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74" r:id="rId1"/>
  </p:sldMasterIdLst>
  <p:notesMasterIdLst>
    <p:notesMasterId r:id="rId307"/>
  </p:notesMasterIdLst>
  <p:sldIdLst>
    <p:sldId id="257" r:id="rId2"/>
    <p:sldId id="256" r:id="rId3"/>
    <p:sldId id="258" r:id="rId4"/>
    <p:sldId id="259" r:id="rId5"/>
    <p:sldId id="260" r:id="rId6"/>
    <p:sldId id="261" r:id="rId7"/>
    <p:sldId id="262" r:id="rId8"/>
    <p:sldId id="263" r:id="rId9"/>
    <p:sldId id="265" r:id="rId10"/>
    <p:sldId id="264"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547" r:id="rId35"/>
    <p:sldId id="290" r:id="rId36"/>
    <p:sldId id="291" r:id="rId37"/>
    <p:sldId id="292" r:id="rId38"/>
    <p:sldId id="293" r:id="rId39"/>
    <p:sldId id="294" r:id="rId40"/>
    <p:sldId id="295" r:id="rId41"/>
    <p:sldId id="296" r:id="rId42"/>
    <p:sldId id="297" r:id="rId43"/>
    <p:sldId id="298" r:id="rId44"/>
    <p:sldId id="299" r:id="rId45"/>
    <p:sldId id="300" r:id="rId46"/>
    <p:sldId id="548" r:id="rId47"/>
    <p:sldId id="302" r:id="rId48"/>
    <p:sldId id="303" r:id="rId49"/>
    <p:sldId id="304" r:id="rId50"/>
    <p:sldId id="549"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 id="349" r:id="rId95"/>
    <p:sldId id="350" r:id="rId96"/>
    <p:sldId id="351" r:id="rId97"/>
    <p:sldId id="352" r:id="rId98"/>
    <p:sldId id="353" r:id="rId99"/>
    <p:sldId id="354" r:id="rId100"/>
    <p:sldId id="355" r:id="rId101"/>
    <p:sldId id="356" r:id="rId102"/>
    <p:sldId id="357" r:id="rId103"/>
    <p:sldId id="358" r:id="rId104"/>
    <p:sldId id="359" r:id="rId105"/>
    <p:sldId id="360" r:id="rId106"/>
    <p:sldId id="361" r:id="rId107"/>
    <p:sldId id="362" r:id="rId108"/>
    <p:sldId id="363" r:id="rId109"/>
    <p:sldId id="364" r:id="rId110"/>
    <p:sldId id="365" r:id="rId111"/>
    <p:sldId id="366" r:id="rId112"/>
    <p:sldId id="367" r:id="rId113"/>
    <p:sldId id="368" r:id="rId114"/>
    <p:sldId id="369" r:id="rId115"/>
    <p:sldId id="370" r:id="rId116"/>
    <p:sldId id="550" r:id="rId117"/>
    <p:sldId id="551" r:id="rId118"/>
    <p:sldId id="552" r:id="rId119"/>
    <p:sldId id="553" r:id="rId120"/>
    <p:sldId id="375" r:id="rId121"/>
    <p:sldId id="376" r:id="rId122"/>
    <p:sldId id="377" r:id="rId123"/>
    <p:sldId id="378" r:id="rId124"/>
    <p:sldId id="379" r:id="rId125"/>
    <p:sldId id="380" r:id="rId126"/>
    <p:sldId id="381" r:id="rId127"/>
    <p:sldId id="554" r:id="rId128"/>
    <p:sldId id="383" r:id="rId129"/>
    <p:sldId id="384" r:id="rId130"/>
    <p:sldId id="385" r:id="rId131"/>
    <p:sldId id="386" r:id="rId132"/>
    <p:sldId id="387" r:id="rId133"/>
    <p:sldId id="388" r:id="rId134"/>
    <p:sldId id="389" r:id="rId135"/>
    <p:sldId id="555" r:id="rId136"/>
    <p:sldId id="390" r:id="rId137"/>
    <p:sldId id="391" r:id="rId138"/>
    <p:sldId id="392" r:id="rId139"/>
    <p:sldId id="393" r:id="rId140"/>
    <p:sldId id="556" r:id="rId141"/>
    <p:sldId id="394" r:id="rId142"/>
    <p:sldId id="395" r:id="rId143"/>
    <p:sldId id="396" r:id="rId144"/>
    <p:sldId id="397" r:id="rId145"/>
    <p:sldId id="398" r:id="rId146"/>
    <p:sldId id="399" r:id="rId147"/>
    <p:sldId id="400" r:id="rId148"/>
    <p:sldId id="557" r:id="rId149"/>
    <p:sldId id="558" r:id="rId150"/>
    <p:sldId id="401" r:id="rId151"/>
    <p:sldId id="402" r:id="rId152"/>
    <p:sldId id="403" r:id="rId153"/>
    <p:sldId id="404" r:id="rId154"/>
    <p:sldId id="405" r:id="rId155"/>
    <p:sldId id="406" r:id="rId156"/>
    <p:sldId id="407" r:id="rId157"/>
    <p:sldId id="408" r:id="rId158"/>
    <p:sldId id="409" r:id="rId159"/>
    <p:sldId id="410" r:id="rId160"/>
    <p:sldId id="559" r:id="rId161"/>
    <p:sldId id="411" r:id="rId162"/>
    <p:sldId id="412" r:id="rId163"/>
    <p:sldId id="413" r:id="rId164"/>
    <p:sldId id="414" r:id="rId165"/>
    <p:sldId id="415" r:id="rId166"/>
    <p:sldId id="416" r:id="rId167"/>
    <p:sldId id="417" r:id="rId168"/>
    <p:sldId id="418" r:id="rId169"/>
    <p:sldId id="419" r:id="rId170"/>
    <p:sldId id="420" r:id="rId171"/>
    <p:sldId id="421" r:id="rId172"/>
    <p:sldId id="422" r:id="rId173"/>
    <p:sldId id="423" r:id="rId174"/>
    <p:sldId id="424" r:id="rId175"/>
    <p:sldId id="425" r:id="rId176"/>
    <p:sldId id="560" r:id="rId177"/>
    <p:sldId id="426" r:id="rId178"/>
    <p:sldId id="427" r:id="rId179"/>
    <p:sldId id="428" r:id="rId180"/>
    <p:sldId id="429" r:id="rId181"/>
    <p:sldId id="430" r:id="rId182"/>
    <p:sldId id="431" r:id="rId183"/>
    <p:sldId id="432" r:id="rId184"/>
    <p:sldId id="433" r:id="rId185"/>
    <p:sldId id="434" r:id="rId186"/>
    <p:sldId id="435" r:id="rId187"/>
    <p:sldId id="436" r:id="rId188"/>
    <p:sldId id="437" r:id="rId189"/>
    <p:sldId id="561" r:id="rId190"/>
    <p:sldId id="562" r:id="rId191"/>
    <p:sldId id="438" r:id="rId192"/>
    <p:sldId id="563" r:id="rId193"/>
    <p:sldId id="439" r:id="rId194"/>
    <p:sldId id="440" r:id="rId195"/>
    <p:sldId id="441" r:id="rId196"/>
    <p:sldId id="442" r:id="rId197"/>
    <p:sldId id="443" r:id="rId198"/>
    <p:sldId id="444" r:id="rId199"/>
    <p:sldId id="445" r:id="rId200"/>
    <p:sldId id="446" r:id="rId201"/>
    <p:sldId id="447" r:id="rId202"/>
    <p:sldId id="448" r:id="rId203"/>
    <p:sldId id="449" r:id="rId204"/>
    <p:sldId id="450" r:id="rId205"/>
    <p:sldId id="451" r:id="rId206"/>
    <p:sldId id="452" r:id="rId207"/>
    <p:sldId id="453" r:id="rId208"/>
    <p:sldId id="454" r:id="rId209"/>
    <p:sldId id="455" r:id="rId210"/>
    <p:sldId id="456" r:id="rId211"/>
    <p:sldId id="457" r:id="rId212"/>
    <p:sldId id="458" r:id="rId213"/>
    <p:sldId id="459" r:id="rId214"/>
    <p:sldId id="460" r:id="rId215"/>
    <p:sldId id="461" r:id="rId216"/>
    <p:sldId id="462" r:id="rId217"/>
    <p:sldId id="463" r:id="rId218"/>
    <p:sldId id="464" r:id="rId219"/>
    <p:sldId id="465" r:id="rId220"/>
    <p:sldId id="466" r:id="rId221"/>
    <p:sldId id="564" r:id="rId222"/>
    <p:sldId id="467" r:id="rId223"/>
    <p:sldId id="468" r:id="rId224"/>
    <p:sldId id="469" r:id="rId225"/>
    <p:sldId id="470" r:id="rId226"/>
    <p:sldId id="471" r:id="rId227"/>
    <p:sldId id="472" r:id="rId228"/>
    <p:sldId id="473" r:id="rId229"/>
    <p:sldId id="474" r:id="rId230"/>
    <p:sldId id="475" r:id="rId231"/>
    <p:sldId id="476" r:id="rId232"/>
    <p:sldId id="477" r:id="rId233"/>
    <p:sldId id="478" r:id="rId234"/>
    <p:sldId id="479" r:id="rId235"/>
    <p:sldId id="480" r:id="rId236"/>
    <p:sldId id="481" r:id="rId237"/>
    <p:sldId id="482" r:id="rId238"/>
    <p:sldId id="483" r:id="rId239"/>
    <p:sldId id="484" r:id="rId240"/>
    <p:sldId id="485" r:id="rId241"/>
    <p:sldId id="486" r:id="rId242"/>
    <p:sldId id="487" r:id="rId243"/>
    <p:sldId id="488" r:id="rId244"/>
    <p:sldId id="489" r:id="rId245"/>
    <p:sldId id="490" r:id="rId246"/>
    <p:sldId id="491" r:id="rId247"/>
    <p:sldId id="492" r:id="rId248"/>
    <p:sldId id="493" r:id="rId249"/>
    <p:sldId id="494" r:id="rId250"/>
    <p:sldId id="495" r:id="rId251"/>
    <p:sldId id="496" r:id="rId252"/>
    <p:sldId id="497" r:id="rId253"/>
    <p:sldId id="498" r:id="rId254"/>
    <p:sldId id="499" r:id="rId255"/>
    <p:sldId id="565" r:id="rId256"/>
    <p:sldId id="500" r:id="rId257"/>
    <p:sldId id="501" r:id="rId258"/>
    <p:sldId id="502" r:id="rId259"/>
    <p:sldId id="503" r:id="rId260"/>
    <p:sldId id="504" r:id="rId261"/>
    <p:sldId id="506" r:id="rId262"/>
    <p:sldId id="507" r:id="rId263"/>
    <p:sldId id="508" r:id="rId264"/>
    <p:sldId id="509" r:id="rId265"/>
    <p:sldId id="510" r:id="rId266"/>
    <p:sldId id="511" r:id="rId267"/>
    <p:sldId id="512" r:id="rId268"/>
    <p:sldId id="513" r:id="rId269"/>
    <p:sldId id="566" r:id="rId270"/>
    <p:sldId id="515" r:id="rId271"/>
    <p:sldId id="516" r:id="rId272"/>
    <p:sldId id="517" r:id="rId273"/>
    <p:sldId id="518" r:id="rId274"/>
    <p:sldId id="519" r:id="rId275"/>
    <p:sldId id="567" r:id="rId276"/>
    <p:sldId id="521" r:id="rId277"/>
    <p:sldId id="568" r:id="rId278"/>
    <p:sldId id="522" r:id="rId279"/>
    <p:sldId id="569" r:id="rId280"/>
    <p:sldId id="523" r:id="rId281"/>
    <p:sldId id="524" r:id="rId282"/>
    <p:sldId id="525" r:id="rId283"/>
    <p:sldId id="526" r:id="rId284"/>
    <p:sldId id="527" r:id="rId285"/>
    <p:sldId id="528" r:id="rId286"/>
    <p:sldId id="529" r:id="rId287"/>
    <p:sldId id="530" r:id="rId288"/>
    <p:sldId id="531" r:id="rId289"/>
    <p:sldId id="532" r:id="rId290"/>
    <p:sldId id="570" r:id="rId291"/>
    <p:sldId id="533" r:id="rId292"/>
    <p:sldId id="534" r:id="rId293"/>
    <p:sldId id="535" r:id="rId294"/>
    <p:sldId id="536" r:id="rId295"/>
    <p:sldId id="537" r:id="rId296"/>
    <p:sldId id="538" r:id="rId297"/>
    <p:sldId id="571" r:id="rId298"/>
    <p:sldId id="539" r:id="rId299"/>
    <p:sldId id="540" r:id="rId300"/>
    <p:sldId id="541" r:id="rId301"/>
    <p:sldId id="542" r:id="rId302"/>
    <p:sldId id="543" r:id="rId303"/>
    <p:sldId id="544" r:id="rId304"/>
    <p:sldId id="545" r:id="rId305"/>
    <p:sldId id="546" r:id="rId306"/>
  </p:sldIdLst>
  <p:sldSz cx="9144000" cy="5143500" type="screen16x9"/>
  <p:notesSz cx="6858000" cy="9144000"/>
  <p:embeddedFontLst>
    <p:embeddedFont>
      <p:font typeface="Calibri" panose="020F0502020204030204" pitchFamily="34" charset="0"/>
      <p:regular r:id="rId308"/>
      <p:bold r:id="rId309"/>
      <p:italic r:id="rId310"/>
      <p:boldItalic r:id="rId311"/>
    </p:embeddedFont>
    <p:embeddedFont>
      <p:font typeface="Verdana" panose="020B0604030504040204" pitchFamily="34" charset="0"/>
      <p:regular r:id="rId312"/>
      <p:bold r:id="rId313"/>
      <p:italic r:id="rId314"/>
      <p:boldItalic r:id="rId315"/>
    </p:embeddedFont>
    <p:embeddedFont>
      <p:font typeface="微软雅黑" panose="020B0503020204020204" pitchFamily="34" charset="-122"/>
      <p:regular r:id="rId316"/>
      <p:bold r:id="rId317"/>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00CC"/>
    <a:srgbClr val="0000FF"/>
    <a:srgbClr val="FF99FF"/>
    <a:srgbClr val="99FFCC"/>
    <a:srgbClr val="66FF66"/>
    <a:srgbClr val="00CCFF"/>
    <a:srgbClr val="00FFCC"/>
    <a:srgbClr val="FF00FF"/>
    <a:srgbClr val="0066FF"/>
    <a:srgbClr val="FF66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8FD4443E-F989-4FC4-A0C8-D5A2AF1F390B}" styleName="深色样式 1 - 强调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AF606853-7671-496A-8E4F-DF71F8EC918B}" styleName="深色样式 1 - 强调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113A9D2-9D6B-4929-AA2D-F23B5EE8CBE7}" styleName="主题样式 2 - 强调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269D01E-BC32-4049-B463-5C60D7B0CCD2}" styleName="主题样式 2 - 强调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BDBED569-4797-4DF1-A0F4-6AAB3CD982D8}" styleName="浅色样式 3 - 强调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9248" autoAdjust="0"/>
  </p:normalViewPr>
  <p:slideViewPr>
    <p:cSldViewPr snapToGrid="0">
      <p:cViewPr varScale="1">
        <p:scale>
          <a:sx n="114" d="100"/>
          <a:sy n="114" d="100"/>
        </p:scale>
        <p:origin x="562" y="8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303" Type="http://schemas.openxmlformats.org/officeDocument/2006/relationships/slide" Target="slides/slide302.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247" Type="http://schemas.openxmlformats.org/officeDocument/2006/relationships/slide" Target="slides/slide246.xml"/><Relationship Id="rId107" Type="http://schemas.openxmlformats.org/officeDocument/2006/relationships/slide" Target="slides/slide106.xml"/><Relationship Id="rId268" Type="http://schemas.openxmlformats.org/officeDocument/2006/relationships/slide" Target="slides/slide267.xml"/><Relationship Id="rId289" Type="http://schemas.openxmlformats.org/officeDocument/2006/relationships/slide" Target="slides/slide288.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314" Type="http://schemas.openxmlformats.org/officeDocument/2006/relationships/font" Target="fonts/font7.fntdata"/><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slide" Target="slides/slide236.xml"/><Relationship Id="rId258" Type="http://schemas.openxmlformats.org/officeDocument/2006/relationships/slide" Target="slides/slide257.xml"/><Relationship Id="rId279" Type="http://schemas.openxmlformats.org/officeDocument/2006/relationships/slide" Target="slides/slide278.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slide" Target="slides/slide247.xml"/><Relationship Id="rId269" Type="http://schemas.openxmlformats.org/officeDocument/2006/relationships/slide" Target="slides/slide268.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280" Type="http://schemas.openxmlformats.org/officeDocument/2006/relationships/slide" Target="slides/slide279.xml"/><Relationship Id="rId315" Type="http://schemas.openxmlformats.org/officeDocument/2006/relationships/font" Target="fonts/font8.fntdata"/><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291" Type="http://schemas.openxmlformats.org/officeDocument/2006/relationships/slide" Target="slides/slide290.xml"/><Relationship Id="rId305" Type="http://schemas.openxmlformats.org/officeDocument/2006/relationships/slide" Target="slides/slide304.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281" Type="http://schemas.openxmlformats.org/officeDocument/2006/relationships/slide" Target="slides/slide280.xml"/><Relationship Id="rId316" Type="http://schemas.openxmlformats.org/officeDocument/2006/relationships/font" Target="fonts/font9.fntdata"/><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slide" Target="slides/slide249.xml"/><Relationship Id="rId271" Type="http://schemas.openxmlformats.org/officeDocument/2006/relationships/slide" Target="slides/slide270.xml"/><Relationship Id="rId292" Type="http://schemas.openxmlformats.org/officeDocument/2006/relationships/slide" Target="slides/slide291.xml"/><Relationship Id="rId306" Type="http://schemas.openxmlformats.org/officeDocument/2006/relationships/slide" Target="slides/slide305.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19" Type="http://schemas.openxmlformats.org/officeDocument/2006/relationships/slide" Target="slides/slide18.xml"/><Relationship Id="rId224" Type="http://schemas.openxmlformats.org/officeDocument/2006/relationships/slide" Target="slides/slide223.xml"/><Relationship Id="rId240" Type="http://schemas.openxmlformats.org/officeDocument/2006/relationships/slide" Target="slides/slide239.xml"/><Relationship Id="rId245" Type="http://schemas.openxmlformats.org/officeDocument/2006/relationships/slide" Target="slides/slide244.xml"/><Relationship Id="rId261" Type="http://schemas.openxmlformats.org/officeDocument/2006/relationships/slide" Target="slides/slide260.xml"/><Relationship Id="rId266" Type="http://schemas.openxmlformats.org/officeDocument/2006/relationships/slide" Target="slides/slide265.xml"/><Relationship Id="rId287" Type="http://schemas.openxmlformats.org/officeDocument/2006/relationships/slide" Target="slides/slide286.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282" Type="http://schemas.openxmlformats.org/officeDocument/2006/relationships/slide" Target="slides/slide281.xml"/><Relationship Id="rId312" Type="http://schemas.openxmlformats.org/officeDocument/2006/relationships/font" Target="fonts/font5.fntdata"/><Relationship Id="rId317" Type="http://schemas.openxmlformats.org/officeDocument/2006/relationships/font" Target="fonts/font10.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219" Type="http://schemas.openxmlformats.org/officeDocument/2006/relationships/slide" Target="slides/slide218.xml"/><Relationship Id="rId3" Type="http://schemas.openxmlformats.org/officeDocument/2006/relationships/slide" Target="slides/slide2.xml"/><Relationship Id="rId214" Type="http://schemas.openxmlformats.org/officeDocument/2006/relationships/slide" Target="slides/slide213.xml"/><Relationship Id="rId230" Type="http://schemas.openxmlformats.org/officeDocument/2006/relationships/slide" Target="slides/slide229.xml"/><Relationship Id="rId235" Type="http://schemas.openxmlformats.org/officeDocument/2006/relationships/slide" Target="slides/slide234.xml"/><Relationship Id="rId251" Type="http://schemas.openxmlformats.org/officeDocument/2006/relationships/slide" Target="slides/slide250.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72" Type="http://schemas.openxmlformats.org/officeDocument/2006/relationships/slide" Target="slides/slide271.xml"/><Relationship Id="rId293" Type="http://schemas.openxmlformats.org/officeDocument/2006/relationships/slide" Target="slides/slide292.xml"/><Relationship Id="rId302" Type="http://schemas.openxmlformats.org/officeDocument/2006/relationships/slide" Target="slides/slide301.xml"/><Relationship Id="rId30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slide" Target="slides/slide219.xml"/><Relationship Id="rId225" Type="http://schemas.openxmlformats.org/officeDocument/2006/relationships/slide" Target="slides/slide224.xml"/><Relationship Id="rId241" Type="http://schemas.openxmlformats.org/officeDocument/2006/relationships/slide" Target="slides/slide240.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262" Type="http://schemas.openxmlformats.org/officeDocument/2006/relationships/slide" Target="slides/slide261.xml"/><Relationship Id="rId283" Type="http://schemas.openxmlformats.org/officeDocument/2006/relationships/slide" Target="slides/slide282.xml"/><Relationship Id="rId313" Type="http://schemas.openxmlformats.org/officeDocument/2006/relationships/font" Target="fonts/font6.fntdata"/><Relationship Id="rId318"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308" Type="http://schemas.openxmlformats.org/officeDocument/2006/relationships/font" Target="fonts/font1.fntdata"/><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19" Type="http://schemas.openxmlformats.org/officeDocument/2006/relationships/viewProps" Target="viewProps.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font" Target="fonts/font2.fntdata"/><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theme" Target="theme/theme1.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font" Target="fonts/font3.fntdata"/><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tableStyles" Target="tableStyles.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font" Target="fonts/font4.fntdata"/><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D4ABD43-DDCE-4440-B189-B8BC99419A8C}"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zh-CN" altLang="en-US"/>
        </a:p>
      </dgm:t>
    </dgm:pt>
    <dgm:pt modelId="{6B1D83A1-F256-427B-A1DC-7ADE79857098}">
      <dgm:prSet custT="1"/>
      <dgm:spPr>
        <a:solidFill>
          <a:srgbClr val="0000FF"/>
        </a:solidFill>
      </dgm:spPr>
      <dgm:t>
        <a:bodyPr/>
        <a:lstStyle/>
        <a:p>
          <a:pPr rtl="0"/>
          <a:r>
            <a:rPr lang="en-US" altLang="zh-CN" sz="1200" b="1" dirty="0">
              <a:solidFill>
                <a:schemeClr val="bg1"/>
              </a:solidFill>
              <a:latin typeface="微软雅黑" pitchFamily="34" charset="-122"/>
              <a:ea typeface="微软雅黑" pitchFamily="34" charset="-122"/>
            </a:rPr>
            <a:t>	</a:t>
          </a:r>
          <a:r>
            <a:rPr lang="zh-CN" sz="1400" b="1" dirty="0">
              <a:solidFill>
                <a:schemeClr val="bg1"/>
              </a:solidFill>
              <a:latin typeface="微软雅黑" pitchFamily="34" charset="-122"/>
              <a:ea typeface="微软雅黑" pitchFamily="34" charset="-122"/>
            </a:rPr>
            <a:t>方法（操作）</a:t>
          </a:r>
          <a:r>
            <a:rPr lang="en-US" sz="1400" b="1" dirty="0">
              <a:solidFill>
                <a:schemeClr val="bg1"/>
              </a:solidFill>
              <a:latin typeface="微软雅黑" pitchFamily="34" charset="-122"/>
              <a:ea typeface="微软雅黑" pitchFamily="34" charset="-122"/>
            </a:rPr>
            <a:t>				</a:t>
          </a:r>
          <a:r>
            <a:rPr lang="zh-CN" sz="1400" b="1" dirty="0">
              <a:solidFill>
                <a:schemeClr val="bg1"/>
              </a:solidFill>
              <a:latin typeface="微软雅黑" pitchFamily="34" charset="-122"/>
              <a:ea typeface="微软雅黑" pitchFamily="34" charset="-122"/>
            </a:rPr>
            <a:t>意义</a:t>
          </a:r>
          <a:endParaRPr lang="zh-CN" sz="1400" dirty="0">
            <a:solidFill>
              <a:schemeClr val="bg1"/>
            </a:solidFill>
            <a:latin typeface="微软雅黑" pitchFamily="34" charset="-122"/>
            <a:ea typeface="微软雅黑" pitchFamily="34" charset="-122"/>
          </a:endParaRPr>
        </a:p>
      </dgm:t>
    </dgm:pt>
    <dgm:pt modelId="{27CE23E2-20D6-4DA6-8FDE-164A9143B325}" type="parTrans" cxnId="{F05DA65B-F8ED-4E81-94E7-A2A3A92D746E}">
      <dgm:prSet/>
      <dgm:spPr/>
      <dgm:t>
        <a:bodyPr/>
        <a:lstStyle/>
        <a:p>
          <a:endParaRPr lang="zh-CN" altLang="en-US"/>
        </a:p>
      </dgm:t>
    </dgm:pt>
    <dgm:pt modelId="{04EB3969-0881-486F-B9ED-3D997F33DE3D}" type="sibTrans" cxnId="{F05DA65B-F8ED-4E81-94E7-A2A3A92D746E}">
      <dgm:prSet/>
      <dgm:spPr/>
      <dgm:t>
        <a:bodyPr/>
        <a:lstStyle/>
        <a:p>
          <a:endParaRPr lang="zh-CN" altLang="en-US"/>
        </a:p>
      </dgm:t>
    </dgm:pt>
    <dgm:pt modelId="{14A0F9A2-BA5E-473C-A26A-07D95F39FF2B}">
      <dgm:prSet custT="1"/>
      <dgm:spPr>
        <a:solidFill>
          <a:srgbClr val="99FFCC"/>
        </a:solidFill>
      </dgm:spPr>
      <dgm:t>
        <a:bodyPr/>
        <a:lstStyle/>
        <a:p>
          <a:pPr rtl="0"/>
          <a:r>
            <a:rPr lang="en-US" sz="1200" b="1" dirty="0">
              <a:solidFill>
                <a:schemeClr val="tx1"/>
              </a:solidFill>
              <a:latin typeface="微软雅黑" pitchFamily="34" charset="-122"/>
              <a:ea typeface="微软雅黑" pitchFamily="34" charset="-122"/>
            </a:rPr>
            <a:t>	OPTION					</a:t>
          </a:r>
          <a:r>
            <a:rPr lang="zh-CN" sz="1200" b="1" dirty="0">
              <a:solidFill>
                <a:schemeClr val="tx1"/>
              </a:solidFill>
              <a:latin typeface="微软雅黑" pitchFamily="34" charset="-122"/>
              <a:ea typeface="微软雅黑" pitchFamily="34" charset="-122"/>
            </a:rPr>
            <a:t>请求一些选项的信息</a:t>
          </a:r>
          <a:endParaRPr lang="zh-CN" sz="1200" dirty="0">
            <a:solidFill>
              <a:schemeClr val="tx1"/>
            </a:solidFill>
            <a:latin typeface="微软雅黑" pitchFamily="34" charset="-122"/>
            <a:ea typeface="微软雅黑" pitchFamily="34" charset="-122"/>
          </a:endParaRPr>
        </a:p>
      </dgm:t>
    </dgm:pt>
    <dgm:pt modelId="{F428299F-92F4-4EC3-8F69-F35A1F2197D3}" type="parTrans" cxnId="{1F5B8AB9-56BA-4B3C-93A2-CD67F067C1A5}">
      <dgm:prSet/>
      <dgm:spPr/>
      <dgm:t>
        <a:bodyPr/>
        <a:lstStyle/>
        <a:p>
          <a:endParaRPr lang="zh-CN" altLang="en-US"/>
        </a:p>
      </dgm:t>
    </dgm:pt>
    <dgm:pt modelId="{09F3E21C-1E3E-4245-BD23-D7EF14018618}" type="sibTrans" cxnId="{1F5B8AB9-56BA-4B3C-93A2-CD67F067C1A5}">
      <dgm:prSet/>
      <dgm:spPr/>
      <dgm:t>
        <a:bodyPr/>
        <a:lstStyle/>
        <a:p>
          <a:endParaRPr lang="zh-CN" altLang="en-US"/>
        </a:p>
      </dgm:t>
    </dgm:pt>
    <dgm:pt modelId="{D32D8361-DF8C-48A0-8647-ACE46C5DA45A}">
      <dgm:prSet custT="1"/>
      <dgm:spPr>
        <a:solidFill>
          <a:schemeClr val="accent1">
            <a:lumMod val="40000"/>
            <a:lumOff val="60000"/>
          </a:schemeClr>
        </a:solidFill>
      </dgm:spPr>
      <dgm:t>
        <a:bodyPr/>
        <a:lstStyle/>
        <a:p>
          <a:pPr rtl="0"/>
          <a:r>
            <a:rPr lang="en-US" sz="1200" b="1" dirty="0">
              <a:solidFill>
                <a:schemeClr val="tx1"/>
              </a:solidFill>
              <a:latin typeface="微软雅黑" pitchFamily="34" charset="-122"/>
              <a:ea typeface="微软雅黑" pitchFamily="34" charset="-122"/>
            </a:rPr>
            <a:t>	GET              					</a:t>
          </a:r>
          <a:r>
            <a:rPr lang="zh-CN" sz="1200" b="1" dirty="0">
              <a:solidFill>
                <a:schemeClr val="tx1"/>
              </a:solidFill>
              <a:latin typeface="微软雅黑" pitchFamily="34" charset="-122"/>
              <a:ea typeface="微软雅黑" pitchFamily="34" charset="-122"/>
            </a:rPr>
            <a:t>请求读取由 </a:t>
          </a:r>
          <a:r>
            <a:rPr lang="en-US" sz="1200" b="1" dirty="0">
              <a:solidFill>
                <a:schemeClr val="tx1"/>
              </a:solidFill>
              <a:latin typeface="微软雅黑" pitchFamily="34" charset="-122"/>
              <a:ea typeface="微软雅黑" pitchFamily="34" charset="-122"/>
            </a:rPr>
            <a:t>URL</a:t>
          </a:r>
          <a:r>
            <a:rPr lang="zh-CN" sz="1200" b="1" dirty="0">
              <a:solidFill>
                <a:schemeClr val="tx1"/>
              </a:solidFill>
              <a:latin typeface="微软雅黑" pitchFamily="34" charset="-122"/>
              <a:ea typeface="微软雅黑" pitchFamily="34" charset="-122"/>
            </a:rPr>
            <a:t>所标志的信息</a:t>
          </a:r>
          <a:endParaRPr lang="zh-CN" sz="1200" dirty="0">
            <a:solidFill>
              <a:schemeClr val="tx1"/>
            </a:solidFill>
            <a:latin typeface="微软雅黑" pitchFamily="34" charset="-122"/>
            <a:ea typeface="微软雅黑" pitchFamily="34" charset="-122"/>
          </a:endParaRPr>
        </a:p>
      </dgm:t>
    </dgm:pt>
    <dgm:pt modelId="{47CA20CA-28BF-4089-8B81-7E9E84CA28B5}" type="parTrans" cxnId="{C3922EF1-C25D-4D0E-A360-802694E5B206}">
      <dgm:prSet/>
      <dgm:spPr/>
      <dgm:t>
        <a:bodyPr/>
        <a:lstStyle/>
        <a:p>
          <a:endParaRPr lang="zh-CN" altLang="en-US"/>
        </a:p>
      </dgm:t>
    </dgm:pt>
    <dgm:pt modelId="{9BD60071-19A1-4A88-A60A-8FB6F147096F}" type="sibTrans" cxnId="{C3922EF1-C25D-4D0E-A360-802694E5B206}">
      <dgm:prSet/>
      <dgm:spPr/>
      <dgm:t>
        <a:bodyPr/>
        <a:lstStyle/>
        <a:p>
          <a:endParaRPr lang="zh-CN" altLang="en-US"/>
        </a:p>
      </dgm:t>
    </dgm:pt>
    <dgm:pt modelId="{5F2F9BD6-F24E-4255-85FC-E2350396D805}">
      <dgm:prSet custT="1"/>
      <dgm:spPr>
        <a:solidFill>
          <a:srgbClr val="99FFCC"/>
        </a:solidFill>
      </dgm:spPr>
      <dgm:t>
        <a:bodyPr/>
        <a:lstStyle/>
        <a:p>
          <a:pPr rtl="0"/>
          <a:r>
            <a:rPr lang="en-US" sz="1200" b="1" dirty="0">
              <a:solidFill>
                <a:schemeClr val="tx1"/>
              </a:solidFill>
              <a:latin typeface="微软雅黑" pitchFamily="34" charset="-122"/>
              <a:ea typeface="微软雅黑" pitchFamily="34" charset="-122"/>
            </a:rPr>
            <a:t>	HEAD          					</a:t>
          </a:r>
          <a:r>
            <a:rPr lang="zh-CN" sz="1200" b="1" dirty="0">
              <a:solidFill>
                <a:schemeClr val="tx1"/>
              </a:solidFill>
              <a:latin typeface="微软雅黑" pitchFamily="34" charset="-122"/>
              <a:ea typeface="微软雅黑" pitchFamily="34" charset="-122"/>
            </a:rPr>
            <a:t>请求读取由 </a:t>
          </a:r>
          <a:r>
            <a:rPr lang="en-US" sz="1200" b="1" dirty="0">
              <a:solidFill>
                <a:schemeClr val="tx1"/>
              </a:solidFill>
              <a:latin typeface="微软雅黑" pitchFamily="34" charset="-122"/>
              <a:ea typeface="微软雅黑" pitchFamily="34" charset="-122"/>
            </a:rPr>
            <a:t>URL</a:t>
          </a:r>
          <a:r>
            <a:rPr lang="zh-CN" sz="1200" b="1" dirty="0">
              <a:solidFill>
                <a:schemeClr val="tx1"/>
              </a:solidFill>
              <a:latin typeface="微软雅黑" pitchFamily="34" charset="-122"/>
              <a:ea typeface="微软雅黑" pitchFamily="34" charset="-122"/>
            </a:rPr>
            <a:t>所标志的信息的首部</a:t>
          </a:r>
          <a:endParaRPr lang="zh-CN" sz="1200" dirty="0">
            <a:solidFill>
              <a:schemeClr val="tx1"/>
            </a:solidFill>
            <a:latin typeface="微软雅黑" pitchFamily="34" charset="-122"/>
            <a:ea typeface="微软雅黑" pitchFamily="34" charset="-122"/>
          </a:endParaRPr>
        </a:p>
      </dgm:t>
    </dgm:pt>
    <dgm:pt modelId="{01AAAC48-EC48-440E-A5E2-88572E88C756}" type="parTrans" cxnId="{22E6D2E9-025D-4FE7-ADBC-975B6274EA23}">
      <dgm:prSet/>
      <dgm:spPr/>
      <dgm:t>
        <a:bodyPr/>
        <a:lstStyle/>
        <a:p>
          <a:endParaRPr lang="zh-CN" altLang="en-US"/>
        </a:p>
      </dgm:t>
    </dgm:pt>
    <dgm:pt modelId="{1287D65E-3DAA-4426-89B8-BA3E376A4119}" type="sibTrans" cxnId="{22E6D2E9-025D-4FE7-ADBC-975B6274EA23}">
      <dgm:prSet/>
      <dgm:spPr/>
      <dgm:t>
        <a:bodyPr/>
        <a:lstStyle/>
        <a:p>
          <a:endParaRPr lang="zh-CN" altLang="en-US"/>
        </a:p>
      </dgm:t>
    </dgm:pt>
    <dgm:pt modelId="{B3D81C7E-05E3-49CF-989C-070CE891B722}">
      <dgm:prSet custT="1"/>
      <dgm:spPr>
        <a:solidFill>
          <a:schemeClr val="accent1">
            <a:lumMod val="40000"/>
            <a:lumOff val="60000"/>
          </a:schemeClr>
        </a:solidFill>
      </dgm:spPr>
      <dgm:t>
        <a:bodyPr/>
        <a:lstStyle/>
        <a:p>
          <a:pPr rtl="0"/>
          <a:r>
            <a:rPr lang="en-US" sz="1200" b="1" dirty="0">
              <a:solidFill>
                <a:schemeClr val="tx1"/>
              </a:solidFill>
              <a:latin typeface="微软雅黑" pitchFamily="34" charset="-122"/>
              <a:ea typeface="微软雅黑" pitchFamily="34" charset="-122"/>
            </a:rPr>
            <a:t>	POST     					</a:t>
          </a:r>
          <a:r>
            <a:rPr lang="zh-CN" sz="1200" b="1" dirty="0">
              <a:solidFill>
                <a:schemeClr val="tx1"/>
              </a:solidFill>
              <a:latin typeface="微软雅黑" pitchFamily="34" charset="-122"/>
              <a:ea typeface="微软雅黑" pitchFamily="34" charset="-122"/>
            </a:rPr>
            <a:t>给服务器添加信息（例如，注释）</a:t>
          </a:r>
          <a:endParaRPr lang="zh-CN" sz="1200" dirty="0">
            <a:solidFill>
              <a:schemeClr val="tx1"/>
            </a:solidFill>
            <a:latin typeface="微软雅黑" pitchFamily="34" charset="-122"/>
            <a:ea typeface="微软雅黑" pitchFamily="34" charset="-122"/>
          </a:endParaRPr>
        </a:p>
      </dgm:t>
    </dgm:pt>
    <dgm:pt modelId="{B5132612-45C6-41E7-B856-574DE76148DF}" type="parTrans" cxnId="{6FB93842-5A12-41B3-86BF-64E06F25EF4F}">
      <dgm:prSet/>
      <dgm:spPr/>
      <dgm:t>
        <a:bodyPr/>
        <a:lstStyle/>
        <a:p>
          <a:endParaRPr lang="zh-CN" altLang="en-US"/>
        </a:p>
      </dgm:t>
    </dgm:pt>
    <dgm:pt modelId="{967E2E43-1BFB-45FB-ABC6-E9B961CBA7DF}" type="sibTrans" cxnId="{6FB93842-5A12-41B3-86BF-64E06F25EF4F}">
      <dgm:prSet/>
      <dgm:spPr/>
      <dgm:t>
        <a:bodyPr/>
        <a:lstStyle/>
        <a:p>
          <a:endParaRPr lang="zh-CN" altLang="en-US"/>
        </a:p>
      </dgm:t>
    </dgm:pt>
    <dgm:pt modelId="{258A2F10-98A6-45AC-9A9C-BB262FDEF029}">
      <dgm:prSet custT="1"/>
      <dgm:spPr>
        <a:solidFill>
          <a:srgbClr val="99FFCC"/>
        </a:solidFill>
      </dgm:spPr>
      <dgm:t>
        <a:bodyPr/>
        <a:lstStyle/>
        <a:p>
          <a:pPr rtl="0"/>
          <a:r>
            <a:rPr lang="en-US" sz="1200" b="1" dirty="0">
              <a:solidFill>
                <a:schemeClr val="tx1"/>
              </a:solidFill>
              <a:latin typeface="微软雅黑" pitchFamily="34" charset="-122"/>
              <a:ea typeface="微软雅黑" pitchFamily="34" charset="-122"/>
            </a:rPr>
            <a:t>	PUT						</a:t>
          </a:r>
          <a:r>
            <a:rPr lang="zh-CN" sz="1200" b="1" dirty="0">
              <a:solidFill>
                <a:schemeClr val="tx1"/>
              </a:solidFill>
              <a:latin typeface="微软雅黑" pitchFamily="34" charset="-122"/>
              <a:ea typeface="微软雅黑" pitchFamily="34" charset="-122"/>
            </a:rPr>
            <a:t>在指明的 </a:t>
          </a:r>
          <a:r>
            <a:rPr lang="en-US" sz="1200" b="1" dirty="0">
              <a:solidFill>
                <a:schemeClr val="tx1"/>
              </a:solidFill>
              <a:latin typeface="微软雅黑" pitchFamily="34" charset="-122"/>
              <a:ea typeface="微软雅黑" pitchFamily="34" charset="-122"/>
            </a:rPr>
            <a:t>URL</a:t>
          </a:r>
          <a:r>
            <a:rPr lang="zh-CN" sz="1200" b="1" dirty="0">
              <a:solidFill>
                <a:schemeClr val="tx1"/>
              </a:solidFill>
              <a:latin typeface="微软雅黑" pitchFamily="34" charset="-122"/>
              <a:ea typeface="微软雅黑" pitchFamily="34" charset="-122"/>
            </a:rPr>
            <a:t>下存储一个文档</a:t>
          </a:r>
          <a:endParaRPr lang="zh-CN" sz="1200" dirty="0">
            <a:solidFill>
              <a:schemeClr val="tx1"/>
            </a:solidFill>
            <a:latin typeface="微软雅黑" pitchFamily="34" charset="-122"/>
            <a:ea typeface="微软雅黑" pitchFamily="34" charset="-122"/>
          </a:endParaRPr>
        </a:p>
      </dgm:t>
    </dgm:pt>
    <dgm:pt modelId="{D2D2868A-62C4-410B-B3D8-7DF502EAB38D}" type="parTrans" cxnId="{0E53C646-4BC7-40A4-8EBC-CB6A10ECCF93}">
      <dgm:prSet/>
      <dgm:spPr/>
      <dgm:t>
        <a:bodyPr/>
        <a:lstStyle/>
        <a:p>
          <a:endParaRPr lang="zh-CN" altLang="en-US"/>
        </a:p>
      </dgm:t>
    </dgm:pt>
    <dgm:pt modelId="{196481A8-5918-4487-AE93-E8C148F56D79}" type="sibTrans" cxnId="{0E53C646-4BC7-40A4-8EBC-CB6A10ECCF93}">
      <dgm:prSet/>
      <dgm:spPr/>
      <dgm:t>
        <a:bodyPr/>
        <a:lstStyle/>
        <a:p>
          <a:endParaRPr lang="zh-CN" altLang="en-US"/>
        </a:p>
      </dgm:t>
    </dgm:pt>
    <dgm:pt modelId="{63AFF0E2-A007-4F85-97C5-0E10709F7E5C}">
      <dgm:prSet custT="1"/>
      <dgm:spPr>
        <a:solidFill>
          <a:schemeClr val="accent1">
            <a:lumMod val="40000"/>
            <a:lumOff val="60000"/>
          </a:schemeClr>
        </a:solidFill>
      </dgm:spPr>
      <dgm:t>
        <a:bodyPr/>
        <a:lstStyle/>
        <a:p>
          <a:pPr rtl="0"/>
          <a:r>
            <a:rPr lang="en-US" sz="1200" b="1" dirty="0">
              <a:solidFill>
                <a:schemeClr val="tx1"/>
              </a:solidFill>
              <a:latin typeface="微软雅黑" pitchFamily="34" charset="-122"/>
              <a:ea typeface="微软雅黑" pitchFamily="34" charset="-122"/>
            </a:rPr>
            <a:t>	DELETE					</a:t>
          </a:r>
          <a:r>
            <a:rPr lang="zh-CN" sz="1200" b="1" dirty="0">
              <a:solidFill>
                <a:schemeClr val="tx1"/>
              </a:solidFill>
              <a:latin typeface="微软雅黑" pitchFamily="34" charset="-122"/>
              <a:ea typeface="微软雅黑" pitchFamily="34" charset="-122"/>
            </a:rPr>
            <a:t>删除指明的 </a:t>
          </a:r>
          <a:r>
            <a:rPr lang="en-US" sz="1200" b="1" dirty="0">
              <a:solidFill>
                <a:schemeClr val="tx1"/>
              </a:solidFill>
              <a:latin typeface="微软雅黑" pitchFamily="34" charset="-122"/>
              <a:ea typeface="微软雅黑" pitchFamily="34" charset="-122"/>
            </a:rPr>
            <a:t>URL</a:t>
          </a:r>
          <a:r>
            <a:rPr lang="zh-CN" sz="1200" b="1" dirty="0">
              <a:solidFill>
                <a:schemeClr val="tx1"/>
              </a:solidFill>
              <a:latin typeface="微软雅黑" pitchFamily="34" charset="-122"/>
              <a:ea typeface="微软雅黑" pitchFamily="34" charset="-122"/>
            </a:rPr>
            <a:t>所标志的资源</a:t>
          </a:r>
          <a:endParaRPr lang="zh-CN" sz="1200" dirty="0">
            <a:solidFill>
              <a:schemeClr val="tx1"/>
            </a:solidFill>
            <a:latin typeface="微软雅黑" pitchFamily="34" charset="-122"/>
            <a:ea typeface="微软雅黑" pitchFamily="34" charset="-122"/>
          </a:endParaRPr>
        </a:p>
      </dgm:t>
    </dgm:pt>
    <dgm:pt modelId="{D6DDE952-B0DE-47D8-B71F-7EF423B3547D}" type="parTrans" cxnId="{53A1F586-4C70-408A-97C9-D8C804FE3C81}">
      <dgm:prSet/>
      <dgm:spPr/>
      <dgm:t>
        <a:bodyPr/>
        <a:lstStyle/>
        <a:p>
          <a:endParaRPr lang="zh-CN" altLang="en-US"/>
        </a:p>
      </dgm:t>
    </dgm:pt>
    <dgm:pt modelId="{4399A9B5-36A9-4B6F-8820-694DF2DF950C}" type="sibTrans" cxnId="{53A1F586-4C70-408A-97C9-D8C804FE3C81}">
      <dgm:prSet/>
      <dgm:spPr/>
      <dgm:t>
        <a:bodyPr/>
        <a:lstStyle/>
        <a:p>
          <a:endParaRPr lang="zh-CN" altLang="en-US"/>
        </a:p>
      </dgm:t>
    </dgm:pt>
    <dgm:pt modelId="{07B4F805-20D4-4BC2-A365-667098FF337D}">
      <dgm:prSet custT="1"/>
      <dgm:spPr>
        <a:solidFill>
          <a:srgbClr val="99FFCC"/>
        </a:solidFill>
      </dgm:spPr>
      <dgm:t>
        <a:bodyPr/>
        <a:lstStyle/>
        <a:p>
          <a:pPr rtl="0"/>
          <a:r>
            <a:rPr lang="en-US" sz="1200" b="1" dirty="0">
              <a:solidFill>
                <a:schemeClr val="tx1"/>
              </a:solidFill>
              <a:latin typeface="微软雅黑" pitchFamily="34" charset="-122"/>
              <a:ea typeface="微软雅黑" pitchFamily="34" charset="-122"/>
            </a:rPr>
            <a:t>	TRACE						</a:t>
          </a:r>
          <a:r>
            <a:rPr lang="zh-CN" sz="1200" b="1" dirty="0">
              <a:solidFill>
                <a:schemeClr val="tx1"/>
              </a:solidFill>
              <a:latin typeface="微软雅黑" pitchFamily="34" charset="-122"/>
              <a:ea typeface="微软雅黑" pitchFamily="34" charset="-122"/>
            </a:rPr>
            <a:t>用来进行环回测试的请求报文</a:t>
          </a:r>
          <a:endParaRPr lang="zh-CN" sz="1200" dirty="0">
            <a:solidFill>
              <a:schemeClr val="tx1"/>
            </a:solidFill>
            <a:latin typeface="微软雅黑" pitchFamily="34" charset="-122"/>
            <a:ea typeface="微软雅黑" pitchFamily="34" charset="-122"/>
          </a:endParaRPr>
        </a:p>
      </dgm:t>
    </dgm:pt>
    <dgm:pt modelId="{E1C34BCD-65C7-4C0E-9A76-8FC4FE780A8E}" type="parTrans" cxnId="{3CAC8A55-DD07-40E8-8A00-4729478CF17D}">
      <dgm:prSet/>
      <dgm:spPr/>
      <dgm:t>
        <a:bodyPr/>
        <a:lstStyle/>
        <a:p>
          <a:endParaRPr lang="zh-CN" altLang="en-US"/>
        </a:p>
      </dgm:t>
    </dgm:pt>
    <dgm:pt modelId="{5CF980BE-E654-4424-8AA0-131C7CAB0A00}" type="sibTrans" cxnId="{3CAC8A55-DD07-40E8-8A00-4729478CF17D}">
      <dgm:prSet/>
      <dgm:spPr/>
      <dgm:t>
        <a:bodyPr/>
        <a:lstStyle/>
        <a:p>
          <a:endParaRPr lang="zh-CN" altLang="en-US"/>
        </a:p>
      </dgm:t>
    </dgm:pt>
    <dgm:pt modelId="{C616A960-C11D-48B4-BA4F-337251C61470}">
      <dgm:prSet custT="1"/>
      <dgm:spPr>
        <a:solidFill>
          <a:schemeClr val="accent1">
            <a:lumMod val="40000"/>
            <a:lumOff val="60000"/>
          </a:schemeClr>
        </a:solidFill>
      </dgm:spPr>
      <dgm:t>
        <a:bodyPr/>
        <a:lstStyle/>
        <a:p>
          <a:pPr rtl="0"/>
          <a:r>
            <a:rPr lang="en-US" sz="1200" b="1" dirty="0">
              <a:solidFill>
                <a:schemeClr val="tx1"/>
              </a:solidFill>
              <a:latin typeface="微软雅黑" pitchFamily="34" charset="-122"/>
              <a:ea typeface="微软雅黑" pitchFamily="34" charset="-122"/>
            </a:rPr>
            <a:t>	CONNECT					</a:t>
          </a:r>
          <a:r>
            <a:rPr lang="zh-CN" sz="1200" b="1" dirty="0">
              <a:solidFill>
                <a:schemeClr val="tx1"/>
              </a:solidFill>
              <a:latin typeface="微软雅黑" pitchFamily="34" charset="-122"/>
              <a:ea typeface="微软雅黑" pitchFamily="34" charset="-122"/>
            </a:rPr>
            <a:t>用于代理服务器</a:t>
          </a:r>
          <a:endParaRPr lang="zh-CN" sz="1200" dirty="0">
            <a:solidFill>
              <a:schemeClr val="tx1"/>
            </a:solidFill>
            <a:latin typeface="微软雅黑" pitchFamily="34" charset="-122"/>
            <a:ea typeface="微软雅黑" pitchFamily="34" charset="-122"/>
          </a:endParaRPr>
        </a:p>
      </dgm:t>
    </dgm:pt>
    <dgm:pt modelId="{5B569C4F-E263-4D62-874B-1A2E3B1B9E32}" type="parTrans" cxnId="{721A12FC-6CA4-4E93-AE77-B928A1B14CE1}">
      <dgm:prSet/>
      <dgm:spPr/>
      <dgm:t>
        <a:bodyPr/>
        <a:lstStyle/>
        <a:p>
          <a:endParaRPr lang="zh-CN" altLang="en-US"/>
        </a:p>
      </dgm:t>
    </dgm:pt>
    <dgm:pt modelId="{ECA1C154-7A47-4D18-B8BB-6870073C2A59}" type="sibTrans" cxnId="{721A12FC-6CA4-4E93-AE77-B928A1B14CE1}">
      <dgm:prSet/>
      <dgm:spPr/>
      <dgm:t>
        <a:bodyPr/>
        <a:lstStyle/>
        <a:p>
          <a:endParaRPr lang="zh-CN" altLang="en-US"/>
        </a:p>
      </dgm:t>
    </dgm:pt>
    <dgm:pt modelId="{F4952754-BFC9-4911-B4D0-7A50D557351A}" type="pres">
      <dgm:prSet presAssocID="{ED4ABD43-DDCE-4440-B189-B8BC99419A8C}" presName="linear" presStyleCnt="0">
        <dgm:presLayoutVars>
          <dgm:animLvl val="lvl"/>
          <dgm:resizeHandles val="exact"/>
        </dgm:presLayoutVars>
      </dgm:prSet>
      <dgm:spPr/>
    </dgm:pt>
    <dgm:pt modelId="{5F526FD6-3C16-45F7-931B-D3253D84A49B}" type="pres">
      <dgm:prSet presAssocID="{6B1D83A1-F256-427B-A1DC-7ADE79857098}" presName="parentText" presStyleLbl="node1" presStyleIdx="0" presStyleCnt="9">
        <dgm:presLayoutVars>
          <dgm:chMax val="0"/>
          <dgm:bulletEnabled val="1"/>
        </dgm:presLayoutVars>
      </dgm:prSet>
      <dgm:spPr/>
    </dgm:pt>
    <dgm:pt modelId="{70B8B93F-D17B-4288-8E8A-4E14EC79485F}" type="pres">
      <dgm:prSet presAssocID="{04EB3969-0881-486F-B9ED-3D997F33DE3D}" presName="spacer" presStyleCnt="0"/>
      <dgm:spPr/>
    </dgm:pt>
    <dgm:pt modelId="{50B73F1F-44EA-4F89-8398-75FE0BB22E10}" type="pres">
      <dgm:prSet presAssocID="{14A0F9A2-BA5E-473C-A26A-07D95F39FF2B}" presName="parentText" presStyleLbl="node1" presStyleIdx="1" presStyleCnt="9">
        <dgm:presLayoutVars>
          <dgm:chMax val="0"/>
          <dgm:bulletEnabled val="1"/>
        </dgm:presLayoutVars>
      </dgm:prSet>
      <dgm:spPr/>
    </dgm:pt>
    <dgm:pt modelId="{D34EC1E6-6907-428C-9D5F-AF01907B324C}" type="pres">
      <dgm:prSet presAssocID="{09F3E21C-1E3E-4245-BD23-D7EF14018618}" presName="spacer" presStyleCnt="0"/>
      <dgm:spPr/>
    </dgm:pt>
    <dgm:pt modelId="{FD5606E7-7379-4F33-830F-006516F4DFDB}" type="pres">
      <dgm:prSet presAssocID="{D32D8361-DF8C-48A0-8647-ACE46C5DA45A}" presName="parentText" presStyleLbl="node1" presStyleIdx="2" presStyleCnt="9">
        <dgm:presLayoutVars>
          <dgm:chMax val="0"/>
          <dgm:bulletEnabled val="1"/>
        </dgm:presLayoutVars>
      </dgm:prSet>
      <dgm:spPr/>
    </dgm:pt>
    <dgm:pt modelId="{A3A91749-FBEB-4655-AFB4-033C7D74953C}" type="pres">
      <dgm:prSet presAssocID="{9BD60071-19A1-4A88-A60A-8FB6F147096F}" presName="spacer" presStyleCnt="0"/>
      <dgm:spPr/>
    </dgm:pt>
    <dgm:pt modelId="{E1C3FBBC-EA1F-4BAD-A2D7-05E9F414FDC7}" type="pres">
      <dgm:prSet presAssocID="{5F2F9BD6-F24E-4255-85FC-E2350396D805}" presName="parentText" presStyleLbl="node1" presStyleIdx="3" presStyleCnt="9">
        <dgm:presLayoutVars>
          <dgm:chMax val="0"/>
          <dgm:bulletEnabled val="1"/>
        </dgm:presLayoutVars>
      </dgm:prSet>
      <dgm:spPr/>
    </dgm:pt>
    <dgm:pt modelId="{337E9823-B5CB-43BA-8F01-2BD744123BF2}" type="pres">
      <dgm:prSet presAssocID="{1287D65E-3DAA-4426-89B8-BA3E376A4119}" presName="spacer" presStyleCnt="0"/>
      <dgm:spPr/>
    </dgm:pt>
    <dgm:pt modelId="{0EB52B51-C389-4A36-BC05-864D852DF5FC}" type="pres">
      <dgm:prSet presAssocID="{B3D81C7E-05E3-49CF-989C-070CE891B722}" presName="parentText" presStyleLbl="node1" presStyleIdx="4" presStyleCnt="9">
        <dgm:presLayoutVars>
          <dgm:chMax val="0"/>
          <dgm:bulletEnabled val="1"/>
        </dgm:presLayoutVars>
      </dgm:prSet>
      <dgm:spPr/>
    </dgm:pt>
    <dgm:pt modelId="{2D368CEE-5AD2-460D-8088-9CA2F6997FA2}" type="pres">
      <dgm:prSet presAssocID="{967E2E43-1BFB-45FB-ABC6-E9B961CBA7DF}" presName="spacer" presStyleCnt="0"/>
      <dgm:spPr/>
    </dgm:pt>
    <dgm:pt modelId="{4E4C0534-037E-45A5-BADC-B7406AF7B1C3}" type="pres">
      <dgm:prSet presAssocID="{258A2F10-98A6-45AC-9A9C-BB262FDEF029}" presName="parentText" presStyleLbl="node1" presStyleIdx="5" presStyleCnt="9">
        <dgm:presLayoutVars>
          <dgm:chMax val="0"/>
          <dgm:bulletEnabled val="1"/>
        </dgm:presLayoutVars>
      </dgm:prSet>
      <dgm:spPr/>
    </dgm:pt>
    <dgm:pt modelId="{C039C7DD-0E08-48C1-A6EC-72D7F9D82548}" type="pres">
      <dgm:prSet presAssocID="{196481A8-5918-4487-AE93-E8C148F56D79}" presName="spacer" presStyleCnt="0"/>
      <dgm:spPr/>
    </dgm:pt>
    <dgm:pt modelId="{EC4E5CDF-5396-4684-B963-9679F944855F}" type="pres">
      <dgm:prSet presAssocID="{63AFF0E2-A007-4F85-97C5-0E10709F7E5C}" presName="parentText" presStyleLbl="node1" presStyleIdx="6" presStyleCnt="9">
        <dgm:presLayoutVars>
          <dgm:chMax val="0"/>
          <dgm:bulletEnabled val="1"/>
        </dgm:presLayoutVars>
      </dgm:prSet>
      <dgm:spPr/>
    </dgm:pt>
    <dgm:pt modelId="{E4EC7552-37A5-4003-B7CF-035B11AA3598}" type="pres">
      <dgm:prSet presAssocID="{4399A9B5-36A9-4B6F-8820-694DF2DF950C}" presName="spacer" presStyleCnt="0"/>
      <dgm:spPr/>
    </dgm:pt>
    <dgm:pt modelId="{21855FA6-2BB4-499A-A8A9-433441C6C9C7}" type="pres">
      <dgm:prSet presAssocID="{07B4F805-20D4-4BC2-A365-667098FF337D}" presName="parentText" presStyleLbl="node1" presStyleIdx="7" presStyleCnt="9">
        <dgm:presLayoutVars>
          <dgm:chMax val="0"/>
          <dgm:bulletEnabled val="1"/>
        </dgm:presLayoutVars>
      </dgm:prSet>
      <dgm:spPr/>
    </dgm:pt>
    <dgm:pt modelId="{66723406-0C3F-437D-80D6-FA1C8062C148}" type="pres">
      <dgm:prSet presAssocID="{5CF980BE-E654-4424-8AA0-131C7CAB0A00}" presName="spacer" presStyleCnt="0"/>
      <dgm:spPr/>
    </dgm:pt>
    <dgm:pt modelId="{08F040B1-2CBD-4876-96AA-45AF94F7D94E}" type="pres">
      <dgm:prSet presAssocID="{C616A960-C11D-48B4-BA4F-337251C61470}" presName="parentText" presStyleLbl="node1" presStyleIdx="8" presStyleCnt="9">
        <dgm:presLayoutVars>
          <dgm:chMax val="0"/>
          <dgm:bulletEnabled val="1"/>
        </dgm:presLayoutVars>
      </dgm:prSet>
      <dgm:spPr/>
    </dgm:pt>
  </dgm:ptLst>
  <dgm:cxnLst>
    <dgm:cxn modelId="{0540C91C-EAF7-4EFA-B74E-527657268102}" type="presOf" srcId="{6B1D83A1-F256-427B-A1DC-7ADE79857098}" destId="{5F526FD6-3C16-45F7-931B-D3253D84A49B}" srcOrd="0" destOrd="0" presId="urn:microsoft.com/office/officeart/2005/8/layout/vList2"/>
    <dgm:cxn modelId="{F05DA65B-F8ED-4E81-94E7-A2A3A92D746E}" srcId="{ED4ABD43-DDCE-4440-B189-B8BC99419A8C}" destId="{6B1D83A1-F256-427B-A1DC-7ADE79857098}" srcOrd="0" destOrd="0" parTransId="{27CE23E2-20D6-4DA6-8FDE-164A9143B325}" sibTransId="{04EB3969-0881-486F-B9ED-3D997F33DE3D}"/>
    <dgm:cxn modelId="{6FB93842-5A12-41B3-86BF-64E06F25EF4F}" srcId="{ED4ABD43-DDCE-4440-B189-B8BC99419A8C}" destId="{B3D81C7E-05E3-49CF-989C-070CE891B722}" srcOrd="4" destOrd="0" parTransId="{B5132612-45C6-41E7-B856-574DE76148DF}" sibTransId="{967E2E43-1BFB-45FB-ABC6-E9B961CBA7DF}"/>
    <dgm:cxn modelId="{8FF67364-7DEB-49FE-8192-3E7830B06CAF}" type="presOf" srcId="{258A2F10-98A6-45AC-9A9C-BB262FDEF029}" destId="{4E4C0534-037E-45A5-BADC-B7406AF7B1C3}" srcOrd="0" destOrd="0" presId="urn:microsoft.com/office/officeart/2005/8/layout/vList2"/>
    <dgm:cxn modelId="{0E53C646-4BC7-40A4-8EBC-CB6A10ECCF93}" srcId="{ED4ABD43-DDCE-4440-B189-B8BC99419A8C}" destId="{258A2F10-98A6-45AC-9A9C-BB262FDEF029}" srcOrd="5" destOrd="0" parTransId="{D2D2868A-62C4-410B-B3D8-7DF502EAB38D}" sibTransId="{196481A8-5918-4487-AE93-E8C148F56D79}"/>
    <dgm:cxn modelId="{BA001C70-062E-4DD3-A57D-6BD7E453C49C}" type="presOf" srcId="{07B4F805-20D4-4BC2-A365-667098FF337D}" destId="{21855FA6-2BB4-499A-A8A9-433441C6C9C7}" srcOrd="0" destOrd="0" presId="urn:microsoft.com/office/officeart/2005/8/layout/vList2"/>
    <dgm:cxn modelId="{1AA63E50-9899-4EB9-9DC6-E5CFEBE9AA52}" type="presOf" srcId="{C616A960-C11D-48B4-BA4F-337251C61470}" destId="{08F040B1-2CBD-4876-96AA-45AF94F7D94E}" srcOrd="0" destOrd="0" presId="urn:microsoft.com/office/officeart/2005/8/layout/vList2"/>
    <dgm:cxn modelId="{3CAC8A55-DD07-40E8-8A00-4729478CF17D}" srcId="{ED4ABD43-DDCE-4440-B189-B8BC99419A8C}" destId="{07B4F805-20D4-4BC2-A365-667098FF337D}" srcOrd="7" destOrd="0" parTransId="{E1C34BCD-65C7-4C0E-9A76-8FC4FE780A8E}" sibTransId="{5CF980BE-E654-4424-8AA0-131C7CAB0A00}"/>
    <dgm:cxn modelId="{0E29C981-1B57-48D5-876F-395BA29D6BA7}" type="presOf" srcId="{B3D81C7E-05E3-49CF-989C-070CE891B722}" destId="{0EB52B51-C389-4A36-BC05-864D852DF5FC}" srcOrd="0" destOrd="0" presId="urn:microsoft.com/office/officeart/2005/8/layout/vList2"/>
    <dgm:cxn modelId="{53A1F586-4C70-408A-97C9-D8C804FE3C81}" srcId="{ED4ABD43-DDCE-4440-B189-B8BC99419A8C}" destId="{63AFF0E2-A007-4F85-97C5-0E10709F7E5C}" srcOrd="6" destOrd="0" parTransId="{D6DDE952-B0DE-47D8-B71F-7EF423B3547D}" sibTransId="{4399A9B5-36A9-4B6F-8820-694DF2DF950C}"/>
    <dgm:cxn modelId="{8346098B-6D4A-4876-BD6E-94E423230B8C}" type="presOf" srcId="{63AFF0E2-A007-4F85-97C5-0E10709F7E5C}" destId="{EC4E5CDF-5396-4684-B963-9679F944855F}" srcOrd="0" destOrd="0" presId="urn:microsoft.com/office/officeart/2005/8/layout/vList2"/>
    <dgm:cxn modelId="{1F5B8AB9-56BA-4B3C-93A2-CD67F067C1A5}" srcId="{ED4ABD43-DDCE-4440-B189-B8BC99419A8C}" destId="{14A0F9A2-BA5E-473C-A26A-07D95F39FF2B}" srcOrd="1" destOrd="0" parTransId="{F428299F-92F4-4EC3-8F69-F35A1F2197D3}" sibTransId="{09F3E21C-1E3E-4245-BD23-D7EF14018618}"/>
    <dgm:cxn modelId="{A610C3C6-FD98-4CF8-8058-5E1E28A4F7E8}" type="presOf" srcId="{ED4ABD43-DDCE-4440-B189-B8BC99419A8C}" destId="{F4952754-BFC9-4911-B4D0-7A50D557351A}" srcOrd="0" destOrd="0" presId="urn:microsoft.com/office/officeart/2005/8/layout/vList2"/>
    <dgm:cxn modelId="{3DE9CDCC-39B1-4776-A172-C290216078E3}" type="presOf" srcId="{5F2F9BD6-F24E-4255-85FC-E2350396D805}" destId="{E1C3FBBC-EA1F-4BAD-A2D7-05E9F414FDC7}" srcOrd="0" destOrd="0" presId="urn:microsoft.com/office/officeart/2005/8/layout/vList2"/>
    <dgm:cxn modelId="{CF44E6D7-8243-4343-9257-F0185984D0A4}" type="presOf" srcId="{14A0F9A2-BA5E-473C-A26A-07D95F39FF2B}" destId="{50B73F1F-44EA-4F89-8398-75FE0BB22E10}" srcOrd="0" destOrd="0" presId="urn:microsoft.com/office/officeart/2005/8/layout/vList2"/>
    <dgm:cxn modelId="{22E6D2E9-025D-4FE7-ADBC-975B6274EA23}" srcId="{ED4ABD43-DDCE-4440-B189-B8BC99419A8C}" destId="{5F2F9BD6-F24E-4255-85FC-E2350396D805}" srcOrd="3" destOrd="0" parTransId="{01AAAC48-EC48-440E-A5E2-88572E88C756}" sibTransId="{1287D65E-3DAA-4426-89B8-BA3E376A4119}"/>
    <dgm:cxn modelId="{D69FD6EE-E9E5-43FF-86CA-09AFA75CB2C2}" type="presOf" srcId="{D32D8361-DF8C-48A0-8647-ACE46C5DA45A}" destId="{FD5606E7-7379-4F33-830F-006516F4DFDB}" srcOrd="0" destOrd="0" presId="urn:microsoft.com/office/officeart/2005/8/layout/vList2"/>
    <dgm:cxn modelId="{C3922EF1-C25D-4D0E-A360-802694E5B206}" srcId="{ED4ABD43-DDCE-4440-B189-B8BC99419A8C}" destId="{D32D8361-DF8C-48A0-8647-ACE46C5DA45A}" srcOrd="2" destOrd="0" parTransId="{47CA20CA-28BF-4089-8B81-7E9E84CA28B5}" sibTransId="{9BD60071-19A1-4A88-A60A-8FB6F147096F}"/>
    <dgm:cxn modelId="{721A12FC-6CA4-4E93-AE77-B928A1B14CE1}" srcId="{ED4ABD43-DDCE-4440-B189-B8BC99419A8C}" destId="{C616A960-C11D-48B4-BA4F-337251C61470}" srcOrd="8" destOrd="0" parTransId="{5B569C4F-E263-4D62-874B-1A2E3B1B9E32}" sibTransId="{ECA1C154-7A47-4D18-B8BB-6870073C2A59}"/>
    <dgm:cxn modelId="{8B043B42-CEA0-49E2-9182-57E5EE364CA8}" type="presParOf" srcId="{F4952754-BFC9-4911-B4D0-7A50D557351A}" destId="{5F526FD6-3C16-45F7-931B-D3253D84A49B}" srcOrd="0" destOrd="0" presId="urn:microsoft.com/office/officeart/2005/8/layout/vList2"/>
    <dgm:cxn modelId="{E323F154-53F9-418D-A3F5-5E1AE7022CBD}" type="presParOf" srcId="{F4952754-BFC9-4911-B4D0-7A50D557351A}" destId="{70B8B93F-D17B-4288-8E8A-4E14EC79485F}" srcOrd="1" destOrd="0" presId="urn:microsoft.com/office/officeart/2005/8/layout/vList2"/>
    <dgm:cxn modelId="{5F65A232-A817-4763-B0A7-CC42A8ACC53E}" type="presParOf" srcId="{F4952754-BFC9-4911-B4D0-7A50D557351A}" destId="{50B73F1F-44EA-4F89-8398-75FE0BB22E10}" srcOrd="2" destOrd="0" presId="urn:microsoft.com/office/officeart/2005/8/layout/vList2"/>
    <dgm:cxn modelId="{8BE3ED8B-3534-4A6B-B916-5ED1F6C5D12C}" type="presParOf" srcId="{F4952754-BFC9-4911-B4D0-7A50D557351A}" destId="{D34EC1E6-6907-428C-9D5F-AF01907B324C}" srcOrd="3" destOrd="0" presId="urn:microsoft.com/office/officeart/2005/8/layout/vList2"/>
    <dgm:cxn modelId="{88AF628F-6B21-43E3-8510-139C0A68CDDB}" type="presParOf" srcId="{F4952754-BFC9-4911-B4D0-7A50D557351A}" destId="{FD5606E7-7379-4F33-830F-006516F4DFDB}" srcOrd="4" destOrd="0" presId="urn:microsoft.com/office/officeart/2005/8/layout/vList2"/>
    <dgm:cxn modelId="{E81F9F7F-3008-4FFD-A34C-B24836CE2789}" type="presParOf" srcId="{F4952754-BFC9-4911-B4D0-7A50D557351A}" destId="{A3A91749-FBEB-4655-AFB4-033C7D74953C}" srcOrd="5" destOrd="0" presId="urn:microsoft.com/office/officeart/2005/8/layout/vList2"/>
    <dgm:cxn modelId="{BF26FA07-DB15-4003-9CD7-79A48440DF7F}" type="presParOf" srcId="{F4952754-BFC9-4911-B4D0-7A50D557351A}" destId="{E1C3FBBC-EA1F-4BAD-A2D7-05E9F414FDC7}" srcOrd="6" destOrd="0" presId="urn:microsoft.com/office/officeart/2005/8/layout/vList2"/>
    <dgm:cxn modelId="{AACCE79E-EBA4-4FA5-BA95-EC663504198B}" type="presParOf" srcId="{F4952754-BFC9-4911-B4D0-7A50D557351A}" destId="{337E9823-B5CB-43BA-8F01-2BD744123BF2}" srcOrd="7" destOrd="0" presId="urn:microsoft.com/office/officeart/2005/8/layout/vList2"/>
    <dgm:cxn modelId="{BF7FE5B6-8D0C-4465-817E-22AFA0D783BE}" type="presParOf" srcId="{F4952754-BFC9-4911-B4D0-7A50D557351A}" destId="{0EB52B51-C389-4A36-BC05-864D852DF5FC}" srcOrd="8" destOrd="0" presId="urn:microsoft.com/office/officeart/2005/8/layout/vList2"/>
    <dgm:cxn modelId="{1732B9D0-DF1E-4D2F-B6A5-8A2A406CF108}" type="presParOf" srcId="{F4952754-BFC9-4911-B4D0-7A50D557351A}" destId="{2D368CEE-5AD2-460D-8088-9CA2F6997FA2}" srcOrd="9" destOrd="0" presId="urn:microsoft.com/office/officeart/2005/8/layout/vList2"/>
    <dgm:cxn modelId="{A1CFA4E7-48B9-4DF3-AB07-876A25DFF48E}" type="presParOf" srcId="{F4952754-BFC9-4911-B4D0-7A50D557351A}" destId="{4E4C0534-037E-45A5-BADC-B7406AF7B1C3}" srcOrd="10" destOrd="0" presId="urn:microsoft.com/office/officeart/2005/8/layout/vList2"/>
    <dgm:cxn modelId="{8C621798-C527-41B7-8DE5-808CFCC784AE}" type="presParOf" srcId="{F4952754-BFC9-4911-B4D0-7A50D557351A}" destId="{C039C7DD-0E08-48C1-A6EC-72D7F9D82548}" srcOrd="11" destOrd="0" presId="urn:microsoft.com/office/officeart/2005/8/layout/vList2"/>
    <dgm:cxn modelId="{743FB023-60A0-4E8B-9CEB-11616042108F}" type="presParOf" srcId="{F4952754-BFC9-4911-B4D0-7A50D557351A}" destId="{EC4E5CDF-5396-4684-B963-9679F944855F}" srcOrd="12" destOrd="0" presId="urn:microsoft.com/office/officeart/2005/8/layout/vList2"/>
    <dgm:cxn modelId="{B00F3713-C00F-423A-A166-9EAAC35C07CE}" type="presParOf" srcId="{F4952754-BFC9-4911-B4D0-7A50D557351A}" destId="{E4EC7552-37A5-4003-B7CF-035B11AA3598}" srcOrd="13" destOrd="0" presId="urn:microsoft.com/office/officeart/2005/8/layout/vList2"/>
    <dgm:cxn modelId="{EBB0F5D1-9D26-4409-8C19-2CA476CCC5AA}" type="presParOf" srcId="{F4952754-BFC9-4911-B4D0-7A50D557351A}" destId="{21855FA6-2BB4-499A-A8A9-433441C6C9C7}" srcOrd="14" destOrd="0" presId="urn:microsoft.com/office/officeart/2005/8/layout/vList2"/>
    <dgm:cxn modelId="{889C6B30-6315-4929-B518-6E19398F2A1F}" type="presParOf" srcId="{F4952754-BFC9-4911-B4D0-7A50D557351A}" destId="{66723406-0C3F-437D-80D6-FA1C8062C148}" srcOrd="15" destOrd="0" presId="urn:microsoft.com/office/officeart/2005/8/layout/vList2"/>
    <dgm:cxn modelId="{A203E2E4-4A48-48D9-B283-388C7A09B2A3}" type="presParOf" srcId="{F4952754-BFC9-4911-B4D0-7A50D557351A}" destId="{08F040B1-2CBD-4876-96AA-45AF94F7D94E}" srcOrd="1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F526FD6-3C16-45F7-931B-D3253D84A49B}">
      <dsp:nvSpPr>
        <dsp:cNvPr id="0" name=""/>
        <dsp:cNvSpPr/>
      </dsp:nvSpPr>
      <dsp:spPr>
        <a:xfrm>
          <a:off x="0" y="116"/>
          <a:ext cx="8048776" cy="349628"/>
        </a:xfrm>
        <a:prstGeom prst="roundRect">
          <a:avLst/>
        </a:prstGeom>
        <a:solidFill>
          <a:srgbClr val="0000FF"/>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rtl="0">
            <a:lnSpc>
              <a:spcPct val="90000"/>
            </a:lnSpc>
            <a:spcBef>
              <a:spcPct val="0"/>
            </a:spcBef>
            <a:spcAft>
              <a:spcPct val="35000"/>
            </a:spcAft>
            <a:buNone/>
          </a:pPr>
          <a:r>
            <a:rPr lang="en-US" altLang="zh-CN" sz="1200" b="1" kern="1200" dirty="0">
              <a:solidFill>
                <a:schemeClr val="bg1"/>
              </a:solidFill>
              <a:latin typeface="微软雅黑" pitchFamily="34" charset="-122"/>
              <a:ea typeface="微软雅黑" pitchFamily="34" charset="-122"/>
            </a:rPr>
            <a:t>	</a:t>
          </a:r>
          <a:r>
            <a:rPr lang="zh-CN" sz="1400" b="1" kern="1200" dirty="0">
              <a:solidFill>
                <a:schemeClr val="bg1"/>
              </a:solidFill>
              <a:latin typeface="微软雅黑" pitchFamily="34" charset="-122"/>
              <a:ea typeface="微软雅黑" pitchFamily="34" charset="-122"/>
            </a:rPr>
            <a:t>方法（操作）</a:t>
          </a:r>
          <a:r>
            <a:rPr lang="en-US" sz="1400" b="1" kern="1200" dirty="0">
              <a:solidFill>
                <a:schemeClr val="bg1"/>
              </a:solidFill>
              <a:latin typeface="微软雅黑" pitchFamily="34" charset="-122"/>
              <a:ea typeface="微软雅黑" pitchFamily="34" charset="-122"/>
            </a:rPr>
            <a:t>				</a:t>
          </a:r>
          <a:r>
            <a:rPr lang="zh-CN" sz="1400" b="1" kern="1200" dirty="0">
              <a:solidFill>
                <a:schemeClr val="bg1"/>
              </a:solidFill>
              <a:latin typeface="微软雅黑" pitchFamily="34" charset="-122"/>
              <a:ea typeface="微软雅黑" pitchFamily="34" charset="-122"/>
            </a:rPr>
            <a:t>意义</a:t>
          </a:r>
          <a:endParaRPr lang="zh-CN" sz="1400" kern="1200" dirty="0">
            <a:solidFill>
              <a:schemeClr val="bg1"/>
            </a:solidFill>
            <a:latin typeface="微软雅黑" pitchFamily="34" charset="-122"/>
            <a:ea typeface="微软雅黑" pitchFamily="34" charset="-122"/>
          </a:endParaRPr>
        </a:p>
      </dsp:txBody>
      <dsp:txXfrm>
        <a:off x="17067" y="17183"/>
        <a:ext cx="8014642" cy="315494"/>
      </dsp:txXfrm>
    </dsp:sp>
    <dsp:sp modelId="{50B73F1F-44EA-4F89-8398-75FE0BB22E10}">
      <dsp:nvSpPr>
        <dsp:cNvPr id="0" name=""/>
        <dsp:cNvSpPr/>
      </dsp:nvSpPr>
      <dsp:spPr>
        <a:xfrm>
          <a:off x="0" y="361698"/>
          <a:ext cx="8048776" cy="349628"/>
        </a:xfrm>
        <a:prstGeom prst="roundRect">
          <a:avLst/>
        </a:prstGeom>
        <a:solidFill>
          <a:srgbClr val="99FFCC"/>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rtl="0">
            <a:lnSpc>
              <a:spcPct val="90000"/>
            </a:lnSpc>
            <a:spcBef>
              <a:spcPct val="0"/>
            </a:spcBef>
            <a:spcAft>
              <a:spcPct val="35000"/>
            </a:spcAft>
            <a:buNone/>
          </a:pPr>
          <a:r>
            <a:rPr lang="en-US" sz="1200" b="1" kern="1200" dirty="0">
              <a:solidFill>
                <a:schemeClr val="tx1"/>
              </a:solidFill>
              <a:latin typeface="微软雅黑" pitchFamily="34" charset="-122"/>
              <a:ea typeface="微软雅黑" pitchFamily="34" charset="-122"/>
            </a:rPr>
            <a:t>	OPTION					</a:t>
          </a:r>
          <a:r>
            <a:rPr lang="zh-CN" sz="1200" b="1" kern="1200" dirty="0">
              <a:solidFill>
                <a:schemeClr val="tx1"/>
              </a:solidFill>
              <a:latin typeface="微软雅黑" pitchFamily="34" charset="-122"/>
              <a:ea typeface="微软雅黑" pitchFamily="34" charset="-122"/>
            </a:rPr>
            <a:t>请求一些选项的信息</a:t>
          </a:r>
          <a:endParaRPr lang="zh-CN" sz="1200" kern="1200" dirty="0">
            <a:solidFill>
              <a:schemeClr val="tx1"/>
            </a:solidFill>
            <a:latin typeface="微软雅黑" pitchFamily="34" charset="-122"/>
            <a:ea typeface="微软雅黑" pitchFamily="34" charset="-122"/>
          </a:endParaRPr>
        </a:p>
      </dsp:txBody>
      <dsp:txXfrm>
        <a:off x="17067" y="378765"/>
        <a:ext cx="8014642" cy="315494"/>
      </dsp:txXfrm>
    </dsp:sp>
    <dsp:sp modelId="{FD5606E7-7379-4F33-830F-006516F4DFDB}">
      <dsp:nvSpPr>
        <dsp:cNvPr id="0" name=""/>
        <dsp:cNvSpPr/>
      </dsp:nvSpPr>
      <dsp:spPr>
        <a:xfrm>
          <a:off x="0" y="723280"/>
          <a:ext cx="8048776" cy="349628"/>
        </a:xfrm>
        <a:prstGeom prst="roundRect">
          <a:avLst/>
        </a:prstGeom>
        <a:solidFill>
          <a:schemeClr val="accent1">
            <a:lumMod val="40000"/>
            <a:lumOff val="6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rtl="0">
            <a:lnSpc>
              <a:spcPct val="90000"/>
            </a:lnSpc>
            <a:spcBef>
              <a:spcPct val="0"/>
            </a:spcBef>
            <a:spcAft>
              <a:spcPct val="35000"/>
            </a:spcAft>
            <a:buNone/>
          </a:pPr>
          <a:r>
            <a:rPr lang="en-US" sz="1200" b="1" kern="1200" dirty="0">
              <a:solidFill>
                <a:schemeClr val="tx1"/>
              </a:solidFill>
              <a:latin typeface="微软雅黑" pitchFamily="34" charset="-122"/>
              <a:ea typeface="微软雅黑" pitchFamily="34" charset="-122"/>
            </a:rPr>
            <a:t>	GET              					</a:t>
          </a:r>
          <a:r>
            <a:rPr lang="zh-CN" sz="1200" b="1" kern="1200" dirty="0">
              <a:solidFill>
                <a:schemeClr val="tx1"/>
              </a:solidFill>
              <a:latin typeface="微软雅黑" pitchFamily="34" charset="-122"/>
              <a:ea typeface="微软雅黑" pitchFamily="34" charset="-122"/>
            </a:rPr>
            <a:t>请求读取由 </a:t>
          </a:r>
          <a:r>
            <a:rPr lang="en-US" sz="1200" b="1" kern="1200" dirty="0">
              <a:solidFill>
                <a:schemeClr val="tx1"/>
              </a:solidFill>
              <a:latin typeface="微软雅黑" pitchFamily="34" charset="-122"/>
              <a:ea typeface="微软雅黑" pitchFamily="34" charset="-122"/>
            </a:rPr>
            <a:t>URL</a:t>
          </a:r>
          <a:r>
            <a:rPr lang="zh-CN" sz="1200" b="1" kern="1200" dirty="0">
              <a:solidFill>
                <a:schemeClr val="tx1"/>
              </a:solidFill>
              <a:latin typeface="微软雅黑" pitchFamily="34" charset="-122"/>
              <a:ea typeface="微软雅黑" pitchFamily="34" charset="-122"/>
            </a:rPr>
            <a:t>所标志的信息</a:t>
          </a:r>
          <a:endParaRPr lang="zh-CN" sz="1200" kern="1200" dirty="0">
            <a:solidFill>
              <a:schemeClr val="tx1"/>
            </a:solidFill>
            <a:latin typeface="微软雅黑" pitchFamily="34" charset="-122"/>
            <a:ea typeface="微软雅黑" pitchFamily="34" charset="-122"/>
          </a:endParaRPr>
        </a:p>
      </dsp:txBody>
      <dsp:txXfrm>
        <a:off x="17067" y="740347"/>
        <a:ext cx="8014642" cy="315494"/>
      </dsp:txXfrm>
    </dsp:sp>
    <dsp:sp modelId="{E1C3FBBC-EA1F-4BAD-A2D7-05E9F414FDC7}">
      <dsp:nvSpPr>
        <dsp:cNvPr id="0" name=""/>
        <dsp:cNvSpPr/>
      </dsp:nvSpPr>
      <dsp:spPr>
        <a:xfrm>
          <a:off x="0" y="1084863"/>
          <a:ext cx="8048776" cy="349628"/>
        </a:xfrm>
        <a:prstGeom prst="roundRect">
          <a:avLst/>
        </a:prstGeom>
        <a:solidFill>
          <a:srgbClr val="99FFCC"/>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rtl="0">
            <a:lnSpc>
              <a:spcPct val="90000"/>
            </a:lnSpc>
            <a:spcBef>
              <a:spcPct val="0"/>
            </a:spcBef>
            <a:spcAft>
              <a:spcPct val="35000"/>
            </a:spcAft>
            <a:buNone/>
          </a:pPr>
          <a:r>
            <a:rPr lang="en-US" sz="1200" b="1" kern="1200" dirty="0">
              <a:solidFill>
                <a:schemeClr val="tx1"/>
              </a:solidFill>
              <a:latin typeface="微软雅黑" pitchFamily="34" charset="-122"/>
              <a:ea typeface="微软雅黑" pitchFamily="34" charset="-122"/>
            </a:rPr>
            <a:t>	HEAD          					</a:t>
          </a:r>
          <a:r>
            <a:rPr lang="zh-CN" sz="1200" b="1" kern="1200" dirty="0">
              <a:solidFill>
                <a:schemeClr val="tx1"/>
              </a:solidFill>
              <a:latin typeface="微软雅黑" pitchFamily="34" charset="-122"/>
              <a:ea typeface="微软雅黑" pitchFamily="34" charset="-122"/>
            </a:rPr>
            <a:t>请求读取由 </a:t>
          </a:r>
          <a:r>
            <a:rPr lang="en-US" sz="1200" b="1" kern="1200" dirty="0">
              <a:solidFill>
                <a:schemeClr val="tx1"/>
              </a:solidFill>
              <a:latin typeface="微软雅黑" pitchFamily="34" charset="-122"/>
              <a:ea typeface="微软雅黑" pitchFamily="34" charset="-122"/>
            </a:rPr>
            <a:t>URL</a:t>
          </a:r>
          <a:r>
            <a:rPr lang="zh-CN" sz="1200" b="1" kern="1200" dirty="0">
              <a:solidFill>
                <a:schemeClr val="tx1"/>
              </a:solidFill>
              <a:latin typeface="微软雅黑" pitchFamily="34" charset="-122"/>
              <a:ea typeface="微软雅黑" pitchFamily="34" charset="-122"/>
            </a:rPr>
            <a:t>所标志的信息的首部</a:t>
          </a:r>
          <a:endParaRPr lang="zh-CN" sz="1200" kern="1200" dirty="0">
            <a:solidFill>
              <a:schemeClr val="tx1"/>
            </a:solidFill>
            <a:latin typeface="微软雅黑" pitchFamily="34" charset="-122"/>
            <a:ea typeface="微软雅黑" pitchFamily="34" charset="-122"/>
          </a:endParaRPr>
        </a:p>
      </dsp:txBody>
      <dsp:txXfrm>
        <a:off x="17067" y="1101930"/>
        <a:ext cx="8014642" cy="315494"/>
      </dsp:txXfrm>
    </dsp:sp>
    <dsp:sp modelId="{0EB52B51-C389-4A36-BC05-864D852DF5FC}">
      <dsp:nvSpPr>
        <dsp:cNvPr id="0" name=""/>
        <dsp:cNvSpPr/>
      </dsp:nvSpPr>
      <dsp:spPr>
        <a:xfrm>
          <a:off x="0" y="1446445"/>
          <a:ext cx="8048776" cy="349628"/>
        </a:xfrm>
        <a:prstGeom prst="roundRect">
          <a:avLst/>
        </a:prstGeom>
        <a:solidFill>
          <a:schemeClr val="accent1">
            <a:lumMod val="40000"/>
            <a:lumOff val="6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rtl="0">
            <a:lnSpc>
              <a:spcPct val="90000"/>
            </a:lnSpc>
            <a:spcBef>
              <a:spcPct val="0"/>
            </a:spcBef>
            <a:spcAft>
              <a:spcPct val="35000"/>
            </a:spcAft>
            <a:buNone/>
          </a:pPr>
          <a:r>
            <a:rPr lang="en-US" sz="1200" b="1" kern="1200" dirty="0">
              <a:solidFill>
                <a:schemeClr val="tx1"/>
              </a:solidFill>
              <a:latin typeface="微软雅黑" pitchFamily="34" charset="-122"/>
              <a:ea typeface="微软雅黑" pitchFamily="34" charset="-122"/>
            </a:rPr>
            <a:t>	POST     					</a:t>
          </a:r>
          <a:r>
            <a:rPr lang="zh-CN" sz="1200" b="1" kern="1200" dirty="0">
              <a:solidFill>
                <a:schemeClr val="tx1"/>
              </a:solidFill>
              <a:latin typeface="微软雅黑" pitchFamily="34" charset="-122"/>
              <a:ea typeface="微软雅黑" pitchFamily="34" charset="-122"/>
            </a:rPr>
            <a:t>给服务器添加信息（例如，注释）</a:t>
          </a:r>
          <a:endParaRPr lang="zh-CN" sz="1200" kern="1200" dirty="0">
            <a:solidFill>
              <a:schemeClr val="tx1"/>
            </a:solidFill>
            <a:latin typeface="微软雅黑" pitchFamily="34" charset="-122"/>
            <a:ea typeface="微软雅黑" pitchFamily="34" charset="-122"/>
          </a:endParaRPr>
        </a:p>
      </dsp:txBody>
      <dsp:txXfrm>
        <a:off x="17067" y="1463512"/>
        <a:ext cx="8014642" cy="315494"/>
      </dsp:txXfrm>
    </dsp:sp>
    <dsp:sp modelId="{4E4C0534-037E-45A5-BADC-B7406AF7B1C3}">
      <dsp:nvSpPr>
        <dsp:cNvPr id="0" name=""/>
        <dsp:cNvSpPr/>
      </dsp:nvSpPr>
      <dsp:spPr>
        <a:xfrm>
          <a:off x="0" y="1808027"/>
          <a:ext cx="8048776" cy="349628"/>
        </a:xfrm>
        <a:prstGeom prst="roundRect">
          <a:avLst/>
        </a:prstGeom>
        <a:solidFill>
          <a:srgbClr val="99FFCC"/>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rtl="0">
            <a:lnSpc>
              <a:spcPct val="90000"/>
            </a:lnSpc>
            <a:spcBef>
              <a:spcPct val="0"/>
            </a:spcBef>
            <a:spcAft>
              <a:spcPct val="35000"/>
            </a:spcAft>
            <a:buNone/>
          </a:pPr>
          <a:r>
            <a:rPr lang="en-US" sz="1200" b="1" kern="1200" dirty="0">
              <a:solidFill>
                <a:schemeClr val="tx1"/>
              </a:solidFill>
              <a:latin typeface="微软雅黑" pitchFamily="34" charset="-122"/>
              <a:ea typeface="微软雅黑" pitchFamily="34" charset="-122"/>
            </a:rPr>
            <a:t>	PUT						</a:t>
          </a:r>
          <a:r>
            <a:rPr lang="zh-CN" sz="1200" b="1" kern="1200" dirty="0">
              <a:solidFill>
                <a:schemeClr val="tx1"/>
              </a:solidFill>
              <a:latin typeface="微软雅黑" pitchFamily="34" charset="-122"/>
              <a:ea typeface="微软雅黑" pitchFamily="34" charset="-122"/>
            </a:rPr>
            <a:t>在指明的 </a:t>
          </a:r>
          <a:r>
            <a:rPr lang="en-US" sz="1200" b="1" kern="1200" dirty="0">
              <a:solidFill>
                <a:schemeClr val="tx1"/>
              </a:solidFill>
              <a:latin typeface="微软雅黑" pitchFamily="34" charset="-122"/>
              <a:ea typeface="微软雅黑" pitchFamily="34" charset="-122"/>
            </a:rPr>
            <a:t>URL</a:t>
          </a:r>
          <a:r>
            <a:rPr lang="zh-CN" sz="1200" b="1" kern="1200" dirty="0">
              <a:solidFill>
                <a:schemeClr val="tx1"/>
              </a:solidFill>
              <a:latin typeface="微软雅黑" pitchFamily="34" charset="-122"/>
              <a:ea typeface="微软雅黑" pitchFamily="34" charset="-122"/>
            </a:rPr>
            <a:t>下存储一个文档</a:t>
          </a:r>
          <a:endParaRPr lang="zh-CN" sz="1200" kern="1200" dirty="0">
            <a:solidFill>
              <a:schemeClr val="tx1"/>
            </a:solidFill>
            <a:latin typeface="微软雅黑" pitchFamily="34" charset="-122"/>
            <a:ea typeface="微软雅黑" pitchFamily="34" charset="-122"/>
          </a:endParaRPr>
        </a:p>
      </dsp:txBody>
      <dsp:txXfrm>
        <a:off x="17067" y="1825094"/>
        <a:ext cx="8014642" cy="315494"/>
      </dsp:txXfrm>
    </dsp:sp>
    <dsp:sp modelId="{EC4E5CDF-5396-4684-B963-9679F944855F}">
      <dsp:nvSpPr>
        <dsp:cNvPr id="0" name=""/>
        <dsp:cNvSpPr/>
      </dsp:nvSpPr>
      <dsp:spPr>
        <a:xfrm>
          <a:off x="0" y="2169609"/>
          <a:ext cx="8048776" cy="349628"/>
        </a:xfrm>
        <a:prstGeom prst="roundRect">
          <a:avLst/>
        </a:prstGeom>
        <a:solidFill>
          <a:schemeClr val="accent1">
            <a:lumMod val="40000"/>
            <a:lumOff val="6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rtl="0">
            <a:lnSpc>
              <a:spcPct val="90000"/>
            </a:lnSpc>
            <a:spcBef>
              <a:spcPct val="0"/>
            </a:spcBef>
            <a:spcAft>
              <a:spcPct val="35000"/>
            </a:spcAft>
            <a:buNone/>
          </a:pPr>
          <a:r>
            <a:rPr lang="en-US" sz="1200" b="1" kern="1200" dirty="0">
              <a:solidFill>
                <a:schemeClr val="tx1"/>
              </a:solidFill>
              <a:latin typeface="微软雅黑" pitchFamily="34" charset="-122"/>
              <a:ea typeface="微软雅黑" pitchFamily="34" charset="-122"/>
            </a:rPr>
            <a:t>	DELETE					</a:t>
          </a:r>
          <a:r>
            <a:rPr lang="zh-CN" sz="1200" b="1" kern="1200" dirty="0">
              <a:solidFill>
                <a:schemeClr val="tx1"/>
              </a:solidFill>
              <a:latin typeface="微软雅黑" pitchFamily="34" charset="-122"/>
              <a:ea typeface="微软雅黑" pitchFamily="34" charset="-122"/>
            </a:rPr>
            <a:t>删除指明的 </a:t>
          </a:r>
          <a:r>
            <a:rPr lang="en-US" sz="1200" b="1" kern="1200" dirty="0">
              <a:solidFill>
                <a:schemeClr val="tx1"/>
              </a:solidFill>
              <a:latin typeface="微软雅黑" pitchFamily="34" charset="-122"/>
              <a:ea typeface="微软雅黑" pitchFamily="34" charset="-122"/>
            </a:rPr>
            <a:t>URL</a:t>
          </a:r>
          <a:r>
            <a:rPr lang="zh-CN" sz="1200" b="1" kern="1200" dirty="0">
              <a:solidFill>
                <a:schemeClr val="tx1"/>
              </a:solidFill>
              <a:latin typeface="微软雅黑" pitchFamily="34" charset="-122"/>
              <a:ea typeface="微软雅黑" pitchFamily="34" charset="-122"/>
            </a:rPr>
            <a:t>所标志的资源</a:t>
          </a:r>
          <a:endParaRPr lang="zh-CN" sz="1200" kern="1200" dirty="0">
            <a:solidFill>
              <a:schemeClr val="tx1"/>
            </a:solidFill>
            <a:latin typeface="微软雅黑" pitchFamily="34" charset="-122"/>
            <a:ea typeface="微软雅黑" pitchFamily="34" charset="-122"/>
          </a:endParaRPr>
        </a:p>
      </dsp:txBody>
      <dsp:txXfrm>
        <a:off x="17067" y="2186676"/>
        <a:ext cx="8014642" cy="315494"/>
      </dsp:txXfrm>
    </dsp:sp>
    <dsp:sp modelId="{21855FA6-2BB4-499A-A8A9-433441C6C9C7}">
      <dsp:nvSpPr>
        <dsp:cNvPr id="0" name=""/>
        <dsp:cNvSpPr/>
      </dsp:nvSpPr>
      <dsp:spPr>
        <a:xfrm>
          <a:off x="0" y="2531191"/>
          <a:ext cx="8048776" cy="349628"/>
        </a:xfrm>
        <a:prstGeom prst="roundRect">
          <a:avLst/>
        </a:prstGeom>
        <a:solidFill>
          <a:srgbClr val="99FFCC"/>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rtl="0">
            <a:lnSpc>
              <a:spcPct val="90000"/>
            </a:lnSpc>
            <a:spcBef>
              <a:spcPct val="0"/>
            </a:spcBef>
            <a:spcAft>
              <a:spcPct val="35000"/>
            </a:spcAft>
            <a:buNone/>
          </a:pPr>
          <a:r>
            <a:rPr lang="en-US" sz="1200" b="1" kern="1200" dirty="0">
              <a:solidFill>
                <a:schemeClr val="tx1"/>
              </a:solidFill>
              <a:latin typeface="微软雅黑" pitchFamily="34" charset="-122"/>
              <a:ea typeface="微软雅黑" pitchFamily="34" charset="-122"/>
            </a:rPr>
            <a:t>	TRACE						</a:t>
          </a:r>
          <a:r>
            <a:rPr lang="zh-CN" sz="1200" b="1" kern="1200" dirty="0">
              <a:solidFill>
                <a:schemeClr val="tx1"/>
              </a:solidFill>
              <a:latin typeface="微软雅黑" pitchFamily="34" charset="-122"/>
              <a:ea typeface="微软雅黑" pitchFamily="34" charset="-122"/>
            </a:rPr>
            <a:t>用来进行环回测试的请求报文</a:t>
          </a:r>
          <a:endParaRPr lang="zh-CN" sz="1200" kern="1200" dirty="0">
            <a:solidFill>
              <a:schemeClr val="tx1"/>
            </a:solidFill>
            <a:latin typeface="微软雅黑" pitchFamily="34" charset="-122"/>
            <a:ea typeface="微软雅黑" pitchFamily="34" charset="-122"/>
          </a:endParaRPr>
        </a:p>
      </dsp:txBody>
      <dsp:txXfrm>
        <a:off x="17067" y="2548258"/>
        <a:ext cx="8014642" cy="315494"/>
      </dsp:txXfrm>
    </dsp:sp>
    <dsp:sp modelId="{08F040B1-2CBD-4876-96AA-45AF94F7D94E}">
      <dsp:nvSpPr>
        <dsp:cNvPr id="0" name=""/>
        <dsp:cNvSpPr/>
      </dsp:nvSpPr>
      <dsp:spPr>
        <a:xfrm>
          <a:off x="0" y="2892773"/>
          <a:ext cx="8048776" cy="349628"/>
        </a:xfrm>
        <a:prstGeom prst="roundRect">
          <a:avLst/>
        </a:prstGeom>
        <a:solidFill>
          <a:schemeClr val="accent1">
            <a:lumMod val="40000"/>
            <a:lumOff val="6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rtl="0">
            <a:lnSpc>
              <a:spcPct val="90000"/>
            </a:lnSpc>
            <a:spcBef>
              <a:spcPct val="0"/>
            </a:spcBef>
            <a:spcAft>
              <a:spcPct val="35000"/>
            </a:spcAft>
            <a:buNone/>
          </a:pPr>
          <a:r>
            <a:rPr lang="en-US" sz="1200" b="1" kern="1200" dirty="0">
              <a:solidFill>
                <a:schemeClr val="tx1"/>
              </a:solidFill>
              <a:latin typeface="微软雅黑" pitchFamily="34" charset="-122"/>
              <a:ea typeface="微软雅黑" pitchFamily="34" charset="-122"/>
            </a:rPr>
            <a:t>	CONNECT					</a:t>
          </a:r>
          <a:r>
            <a:rPr lang="zh-CN" sz="1200" b="1" kern="1200" dirty="0">
              <a:solidFill>
                <a:schemeClr val="tx1"/>
              </a:solidFill>
              <a:latin typeface="微软雅黑" pitchFamily="34" charset="-122"/>
              <a:ea typeface="微软雅黑" pitchFamily="34" charset="-122"/>
            </a:rPr>
            <a:t>用于代理服务器</a:t>
          </a:r>
          <a:endParaRPr lang="zh-CN" sz="1200" kern="1200" dirty="0">
            <a:solidFill>
              <a:schemeClr val="tx1"/>
            </a:solidFill>
            <a:latin typeface="微软雅黑" pitchFamily="34" charset="-122"/>
            <a:ea typeface="微软雅黑" pitchFamily="34" charset="-122"/>
          </a:endParaRPr>
        </a:p>
      </dsp:txBody>
      <dsp:txXfrm>
        <a:off x="17067" y="2909840"/>
        <a:ext cx="8014642" cy="315494"/>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8.wmf"/></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image" Target="../media/image12.emf"/></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image" Target="../media/image12.emf"/></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image" Target="../media/image12.emf"/></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image" Target="../media/image12.emf"/></Relationships>
</file>

<file path=ppt/drawings/_rels/vmlDrawing14.v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image" Target="../media/image12.emf"/></Relationships>
</file>

<file path=ppt/drawings/_rels/vmlDrawing15.v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image" Target="../media/image12.emf"/></Relationships>
</file>

<file path=ppt/drawings/_rels/vmlDrawing16.v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0.wmf"/><Relationship Id="rId1" Type="http://schemas.openxmlformats.org/officeDocument/2006/relationships/image" Target="../media/image8.wmf"/><Relationship Id="rId4" Type="http://schemas.openxmlformats.org/officeDocument/2006/relationships/image" Target="../media/image13.emf"/></Relationships>
</file>

<file path=ppt/drawings/_rels/vmlDrawing17.v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0.wmf"/><Relationship Id="rId1" Type="http://schemas.openxmlformats.org/officeDocument/2006/relationships/image" Target="../media/image8.wmf"/><Relationship Id="rId4" Type="http://schemas.openxmlformats.org/officeDocument/2006/relationships/image" Target="../media/image13.emf"/></Relationships>
</file>

<file path=ppt/drawings/_rels/vmlDrawing18.v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0.wmf"/><Relationship Id="rId1" Type="http://schemas.openxmlformats.org/officeDocument/2006/relationships/image" Target="../media/image8.wmf"/><Relationship Id="rId4" Type="http://schemas.openxmlformats.org/officeDocument/2006/relationships/image" Target="../media/image13.emf"/></Relationships>
</file>

<file path=ppt/drawings/_rels/vmlDrawing19.v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emf"/><Relationship Id="rId1" Type="http://schemas.openxmlformats.org/officeDocument/2006/relationships/image" Target="../media/image10.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8.wmf"/></Relationships>
</file>

<file path=ppt/drawings/_rels/vmlDrawing20.v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0.wmf"/><Relationship Id="rId1" Type="http://schemas.openxmlformats.org/officeDocument/2006/relationships/image" Target="../media/image8.wmf"/><Relationship Id="rId4" Type="http://schemas.openxmlformats.org/officeDocument/2006/relationships/image" Target="../media/image13.emf"/></Relationships>
</file>

<file path=ppt/drawings/_rels/vmlDrawing21.v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emf"/><Relationship Id="rId1" Type="http://schemas.openxmlformats.org/officeDocument/2006/relationships/image" Target="../media/image10.wmf"/></Relationships>
</file>

<file path=ppt/drawings/_rels/vmlDrawing22.v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image" Target="../media/image12.emf"/></Relationships>
</file>

<file path=ppt/drawings/_rels/vmlDrawing23.v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image" Target="../media/image12.e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14.emf"/></Relationships>
</file>

<file path=ppt/drawings/_rels/vmlDrawing25.v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image" Target="../media/image12.emf"/></Relationships>
</file>

<file path=ppt/drawings/_rels/vmlDrawing26.v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image" Target="../media/image12.e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8.w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17.w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19.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8.w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19.w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19.w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20.emf"/></Relationships>
</file>

<file path=ppt/drawings/_rels/vmlDrawing33.vml.rels><?xml version="1.0" encoding="UTF-8" standalone="yes"?>
<Relationships xmlns="http://schemas.openxmlformats.org/package/2006/relationships"><Relationship Id="rId1" Type="http://schemas.openxmlformats.org/officeDocument/2006/relationships/image" Target="../media/image2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0.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0.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8.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0.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0.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8.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3F7A0F7-AD19-4993-8574-730EC50C92A6}" type="datetimeFigureOut">
              <a:rPr lang="zh-CN" altLang="en-US" smtClean="0"/>
              <a:pPr/>
              <a:t>2019/3/9</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B14BD24-89E3-4C51-B736-BCCE6C13A884}" type="slidenum">
              <a:rPr lang="zh-CN" altLang="en-US" smtClean="0"/>
              <a:pPr/>
              <a:t>‹#›</a:t>
            </a:fld>
            <a:endParaRPr lang="zh-CN" altLang="en-US"/>
          </a:p>
        </p:txBody>
      </p:sp>
    </p:spTree>
    <p:extLst>
      <p:ext uri="{BB962C8B-B14F-4D97-AF65-F5344CB8AC3E}">
        <p14:creationId xmlns:p14="http://schemas.microsoft.com/office/powerpoint/2010/main" val="21733730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B14BD24-89E3-4C51-B736-BCCE6C13A884}" type="slidenum">
              <a:rPr lang="zh-CN" altLang="en-US" smtClean="0"/>
              <a:pPr/>
              <a:t>2</a:t>
            </a:fld>
            <a:endParaRPr lang="zh-CN" altLang="en-US"/>
          </a:p>
        </p:txBody>
      </p:sp>
    </p:spTree>
    <p:extLst>
      <p:ext uri="{BB962C8B-B14F-4D97-AF65-F5344CB8AC3E}">
        <p14:creationId xmlns:p14="http://schemas.microsoft.com/office/powerpoint/2010/main" val="41827944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1703467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3" y="204787"/>
            <a:ext cx="3008313" cy="871538"/>
          </a:xfrm>
          <a:prstGeom prst="rect">
            <a:avLst/>
          </a:prstGeo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04789"/>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3" y="1076327"/>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a:xfrm>
            <a:off x="457200" y="4767263"/>
            <a:ext cx="2133600" cy="274637"/>
          </a:xfrm>
          <a:prstGeom prst="rect">
            <a:avLst/>
          </a:prstGeom>
        </p:spPr>
        <p:txBody>
          <a:bodyPr/>
          <a:lstStyle>
            <a:lvl1pPr fontAlgn="auto">
              <a:spcBef>
                <a:spcPts val="0"/>
              </a:spcBef>
              <a:spcAft>
                <a:spcPts val="0"/>
              </a:spcAft>
              <a:defRPr>
                <a:latin typeface="+mn-lt"/>
                <a:ea typeface="+mn-ea"/>
              </a:defRPr>
            </a:lvl1pPr>
          </a:lstStyle>
          <a:p>
            <a:pPr>
              <a:defRPr/>
            </a:pPr>
            <a:fld id="{3DA329A4-D27B-47FF-810D-EE065D85E4EC}" type="datetimeFigureOut">
              <a:rPr lang="zh-CN" altLang="en-US"/>
              <a:pPr>
                <a:defRPr/>
              </a:pPr>
              <a:t>2019/3/9</a:t>
            </a:fld>
            <a:endParaRPr lang="zh-CN" altLang="en-US"/>
          </a:p>
        </p:txBody>
      </p:sp>
      <p:sp>
        <p:nvSpPr>
          <p:cNvPr id="6" name="页脚占位符 5"/>
          <p:cNvSpPr>
            <a:spLocks noGrp="1"/>
          </p:cNvSpPr>
          <p:nvPr>
            <p:ph type="ftr" sz="quarter" idx="11"/>
          </p:nvPr>
        </p:nvSpPr>
        <p:spPr>
          <a:xfrm>
            <a:off x="3124200" y="4767263"/>
            <a:ext cx="2895600" cy="274637"/>
          </a:xfrm>
          <a:prstGeom prst="rect">
            <a:avLst/>
          </a:prstGeom>
        </p:spPr>
        <p:txBody>
          <a:bodyPr/>
          <a:lstStyle>
            <a:lvl1pPr fontAlgn="auto">
              <a:spcBef>
                <a:spcPts val="0"/>
              </a:spcBef>
              <a:spcAft>
                <a:spcPts val="0"/>
              </a:spcAft>
              <a:defRPr>
                <a:latin typeface="+mn-lt"/>
                <a:ea typeface="+mn-ea"/>
              </a:defRPr>
            </a:lvl1pPr>
          </a:lstStyle>
          <a:p>
            <a:pPr>
              <a:defRPr/>
            </a:pPr>
            <a:endParaRPr lang="zh-CN" altLang="en-US"/>
          </a:p>
        </p:txBody>
      </p:sp>
      <p:sp>
        <p:nvSpPr>
          <p:cNvPr id="7" name="灯片编号占位符 6"/>
          <p:cNvSpPr>
            <a:spLocks noGrp="1"/>
          </p:cNvSpPr>
          <p:nvPr>
            <p:ph type="sldNum" sz="quarter" idx="12"/>
          </p:nvPr>
        </p:nvSpPr>
        <p:spPr>
          <a:xfrm>
            <a:off x="6553200" y="4767263"/>
            <a:ext cx="2133600" cy="274637"/>
          </a:xfrm>
          <a:prstGeom prst="rect">
            <a:avLst/>
          </a:prstGeom>
        </p:spPr>
        <p:txBody>
          <a:bodyPr/>
          <a:lstStyle>
            <a:lvl1pPr fontAlgn="auto">
              <a:spcBef>
                <a:spcPts val="0"/>
              </a:spcBef>
              <a:spcAft>
                <a:spcPts val="0"/>
              </a:spcAft>
              <a:defRPr>
                <a:latin typeface="+mn-lt"/>
                <a:ea typeface="+mn-ea"/>
              </a:defRPr>
            </a:lvl1pPr>
          </a:lstStyle>
          <a:p>
            <a:pPr>
              <a:defRPr/>
            </a:pPr>
            <a:fld id="{79BF8F64-AEEF-4EA5-B05C-A8B826AB69EE}" type="slidenum">
              <a:rPr lang="zh-CN" altLang="en-US"/>
              <a:pPr>
                <a:defRPr/>
              </a:pPr>
              <a:t>‹#›</a:t>
            </a:fld>
            <a:endParaRPr lang="zh-CN" altLang="en-US"/>
          </a:p>
        </p:txBody>
      </p:sp>
    </p:spTree>
    <p:extLst>
      <p:ext uri="{BB962C8B-B14F-4D97-AF65-F5344CB8AC3E}">
        <p14:creationId xmlns:p14="http://schemas.microsoft.com/office/powerpoint/2010/main" val="15026679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0"/>
            <a:ext cx="5486400" cy="425054"/>
          </a:xfrm>
          <a:prstGeom prst="rect">
            <a:avLst/>
          </a:prstGeo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459581"/>
            <a:ext cx="5486400" cy="30861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4025504"/>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a:xfrm>
            <a:off x="457200" y="4767263"/>
            <a:ext cx="2133600" cy="274637"/>
          </a:xfrm>
          <a:prstGeom prst="rect">
            <a:avLst/>
          </a:prstGeom>
        </p:spPr>
        <p:txBody>
          <a:bodyPr/>
          <a:lstStyle>
            <a:lvl1pPr fontAlgn="auto">
              <a:spcBef>
                <a:spcPts val="0"/>
              </a:spcBef>
              <a:spcAft>
                <a:spcPts val="0"/>
              </a:spcAft>
              <a:defRPr>
                <a:latin typeface="+mn-lt"/>
                <a:ea typeface="+mn-ea"/>
              </a:defRPr>
            </a:lvl1pPr>
          </a:lstStyle>
          <a:p>
            <a:pPr>
              <a:defRPr/>
            </a:pPr>
            <a:fld id="{9A344629-E8D8-4FC9-B2F5-E1E23C54B76E}" type="datetimeFigureOut">
              <a:rPr lang="zh-CN" altLang="en-US"/>
              <a:pPr>
                <a:defRPr/>
              </a:pPr>
              <a:t>2019/3/9</a:t>
            </a:fld>
            <a:endParaRPr lang="zh-CN" altLang="en-US"/>
          </a:p>
        </p:txBody>
      </p:sp>
      <p:sp>
        <p:nvSpPr>
          <p:cNvPr id="6" name="页脚占位符 5"/>
          <p:cNvSpPr>
            <a:spLocks noGrp="1"/>
          </p:cNvSpPr>
          <p:nvPr>
            <p:ph type="ftr" sz="quarter" idx="11"/>
          </p:nvPr>
        </p:nvSpPr>
        <p:spPr>
          <a:xfrm>
            <a:off x="3124200" y="4767263"/>
            <a:ext cx="2895600" cy="274637"/>
          </a:xfrm>
          <a:prstGeom prst="rect">
            <a:avLst/>
          </a:prstGeom>
        </p:spPr>
        <p:txBody>
          <a:bodyPr/>
          <a:lstStyle>
            <a:lvl1pPr fontAlgn="auto">
              <a:spcBef>
                <a:spcPts val="0"/>
              </a:spcBef>
              <a:spcAft>
                <a:spcPts val="0"/>
              </a:spcAft>
              <a:defRPr>
                <a:latin typeface="+mn-lt"/>
                <a:ea typeface="+mn-ea"/>
              </a:defRPr>
            </a:lvl1pPr>
          </a:lstStyle>
          <a:p>
            <a:pPr>
              <a:defRPr/>
            </a:pPr>
            <a:endParaRPr lang="zh-CN" altLang="en-US"/>
          </a:p>
        </p:txBody>
      </p:sp>
      <p:sp>
        <p:nvSpPr>
          <p:cNvPr id="7" name="灯片编号占位符 6"/>
          <p:cNvSpPr>
            <a:spLocks noGrp="1"/>
          </p:cNvSpPr>
          <p:nvPr>
            <p:ph type="sldNum" sz="quarter" idx="12"/>
          </p:nvPr>
        </p:nvSpPr>
        <p:spPr>
          <a:xfrm>
            <a:off x="6553200" y="4767263"/>
            <a:ext cx="2133600" cy="274637"/>
          </a:xfrm>
          <a:prstGeom prst="rect">
            <a:avLst/>
          </a:prstGeom>
        </p:spPr>
        <p:txBody>
          <a:bodyPr/>
          <a:lstStyle>
            <a:lvl1pPr fontAlgn="auto">
              <a:spcBef>
                <a:spcPts val="0"/>
              </a:spcBef>
              <a:spcAft>
                <a:spcPts val="0"/>
              </a:spcAft>
              <a:defRPr>
                <a:latin typeface="+mn-lt"/>
                <a:ea typeface="+mn-ea"/>
              </a:defRPr>
            </a:lvl1pPr>
          </a:lstStyle>
          <a:p>
            <a:pPr>
              <a:defRPr/>
            </a:pPr>
            <a:fld id="{9B92F815-478E-4E94-8CB1-4FA036D12C22}" type="slidenum">
              <a:rPr lang="zh-CN" altLang="en-US"/>
              <a:pPr>
                <a:defRPr/>
              </a:pPr>
              <a:t>‹#›</a:t>
            </a:fld>
            <a:endParaRPr lang="zh-CN" altLang="en-US"/>
          </a:p>
        </p:txBody>
      </p:sp>
    </p:spTree>
    <p:extLst>
      <p:ext uri="{BB962C8B-B14F-4D97-AF65-F5344CB8AC3E}">
        <p14:creationId xmlns:p14="http://schemas.microsoft.com/office/powerpoint/2010/main" val="259169134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9"/>
            <a:ext cx="8229600" cy="857250"/>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457200" y="1200152"/>
            <a:ext cx="8229600" cy="3394472"/>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457200" y="4767263"/>
            <a:ext cx="2133600" cy="274637"/>
          </a:xfrm>
          <a:prstGeom prst="rect">
            <a:avLst/>
          </a:prstGeom>
        </p:spPr>
        <p:txBody>
          <a:bodyPr/>
          <a:lstStyle>
            <a:lvl1pPr fontAlgn="auto">
              <a:spcBef>
                <a:spcPts val="0"/>
              </a:spcBef>
              <a:spcAft>
                <a:spcPts val="0"/>
              </a:spcAft>
              <a:defRPr>
                <a:latin typeface="+mn-lt"/>
                <a:ea typeface="+mn-ea"/>
              </a:defRPr>
            </a:lvl1pPr>
          </a:lstStyle>
          <a:p>
            <a:pPr>
              <a:defRPr/>
            </a:pPr>
            <a:fld id="{C3271B62-ACE9-45FB-967E-7F3DF287A117}" type="datetimeFigureOut">
              <a:rPr lang="zh-CN" altLang="en-US"/>
              <a:pPr>
                <a:defRPr/>
              </a:pPr>
              <a:t>2019/3/9</a:t>
            </a:fld>
            <a:endParaRPr lang="zh-CN" altLang="en-US"/>
          </a:p>
        </p:txBody>
      </p:sp>
      <p:sp>
        <p:nvSpPr>
          <p:cNvPr id="5" name="页脚占位符 4"/>
          <p:cNvSpPr>
            <a:spLocks noGrp="1"/>
          </p:cNvSpPr>
          <p:nvPr>
            <p:ph type="ftr" sz="quarter" idx="11"/>
          </p:nvPr>
        </p:nvSpPr>
        <p:spPr>
          <a:xfrm>
            <a:off x="3124200" y="4767263"/>
            <a:ext cx="2895600" cy="274637"/>
          </a:xfrm>
          <a:prstGeom prst="rect">
            <a:avLst/>
          </a:prstGeom>
        </p:spPr>
        <p:txBody>
          <a:bodyPr/>
          <a:lstStyle>
            <a:lvl1pPr fontAlgn="auto">
              <a:spcBef>
                <a:spcPts val="0"/>
              </a:spcBef>
              <a:spcAft>
                <a:spcPts val="0"/>
              </a:spcAft>
              <a:defRPr>
                <a:latin typeface="+mn-lt"/>
                <a:ea typeface="+mn-ea"/>
              </a:defRPr>
            </a:lvl1pPr>
          </a:lstStyle>
          <a:p>
            <a:pPr>
              <a:defRPr/>
            </a:pPr>
            <a:endParaRPr lang="zh-CN" altLang="en-US"/>
          </a:p>
        </p:txBody>
      </p:sp>
      <p:sp>
        <p:nvSpPr>
          <p:cNvPr id="6" name="灯片编号占位符 5"/>
          <p:cNvSpPr>
            <a:spLocks noGrp="1"/>
          </p:cNvSpPr>
          <p:nvPr>
            <p:ph type="sldNum" sz="quarter" idx="12"/>
          </p:nvPr>
        </p:nvSpPr>
        <p:spPr>
          <a:xfrm>
            <a:off x="6553200" y="4767263"/>
            <a:ext cx="2133600" cy="274637"/>
          </a:xfrm>
          <a:prstGeom prst="rect">
            <a:avLst/>
          </a:prstGeom>
        </p:spPr>
        <p:txBody>
          <a:bodyPr/>
          <a:lstStyle>
            <a:lvl1pPr fontAlgn="auto">
              <a:spcBef>
                <a:spcPts val="0"/>
              </a:spcBef>
              <a:spcAft>
                <a:spcPts val="0"/>
              </a:spcAft>
              <a:defRPr>
                <a:latin typeface="+mn-lt"/>
                <a:ea typeface="+mn-ea"/>
              </a:defRPr>
            </a:lvl1pPr>
          </a:lstStyle>
          <a:p>
            <a:pPr>
              <a:defRPr/>
            </a:pPr>
            <a:fld id="{8EDEBAC4-09E0-4CDA-BEAB-7114EA3C252E}" type="slidenum">
              <a:rPr lang="zh-CN" altLang="en-US"/>
              <a:pPr>
                <a:defRPr/>
              </a:pPr>
              <a:t>‹#›</a:t>
            </a:fld>
            <a:endParaRPr lang="zh-CN" altLang="en-US"/>
          </a:p>
        </p:txBody>
      </p:sp>
    </p:spTree>
    <p:extLst>
      <p:ext uri="{BB962C8B-B14F-4D97-AF65-F5344CB8AC3E}">
        <p14:creationId xmlns:p14="http://schemas.microsoft.com/office/powerpoint/2010/main" val="228871620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154781"/>
            <a:ext cx="2057400" cy="3290888"/>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154781"/>
            <a:ext cx="6019800" cy="3290888"/>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457200" y="4767263"/>
            <a:ext cx="2133600" cy="274637"/>
          </a:xfrm>
          <a:prstGeom prst="rect">
            <a:avLst/>
          </a:prstGeom>
        </p:spPr>
        <p:txBody>
          <a:bodyPr/>
          <a:lstStyle>
            <a:lvl1pPr fontAlgn="auto">
              <a:spcBef>
                <a:spcPts val="0"/>
              </a:spcBef>
              <a:spcAft>
                <a:spcPts val="0"/>
              </a:spcAft>
              <a:defRPr>
                <a:latin typeface="+mn-lt"/>
                <a:ea typeface="+mn-ea"/>
              </a:defRPr>
            </a:lvl1pPr>
          </a:lstStyle>
          <a:p>
            <a:pPr>
              <a:defRPr/>
            </a:pPr>
            <a:fld id="{50D7647C-2BA5-490B-BA8F-200D31D2A377}" type="datetimeFigureOut">
              <a:rPr lang="zh-CN" altLang="en-US"/>
              <a:pPr>
                <a:defRPr/>
              </a:pPr>
              <a:t>2019/3/9</a:t>
            </a:fld>
            <a:endParaRPr lang="zh-CN" altLang="en-US"/>
          </a:p>
        </p:txBody>
      </p:sp>
      <p:sp>
        <p:nvSpPr>
          <p:cNvPr id="5" name="页脚占位符 4"/>
          <p:cNvSpPr>
            <a:spLocks noGrp="1"/>
          </p:cNvSpPr>
          <p:nvPr>
            <p:ph type="ftr" sz="quarter" idx="11"/>
          </p:nvPr>
        </p:nvSpPr>
        <p:spPr>
          <a:xfrm>
            <a:off x="3124200" y="4767263"/>
            <a:ext cx="2895600" cy="274637"/>
          </a:xfrm>
          <a:prstGeom prst="rect">
            <a:avLst/>
          </a:prstGeom>
        </p:spPr>
        <p:txBody>
          <a:bodyPr/>
          <a:lstStyle>
            <a:lvl1pPr fontAlgn="auto">
              <a:spcBef>
                <a:spcPts val="0"/>
              </a:spcBef>
              <a:spcAft>
                <a:spcPts val="0"/>
              </a:spcAft>
              <a:defRPr>
                <a:latin typeface="+mn-lt"/>
                <a:ea typeface="+mn-ea"/>
              </a:defRPr>
            </a:lvl1pPr>
          </a:lstStyle>
          <a:p>
            <a:pPr>
              <a:defRPr/>
            </a:pPr>
            <a:endParaRPr lang="zh-CN" altLang="en-US"/>
          </a:p>
        </p:txBody>
      </p:sp>
      <p:sp>
        <p:nvSpPr>
          <p:cNvPr id="6" name="灯片编号占位符 5"/>
          <p:cNvSpPr>
            <a:spLocks noGrp="1"/>
          </p:cNvSpPr>
          <p:nvPr>
            <p:ph type="sldNum" sz="quarter" idx="12"/>
          </p:nvPr>
        </p:nvSpPr>
        <p:spPr>
          <a:xfrm>
            <a:off x="6553200" y="4767263"/>
            <a:ext cx="2133600" cy="274637"/>
          </a:xfrm>
          <a:prstGeom prst="rect">
            <a:avLst/>
          </a:prstGeom>
        </p:spPr>
        <p:txBody>
          <a:bodyPr/>
          <a:lstStyle>
            <a:lvl1pPr fontAlgn="auto">
              <a:spcBef>
                <a:spcPts val="0"/>
              </a:spcBef>
              <a:spcAft>
                <a:spcPts val="0"/>
              </a:spcAft>
              <a:defRPr>
                <a:latin typeface="+mn-lt"/>
                <a:ea typeface="+mn-ea"/>
              </a:defRPr>
            </a:lvl1pPr>
          </a:lstStyle>
          <a:p>
            <a:pPr>
              <a:defRPr/>
            </a:pPr>
            <a:fld id="{8A98C907-F5C8-4C51-A988-DD1AA919B615}" type="slidenum">
              <a:rPr lang="zh-CN" altLang="en-US"/>
              <a:pPr>
                <a:defRPr/>
              </a:pPr>
              <a:t>‹#›</a:t>
            </a:fld>
            <a:endParaRPr lang="zh-CN" altLang="en-US"/>
          </a:p>
        </p:txBody>
      </p:sp>
    </p:spTree>
    <p:extLst>
      <p:ext uri="{BB962C8B-B14F-4D97-AF65-F5344CB8AC3E}">
        <p14:creationId xmlns:p14="http://schemas.microsoft.com/office/powerpoint/2010/main" val="38411263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359880901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210855889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26088936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9107457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7C3E34-1C4B-4E72-8B73-8FD3F5BB451F}"/>
              </a:ext>
            </a:extLst>
          </p:cNvPr>
          <p:cNvSpPr>
            <a:spLocks noGrp="1"/>
          </p:cNvSpPr>
          <p:nvPr>
            <p:ph type="title"/>
          </p:nvPr>
        </p:nvSpPr>
        <p:spPr>
          <a:xfrm>
            <a:off x="628650" y="274638"/>
            <a:ext cx="7886700" cy="993775"/>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42681100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12469802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5176"/>
            <a:ext cx="7772400" cy="1021556"/>
          </a:xfrm>
          <a:prstGeom prst="rect">
            <a:avLst/>
          </a:prstGeo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180035"/>
            <a:ext cx="7772400" cy="1125140"/>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a:xfrm>
            <a:off x="457200" y="4767263"/>
            <a:ext cx="2133600" cy="274637"/>
          </a:xfrm>
          <a:prstGeom prst="rect">
            <a:avLst/>
          </a:prstGeom>
        </p:spPr>
        <p:txBody>
          <a:bodyPr/>
          <a:lstStyle>
            <a:lvl1pPr fontAlgn="auto">
              <a:spcBef>
                <a:spcPts val="0"/>
              </a:spcBef>
              <a:spcAft>
                <a:spcPts val="0"/>
              </a:spcAft>
              <a:defRPr>
                <a:latin typeface="+mn-lt"/>
                <a:ea typeface="+mn-ea"/>
              </a:defRPr>
            </a:lvl1pPr>
          </a:lstStyle>
          <a:p>
            <a:pPr>
              <a:defRPr/>
            </a:pPr>
            <a:fld id="{0FECE22F-C5C5-4781-A914-564AC8604FFF}" type="datetimeFigureOut">
              <a:rPr lang="zh-CN" altLang="en-US"/>
              <a:pPr>
                <a:defRPr/>
              </a:pPr>
              <a:t>2019/3/9</a:t>
            </a:fld>
            <a:endParaRPr lang="zh-CN" altLang="en-US"/>
          </a:p>
        </p:txBody>
      </p:sp>
      <p:sp>
        <p:nvSpPr>
          <p:cNvPr id="5" name="页脚占位符 4"/>
          <p:cNvSpPr>
            <a:spLocks noGrp="1"/>
          </p:cNvSpPr>
          <p:nvPr>
            <p:ph type="ftr" sz="quarter" idx="11"/>
          </p:nvPr>
        </p:nvSpPr>
        <p:spPr>
          <a:xfrm>
            <a:off x="3124200" y="4767263"/>
            <a:ext cx="2895600" cy="274637"/>
          </a:xfrm>
          <a:prstGeom prst="rect">
            <a:avLst/>
          </a:prstGeom>
        </p:spPr>
        <p:txBody>
          <a:bodyPr/>
          <a:lstStyle>
            <a:lvl1pPr fontAlgn="auto">
              <a:spcBef>
                <a:spcPts val="0"/>
              </a:spcBef>
              <a:spcAft>
                <a:spcPts val="0"/>
              </a:spcAft>
              <a:defRPr>
                <a:latin typeface="+mn-lt"/>
                <a:ea typeface="+mn-ea"/>
              </a:defRPr>
            </a:lvl1pPr>
          </a:lstStyle>
          <a:p>
            <a:pPr>
              <a:defRPr/>
            </a:pPr>
            <a:endParaRPr lang="zh-CN" altLang="en-US"/>
          </a:p>
        </p:txBody>
      </p:sp>
      <p:sp>
        <p:nvSpPr>
          <p:cNvPr id="6" name="灯片编号占位符 5"/>
          <p:cNvSpPr>
            <a:spLocks noGrp="1"/>
          </p:cNvSpPr>
          <p:nvPr>
            <p:ph type="sldNum" sz="quarter" idx="12"/>
          </p:nvPr>
        </p:nvSpPr>
        <p:spPr>
          <a:xfrm>
            <a:off x="6553200" y="4767263"/>
            <a:ext cx="2133600" cy="274637"/>
          </a:xfrm>
          <a:prstGeom prst="rect">
            <a:avLst/>
          </a:prstGeom>
        </p:spPr>
        <p:txBody>
          <a:bodyPr/>
          <a:lstStyle>
            <a:lvl1pPr fontAlgn="auto">
              <a:spcBef>
                <a:spcPts val="0"/>
              </a:spcBef>
              <a:spcAft>
                <a:spcPts val="0"/>
              </a:spcAft>
              <a:defRPr>
                <a:latin typeface="+mn-lt"/>
                <a:ea typeface="+mn-ea"/>
              </a:defRPr>
            </a:lvl1pPr>
          </a:lstStyle>
          <a:p>
            <a:pPr>
              <a:defRPr/>
            </a:pPr>
            <a:fld id="{19141D5B-6DFE-4544-AB12-B62DBE9FF1FE}" type="slidenum">
              <a:rPr lang="zh-CN" altLang="en-US"/>
              <a:pPr>
                <a:defRPr/>
              </a:pPr>
              <a:t>‹#›</a:t>
            </a:fld>
            <a:endParaRPr lang="zh-CN" altLang="en-US"/>
          </a:p>
        </p:txBody>
      </p:sp>
    </p:spTree>
    <p:extLst>
      <p:ext uri="{BB962C8B-B14F-4D97-AF65-F5344CB8AC3E}">
        <p14:creationId xmlns:p14="http://schemas.microsoft.com/office/powerpoint/2010/main" val="10597990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9"/>
            <a:ext cx="8229600" cy="857250"/>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457200" y="900113"/>
            <a:ext cx="4038600" cy="2545556"/>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900113"/>
            <a:ext cx="4038600" cy="2545556"/>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a:xfrm>
            <a:off x="457200" y="4767263"/>
            <a:ext cx="2133600" cy="274637"/>
          </a:xfrm>
          <a:prstGeom prst="rect">
            <a:avLst/>
          </a:prstGeom>
        </p:spPr>
        <p:txBody>
          <a:bodyPr/>
          <a:lstStyle>
            <a:lvl1pPr fontAlgn="auto">
              <a:spcBef>
                <a:spcPts val="0"/>
              </a:spcBef>
              <a:spcAft>
                <a:spcPts val="0"/>
              </a:spcAft>
              <a:defRPr>
                <a:latin typeface="+mn-lt"/>
                <a:ea typeface="+mn-ea"/>
              </a:defRPr>
            </a:lvl1pPr>
          </a:lstStyle>
          <a:p>
            <a:pPr>
              <a:defRPr/>
            </a:pPr>
            <a:fld id="{423E13FE-D74E-4681-86EE-8605341373C1}" type="datetimeFigureOut">
              <a:rPr lang="zh-CN" altLang="en-US"/>
              <a:pPr>
                <a:defRPr/>
              </a:pPr>
              <a:t>2019/3/9</a:t>
            </a:fld>
            <a:endParaRPr lang="zh-CN" altLang="en-US"/>
          </a:p>
        </p:txBody>
      </p:sp>
      <p:sp>
        <p:nvSpPr>
          <p:cNvPr id="6" name="页脚占位符 5"/>
          <p:cNvSpPr>
            <a:spLocks noGrp="1"/>
          </p:cNvSpPr>
          <p:nvPr>
            <p:ph type="ftr" sz="quarter" idx="11"/>
          </p:nvPr>
        </p:nvSpPr>
        <p:spPr>
          <a:xfrm>
            <a:off x="3124200" y="4767263"/>
            <a:ext cx="2895600" cy="274637"/>
          </a:xfrm>
          <a:prstGeom prst="rect">
            <a:avLst/>
          </a:prstGeom>
        </p:spPr>
        <p:txBody>
          <a:bodyPr/>
          <a:lstStyle>
            <a:lvl1pPr fontAlgn="auto">
              <a:spcBef>
                <a:spcPts val="0"/>
              </a:spcBef>
              <a:spcAft>
                <a:spcPts val="0"/>
              </a:spcAft>
              <a:defRPr>
                <a:latin typeface="+mn-lt"/>
                <a:ea typeface="+mn-ea"/>
              </a:defRPr>
            </a:lvl1pPr>
          </a:lstStyle>
          <a:p>
            <a:pPr>
              <a:defRPr/>
            </a:pPr>
            <a:endParaRPr lang="zh-CN" altLang="en-US"/>
          </a:p>
        </p:txBody>
      </p:sp>
      <p:sp>
        <p:nvSpPr>
          <p:cNvPr id="7" name="灯片编号占位符 6"/>
          <p:cNvSpPr>
            <a:spLocks noGrp="1"/>
          </p:cNvSpPr>
          <p:nvPr>
            <p:ph type="sldNum" sz="quarter" idx="12"/>
          </p:nvPr>
        </p:nvSpPr>
        <p:spPr>
          <a:xfrm>
            <a:off x="6553200" y="4767263"/>
            <a:ext cx="2133600" cy="274637"/>
          </a:xfrm>
          <a:prstGeom prst="rect">
            <a:avLst/>
          </a:prstGeom>
        </p:spPr>
        <p:txBody>
          <a:bodyPr/>
          <a:lstStyle>
            <a:lvl1pPr fontAlgn="auto">
              <a:spcBef>
                <a:spcPts val="0"/>
              </a:spcBef>
              <a:spcAft>
                <a:spcPts val="0"/>
              </a:spcAft>
              <a:defRPr>
                <a:latin typeface="+mn-lt"/>
                <a:ea typeface="+mn-ea"/>
              </a:defRPr>
            </a:lvl1pPr>
          </a:lstStyle>
          <a:p>
            <a:pPr>
              <a:defRPr/>
            </a:pPr>
            <a:fld id="{2B4B2D38-9BBB-44EE-A7EC-0C73C7AF765F}" type="slidenum">
              <a:rPr lang="zh-CN" altLang="en-US"/>
              <a:pPr>
                <a:defRPr/>
              </a:pPr>
              <a:t>‹#›</a:t>
            </a:fld>
            <a:endParaRPr lang="zh-CN" altLang="en-US"/>
          </a:p>
        </p:txBody>
      </p:sp>
    </p:spTree>
    <p:extLst>
      <p:ext uri="{BB962C8B-B14F-4D97-AF65-F5344CB8AC3E}">
        <p14:creationId xmlns:p14="http://schemas.microsoft.com/office/powerpoint/2010/main" val="3952014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9"/>
            <a:ext cx="8229600" cy="857250"/>
          </a:xfrm>
          <a:prstGeom prst="rect">
            <a:avLst/>
          </a:prstGeo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151336"/>
            <a:ext cx="4040188" cy="47982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1631156"/>
            <a:ext cx="4040188" cy="2963466"/>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8" y="1151336"/>
            <a:ext cx="4041775" cy="47982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8" y="1631156"/>
            <a:ext cx="4041775" cy="2963466"/>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a:xfrm>
            <a:off x="457200" y="4767263"/>
            <a:ext cx="2133600" cy="274637"/>
          </a:xfrm>
          <a:prstGeom prst="rect">
            <a:avLst/>
          </a:prstGeom>
        </p:spPr>
        <p:txBody>
          <a:bodyPr/>
          <a:lstStyle>
            <a:lvl1pPr fontAlgn="auto">
              <a:spcBef>
                <a:spcPts val="0"/>
              </a:spcBef>
              <a:spcAft>
                <a:spcPts val="0"/>
              </a:spcAft>
              <a:defRPr>
                <a:latin typeface="+mn-lt"/>
                <a:ea typeface="+mn-ea"/>
              </a:defRPr>
            </a:lvl1pPr>
          </a:lstStyle>
          <a:p>
            <a:pPr>
              <a:defRPr/>
            </a:pPr>
            <a:fld id="{A33B0D37-B650-4F36-9AF4-E0C58AC46186}" type="datetimeFigureOut">
              <a:rPr lang="zh-CN" altLang="en-US"/>
              <a:pPr>
                <a:defRPr/>
              </a:pPr>
              <a:t>2019/3/9</a:t>
            </a:fld>
            <a:endParaRPr lang="zh-CN" altLang="en-US"/>
          </a:p>
        </p:txBody>
      </p:sp>
      <p:sp>
        <p:nvSpPr>
          <p:cNvPr id="8" name="页脚占位符 7"/>
          <p:cNvSpPr>
            <a:spLocks noGrp="1"/>
          </p:cNvSpPr>
          <p:nvPr>
            <p:ph type="ftr" sz="quarter" idx="11"/>
          </p:nvPr>
        </p:nvSpPr>
        <p:spPr>
          <a:xfrm>
            <a:off x="3124200" y="4767263"/>
            <a:ext cx="2895600" cy="274637"/>
          </a:xfrm>
          <a:prstGeom prst="rect">
            <a:avLst/>
          </a:prstGeom>
        </p:spPr>
        <p:txBody>
          <a:bodyPr/>
          <a:lstStyle>
            <a:lvl1pPr fontAlgn="auto">
              <a:spcBef>
                <a:spcPts val="0"/>
              </a:spcBef>
              <a:spcAft>
                <a:spcPts val="0"/>
              </a:spcAft>
              <a:defRPr>
                <a:latin typeface="+mn-lt"/>
                <a:ea typeface="+mn-ea"/>
              </a:defRPr>
            </a:lvl1pPr>
          </a:lstStyle>
          <a:p>
            <a:pPr>
              <a:defRPr/>
            </a:pPr>
            <a:endParaRPr lang="zh-CN" altLang="en-US"/>
          </a:p>
        </p:txBody>
      </p:sp>
      <p:sp>
        <p:nvSpPr>
          <p:cNvPr id="9" name="灯片编号占位符 8"/>
          <p:cNvSpPr>
            <a:spLocks noGrp="1"/>
          </p:cNvSpPr>
          <p:nvPr>
            <p:ph type="sldNum" sz="quarter" idx="12"/>
          </p:nvPr>
        </p:nvSpPr>
        <p:spPr>
          <a:xfrm>
            <a:off x="6553200" y="4767263"/>
            <a:ext cx="2133600" cy="274637"/>
          </a:xfrm>
          <a:prstGeom prst="rect">
            <a:avLst/>
          </a:prstGeom>
        </p:spPr>
        <p:txBody>
          <a:bodyPr/>
          <a:lstStyle>
            <a:lvl1pPr fontAlgn="auto">
              <a:spcBef>
                <a:spcPts val="0"/>
              </a:spcBef>
              <a:spcAft>
                <a:spcPts val="0"/>
              </a:spcAft>
              <a:defRPr>
                <a:latin typeface="+mn-lt"/>
                <a:ea typeface="+mn-ea"/>
              </a:defRPr>
            </a:lvl1pPr>
          </a:lstStyle>
          <a:p>
            <a:pPr>
              <a:defRPr/>
            </a:pPr>
            <a:fld id="{D030FB5E-FBC5-486C-B226-802E21D21F30}" type="slidenum">
              <a:rPr lang="zh-CN" altLang="en-US"/>
              <a:pPr>
                <a:defRPr/>
              </a:pPr>
              <a:t>‹#›</a:t>
            </a:fld>
            <a:endParaRPr lang="zh-CN" altLang="en-US"/>
          </a:p>
        </p:txBody>
      </p:sp>
    </p:spTree>
    <p:extLst>
      <p:ext uri="{BB962C8B-B14F-4D97-AF65-F5344CB8AC3E}">
        <p14:creationId xmlns:p14="http://schemas.microsoft.com/office/powerpoint/2010/main" val="15575914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9"/>
            <a:ext cx="8229600" cy="857250"/>
          </a:xfrm>
          <a:prstGeom prst="rect">
            <a:avLst/>
          </a:prstGeom>
        </p:spPr>
        <p:txBody>
          <a:bodyPr/>
          <a:lstStyle/>
          <a:p>
            <a:r>
              <a:rPr lang="zh-CN" altLang="en-US"/>
              <a:t>单击此处编辑母版标题样式</a:t>
            </a:r>
          </a:p>
        </p:txBody>
      </p:sp>
      <p:sp>
        <p:nvSpPr>
          <p:cNvPr id="3" name="日期占位符 2"/>
          <p:cNvSpPr>
            <a:spLocks noGrp="1"/>
          </p:cNvSpPr>
          <p:nvPr>
            <p:ph type="dt" sz="half" idx="10"/>
          </p:nvPr>
        </p:nvSpPr>
        <p:spPr>
          <a:xfrm>
            <a:off x="457200" y="4767263"/>
            <a:ext cx="2133600" cy="274637"/>
          </a:xfrm>
          <a:prstGeom prst="rect">
            <a:avLst/>
          </a:prstGeom>
        </p:spPr>
        <p:txBody>
          <a:bodyPr/>
          <a:lstStyle>
            <a:lvl1pPr fontAlgn="auto">
              <a:spcBef>
                <a:spcPts val="0"/>
              </a:spcBef>
              <a:spcAft>
                <a:spcPts val="0"/>
              </a:spcAft>
              <a:defRPr>
                <a:latin typeface="+mn-lt"/>
                <a:ea typeface="+mn-ea"/>
              </a:defRPr>
            </a:lvl1pPr>
          </a:lstStyle>
          <a:p>
            <a:pPr>
              <a:defRPr/>
            </a:pPr>
            <a:fld id="{92E24AEA-74A9-4099-9A56-447F8443042D}" type="datetimeFigureOut">
              <a:rPr lang="zh-CN" altLang="en-US"/>
              <a:pPr>
                <a:defRPr/>
              </a:pPr>
              <a:t>2019/3/9</a:t>
            </a:fld>
            <a:endParaRPr lang="zh-CN" altLang="en-US"/>
          </a:p>
        </p:txBody>
      </p:sp>
      <p:sp>
        <p:nvSpPr>
          <p:cNvPr id="4" name="页脚占位符 3"/>
          <p:cNvSpPr>
            <a:spLocks noGrp="1"/>
          </p:cNvSpPr>
          <p:nvPr>
            <p:ph type="ftr" sz="quarter" idx="11"/>
          </p:nvPr>
        </p:nvSpPr>
        <p:spPr>
          <a:xfrm>
            <a:off x="3124200" y="4767263"/>
            <a:ext cx="2895600" cy="274637"/>
          </a:xfrm>
          <a:prstGeom prst="rect">
            <a:avLst/>
          </a:prstGeom>
        </p:spPr>
        <p:txBody>
          <a:bodyPr/>
          <a:lstStyle>
            <a:lvl1pPr fontAlgn="auto">
              <a:spcBef>
                <a:spcPts val="0"/>
              </a:spcBef>
              <a:spcAft>
                <a:spcPts val="0"/>
              </a:spcAft>
              <a:defRPr>
                <a:latin typeface="+mn-lt"/>
                <a:ea typeface="+mn-ea"/>
              </a:defRPr>
            </a:lvl1pPr>
          </a:lstStyle>
          <a:p>
            <a:pPr>
              <a:defRPr/>
            </a:pPr>
            <a:endParaRPr lang="zh-CN" altLang="en-US"/>
          </a:p>
        </p:txBody>
      </p:sp>
      <p:sp>
        <p:nvSpPr>
          <p:cNvPr id="5" name="灯片编号占位符 4"/>
          <p:cNvSpPr>
            <a:spLocks noGrp="1"/>
          </p:cNvSpPr>
          <p:nvPr>
            <p:ph type="sldNum" sz="quarter" idx="12"/>
          </p:nvPr>
        </p:nvSpPr>
        <p:spPr>
          <a:xfrm>
            <a:off x="6553200" y="4767263"/>
            <a:ext cx="2133600" cy="274637"/>
          </a:xfrm>
          <a:prstGeom prst="rect">
            <a:avLst/>
          </a:prstGeom>
        </p:spPr>
        <p:txBody>
          <a:bodyPr/>
          <a:lstStyle>
            <a:lvl1pPr fontAlgn="auto">
              <a:spcBef>
                <a:spcPts val="0"/>
              </a:spcBef>
              <a:spcAft>
                <a:spcPts val="0"/>
              </a:spcAft>
              <a:defRPr>
                <a:latin typeface="+mn-lt"/>
                <a:ea typeface="+mn-ea"/>
              </a:defRPr>
            </a:lvl1pPr>
          </a:lstStyle>
          <a:p>
            <a:pPr>
              <a:defRPr/>
            </a:pPr>
            <a:fld id="{7B76FEC2-9CFF-4436-844D-2D5595FDF35B}" type="slidenum">
              <a:rPr lang="zh-CN" altLang="en-US"/>
              <a:pPr>
                <a:defRPr/>
              </a:pPr>
              <a:t>‹#›</a:t>
            </a:fld>
            <a:endParaRPr lang="zh-CN" altLang="en-US"/>
          </a:p>
        </p:txBody>
      </p:sp>
    </p:spTree>
    <p:extLst>
      <p:ext uri="{BB962C8B-B14F-4D97-AF65-F5344CB8AC3E}">
        <p14:creationId xmlns:p14="http://schemas.microsoft.com/office/powerpoint/2010/main" val="20217555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457200" y="4767263"/>
            <a:ext cx="2133600" cy="274637"/>
          </a:xfrm>
          <a:prstGeom prst="rect">
            <a:avLst/>
          </a:prstGeom>
        </p:spPr>
        <p:txBody>
          <a:bodyPr/>
          <a:lstStyle>
            <a:lvl1pPr fontAlgn="auto">
              <a:spcBef>
                <a:spcPts val="0"/>
              </a:spcBef>
              <a:spcAft>
                <a:spcPts val="0"/>
              </a:spcAft>
              <a:defRPr>
                <a:latin typeface="+mn-lt"/>
                <a:ea typeface="+mn-ea"/>
              </a:defRPr>
            </a:lvl1pPr>
          </a:lstStyle>
          <a:p>
            <a:pPr>
              <a:defRPr/>
            </a:pPr>
            <a:fld id="{62F58448-F6D4-4566-AE9E-C49DFCCFFE79}" type="datetimeFigureOut">
              <a:rPr lang="zh-CN" altLang="en-US"/>
              <a:pPr>
                <a:defRPr/>
              </a:pPr>
              <a:t>2019/3/9</a:t>
            </a:fld>
            <a:endParaRPr lang="zh-CN" altLang="en-US"/>
          </a:p>
        </p:txBody>
      </p:sp>
      <p:sp>
        <p:nvSpPr>
          <p:cNvPr id="3" name="页脚占位符 2"/>
          <p:cNvSpPr>
            <a:spLocks noGrp="1"/>
          </p:cNvSpPr>
          <p:nvPr>
            <p:ph type="ftr" sz="quarter" idx="11"/>
          </p:nvPr>
        </p:nvSpPr>
        <p:spPr>
          <a:xfrm>
            <a:off x="3124200" y="4767263"/>
            <a:ext cx="2895600" cy="274637"/>
          </a:xfrm>
          <a:prstGeom prst="rect">
            <a:avLst/>
          </a:prstGeom>
        </p:spPr>
        <p:txBody>
          <a:bodyPr/>
          <a:lstStyle>
            <a:lvl1pPr fontAlgn="auto">
              <a:spcBef>
                <a:spcPts val="0"/>
              </a:spcBef>
              <a:spcAft>
                <a:spcPts val="0"/>
              </a:spcAft>
              <a:defRPr>
                <a:latin typeface="+mn-lt"/>
                <a:ea typeface="+mn-ea"/>
              </a:defRPr>
            </a:lvl1pPr>
          </a:lstStyle>
          <a:p>
            <a:pPr>
              <a:defRPr/>
            </a:pPr>
            <a:endParaRPr lang="zh-CN" altLang="en-US"/>
          </a:p>
        </p:txBody>
      </p:sp>
      <p:sp>
        <p:nvSpPr>
          <p:cNvPr id="4" name="灯片编号占位符 3"/>
          <p:cNvSpPr>
            <a:spLocks noGrp="1"/>
          </p:cNvSpPr>
          <p:nvPr>
            <p:ph type="sldNum" sz="quarter" idx="12"/>
          </p:nvPr>
        </p:nvSpPr>
        <p:spPr>
          <a:xfrm>
            <a:off x="6553200" y="4767263"/>
            <a:ext cx="2133600" cy="274637"/>
          </a:xfrm>
          <a:prstGeom prst="rect">
            <a:avLst/>
          </a:prstGeom>
        </p:spPr>
        <p:txBody>
          <a:bodyPr/>
          <a:lstStyle>
            <a:lvl1pPr fontAlgn="auto">
              <a:spcBef>
                <a:spcPts val="0"/>
              </a:spcBef>
              <a:spcAft>
                <a:spcPts val="0"/>
              </a:spcAft>
              <a:defRPr>
                <a:latin typeface="+mn-lt"/>
                <a:ea typeface="+mn-ea"/>
              </a:defRPr>
            </a:lvl1pPr>
          </a:lstStyle>
          <a:p>
            <a:pPr>
              <a:defRPr/>
            </a:pPr>
            <a:fld id="{C2485B17-6DCC-4B80-BFD5-13BCBC683071}" type="slidenum">
              <a:rPr lang="zh-CN" altLang="en-US"/>
              <a:pPr>
                <a:defRPr/>
              </a:pPr>
              <a:t>‹#›</a:t>
            </a:fld>
            <a:endParaRPr lang="zh-CN" altLang="en-US"/>
          </a:p>
        </p:txBody>
      </p:sp>
    </p:spTree>
    <p:extLst>
      <p:ext uri="{BB962C8B-B14F-4D97-AF65-F5344CB8AC3E}">
        <p14:creationId xmlns:p14="http://schemas.microsoft.com/office/powerpoint/2010/main" val="29379309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gi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27" name="Line 3"/>
          <p:cNvSpPr>
            <a:spLocks noChangeShapeType="1"/>
          </p:cNvSpPr>
          <p:nvPr userDrawn="1"/>
        </p:nvSpPr>
        <p:spPr bwMode="auto">
          <a:xfrm>
            <a:off x="-6254" y="434350"/>
            <a:ext cx="9144000" cy="0"/>
          </a:xfrm>
          <a:prstGeom prst="line">
            <a:avLst/>
          </a:prstGeom>
          <a:noFill/>
          <a:ln w="25400" algn="ctr">
            <a:solidFill>
              <a:srgbClr val="85D1F7"/>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 name="矩形 7"/>
          <p:cNvSpPr/>
          <p:nvPr userDrawn="1"/>
        </p:nvSpPr>
        <p:spPr>
          <a:xfrm>
            <a:off x="4232275" y="123825"/>
            <a:ext cx="679450" cy="4651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029" name="Line 3"/>
          <p:cNvSpPr>
            <a:spLocks noChangeShapeType="1"/>
          </p:cNvSpPr>
          <p:nvPr userDrawn="1"/>
        </p:nvSpPr>
        <p:spPr bwMode="auto">
          <a:xfrm flipV="1">
            <a:off x="-1" y="258416"/>
            <a:ext cx="2964595" cy="3447"/>
          </a:xfrm>
          <a:prstGeom prst="line">
            <a:avLst/>
          </a:prstGeom>
          <a:noFill/>
          <a:ln w="12700" algn="ctr">
            <a:solidFill>
              <a:srgbClr val="00CC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31" name="Rectangle 5"/>
          <p:cNvSpPr>
            <a:spLocks noChangeArrowheads="1"/>
          </p:cNvSpPr>
          <p:nvPr userDrawn="1"/>
        </p:nvSpPr>
        <p:spPr bwMode="auto">
          <a:xfrm>
            <a:off x="4896724" y="113353"/>
            <a:ext cx="1172116" cy="2616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eaLnBrk="0" hangingPunct="0"/>
            <a:r>
              <a:rPr lang="fr-FR" sz="1100" b="1" dirty="0">
                <a:solidFill>
                  <a:srgbClr val="0070C0"/>
                </a:solidFill>
                <a:latin typeface="微软雅黑" pitchFamily="34" charset="-122"/>
                <a:ea typeface="微软雅黑" pitchFamily="34" charset="-122"/>
              </a:rPr>
              <a:t>计算机网络</a:t>
            </a:r>
            <a:r>
              <a:rPr lang="zh-CN" altLang="en-US" sz="1100" b="1" dirty="0">
                <a:solidFill>
                  <a:srgbClr val="0070C0"/>
                </a:solidFill>
                <a:latin typeface="微软雅黑" pitchFamily="34" charset="-122"/>
                <a:ea typeface="微软雅黑" pitchFamily="34" charset="-122"/>
              </a:rPr>
              <a:t>原理</a:t>
            </a:r>
            <a:endParaRPr lang="fr-FR" altLang="zh-CN" sz="1100" b="1" dirty="0">
              <a:solidFill>
                <a:srgbClr val="0070C0"/>
              </a:solidFill>
              <a:latin typeface="微软雅黑" pitchFamily="34" charset="-122"/>
              <a:ea typeface="微软雅黑" pitchFamily="34" charset="-122"/>
            </a:endParaRPr>
          </a:p>
        </p:txBody>
      </p:sp>
      <p:sp>
        <p:nvSpPr>
          <p:cNvPr id="1033" name="Line 3"/>
          <p:cNvSpPr>
            <a:spLocks noChangeShapeType="1"/>
          </p:cNvSpPr>
          <p:nvPr userDrawn="1"/>
        </p:nvSpPr>
        <p:spPr bwMode="auto">
          <a:xfrm flipV="1">
            <a:off x="6055588" y="250784"/>
            <a:ext cx="3094666" cy="0"/>
          </a:xfrm>
          <a:prstGeom prst="line">
            <a:avLst/>
          </a:prstGeom>
          <a:noFill/>
          <a:ln w="12700" algn="ctr">
            <a:solidFill>
              <a:srgbClr val="00CC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 name="Line 3"/>
          <p:cNvSpPr>
            <a:spLocks noChangeShapeType="1"/>
          </p:cNvSpPr>
          <p:nvPr userDrawn="1"/>
        </p:nvSpPr>
        <p:spPr bwMode="auto">
          <a:xfrm>
            <a:off x="114638" y="5030147"/>
            <a:ext cx="8235273" cy="14977"/>
          </a:xfrm>
          <a:prstGeom prst="line">
            <a:avLst/>
          </a:prstGeom>
          <a:noFill/>
          <a:ln w="19050" algn="ctr">
            <a:solidFill>
              <a:srgbClr val="85D1F7"/>
            </a:solidFill>
            <a:round/>
            <a:headEnd/>
            <a:tailEnd/>
          </a:ln>
          <a:extLst>
            <a:ext uri="{909E8E84-426E-40DD-AFC4-6F175D3DCCD1}">
              <a14:hiddenFill xmlns:a14="http://schemas.microsoft.com/office/drawing/2010/main">
                <a:noFill/>
              </a14:hiddenFill>
            </a:ext>
          </a:extLst>
        </p:spPr>
        <p:txBody>
          <a:bodyPr/>
          <a:lstStyle/>
          <a:p>
            <a:endParaRPr lang="zh-CN" altLang="en-US"/>
          </a:p>
        </p:txBody>
      </p:sp>
      <p:pic>
        <p:nvPicPr>
          <p:cNvPr id="15" name="图片 14"/>
          <p:cNvPicPr>
            <a:picLocks noChangeAspect="1"/>
          </p:cNvPicPr>
          <p:nvPr userDrawn="1"/>
        </p:nvPicPr>
        <p:blipFill>
          <a:blip r:embed="rId18" cstate="print">
            <a:extLst>
              <a:ext uri="{28A0092B-C50C-407E-A947-70E740481C1C}">
                <a14:useLocalDpi xmlns:a14="http://schemas.microsoft.com/office/drawing/2010/main" val="0"/>
              </a:ext>
            </a:extLst>
          </a:blip>
          <a:stretch>
            <a:fillRect/>
          </a:stretch>
        </p:blipFill>
        <p:spPr>
          <a:xfrm>
            <a:off x="4392827" y="74337"/>
            <a:ext cx="358346" cy="458684"/>
          </a:xfrm>
          <a:prstGeom prst="rect">
            <a:avLst/>
          </a:prstGeom>
        </p:spPr>
      </p:pic>
      <p:pic>
        <p:nvPicPr>
          <p:cNvPr id="4" name="图片 3">
            <a:extLst>
              <a:ext uri="{FF2B5EF4-FFF2-40B4-BE49-F238E27FC236}">
                <a16:creationId xmlns:a16="http://schemas.microsoft.com/office/drawing/2014/main" id="{F97E00ED-9935-4618-B6C4-A45B3432A59B}"/>
              </a:ext>
            </a:extLst>
          </p:cNvPr>
          <p:cNvPicPr>
            <a:picLocks noChangeAspect="1"/>
          </p:cNvPicPr>
          <p:nvPr userDrawn="1"/>
        </p:nvPicPr>
        <p:blipFill>
          <a:blip r:embed="rId19">
            <a:extLst>
              <a:ext uri="{28A0092B-C50C-407E-A947-70E740481C1C}">
                <a14:useLocalDpi xmlns:a14="http://schemas.microsoft.com/office/drawing/2010/main" val="0"/>
              </a:ext>
            </a:extLst>
          </a:blip>
          <a:stretch>
            <a:fillRect/>
          </a:stretch>
        </p:blipFill>
        <p:spPr>
          <a:xfrm>
            <a:off x="3015177" y="94215"/>
            <a:ext cx="1232099" cy="322040"/>
          </a:xfrm>
          <a:prstGeom prst="rect">
            <a:avLst/>
          </a:prstGeom>
        </p:spPr>
      </p:pic>
      <p:sp>
        <p:nvSpPr>
          <p:cNvPr id="5" name="文本框 4">
            <a:extLst>
              <a:ext uri="{FF2B5EF4-FFF2-40B4-BE49-F238E27FC236}">
                <a16:creationId xmlns:a16="http://schemas.microsoft.com/office/drawing/2014/main" id="{50D1C139-D8D1-4C7B-AA02-4D86CDF2BD31}"/>
              </a:ext>
            </a:extLst>
          </p:cNvPr>
          <p:cNvSpPr txBox="1"/>
          <p:nvPr userDrawn="1"/>
        </p:nvSpPr>
        <p:spPr>
          <a:xfrm>
            <a:off x="8438417" y="4873239"/>
            <a:ext cx="679451" cy="246221"/>
          </a:xfrm>
          <a:prstGeom prst="rect">
            <a:avLst/>
          </a:prstGeom>
          <a:noFill/>
        </p:spPr>
        <p:txBody>
          <a:bodyPr wrap="square" rtlCol="0">
            <a:spAutoFit/>
          </a:bodyPr>
          <a:lstStyle/>
          <a:p>
            <a:r>
              <a:rPr lang="en-US" altLang="zh-CN" sz="1000" dirty="0"/>
              <a:t>Zhang XY</a:t>
            </a:r>
            <a:endParaRPr lang="zh-CN" altLang="en-US" sz="1000" dirty="0"/>
          </a:p>
        </p:txBody>
      </p:sp>
      <p:sp>
        <p:nvSpPr>
          <p:cNvPr id="18" name="Line 3">
            <a:extLst>
              <a:ext uri="{FF2B5EF4-FFF2-40B4-BE49-F238E27FC236}">
                <a16:creationId xmlns:a16="http://schemas.microsoft.com/office/drawing/2014/main" id="{3C8EE781-85FC-473D-92F8-5E75E434FD3C}"/>
              </a:ext>
            </a:extLst>
          </p:cNvPr>
          <p:cNvSpPr>
            <a:spLocks noChangeShapeType="1"/>
          </p:cNvSpPr>
          <p:nvPr userDrawn="1"/>
        </p:nvSpPr>
        <p:spPr bwMode="auto">
          <a:xfrm>
            <a:off x="114638" y="4997482"/>
            <a:ext cx="8235273" cy="12835"/>
          </a:xfrm>
          <a:prstGeom prst="line">
            <a:avLst/>
          </a:prstGeom>
          <a:noFill/>
          <a:ln w="12700" algn="ctr">
            <a:solidFill>
              <a:srgbClr val="00CC00"/>
            </a:solidFill>
            <a:round/>
            <a:headEnd/>
            <a:tailEnd/>
          </a:ln>
          <a:extLst>
            <a:ext uri="{909E8E84-426E-40DD-AFC4-6F175D3DCCD1}">
              <a14:hiddenFill xmlns:a14="http://schemas.microsoft.com/office/drawing/2010/main">
                <a:noFill/>
              </a14:hiddenFill>
            </a:ext>
          </a:extLst>
        </p:spPr>
        <p:txBody>
          <a:bodyPr/>
          <a:lstStyle/>
          <a:p>
            <a:endParaRPr lang="zh-CN" altLang="en-US"/>
          </a:p>
        </p:txBody>
      </p:sp>
      <p:pic>
        <p:nvPicPr>
          <p:cNvPr id="9" name="图片 8">
            <a:extLst>
              <a:ext uri="{FF2B5EF4-FFF2-40B4-BE49-F238E27FC236}">
                <a16:creationId xmlns:a16="http://schemas.microsoft.com/office/drawing/2014/main" id="{5FF6D04D-DE7F-4632-88A6-34F20A558DBB}"/>
              </a:ext>
            </a:extLst>
          </p:cNvPr>
          <p:cNvPicPr>
            <a:picLocks noChangeAspect="1"/>
          </p:cNvPicPr>
          <p:nvPr userDrawn="1"/>
        </p:nvPicPr>
        <p:blipFill>
          <a:blip r:embed="rId20" cstate="print">
            <a:extLst>
              <a:ext uri="{28A0092B-C50C-407E-A947-70E740481C1C}">
                <a14:useLocalDpi xmlns:a14="http://schemas.microsoft.com/office/drawing/2010/main" val="0"/>
              </a:ext>
            </a:extLst>
          </a:blip>
          <a:stretch>
            <a:fillRect/>
          </a:stretch>
        </p:blipFill>
        <p:spPr>
          <a:xfrm>
            <a:off x="8026622" y="4857893"/>
            <a:ext cx="471429" cy="261567"/>
          </a:xfrm>
          <a:prstGeom prst="rect">
            <a:avLst/>
          </a:prstGeom>
        </p:spPr>
      </p:pic>
    </p:spTree>
    <p:extLst>
      <p:ext uri="{BB962C8B-B14F-4D97-AF65-F5344CB8AC3E}">
        <p14:creationId xmlns:p14="http://schemas.microsoft.com/office/powerpoint/2010/main" val="3907452503"/>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687" r:id="rId13"/>
    <p:sldLayoutId id="2147483688" r:id="rId14"/>
    <p:sldLayoutId id="2147483672" r:id="rId15"/>
    <p:sldLayoutId id="2147483673" r:id="rId16"/>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itchFamily="34" charset="0"/>
          <a:ea typeface="宋体" charset="-122"/>
        </a:defRPr>
      </a:lvl2pPr>
      <a:lvl3pPr algn="ctr" rtl="0" fontAlgn="base">
        <a:spcBef>
          <a:spcPct val="0"/>
        </a:spcBef>
        <a:spcAft>
          <a:spcPct val="0"/>
        </a:spcAft>
        <a:defRPr sz="4400">
          <a:solidFill>
            <a:schemeClr val="tx1"/>
          </a:solidFill>
          <a:latin typeface="Calibri" pitchFamily="34" charset="0"/>
          <a:ea typeface="宋体" charset="-122"/>
        </a:defRPr>
      </a:lvl3pPr>
      <a:lvl4pPr algn="ctr" rtl="0" fontAlgn="base">
        <a:spcBef>
          <a:spcPct val="0"/>
        </a:spcBef>
        <a:spcAft>
          <a:spcPct val="0"/>
        </a:spcAft>
        <a:defRPr sz="4400">
          <a:solidFill>
            <a:schemeClr val="tx1"/>
          </a:solidFill>
          <a:latin typeface="Calibri" pitchFamily="34" charset="0"/>
          <a:ea typeface="宋体" charset="-122"/>
        </a:defRPr>
      </a:lvl4pPr>
      <a:lvl5pPr algn="ctr" rtl="0" fontAlgn="base">
        <a:spcBef>
          <a:spcPct val="0"/>
        </a:spcBef>
        <a:spcAft>
          <a:spcPct val="0"/>
        </a:spcAft>
        <a:defRPr sz="4400">
          <a:solidFill>
            <a:schemeClr val="tx1"/>
          </a:solidFill>
          <a:latin typeface="Calibri" pitchFamily="34" charset="0"/>
          <a:ea typeface="宋体" charset="-122"/>
        </a:defRPr>
      </a:lvl5pPr>
      <a:lvl6pPr marL="457200" algn="ctr" rtl="0" fontAlgn="base">
        <a:spcBef>
          <a:spcPct val="0"/>
        </a:spcBef>
        <a:spcAft>
          <a:spcPct val="0"/>
        </a:spcAft>
        <a:defRPr sz="4400">
          <a:solidFill>
            <a:schemeClr val="tx1"/>
          </a:solidFill>
          <a:latin typeface="Calibri" pitchFamily="34" charset="0"/>
          <a:ea typeface="宋体" charset="-122"/>
        </a:defRPr>
      </a:lvl6pPr>
      <a:lvl7pPr marL="914400" algn="ctr" rtl="0" fontAlgn="base">
        <a:spcBef>
          <a:spcPct val="0"/>
        </a:spcBef>
        <a:spcAft>
          <a:spcPct val="0"/>
        </a:spcAft>
        <a:defRPr sz="4400">
          <a:solidFill>
            <a:schemeClr val="tx1"/>
          </a:solidFill>
          <a:latin typeface="Calibri" pitchFamily="34" charset="0"/>
          <a:ea typeface="宋体" charset="-122"/>
        </a:defRPr>
      </a:lvl7pPr>
      <a:lvl8pPr marL="1371600" algn="ctr" rtl="0" fontAlgn="base">
        <a:spcBef>
          <a:spcPct val="0"/>
        </a:spcBef>
        <a:spcAft>
          <a:spcPct val="0"/>
        </a:spcAft>
        <a:defRPr sz="4400">
          <a:solidFill>
            <a:schemeClr val="tx1"/>
          </a:solidFill>
          <a:latin typeface="Calibri" pitchFamily="34" charset="0"/>
          <a:ea typeface="宋体" charset="-122"/>
        </a:defRPr>
      </a:lvl8pPr>
      <a:lvl9pPr marL="1828800" algn="ctr" rtl="0" fontAlgn="base">
        <a:spcBef>
          <a:spcPct val="0"/>
        </a:spcBef>
        <a:spcAft>
          <a:spcPct val="0"/>
        </a:spcAft>
        <a:defRPr sz="4400">
          <a:solidFill>
            <a:schemeClr val="tx1"/>
          </a:solidFill>
          <a:latin typeface="Calibri" pitchFamily="34" charset="0"/>
          <a:ea typeface="宋体" charset="-122"/>
        </a:defRPr>
      </a:lvl9pPr>
    </p:titleStyle>
    <p:bodyStyle>
      <a:lvl1pPr marL="342900" indent="-342900" algn="l" rtl="0" fontAlgn="base">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1.png"/><Relationship Id="rId1" Type="http://schemas.openxmlformats.org/officeDocument/2006/relationships/slideLayout" Target="../slideLayouts/slideLayout14.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1.png"/><Relationship Id="rId1" Type="http://schemas.openxmlformats.org/officeDocument/2006/relationships/slideLayout" Target="../slideLayouts/slideLayout1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4.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14.xml"/><Relationship Id="rId1" Type="http://schemas.openxmlformats.org/officeDocument/2006/relationships/vmlDrawing" Target="../drawings/vmlDrawing10.vml"/><Relationship Id="rId6" Type="http://schemas.openxmlformats.org/officeDocument/2006/relationships/image" Target="../media/image13.emf"/><Relationship Id="rId5" Type="http://schemas.openxmlformats.org/officeDocument/2006/relationships/oleObject" Target="../embeddings/oleObject11.bin"/><Relationship Id="rId4" Type="http://schemas.openxmlformats.org/officeDocument/2006/relationships/image" Target="../media/image12.emf"/></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6.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Layout" Target="../slideLayouts/slideLayout14.xml"/><Relationship Id="rId1" Type="http://schemas.openxmlformats.org/officeDocument/2006/relationships/vmlDrawing" Target="../drawings/vmlDrawing11.vml"/><Relationship Id="rId6" Type="http://schemas.openxmlformats.org/officeDocument/2006/relationships/image" Target="../media/image13.emf"/><Relationship Id="rId5" Type="http://schemas.openxmlformats.org/officeDocument/2006/relationships/oleObject" Target="../embeddings/oleObject13.bin"/><Relationship Id="rId4" Type="http://schemas.openxmlformats.org/officeDocument/2006/relationships/image" Target="../media/image12.emf"/></Relationships>
</file>

<file path=ppt/slides/_rels/slide137.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Layout" Target="../slideLayouts/slideLayout14.xml"/><Relationship Id="rId1" Type="http://schemas.openxmlformats.org/officeDocument/2006/relationships/vmlDrawing" Target="../drawings/vmlDrawing12.vml"/><Relationship Id="rId6" Type="http://schemas.openxmlformats.org/officeDocument/2006/relationships/image" Target="../media/image13.emf"/><Relationship Id="rId5" Type="http://schemas.openxmlformats.org/officeDocument/2006/relationships/oleObject" Target="../embeddings/oleObject15.bin"/><Relationship Id="rId4" Type="http://schemas.openxmlformats.org/officeDocument/2006/relationships/image" Target="../media/image12.emf"/></Relationships>
</file>

<file path=ppt/slides/_rels/slide138.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Layout" Target="../slideLayouts/slideLayout14.xml"/><Relationship Id="rId1" Type="http://schemas.openxmlformats.org/officeDocument/2006/relationships/vmlDrawing" Target="../drawings/vmlDrawing13.vml"/><Relationship Id="rId6" Type="http://schemas.openxmlformats.org/officeDocument/2006/relationships/image" Target="../media/image13.emf"/><Relationship Id="rId5" Type="http://schemas.openxmlformats.org/officeDocument/2006/relationships/oleObject" Target="../embeddings/oleObject17.bin"/><Relationship Id="rId4" Type="http://schemas.openxmlformats.org/officeDocument/2006/relationships/image" Target="../media/image12.emf"/></Relationships>
</file>

<file path=ppt/slides/_rels/slide139.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slideLayout" Target="../slideLayouts/slideLayout14.xml"/><Relationship Id="rId1" Type="http://schemas.openxmlformats.org/officeDocument/2006/relationships/vmlDrawing" Target="../drawings/vmlDrawing14.vml"/><Relationship Id="rId6" Type="http://schemas.openxmlformats.org/officeDocument/2006/relationships/image" Target="../media/image13.emf"/><Relationship Id="rId5" Type="http://schemas.openxmlformats.org/officeDocument/2006/relationships/oleObject" Target="../embeddings/oleObject19.bin"/><Relationship Id="rId4" Type="http://schemas.openxmlformats.org/officeDocument/2006/relationships/image" Target="../media/image12.em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41.xml.rels><?xml version="1.0" encoding="UTF-8" standalone="yes"?>
<Relationships xmlns="http://schemas.openxmlformats.org/package/2006/relationships"><Relationship Id="rId3" Type="http://schemas.openxmlformats.org/officeDocument/2006/relationships/oleObject" Target="../embeddings/oleObject20.bin"/><Relationship Id="rId2" Type="http://schemas.openxmlformats.org/officeDocument/2006/relationships/slideLayout" Target="../slideLayouts/slideLayout14.xml"/><Relationship Id="rId1" Type="http://schemas.openxmlformats.org/officeDocument/2006/relationships/vmlDrawing" Target="../drawings/vmlDrawing15.vml"/><Relationship Id="rId6" Type="http://schemas.openxmlformats.org/officeDocument/2006/relationships/image" Target="../media/image13.emf"/><Relationship Id="rId5" Type="http://schemas.openxmlformats.org/officeDocument/2006/relationships/oleObject" Target="../embeddings/oleObject21.bin"/><Relationship Id="rId4" Type="http://schemas.openxmlformats.org/officeDocument/2006/relationships/image" Target="../media/image12.emf"/></Relationships>
</file>

<file path=ppt/slides/_rels/slide142.xml.rels><?xml version="1.0" encoding="UTF-8" standalone="yes"?>
<Relationships xmlns="http://schemas.openxmlformats.org/package/2006/relationships"><Relationship Id="rId8" Type="http://schemas.openxmlformats.org/officeDocument/2006/relationships/image" Target="../media/image12.emf"/><Relationship Id="rId3" Type="http://schemas.openxmlformats.org/officeDocument/2006/relationships/oleObject" Target="../embeddings/oleObject22.bin"/><Relationship Id="rId7" Type="http://schemas.openxmlformats.org/officeDocument/2006/relationships/oleObject" Target="../embeddings/oleObject24.bin"/><Relationship Id="rId2" Type="http://schemas.openxmlformats.org/officeDocument/2006/relationships/slideLayout" Target="../slideLayouts/slideLayout14.xml"/><Relationship Id="rId1" Type="http://schemas.openxmlformats.org/officeDocument/2006/relationships/vmlDrawing" Target="../drawings/vmlDrawing16.vml"/><Relationship Id="rId6" Type="http://schemas.openxmlformats.org/officeDocument/2006/relationships/image" Target="../media/image10.wmf"/><Relationship Id="rId5" Type="http://schemas.openxmlformats.org/officeDocument/2006/relationships/oleObject" Target="../embeddings/oleObject23.bin"/><Relationship Id="rId10" Type="http://schemas.openxmlformats.org/officeDocument/2006/relationships/image" Target="../media/image13.emf"/><Relationship Id="rId4" Type="http://schemas.openxmlformats.org/officeDocument/2006/relationships/image" Target="../media/image8.wmf"/><Relationship Id="rId9" Type="http://schemas.openxmlformats.org/officeDocument/2006/relationships/oleObject" Target="../embeddings/oleObject25.bin"/></Relationships>
</file>

<file path=ppt/slides/_rels/slide143.xml.rels><?xml version="1.0" encoding="UTF-8" standalone="yes"?>
<Relationships xmlns="http://schemas.openxmlformats.org/package/2006/relationships"><Relationship Id="rId8" Type="http://schemas.openxmlformats.org/officeDocument/2006/relationships/image" Target="../media/image12.emf"/><Relationship Id="rId3" Type="http://schemas.openxmlformats.org/officeDocument/2006/relationships/oleObject" Target="../embeddings/oleObject26.bin"/><Relationship Id="rId7" Type="http://schemas.openxmlformats.org/officeDocument/2006/relationships/oleObject" Target="../embeddings/oleObject28.bin"/><Relationship Id="rId2" Type="http://schemas.openxmlformats.org/officeDocument/2006/relationships/slideLayout" Target="../slideLayouts/slideLayout14.xml"/><Relationship Id="rId1" Type="http://schemas.openxmlformats.org/officeDocument/2006/relationships/vmlDrawing" Target="../drawings/vmlDrawing17.vml"/><Relationship Id="rId6" Type="http://schemas.openxmlformats.org/officeDocument/2006/relationships/image" Target="../media/image10.wmf"/><Relationship Id="rId5" Type="http://schemas.openxmlformats.org/officeDocument/2006/relationships/oleObject" Target="../embeddings/oleObject27.bin"/><Relationship Id="rId10" Type="http://schemas.openxmlformats.org/officeDocument/2006/relationships/image" Target="../media/image13.emf"/><Relationship Id="rId4" Type="http://schemas.openxmlformats.org/officeDocument/2006/relationships/image" Target="../media/image8.wmf"/><Relationship Id="rId9" Type="http://schemas.openxmlformats.org/officeDocument/2006/relationships/oleObject" Target="../embeddings/oleObject29.bin"/></Relationships>
</file>

<file path=ppt/slides/_rels/slide144.xml.rels><?xml version="1.0" encoding="UTF-8" standalone="yes"?>
<Relationships xmlns="http://schemas.openxmlformats.org/package/2006/relationships"><Relationship Id="rId8" Type="http://schemas.openxmlformats.org/officeDocument/2006/relationships/image" Target="../media/image12.emf"/><Relationship Id="rId3" Type="http://schemas.openxmlformats.org/officeDocument/2006/relationships/oleObject" Target="../embeddings/oleObject30.bin"/><Relationship Id="rId7" Type="http://schemas.openxmlformats.org/officeDocument/2006/relationships/oleObject" Target="../embeddings/oleObject32.bin"/><Relationship Id="rId2" Type="http://schemas.openxmlformats.org/officeDocument/2006/relationships/slideLayout" Target="../slideLayouts/slideLayout14.xml"/><Relationship Id="rId1" Type="http://schemas.openxmlformats.org/officeDocument/2006/relationships/vmlDrawing" Target="../drawings/vmlDrawing18.vml"/><Relationship Id="rId6" Type="http://schemas.openxmlformats.org/officeDocument/2006/relationships/image" Target="../media/image10.wmf"/><Relationship Id="rId5" Type="http://schemas.openxmlformats.org/officeDocument/2006/relationships/oleObject" Target="../embeddings/oleObject31.bin"/><Relationship Id="rId10" Type="http://schemas.openxmlformats.org/officeDocument/2006/relationships/image" Target="../media/image13.emf"/><Relationship Id="rId4" Type="http://schemas.openxmlformats.org/officeDocument/2006/relationships/image" Target="../media/image8.wmf"/><Relationship Id="rId9" Type="http://schemas.openxmlformats.org/officeDocument/2006/relationships/oleObject" Target="../embeddings/oleObject33.bin"/></Relationships>
</file>

<file path=ppt/slides/_rels/slide145.xml.rels><?xml version="1.0" encoding="UTF-8" standalone="yes"?>
<Relationships xmlns="http://schemas.openxmlformats.org/package/2006/relationships"><Relationship Id="rId8" Type="http://schemas.openxmlformats.org/officeDocument/2006/relationships/oleObject" Target="../embeddings/oleObject37.bin"/><Relationship Id="rId3" Type="http://schemas.openxmlformats.org/officeDocument/2006/relationships/oleObject" Target="../embeddings/oleObject34.bin"/><Relationship Id="rId7" Type="http://schemas.openxmlformats.org/officeDocument/2006/relationships/image" Target="../media/image12.emf"/><Relationship Id="rId2" Type="http://schemas.openxmlformats.org/officeDocument/2006/relationships/slideLayout" Target="../slideLayouts/slideLayout14.xml"/><Relationship Id="rId1" Type="http://schemas.openxmlformats.org/officeDocument/2006/relationships/vmlDrawing" Target="../drawings/vmlDrawing19.vml"/><Relationship Id="rId6" Type="http://schemas.openxmlformats.org/officeDocument/2006/relationships/oleObject" Target="../embeddings/oleObject36.bin"/><Relationship Id="rId5" Type="http://schemas.openxmlformats.org/officeDocument/2006/relationships/oleObject" Target="../embeddings/oleObject35.bin"/><Relationship Id="rId4" Type="http://schemas.openxmlformats.org/officeDocument/2006/relationships/image" Target="../media/image10.wmf"/><Relationship Id="rId9" Type="http://schemas.openxmlformats.org/officeDocument/2006/relationships/image" Target="../media/image13.emf"/></Relationships>
</file>

<file path=ppt/slides/_rels/slide146.xml.rels><?xml version="1.0" encoding="UTF-8" standalone="yes"?>
<Relationships xmlns="http://schemas.openxmlformats.org/package/2006/relationships"><Relationship Id="rId8" Type="http://schemas.openxmlformats.org/officeDocument/2006/relationships/image" Target="../media/image12.emf"/><Relationship Id="rId3" Type="http://schemas.openxmlformats.org/officeDocument/2006/relationships/oleObject" Target="../embeddings/oleObject38.bin"/><Relationship Id="rId7" Type="http://schemas.openxmlformats.org/officeDocument/2006/relationships/oleObject" Target="../embeddings/oleObject40.bin"/><Relationship Id="rId2" Type="http://schemas.openxmlformats.org/officeDocument/2006/relationships/slideLayout" Target="../slideLayouts/slideLayout14.xml"/><Relationship Id="rId1" Type="http://schemas.openxmlformats.org/officeDocument/2006/relationships/vmlDrawing" Target="../drawings/vmlDrawing20.vml"/><Relationship Id="rId6" Type="http://schemas.openxmlformats.org/officeDocument/2006/relationships/image" Target="../media/image10.wmf"/><Relationship Id="rId5" Type="http://schemas.openxmlformats.org/officeDocument/2006/relationships/oleObject" Target="../embeddings/oleObject39.bin"/><Relationship Id="rId10" Type="http://schemas.openxmlformats.org/officeDocument/2006/relationships/image" Target="../media/image13.emf"/><Relationship Id="rId4" Type="http://schemas.openxmlformats.org/officeDocument/2006/relationships/image" Target="../media/image8.wmf"/><Relationship Id="rId9" Type="http://schemas.openxmlformats.org/officeDocument/2006/relationships/oleObject" Target="../embeddings/oleObject41.bin"/></Relationships>
</file>

<file path=ppt/slides/_rels/slide147.xml.rels><?xml version="1.0" encoding="UTF-8" standalone="yes"?>
<Relationships xmlns="http://schemas.openxmlformats.org/package/2006/relationships"><Relationship Id="rId8" Type="http://schemas.openxmlformats.org/officeDocument/2006/relationships/oleObject" Target="../embeddings/oleObject45.bin"/><Relationship Id="rId3" Type="http://schemas.openxmlformats.org/officeDocument/2006/relationships/oleObject" Target="../embeddings/oleObject42.bin"/><Relationship Id="rId7" Type="http://schemas.openxmlformats.org/officeDocument/2006/relationships/image" Target="../media/image12.emf"/><Relationship Id="rId2" Type="http://schemas.openxmlformats.org/officeDocument/2006/relationships/slideLayout" Target="../slideLayouts/slideLayout14.xml"/><Relationship Id="rId1" Type="http://schemas.openxmlformats.org/officeDocument/2006/relationships/vmlDrawing" Target="../drawings/vmlDrawing21.vml"/><Relationship Id="rId6" Type="http://schemas.openxmlformats.org/officeDocument/2006/relationships/oleObject" Target="../embeddings/oleObject44.bin"/><Relationship Id="rId5" Type="http://schemas.openxmlformats.org/officeDocument/2006/relationships/oleObject" Target="../embeddings/oleObject43.bin"/><Relationship Id="rId4" Type="http://schemas.openxmlformats.org/officeDocument/2006/relationships/image" Target="../media/image10.wmf"/><Relationship Id="rId9" Type="http://schemas.openxmlformats.org/officeDocument/2006/relationships/image" Target="../media/image13.emf"/></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52.xml.rels><?xml version="1.0" encoding="UTF-8" standalone="yes"?>
<Relationships xmlns="http://schemas.openxmlformats.org/package/2006/relationships"><Relationship Id="rId3" Type="http://schemas.openxmlformats.org/officeDocument/2006/relationships/oleObject" Target="../embeddings/oleObject46.bin"/><Relationship Id="rId2" Type="http://schemas.openxmlformats.org/officeDocument/2006/relationships/slideLayout" Target="../slideLayouts/slideLayout14.xml"/><Relationship Id="rId1" Type="http://schemas.openxmlformats.org/officeDocument/2006/relationships/vmlDrawing" Target="../drawings/vmlDrawing22.vml"/><Relationship Id="rId6" Type="http://schemas.openxmlformats.org/officeDocument/2006/relationships/image" Target="../media/image13.emf"/><Relationship Id="rId5" Type="http://schemas.openxmlformats.org/officeDocument/2006/relationships/oleObject" Target="../embeddings/oleObject47.bin"/><Relationship Id="rId4" Type="http://schemas.openxmlformats.org/officeDocument/2006/relationships/image" Target="../media/image12.emf"/></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63.xml.rels><?xml version="1.0" encoding="UTF-8" standalone="yes"?>
<Relationships xmlns="http://schemas.openxmlformats.org/package/2006/relationships"><Relationship Id="rId3" Type="http://schemas.openxmlformats.org/officeDocument/2006/relationships/oleObject" Target="../embeddings/oleObject48.bin"/><Relationship Id="rId2" Type="http://schemas.openxmlformats.org/officeDocument/2006/relationships/slideLayout" Target="../slideLayouts/slideLayout14.xml"/><Relationship Id="rId1" Type="http://schemas.openxmlformats.org/officeDocument/2006/relationships/vmlDrawing" Target="../drawings/vmlDrawing23.vml"/><Relationship Id="rId6" Type="http://schemas.openxmlformats.org/officeDocument/2006/relationships/image" Target="../media/image13.emf"/><Relationship Id="rId5" Type="http://schemas.openxmlformats.org/officeDocument/2006/relationships/oleObject" Target="../embeddings/oleObject49.bin"/><Relationship Id="rId4" Type="http://schemas.openxmlformats.org/officeDocument/2006/relationships/image" Target="../media/image12.emf"/></Relationships>
</file>

<file path=ppt/slides/_rels/slide164.xml.rels><?xml version="1.0" encoding="UTF-8" standalone="yes"?>
<Relationships xmlns="http://schemas.openxmlformats.org/package/2006/relationships"><Relationship Id="rId3" Type="http://schemas.openxmlformats.org/officeDocument/2006/relationships/oleObject" Target="../embeddings/oleObject50.bin"/><Relationship Id="rId2" Type="http://schemas.openxmlformats.org/officeDocument/2006/relationships/slideLayout" Target="../slideLayouts/slideLayout14.xml"/><Relationship Id="rId1" Type="http://schemas.openxmlformats.org/officeDocument/2006/relationships/vmlDrawing" Target="../drawings/vmlDrawing24.vml"/><Relationship Id="rId4" Type="http://schemas.openxmlformats.org/officeDocument/2006/relationships/image" Target="../media/image14.emf"/></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6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4.xml"/></Relationships>
</file>

<file path=ppt/slides/_rels/slide16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72.xml.rels><?xml version="1.0" encoding="UTF-8" standalone="yes"?>
<Relationships xmlns="http://schemas.openxmlformats.org/package/2006/relationships"><Relationship Id="rId3" Type="http://schemas.openxmlformats.org/officeDocument/2006/relationships/oleObject" Target="../embeddings/oleObject51.bin"/><Relationship Id="rId2" Type="http://schemas.openxmlformats.org/officeDocument/2006/relationships/slideLayout" Target="../slideLayouts/slideLayout14.xml"/><Relationship Id="rId1" Type="http://schemas.openxmlformats.org/officeDocument/2006/relationships/vmlDrawing" Target="../drawings/vmlDrawing25.vml"/><Relationship Id="rId6" Type="http://schemas.openxmlformats.org/officeDocument/2006/relationships/image" Target="../media/image13.emf"/><Relationship Id="rId5" Type="http://schemas.openxmlformats.org/officeDocument/2006/relationships/oleObject" Target="../embeddings/oleObject52.bin"/><Relationship Id="rId4" Type="http://schemas.openxmlformats.org/officeDocument/2006/relationships/image" Target="../media/image12.emf"/></Relationships>
</file>

<file path=ppt/slides/_rels/slide173.xml.rels><?xml version="1.0" encoding="UTF-8" standalone="yes"?>
<Relationships xmlns="http://schemas.openxmlformats.org/package/2006/relationships"><Relationship Id="rId3" Type="http://schemas.openxmlformats.org/officeDocument/2006/relationships/oleObject" Target="../embeddings/oleObject53.bin"/><Relationship Id="rId2" Type="http://schemas.openxmlformats.org/officeDocument/2006/relationships/slideLayout" Target="../slideLayouts/slideLayout14.xml"/><Relationship Id="rId1" Type="http://schemas.openxmlformats.org/officeDocument/2006/relationships/vmlDrawing" Target="../drawings/vmlDrawing26.vml"/><Relationship Id="rId6" Type="http://schemas.openxmlformats.org/officeDocument/2006/relationships/image" Target="../media/image13.emf"/><Relationship Id="rId5" Type="http://schemas.openxmlformats.org/officeDocument/2006/relationships/oleObject" Target="../embeddings/oleObject54.bin"/><Relationship Id="rId4" Type="http://schemas.openxmlformats.org/officeDocument/2006/relationships/image" Target="../media/image12.emf"/></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4.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9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7.png"/><Relationship Id="rId1" Type="http://schemas.openxmlformats.org/officeDocument/2006/relationships/slideLayout" Target="../slideLayouts/slideLayout14.xml"/></Relationships>
</file>

<file path=ppt/slides/_rels/slide19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7.png"/><Relationship Id="rId1" Type="http://schemas.openxmlformats.org/officeDocument/2006/relationships/slideLayout" Target="../slideLayouts/slideLayout14.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9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1.png"/><Relationship Id="rId1" Type="http://schemas.openxmlformats.org/officeDocument/2006/relationships/slideLayout" Target="../slideLayouts/slideLayout14.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13.xml.rels><?xml version="1.0" encoding="UTF-8" standalone="yes"?>
<Relationships xmlns="http://schemas.openxmlformats.org/package/2006/relationships"><Relationship Id="rId3" Type="http://schemas.openxmlformats.org/officeDocument/2006/relationships/image" Target="../media/image16.wmf"/><Relationship Id="rId2" Type="http://schemas.openxmlformats.org/officeDocument/2006/relationships/image" Target="../media/image7.png"/><Relationship Id="rId1" Type="http://schemas.openxmlformats.org/officeDocument/2006/relationships/slideLayout" Target="../slideLayouts/slideLayout14.xml"/><Relationship Id="rId4" Type="http://schemas.openxmlformats.org/officeDocument/2006/relationships/image" Target="../media/image11.png"/></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4.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4.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64.xml.rels><?xml version="1.0" encoding="UTF-8" standalone="yes"?>
<Relationships xmlns="http://schemas.openxmlformats.org/package/2006/relationships"><Relationship Id="rId3" Type="http://schemas.openxmlformats.org/officeDocument/2006/relationships/oleObject" Target="../embeddings/oleObject55.bin"/><Relationship Id="rId2" Type="http://schemas.openxmlformats.org/officeDocument/2006/relationships/slideLayout" Target="../slideLayouts/slideLayout14.xml"/><Relationship Id="rId1" Type="http://schemas.openxmlformats.org/officeDocument/2006/relationships/vmlDrawing" Target="../drawings/vmlDrawing27.vml"/><Relationship Id="rId6" Type="http://schemas.openxmlformats.org/officeDocument/2006/relationships/image" Target="../media/image11.png"/><Relationship Id="rId5" Type="http://schemas.openxmlformats.org/officeDocument/2006/relationships/image" Target="../media/image7.png"/><Relationship Id="rId4" Type="http://schemas.openxmlformats.org/officeDocument/2006/relationships/image" Target="../media/image8.wmf"/></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8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4.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84.xml.rels><?xml version="1.0" encoding="UTF-8" standalone="yes"?>
<Relationships xmlns="http://schemas.openxmlformats.org/package/2006/relationships"><Relationship Id="rId3" Type="http://schemas.openxmlformats.org/officeDocument/2006/relationships/oleObject" Target="../embeddings/oleObject56.bin"/><Relationship Id="rId2" Type="http://schemas.openxmlformats.org/officeDocument/2006/relationships/slideLayout" Target="../slideLayouts/slideLayout14.xml"/><Relationship Id="rId1" Type="http://schemas.openxmlformats.org/officeDocument/2006/relationships/vmlDrawing" Target="../drawings/vmlDrawing28.vml"/><Relationship Id="rId5" Type="http://schemas.openxmlformats.org/officeDocument/2006/relationships/image" Target="../media/image18.wmf"/><Relationship Id="rId4" Type="http://schemas.openxmlformats.org/officeDocument/2006/relationships/image" Target="../media/image17.wmf"/></Relationships>
</file>

<file path=ppt/slides/_rels/slide285.xml.rels><?xml version="1.0" encoding="UTF-8" standalone="yes"?>
<Relationships xmlns="http://schemas.openxmlformats.org/package/2006/relationships"><Relationship Id="rId3" Type="http://schemas.openxmlformats.org/officeDocument/2006/relationships/oleObject" Target="../embeddings/oleObject57.bin"/><Relationship Id="rId2" Type="http://schemas.openxmlformats.org/officeDocument/2006/relationships/slideLayout" Target="../slideLayouts/slideLayout14.xml"/><Relationship Id="rId1" Type="http://schemas.openxmlformats.org/officeDocument/2006/relationships/vmlDrawing" Target="../drawings/vmlDrawing29.vml"/><Relationship Id="rId5" Type="http://schemas.openxmlformats.org/officeDocument/2006/relationships/image" Target="../media/image18.wmf"/><Relationship Id="rId4" Type="http://schemas.openxmlformats.org/officeDocument/2006/relationships/image" Target="../media/image19.wmf"/></Relationships>
</file>

<file path=ppt/slides/_rels/slide286.xml.rels><?xml version="1.0" encoding="UTF-8" standalone="yes"?>
<Relationships xmlns="http://schemas.openxmlformats.org/package/2006/relationships"><Relationship Id="rId3" Type="http://schemas.openxmlformats.org/officeDocument/2006/relationships/oleObject" Target="../embeddings/oleObject58.bin"/><Relationship Id="rId2" Type="http://schemas.openxmlformats.org/officeDocument/2006/relationships/slideLayout" Target="../slideLayouts/slideLayout14.xml"/><Relationship Id="rId1" Type="http://schemas.openxmlformats.org/officeDocument/2006/relationships/vmlDrawing" Target="../drawings/vmlDrawing30.vml"/><Relationship Id="rId5" Type="http://schemas.openxmlformats.org/officeDocument/2006/relationships/image" Target="../media/image18.wmf"/><Relationship Id="rId4" Type="http://schemas.openxmlformats.org/officeDocument/2006/relationships/image" Target="../media/image19.wmf"/></Relationships>
</file>

<file path=ppt/slides/_rels/slide287.xml.rels><?xml version="1.0" encoding="UTF-8" standalone="yes"?>
<Relationships xmlns="http://schemas.openxmlformats.org/package/2006/relationships"><Relationship Id="rId3" Type="http://schemas.openxmlformats.org/officeDocument/2006/relationships/oleObject" Target="../embeddings/oleObject59.bin"/><Relationship Id="rId2" Type="http://schemas.openxmlformats.org/officeDocument/2006/relationships/slideLayout" Target="../slideLayouts/slideLayout14.xml"/><Relationship Id="rId1" Type="http://schemas.openxmlformats.org/officeDocument/2006/relationships/vmlDrawing" Target="../drawings/vmlDrawing31.vml"/><Relationship Id="rId5" Type="http://schemas.openxmlformats.org/officeDocument/2006/relationships/image" Target="../media/image18.wmf"/><Relationship Id="rId4" Type="http://schemas.openxmlformats.org/officeDocument/2006/relationships/image" Target="../media/image19.wmf"/></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9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7.png"/><Relationship Id="rId1" Type="http://schemas.openxmlformats.org/officeDocument/2006/relationships/slideLayout" Target="../slideLayouts/slideLayout14.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9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1.png"/><Relationship Id="rId1" Type="http://schemas.openxmlformats.org/officeDocument/2006/relationships/slideLayout" Target="../slideLayouts/slideLayout14.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04.xml.rels><?xml version="1.0" encoding="UTF-8" standalone="yes"?>
<Relationships xmlns="http://schemas.openxmlformats.org/package/2006/relationships"><Relationship Id="rId3" Type="http://schemas.openxmlformats.org/officeDocument/2006/relationships/oleObject" Target="../embeddings/oleObject60.bin"/><Relationship Id="rId2" Type="http://schemas.openxmlformats.org/officeDocument/2006/relationships/slideLayout" Target="../slideLayouts/slideLayout14.xml"/><Relationship Id="rId1" Type="http://schemas.openxmlformats.org/officeDocument/2006/relationships/vmlDrawing" Target="../drawings/vmlDrawing32.vml"/><Relationship Id="rId4" Type="http://schemas.openxmlformats.org/officeDocument/2006/relationships/image" Target="../media/image20.emf"/></Relationships>
</file>

<file path=ppt/slides/_rels/slide305.xml.rels><?xml version="1.0" encoding="UTF-8" standalone="yes"?>
<Relationships xmlns="http://schemas.openxmlformats.org/package/2006/relationships"><Relationship Id="rId3" Type="http://schemas.openxmlformats.org/officeDocument/2006/relationships/oleObject" Target="../embeddings/oleObject61.bin"/><Relationship Id="rId2" Type="http://schemas.openxmlformats.org/officeDocument/2006/relationships/slideLayout" Target="../slideLayouts/slideLayout14.xml"/><Relationship Id="rId1" Type="http://schemas.openxmlformats.org/officeDocument/2006/relationships/vmlDrawing" Target="../drawings/vmlDrawing33.vml"/><Relationship Id="rId4" Type="http://schemas.openxmlformats.org/officeDocument/2006/relationships/image" Target="../media/image21.em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14.xml"/><Relationship Id="rId1" Type="http://schemas.openxmlformats.org/officeDocument/2006/relationships/vmlDrawing" Target="../drawings/vmlDrawing1.vml"/><Relationship Id="rId4" Type="http://schemas.openxmlformats.org/officeDocument/2006/relationships/image" Target="../media/image8.wm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14.xml"/><Relationship Id="rId1" Type="http://schemas.openxmlformats.org/officeDocument/2006/relationships/vmlDrawing" Target="../drawings/vmlDrawing2.vml"/><Relationship Id="rId4" Type="http://schemas.openxmlformats.org/officeDocument/2006/relationships/image" Target="../media/image8.wmf"/></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14.xml"/><Relationship Id="rId1" Type="http://schemas.openxmlformats.org/officeDocument/2006/relationships/vmlDrawing" Target="../drawings/vmlDrawing3.vml"/><Relationship Id="rId6" Type="http://schemas.openxmlformats.org/officeDocument/2006/relationships/image" Target="../media/image8.wmf"/><Relationship Id="rId5" Type="http://schemas.openxmlformats.org/officeDocument/2006/relationships/oleObject" Target="../embeddings/oleObject3.bin"/><Relationship Id="rId4" Type="http://schemas.openxmlformats.org/officeDocument/2006/relationships/image" Target="../media/image6.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4.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7.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14.xml"/><Relationship Id="rId1" Type="http://schemas.openxmlformats.org/officeDocument/2006/relationships/vmlDrawing" Target="../drawings/vmlDrawing4.vml"/><Relationship Id="rId6" Type="http://schemas.openxmlformats.org/officeDocument/2006/relationships/image" Target="../media/image7.png"/><Relationship Id="rId5" Type="http://schemas.openxmlformats.org/officeDocument/2006/relationships/image" Target="../media/image11.png"/><Relationship Id="rId4" Type="http://schemas.openxmlformats.org/officeDocument/2006/relationships/image" Target="../media/image10.wmf"/></Relationships>
</file>

<file path=ppt/slides/_rels/slide78.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14.xml"/><Relationship Id="rId1" Type="http://schemas.openxmlformats.org/officeDocument/2006/relationships/vmlDrawing" Target="../drawings/vmlDrawing5.vml"/><Relationship Id="rId6" Type="http://schemas.openxmlformats.org/officeDocument/2006/relationships/image" Target="../media/image7.png"/><Relationship Id="rId5" Type="http://schemas.openxmlformats.org/officeDocument/2006/relationships/image" Target="../media/image11.png"/><Relationship Id="rId4" Type="http://schemas.openxmlformats.org/officeDocument/2006/relationships/image" Target="../media/image10.wmf"/></Relationships>
</file>

<file path=ppt/slides/_rels/slide79.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14.xml"/><Relationship Id="rId1" Type="http://schemas.openxmlformats.org/officeDocument/2006/relationships/vmlDrawing" Target="../drawings/vmlDrawing6.vml"/><Relationship Id="rId6" Type="http://schemas.openxmlformats.org/officeDocument/2006/relationships/image" Target="../media/image7.png"/><Relationship Id="rId5" Type="http://schemas.openxmlformats.org/officeDocument/2006/relationships/image" Target="../media/image11.png"/><Relationship Id="rId4" Type="http://schemas.openxmlformats.org/officeDocument/2006/relationships/image" Target="../media/image8.wm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0.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14.xml"/><Relationship Id="rId1" Type="http://schemas.openxmlformats.org/officeDocument/2006/relationships/vmlDrawing" Target="../drawings/vmlDrawing7.vml"/><Relationship Id="rId6" Type="http://schemas.openxmlformats.org/officeDocument/2006/relationships/image" Target="../media/image7.png"/><Relationship Id="rId5" Type="http://schemas.openxmlformats.org/officeDocument/2006/relationships/image" Target="../media/image11.png"/><Relationship Id="rId4" Type="http://schemas.openxmlformats.org/officeDocument/2006/relationships/image" Target="../media/image10.wmf"/></Relationships>
</file>

<file path=ppt/slides/_rels/slide81.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14.xml"/><Relationship Id="rId1" Type="http://schemas.openxmlformats.org/officeDocument/2006/relationships/vmlDrawing" Target="../drawings/vmlDrawing8.vml"/><Relationship Id="rId6" Type="http://schemas.openxmlformats.org/officeDocument/2006/relationships/image" Target="../media/image7.png"/><Relationship Id="rId5" Type="http://schemas.openxmlformats.org/officeDocument/2006/relationships/image" Target="../media/image11.png"/><Relationship Id="rId4" Type="http://schemas.openxmlformats.org/officeDocument/2006/relationships/image" Target="../media/image10.wmf"/></Relationships>
</file>

<file path=ppt/slides/_rels/slide82.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14.xml"/><Relationship Id="rId1" Type="http://schemas.openxmlformats.org/officeDocument/2006/relationships/vmlDrawing" Target="../drawings/vmlDrawing9.vml"/><Relationship Id="rId6" Type="http://schemas.openxmlformats.org/officeDocument/2006/relationships/image" Target="../media/image7.png"/><Relationship Id="rId5" Type="http://schemas.openxmlformats.org/officeDocument/2006/relationships/image" Target="../media/image11.png"/><Relationship Id="rId4" Type="http://schemas.openxmlformats.org/officeDocument/2006/relationships/image" Target="../media/image8.wmf"/></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6" name="Rectangle 6"/>
          <p:cNvSpPr>
            <a:spLocks noChangeArrowheads="1"/>
          </p:cNvSpPr>
          <p:nvPr/>
        </p:nvSpPr>
        <p:spPr bwMode="auto">
          <a:xfrm>
            <a:off x="49252" y="2239857"/>
            <a:ext cx="1893848" cy="33855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r" eaLnBrk="0" hangingPunct="0">
              <a:spcBef>
                <a:spcPts val="1000"/>
              </a:spcBef>
            </a:pPr>
            <a:r>
              <a:rPr lang="fr-FR" sz="1600" b="1" dirty="0">
                <a:solidFill>
                  <a:srgbClr val="00B0F0"/>
                </a:solidFill>
                <a:latin typeface="微软雅黑" pitchFamily="34" charset="-122"/>
                <a:ea typeface="微软雅黑" pitchFamily="34" charset="-122"/>
              </a:rPr>
              <a:t>计算机网络</a:t>
            </a:r>
            <a:r>
              <a:rPr lang="zh-CN" altLang="en-US" sz="1600" b="1" dirty="0">
                <a:solidFill>
                  <a:srgbClr val="00B0F0"/>
                </a:solidFill>
                <a:latin typeface="微软雅黑" pitchFamily="34" charset="-122"/>
                <a:ea typeface="微软雅黑" pitchFamily="34" charset="-122"/>
              </a:rPr>
              <a:t>原理</a:t>
            </a:r>
            <a:endParaRPr lang="fr-FR" sz="1600" b="1" dirty="0">
              <a:solidFill>
                <a:srgbClr val="00B0F0"/>
              </a:solidFill>
              <a:latin typeface="微软雅黑" pitchFamily="34" charset="-122"/>
              <a:ea typeface="微软雅黑" pitchFamily="34" charset="-122"/>
            </a:endParaRPr>
          </a:p>
        </p:txBody>
      </p:sp>
      <p:sp>
        <p:nvSpPr>
          <p:cNvPr id="7" name="矩形 6"/>
          <p:cNvSpPr/>
          <p:nvPr/>
        </p:nvSpPr>
        <p:spPr>
          <a:xfrm>
            <a:off x="4992742" y="2219222"/>
            <a:ext cx="2483372" cy="938719"/>
          </a:xfrm>
          <a:prstGeom prst="rect">
            <a:avLst/>
          </a:prstGeom>
        </p:spPr>
        <p:txBody>
          <a:bodyPr wrap="none">
            <a:spAutoFit/>
          </a:bodyPr>
          <a:lstStyle/>
          <a:p>
            <a:pPr algn="ctr" eaLnBrk="0" hangingPunct="0"/>
            <a:r>
              <a:rPr lang="zh-CN" altLang="en-US" sz="5500" b="1" dirty="0">
                <a:solidFill>
                  <a:schemeClr val="bg1"/>
                </a:solidFill>
                <a:latin typeface="微软雅黑" pitchFamily="34" charset="-122"/>
                <a:ea typeface="微软雅黑" pitchFamily="34" charset="-122"/>
              </a:rPr>
              <a:t>应</a:t>
            </a:r>
            <a:r>
              <a:rPr lang="zh-CN" altLang="en-US" sz="2400" b="1" dirty="0">
                <a:solidFill>
                  <a:schemeClr val="bg1"/>
                </a:solidFill>
                <a:latin typeface="微软雅黑" pitchFamily="34" charset="-122"/>
                <a:ea typeface="微软雅黑" pitchFamily="34" charset="-122"/>
              </a:rPr>
              <a:t> </a:t>
            </a:r>
            <a:r>
              <a:rPr lang="zh-CN" altLang="en-US" sz="5500" b="1" dirty="0">
                <a:solidFill>
                  <a:schemeClr val="bg1"/>
                </a:solidFill>
                <a:latin typeface="微软雅黑" pitchFamily="34" charset="-122"/>
                <a:ea typeface="微软雅黑" pitchFamily="34" charset="-122"/>
              </a:rPr>
              <a:t>用</a:t>
            </a:r>
            <a:r>
              <a:rPr lang="zh-CN" altLang="en-US" sz="2400" b="1" dirty="0">
                <a:solidFill>
                  <a:schemeClr val="bg1"/>
                </a:solidFill>
                <a:latin typeface="微软雅黑" pitchFamily="34" charset="-122"/>
                <a:ea typeface="微软雅黑" pitchFamily="34" charset="-122"/>
              </a:rPr>
              <a:t> </a:t>
            </a:r>
            <a:r>
              <a:rPr lang="zh-CN" altLang="en-US" sz="5500" b="1" dirty="0">
                <a:solidFill>
                  <a:schemeClr val="bg1"/>
                </a:solidFill>
                <a:latin typeface="微软雅黑" pitchFamily="34" charset="-122"/>
                <a:ea typeface="微软雅黑" pitchFamily="34" charset="-122"/>
              </a:rPr>
              <a:t>层</a:t>
            </a:r>
            <a:endParaRPr lang="fr-FR" altLang="zh-CN" sz="5500" b="1" dirty="0">
              <a:solidFill>
                <a:schemeClr val="bg1"/>
              </a:solidFill>
              <a:latin typeface="微软雅黑" pitchFamily="34" charset="-122"/>
              <a:ea typeface="微软雅黑" pitchFamily="34" charset="-122"/>
            </a:endParaRPr>
          </a:p>
        </p:txBody>
      </p:sp>
      <p:sp>
        <p:nvSpPr>
          <p:cNvPr id="8" name="矩形 7"/>
          <p:cNvSpPr/>
          <p:nvPr/>
        </p:nvSpPr>
        <p:spPr>
          <a:xfrm>
            <a:off x="5565012" y="1736604"/>
            <a:ext cx="1338828" cy="523220"/>
          </a:xfrm>
          <a:prstGeom prst="rect">
            <a:avLst/>
          </a:prstGeom>
        </p:spPr>
        <p:txBody>
          <a:bodyPr wrap="none">
            <a:spAutoFit/>
          </a:bodyPr>
          <a:lstStyle/>
          <a:p>
            <a:pPr algn="ctr" eaLnBrk="0" hangingPunct="0"/>
            <a:r>
              <a:rPr lang="fr-FR" altLang="zh-CN" sz="2800" b="1" dirty="0">
                <a:solidFill>
                  <a:schemeClr val="bg1"/>
                </a:solidFill>
                <a:latin typeface="微软雅黑" pitchFamily="34" charset="-122"/>
                <a:ea typeface="微软雅黑" pitchFamily="34" charset="-122"/>
              </a:rPr>
              <a:t>第 6 章</a:t>
            </a:r>
          </a:p>
        </p:txBody>
      </p:sp>
      <p:cxnSp>
        <p:nvCxnSpPr>
          <p:cNvPr id="9" name="直接连接符 8"/>
          <p:cNvCxnSpPr/>
          <p:nvPr/>
        </p:nvCxnSpPr>
        <p:spPr>
          <a:xfrm>
            <a:off x="0" y="2236899"/>
            <a:ext cx="2309091" cy="0"/>
          </a:xfrm>
          <a:prstGeom prst="line">
            <a:avLst/>
          </a:prstGeom>
          <a:ln w="19050">
            <a:solidFill>
              <a:srgbClr val="6DAAE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205601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5"/>
          <p:cNvSpPr>
            <a:spLocks noChangeArrowheads="1"/>
          </p:cNvSpPr>
          <p:nvPr/>
        </p:nvSpPr>
        <p:spPr bwMode="auto">
          <a:xfrm>
            <a:off x="556963" y="1429360"/>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9" name="Rectangle 6"/>
          <p:cNvSpPr>
            <a:spLocks noChangeArrowheads="1"/>
          </p:cNvSpPr>
          <p:nvPr/>
        </p:nvSpPr>
        <p:spPr bwMode="auto">
          <a:xfrm>
            <a:off x="3261921" y="1396149"/>
            <a:ext cx="263886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顶级域名 </a:t>
            </a:r>
            <a:r>
              <a:rPr lang="en-US" altLang="zh-CN" sz="2000" b="1" dirty="0">
                <a:solidFill>
                  <a:schemeClr val="bg1"/>
                </a:solidFill>
                <a:latin typeface="微软雅黑" pitchFamily="34" charset="-122"/>
                <a:ea typeface="微软雅黑" pitchFamily="34" charset="-122"/>
              </a:rPr>
              <a:t>TLD </a:t>
            </a:r>
            <a:r>
              <a:rPr lang="zh-CN" altLang="en-US" sz="2000" b="1" dirty="0">
                <a:solidFill>
                  <a:schemeClr val="bg1"/>
                </a:solidFill>
                <a:latin typeface="微软雅黑" pitchFamily="34" charset="-122"/>
                <a:ea typeface="微软雅黑" pitchFamily="34" charset="-122"/>
              </a:rPr>
              <a:t>（续）</a:t>
            </a:r>
          </a:p>
        </p:txBody>
      </p:sp>
      <p:sp>
        <p:nvSpPr>
          <p:cNvPr id="10" name="Rectangle 68"/>
          <p:cNvSpPr>
            <a:spLocks noChangeArrowheads="1"/>
          </p:cNvSpPr>
          <p:nvPr/>
        </p:nvSpPr>
        <p:spPr bwMode="auto">
          <a:xfrm>
            <a:off x="483810" y="1874755"/>
            <a:ext cx="8245143" cy="13619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基础结构域名 </a:t>
            </a:r>
            <a:r>
              <a:rPr lang="en-US" altLang="zh-CN" sz="2000" b="1" dirty="0">
                <a:latin typeface="微软雅黑" pitchFamily="34" charset="-122"/>
                <a:ea typeface="微软雅黑" pitchFamily="34" charset="-122"/>
              </a:rPr>
              <a:t>(infrastructure domain)</a:t>
            </a:r>
          </a:p>
          <a:p>
            <a:pPr marL="633413" indent="-342900" eaLnBrk="0" hangingPunct="0">
              <a:lnSpc>
                <a:spcPts val="3300"/>
              </a:lnSpc>
              <a:buClr>
                <a:srgbClr val="7030A0"/>
              </a:buClr>
              <a:buFont typeface="+mj-lt"/>
              <a:buAutoNum type="arabicPeriod"/>
            </a:pPr>
            <a:r>
              <a:rPr lang="zh-CN" altLang="en-US" sz="2000" b="1" dirty="0">
                <a:latin typeface="微软雅黑" pitchFamily="34" charset="-122"/>
                <a:ea typeface="微软雅黑" pitchFamily="34" charset="-122"/>
              </a:rPr>
              <a:t>这种顶级域名只有一个，即 </a:t>
            </a:r>
            <a:r>
              <a:rPr lang="en-US" altLang="zh-CN" sz="2000" b="1" dirty="0" err="1">
                <a:latin typeface="微软雅黑" pitchFamily="34" charset="-122"/>
                <a:ea typeface="微软雅黑" pitchFamily="34" charset="-122"/>
              </a:rPr>
              <a:t>arpa</a:t>
            </a:r>
            <a:r>
              <a:rPr lang="zh-CN" altLang="en-US" sz="2000" b="1" dirty="0">
                <a:latin typeface="微软雅黑" pitchFamily="34" charset="-122"/>
                <a:ea typeface="微软雅黑" pitchFamily="34" charset="-122"/>
              </a:rPr>
              <a:t>，</a:t>
            </a:r>
          </a:p>
          <a:p>
            <a:pPr marL="633413" indent="-342900" eaLnBrk="0" hangingPunct="0">
              <a:lnSpc>
                <a:spcPts val="3300"/>
              </a:lnSpc>
              <a:buClr>
                <a:srgbClr val="7030A0"/>
              </a:buClr>
              <a:buFont typeface="+mj-lt"/>
              <a:buAutoNum type="arabicPeriod"/>
            </a:pPr>
            <a:r>
              <a:rPr lang="zh-CN" altLang="en-US" sz="2000" b="1" dirty="0">
                <a:latin typeface="微软雅黑" pitchFamily="34" charset="-122"/>
                <a:ea typeface="微软雅黑" pitchFamily="34" charset="-122"/>
              </a:rPr>
              <a:t>用于反向域名解析，因此又称为反向域名。 </a:t>
            </a:r>
          </a:p>
        </p:txBody>
      </p:sp>
    </p:spTree>
    <p:extLst>
      <p:ext uri="{BB962C8B-B14F-4D97-AF65-F5344CB8AC3E}">
        <p14:creationId xmlns:p14="http://schemas.microsoft.com/office/powerpoint/2010/main" val="13895358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圆角矩形 11"/>
          <p:cNvSpPr/>
          <p:nvPr/>
        </p:nvSpPr>
        <p:spPr>
          <a:xfrm>
            <a:off x="556963" y="1057072"/>
            <a:ext cx="8048776" cy="331493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AutoShape 5"/>
          <p:cNvSpPr>
            <a:spLocks noChangeArrowheads="1"/>
          </p:cNvSpPr>
          <p:nvPr/>
        </p:nvSpPr>
        <p:spPr bwMode="auto">
          <a:xfrm>
            <a:off x="556963" y="650570"/>
            <a:ext cx="8048776"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4" name="矩形 13"/>
          <p:cNvSpPr/>
          <p:nvPr/>
        </p:nvSpPr>
        <p:spPr>
          <a:xfrm>
            <a:off x="645268" y="599186"/>
            <a:ext cx="3089307" cy="400110"/>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b="1" dirty="0">
                <a:latin typeface="微软雅黑" pitchFamily="34" charset="-122"/>
                <a:ea typeface="微软雅黑" pitchFamily="34" charset="-122"/>
              </a:rPr>
              <a:t>HTML </a:t>
            </a:r>
            <a:r>
              <a:rPr lang="zh-CN" altLang="en-US" sz="2000" b="1" dirty="0">
                <a:latin typeface="微软雅黑" pitchFamily="34" charset="-122"/>
                <a:ea typeface="微软雅黑" pitchFamily="34" charset="-122"/>
              </a:rPr>
              <a:t>文档中标签的用法</a:t>
            </a:r>
          </a:p>
        </p:txBody>
      </p:sp>
      <p:sp>
        <p:nvSpPr>
          <p:cNvPr id="5" name="Text Box 4"/>
          <p:cNvSpPr txBox="1">
            <a:spLocks noChangeArrowheads="1"/>
          </p:cNvSpPr>
          <p:nvPr/>
        </p:nvSpPr>
        <p:spPr bwMode="auto">
          <a:xfrm>
            <a:off x="1318652" y="1150619"/>
            <a:ext cx="4741180" cy="307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ct val="110000"/>
              </a:lnSpc>
            </a:pPr>
            <a:r>
              <a:rPr lang="en-US" altLang="zh-CN" sz="1600" b="1" dirty="0">
                <a:solidFill>
                  <a:srgbClr val="0000FF"/>
                </a:solidFill>
                <a:latin typeface="微软雅黑" pitchFamily="34" charset="-122"/>
                <a:ea typeface="微软雅黑" pitchFamily="34" charset="-122"/>
              </a:rPr>
              <a:t>&lt;HTML&gt;                                          </a:t>
            </a:r>
          </a:p>
          <a:p>
            <a:pPr eaLnBrk="1" hangingPunct="1">
              <a:lnSpc>
                <a:spcPct val="110000"/>
              </a:lnSpc>
            </a:pPr>
            <a:r>
              <a:rPr lang="en-US" altLang="zh-CN" sz="1600" b="1" dirty="0">
                <a:solidFill>
                  <a:srgbClr val="0000FF"/>
                </a:solidFill>
                <a:latin typeface="微软雅黑" pitchFamily="34" charset="-122"/>
                <a:ea typeface="微软雅黑" pitchFamily="34" charset="-122"/>
              </a:rPr>
              <a:t>&lt;HEAD&gt;                                         </a:t>
            </a:r>
            <a:br>
              <a:rPr lang="en-US" altLang="zh-CN" sz="1600" b="1" dirty="0">
                <a:solidFill>
                  <a:srgbClr val="0000FF"/>
                </a:solidFill>
                <a:latin typeface="微软雅黑" pitchFamily="34" charset="-122"/>
                <a:ea typeface="微软雅黑" pitchFamily="34" charset="-122"/>
              </a:rPr>
            </a:br>
            <a:r>
              <a:rPr lang="en-US" altLang="zh-CN" sz="1600" b="1" dirty="0">
                <a:solidFill>
                  <a:srgbClr val="0000FF"/>
                </a:solidFill>
                <a:latin typeface="微软雅黑" pitchFamily="34" charset="-122"/>
                <a:ea typeface="微软雅黑" pitchFamily="34" charset="-122"/>
              </a:rPr>
              <a:t>      &lt;TITLE&gt;</a:t>
            </a:r>
            <a:r>
              <a:rPr lang="zh-CN" altLang="en-US" sz="1600" b="1" dirty="0">
                <a:solidFill>
                  <a:srgbClr val="0000FF"/>
                </a:solidFill>
                <a:latin typeface="微软雅黑" pitchFamily="34" charset="-122"/>
                <a:ea typeface="微软雅黑" pitchFamily="34" charset="-122"/>
              </a:rPr>
              <a:t>一个 </a:t>
            </a:r>
            <a:r>
              <a:rPr lang="en-US" altLang="zh-CN" sz="1600" b="1" dirty="0">
                <a:solidFill>
                  <a:srgbClr val="0000FF"/>
                </a:solidFill>
                <a:latin typeface="微软雅黑" pitchFamily="34" charset="-122"/>
                <a:ea typeface="微软雅黑" pitchFamily="34" charset="-122"/>
              </a:rPr>
              <a:t>HTML </a:t>
            </a:r>
            <a:r>
              <a:rPr lang="zh-CN" altLang="en-US" sz="1600" b="1" dirty="0">
                <a:solidFill>
                  <a:srgbClr val="0000FF"/>
                </a:solidFill>
                <a:latin typeface="微软雅黑" pitchFamily="34" charset="-122"/>
                <a:ea typeface="微软雅黑" pitchFamily="34" charset="-122"/>
              </a:rPr>
              <a:t>的例子</a:t>
            </a:r>
            <a:r>
              <a:rPr lang="en-US" altLang="zh-CN" sz="1600" b="1" dirty="0">
                <a:solidFill>
                  <a:srgbClr val="0000FF"/>
                </a:solidFill>
                <a:latin typeface="微软雅黑" pitchFamily="34" charset="-122"/>
                <a:ea typeface="微软雅黑" pitchFamily="34" charset="-122"/>
              </a:rPr>
              <a:t>&lt;/TITLE&gt;</a:t>
            </a:r>
          </a:p>
          <a:p>
            <a:pPr eaLnBrk="1" hangingPunct="1">
              <a:lnSpc>
                <a:spcPct val="110000"/>
              </a:lnSpc>
            </a:pPr>
            <a:r>
              <a:rPr lang="en-US" altLang="zh-CN" sz="1600" b="1" dirty="0">
                <a:solidFill>
                  <a:srgbClr val="0000FF"/>
                </a:solidFill>
                <a:latin typeface="微软雅黑" pitchFamily="34" charset="-122"/>
                <a:ea typeface="微软雅黑" pitchFamily="34" charset="-122"/>
              </a:rPr>
              <a:t>&lt;/HEAD&gt;</a:t>
            </a:r>
          </a:p>
          <a:p>
            <a:pPr eaLnBrk="1" hangingPunct="1">
              <a:lnSpc>
                <a:spcPct val="110000"/>
              </a:lnSpc>
            </a:pPr>
            <a:r>
              <a:rPr lang="en-US" altLang="zh-CN" sz="1600" b="1" dirty="0">
                <a:solidFill>
                  <a:srgbClr val="0000FF"/>
                </a:solidFill>
                <a:latin typeface="微软雅黑" pitchFamily="34" charset="-122"/>
                <a:ea typeface="微软雅黑" pitchFamily="34" charset="-122"/>
              </a:rPr>
              <a:t>&lt;BODY&gt;</a:t>
            </a:r>
          </a:p>
          <a:p>
            <a:pPr eaLnBrk="1" hangingPunct="1">
              <a:lnSpc>
                <a:spcPct val="110000"/>
              </a:lnSpc>
            </a:pPr>
            <a:r>
              <a:rPr lang="en-US" altLang="zh-CN" sz="1600" b="1" dirty="0">
                <a:solidFill>
                  <a:srgbClr val="0000FF"/>
                </a:solidFill>
                <a:latin typeface="微软雅黑" pitchFamily="34" charset="-122"/>
                <a:ea typeface="微软雅黑" pitchFamily="34" charset="-122"/>
              </a:rPr>
              <a:t>      &lt;H1&gt;HTML </a:t>
            </a:r>
            <a:r>
              <a:rPr lang="zh-CN" altLang="en-US" sz="1600" b="1" dirty="0">
                <a:solidFill>
                  <a:srgbClr val="0000FF"/>
                </a:solidFill>
                <a:latin typeface="微软雅黑" pitchFamily="34" charset="-122"/>
                <a:ea typeface="微软雅黑" pitchFamily="34" charset="-122"/>
              </a:rPr>
              <a:t>很容易掌握</a:t>
            </a:r>
            <a:r>
              <a:rPr lang="en-US" altLang="zh-CN" sz="1600" b="1" dirty="0">
                <a:solidFill>
                  <a:srgbClr val="0000FF"/>
                </a:solidFill>
                <a:latin typeface="微软雅黑" pitchFamily="34" charset="-122"/>
                <a:ea typeface="微软雅黑" pitchFamily="34" charset="-122"/>
              </a:rPr>
              <a:t>&lt;/H1&gt;</a:t>
            </a:r>
          </a:p>
          <a:p>
            <a:pPr eaLnBrk="1" hangingPunct="1">
              <a:lnSpc>
                <a:spcPct val="110000"/>
              </a:lnSpc>
            </a:pPr>
            <a:r>
              <a:rPr lang="en-US" altLang="zh-CN" sz="1600" b="1" dirty="0">
                <a:solidFill>
                  <a:srgbClr val="0000FF"/>
                </a:solidFill>
                <a:latin typeface="微软雅黑" pitchFamily="34" charset="-122"/>
                <a:ea typeface="微软雅黑" pitchFamily="34" charset="-122"/>
              </a:rPr>
              <a:t>      &lt;P&gt;</a:t>
            </a:r>
            <a:r>
              <a:rPr lang="zh-CN" altLang="en-US" sz="1600" b="1" dirty="0">
                <a:solidFill>
                  <a:srgbClr val="0000FF"/>
                </a:solidFill>
                <a:latin typeface="微软雅黑" pitchFamily="34" charset="-122"/>
                <a:ea typeface="微软雅黑" pitchFamily="34" charset="-122"/>
              </a:rPr>
              <a:t>这是第一个段落。虽然很</a:t>
            </a:r>
          </a:p>
          <a:p>
            <a:pPr eaLnBrk="1" hangingPunct="1">
              <a:lnSpc>
                <a:spcPct val="110000"/>
              </a:lnSpc>
            </a:pPr>
            <a:r>
              <a:rPr lang="zh-CN" altLang="en-US" sz="1600" b="1" dirty="0">
                <a:solidFill>
                  <a:srgbClr val="0000FF"/>
                </a:solidFill>
                <a:latin typeface="微软雅黑" pitchFamily="34" charset="-122"/>
                <a:ea typeface="微软雅黑" pitchFamily="34" charset="-122"/>
              </a:rPr>
              <a:t>       短，但它仍是一个段落。</a:t>
            </a:r>
            <a:r>
              <a:rPr lang="en-US" altLang="zh-CN" sz="1600" b="1" dirty="0">
                <a:solidFill>
                  <a:srgbClr val="0000FF"/>
                </a:solidFill>
                <a:latin typeface="微软雅黑" pitchFamily="34" charset="-122"/>
                <a:ea typeface="微软雅黑" pitchFamily="34" charset="-122"/>
              </a:rPr>
              <a:t>&lt;/P&gt;</a:t>
            </a:r>
          </a:p>
          <a:p>
            <a:pPr eaLnBrk="1" hangingPunct="1">
              <a:lnSpc>
                <a:spcPct val="110000"/>
              </a:lnSpc>
            </a:pPr>
            <a:r>
              <a:rPr lang="en-US" altLang="zh-CN" sz="1600" b="1" dirty="0">
                <a:solidFill>
                  <a:srgbClr val="0000FF"/>
                </a:solidFill>
                <a:latin typeface="微软雅黑" pitchFamily="34" charset="-122"/>
                <a:ea typeface="微软雅黑" pitchFamily="34" charset="-122"/>
              </a:rPr>
              <a:t>      &lt;P&gt;</a:t>
            </a:r>
            <a:r>
              <a:rPr lang="zh-CN" altLang="en-US" sz="1600" b="1" dirty="0">
                <a:solidFill>
                  <a:srgbClr val="0000FF"/>
                </a:solidFill>
                <a:latin typeface="微软雅黑" pitchFamily="34" charset="-122"/>
                <a:ea typeface="微软雅黑" pitchFamily="34" charset="-122"/>
              </a:rPr>
              <a:t>这是第二个段落。</a:t>
            </a:r>
            <a:r>
              <a:rPr lang="en-US" altLang="zh-CN" sz="1600" b="1" dirty="0">
                <a:solidFill>
                  <a:srgbClr val="0000FF"/>
                </a:solidFill>
                <a:latin typeface="微软雅黑" pitchFamily="34" charset="-122"/>
                <a:ea typeface="微软雅黑" pitchFamily="34" charset="-122"/>
              </a:rPr>
              <a:t>&lt;/P&gt;</a:t>
            </a:r>
          </a:p>
          <a:p>
            <a:pPr eaLnBrk="1" hangingPunct="1">
              <a:lnSpc>
                <a:spcPct val="110000"/>
              </a:lnSpc>
            </a:pPr>
            <a:r>
              <a:rPr lang="en-US" altLang="zh-CN" sz="1600" b="1" dirty="0">
                <a:solidFill>
                  <a:srgbClr val="0000FF"/>
                </a:solidFill>
                <a:latin typeface="微软雅黑" pitchFamily="34" charset="-122"/>
                <a:ea typeface="微软雅黑" pitchFamily="34" charset="-122"/>
              </a:rPr>
              <a:t>&lt;/BODY&gt;</a:t>
            </a:r>
          </a:p>
          <a:p>
            <a:pPr eaLnBrk="1" hangingPunct="1">
              <a:lnSpc>
                <a:spcPct val="110000"/>
              </a:lnSpc>
            </a:pPr>
            <a:r>
              <a:rPr lang="en-US" altLang="zh-CN" sz="1600" b="1" dirty="0">
                <a:solidFill>
                  <a:srgbClr val="0000FF"/>
                </a:solidFill>
                <a:latin typeface="微软雅黑" pitchFamily="34" charset="-122"/>
                <a:ea typeface="微软雅黑" pitchFamily="34" charset="-122"/>
              </a:rPr>
              <a:t>&lt;/HTML&gt;</a:t>
            </a:r>
          </a:p>
        </p:txBody>
      </p:sp>
      <p:grpSp>
        <p:nvGrpSpPr>
          <p:cNvPr id="7" name="Group 9"/>
          <p:cNvGrpSpPr>
            <a:grpSpLocks/>
          </p:cNvGrpSpPr>
          <p:nvPr/>
        </p:nvGrpSpPr>
        <p:grpSpPr bwMode="auto">
          <a:xfrm>
            <a:off x="4430784" y="2501401"/>
            <a:ext cx="2019455" cy="470553"/>
            <a:chOff x="2616" y="496"/>
            <a:chExt cx="2266" cy="572"/>
          </a:xfrm>
        </p:grpSpPr>
        <p:sp>
          <p:nvSpPr>
            <p:cNvPr id="9" name="Text Box 5"/>
            <p:cNvSpPr txBox="1">
              <a:spLocks noChangeArrowheads="1"/>
            </p:cNvSpPr>
            <p:nvPr/>
          </p:nvSpPr>
          <p:spPr bwMode="auto">
            <a:xfrm>
              <a:off x="3380" y="496"/>
              <a:ext cx="1502" cy="449"/>
            </a:xfrm>
            <a:prstGeom prst="rect">
              <a:avLst/>
            </a:prstGeom>
            <a:solidFill>
              <a:srgbClr val="99FFCC"/>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r>
                <a:rPr lang="zh-CN" altLang="en-US" sz="1800" b="1" dirty="0">
                  <a:solidFill>
                    <a:sysClr val="windowText" lastClr="000000"/>
                  </a:solidFill>
                  <a:latin typeface="微软雅黑" pitchFamily="34" charset="-122"/>
                  <a:ea typeface="微软雅黑" pitchFamily="34" charset="-122"/>
                </a:rPr>
                <a:t>第一个段落</a:t>
              </a:r>
            </a:p>
          </p:txBody>
        </p:sp>
        <p:sp>
          <p:nvSpPr>
            <p:cNvPr id="10" name="Line 6"/>
            <p:cNvSpPr>
              <a:spLocks noChangeShapeType="1"/>
            </p:cNvSpPr>
            <p:nvPr/>
          </p:nvSpPr>
          <p:spPr bwMode="auto">
            <a:xfrm flipH="1">
              <a:off x="2616" y="711"/>
              <a:ext cx="764" cy="357"/>
            </a:xfrm>
            <a:prstGeom prst="line">
              <a:avLst/>
            </a:prstGeom>
            <a:noFill/>
            <a:ln w="28575">
              <a:solidFill>
                <a:srgbClr val="FF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latin typeface="微软雅黑" pitchFamily="34" charset="-122"/>
                <a:ea typeface="微软雅黑" pitchFamily="34" charset="-122"/>
              </a:endParaRPr>
            </a:p>
          </p:txBody>
        </p:sp>
      </p:grpSp>
      <p:sp>
        <p:nvSpPr>
          <p:cNvPr id="11" name="Freeform 7"/>
          <p:cNvSpPr>
            <a:spLocks/>
          </p:cNvSpPr>
          <p:nvPr/>
        </p:nvSpPr>
        <p:spPr bwMode="auto">
          <a:xfrm>
            <a:off x="1792224" y="2779776"/>
            <a:ext cx="2638173" cy="551594"/>
          </a:xfrm>
          <a:custGeom>
            <a:avLst/>
            <a:gdLst>
              <a:gd name="T0" fmla="*/ 0 w 2993"/>
              <a:gd name="T1" fmla="*/ 2147483646 h 635"/>
              <a:gd name="T2" fmla="*/ 0 w 2993"/>
              <a:gd name="T3" fmla="*/ 2147483646 h 635"/>
              <a:gd name="T4" fmla="*/ 2147483646 w 2993"/>
              <a:gd name="T5" fmla="*/ 2147483646 h 635"/>
              <a:gd name="T6" fmla="*/ 2147483646 w 2993"/>
              <a:gd name="T7" fmla="*/ 0 h 635"/>
              <a:gd name="T8" fmla="*/ 2147483646 w 2993"/>
              <a:gd name="T9" fmla="*/ 2147483646 h 635"/>
              <a:gd name="T10" fmla="*/ 2147483646 w 2993"/>
              <a:gd name="T11" fmla="*/ 2147483646 h 635"/>
              <a:gd name="T12" fmla="*/ 2147483646 w 2993"/>
              <a:gd name="T13" fmla="*/ 2147483646 h 635"/>
              <a:gd name="T14" fmla="*/ 2147483646 w 2993"/>
              <a:gd name="T15" fmla="*/ 2147483646 h 635"/>
              <a:gd name="T16" fmla="*/ 0 w 2993"/>
              <a:gd name="T17" fmla="*/ 2147483646 h 63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993" h="635">
                <a:moveTo>
                  <a:pt x="0" y="635"/>
                </a:moveTo>
                <a:lnTo>
                  <a:pt x="0" y="318"/>
                </a:lnTo>
                <a:lnTo>
                  <a:pt x="453" y="318"/>
                </a:lnTo>
                <a:lnTo>
                  <a:pt x="457" y="0"/>
                </a:lnTo>
                <a:lnTo>
                  <a:pt x="2990" y="9"/>
                </a:lnTo>
                <a:lnTo>
                  <a:pt x="2993" y="363"/>
                </a:lnTo>
                <a:lnTo>
                  <a:pt x="2540" y="363"/>
                </a:lnTo>
                <a:lnTo>
                  <a:pt x="2540" y="635"/>
                </a:lnTo>
                <a:lnTo>
                  <a:pt x="0" y="635"/>
                </a:lnTo>
                <a:close/>
              </a:path>
            </a:pathLst>
          </a:custGeom>
          <a:noFill/>
          <a:ln w="28575" cmpd="sng">
            <a:solidFill>
              <a:srgbClr val="FF00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p>
        </p:txBody>
      </p:sp>
    </p:spTree>
    <p:extLst>
      <p:ext uri="{BB962C8B-B14F-4D97-AF65-F5344CB8AC3E}">
        <p14:creationId xmlns:p14="http://schemas.microsoft.com/office/powerpoint/2010/main" val="424218178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圆角矩形 10"/>
          <p:cNvSpPr/>
          <p:nvPr/>
        </p:nvSpPr>
        <p:spPr>
          <a:xfrm>
            <a:off x="556963" y="1057072"/>
            <a:ext cx="8048776" cy="331493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AutoShape 5"/>
          <p:cNvSpPr>
            <a:spLocks noChangeArrowheads="1"/>
          </p:cNvSpPr>
          <p:nvPr/>
        </p:nvSpPr>
        <p:spPr bwMode="auto">
          <a:xfrm>
            <a:off x="556963" y="650570"/>
            <a:ext cx="8048776"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3" name="矩形 12"/>
          <p:cNvSpPr/>
          <p:nvPr/>
        </p:nvSpPr>
        <p:spPr>
          <a:xfrm>
            <a:off x="645268" y="599186"/>
            <a:ext cx="3089307" cy="400110"/>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b="1" dirty="0">
                <a:latin typeface="微软雅黑" pitchFamily="34" charset="-122"/>
                <a:ea typeface="微软雅黑" pitchFamily="34" charset="-122"/>
              </a:rPr>
              <a:t>HTML </a:t>
            </a:r>
            <a:r>
              <a:rPr lang="zh-CN" altLang="en-US" sz="2000" b="1" dirty="0">
                <a:latin typeface="微软雅黑" pitchFamily="34" charset="-122"/>
                <a:ea typeface="微软雅黑" pitchFamily="34" charset="-122"/>
              </a:rPr>
              <a:t>文档中标签的用法</a:t>
            </a:r>
          </a:p>
        </p:txBody>
      </p:sp>
      <p:sp>
        <p:nvSpPr>
          <p:cNvPr id="5" name="Text Box 4"/>
          <p:cNvSpPr txBox="1">
            <a:spLocks noChangeArrowheads="1"/>
          </p:cNvSpPr>
          <p:nvPr/>
        </p:nvSpPr>
        <p:spPr bwMode="auto">
          <a:xfrm>
            <a:off x="1318652" y="1150619"/>
            <a:ext cx="4741180" cy="307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ct val="110000"/>
              </a:lnSpc>
            </a:pPr>
            <a:r>
              <a:rPr lang="en-US" altLang="zh-CN" sz="1600" b="1" dirty="0">
                <a:solidFill>
                  <a:srgbClr val="0000FF"/>
                </a:solidFill>
                <a:latin typeface="微软雅黑" pitchFamily="34" charset="-122"/>
                <a:ea typeface="微软雅黑" pitchFamily="34" charset="-122"/>
              </a:rPr>
              <a:t>&lt;HTML&gt;                                          </a:t>
            </a:r>
          </a:p>
          <a:p>
            <a:pPr eaLnBrk="1" hangingPunct="1">
              <a:lnSpc>
                <a:spcPct val="110000"/>
              </a:lnSpc>
            </a:pPr>
            <a:r>
              <a:rPr lang="en-US" altLang="zh-CN" sz="1600" b="1" dirty="0">
                <a:solidFill>
                  <a:srgbClr val="0000FF"/>
                </a:solidFill>
                <a:latin typeface="微软雅黑" pitchFamily="34" charset="-122"/>
                <a:ea typeface="微软雅黑" pitchFamily="34" charset="-122"/>
              </a:rPr>
              <a:t>&lt;HEAD&gt;                                         </a:t>
            </a:r>
            <a:br>
              <a:rPr lang="en-US" altLang="zh-CN" sz="1600" b="1" dirty="0">
                <a:solidFill>
                  <a:srgbClr val="0000FF"/>
                </a:solidFill>
                <a:latin typeface="微软雅黑" pitchFamily="34" charset="-122"/>
                <a:ea typeface="微软雅黑" pitchFamily="34" charset="-122"/>
              </a:rPr>
            </a:br>
            <a:r>
              <a:rPr lang="en-US" altLang="zh-CN" sz="1600" b="1" dirty="0">
                <a:solidFill>
                  <a:srgbClr val="0000FF"/>
                </a:solidFill>
                <a:latin typeface="微软雅黑" pitchFamily="34" charset="-122"/>
                <a:ea typeface="微软雅黑" pitchFamily="34" charset="-122"/>
              </a:rPr>
              <a:t>      &lt;TITLE&gt;</a:t>
            </a:r>
            <a:r>
              <a:rPr lang="zh-CN" altLang="en-US" sz="1600" b="1" dirty="0">
                <a:solidFill>
                  <a:srgbClr val="0000FF"/>
                </a:solidFill>
                <a:latin typeface="微软雅黑" pitchFamily="34" charset="-122"/>
                <a:ea typeface="微软雅黑" pitchFamily="34" charset="-122"/>
              </a:rPr>
              <a:t>一个 </a:t>
            </a:r>
            <a:r>
              <a:rPr lang="en-US" altLang="zh-CN" sz="1600" b="1" dirty="0">
                <a:solidFill>
                  <a:srgbClr val="0000FF"/>
                </a:solidFill>
                <a:latin typeface="微软雅黑" pitchFamily="34" charset="-122"/>
                <a:ea typeface="微软雅黑" pitchFamily="34" charset="-122"/>
              </a:rPr>
              <a:t>HTML </a:t>
            </a:r>
            <a:r>
              <a:rPr lang="zh-CN" altLang="en-US" sz="1600" b="1" dirty="0">
                <a:solidFill>
                  <a:srgbClr val="0000FF"/>
                </a:solidFill>
                <a:latin typeface="微软雅黑" pitchFamily="34" charset="-122"/>
                <a:ea typeface="微软雅黑" pitchFamily="34" charset="-122"/>
              </a:rPr>
              <a:t>的例子</a:t>
            </a:r>
            <a:r>
              <a:rPr lang="en-US" altLang="zh-CN" sz="1600" b="1" dirty="0">
                <a:solidFill>
                  <a:srgbClr val="0000FF"/>
                </a:solidFill>
                <a:latin typeface="微软雅黑" pitchFamily="34" charset="-122"/>
                <a:ea typeface="微软雅黑" pitchFamily="34" charset="-122"/>
              </a:rPr>
              <a:t>&lt;/TITLE&gt;</a:t>
            </a:r>
          </a:p>
          <a:p>
            <a:pPr eaLnBrk="1" hangingPunct="1">
              <a:lnSpc>
                <a:spcPct val="110000"/>
              </a:lnSpc>
            </a:pPr>
            <a:r>
              <a:rPr lang="en-US" altLang="zh-CN" sz="1600" b="1" dirty="0">
                <a:solidFill>
                  <a:srgbClr val="0000FF"/>
                </a:solidFill>
                <a:latin typeface="微软雅黑" pitchFamily="34" charset="-122"/>
                <a:ea typeface="微软雅黑" pitchFamily="34" charset="-122"/>
              </a:rPr>
              <a:t>&lt;/HEAD&gt;</a:t>
            </a:r>
          </a:p>
          <a:p>
            <a:pPr eaLnBrk="1" hangingPunct="1">
              <a:lnSpc>
                <a:spcPct val="110000"/>
              </a:lnSpc>
            </a:pPr>
            <a:r>
              <a:rPr lang="en-US" altLang="zh-CN" sz="1600" b="1" dirty="0">
                <a:solidFill>
                  <a:srgbClr val="0000FF"/>
                </a:solidFill>
                <a:latin typeface="微软雅黑" pitchFamily="34" charset="-122"/>
                <a:ea typeface="微软雅黑" pitchFamily="34" charset="-122"/>
              </a:rPr>
              <a:t>&lt;BODY&gt;</a:t>
            </a:r>
          </a:p>
          <a:p>
            <a:pPr eaLnBrk="1" hangingPunct="1">
              <a:lnSpc>
                <a:spcPct val="110000"/>
              </a:lnSpc>
            </a:pPr>
            <a:r>
              <a:rPr lang="en-US" altLang="zh-CN" sz="1600" b="1" dirty="0">
                <a:solidFill>
                  <a:srgbClr val="0000FF"/>
                </a:solidFill>
                <a:latin typeface="微软雅黑" pitchFamily="34" charset="-122"/>
                <a:ea typeface="微软雅黑" pitchFamily="34" charset="-122"/>
              </a:rPr>
              <a:t>      &lt;H1&gt;HTML </a:t>
            </a:r>
            <a:r>
              <a:rPr lang="zh-CN" altLang="en-US" sz="1600" b="1" dirty="0">
                <a:solidFill>
                  <a:srgbClr val="0000FF"/>
                </a:solidFill>
                <a:latin typeface="微软雅黑" pitchFamily="34" charset="-122"/>
                <a:ea typeface="微软雅黑" pitchFamily="34" charset="-122"/>
              </a:rPr>
              <a:t>很容易掌握</a:t>
            </a:r>
            <a:r>
              <a:rPr lang="en-US" altLang="zh-CN" sz="1600" b="1" dirty="0">
                <a:solidFill>
                  <a:srgbClr val="0000FF"/>
                </a:solidFill>
                <a:latin typeface="微软雅黑" pitchFamily="34" charset="-122"/>
                <a:ea typeface="微软雅黑" pitchFamily="34" charset="-122"/>
              </a:rPr>
              <a:t>&lt;/H1&gt;</a:t>
            </a:r>
          </a:p>
          <a:p>
            <a:pPr eaLnBrk="1" hangingPunct="1">
              <a:lnSpc>
                <a:spcPct val="110000"/>
              </a:lnSpc>
            </a:pPr>
            <a:r>
              <a:rPr lang="en-US" altLang="zh-CN" sz="1600" b="1" dirty="0">
                <a:solidFill>
                  <a:srgbClr val="0000FF"/>
                </a:solidFill>
                <a:latin typeface="微软雅黑" pitchFamily="34" charset="-122"/>
                <a:ea typeface="微软雅黑" pitchFamily="34" charset="-122"/>
              </a:rPr>
              <a:t>      &lt;P&gt;</a:t>
            </a:r>
            <a:r>
              <a:rPr lang="zh-CN" altLang="en-US" sz="1600" b="1" dirty="0">
                <a:solidFill>
                  <a:srgbClr val="0000FF"/>
                </a:solidFill>
                <a:latin typeface="微软雅黑" pitchFamily="34" charset="-122"/>
                <a:ea typeface="微软雅黑" pitchFamily="34" charset="-122"/>
              </a:rPr>
              <a:t>这是第一个段落。虽然很</a:t>
            </a:r>
          </a:p>
          <a:p>
            <a:pPr eaLnBrk="1" hangingPunct="1">
              <a:lnSpc>
                <a:spcPct val="110000"/>
              </a:lnSpc>
            </a:pPr>
            <a:r>
              <a:rPr lang="zh-CN" altLang="en-US" sz="1600" b="1" dirty="0">
                <a:solidFill>
                  <a:srgbClr val="0000FF"/>
                </a:solidFill>
                <a:latin typeface="微软雅黑" pitchFamily="34" charset="-122"/>
                <a:ea typeface="微软雅黑" pitchFamily="34" charset="-122"/>
              </a:rPr>
              <a:t>       短，但它仍是一个段落。</a:t>
            </a:r>
            <a:r>
              <a:rPr lang="en-US" altLang="zh-CN" sz="1600" b="1" dirty="0">
                <a:solidFill>
                  <a:srgbClr val="0000FF"/>
                </a:solidFill>
                <a:latin typeface="微软雅黑" pitchFamily="34" charset="-122"/>
                <a:ea typeface="微软雅黑" pitchFamily="34" charset="-122"/>
              </a:rPr>
              <a:t>&lt;/P&gt;</a:t>
            </a:r>
          </a:p>
          <a:p>
            <a:pPr eaLnBrk="1" hangingPunct="1">
              <a:lnSpc>
                <a:spcPct val="110000"/>
              </a:lnSpc>
            </a:pPr>
            <a:r>
              <a:rPr lang="en-US" altLang="zh-CN" sz="1600" b="1" dirty="0">
                <a:solidFill>
                  <a:srgbClr val="0000FF"/>
                </a:solidFill>
                <a:latin typeface="微软雅黑" pitchFamily="34" charset="-122"/>
                <a:ea typeface="微软雅黑" pitchFamily="34" charset="-122"/>
              </a:rPr>
              <a:t>      &lt;P&gt;</a:t>
            </a:r>
            <a:r>
              <a:rPr lang="zh-CN" altLang="en-US" sz="1600" b="1" dirty="0">
                <a:solidFill>
                  <a:srgbClr val="0000FF"/>
                </a:solidFill>
                <a:latin typeface="微软雅黑" pitchFamily="34" charset="-122"/>
                <a:ea typeface="微软雅黑" pitchFamily="34" charset="-122"/>
              </a:rPr>
              <a:t>这是第二个段落。</a:t>
            </a:r>
            <a:r>
              <a:rPr lang="en-US" altLang="zh-CN" sz="1600" b="1" dirty="0">
                <a:solidFill>
                  <a:srgbClr val="0000FF"/>
                </a:solidFill>
                <a:latin typeface="微软雅黑" pitchFamily="34" charset="-122"/>
                <a:ea typeface="微软雅黑" pitchFamily="34" charset="-122"/>
              </a:rPr>
              <a:t>&lt;/P&gt;</a:t>
            </a:r>
          </a:p>
          <a:p>
            <a:pPr eaLnBrk="1" hangingPunct="1">
              <a:lnSpc>
                <a:spcPct val="110000"/>
              </a:lnSpc>
            </a:pPr>
            <a:r>
              <a:rPr lang="en-US" altLang="zh-CN" sz="1600" b="1" dirty="0">
                <a:solidFill>
                  <a:srgbClr val="0000FF"/>
                </a:solidFill>
                <a:latin typeface="微软雅黑" pitchFamily="34" charset="-122"/>
                <a:ea typeface="微软雅黑" pitchFamily="34" charset="-122"/>
              </a:rPr>
              <a:t>&lt;/BODY&gt;</a:t>
            </a:r>
          </a:p>
          <a:p>
            <a:pPr eaLnBrk="1" hangingPunct="1">
              <a:lnSpc>
                <a:spcPct val="110000"/>
              </a:lnSpc>
            </a:pPr>
            <a:r>
              <a:rPr lang="en-US" altLang="zh-CN" sz="1600" b="1" dirty="0">
                <a:solidFill>
                  <a:srgbClr val="0000FF"/>
                </a:solidFill>
                <a:latin typeface="微软雅黑" pitchFamily="34" charset="-122"/>
                <a:ea typeface="微软雅黑" pitchFamily="34" charset="-122"/>
              </a:rPr>
              <a:t>&lt;/HTML&gt;</a:t>
            </a:r>
          </a:p>
        </p:txBody>
      </p:sp>
      <p:grpSp>
        <p:nvGrpSpPr>
          <p:cNvPr id="6" name="组合 5"/>
          <p:cNvGrpSpPr/>
          <p:nvPr/>
        </p:nvGrpSpPr>
        <p:grpSpPr>
          <a:xfrm>
            <a:off x="2189598" y="2903392"/>
            <a:ext cx="3826454" cy="745124"/>
            <a:chOff x="2189598" y="2903392"/>
            <a:chExt cx="3826454" cy="745124"/>
          </a:xfrm>
        </p:grpSpPr>
        <p:grpSp>
          <p:nvGrpSpPr>
            <p:cNvPr id="7" name="Group 9"/>
            <p:cNvGrpSpPr>
              <a:grpSpLocks/>
            </p:cNvGrpSpPr>
            <p:nvPr/>
          </p:nvGrpSpPr>
          <p:grpSpPr bwMode="auto">
            <a:xfrm>
              <a:off x="3757756" y="2903392"/>
              <a:ext cx="2258296" cy="580788"/>
              <a:chOff x="2302" y="1596"/>
              <a:chExt cx="2534" cy="706"/>
            </a:xfrm>
          </p:grpSpPr>
          <p:sp>
            <p:nvSpPr>
              <p:cNvPr id="9" name="Text Box 5"/>
              <p:cNvSpPr txBox="1">
                <a:spLocks noChangeArrowheads="1"/>
              </p:cNvSpPr>
              <p:nvPr/>
            </p:nvSpPr>
            <p:spPr bwMode="auto">
              <a:xfrm>
                <a:off x="3334" y="1596"/>
                <a:ext cx="1502" cy="449"/>
              </a:xfrm>
              <a:prstGeom prst="rect">
                <a:avLst/>
              </a:prstGeom>
              <a:solidFill>
                <a:srgbClr val="99FFCC"/>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r>
                  <a:rPr lang="zh-CN" altLang="en-US" sz="1800" b="1" dirty="0">
                    <a:solidFill>
                      <a:sysClr val="windowText" lastClr="000000"/>
                    </a:solidFill>
                    <a:latin typeface="微软雅黑" pitchFamily="34" charset="-122"/>
                    <a:ea typeface="微软雅黑" pitchFamily="34" charset="-122"/>
                  </a:rPr>
                  <a:t>第二个段落</a:t>
                </a:r>
              </a:p>
            </p:txBody>
          </p:sp>
          <p:sp>
            <p:nvSpPr>
              <p:cNvPr id="10" name="Line 6"/>
              <p:cNvSpPr>
                <a:spLocks noChangeShapeType="1"/>
              </p:cNvSpPr>
              <p:nvPr/>
            </p:nvSpPr>
            <p:spPr bwMode="auto">
              <a:xfrm flipH="1">
                <a:off x="2302" y="1811"/>
                <a:ext cx="1032" cy="491"/>
              </a:xfrm>
              <a:prstGeom prst="line">
                <a:avLst/>
              </a:prstGeom>
              <a:noFill/>
              <a:ln w="28575">
                <a:solidFill>
                  <a:srgbClr val="FF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latin typeface="微软雅黑" pitchFamily="34" charset="-122"/>
                  <a:ea typeface="微软雅黑" pitchFamily="34" charset="-122"/>
                </a:endParaRPr>
              </a:p>
            </p:txBody>
          </p:sp>
        </p:grpSp>
        <p:sp>
          <p:nvSpPr>
            <p:cNvPr id="8" name="Rectangle 8"/>
            <p:cNvSpPr>
              <a:spLocks noChangeArrowheads="1"/>
            </p:cNvSpPr>
            <p:nvPr/>
          </p:nvSpPr>
          <p:spPr bwMode="auto">
            <a:xfrm>
              <a:off x="2189598" y="3319111"/>
              <a:ext cx="1568586" cy="329405"/>
            </a:xfrm>
            <a:prstGeom prst="rect">
              <a:avLst/>
            </a:prstGeom>
            <a:noFill/>
            <a:ln w="28575">
              <a:solidFill>
                <a:srgbClr val="FF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b="1"/>
            </a:p>
          </p:txBody>
        </p:sp>
      </p:grpSp>
    </p:spTree>
    <p:extLst>
      <p:ext uri="{BB962C8B-B14F-4D97-AF65-F5344CB8AC3E}">
        <p14:creationId xmlns:p14="http://schemas.microsoft.com/office/powerpoint/2010/main" val="348485041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圆角矩形 8"/>
          <p:cNvSpPr/>
          <p:nvPr/>
        </p:nvSpPr>
        <p:spPr>
          <a:xfrm>
            <a:off x="556963" y="1057072"/>
            <a:ext cx="8048776" cy="331493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AutoShape 5"/>
          <p:cNvSpPr>
            <a:spLocks noChangeArrowheads="1"/>
          </p:cNvSpPr>
          <p:nvPr/>
        </p:nvSpPr>
        <p:spPr bwMode="auto">
          <a:xfrm>
            <a:off x="556963" y="650570"/>
            <a:ext cx="8048776"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1" name="矩形 10"/>
          <p:cNvSpPr/>
          <p:nvPr/>
        </p:nvSpPr>
        <p:spPr>
          <a:xfrm>
            <a:off x="645268" y="599186"/>
            <a:ext cx="3089307" cy="400110"/>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b="1" dirty="0">
                <a:latin typeface="微软雅黑" pitchFamily="34" charset="-122"/>
                <a:ea typeface="微软雅黑" pitchFamily="34" charset="-122"/>
              </a:rPr>
              <a:t>HTML </a:t>
            </a:r>
            <a:r>
              <a:rPr lang="zh-CN" altLang="en-US" sz="2000" b="1" dirty="0">
                <a:latin typeface="微软雅黑" pitchFamily="34" charset="-122"/>
                <a:ea typeface="微软雅黑" pitchFamily="34" charset="-122"/>
              </a:rPr>
              <a:t>文档中标签的用法</a:t>
            </a:r>
          </a:p>
        </p:txBody>
      </p:sp>
      <p:sp>
        <p:nvSpPr>
          <p:cNvPr id="5" name="Text Box 4"/>
          <p:cNvSpPr txBox="1">
            <a:spLocks noChangeArrowheads="1"/>
          </p:cNvSpPr>
          <p:nvPr/>
        </p:nvSpPr>
        <p:spPr bwMode="auto">
          <a:xfrm>
            <a:off x="1318652" y="1150619"/>
            <a:ext cx="4741180" cy="307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ct val="110000"/>
              </a:lnSpc>
            </a:pPr>
            <a:r>
              <a:rPr lang="en-US" altLang="zh-CN" sz="1600" b="1" dirty="0">
                <a:solidFill>
                  <a:srgbClr val="0000FF"/>
                </a:solidFill>
                <a:latin typeface="微软雅黑" pitchFamily="34" charset="-122"/>
                <a:ea typeface="微软雅黑" pitchFamily="34" charset="-122"/>
              </a:rPr>
              <a:t>&lt;HTML&gt;                                          </a:t>
            </a:r>
          </a:p>
          <a:p>
            <a:pPr eaLnBrk="1" hangingPunct="1">
              <a:lnSpc>
                <a:spcPct val="110000"/>
              </a:lnSpc>
            </a:pPr>
            <a:r>
              <a:rPr lang="en-US" altLang="zh-CN" sz="1600" b="1" dirty="0">
                <a:solidFill>
                  <a:srgbClr val="0000FF"/>
                </a:solidFill>
                <a:latin typeface="微软雅黑" pitchFamily="34" charset="-122"/>
                <a:ea typeface="微软雅黑" pitchFamily="34" charset="-122"/>
              </a:rPr>
              <a:t>&lt;HEAD&gt;                                         </a:t>
            </a:r>
            <a:br>
              <a:rPr lang="en-US" altLang="zh-CN" sz="1600" b="1" dirty="0">
                <a:solidFill>
                  <a:srgbClr val="0000FF"/>
                </a:solidFill>
                <a:latin typeface="微软雅黑" pitchFamily="34" charset="-122"/>
                <a:ea typeface="微软雅黑" pitchFamily="34" charset="-122"/>
              </a:rPr>
            </a:br>
            <a:r>
              <a:rPr lang="en-US" altLang="zh-CN" sz="1600" b="1" dirty="0">
                <a:solidFill>
                  <a:srgbClr val="0000FF"/>
                </a:solidFill>
                <a:latin typeface="微软雅黑" pitchFamily="34" charset="-122"/>
                <a:ea typeface="微软雅黑" pitchFamily="34" charset="-122"/>
              </a:rPr>
              <a:t>      &lt;TITLE&gt;</a:t>
            </a:r>
            <a:r>
              <a:rPr lang="zh-CN" altLang="en-US" sz="1600" b="1" dirty="0">
                <a:solidFill>
                  <a:srgbClr val="0000FF"/>
                </a:solidFill>
                <a:latin typeface="微软雅黑" pitchFamily="34" charset="-122"/>
                <a:ea typeface="微软雅黑" pitchFamily="34" charset="-122"/>
              </a:rPr>
              <a:t>一个 </a:t>
            </a:r>
            <a:r>
              <a:rPr lang="en-US" altLang="zh-CN" sz="1600" b="1" dirty="0">
                <a:solidFill>
                  <a:srgbClr val="0000FF"/>
                </a:solidFill>
                <a:latin typeface="微软雅黑" pitchFamily="34" charset="-122"/>
                <a:ea typeface="微软雅黑" pitchFamily="34" charset="-122"/>
              </a:rPr>
              <a:t>HTML </a:t>
            </a:r>
            <a:r>
              <a:rPr lang="zh-CN" altLang="en-US" sz="1600" b="1" dirty="0">
                <a:solidFill>
                  <a:srgbClr val="0000FF"/>
                </a:solidFill>
                <a:latin typeface="微软雅黑" pitchFamily="34" charset="-122"/>
                <a:ea typeface="微软雅黑" pitchFamily="34" charset="-122"/>
              </a:rPr>
              <a:t>的例子</a:t>
            </a:r>
            <a:r>
              <a:rPr lang="en-US" altLang="zh-CN" sz="1600" b="1" dirty="0">
                <a:solidFill>
                  <a:srgbClr val="0000FF"/>
                </a:solidFill>
                <a:latin typeface="微软雅黑" pitchFamily="34" charset="-122"/>
                <a:ea typeface="微软雅黑" pitchFamily="34" charset="-122"/>
              </a:rPr>
              <a:t>&lt;/TITLE&gt;</a:t>
            </a:r>
          </a:p>
          <a:p>
            <a:pPr eaLnBrk="1" hangingPunct="1">
              <a:lnSpc>
                <a:spcPct val="110000"/>
              </a:lnSpc>
            </a:pPr>
            <a:r>
              <a:rPr lang="en-US" altLang="zh-CN" sz="1600" b="1" dirty="0">
                <a:solidFill>
                  <a:srgbClr val="0000FF"/>
                </a:solidFill>
                <a:latin typeface="微软雅黑" pitchFamily="34" charset="-122"/>
                <a:ea typeface="微软雅黑" pitchFamily="34" charset="-122"/>
              </a:rPr>
              <a:t>&lt;/HEAD&gt;</a:t>
            </a:r>
          </a:p>
          <a:p>
            <a:pPr eaLnBrk="1" hangingPunct="1">
              <a:lnSpc>
                <a:spcPct val="110000"/>
              </a:lnSpc>
            </a:pPr>
            <a:r>
              <a:rPr lang="en-US" altLang="zh-CN" sz="1600" b="1" dirty="0">
                <a:solidFill>
                  <a:srgbClr val="0000FF"/>
                </a:solidFill>
                <a:latin typeface="微软雅黑" pitchFamily="34" charset="-122"/>
                <a:ea typeface="微软雅黑" pitchFamily="34" charset="-122"/>
              </a:rPr>
              <a:t>&lt;BODY&gt;</a:t>
            </a:r>
          </a:p>
          <a:p>
            <a:pPr eaLnBrk="1" hangingPunct="1">
              <a:lnSpc>
                <a:spcPct val="110000"/>
              </a:lnSpc>
            </a:pPr>
            <a:r>
              <a:rPr lang="en-US" altLang="zh-CN" sz="1600" b="1" dirty="0">
                <a:solidFill>
                  <a:srgbClr val="0000FF"/>
                </a:solidFill>
                <a:latin typeface="微软雅黑" pitchFamily="34" charset="-122"/>
                <a:ea typeface="微软雅黑" pitchFamily="34" charset="-122"/>
              </a:rPr>
              <a:t>      &lt;H1&gt;HTML </a:t>
            </a:r>
            <a:r>
              <a:rPr lang="zh-CN" altLang="en-US" sz="1600" b="1" dirty="0">
                <a:solidFill>
                  <a:srgbClr val="0000FF"/>
                </a:solidFill>
                <a:latin typeface="微软雅黑" pitchFamily="34" charset="-122"/>
                <a:ea typeface="微软雅黑" pitchFamily="34" charset="-122"/>
              </a:rPr>
              <a:t>很容易掌握</a:t>
            </a:r>
            <a:r>
              <a:rPr lang="en-US" altLang="zh-CN" sz="1600" b="1" dirty="0">
                <a:solidFill>
                  <a:srgbClr val="0000FF"/>
                </a:solidFill>
                <a:latin typeface="微软雅黑" pitchFamily="34" charset="-122"/>
                <a:ea typeface="微软雅黑" pitchFamily="34" charset="-122"/>
              </a:rPr>
              <a:t>&lt;/H1&gt;</a:t>
            </a:r>
          </a:p>
          <a:p>
            <a:pPr eaLnBrk="1" hangingPunct="1">
              <a:lnSpc>
                <a:spcPct val="110000"/>
              </a:lnSpc>
            </a:pPr>
            <a:r>
              <a:rPr lang="en-US" altLang="zh-CN" sz="1600" b="1" dirty="0">
                <a:solidFill>
                  <a:srgbClr val="0000FF"/>
                </a:solidFill>
                <a:latin typeface="微软雅黑" pitchFamily="34" charset="-122"/>
                <a:ea typeface="微软雅黑" pitchFamily="34" charset="-122"/>
              </a:rPr>
              <a:t>      &lt;P&gt;</a:t>
            </a:r>
            <a:r>
              <a:rPr lang="zh-CN" altLang="en-US" sz="1600" b="1" dirty="0">
                <a:solidFill>
                  <a:srgbClr val="0000FF"/>
                </a:solidFill>
                <a:latin typeface="微软雅黑" pitchFamily="34" charset="-122"/>
                <a:ea typeface="微软雅黑" pitchFamily="34" charset="-122"/>
              </a:rPr>
              <a:t>这是第一个段落。虽然很</a:t>
            </a:r>
          </a:p>
          <a:p>
            <a:pPr eaLnBrk="1" hangingPunct="1">
              <a:lnSpc>
                <a:spcPct val="110000"/>
              </a:lnSpc>
            </a:pPr>
            <a:r>
              <a:rPr lang="zh-CN" altLang="en-US" sz="1600" b="1" dirty="0">
                <a:solidFill>
                  <a:srgbClr val="0000FF"/>
                </a:solidFill>
                <a:latin typeface="微软雅黑" pitchFamily="34" charset="-122"/>
                <a:ea typeface="微软雅黑" pitchFamily="34" charset="-122"/>
              </a:rPr>
              <a:t>       短，但它仍是一个段落。</a:t>
            </a:r>
            <a:r>
              <a:rPr lang="en-US" altLang="zh-CN" sz="1600" b="1" dirty="0">
                <a:solidFill>
                  <a:srgbClr val="0000FF"/>
                </a:solidFill>
                <a:latin typeface="微软雅黑" pitchFamily="34" charset="-122"/>
                <a:ea typeface="微软雅黑" pitchFamily="34" charset="-122"/>
              </a:rPr>
              <a:t>&lt;/P&gt;</a:t>
            </a:r>
          </a:p>
          <a:p>
            <a:pPr eaLnBrk="1" hangingPunct="1">
              <a:lnSpc>
                <a:spcPct val="110000"/>
              </a:lnSpc>
            </a:pPr>
            <a:r>
              <a:rPr lang="en-US" altLang="zh-CN" sz="1600" b="1" dirty="0">
                <a:solidFill>
                  <a:srgbClr val="0000FF"/>
                </a:solidFill>
                <a:latin typeface="微软雅黑" pitchFamily="34" charset="-122"/>
                <a:ea typeface="微软雅黑" pitchFamily="34" charset="-122"/>
              </a:rPr>
              <a:t>      &lt;P&gt;</a:t>
            </a:r>
            <a:r>
              <a:rPr lang="zh-CN" altLang="en-US" sz="1600" b="1" dirty="0">
                <a:solidFill>
                  <a:srgbClr val="0000FF"/>
                </a:solidFill>
                <a:latin typeface="微软雅黑" pitchFamily="34" charset="-122"/>
                <a:ea typeface="微软雅黑" pitchFamily="34" charset="-122"/>
              </a:rPr>
              <a:t>这是第二个段落。</a:t>
            </a:r>
            <a:r>
              <a:rPr lang="en-US" altLang="zh-CN" sz="1600" b="1" dirty="0">
                <a:solidFill>
                  <a:srgbClr val="0000FF"/>
                </a:solidFill>
                <a:latin typeface="微软雅黑" pitchFamily="34" charset="-122"/>
                <a:ea typeface="微软雅黑" pitchFamily="34" charset="-122"/>
              </a:rPr>
              <a:t>&lt;/P&gt;</a:t>
            </a:r>
          </a:p>
          <a:p>
            <a:pPr eaLnBrk="1" hangingPunct="1">
              <a:lnSpc>
                <a:spcPct val="110000"/>
              </a:lnSpc>
            </a:pPr>
            <a:r>
              <a:rPr lang="en-US" altLang="zh-CN" sz="1600" b="1" dirty="0">
                <a:solidFill>
                  <a:srgbClr val="0000FF"/>
                </a:solidFill>
                <a:latin typeface="微软雅黑" pitchFamily="34" charset="-122"/>
                <a:ea typeface="微软雅黑" pitchFamily="34" charset="-122"/>
              </a:rPr>
              <a:t>&lt;/BODY&gt;</a:t>
            </a:r>
          </a:p>
          <a:p>
            <a:pPr eaLnBrk="1" hangingPunct="1">
              <a:lnSpc>
                <a:spcPct val="110000"/>
              </a:lnSpc>
            </a:pPr>
            <a:r>
              <a:rPr lang="en-US" altLang="zh-CN" sz="1600" b="1" dirty="0">
                <a:solidFill>
                  <a:srgbClr val="0000FF"/>
                </a:solidFill>
                <a:latin typeface="微软雅黑" pitchFamily="34" charset="-122"/>
                <a:ea typeface="微软雅黑" pitchFamily="34" charset="-122"/>
              </a:rPr>
              <a:t>&lt;/HTML&gt;</a:t>
            </a:r>
          </a:p>
        </p:txBody>
      </p:sp>
      <p:grpSp>
        <p:nvGrpSpPr>
          <p:cNvPr id="6" name="Group 9"/>
          <p:cNvGrpSpPr>
            <a:grpSpLocks/>
          </p:cNvGrpSpPr>
          <p:nvPr/>
        </p:nvGrpSpPr>
        <p:grpSpPr bwMode="auto">
          <a:xfrm>
            <a:off x="2419284" y="3563087"/>
            <a:ext cx="3409728" cy="369368"/>
            <a:chOff x="1426" y="630"/>
            <a:chExt cx="3826" cy="449"/>
          </a:xfrm>
        </p:grpSpPr>
        <p:sp>
          <p:nvSpPr>
            <p:cNvPr id="7" name="Text Box 5"/>
            <p:cNvSpPr txBox="1">
              <a:spLocks noChangeArrowheads="1"/>
            </p:cNvSpPr>
            <p:nvPr/>
          </p:nvSpPr>
          <p:spPr bwMode="auto">
            <a:xfrm>
              <a:off x="4009" y="630"/>
              <a:ext cx="1243" cy="449"/>
            </a:xfrm>
            <a:prstGeom prst="rect">
              <a:avLst/>
            </a:prstGeom>
            <a:solidFill>
              <a:srgbClr val="99FFCC"/>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r>
                <a:rPr lang="zh-CN" altLang="en-US" sz="1800" b="1" dirty="0">
                  <a:solidFill>
                    <a:sysClr val="windowText" lastClr="000000"/>
                  </a:solidFill>
                  <a:latin typeface="微软雅黑" pitchFamily="34" charset="-122"/>
                  <a:ea typeface="微软雅黑" pitchFamily="34" charset="-122"/>
                </a:rPr>
                <a:t>主体结束</a:t>
              </a:r>
            </a:p>
          </p:txBody>
        </p:sp>
        <p:sp>
          <p:nvSpPr>
            <p:cNvPr id="8" name="Line 6"/>
            <p:cNvSpPr>
              <a:spLocks noChangeShapeType="1"/>
            </p:cNvSpPr>
            <p:nvPr/>
          </p:nvSpPr>
          <p:spPr bwMode="auto">
            <a:xfrm flipH="1">
              <a:off x="1426" y="845"/>
              <a:ext cx="2583" cy="0"/>
            </a:xfrm>
            <a:prstGeom prst="line">
              <a:avLst/>
            </a:prstGeom>
            <a:noFill/>
            <a:ln w="28575">
              <a:solidFill>
                <a:srgbClr val="FF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latin typeface="微软雅黑" pitchFamily="34" charset="-122"/>
                <a:ea typeface="微软雅黑" pitchFamily="34" charset="-122"/>
              </a:endParaRPr>
            </a:p>
          </p:txBody>
        </p:sp>
      </p:grpSp>
    </p:spTree>
    <p:extLst>
      <p:ext uri="{BB962C8B-B14F-4D97-AF65-F5344CB8AC3E}">
        <p14:creationId xmlns:p14="http://schemas.microsoft.com/office/powerpoint/2010/main" val="366308291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圆角矩形 8"/>
          <p:cNvSpPr/>
          <p:nvPr/>
        </p:nvSpPr>
        <p:spPr>
          <a:xfrm>
            <a:off x="556963" y="1057072"/>
            <a:ext cx="8048776" cy="331493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AutoShape 5"/>
          <p:cNvSpPr>
            <a:spLocks noChangeArrowheads="1"/>
          </p:cNvSpPr>
          <p:nvPr/>
        </p:nvSpPr>
        <p:spPr bwMode="auto">
          <a:xfrm>
            <a:off x="556963" y="650570"/>
            <a:ext cx="8048776"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1" name="矩形 10"/>
          <p:cNvSpPr/>
          <p:nvPr/>
        </p:nvSpPr>
        <p:spPr>
          <a:xfrm>
            <a:off x="645268" y="599186"/>
            <a:ext cx="3089307" cy="400110"/>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b="1" dirty="0">
                <a:latin typeface="微软雅黑" pitchFamily="34" charset="-122"/>
                <a:ea typeface="微软雅黑" pitchFamily="34" charset="-122"/>
              </a:rPr>
              <a:t>HTML </a:t>
            </a:r>
            <a:r>
              <a:rPr lang="zh-CN" altLang="en-US" sz="2000" b="1" dirty="0">
                <a:latin typeface="微软雅黑" pitchFamily="34" charset="-122"/>
                <a:ea typeface="微软雅黑" pitchFamily="34" charset="-122"/>
              </a:rPr>
              <a:t>文档中标签的用法</a:t>
            </a:r>
          </a:p>
        </p:txBody>
      </p:sp>
      <p:sp>
        <p:nvSpPr>
          <p:cNvPr id="5" name="Text Box 4"/>
          <p:cNvSpPr txBox="1">
            <a:spLocks noChangeArrowheads="1"/>
          </p:cNvSpPr>
          <p:nvPr/>
        </p:nvSpPr>
        <p:spPr bwMode="auto">
          <a:xfrm>
            <a:off x="1318652" y="1150619"/>
            <a:ext cx="4741180" cy="307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ct val="110000"/>
              </a:lnSpc>
            </a:pPr>
            <a:r>
              <a:rPr lang="en-US" altLang="zh-CN" sz="1600" b="1" dirty="0">
                <a:solidFill>
                  <a:srgbClr val="0000FF"/>
                </a:solidFill>
                <a:latin typeface="微软雅黑" pitchFamily="34" charset="-122"/>
                <a:ea typeface="微软雅黑" pitchFamily="34" charset="-122"/>
              </a:rPr>
              <a:t>&lt;HTML&gt;                                          </a:t>
            </a:r>
          </a:p>
          <a:p>
            <a:pPr eaLnBrk="1" hangingPunct="1">
              <a:lnSpc>
                <a:spcPct val="110000"/>
              </a:lnSpc>
            </a:pPr>
            <a:r>
              <a:rPr lang="en-US" altLang="zh-CN" sz="1600" b="1" dirty="0">
                <a:solidFill>
                  <a:srgbClr val="0000FF"/>
                </a:solidFill>
                <a:latin typeface="微软雅黑" pitchFamily="34" charset="-122"/>
                <a:ea typeface="微软雅黑" pitchFamily="34" charset="-122"/>
              </a:rPr>
              <a:t>&lt;HEAD&gt;                                         </a:t>
            </a:r>
            <a:br>
              <a:rPr lang="en-US" altLang="zh-CN" sz="1600" b="1" dirty="0">
                <a:solidFill>
                  <a:srgbClr val="0000FF"/>
                </a:solidFill>
                <a:latin typeface="微软雅黑" pitchFamily="34" charset="-122"/>
                <a:ea typeface="微软雅黑" pitchFamily="34" charset="-122"/>
              </a:rPr>
            </a:br>
            <a:r>
              <a:rPr lang="en-US" altLang="zh-CN" sz="1600" b="1" dirty="0">
                <a:solidFill>
                  <a:srgbClr val="0000FF"/>
                </a:solidFill>
                <a:latin typeface="微软雅黑" pitchFamily="34" charset="-122"/>
                <a:ea typeface="微软雅黑" pitchFamily="34" charset="-122"/>
              </a:rPr>
              <a:t>      &lt;TITLE&gt;</a:t>
            </a:r>
            <a:r>
              <a:rPr lang="zh-CN" altLang="en-US" sz="1600" b="1" dirty="0">
                <a:solidFill>
                  <a:srgbClr val="0000FF"/>
                </a:solidFill>
                <a:latin typeface="微软雅黑" pitchFamily="34" charset="-122"/>
                <a:ea typeface="微软雅黑" pitchFamily="34" charset="-122"/>
              </a:rPr>
              <a:t>一个 </a:t>
            </a:r>
            <a:r>
              <a:rPr lang="en-US" altLang="zh-CN" sz="1600" b="1" dirty="0">
                <a:solidFill>
                  <a:srgbClr val="0000FF"/>
                </a:solidFill>
                <a:latin typeface="微软雅黑" pitchFamily="34" charset="-122"/>
                <a:ea typeface="微软雅黑" pitchFamily="34" charset="-122"/>
              </a:rPr>
              <a:t>HTML </a:t>
            </a:r>
            <a:r>
              <a:rPr lang="zh-CN" altLang="en-US" sz="1600" b="1" dirty="0">
                <a:solidFill>
                  <a:srgbClr val="0000FF"/>
                </a:solidFill>
                <a:latin typeface="微软雅黑" pitchFamily="34" charset="-122"/>
                <a:ea typeface="微软雅黑" pitchFamily="34" charset="-122"/>
              </a:rPr>
              <a:t>的例子</a:t>
            </a:r>
            <a:r>
              <a:rPr lang="en-US" altLang="zh-CN" sz="1600" b="1" dirty="0">
                <a:solidFill>
                  <a:srgbClr val="0000FF"/>
                </a:solidFill>
                <a:latin typeface="微软雅黑" pitchFamily="34" charset="-122"/>
                <a:ea typeface="微软雅黑" pitchFamily="34" charset="-122"/>
              </a:rPr>
              <a:t>&lt;/TITLE&gt;</a:t>
            </a:r>
          </a:p>
          <a:p>
            <a:pPr eaLnBrk="1" hangingPunct="1">
              <a:lnSpc>
                <a:spcPct val="110000"/>
              </a:lnSpc>
            </a:pPr>
            <a:r>
              <a:rPr lang="en-US" altLang="zh-CN" sz="1600" b="1" dirty="0">
                <a:solidFill>
                  <a:srgbClr val="0000FF"/>
                </a:solidFill>
                <a:latin typeface="微软雅黑" pitchFamily="34" charset="-122"/>
                <a:ea typeface="微软雅黑" pitchFamily="34" charset="-122"/>
              </a:rPr>
              <a:t>&lt;/HEAD&gt;</a:t>
            </a:r>
          </a:p>
          <a:p>
            <a:pPr eaLnBrk="1" hangingPunct="1">
              <a:lnSpc>
                <a:spcPct val="110000"/>
              </a:lnSpc>
            </a:pPr>
            <a:r>
              <a:rPr lang="en-US" altLang="zh-CN" sz="1600" b="1" dirty="0">
                <a:solidFill>
                  <a:srgbClr val="0000FF"/>
                </a:solidFill>
                <a:latin typeface="微软雅黑" pitchFamily="34" charset="-122"/>
                <a:ea typeface="微软雅黑" pitchFamily="34" charset="-122"/>
              </a:rPr>
              <a:t>&lt;BODY&gt;</a:t>
            </a:r>
          </a:p>
          <a:p>
            <a:pPr eaLnBrk="1" hangingPunct="1">
              <a:lnSpc>
                <a:spcPct val="110000"/>
              </a:lnSpc>
            </a:pPr>
            <a:r>
              <a:rPr lang="en-US" altLang="zh-CN" sz="1600" b="1" dirty="0">
                <a:solidFill>
                  <a:srgbClr val="0000FF"/>
                </a:solidFill>
                <a:latin typeface="微软雅黑" pitchFamily="34" charset="-122"/>
                <a:ea typeface="微软雅黑" pitchFamily="34" charset="-122"/>
              </a:rPr>
              <a:t>      &lt;H1&gt;HTML </a:t>
            </a:r>
            <a:r>
              <a:rPr lang="zh-CN" altLang="en-US" sz="1600" b="1" dirty="0">
                <a:solidFill>
                  <a:srgbClr val="0000FF"/>
                </a:solidFill>
                <a:latin typeface="微软雅黑" pitchFamily="34" charset="-122"/>
                <a:ea typeface="微软雅黑" pitchFamily="34" charset="-122"/>
              </a:rPr>
              <a:t>很容易掌握</a:t>
            </a:r>
            <a:r>
              <a:rPr lang="en-US" altLang="zh-CN" sz="1600" b="1" dirty="0">
                <a:solidFill>
                  <a:srgbClr val="0000FF"/>
                </a:solidFill>
                <a:latin typeface="微软雅黑" pitchFamily="34" charset="-122"/>
                <a:ea typeface="微软雅黑" pitchFamily="34" charset="-122"/>
              </a:rPr>
              <a:t>&lt;/H1&gt;</a:t>
            </a:r>
          </a:p>
          <a:p>
            <a:pPr eaLnBrk="1" hangingPunct="1">
              <a:lnSpc>
                <a:spcPct val="110000"/>
              </a:lnSpc>
            </a:pPr>
            <a:r>
              <a:rPr lang="en-US" altLang="zh-CN" sz="1600" b="1" dirty="0">
                <a:solidFill>
                  <a:srgbClr val="0000FF"/>
                </a:solidFill>
                <a:latin typeface="微软雅黑" pitchFamily="34" charset="-122"/>
                <a:ea typeface="微软雅黑" pitchFamily="34" charset="-122"/>
              </a:rPr>
              <a:t>      &lt;P&gt;</a:t>
            </a:r>
            <a:r>
              <a:rPr lang="zh-CN" altLang="en-US" sz="1600" b="1" dirty="0">
                <a:solidFill>
                  <a:srgbClr val="0000FF"/>
                </a:solidFill>
                <a:latin typeface="微软雅黑" pitchFamily="34" charset="-122"/>
                <a:ea typeface="微软雅黑" pitchFamily="34" charset="-122"/>
              </a:rPr>
              <a:t>这是第一个段落。虽然很</a:t>
            </a:r>
          </a:p>
          <a:p>
            <a:pPr eaLnBrk="1" hangingPunct="1">
              <a:lnSpc>
                <a:spcPct val="110000"/>
              </a:lnSpc>
            </a:pPr>
            <a:r>
              <a:rPr lang="zh-CN" altLang="en-US" sz="1600" b="1" dirty="0">
                <a:solidFill>
                  <a:srgbClr val="0000FF"/>
                </a:solidFill>
                <a:latin typeface="微软雅黑" pitchFamily="34" charset="-122"/>
                <a:ea typeface="微软雅黑" pitchFamily="34" charset="-122"/>
              </a:rPr>
              <a:t>       短，但它仍是一个段落。</a:t>
            </a:r>
            <a:r>
              <a:rPr lang="en-US" altLang="zh-CN" sz="1600" b="1" dirty="0">
                <a:solidFill>
                  <a:srgbClr val="0000FF"/>
                </a:solidFill>
                <a:latin typeface="微软雅黑" pitchFamily="34" charset="-122"/>
                <a:ea typeface="微软雅黑" pitchFamily="34" charset="-122"/>
              </a:rPr>
              <a:t>&lt;/P&gt;</a:t>
            </a:r>
          </a:p>
          <a:p>
            <a:pPr eaLnBrk="1" hangingPunct="1">
              <a:lnSpc>
                <a:spcPct val="110000"/>
              </a:lnSpc>
            </a:pPr>
            <a:r>
              <a:rPr lang="en-US" altLang="zh-CN" sz="1600" b="1" dirty="0">
                <a:solidFill>
                  <a:srgbClr val="0000FF"/>
                </a:solidFill>
                <a:latin typeface="微软雅黑" pitchFamily="34" charset="-122"/>
                <a:ea typeface="微软雅黑" pitchFamily="34" charset="-122"/>
              </a:rPr>
              <a:t>      &lt;P&gt;</a:t>
            </a:r>
            <a:r>
              <a:rPr lang="zh-CN" altLang="en-US" sz="1600" b="1" dirty="0">
                <a:solidFill>
                  <a:srgbClr val="0000FF"/>
                </a:solidFill>
                <a:latin typeface="微软雅黑" pitchFamily="34" charset="-122"/>
                <a:ea typeface="微软雅黑" pitchFamily="34" charset="-122"/>
              </a:rPr>
              <a:t>这是第二个段落。</a:t>
            </a:r>
            <a:r>
              <a:rPr lang="en-US" altLang="zh-CN" sz="1600" b="1" dirty="0">
                <a:solidFill>
                  <a:srgbClr val="0000FF"/>
                </a:solidFill>
                <a:latin typeface="微软雅黑" pitchFamily="34" charset="-122"/>
                <a:ea typeface="微软雅黑" pitchFamily="34" charset="-122"/>
              </a:rPr>
              <a:t>&lt;/P&gt;</a:t>
            </a:r>
          </a:p>
          <a:p>
            <a:pPr eaLnBrk="1" hangingPunct="1">
              <a:lnSpc>
                <a:spcPct val="110000"/>
              </a:lnSpc>
            </a:pPr>
            <a:r>
              <a:rPr lang="en-US" altLang="zh-CN" sz="1600" b="1" dirty="0">
                <a:solidFill>
                  <a:srgbClr val="0000FF"/>
                </a:solidFill>
                <a:latin typeface="微软雅黑" pitchFamily="34" charset="-122"/>
                <a:ea typeface="微软雅黑" pitchFamily="34" charset="-122"/>
              </a:rPr>
              <a:t>&lt;/BODY&gt;</a:t>
            </a:r>
          </a:p>
          <a:p>
            <a:pPr eaLnBrk="1" hangingPunct="1">
              <a:lnSpc>
                <a:spcPct val="110000"/>
              </a:lnSpc>
            </a:pPr>
            <a:r>
              <a:rPr lang="en-US" altLang="zh-CN" sz="1600" b="1" dirty="0">
                <a:solidFill>
                  <a:srgbClr val="0000FF"/>
                </a:solidFill>
                <a:latin typeface="微软雅黑" pitchFamily="34" charset="-122"/>
                <a:ea typeface="微软雅黑" pitchFamily="34" charset="-122"/>
              </a:rPr>
              <a:t>&lt;/HTML&gt;</a:t>
            </a:r>
          </a:p>
        </p:txBody>
      </p:sp>
      <p:grpSp>
        <p:nvGrpSpPr>
          <p:cNvPr id="6" name="Group 9"/>
          <p:cNvGrpSpPr>
            <a:grpSpLocks/>
          </p:cNvGrpSpPr>
          <p:nvPr/>
        </p:nvGrpSpPr>
        <p:grpSpPr bwMode="auto">
          <a:xfrm>
            <a:off x="2419284" y="3828263"/>
            <a:ext cx="4176159" cy="369368"/>
            <a:chOff x="1426" y="630"/>
            <a:chExt cx="4686" cy="449"/>
          </a:xfrm>
        </p:grpSpPr>
        <p:sp>
          <p:nvSpPr>
            <p:cNvPr id="7" name="Text Box 5"/>
            <p:cNvSpPr txBox="1">
              <a:spLocks noChangeArrowheads="1"/>
            </p:cNvSpPr>
            <p:nvPr/>
          </p:nvSpPr>
          <p:spPr bwMode="auto">
            <a:xfrm>
              <a:off x="4009" y="630"/>
              <a:ext cx="2103" cy="449"/>
            </a:xfrm>
            <a:prstGeom prst="rect">
              <a:avLst/>
            </a:prstGeom>
            <a:solidFill>
              <a:srgbClr val="99FFCC"/>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r>
                <a:rPr lang="en-US" altLang="zh-CN" sz="1800" b="1" dirty="0">
                  <a:solidFill>
                    <a:sysClr val="windowText" lastClr="000000"/>
                  </a:solidFill>
                  <a:latin typeface="微软雅黑" pitchFamily="34" charset="-122"/>
                  <a:ea typeface="微软雅黑" pitchFamily="34" charset="-122"/>
                </a:rPr>
                <a:t>HTML </a:t>
              </a:r>
              <a:r>
                <a:rPr lang="zh-CN" altLang="en-US" sz="1800" b="1" dirty="0">
                  <a:solidFill>
                    <a:sysClr val="windowText" lastClr="000000"/>
                  </a:solidFill>
                  <a:latin typeface="微软雅黑" pitchFamily="34" charset="-122"/>
                  <a:ea typeface="微软雅黑" pitchFamily="34" charset="-122"/>
                </a:rPr>
                <a:t>文档结束</a:t>
              </a:r>
            </a:p>
          </p:txBody>
        </p:sp>
        <p:sp>
          <p:nvSpPr>
            <p:cNvPr id="8" name="Line 6"/>
            <p:cNvSpPr>
              <a:spLocks noChangeShapeType="1"/>
            </p:cNvSpPr>
            <p:nvPr/>
          </p:nvSpPr>
          <p:spPr bwMode="auto">
            <a:xfrm flipH="1">
              <a:off x="1426" y="845"/>
              <a:ext cx="2583" cy="0"/>
            </a:xfrm>
            <a:prstGeom prst="line">
              <a:avLst/>
            </a:prstGeom>
            <a:noFill/>
            <a:ln w="28575">
              <a:solidFill>
                <a:srgbClr val="FF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latin typeface="微软雅黑" pitchFamily="34" charset="-122"/>
                <a:ea typeface="微软雅黑" pitchFamily="34" charset="-122"/>
              </a:endParaRPr>
            </a:p>
          </p:txBody>
        </p:sp>
      </p:grpSp>
    </p:spTree>
    <p:extLst>
      <p:ext uri="{BB962C8B-B14F-4D97-AF65-F5344CB8AC3E}">
        <p14:creationId xmlns:p14="http://schemas.microsoft.com/office/powerpoint/2010/main" val="302254220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68"/>
          <p:cNvSpPr>
            <a:spLocks noChangeArrowheads="1"/>
          </p:cNvSpPr>
          <p:nvPr/>
        </p:nvSpPr>
        <p:spPr bwMode="auto">
          <a:xfrm>
            <a:off x="556964" y="1896978"/>
            <a:ext cx="8048776" cy="13619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eaLnBrk="0" hangingPunct="0">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HTML</a:t>
            </a:r>
            <a:r>
              <a:rPr lang="zh-CN" altLang="en-US" sz="2000" b="1" dirty="0">
                <a:latin typeface="微软雅黑" pitchFamily="34" charset="-122"/>
                <a:ea typeface="微软雅黑" pitchFamily="34" charset="-122"/>
              </a:rPr>
              <a:t>还规定了链接的设置方法。每个链接都有一个起点和终点。</a:t>
            </a:r>
          </a:p>
          <a:p>
            <a:pPr marL="285750" indent="-285750" eaLnBrk="0" hangingPunct="0">
              <a:lnSpc>
                <a:spcPts val="3300"/>
              </a:lnSpc>
              <a:buClr>
                <a:srgbClr val="0070C0"/>
              </a:buClr>
              <a:buFont typeface="Wingdings" pitchFamily="2" charset="2"/>
              <a:buChar char="l"/>
            </a:pPr>
            <a:r>
              <a:rPr lang="zh-CN" altLang="en-US" sz="2000" b="1" dirty="0">
                <a:solidFill>
                  <a:srgbClr val="0000FF"/>
                </a:solidFill>
                <a:latin typeface="微软雅黑" pitchFamily="34" charset="-122"/>
                <a:ea typeface="微软雅黑" pitchFamily="34" charset="-122"/>
              </a:rPr>
              <a:t>远程链接</a:t>
            </a:r>
            <a:r>
              <a:rPr lang="zh-CN" altLang="en-US" sz="2000" b="1" dirty="0">
                <a:latin typeface="微软雅黑" pitchFamily="34" charset="-122"/>
                <a:ea typeface="微软雅黑" pitchFamily="34" charset="-122"/>
              </a:rPr>
              <a:t>：超链的终点是其他网点上的页面。</a:t>
            </a:r>
          </a:p>
          <a:p>
            <a:pPr marL="285750" indent="-285750" eaLnBrk="0" hangingPunct="0">
              <a:lnSpc>
                <a:spcPts val="3300"/>
              </a:lnSpc>
              <a:buClr>
                <a:srgbClr val="0070C0"/>
              </a:buClr>
              <a:buFont typeface="Wingdings" pitchFamily="2" charset="2"/>
              <a:buChar char="l"/>
            </a:pPr>
            <a:r>
              <a:rPr lang="zh-CN" altLang="en-US" sz="2000" b="1" dirty="0">
                <a:solidFill>
                  <a:srgbClr val="0000FF"/>
                </a:solidFill>
                <a:latin typeface="微软雅黑" pitchFamily="34" charset="-122"/>
                <a:ea typeface="微软雅黑" pitchFamily="34" charset="-122"/>
              </a:rPr>
              <a:t>本地链接</a:t>
            </a:r>
            <a:r>
              <a:rPr lang="zh-CN" altLang="en-US" sz="2000" b="1" dirty="0">
                <a:latin typeface="微软雅黑" pitchFamily="34" charset="-122"/>
                <a:ea typeface="微软雅黑" pitchFamily="34" charset="-122"/>
              </a:rPr>
              <a:t>：超链指向本计算机中的某个文件。</a:t>
            </a:r>
          </a:p>
        </p:txBody>
      </p:sp>
      <p:sp>
        <p:nvSpPr>
          <p:cNvPr id="3" name="AutoShape 5"/>
          <p:cNvSpPr>
            <a:spLocks noChangeArrowheads="1"/>
          </p:cNvSpPr>
          <p:nvPr/>
        </p:nvSpPr>
        <p:spPr bwMode="auto">
          <a:xfrm>
            <a:off x="556963" y="1555826"/>
            <a:ext cx="8048776"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 name="矩形 3"/>
          <p:cNvSpPr/>
          <p:nvPr/>
        </p:nvSpPr>
        <p:spPr>
          <a:xfrm>
            <a:off x="645268" y="1504442"/>
            <a:ext cx="1980029" cy="400110"/>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000" b="1" dirty="0">
                <a:latin typeface="微软雅黑" pitchFamily="34" charset="-122"/>
                <a:ea typeface="微软雅黑" pitchFamily="34" charset="-122"/>
              </a:rPr>
              <a:t>两种不同的链接</a:t>
            </a:r>
          </a:p>
        </p:txBody>
      </p:sp>
    </p:spTree>
    <p:extLst>
      <p:ext uri="{BB962C8B-B14F-4D97-AF65-F5344CB8AC3E}">
        <p14:creationId xmlns:p14="http://schemas.microsoft.com/office/powerpoint/2010/main" val="404482887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68"/>
          <p:cNvSpPr>
            <a:spLocks noChangeArrowheads="1"/>
          </p:cNvSpPr>
          <p:nvPr/>
        </p:nvSpPr>
        <p:spPr bwMode="auto">
          <a:xfrm>
            <a:off x="556963" y="1681980"/>
            <a:ext cx="8029253" cy="22082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eaLnBrk="0" hangingPunct="0">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XML (Extensible Markup Language) </a:t>
            </a:r>
            <a:r>
              <a:rPr lang="zh-CN" altLang="en-US" sz="2000" b="1" dirty="0">
                <a:latin typeface="微软雅黑" pitchFamily="34" charset="-122"/>
                <a:ea typeface="微软雅黑" pitchFamily="34" charset="-122"/>
              </a:rPr>
              <a:t>是可扩展标记语言，它和 </a:t>
            </a:r>
            <a:r>
              <a:rPr lang="en-US" altLang="zh-CN" sz="2000" b="1" dirty="0">
                <a:latin typeface="微软雅黑" pitchFamily="34" charset="-122"/>
                <a:ea typeface="微软雅黑" pitchFamily="34" charset="-122"/>
              </a:rPr>
              <a:t>HTML </a:t>
            </a:r>
            <a:r>
              <a:rPr lang="zh-CN" altLang="en-US" sz="2000" b="1" dirty="0">
                <a:latin typeface="微软雅黑" pitchFamily="34" charset="-122"/>
                <a:ea typeface="微软雅黑" pitchFamily="34" charset="-122"/>
              </a:rPr>
              <a:t>很相似。</a:t>
            </a:r>
          </a:p>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但 </a:t>
            </a:r>
            <a:r>
              <a:rPr lang="en-US" altLang="zh-CN" sz="2000" b="1" dirty="0">
                <a:latin typeface="微软雅黑" pitchFamily="34" charset="-122"/>
                <a:ea typeface="微软雅黑" pitchFamily="34" charset="-122"/>
              </a:rPr>
              <a:t>XML </a:t>
            </a:r>
            <a:r>
              <a:rPr lang="zh-CN" altLang="en-US" sz="2000" b="1" dirty="0">
                <a:latin typeface="微软雅黑" pitchFamily="34" charset="-122"/>
                <a:ea typeface="微软雅黑" pitchFamily="34" charset="-122"/>
              </a:rPr>
              <a:t>的设计宗旨是</a:t>
            </a:r>
            <a:r>
              <a:rPr lang="zh-CN" altLang="en-US" sz="2000" b="1" dirty="0">
                <a:solidFill>
                  <a:srgbClr val="0000FF"/>
                </a:solidFill>
                <a:latin typeface="微软雅黑" pitchFamily="34" charset="-122"/>
                <a:ea typeface="微软雅黑" pitchFamily="34" charset="-122"/>
              </a:rPr>
              <a:t>传输数据</a:t>
            </a:r>
            <a:r>
              <a:rPr lang="zh-CN" altLang="en-US" sz="2000" b="1" dirty="0">
                <a:latin typeface="微软雅黑" pitchFamily="34" charset="-122"/>
                <a:ea typeface="微软雅黑" pitchFamily="34" charset="-122"/>
              </a:rPr>
              <a:t>，而不是显示数据（</a:t>
            </a:r>
            <a:r>
              <a:rPr lang="en-US" altLang="zh-CN" sz="2000" b="1" dirty="0">
                <a:latin typeface="微软雅黑" pitchFamily="34" charset="-122"/>
                <a:ea typeface="微软雅黑" pitchFamily="34" charset="-122"/>
              </a:rPr>
              <a:t>HTML </a:t>
            </a:r>
            <a:r>
              <a:rPr lang="zh-CN" altLang="en-US" sz="2000" b="1" dirty="0">
                <a:latin typeface="微软雅黑" pitchFamily="34" charset="-122"/>
                <a:ea typeface="微软雅黑" pitchFamily="34" charset="-122"/>
              </a:rPr>
              <a:t>是为了在浏览器上显示数据）。</a:t>
            </a:r>
          </a:p>
          <a:p>
            <a:pPr marL="285750" indent="-285750" eaLnBrk="0" hangingPunct="0">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XML </a:t>
            </a:r>
            <a:r>
              <a:rPr lang="zh-CN" altLang="en-US" sz="2000" b="1" dirty="0">
                <a:latin typeface="微软雅黑" pitchFamily="34" charset="-122"/>
                <a:ea typeface="微软雅黑" pitchFamily="34" charset="-122"/>
              </a:rPr>
              <a:t>不是要替换 </a:t>
            </a:r>
            <a:r>
              <a:rPr lang="en-US" altLang="zh-CN" sz="2000" b="1" dirty="0">
                <a:latin typeface="微软雅黑" pitchFamily="34" charset="-122"/>
                <a:ea typeface="微软雅黑" pitchFamily="34" charset="-122"/>
              </a:rPr>
              <a:t>HTML</a:t>
            </a:r>
            <a:r>
              <a:rPr lang="zh-CN" altLang="en-US" sz="2000" b="1" dirty="0">
                <a:latin typeface="微软雅黑" pitchFamily="34" charset="-122"/>
                <a:ea typeface="微软雅黑" pitchFamily="34" charset="-122"/>
              </a:rPr>
              <a:t>，而是对 </a:t>
            </a:r>
            <a:r>
              <a:rPr lang="en-US" altLang="zh-CN" sz="2000" b="1" dirty="0">
                <a:latin typeface="微软雅黑" pitchFamily="34" charset="-122"/>
                <a:ea typeface="微软雅黑" pitchFamily="34" charset="-122"/>
              </a:rPr>
              <a:t>HTML </a:t>
            </a:r>
            <a:r>
              <a:rPr lang="zh-CN" altLang="en-US" sz="2000" b="1" dirty="0">
                <a:latin typeface="微软雅黑" pitchFamily="34" charset="-122"/>
                <a:ea typeface="微软雅黑" pitchFamily="34" charset="-122"/>
              </a:rPr>
              <a:t>的补充。</a:t>
            </a:r>
          </a:p>
        </p:txBody>
      </p:sp>
      <p:sp>
        <p:nvSpPr>
          <p:cNvPr id="3" name="AutoShape 5"/>
          <p:cNvSpPr>
            <a:spLocks noChangeArrowheads="1"/>
          </p:cNvSpPr>
          <p:nvPr/>
        </p:nvSpPr>
        <p:spPr bwMode="auto">
          <a:xfrm>
            <a:off x="556963" y="1340828"/>
            <a:ext cx="8029253"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 name="矩形 3"/>
          <p:cNvSpPr/>
          <p:nvPr/>
        </p:nvSpPr>
        <p:spPr>
          <a:xfrm>
            <a:off x="645268" y="1298588"/>
            <a:ext cx="769763" cy="400110"/>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b="1" dirty="0">
                <a:latin typeface="微软雅黑" pitchFamily="34" charset="-122"/>
                <a:ea typeface="微软雅黑" pitchFamily="34" charset="-122"/>
              </a:rPr>
              <a:t>XML</a:t>
            </a:r>
            <a:endParaRPr lang="zh-CN" altLang="en-US" sz="2000" b="1" dirty="0">
              <a:latin typeface="微软雅黑" pitchFamily="34" charset="-122"/>
              <a:ea typeface="微软雅黑" pitchFamily="34" charset="-122"/>
            </a:endParaRPr>
          </a:p>
        </p:txBody>
      </p:sp>
    </p:spTree>
    <p:extLst>
      <p:ext uri="{BB962C8B-B14F-4D97-AF65-F5344CB8AC3E}">
        <p14:creationId xmlns:p14="http://schemas.microsoft.com/office/powerpoint/2010/main" val="198383519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68"/>
          <p:cNvSpPr>
            <a:spLocks noChangeArrowheads="1"/>
          </p:cNvSpPr>
          <p:nvPr/>
        </p:nvSpPr>
        <p:spPr bwMode="auto">
          <a:xfrm>
            <a:off x="556963" y="1407660"/>
            <a:ext cx="8048776" cy="263149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eaLnBrk="0" hangingPunct="0">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XHTML (Extensible HTML) </a:t>
            </a:r>
            <a:r>
              <a:rPr lang="zh-CN" altLang="en-US" sz="2000" b="1" dirty="0">
                <a:latin typeface="微软雅黑" pitchFamily="34" charset="-122"/>
                <a:ea typeface="微软雅黑" pitchFamily="34" charset="-122"/>
              </a:rPr>
              <a:t>是可扩展超文本标记语言，它与 </a:t>
            </a:r>
            <a:r>
              <a:rPr lang="en-US" altLang="zh-CN" sz="2000" b="1" dirty="0">
                <a:latin typeface="微软雅黑" pitchFamily="34" charset="-122"/>
                <a:ea typeface="微软雅黑" pitchFamily="34" charset="-122"/>
              </a:rPr>
              <a:t>HTML 4.01 </a:t>
            </a:r>
            <a:r>
              <a:rPr lang="zh-CN" altLang="en-US" sz="2000" b="1" dirty="0">
                <a:latin typeface="微软雅黑" pitchFamily="34" charset="-122"/>
                <a:ea typeface="微软雅黑" pitchFamily="34" charset="-122"/>
              </a:rPr>
              <a:t>几乎是相同的。</a:t>
            </a:r>
          </a:p>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但 </a:t>
            </a:r>
            <a:r>
              <a:rPr lang="en-US" altLang="zh-CN" sz="2000" b="1" dirty="0">
                <a:latin typeface="微软雅黑" pitchFamily="34" charset="-122"/>
                <a:ea typeface="微软雅黑" pitchFamily="34" charset="-122"/>
              </a:rPr>
              <a:t>XHTML </a:t>
            </a:r>
            <a:r>
              <a:rPr lang="zh-CN" altLang="en-US" sz="2000" b="1" dirty="0">
                <a:latin typeface="微软雅黑" pitchFamily="34" charset="-122"/>
                <a:ea typeface="微软雅黑" pitchFamily="34" charset="-122"/>
              </a:rPr>
              <a:t>是更严格的 </a:t>
            </a:r>
            <a:r>
              <a:rPr lang="en-US" altLang="zh-CN" sz="2000" b="1" dirty="0">
                <a:latin typeface="微软雅黑" pitchFamily="34" charset="-122"/>
                <a:ea typeface="微软雅黑" pitchFamily="34" charset="-122"/>
              </a:rPr>
              <a:t>HTML </a:t>
            </a:r>
            <a:r>
              <a:rPr lang="zh-CN" altLang="en-US" sz="2000" b="1" dirty="0">
                <a:latin typeface="微软雅黑" pitchFamily="34" charset="-122"/>
                <a:ea typeface="微软雅黑" pitchFamily="34" charset="-122"/>
              </a:rPr>
              <a:t>版本，也是一个 </a:t>
            </a:r>
            <a:r>
              <a:rPr lang="en-US" altLang="zh-CN" sz="2000" b="1" dirty="0">
                <a:latin typeface="微软雅黑" pitchFamily="34" charset="-122"/>
                <a:ea typeface="微软雅黑" pitchFamily="34" charset="-122"/>
              </a:rPr>
              <a:t>W3C </a:t>
            </a:r>
            <a:r>
              <a:rPr lang="zh-CN" altLang="en-US" sz="2000" b="1" dirty="0">
                <a:latin typeface="微软雅黑" pitchFamily="34" charset="-122"/>
                <a:ea typeface="微软雅黑" pitchFamily="34" charset="-122"/>
              </a:rPr>
              <a:t>标准（</a:t>
            </a:r>
            <a:r>
              <a:rPr lang="en-US" altLang="zh-CN" sz="2000" b="1" dirty="0">
                <a:latin typeface="微软雅黑" pitchFamily="34" charset="-122"/>
                <a:ea typeface="微软雅黑" pitchFamily="34" charset="-122"/>
              </a:rPr>
              <a:t>2000</a:t>
            </a:r>
            <a:r>
              <a:rPr lang="zh-CN" altLang="en-US" sz="2000" b="1" dirty="0">
                <a:latin typeface="微软雅黑" pitchFamily="34" charset="-122"/>
                <a:ea typeface="微软雅黑" pitchFamily="34" charset="-122"/>
              </a:rPr>
              <a:t>年</a:t>
            </a:r>
            <a:r>
              <a:rPr lang="en-US" altLang="zh-CN" sz="2000" b="1" dirty="0">
                <a:latin typeface="微软雅黑" pitchFamily="34" charset="-122"/>
                <a:ea typeface="微软雅黑" pitchFamily="34" charset="-122"/>
              </a:rPr>
              <a:t>1</a:t>
            </a:r>
            <a:r>
              <a:rPr lang="zh-CN" altLang="en-US" sz="2000" b="1" dirty="0">
                <a:latin typeface="微软雅黑" pitchFamily="34" charset="-122"/>
                <a:ea typeface="微软雅黑" pitchFamily="34" charset="-122"/>
              </a:rPr>
              <a:t>月），是作为一种 </a:t>
            </a:r>
            <a:r>
              <a:rPr lang="en-US" altLang="zh-CN" sz="2000" b="1" dirty="0">
                <a:latin typeface="微软雅黑" pitchFamily="34" charset="-122"/>
                <a:ea typeface="微软雅黑" pitchFamily="34" charset="-122"/>
              </a:rPr>
              <a:t>XML </a:t>
            </a:r>
            <a:r>
              <a:rPr lang="zh-CN" altLang="en-US" sz="2000" b="1" dirty="0">
                <a:latin typeface="微软雅黑" pitchFamily="34" charset="-122"/>
                <a:ea typeface="微软雅黑" pitchFamily="34" charset="-122"/>
              </a:rPr>
              <a:t>应用被重新定义的 </a:t>
            </a:r>
            <a:r>
              <a:rPr lang="en-US" altLang="zh-CN" sz="2000" b="1" dirty="0">
                <a:latin typeface="微软雅黑" pitchFamily="34" charset="-122"/>
                <a:ea typeface="微软雅黑" pitchFamily="34" charset="-122"/>
              </a:rPr>
              <a:t>HTML</a:t>
            </a:r>
            <a:r>
              <a:rPr lang="zh-CN" altLang="en-US" sz="2000" b="1" dirty="0">
                <a:latin typeface="微软雅黑" pitchFamily="34" charset="-122"/>
                <a:ea typeface="微软雅黑" pitchFamily="34" charset="-122"/>
              </a:rPr>
              <a:t>，并将逐渐取代 </a:t>
            </a:r>
            <a:r>
              <a:rPr lang="en-US" altLang="zh-CN" sz="2000" b="1" dirty="0">
                <a:latin typeface="微软雅黑" pitchFamily="34" charset="-122"/>
                <a:ea typeface="微软雅黑" pitchFamily="34" charset="-122"/>
              </a:rPr>
              <a:t>HTML</a:t>
            </a:r>
            <a:r>
              <a:rPr lang="zh-CN" altLang="en-US" sz="2000" b="1" dirty="0">
                <a:latin typeface="微软雅黑" pitchFamily="34" charset="-122"/>
                <a:ea typeface="微软雅黑" pitchFamily="34" charset="-122"/>
              </a:rPr>
              <a:t>。</a:t>
            </a:r>
          </a:p>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新的浏览器都支持 </a:t>
            </a:r>
            <a:r>
              <a:rPr lang="en-US" altLang="zh-CN" sz="2000" b="1" dirty="0">
                <a:latin typeface="微软雅黑" pitchFamily="34" charset="-122"/>
                <a:ea typeface="微软雅黑" pitchFamily="34" charset="-122"/>
              </a:rPr>
              <a:t>XHTML</a:t>
            </a:r>
            <a:r>
              <a:rPr lang="zh-CN" altLang="en-US" sz="2000" b="1" dirty="0">
                <a:latin typeface="微软雅黑" pitchFamily="34" charset="-122"/>
                <a:ea typeface="微软雅黑" pitchFamily="34" charset="-122"/>
              </a:rPr>
              <a:t>。</a:t>
            </a:r>
          </a:p>
        </p:txBody>
      </p:sp>
      <p:sp>
        <p:nvSpPr>
          <p:cNvPr id="3" name="AutoShape 5"/>
          <p:cNvSpPr>
            <a:spLocks noChangeArrowheads="1"/>
          </p:cNvSpPr>
          <p:nvPr/>
        </p:nvSpPr>
        <p:spPr bwMode="auto">
          <a:xfrm>
            <a:off x="556963" y="1066508"/>
            <a:ext cx="8048776"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 name="矩形 3"/>
          <p:cNvSpPr/>
          <p:nvPr/>
        </p:nvSpPr>
        <p:spPr>
          <a:xfrm>
            <a:off x="645268" y="1024268"/>
            <a:ext cx="1140056" cy="400110"/>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b="1" dirty="0">
                <a:latin typeface="微软雅黑" pitchFamily="34" charset="-122"/>
                <a:ea typeface="微软雅黑" pitchFamily="34" charset="-122"/>
              </a:rPr>
              <a:t>XHTML</a:t>
            </a:r>
            <a:endParaRPr lang="zh-CN" altLang="en-US" sz="2000" b="1" dirty="0">
              <a:latin typeface="微软雅黑" pitchFamily="34" charset="-122"/>
              <a:ea typeface="微软雅黑" pitchFamily="34" charset="-122"/>
            </a:endParaRPr>
          </a:p>
        </p:txBody>
      </p:sp>
    </p:spTree>
    <p:extLst>
      <p:ext uri="{BB962C8B-B14F-4D97-AF65-F5344CB8AC3E}">
        <p14:creationId xmlns:p14="http://schemas.microsoft.com/office/powerpoint/2010/main" val="191020078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68"/>
          <p:cNvSpPr>
            <a:spLocks noChangeArrowheads="1"/>
          </p:cNvSpPr>
          <p:nvPr/>
        </p:nvSpPr>
        <p:spPr bwMode="auto">
          <a:xfrm>
            <a:off x="556963" y="1718556"/>
            <a:ext cx="8048776" cy="17851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eaLnBrk="0" hangingPunct="0">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CSS (Cascading Style Sheets) </a:t>
            </a:r>
            <a:r>
              <a:rPr lang="zh-CN" altLang="en-US" sz="2000" b="1" dirty="0">
                <a:latin typeface="微软雅黑" pitchFamily="34" charset="-122"/>
                <a:ea typeface="微软雅黑" pitchFamily="34" charset="-122"/>
              </a:rPr>
              <a:t>是层叠样式表，它是一种样式表语言，用于为 </a:t>
            </a:r>
            <a:r>
              <a:rPr lang="en-US" altLang="zh-CN" sz="2000" b="1" dirty="0">
                <a:latin typeface="微软雅黑" pitchFamily="34" charset="-122"/>
                <a:ea typeface="微软雅黑" pitchFamily="34" charset="-122"/>
              </a:rPr>
              <a:t>HTML </a:t>
            </a:r>
            <a:r>
              <a:rPr lang="zh-CN" altLang="en-US" sz="2000" b="1" dirty="0">
                <a:latin typeface="微软雅黑" pitchFamily="34" charset="-122"/>
                <a:ea typeface="微软雅黑" pitchFamily="34" charset="-122"/>
              </a:rPr>
              <a:t>文档定义布局。</a:t>
            </a:r>
          </a:p>
          <a:p>
            <a:pPr marL="285750" indent="-285750" eaLnBrk="0" hangingPunct="0">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CSS </a:t>
            </a:r>
            <a:r>
              <a:rPr lang="zh-CN" altLang="en-US" sz="2000" b="1" dirty="0">
                <a:latin typeface="微软雅黑" pitchFamily="34" charset="-122"/>
                <a:ea typeface="微软雅黑" pitchFamily="34" charset="-122"/>
              </a:rPr>
              <a:t>与 </a:t>
            </a:r>
            <a:r>
              <a:rPr lang="en-US" altLang="zh-CN" sz="2000" b="1" dirty="0">
                <a:latin typeface="微软雅黑" pitchFamily="34" charset="-122"/>
                <a:ea typeface="微软雅黑" pitchFamily="34" charset="-122"/>
              </a:rPr>
              <a:t>HTML </a:t>
            </a:r>
            <a:r>
              <a:rPr lang="zh-CN" altLang="en-US" sz="2000" b="1" dirty="0">
                <a:latin typeface="微软雅黑" pitchFamily="34" charset="-122"/>
                <a:ea typeface="微软雅黑" pitchFamily="34" charset="-122"/>
              </a:rPr>
              <a:t>的</a:t>
            </a:r>
            <a:r>
              <a:rPr lang="zh-CN" altLang="en-US" sz="2000" b="1" dirty="0">
                <a:solidFill>
                  <a:srgbClr val="0000FF"/>
                </a:solidFill>
                <a:latin typeface="微软雅黑" pitchFamily="34" charset="-122"/>
                <a:ea typeface="微软雅黑" pitchFamily="34" charset="-122"/>
              </a:rPr>
              <a:t>区别</a:t>
            </a:r>
            <a:r>
              <a:rPr lang="zh-CN" altLang="en-US" sz="2000" b="1" dirty="0">
                <a:latin typeface="微软雅黑" pitchFamily="34" charset="-122"/>
                <a:ea typeface="微软雅黑" pitchFamily="34" charset="-122"/>
              </a:rPr>
              <a:t>就是：</a:t>
            </a:r>
            <a:r>
              <a:rPr lang="en-US" altLang="zh-CN" sz="2000" b="1" dirty="0">
                <a:latin typeface="微软雅黑" pitchFamily="34" charset="-122"/>
                <a:ea typeface="微软雅黑" pitchFamily="34" charset="-122"/>
              </a:rPr>
              <a:t>HTML </a:t>
            </a:r>
            <a:r>
              <a:rPr lang="zh-CN" altLang="en-US" sz="2000" b="1" dirty="0">
                <a:latin typeface="微软雅黑" pitchFamily="34" charset="-122"/>
                <a:ea typeface="微软雅黑" pitchFamily="34" charset="-122"/>
              </a:rPr>
              <a:t>用于结构化内容，而 </a:t>
            </a:r>
            <a:r>
              <a:rPr lang="en-US" altLang="zh-CN" sz="2000" b="1" dirty="0">
                <a:latin typeface="微软雅黑" pitchFamily="34" charset="-122"/>
                <a:ea typeface="微软雅黑" pitchFamily="34" charset="-122"/>
              </a:rPr>
              <a:t>CSS </a:t>
            </a:r>
            <a:r>
              <a:rPr lang="zh-CN" altLang="en-US" sz="2000" b="1" dirty="0">
                <a:latin typeface="微软雅黑" pitchFamily="34" charset="-122"/>
                <a:ea typeface="微软雅黑" pitchFamily="34" charset="-122"/>
              </a:rPr>
              <a:t>则用于格式化结构化的内容。</a:t>
            </a:r>
          </a:p>
        </p:txBody>
      </p:sp>
      <p:sp>
        <p:nvSpPr>
          <p:cNvPr id="3" name="AutoShape 5"/>
          <p:cNvSpPr>
            <a:spLocks noChangeArrowheads="1"/>
          </p:cNvSpPr>
          <p:nvPr/>
        </p:nvSpPr>
        <p:spPr bwMode="auto">
          <a:xfrm>
            <a:off x="556963" y="1377404"/>
            <a:ext cx="8048776"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 name="矩形 3"/>
          <p:cNvSpPr/>
          <p:nvPr/>
        </p:nvSpPr>
        <p:spPr>
          <a:xfrm>
            <a:off x="645268" y="1344308"/>
            <a:ext cx="665567" cy="400110"/>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b="1" dirty="0">
                <a:latin typeface="微软雅黑" pitchFamily="34" charset="-122"/>
                <a:ea typeface="微软雅黑" pitchFamily="34" charset="-122"/>
              </a:rPr>
              <a:t>CSS</a:t>
            </a:r>
            <a:endParaRPr lang="zh-CN" altLang="en-US" sz="2000" b="1" dirty="0">
              <a:latin typeface="微软雅黑" pitchFamily="34" charset="-122"/>
              <a:ea typeface="微软雅黑" pitchFamily="34" charset="-122"/>
            </a:endParaRPr>
          </a:p>
        </p:txBody>
      </p:sp>
    </p:spTree>
    <p:extLst>
      <p:ext uri="{BB962C8B-B14F-4D97-AF65-F5344CB8AC3E}">
        <p14:creationId xmlns:p14="http://schemas.microsoft.com/office/powerpoint/2010/main" val="202840315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56963" y="866751"/>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3" name="Rectangle 6"/>
          <p:cNvSpPr>
            <a:spLocks noChangeArrowheads="1"/>
          </p:cNvSpPr>
          <p:nvPr/>
        </p:nvSpPr>
        <p:spPr bwMode="auto">
          <a:xfrm>
            <a:off x="3398176" y="833540"/>
            <a:ext cx="236635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itchFamily="34" charset="-122"/>
                <a:ea typeface="微软雅黑" pitchFamily="34" charset="-122"/>
              </a:rPr>
              <a:t>2. </a:t>
            </a:r>
            <a:r>
              <a:rPr lang="zh-CN" altLang="en-US" sz="2000" b="1" dirty="0">
                <a:solidFill>
                  <a:schemeClr val="bg1"/>
                </a:solidFill>
                <a:latin typeface="微软雅黑" pitchFamily="34" charset="-122"/>
                <a:ea typeface="微软雅黑" pitchFamily="34" charset="-122"/>
              </a:rPr>
              <a:t>动态万维网文档</a:t>
            </a:r>
          </a:p>
        </p:txBody>
      </p:sp>
      <p:sp>
        <p:nvSpPr>
          <p:cNvPr id="4" name="Rectangle 68"/>
          <p:cNvSpPr>
            <a:spLocks noChangeArrowheads="1"/>
          </p:cNvSpPr>
          <p:nvPr/>
        </p:nvSpPr>
        <p:spPr bwMode="auto">
          <a:xfrm>
            <a:off x="556963" y="1227841"/>
            <a:ext cx="8048776" cy="30546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eaLnBrk="0" hangingPunct="0">
              <a:lnSpc>
                <a:spcPts val="3300"/>
              </a:lnSpc>
              <a:buClr>
                <a:srgbClr val="0070C0"/>
              </a:buClr>
              <a:buFont typeface="Wingdings" pitchFamily="2" charset="2"/>
              <a:buChar char="l"/>
            </a:pPr>
            <a:r>
              <a:rPr lang="zh-CN" altLang="en-US" sz="2000" b="1" dirty="0">
                <a:solidFill>
                  <a:srgbClr val="0000FF"/>
                </a:solidFill>
                <a:latin typeface="微软雅黑" pitchFamily="34" charset="-122"/>
                <a:ea typeface="微软雅黑" pitchFamily="34" charset="-122"/>
              </a:rPr>
              <a:t>静态文档</a:t>
            </a:r>
            <a:r>
              <a:rPr lang="zh-CN" altLang="en-US" sz="2000" b="1" dirty="0">
                <a:latin typeface="微软雅黑" pitchFamily="34" charset="-122"/>
                <a:ea typeface="微软雅黑" pitchFamily="34" charset="-122"/>
              </a:rPr>
              <a:t>是指该文档创作完毕后就存放在万维网服务器中，在被用户浏览的过程中，内容不会改变。 </a:t>
            </a:r>
          </a:p>
          <a:p>
            <a:pPr marL="285750" indent="-285750" eaLnBrk="0" hangingPunct="0">
              <a:lnSpc>
                <a:spcPts val="3300"/>
              </a:lnSpc>
              <a:buClr>
                <a:srgbClr val="0070C0"/>
              </a:buClr>
              <a:buFont typeface="Wingdings" pitchFamily="2" charset="2"/>
              <a:buChar char="l"/>
            </a:pPr>
            <a:r>
              <a:rPr lang="zh-CN" altLang="en-US" sz="2000" b="1" dirty="0">
                <a:solidFill>
                  <a:srgbClr val="0000FF"/>
                </a:solidFill>
                <a:latin typeface="微软雅黑" pitchFamily="34" charset="-122"/>
                <a:ea typeface="微软雅黑" pitchFamily="34" charset="-122"/>
              </a:rPr>
              <a:t>动态文档</a:t>
            </a:r>
            <a:r>
              <a:rPr lang="zh-CN" altLang="en-US" sz="2000" b="1" dirty="0">
                <a:latin typeface="微软雅黑" pitchFamily="34" charset="-122"/>
                <a:ea typeface="微软雅黑" pitchFamily="34" charset="-122"/>
              </a:rPr>
              <a:t>是指文档的内容是在浏览器访问万维网服务器时才由应用程序动态创建。</a:t>
            </a:r>
          </a:p>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动态文档和静态文档之间的主要差别体现在</a:t>
            </a:r>
            <a:r>
              <a:rPr lang="zh-CN" altLang="en-US" sz="2000" b="1" dirty="0">
                <a:solidFill>
                  <a:srgbClr val="0000FF"/>
                </a:solidFill>
                <a:latin typeface="微软雅黑" pitchFamily="34" charset="-122"/>
                <a:ea typeface="微软雅黑" pitchFamily="34" charset="-122"/>
              </a:rPr>
              <a:t>服务器</a:t>
            </a:r>
            <a:r>
              <a:rPr lang="zh-CN" altLang="en-US" sz="2000" b="1" dirty="0">
                <a:latin typeface="微软雅黑" pitchFamily="34" charset="-122"/>
                <a:ea typeface="微软雅黑" pitchFamily="34" charset="-122"/>
              </a:rPr>
              <a:t>一端。这主要是文档内容的生成方法不同。而从浏览器的角度看，这两种文档并没有区别。 </a:t>
            </a:r>
          </a:p>
        </p:txBody>
      </p:sp>
    </p:spTree>
    <p:extLst>
      <p:ext uri="{BB962C8B-B14F-4D97-AF65-F5344CB8AC3E}">
        <p14:creationId xmlns:p14="http://schemas.microsoft.com/office/powerpoint/2010/main" val="238660777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68"/>
          <p:cNvSpPr>
            <a:spLocks noChangeArrowheads="1"/>
          </p:cNvSpPr>
          <p:nvPr/>
        </p:nvSpPr>
        <p:spPr bwMode="auto">
          <a:xfrm>
            <a:off x="556962" y="1681980"/>
            <a:ext cx="8120693" cy="22082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eaLnBrk="0" hangingPunct="0">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(1) </a:t>
            </a:r>
            <a:r>
              <a:rPr lang="zh-CN" altLang="en-US" sz="2000" b="1" dirty="0">
                <a:latin typeface="微软雅黑" pitchFamily="34" charset="-122"/>
                <a:ea typeface="微软雅黑" pitchFamily="34" charset="-122"/>
              </a:rPr>
              <a:t>应增加另一个应用程序，用来处理浏览器发来的数据，并创建动态文档。</a:t>
            </a:r>
          </a:p>
          <a:p>
            <a:pPr marL="285750" indent="-285750" eaLnBrk="0" hangingPunct="0">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(2) </a:t>
            </a:r>
            <a:r>
              <a:rPr lang="zh-CN" altLang="en-US" sz="2000" b="1" dirty="0">
                <a:latin typeface="微软雅黑" pitchFamily="34" charset="-122"/>
                <a:ea typeface="微软雅黑" pitchFamily="34" charset="-122"/>
              </a:rPr>
              <a:t>应增加一个机制，用来使万维网服务器把浏览器发来的数据传送给这个应用程序，然后万维网服务器能够解释这个应用程序的输出，并向浏览器返回 </a:t>
            </a:r>
            <a:r>
              <a:rPr lang="en-US" altLang="zh-CN" sz="2000" b="1" dirty="0">
                <a:latin typeface="微软雅黑" pitchFamily="34" charset="-122"/>
                <a:ea typeface="微软雅黑" pitchFamily="34" charset="-122"/>
              </a:rPr>
              <a:t>HTML </a:t>
            </a:r>
            <a:r>
              <a:rPr lang="zh-CN" altLang="en-US" sz="2000" b="1" dirty="0">
                <a:latin typeface="微软雅黑" pitchFamily="34" charset="-122"/>
                <a:ea typeface="微软雅黑" pitchFamily="34" charset="-122"/>
              </a:rPr>
              <a:t>文档。</a:t>
            </a:r>
          </a:p>
        </p:txBody>
      </p:sp>
      <p:sp>
        <p:nvSpPr>
          <p:cNvPr id="3" name="AutoShape 5"/>
          <p:cNvSpPr>
            <a:spLocks noChangeArrowheads="1"/>
          </p:cNvSpPr>
          <p:nvPr/>
        </p:nvSpPr>
        <p:spPr bwMode="auto">
          <a:xfrm>
            <a:off x="556963" y="1340828"/>
            <a:ext cx="8048776"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 name="矩形 3"/>
          <p:cNvSpPr/>
          <p:nvPr/>
        </p:nvSpPr>
        <p:spPr>
          <a:xfrm>
            <a:off x="645268" y="1289444"/>
            <a:ext cx="3005951" cy="400110"/>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000" b="1" dirty="0">
                <a:latin typeface="微软雅黑" pitchFamily="34" charset="-122"/>
                <a:ea typeface="微软雅黑" pitchFamily="34" charset="-122"/>
              </a:rPr>
              <a:t>万维网服务器功能的扩充</a:t>
            </a:r>
          </a:p>
        </p:txBody>
      </p:sp>
    </p:spTree>
    <p:extLst>
      <p:ext uri="{BB962C8B-B14F-4D97-AF65-F5344CB8AC3E}">
        <p14:creationId xmlns:p14="http://schemas.microsoft.com/office/powerpoint/2010/main" val="40169657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5"/>
          <p:cNvSpPr>
            <a:spLocks noChangeArrowheads="1"/>
          </p:cNvSpPr>
          <p:nvPr/>
        </p:nvSpPr>
        <p:spPr bwMode="auto">
          <a:xfrm>
            <a:off x="556963" y="628838"/>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6" name="Rectangle 6"/>
          <p:cNvSpPr>
            <a:spLocks noChangeArrowheads="1"/>
          </p:cNvSpPr>
          <p:nvPr/>
        </p:nvSpPr>
        <p:spPr bwMode="auto">
          <a:xfrm>
            <a:off x="2783425" y="595627"/>
            <a:ext cx="359585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新增加了下列的通用顶级域名</a:t>
            </a:r>
          </a:p>
        </p:txBody>
      </p:sp>
      <p:sp>
        <p:nvSpPr>
          <p:cNvPr id="7" name="Rectangle 68"/>
          <p:cNvSpPr>
            <a:spLocks noChangeArrowheads="1"/>
          </p:cNvSpPr>
          <p:nvPr/>
        </p:nvSpPr>
        <p:spPr bwMode="auto">
          <a:xfrm>
            <a:off x="483810" y="970473"/>
            <a:ext cx="8245143" cy="3477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eaLnBrk="0" hangingPunct="0">
              <a:lnSpc>
                <a:spcPts val="2400"/>
              </a:lnSpc>
              <a:buClr>
                <a:srgbClr val="0070C0"/>
              </a:buClr>
              <a:buFont typeface="Wingdings" pitchFamily="2" charset="2"/>
              <a:buChar char="l"/>
            </a:pPr>
            <a:r>
              <a:rPr lang="en-US" altLang="zh-CN" sz="1700" b="1" dirty="0">
                <a:latin typeface="微软雅黑" pitchFamily="34" charset="-122"/>
                <a:ea typeface="微软雅黑" pitchFamily="34" charset="-122"/>
              </a:rPr>
              <a:t>.aero </a:t>
            </a:r>
            <a:r>
              <a:rPr lang="zh-CN" altLang="en-US" sz="1700" b="1" dirty="0">
                <a:latin typeface="微软雅黑" pitchFamily="34" charset="-122"/>
                <a:ea typeface="微软雅黑" pitchFamily="34" charset="-122"/>
              </a:rPr>
              <a:t>（航空运输企业）</a:t>
            </a:r>
          </a:p>
          <a:p>
            <a:pPr marL="285750" indent="-285750" eaLnBrk="0" hangingPunct="0">
              <a:lnSpc>
                <a:spcPts val="2400"/>
              </a:lnSpc>
              <a:buClr>
                <a:srgbClr val="0070C0"/>
              </a:buClr>
              <a:buFont typeface="Wingdings" pitchFamily="2" charset="2"/>
              <a:buChar char="l"/>
            </a:pPr>
            <a:r>
              <a:rPr lang="en-US" altLang="zh-CN" sz="1700" b="1" dirty="0">
                <a:latin typeface="微软雅黑" pitchFamily="34" charset="-122"/>
                <a:ea typeface="微软雅黑" pitchFamily="34" charset="-122"/>
              </a:rPr>
              <a:t>.biz	</a:t>
            </a:r>
            <a:r>
              <a:rPr lang="zh-CN" altLang="en-US" sz="1700" b="1" dirty="0">
                <a:latin typeface="微软雅黑" pitchFamily="34" charset="-122"/>
                <a:ea typeface="微软雅黑" pitchFamily="34" charset="-122"/>
              </a:rPr>
              <a:t>（公司和企业）</a:t>
            </a:r>
          </a:p>
          <a:p>
            <a:pPr marL="285750" indent="-285750" eaLnBrk="0" hangingPunct="0">
              <a:lnSpc>
                <a:spcPts val="2400"/>
              </a:lnSpc>
              <a:buClr>
                <a:srgbClr val="0070C0"/>
              </a:buClr>
              <a:buFont typeface="Wingdings" pitchFamily="2" charset="2"/>
              <a:buChar char="l"/>
            </a:pPr>
            <a:r>
              <a:rPr lang="en-US" altLang="zh-CN" sz="1700" b="1" dirty="0">
                <a:latin typeface="微软雅黑" pitchFamily="34" charset="-122"/>
                <a:ea typeface="微软雅黑" pitchFamily="34" charset="-122"/>
              </a:rPr>
              <a:t>.cat	</a:t>
            </a:r>
            <a:r>
              <a:rPr lang="zh-CN" altLang="en-US" sz="1700" b="1" dirty="0">
                <a:latin typeface="微软雅黑" pitchFamily="34" charset="-122"/>
                <a:ea typeface="微软雅黑" pitchFamily="34" charset="-122"/>
              </a:rPr>
              <a:t>（加泰隆人的语言和文化团体）</a:t>
            </a:r>
          </a:p>
          <a:p>
            <a:pPr marL="285750" indent="-285750" eaLnBrk="0" hangingPunct="0">
              <a:lnSpc>
                <a:spcPts val="2400"/>
              </a:lnSpc>
              <a:buClr>
                <a:srgbClr val="0070C0"/>
              </a:buClr>
              <a:buFont typeface="Wingdings" pitchFamily="2" charset="2"/>
              <a:buChar char="l"/>
            </a:pPr>
            <a:r>
              <a:rPr lang="en-US" altLang="zh-CN" sz="1700" b="1" dirty="0">
                <a:latin typeface="微软雅黑" pitchFamily="34" charset="-122"/>
                <a:ea typeface="微软雅黑" pitchFamily="34" charset="-122"/>
              </a:rPr>
              <a:t>.coop</a:t>
            </a:r>
            <a:r>
              <a:rPr lang="zh-CN" altLang="en-US" sz="1700" b="1" dirty="0">
                <a:latin typeface="微软雅黑" pitchFamily="34" charset="-122"/>
                <a:ea typeface="微软雅黑" pitchFamily="34" charset="-122"/>
              </a:rPr>
              <a:t>（合作团体）</a:t>
            </a:r>
          </a:p>
          <a:p>
            <a:pPr marL="285750" indent="-285750" eaLnBrk="0" hangingPunct="0">
              <a:lnSpc>
                <a:spcPts val="2400"/>
              </a:lnSpc>
              <a:buClr>
                <a:srgbClr val="0070C0"/>
              </a:buClr>
              <a:buFont typeface="Wingdings" pitchFamily="2" charset="2"/>
              <a:buChar char="l"/>
            </a:pPr>
            <a:r>
              <a:rPr lang="en-US" altLang="zh-CN" sz="1700" b="1" dirty="0">
                <a:latin typeface="微软雅黑" pitchFamily="34" charset="-122"/>
                <a:ea typeface="微软雅黑" pitchFamily="34" charset="-122"/>
              </a:rPr>
              <a:t>.info	</a:t>
            </a:r>
            <a:r>
              <a:rPr lang="zh-CN" altLang="en-US" sz="1700" b="1" dirty="0">
                <a:latin typeface="微软雅黑" pitchFamily="34" charset="-122"/>
                <a:ea typeface="微软雅黑" pitchFamily="34" charset="-122"/>
              </a:rPr>
              <a:t>（各种情况）</a:t>
            </a:r>
          </a:p>
          <a:p>
            <a:pPr marL="285750" indent="-285750" eaLnBrk="0" hangingPunct="0">
              <a:lnSpc>
                <a:spcPts val="2400"/>
              </a:lnSpc>
              <a:buClr>
                <a:srgbClr val="0070C0"/>
              </a:buClr>
              <a:buFont typeface="Wingdings" pitchFamily="2" charset="2"/>
              <a:buChar char="l"/>
            </a:pPr>
            <a:r>
              <a:rPr lang="en-US" altLang="zh-CN" sz="1700" b="1" dirty="0">
                <a:latin typeface="微软雅黑" pitchFamily="34" charset="-122"/>
                <a:ea typeface="微软雅黑" pitchFamily="34" charset="-122"/>
              </a:rPr>
              <a:t>.jobs	</a:t>
            </a:r>
            <a:r>
              <a:rPr lang="zh-CN" altLang="en-US" sz="1700" b="1" dirty="0">
                <a:latin typeface="微软雅黑" pitchFamily="34" charset="-122"/>
                <a:ea typeface="微软雅黑" pitchFamily="34" charset="-122"/>
              </a:rPr>
              <a:t>（人力资源管理者）</a:t>
            </a:r>
          </a:p>
          <a:p>
            <a:pPr marL="285750" indent="-285750" eaLnBrk="0" hangingPunct="0">
              <a:lnSpc>
                <a:spcPts val="2400"/>
              </a:lnSpc>
              <a:buClr>
                <a:srgbClr val="0070C0"/>
              </a:buClr>
              <a:buFont typeface="Wingdings" pitchFamily="2" charset="2"/>
              <a:buChar char="l"/>
            </a:pPr>
            <a:r>
              <a:rPr lang="en-US" altLang="zh-CN" sz="1700" b="1" dirty="0">
                <a:latin typeface="微软雅黑" pitchFamily="34" charset="-122"/>
                <a:ea typeface="微软雅黑" pitchFamily="34" charset="-122"/>
              </a:rPr>
              <a:t>.</a:t>
            </a:r>
            <a:r>
              <a:rPr lang="en-US" altLang="zh-CN" sz="1700" b="1" dirty="0" err="1">
                <a:latin typeface="微软雅黑" pitchFamily="34" charset="-122"/>
                <a:ea typeface="微软雅黑" pitchFamily="34" charset="-122"/>
              </a:rPr>
              <a:t>mobi</a:t>
            </a:r>
            <a:r>
              <a:rPr lang="zh-CN" altLang="en-US" sz="1700" b="1" dirty="0">
                <a:latin typeface="微软雅黑" pitchFamily="34" charset="-122"/>
                <a:ea typeface="微软雅黑" pitchFamily="34" charset="-122"/>
              </a:rPr>
              <a:t>（移动产品与服务的用户和提供者）</a:t>
            </a:r>
          </a:p>
          <a:p>
            <a:pPr marL="285750" indent="-285750" eaLnBrk="0" hangingPunct="0">
              <a:lnSpc>
                <a:spcPts val="2400"/>
              </a:lnSpc>
              <a:buClr>
                <a:srgbClr val="0070C0"/>
              </a:buClr>
              <a:buFont typeface="Wingdings" pitchFamily="2" charset="2"/>
              <a:buChar char="l"/>
            </a:pPr>
            <a:r>
              <a:rPr lang="en-US" altLang="zh-CN" sz="1700" b="1" dirty="0">
                <a:latin typeface="微软雅黑" pitchFamily="34" charset="-122"/>
                <a:ea typeface="微软雅黑" pitchFamily="34" charset="-122"/>
              </a:rPr>
              <a:t>.museum </a:t>
            </a:r>
            <a:r>
              <a:rPr lang="zh-CN" altLang="en-US" sz="1700" b="1" dirty="0">
                <a:latin typeface="微软雅黑" pitchFamily="34" charset="-122"/>
                <a:ea typeface="微软雅黑" pitchFamily="34" charset="-122"/>
              </a:rPr>
              <a:t>（博物馆）</a:t>
            </a:r>
          </a:p>
          <a:p>
            <a:pPr marL="285750" indent="-285750" eaLnBrk="0" hangingPunct="0">
              <a:lnSpc>
                <a:spcPts val="2400"/>
              </a:lnSpc>
              <a:buClr>
                <a:srgbClr val="0070C0"/>
              </a:buClr>
              <a:buFont typeface="Wingdings" pitchFamily="2" charset="2"/>
              <a:buChar char="l"/>
            </a:pPr>
            <a:r>
              <a:rPr lang="en-US" altLang="zh-CN" sz="1700" b="1" dirty="0">
                <a:latin typeface="微软雅黑" pitchFamily="34" charset="-122"/>
                <a:ea typeface="微软雅黑" pitchFamily="34" charset="-122"/>
              </a:rPr>
              <a:t>.name</a:t>
            </a:r>
            <a:r>
              <a:rPr lang="zh-CN" altLang="en-US" sz="1700" b="1" dirty="0">
                <a:latin typeface="微软雅黑" pitchFamily="34" charset="-122"/>
                <a:ea typeface="微软雅黑" pitchFamily="34" charset="-122"/>
              </a:rPr>
              <a:t>（个人）</a:t>
            </a:r>
          </a:p>
          <a:p>
            <a:pPr marL="285750" indent="-285750" eaLnBrk="0" hangingPunct="0">
              <a:lnSpc>
                <a:spcPts val="2400"/>
              </a:lnSpc>
              <a:buClr>
                <a:srgbClr val="0070C0"/>
              </a:buClr>
              <a:buFont typeface="Wingdings" pitchFamily="2" charset="2"/>
              <a:buChar char="l"/>
            </a:pPr>
            <a:r>
              <a:rPr lang="en-US" altLang="zh-CN" sz="1700" b="1" dirty="0">
                <a:latin typeface="微软雅黑" pitchFamily="34" charset="-122"/>
                <a:ea typeface="微软雅黑" pitchFamily="34" charset="-122"/>
              </a:rPr>
              <a:t>.pro	</a:t>
            </a:r>
            <a:r>
              <a:rPr lang="zh-CN" altLang="en-US" sz="1700" b="1" dirty="0">
                <a:latin typeface="微软雅黑" pitchFamily="34" charset="-122"/>
                <a:ea typeface="微软雅黑" pitchFamily="34" charset="-122"/>
              </a:rPr>
              <a:t>（有证书的专业人员）</a:t>
            </a:r>
          </a:p>
          <a:p>
            <a:pPr marL="285750" indent="-285750" eaLnBrk="0" hangingPunct="0">
              <a:lnSpc>
                <a:spcPts val="2400"/>
              </a:lnSpc>
              <a:buClr>
                <a:srgbClr val="0070C0"/>
              </a:buClr>
              <a:buFont typeface="Wingdings" pitchFamily="2" charset="2"/>
              <a:buChar char="l"/>
            </a:pPr>
            <a:r>
              <a:rPr lang="en-US" altLang="zh-CN" sz="1700" b="1" dirty="0">
                <a:latin typeface="微软雅黑" pitchFamily="34" charset="-122"/>
                <a:ea typeface="微软雅黑" pitchFamily="34" charset="-122"/>
              </a:rPr>
              <a:t>.travel</a:t>
            </a:r>
            <a:r>
              <a:rPr lang="zh-CN" altLang="en-US" sz="1700" b="1" dirty="0">
                <a:latin typeface="微软雅黑" pitchFamily="34" charset="-122"/>
                <a:ea typeface="微软雅黑" pitchFamily="34" charset="-122"/>
              </a:rPr>
              <a:t>（旅游业） </a:t>
            </a:r>
          </a:p>
        </p:txBody>
      </p:sp>
    </p:spTree>
    <p:extLst>
      <p:ext uri="{BB962C8B-B14F-4D97-AF65-F5344CB8AC3E}">
        <p14:creationId xmlns:p14="http://schemas.microsoft.com/office/powerpoint/2010/main" val="30006812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4"/>
          <p:cNvSpPr/>
          <p:nvPr/>
        </p:nvSpPr>
        <p:spPr>
          <a:xfrm>
            <a:off x="556963" y="1057072"/>
            <a:ext cx="8048776" cy="331493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4" name="图片 5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64089" y="1413080"/>
            <a:ext cx="1117348" cy="1564286"/>
          </a:xfrm>
          <a:prstGeom prst="rect">
            <a:avLst/>
          </a:prstGeom>
        </p:spPr>
      </p:pic>
      <p:pic>
        <p:nvPicPr>
          <p:cNvPr id="52" name="Picture 197"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89331" y="1672228"/>
            <a:ext cx="918304" cy="918306"/>
          </a:xfrm>
          <a:prstGeom prst="rect">
            <a:avLst/>
          </a:prstGeom>
          <a:noFill/>
          <a:extLst>
            <a:ext uri="{909E8E84-426E-40DD-AFC4-6F175D3DCCD1}">
              <a14:hiddenFill xmlns:a14="http://schemas.microsoft.com/office/drawing/2010/main">
                <a:solidFill>
                  <a:srgbClr val="FFFFFF"/>
                </a:solidFill>
              </a14:hiddenFill>
            </a:ext>
          </a:extLst>
        </p:spPr>
      </p:pic>
      <p:sp>
        <p:nvSpPr>
          <p:cNvPr id="6" name="AutoShape 5"/>
          <p:cNvSpPr>
            <a:spLocks noChangeArrowheads="1"/>
          </p:cNvSpPr>
          <p:nvPr/>
        </p:nvSpPr>
        <p:spPr bwMode="auto">
          <a:xfrm>
            <a:off x="556963" y="650570"/>
            <a:ext cx="8048776"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7" name="矩形 6"/>
          <p:cNvSpPr/>
          <p:nvPr/>
        </p:nvSpPr>
        <p:spPr>
          <a:xfrm>
            <a:off x="645268" y="599186"/>
            <a:ext cx="3262432" cy="400110"/>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000" b="1" dirty="0">
                <a:latin typeface="微软雅黑" pitchFamily="34" charset="-122"/>
                <a:ea typeface="微软雅黑" pitchFamily="34" charset="-122"/>
              </a:rPr>
              <a:t>扩充了功能的万维网服务器</a:t>
            </a:r>
          </a:p>
        </p:txBody>
      </p:sp>
      <p:grpSp>
        <p:nvGrpSpPr>
          <p:cNvPr id="13" name="Group 49"/>
          <p:cNvGrpSpPr>
            <a:grpSpLocks/>
          </p:cNvGrpSpPr>
          <p:nvPr/>
        </p:nvGrpSpPr>
        <p:grpSpPr bwMode="auto">
          <a:xfrm>
            <a:off x="5765827" y="1959536"/>
            <a:ext cx="1421552" cy="806719"/>
            <a:chOff x="3530" y="1904"/>
            <a:chExt cx="1150" cy="707"/>
          </a:xfrm>
        </p:grpSpPr>
        <p:sp>
          <p:nvSpPr>
            <p:cNvPr id="14" name="AutoShape 5"/>
            <p:cNvSpPr>
              <a:spLocks noChangeArrowheads="1"/>
            </p:cNvSpPr>
            <p:nvPr/>
          </p:nvSpPr>
          <p:spPr bwMode="auto">
            <a:xfrm>
              <a:off x="4238" y="1904"/>
              <a:ext cx="442" cy="289"/>
            </a:xfrm>
            <a:prstGeom prst="can">
              <a:avLst>
                <a:gd name="adj" fmla="val 39583"/>
              </a:avLst>
            </a:prstGeom>
            <a:solidFill>
              <a:srgbClr val="00FFCC"/>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1400" b="1">
                <a:latin typeface="微软雅黑" pitchFamily="34" charset="-122"/>
                <a:ea typeface="微软雅黑" pitchFamily="34" charset="-122"/>
              </a:endParaRPr>
            </a:p>
          </p:txBody>
        </p:sp>
        <p:sp>
          <p:nvSpPr>
            <p:cNvPr id="15" name="Line 14"/>
            <p:cNvSpPr>
              <a:spLocks noChangeShapeType="1"/>
            </p:cNvSpPr>
            <p:nvPr/>
          </p:nvSpPr>
          <p:spPr bwMode="auto">
            <a:xfrm flipV="1">
              <a:off x="3985" y="2177"/>
              <a:ext cx="393" cy="232"/>
            </a:xfrm>
            <a:prstGeom prst="line">
              <a:avLst/>
            </a:prstGeom>
            <a:noFill/>
            <a:ln w="28575">
              <a:solidFill>
                <a:srgbClr val="FF00FF"/>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16" name="Line 18"/>
            <p:cNvSpPr>
              <a:spLocks noChangeShapeType="1"/>
            </p:cNvSpPr>
            <p:nvPr/>
          </p:nvSpPr>
          <p:spPr bwMode="auto">
            <a:xfrm>
              <a:off x="3530" y="2276"/>
              <a:ext cx="186" cy="181"/>
            </a:xfrm>
            <a:prstGeom prst="line">
              <a:avLst/>
            </a:prstGeom>
            <a:noFill/>
            <a:ln w="25400">
              <a:solidFill>
                <a:srgbClr val="FF00FF"/>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17" name="Oval 13"/>
            <p:cNvSpPr>
              <a:spLocks noChangeArrowheads="1"/>
            </p:cNvSpPr>
            <p:nvPr/>
          </p:nvSpPr>
          <p:spPr bwMode="auto">
            <a:xfrm>
              <a:off x="3651" y="2385"/>
              <a:ext cx="450" cy="226"/>
            </a:xfrm>
            <a:prstGeom prst="ellipse">
              <a:avLst/>
            </a:prstGeom>
            <a:solidFill>
              <a:srgbClr val="00FFCC"/>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r>
                <a:rPr lang="en-US" altLang="zh-CN" sz="1400" b="1">
                  <a:latin typeface="微软雅黑" pitchFamily="34" charset="-122"/>
                  <a:ea typeface="微软雅黑" pitchFamily="34" charset="-122"/>
                </a:rPr>
                <a:t>CGI</a:t>
              </a:r>
            </a:p>
          </p:txBody>
        </p:sp>
      </p:grpSp>
      <p:grpSp>
        <p:nvGrpSpPr>
          <p:cNvPr id="18" name="Group 45"/>
          <p:cNvGrpSpPr>
            <a:grpSpLocks/>
          </p:cNvGrpSpPr>
          <p:nvPr/>
        </p:nvGrpSpPr>
        <p:grpSpPr bwMode="auto">
          <a:xfrm>
            <a:off x="2223070" y="3348191"/>
            <a:ext cx="4154643" cy="1200381"/>
            <a:chOff x="664" y="3124"/>
            <a:chExt cx="3361" cy="1052"/>
          </a:xfrm>
        </p:grpSpPr>
        <p:sp>
          <p:nvSpPr>
            <p:cNvPr id="19" name="Line 32"/>
            <p:cNvSpPr>
              <a:spLocks noChangeShapeType="1"/>
            </p:cNvSpPr>
            <p:nvPr/>
          </p:nvSpPr>
          <p:spPr bwMode="auto">
            <a:xfrm flipH="1" flipV="1">
              <a:off x="664" y="3680"/>
              <a:ext cx="2965" cy="11"/>
            </a:xfrm>
            <a:prstGeom prst="line">
              <a:avLst/>
            </a:prstGeom>
            <a:noFill/>
            <a:ln w="28575">
              <a:solidFill>
                <a:srgbClr val="0000FF"/>
              </a:solidFill>
              <a:prstDash val="dash"/>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20" name="Text Box 34"/>
            <p:cNvSpPr txBox="1">
              <a:spLocks noChangeArrowheads="1"/>
            </p:cNvSpPr>
            <p:nvPr/>
          </p:nvSpPr>
          <p:spPr bwMode="auto">
            <a:xfrm>
              <a:off x="2336" y="3124"/>
              <a:ext cx="672" cy="10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en-US" altLang="zh-CN" sz="7200" b="1" dirty="0">
                  <a:solidFill>
                    <a:srgbClr val="0000FF"/>
                  </a:solidFill>
                  <a:latin typeface="微软雅黑" pitchFamily="34" charset="-122"/>
                  <a:ea typeface="微软雅黑" pitchFamily="34" charset="-122"/>
                  <a:sym typeface="Wingdings" pitchFamily="2" charset="2"/>
                </a:rPr>
                <a:t></a:t>
              </a:r>
              <a:endParaRPr kumimoji="1" lang="en-US" altLang="zh-CN" sz="7200" b="1" dirty="0">
                <a:solidFill>
                  <a:srgbClr val="0000FF"/>
                </a:solidFill>
                <a:latin typeface="微软雅黑" pitchFamily="34" charset="-122"/>
                <a:ea typeface="微软雅黑" pitchFamily="34" charset="-122"/>
              </a:endParaRPr>
            </a:p>
          </p:txBody>
        </p:sp>
        <p:sp>
          <p:nvSpPr>
            <p:cNvPr id="21" name="Text Box 36"/>
            <p:cNvSpPr txBox="1">
              <a:spLocks noChangeArrowheads="1"/>
            </p:cNvSpPr>
            <p:nvPr/>
          </p:nvSpPr>
          <p:spPr bwMode="auto">
            <a:xfrm>
              <a:off x="2795" y="3217"/>
              <a:ext cx="1230" cy="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en-US" altLang="zh-CN" sz="1800" b="1" dirty="0">
                  <a:latin typeface="微软雅黑" pitchFamily="34" charset="-122"/>
                  <a:ea typeface="微软雅黑" pitchFamily="34" charset="-122"/>
                  <a:sym typeface="Wingdings" pitchFamily="2" charset="2"/>
                </a:rPr>
                <a:t></a:t>
              </a:r>
              <a:r>
                <a:rPr kumimoji="1" lang="en-US" altLang="zh-CN" sz="1400" b="1" dirty="0">
                  <a:latin typeface="微软雅黑" pitchFamily="34" charset="-122"/>
                  <a:ea typeface="微软雅黑" pitchFamily="34" charset="-122"/>
                </a:rPr>
                <a:t> </a:t>
              </a:r>
              <a:r>
                <a:rPr kumimoji="1" lang="zh-CN" altLang="en-US" sz="1400" b="1" dirty="0">
                  <a:latin typeface="微软雅黑" pitchFamily="34" charset="-122"/>
                  <a:ea typeface="微软雅黑" pitchFamily="34" charset="-122"/>
                </a:rPr>
                <a:t>响应动态文档</a:t>
              </a:r>
            </a:p>
          </p:txBody>
        </p:sp>
        <p:grpSp>
          <p:nvGrpSpPr>
            <p:cNvPr id="22" name="Group 37"/>
            <p:cNvGrpSpPr>
              <a:grpSpLocks/>
            </p:cNvGrpSpPr>
            <p:nvPr/>
          </p:nvGrpSpPr>
          <p:grpSpPr bwMode="auto">
            <a:xfrm flipH="1">
              <a:off x="1039" y="3509"/>
              <a:ext cx="1433" cy="321"/>
              <a:chOff x="1152" y="1824"/>
              <a:chExt cx="1296" cy="240"/>
            </a:xfrm>
          </p:grpSpPr>
          <p:sp>
            <p:nvSpPr>
              <p:cNvPr id="23" name="AutoShape 38"/>
              <p:cNvSpPr>
                <a:spLocks noChangeArrowheads="1"/>
              </p:cNvSpPr>
              <p:nvPr/>
            </p:nvSpPr>
            <p:spPr bwMode="auto">
              <a:xfrm>
                <a:off x="2160" y="1872"/>
                <a:ext cx="288" cy="144"/>
              </a:xfrm>
              <a:prstGeom prst="rightArrow">
                <a:avLst>
                  <a:gd name="adj1" fmla="val 50000"/>
                  <a:gd name="adj2" fmla="val 50000"/>
                </a:avLst>
              </a:prstGeom>
              <a:solidFill>
                <a:srgbClr val="CC00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1400" b="1">
                  <a:latin typeface="微软雅黑" pitchFamily="34" charset="-122"/>
                  <a:ea typeface="微软雅黑" pitchFamily="34" charset="-122"/>
                </a:endParaRPr>
              </a:p>
            </p:txBody>
          </p:sp>
          <p:sp>
            <p:nvSpPr>
              <p:cNvPr id="24" name="Rectangle 39"/>
              <p:cNvSpPr>
                <a:spLocks noChangeArrowheads="1"/>
              </p:cNvSpPr>
              <p:nvPr/>
            </p:nvSpPr>
            <p:spPr bwMode="auto">
              <a:xfrm>
                <a:off x="1152" y="1824"/>
                <a:ext cx="1008" cy="240"/>
              </a:xfrm>
              <a:prstGeom prst="rect">
                <a:avLst/>
              </a:prstGeom>
              <a:solidFill>
                <a:srgbClr val="CC00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r>
                  <a:rPr kumimoji="1" lang="en-US" altLang="zh-CN" sz="1400" b="1" dirty="0">
                    <a:solidFill>
                      <a:schemeClr val="bg1"/>
                    </a:solidFill>
                    <a:latin typeface="微软雅黑" pitchFamily="34" charset="-122"/>
                    <a:ea typeface="微软雅黑" pitchFamily="34" charset="-122"/>
                  </a:rPr>
                  <a:t>HTTP </a:t>
                </a:r>
                <a:r>
                  <a:rPr kumimoji="1" lang="zh-CN" altLang="en-US" sz="1400" b="1" dirty="0">
                    <a:solidFill>
                      <a:schemeClr val="bg1"/>
                    </a:solidFill>
                    <a:latin typeface="微软雅黑" pitchFamily="34" charset="-122"/>
                    <a:ea typeface="微软雅黑" pitchFamily="34" charset="-122"/>
                  </a:rPr>
                  <a:t>响应报文</a:t>
                </a:r>
              </a:p>
            </p:txBody>
          </p:sp>
        </p:grpSp>
      </p:grpSp>
      <p:sp>
        <p:nvSpPr>
          <p:cNvPr id="25" name="Rectangle 6"/>
          <p:cNvSpPr>
            <a:spLocks noChangeArrowheads="1"/>
          </p:cNvSpPr>
          <p:nvPr/>
        </p:nvSpPr>
        <p:spPr bwMode="auto">
          <a:xfrm>
            <a:off x="5439488" y="1136842"/>
            <a:ext cx="1259961" cy="305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kumimoji="1" lang="zh-CN" altLang="en-US" sz="1400" b="1" dirty="0">
                <a:latin typeface="微软雅黑" pitchFamily="34" charset="-122"/>
                <a:ea typeface="微软雅黑" pitchFamily="34" charset="-122"/>
              </a:rPr>
              <a:t>万维网服务器</a:t>
            </a:r>
          </a:p>
        </p:txBody>
      </p:sp>
      <p:sp>
        <p:nvSpPr>
          <p:cNvPr id="26" name="Oval 7"/>
          <p:cNvSpPr>
            <a:spLocks noChangeArrowheads="1"/>
          </p:cNvSpPr>
          <p:nvPr/>
        </p:nvSpPr>
        <p:spPr bwMode="auto">
          <a:xfrm>
            <a:off x="5464090" y="2144254"/>
            <a:ext cx="531658" cy="259166"/>
          </a:xfrm>
          <a:prstGeom prst="ellipse">
            <a:avLst/>
          </a:prstGeom>
          <a:solidFill>
            <a:srgbClr val="66FF6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1400" b="1">
              <a:latin typeface="微软雅黑" pitchFamily="34" charset="-122"/>
              <a:ea typeface="微软雅黑" pitchFamily="34" charset="-122"/>
            </a:endParaRPr>
          </a:p>
        </p:txBody>
      </p:sp>
      <p:sp>
        <p:nvSpPr>
          <p:cNvPr id="27" name="Rectangle 8"/>
          <p:cNvSpPr>
            <a:spLocks noChangeArrowheads="1"/>
          </p:cNvSpPr>
          <p:nvPr/>
        </p:nvSpPr>
        <p:spPr bwMode="auto">
          <a:xfrm>
            <a:off x="2940772" y="1624054"/>
            <a:ext cx="721352" cy="4775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nSpc>
                <a:spcPct val="90000"/>
              </a:lnSpc>
            </a:pPr>
            <a:r>
              <a:rPr kumimoji="1" lang="zh-CN" altLang="en-US" sz="1400" b="1" dirty="0">
                <a:latin typeface="微软雅黑" pitchFamily="34" charset="-122"/>
                <a:ea typeface="微软雅黑" pitchFamily="34" charset="-122"/>
              </a:rPr>
              <a:t>浏览器</a:t>
            </a:r>
          </a:p>
          <a:p>
            <a:pPr>
              <a:lnSpc>
                <a:spcPct val="90000"/>
              </a:lnSpc>
            </a:pPr>
            <a:r>
              <a:rPr kumimoji="1" lang="zh-CN" altLang="en-US" sz="1400" b="1" dirty="0">
                <a:latin typeface="微软雅黑" pitchFamily="34" charset="-122"/>
                <a:ea typeface="微软雅黑" pitchFamily="34" charset="-122"/>
              </a:rPr>
              <a:t> 程序</a:t>
            </a:r>
          </a:p>
        </p:txBody>
      </p:sp>
      <p:sp>
        <p:nvSpPr>
          <p:cNvPr id="28" name="Rectangle 9"/>
          <p:cNvSpPr>
            <a:spLocks noChangeArrowheads="1"/>
          </p:cNvSpPr>
          <p:nvPr/>
        </p:nvSpPr>
        <p:spPr bwMode="auto">
          <a:xfrm>
            <a:off x="1815383" y="1397001"/>
            <a:ext cx="1080425" cy="305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kumimoji="1" lang="zh-CN" altLang="en-US" sz="1400" b="1" dirty="0">
                <a:latin typeface="微软雅黑" pitchFamily="34" charset="-122"/>
                <a:ea typeface="微软雅黑" pitchFamily="34" charset="-122"/>
              </a:rPr>
              <a:t>万维网客户</a:t>
            </a:r>
          </a:p>
        </p:txBody>
      </p:sp>
      <p:sp>
        <p:nvSpPr>
          <p:cNvPr id="29" name="Line 10"/>
          <p:cNvSpPr>
            <a:spLocks noChangeShapeType="1"/>
          </p:cNvSpPr>
          <p:nvPr/>
        </p:nvSpPr>
        <p:spPr bwMode="auto">
          <a:xfrm>
            <a:off x="5067412" y="1910204"/>
            <a:ext cx="605705" cy="379093"/>
          </a:xfrm>
          <a:prstGeom prst="line">
            <a:avLst/>
          </a:prstGeom>
          <a:noFill/>
          <a:ln w="28575">
            <a:solidFill>
              <a:srgbClr val="FF00FF"/>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30" name="Rectangle 11"/>
          <p:cNvSpPr>
            <a:spLocks noChangeArrowheads="1"/>
          </p:cNvSpPr>
          <p:nvPr/>
        </p:nvSpPr>
        <p:spPr bwMode="auto">
          <a:xfrm>
            <a:off x="4460470" y="1636355"/>
            <a:ext cx="721352" cy="4775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nSpc>
                <a:spcPct val="90000"/>
              </a:lnSpc>
            </a:pPr>
            <a:r>
              <a:rPr kumimoji="1" lang="zh-CN" altLang="en-US" sz="1400" b="1">
                <a:latin typeface="微软雅黑" pitchFamily="34" charset="-122"/>
                <a:ea typeface="微软雅黑" pitchFamily="34" charset="-122"/>
              </a:rPr>
              <a:t>服务器</a:t>
            </a:r>
          </a:p>
          <a:p>
            <a:pPr>
              <a:lnSpc>
                <a:spcPct val="90000"/>
              </a:lnSpc>
            </a:pPr>
            <a:r>
              <a:rPr kumimoji="1" lang="zh-CN" altLang="en-US" sz="1400" b="1">
                <a:latin typeface="微软雅黑" pitchFamily="34" charset="-122"/>
                <a:ea typeface="微软雅黑" pitchFamily="34" charset="-122"/>
              </a:rPr>
              <a:t> 程序</a:t>
            </a:r>
          </a:p>
        </p:txBody>
      </p:sp>
      <p:sp>
        <p:nvSpPr>
          <p:cNvPr id="31" name="Rectangle 12"/>
          <p:cNvSpPr>
            <a:spLocks noChangeArrowheads="1"/>
          </p:cNvSpPr>
          <p:nvPr/>
        </p:nvSpPr>
        <p:spPr bwMode="auto">
          <a:xfrm>
            <a:off x="3686651" y="2041691"/>
            <a:ext cx="677046" cy="305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kumimoji="1" lang="en-US" altLang="zh-CN" sz="1400" b="1">
                <a:latin typeface="微软雅黑" pitchFamily="34" charset="-122"/>
                <a:ea typeface="微软雅黑" pitchFamily="34" charset="-122"/>
              </a:rPr>
              <a:t>HTTP</a:t>
            </a:r>
          </a:p>
        </p:txBody>
      </p:sp>
      <p:sp>
        <p:nvSpPr>
          <p:cNvPr id="32" name="Rectangle 16"/>
          <p:cNvSpPr>
            <a:spLocks noChangeArrowheads="1"/>
          </p:cNvSpPr>
          <p:nvPr/>
        </p:nvSpPr>
        <p:spPr bwMode="auto">
          <a:xfrm>
            <a:off x="6544861" y="1678838"/>
            <a:ext cx="721352" cy="305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kumimoji="1" lang="zh-CN" altLang="en-US" sz="1400" b="1" dirty="0">
                <a:latin typeface="微软雅黑" pitchFamily="34" charset="-122"/>
                <a:ea typeface="微软雅黑" pitchFamily="34" charset="-122"/>
              </a:rPr>
              <a:t>数据库</a:t>
            </a:r>
          </a:p>
        </p:txBody>
      </p:sp>
      <p:sp>
        <p:nvSpPr>
          <p:cNvPr id="34" name="Oval 20"/>
          <p:cNvSpPr>
            <a:spLocks noChangeArrowheads="1"/>
          </p:cNvSpPr>
          <p:nvPr/>
        </p:nvSpPr>
        <p:spPr bwMode="auto">
          <a:xfrm>
            <a:off x="2054028" y="2164594"/>
            <a:ext cx="567551" cy="257114"/>
          </a:xfrm>
          <a:prstGeom prst="ellipse">
            <a:avLst/>
          </a:prstGeom>
          <a:solidFill>
            <a:srgbClr val="66FF6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1400" b="1">
              <a:latin typeface="微软雅黑" pitchFamily="34" charset="-122"/>
              <a:ea typeface="微软雅黑" pitchFamily="34" charset="-122"/>
            </a:endParaRPr>
          </a:p>
        </p:txBody>
      </p:sp>
      <p:sp>
        <p:nvSpPr>
          <p:cNvPr id="35" name="Line 21"/>
          <p:cNvSpPr>
            <a:spLocks noChangeShapeType="1"/>
          </p:cNvSpPr>
          <p:nvPr/>
        </p:nvSpPr>
        <p:spPr bwMode="auto">
          <a:xfrm flipH="1">
            <a:off x="2423324" y="1910204"/>
            <a:ext cx="585052" cy="397351"/>
          </a:xfrm>
          <a:prstGeom prst="line">
            <a:avLst/>
          </a:prstGeom>
          <a:noFill/>
          <a:ln w="28575">
            <a:solidFill>
              <a:srgbClr val="FF00FF"/>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grpSp>
        <p:nvGrpSpPr>
          <p:cNvPr id="37" name="Group 50"/>
          <p:cNvGrpSpPr>
            <a:grpSpLocks/>
          </p:cNvGrpSpPr>
          <p:nvPr/>
        </p:nvGrpSpPr>
        <p:grpSpPr bwMode="auto">
          <a:xfrm>
            <a:off x="1935051" y="2889486"/>
            <a:ext cx="3964277" cy="1325894"/>
            <a:chOff x="431" y="2722"/>
            <a:chExt cx="3207" cy="1162"/>
          </a:xfrm>
        </p:grpSpPr>
        <p:sp>
          <p:nvSpPr>
            <p:cNvPr id="38" name="Line 27"/>
            <p:cNvSpPr>
              <a:spLocks noChangeShapeType="1"/>
            </p:cNvSpPr>
            <p:nvPr/>
          </p:nvSpPr>
          <p:spPr bwMode="auto">
            <a:xfrm>
              <a:off x="664" y="2791"/>
              <a:ext cx="0" cy="1093"/>
            </a:xfrm>
            <a:prstGeom prst="line">
              <a:avLst/>
            </a:prstGeom>
            <a:noFill/>
            <a:ln w="1905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39" name="Line 28"/>
            <p:cNvSpPr>
              <a:spLocks noChangeShapeType="1"/>
            </p:cNvSpPr>
            <p:nvPr/>
          </p:nvSpPr>
          <p:spPr bwMode="auto">
            <a:xfrm>
              <a:off x="3638" y="2855"/>
              <a:ext cx="0" cy="1029"/>
            </a:xfrm>
            <a:prstGeom prst="line">
              <a:avLst/>
            </a:prstGeom>
            <a:noFill/>
            <a:ln w="1905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grpSp>
          <p:nvGrpSpPr>
            <p:cNvPr id="40" name="Group 44"/>
            <p:cNvGrpSpPr>
              <a:grpSpLocks/>
            </p:cNvGrpSpPr>
            <p:nvPr/>
          </p:nvGrpSpPr>
          <p:grpSpPr bwMode="auto">
            <a:xfrm>
              <a:off x="431" y="2722"/>
              <a:ext cx="3207" cy="519"/>
              <a:chOff x="431" y="2722"/>
              <a:chExt cx="3207" cy="519"/>
            </a:xfrm>
          </p:grpSpPr>
          <p:sp>
            <p:nvSpPr>
              <p:cNvPr id="41" name="Line 23"/>
              <p:cNvSpPr>
                <a:spLocks noChangeShapeType="1"/>
              </p:cNvSpPr>
              <p:nvPr/>
            </p:nvSpPr>
            <p:spPr bwMode="auto">
              <a:xfrm flipV="1">
                <a:off x="673" y="3080"/>
                <a:ext cx="2965" cy="11"/>
              </a:xfrm>
              <a:prstGeom prst="line">
                <a:avLst/>
              </a:prstGeom>
              <a:noFill/>
              <a:ln w="28575">
                <a:solidFill>
                  <a:srgbClr val="0000FF"/>
                </a:solidFill>
                <a:prstDash val="dash"/>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grpSp>
            <p:nvGrpSpPr>
              <p:cNvPr id="42" name="Group 24"/>
              <p:cNvGrpSpPr>
                <a:grpSpLocks/>
              </p:cNvGrpSpPr>
              <p:nvPr/>
            </p:nvGrpSpPr>
            <p:grpSpPr bwMode="auto">
              <a:xfrm>
                <a:off x="1419" y="2919"/>
                <a:ext cx="1461" cy="322"/>
                <a:chOff x="1152" y="1824"/>
                <a:chExt cx="1296" cy="240"/>
              </a:xfrm>
            </p:grpSpPr>
            <p:sp>
              <p:nvSpPr>
                <p:cNvPr id="44" name="AutoShape 25"/>
                <p:cNvSpPr>
                  <a:spLocks noChangeArrowheads="1"/>
                </p:cNvSpPr>
                <p:nvPr/>
              </p:nvSpPr>
              <p:spPr bwMode="auto">
                <a:xfrm>
                  <a:off x="2160" y="1872"/>
                  <a:ext cx="288" cy="144"/>
                </a:xfrm>
                <a:prstGeom prst="rightArrow">
                  <a:avLst>
                    <a:gd name="adj1" fmla="val 50000"/>
                    <a:gd name="adj2" fmla="val 50000"/>
                  </a:avLst>
                </a:prstGeom>
                <a:solidFill>
                  <a:srgbClr val="0000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1400" b="1">
                    <a:latin typeface="微软雅黑" pitchFamily="34" charset="-122"/>
                    <a:ea typeface="微软雅黑" pitchFamily="34" charset="-122"/>
                  </a:endParaRPr>
                </a:p>
              </p:txBody>
            </p:sp>
            <p:sp>
              <p:nvSpPr>
                <p:cNvPr id="45" name="Rectangle 26"/>
                <p:cNvSpPr>
                  <a:spLocks noChangeArrowheads="1"/>
                </p:cNvSpPr>
                <p:nvPr/>
              </p:nvSpPr>
              <p:spPr bwMode="auto">
                <a:xfrm>
                  <a:off x="1152" y="1824"/>
                  <a:ext cx="1008" cy="240"/>
                </a:xfrm>
                <a:prstGeom prst="rect">
                  <a:avLst/>
                </a:prstGeom>
                <a:solidFill>
                  <a:srgbClr val="0000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r>
                    <a:rPr kumimoji="1" lang="en-US" altLang="zh-CN" sz="1400" b="1" dirty="0">
                      <a:solidFill>
                        <a:schemeClr val="bg1"/>
                      </a:solidFill>
                      <a:latin typeface="微软雅黑" pitchFamily="34" charset="-122"/>
                      <a:ea typeface="微软雅黑" pitchFamily="34" charset="-122"/>
                    </a:rPr>
                    <a:t>HTTP </a:t>
                  </a:r>
                  <a:r>
                    <a:rPr kumimoji="1" lang="zh-CN" altLang="en-US" sz="1400" b="1" dirty="0">
                      <a:solidFill>
                        <a:schemeClr val="bg1"/>
                      </a:solidFill>
                      <a:latin typeface="微软雅黑" pitchFamily="34" charset="-122"/>
                      <a:ea typeface="微软雅黑" pitchFamily="34" charset="-122"/>
                    </a:rPr>
                    <a:t>请求报文</a:t>
                  </a:r>
                </a:p>
              </p:txBody>
            </p:sp>
          </p:grpSp>
          <p:sp>
            <p:nvSpPr>
              <p:cNvPr id="43" name="Text Box 29"/>
              <p:cNvSpPr txBox="1">
                <a:spLocks noChangeArrowheads="1"/>
              </p:cNvSpPr>
              <p:nvPr/>
            </p:nvSpPr>
            <p:spPr bwMode="auto">
              <a:xfrm>
                <a:off x="431" y="2722"/>
                <a:ext cx="939" cy="324"/>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en-US" altLang="zh-CN" sz="1800" b="1" dirty="0">
                    <a:latin typeface="微软雅黑" pitchFamily="34" charset="-122"/>
                    <a:ea typeface="微软雅黑" pitchFamily="34" charset="-122"/>
                    <a:sym typeface="Wingdings" pitchFamily="2" charset="2"/>
                  </a:rPr>
                  <a:t></a:t>
                </a:r>
                <a:r>
                  <a:rPr kumimoji="1" lang="en-US" altLang="zh-CN" sz="1400" b="1" dirty="0">
                    <a:latin typeface="微软雅黑" pitchFamily="34" charset="-122"/>
                    <a:ea typeface="微软雅黑" pitchFamily="34" charset="-122"/>
                  </a:rPr>
                  <a:t> </a:t>
                </a:r>
                <a:r>
                  <a:rPr kumimoji="1" lang="zh-CN" altLang="en-US" sz="1400" b="1" dirty="0">
                    <a:latin typeface="微软雅黑" pitchFamily="34" charset="-122"/>
                    <a:ea typeface="微软雅黑" pitchFamily="34" charset="-122"/>
                  </a:rPr>
                  <a:t>请求文档</a:t>
                </a:r>
              </a:p>
            </p:txBody>
          </p:sp>
        </p:grpSp>
      </p:grpSp>
      <p:grpSp>
        <p:nvGrpSpPr>
          <p:cNvPr id="46" name="Group 42"/>
          <p:cNvGrpSpPr>
            <a:grpSpLocks/>
          </p:cNvGrpSpPr>
          <p:nvPr/>
        </p:nvGrpSpPr>
        <p:grpSpPr bwMode="auto">
          <a:xfrm>
            <a:off x="6355464" y="2730890"/>
            <a:ext cx="1976577" cy="1353282"/>
            <a:chOff x="3909" y="2533"/>
            <a:chExt cx="1599" cy="1186"/>
          </a:xfrm>
        </p:grpSpPr>
        <p:sp>
          <p:nvSpPr>
            <p:cNvPr id="47" name="Line 30"/>
            <p:cNvSpPr>
              <a:spLocks noChangeShapeType="1"/>
            </p:cNvSpPr>
            <p:nvPr/>
          </p:nvSpPr>
          <p:spPr bwMode="auto">
            <a:xfrm>
              <a:off x="3909" y="2533"/>
              <a:ext cx="278" cy="336"/>
            </a:xfrm>
            <a:prstGeom prst="line">
              <a:avLst/>
            </a:prstGeom>
            <a:noFill/>
            <a:ln w="28575">
              <a:solidFill>
                <a:srgbClr val="FF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48" name="Text Box 31"/>
            <p:cNvSpPr txBox="1">
              <a:spLocks noChangeArrowheads="1"/>
            </p:cNvSpPr>
            <p:nvPr/>
          </p:nvSpPr>
          <p:spPr bwMode="auto">
            <a:xfrm>
              <a:off x="4260" y="2552"/>
              <a:ext cx="1248" cy="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1800" b="1" dirty="0">
                  <a:latin typeface="微软雅黑" pitchFamily="34" charset="-122"/>
                  <a:ea typeface="微软雅黑" pitchFamily="34" charset="-122"/>
                  <a:sym typeface="Wingdings" pitchFamily="2" charset="2"/>
                </a:rPr>
                <a:t></a:t>
              </a:r>
              <a:r>
                <a:rPr kumimoji="1" lang="en-US" altLang="zh-CN" sz="1800" b="1" dirty="0">
                  <a:latin typeface="微软雅黑" pitchFamily="34" charset="-122"/>
                  <a:ea typeface="微软雅黑" pitchFamily="34" charset="-122"/>
                </a:rPr>
                <a:t> </a:t>
              </a:r>
              <a:r>
                <a:rPr kumimoji="1" lang="en-US" altLang="zh-CN" sz="1400" b="1" dirty="0">
                  <a:latin typeface="微软雅黑" pitchFamily="34" charset="-122"/>
                  <a:ea typeface="微软雅黑" pitchFamily="34" charset="-122"/>
                </a:rPr>
                <a:t>CGI </a:t>
              </a:r>
              <a:r>
                <a:rPr kumimoji="1" lang="zh-CN" altLang="en-US" sz="1400" b="1" dirty="0">
                  <a:latin typeface="微软雅黑" pitchFamily="34" charset="-122"/>
                  <a:ea typeface="微软雅黑" pitchFamily="34" charset="-122"/>
                </a:rPr>
                <a:t>程序创建</a:t>
              </a:r>
            </a:p>
            <a:p>
              <a:pPr algn="ctr" eaLnBrk="1" hangingPunct="1"/>
              <a:r>
                <a:rPr kumimoji="1" lang="zh-CN" altLang="en-US" sz="1400" b="1" dirty="0">
                  <a:latin typeface="微软雅黑" pitchFamily="34" charset="-122"/>
                  <a:ea typeface="微软雅黑" pitchFamily="34" charset="-122"/>
                </a:rPr>
                <a:t>动态文档</a:t>
              </a:r>
            </a:p>
          </p:txBody>
        </p:sp>
        <p:sp>
          <p:nvSpPr>
            <p:cNvPr id="49" name="Text Box 35"/>
            <p:cNvSpPr txBox="1">
              <a:spLocks noChangeArrowheads="1"/>
            </p:cNvSpPr>
            <p:nvPr/>
          </p:nvSpPr>
          <p:spPr bwMode="auto">
            <a:xfrm>
              <a:off x="4035" y="2667"/>
              <a:ext cx="672" cy="10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en-US" altLang="zh-CN" sz="7200" b="1" dirty="0">
                  <a:solidFill>
                    <a:srgbClr val="0000FF"/>
                  </a:solidFill>
                  <a:latin typeface="微软雅黑" pitchFamily="34" charset="-122"/>
                  <a:ea typeface="微软雅黑" pitchFamily="34" charset="-122"/>
                  <a:sym typeface="Wingdings" pitchFamily="2" charset="2"/>
                </a:rPr>
                <a:t></a:t>
              </a:r>
              <a:endParaRPr kumimoji="1" lang="en-US" altLang="zh-CN" sz="7200" b="1" dirty="0">
                <a:solidFill>
                  <a:srgbClr val="0000FF"/>
                </a:solidFill>
                <a:latin typeface="微软雅黑" pitchFamily="34" charset="-122"/>
                <a:ea typeface="微软雅黑" pitchFamily="34" charset="-122"/>
              </a:endParaRPr>
            </a:p>
          </p:txBody>
        </p:sp>
      </p:grpSp>
      <p:sp>
        <p:nvSpPr>
          <p:cNvPr id="50" name="Line 15"/>
          <p:cNvSpPr>
            <a:spLocks noChangeShapeType="1"/>
          </p:cNvSpPr>
          <p:nvPr/>
        </p:nvSpPr>
        <p:spPr bwMode="auto">
          <a:xfrm>
            <a:off x="2490075" y="2325843"/>
            <a:ext cx="3142249" cy="0"/>
          </a:xfrm>
          <a:prstGeom prst="line">
            <a:avLst/>
          </a:prstGeom>
          <a:noFill/>
          <a:ln w="38100">
            <a:solidFill>
              <a:srgbClr val="CC00CC"/>
            </a:solidFill>
            <a:prstDash val="dash"/>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Tree>
    <p:extLst>
      <p:ext uri="{BB962C8B-B14F-4D97-AF65-F5344CB8AC3E}">
        <p14:creationId xmlns:p14="http://schemas.microsoft.com/office/powerpoint/2010/main" val="3720742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wipe(left)">
                                      <p:cBhvr>
                                        <p:cTn id="7" dur="2000"/>
                                        <p:tgtEl>
                                          <p:spTgt spid="37"/>
                                        </p:tgtEl>
                                      </p:cBhvr>
                                    </p:animEffect>
                                  </p:childTnLst>
                                </p:cTn>
                              </p:par>
                            </p:childTnLst>
                          </p:cTn>
                        </p:par>
                        <p:par>
                          <p:cTn id="8" fill="hold">
                            <p:stCondLst>
                              <p:cond delay="2000"/>
                            </p:stCondLst>
                            <p:childTnLst>
                              <p:par>
                                <p:cTn id="9" presetID="1" presetClass="entr" presetSubtype="0" fill="hold" nodeType="afterEffect">
                                  <p:stCondLst>
                                    <p:cond delay="500"/>
                                  </p:stCondLst>
                                  <p:childTnLst>
                                    <p:set>
                                      <p:cBhvr>
                                        <p:cTn id="10" dur="1" fill="hold">
                                          <p:stCondLst>
                                            <p:cond delay="0"/>
                                          </p:stCondLst>
                                        </p:cTn>
                                        <p:tgtEl>
                                          <p:spTgt spid="13"/>
                                        </p:tgtEl>
                                        <p:attrNameLst>
                                          <p:attrName>style.visibility</p:attrName>
                                        </p:attrNameLst>
                                      </p:cBhvr>
                                      <p:to>
                                        <p:strVal val="visible"/>
                                      </p:to>
                                    </p:set>
                                  </p:childTnLst>
                                </p:cTn>
                              </p:par>
                            </p:childTnLst>
                          </p:cTn>
                        </p:par>
                        <p:par>
                          <p:cTn id="11" fill="hold">
                            <p:stCondLst>
                              <p:cond delay="2500"/>
                            </p:stCondLst>
                            <p:childTnLst>
                              <p:par>
                                <p:cTn id="12" presetID="22" presetClass="entr" presetSubtype="1" fill="hold" nodeType="afterEffect">
                                  <p:stCondLst>
                                    <p:cond delay="500"/>
                                  </p:stCondLst>
                                  <p:childTnLst>
                                    <p:set>
                                      <p:cBhvr>
                                        <p:cTn id="13" dur="1" fill="hold">
                                          <p:stCondLst>
                                            <p:cond delay="0"/>
                                          </p:stCondLst>
                                        </p:cTn>
                                        <p:tgtEl>
                                          <p:spTgt spid="46"/>
                                        </p:tgtEl>
                                        <p:attrNameLst>
                                          <p:attrName>style.visibility</p:attrName>
                                        </p:attrNameLst>
                                      </p:cBhvr>
                                      <p:to>
                                        <p:strVal val="visible"/>
                                      </p:to>
                                    </p:set>
                                    <p:animEffect transition="in" filter="wipe(up)">
                                      <p:cBhvr>
                                        <p:cTn id="14" dur="1250"/>
                                        <p:tgtEl>
                                          <p:spTgt spid="46"/>
                                        </p:tgtEl>
                                      </p:cBhvr>
                                    </p:animEffect>
                                  </p:childTnLst>
                                </p:cTn>
                              </p:par>
                            </p:childTnLst>
                          </p:cTn>
                        </p:par>
                        <p:par>
                          <p:cTn id="15" fill="hold">
                            <p:stCondLst>
                              <p:cond delay="4250"/>
                            </p:stCondLst>
                            <p:childTnLst>
                              <p:par>
                                <p:cTn id="16" presetID="22" presetClass="entr" presetSubtype="2" fill="hold" nodeType="afterEffect">
                                  <p:stCondLst>
                                    <p:cond delay="500"/>
                                  </p:stCondLst>
                                  <p:childTnLst>
                                    <p:set>
                                      <p:cBhvr>
                                        <p:cTn id="17" dur="1" fill="hold">
                                          <p:stCondLst>
                                            <p:cond delay="0"/>
                                          </p:stCondLst>
                                        </p:cTn>
                                        <p:tgtEl>
                                          <p:spTgt spid="18"/>
                                        </p:tgtEl>
                                        <p:attrNameLst>
                                          <p:attrName>style.visibility</p:attrName>
                                        </p:attrNameLst>
                                      </p:cBhvr>
                                      <p:to>
                                        <p:strVal val="visible"/>
                                      </p:to>
                                    </p:set>
                                    <p:animEffect transition="in" filter="wipe(right)">
                                      <p:cBhvr>
                                        <p:cTn id="18" dur="2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68"/>
          <p:cNvSpPr>
            <a:spLocks noChangeArrowheads="1"/>
          </p:cNvSpPr>
          <p:nvPr/>
        </p:nvSpPr>
        <p:spPr bwMode="auto">
          <a:xfrm>
            <a:off x="556962" y="1151628"/>
            <a:ext cx="8212134" cy="30546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eaLnBrk="0" hangingPunct="0">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CGI (Common Gateway Interface) </a:t>
            </a:r>
            <a:r>
              <a:rPr lang="zh-CN" altLang="en-US" sz="2000" b="1" dirty="0">
                <a:latin typeface="微软雅黑" pitchFamily="34" charset="-122"/>
                <a:ea typeface="微软雅黑" pitchFamily="34" charset="-122"/>
              </a:rPr>
              <a:t>是一种标准，它定义了动态文档应如何创建，输入数据应如何提供给应用程序，以及输出结果应如何使用。</a:t>
            </a:r>
          </a:p>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万维网服务器与 </a:t>
            </a:r>
            <a:r>
              <a:rPr lang="en-US" altLang="zh-CN" sz="2000" b="1" dirty="0">
                <a:latin typeface="微软雅黑" pitchFamily="34" charset="-122"/>
                <a:ea typeface="微软雅黑" pitchFamily="34" charset="-122"/>
              </a:rPr>
              <a:t>CGI </a:t>
            </a:r>
            <a:r>
              <a:rPr lang="zh-CN" altLang="en-US" sz="2000" b="1" dirty="0">
                <a:latin typeface="微软雅黑" pitchFamily="34" charset="-122"/>
                <a:ea typeface="微软雅黑" pitchFamily="34" charset="-122"/>
              </a:rPr>
              <a:t>的通信遵循 </a:t>
            </a:r>
            <a:r>
              <a:rPr lang="en-US" altLang="zh-CN" sz="2000" b="1" dirty="0">
                <a:latin typeface="微软雅黑" pitchFamily="34" charset="-122"/>
                <a:ea typeface="微软雅黑" pitchFamily="34" charset="-122"/>
              </a:rPr>
              <a:t>CGI </a:t>
            </a:r>
            <a:r>
              <a:rPr lang="zh-CN" altLang="en-US" sz="2000" b="1" dirty="0">
                <a:latin typeface="微软雅黑" pitchFamily="34" charset="-122"/>
                <a:ea typeface="微软雅黑" pitchFamily="34" charset="-122"/>
              </a:rPr>
              <a:t>标准。</a:t>
            </a:r>
          </a:p>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a:t>
            </a:r>
            <a:r>
              <a:rPr lang="zh-CN" altLang="en-US" sz="2000" b="1" dirty="0">
                <a:solidFill>
                  <a:srgbClr val="0000FF"/>
                </a:solidFill>
                <a:latin typeface="微软雅黑" pitchFamily="34" charset="-122"/>
                <a:ea typeface="微软雅黑" pitchFamily="34" charset="-122"/>
              </a:rPr>
              <a:t>通用</a:t>
            </a:r>
            <a:r>
              <a:rPr lang="zh-CN" altLang="en-US" sz="2000" b="1" dirty="0">
                <a:latin typeface="微软雅黑" pitchFamily="34" charset="-122"/>
                <a:ea typeface="微软雅黑" pitchFamily="34" charset="-122"/>
              </a:rPr>
              <a:t>”：</a:t>
            </a:r>
            <a:r>
              <a:rPr lang="en-US" altLang="zh-CN" sz="2000" b="1" dirty="0">
                <a:latin typeface="微软雅黑" pitchFamily="34" charset="-122"/>
                <a:ea typeface="微软雅黑" pitchFamily="34" charset="-122"/>
              </a:rPr>
              <a:t>CGI </a:t>
            </a:r>
            <a:r>
              <a:rPr lang="zh-CN" altLang="en-US" sz="2000" b="1" dirty="0">
                <a:latin typeface="微软雅黑" pitchFamily="34" charset="-122"/>
                <a:ea typeface="微软雅黑" pitchFamily="34" charset="-122"/>
              </a:rPr>
              <a:t>标准所定义的规则对其他任何语言都是通用的。</a:t>
            </a:r>
          </a:p>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a:t>
            </a:r>
            <a:r>
              <a:rPr lang="zh-CN" altLang="en-US" sz="2000" b="1" dirty="0">
                <a:solidFill>
                  <a:srgbClr val="0000FF"/>
                </a:solidFill>
                <a:latin typeface="微软雅黑" pitchFamily="34" charset="-122"/>
                <a:ea typeface="微软雅黑" pitchFamily="34" charset="-122"/>
              </a:rPr>
              <a:t>网关</a:t>
            </a:r>
            <a:r>
              <a:rPr lang="zh-CN" altLang="en-US" sz="2000" b="1" dirty="0">
                <a:latin typeface="微软雅黑" pitchFamily="34" charset="-122"/>
                <a:ea typeface="微软雅黑" pitchFamily="34" charset="-122"/>
              </a:rPr>
              <a:t>”：</a:t>
            </a:r>
            <a:r>
              <a:rPr lang="en-US" altLang="zh-CN" sz="2000" b="1" dirty="0">
                <a:latin typeface="微软雅黑" pitchFamily="34" charset="-122"/>
                <a:ea typeface="微软雅黑" pitchFamily="34" charset="-122"/>
              </a:rPr>
              <a:t>CGI </a:t>
            </a:r>
            <a:r>
              <a:rPr lang="zh-CN" altLang="en-US" sz="2000" b="1" dirty="0">
                <a:latin typeface="微软雅黑" pitchFamily="34" charset="-122"/>
                <a:ea typeface="微软雅黑" pitchFamily="34" charset="-122"/>
              </a:rPr>
              <a:t>程序的作用像网关。</a:t>
            </a:r>
          </a:p>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a:t>
            </a:r>
            <a:r>
              <a:rPr lang="zh-CN" altLang="en-US" sz="2000" b="1" dirty="0">
                <a:solidFill>
                  <a:srgbClr val="0000FF"/>
                </a:solidFill>
                <a:latin typeface="微软雅黑" pitchFamily="34" charset="-122"/>
                <a:ea typeface="微软雅黑" pitchFamily="34" charset="-122"/>
              </a:rPr>
              <a:t>接口</a:t>
            </a:r>
            <a:r>
              <a:rPr lang="zh-CN" altLang="en-US" sz="2000" b="1" dirty="0">
                <a:latin typeface="微软雅黑" pitchFamily="34" charset="-122"/>
                <a:ea typeface="微软雅黑" pitchFamily="34" charset="-122"/>
              </a:rPr>
              <a:t>”：有一些已定义好的变量和调用等可供其他 </a:t>
            </a:r>
            <a:r>
              <a:rPr lang="en-US" altLang="zh-CN" sz="2000" b="1" dirty="0">
                <a:latin typeface="微软雅黑" pitchFamily="34" charset="-122"/>
                <a:ea typeface="微软雅黑" pitchFamily="34" charset="-122"/>
              </a:rPr>
              <a:t>CGI </a:t>
            </a:r>
            <a:r>
              <a:rPr lang="zh-CN" altLang="en-US" sz="2000" b="1" dirty="0">
                <a:latin typeface="微软雅黑" pitchFamily="34" charset="-122"/>
                <a:ea typeface="微软雅黑" pitchFamily="34" charset="-122"/>
              </a:rPr>
              <a:t>程序使用。 </a:t>
            </a:r>
          </a:p>
        </p:txBody>
      </p:sp>
      <p:sp>
        <p:nvSpPr>
          <p:cNvPr id="3" name="AutoShape 5"/>
          <p:cNvSpPr>
            <a:spLocks noChangeArrowheads="1"/>
          </p:cNvSpPr>
          <p:nvPr/>
        </p:nvSpPr>
        <p:spPr bwMode="auto">
          <a:xfrm>
            <a:off x="556963" y="810476"/>
            <a:ext cx="8048776"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 name="矩形 3"/>
          <p:cNvSpPr/>
          <p:nvPr/>
        </p:nvSpPr>
        <p:spPr>
          <a:xfrm>
            <a:off x="645268" y="768236"/>
            <a:ext cx="2247603" cy="400110"/>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000" b="1" dirty="0">
                <a:latin typeface="微软雅黑" pitchFamily="34" charset="-122"/>
                <a:ea typeface="微软雅黑" pitchFamily="34" charset="-122"/>
              </a:rPr>
              <a:t>通用网关接口 </a:t>
            </a:r>
            <a:r>
              <a:rPr lang="en-US" altLang="zh-CN" sz="2000" b="1" dirty="0">
                <a:latin typeface="微软雅黑" pitchFamily="34" charset="-122"/>
                <a:ea typeface="微软雅黑" pitchFamily="34" charset="-122"/>
              </a:rPr>
              <a:t>CGI</a:t>
            </a:r>
            <a:endParaRPr lang="zh-CN" altLang="en-US" sz="2000" b="1" dirty="0">
              <a:latin typeface="微软雅黑" pitchFamily="34" charset="-122"/>
              <a:ea typeface="微软雅黑" pitchFamily="34" charset="-122"/>
            </a:endParaRPr>
          </a:p>
        </p:txBody>
      </p:sp>
    </p:spTree>
    <p:extLst>
      <p:ext uri="{BB962C8B-B14F-4D97-AF65-F5344CB8AC3E}">
        <p14:creationId xmlns:p14="http://schemas.microsoft.com/office/powerpoint/2010/main" val="107584644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68"/>
          <p:cNvSpPr>
            <a:spLocks noChangeArrowheads="1"/>
          </p:cNvSpPr>
          <p:nvPr/>
        </p:nvSpPr>
        <p:spPr bwMode="auto">
          <a:xfrm>
            <a:off x="556963" y="1380228"/>
            <a:ext cx="8048776" cy="263149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eaLnBrk="0" hangingPunct="0">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CGI </a:t>
            </a:r>
            <a:r>
              <a:rPr lang="zh-CN" altLang="en-US" sz="2000" b="1" dirty="0">
                <a:latin typeface="微软雅黑" pitchFamily="34" charset="-122"/>
                <a:ea typeface="微软雅黑" pitchFamily="34" charset="-122"/>
              </a:rPr>
              <a:t>程序的正式名字是 </a:t>
            </a:r>
            <a:r>
              <a:rPr lang="en-US" altLang="zh-CN" sz="2000" b="1" dirty="0">
                <a:latin typeface="微软雅黑" pitchFamily="34" charset="-122"/>
                <a:ea typeface="微软雅黑" pitchFamily="34" charset="-122"/>
              </a:rPr>
              <a:t>CGI </a:t>
            </a:r>
            <a:r>
              <a:rPr lang="zh-CN" altLang="en-US" sz="2000" b="1" dirty="0">
                <a:solidFill>
                  <a:srgbClr val="0000FF"/>
                </a:solidFill>
                <a:latin typeface="微软雅黑" pitchFamily="34" charset="-122"/>
                <a:ea typeface="微软雅黑" pitchFamily="34" charset="-122"/>
              </a:rPr>
              <a:t>脚本</a:t>
            </a:r>
            <a:r>
              <a:rPr lang="zh-CN" altLang="en-US" sz="2000" b="1" dirty="0">
                <a:latin typeface="微软雅黑" pitchFamily="34" charset="-122"/>
                <a:ea typeface="微软雅黑" pitchFamily="34" charset="-122"/>
              </a:rPr>
              <a:t> </a:t>
            </a:r>
            <a:r>
              <a:rPr lang="en-US" altLang="zh-CN" sz="2000" b="1" dirty="0">
                <a:latin typeface="微软雅黑" pitchFamily="34" charset="-122"/>
                <a:ea typeface="微软雅黑" pitchFamily="34" charset="-122"/>
              </a:rPr>
              <a:t>(script)</a:t>
            </a:r>
            <a:r>
              <a:rPr lang="zh-CN" altLang="en-US" sz="2000" b="1" dirty="0">
                <a:latin typeface="微软雅黑" pitchFamily="34" charset="-122"/>
                <a:ea typeface="微软雅黑" pitchFamily="34" charset="-122"/>
              </a:rPr>
              <a:t>。</a:t>
            </a:r>
          </a:p>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a:t>
            </a:r>
            <a:r>
              <a:rPr lang="zh-CN" altLang="en-US" sz="2000" b="1" dirty="0">
                <a:solidFill>
                  <a:srgbClr val="0000FF"/>
                </a:solidFill>
                <a:latin typeface="微软雅黑" pitchFamily="34" charset="-122"/>
                <a:ea typeface="微软雅黑" pitchFamily="34" charset="-122"/>
              </a:rPr>
              <a:t>脚本</a:t>
            </a:r>
            <a:r>
              <a:rPr lang="zh-CN" altLang="en-US" sz="2000" b="1" dirty="0">
                <a:latin typeface="微软雅黑" pitchFamily="34" charset="-122"/>
                <a:ea typeface="微软雅黑" pitchFamily="34" charset="-122"/>
              </a:rPr>
              <a:t>”指的是一个程序，它被另一个程序（解释程序）而不是计算机的处理机来解释或执行。</a:t>
            </a:r>
          </a:p>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脚本运行起来要比一般的编译程序要慢，因为它的每一条指令先要被另一个程序来处理（这就要一些附加的指令），而不是直接被指令处理器来处理。 </a:t>
            </a:r>
          </a:p>
        </p:txBody>
      </p:sp>
      <p:sp>
        <p:nvSpPr>
          <p:cNvPr id="3" name="AutoShape 5"/>
          <p:cNvSpPr>
            <a:spLocks noChangeArrowheads="1"/>
          </p:cNvSpPr>
          <p:nvPr/>
        </p:nvSpPr>
        <p:spPr bwMode="auto">
          <a:xfrm>
            <a:off x="556963" y="1039076"/>
            <a:ext cx="8048776"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 name="矩形 3"/>
          <p:cNvSpPr/>
          <p:nvPr/>
        </p:nvSpPr>
        <p:spPr>
          <a:xfrm>
            <a:off x="645268" y="996836"/>
            <a:ext cx="1221681" cy="400110"/>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b="1" dirty="0">
                <a:latin typeface="微软雅黑" pitchFamily="34" charset="-122"/>
                <a:ea typeface="微软雅黑" pitchFamily="34" charset="-122"/>
              </a:rPr>
              <a:t>CGI </a:t>
            </a:r>
            <a:r>
              <a:rPr lang="zh-CN" altLang="en-US" sz="2000" b="1" dirty="0">
                <a:latin typeface="微软雅黑" pitchFamily="34" charset="-122"/>
                <a:ea typeface="微软雅黑" pitchFamily="34" charset="-122"/>
              </a:rPr>
              <a:t>程序</a:t>
            </a:r>
          </a:p>
        </p:txBody>
      </p:sp>
    </p:spTree>
    <p:extLst>
      <p:ext uri="{BB962C8B-B14F-4D97-AF65-F5344CB8AC3E}">
        <p14:creationId xmlns:p14="http://schemas.microsoft.com/office/powerpoint/2010/main" val="396989607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56963" y="1086207"/>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3" name="Rectangle 6"/>
          <p:cNvSpPr>
            <a:spLocks noChangeArrowheads="1"/>
          </p:cNvSpPr>
          <p:nvPr/>
        </p:nvSpPr>
        <p:spPr bwMode="auto">
          <a:xfrm>
            <a:off x="3398176" y="1052996"/>
            <a:ext cx="236635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itchFamily="34" charset="-122"/>
                <a:ea typeface="微软雅黑" pitchFamily="34" charset="-122"/>
              </a:rPr>
              <a:t>3. </a:t>
            </a:r>
            <a:r>
              <a:rPr lang="zh-CN" altLang="en-US" sz="2000" b="1" dirty="0">
                <a:solidFill>
                  <a:schemeClr val="bg1"/>
                </a:solidFill>
                <a:latin typeface="微软雅黑" pitchFamily="34" charset="-122"/>
                <a:ea typeface="微软雅黑" pitchFamily="34" charset="-122"/>
              </a:rPr>
              <a:t>活动万维网文档</a:t>
            </a:r>
          </a:p>
        </p:txBody>
      </p:sp>
      <p:sp>
        <p:nvSpPr>
          <p:cNvPr id="4" name="Rectangle 68"/>
          <p:cNvSpPr>
            <a:spLocks noChangeArrowheads="1"/>
          </p:cNvSpPr>
          <p:nvPr/>
        </p:nvSpPr>
        <p:spPr bwMode="auto">
          <a:xfrm>
            <a:off x="483810" y="1447297"/>
            <a:ext cx="8285286" cy="263149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eaLnBrk="0" hangingPunct="0">
              <a:lnSpc>
                <a:spcPts val="3300"/>
              </a:lnSpc>
              <a:buClr>
                <a:srgbClr val="0070C0"/>
              </a:buClr>
              <a:buFont typeface="Wingdings" pitchFamily="2" charset="2"/>
              <a:buChar char="l"/>
            </a:pPr>
            <a:r>
              <a:rPr lang="zh-CN" altLang="en-US" sz="2000" b="1" dirty="0">
                <a:solidFill>
                  <a:srgbClr val="0000FF"/>
                </a:solidFill>
                <a:latin typeface="微软雅黑" pitchFamily="34" charset="-122"/>
                <a:ea typeface="微软雅黑" pitchFamily="34" charset="-122"/>
              </a:rPr>
              <a:t>活动文档 </a:t>
            </a:r>
            <a:r>
              <a:rPr lang="en-US" altLang="zh-CN" sz="2000" b="1" dirty="0">
                <a:latin typeface="微软雅黑" pitchFamily="34" charset="-122"/>
                <a:ea typeface="微软雅黑" pitchFamily="34" charset="-122"/>
              </a:rPr>
              <a:t>(active document) </a:t>
            </a:r>
            <a:r>
              <a:rPr lang="zh-CN" altLang="en-US" sz="2000" b="1" dirty="0">
                <a:latin typeface="微软雅黑" pitchFamily="34" charset="-122"/>
                <a:ea typeface="微软雅黑" pitchFamily="34" charset="-122"/>
              </a:rPr>
              <a:t>技术把所有的工作都</a:t>
            </a:r>
            <a:r>
              <a:rPr lang="zh-CN" altLang="en-US" sz="2000" b="1" dirty="0">
                <a:solidFill>
                  <a:srgbClr val="0000FF"/>
                </a:solidFill>
                <a:latin typeface="微软雅黑" pitchFamily="34" charset="-122"/>
                <a:ea typeface="微软雅黑" pitchFamily="34" charset="-122"/>
              </a:rPr>
              <a:t>转移给浏览器端</a:t>
            </a:r>
            <a:r>
              <a:rPr lang="zh-CN" altLang="en-US" sz="2000" b="1" dirty="0">
                <a:latin typeface="微软雅黑" pitchFamily="34" charset="-122"/>
                <a:ea typeface="微软雅黑" pitchFamily="34" charset="-122"/>
              </a:rPr>
              <a:t>。</a:t>
            </a:r>
          </a:p>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每当浏览器请求一个活动文档时，服务器就返回一段程序副本在浏览器端运行。</a:t>
            </a:r>
          </a:p>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活动文档程序可与用户直接交互，并可连续地改变屏幕的显示。</a:t>
            </a:r>
          </a:p>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由于活动文档技术不需要服务器的连续更新传送，对网络带宽的要求也不会太高。 </a:t>
            </a:r>
          </a:p>
        </p:txBody>
      </p:sp>
    </p:spTree>
    <p:extLst>
      <p:ext uri="{BB962C8B-B14F-4D97-AF65-F5344CB8AC3E}">
        <p14:creationId xmlns:p14="http://schemas.microsoft.com/office/powerpoint/2010/main" val="44144623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556963" y="1057072"/>
            <a:ext cx="8048776" cy="331493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Text Box 35"/>
          <p:cNvSpPr txBox="1">
            <a:spLocks noChangeArrowheads="1"/>
          </p:cNvSpPr>
          <p:nvPr/>
        </p:nvSpPr>
        <p:spPr bwMode="auto">
          <a:xfrm>
            <a:off x="6787313" y="1564398"/>
            <a:ext cx="830681" cy="12003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en-US" altLang="zh-CN" sz="7200" b="1" dirty="0">
                <a:solidFill>
                  <a:srgbClr val="0000FF"/>
                </a:solidFill>
                <a:latin typeface="微软雅黑" pitchFamily="34" charset="-122"/>
                <a:ea typeface="微软雅黑" pitchFamily="34" charset="-122"/>
                <a:sym typeface="Wingdings" pitchFamily="2" charset="2"/>
              </a:rPr>
              <a:t></a:t>
            </a:r>
            <a:endParaRPr kumimoji="1" lang="en-US" altLang="zh-CN" sz="7200" b="1" dirty="0">
              <a:solidFill>
                <a:srgbClr val="0000FF"/>
              </a:solidFill>
              <a:latin typeface="微软雅黑" pitchFamily="34" charset="-122"/>
              <a:ea typeface="微软雅黑" pitchFamily="34" charset="-122"/>
            </a:endParaRPr>
          </a:p>
        </p:txBody>
      </p:sp>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64089" y="1413080"/>
            <a:ext cx="1117348" cy="1564286"/>
          </a:xfrm>
          <a:prstGeom prst="rect">
            <a:avLst/>
          </a:prstGeom>
        </p:spPr>
      </p:pic>
      <p:pic>
        <p:nvPicPr>
          <p:cNvPr id="4" name="Picture 197"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89331" y="1672228"/>
            <a:ext cx="918304" cy="918306"/>
          </a:xfrm>
          <a:prstGeom prst="rect">
            <a:avLst/>
          </a:prstGeom>
          <a:noFill/>
          <a:extLst>
            <a:ext uri="{909E8E84-426E-40DD-AFC4-6F175D3DCCD1}">
              <a14:hiddenFill xmlns:a14="http://schemas.microsoft.com/office/drawing/2010/main">
                <a:solidFill>
                  <a:srgbClr val="FFFFFF"/>
                </a:solidFill>
              </a14:hiddenFill>
            </a:ext>
          </a:extLst>
        </p:spPr>
      </p:pic>
      <p:sp>
        <p:nvSpPr>
          <p:cNvPr id="5" name="AutoShape 5"/>
          <p:cNvSpPr>
            <a:spLocks noChangeArrowheads="1"/>
          </p:cNvSpPr>
          <p:nvPr/>
        </p:nvSpPr>
        <p:spPr bwMode="auto">
          <a:xfrm>
            <a:off x="556963" y="650570"/>
            <a:ext cx="8048776"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6" name="矩形 5"/>
          <p:cNvSpPr/>
          <p:nvPr/>
        </p:nvSpPr>
        <p:spPr>
          <a:xfrm>
            <a:off x="645268" y="599186"/>
            <a:ext cx="2749471" cy="400110"/>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000" b="1" dirty="0">
                <a:latin typeface="微软雅黑" pitchFamily="34" charset="-122"/>
                <a:ea typeface="微软雅黑" pitchFamily="34" charset="-122"/>
              </a:rPr>
              <a:t>活动文档在客户端创建</a:t>
            </a:r>
          </a:p>
        </p:txBody>
      </p:sp>
      <p:sp>
        <p:nvSpPr>
          <p:cNvPr id="8" name="AutoShape 5"/>
          <p:cNvSpPr>
            <a:spLocks noChangeArrowheads="1"/>
          </p:cNvSpPr>
          <p:nvPr/>
        </p:nvSpPr>
        <p:spPr bwMode="auto">
          <a:xfrm>
            <a:off x="6920814" y="2710584"/>
            <a:ext cx="546370" cy="329762"/>
          </a:xfrm>
          <a:prstGeom prst="can">
            <a:avLst>
              <a:gd name="adj" fmla="val 39583"/>
            </a:avLst>
          </a:prstGeom>
          <a:solidFill>
            <a:srgbClr val="00FFCC"/>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1400" b="1">
              <a:latin typeface="微软雅黑" pitchFamily="34" charset="-122"/>
              <a:ea typeface="微软雅黑" pitchFamily="34" charset="-122"/>
            </a:endParaRPr>
          </a:p>
        </p:txBody>
      </p:sp>
      <p:grpSp>
        <p:nvGrpSpPr>
          <p:cNvPr id="12" name="Group 45"/>
          <p:cNvGrpSpPr>
            <a:grpSpLocks/>
          </p:cNvGrpSpPr>
          <p:nvPr/>
        </p:nvGrpSpPr>
        <p:grpSpPr bwMode="auto">
          <a:xfrm>
            <a:off x="2223070" y="3348191"/>
            <a:ext cx="3759079" cy="1200381"/>
            <a:chOff x="664" y="3124"/>
            <a:chExt cx="3041" cy="1052"/>
          </a:xfrm>
        </p:grpSpPr>
        <p:sp>
          <p:nvSpPr>
            <p:cNvPr id="13" name="Line 32"/>
            <p:cNvSpPr>
              <a:spLocks noChangeShapeType="1"/>
            </p:cNvSpPr>
            <p:nvPr/>
          </p:nvSpPr>
          <p:spPr bwMode="auto">
            <a:xfrm flipH="1" flipV="1">
              <a:off x="664" y="3680"/>
              <a:ext cx="2965" cy="11"/>
            </a:xfrm>
            <a:prstGeom prst="line">
              <a:avLst/>
            </a:prstGeom>
            <a:noFill/>
            <a:ln w="28575">
              <a:solidFill>
                <a:srgbClr val="0000FF"/>
              </a:solidFill>
              <a:prstDash val="dash"/>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14" name="Text Box 34"/>
            <p:cNvSpPr txBox="1">
              <a:spLocks noChangeArrowheads="1"/>
            </p:cNvSpPr>
            <p:nvPr/>
          </p:nvSpPr>
          <p:spPr bwMode="auto">
            <a:xfrm>
              <a:off x="2336" y="3124"/>
              <a:ext cx="672" cy="10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en-US" altLang="zh-CN" sz="7200" b="1" dirty="0">
                  <a:solidFill>
                    <a:srgbClr val="0000FF"/>
                  </a:solidFill>
                  <a:latin typeface="微软雅黑" pitchFamily="34" charset="-122"/>
                  <a:ea typeface="微软雅黑" pitchFamily="34" charset="-122"/>
                  <a:sym typeface="Wingdings" pitchFamily="2" charset="2"/>
                </a:rPr>
                <a:t></a:t>
              </a:r>
              <a:endParaRPr kumimoji="1" lang="en-US" altLang="zh-CN" sz="7200" b="1" dirty="0">
                <a:solidFill>
                  <a:srgbClr val="0000FF"/>
                </a:solidFill>
                <a:latin typeface="微软雅黑" pitchFamily="34" charset="-122"/>
                <a:ea typeface="微软雅黑" pitchFamily="34" charset="-122"/>
              </a:endParaRPr>
            </a:p>
          </p:txBody>
        </p:sp>
        <p:sp>
          <p:nvSpPr>
            <p:cNvPr id="15" name="Text Box 36"/>
            <p:cNvSpPr txBox="1">
              <a:spLocks noChangeArrowheads="1"/>
            </p:cNvSpPr>
            <p:nvPr/>
          </p:nvSpPr>
          <p:spPr bwMode="auto">
            <a:xfrm>
              <a:off x="2809" y="3369"/>
              <a:ext cx="896" cy="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r>
                <a:rPr kumimoji="1" lang="en-US" altLang="zh-CN" sz="1800" b="1" dirty="0">
                  <a:latin typeface="微软雅黑" pitchFamily="34" charset="-122"/>
                  <a:ea typeface="微软雅黑" pitchFamily="34" charset="-122"/>
                  <a:sym typeface="Wingdings" pitchFamily="2" charset="2"/>
                </a:rPr>
                <a:t></a:t>
              </a:r>
              <a:r>
                <a:rPr kumimoji="1" lang="zh-CN" altLang="en-US" sz="1400" b="1" dirty="0">
                  <a:latin typeface="微软雅黑" pitchFamily="34" charset="-122"/>
                  <a:ea typeface="微软雅黑" pitchFamily="34" charset="-122"/>
                </a:rPr>
                <a:t>响应程序</a:t>
              </a:r>
            </a:p>
          </p:txBody>
        </p:sp>
        <p:grpSp>
          <p:nvGrpSpPr>
            <p:cNvPr id="16" name="Group 37"/>
            <p:cNvGrpSpPr>
              <a:grpSpLocks/>
            </p:cNvGrpSpPr>
            <p:nvPr/>
          </p:nvGrpSpPr>
          <p:grpSpPr bwMode="auto">
            <a:xfrm flipH="1">
              <a:off x="1039" y="3509"/>
              <a:ext cx="1433" cy="321"/>
              <a:chOff x="1152" y="1824"/>
              <a:chExt cx="1296" cy="240"/>
            </a:xfrm>
          </p:grpSpPr>
          <p:sp>
            <p:nvSpPr>
              <p:cNvPr id="17" name="AutoShape 38"/>
              <p:cNvSpPr>
                <a:spLocks noChangeArrowheads="1"/>
              </p:cNvSpPr>
              <p:nvPr/>
            </p:nvSpPr>
            <p:spPr bwMode="auto">
              <a:xfrm>
                <a:off x="2160" y="1872"/>
                <a:ext cx="288" cy="144"/>
              </a:xfrm>
              <a:prstGeom prst="rightArrow">
                <a:avLst>
                  <a:gd name="adj1" fmla="val 50000"/>
                  <a:gd name="adj2" fmla="val 50000"/>
                </a:avLst>
              </a:prstGeom>
              <a:solidFill>
                <a:srgbClr val="CC00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1400" b="1">
                  <a:latin typeface="微软雅黑" pitchFamily="34" charset="-122"/>
                  <a:ea typeface="微软雅黑" pitchFamily="34" charset="-122"/>
                </a:endParaRPr>
              </a:p>
            </p:txBody>
          </p:sp>
          <p:sp>
            <p:nvSpPr>
              <p:cNvPr id="18" name="Rectangle 39"/>
              <p:cNvSpPr>
                <a:spLocks noChangeArrowheads="1"/>
              </p:cNvSpPr>
              <p:nvPr/>
            </p:nvSpPr>
            <p:spPr bwMode="auto">
              <a:xfrm>
                <a:off x="1152" y="1824"/>
                <a:ext cx="1008" cy="240"/>
              </a:xfrm>
              <a:prstGeom prst="rect">
                <a:avLst/>
              </a:prstGeom>
              <a:solidFill>
                <a:srgbClr val="CC00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r>
                  <a:rPr kumimoji="1" lang="en-US" altLang="zh-CN" sz="1400" b="1" dirty="0">
                    <a:solidFill>
                      <a:schemeClr val="bg1"/>
                    </a:solidFill>
                    <a:latin typeface="微软雅黑" pitchFamily="34" charset="-122"/>
                    <a:ea typeface="微软雅黑" pitchFamily="34" charset="-122"/>
                  </a:rPr>
                  <a:t>HTTP </a:t>
                </a:r>
                <a:r>
                  <a:rPr kumimoji="1" lang="zh-CN" altLang="en-US" sz="1400" b="1" dirty="0">
                    <a:solidFill>
                      <a:schemeClr val="bg1"/>
                    </a:solidFill>
                    <a:latin typeface="微软雅黑" pitchFamily="34" charset="-122"/>
                    <a:ea typeface="微软雅黑" pitchFamily="34" charset="-122"/>
                  </a:rPr>
                  <a:t>响应报文</a:t>
                </a:r>
              </a:p>
            </p:txBody>
          </p:sp>
        </p:grpSp>
      </p:grpSp>
      <p:sp>
        <p:nvSpPr>
          <p:cNvPr id="19" name="Rectangle 6"/>
          <p:cNvSpPr>
            <a:spLocks noChangeArrowheads="1"/>
          </p:cNvSpPr>
          <p:nvPr/>
        </p:nvSpPr>
        <p:spPr bwMode="auto">
          <a:xfrm>
            <a:off x="5439488" y="1136842"/>
            <a:ext cx="1259961" cy="305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kumimoji="1" lang="zh-CN" altLang="en-US" sz="1400" b="1" dirty="0">
                <a:latin typeface="微软雅黑" pitchFamily="34" charset="-122"/>
                <a:ea typeface="微软雅黑" pitchFamily="34" charset="-122"/>
              </a:rPr>
              <a:t>万维网服务器</a:t>
            </a:r>
          </a:p>
        </p:txBody>
      </p:sp>
      <p:sp>
        <p:nvSpPr>
          <p:cNvPr id="20" name="Oval 7"/>
          <p:cNvSpPr>
            <a:spLocks noChangeArrowheads="1"/>
          </p:cNvSpPr>
          <p:nvPr/>
        </p:nvSpPr>
        <p:spPr bwMode="auto">
          <a:xfrm>
            <a:off x="5464090" y="2144254"/>
            <a:ext cx="531658" cy="259166"/>
          </a:xfrm>
          <a:prstGeom prst="ellipse">
            <a:avLst/>
          </a:prstGeom>
          <a:solidFill>
            <a:srgbClr val="66FF6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1400" b="1">
              <a:latin typeface="微软雅黑" pitchFamily="34" charset="-122"/>
              <a:ea typeface="微软雅黑" pitchFamily="34" charset="-122"/>
            </a:endParaRPr>
          </a:p>
        </p:txBody>
      </p:sp>
      <p:sp>
        <p:nvSpPr>
          <p:cNvPr id="21" name="Rectangle 8"/>
          <p:cNvSpPr>
            <a:spLocks noChangeArrowheads="1"/>
          </p:cNvSpPr>
          <p:nvPr/>
        </p:nvSpPr>
        <p:spPr bwMode="auto">
          <a:xfrm>
            <a:off x="2940772" y="1624054"/>
            <a:ext cx="721352" cy="4775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nSpc>
                <a:spcPct val="90000"/>
              </a:lnSpc>
            </a:pPr>
            <a:r>
              <a:rPr kumimoji="1" lang="zh-CN" altLang="en-US" sz="1400" b="1" dirty="0">
                <a:latin typeface="微软雅黑" pitchFamily="34" charset="-122"/>
                <a:ea typeface="微软雅黑" pitchFamily="34" charset="-122"/>
              </a:rPr>
              <a:t>浏览器</a:t>
            </a:r>
          </a:p>
          <a:p>
            <a:pPr>
              <a:lnSpc>
                <a:spcPct val="90000"/>
              </a:lnSpc>
            </a:pPr>
            <a:r>
              <a:rPr kumimoji="1" lang="zh-CN" altLang="en-US" sz="1400" b="1" dirty="0">
                <a:latin typeface="微软雅黑" pitchFamily="34" charset="-122"/>
                <a:ea typeface="微软雅黑" pitchFamily="34" charset="-122"/>
              </a:rPr>
              <a:t> 程序</a:t>
            </a:r>
          </a:p>
        </p:txBody>
      </p:sp>
      <p:sp>
        <p:nvSpPr>
          <p:cNvPr id="22" name="Rectangle 9"/>
          <p:cNvSpPr>
            <a:spLocks noChangeArrowheads="1"/>
          </p:cNvSpPr>
          <p:nvPr/>
        </p:nvSpPr>
        <p:spPr bwMode="auto">
          <a:xfrm>
            <a:off x="1815383" y="1397001"/>
            <a:ext cx="1080425" cy="305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kumimoji="1" lang="zh-CN" altLang="en-US" sz="1400" b="1" dirty="0">
                <a:latin typeface="微软雅黑" pitchFamily="34" charset="-122"/>
                <a:ea typeface="微软雅黑" pitchFamily="34" charset="-122"/>
              </a:rPr>
              <a:t>万维网客户</a:t>
            </a:r>
          </a:p>
        </p:txBody>
      </p:sp>
      <p:sp>
        <p:nvSpPr>
          <p:cNvPr id="23" name="Line 10"/>
          <p:cNvSpPr>
            <a:spLocks noChangeShapeType="1"/>
          </p:cNvSpPr>
          <p:nvPr/>
        </p:nvSpPr>
        <p:spPr bwMode="auto">
          <a:xfrm>
            <a:off x="5067412" y="1910204"/>
            <a:ext cx="605705" cy="379093"/>
          </a:xfrm>
          <a:prstGeom prst="line">
            <a:avLst/>
          </a:prstGeom>
          <a:noFill/>
          <a:ln w="28575">
            <a:solidFill>
              <a:srgbClr val="FF00FF"/>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24" name="Rectangle 11"/>
          <p:cNvSpPr>
            <a:spLocks noChangeArrowheads="1"/>
          </p:cNvSpPr>
          <p:nvPr/>
        </p:nvSpPr>
        <p:spPr bwMode="auto">
          <a:xfrm>
            <a:off x="4460470" y="1636355"/>
            <a:ext cx="721352" cy="4775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nSpc>
                <a:spcPct val="90000"/>
              </a:lnSpc>
            </a:pPr>
            <a:r>
              <a:rPr kumimoji="1" lang="zh-CN" altLang="en-US" sz="1400" b="1">
                <a:latin typeface="微软雅黑" pitchFamily="34" charset="-122"/>
                <a:ea typeface="微软雅黑" pitchFamily="34" charset="-122"/>
              </a:rPr>
              <a:t>服务器</a:t>
            </a:r>
          </a:p>
          <a:p>
            <a:pPr>
              <a:lnSpc>
                <a:spcPct val="90000"/>
              </a:lnSpc>
            </a:pPr>
            <a:r>
              <a:rPr kumimoji="1" lang="zh-CN" altLang="en-US" sz="1400" b="1">
                <a:latin typeface="微软雅黑" pitchFamily="34" charset="-122"/>
                <a:ea typeface="微软雅黑" pitchFamily="34" charset="-122"/>
              </a:rPr>
              <a:t> 程序</a:t>
            </a:r>
          </a:p>
        </p:txBody>
      </p:sp>
      <p:sp>
        <p:nvSpPr>
          <p:cNvPr id="25" name="Rectangle 12"/>
          <p:cNvSpPr>
            <a:spLocks noChangeArrowheads="1"/>
          </p:cNvSpPr>
          <p:nvPr/>
        </p:nvSpPr>
        <p:spPr bwMode="auto">
          <a:xfrm>
            <a:off x="3686651" y="2041691"/>
            <a:ext cx="677046" cy="305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kumimoji="1" lang="en-US" altLang="zh-CN" sz="1400" b="1">
                <a:latin typeface="微软雅黑" pitchFamily="34" charset="-122"/>
                <a:ea typeface="微软雅黑" pitchFamily="34" charset="-122"/>
              </a:rPr>
              <a:t>HTTP</a:t>
            </a:r>
          </a:p>
        </p:txBody>
      </p:sp>
      <p:sp>
        <p:nvSpPr>
          <p:cNvPr id="27" name="Oval 20"/>
          <p:cNvSpPr>
            <a:spLocks noChangeArrowheads="1"/>
          </p:cNvSpPr>
          <p:nvPr/>
        </p:nvSpPr>
        <p:spPr bwMode="auto">
          <a:xfrm>
            <a:off x="2054028" y="2164594"/>
            <a:ext cx="567551" cy="257114"/>
          </a:xfrm>
          <a:prstGeom prst="ellipse">
            <a:avLst/>
          </a:prstGeom>
          <a:solidFill>
            <a:srgbClr val="66FF6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1400" b="1">
              <a:latin typeface="微软雅黑" pitchFamily="34" charset="-122"/>
              <a:ea typeface="微软雅黑" pitchFamily="34" charset="-122"/>
            </a:endParaRPr>
          </a:p>
        </p:txBody>
      </p:sp>
      <p:sp>
        <p:nvSpPr>
          <p:cNvPr id="28" name="Line 21"/>
          <p:cNvSpPr>
            <a:spLocks noChangeShapeType="1"/>
          </p:cNvSpPr>
          <p:nvPr/>
        </p:nvSpPr>
        <p:spPr bwMode="auto">
          <a:xfrm flipH="1">
            <a:off x="2423324" y="1910204"/>
            <a:ext cx="585052" cy="397351"/>
          </a:xfrm>
          <a:prstGeom prst="line">
            <a:avLst/>
          </a:prstGeom>
          <a:noFill/>
          <a:ln w="28575">
            <a:solidFill>
              <a:srgbClr val="FF00FF"/>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grpSp>
        <p:nvGrpSpPr>
          <p:cNvPr id="29" name="Group 50"/>
          <p:cNvGrpSpPr>
            <a:grpSpLocks/>
          </p:cNvGrpSpPr>
          <p:nvPr/>
        </p:nvGrpSpPr>
        <p:grpSpPr bwMode="auto">
          <a:xfrm>
            <a:off x="1935051" y="2889486"/>
            <a:ext cx="3964277" cy="1325894"/>
            <a:chOff x="431" y="2722"/>
            <a:chExt cx="3207" cy="1162"/>
          </a:xfrm>
        </p:grpSpPr>
        <p:sp>
          <p:nvSpPr>
            <p:cNvPr id="30" name="Line 27"/>
            <p:cNvSpPr>
              <a:spLocks noChangeShapeType="1"/>
            </p:cNvSpPr>
            <p:nvPr/>
          </p:nvSpPr>
          <p:spPr bwMode="auto">
            <a:xfrm>
              <a:off x="664" y="2791"/>
              <a:ext cx="0" cy="1093"/>
            </a:xfrm>
            <a:prstGeom prst="line">
              <a:avLst/>
            </a:prstGeom>
            <a:noFill/>
            <a:ln w="1905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31" name="Line 28"/>
            <p:cNvSpPr>
              <a:spLocks noChangeShapeType="1"/>
            </p:cNvSpPr>
            <p:nvPr/>
          </p:nvSpPr>
          <p:spPr bwMode="auto">
            <a:xfrm>
              <a:off x="3638" y="2855"/>
              <a:ext cx="0" cy="1029"/>
            </a:xfrm>
            <a:prstGeom prst="line">
              <a:avLst/>
            </a:prstGeom>
            <a:noFill/>
            <a:ln w="1905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grpSp>
          <p:nvGrpSpPr>
            <p:cNvPr id="32" name="Group 44"/>
            <p:cNvGrpSpPr>
              <a:grpSpLocks/>
            </p:cNvGrpSpPr>
            <p:nvPr/>
          </p:nvGrpSpPr>
          <p:grpSpPr bwMode="auto">
            <a:xfrm>
              <a:off x="431" y="2722"/>
              <a:ext cx="3207" cy="519"/>
              <a:chOff x="431" y="2722"/>
              <a:chExt cx="3207" cy="519"/>
            </a:xfrm>
          </p:grpSpPr>
          <p:sp>
            <p:nvSpPr>
              <p:cNvPr id="33" name="Line 23"/>
              <p:cNvSpPr>
                <a:spLocks noChangeShapeType="1"/>
              </p:cNvSpPr>
              <p:nvPr/>
            </p:nvSpPr>
            <p:spPr bwMode="auto">
              <a:xfrm flipV="1">
                <a:off x="673" y="3080"/>
                <a:ext cx="2965" cy="11"/>
              </a:xfrm>
              <a:prstGeom prst="line">
                <a:avLst/>
              </a:prstGeom>
              <a:noFill/>
              <a:ln w="28575">
                <a:solidFill>
                  <a:srgbClr val="0000FF"/>
                </a:solidFill>
                <a:prstDash val="dash"/>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grpSp>
            <p:nvGrpSpPr>
              <p:cNvPr id="34" name="Group 24"/>
              <p:cNvGrpSpPr>
                <a:grpSpLocks/>
              </p:cNvGrpSpPr>
              <p:nvPr/>
            </p:nvGrpSpPr>
            <p:grpSpPr bwMode="auto">
              <a:xfrm>
                <a:off x="1419" y="2919"/>
                <a:ext cx="1461" cy="322"/>
                <a:chOff x="1152" y="1824"/>
                <a:chExt cx="1296" cy="240"/>
              </a:xfrm>
            </p:grpSpPr>
            <p:sp>
              <p:nvSpPr>
                <p:cNvPr id="36" name="AutoShape 25"/>
                <p:cNvSpPr>
                  <a:spLocks noChangeArrowheads="1"/>
                </p:cNvSpPr>
                <p:nvPr/>
              </p:nvSpPr>
              <p:spPr bwMode="auto">
                <a:xfrm>
                  <a:off x="2160" y="1872"/>
                  <a:ext cx="288" cy="144"/>
                </a:xfrm>
                <a:prstGeom prst="rightArrow">
                  <a:avLst>
                    <a:gd name="adj1" fmla="val 50000"/>
                    <a:gd name="adj2" fmla="val 50000"/>
                  </a:avLst>
                </a:prstGeom>
                <a:solidFill>
                  <a:srgbClr val="0000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1400" b="1">
                    <a:latin typeface="微软雅黑" pitchFamily="34" charset="-122"/>
                    <a:ea typeface="微软雅黑" pitchFamily="34" charset="-122"/>
                  </a:endParaRPr>
                </a:p>
              </p:txBody>
            </p:sp>
            <p:sp>
              <p:nvSpPr>
                <p:cNvPr id="37" name="Rectangle 26"/>
                <p:cNvSpPr>
                  <a:spLocks noChangeArrowheads="1"/>
                </p:cNvSpPr>
                <p:nvPr/>
              </p:nvSpPr>
              <p:spPr bwMode="auto">
                <a:xfrm>
                  <a:off x="1152" y="1824"/>
                  <a:ext cx="1008" cy="240"/>
                </a:xfrm>
                <a:prstGeom prst="rect">
                  <a:avLst/>
                </a:prstGeom>
                <a:solidFill>
                  <a:srgbClr val="0000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r>
                    <a:rPr kumimoji="1" lang="en-US" altLang="zh-CN" sz="1400" b="1" dirty="0">
                      <a:solidFill>
                        <a:schemeClr val="bg1"/>
                      </a:solidFill>
                      <a:latin typeface="微软雅黑" pitchFamily="34" charset="-122"/>
                      <a:ea typeface="微软雅黑" pitchFamily="34" charset="-122"/>
                    </a:rPr>
                    <a:t>HTTP </a:t>
                  </a:r>
                  <a:r>
                    <a:rPr kumimoji="1" lang="zh-CN" altLang="en-US" sz="1400" b="1" dirty="0">
                      <a:solidFill>
                        <a:schemeClr val="bg1"/>
                      </a:solidFill>
                      <a:latin typeface="微软雅黑" pitchFamily="34" charset="-122"/>
                      <a:ea typeface="微软雅黑" pitchFamily="34" charset="-122"/>
                    </a:rPr>
                    <a:t>请求报文</a:t>
                  </a:r>
                </a:p>
              </p:txBody>
            </p:sp>
          </p:grpSp>
          <p:sp>
            <p:nvSpPr>
              <p:cNvPr id="35" name="Text Box 29"/>
              <p:cNvSpPr txBox="1">
                <a:spLocks noChangeArrowheads="1"/>
              </p:cNvSpPr>
              <p:nvPr/>
            </p:nvSpPr>
            <p:spPr bwMode="auto">
              <a:xfrm>
                <a:off x="431" y="2722"/>
                <a:ext cx="939" cy="324"/>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en-US" altLang="zh-CN" sz="1800" b="1" dirty="0">
                    <a:latin typeface="微软雅黑" pitchFamily="34" charset="-122"/>
                    <a:ea typeface="微软雅黑" pitchFamily="34" charset="-122"/>
                    <a:sym typeface="Wingdings" pitchFamily="2" charset="2"/>
                  </a:rPr>
                  <a:t></a:t>
                </a:r>
                <a:r>
                  <a:rPr kumimoji="1" lang="en-US" altLang="zh-CN" sz="1400" b="1" dirty="0">
                    <a:latin typeface="微软雅黑" pitchFamily="34" charset="-122"/>
                    <a:ea typeface="微软雅黑" pitchFamily="34" charset="-122"/>
                  </a:rPr>
                  <a:t> </a:t>
                </a:r>
                <a:r>
                  <a:rPr kumimoji="1" lang="zh-CN" altLang="en-US" sz="1400" b="1" dirty="0">
                    <a:latin typeface="微软雅黑" pitchFamily="34" charset="-122"/>
                    <a:ea typeface="微软雅黑" pitchFamily="34" charset="-122"/>
                  </a:rPr>
                  <a:t>请求文档</a:t>
                </a:r>
              </a:p>
            </p:txBody>
          </p:sp>
        </p:grpSp>
      </p:grpSp>
      <p:sp>
        <p:nvSpPr>
          <p:cNvPr id="40" name="Text Box 31"/>
          <p:cNvSpPr txBox="1">
            <a:spLocks noChangeArrowheads="1"/>
          </p:cNvSpPr>
          <p:nvPr/>
        </p:nvSpPr>
        <p:spPr bwMode="auto">
          <a:xfrm>
            <a:off x="1074048" y="3547566"/>
            <a:ext cx="1107996" cy="8002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a:r>
              <a:rPr kumimoji="1" lang="en-US" altLang="zh-CN" sz="1800" b="1" dirty="0">
                <a:latin typeface="微软雅黑" pitchFamily="34" charset="-122"/>
                <a:ea typeface="微软雅黑" pitchFamily="34" charset="-122"/>
                <a:sym typeface="Wingdings" pitchFamily="2" charset="2"/>
              </a:rPr>
              <a:t></a:t>
            </a:r>
            <a:r>
              <a:rPr kumimoji="1" lang="zh-CN" altLang="en-US" sz="1400" b="1" dirty="0">
                <a:latin typeface="微软雅黑" pitchFamily="34" charset="-122"/>
                <a:ea typeface="微软雅黑" pitchFamily="34" charset="-122"/>
              </a:rPr>
              <a:t>此程序在</a:t>
            </a:r>
          </a:p>
          <a:p>
            <a:pPr algn="ctr"/>
            <a:r>
              <a:rPr kumimoji="1" lang="zh-CN" altLang="en-US" sz="1400" b="1" dirty="0">
                <a:latin typeface="微软雅黑" pitchFamily="34" charset="-122"/>
                <a:ea typeface="微软雅黑" pitchFamily="34" charset="-122"/>
              </a:rPr>
              <a:t>客户端创建</a:t>
            </a:r>
          </a:p>
          <a:p>
            <a:pPr algn="ctr"/>
            <a:r>
              <a:rPr kumimoji="1" lang="zh-CN" altLang="en-US" sz="1400" b="1" dirty="0">
                <a:latin typeface="微软雅黑" pitchFamily="34" charset="-122"/>
                <a:ea typeface="微软雅黑" pitchFamily="34" charset="-122"/>
              </a:rPr>
              <a:t>出活动文档</a:t>
            </a:r>
          </a:p>
        </p:txBody>
      </p:sp>
      <p:sp>
        <p:nvSpPr>
          <p:cNvPr id="42" name="Line 15"/>
          <p:cNvSpPr>
            <a:spLocks noChangeShapeType="1"/>
          </p:cNvSpPr>
          <p:nvPr/>
        </p:nvSpPr>
        <p:spPr bwMode="auto">
          <a:xfrm>
            <a:off x="2490075" y="2325843"/>
            <a:ext cx="3142249" cy="0"/>
          </a:xfrm>
          <a:prstGeom prst="line">
            <a:avLst/>
          </a:prstGeom>
          <a:noFill/>
          <a:ln w="38100">
            <a:solidFill>
              <a:srgbClr val="CC00CC"/>
            </a:solidFill>
            <a:prstDash val="dash"/>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45" name="Text Box 31"/>
          <p:cNvSpPr txBox="1">
            <a:spLocks noChangeArrowheads="1"/>
          </p:cNvSpPr>
          <p:nvPr/>
        </p:nvSpPr>
        <p:spPr bwMode="auto">
          <a:xfrm>
            <a:off x="6490906" y="3057583"/>
            <a:ext cx="1439407"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a:r>
              <a:rPr kumimoji="1" lang="zh-CN" altLang="en-US" sz="1400" b="1" dirty="0">
                <a:latin typeface="微软雅黑" pitchFamily="34" charset="-122"/>
                <a:ea typeface="微软雅黑" pitchFamily="34" charset="-122"/>
              </a:rPr>
              <a:t>程序事先被编译成二进制代码，存放为文件</a:t>
            </a:r>
          </a:p>
        </p:txBody>
      </p:sp>
      <p:sp>
        <p:nvSpPr>
          <p:cNvPr id="10" name="Line 18"/>
          <p:cNvSpPr>
            <a:spLocks noChangeShapeType="1"/>
          </p:cNvSpPr>
          <p:nvPr/>
        </p:nvSpPr>
        <p:spPr bwMode="auto">
          <a:xfrm>
            <a:off x="5845975" y="2289297"/>
            <a:ext cx="1176617" cy="586168"/>
          </a:xfrm>
          <a:prstGeom prst="line">
            <a:avLst/>
          </a:prstGeom>
          <a:noFill/>
          <a:ln w="25400">
            <a:solidFill>
              <a:srgbClr val="FF00FF"/>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46" name="Text Box 31"/>
          <p:cNvSpPr txBox="1">
            <a:spLocks noChangeArrowheads="1"/>
          </p:cNvSpPr>
          <p:nvPr/>
        </p:nvSpPr>
        <p:spPr bwMode="auto">
          <a:xfrm>
            <a:off x="6490906" y="2427734"/>
            <a:ext cx="143940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a:r>
              <a:rPr kumimoji="1" lang="zh-CN" altLang="en-US" sz="1400" b="1" dirty="0">
                <a:latin typeface="微软雅黑" pitchFamily="34" charset="-122"/>
                <a:ea typeface="微软雅黑" pitchFamily="34" charset="-122"/>
              </a:rPr>
              <a:t>程序</a:t>
            </a:r>
          </a:p>
        </p:txBody>
      </p:sp>
    </p:spTree>
    <p:extLst>
      <p:ext uri="{BB962C8B-B14F-4D97-AF65-F5344CB8AC3E}">
        <p14:creationId xmlns:p14="http://schemas.microsoft.com/office/powerpoint/2010/main" val="2941926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left)">
                                      <p:cBhvr>
                                        <p:cTn id="7" dur="2000"/>
                                        <p:tgtEl>
                                          <p:spTgt spid="29"/>
                                        </p:tgtEl>
                                      </p:cBhvr>
                                    </p:animEffect>
                                  </p:childTnLst>
                                </p:cTn>
                              </p:par>
                            </p:childTnLst>
                          </p:cTn>
                        </p:par>
                        <p:par>
                          <p:cTn id="8" fill="hold">
                            <p:stCondLst>
                              <p:cond delay="2000"/>
                            </p:stCondLst>
                            <p:childTnLst>
                              <p:par>
                                <p:cTn id="9" presetID="22" presetClass="entr" presetSubtype="2" fill="hold" nodeType="afterEffect">
                                  <p:stCondLst>
                                    <p:cond delay="500"/>
                                  </p:stCondLst>
                                  <p:childTnLst>
                                    <p:set>
                                      <p:cBhvr>
                                        <p:cTn id="10" dur="1" fill="hold">
                                          <p:stCondLst>
                                            <p:cond delay="0"/>
                                          </p:stCondLst>
                                        </p:cTn>
                                        <p:tgtEl>
                                          <p:spTgt spid="12"/>
                                        </p:tgtEl>
                                        <p:attrNameLst>
                                          <p:attrName>style.visibility</p:attrName>
                                        </p:attrNameLst>
                                      </p:cBhvr>
                                      <p:to>
                                        <p:strVal val="visible"/>
                                      </p:to>
                                    </p:set>
                                    <p:animEffect transition="in" filter="wipe(right)">
                                      <p:cBhvr>
                                        <p:cTn id="11" dur="2000"/>
                                        <p:tgtEl>
                                          <p:spTgt spid="12"/>
                                        </p:tgtEl>
                                      </p:cBhvr>
                                    </p:animEffect>
                                  </p:childTnLst>
                                </p:cTn>
                              </p:par>
                            </p:childTnLst>
                          </p:cTn>
                        </p:par>
                        <p:par>
                          <p:cTn id="12" fill="hold">
                            <p:stCondLst>
                              <p:cond delay="4500"/>
                            </p:stCondLst>
                            <p:childTnLst>
                              <p:par>
                                <p:cTn id="13" presetID="1" presetClass="entr" presetSubtype="0" fill="hold" grpId="0" nodeType="afterEffect">
                                  <p:stCondLst>
                                    <p:cond delay="250"/>
                                  </p:stCondLst>
                                  <p:childTnLst>
                                    <p:set>
                                      <p:cBhvr>
                                        <p:cTn id="14"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68"/>
          <p:cNvSpPr>
            <a:spLocks noChangeArrowheads="1"/>
          </p:cNvSpPr>
          <p:nvPr/>
        </p:nvSpPr>
        <p:spPr bwMode="auto">
          <a:xfrm>
            <a:off x="556963" y="1206492"/>
            <a:ext cx="8230421" cy="30546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由美国 </a:t>
            </a:r>
            <a:r>
              <a:rPr lang="en-US" altLang="zh-CN" sz="2000" b="1" dirty="0">
                <a:latin typeface="微软雅黑" pitchFamily="34" charset="-122"/>
                <a:ea typeface="微软雅黑" pitchFamily="34" charset="-122"/>
              </a:rPr>
              <a:t>Sun </a:t>
            </a:r>
            <a:r>
              <a:rPr lang="zh-CN" altLang="en-US" sz="2000" b="1" dirty="0">
                <a:latin typeface="微软雅黑" pitchFamily="34" charset="-122"/>
                <a:ea typeface="微软雅黑" pitchFamily="34" charset="-122"/>
              </a:rPr>
              <a:t>公司开发的</a:t>
            </a:r>
            <a:r>
              <a:rPr lang="zh-CN" altLang="en-US" sz="2000" b="1" dirty="0">
                <a:solidFill>
                  <a:srgbClr val="0000FF"/>
                </a:solidFill>
                <a:latin typeface="微软雅黑" pitchFamily="34" charset="-122"/>
                <a:ea typeface="微软雅黑" pitchFamily="34" charset="-122"/>
              </a:rPr>
              <a:t> </a:t>
            </a:r>
            <a:r>
              <a:rPr lang="en-US" altLang="zh-CN" sz="2000" b="1" dirty="0">
                <a:solidFill>
                  <a:srgbClr val="0000FF"/>
                </a:solidFill>
                <a:latin typeface="微软雅黑" pitchFamily="34" charset="-122"/>
                <a:ea typeface="微软雅黑" pitchFamily="34" charset="-122"/>
              </a:rPr>
              <a:t>Java </a:t>
            </a:r>
            <a:r>
              <a:rPr lang="zh-CN" altLang="en-US" sz="2000" b="1" dirty="0">
                <a:latin typeface="微软雅黑" pitchFamily="34" charset="-122"/>
                <a:ea typeface="微软雅黑" pitchFamily="34" charset="-122"/>
              </a:rPr>
              <a:t>语言是一项用于创建和运行活动文档的技术。</a:t>
            </a:r>
          </a:p>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在 </a:t>
            </a:r>
            <a:r>
              <a:rPr lang="en-US" altLang="zh-CN" sz="2000" b="1" dirty="0">
                <a:latin typeface="微软雅黑" pitchFamily="34" charset="-122"/>
                <a:ea typeface="微软雅黑" pitchFamily="34" charset="-122"/>
              </a:rPr>
              <a:t>Java </a:t>
            </a:r>
            <a:r>
              <a:rPr lang="zh-CN" altLang="en-US" sz="2000" b="1" dirty="0">
                <a:latin typeface="微软雅黑" pitchFamily="34" charset="-122"/>
                <a:ea typeface="微软雅黑" pitchFamily="34" charset="-122"/>
              </a:rPr>
              <a:t>技术中使用 “</a:t>
            </a:r>
            <a:r>
              <a:rPr lang="zh-CN" altLang="en-US" sz="2000" b="1" dirty="0">
                <a:solidFill>
                  <a:srgbClr val="0000FF"/>
                </a:solidFill>
                <a:latin typeface="微软雅黑" pitchFamily="34" charset="-122"/>
                <a:ea typeface="微软雅黑" pitchFamily="34" charset="-122"/>
              </a:rPr>
              <a:t>小应用程序</a:t>
            </a:r>
            <a:r>
              <a:rPr lang="zh-CN" altLang="en-US" sz="2000" b="1" dirty="0">
                <a:latin typeface="微软雅黑" pitchFamily="34" charset="-122"/>
                <a:ea typeface="微软雅黑" pitchFamily="34" charset="-122"/>
              </a:rPr>
              <a:t>”</a:t>
            </a:r>
            <a:r>
              <a:rPr lang="en-US" altLang="zh-CN" sz="2000" b="1" dirty="0">
                <a:latin typeface="微软雅黑" pitchFamily="34" charset="-122"/>
                <a:ea typeface="微软雅黑" pitchFamily="34" charset="-122"/>
              </a:rPr>
              <a:t>(applet) </a:t>
            </a:r>
            <a:r>
              <a:rPr lang="zh-CN" altLang="en-US" sz="2000" b="1" dirty="0">
                <a:latin typeface="微软雅黑" pitchFamily="34" charset="-122"/>
                <a:ea typeface="微软雅黑" pitchFamily="34" charset="-122"/>
              </a:rPr>
              <a:t>来描述活动文档程序。</a:t>
            </a:r>
          </a:p>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用户从万维网服务器下载嵌入了 </a:t>
            </a:r>
            <a:r>
              <a:rPr lang="en-US" altLang="zh-CN" sz="2000" b="1" dirty="0">
                <a:latin typeface="微软雅黑" pitchFamily="34" charset="-122"/>
                <a:ea typeface="微软雅黑" pitchFamily="34" charset="-122"/>
              </a:rPr>
              <a:t>Java </a:t>
            </a:r>
            <a:r>
              <a:rPr lang="zh-CN" altLang="en-US" sz="2000" b="1" dirty="0">
                <a:latin typeface="微软雅黑" pitchFamily="34" charset="-122"/>
                <a:ea typeface="微软雅黑" pitchFamily="34" charset="-122"/>
              </a:rPr>
              <a:t>小应用程序的 </a:t>
            </a:r>
            <a:r>
              <a:rPr lang="en-US" altLang="zh-CN" sz="2000" b="1" dirty="0">
                <a:latin typeface="微软雅黑" pitchFamily="34" charset="-122"/>
                <a:ea typeface="微软雅黑" pitchFamily="34" charset="-122"/>
              </a:rPr>
              <a:t>HTML </a:t>
            </a:r>
            <a:r>
              <a:rPr lang="zh-CN" altLang="en-US" sz="2000" b="1" dirty="0">
                <a:latin typeface="微软雅黑" pitchFamily="34" charset="-122"/>
                <a:ea typeface="微软雅黑" pitchFamily="34" charset="-122"/>
              </a:rPr>
              <a:t>文档后，可在浏览器的屏幕上点击某个图像，就可看到动画效果，或在下拉式菜单中点击某个项目，就可看到计算结果。</a:t>
            </a:r>
          </a:p>
          <a:p>
            <a:pPr marL="285750" indent="-285750" eaLnBrk="0" hangingPunct="0">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Java </a:t>
            </a:r>
            <a:r>
              <a:rPr lang="zh-CN" altLang="en-US" sz="2000" b="1" dirty="0">
                <a:latin typeface="微软雅黑" pitchFamily="34" charset="-122"/>
                <a:ea typeface="微软雅黑" pitchFamily="34" charset="-122"/>
              </a:rPr>
              <a:t>技术是活动文档技术的一部分。 </a:t>
            </a:r>
          </a:p>
        </p:txBody>
      </p:sp>
      <p:sp>
        <p:nvSpPr>
          <p:cNvPr id="3" name="AutoShape 5"/>
          <p:cNvSpPr>
            <a:spLocks noChangeArrowheads="1"/>
          </p:cNvSpPr>
          <p:nvPr/>
        </p:nvSpPr>
        <p:spPr bwMode="auto">
          <a:xfrm>
            <a:off x="556963" y="865340"/>
            <a:ext cx="8048776"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 name="矩形 3"/>
          <p:cNvSpPr/>
          <p:nvPr/>
        </p:nvSpPr>
        <p:spPr>
          <a:xfrm>
            <a:off x="645268" y="813956"/>
            <a:ext cx="3202287" cy="400110"/>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000" b="1" dirty="0">
                <a:latin typeface="微软雅黑" pitchFamily="34" charset="-122"/>
                <a:ea typeface="微软雅黑" pitchFamily="34" charset="-122"/>
              </a:rPr>
              <a:t>用 </a:t>
            </a:r>
            <a:r>
              <a:rPr lang="en-US" altLang="zh-CN" sz="2000" b="1" dirty="0">
                <a:latin typeface="微软雅黑" pitchFamily="34" charset="-122"/>
                <a:ea typeface="微软雅黑" pitchFamily="34" charset="-122"/>
              </a:rPr>
              <a:t>Java </a:t>
            </a:r>
            <a:r>
              <a:rPr lang="zh-CN" altLang="en-US" sz="2000" b="1" dirty="0">
                <a:latin typeface="微软雅黑" pitchFamily="34" charset="-122"/>
                <a:ea typeface="微软雅黑" pitchFamily="34" charset="-122"/>
              </a:rPr>
              <a:t>技术创建活动文档</a:t>
            </a:r>
          </a:p>
        </p:txBody>
      </p:sp>
    </p:spTree>
    <p:extLst>
      <p:ext uri="{BB962C8B-B14F-4D97-AF65-F5344CB8AC3E}">
        <p14:creationId xmlns:p14="http://schemas.microsoft.com/office/powerpoint/2010/main" val="256135187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68"/>
          <p:cNvSpPr>
            <a:spLocks noChangeArrowheads="1"/>
          </p:cNvSpPr>
          <p:nvPr/>
        </p:nvSpPr>
        <p:spPr bwMode="auto">
          <a:xfrm>
            <a:off x="645269" y="1252212"/>
            <a:ext cx="7853463" cy="30546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eaLnBrk="0" hangingPunct="0">
              <a:lnSpc>
                <a:spcPts val="3300"/>
              </a:lnSpc>
              <a:buClr>
                <a:srgbClr val="0070C0"/>
              </a:buClr>
              <a:buFont typeface="+mj-lt"/>
              <a:buAutoNum type="arabicPeriod"/>
            </a:pPr>
            <a:r>
              <a:rPr lang="zh-CN" altLang="en-US" sz="2000" b="1" dirty="0">
                <a:solidFill>
                  <a:srgbClr val="0000FF"/>
                </a:solidFill>
                <a:latin typeface="微软雅黑" pitchFamily="34" charset="-122"/>
                <a:ea typeface="微软雅黑" pitchFamily="34" charset="-122"/>
              </a:rPr>
              <a:t>程序设计语言。</a:t>
            </a:r>
            <a:r>
              <a:rPr lang="en-US" altLang="zh-CN" sz="2000" b="1" dirty="0">
                <a:latin typeface="微软雅黑" pitchFamily="34" charset="-122"/>
                <a:ea typeface="微软雅黑" pitchFamily="34" charset="-122"/>
              </a:rPr>
              <a:t>Java </a:t>
            </a:r>
            <a:r>
              <a:rPr lang="zh-CN" altLang="en-US" sz="2000" b="1" dirty="0">
                <a:latin typeface="微软雅黑" pitchFamily="34" charset="-122"/>
                <a:ea typeface="微软雅黑" pitchFamily="34" charset="-122"/>
              </a:rPr>
              <a:t>包含一个新的程序设计语言，用来编写传统的计算机程序和 </a:t>
            </a:r>
            <a:r>
              <a:rPr lang="en-US" altLang="zh-CN" sz="2000" b="1" dirty="0">
                <a:latin typeface="微软雅黑" pitchFamily="34" charset="-122"/>
                <a:ea typeface="微软雅黑" pitchFamily="34" charset="-122"/>
              </a:rPr>
              <a:t>Java </a:t>
            </a:r>
            <a:r>
              <a:rPr lang="zh-CN" altLang="en-US" sz="2000" b="1" dirty="0">
                <a:latin typeface="微软雅黑" pitchFamily="34" charset="-122"/>
                <a:ea typeface="微软雅黑" pitchFamily="34" charset="-122"/>
              </a:rPr>
              <a:t>小应用程序。</a:t>
            </a:r>
          </a:p>
          <a:p>
            <a:pPr marL="342900" indent="-342900" eaLnBrk="0" hangingPunct="0">
              <a:lnSpc>
                <a:spcPts val="3300"/>
              </a:lnSpc>
              <a:buClr>
                <a:srgbClr val="0070C0"/>
              </a:buClr>
              <a:buFont typeface="+mj-lt"/>
              <a:buAutoNum type="arabicPeriod"/>
            </a:pPr>
            <a:r>
              <a:rPr lang="zh-CN" altLang="en-US" sz="2000" b="1" dirty="0">
                <a:solidFill>
                  <a:srgbClr val="0000FF"/>
                </a:solidFill>
                <a:latin typeface="微软雅黑" pitchFamily="34" charset="-122"/>
                <a:ea typeface="微软雅黑" pitchFamily="34" charset="-122"/>
              </a:rPr>
              <a:t>运行 </a:t>
            </a:r>
            <a:r>
              <a:rPr lang="en-US" altLang="zh-CN" sz="2000" b="1" dirty="0">
                <a:solidFill>
                  <a:srgbClr val="0000FF"/>
                </a:solidFill>
                <a:latin typeface="微软雅黑" pitchFamily="34" charset="-122"/>
                <a:ea typeface="微软雅黑" pitchFamily="34" charset="-122"/>
              </a:rPr>
              <a:t>(runtime) </a:t>
            </a:r>
            <a:r>
              <a:rPr lang="zh-CN" altLang="en-US" sz="2000" b="1" dirty="0">
                <a:solidFill>
                  <a:srgbClr val="0000FF"/>
                </a:solidFill>
                <a:latin typeface="微软雅黑" pitchFamily="34" charset="-122"/>
                <a:ea typeface="微软雅黑" pitchFamily="34" charset="-122"/>
              </a:rPr>
              <a:t>环境。</a:t>
            </a:r>
            <a:r>
              <a:rPr lang="zh-CN" altLang="en-US" sz="2000" b="1" dirty="0">
                <a:latin typeface="微软雅黑" pitchFamily="34" charset="-122"/>
                <a:ea typeface="微软雅黑" pitchFamily="34" charset="-122"/>
              </a:rPr>
              <a:t>这是运行 </a:t>
            </a:r>
            <a:r>
              <a:rPr lang="en-US" altLang="zh-CN" sz="2000" b="1" dirty="0">
                <a:latin typeface="微软雅黑" pitchFamily="34" charset="-122"/>
                <a:ea typeface="微软雅黑" pitchFamily="34" charset="-122"/>
              </a:rPr>
              <a:t>Java </a:t>
            </a:r>
            <a:r>
              <a:rPr lang="zh-CN" altLang="en-US" sz="2000" b="1" dirty="0">
                <a:latin typeface="微软雅黑" pitchFamily="34" charset="-122"/>
                <a:ea typeface="微软雅黑" pitchFamily="34" charset="-122"/>
              </a:rPr>
              <a:t>程序所必须的运行环境，其中包括 </a:t>
            </a:r>
            <a:r>
              <a:rPr lang="en-US" altLang="zh-CN" sz="2000" b="1" dirty="0">
                <a:latin typeface="微软雅黑" pitchFamily="34" charset="-122"/>
                <a:ea typeface="微软雅黑" pitchFamily="34" charset="-122"/>
              </a:rPr>
              <a:t>Java</a:t>
            </a:r>
            <a:r>
              <a:rPr lang="zh-CN" altLang="en-US" sz="2000" b="1" dirty="0">
                <a:latin typeface="微软雅黑" pitchFamily="34" charset="-122"/>
                <a:ea typeface="微软雅黑" pitchFamily="34" charset="-122"/>
              </a:rPr>
              <a:t>虚拟机（简称为</a:t>
            </a:r>
            <a:r>
              <a:rPr lang="en-US" altLang="zh-CN" sz="2000" b="1" dirty="0">
                <a:latin typeface="微软雅黑" pitchFamily="34" charset="-122"/>
                <a:ea typeface="微软雅黑" pitchFamily="34" charset="-122"/>
              </a:rPr>
              <a:t>JVM</a:t>
            </a:r>
            <a:r>
              <a:rPr lang="zh-CN" altLang="en-US" sz="2000" b="1" dirty="0">
                <a:latin typeface="微软雅黑" pitchFamily="34" charset="-122"/>
                <a:ea typeface="微软雅黑" pitchFamily="34" charset="-122"/>
              </a:rPr>
              <a:t>），该软件定义了</a:t>
            </a:r>
            <a:r>
              <a:rPr lang="en-US" altLang="zh-CN" sz="2000" b="1" dirty="0">
                <a:latin typeface="微软雅黑" pitchFamily="34" charset="-122"/>
                <a:ea typeface="微软雅黑" pitchFamily="34" charset="-122"/>
              </a:rPr>
              <a:t>Java</a:t>
            </a:r>
            <a:r>
              <a:rPr lang="zh-CN" altLang="en-US" sz="2000" b="1" dirty="0">
                <a:latin typeface="微软雅黑" pitchFamily="34" charset="-122"/>
                <a:ea typeface="微软雅黑" pitchFamily="34" charset="-122"/>
              </a:rPr>
              <a:t>二进制代码的执行模型。</a:t>
            </a:r>
          </a:p>
          <a:p>
            <a:pPr marL="342900" indent="-342900" eaLnBrk="0" hangingPunct="0">
              <a:lnSpc>
                <a:spcPts val="3300"/>
              </a:lnSpc>
              <a:buClr>
                <a:srgbClr val="0070C0"/>
              </a:buClr>
              <a:buFont typeface="+mj-lt"/>
              <a:buAutoNum type="arabicPeriod"/>
            </a:pPr>
            <a:r>
              <a:rPr lang="zh-CN" altLang="en-US" sz="2000" b="1" dirty="0">
                <a:solidFill>
                  <a:srgbClr val="0000FF"/>
                </a:solidFill>
                <a:latin typeface="微软雅黑" pitchFamily="34" charset="-122"/>
                <a:ea typeface="微软雅黑" pitchFamily="34" charset="-122"/>
              </a:rPr>
              <a:t>类库 </a:t>
            </a:r>
            <a:r>
              <a:rPr lang="en-US" altLang="zh-CN" sz="2000" b="1" dirty="0">
                <a:solidFill>
                  <a:srgbClr val="0000FF"/>
                </a:solidFill>
                <a:latin typeface="微软雅黑" pitchFamily="34" charset="-122"/>
                <a:ea typeface="微软雅黑" pitchFamily="34" charset="-122"/>
              </a:rPr>
              <a:t>(class library)</a:t>
            </a:r>
            <a:r>
              <a:rPr lang="zh-CN" altLang="en-US" sz="2000" b="1" dirty="0">
                <a:solidFill>
                  <a:srgbClr val="0000FF"/>
                </a:solidFill>
                <a:latin typeface="微软雅黑" pitchFamily="34" charset="-122"/>
                <a:ea typeface="微软雅黑" pitchFamily="34" charset="-122"/>
              </a:rPr>
              <a:t>。</a:t>
            </a:r>
            <a:r>
              <a:rPr lang="zh-CN" altLang="en-US" sz="2000" b="1" dirty="0">
                <a:latin typeface="微软雅黑" pitchFamily="34" charset="-122"/>
                <a:ea typeface="微软雅黑" pitchFamily="34" charset="-122"/>
              </a:rPr>
              <a:t>为了更容易编写</a:t>
            </a:r>
            <a:r>
              <a:rPr lang="en-US" altLang="zh-CN" sz="2000" b="1" dirty="0">
                <a:latin typeface="微软雅黑" pitchFamily="34" charset="-122"/>
                <a:ea typeface="微软雅黑" pitchFamily="34" charset="-122"/>
              </a:rPr>
              <a:t>Java</a:t>
            </a:r>
            <a:r>
              <a:rPr lang="zh-CN" altLang="en-US" sz="2000" b="1" dirty="0">
                <a:latin typeface="微软雅黑" pitchFamily="34" charset="-122"/>
                <a:ea typeface="微软雅黑" pitchFamily="34" charset="-122"/>
              </a:rPr>
              <a:t>小应用程序，</a:t>
            </a:r>
            <a:r>
              <a:rPr lang="en-US" altLang="zh-CN" sz="2000" b="1" dirty="0">
                <a:latin typeface="微软雅黑" pitchFamily="34" charset="-122"/>
                <a:ea typeface="微软雅黑" pitchFamily="34" charset="-122"/>
              </a:rPr>
              <a:t>Java</a:t>
            </a:r>
            <a:r>
              <a:rPr lang="zh-CN" altLang="en-US" sz="2000" b="1" dirty="0">
                <a:latin typeface="微软雅黑" pitchFamily="34" charset="-122"/>
                <a:ea typeface="微软雅黑" pitchFamily="34" charset="-122"/>
              </a:rPr>
              <a:t>提供了强大的类库支持。 </a:t>
            </a:r>
          </a:p>
        </p:txBody>
      </p:sp>
      <p:sp>
        <p:nvSpPr>
          <p:cNvPr id="3" name="AutoShape 5"/>
          <p:cNvSpPr>
            <a:spLocks noChangeArrowheads="1"/>
          </p:cNvSpPr>
          <p:nvPr/>
        </p:nvSpPr>
        <p:spPr bwMode="auto">
          <a:xfrm>
            <a:off x="645268" y="911060"/>
            <a:ext cx="7853464"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 name="矩形 3"/>
          <p:cNvSpPr/>
          <p:nvPr/>
        </p:nvSpPr>
        <p:spPr>
          <a:xfrm>
            <a:off x="645268" y="859676"/>
            <a:ext cx="3638304" cy="400110"/>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b="1" dirty="0">
                <a:latin typeface="微软雅黑" pitchFamily="34" charset="-122"/>
                <a:ea typeface="微软雅黑" pitchFamily="34" charset="-122"/>
              </a:rPr>
              <a:t>Java </a:t>
            </a:r>
            <a:r>
              <a:rPr lang="zh-CN" altLang="en-US" sz="2000" b="1" dirty="0">
                <a:latin typeface="微软雅黑" pitchFamily="34" charset="-122"/>
                <a:ea typeface="微软雅黑" pitchFamily="34" charset="-122"/>
              </a:rPr>
              <a:t>技术有三个主要组成部分</a:t>
            </a:r>
          </a:p>
        </p:txBody>
      </p:sp>
    </p:spTree>
    <p:extLst>
      <p:ext uri="{BB962C8B-B14F-4D97-AF65-F5344CB8AC3E}">
        <p14:creationId xmlns:p14="http://schemas.microsoft.com/office/powerpoint/2010/main" val="195067918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68"/>
          <p:cNvSpPr>
            <a:spLocks noChangeArrowheads="1"/>
          </p:cNvSpPr>
          <p:nvPr/>
        </p:nvSpPr>
        <p:spPr bwMode="auto">
          <a:xfrm>
            <a:off x="556963" y="1197348"/>
            <a:ext cx="8048776" cy="30546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eaLnBrk="0" hangingPunct="0">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Java </a:t>
            </a:r>
            <a:r>
              <a:rPr lang="zh-CN" altLang="en-US" sz="2000" b="1" dirty="0">
                <a:latin typeface="微软雅黑" pitchFamily="34" charset="-122"/>
                <a:ea typeface="微软雅黑" pitchFamily="34" charset="-122"/>
              </a:rPr>
              <a:t>是一种面向对象的高级语言，从 </a:t>
            </a:r>
            <a:r>
              <a:rPr lang="en-US" altLang="zh-CN" sz="2000" b="1" dirty="0">
                <a:latin typeface="微软雅黑" pitchFamily="34" charset="-122"/>
                <a:ea typeface="微软雅黑" pitchFamily="34" charset="-122"/>
              </a:rPr>
              <a:t>C++ </a:t>
            </a:r>
            <a:r>
              <a:rPr lang="zh-CN" altLang="en-US" sz="2000" b="1" dirty="0">
                <a:latin typeface="微软雅黑" pitchFamily="34" charset="-122"/>
                <a:ea typeface="微软雅黑" pitchFamily="34" charset="-122"/>
              </a:rPr>
              <a:t>派生出来的，它省略了 </a:t>
            </a:r>
            <a:r>
              <a:rPr lang="en-US" altLang="zh-CN" sz="2000" b="1" dirty="0">
                <a:latin typeface="微软雅黑" pitchFamily="34" charset="-122"/>
                <a:ea typeface="微软雅黑" pitchFamily="34" charset="-122"/>
              </a:rPr>
              <a:t>C++ </a:t>
            </a:r>
            <a:r>
              <a:rPr lang="zh-CN" altLang="en-US" sz="2000" b="1" dirty="0">
                <a:latin typeface="微软雅黑" pitchFamily="34" charset="-122"/>
                <a:ea typeface="微软雅黑" pitchFamily="34" charset="-122"/>
              </a:rPr>
              <a:t>很多复杂的、很少用的语言特点。</a:t>
            </a:r>
          </a:p>
          <a:p>
            <a:pPr marL="342900" indent="-342900" eaLnBrk="0" hangingPunct="0">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Java </a:t>
            </a:r>
            <a:r>
              <a:rPr lang="zh-CN" altLang="en-US" sz="2000" b="1" dirty="0">
                <a:latin typeface="微软雅黑" pitchFamily="34" charset="-122"/>
                <a:ea typeface="微软雅黑" pitchFamily="34" charset="-122"/>
              </a:rPr>
              <a:t>的每一个数据项都有一个确定的类型。对数据的操作严格按照该数据的类型来进行。</a:t>
            </a:r>
          </a:p>
          <a:p>
            <a:pPr marL="342900" indent="-342900" eaLnBrk="0" hangingPunct="0">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Java </a:t>
            </a:r>
            <a:r>
              <a:rPr lang="zh-CN" altLang="en-US" sz="2000" b="1" dirty="0">
                <a:latin typeface="微软雅黑" pitchFamily="34" charset="-122"/>
                <a:ea typeface="微软雅黑" pitchFamily="34" charset="-122"/>
              </a:rPr>
              <a:t>的编译程序将源程序转换成 </a:t>
            </a:r>
            <a:r>
              <a:rPr lang="en-US" altLang="zh-CN" sz="2000" b="1" dirty="0">
                <a:latin typeface="微软雅黑" pitchFamily="34" charset="-122"/>
                <a:ea typeface="微软雅黑" pitchFamily="34" charset="-122"/>
              </a:rPr>
              <a:t>Java </a:t>
            </a:r>
            <a:r>
              <a:rPr lang="zh-CN" altLang="en-US" sz="2000" b="1" dirty="0">
                <a:latin typeface="微软雅黑" pitchFamily="34" charset="-122"/>
                <a:ea typeface="微软雅黑" pitchFamily="34" charset="-122"/>
              </a:rPr>
              <a:t>字节码 </a:t>
            </a:r>
            <a:r>
              <a:rPr lang="en-US" altLang="zh-CN" sz="2000" b="1" dirty="0">
                <a:latin typeface="微软雅黑" pitchFamily="34" charset="-122"/>
                <a:ea typeface="微软雅黑" pitchFamily="34" charset="-122"/>
              </a:rPr>
              <a:t>(</a:t>
            </a:r>
            <a:r>
              <a:rPr lang="en-US" altLang="zh-CN" sz="2000" b="1" dirty="0" err="1">
                <a:latin typeface="微软雅黑" pitchFamily="34" charset="-122"/>
                <a:ea typeface="微软雅黑" pitchFamily="34" charset="-122"/>
              </a:rPr>
              <a:t>bytecode</a:t>
            </a:r>
            <a:r>
              <a:rPr lang="en-US" altLang="zh-CN" sz="2000" b="1" dirty="0">
                <a:latin typeface="微软雅黑" pitchFamily="34" charset="-122"/>
                <a:ea typeface="微软雅黑" pitchFamily="34" charset="-122"/>
              </a:rPr>
              <a:t>)</a:t>
            </a:r>
            <a:r>
              <a:rPr lang="zh-CN" altLang="en-US" sz="2000" b="1" dirty="0">
                <a:latin typeface="微软雅黑" pitchFamily="34" charset="-122"/>
                <a:ea typeface="微软雅黑" pitchFamily="34" charset="-122"/>
              </a:rPr>
              <a:t>，这是一种与机器无关的二进制代码。计算机程序调用解释程序读取字节码，并解释执行。 </a:t>
            </a:r>
          </a:p>
        </p:txBody>
      </p:sp>
      <p:sp>
        <p:nvSpPr>
          <p:cNvPr id="3" name="AutoShape 5"/>
          <p:cNvSpPr>
            <a:spLocks noChangeArrowheads="1"/>
          </p:cNvSpPr>
          <p:nvPr/>
        </p:nvSpPr>
        <p:spPr bwMode="auto">
          <a:xfrm>
            <a:off x="556963" y="856196"/>
            <a:ext cx="8048776"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 name="矩形 3"/>
          <p:cNvSpPr/>
          <p:nvPr/>
        </p:nvSpPr>
        <p:spPr>
          <a:xfrm>
            <a:off x="645268" y="804812"/>
            <a:ext cx="740074" cy="400110"/>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b="1" dirty="0">
                <a:latin typeface="微软雅黑" pitchFamily="34" charset="-122"/>
                <a:ea typeface="微软雅黑" pitchFamily="34" charset="-122"/>
              </a:rPr>
              <a:t>Java</a:t>
            </a:r>
            <a:endParaRPr lang="zh-CN" altLang="en-US" sz="2000" b="1" dirty="0">
              <a:latin typeface="微软雅黑" pitchFamily="34" charset="-122"/>
              <a:ea typeface="微软雅黑" pitchFamily="34" charset="-122"/>
            </a:endParaRPr>
          </a:p>
        </p:txBody>
      </p:sp>
    </p:spTree>
    <p:extLst>
      <p:ext uri="{BB962C8B-B14F-4D97-AF65-F5344CB8AC3E}">
        <p14:creationId xmlns:p14="http://schemas.microsoft.com/office/powerpoint/2010/main" val="105149959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68"/>
          <p:cNvSpPr>
            <a:spLocks noChangeArrowheads="1"/>
          </p:cNvSpPr>
          <p:nvPr/>
        </p:nvSpPr>
        <p:spPr bwMode="auto">
          <a:xfrm>
            <a:off x="511242" y="950460"/>
            <a:ext cx="8094497" cy="3477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eaLnBrk="0" hangingPunct="0">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Java </a:t>
            </a:r>
            <a:r>
              <a:rPr lang="zh-CN" altLang="en-US" sz="2000" b="1" dirty="0">
                <a:latin typeface="微软雅黑" pitchFamily="34" charset="-122"/>
                <a:ea typeface="微软雅黑" pitchFamily="34" charset="-122"/>
              </a:rPr>
              <a:t>语言、字节码以及 </a:t>
            </a:r>
            <a:r>
              <a:rPr lang="en-US" altLang="zh-CN" sz="2000" b="1" dirty="0">
                <a:latin typeface="微软雅黑" pitchFamily="34" charset="-122"/>
                <a:ea typeface="微软雅黑" pitchFamily="34" charset="-122"/>
              </a:rPr>
              <a:t>Java </a:t>
            </a:r>
            <a:r>
              <a:rPr lang="zh-CN" altLang="en-US" sz="2000" b="1" dirty="0">
                <a:latin typeface="微软雅黑" pitchFamily="34" charset="-122"/>
                <a:ea typeface="微软雅黑" pitchFamily="34" charset="-122"/>
              </a:rPr>
              <a:t>运行系统都被设计成与计算机硬件无关。一旦形成了字节码，就可在任何计算机上运行并产生相同的输出。</a:t>
            </a:r>
          </a:p>
          <a:p>
            <a:pPr marL="342900" indent="-342900" eaLnBrk="0" hangingPunct="0">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Java </a:t>
            </a:r>
            <a:r>
              <a:rPr lang="zh-CN" altLang="en-US" sz="2000" b="1" dirty="0">
                <a:latin typeface="微软雅黑" pitchFamily="34" charset="-122"/>
                <a:ea typeface="微软雅黑" pitchFamily="34" charset="-122"/>
              </a:rPr>
              <a:t>小应用程序与机器无关可使在任何计算机上运行的浏览器程序能够下载并运行活动文档。</a:t>
            </a:r>
          </a:p>
          <a:p>
            <a:pPr marL="342900" indent="-34290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可保证活动文档在所有的浏览器上产生同样的正确输出。</a:t>
            </a:r>
          </a:p>
          <a:p>
            <a:pPr marL="342900" indent="-34290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可大大地降低活动文档的创建和测试费用，因为不必为每一种计算机都制作一个副本。</a:t>
            </a:r>
          </a:p>
        </p:txBody>
      </p:sp>
      <p:sp>
        <p:nvSpPr>
          <p:cNvPr id="3" name="AutoShape 5"/>
          <p:cNvSpPr>
            <a:spLocks noChangeArrowheads="1"/>
          </p:cNvSpPr>
          <p:nvPr/>
        </p:nvSpPr>
        <p:spPr bwMode="auto">
          <a:xfrm>
            <a:off x="556963" y="645884"/>
            <a:ext cx="8048776"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 name="矩形 3"/>
          <p:cNvSpPr/>
          <p:nvPr/>
        </p:nvSpPr>
        <p:spPr>
          <a:xfrm>
            <a:off x="645268" y="594500"/>
            <a:ext cx="1980029" cy="400110"/>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000" b="1" dirty="0">
                <a:latin typeface="微软雅黑" pitchFamily="34" charset="-122"/>
                <a:ea typeface="微软雅黑" pitchFamily="34" charset="-122"/>
              </a:rPr>
              <a:t>计算机硬件无关</a:t>
            </a:r>
          </a:p>
        </p:txBody>
      </p:sp>
    </p:spTree>
    <p:extLst>
      <p:ext uri="{BB962C8B-B14F-4D97-AF65-F5344CB8AC3E}">
        <p14:creationId xmlns:p14="http://schemas.microsoft.com/office/powerpoint/2010/main" val="12918464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68"/>
          <p:cNvSpPr>
            <a:spLocks noChangeArrowheads="1"/>
          </p:cNvSpPr>
          <p:nvPr/>
        </p:nvSpPr>
        <p:spPr bwMode="auto">
          <a:xfrm>
            <a:off x="492954" y="1307076"/>
            <a:ext cx="8175557" cy="263149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运行 </a:t>
            </a:r>
            <a:r>
              <a:rPr lang="en-US" altLang="zh-CN" sz="2000" b="1" dirty="0">
                <a:latin typeface="微软雅黑" pitchFamily="34" charset="-122"/>
                <a:ea typeface="微软雅黑" pitchFamily="34" charset="-122"/>
              </a:rPr>
              <a:t>Java </a:t>
            </a:r>
            <a:r>
              <a:rPr lang="zh-CN" altLang="en-US" sz="2000" b="1" dirty="0">
                <a:latin typeface="微软雅黑" pitchFamily="34" charset="-122"/>
                <a:ea typeface="微软雅黑" pitchFamily="34" charset="-122"/>
              </a:rPr>
              <a:t>的浏览器需要有 </a:t>
            </a:r>
            <a:r>
              <a:rPr lang="en-US" altLang="zh-CN" sz="2000" b="1" dirty="0">
                <a:latin typeface="微软雅黑" pitchFamily="34" charset="-122"/>
                <a:ea typeface="微软雅黑" pitchFamily="34" charset="-122"/>
              </a:rPr>
              <a:t>HTML </a:t>
            </a:r>
            <a:r>
              <a:rPr lang="zh-CN" altLang="en-US" sz="2000" b="1" dirty="0">
                <a:latin typeface="微软雅黑" pitchFamily="34" charset="-122"/>
                <a:ea typeface="微软雅黑" pitchFamily="34" charset="-122"/>
              </a:rPr>
              <a:t>解释程序和 </a:t>
            </a:r>
            <a:r>
              <a:rPr lang="en-US" altLang="zh-CN" sz="2000" b="1" dirty="0">
                <a:latin typeface="微软雅黑" pitchFamily="34" charset="-122"/>
                <a:ea typeface="微软雅黑" pitchFamily="34" charset="-122"/>
              </a:rPr>
              <a:t>Java </a:t>
            </a:r>
            <a:r>
              <a:rPr lang="zh-CN" altLang="en-US" sz="2000" b="1" dirty="0">
                <a:latin typeface="微软雅黑" pitchFamily="34" charset="-122"/>
                <a:ea typeface="微软雅黑" pitchFamily="34" charset="-122"/>
              </a:rPr>
              <a:t>小应用程序解释程序。</a:t>
            </a:r>
          </a:p>
          <a:p>
            <a:pPr marL="342900" indent="-34290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解释程序的核心是一个模仿计算机的简单循环。</a:t>
            </a:r>
          </a:p>
          <a:p>
            <a:pPr marL="342900" indent="-34290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解释程序维持一个指令指针，在初始化时指在小应用程序的开始处。</a:t>
            </a:r>
          </a:p>
          <a:p>
            <a:pPr marL="342900" indent="-34290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在每一次循环操作时，解释程序在指令指针指向的地址读取字节码。然后解释程序对字节码进行解码，并完成指明的操作。</a:t>
            </a:r>
          </a:p>
        </p:txBody>
      </p:sp>
      <p:sp>
        <p:nvSpPr>
          <p:cNvPr id="3" name="AutoShape 5"/>
          <p:cNvSpPr>
            <a:spLocks noChangeArrowheads="1"/>
          </p:cNvSpPr>
          <p:nvPr/>
        </p:nvSpPr>
        <p:spPr bwMode="auto">
          <a:xfrm>
            <a:off x="556963" y="965924"/>
            <a:ext cx="8048776"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 name="矩形 3"/>
          <p:cNvSpPr/>
          <p:nvPr/>
        </p:nvSpPr>
        <p:spPr>
          <a:xfrm>
            <a:off x="645268" y="914540"/>
            <a:ext cx="1842940" cy="400110"/>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b="1" dirty="0">
                <a:latin typeface="微软雅黑" pitchFamily="34" charset="-122"/>
                <a:ea typeface="微软雅黑" pitchFamily="34" charset="-122"/>
              </a:rPr>
              <a:t>Java </a:t>
            </a:r>
            <a:r>
              <a:rPr lang="zh-CN" altLang="en-US" sz="2000" b="1" dirty="0">
                <a:latin typeface="微软雅黑" pitchFamily="34" charset="-122"/>
                <a:ea typeface="微软雅黑" pitchFamily="34" charset="-122"/>
              </a:rPr>
              <a:t>解释程序</a:t>
            </a:r>
          </a:p>
        </p:txBody>
      </p:sp>
    </p:spTree>
    <p:extLst>
      <p:ext uri="{BB962C8B-B14F-4D97-AF65-F5344CB8AC3E}">
        <p14:creationId xmlns:p14="http://schemas.microsoft.com/office/powerpoint/2010/main" val="19250819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AutoShape 5"/>
          <p:cNvSpPr>
            <a:spLocks noChangeArrowheads="1"/>
          </p:cNvSpPr>
          <p:nvPr/>
        </p:nvSpPr>
        <p:spPr bwMode="auto">
          <a:xfrm>
            <a:off x="556963" y="633865"/>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79" name="Rectangle 6"/>
          <p:cNvSpPr>
            <a:spLocks noChangeArrowheads="1"/>
          </p:cNvSpPr>
          <p:nvPr/>
        </p:nvSpPr>
        <p:spPr bwMode="auto">
          <a:xfrm>
            <a:off x="3424626" y="600654"/>
            <a:ext cx="231345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互联网的域名空间</a:t>
            </a:r>
          </a:p>
        </p:txBody>
      </p:sp>
      <p:sp>
        <p:nvSpPr>
          <p:cNvPr id="80" name="圆角矩形 79"/>
          <p:cNvSpPr/>
          <p:nvPr/>
        </p:nvSpPr>
        <p:spPr>
          <a:xfrm>
            <a:off x="556963" y="1057072"/>
            <a:ext cx="8048776" cy="331493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Rectangle 122"/>
          <p:cNvSpPr>
            <a:spLocks noChangeArrowheads="1"/>
          </p:cNvSpPr>
          <p:nvPr/>
        </p:nvSpPr>
        <p:spPr bwMode="auto">
          <a:xfrm>
            <a:off x="4927416" y="1108154"/>
            <a:ext cx="409790" cy="324229"/>
          </a:xfrm>
          <a:prstGeom prst="rect">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r>
              <a:rPr kumimoji="1" lang="zh-CN" altLang="en-US" sz="1400" b="1" dirty="0">
                <a:solidFill>
                  <a:srgbClr val="CC00CC"/>
                </a:solidFill>
                <a:latin typeface="微软雅黑" pitchFamily="34" charset="-122"/>
                <a:ea typeface="微软雅黑" pitchFamily="34" charset="-122"/>
              </a:rPr>
              <a:t>根</a:t>
            </a:r>
          </a:p>
        </p:txBody>
      </p:sp>
      <p:grpSp>
        <p:nvGrpSpPr>
          <p:cNvPr id="82" name="Group 216"/>
          <p:cNvGrpSpPr>
            <a:grpSpLocks/>
          </p:cNvGrpSpPr>
          <p:nvPr/>
        </p:nvGrpSpPr>
        <p:grpSpPr bwMode="auto">
          <a:xfrm>
            <a:off x="1111677" y="3483492"/>
            <a:ext cx="6369560" cy="760061"/>
            <a:chOff x="113" y="2435"/>
            <a:chExt cx="5005" cy="647"/>
          </a:xfrm>
        </p:grpSpPr>
        <p:sp>
          <p:nvSpPr>
            <p:cNvPr id="83" name="Rectangle 211"/>
            <p:cNvSpPr>
              <a:spLocks noChangeArrowheads="1"/>
            </p:cNvSpPr>
            <p:nvPr/>
          </p:nvSpPr>
          <p:spPr bwMode="auto">
            <a:xfrm>
              <a:off x="950" y="2822"/>
              <a:ext cx="144" cy="260"/>
            </a:xfrm>
            <a:prstGeom prst="rect">
              <a:avLst/>
            </a:prstGeom>
            <a:solidFill>
              <a:srgbClr val="008000"/>
            </a:solidFill>
            <a:ln>
              <a:noFill/>
            </a:ln>
            <a:effectLst/>
            <a:extLst>
              <a:ext uri="{91240B29-F687-4F45-9708-019B960494DF}">
                <a14:hiddenLine xmlns:a14="http://schemas.microsoft.com/office/drawing/2010/main" w="19050" algn="ctr">
                  <a:solidFill>
                    <a:srgbClr val="CCEC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1" hangingPunct="1"/>
              <a:endParaRPr lang="zh-CN" altLang="en-US" sz="1400" b="1">
                <a:latin typeface="微软雅黑" pitchFamily="34" charset="-122"/>
                <a:ea typeface="微软雅黑" pitchFamily="34" charset="-122"/>
              </a:endParaRPr>
            </a:p>
          </p:txBody>
        </p:sp>
        <p:sp>
          <p:nvSpPr>
            <p:cNvPr id="84" name="Rectangle 130"/>
            <p:cNvSpPr>
              <a:spLocks noChangeArrowheads="1"/>
            </p:cNvSpPr>
            <p:nvPr/>
          </p:nvSpPr>
          <p:spPr bwMode="auto">
            <a:xfrm>
              <a:off x="113" y="2819"/>
              <a:ext cx="708" cy="260"/>
            </a:xfrm>
            <a:prstGeom prst="rect">
              <a:avLst/>
            </a:prstGeom>
            <a:solidFill>
              <a:srgbClr val="008000"/>
            </a:solidFill>
            <a:ln>
              <a:noFill/>
            </a:ln>
            <a:effectLst/>
            <a:extLst>
              <a:ext uri="{91240B29-F687-4F45-9708-019B960494DF}">
                <a14:hiddenLine xmlns:a14="http://schemas.microsoft.com/office/drawing/2010/main" w="19050" algn="ctr">
                  <a:solidFill>
                    <a:srgbClr val="CCEC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a:r>
                <a:rPr kumimoji="1" lang="zh-CN" altLang="en-US" sz="1400" b="1" dirty="0">
                  <a:solidFill>
                    <a:schemeClr val="bg1"/>
                  </a:solidFill>
                  <a:latin typeface="微软雅黑" pitchFamily="34" charset="-122"/>
                  <a:ea typeface="微软雅黑" pitchFamily="34" charset="-122"/>
                </a:rPr>
                <a:t>四级域名</a:t>
              </a:r>
            </a:p>
          </p:txBody>
        </p:sp>
        <p:sp>
          <p:nvSpPr>
            <p:cNvPr id="85" name="Text Box 131"/>
            <p:cNvSpPr txBox="1">
              <a:spLocks noChangeArrowheads="1"/>
            </p:cNvSpPr>
            <p:nvPr/>
          </p:nvSpPr>
          <p:spPr bwMode="auto">
            <a:xfrm>
              <a:off x="3556" y="2817"/>
              <a:ext cx="449" cy="262"/>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charset="0"/>
                  <a:ea typeface="黑体" pitchFamily="49" charset="-122"/>
                </a:defRPr>
              </a:lvl1pPr>
              <a:lvl2pPr>
                <a:defRPr sz="2800">
                  <a:solidFill>
                    <a:schemeClr val="tx1"/>
                  </a:solidFill>
                  <a:latin typeface="Tahoma" pitchFamily="34" charset="0"/>
                  <a:ea typeface="宋体" charset="-122"/>
                </a:defRPr>
              </a:lvl2pPr>
              <a:lvl3pPr>
                <a:defRPr sz="2400">
                  <a:solidFill>
                    <a:schemeClr val="tx1"/>
                  </a:solidFill>
                  <a:latin typeface="Tahoma" pitchFamily="34" charset="0"/>
                  <a:ea typeface="宋体" charset="-122"/>
                </a:defRPr>
              </a:lvl3pPr>
              <a:lvl4pPr>
                <a:defRPr sz="2000">
                  <a:solidFill>
                    <a:schemeClr val="tx1"/>
                  </a:solidFill>
                  <a:latin typeface="Tahoma" pitchFamily="34" charset="0"/>
                  <a:ea typeface="宋体" charset="-122"/>
                </a:defRPr>
              </a:lvl4pPr>
              <a:lvl5pPr>
                <a:defRPr sz="2000">
                  <a:solidFill>
                    <a:schemeClr val="tx1"/>
                  </a:solidFill>
                  <a:latin typeface="Tahoma" pitchFamily="34" charset="0"/>
                  <a:ea typeface="宋体" charset="-122"/>
                </a:defRPr>
              </a:lvl5pPr>
              <a:lvl6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r>
                <a:rPr kumimoji="1" lang="en-US" altLang="zh-CN" sz="1400" b="1" dirty="0">
                  <a:solidFill>
                    <a:schemeClr val="tx1"/>
                  </a:solidFill>
                  <a:latin typeface="微软雅黑" pitchFamily="34" charset="-122"/>
                  <a:ea typeface="微软雅黑" pitchFamily="34" charset="-122"/>
                </a:rPr>
                <a:t>mail</a:t>
              </a:r>
            </a:p>
          </p:txBody>
        </p:sp>
        <p:sp>
          <p:nvSpPr>
            <p:cNvPr id="86" name="Text Box 132"/>
            <p:cNvSpPr txBox="1">
              <a:spLocks noChangeArrowheads="1"/>
            </p:cNvSpPr>
            <p:nvPr/>
          </p:nvSpPr>
          <p:spPr bwMode="auto">
            <a:xfrm>
              <a:off x="4165" y="2801"/>
              <a:ext cx="281" cy="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charset="0"/>
                  <a:ea typeface="黑体" pitchFamily="49" charset="-122"/>
                </a:defRPr>
              </a:lvl1pPr>
              <a:lvl2pPr>
                <a:defRPr sz="2800">
                  <a:solidFill>
                    <a:schemeClr val="tx1"/>
                  </a:solidFill>
                  <a:latin typeface="Tahoma" pitchFamily="34" charset="0"/>
                  <a:ea typeface="宋体" charset="-122"/>
                </a:defRPr>
              </a:lvl2pPr>
              <a:lvl3pPr>
                <a:defRPr sz="2400">
                  <a:solidFill>
                    <a:schemeClr val="tx1"/>
                  </a:solidFill>
                  <a:latin typeface="Tahoma" pitchFamily="34" charset="0"/>
                  <a:ea typeface="宋体" charset="-122"/>
                </a:defRPr>
              </a:lvl3pPr>
              <a:lvl4pPr>
                <a:defRPr sz="2000">
                  <a:solidFill>
                    <a:schemeClr val="tx1"/>
                  </a:solidFill>
                  <a:latin typeface="Tahoma" pitchFamily="34" charset="0"/>
                  <a:ea typeface="宋体" charset="-122"/>
                </a:defRPr>
              </a:lvl4pPr>
              <a:lvl5pPr>
                <a:defRPr sz="2000">
                  <a:solidFill>
                    <a:schemeClr val="tx1"/>
                  </a:solidFill>
                  <a:latin typeface="Tahoma" pitchFamily="34" charset="0"/>
                  <a:ea typeface="宋体" charset="-122"/>
                </a:defRPr>
              </a:lvl5pPr>
              <a:lvl6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r>
                <a:rPr kumimoji="1" lang="en-US" altLang="zh-CN" sz="1400" b="1">
                  <a:solidFill>
                    <a:schemeClr val="tx1"/>
                  </a:solidFill>
                  <a:latin typeface="微软雅黑" pitchFamily="34" charset="-122"/>
                  <a:ea typeface="微软雅黑" pitchFamily="34" charset="-122"/>
                </a:rPr>
                <a:t>…</a:t>
              </a:r>
            </a:p>
          </p:txBody>
        </p:sp>
        <p:sp>
          <p:nvSpPr>
            <p:cNvPr id="87" name="Text Box 151"/>
            <p:cNvSpPr txBox="1">
              <a:spLocks noChangeArrowheads="1"/>
            </p:cNvSpPr>
            <p:nvPr/>
          </p:nvSpPr>
          <p:spPr bwMode="auto">
            <a:xfrm>
              <a:off x="4614" y="2817"/>
              <a:ext cx="504" cy="262"/>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charset="0"/>
                  <a:ea typeface="黑体" pitchFamily="49" charset="-122"/>
                </a:defRPr>
              </a:lvl1pPr>
              <a:lvl2pPr>
                <a:defRPr sz="2800">
                  <a:solidFill>
                    <a:schemeClr val="tx1"/>
                  </a:solidFill>
                  <a:latin typeface="Tahoma" pitchFamily="34" charset="0"/>
                  <a:ea typeface="宋体" charset="-122"/>
                </a:defRPr>
              </a:lvl2pPr>
              <a:lvl3pPr>
                <a:defRPr sz="2400">
                  <a:solidFill>
                    <a:schemeClr val="tx1"/>
                  </a:solidFill>
                  <a:latin typeface="Tahoma" pitchFamily="34" charset="0"/>
                  <a:ea typeface="宋体" charset="-122"/>
                </a:defRPr>
              </a:lvl3pPr>
              <a:lvl4pPr>
                <a:defRPr sz="2000">
                  <a:solidFill>
                    <a:schemeClr val="tx1"/>
                  </a:solidFill>
                  <a:latin typeface="Tahoma" pitchFamily="34" charset="0"/>
                  <a:ea typeface="宋体" charset="-122"/>
                </a:defRPr>
              </a:lvl4pPr>
              <a:lvl5pPr>
                <a:defRPr sz="2000">
                  <a:solidFill>
                    <a:schemeClr val="tx1"/>
                  </a:solidFill>
                  <a:latin typeface="Tahoma" pitchFamily="34" charset="0"/>
                  <a:ea typeface="宋体" charset="-122"/>
                </a:defRPr>
              </a:lvl5pPr>
              <a:lvl6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r>
                <a:rPr kumimoji="1" lang="en-US" altLang="zh-CN" sz="1400" b="1">
                  <a:solidFill>
                    <a:schemeClr val="tx1"/>
                  </a:solidFill>
                  <a:latin typeface="微软雅黑" pitchFamily="34" charset="-122"/>
                  <a:ea typeface="微软雅黑" pitchFamily="34" charset="-122"/>
                </a:rPr>
                <a:t>www</a:t>
              </a:r>
            </a:p>
          </p:txBody>
        </p:sp>
        <p:sp>
          <p:nvSpPr>
            <p:cNvPr id="88" name="Line 155"/>
            <p:cNvSpPr>
              <a:spLocks noChangeShapeType="1"/>
            </p:cNvSpPr>
            <p:nvPr/>
          </p:nvSpPr>
          <p:spPr bwMode="auto">
            <a:xfrm>
              <a:off x="4381" y="2435"/>
              <a:ext cx="437" cy="470"/>
            </a:xfrm>
            <a:prstGeom prst="line">
              <a:avLst/>
            </a:prstGeom>
            <a:noFill/>
            <a:ln w="19050">
              <a:solidFill>
                <a:srgbClr val="0066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89" name="Line 156"/>
            <p:cNvSpPr>
              <a:spLocks noChangeShapeType="1"/>
            </p:cNvSpPr>
            <p:nvPr/>
          </p:nvSpPr>
          <p:spPr bwMode="auto">
            <a:xfrm flipH="1">
              <a:off x="3819" y="2440"/>
              <a:ext cx="560" cy="449"/>
            </a:xfrm>
            <a:prstGeom prst="line">
              <a:avLst/>
            </a:prstGeom>
            <a:noFill/>
            <a:ln w="19050">
              <a:solidFill>
                <a:srgbClr val="0066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grpSp>
      <p:grpSp>
        <p:nvGrpSpPr>
          <p:cNvPr id="90" name="Group 214"/>
          <p:cNvGrpSpPr>
            <a:grpSpLocks/>
          </p:cNvGrpSpPr>
          <p:nvPr/>
        </p:nvGrpSpPr>
        <p:grpSpPr bwMode="auto">
          <a:xfrm>
            <a:off x="1111677" y="2051474"/>
            <a:ext cx="6915523" cy="775332"/>
            <a:chOff x="113" y="1216"/>
            <a:chExt cx="5434" cy="660"/>
          </a:xfrm>
        </p:grpSpPr>
        <p:sp>
          <p:nvSpPr>
            <p:cNvPr id="91" name="Rectangle 210"/>
            <p:cNvSpPr>
              <a:spLocks noChangeArrowheads="1"/>
            </p:cNvSpPr>
            <p:nvPr/>
          </p:nvSpPr>
          <p:spPr bwMode="auto">
            <a:xfrm>
              <a:off x="950" y="1616"/>
              <a:ext cx="144" cy="260"/>
            </a:xfrm>
            <a:prstGeom prst="rect">
              <a:avLst/>
            </a:prstGeom>
            <a:solidFill>
              <a:srgbClr val="0066FF"/>
            </a:solidFill>
            <a:ln>
              <a:noFill/>
            </a:ln>
            <a:effectLst/>
            <a:extLst>
              <a:ext uri="{91240B29-F687-4F45-9708-019B960494DF}">
                <a14:hiddenLine xmlns:a14="http://schemas.microsoft.com/office/drawing/2010/main" w="19050" algn="ctr">
                  <a:solidFill>
                    <a:srgbClr val="CCEC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1" hangingPunct="1"/>
              <a:endParaRPr lang="zh-CN" altLang="en-US" sz="1400" b="1">
                <a:latin typeface="微软雅黑" pitchFamily="34" charset="-122"/>
                <a:ea typeface="微软雅黑" pitchFamily="34" charset="-122"/>
              </a:endParaRPr>
            </a:p>
          </p:txBody>
        </p:sp>
        <p:sp>
          <p:nvSpPr>
            <p:cNvPr id="92" name="Text Box 105"/>
            <p:cNvSpPr txBox="1">
              <a:spLocks noChangeArrowheads="1"/>
            </p:cNvSpPr>
            <p:nvPr/>
          </p:nvSpPr>
          <p:spPr bwMode="auto">
            <a:xfrm>
              <a:off x="1882" y="1576"/>
              <a:ext cx="281" cy="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charset="0"/>
                  <a:ea typeface="黑体" pitchFamily="49" charset="-122"/>
                </a:defRPr>
              </a:lvl1pPr>
              <a:lvl2pPr>
                <a:defRPr sz="2800">
                  <a:solidFill>
                    <a:schemeClr val="tx1"/>
                  </a:solidFill>
                  <a:latin typeface="Tahoma" pitchFamily="34" charset="0"/>
                  <a:ea typeface="宋体" charset="-122"/>
                </a:defRPr>
              </a:lvl2pPr>
              <a:lvl3pPr>
                <a:defRPr sz="2400">
                  <a:solidFill>
                    <a:schemeClr val="tx1"/>
                  </a:solidFill>
                  <a:latin typeface="Tahoma" pitchFamily="34" charset="0"/>
                  <a:ea typeface="宋体" charset="-122"/>
                </a:defRPr>
              </a:lvl3pPr>
              <a:lvl4pPr>
                <a:defRPr sz="2000">
                  <a:solidFill>
                    <a:schemeClr val="tx1"/>
                  </a:solidFill>
                  <a:latin typeface="Tahoma" pitchFamily="34" charset="0"/>
                  <a:ea typeface="宋体" charset="-122"/>
                </a:defRPr>
              </a:lvl4pPr>
              <a:lvl5pPr>
                <a:defRPr sz="2000">
                  <a:solidFill>
                    <a:schemeClr val="tx1"/>
                  </a:solidFill>
                  <a:latin typeface="Tahoma" pitchFamily="34" charset="0"/>
                  <a:ea typeface="宋体" charset="-122"/>
                </a:defRPr>
              </a:lvl5pPr>
              <a:lvl6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r>
                <a:rPr kumimoji="1" lang="en-US" altLang="zh-CN" sz="1400" b="1">
                  <a:solidFill>
                    <a:schemeClr val="tx1"/>
                  </a:solidFill>
                  <a:latin typeface="微软雅黑" pitchFamily="34" charset="-122"/>
                  <a:ea typeface="微软雅黑" pitchFamily="34" charset="-122"/>
                </a:rPr>
                <a:t>…</a:t>
              </a:r>
            </a:p>
          </p:txBody>
        </p:sp>
        <p:sp>
          <p:nvSpPr>
            <p:cNvPr id="93" name="Text Box 115"/>
            <p:cNvSpPr txBox="1">
              <a:spLocks noChangeArrowheads="1"/>
            </p:cNvSpPr>
            <p:nvPr/>
          </p:nvSpPr>
          <p:spPr bwMode="auto">
            <a:xfrm>
              <a:off x="3956" y="1593"/>
              <a:ext cx="282" cy="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charset="0"/>
                  <a:ea typeface="黑体" pitchFamily="49" charset="-122"/>
                </a:defRPr>
              </a:lvl1pPr>
              <a:lvl2pPr>
                <a:defRPr sz="2800">
                  <a:solidFill>
                    <a:schemeClr val="tx1"/>
                  </a:solidFill>
                  <a:latin typeface="Tahoma" pitchFamily="34" charset="0"/>
                  <a:ea typeface="宋体" charset="-122"/>
                </a:defRPr>
              </a:lvl2pPr>
              <a:lvl3pPr>
                <a:defRPr sz="2400">
                  <a:solidFill>
                    <a:schemeClr val="tx1"/>
                  </a:solidFill>
                  <a:latin typeface="Tahoma" pitchFamily="34" charset="0"/>
                  <a:ea typeface="宋体" charset="-122"/>
                </a:defRPr>
              </a:lvl3pPr>
              <a:lvl4pPr>
                <a:defRPr sz="2000">
                  <a:solidFill>
                    <a:schemeClr val="tx1"/>
                  </a:solidFill>
                  <a:latin typeface="Tahoma" pitchFamily="34" charset="0"/>
                  <a:ea typeface="宋体" charset="-122"/>
                </a:defRPr>
              </a:lvl4pPr>
              <a:lvl5pPr>
                <a:defRPr sz="2000">
                  <a:solidFill>
                    <a:schemeClr val="tx1"/>
                  </a:solidFill>
                  <a:latin typeface="Tahoma" pitchFamily="34" charset="0"/>
                  <a:ea typeface="宋体" charset="-122"/>
                </a:defRPr>
              </a:lvl5pPr>
              <a:lvl6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r>
                <a:rPr kumimoji="1" lang="en-US" altLang="zh-CN" sz="1400" b="1">
                  <a:solidFill>
                    <a:schemeClr val="tx1"/>
                  </a:solidFill>
                  <a:latin typeface="微软雅黑" pitchFamily="34" charset="-122"/>
                  <a:ea typeface="微软雅黑" pitchFamily="34" charset="-122"/>
                </a:rPr>
                <a:t>bj</a:t>
              </a:r>
            </a:p>
          </p:txBody>
        </p:sp>
        <p:sp>
          <p:nvSpPr>
            <p:cNvPr id="94" name="Text Box 116"/>
            <p:cNvSpPr txBox="1">
              <a:spLocks noChangeArrowheads="1"/>
            </p:cNvSpPr>
            <p:nvPr/>
          </p:nvSpPr>
          <p:spPr bwMode="auto">
            <a:xfrm>
              <a:off x="4554" y="1592"/>
              <a:ext cx="412" cy="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charset="0"/>
                  <a:ea typeface="黑体" pitchFamily="49" charset="-122"/>
                </a:defRPr>
              </a:lvl1pPr>
              <a:lvl2pPr>
                <a:defRPr sz="2800">
                  <a:solidFill>
                    <a:schemeClr val="tx1"/>
                  </a:solidFill>
                  <a:latin typeface="Tahoma" pitchFamily="34" charset="0"/>
                  <a:ea typeface="宋体" charset="-122"/>
                </a:defRPr>
              </a:lvl2pPr>
              <a:lvl3pPr>
                <a:defRPr sz="2400">
                  <a:solidFill>
                    <a:schemeClr val="tx1"/>
                  </a:solidFill>
                  <a:latin typeface="Tahoma" pitchFamily="34" charset="0"/>
                  <a:ea typeface="宋体" charset="-122"/>
                </a:defRPr>
              </a:lvl3pPr>
              <a:lvl4pPr>
                <a:defRPr sz="2000">
                  <a:solidFill>
                    <a:schemeClr val="tx1"/>
                  </a:solidFill>
                  <a:latin typeface="Tahoma" pitchFamily="34" charset="0"/>
                  <a:ea typeface="宋体" charset="-122"/>
                </a:defRPr>
              </a:lvl4pPr>
              <a:lvl5pPr>
                <a:defRPr sz="2000">
                  <a:solidFill>
                    <a:schemeClr val="tx1"/>
                  </a:solidFill>
                  <a:latin typeface="Tahoma" pitchFamily="34" charset="0"/>
                  <a:ea typeface="宋体" charset="-122"/>
                </a:defRPr>
              </a:lvl5pPr>
              <a:lvl6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r>
                <a:rPr kumimoji="1" lang="en-US" altLang="zh-CN" sz="1400" b="1">
                  <a:solidFill>
                    <a:schemeClr val="tx1"/>
                  </a:solidFill>
                  <a:latin typeface="微软雅黑" pitchFamily="34" charset="-122"/>
                  <a:ea typeface="微软雅黑" pitchFamily="34" charset="-122"/>
                </a:rPr>
                <a:t>edu</a:t>
              </a:r>
            </a:p>
          </p:txBody>
        </p:sp>
        <p:sp>
          <p:nvSpPr>
            <p:cNvPr id="95" name="Text Box 117"/>
            <p:cNvSpPr txBox="1">
              <a:spLocks noChangeArrowheads="1"/>
            </p:cNvSpPr>
            <p:nvPr/>
          </p:nvSpPr>
          <p:spPr bwMode="auto">
            <a:xfrm>
              <a:off x="5097" y="1592"/>
              <a:ext cx="450" cy="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charset="0"/>
                  <a:ea typeface="黑体" pitchFamily="49" charset="-122"/>
                </a:defRPr>
              </a:lvl1pPr>
              <a:lvl2pPr>
                <a:defRPr sz="2800">
                  <a:solidFill>
                    <a:schemeClr val="tx1"/>
                  </a:solidFill>
                  <a:latin typeface="Tahoma" pitchFamily="34" charset="0"/>
                  <a:ea typeface="宋体" charset="-122"/>
                </a:defRPr>
              </a:lvl2pPr>
              <a:lvl3pPr>
                <a:defRPr sz="2400">
                  <a:solidFill>
                    <a:schemeClr val="tx1"/>
                  </a:solidFill>
                  <a:latin typeface="Tahoma" pitchFamily="34" charset="0"/>
                  <a:ea typeface="宋体" charset="-122"/>
                </a:defRPr>
              </a:lvl3pPr>
              <a:lvl4pPr>
                <a:defRPr sz="2000">
                  <a:solidFill>
                    <a:schemeClr val="tx1"/>
                  </a:solidFill>
                  <a:latin typeface="Tahoma" pitchFamily="34" charset="0"/>
                  <a:ea typeface="宋体" charset="-122"/>
                </a:defRPr>
              </a:lvl4pPr>
              <a:lvl5pPr>
                <a:defRPr sz="2000">
                  <a:solidFill>
                    <a:schemeClr val="tx1"/>
                  </a:solidFill>
                  <a:latin typeface="Tahoma" pitchFamily="34" charset="0"/>
                  <a:ea typeface="宋体" charset="-122"/>
                </a:defRPr>
              </a:lvl5pPr>
              <a:lvl6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r>
                <a:rPr kumimoji="1" lang="en-US" altLang="zh-CN" sz="1400" b="1">
                  <a:solidFill>
                    <a:schemeClr val="tx1"/>
                  </a:solidFill>
                  <a:latin typeface="微软雅黑" pitchFamily="34" charset="-122"/>
                  <a:ea typeface="微软雅黑" pitchFamily="34" charset="-122"/>
                </a:rPr>
                <a:t>com</a:t>
              </a:r>
            </a:p>
          </p:txBody>
        </p:sp>
        <p:sp>
          <p:nvSpPr>
            <p:cNvPr id="96" name="Text Box 118"/>
            <p:cNvSpPr txBox="1">
              <a:spLocks noChangeArrowheads="1"/>
            </p:cNvSpPr>
            <p:nvPr/>
          </p:nvSpPr>
          <p:spPr bwMode="auto">
            <a:xfrm>
              <a:off x="4277" y="1576"/>
              <a:ext cx="281" cy="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charset="0"/>
                  <a:ea typeface="黑体" pitchFamily="49" charset="-122"/>
                </a:defRPr>
              </a:lvl1pPr>
              <a:lvl2pPr>
                <a:defRPr sz="2800">
                  <a:solidFill>
                    <a:schemeClr val="tx1"/>
                  </a:solidFill>
                  <a:latin typeface="Tahoma" pitchFamily="34" charset="0"/>
                  <a:ea typeface="宋体" charset="-122"/>
                </a:defRPr>
              </a:lvl2pPr>
              <a:lvl3pPr>
                <a:defRPr sz="2400">
                  <a:solidFill>
                    <a:schemeClr val="tx1"/>
                  </a:solidFill>
                  <a:latin typeface="Tahoma" pitchFamily="34" charset="0"/>
                  <a:ea typeface="宋体" charset="-122"/>
                </a:defRPr>
              </a:lvl3pPr>
              <a:lvl4pPr>
                <a:defRPr sz="2000">
                  <a:solidFill>
                    <a:schemeClr val="tx1"/>
                  </a:solidFill>
                  <a:latin typeface="Tahoma" pitchFamily="34" charset="0"/>
                  <a:ea typeface="宋体" charset="-122"/>
                </a:defRPr>
              </a:lvl4pPr>
              <a:lvl5pPr>
                <a:defRPr sz="2000">
                  <a:solidFill>
                    <a:schemeClr val="tx1"/>
                  </a:solidFill>
                  <a:latin typeface="Tahoma" pitchFamily="34" charset="0"/>
                  <a:ea typeface="宋体" charset="-122"/>
                </a:defRPr>
              </a:lvl5pPr>
              <a:lvl6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r>
                <a:rPr kumimoji="1" lang="en-US" altLang="zh-CN" sz="1400" b="1">
                  <a:solidFill>
                    <a:schemeClr val="tx1"/>
                  </a:solidFill>
                  <a:latin typeface="微软雅黑" pitchFamily="34" charset="-122"/>
                  <a:ea typeface="微软雅黑" pitchFamily="34" charset="-122"/>
                </a:rPr>
                <a:t>…</a:t>
              </a:r>
            </a:p>
          </p:txBody>
        </p:sp>
        <p:sp>
          <p:nvSpPr>
            <p:cNvPr id="97" name="Text Box 123"/>
            <p:cNvSpPr txBox="1">
              <a:spLocks noChangeArrowheads="1"/>
            </p:cNvSpPr>
            <p:nvPr/>
          </p:nvSpPr>
          <p:spPr bwMode="auto">
            <a:xfrm>
              <a:off x="1437" y="1592"/>
              <a:ext cx="431" cy="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charset="0"/>
                  <a:ea typeface="黑体" pitchFamily="49" charset="-122"/>
                </a:defRPr>
              </a:lvl1pPr>
              <a:lvl2pPr>
                <a:defRPr sz="2800">
                  <a:solidFill>
                    <a:schemeClr val="tx1"/>
                  </a:solidFill>
                  <a:latin typeface="Tahoma" pitchFamily="34" charset="0"/>
                  <a:ea typeface="宋体" charset="-122"/>
                </a:defRPr>
              </a:lvl2pPr>
              <a:lvl3pPr>
                <a:defRPr sz="2400">
                  <a:solidFill>
                    <a:schemeClr val="tx1"/>
                  </a:solidFill>
                  <a:latin typeface="Tahoma" pitchFamily="34" charset="0"/>
                  <a:ea typeface="宋体" charset="-122"/>
                </a:defRPr>
              </a:lvl3pPr>
              <a:lvl4pPr>
                <a:defRPr sz="2000">
                  <a:solidFill>
                    <a:schemeClr val="tx1"/>
                  </a:solidFill>
                  <a:latin typeface="Tahoma" pitchFamily="34" charset="0"/>
                  <a:ea typeface="宋体" charset="-122"/>
                </a:defRPr>
              </a:lvl4pPr>
              <a:lvl5pPr>
                <a:defRPr sz="2000">
                  <a:solidFill>
                    <a:schemeClr val="tx1"/>
                  </a:solidFill>
                  <a:latin typeface="Tahoma" pitchFamily="34" charset="0"/>
                  <a:ea typeface="宋体" charset="-122"/>
                </a:defRPr>
              </a:lvl5pPr>
              <a:lvl6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r>
                <a:rPr kumimoji="1" lang="en-US" altLang="zh-CN" sz="1400" b="1">
                  <a:solidFill>
                    <a:schemeClr val="tx1"/>
                  </a:solidFill>
                  <a:latin typeface="微软雅黑" pitchFamily="34" charset="-122"/>
                  <a:ea typeface="微软雅黑" pitchFamily="34" charset="-122"/>
                </a:rPr>
                <a:t>cctv</a:t>
              </a:r>
            </a:p>
          </p:txBody>
        </p:sp>
        <p:sp>
          <p:nvSpPr>
            <p:cNvPr id="98" name="Text Box 124"/>
            <p:cNvSpPr txBox="1">
              <a:spLocks noChangeArrowheads="1"/>
            </p:cNvSpPr>
            <p:nvPr/>
          </p:nvSpPr>
          <p:spPr bwMode="auto">
            <a:xfrm>
              <a:off x="2185" y="1591"/>
              <a:ext cx="420" cy="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charset="0"/>
                  <a:ea typeface="黑体" pitchFamily="49" charset="-122"/>
                </a:defRPr>
              </a:lvl1pPr>
              <a:lvl2pPr>
                <a:defRPr sz="2800">
                  <a:solidFill>
                    <a:schemeClr val="tx1"/>
                  </a:solidFill>
                  <a:latin typeface="Tahoma" pitchFamily="34" charset="0"/>
                  <a:ea typeface="宋体" charset="-122"/>
                </a:defRPr>
              </a:lvl2pPr>
              <a:lvl3pPr>
                <a:defRPr sz="2400">
                  <a:solidFill>
                    <a:schemeClr val="tx1"/>
                  </a:solidFill>
                  <a:latin typeface="Tahoma" pitchFamily="34" charset="0"/>
                  <a:ea typeface="宋体" charset="-122"/>
                </a:defRPr>
              </a:lvl3pPr>
              <a:lvl4pPr>
                <a:defRPr sz="2000">
                  <a:solidFill>
                    <a:schemeClr val="tx1"/>
                  </a:solidFill>
                  <a:latin typeface="Tahoma" pitchFamily="34" charset="0"/>
                  <a:ea typeface="宋体" charset="-122"/>
                </a:defRPr>
              </a:lvl4pPr>
              <a:lvl5pPr>
                <a:defRPr sz="2000">
                  <a:solidFill>
                    <a:schemeClr val="tx1"/>
                  </a:solidFill>
                  <a:latin typeface="Tahoma" pitchFamily="34" charset="0"/>
                  <a:ea typeface="宋体" charset="-122"/>
                </a:defRPr>
              </a:lvl5pPr>
              <a:lvl6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r>
                <a:rPr kumimoji="1" lang="en-US" altLang="zh-CN" sz="1400" b="1">
                  <a:solidFill>
                    <a:schemeClr val="tx1"/>
                  </a:solidFill>
                  <a:latin typeface="微软雅黑" pitchFamily="34" charset="-122"/>
                  <a:ea typeface="微软雅黑" pitchFamily="34" charset="-122"/>
                </a:rPr>
                <a:t>ibm</a:t>
              </a:r>
            </a:p>
          </p:txBody>
        </p:sp>
        <p:sp>
          <p:nvSpPr>
            <p:cNvPr id="99" name="Text Box 125"/>
            <p:cNvSpPr txBox="1">
              <a:spLocks noChangeArrowheads="1"/>
            </p:cNvSpPr>
            <p:nvPr/>
          </p:nvSpPr>
          <p:spPr bwMode="auto">
            <a:xfrm>
              <a:off x="2595" y="1592"/>
              <a:ext cx="330" cy="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charset="0"/>
                  <a:ea typeface="黑体" pitchFamily="49" charset="-122"/>
                </a:defRPr>
              </a:lvl1pPr>
              <a:lvl2pPr>
                <a:defRPr sz="2800">
                  <a:solidFill>
                    <a:schemeClr val="tx1"/>
                  </a:solidFill>
                  <a:latin typeface="Tahoma" pitchFamily="34" charset="0"/>
                  <a:ea typeface="宋体" charset="-122"/>
                </a:defRPr>
              </a:lvl2pPr>
              <a:lvl3pPr>
                <a:defRPr sz="2400">
                  <a:solidFill>
                    <a:schemeClr val="tx1"/>
                  </a:solidFill>
                  <a:latin typeface="Tahoma" pitchFamily="34" charset="0"/>
                  <a:ea typeface="宋体" charset="-122"/>
                </a:defRPr>
              </a:lvl3pPr>
              <a:lvl4pPr>
                <a:defRPr sz="2000">
                  <a:solidFill>
                    <a:schemeClr val="tx1"/>
                  </a:solidFill>
                  <a:latin typeface="Tahoma" pitchFamily="34" charset="0"/>
                  <a:ea typeface="宋体" charset="-122"/>
                </a:defRPr>
              </a:lvl4pPr>
              <a:lvl5pPr>
                <a:defRPr sz="2000">
                  <a:solidFill>
                    <a:schemeClr val="tx1"/>
                  </a:solidFill>
                  <a:latin typeface="Tahoma" pitchFamily="34" charset="0"/>
                  <a:ea typeface="宋体" charset="-122"/>
                </a:defRPr>
              </a:lvl5pPr>
              <a:lvl6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r>
                <a:rPr kumimoji="1" lang="en-US" altLang="zh-CN" sz="1400" b="1" dirty="0" err="1">
                  <a:solidFill>
                    <a:schemeClr val="tx1"/>
                  </a:solidFill>
                  <a:latin typeface="微软雅黑" pitchFamily="34" charset="-122"/>
                  <a:ea typeface="微软雅黑" pitchFamily="34" charset="-122"/>
                </a:rPr>
                <a:t>hp</a:t>
              </a:r>
              <a:endParaRPr kumimoji="1" lang="en-US" altLang="zh-CN" sz="1400" b="1" dirty="0">
                <a:solidFill>
                  <a:schemeClr val="tx1"/>
                </a:solidFill>
                <a:latin typeface="微软雅黑" pitchFamily="34" charset="-122"/>
                <a:ea typeface="微软雅黑" pitchFamily="34" charset="-122"/>
              </a:endParaRPr>
            </a:p>
          </p:txBody>
        </p:sp>
        <p:sp>
          <p:nvSpPr>
            <p:cNvPr id="100" name="Rectangle 127"/>
            <p:cNvSpPr>
              <a:spLocks noChangeArrowheads="1"/>
            </p:cNvSpPr>
            <p:nvPr/>
          </p:nvSpPr>
          <p:spPr bwMode="auto">
            <a:xfrm>
              <a:off x="113" y="1608"/>
              <a:ext cx="708" cy="260"/>
            </a:xfrm>
            <a:prstGeom prst="rect">
              <a:avLst/>
            </a:prstGeom>
            <a:solidFill>
              <a:srgbClr val="0066FF"/>
            </a:solidFill>
            <a:ln>
              <a:noFill/>
            </a:ln>
            <a:effectLst/>
            <a:extLst>
              <a:ext uri="{91240B29-F687-4F45-9708-019B960494DF}">
                <a14:hiddenLine xmlns:a14="http://schemas.microsoft.com/office/drawing/2010/main" w="19050" algn="ctr">
                  <a:solidFill>
                    <a:srgbClr val="CCEC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a:r>
                <a:rPr kumimoji="1" lang="zh-CN" altLang="en-US" sz="1400" b="1" dirty="0">
                  <a:solidFill>
                    <a:schemeClr val="bg1"/>
                  </a:solidFill>
                  <a:latin typeface="微软雅黑" pitchFamily="34" charset="-122"/>
                  <a:ea typeface="微软雅黑" pitchFamily="34" charset="-122"/>
                </a:rPr>
                <a:t>二级域名</a:t>
              </a:r>
            </a:p>
          </p:txBody>
        </p:sp>
        <p:sp>
          <p:nvSpPr>
            <p:cNvPr id="101" name="Line 142"/>
            <p:cNvSpPr>
              <a:spLocks noChangeShapeType="1"/>
            </p:cNvSpPr>
            <p:nvPr/>
          </p:nvSpPr>
          <p:spPr bwMode="auto">
            <a:xfrm>
              <a:off x="2173" y="1258"/>
              <a:ext cx="213" cy="373"/>
            </a:xfrm>
            <a:prstGeom prst="line">
              <a:avLst/>
            </a:prstGeom>
            <a:noFill/>
            <a:ln w="19050">
              <a:solidFill>
                <a:srgbClr val="0066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102" name="Line 143"/>
            <p:cNvSpPr>
              <a:spLocks noChangeShapeType="1"/>
            </p:cNvSpPr>
            <p:nvPr/>
          </p:nvSpPr>
          <p:spPr bwMode="auto">
            <a:xfrm>
              <a:off x="2173" y="1269"/>
              <a:ext cx="546" cy="349"/>
            </a:xfrm>
            <a:prstGeom prst="line">
              <a:avLst/>
            </a:prstGeom>
            <a:noFill/>
            <a:ln w="19050">
              <a:solidFill>
                <a:srgbClr val="0066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103" name="Line 144"/>
            <p:cNvSpPr>
              <a:spLocks noChangeShapeType="1"/>
            </p:cNvSpPr>
            <p:nvPr/>
          </p:nvSpPr>
          <p:spPr bwMode="auto">
            <a:xfrm flipV="1">
              <a:off x="1672" y="1279"/>
              <a:ext cx="501" cy="348"/>
            </a:xfrm>
            <a:prstGeom prst="line">
              <a:avLst/>
            </a:prstGeom>
            <a:noFill/>
            <a:ln w="19050">
              <a:solidFill>
                <a:srgbClr val="0066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104" name="Line 145"/>
            <p:cNvSpPr>
              <a:spLocks noChangeShapeType="1"/>
            </p:cNvSpPr>
            <p:nvPr/>
          </p:nvSpPr>
          <p:spPr bwMode="auto">
            <a:xfrm>
              <a:off x="4662" y="1216"/>
              <a:ext cx="111" cy="431"/>
            </a:xfrm>
            <a:prstGeom prst="line">
              <a:avLst/>
            </a:prstGeom>
            <a:noFill/>
            <a:ln w="19050">
              <a:solidFill>
                <a:srgbClr val="0066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105" name="Line 146"/>
            <p:cNvSpPr>
              <a:spLocks noChangeShapeType="1"/>
            </p:cNvSpPr>
            <p:nvPr/>
          </p:nvSpPr>
          <p:spPr bwMode="auto">
            <a:xfrm>
              <a:off x="4665" y="1224"/>
              <a:ext cx="626" cy="402"/>
            </a:xfrm>
            <a:prstGeom prst="line">
              <a:avLst/>
            </a:prstGeom>
            <a:noFill/>
            <a:ln w="19050">
              <a:solidFill>
                <a:srgbClr val="0066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106" name="Line 147"/>
            <p:cNvSpPr>
              <a:spLocks noChangeShapeType="1"/>
            </p:cNvSpPr>
            <p:nvPr/>
          </p:nvSpPr>
          <p:spPr bwMode="auto">
            <a:xfrm flipH="1">
              <a:off x="4090" y="1224"/>
              <a:ext cx="572" cy="399"/>
            </a:xfrm>
            <a:prstGeom prst="line">
              <a:avLst/>
            </a:prstGeom>
            <a:noFill/>
            <a:ln w="19050">
              <a:solidFill>
                <a:srgbClr val="0066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grpSp>
          <p:nvGrpSpPr>
            <p:cNvPr id="107" name="Group 157"/>
            <p:cNvGrpSpPr>
              <a:grpSpLocks/>
            </p:cNvGrpSpPr>
            <p:nvPr/>
          </p:nvGrpSpPr>
          <p:grpSpPr bwMode="auto">
            <a:xfrm>
              <a:off x="1168" y="1244"/>
              <a:ext cx="268" cy="101"/>
              <a:chOff x="2875" y="1143"/>
              <a:chExt cx="330" cy="132"/>
            </a:xfrm>
          </p:grpSpPr>
          <p:sp>
            <p:nvSpPr>
              <p:cNvPr id="133" name="Line 158"/>
              <p:cNvSpPr>
                <a:spLocks noChangeShapeType="1"/>
              </p:cNvSpPr>
              <p:nvPr/>
            </p:nvSpPr>
            <p:spPr bwMode="auto">
              <a:xfrm>
                <a:off x="3061" y="1143"/>
                <a:ext cx="144" cy="132"/>
              </a:xfrm>
              <a:prstGeom prst="line">
                <a:avLst/>
              </a:prstGeom>
              <a:noFill/>
              <a:ln w="19050">
                <a:solidFill>
                  <a:srgbClr val="0066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134" name="Line 159"/>
              <p:cNvSpPr>
                <a:spLocks noChangeShapeType="1"/>
              </p:cNvSpPr>
              <p:nvPr/>
            </p:nvSpPr>
            <p:spPr bwMode="auto">
              <a:xfrm>
                <a:off x="3050" y="1143"/>
                <a:ext cx="37" cy="129"/>
              </a:xfrm>
              <a:prstGeom prst="line">
                <a:avLst/>
              </a:prstGeom>
              <a:noFill/>
              <a:ln w="19050">
                <a:solidFill>
                  <a:srgbClr val="0066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135" name="Line 160"/>
              <p:cNvSpPr>
                <a:spLocks noChangeShapeType="1"/>
              </p:cNvSpPr>
              <p:nvPr/>
            </p:nvSpPr>
            <p:spPr bwMode="auto">
              <a:xfrm flipH="1">
                <a:off x="2875" y="1143"/>
                <a:ext cx="144" cy="132"/>
              </a:xfrm>
              <a:prstGeom prst="line">
                <a:avLst/>
              </a:prstGeom>
              <a:noFill/>
              <a:ln w="19050">
                <a:solidFill>
                  <a:srgbClr val="0066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136" name="Line 161"/>
              <p:cNvSpPr>
                <a:spLocks noChangeShapeType="1"/>
              </p:cNvSpPr>
              <p:nvPr/>
            </p:nvSpPr>
            <p:spPr bwMode="auto">
              <a:xfrm flipH="1">
                <a:off x="2980" y="1143"/>
                <a:ext cx="54" cy="126"/>
              </a:xfrm>
              <a:prstGeom prst="line">
                <a:avLst/>
              </a:prstGeom>
              <a:noFill/>
              <a:ln w="19050">
                <a:solidFill>
                  <a:srgbClr val="0066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grpSp>
        <p:grpSp>
          <p:nvGrpSpPr>
            <p:cNvPr id="108" name="Group 162"/>
            <p:cNvGrpSpPr>
              <a:grpSpLocks/>
            </p:cNvGrpSpPr>
            <p:nvPr/>
          </p:nvGrpSpPr>
          <p:grpSpPr bwMode="auto">
            <a:xfrm>
              <a:off x="2507" y="1244"/>
              <a:ext cx="268" cy="101"/>
              <a:chOff x="2875" y="1143"/>
              <a:chExt cx="330" cy="132"/>
            </a:xfrm>
          </p:grpSpPr>
          <p:sp>
            <p:nvSpPr>
              <p:cNvPr id="129" name="Line 163"/>
              <p:cNvSpPr>
                <a:spLocks noChangeShapeType="1"/>
              </p:cNvSpPr>
              <p:nvPr/>
            </p:nvSpPr>
            <p:spPr bwMode="auto">
              <a:xfrm>
                <a:off x="3061" y="1143"/>
                <a:ext cx="144" cy="132"/>
              </a:xfrm>
              <a:prstGeom prst="line">
                <a:avLst/>
              </a:prstGeom>
              <a:noFill/>
              <a:ln w="19050">
                <a:solidFill>
                  <a:srgbClr val="0066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130" name="Line 164"/>
              <p:cNvSpPr>
                <a:spLocks noChangeShapeType="1"/>
              </p:cNvSpPr>
              <p:nvPr/>
            </p:nvSpPr>
            <p:spPr bwMode="auto">
              <a:xfrm>
                <a:off x="3050" y="1143"/>
                <a:ext cx="37" cy="129"/>
              </a:xfrm>
              <a:prstGeom prst="line">
                <a:avLst/>
              </a:prstGeom>
              <a:noFill/>
              <a:ln w="19050">
                <a:solidFill>
                  <a:srgbClr val="0066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131" name="Line 165"/>
              <p:cNvSpPr>
                <a:spLocks noChangeShapeType="1"/>
              </p:cNvSpPr>
              <p:nvPr/>
            </p:nvSpPr>
            <p:spPr bwMode="auto">
              <a:xfrm flipH="1">
                <a:off x="2875" y="1143"/>
                <a:ext cx="144" cy="132"/>
              </a:xfrm>
              <a:prstGeom prst="line">
                <a:avLst/>
              </a:prstGeom>
              <a:noFill/>
              <a:ln w="19050">
                <a:solidFill>
                  <a:srgbClr val="0066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132" name="Line 166"/>
              <p:cNvSpPr>
                <a:spLocks noChangeShapeType="1"/>
              </p:cNvSpPr>
              <p:nvPr/>
            </p:nvSpPr>
            <p:spPr bwMode="auto">
              <a:xfrm flipH="1">
                <a:off x="2980" y="1143"/>
                <a:ext cx="54" cy="126"/>
              </a:xfrm>
              <a:prstGeom prst="line">
                <a:avLst/>
              </a:prstGeom>
              <a:noFill/>
              <a:ln w="19050">
                <a:solidFill>
                  <a:srgbClr val="0066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grpSp>
        <p:grpSp>
          <p:nvGrpSpPr>
            <p:cNvPr id="109" name="Group 167"/>
            <p:cNvGrpSpPr>
              <a:grpSpLocks/>
            </p:cNvGrpSpPr>
            <p:nvPr/>
          </p:nvGrpSpPr>
          <p:grpSpPr bwMode="auto">
            <a:xfrm>
              <a:off x="2936" y="1244"/>
              <a:ext cx="268" cy="101"/>
              <a:chOff x="2875" y="1143"/>
              <a:chExt cx="330" cy="132"/>
            </a:xfrm>
          </p:grpSpPr>
          <p:sp>
            <p:nvSpPr>
              <p:cNvPr id="125" name="Line 168"/>
              <p:cNvSpPr>
                <a:spLocks noChangeShapeType="1"/>
              </p:cNvSpPr>
              <p:nvPr/>
            </p:nvSpPr>
            <p:spPr bwMode="auto">
              <a:xfrm>
                <a:off x="3061" y="1143"/>
                <a:ext cx="144" cy="132"/>
              </a:xfrm>
              <a:prstGeom prst="line">
                <a:avLst/>
              </a:prstGeom>
              <a:noFill/>
              <a:ln w="19050">
                <a:solidFill>
                  <a:srgbClr val="0066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126" name="Line 169"/>
              <p:cNvSpPr>
                <a:spLocks noChangeShapeType="1"/>
              </p:cNvSpPr>
              <p:nvPr/>
            </p:nvSpPr>
            <p:spPr bwMode="auto">
              <a:xfrm>
                <a:off x="3050" y="1143"/>
                <a:ext cx="37" cy="129"/>
              </a:xfrm>
              <a:prstGeom prst="line">
                <a:avLst/>
              </a:prstGeom>
              <a:noFill/>
              <a:ln w="19050">
                <a:solidFill>
                  <a:srgbClr val="0066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127" name="Line 170"/>
              <p:cNvSpPr>
                <a:spLocks noChangeShapeType="1"/>
              </p:cNvSpPr>
              <p:nvPr/>
            </p:nvSpPr>
            <p:spPr bwMode="auto">
              <a:xfrm flipH="1">
                <a:off x="2875" y="1143"/>
                <a:ext cx="144" cy="132"/>
              </a:xfrm>
              <a:prstGeom prst="line">
                <a:avLst/>
              </a:prstGeom>
              <a:noFill/>
              <a:ln w="19050">
                <a:solidFill>
                  <a:srgbClr val="0066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128" name="Line 171"/>
              <p:cNvSpPr>
                <a:spLocks noChangeShapeType="1"/>
              </p:cNvSpPr>
              <p:nvPr/>
            </p:nvSpPr>
            <p:spPr bwMode="auto">
              <a:xfrm flipH="1">
                <a:off x="2980" y="1143"/>
                <a:ext cx="54" cy="126"/>
              </a:xfrm>
              <a:prstGeom prst="line">
                <a:avLst/>
              </a:prstGeom>
              <a:noFill/>
              <a:ln w="19050">
                <a:solidFill>
                  <a:srgbClr val="0066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grpSp>
        <p:grpSp>
          <p:nvGrpSpPr>
            <p:cNvPr id="110" name="Group 172"/>
            <p:cNvGrpSpPr>
              <a:grpSpLocks/>
            </p:cNvGrpSpPr>
            <p:nvPr/>
          </p:nvGrpSpPr>
          <p:grpSpPr bwMode="auto">
            <a:xfrm>
              <a:off x="3363" y="1244"/>
              <a:ext cx="268" cy="101"/>
              <a:chOff x="2875" y="1143"/>
              <a:chExt cx="330" cy="132"/>
            </a:xfrm>
          </p:grpSpPr>
          <p:sp>
            <p:nvSpPr>
              <p:cNvPr id="121" name="Line 173"/>
              <p:cNvSpPr>
                <a:spLocks noChangeShapeType="1"/>
              </p:cNvSpPr>
              <p:nvPr/>
            </p:nvSpPr>
            <p:spPr bwMode="auto">
              <a:xfrm>
                <a:off x="3061" y="1143"/>
                <a:ext cx="144" cy="132"/>
              </a:xfrm>
              <a:prstGeom prst="line">
                <a:avLst/>
              </a:prstGeom>
              <a:noFill/>
              <a:ln w="19050">
                <a:solidFill>
                  <a:srgbClr val="0066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122" name="Line 174"/>
              <p:cNvSpPr>
                <a:spLocks noChangeShapeType="1"/>
              </p:cNvSpPr>
              <p:nvPr/>
            </p:nvSpPr>
            <p:spPr bwMode="auto">
              <a:xfrm>
                <a:off x="3050" y="1143"/>
                <a:ext cx="37" cy="129"/>
              </a:xfrm>
              <a:prstGeom prst="line">
                <a:avLst/>
              </a:prstGeom>
              <a:noFill/>
              <a:ln w="19050">
                <a:solidFill>
                  <a:srgbClr val="0066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123" name="Line 175"/>
              <p:cNvSpPr>
                <a:spLocks noChangeShapeType="1"/>
              </p:cNvSpPr>
              <p:nvPr/>
            </p:nvSpPr>
            <p:spPr bwMode="auto">
              <a:xfrm flipH="1">
                <a:off x="2875" y="1143"/>
                <a:ext cx="144" cy="132"/>
              </a:xfrm>
              <a:prstGeom prst="line">
                <a:avLst/>
              </a:prstGeom>
              <a:noFill/>
              <a:ln w="19050">
                <a:solidFill>
                  <a:srgbClr val="0066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124" name="Line 176"/>
              <p:cNvSpPr>
                <a:spLocks noChangeShapeType="1"/>
              </p:cNvSpPr>
              <p:nvPr/>
            </p:nvSpPr>
            <p:spPr bwMode="auto">
              <a:xfrm flipH="1">
                <a:off x="2980" y="1143"/>
                <a:ext cx="54" cy="126"/>
              </a:xfrm>
              <a:prstGeom prst="line">
                <a:avLst/>
              </a:prstGeom>
              <a:noFill/>
              <a:ln w="19050">
                <a:solidFill>
                  <a:srgbClr val="0066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grpSp>
        <p:grpSp>
          <p:nvGrpSpPr>
            <p:cNvPr id="111" name="Group 177"/>
            <p:cNvGrpSpPr>
              <a:grpSpLocks/>
            </p:cNvGrpSpPr>
            <p:nvPr/>
          </p:nvGrpSpPr>
          <p:grpSpPr bwMode="auto">
            <a:xfrm>
              <a:off x="3792" y="1244"/>
              <a:ext cx="268" cy="101"/>
              <a:chOff x="2875" y="1143"/>
              <a:chExt cx="330" cy="132"/>
            </a:xfrm>
          </p:grpSpPr>
          <p:sp>
            <p:nvSpPr>
              <p:cNvPr id="117" name="Line 178"/>
              <p:cNvSpPr>
                <a:spLocks noChangeShapeType="1"/>
              </p:cNvSpPr>
              <p:nvPr/>
            </p:nvSpPr>
            <p:spPr bwMode="auto">
              <a:xfrm>
                <a:off x="3061" y="1143"/>
                <a:ext cx="144" cy="132"/>
              </a:xfrm>
              <a:prstGeom prst="line">
                <a:avLst/>
              </a:prstGeom>
              <a:noFill/>
              <a:ln w="19050">
                <a:solidFill>
                  <a:srgbClr val="0066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118" name="Line 179"/>
              <p:cNvSpPr>
                <a:spLocks noChangeShapeType="1"/>
              </p:cNvSpPr>
              <p:nvPr/>
            </p:nvSpPr>
            <p:spPr bwMode="auto">
              <a:xfrm>
                <a:off x="3050" y="1143"/>
                <a:ext cx="37" cy="129"/>
              </a:xfrm>
              <a:prstGeom prst="line">
                <a:avLst/>
              </a:prstGeom>
              <a:noFill/>
              <a:ln w="19050">
                <a:solidFill>
                  <a:srgbClr val="0066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119" name="Line 180"/>
              <p:cNvSpPr>
                <a:spLocks noChangeShapeType="1"/>
              </p:cNvSpPr>
              <p:nvPr/>
            </p:nvSpPr>
            <p:spPr bwMode="auto">
              <a:xfrm flipH="1">
                <a:off x="2875" y="1143"/>
                <a:ext cx="144" cy="132"/>
              </a:xfrm>
              <a:prstGeom prst="line">
                <a:avLst/>
              </a:prstGeom>
              <a:noFill/>
              <a:ln w="19050">
                <a:solidFill>
                  <a:srgbClr val="0066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120" name="Line 181"/>
              <p:cNvSpPr>
                <a:spLocks noChangeShapeType="1"/>
              </p:cNvSpPr>
              <p:nvPr/>
            </p:nvSpPr>
            <p:spPr bwMode="auto">
              <a:xfrm flipH="1">
                <a:off x="2980" y="1143"/>
                <a:ext cx="54" cy="126"/>
              </a:xfrm>
              <a:prstGeom prst="line">
                <a:avLst/>
              </a:prstGeom>
              <a:noFill/>
              <a:ln w="19050">
                <a:solidFill>
                  <a:srgbClr val="0066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grpSp>
        <p:grpSp>
          <p:nvGrpSpPr>
            <p:cNvPr id="112" name="Group 182"/>
            <p:cNvGrpSpPr>
              <a:grpSpLocks/>
            </p:cNvGrpSpPr>
            <p:nvPr/>
          </p:nvGrpSpPr>
          <p:grpSpPr bwMode="auto">
            <a:xfrm>
              <a:off x="4935" y="1244"/>
              <a:ext cx="268" cy="101"/>
              <a:chOff x="2875" y="1143"/>
              <a:chExt cx="330" cy="132"/>
            </a:xfrm>
          </p:grpSpPr>
          <p:sp>
            <p:nvSpPr>
              <p:cNvPr id="113" name="Line 183"/>
              <p:cNvSpPr>
                <a:spLocks noChangeShapeType="1"/>
              </p:cNvSpPr>
              <p:nvPr/>
            </p:nvSpPr>
            <p:spPr bwMode="auto">
              <a:xfrm>
                <a:off x="3061" y="1143"/>
                <a:ext cx="144" cy="132"/>
              </a:xfrm>
              <a:prstGeom prst="line">
                <a:avLst/>
              </a:prstGeom>
              <a:noFill/>
              <a:ln w="19050">
                <a:solidFill>
                  <a:srgbClr val="0066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114" name="Line 184"/>
              <p:cNvSpPr>
                <a:spLocks noChangeShapeType="1"/>
              </p:cNvSpPr>
              <p:nvPr/>
            </p:nvSpPr>
            <p:spPr bwMode="auto">
              <a:xfrm>
                <a:off x="3050" y="1143"/>
                <a:ext cx="37" cy="129"/>
              </a:xfrm>
              <a:prstGeom prst="line">
                <a:avLst/>
              </a:prstGeom>
              <a:noFill/>
              <a:ln w="19050">
                <a:solidFill>
                  <a:srgbClr val="0066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115" name="Line 185"/>
              <p:cNvSpPr>
                <a:spLocks noChangeShapeType="1"/>
              </p:cNvSpPr>
              <p:nvPr/>
            </p:nvSpPr>
            <p:spPr bwMode="auto">
              <a:xfrm flipH="1">
                <a:off x="2875" y="1143"/>
                <a:ext cx="144" cy="132"/>
              </a:xfrm>
              <a:prstGeom prst="line">
                <a:avLst/>
              </a:prstGeom>
              <a:noFill/>
              <a:ln w="19050">
                <a:solidFill>
                  <a:srgbClr val="0066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116" name="Line 186"/>
              <p:cNvSpPr>
                <a:spLocks noChangeShapeType="1"/>
              </p:cNvSpPr>
              <p:nvPr/>
            </p:nvSpPr>
            <p:spPr bwMode="auto">
              <a:xfrm flipH="1">
                <a:off x="2980" y="1143"/>
                <a:ext cx="54" cy="126"/>
              </a:xfrm>
              <a:prstGeom prst="line">
                <a:avLst/>
              </a:prstGeom>
              <a:noFill/>
              <a:ln w="19050">
                <a:solidFill>
                  <a:srgbClr val="0066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grpSp>
      </p:grpSp>
      <p:grpSp>
        <p:nvGrpSpPr>
          <p:cNvPr id="137" name="Group 215"/>
          <p:cNvGrpSpPr>
            <a:grpSpLocks/>
          </p:cNvGrpSpPr>
          <p:nvPr/>
        </p:nvGrpSpPr>
        <p:grpSpPr bwMode="auto">
          <a:xfrm>
            <a:off x="1111677" y="2705803"/>
            <a:ext cx="6939704" cy="815271"/>
            <a:chOff x="113" y="1773"/>
            <a:chExt cx="5453" cy="694"/>
          </a:xfrm>
        </p:grpSpPr>
        <p:sp>
          <p:nvSpPr>
            <p:cNvPr id="138" name="Rectangle 212"/>
            <p:cNvSpPr>
              <a:spLocks noChangeArrowheads="1"/>
            </p:cNvSpPr>
            <p:nvPr/>
          </p:nvSpPr>
          <p:spPr bwMode="auto">
            <a:xfrm>
              <a:off x="939" y="2205"/>
              <a:ext cx="144" cy="260"/>
            </a:xfrm>
            <a:prstGeom prst="rect">
              <a:avLst/>
            </a:prstGeom>
            <a:solidFill>
              <a:srgbClr val="CC00CC"/>
            </a:solidFill>
            <a:ln w="19050" algn="ctr">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1" hangingPunct="1"/>
              <a:endParaRPr lang="zh-CN" altLang="en-US" sz="1400" b="1">
                <a:latin typeface="微软雅黑" pitchFamily="34" charset="-122"/>
                <a:ea typeface="微软雅黑" pitchFamily="34" charset="-122"/>
              </a:endParaRPr>
            </a:p>
          </p:txBody>
        </p:sp>
        <p:sp>
          <p:nvSpPr>
            <p:cNvPr id="139" name="Text Box 119"/>
            <p:cNvSpPr txBox="1">
              <a:spLocks noChangeArrowheads="1"/>
            </p:cNvSpPr>
            <p:nvPr/>
          </p:nvSpPr>
          <p:spPr bwMode="auto">
            <a:xfrm>
              <a:off x="5150" y="2205"/>
              <a:ext cx="416" cy="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charset="0"/>
                  <a:ea typeface="黑体" pitchFamily="49" charset="-122"/>
                </a:defRPr>
              </a:lvl1pPr>
              <a:lvl2pPr>
                <a:defRPr sz="2800">
                  <a:solidFill>
                    <a:schemeClr val="tx1"/>
                  </a:solidFill>
                  <a:latin typeface="Tahoma" pitchFamily="34" charset="0"/>
                  <a:ea typeface="宋体" charset="-122"/>
                </a:defRPr>
              </a:lvl2pPr>
              <a:lvl3pPr>
                <a:defRPr sz="2400">
                  <a:solidFill>
                    <a:schemeClr val="tx1"/>
                  </a:solidFill>
                  <a:latin typeface="Tahoma" pitchFamily="34" charset="0"/>
                  <a:ea typeface="宋体" charset="-122"/>
                </a:defRPr>
              </a:lvl3pPr>
              <a:lvl4pPr>
                <a:defRPr sz="2000">
                  <a:solidFill>
                    <a:schemeClr val="tx1"/>
                  </a:solidFill>
                  <a:latin typeface="Tahoma" pitchFamily="34" charset="0"/>
                  <a:ea typeface="宋体" charset="-122"/>
                </a:defRPr>
              </a:lvl4pPr>
              <a:lvl5pPr>
                <a:defRPr sz="2000">
                  <a:solidFill>
                    <a:schemeClr val="tx1"/>
                  </a:solidFill>
                  <a:latin typeface="Tahoma" pitchFamily="34" charset="0"/>
                  <a:ea typeface="宋体" charset="-122"/>
                </a:defRPr>
              </a:lvl5pPr>
              <a:lvl6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r>
                <a:rPr kumimoji="1" lang="en-US" altLang="zh-CN" sz="1400" b="1">
                  <a:solidFill>
                    <a:schemeClr val="tx1"/>
                  </a:solidFill>
                  <a:latin typeface="微软雅黑" pitchFamily="34" charset="-122"/>
                  <a:ea typeface="微软雅黑" pitchFamily="34" charset="-122"/>
                </a:rPr>
                <a:t>pku</a:t>
              </a:r>
            </a:p>
          </p:txBody>
        </p:sp>
        <p:sp>
          <p:nvSpPr>
            <p:cNvPr id="140" name="Text Box 120"/>
            <p:cNvSpPr txBox="1">
              <a:spLocks noChangeArrowheads="1"/>
            </p:cNvSpPr>
            <p:nvPr/>
          </p:nvSpPr>
          <p:spPr bwMode="auto">
            <a:xfrm>
              <a:off x="3924" y="2205"/>
              <a:ext cx="764" cy="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charset="0"/>
                  <a:ea typeface="黑体" pitchFamily="49" charset="-122"/>
                </a:defRPr>
              </a:lvl1pPr>
              <a:lvl2pPr>
                <a:defRPr sz="2800">
                  <a:solidFill>
                    <a:schemeClr val="tx1"/>
                  </a:solidFill>
                  <a:latin typeface="Tahoma" pitchFamily="34" charset="0"/>
                  <a:ea typeface="宋体" charset="-122"/>
                </a:defRPr>
              </a:lvl2pPr>
              <a:lvl3pPr>
                <a:defRPr sz="2400">
                  <a:solidFill>
                    <a:schemeClr val="tx1"/>
                  </a:solidFill>
                  <a:latin typeface="Tahoma" pitchFamily="34" charset="0"/>
                  <a:ea typeface="宋体" charset="-122"/>
                </a:defRPr>
              </a:lvl3pPr>
              <a:lvl4pPr>
                <a:defRPr sz="2000">
                  <a:solidFill>
                    <a:schemeClr val="tx1"/>
                  </a:solidFill>
                  <a:latin typeface="Tahoma" pitchFamily="34" charset="0"/>
                  <a:ea typeface="宋体" charset="-122"/>
                </a:defRPr>
              </a:lvl4pPr>
              <a:lvl5pPr>
                <a:defRPr sz="2000">
                  <a:solidFill>
                    <a:schemeClr val="tx1"/>
                  </a:solidFill>
                  <a:latin typeface="Tahoma" pitchFamily="34" charset="0"/>
                  <a:ea typeface="宋体" charset="-122"/>
                </a:defRPr>
              </a:lvl5pPr>
              <a:lvl6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r>
                <a:rPr kumimoji="1" lang="en-US" altLang="zh-CN" sz="1400" b="1">
                  <a:solidFill>
                    <a:schemeClr val="tx1"/>
                  </a:solidFill>
                  <a:latin typeface="微软雅黑" pitchFamily="34" charset="-122"/>
                  <a:ea typeface="微软雅黑" pitchFamily="34" charset="-122"/>
                </a:rPr>
                <a:t>tsinghua</a:t>
              </a:r>
            </a:p>
          </p:txBody>
        </p:sp>
        <p:sp>
          <p:nvSpPr>
            <p:cNvPr id="141" name="Text Box 121"/>
            <p:cNvSpPr txBox="1">
              <a:spLocks noChangeArrowheads="1"/>
            </p:cNvSpPr>
            <p:nvPr/>
          </p:nvSpPr>
          <p:spPr bwMode="auto">
            <a:xfrm>
              <a:off x="4754" y="2166"/>
              <a:ext cx="281" cy="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charset="0"/>
                  <a:ea typeface="黑体" pitchFamily="49" charset="-122"/>
                </a:defRPr>
              </a:lvl1pPr>
              <a:lvl2pPr>
                <a:defRPr sz="2800">
                  <a:solidFill>
                    <a:schemeClr val="tx1"/>
                  </a:solidFill>
                  <a:latin typeface="Tahoma" pitchFamily="34" charset="0"/>
                  <a:ea typeface="宋体" charset="-122"/>
                </a:defRPr>
              </a:lvl2pPr>
              <a:lvl3pPr>
                <a:defRPr sz="2400">
                  <a:solidFill>
                    <a:schemeClr val="tx1"/>
                  </a:solidFill>
                  <a:latin typeface="Tahoma" pitchFamily="34" charset="0"/>
                  <a:ea typeface="宋体" charset="-122"/>
                </a:defRPr>
              </a:lvl3pPr>
              <a:lvl4pPr>
                <a:defRPr sz="2000">
                  <a:solidFill>
                    <a:schemeClr val="tx1"/>
                  </a:solidFill>
                  <a:latin typeface="Tahoma" pitchFamily="34" charset="0"/>
                  <a:ea typeface="宋体" charset="-122"/>
                </a:defRPr>
              </a:lvl4pPr>
              <a:lvl5pPr>
                <a:defRPr sz="2000">
                  <a:solidFill>
                    <a:schemeClr val="tx1"/>
                  </a:solidFill>
                  <a:latin typeface="Tahoma" pitchFamily="34" charset="0"/>
                  <a:ea typeface="宋体" charset="-122"/>
                </a:defRPr>
              </a:lvl5pPr>
              <a:lvl6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r>
                <a:rPr kumimoji="1" lang="en-US" altLang="zh-CN" sz="1400" b="1">
                  <a:solidFill>
                    <a:schemeClr val="tx1"/>
                  </a:solidFill>
                  <a:latin typeface="微软雅黑" pitchFamily="34" charset="-122"/>
                  <a:ea typeface="微软雅黑" pitchFamily="34" charset="-122"/>
                </a:rPr>
                <a:t>…</a:t>
              </a:r>
            </a:p>
          </p:txBody>
        </p:sp>
        <p:sp>
          <p:nvSpPr>
            <p:cNvPr id="142" name="Rectangle 128"/>
            <p:cNvSpPr>
              <a:spLocks noChangeArrowheads="1"/>
            </p:cNvSpPr>
            <p:nvPr/>
          </p:nvSpPr>
          <p:spPr bwMode="auto">
            <a:xfrm>
              <a:off x="113" y="2182"/>
              <a:ext cx="708" cy="260"/>
            </a:xfrm>
            <a:prstGeom prst="rect">
              <a:avLst/>
            </a:prstGeom>
            <a:solidFill>
              <a:srgbClr val="CC00CC"/>
            </a:solidFill>
            <a:ln>
              <a:noFill/>
            </a:ln>
            <a:effectLst/>
            <a:extLst>
              <a:ext uri="{91240B29-F687-4F45-9708-019B960494DF}">
                <a14:hiddenLine xmlns:a14="http://schemas.microsoft.com/office/drawing/2010/main" w="19050" algn="ctr">
                  <a:solidFill>
                    <a:srgbClr val="CCEC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a:r>
                <a:rPr kumimoji="1" lang="zh-CN" altLang="en-US" sz="1400" b="1" dirty="0">
                  <a:solidFill>
                    <a:schemeClr val="bg1"/>
                  </a:solidFill>
                  <a:latin typeface="微软雅黑" pitchFamily="34" charset="-122"/>
                  <a:ea typeface="微软雅黑" pitchFamily="34" charset="-122"/>
                </a:rPr>
                <a:t>三级域名</a:t>
              </a:r>
            </a:p>
          </p:txBody>
        </p:sp>
        <p:sp>
          <p:nvSpPr>
            <p:cNvPr id="143" name="Text Box 129"/>
            <p:cNvSpPr txBox="1">
              <a:spLocks noChangeArrowheads="1"/>
            </p:cNvSpPr>
            <p:nvPr/>
          </p:nvSpPr>
          <p:spPr bwMode="auto">
            <a:xfrm>
              <a:off x="1064" y="2205"/>
              <a:ext cx="449" cy="262"/>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charset="0"/>
                  <a:ea typeface="黑体" pitchFamily="49" charset="-122"/>
                </a:defRPr>
              </a:lvl1pPr>
              <a:lvl2pPr>
                <a:defRPr sz="2800">
                  <a:solidFill>
                    <a:schemeClr val="tx1"/>
                  </a:solidFill>
                  <a:latin typeface="Tahoma" pitchFamily="34" charset="0"/>
                  <a:ea typeface="宋体" charset="-122"/>
                </a:defRPr>
              </a:lvl2pPr>
              <a:lvl3pPr>
                <a:defRPr sz="2400">
                  <a:solidFill>
                    <a:schemeClr val="tx1"/>
                  </a:solidFill>
                  <a:latin typeface="Tahoma" pitchFamily="34" charset="0"/>
                  <a:ea typeface="宋体" charset="-122"/>
                </a:defRPr>
              </a:lvl3pPr>
              <a:lvl4pPr>
                <a:defRPr sz="2000">
                  <a:solidFill>
                    <a:schemeClr val="tx1"/>
                  </a:solidFill>
                  <a:latin typeface="Tahoma" pitchFamily="34" charset="0"/>
                  <a:ea typeface="宋体" charset="-122"/>
                </a:defRPr>
              </a:lvl4pPr>
              <a:lvl5pPr>
                <a:defRPr sz="2000">
                  <a:solidFill>
                    <a:schemeClr val="tx1"/>
                  </a:solidFill>
                  <a:latin typeface="Tahoma" pitchFamily="34" charset="0"/>
                  <a:ea typeface="宋体" charset="-122"/>
                </a:defRPr>
              </a:lvl5pPr>
              <a:lvl6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r>
                <a:rPr kumimoji="1" lang="en-US" altLang="zh-CN" sz="1400" b="1">
                  <a:solidFill>
                    <a:schemeClr val="tx1"/>
                  </a:solidFill>
                  <a:latin typeface="微软雅黑" pitchFamily="34" charset="-122"/>
                  <a:ea typeface="微软雅黑" pitchFamily="34" charset="-122"/>
                </a:rPr>
                <a:t>mail</a:t>
              </a:r>
            </a:p>
          </p:txBody>
        </p:sp>
        <p:sp>
          <p:nvSpPr>
            <p:cNvPr id="144" name="Line 148"/>
            <p:cNvSpPr>
              <a:spLocks noChangeShapeType="1"/>
            </p:cNvSpPr>
            <p:nvPr/>
          </p:nvSpPr>
          <p:spPr bwMode="auto">
            <a:xfrm flipH="1">
              <a:off x="4386" y="1773"/>
              <a:ext cx="387" cy="420"/>
            </a:xfrm>
            <a:prstGeom prst="line">
              <a:avLst/>
            </a:prstGeom>
            <a:noFill/>
            <a:ln w="19050">
              <a:solidFill>
                <a:srgbClr val="0066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145" name="Line 149"/>
            <p:cNvSpPr>
              <a:spLocks noChangeShapeType="1"/>
            </p:cNvSpPr>
            <p:nvPr/>
          </p:nvSpPr>
          <p:spPr bwMode="auto">
            <a:xfrm>
              <a:off x="4792" y="1784"/>
              <a:ext cx="548" cy="430"/>
            </a:xfrm>
            <a:prstGeom prst="line">
              <a:avLst/>
            </a:prstGeom>
            <a:noFill/>
            <a:ln w="19050">
              <a:solidFill>
                <a:srgbClr val="0066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146" name="Text Box 150"/>
            <p:cNvSpPr txBox="1">
              <a:spLocks noChangeArrowheads="1"/>
            </p:cNvSpPr>
            <p:nvPr/>
          </p:nvSpPr>
          <p:spPr bwMode="auto">
            <a:xfrm>
              <a:off x="1826" y="2205"/>
              <a:ext cx="504" cy="262"/>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charset="0"/>
                  <a:ea typeface="黑体" pitchFamily="49" charset="-122"/>
                </a:defRPr>
              </a:lvl1pPr>
              <a:lvl2pPr>
                <a:defRPr sz="2800">
                  <a:solidFill>
                    <a:schemeClr val="tx1"/>
                  </a:solidFill>
                  <a:latin typeface="Tahoma" pitchFamily="34" charset="0"/>
                  <a:ea typeface="宋体" charset="-122"/>
                </a:defRPr>
              </a:lvl2pPr>
              <a:lvl3pPr>
                <a:defRPr sz="2400">
                  <a:solidFill>
                    <a:schemeClr val="tx1"/>
                  </a:solidFill>
                  <a:latin typeface="Tahoma" pitchFamily="34" charset="0"/>
                  <a:ea typeface="宋体" charset="-122"/>
                </a:defRPr>
              </a:lvl3pPr>
              <a:lvl4pPr>
                <a:defRPr sz="2000">
                  <a:solidFill>
                    <a:schemeClr val="tx1"/>
                  </a:solidFill>
                  <a:latin typeface="Tahoma" pitchFamily="34" charset="0"/>
                  <a:ea typeface="宋体" charset="-122"/>
                </a:defRPr>
              </a:lvl4pPr>
              <a:lvl5pPr>
                <a:defRPr sz="2000">
                  <a:solidFill>
                    <a:schemeClr val="tx1"/>
                  </a:solidFill>
                  <a:latin typeface="Tahoma" pitchFamily="34" charset="0"/>
                  <a:ea typeface="宋体" charset="-122"/>
                </a:defRPr>
              </a:lvl5pPr>
              <a:lvl6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r>
                <a:rPr kumimoji="1" lang="en-US" altLang="zh-CN" sz="1400" b="1">
                  <a:solidFill>
                    <a:schemeClr val="tx1"/>
                  </a:solidFill>
                  <a:latin typeface="微软雅黑" pitchFamily="34" charset="-122"/>
                  <a:ea typeface="微软雅黑" pitchFamily="34" charset="-122"/>
                </a:rPr>
                <a:t>www</a:t>
              </a:r>
            </a:p>
          </p:txBody>
        </p:sp>
        <p:sp>
          <p:nvSpPr>
            <p:cNvPr id="147" name="Text Box 152"/>
            <p:cNvSpPr txBox="1">
              <a:spLocks noChangeArrowheads="1"/>
            </p:cNvSpPr>
            <p:nvPr/>
          </p:nvSpPr>
          <p:spPr bwMode="auto">
            <a:xfrm>
              <a:off x="1519" y="2166"/>
              <a:ext cx="281" cy="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charset="0"/>
                  <a:ea typeface="黑体" pitchFamily="49" charset="-122"/>
                </a:defRPr>
              </a:lvl1pPr>
              <a:lvl2pPr>
                <a:defRPr sz="2800">
                  <a:solidFill>
                    <a:schemeClr val="tx1"/>
                  </a:solidFill>
                  <a:latin typeface="Tahoma" pitchFamily="34" charset="0"/>
                  <a:ea typeface="宋体" charset="-122"/>
                </a:defRPr>
              </a:lvl2pPr>
              <a:lvl3pPr>
                <a:defRPr sz="2400">
                  <a:solidFill>
                    <a:schemeClr val="tx1"/>
                  </a:solidFill>
                  <a:latin typeface="Tahoma" pitchFamily="34" charset="0"/>
                  <a:ea typeface="宋体" charset="-122"/>
                </a:defRPr>
              </a:lvl3pPr>
              <a:lvl4pPr>
                <a:defRPr sz="2000">
                  <a:solidFill>
                    <a:schemeClr val="tx1"/>
                  </a:solidFill>
                  <a:latin typeface="Tahoma" pitchFamily="34" charset="0"/>
                  <a:ea typeface="宋体" charset="-122"/>
                </a:defRPr>
              </a:lvl4pPr>
              <a:lvl5pPr>
                <a:defRPr sz="2000">
                  <a:solidFill>
                    <a:schemeClr val="tx1"/>
                  </a:solidFill>
                  <a:latin typeface="Tahoma" pitchFamily="34" charset="0"/>
                  <a:ea typeface="宋体" charset="-122"/>
                </a:defRPr>
              </a:lvl5pPr>
              <a:lvl6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r>
                <a:rPr kumimoji="1" lang="en-US" altLang="zh-CN" sz="1400" b="1">
                  <a:solidFill>
                    <a:schemeClr val="tx1"/>
                  </a:solidFill>
                  <a:latin typeface="微软雅黑" pitchFamily="34" charset="-122"/>
                  <a:ea typeface="微软雅黑" pitchFamily="34" charset="-122"/>
                </a:rPr>
                <a:t>…</a:t>
              </a:r>
            </a:p>
          </p:txBody>
        </p:sp>
        <p:sp>
          <p:nvSpPr>
            <p:cNvPr id="148" name="Line 153"/>
            <p:cNvSpPr>
              <a:spLocks noChangeShapeType="1"/>
            </p:cNvSpPr>
            <p:nvPr/>
          </p:nvSpPr>
          <p:spPr bwMode="auto">
            <a:xfrm flipV="1">
              <a:off x="1274" y="1794"/>
              <a:ext cx="383" cy="449"/>
            </a:xfrm>
            <a:prstGeom prst="line">
              <a:avLst/>
            </a:prstGeom>
            <a:noFill/>
            <a:ln w="19050">
              <a:solidFill>
                <a:srgbClr val="0066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149" name="Line 154"/>
            <p:cNvSpPr>
              <a:spLocks noChangeShapeType="1"/>
            </p:cNvSpPr>
            <p:nvPr/>
          </p:nvSpPr>
          <p:spPr bwMode="auto">
            <a:xfrm>
              <a:off x="1657" y="1794"/>
              <a:ext cx="361" cy="473"/>
            </a:xfrm>
            <a:prstGeom prst="line">
              <a:avLst/>
            </a:prstGeom>
            <a:noFill/>
            <a:ln w="19050">
              <a:solidFill>
                <a:srgbClr val="0066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grpSp>
          <p:nvGrpSpPr>
            <p:cNvPr id="150" name="Group 187"/>
            <p:cNvGrpSpPr>
              <a:grpSpLocks/>
            </p:cNvGrpSpPr>
            <p:nvPr/>
          </p:nvGrpSpPr>
          <p:grpSpPr bwMode="auto">
            <a:xfrm>
              <a:off x="2613" y="1797"/>
              <a:ext cx="269" cy="101"/>
              <a:chOff x="2875" y="1143"/>
              <a:chExt cx="330" cy="132"/>
            </a:xfrm>
          </p:grpSpPr>
          <p:sp>
            <p:nvSpPr>
              <p:cNvPr id="166" name="Line 188"/>
              <p:cNvSpPr>
                <a:spLocks noChangeShapeType="1"/>
              </p:cNvSpPr>
              <p:nvPr/>
            </p:nvSpPr>
            <p:spPr bwMode="auto">
              <a:xfrm>
                <a:off x="3061" y="1143"/>
                <a:ext cx="144" cy="132"/>
              </a:xfrm>
              <a:prstGeom prst="line">
                <a:avLst/>
              </a:prstGeom>
              <a:noFill/>
              <a:ln w="19050">
                <a:solidFill>
                  <a:srgbClr val="0066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167" name="Line 189"/>
              <p:cNvSpPr>
                <a:spLocks noChangeShapeType="1"/>
              </p:cNvSpPr>
              <p:nvPr/>
            </p:nvSpPr>
            <p:spPr bwMode="auto">
              <a:xfrm>
                <a:off x="3050" y="1143"/>
                <a:ext cx="37" cy="129"/>
              </a:xfrm>
              <a:prstGeom prst="line">
                <a:avLst/>
              </a:prstGeom>
              <a:noFill/>
              <a:ln w="19050">
                <a:solidFill>
                  <a:srgbClr val="0066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168" name="Line 190"/>
              <p:cNvSpPr>
                <a:spLocks noChangeShapeType="1"/>
              </p:cNvSpPr>
              <p:nvPr/>
            </p:nvSpPr>
            <p:spPr bwMode="auto">
              <a:xfrm flipH="1">
                <a:off x="2875" y="1143"/>
                <a:ext cx="144" cy="132"/>
              </a:xfrm>
              <a:prstGeom prst="line">
                <a:avLst/>
              </a:prstGeom>
              <a:noFill/>
              <a:ln w="19050">
                <a:solidFill>
                  <a:srgbClr val="0066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169" name="Line 191"/>
              <p:cNvSpPr>
                <a:spLocks noChangeShapeType="1"/>
              </p:cNvSpPr>
              <p:nvPr/>
            </p:nvSpPr>
            <p:spPr bwMode="auto">
              <a:xfrm flipH="1">
                <a:off x="2980" y="1143"/>
                <a:ext cx="54" cy="126"/>
              </a:xfrm>
              <a:prstGeom prst="line">
                <a:avLst/>
              </a:prstGeom>
              <a:noFill/>
              <a:ln w="19050">
                <a:solidFill>
                  <a:srgbClr val="0066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grpSp>
        <p:grpSp>
          <p:nvGrpSpPr>
            <p:cNvPr id="151" name="Group 192"/>
            <p:cNvGrpSpPr>
              <a:grpSpLocks/>
            </p:cNvGrpSpPr>
            <p:nvPr/>
          </p:nvGrpSpPr>
          <p:grpSpPr bwMode="auto">
            <a:xfrm>
              <a:off x="5131" y="1797"/>
              <a:ext cx="268" cy="101"/>
              <a:chOff x="2875" y="1143"/>
              <a:chExt cx="330" cy="132"/>
            </a:xfrm>
          </p:grpSpPr>
          <p:sp>
            <p:nvSpPr>
              <p:cNvPr id="162" name="Line 193"/>
              <p:cNvSpPr>
                <a:spLocks noChangeShapeType="1"/>
              </p:cNvSpPr>
              <p:nvPr/>
            </p:nvSpPr>
            <p:spPr bwMode="auto">
              <a:xfrm>
                <a:off x="3061" y="1143"/>
                <a:ext cx="144" cy="132"/>
              </a:xfrm>
              <a:prstGeom prst="line">
                <a:avLst/>
              </a:prstGeom>
              <a:noFill/>
              <a:ln w="19050">
                <a:solidFill>
                  <a:srgbClr val="0066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163" name="Line 194"/>
              <p:cNvSpPr>
                <a:spLocks noChangeShapeType="1"/>
              </p:cNvSpPr>
              <p:nvPr/>
            </p:nvSpPr>
            <p:spPr bwMode="auto">
              <a:xfrm>
                <a:off x="3050" y="1143"/>
                <a:ext cx="37" cy="129"/>
              </a:xfrm>
              <a:prstGeom prst="line">
                <a:avLst/>
              </a:prstGeom>
              <a:noFill/>
              <a:ln w="19050">
                <a:solidFill>
                  <a:srgbClr val="0066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164" name="Line 195"/>
              <p:cNvSpPr>
                <a:spLocks noChangeShapeType="1"/>
              </p:cNvSpPr>
              <p:nvPr/>
            </p:nvSpPr>
            <p:spPr bwMode="auto">
              <a:xfrm flipH="1">
                <a:off x="2875" y="1143"/>
                <a:ext cx="144" cy="132"/>
              </a:xfrm>
              <a:prstGeom prst="line">
                <a:avLst/>
              </a:prstGeom>
              <a:noFill/>
              <a:ln w="19050">
                <a:solidFill>
                  <a:srgbClr val="0066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165" name="Line 196"/>
              <p:cNvSpPr>
                <a:spLocks noChangeShapeType="1"/>
              </p:cNvSpPr>
              <p:nvPr/>
            </p:nvSpPr>
            <p:spPr bwMode="auto">
              <a:xfrm flipH="1">
                <a:off x="2980" y="1143"/>
                <a:ext cx="54" cy="126"/>
              </a:xfrm>
              <a:prstGeom prst="line">
                <a:avLst/>
              </a:prstGeom>
              <a:noFill/>
              <a:ln w="19050">
                <a:solidFill>
                  <a:srgbClr val="0066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grpSp>
        <p:grpSp>
          <p:nvGrpSpPr>
            <p:cNvPr id="152" name="Group 197"/>
            <p:cNvGrpSpPr>
              <a:grpSpLocks/>
            </p:cNvGrpSpPr>
            <p:nvPr/>
          </p:nvGrpSpPr>
          <p:grpSpPr bwMode="auto">
            <a:xfrm>
              <a:off x="2239" y="1797"/>
              <a:ext cx="268" cy="101"/>
              <a:chOff x="2875" y="1143"/>
              <a:chExt cx="330" cy="132"/>
            </a:xfrm>
          </p:grpSpPr>
          <p:sp>
            <p:nvSpPr>
              <p:cNvPr id="158" name="Line 198"/>
              <p:cNvSpPr>
                <a:spLocks noChangeShapeType="1"/>
              </p:cNvSpPr>
              <p:nvPr/>
            </p:nvSpPr>
            <p:spPr bwMode="auto">
              <a:xfrm>
                <a:off x="3061" y="1143"/>
                <a:ext cx="144" cy="132"/>
              </a:xfrm>
              <a:prstGeom prst="line">
                <a:avLst/>
              </a:prstGeom>
              <a:noFill/>
              <a:ln w="19050">
                <a:solidFill>
                  <a:srgbClr val="0066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159" name="Line 199"/>
              <p:cNvSpPr>
                <a:spLocks noChangeShapeType="1"/>
              </p:cNvSpPr>
              <p:nvPr/>
            </p:nvSpPr>
            <p:spPr bwMode="auto">
              <a:xfrm>
                <a:off x="3050" y="1143"/>
                <a:ext cx="37" cy="129"/>
              </a:xfrm>
              <a:prstGeom prst="line">
                <a:avLst/>
              </a:prstGeom>
              <a:noFill/>
              <a:ln w="19050">
                <a:solidFill>
                  <a:srgbClr val="0066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160" name="Line 200"/>
              <p:cNvSpPr>
                <a:spLocks noChangeShapeType="1"/>
              </p:cNvSpPr>
              <p:nvPr/>
            </p:nvSpPr>
            <p:spPr bwMode="auto">
              <a:xfrm flipH="1">
                <a:off x="2875" y="1143"/>
                <a:ext cx="144" cy="132"/>
              </a:xfrm>
              <a:prstGeom prst="line">
                <a:avLst/>
              </a:prstGeom>
              <a:noFill/>
              <a:ln w="19050">
                <a:solidFill>
                  <a:srgbClr val="0066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161" name="Line 201"/>
              <p:cNvSpPr>
                <a:spLocks noChangeShapeType="1"/>
              </p:cNvSpPr>
              <p:nvPr/>
            </p:nvSpPr>
            <p:spPr bwMode="auto">
              <a:xfrm flipH="1">
                <a:off x="2980" y="1143"/>
                <a:ext cx="54" cy="126"/>
              </a:xfrm>
              <a:prstGeom prst="line">
                <a:avLst/>
              </a:prstGeom>
              <a:noFill/>
              <a:ln w="19050">
                <a:solidFill>
                  <a:srgbClr val="0066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grpSp>
        <p:grpSp>
          <p:nvGrpSpPr>
            <p:cNvPr id="153" name="Group 202"/>
            <p:cNvGrpSpPr>
              <a:grpSpLocks/>
            </p:cNvGrpSpPr>
            <p:nvPr/>
          </p:nvGrpSpPr>
          <p:grpSpPr bwMode="auto">
            <a:xfrm>
              <a:off x="3953" y="1797"/>
              <a:ext cx="268" cy="101"/>
              <a:chOff x="2875" y="1143"/>
              <a:chExt cx="330" cy="132"/>
            </a:xfrm>
          </p:grpSpPr>
          <p:sp>
            <p:nvSpPr>
              <p:cNvPr id="154" name="Line 203"/>
              <p:cNvSpPr>
                <a:spLocks noChangeShapeType="1"/>
              </p:cNvSpPr>
              <p:nvPr/>
            </p:nvSpPr>
            <p:spPr bwMode="auto">
              <a:xfrm>
                <a:off x="3061" y="1143"/>
                <a:ext cx="144" cy="132"/>
              </a:xfrm>
              <a:prstGeom prst="line">
                <a:avLst/>
              </a:prstGeom>
              <a:noFill/>
              <a:ln w="19050">
                <a:solidFill>
                  <a:srgbClr val="0066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155" name="Line 204"/>
              <p:cNvSpPr>
                <a:spLocks noChangeShapeType="1"/>
              </p:cNvSpPr>
              <p:nvPr/>
            </p:nvSpPr>
            <p:spPr bwMode="auto">
              <a:xfrm>
                <a:off x="3050" y="1143"/>
                <a:ext cx="37" cy="129"/>
              </a:xfrm>
              <a:prstGeom prst="line">
                <a:avLst/>
              </a:prstGeom>
              <a:noFill/>
              <a:ln w="19050">
                <a:solidFill>
                  <a:srgbClr val="0066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156" name="Line 205"/>
              <p:cNvSpPr>
                <a:spLocks noChangeShapeType="1"/>
              </p:cNvSpPr>
              <p:nvPr/>
            </p:nvSpPr>
            <p:spPr bwMode="auto">
              <a:xfrm flipH="1">
                <a:off x="2875" y="1143"/>
                <a:ext cx="144" cy="132"/>
              </a:xfrm>
              <a:prstGeom prst="line">
                <a:avLst/>
              </a:prstGeom>
              <a:noFill/>
              <a:ln w="19050">
                <a:solidFill>
                  <a:srgbClr val="0066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157" name="Line 206"/>
              <p:cNvSpPr>
                <a:spLocks noChangeShapeType="1"/>
              </p:cNvSpPr>
              <p:nvPr/>
            </p:nvSpPr>
            <p:spPr bwMode="auto">
              <a:xfrm flipH="1">
                <a:off x="2980" y="1143"/>
                <a:ext cx="54" cy="126"/>
              </a:xfrm>
              <a:prstGeom prst="line">
                <a:avLst/>
              </a:prstGeom>
              <a:noFill/>
              <a:ln w="19050">
                <a:solidFill>
                  <a:srgbClr val="0066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grpSp>
      </p:grpSp>
      <p:grpSp>
        <p:nvGrpSpPr>
          <p:cNvPr id="170" name="Group 213"/>
          <p:cNvGrpSpPr>
            <a:grpSpLocks/>
          </p:cNvGrpSpPr>
          <p:nvPr/>
        </p:nvGrpSpPr>
        <p:grpSpPr bwMode="auto">
          <a:xfrm>
            <a:off x="1111677" y="1453526"/>
            <a:ext cx="6902798" cy="682525"/>
            <a:chOff x="113" y="707"/>
            <a:chExt cx="5424" cy="581"/>
          </a:xfrm>
        </p:grpSpPr>
        <p:sp>
          <p:nvSpPr>
            <p:cNvPr id="171" name="Rectangle 209"/>
            <p:cNvSpPr>
              <a:spLocks noChangeArrowheads="1"/>
            </p:cNvSpPr>
            <p:nvPr/>
          </p:nvSpPr>
          <p:spPr bwMode="auto">
            <a:xfrm>
              <a:off x="950" y="1026"/>
              <a:ext cx="144" cy="260"/>
            </a:xfrm>
            <a:prstGeom prst="rect">
              <a:avLst/>
            </a:prstGeom>
            <a:solidFill>
              <a:srgbClr val="0000FF"/>
            </a:solidFill>
            <a:ln>
              <a:noFill/>
            </a:ln>
            <a:effectLst/>
            <a:extLst>
              <a:ext uri="{91240B29-F687-4F45-9708-019B960494DF}">
                <a14:hiddenLine xmlns:a14="http://schemas.microsoft.com/office/drawing/2010/main" w="19050" algn="ctr">
                  <a:solidFill>
                    <a:srgbClr val="CCEC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1" hangingPunct="1"/>
              <a:endParaRPr lang="zh-CN" altLang="en-US" sz="1400" b="1">
                <a:latin typeface="微软雅黑" pitchFamily="34" charset="-122"/>
                <a:ea typeface="微软雅黑" pitchFamily="34" charset="-122"/>
              </a:endParaRPr>
            </a:p>
          </p:txBody>
        </p:sp>
        <p:sp>
          <p:nvSpPr>
            <p:cNvPr id="172" name="Text Box 106"/>
            <p:cNvSpPr txBox="1">
              <a:spLocks noChangeArrowheads="1"/>
            </p:cNvSpPr>
            <p:nvPr/>
          </p:nvSpPr>
          <p:spPr bwMode="auto">
            <a:xfrm>
              <a:off x="1975" y="1026"/>
              <a:ext cx="450" cy="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charset="0"/>
                  <a:ea typeface="黑体" pitchFamily="49" charset="-122"/>
                </a:defRPr>
              </a:lvl1pPr>
              <a:lvl2pPr>
                <a:defRPr sz="2800">
                  <a:solidFill>
                    <a:schemeClr val="tx1"/>
                  </a:solidFill>
                  <a:latin typeface="Tahoma" pitchFamily="34" charset="0"/>
                  <a:ea typeface="宋体" charset="-122"/>
                </a:defRPr>
              </a:lvl2pPr>
              <a:lvl3pPr>
                <a:defRPr sz="2400">
                  <a:solidFill>
                    <a:schemeClr val="tx1"/>
                  </a:solidFill>
                  <a:latin typeface="Tahoma" pitchFamily="34" charset="0"/>
                  <a:ea typeface="宋体" charset="-122"/>
                </a:defRPr>
              </a:lvl3pPr>
              <a:lvl4pPr>
                <a:defRPr sz="2000">
                  <a:solidFill>
                    <a:schemeClr val="tx1"/>
                  </a:solidFill>
                  <a:latin typeface="Tahoma" pitchFamily="34" charset="0"/>
                  <a:ea typeface="宋体" charset="-122"/>
                </a:defRPr>
              </a:lvl4pPr>
              <a:lvl5pPr>
                <a:defRPr sz="2000">
                  <a:solidFill>
                    <a:schemeClr val="tx1"/>
                  </a:solidFill>
                  <a:latin typeface="Tahoma" pitchFamily="34" charset="0"/>
                  <a:ea typeface="宋体" charset="-122"/>
                </a:defRPr>
              </a:lvl5pPr>
              <a:lvl6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r>
                <a:rPr kumimoji="1" lang="en-US" altLang="zh-CN" sz="1400" b="1">
                  <a:solidFill>
                    <a:schemeClr val="tx1"/>
                  </a:solidFill>
                  <a:latin typeface="微软雅黑" pitchFamily="34" charset="-122"/>
                  <a:ea typeface="微软雅黑" pitchFamily="34" charset="-122"/>
                </a:rPr>
                <a:t>com</a:t>
              </a:r>
            </a:p>
          </p:txBody>
        </p:sp>
        <p:sp>
          <p:nvSpPr>
            <p:cNvPr id="173" name="Text Box 107"/>
            <p:cNvSpPr txBox="1">
              <a:spLocks noChangeArrowheads="1"/>
            </p:cNvSpPr>
            <p:nvPr/>
          </p:nvSpPr>
          <p:spPr bwMode="auto">
            <a:xfrm>
              <a:off x="2472" y="1026"/>
              <a:ext cx="377" cy="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charset="0"/>
                  <a:ea typeface="黑体" pitchFamily="49" charset="-122"/>
                </a:defRPr>
              </a:lvl1pPr>
              <a:lvl2pPr>
                <a:defRPr sz="2800">
                  <a:solidFill>
                    <a:schemeClr val="tx1"/>
                  </a:solidFill>
                  <a:latin typeface="Tahoma" pitchFamily="34" charset="0"/>
                  <a:ea typeface="宋体" charset="-122"/>
                </a:defRPr>
              </a:lvl2pPr>
              <a:lvl3pPr>
                <a:defRPr sz="2400">
                  <a:solidFill>
                    <a:schemeClr val="tx1"/>
                  </a:solidFill>
                  <a:latin typeface="Tahoma" pitchFamily="34" charset="0"/>
                  <a:ea typeface="宋体" charset="-122"/>
                </a:defRPr>
              </a:lvl3pPr>
              <a:lvl4pPr>
                <a:defRPr sz="2000">
                  <a:solidFill>
                    <a:schemeClr val="tx1"/>
                  </a:solidFill>
                  <a:latin typeface="Tahoma" pitchFamily="34" charset="0"/>
                  <a:ea typeface="宋体" charset="-122"/>
                </a:defRPr>
              </a:lvl4pPr>
              <a:lvl5pPr>
                <a:defRPr sz="2000">
                  <a:solidFill>
                    <a:schemeClr val="tx1"/>
                  </a:solidFill>
                  <a:latin typeface="Tahoma" pitchFamily="34" charset="0"/>
                  <a:ea typeface="宋体" charset="-122"/>
                </a:defRPr>
              </a:lvl5pPr>
              <a:lvl6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r>
                <a:rPr kumimoji="1" lang="en-US" altLang="zh-CN" sz="1400" b="1">
                  <a:solidFill>
                    <a:schemeClr val="tx1"/>
                  </a:solidFill>
                  <a:latin typeface="微软雅黑" pitchFamily="34" charset="-122"/>
                  <a:ea typeface="微软雅黑" pitchFamily="34" charset="-122"/>
                </a:rPr>
                <a:t>net</a:t>
              </a:r>
            </a:p>
          </p:txBody>
        </p:sp>
        <p:sp>
          <p:nvSpPr>
            <p:cNvPr id="174" name="Text Box 108"/>
            <p:cNvSpPr txBox="1">
              <a:spLocks noChangeArrowheads="1"/>
            </p:cNvSpPr>
            <p:nvPr/>
          </p:nvSpPr>
          <p:spPr bwMode="auto">
            <a:xfrm>
              <a:off x="2900" y="1026"/>
              <a:ext cx="390" cy="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charset="0"/>
                  <a:ea typeface="黑体" pitchFamily="49" charset="-122"/>
                </a:defRPr>
              </a:lvl1pPr>
              <a:lvl2pPr>
                <a:defRPr sz="2800">
                  <a:solidFill>
                    <a:schemeClr val="tx1"/>
                  </a:solidFill>
                  <a:latin typeface="Tahoma" pitchFamily="34" charset="0"/>
                  <a:ea typeface="宋体" charset="-122"/>
                </a:defRPr>
              </a:lvl2pPr>
              <a:lvl3pPr>
                <a:defRPr sz="2400">
                  <a:solidFill>
                    <a:schemeClr val="tx1"/>
                  </a:solidFill>
                  <a:latin typeface="Tahoma" pitchFamily="34" charset="0"/>
                  <a:ea typeface="宋体" charset="-122"/>
                </a:defRPr>
              </a:lvl3pPr>
              <a:lvl4pPr>
                <a:defRPr sz="2000">
                  <a:solidFill>
                    <a:schemeClr val="tx1"/>
                  </a:solidFill>
                  <a:latin typeface="Tahoma" pitchFamily="34" charset="0"/>
                  <a:ea typeface="宋体" charset="-122"/>
                </a:defRPr>
              </a:lvl4pPr>
              <a:lvl5pPr>
                <a:defRPr sz="2000">
                  <a:solidFill>
                    <a:schemeClr val="tx1"/>
                  </a:solidFill>
                  <a:latin typeface="Tahoma" pitchFamily="34" charset="0"/>
                  <a:ea typeface="宋体" charset="-122"/>
                </a:defRPr>
              </a:lvl5pPr>
              <a:lvl6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r>
                <a:rPr kumimoji="1" lang="en-US" altLang="zh-CN" sz="1400" b="1">
                  <a:solidFill>
                    <a:schemeClr val="tx1"/>
                  </a:solidFill>
                  <a:latin typeface="微软雅黑" pitchFamily="34" charset="-122"/>
                  <a:ea typeface="微软雅黑" pitchFamily="34" charset="-122"/>
                </a:rPr>
                <a:t>org</a:t>
              </a:r>
            </a:p>
          </p:txBody>
        </p:sp>
        <p:sp>
          <p:nvSpPr>
            <p:cNvPr id="175" name="Text Box 109"/>
            <p:cNvSpPr txBox="1">
              <a:spLocks noChangeArrowheads="1"/>
            </p:cNvSpPr>
            <p:nvPr/>
          </p:nvSpPr>
          <p:spPr bwMode="auto">
            <a:xfrm>
              <a:off x="3329" y="1026"/>
              <a:ext cx="412" cy="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charset="0"/>
                  <a:ea typeface="黑体" pitchFamily="49" charset="-122"/>
                </a:defRPr>
              </a:lvl1pPr>
              <a:lvl2pPr>
                <a:defRPr sz="2800">
                  <a:solidFill>
                    <a:schemeClr val="tx1"/>
                  </a:solidFill>
                  <a:latin typeface="Tahoma" pitchFamily="34" charset="0"/>
                  <a:ea typeface="宋体" charset="-122"/>
                </a:defRPr>
              </a:lvl2pPr>
              <a:lvl3pPr>
                <a:defRPr sz="2400">
                  <a:solidFill>
                    <a:schemeClr val="tx1"/>
                  </a:solidFill>
                  <a:latin typeface="Tahoma" pitchFamily="34" charset="0"/>
                  <a:ea typeface="宋体" charset="-122"/>
                </a:defRPr>
              </a:lvl3pPr>
              <a:lvl4pPr>
                <a:defRPr sz="2000">
                  <a:solidFill>
                    <a:schemeClr val="tx1"/>
                  </a:solidFill>
                  <a:latin typeface="Tahoma" pitchFamily="34" charset="0"/>
                  <a:ea typeface="宋体" charset="-122"/>
                </a:defRPr>
              </a:lvl4pPr>
              <a:lvl5pPr>
                <a:defRPr sz="2000">
                  <a:solidFill>
                    <a:schemeClr val="tx1"/>
                  </a:solidFill>
                  <a:latin typeface="Tahoma" pitchFamily="34" charset="0"/>
                  <a:ea typeface="宋体" charset="-122"/>
                </a:defRPr>
              </a:lvl5pPr>
              <a:lvl6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r>
                <a:rPr kumimoji="1" lang="en-US" altLang="zh-CN" sz="1400" b="1">
                  <a:solidFill>
                    <a:schemeClr val="tx1"/>
                  </a:solidFill>
                  <a:latin typeface="微软雅黑" pitchFamily="34" charset="-122"/>
                  <a:ea typeface="微软雅黑" pitchFamily="34" charset="-122"/>
                </a:rPr>
                <a:t>edu</a:t>
              </a:r>
            </a:p>
          </p:txBody>
        </p:sp>
        <p:sp>
          <p:nvSpPr>
            <p:cNvPr id="176" name="Text Box 110"/>
            <p:cNvSpPr txBox="1">
              <a:spLocks noChangeArrowheads="1"/>
            </p:cNvSpPr>
            <p:nvPr/>
          </p:nvSpPr>
          <p:spPr bwMode="auto">
            <a:xfrm>
              <a:off x="3758" y="1026"/>
              <a:ext cx="413" cy="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charset="0"/>
                  <a:ea typeface="黑体" pitchFamily="49" charset="-122"/>
                </a:defRPr>
              </a:lvl1pPr>
              <a:lvl2pPr>
                <a:defRPr sz="2800">
                  <a:solidFill>
                    <a:schemeClr val="tx1"/>
                  </a:solidFill>
                  <a:latin typeface="Tahoma" pitchFamily="34" charset="0"/>
                  <a:ea typeface="宋体" charset="-122"/>
                </a:defRPr>
              </a:lvl2pPr>
              <a:lvl3pPr>
                <a:defRPr sz="2400">
                  <a:solidFill>
                    <a:schemeClr val="tx1"/>
                  </a:solidFill>
                  <a:latin typeface="Tahoma" pitchFamily="34" charset="0"/>
                  <a:ea typeface="宋体" charset="-122"/>
                </a:defRPr>
              </a:lvl3pPr>
              <a:lvl4pPr>
                <a:defRPr sz="2000">
                  <a:solidFill>
                    <a:schemeClr val="tx1"/>
                  </a:solidFill>
                  <a:latin typeface="Tahoma" pitchFamily="34" charset="0"/>
                  <a:ea typeface="宋体" charset="-122"/>
                </a:defRPr>
              </a:lvl4pPr>
              <a:lvl5pPr>
                <a:defRPr sz="2000">
                  <a:solidFill>
                    <a:schemeClr val="tx1"/>
                  </a:solidFill>
                  <a:latin typeface="Tahoma" pitchFamily="34" charset="0"/>
                  <a:ea typeface="宋体" charset="-122"/>
                </a:defRPr>
              </a:lvl5pPr>
              <a:lvl6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r>
                <a:rPr kumimoji="1" lang="en-US" altLang="zh-CN" sz="1400" b="1">
                  <a:solidFill>
                    <a:schemeClr val="tx1"/>
                  </a:solidFill>
                  <a:latin typeface="微软雅黑" pitchFamily="34" charset="-122"/>
                  <a:ea typeface="微软雅黑" pitchFamily="34" charset="-122"/>
                </a:rPr>
                <a:t>gov</a:t>
              </a:r>
            </a:p>
          </p:txBody>
        </p:sp>
        <p:sp>
          <p:nvSpPr>
            <p:cNvPr id="177" name="Text Box 111"/>
            <p:cNvSpPr txBox="1">
              <a:spLocks noChangeArrowheads="1"/>
            </p:cNvSpPr>
            <p:nvPr/>
          </p:nvSpPr>
          <p:spPr bwMode="auto">
            <a:xfrm>
              <a:off x="1114" y="1026"/>
              <a:ext cx="461" cy="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charset="0"/>
                  <a:ea typeface="黑体" pitchFamily="49" charset="-122"/>
                </a:defRPr>
              </a:lvl1pPr>
              <a:lvl2pPr>
                <a:defRPr sz="2800">
                  <a:solidFill>
                    <a:schemeClr val="tx1"/>
                  </a:solidFill>
                  <a:latin typeface="Tahoma" pitchFamily="34" charset="0"/>
                  <a:ea typeface="宋体" charset="-122"/>
                </a:defRPr>
              </a:lvl2pPr>
              <a:lvl3pPr>
                <a:defRPr sz="2400">
                  <a:solidFill>
                    <a:schemeClr val="tx1"/>
                  </a:solidFill>
                  <a:latin typeface="Tahoma" pitchFamily="34" charset="0"/>
                  <a:ea typeface="宋体" charset="-122"/>
                </a:defRPr>
              </a:lvl3pPr>
              <a:lvl4pPr>
                <a:defRPr sz="2000">
                  <a:solidFill>
                    <a:schemeClr val="tx1"/>
                  </a:solidFill>
                  <a:latin typeface="Tahoma" pitchFamily="34" charset="0"/>
                  <a:ea typeface="宋体" charset="-122"/>
                </a:defRPr>
              </a:lvl4pPr>
              <a:lvl5pPr>
                <a:defRPr sz="2000">
                  <a:solidFill>
                    <a:schemeClr val="tx1"/>
                  </a:solidFill>
                  <a:latin typeface="Tahoma" pitchFamily="34" charset="0"/>
                  <a:ea typeface="宋体" charset="-122"/>
                </a:defRPr>
              </a:lvl5pPr>
              <a:lvl6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r>
                <a:rPr kumimoji="1" lang="en-US" altLang="zh-CN" sz="1400" b="1">
                  <a:solidFill>
                    <a:schemeClr val="tx1"/>
                  </a:solidFill>
                  <a:latin typeface="微软雅黑" pitchFamily="34" charset="-122"/>
                  <a:ea typeface="微软雅黑" pitchFamily="34" charset="-122"/>
                </a:rPr>
                <a:t>aero</a:t>
              </a:r>
            </a:p>
          </p:txBody>
        </p:sp>
        <p:sp>
          <p:nvSpPr>
            <p:cNvPr id="178" name="Text Box 112"/>
            <p:cNvSpPr txBox="1">
              <a:spLocks noChangeArrowheads="1"/>
            </p:cNvSpPr>
            <p:nvPr/>
          </p:nvSpPr>
          <p:spPr bwMode="auto">
            <a:xfrm>
              <a:off x="4489" y="1026"/>
              <a:ext cx="310" cy="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charset="0"/>
                  <a:ea typeface="黑体" pitchFamily="49" charset="-122"/>
                </a:defRPr>
              </a:lvl1pPr>
              <a:lvl2pPr>
                <a:defRPr sz="2800">
                  <a:solidFill>
                    <a:schemeClr val="tx1"/>
                  </a:solidFill>
                  <a:latin typeface="Tahoma" pitchFamily="34" charset="0"/>
                  <a:ea typeface="宋体" charset="-122"/>
                </a:defRPr>
              </a:lvl2pPr>
              <a:lvl3pPr>
                <a:defRPr sz="2400">
                  <a:solidFill>
                    <a:schemeClr val="tx1"/>
                  </a:solidFill>
                  <a:latin typeface="Tahoma" pitchFamily="34" charset="0"/>
                  <a:ea typeface="宋体" charset="-122"/>
                </a:defRPr>
              </a:lvl3pPr>
              <a:lvl4pPr>
                <a:defRPr sz="2000">
                  <a:solidFill>
                    <a:schemeClr val="tx1"/>
                  </a:solidFill>
                  <a:latin typeface="Tahoma" pitchFamily="34" charset="0"/>
                  <a:ea typeface="宋体" charset="-122"/>
                </a:defRPr>
              </a:lvl4pPr>
              <a:lvl5pPr>
                <a:defRPr sz="2000">
                  <a:solidFill>
                    <a:schemeClr val="tx1"/>
                  </a:solidFill>
                  <a:latin typeface="Tahoma" pitchFamily="34" charset="0"/>
                  <a:ea typeface="宋体" charset="-122"/>
                </a:defRPr>
              </a:lvl5pPr>
              <a:lvl6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r>
                <a:rPr kumimoji="1" lang="en-US" altLang="zh-CN" sz="1400" b="1">
                  <a:solidFill>
                    <a:schemeClr val="tx1"/>
                  </a:solidFill>
                  <a:latin typeface="微软雅黑" pitchFamily="34" charset="-122"/>
                  <a:ea typeface="微软雅黑" pitchFamily="34" charset="-122"/>
                </a:rPr>
                <a:t>cn</a:t>
              </a:r>
            </a:p>
          </p:txBody>
        </p:sp>
        <p:sp>
          <p:nvSpPr>
            <p:cNvPr id="179" name="Text Box 113"/>
            <p:cNvSpPr txBox="1">
              <a:spLocks noChangeArrowheads="1"/>
            </p:cNvSpPr>
            <p:nvPr/>
          </p:nvSpPr>
          <p:spPr bwMode="auto">
            <a:xfrm>
              <a:off x="4918" y="1026"/>
              <a:ext cx="321" cy="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charset="0"/>
                  <a:ea typeface="黑体" pitchFamily="49" charset="-122"/>
                </a:defRPr>
              </a:lvl1pPr>
              <a:lvl2pPr>
                <a:defRPr sz="2800">
                  <a:solidFill>
                    <a:schemeClr val="tx1"/>
                  </a:solidFill>
                  <a:latin typeface="Tahoma" pitchFamily="34" charset="0"/>
                  <a:ea typeface="宋体" charset="-122"/>
                </a:defRPr>
              </a:lvl2pPr>
              <a:lvl3pPr>
                <a:defRPr sz="2400">
                  <a:solidFill>
                    <a:schemeClr val="tx1"/>
                  </a:solidFill>
                  <a:latin typeface="Tahoma" pitchFamily="34" charset="0"/>
                  <a:ea typeface="宋体" charset="-122"/>
                </a:defRPr>
              </a:lvl3pPr>
              <a:lvl4pPr>
                <a:defRPr sz="2000">
                  <a:solidFill>
                    <a:schemeClr val="tx1"/>
                  </a:solidFill>
                  <a:latin typeface="Tahoma" pitchFamily="34" charset="0"/>
                  <a:ea typeface="宋体" charset="-122"/>
                </a:defRPr>
              </a:lvl4pPr>
              <a:lvl5pPr>
                <a:defRPr sz="2000">
                  <a:solidFill>
                    <a:schemeClr val="tx1"/>
                  </a:solidFill>
                  <a:latin typeface="Tahoma" pitchFamily="34" charset="0"/>
                  <a:ea typeface="宋体" charset="-122"/>
                </a:defRPr>
              </a:lvl5pPr>
              <a:lvl6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r>
                <a:rPr kumimoji="1" lang="en-US" altLang="zh-CN" sz="1400" b="1">
                  <a:solidFill>
                    <a:schemeClr val="tx1"/>
                  </a:solidFill>
                  <a:latin typeface="微软雅黑" pitchFamily="34" charset="-122"/>
                  <a:ea typeface="微软雅黑" pitchFamily="34" charset="-122"/>
                </a:rPr>
                <a:t>uk</a:t>
              </a:r>
            </a:p>
          </p:txBody>
        </p:sp>
        <p:sp>
          <p:nvSpPr>
            <p:cNvPr id="180" name="Text Box 114"/>
            <p:cNvSpPr txBox="1">
              <a:spLocks noChangeArrowheads="1"/>
            </p:cNvSpPr>
            <p:nvPr/>
          </p:nvSpPr>
          <p:spPr bwMode="auto">
            <a:xfrm>
              <a:off x="5256" y="987"/>
              <a:ext cx="281" cy="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charset="0"/>
                  <a:ea typeface="黑体" pitchFamily="49" charset="-122"/>
                </a:defRPr>
              </a:lvl1pPr>
              <a:lvl2pPr>
                <a:defRPr sz="2800">
                  <a:solidFill>
                    <a:schemeClr val="tx1"/>
                  </a:solidFill>
                  <a:latin typeface="Tahoma" pitchFamily="34" charset="0"/>
                  <a:ea typeface="宋体" charset="-122"/>
                </a:defRPr>
              </a:lvl2pPr>
              <a:lvl3pPr>
                <a:defRPr sz="2400">
                  <a:solidFill>
                    <a:schemeClr val="tx1"/>
                  </a:solidFill>
                  <a:latin typeface="Tahoma" pitchFamily="34" charset="0"/>
                  <a:ea typeface="宋体" charset="-122"/>
                </a:defRPr>
              </a:lvl3pPr>
              <a:lvl4pPr>
                <a:defRPr sz="2000">
                  <a:solidFill>
                    <a:schemeClr val="tx1"/>
                  </a:solidFill>
                  <a:latin typeface="Tahoma" pitchFamily="34" charset="0"/>
                  <a:ea typeface="宋体" charset="-122"/>
                </a:defRPr>
              </a:lvl4pPr>
              <a:lvl5pPr>
                <a:defRPr sz="2000">
                  <a:solidFill>
                    <a:schemeClr val="tx1"/>
                  </a:solidFill>
                  <a:latin typeface="Tahoma" pitchFamily="34" charset="0"/>
                  <a:ea typeface="宋体" charset="-122"/>
                </a:defRPr>
              </a:lvl5pPr>
              <a:lvl6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r>
                <a:rPr kumimoji="1" lang="en-US" altLang="zh-CN" sz="1400" b="1">
                  <a:solidFill>
                    <a:schemeClr val="tx1"/>
                  </a:solidFill>
                  <a:latin typeface="微软雅黑" pitchFamily="34" charset="-122"/>
                  <a:ea typeface="微软雅黑" pitchFamily="34" charset="-122"/>
                </a:rPr>
                <a:t>…</a:t>
              </a:r>
            </a:p>
          </p:txBody>
        </p:sp>
        <p:sp>
          <p:nvSpPr>
            <p:cNvPr id="181" name="Rectangle 126"/>
            <p:cNvSpPr>
              <a:spLocks noChangeArrowheads="1"/>
            </p:cNvSpPr>
            <p:nvPr/>
          </p:nvSpPr>
          <p:spPr bwMode="auto">
            <a:xfrm>
              <a:off x="113" y="1005"/>
              <a:ext cx="708" cy="260"/>
            </a:xfrm>
            <a:prstGeom prst="rect">
              <a:avLst/>
            </a:prstGeom>
            <a:solidFill>
              <a:srgbClr val="0000FF"/>
            </a:solidFill>
            <a:ln>
              <a:noFill/>
            </a:ln>
            <a:effectLst/>
            <a:extLst>
              <a:ext uri="{91240B29-F687-4F45-9708-019B960494DF}">
                <a14:hiddenLine xmlns:a14="http://schemas.microsoft.com/office/drawing/2010/main" w="19050">
                  <a:solidFill>
                    <a:srgbClr val="CCEC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a:r>
                <a:rPr kumimoji="1" lang="zh-CN" altLang="en-US" sz="1400" b="1" dirty="0">
                  <a:solidFill>
                    <a:schemeClr val="bg1"/>
                  </a:solidFill>
                  <a:latin typeface="微软雅黑" pitchFamily="34" charset="-122"/>
                  <a:ea typeface="微软雅黑" pitchFamily="34" charset="-122"/>
                </a:rPr>
                <a:t>顶级域名</a:t>
              </a:r>
            </a:p>
          </p:txBody>
        </p:sp>
        <p:sp>
          <p:nvSpPr>
            <p:cNvPr id="182" name="Line 133"/>
            <p:cNvSpPr>
              <a:spLocks noChangeShapeType="1"/>
            </p:cNvSpPr>
            <p:nvPr/>
          </p:nvSpPr>
          <p:spPr bwMode="auto">
            <a:xfrm flipH="1">
              <a:off x="2201" y="712"/>
              <a:ext cx="1068" cy="389"/>
            </a:xfrm>
            <a:prstGeom prst="line">
              <a:avLst/>
            </a:prstGeom>
            <a:noFill/>
            <a:ln w="19050">
              <a:solidFill>
                <a:srgbClr val="0066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183" name="Line 134"/>
            <p:cNvSpPr>
              <a:spLocks noChangeShapeType="1"/>
            </p:cNvSpPr>
            <p:nvPr/>
          </p:nvSpPr>
          <p:spPr bwMode="auto">
            <a:xfrm flipH="1">
              <a:off x="2681" y="730"/>
              <a:ext cx="575" cy="352"/>
            </a:xfrm>
            <a:prstGeom prst="line">
              <a:avLst/>
            </a:prstGeom>
            <a:noFill/>
            <a:ln w="19050">
              <a:solidFill>
                <a:srgbClr val="0066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184" name="Line 135"/>
            <p:cNvSpPr>
              <a:spLocks noChangeShapeType="1"/>
            </p:cNvSpPr>
            <p:nvPr/>
          </p:nvSpPr>
          <p:spPr bwMode="auto">
            <a:xfrm flipH="1">
              <a:off x="3134" y="730"/>
              <a:ext cx="131" cy="344"/>
            </a:xfrm>
            <a:prstGeom prst="line">
              <a:avLst/>
            </a:prstGeom>
            <a:noFill/>
            <a:ln w="19050">
              <a:solidFill>
                <a:srgbClr val="0066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185" name="Line 136"/>
            <p:cNvSpPr>
              <a:spLocks noChangeShapeType="1"/>
            </p:cNvSpPr>
            <p:nvPr/>
          </p:nvSpPr>
          <p:spPr bwMode="auto">
            <a:xfrm>
              <a:off x="3277" y="723"/>
              <a:ext cx="249" cy="365"/>
            </a:xfrm>
            <a:prstGeom prst="line">
              <a:avLst/>
            </a:prstGeom>
            <a:noFill/>
            <a:ln w="19050">
              <a:solidFill>
                <a:srgbClr val="0066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186" name="Line 137"/>
            <p:cNvSpPr>
              <a:spLocks noChangeShapeType="1"/>
            </p:cNvSpPr>
            <p:nvPr/>
          </p:nvSpPr>
          <p:spPr bwMode="auto">
            <a:xfrm>
              <a:off x="3275" y="715"/>
              <a:ext cx="681" cy="375"/>
            </a:xfrm>
            <a:prstGeom prst="line">
              <a:avLst/>
            </a:prstGeom>
            <a:noFill/>
            <a:ln w="19050">
              <a:solidFill>
                <a:srgbClr val="0066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187" name="Line 138"/>
            <p:cNvSpPr>
              <a:spLocks noChangeShapeType="1"/>
            </p:cNvSpPr>
            <p:nvPr/>
          </p:nvSpPr>
          <p:spPr bwMode="auto">
            <a:xfrm>
              <a:off x="3288" y="708"/>
              <a:ext cx="1353" cy="377"/>
            </a:xfrm>
            <a:prstGeom prst="line">
              <a:avLst/>
            </a:prstGeom>
            <a:noFill/>
            <a:ln w="19050">
              <a:solidFill>
                <a:srgbClr val="0066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188" name="Line 139"/>
            <p:cNvSpPr>
              <a:spLocks noChangeShapeType="1"/>
            </p:cNvSpPr>
            <p:nvPr/>
          </p:nvSpPr>
          <p:spPr bwMode="auto">
            <a:xfrm flipH="1">
              <a:off x="1358" y="707"/>
              <a:ext cx="1933" cy="370"/>
            </a:xfrm>
            <a:prstGeom prst="line">
              <a:avLst/>
            </a:prstGeom>
            <a:noFill/>
            <a:ln w="19050">
              <a:solidFill>
                <a:srgbClr val="0066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189" name="Line 140"/>
            <p:cNvSpPr>
              <a:spLocks noChangeShapeType="1"/>
            </p:cNvSpPr>
            <p:nvPr/>
          </p:nvSpPr>
          <p:spPr bwMode="auto">
            <a:xfrm>
              <a:off x="3250" y="709"/>
              <a:ext cx="1777" cy="351"/>
            </a:xfrm>
            <a:prstGeom prst="line">
              <a:avLst/>
            </a:prstGeom>
            <a:noFill/>
            <a:ln w="19050">
              <a:solidFill>
                <a:srgbClr val="0066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190" name="Text Box 141"/>
            <p:cNvSpPr txBox="1">
              <a:spLocks noChangeArrowheads="1"/>
            </p:cNvSpPr>
            <p:nvPr/>
          </p:nvSpPr>
          <p:spPr bwMode="auto">
            <a:xfrm>
              <a:off x="1647" y="986"/>
              <a:ext cx="281" cy="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charset="0"/>
                  <a:ea typeface="黑体" pitchFamily="49" charset="-122"/>
                </a:defRPr>
              </a:lvl1pPr>
              <a:lvl2pPr>
                <a:defRPr sz="2800">
                  <a:solidFill>
                    <a:schemeClr val="tx1"/>
                  </a:solidFill>
                  <a:latin typeface="Tahoma" pitchFamily="34" charset="0"/>
                  <a:ea typeface="宋体" charset="-122"/>
                </a:defRPr>
              </a:lvl2pPr>
              <a:lvl3pPr>
                <a:defRPr sz="2400">
                  <a:solidFill>
                    <a:schemeClr val="tx1"/>
                  </a:solidFill>
                  <a:latin typeface="Tahoma" pitchFamily="34" charset="0"/>
                  <a:ea typeface="宋体" charset="-122"/>
                </a:defRPr>
              </a:lvl3pPr>
              <a:lvl4pPr>
                <a:defRPr sz="2000">
                  <a:solidFill>
                    <a:schemeClr val="tx1"/>
                  </a:solidFill>
                  <a:latin typeface="Tahoma" pitchFamily="34" charset="0"/>
                  <a:ea typeface="宋体" charset="-122"/>
                </a:defRPr>
              </a:lvl4pPr>
              <a:lvl5pPr>
                <a:defRPr sz="2000">
                  <a:solidFill>
                    <a:schemeClr val="tx1"/>
                  </a:solidFill>
                  <a:latin typeface="Tahoma" pitchFamily="34" charset="0"/>
                  <a:ea typeface="宋体" charset="-122"/>
                </a:defRPr>
              </a:lvl5pPr>
              <a:lvl6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r>
                <a:rPr kumimoji="1" lang="en-US" altLang="zh-CN" sz="1400" b="1" dirty="0">
                  <a:solidFill>
                    <a:schemeClr val="tx1"/>
                  </a:solidFill>
                  <a:latin typeface="微软雅黑" pitchFamily="34" charset="-122"/>
                  <a:ea typeface="微软雅黑" pitchFamily="34" charset="-122"/>
                </a:rPr>
                <a:t>…</a:t>
              </a:r>
            </a:p>
          </p:txBody>
        </p:sp>
        <p:sp>
          <p:nvSpPr>
            <p:cNvPr id="191" name="Text Box 207"/>
            <p:cNvSpPr txBox="1">
              <a:spLocks noChangeArrowheads="1"/>
            </p:cNvSpPr>
            <p:nvPr/>
          </p:nvSpPr>
          <p:spPr bwMode="auto">
            <a:xfrm>
              <a:off x="4147" y="985"/>
              <a:ext cx="281" cy="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charset="0"/>
                  <a:ea typeface="黑体" pitchFamily="49" charset="-122"/>
                </a:defRPr>
              </a:lvl1pPr>
              <a:lvl2pPr>
                <a:defRPr sz="2800">
                  <a:solidFill>
                    <a:schemeClr val="tx1"/>
                  </a:solidFill>
                  <a:latin typeface="Tahoma" pitchFamily="34" charset="0"/>
                  <a:ea typeface="宋体" charset="-122"/>
                </a:defRPr>
              </a:lvl2pPr>
              <a:lvl3pPr>
                <a:defRPr sz="2400">
                  <a:solidFill>
                    <a:schemeClr val="tx1"/>
                  </a:solidFill>
                  <a:latin typeface="Tahoma" pitchFamily="34" charset="0"/>
                  <a:ea typeface="宋体" charset="-122"/>
                </a:defRPr>
              </a:lvl3pPr>
              <a:lvl4pPr>
                <a:defRPr sz="2000">
                  <a:solidFill>
                    <a:schemeClr val="tx1"/>
                  </a:solidFill>
                  <a:latin typeface="Tahoma" pitchFamily="34" charset="0"/>
                  <a:ea typeface="宋体" charset="-122"/>
                </a:defRPr>
              </a:lvl4pPr>
              <a:lvl5pPr>
                <a:defRPr sz="2000">
                  <a:solidFill>
                    <a:schemeClr val="tx1"/>
                  </a:solidFill>
                  <a:latin typeface="Tahoma" pitchFamily="34" charset="0"/>
                  <a:ea typeface="宋体" charset="-122"/>
                </a:defRPr>
              </a:lvl5pPr>
              <a:lvl6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r>
                <a:rPr kumimoji="1" lang="en-US" altLang="zh-CN" sz="1400" b="1">
                  <a:solidFill>
                    <a:schemeClr val="tx1"/>
                  </a:solidFill>
                  <a:latin typeface="微软雅黑" pitchFamily="34" charset="-122"/>
                  <a:ea typeface="微软雅黑" pitchFamily="34" charset="-122"/>
                </a:rPr>
                <a:t>…</a:t>
              </a:r>
            </a:p>
          </p:txBody>
        </p:sp>
      </p:grpSp>
    </p:spTree>
    <p:extLst>
      <p:ext uri="{BB962C8B-B14F-4D97-AF65-F5344CB8AC3E}">
        <p14:creationId xmlns:p14="http://schemas.microsoft.com/office/powerpoint/2010/main" val="3122274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170"/>
                                        </p:tgtEl>
                                        <p:attrNameLst>
                                          <p:attrName>style.visibility</p:attrName>
                                        </p:attrNameLst>
                                      </p:cBhvr>
                                      <p:to>
                                        <p:strVal val="visible"/>
                                      </p:to>
                                    </p:set>
                                    <p:animEffect transition="in" filter="wipe(up)">
                                      <p:cBhvr>
                                        <p:cTn id="7" dur="1000"/>
                                        <p:tgtEl>
                                          <p:spTgt spid="170"/>
                                        </p:tgtEl>
                                      </p:cBhvr>
                                    </p:animEffect>
                                  </p:childTnLst>
                                </p:cTn>
                              </p:par>
                            </p:childTnLst>
                          </p:cTn>
                        </p:par>
                        <p:par>
                          <p:cTn id="8" fill="hold">
                            <p:stCondLst>
                              <p:cond delay="1000"/>
                            </p:stCondLst>
                            <p:childTnLst>
                              <p:par>
                                <p:cTn id="9" presetID="22" presetClass="entr" presetSubtype="1" fill="hold" nodeType="afterEffect">
                                  <p:stCondLst>
                                    <p:cond delay="500"/>
                                  </p:stCondLst>
                                  <p:childTnLst>
                                    <p:set>
                                      <p:cBhvr>
                                        <p:cTn id="10" dur="1" fill="hold">
                                          <p:stCondLst>
                                            <p:cond delay="0"/>
                                          </p:stCondLst>
                                        </p:cTn>
                                        <p:tgtEl>
                                          <p:spTgt spid="90"/>
                                        </p:tgtEl>
                                        <p:attrNameLst>
                                          <p:attrName>style.visibility</p:attrName>
                                        </p:attrNameLst>
                                      </p:cBhvr>
                                      <p:to>
                                        <p:strVal val="visible"/>
                                      </p:to>
                                    </p:set>
                                    <p:animEffect transition="in" filter="wipe(up)">
                                      <p:cBhvr>
                                        <p:cTn id="11" dur="1000"/>
                                        <p:tgtEl>
                                          <p:spTgt spid="90"/>
                                        </p:tgtEl>
                                      </p:cBhvr>
                                    </p:animEffect>
                                  </p:childTnLst>
                                </p:cTn>
                              </p:par>
                            </p:childTnLst>
                          </p:cTn>
                        </p:par>
                        <p:par>
                          <p:cTn id="12" fill="hold">
                            <p:stCondLst>
                              <p:cond delay="2500"/>
                            </p:stCondLst>
                            <p:childTnLst>
                              <p:par>
                                <p:cTn id="13" presetID="22" presetClass="entr" presetSubtype="1" fill="hold" nodeType="afterEffect">
                                  <p:stCondLst>
                                    <p:cond delay="500"/>
                                  </p:stCondLst>
                                  <p:childTnLst>
                                    <p:set>
                                      <p:cBhvr>
                                        <p:cTn id="14" dur="1" fill="hold">
                                          <p:stCondLst>
                                            <p:cond delay="0"/>
                                          </p:stCondLst>
                                        </p:cTn>
                                        <p:tgtEl>
                                          <p:spTgt spid="137"/>
                                        </p:tgtEl>
                                        <p:attrNameLst>
                                          <p:attrName>style.visibility</p:attrName>
                                        </p:attrNameLst>
                                      </p:cBhvr>
                                      <p:to>
                                        <p:strVal val="visible"/>
                                      </p:to>
                                    </p:set>
                                    <p:animEffect transition="in" filter="wipe(up)">
                                      <p:cBhvr>
                                        <p:cTn id="15" dur="1000"/>
                                        <p:tgtEl>
                                          <p:spTgt spid="137"/>
                                        </p:tgtEl>
                                      </p:cBhvr>
                                    </p:animEffect>
                                  </p:childTnLst>
                                </p:cTn>
                              </p:par>
                            </p:childTnLst>
                          </p:cTn>
                        </p:par>
                        <p:par>
                          <p:cTn id="16" fill="hold">
                            <p:stCondLst>
                              <p:cond delay="4000"/>
                            </p:stCondLst>
                            <p:childTnLst>
                              <p:par>
                                <p:cTn id="17" presetID="22" presetClass="entr" presetSubtype="1" fill="hold" nodeType="afterEffect">
                                  <p:stCondLst>
                                    <p:cond delay="500"/>
                                  </p:stCondLst>
                                  <p:childTnLst>
                                    <p:set>
                                      <p:cBhvr>
                                        <p:cTn id="18" dur="1" fill="hold">
                                          <p:stCondLst>
                                            <p:cond delay="0"/>
                                          </p:stCondLst>
                                        </p:cTn>
                                        <p:tgtEl>
                                          <p:spTgt spid="82"/>
                                        </p:tgtEl>
                                        <p:attrNameLst>
                                          <p:attrName>style.visibility</p:attrName>
                                        </p:attrNameLst>
                                      </p:cBhvr>
                                      <p:to>
                                        <p:strVal val="visible"/>
                                      </p:to>
                                    </p:set>
                                    <p:animEffect transition="in" filter="wipe(up)">
                                      <p:cBhvr>
                                        <p:cTn id="19" dur="1000"/>
                                        <p:tgtEl>
                                          <p:spTgt spid="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5"/>
          <p:cNvSpPr>
            <a:spLocks noChangeArrowheads="1"/>
          </p:cNvSpPr>
          <p:nvPr/>
        </p:nvSpPr>
        <p:spPr bwMode="auto">
          <a:xfrm>
            <a:off x="556963" y="694763"/>
            <a:ext cx="8048776" cy="388721"/>
          </a:xfrm>
          <a:prstGeom prst="roundRect">
            <a:avLst>
              <a:gd name="adj" fmla="val 16667"/>
            </a:avLst>
          </a:prstGeom>
          <a:solidFill>
            <a:srgbClr val="0089FA"/>
          </a:solidFill>
          <a:ln>
            <a:noFill/>
          </a:ln>
          <a:effectLst/>
          <a:extLst/>
        </p:spPr>
        <p:txBody>
          <a:bodyPr wrap="none" anchor="ctr"/>
          <a:lstStyle/>
          <a:p>
            <a:endParaRPr lang="zh-CN" altLang="en-US"/>
          </a:p>
        </p:txBody>
      </p:sp>
      <p:sp>
        <p:nvSpPr>
          <p:cNvPr id="6" name="Rectangle 6"/>
          <p:cNvSpPr>
            <a:spLocks noChangeArrowheads="1"/>
          </p:cNvSpPr>
          <p:nvPr/>
        </p:nvSpPr>
        <p:spPr bwMode="auto">
          <a:xfrm>
            <a:off x="2477520" y="652492"/>
            <a:ext cx="418896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itchFamily="34" charset="-122"/>
                <a:ea typeface="微软雅黑" pitchFamily="34" charset="-122"/>
              </a:rPr>
              <a:t>6.4.5  </a:t>
            </a:r>
            <a:r>
              <a:rPr lang="zh-CN" altLang="en-US" sz="2400" b="1" dirty="0">
                <a:solidFill>
                  <a:schemeClr val="bg1"/>
                </a:solidFill>
                <a:latin typeface="微软雅黑" pitchFamily="34" charset="-122"/>
                <a:ea typeface="微软雅黑" pitchFamily="34" charset="-122"/>
              </a:rPr>
              <a:t>万维网的信息检索系统</a:t>
            </a:r>
          </a:p>
        </p:txBody>
      </p:sp>
      <p:sp>
        <p:nvSpPr>
          <p:cNvPr id="7" name="AutoShape 5"/>
          <p:cNvSpPr>
            <a:spLocks noChangeArrowheads="1"/>
          </p:cNvSpPr>
          <p:nvPr/>
        </p:nvSpPr>
        <p:spPr bwMode="auto">
          <a:xfrm>
            <a:off x="556963" y="1258243"/>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8" name="Rectangle 6"/>
          <p:cNvSpPr>
            <a:spLocks noChangeArrowheads="1"/>
          </p:cNvSpPr>
          <p:nvPr/>
        </p:nvSpPr>
        <p:spPr bwMode="auto">
          <a:xfrm>
            <a:off x="2628737" y="1225032"/>
            <a:ext cx="390523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itchFamily="34" charset="-122"/>
                <a:ea typeface="微软雅黑" pitchFamily="34" charset="-122"/>
              </a:rPr>
              <a:t>1.  </a:t>
            </a:r>
            <a:r>
              <a:rPr lang="zh-CN" altLang="en-US" sz="2000" b="1" dirty="0">
                <a:solidFill>
                  <a:schemeClr val="bg1"/>
                </a:solidFill>
                <a:latin typeface="微软雅黑" pitchFamily="34" charset="-122"/>
                <a:ea typeface="微软雅黑" pitchFamily="34" charset="-122"/>
              </a:rPr>
              <a:t>全文检索搜索和分类目录搜索</a:t>
            </a:r>
          </a:p>
        </p:txBody>
      </p:sp>
      <p:sp>
        <p:nvSpPr>
          <p:cNvPr id="9" name="Rectangle 68"/>
          <p:cNvSpPr>
            <a:spLocks noChangeArrowheads="1"/>
          </p:cNvSpPr>
          <p:nvPr/>
        </p:nvSpPr>
        <p:spPr bwMode="auto">
          <a:xfrm>
            <a:off x="483810" y="1619333"/>
            <a:ext cx="8121929" cy="28751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eaLnBrk="0" hangingPunct="0">
              <a:lnSpc>
                <a:spcPts val="3100"/>
              </a:lnSpc>
              <a:buClr>
                <a:srgbClr val="0070C0"/>
              </a:buClr>
              <a:buFont typeface="Wingdings" pitchFamily="2" charset="2"/>
              <a:buChar char="l"/>
            </a:pPr>
            <a:r>
              <a:rPr lang="zh-CN" altLang="en-US" sz="2000" b="1" dirty="0">
                <a:latin typeface="微软雅黑" pitchFamily="34" charset="-122"/>
                <a:ea typeface="微软雅黑" pitchFamily="34" charset="-122"/>
              </a:rPr>
              <a:t>在万维网中用来进行搜索的程序叫做</a:t>
            </a:r>
            <a:r>
              <a:rPr lang="zh-CN" altLang="en-US" sz="2000" b="1" dirty="0">
                <a:solidFill>
                  <a:srgbClr val="0000FF"/>
                </a:solidFill>
                <a:latin typeface="微软雅黑" pitchFamily="34" charset="-122"/>
                <a:ea typeface="微软雅黑" pitchFamily="34" charset="-122"/>
              </a:rPr>
              <a:t>搜索引擎</a:t>
            </a:r>
            <a:r>
              <a:rPr lang="zh-CN" altLang="en-US" sz="2000" b="1" dirty="0">
                <a:latin typeface="微软雅黑" pitchFamily="34" charset="-122"/>
                <a:ea typeface="微软雅黑" pitchFamily="34" charset="-122"/>
              </a:rPr>
              <a:t>。</a:t>
            </a:r>
          </a:p>
          <a:p>
            <a:pPr marL="285750" indent="-285750" eaLnBrk="0" hangingPunct="0">
              <a:lnSpc>
                <a:spcPts val="3100"/>
              </a:lnSpc>
              <a:buClr>
                <a:srgbClr val="0070C0"/>
              </a:buClr>
              <a:buFont typeface="Wingdings" pitchFamily="2" charset="2"/>
              <a:buChar char="l"/>
            </a:pPr>
            <a:r>
              <a:rPr lang="zh-CN" altLang="en-US" sz="2000" b="1" dirty="0">
                <a:solidFill>
                  <a:srgbClr val="0000FF"/>
                </a:solidFill>
                <a:latin typeface="微软雅黑" pitchFamily="34" charset="-122"/>
                <a:ea typeface="微软雅黑" pitchFamily="34" charset="-122"/>
              </a:rPr>
              <a:t>全文检索搜索引擎</a:t>
            </a:r>
            <a:r>
              <a:rPr lang="zh-CN" altLang="en-US" sz="2000" b="1" dirty="0">
                <a:latin typeface="微软雅黑" pitchFamily="34" charset="-122"/>
                <a:ea typeface="微软雅黑" pitchFamily="34" charset="-122"/>
              </a:rPr>
              <a:t>是一种纯技术型的检索工具。它的工作原理是通过搜索软件到互联网上的各网站收集信息，找到一个网站后可以从这个网站再链接到另一个网站。然后按照一定的规则建立一个很大的在线数据库供用户查询。</a:t>
            </a:r>
          </a:p>
          <a:p>
            <a:pPr marL="285750" indent="-285750" eaLnBrk="0" hangingPunct="0">
              <a:lnSpc>
                <a:spcPts val="3100"/>
              </a:lnSpc>
              <a:buClr>
                <a:srgbClr val="0070C0"/>
              </a:buClr>
              <a:buFont typeface="Wingdings" pitchFamily="2" charset="2"/>
              <a:buChar char="l"/>
            </a:pPr>
            <a:r>
              <a:rPr lang="zh-CN" altLang="en-US" sz="2000" b="1" dirty="0">
                <a:latin typeface="微软雅黑" pitchFamily="34" charset="-122"/>
                <a:ea typeface="微软雅黑" pitchFamily="34" charset="-122"/>
              </a:rPr>
              <a:t>用户在查询时只要输入关键词，就从已经建立的索引数据库上进行查询（并不是实时地在互联网上检索到的信息）。</a:t>
            </a:r>
          </a:p>
        </p:txBody>
      </p:sp>
    </p:spTree>
    <p:extLst>
      <p:ext uri="{BB962C8B-B14F-4D97-AF65-F5344CB8AC3E}">
        <p14:creationId xmlns:p14="http://schemas.microsoft.com/office/powerpoint/2010/main" val="2285146300"/>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68"/>
          <p:cNvSpPr>
            <a:spLocks noChangeArrowheads="1"/>
          </p:cNvSpPr>
          <p:nvPr/>
        </p:nvSpPr>
        <p:spPr bwMode="auto">
          <a:xfrm>
            <a:off x="556963" y="1563108"/>
            <a:ext cx="8048776" cy="22082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eaLnBrk="0" hangingPunct="0">
              <a:lnSpc>
                <a:spcPts val="3300"/>
              </a:lnSpc>
              <a:buClr>
                <a:srgbClr val="0070C0"/>
              </a:buClr>
              <a:buFont typeface="Wingdings" pitchFamily="2" charset="2"/>
              <a:buChar char="l"/>
            </a:pPr>
            <a:r>
              <a:rPr lang="zh-CN" altLang="en-US" sz="2000" b="1" dirty="0">
                <a:solidFill>
                  <a:srgbClr val="0000FF"/>
                </a:solidFill>
                <a:latin typeface="微软雅黑" pitchFamily="34" charset="-122"/>
                <a:ea typeface="微软雅黑" pitchFamily="34" charset="-122"/>
              </a:rPr>
              <a:t>分类目录搜索引擎</a:t>
            </a:r>
            <a:r>
              <a:rPr lang="zh-CN" altLang="en-US" sz="2000" b="1" dirty="0">
                <a:latin typeface="微软雅黑" pitchFamily="34" charset="-122"/>
                <a:ea typeface="微软雅黑" pitchFamily="34" charset="-122"/>
              </a:rPr>
              <a:t>并不采集网站的任何信息，而是利用各网站向搜索引擎提交的网站信息时填写的关键词和网站描述等信息，经过人工审核编辑后，如果认为符合网站登录的条件，则输入到分类目录的数据库中，供网上用户查询。</a:t>
            </a:r>
          </a:p>
          <a:p>
            <a:pPr marL="342900" indent="-34290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分类目录搜索也叫做</a:t>
            </a:r>
            <a:r>
              <a:rPr lang="zh-CN" altLang="en-US" sz="2000" b="1" dirty="0">
                <a:solidFill>
                  <a:srgbClr val="0000FF"/>
                </a:solidFill>
                <a:latin typeface="微软雅黑" pitchFamily="34" charset="-122"/>
                <a:ea typeface="微软雅黑" pitchFamily="34" charset="-122"/>
              </a:rPr>
              <a:t>分类网站搜索</a:t>
            </a:r>
            <a:r>
              <a:rPr lang="zh-CN" altLang="en-US" sz="2000" b="1" dirty="0">
                <a:latin typeface="微软雅黑" pitchFamily="34" charset="-122"/>
                <a:ea typeface="微软雅黑" pitchFamily="34" charset="-122"/>
              </a:rPr>
              <a:t>。 </a:t>
            </a:r>
          </a:p>
        </p:txBody>
      </p:sp>
      <p:sp>
        <p:nvSpPr>
          <p:cNvPr id="3" name="AutoShape 5"/>
          <p:cNvSpPr>
            <a:spLocks noChangeArrowheads="1"/>
          </p:cNvSpPr>
          <p:nvPr/>
        </p:nvSpPr>
        <p:spPr bwMode="auto">
          <a:xfrm>
            <a:off x="556963" y="1221956"/>
            <a:ext cx="8048776"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 name="矩形 3"/>
          <p:cNvSpPr/>
          <p:nvPr/>
        </p:nvSpPr>
        <p:spPr>
          <a:xfrm>
            <a:off x="645268" y="1170572"/>
            <a:ext cx="1723549" cy="400110"/>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000" b="1" dirty="0">
                <a:latin typeface="微软雅黑" pitchFamily="34" charset="-122"/>
                <a:ea typeface="微软雅黑" pitchFamily="34" charset="-122"/>
              </a:rPr>
              <a:t>分类目录搜索</a:t>
            </a:r>
          </a:p>
        </p:txBody>
      </p:sp>
    </p:spTree>
    <p:extLst>
      <p:ext uri="{BB962C8B-B14F-4D97-AF65-F5344CB8AC3E}">
        <p14:creationId xmlns:p14="http://schemas.microsoft.com/office/powerpoint/2010/main" val="360579103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68"/>
          <p:cNvSpPr>
            <a:spLocks noChangeArrowheads="1"/>
          </p:cNvSpPr>
          <p:nvPr/>
        </p:nvSpPr>
        <p:spPr bwMode="auto">
          <a:xfrm>
            <a:off x="556963" y="895596"/>
            <a:ext cx="7837229" cy="355481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eaLnBrk="0" hangingPunct="0">
              <a:lnSpc>
                <a:spcPts val="3000"/>
              </a:lnSpc>
              <a:buClr>
                <a:srgbClr val="0070C0"/>
              </a:buClr>
              <a:buFont typeface="Wingdings" pitchFamily="2" charset="2"/>
              <a:buChar char="l"/>
            </a:pPr>
            <a:r>
              <a:rPr lang="zh-CN" altLang="en-US" sz="2000" b="1" dirty="0">
                <a:latin typeface="微软雅黑" pitchFamily="34" charset="-122"/>
                <a:ea typeface="微软雅黑" pitchFamily="34" charset="-122"/>
              </a:rPr>
              <a:t>最著名的全文检索搜索引擎：</a:t>
            </a:r>
          </a:p>
          <a:p>
            <a:pPr marL="633413" indent="-342900" eaLnBrk="0" hangingPunct="0">
              <a:lnSpc>
                <a:spcPts val="3000"/>
              </a:lnSpc>
              <a:buClr>
                <a:srgbClr val="7030A0"/>
              </a:buClr>
              <a:buFont typeface="+mj-lt"/>
              <a:buAutoNum type="arabicPeriod"/>
            </a:pPr>
            <a:r>
              <a:rPr lang="en-US" altLang="zh-CN" sz="2000" b="1" dirty="0">
                <a:solidFill>
                  <a:srgbClr val="0000FF"/>
                </a:solidFill>
                <a:latin typeface="微软雅黑" pitchFamily="34" charset="-122"/>
                <a:ea typeface="微软雅黑" pitchFamily="34" charset="-122"/>
              </a:rPr>
              <a:t>Google</a:t>
            </a:r>
            <a:r>
              <a:rPr lang="zh-CN" altLang="en-US" sz="2000" b="1" dirty="0">
                <a:solidFill>
                  <a:srgbClr val="0000FF"/>
                </a:solidFill>
                <a:latin typeface="微软雅黑" pitchFamily="34" charset="-122"/>
                <a:ea typeface="微软雅黑" pitchFamily="34" charset="-122"/>
              </a:rPr>
              <a:t>（谷歌）</a:t>
            </a:r>
            <a:r>
              <a:rPr lang="en-US" altLang="zh-CN" sz="2000" b="1" dirty="0">
                <a:solidFill>
                  <a:srgbClr val="0000FF"/>
                </a:solidFill>
                <a:latin typeface="微软雅黑" pitchFamily="34" charset="-122"/>
                <a:ea typeface="微软雅黑" pitchFamily="34" charset="-122"/>
              </a:rPr>
              <a:t>(www.google.com) </a:t>
            </a:r>
          </a:p>
          <a:p>
            <a:pPr marL="633413" indent="-342900" eaLnBrk="0" hangingPunct="0">
              <a:lnSpc>
                <a:spcPts val="3000"/>
              </a:lnSpc>
              <a:buClr>
                <a:srgbClr val="7030A0"/>
              </a:buClr>
              <a:buFont typeface="+mj-lt"/>
              <a:buAutoNum type="arabicPeriod"/>
            </a:pPr>
            <a:r>
              <a:rPr lang="zh-CN" altLang="en-US" sz="2000" b="1" dirty="0">
                <a:solidFill>
                  <a:srgbClr val="0000FF"/>
                </a:solidFill>
                <a:latin typeface="微软雅黑" pitchFamily="34" charset="-122"/>
                <a:ea typeface="微软雅黑" pitchFamily="34" charset="-122"/>
              </a:rPr>
              <a:t>百度 </a:t>
            </a:r>
            <a:r>
              <a:rPr lang="en-US" altLang="zh-CN" sz="2000" b="1" dirty="0">
                <a:solidFill>
                  <a:srgbClr val="0000FF"/>
                </a:solidFill>
                <a:latin typeface="微软雅黑" pitchFamily="34" charset="-122"/>
                <a:ea typeface="微软雅黑" pitchFamily="34" charset="-122"/>
              </a:rPr>
              <a:t>(www.baidu.com) </a:t>
            </a:r>
          </a:p>
          <a:p>
            <a:pPr marL="342900" indent="-342900" eaLnBrk="0" hangingPunct="0">
              <a:lnSpc>
                <a:spcPts val="3000"/>
              </a:lnSpc>
              <a:buClr>
                <a:srgbClr val="0070C0"/>
              </a:buClr>
              <a:buFont typeface="Wingdings" pitchFamily="2" charset="2"/>
              <a:buChar char="l"/>
            </a:pPr>
            <a:r>
              <a:rPr lang="zh-CN" altLang="en-US" sz="2000" b="1" dirty="0">
                <a:latin typeface="微软雅黑" pitchFamily="34" charset="-122"/>
                <a:ea typeface="微软雅黑" pitchFamily="34" charset="-122"/>
              </a:rPr>
              <a:t>最著名的分类目录搜索引擎：</a:t>
            </a:r>
          </a:p>
          <a:p>
            <a:pPr marL="633413" indent="-342900" eaLnBrk="0" hangingPunct="0">
              <a:lnSpc>
                <a:spcPts val="3000"/>
              </a:lnSpc>
              <a:buClr>
                <a:srgbClr val="7030A0"/>
              </a:buClr>
              <a:buFont typeface="+mj-lt"/>
              <a:buAutoNum type="arabicPeriod"/>
            </a:pPr>
            <a:r>
              <a:rPr lang="zh-CN" altLang="en-US" sz="2000" b="1" dirty="0">
                <a:solidFill>
                  <a:srgbClr val="0000FF"/>
                </a:solidFill>
                <a:latin typeface="微软雅黑" pitchFamily="34" charset="-122"/>
                <a:ea typeface="微软雅黑" pitchFamily="34" charset="-122"/>
              </a:rPr>
              <a:t>雅虎 </a:t>
            </a:r>
            <a:r>
              <a:rPr lang="en-US" altLang="zh-CN" sz="2000" b="1" dirty="0">
                <a:solidFill>
                  <a:srgbClr val="0000FF"/>
                </a:solidFill>
                <a:latin typeface="微软雅黑" pitchFamily="34" charset="-122"/>
                <a:ea typeface="微软雅黑" pitchFamily="34" charset="-122"/>
              </a:rPr>
              <a:t>(www.yahoo.com)</a:t>
            </a:r>
          </a:p>
          <a:p>
            <a:pPr marL="633413" indent="-342900" eaLnBrk="0" hangingPunct="0">
              <a:lnSpc>
                <a:spcPts val="3000"/>
              </a:lnSpc>
              <a:buClr>
                <a:srgbClr val="7030A0"/>
              </a:buClr>
              <a:buFont typeface="+mj-lt"/>
              <a:buAutoNum type="arabicPeriod"/>
            </a:pPr>
            <a:r>
              <a:rPr lang="zh-CN" altLang="en-US" sz="2000" b="1" dirty="0">
                <a:solidFill>
                  <a:srgbClr val="0000FF"/>
                </a:solidFill>
                <a:latin typeface="微软雅黑" pitchFamily="34" charset="-122"/>
                <a:ea typeface="微软雅黑" pitchFamily="34" charset="-122"/>
              </a:rPr>
              <a:t>雅虎中国 </a:t>
            </a:r>
            <a:r>
              <a:rPr lang="en-US" altLang="zh-CN" sz="2000" b="1" dirty="0">
                <a:solidFill>
                  <a:srgbClr val="0000FF"/>
                </a:solidFill>
                <a:latin typeface="微软雅黑" pitchFamily="34" charset="-122"/>
                <a:ea typeface="微软雅黑" pitchFamily="34" charset="-122"/>
              </a:rPr>
              <a:t>(cn.yahoo.com)</a:t>
            </a:r>
          </a:p>
          <a:p>
            <a:pPr marL="633413" indent="-342900" eaLnBrk="0" hangingPunct="0">
              <a:lnSpc>
                <a:spcPts val="3000"/>
              </a:lnSpc>
              <a:buClr>
                <a:srgbClr val="7030A0"/>
              </a:buClr>
              <a:buFont typeface="+mj-lt"/>
              <a:buAutoNum type="arabicPeriod"/>
            </a:pPr>
            <a:r>
              <a:rPr lang="zh-CN" altLang="en-US" sz="2000" b="1" dirty="0">
                <a:solidFill>
                  <a:srgbClr val="0000FF"/>
                </a:solidFill>
                <a:latin typeface="微软雅黑" pitchFamily="34" charset="-122"/>
                <a:ea typeface="微软雅黑" pitchFamily="34" charset="-122"/>
              </a:rPr>
              <a:t>新浪 </a:t>
            </a:r>
            <a:r>
              <a:rPr lang="en-US" altLang="zh-CN" sz="2000" b="1" dirty="0">
                <a:solidFill>
                  <a:srgbClr val="0000FF"/>
                </a:solidFill>
                <a:latin typeface="微软雅黑" pitchFamily="34" charset="-122"/>
                <a:ea typeface="微软雅黑" pitchFamily="34" charset="-122"/>
              </a:rPr>
              <a:t>(www.sina.com)</a:t>
            </a:r>
          </a:p>
          <a:p>
            <a:pPr marL="633413" indent="-342900" eaLnBrk="0" hangingPunct="0">
              <a:lnSpc>
                <a:spcPts val="3000"/>
              </a:lnSpc>
              <a:buClr>
                <a:srgbClr val="7030A0"/>
              </a:buClr>
              <a:buFont typeface="+mj-lt"/>
              <a:buAutoNum type="arabicPeriod"/>
            </a:pPr>
            <a:r>
              <a:rPr lang="zh-CN" altLang="en-US" sz="2000" b="1" dirty="0">
                <a:solidFill>
                  <a:srgbClr val="0000FF"/>
                </a:solidFill>
                <a:latin typeface="微软雅黑" pitchFamily="34" charset="-122"/>
                <a:ea typeface="微软雅黑" pitchFamily="34" charset="-122"/>
              </a:rPr>
              <a:t>搜狐 </a:t>
            </a:r>
            <a:r>
              <a:rPr lang="en-US" altLang="zh-CN" sz="2000" b="1" dirty="0">
                <a:solidFill>
                  <a:srgbClr val="0000FF"/>
                </a:solidFill>
                <a:latin typeface="微软雅黑" pitchFamily="34" charset="-122"/>
                <a:ea typeface="微软雅黑" pitchFamily="34" charset="-122"/>
              </a:rPr>
              <a:t>(www.sohu.com)</a:t>
            </a:r>
          </a:p>
          <a:p>
            <a:pPr marL="633413" indent="-342900" eaLnBrk="0" hangingPunct="0">
              <a:lnSpc>
                <a:spcPts val="3000"/>
              </a:lnSpc>
              <a:buClr>
                <a:srgbClr val="7030A0"/>
              </a:buClr>
              <a:buFont typeface="+mj-lt"/>
              <a:buAutoNum type="arabicPeriod"/>
            </a:pPr>
            <a:r>
              <a:rPr lang="zh-CN" altLang="en-US" sz="2000" b="1" dirty="0">
                <a:solidFill>
                  <a:srgbClr val="0000FF"/>
                </a:solidFill>
                <a:latin typeface="微软雅黑" pitchFamily="34" charset="-122"/>
                <a:ea typeface="微软雅黑" pitchFamily="34" charset="-122"/>
              </a:rPr>
              <a:t>网易 </a:t>
            </a:r>
            <a:r>
              <a:rPr lang="en-US" altLang="zh-CN" sz="2000" b="1" dirty="0">
                <a:solidFill>
                  <a:srgbClr val="0000FF"/>
                </a:solidFill>
                <a:latin typeface="微软雅黑" pitchFamily="34" charset="-122"/>
                <a:ea typeface="微软雅黑" pitchFamily="34" charset="-122"/>
              </a:rPr>
              <a:t>(www.163.com) </a:t>
            </a:r>
          </a:p>
        </p:txBody>
      </p:sp>
      <p:sp>
        <p:nvSpPr>
          <p:cNvPr id="3" name="AutoShape 5"/>
          <p:cNvSpPr>
            <a:spLocks noChangeArrowheads="1"/>
          </p:cNvSpPr>
          <p:nvPr/>
        </p:nvSpPr>
        <p:spPr bwMode="auto">
          <a:xfrm>
            <a:off x="556963" y="609308"/>
            <a:ext cx="8048776"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 name="矩形 3"/>
          <p:cNvSpPr/>
          <p:nvPr/>
        </p:nvSpPr>
        <p:spPr>
          <a:xfrm>
            <a:off x="645268" y="557924"/>
            <a:ext cx="2492990" cy="400110"/>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000" b="1" dirty="0">
                <a:latin typeface="微软雅黑" pitchFamily="34" charset="-122"/>
                <a:ea typeface="微软雅黑" pitchFamily="34" charset="-122"/>
              </a:rPr>
              <a:t>一些著名的搜索引擎</a:t>
            </a:r>
          </a:p>
        </p:txBody>
      </p:sp>
    </p:spTree>
    <p:extLst>
      <p:ext uri="{BB962C8B-B14F-4D97-AF65-F5344CB8AC3E}">
        <p14:creationId xmlns:p14="http://schemas.microsoft.com/office/powerpoint/2010/main" val="325490181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68"/>
          <p:cNvSpPr>
            <a:spLocks noChangeArrowheads="1"/>
          </p:cNvSpPr>
          <p:nvPr/>
        </p:nvSpPr>
        <p:spPr bwMode="auto">
          <a:xfrm>
            <a:off x="556963" y="1837428"/>
            <a:ext cx="7941769" cy="17851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eaLnBrk="0" hangingPunct="0">
              <a:lnSpc>
                <a:spcPts val="3300"/>
              </a:lnSpc>
              <a:buClr>
                <a:srgbClr val="0070C0"/>
              </a:buClr>
              <a:buFont typeface="Wingdings" pitchFamily="2" charset="2"/>
              <a:buChar char="l"/>
            </a:pPr>
            <a:r>
              <a:rPr lang="zh-CN" altLang="en-US" sz="2000" b="1" dirty="0">
                <a:solidFill>
                  <a:srgbClr val="0000FF"/>
                </a:solidFill>
                <a:latin typeface="微软雅黑" pitchFamily="34" charset="-122"/>
                <a:ea typeface="微软雅黑" pitchFamily="34" charset="-122"/>
              </a:rPr>
              <a:t>垂直搜索引擎 </a:t>
            </a:r>
            <a:r>
              <a:rPr lang="en-US" altLang="zh-CN" sz="2000" b="1" dirty="0">
                <a:latin typeface="微软雅黑" pitchFamily="34" charset="-122"/>
                <a:ea typeface="微软雅黑" pitchFamily="34" charset="-122"/>
              </a:rPr>
              <a:t>(Vertical Search Engine) </a:t>
            </a:r>
            <a:r>
              <a:rPr lang="zh-CN" altLang="en-US" sz="2000" b="1" dirty="0">
                <a:latin typeface="微软雅黑" pitchFamily="34" charset="-122"/>
                <a:ea typeface="微软雅黑" pitchFamily="34" charset="-122"/>
              </a:rPr>
              <a:t>针对某一特定领域、特定人群或某一特定需求提供搜索服务。</a:t>
            </a:r>
          </a:p>
          <a:p>
            <a:pPr marL="342900" indent="-34290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垂直搜索也是提供关键字来进行搜索的，但被放到了一个行业知识的上下文中，返回的结果更倾向于信息、消息、条目等。 </a:t>
            </a:r>
          </a:p>
        </p:txBody>
      </p:sp>
      <p:sp>
        <p:nvSpPr>
          <p:cNvPr id="3" name="AutoShape 5"/>
          <p:cNvSpPr>
            <a:spLocks noChangeArrowheads="1"/>
          </p:cNvSpPr>
          <p:nvPr/>
        </p:nvSpPr>
        <p:spPr bwMode="auto">
          <a:xfrm>
            <a:off x="556963" y="1496276"/>
            <a:ext cx="7941769"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 name="矩形 3"/>
          <p:cNvSpPr/>
          <p:nvPr/>
        </p:nvSpPr>
        <p:spPr>
          <a:xfrm>
            <a:off x="645268" y="1444892"/>
            <a:ext cx="1723549" cy="400110"/>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000" b="1" dirty="0">
                <a:latin typeface="微软雅黑" pitchFamily="34" charset="-122"/>
                <a:ea typeface="微软雅黑" pitchFamily="34" charset="-122"/>
              </a:rPr>
              <a:t>垂直搜索引擎</a:t>
            </a:r>
          </a:p>
        </p:txBody>
      </p:sp>
    </p:spTree>
    <p:extLst>
      <p:ext uri="{BB962C8B-B14F-4D97-AF65-F5344CB8AC3E}">
        <p14:creationId xmlns:p14="http://schemas.microsoft.com/office/powerpoint/2010/main" val="182096858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5"/>
          <p:cNvSpPr>
            <a:spLocks noChangeArrowheads="1"/>
          </p:cNvSpPr>
          <p:nvPr/>
        </p:nvSpPr>
        <p:spPr bwMode="auto">
          <a:xfrm>
            <a:off x="556963" y="740483"/>
            <a:ext cx="8048776" cy="388721"/>
          </a:xfrm>
          <a:prstGeom prst="roundRect">
            <a:avLst>
              <a:gd name="adj" fmla="val 16667"/>
            </a:avLst>
          </a:prstGeom>
          <a:solidFill>
            <a:srgbClr val="0089FA"/>
          </a:solidFill>
          <a:ln>
            <a:noFill/>
          </a:ln>
          <a:effectLst/>
          <a:extLst/>
        </p:spPr>
        <p:txBody>
          <a:bodyPr wrap="none" anchor="ctr"/>
          <a:lstStyle/>
          <a:p>
            <a:endParaRPr lang="zh-CN" altLang="en-US"/>
          </a:p>
        </p:txBody>
      </p:sp>
      <p:sp>
        <p:nvSpPr>
          <p:cNvPr id="6" name="Rectangle 6"/>
          <p:cNvSpPr>
            <a:spLocks noChangeArrowheads="1"/>
          </p:cNvSpPr>
          <p:nvPr/>
        </p:nvSpPr>
        <p:spPr bwMode="auto">
          <a:xfrm>
            <a:off x="3246961" y="698212"/>
            <a:ext cx="265008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itchFamily="34" charset="-122"/>
                <a:ea typeface="微软雅黑" pitchFamily="34" charset="-122"/>
              </a:rPr>
              <a:t>6.4.6  </a:t>
            </a:r>
            <a:r>
              <a:rPr lang="zh-CN" altLang="en-US" sz="2400" b="1" dirty="0">
                <a:solidFill>
                  <a:schemeClr val="bg1"/>
                </a:solidFill>
                <a:latin typeface="微软雅黑" pitchFamily="34" charset="-122"/>
                <a:ea typeface="微软雅黑" pitchFamily="34" charset="-122"/>
              </a:rPr>
              <a:t>博客和微博</a:t>
            </a:r>
          </a:p>
        </p:txBody>
      </p:sp>
      <p:sp>
        <p:nvSpPr>
          <p:cNvPr id="7" name="AutoShape 5"/>
          <p:cNvSpPr>
            <a:spLocks noChangeArrowheads="1"/>
          </p:cNvSpPr>
          <p:nvPr/>
        </p:nvSpPr>
        <p:spPr bwMode="auto">
          <a:xfrm>
            <a:off x="556963" y="1303963"/>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8" name="Rectangle 6"/>
          <p:cNvSpPr>
            <a:spLocks noChangeArrowheads="1"/>
          </p:cNvSpPr>
          <p:nvPr/>
        </p:nvSpPr>
        <p:spPr bwMode="auto">
          <a:xfrm>
            <a:off x="4039380" y="1270752"/>
            <a:ext cx="108395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itchFamily="34" charset="-122"/>
                <a:ea typeface="微软雅黑" pitchFamily="34" charset="-122"/>
              </a:rPr>
              <a:t>1.  </a:t>
            </a:r>
            <a:r>
              <a:rPr lang="zh-CN" altLang="en-US" sz="2000" b="1" dirty="0">
                <a:solidFill>
                  <a:schemeClr val="bg1"/>
                </a:solidFill>
                <a:latin typeface="微软雅黑" pitchFamily="34" charset="-122"/>
                <a:ea typeface="微软雅黑" pitchFamily="34" charset="-122"/>
              </a:rPr>
              <a:t>博客</a:t>
            </a:r>
          </a:p>
        </p:txBody>
      </p:sp>
      <p:sp>
        <p:nvSpPr>
          <p:cNvPr id="9" name="Rectangle 68"/>
          <p:cNvSpPr>
            <a:spLocks noChangeArrowheads="1"/>
          </p:cNvSpPr>
          <p:nvPr/>
        </p:nvSpPr>
        <p:spPr bwMode="auto">
          <a:xfrm>
            <a:off x="456378" y="1665053"/>
            <a:ext cx="8358438" cy="263149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博客是</a:t>
            </a:r>
            <a:r>
              <a:rPr lang="zh-CN" altLang="en-US" sz="2000" b="1" dirty="0">
                <a:solidFill>
                  <a:srgbClr val="0000FF"/>
                </a:solidFill>
                <a:latin typeface="微软雅黑" pitchFamily="34" charset="-122"/>
                <a:ea typeface="微软雅黑" pitchFamily="34" charset="-122"/>
              </a:rPr>
              <a:t>万维网日志 </a:t>
            </a:r>
            <a:r>
              <a:rPr lang="en-US" altLang="zh-CN" sz="2000" b="1" dirty="0">
                <a:latin typeface="微软雅黑" pitchFamily="34" charset="-122"/>
                <a:ea typeface="微软雅黑" pitchFamily="34" charset="-122"/>
              </a:rPr>
              <a:t>(weblog) </a:t>
            </a:r>
            <a:r>
              <a:rPr lang="zh-CN" altLang="en-US" sz="2000" b="1" dirty="0">
                <a:latin typeface="微软雅黑" pitchFamily="34" charset="-122"/>
                <a:ea typeface="微软雅黑" pitchFamily="34" charset="-122"/>
              </a:rPr>
              <a:t>的简称。也有人把 </a:t>
            </a:r>
            <a:r>
              <a:rPr lang="en-US" altLang="zh-CN" sz="2000" b="1" dirty="0">
                <a:latin typeface="微软雅黑" pitchFamily="34" charset="-122"/>
                <a:ea typeface="微软雅黑" pitchFamily="34" charset="-122"/>
              </a:rPr>
              <a:t>blog </a:t>
            </a:r>
            <a:r>
              <a:rPr lang="zh-CN" altLang="en-US" sz="2000" b="1" dirty="0">
                <a:latin typeface="微软雅黑" pitchFamily="34" charset="-122"/>
                <a:ea typeface="微软雅黑" pitchFamily="34" charset="-122"/>
              </a:rPr>
              <a:t>进行音译，译为“部落格”，或“部落阁”。还有人用“博文”来表示“博客文章”。</a:t>
            </a:r>
          </a:p>
          <a:p>
            <a:pPr marL="285750" indent="-285750" eaLnBrk="0" hangingPunct="0">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Weblog </a:t>
            </a:r>
            <a:r>
              <a:rPr lang="zh-CN" altLang="en-US" sz="2000" b="1" dirty="0">
                <a:latin typeface="微软雅黑" pitchFamily="34" charset="-122"/>
                <a:ea typeface="微软雅黑" pitchFamily="34" charset="-122"/>
              </a:rPr>
              <a:t>这个新词是 </a:t>
            </a:r>
            <a:r>
              <a:rPr lang="en-US" altLang="zh-CN" sz="2000" b="1" dirty="0" err="1">
                <a:latin typeface="微软雅黑" pitchFamily="34" charset="-122"/>
                <a:ea typeface="微软雅黑" pitchFamily="34" charset="-122"/>
              </a:rPr>
              <a:t>Jorn</a:t>
            </a:r>
            <a:r>
              <a:rPr lang="en-US" altLang="zh-CN" sz="2000" b="1" dirty="0">
                <a:latin typeface="微软雅黑" pitchFamily="34" charset="-122"/>
                <a:ea typeface="微软雅黑" pitchFamily="34" charset="-122"/>
              </a:rPr>
              <a:t> Barger </a:t>
            </a:r>
            <a:r>
              <a:rPr lang="zh-CN" altLang="en-US" sz="2000" b="1" dirty="0">
                <a:latin typeface="微软雅黑" pitchFamily="34" charset="-122"/>
                <a:ea typeface="微软雅黑" pitchFamily="34" charset="-122"/>
              </a:rPr>
              <a:t>于 </a:t>
            </a:r>
            <a:r>
              <a:rPr lang="en-US" altLang="zh-CN" sz="2000" b="1" dirty="0">
                <a:latin typeface="微软雅黑" pitchFamily="34" charset="-122"/>
                <a:ea typeface="微软雅黑" pitchFamily="34" charset="-122"/>
              </a:rPr>
              <a:t>1997 </a:t>
            </a:r>
            <a:r>
              <a:rPr lang="zh-CN" altLang="en-US" sz="2000" b="1" dirty="0">
                <a:latin typeface="微软雅黑" pitchFamily="34" charset="-122"/>
                <a:ea typeface="微软雅黑" pitchFamily="34" charset="-122"/>
              </a:rPr>
              <a:t>年创造的。</a:t>
            </a:r>
          </a:p>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简写的 </a:t>
            </a:r>
            <a:r>
              <a:rPr lang="en-US" altLang="zh-CN" sz="2000" b="1" dirty="0">
                <a:latin typeface="微软雅黑" pitchFamily="34" charset="-122"/>
                <a:ea typeface="微软雅黑" pitchFamily="34" charset="-122"/>
              </a:rPr>
              <a:t>blog</a:t>
            </a:r>
            <a:r>
              <a:rPr lang="zh-CN" altLang="en-US" sz="2000" b="1" dirty="0">
                <a:latin typeface="微软雅黑" pitchFamily="34" charset="-122"/>
                <a:ea typeface="微软雅黑" pitchFamily="34" charset="-122"/>
              </a:rPr>
              <a:t>（这是今天最常用的术语）则是 </a:t>
            </a:r>
            <a:r>
              <a:rPr lang="en-US" altLang="zh-CN" sz="2000" b="1" dirty="0">
                <a:latin typeface="微软雅黑" pitchFamily="34" charset="-122"/>
                <a:ea typeface="微软雅黑" pitchFamily="34" charset="-122"/>
              </a:rPr>
              <a:t>Peter </a:t>
            </a:r>
            <a:r>
              <a:rPr lang="en-US" altLang="zh-CN" sz="2000" b="1" dirty="0" err="1">
                <a:latin typeface="微软雅黑" pitchFamily="34" charset="-122"/>
                <a:ea typeface="微软雅黑" pitchFamily="34" charset="-122"/>
              </a:rPr>
              <a:t>Merholz</a:t>
            </a:r>
            <a:r>
              <a:rPr lang="en-US" altLang="zh-CN" sz="2000" b="1" dirty="0">
                <a:latin typeface="微软雅黑" pitchFamily="34" charset="-122"/>
                <a:ea typeface="微软雅黑" pitchFamily="34" charset="-122"/>
              </a:rPr>
              <a:t> </a:t>
            </a:r>
            <a:r>
              <a:rPr lang="zh-CN" altLang="en-US" sz="2000" b="1" dirty="0">
                <a:latin typeface="微软雅黑" pitchFamily="34" charset="-122"/>
                <a:ea typeface="微软雅黑" pitchFamily="34" charset="-122"/>
              </a:rPr>
              <a:t>于 </a:t>
            </a:r>
            <a:r>
              <a:rPr lang="en-US" altLang="zh-CN" sz="2000" b="1" dirty="0">
                <a:latin typeface="微软雅黑" pitchFamily="34" charset="-122"/>
                <a:ea typeface="微软雅黑" pitchFamily="34" charset="-122"/>
              </a:rPr>
              <a:t>1999 </a:t>
            </a:r>
            <a:r>
              <a:rPr lang="zh-CN" altLang="en-US" sz="2000" b="1" dirty="0">
                <a:latin typeface="微软雅黑" pitchFamily="34" charset="-122"/>
                <a:ea typeface="微软雅黑" pitchFamily="34" charset="-122"/>
              </a:rPr>
              <a:t>年创造的。</a:t>
            </a:r>
          </a:p>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有人把 </a:t>
            </a:r>
            <a:r>
              <a:rPr lang="en-US" altLang="zh-CN" sz="2000" b="1" dirty="0">
                <a:latin typeface="微软雅黑" pitchFamily="34" charset="-122"/>
                <a:ea typeface="微软雅黑" pitchFamily="34" charset="-122"/>
              </a:rPr>
              <a:t>blog </a:t>
            </a:r>
            <a:r>
              <a:rPr lang="zh-CN" altLang="en-US" sz="2000" b="1" dirty="0">
                <a:latin typeface="微软雅黑" pitchFamily="34" charset="-122"/>
                <a:ea typeface="微软雅黑" pitchFamily="34" charset="-122"/>
              </a:rPr>
              <a:t>既当作名词，也当作动词，表示</a:t>
            </a:r>
            <a:r>
              <a:rPr lang="zh-CN" altLang="en-US" sz="2000" b="1" dirty="0">
                <a:solidFill>
                  <a:srgbClr val="0000FF"/>
                </a:solidFill>
                <a:latin typeface="微软雅黑" pitchFamily="34" charset="-122"/>
                <a:ea typeface="微软雅黑" pitchFamily="34" charset="-122"/>
              </a:rPr>
              <a:t>编辑博客</a:t>
            </a:r>
            <a:r>
              <a:rPr lang="zh-CN" altLang="en-US" sz="2000" b="1" dirty="0">
                <a:latin typeface="微软雅黑" pitchFamily="34" charset="-122"/>
                <a:ea typeface="微软雅黑" pitchFamily="34" charset="-122"/>
              </a:rPr>
              <a:t>或</a:t>
            </a:r>
            <a:r>
              <a:rPr lang="zh-CN" altLang="en-US" sz="2000" b="1" dirty="0">
                <a:solidFill>
                  <a:srgbClr val="0000FF"/>
                </a:solidFill>
                <a:latin typeface="微软雅黑" pitchFamily="34" charset="-122"/>
                <a:ea typeface="微软雅黑" pitchFamily="34" charset="-122"/>
              </a:rPr>
              <a:t>写博客</a:t>
            </a:r>
            <a:r>
              <a:rPr lang="zh-CN" altLang="en-US" sz="2000" b="1" dirty="0">
                <a:latin typeface="微软雅黑" pitchFamily="34" charset="-122"/>
                <a:ea typeface="微软雅黑" pitchFamily="34" charset="-122"/>
              </a:rPr>
              <a:t>。 </a:t>
            </a:r>
          </a:p>
        </p:txBody>
      </p:sp>
    </p:spTree>
    <p:extLst>
      <p:ext uri="{BB962C8B-B14F-4D97-AF65-F5344CB8AC3E}">
        <p14:creationId xmlns:p14="http://schemas.microsoft.com/office/powerpoint/2010/main" val="397668944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56963" y="1404547"/>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3" name="Rectangle 6"/>
          <p:cNvSpPr>
            <a:spLocks noChangeArrowheads="1"/>
          </p:cNvSpPr>
          <p:nvPr/>
        </p:nvSpPr>
        <p:spPr bwMode="auto">
          <a:xfrm>
            <a:off x="3654659" y="1371336"/>
            <a:ext cx="185339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itchFamily="34" charset="-122"/>
                <a:ea typeface="微软雅黑" pitchFamily="34" charset="-122"/>
              </a:rPr>
              <a:t>1.  </a:t>
            </a:r>
            <a:r>
              <a:rPr lang="zh-CN" altLang="en-US" sz="2000" b="1" dirty="0">
                <a:solidFill>
                  <a:schemeClr val="bg1"/>
                </a:solidFill>
                <a:latin typeface="微软雅黑" pitchFamily="34" charset="-122"/>
                <a:ea typeface="微软雅黑" pitchFamily="34" charset="-122"/>
              </a:rPr>
              <a:t>博客（续）</a:t>
            </a:r>
          </a:p>
        </p:txBody>
      </p:sp>
      <p:sp>
        <p:nvSpPr>
          <p:cNvPr id="4" name="Rectangle 68"/>
          <p:cNvSpPr>
            <a:spLocks noChangeArrowheads="1"/>
          </p:cNvSpPr>
          <p:nvPr/>
        </p:nvSpPr>
        <p:spPr bwMode="auto">
          <a:xfrm>
            <a:off x="483810" y="1774781"/>
            <a:ext cx="8121929" cy="17851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博客已经极大地扩充了互联网的应用和影响 。</a:t>
            </a:r>
          </a:p>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在博客出现以前，网民是互联网上内容的消费者。</a:t>
            </a:r>
          </a:p>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但博客改变了这种情况，网民不仅是互联网上内容的消费者，而且还是互联网上内容的生产者 。  </a:t>
            </a:r>
          </a:p>
        </p:txBody>
      </p:sp>
    </p:spTree>
    <p:extLst>
      <p:ext uri="{BB962C8B-B14F-4D97-AF65-F5344CB8AC3E}">
        <p14:creationId xmlns:p14="http://schemas.microsoft.com/office/powerpoint/2010/main" val="1155660027"/>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56963" y="700459"/>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3" name="Rectangle 6"/>
          <p:cNvSpPr>
            <a:spLocks noChangeArrowheads="1"/>
          </p:cNvSpPr>
          <p:nvPr/>
        </p:nvSpPr>
        <p:spPr bwMode="auto">
          <a:xfrm>
            <a:off x="4077852" y="667248"/>
            <a:ext cx="100700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itchFamily="34" charset="-122"/>
                <a:ea typeface="微软雅黑" pitchFamily="34" charset="-122"/>
              </a:rPr>
              <a:t>2. </a:t>
            </a:r>
            <a:r>
              <a:rPr lang="zh-CN" altLang="en-US" sz="2000" b="1" dirty="0">
                <a:solidFill>
                  <a:schemeClr val="bg1"/>
                </a:solidFill>
                <a:latin typeface="微软雅黑" pitchFamily="34" charset="-122"/>
                <a:ea typeface="微软雅黑" pitchFamily="34" charset="-122"/>
              </a:rPr>
              <a:t>微博</a:t>
            </a:r>
          </a:p>
        </p:txBody>
      </p:sp>
      <p:sp>
        <p:nvSpPr>
          <p:cNvPr id="4" name="Rectangle 68"/>
          <p:cNvSpPr>
            <a:spLocks noChangeArrowheads="1"/>
          </p:cNvSpPr>
          <p:nvPr/>
        </p:nvSpPr>
        <p:spPr bwMode="auto">
          <a:xfrm>
            <a:off x="483810" y="1061549"/>
            <a:ext cx="8212134" cy="343311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微博就是</a:t>
            </a:r>
            <a:r>
              <a:rPr lang="zh-CN" altLang="en-US" sz="2000" b="1" dirty="0">
                <a:solidFill>
                  <a:srgbClr val="0000FF"/>
                </a:solidFill>
                <a:latin typeface="微软雅黑" pitchFamily="34" charset="-122"/>
                <a:ea typeface="微软雅黑" pitchFamily="34" charset="-122"/>
              </a:rPr>
              <a:t>微型博客</a:t>
            </a:r>
            <a:r>
              <a:rPr lang="zh-CN" altLang="en-US" sz="2000" b="1" dirty="0">
                <a:latin typeface="微软雅黑" pitchFamily="34" charset="-122"/>
                <a:ea typeface="微软雅黑" pitchFamily="34" charset="-122"/>
              </a:rPr>
              <a:t> </a:t>
            </a:r>
            <a:r>
              <a:rPr lang="en-US" altLang="zh-CN" sz="2000" b="1" dirty="0">
                <a:latin typeface="微软雅黑" pitchFamily="34" charset="-122"/>
                <a:ea typeface="微软雅黑" pitchFamily="34" charset="-122"/>
              </a:rPr>
              <a:t>(</a:t>
            </a:r>
            <a:r>
              <a:rPr lang="en-US" altLang="zh-CN" sz="2000" b="1" dirty="0" err="1">
                <a:latin typeface="微软雅黑" pitchFamily="34" charset="-122"/>
                <a:ea typeface="微软雅黑" pitchFamily="34" charset="-122"/>
              </a:rPr>
              <a:t>microblog</a:t>
            </a:r>
            <a:r>
              <a:rPr lang="en-US" altLang="zh-CN" sz="2000" b="1" dirty="0">
                <a:latin typeface="微软雅黑" pitchFamily="34" charset="-122"/>
                <a:ea typeface="微软雅黑" pitchFamily="34" charset="-122"/>
              </a:rPr>
              <a:t>)</a:t>
            </a:r>
            <a:r>
              <a:rPr lang="zh-CN" altLang="en-US" sz="2000" b="1" dirty="0">
                <a:latin typeface="微软雅黑" pitchFamily="34" charset="-122"/>
                <a:ea typeface="微软雅黑" pitchFamily="34" charset="-122"/>
              </a:rPr>
              <a:t>，又称为微博客。</a:t>
            </a:r>
          </a:p>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微博不同于一般的博客。微博只记录片段、碎语，三言两语，现场记录，发发感慨，晒晒心情，永远只针对一个问题进行回答。 </a:t>
            </a:r>
          </a:p>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用户可以通过网页、</a:t>
            </a:r>
            <a:r>
              <a:rPr lang="en-US" altLang="zh-CN" sz="2000" b="1" dirty="0">
                <a:latin typeface="微软雅黑" pitchFamily="34" charset="-122"/>
                <a:ea typeface="微软雅黑" pitchFamily="34" charset="-122"/>
              </a:rPr>
              <a:t>WAP </a:t>
            </a:r>
            <a:r>
              <a:rPr lang="zh-CN" altLang="en-US" sz="2000" b="1" dirty="0">
                <a:latin typeface="微软雅黑" pitchFamily="34" charset="-122"/>
                <a:ea typeface="微软雅黑" pitchFamily="34" charset="-122"/>
              </a:rPr>
              <a:t>网、手机短信彩信、手机客户端等多种方式更新自己的微博。</a:t>
            </a:r>
          </a:p>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每条微博字数最初限制为</a:t>
            </a:r>
            <a:r>
              <a:rPr lang="en-US" altLang="zh-CN" sz="2000" b="1" dirty="0">
                <a:latin typeface="微软雅黑" pitchFamily="34" charset="-122"/>
                <a:ea typeface="微软雅黑" pitchFamily="34" charset="-122"/>
              </a:rPr>
              <a:t>140</a:t>
            </a:r>
            <a:r>
              <a:rPr lang="zh-CN" altLang="en-US" sz="2000" b="1" dirty="0">
                <a:latin typeface="微软雅黑" pitchFamily="34" charset="-122"/>
                <a:ea typeface="微软雅黑" pitchFamily="34" charset="-122"/>
              </a:rPr>
              <a:t>英文字符，但现在已增加了“长微博”的选项，可输入更多的字符。微博还提供插入图片、视频、音乐等功能。</a:t>
            </a:r>
          </a:p>
        </p:txBody>
      </p:sp>
    </p:spTree>
    <p:extLst>
      <p:ext uri="{BB962C8B-B14F-4D97-AF65-F5344CB8AC3E}">
        <p14:creationId xmlns:p14="http://schemas.microsoft.com/office/powerpoint/2010/main" val="67222757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56963" y="1020499"/>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3" name="Rectangle 6"/>
          <p:cNvSpPr>
            <a:spLocks noChangeArrowheads="1"/>
          </p:cNvSpPr>
          <p:nvPr/>
        </p:nvSpPr>
        <p:spPr bwMode="auto">
          <a:xfrm>
            <a:off x="4077852" y="987288"/>
            <a:ext cx="100700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itchFamily="34" charset="-122"/>
                <a:ea typeface="微软雅黑" pitchFamily="34" charset="-122"/>
              </a:rPr>
              <a:t>3. </a:t>
            </a:r>
            <a:r>
              <a:rPr lang="zh-CN" altLang="en-US" sz="2000" b="1" dirty="0">
                <a:solidFill>
                  <a:schemeClr val="bg1"/>
                </a:solidFill>
                <a:latin typeface="微软雅黑" pitchFamily="34" charset="-122"/>
                <a:ea typeface="微软雅黑" pitchFamily="34" charset="-122"/>
              </a:rPr>
              <a:t>轻博</a:t>
            </a:r>
          </a:p>
        </p:txBody>
      </p:sp>
      <p:sp>
        <p:nvSpPr>
          <p:cNvPr id="4" name="Rectangle 68"/>
          <p:cNvSpPr>
            <a:spLocks noChangeArrowheads="1"/>
          </p:cNvSpPr>
          <p:nvPr/>
        </p:nvSpPr>
        <p:spPr bwMode="auto">
          <a:xfrm>
            <a:off x="483810" y="1381589"/>
            <a:ext cx="8212134" cy="263149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轻博就是</a:t>
            </a:r>
            <a:r>
              <a:rPr lang="zh-CN" altLang="en-US" sz="2000" b="1" dirty="0">
                <a:solidFill>
                  <a:srgbClr val="0000FF"/>
                </a:solidFill>
                <a:latin typeface="微软雅黑" pitchFamily="34" charset="-122"/>
                <a:ea typeface="微软雅黑" pitchFamily="34" charset="-122"/>
              </a:rPr>
              <a:t>轻博客 </a:t>
            </a:r>
            <a:r>
              <a:rPr lang="en-US" altLang="zh-CN" sz="2000" b="1" dirty="0">
                <a:latin typeface="微软雅黑" pitchFamily="34" charset="-122"/>
                <a:ea typeface="微软雅黑" pitchFamily="34" charset="-122"/>
              </a:rPr>
              <a:t>(light blogging) </a:t>
            </a:r>
            <a:r>
              <a:rPr lang="zh-CN" altLang="en-US" sz="2000" b="1" dirty="0">
                <a:latin typeface="微软雅黑" pitchFamily="34" charset="-122"/>
                <a:ea typeface="微软雅黑" pitchFamily="34" charset="-122"/>
              </a:rPr>
              <a:t>。</a:t>
            </a:r>
          </a:p>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轻博客是一种介于博客和微博之间的网络服务，同样为用户提供生成内容表达自己的平台。  </a:t>
            </a:r>
          </a:p>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轻博可以发送博文，没有字数限制。</a:t>
            </a:r>
          </a:p>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轻博发表后，其界面会好看些。</a:t>
            </a:r>
          </a:p>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在轻博中，推荐与发现的内容比较丰富。 </a:t>
            </a:r>
          </a:p>
        </p:txBody>
      </p:sp>
    </p:spTree>
    <p:extLst>
      <p:ext uri="{BB962C8B-B14F-4D97-AF65-F5344CB8AC3E}">
        <p14:creationId xmlns:p14="http://schemas.microsoft.com/office/powerpoint/2010/main" val="2222800143"/>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5"/>
          <p:cNvSpPr>
            <a:spLocks noChangeArrowheads="1"/>
          </p:cNvSpPr>
          <p:nvPr/>
        </p:nvSpPr>
        <p:spPr bwMode="auto">
          <a:xfrm>
            <a:off x="556963" y="1023947"/>
            <a:ext cx="8048776" cy="388721"/>
          </a:xfrm>
          <a:prstGeom prst="roundRect">
            <a:avLst>
              <a:gd name="adj" fmla="val 16667"/>
            </a:avLst>
          </a:prstGeom>
          <a:solidFill>
            <a:srgbClr val="0089FA"/>
          </a:solidFill>
          <a:ln>
            <a:noFill/>
          </a:ln>
          <a:effectLst/>
          <a:extLst/>
        </p:spPr>
        <p:txBody>
          <a:bodyPr wrap="none" anchor="ctr"/>
          <a:lstStyle/>
          <a:p>
            <a:endParaRPr lang="zh-CN" altLang="en-US"/>
          </a:p>
        </p:txBody>
      </p:sp>
      <p:sp>
        <p:nvSpPr>
          <p:cNvPr id="6" name="Rectangle 6"/>
          <p:cNvSpPr>
            <a:spLocks noChangeArrowheads="1"/>
          </p:cNvSpPr>
          <p:nvPr/>
        </p:nvSpPr>
        <p:spPr bwMode="auto">
          <a:xfrm>
            <a:off x="3400849" y="981676"/>
            <a:ext cx="234230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itchFamily="34" charset="-122"/>
                <a:ea typeface="微软雅黑" pitchFamily="34" charset="-122"/>
              </a:rPr>
              <a:t>6.4.7  </a:t>
            </a:r>
            <a:r>
              <a:rPr lang="zh-CN" altLang="en-US" sz="2400" b="1" dirty="0">
                <a:solidFill>
                  <a:schemeClr val="bg1"/>
                </a:solidFill>
                <a:latin typeface="微软雅黑" pitchFamily="34" charset="-122"/>
                <a:ea typeface="微软雅黑" pitchFamily="34" charset="-122"/>
              </a:rPr>
              <a:t>社交网站</a:t>
            </a:r>
          </a:p>
        </p:txBody>
      </p:sp>
      <p:sp>
        <p:nvSpPr>
          <p:cNvPr id="9" name="Rectangle 68"/>
          <p:cNvSpPr>
            <a:spLocks noChangeArrowheads="1"/>
          </p:cNvSpPr>
          <p:nvPr/>
        </p:nvSpPr>
        <p:spPr bwMode="auto">
          <a:xfrm>
            <a:off x="483810" y="1509605"/>
            <a:ext cx="8367582" cy="22082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eaLnBrk="0" hangingPunct="0">
              <a:lnSpc>
                <a:spcPts val="3300"/>
              </a:lnSpc>
              <a:buClr>
                <a:srgbClr val="0070C0"/>
              </a:buClr>
              <a:buFont typeface="Wingdings" pitchFamily="2" charset="2"/>
              <a:buChar char="l"/>
            </a:pPr>
            <a:r>
              <a:rPr lang="zh-CN" altLang="en-US" sz="2000" b="1" dirty="0">
                <a:solidFill>
                  <a:srgbClr val="0000FF"/>
                </a:solidFill>
                <a:latin typeface="微软雅黑" pitchFamily="34" charset="-122"/>
                <a:ea typeface="微软雅黑" pitchFamily="34" charset="-122"/>
              </a:rPr>
              <a:t>社交网站 </a:t>
            </a:r>
            <a:r>
              <a:rPr lang="en-US" altLang="zh-CN" sz="2000" b="1" dirty="0">
                <a:latin typeface="微软雅黑" pitchFamily="34" charset="-122"/>
                <a:ea typeface="微软雅黑" pitchFamily="34" charset="-122"/>
              </a:rPr>
              <a:t>SNS (Social Networking Site) </a:t>
            </a:r>
            <a:r>
              <a:rPr lang="zh-CN" altLang="en-US" sz="2000" b="1" dirty="0">
                <a:latin typeface="微软雅黑" pitchFamily="34" charset="-122"/>
                <a:ea typeface="微软雅黑" pitchFamily="34" charset="-122"/>
              </a:rPr>
              <a:t>是近年来发展非常迅速的一种网站，其作用是为一群拥有相同兴趣与活动的人创建在线社区。</a:t>
            </a:r>
          </a:p>
          <a:p>
            <a:pPr marL="285750" indent="-285750" eaLnBrk="0" hangingPunct="0">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2004</a:t>
            </a:r>
            <a:r>
              <a:rPr lang="zh-CN" altLang="en-US" sz="2000" b="1" dirty="0">
                <a:latin typeface="微软雅黑" pitchFamily="34" charset="-122"/>
                <a:ea typeface="微软雅黑" pitchFamily="34" charset="-122"/>
              </a:rPr>
              <a:t>年社交网站脸书 </a:t>
            </a:r>
            <a:r>
              <a:rPr lang="en-US" altLang="zh-CN" sz="2000" b="1" dirty="0">
                <a:latin typeface="微软雅黑" pitchFamily="34" charset="-122"/>
                <a:ea typeface="微软雅黑" pitchFamily="34" charset="-122"/>
              </a:rPr>
              <a:t>(Facebook</a:t>
            </a:r>
            <a:r>
              <a:rPr lang="zh-CN" altLang="en-US" sz="2000" b="1" dirty="0">
                <a:latin typeface="微软雅黑" pitchFamily="34" charset="-122"/>
                <a:ea typeface="微软雅黑" pitchFamily="34" charset="-122"/>
              </a:rPr>
              <a:t>，又名面书、脸谱、脸谱网</a:t>
            </a:r>
            <a:r>
              <a:rPr lang="en-US" altLang="zh-CN" sz="2000" b="1" dirty="0">
                <a:latin typeface="微软雅黑" pitchFamily="34" charset="-122"/>
                <a:ea typeface="微软雅黑" pitchFamily="34" charset="-122"/>
              </a:rPr>
              <a:t>) </a:t>
            </a:r>
            <a:r>
              <a:rPr lang="zh-CN" altLang="en-US" sz="2000" b="1" dirty="0">
                <a:latin typeface="微软雅黑" pitchFamily="34" charset="-122"/>
                <a:ea typeface="微软雅黑" pitchFamily="34" charset="-122"/>
              </a:rPr>
              <a:t>在美国诞生。</a:t>
            </a:r>
          </a:p>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国内以人人网、开心网等为代表的社交网站也如雨后春笋般迅速崛起。</a:t>
            </a:r>
          </a:p>
        </p:txBody>
      </p:sp>
    </p:spTree>
    <p:extLst>
      <p:ext uri="{BB962C8B-B14F-4D97-AF65-F5344CB8AC3E}">
        <p14:creationId xmlns:p14="http://schemas.microsoft.com/office/powerpoint/2010/main" val="174880622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56963" y="1316555"/>
            <a:ext cx="8048776" cy="388721"/>
          </a:xfrm>
          <a:prstGeom prst="roundRect">
            <a:avLst>
              <a:gd name="adj" fmla="val 16667"/>
            </a:avLst>
          </a:prstGeom>
          <a:solidFill>
            <a:srgbClr val="0089FA"/>
          </a:solidFill>
          <a:ln>
            <a:noFill/>
          </a:ln>
          <a:effectLst/>
          <a:extLst/>
        </p:spPr>
        <p:txBody>
          <a:bodyPr wrap="none" anchor="ctr"/>
          <a:lstStyle/>
          <a:p>
            <a:endParaRPr lang="zh-CN" altLang="en-US"/>
          </a:p>
        </p:txBody>
      </p:sp>
      <p:sp>
        <p:nvSpPr>
          <p:cNvPr id="3" name="Rectangle 6"/>
          <p:cNvSpPr>
            <a:spLocks noChangeArrowheads="1"/>
          </p:cNvSpPr>
          <p:nvPr/>
        </p:nvSpPr>
        <p:spPr bwMode="auto">
          <a:xfrm>
            <a:off x="2939184" y="1274284"/>
            <a:ext cx="326563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itchFamily="34" charset="-122"/>
                <a:ea typeface="微软雅黑" pitchFamily="34" charset="-122"/>
              </a:rPr>
              <a:t>6.4.7  </a:t>
            </a:r>
            <a:r>
              <a:rPr lang="zh-CN" altLang="en-US" sz="2400" b="1" dirty="0">
                <a:solidFill>
                  <a:schemeClr val="bg1"/>
                </a:solidFill>
                <a:latin typeface="微软雅黑" pitchFamily="34" charset="-122"/>
                <a:ea typeface="微软雅黑" pitchFamily="34" charset="-122"/>
              </a:rPr>
              <a:t>社交网站（续）</a:t>
            </a:r>
          </a:p>
        </p:txBody>
      </p:sp>
      <p:sp>
        <p:nvSpPr>
          <p:cNvPr id="4" name="Rectangle 68"/>
          <p:cNvSpPr>
            <a:spLocks noChangeArrowheads="1"/>
          </p:cNvSpPr>
          <p:nvPr/>
        </p:nvSpPr>
        <p:spPr bwMode="auto">
          <a:xfrm>
            <a:off x="483810" y="1747349"/>
            <a:ext cx="8248710" cy="17851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目前世界上排名第一且分布最广的社交网站是脸书 </a:t>
            </a:r>
            <a:r>
              <a:rPr lang="en-US" altLang="zh-CN" sz="2000" b="1" dirty="0">
                <a:latin typeface="微软雅黑" pitchFamily="34" charset="-122"/>
                <a:ea typeface="微软雅黑" pitchFamily="34" charset="-122"/>
              </a:rPr>
              <a:t>(Facebook)</a:t>
            </a:r>
            <a:r>
              <a:rPr lang="zh-CN" altLang="en-US" sz="2000" b="1" dirty="0">
                <a:latin typeface="微软雅黑" pitchFamily="34" charset="-122"/>
                <a:ea typeface="微软雅黑" pitchFamily="34" charset="-122"/>
              </a:rPr>
              <a:t>。</a:t>
            </a:r>
          </a:p>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排名第二的社交网站是视频分享网站优兔</a:t>
            </a:r>
            <a:r>
              <a:rPr lang="en-US" altLang="zh-CN" sz="2000" b="1" dirty="0">
                <a:latin typeface="微软雅黑" pitchFamily="34" charset="-122"/>
                <a:ea typeface="微软雅黑" pitchFamily="34" charset="-122"/>
              </a:rPr>
              <a:t>YouTube</a:t>
            </a:r>
            <a:r>
              <a:rPr lang="zh-CN" altLang="en-US" sz="2000" b="1" dirty="0">
                <a:latin typeface="微软雅黑" pitchFamily="34" charset="-122"/>
                <a:ea typeface="微软雅黑" pitchFamily="34" charset="-122"/>
              </a:rPr>
              <a:t>（被谷歌收购）。</a:t>
            </a:r>
          </a:p>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国内类似的视频分享网站有优酷 </a:t>
            </a:r>
            <a:r>
              <a:rPr lang="en-US" altLang="zh-CN" sz="2000" b="1" dirty="0">
                <a:latin typeface="微软雅黑" pitchFamily="34" charset="-122"/>
                <a:ea typeface="微软雅黑" pitchFamily="34" charset="-122"/>
              </a:rPr>
              <a:t>(www.youku.com)</a:t>
            </a:r>
            <a:r>
              <a:rPr lang="zh-CN" altLang="en-US" sz="2000" b="1" dirty="0">
                <a:latin typeface="微软雅黑" pitchFamily="34" charset="-122"/>
                <a:ea typeface="微软雅黑" pitchFamily="34" charset="-122"/>
              </a:rPr>
              <a:t>、土豆 </a:t>
            </a:r>
            <a:r>
              <a:rPr lang="en-US" altLang="zh-CN" sz="2000" b="1" dirty="0">
                <a:latin typeface="微软雅黑" pitchFamily="34" charset="-122"/>
                <a:ea typeface="微软雅黑" pitchFamily="34" charset="-122"/>
              </a:rPr>
              <a:t>(movie.tudou.com)</a:t>
            </a:r>
            <a:r>
              <a:rPr lang="zh-CN" altLang="en-US" sz="2000" b="1" dirty="0">
                <a:latin typeface="微软雅黑" pitchFamily="34" charset="-122"/>
                <a:ea typeface="微软雅黑" pitchFamily="34" charset="-122"/>
              </a:rPr>
              <a:t>、</a:t>
            </a:r>
            <a:r>
              <a:rPr lang="en-US" altLang="zh-CN" sz="2000" b="1" dirty="0">
                <a:latin typeface="微软雅黑" pitchFamily="34" charset="-122"/>
                <a:ea typeface="微软雅黑" pitchFamily="34" charset="-122"/>
              </a:rPr>
              <a:t>56</a:t>
            </a:r>
            <a:r>
              <a:rPr lang="zh-CN" altLang="en-US" sz="2000" b="1" dirty="0">
                <a:latin typeface="微软雅黑" pitchFamily="34" charset="-122"/>
                <a:ea typeface="微软雅黑" pitchFamily="34" charset="-122"/>
              </a:rPr>
              <a:t>网 </a:t>
            </a:r>
            <a:r>
              <a:rPr lang="en-US" altLang="zh-CN" sz="2000" b="1" dirty="0">
                <a:latin typeface="微软雅黑" pitchFamily="34" charset="-122"/>
                <a:ea typeface="微软雅黑" pitchFamily="34" charset="-122"/>
              </a:rPr>
              <a:t>(56.com) </a:t>
            </a:r>
            <a:r>
              <a:rPr lang="zh-CN" altLang="en-US" sz="2000" b="1" dirty="0">
                <a:latin typeface="微软雅黑" pitchFamily="34" charset="-122"/>
                <a:ea typeface="微软雅黑" pitchFamily="34" charset="-122"/>
              </a:rPr>
              <a:t>等。</a:t>
            </a:r>
          </a:p>
        </p:txBody>
      </p:sp>
    </p:spTree>
    <p:extLst>
      <p:ext uri="{BB962C8B-B14F-4D97-AF65-F5344CB8AC3E}">
        <p14:creationId xmlns:p14="http://schemas.microsoft.com/office/powerpoint/2010/main" val="23261343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utoShape 5"/>
          <p:cNvSpPr>
            <a:spLocks noChangeArrowheads="1"/>
          </p:cNvSpPr>
          <p:nvPr/>
        </p:nvSpPr>
        <p:spPr bwMode="auto">
          <a:xfrm>
            <a:off x="545143" y="891876"/>
            <a:ext cx="8053711" cy="388721"/>
          </a:xfrm>
          <a:prstGeom prst="roundRect">
            <a:avLst>
              <a:gd name="adj" fmla="val 16667"/>
            </a:avLst>
          </a:prstGeom>
          <a:solidFill>
            <a:srgbClr val="0089FA"/>
          </a:solidFill>
          <a:ln>
            <a:noFill/>
          </a:ln>
          <a:effectLst/>
          <a:extLst/>
        </p:spPr>
        <p:txBody>
          <a:bodyPr wrap="none" anchor="ctr"/>
          <a:lstStyle/>
          <a:p>
            <a:endParaRPr lang="zh-CN" altLang="en-US"/>
          </a:p>
        </p:txBody>
      </p:sp>
      <p:sp>
        <p:nvSpPr>
          <p:cNvPr id="7" name="Rectangle 6"/>
          <p:cNvSpPr>
            <a:spLocks noChangeArrowheads="1"/>
          </p:cNvSpPr>
          <p:nvPr/>
        </p:nvSpPr>
        <p:spPr bwMode="auto">
          <a:xfrm>
            <a:off x="3246959" y="849605"/>
            <a:ext cx="265008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itchFamily="34" charset="-122"/>
                <a:ea typeface="微软雅黑" pitchFamily="34" charset="-122"/>
              </a:rPr>
              <a:t>6.1.3  </a:t>
            </a:r>
            <a:r>
              <a:rPr lang="zh-CN" altLang="en-US" sz="2400" b="1" dirty="0">
                <a:solidFill>
                  <a:schemeClr val="bg1"/>
                </a:solidFill>
                <a:latin typeface="微软雅黑" pitchFamily="34" charset="-122"/>
                <a:ea typeface="微软雅黑" pitchFamily="34" charset="-122"/>
              </a:rPr>
              <a:t>域名服务器</a:t>
            </a:r>
          </a:p>
        </p:txBody>
      </p:sp>
      <p:sp>
        <p:nvSpPr>
          <p:cNvPr id="8" name="Rectangle 8"/>
          <p:cNvSpPr>
            <a:spLocks noChangeArrowheads="1"/>
          </p:cNvSpPr>
          <p:nvPr/>
        </p:nvSpPr>
        <p:spPr bwMode="auto">
          <a:xfrm>
            <a:off x="545143" y="1396341"/>
            <a:ext cx="8053711" cy="26314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一个服务器所负责管辖的（或有权限的）范围叫做</a:t>
            </a:r>
            <a:r>
              <a:rPr lang="zh-CN" altLang="en-US" sz="2000" b="1" dirty="0">
                <a:solidFill>
                  <a:srgbClr val="0000FF"/>
                </a:solidFill>
                <a:latin typeface="微软雅黑" pitchFamily="34" charset="-122"/>
                <a:ea typeface="微软雅黑" pitchFamily="34" charset="-122"/>
              </a:rPr>
              <a:t>区</a:t>
            </a:r>
            <a:r>
              <a:rPr lang="zh-CN" altLang="en-US" sz="2000" b="1" dirty="0">
                <a:latin typeface="微软雅黑" pitchFamily="34" charset="-122"/>
                <a:ea typeface="微软雅黑" pitchFamily="34" charset="-122"/>
              </a:rPr>
              <a:t> </a:t>
            </a:r>
            <a:r>
              <a:rPr lang="en-US" altLang="zh-CN" sz="2000" b="1" dirty="0">
                <a:latin typeface="微软雅黑" pitchFamily="34" charset="-122"/>
                <a:ea typeface="微软雅黑" pitchFamily="34" charset="-122"/>
              </a:rPr>
              <a:t>(zone)</a:t>
            </a:r>
            <a:r>
              <a:rPr lang="zh-CN" altLang="en-US" sz="2000" b="1" dirty="0">
                <a:latin typeface="微软雅黑" pitchFamily="34" charset="-122"/>
                <a:ea typeface="微软雅黑" pitchFamily="34" charset="-122"/>
              </a:rPr>
              <a:t>。</a:t>
            </a:r>
          </a:p>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各单位根据具体情况来划分自己管辖范围的区。但在一个区中的所有节点必须是能够连通的。</a:t>
            </a:r>
          </a:p>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每一个区设置相应的</a:t>
            </a:r>
            <a:r>
              <a:rPr lang="zh-CN" altLang="en-US" sz="2000" b="1" dirty="0">
                <a:solidFill>
                  <a:srgbClr val="0000FF"/>
                </a:solidFill>
                <a:latin typeface="微软雅黑" pitchFamily="34" charset="-122"/>
                <a:ea typeface="微软雅黑" pitchFamily="34" charset="-122"/>
              </a:rPr>
              <a:t>权限域名服务器</a:t>
            </a:r>
            <a:r>
              <a:rPr lang="zh-CN" altLang="en-US" sz="2000" b="1" dirty="0">
                <a:latin typeface="微软雅黑" pitchFamily="34" charset="-122"/>
                <a:ea typeface="微软雅黑" pitchFamily="34" charset="-122"/>
              </a:rPr>
              <a:t>，用来保存该区中的所有主机的域名到 </a:t>
            </a:r>
            <a:r>
              <a:rPr lang="en-US" altLang="zh-CN" sz="2000" b="1" dirty="0">
                <a:latin typeface="微软雅黑" pitchFamily="34" charset="-122"/>
                <a:ea typeface="微软雅黑" pitchFamily="34" charset="-122"/>
              </a:rPr>
              <a:t>IP </a:t>
            </a:r>
            <a:r>
              <a:rPr lang="zh-CN" altLang="en-US" sz="2000" b="1" dirty="0">
                <a:latin typeface="微软雅黑" pitchFamily="34" charset="-122"/>
                <a:ea typeface="微软雅黑" pitchFamily="34" charset="-122"/>
              </a:rPr>
              <a:t>地址的映射。</a:t>
            </a:r>
          </a:p>
          <a:p>
            <a:pPr marL="285750" indent="-285750">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DNS </a:t>
            </a:r>
            <a:r>
              <a:rPr lang="zh-CN" altLang="en-US" sz="2000" b="1" dirty="0">
                <a:latin typeface="微软雅黑" pitchFamily="34" charset="-122"/>
                <a:ea typeface="微软雅黑" pitchFamily="34" charset="-122"/>
              </a:rPr>
              <a:t>服务器的管辖范围不是以“域”为单位，而是以“区”为单位。 </a:t>
            </a:r>
            <a:endParaRPr lang="en-US" altLang="zh-CN" sz="2000" b="1" dirty="0">
              <a:latin typeface="微软雅黑" pitchFamily="34" charset="-122"/>
              <a:ea typeface="微软雅黑" pitchFamily="34" charset="-122"/>
            </a:endParaRPr>
          </a:p>
        </p:txBody>
      </p:sp>
    </p:spTree>
    <p:extLst>
      <p:ext uri="{BB962C8B-B14F-4D97-AF65-F5344CB8AC3E}">
        <p14:creationId xmlns:p14="http://schemas.microsoft.com/office/powerpoint/2010/main" val="211704890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56963" y="637267"/>
            <a:ext cx="8048776" cy="388721"/>
          </a:xfrm>
          <a:prstGeom prst="roundRect">
            <a:avLst>
              <a:gd name="adj" fmla="val 16667"/>
            </a:avLst>
          </a:prstGeom>
          <a:solidFill>
            <a:srgbClr val="0089FA"/>
          </a:solidFill>
          <a:ln>
            <a:noFill/>
          </a:ln>
          <a:effectLst/>
          <a:extLst/>
        </p:spPr>
        <p:txBody>
          <a:bodyPr wrap="none" anchor="ctr"/>
          <a:lstStyle/>
          <a:p>
            <a:endParaRPr lang="zh-CN" altLang="en-US"/>
          </a:p>
        </p:txBody>
      </p:sp>
      <p:sp>
        <p:nvSpPr>
          <p:cNvPr id="3" name="Rectangle 6"/>
          <p:cNvSpPr>
            <a:spLocks noChangeArrowheads="1"/>
          </p:cNvSpPr>
          <p:nvPr/>
        </p:nvSpPr>
        <p:spPr bwMode="auto">
          <a:xfrm>
            <a:off x="2939184" y="594996"/>
            <a:ext cx="326563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itchFamily="34" charset="-122"/>
                <a:ea typeface="微软雅黑" pitchFamily="34" charset="-122"/>
              </a:rPr>
              <a:t>6.4.7  </a:t>
            </a:r>
            <a:r>
              <a:rPr lang="zh-CN" altLang="en-US" sz="2400" b="1" dirty="0">
                <a:solidFill>
                  <a:schemeClr val="bg1"/>
                </a:solidFill>
                <a:latin typeface="微软雅黑" pitchFamily="34" charset="-122"/>
                <a:ea typeface="微软雅黑" pitchFamily="34" charset="-122"/>
              </a:rPr>
              <a:t>社交网站（续）</a:t>
            </a:r>
          </a:p>
        </p:txBody>
      </p:sp>
      <p:sp>
        <p:nvSpPr>
          <p:cNvPr id="4" name="Rectangle 68"/>
          <p:cNvSpPr>
            <a:spLocks noChangeArrowheads="1"/>
          </p:cNvSpPr>
          <p:nvPr/>
        </p:nvSpPr>
        <p:spPr bwMode="auto">
          <a:xfrm>
            <a:off x="483810" y="1040339"/>
            <a:ext cx="8121929" cy="3477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另一种能够提供微博服务的社交网络现在也很流行。例如推特 </a:t>
            </a:r>
            <a:r>
              <a:rPr lang="en-US" altLang="zh-CN" sz="2000" b="1" dirty="0">
                <a:latin typeface="微软雅黑" pitchFamily="34" charset="-122"/>
                <a:ea typeface="微软雅黑" pitchFamily="34" charset="-122"/>
              </a:rPr>
              <a:t>Twitter (twitter.com) </a:t>
            </a:r>
            <a:r>
              <a:rPr lang="zh-CN" altLang="en-US" sz="2000" b="1" dirty="0">
                <a:latin typeface="微软雅黑" pitchFamily="34" charset="-122"/>
                <a:ea typeface="微软雅黑" pitchFamily="34" charset="-122"/>
              </a:rPr>
              <a:t>网站可以让用户发表不超过</a:t>
            </a:r>
            <a:r>
              <a:rPr lang="en-US" altLang="zh-CN" sz="2000" b="1" dirty="0">
                <a:latin typeface="微软雅黑" pitchFamily="34" charset="-122"/>
                <a:ea typeface="微软雅黑" pitchFamily="34" charset="-122"/>
              </a:rPr>
              <a:t>140</a:t>
            </a:r>
            <a:r>
              <a:rPr lang="zh-CN" altLang="en-US" sz="2000" b="1" dirty="0">
                <a:latin typeface="微软雅黑" pitchFamily="34" charset="-122"/>
                <a:ea typeface="微软雅黑" pitchFamily="34" charset="-122"/>
              </a:rPr>
              <a:t>个字符的消息。这些消息也被称为“推文”</a:t>
            </a:r>
            <a:r>
              <a:rPr lang="en-US" altLang="zh-CN" sz="2000" b="1" dirty="0">
                <a:latin typeface="微软雅黑" pitchFamily="34" charset="-122"/>
                <a:ea typeface="微软雅黑" pitchFamily="34" charset="-122"/>
              </a:rPr>
              <a:t>(Tweet)</a:t>
            </a:r>
            <a:r>
              <a:rPr lang="zh-CN" altLang="en-US" sz="2000" b="1" dirty="0">
                <a:latin typeface="微软雅黑" pitchFamily="34" charset="-122"/>
                <a:ea typeface="微软雅黑" pitchFamily="34" charset="-122"/>
              </a:rPr>
              <a:t>。</a:t>
            </a:r>
          </a:p>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我国的新浪微博 </a:t>
            </a:r>
            <a:r>
              <a:rPr lang="en-US" altLang="zh-CN" sz="2000" b="1" dirty="0">
                <a:latin typeface="微软雅黑" pitchFamily="34" charset="-122"/>
                <a:ea typeface="微软雅黑" pitchFamily="34" charset="-122"/>
              </a:rPr>
              <a:t>(www.weibo.com)</a:t>
            </a:r>
            <a:r>
              <a:rPr lang="zh-CN" altLang="en-US" sz="2000" b="1" dirty="0">
                <a:latin typeface="微软雅黑" pitchFamily="34" charset="-122"/>
                <a:ea typeface="微软雅黑" pitchFamily="34" charset="-122"/>
              </a:rPr>
              <a:t>、腾讯微博 </a:t>
            </a:r>
            <a:r>
              <a:rPr lang="en-US" altLang="zh-CN" sz="2000" b="1" dirty="0">
                <a:latin typeface="微软雅黑" pitchFamily="34" charset="-122"/>
                <a:ea typeface="微软雅黑" pitchFamily="34" charset="-122"/>
              </a:rPr>
              <a:t>(t.qq.com) </a:t>
            </a:r>
            <a:r>
              <a:rPr lang="zh-CN" altLang="en-US" sz="2000" b="1" dirty="0">
                <a:latin typeface="微软雅黑" pitchFamily="34" charset="-122"/>
                <a:ea typeface="微软雅黑" pitchFamily="34" charset="-122"/>
              </a:rPr>
              <a:t>等就是这种性质的社交网站。</a:t>
            </a:r>
          </a:p>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职业性社交网站领英 </a:t>
            </a:r>
            <a:r>
              <a:rPr lang="en-US" altLang="zh-CN" sz="2000" b="1" dirty="0">
                <a:latin typeface="微软雅黑" pitchFamily="34" charset="-122"/>
                <a:ea typeface="微软雅黑" pitchFamily="34" charset="-122"/>
              </a:rPr>
              <a:t>LinkedIn </a:t>
            </a:r>
            <a:r>
              <a:rPr lang="zh-CN" altLang="en-US" sz="2000" b="1" dirty="0">
                <a:latin typeface="微软雅黑" pitchFamily="34" charset="-122"/>
                <a:ea typeface="微软雅黑" pitchFamily="34" charset="-122"/>
              </a:rPr>
              <a:t>也很受欢迎。</a:t>
            </a:r>
            <a:endParaRPr lang="en-US" altLang="zh-CN" sz="2000" b="1" dirty="0">
              <a:latin typeface="微软雅黑" pitchFamily="34" charset="-122"/>
              <a:ea typeface="微软雅黑" pitchFamily="34" charset="-122"/>
            </a:endParaRPr>
          </a:p>
          <a:p>
            <a:pPr marL="285750" indent="-285750" eaLnBrk="0" hangingPunct="0">
              <a:lnSpc>
                <a:spcPts val="3300"/>
              </a:lnSpc>
              <a:buClr>
                <a:srgbClr val="0070C0"/>
              </a:buClr>
              <a:buFont typeface="Wingdings" pitchFamily="2" charset="2"/>
              <a:buChar char="l"/>
            </a:pPr>
            <a:r>
              <a:rPr lang="zh-CN" altLang="en-US" sz="2000" b="1" dirty="0">
                <a:latin typeface="微软雅黑" panose="020B0503020204020204" pitchFamily="34" charset="-122"/>
                <a:ea typeface="微软雅黑" panose="020B0503020204020204" pitchFamily="34" charset="-122"/>
              </a:rPr>
              <a:t>目前在我国最为流行的社交网站就是微信，微信最初是专为手机用户使用的聊天工具，现在微信的功能已远远超越了社交领域。</a:t>
            </a:r>
          </a:p>
        </p:txBody>
      </p:sp>
    </p:spTree>
    <p:extLst>
      <p:ext uri="{BB962C8B-B14F-4D97-AF65-F5344CB8AC3E}">
        <p14:creationId xmlns:p14="http://schemas.microsoft.com/office/powerpoint/2010/main" val="3222167929"/>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0"/>
          <p:cNvSpPr>
            <a:spLocks noChangeArrowheads="1"/>
          </p:cNvSpPr>
          <p:nvPr/>
        </p:nvSpPr>
        <p:spPr bwMode="auto">
          <a:xfrm>
            <a:off x="2629135" y="3500269"/>
            <a:ext cx="5775326" cy="330200"/>
          </a:xfrm>
          <a:prstGeom prst="rect">
            <a:avLst/>
          </a:prstGeom>
          <a:solidFill>
            <a:srgbClr val="1956B9"/>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lgn="ctr">
                <a:solidFill>
                  <a:srgbClr val="000000"/>
                </a:solidFill>
                <a:miter lim="1000000"/>
                <a:headEnd/>
                <a:tailEnd/>
              </a14:hiddenLine>
            </a:ext>
          </a:extLst>
        </p:spPr>
        <p:txBody>
          <a:bodyPr anchor="ctr"/>
          <a:lstStyle/>
          <a:p>
            <a:pPr algn="ctr" eaLnBrk="0" hangingPunct="0"/>
            <a:endParaRPr lang="fr-FR">
              <a:solidFill>
                <a:srgbClr val="FFFFFF"/>
              </a:solidFill>
              <a:latin typeface="宋体" charset="-122"/>
            </a:endParaRPr>
          </a:p>
        </p:txBody>
      </p:sp>
      <p:sp>
        <p:nvSpPr>
          <p:cNvPr id="4" name="Rectangle 9"/>
          <p:cNvSpPr>
            <a:spLocks noChangeArrowheads="1"/>
          </p:cNvSpPr>
          <p:nvPr/>
        </p:nvSpPr>
        <p:spPr bwMode="auto">
          <a:xfrm>
            <a:off x="2629135" y="3049328"/>
            <a:ext cx="5775326" cy="330200"/>
          </a:xfrm>
          <a:prstGeom prst="rect">
            <a:avLst/>
          </a:prstGeom>
          <a:solidFill>
            <a:srgbClr val="0098F6"/>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lgn="ctr">
                <a:solidFill>
                  <a:srgbClr val="000000"/>
                </a:solidFill>
                <a:miter lim="1000000"/>
                <a:headEnd/>
                <a:tailEnd/>
              </a14:hiddenLine>
            </a:ext>
          </a:extLst>
        </p:spPr>
        <p:txBody>
          <a:bodyPr anchor="ctr"/>
          <a:lstStyle/>
          <a:p>
            <a:pPr algn="ctr" eaLnBrk="0" hangingPunct="0"/>
            <a:endParaRPr lang="fr-FR">
              <a:solidFill>
                <a:srgbClr val="FFFFFF"/>
              </a:solidFill>
              <a:latin typeface="宋体" charset="-122"/>
            </a:endParaRPr>
          </a:p>
        </p:txBody>
      </p:sp>
      <p:sp>
        <p:nvSpPr>
          <p:cNvPr id="5" name="Rectangle 10"/>
          <p:cNvSpPr>
            <a:spLocks noChangeArrowheads="1"/>
          </p:cNvSpPr>
          <p:nvPr/>
        </p:nvSpPr>
        <p:spPr bwMode="auto">
          <a:xfrm>
            <a:off x="2629135" y="2590778"/>
            <a:ext cx="5775326" cy="330200"/>
          </a:xfrm>
          <a:prstGeom prst="rect">
            <a:avLst/>
          </a:prstGeom>
          <a:solidFill>
            <a:srgbClr val="1956B9"/>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lgn="ctr">
                <a:solidFill>
                  <a:srgbClr val="000000"/>
                </a:solidFill>
                <a:miter lim="1000000"/>
                <a:headEnd/>
                <a:tailEnd/>
              </a14:hiddenLine>
            </a:ext>
          </a:extLst>
        </p:spPr>
        <p:txBody>
          <a:bodyPr anchor="ctr"/>
          <a:lstStyle/>
          <a:p>
            <a:pPr algn="ctr" eaLnBrk="0" hangingPunct="0"/>
            <a:endParaRPr lang="fr-FR">
              <a:solidFill>
                <a:srgbClr val="FFFFFF"/>
              </a:solidFill>
              <a:latin typeface="宋体" charset="-122"/>
            </a:endParaRPr>
          </a:p>
        </p:txBody>
      </p:sp>
      <p:sp>
        <p:nvSpPr>
          <p:cNvPr id="6" name="Rectangle 9"/>
          <p:cNvSpPr>
            <a:spLocks noChangeArrowheads="1"/>
          </p:cNvSpPr>
          <p:nvPr/>
        </p:nvSpPr>
        <p:spPr bwMode="auto">
          <a:xfrm>
            <a:off x="2629135" y="2135073"/>
            <a:ext cx="5775326" cy="330200"/>
          </a:xfrm>
          <a:prstGeom prst="rect">
            <a:avLst/>
          </a:prstGeom>
          <a:solidFill>
            <a:srgbClr val="0098F6"/>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lgn="ctr">
                <a:solidFill>
                  <a:srgbClr val="000000"/>
                </a:solidFill>
                <a:miter lim="1000000"/>
                <a:headEnd/>
                <a:tailEnd/>
              </a14:hiddenLine>
            </a:ext>
          </a:extLst>
        </p:spPr>
        <p:txBody>
          <a:bodyPr anchor="ctr"/>
          <a:lstStyle/>
          <a:p>
            <a:pPr algn="ctr" eaLnBrk="0" hangingPunct="0"/>
            <a:endParaRPr lang="fr-FR">
              <a:solidFill>
                <a:srgbClr val="FFFFFF"/>
              </a:solidFill>
              <a:latin typeface="宋体" charset="-122"/>
            </a:endParaRPr>
          </a:p>
        </p:txBody>
      </p:sp>
      <p:sp>
        <p:nvSpPr>
          <p:cNvPr id="7" name="Rectangle 9"/>
          <p:cNvSpPr>
            <a:spLocks noChangeArrowheads="1"/>
          </p:cNvSpPr>
          <p:nvPr/>
        </p:nvSpPr>
        <p:spPr bwMode="auto">
          <a:xfrm>
            <a:off x="2629135" y="1212768"/>
            <a:ext cx="5775326" cy="330200"/>
          </a:xfrm>
          <a:prstGeom prst="rect">
            <a:avLst/>
          </a:prstGeom>
          <a:solidFill>
            <a:srgbClr val="0098F6"/>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lgn="ctr">
                <a:solidFill>
                  <a:srgbClr val="000000"/>
                </a:solidFill>
                <a:miter lim="1000000"/>
                <a:headEnd/>
                <a:tailEnd/>
              </a14:hiddenLine>
            </a:ext>
          </a:extLst>
        </p:spPr>
        <p:txBody>
          <a:bodyPr anchor="ctr"/>
          <a:lstStyle/>
          <a:p>
            <a:pPr algn="ctr" eaLnBrk="0" hangingPunct="0"/>
            <a:endParaRPr lang="fr-FR">
              <a:solidFill>
                <a:srgbClr val="FFFFFF"/>
              </a:solidFill>
              <a:latin typeface="宋体" charset="-122"/>
            </a:endParaRPr>
          </a:p>
        </p:txBody>
      </p:sp>
      <p:sp>
        <p:nvSpPr>
          <p:cNvPr id="8" name="Rectangle 10"/>
          <p:cNvSpPr>
            <a:spLocks noChangeArrowheads="1"/>
          </p:cNvSpPr>
          <p:nvPr/>
        </p:nvSpPr>
        <p:spPr bwMode="auto">
          <a:xfrm>
            <a:off x="2629135" y="1676523"/>
            <a:ext cx="5775326" cy="330200"/>
          </a:xfrm>
          <a:prstGeom prst="rect">
            <a:avLst/>
          </a:prstGeom>
          <a:solidFill>
            <a:srgbClr val="1956B9"/>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lgn="ctr">
                <a:solidFill>
                  <a:srgbClr val="000000"/>
                </a:solidFill>
                <a:miter lim="1000000"/>
                <a:headEnd/>
                <a:tailEnd/>
              </a14:hiddenLine>
            </a:ext>
          </a:extLst>
        </p:spPr>
        <p:txBody>
          <a:bodyPr anchor="ctr"/>
          <a:lstStyle/>
          <a:p>
            <a:pPr algn="ctr" eaLnBrk="0" hangingPunct="0"/>
            <a:endParaRPr lang="fr-FR">
              <a:solidFill>
                <a:srgbClr val="FFFFFF"/>
              </a:solidFill>
              <a:latin typeface="宋体" charset="-122"/>
            </a:endParaRPr>
          </a:p>
        </p:txBody>
      </p:sp>
      <p:sp>
        <p:nvSpPr>
          <p:cNvPr id="9" name="Line 16"/>
          <p:cNvSpPr>
            <a:spLocks noChangeShapeType="1"/>
          </p:cNvSpPr>
          <p:nvPr/>
        </p:nvSpPr>
        <p:spPr bwMode="auto">
          <a:xfrm>
            <a:off x="3637198" y="1141330"/>
            <a:ext cx="0" cy="3357124"/>
          </a:xfrm>
          <a:prstGeom prst="line">
            <a:avLst/>
          </a:prstGeom>
          <a:noFill/>
          <a:ln w="28575" algn="ctr">
            <a:solidFill>
              <a:srgbClr val="FFFF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 name="Rectangle 27"/>
          <p:cNvSpPr>
            <a:spLocks noChangeArrowheads="1"/>
          </p:cNvSpPr>
          <p:nvPr/>
        </p:nvSpPr>
        <p:spPr bwMode="auto">
          <a:xfrm>
            <a:off x="639730" y="1212768"/>
            <a:ext cx="1636540" cy="1555639"/>
          </a:xfrm>
          <a:prstGeom prst="rect">
            <a:avLst/>
          </a:prstGeom>
          <a:solidFill>
            <a:srgbClr val="0070C0"/>
          </a:solidFill>
          <a:ln>
            <a:noFill/>
          </a:ln>
          <a:effectLst/>
          <a:scene3d>
            <a:camera prst="orthographicFront">
              <a:rot lat="0" lon="0" rev="0"/>
            </a:camera>
            <a:lightRig rig="glow" dir="t">
              <a:rot lat="0" lon="0" rev="14100000"/>
            </a:lightRig>
          </a:scene3d>
          <a:sp3d prstMaterial="softEdge">
            <a:bevelT w="127000" prst="artDeco"/>
          </a:sp3d>
          <a:extLs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fr-FR">
              <a:latin typeface="宋体" charset="-122"/>
            </a:endParaRPr>
          </a:p>
        </p:txBody>
      </p:sp>
      <p:sp>
        <p:nvSpPr>
          <p:cNvPr id="11" name="Rectangle 29"/>
          <p:cNvSpPr>
            <a:spLocks noChangeArrowheads="1"/>
          </p:cNvSpPr>
          <p:nvPr/>
        </p:nvSpPr>
        <p:spPr bwMode="auto">
          <a:xfrm>
            <a:off x="648619" y="1307700"/>
            <a:ext cx="1627651" cy="7078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r>
              <a:rPr lang="en-US" altLang="zh-CN" sz="2000" b="1" dirty="0">
                <a:solidFill>
                  <a:srgbClr val="FFFF00"/>
                </a:solidFill>
                <a:latin typeface="微软雅黑" pitchFamily="34" charset="-122"/>
                <a:ea typeface="微软雅黑" pitchFamily="34" charset="-122"/>
              </a:rPr>
              <a:t>6.5</a:t>
            </a:r>
          </a:p>
          <a:p>
            <a:pPr eaLnBrk="0" hangingPunct="0"/>
            <a:r>
              <a:rPr lang="zh-CN" altLang="en-US" sz="2000" b="1" dirty="0">
                <a:solidFill>
                  <a:schemeClr val="bg1"/>
                </a:solidFill>
                <a:latin typeface="微软雅黑" pitchFamily="34" charset="-122"/>
                <a:ea typeface="微软雅黑" pitchFamily="34" charset="-122"/>
              </a:rPr>
              <a:t>电子邮件</a:t>
            </a:r>
            <a:endParaRPr lang="zh-CN" altLang="fr-FR" sz="2000" b="1" dirty="0">
              <a:solidFill>
                <a:schemeClr val="bg1"/>
              </a:solidFill>
              <a:latin typeface="微软雅黑" pitchFamily="34" charset="-122"/>
              <a:ea typeface="微软雅黑" pitchFamily="34" charset="-122"/>
            </a:endParaRPr>
          </a:p>
        </p:txBody>
      </p:sp>
      <p:sp>
        <p:nvSpPr>
          <p:cNvPr id="12" name="Rectangle 8"/>
          <p:cNvSpPr>
            <a:spLocks noChangeArrowheads="1"/>
          </p:cNvSpPr>
          <p:nvPr/>
        </p:nvSpPr>
        <p:spPr bwMode="auto">
          <a:xfrm>
            <a:off x="2700573" y="1088467"/>
            <a:ext cx="5756006" cy="2862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lnSpc>
                <a:spcPct val="150000"/>
              </a:lnSpc>
            </a:pPr>
            <a:r>
              <a:rPr lang="en-US" altLang="zh-CN" sz="2000" b="1" dirty="0">
                <a:solidFill>
                  <a:schemeClr val="bg1"/>
                </a:solidFill>
                <a:latin typeface="微软雅黑" pitchFamily="34" charset="-122"/>
                <a:ea typeface="微软雅黑" pitchFamily="34" charset="-122"/>
              </a:rPr>
              <a:t>6.5.1                                           </a:t>
            </a:r>
            <a:r>
              <a:rPr lang="zh-CN" altLang="en-US" sz="2000" b="1" dirty="0">
                <a:solidFill>
                  <a:schemeClr val="bg1"/>
                </a:solidFill>
                <a:latin typeface="微软雅黑" pitchFamily="34" charset="-122"/>
                <a:ea typeface="微软雅黑" pitchFamily="34" charset="-122"/>
              </a:rPr>
              <a:t>电子邮件概述</a:t>
            </a:r>
          </a:p>
          <a:p>
            <a:pPr eaLnBrk="0" hangingPunct="0">
              <a:lnSpc>
                <a:spcPct val="150000"/>
              </a:lnSpc>
            </a:pPr>
            <a:r>
              <a:rPr lang="en-US" altLang="zh-CN" sz="2000" b="1" dirty="0">
                <a:solidFill>
                  <a:schemeClr val="bg1"/>
                </a:solidFill>
                <a:latin typeface="微软雅黑" pitchFamily="34" charset="-122"/>
                <a:ea typeface="微软雅黑" pitchFamily="34" charset="-122"/>
              </a:rPr>
              <a:t>6.5.2                          </a:t>
            </a:r>
            <a:r>
              <a:rPr lang="zh-CN" altLang="en-US" sz="2000" b="1" dirty="0">
                <a:solidFill>
                  <a:schemeClr val="bg1"/>
                </a:solidFill>
                <a:latin typeface="微软雅黑" pitchFamily="34" charset="-122"/>
                <a:ea typeface="微软雅黑" pitchFamily="34" charset="-122"/>
              </a:rPr>
              <a:t>简单邮件传送协议 </a:t>
            </a:r>
            <a:r>
              <a:rPr lang="en-US" altLang="zh-CN" sz="2000" b="1" dirty="0">
                <a:solidFill>
                  <a:schemeClr val="bg1"/>
                </a:solidFill>
                <a:latin typeface="微软雅黑" pitchFamily="34" charset="-122"/>
                <a:ea typeface="微软雅黑" pitchFamily="34" charset="-122"/>
              </a:rPr>
              <a:t>SMTP</a:t>
            </a:r>
          </a:p>
          <a:p>
            <a:pPr eaLnBrk="0" hangingPunct="0">
              <a:lnSpc>
                <a:spcPct val="150000"/>
              </a:lnSpc>
            </a:pPr>
            <a:r>
              <a:rPr lang="en-US" altLang="zh-CN" sz="2000" b="1" dirty="0">
                <a:solidFill>
                  <a:schemeClr val="bg1"/>
                </a:solidFill>
                <a:latin typeface="微软雅黑" pitchFamily="34" charset="-122"/>
                <a:ea typeface="微软雅黑" pitchFamily="34" charset="-122"/>
              </a:rPr>
              <a:t>6.5.3                                 </a:t>
            </a:r>
            <a:r>
              <a:rPr lang="zh-CN" altLang="en-US" sz="2000" b="1" dirty="0">
                <a:solidFill>
                  <a:schemeClr val="bg1"/>
                </a:solidFill>
                <a:latin typeface="微软雅黑" pitchFamily="34" charset="-122"/>
                <a:ea typeface="微软雅黑" pitchFamily="34" charset="-122"/>
              </a:rPr>
              <a:t>电子邮件的信息格式</a:t>
            </a:r>
          </a:p>
          <a:p>
            <a:pPr eaLnBrk="0" hangingPunct="0">
              <a:lnSpc>
                <a:spcPct val="150000"/>
              </a:lnSpc>
            </a:pPr>
            <a:r>
              <a:rPr lang="en-US" altLang="zh-CN" sz="2000" b="1" dirty="0">
                <a:solidFill>
                  <a:schemeClr val="bg1"/>
                </a:solidFill>
                <a:latin typeface="微软雅黑" pitchFamily="34" charset="-122"/>
                <a:ea typeface="微软雅黑" pitchFamily="34" charset="-122"/>
              </a:rPr>
              <a:t>6.5.4                   </a:t>
            </a:r>
            <a:r>
              <a:rPr lang="zh-CN" altLang="en-US" sz="2000" b="1" dirty="0">
                <a:solidFill>
                  <a:schemeClr val="bg1"/>
                </a:solidFill>
                <a:latin typeface="微软雅黑" pitchFamily="34" charset="-122"/>
                <a:ea typeface="微软雅黑" pitchFamily="34" charset="-122"/>
              </a:rPr>
              <a:t>邮件读取协议 </a:t>
            </a:r>
            <a:r>
              <a:rPr lang="en-US" altLang="zh-CN" sz="2000" b="1" dirty="0">
                <a:solidFill>
                  <a:schemeClr val="bg1"/>
                </a:solidFill>
                <a:latin typeface="微软雅黑" pitchFamily="34" charset="-122"/>
                <a:ea typeface="微软雅黑" pitchFamily="34" charset="-122"/>
              </a:rPr>
              <a:t>POP3 </a:t>
            </a:r>
            <a:r>
              <a:rPr lang="zh-CN" altLang="en-US" sz="2000" b="1" dirty="0">
                <a:solidFill>
                  <a:schemeClr val="bg1"/>
                </a:solidFill>
                <a:latin typeface="微软雅黑" pitchFamily="34" charset="-122"/>
                <a:ea typeface="微软雅黑" pitchFamily="34" charset="-122"/>
              </a:rPr>
              <a:t>和 </a:t>
            </a:r>
            <a:r>
              <a:rPr lang="en-US" altLang="zh-CN" sz="2000" b="1" dirty="0">
                <a:solidFill>
                  <a:schemeClr val="bg1"/>
                </a:solidFill>
                <a:latin typeface="微软雅黑" pitchFamily="34" charset="-122"/>
                <a:ea typeface="微软雅黑" pitchFamily="34" charset="-122"/>
              </a:rPr>
              <a:t>IMAP</a:t>
            </a:r>
          </a:p>
          <a:p>
            <a:pPr eaLnBrk="0" hangingPunct="0">
              <a:lnSpc>
                <a:spcPct val="150000"/>
              </a:lnSpc>
            </a:pPr>
            <a:r>
              <a:rPr lang="en-US" altLang="zh-CN" sz="2000" b="1" dirty="0">
                <a:solidFill>
                  <a:schemeClr val="bg1"/>
                </a:solidFill>
                <a:latin typeface="微软雅黑" pitchFamily="34" charset="-122"/>
                <a:ea typeface="微软雅黑" pitchFamily="34" charset="-122"/>
              </a:rPr>
              <a:t>6.5.5                              </a:t>
            </a:r>
            <a:r>
              <a:rPr lang="zh-CN" altLang="en-US" sz="2000" b="1" dirty="0">
                <a:solidFill>
                  <a:schemeClr val="bg1"/>
                </a:solidFill>
                <a:latin typeface="微软雅黑" pitchFamily="34" charset="-122"/>
                <a:ea typeface="微软雅黑" pitchFamily="34" charset="-122"/>
              </a:rPr>
              <a:t>基于万维网的电子邮件</a:t>
            </a:r>
          </a:p>
          <a:p>
            <a:pPr eaLnBrk="0" hangingPunct="0">
              <a:lnSpc>
                <a:spcPct val="150000"/>
              </a:lnSpc>
            </a:pPr>
            <a:r>
              <a:rPr lang="en-US" altLang="zh-CN" sz="2000" b="1" dirty="0">
                <a:solidFill>
                  <a:schemeClr val="bg1"/>
                </a:solidFill>
                <a:latin typeface="微软雅黑" pitchFamily="34" charset="-122"/>
                <a:ea typeface="微软雅黑" pitchFamily="34" charset="-122"/>
              </a:rPr>
              <a:t>6.5.6                       </a:t>
            </a:r>
            <a:r>
              <a:rPr lang="zh-CN" altLang="en-US" sz="2000" b="1" dirty="0">
                <a:solidFill>
                  <a:schemeClr val="bg1"/>
                </a:solidFill>
                <a:latin typeface="微软雅黑" pitchFamily="34" charset="-122"/>
                <a:ea typeface="微软雅黑" pitchFamily="34" charset="-122"/>
              </a:rPr>
              <a:t>通用互联网邮件扩充 </a:t>
            </a:r>
            <a:r>
              <a:rPr lang="en-US" altLang="zh-CN" sz="2000" b="1" dirty="0">
                <a:solidFill>
                  <a:schemeClr val="bg1"/>
                </a:solidFill>
                <a:latin typeface="微软雅黑" pitchFamily="34" charset="-122"/>
                <a:ea typeface="微软雅黑" pitchFamily="34" charset="-122"/>
              </a:rPr>
              <a:t>MIME</a:t>
            </a:r>
          </a:p>
        </p:txBody>
      </p:sp>
    </p:spTree>
    <p:extLst>
      <p:ext uri="{BB962C8B-B14F-4D97-AF65-F5344CB8AC3E}">
        <p14:creationId xmlns:p14="http://schemas.microsoft.com/office/powerpoint/2010/main" val="129284100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56963" y="1195899"/>
            <a:ext cx="8048776" cy="388721"/>
          </a:xfrm>
          <a:prstGeom prst="roundRect">
            <a:avLst>
              <a:gd name="adj" fmla="val 16667"/>
            </a:avLst>
          </a:prstGeom>
          <a:solidFill>
            <a:srgbClr val="0089FA"/>
          </a:solidFill>
          <a:ln>
            <a:noFill/>
          </a:ln>
          <a:effectLst/>
          <a:extLst/>
        </p:spPr>
        <p:txBody>
          <a:bodyPr wrap="none" anchor="ctr"/>
          <a:lstStyle/>
          <a:p>
            <a:endParaRPr lang="zh-CN" altLang="en-US"/>
          </a:p>
        </p:txBody>
      </p:sp>
      <p:sp>
        <p:nvSpPr>
          <p:cNvPr id="3" name="Rectangle 6"/>
          <p:cNvSpPr>
            <a:spLocks noChangeArrowheads="1"/>
          </p:cNvSpPr>
          <p:nvPr/>
        </p:nvSpPr>
        <p:spPr bwMode="auto">
          <a:xfrm>
            <a:off x="3093072" y="1162772"/>
            <a:ext cx="295786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itchFamily="34" charset="-122"/>
                <a:ea typeface="微软雅黑" pitchFamily="34" charset="-122"/>
              </a:rPr>
              <a:t>6.5.1  </a:t>
            </a:r>
            <a:r>
              <a:rPr lang="zh-CN" altLang="en-US" sz="2400" b="1" dirty="0">
                <a:solidFill>
                  <a:schemeClr val="bg1"/>
                </a:solidFill>
                <a:latin typeface="微软雅黑" pitchFamily="34" charset="-122"/>
                <a:ea typeface="微软雅黑" pitchFamily="34" charset="-122"/>
              </a:rPr>
              <a:t>电子邮件概述</a:t>
            </a:r>
          </a:p>
        </p:txBody>
      </p:sp>
      <p:sp>
        <p:nvSpPr>
          <p:cNvPr id="4" name="Rectangle 68"/>
          <p:cNvSpPr>
            <a:spLocks noChangeArrowheads="1"/>
          </p:cNvSpPr>
          <p:nvPr/>
        </p:nvSpPr>
        <p:spPr bwMode="auto">
          <a:xfrm>
            <a:off x="483810" y="1681557"/>
            <a:ext cx="7975865" cy="17851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eaLnBrk="0" hangingPunct="0">
              <a:lnSpc>
                <a:spcPts val="3300"/>
              </a:lnSpc>
              <a:buClr>
                <a:srgbClr val="0070C0"/>
              </a:buClr>
              <a:buFont typeface="Wingdings" pitchFamily="2" charset="2"/>
              <a:buChar char="l"/>
            </a:pPr>
            <a:r>
              <a:rPr lang="zh-CN" altLang="en-US" sz="2000" b="1" dirty="0">
                <a:solidFill>
                  <a:srgbClr val="0000FF"/>
                </a:solidFill>
                <a:latin typeface="微软雅黑" pitchFamily="34" charset="-122"/>
                <a:ea typeface="微软雅黑" pitchFamily="34" charset="-122"/>
              </a:rPr>
              <a:t>电子邮件</a:t>
            </a:r>
            <a:r>
              <a:rPr lang="zh-CN" altLang="en-US" sz="2000" b="1" dirty="0">
                <a:latin typeface="微软雅黑" pitchFamily="34" charset="-122"/>
                <a:ea typeface="微软雅黑" pitchFamily="34" charset="-122"/>
              </a:rPr>
              <a:t> </a:t>
            </a:r>
            <a:r>
              <a:rPr lang="en-US" altLang="zh-CN" sz="2000" b="1" dirty="0">
                <a:latin typeface="微软雅黑" pitchFamily="34" charset="-122"/>
                <a:ea typeface="微软雅黑" pitchFamily="34" charset="-122"/>
              </a:rPr>
              <a:t>(e-mail)</a:t>
            </a:r>
            <a:r>
              <a:rPr lang="zh-CN" altLang="en-US" sz="2000" b="1" dirty="0">
                <a:latin typeface="微软雅黑" pitchFamily="34" charset="-122"/>
                <a:ea typeface="微软雅黑" pitchFamily="34" charset="-122"/>
              </a:rPr>
              <a:t>：指使用电子设备交换的邮件及其方法。</a:t>
            </a:r>
            <a:endParaRPr lang="en-US" altLang="zh-CN" sz="2000" b="1" dirty="0">
              <a:solidFill>
                <a:srgbClr val="0000FF"/>
              </a:solidFill>
              <a:latin typeface="微软雅黑" pitchFamily="34" charset="-122"/>
              <a:ea typeface="微软雅黑" pitchFamily="34" charset="-122"/>
            </a:endParaRPr>
          </a:p>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电子邮件是互联网上使用得最多的和最受用户欢迎的一种应用。</a:t>
            </a:r>
          </a:p>
          <a:p>
            <a:pPr marL="285750" indent="-285750" eaLnBrk="0" hangingPunct="0">
              <a:lnSpc>
                <a:spcPts val="3300"/>
              </a:lnSpc>
              <a:buClr>
                <a:srgbClr val="0070C0"/>
              </a:buClr>
              <a:buFont typeface="Wingdings" pitchFamily="2" charset="2"/>
              <a:buChar char="l"/>
            </a:pPr>
            <a:r>
              <a:rPr lang="zh-CN" altLang="en-US" sz="2000" b="1" dirty="0">
                <a:solidFill>
                  <a:srgbClr val="CC00CC"/>
                </a:solidFill>
                <a:latin typeface="微软雅黑" pitchFamily="34" charset="-122"/>
                <a:ea typeface="微软雅黑" pitchFamily="34" charset="-122"/>
              </a:rPr>
              <a:t>优点</a:t>
            </a:r>
            <a:r>
              <a:rPr lang="zh-CN" altLang="en-US" sz="2000" b="1" dirty="0">
                <a:latin typeface="微软雅黑" pitchFamily="34" charset="-122"/>
                <a:ea typeface="微软雅黑" pitchFamily="34" charset="-122"/>
              </a:rPr>
              <a:t>：使用方便，传递迅速，费用低廉，可以传送多种类型的信息（包括：文字信息，声音和图像等）。</a:t>
            </a:r>
          </a:p>
        </p:txBody>
      </p:sp>
    </p:spTree>
    <p:extLst>
      <p:ext uri="{BB962C8B-B14F-4D97-AF65-F5344CB8AC3E}">
        <p14:creationId xmlns:p14="http://schemas.microsoft.com/office/powerpoint/2010/main" val="356824156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56963" y="1349683"/>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3" name="Rectangle 6"/>
          <p:cNvSpPr>
            <a:spLocks noChangeArrowheads="1"/>
          </p:cNvSpPr>
          <p:nvPr/>
        </p:nvSpPr>
        <p:spPr bwMode="auto">
          <a:xfrm>
            <a:off x="3334860" y="1316472"/>
            <a:ext cx="249299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电子邮件的重要标准</a:t>
            </a:r>
          </a:p>
        </p:txBody>
      </p:sp>
      <p:sp>
        <p:nvSpPr>
          <p:cNvPr id="4" name="Rectangle 68"/>
          <p:cNvSpPr>
            <a:spLocks noChangeArrowheads="1"/>
          </p:cNvSpPr>
          <p:nvPr/>
        </p:nvSpPr>
        <p:spPr bwMode="auto">
          <a:xfrm>
            <a:off x="483810" y="1710773"/>
            <a:ext cx="8285286" cy="17851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简单邮件发送协议：</a:t>
            </a:r>
            <a:r>
              <a:rPr lang="en-US" altLang="zh-CN" sz="2000" b="1" dirty="0">
                <a:latin typeface="微软雅黑" pitchFamily="34" charset="-122"/>
                <a:ea typeface="微软雅黑" pitchFamily="34" charset="-122"/>
              </a:rPr>
              <a:t>SMTP</a:t>
            </a:r>
          </a:p>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互联网文本报文格式</a:t>
            </a:r>
            <a:endParaRPr lang="en-US" altLang="zh-CN" sz="2000" b="1" dirty="0">
              <a:latin typeface="微软雅黑" pitchFamily="34" charset="-122"/>
              <a:ea typeface="微软雅黑" pitchFamily="34" charset="-122"/>
            </a:endParaRPr>
          </a:p>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通用互联网邮件扩充 </a:t>
            </a:r>
            <a:r>
              <a:rPr lang="en-US" altLang="zh-CN" sz="2000" b="1" dirty="0">
                <a:latin typeface="微软雅黑" pitchFamily="34" charset="-122"/>
                <a:ea typeface="微软雅黑" pitchFamily="34" charset="-122"/>
              </a:rPr>
              <a:t>MIME</a:t>
            </a:r>
          </a:p>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邮件读取协议：</a:t>
            </a:r>
            <a:r>
              <a:rPr lang="en-US" altLang="zh-CN" sz="2000" b="1" dirty="0">
                <a:latin typeface="微软雅黑" pitchFamily="34" charset="-122"/>
                <a:ea typeface="微软雅黑" pitchFamily="34" charset="-122"/>
              </a:rPr>
              <a:t>POP3 </a:t>
            </a:r>
            <a:r>
              <a:rPr lang="zh-CN" altLang="en-US" sz="2000" b="1" dirty="0">
                <a:latin typeface="微软雅黑" pitchFamily="34" charset="-122"/>
                <a:ea typeface="微软雅黑" pitchFamily="34" charset="-122"/>
              </a:rPr>
              <a:t>和 </a:t>
            </a:r>
            <a:r>
              <a:rPr lang="en-US" altLang="zh-CN" sz="2000" b="1" dirty="0">
                <a:latin typeface="微软雅黑" pitchFamily="34" charset="-122"/>
                <a:ea typeface="微软雅黑" pitchFamily="34" charset="-122"/>
              </a:rPr>
              <a:t>IMAP</a:t>
            </a:r>
          </a:p>
        </p:txBody>
      </p:sp>
    </p:spTree>
    <p:extLst>
      <p:ext uri="{BB962C8B-B14F-4D97-AF65-F5344CB8AC3E}">
        <p14:creationId xmlns:p14="http://schemas.microsoft.com/office/powerpoint/2010/main" val="517145630"/>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4"/>
          <p:cNvSpPr/>
          <p:nvPr/>
        </p:nvSpPr>
        <p:spPr>
          <a:xfrm>
            <a:off x="556963" y="1057072"/>
            <a:ext cx="8048776" cy="331493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AutoShape 5"/>
          <p:cNvSpPr>
            <a:spLocks noChangeArrowheads="1"/>
          </p:cNvSpPr>
          <p:nvPr/>
        </p:nvSpPr>
        <p:spPr bwMode="auto">
          <a:xfrm>
            <a:off x="556963" y="633865"/>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7" name="Rectangle 6"/>
          <p:cNvSpPr>
            <a:spLocks noChangeArrowheads="1"/>
          </p:cNvSpPr>
          <p:nvPr/>
        </p:nvSpPr>
        <p:spPr bwMode="auto">
          <a:xfrm>
            <a:off x="2693657" y="600654"/>
            <a:ext cx="377539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电子邮件的组成：三个主要构件</a:t>
            </a:r>
          </a:p>
        </p:txBody>
      </p:sp>
      <p:sp>
        <p:nvSpPr>
          <p:cNvPr id="2" name="Rectangle 17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17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13" name="Rectangle 18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72" name="Rectangle 386"/>
          <p:cNvSpPr>
            <a:spLocks noChangeArrowheads="1"/>
          </p:cNvSpPr>
          <p:nvPr/>
        </p:nvSpPr>
        <p:spPr bwMode="auto">
          <a:xfrm>
            <a:off x="2907058" y="1869984"/>
            <a:ext cx="680437" cy="1346517"/>
          </a:xfrm>
          <a:prstGeom prst="rect">
            <a:avLst/>
          </a:prstGeom>
          <a:solidFill>
            <a:srgbClr val="0000FF"/>
          </a:solidFill>
          <a:ln w="12700" algn="ctr">
            <a:solidFill>
              <a:schemeClr val="tx1"/>
            </a:solidFill>
            <a:miter lim="800000"/>
            <a:headEnd/>
            <a:tailEnd/>
          </a:ln>
          <a:effectLst/>
        </p:spPr>
        <p:txBody>
          <a:bodyPr wrap="none" anchor="ctr"/>
          <a:lstStyle/>
          <a:p>
            <a:pPr algn="ctr" eaLnBrk="1" hangingPunct="1"/>
            <a:endParaRPr lang="zh-CN" altLang="en-US" sz="1100" b="1">
              <a:latin typeface="微软雅黑" pitchFamily="34" charset="-122"/>
              <a:ea typeface="微软雅黑" pitchFamily="34" charset="-122"/>
            </a:endParaRPr>
          </a:p>
        </p:txBody>
      </p:sp>
      <p:sp>
        <p:nvSpPr>
          <p:cNvPr id="373" name="Rectangle 387"/>
          <p:cNvSpPr>
            <a:spLocks noChangeArrowheads="1"/>
          </p:cNvSpPr>
          <p:nvPr/>
        </p:nvSpPr>
        <p:spPr bwMode="auto">
          <a:xfrm>
            <a:off x="1544934" y="1869984"/>
            <a:ext cx="680437" cy="1346517"/>
          </a:xfrm>
          <a:prstGeom prst="rect">
            <a:avLst/>
          </a:prstGeom>
          <a:solidFill>
            <a:srgbClr val="00FFCC"/>
          </a:solidFill>
          <a:ln w="9525">
            <a:solidFill>
              <a:schemeClr val="tx1"/>
            </a:solidFill>
            <a:miter lim="800000"/>
            <a:headEnd/>
            <a:tailEnd/>
          </a:ln>
          <a:effectLst/>
        </p:spPr>
        <p:txBody>
          <a:bodyPr wrap="none" anchor="ctr"/>
          <a:lstStyle/>
          <a:p>
            <a:pPr algn="ctr" eaLnBrk="1" hangingPunct="1"/>
            <a:endParaRPr lang="zh-CN" altLang="en-US" sz="1100" b="1">
              <a:latin typeface="微软雅黑" pitchFamily="34" charset="-122"/>
              <a:ea typeface="微软雅黑" pitchFamily="34" charset="-122"/>
            </a:endParaRPr>
          </a:p>
        </p:txBody>
      </p:sp>
      <p:sp>
        <p:nvSpPr>
          <p:cNvPr id="374" name="Line 388"/>
          <p:cNvSpPr>
            <a:spLocks noChangeShapeType="1"/>
          </p:cNvSpPr>
          <p:nvPr/>
        </p:nvSpPr>
        <p:spPr bwMode="auto">
          <a:xfrm>
            <a:off x="2021489" y="2212756"/>
            <a:ext cx="941856" cy="0"/>
          </a:xfrm>
          <a:prstGeom prst="line">
            <a:avLst/>
          </a:prstGeom>
          <a:noFill/>
          <a:ln w="38100">
            <a:solidFill>
              <a:srgbClr val="FF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100" b="1">
              <a:latin typeface="微软雅黑" pitchFamily="34" charset="-122"/>
              <a:ea typeface="微软雅黑" pitchFamily="34" charset="-122"/>
            </a:endParaRPr>
          </a:p>
        </p:txBody>
      </p:sp>
      <p:sp>
        <p:nvSpPr>
          <p:cNvPr id="377" name="Text Box 391"/>
          <p:cNvSpPr txBox="1">
            <a:spLocks noChangeArrowheads="1"/>
          </p:cNvSpPr>
          <p:nvPr/>
        </p:nvSpPr>
        <p:spPr bwMode="auto">
          <a:xfrm>
            <a:off x="2282161" y="1525813"/>
            <a:ext cx="466794" cy="4770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lnSpc>
                <a:spcPts val="1500"/>
              </a:lnSpc>
            </a:pPr>
            <a:r>
              <a:rPr kumimoji="1" lang="zh-CN" altLang="en-US" sz="1100" b="1" dirty="0">
                <a:solidFill>
                  <a:srgbClr val="0000FF"/>
                </a:solidFill>
                <a:latin typeface="微软雅黑" pitchFamily="34" charset="-122"/>
                <a:ea typeface="微软雅黑" pitchFamily="34" charset="-122"/>
              </a:rPr>
              <a:t>发送</a:t>
            </a:r>
          </a:p>
          <a:p>
            <a:pPr algn="ctr" eaLnBrk="1" hangingPunct="1">
              <a:lnSpc>
                <a:spcPts val="1500"/>
              </a:lnSpc>
            </a:pPr>
            <a:r>
              <a:rPr kumimoji="1" lang="zh-CN" altLang="en-US" sz="1100" b="1" dirty="0">
                <a:solidFill>
                  <a:srgbClr val="0000FF"/>
                </a:solidFill>
                <a:latin typeface="微软雅黑" pitchFamily="34" charset="-122"/>
                <a:ea typeface="微软雅黑" pitchFamily="34" charset="-122"/>
              </a:rPr>
              <a:t>邮件</a:t>
            </a:r>
          </a:p>
        </p:txBody>
      </p:sp>
      <p:sp>
        <p:nvSpPr>
          <p:cNvPr id="380" name="Text Box 394"/>
          <p:cNvSpPr txBox="1">
            <a:spLocks noChangeArrowheads="1"/>
          </p:cNvSpPr>
          <p:nvPr/>
        </p:nvSpPr>
        <p:spPr bwMode="auto">
          <a:xfrm>
            <a:off x="2296294" y="2239066"/>
            <a:ext cx="466794" cy="4770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lnSpc>
                <a:spcPts val="1500"/>
              </a:lnSpc>
            </a:pPr>
            <a:r>
              <a:rPr kumimoji="1" lang="en-US" altLang="zh-CN" sz="1100" b="1" dirty="0">
                <a:solidFill>
                  <a:srgbClr val="0000FF"/>
                </a:solidFill>
                <a:latin typeface="微软雅黑" pitchFamily="34" charset="-122"/>
                <a:ea typeface="微软雅黑" pitchFamily="34" charset="-122"/>
              </a:rPr>
              <a:t>TCP</a:t>
            </a:r>
          </a:p>
          <a:p>
            <a:pPr algn="ctr" eaLnBrk="1" hangingPunct="1">
              <a:lnSpc>
                <a:spcPts val="1500"/>
              </a:lnSpc>
            </a:pPr>
            <a:r>
              <a:rPr kumimoji="1" lang="zh-CN" altLang="en-US" sz="1100" b="1" dirty="0">
                <a:solidFill>
                  <a:srgbClr val="0000FF"/>
                </a:solidFill>
                <a:latin typeface="微软雅黑" pitchFamily="34" charset="-122"/>
                <a:ea typeface="微软雅黑" pitchFamily="34" charset="-122"/>
              </a:rPr>
              <a:t>连接</a:t>
            </a:r>
          </a:p>
        </p:txBody>
      </p:sp>
      <p:sp>
        <p:nvSpPr>
          <p:cNvPr id="383" name="Oval 397"/>
          <p:cNvSpPr>
            <a:spLocks noChangeArrowheads="1"/>
          </p:cNvSpPr>
          <p:nvPr/>
        </p:nvSpPr>
        <p:spPr bwMode="auto">
          <a:xfrm>
            <a:off x="1601220" y="1933870"/>
            <a:ext cx="566615" cy="556545"/>
          </a:xfrm>
          <a:prstGeom prst="ellipse">
            <a:avLst/>
          </a:prstGeom>
          <a:solidFill>
            <a:srgbClr val="FFFF00"/>
          </a:solidFill>
          <a:ln w="9525">
            <a:solidFill>
              <a:schemeClr val="tx1"/>
            </a:solidFill>
            <a:round/>
            <a:headEnd/>
            <a:tailEnd/>
          </a:ln>
          <a:effectLst/>
          <a:extLst/>
        </p:spPr>
        <p:txBody>
          <a:bodyPr wrap="none" anchor="ctr"/>
          <a:lstStyle/>
          <a:p>
            <a:pPr algn="ctr" eaLnBrk="1" hangingPunct="1"/>
            <a:r>
              <a:rPr kumimoji="1" lang="en-US" altLang="zh-CN" sz="1100" b="1" dirty="0">
                <a:latin typeface="微软雅黑" pitchFamily="34" charset="-122"/>
                <a:ea typeface="微软雅黑" pitchFamily="34" charset="-122"/>
              </a:rPr>
              <a:t>SMTP</a:t>
            </a:r>
          </a:p>
          <a:p>
            <a:pPr algn="ctr" eaLnBrk="1" hangingPunct="1"/>
            <a:r>
              <a:rPr kumimoji="1" lang="zh-CN" altLang="en-US" sz="1100" b="1" dirty="0">
                <a:latin typeface="微软雅黑" pitchFamily="34" charset="-122"/>
                <a:ea typeface="微软雅黑" pitchFamily="34" charset="-122"/>
              </a:rPr>
              <a:t>客户</a:t>
            </a:r>
          </a:p>
        </p:txBody>
      </p:sp>
      <p:sp>
        <p:nvSpPr>
          <p:cNvPr id="391" name="Oval 405"/>
          <p:cNvSpPr>
            <a:spLocks noChangeArrowheads="1"/>
          </p:cNvSpPr>
          <p:nvPr/>
        </p:nvSpPr>
        <p:spPr bwMode="auto">
          <a:xfrm>
            <a:off x="2964596" y="1933870"/>
            <a:ext cx="566615" cy="556545"/>
          </a:xfrm>
          <a:prstGeom prst="ellipse">
            <a:avLst/>
          </a:prstGeom>
          <a:solidFill>
            <a:schemeClr val="bg1"/>
          </a:solidFill>
          <a:ln w="9525">
            <a:solidFill>
              <a:schemeClr val="tx1"/>
            </a:solidFill>
            <a:round/>
            <a:headEnd/>
            <a:tailEnd/>
          </a:ln>
          <a:effectLst/>
          <a:extLst/>
        </p:spPr>
        <p:txBody>
          <a:bodyPr wrap="none" anchor="ctr"/>
          <a:lstStyle/>
          <a:p>
            <a:pPr algn="ctr" eaLnBrk="1" hangingPunct="1"/>
            <a:r>
              <a:rPr kumimoji="1" lang="en-US" altLang="zh-CN" sz="1100" b="1">
                <a:latin typeface="微软雅黑" pitchFamily="34" charset="-122"/>
                <a:ea typeface="微软雅黑" pitchFamily="34" charset="-122"/>
              </a:rPr>
              <a:t>SMTP</a:t>
            </a:r>
          </a:p>
          <a:p>
            <a:pPr algn="ctr" eaLnBrk="1" hangingPunct="1"/>
            <a:r>
              <a:rPr kumimoji="1" lang="zh-CN" altLang="en-US" sz="1100" b="1">
                <a:latin typeface="微软雅黑" pitchFamily="34" charset="-122"/>
                <a:ea typeface="微软雅黑" pitchFamily="34" charset="-122"/>
              </a:rPr>
              <a:t>服务器</a:t>
            </a:r>
          </a:p>
        </p:txBody>
      </p:sp>
      <p:sp>
        <p:nvSpPr>
          <p:cNvPr id="392" name="Oval 406"/>
          <p:cNvSpPr>
            <a:spLocks noChangeArrowheads="1"/>
          </p:cNvSpPr>
          <p:nvPr/>
        </p:nvSpPr>
        <p:spPr bwMode="auto">
          <a:xfrm>
            <a:off x="2964596" y="2546929"/>
            <a:ext cx="566615" cy="556543"/>
          </a:xfrm>
          <a:prstGeom prst="ellipse">
            <a:avLst/>
          </a:prstGeom>
          <a:solidFill>
            <a:srgbClr val="FFFF00"/>
          </a:solidFill>
          <a:ln w="9525" algn="ctr">
            <a:solidFill>
              <a:schemeClr val="tx1"/>
            </a:solidFill>
            <a:round/>
            <a:headEnd/>
            <a:tailEnd/>
          </a:ln>
          <a:effectLst/>
          <a:extLst/>
        </p:spPr>
        <p:txBody>
          <a:bodyPr wrap="none" anchor="ctr"/>
          <a:lstStyle/>
          <a:p>
            <a:pPr algn="ctr" eaLnBrk="1" hangingPunct="1"/>
            <a:r>
              <a:rPr kumimoji="1" lang="en-US" altLang="zh-CN" sz="1100" b="1">
                <a:latin typeface="微软雅黑" pitchFamily="34" charset="-122"/>
                <a:ea typeface="微软雅黑" pitchFamily="34" charset="-122"/>
              </a:rPr>
              <a:t>SMTP</a:t>
            </a:r>
          </a:p>
          <a:p>
            <a:pPr algn="ctr" eaLnBrk="1" hangingPunct="1"/>
            <a:r>
              <a:rPr kumimoji="1" lang="zh-CN" altLang="en-US" sz="1100" b="1">
                <a:latin typeface="微软雅黑" pitchFamily="34" charset="-122"/>
                <a:ea typeface="微软雅黑" pitchFamily="34" charset="-122"/>
              </a:rPr>
              <a:t>客户</a:t>
            </a:r>
          </a:p>
        </p:txBody>
      </p:sp>
      <p:sp>
        <p:nvSpPr>
          <p:cNvPr id="396" name="Text Box 399"/>
          <p:cNvSpPr txBox="1">
            <a:spLocks noChangeArrowheads="1"/>
          </p:cNvSpPr>
          <p:nvPr/>
        </p:nvSpPr>
        <p:spPr bwMode="auto">
          <a:xfrm>
            <a:off x="616510" y="1398212"/>
            <a:ext cx="607859" cy="4770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lnSpc>
                <a:spcPts val="1500"/>
              </a:lnSpc>
            </a:pPr>
            <a:r>
              <a:rPr kumimoji="1" lang="zh-CN" altLang="en-US" sz="1100" b="1" dirty="0">
                <a:latin typeface="微软雅黑" pitchFamily="34" charset="-122"/>
                <a:ea typeface="微软雅黑" pitchFamily="34" charset="-122"/>
              </a:rPr>
              <a:t>用户</a:t>
            </a:r>
            <a:endParaRPr kumimoji="1" lang="en-US" altLang="zh-CN" sz="1100" b="1" dirty="0">
              <a:latin typeface="微软雅黑" pitchFamily="34" charset="-122"/>
              <a:ea typeface="微软雅黑" pitchFamily="34" charset="-122"/>
            </a:endParaRPr>
          </a:p>
          <a:p>
            <a:pPr algn="ctr" eaLnBrk="1" hangingPunct="1">
              <a:lnSpc>
                <a:spcPts val="1500"/>
              </a:lnSpc>
            </a:pPr>
            <a:r>
              <a:rPr kumimoji="1" lang="zh-CN" altLang="en-US" sz="1100" b="1" dirty="0">
                <a:latin typeface="微软雅黑" pitchFamily="34" charset="-122"/>
                <a:ea typeface="微软雅黑" pitchFamily="34" charset="-122"/>
              </a:rPr>
              <a:t>发件人</a:t>
            </a:r>
          </a:p>
        </p:txBody>
      </p:sp>
      <p:graphicFrame>
        <p:nvGraphicFramePr>
          <p:cNvPr id="412" name="对象 411"/>
          <p:cNvGraphicFramePr>
            <a:graphicFrameLocks noChangeAspect="1"/>
          </p:cNvGraphicFramePr>
          <p:nvPr>
            <p:extLst>
              <p:ext uri="{D42A27DB-BD31-4B8C-83A1-F6EECF244321}">
                <p14:modId xmlns:p14="http://schemas.microsoft.com/office/powerpoint/2010/main" val="250377750"/>
              </p:ext>
            </p:extLst>
          </p:nvPr>
        </p:nvGraphicFramePr>
        <p:xfrm>
          <a:off x="762658" y="1909970"/>
          <a:ext cx="546759" cy="666388"/>
        </p:xfrm>
        <a:graphic>
          <a:graphicData uri="http://schemas.openxmlformats.org/presentationml/2006/ole">
            <mc:AlternateContent xmlns:mc="http://schemas.openxmlformats.org/markup-compatibility/2006">
              <mc:Choice xmlns:v="urn:schemas-microsoft-com:vml" Requires="v">
                <p:oleObj spid="_x0000_s17458" name="Visio" r:id="rId3" imgW="3561172" imgH="4347469" progId="">
                  <p:embed/>
                </p:oleObj>
              </mc:Choice>
              <mc:Fallback>
                <p:oleObj name="Visio" r:id="rId3" imgW="3561172" imgH="4347469" progId="">
                  <p:embed/>
                  <p:pic>
                    <p:nvPicPr>
                      <p:cNvPr id="0" name="Picture 44"/>
                      <p:cNvPicPr>
                        <a:picLocks noChangeAspect="1" noChangeArrowheads="1"/>
                      </p:cNvPicPr>
                      <p:nvPr/>
                    </p:nvPicPr>
                    <p:blipFill>
                      <a:blip r:embed="rId4">
                        <a:extLst>
                          <a:ext uri="{28A0092B-C50C-407E-A947-70E740481C1C}">
                            <a14:useLocalDpi xmlns:a14="http://schemas.microsoft.com/office/drawing/2010/main" val="0"/>
                          </a:ext>
                        </a:extLst>
                      </a:blip>
                      <a:srcRect l="5348" t="4167" r="4546" b="11185"/>
                      <a:stretch>
                        <a:fillRect/>
                      </a:stretch>
                    </p:blipFill>
                    <p:spPr bwMode="auto">
                      <a:xfrm>
                        <a:off x="762658" y="1909970"/>
                        <a:ext cx="546759" cy="6663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71" name="Rectangle 385"/>
          <p:cNvSpPr>
            <a:spLocks noChangeArrowheads="1"/>
          </p:cNvSpPr>
          <p:nvPr/>
        </p:nvSpPr>
        <p:spPr bwMode="auto">
          <a:xfrm>
            <a:off x="6723401" y="1878585"/>
            <a:ext cx="680437" cy="1337917"/>
          </a:xfrm>
          <a:prstGeom prst="rect">
            <a:avLst/>
          </a:prstGeom>
          <a:solidFill>
            <a:srgbClr val="00FFCC"/>
          </a:solidFill>
          <a:ln w="9525" algn="ctr">
            <a:solidFill>
              <a:schemeClr val="tx1"/>
            </a:solidFill>
            <a:miter lim="800000"/>
            <a:headEnd/>
            <a:tailEnd/>
          </a:ln>
          <a:effectLst/>
        </p:spPr>
        <p:txBody>
          <a:bodyPr wrap="none" anchor="ctr"/>
          <a:lstStyle/>
          <a:p>
            <a:pPr algn="ctr" eaLnBrk="1" hangingPunct="1"/>
            <a:endParaRPr lang="zh-CN" altLang="en-US" sz="1100" b="1">
              <a:latin typeface="微软雅黑" pitchFamily="34" charset="-122"/>
              <a:ea typeface="微软雅黑" pitchFamily="34" charset="-122"/>
            </a:endParaRPr>
          </a:p>
        </p:txBody>
      </p:sp>
      <p:sp>
        <p:nvSpPr>
          <p:cNvPr id="379" name="Text Box 393"/>
          <p:cNvSpPr txBox="1">
            <a:spLocks noChangeArrowheads="1"/>
          </p:cNvSpPr>
          <p:nvPr/>
        </p:nvSpPr>
        <p:spPr bwMode="auto">
          <a:xfrm>
            <a:off x="6089388" y="1544413"/>
            <a:ext cx="466794" cy="4770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lnSpc>
                <a:spcPts val="1500"/>
              </a:lnSpc>
            </a:pPr>
            <a:r>
              <a:rPr kumimoji="1" lang="zh-CN" altLang="en-US" sz="1100" b="1" dirty="0">
                <a:solidFill>
                  <a:srgbClr val="0000FF"/>
                </a:solidFill>
                <a:latin typeface="微软雅黑" pitchFamily="34" charset="-122"/>
                <a:ea typeface="微软雅黑" pitchFamily="34" charset="-122"/>
              </a:rPr>
              <a:t>读取</a:t>
            </a:r>
          </a:p>
          <a:p>
            <a:pPr algn="ctr" eaLnBrk="1" hangingPunct="1">
              <a:lnSpc>
                <a:spcPts val="1500"/>
              </a:lnSpc>
            </a:pPr>
            <a:r>
              <a:rPr kumimoji="1" lang="zh-CN" altLang="en-US" sz="1100" b="1" dirty="0">
                <a:solidFill>
                  <a:srgbClr val="0000FF"/>
                </a:solidFill>
                <a:latin typeface="微软雅黑" pitchFamily="34" charset="-122"/>
                <a:ea typeface="微软雅黑" pitchFamily="34" charset="-122"/>
              </a:rPr>
              <a:t>邮件</a:t>
            </a:r>
          </a:p>
        </p:txBody>
      </p:sp>
      <p:sp>
        <p:nvSpPr>
          <p:cNvPr id="381" name="Text Box 395"/>
          <p:cNvSpPr txBox="1">
            <a:spLocks noChangeArrowheads="1"/>
          </p:cNvSpPr>
          <p:nvPr/>
        </p:nvSpPr>
        <p:spPr bwMode="auto">
          <a:xfrm>
            <a:off x="6105400" y="2217226"/>
            <a:ext cx="466794" cy="4770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lnSpc>
                <a:spcPts val="1500"/>
              </a:lnSpc>
            </a:pPr>
            <a:r>
              <a:rPr kumimoji="1" lang="en-US" altLang="zh-CN" sz="1100" b="1" dirty="0">
                <a:solidFill>
                  <a:srgbClr val="0000FF"/>
                </a:solidFill>
                <a:latin typeface="微软雅黑" pitchFamily="34" charset="-122"/>
                <a:ea typeface="微软雅黑" pitchFamily="34" charset="-122"/>
              </a:rPr>
              <a:t>TCP</a:t>
            </a:r>
          </a:p>
          <a:p>
            <a:pPr algn="ctr" eaLnBrk="1" hangingPunct="1">
              <a:lnSpc>
                <a:spcPts val="1500"/>
              </a:lnSpc>
            </a:pPr>
            <a:r>
              <a:rPr kumimoji="1" lang="zh-CN" altLang="en-US" sz="1100" b="1" dirty="0">
                <a:solidFill>
                  <a:srgbClr val="0000FF"/>
                </a:solidFill>
                <a:latin typeface="微软雅黑" pitchFamily="34" charset="-122"/>
                <a:ea typeface="微软雅黑" pitchFamily="34" charset="-122"/>
              </a:rPr>
              <a:t>连接</a:t>
            </a:r>
          </a:p>
        </p:txBody>
      </p:sp>
      <p:sp>
        <p:nvSpPr>
          <p:cNvPr id="384" name="Oval 398"/>
          <p:cNvSpPr>
            <a:spLocks noChangeArrowheads="1"/>
          </p:cNvSpPr>
          <p:nvPr/>
        </p:nvSpPr>
        <p:spPr bwMode="auto">
          <a:xfrm>
            <a:off x="6779688" y="1933870"/>
            <a:ext cx="566614" cy="556545"/>
          </a:xfrm>
          <a:prstGeom prst="ellipse">
            <a:avLst/>
          </a:prstGeom>
          <a:solidFill>
            <a:srgbClr val="FFFF00"/>
          </a:solidFill>
          <a:ln w="9525">
            <a:solidFill>
              <a:schemeClr val="tx1"/>
            </a:solidFill>
            <a:round/>
            <a:headEnd/>
            <a:tailEnd/>
          </a:ln>
          <a:effectLst/>
          <a:extLst/>
        </p:spPr>
        <p:txBody>
          <a:bodyPr wrap="none" anchor="ctr"/>
          <a:lstStyle/>
          <a:p>
            <a:pPr algn="ctr" eaLnBrk="1" hangingPunct="1"/>
            <a:r>
              <a:rPr kumimoji="1" lang="en-US" altLang="zh-CN" sz="1100" b="1">
                <a:latin typeface="微软雅黑" pitchFamily="34" charset="-122"/>
                <a:ea typeface="微软雅黑" pitchFamily="34" charset="-122"/>
              </a:rPr>
              <a:t>POP3</a:t>
            </a:r>
          </a:p>
          <a:p>
            <a:pPr algn="ctr" eaLnBrk="1" hangingPunct="1"/>
            <a:r>
              <a:rPr kumimoji="1" lang="zh-CN" altLang="en-US" sz="1100" b="1">
                <a:latin typeface="微软雅黑" pitchFamily="34" charset="-122"/>
                <a:ea typeface="微软雅黑" pitchFamily="34" charset="-122"/>
              </a:rPr>
              <a:t>客户</a:t>
            </a:r>
          </a:p>
        </p:txBody>
      </p:sp>
      <p:sp>
        <p:nvSpPr>
          <p:cNvPr id="387" name="Rectangle 401"/>
          <p:cNvSpPr>
            <a:spLocks noChangeArrowheads="1"/>
          </p:cNvSpPr>
          <p:nvPr/>
        </p:nvSpPr>
        <p:spPr bwMode="auto">
          <a:xfrm>
            <a:off x="5362526" y="1878585"/>
            <a:ext cx="680437" cy="1337917"/>
          </a:xfrm>
          <a:prstGeom prst="rect">
            <a:avLst/>
          </a:prstGeom>
          <a:solidFill>
            <a:srgbClr val="0000FF"/>
          </a:solidFill>
          <a:ln w="12700" algn="ctr">
            <a:solidFill>
              <a:schemeClr val="tx1"/>
            </a:solidFill>
            <a:miter lim="800000"/>
            <a:headEnd/>
            <a:tailEnd/>
          </a:ln>
          <a:effectLst/>
        </p:spPr>
        <p:txBody>
          <a:bodyPr wrap="none" anchor="ctr"/>
          <a:lstStyle/>
          <a:p>
            <a:pPr algn="ctr" eaLnBrk="1" hangingPunct="1"/>
            <a:endParaRPr lang="zh-CN" altLang="en-US" sz="1100" b="1">
              <a:latin typeface="微软雅黑" pitchFamily="34" charset="-122"/>
              <a:ea typeface="微软雅黑" pitchFamily="34" charset="-122"/>
            </a:endParaRPr>
          </a:p>
        </p:txBody>
      </p:sp>
      <p:sp>
        <p:nvSpPr>
          <p:cNvPr id="388" name="Oval 402"/>
          <p:cNvSpPr>
            <a:spLocks noChangeArrowheads="1"/>
          </p:cNvSpPr>
          <p:nvPr/>
        </p:nvSpPr>
        <p:spPr bwMode="auto">
          <a:xfrm>
            <a:off x="5418813" y="2546929"/>
            <a:ext cx="566614" cy="556543"/>
          </a:xfrm>
          <a:prstGeom prst="ellipse">
            <a:avLst/>
          </a:prstGeom>
          <a:solidFill>
            <a:schemeClr val="bg1"/>
          </a:solidFill>
          <a:ln w="9525" algn="ctr">
            <a:solidFill>
              <a:schemeClr val="tx1"/>
            </a:solidFill>
            <a:round/>
            <a:headEnd/>
            <a:tailEnd/>
          </a:ln>
          <a:effectLst/>
          <a:extLst/>
        </p:spPr>
        <p:txBody>
          <a:bodyPr wrap="none" anchor="ctr"/>
          <a:lstStyle/>
          <a:p>
            <a:pPr algn="ctr" eaLnBrk="1" hangingPunct="1"/>
            <a:r>
              <a:rPr kumimoji="1" lang="en-US" altLang="zh-CN" sz="1100" b="1">
                <a:latin typeface="微软雅黑" pitchFamily="34" charset="-122"/>
                <a:ea typeface="微软雅黑" pitchFamily="34" charset="-122"/>
              </a:rPr>
              <a:t>SMTP</a:t>
            </a:r>
          </a:p>
          <a:p>
            <a:pPr algn="ctr" eaLnBrk="1" hangingPunct="1"/>
            <a:r>
              <a:rPr kumimoji="1" lang="zh-CN" altLang="en-US" sz="1100" b="1">
                <a:latin typeface="微软雅黑" pitchFamily="34" charset="-122"/>
                <a:ea typeface="微软雅黑" pitchFamily="34" charset="-122"/>
              </a:rPr>
              <a:t>服务器</a:t>
            </a:r>
          </a:p>
        </p:txBody>
      </p:sp>
      <p:sp>
        <p:nvSpPr>
          <p:cNvPr id="389" name="Oval 403"/>
          <p:cNvSpPr>
            <a:spLocks noChangeArrowheads="1"/>
          </p:cNvSpPr>
          <p:nvPr/>
        </p:nvSpPr>
        <p:spPr bwMode="auto">
          <a:xfrm>
            <a:off x="5418813" y="1933870"/>
            <a:ext cx="566614" cy="556545"/>
          </a:xfrm>
          <a:prstGeom prst="ellipse">
            <a:avLst/>
          </a:prstGeom>
          <a:solidFill>
            <a:srgbClr val="00FFCC"/>
          </a:solidFill>
          <a:ln w="9525">
            <a:solidFill>
              <a:schemeClr val="tx1"/>
            </a:solidFill>
            <a:round/>
            <a:headEnd/>
            <a:tailEnd/>
          </a:ln>
          <a:effectLst/>
          <a:extLst/>
        </p:spPr>
        <p:txBody>
          <a:bodyPr wrap="none" anchor="ctr"/>
          <a:lstStyle/>
          <a:p>
            <a:pPr algn="ctr" eaLnBrk="1" hangingPunct="1"/>
            <a:r>
              <a:rPr kumimoji="1" lang="en-US" altLang="zh-CN" sz="1100" b="1">
                <a:latin typeface="微软雅黑" pitchFamily="34" charset="-122"/>
                <a:ea typeface="微软雅黑" pitchFamily="34" charset="-122"/>
              </a:rPr>
              <a:t>POP3</a:t>
            </a:r>
          </a:p>
          <a:p>
            <a:pPr algn="ctr" eaLnBrk="1" hangingPunct="1"/>
            <a:r>
              <a:rPr kumimoji="1" lang="zh-CN" altLang="en-US" sz="1100" b="1">
                <a:latin typeface="微软雅黑" pitchFamily="34" charset="-122"/>
                <a:ea typeface="微软雅黑" pitchFamily="34" charset="-122"/>
              </a:rPr>
              <a:t>服务器</a:t>
            </a:r>
          </a:p>
        </p:txBody>
      </p:sp>
      <p:grpSp>
        <p:nvGrpSpPr>
          <p:cNvPr id="420" name="组合 419"/>
          <p:cNvGrpSpPr/>
          <p:nvPr/>
        </p:nvGrpSpPr>
        <p:grpSpPr>
          <a:xfrm>
            <a:off x="1509292" y="1398212"/>
            <a:ext cx="5935194" cy="799911"/>
            <a:chOff x="1509292" y="1797262"/>
            <a:chExt cx="5935194" cy="799911"/>
          </a:xfrm>
        </p:grpSpPr>
        <p:sp>
          <p:nvSpPr>
            <p:cNvPr id="375" name="Text Box 389"/>
            <p:cNvSpPr txBox="1">
              <a:spLocks noChangeArrowheads="1"/>
            </p:cNvSpPr>
            <p:nvPr/>
          </p:nvSpPr>
          <p:spPr bwMode="auto">
            <a:xfrm>
              <a:off x="2239475" y="2312480"/>
              <a:ext cx="595035" cy="2846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lnSpc>
                  <a:spcPts val="1500"/>
                </a:lnSpc>
              </a:pPr>
              <a:r>
                <a:rPr kumimoji="1" lang="en-US" altLang="zh-CN" sz="1100" b="1" dirty="0">
                  <a:solidFill>
                    <a:srgbClr val="C00000"/>
                  </a:solidFill>
                  <a:latin typeface="微软雅黑" pitchFamily="34" charset="-122"/>
                  <a:ea typeface="微软雅黑" pitchFamily="34" charset="-122"/>
                </a:rPr>
                <a:t>SMTP</a:t>
              </a:r>
            </a:p>
          </p:txBody>
        </p:sp>
        <p:sp>
          <p:nvSpPr>
            <p:cNvPr id="382" name="Text Box 396"/>
            <p:cNvSpPr txBox="1">
              <a:spLocks noChangeArrowheads="1"/>
            </p:cNvSpPr>
            <p:nvPr/>
          </p:nvSpPr>
          <p:spPr bwMode="auto">
            <a:xfrm>
              <a:off x="2805314" y="1797262"/>
              <a:ext cx="889987" cy="4770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lnSpc>
                  <a:spcPts val="1500"/>
                </a:lnSpc>
              </a:pPr>
              <a:r>
                <a:rPr kumimoji="1" lang="zh-CN" altLang="en-US" sz="1100" b="1" dirty="0">
                  <a:latin typeface="微软雅黑" pitchFamily="34" charset="-122"/>
                  <a:ea typeface="微软雅黑" pitchFamily="34" charset="-122"/>
                </a:rPr>
                <a:t>发送方</a:t>
              </a:r>
            </a:p>
            <a:p>
              <a:pPr algn="ctr" eaLnBrk="1" hangingPunct="1">
                <a:lnSpc>
                  <a:spcPts val="1500"/>
                </a:lnSpc>
              </a:pPr>
              <a:r>
                <a:rPr kumimoji="1" lang="zh-CN" altLang="en-US" sz="1100" b="1" dirty="0">
                  <a:solidFill>
                    <a:srgbClr val="C00000"/>
                  </a:solidFill>
                  <a:latin typeface="微软雅黑" pitchFamily="34" charset="-122"/>
                  <a:ea typeface="微软雅黑" pitchFamily="34" charset="-122"/>
                </a:rPr>
                <a:t>邮件服务器</a:t>
              </a:r>
            </a:p>
          </p:txBody>
        </p:sp>
        <p:sp>
          <p:nvSpPr>
            <p:cNvPr id="385" name="Text Box 399"/>
            <p:cNvSpPr txBox="1">
              <a:spLocks noChangeArrowheads="1"/>
            </p:cNvSpPr>
            <p:nvPr/>
          </p:nvSpPr>
          <p:spPr bwMode="auto">
            <a:xfrm>
              <a:off x="1509292" y="1797262"/>
              <a:ext cx="748923" cy="4770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lnSpc>
                  <a:spcPts val="1500"/>
                </a:lnSpc>
              </a:pPr>
              <a:r>
                <a:rPr kumimoji="1" lang="zh-CN" altLang="en-US" sz="1100" b="1" dirty="0">
                  <a:latin typeface="微软雅黑" pitchFamily="34" charset="-122"/>
                  <a:ea typeface="微软雅黑" pitchFamily="34" charset="-122"/>
                </a:rPr>
                <a:t>发件方</a:t>
              </a:r>
            </a:p>
            <a:p>
              <a:pPr algn="ctr" eaLnBrk="1" hangingPunct="1">
                <a:lnSpc>
                  <a:spcPts val="1500"/>
                </a:lnSpc>
              </a:pPr>
              <a:r>
                <a:rPr kumimoji="1" lang="zh-CN" altLang="en-US" sz="1100" b="1" dirty="0">
                  <a:solidFill>
                    <a:srgbClr val="C00000"/>
                  </a:solidFill>
                  <a:latin typeface="微软雅黑" pitchFamily="34" charset="-122"/>
                  <a:ea typeface="微软雅黑" pitchFamily="34" charset="-122"/>
                </a:rPr>
                <a:t>用户代理</a:t>
              </a:r>
            </a:p>
          </p:txBody>
        </p:sp>
        <p:sp>
          <p:nvSpPr>
            <p:cNvPr id="376" name="Text Box 390"/>
            <p:cNvSpPr txBox="1">
              <a:spLocks noChangeArrowheads="1"/>
            </p:cNvSpPr>
            <p:nvPr/>
          </p:nvSpPr>
          <p:spPr bwMode="auto">
            <a:xfrm>
              <a:off x="6055753" y="2311432"/>
              <a:ext cx="572593" cy="2846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lnSpc>
                  <a:spcPts val="1500"/>
                </a:lnSpc>
              </a:pPr>
              <a:r>
                <a:rPr kumimoji="1" lang="en-US" altLang="zh-CN" sz="1100" b="1" dirty="0">
                  <a:solidFill>
                    <a:srgbClr val="C00000"/>
                  </a:solidFill>
                  <a:latin typeface="微软雅黑" pitchFamily="34" charset="-122"/>
                  <a:ea typeface="微软雅黑" pitchFamily="34" charset="-122"/>
                </a:rPr>
                <a:t>POP3</a:t>
              </a:r>
            </a:p>
          </p:txBody>
        </p:sp>
        <p:sp>
          <p:nvSpPr>
            <p:cNvPr id="386" name="Text Box 400"/>
            <p:cNvSpPr txBox="1">
              <a:spLocks noChangeArrowheads="1"/>
            </p:cNvSpPr>
            <p:nvPr/>
          </p:nvSpPr>
          <p:spPr bwMode="auto">
            <a:xfrm>
              <a:off x="5248753" y="1797262"/>
              <a:ext cx="889987" cy="4770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lnSpc>
                  <a:spcPts val="1500"/>
                </a:lnSpc>
              </a:pPr>
              <a:r>
                <a:rPr kumimoji="1" lang="zh-CN" altLang="en-US" sz="1100" b="1" dirty="0">
                  <a:latin typeface="微软雅黑" pitchFamily="34" charset="-122"/>
                  <a:ea typeface="微软雅黑" pitchFamily="34" charset="-122"/>
                </a:rPr>
                <a:t>接收方</a:t>
              </a:r>
            </a:p>
            <a:p>
              <a:pPr algn="ctr" eaLnBrk="1" hangingPunct="1">
                <a:lnSpc>
                  <a:spcPts val="1500"/>
                </a:lnSpc>
              </a:pPr>
              <a:r>
                <a:rPr kumimoji="1" lang="zh-CN" altLang="en-US" sz="1100" b="1" dirty="0">
                  <a:solidFill>
                    <a:srgbClr val="C00000"/>
                  </a:solidFill>
                  <a:latin typeface="微软雅黑" pitchFamily="34" charset="-122"/>
                  <a:ea typeface="微软雅黑" pitchFamily="34" charset="-122"/>
                </a:rPr>
                <a:t>邮件服务器</a:t>
              </a:r>
            </a:p>
          </p:txBody>
        </p:sp>
        <p:sp>
          <p:nvSpPr>
            <p:cNvPr id="393" name="Text Box 407"/>
            <p:cNvSpPr txBox="1">
              <a:spLocks noChangeArrowheads="1"/>
            </p:cNvSpPr>
            <p:nvPr/>
          </p:nvSpPr>
          <p:spPr bwMode="auto">
            <a:xfrm>
              <a:off x="6695563" y="1797262"/>
              <a:ext cx="748923" cy="4770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lnSpc>
                  <a:spcPts val="1500"/>
                </a:lnSpc>
              </a:pPr>
              <a:r>
                <a:rPr kumimoji="1" lang="zh-CN" altLang="en-US" sz="1100" b="1" dirty="0">
                  <a:latin typeface="微软雅黑" pitchFamily="34" charset="-122"/>
                  <a:ea typeface="微软雅黑" pitchFamily="34" charset="-122"/>
                </a:rPr>
                <a:t>接收方</a:t>
              </a:r>
              <a:endParaRPr kumimoji="1" lang="en-US" altLang="zh-CN" sz="1100" b="1" dirty="0">
                <a:latin typeface="微软雅黑" pitchFamily="34" charset="-122"/>
                <a:ea typeface="微软雅黑" pitchFamily="34" charset="-122"/>
              </a:endParaRPr>
            </a:p>
            <a:p>
              <a:pPr algn="ctr" eaLnBrk="1" hangingPunct="1">
                <a:lnSpc>
                  <a:spcPts val="1500"/>
                </a:lnSpc>
              </a:pPr>
              <a:r>
                <a:rPr kumimoji="1" lang="zh-CN" altLang="en-US" sz="1100" b="1" dirty="0">
                  <a:solidFill>
                    <a:srgbClr val="C00000"/>
                  </a:solidFill>
                  <a:latin typeface="微软雅黑" pitchFamily="34" charset="-122"/>
                  <a:ea typeface="微软雅黑" pitchFamily="34" charset="-122"/>
                </a:rPr>
                <a:t>用户代理</a:t>
              </a:r>
            </a:p>
          </p:txBody>
        </p:sp>
      </p:grpSp>
      <p:sp>
        <p:nvSpPr>
          <p:cNvPr id="394" name="Line 408"/>
          <p:cNvSpPr>
            <a:spLocks noChangeShapeType="1"/>
          </p:cNvSpPr>
          <p:nvPr/>
        </p:nvSpPr>
        <p:spPr bwMode="auto">
          <a:xfrm flipV="1">
            <a:off x="5985427" y="2212756"/>
            <a:ext cx="794261" cy="0"/>
          </a:xfrm>
          <a:prstGeom prst="line">
            <a:avLst/>
          </a:prstGeom>
          <a:noFill/>
          <a:ln w="38100">
            <a:solidFill>
              <a:srgbClr val="FF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100" b="1">
              <a:latin typeface="微软雅黑" pitchFamily="34" charset="-122"/>
              <a:ea typeface="微软雅黑" pitchFamily="34" charset="-122"/>
            </a:endParaRPr>
          </a:p>
        </p:txBody>
      </p:sp>
      <p:graphicFrame>
        <p:nvGraphicFramePr>
          <p:cNvPr id="414" name="对象 413"/>
          <p:cNvGraphicFramePr>
            <a:graphicFrameLocks noChangeAspect="1"/>
          </p:cNvGraphicFramePr>
          <p:nvPr>
            <p:extLst>
              <p:ext uri="{D42A27DB-BD31-4B8C-83A1-F6EECF244321}">
                <p14:modId xmlns:p14="http://schemas.microsoft.com/office/powerpoint/2010/main" val="3391892265"/>
              </p:ext>
            </p:extLst>
          </p:nvPr>
        </p:nvGraphicFramePr>
        <p:xfrm>
          <a:off x="7632442" y="1909970"/>
          <a:ext cx="551626" cy="666388"/>
        </p:xfrm>
        <a:graphic>
          <a:graphicData uri="http://schemas.openxmlformats.org/presentationml/2006/ole">
            <mc:AlternateContent xmlns:mc="http://schemas.openxmlformats.org/markup-compatibility/2006">
              <mc:Choice xmlns:v="urn:schemas-microsoft-com:vml" Requires="v">
                <p:oleObj spid="_x0000_s17459" name="Visio" r:id="rId5" imgW="3561172" imgH="4347469" progId="">
                  <p:embed/>
                </p:oleObj>
              </mc:Choice>
              <mc:Fallback>
                <p:oleObj name="Visio" r:id="rId5" imgW="3561172" imgH="4347469" progId="">
                  <p:embed/>
                  <p:pic>
                    <p:nvPicPr>
                      <p:cNvPr id="0" name="Picture 45"/>
                      <p:cNvPicPr>
                        <a:picLocks noChangeAspect="1" noChangeArrowheads="1"/>
                      </p:cNvPicPr>
                      <p:nvPr/>
                    </p:nvPicPr>
                    <p:blipFill>
                      <a:blip r:embed="rId6">
                        <a:extLst>
                          <a:ext uri="{28A0092B-C50C-407E-A947-70E740481C1C}">
                            <a14:useLocalDpi xmlns:a14="http://schemas.microsoft.com/office/drawing/2010/main" val="0"/>
                          </a:ext>
                        </a:extLst>
                      </a:blip>
                      <a:srcRect l="4546" t="3947" r="4546" b="11403"/>
                      <a:stretch>
                        <a:fillRect/>
                      </a:stretch>
                    </p:blipFill>
                    <p:spPr bwMode="auto">
                      <a:xfrm>
                        <a:off x="7632442" y="1909970"/>
                        <a:ext cx="551626" cy="6663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22" name="Text Box 399"/>
          <p:cNvSpPr txBox="1">
            <a:spLocks noChangeArrowheads="1"/>
          </p:cNvSpPr>
          <p:nvPr/>
        </p:nvSpPr>
        <p:spPr bwMode="auto">
          <a:xfrm>
            <a:off x="7702778" y="1398212"/>
            <a:ext cx="607859" cy="4770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lnSpc>
                <a:spcPts val="1500"/>
              </a:lnSpc>
            </a:pPr>
            <a:r>
              <a:rPr kumimoji="1" lang="zh-CN" altLang="en-US" sz="1100" b="1" dirty="0">
                <a:latin typeface="微软雅黑" pitchFamily="34" charset="-122"/>
                <a:ea typeface="微软雅黑" pitchFamily="34" charset="-122"/>
              </a:rPr>
              <a:t>用户</a:t>
            </a:r>
            <a:endParaRPr kumimoji="1" lang="en-US" altLang="zh-CN" sz="1100" b="1" dirty="0">
              <a:latin typeface="微软雅黑" pitchFamily="34" charset="-122"/>
              <a:ea typeface="微软雅黑" pitchFamily="34" charset="-122"/>
            </a:endParaRPr>
          </a:p>
          <a:p>
            <a:pPr algn="ctr" eaLnBrk="1" hangingPunct="1">
              <a:lnSpc>
                <a:spcPts val="1500"/>
              </a:lnSpc>
            </a:pPr>
            <a:r>
              <a:rPr kumimoji="1" lang="zh-CN" altLang="en-US" sz="1100" b="1" dirty="0">
                <a:latin typeface="微软雅黑" pitchFamily="34" charset="-122"/>
                <a:ea typeface="微软雅黑" pitchFamily="34" charset="-122"/>
              </a:rPr>
              <a:t>收件人</a:t>
            </a:r>
          </a:p>
        </p:txBody>
      </p:sp>
      <p:grpSp>
        <p:nvGrpSpPr>
          <p:cNvPr id="416" name="组合 415"/>
          <p:cNvGrpSpPr/>
          <p:nvPr/>
        </p:nvGrpSpPr>
        <p:grpSpPr>
          <a:xfrm>
            <a:off x="3515714" y="2545700"/>
            <a:ext cx="1928643" cy="728201"/>
            <a:chOff x="3473673" y="2734550"/>
            <a:chExt cx="3063219" cy="728201"/>
          </a:xfrm>
        </p:grpSpPr>
        <p:sp>
          <p:nvSpPr>
            <p:cNvPr id="378" name="Text Box 392"/>
            <p:cNvSpPr txBox="1">
              <a:spLocks noChangeArrowheads="1"/>
            </p:cNvSpPr>
            <p:nvPr/>
          </p:nvSpPr>
          <p:spPr bwMode="auto">
            <a:xfrm>
              <a:off x="4058640" y="2734550"/>
              <a:ext cx="1907474"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1100" b="1" dirty="0">
                  <a:solidFill>
                    <a:srgbClr val="0000FF"/>
                  </a:solidFill>
                  <a:latin typeface="微软雅黑" pitchFamily="34" charset="-122"/>
                  <a:ea typeface="微软雅黑" pitchFamily="34" charset="-122"/>
                </a:rPr>
                <a:t>发送邮件 </a:t>
              </a:r>
              <a:r>
                <a:rPr kumimoji="1" lang="en-US" altLang="zh-CN" sz="1100" b="1" dirty="0">
                  <a:solidFill>
                    <a:srgbClr val="C00000"/>
                  </a:solidFill>
                  <a:latin typeface="微软雅黑" pitchFamily="34" charset="-122"/>
                  <a:ea typeface="微软雅黑" pitchFamily="34" charset="-122"/>
                </a:rPr>
                <a:t>SMTP</a:t>
              </a:r>
            </a:p>
          </p:txBody>
        </p:sp>
        <p:sp>
          <p:nvSpPr>
            <p:cNvPr id="390" name="Line 404"/>
            <p:cNvSpPr>
              <a:spLocks noChangeShapeType="1"/>
            </p:cNvSpPr>
            <p:nvPr/>
          </p:nvSpPr>
          <p:spPr bwMode="auto">
            <a:xfrm flipV="1">
              <a:off x="3473673" y="3014665"/>
              <a:ext cx="3063219" cy="0"/>
            </a:xfrm>
            <a:prstGeom prst="line">
              <a:avLst/>
            </a:prstGeom>
            <a:noFill/>
            <a:ln w="38100">
              <a:solidFill>
                <a:srgbClr val="FF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050" b="1">
                <a:latin typeface="微软雅黑" pitchFamily="34" charset="-122"/>
                <a:ea typeface="微软雅黑" pitchFamily="34" charset="-122"/>
              </a:endParaRPr>
            </a:p>
          </p:txBody>
        </p:sp>
        <p:sp>
          <p:nvSpPr>
            <p:cNvPr id="395" name="Text Box 409"/>
            <p:cNvSpPr txBox="1">
              <a:spLocks noChangeArrowheads="1"/>
            </p:cNvSpPr>
            <p:nvPr/>
          </p:nvSpPr>
          <p:spPr bwMode="auto">
            <a:xfrm>
              <a:off x="4627936" y="3031864"/>
              <a:ext cx="797412"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1100" b="1" dirty="0">
                  <a:solidFill>
                    <a:srgbClr val="0000FF"/>
                  </a:solidFill>
                  <a:latin typeface="微软雅黑" pitchFamily="34" charset="-122"/>
                  <a:ea typeface="微软雅黑" pitchFamily="34" charset="-122"/>
                </a:rPr>
                <a:t>TCP </a:t>
              </a:r>
            </a:p>
            <a:p>
              <a:pPr algn="ctr" eaLnBrk="1" hangingPunct="1"/>
              <a:r>
                <a:rPr kumimoji="1" lang="zh-CN" altLang="en-US" sz="1100" b="1" dirty="0">
                  <a:solidFill>
                    <a:srgbClr val="0000FF"/>
                  </a:solidFill>
                  <a:latin typeface="微软雅黑" pitchFamily="34" charset="-122"/>
                  <a:ea typeface="微软雅黑" pitchFamily="34" charset="-122"/>
                </a:rPr>
                <a:t>连接</a:t>
              </a:r>
            </a:p>
          </p:txBody>
        </p:sp>
      </p:grpSp>
      <p:sp>
        <p:nvSpPr>
          <p:cNvPr id="419" name="圆角矩形 418"/>
          <p:cNvSpPr/>
          <p:nvPr/>
        </p:nvSpPr>
        <p:spPr>
          <a:xfrm>
            <a:off x="1371509" y="1299989"/>
            <a:ext cx="6194639" cy="2126256"/>
          </a:xfrm>
          <a:prstGeom prst="roundRect">
            <a:avLst/>
          </a:prstGeom>
          <a:noFill/>
          <a:ln w="952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9" name="矩形 428"/>
          <p:cNvSpPr/>
          <p:nvPr/>
        </p:nvSpPr>
        <p:spPr>
          <a:xfrm>
            <a:off x="1096460" y="3600586"/>
            <a:ext cx="7188224" cy="477054"/>
          </a:xfrm>
          <a:prstGeom prst="rect">
            <a:avLst/>
          </a:prstGeom>
        </p:spPr>
        <p:txBody>
          <a:bodyPr wrap="square" anchor="ctr">
            <a:spAutoFit/>
          </a:bodyPr>
          <a:lstStyle/>
          <a:p>
            <a:pPr algn="ctr">
              <a:lnSpc>
                <a:spcPts val="3000"/>
              </a:lnSpc>
            </a:pPr>
            <a:r>
              <a:rPr lang="zh-CN" altLang="en-US" sz="2000" b="1" dirty="0">
                <a:latin typeface="微软雅黑" pitchFamily="34" charset="-122"/>
                <a:ea typeface="微软雅黑" pitchFamily="34" charset="-122"/>
              </a:rPr>
              <a:t>用户代理，邮件服务器，以及邮件发送和读取协议。</a:t>
            </a:r>
            <a:endParaRPr lang="en-US" altLang="zh-CN" sz="2000" b="1" dirty="0">
              <a:latin typeface="微软雅黑" pitchFamily="34" charset="-122"/>
              <a:ea typeface="微软雅黑" pitchFamily="34" charset="-122"/>
            </a:endParaRPr>
          </a:p>
        </p:txBody>
      </p:sp>
    </p:spTree>
    <p:extLst>
      <p:ext uri="{BB962C8B-B14F-4D97-AF65-F5344CB8AC3E}">
        <p14:creationId xmlns:p14="http://schemas.microsoft.com/office/powerpoint/2010/main" val="2576639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3000" fill="hold" nodeType="withEffect">
                                  <p:stCondLst>
                                    <p:cond delay="0"/>
                                  </p:stCondLst>
                                  <p:childTnLst>
                                    <p:anim calcmode="discrete" valueType="str">
                                      <p:cBhvr>
                                        <p:cTn id="6" dur="1000" fill="hold"/>
                                        <p:tgtEl>
                                          <p:spTgt spid="420"/>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56963" y="828475"/>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3" name="Rectangle 6"/>
          <p:cNvSpPr>
            <a:spLocks noChangeArrowheads="1"/>
          </p:cNvSpPr>
          <p:nvPr/>
        </p:nvSpPr>
        <p:spPr bwMode="auto">
          <a:xfrm>
            <a:off x="2885025" y="795264"/>
            <a:ext cx="339266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用户代理 </a:t>
            </a:r>
            <a:r>
              <a:rPr lang="en-US" altLang="zh-CN" sz="2000" b="1" dirty="0">
                <a:solidFill>
                  <a:schemeClr val="bg1"/>
                </a:solidFill>
                <a:latin typeface="微软雅黑" pitchFamily="34" charset="-122"/>
                <a:ea typeface="微软雅黑" pitchFamily="34" charset="-122"/>
              </a:rPr>
              <a:t>UA (User Agent)</a:t>
            </a:r>
            <a:endParaRPr lang="zh-CN" altLang="en-US" sz="2000" b="1" dirty="0">
              <a:solidFill>
                <a:schemeClr val="bg1"/>
              </a:solidFill>
              <a:latin typeface="微软雅黑" pitchFamily="34" charset="-122"/>
              <a:ea typeface="微软雅黑" pitchFamily="34" charset="-122"/>
            </a:endParaRPr>
          </a:p>
        </p:txBody>
      </p:sp>
      <p:sp>
        <p:nvSpPr>
          <p:cNvPr id="4" name="Rectangle 68"/>
          <p:cNvSpPr>
            <a:spLocks noChangeArrowheads="1"/>
          </p:cNvSpPr>
          <p:nvPr/>
        </p:nvSpPr>
        <p:spPr bwMode="auto">
          <a:xfrm>
            <a:off x="483810" y="1189565"/>
            <a:ext cx="8121929" cy="30546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用户代理 </a:t>
            </a:r>
            <a:r>
              <a:rPr lang="en-US" altLang="zh-CN" sz="2000" b="1" dirty="0">
                <a:latin typeface="微软雅黑" pitchFamily="34" charset="-122"/>
                <a:ea typeface="微软雅黑" pitchFamily="34" charset="-122"/>
              </a:rPr>
              <a:t>UA </a:t>
            </a:r>
            <a:r>
              <a:rPr lang="zh-CN" altLang="en-US" sz="2000" b="1" dirty="0">
                <a:latin typeface="微软雅黑" pitchFamily="34" charset="-122"/>
                <a:ea typeface="微软雅黑" pitchFamily="34" charset="-122"/>
              </a:rPr>
              <a:t>就是用户与电子邮件系统的接口，是电子邮件客户端软件。</a:t>
            </a:r>
          </a:p>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用户代理的</a:t>
            </a:r>
            <a:r>
              <a:rPr lang="zh-CN" altLang="en-US" sz="2000" b="1" dirty="0">
                <a:solidFill>
                  <a:srgbClr val="0000FF"/>
                </a:solidFill>
                <a:latin typeface="微软雅黑" pitchFamily="34" charset="-122"/>
                <a:ea typeface="微软雅黑" pitchFamily="34" charset="-122"/>
              </a:rPr>
              <a:t>功能</a:t>
            </a:r>
            <a:r>
              <a:rPr lang="zh-CN" altLang="en-US" sz="2000" b="1" dirty="0">
                <a:latin typeface="微软雅黑" pitchFamily="34" charset="-122"/>
                <a:ea typeface="微软雅黑" pitchFamily="34" charset="-122"/>
              </a:rPr>
              <a:t>：撰写、显示、处理和通信。</a:t>
            </a:r>
          </a:p>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邮件服务器的功能是发送和接收邮件，同时还要向发信人报告邮件传送的情况（已交付、被拒绝、丢失等）。</a:t>
            </a:r>
          </a:p>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邮件服务器按照</a:t>
            </a:r>
            <a:r>
              <a:rPr lang="zh-CN" altLang="en-US" sz="2000" b="1" dirty="0">
                <a:solidFill>
                  <a:srgbClr val="0000FF"/>
                </a:solidFill>
                <a:latin typeface="微软雅黑" pitchFamily="34" charset="-122"/>
                <a:ea typeface="微软雅黑" pitchFamily="34" charset="-122"/>
              </a:rPr>
              <a:t>客户 </a:t>
            </a:r>
            <a:r>
              <a:rPr lang="en-US" altLang="zh-CN" sz="2000" b="1" dirty="0">
                <a:solidFill>
                  <a:srgbClr val="0000FF"/>
                </a:solidFill>
                <a:latin typeface="微软雅黑" pitchFamily="34" charset="-122"/>
                <a:ea typeface="微软雅黑" pitchFamily="34" charset="-122"/>
              </a:rPr>
              <a:t>- </a:t>
            </a:r>
            <a:r>
              <a:rPr lang="zh-CN" altLang="en-US" sz="2000" b="1" dirty="0">
                <a:solidFill>
                  <a:srgbClr val="0000FF"/>
                </a:solidFill>
                <a:latin typeface="微软雅黑" pitchFamily="34" charset="-122"/>
                <a:ea typeface="微软雅黑" pitchFamily="34" charset="-122"/>
              </a:rPr>
              <a:t>服务器</a:t>
            </a:r>
            <a:r>
              <a:rPr lang="zh-CN" altLang="en-US" sz="2000" b="1" dirty="0">
                <a:latin typeface="微软雅黑" pitchFamily="34" charset="-122"/>
                <a:ea typeface="微软雅黑" pitchFamily="34" charset="-122"/>
              </a:rPr>
              <a:t>方式工作。邮件服务器需要使用发送和读取两个不同的协议。</a:t>
            </a:r>
          </a:p>
        </p:txBody>
      </p:sp>
    </p:spTree>
    <p:extLst>
      <p:ext uri="{BB962C8B-B14F-4D97-AF65-F5344CB8AC3E}">
        <p14:creationId xmlns:p14="http://schemas.microsoft.com/office/powerpoint/2010/main" val="767036843"/>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4"/>
          <p:cNvSpPr/>
          <p:nvPr/>
        </p:nvSpPr>
        <p:spPr>
          <a:xfrm>
            <a:off x="556963" y="1057072"/>
            <a:ext cx="8048776" cy="331493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AutoShape 5"/>
          <p:cNvSpPr>
            <a:spLocks noChangeArrowheads="1"/>
          </p:cNvSpPr>
          <p:nvPr/>
        </p:nvSpPr>
        <p:spPr bwMode="auto">
          <a:xfrm>
            <a:off x="556963" y="633865"/>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7" name="Rectangle 6"/>
          <p:cNvSpPr>
            <a:spLocks noChangeArrowheads="1"/>
          </p:cNvSpPr>
          <p:nvPr/>
        </p:nvSpPr>
        <p:spPr bwMode="auto">
          <a:xfrm>
            <a:off x="2885023" y="600654"/>
            <a:ext cx="339265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用户代理 </a:t>
            </a:r>
            <a:r>
              <a:rPr lang="en-US" altLang="zh-CN" sz="2000" b="1" dirty="0">
                <a:solidFill>
                  <a:schemeClr val="bg1"/>
                </a:solidFill>
                <a:latin typeface="微软雅黑" pitchFamily="34" charset="-122"/>
                <a:ea typeface="微软雅黑" pitchFamily="34" charset="-122"/>
              </a:rPr>
              <a:t>UA (User Agent)</a:t>
            </a:r>
          </a:p>
        </p:txBody>
      </p:sp>
      <p:sp>
        <p:nvSpPr>
          <p:cNvPr id="371" name="Rectangle 385"/>
          <p:cNvSpPr>
            <a:spLocks noChangeArrowheads="1"/>
          </p:cNvSpPr>
          <p:nvPr/>
        </p:nvSpPr>
        <p:spPr bwMode="auto">
          <a:xfrm>
            <a:off x="6814430" y="1462893"/>
            <a:ext cx="547603" cy="1011889"/>
          </a:xfrm>
          <a:prstGeom prst="rect">
            <a:avLst/>
          </a:prstGeom>
          <a:solidFill>
            <a:srgbClr val="00FFCC"/>
          </a:solidFill>
          <a:ln w="9525" algn="ctr">
            <a:solidFill>
              <a:schemeClr val="tx1"/>
            </a:solidFill>
            <a:miter lim="800000"/>
            <a:headEnd/>
            <a:tailEnd/>
          </a:ln>
          <a:effectLst/>
        </p:spPr>
        <p:txBody>
          <a:bodyPr wrap="none" anchor="ctr"/>
          <a:lstStyle/>
          <a:p>
            <a:pPr algn="ctr" eaLnBrk="1" hangingPunct="1"/>
            <a:endParaRPr lang="zh-CN" altLang="en-US" sz="900" b="1">
              <a:latin typeface="微软雅黑" pitchFamily="34" charset="-122"/>
              <a:ea typeface="微软雅黑" pitchFamily="34" charset="-122"/>
            </a:endParaRPr>
          </a:p>
        </p:txBody>
      </p:sp>
      <p:sp>
        <p:nvSpPr>
          <p:cNvPr id="372" name="Rectangle 386"/>
          <p:cNvSpPr>
            <a:spLocks noChangeArrowheads="1"/>
          </p:cNvSpPr>
          <p:nvPr/>
        </p:nvSpPr>
        <p:spPr bwMode="auto">
          <a:xfrm>
            <a:off x="2842294" y="1456388"/>
            <a:ext cx="547603" cy="1018393"/>
          </a:xfrm>
          <a:prstGeom prst="rect">
            <a:avLst/>
          </a:prstGeom>
          <a:solidFill>
            <a:srgbClr val="0000FF"/>
          </a:solidFill>
          <a:ln w="12700" algn="ctr">
            <a:solidFill>
              <a:schemeClr val="tx1"/>
            </a:solidFill>
            <a:miter lim="800000"/>
            <a:headEnd/>
            <a:tailEnd/>
          </a:ln>
          <a:effectLst/>
        </p:spPr>
        <p:txBody>
          <a:bodyPr wrap="none" anchor="ctr"/>
          <a:lstStyle/>
          <a:p>
            <a:pPr algn="ctr" eaLnBrk="1" hangingPunct="1"/>
            <a:endParaRPr lang="zh-CN" altLang="en-US" sz="900" b="1">
              <a:latin typeface="微软雅黑" pitchFamily="34" charset="-122"/>
              <a:ea typeface="微软雅黑" pitchFamily="34" charset="-122"/>
            </a:endParaRPr>
          </a:p>
        </p:txBody>
      </p:sp>
      <p:sp>
        <p:nvSpPr>
          <p:cNvPr id="373" name="Rectangle 387"/>
          <p:cNvSpPr>
            <a:spLocks noChangeArrowheads="1"/>
          </p:cNvSpPr>
          <p:nvPr/>
        </p:nvSpPr>
        <p:spPr bwMode="auto">
          <a:xfrm>
            <a:off x="1746082" y="1456388"/>
            <a:ext cx="547603" cy="1018393"/>
          </a:xfrm>
          <a:prstGeom prst="rect">
            <a:avLst/>
          </a:prstGeom>
          <a:solidFill>
            <a:srgbClr val="00FFCC"/>
          </a:solidFill>
          <a:ln w="9525">
            <a:solidFill>
              <a:schemeClr val="tx1"/>
            </a:solidFill>
            <a:miter lim="800000"/>
            <a:headEnd/>
            <a:tailEnd/>
          </a:ln>
          <a:effectLst/>
        </p:spPr>
        <p:txBody>
          <a:bodyPr wrap="none" anchor="ctr"/>
          <a:lstStyle/>
          <a:p>
            <a:pPr algn="ctr" eaLnBrk="1" hangingPunct="1"/>
            <a:endParaRPr lang="zh-CN" altLang="en-US" sz="900" b="1">
              <a:latin typeface="微软雅黑" pitchFamily="34" charset="-122"/>
              <a:ea typeface="微软雅黑" pitchFamily="34" charset="-122"/>
            </a:endParaRPr>
          </a:p>
        </p:txBody>
      </p:sp>
      <p:sp>
        <p:nvSpPr>
          <p:cNvPr id="374" name="Line 388"/>
          <p:cNvSpPr>
            <a:spLocks noChangeShapeType="1"/>
          </p:cNvSpPr>
          <p:nvPr/>
        </p:nvSpPr>
        <p:spPr bwMode="auto">
          <a:xfrm>
            <a:off x="2129605" y="1715632"/>
            <a:ext cx="757988" cy="0"/>
          </a:xfrm>
          <a:prstGeom prst="line">
            <a:avLst/>
          </a:prstGeom>
          <a:noFill/>
          <a:ln w="38100">
            <a:solidFill>
              <a:srgbClr val="FF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75" name="Text Box 389"/>
          <p:cNvSpPr txBox="1">
            <a:spLocks noChangeArrowheads="1"/>
          </p:cNvSpPr>
          <p:nvPr/>
        </p:nvSpPr>
        <p:spPr bwMode="auto">
          <a:xfrm>
            <a:off x="2284626" y="1489247"/>
            <a:ext cx="519694"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900" b="1" dirty="0">
                <a:solidFill>
                  <a:srgbClr val="C00000"/>
                </a:solidFill>
                <a:latin typeface="微软雅黑" pitchFamily="34" charset="-122"/>
                <a:ea typeface="微软雅黑" pitchFamily="34" charset="-122"/>
              </a:rPr>
              <a:t>SMTP</a:t>
            </a:r>
          </a:p>
        </p:txBody>
      </p:sp>
      <p:sp>
        <p:nvSpPr>
          <p:cNvPr id="376" name="Text Box 390"/>
          <p:cNvSpPr txBox="1">
            <a:spLocks noChangeArrowheads="1"/>
          </p:cNvSpPr>
          <p:nvPr/>
        </p:nvSpPr>
        <p:spPr bwMode="auto">
          <a:xfrm>
            <a:off x="6257296" y="1488454"/>
            <a:ext cx="500458"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900" b="1" dirty="0">
                <a:solidFill>
                  <a:srgbClr val="C00000"/>
                </a:solidFill>
                <a:latin typeface="微软雅黑" pitchFamily="34" charset="-122"/>
                <a:ea typeface="微软雅黑" pitchFamily="34" charset="-122"/>
              </a:rPr>
              <a:t>POP3</a:t>
            </a:r>
          </a:p>
        </p:txBody>
      </p:sp>
      <p:sp>
        <p:nvSpPr>
          <p:cNvPr id="377" name="Text Box 391"/>
          <p:cNvSpPr txBox="1">
            <a:spLocks noChangeArrowheads="1"/>
          </p:cNvSpPr>
          <p:nvPr/>
        </p:nvSpPr>
        <p:spPr bwMode="auto">
          <a:xfrm>
            <a:off x="2319473" y="1196086"/>
            <a:ext cx="41549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900" b="1" dirty="0">
                <a:solidFill>
                  <a:srgbClr val="0000FF"/>
                </a:solidFill>
                <a:latin typeface="微软雅黑" pitchFamily="34" charset="-122"/>
                <a:ea typeface="微软雅黑" pitchFamily="34" charset="-122"/>
              </a:rPr>
              <a:t>发送</a:t>
            </a:r>
          </a:p>
          <a:p>
            <a:pPr algn="ctr" eaLnBrk="1" hangingPunct="1"/>
            <a:r>
              <a:rPr kumimoji="1" lang="zh-CN" altLang="en-US" sz="900" b="1" dirty="0">
                <a:solidFill>
                  <a:srgbClr val="0000FF"/>
                </a:solidFill>
                <a:latin typeface="微软雅黑" pitchFamily="34" charset="-122"/>
                <a:ea typeface="微软雅黑" pitchFamily="34" charset="-122"/>
              </a:rPr>
              <a:t>邮件</a:t>
            </a:r>
          </a:p>
        </p:txBody>
      </p:sp>
      <p:sp>
        <p:nvSpPr>
          <p:cNvPr id="378" name="Text Box 392"/>
          <p:cNvSpPr txBox="1">
            <a:spLocks noChangeArrowheads="1"/>
          </p:cNvSpPr>
          <p:nvPr/>
        </p:nvSpPr>
        <p:spPr bwMode="auto">
          <a:xfrm>
            <a:off x="4029104" y="1967443"/>
            <a:ext cx="1015021"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900" b="1" dirty="0">
                <a:solidFill>
                  <a:srgbClr val="0000FF"/>
                </a:solidFill>
                <a:latin typeface="微软雅黑" pitchFamily="34" charset="-122"/>
                <a:ea typeface="微软雅黑" pitchFamily="34" charset="-122"/>
              </a:rPr>
              <a:t>发送邮件 </a:t>
            </a:r>
            <a:r>
              <a:rPr kumimoji="1" lang="en-US" altLang="zh-CN" sz="900" b="1" dirty="0">
                <a:solidFill>
                  <a:srgbClr val="0000FF"/>
                </a:solidFill>
                <a:latin typeface="微软雅黑" pitchFamily="34" charset="-122"/>
                <a:ea typeface="微软雅黑" pitchFamily="34" charset="-122"/>
              </a:rPr>
              <a:t>SMTP</a:t>
            </a:r>
          </a:p>
        </p:txBody>
      </p:sp>
      <p:sp>
        <p:nvSpPr>
          <p:cNvPr id="379" name="Text Box 393"/>
          <p:cNvSpPr txBox="1">
            <a:spLocks noChangeArrowheads="1"/>
          </p:cNvSpPr>
          <p:nvPr/>
        </p:nvSpPr>
        <p:spPr bwMode="auto">
          <a:xfrm>
            <a:off x="6284273" y="1210153"/>
            <a:ext cx="41549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900" b="1" dirty="0">
                <a:solidFill>
                  <a:srgbClr val="0000FF"/>
                </a:solidFill>
                <a:latin typeface="微软雅黑" pitchFamily="34" charset="-122"/>
                <a:ea typeface="微软雅黑" pitchFamily="34" charset="-122"/>
              </a:rPr>
              <a:t>读取</a:t>
            </a:r>
          </a:p>
          <a:p>
            <a:pPr algn="ctr" eaLnBrk="1" hangingPunct="1"/>
            <a:r>
              <a:rPr kumimoji="1" lang="zh-CN" altLang="en-US" sz="900" b="1" dirty="0">
                <a:solidFill>
                  <a:srgbClr val="0000FF"/>
                </a:solidFill>
                <a:latin typeface="微软雅黑" pitchFamily="34" charset="-122"/>
                <a:ea typeface="微软雅黑" pitchFamily="34" charset="-122"/>
              </a:rPr>
              <a:t>邮件</a:t>
            </a:r>
          </a:p>
        </p:txBody>
      </p:sp>
      <p:sp>
        <p:nvSpPr>
          <p:cNvPr id="380" name="Text Box 394"/>
          <p:cNvSpPr txBox="1">
            <a:spLocks noChangeArrowheads="1"/>
          </p:cNvSpPr>
          <p:nvPr/>
        </p:nvSpPr>
        <p:spPr bwMode="auto">
          <a:xfrm>
            <a:off x="2330846" y="1735531"/>
            <a:ext cx="41549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900" b="1" dirty="0">
                <a:solidFill>
                  <a:srgbClr val="0000FF"/>
                </a:solidFill>
                <a:latin typeface="微软雅黑" pitchFamily="34" charset="-122"/>
                <a:ea typeface="微软雅黑" pitchFamily="34" charset="-122"/>
              </a:rPr>
              <a:t>TCP</a:t>
            </a:r>
          </a:p>
          <a:p>
            <a:pPr algn="ctr" eaLnBrk="1" hangingPunct="1"/>
            <a:r>
              <a:rPr kumimoji="1" lang="zh-CN" altLang="en-US" sz="900" b="1" dirty="0">
                <a:solidFill>
                  <a:srgbClr val="0000FF"/>
                </a:solidFill>
                <a:latin typeface="微软雅黑" pitchFamily="34" charset="-122"/>
                <a:ea typeface="微软雅黑" pitchFamily="34" charset="-122"/>
              </a:rPr>
              <a:t>连接</a:t>
            </a:r>
          </a:p>
        </p:txBody>
      </p:sp>
      <p:sp>
        <p:nvSpPr>
          <p:cNvPr id="381" name="Text Box 395"/>
          <p:cNvSpPr txBox="1">
            <a:spLocks noChangeArrowheads="1"/>
          </p:cNvSpPr>
          <p:nvPr/>
        </p:nvSpPr>
        <p:spPr bwMode="auto">
          <a:xfrm>
            <a:off x="6297159" y="1719013"/>
            <a:ext cx="41549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900" b="1" dirty="0">
                <a:solidFill>
                  <a:srgbClr val="0000FF"/>
                </a:solidFill>
                <a:latin typeface="微软雅黑" pitchFamily="34" charset="-122"/>
                <a:ea typeface="微软雅黑" pitchFamily="34" charset="-122"/>
              </a:rPr>
              <a:t>TCP</a:t>
            </a:r>
          </a:p>
          <a:p>
            <a:pPr algn="ctr" eaLnBrk="1" hangingPunct="1"/>
            <a:r>
              <a:rPr kumimoji="1" lang="zh-CN" altLang="en-US" sz="900" b="1" dirty="0">
                <a:solidFill>
                  <a:srgbClr val="0000FF"/>
                </a:solidFill>
                <a:latin typeface="微软雅黑" pitchFamily="34" charset="-122"/>
                <a:ea typeface="微软雅黑" pitchFamily="34" charset="-122"/>
              </a:rPr>
              <a:t>连接</a:t>
            </a:r>
          </a:p>
        </p:txBody>
      </p:sp>
      <p:sp>
        <p:nvSpPr>
          <p:cNvPr id="382" name="Text Box 396"/>
          <p:cNvSpPr txBox="1">
            <a:spLocks noChangeArrowheads="1"/>
          </p:cNvSpPr>
          <p:nvPr/>
        </p:nvSpPr>
        <p:spPr bwMode="auto">
          <a:xfrm>
            <a:off x="2733097" y="1099579"/>
            <a:ext cx="76174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900" b="1" dirty="0">
                <a:latin typeface="微软雅黑" pitchFamily="34" charset="-122"/>
                <a:ea typeface="微软雅黑" pitchFamily="34" charset="-122"/>
              </a:rPr>
              <a:t>发送方</a:t>
            </a:r>
          </a:p>
          <a:p>
            <a:pPr algn="ctr" eaLnBrk="1" hangingPunct="1"/>
            <a:r>
              <a:rPr kumimoji="1" lang="zh-CN" altLang="en-US" sz="900" b="1" dirty="0">
                <a:solidFill>
                  <a:srgbClr val="C00000"/>
                </a:solidFill>
                <a:latin typeface="微软雅黑" pitchFamily="34" charset="-122"/>
                <a:ea typeface="微软雅黑" pitchFamily="34" charset="-122"/>
              </a:rPr>
              <a:t>邮件服务器</a:t>
            </a:r>
          </a:p>
        </p:txBody>
      </p:sp>
      <p:sp>
        <p:nvSpPr>
          <p:cNvPr id="383" name="Oval 397"/>
          <p:cNvSpPr>
            <a:spLocks noChangeArrowheads="1"/>
          </p:cNvSpPr>
          <p:nvPr/>
        </p:nvSpPr>
        <p:spPr bwMode="auto">
          <a:xfrm>
            <a:off x="1791380" y="1504706"/>
            <a:ext cx="456001" cy="420924"/>
          </a:xfrm>
          <a:prstGeom prst="ellipse">
            <a:avLst/>
          </a:prstGeom>
          <a:solidFill>
            <a:srgbClr val="FFFF00"/>
          </a:solidFill>
          <a:ln w="9525">
            <a:solidFill>
              <a:schemeClr val="tx1"/>
            </a:solidFill>
            <a:round/>
            <a:headEnd/>
            <a:tailEnd/>
          </a:ln>
          <a:effectLst/>
          <a:extLst/>
        </p:spPr>
        <p:txBody>
          <a:bodyPr wrap="none" anchor="ctr"/>
          <a:lstStyle/>
          <a:p>
            <a:pPr algn="ctr" eaLnBrk="1" hangingPunct="1"/>
            <a:r>
              <a:rPr kumimoji="1" lang="en-US" altLang="zh-CN" sz="900" b="1" dirty="0">
                <a:latin typeface="微软雅黑" pitchFamily="34" charset="-122"/>
                <a:ea typeface="微软雅黑" pitchFamily="34" charset="-122"/>
              </a:rPr>
              <a:t>SMTP</a:t>
            </a:r>
          </a:p>
          <a:p>
            <a:pPr algn="ctr" eaLnBrk="1" hangingPunct="1"/>
            <a:r>
              <a:rPr kumimoji="1" lang="zh-CN" altLang="en-US" sz="900" b="1" dirty="0">
                <a:latin typeface="微软雅黑" pitchFamily="34" charset="-122"/>
                <a:ea typeface="微软雅黑" pitchFamily="34" charset="-122"/>
              </a:rPr>
              <a:t>客户</a:t>
            </a:r>
          </a:p>
        </p:txBody>
      </p:sp>
      <p:sp>
        <p:nvSpPr>
          <p:cNvPr id="384" name="Oval 398"/>
          <p:cNvSpPr>
            <a:spLocks noChangeArrowheads="1"/>
          </p:cNvSpPr>
          <p:nvPr/>
        </p:nvSpPr>
        <p:spPr bwMode="auto">
          <a:xfrm>
            <a:off x="6859729" y="1504706"/>
            <a:ext cx="456000" cy="420924"/>
          </a:xfrm>
          <a:prstGeom prst="ellipse">
            <a:avLst/>
          </a:prstGeom>
          <a:solidFill>
            <a:srgbClr val="FFFF00"/>
          </a:solidFill>
          <a:ln w="9525">
            <a:solidFill>
              <a:schemeClr val="tx1"/>
            </a:solidFill>
            <a:round/>
            <a:headEnd/>
            <a:tailEnd/>
          </a:ln>
          <a:effectLst/>
          <a:extLst/>
        </p:spPr>
        <p:txBody>
          <a:bodyPr wrap="none" anchor="ctr"/>
          <a:lstStyle/>
          <a:p>
            <a:pPr algn="ctr" eaLnBrk="1" hangingPunct="1"/>
            <a:r>
              <a:rPr kumimoji="1" lang="en-US" altLang="zh-CN" sz="900" b="1">
                <a:latin typeface="微软雅黑" pitchFamily="34" charset="-122"/>
                <a:ea typeface="微软雅黑" pitchFamily="34" charset="-122"/>
              </a:rPr>
              <a:t>POP3</a:t>
            </a:r>
          </a:p>
          <a:p>
            <a:pPr algn="ctr" eaLnBrk="1" hangingPunct="1"/>
            <a:r>
              <a:rPr kumimoji="1" lang="zh-CN" altLang="en-US" sz="900" b="1">
                <a:latin typeface="微软雅黑" pitchFamily="34" charset="-122"/>
                <a:ea typeface="微软雅黑" pitchFamily="34" charset="-122"/>
              </a:rPr>
              <a:t>客户</a:t>
            </a:r>
          </a:p>
        </p:txBody>
      </p:sp>
      <p:sp>
        <p:nvSpPr>
          <p:cNvPr id="385" name="Text Box 399"/>
          <p:cNvSpPr txBox="1">
            <a:spLocks noChangeArrowheads="1"/>
          </p:cNvSpPr>
          <p:nvPr/>
        </p:nvSpPr>
        <p:spPr bwMode="auto">
          <a:xfrm>
            <a:off x="1695592" y="1099579"/>
            <a:ext cx="6463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900" b="1" dirty="0">
                <a:latin typeface="微软雅黑" pitchFamily="34" charset="-122"/>
                <a:ea typeface="微软雅黑" pitchFamily="34" charset="-122"/>
              </a:rPr>
              <a:t>发件方</a:t>
            </a:r>
          </a:p>
          <a:p>
            <a:pPr algn="ctr" eaLnBrk="1" hangingPunct="1"/>
            <a:r>
              <a:rPr kumimoji="1" lang="zh-CN" altLang="en-US" sz="900" b="1" dirty="0">
                <a:solidFill>
                  <a:srgbClr val="C00000"/>
                </a:solidFill>
                <a:latin typeface="微软雅黑" pitchFamily="34" charset="-122"/>
                <a:ea typeface="微软雅黑" pitchFamily="34" charset="-122"/>
              </a:rPr>
              <a:t>用户代理</a:t>
            </a:r>
          </a:p>
        </p:txBody>
      </p:sp>
      <p:sp>
        <p:nvSpPr>
          <p:cNvPr id="386" name="Text Box 400"/>
          <p:cNvSpPr txBox="1">
            <a:spLocks noChangeArrowheads="1"/>
          </p:cNvSpPr>
          <p:nvPr/>
        </p:nvSpPr>
        <p:spPr bwMode="auto">
          <a:xfrm>
            <a:off x="5618079" y="1099579"/>
            <a:ext cx="76174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900" b="1" dirty="0">
                <a:latin typeface="微软雅黑" pitchFamily="34" charset="-122"/>
                <a:ea typeface="微软雅黑" pitchFamily="34" charset="-122"/>
              </a:rPr>
              <a:t>接收方</a:t>
            </a:r>
          </a:p>
          <a:p>
            <a:pPr algn="ctr" eaLnBrk="1" hangingPunct="1"/>
            <a:r>
              <a:rPr kumimoji="1" lang="zh-CN" altLang="en-US" sz="900" b="1" dirty="0">
                <a:solidFill>
                  <a:srgbClr val="C00000"/>
                </a:solidFill>
                <a:latin typeface="微软雅黑" pitchFamily="34" charset="-122"/>
                <a:ea typeface="微软雅黑" pitchFamily="34" charset="-122"/>
              </a:rPr>
              <a:t>邮件服务器</a:t>
            </a:r>
          </a:p>
        </p:txBody>
      </p:sp>
      <p:sp>
        <p:nvSpPr>
          <p:cNvPr id="387" name="Rectangle 401"/>
          <p:cNvSpPr>
            <a:spLocks noChangeArrowheads="1"/>
          </p:cNvSpPr>
          <p:nvPr/>
        </p:nvSpPr>
        <p:spPr bwMode="auto">
          <a:xfrm>
            <a:off x="5719224" y="1462893"/>
            <a:ext cx="547603" cy="1011889"/>
          </a:xfrm>
          <a:prstGeom prst="rect">
            <a:avLst/>
          </a:prstGeom>
          <a:solidFill>
            <a:srgbClr val="0000FF"/>
          </a:solidFill>
          <a:ln w="12700" algn="ctr">
            <a:solidFill>
              <a:schemeClr val="tx1"/>
            </a:solidFill>
            <a:miter lim="800000"/>
            <a:headEnd/>
            <a:tailEnd/>
          </a:ln>
          <a:effectLst/>
        </p:spPr>
        <p:txBody>
          <a:bodyPr wrap="none" anchor="ctr"/>
          <a:lstStyle/>
          <a:p>
            <a:pPr algn="ctr" eaLnBrk="1" hangingPunct="1"/>
            <a:endParaRPr lang="zh-CN" altLang="en-US" sz="900" b="1">
              <a:latin typeface="微软雅黑" pitchFamily="34" charset="-122"/>
              <a:ea typeface="微软雅黑" pitchFamily="34" charset="-122"/>
            </a:endParaRPr>
          </a:p>
        </p:txBody>
      </p:sp>
      <p:sp>
        <p:nvSpPr>
          <p:cNvPr id="388" name="Oval 402"/>
          <p:cNvSpPr>
            <a:spLocks noChangeArrowheads="1"/>
          </p:cNvSpPr>
          <p:nvPr/>
        </p:nvSpPr>
        <p:spPr bwMode="auto">
          <a:xfrm>
            <a:off x="5764523" y="1968373"/>
            <a:ext cx="456000" cy="420923"/>
          </a:xfrm>
          <a:prstGeom prst="ellipse">
            <a:avLst/>
          </a:prstGeom>
          <a:solidFill>
            <a:schemeClr val="bg1"/>
          </a:solidFill>
          <a:ln w="9525" algn="ctr">
            <a:solidFill>
              <a:schemeClr val="tx1"/>
            </a:solidFill>
            <a:round/>
            <a:headEnd/>
            <a:tailEnd/>
          </a:ln>
          <a:effectLst/>
          <a:extLst/>
        </p:spPr>
        <p:txBody>
          <a:bodyPr wrap="none" anchor="ctr"/>
          <a:lstStyle/>
          <a:p>
            <a:pPr algn="ctr" eaLnBrk="1" hangingPunct="1"/>
            <a:r>
              <a:rPr kumimoji="1" lang="en-US" altLang="zh-CN" sz="900" b="1">
                <a:latin typeface="微软雅黑" pitchFamily="34" charset="-122"/>
                <a:ea typeface="微软雅黑" pitchFamily="34" charset="-122"/>
              </a:rPr>
              <a:t>SMTP</a:t>
            </a:r>
          </a:p>
          <a:p>
            <a:pPr algn="ctr" eaLnBrk="1" hangingPunct="1"/>
            <a:r>
              <a:rPr kumimoji="1" lang="zh-CN" altLang="en-US" sz="900" b="1">
                <a:latin typeface="微软雅黑" pitchFamily="34" charset="-122"/>
                <a:ea typeface="微软雅黑" pitchFamily="34" charset="-122"/>
              </a:rPr>
              <a:t>服务器</a:t>
            </a:r>
          </a:p>
        </p:txBody>
      </p:sp>
      <p:sp>
        <p:nvSpPr>
          <p:cNvPr id="389" name="Oval 403"/>
          <p:cNvSpPr>
            <a:spLocks noChangeArrowheads="1"/>
          </p:cNvSpPr>
          <p:nvPr/>
        </p:nvSpPr>
        <p:spPr bwMode="auto">
          <a:xfrm>
            <a:off x="5764523" y="1504706"/>
            <a:ext cx="456000" cy="420924"/>
          </a:xfrm>
          <a:prstGeom prst="ellipse">
            <a:avLst/>
          </a:prstGeom>
          <a:solidFill>
            <a:srgbClr val="00FFCC"/>
          </a:solidFill>
          <a:ln w="9525">
            <a:solidFill>
              <a:schemeClr val="tx1"/>
            </a:solidFill>
            <a:round/>
            <a:headEnd/>
            <a:tailEnd/>
          </a:ln>
          <a:effectLst/>
          <a:extLst/>
        </p:spPr>
        <p:txBody>
          <a:bodyPr wrap="none" anchor="ctr"/>
          <a:lstStyle/>
          <a:p>
            <a:pPr algn="ctr" eaLnBrk="1" hangingPunct="1"/>
            <a:r>
              <a:rPr kumimoji="1" lang="en-US" altLang="zh-CN" sz="900" b="1">
                <a:latin typeface="微软雅黑" pitchFamily="34" charset="-122"/>
                <a:ea typeface="微软雅黑" pitchFamily="34" charset="-122"/>
              </a:rPr>
              <a:t>POP3</a:t>
            </a:r>
          </a:p>
          <a:p>
            <a:pPr algn="ctr" eaLnBrk="1" hangingPunct="1"/>
            <a:r>
              <a:rPr kumimoji="1" lang="zh-CN" altLang="en-US" sz="900" b="1">
                <a:latin typeface="微软雅黑" pitchFamily="34" charset="-122"/>
                <a:ea typeface="微软雅黑" pitchFamily="34" charset="-122"/>
              </a:rPr>
              <a:t>服务器</a:t>
            </a:r>
          </a:p>
        </p:txBody>
      </p:sp>
      <p:sp>
        <p:nvSpPr>
          <p:cNvPr id="390" name="Line 404"/>
          <p:cNvSpPr>
            <a:spLocks noChangeShapeType="1"/>
          </p:cNvSpPr>
          <p:nvPr/>
        </p:nvSpPr>
        <p:spPr bwMode="auto">
          <a:xfrm flipV="1">
            <a:off x="3298295" y="2179299"/>
            <a:ext cx="2465220" cy="0"/>
          </a:xfrm>
          <a:prstGeom prst="line">
            <a:avLst/>
          </a:prstGeom>
          <a:noFill/>
          <a:ln w="38100">
            <a:solidFill>
              <a:srgbClr val="FF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91" name="Oval 405"/>
          <p:cNvSpPr>
            <a:spLocks noChangeArrowheads="1"/>
          </p:cNvSpPr>
          <p:nvPr/>
        </p:nvSpPr>
        <p:spPr bwMode="auto">
          <a:xfrm>
            <a:off x="2888599" y="1504706"/>
            <a:ext cx="456001" cy="420924"/>
          </a:xfrm>
          <a:prstGeom prst="ellipse">
            <a:avLst/>
          </a:prstGeom>
          <a:solidFill>
            <a:schemeClr val="bg1"/>
          </a:solidFill>
          <a:ln w="9525">
            <a:solidFill>
              <a:schemeClr val="tx1"/>
            </a:solidFill>
            <a:round/>
            <a:headEnd/>
            <a:tailEnd/>
          </a:ln>
          <a:effectLst/>
          <a:extLst/>
        </p:spPr>
        <p:txBody>
          <a:bodyPr wrap="none" anchor="ctr"/>
          <a:lstStyle/>
          <a:p>
            <a:pPr algn="ctr" eaLnBrk="1" hangingPunct="1"/>
            <a:r>
              <a:rPr kumimoji="1" lang="en-US" altLang="zh-CN" sz="900" b="1">
                <a:latin typeface="微软雅黑" pitchFamily="34" charset="-122"/>
                <a:ea typeface="微软雅黑" pitchFamily="34" charset="-122"/>
              </a:rPr>
              <a:t>SMTP</a:t>
            </a:r>
          </a:p>
          <a:p>
            <a:pPr algn="ctr" eaLnBrk="1" hangingPunct="1"/>
            <a:r>
              <a:rPr kumimoji="1" lang="zh-CN" altLang="en-US" sz="900" b="1">
                <a:latin typeface="微软雅黑" pitchFamily="34" charset="-122"/>
                <a:ea typeface="微软雅黑" pitchFamily="34" charset="-122"/>
              </a:rPr>
              <a:t>服务器</a:t>
            </a:r>
          </a:p>
        </p:txBody>
      </p:sp>
      <p:sp>
        <p:nvSpPr>
          <p:cNvPr id="392" name="Oval 406"/>
          <p:cNvSpPr>
            <a:spLocks noChangeArrowheads="1"/>
          </p:cNvSpPr>
          <p:nvPr/>
        </p:nvSpPr>
        <p:spPr bwMode="auto">
          <a:xfrm>
            <a:off x="2888599" y="1968373"/>
            <a:ext cx="456001" cy="420923"/>
          </a:xfrm>
          <a:prstGeom prst="ellipse">
            <a:avLst/>
          </a:prstGeom>
          <a:solidFill>
            <a:srgbClr val="FFFF00"/>
          </a:solidFill>
          <a:ln w="9525" algn="ctr">
            <a:solidFill>
              <a:schemeClr val="tx1"/>
            </a:solidFill>
            <a:round/>
            <a:headEnd/>
            <a:tailEnd/>
          </a:ln>
          <a:effectLst/>
          <a:extLst/>
        </p:spPr>
        <p:txBody>
          <a:bodyPr wrap="none" anchor="ctr"/>
          <a:lstStyle/>
          <a:p>
            <a:pPr algn="ctr" eaLnBrk="1" hangingPunct="1"/>
            <a:r>
              <a:rPr kumimoji="1" lang="en-US" altLang="zh-CN" sz="900" b="1">
                <a:latin typeface="微软雅黑" pitchFamily="34" charset="-122"/>
                <a:ea typeface="微软雅黑" pitchFamily="34" charset="-122"/>
              </a:rPr>
              <a:t>SMTP</a:t>
            </a:r>
          </a:p>
          <a:p>
            <a:pPr algn="ctr" eaLnBrk="1" hangingPunct="1"/>
            <a:r>
              <a:rPr kumimoji="1" lang="zh-CN" altLang="en-US" sz="900" b="1">
                <a:latin typeface="微软雅黑" pitchFamily="34" charset="-122"/>
                <a:ea typeface="微软雅黑" pitchFamily="34" charset="-122"/>
              </a:rPr>
              <a:t>客户</a:t>
            </a:r>
          </a:p>
        </p:txBody>
      </p:sp>
      <p:sp>
        <p:nvSpPr>
          <p:cNvPr id="393" name="Text Box 407"/>
          <p:cNvSpPr txBox="1">
            <a:spLocks noChangeArrowheads="1"/>
          </p:cNvSpPr>
          <p:nvPr/>
        </p:nvSpPr>
        <p:spPr bwMode="auto">
          <a:xfrm>
            <a:off x="6770220" y="1099579"/>
            <a:ext cx="6463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900" b="1" dirty="0">
                <a:latin typeface="微软雅黑" pitchFamily="34" charset="-122"/>
                <a:ea typeface="微软雅黑" pitchFamily="34" charset="-122"/>
              </a:rPr>
              <a:t>接收方</a:t>
            </a:r>
            <a:endParaRPr kumimoji="1" lang="en-US" altLang="zh-CN" sz="900" b="1" dirty="0">
              <a:latin typeface="微软雅黑" pitchFamily="34" charset="-122"/>
              <a:ea typeface="微软雅黑" pitchFamily="34" charset="-122"/>
            </a:endParaRPr>
          </a:p>
          <a:p>
            <a:pPr algn="ctr" eaLnBrk="1" hangingPunct="1"/>
            <a:r>
              <a:rPr kumimoji="1" lang="zh-CN" altLang="en-US" sz="900" b="1" dirty="0">
                <a:solidFill>
                  <a:srgbClr val="C00000"/>
                </a:solidFill>
                <a:latin typeface="微软雅黑" pitchFamily="34" charset="-122"/>
                <a:ea typeface="微软雅黑" pitchFamily="34" charset="-122"/>
              </a:rPr>
              <a:t>用户代理</a:t>
            </a:r>
          </a:p>
        </p:txBody>
      </p:sp>
      <p:sp>
        <p:nvSpPr>
          <p:cNvPr id="394" name="Line 408"/>
          <p:cNvSpPr>
            <a:spLocks noChangeShapeType="1"/>
          </p:cNvSpPr>
          <p:nvPr/>
        </p:nvSpPr>
        <p:spPr bwMode="auto">
          <a:xfrm flipV="1">
            <a:off x="6220523" y="1715632"/>
            <a:ext cx="639206" cy="0"/>
          </a:xfrm>
          <a:prstGeom prst="line">
            <a:avLst/>
          </a:prstGeom>
          <a:noFill/>
          <a:ln w="38100">
            <a:solidFill>
              <a:srgbClr val="FF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95" name="Text Box 409"/>
          <p:cNvSpPr txBox="1">
            <a:spLocks noChangeArrowheads="1"/>
          </p:cNvSpPr>
          <p:nvPr/>
        </p:nvSpPr>
        <p:spPr bwMode="auto">
          <a:xfrm>
            <a:off x="4326719" y="2192307"/>
            <a:ext cx="44275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900" b="1" dirty="0">
                <a:solidFill>
                  <a:srgbClr val="0000FF"/>
                </a:solidFill>
                <a:latin typeface="微软雅黑" pitchFamily="34" charset="-122"/>
                <a:ea typeface="微软雅黑" pitchFamily="34" charset="-122"/>
              </a:rPr>
              <a:t>TCP </a:t>
            </a:r>
          </a:p>
          <a:p>
            <a:pPr algn="ctr" eaLnBrk="1" hangingPunct="1"/>
            <a:r>
              <a:rPr kumimoji="1" lang="zh-CN" altLang="en-US" sz="900" b="1" dirty="0">
                <a:solidFill>
                  <a:srgbClr val="0000FF"/>
                </a:solidFill>
                <a:latin typeface="微软雅黑" pitchFamily="34" charset="-122"/>
                <a:ea typeface="微软雅黑" pitchFamily="34" charset="-122"/>
              </a:rPr>
              <a:t>连接</a:t>
            </a:r>
          </a:p>
        </p:txBody>
      </p:sp>
      <p:sp>
        <p:nvSpPr>
          <p:cNvPr id="396" name="Text Box 399"/>
          <p:cNvSpPr txBox="1">
            <a:spLocks noChangeArrowheads="1"/>
          </p:cNvSpPr>
          <p:nvPr/>
        </p:nvSpPr>
        <p:spPr bwMode="auto">
          <a:xfrm>
            <a:off x="1096459" y="1099579"/>
            <a:ext cx="53091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900" b="1" dirty="0">
                <a:latin typeface="微软雅黑" pitchFamily="34" charset="-122"/>
                <a:ea typeface="微软雅黑" pitchFamily="34" charset="-122"/>
              </a:rPr>
              <a:t>用户</a:t>
            </a:r>
            <a:endParaRPr kumimoji="1" lang="en-US" altLang="zh-CN" sz="900" b="1" dirty="0">
              <a:latin typeface="微软雅黑" pitchFamily="34" charset="-122"/>
              <a:ea typeface="微软雅黑" pitchFamily="34" charset="-122"/>
            </a:endParaRPr>
          </a:p>
          <a:p>
            <a:pPr algn="ctr" eaLnBrk="1" hangingPunct="1"/>
            <a:r>
              <a:rPr kumimoji="1" lang="zh-CN" altLang="en-US" sz="900" b="1" dirty="0">
                <a:latin typeface="微软雅黑" pitchFamily="34" charset="-122"/>
                <a:ea typeface="微软雅黑" pitchFamily="34" charset="-122"/>
              </a:rPr>
              <a:t>发件人</a:t>
            </a:r>
          </a:p>
        </p:txBody>
      </p:sp>
      <p:sp>
        <p:nvSpPr>
          <p:cNvPr id="2" name="Rectangle 17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17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412" name="对象 411"/>
          <p:cNvGraphicFramePr>
            <a:graphicFrameLocks noChangeAspect="1"/>
          </p:cNvGraphicFramePr>
          <p:nvPr>
            <p:extLst>
              <p:ext uri="{D42A27DB-BD31-4B8C-83A1-F6EECF244321}">
                <p14:modId xmlns:p14="http://schemas.microsoft.com/office/powerpoint/2010/main" val="147111908"/>
              </p:ext>
            </p:extLst>
          </p:nvPr>
        </p:nvGraphicFramePr>
        <p:xfrm>
          <a:off x="1234937" y="1486630"/>
          <a:ext cx="440021" cy="504000"/>
        </p:xfrm>
        <a:graphic>
          <a:graphicData uri="http://schemas.openxmlformats.org/presentationml/2006/ole">
            <mc:AlternateContent xmlns:mc="http://schemas.openxmlformats.org/markup-compatibility/2006">
              <mc:Choice xmlns:v="urn:schemas-microsoft-com:vml" Requires="v">
                <p:oleObj spid="_x0000_s18482" name="Visio" r:id="rId3" imgW="3561172" imgH="4347469" progId="">
                  <p:embed/>
                </p:oleObj>
              </mc:Choice>
              <mc:Fallback>
                <p:oleObj name="Visio" r:id="rId3" imgW="3561172" imgH="4347469" progId="">
                  <p:embed/>
                  <p:pic>
                    <p:nvPicPr>
                      <p:cNvPr id="0" name="Picture 44"/>
                      <p:cNvPicPr>
                        <a:picLocks noChangeAspect="1" noChangeArrowheads="1"/>
                      </p:cNvPicPr>
                      <p:nvPr/>
                    </p:nvPicPr>
                    <p:blipFill>
                      <a:blip r:embed="rId4">
                        <a:extLst>
                          <a:ext uri="{28A0092B-C50C-407E-A947-70E740481C1C}">
                            <a14:useLocalDpi xmlns:a14="http://schemas.microsoft.com/office/drawing/2010/main" val="0"/>
                          </a:ext>
                        </a:extLst>
                      </a:blip>
                      <a:srcRect l="5348" t="4167" r="4546" b="11185"/>
                      <a:stretch>
                        <a:fillRect/>
                      </a:stretch>
                    </p:blipFill>
                    <p:spPr bwMode="auto">
                      <a:xfrm>
                        <a:off x="1234937" y="1486630"/>
                        <a:ext cx="440021" cy="504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13" name="Rectangle 18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414" name="对象 413"/>
          <p:cNvGraphicFramePr>
            <a:graphicFrameLocks noChangeAspect="1"/>
          </p:cNvGraphicFramePr>
          <p:nvPr>
            <p:extLst>
              <p:ext uri="{D42A27DB-BD31-4B8C-83A1-F6EECF244321}">
                <p14:modId xmlns:p14="http://schemas.microsoft.com/office/powerpoint/2010/main" val="3856734984"/>
              </p:ext>
            </p:extLst>
          </p:nvPr>
        </p:nvGraphicFramePr>
        <p:xfrm>
          <a:off x="7436052" y="1486630"/>
          <a:ext cx="443938" cy="504000"/>
        </p:xfrm>
        <a:graphic>
          <a:graphicData uri="http://schemas.openxmlformats.org/presentationml/2006/ole">
            <mc:AlternateContent xmlns:mc="http://schemas.openxmlformats.org/markup-compatibility/2006">
              <mc:Choice xmlns:v="urn:schemas-microsoft-com:vml" Requires="v">
                <p:oleObj spid="_x0000_s18483" name="Visio" r:id="rId5" imgW="3561172" imgH="4347469" progId="">
                  <p:embed/>
                </p:oleObj>
              </mc:Choice>
              <mc:Fallback>
                <p:oleObj name="Visio" r:id="rId5" imgW="3561172" imgH="4347469" progId="">
                  <p:embed/>
                  <p:pic>
                    <p:nvPicPr>
                      <p:cNvPr id="0" name="Picture 45"/>
                      <p:cNvPicPr>
                        <a:picLocks noChangeAspect="1" noChangeArrowheads="1"/>
                      </p:cNvPicPr>
                      <p:nvPr/>
                    </p:nvPicPr>
                    <p:blipFill>
                      <a:blip r:embed="rId6">
                        <a:extLst>
                          <a:ext uri="{28A0092B-C50C-407E-A947-70E740481C1C}">
                            <a14:useLocalDpi xmlns:a14="http://schemas.microsoft.com/office/drawing/2010/main" val="0"/>
                          </a:ext>
                        </a:extLst>
                      </a:blip>
                      <a:srcRect l="4546" t="3947" r="4546" b="11403"/>
                      <a:stretch>
                        <a:fillRect/>
                      </a:stretch>
                    </p:blipFill>
                    <p:spPr bwMode="auto">
                      <a:xfrm>
                        <a:off x="7436052" y="1486630"/>
                        <a:ext cx="443938" cy="504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22" name="Text Box 399"/>
          <p:cNvSpPr txBox="1">
            <a:spLocks noChangeArrowheads="1"/>
          </p:cNvSpPr>
          <p:nvPr/>
        </p:nvSpPr>
        <p:spPr bwMode="auto">
          <a:xfrm>
            <a:off x="7471795" y="1099579"/>
            <a:ext cx="53091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900" b="1" dirty="0">
                <a:latin typeface="微软雅黑" pitchFamily="34" charset="-122"/>
                <a:ea typeface="微软雅黑" pitchFamily="34" charset="-122"/>
              </a:rPr>
              <a:t>用户</a:t>
            </a:r>
            <a:endParaRPr kumimoji="1" lang="en-US" altLang="zh-CN" sz="900" b="1" dirty="0">
              <a:latin typeface="微软雅黑" pitchFamily="34" charset="-122"/>
              <a:ea typeface="微软雅黑" pitchFamily="34" charset="-122"/>
            </a:endParaRPr>
          </a:p>
          <a:p>
            <a:pPr algn="ctr" eaLnBrk="1" hangingPunct="1"/>
            <a:r>
              <a:rPr kumimoji="1" lang="zh-CN" altLang="en-US" sz="900" b="1" dirty="0">
                <a:latin typeface="微软雅黑" pitchFamily="34" charset="-122"/>
                <a:ea typeface="微软雅黑" pitchFamily="34" charset="-122"/>
              </a:rPr>
              <a:t>收件人</a:t>
            </a:r>
          </a:p>
        </p:txBody>
      </p:sp>
      <p:sp>
        <p:nvSpPr>
          <p:cNvPr id="3" name="矩形 2"/>
          <p:cNvSpPr/>
          <p:nvPr/>
        </p:nvSpPr>
        <p:spPr>
          <a:xfrm>
            <a:off x="1096460" y="2650638"/>
            <a:ext cx="7188224" cy="861774"/>
          </a:xfrm>
          <a:prstGeom prst="rect">
            <a:avLst/>
          </a:prstGeom>
        </p:spPr>
        <p:txBody>
          <a:bodyPr wrap="square">
            <a:spAutoFit/>
          </a:bodyPr>
          <a:lstStyle/>
          <a:p>
            <a:pPr>
              <a:lnSpc>
                <a:spcPts val="3000"/>
              </a:lnSpc>
            </a:pPr>
            <a:r>
              <a:rPr lang="zh-CN" altLang="en-US" sz="2000" b="1" dirty="0">
                <a:latin typeface="微软雅黑" pitchFamily="34" charset="-122"/>
                <a:ea typeface="微软雅黑" pitchFamily="34" charset="-122"/>
              </a:rPr>
              <a:t>用户与电子邮件系统的接口。又被称为</a:t>
            </a:r>
            <a:r>
              <a:rPr lang="zh-CN" altLang="en-US" sz="2000" b="1" dirty="0">
                <a:solidFill>
                  <a:srgbClr val="0000FF"/>
                </a:solidFill>
                <a:latin typeface="微软雅黑" pitchFamily="34" charset="-122"/>
                <a:ea typeface="微软雅黑" pitchFamily="34" charset="-122"/>
              </a:rPr>
              <a:t>电子邮件客户端软件</a:t>
            </a:r>
            <a:r>
              <a:rPr lang="zh-CN" altLang="en-US" sz="2000" b="1" dirty="0">
                <a:latin typeface="微软雅黑" pitchFamily="34" charset="-122"/>
                <a:ea typeface="微软雅黑" pitchFamily="34" charset="-122"/>
              </a:rPr>
              <a:t>。</a:t>
            </a:r>
          </a:p>
          <a:p>
            <a:pPr>
              <a:lnSpc>
                <a:spcPts val="3000"/>
              </a:lnSpc>
            </a:pPr>
            <a:r>
              <a:rPr lang="zh-CN" altLang="en-US" sz="2000" b="1" dirty="0">
                <a:solidFill>
                  <a:srgbClr val="CC00CC"/>
                </a:solidFill>
                <a:latin typeface="微软雅黑" pitchFamily="34" charset="-122"/>
                <a:ea typeface="微软雅黑" pitchFamily="34" charset="-122"/>
              </a:rPr>
              <a:t>基本功能</a:t>
            </a:r>
            <a:r>
              <a:rPr lang="zh-CN" altLang="en-US" sz="2000" b="1" dirty="0">
                <a:latin typeface="微软雅黑" pitchFamily="34" charset="-122"/>
                <a:ea typeface="微软雅黑" pitchFamily="34" charset="-122"/>
              </a:rPr>
              <a:t>：撰写、显示、处理和通信。</a:t>
            </a:r>
            <a:endParaRPr lang="en-US" altLang="zh-CN" sz="2000" b="1" dirty="0">
              <a:latin typeface="微软雅黑" pitchFamily="34" charset="-122"/>
              <a:ea typeface="微软雅黑" pitchFamily="34" charset="-122"/>
            </a:endParaRPr>
          </a:p>
        </p:txBody>
      </p:sp>
    </p:spTree>
    <p:extLst>
      <p:ext uri="{BB962C8B-B14F-4D97-AF65-F5344CB8AC3E}">
        <p14:creationId xmlns:p14="http://schemas.microsoft.com/office/powerpoint/2010/main" val="2005263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10000" fill="hold" grpId="0" nodeType="withEffect">
                                  <p:stCondLst>
                                    <p:cond delay="0"/>
                                  </p:stCondLst>
                                  <p:childTnLst>
                                    <p:anim calcmode="discrete" valueType="str">
                                      <p:cBhvr>
                                        <p:cTn id="6" dur="1000" fill="hold"/>
                                        <p:tgtEl>
                                          <p:spTgt spid="373"/>
                                        </p:tgtEl>
                                        <p:attrNameLst>
                                          <p:attrName>style.visibility</p:attrName>
                                        </p:attrNameLst>
                                      </p:cBhvr>
                                      <p:tavLst>
                                        <p:tav tm="0">
                                          <p:val>
                                            <p:strVal val="hidden"/>
                                          </p:val>
                                        </p:tav>
                                        <p:tav tm="50000">
                                          <p:val>
                                            <p:strVal val="visible"/>
                                          </p:val>
                                        </p:tav>
                                      </p:tavLst>
                                    </p:anim>
                                  </p:childTnLst>
                                </p:cTn>
                              </p:par>
                              <p:par>
                                <p:cTn id="7" presetID="35" presetClass="emph" presetSubtype="0" repeatCount="10000" fill="hold" grpId="0" nodeType="withEffect">
                                  <p:stCondLst>
                                    <p:cond delay="0"/>
                                  </p:stCondLst>
                                  <p:childTnLst>
                                    <p:anim calcmode="discrete" valueType="str">
                                      <p:cBhvr>
                                        <p:cTn id="8" dur="1000" fill="hold"/>
                                        <p:tgtEl>
                                          <p:spTgt spid="371"/>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1" grpId="0" animBg="1"/>
      <p:bldP spid="373" grpId="0" animBg="1"/>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4"/>
          <p:cNvSpPr/>
          <p:nvPr/>
        </p:nvSpPr>
        <p:spPr>
          <a:xfrm>
            <a:off x="556963" y="1057072"/>
            <a:ext cx="8048776" cy="331493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AutoShape 5"/>
          <p:cNvSpPr>
            <a:spLocks noChangeArrowheads="1"/>
          </p:cNvSpPr>
          <p:nvPr/>
        </p:nvSpPr>
        <p:spPr bwMode="auto">
          <a:xfrm>
            <a:off x="556963" y="633865"/>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7" name="Rectangle 6"/>
          <p:cNvSpPr>
            <a:spLocks noChangeArrowheads="1"/>
          </p:cNvSpPr>
          <p:nvPr/>
        </p:nvSpPr>
        <p:spPr bwMode="auto">
          <a:xfrm>
            <a:off x="2885023" y="600654"/>
            <a:ext cx="339265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用户代理 </a:t>
            </a:r>
            <a:r>
              <a:rPr lang="en-US" altLang="zh-CN" sz="2000" b="1" dirty="0">
                <a:solidFill>
                  <a:schemeClr val="bg1"/>
                </a:solidFill>
                <a:latin typeface="微软雅黑" pitchFamily="34" charset="-122"/>
                <a:ea typeface="微软雅黑" pitchFamily="34" charset="-122"/>
              </a:rPr>
              <a:t>UA (User Agent)</a:t>
            </a:r>
          </a:p>
        </p:txBody>
      </p:sp>
      <p:sp>
        <p:nvSpPr>
          <p:cNvPr id="371" name="Rectangle 385"/>
          <p:cNvSpPr>
            <a:spLocks noChangeArrowheads="1"/>
          </p:cNvSpPr>
          <p:nvPr/>
        </p:nvSpPr>
        <p:spPr bwMode="auto">
          <a:xfrm>
            <a:off x="6814430" y="1462893"/>
            <a:ext cx="547603" cy="1011889"/>
          </a:xfrm>
          <a:prstGeom prst="rect">
            <a:avLst/>
          </a:prstGeom>
          <a:solidFill>
            <a:srgbClr val="00FFCC"/>
          </a:solidFill>
          <a:ln w="9525" algn="ctr">
            <a:solidFill>
              <a:schemeClr val="tx1"/>
            </a:solidFill>
            <a:miter lim="800000"/>
            <a:headEnd/>
            <a:tailEnd/>
          </a:ln>
          <a:effectLst/>
        </p:spPr>
        <p:txBody>
          <a:bodyPr wrap="none" anchor="ctr"/>
          <a:lstStyle/>
          <a:p>
            <a:pPr algn="ctr" eaLnBrk="1" hangingPunct="1"/>
            <a:endParaRPr lang="zh-CN" altLang="en-US" sz="900" b="1">
              <a:latin typeface="微软雅黑" pitchFamily="34" charset="-122"/>
              <a:ea typeface="微软雅黑" pitchFamily="34" charset="-122"/>
            </a:endParaRPr>
          </a:p>
        </p:txBody>
      </p:sp>
      <p:sp>
        <p:nvSpPr>
          <p:cNvPr id="372" name="Rectangle 386"/>
          <p:cNvSpPr>
            <a:spLocks noChangeArrowheads="1"/>
          </p:cNvSpPr>
          <p:nvPr/>
        </p:nvSpPr>
        <p:spPr bwMode="auto">
          <a:xfrm>
            <a:off x="2842294" y="1456388"/>
            <a:ext cx="547603" cy="1018393"/>
          </a:xfrm>
          <a:prstGeom prst="rect">
            <a:avLst/>
          </a:prstGeom>
          <a:solidFill>
            <a:srgbClr val="0000FF"/>
          </a:solidFill>
          <a:ln w="12700" algn="ctr">
            <a:solidFill>
              <a:schemeClr val="tx1"/>
            </a:solidFill>
            <a:miter lim="800000"/>
            <a:headEnd/>
            <a:tailEnd/>
          </a:ln>
          <a:effectLst/>
        </p:spPr>
        <p:txBody>
          <a:bodyPr wrap="none" anchor="ctr"/>
          <a:lstStyle/>
          <a:p>
            <a:pPr algn="ctr" eaLnBrk="1" hangingPunct="1"/>
            <a:endParaRPr lang="zh-CN" altLang="en-US" sz="900" b="1">
              <a:latin typeface="微软雅黑" pitchFamily="34" charset="-122"/>
              <a:ea typeface="微软雅黑" pitchFamily="34" charset="-122"/>
            </a:endParaRPr>
          </a:p>
        </p:txBody>
      </p:sp>
      <p:sp>
        <p:nvSpPr>
          <p:cNvPr id="373" name="Rectangle 387"/>
          <p:cNvSpPr>
            <a:spLocks noChangeArrowheads="1"/>
          </p:cNvSpPr>
          <p:nvPr/>
        </p:nvSpPr>
        <p:spPr bwMode="auto">
          <a:xfrm>
            <a:off x="1746082" y="1456388"/>
            <a:ext cx="547603" cy="1018393"/>
          </a:xfrm>
          <a:prstGeom prst="rect">
            <a:avLst/>
          </a:prstGeom>
          <a:solidFill>
            <a:srgbClr val="00FFCC"/>
          </a:solidFill>
          <a:ln w="9525">
            <a:solidFill>
              <a:schemeClr val="tx1"/>
            </a:solidFill>
            <a:miter lim="800000"/>
            <a:headEnd/>
            <a:tailEnd/>
          </a:ln>
          <a:effectLst/>
        </p:spPr>
        <p:txBody>
          <a:bodyPr wrap="none" anchor="ctr"/>
          <a:lstStyle/>
          <a:p>
            <a:pPr algn="ctr" eaLnBrk="1" hangingPunct="1"/>
            <a:endParaRPr lang="zh-CN" altLang="en-US" sz="900" b="1">
              <a:latin typeface="微软雅黑" pitchFamily="34" charset="-122"/>
              <a:ea typeface="微软雅黑" pitchFamily="34" charset="-122"/>
            </a:endParaRPr>
          </a:p>
        </p:txBody>
      </p:sp>
      <p:sp>
        <p:nvSpPr>
          <p:cNvPr id="374" name="Line 388"/>
          <p:cNvSpPr>
            <a:spLocks noChangeShapeType="1"/>
          </p:cNvSpPr>
          <p:nvPr/>
        </p:nvSpPr>
        <p:spPr bwMode="auto">
          <a:xfrm>
            <a:off x="2129605" y="1715632"/>
            <a:ext cx="757988" cy="0"/>
          </a:xfrm>
          <a:prstGeom prst="line">
            <a:avLst/>
          </a:prstGeom>
          <a:noFill/>
          <a:ln w="38100">
            <a:solidFill>
              <a:srgbClr val="FF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75" name="Text Box 389"/>
          <p:cNvSpPr txBox="1">
            <a:spLocks noChangeArrowheads="1"/>
          </p:cNvSpPr>
          <p:nvPr/>
        </p:nvSpPr>
        <p:spPr bwMode="auto">
          <a:xfrm>
            <a:off x="2284626" y="1489247"/>
            <a:ext cx="519694"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900" b="1" dirty="0">
                <a:solidFill>
                  <a:srgbClr val="C00000"/>
                </a:solidFill>
                <a:latin typeface="微软雅黑" pitchFamily="34" charset="-122"/>
                <a:ea typeface="微软雅黑" pitchFamily="34" charset="-122"/>
              </a:rPr>
              <a:t>SMTP</a:t>
            </a:r>
          </a:p>
        </p:txBody>
      </p:sp>
      <p:sp>
        <p:nvSpPr>
          <p:cNvPr id="376" name="Text Box 390"/>
          <p:cNvSpPr txBox="1">
            <a:spLocks noChangeArrowheads="1"/>
          </p:cNvSpPr>
          <p:nvPr/>
        </p:nvSpPr>
        <p:spPr bwMode="auto">
          <a:xfrm>
            <a:off x="6257296" y="1488454"/>
            <a:ext cx="500458"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900" b="1" dirty="0">
                <a:solidFill>
                  <a:srgbClr val="C00000"/>
                </a:solidFill>
                <a:latin typeface="微软雅黑" pitchFamily="34" charset="-122"/>
                <a:ea typeface="微软雅黑" pitchFamily="34" charset="-122"/>
              </a:rPr>
              <a:t>POP3</a:t>
            </a:r>
          </a:p>
        </p:txBody>
      </p:sp>
      <p:sp>
        <p:nvSpPr>
          <p:cNvPr id="377" name="Text Box 391"/>
          <p:cNvSpPr txBox="1">
            <a:spLocks noChangeArrowheads="1"/>
          </p:cNvSpPr>
          <p:nvPr/>
        </p:nvSpPr>
        <p:spPr bwMode="auto">
          <a:xfrm>
            <a:off x="2319473" y="1196086"/>
            <a:ext cx="41549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900" b="1" dirty="0">
                <a:solidFill>
                  <a:srgbClr val="0000FF"/>
                </a:solidFill>
                <a:latin typeface="微软雅黑" pitchFamily="34" charset="-122"/>
                <a:ea typeface="微软雅黑" pitchFamily="34" charset="-122"/>
              </a:rPr>
              <a:t>发送</a:t>
            </a:r>
          </a:p>
          <a:p>
            <a:pPr algn="ctr" eaLnBrk="1" hangingPunct="1"/>
            <a:r>
              <a:rPr kumimoji="1" lang="zh-CN" altLang="en-US" sz="900" b="1" dirty="0">
                <a:solidFill>
                  <a:srgbClr val="0000FF"/>
                </a:solidFill>
                <a:latin typeface="微软雅黑" pitchFamily="34" charset="-122"/>
                <a:ea typeface="微软雅黑" pitchFamily="34" charset="-122"/>
              </a:rPr>
              <a:t>邮件</a:t>
            </a:r>
          </a:p>
        </p:txBody>
      </p:sp>
      <p:sp>
        <p:nvSpPr>
          <p:cNvPr id="378" name="Text Box 392"/>
          <p:cNvSpPr txBox="1">
            <a:spLocks noChangeArrowheads="1"/>
          </p:cNvSpPr>
          <p:nvPr/>
        </p:nvSpPr>
        <p:spPr bwMode="auto">
          <a:xfrm>
            <a:off x="4029104" y="1967443"/>
            <a:ext cx="1015021"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900" b="1" dirty="0">
                <a:solidFill>
                  <a:srgbClr val="0000FF"/>
                </a:solidFill>
                <a:latin typeface="微软雅黑" pitchFamily="34" charset="-122"/>
                <a:ea typeface="微软雅黑" pitchFamily="34" charset="-122"/>
              </a:rPr>
              <a:t>发送邮件 </a:t>
            </a:r>
            <a:r>
              <a:rPr kumimoji="1" lang="en-US" altLang="zh-CN" sz="900" b="1" dirty="0">
                <a:solidFill>
                  <a:srgbClr val="C00000"/>
                </a:solidFill>
                <a:latin typeface="微软雅黑" pitchFamily="34" charset="-122"/>
                <a:ea typeface="微软雅黑" pitchFamily="34" charset="-122"/>
              </a:rPr>
              <a:t>SMTP</a:t>
            </a:r>
          </a:p>
        </p:txBody>
      </p:sp>
      <p:sp>
        <p:nvSpPr>
          <p:cNvPr id="379" name="Text Box 393"/>
          <p:cNvSpPr txBox="1">
            <a:spLocks noChangeArrowheads="1"/>
          </p:cNvSpPr>
          <p:nvPr/>
        </p:nvSpPr>
        <p:spPr bwMode="auto">
          <a:xfrm>
            <a:off x="6284273" y="1210153"/>
            <a:ext cx="41549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900" b="1" dirty="0">
                <a:solidFill>
                  <a:srgbClr val="0000FF"/>
                </a:solidFill>
                <a:latin typeface="微软雅黑" pitchFamily="34" charset="-122"/>
                <a:ea typeface="微软雅黑" pitchFamily="34" charset="-122"/>
              </a:rPr>
              <a:t>读取</a:t>
            </a:r>
          </a:p>
          <a:p>
            <a:pPr algn="ctr" eaLnBrk="1" hangingPunct="1"/>
            <a:r>
              <a:rPr kumimoji="1" lang="zh-CN" altLang="en-US" sz="900" b="1" dirty="0">
                <a:solidFill>
                  <a:srgbClr val="0000FF"/>
                </a:solidFill>
                <a:latin typeface="微软雅黑" pitchFamily="34" charset="-122"/>
                <a:ea typeface="微软雅黑" pitchFamily="34" charset="-122"/>
              </a:rPr>
              <a:t>邮件</a:t>
            </a:r>
          </a:p>
        </p:txBody>
      </p:sp>
      <p:sp>
        <p:nvSpPr>
          <p:cNvPr id="380" name="Text Box 394"/>
          <p:cNvSpPr txBox="1">
            <a:spLocks noChangeArrowheads="1"/>
          </p:cNvSpPr>
          <p:nvPr/>
        </p:nvSpPr>
        <p:spPr bwMode="auto">
          <a:xfrm>
            <a:off x="2330846" y="1735531"/>
            <a:ext cx="41549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900" b="1" dirty="0">
                <a:solidFill>
                  <a:srgbClr val="0000FF"/>
                </a:solidFill>
                <a:latin typeface="微软雅黑" pitchFamily="34" charset="-122"/>
                <a:ea typeface="微软雅黑" pitchFamily="34" charset="-122"/>
              </a:rPr>
              <a:t>TCP</a:t>
            </a:r>
          </a:p>
          <a:p>
            <a:pPr algn="ctr" eaLnBrk="1" hangingPunct="1"/>
            <a:r>
              <a:rPr kumimoji="1" lang="zh-CN" altLang="en-US" sz="900" b="1" dirty="0">
                <a:solidFill>
                  <a:srgbClr val="0000FF"/>
                </a:solidFill>
                <a:latin typeface="微软雅黑" pitchFamily="34" charset="-122"/>
                <a:ea typeface="微软雅黑" pitchFamily="34" charset="-122"/>
              </a:rPr>
              <a:t>连接</a:t>
            </a:r>
          </a:p>
        </p:txBody>
      </p:sp>
      <p:sp>
        <p:nvSpPr>
          <p:cNvPr id="381" name="Text Box 395"/>
          <p:cNvSpPr txBox="1">
            <a:spLocks noChangeArrowheads="1"/>
          </p:cNvSpPr>
          <p:nvPr/>
        </p:nvSpPr>
        <p:spPr bwMode="auto">
          <a:xfrm>
            <a:off x="6297159" y="1719013"/>
            <a:ext cx="41549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900" b="1" dirty="0">
                <a:solidFill>
                  <a:srgbClr val="0000FF"/>
                </a:solidFill>
                <a:latin typeface="微软雅黑" pitchFamily="34" charset="-122"/>
                <a:ea typeface="微软雅黑" pitchFamily="34" charset="-122"/>
              </a:rPr>
              <a:t>TCP</a:t>
            </a:r>
          </a:p>
          <a:p>
            <a:pPr algn="ctr" eaLnBrk="1" hangingPunct="1"/>
            <a:r>
              <a:rPr kumimoji="1" lang="zh-CN" altLang="en-US" sz="900" b="1" dirty="0">
                <a:solidFill>
                  <a:srgbClr val="0000FF"/>
                </a:solidFill>
                <a:latin typeface="微软雅黑" pitchFamily="34" charset="-122"/>
                <a:ea typeface="微软雅黑" pitchFamily="34" charset="-122"/>
              </a:rPr>
              <a:t>连接</a:t>
            </a:r>
          </a:p>
        </p:txBody>
      </p:sp>
      <p:sp>
        <p:nvSpPr>
          <p:cNvPr id="382" name="Text Box 396"/>
          <p:cNvSpPr txBox="1">
            <a:spLocks noChangeArrowheads="1"/>
          </p:cNvSpPr>
          <p:nvPr/>
        </p:nvSpPr>
        <p:spPr bwMode="auto">
          <a:xfrm>
            <a:off x="2733097" y="1099579"/>
            <a:ext cx="76174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900" b="1" dirty="0">
                <a:latin typeface="微软雅黑" pitchFamily="34" charset="-122"/>
                <a:ea typeface="微软雅黑" pitchFamily="34" charset="-122"/>
              </a:rPr>
              <a:t>发送方</a:t>
            </a:r>
          </a:p>
          <a:p>
            <a:pPr algn="ctr" eaLnBrk="1" hangingPunct="1"/>
            <a:r>
              <a:rPr kumimoji="1" lang="zh-CN" altLang="en-US" sz="900" b="1" dirty="0">
                <a:solidFill>
                  <a:srgbClr val="C00000"/>
                </a:solidFill>
                <a:latin typeface="微软雅黑" pitchFamily="34" charset="-122"/>
                <a:ea typeface="微软雅黑" pitchFamily="34" charset="-122"/>
              </a:rPr>
              <a:t>邮件服务器</a:t>
            </a:r>
          </a:p>
        </p:txBody>
      </p:sp>
      <p:sp>
        <p:nvSpPr>
          <p:cNvPr id="383" name="Oval 397"/>
          <p:cNvSpPr>
            <a:spLocks noChangeArrowheads="1"/>
          </p:cNvSpPr>
          <p:nvPr/>
        </p:nvSpPr>
        <p:spPr bwMode="auto">
          <a:xfrm>
            <a:off x="1791380" y="1504706"/>
            <a:ext cx="456001" cy="420924"/>
          </a:xfrm>
          <a:prstGeom prst="ellipse">
            <a:avLst/>
          </a:prstGeom>
          <a:solidFill>
            <a:srgbClr val="FFFF00"/>
          </a:solidFill>
          <a:ln w="9525">
            <a:solidFill>
              <a:schemeClr val="tx1"/>
            </a:solidFill>
            <a:round/>
            <a:headEnd/>
            <a:tailEnd/>
          </a:ln>
          <a:effectLst/>
          <a:extLst/>
        </p:spPr>
        <p:txBody>
          <a:bodyPr wrap="none" anchor="ctr"/>
          <a:lstStyle/>
          <a:p>
            <a:pPr algn="ctr" eaLnBrk="1" hangingPunct="1"/>
            <a:r>
              <a:rPr kumimoji="1" lang="en-US" altLang="zh-CN" sz="900" b="1" dirty="0">
                <a:latin typeface="微软雅黑" pitchFamily="34" charset="-122"/>
                <a:ea typeface="微软雅黑" pitchFamily="34" charset="-122"/>
              </a:rPr>
              <a:t>SMTP</a:t>
            </a:r>
          </a:p>
          <a:p>
            <a:pPr algn="ctr" eaLnBrk="1" hangingPunct="1"/>
            <a:r>
              <a:rPr kumimoji="1" lang="zh-CN" altLang="en-US" sz="900" b="1" dirty="0">
                <a:latin typeface="微软雅黑" pitchFamily="34" charset="-122"/>
                <a:ea typeface="微软雅黑" pitchFamily="34" charset="-122"/>
              </a:rPr>
              <a:t>客户</a:t>
            </a:r>
          </a:p>
        </p:txBody>
      </p:sp>
      <p:sp>
        <p:nvSpPr>
          <p:cNvPr id="384" name="Oval 398"/>
          <p:cNvSpPr>
            <a:spLocks noChangeArrowheads="1"/>
          </p:cNvSpPr>
          <p:nvPr/>
        </p:nvSpPr>
        <p:spPr bwMode="auto">
          <a:xfrm>
            <a:off x="6859729" y="1504706"/>
            <a:ext cx="456000" cy="420924"/>
          </a:xfrm>
          <a:prstGeom prst="ellipse">
            <a:avLst/>
          </a:prstGeom>
          <a:solidFill>
            <a:srgbClr val="FFFF00"/>
          </a:solidFill>
          <a:ln w="9525">
            <a:solidFill>
              <a:schemeClr val="tx1"/>
            </a:solidFill>
            <a:round/>
            <a:headEnd/>
            <a:tailEnd/>
          </a:ln>
          <a:effectLst/>
          <a:extLst/>
        </p:spPr>
        <p:txBody>
          <a:bodyPr wrap="none" anchor="ctr"/>
          <a:lstStyle/>
          <a:p>
            <a:pPr algn="ctr" eaLnBrk="1" hangingPunct="1"/>
            <a:r>
              <a:rPr kumimoji="1" lang="en-US" altLang="zh-CN" sz="900" b="1">
                <a:latin typeface="微软雅黑" pitchFamily="34" charset="-122"/>
                <a:ea typeface="微软雅黑" pitchFamily="34" charset="-122"/>
              </a:rPr>
              <a:t>POP3</a:t>
            </a:r>
          </a:p>
          <a:p>
            <a:pPr algn="ctr" eaLnBrk="1" hangingPunct="1"/>
            <a:r>
              <a:rPr kumimoji="1" lang="zh-CN" altLang="en-US" sz="900" b="1">
                <a:latin typeface="微软雅黑" pitchFamily="34" charset="-122"/>
                <a:ea typeface="微软雅黑" pitchFamily="34" charset="-122"/>
              </a:rPr>
              <a:t>客户</a:t>
            </a:r>
          </a:p>
        </p:txBody>
      </p:sp>
      <p:sp>
        <p:nvSpPr>
          <p:cNvPr id="385" name="Text Box 399"/>
          <p:cNvSpPr txBox="1">
            <a:spLocks noChangeArrowheads="1"/>
          </p:cNvSpPr>
          <p:nvPr/>
        </p:nvSpPr>
        <p:spPr bwMode="auto">
          <a:xfrm>
            <a:off x="1695592" y="1099579"/>
            <a:ext cx="6463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900" b="1" dirty="0">
                <a:latin typeface="微软雅黑" pitchFamily="34" charset="-122"/>
                <a:ea typeface="微软雅黑" pitchFamily="34" charset="-122"/>
              </a:rPr>
              <a:t>发件方</a:t>
            </a:r>
          </a:p>
          <a:p>
            <a:pPr algn="ctr" eaLnBrk="1" hangingPunct="1"/>
            <a:r>
              <a:rPr kumimoji="1" lang="zh-CN" altLang="en-US" sz="900" b="1" dirty="0">
                <a:solidFill>
                  <a:srgbClr val="C00000"/>
                </a:solidFill>
                <a:latin typeface="微软雅黑" pitchFamily="34" charset="-122"/>
                <a:ea typeface="微软雅黑" pitchFamily="34" charset="-122"/>
              </a:rPr>
              <a:t>用户代理</a:t>
            </a:r>
          </a:p>
        </p:txBody>
      </p:sp>
      <p:sp>
        <p:nvSpPr>
          <p:cNvPr id="386" name="Text Box 400"/>
          <p:cNvSpPr txBox="1">
            <a:spLocks noChangeArrowheads="1"/>
          </p:cNvSpPr>
          <p:nvPr/>
        </p:nvSpPr>
        <p:spPr bwMode="auto">
          <a:xfrm>
            <a:off x="5618079" y="1099579"/>
            <a:ext cx="76174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900" b="1" dirty="0">
                <a:latin typeface="微软雅黑" pitchFamily="34" charset="-122"/>
                <a:ea typeface="微软雅黑" pitchFamily="34" charset="-122"/>
              </a:rPr>
              <a:t>接收方</a:t>
            </a:r>
          </a:p>
          <a:p>
            <a:pPr algn="ctr" eaLnBrk="1" hangingPunct="1"/>
            <a:r>
              <a:rPr kumimoji="1" lang="zh-CN" altLang="en-US" sz="900" b="1" dirty="0">
                <a:solidFill>
                  <a:srgbClr val="C00000"/>
                </a:solidFill>
                <a:latin typeface="微软雅黑" pitchFamily="34" charset="-122"/>
                <a:ea typeface="微软雅黑" pitchFamily="34" charset="-122"/>
              </a:rPr>
              <a:t>邮件服务器</a:t>
            </a:r>
          </a:p>
        </p:txBody>
      </p:sp>
      <p:sp>
        <p:nvSpPr>
          <p:cNvPr id="387" name="Rectangle 401"/>
          <p:cNvSpPr>
            <a:spLocks noChangeArrowheads="1"/>
          </p:cNvSpPr>
          <p:nvPr/>
        </p:nvSpPr>
        <p:spPr bwMode="auto">
          <a:xfrm>
            <a:off x="5719224" y="1462893"/>
            <a:ext cx="547603" cy="1011889"/>
          </a:xfrm>
          <a:prstGeom prst="rect">
            <a:avLst/>
          </a:prstGeom>
          <a:solidFill>
            <a:srgbClr val="0000FF"/>
          </a:solidFill>
          <a:ln w="12700" algn="ctr">
            <a:solidFill>
              <a:schemeClr val="tx1"/>
            </a:solidFill>
            <a:miter lim="800000"/>
            <a:headEnd/>
            <a:tailEnd/>
          </a:ln>
          <a:effectLst/>
        </p:spPr>
        <p:txBody>
          <a:bodyPr wrap="none" anchor="ctr"/>
          <a:lstStyle/>
          <a:p>
            <a:pPr algn="ctr" eaLnBrk="1" hangingPunct="1"/>
            <a:endParaRPr lang="zh-CN" altLang="en-US" sz="900" b="1">
              <a:latin typeface="微软雅黑" pitchFamily="34" charset="-122"/>
              <a:ea typeface="微软雅黑" pitchFamily="34" charset="-122"/>
            </a:endParaRPr>
          </a:p>
        </p:txBody>
      </p:sp>
      <p:sp>
        <p:nvSpPr>
          <p:cNvPr id="388" name="Oval 402"/>
          <p:cNvSpPr>
            <a:spLocks noChangeArrowheads="1"/>
          </p:cNvSpPr>
          <p:nvPr/>
        </p:nvSpPr>
        <p:spPr bwMode="auto">
          <a:xfrm>
            <a:off x="5764523" y="1968373"/>
            <a:ext cx="456000" cy="420923"/>
          </a:xfrm>
          <a:prstGeom prst="ellipse">
            <a:avLst/>
          </a:prstGeom>
          <a:solidFill>
            <a:schemeClr val="bg1"/>
          </a:solidFill>
          <a:ln w="9525" algn="ctr">
            <a:solidFill>
              <a:schemeClr val="tx1"/>
            </a:solidFill>
            <a:round/>
            <a:headEnd/>
            <a:tailEnd/>
          </a:ln>
          <a:effectLst/>
          <a:extLst/>
        </p:spPr>
        <p:txBody>
          <a:bodyPr wrap="none" anchor="ctr"/>
          <a:lstStyle/>
          <a:p>
            <a:pPr algn="ctr" eaLnBrk="1" hangingPunct="1"/>
            <a:r>
              <a:rPr kumimoji="1" lang="en-US" altLang="zh-CN" sz="900" b="1">
                <a:latin typeface="微软雅黑" pitchFamily="34" charset="-122"/>
                <a:ea typeface="微软雅黑" pitchFamily="34" charset="-122"/>
              </a:rPr>
              <a:t>SMTP</a:t>
            </a:r>
          </a:p>
          <a:p>
            <a:pPr algn="ctr" eaLnBrk="1" hangingPunct="1"/>
            <a:r>
              <a:rPr kumimoji="1" lang="zh-CN" altLang="en-US" sz="900" b="1">
                <a:latin typeface="微软雅黑" pitchFamily="34" charset="-122"/>
                <a:ea typeface="微软雅黑" pitchFamily="34" charset="-122"/>
              </a:rPr>
              <a:t>服务器</a:t>
            </a:r>
          </a:p>
        </p:txBody>
      </p:sp>
      <p:sp>
        <p:nvSpPr>
          <p:cNvPr id="389" name="Oval 403"/>
          <p:cNvSpPr>
            <a:spLocks noChangeArrowheads="1"/>
          </p:cNvSpPr>
          <p:nvPr/>
        </p:nvSpPr>
        <p:spPr bwMode="auto">
          <a:xfrm>
            <a:off x="5764523" y="1504706"/>
            <a:ext cx="456000" cy="420924"/>
          </a:xfrm>
          <a:prstGeom prst="ellipse">
            <a:avLst/>
          </a:prstGeom>
          <a:solidFill>
            <a:srgbClr val="00FFCC"/>
          </a:solidFill>
          <a:ln w="9525">
            <a:solidFill>
              <a:schemeClr val="tx1"/>
            </a:solidFill>
            <a:round/>
            <a:headEnd/>
            <a:tailEnd/>
          </a:ln>
          <a:effectLst/>
          <a:extLst/>
        </p:spPr>
        <p:txBody>
          <a:bodyPr wrap="none" anchor="ctr"/>
          <a:lstStyle/>
          <a:p>
            <a:pPr algn="ctr" eaLnBrk="1" hangingPunct="1"/>
            <a:r>
              <a:rPr kumimoji="1" lang="en-US" altLang="zh-CN" sz="900" b="1">
                <a:latin typeface="微软雅黑" pitchFamily="34" charset="-122"/>
                <a:ea typeface="微软雅黑" pitchFamily="34" charset="-122"/>
              </a:rPr>
              <a:t>POP3</a:t>
            </a:r>
          </a:p>
          <a:p>
            <a:pPr algn="ctr" eaLnBrk="1" hangingPunct="1"/>
            <a:r>
              <a:rPr kumimoji="1" lang="zh-CN" altLang="en-US" sz="900" b="1">
                <a:latin typeface="微软雅黑" pitchFamily="34" charset="-122"/>
                <a:ea typeface="微软雅黑" pitchFamily="34" charset="-122"/>
              </a:rPr>
              <a:t>服务器</a:t>
            </a:r>
          </a:p>
        </p:txBody>
      </p:sp>
      <p:sp>
        <p:nvSpPr>
          <p:cNvPr id="390" name="Line 404"/>
          <p:cNvSpPr>
            <a:spLocks noChangeShapeType="1"/>
          </p:cNvSpPr>
          <p:nvPr/>
        </p:nvSpPr>
        <p:spPr bwMode="auto">
          <a:xfrm flipV="1">
            <a:off x="3298295" y="2179299"/>
            <a:ext cx="2465220" cy="0"/>
          </a:xfrm>
          <a:prstGeom prst="line">
            <a:avLst/>
          </a:prstGeom>
          <a:noFill/>
          <a:ln w="38100">
            <a:solidFill>
              <a:srgbClr val="FF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91" name="Oval 405"/>
          <p:cNvSpPr>
            <a:spLocks noChangeArrowheads="1"/>
          </p:cNvSpPr>
          <p:nvPr/>
        </p:nvSpPr>
        <p:spPr bwMode="auto">
          <a:xfrm>
            <a:off x="2888599" y="1504706"/>
            <a:ext cx="456001" cy="420924"/>
          </a:xfrm>
          <a:prstGeom prst="ellipse">
            <a:avLst/>
          </a:prstGeom>
          <a:solidFill>
            <a:schemeClr val="bg1"/>
          </a:solidFill>
          <a:ln w="9525">
            <a:solidFill>
              <a:schemeClr val="tx1"/>
            </a:solidFill>
            <a:round/>
            <a:headEnd/>
            <a:tailEnd/>
          </a:ln>
          <a:effectLst/>
          <a:extLst/>
        </p:spPr>
        <p:txBody>
          <a:bodyPr wrap="none" anchor="ctr"/>
          <a:lstStyle/>
          <a:p>
            <a:pPr algn="ctr" eaLnBrk="1" hangingPunct="1"/>
            <a:r>
              <a:rPr kumimoji="1" lang="en-US" altLang="zh-CN" sz="900" b="1">
                <a:latin typeface="微软雅黑" pitchFamily="34" charset="-122"/>
                <a:ea typeface="微软雅黑" pitchFamily="34" charset="-122"/>
              </a:rPr>
              <a:t>SMTP</a:t>
            </a:r>
          </a:p>
          <a:p>
            <a:pPr algn="ctr" eaLnBrk="1" hangingPunct="1"/>
            <a:r>
              <a:rPr kumimoji="1" lang="zh-CN" altLang="en-US" sz="900" b="1">
                <a:latin typeface="微软雅黑" pitchFamily="34" charset="-122"/>
                <a:ea typeface="微软雅黑" pitchFamily="34" charset="-122"/>
              </a:rPr>
              <a:t>服务器</a:t>
            </a:r>
          </a:p>
        </p:txBody>
      </p:sp>
      <p:sp>
        <p:nvSpPr>
          <p:cNvPr id="392" name="Oval 406"/>
          <p:cNvSpPr>
            <a:spLocks noChangeArrowheads="1"/>
          </p:cNvSpPr>
          <p:nvPr/>
        </p:nvSpPr>
        <p:spPr bwMode="auto">
          <a:xfrm>
            <a:off x="2888599" y="1968373"/>
            <a:ext cx="456001" cy="420923"/>
          </a:xfrm>
          <a:prstGeom prst="ellipse">
            <a:avLst/>
          </a:prstGeom>
          <a:solidFill>
            <a:srgbClr val="FFFF00"/>
          </a:solidFill>
          <a:ln w="9525" algn="ctr">
            <a:solidFill>
              <a:schemeClr val="tx1"/>
            </a:solidFill>
            <a:round/>
            <a:headEnd/>
            <a:tailEnd/>
          </a:ln>
          <a:effectLst/>
          <a:extLst/>
        </p:spPr>
        <p:txBody>
          <a:bodyPr wrap="none" anchor="ctr"/>
          <a:lstStyle/>
          <a:p>
            <a:pPr algn="ctr" eaLnBrk="1" hangingPunct="1"/>
            <a:r>
              <a:rPr kumimoji="1" lang="en-US" altLang="zh-CN" sz="900" b="1">
                <a:latin typeface="微软雅黑" pitchFamily="34" charset="-122"/>
                <a:ea typeface="微软雅黑" pitchFamily="34" charset="-122"/>
              </a:rPr>
              <a:t>SMTP</a:t>
            </a:r>
          </a:p>
          <a:p>
            <a:pPr algn="ctr" eaLnBrk="1" hangingPunct="1"/>
            <a:r>
              <a:rPr kumimoji="1" lang="zh-CN" altLang="en-US" sz="900" b="1">
                <a:latin typeface="微软雅黑" pitchFamily="34" charset="-122"/>
                <a:ea typeface="微软雅黑" pitchFamily="34" charset="-122"/>
              </a:rPr>
              <a:t>客户</a:t>
            </a:r>
          </a:p>
        </p:txBody>
      </p:sp>
      <p:sp>
        <p:nvSpPr>
          <p:cNvPr id="393" name="Text Box 407"/>
          <p:cNvSpPr txBox="1">
            <a:spLocks noChangeArrowheads="1"/>
          </p:cNvSpPr>
          <p:nvPr/>
        </p:nvSpPr>
        <p:spPr bwMode="auto">
          <a:xfrm>
            <a:off x="6770220" y="1099579"/>
            <a:ext cx="6463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900" b="1" dirty="0">
                <a:latin typeface="微软雅黑" pitchFamily="34" charset="-122"/>
                <a:ea typeface="微软雅黑" pitchFamily="34" charset="-122"/>
              </a:rPr>
              <a:t>接收方</a:t>
            </a:r>
            <a:endParaRPr kumimoji="1" lang="en-US" altLang="zh-CN" sz="900" b="1" dirty="0">
              <a:latin typeface="微软雅黑" pitchFamily="34" charset="-122"/>
              <a:ea typeface="微软雅黑" pitchFamily="34" charset="-122"/>
            </a:endParaRPr>
          </a:p>
          <a:p>
            <a:pPr algn="ctr" eaLnBrk="1" hangingPunct="1"/>
            <a:r>
              <a:rPr kumimoji="1" lang="zh-CN" altLang="en-US" sz="900" b="1" dirty="0">
                <a:solidFill>
                  <a:srgbClr val="C00000"/>
                </a:solidFill>
                <a:latin typeface="微软雅黑" pitchFamily="34" charset="-122"/>
                <a:ea typeface="微软雅黑" pitchFamily="34" charset="-122"/>
              </a:rPr>
              <a:t>用户代理</a:t>
            </a:r>
          </a:p>
        </p:txBody>
      </p:sp>
      <p:sp>
        <p:nvSpPr>
          <p:cNvPr id="394" name="Line 408"/>
          <p:cNvSpPr>
            <a:spLocks noChangeShapeType="1"/>
          </p:cNvSpPr>
          <p:nvPr/>
        </p:nvSpPr>
        <p:spPr bwMode="auto">
          <a:xfrm flipV="1">
            <a:off x="6220523" y="1715632"/>
            <a:ext cx="639206" cy="0"/>
          </a:xfrm>
          <a:prstGeom prst="line">
            <a:avLst/>
          </a:prstGeom>
          <a:noFill/>
          <a:ln w="38100">
            <a:solidFill>
              <a:srgbClr val="FF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95" name="Text Box 409"/>
          <p:cNvSpPr txBox="1">
            <a:spLocks noChangeArrowheads="1"/>
          </p:cNvSpPr>
          <p:nvPr/>
        </p:nvSpPr>
        <p:spPr bwMode="auto">
          <a:xfrm>
            <a:off x="4326719" y="2192307"/>
            <a:ext cx="44275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900" b="1" dirty="0">
                <a:solidFill>
                  <a:srgbClr val="0000FF"/>
                </a:solidFill>
                <a:latin typeface="微软雅黑" pitchFamily="34" charset="-122"/>
                <a:ea typeface="微软雅黑" pitchFamily="34" charset="-122"/>
              </a:rPr>
              <a:t>TCP </a:t>
            </a:r>
          </a:p>
          <a:p>
            <a:pPr algn="ctr" eaLnBrk="1" hangingPunct="1"/>
            <a:r>
              <a:rPr kumimoji="1" lang="zh-CN" altLang="en-US" sz="900" b="1" dirty="0">
                <a:solidFill>
                  <a:srgbClr val="0000FF"/>
                </a:solidFill>
                <a:latin typeface="微软雅黑" pitchFamily="34" charset="-122"/>
                <a:ea typeface="微软雅黑" pitchFamily="34" charset="-122"/>
              </a:rPr>
              <a:t>连接</a:t>
            </a:r>
          </a:p>
        </p:txBody>
      </p:sp>
      <p:sp>
        <p:nvSpPr>
          <p:cNvPr id="396" name="Text Box 399"/>
          <p:cNvSpPr txBox="1">
            <a:spLocks noChangeArrowheads="1"/>
          </p:cNvSpPr>
          <p:nvPr/>
        </p:nvSpPr>
        <p:spPr bwMode="auto">
          <a:xfrm>
            <a:off x="1096459" y="1099579"/>
            <a:ext cx="53091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900" b="1" dirty="0">
                <a:latin typeface="微软雅黑" pitchFamily="34" charset="-122"/>
                <a:ea typeface="微软雅黑" pitchFamily="34" charset="-122"/>
              </a:rPr>
              <a:t>用户</a:t>
            </a:r>
            <a:endParaRPr kumimoji="1" lang="en-US" altLang="zh-CN" sz="900" b="1" dirty="0">
              <a:latin typeface="微软雅黑" pitchFamily="34" charset="-122"/>
              <a:ea typeface="微软雅黑" pitchFamily="34" charset="-122"/>
            </a:endParaRPr>
          </a:p>
          <a:p>
            <a:pPr algn="ctr" eaLnBrk="1" hangingPunct="1"/>
            <a:r>
              <a:rPr kumimoji="1" lang="zh-CN" altLang="en-US" sz="900" b="1" dirty="0">
                <a:latin typeface="微软雅黑" pitchFamily="34" charset="-122"/>
                <a:ea typeface="微软雅黑" pitchFamily="34" charset="-122"/>
              </a:rPr>
              <a:t>发件人</a:t>
            </a:r>
          </a:p>
        </p:txBody>
      </p:sp>
      <p:sp>
        <p:nvSpPr>
          <p:cNvPr id="2" name="Rectangle 17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17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412" name="对象 411"/>
          <p:cNvGraphicFramePr>
            <a:graphicFrameLocks noChangeAspect="1"/>
          </p:cNvGraphicFramePr>
          <p:nvPr>
            <p:extLst>
              <p:ext uri="{D42A27DB-BD31-4B8C-83A1-F6EECF244321}">
                <p14:modId xmlns:p14="http://schemas.microsoft.com/office/powerpoint/2010/main" val="2349159941"/>
              </p:ext>
            </p:extLst>
          </p:nvPr>
        </p:nvGraphicFramePr>
        <p:xfrm>
          <a:off x="1234937" y="1486630"/>
          <a:ext cx="440021" cy="504000"/>
        </p:xfrm>
        <a:graphic>
          <a:graphicData uri="http://schemas.openxmlformats.org/presentationml/2006/ole">
            <mc:AlternateContent xmlns:mc="http://schemas.openxmlformats.org/markup-compatibility/2006">
              <mc:Choice xmlns:v="urn:schemas-microsoft-com:vml" Requires="v">
                <p:oleObj spid="_x0000_s19506" name="Visio" r:id="rId3" imgW="3561172" imgH="4347469" progId="">
                  <p:embed/>
                </p:oleObj>
              </mc:Choice>
              <mc:Fallback>
                <p:oleObj name="Visio" r:id="rId3" imgW="3561172" imgH="4347469" progId="">
                  <p:embed/>
                  <p:pic>
                    <p:nvPicPr>
                      <p:cNvPr id="0" name="Picture 44"/>
                      <p:cNvPicPr>
                        <a:picLocks noChangeAspect="1" noChangeArrowheads="1"/>
                      </p:cNvPicPr>
                      <p:nvPr/>
                    </p:nvPicPr>
                    <p:blipFill>
                      <a:blip r:embed="rId4">
                        <a:extLst>
                          <a:ext uri="{28A0092B-C50C-407E-A947-70E740481C1C}">
                            <a14:useLocalDpi xmlns:a14="http://schemas.microsoft.com/office/drawing/2010/main" val="0"/>
                          </a:ext>
                        </a:extLst>
                      </a:blip>
                      <a:srcRect l="5348" t="4167" r="4546" b="11185"/>
                      <a:stretch>
                        <a:fillRect/>
                      </a:stretch>
                    </p:blipFill>
                    <p:spPr bwMode="auto">
                      <a:xfrm>
                        <a:off x="1234937" y="1486630"/>
                        <a:ext cx="440021" cy="504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13" name="Rectangle 18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414" name="对象 413"/>
          <p:cNvGraphicFramePr>
            <a:graphicFrameLocks noChangeAspect="1"/>
          </p:cNvGraphicFramePr>
          <p:nvPr>
            <p:extLst>
              <p:ext uri="{D42A27DB-BD31-4B8C-83A1-F6EECF244321}">
                <p14:modId xmlns:p14="http://schemas.microsoft.com/office/powerpoint/2010/main" val="373897916"/>
              </p:ext>
            </p:extLst>
          </p:nvPr>
        </p:nvGraphicFramePr>
        <p:xfrm>
          <a:off x="7436052" y="1486630"/>
          <a:ext cx="443938" cy="504000"/>
        </p:xfrm>
        <a:graphic>
          <a:graphicData uri="http://schemas.openxmlformats.org/presentationml/2006/ole">
            <mc:AlternateContent xmlns:mc="http://schemas.openxmlformats.org/markup-compatibility/2006">
              <mc:Choice xmlns:v="urn:schemas-microsoft-com:vml" Requires="v">
                <p:oleObj spid="_x0000_s19507" name="Visio" r:id="rId5" imgW="3561172" imgH="4347469" progId="">
                  <p:embed/>
                </p:oleObj>
              </mc:Choice>
              <mc:Fallback>
                <p:oleObj name="Visio" r:id="rId5" imgW="3561172" imgH="4347469" progId="">
                  <p:embed/>
                  <p:pic>
                    <p:nvPicPr>
                      <p:cNvPr id="0" name="Picture 45"/>
                      <p:cNvPicPr>
                        <a:picLocks noChangeAspect="1" noChangeArrowheads="1"/>
                      </p:cNvPicPr>
                      <p:nvPr/>
                    </p:nvPicPr>
                    <p:blipFill>
                      <a:blip r:embed="rId6">
                        <a:extLst>
                          <a:ext uri="{28A0092B-C50C-407E-A947-70E740481C1C}">
                            <a14:useLocalDpi xmlns:a14="http://schemas.microsoft.com/office/drawing/2010/main" val="0"/>
                          </a:ext>
                        </a:extLst>
                      </a:blip>
                      <a:srcRect l="4546" t="3947" r="4546" b="11403"/>
                      <a:stretch>
                        <a:fillRect/>
                      </a:stretch>
                    </p:blipFill>
                    <p:spPr bwMode="auto">
                      <a:xfrm>
                        <a:off x="7436052" y="1486630"/>
                        <a:ext cx="443938" cy="504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22" name="Text Box 399"/>
          <p:cNvSpPr txBox="1">
            <a:spLocks noChangeArrowheads="1"/>
          </p:cNvSpPr>
          <p:nvPr/>
        </p:nvSpPr>
        <p:spPr bwMode="auto">
          <a:xfrm>
            <a:off x="7471795" y="1099579"/>
            <a:ext cx="53091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900" b="1" dirty="0">
                <a:latin typeface="微软雅黑" pitchFamily="34" charset="-122"/>
                <a:ea typeface="微软雅黑" pitchFamily="34" charset="-122"/>
              </a:rPr>
              <a:t>用户</a:t>
            </a:r>
            <a:endParaRPr kumimoji="1" lang="en-US" altLang="zh-CN" sz="900" b="1" dirty="0">
              <a:latin typeface="微软雅黑" pitchFamily="34" charset="-122"/>
              <a:ea typeface="微软雅黑" pitchFamily="34" charset="-122"/>
            </a:endParaRPr>
          </a:p>
          <a:p>
            <a:pPr algn="ctr" eaLnBrk="1" hangingPunct="1"/>
            <a:r>
              <a:rPr kumimoji="1" lang="zh-CN" altLang="en-US" sz="900" b="1" dirty="0">
                <a:latin typeface="微软雅黑" pitchFamily="34" charset="-122"/>
                <a:ea typeface="微软雅黑" pitchFamily="34" charset="-122"/>
              </a:rPr>
              <a:t>收件人</a:t>
            </a:r>
          </a:p>
        </p:txBody>
      </p:sp>
      <p:sp>
        <p:nvSpPr>
          <p:cNvPr id="3" name="矩形 2"/>
          <p:cNvSpPr/>
          <p:nvPr/>
        </p:nvSpPr>
        <p:spPr>
          <a:xfrm>
            <a:off x="1096460" y="2650638"/>
            <a:ext cx="7188224" cy="826637"/>
          </a:xfrm>
          <a:prstGeom prst="rect">
            <a:avLst/>
          </a:prstGeom>
        </p:spPr>
        <p:txBody>
          <a:bodyPr wrap="square">
            <a:spAutoFit/>
          </a:bodyPr>
          <a:lstStyle/>
          <a:p>
            <a:pPr marL="342900" indent="-342900">
              <a:lnSpc>
                <a:spcPts val="3000"/>
              </a:lnSpc>
              <a:buClr>
                <a:srgbClr val="0066FF"/>
              </a:buClr>
              <a:buFont typeface="Wingdings" pitchFamily="2" charset="2"/>
              <a:buChar char="l"/>
            </a:pPr>
            <a:r>
              <a:rPr lang="zh-CN" altLang="en-US" sz="2000" b="1" dirty="0">
                <a:latin typeface="微软雅黑" pitchFamily="34" charset="-122"/>
                <a:ea typeface="微软雅黑" pitchFamily="34" charset="-122"/>
              </a:rPr>
              <a:t>用户与电子邮件系统的接口。又被称为</a:t>
            </a:r>
            <a:r>
              <a:rPr lang="zh-CN" altLang="en-US" sz="2000" b="1" dirty="0">
                <a:solidFill>
                  <a:srgbClr val="0000FF"/>
                </a:solidFill>
                <a:latin typeface="微软雅黑" pitchFamily="34" charset="-122"/>
                <a:ea typeface="微软雅黑" pitchFamily="34" charset="-122"/>
              </a:rPr>
              <a:t>电子邮件客户端软件</a:t>
            </a:r>
            <a:r>
              <a:rPr lang="zh-CN" altLang="en-US" sz="2000" b="1" dirty="0">
                <a:latin typeface="微软雅黑" pitchFamily="34" charset="-122"/>
                <a:ea typeface="微软雅黑" pitchFamily="34" charset="-122"/>
              </a:rPr>
              <a:t>。</a:t>
            </a:r>
          </a:p>
          <a:p>
            <a:pPr marL="342900" indent="-342900">
              <a:lnSpc>
                <a:spcPts val="3000"/>
              </a:lnSpc>
              <a:buClr>
                <a:srgbClr val="0066FF"/>
              </a:buClr>
              <a:buFont typeface="Wingdings" pitchFamily="2" charset="2"/>
              <a:buChar char="l"/>
            </a:pPr>
            <a:r>
              <a:rPr lang="zh-CN" altLang="en-US" sz="2000" b="1" dirty="0">
                <a:solidFill>
                  <a:srgbClr val="CC00CC"/>
                </a:solidFill>
                <a:latin typeface="微软雅黑" pitchFamily="34" charset="-122"/>
                <a:ea typeface="微软雅黑" pitchFamily="34" charset="-122"/>
              </a:rPr>
              <a:t>基本功能</a:t>
            </a:r>
            <a:r>
              <a:rPr lang="zh-CN" altLang="en-US" sz="2000" b="1" dirty="0">
                <a:latin typeface="微软雅黑" pitchFamily="34" charset="-122"/>
                <a:ea typeface="微软雅黑" pitchFamily="34" charset="-122"/>
              </a:rPr>
              <a:t>：撰写、显示、处理和通信。</a:t>
            </a:r>
            <a:endParaRPr lang="en-US" altLang="zh-CN" sz="2000" b="1" dirty="0">
              <a:latin typeface="微软雅黑" pitchFamily="34" charset="-122"/>
              <a:ea typeface="微软雅黑" pitchFamily="34" charset="-122"/>
            </a:endParaRPr>
          </a:p>
        </p:txBody>
      </p:sp>
    </p:spTree>
    <p:extLst>
      <p:ext uri="{BB962C8B-B14F-4D97-AF65-F5344CB8AC3E}">
        <p14:creationId xmlns:p14="http://schemas.microsoft.com/office/powerpoint/2010/main" val="4041086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10000" fill="hold" grpId="0" nodeType="withEffect">
                                  <p:stCondLst>
                                    <p:cond delay="0"/>
                                  </p:stCondLst>
                                  <p:childTnLst>
                                    <p:anim calcmode="discrete" valueType="str">
                                      <p:cBhvr>
                                        <p:cTn id="6" dur="1000" fill="hold"/>
                                        <p:tgtEl>
                                          <p:spTgt spid="373"/>
                                        </p:tgtEl>
                                        <p:attrNameLst>
                                          <p:attrName>style.visibility</p:attrName>
                                        </p:attrNameLst>
                                      </p:cBhvr>
                                      <p:tavLst>
                                        <p:tav tm="0">
                                          <p:val>
                                            <p:strVal val="hidden"/>
                                          </p:val>
                                        </p:tav>
                                        <p:tav tm="50000">
                                          <p:val>
                                            <p:strVal val="visible"/>
                                          </p:val>
                                        </p:tav>
                                      </p:tavLst>
                                    </p:anim>
                                  </p:childTnLst>
                                </p:cTn>
                              </p:par>
                              <p:par>
                                <p:cTn id="7" presetID="35" presetClass="emph" presetSubtype="0" repeatCount="10000" fill="hold" grpId="0" nodeType="withEffect">
                                  <p:stCondLst>
                                    <p:cond delay="0"/>
                                  </p:stCondLst>
                                  <p:childTnLst>
                                    <p:anim calcmode="discrete" valueType="str">
                                      <p:cBhvr>
                                        <p:cTn id="8" dur="1000" fill="hold"/>
                                        <p:tgtEl>
                                          <p:spTgt spid="371"/>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1" grpId="0" animBg="1"/>
      <p:bldP spid="373" grpId="0" animBg="1"/>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4"/>
          <p:cNvSpPr/>
          <p:nvPr/>
        </p:nvSpPr>
        <p:spPr>
          <a:xfrm>
            <a:off x="556963" y="1057072"/>
            <a:ext cx="8048776" cy="331493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AutoShape 5"/>
          <p:cNvSpPr>
            <a:spLocks noChangeArrowheads="1"/>
          </p:cNvSpPr>
          <p:nvPr/>
        </p:nvSpPr>
        <p:spPr bwMode="auto">
          <a:xfrm>
            <a:off x="556963" y="633865"/>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7" name="Rectangle 6"/>
          <p:cNvSpPr>
            <a:spLocks noChangeArrowheads="1"/>
          </p:cNvSpPr>
          <p:nvPr/>
        </p:nvSpPr>
        <p:spPr bwMode="auto">
          <a:xfrm>
            <a:off x="2977260" y="600654"/>
            <a:ext cx="320818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邮件服务器</a:t>
            </a:r>
            <a:r>
              <a:rPr lang="en-US" altLang="zh-CN" sz="2000" b="1" dirty="0">
                <a:solidFill>
                  <a:schemeClr val="bg1"/>
                </a:solidFill>
                <a:latin typeface="微软雅黑" pitchFamily="34" charset="-122"/>
                <a:ea typeface="微软雅黑" pitchFamily="34" charset="-122"/>
              </a:rPr>
              <a:t> (Mail Server)</a:t>
            </a:r>
          </a:p>
        </p:txBody>
      </p:sp>
      <p:sp>
        <p:nvSpPr>
          <p:cNvPr id="371" name="Rectangle 385"/>
          <p:cNvSpPr>
            <a:spLocks noChangeArrowheads="1"/>
          </p:cNvSpPr>
          <p:nvPr/>
        </p:nvSpPr>
        <p:spPr bwMode="auto">
          <a:xfrm>
            <a:off x="6814430" y="1462893"/>
            <a:ext cx="547603" cy="1011889"/>
          </a:xfrm>
          <a:prstGeom prst="rect">
            <a:avLst/>
          </a:prstGeom>
          <a:solidFill>
            <a:srgbClr val="00FFCC"/>
          </a:solidFill>
          <a:ln w="9525" algn="ctr">
            <a:solidFill>
              <a:schemeClr val="tx1"/>
            </a:solidFill>
            <a:miter lim="800000"/>
            <a:headEnd/>
            <a:tailEnd/>
          </a:ln>
          <a:effectLst/>
        </p:spPr>
        <p:txBody>
          <a:bodyPr wrap="none" anchor="ctr"/>
          <a:lstStyle/>
          <a:p>
            <a:pPr algn="ctr" eaLnBrk="1" hangingPunct="1"/>
            <a:endParaRPr lang="zh-CN" altLang="en-US" sz="900" b="1">
              <a:latin typeface="微软雅黑" pitchFamily="34" charset="-122"/>
              <a:ea typeface="微软雅黑" pitchFamily="34" charset="-122"/>
            </a:endParaRPr>
          </a:p>
        </p:txBody>
      </p:sp>
      <p:sp>
        <p:nvSpPr>
          <p:cNvPr id="372" name="Rectangle 386"/>
          <p:cNvSpPr>
            <a:spLocks noChangeArrowheads="1"/>
          </p:cNvSpPr>
          <p:nvPr/>
        </p:nvSpPr>
        <p:spPr bwMode="auto">
          <a:xfrm>
            <a:off x="2842294" y="1456388"/>
            <a:ext cx="547603" cy="1018393"/>
          </a:xfrm>
          <a:prstGeom prst="rect">
            <a:avLst/>
          </a:prstGeom>
          <a:solidFill>
            <a:srgbClr val="0000FF"/>
          </a:solidFill>
          <a:ln w="12700" algn="ctr">
            <a:solidFill>
              <a:schemeClr val="tx1"/>
            </a:solidFill>
            <a:miter lim="800000"/>
            <a:headEnd/>
            <a:tailEnd/>
          </a:ln>
          <a:effectLst/>
        </p:spPr>
        <p:txBody>
          <a:bodyPr wrap="none" anchor="ctr"/>
          <a:lstStyle/>
          <a:p>
            <a:pPr algn="ctr" eaLnBrk="1" hangingPunct="1"/>
            <a:endParaRPr lang="zh-CN" altLang="en-US" sz="900" b="1">
              <a:latin typeface="微软雅黑" pitchFamily="34" charset="-122"/>
              <a:ea typeface="微软雅黑" pitchFamily="34" charset="-122"/>
            </a:endParaRPr>
          </a:p>
        </p:txBody>
      </p:sp>
      <p:sp>
        <p:nvSpPr>
          <p:cNvPr id="373" name="Rectangle 387"/>
          <p:cNvSpPr>
            <a:spLocks noChangeArrowheads="1"/>
          </p:cNvSpPr>
          <p:nvPr/>
        </p:nvSpPr>
        <p:spPr bwMode="auto">
          <a:xfrm>
            <a:off x="1746082" y="1456388"/>
            <a:ext cx="547603" cy="1018393"/>
          </a:xfrm>
          <a:prstGeom prst="rect">
            <a:avLst/>
          </a:prstGeom>
          <a:solidFill>
            <a:srgbClr val="00FFCC"/>
          </a:solidFill>
          <a:ln w="9525">
            <a:solidFill>
              <a:schemeClr val="tx1"/>
            </a:solidFill>
            <a:miter lim="800000"/>
            <a:headEnd/>
            <a:tailEnd/>
          </a:ln>
          <a:effectLst/>
        </p:spPr>
        <p:txBody>
          <a:bodyPr wrap="none" anchor="ctr"/>
          <a:lstStyle/>
          <a:p>
            <a:pPr algn="ctr" eaLnBrk="1" hangingPunct="1"/>
            <a:endParaRPr lang="zh-CN" altLang="en-US" sz="900" b="1">
              <a:latin typeface="微软雅黑" pitchFamily="34" charset="-122"/>
              <a:ea typeface="微软雅黑" pitchFamily="34" charset="-122"/>
            </a:endParaRPr>
          </a:p>
        </p:txBody>
      </p:sp>
      <p:sp>
        <p:nvSpPr>
          <p:cNvPr id="374" name="Line 388"/>
          <p:cNvSpPr>
            <a:spLocks noChangeShapeType="1"/>
          </p:cNvSpPr>
          <p:nvPr/>
        </p:nvSpPr>
        <p:spPr bwMode="auto">
          <a:xfrm>
            <a:off x="2129605" y="1715632"/>
            <a:ext cx="757988" cy="0"/>
          </a:xfrm>
          <a:prstGeom prst="line">
            <a:avLst/>
          </a:prstGeom>
          <a:noFill/>
          <a:ln w="38100">
            <a:solidFill>
              <a:srgbClr val="FF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75" name="Text Box 389"/>
          <p:cNvSpPr txBox="1">
            <a:spLocks noChangeArrowheads="1"/>
          </p:cNvSpPr>
          <p:nvPr/>
        </p:nvSpPr>
        <p:spPr bwMode="auto">
          <a:xfrm>
            <a:off x="2284626" y="1489247"/>
            <a:ext cx="519694"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900" b="1" dirty="0">
                <a:solidFill>
                  <a:srgbClr val="C00000"/>
                </a:solidFill>
                <a:latin typeface="微软雅黑" pitchFamily="34" charset="-122"/>
                <a:ea typeface="微软雅黑" pitchFamily="34" charset="-122"/>
              </a:rPr>
              <a:t>SMTP</a:t>
            </a:r>
          </a:p>
        </p:txBody>
      </p:sp>
      <p:sp>
        <p:nvSpPr>
          <p:cNvPr id="376" name="Text Box 390"/>
          <p:cNvSpPr txBox="1">
            <a:spLocks noChangeArrowheads="1"/>
          </p:cNvSpPr>
          <p:nvPr/>
        </p:nvSpPr>
        <p:spPr bwMode="auto">
          <a:xfrm>
            <a:off x="6257296" y="1488454"/>
            <a:ext cx="500458"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900" b="1" dirty="0">
                <a:solidFill>
                  <a:srgbClr val="C00000"/>
                </a:solidFill>
                <a:latin typeface="微软雅黑" pitchFamily="34" charset="-122"/>
                <a:ea typeface="微软雅黑" pitchFamily="34" charset="-122"/>
              </a:rPr>
              <a:t>POP3</a:t>
            </a:r>
          </a:p>
        </p:txBody>
      </p:sp>
      <p:sp>
        <p:nvSpPr>
          <p:cNvPr id="377" name="Text Box 391"/>
          <p:cNvSpPr txBox="1">
            <a:spLocks noChangeArrowheads="1"/>
          </p:cNvSpPr>
          <p:nvPr/>
        </p:nvSpPr>
        <p:spPr bwMode="auto">
          <a:xfrm>
            <a:off x="2319473" y="1196086"/>
            <a:ext cx="41549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900" b="1" dirty="0">
                <a:solidFill>
                  <a:srgbClr val="0000FF"/>
                </a:solidFill>
                <a:latin typeface="微软雅黑" pitchFamily="34" charset="-122"/>
                <a:ea typeface="微软雅黑" pitchFamily="34" charset="-122"/>
              </a:rPr>
              <a:t>发送</a:t>
            </a:r>
          </a:p>
          <a:p>
            <a:pPr algn="ctr" eaLnBrk="1" hangingPunct="1"/>
            <a:r>
              <a:rPr kumimoji="1" lang="zh-CN" altLang="en-US" sz="900" b="1" dirty="0">
                <a:solidFill>
                  <a:srgbClr val="0000FF"/>
                </a:solidFill>
                <a:latin typeface="微软雅黑" pitchFamily="34" charset="-122"/>
                <a:ea typeface="微软雅黑" pitchFamily="34" charset="-122"/>
              </a:rPr>
              <a:t>邮件</a:t>
            </a:r>
          </a:p>
        </p:txBody>
      </p:sp>
      <p:sp>
        <p:nvSpPr>
          <p:cNvPr id="378" name="Text Box 392"/>
          <p:cNvSpPr txBox="1">
            <a:spLocks noChangeArrowheads="1"/>
          </p:cNvSpPr>
          <p:nvPr/>
        </p:nvSpPr>
        <p:spPr bwMode="auto">
          <a:xfrm>
            <a:off x="4029104" y="1967443"/>
            <a:ext cx="1015021"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900" b="1" dirty="0">
                <a:solidFill>
                  <a:srgbClr val="0000FF"/>
                </a:solidFill>
                <a:latin typeface="微软雅黑" pitchFamily="34" charset="-122"/>
                <a:ea typeface="微软雅黑" pitchFamily="34" charset="-122"/>
              </a:rPr>
              <a:t>发送邮件 </a:t>
            </a:r>
            <a:r>
              <a:rPr kumimoji="1" lang="en-US" altLang="zh-CN" sz="900" b="1" dirty="0">
                <a:solidFill>
                  <a:srgbClr val="C00000"/>
                </a:solidFill>
                <a:latin typeface="微软雅黑" pitchFamily="34" charset="-122"/>
                <a:ea typeface="微软雅黑" pitchFamily="34" charset="-122"/>
              </a:rPr>
              <a:t>SMTP</a:t>
            </a:r>
          </a:p>
        </p:txBody>
      </p:sp>
      <p:sp>
        <p:nvSpPr>
          <p:cNvPr id="379" name="Text Box 393"/>
          <p:cNvSpPr txBox="1">
            <a:spLocks noChangeArrowheads="1"/>
          </p:cNvSpPr>
          <p:nvPr/>
        </p:nvSpPr>
        <p:spPr bwMode="auto">
          <a:xfrm>
            <a:off x="6284273" y="1210153"/>
            <a:ext cx="41549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900" b="1" dirty="0">
                <a:solidFill>
                  <a:srgbClr val="0000FF"/>
                </a:solidFill>
                <a:latin typeface="微软雅黑" pitchFamily="34" charset="-122"/>
                <a:ea typeface="微软雅黑" pitchFamily="34" charset="-122"/>
              </a:rPr>
              <a:t>读取</a:t>
            </a:r>
          </a:p>
          <a:p>
            <a:pPr algn="ctr" eaLnBrk="1" hangingPunct="1"/>
            <a:r>
              <a:rPr kumimoji="1" lang="zh-CN" altLang="en-US" sz="900" b="1" dirty="0">
                <a:solidFill>
                  <a:srgbClr val="0000FF"/>
                </a:solidFill>
                <a:latin typeface="微软雅黑" pitchFamily="34" charset="-122"/>
                <a:ea typeface="微软雅黑" pitchFamily="34" charset="-122"/>
              </a:rPr>
              <a:t>邮件</a:t>
            </a:r>
          </a:p>
        </p:txBody>
      </p:sp>
      <p:sp>
        <p:nvSpPr>
          <p:cNvPr id="380" name="Text Box 394"/>
          <p:cNvSpPr txBox="1">
            <a:spLocks noChangeArrowheads="1"/>
          </p:cNvSpPr>
          <p:nvPr/>
        </p:nvSpPr>
        <p:spPr bwMode="auto">
          <a:xfrm>
            <a:off x="2330846" y="1735531"/>
            <a:ext cx="41549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900" b="1" dirty="0">
                <a:solidFill>
                  <a:srgbClr val="0000FF"/>
                </a:solidFill>
                <a:latin typeface="微软雅黑" pitchFamily="34" charset="-122"/>
                <a:ea typeface="微软雅黑" pitchFamily="34" charset="-122"/>
              </a:rPr>
              <a:t>TCP</a:t>
            </a:r>
          </a:p>
          <a:p>
            <a:pPr algn="ctr" eaLnBrk="1" hangingPunct="1"/>
            <a:r>
              <a:rPr kumimoji="1" lang="zh-CN" altLang="en-US" sz="900" b="1" dirty="0">
                <a:solidFill>
                  <a:srgbClr val="0000FF"/>
                </a:solidFill>
                <a:latin typeface="微软雅黑" pitchFamily="34" charset="-122"/>
                <a:ea typeface="微软雅黑" pitchFamily="34" charset="-122"/>
              </a:rPr>
              <a:t>连接</a:t>
            </a:r>
          </a:p>
        </p:txBody>
      </p:sp>
      <p:sp>
        <p:nvSpPr>
          <p:cNvPr id="381" name="Text Box 395"/>
          <p:cNvSpPr txBox="1">
            <a:spLocks noChangeArrowheads="1"/>
          </p:cNvSpPr>
          <p:nvPr/>
        </p:nvSpPr>
        <p:spPr bwMode="auto">
          <a:xfrm>
            <a:off x="6297159" y="1719013"/>
            <a:ext cx="41549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900" b="1" dirty="0">
                <a:solidFill>
                  <a:srgbClr val="0000FF"/>
                </a:solidFill>
                <a:latin typeface="微软雅黑" pitchFamily="34" charset="-122"/>
                <a:ea typeface="微软雅黑" pitchFamily="34" charset="-122"/>
              </a:rPr>
              <a:t>TCP</a:t>
            </a:r>
          </a:p>
          <a:p>
            <a:pPr algn="ctr" eaLnBrk="1" hangingPunct="1"/>
            <a:r>
              <a:rPr kumimoji="1" lang="zh-CN" altLang="en-US" sz="900" b="1" dirty="0">
                <a:solidFill>
                  <a:srgbClr val="0000FF"/>
                </a:solidFill>
                <a:latin typeface="微软雅黑" pitchFamily="34" charset="-122"/>
                <a:ea typeface="微软雅黑" pitchFamily="34" charset="-122"/>
              </a:rPr>
              <a:t>连接</a:t>
            </a:r>
          </a:p>
        </p:txBody>
      </p:sp>
      <p:sp>
        <p:nvSpPr>
          <p:cNvPr id="382" name="Text Box 396"/>
          <p:cNvSpPr txBox="1">
            <a:spLocks noChangeArrowheads="1"/>
          </p:cNvSpPr>
          <p:nvPr/>
        </p:nvSpPr>
        <p:spPr bwMode="auto">
          <a:xfrm>
            <a:off x="2733097" y="1099579"/>
            <a:ext cx="76174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900" b="1" dirty="0">
                <a:latin typeface="微软雅黑" pitchFamily="34" charset="-122"/>
                <a:ea typeface="微软雅黑" pitchFamily="34" charset="-122"/>
              </a:rPr>
              <a:t>发送方</a:t>
            </a:r>
          </a:p>
          <a:p>
            <a:pPr algn="ctr" eaLnBrk="1" hangingPunct="1"/>
            <a:r>
              <a:rPr kumimoji="1" lang="zh-CN" altLang="en-US" sz="900" b="1" dirty="0">
                <a:solidFill>
                  <a:srgbClr val="C00000"/>
                </a:solidFill>
                <a:latin typeface="微软雅黑" pitchFamily="34" charset="-122"/>
                <a:ea typeface="微软雅黑" pitchFamily="34" charset="-122"/>
              </a:rPr>
              <a:t>邮件服务器</a:t>
            </a:r>
          </a:p>
        </p:txBody>
      </p:sp>
      <p:sp>
        <p:nvSpPr>
          <p:cNvPr id="383" name="Oval 397"/>
          <p:cNvSpPr>
            <a:spLocks noChangeArrowheads="1"/>
          </p:cNvSpPr>
          <p:nvPr/>
        </p:nvSpPr>
        <p:spPr bwMode="auto">
          <a:xfrm>
            <a:off x="1791380" y="1504706"/>
            <a:ext cx="456001" cy="420924"/>
          </a:xfrm>
          <a:prstGeom prst="ellipse">
            <a:avLst/>
          </a:prstGeom>
          <a:solidFill>
            <a:srgbClr val="FFFF00"/>
          </a:solidFill>
          <a:ln w="9525">
            <a:solidFill>
              <a:schemeClr val="tx1"/>
            </a:solidFill>
            <a:round/>
            <a:headEnd/>
            <a:tailEnd/>
          </a:ln>
          <a:effectLst/>
          <a:extLst/>
        </p:spPr>
        <p:txBody>
          <a:bodyPr wrap="none" anchor="ctr"/>
          <a:lstStyle/>
          <a:p>
            <a:pPr algn="ctr" eaLnBrk="1" hangingPunct="1"/>
            <a:r>
              <a:rPr kumimoji="1" lang="en-US" altLang="zh-CN" sz="900" b="1" dirty="0">
                <a:latin typeface="微软雅黑" pitchFamily="34" charset="-122"/>
                <a:ea typeface="微软雅黑" pitchFamily="34" charset="-122"/>
              </a:rPr>
              <a:t>SMTP</a:t>
            </a:r>
          </a:p>
          <a:p>
            <a:pPr algn="ctr" eaLnBrk="1" hangingPunct="1"/>
            <a:r>
              <a:rPr kumimoji="1" lang="zh-CN" altLang="en-US" sz="900" b="1" dirty="0">
                <a:latin typeface="微软雅黑" pitchFamily="34" charset="-122"/>
                <a:ea typeface="微软雅黑" pitchFamily="34" charset="-122"/>
              </a:rPr>
              <a:t>客户</a:t>
            </a:r>
          </a:p>
        </p:txBody>
      </p:sp>
      <p:sp>
        <p:nvSpPr>
          <p:cNvPr id="384" name="Oval 398"/>
          <p:cNvSpPr>
            <a:spLocks noChangeArrowheads="1"/>
          </p:cNvSpPr>
          <p:nvPr/>
        </p:nvSpPr>
        <p:spPr bwMode="auto">
          <a:xfrm>
            <a:off x="6859729" y="1504706"/>
            <a:ext cx="456000" cy="420924"/>
          </a:xfrm>
          <a:prstGeom prst="ellipse">
            <a:avLst/>
          </a:prstGeom>
          <a:solidFill>
            <a:srgbClr val="FFFF00"/>
          </a:solidFill>
          <a:ln w="9525">
            <a:solidFill>
              <a:schemeClr val="tx1"/>
            </a:solidFill>
            <a:round/>
            <a:headEnd/>
            <a:tailEnd/>
          </a:ln>
          <a:effectLst/>
          <a:extLst/>
        </p:spPr>
        <p:txBody>
          <a:bodyPr wrap="none" anchor="ctr"/>
          <a:lstStyle/>
          <a:p>
            <a:pPr algn="ctr" eaLnBrk="1" hangingPunct="1"/>
            <a:r>
              <a:rPr kumimoji="1" lang="en-US" altLang="zh-CN" sz="900" b="1">
                <a:latin typeface="微软雅黑" pitchFamily="34" charset="-122"/>
                <a:ea typeface="微软雅黑" pitchFamily="34" charset="-122"/>
              </a:rPr>
              <a:t>POP3</a:t>
            </a:r>
          </a:p>
          <a:p>
            <a:pPr algn="ctr" eaLnBrk="1" hangingPunct="1"/>
            <a:r>
              <a:rPr kumimoji="1" lang="zh-CN" altLang="en-US" sz="900" b="1">
                <a:latin typeface="微软雅黑" pitchFamily="34" charset="-122"/>
                <a:ea typeface="微软雅黑" pitchFamily="34" charset="-122"/>
              </a:rPr>
              <a:t>客户</a:t>
            </a:r>
          </a:p>
        </p:txBody>
      </p:sp>
      <p:sp>
        <p:nvSpPr>
          <p:cNvPr id="385" name="Text Box 399"/>
          <p:cNvSpPr txBox="1">
            <a:spLocks noChangeArrowheads="1"/>
          </p:cNvSpPr>
          <p:nvPr/>
        </p:nvSpPr>
        <p:spPr bwMode="auto">
          <a:xfrm>
            <a:off x="1695592" y="1099579"/>
            <a:ext cx="6463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900" b="1" dirty="0">
                <a:latin typeface="微软雅黑" pitchFamily="34" charset="-122"/>
                <a:ea typeface="微软雅黑" pitchFamily="34" charset="-122"/>
              </a:rPr>
              <a:t>发件方</a:t>
            </a:r>
          </a:p>
          <a:p>
            <a:pPr algn="ctr" eaLnBrk="1" hangingPunct="1"/>
            <a:r>
              <a:rPr kumimoji="1" lang="zh-CN" altLang="en-US" sz="900" b="1" dirty="0">
                <a:solidFill>
                  <a:srgbClr val="C00000"/>
                </a:solidFill>
                <a:latin typeface="微软雅黑" pitchFamily="34" charset="-122"/>
                <a:ea typeface="微软雅黑" pitchFamily="34" charset="-122"/>
              </a:rPr>
              <a:t>用户代理</a:t>
            </a:r>
          </a:p>
        </p:txBody>
      </p:sp>
      <p:sp>
        <p:nvSpPr>
          <p:cNvPr id="386" name="Text Box 400"/>
          <p:cNvSpPr txBox="1">
            <a:spLocks noChangeArrowheads="1"/>
          </p:cNvSpPr>
          <p:nvPr/>
        </p:nvSpPr>
        <p:spPr bwMode="auto">
          <a:xfrm>
            <a:off x="5618079" y="1099579"/>
            <a:ext cx="76174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900" b="1" dirty="0">
                <a:latin typeface="微软雅黑" pitchFamily="34" charset="-122"/>
                <a:ea typeface="微软雅黑" pitchFamily="34" charset="-122"/>
              </a:rPr>
              <a:t>接收方</a:t>
            </a:r>
          </a:p>
          <a:p>
            <a:pPr algn="ctr" eaLnBrk="1" hangingPunct="1"/>
            <a:r>
              <a:rPr kumimoji="1" lang="zh-CN" altLang="en-US" sz="900" b="1" dirty="0">
                <a:solidFill>
                  <a:srgbClr val="C00000"/>
                </a:solidFill>
                <a:latin typeface="微软雅黑" pitchFamily="34" charset="-122"/>
                <a:ea typeface="微软雅黑" pitchFamily="34" charset="-122"/>
              </a:rPr>
              <a:t>邮件服务器</a:t>
            </a:r>
          </a:p>
        </p:txBody>
      </p:sp>
      <p:sp>
        <p:nvSpPr>
          <p:cNvPr id="387" name="Rectangle 401"/>
          <p:cNvSpPr>
            <a:spLocks noChangeArrowheads="1"/>
          </p:cNvSpPr>
          <p:nvPr/>
        </p:nvSpPr>
        <p:spPr bwMode="auto">
          <a:xfrm>
            <a:off x="5719224" y="1462893"/>
            <a:ext cx="547603" cy="1011889"/>
          </a:xfrm>
          <a:prstGeom prst="rect">
            <a:avLst/>
          </a:prstGeom>
          <a:solidFill>
            <a:srgbClr val="0000FF"/>
          </a:solidFill>
          <a:ln w="12700" algn="ctr">
            <a:solidFill>
              <a:schemeClr val="tx1"/>
            </a:solidFill>
            <a:miter lim="800000"/>
            <a:headEnd/>
            <a:tailEnd/>
          </a:ln>
          <a:effectLst/>
        </p:spPr>
        <p:txBody>
          <a:bodyPr wrap="none" anchor="ctr"/>
          <a:lstStyle/>
          <a:p>
            <a:pPr algn="ctr" eaLnBrk="1" hangingPunct="1"/>
            <a:endParaRPr lang="zh-CN" altLang="en-US" sz="900" b="1">
              <a:latin typeface="微软雅黑" pitchFamily="34" charset="-122"/>
              <a:ea typeface="微软雅黑" pitchFamily="34" charset="-122"/>
            </a:endParaRPr>
          </a:p>
        </p:txBody>
      </p:sp>
      <p:sp>
        <p:nvSpPr>
          <p:cNvPr id="388" name="Oval 402"/>
          <p:cNvSpPr>
            <a:spLocks noChangeArrowheads="1"/>
          </p:cNvSpPr>
          <p:nvPr/>
        </p:nvSpPr>
        <p:spPr bwMode="auto">
          <a:xfrm>
            <a:off x="5764523" y="1968373"/>
            <a:ext cx="456000" cy="420923"/>
          </a:xfrm>
          <a:prstGeom prst="ellipse">
            <a:avLst/>
          </a:prstGeom>
          <a:solidFill>
            <a:schemeClr val="bg1"/>
          </a:solidFill>
          <a:ln w="9525" algn="ctr">
            <a:solidFill>
              <a:schemeClr val="tx1"/>
            </a:solidFill>
            <a:round/>
            <a:headEnd/>
            <a:tailEnd/>
          </a:ln>
          <a:effectLst/>
          <a:extLst/>
        </p:spPr>
        <p:txBody>
          <a:bodyPr wrap="none" anchor="ctr"/>
          <a:lstStyle/>
          <a:p>
            <a:pPr algn="ctr" eaLnBrk="1" hangingPunct="1"/>
            <a:r>
              <a:rPr kumimoji="1" lang="en-US" altLang="zh-CN" sz="900" b="1">
                <a:latin typeface="微软雅黑" pitchFamily="34" charset="-122"/>
                <a:ea typeface="微软雅黑" pitchFamily="34" charset="-122"/>
              </a:rPr>
              <a:t>SMTP</a:t>
            </a:r>
          </a:p>
          <a:p>
            <a:pPr algn="ctr" eaLnBrk="1" hangingPunct="1"/>
            <a:r>
              <a:rPr kumimoji="1" lang="zh-CN" altLang="en-US" sz="900" b="1">
                <a:latin typeface="微软雅黑" pitchFamily="34" charset="-122"/>
                <a:ea typeface="微软雅黑" pitchFamily="34" charset="-122"/>
              </a:rPr>
              <a:t>服务器</a:t>
            </a:r>
          </a:p>
        </p:txBody>
      </p:sp>
      <p:sp>
        <p:nvSpPr>
          <p:cNvPr id="389" name="Oval 403"/>
          <p:cNvSpPr>
            <a:spLocks noChangeArrowheads="1"/>
          </p:cNvSpPr>
          <p:nvPr/>
        </p:nvSpPr>
        <p:spPr bwMode="auto">
          <a:xfrm>
            <a:off x="5764523" y="1504706"/>
            <a:ext cx="456000" cy="420924"/>
          </a:xfrm>
          <a:prstGeom prst="ellipse">
            <a:avLst/>
          </a:prstGeom>
          <a:solidFill>
            <a:srgbClr val="00FFCC"/>
          </a:solidFill>
          <a:ln w="9525">
            <a:solidFill>
              <a:schemeClr val="tx1"/>
            </a:solidFill>
            <a:round/>
            <a:headEnd/>
            <a:tailEnd/>
          </a:ln>
          <a:effectLst/>
          <a:extLst/>
        </p:spPr>
        <p:txBody>
          <a:bodyPr wrap="none" anchor="ctr"/>
          <a:lstStyle/>
          <a:p>
            <a:pPr algn="ctr" eaLnBrk="1" hangingPunct="1"/>
            <a:r>
              <a:rPr kumimoji="1" lang="en-US" altLang="zh-CN" sz="900" b="1">
                <a:latin typeface="微软雅黑" pitchFamily="34" charset="-122"/>
                <a:ea typeface="微软雅黑" pitchFamily="34" charset="-122"/>
              </a:rPr>
              <a:t>POP3</a:t>
            </a:r>
          </a:p>
          <a:p>
            <a:pPr algn="ctr" eaLnBrk="1" hangingPunct="1"/>
            <a:r>
              <a:rPr kumimoji="1" lang="zh-CN" altLang="en-US" sz="900" b="1">
                <a:latin typeface="微软雅黑" pitchFamily="34" charset="-122"/>
                <a:ea typeface="微软雅黑" pitchFamily="34" charset="-122"/>
              </a:rPr>
              <a:t>服务器</a:t>
            </a:r>
          </a:p>
        </p:txBody>
      </p:sp>
      <p:sp>
        <p:nvSpPr>
          <p:cNvPr id="390" name="Line 404"/>
          <p:cNvSpPr>
            <a:spLocks noChangeShapeType="1"/>
          </p:cNvSpPr>
          <p:nvPr/>
        </p:nvSpPr>
        <p:spPr bwMode="auto">
          <a:xfrm flipV="1">
            <a:off x="3298295" y="2179299"/>
            <a:ext cx="2465220" cy="0"/>
          </a:xfrm>
          <a:prstGeom prst="line">
            <a:avLst/>
          </a:prstGeom>
          <a:noFill/>
          <a:ln w="38100">
            <a:solidFill>
              <a:srgbClr val="FF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91" name="Oval 405"/>
          <p:cNvSpPr>
            <a:spLocks noChangeArrowheads="1"/>
          </p:cNvSpPr>
          <p:nvPr/>
        </p:nvSpPr>
        <p:spPr bwMode="auto">
          <a:xfrm>
            <a:off x="2888599" y="1504706"/>
            <a:ext cx="456001" cy="420924"/>
          </a:xfrm>
          <a:prstGeom prst="ellipse">
            <a:avLst/>
          </a:prstGeom>
          <a:solidFill>
            <a:schemeClr val="bg1"/>
          </a:solidFill>
          <a:ln w="9525">
            <a:solidFill>
              <a:schemeClr val="tx1"/>
            </a:solidFill>
            <a:round/>
            <a:headEnd/>
            <a:tailEnd/>
          </a:ln>
          <a:effectLst/>
          <a:extLst/>
        </p:spPr>
        <p:txBody>
          <a:bodyPr wrap="none" anchor="ctr"/>
          <a:lstStyle/>
          <a:p>
            <a:pPr algn="ctr" eaLnBrk="1" hangingPunct="1"/>
            <a:r>
              <a:rPr kumimoji="1" lang="en-US" altLang="zh-CN" sz="900" b="1">
                <a:latin typeface="微软雅黑" pitchFamily="34" charset="-122"/>
                <a:ea typeface="微软雅黑" pitchFamily="34" charset="-122"/>
              </a:rPr>
              <a:t>SMTP</a:t>
            </a:r>
          </a:p>
          <a:p>
            <a:pPr algn="ctr" eaLnBrk="1" hangingPunct="1"/>
            <a:r>
              <a:rPr kumimoji="1" lang="zh-CN" altLang="en-US" sz="900" b="1">
                <a:latin typeface="微软雅黑" pitchFamily="34" charset="-122"/>
                <a:ea typeface="微软雅黑" pitchFamily="34" charset="-122"/>
              </a:rPr>
              <a:t>服务器</a:t>
            </a:r>
          </a:p>
        </p:txBody>
      </p:sp>
      <p:sp>
        <p:nvSpPr>
          <p:cNvPr id="392" name="Oval 406"/>
          <p:cNvSpPr>
            <a:spLocks noChangeArrowheads="1"/>
          </p:cNvSpPr>
          <p:nvPr/>
        </p:nvSpPr>
        <p:spPr bwMode="auto">
          <a:xfrm>
            <a:off x="2888599" y="1968373"/>
            <a:ext cx="456001" cy="420923"/>
          </a:xfrm>
          <a:prstGeom prst="ellipse">
            <a:avLst/>
          </a:prstGeom>
          <a:solidFill>
            <a:srgbClr val="FFFF00"/>
          </a:solidFill>
          <a:ln w="9525" algn="ctr">
            <a:solidFill>
              <a:schemeClr val="tx1"/>
            </a:solidFill>
            <a:round/>
            <a:headEnd/>
            <a:tailEnd/>
          </a:ln>
          <a:effectLst/>
          <a:extLst/>
        </p:spPr>
        <p:txBody>
          <a:bodyPr wrap="none" anchor="ctr"/>
          <a:lstStyle/>
          <a:p>
            <a:pPr algn="ctr" eaLnBrk="1" hangingPunct="1"/>
            <a:r>
              <a:rPr kumimoji="1" lang="en-US" altLang="zh-CN" sz="900" b="1">
                <a:latin typeface="微软雅黑" pitchFamily="34" charset="-122"/>
                <a:ea typeface="微软雅黑" pitchFamily="34" charset="-122"/>
              </a:rPr>
              <a:t>SMTP</a:t>
            </a:r>
          </a:p>
          <a:p>
            <a:pPr algn="ctr" eaLnBrk="1" hangingPunct="1"/>
            <a:r>
              <a:rPr kumimoji="1" lang="zh-CN" altLang="en-US" sz="900" b="1">
                <a:latin typeface="微软雅黑" pitchFamily="34" charset="-122"/>
                <a:ea typeface="微软雅黑" pitchFamily="34" charset="-122"/>
              </a:rPr>
              <a:t>客户</a:t>
            </a:r>
          </a:p>
        </p:txBody>
      </p:sp>
      <p:sp>
        <p:nvSpPr>
          <p:cNvPr id="393" name="Text Box 407"/>
          <p:cNvSpPr txBox="1">
            <a:spLocks noChangeArrowheads="1"/>
          </p:cNvSpPr>
          <p:nvPr/>
        </p:nvSpPr>
        <p:spPr bwMode="auto">
          <a:xfrm>
            <a:off x="6770220" y="1099579"/>
            <a:ext cx="6463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900" b="1" dirty="0">
                <a:latin typeface="微软雅黑" pitchFamily="34" charset="-122"/>
                <a:ea typeface="微软雅黑" pitchFamily="34" charset="-122"/>
              </a:rPr>
              <a:t>接收方</a:t>
            </a:r>
            <a:endParaRPr kumimoji="1" lang="en-US" altLang="zh-CN" sz="900" b="1" dirty="0">
              <a:latin typeface="微软雅黑" pitchFamily="34" charset="-122"/>
              <a:ea typeface="微软雅黑" pitchFamily="34" charset="-122"/>
            </a:endParaRPr>
          </a:p>
          <a:p>
            <a:pPr algn="ctr" eaLnBrk="1" hangingPunct="1"/>
            <a:r>
              <a:rPr kumimoji="1" lang="zh-CN" altLang="en-US" sz="900" b="1" dirty="0">
                <a:solidFill>
                  <a:srgbClr val="C00000"/>
                </a:solidFill>
                <a:latin typeface="微软雅黑" pitchFamily="34" charset="-122"/>
                <a:ea typeface="微软雅黑" pitchFamily="34" charset="-122"/>
              </a:rPr>
              <a:t>用户代理</a:t>
            </a:r>
          </a:p>
        </p:txBody>
      </p:sp>
      <p:sp>
        <p:nvSpPr>
          <p:cNvPr id="394" name="Line 408"/>
          <p:cNvSpPr>
            <a:spLocks noChangeShapeType="1"/>
          </p:cNvSpPr>
          <p:nvPr/>
        </p:nvSpPr>
        <p:spPr bwMode="auto">
          <a:xfrm flipV="1">
            <a:off x="6220523" y="1715632"/>
            <a:ext cx="639206" cy="0"/>
          </a:xfrm>
          <a:prstGeom prst="line">
            <a:avLst/>
          </a:prstGeom>
          <a:noFill/>
          <a:ln w="38100">
            <a:solidFill>
              <a:srgbClr val="FF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95" name="Text Box 409"/>
          <p:cNvSpPr txBox="1">
            <a:spLocks noChangeArrowheads="1"/>
          </p:cNvSpPr>
          <p:nvPr/>
        </p:nvSpPr>
        <p:spPr bwMode="auto">
          <a:xfrm>
            <a:off x="4326719" y="2192307"/>
            <a:ext cx="44275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900" b="1" dirty="0">
                <a:solidFill>
                  <a:srgbClr val="0000FF"/>
                </a:solidFill>
                <a:latin typeface="微软雅黑" pitchFamily="34" charset="-122"/>
                <a:ea typeface="微软雅黑" pitchFamily="34" charset="-122"/>
              </a:rPr>
              <a:t>TCP </a:t>
            </a:r>
          </a:p>
          <a:p>
            <a:pPr algn="ctr" eaLnBrk="1" hangingPunct="1"/>
            <a:r>
              <a:rPr kumimoji="1" lang="zh-CN" altLang="en-US" sz="900" b="1" dirty="0">
                <a:solidFill>
                  <a:srgbClr val="0000FF"/>
                </a:solidFill>
                <a:latin typeface="微软雅黑" pitchFamily="34" charset="-122"/>
                <a:ea typeface="微软雅黑" pitchFamily="34" charset="-122"/>
              </a:rPr>
              <a:t>连接</a:t>
            </a:r>
          </a:p>
        </p:txBody>
      </p:sp>
      <p:sp>
        <p:nvSpPr>
          <p:cNvPr id="396" name="Text Box 399"/>
          <p:cNvSpPr txBox="1">
            <a:spLocks noChangeArrowheads="1"/>
          </p:cNvSpPr>
          <p:nvPr/>
        </p:nvSpPr>
        <p:spPr bwMode="auto">
          <a:xfrm>
            <a:off x="1096459" y="1099579"/>
            <a:ext cx="53091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900" b="1" dirty="0">
                <a:latin typeface="微软雅黑" pitchFamily="34" charset="-122"/>
                <a:ea typeface="微软雅黑" pitchFamily="34" charset="-122"/>
              </a:rPr>
              <a:t>用户</a:t>
            </a:r>
            <a:endParaRPr kumimoji="1" lang="en-US" altLang="zh-CN" sz="900" b="1" dirty="0">
              <a:latin typeface="微软雅黑" pitchFamily="34" charset="-122"/>
              <a:ea typeface="微软雅黑" pitchFamily="34" charset="-122"/>
            </a:endParaRPr>
          </a:p>
          <a:p>
            <a:pPr algn="ctr" eaLnBrk="1" hangingPunct="1"/>
            <a:r>
              <a:rPr kumimoji="1" lang="zh-CN" altLang="en-US" sz="900" b="1" dirty="0">
                <a:latin typeface="微软雅黑" pitchFamily="34" charset="-122"/>
                <a:ea typeface="微软雅黑" pitchFamily="34" charset="-122"/>
              </a:rPr>
              <a:t>发件人</a:t>
            </a:r>
          </a:p>
        </p:txBody>
      </p:sp>
      <p:sp>
        <p:nvSpPr>
          <p:cNvPr id="2" name="Rectangle 17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17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412" name="对象 411"/>
          <p:cNvGraphicFramePr>
            <a:graphicFrameLocks noChangeAspect="1"/>
          </p:cNvGraphicFramePr>
          <p:nvPr>
            <p:extLst>
              <p:ext uri="{D42A27DB-BD31-4B8C-83A1-F6EECF244321}">
                <p14:modId xmlns:p14="http://schemas.microsoft.com/office/powerpoint/2010/main" val="3131193516"/>
              </p:ext>
            </p:extLst>
          </p:nvPr>
        </p:nvGraphicFramePr>
        <p:xfrm>
          <a:off x="1234937" y="1486630"/>
          <a:ext cx="440021" cy="504000"/>
        </p:xfrm>
        <a:graphic>
          <a:graphicData uri="http://schemas.openxmlformats.org/presentationml/2006/ole">
            <mc:AlternateContent xmlns:mc="http://schemas.openxmlformats.org/markup-compatibility/2006">
              <mc:Choice xmlns:v="urn:schemas-microsoft-com:vml" Requires="v">
                <p:oleObj spid="_x0000_s20530" name="Visio" r:id="rId3" imgW="3561172" imgH="4347469" progId="">
                  <p:embed/>
                </p:oleObj>
              </mc:Choice>
              <mc:Fallback>
                <p:oleObj name="Visio" r:id="rId3" imgW="3561172" imgH="4347469" progId="">
                  <p:embed/>
                  <p:pic>
                    <p:nvPicPr>
                      <p:cNvPr id="0" name="Picture 44"/>
                      <p:cNvPicPr>
                        <a:picLocks noChangeAspect="1" noChangeArrowheads="1"/>
                      </p:cNvPicPr>
                      <p:nvPr/>
                    </p:nvPicPr>
                    <p:blipFill>
                      <a:blip r:embed="rId4">
                        <a:extLst>
                          <a:ext uri="{28A0092B-C50C-407E-A947-70E740481C1C}">
                            <a14:useLocalDpi xmlns:a14="http://schemas.microsoft.com/office/drawing/2010/main" val="0"/>
                          </a:ext>
                        </a:extLst>
                      </a:blip>
                      <a:srcRect l="5348" t="4167" r="4546" b="11185"/>
                      <a:stretch>
                        <a:fillRect/>
                      </a:stretch>
                    </p:blipFill>
                    <p:spPr bwMode="auto">
                      <a:xfrm>
                        <a:off x="1234937" y="1486630"/>
                        <a:ext cx="440021" cy="504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13" name="Rectangle 18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414" name="对象 413"/>
          <p:cNvGraphicFramePr>
            <a:graphicFrameLocks noChangeAspect="1"/>
          </p:cNvGraphicFramePr>
          <p:nvPr>
            <p:extLst>
              <p:ext uri="{D42A27DB-BD31-4B8C-83A1-F6EECF244321}">
                <p14:modId xmlns:p14="http://schemas.microsoft.com/office/powerpoint/2010/main" val="378557030"/>
              </p:ext>
            </p:extLst>
          </p:nvPr>
        </p:nvGraphicFramePr>
        <p:xfrm>
          <a:off x="7436052" y="1486630"/>
          <a:ext cx="443938" cy="504000"/>
        </p:xfrm>
        <a:graphic>
          <a:graphicData uri="http://schemas.openxmlformats.org/presentationml/2006/ole">
            <mc:AlternateContent xmlns:mc="http://schemas.openxmlformats.org/markup-compatibility/2006">
              <mc:Choice xmlns:v="urn:schemas-microsoft-com:vml" Requires="v">
                <p:oleObj spid="_x0000_s20531" name="Visio" r:id="rId5" imgW="3561172" imgH="4347469" progId="">
                  <p:embed/>
                </p:oleObj>
              </mc:Choice>
              <mc:Fallback>
                <p:oleObj name="Visio" r:id="rId5" imgW="3561172" imgH="4347469" progId="">
                  <p:embed/>
                  <p:pic>
                    <p:nvPicPr>
                      <p:cNvPr id="0" name="Picture 45"/>
                      <p:cNvPicPr>
                        <a:picLocks noChangeAspect="1" noChangeArrowheads="1"/>
                      </p:cNvPicPr>
                      <p:nvPr/>
                    </p:nvPicPr>
                    <p:blipFill>
                      <a:blip r:embed="rId6">
                        <a:extLst>
                          <a:ext uri="{28A0092B-C50C-407E-A947-70E740481C1C}">
                            <a14:useLocalDpi xmlns:a14="http://schemas.microsoft.com/office/drawing/2010/main" val="0"/>
                          </a:ext>
                        </a:extLst>
                      </a:blip>
                      <a:srcRect l="4546" t="3947" r="4546" b="11403"/>
                      <a:stretch>
                        <a:fillRect/>
                      </a:stretch>
                    </p:blipFill>
                    <p:spPr bwMode="auto">
                      <a:xfrm>
                        <a:off x="7436052" y="1486630"/>
                        <a:ext cx="443938" cy="504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22" name="Text Box 399"/>
          <p:cNvSpPr txBox="1">
            <a:spLocks noChangeArrowheads="1"/>
          </p:cNvSpPr>
          <p:nvPr/>
        </p:nvSpPr>
        <p:spPr bwMode="auto">
          <a:xfrm>
            <a:off x="7471795" y="1099579"/>
            <a:ext cx="53091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900" b="1" dirty="0">
                <a:latin typeface="微软雅黑" pitchFamily="34" charset="-122"/>
                <a:ea typeface="微软雅黑" pitchFamily="34" charset="-122"/>
              </a:rPr>
              <a:t>用户</a:t>
            </a:r>
            <a:endParaRPr kumimoji="1" lang="en-US" altLang="zh-CN" sz="900" b="1" dirty="0">
              <a:latin typeface="微软雅黑" pitchFamily="34" charset="-122"/>
              <a:ea typeface="微软雅黑" pitchFamily="34" charset="-122"/>
            </a:endParaRPr>
          </a:p>
          <a:p>
            <a:pPr algn="ctr" eaLnBrk="1" hangingPunct="1"/>
            <a:r>
              <a:rPr kumimoji="1" lang="zh-CN" altLang="en-US" sz="900" b="1" dirty="0">
                <a:latin typeface="微软雅黑" pitchFamily="34" charset="-122"/>
                <a:ea typeface="微软雅黑" pitchFamily="34" charset="-122"/>
              </a:rPr>
              <a:t>收件人</a:t>
            </a:r>
          </a:p>
        </p:txBody>
      </p:sp>
      <p:sp>
        <p:nvSpPr>
          <p:cNvPr id="3" name="矩形 2"/>
          <p:cNvSpPr/>
          <p:nvPr/>
        </p:nvSpPr>
        <p:spPr>
          <a:xfrm>
            <a:off x="1019340" y="2604542"/>
            <a:ext cx="7353477" cy="1631216"/>
          </a:xfrm>
          <a:prstGeom prst="rect">
            <a:avLst/>
          </a:prstGeom>
        </p:spPr>
        <p:txBody>
          <a:bodyPr wrap="square">
            <a:spAutoFit/>
          </a:bodyPr>
          <a:lstStyle/>
          <a:p>
            <a:pPr marL="285750" indent="-285750">
              <a:lnSpc>
                <a:spcPts val="3000"/>
              </a:lnSpc>
              <a:buClr>
                <a:srgbClr val="0066FF"/>
              </a:buClr>
              <a:buFont typeface="Wingdings" pitchFamily="2" charset="2"/>
              <a:buChar char="l"/>
            </a:pPr>
            <a:r>
              <a:rPr lang="zh-CN" altLang="en-US" b="1" dirty="0">
                <a:latin typeface="微软雅黑" pitchFamily="34" charset="-122"/>
                <a:ea typeface="微软雅黑" pitchFamily="34" charset="-122"/>
              </a:rPr>
              <a:t>又被称为</a:t>
            </a:r>
            <a:r>
              <a:rPr lang="zh-CN" altLang="en-US" b="1" dirty="0">
                <a:solidFill>
                  <a:srgbClr val="0000FF"/>
                </a:solidFill>
                <a:latin typeface="微软雅黑" pitchFamily="34" charset="-122"/>
                <a:ea typeface="微软雅黑" pitchFamily="34" charset="-122"/>
              </a:rPr>
              <a:t>邮件传输代理</a:t>
            </a:r>
            <a:r>
              <a:rPr lang="zh-CN" altLang="en-US" b="1" dirty="0">
                <a:latin typeface="微软雅黑" pitchFamily="34" charset="-122"/>
                <a:ea typeface="微软雅黑" pitchFamily="34" charset="-122"/>
              </a:rPr>
              <a:t>。</a:t>
            </a:r>
            <a:endParaRPr lang="en-US" altLang="zh-CN" b="1" dirty="0">
              <a:latin typeface="微软雅黑" pitchFamily="34" charset="-122"/>
              <a:ea typeface="微软雅黑" pitchFamily="34" charset="-122"/>
            </a:endParaRPr>
          </a:p>
          <a:p>
            <a:pPr marL="285750" indent="-285750">
              <a:lnSpc>
                <a:spcPts val="3000"/>
              </a:lnSpc>
              <a:buClr>
                <a:srgbClr val="0066FF"/>
              </a:buClr>
              <a:buFont typeface="Wingdings" pitchFamily="2" charset="2"/>
              <a:buChar char="l"/>
            </a:pPr>
            <a:r>
              <a:rPr lang="zh-CN" altLang="en-US" b="1" dirty="0">
                <a:solidFill>
                  <a:srgbClr val="CC00CC"/>
                </a:solidFill>
                <a:latin typeface="微软雅黑" pitchFamily="34" charset="-122"/>
                <a:ea typeface="微软雅黑" pitchFamily="34" charset="-122"/>
              </a:rPr>
              <a:t>功能</a:t>
            </a:r>
            <a:r>
              <a:rPr lang="zh-CN" altLang="en-US" b="1" dirty="0">
                <a:latin typeface="微软雅黑" pitchFamily="34" charset="-122"/>
                <a:ea typeface="微软雅黑" pitchFamily="34" charset="-122"/>
              </a:rPr>
              <a:t>：发送和接收邮件，同时还要向发信人报告邮件传送的情况。</a:t>
            </a:r>
          </a:p>
          <a:p>
            <a:pPr marL="285750" indent="-285750">
              <a:lnSpc>
                <a:spcPts val="3000"/>
              </a:lnSpc>
              <a:buClr>
                <a:srgbClr val="0066FF"/>
              </a:buClr>
              <a:buFont typeface="Wingdings" pitchFamily="2" charset="2"/>
              <a:buChar char="l"/>
            </a:pPr>
            <a:r>
              <a:rPr lang="zh-CN" altLang="en-US" b="1" dirty="0">
                <a:latin typeface="微软雅黑" pitchFamily="34" charset="-122"/>
                <a:ea typeface="微软雅黑" pitchFamily="34" charset="-122"/>
              </a:rPr>
              <a:t>按照</a:t>
            </a:r>
            <a:r>
              <a:rPr lang="zh-CN" altLang="en-US" b="1" dirty="0">
                <a:solidFill>
                  <a:srgbClr val="CC00CC"/>
                </a:solidFill>
                <a:latin typeface="微软雅黑" pitchFamily="34" charset="-122"/>
                <a:ea typeface="微软雅黑" pitchFamily="34" charset="-122"/>
              </a:rPr>
              <a:t>客户 </a:t>
            </a:r>
            <a:r>
              <a:rPr lang="en-US" altLang="zh-CN" b="1" dirty="0">
                <a:solidFill>
                  <a:srgbClr val="CC00CC"/>
                </a:solidFill>
                <a:latin typeface="Verdana"/>
                <a:ea typeface="微软雅黑" pitchFamily="34" charset="-122"/>
              </a:rPr>
              <a:t>–</a:t>
            </a:r>
            <a:r>
              <a:rPr lang="en-US" altLang="zh-CN" b="1" dirty="0">
                <a:solidFill>
                  <a:srgbClr val="CC00CC"/>
                </a:solidFill>
                <a:latin typeface="微软雅黑" pitchFamily="34" charset="-122"/>
                <a:ea typeface="微软雅黑" pitchFamily="34" charset="-122"/>
              </a:rPr>
              <a:t> </a:t>
            </a:r>
            <a:r>
              <a:rPr lang="zh-CN" altLang="en-US" b="1" dirty="0">
                <a:solidFill>
                  <a:srgbClr val="CC00CC"/>
                </a:solidFill>
                <a:latin typeface="微软雅黑" pitchFamily="34" charset="-122"/>
                <a:ea typeface="微软雅黑" pitchFamily="34" charset="-122"/>
              </a:rPr>
              <a:t>服务器</a:t>
            </a:r>
            <a:r>
              <a:rPr lang="zh-CN" altLang="en-US" b="1" dirty="0">
                <a:latin typeface="微软雅黑" pitchFamily="34" charset="-122"/>
                <a:ea typeface="微软雅黑" pitchFamily="34" charset="-122"/>
              </a:rPr>
              <a:t>方式工作。</a:t>
            </a:r>
            <a:endParaRPr lang="en-US" altLang="zh-CN" b="1" dirty="0">
              <a:latin typeface="微软雅黑" pitchFamily="34" charset="-122"/>
              <a:ea typeface="微软雅黑" pitchFamily="34" charset="-122"/>
            </a:endParaRPr>
          </a:p>
          <a:p>
            <a:pPr marL="285750" indent="-285750">
              <a:lnSpc>
                <a:spcPts val="3000"/>
              </a:lnSpc>
              <a:buClr>
                <a:srgbClr val="0066FF"/>
              </a:buClr>
              <a:buFont typeface="Wingdings" pitchFamily="2" charset="2"/>
              <a:buChar char="l"/>
            </a:pPr>
            <a:r>
              <a:rPr lang="zh-CN" altLang="en-US" b="1" dirty="0">
                <a:latin typeface="微软雅黑" pitchFamily="34" charset="-122"/>
                <a:ea typeface="微软雅黑" pitchFamily="34" charset="-122"/>
              </a:rPr>
              <a:t>在发送和读取邮件时使用</a:t>
            </a:r>
            <a:r>
              <a:rPr lang="zh-CN" altLang="en-US" b="1" dirty="0">
                <a:solidFill>
                  <a:srgbClr val="0000FF"/>
                </a:solidFill>
                <a:latin typeface="微软雅黑" pitchFamily="34" charset="-122"/>
                <a:ea typeface="微软雅黑" pitchFamily="34" charset="-122"/>
              </a:rPr>
              <a:t>两个不同的协议</a:t>
            </a:r>
            <a:r>
              <a:rPr lang="zh-CN" altLang="en-US" b="1" dirty="0">
                <a:latin typeface="微软雅黑" pitchFamily="34" charset="-122"/>
                <a:ea typeface="微软雅黑" pitchFamily="34" charset="-122"/>
              </a:rPr>
              <a:t>：</a:t>
            </a:r>
            <a:r>
              <a:rPr lang="en-US" altLang="zh-CN" b="1" dirty="0">
                <a:latin typeface="微软雅黑" pitchFamily="34" charset="-122"/>
                <a:ea typeface="微软雅黑" pitchFamily="34" charset="-122"/>
              </a:rPr>
              <a:t>SMTP</a:t>
            </a:r>
            <a:r>
              <a:rPr lang="zh-CN" altLang="en-US" b="1" dirty="0">
                <a:latin typeface="微软雅黑" pitchFamily="34" charset="-122"/>
                <a:ea typeface="微软雅黑" pitchFamily="34" charset="-122"/>
              </a:rPr>
              <a:t>，</a:t>
            </a:r>
            <a:r>
              <a:rPr lang="en-US" altLang="zh-CN" b="1" dirty="0">
                <a:latin typeface="微软雅黑" pitchFamily="34" charset="-122"/>
                <a:ea typeface="微软雅黑" pitchFamily="34" charset="-122"/>
              </a:rPr>
              <a:t>POP3</a:t>
            </a:r>
            <a:r>
              <a:rPr lang="zh-CN" altLang="en-US" b="1" dirty="0">
                <a:latin typeface="微软雅黑" pitchFamily="34" charset="-122"/>
                <a:ea typeface="微软雅黑" pitchFamily="34" charset="-122"/>
              </a:rPr>
              <a:t>。</a:t>
            </a:r>
          </a:p>
        </p:txBody>
      </p:sp>
    </p:spTree>
    <p:extLst>
      <p:ext uri="{BB962C8B-B14F-4D97-AF65-F5344CB8AC3E}">
        <p14:creationId xmlns:p14="http://schemas.microsoft.com/office/powerpoint/2010/main" val="1909307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indefinite" fill="hold" grpId="0" nodeType="withEffect">
                                  <p:stCondLst>
                                    <p:cond delay="0"/>
                                  </p:stCondLst>
                                  <p:endCondLst>
                                    <p:cond evt="onNext" delay="0">
                                      <p:tgtEl>
                                        <p:sldTgt/>
                                      </p:tgtEl>
                                    </p:cond>
                                  </p:endCondLst>
                                  <p:childTnLst>
                                    <p:anim calcmode="discrete" valueType="str">
                                      <p:cBhvr>
                                        <p:cTn id="6" dur="1000" fill="hold"/>
                                        <p:tgtEl>
                                          <p:spTgt spid="372"/>
                                        </p:tgtEl>
                                        <p:attrNameLst>
                                          <p:attrName>style.visibility</p:attrName>
                                        </p:attrNameLst>
                                      </p:cBhvr>
                                      <p:tavLst>
                                        <p:tav tm="0">
                                          <p:val>
                                            <p:strVal val="hidden"/>
                                          </p:val>
                                        </p:tav>
                                        <p:tav tm="50000">
                                          <p:val>
                                            <p:strVal val="visible"/>
                                          </p:val>
                                        </p:tav>
                                      </p:tavLst>
                                    </p:anim>
                                  </p:childTnLst>
                                </p:cTn>
                              </p:par>
                              <p:par>
                                <p:cTn id="7" presetID="35" presetClass="emph" presetSubtype="0" repeatCount="indefinite" fill="hold" grpId="0" nodeType="withEffect">
                                  <p:stCondLst>
                                    <p:cond delay="0"/>
                                  </p:stCondLst>
                                  <p:endCondLst>
                                    <p:cond evt="onNext" delay="0">
                                      <p:tgtEl>
                                        <p:sldTgt/>
                                      </p:tgtEl>
                                    </p:cond>
                                  </p:endCondLst>
                                  <p:childTnLst>
                                    <p:anim calcmode="discrete" valueType="str">
                                      <p:cBhvr>
                                        <p:cTn id="8" dur="1000" fill="hold"/>
                                        <p:tgtEl>
                                          <p:spTgt spid="387"/>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2" grpId="0" animBg="1"/>
      <p:bldP spid="387" grpId="0" animBg="1"/>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4"/>
          <p:cNvSpPr/>
          <p:nvPr/>
        </p:nvSpPr>
        <p:spPr>
          <a:xfrm>
            <a:off x="556963" y="1057072"/>
            <a:ext cx="8048776" cy="331493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AutoShape 5"/>
          <p:cNvSpPr>
            <a:spLocks noChangeArrowheads="1"/>
          </p:cNvSpPr>
          <p:nvPr/>
        </p:nvSpPr>
        <p:spPr bwMode="auto">
          <a:xfrm>
            <a:off x="556963" y="633865"/>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7" name="Rectangle 6"/>
          <p:cNvSpPr>
            <a:spLocks noChangeArrowheads="1"/>
          </p:cNvSpPr>
          <p:nvPr/>
        </p:nvSpPr>
        <p:spPr bwMode="auto">
          <a:xfrm>
            <a:off x="3334858" y="600654"/>
            <a:ext cx="249299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邮件发送和读取协议</a:t>
            </a:r>
            <a:endParaRPr lang="en-US" altLang="zh-CN" sz="2000" b="1" dirty="0">
              <a:solidFill>
                <a:schemeClr val="bg1"/>
              </a:solidFill>
              <a:latin typeface="微软雅黑" pitchFamily="34" charset="-122"/>
              <a:ea typeface="微软雅黑" pitchFamily="34" charset="-122"/>
            </a:endParaRPr>
          </a:p>
        </p:txBody>
      </p:sp>
      <p:sp>
        <p:nvSpPr>
          <p:cNvPr id="371" name="Rectangle 385"/>
          <p:cNvSpPr>
            <a:spLocks noChangeArrowheads="1"/>
          </p:cNvSpPr>
          <p:nvPr/>
        </p:nvSpPr>
        <p:spPr bwMode="auto">
          <a:xfrm>
            <a:off x="6814430" y="1462893"/>
            <a:ext cx="547603" cy="1011889"/>
          </a:xfrm>
          <a:prstGeom prst="rect">
            <a:avLst/>
          </a:prstGeom>
          <a:solidFill>
            <a:srgbClr val="00FFCC"/>
          </a:solidFill>
          <a:ln w="9525" algn="ctr">
            <a:solidFill>
              <a:schemeClr val="tx1"/>
            </a:solidFill>
            <a:miter lim="800000"/>
            <a:headEnd/>
            <a:tailEnd/>
          </a:ln>
          <a:effectLst/>
        </p:spPr>
        <p:txBody>
          <a:bodyPr wrap="none" anchor="ctr"/>
          <a:lstStyle/>
          <a:p>
            <a:pPr algn="ctr" eaLnBrk="1" hangingPunct="1"/>
            <a:endParaRPr lang="zh-CN" altLang="en-US" sz="900" b="1">
              <a:latin typeface="微软雅黑" pitchFamily="34" charset="-122"/>
              <a:ea typeface="微软雅黑" pitchFamily="34" charset="-122"/>
            </a:endParaRPr>
          </a:p>
        </p:txBody>
      </p:sp>
      <p:sp>
        <p:nvSpPr>
          <p:cNvPr id="372" name="Rectangle 386"/>
          <p:cNvSpPr>
            <a:spLocks noChangeArrowheads="1"/>
          </p:cNvSpPr>
          <p:nvPr/>
        </p:nvSpPr>
        <p:spPr bwMode="auto">
          <a:xfrm>
            <a:off x="2842294" y="1456388"/>
            <a:ext cx="547603" cy="1018393"/>
          </a:xfrm>
          <a:prstGeom prst="rect">
            <a:avLst/>
          </a:prstGeom>
          <a:solidFill>
            <a:srgbClr val="0000FF"/>
          </a:solidFill>
          <a:ln w="12700" algn="ctr">
            <a:solidFill>
              <a:schemeClr val="tx1"/>
            </a:solidFill>
            <a:miter lim="800000"/>
            <a:headEnd/>
            <a:tailEnd/>
          </a:ln>
          <a:effectLst/>
        </p:spPr>
        <p:txBody>
          <a:bodyPr wrap="none" anchor="ctr"/>
          <a:lstStyle/>
          <a:p>
            <a:pPr algn="ctr" eaLnBrk="1" hangingPunct="1"/>
            <a:endParaRPr lang="zh-CN" altLang="en-US" sz="900" b="1">
              <a:latin typeface="微软雅黑" pitchFamily="34" charset="-122"/>
              <a:ea typeface="微软雅黑" pitchFamily="34" charset="-122"/>
            </a:endParaRPr>
          </a:p>
        </p:txBody>
      </p:sp>
      <p:sp>
        <p:nvSpPr>
          <p:cNvPr id="373" name="Rectangle 387"/>
          <p:cNvSpPr>
            <a:spLocks noChangeArrowheads="1"/>
          </p:cNvSpPr>
          <p:nvPr/>
        </p:nvSpPr>
        <p:spPr bwMode="auto">
          <a:xfrm>
            <a:off x="1746082" y="1456388"/>
            <a:ext cx="547603" cy="1018393"/>
          </a:xfrm>
          <a:prstGeom prst="rect">
            <a:avLst/>
          </a:prstGeom>
          <a:solidFill>
            <a:srgbClr val="00FFCC"/>
          </a:solidFill>
          <a:ln w="9525">
            <a:solidFill>
              <a:schemeClr val="tx1"/>
            </a:solidFill>
            <a:miter lim="800000"/>
            <a:headEnd/>
            <a:tailEnd/>
          </a:ln>
          <a:effectLst/>
        </p:spPr>
        <p:txBody>
          <a:bodyPr wrap="none" anchor="ctr"/>
          <a:lstStyle/>
          <a:p>
            <a:pPr algn="ctr" eaLnBrk="1" hangingPunct="1"/>
            <a:endParaRPr lang="zh-CN" altLang="en-US" sz="900" b="1">
              <a:latin typeface="微软雅黑" pitchFamily="34" charset="-122"/>
              <a:ea typeface="微软雅黑" pitchFamily="34" charset="-122"/>
            </a:endParaRPr>
          </a:p>
        </p:txBody>
      </p:sp>
      <p:sp>
        <p:nvSpPr>
          <p:cNvPr id="374" name="Line 388"/>
          <p:cNvSpPr>
            <a:spLocks noChangeShapeType="1"/>
          </p:cNvSpPr>
          <p:nvPr/>
        </p:nvSpPr>
        <p:spPr bwMode="auto">
          <a:xfrm>
            <a:off x="2129605" y="1715632"/>
            <a:ext cx="757988" cy="0"/>
          </a:xfrm>
          <a:prstGeom prst="line">
            <a:avLst/>
          </a:prstGeom>
          <a:noFill/>
          <a:ln w="38100">
            <a:solidFill>
              <a:srgbClr val="FF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grpSp>
        <p:nvGrpSpPr>
          <p:cNvPr id="8" name="组合 7"/>
          <p:cNvGrpSpPr/>
          <p:nvPr/>
        </p:nvGrpSpPr>
        <p:grpSpPr>
          <a:xfrm>
            <a:off x="2284626" y="1196086"/>
            <a:ext cx="519694" cy="523993"/>
            <a:chOff x="2284626" y="1196086"/>
            <a:chExt cx="519694" cy="523993"/>
          </a:xfrm>
        </p:grpSpPr>
        <p:sp>
          <p:nvSpPr>
            <p:cNvPr id="375" name="Text Box 389"/>
            <p:cNvSpPr txBox="1">
              <a:spLocks noChangeArrowheads="1"/>
            </p:cNvSpPr>
            <p:nvPr/>
          </p:nvSpPr>
          <p:spPr bwMode="auto">
            <a:xfrm>
              <a:off x="2284626" y="1489247"/>
              <a:ext cx="519694"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900" b="1" dirty="0">
                  <a:solidFill>
                    <a:srgbClr val="C00000"/>
                  </a:solidFill>
                  <a:latin typeface="微软雅黑" pitchFamily="34" charset="-122"/>
                  <a:ea typeface="微软雅黑" pitchFamily="34" charset="-122"/>
                </a:rPr>
                <a:t>SMTP</a:t>
              </a:r>
            </a:p>
          </p:txBody>
        </p:sp>
        <p:sp>
          <p:nvSpPr>
            <p:cNvPr id="377" name="Text Box 391"/>
            <p:cNvSpPr txBox="1">
              <a:spLocks noChangeArrowheads="1"/>
            </p:cNvSpPr>
            <p:nvPr/>
          </p:nvSpPr>
          <p:spPr bwMode="auto">
            <a:xfrm>
              <a:off x="2319473" y="1196086"/>
              <a:ext cx="41549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900" b="1" dirty="0">
                  <a:solidFill>
                    <a:srgbClr val="0000FF"/>
                  </a:solidFill>
                  <a:latin typeface="微软雅黑" pitchFamily="34" charset="-122"/>
                  <a:ea typeface="微软雅黑" pitchFamily="34" charset="-122"/>
                </a:rPr>
                <a:t>发送</a:t>
              </a:r>
            </a:p>
            <a:p>
              <a:pPr algn="ctr" eaLnBrk="1" hangingPunct="1"/>
              <a:r>
                <a:rPr kumimoji="1" lang="zh-CN" altLang="en-US" sz="900" b="1" dirty="0">
                  <a:solidFill>
                    <a:srgbClr val="0000FF"/>
                  </a:solidFill>
                  <a:latin typeface="微软雅黑" pitchFamily="34" charset="-122"/>
                  <a:ea typeface="微软雅黑" pitchFamily="34" charset="-122"/>
                </a:rPr>
                <a:t>邮件</a:t>
              </a:r>
            </a:p>
          </p:txBody>
        </p:sp>
      </p:grpSp>
      <p:sp>
        <p:nvSpPr>
          <p:cNvPr id="378" name="Text Box 392"/>
          <p:cNvSpPr txBox="1">
            <a:spLocks noChangeArrowheads="1"/>
          </p:cNvSpPr>
          <p:nvPr/>
        </p:nvSpPr>
        <p:spPr bwMode="auto">
          <a:xfrm>
            <a:off x="4029104" y="1967443"/>
            <a:ext cx="1015021"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900" b="1" dirty="0">
                <a:solidFill>
                  <a:srgbClr val="0000FF"/>
                </a:solidFill>
                <a:latin typeface="微软雅黑" pitchFamily="34" charset="-122"/>
                <a:ea typeface="微软雅黑" pitchFamily="34" charset="-122"/>
              </a:rPr>
              <a:t>发送邮件 </a:t>
            </a:r>
            <a:r>
              <a:rPr kumimoji="1" lang="en-US" altLang="zh-CN" sz="900" b="1" dirty="0">
                <a:solidFill>
                  <a:srgbClr val="C00000"/>
                </a:solidFill>
                <a:latin typeface="微软雅黑" pitchFamily="34" charset="-122"/>
                <a:ea typeface="微软雅黑" pitchFamily="34" charset="-122"/>
              </a:rPr>
              <a:t>SMTP</a:t>
            </a:r>
          </a:p>
        </p:txBody>
      </p:sp>
      <p:grpSp>
        <p:nvGrpSpPr>
          <p:cNvPr id="9" name="组合 8"/>
          <p:cNvGrpSpPr/>
          <p:nvPr/>
        </p:nvGrpSpPr>
        <p:grpSpPr>
          <a:xfrm>
            <a:off x="6257296" y="1210153"/>
            <a:ext cx="500458" cy="509133"/>
            <a:chOff x="6257296" y="1210153"/>
            <a:chExt cx="500458" cy="509133"/>
          </a:xfrm>
        </p:grpSpPr>
        <p:sp>
          <p:nvSpPr>
            <p:cNvPr id="376" name="Text Box 390"/>
            <p:cNvSpPr txBox="1">
              <a:spLocks noChangeArrowheads="1"/>
            </p:cNvSpPr>
            <p:nvPr/>
          </p:nvSpPr>
          <p:spPr bwMode="auto">
            <a:xfrm>
              <a:off x="6257296" y="1488454"/>
              <a:ext cx="500458"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900" b="1" dirty="0">
                  <a:solidFill>
                    <a:srgbClr val="C00000"/>
                  </a:solidFill>
                  <a:latin typeface="微软雅黑" pitchFamily="34" charset="-122"/>
                  <a:ea typeface="微软雅黑" pitchFamily="34" charset="-122"/>
                </a:rPr>
                <a:t>POP3</a:t>
              </a:r>
            </a:p>
          </p:txBody>
        </p:sp>
        <p:sp>
          <p:nvSpPr>
            <p:cNvPr id="379" name="Text Box 393"/>
            <p:cNvSpPr txBox="1">
              <a:spLocks noChangeArrowheads="1"/>
            </p:cNvSpPr>
            <p:nvPr/>
          </p:nvSpPr>
          <p:spPr bwMode="auto">
            <a:xfrm>
              <a:off x="6284273" y="1210153"/>
              <a:ext cx="41549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900" b="1" dirty="0">
                  <a:solidFill>
                    <a:srgbClr val="0000FF"/>
                  </a:solidFill>
                  <a:latin typeface="微软雅黑" pitchFamily="34" charset="-122"/>
                  <a:ea typeface="微软雅黑" pitchFamily="34" charset="-122"/>
                </a:rPr>
                <a:t>读取</a:t>
              </a:r>
            </a:p>
            <a:p>
              <a:pPr algn="ctr" eaLnBrk="1" hangingPunct="1"/>
              <a:r>
                <a:rPr kumimoji="1" lang="zh-CN" altLang="en-US" sz="900" b="1" dirty="0">
                  <a:solidFill>
                    <a:srgbClr val="0000FF"/>
                  </a:solidFill>
                  <a:latin typeface="微软雅黑" pitchFamily="34" charset="-122"/>
                  <a:ea typeface="微软雅黑" pitchFamily="34" charset="-122"/>
                </a:rPr>
                <a:t>邮件</a:t>
              </a:r>
            </a:p>
          </p:txBody>
        </p:sp>
      </p:grpSp>
      <p:sp>
        <p:nvSpPr>
          <p:cNvPr id="380" name="Text Box 394"/>
          <p:cNvSpPr txBox="1">
            <a:spLocks noChangeArrowheads="1"/>
          </p:cNvSpPr>
          <p:nvPr/>
        </p:nvSpPr>
        <p:spPr bwMode="auto">
          <a:xfrm>
            <a:off x="2330846" y="1735531"/>
            <a:ext cx="41549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900" b="1" dirty="0">
                <a:solidFill>
                  <a:srgbClr val="0000FF"/>
                </a:solidFill>
                <a:latin typeface="微软雅黑" pitchFamily="34" charset="-122"/>
                <a:ea typeface="微软雅黑" pitchFamily="34" charset="-122"/>
              </a:rPr>
              <a:t>TCP</a:t>
            </a:r>
          </a:p>
          <a:p>
            <a:pPr algn="ctr" eaLnBrk="1" hangingPunct="1"/>
            <a:r>
              <a:rPr kumimoji="1" lang="zh-CN" altLang="en-US" sz="900" b="1" dirty="0">
                <a:solidFill>
                  <a:srgbClr val="0000FF"/>
                </a:solidFill>
                <a:latin typeface="微软雅黑" pitchFamily="34" charset="-122"/>
                <a:ea typeface="微软雅黑" pitchFamily="34" charset="-122"/>
              </a:rPr>
              <a:t>连接</a:t>
            </a:r>
          </a:p>
        </p:txBody>
      </p:sp>
      <p:sp>
        <p:nvSpPr>
          <p:cNvPr id="381" name="Text Box 395"/>
          <p:cNvSpPr txBox="1">
            <a:spLocks noChangeArrowheads="1"/>
          </p:cNvSpPr>
          <p:nvPr/>
        </p:nvSpPr>
        <p:spPr bwMode="auto">
          <a:xfrm>
            <a:off x="6297159" y="1719013"/>
            <a:ext cx="41549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900" b="1" dirty="0">
                <a:solidFill>
                  <a:srgbClr val="0000FF"/>
                </a:solidFill>
                <a:latin typeface="微软雅黑" pitchFamily="34" charset="-122"/>
                <a:ea typeface="微软雅黑" pitchFamily="34" charset="-122"/>
              </a:rPr>
              <a:t>TCP</a:t>
            </a:r>
          </a:p>
          <a:p>
            <a:pPr algn="ctr" eaLnBrk="1" hangingPunct="1"/>
            <a:r>
              <a:rPr kumimoji="1" lang="zh-CN" altLang="en-US" sz="900" b="1" dirty="0">
                <a:solidFill>
                  <a:srgbClr val="0000FF"/>
                </a:solidFill>
                <a:latin typeface="微软雅黑" pitchFamily="34" charset="-122"/>
                <a:ea typeface="微软雅黑" pitchFamily="34" charset="-122"/>
              </a:rPr>
              <a:t>连接</a:t>
            </a:r>
          </a:p>
        </p:txBody>
      </p:sp>
      <p:sp>
        <p:nvSpPr>
          <p:cNvPr id="382" name="Text Box 396"/>
          <p:cNvSpPr txBox="1">
            <a:spLocks noChangeArrowheads="1"/>
          </p:cNvSpPr>
          <p:nvPr/>
        </p:nvSpPr>
        <p:spPr bwMode="auto">
          <a:xfrm>
            <a:off x="2733097" y="1099579"/>
            <a:ext cx="76174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900" b="1" dirty="0">
                <a:latin typeface="微软雅黑" pitchFamily="34" charset="-122"/>
                <a:ea typeface="微软雅黑" pitchFamily="34" charset="-122"/>
              </a:rPr>
              <a:t>发送方</a:t>
            </a:r>
          </a:p>
          <a:p>
            <a:pPr algn="ctr" eaLnBrk="1" hangingPunct="1"/>
            <a:r>
              <a:rPr kumimoji="1" lang="zh-CN" altLang="en-US" sz="900" b="1" dirty="0">
                <a:solidFill>
                  <a:srgbClr val="C00000"/>
                </a:solidFill>
                <a:latin typeface="微软雅黑" pitchFamily="34" charset="-122"/>
                <a:ea typeface="微软雅黑" pitchFamily="34" charset="-122"/>
              </a:rPr>
              <a:t>邮件服务器</a:t>
            </a:r>
          </a:p>
        </p:txBody>
      </p:sp>
      <p:sp>
        <p:nvSpPr>
          <p:cNvPr id="383" name="Oval 397"/>
          <p:cNvSpPr>
            <a:spLocks noChangeArrowheads="1"/>
          </p:cNvSpPr>
          <p:nvPr/>
        </p:nvSpPr>
        <p:spPr bwMode="auto">
          <a:xfrm>
            <a:off x="1791380" y="1504706"/>
            <a:ext cx="456001" cy="420924"/>
          </a:xfrm>
          <a:prstGeom prst="ellipse">
            <a:avLst/>
          </a:prstGeom>
          <a:solidFill>
            <a:srgbClr val="FFFF00"/>
          </a:solidFill>
          <a:ln w="9525">
            <a:solidFill>
              <a:schemeClr val="tx1"/>
            </a:solidFill>
            <a:round/>
            <a:headEnd/>
            <a:tailEnd/>
          </a:ln>
          <a:effectLst/>
          <a:extLst/>
        </p:spPr>
        <p:txBody>
          <a:bodyPr wrap="none" anchor="ctr"/>
          <a:lstStyle/>
          <a:p>
            <a:pPr algn="ctr" eaLnBrk="1" hangingPunct="1"/>
            <a:r>
              <a:rPr kumimoji="1" lang="en-US" altLang="zh-CN" sz="900" b="1" dirty="0">
                <a:latin typeface="微软雅黑" pitchFamily="34" charset="-122"/>
                <a:ea typeface="微软雅黑" pitchFamily="34" charset="-122"/>
              </a:rPr>
              <a:t>SMTP</a:t>
            </a:r>
          </a:p>
          <a:p>
            <a:pPr algn="ctr" eaLnBrk="1" hangingPunct="1"/>
            <a:r>
              <a:rPr kumimoji="1" lang="zh-CN" altLang="en-US" sz="900" b="1" dirty="0">
                <a:latin typeface="微软雅黑" pitchFamily="34" charset="-122"/>
                <a:ea typeface="微软雅黑" pitchFamily="34" charset="-122"/>
              </a:rPr>
              <a:t>客户</a:t>
            </a:r>
          </a:p>
        </p:txBody>
      </p:sp>
      <p:sp>
        <p:nvSpPr>
          <p:cNvPr id="384" name="Oval 398"/>
          <p:cNvSpPr>
            <a:spLocks noChangeArrowheads="1"/>
          </p:cNvSpPr>
          <p:nvPr/>
        </p:nvSpPr>
        <p:spPr bwMode="auto">
          <a:xfrm>
            <a:off x="6859729" y="1504706"/>
            <a:ext cx="456000" cy="420924"/>
          </a:xfrm>
          <a:prstGeom prst="ellipse">
            <a:avLst/>
          </a:prstGeom>
          <a:solidFill>
            <a:srgbClr val="FFFF00"/>
          </a:solidFill>
          <a:ln w="9525">
            <a:solidFill>
              <a:schemeClr val="tx1"/>
            </a:solidFill>
            <a:round/>
            <a:headEnd/>
            <a:tailEnd/>
          </a:ln>
          <a:effectLst/>
          <a:extLst/>
        </p:spPr>
        <p:txBody>
          <a:bodyPr wrap="none" anchor="ctr"/>
          <a:lstStyle/>
          <a:p>
            <a:pPr algn="ctr" eaLnBrk="1" hangingPunct="1"/>
            <a:r>
              <a:rPr kumimoji="1" lang="en-US" altLang="zh-CN" sz="900" b="1">
                <a:latin typeface="微软雅黑" pitchFamily="34" charset="-122"/>
                <a:ea typeface="微软雅黑" pitchFamily="34" charset="-122"/>
              </a:rPr>
              <a:t>POP3</a:t>
            </a:r>
          </a:p>
          <a:p>
            <a:pPr algn="ctr" eaLnBrk="1" hangingPunct="1"/>
            <a:r>
              <a:rPr kumimoji="1" lang="zh-CN" altLang="en-US" sz="900" b="1">
                <a:latin typeface="微软雅黑" pitchFamily="34" charset="-122"/>
                <a:ea typeface="微软雅黑" pitchFamily="34" charset="-122"/>
              </a:rPr>
              <a:t>客户</a:t>
            </a:r>
          </a:p>
        </p:txBody>
      </p:sp>
      <p:sp>
        <p:nvSpPr>
          <p:cNvPr id="385" name="Text Box 399"/>
          <p:cNvSpPr txBox="1">
            <a:spLocks noChangeArrowheads="1"/>
          </p:cNvSpPr>
          <p:nvPr/>
        </p:nvSpPr>
        <p:spPr bwMode="auto">
          <a:xfrm>
            <a:off x="1695592" y="1099579"/>
            <a:ext cx="6463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900" b="1" dirty="0">
                <a:latin typeface="微软雅黑" pitchFamily="34" charset="-122"/>
                <a:ea typeface="微软雅黑" pitchFamily="34" charset="-122"/>
              </a:rPr>
              <a:t>发件方</a:t>
            </a:r>
          </a:p>
          <a:p>
            <a:pPr algn="ctr" eaLnBrk="1" hangingPunct="1"/>
            <a:r>
              <a:rPr kumimoji="1" lang="zh-CN" altLang="en-US" sz="900" b="1" dirty="0">
                <a:solidFill>
                  <a:srgbClr val="C00000"/>
                </a:solidFill>
                <a:latin typeface="微软雅黑" pitchFamily="34" charset="-122"/>
                <a:ea typeface="微软雅黑" pitchFamily="34" charset="-122"/>
              </a:rPr>
              <a:t>用户代理</a:t>
            </a:r>
          </a:p>
        </p:txBody>
      </p:sp>
      <p:sp>
        <p:nvSpPr>
          <p:cNvPr id="386" name="Text Box 400"/>
          <p:cNvSpPr txBox="1">
            <a:spLocks noChangeArrowheads="1"/>
          </p:cNvSpPr>
          <p:nvPr/>
        </p:nvSpPr>
        <p:spPr bwMode="auto">
          <a:xfrm>
            <a:off x="5618079" y="1099579"/>
            <a:ext cx="76174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900" b="1" dirty="0">
                <a:latin typeface="微软雅黑" pitchFamily="34" charset="-122"/>
                <a:ea typeface="微软雅黑" pitchFamily="34" charset="-122"/>
              </a:rPr>
              <a:t>接收方</a:t>
            </a:r>
          </a:p>
          <a:p>
            <a:pPr algn="ctr" eaLnBrk="1" hangingPunct="1"/>
            <a:r>
              <a:rPr kumimoji="1" lang="zh-CN" altLang="en-US" sz="900" b="1" dirty="0">
                <a:solidFill>
                  <a:srgbClr val="C00000"/>
                </a:solidFill>
                <a:latin typeface="微软雅黑" pitchFamily="34" charset="-122"/>
                <a:ea typeface="微软雅黑" pitchFamily="34" charset="-122"/>
              </a:rPr>
              <a:t>邮件服务器</a:t>
            </a:r>
          </a:p>
        </p:txBody>
      </p:sp>
      <p:sp>
        <p:nvSpPr>
          <p:cNvPr id="387" name="Rectangle 401"/>
          <p:cNvSpPr>
            <a:spLocks noChangeArrowheads="1"/>
          </p:cNvSpPr>
          <p:nvPr/>
        </p:nvSpPr>
        <p:spPr bwMode="auto">
          <a:xfrm>
            <a:off x="5719224" y="1462893"/>
            <a:ext cx="547603" cy="1011889"/>
          </a:xfrm>
          <a:prstGeom prst="rect">
            <a:avLst/>
          </a:prstGeom>
          <a:solidFill>
            <a:srgbClr val="0000FF"/>
          </a:solidFill>
          <a:ln w="12700" algn="ctr">
            <a:solidFill>
              <a:schemeClr val="tx1"/>
            </a:solidFill>
            <a:miter lim="800000"/>
            <a:headEnd/>
            <a:tailEnd/>
          </a:ln>
          <a:effectLst/>
        </p:spPr>
        <p:txBody>
          <a:bodyPr wrap="none" anchor="ctr"/>
          <a:lstStyle/>
          <a:p>
            <a:pPr algn="ctr" eaLnBrk="1" hangingPunct="1"/>
            <a:endParaRPr lang="zh-CN" altLang="en-US" sz="900" b="1">
              <a:latin typeface="微软雅黑" pitchFamily="34" charset="-122"/>
              <a:ea typeface="微软雅黑" pitchFamily="34" charset="-122"/>
            </a:endParaRPr>
          </a:p>
        </p:txBody>
      </p:sp>
      <p:sp>
        <p:nvSpPr>
          <p:cNvPr id="388" name="Oval 402"/>
          <p:cNvSpPr>
            <a:spLocks noChangeArrowheads="1"/>
          </p:cNvSpPr>
          <p:nvPr/>
        </p:nvSpPr>
        <p:spPr bwMode="auto">
          <a:xfrm>
            <a:off x="5764523" y="1968373"/>
            <a:ext cx="456000" cy="420923"/>
          </a:xfrm>
          <a:prstGeom prst="ellipse">
            <a:avLst/>
          </a:prstGeom>
          <a:solidFill>
            <a:schemeClr val="bg1"/>
          </a:solidFill>
          <a:ln w="9525" algn="ctr">
            <a:solidFill>
              <a:schemeClr val="tx1"/>
            </a:solidFill>
            <a:round/>
            <a:headEnd/>
            <a:tailEnd/>
          </a:ln>
          <a:effectLst/>
          <a:extLst/>
        </p:spPr>
        <p:txBody>
          <a:bodyPr wrap="none" anchor="ctr"/>
          <a:lstStyle/>
          <a:p>
            <a:pPr algn="ctr" eaLnBrk="1" hangingPunct="1"/>
            <a:r>
              <a:rPr kumimoji="1" lang="en-US" altLang="zh-CN" sz="900" b="1">
                <a:latin typeface="微软雅黑" pitchFamily="34" charset="-122"/>
                <a:ea typeface="微软雅黑" pitchFamily="34" charset="-122"/>
              </a:rPr>
              <a:t>SMTP</a:t>
            </a:r>
          </a:p>
          <a:p>
            <a:pPr algn="ctr" eaLnBrk="1" hangingPunct="1"/>
            <a:r>
              <a:rPr kumimoji="1" lang="zh-CN" altLang="en-US" sz="900" b="1">
                <a:latin typeface="微软雅黑" pitchFamily="34" charset="-122"/>
                <a:ea typeface="微软雅黑" pitchFamily="34" charset="-122"/>
              </a:rPr>
              <a:t>服务器</a:t>
            </a:r>
          </a:p>
        </p:txBody>
      </p:sp>
      <p:sp>
        <p:nvSpPr>
          <p:cNvPr id="389" name="Oval 403"/>
          <p:cNvSpPr>
            <a:spLocks noChangeArrowheads="1"/>
          </p:cNvSpPr>
          <p:nvPr/>
        </p:nvSpPr>
        <p:spPr bwMode="auto">
          <a:xfrm>
            <a:off x="5764523" y="1504706"/>
            <a:ext cx="456000" cy="420924"/>
          </a:xfrm>
          <a:prstGeom prst="ellipse">
            <a:avLst/>
          </a:prstGeom>
          <a:solidFill>
            <a:srgbClr val="00FFCC"/>
          </a:solidFill>
          <a:ln w="9525">
            <a:solidFill>
              <a:schemeClr val="tx1"/>
            </a:solidFill>
            <a:round/>
            <a:headEnd/>
            <a:tailEnd/>
          </a:ln>
          <a:effectLst/>
          <a:extLst/>
        </p:spPr>
        <p:txBody>
          <a:bodyPr wrap="none" anchor="ctr"/>
          <a:lstStyle/>
          <a:p>
            <a:pPr algn="ctr" eaLnBrk="1" hangingPunct="1"/>
            <a:r>
              <a:rPr kumimoji="1" lang="en-US" altLang="zh-CN" sz="900" b="1">
                <a:latin typeface="微软雅黑" pitchFamily="34" charset="-122"/>
                <a:ea typeface="微软雅黑" pitchFamily="34" charset="-122"/>
              </a:rPr>
              <a:t>POP3</a:t>
            </a:r>
          </a:p>
          <a:p>
            <a:pPr algn="ctr" eaLnBrk="1" hangingPunct="1"/>
            <a:r>
              <a:rPr kumimoji="1" lang="zh-CN" altLang="en-US" sz="900" b="1">
                <a:latin typeface="微软雅黑" pitchFamily="34" charset="-122"/>
                <a:ea typeface="微软雅黑" pitchFamily="34" charset="-122"/>
              </a:rPr>
              <a:t>服务器</a:t>
            </a:r>
          </a:p>
        </p:txBody>
      </p:sp>
      <p:sp>
        <p:nvSpPr>
          <p:cNvPr id="390" name="Line 404"/>
          <p:cNvSpPr>
            <a:spLocks noChangeShapeType="1"/>
          </p:cNvSpPr>
          <p:nvPr/>
        </p:nvSpPr>
        <p:spPr bwMode="auto">
          <a:xfrm flipV="1">
            <a:off x="3298295" y="2179299"/>
            <a:ext cx="2465220" cy="0"/>
          </a:xfrm>
          <a:prstGeom prst="line">
            <a:avLst/>
          </a:prstGeom>
          <a:noFill/>
          <a:ln w="38100">
            <a:solidFill>
              <a:srgbClr val="FF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91" name="Oval 405"/>
          <p:cNvSpPr>
            <a:spLocks noChangeArrowheads="1"/>
          </p:cNvSpPr>
          <p:nvPr/>
        </p:nvSpPr>
        <p:spPr bwMode="auto">
          <a:xfrm>
            <a:off x="2888599" y="1504706"/>
            <a:ext cx="456001" cy="420924"/>
          </a:xfrm>
          <a:prstGeom prst="ellipse">
            <a:avLst/>
          </a:prstGeom>
          <a:solidFill>
            <a:schemeClr val="bg1"/>
          </a:solidFill>
          <a:ln w="9525">
            <a:solidFill>
              <a:schemeClr val="tx1"/>
            </a:solidFill>
            <a:round/>
            <a:headEnd/>
            <a:tailEnd/>
          </a:ln>
          <a:effectLst/>
          <a:extLst/>
        </p:spPr>
        <p:txBody>
          <a:bodyPr wrap="none" anchor="ctr"/>
          <a:lstStyle/>
          <a:p>
            <a:pPr algn="ctr" eaLnBrk="1" hangingPunct="1"/>
            <a:r>
              <a:rPr kumimoji="1" lang="en-US" altLang="zh-CN" sz="900" b="1">
                <a:latin typeface="微软雅黑" pitchFamily="34" charset="-122"/>
                <a:ea typeface="微软雅黑" pitchFamily="34" charset="-122"/>
              </a:rPr>
              <a:t>SMTP</a:t>
            </a:r>
          </a:p>
          <a:p>
            <a:pPr algn="ctr" eaLnBrk="1" hangingPunct="1"/>
            <a:r>
              <a:rPr kumimoji="1" lang="zh-CN" altLang="en-US" sz="900" b="1">
                <a:latin typeface="微软雅黑" pitchFamily="34" charset="-122"/>
                <a:ea typeface="微软雅黑" pitchFamily="34" charset="-122"/>
              </a:rPr>
              <a:t>服务器</a:t>
            </a:r>
          </a:p>
        </p:txBody>
      </p:sp>
      <p:sp>
        <p:nvSpPr>
          <p:cNvPr id="392" name="Oval 406"/>
          <p:cNvSpPr>
            <a:spLocks noChangeArrowheads="1"/>
          </p:cNvSpPr>
          <p:nvPr/>
        </p:nvSpPr>
        <p:spPr bwMode="auto">
          <a:xfrm>
            <a:off x="2888599" y="1968373"/>
            <a:ext cx="456001" cy="420923"/>
          </a:xfrm>
          <a:prstGeom prst="ellipse">
            <a:avLst/>
          </a:prstGeom>
          <a:solidFill>
            <a:srgbClr val="FFFF00"/>
          </a:solidFill>
          <a:ln w="9525" algn="ctr">
            <a:solidFill>
              <a:schemeClr val="tx1"/>
            </a:solidFill>
            <a:round/>
            <a:headEnd/>
            <a:tailEnd/>
          </a:ln>
          <a:effectLst/>
          <a:extLst/>
        </p:spPr>
        <p:txBody>
          <a:bodyPr wrap="none" anchor="ctr"/>
          <a:lstStyle/>
          <a:p>
            <a:pPr algn="ctr" eaLnBrk="1" hangingPunct="1"/>
            <a:r>
              <a:rPr kumimoji="1" lang="en-US" altLang="zh-CN" sz="900" b="1">
                <a:latin typeface="微软雅黑" pitchFamily="34" charset="-122"/>
                <a:ea typeface="微软雅黑" pitchFamily="34" charset="-122"/>
              </a:rPr>
              <a:t>SMTP</a:t>
            </a:r>
          </a:p>
          <a:p>
            <a:pPr algn="ctr" eaLnBrk="1" hangingPunct="1"/>
            <a:r>
              <a:rPr kumimoji="1" lang="zh-CN" altLang="en-US" sz="900" b="1">
                <a:latin typeface="微软雅黑" pitchFamily="34" charset="-122"/>
                <a:ea typeface="微软雅黑" pitchFamily="34" charset="-122"/>
              </a:rPr>
              <a:t>客户</a:t>
            </a:r>
          </a:p>
        </p:txBody>
      </p:sp>
      <p:sp>
        <p:nvSpPr>
          <p:cNvPr id="393" name="Text Box 407"/>
          <p:cNvSpPr txBox="1">
            <a:spLocks noChangeArrowheads="1"/>
          </p:cNvSpPr>
          <p:nvPr/>
        </p:nvSpPr>
        <p:spPr bwMode="auto">
          <a:xfrm>
            <a:off x="6770220" y="1099579"/>
            <a:ext cx="6463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900" b="1" dirty="0">
                <a:latin typeface="微软雅黑" pitchFamily="34" charset="-122"/>
                <a:ea typeface="微软雅黑" pitchFamily="34" charset="-122"/>
              </a:rPr>
              <a:t>接收方</a:t>
            </a:r>
            <a:endParaRPr kumimoji="1" lang="en-US" altLang="zh-CN" sz="900" b="1" dirty="0">
              <a:latin typeface="微软雅黑" pitchFamily="34" charset="-122"/>
              <a:ea typeface="微软雅黑" pitchFamily="34" charset="-122"/>
            </a:endParaRPr>
          </a:p>
          <a:p>
            <a:pPr algn="ctr" eaLnBrk="1" hangingPunct="1"/>
            <a:r>
              <a:rPr kumimoji="1" lang="zh-CN" altLang="en-US" sz="900" b="1" dirty="0">
                <a:solidFill>
                  <a:srgbClr val="C00000"/>
                </a:solidFill>
                <a:latin typeface="微软雅黑" pitchFamily="34" charset="-122"/>
                <a:ea typeface="微软雅黑" pitchFamily="34" charset="-122"/>
              </a:rPr>
              <a:t>用户代理</a:t>
            </a:r>
          </a:p>
        </p:txBody>
      </p:sp>
      <p:sp>
        <p:nvSpPr>
          <p:cNvPr id="394" name="Line 408"/>
          <p:cNvSpPr>
            <a:spLocks noChangeShapeType="1"/>
          </p:cNvSpPr>
          <p:nvPr/>
        </p:nvSpPr>
        <p:spPr bwMode="auto">
          <a:xfrm flipV="1">
            <a:off x="6220523" y="1715632"/>
            <a:ext cx="639206" cy="0"/>
          </a:xfrm>
          <a:prstGeom prst="line">
            <a:avLst/>
          </a:prstGeom>
          <a:noFill/>
          <a:ln w="38100">
            <a:solidFill>
              <a:srgbClr val="FF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95" name="Text Box 409"/>
          <p:cNvSpPr txBox="1">
            <a:spLocks noChangeArrowheads="1"/>
          </p:cNvSpPr>
          <p:nvPr/>
        </p:nvSpPr>
        <p:spPr bwMode="auto">
          <a:xfrm>
            <a:off x="4326719" y="2192307"/>
            <a:ext cx="44275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900" b="1" dirty="0">
                <a:solidFill>
                  <a:srgbClr val="0000FF"/>
                </a:solidFill>
                <a:latin typeface="微软雅黑" pitchFamily="34" charset="-122"/>
                <a:ea typeface="微软雅黑" pitchFamily="34" charset="-122"/>
              </a:rPr>
              <a:t>TCP </a:t>
            </a:r>
          </a:p>
          <a:p>
            <a:pPr algn="ctr" eaLnBrk="1" hangingPunct="1"/>
            <a:r>
              <a:rPr kumimoji="1" lang="zh-CN" altLang="en-US" sz="900" b="1" dirty="0">
                <a:solidFill>
                  <a:srgbClr val="0000FF"/>
                </a:solidFill>
                <a:latin typeface="微软雅黑" pitchFamily="34" charset="-122"/>
                <a:ea typeface="微软雅黑" pitchFamily="34" charset="-122"/>
              </a:rPr>
              <a:t>连接</a:t>
            </a:r>
          </a:p>
        </p:txBody>
      </p:sp>
      <p:sp>
        <p:nvSpPr>
          <p:cNvPr id="396" name="Text Box 399"/>
          <p:cNvSpPr txBox="1">
            <a:spLocks noChangeArrowheads="1"/>
          </p:cNvSpPr>
          <p:nvPr/>
        </p:nvSpPr>
        <p:spPr bwMode="auto">
          <a:xfrm>
            <a:off x="1096459" y="1099579"/>
            <a:ext cx="53091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900" b="1" dirty="0">
                <a:latin typeface="微软雅黑" pitchFamily="34" charset="-122"/>
                <a:ea typeface="微软雅黑" pitchFamily="34" charset="-122"/>
              </a:rPr>
              <a:t>用户</a:t>
            </a:r>
            <a:endParaRPr kumimoji="1" lang="en-US" altLang="zh-CN" sz="900" b="1" dirty="0">
              <a:latin typeface="微软雅黑" pitchFamily="34" charset="-122"/>
              <a:ea typeface="微软雅黑" pitchFamily="34" charset="-122"/>
            </a:endParaRPr>
          </a:p>
          <a:p>
            <a:pPr algn="ctr" eaLnBrk="1" hangingPunct="1"/>
            <a:r>
              <a:rPr kumimoji="1" lang="zh-CN" altLang="en-US" sz="900" b="1" dirty="0">
                <a:latin typeface="微软雅黑" pitchFamily="34" charset="-122"/>
                <a:ea typeface="微软雅黑" pitchFamily="34" charset="-122"/>
              </a:rPr>
              <a:t>发件人</a:t>
            </a:r>
          </a:p>
        </p:txBody>
      </p:sp>
      <p:sp>
        <p:nvSpPr>
          <p:cNvPr id="2" name="Rectangle 17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17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412" name="对象 411"/>
          <p:cNvGraphicFramePr>
            <a:graphicFrameLocks noChangeAspect="1"/>
          </p:cNvGraphicFramePr>
          <p:nvPr>
            <p:extLst>
              <p:ext uri="{D42A27DB-BD31-4B8C-83A1-F6EECF244321}">
                <p14:modId xmlns:p14="http://schemas.microsoft.com/office/powerpoint/2010/main" val="1207566880"/>
              </p:ext>
            </p:extLst>
          </p:nvPr>
        </p:nvGraphicFramePr>
        <p:xfrm>
          <a:off x="1234937" y="1486630"/>
          <a:ext cx="440021" cy="504000"/>
        </p:xfrm>
        <a:graphic>
          <a:graphicData uri="http://schemas.openxmlformats.org/presentationml/2006/ole">
            <mc:AlternateContent xmlns:mc="http://schemas.openxmlformats.org/markup-compatibility/2006">
              <mc:Choice xmlns:v="urn:schemas-microsoft-com:vml" Requires="v">
                <p:oleObj spid="_x0000_s21554" name="Visio" r:id="rId3" imgW="3561172" imgH="4347469" progId="">
                  <p:embed/>
                </p:oleObj>
              </mc:Choice>
              <mc:Fallback>
                <p:oleObj name="Visio" r:id="rId3" imgW="3561172" imgH="4347469" progId="">
                  <p:embed/>
                  <p:pic>
                    <p:nvPicPr>
                      <p:cNvPr id="0" name="Picture 44"/>
                      <p:cNvPicPr>
                        <a:picLocks noChangeAspect="1" noChangeArrowheads="1"/>
                      </p:cNvPicPr>
                      <p:nvPr/>
                    </p:nvPicPr>
                    <p:blipFill>
                      <a:blip r:embed="rId4">
                        <a:extLst>
                          <a:ext uri="{28A0092B-C50C-407E-A947-70E740481C1C}">
                            <a14:useLocalDpi xmlns:a14="http://schemas.microsoft.com/office/drawing/2010/main" val="0"/>
                          </a:ext>
                        </a:extLst>
                      </a:blip>
                      <a:srcRect l="5348" t="4167" r="4546" b="11185"/>
                      <a:stretch>
                        <a:fillRect/>
                      </a:stretch>
                    </p:blipFill>
                    <p:spPr bwMode="auto">
                      <a:xfrm>
                        <a:off x="1234937" y="1486630"/>
                        <a:ext cx="440021" cy="504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13" name="Rectangle 18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414" name="对象 413"/>
          <p:cNvGraphicFramePr>
            <a:graphicFrameLocks noChangeAspect="1"/>
          </p:cNvGraphicFramePr>
          <p:nvPr>
            <p:extLst>
              <p:ext uri="{D42A27DB-BD31-4B8C-83A1-F6EECF244321}">
                <p14:modId xmlns:p14="http://schemas.microsoft.com/office/powerpoint/2010/main" val="2938283448"/>
              </p:ext>
            </p:extLst>
          </p:nvPr>
        </p:nvGraphicFramePr>
        <p:xfrm>
          <a:off x="7436052" y="1486630"/>
          <a:ext cx="443938" cy="504000"/>
        </p:xfrm>
        <a:graphic>
          <a:graphicData uri="http://schemas.openxmlformats.org/presentationml/2006/ole">
            <mc:AlternateContent xmlns:mc="http://schemas.openxmlformats.org/markup-compatibility/2006">
              <mc:Choice xmlns:v="urn:schemas-microsoft-com:vml" Requires="v">
                <p:oleObj spid="_x0000_s21555" name="Visio" r:id="rId5" imgW="3561172" imgH="4347469" progId="">
                  <p:embed/>
                </p:oleObj>
              </mc:Choice>
              <mc:Fallback>
                <p:oleObj name="Visio" r:id="rId5" imgW="3561172" imgH="4347469" progId="">
                  <p:embed/>
                  <p:pic>
                    <p:nvPicPr>
                      <p:cNvPr id="0" name="Picture 45"/>
                      <p:cNvPicPr>
                        <a:picLocks noChangeAspect="1" noChangeArrowheads="1"/>
                      </p:cNvPicPr>
                      <p:nvPr/>
                    </p:nvPicPr>
                    <p:blipFill>
                      <a:blip r:embed="rId6">
                        <a:extLst>
                          <a:ext uri="{28A0092B-C50C-407E-A947-70E740481C1C}">
                            <a14:useLocalDpi xmlns:a14="http://schemas.microsoft.com/office/drawing/2010/main" val="0"/>
                          </a:ext>
                        </a:extLst>
                      </a:blip>
                      <a:srcRect l="4546" t="3947" r="4546" b="11403"/>
                      <a:stretch>
                        <a:fillRect/>
                      </a:stretch>
                    </p:blipFill>
                    <p:spPr bwMode="auto">
                      <a:xfrm>
                        <a:off x="7436052" y="1486630"/>
                        <a:ext cx="443938" cy="504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22" name="Text Box 399"/>
          <p:cNvSpPr txBox="1">
            <a:spLocks noChangeArrowheads="1"/>
          </p:cNvSpPr>
          <p:nvPr/>
        </p:nvSpPr>
        <p:spPr bwMode="auto">
          <a:xfrm>
            <a:off x="7471795" y="1099579"/>
            <a:ext cx="53091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900" b="1" dirty="0">
                <a:latin typeface="微软雅黑" pitchFamily="34" charset="-122"/>
                <a:ea typeface="微软雅黑" pitchFamily="34" charset="-122"/>
              </a:rPr>
              <a:t>用户</a:t>
            </a:r>
            <a:endParaRPr kumimoji="1" lang="en-US" altLang="zh-CN" sz="900" b="1" dirty="0">
              <a:latin typeface="微软雅黑" pitchFamily="34" charset="-122"/>
              <a:ea typeface="微软雅黑" pitchFamily="34" charset="-122"/>
            </a:endParaRPr>
          </a:p>
          <a:p>
            <a:pPr algn="ctr" eaLnBrk="1" hangingPunct="1"/>
            <a:r>
              <a:rPr kumimoji="1" lang="zh-CN" altLang="en-US" sz="900" b="1" dirty="0">
                <a:latin typeface="微软雅黑" pitchFamily="34" charset="-122"/>
                <a:ea typeface="微软雅黑" pitchFamily="34" charset="-122"/>
              </a:rPr>
              <a:t>收件人</a:t>
            </a:r>
          </a:p>
        </p:txBody>
      </p:sp>
      <p:sp>
        <p:nvSpPr>
          <p:cNvPr id="3" name="矩形 2"/>
          <p:cNvSpPr/>
          <p:nvPr/>
        </p:nvSpPr>
        <p:spPr>
          <a:xfrm>
            <a:off x="1019340" y="2604542"/>
            <a:ext cx="7353477" cy="1631216"/>
          </a:xfrm>
          <a:prstGeom prst="rect">
            <a:avLst/>
          </a:prstGeom>
        </p:spPr>
        <p:txBody>
          <a:bodyPr wrap="square">
            <a:spAutoFit/>
          </a:bodyPr>
          <a:lstStyle/>
          <a:p>
            <a:pPr marL="285750" indent="-285750">
              <a:lnSpc>
                <a:spcPts val="3000"/>
              </a:lnSpc>
              <a:buClr>
                <a:srgbClr val="0066FF"/>
              </a:buClr>
              <a:buFont typeface="Wingdings" pitchFamily="2" charset="2"/>
              <a:buChar char="l"/>
            </a:pPr>
            <a:r>
              <a:rPr lang="zh-CN" altLang="en-US" b="1" dirty="0">
                <a:latin typeface="微软雅黑" pitchFamily="34" charset="-122"/>
                <a:ea typeface="微软雅黑" pitchFamily="34" charset="-122"/>
              </a:rPr>
              <a:t>邮件发送和读取使用不同的协议协议。</a:t>
            </a:r>
            <a:endParaRPr lang="en-US" altLang="zh-CN" b="1" dirty="0">
              <a:latin typeface="微软雅黑" pitchFamily="34" charset="-122"/>
              <a:ea typeface="微软雅黑" pitchFamily="34" charset="-122"/>
            </a:endParaRPr>
          </a:p>
          <a:p>
            <a:pPr marL="285750" indent="-285750">
              <a:lnSpc>
                <a:spcPts val="3000"/>
              </a:lnSpc>
              <a:buClr>
                <a:srgbClr val="0066FF"/>
              </a:buClr>
              <a:buFont typeface="Wingdings" pitchFamily="2" charset="2"/>
              <a:buChar char="l"/>
            </a:pPr>
            <a:r>
              <a:rPr lang="zh-CN" altLang="en-US" b="1" dirty="0">
                <a:solidFill>
                  <a:srgbClr val="0000FF"/>
                </a:solidFill>
                <a:latin typeface="微软雅黑" pitchFamily="34" charset="-122"/>
                <a:ea typeface="微软雅黑" pitchFamily="34" charset="-122"/>
              </a:rPr>
              <a:t>简单邮件发送协议 </a:t>
            </a:r>
            <a:r>
              <a:rPr lang="en-US" altLang="zh-CN" b="1" dirty="0">
                <a:latin typeface="微软雅黑" pitchFamily="34" charset="-122"/>
                <a:ea typeface="微软雅黑" pitchFamily="34" charset="-122"/>
              </a:rPr>
              <a:t>SMTP</a:t>
            </a:r>
            <a:r>
              <a:rPr lang="zh-CN" altLang="en-US" b="1" dirty="0">
                <a:latin typeface="微软雅黑" pitchFamily="34" charset="-122"/>
                <a:ea typeface="微软雅黑" pitchFamily="34" charset="-122"/>
              </a:rPr>
              <a:t>：用于在用户代理向邮件服务器或邮件服务器之间发送邮件。</a:t>
            </a:r>
            <a:endParaRPr lang="en-US" altLang="zh-CN" b="1" dirty="0">
              <a:latin typeface="微软雅黑" pitchFamily="34" charset="-122"/>
              <a:ea typeface="微软雅黑" pitchFamily="34" charset="-122"/>
            </a:endParaRPr>
          </a:p>
          <a:p>
            <a:pPr marL="285750" indent="-285750">
              <a:lnSpc>
                <a:spcPts val="3000"/>
              </a:lnSpc>
              <a:buClr>
                <a:srgbClr val="0066FF"/>
              </a:buClr>
              <a:buFont typeface="Wingdings" pitchFamily="2" charset="2"/>
              <a:buChar char="l"/>
            </a:pPr>
            <a:r>
              <a:rPr lang="zh-CN" altLang="en-US" b="1" dirty="0">
                <a:solidFill>
                  <a:srgbClr val="0000FF"/>
                </a:solidFill>
                <a:latin typeface="微软雅黑" pitchFamily="34" charset="-122"/>
                <a:ea typeface="微软雅黑" pitchFamily="34" charset="-122"/>
              </a:rPr>
              <a:t>邮局协议 </a:t>
            </a:r>
            <a:r>
              <a:rPr lang="en-US" altLang="zh-CN" b="1" dirty="0">
                <a:latin typeface="微软雅黑" pitchFamily="34" charset="-122"/>
                <a:ea typeface="微软雅黑" pitchFamily="34" charset="-122"/>
              </a:rPr>
              <a:t>POP3</a:t>
            </a:r>
            <a:r>
              <a:rPr lang="zh-CN" altLang="en-US" b="1" dirty="0">
                <a:latin typeface="微软雅黑" pitchFamily="34" charset="-122"/>
                <a:ea typeface="微软雅黑" pitchFamily="34" charset="-122"/>
              </a:rPr>
              <a:t>：用于用户代理从邮件服务器读取邮件。</a:t>
            </a:r>
          </a:p>
        </p:txBody>
      </p:sp>
    </p:spTree>
    <p:extLst>
      <p:ext uri="{BB962C8B-B14F-4D97-AF65-F5344CB8AC3E}">
        <p14:creationId xmlns:p14="http://schemas.microsoft.com/office/powerpoint/2010/main" val="3731353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indefinite" fill="hold" nodeType="withEffect">
                                  <p:stCondLst>
                                    <p:cond delay="0"/>
                                  </p:stCondLst>
                                  <p:endCondLst>
                                    <p:cond evt="onNext" delay="0">
                                      <p:tgtEl>
                                        <p:sldTgt/>
                                      </p:tgtEl>
                                    </p:cond>
                                  </p:endCondLst>
                                  <p:childTnLst>
                                    <p:anim calcmode="discrete" valueType="str">
                                      <p:cBhvr>
                                        <p:cTn id="6" dur="1000" fill="hold"/>
                                        <p:tgtEl>
                                          <p:spTgt spid="8"/>
                                        </p:tgtEl>
                                        <p:attrNameLst>
                                          <p:attrName>style.visibility</p:attrName>
                                        </p:attrNameLst>
                                      </p:cBhvr>
                                      <p:tavLst>
                                        <p:tav tm="0">
                                          <p:val>
                                            <p:strVal val="hidden"/>
                                          </p:val>
                                        </p:tav>
                                        <p:tav tm="50000">
                                          <p:val>
                                            <p:strVal val="visible"/>
                                          </p:val>
                                        </p:tav>
                                      </p:tavLst>
                                    </p:anim>
                                  </p:childTnLst>
                                </p:cTn>
                              </p:par>
                              <p:par>
                                <p:cTn id="7" presetID="35" presetClass="emph" presetSubtype="0" repeatCount="indefinite" fill="hold" grpId="0" nodeType="withEffect">
                                  <p:stCondLst>
                                    <p:cond delay="0"/>
                                  </p:stCondLst>
                                  <p:endCondLst>
                                    <p:cond evt="onNext" delay="0">
                                      <p:tgtEl>
                                        <p:sldTgt/>
                                      </p:tgtEl>
                                    </p:cond>
                                  </p:endCondLst>
                                  <p:childTnLst>
                                    <p:anim calcmode="discrete" valueType="str">
                                      <p:cBhvr>
                                        <p:cTn id="8" dur="1000" fill="hold"/>
                                        <p:tgtEl>
                                          <p:spTgt spid="378"/>
                                        </p:tgtEl>
                                        <p:attrNameLst>
                                          <p:attrName>style.visibility</p:attrName>
                                        </p:attrNameLst>
                                      </p:cBhvr>
                                      <p:tavLst>
                                        <p:tav tm="0">
                                          <p:val>
                                            <p:strVal val="hidden"/>
                                          </p:val>
                                        </p:tav>
                                        <p:tav tm="50000">
                                          <p:val>
                                            <p:strVal val="visible"/>
                                          </p:val>
                                        </p:tav>
                                      </p:tavLst>
                                    </p:anim>
                                  </p:childTnLst>
                                </p:cTn>
                              </p:par>
                              <p:par>
                                <p:cTn id="9" presetID="35" presetClass="emph" presetSubtype="0" repeatCount="indefinite" fill="hold" nodeType="withEffect">
                                  <p:stCondLst>
                                    <p:cond delay="0"/>
                                  </p:stCondLst>
                                  <p:endCondLst>
                                    <p:cond evt="onNext" delay="0">
                                      <p:tgtEl>
                                        <p:sldTgt/>
                                      </p:tgtEl>
                                    </p:cond>
                                  </p:endCondLst>
                                  <p:childTnLst>
                                    <p:anim calcmode="discrete" valueType="str">
                                      <p:cBhvr>
                                        <p:cTn id="10" dur="1000" fill="hold"/>
                                        <p:tgtEl>
                                          <p:spTgt spid="9"/>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圆角矩形 6"/>
          <p:cNvSpPr/>
          <p:nvPr/>
        </p:nvSpPr>
        <p:spPr>
          <a:xfrm>
            <a:off x="556963" y="1057072"/>
            <a:ext cx="8048776" cy="331493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AutoShape 95"/>
          <p:cNvSpPr>
            <a:spLocks noChangeArrowheads="1"/>
          </p:cNvSpPr>
          <p:nvPr/>
        </p:nvSpPr>
        <p:spPr bwMode="auto">
          <a:xfrm>
            <a:off x="1691868" y="2317139"/>
            <a:ext cx="2761795" cy="1592984"/>
          </a:xfrm>
          <a:prstGeom prst="roundRect">
            <a:avLst>
              <a:gd name="adj" fmla="val 9319"/>
            </a:avLst>
          </a:prstGeom>
          <a:solidFill>
            <a:srgbClr val="0000FF"/>
          </a:solidFill>
          <a:ln w="9525">
            <a:solidFill>
              <a:schemeClr val="tx1"/>
            </a:solidFill>
            <a:prstDash val="dash"/>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1200" b="1">
              <a:latin typeface="微软雅黑" pitchFamily="34" charset="-122"/>
              <a:ea typeface="微软雅黑" pitchFamily="34" charset="-122"/>
            </a:endParaRPr>
          </a:p>
        </p:txBody>
      </p:sp>
      <p:grpSp>
        <p:nvGrpSpPr>
          <p:cNvPr id="31" name="Group 173"/>
          <p:cNvGrpSpPr>
            <a:grpSpLocks/>
          </p:cNvGrpSpPr>
          <p:nvPr/>
        </p:nvGrpSpPr>
        <p:grpSpPr bwMode="auto">
          <a:xfrm>
            <a:off x="4689084" y="1272701"/>
            <a:ext cx="2775277" cy="2925576"/>
            <a:chOff x="2971" y="709"/>
            <a:chExt cx="2676" cy="3056"/>
          </a:xfrm>
        </p:grpSpPr>
        <p:sp>
          <p:nvSpPr>
            <p:cNvPr id="38" name="AutoShape 117"/>
            <p:cNvSpPr>
              <a:spLocks noChangeArrowheads="1"/>
            </p:cNvSpPr>
            <p:nvPr/>
          </p:nvSpPr>
          <p:spPr bwMode="auto">
            <a:xfrm>
              <a:off x="2971" y="1800"/>
              <a:ext cx="2665" cy="1664"/>
            </a:xfrm>
            <a:prstGeom prst="roundRect">
              <a:avLst>
                <a:gd name="adj" fmla="val 9319"/>
              </a:avLst>
            </a:prstGeom>
            <a:solidFill>
              <a:srgbClr val="008000"/>
            </a:solidFill>
            <a:ln w="9525">
              <a:solidFill>
                <a:schemeClr val="tx1"/>
              </a:solidFill>
              <a:prstDash val="dash"/>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1200" b="1">
                <a:latin typeface="微软雅黑" pitchFamily="34" charset="-122"/>
                <a:ea typeface="微软雅黑" pitchFamily="34" charset="-122"/>
              </a:endParaRPr>
            </a:p>
          </p:txBody>
        </p:sp>
        <p:grpSp>
          <p:nvGrpSpPr>
            <p:cNvPr id="32" name="Group 89"/>
            <p:cNvGrpSpPr>
              <a:grpSpLocks/>
            </p:cNvGrpSpPr>
            <p:nvPr/>
          </p:nvGrpSpPr>
          <p:grpSpPr bwMode="auto">
            <a:xfrm>
              <a:off x="4196" y="1530"/>
              <a:ext cx="256" cy="98"/>
              <a:chOff x="1519" y="813"/>
              <a:chExt cx="227" cy="77"/>
            </a:xfrm>
          </p:grpSpPr>
          <p:sp>
            <p:nvSpPr>
              <p:cNvPr id="73" name="Line 90"/>
              <p:cNvSpPr>
                <a:spLocks noChangeShapeType="1"/>
              </p:cNvSpPr>
              <p:nvPr/>
            </p:nvSpPr>
            <p:spPr bwMode="auto">
              <a:xfrm>
                <a:off x="1647" y="813"/>
                <a:ext cx="99" cy="7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74" name="Line 91"/>
              <p:cNvSpPr>
                <a:spLocks noChangeShapeType="1"/>
              </p:cNvSpPr>
              <p:nvPr/>
            </p:nvSpPr>
            <p:spPr bwMode="auto">
              <a:xfrm flipH="1">
                <a:off x="1519" y="813"/>
                <a:ext cx="99" cy="7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grpSp>
        <p:sp>
          <p:nvSpPr>
            <p:cNvPr id="33" name="Text Box 112"/>
            <p:cNvSpPr txBox="1">
              <a:spLocks noChangeArrowheads="1"/>
            </p:cNvSpPr>
            <p:nvPr/>
          </p:nvSpPr>
          <p:spPr bwMode="auto">
            <a:xfrm>
              <a:off x="3892" y="3476"/>
              <a:ext cx="935" cy="2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en-US" altLang="zh-CN" sz="1200" b="1" dirty="0">
                  <a:latin typeface="微软雅黑" pitchFamily="34" charset="-122"/>
                  <a:ea typeface="微软雅黑" pitchFamily="34" charset="-122"/>
                </a:rPr>
                <a:t>(b) </a:t>
              </a:r>
              <a:r>
                <a:rPr kumimoji="1" lang="zh-CN" altLang="en-US" sz="1200" b="1" dirty="0">
                  <a:latin typeface="微软雅黑" pitchFamily="34" charset="-122"/>
                  <a:ea typeface="微软雅黑" pitchFamily="34" charset="-122"/>
                </a:rPr>
                <a:t>区 </a:t>
              </a:r>
              <a:r>
                <a:rPr kumimoji="1" lang="en-US" altLang="zh-CN" sz="1200" b="1" dirty="0">
                  <a:latin typeface="微软雅黑" pitchFamily="34" charset="-122"/>
                  <a:ea typeface="微软雅黑" pitchFamily="34" charset="-122"/>
                </a:rPr>
                <a:t>&lt; </a:t>
              </a:r>
              <a:r>
                <a:rPr kumimoji="1" lang="zh-CN" altLang="en-US" sz="1200" b="1" dirty="0">
                  <a:latin typeface="微软雅黑" pitchFamily="34" charset="-122"/>
                  <a:ea typeface="微软雅黑" pitchFamily="34" charset="-122"/>
                </a:rPr>
                <a:t>域</a:t>
              </a:r>
            </a:p>
          </p:txBody>
        </p:sp>
        <p:sp>
          <p:nvSpPr>
            <p:cNvPr id="34" name="Line 113"/>
            <p:cNvSpPr>
              <a:spLocks noChangeShapeType="1"/>
            </p:cNvSpPr>
            <p:nvPr/>
          </p:nvSpPr>
          <p:spPr bwMode="auto">
            <a:xfrm>
              <a:off x="4328" y="1523"/>
              <a:ext cx="5" cy="50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35" name="Text Box 114"/>
            <p:cNvSpPr txBox="1">
              <a:spLocks noChangeArrowheads="1"/>
            </p:cNvSpPr>
            <p:nvPr/>
          </p:nvSpPr>
          <p:spPr bwMode="auto">
            <a:xfrm>
              <a:off x="3061" y="1806"/>
              <a:ext cx="994" cy="2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zh-CN" altLang="en-US" sz="1200" b="1" dirty="0">
                  <a:solidFill>
                    <a:schemeClr val="bg1"/>
                  </a:solidFill>
                  <a:latin typeface="微软雅黑" pitchFamily="34" charset="-122"/>
                  <a:ea typeface="微软雅黑" pitchFamily="34" charset="-122"/>
                </a:rPr>
                <a:t>域 </a:t>
              </a:r>
              <a:r>
                <a:rPr kumimoji="1" lang="en-US" altLang="zh-CN" sz="1200" b="1" dirty="0">
                  <a:solidFill>
                    <a:schemeClr val="bg1"/>
                  </a:solidFill>
                  <a:latin typeface="微软雅黑" pitchFamily="34" charset="-122"/>
                  <a:ea typeface="微软雅黑" pitchFamily="34" charset="-122"/>
                </a:rPr>
                <a:t>abc.com</a:t>
              </a:r>
            </a:p>
          </p:txBody>
        </p:sp>
        <p:sp>
          <p:nvSpPr>
            <p:cNvPr id="36" name="Freeform 115"/>
            <p:cNvSpPr>
              <a:spLocks/>
            </p:cNvSpPr>
            <p:nvPr/>
          </p:nvSpPr>
          <p:spPr bwMode="auto">
            <a:xfrm>
              <a:off x="4458" y="2341"/>
              <a:ext cx="849" cy="958"/>
            </a:xfrm>
            <a:custGeom>
              <a:avLst/>
              <a:gdLst>
                <a:gd name="T0" fmla="*/ 627 w 753"/>
                <a:gd name="T1" fmla="*/ 43 h 900"/>
                <a:gd name="T2" fmla="*/ 149 w 753"/>
                <a:gd name="T3" fmla="*/ 90 h 900"/>
                <a:gd name="T4" fmla="*/ 1 w 753"/>
                <a:gd name="T5" fmla="*/ 345 h 900"/>
                <a:gd name="T6" fmla="*/ 167 w 753"/>
                <a:gd name="T7" fmla="*/ 532 h 900"/>
                <a:gd name="T8" fmla="*/ 472 w 753"/>
                <a:gd name="T9" fmla="*/ 854 h 900"/>
                <a:gd name="T10" fmla="*/ 745 w 753"/>
                <a:gd name="T11" fmla="*/ 1193 h 900"/>
                <a:gd name="T12" fmla="*/ 1103 w 753"/>
                <a:gd name="T13" fmla="*/ 1300 h 900"/>
                <a:gd name="T14" fmla="*/ 1416 w 753"/>
                <a:gd name="T15" fmla="*/ 1242 h 900"/>
                <a:gd name="T16" fmla="*/ 1547 w 753"/>
                <a:gd name="T17" fmla="*/ 1114 h 900"/>
                <a:gd name="T18" fmla="*/ 1413 w 753"/>
                <a:gd name="T19" fmla="*/ 843 h 900"/>
                <a:gd name="T20" fmla="*/ 1235 w 753"/>
                <a:gd name="T21" fmla="*/ 626 h 900"/>
                <a:gd name="T22" fmla="*/ 991 w 753"/>
                <a:gd name="T23" fmla="*/ 356 h 900"/>
                <a:gd name="T24" fmla="*/ 627 w 753"/>
                <a:gd name="T25" fmla="*/ 43 h 90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53" h="900">
                  <a:moveTo>
                    <a:pt x="305" y="30"/>
                  </a:moveTo>
                  <a:cubicBezTo>
                    <a:pt x="237" y="0"/>
                    <a:pt x="124" y="27"/>
                    <a:pt x="73" y="62"/>
                  </a:cubicBezTo>
                  <a:cubicBezTo>
                    <a:pt x="22" y="97"/>
                    <a:pt x="0" y="187"/>
                    <a:pt x="1" y="238"/>
                  </a:cubicBezTo>
                  <a:cubicBezTo>
                    <a:pt x="2" y="289"/>
                    <a:pt x="43" y="308"/>
                    <a:pt x="81" y="366"/>
                  </a:cubicBezTo>
                  <a:cubicBezTo>
                    <a:pt x="119" y="424"/>
                    <a:pt x="184" y="510"/>
                    <a:pt x="231" y="586"/>
                  </a:cubicBezTo>
                  <a:cubicBezTo>
                    <a:pt x="278" y="662"/>
                    <a:pt x="312" y="769"/>
                    <a:pt x="363" y="820"/>
                  </a:cubicBezTo>
                  <a:cubicBezTo>
                    <a:pt x="414" y="871"/>
                    <a:pt x="483" y="888"/>
                    <a:pt x="537" y="894"/>
                  </a:cubicBezTo>
                  <a:cubicBezTo>
                    <a:pt x="591" y="900"/>
                    <a:pt x="653" y="875"/>
                    <a:pt x="689" y="854"/>
                  </a:cubicBezTo>
                  <a:cubicBezTo>
                    <a:pt x="725" y="833"/>
                    <a:pt x="753" y="812"/>
                    <a:pt x="753" y="766"/>
                  </a:cubicBezTo>
                  <a:cubicBezTo>
                    <a:pt x="753" y="720"/>
                    <a:pt x="712" y="636"/>
                    <a:pt x="687" y="580"/>
                  </a:cubicBezTo>
                  <a:cubicBezTo>
                    <a:pt x="662" y="524"/>
                    <a:pt x="635" y="486"/>
                    <a:pt x="601" y="430"/>
                  </a:cubicBezTo>
                  <a:cubicBezTo>
                    <a:pt x="567" y="374"/>
                    <a:pt x="532" y="311"/>
                    <a:pt x="483" y="244"/>
                  </a:cubicBezTo>
                  <a:cubicBezTo>
                    <a:pt x="434" y="177"/>
                    <a:pt x="368" y="58"/>
                    <a:pt x="305" y="30"/>
                  </a:cubicBezTo>
                  <a:close/>
                </a:path>
              </a:pathLst>
            </a:custGeom>
            <a:solidFill>
              <a:srgbClr val="9999FF"/>
            </a:solidFill>
            <a:ln>
              <a:noFill/>
            </a:ln>
            <a:effectLst/>
            <a:extLst>
              <a:ext uri="{91240B29-F687-4F45-9708-019B960494DF}">
                <a14:hiddenLine xmlns:a14="http://schemas.microsoft.com/office/drawing/2010/main" w="38100" cmpd="sng">
                  <a:solidFill>
                    <a:srgbClr val="5F5F5F"/>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37" name="Freeform 116"/>
            <p:cNvSpPr>
              <a:spLocks/>
            </p:cNvSpPr>
            <p:nvPr/>
          </p:nvSpPr>
          <p:spPr bwMode="auto">
            <a:xfrm>
              <a:off x="3215" y="1882"/>
              <a:ext cx="1535" cy="1436"/>
            </a:xfrm>
            <a:custGeom>
              <a:avLst/>
              <a:gdLst>
                <a:gd name="T0" fmla="*/ 2481 w 1360"/>
                <a:gd name="T1" fmla="*/ 85 h 1349"/>
                <a:gd name="T2" fmla="*/ 1823 w 1360"/>
                <a:gd name="T3" fmla="*/ 67 h 1349"/>
                <a:gd name="T4" fmla="*/ 1248 w 1360"/>
                <a:gd name="T5" fmla="*/ 490 h 1349"/>
                <a:gd name="T6" fmla="*/ 247 w 1360"/>
                <a:gd name="T7" fmla="*/ 1427 h 1349"/>
                <a:gd name="T8" fmla="*/ 27 w 1360"/>
                <a:gd name="T9" fmla="*/ 1809 h 1349"/>
                <a:gd name="T10" fmla="*/ 403 w 1360"/>
                <a:gd name="T11" fmla="*/ 1943 h 1349"/>
                <a:gd name="T12" fmla="*/ 1265 w 1360"/>
                <a:gd name="T13" fmla="*/ 1945 h 1349"/>
                <a:gd name="T14" fmla="*/ 2380 w 1360"/>
                <a:gd name="T15" fmla="*/ 1934 h 1349"/>
                <a:gd name="T16" fmla="*/ 2764 w 1360"/>
                <a:gd name="T17" fmla="*/ 1796 h 1349"/>
                <a:gd name="T18" fmla="*/ 2651 w 1360"/>
                <a:gd name="T19" fmla="*/ 1546 h 1349"/>
                <a:gd name="T20" fmla="*/ 2169 w 1360"/>
                <a:gd name="T21" fmla="*/ 1123 h 1349"/>
                <a:gd name="T22" fmla="*/ 2090 w 1360"/>
                <a:gd name="T23" fmla="*/ 884 h 1349"/>
                <a:gd name="T24" fmla="*/ 2368 w 1360"/>
                <a:gd name="T25" fmla="*/ 557 h 1349"/>
                <a:gd name="T26" fmla="*/ 2617 w 1360"/>
                <a:gd name="T27" fmla="*/ 381 h 1349"/>
                <a:gd name="T28" fmla="*/ 2652 w 1360"/>
                <a:gd name="T29" fmla="*/ 242 h 1349"/>
                <a:gd name="T30" fmla="*/ 2481 w 1360"/>
                <a:gd name="T31" fmla="*/ 85 h 134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360" h="1349">
                  <a:moveTo>
                    <a:pt x="1200" y="58"/>
                  </a:moveTo>
                  <a:cubicBezTo>
                    <a:pt x="1133" y="38"/>
                    <a:pt x="981" y="0"/>
                    <a:pt x="882" y="46"/>
                  </a:cubicBezTo>
                  <a:cubicBezTo>
                    <a:pt x="783" y="92"/>
                    <a:pt x="730" y="180"/>
                    <a:pt x="603" y="336"/>
                  </a:cubicBezTo>
                  <a:cubicBezTo>
                    <a:pt x="476" y="492"/>
                    <a:pt x="218" y="831"/>
                    <a:pt x="120" y="982"/>
                  </a:cubicBezTo>
                  <a:cubicBezTo>
                    <a:pt x="22" y="1133"/>
                    <a:pt x="0" y="1184"/>
                    <a:pt x="13" y="1243"/>
                  </a:cubicBezTo>
                  <a:cubicBezTo>
                    <a:pt x="26" y="1302"/>
                    <a:pt x="95" y="1319"/>
                    <a:pt x="195" y="1334"/>
                  </a:cubicBezTo>
                  <a:cubicBezTo>
                    <a:pt x="295" y="1349"/>
                    <a:pt x="453" y="1337"/>
                    <a:pt x="612" y="1336"/>
                  </a:cubicBezTo>
                  <a:cubicBezTo>
                    <a:pt x="771" y="1335"/>
                    <a:pt x="1031" y="1347"/>
                    <a:pt x="1152" y="1330"/>
                  </a:cubicBezTo>
                  <a:cubicBezTo>
                    <a:pt x="1273" y="1313"/>
                    <a:pt x="1316" y="1279"/>
                    <a:pt x="1338" y="1234"/>
                  </a:cubicBezTo>
                  <a:cubicBezTo>
                    <a:pt x="1360" y="1189"/>
                    <a:pt x="1331" y="1139"/>
                    <a:pt x="1283" y="1062"/>
                  </a:cubicBezTo>
                  <a:cubicBezTo>
                    <a:pt x="1235" y="985"/>
                    <a:pt x="1095" y="848"/>
                    <a:pt x="1050" y="772"/>
                  </a:cubicBezTo>
                  <a:cubicBezTo>
                    <a:pt x="1005" y="696"/>
                    <a:pt x="995" y="673"/>
                    <a:pt x="1011" y="608"/>
                  </a:cubicBezTo>
                  <a:cubicBezTo>
                    <a:pt x="1027" y="543"/>
                    <a:pt x="1104" y="440"/>
                    <a:pt x="1146" y="382"/>
                  </a:cubicBezTo>
                  <a:cubicBezTo>
                    <a:pt x="1188" y="324"/>
                    <a:pt x="1243" y="298"/>
                    <a:pt x="1266" y="262"/>
                  </a:cubicBezTo>
                  <a:cubicBezTo>
                    <a:pt x="1289" y="226"/>
                    <a:pt x="1295" y="200"/>
                    <a:pt x="1284" y="166"/>
                  </a:cubicBezTo>
                  <a:cubicBezTo>
                    <a:pt x="1273" y="132"/>
                    <a:pt x="1267" y="78"/>
                    <a:pt x="1200" y="58"/>
                  </a:cubicBezTo>
                  <a:close/>
                </a:path>
              </a:pathLst>
            </a:custGeom>
            <a:solidFill>
              <a:srgbClr val="00FFCC"/>
            </a:solidFill>
            <a:ln>
              <a:noFill/>
            </a:ln>
            <a:effectLst/>
            <a:extLst>
              <a:ext uri="{91240B29-F687-4F45-9708-019B960494DF}">
                <a14:hiddenLine xmlns:a14="http://schemas.microsoft.com/office/drawing/2010/main" w="38100" cmpd="sng">
                  <a:solidFill>
                    <a:srgbClr val="5F5F5F"/>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39" name="Text Box 118"/>
            <p:cNvSpPr txBox="1">
              <a:spLocks noChangeArrowheads="1"/>
            </p:cNvSpPr>
            <p:nvPr/>
          </p:nvSpPr>
          <p:spPr bwMode="auto">
            <a:xfrm>
              <a:off x="2990" y="2131"/>
              <a:ext cx="801" cy="3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lnSpc>
                  <a:spcPct val="70000"/>
                </a:lnSpc>
              </a:pPr>
              <a:r>
                <a:rPr kumimoji="1" lang="zh-CN" altLang="zh-CN" sz="1200" b="1" dirty="0">
                  <a:solidFill>
                    <a:schemeClr val="bg1"/>
                  </a:solidFill>
                  <a:latin typeface="微软雅黑" pitchFamily="34" charset="-122"/>
                  <a:ea typeface="微软雅黑" pitchFamily="34" charset="-122"/>
                </a:rPr>
                <a:t> 区</a:t>
              </a:r>
              <a:endParaRPr kumimoji="1" lang="zh-CN" altLang="en-US" sz="1200" b="1" dirty="0">
                <a:solidFill>
                  <a:schemeClr val="bg1"/>
                </a:solidFill>
                <a:latin typeface="微软雅黑" pitchFamily="34" charset="-122"/>
                <a:ea typeface="微软雅黑" pitchFamily="34" charset="-122"/>
              </a:endParaRPr>
            </a:p>
            <a:p>
              <a:pPr algn="ctr" eaLnBrk="1" hangingPunct="1">
                <a:lnSpc>
                  <a:spcPct val="70000"/>
                </a:lnSpc>
              </a:pPr>
              <a:r>
                <a:rPr kumimoji="1" lang="en-US" altLang="zh-CN" sz="1200" b="1" dirty="0">
                  <a:solidFill>
                    <a:schemeClr val="bg1"/>
                  </a:solidFill>
                  <a:latin typeface="微软雅黑" pitchFamily="34" charset="-122"/>
                  <a:ea typeface="微软雅黑" pitchFamily="34" charset="-122"/>
                </a:rPr>
                <a:t>abc.com</a:t>
              </a:r>
            </a:p>
          </p:txBody>
        </p:sp>
        <p:sp>
          <p:nvSpPr>
            <p:cNvPr id="40" name="Text Box 119"/>
            <p:cNvSpPr txBox="1">
              <a:spLocks noChangeArrowheads="1"/>
            </p:cNvSpPr>
            <p:nvPr/>
          </p:nvSpPr>
          <p:spPr bwMode="auto">
            <a:xfrm>
              <a:off x="4649" y="1950"/>
              <a:ext cx="998" cy="386"/>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lnSpc>
                  <a:spcPct val="75000"/>
                </a:lnSpc>
              </a:pPr>
              <a:r>
                <a:rPr kumimoji="1" lang="zh-CN" altLang="en-US" sz="1200" b="1">
                  <a:solidFill>
                    <a:schemeClr val="bg1"/>
                  </a:solidFill>
                  <a:latin typeface="微软雅黑" pitchFamily="34" charset="-122"/>
                  <a:ea typeface="微软雅黑" pitchFamily="34" charset="-122"/>
                </a:rPr>
                <a:t>区</a:t>
              </a:r>
            </a:p>
            <a:p>
              <a:pPr algn="ctr" eaLnBrk="1" hangingPunct="1">
                <a:lnSpc>
                  <a:spcPct val="75000"/>
                </a:lnSpc>
              </a:pPr>
              <a:r>
                <a:rPr kumimoji="1" lang="en-US" altLang="zh-CN" sz="1200" b="1">
                  <a:solidFill>
                    <a:schemeClr val="bg1"/>
                  </a:solidFill>
                  <a:latin typeface="微软雅黑" pitchFamily="34" charset="-122"/>
                  <a:ea typeface="微软雅黑" pitchFamily="34" charset="-122"/>
                </a:rPr>
                <a:t>y.abc.com</a:t>
              </a:r>
            </a:p>
          </p:txBody>
        </p:sp>
        <p:sp>
          <p:nvSpPr>
            <p:cNvPr id="41" name="Line 120"/>
            <p:cNvSpPr>
              <a:spLocks noChangeShapeType="1"/>
            </p:cNvSpPr>
            <p:nvPr/>
          </p:nvSpPr>
          <p:spPr bwMode="auto">
            <a:xfrm>
              <a:off x="3382" y="2470"/>
              <a:ext cx="156" cy="227"/>
            </a:xfrm>
            <a:prstGeom prst="line">
              <a:avLst/>
            </a:prstGeom>
            <a:noFill/>
            <a:ln w="12700">
              <a:solidFill>
                <a:srgbClr val="FFFF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42" name="Line 121"/>
            <p:cNvSpPr>
              <a:spLocks noChangeShapeType="1"/>
            </p:cNvSpPr>
            <p:nvPr/>
          </p:nvSpPr>
          <p:spPr bwMode="auto">
            <a:xfrm rot="10800000" flipV="1">
              <a:off x="5103" y="2316"/>
              <a:ext cx="124" cy="426"/>
            </a:xfrm>
            <a:prstGeom prst="line">
              <a:avLst/>
            </a:prstGeom>
            <a:noFill/>
            <a:ln w="12700">
              <a:solidFill>
                <a:srgbClr val="FFFF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43" name="Line 122"/>
            <p:cNvSpPr>
              <a:spLocks noChangeShapeType="1"/>
            </p:cNvSpPr>
            <p:nvPr/>
          </p:nvSpPr>
          <p:spPr bwMode="auto">
            <a:xfrm flipH="1">
              <a:off x="4054" y="2124"/>
              <a:ext cx="226" cy="417"/>
            </a:xfrm>
            <a:prstGeom prst="line">
              <a:avLst/>
            </a:prstGeom>
            <a:noFill/>
            <a:ln w="12700">
              <a:solidFill>
                <a:srgbClr val="7030A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44" name="Line 123"/>
            <p:cNvSpPr>
              <a:spLocks noChangeShapeType="1"/>
            </p:cNvSpPr>
            <p:nvPr/>
          </p:nvSpPr>
          <p:spPr bwMode="auto">
            <a:xfrm>
              <a:off x="4407" y="2143"/>
              <a:ext cx="297" cy="389"/>
            </a:xfrm>
            <a:prstGeom prst="line">
              <a:avLst/>
            </a:prstGeom>
            <a:noFill/>
            <a:ln w="12700">
              <a:solidFill>
                <a:srgbClr val="7030A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45" name="Line 124"/>
            <p:cNvSpPr>
              <a:spLocks noChangeShapeType="1"/>
            </p:cNvSpPr>
            <p:nvPr/>
          </p:nvSpPr>
          <p:spPr bwMode="auto">
            <a:xfrm>
              <a:off x="4754" y="2610"/>
              <a:ext cx="319" cy="499"/>
            </a:xfrm>
            <a:prstGeom prst="line">
              <a:avLst/>
            </a:prstGeom>
            <a:noFill/>
            <a:ln w="12700">
              <a:solidFill>
                <a:srgbClr val="7030A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46" name="Line 125"/>
            <p:cNvSpPr>
              <a:spLocks noChangeShapeType="1"/>
            </p:cNvSpPr>
            <p:nvPr/>
          </p:nvSpPr>
          <p:spPr bwMode="auto">
            <a:xfrm>
              <a:off x="4068" y="2622"/>
              <a:ext cx="388" cy="444"/>
            </a:xfrm>
            <a:prstGeom prst="line">
              <a:avLst/>
            </a:prstGeom>
            <a:noFill/>
            <a:ln w="12700">
              <a:solidFill>
                <a:srgbClr val="7030A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47" name="Line 126"/>
            <p:cNvSpPr>
              <a:spLocks noChangeShapeType="1"/>
            </p:cNvSpPr>
            <p:nvPr/>
          </p:nvSpPr>
          <p:spPr bwMode="auto">
            <a:xfrm flipH="1">
              <a:off x="4002" y="2629"/>
              <a:ext cx="11" cy="380"/>
            </a:xfrm>
            <a:prstGeom prst="line">
              <a:avLst/>
            </a:prstGeom>
            <a:noFill/>
            <a:ln w="12700">
              <a:solidFill>
                <a:srgbClr val="7030A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48" name="Line 127"/>
            <p:cNvSpPr>
              <a:spLocks noChangeShapeType="1"/>
            </p:cNvSpPr>
            <p:nvPr/>
          </p:nvSpPr>
          <p:spPr bwMode="auto">
            <a:xfrm flipH="1">
              <a:off x="3528" y="2578"/>
              <a:ext cx="470" cy="488"/>
            </a:xfrm>
            <a:prstGeom prst="line">
              <a:avLst/>
            </a:prstGeom>
            <a:noFill/>
            <a:ln w="12700">
              <a:solidFill>
                <a:srgbClr val="7030A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49" name="Oval 128"/>
            <p:cNvSpPr>
              <a:spLocks noChangeArrowheads="1"/>
            </p:cNvSpPr>
            <p:nvPr/>
          </p:nvSpPr>
          <p:spPr bwMode="auto">
            <a:xfrm>
              <a:off x="4121" y="1982"/>
              <a:ext cx="410" cy="242"/>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r>
                <a:rPr kumimoji="1" lang="en-US" altLang="zh-CN" sz="1200" b="1">
                  <a:latin typeface="微软雅黑" pitchFamily="34" charset="-122"/>
                  <a:ea typeface="微软雅黑" pitchFamily="34" charset="-122"/>
                </a:rPr>
                <a:t>abc</a:t>
              </a:r>
            </a:p>
          </p:txBody>
        </p:sp>
        <p:sp>
          <p:nvSpPr>
            <p:cNvPr id="50" name="Oval 129"/>
            <p:cNvSpPr>
              <a:spLocks noChangeArrowheads="1"/>
            </p:cNvSpPr>
            <p:nvPr/>
          </p:nvSpPr>
          <p:spPr bwMode="auto">
            <a:xfrm>
              <a:off x="3844" y="2481"/>
              <a:ext cx="359" cy="193"/>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r>
                <a:rPr kumimoji="1" lang="en-US" altLang="zh-CN" sz="1200" b="1">
                  <a:latin typeface="微软雅黑" pitchFamily="34" charset="-122"/>
                  <a:ea typeface="微软雅黑" pitchFamily="34" charset="-122"/>
                </a:rPr>
                <a:t>x</a:t>
              </a:r>
            </a:p>
          </p:txBody>
        </p:sp>
        <p:sp>
          <p:nvSpPr>
            <p:cNvPr id="51" name="Oval 130"/>
            <p:cNvSpPr>
              <a:spLocks noChangeArrowheads="1"/>
            </p:cNvSpPr>
            <p:nvPr/>
          </p:nvSpPr>
          <p:spPr bwMode="auto">
            <a:xfrm>
              <a:off x="3332" y="3012"/>
              <a:ext cx="359" cy="194"/>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r>
                <a:rPr kumimoji="1" lang="en-US" altLang="zh-CN" sz="1200" b="1">
                  <a:latin typeface="微软雅黑" pitchFamily="34" charset="-122"/>
                  <a:ea typeface="微软雅黑" pitchFamily="34" charset="-122"/>
                </a:rPr>
                <a:t>u</a:t>
              </a:r>
            </a:p>
          </p:txBody>
        </p:sp>
        <p:sp>
          <p:nvSpPr>
            <p:cNvPr id="52" name="Oval 131"/>
            <p:cNvSpPr>
              <a:spLocks noChangeArrowheads="1"/>
            </p:cNvSpPr>
            <p:nvPr/>
          </p:nvSpPr>
          <p:spPr bwMode="auto">
            <a:xfrm>
              <a:off x="3810" y="3012"/>
              <a:ext cx="359" cy="194"/>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r>
                <a:rPr kumimoji="1" lang="en-US" altLang="zh-CN" sz="1200" b="1">
                  <a:latin typeface="微软雅黑" pitchFamily="34" charset="-122"/>
                  <a:ea typeface="微软雅黑" pitchFamily="34" charset="-122"/>
                </a:rPr>
                <a:t>v</a:t>
              </a:r>
            </a:p>
          </p:txBody>
        </p:sp>
        <p:sp>
          <p:nvSpPr>
            <p:cNvPr id="53" name="Oval 132"/>
            <p:cNvSpPr>
              <a:spLocks noChangeArrowheads="1"/>
            </p:cNvSpPr>
            <p:nvPr/>
          </p:nvSpPr>
          <p:spPr bwMode="auto">
            <a:xfrm>
              <a:off x="4287" y="3012"/>
              <a:ext cx="359" cy="194"/>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r>
                <a:rPr kumimoji="1" lang="en-US" altLang="zh-CN" sz="1200" b="1">
                  <a:latin typeface="微软雅黑" pitchFamily="34" charset="-122"/>
                  <a:ea typeface="微软雅黑" pitchFamily="34" charset="-122"/>
                </a:rPr>
                <a:t>w</a:t>
              </a:r>
            </a:p>
          </p:txBody>
        </p:sp>
        <p:sp>
          <p:nvSpPr>
            <p:cNvPr id="54" name="Oval 133"/>
            <p:cNvSpPr>
              <a:spLocks noChangeArrowheads="1"/>
            </p:cNvSpPr>
            <p:nvPr/>
          </p:nvSpPr>
          <p:spPr bwMode="auto">
            <a:xfrm>
              <a:off x="4867" y="3012"/>
              <a:ext cx="359" cy="194"/>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r>
                <a:rPr kumimoji="1" lang="en-US" altLang="zh-CN" sz="1200" b="1">
                  <a:latin typeface="微软雅黑" pitchFamily="34" charset="-122"/>
                  <a:ea typeface="微软雅黑" pitchFamily="34" charset="-122"/>
                </a:rPr>
                <a:t>t</a:t>
              </a:r>
            </a:p>
          </p:txBody>
        </p:sp>
        <p:sp>
          <p:nvSpPr>
            <p:cNvPr id="55" name="Oval 134"/>
            <p:cNvSpPr>
              <a:spLocks noChangeArrowheads="1"/>
            </p:cNvSpPr>
            <p:nvPr/>
          </p:nvSpPr>
          <p:spPr bwMode="auto">
            <a:xfrm>
              <a:off x="4560" y="2481"/>
              <a:ext cx="359" cy="193"/>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r>
                <a:rPr kumimoji="1" lang="en-US" altLang="zh-CN" sz="1200" b="1">
                  <a:latin typeface="微软雅黑" pitchFamily="34" charset="-122"/>
                  <a:ea typeface="微软雅黑" pitchFamily="34" charset="-122"/>
                </a:rPr>
                <a:t>y</a:t>
              </a:r>
            </a:p>
          </p:txBody>
        </p:sp>
        <p:sp>
          <p:nvSpPr>
            <p:cNvPr id="56" name="AutoShape 135"/>
            <p:cNvSpPr>
              <a:spLocks noChangeArrowheads="1"/>
            </p:cNvSpPr>
            <p:nvPr/>
          </p:nvSpPr>
          <p:spPr bwMode="auto">
            <a:xfrm>
              <a:off x="4063" y="1232"/>
              <a:ext cx="522" cy="303"/>
            </a:xfrm>
            <a:prstGeom prst="roundRect">
              <a:avLst>
                <a:gd name="adj" fmla="val 34167"/>
              </a:avLst>
            </a:prstGeom>
            <a:solidFill>
              <a:srgbClr val="66FF66"/>
            </a:soli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r>
                <a:rPr kumimoji="1" lang="en-US" altLang="zh-CN" sz="1200" b="1">
                  <a:latin typeface="微软雅黑" pitchFamily="34" charset="-122"/>
                  <a:ea typeface="微软雅黑" pitchFamily="34" charset="-122"/>
                </a:rPr>
                <a:t>com</a:t>
              </a:r>
            </a:p>
          </p:txBody>
        </p:sp>
        <p:sp>
          <p:nvSpPr>
            <p:cNvPr id="57" name="AutoShape 136"/>
            <p:cNvSpPr>
              <a:spLocks noChangeArrowheads="1"/>
            </p:cNvSpPr>
            <p:nvPr/>
          </p:nvSpPr>
          <p:spPr bwMode="auto">
            <a:xfrm>
              <a:off x="4909" y="1225"/>
              <a:ext cx="522" cy="304"/>
            </a:xfrm>
            <a:prstGeom prst="roundRect">
              <a:avLst>
                <a:gd name="adj" fmla="val 34167"/>
              </a:avLst>
            </a:prstGeom>
            <a:solidFill>
              <a:srgbClr val="00B0F0"/>
            </a:soli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r>
                <a:rPr kumimoji="1" lang="en-US" altLang="zh-CN" sz="1200" b="1">
                  <a:latin typeface="微软雅黑" pitchFamily="34" charset="-122"/>
                  <a:ea typeface="微软雅黑" pitchFamily="34" charset="-122"/>
                </a:rPr>
                <a:t>edu</a:t>
              </a:r>
            </a:p>
          </p:txBody>
        </p:sp>
        <p:sp>
          <p:nvSpPr>
            <p:cNvPr id="58" name="AutoShape 137"/>
            <p:cNvSpPr>
              <a:spLocks noChangeArrowheads="1"/>
            </p:cNvSpPr>
            <p:nvPr/>
          </p:nvSpPr>
          <p:spPr bwMode="auto">
            <a:xfrm>
              <a:off x="3220" y="1225"/>
              <a:ext cx="522" cy="304"/>
            </a:xfrm>
            <a:prstGeom prst="roundRect">
              <a:avLst>
                <a:gd name="adj" fmla="val 34167"/>
              </a:avLst>
            </a:prstGeom>
            <a:solidFill>
              <a:srgbClr val="00FFCC"/>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r>
                <a:rPr kumimoji="1" lang="en-US" altLang="zh-CN" sz="1200" b="1">
                  <a:latin typeface="微软雅黑" pitchFamily="34" charset="-122"/>
                  <a:ea typeface="微软雅黑" pitchFamily="34" charset="-122"/>
                </a:rPr>
                <a:t>org</a:t>
              </a:r>
            </a:p>
          </p:txBody>
        </p:sp>
        <p:grpSp>
          <p:nvGrpSpPr>
            <p:cNvPr id="59" name="Group 138"/>
            <p:cNvGrpSpPr>
              <a:grpSpLocks/>
            </p:cNvGrpSpPr>
            <p:nvPr/>
          </p:nvGrpSpPr>
          <p:grpSpPr bwMode="auto">
            <a:xfrm>
              <a:off x="5042" y="1530"/>
              <a:ext cx="256" cy="98"/>
              <a:chOff x="2875" y="1143"/>
              <a:chExt cx="330" cy="132"/>
            </a:xfrm>
          </p:grpSpPr>
          <p:sp>
            <p:nvSpPr>
              <p:cNvPr id="69" name="Line 139"/>
              <p:cNvSpPr>
                <a:spLocks noChangeShapeType="1"/>
              </p:cNvSpPr>
              <p:nvPr/>
            </p:nvSpPr>
            <p:spPr bwMode="auto">
              <a:xfrm>
                <a:off x="3061" y="1143"/>
                <a:ext cx="144" cy="13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70" name="Line 140"/>
              <p:cNvSpPr>
                <a:spLocks noChangeShapeType="1"/>
              </p:cNvSpPr>
              <p:nvPr/>
            </p:nvSpPr>
            <p:spPr bwMode="auto">
              <a:xfrm>
                <a:off x="3050" y="1143"/>
                <a:ext cx="37" cy="129"/>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71" name="Line 141"/>
              <p:cNvSpPr>
                <a:spLocks noChangeShapeType="1"/>
              </p:cNvSpPr>
              <p:nvPr/>
            </p:nvSpPr>
            <p:spPr bwMode="auto">
              <a:xfrm flipH="1">
                <a:off x="2875" y="1143"/>
                <a:ext cx="144" cy="13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72" name="Line 142"/>
              <p:cNvSpPr>
                <a:spLocks noChangeShapeType="1"/>
              </p:cNvSpPr>
              <p:nvPr/>
            </p:nvSpPr>
            <p:spPr bwMode="auto">
              <a:xfrm flipH="1">
                <a:off x="2980" y="1143"/>
                <a:ext cx="54" cy="12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grpSp>
        <p:grpSp>
          <p:nvGrpSpPr>
            <p:cNvPr id="60" name="Group 143"/>
            <p:cNvGrpSpPr>
              <a:grpSpLocks/>
            </p:cNvGrpSpPr>
            <p:nvPr/>
          </p:nvGrpSpPr>
          <p:grpSpPr bwMode="auto">
            <a:xfrm>
              <a:off x="3353" y="1530"/>
              <a:ext cx="256" cy="98"/>
              <a:chOff x="2875" y="1143"/>
              <a:chExt cx="330" cy="132"/>
            </a:xfrm>
          </p:grpSpPr>
          <p:sp>
            <p:nvSpPr>
              <p:cNvPr id="65" name="Line 144"/>
              <p:cNvSpPr>
                <a:spLocks noChangeShapeType="1"/>
              </p:cNvSpPr>
              <p:nvPr/>
            </p:nvSpPr>
            <p:spPr bwMode="auto">
              <a:xfrm>
                <a:off x="3061" y="1143"/>
                <a:ext cx="144" cy="13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66" name="Line 145"/>
              <p:cNvSpPr>
                <a:spLocks noChangeShapeType="1"/>
              </p:cNvSpPr>
              <p:nvPr/>
            </p:nvSpPr>
            <p:spPr bwMode="auto">
              <a:xfrm>
                <a:off x="3050" y="1143"/>
                <a:ext cx="37" cy="129"/>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67" name="Line 146"/>
              <p:cNvSpPr>
                <a:spLocks noChangeShapeType="1"/>
              </p:cNvSpPr>
              <p:nvPr/>
            </p:nvSpPr>
            <p:spPr bwMode="auto">
              <a:xfrm flipH="1">
                <a:off x="2875" y="1143"/>
                <a:ext cx="144" cy="13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68" name="Line 147"/>
              <p:cNvSpPr>
                <a:spLocks noChangeShapeType="1"/>
              </p:cNvSpPr>
              <p:nvPr/>
            </p:nvSpPr>
            <p:spPr bwMode="auto">
              <a:xfrm flipH="1">
                <a:off x="2980" y="1143"/>
                <a:ext cx="54" cy="12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grpSp>
        <p:sp>
          <p:nvSpPr>
            <p:cNvPr id="61" name="AutoShape 148"/>
            <p:cNvSpPr>
              <a:spLocks noChangeArrowheads="1"/>
            </p:cNvSpPr>
            <p:nvPr/>
          </p:nvSpPr>
          <p:spPr bwMode="auto">
            <a:xfrm>
              <a:off x="4049" y="709"/>
              <a:ext cx="523" cy="304"/>
            </a:xfrm>
            <a:prstGeom prst="roundRect">
              <a:avLst>
                <a:gd name="adj" fmla="val 34167"/>
              </a:avLst>
            </a:prstGeom>
            <a:solidFill>
              <a:srgbClr val="FF66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r>
                <a:rPr kumimoji="1" lang="zh-CN" altLang="en-US" sz="1200" b="1">
                  <a:latin typeface="微软雅黑" pitchFamily="34" charset="-122"/>
                  <a:ea typeface="微软雅黑" pitchFamily="34" charset="-122"/>
                </a:rPr>
                <a:t>根</a:t>
              </a:r>
            </a:p>
          </p:txBody>
        </p:sp>
        <p:sp>
          <p:nvSpPr>
            <p:cNvPr id="62" name="Line 149"/>
            <p:cNvSpPr>
              <a:spLocks noChangeShapeType="1"/>
            </p:cNvSpPr>
            <p:nvPr/>
          </p:nvSpPr>
          <p:spPr bwMode="auto">
            <a:xfrm>
              <a:off x="4375" y="1010"/>
              <a:ext cx="792" cy="21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63" name="Line 150"/>
            <p:cNvSpPr>
              <a:spLocks noChangeShapeType="1"/>
            </p:cNvSpPr>
            <p:nvPr/>
          </p:nvSpPr>
          <p:spPr bwMode="auto">
            <a:xfrm flipV="1">
              <a:off x="3481" y="1010"/>
              <a:ext cx="779" cy="21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64" name="Line 151"/>
            <p:cNvSpPr>
              <a:spLocks noChangeShapeType="1"/>
            </p:cNvSpPr>
            <p:nvPr/>
          </p:nvSpPr>
          <p:spPr bwMode="auto">
            <a:xfrm>
              <a:off x="4321" y="1010"/>
              <a:ext cx="0" cy="21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grpSp>
      <p:sp>
        <p:nvSpPr>
          <p:cNvPr id="5" name="AutoShape 5"/>
          <p:cNvSpPr>
            <a:spLocks noChangeArrowheads="1"/>
          </p:cNvSpPr>
          <p:nvPr/>
        </p:nvSpPr>
        <p:spPr bwMode="auto">
          <a:xfrm>
            <a:off x="556963" y="633865"/>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6" name="Rectangle 6"/>
          <p:cNvSpPr>
            <a:spLocks noChangeArrowheads="1"/>
          </p:cNvSpPr>
          <p:nvPr/>
        </p:nvSpPr>
        <p:spPr bwMode="auto">
          <a:xfrm>
            <a:off x="3168145" y="600654"/>
            <a:ext cx="282641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区的不同划分方法举例</a:t>
            </a:r>
          </a:p>
        </p:txBody>
      </p:sp>
      <p:sp>
        <p:nvSpPr>
          <p:cNvPr id="8" name="Line 92"/>
          <p:cNvSpPr>
            <a:spLocks noChangeShapeType="1"/>
          </p:cNvSpPr>
          <p:nvPr/>
        </p:nvSpPr>
        <p:spPr bwMode="auto">
          <a:xfrm>
            <a:off x="3129287" y="2042388"/>
            <a:ext cx="6223" cy="48249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2" name="Text Box 93"/>
          <p:cNvSpPr txBox="1">
            <a:spLocks noChangeArrowheads="1"/>
          </p:cNvSpPr>
          <p:nvPr/>
        </p:nvSpPr>
        <p:spPr bwMode="auto">
          <a:xfrm>
            <a:off x="1771725" y="2301915"/>
            <a:ext cx="103105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zh-CN" altLang="en-US" sz="1200" b="1" dirty="0">
                <a:solidFill>
                  <a:schemeClr val="bg1"/>
                </a:solidFill>
                <a:latin typeface="微软雅黑" pitchFamily="34" charset="-122"/>
                <a:ea typeface="微软雅黑" pitchFamily="34" charset="-122"/>
              </a:rPr>
              <a:t>域 </a:t>
            </a:r>
            <a:r>
              <a:rPr kumimoji="1" lang="en-US" altLang="zh-CN" sz="1200" b="1" dirty="0">
                <a:solidFill>
                  <a:schemeClr val="bg1"/>
                </a:solidFill>
                <a:latin typeface="微软雅黑" pitchFamily="34" charset="-122"/>
                <a:ea typeface="微软雅黑" pitchFamily="34" charset="-122"/>
              </a:rPr>
              <a:t>abc.com</a:t>
            </a:r>
          </a:p>
        </p:txBody>
      </p:sp>
      <p:sp>
        <p:nvSpPr>
          <p:cNvPr id="13" name="Freeform 94"/>
          <p:cNvSpPr>
            <a:spLocks/>
          </p:cNvSpPr>
          <p:nvPr/>
        </p:nvSpPr>
        <p:spPr bwMode="auto">
          <a:xfrm>
            <a:off x="1968773" y="2390854"/>
            <a:ext cx="2243246" cy="1384288"/>
          </a:xfrm>
          <a:custGeom>
            <a:avLst/>
            <a:gdLst>
              <a:gd name="T0" fmla="*/ 2147483646 w 1917"/>
              <a:gd name="T1" fmla="*/ 2147483646 h 1143"/>
              <a:gd name="T2" fmla="*/ 2147483646 w 1917"/>
              <a:gd name="T3" fmla="*/ 2147483646 h 1143"/>
              <a:gd name="T4" fmla="*/ 2147483646 w 1917"/>
              <a:gd name="T5" fmla="*/ 2147483646 h 1143"/>
              <a:gd name="T6" fmla="*/ 2147483646 w 1917"/>
              <a:gd name="T7" fmla="*/ 2147483646 h 1143"/>
              <a:gd name="T8" fmla="*/ 2147483646 w 1917"/>
              <a:gd name="T9" fmla="*/ 2147483646 h 1143"/>
              <a:gd name="T10" fmla="*/ 2147483646 w 1917"/>
              <a:gd name="T11" fmla="*/ 2147483646 h 1143"/>
              <a:gd name="T12" fmla="*/ 2147483646 w 1917"/>
              <a:gd name="T13" fmla="*/ 2147483646 h 1143"/>
              <a:gd name="T14" fmla="*/ 2147483646 w 1917"/>
              <a:gd name="T15" fmla="*/ 2147483646 h 1143"/>
              <a:gd name="T16" fmla="*/ 2147483646 w 1917"/>
              <a:gd name="T17" fmla="*/ 2147483646 h 1143"/>
              <a:gd name="T18" fmla="*/ 2147483646 w 1917"/>
              <a:gd name="T19" fmla="*/ 2147483646 h 1143"/>
              <a:gd name="T20" fmla="*/ 2147483646 w 1917"/>
              <a:gd name="T21" fmla="*/ 2147483646 h 1143"/>
              <a:gd name="T22" fmla="*/ 2147483646 w 1917"/>
              <a:gd name="T23" fmla="*/ 2147483646 h 1143"/>
              <a:gd name="T24" fmla="*/ 2147483646 w 1917"/>
              <a:gd name="T25" fmla="*/ 2147483646 h 1143"/>
              <a:gd name="T26" fmla="*/ 2147483646 w 1917"/>
              <a:gd name="T27" fmla="*/ 2147483646 h 1143"/>
              <a:gd name="T28" fmla="*/ 2147483646 w 1917"/>
              <a:gd name="T29" fmla="*/ 2147483646 h 1143"/>
              <a:gd name="T30" fmla="*/ 2147483646 w 1917"/>
              <a:gd name="T31" fmla="*/ 2147483646 h 114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917" h="1143">
                <a:moveTo>
                  <a:pt x="1097" y="32"/>
                </a:moveTo>
                <a:cubicBezTo>
                  <a:pt x="1031" y="7"/>
                  <a:pt x="964" y="0"/>
                  <a:pt x="882" y="43"/>
                </a:cubicBezTo>
                <a:cubicBezTo>
                  <a:pt x="800" y="86"/>
                  <a:pt x="730" y="155"/>
                  <a:pt x="603" y="287"/>
                </a:cubicBezTo>
                <a:cubicBezTo>
                  <a:pt x="476" y="418"/>
                  <a:pt x="218" y="703"/>
                  <a:pt x="120" y="830"/>
                </a:cubicBezTo>
                <a:cubicBezTo>
                  <a:pt x="22" y="957"/>
                  <a:pt x="0" y="1000"/>
                  <a:pt x="13" y="1050"/>
                </a:cubicBezTo>
                <a:cubicBezTo>
                  <a:pt x="26" y="1099"/>
                  <a:pt x="95" y="1114"/>
                  <a:pt x="195" y="1126"/>
                </a:cubicBezTo>
                <a:cubicBezTo>
                  <a:pt x="295" y="1139"/>
                  <a:pt x="458" y="1126"/>
                  <a:pt x="612" y="1128"/>
                </a:cubicBezTo>
                <a:cubicBezTo>
                  <a:pt x="766" y="1130"/>
                  <a:pt x="981" y="1134"/>
                  <a:pt x="1121" y="1136"/>
                </a:cubicBezTo>
                <a:cubicBezTo>
                  <a:pt x="1261" y="1138"/>
                  <a:pt x="1336" y="1143"/>
                  <a:pt x="1451" y="1139"/>
                </a:cubicBezTo>
                <a:cubicBezTo>
                  <a:pt x="1566" y="1135"/>
                  <a:pt x="1735" y="1132"/>
                  <a:pt x="1811" y="1109"/>
                </a:cubicBezTo>
                <a:cubicBezTo>
                  <a:pt x="1887" y="1086"/>
                  <a:pt x="1917" y="1062"/>
                  <a:pt x="1907" y="1001"/>
                </a:cubicBezTo>
                <a:cubicBezTo>
                  <a:pt x="1897" y="940"/>
                  <a:pt x="1807" y="823"/>
                  <a:pt x="1751" y="743"/>
                </a:cubicBezTo>
                <a:cubicBezTo>
                  <a:pt x="1695" y="663"/>
                  <a:pt x="1625" y="586"/>
                  <a:pt x="1571" y="521"/>
                </a:cubicBezTo>
                <a:cubicBezTo>
                  <a:pt x="1517" y="456"/>
                  <a:pt x="1476" y="408"/>
                  <a:pt x="1427" y="353"/>
                </a:cubicBezTo>
                <a:cubicBezTo>
                  <a:pt x="1378" y="298"/>
                  <a:pt x="1332" y="245"/>
                  <a:pt x="1277" y="191"/>
                </a:cubicBezTo>
                <a:cubicBezTo>
                  <a:pt x="1222" y="137"/>
                  <a:pt x="1163" y="57"/>
                  <a:pt x="1097" y="32"/>
                </a:cubicBezTo>
                <a:close/>
              </a:path>
            </a:pathLst>
          </a:custGeom>
          <a:solidFill>
            <a:srgbClr val="66FFCC"/>
          </a:solidFill>
          <a:ln>
            <a:noFill/>
          </a:ln>
          <a:effectLst/>
          <a:extLst>
            <a:ext uri="{91240B29-F687-4F45-9708-019B960494DF}">
              <a14:hiddenLine xmlns:a14="http://schemas.microsoft.com/office/drawing/2010/main" w="38100" cmpd="sng">
                <a:solidFill>
                  <a:srgbClr val="5F5F5F"/>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15" name="Text Box 96"/>
          <p:cNvSpPr txBox="1">
            <a:spLocks noChangeArrowheads="1"/>
          </p:cNvSpPr>
          <p:nvPr/>
        </p:nvSpPr>
        <p:spPr bwMode="auto">
          <a:xfrm>
            <a:off x="1699665" y="2637843"/>
            <a:ext cx="830677" cy="3508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lnSpc>
                <a:spcPct val="70000"/>
              </a:lnSpc>
            </a:pPr>
            <a:r>
              <a:rPr kumimoji="1" lang="zh-CN" altLang="zh-CN" sz="1200" b="1" dirty="0">
                <a:solidFill>
                  <a:schemeClr val="bg1"/>
                </a:solidFill>
                <a:latin typeface="微软雅黑" pitchFamily="34" charset="-122"/>
                <a:ea typeface="微软雅黑" pitchFamily="34" charset="-122"/>
              </a:rPr>
              <a:t> 区</a:t>
            </a:r>
            <a:endParaRPr kumimoji="1" lang="zh-CN" altLang="en-US" sz="1200" b="1" dirty="0">
              <a:solidFill>
                <a:schemeClr val="bg1"/>
              </a:solidFill>
              <a:latin typeface="微软雅黑" pitchFamily="34" charset="-122"/>
              <a:ea typeface="微软雅黑" pitchFamily="34" charset="-122"/>
            </a:endParaRPr>
          </a:p>
          <a:p>
            <a:pPr algn="ctr" eaLnBrk="1" hangingPunct="1">
              <a:lnSpc>
                <a:spcPct val="70000"/>
              </a:lnSpc>
            </a:pPr>
            <a:r>
              <a:rPr kumimoji="1" lang="en-US" altLang="zh-CN" sz="1200" b="1" dirty="0">
                <a:solidFill>
                  <a:schemeClr val="bg1"/>
                </a:solidFill>
                <a:latin typeface="微软雅黑" pitchFamily="34" charset="-122"/>
                <a:ea typeface="微软雅黑" pitchFamily="34" charset="-122"/>
              </a:rPr>
              <a:t>abc.com</a:t>
            </a:r>
          </a:p>
        </p:txBody>
      </p:sp>
      <p:sp>
        <p:nvSpPr>
          <p:cNvPr id="16" name="Freeform 97"/>
          <p:cNvSpPr>
            <a:spLocks/>
          </p:cNvSpPr>
          <p:nvPr/>
        </p:nvSpPr>
        <p:spPr bwMode="auto">
          <a:xfrm>
            <a:off x="2099448" y="2953759"/>
            <a:ext cx="86079" cy="351337"/>
          </a:xfrm>
          <a:custGeom>
            <a:avLst/>
            <a:gdLst>
              <a:gd name="T0" fmla="*/ 0 w 172"/>
              <a:gd name="T1" fmla="*/ 0 h 244"/>
              <a:gd name="T2" fmla="*/ 2147483646 w 172"/>
              <a:gd name="T3" fmla="*/ 2147483646 h 244"/>
              <a:gd name="T4" fmla="*/ 0 60000 65536"/>
              <a:gd name="T5" fmla="*/ 0 60000 65536"/>
            </a:gdLst>
            <a:ahLst/>
            <a:cxnLst>
              <a:cxn ang="T4">
                <a:pos x="T0" y="T1"/>
              </a:cxn>
              <a:cxn ang="T5">
                <a:pos x="T2" y="T3"/>
              </a:cxn>
            </a:cxnLst>
            <a:rect l="0" t="0" r="r" b="b"/>
            <a:pathLst>
              <a:path w="172" h="244">
                <a:moveTo>
                  <a:pt x="0" y="0"/>
                </a:moveTo>
                <a:lnTo>
                  <a:pt x="172" y="244"/>
                </a:lnTo>
              </a:path>
            </a:pathLst>
          </a:custGeom>
          <a:noFill/>
          <a:ln w="12700">
            <a:solidFill>
              <a:srgbClr val="FFFF00"/>
            </a:solidFill>
            <a:round/>
            <a:headEnd/>
            <a:tailEnd type="triangle" w="sm"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7" name="Line 98"/>
          <p:cNvSpPr>
            <a:spLocks noChangeShapeType="1"/>
          </p:cNvSpPr>
          <p:nvPr/>
        </p:nvSpPr>
        <p:spPr bwMode="auto">
          <a:xfrm flipH="1">
            <a:off x="2837863" y="2627312"/>
            <a:ext cx="235422" cy="399204"/>
          </a:xfrm>
          <a:prstGeom prst="line">
            <a:avLst/>
          </a:prstGeom>
          <a:noFill/>
          <a:ln w="12700">
            <a:solidFill>
              <a:srgbClr val="7030A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18" name="Line 99"/>
          <p:cNvSpPr>
            <a:spLocks noChangeShapeType="1"/>
          </p:cNvSpPr>
          <p:nvPr/>
        </p:nvSpPr>
        <p:spPr bwMode="auto">
          <a:xfrm>
            <a:off x="3203958" y="2645502"/>
            <a:ext cx="308018" cy="372398"/>
          </a:xfrm>
          <a:prstGeom prst="line">
            <a:avLst/>
          </a:prstGeom>
          <a:noFill/>
          <a:ln w="12700">
            <a:solidFill>
              <a:srgbClr val="7030A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19" name="Line 100"/>
          <p:cNvSpPr>
            <a:spLocks noChangeShapeType="1"/>
          </p:cNvSpPr>
          <p:nvPr/>
        </p:nvSpPr>
        <p:spPr bwMode="auto">
          <a:xfrm>
            <a:off x="3564869" y="3092571"/>
            <a:ext cx="329798" cy="477704"/>
          </a:xfrm>
          <a:prstGeom prst="line">
            <a:avLst/>
          </a:prstGeom>
          <a:noFill/>
          <a:ln w="12700">
            <a:solidFill>
              <a:srgbClr val="7030A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20" name="Line 101"/>
          <p:cNvSpPr>
            <a:spLocks noChangeShapeType="1"/>
          </p:cNvSpPr>
          <p:nvPr/>
        </p:nvSpPr>
        <p:spPr bwMode="auto">
          <a:xfrm>
            <a:off x="2853419" y="3104058"/>
            <a:ext cx="402394" cy="425051"/>
          </a:xfrm>
          <a:prstGeom prst="line">
            <a:avLst/>
          </a:prstGeom>
          <a:noFill/>
          <a:ln w="12700">
            <a:solidFill>
              <a:srgbClr val="7030A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21" name="Line 102"/>
          <p:cNvSpPr>
            <a:spLocks noChangeShapeType="1"/>
          </p:cNvSpPr>
          <p:nvPr/>
        </p:nvSpPr>
        <p:spPr bwMode="auto">
          <a:xfrm flipH="1">
            <a:off x="2783933" y="3110760"/>
            <a:ext cx="11408" cy="363782"/>
          </a:xfrm>
          <a:prstGeom prst="line">
            <a:avLst/>
          </a:prstGeom>
          <a:noFill/>
          <a:ln w="12700">
            <a:solidFill>
              <a:srgbClr val="7030A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22" name="Line 103"/>
          <p:cNvSpPr>
            <a:spLocks noChangeShapeType="1"/>
          </p:cNvSpPr>
          <p:nvPr/>
        </p:nvSpPr>
        <p:spPr bwMode="auto">
          <a:xfrm flipH="1">
            <a:off x="2292348" y="3061936"/>
            <a:ext cx="488474" cy="467173"/>
          </a:xfrm>
          <a:prstGeom prst="line">
            <a:avLst/>
          </a:prstGeom>
          <a:noFill/>
          <a:ln w="12700">
            <a:solidFill>
              <a:srgbClr val="7030A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23" name="Oval 104"/>
          <p:cNvSpPr>
            <a:spLocks noChangeArrowheads="1"/>
          </p:cNvSpPr>
          <p:nvPr/>
        </p:nvSpPr>
        <p:spPr bwMode="auto">
          <a:xfrm>
            <a:off x="2908385" y="2491372"/>
            <a:ext cx="424174" cy="231672"/>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r>
              <a:rPr kumimoji="1" lang="en-US" altLang="zh-CN" sz="1200" b="1">
                <a:latin typeface="微软雅黑" pitchFamily="34" charset="-122"/>
                <a:ea typeface="微软雅黑" pitchFamily="34" charset="-122"/>
              </a:rPr>
              <a:t>abc</a:t>
            </a:r>
          </a:p>
        </p:txBody>
      </p:sp>
      <p:sp>
        <p:nvSpPr>
          <p:cNvPr id="24" name="Oval 105"/>
          <p:cNvSpPr>
            <a:spLocks noChangeArrowheads="1"/>
          </p:cNvSpPr>
          <p:nvPr/>
        </p:nvSpPr>
        <p:spPr bwMode="auto">
          <a:xfrm>
            <a:off x="2620071" y="2969076"/>
            <a:ext cx="372319" cy="184763"/>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r>
              <a:rPr kumimoji="1" lang="en-US" altLang="zh-CN" sz="1200" b="1">
                <a:latin typeface="微软雅黑" pitchFamily="34" charset="-122"/>
                <a:ea typeface="微软雅黑" pitchFamily="34" charset="-122"/>
              </a:rPr>
              <a:t>x</a:t>
            </a:r>
          </a:p>
        </p:txBody>
      </p:sp>
      <p:sp>
        <p:nvSpPr>
          <p:cNvPr id="25" name="Oval 106"/>
          <p:cNvSpPr>
            <a:spLocks noChangeArrowheads="1"/>
          </p:cNvSpPr>
          <p:nvPr/>
        </p:nvSpPr>
        <p:spPr bwMode="auto">
          <a:xfrm>
            <a:off x="2090114" y="3477414"/>
            <a:ext cx="372318" cy="18572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r>
              <a:rPr kumimoji="1" lang="en-US" altLang="zh-CN" sz="1200" b="1">
                <a:latin typeface="微软雅黑" pitchFamily="34" charset="-122"/>
                <a:ea typeface="微软雅黑" pitchFamily="34" charset="-122"/>
              </a:rPr>
              <a:t>u</a:t>
            </a:r>
          </a:p>
        </p:txBody>
      </p:sp>
      <p:sp>
        <p:nvSpPr>
          <p:cNvPr id="26" name="Oval 107"/>
          <p:cNvSpPr>
            <a:spLocks noChangeArrowheads="1"/>
          </p:cNvSpPr>
          <p:nvPr/>
        </p:nvSpPr>
        <p:spPr bwMode="auto">
          <a:xfrm>
            <a:off x="2584810" y="3477414"/>
            <a:ext cx="372319" cy="18572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r>
              <a:rPr kumimoji="1" lang="en-US" altLang="zh-CN" sz="1200" b="1">
                <a:latin typeface="微软雅黑" pitchFamily="34" charset="-122"/>
                <a:ea typeface="微软雅黑" pitchFamily="34" charset="-122"/>
              </a:rPr>
              <a:t>v</a:t>
            </a:r>
          </a:p>
        </p:txBody>
      </p:sp>
      <p:sp>
        <p:nvSpPr>
          <p:cNvPr id="27" name="Oval 108"/>
          <p:cNvSpPr>
            <a:spLocks noChangeArrowheads="1"/>
          </p:cNvSpPr>
          <p:nvPr/>
        </p:nvSpPr>
        <p:spPr bwMode="auto">
          <a:xfrm>
            <a:off x="3080544" y="3477414"/>
            <a:ext cx="372319" cy="18572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r>
              <a:rPr kumimoji="1" lang="en-US" altLang="zh-CN" sz="1200" b="1">
                <a:latin typeface="微软雅黑" pitchFamily="34" charset="-122"/>
                <a:ea typeface="微软雅黑" pitchFamily="34" charset="-122"/>
              </a:rPr>
              <a:t>w</a:t>
            </a:r>
          </a:p>
        </p:txBody>
      </p:sp>
      <p:sp>
        <p:nvSpPr>
          <p:cNvPr id="28" name="Oval 109"/>
          <p:cNvSpPr>
            <a:spLocks noChangeArrowheads="1"/>
          </p:cNvSpPr>
          <p:nvPr/>
        </p:nvSpPr>
        <p:spPr bwMode="auto">
          <a:xfrm>
            <a:off x="3682061" y="3477414"/>
            <a:ext cx="372319" cy="18572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r>
              <a:rPr kumimoji="1" lang="en-US" altLang="zh-CN" sz="1200" b="1">
                <a:latin typeface="微软雅黑" pitchFamily="34" charset="-122"/>
                <a:ea typeface="微软雅黑" pitchFamily="34" charset="-122"/>
              </a:rPr>
              <a:t>t</a:t>
            </a:r>
          </a:p>
        </p:txBody>
      </p:sp>
      <p:sp>
        <p:nvSpPr>
          <p:cNvPr id="29" name="Oval 110"/>
          <p:cNvSpPr>
            <a:spLocks noChangeArrowheads="1"/>
          </p:cNvSpPr>
          <p:nvPr/>
        </p:nvSpPr>
        <p:spPr bwMode="auto">
          <a:xfrm>
            <a:off x="3363672" y="2969076"/>
            <a:ext cx="372318" cy="184763"/>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r>
              <a:rPr kumimoji="1" lang="en-US" altLang="zh-CN" sz="1200" b="1">
                <a:latin typeface="微软雅黑" pitchFamily="34" charset="-122"/>
                <a:ea typeface="微软雅黑" pitchFamily="34" charset="-122"/>
              </a:rPr>
              <a:t>y</a:t>
            </a:r>
          </a:p>
        </p:txBody>
      </p:sp>
      <p:sp>
        <p:nvSpPr>
          <p:cNvPr id="30" name="Text Box 111"/>
          <p:cNvSpPr txBox="1">
            <a:spLocks noChangeArrowheads="1"/>
          </p:cNvSpPr>
          <p:nvPr/>
        </p:nvSpPr>
        <p:spPr bwMode="auto">
          <a:xfrm>
            <a:off x="2628419" y="3921612"/>
            <a:ext cx="95571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en-US" altLang="zh-CN" sz="1200" b="1" dirty="0">
                <a:latin typeface="微软雅黑" pitchFamily="34" charset="-122"/>
                <a:ea typeface="微软雅黑" pitchFamily="34" charset="-122"/>
              </a:rPr>
              <a:t>(a) </a:t>
            </a:r>
            <a:r>
              <a:rPr kumimoji="1" lang="zh-CN" altLang="en-US" sz="1200" b="1" dirty="0">
                <a:latin typeface="微软雅黑" pitchFamily="34" charset="-122"/>
                <a:ea typeface="微软雅黑" pitchFamily="34" charset="-122"/>
              </a:rPr>
              <a:t>区 </a:t>
            </a:r>
            <a:r>
              <a:rPr kumimoji="1" lang="en-US" altLang="zh-CN" sz="1200" b="1" dirty="0">
                <a:latin typeface="微软雅黑" pitchFamily="34" charset="-122"/>
                <a:ea typeface="微软雅黑" pitchFamily="34" charset="-122"/>
              </a:rPr>
              <a:t>= </a:t>
            </a:r>
            <a:r>
              <a:rPr kumimoji="1" lang="zh-CN" altLang="en-US" sz="1200" b="1" dirty="0">
                <a:latin typeface="微软雅黑" pitchFamily="34" charset="-122"/>
                <a:ea typeface="微软雅黑" pitchFamily="34" charset="-122"/>
              </a:rPr>
              <a:t>域</a:t>
            </a:r>
          </a:p>
        </p:txBody>
      </p:sp>
      <p:sp>
        <p:nvSpPr>
          <p:cNvPr id="75" name="AutoShape 152"/>
          <p:cNvSpPr>
            <a:spLocks noChangeArrowheads="1"/>
          </p:cNvSpPr>
          <p:nvPr/>
        </p:nvSpPr>
        <p:spPr bwMode="auto">
          <a:xfrm>
            <a:off x="2858604" y="1773381"/>
            <a:ext cx="542403" cy="290069"/>
          </a:xfrm>
          <a:prstGeom prst="roundRect">
            <a:avLst>
              <a:gd name="adj" fmla="val 34167"/>
            </a:avLst>
          </a:prstGeom>
          <a:solidFill>
            <a:srgbClr val="66FF66"/>
          </a:solidFill>
          <a:ln>
            <a:noFill/>
          </a:ln>
          <a:effectLst/>
          <a:extLst/>
        </p:spPr>
        <p:txBody>
          <a:bodyPr wrap="none" anchor="ctr"/>
          <a:lstStyle/>
          <a:p>
            <a:pPr algn="ctr" eaLnBrk="1" hangingPunct="1"/>
            <a:r>
              <a:rPr kumimoji="1" lang="en-US" altLang="zh-CN" sz="1200" b="1">
                <a:latin typeface="微软雅黑" pitchFamily="34" charset="-122"/>
                <a:ea typeface="微软雅黑" pitchFamily="34" charset="-122"/>
              </a:rPr>
              <a:t>com</a:t>
            </a:r>
          </a:p>
        </p:txBody>
      </p:sp>
      <p:sp>
        <p:nvSpPr>
          <p:cNvPr id="76" name="AutoShape 153"/>
          <p:cNvSpPr>
            <a:spLocks noChangeArrowheads="1"/>
          </p:cNvSpPr>
          <p:nvPr/>
        </p:nvSpPr>
        <p:spPr bwMode="auto">
          <a:xfrm>
            <a:off x="3737028" y="1766679"/>
            <a:ext cx="541366" cy="291026"/>
          </a:xfrm>
          <a:prstGeom prst="roundRect">
            <a:avLst>
              <a:gd name="adj" fmla="val 34167"/>
            </a:avLst>
          </a:prstGeom>
          <a:solidFill>
            <a:srgbClr val="00B0F0"/>
          </a:solidFill>
          <a:ln>
            <a:noFill/>
          </a:ln>
          <a:effectLst/>
          <a:extLst/>
        </p:spPr>
        <p:txBody>
          <a:bodyPr wrap="none" anchor="ctr"/>
          <a:lstStyle/>
          <a:p>
            <a:pPr algn="ctr" eaLnBrk="1" hangingPunct="1"/>
            <a:r>
              <a:rPr kumimoji="1" lang="en-US" altLang="zh-CN" sz="1200" b="1">
                <a:latin typeface="微软雅黑" pitchFamily="34" charset="-122"/>
                <a:ea typeface="微软雅黑" pitchFamily="34" charset="-122"/>
              </a:rPr>
              <a:t>edu</a:t>
            </a:r>
          </a:p>
        </p:txBody>
      </p:sp>
      <p:sp>
        <p:nvSpPr>
          <p:cNvPr id="77" name="AutoShape 154"/>
          <p:cNvSpPr>
            <a:spLocks noChangeArrowheads="1"/>
          </p:cNvSpPr>
          <p:nvPr/>
        </p:nvSpPr>
        <p:spPr bwMode="auto">
          <a:xfrm>
            <a:off x="1984330" y="1766679"/>
            <a:ext cx="542403" cy="291026"/>
          </a:xfrm>
          <a:prstGeom prst="roundRect">
            <a:avLst>
              <a:gd name="adj" fmla="val 34167"/>
            </a:avLst>
          </a:prstGeom>
          <a:solidFill>
            <a:srgbClr val="00FFCC"/>
          </a:solidFill>
          <a:ln>
            <a:noFill/>
          </a:ln>
          <a:effectLst/>
          <a:extLst/>
        </p:spPr>
        <p:txBody>
          <a:bodyPr wrap="none" anchor="ctr"/>
          <a:lstStyle/>
          <a:p>
            <a:pPr algn="ctr" eaLnBrk="1" hangingPunct="1"/>
            <a:r>
              <a:rPr kumimoji="1" lang="en-US" altLang="zh-CN" sz="1200" b="1">
                <a:latin typeface="微软雅黑" pitchFamily="34" charset="-122"/>
                <a:ea typeface="微软雅黑" pitchFamily="34" charset="-122"/>
              </a:rPr>
              <a:t>org</a:t>
            </a:r>
          </a:p>
        </p:txBody>
      </p:sp>
      <p:grpSp>
        <p:nvGrpSpPr>
          <p:cNvPr id="78" name="Group 155"/>
          <p:cNvGrpSpPr>
            <a:grpSpLocks/>
          </p:cNvGrpSpPr>
          <p:nvPr/>
        </p:nvGrpSpPr>
        <p:grpSpPr bwMode="auto">
          <a:xfrm>
            <a:off x="3874961" y="2058663"/>
            <a:ext cx="265498" cy="93818"/>
            <a:chOff x="2875" y="1143"/>
            <a:chExt cx="330" cy="132"/>
          </a:xfrm>
        </p:grpSpPr>
        <p:sp>
          <p:nvSpPr>
            <p:cNvPr id="79" name="Line 156"/>
            <p:cNvSpPr>
              <a:spLocks noChangeShapeType="1"/>
            </p:cNvSpPr>
            <p:nvPr/>
          </p:nvSpPr>
          <p:spPr bwMode="auto">
            <a:xfrm>
              <a:off x="3061" y="1143"/>
              <a:ext cx="144" cy="13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80" name="Line 157"/>
            <p:cNvSpPr>
              <a:spLocks noChangeShapeType="1"/>
            </p:cNvSpPr>
            <p:nvPr/>
          </p:nvSpPr>
          <p:spPr bwMode="auto">
            <a:xfrm>
              <a:off x="3050" y="1143"/>
              <a:ext cx="37" cy="129"/>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81" name="Line 158"/>
            <p:cNvSpPr>
              <a:spLocks noChangeShapeType="1"/>
            </p:cNvSpPr>
            <p:nvPr/>
          </p:nvSpPr>
          <p:spPr bwMode="auto">
            <a:xfrm flipH="1">
              <a:off x="2875" y="1143"/>
              <a:ext cx="144" cy="13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82" name="Line 159"/>
            <p:cNvSpPr>
              <a:spLocks noChangeShapeType="1"/>
            </p:cNvSpPr>
            <p:nvPr/>
          </p:nvSpPr>
          <p:spPr bwMode="auto">
            <a:xfrm flipH="1">
              <a:off x="2980" y="1143"/>
              <a:ext cx="54" cy="12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grpSp>
      <p:grpSp>
        <p:nvGrpSpPr>
          <p:cNvPr id="83" name="Group 160"/>
          <p:cNvGrpSpPr>
            <a:grpSpLocks/>
          </p:cNvGrpSpPr>
          <p:nvPr/>
        </p:nvGrpSpPr>
        <p:grpSpPr bwMode="auto">
          <a:xfrm>
            <a:off x="2123301" y="2058663"/>
            <a:ext cx="265498" cy="93818"/>
            <a:chOff x="2875" y="1143"/>
            <a:chExt cx="330" cy="132"/>
          </a:xfrm>
        </p:grpSpPr>
        <p:sp>
          <p:nvSpPr>
            <p:cNvPr id="84" name="Line 161"/>
            <p:cNvSpPr>
              <a:spLocks noChangeShapeType="1"/>
            </p:cNvSpPr>
            <p:nvPr/>
          </p:nvSpPr>
          <p:spPr bwMode="auto">
            <a:xfrm>
              <a:off x="3061" y="1143"/>
              <a:ext cx="144" cy="13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85" name="Line 162"/>
            <p:cNvSpPr>
              <a:spLocks noChangeShapeType="1"/>
            </p:cNvSpPr>
            <p:nvPr/>
          </p:nvSpPr>
          <p:spPr bwMode="auto">
            <a:xfrm>
              <a:off x="3050" y="1143"/>
              <a:ext cx="37" cy="129"/>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86" name="Line 163"/>
            <p:cNvSpPr>
              <a:spLocks noChangeShapeType="1"/>
            </p:cNvSpPr>
            <p:nvPr/>
          </p:nvSpPr>
          <p:spPr bwMode="auto">
            <a:xfrm flipH="1">
              <a:off x="2875" y="1143"/>
              <a:ext cx="144" cy="13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87" name="Line 164"/>
            <p:cNvSpPr>
              <a:spLocks noChangeShapeType="1"/>
            </p:cNvSpPr>
            <p:nvPr/>
          </p:nvSpPr>
          <p:spPr bwMode="auto">
            <a:xfrm flipH="1">
              <a:off x="2980" y="1143"/>
              <a:ext cx="54" cy="12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grpSp>
      <p:sp>
        <p:nvSpPr>
          <p:cNvPr id="88" name="AutoShape 165"/>
          <p:cNvSpPr>
            <a:spLocks noChangeArrowheads="1"/>
          </p:cNvSpPr>
          <p:nvPr/>
        </p:nvSpPr>
        <p:spPr bwMode="auto">
          <a:xfrm>
            <a:off x="2845123" y="1272701"/>
            <a:ext cx="541366" cy="291026"/>
          </a:xfrm>
          <a:prstGeom prst="roundRect">
            <a:avLst>
              <a:gd name="adj" fmla="val 34167"/>
            </a:avLst>
          </a:prstGeom>
          <a:solidFill>
            <a:srgbClr val="FF66FF"/>
          </a:solidFill>
          <a:ln>
            <a:noFill/>
          </a:ln>
          <a:effectLst/>
          <a:extLst/>
        </p:spPr>
        <p:txBody>
          <a:bodyPr wrap="none" anchor="ctr"/>
          <a:lstStyle/>
          <a:p>
            <a:pPr algn="ctr" eaLnBrk="1" hangingPunct="1"/>
            <a:r>
              <a:rPr kumimoji="1" lang="zh-CN" altLang="en-US" sz="1200" b="1">
                <a:latin typeface="微软雅黑" pitchFamily="34" charset="-122"/>
                <a:ea typeface="微软雅黑" pitchFamily="34" charset="-122"/>
              </a:rPr>
              <a:t>根</a:t>
            </a:r>
          </a:p>
        </p:txBody>
      </p:sp>
      <p:sp>
        <p:nvSpPr>
          <p:cNvPr id="89" name="Line 166"/>
          <p:cNvSpPr>
            <a:spLocks noChangeShapeType="1"/>
          </p:cNvSpPr>
          <p:nvPr/>
        </p:nvSpPr>
        <p:spPr bwMode="auto">
          <a:xfrm>
            <a:off x="3183216" y="1560855"/>
            <a:ext cx="821382" cy="20391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90" name="Line 167"/>
          <p:cNvSpPr>
            <a:spLocks noChangeShapeType="1"/>
          </p:cNvSpPr>
          <p:nvPr/>
        </p:nvSpPr>
        <p:spPr bwMode="auto">
          <a:xfrm flipV="1">
            <a:off x="2256049" y="1560855"/>
            <a:ext cx="807900" cy="20391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91" name="Line 168"/>
          <p:cNvSpPr>
            <a:spLocks noChangeShapeType="1"/>
          </p:cNvSpPr>
          <p:nvPr/>
        </p:nvSpPr>
        <p:spPr bwMode="auto">
          <a:xfrm>
            <a:off x="3127213" y="1560855"/>
            <a:ext cx="0" cy="20391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grpSp>
        <p:nvGrpSpPr>
          <p:cNvPr id="92" name="Group 169"/>
          <p:cNvGrpSpPr>
            <a:grpSpLocks/>
          </p:cNvGrpSpPr>
          <p:nvPr/>
        </p:nvGrpSpPr>
        <p:grpSpPr bwMode="auto">
          <a:xfrm>
            <a:off x="2993427" y="2058663"/>
            <a:ext cx="265498" cy="93818"/>
            <a:chOff x="1519" y="813"/>
            <a:chExt cx="227" cy="77"/>
          </a:xfrm>
        </p:grpSpPr>
        <p:sp>
          <p:nvSpPr>
            <p:cNvPr id="93" name="Line 170"/>
            <p:cNvSpPr>
              <a:spLocks noChangeShapeType="1"/>
            </p:cNvSpPr>
            <p:nvPr/>
          </p:nvSpPr>
          <p:spPr bwMode="auto">
            <a:xfrm>
              <a:off x="1647" y="813"/>
              <a:ext cx="99" cy="7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94" name="Line 171"/>
            <p:cNvSpPr>
              <a:spLocks noChangeShapeType="1"/>
            </p:cNvSpPr>
            <p:nvPr/>
          </p:nvSpPr>
          <p:spPr bwMode="auto">
            <a:xfrm flipH="1">
              <a:off x="1519" y="813"/>
              <a:ext cx="99" cy="7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grpSp>
    </p:spTree>
    <p:extLst>
      <p:ext uri="{BB962C8B-B14F-4D97-AF65-F5344CB8AC3E}">
        <p14:creationId xmlns:p14="http://schemas.microsoft.com/office/powerpoint/2010/main" val="859087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wipe(up)">
                                      <p:cBhvr>
                                        <p:cTn id="7" dur="500"/>
                                        <p:tgtEl>
                                          <p:spTgt spid="3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wipe(up)">
                                      <p:cBhvr>
                                        <p:cTn id="12" dur="25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56963" y="1121083"/>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3" name="Rectangle 6"/>
          <p:cNvSpPr>
            <a:spLocks noChangeArrowheads="1"/>
          </p:cNvSpPr>
          <p:nvPr/>
        </p:nvSpPr>
        <p:spPr bwMode="auto">
          <a:xfrm>
            <a:off x="3976061" y="1087872"/>
            <a:ext cx="121058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应当注意</a:t>
            </a:r>
          </a:p>
        </p:txBody>
      </p:sp>
      <p:sp>
        <p:nvSpPr>
          <p:cNvPr id="4" name="Rectangle 68"/>
          <p:cNvSpPr>
            <a:spLocks noChangeArrowheads="1"/>
          </p:cNvSpPr>
          <p:nvPr/>
        </p:nvSpPr>
        <p:spPr bwMode="auto">
          <a:xfrm>
            <a:off x="483810" y="1482173"/>
            <a:ext cx="8121929" cy="22082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一个邮件服务器既可以作为客户，也可以作为服务器。</a:t>
            </a:r>
          </a:p>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例如，当邮件服务器 </a:t>
            </a:r>
            <a:r>
              <a:rPr lang="en-US" altLang="zh-CN" sz="2000" b="1" dirty="0">
                <a:latin typeface="微软雅黑" pitchFamily="34" charset="-122"/>
                <a:ea typeface="微软雅黑" pitchFamily="34" charset="-122"/>
              </a:rPr>
              <a:t>A </a:t>
            </a:r>
            <a:r>
              <a:rPr lang="zh-CN" altLang="en-US" sz="2000" b="1" dirty="0">
                <a:latin typeface="微软雅黑" pitchFamily="34" charset="-122"/>
                <a:ea typeface="微软雅黑" pitchFamily="34" charset="-122"/>
              </a:rPr>
              <a:t>向另一个邮件服务器 </a:t>
            </a:r>
            <a:r>
              <a:rPr lang="en-US" altLang="zh-CN" sz="2000" b="1" dirty="0">
                <a:latin typeface="微软雅黑" pitchFamily="34" charset="-122"/>
                <a:ea typeface="微软雅黑" pitchFamily="34" charset="-122"/>
              </a:rPr>
              <a:t>B </a:t>
            </a:r>
            <a:r>
              <a:rPr lang="zh-CN" altLang="en-US" sz="2000" b="1" dirty="0">
                <a:latin typeface="微软雅黑" pitchFamily="34" charset="-122"/>
                <a:ea typeface="微软雅黑" pitchFamily="34" charset="-122"/>
              </a:rPr>
              <a:t>发送邮件时，邮件服务器 </a:t>
            </a:r>
            <a:r>
              <a:rPr lang="en-US" altLang="zh-CN" sz="2000" b="1" dirty="0">
                <a:latin typeface="微软雅黑" pitchFamily="34" charset="-122"/>
                <a:ea typeface="微软雅黑" pitchFamily="34" charset="-122"/>
              </a:rPr>
              <a:t>A </a:t>
            </a:r>
            <a:r>
              <a:rPr lang="zh-CN" altLang="en-US" sz="2000" b="1" dirty="0">
                <a:latin typeface="微软雅黑" pitchFamily="34" charset="-122"/>
                <a:ea typeface="微软雅黑" pitchFamily="34" charset="-122"/>
              </a:rPr>
              <a:t>就作为 </a:t>
            </a:r>
            <a:r>
              <a:rPr lang="en-US" altLang="zh-CN" sz="2000" b="1" dirty="0">
                <a:latin typeface="微软雅黑" pitchFamily="34" charset="-122"/>
                <a:ea typeface="微软雅黑" pitchFamily="34" charset="-122"/>
              </a:rPr>
              <a:t>SMTP </a:t>
            </a:r>
            <a:r>
              <a:rPr lang="zh-CN" altLang="en-US" sz="2000" b="1" dirty="0">
                <a:latin typeface="微软雅黑" pitchFamily="34" charset="-122"/>
                <a:ea typeface="微软雅黑" pitchFamily="34" charset="-122"/>
              </a:rPr>
              <a:t>客户，而 </a:t>
            </a:r>
            <a:r>
              <a:rPr lang="en-US" altLang="zh-CN" sz="2000" b="1" dirty="0">
                <a:latin typeface="微软雅黑" pitchFamily="34" charset="-122"/>
                <a:ea typeface="微软雅黑" pitchFamily="34" charset="-122"/>
              </a:rPr>
              <a:t>B </a:t>
            </a:r>
            <a:r>
              <a:rPr lang="zh-CN" altLang="en-US" sz="2000" b="1" dirty="0">
                <a:latin typeface="微软雅黑" pitchFamily="34" charset="-122"/>
                <a:ea typeface="微软雅黑" pitchFamily="34" charset="-122"/>
              </a:rPr>
              <a:t>是 </a:t>
            </a:r>
            <a:r>
              <a:rPr lang="en-US" altLang="zh-CN" sz="2000" b="1" dirty="0">
                <a:latin typeface="微软雅黑" pitchFamily="34" charset="-122"/>
                <a:ea typeface="微软雅黑" pitchFamily="34" charset="-122"/>
              </a:rPr>
              <a:t>SMTP </a:t>
            </a:r>
            <a:r>
              <a:rPr lang="zh-CN" altLang="en-US" sz="2000" b="1" dirty="0">
                <a:latin typeface="微软雅黑" pitchFamily="34" charset="-122"/>
                <a:ea typeface="微软雅黑" pitchFamily="34" charset="-122"/>
              </a:rPr>
              <a:t>服务器。</a:t>
            </a:r>
          </a:p>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当邮件服务器 </a:t>
            </a:r>
            <a:r>
              <a:rPr lang="en-US" altLang="zh-CN" sz="2000" b="1" dirty="0">
                <a:latin typeface="微软雅黑" pitchFamily="34" charset="-122"/>
                <a:ea typeface="微软雅黑" pitchFamily="34" charset="-122"/>
              </a:rPr>
              <a:t>A </a:t>
            </a:r>
            <a:r>
              <a:rPr lang="zh-CN" altLang="en-US" sz="2000" b="1" dirty="0">
                <a:latin typeface="微软雅黑" pitchFamily="34" charset="-122"/>
                <a:ea typeface="微软雅黑" pitchFamily="34" charset="-122"/>
              </a:rPr>
              <a:t>从另一个邮件服务器 </a:t>
            </a:r>
            <a:r>
              <a:rPr lang="en-US" altLang="zh-CN" sz="2000" b="1" dirty="0">
                <a:latin typeface="微软雅黑" pitchFamily="34" charset="-122"/>
                <a:ea typeface="微软雅黑" pitchFamily="34" charset="-122"/>
              </a:rPr>
              <a:t>B </a:t>
            </a:r>
            <a:r>
              <a:rPr lang="zh-CN" altLang="en-US" sz="2000" b="1" dirty="0">
                <a:latin typeface="微软雅黑" pitchFamily="34" charset="-122"/>
                <a:ea typeface="微软雅黑" pitchFamily="34" charset="-122"/>
              </a:rPr>
              <a:t>接收邮件时，邮件服务器 </a:t>
            </a:r>
            <a:r>
              <a:rPr lang="en-US" altLang="zh-CN" sz="2000" b="1" dirty="0">
                <a:latin typeface="微软雅黑" pitchFamily="34" charset="-122"/>
                <a:ea typeface="微软雅黑" pitchFamily="34" charset="-122"/>
              </a:rPr>
              <a:t>A </a:t>
            </a:r>
            <a:r>
              <a:rPr lang="zh-CN" altLang="en-US" sz="2000" b="1" dirty="0">
                <a:latin typeface="微软雅黑" pitchFamily="34" charset="-122"/>
                <a:ea typeface="微软雅黑" pitchFamily="34" charset="-122"/>
              </a:rPr>
              <a:t>就作为 </a:t>
            </a:r>
            <a:r>
              <a:rPr lang="en-US" altLang="zh-CN" sz="2000" b="1" dirty="0">
                <a:latin typeface="微软雅黑" pitchFamily="34" charset="-122"/>
                <a:ea typeface="微软雅黑" pitchFamily="34" charset="-122"/>
              </a:rPr>
              <a:t>SMTP </a:t>
            </a:r>
            <a:r>
              <a:rPr lang="zh-CN" altLang="en-US" sz="2000" b="1" dirty="0">
                <a:latin typeface="微软雅黑" pitchFamily="34" charset="-122"/>
                <a:ea typeface="微软雅黑" pitchFamily="34" charset="-122"/>
              </a:rPr>
              <a:t>服务器，而 </a:t>
            </a:r>
            <a:r>
              <a:rPr lang="en-US" altLang="zh-CN" sz="2000" b="1" dirty="0">
                <a:latin typeface="微软雅黑" pitchFamily="34" charset="-122"/>
                <a:ea typeface="微软雅黑" pitchFamily="34" charset="-122"/>
              </a:rPr>
              <a:t>B </a:t>
            </a:r>
            <a:r>
              <a:rPr lang="zh-CN" altLang="en-US" sz="2000" b="1" dirty="0">
                <a:latin typeface="微软雅黑" pitchFamily="34" charset="-122"/>
                <a:ea typeface="微软雅黑" pitchFamily="34" charset="-122"/>
              </a:rPr>
              <a:t>是 </a:t>
            </a:r>
            <a:r>
              <a:rPr lang="en-US" altLang="zh-CN" sz="2000" b="1" dirty="0">
                <a:latin typeface="微软雅黑" pitchFamily="34" charset="-122"/>
                <a:ea typeface="微软雅黑" pitchFamily="34" charset="-122"/>
              </a:rPr>
              <a:t>SMTP </a:t>
            </a:r>
            <a:r>
              <a:rPr lang="zh-CN" altLang="en-US" sz="2000" b="1" dirty="0">
                <a:latin typeface="微软雅黑" pitchFamily="34" charset="-122"/>
                <a:ea typeface="微软雅黑" pitchFamily="34" charset="-122"/>
              </a:rPr>
              <a:t>客户。</a:t>
            </a:r>
          </a:p>
        </p:txBody>
      </p:sp>
    </p:spTree>
    <p:extLst>
      <p:ext uri="{BB962C8B-B14F-4D97-AF65-F5344CB8AC3E}">
        <p14:creationId xmlns:p14="http://schemas.microsoft.com/office/powerpoint/2010/main" val="1075906336"/>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4"/>
          <p:cNvSpPr/>
          <p:nvPr/>
        </p:nvSpPr>
        <p:spPr>
          <a:xfrm>
            <a:off x="556963" y="1057072"/>
            <a:ext cx="8048776" cy="331493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AutoShape 5"/>
          <p:cNvSpPr>
            <a:spLocks noChangeArrowheads="1"/>
          </p:cNvSpPr>
          <p:nvPr/>
        </p:nvSpPr>
        <p:spPr bwMode="auto">
          <a:xfrm>
            <a:off x="556963" y="633865"/>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7" name="Rectangle 6"/>
          <p:cNvSpPr>
            <a:spLocks noChangeArrowheads="1"/>
          </p:cNvSpPr>
          <p:nvPr/>
        </p:nvSpPr>
        <p:spPr bwMode="auto">
          <a:xfrm>
            <a:off x="3976059" y="600654"/>
            <a:ext cx="121058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应当注意</a:t>
            </a:r>
          </a:p>
        </p:txBody>
      </p:sp>
      <p:sp>
        <p:nvSpPr>
          <p:cNvPr id="371" name="Rectangle 385"/>
          <p:cNvSpPr>
            <a:spLocks noChangeArrowheads="1"/>
          </p:cNvSpPr>
          <p:nvPr/>
        </p:nvSpPr>
        <p:spPr bwMode="auto">
          <a:xfrm>
            <a:off x="6814430" y="1462893"/>
            <a:ext cx="547603" cy="1011889"/>
          </a:xfrm>
          <a:prstGeom prst="rect">
            <a:avLst/>
          </a:prstGeom>
          <a:solidFill>
            <a:srgbClr val="00FFCC"/>
          </a:solidFill>
          <a:ln w="9525" algn="ctr">
            <a:solidFill>
              <a:schemeClr val="tx1"/>
            </a:solidFill>
            <a:miter lim="800000"/>
            <a:headEnd/>
            <a:tailEnd/>
          </a:ln>
          <a:effectLst/>
        </p:spPr>
        <p:txBody>
          <a:bodyPr wrap="none" anchor="ctr"/>
          <a:lstStyle/>
          <a:p>
            <a:pPr algn="ctr" eaLnBrk="1" hangingPunct="1"/>
            <a:endParaRPr lang="zh-CN" altLang="en-US" sz="900" b="1">
              <a:latin typeface="微软雅黑" pitchFamily="34" charset="-122"/>
              <a:ea typeface="微软雅黑" pitchFamily="34" charset="-122"/>
            </a:endParaRPr>
          </a:p>
        </p:txBody>
      </p:sp>
      <p:sp>
        <p:nvSpPr>
          <p:cNvPr id="372" name="Rectangle 386"/>
          <p:cNvSpPr>
            <a:spLocks noChangeArrowheads="1"/>
          </p:cNvSpPr>
          <p:nvPr/>
        </p:nvSpPr>
        <p:spPr bwMode="auto">
          <a:xfrm>
            <a:off x="2842294" y="1456388"/>
            <a:ext cx="547603" cy="1018393"/>
          </a:xfrm>
          <a:prstGeom prst="rect">
            <a:avLst/>
          </a:prstGeom>
          <a:solidFill>
            <a:srgbClr val="0000FF"/>
          </a:solidFill>
          <a:ln w="12700" algn="ctr">
            <a:solidFill>
              <a:schemeClr val="tx1"/>
            </a:solidFill>
            <a:miter lim="800000"/>
            <a:headEnd/>
            <a:tailEnd/>
          </a:ln>
          <a:effectLst/>
        </p:spPr>
        <p:txBody>
          <a:bodyPr wrap="none" anchor="ctr"/>
          <a:lstStyle/>
          <a:p>
            <a:pPr algn="ctr" eaLnBrk="1" hangingPunct="1"/>
            <a:endParaRPr lang="zh-CN" altLang="en-US" sz="900" b="1">
              <a:latin typeface="微软雅黑" pitchFamily="34" charset="-122"/>
              <a:ea typeface="微软雅黑" pitchFamily="34" charset="-122"/>
            </a:endParaRPr>
          </a:p>
        </p:txBody>
      </p:sp>
      <p:sp>
        <p:nvSpPr>
          <p:cNvPr id="373" name="Rectangle 387"/>
          <p:cNvSpPr>
            <a:spLocks noChangeArrowheads="1"/>
          </p:cNvSpPr>
          <p:nvPr/>
        </p:nvSpPr>
        <p:spPr bwMode="auto">
          <a:xfrm>
            <a:off x="1746082" y="1456388"/>
            <a:ext cx="547603" cy="1018393"/>
          </a:xfrm>
          <a:prstGeom prst="rect">
            <a:avLst/>
          </a:prstGeom>
          <a:solidFill>
            <a:srgbClr val="00FFCC"/>
          </a:solidFill>
          <a:ln w="9525">
            <a:solidFill>
              <a:schemeClr val="tx1"/>
            </a:solidFill>
            <a:miter lim="800000"/>
            <a:headEnd/>
            <a:tailEnd/>
          </a:ln>
          <a:effectLst/>
        </p:spPr>
        <p:txBody>
          <a:bodyPr wrap="none" anchor="ctr"/>
          <a:lstStyle/>
          <a:p>
            <a:pPr algn="ctr" eaLnBrk="1" hangingPunct="1"/>
            <a:endParaRPr lang="zh-CN" altLang="en-US" sz="900" b="1">
              <a:latin typeface="微软雅黑" pitchFamily="34" charset="-122"/>
              <a:ea typeface="微软雅黑" pitchFamily="34" charset="-122"/>
            </a:endParaRPr>
          </a:p>
        </p:txBody>
      </p:sp>
      <p:sp>
        <p:nvSpPr>
          <p:cNvPr id="374" name="Line 388"/>
          <p:cNvSpPr>
            <a:spLocks noChangeShapeType="1"/>
          </p:cNvSpPr>
          <p:nvPr/>
        </p:nvSpPr>
        <p:spPr bwMode="auto">
          <a:xfrm>
            <a:off x="2129605" y="1715632"/>
            <a:ext cx="757988" cy="0"/>
          </a:xfrm>
          <a:prstGeom prst="line">
            <a:avLst/>
          </a:prstGeom>
          <a:noFill/>
          <a:ln w="38100">
            <a:solidFill>
              <a:srgbClr val="FF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grpSp>
        <p:nvGrpSpPr>
          <p:cNvPr id="8" name="组合 7"/>
          <p:cNvGrpSpPr/>
          <p:nvPr/>
        </p:nvGrpSpPr>
        <p:grpSpPr>
          <a:xfrm>
            <a:off x="2284626" y="1196086"/>
            <a:ext cx="519694" cy="523993"/>
            <a:chOff x="2284626" y="1196086"/>
            <a:chExt cx="519694" cy="523993"/>
          </a:xfrm>
        </p:grpSpPr>
        <p:sp>
          <p:nvSpPr>
            <p:cNvPr id="375" name="Text Box 389"/>
            <p:cNvSpPr txBox="1">
              <a:spLocks noChangeArrowheads="1"/>
            </p:cNvSpPr>
            <p:nvPr/>
          </p:nvSpPr>
          <p:spPr bwMode="auto">
            <a:xfrm>
              <a:off x="2284626" y="1489247"/>
              <a:ext cx="519694"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900" b="1" dirty="0">
                  <a:solidFill>
                    <a:srgbClr val="C00000"/>
                  </a:solidFill>
                  <a:latin typeface="微软雅黑" pitchFamily="34" charset="-122"/>
                  <a:ea typeface="微软雅黑" pitchFamily="34" charset="-122"/>
                </a:rPr>
                <a:t>SMTP</a:t>
              </a:r>
            </a:p>
          </p:txBody>
        </p:sp>
        <p:sp>
          <p:nvSpPr>
            <p:cNvPr id="377" name="Text Box 391"/>
            <p:cNvSpPr txBox="1">
              <a:spLocks noChangeArrowheads="1"/>
            </p:cNvSpPr>
            <p:nvPr/>
          </p:nvSpPr>
          <p:spPr bwMode="auto">
            <a:xfrm>
              <a:off x="2319473" y="1196086"/>
              <a:ext cx="41549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900" b="1" dirty="0">
                  <a:solidFill>
                    <a:srgbClr val="0000FF"/>
                  </a:solidFill>
                  <a:latin typeface="微软雅黑" pitchFamily="34" charset="-122"/>
                  <a:ea typeface="微软雅黑" pitchFamily="34" charset="-122"/>
                </a:rPr>
                <a:t>发送</a:t>
              </a:r>
            </a:p>
            <a:p>
              <a:pPr algn="ctr" eaLnBrk="1" hangingPunct="1"/>
              <a:r>
                <a:rPr kumimoji="1" lang="zh-CN" altLang="en-US" sz="900" b="1" dirty="0">
                  <a:solidFill>
                    <a:srgbClr val="0000FF"/>
                  </a:solidFill>
                  <a:latin typeface="微软雅黑" pitchFamily="34" charset="-122"/>
                  <a:ea typeface="微软雅黑" pitchFamily="34" charset="-122"/>
                </a:rPr>
                <a:t>邮件</a:t>
              </a:r>
            </a:p>
          </p:txBody>
        </p:sp>
      </p:grpSp>
      <p:sp>
        <p:nvSpPr>
          <p:cNvPr id="378" name="Text Box 392"/>
          <p:cNvSpPr txBox="1">
            <a:spLocks noChangeArrowheads="1"/>
          </p:cNvSpPr>
          <p:nvPr/>
        </p:nvSpPr>
        <p:spPr bwMode="auto">
          <a:xfrm>
            <a:off x="4029104" y="1967443"/>
            <a:ext cx="1015021"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900" b="1" dirty="0">
                <a:solidFill>
                  <a:srgbClr val="0000FF"/>
                </a:solidFill>
                <a:latin typeface="微软雅黑" pitchFamily="34" charset="-122"/>
                <a:ea typeface="微软雅黑" pitchFamily="34" charset="-122"/>
              </a:rPr>
              <a:t>发送邮件 </a:t>
            </a:r>
            <a:r>
              <a:rPr kumimoji="1" lang="en-US" altLang="zh-CN" sz="900" b="1" dirty="0">
                <a:solidFill>
                  <a:srgbClr val="C00000"/>
                </a:solidFill>
                <a:latin typeface="微软雅黑" pitchFamily="34" charset="-122"/>
                <a:ea typeface="微软雅黑" pitchFamily="34" charset="-122"/>
              </a:rPr>
              <a:t>SMTP</a:t>
            </a:r>
          </a:p>
        </p:txBody>
      </p:sp>
      <p:grpSp>
        <p:nvGrpSpPr>
          <p:cNvPr id="9" name="组合 8"/>
          <p:cNvGrpSpPr/>
          <p:nvPr/>
        </p:nvGrpSpPr>
        <p:grpSpPr>
          <a:xfrm>
            <a:off x="6257296" y="1210153"/>
            <a:ext cx="500458" cy="509133"/>
            <a:chOff x="6257296" y="1210153"/>
            <a:chExt cx="500458" cy="509133"/>
          </a:xfrm>
        </p:grpSpPr>
        <p:sp>
          <p:nvSpPr>
            <p:cNvPr id="376" name="Text Box 390"/>
            <p:cNvSpPr txBox="1">
              <a:spLocks noChangeArrowheads="1"/>
            </p:cNvSpPr>
            <p:nvPr/>
          </p:nvSpPr>
          <p:spPr bwMode="auto">
            <a:xfrm>
              <a:off x="6257296" y="1488454"/>
              <a:ext cx="500458"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900" b="1" dirty="0">
                  <a:solidFill>
                    <a:srgbClr val="C00000"/>
                  </a:solidFill>
                  <a:latin typeface="微软雅黑" pitchFamily="34" charset="-122"/>
                  <a:ea typeface="微软雅黑" pitchFamily="34" charset="-122"/>
                </a:rPr>
                <a:t>POP3</a:t>
              </a:r>
            </a:p>
          </p:txBody>
        </p:sp>
        <p:sp>
          <p:nvSpPr>
            <p:cNvPr id="379" name="Text Box 393"/>
            <p:cNvSpPr txBox="1">
              <a:spLocks noChangeArrowheads="1"/>
            </p:cNvSpPr>
            <p:nvPr/>
          </p:nvSpPr>
          <p:spPr bwMode="auto">
            <a:xfrm>
              <a:off x="6284273" y="1210153"/>
              <a:ext cx="41549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900" b="1" dirty="0">
                  <a:solidFill>
                    <a:srgbClr val="0000FF"/>
                  </a:solidFill>
                  <a:latin typeface="微软雅黑" pitchFamily="34" charset="-122"/>
                  <a:ea typeface="微软雅黑" pitchFamily="34" charset="-122"/>
                </a:rPr>
                <a:t>读取</a:t>
              </a:r>
            </a:p>
            <a:p>
              <a:pPr algn="ctr" eaLnBrk="1" hangingPunct="1"/>
              <a:r>
                <a:rPr kumimoji="1" lang="zh-CN" altLang="en-US" sz="900" b="1" dirty="0">
                  <a:solidFill>
                    <a:srgbClr val="0000FF"/>
                  </a:solidFill>
                  <a:latin typeface="微软雅黑" pitchFamily="34" charset="-122"/>
                  <a:ea typeface="微软雅黑" pitchFamily="34" charset="-122"/>
                </a:rPr>
                <a:t>邮件</a:t>
              </a:r>
            </a:p>
          </p:txBody>
        </p:sp>
      </p:grpSp>
      <p:sp>
        <p:nvSpPr>
          <p:cNvPr id="380" name="Text Box 394"/>
          <p:cNvSpPr txBox="1">
            <a:spLocks noChangeArrowheads="1"/>
          </p:cNvSpPr>
          <p:nvPr/>
        </p:nvSpPr>
        <p:spPr bwMode="auto">
          <a:xfrm>
            <a:off x="2330846" y="1735531"/>
            <a:ext cx="41549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900" b="1" dirty="0">
                <a:solidFill>
                  <a:srgbClr val="0000FF"/>
                </a:solidFill>
                <a:latin typeface="微软雅黑" pitchFamily="34" charset="-122"/>
                <a:ea typeface="微软雅黑" pitchFamily="34" charset="-122"/>
              </a:rPr>
              <a:t>TCP</a:t>
            </a:r>
          </a:p>
          <a:p>
            <a:pPr algn="ctr" eaLnBrk="1" hangingPunct="1"/>
            <a:r>
              <a:rPr kumimoji="1" lang="zh-CN" altLang="en-US" sz="900" b="1" dirty="0">
                <a:solidFill>
                  <a:srgbClr val="0000FF"/>
                </a:solidFill>
                <a:latin typeface="微软雅黑" pitchFamily="34" charset="-122"/>
                <a:ea typeface="微软雅黑" pitchFamily="34" charset="-122"/>
              </a:rPr>
              <a:t>连接</a:t>
            </a:r>
          </a:p>
        </p:txBody>
      </p:sp>
      <p:sp>
        <p:nvSpPr>
          <p:cNvPr id="381" name="Text Box 395"/>
          <p:cNvSpPr txBox="1">
            <a:spLocks noChangeArrowheads="1"/>
          </p:cNvSpPr>
          <p:nvPr/>
        </p:nvSpPr>
        <p:spPr bwMode="auto">
          <a:xfrm>
            <a:off x="6297159" y="1719013"/>
            <a:ext cx="41549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900" b="1" dirty="0">
                <a:solidFill>
                  <a:srgbClr val="0000FF"/>
                </a:solidFill>
                <a:latin typeface="微软雅黑" pitchFamily="34" charset="-122"/>
                <a:ea typeface="微软雅黑" pitchFamily="34" charset="-122"/>
              </a:rPr>
              <a:t>TCP</a:t>
            </a:r>
          </a:p>
          <a:p>
            <a:pPr algn="ctr" eaLnBrk="1" hangingPunct="1"/>
            <a:r>
              <a:rPr kumimoji="1" lang="zh-CN" altLang="en-US" sz="900" b="1" dirty="0">
                <a:solidFill>
                  <a:srgbClr val="0000FF"/>
                </a:solidFill>
                <a:latin typeface="微软雅黑" pitchFamily="34" charset="-122"/>
                <a:ea typeface="微软雅黑" pitchFamily="34" charset="-122"/>
              </a:rPr>
              <a:t>连接</a:t>
            </a:r>
          </a:p>
        </p:txBody>
      </p:sp>
      <p:sp>
        <p:nvSpPr>
          <p:cNvPr id="382" name="Text Box 396"/>
          <p:cNvSpPr txBox="1">
            <a:spLocks noChangeArrowheads="1"/>
          </p:cNvSpPr>
          <p:nvPr/>
        </p:nvSpPr>
        <p:spPr bwMode="auto">
          <a:xfrm>
            <a:off x="2733097" y="1099579"/>
            <a:ext cx="76174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900" b="1" dirty="0">
                <a:latin typeface="微软雅黑" pitchFamily="34" charset="-122"/>
                <a:ea typeface="微软雅黑" pitchFamily="34" charset="-122"/>
              </a:rPr>
              <a:t>发送方</a:t>
            </a:r>
          </a:p>
          <a:p>
            <a:pPr algn="ctr" eaLnBrk="1" hangingPunct="1"/>
            <a:r>
              <a:rPr kumimoji="1" lang="zh-CN" altLang="en-US" sz="900" b="1" dirty="0">
                <a:solidFill>
                  <a:srgbClr val="C00000"/>
                </a:solidFill>
                <a:latin typeface="微软雅黑" pitchFamily="34" charset="-122"/>
                <a:ea typeface="微软雅黑" pitchFamily="34" charset="-122"/>
              </a:rPr>
              <a:t>邮件服务器</a:t>
            </a:r>
          </a:p>
        </p:txBody>
      </p:sp>
      <p:sp>
        <p:nvSpPr>
          <p:cNvPr id="383" name="Oval 397"/>
          <p:cNvSpPr>
            <a:spLocks noChangeArrowheads="1"/>
          </p:cNvSpPr>
          <p:nvPr/>
        </p:nvSpPr>
        <p:spPr bwMode="auto">
          <a:xfrm>
            <a:off x="1791380" y="1504706"/>
            <a:ext cx="456001" cy="420924"/>
          </a:xfrm>
          <a:prstGeom prst="ellipse">
            <a:avLst/>
          </a:prstGeom>
          <a:solidFill>
            <a:srgbClr val="FFFF00"/>
          </a:solidFill>
          <a:ln w="9525">
            <a:solidFill>
              <a:schemeClr val="tx1"/>
            </a:solidFill>
            <a:round/>
            <a:headEnd/>
            <a:tailEnd/>
          </a:ln>
          <a:effectLst/>
          <a:extLst/>
        </p:spPr>
        <p:txBody>
          <a:bodyPr wrap="none" anchor="ctr"/>
          <a:lstStyle/>
          <a:p>
            <a:pPr algn="ctr" eaLnBrk="1" hangingPunct="1"/>
            <a:r>
              <a:rPr kumimoji="1" lang="en-US" altLang="zh-CN" sz="900" b="1" dirty="0">
                <a:latin typeface="微软雅黑" pitchFamily="34" charset="-122"/>
                <a:ea typeface="微软雅黑" pitchFamily="34" charset="-122"/>
              </a:rPr>
              <a:t>SMTP</a:t>
            </a:r>
          </a:p>
          <a:p>
            <a:pPr algn="ctr" eaLnBrk="1" hangingPunct="1"/>
            <a:r>
              <a:rPr kumimoji="1" lang="zh-CN" altLang="en-US" sz="900" b="1" dirty="0">
                <a:latin typeface="微软雅黑" pitchFamily="34" charset="-122"/>
                <a:ea typeface="微软雅黑" pitchFamily="34" charset="-122"/>
              </a:rPr>
              <a:t>客户</a:t>
            </a:r>
          </a:p>
        </p:txBody>
      </p:sp>
      <p:sp>
        <p:nvSpPr>
          <p:cNvPr id="384" name="Oval 398"/>
          <p:cNvSpPr>
            <a:spLocks noChangeArrowheads="1"/>
          </p:cNvSpPr>
          <p:nvPr/>
        </p:nvSpPr>
        <p:spPr bwMode="auto">
          <a:xfrm>
            <a:off x="6859729" y="1504706"/>
            <a:ext cx="456000" cy="420924"/>
          </a:xfrm>
          <a:prstGeom prst="ellipse">
            <a:avLst/>
          </a:prstGeom>
          <a:solidFill>
            <a:srgbClr val="FFFF00"/>
          </a:solidFill>
          <a:ln w="9525">
            <a:solidFill>
              <a:schemeClr val="tx1"/>
            </a:solidFill>
            <a:round/>
            <a:headEnd/>
            <a:tailEnd/>
          </a:ln>
          <a:effectLst/>
          <a:extLst/>
        </p:spPr>
        <p:txBody>
          <a:bodyPr wrap="none" anchor="ctr"/>
          <a:lstStyle/>
          <a:p>
            <a:pPr algn="ctr" eaLnBrk="1" hangingPunct="1"/>
            <a:r>
              <a:rPr kumimoji="1" lang="en-US" altLang="zh-CN" sz="900" b="1" dirty="0">
                <a:latin typeface="微软雅黑" pitchFamily="34" charset="-122"/>
                <a:ea typeface="微软雅黑" pitchFamily="34" charset="-122"/>
              </a:rPr>
              <a:t>POP3</a:t>
            </a:r>
          </a:p>
          <a:p>
            <a:pPr algn="ctr" eaLnBrk="1" hangingPunct="1"/>
            <a:r>
              <a:rPr kumimoji="1" lang="zh-CN" altLang="en-US" sz="900" b="1" dirty="0">
                <a:latin typeface="微软雅黑" pitchFamily="34" charset="-122"/>
                <a:ea typeface="微软雅黑" pitchFamily="34" charset="-122"/>
              </a:rPr>
              <a:t>客户</a:t>
            </a:r>
          </a:p>
        </p:txBody>
      </p:sp>
      <p:sp>
        <p:nvSpPr>
          <p:cNvPr id="385" name="Text Box 399"/>
          <p:cNvSpPr txBox="1">
            <a:spLocks noChangeArrowheads="1"/>
          </p:cNvSpPr>
          <p:nvPr/>
        </p:nvSpPr>
        <p:spPr bwMode="auto">
          <a:xfrm>
            <a:off x="1695592" y="1099579"/>
            <a:ext cx="6463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900" b="1" dirty="0">
                <a:latin typeface="微软雅黑" pitchFamily="34" charset="-122"/>
                <a:ea typeface="微软雅黑" pitchFamily="34" charset="-122"/>
              </a:rPr>
              <a:t>发件方</a:t>
            </a:r>
          </a:p>
          <a:p>
            <a:pPr algn="ctr" eaLnBrk="1" hangingPunct="1"/>
            <a:r>
              <a:rPr kumimoji="1" lang="zh-CN" altLang="en-US" sz="900" b="1" dirty="0">
                <a:solidFill>
                  <a:srgbClr val="C00000"/>
                </a:solidFill>
                <a:latin typeface="微软雅黑" pitchFamily="34" charset="-122"/>
                <a:ea typeface="微软雅黑" pitchFamily="34" charset="-122"/>
              </a:rPr>
              <a:t>用户代理</a:t>
            </a:r>
          </a:p>
        </p:txBody>
      </p:sp>
      <p:sp>
        <p:nvSpPr>
          <p:cNvPr id="386" name="Text Box 400"/>
          <p:cNvSpPr txBox="1">
            <a:spLocks noChangeArrowheads="1"/>
          </p:cNvSpPr>
          <p:nvPr/>
        </p:nvSpPr>
        <p:spPr bwMode="auto">
          <a:xfrm>
            <a:off x="5618079" y="1099579"/>
            <a:ext cx="76174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900" b="1" dirty="0">
                <a:latin typeface="微软雅黑" pitchFamily="34" charset="-122"/>
                <a:ea typeface="微软雅黑" pitchFamily="34" charset="-122"/>
              </a:rPr>
              <a:t>接收方</a:t>
            </a:r>
          </a:p>
          <a:p>
            <a:pPr algn="ctr" eaLnBrk="1" hangingPunct="1"/>
            <a:r>
              <a:rPr kumimoji="1" lang="zh-CN" altLang="en-US" sz="900" b="1" dirty="0">
                <a:solidFill>
                  <a:srgbClr val="C00000"/>
                </a:solidFill>
                <a:latin typeface="微软雅黑" pitchFamily="34" charset="-122"/>
                <a:ea typeface="微软雅黑" pitchFamily="34" charset="-122"/>
              </a:rPr>
              <a:t>邮件服务器</a:t>
            </a:r>
          </a:p>
        </p:txBody>
      </p:sp>
      <p:sp>
        <p:nvSpPr>
          <p:cNvPr id="387" name="Rectangle 401"/>
          <p:cNvSpPr>
            <a:spLocks noChangeArrowheads="1"/>
          </p:cNvSpPr>
          <p:nvPr/>
        </p:nvSpPr>
        <p:spPr bwMode="auto">
          <a:xfrm>
            <a:off x="5719224" y="1462893"/>
            <a:ext cx="547603" cy="1011889"/>
          </a:xfrm>
          <a:prstGeom prst="rect">
            <a:avLst/>
          </a:prstGeom>
          <a:solidFill>
            <a:srgbClr val="0000FF"/>
          </a:solidFill>
          <a:ln w="12700" algn="ctr">
            <a:solidFill>
              <a:schemeClr val="tx1"/>
            </a:solidFill>
            <a:miter lim="800000"/>
            <a:headEnd/>
            <a:tailEnd/>
          </a:ln>
          <a:effectLst/>
        </p:spPr>
        <p:txBody>
          <a:bodyPr wrap="none" anchor="ctr"/>
          <a:lstStyle/>
          <a:p>
            <a:pPr algn="ctr" eaLnBrk="1" hangingPunct="1"/>
            <a:endParaRPr lang="zh-CN" altLang="en-US" sz="900" b="1">
              <a:latin typeface="微软雅黑" pitchFamily="34" charset="-122"/>
              <a:ea typeface="微软雅黑" pitchFamily="34" charset="-122"/>
            </a:endParaRPr>
          </a:p>
        </p:txBody>
      </p:sp>
      <p:sp>
        <p:nvSpPr>
          <p:cNvPr id="388" name="Oval 402"/>
          <p:cNvSpPr>
            <a:spLocks noChangeArrowheads="1"/>
          </p:cNvSpPr>
          <p:nvPr/>
        </p:nvSpPr>
        <p:spPr bwMode="auto">
          <a:xfrm>
            <a:off x="5764523" y="1968373"/>
            <a:ext cx="456000" cy="420923"/>
          </a:xfrm>
          <a:prstGeom prst="ellipse">
            <a:avLst/>
          </a:prstGeom>
          <a:solidFill>
            <a:schemeClr val="bg1"/>
          </a:solidFill>
          <a:ln w="9525" algn="ctr">
            <a:solidFill>
              <a:schemeClr val="tx1"/>
            </a:solidFill>
            <a:round/>
            <a:headEnd/>
            <a:tailEnd/>
          </a:ln>
          <a:effectLst/>
          <a:extLst/>
        </p:spPr>
        <p:txBody>
          <a:bodyPr wrap="none" anchor="ctr"/>
          <a:lstStyle/>
          <a:p>
            <a:pPr algn="ctr" eaLnBrk="1" hangingPunct="1"/>
            <a:r>
              <a:rPr kumimoji="1" lang="en-US" altLang="zh-CN" sz="900" b="1">
                <a:latin typeface="微软雅黑" pitchFamily="34" charset="-122"/>
                <a:ea typeface="微软雅黑" pitchFamily="34" charset="-122"/>
              </a:rPr>
              <a:t>SMTP</a:t>
            </a:r>
          </a:p>
          <a:p>
            <a:pPr algn="ctr" eaLnBrk="1" hangingPunct="1"/>
            <a:r>
              <a:rPr kumimoji="1" lang="zh-CN" altLang="en-US" sz="900" b="1">
                <a:latin typeface="微软雅黑" pitchFamily="34" charset="-122"/>
                <a:ea typeface="微软雅黑" pitchFamily="34" charset="-122"/>
              </a:rPr>
              <a:t>服务器</a:t>
            </a:r>
          </a:p>
        </p:txBody>
      </p:sp>
      <p:sp>
        <p:nvSpPr>
          <p:cNvPr id="389" name="Oval 403"/>
          <p:cNvSpPr>
            <a:spLocks noChangeArrowheads="1"/>
          </p:cNvSpPr>
          <p:nvPr/>
        </p:nvSpPr>
        <p:spPr bwMode="auto">
          <a:xfrm>
            <a:off x="5764523" y="1504706"/>
            <a:ext cx="456000" cy="420924"/>
          </a:xfrm>
          <a:prstGeom prst="ellipse">
            <a:avLst/>
          </a:prstGeom>
          <a:solidFill>
            <a:srgbClr val="00FFCC"/>
          </a:solidFill>
          <a:ln w="9525">
            <a:solidFill>
              <a:schemeClr val="tx1"/>
            </a:solidFill>
            <a:round/>
            <a:headEnd/>
            <a:tailEnd/>
          </a:ln>
          <a:effectLst/>
          <a:extLst/>
        </p:spPr>
        <p:txBody>
          <a:bodyPr wrap="none" anchor="ctr"/>
          <a:lstStyle/>
          <a:p>
            <a:pPr algn="ctr" eaLnBrk="1" hangingPunct="1"/>
            <a:r>
              <a:rPr kumimoji="1" lang="en-US" altLang="zh-CN" sz="900" b="1">
                <a:latin typeface="微软雅黑" pitchFamily="34" charset="-122"/>
                <a:ea typeface="微软雅黑" pitchFamily="34" charset="-122"/>
              </a:rPr>
              <a:t>POP3</a:t>
            </a:r>
          </a:p>
          <a:p>
            <a:pPr algn="ctr" eaLnBrk="1" hangingPunct="1"/>
            <a:r>
              <a:rPr kumimoji="1" lang="zh-CN" altLang="en-US" sz="900" b="1">
                <a:latin typeface="微软雅黑" pitchFamily="34" charset="-122"/>
                <a:ea typeface="微软雅黑" pitchFamily="34" charset="-122"/>
              </a:rPr>
              <a:t>服务器</a:t>
            </a:r>
          </a:p>
        </p:txBody>
      </p:sp>
      <p:sp>
        <p:nvSpPr>
          <p:cNvPr id="390" name="Line 404"/>
          <p:cNvSpPr>
            <a:spLocks noChangeShapeType="1"/>
          </p:cNvSpPr>
          <p:nvPr/>
        </p:nvSpPr>
        <p:spPr bwMode="auto">
          <a:xfrm flipV="1">
            <a:off x="3298295" y="2179299"/>
            <a:ext cx="2465220" cy="0"/>
          </a:xfrm>
          <a:prstGeom prst="line">
            <a:avLst/>
          </a:prstGeom>
          <a:noFill/>
          <a:ln w="38100">
            <a:solidFill>
              <a:srgbClr val="FF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91" name="Oval 405"/>
          <p:cNvSpPr>
            <a:spLocks noChangeArrowheads="1"/>
          </p:cNvSpPr>
          <p:nvPr/>
        </p:nvSpPr>
        <p:spPr bwMode="auto">
          <a:xfrm>
            <a:off x="2888599" y="1504706"/>
            <a:ext cx="456001" cy="420924"/>
          </a:xfrm>
          <a:prstGeom prst="ellipse">
            <a:avLst/>
          </a:prstGeom>
          <a:solidFill>
            <a:schemeClr val="bg1"/>
          </a:solidFill>
          <a:ln w="9525">
            <a:solidFill>
              <a:schemeClr val="tx1"/>
            </a:solidFill>
            <a:round/>
            <a:headEnd/>
            <a:tailEnd/>
          </a:ln>
          <a:effectLst/>
          <a:extLst/>
        </p:spPr>
        <p:txBody>
          <a:bodyPr wrap="none" anchor="ctr"/>
          <a:lstStyle/>
          <a:p>
            <a:pPr algn="ctr" eaLnBrk="1" hangingPunct="1"/>
            <a:r>
              <a:rPr kumimoji="1" lang="en-US" altLang="zh-CN" sz="900" b="1" dirty="0">
                <a:latin typeface="微软雅黑" pitchFamily="34" charset="-122"/>
                <a:ea typeface="微软雅黑" pitchFamily="34" charset="-122"/>
              </a:rPr>
              <a:t>SMTP</a:t>
            </a:r>
          </a:p>
          <a:p>
            <a:pPr algn="ctr" eaLnBrk="1" hangingPunct="1"/>
            <a:r>
              <a:rPr kumimoji="1" lang="zh-CN" altLang="en-US" sz="900" b="1" dirty="0">
                <a:latin typeface="微软雅黑" pitchFamily="34" charset="-122"/>
                <a:ea typeface="微软雅黑" pitchFamily="34" charset="-122"/>
              </a:rPr>
              <a:t>服务器</a:t>
            </a:r>
          </a:p>
        </p:txBody>
      </p:sp>
      <p:sp>
        <p:nvSpPr>
          <p:cNvPr id="392" name="Oval 406"/>
          <p:cNvSpPr>
            <a:spLocks noChangeArrowheads="1"/>
          </p:cNvSpPr>
          <p:nvPr/>
        </p:nvSpPr>
        <p:spPr bwMode="auto">
          <a:xfrm>
            <a:off x="2888599" y="1968373"/>
            <a:ext cx="456001" cy="420923"/>
          </a:xfrm>
          <a:prstGeom prst="ellipse">
            <a:avLst/>
          </a:prstGeom>
          <a:solidFill>
            <a:srgbClr val="FFFF00"/>
          </a:solidFill>
          <a:ln w="9525" algn="ctr">
            <a:solidFill>
              <a:schemeClr val="tx1"/>
            </a:solidFill>
            <a:round/>
            <a:headEnd/>
            <a:tailEnd/>
          </a:ln>
          <a:effectLst/>
          <a:extLst/>
        </p:spPr>
        <p:txBody>
          <a:bodyPr wrap="none" anchor="ctr"/>
          <a:lstStyle/>
          <a:p>
            <a:pPr algn="ctr" eaLnBrk="1" hangingPunct="1"/>
            <a:r>
              <a:rPr kumimoji="1" lang="en-US" altLang="zh-CN" sz="900" b="1" dirty="0">
                <a:latin typeface="微软雅黑" pitchFamily="34" charset="-122"/>
                <a:ea typeface="微软雅黑" pitchFamily="34" charset="-122"/>
              </a:rPr>
              <a:t>SMTP</a:t>
            </a:r>
          </a:p>
          <a:p>
            <a:pPr algn="ctr" eaLnBrk="1" hangingPunct="1"/>
            <a:r>
              <a:rPr kumimoji="1" lang="zh-CN" altLang="en-US" sz="900" b="1" dirty="0">
                <a:latin typeface="微软雅黑" pitchFamily="34" charset="-122"/>
                <a:ea typeface="微软雅黑" pitchFamily="34" charset="-122"/>
              </a:rPr>
              <a:t>客户</a:t>
            </a:r>
          </a:p>
        </p:txBody>
      </p:sp>
      <p:sp>
        <p:nvSpPr>
          <p:cNvPr id="393" name="Text Box 407"/>
          <p:cNvSpPr txBox="1">
            <a:spLocks noChangeArrowheads="1"/>
          </p:cNvSpPr>
          <p:nvPr/>
        </p:nvSpPr>
        <p:spPr bwMode="auto">
          <a:xfrm>
            <a:off x="6770220" y="1099579"/>
            <a:ext cx="6463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900" b="1" dirty="0">
                <a:latin typeface="微软雅黑" pitchFamily="34" charset="-122"/>
                <a:ea typeface="微软雅黑" pitchFamily="34" charset="-122"/>
              </a:rPr>
              <a:t>接收方</a:t>
            </a:r>
            <a:endParaRPr kumimoji="1" lang="en-US" altLang="zh-CN" sz="900" b="1" dirty="0">
              <a:latin typeface="微软雅黑" pitchFamily="34" charset="-122"/>
              <a:ea typeface="微软雅黑" pitchFamily="34" charset="-122"/>
            </a:endParaRPr>
          </a:p>
          <a:p>
            <a:pPr algn="ctr" eaLnBrk="1" hangingPunct="1"/>
            <a:r>
              <a:rPr kumimoji="1" lang="zh-CN" altLang="en-US" sz="900" b="1" dirty="0">
                <a:solidFill>
                  <a:srgbClr val="C00000"/>
                </a:solidFill>
                <a:latin typeface="微软雅黑" pitchFamily="34" charset="-122"/>
                <a:ea typeface="微软雅黑" pitchFamily="34" charset="-122"/>
              </a:rPr>
              <a:t>用户代理</a:t>
            </a:r>
          </a:p>
        </p:txBody>
      </p:sp>
      <p:sp>
        <p:nvSpPr>
          <p:cNvPr id="394" name="Line 408"/>
          <p:cNvSpPr>
            <a:spLocks noChangeShapeType="1"/>
          </p:cNvSpPr>
          <p:nvPr/>
        </p:nvSpPr>
        <p:spPr bwMode="auto">
          <a:xfrm flipV="1">
            <a:off x="6220523" y="1715632"/>
            <a:ext cx="639206" cy="0"/>
          </a:xfrm>
          <a:prstGeom prst="line">
            <a:avLst/>
          </a:prstGeom>
          <a:noFill/>
          <a:ln w="38100">
            <a:solidFill>
              <a:srgbClr val="FF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95" name="Text Box 409"/>
          <p:cNvSpPr txBox="1">
            <a:spLocks noChangeArrowheads="1"/>
          </p:cNvSpPr>
          <p:nvPr/>
        </p:nvSpPr>
        <p:spPr bwMode="auto">
          <a:xfrm>
            <a:off x="4326719" y="2192307"/>
            <a:ext cx="44275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900" b="1" dirty="0">
                <a:solidFill>
                  <a:srgbClr val="0000FF"/>
                </a:solidFill>
                <a:latin typeface="微软雅黑" pitchFamily="34" charset="-122"/>
                <a:ea typeface="微软雅黑" pitchFamily="34" charset="-122"/>
              </a:rPr>
              <a:t>TCP </a:t>
            </a:r>
          </a:p>
          <a:p>
            <a:pPr algn="ctr" eaLnBrk="1" hangingPunct="1"/>
            <a:r>
              <a:rPr kumimoji="1" lang="zh-CN" altLang="en-US" sz="900" b="1" dirty="0">
                <a:solidFill>
                  <a:srgbClr val="0000FF"/>
                </a:solidFill>
                <a:latin typeface="微软雅黑" pitchFamily="34" charset="-122"/>
                <a:ea typeface="微软雅黑" pitchFamily="34" charset="-122"/>
              </a:rPr>
              <a:t>连接</a:t>
            </a:r>
          </a:p>
        </p:txBody>
      </p:sp>
      <p:sp>
        <p:nvSpPr>
          <p:cNvPr id="396" name="Text Box 399"/>
          <p:cNvSpPr txBox="1">
            <a:spLocks noChangeArrowheads="1"/>
          </p:cNvSpPr>
          <p:nvPr/>
        </p:nvSpPr>
        <p:spPr bwMode="auto">
          <a:xfrm>
            <a:off x="1096459" y="1099579"/>
            <a:ext cx="53091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900" b="1" dirty="0">
                <a:latin typeface="微软雅黑" pitchFamily="34" charset="-122"/>
                <a:ea typeface="微软雅黑" pitchFamily="34" charset="-122"/>
              </a:rPr>
              <a:t>用户</a:t>
            </a:r>
            <a:endParaRPr kumimoji="1" lang="en-US" altLang="zh-CN" sz="900" b="1" dirty="0">
              <a:latin typeface="微软雅黑" pitchFamily="34" charset="-122"/>
              <a:ea typeface="微软雅黑" pitchFamily="34" charset="-122"/>
            </a:endParaRPr>
          </a:p>
          <a:p>
            <a:pPr algn="ctr" eaLnBrk="1" hangingPunct="1"/>
            <a:r>
              <a:rPr kumimoji="1" lang="zh-CN" altLang="en-US" sz="900" b="1" dirty="0">
                <a:latin typeface="微软雅黑" pitchFamily="34" charset="-122"/>
                <a:ea typeface="微软雅黑" pitchFamily="34" charset="-122"/>
              </a:rPr>
              <a:t>发件人</a:t>
            </a:r>
          </a:p>
        </p:txBody>
      </p:sp>
      <p:sp>
        <p:nvSpPr>
          <p:cNvPr id="2" name="Rectangle 17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17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412" name="对象 411"/>
          <p:cNvGraphicFramePr>
            <a:graphicFrameLocks noChangeAspect="1"/>
          </p:cNvGraphicFramePr>
          <p:nvPr>
            <p:extLst>
              <p:ext uri="{D42A27DB-BD31-4B8C-83A1-F6EECF244321}">
                <p14:modId xmlns:p14="http://schemas.microsoft.com/office/powerpoint/2010/main" val="1081814637"/>
              </p:ext>
            </p:extLst>
          </p:nvPr>
        </p:nvGraphicFramePr>
        <p:xfrm>
          <a:off x="1234937" y="1486630"/>
          <a:ext cx="440021" cy="504000"/>
        </p:xfrm>
        <a:graphic>
          <a:graphicData uri="http://schemas.openxmlformats.org/presentationml/2006/ole">
            <mc:AlternateContent xmlns:mc="http://schemas.openxmlformats.org/markup-compatibility/2006">
              <mc:Choice xmlns:v="urn:schemas-microsoft-com:vml" Requires="v">
                <p:oleObj spid="_x0000_s22578" name="Visio" r:id="rId3" imgW="3561172" imgH="4347469" progId="">
                  <p:embed/>
                </p:oleObj>
              </mc:Choice>
              <mc:Fallback>
                <p:oleObj name="Visio" r:id="rId3" imgW="3561172" imgH="4347469" progId="">
                  <p:embed/>
                  <p:pic>
                    <p:nvPicPr>
                      <p:cNvPr id="0" name="Picture 44"/>
                      <p:cNvPicPr>
                        <a:picLocks noChangeAspect="1" noChangeArrowheads="1"/>
                      </p:cNvPicPr>
                      <p:nvPr/>
                    </p:nvPicPr>
                    <p:blipFill>
                      <a:blip r:embed="rId4">
                        <a:extLst>
                          <a:ext uri="{28A0092B-C50C-407E-A947-70E740481C1C}">
                            <a14:useLocalDpi xmlns:a14="http://schemas.microsoft.com/office/drawing/2010/main" val="0"/>
                          </a:ext>
                        </a:extLst>
                      </a:blip>
                      <a:srcRect l="5348" t="4167" r="4546" b="11185"/>
                      <a:stretch>
                        <a:fillRect/>
                      </a:stretch>
                    </p:blipFill>
                    <p:spPr bwMode="auto">
                      <a:xfrm>
                        <a:off x="1234937" y="1486630"/>
                        <a:ext cx="440021" cy="504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13" name="Rectangle 18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414" name="对象 413"/>
          <p:cNvGraphicFramePr>
            <a:graphicFrameLocks noChangeAspect="1"/>
          </p:cNvGraphicFramePr>
          <p:nvPr>
            <p:extLst>
              <p:ext uri="{D42A27DB-BD31-4B8C-83A1-F6EECF244321}">
                <p14:modId xmlns:p14="http://schemas.microsoft.com/office/powerpoint/2010/main" val="3838982784"/>
              </p:ext>
            </p:extLst>
          </p:nvPr>
        </p:nvGraphicFramePr>
        <p:xfrm>
          <a:off x="7436052" y="1486630"/>
          <a:ext cx="443938" cy="504000"/>
        </p:xfrm>
        <a:graphic>
          <a:graphicData uri="http://schemas.openxmlformats.org/presentationml/2006/ole">
            <mc:AlternateContent xmlns:mc="http://schemas.openxmlformats.org/markup-compatibility/2006">
              <mc:Choice xmlns:v="urn:schemas-microsoft-com:vml" Requires="v">
                <p:oleObj spid="_x0000_s22579" name="Visio" r:id="rId5" imgW="3561172" imgH="4347469" progId="">
                  <p:embed/>
                </p:oleObj>
              </mc:Choice>
              <mc:Fallback>
                <p:oleObj name="Visio" r:id="rId5" imgW="3561172" imgH="4347469" progId="">
                  <p:embed/>
                  <p:pic>
                    <p:nvPicPr>
                      <p:cNvPr id="0" name="Picture 45"/>
                      <p:cNvPicPr>
                        <a:picLocks noChangeAspect="1" noChangeArrowheads="1"/>
                      </p:cNvPicPr>
                      <p:nvPr/>
                    </p:nvPicPr>
                    <p:blipFill>
                      <a:blip r:embed="rId6">
                        <a:extLst>
                          <a:ext uri="{28A0092B-C50C-407E-A947-70E740481C1C}">
                            <a14:useLocalDpi xmlns:a14="http://schemas.microsoft.com/office/drawing/2010/main" val="0"/>
                          </a:ext>
                        </a:extLst>
                      </a:blip>
                      <a:srcRect l="4546" t="3947" r="4546" b="11403"/>
                      <a:stretch>
                        <a:fillRect/>
                      </a:stretch>
                    </p:blipFill>
                    <p:spPr bwMode="auto">
                      <a:xfrm>
                        <a:off x="7436052" y="1486630"/>
                        <a:ext cx="443938" cy="504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22" name="Text Box 399"/>
          <p:cNvSpPr txBox="1">
            <a:spLocks noChangeArrowheads="1"/>
          </p:cNvSpPr>
          <p:nvPr/>
        </p:nvSpPr>
        <p:spPr bwMode="auto">
          <a:xfrm>
            <a:off x="7471795" y="1099579"/>
            <a:ext cx="53091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900" b="1" dirty="0">
                <a:latin typeface="微软雅黑" pitchFamily="34" charset="-122"/>
                <a:ea typeface="微软雅黑" pitchFamily="34" charset="-122"/>
              </a:rPr>
              <a:t>用户</a:t>
            </a:r>
            <a:endParaRPr kumimoji="1" lang="en-US" altLang="zh-CN" sz="900" b="1" dirty="0">
              <a:latin typeface="微软雅黑" pitchFamily="34" charset="-122"/>
              <a:ea typeface="微软雅黑" pitchFamily="34" charset="-122"/>
            </a:endParaRPr>
          </a:p>
          <a:p>
            <a:pPr algn="ctr" eaLnBrk="1" hangingPunct="1"/>
            <a:r>
              <a:rPr kumimoji="1" lang="zh-CN" altLang="en-US" sz="900" b="1" dirty="0">
                <a:latin typeface="微软雅黑" pitchFamily="34" charset="-122"/>
                <a:ea typeface="微软雅黑" pitchFamily="34" charset="-122"/>
              </a:rPr>
              <a:t>收件人</a:t>
            </a:r>
          </a:p>
        </p:txBody>
      </p:sp>
      <p:sp>
        <p:nvSpPr>
          <p:cNvPr id="3" name="矩形 2"/>
          <p:cNvSpPr/>
          <p:nvPr/>
        </p:nvSpPr>
        <p:spPr>
          <a:xfrm>
            <a:off x="1019340" y="2808173"/>
            <a:ext cx="7353477" cy="1246495"/>
          </a:xfrm>
          <a:prstGeom prst="rect">
            <a:avLst/>
          </a:prstGeom>
        </p:spPr>
        <p:txBody>
          <a:bodyPr wrap="square">
            <a:spAutoFit/>
          </a:bodyPr>
          <a:lstStyle/>
          <a:p>
            <a:pPr marL="285750" indent="-285750">
              <a:lnSpc>
                <a:spcPts val="3000"/>
              </a:lnSpc>
              <a:buClr>
                <a:srgbClr val="0066FF"/>
              </a:buClr>
              <a:buFont typeface="Wingdings" pitchFamily="2" charset="2"/>
              <a:buChar char="l"/>
            </a:pPr>
            <a:r>
              <a:rPr lang="zh-CN" altLang="en-US" b="1" dirty="0">
                <a:latin typeface="微软雅黑" pitchFamily="34" charset="-122"/>
                <a:ea typeface="微软雅黑" pitchFamily="34" charset="-122"/>
              </a:rPr>
              <a:t>邮件服务器必须能够</a:t>
            </a:r>
            <a:r>
              <a:rPr lang="zh-CN" altLang="en-US" b="1" dirty="0">
                <a:solidFill>
                  <a:srgbClr val="CC00CC"/>
                </a:solidFill>
                <a:latin typeface="微软雅黑" pitchFamily="34" charset="-122"/>
                <a:ea typeface="微软雅黑" pitchFamily="34" charset="-122"/>
              </a:rPr>
              <a:t>同时充当</a:t>
            </a:r>
            <a:r>
              <a:rPr lang="zh-CN" altLang="en-US" b="1" dirty="0">
                <a:latin typeface="微软雅黑" pitchFamily="34" charset="-122"/>
                <a:ea typeface="微软雅黑" pitchFamily="34" charset="-122"/>
              </a:rPr>
              <a:t>客户和服务器。</a:t>
            </a:r>
            <a:endParaRPr lang="en-US" altLang="zh-CN" b="1" dirty="0">
              <a:latin typeface="微软雅黑" pitchFamily="34" charset="-122"/>
              <a:ea typeface="微软雅黑" pitchFamily="34" charset="-122"/>
            </a:endParaRPr>
          </a:p>
          <a:p>
            <a:pPr marL="285750" indent="-285750">
              <a:lnSpc>
                <a:spcPts val="3000"/>
              </a:lnSpc>
              <a:buClr>
                <a:srgbClr val="0066FF"/>
              </a:buClr>
              <a:buFont typeface="Wingdings" pitchFamily="2" charset="2"/>
              <a:buChar char="l"/>
            </a:pPr>
            <a:r>
              <a:rPr lang="en-US" altLang="zh-CN" b="1" dirty="0">
                <a:latin typeface="微软雅黑" pitchFamily="34" charset="-122"/>
                <a:ea typeface="微软雅黑" pitchFamily="34" charset="-122"/>
              </a:rPr>
              <a:t>SMTP</a:t>
            </a:r>
            <a:r>
              <a:rPr lang="zh-CN" altLang="en-US" b="1" dirty="0">
                <a:latin typeface="微软雅黑" pitchFamily="34" charset="-122"/>
                <a:ea typeface="微软雅黑" pitchFamily="34" charset="-122"/>
              </a:rPr>
              <a:t>和</a:t>
            </a:r>
            <a:r>
              <a:rPr lang="en-US" altLang="zh-CN" b="1" dirty="0">
                <a:latin typeface="微软雅黑" pitchFamily="34" charset="-122"/>
                <a:ea typeface="微软雅黑" pitchFamily="34" charset="-122"/>
              </a:rPr>
              <a:t>POP3</a:t>
            </a:r>
            <a:r>
              <a:rPr lang="zh-CN" altLang="en-US" b="1" dirty="0">
                <a:latin typeface="微软雅黑" pitchFamily="34" charset="-122"/>
                <a:ea typeface="微软雅黑" pitchFamily="34" charset="-122"/>
              </a:rPr>
              <a:t>（或</a:t>
            </a:r>
            <a:r>
              <a:rPr lang="en-US" altLang="zh-CN" b="1" dirty="0">
                <a:latin typeface="微软雅黑" pitchFamily="34" charset="-122"/>
                <a:ea typeface="微软雅黑" pitchFamily="34" charset="-122"/>
              </a:rPr>
              <a:t>IMAP</a:t>
            </a:r>
            <a:r>
              <a:rPr lang="zh-CN" altLang="en-US" b="1" dirty="0">
                <a:latin typeface="微软雅黑" pitchFamily="34" charset="-122"/>
                <a:ea typeface="微软雅黑" pitchFamily="34" charset="-122"/>
              </a:rPr>
              <a:t>）都是使用</a:t>
            </a:r>
            <a:r>
              <a:rPr lang="en-US" altLang="zh-CN" b="1" dirty="0">
                <a:latin typeface="微软雅黑" pitchFamily="34" charset="-122"/>
                <a:ea typeface="微软雅黑" pitchFamily="34" charset="-122"/>
              </a:rPr>
              <a:t>TCP</a:t>
            </a:r>
            <a:r>
              <a:rPr lang="zh-CN" altLang="en-US" b="1" dirty="0">
                <a:latin typeface="微软雅黑" pitchFamily="34" charset="-122"/>
                <a:ea typeface="微软雅黑" pitchFamily="34" charset="-122"/>
              </a:rPr>
              <a:t>连接来传送邮件的，目的是为了可靠地传送邮件。</a:t>
            </a:r>
          </a:p>
        </p:txBody>
      </p:sp>
    </p:spTree>
    <p:extLst>
      <p:ext uri="{BB962C8B-B14F-4D97-AF65-F5344CB8AC3E}">
        <p14:creationId xmlns:p14="http://schemas.microsoft.com/office/powerpoint/2010/main" val="522550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3000" fill="hold" grpId="0" nodeType="withEffect">
                                  <p:stCondLst>
                                    <p:cond delay="2000"/>
                                  </p:stCondLst>
                                  <p:childTnLst>
                                    <p:anim calcmode="discrete" valueType="str">
                                      <p:cBhvr>
                                        <p:cTn id="6" dur="1000" fill="hold"/>
                                        <p:tgtEl>
                                          <p:spTgt spid="383"/>
                                        </p:tgtEl>
                                        <p:attrNameLst>
                                          <p:attrName>style.visibility</p:attrName>
                                        </p:attrNameLst>
                                      </p:cBhvr>
                                      <p:tavLst>
                                        <p:tav tm="0">
                                          <p:val>
                                            <p:strVal val="hidden"/>
                                          </p:val>
                                        </p:tav>
                                        <p:tav tm="50000">
                                          <p:val>
                                            <p:strVal val="visible"/>
                                          </p:val>
                                        </p:tav>
                                      </p:tavLst>
                                    </p:anim>
                                  </p:childTnLst>
                                </p:cTn>
                              </p:par>
                              <p:par>
                                <p:cTn id="7" presetID="35" presetClass="emph" presetSubtype="0" repeatCount="3000" fill="hold" grpId="0" nodeType="withEffect">
                                  <p:stCondLst>
                                    <p:cond delay="2000"/>
                                  </p:stCondLst>
                                  <p:childTnLst>
                                    <p:anim calcmode="discrete" valueType="str">
                                      <p:cBhvr>
                                        <p:cTn id="8" dur="1000" fill="hold"/>
                                        <p:tgtEl>
                                          <p:spTgt spid="391"/>
                                        </p:tgtEl>
                                        <p:attrNameLst>
                                          <p:attrName>style.visibility</p:attrName>
                                        </p:attrNameLst>
                                      </p:cBhvr>
                                      <p:tavLst>
                                        <p:tav tm="0">
                                          <p:val>
                                            <p:strVal val="hidden"/>
                                          </p:val>
                                        </p:tav>
                                        <p:tav tm="50000">
                                          <p:val>
                                            <p:strVal val="visible"/>
                                          </p:val>
                                        </p:tav>
                                      </p:tavLst>
                                    </p:anim>
                                  </p:childTnLst>
                                </p:cTn>
                              </p:par>
                              <p:par>
                                <p:cTn id="9" presetID="35" presetClass="emph" presetSubtype="0" repeatCount="3000" fill="hold" grpId="0" nodeType="withEffect">
                                  <p:stCondLst>
                                    <p:cond delay="2000"/>
                                  </p:stCondLst>
                                  <p:childTnLst>
                                    <p:anim calcmode="discrete" valueType="str">
                                      <p:cBhvr>
                                        <p:cTn id="10" dur="1000" fill="hold"/>
                                        <p:tgtEl>
                                          <p:spTgt spid="384"/>
                                        </p:tgtEl>
                                        <p:attrNameLst>
                                          <p:attrName>style.visibility</p:attrName>
                                        </p:attrNameLst>
                                      </p:cBhvr>
                                      <p:tavLst>
                                        <p:tav tm="0">
                                          <p:val>
                                            <p:strVal val="hidden"/>
                                          </p:val>
                                        </p:tav>
                                        <p:tav tm="50000">
                                          <p:val>
                                            <p:strVal val="visible"/>
                                          </p:val>
                                        </p:tav>
                                      </p:tavLst>
                                    </p:anim>
                                  </p:childTnLst>
                                </p:cTn>
                              </p:par>
                              <p:par>
                                <p:cTn id="11" presetID="35" presetClass="emph" presetSubtype="0" repeatCount="3000" fill="hold" grpId="0" nodeType="withEffect">
                                  <p:stCondLst>
                                    <p:cond delay="2000"/>
                                  </p:stCondLst>
                                  <p:childTnLst>
                                    <p:anim calcmode="discrete" valueType="str">
                                      <p:cBhvr>
                                        <p:cTn id="12" dur="1000" fill="hold"/>
                                        <p:tgtEl>
                                          <p:spTgt spid="389"/>
                                        </p:tgtEl>
                                        <p:attrNameLst>
                                          <p:attrName>style.visibility</p:attrName>
                                        </p:attrNameLst>
                                      </p:cBhvr>
                                      <p:tavLst>
                                        <p:tav tm="0">
                                          <p:val>
                                            <p:strVal val="hidden"/>
                                          </p:val>
                                        </p:tav>
                                        <p:tav tm="50000">
                                          <p:val>
                                            <p:strVal val="visible"/>
                                          </p:val>
                                        </p:tav>
                                      </p:tavLst>
                                    </p:anim>
                                  </p:childTnLst>
                                </p:cTn>
                              </p:par>
                            </p:childTnLst>
                          </p:cTn>
                        </p:par>
                        <p:par>
                          <p:cTn id="13" fill="hold">
                            <p:stCondLst>
                              <p:cond delay="5000"/>
                            </p:stCondLst>
                            <p:childTnLst>
                              <p:par>
                                <p:cTn id="14" presetID="35" presetClass="emph" presetSubtype="0" repeatCount="3000" fill="hold" grpId="0" nodeType="afterEffect">
                                  <p:stCondLst>
                                    <p:cond delay="1000"/>
                                  </p:stCondLst>
                                  <p:childTnLst>
                                    <p:anim calcmode="discrete" valueType="str">
                                      <p:cBhvr>
                                        <p:cTn id="15" dur="1000" fill="hold"/>
                                        <p:tgtEl>
                                          <p:spTgt spid="392"/>
                                        </p:tgtEl>
                                        <p:attrNameLst>
                                          <p:attrName>style.visibility</p:attrName>
                                        </p:attrNameLst>
                                      </p:cBhvr>
                                      <p:tavLst>
                                        <p:tav tm="0">
                                          <p:val>
                                            <p:strVal val="hidden"/>
                                          </p:val>
                                        </p:tav>
                                        <p:tav tm="50000">
                                          <p:val>
                                            <p:strVal val="visible"/>
                                          </p:val>
                                        </p:tav>
                                      </p:tavLst>
                                    </p:anim>
                                  </p:childTnLst>
                                </p:cTn>
                              </p:par>
                              <p:par>
                                <p:cTn id="16" presetID="35" presetClass="emph" presetSubtype="0" repeatCount="3000" fill="hold" grpId="0" nodeType="withEffect">
                                  <p:stCondLst>
                                    <p:cond delay="1000"/>
                                  </p:stCondLst>
                                  <p:childTnLst>
                                    <p:anim calcmode="discrete" valueType="str">
                                      <p:cBhvr>
                                        <p:cTn id="17" dur="1000" fill="hold"/>
                                        <p:tgtEl>
                                          <p:spTgt spid="388"/>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3" grpId="0" animBg="1"/>
      <p:bldP spid="384" grpId="0" animBg="1"/>
      <p:bldP spid="388" grpId="0" animBg="1"/>
      <p:bldP spid="389" grpId="0" animBg="1"/>
      <p:bldP spid="391" grpId="0" animBg="1"/>
      <p:bldP spid="392" grpId="0" animBg="1"/>
    </p:bld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4"/>
          <p:cNvSpPr/>
          <p:nvPr/>
        </p:nvSpPr>
        <p:spPr>
          <a:xfrm>
            <a:off x="556963" y="1057072"/>
            <a:ext cx="8048776" cy="331493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AutoShape 5"/>
          <p:cNvSpPr>
            <a:spLocks noChangeArrowheads="1"/>
          </p:cNvSpPr>
          <p:nvPr/>
        </p:nvSpPr>
        <p:spPr bwMode="auto">
          <a:xfrm>
            <a:off x="556963" y="633865"/>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7" name="Rectangle 6"/>
          <p:cNvSpPr>
            <a:spLocks noChangeArrowheads="1"/>
          </p:cNvSpPr>
          <p:nvPr/>
        </p:nvSpPr>
        <p:spPr bwMode="auto">
          <a:xfrm>
            <a:off x="2783425" y="600654"/>
            <a:ext cx="359585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电子邮件的最主要的组成构件</a:t>
            </a:r>
          </a:p>
        </p:txBody>
      </p:sp>
      <p:graphicFrame>
        <p:nvGraphicFramePr>
          <p:cNvPr id="8" name="Object 383"/>
          <p:cNvGraphicFramePr>
            <a:graphicFrameLocks noChangeAspect="1"/>
          </p:cNvGraphicFramePr>
          <p:nvPr>
            <p:extLst>
              <p:ext uri="{D42A27DB-BD31-4B8C-83A1-F6EECF244321}">
                <p14:modId xmlns:p14="http://schemas.microsoft.com/office/powerpoint/2010/main" val="167640258"/>
              </p:ext>
            </p:extLst>
          </p:nvPr>
        </p:nvGraphicFramePr>
        <p:xfrm>
          <a:off x="3846905" y="3061396"/>
          <a:ext cx="1597512" cy="842777"/>
        </p:xfrm>
        <a:graphic>
          <a:graphicData uri="http://schemas.openxmlformats.org/presentationml/2006/ole">
            <mc:AlternateContent xmlns:mc="http://schemas.openxmlformats.org/markup-compatibility/2006">
              <mc:Choice xmlns:v="urn:schemas-microsoft-com:vml" Requires="v">
                <p:oleObj spid="_x0000_s23650" name="VISIO" r:id="rId3" imgW="1687068" imgH="964692" progId="">
                  <p:embed/>
                </p:oleObj>
              </mc:Choice>
              <mc:Fallback>
                <p:oleObj name="VISIO" r:id="rId3" imgW="1687068" imgH="964692" progId="">
                  <p:embed/>
                  <p:pic>
                    <p:nvPicPr>
                      <p:cNvPr id="0" name="Picture 8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46905" y="3061396"/>
                        <a:ext cx="1597512" cy="842777"/>
                      </a:xfrm>
                      <a:prstGeom prst="rect">
                        <a:avLst/>
                      </a:prstGeom>
                      <a:noFill/>
                      <a:ln>
                        <a:noFill/>
                      </a:ln>
                      <a:effectLst>
                        <a:outerShdw dist="25400" dir="54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graphicFrame>
        <p:nvGraphicFramePr>
          <p:cNvPr id="9" name="Object 383"/>
          <p:cNvGraphicFramePr>
            <a:graphicFrameLocks noChangeAspect="1"/>
          </p:cNvGraphicFramePr>
          <p:nvPr>
            <p:extLst>
              <p:ext uri="{D42A27DB-BD31-4B8C-83A1-F6EECF244321}">
                <p14:modId xmlns:p14="http://schemas.microsoft.com/office/powerpoint/2010/main" val="984312215"/>
              </p:ext>
            </p:extLst>
          </p:nvPr>
        </p:nvGraphicFramePr>
        <p:xfrm>
          <a:off x="5780655" y="2998336"/>
          <a:ext cx="1597279" cy="842777"/>
        </p:xfrm>
        <a:graphic>
          <a:graphicData uri="http://schemas.openxmlformats.org/presentationml/2006/ole">
            <mc:AlternateContent xmlns:mc="http://schemas.openxmlformats.org/markup-compatibility/2006">
              <mc:Choice xmlns:v="urn:schemas-microsoft-com:vml" Requires="v">
                <p:oleObj spid="_x0000_s23651" name="VISIO" r:id="rId5" imgW="1687068" imgH="964692" progId="">
                  <p:embed/>
                </p:oleObj>
              </mc:Choice>
              <mc:Fallback>
                <p:oleObj name="VISIO" r:id="rId5" imgW="1687068" imgH="964692" progId="">
                  <p:embed/>
                  <p:pic>
                    <p:nvPicPr>
                      <p:cNvPr id="0" name="Picture 8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80655" y="2998336"/>
                        <a:ext cx="1597279" cy="842777"/>
                      </a:xfrm>
                      <a:prstGeom prst="rect">
                        <a:avLst/>
                      </a:prstGeom>
                      <a:noFill/>
                      <a:effectLst>
                        <a:outerShdw dist="25400" dir="5400000" algn="ctr" rotWithShape="0">
                          <a:schemeClr val="bg2"/>
                        </a:outerShdw>
                      </a:effectLst>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 name="Line 3"/>
          <p:cNvSpPr>
            <a:spLocks noChangeShapeType="1"/>
          </p:cNvSpPr>
          <p:nvPr/>
        </p:nvSpPr>
        <p:spPr bwMode="auto">
          <a:xfrm flipH="1" flipV="1">
            <a:off x="2328917" y="3358737"/>
            <a:ext cx="483179" cy="44601"/>
          </a:xfrm>
          <a:prstGeom prst="line">
            <a:avLst/>
          </a:prstGeom>
          <a:noFill/>
          <a:ln w="38100">
            <a:solidFill>
              <a:srgbClr val="0000FF"/>
            </a:solidFill>
            <a:round/>
            <a:headEnd/>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11" name="Freeform 4"/>
          <p:cNvSpPr>
            <a:spLocks/>
          </p:cNvSpPr>
          <p:nvPr/>
        </p:nvSpPr>
        <p:spPr bwMode="auto">
          <a:xfrm>
            <a:off x="6375543" y="3320641"/>
            <a:ext cx="483179" cy="83627"/>
          </a:xfrm>
          <a:custGeom>
            <a:avLst/>
            <a:gdLst>
              <a:gd name="T0" fmla="*/ 2147483646 w 480"/>
              <a:gd name="T1" fmla="*/ 0 h 90"/>
              <a:gd name="T2" fmla="*/ 0 w 480"/>
              <a:gd name="T3" fmla="*/ 2147483646 h 90"/>
              <a:gd name="T4" fmla="*/ 0 60000 65536"/>
              <a:gd name="T5" fmla="*/ 0 60000 65536"/>
            </a:gdLst>
            <a:ahLst/>
            <a:cxnLst>
              <a:cxn ang="T4">
                <a:pos x="T0" y="T1"/>
              </a:cxn>
              <a:cxn ang="T5">
                <a:pos x="T2" y="T3"/>
              </a:cxn>
            </a:cxnLst>
            <a:rect l="0" t="0" r="r" b="b"/>
            <a:pathLst>
              <a:path w="480" h="90">
                <a:moveTo>
                  <a:pt x="480" y="0"/>
                </a:moveTo>
                <a:lnTo>
                  <a:pt x="0" y="90"/>
                </a:lnTo>
              </a:path>
            </a:pathLst>
          </a:custGeom>
          <a:noFill/>
          <a:ln w="38100" cmpd="sng">
            <a:solidFill>
              <a:srgbClr val="0000FF"/>
            </a:solidFill>
            <a:round/>
            <a:headEnd type="none" w="med" len="med"/>
            <a:tailEnd type="none" w="sm"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12" name="Line 5"/>
          <p:cNvSpPr>
            <a:spLocks noChangeShapeType="1"/>
          </p:cNvSpPr>
          <p:nvPr/>
        </p:nvSpPr>
        <p:spPr bwMode="auto">
          <a:xfrm flipH="1" flipV="1">
            <a:off x="5360866" y="3447939"/>
            <a:ext cx="495259" cy="0"/>
          </a:xfrm>
          <a:prstGeom prst="line">
            <a:avLst/>
          </a:prstGeom>
          <a:noFill/>
          <a:ln w="38100">
            <a:solidFill>
              <a:srgbClr val="0000FF"/>
            </a:solidFill>
            <a:round/>
            <a:headEnd/>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13" name="Line 6"/>
          <p:cNvSpPr>
            <a:spLocks noChangeShapeType="1"/>
          </p:cNvSpPr>
          <p:nvPr/>
        </p:nvSpPr>
        <p:spPr bwMode="auto">
          <a:xfrm flipH="1" flipV="1">
            <a:off x="3440229" y="3440506"/>
            <a:ext cx="495259" cy="0"/>
          </a:xfrm>
          <a:prstGeom prst="line">
            <a:avLst/>
          </a:prstGeom>
          <a:noFill/>
          <a:ln w="38100">
            <a:solidFill>
              <a:srgbClr val="0000FF"/>
            </a:solidFill>
            <a:round/>
            <a:headEnd/>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15" name="Text Box 8"/>
          <p:cNvSpPr txBox="1">
            <a:spLocks noChangeArrowheads="1"/>
          </p:cNvSpPr>
          <p:nvPr/>
        </p:nvSpPr>
        <p:spPr bwMode="auto">
          <a:xfrm>
            <a:off x="2324891" y="3967357"/>
            <a:ext cx="646331"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900" b="1">
                <a:solidFill>
                  <a:srgbClr val="0000FF"/>
                </a:solidFill>
                <a:latin typeface="微软雅黑" pitchFamily="34" charset="-122"/>
                <a:ea typeface="微软雅黑" pitchFamily="34" charset="-122"/>
              </a:rPr>
              <a:t>邮件缓存</a:t>
            </a:r>
          </a:p>
        </p:txBody>
      </p:sp>
      <p:sp>
        <p:nvSpPr>
          <p:cNvPr id="16" name="Text Box 9"/>
          <p:cNvSpPr txBox="1">
            <a:spLocks noChangeArrowheads="1"/>
          </p:cNvSpPr>
          <p:nvPr/>
        </p:nvSpPr>
        <p:spPr bwMode="auto">
          <a:xfrm>
            <a:off x="5131356" y="3985011"/>
            <a:ext cx="76174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900" b="1">
                <a:latin typeface="微软雅黑" pitchFamily="34" charset="-122"/>
                <a:ea typeface="微软雅黑" pitchFamily="34" charset="-122"/>
              </a:rPr>
              <a:t>   </a:t>
            </a:r>
            <a:r>
              <a:rPr kumimoji="1" lang="zh-CN" altLang="en-US" sz="900" b="1">
                <a:latin typeface="微软雅黑" pitchFamily="34" charset="-122"/>
                <a:ea typeface="微软雅黑" pitchFamily="34" charset="-122"/>
              </a:rPr>
              <a:t>接收方</a:t>
            </a:r>
          </a:p>
          <a:p>
            <a:pPr algn="ctr" eaLnBrk="1" hangingPunct="1"/>
            <a:r>
              <a:rPr kumimoji="1" lang="zh-CN" altLang="en-US" sz="900" b="1">
                <a:latin typeface="微软雅黑" pitchFamily="34" charset="-122"/>
                <a:ea typeface="微软雅黑" pitchFamily="34" charset="-122"/>
              </a:rPr>
              <a:t>邮件服务器</a:t>
            </a:r>
          </a:p>
        </p:txBody>
      </p:sp>
      <p:sp>
        <p:nvSpPr>
          <p:cNvPr id="17" name="Oval 10"/>
          <p:cNvSpPr>
            <a:spLocks noChangeArrowheads="1"/>
          </p:cNvSpPr>
          <p:nvPr/>
        </p:nvSpPr>
        <p:spPr bwMode="auto">
          <a:xfrm>
            <a:off x="5662853" y="3045600"/>
            <a:ext cx="822411" cy="759149"/>
          </a:xfrm>
          <a:prstGeom prst="ellipse">
            <a:avLst/>
          </a:prstGeom>
          <a:solidFill>
            <a:srgbClr val="00FFCC"/>
          </a:solidFill>
          <a:ln w="9525">
            <a:solidFill>
              <a:schemeClr val="tx1"/>
            </a:solidFill>
            <a:round/>
            <a:headEnd/>
            <a:tailEnd/>
          </a:ln>
          <a:effectLst/>
        </p:spPr>
        <p:txBody>
          <a:bodyPr wrap="none" anchor="ctr"/>
          <a:lstStyle/>
          <a:p>
            <a:pPr algn="ctr" eaLnBrk="1" hangingPunct="1"/>
            <a:endParaRPr lang="zh-CN" altLang="en-US" sz="900" b="1">
              <a:latin typeface="微软雅黑" pitchFamily="34" charset="-122"/>
              <a:ea typeface="微软雅黑" pitchFamily="34" charset="-122"/>
            </a:endParaRPr>
          </a:p>
        </p:txBody>
      </p:sp>
      <p:grpSp>
        <p:nvGrpSpPr>
          <p:cNvPr id="18" name="Group 11"/>
          <p:cNvGrpSpPr>
            <a:grpSpLocks/>
          </p:cNvGrpSpPr>
          <p:nvPr/>
        </p:nvGrpSpPr>
        <p:grpSpPr bwMode="auto">
          <a:xfrm>
            <a:off x="5905450" y="3109714"/>
            <a:ext cx="289908" cy="267607"/>
            <a:chOff x="2351" y="2975"/>
            <a:chExt cx="481" cy="433"/>
          </a:xfrm>
          <a:effectLst/>
        </p:grpSpPr>
        <p:sp>
          <p:nvSpPr>
            <p:cNvPr id="19" name="Rectangle 12"/>
            <p:cNvSpPr>
              <a:spLocks noChangeArrowheads="1"/>
            </p:cNvSpPr>
            <p:nvPr/>
          </p:nvSpPr>
          <p:spPr bwMode="auto">
            <a:xfrm rot="-5400000">
              <a:off x="2376" y="2952"/>
              <a:ext cx="432" cy="480"/>
            </a:xfrm>
            <a:prstGeom prst="rect">
              <a:avLst/>
            </a:prstGeom>
            <a:solidFill>
              <a:srgbClr val="CCECFF"/>
            </a:solidFill>
            <a:ln w="19050">
              <a:solidFill>
                <a:schemeClr val="tx1"/>
              </a:solidFill>
              <a:miter lim="800000"/>
              <a:headEnd/>
              <a:tailEnd/>
            </a:ln>
            <a:effectLst>
              <a:outerShdw dist="35921" dir="2700000" algn="ctr" rotWithShape="0">
                <a:schemeClr val="bg2"/>
              </a:outerShdw>
            </a:effectLst>
          </p:spPr>
          <p:txBody>
            <a:bodyPr wrap="none" anchor="ctr"/>
            <a:lstStyle/>
            <a:p>
              <a:pPr algn="ctr" eaLnBrk="1" hangingPunct="1"/>
              <a:endParaRPr lang="zh-CN" altLang="en-US" sz="900" b="1">
                <a:latin typeface="微软雅黑" pitchFamily="34" charset="-122"/>
                <a:ea typeface="微软雅黑" pitchFamily="34" charset="-122"/>
              </a:endParaRPr>
            </a:p>
          </p:txBody>
        </p:sp>
        <p:sp>
          <p:nvSpPr>
            <p:cNvPr id="20" name="Line 13"/>
            <p:cNvSpPr>
              <a:spLocks noChangeShapeType="1"/>
            </p:cNvSpPr>
            <p:nvPr/>
          </p:nvSpPr>
          <p:spPr bwMode="auto">
            <a:xfrm rot="10800000">
              <a:off x="2351" y="3321"/>
              <a:ext cx="48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21" name="Line 14"/>
            <p:cNvSpPr>
              <a:spLocks noChangeShapeType="1"/>
            </p:cNvSpPr>
            <p:nvPr/>
          </p:nvSpPr>
          <p:spPr bwMode="auto">
            <a:xfrm rot="10800000">
              <a:off x="2351" y="3234"/>
              <a:ext cx="48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22" name="Line 15"/>
            <p:cNvSpPr>
              <a:spLocks noChangeShapeType="1"/>
            </p:cNvSpPr>
            <p:nvPr/>
          </p:nvSpPr>
          <p:spPr bwMode="auto">
            <a:xfrm rot="10800000">
              <a:off x="2351" y="3148"/>
              <a:ext cx="48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23" name="Line 16"/>
            <p:cNvSpPr>
              <a:spLocks noChangeShapeType="1"/>
            </p:cNvSpPr>
            <p:nvPr/>
          </p:nvSpPr>
          <p:spPr bwMode="auto">
            <a:xfrm rot="10800000">
              <a:off x="2351" y="3061"/>
              <a:ext cx="48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24" name="Line 17"/>
            <p:cNvSpPr>
              <a:spLocks noChangeShapeType="1"/>
            </p:cNvSpPr>
            <p:nvPr/>
          </p:nvSpPr>
          <p:spPr bwMode="auto">
            <a:xfrm rot="5400000">
              <a:off x="2519" y="3191"/>
              <a:ext cx="43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25" name="Line 18"/>
            <p:cNvSpPr>
              <a:spLocks noChangeShapeType="1"/>
            </p:cNvSpPr>
            <p:nvPr/>
          </p:nvSpPr>
          <p:spPr bwMode="auto">
            <a:xfrm rot="5400000">
              <a:off x="2423" y="3191"/>
              <a:ext cx="43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26" name="Line 19"/>
            <p:cNvSpPr>
              <a:spLocks noChangeShapeType="1"/>
            </p:cNvSpPr>
            <p:nvPr/>
          </p:nvSpPr>
          <p:spPr bwMode="auto">
            <a:xfrm rot="5400000">
              <a:off x="2327" y="3191"/>
              <a:ext cx="43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27" name="Line 20"/>
            <p:cNvSpPr>
              <a:spLocks noChangeShapeType="1"/>
            </p:cNvSpPr>
            <p:nvPr/>
          </p:nvSpPr>
          <p:spPr bwMode="auto">
            <a:xfrm rot="5400000">
              <a:off x="2231" y="3191"/>
              <a:ext cx="43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grpSp>
      <p:grpSp>
        <p:nvGrpSpPr>
          <p:cNvPr id="28" name="Group 21"/>
          <p:cNvGrpSpPr>
            <a:grpSpLocks/>
          </p:cNvGrpSpPr>
          <p:nvPr/>
        </p:nvGrpSpPr>
        <p:grpSpPr bwMode="auto">
          <a:xfrm>
            <a:off x="5839013" y="3433072"/>
            <a:ext cx="463047" cy="267607"/>
            <a:chOff x="1296" y="768"/>
            <a:chExt cx="556" cy="336"/>
          </a:xfrm>
          <a:effectLst/>
        </p:grpSpPr>
        <p:sp>
          <p:nvSpPr>
            <p:cNvPr id="29" name="Rectangle 22"/>
            <p:cNvSpPr>
              <a:spLocks noChangeArrowheads="1"/>
            </p:cNvSpPr>
            <p:nvPr/>
          </p:nvSpPr>
          <p:spPr bwMode="auto">
            <a:xfrm>
              <a:off x="1296" y="768"/>
              <a:ext cx="556" cy="336"/>
            </a:xfrm>
            <a:prstGeom prst="rect">
              <a:avLst/>
            </a:prstGeom>
            <a:solidFill>
              <a:srgbClr val="FFFF99"/>
            </a:solidFill>
            <a:ln w="12700">
              <a:solidFill>
                <a:schemeClr val="tx1"/>
              </a:solidFill>
              <a:miter lim="800000"/>
              <a:headEnd/>
              <a:tailEnd/>
            </a:ln>
            <a:effectLst>
              <a:outerShdw dist="35921" dir="2700000" algn="ctr" rotWithShape="0">
                <a:schemeClr val="bg2"/>
              </a:outerShdw>
            </a:effectLst>
          </p:spPr>
          <p:txBody>
            <a:bodyPr wrap="none" anchor="ctr"/>
            <a:lstStyle/>
            <a:p>
              <a:pPr algn="ctr" eaLnBrk="1" hangingPunct="1"/>
              <a:endParaRPr kumimoji="1" lang="zh-CN" altLang="zh-CN" sz="900" b="1">
                <a:latin typeface="微软雅黑" pitchFamily="34" charset="-122"/>
                <a:ea typeface="微软雅黑" pitchFamily="34" charset="-122"/>
              </a:endParaRPr>
            </a:p>
          </p:txBody>
        </p:sp>
        <p:grpSp>
          <p:nvGrpSpPr>
            <p:cNvPr id="30" name="Group 23"/>
            <p:cNvGrpSpPr>
              <a:grpSpLocks/>
            </p:cNvGrpSpPr>
            <p:nvPr/>
          </p:nvGrpSpPr>
          <p:grpSpPr bwMode="auto">
            <a:xfrm>
              <a:off x="1367" y="829"/>
              <a:ext cx="393" cy="214"/>
              <a:chOff x="2928" y="3744"/>
              <a:chExt cx="528" cy="336"/>
            </a:xfrm>
          </p:grpSpPr>
          <p:grpSp>
            <p:nvGrpSpPr>
              <p:cNvPr id="31" name="Group 24"/>
              <p:cNvGrpSpPr>
                <a:grpSpLocks/>
              </p:cNvGrpSpPr>
              <p:nvPr/>
            </p:nvGrpSpPr>
            <p:grpSpPr bwMode="auto">
              <a:xfrm>
                <a:off x="3024" y="3744"/>
                <a:ext cx="432" cy="240"/>
                <a:chOff x="2736" y="3648"/>
                <a:chExt cx="432" cy="240"/>
              </a:xfrm>
            </p:grpSpPr>
            <p:grpSp>
              <p:nvGrpSpPr>
                <p:cNvPr id="46" name="Group 25"/>
                <p:cNvGrpSpPr>
                  <a:grpSpLocks/>
                </p:cNvGrpSpPr>
                <p:nvPr/>
              </p:nvGrpSpPr>
              <p:grpSpPr bwMode="auto">
                <a:xfrm>
                  <a:off x="2736" y="3648"/>
                  <a:ext cx="432" cy="240"/>
                  <a:chOff x="2592" y="3504"/>
                  <a:chExt cx="576" cy="384"/>
                </a:xfrm>
              </p:grpSpPr>
              <p:sp>
                <p:nvSpPr>
                  <p:cNvPr id="48" name="Rectangle 26"/>
                  <p:cNvSpPr>
                    <a:spLocks noChangeArrowheads="1"/>
                  </p:cNvSpPr>
                  <p:nvPr/>
                </p:nvSpPr>
                <p:spPr bwMode="auto">
                  <a:xfrm>
                    <a:off x="2592" y="3504"/>
                    <a:ext cx="576" cy="384"/>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en-US" sz="900" b="1">
                      <a:latin typeface="微软雅黑" pitchFamily="34" charset="-122"/>
                      <a:ea typeface="微软雅黑" pitchFamily="34" charset="-122"/>
                    </a:endParaRPr>
                  </a:p>
                </p:txBody>
              </p:sp>
              <p:sp>
                <p:nvSpPr>
                  <p:cNvPr id="49" name="Freeform 27"/>
                  <p:cNvSpPr>
                    <a:spLocks/>
                  </p:cNvSpPr>
                  <p:nvPr/>
                </p:nvSpPr>
                <p:spPr bwMode="auto">
                  <a:xfrm>
                    <a:off x="2592" y="3504"/>
                    <a:ext cx="576" cy="240"/>
                  </a:xfrm>
                  <a:custGeom>
                    <a:avLst/>
                    <a:gdLst>
                      <a:gd name="T0" fmla="*/ 0 w 576"/>
                      <a:gd name="T1" fmla="*/ 0 h 240"/>
                      <a:gd name="T2" fmla="*/ 288 w 576"/>
                      <a:gd name="T3" fmla="*/ 240 h 240"/>
                      <a:gd name="T4" fmla="*/ 576 w 576"/>
                      <a:gd name="T5" fmla="*/ 0 h 240"/>
                      <a:gd name="T6" fmla="*/ 0 60000 65536"/>
                      <a:gd name="T7" fmla="*/ 0 60000 65536"/>
                      <a:gd name="T8" fmla="*/ 0 60000 65536"/>
                    </a:gdLst>
                    <a:ahLst/>
                    <a:cxnLst>
                      <a:cxn ang="T6">
                        <a:pos x="T0" y="T1"/>
                      </a:cxn>
                      <a:cxn ang="T7">
                        <a:pos x="T2" y="T3"/>
                      </a:cxn>
                      <a:cxn ang="T8">
                        <a:pos x="T4" y="T5"/>
                      </a:cxn>
                    </a:cxnLst>
                    <a:rect l="0" t="0" r="r" b="b"/>
                    <a:pathLst>
                      <a:path w="576" h="240">
                        <a:moveTo>
                          <a:pt x="0" y="0"/>
                        </a:moveTo>
                        <a:lnTo>
                          <a:pt x="288" y="240"/>
                        </a:lnTo>
                        <a:lnTo>
                          <a:pt x="576" y="0"/>
                        </a:lnTo>
                      </a:path>
                    </a:pathLst>
                  </a:custGeom>
                  <a:solidFill>
                    <a:srgbClr val="FFFF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50" name="Line 28"/>
                  <p:cNvSpPr>
                    <a:spLocks noChangeShapeType="1"/>
                  </p:cNvSpPr>
                  <p:nvPr/>
                </p:nvSpPr>
                <p:spPr bwMode="auto">
                  <a:xfrm flipV="1">
                    <a:off x="2592" y="3704"/>
                    <a:ext cx="232" cy="18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51" name="Line 29"/>
                  <p:cNvSpPr>
                    <a:spLocks noChangeShapeType="1"/>
                  </p:cNvSpPr>
                  <p:nvPr/>
                </p:nvSpPr>
                <p:spPr bwMode="auto">
                  <a:xfrm flipH="1" flipV="1">
                    <a:off x="2936" y="3704"/>
                    <a:ext cx="232" cy="18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grpSp>
            <p:sp>
              <p:nvSpPr>
                <p:cNvPr id="47" name="Line 30"/>
                <p:cNvSpPr>
                  <a:spLocks noChangeShapeType="1"/>
                </p:cNvSpPr>
                <p:nvPr/>
              </p:nvSpPr>
              <p:spPr bwMode="auto">
                <a:xfrm>
                  <a:off x="2736" y="3648"/>
                  <a:ext cx="42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grpSp>
          <p:grpSp>
            <p:nvGrpSpPr>
              <p:cNvPr id="32" name="Group 31"/>
              <p:cNvGrpSpPr>
                <a:grpSpLocks/>
              </p:cNvGrpSpPr>
              <p:nvPr/>
            </p:nvGrpSpPr>
            <p:grpSpPr bwMode="auto">
              <a:xfrm>
                <a:off x="2976" y="3792"/>
                <a:ext cx="432" cy="240"/>
                <a:chOff x="2736" y="3648"/>
                <a:chExt cx="432" cy="240"/>
              </a:xfrm>
            </p:grpSpPr>
            <p:grpSp>
              <p:nvGrpSpPr>
                <p:cNvPr id="40" name="Group 32"/>
                <p:cNvGrpSpPr>
                  <a:grpSpLocks/>
                </p:cNvGrpSpPr>
                <p:nvPr/>
              </p:nvGrpSpPr>
              <p:grpSpPr bwMode="auto">
                <a:xfrm>
                  <a:off x="2736" y="3648"/>
                  <a:ext cx="432" cy="240"/>
                  <a:chOff x="2592" y="3504"/>
                  <a:chExt cx="576" cy="384"/>
                </a:xfrm>
              </p:grpSpPr>
              <p:sp>
                <p:nvSpPr>
                  <p:cNvPr id="42" name="Rectangle 33"/>
                  <p:cNvSpPr>
                    <a:spLocks noChangeArrowheads="1"/>
                  </p:cNvSpPr>
                  <p:nvPr/>
                </p:nvSpPr>
                <p:spPr bwMode="auto">
                  <a:xfrm>
                    <a:off x="2592" y="3504"/>
                    <a:ext cx="576" cy="384"/>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en-US" sz="900" b="1">
                      <a:latin typeface="微软雅黑" pitchFamily="34" charset="-122"/>
                      <a:ea typeface="微软雅黑" pitchFamily="34" charset="-122"/>
                    </a:endParaRPr>
                  </a:p>
                </p:txBody>
              </p:sp>
              <p:sp>
                <p:nvSpPr>
                  <p:cNvPr id="43" name="Freeform 34"/>
                  <p:cNvSpPr>
                    <a:spLocks/>
                  </p:cNvSpPr>
                  <p:nvPr/>
                </p:nvSpPr>
                <p:spPr bwMode="auto">
                  <a:xfrm>
                    <a:off x="2592" y="3504"/>
                    <a:ext cx="576" cy="240"/>
                  </a:xfrm>
                  <a:custGeom>
                    <a:avLst/>
                    <a:gdLst>
                      <a:gd name="T0" fmla="*/ 0 w 576"/>
                      <a:gd name="T1" fmla="*/ 0 h 240"/>
                      <a:gd name="T2" fmla="*/ 288 w 576"/>
                      <a:gd name="T3" fmla="*/ 240 h 240"/>
                      <a:gd name="T4" fmla="*/ 576 w 576"/>
                      <a:gd name="T5" fmla="*/ 0 h 240"/>
                      <a:gd name="T6" fmla="*/ 0 60000 65536"/>
                      <a:gd name="T7" fmla="*/ 0 60000 65536"/>
                      <a:gd name="T8" fmla="*/ 0 60000 65536"/>
                    </a:gdLst>
                    <a:ahLst/>
                    <a:cxnLst>
                      <a:cxn ang="T6">
                        <a:pos x="T0" y="T1"/>
                      </a:cxn>
                      <a:cxn ang="T7">
                        <a:pos x="T2" y="T3"/>
                      </a:cxn>
                      <a:cxn ang="T8">
                        <a:pos x="T4" y="T5"/>
                      </a:cxn>
                    </a:cxnLst>
                    <a:rect l="0" t="0" r="r" b="b"/>
                    <a:pathLst>
                      <a:path w="576" h="240">
                        <a:moveTo>
                          <a:pt x="0" y="0"/>
                        </a:moveTo>
                        <a:lnTo>
                          <a:pt x="288" y="240"/>
                        </a:lnTo>
                        <a:lnTo>
                          <a:pt x="576" y="0"/>
                        </a:lnTo>
                      </a:path>
                    </a:pathLst>
                  </a:custGeom>
                  <a:solidFill>
                    <a:srgbClr val="FFFF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44" name="Line 35"/>
                  <p:cNvSpPr>
                    <a:spLocks noChangeShapeType="1"/>
                  </p:cNvSpPr>
                  <p:nvPr/>
                </p:nvSpPr>
                <p:spPr bwMode="auto">
                  <a:xfrm flipV="1">
                    <a:off x="2592" y="3704"/>
                    <a:ext cx="232" cy="18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45" name="Line 36"/>
                  <p:cNvSpPr>
                    <a:spLocks noChangeShapeType="1"/>
                  </p:cNvSpPr>
                  <p:nvPr/>
                </p:nvSpPr>
                <p:spPr bwMode="auto">
                  <a:xfrm flipH="1" flipV="1">
                    <a:off x="2936" y="3704"/>
                    <a:ext cx="232" cy="18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grpSp>
            <p:sp>
              <p:nvSpPr>
                <p:cNvPr id="41" name="Line 37"/>
                <p:cNvSpPr>
                  <a:spLocks noChangeShapeType="1"/>
                </p:cNvSpPr>
                <p:nvPr/>
              </p:nvSpPr>
              <p:spPr bwMode="auto">
                <a:xfrm>
                  <a:off x="2736" y="3648"/>
                  <a:ext cx="42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grpSp>
          <p:grpSp>
            <p:nvGrpSpPr>
              <p:cNvPr id="33" name="Group 38"/>
              <p:cNvGrpSpPr>
                <a:grpSpLocks/>
              </p:cNvGrpSpPr>
              <p:nvPr/>
            </p:nvGrpSpPr>
            <p:grpSpPr bwMode="auto">
              <a:xfrm>
                <a:off x="2928" y="3840"/>
                <a:ext cx="432" cy="240"/>
                <a:chOff x="2736" y="3648"/>
                <a:chExt cx="432" cy="240"/>
              </a:xfrm>
            </p:grpSpPr>
            <p:grpSp>
              <p:nvGrpSpPr>
                <p:cNvPr id="34" name="Group 39"/>
                <p:cNvGrpSpPr>
                  <a:grpSpLocks/>
                </p:cNvGrpSpPr>
                <p:nvPr/>
              </p:nvGrpSpPr>
              <p:grpSpPr bwMode="auto">
                <a:xfrm>
                  <a:off x="2736" y="3648"/>
                  <a:ext cx="432" cy="240"/>
                  <a:chOff x="2592" y="3504"/>
                  <a:chExt cx="576" cy="384"/>
                </a:xfrm>
              </p:grpSpPr>
              <p:sp>
                <p:nvSpPr>
                  <p:cNvPr id="36" name="Rectangle 40"/>
                  <p:cNvSpPr>
                    <a:spLocks noChangeArrowheads="1"/>
                  </p:cNvSpPr>
                  <p:nvPr/>
                </p:nvSpPr>
                <p:spPr bwMode="auto">
                  <a:xfrm>
                    <a:off x="2592" y="3504"/>
                    <a:ext cx="576" cy="384"/>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en-US" sz="900" b="1">
                      <a:latin typeface="微软雅黑" pitchFamily="34" charset="-122"/>
                      <a:ea typeface="微软雅黑" pitchFamily="34" charset="-122"/>
                    </a:endParaRPr>
                  </a:p>
                </p:txBody>
              </p:sp>
              <p:sp>
                <p:nvSpPr>
                  <p:cNvPr id="37" name="Freeform 41"/>
                  <p:cNvSpPr>
                    <a:spLocks/>
                  </p:cNvSpPr>
                  <p:nvPr/>
                </p:nvSpPr>
                <p:spPr bwMode="auto">
                  <a:xfrm>
                    <a:off x="2592" y="3504"/>
                    <a:ext cx="576" cy="240"/>
                  </a:xfrm>
                  <a:custGeom>
                    <a:avLst/>
                    <a:gdLst>
                      <a:gd name="T0" fmla="*/ 0 w 576"/>
                      <a:gd name="T1" fmla="*/ 0 h 240"/>
                      <a:gd name="T2" fmla="*/ 288 w 576"/>
                      <a:gd name="T3" fmla="*/ 240 h 240"/>
                      <a:gd name="T4" fmla="*/ 576 w 576"/>
                      <a:gd name="T5" fmla="*/ 0 h 240"/>
                      <a:gd name="T6" fmla="*/ 0 60000 65536"/>
                      <a:gd name="T7" fmla="*/ 0 60000 65536"/>
                      <a:gd name="T8" fmla="*/ 0 60000 65536"/>
                    </a:gdLst>
                    <a:ahLst/>
                    <a:cxnLst>
                      <a:cxn ang="T6">
                        <a:pos x="T0" y="T1"/>
                      </a:cxn>
                      <a:cxn ang="T7">
                        <a:pos x="T2" y="T3"/>
                      </a:cxn>
                      <a:cxn ang="T8">
                        <a:pos x="T4" y="T5"/>
                      </a:cxn>
                    </a:cxnLst>
                    <a:rect l="0" t="0" r="r" b="b"/>
                    <a:pathLst>
                      <a:path w="576" h="240">
                        <a:moveTo>
                          <a:pt x="0" y="0"/>
                        </a:moveTo>
                        <a:lnTo>
                          <a:pt x="288" y="240"/>
                        </a:lnTo>
                        <a:lnTo>
                          <a:pt x="576" y="0"/>
                        </a:lnTo>
                      </a:path>
                    </a:pathLst>
                  </a:custGeom>
                  <a:solidFill>
                    <a:srgbClr val="FFFF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8" name="Line 42"/>
                  <p:cNvSpPr>
                    <a:spLocks noChangeShapeType="1"/>
                  </p:cNvSpPr>
                  <p:nvPr/>
                </p:nvSpPr>
                <p:spPr bwMode="auto">
                  <a:xfrm flipV="1">
                    <a:off x="2592" y="3704"/>
                    <a:ext cx="232" cy="18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9" name="Line 43"/>
                  <p:cNvSpPr>
                    <a:spLocks noChangeShapeType="1"/>
                  </p:cNvSpPr>
                  <p:nvPr/>
                </p:nvSpPr>
                <p:spPr bwMode="auto">
                  <a:xfrm flipH="1" flipV="1">
                    <a:off x="2936" y="3704"/>
                    <a:ext cx="232" cy="18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grpSp>
            <p:sp>
              <p:nvSpPr>
                <p:cNvPr id="35" name="Line 44"/>
                <p:cNvSpPr>
                  <a:spLocks noChangeShapeType="1"/>
                </p:cNvSpPr>
                <p:nvPr/>
              </p:nvSpPr>
              <p:spPr bwMode="auto">
                <a:xfrm>
                  <a:off x="2736" y="3648"/>
                  <a:ext cx="42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grpSp>
        </p:grpSp>
      </p:grpSp>
      <p:sp>
        <p:nvSpPr>
          <p:cNvPr id="200" name="Text Box 193"/>
          <p:cNvSpPr txBox="1">
            <a:spLocks noChangeArrowheads="1"/>
          </p:cNvSpPr>
          <p:nvPr/>
        </p:nvSpPr>
        <p:spPr bwMode="auto">
          <a:xfrm>
            <a:off x="6632191" y="3936394"/>
            <a:ext cx="646331"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900" b="1" dirty="0">
                <a:latin typeface="微软雅黑" pitchFamily="34" charset="-122"/>
                <a:ea typeface="微软雅黑" pitchFamily="34" charset="-122"/>
              </a:rPr>
              <a:t>用户代理</a:t>
            </a:r>
          </a:p>
        </p:txBody>
      </p:sp>
      <p:grpSp>
        <p:nvGrpSpPr>
          <p:cNvPr id="202" name="Group 195"/>
          <p:cNvGrpSpPr>
            <a:grpSpLocks/>
          </p:cNvGrpSpPr>
          <p:nvPr/>
        </p:nvGrpSpPr>
        <p:grpSpPr bwMode="auto">
          <a:xfrm>
            <a:off x="6678537" y="3085555"/>
            <a:ext cx="449960" cy="289908"/>
            <a:chOff x="4993" y="1674"/>
            <a:chExt cx="447" cy="312"/>
          </a:xfrm>
        </p:grpSpPr>
        <p:grpSp>
          <p:nvGrpSpPr>
            <p:cNvPr id="203" name="Group 196"/>
            <p:cNvGrpSpPr>
              <a:grpSpLocks/>
            </p:cNvGrpSpPr>
            <p:nvPr/>
          </p:nvGrpSpPr>
          <p:grpSpPr bwMode="auto">
            <a:xfrm>
              <a:off x="4993" y="1674"/>
              <a:ext cx="345" cy="282"/>
              <a:chOff x="4993" y="1674"/>
              <a:chExt cx="345" cy="282"/>
            </a:xfrm>
          </p:grpSpPr>
          <p:grpSp>
            <p:nvGrpSpPr>
              <p:cNvPr id="236" name="Group 197"/>
              <p:cNvGrpSpPr>
                <a:grpSpLocks/>
              </p:cNvGrpSpPr>
              <p:nvPr/>
            </p:nvGrpSpPr>
            <p:grpSpPr bwMode="auto">
              <a:xfrm>
                <a:off x="4993" y="1674"/>
                <a:ext cx="345" cy="282"/>
                <a:chOff x="4993" y="1674"/>
                <a:chExt cx="345" cy="282"/>
              </a:xfrm>
            </p:grpSpPr>
            <p:grpSp>
              <p:nvGrpSpPr>
                <p:cNvPr id="245" name="Group 198"/>
                <p:cNvGrpSpPr>
                  <a:grpSpLocks/>
                </p:cNvGrpSpPr>
                <p:nvPr/>
              </p:nvGrpSpPr>
              <p:grpSpPr bwMode="auto">
                <a:xfrm>
                  <a:off x="4993" y="1833"/>
                  <a:ext cx="345" cy="123"/>
                  <a:chOff x="4993" y="1833"/>
                  <a:chExt cx="345" cy="123"/>
                </a:xfrm>
              </p:grpSpPr>
              <p:sp>
                <p:nvSpPr>
                  <p:cNvPr id="251" name="Freeform 199"/>
                  <p:cNvSpPr>
                    <a:spLocks/>
                  </p:cNvSpPr>
                  <p:nvPr/>
                </p:nvSpPr>
                <p:spPr bwMode="auto">
                  <a:xfrm>
                    <a:off x="5140" y="1833"/>
                    <a:ext cx="198" cy="123"/>
                  </a:xfrm>
                  <a:custGeom>
                    <a:avLst/>
                    <a:gdLst>
                      <a:gd name="T0" fmla="*/ 0 w 1188"/>
                      <a:gd name="T1" fmla="*/ 0 h 738"/>
                      <a:gd name="T2" fmla="*/ 0 w 1188"/>
                      <a:gd name="T3" fmla="*/ 0 h 738"/>
                      <a:gd name="T4" fmla="*/ 0 w 1188"/>
                      <a:gd name="T5" fmla="*/ 0 h 738"/>
                      <a:gd name="T6" fmla="*/ 0 w 1188"/>
                      <a:gd name="T7" fmla="*/ 0 h 738"/>
                      <a:gd name="T8" fmla="*/ 0 w 1188"/>
                      <a:gd name="T9" fmla="*/ 0 h 7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88" h="738">
                        <a:moveTo>
                          <a:pt x="0" y="225"/>
                        </a:moveTo>
                        <a:lnTo>
                          <a:pt x="0" y="738"/>
                        </a:lnTo>
                        <a:lnTo>
                          <a:pt x="1188" y="360"/>
                        </a:lnTo>
                        <a:lnTo>
                          <a:pt x="1188" y="0"/>
                        </a:lnTo>
                        <a:lnTo>
                          <a:pt x="0" y="225"/>
                        </a:lnTo>
                        <a:close/>
                      </a:path>
                    </a:pathLst>
                  </a:custGeom>
                  <a:solidFill>
                    <a:srgbClr val="A0A0A0"/>
                  </a:solidFill>
                  <a:ln w="1588">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252" name="Freeform 200"/>
                  <p:cNvSpPr>
                    <a:spLocks/>
                  </p:cNvSpPr>
                  <p:nvPr/>
                </p:nvSpPr>
                <p:spPr bwMode="auto">
                  <a:xfrm>
                    <a:off x="4993" y="1862"/>
                    <a:ext cx="147" cy="94"/>
                  </a:xfrm>
                  <a:custGeom>
                    <a:avLst/>
                    <a:gdLst>
                      <a:gd name="T0" fmla="*/ 0 w 882"/>
                      <a:gd name="T1" fmla="*/ 0 h 563"/>
                      <a:gd name="T2" fmla="*/ 0 w 882"/>
                      <a:gd name="T3" fmla="*/ 0 h 563"/>
                      <a:gd name="T4" fmla="*/ 0 w 882"/>
                      <a:gd name="T5" fmla="*/ 0 h 563"/>
                      <a:gd name="T6" fmla="*/ 0 w 882"/>
                      <a:gd name="T7" fmla="*/ 0 h 563"/>
                      <a:gd name="T8" fmla="*/ 0 w 882"/>
                      <a:gd name="T9" fmla="*/ 0 h 5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82" h="563">
                        <a:moveTo>
                          <a:pt x="882" y="50"/>
                        </a:moveTo>
                        <a:lnTo>
                          <a:pt x="882" y="563"/>
                        </a:lnTo>
                        <a:lnTo>
                          <a:pt x="0" y="436"/>
                        </a:lnTo>
                        <a:lnTo>
                          <a:pt x="0" y="0"/>
                        </a:lnTo>
                        <a:lnTo>
                          <a:pt x="882" y="50"/>
                        </a:lnTo>
                        <a:close/>
                      </a:path>
                    </a:pathLst>
                  </a:custGeom>
                  <a:solidFill>
                    <a:srgbClr val="808080"/>
                  </a:solidFill>
                  <a:ln w="1588">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253" name="Freeform 201"/>
                  <p:cNvSpPr>
                    <a:spLocks/>
                  </p:cNvSpPr>
                  <p:nvPr/>
                </p:nvSpPr>
                <p:spPr bwMode="auto">
                  <a:xfrm>
                    <a:off x="4993" y="1833"/>
                    <a:ext cx="345" cy="38"/>
                  </a:xfrm>
                  <a:custGeom>
                    <a:avLst/>
                    <a:gdLst>
                      <a:gd name="T0" fmla="*/ 0 w 2070"/>
                      <a:gd name="T1" fmla="*/ 0 h 225"/>
                      <a:gd name="T2" fmla="*/ 0 w 2070"/>
                      <a:gd name="T3" fmla="*/ 0 h 225"/>
                      <a:gd name="T4" fmla="*/ 0 w 2070"/>
                      <a:gd name="T5" fmla="*/ 0 h 225"/>
                      <a:gd name="T6" fmla="*/ 0 w 2070"/>
                      <a:gd name="T7" fmla="*/ 0 h 225"/>
                      <a:gd name="T8" fmla="*/ 0 w 2070"/>
                      <a:gd name="T9" fmla="*/ 0 h 22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70" h="225">
                        <a:moveTo>
                          <a:pt x="0" y="175"/>
                        </a:moveTo>
                        <a:lnTo>
                          <a:pt x="892" y="225"/>
                        </a:lnTo>
                        <a:lnTo>
                          <a:pt x="2070" y="0"/>
                        </a:lnTo>
                        <a:lnTo>
                          <a:pt x="1202" y="0"/>
                        </a:lnTo>
                        <a:lnTo>
                          <a:pt x="0" y="175"/>
                        </a:lnTo>
                        <a:close/>
                      </a:path>
                    </a:pathLst>
                  </a:custGeom>
                  <a:solidFill>
                    <a:srgbClr val="C0C0C0"/>
                  </a:solidFill>
                  <a:ln w="1588">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grpSp>
            <p:sp>
              <p:nvSpPr>
                <p:cNvPr id="246" name="Freeform 202"/>
                <p:cNvSpPr>
                  <a:spLocks/>
                </p:cNvSpPr>
                <p:nvPr/>
              </p:nvSpPr>
              <p:spPr bwMode="auto">
                <a:xfrm>
                  <a:off x="5105" y="1823"/>
                  <a:ext cx="126" cy="35"/>
                </a:xfrm>
                <a:custGeom>
                  <a:avLst/>
                  <a:gdLst>
                    <a:gd name="T0" fmla="*/ 0 w 751"/>
                    <a:gd name="T1" fmla="*/ 0 h 210"/>
                    <a:gd name="T2" fmla="*/ 0 w 751"/>
                    <a:gd name="T3" fmla="*/ 0 h 210"/>
                    <a:gd name="T4" fmla="*/ 0 w 751"/>
                    <a:gd name="T5" fmla="*/ 0 h 210"/>
                    <a:gd name="T6" fmla="*/ 0 w 751"/>
                    <a:gd name="T7" fmla="*/ 0 h 210"/>
                    <a:gd name="T8" fmla="*/ 0 w 751"/>
                    <a:gd name="T9" fmla="*/ 0 h 210"/>
                    <a:gd name="T10" fmla="*/ 0 w 751"/>
                    <a:gd name="T11" fmla="*/ 0 h 21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751" h="210">
                      <a:moveTo>
                        <a:pt x="0" y="120"/>
                      </a:moveTo>
                      <a:lnTo>
                        <a:pt x="0" y="188"/>
                      </a:lnTo>
                      <a:lnTo>
                        <a:pt x="351" y="210"/>
                      </a:lnTo>
                      <a:lnTo>
                        <a:pt x="751" y="135"/>
                      </a:lnTo>
                      <a:lnTo>
                        <a:pt x="751" y="0"/>
                      </a:lnTo>
                      <a:lnTo>
                        <a:pt x="0" y="120"/>
                      </a:lnTo>
                      <a:close/>
                    </a:path>
                  </a:pathLst>
                </a:custGeom>
                <a:solidFill>
                  <a:srgbClr val="606060"/>
                </a:solidFill>
                <a:ln w="1588">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grpSp>
              <p:nvGrpSpPr>
                <p:cNvPr id="247" name="Group 203"/>
                <p:cNvGrpSpPr>
                  <a:grpSpLocks/>
                </p:cNvGrpSpPr>
                <p:nvPr/>
              </p:nvGrpSpPr>
              <p:grpSpPr bwMode="auto">
                <a:xfrm>
                  <a:off x="5020" y="1674"/>
                  <a:ext cx="279" cy="176"/>
                  <a:chOff x="5020" y="1674"/>
                  <a:chExt cx="279" cy="176"/>
                </a:xfrm>
              </p:grpSpPr>
              <p:sp>
                <p:nvSpPr>
                  <p:cNvPr id="248" name="Freeform 204"/>
                  <p:cNvSpPr>
                    <a:spLocks/>
                  </p:cNvSpPr>
                  <p:nvPr/>
                </p:nvSpPr>
                <p:spPr bwMode="auto">
                  <a:xfrm>
                    <a:off x="5139" y="1674"/>
                    <a:ext cx="160" cy="172"/>
                  </a:xfrm>
                  <a:custGeom>
                    <a:avLst/>
                    <a:gdLst>
                      <a:gd name="T0" fmla="*/ 0 w 960"/>
                      <a:gd name="T1" fmla="*/ 0 h 1031"/>
                      <a:gd name="T2" fmla="*/ 0 w 960"/>
                      <a:gd name="T3" fmla="*/ 0 h 1031"/>
                      <a:gd name="T4" fmla="*/ 0 w 960"/>
                      <a:gd name="T5" fmla="*/ 0 h 1031"/>
                      <a:gd name="T6" fmla="*/ 0 w 960"/>
                      <a:gd name="T7" fmla="*/ 0 h 1031"/>
                      <a:gd name="T8" fmla="*/ 0 w 960"/>
                      <a:gd name="T9" fmla="*/ 0 h 103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60" h="1031">
                        <a:moveTo>
                          <a:pt x="135" y="1031"/>
                        </a:moveTo>
                        <a:lnTo>
                          <a:pt x="0" y="33"/>
                        </a:lnTo>
                        <a:lnTo>
                          <a:pt x="827" y="0"/>
                        </a:lnTo>
                        <a:lnTo>
                          <a:pt x="960" y="889"/>
                        </a:lnTo>
                        <a:lnTo>
                          <a:pt x="135" y="1031"/>
                        </a:lnTo>
                        <a:close/>
                      </a:path>
                    </a:pathLst>
                  </a:custGeom>
                  <a:solidFill>
                    <a:srgbClr val="A0A0A0"/>
                  </a:solidFill>
                  <a:ln w="1588">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249" name="Freeform 205"/>
                  <p:cNvSpPr>
                    <a:spLocks/>
                  </p:cNvSpPr>
                  <p:nvPr/>
                </p:nvSpPr>
                <p:spPr bwMode="auto">
                  <a:xfrm>
                    <a:off x="5020" y="1679"/>
                    <a:ext cx="141" cy="171"/>
                  </a:xfrm>
                  <a:custGeom>
                    <a:avLst/>
                    <a:gdLst>
                      <a:gd name="T0" fmla="*/ 0 w 850"/>
                      <a:gd name="T1" fmla="*/ 0 h 1026"/>
                      <a:gd name="T2" fmla="*/ 0 w 850"/>
                      <a:gd name="T3" fmla="*/ 0 h 1026"/>
                      <a:gd name="T4" fmla="*/ 0 w 850"/>
                      <a:gd name="T5" fmla="*/ 0 h 1026"/>
                      <a:gd name="T6" fmla="*/ 0 w 850"/>
                      <a:gd name="T7" fmla="*/ 0 h 1026"/>
                      <a:gd name="T8" fmla="*/ 0 w 850"/>
                      <a:gd name="T9" fmla="*/ 0 h 10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50" h="1026">
                        <a:moveTo>
                          <a:pt x="715" y="0"/>
                        </a:moveTo>
                        <a:lnTo>
                          <a:pt x="0" y="228"/>
                        </a:lnTo>
                        <a:lnTo>
                          <a:pt x="102" y="1026"/>
                        </a:lnTo>
                        <a:lnTo>
                          <a:pt x="850" y="1000"/>
                        </a:lnTo>
                        <a:lnTo>
                          <a:pt x="715" y="0"/>
                        </a:lnTo>
                        <a:close/>
                      </a:path>
                    </a:pathLst>
                  </a:custGeom>
                  <a:solidFill>
                    <a:srgbClr val="808080"/>
                  </a:solidFill>
                  <a:ln w="1588">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250" name="Freeform 206"/>
                  <p:cNvSpPr>
                    <a:spLocks/>
                  </p:cNvSpPr>
                  <p:nvPr/>
                </p:nvSpPr>
                <p:spPr bwMode="auto">
                  <a:xfrm>
                    <a:off x="5166" y="1691"/>
                    <a:ext cx="115" cy="129"/>
                  </a:xfrm>
                  <a:custGeom>
                    <a:avLst/>
                    <a:gdLst>
                      <a:gd name="T0" fmla="*/ 0 w 689"/>
                      <a:gd name="T1" fmla="*/ 0 h 778"/>
                      <a:gd name="T2" fmla="*/ 0 w 689"/>
                      <a:gd name="T3" fmla="*/ 0 h 778"/>
                      <a:gd name="T4" fmla="*/ 0 w 689"/>
                      <a:gd name="T5" fmla="*/ 0 h 778"/>
                      <a:gd name="T6" fmla="*/ 0 w 689"/>
                      <a:gd name="T7" fmla="*/ 0 h 778"/>
                      <a:gd name="T8" fmla="*/ 0 w 689"/>
                      <a:gd name="T9" fmla="*/ 0 h 77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89" h="778">
                        <a:moveTo>
                          <a:pt x="0" y="36"/>
                        </a:moveTo>
                        <a:lnTo>
                          <a:pt x="98" y="778"/>
                        </a:lnTo>
                        <a:lnTo>
                          <a:pt x="689" y="689"/>
                        </a:lnTo>
                        <a:lnTo>
                          <a:pt x="587" y="0"/>
                        </a:lnTo>
                        <a:lnTo>
                          <a:pt x="0" y="36"/>
                        </a:lnTo>
                        <a:close/>
                      </a:path>
                    </a:pathLst>
                  </a:custGeom>
                  <a:solidFill>
                    <a:srgbClr val="00C0C0"/>
                  </a:solidFill>
                  <a:ln w="1588">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grpSp>
          </p:grpSp>
          <p:grpSp>
            <p:nvGrpSpPr>
              <p:cNvPr id="237" name="Group 207"/>
              <p:cNvGrpSpPr>
                <a:grpSpLocks/>
              </p:cNvGrpSpPr>
              <p:nvPr/>
            </p:nvGrpSpPr>
            <p:grpSpPr bwMode="auto">
              <a:xfrm>
                <a:off x="5212" y="1846"/>
                <a:ext cx="113" cy="80"/>
                <a:chOff x="5212" y="1846"/>
                <a:chExt cx="113" cy="80"/>
              </a:xfrm>
            </p:grpSpPr>
            <p:sp>
              <p:nvSpPr>
                <p:cNvPr id="238" name="Freeform 208"/>
                <p:cNvSpPr>
                  <a:spLocks/>
                </p:cNvSpPr>
                <p:nvPr/>
              </p:nvSpPr>
              <p:spPr bwMode="auto">
                <a:xfrm>
                  <a:off x="5212" y="1846"/>
                  <a:ext cx="112" cy="80"/>
                </a:xfrm>
                <a:custGeom>
                  <a:avLst/>
                  <a:gdLst>
                    <a:gd name="T0" fmla="*/ 0 w 674"/>
                    <a:gd name="T1" fmla="*/ 0 h 482"/>
                    <a:gd name="T2" fmla="*/ 0 w 674"/>
                    <a:gd name="T3" fmla="*/ 0 h 482"/>
                    <a:gd name="T4" fmla="*/ 0 w 674"/>
                    <a:gd name="T5" fmla="*/ 0 h 482"/>
                    <a:gd name="T6" fmla="*/ 0 w 674"/>
                    <a:gd name="T7" fmla="*/ 0 h 482"/>
                    <a:gd name="T8" fmla="*/ 0 w 674"/>
                    <a:gd name="T9" fmla="*/ 0 h 48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74" h="482">
                      <a:moveTo>
                        <a:pt x="674" y="0"/>
                      </a:moveTo>
                      <a:lnTo>
                        <a:pt x="0" y="143"/>
                      </a:lnTo>
                      <a:lnTo>
                        <a:pt x="0" y="482"/>
                      </a:lnTo>
                      <a:lnTo>
                        <a:pt x="674" y="271"/>
                      </a:lnTo>
                      <a:lnTo>
                        <a:pt x="674" y="0"/>
                      </a:lnTo>
                      <a:close/>
                    </a:path>
                  </a:pathLst>
                </a:custGeom>
                <a:solidFill>
                  <a:srgbClr val="404040"/>
                </a:solidFill>
                <a:ln w="1588">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239" name="Line 209"/>
                <p:cNvSpPr>
                  <a:spLocks noChangeShapeType="1"/>
                </p:cNvSpPr>
                <p:nvPr/>
              </p:nvSpPr>
              <p:spPr bwMode="auto">
                <a:xfrm flipV="1">
                  <a:off x="5286" y="1866"/>
                  <a:ext cx="30" cy="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240" name="Line 210"/>
                <p:cNvSpPr>
                  <a:spLocks noChangeShapeType="1"/>
                </p:cNvSpPr>
                <p:nvPr/>
              </p:nvSpPr>
              <p:spPr bwMode="auto">
                <a:xfrm flipH="1">
                  <a:off x="5231" y="1876"/>
                  <a:ext cx="39" cy="9"/>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241" name="Line 211"/>
                <p:cNvSpPr>
                  <a:spLocks noChangeShapeType="1"/>
                </p:cNvSpPr>
                <p:nvPr/>
              </p:nvSpPr>
              <p:spPr bwMode="auto">
                <a:xfrm>
                  <a:off x="5277" y="1856"/>
                  <a:ext cx="1" cy="52"/>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242" name="Line 212"/>
                <p:cNvSpPr>
                  <a:spLocks noChangeShapeType="1"/>
                </p:cNvSpPr>
                <p:nvPr/>
              </p:nvSpPr>
              <p:spPr bwMode="auto">
                <a:xfrm>
                  <a:off x="5223" y="1868"/>
                  <a:ext cx="1" cy="57"/>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243" name="Line 213"/>
                <p:cNvSpPr>
                  <a:spLocks noChangeShapeType="1"/>
                </p:cNvSpPr>
                <p:nvPr/>
              </p:nvSpPr>
              <p:spPr bwMode="auto">
                <a:xfrm flipH="1">
                  <a:off x="5223" y="1867"/>
                  <a:ext cx="102" cy="26"/>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244" name="Line 214"/>
                <p:cNvSpPr>
                  <a:spLocks noChangeShapeType="1"/>
                </p:cNvSpPr>
                <p:nvPr/>
              </p:nvSpPr>
              <p:spPr bwMode="auto">
                <a:xfrm flipV="1">
                  <a:off x="5223" y="1860"/>
                  <a:ext cx="102" cy="23"/>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grpSp>
        </p:grpSp>
        <p:grpSp>
          <p:nvGrpSpPr>
            <p:cNvPr id="204" name="Group 215"/>
            <p:cNvGrpSpPr>
              <a:grpSpLocks/>
            </p:cNvGrpSpPr>
            <p:nvPr/>
          </p:nvGrpSpPr>
          <p:grpSpPr bwMode="auto">
            <a:xfrm>
              <a:off x="5170" y="1848"/>
              <a:ext cx="270" cy="138"/>
              <a:chOff x="5170" y="1848"/>
              <a:chExt cx="270" cy="138"/>
            </a:xfrm>
          </p:grpSpPr>
          <p:grpSp>
            <p:nvGrpSpPr>
              <p:cNvPr id="205" name="Group 216"/>
              <p:cNvGrpSpPr>
                <a:grpSpLocks/>
              </p:cNvGrpSpPr>
              <p:nvPr/>
            </p:nvGrpSpPr>
            <p:grpSpPr bwMode="auto">
              <a:xfrm>
                <a:off x="5188" y="1923"/>
                <a:ext cx="43" cy="32"/>
                <a:chOff x="5188" y="1923"/>
                <a:chExt cx="43" cy="32"/>
              </a:xfrm>
            </p:grpSpPr>
            <p:sp>
              <p:nvSpPr>
                <p:cNvPr id="234" name="Freeform 217"/>
                <p:cNvSpPr>
                  <a:spLocks/>
                </p:cNvSpPr>
                <p:nvPr/>
              </p:nvSpPr>
              <p:spPr bwMode="auto">
                <a:xfrm>
                  <a:off x="5188" y="1923"/>
                  <a:ext cx="12" cy="32"/>
                </a:xfrm>
                <a:custGeom>
                  <a:avLst/>
                  <a:gdLst>
                    <a:gd name="T0" fmla="*/ 0 w 75"/>
                    <a:gd name="T1" fmla="*/ 0 h 194"/>
                    <a:gd name="T2" fmla="*/ 0 w 75"/>
                    <a:gd name="T3" fmla="*/ 0 h 194"/>
                    <a:gd name="T4" fmla="*/ 0 w 75"/>
                    <a:gd name="T5" fmla="*/ 0 h 194"/>
                    <a:gd name="T6" fmla="*/ 0 w 75"/>
                    <a:gd name="T7" fmla="*/ 0 h 194"/>
                    <a:gd name="T8" fmla="*/ 0 w 75"/>
                    <a:gd name="T9" fmla="*/ 0 h 19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 h="194">
                      <a:moveTo>
                        <a:pt x="23" y="0"/>
                      </a:moveTo>
                      <a:lnTo>
                        <a:pt x="0" y="183"/>
                      </a:lnTo>
                      <a:lnTo>
                        <a:pt x="55" y="194"/>
                      </a:lnTo>
                      <a:lnTo>
                        <a:pt x="75" y="8"/>
                      </a:lnTo>
                      <a:lnTo>
                        <a:pt x="23" y="0"/>
                      </a:lnTo>
                      <a:close/>
                    </a:path>
                  </a:pathLst>
                </a:custGeom>
                <a:solidFill>
                  <a:srgbClr val="606060"/>
                </a:solidFill>
                <a:ln w="1588">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235" name="Freeform 218"/>
                <p:cNvSpPr>
                  <a:spLocks/>
                </p:cNvSpPr>
                <p:nvPr/>
              </p:nvSpPr>
              <p:spPr bwMode="auto">
                <a:xfrm>
                  <a:off x="5197" y="1927"/>
                  <a:ext cx="34" cy="28"/>
                </a:xfrm>
                <a:custGeom>
                  <a:avLst/>
                  <a:gdLst>
                    <a:gd name="T0" fmla="*/ 0 w 206"/>
                    <a:gd name="T1" fmla="*/ 0 h 168"/>
                    <a:gd name="T2" fmla="*/ 0 w 206"/>
                    <a:gd name="T3" fmla="*/ 0 h 168"/>
                    <a:gd name="T4" fmla="*/ 0 w 206"/>
                    <a:gd name="T5" fmla="*/ 0 h 168"/>
                    <a:gd name="T6" fmla="*/ 0 w 206"/>
                    <a:gd name="T7" fmla="*/ 0 h 168"/>
                    <a:gd name="T8" fmla="*/ 0 w 206"/>
                    <a:gd name="T9" fmla="*/ 0 h 168"/>
                    <a:gd name="T10" fmla="*/ 0 w 206"/>
                    <a:gd name="T11" fmla="*/ 0 h 168"/>
                    <a:gd name="T12" fmla="*/ 0 w 206"/>
                    <a:gd name="T13" fmla="*/ 0 h 16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06" h="168">
                      <a:moveTo>
                        <a:pt x="17" y="5"/>
                      </a:moveTo>
                      <a:lnTo>
                        <a:pt x="0" y="168"/>
                      </a:lnTo>
                      <a:lnTo>
                        <a:pt x="206" y="84"/>
                      </a:lnTo>
                      <a:lnTo>
                        <a:pt x="126" y="58"/>
                      </a:lnTo>
                      <a:lnTo>
                        <a:pt x="52" y="97"/>
                      </a:lnTo>
                      <a:lnTo>
                        <a:pt x="75" y="0"/>
                      </a:lnTo>
                      <a:lnTo>
                        <a:pt x="17" y="5"/>
                      </a:lnTo>
                      <a:close/>
                    </a:path>
                  </a:pathLst>
                </a:custGeom>
                <a:solidFill>
                  <a:srgbClr val="404040"/>
                </a:solidFill>
                <a:ln w="1588">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grpSp>
          <p:grpSp>
            <p:nvGrpSpPr>
              <p:cNvPr id="206" name="Group 219"/>
              <p:cNvGrpSpPr>
                <a:grpSpLocks/>
              </p:cNvGrpSpPr>
              <p:nvPr/>
            </p:nvGrpSpPr>
            <p:grpSpPr bwMode="auto">
              <a:xfrm>
                <a:off x="5170" y="1848"/>
                <a:ext cx="270" cy="138"/>
                <a:chOff x="5170" y="1848"/>
                <a:chExt cx="270" cy="138"/>
              </a:xfrm>
            </p:grpSpPr>
            <p:sp>
              <p:nvSpPr>
                <p:cNvPr id="207" name="Freeform 220"/>
                <p:cNvSpPr>
                  <a:spLocks/>
                </p:cNvSpPr>
                <p:nvPr/>
              </p:nvSpPr>
              <p:spPr bwMode="auto">
                <a:xfrm>
                  <a:off x="5175" y="1848"/>
                  <a:ext cx="264" cy="122"/>
                </a:xfrm>
                <a:custGeom>
                  <a:avLst/>
                  <a:gdLst>
                    <a:gd name="T0" fmla="*/ 0 w 1583"/>
                    <a:gd name="T1" fmla="*/ 0 h 729"/>
                    <a:gd name="T2" fmla="*/ 0 w 1583"/>
                    <a:gd name="T3" fmla="*/ 0 h 729"/>
                    <a:gd name="T4" fmla="*/ 0 w 1583"/>
                    <a:gd name="T5" fmla="*/ 0 h 729"/>
                    <a:gd name="T6" fmla="*/ 0 w 1583"/>
                    <a:gd name="T7" fmla="*/ 0 h 729"/>
                    <a:gd name="T8" fmla="*/ 0 w 1583"/>
                    <a:gd name="T9" fmla="*/ 0 h 72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83" h="729">
                      <a:moveTo>
                        <a:pt x="0" y="309"/>
                      </a:moveTo>
                      <a:lnTo>
                        <a:pt x="759" y="729"/>
                      </a:lnTo>
                      <a:lnTo>
                        <a:pt x="1583" y="318"/>
                      </a:lnTo>
                      <a:lnTo>
                        <a:pt x="951" y="0"/>
                      </a:lnTo>
                      <a:lnTo>
                        <a:pt x="0" y="309"/>
                      </a:lnTo>
                      <a:close/>
                    </a:path>
                  </a:pathLst>
                </a:custGeom>
                <a:solidFill>
                  <a:srgbClr val="808080"/>
                </a:solidFill>
                <a:ln w="1588">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208" name="Freeform 221"/>
                <p:cNvSpPr>
                  <a:spLocks/>
                </p:cNvSpPr>
                <p:nvPr/>
              </p:nvSpPr>
              <p:spPr bwMode="auto">
                <a:xfrm>
                  <a:off x="5170" y="1899"/>
                  <a:ext cx="133" cy="86"/>
                </a:xfrm>
                <a:custGeom>
                  <a:avLst/>
                  <a:gdLst>
                    <a:gd name="T0" fmla="*/ 0 w 792"/>
                    <a:gd name="T1" fmla="*/ 0 h 516"/>
                    <a:gd name="T2" fmla="*/ 0 w 792"/>
                    <a:gd name="T3" fmla="*/ 0 h 516"/>
                    <a:gd name="T4" fmla="*/ 0 w 792"/>
                    <a:gd name="T5" fmla="*/ 0 h 516"/>
                    <a:gd name="T6" fmla="*/ 0 w 792"/>
                    <a:gd name="T7" fmla="*/ 0 h 516"/>
                    <a:gd name="T8" fmla="*/ 0 w 792"/>
                    <a:gd name="T9" fmla="*/ 0 h 51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92" h="516">
                      <a:moveTo>
                        <a:pt x="28" y="0"/>
                      </a:moveTo>
                      <a:lnTo>
                        <a:pt x="792" y="426"/>
                      </a:lnTo>
                      <a:lnTo>
                        <a:pt x="770" y="516"/>
                      </a:lnTo>
                      <a:lnTo>
                        <a:pt x="0" y="82"/>
                      </a:lnTo>
                      <a:lnTo>
                        <a:pt x="28" y="0"/>
                      </a:lnTo>
                      <a:close/>
                    </a:path>
                  </a:pathLst>
                </a:custGeom>
                <a:solidFill>
                  <a:srgbClr val="606060"/>
                </a:solidFill>
                <a:ln w="1588">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209" name="Freeform 222"/>
                <p:cNvSpPr>
                  <a:spLocks/>
                </p:cNvSpPr>
                <p:nvPr/>
              </p:nvSpPr>
              <p:spPr bwMode="auto">
                <a:xfrm>
                  <a:off x="5299" y="1901"/>
                  <a:ext cx="141" cy="85"/>
                </a:xfrm>
                <a:custGeom>
                  <a:avLst/>
                  <a:gdLst>
                    <a:gd name="T0" fmla="*/ 0 w 846"/>
                    <a:gd name="T1" fmla="*/ 0 h 507"/>
                    <a:gd name="T2" fmla="*/ 0 w 846"/>
                    <a:gd name="T3" fmla="*/ 0 h 507"/>
                    <a:gd name="T4" fmla="*/ 0 w 846"/>
                    <a:gd name="T5" fmla="*/ 0 h 507"/>
                    <a:gd name="T6" fmla="*/ 0 w 846"/>
                    <a:gd name="T7" fmla="*/ 0 h 507"/>
                    <a:gd name="T8" fmla="*/ 0 w 846"/>
                    <a:gd name="T9" fmla="*/ 0 h 50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46" h="507">
                      <a:moveTo>
                        <a:pt x="0" y="507"/>
                      </a:moveTo>
                      <a:lnTo>
                        <a:pt x="25" y="411"/>
                      </a:lnTo>
                      <a:lnTo>
                        <a:pt x="846" y="0"/>
                      </a:lnTo>
                      <a:lnTo>
                        <a:pt x="817" y="76"/>
                      </a:lnTo>
                      <a:lnTo>
                        <a:pt x="0" y="507"/>
                      </a:lnTo>
                      <a:close/>
                    </a:path>
                  </a:pathLst>
                </a:custGeom>
                <a:solidFill>
                  <a:srgbClr val="404040"/>
                </a:solidFill>
                <a:ln w="1588">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210" name="Freeform 223"/>
                <p:cNvSpPr>
                  <a:spLocks/>
                </p:cNvSpPr>
                <p:nvPr/>
              </p:nvSpPr>
              <p:spPr bwMode="auto">
                <a:xfrm>
                  <a:off x="5227" y="1905"/>
                  <a:ext cx="106" cy="54"/>
                </a:xfrm>
                <a:custGeom>
                  <a:avLst/>
                  <a:gdLst>
                    <a:gd name="T0" fmla="*/ 0 w 637"/>
                    <a:gd name="T1" fmla="*/ 0 h 321"/>
                    <a:gd name="T2" fmla="*/ 0 w 637"/>
                    <a:gd name="T3" fmla="*/ 0 h 321"/>
                    <a:gd name="T4" fmla="*/ 0 w 637"/>
                    <a:gd name="T5" fmla="*/ 0 h 321"/>
                    <a:gd name="T6" fmla="*/ 0 w 637"/>
                    <a:gd name="T7" fmla="*/ 0 h 321"/>
                    <a:gd name="T8" fmla="*/ 0 w 637"/>
                    <a:gd name="T9" fmla="*/ 0 h 32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37" h="321">
                      <a:moveTo>
                        <a:pt x="0" y="83"/>
                      </a:moveTo>
                      <a:lnTo>
                        <a:pt x="220" y="0"/>
                      </a:lnTo>
                      <a:lnTo>
                        <a:pt x="637" y="224"/>
                      </a:lnTo>
                      <a:lnTo>
                        <a:pt x="425" y="321"/>
                      </a:lnTo>
                      <a:lnTo>
                        <a:pt x="0" y="83"/>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11" name="Freeform 224"/>
                <p:cNvSpPr>
                  <a:spLocks/>
                </p:cNvSpPr>
                <p:nvPr/>
              </p:nvSpPr>
              <p:spPr bwMode="auto">
                <a:xfrm>
                  <a:off x="5270" y="1868"/>
                  <a:ext cx="156" cy="72"/>
                </a:xfrm>
                <a:custGeom>
                  <a:avLst/>
                  <a:gdLst>
                    <a:gd name="T0" fmla="*/ 0 w 938"/>
                    <a:gd name="T1" fmla="*/ 0 h 434"/>
                    <a:gd name="T2" fmla="*/ 0 w 938"/>
                    <a:gd name="T3" fmla="*/ 0 h 434"/>
                    <a:gd name="T4" fmla="*/ 0 w 938"/>
                    <a:gd name="T5" fmla="*/ 0 h 434"/>
                    <a:gd name="T6" fmla="*/ 0 w 938"/>
                    <a:gd name="T7" fmla="*/ 0 h 434"/>
                    <a:gd name="T8" fmla="*/ 0 w 938"/>
                    <a:gd name="T9" fmla="*/ 0 h 4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38" h="434">
                      <a:moveTo>
                        <a:pt x="0" y="210"/>
                      </a:moveTo>
                      <a:lnTo>
                        <a:pt x="410" y="434"/>
                      </a:lnTo>
                      <a:lnTo>
                        <a:pt x="938" y="186"/>
                      </a:lnTo>
                      <a:lnTo>
                        <a:pt x="554" y="0"/>
                      </a:lnTo>
                      <a:lnTo>
                        <a:pt x="0" y="210"/>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12" name="Freeform 225"/>
                <p:cNvSpPr>
                  <a:spLocks/>
                </p:cNvSpPr>
                <p:nvPr/>
              </p:nvSpPr>
              <p:spPr bwMode="auto">
                <a:xfrm>
                  <a:off x="5188" y="1852"/>
                  <a:ext cx="172" cy="66"/>
                </a:xfrm>
                <a:custGeom>
                  <a:avLst/>
                  <a:gdLst>
                    <a:gd name="T0" fmla="*/ 0 w 1034"/>
                    <a:gd name="T1" fmla="*/ 0 h 395"/>
                    <a:gd name="T2" fmla="*/ 0 w 1034"/>
                    <a:gd name="T3" fmla="*/ 0 h 395"/>
                    <a:gd name="T4" fmla="*/ 0 w 1034"/>
                    <a:gd name="T5" fmla="*/ 0 h 395"/>
                    <a:gd name="T6" fmla="*/ 0 w 1034"/>
                    <a:gd name="T7" fmla="*/ 0 h 395"/>
                    <a:gd name="T8" fmla="*/ 0 w 1034"/>
                    <a:gd name="T9" fmla="*/ 0 h 39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34" h="395">
                      <a:moveTo>
                        <a:pt x="216" y="395"/>
                      </a:moveTo>
                      <a:lnTo>
                        <a:pt x="0" y="285"/>
                      </a:lnTo>
                      <a:lnTo>
                        <a:pt x="867" y="0"/>
                      </a:lnTo>
                      <a:lnTo>
                        <a:pt x="1034" y="82"/>
                      </a:lnTo>
                      <a:lnTo>
                        <a:pt x="216" y="395"/>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13" name="Line 226"/>
                <p:cNvSpPr>
                  <a:spLocks noChangeShapeType="1"/>
                </p:cNvSpPr>
                <p:nvPr/>
              </p:nvSpPr>
              <p:spPr bwMode="auto">
                <a:xfrm flipV="1">
                  <a:off x="5193" y="1855"/>
                  <a:ext cx="148" cy="51"/>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214" name="Line 227"/>
                <p:cNvSpPr>
                  <a:spLocks noChangeShapeType="1"/>
                </p:cNvSpPr>
                <p:nvPr/>
              </p:nvSpPr>
              <p:spPr bwMode="auto">
                <a:xfrm flipV="1">
                  <a:off x="5205" y="1858"/>
                  <a:ext cx="144" cy="52"/>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215" name="Line 228"/>
                <p:cNvSpPr>
                  <a:spLocks noChangeShapeType="1"/>
                </p:cNvSpPr>
                <p:nvPr/>
              </p:nvSpPr>
              <p:spPr bwMode="auto">
                <a:xfrm flipV="1">
                  <a:off x="5214" y="1862"/>
                  <a:ext cx="141" cy="54"/>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216" name="Line 229"/>
                <p:cNvSpPr>
                  <a:spLocks noChangeShapeType="1"/>
                </p:cNvSpPr>
                <p:nvPr/>
              </p:nvSpPr>
              <p:spPr bwMode="auto">
                <a:xfrm flipV="1">
                  <a:off x="5235" y="1871"/>
                  <a:ext cx="138" cy="55"/>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217" name="Line 230"/>
                <p:cNvSpPr>
                  <a:spLocks noChangeShapeType="1"/>
                </p:cNvSpPr>
                <p:nvPr/>
              </p:nvSpPr>
              <p:spPr bwMode="auto">
                <a:xfrm flipV="1">
                  <a:off x="5246" y="1877"/>
                  <a:ext cx="137" cy="56"/>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218" name="Line 231"/>
                <p:cNvSpPr>
                  <a:spLocks noChangeShapeType="1"/>
                </p:cNvSpPr>
                <p:nvPr/>
              </p:nvSpPr>
              <p:spPr bwMode="auto">
                <a:xfrm flipV="1">
                  <a:off x="5261" y="1885"/>
                  <a:ext cx="124" cy="53"/>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219" name="Line 232"/>
                <p:cNvSpPr>
                  <a:spLocks noChangeShapeType="1"/>
                </p:cNvSpPr>
                <p:nvPr/>
              </p:nvSpPr>
              <p:spPr bwMode="auto">
                <a:xfrm flipV="1">
                  <a:off x="5274" y="1890"/>
                  <a:ext cx="119" cy="53"/>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220" name="Line 233"/>
                <p:cNvSpPr>
                  <a:spLocks noChangeShapeType="1"/>
                </p:cNvSpPr>
                <p:nvPr/>
              </p:nvSpPr>
              <p:spPr bwMode="auto">
                <a:xfrm flipV="1">
                  <a:off x="5291" y="1897"/>
                  <a:ext cx="114" cy="52"/>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221" name="Line 234"/>
                <p:cNvSpPr>
                  <a:spLocks noChangeShapeType="1"/>
                </p:cNvSpPr>
                <p:nvPr/>
              </p:nvSpPr>
              <p:spPr bwMode="auto">
                <a:xfrm>
                  <a:off x="5239" y="1915"/>
                  <a:ext cx="71" cy="40"/>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222" name="Line 235"/>
                <p:cNvSpPr>
                  <a:spLocks noChangeShapeType="1"/>
                </p:cNvSpPr>
                <p:nvPr/>
              </p:nvSpPr>
              <p:spPr bwMode="auto">
                <a:xfrm>
                  <a:off x="5255" y="1910"/>
                  <a:ext cx="69" cy="38"/>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223" name="Line 236"/>
                <p:cNvSpPr>
                  <a:spLocks noChangeShapeType="1"/>
                </p:cNvSpPr>
                <p:nvPr/>
              </p:nvSpPr>
              <p:spPr bwMode="auto">
                <a:xfrm>
                  <a:off x="5285" y="1897"/>
                  <a:ext cx="68" cy="37"/>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224" name="Line 237"/>
                <p:cNvSpPr>
                  <a:spLocks noChangeShapeType="1"/>
                </p:cNvSpPr>
                <p:nvPr/>
              </p:nvSpPr>
              <p:spPr bwMode="auto">
                <a:xfrm>
                  <a:off x="5301" y="1891"/>
                  <a:ext cx="67" cy="36"/>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225" name="Line 238"/>
                <p:cNvSpPr>
                  <a:spLocks noChangeShapeType="1"/>
                </p:cNvSpPr>
                <p:nvPr/>
              </p:nvSpPr>
              <p:spPr bwMode="auto">
                <a:xfrm>
                  <a:off x="5318" y="1886"/>
                  <a:ext cx="65" cy="36"/>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226" name="Line 239"/>
                <p:cNvSpPr>
                  <a:spLocks noChangeShapeType="1"/>
                </p:cNvSpPr>
                <p:nvPr/>
              </p:nvSpPr>
              <p:spPr bwMode="auto">
                <a:xfrm>
                  <a:off x="5332" y="1880"/>
                  <a:ext cx="64" cy="34"/>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227" name="Line 240"/>
                <p:cNvSpPr>
                  <a:spLocks noChangeShapeType="1"/>
                </p:cNvSpPr>
                <p:nvPr/>
              </p:nvSpPr>
              <p:spPr bwMode="auto">
                <a:xfrm>
                  <a:off x="5346" y="1874"/>
                  <a:ext cx="64" cy="33"/>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228" name="Line 241"/>
                <p:cNvSpPr>
                  <a:spLocks noChangeShapeType="1"/>
                </p:cNvSpPr>
                <p:nvPr/>
              </p:nvSpPr>
              <p:spPr bwMode="auto">
                <a:xfrm>
                  <a:off x="5209" y="1892"/>
                  <a:ext cx="35" cy="18"/>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229" name="Line 242"/>
                <p:cNvSpPr>
                  <a:spLocks noChangeShapeType="1"/>
                </p:cNvSpPr>
                <p:nvPr/>
              </p:nvSpPr>
              <p:spPr bwMode="auto">
                <a:xfrm>
                  <a:off x="5232" y="1885"/>
                  <a:ext cx="32" cy="17"/>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230" name="Line 243"/>
                <p:cNvSpPr>
                  <a:spLocks noChangeShapeType="1"/>
                </p:cNvSpPr>
                <p:nvPr/>
              </p:nvSpPr>
              <p:spPr bwMode="auto">
                <a:xfrm>
                  <a:off x="5252" y="1879"/>
                  <a:ext cx="33" cy="17"/>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231" name="Line 244"/>
                <p:cNvSpPr>
                  <a:spLocks noChangeShapeType="1"/>
                </p:cNvSpPr>
                <p:nvPr/>
              </p:nvSpPr>
              <p:spPr bwMode="auto">
                <a:xfrm>
                  <a:off x="5272" y="1872"/>
                  <a:ext cx="32" cy="15"/>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232" name="Line 245"/>
                <p:cNvSpPr>
                  <a:spLocks noChangeShapeType="1"/>
                </p:cNvSpPr>
                <p:nvPr/>
              </p:nvSpPr>
              <p:spPr bwMode="auto">
                <a:xfrm>
                  <a:off x="5292" y="1865"/>
                  <a:ext cx="31" cy="16"/>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233" name="Line 246"/>
                <p:cNvSpPr>
                  <a:spLocks noChangeShapeType="1"/>
                </p:cNvSpPr>
                <p:nvPr/>
              </p:nvSpPr>
              <p:spPr bwMode="auto">
                <a:xfrm>
                  <a:off x="5315" y="1858"/>
                  <a:ext cx="29" cy="15"/>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grpSp>
        </p:grpSp>
      </p:grpSp>
      <p:grpSp>
        <p:nvGrpSpPr>
          <p:cNvPr id="261" name="Group 254"/>
          <p:cNvGrpSpPr>
            <a:grpSpLocks/>
          </p:cNvGrpSpPr>
          <p:nvPr/>
        </p:nvGrpSpPr>
        <p:grpSpPr bwMode="auto">
          <a:xfrm>
            <a:off x="7012736" y="3258385"/>
            <a:ext cx="144954" cy="73406"/>
            <a:chOff x="5325" y="1860"/>
            <a:chExt cx="144" cy="79"/>
          </a:xfrm>
        </p:grpSpPr>
        <p:grpSp>
          <p:nvGrpSpPr>
            <p:cNvPr id="262" name="Group 255"/>
            <p:cNvGrpSpPr>
              <a:grpSpLocks/>
            </p:cNvGrpSpPr>
            <p:nvPr/>
          </p:nvGrpSpPr>
          <p:grpSpPr bwMode="auto">
            <a:xfrm>
              <a:off x="5325" y="1860"/>
              <a:ext cx="125" cy="63"/>
              <a:chOff x="5325" y="1860"/>
              <a:chExt cx="125" cy="63"/>
            </a:xfrm>
          </p:grpSpPr>
          <p:sp>
            <p:nvSpPr>
              <p:cNvPr id="266" name="Freeform 256"/>
              <p:cNvSpPr>
                <a:spLocks/>
              </p:cNvSpPr>
              <p:nvPr/>
            </p:nvSpPr>
            <p:spPr bwMode="auto">
              <a:xfrm>
                <a:off x="5325" y="1860"/>
                <a:ext cx="125" cy="63"/>
              </a:xfrm>
              <a:custGeom>
                <a:avLst/>
                <a:gdLst>
                  <a:gd name="T0" fmla="*/ 0 w 751"/>
                  <a:gd name="T1" fmla="*/ 0 h 379"/>
                  <a:gd name="T2" fmla="*/ 0 w 751"/>
                  <a:gd name="T3" fmla="*/ 0 h 379"/>
                  <a:gd name="T4" fmla="*/ 0 w 751"/>
                  <a:gd name="T5" fmla="*/ 0 h 379"/>
                  <a:gd name="T6" fmla="*/ 0 w 751"/>
                  <a:gd name="T7" fmla="*/ 0 h 379"/>
                  <a:gd name="T8" fmla="*/ 0 w 751"/>
                  <a:gd name="T9" fmla="*/ 0 h 379"/>
                  <a:gd name="T10" fmla="*/ 0 w 751"/>
                  <a:gd name="T11" fmla="*/ 0 h 379"/>
                  <a:gd name="T12" fmla="*/ 0 w 751"/>
                  <a:gd name="T13" fmla="*/ 0 h 379"/>
                  <a:gd name="T14" fmla="*/ 0 w 751"/>
                  <a:gd name="T15" fmla="*/ 0 h 379"/>
                  <a:gd name="T16" fmla="*/ 0 w 751"/>
                  <a:gd name="T17" fmla="*/ 0 h 379"/>
                  <a:gd name="T18" fmla="*/ 0 w 751"/>
                  <a:gd name="T19" fmla="*/ 0 h 379"/>
                  <a:gd name="T20" fmla="*/ 0 w 751"/>
                  <a:gd name="T21" fmla="*/ 0 h 379"/>
                  <a:gd name="T22" fmla="*/ 0 w 751"/>
                  <a:gd name="T23" fmla="*/ 0 h 379"/>
                  <a:gd name="T24" fmla="*/ 0 w 751"/>
                  <a:gd name="T25" fmla="*/ 0 h 379"/>
                  <a:gd name="T26" fmla="*/ 0 w 751"/>
                  <a:gd name="T27" fmla="*/ 0 h 379"/>
                  <a:gd name="T28" fmla="*/ 0 w 751"/>
                  <a:gd name="T29" fmla="*/ 0 h 379"/>
                  <a:gd name="T30" fmla="*/ 0 w 751"/>
                  <a:gd name="T31" fmla="*/ 0 h 379"/>
                  <a:gd name="T32" fmla="*/ 0 w 751"/>
                  <a:gd name="T33" fmla="*/ 0 h 379"/>
                  <a:gd name="T34" fmla="*/ 0 w 751"/>
                  <a:gd name="T35" fmla="*/ 0 h 379"/>
                  <a:gd name="T36" fmla="*/ 0 w 751"/>
                  <a:gd name="T37" fmla="*/ 0 h 379"/>
                  <a:gd name="T38" fmla="*/ 0 w 751"/>
                  <a:gd name="T39" fmla="*/ 0 h 379"/>
                  <a:gd name="T40" fmla="*/ 0 w 751"/>
                  <a:gd name="T41" fmla="*/ 0 h 379"/>
                  <a:gd name="T42" fmla="*/ 0 w 751"/>
                  <a:gd name="T43" fmla="*/ 0 h 379"/>
                  <a:gd name="T44" fmla="*/ 0 w 751"/>
                  <a:gd name="T45" fmla="*/ 0 h 379"/>
                  <a:gd name="T46" fmla="*/ 0 w 751"/>
                  <a:gd name="T47" fmla="*/ 0 h 379"/>
                  <a:gd name="T48" fmla="*/ 0 w 751"/>
                  <a:gd name="T49" fmla="*/ 0 h 379"/>
                  <a:gd name="T50" fmla="*/ 0 w 751"/>
                  <a:gd name="T51" fmla="*/ 0 h 379"/>
                  <a:gd name="T52" fmla="*/ 0 w 751"/>
                  <a:gd name="T53" fmla="*/ 0 h 379"/>
                  <a:gd name="T54" fmla="*/ 0 w 751"/>
                  <a:gd name="T55" fmla="*/ 0 h 379"/>
                  <a:gd name="T56" fmla="*/ 0 w 751"/>
                  <a:gd name="T57" fmla="*/ 0 h 379"/>
                  <a:gd name="T58" fmla="*/ 0 w 751"/>
                  <a:gd name="T59" fmla="*/ 0 h 379"/>
                  <a:gd name="T60" fmla="*/ 0 w 751"/>
                  <a:gd name="T61" fmla="*/ 0 h 379"/>
                  <a:gd name="T62" fmla="*/ 0 w 751"/>
                  <a:gd name="T63" fmla="*/ 0 h 379"/>
                  <a:gd name="T64" fmla="*/ 0 w 751"/>
                  <a:gd name="T65" fmla="*/ 0 h 379"/>
                  <a:gd name="T66" fmla="*/ 0 w 751"/>
                  <a:gd name="T67" fmla="*/ 0 h 379"/>
                  <a:gd name="T68" fmla="*/ 0 w 751"/>
                  <a:gd name="T69" fmla="*/ 0 h 379"/>
                  <a:gd name="T70" fmla="*/ 0 w 751"/>
                  <a:gd name="T71" fmla="*/ 0 h 379"/>
                  <a:gd name="T72" fmla="*/ 0 w 751"/>
                  <a:gd name="T73" fmla="*/ 0 h 379"/>
                  <a:gd name="T74" fmla="*/ 0 w 751"/>
                  <a:gd name="T75" fmla="*/ 0 h 379"/>
                  <a:gd name="T76" fmla="*/ 0 w 751"/>
                  <a:gd name="T77" fmla="*/ 0 h 379"/>
                  <a:gd name="T78" fmla="*/ 0 w 751"/>
                  <a:gd name="T79" fmla="*/ 0 h 379"/>
                  <a:gd name="T80" fmla="*/ 0 w 751"/>
                  <a:gd name="T81" fmla="*/ 0 h 379"/>
                  <a:gd name="T82" fmla="*/ 0 w 751"/>
                  <a:gd name="T83" fmla="*/ 0 h 379"/>
                  <a:gd name="T84" fmla="*/ 0 w 751"/>
                  <a:gd name="T85" fmla="*/ 0 h 379"/>
                  <a:gd name="T86" fmla="*/ 0 w 751"/>
                  <a:gd name="T87" fmla="*/ 0 h 379"/>
                  <a:gd name="T88" fmla="*/ 0 w 751"/>
                  <a:gd name="T89" fmla="*/ 0 h 379"/>
                  <a:gd name="T90" fmla="*/ 0 w 751"/>
                  <a:gd name="T91" fmla="*/ 0 h 379"/>
                  <a:gd name="T92" fmla="*/ 0 w 751"/>
                  <a:gd name="T93" fmla="*/ 0 h 379"/>
                  <a:gd name="T94" fmla="*/ 0 w 751"/>
                  <a:gd name="T95" fmla="*/ 0 h 379"/>
                  <a:gd name="T96" fmla="*/ 0 w 751"/>
                  <a:gd name="T97" fmla="*/ 0 h 379"/>
                  <a:gd name="T98" fmla="*/ 0 w 751"/>
                  <a:gd name="T99" fmla="*/ 0 h 379"/>
                  <a:gd name="T100" fmla="*/ 0 w 751"/>
                  <a:gd name="T101" fmla="*/ 0 h 379"/>
                  <a:gd name="T102" fmla="*/ 0 w 751"/>
                  <a:gd name="T103" fmla="*/ 0 h 379"/>
                  <a:gd name="T104" fmla="*/ 0 w 751"/>
                  <a:gd name="T105" fmla="*/ 0 h 379"/>
                  <a:gd name="T106" fmla="*/ 0 w 751"/>
                  <a:gd name="T107" fmla="*/ 0 h 379"/>
                  <a:gd name="T108" fmla="*/ 0 w 751"/>
                  <a:gd name="T109" fmla="*/ 0 h 379"/>
                  <a:gd name="T110" fmla="*/ 0 w 751"/>
                  <a:gd name="T111" fmla="*/ 0 h 379"/>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751" h="379">
                    <a:moveTo>
                      <a:pt x="679" y="379"/>
                    </a:moveTo>
                    <a:lnTo>
                      <a:pt x="639" y="370"/>
                    </a:lnTo>
                    <a:lnTo>
                      <a:pt x="600" y="352"/>
                    </a:lnTo>
                    <a:lnTo>
                      <a:pt x="564" y="344"/>
                    </a:lnTo>
                    <a:lnTo>
                      <a:pt x="502" y="353"/>
                    </a:lnTo>
                    <a:lnTo>
                      <a:pt x="457" y="352"/>
                    </a:lnTo>
                    <a:lnTo>
                      <a:pt x="425" y="341"/>
                    </a:lnTo>
                    <a:lnTo>
                      <a:pt x="399" y="332"/>
                    </a:lnTo>
                    <a:lnTo>
                      <a:pt x="373" y="320"/>
                    </a:lnTo>
                    <a:lnTo>
                      <a:pt x="346" y="295"/>
                    </a:lnTo>
                    <a:lnTo>
                      <a:pt x="324" y="273"/>
                    </a:lnTo>
                    <a:lnTo>
                      <a:pt x="288" y="246"/>
                    </a:lnTo>
                    <a:lnTo>
                      <a:pt x="238" y="254"/>
                    </a:lnTo>
                    <a:lnTo>
                      <a:pt x="208" y="256"/>
                    </a:lnTo>
                    <a:lnTo>
                      <a:pt x="190" y="251"/>
                    </a:lnTo>
                    <a:lnTo>
                      <a:pt x="182" y="243"/>
                    </a:lnTo>
                    <a:lnTo>
                      <a:pt x="176" y="228"/>
                    </a:lnTo>
                    <a:lnTo>
                      <a:pt x="180" y="215"/>
                    </a:lnTo>
                    <a:lnTo>
                      <a:pt x="190" y="200"/>
                    </a:lnTo>
                    <a:lnTo>
                      <a:pt x="208" y="193"/>
                    </a:lnTo>
                    <a:lnTo>
                      <a:pt x="248" y="188"/>
                    </a:lnTo>
                    <a:lnTo>
                      <a:pt x="296" y="171"/>
                    </a:lnTo>
                    <a:lnTo>
                      <a:pt x="256" y="140"/>
                    </a:lnTo>
                    <a:lnTo>
                      <a:pt x="209" y="121"/>
                    </a:lnTo>
                    <a:lnTo>
                      <a:pt x="168" y="124"/>
                    </a:lnTo>
                    <a:lnTo>
                      <a:pt x="121" y="121"/>
                    </a:lnTo>
                    <a:lnTo>
                      <a:pt x="93" y="131"/>
                    </a:lnTo>
                    <a:lnTo>
                      <a:pt x="54" y="132"/>
                    </a:lnTo>
                    <a:lnTo>
                      <a:pt x="42" y="121"/>
                    </a:lnTo>
                    <a:lnTo>
                      <a:pt x="39" y="105"/>
                    </a:lnTo>
                    <a:lnTo>
                      <a:pt x="18" y="106"/>
                    </a:lnTo>
                    <a:lnTo>
                      <a:pt x="6" y="103"/>
                    </a:lnTo>
                    <a:lnTo>
                      <a:pt x="0" y="87"/>
                    </a:lnTo>
                    <a:lnTo>
                      <a:pt x="4" y="74"/>
                    </a:lnTo>
                    <a:lnTo>
                      <a:pt x="15" y="68"/>
                    </a:lnTo>
                    <a:lnTo>
                      <a:pt x="36" y="56"/>
                    </a:lnTo>
                    <a:lnTo>
                      <a:pt x="52" y="44"/>
                    </a:lnTo>
                    <a:lnTo>
                      <a:pt x="71" y="34"/>
                    </a:lnTo>
                    <a:lnTo>
                      <a:pt x="93" y="27"/>
                    </a:lnTo>
                    <a:lnTo>
                      <a:pt x="112" y="27"/>
                    </a:lnTo>
                    <a:lnTo>
                      <a:pt x="203" y="9"/>
                    </a:lnTo>
                    <a:lnTo>
                      <a:pt x="222" y="4"/>
                    </a:lnTo>
                    <a:lnTo>
                      <a:pt x="244" y="0"/>
                    </a:lnTo>
                    <a:lnTo>
                      <a:pt x="267" y="4"/>
                    </a:lnTo>
                    <a:lnTo>
                      <a:pt x="295" y="13"/>
                    </a:lnTo>
                    <a:lnTo>
                      <a:pt x="373" y="56"/>
                    </a:lnTo>
                    <a:lnTo>
                      <a:pt x="410" y="64"/>
                    </a:lnTo>
                    <a:lnTo>
                      <a:pt x="443" y="71"/>
                    </a:lnTo>
                    <a:lnTo>
                      <a:pt x="469" y="87"/>
                    </a:lnTo>
                    <a:lnTo>
                      <a:pt x="484" y="108"/>
                    </a:lnTo>
                    <a:lnTo>
                      <a:pt x="549" y="153"/>
                    </a:lnTo>
                    <a:lnTo>
                      <a:pt x="578" y="174"/>
                    </a:lnTo>
                    <a:lnTo>
                      <a:pt x="617" y="215"/>
                    </a:lnTo>
                    <a:lnTo>
                      <a:pt x="641" y="227"/>
                    </a:lnTo>
                    <a:lnTo>
                      <a:pt x="751" y="232"/>
                    </a:lnTo>
                    <a:lnTo>
                      <a:pt x="679" y="379"/>
                    </a:lnTo>
                    <a:close/>
                  </a:path>
                </a:pathLst>
              </a:custGeom>
              <a:solidFill>
                <a:srgbClr val="FFC080"/>
              </a:solidFill>
              <a:ln w="1588">
                <a:solidFill>
                  <a:srgbClr val="402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267" name="Freeform 257"/>
              <p:cNvSpPr>
                <a:spLocks/>
              </p:cNvSpPr>
              <p:nvPr/>
            </p:nvSpPr>
            <p:spPr bwMode="auto">
              <a:xfrm>
                <a:off x="5374" y="1888"/>
                <a:ext cx="29" cy="7"/>
              </a:xfrm>
              <a:custGeom>
                <a:avLst/>
                <a:gdLst>
                  <a:gd name="T0" fmla="*/ 0 w 179"/>
                  <a:gd name="T1" fmla="*/ 0 h 43"/>
                  <a:gd name="T2" fmla="*/ 0 w 179"/>
                  <a:gd name="T3" fmla="*/ 0 h 43"/>
                  <a:gd name="T4" fmla="*/ 0 w 179"/>
                  <a:gd name="T5" fmla="*/ 0 h 43"/>
                  <a:gd name="T6" fmla="*/ 0 w 179"/>
                  <a:gd name="T7" fmla="*/ 0 h 43"/>
                  <a:gd name="T8" fmla="*/ 0 w 179"/>
                  <a:gd name="T9" fmla="*/ 0 h 43"/>
                  <a:gd name="T10" fmla="*/ 0 w 179"/>
                  <a:gd name="T11" fmla="*/ 0 h 43"/>
                  <a:gd name="T12" fmla="*/ 0 w 179"/>
                  <a:gd name="T13" fmla="*/ 0 h 43"/>
                  <a:gd name="T14" fmla="*/ 0 w 179"/>
                  <a:gd name="T15" fmla="*/ 0 h 43"/>
                  <a:gd name="T16" fmla="*/ 0 w 179"/>
                  <a:gd name="T17" fmla="*/ 0 h 43"/>
                  <a:gd name="T18" fmla="*/ 0 w 179"/>
                  <a:gd name="T19" fmla="*/ 0 h 43"/>
                  <a:gd name="T20" fmla="*/ 0 w 179"/>
                  <a:gd name="T21" fmla="*/ 0 h 43"/>
                  <a:gd name="T22" fmla="*/ 0 w 179"/>
                  <a:gd name="T23" fmla="*/ 0 h 43"/>
                  <a:gd name="T24" fmla="*/ 0 w 179"/>
                  <a:gd name="T25" fmla="*/ 0 h 43"/>
                  <a:gd name="T26" fmla="*/ 0 w 179"/>
                  <a:gd name="T27" fmla="*/ 0 h 43"/>
                  <a:gd name="T28" fmla="*/ 0 w 179"/>
                  <a:gd name="T29" fmla="*/ 0 h 4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79" h="43">
                    <a:moveTo>
                      <a:pt x="0" y="0"/>
                    </a:moveTo>
                    <a:lnTo>
                      <a:pt x="6" y="11"/>
                    </a:lnTo>
                    <a:lnTo>
                      <a:pt x="38" y="10"/>
                    </a:lnTo>
                    <a:lnTo>
                      <a:pt x="50" y="16"/>
                    </a:lnTo>
                    <a:lnTo>
                      <a:pt x="76" y="29"/>
                    </a:lnTo>
                    <a:lnTo>
                      <a:pt x="112" y="37"/>
                    </a:lnTo>
                    <a:lnTo>
                      <a:pt x="150" y="38"/>
                    </a:lnTo>
                    <a:lnTo>
                      <a:pt x="179" y="43"/>
                    </a:lnTo>
                    <a:lnTo>
                      <a:pt x="155" y="34"/>
                    </a:lnTo>
                    <a:lnTo>
                      <a:pt x="125" y="29"/>
                    </a:lnTo>
                    <a:lnTo>
                      <a:pt x="105" y="29"/>
                    </a:lnTo>
                    <a:lnTo>
                      <a:pt x="76" y="21"/>
                    </a:lnTo>
                    <a:lnTo>
                      <a:pt x="53" y="8"/>
                    </a:lnTo>
                    <a:lnTo>
                      <a:pt x="43" y="2"/>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68" name="Freeform 258"/>
              <p:cNvSpPr>
                <a:spLocks/>
              </p:cNvSpPr>
              <p:nvPr/>
            </p:nvSpPr>
            <p:spPr bwMode="auto">
              <a:xfrm>
                <a:off x="5362" y="1894"/>
                <a:ext cx="4" cy="4"/>
              </a:xfrm>
              <a:custGeom>
                <a:avLst/>
                <a:gdLst>
                  <a:gd name="T0" fmla="*/ 0 w 20"/>
                  <a:gd name="T1" fmla="*/ 0 h 24"/>
                  <a:gd name="T2" fmla="*/ 0 w 20"/>
                  <a:gd name="T3" fmla="*/ 0 h 24"/>
                  <a:gd name="T4" fmla="*/ 0 w 20"/>
                  <a:gd name="T5" fmla="*/ 0 h 24"/>
                  <a:gd name="T6" fmla="*/ 0 w 20"/>
                  <a:gd name="T7" fmla="*/ 0 h 24"/>
                  <a:gd name="T8" fmla="*/ 0 w 20"/>
                  <a:gd name="T9" fmla="*/ 0 h 24"/>
                  <a:gd name="T10" fmla="*/ 0 w 20"/>
                  <a:gd name="T11" fmla="*/ 0 h 24"/>
                  <a:gd name="T12" fmla="*/ 0 w 20"/>
                  <a:gd name="T13" fmla="*/ 0 h 2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0" h="24">
                    <a:moveTo>
                      <a:pt x="4" y="0"/>
                    </a:moveTo>
                    <a:lnTo>
                      <a:pt x="12" y="6"/>
                    </a:lnTo>
                    <a:lnTo>
                      <a:pt x="9" y="15"/>
                    </a:lnTo>
                    <a:lnTo>
                      <a:pt x="0" y="24"/>
                    </a:lnTo>
                    <a:lnTo>
                      <a:pt x="17" y="18"/>
                    </a:lnTo>
                    <a:lnTo>
                      <a:pt x="20" y="8"/>
                    </a:lnTo>
                    <a:lnTo>
                      <a:pt x="4"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69" name="Freeform 259"/>
              <p:cNvSpPr>
                <a:spLocks/>
              </p:cNvSpPr>
              <p:nvPr/>
            </p:nvSpPr>
            <p:spPr bwMode="auto">
              <a:xfrm>
                <a:off x="5331" y="1869"/>
                <a:ext cx="17" cy="8"/>
              </a:xfrm>
              <a:custGeom>
                <a:avLst/>
                <a:gdLst>
                  <a:gd name="T0" fmla="*/ 0 w 104"/>
                  <a:gd name="T1" fmla="*/ 0 h 48"/>
                  <a:gd name="T2" fmla="*/ 0 w 104"/>
                  <a:gd name="T3" fmla="*/ 0 h 48"/>
                  <a:gd name="T4" fmla="*/ 0 w 104"/>
                  <a:gd name="T5" fmla="*/ 0 h 48"/>
                  <a:gd name="T6" fmla="*/ 0 w 104"/>
                  <a:gd name="T7" fmla="*/ 0 h 48"/>
                  <a:gd name="T8" fmla="*/ 0 w 104"/>
                  <a:gd name="T9" fmla="*/ 0 h 48"/>
                  <a:gd name="T10" fmla="*/ 0 w 104"/>
                  <a:gd name="T11" fmla="*/ 0 h 48"/>
                  <a:gd name="T12" fmla="*/ 0 w 104"/>
                  <a:gd name="T13" fmla="*/ 0 h 48"/>
                  <a:gd name="T14" fmla="*/ 0 w 104"/>
                  <a:gd name="T15" fmla="*/ 0 h 48"/>
                  <a:gd name="T16" fmla="*/ 0 w 104"/>
                  <a:gd name="T17" fmla="*/ 0 h 48"/>
                  <a:gd name="T18" fmla="*/ 0 w 104"/>
                  <a:gd name="T19" fmla="*/ 0 h 48"/>
                  <a:gd name="T20" fmla="*/ 0 w 104"/>
                  <a:gd name="T21" fmla="*/ 0 h 48"/>
                  <a:gd name="T22" fmla="*/ 0 w 104"/>
                  <a:gd name="T23" fmla="*/ 0 h 48"/>
                  <a:gd name="T24" fmla="*/ 0 w 104"/>
                  <a:gd name="T25" fmla="*/ 0 h 4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04" h="48">
                    <a:moveTo>
                      <a:pt x="0" y="45"/>
                    </a:moveTo>
                    <a:lnTo>
                      <a:pt x="11" y="48"/>
                    </a:lnTo>
                    <a:lnTo>
                      <a:pt x="25" y="33"/>
                    </a:lnTo>
                    <a:lnTo>
                      <a:pt x="46" y="25"/>
                    </a:lnTo>
                    <a:lnTo>
                      <a:pt x="56" y="14"/>
                    </a:lnTo>
                    <a:lnTo>
                      <a:pt x="66" y="9"/>
                    </a:lnTo>
                    <a:lnTo>
                      <a:pt x="89" y="4"/>
                    </a:lnTo>
                    <a:lnTo>
                      <a:pt x="104" y="1"/>
                    </a:lnTo>
                    <a:lnTo>
                      <a:pt x="84" y="0"/>
                    </a:lnTo>
                    <a:lnTo>
                      <a:pt x="58" y="4"/>
                    </a:lnTo>
                    <a:lnTo>
                      <a:pt x="49" y="12"/>
                    </a:lnTo>
                    <a:lnTo>
                      <a:pt x="37" y="20"/>
                    </a:lnTo>
                    <a:lnTo>
                      <a:pt x="0" y="45"/>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70" name="Freeform 260"/>
              <p:cNvSpPr>
                <a:spLocks/>
              </p:cNvSpPr>
              <p:nvPr/>
            </p:nvSpPr>
            <p:spPr bwMode="auto">
              <a:xfrm>
                <a:off x="5357" y="1866"/>
                <a:ext cx="27" cy="7"/>
              </a:xfrm>
              <a:custGeom>
                <a:avLst/>
                <a:gdLst>
                  <a:gd name="T0" fmla="*/ 0 w 166"/>
                  <a:gd name="T1" fmla="*/ 0 h 42"/>
                  <a:gd name="T2" fmla="*/ 0 w 166"/>
                  <a:gd name="T3" fmla="*/ 0 h 42"/>
                  <a:gd name="T4" fmla="*/ 0 w 166"/>
                  <a:gd name="T5" fmla="*/ 0 h 42"/>
                  <a:gd name="T6" fmla="*/ 0 w 166"/>
                  <a:gd name="T7" fmla="*/ 0 h 42"/>
                  <a:gd name="T8" fmla="*/ 0 w 166"/>
                  <a:gd name="T9" fmla="*/ 0 h 42"/>
                  <a:gd name="T10" fmla="*/ 0 w 166"/>
                  <a:gd name="T11" fmla="*/ 0 h 42"/>
                  <a:gd name="T12" fmla="*/ 0 w 166"/>
                  <a:gd name="T13" fmla="*/ 0 h 42"/>
                  <a:gd name="T14" fmla="*/ 0 w 166"/>
                  <a:gd name="T15" fmla="*/ 0 h 42"/>
                  <a:gd name="T16" fmla="*/ 0 w 166"/>
                  <a:gd name="T17" fmla="*/ 0 h 42"/>
                  <a:gd name="T18" fmla="*/ 0 w 166"/>
                  <a:gd name="T19" fmla="*/ 0 h 42"/>
                  <a:gd name="T20" fmla="*/ 0 w 166"/>
                  <a:gd name="T21" fmla="*/ 0 h 42"/>
                  <a:gd name="T22" fmla="*/ 0 w 166"/>
                  <a:gd name="T23" fmla="*/ 0 h 42"/>
                  <a:gd name="T24" fmla="*/ 0 w 166"/>
                  <a:gd name="T25" fmla="*/ 0 h 42"/>
                  <a:gd name="T26" fmla="*/ 0 w 166"/>
                  <a:gd name="T27" fmla="*/ 0 h 42"/>
                  <a:gd name="T28" fmla="*/ 0 w 166"/>
                  <a:gd name="T29" fmla="*/ 0 h 42"/>
                  <a:gd name="T30" fmla="*/ 0 w 166"/>
                  <a:gd name="T31" fmla="*/ 0 h 4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66" h="42">
                    <a:moveTo>
                      <a:pt x="0" y="10"/>
                    </a:moveTo>
                    <a:lnTo>
                      <a:pt x="35" y="6"/>
                    </a:lnTo>
                    <a:lnTo>
                      <a:pt x="55" y="0"/>
                    </a:lnTo>
                    <a:lnTo>
                      <a:pt x="63" y="0"/>
                    </a:lnTo>
                    <a:lnTo>
                      <a:pt x="85" y="5"/>
                    </a:lnTo>
                    <a:lnTo>
                      <a:pt x="94" y="14"/>
                    </a:lnTo>
                    <a:lnTo>
                      <a:pt x="111" y="23"/>
                    </a:lnTo>
                    <a:lnTo>
                      <a:pt x="143" y="36"/>
                    </a:lnTo>
                    <a:lnTo>
                      <a:pt x="166" y="36"/>
                    </a:lnTo>
                    <a:lnTo>
                      <a:pt x="142" y="42"/>
                    </a:lnTo>
                    <a:lnTo>
                      <a:pt x="126" y="39"/>
                    </a:lnTo>
                    <a:lnTo>
                      <a:pt x="91" y="22"/>
                    </a:lnTo>
                    <a:lnTo>
                      <a:pt x="79" y="10"/>
                    </a:lnTo>
                    <a:lnTo>
                      <a:pt x="55" y="8"/>
                    </a:lnTo>
                    <a:lnTo>
                      <a:pt x="35" y="10"/>
                    </a:lnTo>
                    <a:lnTo>
                      <a:pt x="0" y="1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71" name="Freeform 261"/>
              <p:cNvSpPr>
                <a:spLocks/>
              </p:cNvSpPr>
              <p:nvPr/>
            </p:nvSpPr>
            <p:spPr bwMode="auto">
              <a:xfrm>
                <a:off x="5335" y="1874"/>
                <a:ext cx="6" cy="5"/>
              </a:xfrm>
              <a:custGeom>
                <a:avLst/>
                <a:gdLst>
                  <a:gd name="T0" fmla="*/ 0 w 33"/>
                  <a:gd name="T1" fmla="*/ 0 h 30"/>
                  <a:gd name="T2" fmla="*/ 0 w 33"/>
                  <a:gd name="T3" fmla="*/ 0 h 30"/>
                  <a:gd name="T4" fmla="*/ 0 w 33"/>
                  <a:gd name="T5" fmla="*/ 0 h 30"/>
                  <a:gd name="T6" fmla="*/ 0 w 33"/>
                  <a:gd name="T7" fmla="*/ 0 h 30"/>
                  <a:gd name="T8" fmla="*/ 0 w 33"/>
                  <a:gd name="T9" fmla="*/ 0 h 30"/>
                  <a:gd name="T10" fmla="*/ 0 w 33"/>
                  <a:gd name="T11" fmla="*/ 0 h 3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30">
                    <a:moveTo>
                      <a:pt x="25" y="0"/>
                    </a:moveTo>
                    <a:lnTo>
                      <a:pt x="33" y="11"/>
                    </a:lnTo>
                    <a:lnTo>
                      <a:pt x="23" y="24"/>
                    </a:lnTo>
                    <a:lnTo>
                      <a:pt x="0" y="30"/>
                    </a:lnTo>
                    <a:lnTo>
                      <a:pt x="25" y="15"/>
                    </a:lnTo>
                    <a:lnTo>
                      <a:pt x="25"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72" name="Freeform 262"/>
              <p:cNvSpPr>
                <a:spLocks/>
              </p:cNvSpPr>
              <p:nvPr/>
            </p:nvSpPr>
            <p:spPr bwMode="auto">
              <a:xfrm>
                <a:off x="5329" y="1870"/>
                <a:ext cx="6" cy="4"/>
              </a:xfrm>
              <a:custGeom>
                <a:avLst/>
                <a:gdLst>
                  <a:gd name="T0" fmla="*/ 0 w 33"/>
                  <a:gd name="T1" fmla="*/ 0 h 28"/>
                  <a:gd name="T2" fmla="*/ 0 w 33"/>
                  <a:gd name="T3" fmla="*/ 0 h 28"/>
                  <a:gd name="T4" fmla="*/ 0 w 33"/>
                  <a:gd name="T5" fmla="*/ 0 h 28"/>
                  <a:gd name="T6" fmla="*/ 0 w 33"/>
                  <a:gd name="T7" fmla="*/ 0 h 28"/>
                  <a:gd name="T8" fmla="*/ 0 w 33"/>
                  <a:gd name="T9" fmla="*/ 0 h 28"/>
                  <a:gd name="T10" fmla="*/ 0 w 33"/>
                  <a:gd name="T11" fmla="*/ 0 h 2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8">
                    <a:moveTo>
                      <a:pt x="33" y="16"/>
                    </a:moveTo>
                    <a:lnTo>
                      <a:pt x="25" y="0"/>
                    </a:lnTo>
                    <a:lnTo>
                      <a:pt x="24" y="13"/>
                    </a:lnTo>
                    <a:lnTo>
                      <a:pt x="0" y="26"/>
                    </a:lnTo>
                    <a:lnTo>
                      <a:pt x="3" y="28"/>
                    </a:lnTo>
                    <a:lnTo>
                      <a:pt x="33" y="16"/>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73" name="Freeform 263"/>
              <p:cNvSpPr>
                <a:spLocks/>
              </p:cNvSpPr>
              <p:nvPr/>
            </p:nvSpPr>
            <p:spPr bwMode="auto">
              <a:xfrm>
                <a:off x="5399" y="1876"/>
                <a:ext cx="6" cy="7"/>
              </a:xfrm>
              <a:custGeom>
                <a:avLst/>
                <a:gdLst>
                  <a:gd name="T0" fmla="*/ 0 w 37"/>
                  <a:gd name="T1" fmla="*/ 0 h 42"/>
                  <a:gd name="T2" fmla="*/ 0 w 37"/>
                  <a:gd name="T3" fmla="*/ 0 h 42"/>
                  <a:gd name="T4" fmla="*/ 0 w 37"/>
                  <a:gd name="T5" fmla="*/ 0 h 42"/>
                  <a:gd name="T6" fmla="*/ 0 w 37"/>
                  <a:gd name="T7" fmla="*/ 0 h 42"/>
                  <a:gd name="T8" fmla="*/ 0 w 37"/>
                  <a:gd name="T9" fmla="*/ 0 h 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 h="42">
                    <a:moveTo>
                      <a:pt x="0" y="0"/>
                    </a:moveTo>
                    <a:lnTo>
                      <a:pt x="8" y="21"/>
                    </a:lnTo>
                    <a:lnTo>
                      <a:pt x="23" y="39"/>
                    </a:lnTo>
                    <a:lnTo>
                      <a:pt x="37" y="42"/>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74" name="Freeform 264"/>
              <p:cNvSpPr>
                <a:spLocks/>
              </p:cNvSpPr>
              <p:nvPr/>
            </p:nvSpPr>
            <p:spPr bwMode="auto">
              <a:xfrm>
                <a:off x="5420" y="1907"/>
                <a:ext cx="9" cy="6"/>
              </a:xfrm>
              <a:custGeom>
                <a:avLst/>
                <a:gdLst>
                  <a:gd name="T0" fmla="*/ 0 w 50"/>
                  <a:gd name="T1" fmla="*/ 0 h 39"/>
                  <a:gd name="T2" fmla="*/ 0 w 50"/>
                  <a:gd name="T3" fmla="*/ 0 h 39"/>
                  <a:gd name="T4" fmla="*/ 0 w 50"/>
                  <a:gd name="T5" fmla="*/ 0 h 39"/>
                  <a:gd name="T6" fmla="*/ 0 w 50"/>
                  <a:gd name="T7" fmla="*/ 0 h 3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0" h="39">
                    <a:moveTo>
                      <a:pt x="50" y="0"/>
                    </a:moveTo>
                    <a:lnTo>
                      <a:pt x="17" y="14"/>
                    </a:lnTo>
                    <a:lnTo>
                      <a:pt x="0" y="39"/>
                    </a:lnTo>
                    <a:lnTo>
                      <a:pt x="5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grpSp>
        <p:grpSp>
          <p:nvGrpSpPr>
            <p:cNvPr id="263" name="Group 265"/>
            <p:cNvGrpSpPr>
              <a:grpSpLocks/>
            </p:cNvGrpSpPr>
            <p:nvPr/>
          </p:nvGrpSpPr>
          <p:grpSpPr bwMode="auto">
            <a:xfrm>
              <a:off x="5432" y="1894"/>
              <a:ext cx="37" cy="45"/>
              <a:chOff x="5432" y="1894"/>
              <a:chExt cx="37" cy="45"/>
            </a:xfrm>
          </p:grpSpPr>
          <p:sp>
            <p:nvSpPr>
              <p:cNvPr id="264" name="Freeform 266"/>
              <p:cNvSpPr>
                <a:spLocks/>
              </p:cNvSpPr>
              <p:nvPr/>
            </p:nvSpPr>
            <p:spPr bwMode="auto">
              <a:xfrm>
                <a:off x="5432" y="1894"/>
                <a:ext cx="37" cy="45"/>
              </a:xfrm>
              <a:custGeom>
                <a:avLst/>
                <a:gdLst>
                  <a:gd name="T0" fmla="*/ 0 w 219"/>
                  <a:gd name="T1" fmla="*/ 0 h 267"/>
                  <a:gd name="T2" fmla="*/ 0 w 219"/>
                  <a:gd name="T3" fmla="*/ 0 h 267"/>
                  <a:gd name="T4" fmla="*/ 0 w 219"/>
                  <a:gd name="T5" fmla="*/ 0 h 267"/>
                  <a:gd name="T6" fmla="*/ 0 w 219"/>
                  <a:gd name="T7" fmla="*/ 0 h 267"/>
                  <a:gd name="T8" fmla="*/ 0 w 219"/>
                  <a:gd name="T9" fmla="*/ 0 h 267"/>
                  <a:gd name="T10" fmla="*/ 0 w 219"/>
                  <a:gd name="T11" fmla="*/ 0 h 267"/>
                  <a:gd name="T12" fmla="*/ 0 w 219"/>
                  <a:gd name="T13" fmla="*/ 0 h 267"/>
                  <a:gd name="T14" fmla="*/ 0 w 219"/>
                  <a:gd name="T15" fmla="*/ 0 h 267"/>
                  <a:gd name="T16" fmla="*/ 0 w 219"/>
                  <a:gd name="T17" fmla="*/ 0 h 267"/>
                  <a:gd name="T18" fmla="*/ 0 w 219"/>
                  <a:gd name="T19" fmla="*/ 0 h 26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9" h="267">
                    <a:moveTo>
                      <a:pt x="77" y="17"/>
                    </a:moveTo>
                    <a:lnTo>
                      <a:pt x="42" y="55"/>
                    </a:lnTo>
                    <a:lnTo>
                      <a:pt x="26" y="87"/>
                    </a:lnTo>
                    <a:lnTo>
                      <a:pt x="11" y="138"/>
                    </a:lnTo>
                    <a:lnTo>
                      <a:pt x="11" y="167"/>
                    </a:lnTo>
                    <a:lnTo>
                      <a:pt x="0" y="210"/>
                    </a:lnTo>
                    <a:lnTo>
                      <a:pt x="178" y="267"/>
                    </a:lnTo>
                    <a:lnTo>
                      <a:pt x="219" y="0"/>
                    </a:lnTo>
                    <a:lnTo>
                      <a:pt x="146" y="17"/>
                    </a:lnTo>
                    <a:lnTo>
                      <a:pt x="77" y="17"/>
                    </a:lnTo>
                    <a:close/>
                  </a:path>
                </a:pathLst>
              </a:custGeom>
              <a:solidFill>
                <a:srgbClr val="C0C0C0"/>
              </a:solidFill>
              <a:ln w="1588">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265" name="Freeform 267"/>
              <p:cNvSpPr>
                <a:spLocks/>
              </p:cNvSpPr>
              <p:nvPr/>
            </p:nvSpPr>
            <p:spPr bwMode="auto">
              <a:xfrm>
                <a:off x="5436" y="1898"/>
                <a:ext cx="29" cy="37"/>
              </a:xfrm>
              <a:custGeom>
                <a:avLst/>
                <a:gdLst>
                  <a:gd name="T0" fmla="*/ 0 w 175"/>
                  <a:gd name="T1" fmla="*/ 0 h 220"/>
                  <a:gd name="T2" fmla="*/ 0 w 175"/>
                  <a:gd name="T3" fmla="*/ 0 h 220"/>
                  <a:gd name="T4" fmla="*/ 0 w 175"/>
                  <a:gd name="T5" fmla="*/ 0 h 220"/>
                  <a:gd name="T6" fmla="*/ 0 w 175"/>
                  <a:gd name="T7" fmla="*/ 0 h 220"/>
                  <a:gd name="T8" fmla="*/ 0 w 175"/>
                  <a:gd name="T9" fmla="*/ 0 h 220"/>
                  <a:gd name="T10" fmla="*/ 0 w 175"/>
                  <a:gd name="T11" fmla="*/ 0 h 220"/>
                  <a:gd name="T12" fmla="*/ 0 w 175"/>
                  <a:gd name="T13" fmla="*/ 0 h 220"/>
                  <a:gd name="T14" fmla="*/ 0 w 175"/>
                  <a:gd name="T15" fmla="*/ 0 h 220"/>
                  <a:gd name="T16" fmla="*/ 0 w 175"/>
                  <a:gd name="T17" fmla="*/ 0 h 22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5" h="220">
                    <a:moveTo>
                      <a:pt x="69" y="7"/>
                    </a:moveTo>
                    <a:lnTo>
                      <a:pt x="38" y="42"/>
                    </a:lnTo>
                    <a:lnTo>
                      <a:pt x="12" y="92"/>
                    </a:lnTo>
                    <a:lnTo>
                      <a:pt x="6" y="128"/>
                    </a:lnTo>
                    <a:lnTo>
                      <a:pt x="0" y="171"/>
                    </a:lnTo>
                    <a:lnTo>
                      <a:pt x="140" y="220"/>
                    </a:lnTo>
                    <a:lnTo>
                      <a:pt x="175" y="0"/>
                    </a:lnTo>
                    <a:lnTo>
                      <a:pt x="122" y="10"/>
                    </a:lnTo>
                    <a:lnTo>
                      <a:pt x="69" y="7"/>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grpSp>
      </p:grpSp>
      <p:sp>
        <p:nvSpPr>
          <p:cNvPr id="275" name="Freeform 268"/>
          <p:cNvSpPr>
            <a:spLocks/>
          </p:cNvSpPr>
          <p:nvPr/>
        </p:nvSpPr>
        <p:spPr bwMode="auto">
          <a:xfrm>
            <a:off x="7153663" y="3064184"/>
            <a:ext cx="123814" cy="124512"/>
          </a:xfrm>
          <a:custGeom>
            <a:avLst/>
            <a:gdLst>
              <a:gd name="T0" fmla="*/ 2147483646 w 741"/>
              <a:gd name="T1" fmla="*/ 2147483646 h 807"/>
              <a:gd name="T2" fmla="*/ 2147483646 w 741"/>
              <a:gd name="T3" fmla="*/ 2147483646 h 807"/>
              <a:gd name="T4" fmla="*/ 2147483646 w 741"/>
              <a:gd name="T5" fmla="*/ 2147483646 h 807"/>
              <a:gd name="T6" fmla="*/ 2147483646 w 741"/>
              <a:gd name="T7" fmla="*/ 2147483646 h 807"/>
              <a:gd name="T8" fmla="*/ 2147483646 w 741"/>
              <a:gd name="T9" fmla="*/ 2147483646 h 807"/>
              <a:gd name="T10" fmla="*/ 2147483646 w 741"/>
              <a:gd name="T11" fmla="*/ 2147483646 h 807"/>
              <a:gd name="T12" fmla="*/ 2147483646 w 741"/>
              <a:gd name="T13" fmla="*/ 2147483646 h 807"/>
              <a:gd name="T14" fmla="*/ 2147483646 w 741"/>
              <a:gd name="T15" fmla="*/ 2147483646 h 807"/>
              <a:gd name="T16" fmla="*/ 2147483646 w 741"/>
              <a:gd name="T17" fmla="*/ 2147483646 h 807"/>
              <a:gd name="T18" fmla="*/ 0 w 741"/>
              <a:gd name="T19" fmla="*/ 2147483646 h 807"/>
              <a:gd name="T20" fmla="*/ 0 w 741"/>
              <a:gd name="T21" fmla="*/ 2147483646 h 807"/>
              <a:gd name="T22" fmla="*/ 2147483646 w 741"/>
              <a:gd name="T23" fmla="*/ 2147483646 h 807"/>
              <a:gd name="T24" fmla="*/ 2147483646 w 741"/>
              <a:gd name="T25" fmla="*/ 2147483646 h 807"/>
              <a:gd name="T26" fmla="*/ 2147483646 w 741"/>
              <a:gd name="T27" fmla="*/ 2147483646 h 807"/>
              <a:gd name="T28" fmla="*/ 2147483646 w 741"/>
              <a:gd name="T29" fmla="*/ 2147483646 h 807"/>
              <a:gd name="T30" fmla="*/ 2147483646 w 741"/>
              <a:gd name="T31" fmla="*/ 2147483646 h 807"/>
              <a:gd name="T32" fmla="*/ 2147483646 w 741"/>
              <a:gd name="T33" fmla="*/ 2147483646 h 807"/>
              <a:gd name="T34" fmla="*/ 2147483646 w 741"/>
              <a:gd name="T35" fmla="*/ 2147483646 h 807"/>
              <a:gd name="T36" fmla="*/ 2147483646 w 741"/>
              <a:gd name="T37" fmla="*/ 2147483646 h 807"/>
              <a:gd name="T38" fmla="*/ 2147483646 w 741"/>
              <a:gd name="T39" fmla="*/ 2147483646 h 807"/>
              <a:gd name="T40" fmla="*/ 2147483646 w 741"/>
              <a:gd name="T41" fmla="*/ 2147483646 h 807"/>
              <a:gd name="T42" fmla="*/ 2147483646 w 741"/>
              <a:gd name="T43" fmla="*/ 2147483646 h 807"/>
              <a:gd name="T44" fmla="*/ 2147483646 w 741"/>
              <a:gd name="T45" fmla="*/ 2147483646 h 807"/>
              <a:gd name="T46" fmla="*/ 2147483646 w 741"/>
              <a:gd name="T47" fmla="*/ 2147483646 h 807"/>
              <a:gd name="T48" fmla="*/ 2147483646 w 741"/>
              <a:gd name="T49" fmla="*/ 2147483646 h 807"/>
              <a:gd name="T50" fmla="*/ 2147483646 w 741"/>
              <a:gd name="T51" fmla="*/ 2147483646 h 807"/>
              <a:gd name="T52" fmla="*/ 2147483646 w 741"/>
              <a:gd name="T53" fmla="*/ 2147483646 h 807"/>
              <a:gd name="T54" fmla="*/ 2147483646 w 741"/>
              <a:gd name="T55" fmla="*/ 2147483646 h 807"/>
              <a:gd name="T56" fmla="*/ 2147483646 w 741"/>
              <a:gd name="T57" fmla="*/ 2147483646 h 807"/>
              <a:gd name="T58" fmla="*/ 2147483646 w 741"/>
              <a:gd name="T59" fmla="*/ 2147483646 h 807"/>
              <a:gd name="T60" fmla="*/ 2147483646 w 741"/>
              <a:gd name="T61" fmla="*/ 2147483646 h 807"/>
              <a:gd name="T62" fmla="*/ 2147483646 w 741"/>
              <a:gd name="T63" fmla="*/ 2147483646 h 807"/>
              <a:gd name="T64" fmla="*/ 2147483646 w 741"/>
              <a:gd name="T65" fmla="*/ 2147483646 h 807"/>
              <a:gd name="T66" fmla="*/ 2147483646 w 741"/>
              <a:gd name="T67" fmla="*/ 0 h 807"/>
              <a:gd name="T68" fmla="*/ 2147483646 w 741"/>
              <a:gd name="T69" fmla="*/ 2147483646 h 807"/>
              <a:gd name="T70" fmla="*/ 2147483646 w 741"/>
              <a:gd name="T71" fmla="*/ 2147483646 h 807"/>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741" h="807">
                <a:moveTo>
                  <a:pt x="243" y="26"/>
                </a:moveTo>
                <a:lnTo>
                  <a:pt x="179" y="74"/>
                </a:lnTo>
                <a:lnTo>
                  <a:pt x="144" y="131"/>
                </a:lnTo>
                <a:lnTo>
                  <a:pt x="112" y="192"/>
                </a:lnTo>
                <a:lnTo>
                  <a:pt x="92" y="224"/>
                </a:lnTo>
                <a:lnTo>
                  <a:pt x="92" y="259"/>
                </a:lnTo>
                <a:lnTo>
                  <a:pt x="109" y="300"/>
                </a:lnTo>
                <a:lnTo>
                  <a:pt x="77" y="332"/>
                </a:lnTo>
                <a:lnTo>
                  <a:pt x="26" y="420"/>
                </a:lnTo>
                <a:lnTo>
                  <a:pt x="0" y="467"/>
                </a:lnTo>
                <a:lnTo>
                  <a:pt x="0" y="482"/>
                </a:lnTo>
                <a:lnTo>
                  <a:pt x="6" y="498"/>
                </a:lnTo>
                <a:lnTo>
                  <a:pt x="28" y="503"/>
                </a:lnTo>
                <a:lnTo>
                  <a:pt x="60" y="504"/>
                </a:lnTo>
                <a:lnTo>
                  <a:pt x="79" y="511"/>
                </a:lnTo>
                <a:lnTo>
                  <a:pt x="77" y="546"/>
                </a:lnTo>
                <a:lnTo>
                  <a:pt x="67" y="587"/>
                </a:lnTo>
                <a:lnTo>
                  <a:pt x="86" y="609"/>
                </a:lnTo>
                <a:lnTo>
                  <a:pt x="80" y="639"/>
                </a:lnTo>
                <a:lnTo>
                  <a:pt x="95" y="659"/>
                </a:lnTo>
                <a:lnTo>
                  <a:pt x="110" y="713"/>
                </a:lnTo>
                <a:lnTo>
                  <a:pt x="133" y="728"/>
                </a:lnTo>
                <a:lnTo>
                  <a:pt x="167" y="728"/>
                </a:lnTo>
                <a:lnTo>
                  <a:pt x="217" y="721"/>
                </a:lnTo>
                <a:lnTo>
                  <a:pt x="269" y="713"/>
                </a:lnTo>
                <a:lnTo>
                  <a:pt x="263" y="807"/>
                </a:lnTo>
                <a:lnTo>
                  <a:pt x="658" y="681"/>
                </a:lnTo>
                <a:lnTo>
                  <a:pt x="626" y="606"/>
                </a:lnTo>
                <a:lnTo>
                  <a:pt x="634" y="549"/>
                </a:lnTo>
                <a:lnTo>
                  <a:pt x="741" y="441"/>
                </a:lnTo>
                <a:lnTo>
                  <a:pt x="741" y="155"/>
                </a:lnTo>
                <a:lnTo>
                  <a:pt x="668" y="77"/>
                </a:lnTo>
                <a:lnTo>
                  <a:pt x="577" y="35"/>
                </a:lnTo>
                <a:lnTo>
                  <a:pt x="481" y="0"/>
                </a:lnTo>
                <a:lnTo>
                  <a:pt x="355" y="18"/>
                </a:lnTo>
                <a:lnTo>
                  <a:pt x="243" y="26"/>
                </a:lnTo>
                <a:close/>
              </a:path>
            </a:pathLst>
          </a:custGeom>
          <a:solidFill>
            <a:srgbClr val="FFC080"/>
          </a:solidFill>
          <a:ln w="1588">
            <a:solidFill>
              <a:srgbClr val="402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276" name="Freeform 269"/>
          <p:cNvSpPr>
            <a:spLocks/>
          </p:cNvSpPr>
          <p:nvPr/>
        </p:nvSpPr>
        <p:spPr bwMode="auto">
          <a:xfrm>
            <a:off x="7159703" y="3139448"/>
            <a:ext cx="7046" cy="1858"/>
          </a:xfrm>
          <a:custGeom>
            <a:avLst/>
            <a:gdLst>
              <a:gd name="T0" fmla="*/ 0 w 42"/>
              <a:gd name="T1" fmla="*/ 2147483646 h 9"/>
              <a:gd name="T2" fmla="*/ 2147483646 w 42"/>
              <a:gd name="T3" fmla="*/ 2147483646 h 9"/>
              <a:gd name="T4" fmla="*/ 2147483646 w 42"/>
              <a:gd name="T5" fmla="*/ 2147483646 h 9"/>
              <a:gd name="T6" fmla="*/ 2147483646 w 42"/>
              <a:gd name="T7" fmla="*/ 2147483646 h 9"/>
              <a:gd name="T8" fmla="*/ 2147483646 w 42"/>
              <a:gd name="T9" fmla="*/ 2147483646 h 9"/>
              <a:gd name="T10" fmla="*/ 2147483646 w 42"/>
              <a:gd name="T11" fmla="*/ 0 h 9"/>
              <a:gd name="T12" fmla="*/ 0 w 42"/>
              <a:gd name="T13" fmla="*/ 2147483646 h 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2" h="9">
                <a:moveTo>
                  <a:pt x="0" y="3"/>
                </a:moveTo>
                <a:lnTo>
                  <a:pt x="9" y="8"/>
                </a:lnTo>
                <a:lnTo>
                  <a:pt x="30" y="6"/>
                </a:lnTo>
                <a:lnTo>
                  <a:pt x="39" y="9"/>
                </a:lnTo>
                <a:lnTo>
                  <a:pt x="42" y="2"/>
                </a:lnTo>
                <a:lnTo>
                  <a:pt x="29" y="0"/>
                </a:lnTo>
                <a:lnTo>
                  <a:pt x="0" y="3"/>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77" name="Freeform 270"/>
          <p:cNvSpPr>
            <a:spLocks/>
          </p:cNvSpPr>
          <p:nvPr/>
        </p:nvSpPr>
        <p:spPr bwMode="auto">
          <a:xfrm>
            <a:off x="7166749" y="3134803"/>
            <a:ext cx="3020" cy="4646"/>
          </a:xfrm>
          <a:custGeom>
            <a:avLst/>
            <a:gdLst>
              <a:gd name="T0" fmla="*/ 0 w 17"/>
              <a:gd name="T1" fmla="*/ 0 h 31"/>
              <a:gd name="T2" fmla="*/ 2147483646 w 17"/>
              <a:gd name="T3" fmla="*/ 2147483646 h 31"/>
              <a:gd name="T4" fmla="*/ 2147483646 w 17"/>
              <a:gd name="T5" fmla="*/ 2147483646 h 31"/>
              <a:gd name="T6" fmla="*/ 2147483646 w 17"/>
              <a:gd name="T7" fmla="*/ 2147483646 h 31"/>
              <a:gd name="T8" fmla="*/ 2147483646 w 17"/>
              <a:gd name="T9" fmla="*/ 2147483646 h 31"/>
              <a:gd name="T10" fmla="*/ 2147483646 w 17"/>
              <a:gd name="T11" fmla="*/ 2147483646 h 31"/>
              <a:gd name="T12" fmla="*/ 0 w 17"/>
              <a:gd name="T13" fmla="*/ 0 h 3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7" h="31">
                <a:moveTo>
                  <a:pt x="0" y="0"/>
                </a:moveTo>
                <a:lnTo>
                  <a:pt x="11" y="7"/>
                </a:lnTo>
                <a:lnTo>
                  <a:pt x="11" y="16"/>
                </a:lnTo>
                <a:lnTo>
                  <a:pt x="13" y="31"/>
                </a:lnTo>
                <a:lnTo>
                  <a:pt x="17" y="12"/>
                </a:lnTo>
                <a:lnTo>
                  <a:pt x="17" y="1"/>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78" name="Freeform 271"/>
          <p:cNvSpPr>
            <a:spLocks/>
          </p:cNvSpPr>
          <p:nvPr/>
        </p:nvSpPr>
        <p:spPr bwMode="auto">
          <a:xfrm>
            <a:off x="7171782" y="3119006"/>
            <a:ext cx="3020" cy="9292"/>
          </a:xfrm>
          <a:custGeom>
            <a:avLst/>
            <a:gdLst>
              <a:gd name="T0" fmla="*/ 2147483646 w 19"/>
              <a:gd name="T1" fmla="*/ 0 h 60"/>
              <a:gd name="T2" fmla="*/ 2147483646 w 19"/>
              <a:gd name="T3" fmla="*/ 2147483646 h 60"/>
              <a:gd name="T4" fmla="*/ 0 w 19"/>
              <a:gd name="T5" fmla="*/ 2147483646 h 60"/>
              <a:gd name="T6" fmla="*/ 2147483646 w 19"/>
              <a:gd name="T7" fmla="*/ 2147483646 h 60"/>
              <a:gd name="T8" fmla="*/ 2147483646 w 19"/>
              <a:gd name="T9" fmla="*/ 0 h 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 h="60">
                <a:moveTo>
                  <a:pt x="19" y="0"/>
                </a:moveTo>
                <a:lnTo>
                  <a:pt x="5" y="34"/>
                </a:lnTo>
                <a:lnTo>
                  <a:pt x="0" y="60"/>
                </a:lnTo>
                <a:lnTo>
                  <a:pt x="9" y="43"/>
                </a:lnTo>
                <a:lnTo>
                  <a:pt x="19"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79" name="Freeform 272"/>
          <p:cNvSpPr>
            <a:spLocks/>
          </p:cNvSpPr>
          <p:nvPr/>
        </p:nvSpPr>
        <p:spPr bwMode="auto">
          <a:xfrm>
            <a:off x="7173796" y="3109714"/>
            <a:ext cx="13086" cy="8363"/>
          </a:xfrm>
          <a:custGeom>
            <a:avLst/>
            <a:gdLst>
              <a:gd name="T0" fmla="*/ 0 w 80"/>
              <a:gd name="T1" fmla="*/ 0 h 51"/>
              <a:gd name="T2" fmla="*/ 2147483646 w 80"/>
              <a:gd name="T3" fmla="*/ 2147483646 h 51"/>
              <a:gd name="T4" fmla="*/ 2147483646 w 80"/>
              <a:gd name="T5" fmla="*/ 2147483646 h 51"/>
              <a:gd name="T6" fmla="*/ 2147483646 w 80"/>
              <a:gd name="T7" fmla="*/ 2147483646 h 51"/>
              <a:gd name="T8" fmla="*/ 2147483646 w 80"/>
              <a:gd name="T9" fmla="*/ 2147483646 h 51"/>
              <a:gd name="T10" fmla="*/ 2147483646 w 80"/>
              <a:gd name="T11" fmla="*/ 2147483646 h 51"/>
              <a:gd name="T12" fmla="*/ 2147483646 w 80"/>
              <a:gd name="T13" fmla="*/ 2147483646 h 51"/>
              <a:gd name="T14" fmla="*/ 2147483646 w 80"/>
              <a:gd name="T15" fmla="*/ 2147483646 h 51"/>
              <a:gd name="T16" fmla="*/ 2147483646 w 80"/>
              <a:gd name="T17" fmla="*/ 2147483646 h 51"/>
              <a:gd name="T18" fmla="*/ 2147483646 w 80"/>
              <a:gd name="T19" fmla="*/ 2147483646 h 51"/>
              <a:gd name="T20" fmla="*/ 0 w 80"/>
              <a:gd name="T21" fmla="*/ 0 h 5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80" h="51">
                <a:moveTo>
                  <a:pt x="0" y="0"/>
                </a:moveTo>
                <a:lnTo>
                  <a:pt x="17" y="28"/>
                </a:lnTo>
                <a:lnTo>
                  <a:pt x="13" y="35"/>
                </a:lnTo>
                <a:lnTo>
                  <a:pt x="13" y="40"/>
                </a:lnTo>
                <a:lnTo>
                  <a:pt x="9" y="51"/>
                </a:lnTo>
                <a:lnTo>
                  <a:pt x="20" y="34"/>
                </a:lnTo>
                <a:lnTo>
                  <a:pt x="35" y="34"/>
                </a:lnTo>
                <a:lnTo>
                  <a:pt x="52" y="28"/>
                </a:lnTo>
                <a:lnTo>
                  <a:pt x="80" y="26"/>
                </a:lnTo>
                <a:lnTo>
                  <a:pt x="52" y="9"/>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80" name="Freeform 273"/>
          <p:cNvSpPr>
            <a:spLocks/>
          </p:cNvSpPr>
          <p:nvPr/>
        </p:nvSpPr>
        <p:spPr bwMode="auto">
          <a:xfrm>
            <a:off x="7170776" y="3098563"/>
            <a:ext cx="22145" cy="7434"/>
          </a:xfrm>
          <a:custGeom>
            <a:avLst/>
            <a:gdLst>
              <a:gd name="T0" fmla="*/ 0 w 135"/>
              <a:gd name="T1" fmla="*/ 2147483646 h 48"/>
              <a:gd name="T2" fmla="*/ 2147483646 w 135"/>
              <a:gd name="T3" fmla="*/ 2147483646 h 48"/>
              <a:gd name="T4" fmla="*/ 2147483646 w 135"/>
              <a:gd name="T5" fmla="*/ 2147483646 h 48"/>
              <a:gd name="T6" fmla="*/ 2147483646 w 135"/>
              <a:gd name="T7" fmla="*/ 2147483646 h 48"/>
              <a:gd name="T8" fmla="*/ 2147483646 w 135"/>
              <a:gd name="T9" fmla="*/ 2147483646 h 48"/>
              <a:gd name="T10" fmla="*/ 2147483646 w 135"/>
              <a:gd name="T11" fmla="*/ 2147483646 h 48"/>
              <a:gd name="T12" fmla="*/ 2147483646 w 135"/>
              <a:gd name="T13" fmla="*/ 2147483646 h 48"/>
              <a:gd name="T14" fmla="*/ 2147483646 w 135"/>
              <a:gd name="T15" fmla="*/ 2147483646 h 48"/>
              <a:gd name="T16" fmla="*/ 2147483646 w 135"/>
              <a:gd name="T17" fmla="*/ 2147483646 h 48"/>
              <a:gd name="T18" fmla="*/ 2147483646 w 135"/>
              <a:gd name="T19" fmla="*/ 0 h 48"/>
              <a:gd name="T20" fmla="*/ 2147483646 w 135"/>
              <a:gd name="T21" fmla="*/ 2147483646 h 48"/>
              <a:gd name="T22" fmla="*/ 2147483646 w 135"/>
              <a:gd name="T23" fmla="*/ 2147483646 h 48"/>
              <a:gd name="T24" fmla="*/ 2147483646 w 135"/>
              <a:gd name="T25" fmla="*/ 2147483646 h 48"/>
              <a:gd name="T26" fmla="*/ 2147483646 w 135"/>
              <a:gd name="T27" fmla="*/ 2147483646 h 48"/>
              <a:gd name="T28" fmla="*/ 0 w 135"/>
              <a:gd name="T29" fmla="*/ 2147483646 h 4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35" h="48">
                <a:moveTo>
                  <a:pt x="0" y="25"/>
                </a:moveTo>
                <a:lnTo>
                  <a:pt x="6" y="42"/>
                </a:lnTo>
                <a:lnTo>
                  <a:pt x="20" y="48"/>
                </a:lnTo>
                <a:lnTo>
                  <a:pt x="42" y="34"/>
                </a:lnTo>
                <a:lnTo>
                  <a:pt x="69" y="25"/>
                </a:lnTo>
                <a:lnTo>
                  <a:pt x="113" y="24"/>
                </a:lnTo>
                <a:lnTo>
                  <a:pt x="135" y="27"/>
                </a:lnTo>
                <a:lnTo>
                  <a:pt x="101" y="12"/>
                </a:lnTo>
                <a:lnTo>
                  <a:pt x="77" y="6"/>
                </a:lnTo>
                <a:lnTo>
                  <a:pt x="80" y="0"/>
                </a:lnTo>
                <a:lnTo>
                  <a:pt x="57" y="9"/>
                </a:lnTo>
                <a:lnTo>
                  <a:pt x="59" y="3"/>
                </a:lnTo>
                <a:lnTo>
                  <a:pt x="40" y="12"/>
                </a:lnTo>
                <a:lnTo>
                  <a:pt x="23" y="12"/>
                </a:lnTo>
                <a:lnTo>
                  <a:pt x="0" y="25"/>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81" name="Freeform 274"/>
          <p:cNvSpPr>
            <a:spLocks/>
          </p:cNvSpPr>
          <p:nvPr/>
        </p:nvSpPr>
        <p:spPr bwMode="auto">
          <a:xfrm>
            <a:off x="7221106" y="3108785"/>
            <a:ext cx="13087" cy="24159"/>
          </a:xfrm>
          <a:custGeom>
            <a:avLst/>
            <a:gdLst>
              <a:gd name="T0" fmla="*/ 0 w 78"/>
              <a:gd name="T1" fmla="*/ 2147483646 h 159"/>
              <a:gd name="T2" fmla="*/ 2147483646 w 78"/>
              <a:gd name="T3" fmla="*/ 2147483646 h 159"/>
              <a:gd name="T4" fmla="*/ 2147483646 w 78"/>
              <a:gd name="T5" fmla="*/ 2147483646 h 159"/>
              <a:gd name="T6" fmla="*/ 2147483646 w 78"/>
              <a:gd name="T7" fmla="*/ 2147483646 h 159"/>
              <a:gd name="T8" fmla="*/ 2147483646 w 78"/>
              <a:gd name="T9" fmla="*/ 2147483646 h 159"/>
              <a:gd name="T10" fmla="*/ 2147483646 w 78"/>
              <a:gd name="T11" fmla="*/ 2147483646 h 159"/>
              <a:gd name="T12" fmla="*/ 2147483646 w 78"/>
              <a:gd name="T13" fmla="*/ 2147483646 h 159"/>
              <a:gd name="T14" fmla="*/ 2147483646 w 78"/>
              <a:gd name="T15" fmla="*/ 2147483646 h 159"/>
              <a:gd name="T16" fmla="*/ 2147483646 w 78"/>
              <a:gd name="T17" fmla="*/ 2147483646 h 159"/>
              <a:gd name="T18" fmla="*/ 2147483646 w 78"/>
              <a:gd name="T19" fmla="*/ 2147483646 h 159"/>
              <a:gd name="T20" fmla="*/ 2147483646 w 78"/>
              <a:gd name="T21" fmla="*/ 2147483646 h 159"/>
              <a:gd name="T22" fmla="*/ 2147483646 w 78"/>
              <a:gd name="T23" fmla="*/ 2147483646 h 159"/>
              <a:gd name="T24" fmla="*/ 2147483646 w 78"/>
              <a:gd name="T25" fmla="*/ 2147483646 h 159"/>
              <a:gd name="T26" fmla="*/ 2147483646 w 78"/>
              <a:gd name="T27" fmla="*/ 2147483646 h 159"/>
              <a:gd name="T28" fmla="*/ 2147483646 w 78"/>
              <a:gd name="T29" fmla="*/ 2147483646 h 159"/>
              <a:gd name="T30" fmla="*/ 2147483646 w 78"/>
              <a:gd name="T31" fmla="*/ 2147483646 h 159"/>
              <a:gd name="T32" fmla="*/ 2147483646 w 78"/>
              <a:gd name="T33" fmla="*/ 2147483646 h 159"/>
              <a:gd name="T34" fmla="*/ 2147483646 w 78"/>
              <a:gd name="T35" fmla="*/ 2147483646 h 159"/>
              <a:gd name="T36" fmla="*/ 2147483646 w 78"/>
              <a:gd name="T37" fmla="*/ 2147483646 h 159"/>
              <a:gd name="T38" fmla="*/ 2147483646 w 78"/>
              <a:gd name="T39" fmla="*/ 2147483646 h 159"/>
              <a:gd name="T40" fmla="*/ 2147483646 w 78"/>
              <a:gd name="T41" fmla="*/ 0 h 159"/>
              <a:gd name="T42" fmla="*/ 2147483646 w 78"/>
              <a:gd name="T43" fmla="*/ 2147483646 h 159"/>
              <a:gd name="T44" fmla="*/ 0 w 78"/>
              <a:gd name="T45" fmla="*/ 2147483646 h 159"/>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78" h="159">
                <a:moveTo>
                  <a:pt x="0" y="30"/>
                </a:moveTo>
                <a:lnTo>
                  <a:pt x="24" y="10"/>
                </a:lnTo>
                <a:lnTo>
                  <a:pt x="52" y="15"/>
                </a:lnTo>
                <a:lnTo>
                  <a:pt x="68" y="41"/>
                </a:lnTo>
                <a:lnTo>
                  <a:pt x="71" y="77"/>
                </a:lnTo>
                <a:lnTo>
                  <a:pt x="68" y="105"/>
                </a:lnTo>
                <a:lnTo>
                  <a:pt x="59" y="128"/>
                </a:lnTo>
                <a:lnTo>
                  <a:pt x="44" y="93"/>
                </a:lnTo>
                <a:lnTo>
                  <a:pt x="31" y="73"/>
                </a:lnTo>
                <a:lnTo>
                  <a:pt x="5" y="60"/>
                </a:lnTo>
                <a:lnTo>
                  <a:pt x="25" y="89"/>
                </a:lnTo>
                <a:lnTo>
                  <a:pt x="47" y="111"/>
                </a:lnTo>
                <a:lnTo>
                  <a:pt x="49" y="134"/>
                </a:lnTo>
                <a:lnTo>
                  <a:pt x="40" y="156"/>
                </a:lnTo>
                <a:lnTo>
                  <a:pt x="28" y="159"/>
                </a:lnTo>
                <a:lnTo>
                  <a:pt x="61" y="151"/>
                </a:lnTo>
                <a:lnTo>
                  <a:pt x="77" y="117"/>
                </a:lnTo>
                <a:lnTo>
                  <a:pt x="78" y="73"/>
                </a:lnTo>
                <a:lnTo>
                  <a:pt x="77" y="33"/>
                </a:lnTo>
                <a:lnTo>
                  <a:pt x="59" y="7"/>
                </a:lnTo>
                <a:lnTo>
                  <a:pt x="34" y="0"/>
                </a:lnTo>
                <a:lnTo>
                  <a:pt x="10" y="4"/>
                </a:lnTo>
                <a:lnTo>
                  <a:pt x="0" y="3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82" name="Freeform 275"/>
          <p:cNvSpPr>
            <a:spLocks/>
          </p:cNvSpPr>
          <p:nvPr/>
        </p:nvSpPr>
        <p:spPr bwMode="auto">
          <a:xfrm>
            <a:off x="7218087" y="3105068"/>
            <a:ext cx="21139" cy="32521"/>
          </a:xfrm>
          <a:custGeom>
            <a:avLst/>
            <a:gdLst>
              <a:gd name="T0" fmla="*/ 0 w 129"/>
              <a:gd name="T1" fmla="*/ 2147483646 h 215"/>
              <a:gd name="T2" fmla="*/ 2147483646 w 129"/>
              <a:gd name="T3" fmla="*/ 2147483646 h 215"/>
              <a:gd name="T4" fmla="*/ 2147483646 w 129"/>
              <a:gd name="T5" fmla="*/ 2147483646 h 215"/>
              <a:gd name="T6" fmla="*/ 2147483646 w 129"/>
              <a:gd name="T7" fmla="*/ 2147483646 h 215"/>
              <a:gd name="T8" fmla="*/ 2147483646 w 129"/>
              <a:gd name="T9" fmla="*/ 2147483646 h 215"/>
              <a:gd name="T10" fmla="*/ 2147483646 w 129"/>
              <a:gd name="T11" fmla="*/ 2147483646 h 215"/>
              <a:gd name="T12" fmla="*/ 2147483646 w 129"/>
              <a:gd name="T13" fmla="*/ 2147483646 h 215"/>
              <a:gd name="T14" fmla="*/ 2147483646 w 129"/>
              <a:gd name="T15" fmla="*/ 2147483646 h 215"/>
              <a:gd name="T16" fmla="*/ 2147483646 w 129"/>
              <a:gd name="T17" fmla="*/ 2147483646 h 215"/>
              <a:gd name="T18" fmla="*/ 2147483646 w 129"/>
              <a:gd name="T19" fmla="*/ 2147483646 h 215"/>
              <a:gd name="T20" fmla="*/ 2147483646 w 129"/>
              <a:gd name="T21" fmla="*/ 2147483646 h 215"/>
              <a:gd name="T22" fmla="*/ 2147483646 w 129"/>
              <a:gd name="T23" fmla="*/ 2147483646 h 215"/>
              <a:gd name="T24" fmla="*/ 2147483646 w 129"/>
              <a:gd name="T25" fmla="*/ 2147483646 h 215"/>
              <a:gd name="T26" fmla="*/ 2147483646 w 129"/>
              <a:gd name="T27" fmla="*/ 2147483646 h 215"/>
              <a:gd name="T28" fmla="*/ 2147483646 w 129"/>
              <a:gd name="T29" fmla="*/ 2147483646 h 215"/>
              <a:gd name="T30" fmla="*/ 2147483646 w 129"/>
              <a:gd name="T31" fmla="*/ 2147483646 h 215"/>
              <a:gd name="T32" fmla="*/ 2147483646 w 129"/>
              <a:gd name="T33" fmla="*/ 2147483646 h 215"/>
              <a:gd name="T34" fmla="*/ 2147483646 w 129"/>
              <a:gd name="T35" fmla="*/ 2147483646 h 215"/>
              <a:gd name="T36" fmla="*/ 2147483646 w 129"/>
              <a:gd name="T37" fmla="*/ 2147483646 h 215"/>
              <a:gd name="T38" fmla="*/ 2147483646 w 129"/>
              <a:gd name="T39" fmla="*/ 2147483646 h 215"/>
              <a:gd name="T40" fmla="*/ 2147483646 w 129"/>
              <a:gd name="T41" fmla="*/ 2147483646 h 215"/>
              <a:gd name="T42" fmla="*/ 2147483646 w 129"/>
              <a:gd name="T43" fmla="*/ 2147483646 h 215"/>
              <a:gd name="T44" fmla="*/ 2147483646 w 129"/>
              <a:gd name="T45" fmla="*/ 2147483646 h 215"/>
              <a:gd name="T46" fmla="*/ 2147483646 w 129"/>
              <a:gd name="T47" fmla="*/ 0 h 215"/>
              <a:gd name="T48" fmla="*/ 2147483646 w 129"/>
              <a:gd name="T49" fmla="*/ 2147483646 h 215"/>
              <a:gd name="T50" fmla="*/ 2147483646 w 129"/>
              <a:gd name="T51" fmla="*/ 2147483646 h 215"/>
              <a:gd name="T52" fmla="*/ 0 w 129"/>
              <a:gd name="T53" fmla="*/ 2147483646 h 215"/>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129" h="215">
                <a:moveTo>
                  <a:pt x="0" y="53"/>
                </a:moveTo>
                <a:lnTo>
                  <a:pt x="20" y="19"/>
                </a:lnTo>
                <a:lnTo>
                  <a:pt x="54" y="9"/>
                </a:lnTo>
                <a:lnTo>
                  <a:pt x="95" y="16"/>
                </a:lnTo>
                <a:lnTo>
                  <a:pt x="109" y="35"/>
                </a:lnTo>
                <a:lnTo>
                  <a:pt x="120" y="67"/>
                </a:lnTo>
                <a:lnTo>
                  <a:pt x="120" y="93"/>
                </a:lnTo>
                <a:lnTo>
                  <a:pt x="114" y="111"/>
                </a:lnTo>
                <a:lnTo>
                  <a:pt x="114" y="137"/>
                </a:lnTo>
                <a:lnTo>
                  <a:pt x="107" y="168"/>
                </a:lnTo>
                <a:lnTo>
                  <a:pt x="80" y="198"/>
                </a:lnTo>
                <a:lnTo>
                  <a:pt x="63" y="198"/>
                </a:lnTo>
                <a:lnTo>
                  <a:pt x="40" y="198"/>
                </a:lnTo>
                <a:lnTo>
                  <a:pt x="40" y="203"/>
                </a:lnTo>
                <a:lnTo>
                  <a:pt x="57" y="215"/>
                </a:lnTo>
                <a:lnTo>
                  <a:pt x="76" y="211"/>
                </a:lnTo>
                <a:lnTo>
                  <a:pt x="101" y="201"/>
                </a:lnTo>
                <a:lnTo>
                  <a:pt x="121" y="171"/>
                </a:lnTo>
                <a:lnTo>
                  <a:pt x="123" y="121"/>
                </a:lnTo>
                <a:lnTo>
                  <a:pt x="129" y="87"/>
                </a:lnTo>
                <a:lnTo>
                  <a:pt x="129" y="58"/>
                </a:lnTo>
                <a:lnTo>
                  <a:pt x="117" y="32"/>
                </a:lnTo>
                <a:lnTo>
                  <a:pt x="103" y="9"/>
                </a:lnTo>
                <a:lnTo>
                  <a:pt x="69" y="0"/>
                </a:lnTo>
                <a:lnTo>
                  <a:pt x="20" y="6"/>
                </a:lnTo>
                <a:lnTo>
                  <a:pt x="3" y="19"/>
                </a:lnTo>
                <a:lnTo>
                  <a:pt x="0" y="53"/>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83" name="Freeform 276"/>
          <p:cNvSpPr>
            <a:spLocks/>
          </p:cNvSpPr>
          <p:nvPr/>
        </p:nvSpPr>
        <p:spPr bwMode="auto">
          <a:xfrm>
            <a:off x="7207014" y="3140378"/>
            <a:ext cx="19126" cy="27876"/>
          </a:xfrm>
          <a:custGeom>
            <a:avLst/>
            <a:gdLst>
              <a:gd name="T0" fmla="*/ 2147483646 w 118"/>
              <a:gd name="T1" fmla="*/ 0 h 179"/>
              <a:gd name="T2" fmla="*/ 2147483646 w 118"/>
              <a:gd name="T3" fmla="*/ 2147483646 h 179"/>
              <a:gd name="T4" fmla="*/ 2147483646 w 118"/>
              <a:gd name="T5" fmla="*/ 2147483646 h 179"/>
              <a:gd name="T6" fmla="*/ 2147483646 w 118"/>
              <a:gd name="T7" fmla="*/ 2147483646 h 179"/>
              <a:gd name="T8" fmla="*/ 2147483646 w 118"/>
              <a:gd name="T9" fmla="*/ 2147483646 h 179"/>
              <a:gd name="T10" fmla="*/ 0 w 118"/>
              <a:gd name="T11" fmla="*/ 2147483646 h 179"/>
              <a:gd name="T12" fmla="*/ 2147483646 w 118"/>
              <a:gd name="T13" fmla="*/ 2147483646 h 179"/>
              <a:gd name="T14" fmla="*/ 2147483646 w 118"/>
              <a:gd name="T15" fmla="*/ 2147483646 h 179"/>
              <a:gd name="T16" fmla="*/ 2147483646 w 118"/>
              <a:gd name="T17" fmla="*/ 2147483646 h 179"/>
              <a:gd name="T18" fmla="*/ 2147483646 w 118"/>
              <a:gd name="T19" fmla="*/ 0 h 17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8" h="179">
                <a:moveTo>
                  <a:pt x="118" y="0"/>
                </a:moveTo>
                <a:lnTo>
                  <a:pt x="102" y="39"/>
                </a:lnTo>
                <a:lnTo>
                  <a:pt x="77" y="80"/>
                </a:lnTo>
                <a:lnTo>
                  <a:pt x="52" y="116"/>
                </a:lnTo>
                <a:lnTo>
                  <a:pt x="17" y="164"/>
                </a:lnTo>
                <a:lnTo>
                  <a:pt x="0" y="179"/>
                </a:lnTo>
                <a:lnTo>
                  <a:pt x="39" y="159"/>
                </a:lnTo>
                <a:lnTo>
                  <a:pt x="70" y="115"/>
                </a:lnTo>
                <a:lnTo>
                  <a:pt x="99" y="67"/>
                </a:lnTo>
                <a:lnTo>
                  <a:pt x="118"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84" name="Freeform 277"/>
          <p:cNvSpPr>
            <a:spLocks/>
          </p:cNvSpPr>
          <p:nvPr/>
        </p:nvSpPr>
        <p:spPr bwMode="auto">
          <a:xfrm>
            <a:off x="7173796" y="3046529"/>
            <a:ext cx="112742" cy="103141"/>
          </a:xfrm>
          <a:custGeom>
            <a:avLst/>
            <a:gdLst>
              <a:gd name="T0" fmla="*/ 2147483646 w 671"/>
              <a:gd name="T1" fmla="*/ 2147483646 h 670"/>
              <a:gd name="T2" fmla="*/ 2147483646 w 671"/>
              <a:gd name="T3" fmla="*/ 2147483646 h 670"/>
              <a:gd name="T4" fmla="*/ 2147483646 w 671"/>
              <a:gd name="T5" fmla="*/ 2147483646 h 670"/>
              <a:gd name="T6" fmla="*/ 2147483646 w 671"/>
              <a:gd name="T7" fmla="*/ 2147483646 h 670"/>
              <a:gd name="T8" fmla="*/ 2147483646 w 671"/>
              <a:gd name="T9" fmla="*/ 2147483646 h 670"/>
              <a:gd name="T10" fmla="*/ 2147483646 w 671"/>
              <a:gd name="T11" fmla="*/ 2147483646 h 670"/>
              <a:gd name="T12" fmla="*/ 2147483646 w 671"/>
              <a:gd name="T13" fmla="*/ 2147483646 h 670"/>
              <a:gd name="T14" fmla="*/ 2147483646 w 671"/>
              <a:gd name="T15" fmla="*/ 2147483646 h 670"/>
              <a:gd name="T16" fmla="*/ 2147483646 w 671"/>
              <a:gd name="T17" fmla="*/ 2147483646 h 670"/>
              <a:gd name="T18" fmla="*/ 2147483646 w 671"/>
              <a:gd name="T19" fmla="*/ 2147483646 h 670"/>
              <a:gd name="T20" fmla="*/ 2147483646 w 671"/>
              <a:gd name="T21" fmla="*/ 2147483646 h 670"/>
              <a:gd name="T22" fmla="*/ 2147483646 w 671"/>
              <a:gd name="T23" fmla="*/ 2147483646 h 670"/>
              <a:gd name="T24" fmla="*/ 2147483646 w 671"/>
              <a:gd name="T25" fmla="*/ 2147483646 h 670"/>
              <a:gd name="T26" fmla="*/ 2147483646 w 671"/>
              <a:gd name="T27" fmla="*/ 2147483646 h 670"/>
              <a:gd name="T28" fmla="*/ 2147483646 w 671"/>
              <a:gd name="T29" fmla="*/ 2147483646 h 670"/>
              <a:gd name="T30" fmla="*/ 2147483646 w 671"/>
              <a:gd name="T31" fmla="*/ 2147483646 h 670"/>
              <a:gd name="T32" fmla="*/ 2147483646 w 671"/>
              <a:gd name="T33" fmla="*/ 2147483646 h 670"/>
              <a:gd name="T34" fmla="*/ 2147483646 w 671"/>
              <a:gd name="T35" fmla="*/ 2147483646 h 670"/>
              <a:gd name="T36" fmla="*/ 2147483646 w 671"/>
              <a:gd name="T37" fmla="*/ 2147483646 h 670"/>
              <a:gd name="T38" fmla="*/ 2147483646 w 671"/>
              <a:gd name="T39" fmla="*/ 2147483646 h 670"/>
              <a:gd name="T40" fmla="*/ 2147483646 w 671"/>
              <a:gd name="T41" fmla="*/ 2147483646 h 670"/>
              <a:gd name="T42" fmla="*/ 2147483646 w 671"/>
              <a:gd name="T43" fmla="*/ 2147483646 h 670"/>
              <a:gd name="T44" fmla="*/ 2147483646 w 671"/>
              <a:gd name="T45" fmla="*/ 2147483646 h 670"/>
              <a:gd name="T46" fmla="*/ 2147483646 w 671"/>
              <a:gd name="T47" fmla="*/ 2147483646 h 670"/>
              <a:gd name="T48" fmla="*/ 2147483646 w 671"/>
              <a:gd name="T49" fmla="*/ 2147483646 h 670"/>
              <a:gd name="T50" fmla="*/ 2147483646 w 671"/>
              <a:gd name="T51" fmla="*/ 2147483646 h 670"/>
              <a:gd name="T52" fmla="*/ 2147483646 w 671"/>
              <a:gd name="T53" fmla="*/ 2147483646 h 670"/>
              <a:gd name="T54" fmla="*/ 2147483646 w 671"/>
              <a:gd name="T55" fmla="*/ 2147483646 h 670"/>
              <a:gd name="T56" fmla="*/ 2147483646 w 671"/>
              <a:gd name="T57" fmla="*/ 2147483646 h 670"/>
              <a:gd name="T58" fmla="*/ 2147483646 w 671"/>
              <a:gd name="T59" fmla="*/ 2147483646 h 670"/>
              <a:gd name="T60" fmla="*/ 2147483646 w 671"/>
              <a:gd name="T61" fmla="*/ 0 h 670"/>
              <a:gd name="T62" fmla="*/ 2147483646 w 671"/>
              <a:gd name="T63" fmla="*/ 2147483646 h 670"/>
              <a:gd name="T64" fmla="*/ 2147483646 w 671"/>
              <a:gd name="T65" fmla="*/ 2147483646 h 670"/>
              <a:gd name="T66" fmla="*/ 2147483646 w 671"/>
              <a:gd name="T67" fmla="*/ 2147483646 h 670"/>
              <a:gd name="T68" fmla="*/ 2147483646 w 671"/>
              <a:gd name="T69" fmla="*/ 2147483646 h 670"/>
              <a:gd name="T70" fmla="*/ 0 w 671"/>
              <a:gd name="T71" fmla="*/ 2147483646 h 670"/>
              <a:gd name="T72" fmla="*/ 2147483646 w 671"/>
              <a:gd name="T73" fmla="*/ 2147483646 h 670"/>
              <a:gd name="T74" fmla="*/ 2147483646 w 671"/>
              <a:gd name="T75" fmla="*/ 2147483646 h 67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671" h="670">
                <a:moveTo>
                  <a:pt x="54" y="193"/>
                </a:moveTo>
                <a:lnTo>
                  <a:pt x="155" y="177"/>
                </a:lnTo>
                <a:lnTo>
                  <a:pt x="223" y="187"/>
                </a:lnTo>
                <a:lnTo>
                  <a:pt x="264" y="234"/>
                </a:lnTo>
                <a:lnTo>
                  <a:pt x="238" y="290"/>
                </a:lnTo>
                <a:lnTo>
                  <a:pt x="206" y="311"/>
                </a:lnTo>
                <a:lnTo>
                  <a:pt x="197" y="366"/>
                </a:lnTo>
                <a:lnTo>
                  <a:pt x="217" y="401"/>
                </a:lnTo>
                <a:lnTo>
                  <a:pt x="200" y="453"/>
                </a:lnTo>
                <a:lnTo>
                  <a:pt x="242" y="453"/>
                </a:lnTo>
                <a:lnTo>
                  <a:pt x="254" y="394"/>
                </a:lnTo>
                <a:lnTo>
                  <a:pt x="280" y="366"/>
                </a:lnTo>
                <a:lnTo>
                  <a:pt x="329" y="366"/>
                </a:lnTo>
                <a:lnTo>
                  <a:pt x="378" y="378"/>
                </a:lnTo>
                <a:lnTo>
                  <a:pt x="393" y="419"/>
                </a:lnTo>
                <a:lnTo>
                  <a:pt x="399" y="475"/>
                </a:lnTo>
                <a:lnTo>
                  <a:pt x="393" y="516"/>
                </a:lnTo>
                <a:lnTo>
                  <a:pt x="393" y="547"/>
                </a:lnTo>
                <a:lnTo>
                  <a:pt x="396" y="581"/>
                </a:lnTo>
                <a:lnTo>
                  <a:pt x="428" y="613"/>
                </a:lnTo>
                <a:lnTo>
                  <a:pt x="451" y="632"/>
                </a:lnTo>
                <a:lnTo>
                  <a:pt x="510" y="670"/>
                </a:lnTo>
                <a:lnTo>
                  <a:pt x="620" y="558"/>
                </a:lnTo>
                <a:lnTo>
                  <a:pt x="652" y="466"/>
                </a:lnTo>
                <a:lnTo>
                  <a:pt x="665" y="318"/>
                </a:lnTo>
                <a:lnTo>
                  <a:pt x="671" y="215"/>
                </a:lnTo>
                <a:lnTo>
                  <a:pt x="658" y="114"/>
                </a:lnTo>
                <a:lnTo>
                  <a:pt x="629" y="59"/>
                </a:lnTo>
                <a:lnTo>
                  <a:pt x="562" y="21"/>
                </a:lnTo>
                <a:lnTo>
                  <a:pt x="502" y="8"/>
                </a:lnTo>
                <a:lnTo>
                  <a:pt x="384" y="0"/>
                </a:lnTo>
                <a:lnTo>
                  <a:pt x="270" y="5"/>
                </a:lnTo>
                <a:lnTo>
                  <a:pt x="129" y="30"/>
                </a:lnTo>
                <a:lnTo>
                  <a:pt x="64" y="62"/>
                </a:lnTo>
                <a:lnTo>
                  <a:pt x="32" y="94"/>
                </a:lnTo>
                <a:lnTo>
                  <a:pt x="0" y="140"/>
                </a:lnTo>
                <a:lnTo>
                  <a:pt x="6" y="166"/>
                </a:lnTo>
                <a:lnTo>
                  <a:pt x="54" y="193"/>
                </a:lnTo>
                <a:close/>
              </a:path>
            </a:pathLst>
          </a:custGeom>
          <a:solidFill>
            <a:srgbClr val="603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85" name="Freeform 278"/>
          <p:cNvSpPr>
            <a:spLocks/>
          </p:cNvSpPr>
          <p:nvPr/>
        </p:nvSpPr>
        <p:spPr bwMode="auto">
          <a:xfrm>
            <a:off x="7176815" y="3047458"/>
            <a:ext cx="107709" cy="99423"/>
          </a:xfrm>
          <a:custGeom>
            <a:avLst/>
            <a:gdLst>
              <a:gd name="T0" fmla="*/ 2147483646 w 636"/>
              <a:gd name="T1" fmla="*/ 2147483646 h 643"/>
              <a:gd name="T2" fmla="*/ 2147483646 w 636"/>
              <a:gd name="T3" fmla="*/ 2147483646 h 643"/>
              <a:gd name="T4" fmla="*/ 2147483646 w 636"/>
              <a:gd name="T5" fmla="*/ 2147483646 h 643"/>
              <a:gd name="T6" fmla="*/ 2147483646 w 636"/>
              <a:gd name="T7" fmla="*/ 2147483646 h 643"/>
              <a:gd name="T8" fmla="*/ 2147483646 w 636"/>
              <a:gd name="T9" fmla="*/ 2147483646 h 643"/>
              <a:gd name="T10" fmla="*/ 2147483646 w 636"/>
              <a:gd name="T11" fmla="*/ 2147483646 h 643"/>
              <a:gd name="T12" fmla="*/ 2147483646 w 636"/>
              <a:gd name="T13" fmla="*/ 2147483646 h 643"/>
              <a:gd name="T14" fmla="*/ 2147483646 w 636"/>
              <a:gd name="T15" fmla="*/ 2147483646 h 643"/>
              <a:gd name="T16" fmla="*/ 2147483646 w 636"/>
              <a:gd name="T17" fmla="*/ 2147483646 h 643"/>
              <a:gd name="T18" fmla="*/ 2147483646 w 636"/>
              <a:gd name="T19" fmla="*/ 2147483646 h 643"/>
              <a:gd name="T20" fmla="*/ 2147483646 w 636"/>
              <a:gd name="T21" fmla="*/ 2147483646 h 643"/>
              <a:gd name="T22" fmla="*/ 2147483646 w 636"/>
              <a:gd name="T23" fmla="*/ 2147483646 h 643"/>
              <a:gd name="T24" fmla="*/ 2147483646 w 636"/>
              <a:gd name="T25" fmla="*/ 2147483646 h 643"/>
              <a:gd name="T26" fmla="*/ 2147483646 w 636"/>
              <a:gd name="T27" fmla="*/ 2147483646 h 643"/>
              <a:gd name="T28" fmla="*/ 2147483646 w 636"/>
              <a:gd name="T29" fmla="*/ 2147483646 h 643"/>
              <a:gd name="T30" fmla="*/ 2147483646 w 636"/>
              <a:gd name="T31" fmla="*/ 2147483646 h 643"/>
              <a:gd name="T32" fmla="*/ 2147483646 w 636"/>
              <a:gd name="T33" fmla="*/ 2147483646 h 643"/>
              <a:gd name="T34" fmla="*/ 2147483646 w 636"/>
              <a:gd name="T35" fmla="*/ 2147483646 h 643"/>
              <a:gd name="T36" fmla="*/ 2147483646 w 636"/>
              <a:gd name="T37" fmla="*/ 2147483646 h 643"/>
              <a:gd name="T38" fmla="*/ 2147483646 w 636"/>
              <a:gd name="T39" fmla="*/ 2147483646 h 643"/>
              <a:gd name="T40" fmla="*/ 2147483646 w 636"/>
              <a:gd name="T41" fmla="*/ 2147483646 h 643"/>
              <a:gd name="T42" fmla="*/ 2147483646 w 636"/>
              <a:gd name="T43" fmla="*/ 2147483646 h 643"/>
              <a:gd name="T44" fmla="*/ 2147483646 w 636"/>
              <a:gd name="T45" fmla="*/ 2147483646 h 643"/>
              <a:gd name="T46" fmla="*/ 2147483646 w 636"/>
              <a:gd name="T47" fmla="*/ 2147483646 h 643"/>
              <a:gd name="T48" fmla="*/ 2147483646 w 636"/>
              <a:gd name="T49" fmla="*/ 2147483646 h 643"/>
              <a:gd name="T50" fmla="*/ 2147483646 w 636"/>
              <a:gd name="T51" fmla="*/ 2147483646 h 643"/>
              <a:gd name="T52" fmla="*/ 2147483646 w 636"/>
              <a:gd name="T53" fmla="*/ 2147483646 h 643"/>
              <a:gd name="T54" fmla="*/ 2147483646 w 636"/>
              <a:gd name="T55" fmla="*/ 2147483646 h 643"/>
              <a:gd name="T56" fmla="*/ 2147483646 w 636"/>
              <a:gd name="T57" fmla="*/ 2147483646 h 643"/>
              <a:gd name="T58" fmla="*/ 2147483646 w 636"/>
              <a:gd name="T59" fmla="*/ 2147483646 h 643"/>
              <a:gd name="T60" fmla="*/ 2147483646 w 636"/>
              <a:gd name="T61" fmla="*/ 2147483646 h 643"/>
              <a:gd name="T62" fmla="*/ 2147483646 w 636"/>
              <a:gd name="T63" fmla="*/ 2147483646 h 643"/>
              <a:gd name="T64" fmla="*/ 2147483646 w 636"/>
              <a:gd name="T65" fmla="*/ 2147483646 h 643"/>
              <a:gd name="T66" fmla="*/ 2147483646 w 636"/>
              <a:gd name="T67" fmla="*/ 2147483646 h 643"/>
              <a:gd name="T68" fmla="*/ 2147483646 w 636"/>
              <a:gd name="T69" fmla="*/ 2147483646 h 643"/>
              <a:gd name="T70" fmla="*/ 2147483646 w 636"/>
              <a:gd name="T71" fmla="*/ 2147483646 h 643"/>
              <a:gd name="T72" fmla="*/ 2147483646 w 636"/>
              <a:gd name="T73" fmla="*/ 2147483646 h 643"/>
              <a:gd name="T74" fmla="*/ 2147483646 w 636"/>
              <a:gd name="T75" fmla="*/ 2147483646 h 643"/>
              <a:gd name="T76" fmla="*/ 2147483646 w 636"/>
              <a:gd name="T77" fmla="*/ 2147483646 h 643"/>
              <a:gd name="T78" fmla="*/ 2147483646 w 636"/>
              <a:gd name="T79" fmla="*/ 2147483646 h 643"/>
              <a:gd name="T80" fmla="*/ 2147483646 w 636"/>
              <a:gd name="T81" fmla="*/ 2147483646 h 643"/>
              <a:gd name="T82" fmla="*/ 2147483646 w 636"/>
              <a:gd name="T83" fmla="*/ 2147483646 h 643"/>
              <a:gd name="T84" fmla="*/ 2147483646 w 636"/>
              <a:gd name="T85" fmla="*/ 2147483646 h 643"/>
              <a:gd name="T86" fmla="*/ 2147483646 w 636"/>
              <a:gd name="T87" fmla="*/ 2147483646 h 643"/>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636" h="643">
                <a:moveTo>
                  <a:pt x="104" y="41"/>
                </a:moveTo>
                <a:lnTo>
                  <a:pt x="51" y="63"/>
                </a:lnTo>
                <a:lnTo>
                  <a:pt x="25" y="98"/>
                </a:lnTo>
                <a:lnTo>
                  <a:pt x="10" y="121"/>
                </a:lnTo>
                <a:lnTo>
                  <a:pt x="0" y="138"/>
                </a:lnTo>
                <a:lnTo>
                  <a:pt x="13" y="152"/>
                </a:lnTo>
                <a:lnTo>
                  <a:pt x="41" y="169"/>
                </a:lnTo>
                <a:lnTo>
                  <a:pt x="110" y="158"/>
                </a:lnTo>
                <a:lnTo>
                  <a:pt x="160" y="158"/>
                </a:lnTo>
                <a:lnTo>
                  <a:pt x="194" y="141"/>
                </a:lnTo>
                <a:lnTo>
                  <a:pt x="245" y="129"/>
                </a:lnTo>
                <a:lnTo>
                  <a:pt x="290" y="126"/>
                </a:lnTo>
                <a:lnTo>
                  <a:pt x="342" y="129"/>
                </a:lnTo>
                <a:lnTo>
                  <a:pt x="267" y="138"/>
                </a:lnTo>
                <a:lnTo>
                  <a:pt x="229" y="148"/>
                </a:lnTo>
                <a:lnTo>
                  <a:pt x="201" y="158"/>
                </a:lnTo>
                <a:lnTo>
                  <a:pt x="194" y="161"/>
                </a:lnTo>
                <a:lnTo>
                  <a:pt x="213" y="169"/>
                </a:lnTo>
                <a:lnTo>
                  <a:pt x="229" y="185"/>
                </a:lnTo>
                <a:lnTo>
                  <a:pt x="255" y="169"/>
                </a:lnTo>
                <a:lnTo>
                  <a:pt x="277" y="163"/>
                </a:lnTo>
                <a:lnTo>
                  <a:pt x="325" y="155"/>
                </a:lnTo>
                <a:lnTo>
                  <a:pt x="339" y="155"/>
                </a:lnTo>
                <a:lnTo>
                  <a:pt x="293" y="172"/>
                </a:lnTo>
                <a:lnTo>
                  <a:pt x="258" y="188"/>
                </a:lnTo>
                <a:lnTo>
                  <a:pt x="239" y="201"/>
                </a:lnTo>
                <a:lnTo>
                  <a:pt x="255" y="217"/>
                </a:lnTo>
                <a:lnTo>
                  <a:pt x="293" y="204"/>
                </a:lnTo>
                <a:lnTo>
                  <a:pt x="325" y="198"/>
                </a:lnTo>
                <a:lnTo>
                  <a:pt x="267" y="226"/>
                </a:lnTo>
                <a:lnTo>
                  <a:pt x="248" y="239"/>
                </a:lnTo>
                <a:lnTo>
                  <a:pt x="242" y="266"/>
                </a:lnTo>
                <a:lnTo>
                  <a:pt x="232" y="280"/>
                </a:lnTo>
                <a:lnTo>
                  <a:pt x="267" y="263"/>
                </a:lnTo>
                <a:lnTo>
                  <a:pt x="298" y="257"/>
                </a:lnTo>
                <a:lnTo>
                  <a:pt x="348" y="255"/>
                </a:lnTo>
                <a:lnTo>
                  <a:pt x="272" y="276"/>
                </a:lnTo>
                <a:lnTo>
                  <a:pt x="226" y="294"/>
                </a:lnTo>
                <a:lnTo>
                  <a:pt x="194" y="310"/>
                </a:lnTo>
                <a:lnTo>
                  <a:pt x="191" y="335"/>
                </a:lnTo>
                <a:lnTo>
                  <a:pt x="229" y="317"/>
                </a:lnTo>
                <a:lnTo>
                  <a:pt x="280" y="300"/>
                </a:lnTo>
                <a:lnTo>
                  <a:pt x="304" y="300"/>
                </a:lnTo>
                <a:lnTo>
                  <a:pt x="248" y="320"/>
                </a:lnTo>
                <a:lnTo>
                  <a:pt x="204" y="338"/>
                </a:lnTo>
                <a:lnTo>
                  <a:pt x="187" y="355"/>
                </a:lnTo>
                <a:lnTo>
                  <a:pt x="194" y="370"/>
                </a:lnTo>
                <a:lnTo>
                  <a:pt x="229" y="358"/>
                </a:lnTo>
                <a:lnTo>
                  <a:pt x="261" y="344"/>
                </a:lnTo>
                <a:lnTo>
                  <a:pt x="327" y="341"/>
                </a:lnTo>
                <a:lnTo>
                  <a:pt x="354" y="344"/>
                </a:lnTo>
                <a:lnTo>
                  <a:pt x="415" y="348"/>
                </a:lnTo>
                <a:lnTo>
                  <a:pt x="488" y="338"/>
                </a:lnTo>
                <a:lnTo>
                  <a:pt x="444" y="355"/>
                </a:lnTo>
                <a:lnTo>
                  <a:pt x="368" y="367"/>
                </a:lnTo>
                <a:lnTo>
                  <a:pt x="384" y="393"/>
                </a:lnTo>
                <a:lnTo>
                  <a:pt x="438" y="379"/>
                </a:lnTo>
                <a:lnTo>
                  <a:pt x="491" y="361"/>
                </a:lnTo>
                <a:lnTo>
                  <a:pt x="525" y="344"/>
                </a:lnTo>
                <a:lnTo>
                  <a:pt x="460" y="393"/>
                </a:lnTo>
                <a:lnTo>
                  <a:pt x="419" y="405"/>
                </a:lnTo>
                <a:lnTo>
                  <a:pt x="384" y="417"/>
                </a:lnTo>
                <a:lnTo>
                  <a:pt x="387" y="442"/>
                </a:lnTo>
                <a:lnTo>
                  <a:pt x="438" y="434"/>
                </a:lnTo>
                <a:lnTo>
                  <a:pt x="478" y="423"/>
                </a:lnTo>
                <a:lnTo>
                  <a:pt x="454" y="440"/>
                </a:lnTo>
                <a:lnTo>
                  <a:pt x="409" y="452"/>
                </a:lnTo>
                <a:lnTo>
                  <a:pt x="387" y="455"/>
                </a:lnTo>
                <a:lnTo>
                  <a:pt x="387" y="511"/>
                </a:lnTo>
                <a:lnTo>
                  <a:pt x="435" y="492"/>
                </a:lnTo>
                <a:lnTo>
                  <a:pt x="473" y="477"/>
                </a:lnTo>
                <a:lnTo>
                  <a:pt x="432" y="508"/>
                </a:lnTo>
                <a:lnTo>
                  <a:pt x="380" y="530"/>
                </a:lnTo>
                <a:lnTo>
                  <a:pt x="384" y="556"/>
                </a:lnTo>
                <a:lnTo>
                  <a:pt x="412" y="586"/>
                </a:lnTo>
                <a:lnTo>
                  <a:pt x="438" y="553"/>
                </a:lnTo>
                <a:lnTo>
                  <a:pt x="473" y="511"/>
                </a:lnTo>
                <a:lnTo>
                  <a:pt x="496" y="471"/>
                </a:lnTo>
                <a:lnTo>
                  <a:pt x="473" y="533"/>
                </a:lnTo>
                <a:lnTo>
                  <a:pt x="454" y="556"/>
                </a:lnTo>
                <a:lnTo>
                  <a:pt x="419" y="599"/>
                </a:lnTo>
                <a:lnTo>
                  <a:pt x="444" y="628"/>
                </a:lnTo>
                <a:lnTo>
                  <a:pt x="485" y="594"/>
                </a:lnTo>
                <a:lnTo>
                  <a:pt x="514" y="553"/>
                </a:lnTo>
                <a:lnTo>
                  <a:pt x="540" y="508"/>
                </a:lnTo>
                <a:lnTo>
                  <a:pt x="517" y="573"/>
                </a:lnTo>
                <a:lnTo>
                  <a:pt x="491" y="602"/>
                </a:lnTo>
                <a:lnTo>
                  <a:pt x="465" y="631"/>
                </a:lnTo>
                <a:lnTo>
                  <a:pt x="488" y="643"/>
                </a:lnTo>
                <a:lnTo>
                  <a:pt x="540" y="599"/>
                </a:lnTo>
                <a:lnTo>
                  <a:pt x="589" y="530"/>
                </a:lnTo>
                <a:lnTo>
                  <a:pt x="607" y="477"/>
                </a:lnTo>
                <a:lnTo>
                  <a:pt x="620" y="386"/>
                </a:lnTo>
                <a:lnTo>
                  <a:pt x="627" y="317"/>
                </a:lnTo>
                <a:lnTo>
                  <a:pt x="636" y="239"/>
                </a:lnTo>
                <a:lnTo>
                  <a:pt x="582" y="255"/>
                </a:lnTo>
                <a:lnTo>
                  <a:pt x="522" y="276"/>
                </a:lnTo>
                <a:lnTo>
                  <a:pt x="432" y="297"/>
                </a:lnTo>
                <a:lnTo>
                  <a:pt x="514" y="266"/>
                </a:lnTo>
                <a:lnTo>
                  <a:pt x="543" y="249"/>
                </a:lnTo>
                <a:lnTo>
                  <a:pt x="601" y="229"/>
                </a:lnTo>
                <a:lnTo>
                  <a:pt x="630" y="223"/>
                </a:lnTo>
                <a:lnTo>
                  <a:pt x="630" y="182"/>
                </a:lnTo>
                <a:lnTo>
                  <a:pt x="623" y="129"/>
                </a:lnTo>
                <a:lnTo>
                  <a:pt x="551" y="141"/>
                </a:lnTo>
                <a:lnTo>
                  <a:pt x="505" y="155"/>
                </a:lnTo>
                <a:lnTo>
                  <a:pt x="447" y="182"/>
                </a:lnTo>
                <a:lnTo>
                  <a:pt x="499" y="141"/>
                </a:lnTo>
                <a:lnTo>
                  <a:pt x="560" y="124"/>
                </a:lnTo>
                <a:lnTo>
                  <a:pt x="620" y="109"/>
                </a:lnTo>
                <a:lnTo>
                  <a:pt x="607" y="69"/>
                </a:lnTo>
                <a:lnTo>
                  <a:pt x="589" y="45"/>
                </a:lnTo>
                <a:lnTo>
                  <a:pt x="534" y="28"/>
                </a:lnTo>
                <a:lnTo>
                  <a:pt x="482" y="41"/>
                </a:lnTo>
                <a:lnTo>
                  <a:pt x="432" y="76"/>
                </a:lnTo>
                <a:lnTo>
                  <a:pt x="465" y="35"/>
                </a:lnTo>
                <a:lnTo>
                  <a:pt x="517" y="16"/>
                </a:lnTo>
                <a:lnTo>
                  <a:pt x="460" y="6"/>
                </a:lnTo>
                <a:lnTo>
                  <a:pt x="419" y="3"/>
                </a:lnTo>
                <a:lnTo>
                  <a:pt x="359" y="13"/>
                </a:lnTo>
                <a:lnTo>
                  <a:pt x="318" y="38"/>
                </a:lnTo>
                <a:lnTo>
                  <a:pt x="255" y="51"/>
                </a:lnTo>
                <a:lnTo>
                  <a:pt x="298" y="32"/>
                </a:lnTo>
                <a:lnTo>
                  <a:pt x="330" y="13"/>
                </a:lnTo>
                <a:lnTo>
                  <a:pt x="348" y="0"/>
                </a:lnTo>
                <a:lnTo>
                  <a:pt x="287" y="3"/>
                </a:lnTo>
                <a:lnTo>
                  <a:pt x="232" y="6"/>
                </a:lnTo>
                <a:lnTo>
                  <a:pt x="198" y="22"/>
                </a:lnTo>
                <a:lnTo>
                  <a:pt x="163" y="54"/>
                </a:lnTo>
                <a:lnTo>
                  <a:pt x="136" y="95"/>
                </a:lnTo>
                <a:lnTo>
                  <a:pt x="151" y="48"/>
                </a:lnTo>
                <a:lnTo>
                  <a:pt x="184" y="16"/>
                </a:lnTo>
                <a:lnTo>
                  <a:pt x="104" y="41"/>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grpSp>
        <p:nvGrpSpPr>
          <p:cNvPr id="286" name="Group 279"/>
          <p:cNvGrpSpPr>
            <a:grpSpLocks/>
          </p:cNvGrpSpPr>
          <p:nvPr/>
        </p:nvGrpSpPr>
        <p:grpSpPr bwMode="auto">
          <a:xfrm>
            <a:off x="6951331" y="3299269"/>
            <a:ext cx="116768" cy="65973"/>
            <a:chOff x="5264" y="1904"/>
            <a:chExt cx="116" cy="71"/>
          </a:xfrm>
        </p:grpSpPr>
        <p:sp>
          <p:nvSpPr>
            <p:cNvPr id="287" name="Freeform 280"/>
            <p:cNvSpPr>
              <a:spLocks/>
            </p:cNvSpPr>
            <p:nvPr/>
          </p:nvSpPr>
          <p:spPr bwMode="auto">
            <a:xfrm>
              <a:off x="5264" y="1904"/>
              <a:ext cx="116" cy="71"/>
            </a:xfrm>
            <a:custGeom>
              <a:avLst/>
              <a:gdLst>
                <a:gd name="T0" fmla="*/ 0 w 698"/>
                <a:gd name="T1" fmla="*/ 0 h 425"/>
                <a:gd name="T2" fmla="*/ 0 w 698"/>
                <a:gd name="T3" fmla="*/ 0 h 425"/>
                <a:gd name="T4" fmla="*/ 0 w 698"/>
                <a:gd name="T5" fmla="*/ 0 h 425"/>
                <a:gd name="T6" fmla="*/ 0 w 698"/>
                <a:gd name="T7" fmla="*/ 0 h 425"/>
                <a:gd name="T8" fmla="*/ 0 w 698"/>
                <a:gd name="T9" fmla="*/ 0 h 425"/>
                <a:gd name="T10" fmla="*/ 0 w 698"/>
                <a:gd name="T11" fmla="*/ 0 h 425"/>
                <a:gd name="T12" fmla="*/ 0 w 698"/>
                <a:gd name="T13" fmla="*/ 0 h 425"/>
                <a:gd name="T14" fmla="*/ 0 w 698"/>
                <a:gd name="T15" fmla="*/ 0 h 425"/>
                <a:gd name="T16" fmla="*/ 0 w 698"/>
                <a:gd name="T17" fmla="*/ 0 h 425"/>
                <a:gd name="T18" fmla="*/ 0 w 698"/>
                <a:gd name="T19" fmla="*/ 0 h 425"/>
                <a:gd name="T20" fmla="*/ 0 w 698"/>
                <a:gd name="T21" fmla="*/ 0 h 425"/>
                <a:gd name="T22" fmla="*/ 0 w 698"/>
                <a:gd name="T23" fmla="*/ 0 h 425"/>
                <a:gd name="T24" fmla="*/ 0 w 698"/>
                <a:gd name="T25" fmla="*/ 0 h 425"/>
                <a:gd name="T26" fmla="*/ 0 w 698"/>
                <a:gd name="T27" fmla="*/ 0 h 425"/>
                <a:gd name="T28" fmla="*/ 0 w 698"/>
                <a:gd name="T29" fmla="*/ 0 h 425"/>
                <a:gd name="T30" fmla="*/ 0 w 698"/>
                <a:gd name="T31" fmla="*/ 0 h 425"/>
                <a:gd name="T32" fmla="*/ 0 w 698"/>
                <a:gd name="T33" fmla="*/ 0 h 425"/>
                <a:gd name="T34" fmla="*/ 0 w 698"/>
                <a:gd name="T35" fmla="*/ 0 h 425"/>
                <a:gd name="T36" fmla="*/ 0 w 698"/>
                <a:gd name="T37" fmla="*/ 0 h 425"/>
                <a:gd name="T38" fmla="*/ 0 w 698"/>
                <a:gd name="T39" fmla="*/ 0 h 425"/>
                <a:gd name="T40" fmla="*/ 0 w 698"/>
                <a:gd name="T41" fmla="*/ 0 h 425"/>
                <a:gd name="T42" fmla="*/ 0 w 698"/>
                <a:gd name="T43" fmla="*/ 0 h 425"/>
                <a:gd name="T44" fmla="*/ 0 w 698"/>
                <a:gd name="T45" fmla="*/ 0 h 425"/>
                <a:gd name="T46" fmla="*/ 0 w 698"/>
                <a:gd name="T47" fmla="*/ 0 h 425"/>
                <a:gd name="T48" fmla="*/ 0 w 698"/>
                <a:gd name="T49" fmla="*/ 0 h 425"/>
                <a:gd name="T50" fmla="*/ 0 w 698"/>
                <a:gd name="T51" fmla="*/ 0 h 425"/>
                <a:gd name="T52" fmla="*/ 0 w 698"/>
                <a:gd name="T53" fmla="*/ 0 h 425"/>
                <a:gd name="T54" fmla="*/ 0 w 698"/>
                <a:gd name="T55" fmla="*/ 0 h 425"/>
                <a:gd name="T56" fmla="*/ 0 w 698"/>
                <a:gd name="T57" fmla="*/ 0 h 425"/>
                <a:gd name="T58" fmla="*/ 0 w 698"/>
                <a:gd name="T59" fmla="*/ 0 h 425"/>
                <a:gd name="T60" fmla="*/ 0 w 698"/>
                <a:gd name="T61" fmla="*/ 0 h 425"/>
                <a:gd name="T62" fmla="*/ 0 w 698"/>
                <a:gd name="T63" fmla="*/ 0 h 425"/>
                <a:gd name="T64" fmla="*/ 0 w 698"/>
                <a:gd name="T65" fmla="*/ 0 h 425"/>
                <a:gd name="T66" fmla="*/ 0 w 698"/>
                <a:gd name="T67" fmla="*/ 0 h 425"/>
                <a:gd name="T68" fmla="*/ 0 w 698"/>
                <a:gd name="T69" fmla="*/ 0 h 425"/>
                <a:gd name="T70" fmla="*/ 0 w 698"/>
                <a:gd name="T71" fmla="*/ 0 h 425"/>
                <a:gd name="T72" fmla="*/ 0 w 698"/>
                <a:gd name="T73" fmla="*/ 0 h 425"/>
                <a:gd name="T74" fmla="*/ 0 w 698"/>
                <a:gd name="T75" fmla="*/ 0 h 425"/>
                <a:gd name="T76" fmla="*/ 0 w 698"/>
                <a:gd name="T77" fmla="*/ 0 h 425"/>
                <a:gd name="T78" fmla="*/ 0 w 698"/>
                <a:gd name="T79" fmla="*/ 0 h 425"/>
                <a:gd name="T80" fmla="*/ 0 w 698"/>
                <a:gd name="T81" fmla="*/ 0 h 425"/>
                <a:gd name="T82" fmla="*/ 0 w 698"/>
                <a:gd name="T83" fmla="*/ 0 h 425"/>
                <a:gd name="T84" fmla="*/ 0 w 698"/>
                <a:gd name="T85" fmla="*/ 0 h 425"/>
                <a:gd name="T86" fmla="*/ 0 w 698"/>
                <a:gd name="T87" fmla="*/ 0 h 425"/>
                <a:gd name="T88" fmla="*/ 0 w 698"/>
                <a:gd name="T89" fmla="*/ 0 h 425"/>
                <a:gd name="T90" fmla="*/ 0 w 698"/>
                <a:gd name="T91" fmla="*/ 0 h 425"/>
                <a:gd name="T92" fmla="*/ 0 w 698"/>
                <a:gd name="T93" fmla="*/ 0 h 425"/>
                <a:gd name="T94" fmla="*/ 0 w 698"/>
                <a:gd name="T95" fmla="*/ 0 h 425"/>
                <a:gd name="T96" fmla="*/ 0 w 698"/>
                <a:gd name="T97" fmla="*/ 0 h 425"/>
                <a:gd name="T98" fmla="*/ 0 w 698"/>
                <a:gd name="T99" fmla="*/ 0 h 425"/>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698" h="425">
                  <a:moveTo>
                    <a:pt x="698" y="253"/>
                  </a:moveTo>
                  <a:lnTo>
                    <a:pt x="611" y="233"/>
                  </a:lnTo>
                  <a:lnTo>
                    <a:pt x="579" y="227"/>
                  </a:lnTo>
                  <a:lnTo>
                    <a:pt x="558" y="210"/>
                  </a:lnTo>
                  <a:lnTo>
                    <a:pt x="538" y="182"/>
                  </a:lnTo>
                  <a:lnTo>
                    <a:pt x="496" y="143"/>
                  </a:lnTo>
                  <a:lnTo>
                    <a:pt x="420" y="79"/>
                  </a:lnTo>
                  <a:lnTo>
                    <a:pt x="407" y="58"/>
                  </a:lnTo>
                  <a:lnTo>
                    <a:pt x="387" y="38"/>
                  </a:lnTo>
                  <a:lnTo>
                    <a:pt x="347" y="32"/>
                  </a:lnTo>
                  <a:lnTo>
                    <a:pt x="225" y="11"/>
                  </a:lnTo>
                  <a:lnTo>
                    <a:pt x="192" y="0"/>
                  </a:lnTo>
                  <a:lnTo>
                    <a:pt x="162" y="14"/>
                  </a:lnTo>
                  <a:lnTo>
                    <a:pt x="147" y="27"/>
                  </a:lnTo>
                  <a:lnTo>
                    <a:pt x="75" y="52"/>
                  </a:lnTo>
                  <a:lnTo>
                    <a:pt x="48" y="62"/>
                  </a:lnTo>
                  <a:lnTo>
                    <a:pt x="37" y="73"/>
                  </a:lnTo>
                  <a:lnTo>
                    <a:pt x="24" y="114"/>
                  </a:lnTo>
                  <a:lnTo>
                    <a:pt x="16" y="133"/>
                  </a:lnTo>
                  <a:lnTo>
                    <a:pt x="9" y="146"/>
                  </a:lnTo>
                  <a:lnTo>
                    <a:pt x="0" y="165"/>
                  </a:lnTo>
                  <a:lnTo>
                    <a:pt x="0" y="181"/>
                  </a:lnTo>
                  <a:lnTo>
                    <a:pt x="15" y="191"/>
                  </a:lnTo>
                  <a:lnTo>
                    <a:pt x="43" y="190"/>
                  </a:lnTo>
                  <a:lnTo>
                    <a:pt x="89" y="168"/>
                  </a:lnTo>
                  <a:lnTo>
                    <a:pt x="147" y="158"/>
                  </a:lnTo>
                  <a:lnTo>
                    <a:pt x="198" y="165"/>
                  </a:lnTo>
                  <a:lnTo>
                    <a:pt x="144" y="179"/>
                  </a:lnTo>
                  <a:lnTo>
                    <a:pt x="105" y="191"/>
                  </a:lnTo>
                  <a:lnTo>
                    <a:pt x="61" y="210"/>
                  </a:lnTo>
                  <a:lnTo>
                    <a:pt x="51" y="224"/>
                  </a:lnTo>
                  <a:lnTo>
                    <a:pt x="51" y="242"/>
                  </a:lnTo>
                  <a:lnTo>
                    <a:pt x="67" y="253"/>
                  </a:lnTo>
                  <a:lnTo>
                    <a:pt x="87" y="250"/>
                  </a:lnTo>
                  <a:lnTo>
                    <a:pt x="150" y="233"/>
                  </a:lnTo>
                  <a:lnTo>
                    <a:pt x="205" y="230"/>
                  </a:lnTo>
                  <a:lnTo>
                    <a:pt x="249" y="233"/>
                  </a:lnTo>
                  <a:lnTo>
                    <a:pt x="273" y="250"/>
                  </a:lnTo>
                  <a:lnTo>
                    <a:pt x="301" y="279"/>
                  </a:lnTo>
                  <a:lnTo>
                    <a:pt x="323" y="310"/>
                  </a:lnTo>
                  <a:lnTo>
                    <a:pt x="346" y="342"/>
                  </a:lnTo>
                  <a:lnTo>
                    <a:pt x="364" y="366"/>
                  </a:lnTo>
                  <a:lnTo>
                    <a:pt x="397" y="389"/>
                  </a:lnTo>
                  <a:lnTo>
                    <a:pt x="429" y="396"/>
                  </a:lnTo>
                  <a:lnTo>
                    <a:pt x="464" y="399"/>
                  </a:lnTo>
                  <a:lnTo>
                    <a:pt x="507" y="396"/>
                  </a:lnTo>
                  <a:lnTo>
                    <a:pt x="539" y="393"/>
                  </a:lnTo>
                  <a:lnTo>
                    <a:pt x="582" y="404"/>
                  </a:lnTo>
                  <a:lnTo>
                    <a:pt x="698" y="425"/>
                  </a:lnTo>
                  <a:lnTo>
                    <a:pt x="698" y="253"/>
                  </a:lnTo>
                  <a:close/>
                </a:path>
              </a:pathLst>
            </a:custGeom>
            <a:solidFill>
              <a:srgbClr val="FFC080"/>
            </a:solidFill>
            <a:ln w="1588">
              <a:solidFill>
                <a:srgbClr val="402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288" name="Freeform 281"/>
            <p:cNvSpPr>
              <a:spLocks/>
            </p:cNvSpPr>
            <p:nvPr/>
          </p:nvSpPr>
          <p:spPr bwMode="auto">
            <a:xfrm>
              <a:off x="5269" y="1916"/>
              <a:ext cx="37" cy="9"/>
            </a:xfrm>
            <a:custGeom>
              <a:avLst/>
              <a:gdLst>
                <a:gd name="T0" fmla="*/ 0 w 223"/>
                <a:gd name="T1" fmla="*/ 0 h 52"/>
                <a:gd name="T2" fmla="*/ 0 w 223"/>
                <a:gd name="T3" fmla="*/ 0 h 52"/>
                <a:gd name="T4" fmla="*/ 0 w 223"/>
                <a:gd name="T5" fmla="*/ 0 h 52"/>
                <a:gd name="T6" fmla="*/ 0 w 223"/>
                <a:gd name="T7" fmla="*/ 0 h 52"/>
                <a:gd name="T8" fmla="*/ 0 w 223"/>
                <a:gd name="T9" fmla="*/ 0 h 52"/>
                <a:gd name="T10" fmla="*/ 0 w 223"/>
                <a:gd name="T11" fmla="*/ 0 h 52"/>
                <a:gd name="T12" fmla="*/ 0 w 223"/>
                <a:gd name="T13" fmla="*/ 0 h 52"/>
                <a:gd name="T14" fmla="*/ 0 w 223"/>
                <a:gd name="T15" fmla="*/ 0 h 52"/>
                <a:gd name="T16" fmla="*/ 0 w 223"/>
                <a:gd name="T17" fmla="*/ 0 h 52"/>
                <a:gd name="T18" fmla="*/ 0 w 223"/>
                <a:gd name="T19" fmla="*/ 0 h 52"/>
                <a:gd name="T20" fmla="*/ 0 w 223"/>
                <a:gd name="T21" fmla="*/ 0 h 52"/>
                <a:gd name="T22" fmla="*/ 0 w 223"/>
                <a:gd name="T23" fmla="*/ 0 h 52"/>
                <a:gd name="T24" fmla="*/ 0 w 223"/>
                <a:gd name="T25" fmla="*/ 0 h 5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23" h="52">
                  <a:moveTo>
                    <a:pt x="0" y="52"/>
                  </a:moveTo>
                  <a:lnTo>
                    <a:pt x="38" y="36"/>
                  </a:lnTo>
                  <a:lnTo>
                    <a:pt x="69" y="30"/>
                  </a:lnTo>
                  <a:lnTo>
                    <a:pt x="107" y="18"/>
                  </a:lnTo>
                  <a:lnTo>
                    <a:pt x="139" y="11"/>
                  </a:lnTo>
                  <a:lnTo>
                    <a:pt x="189" y="15"/>
                  </a:lnTo>
                  <a:lnTo>
                    <a:pt x="223" y="18"/>
                  </a:lnTo>
                  <a:lnTo>
                    <a:pt x="171" y="8"/>
                  </a:lnTo>
                  <a:lnTo>
                    <a:pt x="127" y="0"/>
                  </a:lnTo>
                  <a:lnTo>
                    <a:pt x="69" y="24"/>
                  </a:lnTo>
                  <a:lnTo>
                    <a:pt x="38" y="28"/>
                  </a:lnTo>
                  <a:lnTo>
                    <a:pt x="3" y="45"/>
                  </a:lnTo>
                  <a:lnTo>
                    <a:pt x="0" y="52"/>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89" name="Freeform 282"/>
            <p:cNvSpPr>
              <a:spLocks/>
            </p:cNvSpPr>
            <p:nvPr/>
          </p:nvSpPr>
          <p:spPr bwMode="auto">
            <a:xfrm>
              <a:off x="5289" y="1907"/>
              <a:ext cx="31" cy="6"/>
            </a:xfrm>
            <a:custGeom>
              <a:avLst/>
              <a:gdLst>
                <a:gd name="T0" fmla="*/ 0 w 188"/>
                <a:gd name="T1" fmla="*/ 0 h 36"/>
                <a:gd name="T2" fmla="*/ 0 w 188"/>
                <a:gd name="T3" fmla="*/ 0 h 36"/>
                <a:gd name="T4" fmla="*/ 0 w 188"/>
                <a:gd name="T5" fmla="*/ 0 h 36"/>
                <a:gd name="T6" fmla="*/ 0 w 188"/>
                <a:gd name="T7" fmla="*/ 0 h 36"/>
                <a:gd name="T8" fmla="*/ 0 w 188"/>
                <a:gd name="T9" fmla="*/ 0 h 36"/>
                <a:gd name="T10" fmla="*/ 0 w 188"/>
                <a:gd name="T11" fmla="*/ 0 h 36"/>
                <a:gd name="T12" fmla="*/ 0 w 188"/>
                <a:gd name="T13" fmla="*/ 0 h 36"/>
                <a:gd name="T14" fmla="*/ 0 w 188"/>
                <a:gd name="T15" fmla="*/ 0 h 36"/>
                <a:gd name="T16" fmla="*/ 0 w 188"/>
                <a:gd name="T17" fmla="*/ 0 h 36"/>
                <a:gd name="T18" fmla="*/ 0 w 188"/>
                <a:gd name="T19" fmla="*/ 0 h 36"/>
                <a:gd name="T20" fmla="*/ 0 w 188"/>
                <a:gd name="T21" fmla="*/ 0 h 36"/>
                <a:gd name="T22" fmla="*/ 0 w 188"/>
                <a:gd name="T23" fmla="*/ 0 h 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88" h="36">
                  <a:moveTo>
                    <a:pt x="51" y="0"/>
                  </a:moveTo>
                  <a:lnTo>
                    <a:pt x="29" y="1"/>
                  </a:lnTo>
                  <a:lnTo>
                    <a:pt x="0" y="11"/>
                  </a:lnTo>
                  <a:lnTo>
                    <a:pt x="19" y="9"/>
                  </a:lnTo>
                  <a:lnTo>
                    <a:pt x="48" y="4"/>
                  </a:lnTo>
                  <a:lnTo>
                    <a:pt x="109" y="20"/>
                  </a:lnTo>
                  <a:lnTo>
                    <a:pt x="143" y="30"/>
                  </a:lnTo>
                  <a:lnTo>
                    <a:pt x="181" y="36"/>
                  </a:lnTo>
                  <a:lnTo>
                    <a:pt x="188" y="30"/>
                  </a:lnTo>
                  <a:lnTo>
                    <a:pt x="146" y="22"/>
                  </a:lnTo>
                  <a:lnTo>
                    <a:pt x="97" y="11"/>
                  </a:lnTo>
                  <a:lnTo>
                    <a:pt x="51"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90" name="Freeform 283"/>
            <p:cNvSpPr>
              <a:spLocks/>
            </p:cNvSpPr>
            <p:nvPr/>
          </p:nvSpPr>
          <p:spPr bwMode="auto">
            <a:xfrm>
              <a:off x="5295" y="1929"/>
              <a:ext cx="13" cy="3"/>
            </a:xfrm>
            <a:custGeom>
              <a:avLst/>
              <a:gdLst>
                <a:gd name="T0" fmla="*/ 0 w 76"/>
                <a:gd name="T1" fmla="*/ 0 h 17"/>
                <a:gd name="T2" fmla="*/ 0 w 76"/>
                <a:gd name="T3" fmla="*/ 0 h 17"/>
                <a:gd name="T4" fmla="*/ 0 w 76"/>
                <a:gd name="T5" fmla="*/ 0 h 17"/>
                <a:gd name="T6" fmla="*/ 0 w 76"/>
                <a:gd name="T7" fmla="*/ 0 h 17"/>
                <a:gd name="T8" fmla="*/ 0 w 76"/>
                <a:gd name="T9" fmla="*/ 0 h 17"/>
                <a:gd name="T10" fmla="*/ 0 w 76"/>
                <a:gd name="T11" fmla="*/ 0 h 17"/>
                <a:gd name="T12" fmla="*/ 0 w 76"/>
                <a:gd name="T13" fmla="*/ 0 h 1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6" h="17">
                  <a:moveTo>
                    <a:pt x="0" y="8"/>
                  </a:moveTo>
                  <a:lnTo>
                    <a:pt x="8" y="17"/>
                  </a:lnTo>
                  <a:lnTo>
                    <a:pt x="36" y="12"/>
                  </a:lnTo>
                  <a:lnTo>
                    <a:pt x="67" y="12"/>
                  </a:lnTo>
                  <a:lnTo>
                    <a:pt x="76" y="0"/>
                  </a:lnTo>
                  <a:lnTo>
                    <a:pt x="55" y="4"/>
                  </a:lnTo>
                  <a:lnTo>
                    <a:pt x="0" y="8"/>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91" name="Freeform 284"/>
            <p:cNvSpPr>
              <a:spLocks/>
            </p:cNvSpPr>
            <p:nvPr/>
          </p:nvSpPr>
          <p:spPr bwMode="auto">
            <a:xfrm>
              <a:off x="5268" y="1926"/>
              <a:ext cx="3" cy="6"/>
            </a:xfrm>
            <a:custGeom>
              <a:avLst/>
              <a:gdLst>
                <a:gd name="T0" fmla="*/ 0 w 19"/>
                <a:gd name="T1" fmla="*/ 0 h 32"/>
                <a:gd name="T2" fmla="*/ 0 w 19"/>
                <a:gd name="T3" fmla="*/ 0 h 32"/>
                <a:gd name="T4" fmla="*/ 0 w 19"/>
                <a:gd name="T5" fmla="*/ 0 h 32"/>
                <a:gd name="T6" fmla="*/ 0 w 19"/>
                <a:gd name="T7" fmla="*/ 0 h 32"/>
                <a:gd name="T8" fmla="*/ 0 w 19"/>
                <a:gd name="T9" fmla="*/ 0 h 3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 h="32">
                  <a:moveTo>
                    <a:pt x="19" y="0"/>
                  </a:moveTo>
                  <a:lnTo>
                    <a:pt x="19" y="9"/>
                  </a:lnTo>
                  <a:lnTo>
                    <a:pt x="14" y="24"/>
                  </a:lnTo>
                  <a:lnTo>
                    <a:pt x="0" y="32"/>
                  </a:lnTo>
                  <a:lnTo>
                    <a:pt x="19"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92" name="Freeform 285"/>
            <p:cNvSpPr>
              <a:spLocks/>
            </p:cNvSpPr>
            <p:nvPr/>
          </p:nvSpPr>
          <p:spPr bwMode="auto">
            <a:xfrm>
              <a:off x="5277" y="1940"/>
              <a:ext cx="3" cy="3"/>
            </a:xfrm>
            <a:custGeom>
              <a:avLst/>
              <a:gdLst>
                <a:gd name="T0" fmla="*/ 0 w 14"/>
                <a:gd name="T1" fmla="*/ 0 h 18"/>
                <a:gd name="T2" fmla="*/ 0 w 14"/>
                <a:gd name="T3" fmla="*/ 0 h 18"/>
                <a:gd name="T4" fmla="*/ 0 w 14"/>
                <a:gd name="T5" fmla="*/ 0 h 18"/>
                <a:gd name="T6" fmla="*/ 0 w 14"/>
                <a:gd name="T7" fmla="*/ 0 h 1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 h="18">
                  <a:moveTo>
                    <a:pt x="14" y="0"/>
                  </a:moveTo>
                  <a:lnTo>
                    <a:pt x="11" y="9"/>
                  </a:lnTo>
                  <a:lnTo>
                    <a:pt x="0" y="18"/>
                  </a:lnTo>
                  <a:lnTo>
                    <a:pt x="14"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93" name="Freeform 286"/>
            <p:cNvSpPr>
              <a:spLocks/>
            </p:cNvSpPr>
            <p:nvPr/>
          </p:nvSpPr>
          <p:spPr bwMode="auto">
            <a:xfrm>
              <a:off x="5319" y="1921"/>
              <a:ext cx="6" cy="7"/>
            </a:xfrm>
            <a:custGeom>
              <a:avLst/>
              <a:gdLst>
                <a:gd name="T0" fmla="*/ 0 w 35"/>
                <a:gd name="T1" fmla="*/ 0 h 43"/>
                <a:gd name="T2" fmla="*/ 0 w 35"/>
                <a:gd name="T3" fmla="*/ 0 h 43"/>
                <a:gd name="T4" fmla="*/ 0 w 35"/>
                <a:gd name="T5" fmla="*/ 0 h 43"/>
                <a:gd name="T6" fmla="*/ 0 w 35"/>
                <a:gd name="T7" fmla="*/ 0 h 43"/>
                <a:gd name="T8" fmla="*/ 0 w 35"/>
                <a:gd name="T9" fmla="*/ 0 h 4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 h="43">
                  <a:moveTo>
                    <a:pt x="0" y="0"/>
                  </a:moveTo>
                  <a:lnTo>
                    <a:pt x="7" y="14"/>
                  </a:lnTo>
                  <a:lnTo>
                    <a:pt x="7" y="24"/>
                  </a:lnTo>
                  <a:lnTo>
                    <a:pt x="35" y="43"/>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94" name="Freeform 287"/>
            <p:cNvSpPr>
              <a:spLocks/>
            </p:cNvSpPr>
            <p:nvPr/>
          </p:nvSpPr>
          <p:spPr bwMode="auto">
            <a:xfrm>
              <a:off x="5330" y="1921"/>
              <a:ext cx="19" cy="19"/>
            </a:xfrm>
            <a:custGeom>
              <a:avLst/>
              <a:gdLst>
                <a:gd name="T0" fmla="*/ 0 w 114"/>
                <a:gd name="T1" fmla="*/ 0 h 114"/>
                <a:gd name="T2" fmla="*/ 0 w 114"/>
                <a:gd name="T3" fmla="*/ 0 h 114"/>
                <a:gd name="T4" fmla="*/ 0 w 114"/>
                <a:gd name="T5" fmla="*/ 0 h 114"/>
                <a:gd name="T6" fmla="*/ 0 w 114"/>
                <a:gd name="T7" fmla="*/ 0 h 114"/>
                <a:gd name="T8" fmla="*/ 0 w 114"/>
                <a:gd name="T9" fmla="*/ 0 h 114"/>
                <a:gd name="T10" fmla="*/ 0 w 114"/>
                <a:gd name="T11" fmla="*/ 0 h 11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14" h="114">
                  <a:moveTo>
                    <a:pt x="0" y="0"/>
                  </a:moveTo>
                  <a:lnTo>
                    <a:pt x="21" y="35"/>
                  </a:lnTo>
                  <a:lnTo>
                    <a:pt x="43" y="63"/>
                  </a:lnTo>
                  <a:lnTo>
                    <a:pt x="114" y="114"/>
                  </a:lnTo>
                  <a:lnTo>
                    <a:pt x="47" y="53"/>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95" name="Freeform 288"/>
            <p:cNvSpPr>
              <a:spLocks/>
            </p:cNvSpPr>
            <p:nvPr/>
          </p:nvSpPr>
          <p:spPr bwMode="auto">
            <a:xfrm>
              <a:off x="5354" y="1948"/>
              <a:ext cx="4" cy="13"/>
            </a:xfrm>
            <a:custGeom>
              <a:avLst/>
              <a:gdLst>
                <a:gd name="T0" fmla="*/ 0 w 27"/>
                <a:gd name="T1" fmla="*/ 0 h 82"/>
                <a:gd name="T2" fmla="*/ 0 w 27"/>
                <a:gd name="T3" fmla="*/ 0 h 82"/>
                <a:gd name="T4" fmla="*/ 0 w 27"/>
                <a:gd name="T5" fmla="*/ 0 h 82"/>
                <a:gd name="T6" fmla="*/ 0 w 27"/>
                <a:gd name="T7" fmla="*/ 0 h 82"/>
                <a:gd name="T8" fmla="*/ 0 w 27"/>
                <a:gd name="T9" fmla="*/ 0 h 82"/>
                <a:gd name="T10" fmla="*/ 0 w 27"/>
                <a:gd name="T11" fmla="*/ 0 h 82"/>
                <a:gd name="T12" fmla="*/ 0 w 27"/>
                <a:gd name="T13" fmla="*/ 0 h 8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7" h="82">
                  <a:moveTo>
                    <a:pt x="27" y="0"/>
                  </a:moveTo>
                  <a:lnTo>
                    <a:pt x="9" y="29"/>
                  </a:lnTo>
                  <a:lnTo>
                    <a:pt x="4" y="57"/>
                  </a:lnTo>
                  <a:lnTo>
                    <a:pt x="3" y="82"/>
                  </a:lnTo>
                  <a:lnTo>
                    <a:pt x="0" y="47"/>
                  </a:lnTo>
                  <a:lnTo>
                    <a:pt x="3" y="21"/>
                  </a:lnTo>
                  <a:lnTo>
                    <a:pt x="27"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96" name="Freeform 289"/>
            <p:cNvSpPr>
              <a:spLocks/>
            </p:cNvSpPr>
            <p:nvPr/>
          </p:nvSpPr>
          <p:spPr bwMode="auto">
            <a:xfrm>
              <a:off x="5312" y="1934"/>
              <a:ext cx="2" cy="5"/>
            </a:xfrm>
            <a:custGeom>
              <a:avLst/>
              <a:gdLst>
                <a:gd name="T0" fmla="*/ 0 w 15"/>
                <a:gd name="T1" fmla="*/ 0 h 30"/>
                <a:gd name="T2" fmla="*/ 0 w 15"/>
                <a:gd name="T3" fmla="*/ 0 h 30"/>
                <a:gd name="T4" fmla="*/ 0 w 15"/>
                <a:gd name="T5" fmla="*/ 0 h 30"/>
                <a:gd name="T6" fmla="*/ 0 w 15"/>
                <a:gd name="T7" fmla="*/ 0 h 3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5" h="30">
                  <a:moveTo>
                    <a:pt x="11" y="0"/>
                  </a:moveTo>
                  <a:lnTo>
                    <a:pt x="15" y="12"/>
                  </a:lnTo>
                  <a:lnTo>
                    <a:pt x="0" y="30"/>
                  </a:lnTo>
                  <a:lnTo>
                    <a:pt x="11"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grpSp>
      <p:grpSp>
        <p:nvGrpSpPr>
          <p:cNvPr id="297" name="Group 290"/>
          <p:cNvGrpSpPr>
            <a:grpSpLocks/>
          </p:cNvGrpSpPr>
          <p:nvPr/>
        </p:nvGrpSpPr>
        <p:grpSpPr bwMode="auto">
          <a:xfrm>
            <a:off x="7049981" y="3154315"/>
            <a:ext cx="269775" cy="283404"/>
            <a:chOff x="5362" y="1748"/>
            <a:chExt cx="268" cy="305"/>
          </a:xfrm>
        </p:grpSpPr>
        <p:sp>
          <p:nvSpPr>
            <p:cNvPr id="298" name="Freeform 291"/>
            <p:cNvSpPr>
              <a:spLocks/>
            </p:cNvSpPr>
            <p:nvPr/>
          </p:nvSpPr>
          <p:spPr bwMode="auto">
            <a:xfrm>
              <a:off x="5477" y="1748"/>
              <a:ext cx="8" cy="6"/>
            </a:xfrm>
            <a:custGeom>
              <a:avLst/>
              <a:gdLst>
                <a:gd name="T0" fmla="*/ 0 w 51"/>
                <a:gd name="T1" fmla="*/ 0 h 36"/>
                <a:gd name="T2" fmla="*/ 0 w 51"/>
                <a:gd name="T3" fmla="*/ 0 h 36"/>
                <a:gd name="T4" fmla="*/ 0 w 51"/>
                <a:gd name="T5" fmla="*/ 0 h 36"/>
                <a:gd name="T6" fmla="*/ 0 w 51"/>
                <a:gd name="T7" fmla="*/ 0 h 36"/>
                <a:gd name="T8" fmla="*/ 0 w 51"/>
                <a:gd name="T9" fmla="*/ 0 h 36"/>
                <a:gd name="T10" fmla="*/ 0 w 51"/>
                <a:gd name="T11" fmla="*/ 0 h 36"/>
                <a:gd name="T12" fmla="*/ 0 w 51"/>
                <a:gd name="T13" fmla="*/ 0 h 36"/>
                <a:gd name="T14" fmla="*/ 0 w 51"/>
                <a:gd name="T15" fmla="*/ 0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51" h="36">
                  <a:moveTo>
                    <a:pt x="0" y="0"/>
                  </a:moveTo>
                  <a:lnTo>
                    <a:pt x="14" y="10"/>
                  </a:lnTo>
                  <a:lnTo>
                    <a:pt x="29" y="15"/>
                  </a:lnTo>
                  <a:lnTo>
                    <a:pt x="43" y="23"/>
                  </a:lnTo>
                  <a:lnTo>
                    <a:pt x="51" y="36"/>
                  </a:lnTo>
                  <a:lnTo>
                    <a:pt x="39" y="32"/>
                  </a:lnTo>
                  <a:lnTo>
                    <a:pt x="14" y="24"/>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99" name="Freeform 292"/>
            <p:cNvSpPr>
              <a:spLocks/>
            </p:cNvSpPr>
            <p:nvPr/>
          </p:nvSpPr>
          <p:spPr bwMode="auto">
            <a:xfrm>
              <a:off x="5479" y="1758"/>
              <a:ext cx="2" cy="4"/>
            </a:xfrm>
            <a:custGeom>
              <a:avLst/>
              <a:gdLst>
                <a:gd name="T0" fmla="*/ 0 w 14"/>
                <a:gd name="T1" fmla="*/ 0 h 24"/>
                <a:gd name="T2" fmla="*/ 0 w 14"/>
                <a:gd name="T3" fmla="*/ 0 h 24"/>
                <a:gd name="T4" fmla="*/ 0 w 14"/>
                <a:gd name="T5" fmla="*/ 0 h 24"/>
                <a:gd name="T6" fmla="*/ 0 w 14"/>
                <a:gd name="T7" fmla="*/ 0 h 2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 h="24">
                  <a:moveTo>
                    <a:pt x="0" y="0"/>
                  </a:moveTo>
                  <a:lnTo>
                    <a:pt x="14" y="0"/>
                  </a:lnTo>
                  <a:lnTo>
                    <a:pt x="14" y="24"/>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300" name="Freeform 293"/>
            <p:cNvSpPr>
              <a:spLocks/>
            </p:cNvSpPr>
            <p:nvPr/>
          </p:nvSpPr>
          <p:spPr bwMode="auto">
            <a:xfrm>
              <a:off x="5444" y="1788"/>
              <a:ext cx="71" cy="180"/>
            </a:xfrm>
            <a:custGeom>
              <a:avLst/>
              <a:gdLst>
                <a:gd name="T0" fmla="*/ 0 w 431"/>
                <a:gd name="T1" fmla="*/ 0 h 1076"/>
                <a:gd name="T2" fmla="*/ 0 w 431"/>
                <a:gd name="T3" fmla="*/ 0 h 1076"/>
                <a:gd name="T4" fmla="*/ 0 w 431"/>
                <a:gd name="T5" fmla="*/ 0 h 1076"/>
                <a:gd name="T6" fmla="*/ 0 w 431"/>
                <a:gd name="T7" fmla="*/ 0 h 1076"/>
                <a:gd name="T8" fmla="*/ 0 w 431"/>
                <a:gd name="T9" fmla="*/ 0 h 1076"/>
                <a:gd name="T10" fmla="*/ 0 w 431"/>
                <a:gd name="T11" fmla="*/ 0 h 1076"/>
                <a:gd name="T12" fmla="*/ 0 w 431"/>
                <a:gd name="T13" fmla="*/ 0 h 1076"/>
                <a:gd name="T14" fmla="*/ 0 w 431"/>
                <a:gd name="T15" fmla="*/ 0 h 1076"/>
                <a:gd name="T16" fmla="*/ 0 w 431"/>
                <a:gd name="T17" fmla="*/ 0 h 1076"/>
                <a:gd name="T18" fmla="*/ 0 w 431"/>
                <a:gd name="T19" fmla="*/ 0 h 107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31" h="1076">
                  <a:moveTo>
                    <a:pt x="369" y="0"/>
                  </a:moveTo>
                  <a:lnTo>
                    <a:pt x="328" y="44"/>
                  </a:lnTo>
                  <a:lnTo>
                    <a:pt x="317" y="108"/>
                  </a:lnTo>
                  <a:lnTo>
                    <a:pt x="254" y="170"/>
                  </a:lnTo>
                  <a:lnTo>
                    <a:pt x="126" y="461"/>
                  </a:lnTo>
                  <a:lnTo>
                    <a:pt x="57" y="724"/>
                  </a:lnTo>
                  <a:lnTo>
                    <a:pt x="0" y="1076"/>
                  </a:lnTo>
                  <a:lnTo>
                    <a:pt x="178" y="919"/>
                  </a:lnTo>
                  <a:lnTo>
                    <a:pt x="431" y="140"/>
                  </a:lnTo>
                  <a:lnTo>
                    <a:pt x="369" y="0"/>
                  </a:lnTo>
                  <a:close/>
                </a:path>
              </a:pathLst>
            </a:custGeom>
            <a:solidFill>
              <a:srgbClr val="400000"/>
            </a:solidFill>
            <a:ln w="1588">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301" name="Freeform 294"/>
            <p:cNvSpPr>
              <a:spLocks/>
            </p:cNvSpPr>
            <p:nvPr/>
          </p:nvSpPr>
          <p:spPr bwMode="auto">
            <a:xfrm>
              <a:off x="5362" y="1754"/>
              <a:ext cx="268" cy="299"/>
            </a:xfrm>
            <a:custGeom>
              <a:avLst/>
              <a:gdLst>
                <a:gd name="T0" fmla="*/ 0 w 1606"/>
                <a:gd name="T1" fmla="*/ 0 h 1792"/>
                <a:gd name="T2" fmla="*/ 0 w 1606"/>
                <a:gd name="T3" fmla="*/ 0 h 1792"/>
                <a:gd name="T4" fmla="*/ 0 w 1606"/>
                <a:gd name="T5" fmla="*/ 0 h 1792"/>
                <a:gd name="T6" fmla="*/ 0 w 1606"/>
                <a:gd name="T7" fmla="*/ 0 h 1792"/>
                <a:gd name="T8" fmla="*/ 0 w 1606"/>
                <a:gd name="T9" fmla="*/ 0 h 1792"/>
                <a:gd name="T10" fmla="*/ 0 w 1606"/>
                <a:gd name="T11" fmla="*/ 0 h 1792"/>
                <a:gd name="T12" fmla="*/ 0 w 1606"/>
                <a:gd name="T13" fmla="*/ 0 h 1792"/>
                <a:gd name="T14" fmla="*/ 0 w 1606"/>
                <a:gd name="T15" fmla="*/ 0 h 1792"/>
                <a:gd name="T16" fmla="*/ 0 w 1606"/>
                <a:gd name="T17" fmla="*/ 0 h 1792"/>
                <a:gd name="T18" fmla="*/ 0 w 1606"/>
                <a:gd name="T19" fmla="*/ 0 h 1792"/>
                <a:gd name="T20" fmla="*/ 0 w 1606"/>
                <a:gd name="T21" fmla="*/ 0 h 1792"/>
                <a:gd name="T22" fmla="*/ 0 w 1606"/>
                <a:gd name="T23" fmla="*/ 0 h 1792"/>
                <a:gd name="T24" fmla="*/ 0 w 1606"/>
                <a:gd name="T25" fmla="*/ 0 h 1792"/>
                <a:gd name="T26" fmla="*/ 0 w 1606"/>
                <a:gd name="T27" fmla="*/ 0 h 1792"/>
                <a:gd name="T28" fmla="*/ 0 w 1606"/>
                <a:gd name="T29" fmla="*/ 0 h 1792"/>
                <a:gd name="T30" fmla="*/ 0 w 1606"/>
                <a:gd name="T31" fmla="*/ 0 h 1792"/>
                <a:gd name="T32" fmla="*/ 0 w 1606"/>
                <a:gd name="T33" fmla="*/ 0 h 1792"/>
                <a:gd name="T34" fmla="*/ 0 w 1606"/>
                <a:gd name="T35" fmla="*/ 0 h 1792"/>
                <a:gd name="T36" fmla="*/ 0 w 1606"/>
                <a:gd name="T37" fmla="*/ 0 h 1792"/>
                <a:gd name="T38" fmla="*/ 0 w 1606"/>
                <a:gd name="T39" fmla="*/ 0 h 1792"/>
                <a:gd name="T40" fmla="*/ 0 w 1606"/>
                <a:gd name="T41" fmla="*/ 0 h 1792"/>
                <a:gd name="T42" fmla="*/ 0 w 1606"/>
                <a:gd name="T43" fmla="*/ 0 h 1792"/>
                <a:gd name="T44" fmla="*/ 0 w 1606"/>
                <a:gd name="T45" fmla="*/ 0 h 1792"/>
                <a:gd name="T46" fmla="*/ 0 w 1606"/>
                <a:gd name="T47" fmla="*/ 0 h 1792"/>
                <a:gd name="T48" fmla="*/ 0 w 1606"/>
                <a:gd name="T49" fmla="*/ 0 h 1792"/>
                <a:gd name="T50" fmla="*/ 0 w 1606"/>
                <a:gd name="T51" fmla="*/ 0 h 1792"/>
                <a:gd name="T52" fmla="*/ 0 w 1606"/>
                <a:gd name="T53" fmla="*/ 0 h 1792"/>
                <a:gd name="T54" fmla="*/ 0 w 1606"/>
                <a:gd name="T55" fmla="*/ 0 h 1792"/>
                <a:gd name="T56" fmla="*/ 0 w 1606"/>
                <a:gd name="T57" fmla="*/ 0 h 1792"/>
                <a:gd name="T58" fmla="*/ 0 w 1606"/>
                <a:gd name="T59" fmla="*/ 0 h 1792"/>
                <a:gd name="T60" fmla="*/ 0 w 1606"/>
                <a:gd name="T61" fmla="*/ 0 h 1792"/>
                <a:gd name="T62" fmla="*/ 0 w 1606"/>
                <a:gd name="T63" fmla="*/ 0 h 1792"/>
                <a:gd name="T64" fmla="*/ 0 w 1606"/>
                <a:gd name="T65" fmla="*/ 0 h 1792"/>
                <a:gd name="T66" fmla="*/ 0 w 1606"/>
                <a:gd name="T67" fmla="*/ 0 h 1792"/>
                <a:gd name="T68" fmla="*/ 0 w 1606"/>
                <a:gd name="T69" fmla="*/ 0 h 1792"/>
                <a:gd name="T70" fmla="*/ 0 w 1606"/>
                <a:gd name="T71" fmla="*/ 0 h 1792"/>
                <a:gd name="T72" fmla="*/ 0 w 1606"/>
                <a:gd name="T73" fmla="*/ 0 h 1792"/>
                <a:gd name="T74" fmla="*/ 0 w 1606"/>
                <a:gd name="T75" fmla="*/ 0 h 1792"/>
                <a:gd name="T76" fmla="*/ 0 w 1606"/>
                <a:gd name="T77" fmla="*/ 0 h 1792"/>
                <a:gd name="T78" fmla="*/ 0 w 1606"/>
                <a:gd name="T79" fmla="*/ 0 h 1792"/>
                <a:gd name="T80" fmla="*/ 0 w 1606"/>
                <a:gd name="T81" fmla="*/ 0 h 1792"/>
                <a:gd name="T82" fmla="*/ 0 w 1606"/>
                <a:gd name="T83" fmla="*/ 0 h 1792"/>
                <a:gd name="T84" fmla="*/ 0 w 1606"/>
                <a:gd name="T85" fmla="*/ 0 h 1792"/>
                <a:gd name="T86" fmla="*/ 0 w 1606"/>
                <a:gd name="T87" fmla="*/ 0 h 1792"/>
                <a:gd name="T88" fmla="*/ 0 w 1606"/>
                <a:gd name="T89" fmla="*/ 0 h 1792"/>
                <a:gd name="T90" fmla="*/ 0 w 1606"/>
                <a:gd name="T91" fmla="*/ 0 h 1792"/>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1606" h="1792">
                  <a:moveTo>
                    <a:pt x="1309" y="94"/>
                  </a:moveTo>
                  <a:lnTo>
                    <a:pt x="1258" y="0"/>
                  </a:lnTo>
                  <a:lnTo>
                    <a:pt x="867" y="163"/>
                  </a:lnTo>
                  <a:lnTo>
                    <a:pt x="850" y="288"/>
                  </a:lnTo>
                  <a:lnTo>
                    <a:pt x="818" y="332"/>
                  </a:lnTo>
                  <a:lnTo>
                    <a:pt x="773" y="382"/>
                  </a:lnTo>
                  <a:lnTo>
                    <a:pt x="747" y="472"/>
                  </a:lnTo>
                  <a:lnTo>
                    <a:pt x="660" y="678"/>
                  </a:lnTo>
                  <a:lnTo>
                    <a:pt x="590" y="924"/>
                  </a:lnTo>
                  <a:lnTo>
                    <a:pt x="558" y="1088"/>
                  </a:lnTo>
                  <a:lnTo>
                    <a:pt x="243" y="1094"/>
                  </a:lnTo>
                  <a:lnTo>
                    <a:pt x="192" y="1125"/>
                  </a:lnTo>
                  <a:lnTo>
                    <a:pt x="47" y="1125"/>
                  </a:lnTo>
                  <a:lnTo>
                    <a:pt x="7" y="1189"/>
                  </a:lnTo>
                  <a:lnTo>
                    <a:pt x="0" y="1264"/>
                  </a:lnTo>
                  <a:lnTo>
                    <a:pt x="15" y="1332"/>
                  </a:lnTo>
                  <a:lnTo>
                    <a:pt x="148" y="1358"/>
                  </a:lnTo>
                  <a:lnTo>
                    <a:pt x="211" y="1452"/>
                  </a:lnTo>
                  <a:lnTo>
                    <a:pt x="337" y="1484"/>
                  </a:lnTo>
                  <a:lnTo>
                    <a:pt x="430" y="1484"/>
                  </a:lnTo>
                  <a:lnTo>
                    <a:pt x="538" y="1503"/>
                  </a:lnTo>
                  <a:lnTo>
                    <a:pt x="544" y="1548"/>
                  </a:lnTo>
                  <a:lnTo>
                    <a:pt x="538" y="1642"/>
                  </a:lnTo>
                  <a:lnTo>
                    <a:pt x="550" y="1705"/>
                  </a:lnTo>
                  <a:lnTo>
                    <a:pt x="608" y="1712"/>
                  </a:lnTo>
                  <a:lnTo>
                    <a:pt x="677" y="1724"/>
                  </a:lnTo>
                  <a:lnTo>
                    <a:pt x="747" y="1786"/>
                  </a:lnTo>
                  <a:lnTo>
                    <a:pt x="830" y="1786"/>
                  </a:lnTo>
                  <a:lnTo>
                    <a:pt x="905" y="1779"/>
                  </a:lnTo>
                  <a:lnTo>
                    <a:pt x="1019" y="1744"/>
                  </a:lnTo>
                  <a:lnTo>
                    <a:pt x="1145" y="1756"/>
                  </a:lnTo>
                  <a:lnTo>
                    <a:pt x="1273" y="1792"/>
                  </a:lnTo>
                  <a:lnTo>
                    <a:pt x="1392" y="1766"/>
                  </a:lnTo>
                  <a:lnTo>
                    <a:pt x="1473" y="1674"/>
                  </a:lnTo>
                  <a:lnTo>
                    <a:pt x="1467" y="1571"/>
                  </a:lnTo>
                  <a:lnTo>
                    <a:pt x="1497" y="1446"/>
                  </a:lnTo>
                  <a:lnTo>
                    <a:pt x="1516" y="1282"/>
                  </a:lnTo>
                  <a:lnTo>
                    <a:pt x="1554" y="1131"/>
                  </a:lnTo>
                  <a:lnTo>
                    <a:pt x="1606" y="906"/>
                  </a:lnTo>
                  <a:lnTo>
                    <a:pt x="1598" y="678"/>
                  </a:lnTo>
                  <a:lnTo>
                    <a:pt x="1598" y="478"/>
                  </a:lnTo>
                  <a:lnTo>
                    <a:pt x="1586" y="338"/>
                  </a:lnTo>
                  <a:lnTo>
                    <a:pt x="1554" y="276"/>
                  </a:lnTo>
                  <a:lnTo>
                    <a:pt x="1484" y="225"/>
                  </a:lnTo>
                  <a:lnTo>
                    <a:pt x="1403" y="142"/>
                  </a:lnTo>
                  <a:lnTo>
                    <a:pt x="1309" y="94"/>
                  </a:lnTo>
                  <a:close/>
                </a:path>
              </a:pathLst>
            </a:custGeom>
            <a:solidFill>
              <a:srgbClr val="C0C0C0"/>
            </a:solidFill>
            <a:ln w="1588">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302" name="Freeform 295"/>
            <p:cNvSpPr>
              <a:spLocks/>
            </p:cNvSpPr>
            <p:nvPr/>
          </p:nvSpPr>
          <p:spPr bwMode="auto">
            <a:xfrm>
              <a:off x="5456" y="1772"/>
              <a:ext cx="169" cy="278"/>
            </a:xfrm>
            <a:custGeom>
              <a:avLst/>
              <a:gdLst>
                <a:gd name="T0" fmla="*/ 0 w 1014"/>
                <a:gd name="T1" fmla="*/ 0 h 1671"/>
                <a:gd name="T2" fmla="*/ 0 w 1014"/>
                <a:gd name="T3" fmla="*/ 0 h 1671"/>
                <a:gd name="T4" fmla="*/ 0 w 1014"/>
                <a:gd name="T5" fmla="*/ 0 h 1671"/>
                <a:gd name="T6" fmla="*/ 0 w 1014"/>
                <a:gd name="T7" fmla="*/ 0 h 1671"/>
                <a:gd name="T8" fmla="*/ 0 w 1014"/>
                <a:gd name="T9" fmla="*/ 0 h 1671"/>
                <a:gd name="T10" fmla="*/ 0 w 1014"/>
                <a:gd name="T11" fmla="*/ 0 h 1671"/>
                <a:gd name="T12" fmla="*/ 0 w 1014"/>
                <a:gd name="T13" fmla="*/ 0 h 1671"/>
                <a:gd name="T14" fmla="*/ 0 w 1014"/>
                <a:gd name="T15" fmla="*/ 0 h 1671"/>
                <a:gd name="T16" fmla="*/ 0 w 1014"/>
                <a:gd name="T17" fmla="*/ 0 h 1671"/>
                <a:gd name="T18" fmla="*/ 0 w 1014"/>
                <a:gd name="T19" fmla="*/ 0 h 1671"/>
                <a:gd name="T20" fmla="*/ 0 w 1014"/>
                <a:gd name="T21" fmla="*/ 0 h 1671"/>
                <a:gd name="T22" fmla="*/ 0 w 1014"/>
                <a:gd name="T23" fmla="*/ 0 h 1671"/>
                <a:gd name="T24" fmla="*/ 0 w 1014"/>
                <a:gd name="T25" fmla="*/ 0 h 1671"/>
                <a:gd name="T26" fmla="*/ 0 w 1014"/>
                <a:gd name="T27" fmla="*/ 0 h 1671"/>
                <a:gd name="T28" fmla="*/ 0 w 1014"/>
                <a:gd name="T29" fmla="*/ 0 h 1671"/>
                <a:gd name="T30" fmla="*/ 0 w 1014"/>
                <a:gd name="T31" fmla="*/ 0 h 1671"/>
                <a:gd name="T32" fmla="*/ 0 w 1014"/>
                <a:gd name="T33" fmla="*/ 0 h 1671"/>
                <a:gd name="T34" fmla="*/ 0 w 1014"/>
                <a:gd name="T35" fmla="*/ 0 h 1671"/>
                <a:gd name="T36" fmla="*/ 0 w 1014"/>
                <a:gd name="T37" fmla="*/ 0 h 1671"/>
                <a:gd name="T38" fmla="*/ 0 w 1014"/>
                <a:gd name="T39" fmla="*/ 0 h 1671"/>
                <a:gd name="T40" fmla="*/ 0 w 1014"/>
                <a:gd name="T41" fmla="*/ 0 h 1671"/>
                <a:gd name="T42" fmla="*/ 0 w 1014"/>
                <a:gd name="T43" fmla="*/ 0 h 1671"/>
                <a:gd name="T44" fmla="*/ 0 w 1014"/>
                <a:gd name="T45" fmla="*/ 0 h 1671"/>
                <a:gd name="T46" fmla="*/ 0 w 1014"/>
                <a:gd name="T47" fmla="*/ 0 h 1671"/>
                <a:gd name="T48" fmla="*/ 0 w 1014"/>
                <a:gd name="T49" fmla="*/ 0 h 1671"/>
                <a:gd name="T50" fmla="*/ 0 w 1014"/>
                <a:gd name="T51" fmla="*/ 0 h 1671"/>
                <a:gd name="T52" fmla="*/ 0 w 1014"/>
                <a:gd name="T53" fmla="*/ 0 h 1671"/>
                <a:gd name="T54" fmla="*/ 0 w 1014"/>
                <a:gd name="T55" fmla="*/ 0 h 1671"/>
                <a:gd name="T56" fmla="*/ 0 w 1014"/>
                <a:gd name="T57" fmla="*/ 0 h 1671"/>
                <a:gd name="T58" fmla="*/ 0 w 1014"/>
                <a:gd name="T59" fmla="*/ 0 h 1671"/>
                <a:gd name="T60" fmla="*/ 0 w 1014"/>
                <a:gd name="T61" fmla="*/ 0 h 1671"/>
                <a:gd name="T62" fmla="*/ 0 w 1014"/>
                <a:gd name="T63" fmla="*/ 0 h 1671"/>
                <a:gd name="T64" fmla="*/ 0 w 1014"/>
                <a:gd name="T65" fmla="*/ 0 h 1671"/>
                <a:gd name="T66" fmla="*/ 0 w 1014"/>
                <a:gd name="T67" fmla="*/ 0 h 1671"/>
                <a:gd name="T68" fmla="*/ 0 w 1014"/>
                <a:gd name="T69" fmla="*/ 0 h 1671"/>
                <a:gd name="T70" fmla="*/ 0 w 1014"/>
                <a:gd name="T71" fmla="*/ 0 h 1671"/>
                <a:gd name="T72" fmla="*/ 0 w 1014"/>
                <a:gd name="T73" fmla="*/ 0 h 1671"/>
                <a:gd name="T74" fmla="*/ 0 w 1014"/>
                <a:gd name="T75" fmla="*/ 0 h 1671"/>
                <a:gd name="T76" fmla="*/ 0 w 1014"/>
                <a:gd name="T77" fmla="*/ 0 h 1671"/>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1014" h="1671">
                  <a:moveTo>
                    <a:pt x="0" y="1402"/>
                  </a:moveTo>
                  <a:lnTo>
                    <a:pt x="132" y="1382"/>
                  </a:lnTo>
                  <a:lnTo>
                    <a:pt x="245" y="1376"/>
                  </a:lnTo>
                  <a:lnTo>
                    <a:pt x="370" y="1363"/>
                  </a:lnTo>
                  <a:lnTo>
                    <a:pt x="509" y="1344"/>
                  </a:lnTo>
                  <a:lnTo>
                    <a:pt x="573" y="1301"/>
                  </a:lnTo>
                  <a:lnTo>
                    <a:pt x="744" y="1088"/>
                  </a:lnTo>
                  <a:lnTo>
                    <a:pt x="656" y="1149"/>
                  </a:lnTo>
                  <a:lnTo>
                    <a:pt x="598" y="1201"/>
                  </a:lnTo>
                  <a:lnTo>
                    <a:pt x="630" y="1050"/>
                  </a:lnTo>
                  <a:lnTo>
                    <a:pt x="693" y="992"/>
                  </a:lnTo>
                  <a:lnTo>
                    <a:pt x="787" y="837"/>
                  </a:lnTo>
                  <a:lnTo>
                    <a:pt x="699" y="911"/>
                  </a:lnTo>
                  <a:lnTo>
                    <a:pt x="642" y="931"/>
                  </a:lnTo>
                  <a:lnTo>
                    <a:pt x="656" y="823"/>
                  </a:lnTo>
                  <a:lnTo>
                    <a:pt x="718" y="741"/>
                  </a:lnTo>
                  <a:lnTo>
                    <a:pt x="781" y="679"/>
                  </a:lnTo>
                  <a:lnTo>
                    <a:pt x="845" y="497"/>
                  </a:lnTo>
                  <a:lnTo>
                    <a:pt x="724" y="647"/>
                  </a:lnTo>
                  <a:lnTo>
                    <a:pt x="656" y="703"/>
                  </a:lnTo>
                  <a:lnTo>
                    <a:pt x="648" y="471"/>
                  </a:lnTo>
                  <a:lnTo>
                    <a:pt x="630" y="378"/>
                  </a:lnTo>
                  <a:lnTo>
                    <a:pt x="592" y="334"/>
                  </a:lnTo>
                  <a:lnTo>
                    <a:pt x="535" y="264"/>
                  </a:lnTo>
                  <a:lnTo>
                    <a:pt x="445" y="232"/>
                  </a:lnTo>
                  <a:lnTo>
                    <a:pt x="402" y="214"/>
                  </a:lnTo>
                  <a:lnTo>
                    <a:pt x="528" y="94"/>
                  </a:lnTo>
                  <a:lnTo>
                    <a:pt x="661" y="126"/>
                  </a:lnTo>
                  <a:lnTo>
                    <a:pt x="750" y="176"/>
                  </a:lnTo>
                  <a:lnTo>
                    <a:pt x="781" y="226"/>
                  </a:lnTo>
                  <a:lnTo>
                    <a:pt x="756" y="150"/>
                  </a:lnTo>
                  <a:lnTo>
                    <a:pt x="705" y="126"/>
                  </a:lnTo>
                  <a:lnTo>
                    <a:pt x="624" y="94"/>
                  </a:lnTo>
                  <a:lnTo>
                    <a:pt x="560" y="82"/>
                  </a:lnTo>
                  <a:lnTo>
                    <a:pt x="598" y="62"/>
                  </a:lnTo>
                  <a:lnTo>
                    <a:pt x="661" y="44"/>
                  </a:lnTo>
                  <a:lnTo>
                    <a:pt x="718" y="25"/>
                  </a:lnTo>
                  <a:lnTo>
                    <a:pt x="750" y="0"/>
                  </a:lnTo>
                  <a:lnTo>
                    <a:pt x="825" y="50"/>
                  </a:lnTo>
                  <a:lnTo>
                    <a:pt x="868" y="94"/>
                  </a:lnTo>
                  <a:lnTo>
                    <a:pt x="913" y="150"/>
                  </a:lnTo>
                  <a:lnTo>
                    <a:pt x="976" y="182"/>
                  </a:lnTo>
                  <a:lnTo>
                    <a:pt x="988" y="240"/>
                  </a:lnTo>
                  <a:lnTo>
                    <a:pt x="1014" y="334"/>
                  </a:lnTo>
                  <a:lnTo>
                    <a:pt x="1014" y="478"/>
                  </a:lnTo>
                  <a:lnTo>
                    <a:pt x="1008" y="628"/>
                  </a:lnTo>
                  <a:lnTo>
                    <a:pt x="1002" y="799"/>
                  </a:lnTo>
                  <a:lnTo>
                    <a:pt x="970" y="975"/>
                  </a:lnTo>
                  <a:lnTo>
                    <a:pt x="931" y="1157"/>
                  </a:lnTo>
                  <a:lnTo>
                    <a:pt x="913" y="1314"/>
                  </a:lnTo>
                  <a:lnTo>
                    <a:pt x="882" y="1426"/>
                  </a:lnTo>
                  <a:lnTo>
                    <a:pt x="888" y="1527"/>
                  </a:lnTo>
                  <a:lnTo>
                    <a:pt x="875" y="1584"/>
                  </a:lnTo>
                  <a:lnTo>
                    <a:pt x="830" y="1627"/>
                  </a:lnTo>
                  <a:lnTo>
                    <a:pt x="775" y="1664"/>
                  </a:lnTo>
                  <a:lnTo>
                    <a:pt x="699" y="1671"/>
                  </a:lnTo>
                  <a:lnTo>
                    <a:pt x="661" y="1652"/>
                  </a:lnTo>
                  <a:lnTo>
                    <a:pt x="612" y="1648"/>
                  </a:lnTo>
                  <a:lnTo>
                    <a:pt x="490" y="1622"/>
                  </a:lnTo>
                  <a:lnTo>
                    <a:pt x="541" y="1559"/>
                  </a:lnTo>
                  <a:lnTo>
                    <a:pt x="598" y="1470"/>
                  </a:lnTo>
                  <a:lnTo>
                    <a:pt x="516" y="1534"/>
                  </a:lnTo>
                  <a:lnTo>
                    <a:pt x="452" y="1590"/>
                  </a:lnTo>
                  <a:lnTo>
                    <a:pt x="407" y="1622"/>
                  </a:lnTo>
                  <a:lnTo>
                    <a:pt x="345" y="1652"/>
                  </a:lnTo>
                  <a:lnTo>
                    <a:pt x="276" y="1652"/>
                  </a:lnTo>
                  <a:lnTo>
                    <a:pt x="208" y="1652"/>
                  </a:lnTo>
                  <a:lnTo>
                    <a:pt x="170" y="1636"/>
                  </a:lnTo>
                  <a:lnTo>
                    <a:pt x="151" y="1616"/>
                  </a:lnTo>
                  <a:lnTo>
                    <a:pt x="240" y="1565"/>
                  </a:lnTo>
                  <a:lnTo>
                    <a:pt x="327" y="1484"/>
                  </a:lnTo>
                  <a:lnTo>
                    <a:pt x="352" y="1446"/>
                  </a:lnTo>
                  <a:lnTo>
                    <a:pt x="282" y="1463"/>
                  </a:lnTo>
                  <a:lnTo>
                    <a:pt x="176" y="1546"/>
                  </a:lnTo>
                  <a:lnTo>
                    <a:pt x="132" y="1584"/>
                  </a:lnTo>
                  <a:lnTo>
                    <a:pt x="32" y="1590"/>
                  </a:lnTo>
                  <a:lnTo>
                    <a:pt x="0" y="1572"/>
                  </a:lnTo>
                  <a:lnTo>
                    <a:pt x="0" y="1527"/>
                  </a:lnTo>
                  <a:lnTo>
                    <a:pt x="0" y="1402"/>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303" name="Freeform 296"/>
            <p:cNvSpPr>
              <a:spLocks/>
            </p:cNvSpPr>
            <p:nvPr/>
          </p:nvSpPr>
          <p:spPr bwMode="auto">
            <a:xfrm>
              <a:off x="5563" y="1910"/>
              <a:ext cx="50" cy="129"/>
            </a:xfrm>
            <a:custGeom>
              <a:avLst/>
              <a:gdLst>
                <a:gd name="T0" fmla="*/ 0 w 295"/>
                <a:gd name="T1" fmla="*/ 0 h 774"/>
                <a:gd name="T2" fmla="*/ 0 w 295"/>
                <a:gd name="T3" fmla="*/ 0 h 774"/>
                <a:gd name="T4" fmla="*/ 0 w 295"/>
                <a:gd name="T5" fmla="*/ 0 h 774"/>
                <a:gd name="T6" fmla="*/ 0 w 295"/>
                <a:gd name="T7" fmla="*/ 0 h 774"/>
                <a:gd name="T8" fmla="*/ 0 w 295"/>
                <a:gd name="T9" fmla="*/ 0 h 774"/>
                <a:gd name="T10" fmla="*/ 0 w 295"/>
                <a:gd name="T11" fmla="*/ 0 h 774"/>
                <a:gd name="T12" fmla="*/ 0 w 295"/>
                <a:gd name="T13" fmla="*/ 0 h 774"/>
                <a:gd name="T14" fmla="*/ 0 w 295"/>
                <a:gd name="T15" fmla="*/ 0 h 774"/>
                <a:gd name="T16" fmla="*/ 0 w 295"/>
                <a:gd name="T17" fmla="*/ 0 h 774"/>
                <a:gd name="T18" fmla="*/ 0 w 295"/>
                <a:gd name="T19" fmla="*/ 0 h 774"/>
                <a:gd name="T20" fmla="*/ 0 w 295"/>
                <a:gd name="T21" fmla="*/ 0 h 774"/>
                <a:gd name="T22" fmla="*/ 0 w 295"/>
                <a:gd name="T23" fmla="*/ 0 h 774"/>
                <a:gd name="T24" fmla="*/ 0 w 295"/>
                <a:gd name="T25" fmla="*/ 0 h 774"/>
                <a:gd name="T26" fmla="*/ 0 w 295"/>
                <a:gd name="T27" fmla="*/ 0 h 77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95" h="774">
                  <a:moveTo>
                    <a:pt x="0" y="774"/>
                  </a:moveTo>
                  <a:lnTo>
                    <a:pt x="51" y="748"/>
                  </a:lnTo>
                  <a:lnTo>
                    <a:pt x="107" y="686"/>
                  </a:lnTo>
                  <a:lnTo>
                    <a:pt x="156" y="573"/>
                  </a:lnTo>
                  <a:lnTo>
                    <a:pt x="183" y="477"/>
                  </a:lnTo>
                  <a:lnTo>
                    <a:pt x="220" y="371"/>
                  </a:lnTo>
                  <a:lnTo>
                    <a:pt x="239" y="270"/>
                  </a:lnTo>
                  <a:lnTo>
                    <a:pt x="270" y="114"/>
                  </a:lnTo>
                  <a:lnTo>
                    <a:pt x="295" y="0"/>
                  </a:lnTo>
                  <a:lnTo>
                    <a:pt x="232" y="226"/>
                  </a:lnTo>
                  <a:lnTo>
                    <a:pt x="183" y="402"/>
                  </a:lnTo>
                  <a:lnTo>
                    <a:pt x="126" y="521"/>
                  </a:lnTo>
                  <a:lnTo>
                    <a:pt x="38" y="648"/>
                  </a:lnTo>
                  <a:lnTo>
                    <a:pt x="0" y="774"/>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304" name="Freeform 297"/>
            <p:cNvSpPr>
              <a:spLocks/>
            </p:cNvSpPr>
            <p:nvPr/>
          </p:nvSpPr>
          <p:spPr bwMode="auto">
            <a:xfrm>
              <a:off x="5367" y="1806"/>
              <a:ext cx="195" cy="194"/>
            </a:xfrm>
            <a:custGeom>
              <a:avLst/>
              <a:gdLst>
                <a:gd name="T0" fmla="*/ 0 w 1172"/>
                <a:gd name="T1" fmla="*/ 0 h 1162"/>
                <a:gd name="T2" fmla="*/ 0 w 1172"/>
                <a:gd name="T3" fmla="*/ 0 h 1162"/>
                <a:gd name="T4" fmla="*/ 0 w 1172"/>
                <a:gd name="T5" fmla="*/ 0 h 1162"/>
                <a:gd name="T6" fmla="*/ 0 w 1172"/>
                <a:gd name="T7" fmla="*/ 0 h 1162"/>
                <a:gd name="T8" fmla="*/ 0 w 1172"/>
                <a:gd name="T9" fmla="*/ 0 h 1162"/>
                <a:gd name="T10" fmla="*/ 0 w 1172"/>
                <a:gd name="T11" fmla="*/ 0 h 1162"/>
                <a:gd name="T12" fmla="*/ 0 w 1172"/>
                <a:gd name="T13" fmla="*/ 0 h 1162"/>
                <a:gd name="T14" fmla="*/ 0 w 1172"/>
                <a:gd name="T15" fmla="*/ 0 h 1162"/>
                <a:gd name="T16" fmla="*/ 0 w 1172"/>
                <a:gd name="T17" fmla="*/ 0 h 1162"/>
                <a:gd name="T18" fmla="*/ 0 w 1172"/>
                <a:gd name="T19" fmla="*/ 0 h 1162"/>
                <a:gd name="T20" fmla="*/ 0 w 1172"/>
                <a:gd name="T21" fmla="*/ 0 h 1162"/>
                <a:gd name="T22" fmla="*/ 0 w 1172"/>
                <a:gd name="T23" fmla="*/ 0 h 1162"/>
                <a:gd name="T24" fmla="*/ 0 w 1172"/>
                <a:gd name="T25" fmla="*/ 0 h 1162"/>
                <a:gd name="T26" fmla="*/ 0 w 1172"/>
                <a:gd name="T27" fmla="*/ 0 h 1162"/>
                <a:gd name="T28" fmla="*/ 0 w 1172"/>
                <a:gd name="T29" fmla="*/ 0 h 1162"/>
                <a:gd name="T30" fmla="*/ 0 w 1172"/>
                <a:gd name="T31" fmla="*/ 0 h 1162"/>
                <a:gd name="T32" fmla="*/ 0 w 1172"/>
                <a:gd name="T33" fmla="*/ 0 h 1162"/>
                <a:gd name="T34" fmla="*/ 0 w 1172"/>
                <a:gd name="T35" fmla="*/ 0 h 1162"/>
                <a:gd name="T36" fmla="*/ 0 w 1172"/>
                <a:gd name="T37" fmla="*/ 0 h 1162"/>
                <a:gd name="T38" fmla="*/ 0 w 1172"/>
                <a:gd name="T39" fmla="*/ 0 h 1162"/>
                <a:gd name="T40" fmla="*/ 0 w 1172"/>
                <a:gd name="T41" fmla="*/ 0 h 1162"/>
                <a:gd name="T42" fmla="*/ 0 w 1172"/>
                <a:gd name="T43" fmla="*/ 0 h 1162"/>
                <a:gd name="T44" fmla="*/ 0 w 1172"/>
                <a:gd name="T45" fmla="*/ 0 h 1162"/>
                <a:gd name="T46" fmla="*/ 0 w 1172"/>
                <a:gd name="T47" fmla="*/ 0 h 1162"/>
                <a:gd name="T48" fmla="*/ 0 w 1172"/>
                <a:gd name="T49" fmla="*/ 0 h 1162"/>
                <a:gd name="T50" fmla="*/ 0 w 1172"/>
                <a:gd name="T51" fmla="*/ 0 h 1162"/>
                <a:gd name="T52" fmla="*/ 0 w 1172"/>
                <a:gd name="T53" fmla="*/ 0 h 1162"/>
                <a:gd name="T54" fmla="*/ 0 w 1172"/>
                <a:gd name="T55" fmla="*/ 0 h 1162"/>
                <a:gd name="T56" fmla="*/ 0 w 1172"/>
                <a:gd name="T57" fmla="*/ 0 h 1162"/>
                <a:gd name="T58" fmla="*/ 0 w 1172"/>
                <a:gd name="T59" fmla="*/ 0 h 1162"/>
                <a:gd name="T60" fmla="*/ 0 w 1172"/>
                <a:gd name="T61" fmla="*/ 0 h 1162"/>
                <a:gd name="T62" fmla="*/ 0 w 1172"/>
                <a:gd name="T63" fmla="*/ 0 h 1162"/>
                <a:gd name="T64" fmla="*/ 0 w 1172"/>
                <a:gd name="T65" fmla="*/ 0 h 1162"/>
                <a:gd name="T66" fmla="*/ 0 w 1172"/>
                <a:gd name="T67" fmla="*/ 0 h 1162"/>
                <a:gd name="T68" fmla="*/ 0 w 1172"/>
                <a:gd name="T69" fmla="*/ 0 h 1162"/>
                <a:gd name="T70" fmla="*/ 0 w 1172"/>
                <a:gd name="T71" fmla="*/ 0 h 1162"/>
                <a:gd name="T72" fmla="*/ 0 w 1172"/>
                <a:gd name="T73" fmla="*/ 0 h 1162"/>
                <a:gd name="T74" fmla="*/ 0 w 1172"/>
                <a:gd name="T75" fmla="*/ 0 h 1162"/>
                <a:gd name="T76" fmla="*/ 0 w 1172"/>
                <a:gd name="T77" fmla="*/ 0 h 1162"/>
                <a:gd name="T78" fmla="*/ 0 w 1172"/>
                <a:gd name="T79" fmla="*/ 0 h 1162"/>
                <a:gd name="T80" fmla="*/ 0 w 1172"/>
                <a:gd name="T81" fmla="*/ 0 h 1162"/>
                <a:gd name="T82" fmla="*/ 0 w 1172"/>
                <a:gd name="T83" fmla="*/ 0 h 1162"/>
                <a:gd name="T84" fmla="*/ 0 w 1172"/>
                <a:gd name="T85" fmla="*/ 0 h 1162"/>
                <a:gd name="T86" fmla="*/ 0 w 1172"/>
                <a:gd name="T87" fmla="*/ 0 h 1162"/>
                <a:gd name="T88" fmla="*/ 0 w 1172"/>
                <a:gd name="T89" fmla="*/ 0 h 1162"/>
                <a:gd name="T90" fmla="*/ 0 w 1172"/>
                <a:gd name="T91" fmla="*/ 0 h 1162"/>
                <a:gd name="T92" fmla="*/ 0 w 1172"/>
                <a:gd name="T93" fmla="*/ 0 h 1162"/>
                <a:gd name="T94" fmla="*/ 0 w 1172"/>
                <a:gd name="T95" fmla="*/ 0 h 1162"/>
                <a:gd name="T96" fmla="*/ 0 w 1172"/>
                <a:gd name="T97" fmla="*/ 0 h 1162"/>
                <a:gd name="T98" fmla="*/ 0 w 1172"/>
                <a:gd name="T99" fmla="*/ 0 h 1162"/>
                <a:gd name="T100" fmla="*/ 0 w 1172"/>
                <a:gd name="T101" fmla="*/ 0 h 1162"/>
                <a:gd name="T102" fmla="*/ 0 w 1172"/>
                <a:gd name="T103" fmla="*/ 0 h 1162"/>
                <a:gd name="T104" fmla="*/ 0 w 1172"/>
                <a:gd name="T105" fmla="*/ 0 h 1162"/>
                <a:gd name="T106" fmla="*/ 0 w 1172"/>
                <a:gd name="T107" fmla="*/ 0 h 1162"/>
                <a:gd name="T108" fmla="*/ 0 w 1172"/>
                <a:gd name="T109" fmla="*/ 0 h 1162"/>
                <a:gd name="T110" fmla="*/ 0 w 1172"/>
                <a:gd name="T111" fmla="*/ 0 h 1162"/>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1172" h="1162">
                  <a:moveTo>
                    <a:pt x="959" y="0"/>
                  </a:moveTo>
                  <a:lnTo>
                    <a:pt x="820" y="43"/>
                  </a:lnTo>
                  <a:lnTo>
                    <a:pt x="756" y="100"/>
                  </a:lnTo>
                  <a:lnTo>
                    <a:pt x="719" y="213"/>
                  </a:lnTo>
                  <a:lnTo>
                    <a:pt x="719" y="321"/>
                  </a:lnTo>
                  <a:lnTo>
                    <a:pt x="739" y="381"/>
                  </a:lnTo>
                  <a:lnTo>
                    <a:pt x="727" y="489"/>
                  </a:lnTo>
                  <a:lnTo>
                    <a:pt x="727" y="571"/>
                  </a:lnTo>
                  <a:lnTo>
                    <a:pt x="745" y="591"/>
                  </a:lnTo>
                  <a:lnTo>
                    <a:pt x="727" y="621"/>
                  </a:lnTo>
                  <a:lnTo>
                    <a:pt x="713" y="652"/>
                  </a:lnTo>
                  <a:lnTo>
                    <a:pt x="739" y="684"/>
                  </a:lnTo>
                  <a:lnTo>
                    <a:pt x="739" y="716"/>
                  </a:lnTo>
                  <a:lnTo>
                    <a:pt x="688" y="729"/>
                  </a:lnTo>
                  <a:lnTo>
                    <a:pt x="695" y="761"/>
                  </a:lnTo>
                  <a:lnTo>
                    <a:pt x="644" y="779"/>
                  </a:lnTo>
                  <a:lnTo>
                    <a:pt x="599" y="767"/>
                  </a:lnTo>
                  <a:lnTo>
                    <a:pt x="569" y="779"/>
                  </a:lnTo>
                  <a:lnTo>
                    <a:pt x="428" y="799"/>
                  </a:lnTo>
                  <a:lnTo>
                    <a:pt x="304" y="793"/>
                  </a:lnTo>
                  <a:lnTo>
                    <a:pt x="222" y="799"/>
                  </a:lnTo>
                  <a:lnTo>
                    <a:pt x="170" y="831"/>
                  </a:lnTo>
                  <a:lnTo>
                    <a:pt x="45" y="831"/>
                  </a:lnTo>
                  <a:lnTo>
                    <a:pt x="0" y="873"/>
                  </a:lnTo>
                  <a:lnTo>
                    <a:pt x="0" y="923"/>
                  </a:lnTo>
                  <a:lnTo>
                    <a:pt x="6" y="1004"/>
                  </a:lnTo>
                  <a:lnTo>
                    <a:pt x="109" y="1030"/>
                  </a:lnTo>
                  <a:lnTo>
                    <a:pt x="109" y="978"/>
                  </a:lnTo>
                  <a:lnTo>
                    <a:pt x="115" y="935"/>
                  </a:lnTo>
                  <a:lnTo>
                    <a:pt x="133" y="916"/>
                  </a:lnTo>
                  <a:lnTo>
                    <a:pt x="141" y="966"/>
                  </a:lnTo>
                  <a:lnTo>
                    <a:pt x="147" y="1030"/>
                  </a:lnTo>
                  <a:lnTo>
                    <a:pt x="170" y="1068"/>
                  </a:lnTo>
                  <a:lnTo>
                    <a:pt x="215" y="1118"/>
                  </a:lnTo>
                  <a:lnTo>
                    <a:pt x="321" y="1142"/>
                  </a:lnTo>
                  <a:lnTo>
                    <a:pt x="403" y="1155"/>
                  </a:lnTo>
                  <a:lnTo>
                    <a:pt x="499" y="1162"/>
                  </a:lnTo>
                  <a:lnTo>
                    <a:pt x="379" y="1093"/>
                  </a:lnTo>
                  <a:lnTo>
                    <a:pt x="297" y="1030"/>
                  </a:lnTo>
                  <a:lnTo>
                    <a:pt x="279" y="978"/>
                  </a:lnTo>
                  <a:lnTo>
                    <a:pt x="291" y="935"/>
                  </a:lnTo>
                  <a:lnTo>
                    <a:pt x="358" y="929"/>
                  </a:lnTo>
                  <a:lnTo>
                    <a:pt x="385" y="978"/>
                  </a:lnTo>
                  <a:lnTo>
                    <a:pt x="403" y="1036"/>
                  </a:lnTo>
                  <a:lnTo>
                    <a:pt x="467" y="1098"/>
                  </a:lnTo>
                  <a:lnTo>
                    <a:pt x="537" y="1149"/>
                  </a:lnTo>
                  <a:lnTo>
                    <a:pt x="607" y="1155"/>
                  </a:lnTo>
                  <a:lnTo>
                    <a:pt x="713" y="1149"/>
                  </a:lnTo>
                  <a:lnTo>
                    <a:pt x="599" y="1061"/>
                  </a:lnTo>
                  <a:lnTo>
                    <a:pt x="517" y="1016"/>
                  </a:lnTo>
                  <a:lnTo>
                    <a:pt x="454" y="966"/>
                  </a:lnTo>
                  <a:lnTo>
                    <a:pt x="435" y="929"/>
                  </a:lnTo>
                  <a:lnTo>
                    <a:pt x="441" y="891"/>
                  </a:lnTo>
                  <a:lnTo>
                    <a:pt x="479" y="885"/>
                  </a:lnTo>
                  <a:lnTo>
                    <a:pt x="523" y="923"/>
                  </a:lnTo>
                  <a:lnTo>
                    <a:pt x="549" y="972"/>
                  </a:lnTo>
                  <a:lnTo>
                    <a:pt x="607" y="1036"/>
                  </a:lnTo>
                  <a:lnTo>
                    <a:pt x="675" y="1068"/>
                  </a:lnTo>
                  <a:lnTo>
                    <a:pt x="727" y="1098"/>
                  </a:lnTo>
                  <a:lnTo>
                    <a:pt x="782" y="1123"/>
                  </a:lnTo>
                  <a:lnTo>
                    <a:pt x="846" y="1136"/>
                  </a:lnTo>
                  <a:lnTo>
                    <a:pt x="921" y="1136"/>
                  </a:lnTo>
                  <a:lnTo>
                    <a:pt x="994" y="1122"/>
                  </a:lnTo>
                  <a:lnTo>
                    <a:pt x="833" y="1068"/>
                  </a:lnTo>
                  <a:lnTo>
                    <a:pt x="771" y="1036"/>
                  </a:lnTo>
                  <a:lnTo>
                    <a:pt x="727" y="978"/>
                  </a:lnTo>
                  <a:lnTo>
                    <a:pt x="719" y="929"/>
                  </a:lnTo>
                  <a:lnTo>
                    <a:pt x="756" y="929"/>
                  </a:lnTo>
                  <a:lnTo>
                    <a:pt x="777" y="972"/>
                  </a:lnTo>
                  <a:lnTo>
                    <a:pt x="808" y="1010"/>
                  </a:lnTo>
                  <a:lnTo>
                    <a:pt x="859" y="1049"/>
                  </a:lnTo>
                  <a:lnTo>
                    <a:pt x="914" y="1087"/>
                  </a:lnTo>
                  <a:lnTo>
                    <a:pt x="989" y="1119"/>
                  </a:lnTo>
                  <a:lnTo>
                    <a:pt x="1046" y="1098"/>
                  </a:lnTo>
                  <a:lnTo>
                    <a:pt x="1072" y="1068"/>
                  </a:lnTo>
                  <a:lnTo>
                    <a:pt x="1117" y="991"/>
                  </a:lnTo>
                  <a:lnTo>
                    <a:pt x="1034" y="972"/>
                  </a:lnTo>
                  <a:lnTo>
                    <a:pt x="878" y="954"/>
                  </a:lnTo>
                  <a:lnTo>
                    <a:pt x="782" y="910"/>
                  </a:lnTo>
                  <a:lnTo>
                    <a:pt x="733" y="868"/>
                  </a:lnTo>
                  <a:lnTo>
                    <a:pt x="713" y="816"/>
                  </a:lnTo>
                  <a:lnTo>
                    <a:pt x="707" y="793"/>
                  </a:lnTo>
                  <a:lnTo>
                    <a:pt x="733" y="793"/>
                  </a:lnTo>
                  <a:lnTo>
                    <a:pt x="765" y="831"/>
                  </a:lnTo>
                  <a:lnTo>
                    <a:pt x="814" y="897"/>
                  </a:lnTo>
                  <a:lnTo>
                    <a:pt x="927" y="935"/>
                  </a:lnTo>
                  <a:lnTo>
                    <a:pt x="1034" y="968"/>
                  </a:lnTo>
                  <a:lnTo>
                    <a:pt x="1117" y="991"/>
                  </a:lnTo>
                  <a:lnTo>
                    <a:pt x="1149" y="861"/>
                  </a:lnTo>
                  <a:lnTo>
                    <a:pt x="1155" y="767"/>
                  </a:lnTo>
                  <a:lnTo>
                    <a:pt x="1155" y="683"/>
                  </a:lnTo>
                  <a:lnTo>
                    <a:pt x="1046" y="741"/>
                  </a:lnTo>
                  <a:lnTo>
                    <a:pt x="921" y="767"/>
                  </a:lnTo>
                  <a:lnTo>
                    <a:pt x="820" y="761"/>
                  </a:lnTo>
                  <a:lnTo>
                    <a:pt x="795" y="748"/>
                  </a:lnTo>
                  <a:lnTo>
                    <a:pt x="782" y="716"/>
                  </a:lnTo>
                  <a:lnTo>
                    <a:pt x="840" y="716"/>
                  </a:lnTo>
                  <a:lnTo>
                    <a:pt x="901" y="735"/>
                  </a:lnTo>
                  <a:lnTo>
                    <a:pt x="1049" y="741"/>
                  </a:lnTo>
                  <a:lnTo>
                    <a:pt x="1155" y="684"/>
                  </a:lnTo>
                  <a:lnTo>
                    <a:pt x="1161" y="565"/>
                  </a:lnTo>
                  <a:lnTo>
                    <a:pt x="1167" y="483"/>
                  </a:lnTo>
                  <a:lnTo>
                    <a:pt x="1172" y="401"/>
                  </a:lnTo>
                  <a:lnTo>
                    <a:pt x="1161" y="264"/>
                  </a:lnTo>
                  <a:lnTo>
                    <a:pt x="1129" y="213"/>
                  </a:lnTo>
                  <a:lnTo>
                    <a:pt x="1034" y="152"/>
                  </a:lnTo>
                  <a:lnTo>
                    <a:pt x="1065" y="158"/>
                  </a:lnTo>
                  <a:lnTo>
                    <a:pt x="1161" y="201"/>
                  </a:lnTo>
                  <a:lnTo>
                    <a:pt x="1123" y="113"/>
                  </a:lnTo>
                  <a:lnTo>
                    <a:pt x="1091" y="68"/>
                  </a:lnTo>
                  <a:lnTo>
                    <a:pt x="1065" y="38"/>
                  </a:lnTo>
                  <a:lnTo>
                    <a:pt x="959"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305" name="Freeform 298"/>
            <p:cNvSpPr>
              <a:spLocks/>
            </p:cNvSpPr>
            <p:nvPr/>
          </p:nvSpPr>
          <p:spPr bwMode="auto">
            <a:xfrm>
              <a:off x="5500" y="1878"/>
              <a:ext cx="49" cy="44"/>
            </a:xfrm>
            <a:custGeom>
              <a:avLst/>
              <a:gdLst>
                <a:gd name="T0" fmla="*/ 0 w 295"/>
                <a:gd name="T1" fmla="*/ 0 h 263"/>
                <a:gd name="T2" fmla="*/ 0 w 295"/>
                <a:gd name="T3" fmla="*/ 0 h 263"/>
                <a:gd name="T4" fmla="*/ 0 w 295"/>
                <a:gd name="T5" fmla="*/ 0 h 263"/>
                <a:gd name="T6" fmla="*/ 0 w 295"/>
                <a:gd name="T7" fmla="*/ 0 h 263"/>
                <a:gd name="T8" fmla="*/ 0 w 295"/>
                <a:gd name="T9" fmla="*/ 0 h 263"/>
                <a:gd name="T10" fmla="*/ 0 w 295"/>
                <a:gd name="T11" fmla="*/ 0 h 263"/>
                <a:gd name="T12" fmla="*/ 0 w 295"/>
                <a:gd name="T13" fmla="*/ 0 h 263"/>
                <a:gd name="T14" fmla="*/ 0 w 295"/>
                <a:gd name="T15" fmla="*/ 0 h 263"/>
                <a:gd name="T16" fmla="*/ 0 w 295"/>
                <a:gd name="T17" fmla="*/ 0 h 263"/>
                <a:gd name="T18" fmla="*/ 0 w 295"/>
                <a:gd name="T19" fmla="*/ 0 h 263"/>
                <a:gd name="T20" fmla="*/ 0 w 295"/>
                <a:gd name="T21" fmla="*/ 0 h 263"/>
                <a:gd name="T22" fmla="*/ 0 w 295"/>
                <a:gd name="T23" fmla="*/ 0 h 263"/>
                <a:gd name="T24" fmla="*/ 0 w 295"/>
                <a:gd name="T25" fmla="*/ 0 h 263"/>
                <a:gd name="T26" fmla="*/ 0 w 295"/>
                <a:gd name="T27" fmla="*/ 0 h 263"/>
                <a:gd name="T28" fmla="*/ 0 w 295"/>
                <a:gd name="T29" fmla="*/ 0 h 263"/>
                <a:gd name="T30" fmla="*/ 0 w 295"/>
                <a:gd name="T31" fmla="*/ 0 h 263"/>
                <a:gd name="T32" fmla="*/ 0 w 295"/>
                <a:gd name="T33" fmla="*/ 0 h 263"/>
                <a:gd name="T34" fmla="*/ 0 w 295"/>
                <a:gd name="T35" fmla="*/ 0 h 263"/>
                <a:gd name="T36" fmla="*/ 0 w 295"/>
                <a:gd name="T37" fmla="*/ 0 h 263"/>
                <a:gd name="T38" fmla="*/ 0 w 295"/>
                <a:gd name="T39" fmla="*/ 0 h 263"/>
                <a:gd name="T40" fmla="*/ 0 w 295"/>
                <a:gd name="T41" fmla="*/ 0 h 263"/>
                <a:gd name="T42" fmla="*/ 0 w 295"/>
                <a:gd name="T43" fmla="*/ 0 h 263"/>
                <a:gd name="T44" fmla="*/ 0 w 295"/>
                <a:gd name="T45" fmla="*/ 0 h 263"/>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295" h="263">
                  <a:moveTo>
                    <a:pt x="0" y="0"/>
                  </a:moveTo>
                  <a:lnTo>
                    <a:pt x="0" y="21"/>
                  </a:lnTo>
                  <a:lnTo>
                    <a:pt x="38" y="71"/>
                  </a:lnTo>
                  <a:lnTo>
                    <a:pt x="75" y="99"/>
                  </a:lnTo>
                  <a:lnTo>
                    <a:pt x="152" y="158"/>
                  </a:lnTo>
                  <a:lnTo>
                    <a:pt x="184" y="182"/>
                  </a:lnTo>
                  <a:lnTo>
                    <a:pt x="260" y="239"/>
                  </a:lnTo>
                  <a:lnTo>
                    <a:pt x="178" y="213"/>
                  </a:lnTo>
                  <a:lnTo>
                    <a:pt x="97" y="188"/>
                  </a:lnTo>
                  <a:lnTo>
                    <a:pt x="16" y="182"/>
                  </a:lnTo>
                  <a:lnTo>
                    <a:pt x="22" y="207"/>
                  </a:lnTo>
                  <a:lnTo>
                    <a:pt x="152" y="231"/>
                  </a:lnTo>
                  <a:lnTo>
                    <a:pt x="222" y="257"/>
                  </a:lnTo>
                  <a:lnTo>
                    <a:pt x="260" y="263"/>
                  </a:lnTo>
                  <a:lnTo>
                    <a:pt x="292" y="252"/>
                  </a:lnTo>
                  <a:lnTo>
                    <a:pt x="295" y="222"/>
                  </a:lnTo>
                  <a:lnTo>
                    <a:pt x="269" y="199"/>
                  </a:lnTo>
                  <a:lnTo>
                    <a:pt x="232" y="162"/>
                  </a:lnTo>
                  <a:lnTo>
                    <a:pt x="188" y="112"/>
                  </a:lnTo>
                  <a:lnTo>
                    <a:pt x="144" y="56"/>
                  </a:lnTo>
                  <a:lnTo>
                    <a:pt x="91" y="17"/>
                  </a:lnTo>
                  <a:lnTo>
                    <a:pt x="35" y="3"/>
                  </a:lnTo>
                  <a:lnTo>
                    <a:pt x="0" y="0"/>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306" name="Freeform 299"/>
            <p:cNvSpPr>
              <a:spLocks/>
            </p:cNvSpPr>
            <p:nvPr/>
          </p:nvSpPr>
          <p:spPr bwMode="auto">
            <a:xfrm>
              <a:off x="5503" y="1842"/>
              <a:ext cx="44" cy="57"/>
            </a:xfrm>
            <a:custGeom>
              <a:avLst/>
              <a:gdLst>
                <a:gd name="T0" fmla="*/ 0 w 270"/>
                <a:gd name="T1" fmla="*/ 0 h 345"/>
                <a:gd name="T2" fmla="*/ 0 w 270"/>
                <a:gd name="T3" fmla="*/ 0 h 345"/>
                <a:gd name="T4" fmla="*/ 0 w 270"/>
                <a:gd name="T5" fmla="*/ 0 h 345"/>
                <a:gd name="T6" fmla="*/ 0 w 270"/>
                <a:gd name="T7" fmla="*/ 0 h 345"/>
                <a:gd name="T8" fmla="*/ 0 w 270"/>
                <a:gd name="T9" fmla="*/ 0 h 345"/>
                <a:gd name="T10" fmla="*/ 0 w 270"/>
                <a:gd name="T11" fmla="*/ 0 h 345"/>
                <a:gd name="T12" fmla="*/ 0 w 270"/>
                <a:gd name="T13" fmla="*/ 0 h 345"/>
                <a:gd name="T14" fmla="*/ 0 w 270"/>
                <a:gd name="T15" fmla="*/ 0 h 345"/>
                <a:gd name="T16" fmla="*/ 0 w 270"/>
                <a:gd name="T17" fmla="*/ 0 h 345"/>
                <a:gd name="T18" fmla="*/ 0 w 270"/>
                <a:gd name="T19" fmla="*/ 0 h 345"/>
                <a:gd name="T20" fmla="*/ 0 w 270"/>
                <a:gd name="T21" fmla="*/ 0 h 345"/>
                <a:gd name="T22" fmla="*/ 0 w 270"/>
                <a:gd name="T23" fmla="*/ 0 h 345"/>
                <a:gd name="T24" fmla="*/ 0 w 270"/>
                <a:gd name="T25" fmla="*/ 0 h 345"/>
                <a:gd name="T26" fmla="*/ 0 w 270"/>
                <a:gd name="T27" fmla="*/ 0 h 345"/>
                <a:gd name="T28" fmla="*/ 0 w 270"/>
                <a:gd name="T29" fmla="*/ 0 h 345"/>
                <a:gd name="T30" fmla="*/ 0 w 270"/>
                <a:gd name="T31" fmla="*/ 0 h 345"/>
                <a:gd name="T32" fmla="*/ 0 w 270"/>
                <a:gd name="T33" fmla="*/ 0 h 34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270" h="345">
                  <a:moveTo>
                    <a:pt x="51" y="0"/>
                  </a:moveTo>
                  <a:lnTo>
                    <a:pt x="13" y="7"/>
                  </a:lnTo>
                  <a:lnTo>
                    <a:pt x="0" y="39"/>
                  </a:lnTo>
                  <a:lnTo>
                    <a:pt x="3" y="65"/>
                  </a:lnTo>
                  <a:lnTo>
                    <a:pt x="26" y="101"/>
                  </a:lnTo>
                  <a:lnTo>
                    <a:pt x="57" y="112"/>
                  </a:lnTo>
                  <a:lnTo>
                    <a:pt x="116" y="149"/>
                  </a:lnTo>
                  <a:lnTo>
                    <a:pt x="172" y="195"/>
                  </a:lnTo>
                  <a:lnTo>
                    <a:pt x="212" y="259"/>
                  </a:lnTo>
                  <a:lnTo>
                    <a:pt x="257" y="325"/>
                  </a:lnTo>
                  <a:lnTo>
                    <a:pt x="270" y="345"/>
                  </a:lnTo>
                  <a:lnTo>
                    <a:pt x="257" y="267"/>
                  </a:lnTo>
                  <a:lnTo>
                    <a:pt x="247" y="198"/>
                  </a:lnTo>
                  <a:lnTo>
                    <a:pt x="225" y="140"/>
                  </a:lnTo>
                  <a:lnTo>
                    <a:pt x="188" y="86"/>
                  </a:lnTo>
                  <a:lnTo>
                    <a:pt x="90" y="10"/>
                  </a:lnTo>
                  <a:lnTo>
                    <a:pt x="51" y="0"/>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307" name="Freeform 300"/>
            <p:cNvSpPr>
              <a:spLocks/>
            </p:cNvSpPr>
            <p:nvPr/>
          </p:nvSpPr>
          <p:spPr bwMode="auto">
            <a:xfrm>
              <a:off x="5494" y="1785"/>
              <a:ext cx="48" cy="34"/>
            </a:xfrm>
            <a:custGeom>
              <a:avLst/>
              <a:gdLst>
                <a:gd name="T0" fmla="*/ 0 w 287"/>
                <a:gd name="T1" fmla="*/ 0 h 199"/>
                <a:gd name="T2" fmla="*/ 0 w 287"/>
                <a:gd name="T3" fmla="*/ 0 h 199"/>
                <a:gd name="T4" fmla="*/ 0 w 287"/>
                <a:gd name="T5" fmla="*/ 0 h 199"/>
                <a:gd name="T6" fmla="*/ 0 w 287"/>
                <a:gd name="T7" fmla="*/ 0 h 199"/>
                <a:gd name="T8" fmla="*/ 0 w 287"/>
                <a:gd name="T9" fmla="*/ 0 h 199"/>
                <a:gd name="T10" fmla="*/ 0 w 287"/>
                <a:gd name="T11" fmla="*/ 0 h 199"/>
                <a:gd name="T12" fmla="*/ 0 w 287"/>
                <a:gd name="T13" fmla="*/ 0 h 199"/>
                <a:gd name="T14" fmla="*/ 0 w 287"/>
                <a:gd name="T15" fmla="*/ 0 h 199"/>
                <a:gd name="T16" fmla="*/ 0 w 287"/>
                <a:gd name="T17" fmla="*/ 0 h 199"/>
                <a:gd name="T18" fmla="*/ 0 w 287"/>
                <a:gd name="T19" fmla="*/ 0 h 19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87" h="199">
                  <a:moveTo>
                    <a:pt x="0" y="199"/>
                  </a:moveTo>
                  <a:lnTo>
                    <a:pt x="49" y="156"/>
                  </a:lnTo>
                  <a:lnTo>
                    <a:pt x="130" y="125"/>
                  </a:lnTo>
                  <a:lnTo>
                    <a:pt x="185" y="111"/>
                  </a:lnTo>
                  <a:lnTo>
                    <a:pt x="287" y="0"/>
                  </a:lnTo>
                  <a:lnTo>
                    <a:pt x="211" y="44"/>
                  </a:lnTo>
                  <a:lnTo>
                    <a:pt x="142" y="74"/>
                  </a:lnTo>
                  <a:lnTo>
                    <a:pt x="93" y="99"/>
                  </a:lnTo>
                  <a:lnTo>
                    <a:pt x="68" y="125"/>
                  </a:lnTo>
                  <a:lnTo>
                    <a:pt x="0" y="199"/>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308" name="Freeform 301"/>
            <p:cNvSpPr>
              <a:spLocks/>
            </p:cNvSpPr>
            <p:nvPr/>
          </p:nvSpPr>
          <p:spPr bwMode="auto">
            <a:xfrm>
              <a:off x="5458" y="1846"/>
              <a:ext cx="27" cy="86"/>
            </a:xfrm>
            <a:custGeom>
              <a:avLst/>
              <a:gdLst>
                <a:gd name="T0" fmla="*/ 0 w 162"/>
                <a:gd name="T1" fmla="*/ 0 h 514"/>
                <a:gd name="T2" fmla="*/ 0 w 162"/>
                <a:gd name="T3" fmla="*/ 0 h 514"/>
                <a:gd name="T4" fmla="*/ 0 w 162"/>
                <a:gd name="T5" fmla="*/ 0 h 514"/>
                <a:gd name="T6" fmla="*/ 0 w 162"/>
                <a:gd name="T7" fmla="*/ 0 h 514"/>
                <a:gd name="T8" fmla="*/ 0 w 162"/>
                <a:gd name="T9" fmla="*/ 0 h 514"/>
                <a:gd name="T10" fmla="*/ 0 w 162"/>
                <a:gd name="T11" fmla="*/ 0 h 514"/>
                <a:gd name="T12" fmla="*/ 0 w 162"/>
                <a:gd name="T13" fmla="*/ 0 h 514"/>
                <a:gd name="T14" fmla="*/ 0 w 162"/>
                <a:gd name="T15" fmla="*/ 0 h 514"/>
                <a:gd name="T16" fmla="*/ 0 w 162"/>
                <a:gd name="T17" fmla="*/ 0 h 514"/>
                <a:gd name="T18" fmla="*/ 0 w 162"/>
                <a:gd name="T19" fmla="*/ 0 h 514"/>
                <a:gd name="T20" fmla="*/ 0 w 162"/>
                <a:gd name="T21" fmla="*/ 0 h 514"/>
                <a:gd name="T22" fmla="*/ 0 w 162"/>
                <a:gd name="T23" fmla="*/ 0 h 514"/>
                <a:gd name="T24" fmla="*/ 0 w 162"/>
                <a:gd name="T25" fmla="*/ 0 h 514"/>
                <a:gd name="T26" fmla="*/ 0 w 162"/>
                <a:gd name="T27" fmla="*/ 0 h 514"/>
                <a:gd name="T28" fmla="*/ 0 w 162"/>
                <a:gd name="T29" fmla="*/ 0 h 514"/>
                <a:gd name="T30" fmla="*/ 0 w 162"/>
                <a:gd name="T31" fmla="*/ 0 h 514"/>
                <a:gd name="T32" fmla="*/ 0 w 162"/>
                <a:gd name="T33" fmla="*/ 0 h 514"/>
                <a:gd name="T34" fmla="*/ 0 w 162"/>
                <a:gd name="T35" fmla="*/ 0 h 514"/>
                <a:gd name="T36" fmla="*/ 0 w 162"/>
                <a:gd name="T37" fmla="*/ 0 h 51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62" h="514">
                  <a:moveTo>
                    <a:pt x="0" y="514"/>
                  </a:moveTo>
                  <a:lnTo>
                    <a:pt x="81" y="514"/>
                  </a:lnTo>
                  <a:lnTo>
                    <a:pt x="106" y="508"/>
                  </a:lnTo>
                  <a:lnTo>
                    <a:pt x="106" y="489"/>
                  </a:lnTo>
                  <a:lnTo>
                    <a:pt x="124" y="470"/>
                  </a:lnTo>
                  <a:lnTo>
                    <a:pt x="150" y="451"/>
                  </a:lnTo>
                  <a:lnTo>
                    <a:pt x="137" y="433"/>
                  </a:lnTo>
                  <a:lnTo>
                    <a:pt x="137" y="407"/>
                  </a:lnTo>
                  <a:lnTo>
                    <a:pt x="156" y="376"/>
                  </a:lnTo>
                  <a:lnTo>
                    <a:pt x="156" y="344"/>
                  </a:lnTo>
                  <a:lnTo>
                    <a:pt x="144" y="306"/>
                  </a:lnTo>
                  <a:lnTo>
                    <a:pt x="144" y="224"/>
                  </a:lnTo>
                  <a:lnTo>
                    <a:pt x="162" y="150"/>
                  </a:lnTo>
                  <a:lnTo>
                    <a:pt x="156" y="94"/>
                  </a:lnTo>
                  <a:lnTo>
                    <a:pt x="156" y="0"/>
                  </a:lnTo>
                  <a:lnTo>
                    <a:pt x="106" y="142"/>
                  </a:lnTo>
                  <a:lnTo>
                    <a:pt x="62" y="275"/>
                  </a:lnTo>
                  <a:lnTo>
                    <a:pt x="32" y="419"/>
                  </a:lnTo>
                  <a:lnTo>
                    <a:pt x="0" y="514"/>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309" name="Freeform 302"/>
            <p:cNvSpPr>
              <a:spLocks/>
            </p:cNvSpPr>
            <p:nvPr/>
          </p:nvSpPr>
          <p:spPr bwMode="auto">
            <a:xfrm>
              <a:off x="5498" y="1939"/>
              <a:ext cx="48" cy="16"/>
            </a:xfrm>
            <a:custGeom>
              <a:avLst/>
              <a:gdLst>
                <a:gd name="T0" fmla="*/ 0 w 289"/>
                <a:gd name="T1" fmla="*/ 0 h 97"/>
                <a:gd name="T2" fmla="*/ 0 w 289"/>
                <a:gd name="T3" fmla="*/ 0 h 97"/>
                <a:gd name="T4" fmla="*/ 0 w 289"/>
                <a:gd name="T5" fmla="*/ 0 h 97"/>
                <a:gd name="T6" fmla="*/ 0 w 289"/>
                <a:gd name="T7" fmla="*/ 0 h 97"/>
                <a:gd name="T8" fmla="*/ 0 w 289"/>
                <a:gd name="T9" fmla="*/ 0 h 97"/>
                <a:gd name="T10" fmla="*/ 0 w 289"/>
                <a:gd name="T11" fmla="*/ 0 h 97"/>
                <a:gd name="T12" fmla="*/ 0 w 289"/>
                <a:gd name="T13" fmla="*/ 0 h 97"/>
                <a:gd name="T14" fmla="*/ 0 w 289"/>
                <a:gd name="T15" fmla="*/ 0 h 97"/>
                <a:gd name="T16" fmla="*/ 0 w 289"/>
                <a:gd name="T17" fmla="*/ 0 h 97"/>
                <a:gd name="T18" fmla="*/ 0 w 289"/>
                <a:gd name="T19" fmla="*/ 0 h 97"/>
                <a:gd name="T20" fmla="*/ 0 w 289"/>
                <a:gd name="T21" fmla="*/ 0 h 9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89" h="97">
                  <a:moveTo>
                    <a:pt x="232" y="47"/>
                  </a:moveTo>
                  <a:lnTo>
                    <a:pt x="168" y="19"/>
                  </a:lnTo>
                  <a:lnTo>
                    <a:pt x="110" y="4"/>
                  </a:lnTo>
                  <a:lnTo>
                    <a:pt x="32" y="0"/>
                  </a:lnTo>
                  <a:lnTo>
                    <a:pt x="0" y="6"/>
                  </a:lnTo>
                  <a:lnTo>
                    <a:pt x="15" y="37"/>
                  </a:lnTo>
                  <a:lnTo>
                    <a:pt x="45" y="61"/>
                  </a:lnTo>
                  <a:lnTo>
                    <a:pt x="113" y="79"/>
                  </a:lnTo>
                  <a:lnTo>
                    <a:pt x="219" y="97"/>
                  </a:lnTo>
                  <a:lnTo>
                    <a:pt x="289" y="91"/>
                  </a:lnTo>
                  <a:lnTo>
                    <a:pt x="232" y="47"/>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310" name="Freeform 303"/>
            <p:cNvSpPr>
              <a:spLocks/>
            </p:cNvSpPr>
            <p:nvPr/>
          </p:nvSpPr>
          <p:spPr bwMode="auto">
            <a:xfrm>
              <a:off x="5458" y="1947"/>
              <a:ext cx="30" cy="36"/>
            </a:xfrm>
            <a:custGeom>
              <a:avLst/>
              <a:gdLst>
                <a:gd name="T0" fmla="*/ 0 w 176"/>
                <a:gd name="T1" fmla="*/ 0 h 216"/>
                <a:gd name="T2" fmla="*/ 0 w 176"/>
                <a:gd name="T3" fmla="*/ 0 h 216"/>
                <a:gd name="T4" fmla="*/ 0 w 176"/>
                <a:gd name="T5" fmla="*/ 0 h 216"/>
                <a:gd name="T6" fmla="*/ 0 w 176"/>
                <a:gd name="T7" fmla="*/ 0 h 216"/>
                <a:gd name="T8" fmla="*/ 0 w 176"/>
                <a:gd name="T9" fmla="*/ 0 h 216"/>
                <a:gd name="T10" fmla="*/ 0 w 176"/>
                <a:gd name="T11" fmla="*/ 0 h 216"/>
                <a:gd name="T12" fmla="*/ 0 w 176"/>
                <a:gd name="T13" fmla="*/ 0 h 216"/>
                <a:gd name="T14" fmla="*/ 0 w 176"/>
                <a:gd name="T15" fmla="*/ 0 h 216"/>
                <a:gd name="T16" fmla="*/ 0 w 176"/>
                <a:gd name="T17" fmla="*/ 0 h 216"/>
                <a:gd name="T18" fmla="*/ 0 w 176"/>
                <a:gd name="T19" fmla="*/ 0 h 216"/>
                <a:gd name="T20" fmla="*/ 0 w 176"/>
                <a:gd name="T21" fmla="*/ 0 h 216"/>
                <a:gd name="T22" fmla="*/ 0 w 176"/>
                <a:gd name="T23" fmla="*/ 0 h 216"/>
                <a:gd name="T24" fmla="*/ 0 w 176"/>
                <a:gd name="T25" fmla="*/ 0 h 21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76" h="216">
                  <a:moveTo>
                    <a:pt x="81" y="59"/>
                  </a:moveTo>
                  <a:lnTo>
                    <a:pt x="59" y="14"/>
                  </a:lnTo>
                  <a:lnTo>
                    <a:pt x="26" y="0"/>
                  </a:lnTo>
                  <a:lnTo>
                    <a:pt x="3" y="11"/>
                  </a:lnTo>
                  <a:lnTo>
                    <a:pt x="0" y="35"/>
                  </a:lnTo>
                  <a:lnTo>
                    <a:pt x="15" y="76"/>
                  </a:lnTo>
                  <a:lnTo>
                    <a:pt x="40" y="115"/>
                  </a:lnTo>
                  <a:lnTo>
                    <a:pt x="71" y="150"/>
                  </a:lnTo>
                  <a:lnTo>
                    <a:pt x="113" y="185"/>
                  </a:lnTo>
                  <a:lnTo>
                    <a:pt x="176" y="216"/>
                  </a:lnTo>
                  <a:lnTo>
                    <a:pt x="119" y="153"/>
                  </a:lnTo>
                  <a:lnTo>
                    <a:pt x="100" y="108"/>
                  </a:lnTo>
                  <a:lnTo>
                    <a:pt x="81" y="59"/>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311" name="Freeform 304"/>
            <p:cNvSpPr>
              <a:spLocks/>
            </p:cNvSpPr>
            <p:nvPr/>
          </p:nvSpPr>
          <p:spPr bwMode="auto">
            <a:xfrm>
              <a:off x="5506" y="1757"/>
              <a:ext cx="70" cy="44"/>
            </a:xfrm>
            <a:custGeom>
              <a:avLst/>
              <a:gdLst>
                <a:gd name="T0" fmla="*/ 0 w 418"/>
                <a:gd name="T1" fmla="*/ 0 h 260"/>
                <a:gd name="T2" fmla="*/ 0 w 418"/>
                <a:gd name="T3" fmla="*/ 0 h 260"/>
                <a:gd name="T4" fmla="*/ 0 w 418"/>
                <a:gd name="T5" fmla="*/ 0 h 260"/>
                <a:gd name="T6" fmla="*/ 0 w 418"/>
                <a:gd name="T7" fmla="*/ 0 h 260"/>
                <a:gd name="T8" fmla="*/ 0 w 418"/>
                <a:gd name="T9" fmla="*/ 0 h 260"/>
                <a:gd name="T10" fmla="*/ 0 w 418"/>
                <a:gd name="T11" fmla="*/ 0 h 260"/>
                <a:gd name="T12" fmla="*/ 0 w 418"/>
                <a:gd name="T13" fmla="*/ 0 h 260"/>
                <a:gd name="T14" fmla="*/ 0 w 418"/>
                <a:gd name="T15" fmla="*/ 0 h 260"/>
                <a:gd name="T16" fmla="*/ 0 w 418"/>
                <a:gd name="T17" fmla="*/ 0 h 260"/>
                <a:gd name="T18" fmla="*/ 0 w 418"/>
                <a:gd name="T19" fmla="*/ 0 h 260"/>
                <a:gd name="T20" fmla="*/ 0 w 418"/>
                <a:gd name="T21" fmla="*/ 0 h 260"/>
                <a:gd name="T22" fmla="*/ 0 w 418"/>
                <a:gd name="T23" fmla="*/ 0 h 26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418" h="260">
                  <a:moveTo>
                    <a:pt x="0" y="260"/>
                  </a:moveTo>
                  <a:lnTo>
                    <a:pt x="13" y="153"/>
                  </a:lnTo>
                  <a:lnTo>
                    <a:pt x="101" y="116"/>
                  </a:lnTo>
                  <a:lnTo>
                    <a:pt x="220" y="69"/>
                  </a:lnTo>
                  <a:lnTo>
                    <a:pt x="304" y="35"/>
                  </a:lnTo>
                  <a:lnTo>
                    <a:pt x="386" y="0"/>
                  </a:lnTo>
                  <a:lnTo>
                    <a:pt x="418" y="76"/>
                  </a:lnTo>
                  <a:lnTo>
                    <a:pt x="341" y="119"/>
                  </a:lnTo>
                  <a:lnTo>
                    <a:pt x="252" y="150"/>
                  </a:lnTo>
                  <a:lnTo>
                    <a:pt x="182" y="170"/>
                  </a:lnTo>
                  <a:lnTo>
                    <a:pt x="98" y="216"/>
                  </a:lnTo>
                  <a:lnTo>
                    <a:pt x="0" y="26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grpSp>
      <p:grpSp>
        <p:nvGrpSpPr>
          <p:cNvPr id="312" name="Group 305"/>
          <p:cNvGrpSpPr>
            <a:grpSpLocks/>
          </p:cNvGrpSpPr>
          <p:nvPr/>
        </p:nvGrpSpPr>
        <p:grpSpPr bwMode="auto">
          <a:xfrm>
            <a:off x="7199967" y="3351304"/>
            <a:ext cx="144954" cy="180263"/>
            <a:chOff x="5511" y="1960"/>
            <a:chExt cx="144" cy="194"/>
          </a:xfrm>
        </p:grpSpPr>
        <p:sp>
          <p:nvSpPr>
            <p:cNvPr id="313" name="Freeform 306"/>
            <p:cNvSpPr>
              <a:spLocks/>
            </p:cNvSpPr>
            <p:nvPr/>
          </p:nvSpPr>
          <p:spPr bwMode="auto">
            <a:xfrm>
              <a:off x="5511" y="1960"/>
              <a:ext cx="144" cy="194"/>
            </a:xfrm>
            <a:custGeom>
              <a:avLst/>
              <a:gdLst>
                <a:gd name="T0" fmla="*/ 0 w 863"/>
                <a:gd name="T1" fmla="*/ 0 h 1164"/>
                <a:gd name="T2" fmla="*/ 0 w 863"/>
                <a:gd name="T3" fmla="*/ 0 h 1164"/>
                <a:gd name="T4" fmla="*/ 0 w 863"/>
                <a:gd name="T5" fmla="*/ 0 h 1164"/>
                <a:gd name="T6" fmla="*/ 0 w 863"/>
                <a:gd name="T7" fmla="*/ 0 h 1164"/>
                <a:gd name="T8" fmla="*/ 0 w 863"/>
                <a:gd name="T9" fmla="*/ 0 h 1164"/>
                <a:gd name="T10" fmla="*/ 0 w 863"/>
                <a:gd name="T11" fmla="*/ 0 h 1164"/>
                <a:gd name="T12" fmla="*/ 0 w 863"/>
                <a:gd name="T13" fmla="*/ 0 h 1164"/>
                <a:gd name="T14" fmla="*/ 0 w 863"/>
                <a:gd name="T15" fmla="*/ 0 h 1164"/>
                <a:gd name="T16" fmla="*/ 0 w 863"/>
                <a:gd name="T17" fmla="*/ 0 h 1164"/>
                <a:gd name="T18" fmla="*/ 0 w 863"/>
                <a:gd name="T19" fmla="*/ 0 h 1164"/>
                <a:gd name="T20" fmla="*/ 0 w 863"/>
                <a:gd name="T21" fmla="*/ 0 h 1164"/>
                <a:gd name="T22" fmla="*/ 0 w 863"/>
                <a:gd name="T23" fmla="*/ 0 h 1164"/>
                <a:gd name="T24" fmla="*/ 0 w 863"/>
                <a:gd name="T25" fmla="*/ 0 h 1164"/>
                <a:gd name="T26" fmla="*/ 0 w 863"/>
                <a:gd name="T27" fmla="*/ 0 h 1164"/>
                <a:gd name="T28" fmla="*/ 0 w 863"/>
                <a:gd name="T29" fmla="*/ 0 h 1164"/>
                <a:gd name="T30" fmla="*/ 0 w 863"/>
                <a:gd name="T31" fmla="*/ 0 h 1164"/>
                <a:gd name="T32" fmla="*/ 0 w 863"/>
                <a:gd name="T33" fmla="*/ 0 h 1164"/>
                <a:gd name="T34" fmla="*/ 0 w 863"/>
                <a:gd name="T35" fmla="*/ 0 h 1164"/>
                <a:gd name="T36" fmla="*/ 0 w 863"/>
                <a:gd name="T37" fmla="*/ 0 h 1164"/>
                <a:gd name="T38" fmla="*/ 0 w 863"/>
                <a:gd name="T39" fmla="*/ 0 h 1164"/>
                <a:gd name="T40" fmla="*/ 0 w 863"/>
                <a:gd name="T41" fmla="*/ 0 h 1164"/>
                <a:gd name="T42" fmla="*/ 0 w 863"/>
                <a:gd name="T43" fmla="*/ 0 h 1164"/>
                <a:gd name="T44" fmla="*/ 0 w 863"/>
                <a:gd name="T45" fmla="*/ 0 h 1164"/>
                <a:gd name="T46" fmla="*/ 0 w 863"/>
                <a:gd name="T47" fmla="*/ 0 h 1164"/>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863" h="1164">
                  <a:moveTo>
                    <a:pt x="385" y="172"/>
                  </a:moveTo>
                  <a:lnTo>
                    <a:pt x="543" y="158"/>
                  </a:lnTo>
                  <a:lnTo>
                    <a:pt x="637" y="133"/>
                  </a:lnTo>
                  <a:lnTo>
                    <a:pt x="667" y="90"/>
                  </a:lnTo>
                  <a:lnTo>
                    <a:pt x="667" y="52"/>
                  </a:lnTo>
                  <a:lnTo>
                    <a:pt x="694" y="20"/>
                  </a:lnTo>
                  <a:lnTo>
                    <a:pt x="782" y="0"/>
                  </a:lnTo>
                  <a:lnTo>
                    <a:pt x="863" y="7"/>
                  </a:lnTo>
                  <a:lnTo>
                    <a:pt x="763" y="907"/>
                  </a:lnTo>
                  <a:lnTo>
                    <a:pt x="694" y="990"/>
                  </a:lnTo>
                  <a:lnTo>
                    <a:pt x="605" y="1071"/>
                  </a:lnTo>
                  <a:lnTo>
                    <a:pt x="481" y="1134"/>
                  </a:lnTo>
                  <a:lnTo>
                    <a:pt x="334" y="1153"/>
                  </a:lnTo>
                  <a:lnTo>
                    <a:pt x="138" y="1164"/>
                  </a:lnTo>
                  <a:lnTo>
                    <a:pt x="25" y="1147"/>
                  </a:lnTo>
                  <a:lnTo>
                    <a:pt x="0" y="1083"/>
                  </a:lnTo>
                  <a:lnTo>
                    <a:pt x="13" y="1001"/>
                  </a:lnTo>
                  <a:lnTo>
                    <a:pt x="95" y="750"/>
                  </a:lnTo>
                  <a:lnTo>
                    <a:pt x="163" y="499"/>
                  </a:lnTo>
                  <a:lnTo>
                    <a:pt x="195" y="310"/>
                  </a:lnTo>
                  <a:lnTo>
                    <a:pt x="195" y="259"/>
                  </a:lnTo>
                  <a:lnTo>
                    <a:pt x="239" y="190"/>
                  </a:lnTo>
                  <a:lnTo>
                    <a:pt x="291" y="172"/>
                  </a:lnTo>
                  <a:lnTo>
                    <a:pt x="385" y="172"/>
                  </a:lnTo>
                  <a:close/>
                </a:path>
              </a:pathLst>
            </a:custGeom>
            <a:solidFill>
              <a:srgbClr val="404040"/>
            </a:solidFill>
            <a:ln w="1588">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314" name="Freeform 307"/>
            <p:cNvSpPr>
              <a:spLocks/>
            </p:cNvSpPr>
            <p:nvPr/>
          </p:nvSpPr>
          <p:spPr bwMode="auto">
            <a:xfrm>
              <a:off x="5528" y="1970"/>
              <a:ext cx="124" cy="177"/>
            </a:xfrm>
            <a:custGeom>
              <a:avLst/>
              <a:gdLst>
                <a:gd name="T0" fmla="*/ 0 w 743"/>
                <a:gd name="T1" fmla="*/ 0 h 1068"/>
                <a:gd name="T2" fmla="*/ 0 w 743"/>
                <a:gd name="T3" fmla="*/ 0 h 1068"/>
                <a:gd name="T4" fmla="*/ 0 w 743"/>
                <a:gd name="T5" fmla="*/ 0 h 1068"/>
                <a:gd name="T6" fmla="*/ 0 w 743"/>
                <a:gd name="T7" fmla="*/ 0 h 1068"/>
                <a:gd name="T8" fmla="*/ 0 w 743"/>
                <a:gd name="T9" fmla="*/ 0 h 1068"/>
                <a:gd name="T10" fmla="*/ 0 w 743"/>
                <a:gd name="T11" fmla="*/ 0 h 1068"/>
                <a:gd name="T12" fmla="*/ 0 w 743"/>
                <a:gd name="T13" fmla="*/ 0 h 1068"/>
                <a:gd name="T14" fmla="*/ 0 w 743"/>
                <a:gd name="T15" fmla="*/ 0 h 1068"/>
                <a:gd name="T16" fmla="*/ 0 w 743"/>
                <a:gd name="T17" fmla="*/ 0 h 1068"/>
                <a:gd name="T18" fmla="*/ 0 w 743"/>
                <a:gd name="T19" fmla="*/ 0 h 1068"/>
                <a:gd name="T20" fmla="*/ 0 w 743"/>
                <a:gd name="T21" fmla="*/ 0 h 1068"/>
                <a:gd name="T22" fmla="*/ 0 w 743"/>
                <a:gd name="T23" fmla="*/ 0 h 1068"/>
                <a:gd name="T24" fmla="*/ 0 w 743"/>
                <a:gd name="T25" fmla="*/ 0 h 1068"/>
                <a:gd name="T26" fmla="*/ 0 w 743"/>
                <a:gd name="T27" fmla="*/ 0 h 1068"/>
                <a:gd name="T28" fmla="*/ 0 w 743"/>
                <a:gd name="T29" fmla="*/ 0 h 1068"/>
                <a:gd name="T30" fmla="*/ 0 w 743"/>
                <a:gd name="T31" fmla="*/ 0 h 1068"/>
                <a:gd name="T32" fmla="*/ 0 w 743"/>
                <a:gd name="T33" fmla="*/ 0 h 1068"/>
                <a:gd name="T34" fmla="*/ 0 w 743"/>
                <a:gd name="T35" fmla="*/ 0 h 1068"/>
                <a:gd name="T36" fmla="*/ 0 w 743"/>
                <a:gd name="T37" fmla="*/ 0 h 1068"/>
                <a:gd name="T38" fmla="*/ 0 w 743"/>
                <a:gd name="T39" fmla="*/ 0 h 1068"/>
                <a:gd name="T40" fmla="*/ 0 w 743"/>
                <a:gd name="T41" fmla="*/ 0 h 106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743" h="1068">
                  <a:moveTo>
                    <a:pt x="257" y="214"/>
                  </a:moveTo>
                  <a:lnTo>
                    <a:pt x="397" y="207"/>
                  </a:lnTo>
                  <a:lnTo>
                    <a:pt x="542" y="182"/>
                  </a:lnTo>
                  <a:lnTo>
                    <a:pt x="628" y="138"/>
                  </a:lnTo>
                  <a:lnTo>
                    <a:pt x="679" y="100"/>
                  </a:lnTo>
                  <a:lnTo>
                    <a:pt x="743" y="0"/>
                  </a:lnTo>
                  <a:lnTo>
                    <a:pt x="648" y="822"/>
                  </a:lnTo>
                  <a:lnTo>
                    <a:pt x="585" y="898"/>
                  </a:lnTo>
                  <a:lnTo>
                    <a:pt x="516" y="967"/>
                  </a:lnTo>
                  <a:lnTo>
                    <a:pt x="428" y="1016"/>
                  </a:lnTo>
                  <a:lnTo>
                    <a:pt x="353" y="1042"/>
                  </a:lnTo>
                  <a:lnTo>
                    <a:pt x="257" y="1055"/>
                  </a:lnTo>
                  <a:lnTo>
                    <a:pt x="170" y="1068"/>
                  </a:lnTo>
                  <a:lnTo>
                    <a:pt x="69" y="1068"/>
                  </a:lnTo>
                  <a:lnTo>
                    <a:pt x="24" y="1055"/>
                  </a:lnTo>
                  <a:lnTo>
                    <a:pt x="0" y="1016"/>
                  </a:lnTo>
                  <a:lnTo>
                    <a:pt x="11" y="956"/>
                  </a:lnTo>
                  <a:lnTo>
                    <a:pt x="75" y="809"/>
                  </a:lnTo>
                  <a:lnTo>
                    <a:pt x="184" y="321"/>
                  </a:lnTo>
                  <a:lnTo>
                    <a:pt x="201" y="252"/>
                  </a:lnTo>
                  <a:lnTo>
                    <a:pt x="257" y="214"/>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grpSp>
      <p:sp>
        <p:nvSpPr>
          <p:cNvPr id="315" name="Oval 308"/>
          <p:cNvSpPr>
            <a:spLocks noChangeArrowheads="1"/>
          </p:cNvSpPr>
          <p:nvPr/>
        </p:nvSpPr>
        <p:spPr bwMode="auto">
          <a:xfrm>
            <a:off x="6729874" y="3205421"/>
            <a:ext cx="189245" cy="94777"/>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en-US" sz="900" b="1">
              <a:latin typeface="微软雅黑" pitchFamily="34" charset="-122"/>
              <a:ea typeface="微软雅黑" pitchFamily="34" charset="-122"/>
            </a:endParaRPr>
          </a:p>
        </p:txBody>
      </p:sp>
      <p:sp>
        <p:nvSpPr>
          <p:cNvPr id="316" name="Oval 309"/>
          <p:cNvSpPr>
            <a:spLocks noChangeArrowheads="1"/>
          </p:cNvSpPr>
          <p:nvPr/>
        </p:nvSpPr>
        <p:spPr bwMode="auto">
          <a:xfrm>
            <a:off x="2763778" y="3046529"/>
            <a:ext cx="822411" cy="759149"/>
          </a:xfrm>
          <a:prstGeom prst="ellipse">
            <a:avLst/>
          </a:prstGeom>
          <a:solidFill>
            <a:srgbClr val="00FFCC"/>
          </a:solidFill>
          <a:ln w="9525">
            <a:solidFill>
              <a:schemeClr val="tx1"/>
            </a:solidFill>
            <a:round/>
            <a:headEnd/>
            <a:tailEnd/>
          </a:ln>
          <a:effectLst/>
        </p:spPr>
        <p:txBody>
          <a:bodyPr wrap="none" anchor="ctr"/>
          <a:lstStyle/>
          <a:p>
            <a:pPr algn="ctr" eaLnBrk="1" hangingPunct="1"/>
            <a:endParaRPr lang="zh-CN" altLang="en-US" sz="900" b="1">
              <a:latin typeface="微软雅黑" pitchFamily="34" charset="-122"/>
              <a:ea typeface="微软雅黑" pitchFamily="34" charset="-122"/>
            </a:endParaRPr>
          </a:p>
        </p:txBody>
      </p:sp>
      <p:grpSp>
        <p:nvGrpSpPr>
          <p:cNvPr id="317" name="Group 310"/>
          <p:cNvGrpSpPr>
            <a:grpSpLocks/>
          </p:cNvGrpSpPr>
          <p:nvPr/>
        </p:nvGrpSpPr>
        <p:grpSpPr bwMode="auto">
          <a:xfrm>
            <a:off x="3006374" y="3110643"/>
            <a:ext cx="289908" cy="267607"/>
            <a:chOff x="2351" y="2975"/>
            <a:chExt cx="481" cy="433"/>
          </a:xfrm>
          <a:effectLst/>
        </p:grpSpPr>
        <p:sp>
          <p:nvSpPr>
            <p:cNvPr id="318" name="Rectangle 311"/>
            <p:cNvSpPr>
              <a:spLocks noChangeArrowheads="1"/>
            </p:cNvSpPr>
            <p:nvPr/>
          </p:nvSpPr>
          <p:spPr bwMode="auto">
            <a:xfrm rot="-5400000">
              <a:off x="2376" y="2952"/>
              <a:ext cx="432" cy="480"/>
            </a:xfrm>
            <a:prstGeom prst="rect">
              <a:avLst/>
            </a:prstGeom>
            <a:solidFill>
              <a:srgbClr val="CCECFF"/>
            </a:solidFill>
            <a:ln w="19050">
              <a:solidFill>
                <a:schemeClr val="tx1"/>
              </a:solidFill>
              <a:miter lim="800000"/>
              <a:headEnd/>
              <a:tailEnd/>
            </a:ln>
            <a:effectLst>
              <a:outerShdw dist="35921" dir="2700000" algn="ctr" rotWithShape="0">
                <a:schemeClr val="bg2"/>
              </a:outerShdw>
            </a:effectLst>
          </p:spPr>
          <p:txBody>
            <a:bodyPr wrap="none" anchor="ctr"/>
            <a:lstStyle/>
            <a:p>
              <a:pPr algn="ctr" eaLnBrk="1" hangingPunct="1"/>
              <a:endParaRPr lang="zh-CN" altLang="en-US" sz="900" b="1">
                <a:latin typeface="微软雅黑" pitchFamily="34" charset="-122"/>
                <a:ea typeface="微软雅黑" pitchFamily="34" charset="-122"/>
              </a:endParaRPr>
            </a:p>
          </p:txBody>
        </p:sp>
        <p:sp>
          <p:nvSpPr>
            <p:cNvPr id="319" name="Line 312"/>
            <p:cNvSpPr>
              <a:spLocks noChangeShapeType="1"/>
            </p:cNvSpPr>
            <p:nvPr/>
          </p:nvSpPr>
          <p:spPr bwMode="auto">
            <a:xfrm rot="10800000">
              <a:off x="2351" y="3321"/>
              <a:ext cx="48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20" name="Line 313"/>
            <p:cNvSpPr>
              <a:spLocks noChangeShapeType="1"/>
            </p:cNvSpPr>
            <p:nvPr/>
          </p:nvSpPr>
          <p:spPr bwMode="auto">
            <a:xfrm rot="10800000">
              <a:off x="2351" y="3234"/>
              <a:ext cx="48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21" name="Line 314"/>
            <p:cNvSpPr>
              <a:spLocks noChangeShapeType="1"/>
            </p:cNvSpPr>
            <p:nvPr/>
          </p:nvSpPr>
          <p:spPr bwMode="auto">
            <a:xfrm rot="10800000">
              <a:off x="2351" y="3148"/>
              <a:ext cx="48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22" name="Line 315"/>
            <p:cNvSpPr>
              <a:spLocks noChangeShapeType="1"/>
            </p:cNvSpPr>
            <p:nvPr/>
          </p:nvSpPr>
          <p:spPr bwMode="auto">
            <a:xfrm rot="10800000">
              <a:off x="2351" y="3061"/>
              <a:ext cx="48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23" name="Line 316"/>
            <p:cNvSpPr>
              <a:spLocks noChangeShapeType="1"/>
            </p:cNvSpPr>
            <p:nvPr/>
          </p:nvSpPr>
          <p:spPr bwMode="auto">
            <a:xfrm rot="5400000">
              <a:off x="2519" y="3191"/>
              <a:ext cx="43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24" name="Line 317"/>
            <p:cNvSpPr>
              <a:spLocks noChangeShapeType="1"/>
            </p:cNvSpPr>
            <p:nvPr/>
          </p:nvSpPr>
          <p:spPr bwMode="auto">
            <a:xfrm rot="5400000">
              <a:off x="2423" y="3191"/>
              <a:ext cx="43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25" name="Line 318"/>
            <p:cNvSpPr>
              <a:spLocks noChangeShapeType="1"/>
            </p:cNvSpPr>
            <p:nvPr/>
          </p:nvSpPr>
          <p:spPr bwMode="auto">
            <a:xfrm rot="5400000">
              <a:off x="2327" y="3191"/>
              <a:ext cx="43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26" name="Line 319"/>
            <p:cNvSpPr>
              <a:spLocks noChangeShapeType="1"/>
            </p:cNvSpPr>
            <p:nvPr/>
          </p:nvSpPr>
          <p:spPr bwMode="auto">
            <a:xfrm rot="5400000">
              <a:off x="2231" y="3191"/>
              <a:ext cx="43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grpSp>
      <p:grpSp>
        <p:nvGrpSpPr>
          <p:cNvPr id="327" name="Group 320"/>
          <p:cNvGrpSpPr>
            <a:grpSpLocks/>
          </p:cNvGrpSpPr>
          <p:nvPr/>
        </p:nvGrpSpPr>
        <p:grpSpPr bwMode="auto">
          <a:xfrm>
            <a:off x="2939937" y="3434002"/>
            <a:ext cx="463047" cy="267607"/>
            <a:chOff x="1296" y="768"/>
            <a:chExt cx="556" cy="336"/>
          </a:xfrm>
          <a:effectLst/>
        </p:grpSpPr>
        <p:sp>
          <p:nvSpPr>
            <p:cNvPr id="328" name="Rectangle 321"/>
            <p:cNvSpPr>
              <a:spLocks noChangeArrowheads="1"/>
            </p:cNvSpPr>
            <p:nvPr/>
          </p:nvSpPr>
          <p:spPr bwMode="auto">
            <a:xfrm>
              <a:off x="1296" y="768"/>
              <a:ext cx="556" cy="336"/>
            </a:xfrm>
            <a:prstGeom prst="rect">
              <a:avLst/>
            </a:prstGeom>
            <a:solidFill>
              <a:srgbClr val="FFFF99"/>
            </a:solidFill>
            <a:ln w="12700">
              <a:solidFill>
                <a:schemeClr val="tx1"/>
              </a:solidFill>
              <a:miter lim="800000"/>
              <a:headEnd/>
              <a:tailEnd/>
            </a:ln>
            <a:effectLst>
              <a:outerShdw dist="35921" dir="2700000" algn="ctr" rotWithShape="0">
                <a:schemeClr val="bg2"/>
              </a:outerShdw>
            </a:effectLst>
          </p:spPr>
          <p:txBody>
            <a:bodyPr wrap="none" anchor="ctr"/>
            <a:lstStyle/>
            <a:p>
              <a:pPr algn="ctr" eaLnBrk="1" hangingPunct="1"/>
              <a:endParaRPr kumimoji="1" lang="zh-CN" altLang="zh-CN" sz="900" b="1">
                <a:latin typeface="微软雅黑" pitchFamily="34" charset="-122"/>
                <a:ea typeface="微软雅黑" pitchFamily="34" charset="-122"/>
              </a:endParaRPr>
            </a:p>
          </p:txBody>
        </p:sp>
        <p:grpSp>
          <p:nvGrpSpPr>
            <p:cNvPr id="329" name="Group 322"/>
            <p:cNvGrpSpPr>
              <a:grpSpLocks/>
            </p:cNvGrpSpPr>
            <p:nvPr/>
          </p:nvGrpSpPr>
          <p:grpSpPr bwMode="auto">
            <a:xfrm>
              <a:off x="1367" y="829"/>
              <a:ext cx="393" cy="214"/>
              <a:chOff x="2928" y="3744"/>
              <a:chExt cx="528" cy="336"/>
            </a:xfrm>
          </p:grpSpPr>
          <p:grpSp>
            <p:nvGrpSpPr>
              <p:cNvPr id="330" name="Group 323"/>
              <p:cNvGrpSpPr>
                <a:grpSpLocks/>
              </p:cNvGrpSpPr>
              <p:nvPr/>
            </p:nvGrpSpPr>
            <p:grpSpPr bwMode="auto">
              <a:xfrm>
                <a:off x="3024" y="3744"/>
                <a:ext cx="432" cy="240"/>
                <a:chOff x="2736" y="3648"/>
                <a:chExt cx="432" cy="240"/>
              </a:xfrm>
            </p:grpSpPr>
            <p:grpSp>
              <p:nvGrpSpPr>
                <p:cNvPr id="345" name="Group 324"/>
                <p:cNvGrpSpPr>
                  <a:grpSpLocks/>
                </p:cNvGrpSpPr>
                <p:nvPr/>
              </p:nvGrpSpPr>
              <p:grpSpPr bwMode="auto">
                <a:xfrm>
                  <a:off x="2736" y="3648"/>
                  <a:ext cx="432" cy="240"/>
                  <a:chOff x="2592" y="3504"/>
                  <a:chExt cx="576" cy="384"/>
                </a:xfrm>
              </p:grpSpPr>
              <p:sp>
                <p:nvSpPr>
                  <p:cNvPr id="347" name="Rectangle 325"/>
                  <p:cNvSpPr>
                    <a:spLocks noChangeArrowheads="1"/>
                  </p:cNvSpPr>
                  <p:nvPr/>
                </p:nvSpPr>
                <p:spPr bwMode="auto">
                  <a:xfrm>
                    <a:off x="2592" y="3504"/>
                    <a:ext cx="576" cy="384"/>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en-US" sz="900" b="1">
                      <a:latin typeface="微软雅黑" pitchFamily="34" charset="-122"/>
                      <a:ea typeface="微软雅黑" pitchFamily="34" charset="-122"/>
                    </a:endParaRPr>
                  </a:p>
                </p:txBody>
              </p:sp>
              <p:sp>
                <p:nvSpPr>
                  <p:cNvPr id="348" name="Freeform 326"/>
                  <p:cNvSpPr>
                    <a:spLocks/>
                  </p:cNvSpPr>
                  <p:nvPr/>
                </p:nvSpPr>
                <p:spPr bwMode="auto">
                  <a:xfrm>
                    <a:off x="2592" y="3504"/>
                    <a:ext cx="576" cy="240"/>
                  </a:xfrm>
                  <a:custGeom>
                    <a:avLst/>
                    <a:gdLst>
                      <a:gd name="T0" fmla="*/ 0 w 576"/>
                      <a:gd name="T1" fmla="*/ 0 h 240"/>
                      <a:gd name="T2" fmla="*/ 288 w 576"/>
                      <a:gd name="T3" fmla="*/ 240 h 240"/>
                      <a:gd name="T4" fmla="*/ 576 w 576"/>
                      <a:gd name="T5" fmla="*/ 0 h 240"/>
                      <a:gd name="T6" fmla="*/ 0 60000 65536"/>
                      <a:gd name="T7" fmla="*/ 0 60000 65536"/>
                      <a:gd name="T8" fmla="*/ 0 60000 65536"/>
                    </a:gdLst>
                    <a:ahLst/>
                    <a:cxnLst>
                      <a:cxn ang="T6">
                        <a:pos x="T0" y="T1"/>
                      </a:cxn>
                      <a:cxn ang="T7">
                        <a:pos x="T2" y="T3"/>
                      </a:cxn>
                      <a:cxn ang="T8">
                        <a:pos x="T4" y="T5"/>
                      </a:cxn>
                    </a:cxnLst>
                    <a:rect l="0" t="0" r="r" b="b"/>
                    <a:pathLst>
                      <a:path w="576" h="240">
                        <a:moveTo>
                          <a:pt x="0" y="0"/>
                        </a:moveTo>
                        <a:lnTo>
                          <a:pt x="288" y="240"/>
                        </a:lnTo>
                        <a:lnTo>
                          <a:pt x="576" y="0"/>
                        </a:lnTo>
                      </a:path>
                    </a:pathLst>
                  </a:custGeom>
                  <a:solidFill>
                    <a:srgbClr val="FFFF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49" name="Line 327"/>
                  <p:cNvSpPr>
                    <a:spLocks noChangeShapeType="1"/>
                  </p:cNvSpPr>
                  <p:nvPr/>
                </p:nvSpPr>
                <p:spPr bwMode="auto">
                  <a:xfrm flipV="1">
                    <a:off x="2592" y="3704"/>
                    <a:ext cx="232" cy="18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50" name="Line 328"/>
                  <p:cNvSpPr>
                    <a:spLocks noChangeShapeType="1"/>
                  </p:cNvSpPr>
                  <p:nvPr/>
                </p:nvSpPr>
                <p:spPr bwMode="auto">
                  <a:xfrm flipH="1" flipV="1">
                    <a:off x="2936" y="3704"/>
                    <a:ext cx="232" cy="18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grpSp>
            <p:sp>
              <p:nvSpPr>
                <p:cNvPr id="346" name="Line 329"/>
                <p:cNvSpPr>
                  <a:spLocks noChangeShapeType="1"/>
                </p:cNvSpPr>
                <p:nvPr/>
              </p:nvSpPr>
              <p:spPr bwMode="auto">
                <a:xfrm>
                  <a:off x="2736" y="3648"/>
                  <a:ext cx="42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grpSp>
          <p:grpSp>
            <p:nvGrpSpPr>
              <p:cNvPr id="331" name="Group 330"/>
              <p:cNvGrpSpPr>
                <a:grpSpLocks/>
              </p:cNvGrpSpPr>
              <p:nvPr/>
            </p:nvGrpSpPr>
            <p:grpSpPr bwMode="auto">
              <a:xfrm>
                <a:off x="2976" y="3792"/>
                <a:ext cx="432" cy="240"/>
                <a:chOff x="2736" y="3648"/>
                <a:chExt cx="432" cy="240"/>
              </a:xfrm>
            </p:grpSpPr>
            <p:grpSp>
              <p:nvGrpSpPr>
                <p:cNvPr id="339" name="Group 331"/>
                <p:cNvGrpSpPr>
                  <a:grpSpLocks/>
                </p:cNvGrpSpPr>
                <p:nvPr/>
              </p:nvGrpSpPr>
              <p:grpSpPr bwMode="auto">
                <a:xfrm>
                  <a:off x="2736" y="3648"/>
                  <a:ext cx="432" cy="240"/>
                  <a:chOff x="2592" y="3504"/>
                  <a:chExt cx="576" cy="384"/>
                </a:xfrm>
              </p:grpSpPr>
              <p:sp>
                <p:nvSpPr>
                  <p:cNvPr id="341" name="Rectangle 332"/>
                  <p:cNvSpPr>
                    <a:spLocks noChangeArrowheads="1"/>
                  </p:cNvSpPr>
                  <p:nvPr/>
                </p:nvSpPr>
                <p:spPr bwMode="auto">
                  <a:xfrm>
                    <a:off x="2592" y="3504"/>
                    <a:ext cx="576" cy="384"/>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en-US" sz="900" b="1">
                      <a:latin typeface="微软雅黑" pitchFamily="34" charset="-122"/>
                      <a:ea typeface="微软雅黑" pitchFamily="34" charset="-122"/>
                    </a:endParaRPr>
                  </a:p>
                </p:txBody>
              </p:sp>
              <p:sp>
                <p:nvSpPr>
                  <p:cNvPr id="342" name="Freeform 333"/>
                  <p:cNvSpPr>
                    <a:spLocks/>
                  </p:cNvSpPr>
                  <p:nvPr/>
                </p:nvSpPr>
                <p:spPr bwMode="auto">
                  <a:xfrm>
                    <a:off x="2592" y="3504"/>
                    <a:ext cx="576" cy="240"/>
                  </a:xfrm>
                  <a:custGeom>
                    <a:avLst/>
                    <a:gdLst>
                      <a:gd name="T0" fmla="*/ 0 w 576"/>
                      <a:gd name="T1" fmla="*/ 0 h 240"/>
                      <a:gd name="T2" fmla="*/ 288 w 576"/>
                      <a:gd name="T3" fmla="*/ 240 h 240"/>
                      <a:gd name="T4" fmla="*/ 576 w 576"/>
                      <a:gd name="T5" fmla="*/ 0 h 240"/>
                      <a:gd name="T6" fmla="*/ 0 60000 65536"/>
                      <a:gd name="T7" fmla="*/ 0 60000 65536"/>
                      <a:gd name="T8" fmla="*/ 0 60000 65536"/>
                    </a:gdLst>
                    <a:ahLst/>
                    <a:cxnLst>
                      <a:cxn ang="T6">
                        <a:pos x="T0" y="T1"/>
                      </a:cxn>
                      <a:cxn ang="T7">
                        <a:pos x="T2" y="T3"/>
                      </a:cxn>
                      <a:cxn ang="T8">
                        <a:pos x="T4" y="T5"/>
                      </a:cxn>
                    </a:cxnLst>
                    <a:rect l="0" t="0" r="r" b="b"/>
                    <a:pathLst>
                      <a:path w="576" h="240">
                        <a:moveTo>
                          <a:pt x="0" y="0"/>
                        </a:moveTo>
                        <a:lnTo>
                          <a:pt x="288" y="240"/>
                        </a:lnTo>
                        <a:lnTo>
                          <a:pt x="576" y="0"/>
                        </a:lnTo>
                      </a:path>
                    </a:pathLst>
                  </a:custGeom>
                  <a:solidFill>
                    <a:srgbClr val="FFFF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43" name="Line 334"/>
                  <p:cNvSpPr>
                    <a:spLocks noChangeShapeType="1"/>
                  </p:cNvSpPr>
                  <p:nvPr/>
                </p:nvSpPr>
                <p:spPr bwMode="auto">
                  <a:xfrm flipV="1">
                    <a:off x="2592" y="3704"/>
                    <a:ext cx="232" cy="18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44" name="Line 335"/>
                  <p:cNvSpPr>
                    <a:spLocks noChangeShapeType="1"/>
                  </p:cNvSpPr>
                  <p:nvPr/>
                </p:nvSpPr>
                <p:spPr bwMode="auto">
                  <a:xfrm flipH="1" flipV="1">
                    <a:off x="2936" y="3704"/>
                    <a:ext cx="232" cy="18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grpSp>
            <p:sp>
              <p:nvSpPr>
                <p:cNvPr id="340" name="Line 336"/>
                <p:cNvSpPr>
                  <a:spLocks noChangeShapeType="1"/>
                </p:cNvSpPr>
                <p:nvPr/>
              </p:nvSpPr>
              <p:spPr bwMode="auto">
                <a:xfrm>
                  <a:off x="2736" y="3648"/>
                  <a:ext cx="42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grpSp>
          <p:grpSp>
            <p:nvGrpSpPr>
              <p:cNvPr id="332" name="Group 337"/>
              <p:cNvGrpSpPr>
                <a:grpSpLocks/>
              </p:cNvGrpSpPr>
              <p:nvPr/>
            </p:nvGrpSpPr>
            <p:grpSpPr bwMode="auto">
              <a:xfrm>
                <a:off x="2928" y="3840"/>
                <a:ext cx="432" cy="240"/>
                <a:chOff x="2736" y="3648"/>
                <a:chExt cx="432" cy="240"/>
              </a:xfrm>
            </p:grpSpPr>
            <p:grpSp>
              <p:nvGrpSpPr>
                <p:cNvPr id="333" name="Group 338"/>
                <p:cNvGrpSpPr>
                  <a:grpSpLocks/>
                </p:cNvGrpSpPr>
                <p:nvPr/>
              </p:nvGrpSpPr>
              <p:grpSpPr bwMode="auto">
                <a:xfrm>
                  <a:off x="2736" y="3648"/>
                  <a:ext cx="432" cy="240"/>
                  <a:chOff x="2592" y="3504"/>
                  <a:chExt cx="576" cy="384"/>
                </a:xfrm>
              </p:grpSpPr>
              <p:sp>
                <p:nvSpPr>
                  <p:cNvPr id="335" name="Rectangle 339"/>
                  <p:cNvSpPr>
                    <a:spLocks noChangeArrowheads="1"/>
                  </p:cNvSpPr>
                  <p:nvPr/>
                </p:nvSpPr>
                <p:spPr bwMode="auto">
                  <a:xfrm>
                    <a:off x="2592" y="3504"/>
                    <a:ext cx="576" cy="384"/>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en-US" sz="900" b="1">
                      <a:latin typeface="微软雅黑" pitchFamily="34" charset="-122"/>
                      <a:ea typeface="微软雅黑" pitchFamily="34" charset="-122"/>
                    </a:endParaRPr>
                  </a:p>
                </p:txBody>
              </p:sp>
              <p:sp>
                <p:nvSpPr>
                  <p:cNvPr id="336" name="Freeform 340"/>
                  <p:cNvSpPr>
                    <a:spLocks/>
                  </p:cNvSpPr>
                  <p:nvPr/>
                </p:nvSpPr>
                <p:spPr bwMode="auto">
                  <a:xfrm>
                    <a:off x="2592" y="3504"/>
                    <a:ext cx="576" cy="240"/>
                  </a:xfrm>
                  <a:custGeom>
                    <a:avLst/>
                    <a:gdLst>
                      <a:gd name="T0" fmla="*/ 0 w 576"/>
                      <a:gd name="T1" fmla="*/ 0 h 240"/>
                      <a:gd name="T2" fmla="*/ 288 w 576"/>
                      <a:gd name="T3" fmla="*/ 240 h 240"/>
                      <a:gd name="T4" fmla="*/ 576 w 576"/>
                      <a:gd name="T5" fmla="*/ 0 h 240"/>
                      <a:gd name="T6" fmla="*/ 0 60000 65536"/>
                      <a:gd name="T7" fmla="*/ 0 60000 65536"/>
                      <a:gd name="T8" fmla="*/ 0 60000 65536"/>
                    </a:gdLst>
                    <a:ahLst/>
                    <a:cxnLst>
                      <a:cxn ang="T6">
                        <a:pos x="T0" y="T1"/>
                      </a:cxn>
                      <a:cxn ang="T7">
                        <a:pos x="T2" y="T3"/>
                      </a:cxn>
                      <a:cxn ang="T8">
                        <a:pos x="T4" y="T5"/>
                      </a:cxn>
                    </a:cxnLst>
                    <a:rect l="0" t="0" r="r" b="b"/>
                    <a:pathLst>
                      <a:path w="576" h="240">
                        <a:moveTo>
                          <a:pt x="0" y="0"/>
                        </a:moveTo>
                        <a:lnTo>
                          <a:pt x="288" y="240"/>
                        </a:lnTo>
                        <a:lnTo>
                          <a:pt x="576" y="0"/>
                        </a:lnTo>
                      </a:path>
                    </a:pathLst>
                  </a:custGeom>
                  <a:solidFill>
                    <a:srgbClr val="FFFF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37" name="Line 341"/>
                  <p:cNvSpPr>
                    <a:spLocks noChangeShapeType="1"/>
                  </p:cNvSpPr>
                  <p:nvPr/>
                </p:nvSpPr>
                <p:spPr bwMode="auto">
                  <a:xfrm flipV="1">
                    <a:off x="2592" y="3704"/>
                    <a:ext cx="232" cy="18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38" name="Line 342"/>
                  <p:cNvSpPr>
                    <a:spLocks noChangeShapeType="1"/>
                  </p:cNvSpPr>
                  <p:nvPr/>
                </p:nvSpPr>
                <p:spPr bwMode="auto">
                  <a:xfrm flipH="1" flipV="1">
                    <a:off x="2936" y="3704"/>
                    <a:ext cx="232" cy="18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grpSp>
            <p:sp>
              <p:nvSpPr>
                <p:cNvPr id="334" name="Line 343"/>
                <p:cNvSpPr>
                  <a:spLocks noChangeShapeType="1"/>
                </p:cNvSpPr>
                <p:nvPr/>
              </p:nvSpPr>
              <p:spPr bwMode="auto">
                <a:xfrm>
                  <a:off x="2736" y="3648"/>
                  <a:ext cx="42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grpSp>
        </p:grpSp>
      </p:grpSp>
      <p:sp>
        <p:nvSpPr>
          <p:cNvPr id="352" name="Freeform 345"/>
          <p:cNvSpPr>
            <a:spLocks/>
          </p:cNvSpPr>
          <p:nvPr/>
        </p:nvSpPr>
        <p:spPr bwMode="auto">
          <a:xfrm>
            <a:off x="3198639" y="2894141"/>
            <a:ext cx="2829619" cy="598399"/>
          </a:xfrm>
          <a:custGeom>
            <a:avLst/>
            <a:gdLst>
              <a:gd name="T0" fmla="*/ 0 w 2811"/>
              <a:gd name="T1" fmla="*/ 2147483646 h 644"/>
              <a:gd name="T2" fmla="*/ 2147483646 w 2811"/>
              <a:gd name="T3" fmla="*/ 2147483646 h 644"/>
              <a:gd name="T4" fmla="*/ 2147483646 w 2811"/>
              <a:gd name="T5" fmla="*/ 2147483646 h 644"/>
              <a:gd name="T6" fmla="*/ 2147483646 w 2811"/>
              <a:gd name="T7" fmla="*/ 2147483646 h 644"/>
              <a:gd name="T8" fmla="*/ 2147483646 w 2811"/>
              <a:gd name="T9" fmla="*/ 2147483646 h 644"/>
              <a:gd name="T10" fmla="*/ 2147483646 w 2811"/>
              <a:gd name="T11" fmla="*/ 2147483646 h 644"/>
              <a:gd name="T12" fmla="*/ 2147483646 w 2811"/>
              <a:gd name="T13" fmla="*/ 2147483646 h 64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811" h="644">
                <a:moveTo>
                  <a:pt x="0" y="644"/>
                </a:moveTo>
                <a:cubicBezTo>
                  <a:pt x="81" y="585"/>
                  <a:pt x="354" y="376"/>
                  <a:pt x="488" y="292"/>
                </a:cubicBezTo>
                <a:cubicBezTo>
                  <a:pt x="622" y="208"/>
                  <a:pt x="688" y="181"/>
                  <a:pt x="807" y="137"/>
                </a:cubicBezTo>
                <a:cubicBezTo>
                  <a:pt x="926" y="93"/>
                  <a:pt x="1051" y="49"/>
                  <a:pt x="1200" y="28"/>
                </a:cubicBezTo>
                <a:cubicBezTo>
                  <a:pt x="1349" y="7"/>
                  <a:pt x="1533" y="0"/>
                  <a:pt x="1704" y="12"/>
                </a:cubicBezTo>
                <a:cubicBezTo>
                  <a:pt x="1875" y="24"/>
                  <a:pt x="2042" y="45"/>
                  <a:pt x="2226" y="98"/>
                </a:cubicBezTo>
                <a:cubicBezTo>
                  <a:pt x="2410" y="151"/>
                  <a:pt x="2689" y="281"/>
                  <a:pt x="2811" y="329"/>
                </a:cubicBezTo>
              </a:path>
            </a:pathLst>
          </a:custGeom>
          <a:noFill/>
          <a:ln w="38100" cap="flat" cmpd="sng">
            <a:solidFill>
              <a:srgbClr val="FF00FF"/>
            </a:solidFill>
            <a:prstDash val="solid"/>
            <a:round/>
            <a:headEnd type="none" w="med" len="me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53" name="Freeform 346"/>
          <p:cNvSpPr>
            <a:spLocks/>
          </p:cNvSpPr>
          <p:nvPr/>
        </p:nvSpPr>
        <p:spPr bwMode="auto">
          <a:xfrm>
            <a:off x="6090669" y="3066042"/>
            <a:ext cx="731815" cy="203493"/>
          </a:xfrm>
          <a:custGeom>
            <a:avLst/>
            <a:gdLst>
              <a:gd name="T0" fmla="*/ 0 w 727"/>
              <a:gd name="T1" fmla="*/ 2147483646 h 219"/>
              <a:gd name="T2" fmla="*/ 2147483646 w 727"/>
              <a:gd name="T3" fmla="*/ 2147483646 h 219"/>
              <a:gd name="T4" fmla="*/ 2147483646 w 727"/>
              <a:gd name="T5" fmla="*/ 2147483646 h 219"/>
              <a:gd name="T6" fmla="*/ 2147483646 w 727"/>
              <a:gd name="T7" fmla="*/ 2147483646 h 219"/>
              <a:gd name="T8" fmla="*/ 2147483646 w 727"/>
              <a:gd name="T9" fmla="*/ 2147483646 h 219"/>
              <a:gd name="T10" fmla="*/ 2147483646 w 727"/>
              <a:gd name="T11" fmla="*/ 2147483646 h 219"/>
              <a:gd name="T12" fmla="*/ 2147483646 w 727"/>
              <a:gd name="T13" fmla="*/ 2147483646 h 21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27" h="219">
                <a:moveTo>
                  <a:pt x="0" y="129"/>
                </a:moveTo>
                <a:cubicBezTo>
                  <a:pt x="24" y="114"/>
                  <a:pt x="107" y="58"/>
                  <a:pt x="145" y="38"/>
                </a:cubicBezTo>
                <a:cubicBezTo>
                  <a:pt x="183" y="18"/>
                  <a:pt x="202" y="15"/>
                  <a:pt x="229" y="9"/>
                </a:cubicBezTo>
                <a:cubicBezTo>
                  <a:pt x="256" y="3"/>
                  <a:pt x="282" y="3"/>
                  <a:pt x="307" y="3"/>
                </a:cubicBezTo>
                <a:cubicBezTo>
                  <a:pt x="332" y="3"/>
                  <a:pt x="353" y="0"/>
                  <a:pt x="382" y="6"/>
                </a:cubicBezTo>
                <a:cubicBezTo>
                  <a:pt x="411" y="12"/>
                  <a:pt x="423" y="3"/>
                  <a:pt x="481" y="39"/>
                </a:cubicBezTo>
                <a:cubicBezTo>
                  <a:pt x="539" y="75"/>
                  <a:pt x="676" y="182"/>
                  <a:pt x="727" y="219"/>
                </a:cubicBezTo>
              </a:path>
            </a:pathLst>
          </a:custGeom>
          <a:noFill/>
          <a:ln w="38100" cap="flat" cmpd="sng">
            <a:solidFill>
              <a:srgbClr val="FF00FF"/>
            </a:solidFill>
            <a:prstDash val="solid"/>
            <a:round/>
            <a:headEnd type="none" w="med" len="me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54" name="Text Box 347"/>
          <p:cNvSpPr txBox="1">
            <a:spLocks noChangeArrowheads="1"/>
          </p:cNvSpPr>
          <p:nvPr/>
        </p:nvSpPr>
        <p:spPr bwMode="auto">
          <a:xfrm>
            <a:off x="4433698" y="2706445"/>
            <a:ext cx="519694"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900" b="1" dirty="0">
                <a:solidFill>
                  <a:srgbClr val="0000FF"/>
                </a:solidFill>
                <a:latin typeface="微软雅黑" pitchFamily="34" charset="-122"/>
                <a:ea typeface="微软雅黑" pitchFamily="34" charset="-122"/>
              </a:rPr>
              <a:t>SMTP</a:t>
            </a:r>
          </a:p>
        </p:txBody>
      </p:sp>
      <p:sp>
        <p:nvSpPr>
          <p:cNvPr id="355" name="Text Box 348"/>
          <p:cNvSpPr txBox="1">
            <a:spLocks noChangeArrowheads="1"/>
          </p:cNvSpPr>
          <p:nvPr/>
        </p:nvSpPr>
        <p:spPr bwMode="auto">
          <a:xfrm>
            <a:off x="2345023" y="3039095"/>
            <a:ext cx="519694"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900" b="1">
                <a:solidFill>
                  <a:srgbClr val="0000FF"/>
                </a:solidFill>
                <a:latin typeface="微软雅黑" pitchFamily="34" charset="-122"/>
                <a:ea typeface="微软雅黑" pitchFamily="34" charset="-122"/>
              </a:rPr>
              <a:t>SMTP</a:t>
            </a:r>
          </a:p>
        </p:txBody>
      </p:sp>
      <p:sp>
        <p:nvSpPr>
          <p:cNvPr id="356" name="Text Box 349"/>
          <p:cNvSpPr txBox="1">
            <a:spLocks noChangeArrowheads="1"/>
          </p:cNvSpPr>
          <p:nvPr/>
        </p:nvSpPr>
        <p:spPr bwMode="auto">
          <a:xfrm>
            <a:off x="6197371" y="2837124"/>
            <a:ext cx="500458"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900" b="1" dirty="0">
                <a:solidFill>
                  <a:srgbClr val="0000FF"/>
                </a:solidFill>
                <a:latin typeface="微软雅黑" pitchFamily="34" charset="-122"/>
                <a:ea typeface="微软雅黑" pitchFamily="34" charset="-122"/>
              </a:rPr>
              <a:t>POP3</a:t>
            </a:r>
          </a:p>
        </p:txBody>
      </p:sp>
      <p:sp>
        <p:nvSpPr>
          <p:cNvPr id="357" name="Text Box 350"/>
          <p:cNvSpPr txBox="1">
            <a:spLocks noChangeArrowheads="1"/>
          </p:cNvSpPr>
          <p:nvPr/>
        </p:nvSpPr>
        <p:spPr bwMode="auto">
          <a:xfrm>
            <a:off x="3246958" y="3985011"/>
            <a:ext cx="76174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900" b="1">
                <a:latin typeface="微软雅黑" pitchFamily="34" charset="-122"/>
                <a:ea typeface="微软雅黑" pitchFamily="34" charset="-122"/>
              </a:rPr>
              <a:t>   </a:t>
            </a:r>
            <a:r>
              <a:rPr kumimoji="1" lang="zh-CN" altLang="en-US" sz="900" b="1">
                <a:latin typeface="微软雅黑" pitchFamily="34" charset="-122"/>
                <a:ea typeface="微软雅黑" pitchFamily="34" charset="-122"/>
              </a:rPr>
              <a:t>发送方</a:t>
            </a:r>
          </a:p>
          <a:p>
            <a:pPr algn="ctr" eaLnBrk="1" hangingPunct="1"/>
            <a:r>
              <a:rPr kumimoji="1" lang="zh-CN" altLang="en-US" sz="900" b="1">
                <a:latin typeface="微软雅黑" pitchFamily="34" charset="-122"/>
                <a:ea typeface="微软雅黑" pitchFamily="34" charset="-122"/>
              </a:rPr>
              <a:t>邮件服务器</a:t>
            </a:r>
          </a:p>
        </p:txBody>
      </p:sp>
      <p:sp>
        <p:nvSpPr>
          <p:cNvPr id="358" name="Line 351"/>
          <p:cNvSpPr>
            <a:spLocks noChangeShapeType="1"/>
          </p:cNvSpPr>
          <p:nvPr/>
        </p:nvSpPr>
        <p:spPr bwMode="auto">
          <a:xfrm flipH="1" flipV="1">
            <a:off x="6849663" y="3237012"/>
            <a:ext cx="85563" cy="676451"/>
          </a:xfrm>
          <a:prstGeom prst="line">
            <a:avLst/>
          </a:prstGeom>
          <a:noFill/>
          <a:ln w="1270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59" name="Line 352"/>
          <p:cNvSpPr>
            <a:spLocks noChangeShapeType="1"/>
          </p:cNvSpPr>
          <p:nvPr/>
        </p:nvSpPr>
        <p:spPr bwMode="auto">
          <a:xfrm flipV="1">
            <a:off x="2715460" y="3626344"/>
            <a:ext cx="386543" cy="356809"/>
          </a:xfrm>
          <a:prstGeom prst="line">
            <a:avLst/>
          </a:prstGeom>
          <a:noFill/>
          <a:ln w="1270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grpSp>
        <p:nvGrpSpPr>
          <p:cNvPr id="3" name="组合 2"/>
          <p:cNvGrpSpPr/>
          <p:nvPr/>
        </p:nvGrpSpPr>
        <p:grpSpPr>
          <a:xfrm>
            <a:off x="1700784" y="2878345"/>
            <a:ext cx="760001" cy="1209725"/>
            <a:chOff x="1700784" y="2878345"/>
            <a:chExt cx="760001" cy="1209725"/>
          </a:xfrm>
        </p:grpSpPr>
        <p:sp>
          <p:nvSpPr>
            <p:cNvPr id="14" name="Text Box 7"/>
            <p:cNvSpPr txBox="1">
              <a:spLocks noChangeArrowheads="1"/>
            </p:cNvSpPr>
            <p:nvPr/>
          </p:nvSpPr>
          <p:spPr bwMode="auto">
            <a:xfrm>
              <a:off x="1700784" y="2878345"/>
              <a:ext cx="530915"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900" b="1">
                  <a:latin typeface="微软雅黑" pitchFamily="34" charset="-122"/>
                  <a:ea typeface="微软雅黑" pitchFamily="34" charset="-122"/>
                </a:rPr>
                <a:t>发送方</a:t>
              </a:r>
            </a:p>
          </p:txBody>
        </p:sp>
        <p:grpSp>
          <p:nvGrpSpPr>
            <p:cNvPr id="52" name="Group 45"/>
            <p:cNvGrpSpPr>
              <a:grpSpLocks/>
            </p:cNvGrpSpPr>
            <p:nvPr/>
          </p:nvGrpSpPr>
          <p:grpSpPr bwMode="auto">
            <a:xfrm>
              <a:off x="1900095" y="3171970"/>
              <a:ext cx="560690" cy="593753"/>
              <a:chOff x="246" y="1767"/>
              <a:chExt cx="557" cy="639"/>
            </a:xfrm>
          </p:grpSpPr>
          <p:grpSp>
            <p:nvGrpSpPr>
              <p:cNvPr id="53" name="Group 46"/>
              <p:cNvGrpSpPr>
                <a:grpSpLocks/>
              </p:cNvGrpSpPr>
              <p:nvPr/>
            </p:nvGrpSpPr>
            <p:grpSpPr bwMode="auto">
              <a:xfrm>
                <a:off x="246" y="1943"/>
                <a:ext cx="557" cy="463"/>
                <a:chOff x="246" y="1943"/>
                <a:chExt cx="557" cy="463"/>
              </a:xfrm>
            </p:grpSpPr>
            <p:sp>
              <p:nvSpPr>
                <p:cNvPr id="106" name="Freeform 47"/>
                <p:cNvSpPr>
                  <a:spLocks/>
                </p:cNvSpPr>
                <p:nvPr/>
              </p:nvSpPr>
              <p:spPr bwMode="auto">
                <a:xfrm>
                  <a:off x="373" y="2005"/>
                  <a:ext cx="196" cy="295"/>
                </a:xfrm>
                <a:custGeom>
                  <a:avLst/>
                  <a:gdLst>
                    <a:gd name="T0" fmla="*/ 0 w 982"/>
                    <a:gd name="T1" fmla="*/ 0 h 1477"/>
                    <a:gd name="T2" fmla="*/ 0 w 982"/>
                    <a:gd name="T3" fmla="*/ 0 h 1477"/>
                    <a:gd name="T4" fmla="*/ 0 w 982"/>
                    <a:gd name="T5" fmla="*/ 0 h 1477"/>
                    <a:gd name="T6" fmla="*/ 0 w 982"/>
                    <a:gd name="T7" fmla="*/ 0 h 147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82" h="1477">
                      <a:moveTo>
                        <a:pt x="652" y="26"/>
                      </a:moveTo>
                      <a:lnTo>
                        <a:pt x="982" y="1347"/>
                      </a:lnTo>
                      <a:lnTo>
                        <a:pt x="0" y="1477"/>
                      </a:lnTo>
                      <a:lnTo>
                        <a:pt x="252" y="0"/>
                      </a:lnTo>
                    </a:path>
                  </a:pathLst>
                </a:custGeom>
                <a:noFill/>
                <a:ln w="174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a:endParaRPr lang="zh-CN" altLang="en-US" sz="900" b="1">
                    <a:latin typeface="微软雅黑" pitchFamily="34" charset="-122"/>
                    <a:ea typeface="微软雅黑" pitchFamily="34" charset="-122"/>
                  </a:endParaRPr>
                </a:p>
              </p:txBody>
            </p:sp>
            <p:grpSp>
              <p:nvGrpSpPr>
                <p:cNvPr id="107" name="Group 48"/>
                <p:cNvGrpSpPr>
                  <a:grpSpLocks/>
                </p:cNvGrpSpPr>
                <p:nvPr/>
              </p:nvGrpSpPr>
              <p:grpSpPr bwMode="auto">
                <a:xfrm>
                  <a:off x="246" y="1943"/>
                  <a:ext cx="551" cy="121"/>
                  <a:chOff x="246" y="1943"/>
                  <a:chExt cx="551" cy="121"/>
                </a:xfrm>
              </p:grpSpPr>
              <p:sp>
                <p:nvSpPr>
                  <p:cNvPr id="109" name="Freeform 49"/>
                  <p:cNvSpPr>
                    <a:spLocks/>
                  </p:cNvSpPr>
                  <p:nvPr/>
                </p:nvSpPr>
                <p:spPr bwMode="auto">
                  <a:xfrm>
                    <a:off x="246" y="1943"/>
                    <a:ext cx="551" cy="104"/>
                  </a:xfrm>
                  <a:custGeom>
                    <a:avLst/>
                    <a:gdLst>
                      <a:gd name="T0" fmla="*/ 0 w 2751"/>
                      <a:gd name="T1" fmla="*/ 0 h 522"/>
                      <a:gd name="T2" fmla="*/ 0 w 2751"/>
                      <a:gd name="T3" fmla="*/ 0 h 522"/>
                      <a:gd name="T4" fmla="*/ 0 w 2751"/>
                      <a:gd name="T5" fmla="*/ 0 h 522"/>
                      <a:gd name="T6" fmla="*/ 0 w 2751"/>
                      <a:gd name="T7" fmla="*/ 0 h 522"/>
                      <a:gd name="T8" fmla="*/ 0 w 2751"/>
                      <a:gd name="T9" fmla="*/ 0 h 52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751" h="522">
                        <a:moveTo>
                          <a:pt x="2751" y="270"/>
                        </a:moveTo>
                        <a:lnTo>
                          <a:pt x="1016" y="522"/>
                        </a:lnTo>
                        <a:lnTo>
                          <a:pt x="0" y="132"/>
                        </a:lnTo>
                        <a:lnTo>
                          <a:pt x="1302" y="0"/>
                        </a:lnTo>
                        <a:lnTo>
                          <a:pt x="2751" y="270"/>
                        </a:lnTo>
                        <a:close/>
                      </a:path>
                    </a:pathLst>
                  </a:custGeom>
                  <a:solidFill>
                    <a:srgbClr val="FFFFFF"/>
                  </a:solidFill>
                  <a:ln w="3175">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110" name="Freeform 50"/>
                  <p:cNvSpPr>
                    <a:spLocks/>
                  </p:cNvSpPr>
                  <p:nvPr/>
                </p:nvSpPr>
                <p:spPr bwMode="auto">
                  <a:xfrm>
                    <a:off x="450" y="1997"/>
                    <a:ext cx="345" cy="67"/>
                  </a:xfrm>
                  <a:custGeom>
                    <a:avLst/>
                    <a:gdLst>
                      <a:gd name="T0" fmla="*/ 0 w 1728"/>
                      <a:gd name="T1" fmla="*/ 0 h 337"/>
                      <a:gd name="T2" fmla="*/ 0 w 1728"/>
                      <a:gd name="T3" fmla="*/ 0 h 337"/>
                      <a:gd name="T4" fmla="*/ 0 w 1728"/>
                      <a:gd name="T5" fmla="*/ 0 h 337"/>
                      <a:gd name="T6" fmla="*/ 0 w 1728"/>
                      <a:gd name="T7" fmla="*/ 0 h 337"/>
                      <a:gd name="T8" fmla="*/ 0 w 1728"/>
                      <a:gd name="T9" fmla="*/ 0 h 33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28" h="337">
                        <a:moveTo>
                          <a:pt x="1728" y="0"/>
                        </a:moveTo>
                        <a:lnTo>
                          <a:pt x="0" y="251"/>
                        </a:lnTo>
                        <a:lnTo>
                          <a:pt x="0" y="337"/>
                        </a:lnTo>
                        <a:lnTo>
                          <a:pt x="1728" y="88"/>
                        </a:lnTo>
                        <a:lnTo>
                          <a:pt x="1728" y="0"/>
                        </a:lnTo>
                        <a:close/>
                      </a:path>
                    </a:pathLst>
                  </a:custGeom>
                  <a:solidFill>
                    <a:srgbClr val="E0E0E0"/>
                  </a:solidFill>
                  <a:ln w="3175">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111" name="Freeform 51"/>
                  <p:cNvSpPr>
                    <a:spLocks/>
                  </p:cNvSpPr>
                  <p:nvPr/>
                </p:nvSpPr>
                <p:spPr bwMode="auto">
                  <a:xfrm>
                    <a:off x="246" y="1969"/>
                    <a:ext cx="204" cy="95"/>
                  </a:xfrm>
                  <a:custGeom>
                    <a:avLst/>
                    <a:gdLst>
                      <a:gd name="T0" fmla="*/ 0 w 1016"/>
                      <a:gd name="T1" fmla="*/ 0 h 476"/>
                      <a:gd name="T2" fmla="*/ 0 w 1016"/>
                      <a:gd name="T3" fmla="*/ 0 h 476"/>
                      <a:gd name="T4" fmla="*/ 0 w 1016"/>
                      <a:gd name="T5" fmla="*/ 0 h 476"/>
                      <a:gd name="T6" fmla="*/ 0 w 1016"/>
                      <a:gd name="T7" fmla="*/ 0 h 476"/>
                      <a:gd name="T8" fmla="*/ 0 w 1016"/>
                      <a:gd name="T9" fmla="*/ 0 h 47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16" h="476">
                        <a:moveTo>
                          <a:pt x="1016" y="476"/>
                        </a:moveTo>
                        <a:lnTo>
                          <a:pt x="1016" y="390"/>
                        </a:lnTo>
                        <a:lnTo>
                          <a:pt x="0" y="0"/>
                        </a:lnTo>
                        <a:lnTo>
                          <a:pt x="0" y="60"/>
                        </a:lnTo>
                        <a:lnTo>
                          <a:pt x="1016" y="476"/>
                        </a:lnTo>
                        <a:close/>
                      </a:path>
                    </a:pathLst>
                  </a:custGeom>
                  <a:solidFill>
                    <a:srgbClr val="C0C0C0"/>
                  </a:solidFill>
                  <a:ln w="3175">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grpSp>
            <p:sp>
              <p:nvSpPr>
                <p:cNvPr id="108" name="Freeform 52"/>
                <p:cNvSpPr>
                  <a:spLocks/>
                </p:cNvSpPr>
                <p:nvPr/>
              </p:nvSpPr>
              <p:spPr bwMode="auto">
                <a:xfrm>
                  <a:off x="564" y="2028"/>
                  <a:ext cx="239" cy="378"/>
                </a:xfrm>
                <a:custGeom>
                  <a:avLst/>
                  <a:gdLst>
                    <a:gd name="T0" fmla="*/ 0 w 1195"/>
                    <a:gd name="T1" fmla="*/ 0 h 1893"/>
                    <a:gd name="T2" fmla="*/ 0 w 1195"/>
                    <a:gd name="T3" fmla="*/ 0 h 1893"/>
                    <a:gd name="T4" fmla="*/ 0 w 1195"/>
                    <a:gd name="T5" fmla="*/ 0 h 1893"/>
                    <a:gd name="T6" fmla="*/ 0 w 1195"/>
                    <a:gd name="T7" fmla="*/ 0 h 189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195" h="1893">
                      <a:moveTo>
                        <a:pt x="660" y="0"/>
                      </a:moveTo>
                      <a:lnTo>
                        <a:pt x="1195" y="1747"/>
                      </a:lnTo>
                      <a:lnTo>
                        <a:pt x="0" y="1893"/>
                      </a:lnTo>
                      <a:lnTo>
                        <a:pt x="191" y="35"/>
                      </a:lnTo>
                    </a:path>
                  </a:pathLst>
                </a:custGeom>
                <a:noFill/>
                <a:ln w="174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a:endParaRPr lang="zh-CN" altLang="en-US" sz="900" b="1">
                    <a:latin typeface="微软雅黑" pitchFamily="34" charset="-122"/>
                    <a:ea typeface="微软雅黑" pitchFamily="34" charset="-122"/>
                  </a:endParaRPr>
                </a:p>
              </p:txBody>
            </p:sp>
          </p:grpSp>
          <p:grpSp>
            <p:nvGrpSpPr>
              <p:cNvPr id="54" name="Group 53"/>
              <p:cNvGrpSpPr>
                <a:grpSpLocks/>
              </p:cNvGrpSpPr>
              <p:nvPr/>
            </p:nvGrpSpPr>
            <p:grpSpPr bwMode="auto">
              <a:xfrm>
                <a:off x="325" y="1767"/>
                <a:ext cx="383" cy="268"/>
                <a:chOff x="325" y="1767"/>
                <a:chExt cx="383" cy="268"/>
              </a:xfrm>
            </p:grpSpPr>
            <p:grpSp>
              <p:nvGrpSpPr>
                <p:cNvPr id="55" name="Group 54"/>
                <p:cNvGrpSpPr>
                  <a:grpSpLocks/>
                </p:cNvGrpSpPr>
                <p:nvPr/>
              </p:nvGrpSpPr>
              <p:grpSpPr bwMode="auto">
                <a:xfrm>
                  <a:off x="412" y="1767"/>
                  <a:ext cx="296" cy="243"/>
                  <a:chOff x="412" y="1767"/>
                  <a:chExt cx="296" cy="243"/>
                </a:xfrm>
              </p:grpSpPr>
              <p:grpSp>
                <p:nvGrpSpPr>
                  <p:cNvPr id="88" name="Group 55"/>
                  <p:cNvGrpSpPr>
                    <a:grpSpLocks/>
                  </p:cNvGrpSpPr>
                  <p:nvPr/>
                </p:nvGrpSpPr>
                <p:grpSpPr bwMode="auto">
                  <a:xfrm>
                    <a:off x="412" y="1767"/>
                    <a:ext cx="296" cy="243"/>
                    <a:chOff x="412" y="1767"/>
                    <a:chExt cx="296" cy="243"/>
                  </a:xfrm>
                </p:grpSpPr>
                <p:grpSp>
                  <p:nvGrpSpPr>
                    <p:cNvPr id="97" name="Group 56"/>
                    <p:cNvGrpSpPr>
                      <a:grpSpLocks/>
                    </p:cNvGrpSpPr>
                    <p:nvPr/>
                  </p:nvGrpSpPr>
                  <p:grpSpPr bwMode="auto">
                    <a:xfrm>
                      <a:off x="412" y="1904"/>
                      <a:ext cx="296" cy="106"/>
                      <a:chOff x="412" y="1904"/>
                      <a:chExt cx="296" cy="106"/>
                    </a:xfrm>
                  </p:grpSpPr>
                  <p:sp>
                    <p:nvSpPr>
                      <p:cNvPr id="103" name="Freeform 57"/>
                      <p:cNvSpPr>
                        <a:spLocks/>
                      </p:cNvSpPr>
                      <p:nvPr/>
                    </p:nvSpPr>
                    <p:spPr bwMode="auto">
                      <a:xfrm>
                        <a:off x="412" y="1904"/>
                        <a:ext cx="170" cy="106"/>
                      </a:xfrm>
                      <a:custGeom>
                        <a:avLst/>
                        <a:gdLst>
                          <a:gd name="T0" fmla="*/ 0 w 848"/>
                          <a:gd name="T1" fmla="*/ 0 h 530"/>
                          <a:gd name="T2" fmla="*/ 0 w 848"/>
                          <a:gd name="T3" fmla="*/ 0 h 530"/>
                          <a:gd name="T4" fmla="*/ 0 w 848"/>
                          <a:gd name="T5" fmla="*/ 0 h 530"/>
                          <a:gd name="T6" fmla="*/ 0 w 848"/>
                          <a:gd name="T7" fmla="*/ 0 h 530"/>
                          <a:gd name="T8" fmla="*/ 0 w 848"/>
                          <a:gd name="T9" fmla="*/ 0 h 53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48" h="530">
                            <a:moveTo>
                              <a:pt x="848" y="162"/>
                            </a:moveTo>
                            <a:lnTo>
                              <a:pt x="848" y="530"/>
                            </a:lnTo>
                            <a:lnTo>
                              <a:pt x="0" y="258"/>
                            </a:lnTo>
                            <a:lnTo>
                              <a:pt x="0" y="0"/>
                            </a:lnTo>
                            <a:lnTo>
                              <a:pt x="848" y="162"/>
                            </a:lnTo>
                            <a:close/>
                          </a:path>
                        </a:pathLst>
                      </a:custGeom>
                      <a:solidFill>
                        <a:srgbClr val="A0A0A0"/>
                      </a:solidFill>
                      <a:ln w="3175">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104" name="Freeform 58"/>
                      <p:cNvSpPr>
                        <a:spLocks/>
                      </p:cNvSpPr>
                      <p:nvPr/>
                    </p:nvSpPr>
                    <p:spPr bwMode="auto">
                      <a:xfrm>
                        <a:off x="582" y="1929"/>
                        <a:ext cx="126" cy="81"/>
                      </a:xfrm>
                      <a:custGeom>
                        <a:avLst/>
                        <a:gdLst>
                          <a:gd name="T0" fmla="*/ 0 w 631"/>
                          <a:gd name="T1" fmla="*/ 0 h 404"/>
                          <a:gd name="T2" fmla="*/ 0 w 631"/>
                          <a:gd name="T3" fmla="*/ 0 h 404"/>
                          <a:gd name="T4" fmla="*/ 0 w 631"/>
                          <a:gd name="T5" fmla="*/ 0 h 404"/>
                          <a:gd name="T6" fmla="*/ 0 w 631"/>
                          <a:gd name="T7" fmla="*/ 0 h 404"/>
                          <a:gd name="T8" fmla="*/ 0 w 631"/>
                          <a:gd name="T9" fmla="*/ 0 h 40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31" h="404">
                            <a:moveTo>
                              <a:pt x="0" y="36"/>
                            </a:moveTo>
                            <a:lnTo>
                              <a:pt x="0" y="404"/>
                            </a:lnTo>
                            <a:lnTo>
                              <a:pt x="631" y="312"/>
                            </a:lnTo>
                            <a:lnTo>
                              <a:pt x="631" y="0"/>
                            </a:lnTo>
                            <a:lnTo>
                              <a:pt x="0" y="36"/>
                            </a:lnTo>
                            <a:close/>
                          </a:path>
                        </a:pathLst>
                      </a:custGeom>
                      <a:solidFill>
                        <a:srgbClr val="808080"/>
                      </a:solidFill>
                      <a:ln w="3175">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105" name="Freeform 59"/>
                      <p:cNvSpPr>
                        <a:spLocks/>
                      </p:cNvSpPr>
                      <p:nvPr/>
                    </p:nvSpPr>
                    <p:spPr bwMode="auto">
                      <a:xfrm>
                        <a:off x="412" y="1904"/>
                        <a:ext cx="296" cy="32"/>
                      </a:xfrm>
                      <a:custGeom>
                        <a:avLst/>
                        <a:gdLst>
                          <a:gd name="T0" fmla="*/ 0 w 1479"/>
                          <a:gd name="T1" fmla="*/ 0 h 162"/>
                          <a:gd name="T2" fmla="*/ 0 w 1479"/>
                          <a:gd name="T3" fmla="*/ 0 h 162"/>
                          <a:gd name="T4" fmla="*/ 0 w 1479"/>
                          <a:gd name="T5" fmla="*/ 0 h 162"/>
                          <a:gd name="T6" fmla="*/ 0 w 1479"/>
                          <a:gd name="T7" fmla="*/ 0 h 162"/>
                          <a:gd name="T8" fmla="*/ 0 w 1479"/>
                          <a:gd name="T9" fmla="*/ 0 h 1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79" h="162">
                            <a:moveTo>
                              <a:pt x="1479" y="126"/>
                            </a:moveTo>
                            <a:lnTo>
                              <a:pt x="842" y="162"/>
                            </a:lnTo>
                            <a:lnTo>
                              <a:pt x="0" y="0"/>
                            </a:lnTo>
                            <a:lnTo>
                              <a:pt x="619" y="0"/>
                            </a:lnTo>
                            <a:lnTo>
                              <a:pt x="1479" y="126"/>
                            </a:lnTo>
                            <a:close/>
                          </a:path>
                        </a:pathLst>
                      </a:custGeom>
                      <a:solidFill>
                        <a:srgbClr val="C0C0C0"/>
                      </a:solidFill>
                      <a:ln w="3175">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grpSp>
                <p:sp>
                  <p:nvSpPr>
                    <p:cNvPr id="98" name="Freeform 60"/>
                    <p:cNvSpPr>
                      <a:spLocks/>
                    </p:cNvSpPr>
                    <p:nvPr/>
                  </p:nvSpPr>
                  <p:spPr bwMode="auto">
                    <a:xfrm>
                      <a:off x="504" y="1895"/>
                      <a:ext cx="108" cy="30"/>
                    </a:xfrm>
                    <a:custGeom>
                      <a:avLst/>
                      <a:gdLst>
                        <a:gd name="T0" fmla="*/ 0 w 538"/>
                        <a:gd name="T1" fmla="*/ 0 h 151"/>
                        <a:gd name="T2" fmla="*/ 0 w 538"/>
                        <a:gd name="T3" fmla="*/ 0 h 151"/>
                        <a:gd name="T4" fmla="*/ 0 w 538"/>
                        <a:gd name="T5" fmla="*/ 0 h 151"/>
                        <a:gd name="T6" fmla="*/ 0 w 538"/>
                        <a:gd name="T7" fmla="*/ 0 h 151"/>
                        <a:gd name="T8" fmla="*/ 0 w 538"/>
                        <a:gd name="T9" fmla="*/ 0 h 151"/>
                        <a:gd name="T10" fmla="*/ 0 w 538"/>
                        <a:gd name="T11" fmla="*/ 0 h 15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38" h="151">
                          <a:moveTo>
                            <a:pt x="538" y="86"/>
                          </a:moveTo>
                          <a:lnTo>
                            <a:pt x="538" y="135"/>
                          </a:lnTo>
                          <a:lnTo>
                            <a:pt x="287" y="151"/>
                          </a:lnTo>
                          <a:lnTo>
                            <a:pt x="0" y="97"/>
                          </a:lnTo>
                          <a:lnTo>
                            <a:pt x="0" y="0"/>
                          </a:lnTo>
                          <a:lnTo>
                            <a:pt x="538" y="86"/>
                          </a:lnTo>
                          <a:close/>
                        </a:path>
                      </a:pathLst>
                    </a:custGeom>
                    <a:solidFill>
                      <a:srgbClr val="606060"/>
                    </a:solidFill>
                    <a:ln w="3175">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grpSp>
                  <p:nvGrpSpPr>
                    <p:cNvPr id="99" name="Group 61"/>
                    <p:cNvGrpSpPr>
                      <a:grpSpLocks/>
                    </p:cNvGrpSpPr>
                    <p:nvPr/>
                  </p:nvGrpSpPr>
                  <p:grpSpPr bwMode="auto">
                    <a:xfrm>
                      <a:off x="446" y="1767"/>
                      <a:ext cx="239" cy="151"/>
                      <a:chOff x="446" y="1767"/>
                      <a:chExt cx="239" cy="151"/>
                    </a:xfrm>
                  </p:grpSpPr>
                  <p:sp>
                    <p:nvSpPr>
                      <p:cNvPr id="100" name="Freeform 62"/>
                      <p:cNvSpPr>
                        <a:spLocks/>
                      </p:cNvSpPr>
                      <p:nvPr/>
                    </p:nvSpPr>
                    <p:spPr bwMode="auto">
                      <a:xfrm>
                        <a:off x="446" y="1767"/>
                        <a:ext cx="137" cy="148"/>
                      </a:xfrm>
                      <a:custGeom>
                        <a:avLst/>
                        <a:gdLst>
                          <a:gd name="T0" fmla="*/ 0 w 686"/>
                          <a:gd name="T1" fmla="*/ 0 h 740"/>
                          <a:gd name="T2" fmla="*/ 0 w 686"/>
                          <a:gd name="T3" fmla="*/ 0 h 740"/>
                          <a:gd name="T4" fmla="*/ 0 w 686"/>
                          <a:gd name="T5" fmla="*/ 0 h 740"/>
                          <a:gd name="T6" fmla="*/ 0 w 686"/>
                          <a:gd name="T7" fmla="*/ 0 h 740"/>
                          <a:gd name="T8" fmla="*/ 0 w 686"/>
                          <a:gd name="T9" fmla="*/ 0 h 7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86" h="740">
                            <a:moveTo>
                              <a:pt x="589" y="740"/>
                            </a:moveTo>
                            <a:lnTo>
                              <a:pt x="686" y="24"/>
                            </a:lnTo>
                            <a:lnTo>
                              <a:pt x="95" y="0"/>
                            </a:lnTo>
                            <a:lnTo>
                              <a:pt x="0" y="638"/>
                            </a:lnTo>
                            <a:lnTo>
                              <a:pt x="589" y="740"/>
                            </a:lnTo>
                            <a:close/>
                          </a:path>
                        </a:pathLst>
                      </a:custGeom>
                      <a:solidFill>
                        <a:srgbClr val="A0A0A0"/>
                      </a:solidFill>
                      <a:ln w="3175">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101" name="Freeform 63"/>
                      <p:cNvSpPr>
                        <a:spLocks/>
                      </p:cNvSpPr>
                      <p:nvPr/>
                    </p:nvSpPr>
                    <p:spPr bwMode="auto">
                      <a:xfrm>
                        <a:off x="564" y="1771"/>
                        <a:ext cx="121" cy="147"/>
                      </a:xfrm>
                      <a:custGeom>
                        <a:avLst/>
                        <a:gdLst>
                          <a:gd name="T0" fmla="*/ 0 w 608"/>
                          <a:gd name="T1" fmla="*/ 0 h 735"/>
                          <a:gd name="T2" fmla="*/ 0 w 608"/>
                          <a:gd name="T3" fmla="*/ 0 h 735"/>
                          <a:gd name="T4" fmla="*/ 0 w 608"/>
                          <a:gd name="T5" fmla="*/ 0 h 735"/>
                          <a:gd name="T6" fmla="*/ 0 w 608"/>
                          <a:gd name="T7" fmla="*/ 0 h 735"/>
                          <a:gd name="T8" fmla="*/ 0 w 608"/>
                          <a:gd name="T9" fmla="*/ 0 h 73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08" h="735">
                            <a:moveTo>
                              <a:pt x="97" y="0"/>
                            </a:moveTo>
                            <a:lnTo>
                              <a:pt x="608" y="163"/>
                            </a:lnTo>
                            <a:lnTo>
                              <a:pt x="536" y="735"/>
                            </a:lnTo>
                            <a:lnTo>
                              <a:pt x="0" y="717"/>
                            </a:lnTo>
                            <a:lnTo>
                              <a:pt x="97" y="0"/>
                            </a:lnTo>
                            <a:close/>
                          </a:path>
                        </a:pathLst>
                      </a:custGeom>
                      <a:solidFill>
                        <a:srgbClr val="808080"/>
                      </a:solidFill>
                      <a:ln w="3175">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102" name="Freeform 64"/>
                      <p:cNvSpPr>
                        <a:spLocks/>
                      </p:cNvSpPr>
                      <p:nvPr/>
                    </p:nvSpPr>
                    <p:spPr bwMode="auto">
                      <a:xfrm>
                        <a:off x="462" y="1781"/>
                        <a:ext cx="98" cy="112"/>
                      </a:xfrm>
                      <a:custGeom>
                        <a:avLst/>
                        <a:gdLst>
                          <a:gd name="T0" fmla="*/ 0 w 493"/>
                          <a:gd name="T1" fmla="*/ 0 h 557"/>
                          <a:gd name="T2" fmla="*/ 0 w 493"/>
                          <a:gd name="T3" fmla="*/ 0 h 557"/>
                          <a:gd name="T4" fmla="*/ 0 w 493"/>
                          <a:gd name="T5" fmla="*/ 0 h 557"/>
                          <a:gd name="T6" fmla="*/ 0 w 493"/>
                          <a:gd name="T7" fmla="*/ 0 h 557"/>
                          <a:gd name="T8" fmla="*/ 0 w 493"/>
                          <a:gd name="T9" fmla="*/ 0 h 55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93" h="557">
                            <a:moveTo>
                              <a:pt x="493" y="25"/>
                            </a:moveTo>
                            <a:lnTo>
                              <a:pt x="423" y="557"/>
                            </a:lnTo>
                            <a:lnTo>
                              <a:pt x="0" y="494"/>
                            </a:lnTo>
                            <a:lnTo>
                              <a:pt x="73" y="0"/>
                            </a:lnTo>
                            <a:lnTo>
                              <a:pt x="493" y="25"/>
                            </a:lnTo>
                            <a:close/>
                          </a:path>
                        </a:pathLst>
                      </a:custGeom>
                      <a:solidFill>
                        <a:srgbClr val="00C0C0"/>
                      </a:solidFill>
                      <a:ln w="3175">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grpSp>
              </p:grpSp>
              <p:grpSp>
                <p:nvGrpSpPr>
                  <p:cNvPr id="89" name="Group 65"/>
                  <p:cNvGrpSpPr>
                    <a:grpSpLocks/>
                  </p:cNvGrpSpPr>
                  <p:nvPr/>
                </p:nvGrpSpPr>
                <p:grpSpPr bwMode="auto">
                  <a:xfrm>
                    <a:off x="424" y="1915"/>
                    <a:ext cx="97" cy="69"/>
                    <a:chOff x="424" y="1915"/>
                    <a:chExt cx="97" cy="69"/>
                  </a:xfrm>
                </p:grpSpPr>
                <p:sp>
                  <p:nvSpPr>
                    <p:cNvPr id="90" name="Freeform 66"/>
                    <p:cNvSpPr>
                      <a:spLocks/>
                    </p:cNvSpPr>
                    <p:nvPr/>
                  </p:nvSpPr>
                  <p:spPr bwMode="auto">
                    <a:xfrm>
                      <a:off x="424" y="1915"/>
                      <a:ext cx="97" cy="69"/>
                    </a:xfrm>
                    <a:custGeom>
                      <a:avLst/>
                      <a:gdLst>
                        <a:gd name="T0" fmla="*/ 0 w 483"/>
                        <a:gd name="T1" fmla="*/ 0 h 346"/>
                        <a:gd name="T2" fmla="*/ 0 w 483"/>
                        <a:gd name="T3" fmla="*/ 0 h 346"/>
                        <a:gd name="T4" fmla="*/ 0 w 483"/>
                        <a:gd name="T5" fmla="*/ 0 h 346"/>
                        <a:gd name="T6" fmla="*/ 0 w 483"/>
                        <a:gd name="T7" fmla="*/ 0 h 346"/>
                        <a:gd name="T8" fmla="*/ 0 w 483"/>
                        <a:gd name="T9" fmla="*/ 0 h 34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83" h="346">
                          <a:moveTo>
                            <a:pt x="0" y="0"/>
                          </a:moveTo>
                          <a:lnTo>
                            <a:pt x="483" y="104"/>
                          </a:lnTo>
                          <a:lnTo>
                            <a:pt x="483" y="346"/>
                          </a:lnTo>
                          <a:lnTo>
                            <a:pt x="0" y="195"/>
                          </a:lnTo>
                          <a:lnTo>
                            <a:pt x="0" y="0"/>
                          </a:lnTo>
                          <a:close/>
                        </a:path>
                      </a:pathLst>
                    </a:custGeom>
                    <a:solidFill>
                      <a:srgbClr val="404040"/>
                    </a:solidFill>
                    <a:ln w="3175">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91" name="Line 67"/>
                    <p:cNvSpPr>
                      <a:spLocks noChangeShapeType="1"/>
                    </p:cNvSpPr>
                    <p:nvPr/>
                  </p:nvSpPr>
                  <p:spPr bwMode="auto">
                    <a:xfrm flipH="1" flipV="1">
                      <a:off x="433" y="1933"/>
                      <a:ext cx="26" cy="6"/>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92" name="Line 68"/>
                    <p:cNvSpPr>
                      <a:spLocks noChangeShapeType="1"/>
                    </p:cNvSpPr>
                    <p:nvPr/>
                  </p:nvSpPr>
                  <p:spPr bwMode="auto">
                    <a:xfrm>
                      <a:off x="472" y="1941"/>
                      <a:ext cx="34" cy="7"/>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93" name="Line 69"/>
                    <p:cNvSpPr>
                      <a:spLocks noChangeShapeType="1"/>
                    </p:cNvSpPr>
                    <p:nvPr/>
                  </p:nvSpPr>
                  <p:spPr bwMode="auto">
                    <a:xfrm>
                      <a:off x="465" y="1924"/>
                      <a:ext cx="1" cy="45"/>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94" name="Line 70"/>
                    <p:cNvSpPr>
                      <a:spLocks noChangeShapeType="1"/>
                    </p:cNvSpPr>
                    <p:nvPr/>
                  </p:nvSpPr>
                  <p:spPr bwMode="auto">
                    <a:xfrm>
                      <a:off x="511" y="1934"/>
                      <a:ext cx="1" cy="49"/>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95" name="Line 71"/>
                    <p:cNvSpPr>
                      <a:spLocks noChangeShapeType="1"/>
                    </p:cNvSpPr>
                    <p:nvPr/>
                  </p:nvSpPr>
                  <p:spPr bwMode="auto">
                    <a:xfrm>
                      <a:off x="425" y="1933"/>
                      <a:ext cx="88" cy="22"/>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96" name="Line 72"/>
                    <p:cNvSpPr>
                      <a:spLocks noChangeShapeType="1"/>
                    </p:cNvSpPr>
                    <p:nvPr/>
                  </p:nvSpPr>
                  <p:spPr bwMode="auto">
                    <a:xfrm flipH="1" flipV="1">
                      <a:off x="424" y="1926"/>
                      <a:ext cx="89" cy="21"/>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grpSp>
            </p:grpSp>
            <p:grpSp>
              <p:nvGrpSpPr>
                <p:cNvPr id="56" name="Group 73"/>
                <p:cNvGrpSpPr>
                  <a:grpSpLocks/>
                </p:cNvGrpSpPr>
                <p:nvPr/>
              </p:nvGrpSpPr>
              <p:grpSpPr bwMode="auto">
                <a:xfrm>
                  <a:off x="325" y="1917"/>
                  <a:ext cx="231" cy="118"/>
                  <a:chOff x="325" y="1917"/>
                  <a:chExt cx="231" cy="118"/>
                </a:xfrm>
              </p:grpSpPr>
              <p:grpSp>
                <p:nvGrpSpPr>
                  <p:cNvPr id="57" name="Group 74"/>
                  <p:cNvGrpSpPr>
                    <a:grpSpLocks/>
                  </p:cNvGrpSpPr>
                  <p:nvPr/>
                </p:nvGrpSpPr>
                <p:grpSpPr bwMode="auto">
                  <a:xfrm>
                    <a:off x="504" y="1981"/>
                    <a:ext cx="37" cy="28"/>
                    <a:chOff x="504" y="1981"/>
                    <a:chExt cx="37" cy="28"/>
                  </a:xfrm>
                </p:grpSpPr>
                <p:sp>
                  <p:nvSpPr>
                    <p:cNvPr id="86" name="Freeform 75"/>
                    <p:cNvSpPr>
                      <a:spLocks/>
                    </p:cNvSpPr>
                    <p:nvPr/>
                  </p:nvSpPr>
                  <p:spPr bwMode="auto">
                    <a:xfrm>
                      <a:off x="531" y="1981"/>
                      <a:ext cx="10" cy="28"/>
                    </a:xfrm>
                    <a:custGeom>
                      <a:avLst/>
                      <a:gdLst>
                        <a:gd name="T0" fmla="*/ 0 w 53"/>
                        <a:gd name="T1" fmla="*/ 0 h 140"/>
                        <a:gd name="T2" fmla="*/ 0 w 53"/>
                        <a:gd name="T3" fmla="*/ 0 h 140"/>
                        <a:gd name="T4" fmla="*/ 0 w 53"/>
                        <a:gd name="T5" fmla="*/ 0 h 140"/>
                        <a:gd name="T6" fmla="*/ 0 w 53"/>
                        <a:gd name="T7" fmla="*/ 0 h 140"/>
                        <a:gd name="T8" fmla="*/ 0 w 53"/>
                        <a:gd name="T9" fmla="*/ 0 h 1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3" h="140">
                          <a:moveTo>
                            <a:pt x="37" y="0"/>
                          </a:moveTo>
                          <a:lnTo>
                            <a:pt x="53" y="131"/>
                          </a:lnTo>
                          <a:lnTo>
                            <a:pt x="14" y="140"/>
                          </a:lnTo>
                          <a:lnTo>
                            <a:pt x="0" y="6"/>
                          </a:lnTo>
                          <a:lnTo>
                            <a:pt x="37" y="0"/>
                          </a:lnTo>
                          <a:close/>
                        </a:path>
                      </a:pathLst>
                    </a:custGeom>
                    <a:solidFill>
                      <a:srgbClr val="606060"/>
                    </a:solidFill>
                    <a:ln w="3175">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87" name="Freeform 76"/>
                    <p:cNvSpPr>
                      <a:spLocks/>
                    </p:cNvSpPr>
                    <p:nvPr/>
                  </p:nvSpPr>
                  <p:spPr bwMode="auto">
                    <a:xfrm>
                      <a:off x="504" y="1985"/>
                      <a:ext cx="29" cy="24"/>
                    </a:xfrm>
                    <a:custGeom>
                      <a:avLst/>
                      <a:gdLst>
                        <a:gd name="T0" fmla="*/ 0 w 148"/>
                        <a:gd name="T1" fmla="*/ 0 h 122"/>
                        <a:gd name="T2" fmla="*/ 0 w 148"/>
                        <a:gd name="T3" fmla="*/ 0 h 122"/>
                        <a:gd name="T4" fmla="*/ 0 w 148"/>
                        <a:gd name="T5" fmla="*/ 0 h 122"/>
                        <a:gd name="T6" fmla="*/ 0 w 148"/>
                        <a:gd name="T7" fmla="*/ 0 h 122"/>
                        <a:gd name="T8" fmla="*/ 0 w 148"/>
                        <a:gd name="T9" fmla="*/ 0 h 122"/>
                        <a:gd name="T10" fmla="*/ 0 w 148"/>
                        <a:gd name="T11" fmla="*/ 0 h 122"/>
                        <a:gd name="T12" fmla="*/ 0 w 148"/>
                        <a:gd name="T13" fmla="*/ 0 h 12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48" h="122">
                          <a:moveTo>
                            <a:pt x="136" y="5"/>
                          </a:moveTo>
                          <a:lnTo>
                            <a:pt x="148" y="122"/>
                          </a:lnTo>
                          <a:lnTo>
                            <a:pt x="0" y="61"/>
                          </a:lnTo>
                          <a:lnTo>
                            <a:pt x="58" y="43"/>
                          </a:lnTo>
                          <a:lnTo>
                            <a:pt x="111" y="70"/>
                          </a:lnTo>
                          <a:lnTo>
                            <a:pt x="94" y="0"/>
                          </a:lnTo>
                          <a:lnTo>
                            <a:pt x="136" y="5"/>
                          </a:lnTo>
                          <a:close/>
                        </a:path>
                      </a:pathLst>
                    </a:custGeom>
                    <a:solidFill>
                      <a:srgbClr val="404040"/>
                    </a:solidFill>
                    <a:ln w="3175">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grpSp>
              <p:grpSp>
                <p:nvGrpSpPr>
                  <p:cNvPr id="58" name="Group 77"/>
                  <p:cNvGrpSpPr>
                    <a:grpSpLocks/>
                  </p:cNvGrpSpPr>
                  <p:nvPr/>
                </p:nvGrpSpPr>
                <p:grpSpPr bwMode="auto">
                  <a:xfrm>
                    <a:off x="325" y="1917"/>
                    <a:ext cx="231" cy="118"/>
                    <a:chOff x="325" y="1917"/>
                    <a:chExt cx="231" cy="118"/>
                  </a:xfrm>
                </p:grpSpPr>
                <p:sp>
                  <p:nvSpPr>
                    <p:cNvPr id="59" name="Freeform 78"/>
                    <p:cNvSpPr>
                      <a:spLocks/>
                    </p:cNvSpPr>
                    <p:nvPr/>
                  </p:nvSpPr>
                  <p:spPr bwMode="auto">
                    <a:xfrm>
                      <a:off x="326" y="1917"/>
                      <a:ext cx="226" cy="105"/>
                    </a:xfrm>
                    <a:custGeom>
                      <a:avLst/>
                      <a:gdLst>
                        <a:gd name="T0" fmla="*/ 0 w 1132"/>
                        <a:gd name="T1" fmla="*/ 0 h 525"/>
                        <a:gd name="T2" fmla="*/ 0 w 1132"/>
                        <a:gd name="T3" fmla="*/ 0 h 525"/>
                        <a:gd name="T4" fmla="*/ 0 w 1132"/>
                        <a:gd name="T5" fmla="*/ 0 h 525"/>
                        <a:gd name="T6" fmla="*/ 0 w 1132"/>
                        <a:gd name="T7" fmla="*/ 0 h 525"/>
                        <a:gd name="T8" fmla="*/ 0 w 1132"/>
                        <a:gd name="T9" fmla="*/ 0 h 52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32" h="525">
                          <a:moveTo>
                            <a:pt x="1132" y="223"/>
                          </a:moveTo>
                          <a:lnTo>
                            <a:pt x="589" y="525"/>
                          </a:lnTo>
                          <a:lnTo>
                            <a:pt x="0" y="230"/>
                          </a:lnTo>
                          <a:lnTo>
                            <a:pt x="452" y="0"/>
                          </a:lnTo>
                          <a:lnTo>
                            <a:pt x="1132" y="223"/>
                          </a:lnTo>
                          <a:close/>
                        </a:path>
                      </a:pathLst>
                    </a:custGeom>
                    <a:solidFill>
                      <a:srgbClr val="808080"/>
                    </a:solidFill>
                    <a:ln w="3175">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60" name="Freeform 79"/>
                    <p:cNvSpPr>
                      <a:spLocks/>
                    </p:cNvSpPr>
                    <p:nvPr/>
                  </p:nvSpPr>
                  <p:spPr bwMode="auto">
                    <a:xfrm>
                      <a:off x="443" y="1961"/>
                      <a:ext cx="113" cy="74"/>
                    </a:xfrm>
                    <a:custGeom>
                      <a:avLst/>
                      <a:gdLst>
                        <a:gd name="T0" fmla="*/ 0 w 566"/>
                        <a:gd name="T1" fmla="*/ 0 h 371"/>
                        <a:gd name="T2" fmla="*/ 0 w 566"/>
                        <a:gd name="T3" fmla="*/ 0 h 371"/>
                        <a:gd name="T4" fmla="*/ 0 w 566"/>
                        <a:gd name="T5" fmla="*/ 0 h 371"/>
                        <a:gd name="T6" fmla="*/ 0 w 566"/>
                        <a:gd name="T7" fmla="*/ 0 h 371"/>
                        <a:gd name="T8" fmla="*/ 0 w 566"/>
                        <a:gd name="T9" fmla="*/ 0 h 37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66" h="371">
                          <a:moveTo>
                            <a:pt x="547" y="0"/>
                          </a:moveTo>
                          <a:lnTo>
                            <a:pt x="0" y="307"/>
                          </a:lnTo>
                          <a:lnTo>
                            <a:pt x="16" y="371"/>
                          </a:lnTo>
                          <a:lnTo>
                            <a:pt x="566" y="60"/>
                          </a:lnTo>
                          <a:lnTo>
                            <a:pt x="547" y="0"/>
                          </a:lnTo>
                          <a:close/>
                        </a:path>
                      </a:pathLst>
                    </a:custGeom>
                    <a:solidFill>
                      <a:srgbClr val="606060"/>
                    </a:solidFill>
                    <a:ln w="3175">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61" name="Freeform 80"/>
                    <p:cNvSpPr>
                      <a:spLocks/>
                    </p:cNvSpPr>
                    <p:nvPr/>
                  </p:nvSpPr>
                  <p:spPr bwMode="auto">
                    <a:xfrm>
                      <a:off x="325" y="1963"/>
                      <a:ext cx="121" cy="72"/>
                    </a:xfrm>
                    <a:custGeom>
                      <a:avLst/>
                      <a:gdLst>
                        <a:gd name="T0" fmla="*/ 0 w 605"/>
                        <a:gd name="T1" fmla="*/ 0 h 363"/>
                        <a:gd name="T2" fmla="*/ 0 w 605"/>
                        <a:gd name="T3" fmla="*/ 0 h 363"/>
                        <a:gd name="T4" fmla="*/ 0 w 605"/>
                        <a:gd name="T5" fmla="*/ 0 h 363"/>
                        <a:gd name="T6" fmla="*/ 0 w 605"/>
                        <a:gd name="T7" fmla="*/ 0 h 363"/>
                        <a:gd name="T8" fmla="*/ 0 w 605"/>
                        <a:gd name="T9" fmla="*/ 0 h 3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05" h="363">
                          <a:moveTo>
                            <a:pt x="605" y="363"/>
                          </a:moveTo>
                          <a:lnTo>
                            <a:pt x="587" y="295"/>
                          </a:lnTo>
                          <a:lnTo>
                            <a:pt x="0" y="0"/>
                          </a:lnTo>
                          <a:lnTo>
                            <a:pt x="21" y="53"/>
                          </a:lnTo>
                          <a:lnTo>
                            <a:pt x="605" y="363"/>
                          </a:lnTo>
                          <a:close/>
                        </a:path>
                      </a:pathLst>
                    </a:custGeom>
                    <a:solidFill>
                      <a:srgbClr val="404040"/>
                    </a:solidFill>
                    <a:ln w="3175">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62" name="Freeform 81"/>
                    <p:cNvSpPr>
                      <a:spLocks/>
                    </p:cNvSpPr>
                    <p:nvPr/>
                  </p:nvSpPr>
                  <p:spPr bwMode="auto">
                    <a:xfrm>
                      <a:off x="417" y="1966"/>
                      <a:ext cx="90" cy="46"/>
                    </a:xfrm>
                    <a:custGeom>
                      <a:avLst/>
                      <a:gdLst>
                        <a:gd name="T0" fmla="*/ 0 w 454"/>
                        <a:gd name="T1" fmla="*/ 0 h 230"/>
                        <a:gd name="T2" fmla="*/ 0 w 454"/>
                        <a:gd name="T3" fmla="*/ 0 h 230"/>
                        <a:gd name="T4" fmla="*/ 0 w 454"/>
                        <a:gd name="T5" fmla="*/ 0 h 230"/>
                        <a:gd name="T6" fmla="*/ 0 w 454"/>
                        <a:gd name="T7" fmla="*/ 0 h 230"/>
                        <a:gd name="T8" fmla="*/ 0 w 454"/>
                        <a:gd name="T9" fmla="*/ 0 h 23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54" h="230">
                          <a:moveTo>
                            <a:pt x="454" y="59"/>
                          </a:moveTo>
                          <a:lnTo>
                            <a:pt x="297" y="0"/>
                          </a:lnTo>
                          <a:lnTo>
                            <a:pt x="0" y="161"/>
                          </a:lnTo>
                          <a:lnTo>
                            <a:pt x="151" y="230"/>
                          </a:lnTo>
                          <a:lnTo>
                            <a:pt x="454" y="59"/>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63" name="Freeform 82"/>
                    <p:cNvSpPr>
                      <a:spLocks/>
                    </p:cNvSpPr>
                    <p:nvPr/>
                  </p:nvSpPr>
                  <p:spPr bwMode="auto">
                    <a:xfrm>
                      <a:off x="336" y="1934"/>
                      <a:ext cx="134" cy="61"/>
                    </a:xfrm>
                    <a:custGeom>
                      <a:avLst/>
                      <a:gdLst>
                        <a:gd name="T0" fmla="*/ 0 w 669"/>
                        <a:gd name="T1" fmla="*/ 0 h 309"/>
                        <a:gd name="T2" fmla="*/ 0 w 669"/>
                        <a:gd name="T3" fmla="*/ 0 h 309"/>
                        <a:gd name="T4" fmla="*/ 0 w 669"/>
                        <a:gd name="T5" fmla="*/ 0 h 309"/>
                        <a:gd name="T6" fmla="*/ 0 w 669"/>
                        <a:gd name="T7" fmla="*/ 0 h 309"/>
                        <a:gd name="T8" fmla="*/ 0 w 669"/>
                        <a:gd name="T9" fmla="*/ 0 h 30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69" h="309">
                          <a:moveTo>
                            <a:pt x="669" y="150"/>
                          </a:moveTo>
                          <a:lnTo>
                            <a:pt x="377" y="309"/>
                          </a:lnTo>
                          <a:lnTo>
                            <a:pt x="0" y="132"/>
                          </a:lnTo>
                          <a:lnTo>
                            <a:pt x="273" y="0"/>
                          </a:lnTo>
                          <a:lnTo>
                            <a:pt x="669" y="150"/>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64" name="Freeform 83"/>
                    <p:cNvSpPr>
                      <a:spLocks/>
                    </p:cNvSpPr>
                    <p:nvPr/>
                  </p:nvSpPr>
                  <p:spPr bwMode="auto">
                    <a:xfrm>
                      <a:off x="393" y="1920"/>
                      <a:ext cx="148" cy="57"/>
                    </a:xfrm>
                    <a:custGeom>
                      <a:avLst/>
                      <a:gdLst>
                        <a:gd name="T0" fmla="*/ 0 w 738"/>
                        <a:gd name="T1" fmla="*/ 0 h 283"/>
                        <a:gd name="T2" fmla="*/ 0 w 738"/>
                        <a:gd name="T3" fmla="*/ 0 h 283"/>
                        <a:gd name="T4" fmla="*/ 0 w 738"/>
                        <a:gd name="T5" fmla="*/ 0 h 283"/>
                        <a:gd name="T6" fmla="*/ 0 w 738"/>
                        <a:gd name="T7" fmla="*/ 0 h 283"/>
                        <a:gd name="T8" fmla="*/ 0 w 738"/>
                        <a:gd name="T9" fmla="*/ 0 h 28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38" h="283">
                          <a:moveTo>
                            <a:pt x="584" y="283"/>
                          </a:moveTo>
                          <a:lnTo>
                            <a:pt x="738" y="205"/>
                          </a:lnTo>
                          <a:lnTo>
                            <a:pt x="118" y="0"/>
                          </a:lnTo>
                          <a:lnTo>
                            <a:pt x="0" y="60"/>
                          </a:lnTo>
                          <a:lnTo>
                            <a:pt x="584" y="283"/>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65" name="Line 84"/>
                    <p:cNvSpPr>
                      <a:spLocks noChangeShapeType="1"/>
                    </p:cNvSpPr>
                    <p:nvPr/>
                  </p:nvSpPr>
                  <p:spPr bwMode="auto">
                    <a:xfrm flipH="1" flipV="1">
                      <a:off x="411" y="1923"/>
                      <a:ext cx="128" cy="44"/>
                    </a:xfrm>
                    <a:prstGeom prst="line">
                      <a:avLst/>
                    </a:prstGeom>
                    <a:noFill/>
                    <a:ln w="6350">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66" name="Line 85"/>
                    <p:cNvSpPr>
                      <a:spLocks noChangeShapeType="1"/>
                    </p:cNvSpPr>
                    <p:nvPr/>
                  </p:nvSpPr>
                  <p:spPr bwMode="auto">
                    <a:xfrm flipH="1" flipV="1">
                      <a:off x="404" y="1925"/>
                      <a:ext cx="124" cy="45"/>
                    </a:xfrm>
                    <a:prstGeom prst="line">
                      <a:avLst/>
                    </a:prstGeom>
                    <a:noFill/>
                    <a:ln w="6350">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67" name="Line 86"/>
                    <p:cNvSpPr>
                      <a:spLocks noChangeShapeType="1"/>
                    </p:cNvSpPr>
                    <p:nvPr/>
                  </p:nvSpPr>
                  <p:spPr bwMode="auto">
                    <a:xfrm flipH="1" flipV="1">
                      <a:off x="399" y="1930"/>
                      <a:ext cx="121" cy="46"/>
                    </a:xfrm>
                    <a:prstGeom prst="line">
                      <a:avLst/>
                    </a:prstGeom>
                    <a:noFill/>
                    <a:ln w="6350">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68" name="Line 87"/>
                    <p:cNvSpPr>
                      <a:spLocks noChangeShapeType="1"/>
                    </p:cNvSpPr>
                    <p:nvPr/>
                  </p:nvSpPr>
                  <p:spPr bwMode="auto">
                    <a:xfrm flipH="1" flipV="1">
                      <a:off x="384" y="1937"/>
                      <a:ext cx="119" cy="48"/>
                    </a:xfrm>
                    <a:prstGeom prst="line">
                      <a:avLst/>
                    </a:prstGeom>
                    <a:noFill/>
                    <a:ln w="6350">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69" name="Line 88"/>
                    <p:cNvSpPr>
                      <a:spLocks noChangeShapeType="1"/>
                    </p:cNvSpPr>
                    <p:nvPr/>
                  </p:nvSpPr>
                  <p:spPr bwMode="auto">
                    <a:xfrm flipH="1" flipV="1">
                      <a:off x="375" y="1942"/>
                      <a:ext cx="118" cy="48"/>
                    </a:xfrm>
                    <a:prstGeom prst="line">
                      <a:avLst/>
                    </a:prstGeom>
                    <a:noFill/>
                    <a:ln w="6350">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70" name="Line 89"/>
                    <p:cNvSpPr>
                      <a:spLocks noChangeShapeType="1"/>
                    </p:cNvSpPr>
                    <p:nvPr/>
                  </p:nvSpPr>
                  <p:spPr bwMode="auto">
                    <a:xfrm flipH="1" flipV="1">
                      <a:off x="365" y="1946"/>
                      <a:ext cx="119" cy="51"/>
                    </a:xfrm>
                    <a:prstGeom prst="line">
                      <a:avLst/>
                    </a:prstGeom>
                    <a:noFill/>
                    <a:ln w="6350">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71" name="Line 90"/>
                    <p:cNvSpPr>
                      <a:spLocks noChangeShapeType="1"/>
                    </p:cNvSpPr>
                    <p:nvPr/>
                  </p:nvSpPr>
                  <p:spPr bwMode="auto">
                    <a:xfrm flipH="1" flipV="1">
                      <a:off x="358" y="1951"/>
                      <a:ext cx="114" cy="50"/>
                    </a:xfrm>
                    <a:prstGeom prst="line">
                      <a:avLst/>
                    </a:prstGeom>
                    <a:noFill/>
                    <a:ln w="6350">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72" name="Line 91"/>
                    <p:cNvSpPr>
                      <a:spLocks noChangeShapeType="1"/>
                    </p:cNvSpPr>
                    <p:nvPr/>
                  </p:nvSpPr>
                  <p:spPr bwMode="auto">
                    <a:xfrm flipH="1" flipV="1">
                      <a:off x="347" y="1956"/>
                      <a:ext cx="114" cy="51"/>
                    </a:xfrm>
                    <a:prstGeom prst="line">
                      <a:avLst/>
                    </a:prstGeom>
                    <a:noFill/>
                    <a:ln w="6350">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73" name="Line 92"/>
                    <p:cNvSpPr>
                      <a:spLocks noChangeShapeType="1"/>
                    </p:cNvSpPr>
                    <p:nvPr/>
                  </p:nvSpPr>
                  <p:spPr bwMode="auto">
                    <a:xfrm flipH="1">
                      <a:off x="437" y="1974"/>
                      <a:ext cx="61" cy="34"/>
                    </a:xfrm>
                    <a:prstGeom prst="line">
                      <a:avLst/>
                    </a:prstGeom>
                    <a:noFill/>
                    <a:ln w="6350">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74" name="Line 93"/>
                    <p:cNvSpPr>
                      <a:spLocks noChangeShapeType="1"/>
                    </p:cNvSpPr>
                    <p:nvPr/>
                  </p:nvSpPr>
                  <p:spPr bwMode="auto">
                    <a:xfrm flipH="1">
                      <a:off x="426" y="1970"/>
                      <a:ext cx="58" cy="32"/>
                    </a:xfrm>
                    <a:prstGeom prst="line">
                      <a:avLst/>
                    </a:prstGeom>
                    <a:noFill/>
                    <a:ln w="6350">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75" name="Line 94"/>
                    <p:cNvSpPr>
                      <a:spLocks noChangeShapeType="1"/>
                    </p:cNvSpPr>
                    <p:nvPr/>
                  </p:nvSpPr>
                  <p:spPr bwMode="auto">
                    <a:xfrm flipH="1">
                      <a:off x="401" y="1959"/>
                      <a:ext cx="58" cy="31"/>
                    </a:xfrm>
                    <a:prstGeom prst="line">
                      <a:avLst/>
                    </a:prstGeom>
                    <a:noFill/>
                    <a:ln w="6350">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76" name="Line 95"/>
                    <p:cNvSpPr>
                      <a:spLocks noChangeShapeType="1"/>
                    </p:cNvSpPr>
                    <p:nvPr/>
                  </p:nvSpPr>
                  <p:spPr bwMode="auto">
                    <a:xfrm flipH="1">
                      <a:off x="387" y="1954"/>
                      <a:ext cx="58" cy="31"/>
                    </a:xfrm>
                    <a:prstGeom prst="line">
                      <a:avLst/>
                    </a:prstGeom>
                    <a:noFill/>
                    <a:ln w="6350">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77" name="Line 96"/>
                    <p:cNvSpPr>
                      <a:spLocks noChangeShapeType="1"/>
                    </p:cNvSpPr>
                    <p:nvPr/>
                  </p:nvSpPr>
                  <p:spPr bwMode="auto">
                    <a:xfrm flipH="1">
                      <a:off x="375" y="1949"/>
                      <a:ext cx="56" cy="31"/>
                    </a:xfrm>
                    <a:prstGeom prst="line">
                      <a:avLst/>
                    </a:prstGeom>
                    <a:noFill/>
                    <a:ln w="6350">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78" name="Line 97"/>
                    <p:cNvSpPr>
                      <a:spLocks noChangeShapeType="1"/>
                    </p:cNvSpPr>
                    <p:nvPr/>
                  </p:nvSpPr>
                  <p:spPr bwMode="auto">
                    <a:xfrm flipH="1">
                      <a:off x="364" y="1944"/>
                      <a:ext cx="53" cy="28"/>
                    </a:xfrm>
                    <a:prstGeom prst="line">
                      <a:avLst/>
                    </a:prstGeom>
                    <a:noFill/>
                    <a:ln w="6350">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79" name="Line 98"/>
                    <p:cNvSpPr>
                      <a:spLocks noChangeShapeType="1"/>
                    </p:cNvSpPr>
                    <p:nvPr/>
                  </p:nvSpPr>
                  <p:spPr bwMode="auto">
                    <a:xfrm flipH="1">
                      <a:off x="352" y="1939"/>
                      <a:ext cx="55" cy="28"/>
                    </a:xfrm>
                    <a:prstGeom prst="line">
                      <a:avLst/>
                    </a:prstGeom>
                    <a:noFill/>
                    <a:ln w="6350">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80" name="Line 99"/>
                    <p:cNvSpPr>
                      <a:spLocks noChangeShapeType="1"/>
                    </p:cNvSpPr>
                    <p:nvPr/>
                  </p:nvSpPr>
                  <p:spPr bwMode="auto">
                    <a:xfrm flipH="1">
                      <a:off x="494" y="1955"/>
                      <a:ext cx="28" cy="14"/>
                    </a:xfrm>
                    <a:prstGeom prst="line">
                      <a:avLst/>
                    </a:prstGeom>
                    <a:noFill/>
                    <a:ln w="6350">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81" name="Line 100"/>
                    <p:cNvSpPr>
                      <a:spLocks noChangeShapeType="1"/>
                    </p:cNvSpPr>
                    <p:nvPr/>
                  </p:nvSpPr>
                  <p:spPr bwMode="auto">
                    <a:xfrm flipH="1">
                      <a:off x="477" y="1949"/>
                      <a:ext cx="26" cy="14"/>
                    </a:xfrm>
                    <a:prstGeom prst="line">
                      <a:avLst/>
                    </a:prstGeom>
                    <a:noFill/>
                    <a:ln w="6350">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82" name="Line 101"/>
                    <p:cNvSpPr>
                      <a:spLocks noChangeShapeType="1"/>
                    </p:cNvSpPr>
                    <p:nvPr/>
                  </p:nvSpPr>
                  <p:spPr bwMode="auto">
                    <a:xfrm flipH="1">
                      <a:off x="460" y="1943"/>
                      <a:ext cx="28" cy="14"/>
                    </a:xfrm>
                    <a:prstGeom prst="line">
                      <a:avLst/>
                    </a:prstGeom>
                    <a:noFill/>
                    <a:ln w="6350">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83" name="Line 102"/>
                    <p:cNvSpPr>
                      <a:spLocks noChangeShapeType="1"/>
                    </p:cNvSpPr>
                    <p:nvPr/>
                  </p:nvSpPr>
                  <p:spPr bwMode="auto">
                    <a:xfrm flipH="1">
                      <a:off x="443" y="1937"/>
                      <a:ext cx="27" cy="13"/>
                    </a:xfrm>
                    <a:prstGeom prst="line">
                      <a:avLst/>
                    </a:prstGeom>
                    <a:noFill/>
                    <a:ln w="6350">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84" name="Line 103"/>
                    <p:cNvSpPr>
                      <a:spLocks noChangeShapeType="1"/>
                    </p:cNvSpPr>
                    <p:nvPr/>
                  </p:nvSpPr>
                  <p:spPr bwMode="auto">
                    <a:xfrm flipH="1">
                      <a:off x="427" y="1931"/>
                      <a:ext cx="26" cy="14"/>
                    </a:xfrm>
                    <a:prstGeom prst="line">
                      <a:avLst/>
                    </a:prstGeom>
                    <a:noFill/>
                    <a:ln w="6350">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85" name="Line 104"/>
                    <p:cNvSpPr>
                      <a:spLocks noChangeShapeType="1"/>
                    </p:cNvSpPr>
                    <p:nvPr/>
                  </p:nvSpPr>
                  <p:spPr bwMode="auto">
                    <a:xfrm flipH="1">
                      <a:off x="408" y="1925"/>
                      <a:ext cx="24" cy="13"/>
                    </a:xfrm>
                    <a:prstGeom prst="line">
                      <a:avLst/>
                    </a:prstGeom>
                    <a:noFill/>
                    <a:ln w="6350">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grpSp>
            </p:grpSp>
          </p:grpSp>
        </p:grpSp>
        <p:grpSp>
          <p:nvGrpSpPr>
            <p:cNvPr id="112" name="Group 105"/>
            <p:cNvGrpSpPr>
              <a:grpSpLocks/>
            </p:cNvGrpSpPr>
            <p:nvPr/>
          </p:nvGrpSpPr>
          <p:grpSpPr bwMode="auto">
            <a:xfrm>
              <a:off x="1941367" y="3269534"/>
              <a:ext cx="55364" cy="100353"/>
              <a:chOff x="287" y="1872"/>
              <a:chExt cx="55" cy="108"/>
            </a:xfrm>
          </p:grpSpPr>
          <p:sp>
            <p:nvSpPr>
              <p:cNvPr id="113" name="Freeform 106"/>
              <p:cNvSpPr>
                <a:spLocks/>
              </p:cNvSpPr>
              <p:nvPr/>
            </p:nvSpPr>
            <p:spPr bwMode="auto">
              <a:xfrm>
                <a:off x="287" y="1872"/>
                <a:ext cx="55" cy="108"/>
              </a:xfrm>
              <a:custGeom>
                <a:avLst/>
                <a:gdLst>
                  <a:gd name="T0" fmla="*/ 0 w 276"/>
                  <a:gd name="T1" fmla="*/ 0 h 540"/>
                  <a:gd name="T2" fmla="*/ 0 w 276"/>
                  <a:gd name="T3" fmla="*/ 0 h 540"/>
                  <a:gd name="T4" fmla="*/ 0 w 276"/>
                  <a:gd name="T5" fmla="*/ 0 h 540"/>
                  <a:gd name="T6" fmla="*/ 0 w 276"/>
                  <a:gd name="T7" fmla="*/ 0 h 540"/>
                  <a:gd name="T8" fmla="*/ 0 w 276"/>
                  <a:gd name="T9" fmla="*/ 0 h 540"/>
                  <a:gd name="T10" fmla="*/ 0 w 276"/>
                  <a:gd name="T11" fmla="*/ 0 h 540"/>
                  <a:gd name="T12" fmla="*/ 0 w 276"/>
                  <a:gd name="T13" fmla="*/ 0 h 540"/>
                  <a:gd name="T14" fmla="*/ 0 w 276"/>
                  <a:gd name="T15" fmla="*/ 0 h 540"/>
                  <a:gd name="T16" fmla="*/ 0 w 276"/>
                  <a:gd name="T17" fmla="*/ 0 h 540"/>
                  <a:gd name="T18" fmla="*/ 0 w 276"/>
                  <a:gd name="T19" fmla="*/ 0 h 540"/>
                  <a:gd name="T20" fmla="*/ 0 w 276"/>
                  <a:gd name="T21" fmla="*/ 0 h 540"/>
                  <a:gd name="T22" fmla="*/ 0 w 276"/>
                  <a:gd name="T23" fmla="*/ 0 h 54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76" h="540">
                    <a:moveTo>
                      <a:pt x="0" y="192"/>
                    </a:moveTo>
                    <a:lnTo>
                      <a:pt x="53" y="121"/>
                    </a:lnTo>
                    <a:lnTo>
                      <a:pt x="104" y="84"/>
                    </a:lnTo>
                    <a:lnTo>
                      <a:pt x="125" y="30"/>
                    </a:lnTo>
                    <a:lnTo>
                      <a:pt x="137" y="6"/>
                    </a:lnTo>
                    <a:lnTo>
                      <a:pt x="195" y="0"/>
                    </a:lnTo>
                    <a:lnTo>
                      <a:pt x="276" y="45"/>
                    </a:lnTo>
                    <a:lnTo>
                      <a:pt x="255" y="143"/>
                    </a:lnTo>
                    <a:lnTo>
                      <a:pt x="232" y="198"/>
                    </a:lnTo>
                    <a:lnTo>
                      <a:pt x="179" y="365"/>
                    </a:lnTo>
                    <a:lnTo>
                      <a:pt x="92" y="540"/>
                    </a:lnTo>
                    <a:lnTo>
                      <a:pt x="0" y="192"/>
                    </a:lnTo>
                    <a:close/>
                  </a:path>
                </a:pathLst>
              </a:custGeom>
              <a:solidFill>
                <a:srgbClr val="C0C0C0"/>
              </a:solidFill>
              <a:ln w="3175">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114" name="Freeform 107"/>
              <p:cNvSpPr>
                <a:spLocks/>
              </p:cNvSpPr>
              <p:nvPr/>
            </p:nvSpPr>
            <p:spPr bwMode="auto">
              <a:xfrm>
                <a:off x="296" y="1880"/>
                <a:ext cx="43" cy="77"/>
              </a:xfrm>
              <a:custGeom>
                <a:avLst/>
                <a:gdLst>
                  <a:gd name="T0" fmla="*/ 0 w 216"/>
                  <a:gd name="T1" fmla="*/ 0 h 385"/>
                  <a:gd name="T2" fmla="*/ 0 w 216"/>
                  <a:gd name="T3" fmla="*/ 0 h 385"/>
                  <a:gd name="T4" fmla="*/ 0 w 216"/>
                  <a:gd name="T5" fmla="*/ 0 h 385"/>
                  <a:gd name="T6" fmla="*/ 0 w 216"/>
                  <a:gd name="T7" fmla="*/ 0 h 385"/>
                  <a:gd name="T8" fmla="*/ 0 w 216"/>
                  <a:gd name="T9" fmla="*/ 0 h 385"/>
                  <a:gd name="T10" fmla="*/ 0 w 216"/>
                  <a:gd name="T11" fmla="*/ 0 h 385"/>
                  <a:gd name="T12" fmla="*/ 0 w 216"/>
                  <a:gd name="T13" fmla="*/ 0 h 385"/>
                  <a:gd name="T14" fmla="*/ 0 w 216"/>
                  <a:gd name="T15" fmla="*/ 0 h 385"/>
                  <a:gd name="T16" fmla="*/ 0 w 216"/>
                  <a:gd name="T17" fmla="*/ 0 h 385"/>
                  <a:gd name="T18" fmla="*/ 0 w 216"/>
                  <a:gd name="T19" fmla="*/ 0 h 385"/>
                  <a:gd name="T20" fmla="*/ 0 w 216"/>
                  <a:gd name="T21" fmla="*/ 0 h 385"/>
                  <a:gd name="T22" fmla="*/ 0 w 216"/>
                  <a:gd name="T23" fmla="*/ 0 h 385"/>
                  <a:gd name="T24" fmla="*/ 0 w 216"/>
                  <a:gd name="T25" fmla="*/ 0 h 385"/>
                  <a:gd name="T26" fmla="*/ 0 w 216"/>
                  <a:gd name="T27" fmla="*/ 0 h 385"/>
                  <a:gd name="T28" fmla="*/ 0 w 216"/>
                  <a:gd name="T29" fmla="*/ 0 h 385"/>
                  <a:gd name="T30" fmla="*/ 0 w 216"/>
                  <a:gd name="T31" fmla="*/ 0 h 385"/>
                  <a:gd name="T32" fmla="*/ 0 w 216"/>
                  <a:gd name="T33" fmla="*/ 0 h 385"/>
                  <a:gd name="T34" fmla="*/ 0 w 216"/>
                  <a:gd name="T35" fmla="*/ 0 h 385"/>
                  <a:gd name="T36" fmla="*/ 0 w 216"/>
                  <a:gd name="T37" fmla="*/ 0 h 385"/>
                  <a:gd name="T38" fmla="*/ 0 w 216"/>
                  <a:gd name="T39" fmla="*/ 0 h 385"/>
                  <a:gd name="T40" fmla="*/ 0 w 216"/>
                  <a:gd name="T41" fmla="*/ 0 h 385"/>
                  <a:gd name="T42" fmla="*/ 0 w 216"/>
                  <a:gd name="T43" fmla="*/ 0 h 385"/>
                  <a:gd name="T44" fmla="*/ 0 w 216"/>
                  <a:gd name="T45" fmla="*/ 0 h 385"/>
                  <a:gd name="T46" fmla="*/ 0 w 216"/>
                  <a:gd name="T47" fmla="*/ 0 h 385"/>
                  <a:gd name="T48" fmla="*/ 0 w 216"/>
                  <a:gd name="T49" fmla="*/ 0 h 385"/>
                  <a:gd name="T50" fmla="*/ 0 w 216"/>
                  <a:gd name="T51" fmla="*/ 0 h 385"/>
                  <a:gd name="T52" fmla="*/ 0 w 216"/>
                  <a:gd name="T53" fmla="*/ 0 h 385"/>
                  <a:gd name="T54" fmla="*/ 0 w 216"/>
                  <a:gd name="T55" fmla="*/ 0 h 385"/>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216" h="385">
                    <a:moveTo>
                      <a:pt x="91" y="0"/>
                    </a:moveTo>
                    <a:lnTo>
                      <a:pt x="115" y="25"/>
                    </a:lnTo>
                    <a:lnTo>
                      <a:pt x="165" y="46"/>
                    </a:lnTo>
                    <a:lnTo>
                      <a:pt x="216" y="44"/>
                    </a:lnTo>
                    <a:lnTo>
                      <a:pt x="185" y="132"/>
                    </a:lnTo>
                    <a:lnTo>
                      <a:pt x="147" y="128"/>
                    </a:lnTo>
                    <a:lnTo>
                      <a:pt x="118" y="112"/>
                    </a:lnTo>
                    <a:lnTo>
                      <a:pt x="134" y="138"/>
                    </a:lnTo>
                    <a:lnTo>
                      <a:pt x="177" y="146"/>
                    </a:lnTo>
                    <a:lnTo>
                      <a:pt x="145" y="242"/>
                    </a:lnTo>
                    <a:lnTo>
                      <a:pt x="124" y="312"/>
                    </a:lnTo>
                    <a:lnTo>
                      <a:pt x="115" y="271"/>
                    </a:lnTo>
                    <a:lnTo>
                      <a:pt x="103" y="197"/>
                    </a:lnTo>
                    <a:lnTo>
                      <a:pt x="102" y="155"/>
                    </a:lnTo>
                    <a:lnTo>
                      <a:pt x="94" y="173"/>
                    </a:lnTo>
                    <a:lnTo>
                      <a:pt x="94" y="222"/>
                    </a:lnTo>
                    <a:lnTo>
                      <a:pt x="103" y="290"/>
                    </a:lnTo>
                    <a:lnTo>
                      <a:pt x="110" y="333"/>
                    </a:lnTo>
                    <a:lnTo>
                      <a:pt x="91" y="385"/>
                    </a:lnTo>
                    <a:lnTo>
                      <a:pt x="55" y="250"/>
                    </a:lnTo>
                    <a:lnTo>
                      <a:pt x="39" y="204"/>
                    </a:lnTo>
                    <a:lnTo>
                      <a:pt x="12" y="135"/>
                    </a:lnTo>
                    <a:lnTo>
                      <a:pt x="0" y="115"/>
                    </a:lnTo>
                    <a:lnTo>
                      <a:pt x="16" y="88"/>
                    </a:lnTo>
                    <a:lnTo>
                      <a:pt x="64" y="64"/>
                    </a:lnTo>
                    <a:lnTo>
                      <a:pt x="81" y="87"/>
                    </a:lnTo>
                    <a:lnTo>
                      <a:pt x="71" y="46"/>
                    </a:lnTo>
                    <a:lnTo>
                      <a:pt x="9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grpSp>
        <p:grpSp>
          <p:nvGrpSpPr>
            <p:cNvPr id="115" name="Group 108"/>
            <p:cNvGrpSpPr>
              <a:grpSpLocks/>
            </p:cNvGrpSpPr>
            <p:nvPr/>
          </p:nvGrpSpPr>
          <p:grpSpPr bwMode="auto">
            <a:xfrm>
              <a:off x="1932308" y="3211925"/>
              <a:ext cx="70463" cy="70619"/>
              <a:chOff x="278" y="1810"/>
              <a:chExt cx="70" cy="76"/>
            </a:xfrm>
          </p:grpSpPr>
          <p:sp>
            <p:nvSpPr>
              <p:cNvPr id="116" name="Freeform 109"/>
              <p:cNvSpPr>
                <a:spLocks/>
              </p:cNvSpPr>
              <p:nvPr/>
            </p:nvSpPr>
            <p:spPr bwMode="auto">
              <a:xfrm>
                <a:off x="297" y="1815"/>
                <a:ext cx="51" cy="71"/>
              </a:xfrm>
              <a:custGeom>
                <a:avLst/>
                <a:gdLst>
                  <a:gd name="T0" fmla="*/ 0 w 256"/>
                  <a:gd name="T1" fmla="*/ 0 h 356"/>
                  <a:gd name="T2" fmla="*/ 0 w 256"/>
                  <a:gd name="T3" fmla="*/ 0 h 356"/>
                  <a:gd name="T4" fmla="*/ 0 w 256"/>
                  <a:gd name="T5" fmla="*/ 0 h 356"/>
                  <a:gd name="T6" fmla="*/ 0 w 256"/>
                  <a:gd name="T7" fmla="*/ 0 h 356"/>
                  <a:gd name="T8" fmla="*/ 0 w 256"/>
                  <a:gd name="T9" fmla="*/ 0 h 356"/>
                  <a:gd name="T10" fmla="*/ 0 w 256"/>
                  <a:gd name="T11" fmla="*/ 0 h 356"/>
                  <a:gd name="T12" fmla="*/ 0 w 256"/>
                  <a:gd name="T13" fmla="*/ 0 h 356"/>
                  <a:gd name="T14" fmla="*/ 0 w 256"/>
                  <a:gd name="T15" fmla="*/ 0 h 356"/>
                  <a:gd name="T16" fmla="*/ 0 w 256"/>
                  <a:gd name="T17" fmla="*/ 0 h 356"/>
                  <a:gd name="T18" fmla="*/ 0 w 256"/>
                  <a:gd name="T19" fmla="*/ 0 h 356"/>
                  <a:gd name="T20" fmla="*/ 0 w 256"/>
                  <a:gd name="T21" fmla="*/ 0 h 356"/>
                  <a:gd name="T22" fmla="*/ 0 w 256"/>
                  <a:gd name="T23" fmla="*/ 0 h 356"/>
                  <a:gd name="T24" fmla="*/ 0 w 256"/>
                  <a:gd name="T25" fmla="*/ 0 h 356"/>
                  <a:gd name="T26" fmla="*/ 0 w 256"/>
                  <a:gd name="T27" fmla="*/ 0 h 356"/>
                  <a:gd name="T28" fmla="*/ 0 w 256"/>
                  <a:gd name="T29" fmla="*/ 0 h 356"/>
                  <a:gd name="T30" fmla="*/ 0 w 256"/>
                  <a:gd name="T31" fmla="*/ 0 h 356"/>
                  <a:gd name="T32" fmla="*/ 0 w 256"/>
                  <a:gd name="T33" fmla="*/ 0 h 356"/>
                  <a:gd name="T34" fmla="*/ 0 w 256"/>
                  <a:gd name="T35" fmla="*/ 0 h 356"/>
                  <a:gd name="T36" fmla="*/ 0 w 256"/>
                  <a:gd name="T37" fmla="*/ 0 h 356"/>
                  <a:gd name="T38" fmla="*/ 0 w 256"/>
                  <a:gd name="T39" fmla="*/ 0 h 356"/>
                  <a:gd name="T40" fmla="*/ 0 w 256"/>
                  <a:gd name="T41" fmla="*/ 0 h 356"/>
                  <a:gd name="T42" fmla="*/ 0 w 256"/>
                  <a:gd name="T43" fmla="*/ 0 h 356"/>
                  <a:gd name="T44" fmla="*/ 0 w 256"/>
                  <a:gd name="T45" fmla="*/ 0 h 356"/>
                  <a:gd name="T46" fmla="*/ 0 w 256"/>
                  <a:gd name="T47" fmla="*/ 0 h 356"/>
                  <a:gd name="T48" fmla="*/ 0 w 256"/>
                  <a:gd name="T49" fmla="*/ 0 h 356"/>
                  <a:gd name="T50" fmla="*/ 0 w 256"/>
                  <a:gd name="T51" fmla="*/ 0 h 356"/>
                  <a:gd name="T52" fmla="*/ 0 w 256"/>
                  <a:gd name="T53" fmla="*/ 0 h 356"/>
                  <a:gd name="T54" fmla="*/ 0 w 256"/>
                  <a:gd name="T55" fmla="*/ 0 h 356"/>
                  <a:gd name="T56" fmla="*/ 0 w 256"/>
                  <a:gd name="T57" fmla="*/ 0 h 356"/>
                  <a:gd name="T58" fmla="*/ 0 w 256"/>
                  <a:gd name="T59" fmla="*/ 0 h 356"/>
                  <a:gd name="T60" fmla="*/ 0 w 256"/>
                  <a:gd name="T61" fmla="*/ 0 h 356"/>
                  <a:gd name="T62" fmla="*/ 0 w 256"/>
                  <a:gd name="T63" fmla="*/ 0 h 356"/>
                  <a:gd name="T64" fmla="*/ 0 w 256"/>
                  <a:gd name="T65" fmla="*/ 0 h 356"/>
                  <a:gd name="T66" fmla="*/ 0 w 256"/>
                  <a:gd name="T67" fmla="*/ 0 h 356"/>
                  <a:gd name="T68" fmla="*/ 0 w 256"/>
                  <a:gd name="T69" fmla="*/ 0 h 356"/>
                  <a:gd name="T70" fmla="*/ 0 w 256"/>
                  <a:gd name="T71" fmla="*/ 0 h 356"/>
                  <a:gd name="T72" fmla="*/ 0 w 256"/>
                  <a:gd name="T73" fmla="*/ 0 h 356"/>
                  <a:gd name="T74" fmla="*/ 0 w 256"/>
                  <a:gd name="T75" fmla="*/ 0 h 356"/>
                  <a:gd name="T76" fmla="*/ 0 w 256"/>
                  <a:gd name="T77" fmla="*/ 0 h 356"/>
                  <a:gd name="T78" fmla="*/ 0 w 256"/>
                  <a:gd name="T79" fmla="*/ 0 h 356"/>
                  <a:gd name="T80" fmla="*/ 0 w 256"/>
                  <a:gd name="T81" fmla="*/ 0 h 356"/>
                  <a:gd name="T82" fmla="*/ 0 w 256"/>
                  <a:gd name="T83" fmla="*/ 0 h 356"/>
                  <a:gd name="T84" fmla="*/ 0 w 256"/>
                  <a:gd name="T85" fmla="*/ 0 h 356"/>
                  <a:gd name="T86" fmla="*/ 0 w 256"/>
                  <a:gd name="T87" fmla="*/ 0 h 356"/>
                  <a:gd name="T88" fmla="*/ 0 w 256"/>
                  <a:gd name="T89" fmla="*/ 0 h 356"/>
                  <a:gd name="T90" fmla="*/ 0 w 256"/>
                  <a:gd name="T91" fmla="*/ 0 h 356"/>
                  <a:gd name="T92" fmla="*/ 0 w 256"/>
                  <a:gd name="T93" fmla="*/ 0 h 356"/>
                  <a:gd name="T94" fmla="*/ 0 w 256"/>
                  <a:gd name="T95" fmla="*/ 0 h 35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256" h="356">
                    <a:moveTo>
                      <a:pt x="3" y="130"/>
                    </a:moveTo>
                    <a:lnTo>
                      <a:pt x="11" y="155"/>
                    </a:lnTo>
                    <a:lnTo>
                      <a:pt x="26" y="167"/>
                    </a:lnTo>
                    <a:lnTo>
                      <a:pt x="35" y="187"/>
                    </a:lnTo>
                    <a:lnTo>
                      <a:pt x="45" y="203"/>
                    </a:lnTo>
                    <a:lnTo>
                      <a:pt x="61" y="218"/>
                    </a:lnTo>
                    <a:lnTo>
                      <a:pt x="73" y="227"/>
                    </a:lnTo>
                    <a:lnTo>
                      <a:pt x="93" y="238"/>
                    </a:lnTo>
                    <a:lnTo>
                      <a:pt x="96" y="252"/>
                    </a:lnTo>
                    <a:lnTo>
                      <a:pt x="96" y="270"/>
                    </a:lnTo>
                    <a:lnTo>
                      <a:pt x="91" y="315"/>
                    </a:lnTo>
                    <a:lnTo>
                      <a:pt x="127" y="341"/>
                    </a:lnTo>
                    <a:lnTo>
                      <a:pt x="157" y="354"/>
                    </a:lnTo>
                    <a:lnTo>
                      <a:pt x="182" y="356"/>
                    </a:lnTo>
                    <a:lnTo>
                      <a:pt x="207" y="354"/>
                    </a:lnTo>
                    <a:lnTo>
                      <a:pt x="216" y="325"/>
                    </a:lnTo>
                    <a:lnTo>
                      <a:pt x="222" y="260"/>
                    </a:lnTo>
                    <a:lnTo>
                      <a:pt x="237" y="237"/>
                    </a:lnTo>
                    <a:lnTo>
                      <a:pt x="248" y="204"/>
                    </a:lnTo>
                    <a:lnTo>
                      <a:pt x="250" y="173"/>
                    </a:lnTo>
                    <a:lnTo>
                      <a:pt x="255" y="131"/>
                    </a:lnTo>
                    <a:lnTo>
                      <a:pt x="256" y="107"/>
                    </a:lnTo>
                    <a:lnTo>
                      <a:pt x="255" y="92"/>
                    </a:lnTo>
                    <a:lnTo>
                      <a:pt x="248" y="66"/>
                    </a:lnTo>
                    <a:lnTo>
                      <a:pt x="234" y="52"/>
                    </a:lnTo>
                    <a:lnTo>
                      <a:pt x="215" y="48"/>
                    </a:lnTo>
                    <a:lnTo>
                      <a:pt x="208" y="33"/>
                    </a:lnTo>
                    <a:lnTo>
                      <a:pt x="191" y="23"/>
                    </a:lnTo>
                    <a:lnTo>
                      <a:pt x="173" y="33"/>
                    </a:lnTo>
                    <a:lnTo>
                      <a:pt x="160" y="12"/>
                    </a:lnTo>
                    <a:lnTo>
                      <a:pt x="140" y="5"/>
                    </a:lnTo>
                    <a:lnTo>
                      <a:pt x="118" y="24"/>
                    </a:lnTo>
                    <a:lnTo>
                      <a:pt x="108" y="0"/>
                    </a:lnTo>
                    <a:lnTo>
                      <a:pt x="78" y="3"/>
                    </a:lnTo>
                    <a:lnTo>
                      <a:pt x="63" y="42"/>
                    </a:lnTo>
                    <a:lnTo>
                      <a:pt x="60" y="64"/>
                    </a:lnTo>
                    <a:lnTo>
                      <a:pt x="57" y="93"/>
                    </a:lnTo>
                    <a:lnTo>
                      <a:pt x="51" y="131"/>
                    </a:lnTo>
                    <a:lnTo>
                      <a:pt x="43" y="116"/>
                    </a:lnTo>
                    <a:lnTo>
                      <a:pt x="39" y="89"/>
                    </a:lnTo>
                    <a:lnTo>
                      <a:pt x="34" y="70"/>
                    </a:lnTo>
                    <a:lnTo>
                      <a:pt x="27" y="61"/>
                    </a:lnTo>
                    <a:lnTo>
                      <a:pt x="12" y="54"/>
                    </a:lnTo>
                    <a:lnTo>
                      <a:pt x="4" y="57"/>
                    </a:lnTo>
                    <a:lnTo>
                      <a:pt x="0" y="66"/>
                    </a:lnTo>
                    <a:lnTo>
                      <a:pt x="5" y="80"/>
                    </a:lnTo>
                    <a:lnTo>
                      <a:pt x="7" y="107"/>
                    </a:lnTo>
                    <a:lnTo>
                      <a:pt x="3" y="130"/>
                    </a:lnTo>
                    <a:close/>
                  </a:path>
                </a:pathLst>
              </a:custGeom>
              <a:solidFill>
                <a:srgbClr val="FFC080"/>
              </a:solidFill>
              <a:ln w="3175">
                <a:solidFill>
                  <a:srgbClr val="402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117" name="Freeform 110"/>
              <p:cNvSpPr>
                <a:spLocks/>
              </p:cNvSpPr>
              <p:nvPr/>
            </p:nvSpPr>
            <p:spPr bwMode="auto">
              <a:xfrm>
                <a:off x="320" y="1820"/>
                <a:ext cx="26" cy="27"/>
              </a:xfrm>
              <a:custGeom>
                <a:avLst/>
                <a:gdLst>
                  <a:gd name="T0" fmla="*/ 0 w 129"/>
                  <a:gd name="T1" fmla="*/ 0 h 134"/>
                  <a:gd name="T2" fmla="*/ 0 w 129"/>
                  <a:gd name="T3" fmla="*/ 0 h 134"/>
                  <a:gd name="T4" fmla="*/ 0 w 129"/>
                  <a:gd name="T5" fmla="*/ 0 h 134"/>
                  <a:gd name="T6" fmla="*/ 0 w 129"/>
                  <a:gd name="T7" fmla="*/ 0 h 134"/>
                  <a:gd name="T8" fmla="*/ 0 w 129"/>
                  <a:gd name="T9" fmla="*/ 0 h 134"/>
                  <a:gd name="T10" fmla="*/ 0 w 129"/>
                  <a:gd name="T11" fmla="*/ 0 h 134"/>
                  <a:gd name="T12" fmla="*/ 0 w 129"/>
                  <a:gd name="T13" fmla="*/ 0 h 134"/>
                  <a:gd name="T14" fmla="*/ 0 w 129"/>
                  <a:gd name="T15" fmla="*/ 0 h 134"/>
                  <a:gd name="T16" fmla="*/ 0 w 129"/>
                  <a:gd name="T17" fmla="*/ 0 h 134"/>
                  <a:gd name="T18" fmla="*/ 0 w 129"/>
                  <a:gd name="T19" fmla="*/ 0 h 134"/>
                  <a:gd name="T20" fmla="*/ 0 w 129"/>
                  <a:gd name="T21" fmla="*/ 0 h 134"/>
                  <a:gd name="T22" fmla="*/ 0 w 129"/>
                  <a:gd name="T23" fmla="*/ 0 h 134"/>
                  <a:gd name="T24" fmla="*/ 0 w 129"/>
                  <a:gd name="T25" fmla="*/ 0 h 134"/>
                  <a:gd name="T26" fmla="*/ 0 w 129"/>
                  <a:gd name="T27" fmla="*/ 0 h 134"/>
                  <a:gd name="T28" fmla="*/ 0 w 129"/>
                  <a:gd name="T29" fmla="*/ 0 h 134"/>
                  <a:gd name="T30" fmla="*/ 0 w 129"/>
                  <a:gd name="T31" fmla="*/ 0 h 134"/>
                  <a:gd name="T32" fmla="*/ 0 w 129"/>
                  <a:gd name="T33" fmla="*/ 0 h 134"/>
                  <a:gd name="T34" fmla="*/ 0 w 129"/>
                  <a:gd name="T35" fmla="*/ 0 h 134"/>
                  <a:gd name="T36" fmla="*/ 0 w 129"/>
                  <a:gd name="T37" fmla="*/ 0 h 134"/>
                  <a:gd name="T38" fmla="*/ 0 w 129"/>
                  <a:gd name="T39" fmla="*/ 0 h 134"/>
                  <a:gd name="T40" fmla="*/ 0 w 129"/>
                  <a:gd name="T41" fmla="*/ 0 h 134"/>
                  <a:gd name="T42" fmla="*/ 0 w 129"/>
                  <a:gd name="T43" fmla="*/ 0 h 134"/>
                  <a:gd name="T44" fmla="*/ 0 w 129"/>
                  <a:gd name="T45" fmla="*/ 0 h 134"/>
                  <a:gd name="T46" fmla="*/ 0 w 129"/>
                  <a:gd name="T47" fmla="*/ 0 h 134"/>
                  <a:gd name="T48" fmla="*/ 0 w 129"/>
                  <a:gd name="T49" fmla="*/ 0 h 134"/>
                  <a:gd name="T50" fmla="*/ 0 w 129"/>
                  <a:gd name="T51" fmla="*/ 0 h 134"/>
                  <a:gd name="T52" fmla="*/ 0 w 129"/>
                  <a:gd name="T53" fmla="*/ 0 h 134"/>
                  <a:gd name="T54" fmla="*/ 0 w 129"/>
                  <a:gd name="T55" fmla="*/ 0 h 134"/>
                  <a:gd name="T56" fmla="*/ 0 w 129"/>
                  <a:gd name="T57" fmla="*/ 0 h 134"/>
                  <a:gd name="T58" fmla="*/ 0 w 129"/>
                  <a:gd name="T59" fmla="*/ 0 h 134"/>
                  <a:gd name="T60" fmla="*/ 0 w 129"/>
                  <a:gd name="T61" fmla="*/ 0 h 134"/>
                  <a:gd name="T62" fmla="*/ 0 w 129"/>
                  <a:gd name="T63" fmla="*/ 0 h 134"/>
                  <a:gd name="T64" fmla="*/ 0 w 129"/>
                  <a:gd name="T65" fmla="*/ 0 h 134"/>
                  <a:gd name="T66" fmla="*/ 0 w 129"/>
                  <a:gd name="T67" fmla="*/ 0 h 134"/>
                  <a:gd name="T68" fmla="*/ 0 w 129"/>
                  <a:gd name="T69" fmla="*/ 0 h 134"/>
                  <a:gd name="T70" fmla="*/ 0 w 129"/>
                  <a:gd name="T71" fmla="*/ 0 h 134"/>
                  <a:gd name="T72" fmla="*/ 0 w 129"/>
                  <a:gd name="T73" fmla="*/ 0 h 134"/>
                  <a:gd name="T74" fmla="*/ 0 w 129"/>
                  <a:gd name="T75" fmla="*/ 0 h 134"/>
                  <a:gd name="T76" fmla="*/ 0 w 129"/>
                  <a:gd name="T77" fmla="*/ 0 h 134"/>
                  <a:gd name="T78" fmla="*/ 0 w 129"/>
                  <a:gd name="T79" fmla="*/ 0 h 134"/>
                  <a:gd name="T80" fmla="*/ 0 w 129"/>
                  <a:gd name="T81" fmla="*/ 0 h 134"/>
                  <a:gd name="T82" fmla="*/ 0 w 129"/>
                  <a:gd name="T83" fmla="*/ 0 h 134"/>
                  <a:gd name="T84" fmla="*/ 0 w 129"/>
                  <a:gd name="T85" fmla="*/ 0 h 134"/>
                  <a:gd name="T86" fmla="*/ 0 w 129"/>
                  <a:gd name="T87" fmla="*/ 0 h 134"/>
                  <a:gd name="T88" fmla="*/ 0 w 129"/>
                  <a:gd name="T89" fmla="*/ 0 h 134"/>
                  <a:gd name="T90" fmla="*/ 0 w 129"/>
                  <a:gd name="T91" fmla="*/ 0 h 134"/>
                  <a:gd name="T92" fmla="*/ 0 w 129"/>
                  <a:gd name="T93" fmla="*/ 0 h 134"/>
                  <a:gd name="T94" fmla="*/ 0 w 129"/>
                  <a:gd name="T95" fmla="*/ 0 h 134"/>
                  <a:gd name="T96" fmla="*/ 0 w 129"/>
                  <a:gd name="T97" fmla="*/ 0 h 134"/>
                  <a:gd name="T98" fmla="*/ 0 w 129"/>
                  <a:gd name="T99" fmla="*/ 0 h 134"/>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129" h="134">
                    <a:moveTo>
                      <a:pt x="6" y="2"/>
                    </a:moveTo>
                    <a:lnTo>
                      <a:pt x="13" y="30"/>
                    </a:lnTo>
                    <a:lnTo>
                      <a:pt x="22" y="49"/>
                    </a:lnTo>
                    <a:lnTo>
                      <a:pt x="11" y="91"/>
                    </a:lnTo>
                    <a:lnTo>
                      <a:pt x="18" y="100"/>
                    </a:lnTo>
                    <a:lnTo>
                      <a:pt x="28" y="104"/>
                    </a:lnTo>
                    <a:lnTo>
                      <a:pt x="41" y="102"/>
                    </a:lnTo>
                    <a:lnTo>
                      <a:pt x="51" y="79"/>
                    </a:lnTo>
                    <a:lnTo>
                      <a:pt x="60" y="61"/>
                    </a:lnTo>
                    <a:lnTo>
                      <a:pt x="55" y="36"/>
                    </a:lnTo>
                    <a:lnTo>
                      <a:pt x="53" y="9"/>
                    </a:lnTo>
                    <a:lnTo>
                      <a:pt x="60" y="12"/>
                    </a:lnTo>
                    <a:lnTo>
                      <a:pt x="62" y="37"/>
                    </a:lnTo>
                    <a:lnTo>
                      <a:pt x="65" y="54"/>
                    </a:lnTo>
                    <a:lnTo>
                      <a:pt x="65" y="68"/>
                    </a:lnTo>
                    <a:lnTo>
                      <a:pt x="56" y="83"/>
                    </a:lnTo>
                    <a:lnTo>
                      <a:pt x="47" y="100"/>
                    </a:lnTo>
                    <a:lnTo>
                      <a:pt x="46" y="116"/>
                    </a:lnTo>
                    <a:lnTo>
                      <a:pt x="56" y="123"/>
                    </a:lnTo>
                    <a:lnTo>
                      <a:pt x="75" y="120"/>
                    </a:lnTo>
                    <a:lnTo>
                      <a:pt x="86" y="106"/>
                    </a:lnTo>
                    <a:lnTo>
                      <a:pt x="104" y="84"/>
                    </a:lnTo>
                    <a:lnTo>
                      <a:pt x="103" y="70"/>
                    </a:lnTo>
                    <a:lnTo>
                      <a:pt x="101" y="45"/>
                    </a:lnTo>
                    <a:lnTo>
                      <a:pt x="107" y="65"/>
                    </a:lnTo>
                    <a:lnTo>
                      <a:pt x="108" y="84"/>
                    </a:lnTo>
                    <a:lnTo>
                      <a:pt x="94" y="103"/>
                    </a:lnTo>
                    <a:lnTo>
                      <a:pt x="93" y="117"/>
                    </a:lnTo>
                    <a:lnTo>
                      <a:pt x="96" y="128"/>
                    </a:lnTo>
                    <a:lnTo>
                      <a:pt x="104" y="131"/>
                    </a:lnTo>
                    <a:lnTo>
                      <a:pt x="113" y="125"/>
                    </a:lnTo>
                    <a:lnTo>
                      <a:pt x="129" y="109"/>
                    </a:lnTo>
                    <a:lnTo>
                      <a:pt x="116" y="127"/>
                    </a:lnTo>
                    <a:lnTo>
                      <a:pt x="111" y="134"/>
                    </a:lnTo>
                    <a:lnTo>
                      <a:pt x="97" y="134"/>
                    </a:lnTo>
                    <a:lnTo>
                      <a:pt x="91" y="126"/>
                    </a:lnTo>
                    <a:lnTo>
                      <a:pt x="87" y="114"/>
                    </a:lnTo>
                    <a:lnTo>
                      <a:pt x="79" y="125"/>
                    </a:lnTo>
                    <a:lnTo>
                      <a:pt x="63" y="127"/>
                    </a:lnTo>
                    <a:lnTo>
                      <a:pt x="49" y="127"/>
                    </a:lnTo>
                    <a:lnTo>
                      <a:pt x="43" y="116"/>
                    </a:lnTo>
                    <a:lnTo>
                      <a:pt x="41" y="106"/>
                    </a:lnTo>
                    <a:lnTo>
                      <a:pt x="35" y="109"/>
                    </a:lnTo>
                    <a:lnTo>
                      <a:pt x="24" y="109"/>
                    </a:lnTo>
                    <a:lnTo>
                      <a:pt x="11" y="101"/>
                    </a:lnTo>
                    <a:lnTo>
                      <a:pt x="8" y="86"/>
                    </a:lnTo>
                    <a:lnTo>
                      <a:pt x="18" y="51"/>
                    </a:lnTo>
                    <a:lnTo>
                      <a:pt x="7" y="29"/>
                    </a:lnTo>
                    <a:lnTo>
                      <a:pt x="0" y="0"/>
                    </a:lnTo>
                    <a:lnTo>
                      <a:pt x="6" y="2"/>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18" name="Freeform 111"/>
              <p:cNvSpPr>
                <a:spLocks/>
              </p:cNvSpPr>
              <p:nvPr/>
            </p:nvSpPr>
            <p:spPr bwMode="auto">
              <a:xfrm>
                <a:off x="325" y="1834"/>
                <a:ext cx="4" cy="1"/>
              </a:xfrm>
              <a:custGeom>
                <a:avLst/>
                <a:gdLst>
                  <a:gd name="T0" fmla="*/ 0 w 20"/>
                  <a:gd name="T1" fmla="*/ 0 h 5"/>
                  <a:gd name="T2" fmla="*/ 0 w 20"/>
                  <a:gd name="T3" fmla="*/ 0 h 5"/>
                  <a:gd name="T4" fmla="*/ 0 w 20"/>
                  <a:gd name="T5" fmla="*/ 0 h 5"/>
                  <a:gd name="T6" fmla="*/ 0 w 20"/>
                  <a:gd name="T7" fmla="*/ 0 h 5"/>
                  <a:gd name="T8" fmla="*/ 0 w 20"/>
                  <a:gd name="T9" fmla="*/ 0 h 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 h="5">
                    <a:moveTo>
                      <a:pt x="0" y="5"/>
                    </a:moveTo>
                    <a:lnTo>
                      <a:pt x="6" y="4"/>
                    </a:lnTo>
                    <a:lnTo>
                      <a:pt x="20" y="4"/>
                    </a:lnTo>
                    <a:lnTo>
                      <a:pt x="5" y="0"/>
                    </a:lnTo>
                    <a:lnTo>
                      <a:pt x="0" y="5"/>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19" name="Freeform 112"/>
              <p:cNvSpPr>
                <a:spLocks/>
              </p:cNvSpPr>
              <p:nvPr/>
            </p:nvSpPr>
            <p:spPr bwMode="auto">
              <a:xfrm>
                <a:off x="330" y="1838"/>
                <a:ext cx="6" cy="2"/>
              </a:xfrm>
              <a:custGeom>
                <a:avLst/>
                <a:gdLst>
                  <a:gd name="T0" fmla="*/ 0 w 27"/>
                  <a:gd name="T1" fmla="*/ 0 h 9"/>
                  <a:gd name="T2" fmla="*/ 0 w 27"/>
                  <a:gd name="T3" fmla="*/ 0 h 9"/>
                  <a:gd name="T4" fmla="*/ 0 w 27"/>
                  <a:gd name="T5" fmla="*/ 0 h 9"/>
                  <a:gd name="T6" fmla="*/ 0 w 27"/>
                  <a:gd name="T7" fmla="*/ 0 h 9"/>
                  <a:gd name="T8" fmla="*/ 0 w 27"/>
                  <a:gd name="T9" fmla="*/ 0 h 9"/>
                  <a:gd name="T10" fmla="*/ 0 w 27"/>
                  <a:gd name="T11" fmla="*/ 0 h 9"/>
                  <a:gd name="T12" fmla="*/ 0 w 27"/>
                  <a:gd name="T13" fmla="*/ 0 h 9"/>
                  <a:gd name="T14" fmla="*/ 0 w 27"/>
                  <a:gd name="T15" fmla="*/ 0 h 9"/>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7" h="9">
                    <a:moveTo>
                      <a:pt x="27" y="7"/>
                    </a:moveTo>
                    <a:lnTo>
                      <a:pt x="23" y="3"/>
                    </a:lnTo>
                    <a:lnTo>
                      <a:pt x="17" y="1"/>
                    </a:lnTo>
                    <a:lnTo>
                      <a:pt x="6" y="0"/>
                    </a:lnTo>
                    <a:lnTo>
                      <a:pt x="0" y="9"/>
                    </a:lnTo>
                    <a:lnTo>
                      <a:pt x="8" y="3"/>
                    </a:lnTo>
                    <a:lnTo>
                      <a:pt x="15" y="2"/>
                    </a:lnTo>
                    <a:lnTo>
                      <a:pt x="27" y="7"/>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20" name="Freeform 113"/>
              <p:cNvSpPr>
                <a:spLocks/>
              </p:cNvSpPr>
              <p:nvPr/>
            </p:nvSpPr>
            <p:spPr bwMode="auto">
              <a:xfrm>
                <a:off x="340" y="1841"/>
                <a:ext cx="4" cy="1"/>
              </a:xfrm>
              <a:custGeom>
                <a:avLst/>
                <a:gdLst>
                  <a:gd name="T0" fmla="*/ 0 w 20"/>
                  <a:gd name="T1" fmla="*/ 0 h 4"/>
                  <a:gd name="T2" fmla="*/ 0 w 20"/>
                  <a:gd name="T3" fmla="*/ 0 h 4"/>
                  <a:gd name="T4" fmla="*/ 0 w 20"/>
                  <a:gd name="T5" fmla="*/ 0 h 4"/>
                  <a:gd name="T6" fmla="*/ 0 w 20"/>
                  <a:gd name="T7" fmla="*/ 0 h 4"/>
                  <a:gd name="T8" fmla="*/ 0 w 20"/>
                  <a:gd name="T9" fmla="*/ 0 h 4"/>
                  <a:gd name="T10" fmla="*/ 0 w 20"/>
                  <a:gd name="T11" fmla="*/ 0 h 4"/>
                  <a:gd name="T12" fmla="*/ 0 w 20"/>
                  <a:gd name="T13" fmla="*/ 0 h 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0" h="4">
                    <a:moveTo>
                      <a:pt x="0" y="2"/>
                    </a:moveTo>
                    <a:lnTo>
                      <a:pt x="4" y="0"/>
                    </a:lnTo>
                    <a:lnTo>
                      <a:pt x="11" y="0"/>
                    </a:lnTo>
                    <a:lnTo>
                      <a:pt x="20" y="4"/>
                    </a:lnTo>
                    <a:lnTo>
                      <a:pt x="15" y="3"/>
                    </a:lnTo>
                    <a:lnTo>
                      <a:pt x="11" y="1"/>
                    </a:lnTo>
                    <a:lnTo>
                      <a:pt x="0" y="2"/>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21" name="Freeform 114"/>
              <p:cNvSpPr>
                <a:spLocks/>
              </p:cNvSpPr>
              <p:nvPr/>
            </p:nvSpPr>
            <p:spPr bwMode="auto">
              <a:xfrm>
                <a:off x="323" y="1845"/>
                <a:ext cx="6" cy="15"/>
              </a:xfrm>
              <a:custGeom>
                <a:avLst/>
                <a:gdLst>
                  <a:gd name="T0" fmla="*/ 0 w 31"/>
                  <a:gd name="T1" fmla="*/ 0 h 74"/>
                  <a:gd name="T2" fmla="*/ 0 w 31"/>
                  <a:gd name="T3" fmla="*/ 0 h 74"/>
                  <a:gd name="T4" fmla="*/ 0 w 31"/>
                  <a:gd name="T5" fmla="*/ 0 h 74"/>
                  <a:gd name="T6" fmla="*/ 0 w 31"/>
                  <a:gd name="T7" fmla="*/ 0 h 74"/>
                  <a:gd name="T8" fmla="*/ 0 w 31"/>
                  <a:gd name="T9" fmla="*/ 0 h 74"/>
                  <a:gd name="T10" fmla="*/ 0 w 31"/>
                  <a:gd name="T11" fmla="*/ 0 h 74"/>
                  <a:gd name="T12" fmla="*/ 0 w 31"/>
                  <a:gd name="T13" fmla="*/ 0 h 74"/>
                  <a:gd name="T14" fmla="*/ 0 w 31"/>
                  <a:gd name="T15" fmla="*/ 0 h 7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1" h="74">
                    <a:moveTo>
                      <a:pt x="0" y="0"/>
                    </a:moveTo>
                    <a:lnTo>
                      <a:pt x="17" y="19"/>
                    </a:lnTo>
                    <a:lnTo>
                      <a:pt x="25" y="42"/>
                    </a:lnTo>
                    <a:lnTo>
                      <a:pt x="26" y="74"/>
                    </a:lnTo>
                    <a:lnTo>
                      <a:pt x="31" y="49"/>
                    </a:lnTo>
                    <a:lnTo>
                      <a:pt x="29" y="29"/>
                    </a:lnTo>
                    <a:lnTo>
                      <a:pt x="24" y="20"/>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22" name="Freeform 115"/>
              <p:cNvSpPr>
                <a:spLocks/>
              </p:cNvSpPr>
              <p:nvPr/>
            </p:nvSpPr>
            <p:spPr bwMode="auto">
              <a:xfrm>
                <a:off x="308" y="1839"/>
                <a:ext cx="10" cy="5"/>
              </a:xfrm>
              <a:custGeom>
                <a:avLst/>
                <a:gdLst>
                  <a:gd name="T0" fmla="*/ 0 w 50"/>
                  <a:gd name="T1" fmla="*/ 0 h 25"/>
                  <a:gd name="T2" fmla="*/ 0 w 50"/>
                  <a:gd name="T3" fmla="*/ 0 h 25"/>
                  <a:gd name="T4" fmla="*/ 0 w 50"/>
                  <a:gd name="T5" fmla="*/ 0 h 25"/>
                  <a:gd name="T6" fmla="*/ 0 w 50"/>
                  <a:gd name="T7" fmla="*/ 0 h 25"/>
                  <a:gd name="T8" fmla="*/ 0 w 50"/>
                  <a:gd name="T9" fmla="*/ 0 h 25"/>
                  <a:gd name="T10" fmla="*/ 0 w 50"/>
                  <a:gd name="T11" fmla="*/ 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0" h="25">
                    <a:moveTo>
                      <a:pt x="0" y="11"/>
                    </a:moveTo>
                    <a:lnTo>
                      <a:pt x="19" y="13"/>
                    </a:lnTo>
                    <a:lnTo>
                      <a:pt x="50" y="25"/>
                    </a:lnTo>
                    <a:lnTo>
                      <a:pt x="28" y="9"/>
                    </a:lnTo>
                    <a:lnTo>
                      <a:pt x="1" y="0"/>
                    </a:lnTo>
                    <a:lnTo>
                      <a:pt x="0" y="11"/>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23" name="Freeform 116"/>
              <p:cNvSpPr>
                <a:spLocks/>
              </p:cNvSpPr>
              <p:nvPr/>
            </p:nvSpPr>
            <p:spPr bwMode="auto">
              <a:xfrm>
                <a:off x="321" y="1862"/>
                <a:ext cx="7" cy="7"/>
              </a:xfrm>
              <a:custGeom>
                <a:avLst/>
                <a:gdLst>
                  <a:gd name="T0" fmla="*/ 0 w 39"/>
                  <a:gd name="T1" fmla="*/ 0 h 33"/>
                  <a:gd name="T2" fmla="*/ 0 w 39"/>
                  <a:gd name="T3" fmla="*/ 0 h 33"/>
                  <a:gd name="T4" fmla="*/ 0 w 39"/>
                  <a:gd name="T5" fmla="*/ 0 h 33"/>
                  <a:gd name="T6" fmla="*/ 0 w 39"/>
                  <a:gd name="T7" fmla="*/ 0 h 33"/>
                  <a:gd name="T8" fmla="*/ 0 w 39"/>
                  <a:gd name="T9" fmla="*/ 0 h 3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9" h="33">
                    <a:moveTo>
                      <a:pt x="39" y="0"/>
                    </a:moveTo>
                    <a:lnTo>
                      <a:pt x="20" y="21"/>
                    </a:lnTo>
                    <a:lnTo>
                      <a:pt x="0" y="33"/>
                    </a:lnTo>
                    <a:lnTo>
                      <a:pt x="26" y="25"/>
                    </a:lnTo>
                    <a:lnTo>
                      <a:pt x="39"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24" name="Freeform 117"/>
              <p:cNvSpPr>
                <a:spLocks/>
              </p:cNvSpPr>
              <p:nvPr/>
            </p:nvSpPr>
            <p:spPr bwMode="auto">
              <a:xfrm>
                <a:off x="332" y="1858"/>
                <a:ext cx="7" cy="7"/>
              </a:xfrm>
              <a:custGeom>
                <a:avLst/>
                <a:gdLst>
                  <a:gd name="T0" fmla="*/ 0 w 38"/>
                  <a:gd name="T1" fmla="*/ 0 h 35"/>
                  <a:gd name="T2" fmla="*/ 0 w 38"/>
                  <a:gd name="T3" fmla="*/ 0 h 35"/>
                  <a:gd name="T4" fmla="*/ 0 w 38"/>
                  <a:gd name="T5" fmla="*/ 0 h 35"/>
                  <a:gd name="T6" fmla="*/ 0 w 38"/>
                  <a:gd name="T7" fmla="*/ 0 h 35"/>
                  <a:gd name="T8" fmla="*/ 0 w 38"/>
                  <a:gd name="T9" fmla="*/ 0 h 35"/>
                  <a:gd name="T10" fmla="*/ 0 w 38"/>
                  <a:gd name="T11" fmla="*/ 0 h 35"/>
                  <a:gd name="T12" fmla="*/ 0 w 38"/>
                  <a:gd name="T13" fmla="*/ 0 h 35"/>
                  <a:gd name="T14" fmla="*/ 0 w 38"/>
                  <a:gd name="T15" fmla="*/ 0 h 3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8" h="35">
                    <a:moveTo>
                      <a:pt x="0" y="0"/>
                    </a:moveTo>
                    <a:lnTo>
                      <a:pt x="3" y="13"/>
                    </a:lnTo>
                    <a:lnTo>
                      <a:pt x="22" y="29"/>
                    </a:lnTo>
                    <a:lnTo>
                      <a:pt x="38" y="35"/>
                    </a:lnTo>
                    <a:lnTo>
                      <a:pt x="12" y="32"/>
                    </a:lnTo>
                    <a:lnTo>
                      <a:pt x="3" y="21"/>
                    </a:lnTo>
                    <a:lnTo>
                      <a:pt x="2" y="9"/>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25" name="Freeform 118"/>
              <p:cNvSpPr>
                <a:spLocks/>
              </p:cNvSpPr>
              <p:nvPr/>
            </p:nvSpPr>
            <p:spPr bwMode="auto">
              <a:xfrm>
                <a:off x="278" y="1810"/>
                <a:ext cx="41" cy="31"/>
              </a:xfrm>
              <a:custGeom>
                <a:avLst/>
                <a:gdLst>
                  <a:gd name="T0" fmla="*/ 0 w 201"/>
                  <a:gd name="T1" fmla="*/ 0 h 158"/>
                  <a:gd name="T2" fmla="*/ 0 w 201"/>
                  <a:gd name="T3" fmla="*/ 0 h 158"/>
                  <a:gd name="T4" fmla="*/ 0 w 201"/>
                  <a:gd name="T5" fmla="*/ 0 h 158"/>
                  <a:gd name="T6" fmla="*/ 0 w 201"/>
                  <a:gd name="T7" fmla="*/ 0 h 158"/>
                  <a:gd name="T8" fmla="*/ 0 w 201"/>
                  <a:gd name="T9" fmla="*/ 0 h 158"/>
                  <a:gd name="T10" fmla="*/ 0 w 201"/>
                  <a:gd name="T11" fmla="*/ 0 h 158"/>
                  <a:gd name="T12" fmla="*/ 0 w 201"/>
                  <a:gd name="T13" fmla="*/ 0 h 15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01" h="158">
                    <a:moveTo>
                      <a:pt x="165" y="158"/>
                    </a:moveTo>
                    <a:lnTo>
                      <a:pt x="201" y="76"/>
                    </a:lnTo>
                    <a:lnTo>
                      <a:pt x="132" y="31"/>
                    </a:lnTo>
                    <a:lnTo>
                      <a:pt x="29" y="0"/>
                    </a:lnTo>
                    <a:lnTo>
                      <a:pt x="0" y="87"/>
                    </a:lnTo>
                    <a:lnTo>
                      <a:pt x="94" y="114"/>
                    </a:lnTo>
                    <a:lnTo>
                      <a:pt x="165" y="158"/>
                    </a:lnTo>
                    <a:close/>
                  </a:path>
                </a:pathLst>
              </a:custGeom>
              <a:solidFill>
                <a:srgbClr val="FFFFFF"/>
              </a:solidFill>
              <a:ln w="3175">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126" name="Oval 119"/>
              <p:cNvSpPr>
                <a:spLocks noChangeArrowheads="1"/>
              </p:cNvSpPr>
              <p:nvPr/>
            </p:nvSpPr>
            <p:spPr bwMode="auto">
              <a:xfrm>
                <a:off x="304" y="1824"/>
                <a:ext cx="7" cy="9"/>
              </a:xfrm>
              <a:prstGeom prst="ellipse">
                <a:avLst/>
              </a:prstGeom>
              <a:solidFill>
                <a:srgbClr val="FFFFFF"/>
              </a:solidFill>
              <a:ln w="3175">
                <a:solidFill>
                  <a:srgbClr val="000000"/>
                </a:solidFill>
                <a:round/>
                <a:headEnd/>
                <a:tailEnd/>
              </a:ln>
            </p:spPr>
            <p:txBody>
              <a:bodyPr/>
              <a:lstStyle/>
              <a:p>
                <a:pPr algn="ctr" eaLnBrk="1" hangingPunct="1"/>
                <a:endParaRPr lang="zh-CN" altLang="en-US" sz="900" b="1">
                  <a:latin typeface="微软雅黑" pitchFamily="34" charset="-122"/>
                  <a:ea typeface="微软雅黑" pitchFamily="34" charset="-122"/>
                </a:endParaRPr>
              </a:p>
            </p:txBody>
          </p:sp>
          <p:sp>
            <p:nvSpPr>
              <p:cNvPr id="127" name="Freeform 120"/>
              <p:cNvSpPr>
                <a:spLocks/>
              </p:cNvSpPr>
              <p:nvPr/>
            </p:nvSpPr>
            <p:spPr bwMode="auto">
              <a:xfrm>
                <a:off x="297" y="1826"/>
                <a:ext cx="10" cy="22"/>
              </a:xfrm>
              <a:custGeom>
                <a:avLst/>
                <a:gdLst>
                  <a:gd name="T0" fmla="*/ 0 w 52"/>
                  <a:gd name="T1" fmla="*/ 0 h 111"/>
                  <a:gd name="T2" fmla="*/ 0 w 52"/>
                  <a:gd name="T3" fmla="*/ 0 h 111"/>
                  <a:gd name="T4" fmla="*/ 0 w 52"/>
                  <a:gd name="T5" fmla="*/ 0 h 111"/>
                  <a:gd name="T6" fmla="*/ 0 w 52"/>
                  <a:gd name="T7" fmla="*/ 0 h 111"/>
                  <a:gd name="T8" fmla="*/ 0 w 52"/>
                  <a:gd name="T9" fmla="*/ 0 h 111"/>
                  <a:gd name="T10" fmla="*/ 0 w 52"/>
                  <a:gd name="T11" fmla="*/ 0 h 111"/>
                  <a:gd name="T12" fmla="*/ 0 w 52"/>
                  <a:gd name="T13" fmla="*/ 0 h 111"/>
                  <a:gd name="T14" fmla="*/ 0 w 52"/>
                  <a:gd name="T15" fmla="*/ 0 h 111"/>
                  <a:gd name="T16" fmla="*/ 0 w 52"/>
                  <a:gd name="T17" fmla="*/ 0 h 111"/>
                  <a:gd name="T18" fmla="*/ 0 w 52"/>
                  <a:gd name="T19" fmla="*/ 0 h 111"/>
                  <a:gd name="T20" fmla="*/ 0 w 52"/>
                  <a:gd name="T21" fmla="*/ 0 h 111"/>
                  <a:gd name="T22" fmla="*/ 0 w 52"/>
                  <a:gd name="T23" fmla="*/ 0 h 111"/>
                  <a:gd name="T24" fmla="*/ 0 w 52"/>
                  <a:gd name="T25" fmla="*/ 0 h 111"/>
                  <a:gd name="T26" fmla="*/ 0 w 52"/>
                  <a:gd name="T27" fmla="*/ 0 h 111"/>
                  <a:gd name="T28" fmla="*/ 0 w 52"/>
                  <a:gd name="T29" fmla="*/ 0 h 111"/>
                  <a:gd name="T30" fmla="*/ 0 w 52"/>
                  <a:gd name="T31" fmla="*/ 0 h 11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52" h="111">
                    <a:moveTo>
                      <a:pt x="4" y="74"/>
                    </a:moveTo>
                    <a:lnTo>
                      <a:pt x="7" y="55"/>
                    </a:lnTo>
                    <a:lnTo>
                      <a:pt x="5" y="36"/>
                    </a:lnTo>
                    <a:lnTo>
                      <a:pt x="4" y="23"/>
                    </a:lnTo>
                    <a:lnTo>
                      <a:pt x="0" y="13"/>
                    </a:lnTo>
                    <a:lnTo>
                      <a:pt x="4" y="4"/>
                    </a:lnTo>
                    <a:lnTo>
                      <a:pt x="11" y="0"/>
                    </a:lnTo>
                    <a:lnTo>
                      <a:pt x="27" y="6"/>
                    </a:lnTo>
                    <a:lnTo>
                      <a:pt x="33" y="16"/>
                    </a:lnTo>
                    <a:lnTo>
                      <a:pt x="37" y="27"/>
                    </a:lnTo>
                    <a:lnTo>
                      <a:pt x="39" y="39"/>
                    </a:lnTo>
                    <a:lnTo>
                      <a:pt x="40" y="59"/>
                    </a:lnTo>
                    <a:lnTo>
                      <a:pt x="52" y="79"/>
                    </a:lnTo>
                    <a:lnTo>
                      <a:pt x="23" y="111"/>
                    </a:lnTo>
                    <a:lnTo>
                      <a:pt x="11" y="103"/>
                    </a:lnTo>
                    <a:lnTo>
                      <a:pt x="4" y="74"/>
                    </a:lnTo>
                    <a:close/>
                  </a:path>
                </a:pathLst>
              </a:custGeom>
              <a:solidFill>
                <a:srgbClr val="FFC080"/>
              </a:solidFill>
              <a:ln w="3175">
                <a:solidFill>
                  <a:srgbClr val="402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128" name="Freeform 121"/>
              <p:cNvSpPr>
                <a:spLocks/>
              </p:cNvSpPr>
              <p:nvPr/>
            </p:nvSpPr>
            <p:spPr bwMode="auto">
              <a:xfrm>
                <a:off x="301" y="1841"/>
                <a:ext cx="7" cy="7"/>
              </a:xfrm>
              <a:custGeom>
                <a:avLst/>
                <a:gdLst>
                  <a:gd name="T0" fmla="*/ 0 w 35"/>
                  <a:gd name="T1" fmla="*/ 0 h 34"/>
                  <a:gd name="T2" fmla="*/ 0 w 35"/>
                  <a:gd name="T3" fmla="*/ 0 h 34"/>
                  <a:gd name="T4" fmla="*/ 0 w 35"/>
                  <a:gd name="T5" fmla="*/ 0 h 34"/>
                  <a:gd name="T6" fmla="*/ 0 w 35"/>
                  <a:gd name="T7" fmla="*/ 0 h 34"/>
                  <a:gd name="T8" fmla="*/ 0 w 35"/>
                  <a:gd name="T9" fmla="*/ 0 h 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 h="34">
                    <a:moveTo>
                      <a:pt x="24" y="0"/>
                    </a:moveTo>
                    <a:lnTo>
                      <a:pt x="35" y="4"/>
                    </a:lnTo>
                    <a:lnTo>
                      <a:pt x="9" y="34"/>
                    </a:lnTo>
                    <a:lnTo>
                      <a:pt x="0" y="26"/>
                    </a:lnTo>
                    <a:lnTo>
                      <a:pt x="24" y="0"/>
                    </a:lnTo>
                    <a:close/>
                  </a:path>
                </a:pathLst>
              </a:custGeom>
              <a:solidFill>
                <a:srgbClr val="FFC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29" name="Freeform 122"/>
              <p:cNvSpPr>
                <a:spLocks/>
              </p:cNvSpPr>
              <p:nvPr/>
            </p:nvSpPr>
            <p:spPr bwMode="auto">
              <a:xfrm>
                <a:off x="312" y="1815"/>
                <a:ext cx="9" cy="20"/>
              </a:xfrm>
              <a:custGeom>
                <a:avLst/>
                <a:gdLst>
                  <a:gd name="T0" fmla="*/ 0 w 48"/>
                  <a:gd name="T1" fmla="*/ 0 h 97"/>
                  <a:gd name="T2" fmla="*/ 0 w 48"/>
                  <a:gd name="T3" fmla="*/ 0 h 97"/>
                  <a:gd name="T4" fmla="*/ 0 w 48"/>
                  <a:gd name="T5" fmla="*/ 0 h 97"/>
                  <a:gd name="T6" fmla="*/ 0 w 48"/>
                  <a:gd name="T7" fmla="*/ 0 h 97"/>
                  <a:gd name="T8" fmla="*/ 0 w 48"/>
                  <a:gd name="T9" fmla="*/ 0 h 97"/>
                  <a:gd name="T10" fmla="*/ 0 w 48"/>
                  <a:gd name="T11" fmla="*/ 0 h 97"/>
                  <a:gd name="T12" fmla="*/ 0 w 48"/>
                  <a:gd name="T13" fmla="*/ 0 h 97"/>
                  <a:gd name="T14" fmla="*/ 0 w 48"/>
                  <a:gd name="T15" fmla="*/ 0 h 97"/>
                  <a:gd name="T16" fmla="*/ 0 w 48"/>
                  <a:gd name="T17" fmla="*/ 0 h 97"/>
                  <a:gd name="T18" fmla="*/ 0 w 48"/>
                  <a:gd name="T19" fmla="*/ 0 h 97"/>
                  <a:gd name="T20" fmla="*/ 0 w 48"/>
                  <a:gd name="T21" fmla="*/ 0 h 97"/>
                  <a:gd name="T22" fmla="*/ 0 w 48"/>
                  <a:gd name="T23" fmla="*/ 0 h 97"/>
                  <a:gd name="T24" fmla="*/ 0 w 48"/>
                  <a:gd name="T25" fmla="*/ 0 h 97"/>
                  <a:gd name="T26" fmla="*/ 0 w 48"/>
                  <a:gd name="T27" fmla="*/ 0 h 97"/>
                  <a:gd name="T28" fmla="*/ 0 w 48"/>
                  <a:gd name="T29" fmla="*/ 0 h 97"/>
                  <a:gd name="T30" fmla="*/ 0 w 48"/>
                  <a:gd name="T31" fmla="*/ 0 h 97"/>
                  <a:gd name="T32" fmla="*/ 0 w 48"/>
                  <a:gd name="T33" fmla="*/ 0 h 97"/>
                  <a:gd name="T34" fmla="*/ 0 w 48"/>
                  <a:gd name="T35" fmla="*/ 0 h 97"/>
                  <a:gd name="T36" fmla="*/ 0 w 48"/>
                  <a:gd name="T37" fmla="*/ 0 h 9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48" h="97">
                    <a:moveTo>
                      <a:pt x="0" y="23"/>
                    </a:moveTo>
                    <a:lnTo>
                      <a:pt x="4" y="43"/>
                    </a:lnTo>
                    <a:lnTo>
                      <a:pt x="6" y="51"/>
                    </a:lnTo>
                    <a:lnTo>
                      <a:pt x="7" y="64"/>
                    </a:lnTo>
                    <a:lnTo>
                      <a:pt x="5" y="73"/>
                    </a:lnTo>
                    <a:lnTo>
                      <a:pt x="7" y="84"/>
                    </a:lnTo>
                    <a:lnTo>
                      <a:pt x="14" y="95"/>
                    </a:lnTo>
                    <a:lnTo>
                      <a:pt x="21" y="96"/>
                    </a:lnTo>
                    <a:lnTo>
                      <a:pt x="34" y="97"/>
                    </a:lnTo>
                    <a:lnTo>
                      <a:pt x="43" y="91"/>
                    </a:lnTo>
                    <a:lnTo>
                      <a:pt x="46" y="88"/>
                    </a:lnTo>
                    <a:lnTo>
                      <a:pt x="48" y="77"/>
                    </a:lnTo>
                    <a:lnTo>
                      <a:pt x="48" y="59"/>
                    </a:lnTo>
                    <a:lnTo>
                      <a:pt x="48" y="48"/>
                    </a:lnTo>
                    <a:lnTo>
                      <a:pt x="46" y="32"/>
                    </a:lnTo>
                    <a:lnTo>
                      <a:pt x="44" y="22"/>
                    </a:lnTo>
                    <a:lnTo>
                      <a:pt x="36" y="0"/>
                    </a:lnTo>
                    <a:lnTo>
                      <a:pt x="7" y="1"/>
                    </a:lnTo>
                    <a:lnTo>
                      <a:pt x="0" y="23"/>
                    </a:lnTo>
                    <a:close/>
                  </a:path>
                </a:pathLst>
              </a:custGeom>
              <a:solidFill>
                <a:srgbClr val="FFC080"/>
              </a:solidFill>
              <a:ln w="3175">
                <a:solidFill>
                  <a:srgbClr val="402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130" name="Freeform 123"/>
              <p:cNvSpPr>
                <a:spLocks/>
              </p:cNvSpPr>
              <p:nvPr/>
            </p:nvSpPr>
            <p:spPr bwMode="auto">
              <a:xfrm>
                <a:off x="315" y="1828"/>
                <a:ext cx="5" cy="4"/>
              </a:xfrm>
              <a:custGeom>
                <a:avLst/>
                <a:gdLst>
                  <a:gd name="T0" fmla="*/ 0 w 24"/>
                  <a:gd name="T1" fmla="*/ 0 h 20"/>
                  <a:gd name="T2" fmla="*/ 0 w 24"/>
                  <a:gd name="T3" fmla="*/ 0 h 20"/>
                  <a:gd name="T4" fmla="*/ 0 w 24"/>
                  <a:gd name="T5" fmla="*/ 0 h 20"/>
                  <a:gd name="T6" fmla="*/ 0 w 24"/>
                  <a:gd name="T7" fmla="*/ 0 h 20"/>
                  <a:gd name="T8" fmla="*/ 0 w 24"/>
                  <a:gd name="T9" fmla="*/ 0 h 20"/>
                  <a:gd name="T10" fmla="*/ 0 w 24"/>
                  <a:gd name="T11" fmla="*/ 0 h 20"/>
                  <a:gd name="T12" fmla="*/ 0 w 24"/>
                  <a:gd name="T13" fmla="*/ 0 h 20"/>
                  <a:gd name="T14" fmla="*/ 0 w 24"/>
                  <a:gd name="T15" fmla="*/ 0 h 2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4" h="20">
                    <a:moveTo>
                      <a:pt x="24" y="5"/>
                    </a:moveTo>
                    <a:lnTo>
                      <a:pt x="12" y="0"/>
                    </a:lnTo>
                    <a:lnTo>
                      <a:pt x="3" y="1"/>
                    </a:lnTo>
                    <a:lnTo>
                      <a:pt x="0" y="5"/>
                    </a:lnTo>
                    <a:lnTo>
                      <a:pt x="1" y="20"/>
                    </a:lnTo>
                    <a:lnTo>
                      <a:pt x="3" y="8"/>
                    </a:lnTo>
                    <a:lnTo>
                      <a:pt x="5" y="4"/>
                    </a:lnTo>
                    <a:lnTo>
                      <a:pt x="24" y="5"/>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grpSp>
        <p:grpSp>
          <p:nvGrpSpPr>
            <p:cNvPr id="131" name="Group 124"/>
            <p:cNvGrpSpPr>
              <a:grpSpLocks/>
            </p:cNvGrpSpPr>
            <p:nvPr/>
          </p:nvGrpSpPr>
          <p:grpSpPr bwMode="auto">
            <a:xfrm>
              <a:off x="2029950" y="3681166"/>
              <a:ext cx="139921" cy="65972"/>
              <a:chOff x="375" y="2315"/>
              <a:chExt cx="139" cy="71"/>
            </a:xfrm>
          </p:grpSpPr>
          <p:sp>
            <p:nvSpPr>
              <p:cNvPr id="132" name="Freeform 125"/>
              <p:cNvSpPr>
                <a:spLocks/>
              </p:cNvSpPr>
              <p:nvPr/>
            </p:nvSpPr>
            <p:spPr bwMode="auto">
              <a:xfrm>
                <a:off x="375" y="2315"/>
                <a:ext cx="139" cy="71"/>
              </a:xfrm>
              <a:custGeom>
                <a:avLst/>
                <a:gdLst>
                  <a:gd name="T0" fmla="*/ 0 w 691"/>
                  <a:gd name="T1" fmla="*/ 0 h 355"/>
                  <a:gd name="T2" fmla="*/ 0 w 691"/>
                  <a:gd name="T3" fmla="*/ 0 h 355"/>
                  <a:gd name="T4" fmla="*/ 0 w 691"/>
                  <a:gd name="T5" fmla="*/ 0 h 355"/>
                  <a:gd name="T6" fmla="*/ 0 w 691"/>
                  <a:gd name="T7" fmla="*/ 0 h 355"/>
                  <a:gd name="T8" fmla="*/ 0 w 691"/>
                  <a:gd name="T9" fmla="*/ 0 h 355"/>
                  <a:gd name="T10" fmla="*/ 0 w 691"/>
                  <a:gd name="T11" fmla="*/ 0 h 355"/>
                  <a:gd name="T12" fmla="*/ 0 w 691"/>
                  <a:gd name="T13" fmla="*/ 0 h 355"/>
                  <a:gd name="T14" fmla="*/ 0 w 691"/>
                  <a:gd name="T15" fmla="*/ 0 h 355"/>
                  <a:gd name="T16" fmla="*/ 0 w 691"/>
                  <a:gd name="T17" fmla="*/ 0 h 355"/>
                  <a:gd name="T18" fmla="*/ 0 w 691"/>
                  <a:gd name="T19" fmla="*/ 0 h 355"/>
                  <a:gd name="T20" fmla="*/ 0 w 691"/>
                  <a:gd name="T21" fmla="*/ 0 h 355"/>
                  <a:gd name="T22" fmla="*/ 0 w 691"/>
                  <a:gd name="T23" fmla="*/ 0 h 355"/>
                  <a:gd name="T24" fmla="*/ 0 w 691"/>
                  <a:gd name="T25" fmla="*/ 0 h 355"/>
                  <a:gd name="T26" fmla="*/ 0 w 691"/>
                  <a:gd name="T27" fmla="*/ 0 h 355"/>
                  <a:gd name="T28" fmla="*/ 0 w 691"/>
                  <a:gd name="T29" fmla="*/ 0 h 355"/>
                  <a:gd name="T30" fmla="*/ 0 w 691"/>
                  <a:gd name="T31" fmla="*/ 0 h 355"/>
                  <a:gd name="T32" fmla="*/ 0 w 691"/>
                  <a:gd name="T33" fmla="*/ 0 h 355"/>
                  <a:gd name="T34" fmla="*/ 0 w 691"/>
                  <a:gd name="T35" fmla="*/ 0 h 355"/>
                  <a:gd name="T36" fmla="*/ 0 w 691"/>
                  <a:gd name="T37" fmla="*/ 0 h 355"/>
                  <a:gd name="T38" fmla="*/ 0 w 691"/>
                  <a:gd name="T39" fmla="*/ 0 h 35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691" h="355">
                    <a:moveTo>
                      <a:pt x="279" y="11"/>
                    </a:moveTo>
                    <a:lnTo>
                      <a:pt x="274" y="104"/>
                    </a:lnTo>
                    <a:lnTo>
                      <a:pt x="455" y="189"/>
                    </a:lnTo>
                    <a:lnTo>
                      <a:pt x="607" y="226"/>
                    </a:lnTo>
                    <a:lnTo>
                      <a:pt x="691" y="263"/>
                    </a:lnTo>
                    <a:lnTo>
                      <a:pt x="687" y="313"/>
                    </a:lnTo>
                    <a:lnTo>
                      <a:pt x="577" y="343"/>
                    </a:lnTo>
                    <a:lnTo>
                      <a:pt x="413" y="355"/>
                    </a:lnTo>
                    <a:lnTo>
                      <a:pt x="274" y="331"/>
                    </a:lnTo>
                    <a:lnTo>
                      <a:pt x="188" y="307"/>
                    </a:lnTo>
                    <a:lnTo>
                      <a:pt x="183" y="334"/>
                    </a:lnTo>
                    <a:lnTo>
                      <a:pt x="74" y="331"/>
                    </a:lnTo>
                    <a:lnTo>
                      <a:pt x="7" y="318"/>
                    </a:lnTo>
                    <a:lnTo>
                      <a:pt x="7" y="270"/>
                    </a:lnTo>
                    <a:lnTo>
                      <a:pt x="0" y="242"/>
                    </a:lnTo>
                    <a:lnTo>
                      <a:pt x="0" y="173"/>
                    </a:lnTo>
                    <a:lnTo>
                      <a:pt x="18" y="135"/>
                    </a:lnTo>
                    <a:lnTo>
                      <a:pt x="53" y="91"/>
                    </a:lnTo>
                    <a:lnTo>
                      <a:pt x="60" y="0"/>
                    </a:lnTo>
                    <a:lnTo>
                      <a:pt x="279" y="11"/>
                    </a:lnTo>
                    <a:close/>
                  </a:path>
                </a:pathLst>
              </a:custGeom>
              <a:solidFill>
                <a:srgbClr val="606060"/>
              </a:solidFill>
              <a:ln w="3175">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133" name="Freeform 126"/>
              <p:cNvSpPr>
                <a:spLocks/>
              </p:cNvSpPr>
              <p:nvPr/>
            </p:nvSpPr>
            <p:spPr bwMode="auto">
              <a:xfrm>
                <a:off x="421" y="2341"/>
                <a:ext cx="42" cy="22"/>
              </a:xfrm>
              <a:custGeom>
                <a:avLst/>
                <a:gdLst>
                  <a:gd name="T0" fmla="*/ 0 w 208"/>
                  <a:gd name="T1" fmla="*/ 0 h 110"/>
                  <a:gd name="T2" fmla="*/ 0 w 208"/>
                  <a:gd name="T3" fmla="*/ 0 h 110"/>
                  <a:gd name="T4" fmla="*/ 0 w 208"/>
                  <a:gd name="T5" fmla="*/ 0 h 110"/>
                  <a:gd name="T6" fmla="*/ 0 w 208"/>
                  <a:gd name="T7" fmla="*/ 0 h 110"/>
                  <a:gd name="T8" fmla="*/ 0 w 208"/>
                  <a:gd name="T9" fmla="*/ 0 h 1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8" h="110">
                    <a:moveTo>
                      <a:pt x="53" y="0"/>
                    </a:moveTo>
                    <a:lnTo>
                      <a:pt x="0" y="58"/>
                    </a:lnTo>
                    <a:lnTo>
                      <a:pt x="186" y="110"/>
                    </a:lnTo>
                    <a:lnTo>
                      <a:pt x="208" y="70"/>
                    </a:lnTo>
                    <a:lnTo>
                      <a:pt x="53"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34" name="Freeform 127"/>
              <p:cNvSpPr>
                <a:spLocks/>
              </p:cNvSpPr>
              <p:nvPr/>
            </p:nvSpPr>
            <p:spPr bwMode="auto">
              <a:xfrm>
                <a:off x="463" y="2356"/>
                <a:ext cx="46" cy="13"/>
              </a:xfrm>
              <a:custGeom>
                <a:avLst/>
                <a:gdLst>
                  <a:gd name="T0" fmla="*/ 0 w 233"/>
                  <a:gd name="T1" fmla="*/ 0 h 67"/>
                  <a:gd name="T2" fmla="*/ 0 w 233"/>
                  <a:gd name="T3" fmla="*/ 0 h 67"/>
                  <a:gd name="T4" fmla="*/ 0 w 233"/>
                  <a:gd name="T5" fmla="*/ 0 h 67"/>
                  <a:gd name="T6" fmla="*/ 0 w 233"/>
                  <a:gd name="T7" fmla="*/ 0 h 67"/>
                  <a:gd name="T8" fmla="*/ 0 w 233"/>
                  <a:gd name="T9" fmla="*/ 0 h 67"/>
                  <a:gd name="T10" fmla="*/ 0 w 233"/>
                  <a:gd name="T11" fmla="*/ 0 h 67"/>
                  <a:gd name="T12" fmla="*/ 0 w 233"/>
                  <a:gd name="T13" fmla="*/ 0 h 6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33" h="67">
                    <a:moveTo>
                      <a:pt x="27" y="0"/>
                    </a:moveTo>
                    <a:lnTo>
                      <a:pt x="0" y="32"/>
                    </a:lnTo>
                    <a:lnTo>
                      <a:pt x="115" y="62"/>
                    </a:lnTo>
                    <a:lnTo>
                      <a:pt x="168" y="67"/>
                    </a:lnTo>
                    <a:lnTo>
                      <a:pt x="233" y="64"/>
                    </a:lnTo>
                    <a:lnTo>
                      <a:pt x="165" y="30"/>
                    </a:lnTo>
                    <a:lnTo>
                      <a:pt x="27"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35" name="Freeform 128"/>
              <p:cNvSpPr>
                <a:spLocks/>
              </p:cNvSpPr>
              <p:nvPr/>
            </p:nvSpPr>
            <p:spPr bwMode="auto">
              <a:xfrm>
                <a:off x="376" y="2341"/>
                <a:ext cx="134" cy="41"/>
              </a:xfrm>
              <a:custGeom>
                <a:avLst/>
                <a:gdLst>
                  <a:gd name="T0" fmla="*/ 0 w 670"/>
                  <a:gd name="T1" fmla="*/ 0 h 209"/>
                  <a:gd name="T2" fmla="*/ 0 w 670"/>
                  <a:gd name="T3" fmla="*/ 0 h 209"/>
                  <a:gd name="T4" fmla="*/ 0 w 670"/>
                  <a:gd name="T5" fmla="*/ 0 h 209"/>
                  <a:gd name="T6" fmla="*/ 0 w 670"/>
                  <a:gd name="T7" fmla="*/ 0 h 209"/>
                  <a:gd name="T8" fmla="*/ 0 w 670"/>
                  <a:gd name="T9" fmla="*/ 0 h 209"/>
                  <a:gd name="T10" fmla="*/ 0 w 670"/>
                  <a:gd name="T11" fmla="*/ 0 h 209"/>
                  <a:gd name="T12" fmla="*/ 0 w 670"/>
                  <a:gd name="T13" fmla="*/ 0 h 209"/>
                  <a:gd name="T14" fmla="*/ 0 w 670"/>
                  <a:gd name="T15" fmla="*/ 0 h 209"/>
                  <a:gd name="T16" fmla="*/ 0 w 670"/>
                  <a:gd name="T17" fmla="*/ 0 h 209"/>
                  <a:gd name="T18" fmla="*/ 0 w 670"/>
                  <a:gd name="T19" fmla="*/ 0 h 209"/>
                  <a:gd name="T20" fmla="*/ 0 w 670"/>
                  <a:gd name="T21" fmla="*/ 0 h 209"/>
                  <a:gd name="T22" fmla="*/ 0 w 670"/>
                  <a:gd name="T23" fmla="*/ 0 h 209"/>
                  <a:gd name="T24" fmla="*/ 0 w 670"/>
                  <a:gd name="T25" fmla="*/ 0 h 209"/>
                  <a:gd name="T26" fmla="*/ 0 w 670"/>
                  <a:gd name="T27" fmla="*/ 0 h 209"/>
                  <a:gd name="T28" fmla="*/ 0 w 670"/>
                  <a:gd name="T29" fmla="*/ 0 h 209"/>
                  <a:gd name="T30" fmla="*/ 0 w 670"/>
                  <a:gd name="T31" fmla="*/ 0 h 209"/>
                  <a:gd name="T32" fmla="*/ 0 w 670"/>
                  <a:gd name="T33" fmla="*/ 0 h 209"/>
                  <a:gd name="T34" fmla="*/ 0 w 670"/>
                  <a:gd name="T35" fmla="*/ 0 h 209"/>
                  <a:gd name="T36" fmla="*/ 0 w 670"/>
                  <a:gd name="T37" fmla="*/ 0 h 20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670" h="209">
                    <a:moveTo>
                      <a:pt x="670" y="178"/>
                    </a:moveTo>
                    <a:lnTo>
                      <a:pt x="670" y="146"/>
                    </a:lnTo>
                    <a:lnTo>
                      <a:pt x="582" y="155"/>
                    </a:lnTo>
                    <a:lnTo>
                      <a:pt x="442" y="134"/>
                    </a:lnTo>
                    <a:lnTo>
                      <a:pt x="361" y="116"/>
                    </a:lnTo>
                    <a:lnTo>
                      <a:pt x="206" y="66"/>
                    </a:lnTo>
                    <a:lnTo>
                      <a:pt x="140" y="58"/>
                    </a:lnTo>
                    <a:lnTo>
                      <a:pt x="73" y="34"/>
                    </a:lnTo>
                    <a:lnTo>
                      <a:pt x="40" y="0"/>
                    </a:lnTo>
                    <a:lnTo>
                      <a:pt x="0" y="43"/>
                    </a:lnTo>
                    <a:lnTo>
                      <a:pt x="0" y="132"/>
                    </a:lnTo>
                    <a:lnTo>
                      <a:pt x="49" y="146"/>
                    </a:lnTo>
                    <a:lnTo>
                      <a:pt x="170" y="162"/>
                    </a:lnTo>
                    <a:lnTo>
                      <a:pt x="218" y="167"/>
                    </a:lnTo>
                    <a:lnTo>
                      <a:pt x="298" y="196"/>
                    </a:lnTo>
                    <a:lnTo>
                      <a:pt x="388" y="209"/>
                    </a:lnTo>
                    <a:lnTo>
                      <a:pt x="452" y="209"/>
                    </a:lnTo>
                    <a:lnTo>
                      <a:pt x="553" y="209"/>
                    </a:lnTo>
                    <a:lnTo>
                      <a:pt x="670" y="178"/>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36" name="Freeform 129"/>
              <p:cNvSpPr>
                <a:spLocks/>
              </p:cNvSpPr>
              <p:nvPr/>
            </p:nvSpPr>
            <p:spPr bwMode="auto">
              <a:xfrm>
                <a:off x="386" y="2317"/>
                <a:ext cx="44" cy="34"/>
              </a:xfrm>
              <a:custGeom>
                <a:avLst/>
                <a:gdLst>
                  <a:gd name="T0" fmla="*/ 0 w 219"/>
                  <a:gd name="T1" fmla="*/ 0 h 171"/>
                  <a:gd name="T2" fmla="*/ 0 w 219"/>
                  <a:gd name="T3" fmla="*/ 0 h 171"/>
                  <a:gd name="T4" fmla="*/ 0 w 219"/>
                  <a:gd name="T5" fmla="*/ 0 h 171"/>
                  <a:gd name="T6" fmla="*/ 0 w 219"/>
                  <a:gd name="T7" fmla="*/ 0 h 171"/>
                  <a:gd name="T8" fmla="*/ 0 w 219"/>
                  <a:gd name="T9" fmla="*/ 0 h 171"/>
                  <a:gd name="T10" fmla="*/ 0 w 219"/>
                  <a:gd name="T11" fmla="*/ 0 h 171"/>
                  <a:gd name="T12" fmla="*/ 0 w 219"/>
                  <a:gd name="T13" fmla="*/ 0 h 171"/>
                  <a:gd name="T14" fmla="*/ 0 w 219"/>
                  <a:gd name="T15" fmla="*/ 0 h 171"/>
                  <a:gd name="T16" fmla="*/ 0 w 219"/>
                  <a:gd name="T17" fmla="*/ 0 h 171"/>
                  <a:gd name="T18" fmla="*/ 0 w 219"/>
                  <a:gd name="T19" fmla="*/ 0 h 17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9" h="171">
                    <a:moveTo>
                      <a:pt x="214" y="11"/>
                    </a:moveTo>
                    <a:lnTo>
                      <a:pt x="207" y="96"/>
                    </a:lnTo>
                    <a:lnTo>
                      <a:pt x="219" y="114"/>
                    </a:lnTo>
                    <a:lnTo>
                      <a:pt x="170" y="171"/>
                    </a:lnTo>
                    <a:lnTo>
                      <a:pt x="103" y="171"/>
                    </a:lnTo>
                    <a:lnTo>
                      <a:pt x="26" y="146"/>
                    </a:lnTo>
                    <a:lnTo>
                      <a:pt x="0" y="112"/>
                    </a:lnTo>
                    <a:lnTo>
                      <a:pt x="15" y="89"/>
                    </a:lnTo>
                    <a:lnTo>
                      <a:pt x="20" y="0"/>
                    </a:lnTo>
                    <a:lnTo>
                      <a:pt x="214" y="11"/>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grpSp>
        <p:grpSp>
          <p:nvGrpSpPr>
            <p:cNvPr id="137" name="Group 130"/>
            <p:cNvGrpSpPr>
              <a:grpSpLocks/>
            </p:cNvGrpSpPr>
            <p:nvPr/>
          </p:nvGrpSpPr>
          <p:grpSpPr bwMode="auto">
            <a:xfrm>
              <a:off x="2032970" y="3565947"/>
              <a:ext cx="58384" cy="131945"/>
              <a:chOff x="378" y="2191"/>
              <a:chExt cx="58" cy="142"/>
            </a:xfrm>
          </p:grpSpPr>
          <p:sp>
            <p:nvSpPr>
              <p:cNvPr id="138" name="Freeform 131"/>
              <p:cNvSpPr>
                <a:spLocks/>
              </p:cNvSpPr>
              <p:nvPr/>
            </p:nvSpPr>
            <p:spPr bwMode="auto">
              <a:xfrm>
                <a:off x="378" y="2191"/>
                <a:ext cx="58" cy="142"/>
              </a:xfrm>
              <a:custGeom>
                <a:avLst/>
                <a:gdLst>
                  <a:gd name="T0" fmla="*/ 0 w 292"/>
                  <a:gd name="T1" fmla="*/ 0 h 710"/>
                  <a:gd name="T2" fmla="*/ 0 w 292"/>
                  <a:gd name="T3" fmla="*/ 0 h 710"/>
                  <a:gd name="T4" fmla="*/ 0 w 292"/>
                  <a:gd name="T5" fmla="*/ 0 h 710"/>
                  <a:gd name="T6" fmla="*/ 0 w 292"/>
                  <a:gd name="T7" fmla="*/ 0 h 710"/>
                  <a:gd name="T8" fmla="*/ 0 w 292"/>
                  <a:gd name="T9" fmla="*/ 0 h 710"/>
                  <a:gd name="T10" fmla="*/ 0 w 292"/>
                  <a:gd name="T11" fmla="*/ 0 h 710"/>
                  <a:gd name="T12" fmla="*/ 0 w 292"/>
                  <a:gd name="T13" fmla="*/ 0 h 710"/>
                  <a:gd name="T14" fmla="*/ 0 w 292"/>
                  <a:gd name="T15" fmla="*/ 0 h 71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92" h="710">
                    <a:moveTo>
                      <a:pt x="24" y="15"/>
                    </a:moveTo>
                    <a:lnTo>
                      <a:pt x="6" y="256"/>
                    </a:lnTo>
                    <a:lnTo>
                      <a:pt x="10" y="454"/>
                    </a:lnTo>
                    <a:lnTo>
                      <a:pt x="0" y="678"/>
                    </a:lnTo>
                    <a:lnTo>
                      <a:pt x="144" y="710"/>
                    </a:lnTo>
                    <a:lnTo>
                      <a:pt x="283" y="710"/>
                    </a:lnTo>
                    <a:lnTo>
                      <a:pt x="292" y="0"/>
                    </a:lnTo>
                    <a:lnTo>
                      <a:pt x="24" y="15"/>
                    </a:lnTo>
                    <a:close/>
                  </a:path>
                </a:pathLst>
              </a:custGeom>
              <a:solidFill>
                <a:srgbClr val="606060"/>
              </a:solidFill>
              <a:ln w="3175">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139" name="Freeform 132"/>
              <p:cNvSpPr>
                <a:spLocks/>
              </p:cNvSpPr>
              <p:nvPr/>
            </p:nvSpPr>
            <p:spPr bwMode="auto">
              <a:xfrm>
                <a:off x="383" y="2193"/>
                <a:ext cx="50" cy="136"/>
              </a:xfrm>
              <a:custGeom>
                <a:avLst/>
                <a:gdLst>
                  <a:gd name="T0" fmla="*/ 0 w 252"/>
                  <a:gd name="T1" fmla="*/ 0 h 681"/>
                  <a:gd name="T2" fmla="*/ 0 w 252"/>
                  <a:gd name="T3" fmla="*/ 0 h 681"/>
                  <a:gd name="T4" fmla="*/ 0 w 252"/>
                  <a:gd name="T5" fmla="*/ 0 h 681"/>
                  <a:gd name="T6" fmla="*/ 0 w 252"/>
                  <a:gd name="T7" fmla="*/ 0 h 681"/>
                  <a:gd name="T8" fmla="*/ 0 w 252"/>
                  <a:gd name="T9" fmla="*/ 0 h 681"/>
                  <a:gd name="T10" fmla="*/ 0 w 252"/>
                  <a:gd name="T11" fmla="*/ 0 h 681"/>
                  <a:gd name="T12" fmla="*/ 0 w 252"/>
                  <a:gd name="T13" fmla="*/ 0 h 681"/>
                  <a:gd name="T14" fmla="*/ 0 w 252"/>
                  <a:gd name="T15" fmla="*/ 0 h 68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52" h="681">
                    <a:moveTo>
                      <a:pt x="23" y="21"/>
                    </a:moveTo>
                    <a:lnTo>
                      <a:pt x="0" y="223"/>
                    </a:lnTo>
                    <a:lnTo>
                      <a:pt x="5" y="385"/>
                    </a:lnTo>
                    <a:lnTo>
                      <a:pt x="5" y="633"/>
                    </a:lnTo>
                    <a:lnTo>
                      <a:pt x="128" y="681"/>
                    </a:lnTo>
                    <a:lnTo>
                      <a:pt x="238" y="681"/>
                    </a:lnTo>
                    <a:lnTo>
                      <a:pt x="252" y="0"/>
                    </a:lnTo>
                    <a:lnTo>
                      <a:pt x="23" y="21"/>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grpSp>
        <p:grpSp>
          <p:nvGrpSpPr>
            <p:cNvPr id="140" name="Group 133"/>
            <p:cNvGrpSpPr>
              <a:grpSpLocks/>
            </p:cNvGrpSpPr>
            <p:nvPr/>
          </p:nvGrpSpPr>
          <p:grpSpPr bwMode="auto">
            <a:xfrm>
              <a:off x="2063168" y="3699750"/>
              <a:ext cx="141934" cy="65972"/>
              <a:chOff x="408" y="2335"/>
              <a:chExt cx="141" cy="71"/>
            </a:xfrm>
          </p:grpSpPr>
          <p:sp>
            <p:nvSpPr>
              <p:cNvPr id="141" name="Freeform 134"/>
              <p:cNvSpPr>
                <a:spLocks/>
              </p:cNvSpPr>
              <p:nvPr/>
            </p:nvSpPr>
            <p:spPr bwMode="auto">
              <a:xfrm>
                <a:off x="408" y="2335"/>
                <a:ext cx="141" cy="71"/>
              </a:xfrm>
              <a:custGeom>
                <a:avLst/>
                <a:gdLst>
                  <a:gd name="T0" fmla="*/ 0 w 703"/>
                  <a:gd name="T1" fmla="*/ 0 h 356"/>
                  <a:gd name="T2" fmla="*/ 0 w 703"/>
                  <a:gd name="T3" fmla="*/ 0 h 356"/>
                  <a:gd name="T4" fmla="*/ 0 w 703"/>
                  <a:gd name="T5" fmla="*/ 0 h 356"/>
                  <a:gd name="T6" fmla="*/ 0 w 703"/>
                  <a:gd name="T7" fmla="*/ 0 h 356"/>
                  <a:gd name="T8" fmla="*/ 0 w 703"/>
                  <a:gd name="T9" fmla="*/ 0 h 356"/>
                  <a:gd name="T10" fmla="*/ 0 w 703"/>
                  <a:gd name="T11" fmla="*/ 0 h 356"/>
                  <a:gd name="T12" fmla="*/ 0 w 703"/>
                  <a:gd name="T13" fmla="*/ 0 h 356"/>
                  <a:gd name="T14" fmla="*/ 0 w 703"/>
                  <a:gd name="T15" fmla="*/ 0 h 356"/>
                  <a:gd name="T16" fmla="*/ 0 w 703"/>
                  <a:gd name="T17" fmla="*/ 0 h 356"/>
                  <a:gd name="T18" fmla="*/ 0 w 703"/>
                  <a:gd name="T19" fmla="*/ 0 h 356"/>
                  <a:gd name="T20" fmla="*/ 0 w 703"/>
                  <a:gd name="T21" fmla="*/ 0 h 356"/>
                  <a:gd name="T22" fmla="*/ 0 w 703"/>
                  <a:gd name="T23" fmla="*/ 0 h 356"/>
                  <a:gd name="T24" fmla="*/ 0 w 703"/>
                  <a:gd name="T25" fmla="*/ 0 h 356"/>
                  <a:gd name="T26" fmla="*/ 0 w 703"/>
                  <a:gd name="T27" fmla="*/ 0 h 356"/>
                  <a:gd name="T28" fmla="*/ 0 w 703"/>
                  <a:gd name="T29" fmla="*/ 0 h 356"/>
                  <a:gd name="T30" fmla="*/ 0 w 703"/>
                  <a:gd name="T31" fmla="*/ 0 h 356"/>
                  <a:gd name="T32" fmla="*/ 0 w 703"/>
                  <a:gd name="T33" fmla="*/ 0 h 356"/>
                  <a:gd name="T34" fmla="*/ 0 w 703"/>
                  <a:gd name="T35" fmla="*/ 0 h 356"/>
                  <a:gd name="T36" fmla="*/ 0 w 703"/>
                  <a:gd name="T37" fmla="*/ 0 h 356"/>
                  <a:gd name="T38" fmla="*/ 0 w 703"/>
                  <a:gd name="T39" fmla="*/ 0 h 35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703" h="356">
                    <a:moveTo>
                      <a:pt x="285" y="13"/>
                    </a:moveTo>
                    <a:lnTo>
                      <a:pt x="280" y="104"/>
                    </a:lnTo>
                    <a:lnTo>
                      <a:pt x="463" y="191"/>
                    </a:lnTo>
                    <a:lnTo>
                      <a:pt x="617" y="227"/>
                    </a:lnTo>
                    <a:lnTo>
                      <a:pt x="703" y="264"/>
                    </a:lnTo>
                    <a:lnTo>
                      <a:pt x="698" y="314"/>
                    </a:lnTo>
                    <a:lnTo>
                      <a:pt x="588" y="345"/>
                    </a:lnTo>
                    <a:lnTo>
                      <a:pt x="420" y="356"/>
                    </a:lnTo>
                    <a:lnTo>
                      <a:pt x="280" y="332"/>
                    </a:lnTo>
                    <a:lnTo>
                      <a:pt x="194" y="307"/>
                    </a:lnTo>
                    <a:lnTo>
                      <a:pt x="188" y="335"/>
                    </a:lnTo>
                    <a:lnTo>
                      <a:pt x="76" y="332"/>
                    </a:lnTo>
                    <a:lnTo>
                      <a:pt x="8" y="320"/>
                    </a:lnTo>
                    <a:lnTo>
                      <a:pt x="8" y="271"/>
                    </a:lnTo>
                    <a:lnTo>
                      <a:pt x="0" y="243"/>
                    </a:lnTo>
                    <a:lnTo>
                      <a:pt x="0" y="174"/>
                    </a:lnTo>
                    <a:lnTo>
                      <a:pt x="22" y="136"/>
                    </a:lnTo>
                    <a:lnTo>
                      <a:pt x="56" y="94"/>
                    </a:lnTo>
                    <a:lnTo>
                      <a:pt x="64" y="0"/>
                    </a:lnTo>
                    <a:lnTo>
                      <a:pt x="285" y="13"/>
                    </a:lnTo>
                    <a:close/>
                  </a:path>
                </a:pathLst>
              </a:custGeom>
              <a:solidFill>
                <a:srgbClr val="606060"/>
              </a:solidFill>
              <a:ln w="3175">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142" name="Freeform 135"/>
              <p:cNvSpPr>
                <a:spLocks/>
              </p:cNvSpPr>
              <p:nvPr/>
            </p:nvSpPr>
            <p:spPr bwMode="auto">
              <a:xfrm>
                <a:off x="455" y="2361"/>
                <a:ext cx="42" cy="22"/>
              </a:xfrm>
              <a:custGeom>
                <a:avLst/>
                <a:gdLst>
                  <a:gd name="T0" fmla="*/ 0 w 210"/>
                  <a:gd name="T1" fmla="*/ 0 h 111"/>
                  <a:gd name="T2" fmla="*/ 0 w 210"/>
                  <a:gd name="T3" fmla="*/ 0 h 111"/>
                  <a:gd name="T4" fmla="*/ 0 w 210"/>
                  <a:gd name="T5" fmla="*/ 0 h 111"/>
                  <a:gd name="T6" fmla="*/ 0 w 210"/>
                  <a:gd name="T7" fmla="*/ 0 h 111"/>
                  <a:gd name="T8" fmla="*/ 0 w 210"/>
                  <a:gd name="T9" fmla="*/ 0 h 11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0" h="111">
                    <a:moveTo>
                      <a:pt x="53" y="0"/>
                    </a:moveTo>
                    <a:lnTo>
                      <a:pt x="0" y="60"/>
                    </a:lnTo>
                    <a:lnTo>
                      <a:pt x="187" y="111"/>
                    </a:lnTo>
                    <a:lnTo>
                      <a:pt x="210" y="71"/>
                    </a:lnTo>
                    <a:lnTo>
                      <a:pt x="53"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43" name="Freeform 136"/>
              <p:cNvSpPr>
                <a:spLocks/>
              </p:cNvSpPr>
              <p:nvPr/>
            </p:nvSpPr>
            <p:spPr bwMode="auto">
              <a:xfrm>
                <a:off x="497" y="2377"/>
                <a:ext cx="47" cy="13"/>
              </a:xfrm>
              <a:custGeom>
                <a:avLst/>
                <a:gdLst>
                  <a:gd name="T0" fmla="*/ 0 w 237"/>
                  <a:gd name="T1" fmla="*/ 0 h 66"/>
                  <a:gd name="T2" fmla="*/ 0 w 237"/>
                  <a:gd name="T3" fmla="*/ 0 h 66"/>
                  <a:gd name="T4" fmla="*/ 0 w 237"/>
                  <a:gd name="T5" fmla="*/ 0 h 66"/>
                  <a:gd name="T6" fmla="*/ 0 w 237"/>
                  <a:gd name="T7" fmla="*/ 0 h 66"/>
                  <a:gd name="T8" fmla="*/ 0 w 237"/>
                  <a:gd name="T9" fmla="*/ 0 h 66"/>
                  <a:gd name="T10" fmla="*/ 0 w 237"/>
                  <a:gd name="T11" fmla="*/ 0 h 66"/>
                  <a:gd name="T12" fmla="*/ 0 w 237"/>
                  <a:gd name="T13" fmla="*/ 0 h 6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37" h="66">
                    <a:moveTo>
                      <a:pt x="27" y="0"/>
                    </a:moveTo>
                    <a:lnTo>
                      <a:pt x="0" y="31"/>
                    </a:lnTo>
                    <a:lnTo>
                      <a:pt x="116" y="59"/>
                    </a:lnTo>
                    <a:lnTo>
                      <a:pt x="171" y="66"/>
                    </a:lnTo>
                    <a:lnTo>
                      <a:pt x="237" y="61"/>
                    </a:lnTo>
                    <a:lnTo>
                      <a:pt x="168" y="28"/>
                    </a:lnTo>
                    <a:lnTo>
                      <a:pt x="27"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44" name="Freeform 137"/>
              <p:cNvSpPr>
                <a:spLocks/>
              </p:cNvSpPr>
              <p:nvPr/>
            </p:nvSpPr>
            <p:spPr bwMode="auto">
              <a:xfrm>
                <a:off x="410" y="2361"/>
                <a:ext cx="135" cy="42"/>
              </a:xfrm>
              <a:custGeom>
                <a:avLst/>
                <a:gdLst>
                  <a:gd name="T0" fmla="*/ 0 w 678"/>
                  <a:gd name="T1" fmla="*/ 0 h 211"/>
                  <a:gd name="T2" fmla="*/ 0 w 678"/>
                  <a:gd name="T3" fmla="*/ 0 h 211"/>
                  <a:gd name="T4" fmla="*/ 0 w 678"/>
                  <a:gd name="T5" fmla="*/ 0 h 211"/>
                  <a:gd name="T6" fmla="*/ 0 w 678"/>
                  <a:gd name="T7" fmla="*/ 0 h 211"/>
                  <a:gd name="T8" fmla="*/ 0 w 678"/>
                  <a:gd name="T9" fmla="*/ 0 h 211"/>
                  <a:gd name="T10" fmla="*/ 0 w 678"/>
                  <a:gd name="T11" fmla="*/ 0 h 211"/>
                  <a:gd name="T12" fmla="*/ 0 w 678"/>
                  <a:gd name="T13" fmla="*/ 0 h 211"/>
                  <a:gd name="T14" fmla="*/ 0 w 678"/>
                  <a:gd name="T15" fmla="*/ 0 h 211"/>
                  <a:gd name="T16" fmla="*/ 0 w 678"/>
                  <a:gd name="T17" fmla="*/ 0 h 211"/>
                  <a:gd name="T18" fmla="*/ 0 w 678"/>
                  <a:gd name="T19" fmla="*/ 0 h 211"/>
                  <a:gd name="T20" fmla="*/ 0 w 678"/>
                  <a:gd name="T21" fmla="*/ 0 h 211"/>
                  <a:gd name="T22" fmla="*/ 0 w 678"/>
                  <a:gd name="T23" fmla="*/ 0 h 211"/>
                  <a:gd name="T24" fmla="*/ 0 w 678"/>
                  <a:gd name="T25" fmla="*/ 0 h 211"/>
                  <a:gd name="T26" fmla="*/ 0 w 678"/>
                  <a:gd name="T27" fmla="*/ 0 h 211"/>
                  <a:gd name="T28" fmla="*/ 0 w 678"/>
                  <a:gd name="T29" fmla="*/ 0 h 211"/>
                  <a:gd name="T30" fmla="*/ 0 w 678"/>
                  <a:gd name="T31" fmla="*/ 0 h 211"/>
                  <a:gd name="T32" fmla="*/ 0 w 678"/>
                  <a:gd name="T33" fmla="*/ 0 h 211"/>
                  <a:gd name="T34" fmla="*/ 0 w 678"/>
                  <a:gd name="T35" fmla="*/ 0 h 211"/>
                  <a:gd name="T36" fmla="*/ 0 w 678"/>
                  <a:gd name="T37" fmla="*/ 0 h 21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678" h="211">
                    <a:moveTo>
                      <a:pt x="678" y="178"/>
                    </a:moveTo>
                    <a:lnTo>
                      <a:pt x="678" y="147"/>
                    </a:lnTo>
                    <a:lnTo>
                      <a:pt x="590" y="156"/>
                    </a:lnTo>
                    <a:lnTo>
                      <a:pt x="446" y="136"/>
                    </a:lnTo>
                    <a:lnTo>
                      <a:pt x="365" y="117"/>
                    </a:lnTo>
                    <a:lnTo>
                      <a:pt x="209" y="66"/>
                    </a:lnTo>
                    <a:lnTo>
                      <a:pt x="140" y="60"/>
                    </a:lnTo>
                    <a:lnTo>
                      <a:pt x="74" y="35"/>
                    </a:lnTo>
                    <a:lnTo>
                      <a:pt x="39" y="0"/>
                    </a:lnTo>
                    <a:lnTo>
                      <a:pt x="0" y="44"/>
                    </a:lnTo>
                    <a:lnTo>
                      <a:pt x="0" y="133"/>
                    </a:lnTo>
                    <a:lnTo>
                      <a:pt x="50" y="147"/>
                    </a:lnTo>
                    <a:lnTo>
                      <a:pt x="171" y="162"/>
                    </a:lnTo>
                    <a:lnTo>
                      <a:pt x="220" y="170"/>
                    </a:lnTo>
                    <a:lnTo>
                      <a:pt x="300" y="197"/>
                    </a:lnTo>
                    <a:lnTo>
                      <a:pt x="392" y="211"/>
                    </a:lnTo>
                    <a:lnTo>
                      <a:pt x="458" y="211"/>
                    </a:lnTo>
                    <a:lnTo>
                      <a:pt x="560" y="211"/>
                    </a:lnTo>
                    <a:lnTo>
                      <a:pt x="678" y="178"/>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45" name="Freeform 138"/>
              <p:cNvSpPr>
                <a:spLocks/>
              </p:cNvSpPr>
              <p:nvPr/>
            </p:nvSpPr>
            <p:spPr bwMode="auto">
              <a:xfrm>
                <a:off x="419" y="2337"/>
                <a:ext cx="45" cy="34"/>
              </a:xfrm>
              <a:custGeom>
                <a:avLst/>
                <a:gdLst>
                  <a:gd name="T0" fmla="*/ 0 w 224"/>
                  <a:gd name="T1" fmla="*/ 0 h 170"/>
                  <a:gd name="T2" fmla="*/ 0 w 224"/>
                  <a:gd name="T3" fmla="*/ 0 h 170"/>
                  <a:gd name="T4" fmla="*/ 0 w 224"/>
                  <a:gd name="T5" fmla="*/ 0 h 170"/>
                  <a:gd name="T6" fmla="*/ 0 w 224"/>
                  <a:gd name="T7" fmla="*/ 0 h 170"/>
                  <a:gd name="T8" fmla="*/ 0 w 224"/>
                  <a:gd name="T9" fmla="*/ 0 h 170"/>
                  <a:gd name="T10" fmla="*/ 0 w 224"/>
                  <a:gd name="T11" fmla="*/ 0 h 170"/>
                  <a:gd name="T12" fmla="*/ 0 w 224"/>
                  <a:gd name="T13" fmla="*/ 0 h 170"/>
                  <a:gd name="T14" fmla="*/ 0 w 224"/>
                  <a:gd name="T15" fmla="*/ 0 h 170"/>
                  <a:gd name="T16" fmla="*/ 0 w 224"/>
                  <a:gd name="T17" fmla="*/ 0 h 170"/>
                  <a:gd name="T18" fmla="*/ 0 w 224"/>
                  <a:gd name="T19" fmla="*/ 0 h 17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4" h="170">
                    <a:moveTo>
                      <a:pt x="216" y="12"/>
                    </a:moveTo>
                    <a:lnTo>
                      <a:pt x="210" y="95"/>
                    </a:lnTo>
                    <a:lnTo>
                      <a:pt x="224" y="114"/>
                    </a:lnTo>
                    <a:lnTo>
                      <a:pt x="173" y="170"/>
                    </a:lnTo>
                    <a:lnTo>
                      <a:pt x="105" y="170"/>
                    </a:lnTo>
                    <a:lnTo>
                      <a:pt x="28" y="145"/>
                    </a:lnTo>
                    <a:lnTo>
                      <a:pt x="0" y="112"/>
                    </a:lnTo>
                    <a:lnTo>
                      <a:pt x="16" y="89"/>
                    </a:lnTo>
                    <a:lnTo>
                      <a:pt x="20" y="0"/>
                    </a:lnTo>
                    <a:lnTo>
                      <a:pt x="216" y="12"/>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grpSp>
        <p:sp>
          <p:nvSpPr>
            <p:cNvPr id="146" name="Oval 139"/>
            <p:cNvSpPr>
              <a:spLocks noChangeArrowheads="1"/>
            </p:cNvSpPr>
            <p:nvPr/>
          </p:nvSpPr>
          <p:spPr bwMode="auto">
            <a:xfrm>
              <a:off x="1851777" y="3700679"/>
              <a:ext cx="168107" cy="60398"/>
            </a:xfrm>
            <a:prstGeom prst="ellipse">
              <a:avLst/>
            </a:prstGeom>
            <a:solidFill>
              <a:srgbClr val="606060"/>
            </a:solidFill>
            <a:ln w="3175">
              <a:solidFill>
                <a:srgbClr val="000000"/>
              </a:solidFill>
              <a:round/>
              <a:headEnd/>
              <a:tailEnd/>
            </a:ln>
          </p:spPr>
          <p:txBody>
            <a:bodyPr/>
            <a:lstStyle/>
            <a:p>
              <a:pPr algn="ctr" eaLnBrk="1" hangingPunct="1"/>
              <a:endParaRPr lang="zh-CN" altLang="en-US" sz="900" b="1">
                <a:latin typeface="微软雅黑" pitchFamily="34" charset="-122"/>
                <a:ea typeface="微软雅黑" pitchFamily="34" charset="-122"/>
              </a:endParaRPr>
            </a:p>
          </p:txBody>
        </p:sp>
        <p:sp>
          <p:nvSpPr>
            <p:cNvPr id="147" name="Rectangle 140"/>
            <p:cNvSpPr>
              <a:spLocks noChangeArrowheads="1"/>
            </p:cNvSpPr>
            <p:nvPr/>
          </p:nvSpPr>
          <p:spPr bwMode="auto">
            <a:xfrm>
              <a:off x="1913181" y="3580814"/>
              <a:ext cx="44292" cy="137520"/>
            </a:xfrm>
            <a:prstGeom prst="rect">
              <a:avLst/>
            </a:prstGeom>
            <a:solidFill>
              <a:srgbClr val="606060"/>
            </a:solidFill>
            <a:ln w="3175">
              <a:solidFill>
                <a:srgbClr val="000000"/>
              </a:solidFill>
              <a:miter lim="800000"/>
              <a:headEnd/>
              <a:tailEnd/>
            </a:ln>
          </p:spPr>
          <p:txBody>
            <a:bodyPr/>
            <a:lstStyle/>
            <a:p>
              <a:pPr algn="ctr" eaLnBrk="1" hangingPunct="1"/>
              <a:endParaRPr lang="zh-CN" altLang="en-US" sz="900" b="1">
                <a:latin typeface="微软雅黑" pitchFamily="34" charset="-122"/>
                <a:ea typeface="微软雅黑" pitchFamily="34" charset="-122"/>
              </a:endParaRPr>
            </a:p>
          </p:txBody>
        </p:sp>
        <p:grpSp>
          <p:nvGrpSpPr>
            <p:cNvPr id="148" name="Group 141"/>
            <p:cNvGrpSpPr>
              <a:grpSpLocks/>
            </p:cNvGrpSpPr>
            <p:nvPr/>
          </p:nvGrpSpPr>
          <p:grpSpPr bwMode="auto">
            <a:xfrm>
              <a:off x="1835671" y="3528780"/>
              <a:ext cx="222464" cy="71547"/>
              <a:chOff x="182" y="2151"/>
              <a:chExt cx="221" cy="77"/>
            </a:xfrm>
          </p:grpSpPr>
          <p:sp>
            <p:nvSpPr>
              <p:cNvPr id="149" name="Freeform 142"/>
              <p:cNvSpPr>
                <a:spLocks/>
              </p:cNvSpPr>
              <p:nvPr/>
            </p:nvSpPr>
            <p:spPr bwMode="auto">
              <a:xfrm>
                <a:off x="182" y="2151"/>
                <a:ext cx="221" cy="77"/>
              </a:xfrm>
              <a:custGeom>
                <a:avLst/>
                <a:gdLst>
                  <a:gd name="T0" fmla="*/ 0 w 1106"/>
                  <a:gd name="T1" fmla="*/ 0 h 386"/>
                  <a:gd name="T2" fmla="*/ 0 w 1106"/>
                  <a:gd name="T3" fmla="*/ 0 h 386"/>
                  <a:gd name="T4" fmla="*/ 0 w 1106"/>
                  <a:gd name="T5" fmla="*/ 0 h 386"/>
                  <a:gd name="T6" fmla="*/ 0 w 1106"/>
                  <a:gd name="T7" fmla="*/ 0 h 386"/>
                  <a:gd name="T8" fmla="*/ 0 w 1106"/>
                  <a:gd name="T9" fmla="*/ 0 h 386"/>
                  <a:gd name="T10" fmla="*/ 0 w 1106"/>
                  <a:gd name="T11" fmla="*/ 0 h 386"/>
                  <a:gd name="T12" fmla="*/ 0 w 1106"/>
                  <a:gd name="T13" fmla="*/ 0 h 386"/>
                  <a:gd name="T14" fmla="*/ 0 w 1106"/>
                  <a:gd name="T15" fmla="*/ 0 h 38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106" h="386">
                    <a:moveTo>
                      <a:pt x="1106" y="202"/>
                    </a:moveTo>
                    <a:lnTo>
                      <a:pt x="1099" y="321"/>
                    </a:lnTo>
                    <a:lnTo>
                      <a:pt x="735" y="386"/>
                    </a:lnTo>
                    <a:lnTo>
                      <a:pt x="334" y="386"/>
                    </a:lnTo>
                    <a:lnTo>
                      <a:pt x="19" y="288"/>
                    </a:lnTo>
                    <a:lnTo>
                      <a:pt x="0" y="10"/>
                    </a:lnTo>
                    <a:lnTo>
                      <a:pt x="625" y="0"/>
                    </a:lnTo>
                    <a:lnTo>
                      <a:pt x="1106" y="202"/>
                    </a:lnTo>
                    <a:close/>
                  </a:path>
                </a:pathLst>
              </a:custGeom>
              <a:solidFill>
                <a:srgbClr val="404040"/>
              </a:solidFill>
              <a:ln w="3175">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150" name="Freeform 143"/>
              <p:cNvSpPr>
                <a:spLocks/>
              </p:cNvSpPr>
              <p:nvPr/>
            </p:nvSpPr>
            <p:spPr bwMode="auto">
              <a:xfrm>
                <a:off x="187" y="2180"/>
                <a:ext cx="211" cy="45"/>
              </a:xfrm>
              <a:custGeom>
                <a:avLst/>
                <a:gdLst>
                  <a:gd name="T0" fmla="*/ 0 w 1055"/>
                  <a:gd name="T1" fmla="*/ 0 h 221"/>
                  <a:gd name="T2" fmla="*/ 0 w 1055"/>
                  <a:gd name="T3" fmla="*/ 0 h 221"/>
                  <a:gd name="T4" fmla="*/ 0 w 1055"/>
                  <a:gd name="T5" fmla="*/ 0 h 221"/>
                  <a:gd name="T6" fmla="*/ 0 w 1055"/>
                  <a:gd name="T7" fmla="*/ 0 h 221"/>
                  <a:gd name="T8" fmla="*/ 0 w 1055"/>
                  <a:gd name="T9" fmla="*/ 0 h 221"/>
                  <a:gd name="T10" fmla="*/ 0 w 1055"/>
                  <a:gd name="T11" fmla="*/ 0 h 221"/>
                  <a:gd name="T12" fmla="*/ 0 w 1055"/>
                  <a:gd name="T13" fmla="*/ 0 h 221"/>
                  <a:gd name="T14" fmla="*/ 0 w 1055"/>
                  <a:gd name="T15" fmla="*/ 0 h 221"/>
                  <a:gd name="T16" fmla="*/ 0 w 1055"/>
                  <a:gd name="T17" fmla="*/ 0 h 22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5" h="221">
                    <a:moveTo>
                      <a:pt x="1055" y="75"/>
                    </a:moveTo>
                    <a:lnTo>
                      <a:pt x="1049" y="162"/>
                    </a:lnTo>
                    <a:lnTo>
                      <a:pt x="721" y="221"/>
                    </a:lnTo>
                    <a:lnTo>
                      <a:pt x="296" y="221"/>
                    </a:lnTo>
                    <a:lnTo>
                      <a:pt x="0" y="119"/>
                    </a:lnTo>
                    <a:lnTo>
                      <a:pt x="0" y="0"/>
                    </a:lnTo>
                    <a:lnTo>
                      <a:pt x="283" y="119"/>
                    </a:lnTo>
                    <a:lnTo>
                      <a:pt x="716" y="124"/>
                    </a:lnTo>
                    <a:lnTo>
                      <a:pt x="1055" y="75"/>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grpSp>
        <p:sp>
          <p:nvSpPr>
            <p:cNvPr id="151" name="Freeform 144"/>
            <p:cNvSpPr>
              <a:spLocks/>
            </p:cNvSpPr>
            <p:nvPr/>
          </p:nvSpPr>
          <p:spPr bwMode="auto">
            <a:xfrm>
              <a:off x="1828626" y="3453514"/>
              <a:ext cx="304000" cy="260174"/>
            </a:xfrm>
            <a:custGeom>
              <a:avLst/>
              <a:gdLst>
                <a:gd name="T0" fmla="*/ 2147483646 w 1507"/>
                <a:gd name="T1" fmla="*/ 2147483646 h 1401"/>
                <a:gd name="T2" fmla="*/ 2147483646 w 1507"/>
                <a:gd name="T3" fmla="*/ 2147483646 h 1401"/>
                <a:gd name="T4" fmla="*/ 2147483646 w 1507"/>
                <a:gd name="T5" fmla="*/ 2147483646 h 1401"/>
                <a:gd name="T6" fmla="*/ 2147483646 w 1507"/>
                <a:gd name="T7" fmla="*/ 2147483646 h 1401"/>
                <a:gd name="T8" fmla="*/ 2147483646 w 1507"/>
                <a:gd name="T9" fmla="*/ 2147483646 h 1401"/>
                <a:gd name="T10" fmla="*/ 2147483646 w 1507"/>
                <a:gd name="T11" fmla="*/ 2147483646 h 1401"/>
                <a:gd name="T12" fmla="*/ 2147483646 w 1507"/>
                <a:gd name="T13" fmla="*/ 2147483646 h 1401"/>
                <a:gd name="T14" fmla="*/ 2147483646 w 1507"/>
                <a:gd name="T15" fmla="*/ 2147483646 h 1401"/>
                <a:gd name="T16" fmla="*/ 2147483646 w 1507"/>
                <a:gd name="T17" fmla="*/ 2147483646 h 1401"/>
                <a:gd name="T18" fmla="*/ 2147483646 w 1507"/>
                <a:gd name="T19" fmla="*/ 2147483646 h 1401"/>
                <a:gd name="T20" fmla="*/ 2147483646 w 1507"/>
                <a:gd name="T21" fmla="*/ 2147483646 h 1401"/>
                <a:gd name="T22" fmla="*/ 2147483646 w 1507"/>
                <a:gd name="T23" fmla="*/ 2147483646 h 1401"/>
                <a:gd name="T24" fmla="*/ 2147483646 w 1507"/>
                <a:gd name="T25" fmla="*/ 2147483646 h 1401"/>
                <a:gd name="T26" fmla="*/ 2147483646 w 1507"/>
                <a:gd name="T27" fmla="*/ 2147483646 h 1401"/>
                <a:gd name="T28" fmla="*/ 2147483646 w 1507"/>
                <a:gd name="T29" fmla="*/ 2147483646 h 1401"/>
                <a:gd name="T30" fmla="*/ 2147483646 w 1507"/>
                <a:gd name="T31" fmla="*/ 2147483646 h 1401"/>
                <a:gd name="T32" fmla="*/ 2147483646 w 1507"/>
                <a:gd name="T33" fmla="*/ 2147483646 h 1401"/>
                <a:gd name="T34" fmla="*/ 2147483646 w 1507"/>
                <a:gd name="T35" fmla="*/ 2147483646 h 1401"/>
                <a:gd name="T36" fmla="*/ 2147483646 w 1507"/>
                <a:gd name="T37" fmla="*/ 2147483646 h 1401"/>
                <a:gd name="T38" fmla="*/ 2147483646 w 1507"/>
                <a:gd name="T39" fmla="*/ 0 h 1401"/>
                <a:gd name="T40" fmla="*/ 2147483646 w 1507"/>
                <a:gd name="T41" fmla="*/ 2147483646 h 1401"/>
                <a:gd name="T42" fmla="*/ 2147483646 w 1507"/>
                <a:gd name="T43" fmla="*/ 2147483646 h 1401"/>
                <a:gd name="T44" fmla="*/ 2147483646 w 1507"/>
                <a:gd name="T45" fmla="*/ 2147483646 h 1401"/>
                <a:gd name="T46" fmla="*/ 2147483646 w 1507"/>
                <a:gd name="T47" fmla="*/ 2147483646 h 1401"/>
                <a:gd name="T48" fmla="*/ 2147483646 w 1507"/>
                <a:gd name="T49" fmla="*/ 2147483646 h 1401"/>
                <a:gd name="T50" fmla="*/ 0 w 1507"/>
                <a:gd name="T51" fmla="*/ 2147483646 h 1401"/>
                <a:gd name="T52" fmla="*/ 2147483646 w 1507"/>
                <a:gd name="T53" fmla="*/ 2147483646 h 1401"/>
                <a:gd name="T54" fmla="*/ 2147483646 w 1507"/>
                <a:gd name="T55" fmla="*/ 2147483646 h 1401"/>
                <a:gd name="T56" fmla="*/ 2147483646 w 1507"/>
                <a:gd name="T57" fmla="*/ 2147483646 h 1401"/>
                <a:gd name="T58" fmla="*/ 2147483646 w 1507"/>
                <a:gd name="T59" fmla="*/ 2147483646 h 1401"/>
                <a:gd name="T60" fmla="*/ 2147483646 w 1507"/>
                <a:gd name="T61" fmla="*/ 2147483646 h 1401"/>
                <a:gd name="T62" fmla="*/ 2147483646 w 1507"/>
                <a:gd name="T63" fmla="*/ 2147483646 h 1401"/>
                <a:gd name="T64" fmla="*/ 2147483646 w 1507"/>
                <a:gd name="T65" fmla="*/ 2147483646 h 1401"/>
                <a:gd name="T66" fmla="*/ 2147483646 w 1507"/>
                <a:gd name="T67" fmla="*/ 2147483646 h 1401"/>
                <a:gd name="T68" fmla="*/ 2147483646 w 1507"/>
                <a:gd name="T69" fmla="*/ 2147483646 h 1401"/>
                <a:gd name="T70" fmla="*/ 2147483646 w 1507"/>
                <a:gd name="T71" fmla="*/ 2147483646 h 1401"/>
                <a:gd name="T72" fmla="*/ 2147483646 w 1507"/>
                <a:gd name="T73" fmla="*/ 2147483646 h 1401"/>
                <a:gd name="T74" fmla="*/ 2147483646 w 1507"/>
                <a:gd name="T75" fmla="*/ 2147483646 h 1401"/>
                <a:gd name="T76" fmla="*/ 2147483646 w 1507"/>
                <a:gd name="T77" fmla="*/ 2147483646 h 1401"/>
                <a:gd name="T78" fmla="*/ 2147483646 w 1507"/>
                <a:gd name="T79" fmla="*/ 2147483646 h 1401"/>
                <a:gd name="T80" fmla="*/ 2147483646 w 1507"/>
                <a:gd name="T81" fmla="*/ 2147483646 h 1401"/>
                <a:gd name="T82" fmla="*/ 2147483646 w 1507"/>
                <a:gd name="T83" fmla="*/ 2147483646 h 1401"/>
                <a:gd name="T84" fmla="*/ 2147483646 w 1507"/>
                <a:gd name="T85" fmla="*/ 2147483646 h 1401"/>
                <a:gd name="T86" fmla="*/ 2147483646 w 1507"/>
                <a:gd name="T87" fmla="*/ 2147483646 h 1401"/>
                <a:gd name="T88" fmla="*/ 2147483646 w 1507"/>
                <a:gd name="T89" fmla="*/ 2147483646 h 1401"/>
                <a:gd name="T90" fmla="*/ 2147483646 w 1507"/>
                <a:gd name="T91" fmla="*/ 2147483646 h 1401"/>
                <a:gd name="T92" fmla="*/ 2147483646 w 1507"/>
                <a:gd name="T93" fmla="*/ 2147483646 h 1401"/>
                <a:gd name="T94" fmla="*/ 2147483646 w 1507"/>
                <a:gd name="T95" fmla="*/ 2147483646 h 1401"/>
                <a:gd name="T96" fmla="*/ 2147483646 w 1507"/>
                <a:gd name="T97" fmla="*/ 2147483646 h 1401"/>
                <a:gd name="T98" fmla="*/ 2147483646 w 1507"/>
                <a:gd name="T99" fmla="*/ 2147483646 h 1401"/>
                <a:gd name="T100" fmla="*/ 2147483646 w 1507"/>
                <a:gd name="T101" fmla="*/ 2147483646 h 1401"/>
                <a:gd name="T102" fmla="*/ 2147483646 w 1507"/>
                <a:gd name="T103" fmla="*/ 2147483646 h 1401"/>
                <a:gd name="T104" fmla="*/ 2147483646 w 1507"/>
                <a:gd name="T105" fmla="*/ 2147483646 h 1401"/>
                <a:gd name="T106" fmla="*/ 2147483646 w 1507"/>
                <a:gd name="T107" fmla="*/ 2147483646 h 1401"/>
                <a:gd name="T108" fmla="*/ 2147483646 w 1507"/>
                <a:gd name="T109" fmla="*/ 2147483646 h 1401"/>
                <a:gd name="T110" fmla="*/ 2147483646 w 1507"/>
                <a:gd name="T111" fmla="*/ 2147483646 h 1401"/>
                <a:gd name="T112" fmla="*/ 2147483646 w 1507"/>
                <a:gd name="T113" fmla="*/ 2147483646 h 1401"/>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507" h="1401">
                  <a:moveTo>
                    <a:pt x="1501" y="789"/>
                  </a:moveTo>
                  <a:lnTo>
                    <a:pt x="1493" y="649"/>
                  </a:lnTo>
                  <a:lnTo>
                    <a:pt x="1495" y="499"/>
                  </a:lnTo>
                  <a:lnTo>
                    <a:pt x="1489" y="385"/>
                  </a:lnTo>
                  <a:lnTo>
                    <a:pt x="1424" y="317"/>
                  </a:lnTo>
                  <a:lnTo>
                    <a:pt x="1345" y="278"/>
                  </a:lnTo>
                  <a:lnTo>
                    <a:pt x="1166" y="213"/>
                  </a:lnTo>
                  <a:lnTo>
                    <a:pt x="903" y="149"/>
                  </a:lnTo>
                  <a:lnTo>
                    <a:pt x="852" y="144"/>
                  </a:lnTo>
                  <a:lnTo>
                    <a:pt x="817" y="149"/>
                  </a:lnTo>
                  <a:lnTo>
                    <a:pt x="809" y="135"/>
                  </a:lnTo>
                  <a:lnTo>
                    <a:pt x="794" y="122"/>
                  </a:lnTo>
                  <a:lnTo>
                    <a:pt x="777" y="125"/>
                  </a:lnTo>
                  <a:lnTo>
                    <a:pt x="754" y="126"/>
                  </a:lnTo>
                  <a:lnTo>
                    <a:pt x="745" y="100"/>
                  </a:lnTo>
                  <a:lnTo>
                    <a:pt x="726" y="85"/>
                  </a:lnTo>
                  <a:lnTo>
                    <a:pt x="704" y="82"/>
                  </a:lnTo>
                  <a:lnTo>
                    <a:pt x="678" y="82"/>
                  </a:lnTo>
                  <a:lnTo>
                    <a:pt x="681" y="59"/>
                  </a:lnTo>
                  <a:lnTo>
                    <a:pt x="651" y="0"/>
                  </a:lnTo>
                  <a:lnTo>
                    <a:pt x="37" y="16"/>
                  </a:lnTo>
                  <a:lnTo>
                    <a:pt x="39" y="79"/>
                  </a:lnTo>
                  <a:lnTo>
                    <a:pt x="28" y="135"/>
                  </a:lnTo>
                  <a:lnTo>
                    <a:pt x="18" y="175"/>
                  </a:lnTo>
                  <a:lnTo>
                    <a:pt x="8" y="225"/>
                  </a:lnTo>
                  <a:lnTo>
                    <a:pt x="0" y="306"/>
                  </a:lnTo>
                  <a:lnTo>
                    <a:pt x="9" y="354"/>
                  </a:lnTo>
                  <a:lnTo>
                    <a:pt x="28" y="399"/>
                  </a:lnTo>
                  <a:lnTo>
                    <a:pt x="49" y="438"/>
                  </a:lnTo>
                  <a:lnTo>
                    <a:pt x="78" y="451"/>
                  </a:lnTo>
                  <a:lnTo>
                    <a:pt x="122" y="464"/>
                  </a:lnTo>
                  <a:lnTo>
                    <a:pt x="180" y="483"/>
                  </a:lnTo>
                  <a:lnTo>
                    <a:pt x="208" y="514"/>
                  </a:lnTo>
                  <a:lnTo>
                    <a:pt x="240" y="541"/>
                  </a:lnTo>
                  <a:lnTo>
                    <a:pt x="289" y="564"/>
                  </a:lnTo>
                  <a:lnTo>
                    <a:pt x="348" y="582"/>
                  </a:lnTo>
                  <a:lnTo>
                    <a:pt x="441" y="594"/>
                  </a:lnTo>
                  <a:lnTo>
                    <a:pt x="520" y="594"/>
                  </a:lnTo>
                  <a:lnTo>
                    <a:pt x="581" y="587"/>
                  </a:lnTo>
                  <a:lnTo>
                    <a:pt x="637" y="582"/>
                  </a:lnTo>
                  <a:lnTo>
                    <a:pt x="678" y="604"/>
                  </a:lnTo>
                  <a:lnTo>
                    <a:pt x="758" y="600"/>
                  </a:lnTo>
                  <a:lnTo>
                    <a:pt x="1078" y="645"/>
                  </a:lnTo>
                  <a:lnTo>
                    <a:pt x="1165" y="655"/>
                  </a:lnTo>
                  <a:lnTo>
                    <a:pt x="1133" y="845"/>
                  </a:lnTo>
                  <a:lnTo>
                    <a:pt x="1130" y="942"/>
                  </a:lnTo>
                  <a:lnTo>
                    <a:pt x="1149" y="1066"/>
                  </a:lnTo>
                  <a:lnTo>
                    <a:pt x="1169" y="1212"/>
                  </a:lnTo>
                  <a:lnTo>
                    <a:pt x="1169" y="1363"/>
                  </a:lnTo>
                  <a:lnTo>
                    <a:pt x="1244" y="1385"/>
                  </a:lnTo>
                  <a:lnTo>
                    <a:pt x="1339" y="1395"/>
                  </a:lnTo>
                  <a:lnTo>
                    <a:pt x="1420" y="1401"/>
                  </a:lnTo>
                  <a:lnTo>
                    <a:pt x="1507" y="1391"/>
                  </a:lnTo>
                  <a:lnTo>
                    <a:pt x="1501" y="1252"/>
                  </a:lnTo>
                  <a:lnTo>
                    <a:pt x="1501" y="1024"/>
                  </a:lnTo>
                  <a:lnTo>
                    <a:pt x="1501" y="824"/>
                  </a:lnTo>
                  <a:lnTo>
                    <a:pt x="1501" y="789"/>
                  </a:lnTo>
                  <a:close/>
                </a:path>
              </a:pathLst>
            </a:custGeom>
            <a:solidFill>
              <a:srgbClr val="606060"/>
            </a:solidFill>
            <a:ln w="3175">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152" name="Freeform 145"/>
            <p:cNvSpPr>
              <a:spLocks/>
            </p:cNvSpPr>
            <p:nvPr/>
          </p:nvSpPr>
          <p:spPr bwMode="auto">
            <a:xfrm>
              <a:off x="1832652" y="3463736"/>
              <a:ext cx="296954" cy="246235"/>
            </a:xfrm>
            <a:custGeom>
              <a:avLst/>
              <a:gdLst>
                <a:gd name="T0" fmla="*/ 2147483646 w 1473"/>
                <a:gd name="T1" fmla="*/ 2147483646 h 1324"/>
                <a:gd name="T2" fmla="*/ 2147483646 w 1473"/>
                <a:gd name="T3" fmla="*/ 2147483646 h 1324"/>
                <a:gd name="T4" fmla="*/ 2147483646 w 1473"/>
                <a:gd name="T5" fmla="*/ 2147483646 h 1324"/>
                <a:gd name="T6" fmla="*/ 2147483646 w 1473"/>
                <a:gd name="T7" fmla="*/ 2147483646 h 1324"/>
                <a:gd name="T8" fmla="*/ 2147483646 w 1473"/>
                <a:gd name="T9" fmla="*/ 2147483646 h 1324"/>
                <a:gd name="T10" fmla="*/ 2147483646 w 1473"/>
                <a:gd name="T11" fmla="*/ 2147483646 h 1324"/>
                <a:gd name="T12" fmla="*/ 2147483646 w 1473"/>
                <a:gd name="T13" fmla="*/ 2147483646 h 1324"/>
                <a:gd name="T14" fmla="*/ 2147483646 w 1473"/>
                <a:gd name="T15" fmla="*/ 2147483646 h 1324"/>
                <a:gd name="T16" fmla="*/ 2147483646 w 1473"/>
                <a:gd name="T17" fmla="*/ 2147483646 h 1324"/>
                <a:gd name="T18" fmla="*/ 2147483646 w 1473"/>
                <a:gd name="T19" fmla="*/ 2147483646 h 1324"/>
                <a:gd name="T20" fmla="*/ 2147483646 w 1473"/>
                <a:gd name="T21" fmla="*/ 2147483646 h 1324"/>
                <a:gd name="T22" fmla="*/ 2147483646 w 1473"/>
                <a:gd name="T23" fmla="*/ 2147483646 h 1324"/>
                <a:gd name="T24" fmla="*/ 2147483646 w 1473"/>
                <a:gd name="T25" fmla="*/ 2147483646 h 1324"/>
                <a:gd name="T26" fmla="*/ 2147483646 w 1473"/>
                <a:gd name="T27" fmla="*/ 2147483646 h 1324"/>
                <a:gd name="T28" fmla="*/ 2147483646 w 1473"/>
                <a:gd name="T29" fmla="*/ 2147483646 h 1324"/>
                <a:gd name="T30" fmla="*/ 2147483646 w 1473"/>
                <a:gd name="T31" fmla="*/ 2147483646 h 1324"/>
                <a:gd name="T32" fmla="*/ 2147483646 w 1473"/>
                <a:gd name="T33" fmla="*/ 2147483646 h 1324"/>
                <a:gd name="T34" fmla="*/ 2147483646 w 1473"/>
                <a:gd name="T35" fmla="*/ 2147483646 h 1324"/>
                <a:gd name="T36" fmla="*/ 2147483646 w 1473"/>
                <a:gd name="T37" fmla="*/ 2147483646 h 1324"/>
                <a:gd name="T38" fmla="*/ 2147483646 w 1473"/>
                <a:gd name="T39" fmla="*/ 2147483646 h 1324"/>
                <a:gd name="T40" fmla="*/ 2147483646 w 1473"/>
                <a:gd name="T41" fmla="*/ 2147483646 h 1324"/>
                <a:gd name="T42" fmla="*/ 2147483646 w 1473"/>
                <a:gd name="T43" fmla="*/ 2147483646 h 1324"/>
                <a:gd name="T44" fmla="*/ 2147483646 w 1473"/>
                <a:gd name="T45" fmla="*/ 2147483646 h 1324"/>
                <a:gd name="T46" fmla="*/ 2147483646 w 1473"/>
                <a:gd name="T47" fmla="*/ 2147483646 h 1324"/>
                <a:gd name="T48" fmla="*/ 2147483646 w 1473"/>
                <a:gd name="T49" fmla="*/ 2147483646 h 1324"/>
                <a:gd name="T50" fmla="*/ 2147483646 w 1473"/>
                <a:gd name="T51" fmla="*/ 2147483646 h 1324"/>
                <a:gd name="T52" fmla="*/ 2147483646 w 1473"/>
                <a:gd name="T53" fmla="*/ 2147483646 h 1324"/>
                <a:gd name="T54" fmla="*/ 2147483646 w 1473"/>
                <a:gd name="T55" fmla="*/ 2147483646 h 1324"/>
                <a:gd name="T56" fmla="*/ 2147483646 w 1473"/>
                <a:gd name="T57" fmla="*/ 2147483646 h 1324"/>
                <a:gd name="T58" fmla="*/ 2147483646 w 1473"/>
                <a:gd name="T59" fmla="*/ 2147483646 h 1324"/>
                <a:gd name="T60" fmla="*/ 2147483646 w 1473"/>
                <a:gd name="T61" fmla="*/ 2147483646 h 1324"/>
                <a:gd name="T62" fmla="*/ 2147483646 w 1473"/>
                <a:gd name="T63" fmla="*/ 2147483646 h 1324"/>
                <a:gd name="T64" fmla="*/ 2147483646 w 1473"/>
                <a:gd name="T65" fmla="*/ 2147483646 h 1324"/>
                <a:gd name="T66" fmla="*/ 2147483646 w 1473"/>
                <a:gd name="T67" fmla="*/ 2147483646 h 1324"/>
                <a:gd name="T68" fmla="*/ 2147483646 w 1473"/>
                <a:gd name="T69" fmla="*/ 2147483646 h 1324"/>
                <a:gd name="T70" fmla="*/ 2147483646 w 1473"/>
                <a:gd name="T71" fmla="*/ 2147483646 h 1324"/>
                <a:gd name="T72" fmla="*/ 2147483646 w 1473"/>
                <a:gd name="T73" fmla="*/ 2147483646 h 1324"/>
                <a:gd name="T74" fmla="*/ 2147483646 w 1473"/>
                <a:gd name="T75" fmla="*/ 2147483646 h 1324"/>
                <a:gd name="T76" fmla="*/ 2147483646 w 1473"/>
                <a:gd name="T77" fmla="*/ 2147483646 h 1324"/>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1473" h="1324">
                  <a:moveTo>
                    <a:pt x="49" y="23"/>
                  </a:moveTo>
                  <a:lnTo>
                    <a:pt x="46" y="66"/>
                  </a:lnTo>
                  <a:lnTo>
                    <a:pt x="29" y="49"/>
                  </a:lnTo>
                  <a:lnTo>
                    <a:pt x="10" y="144"/>
                  </a:lnTo>
                  <a:lnTo>
                    <a:pt x="0" y="254"/>
                  </a:lnTo>
                  <a:lnTo>
                    <a:pt x="39" y="367"/>
                  </a:lnTo>
                  <a:lnTo>
                    <a:pt x="130" y="393"/>
                  </a:lnTo>
                  <a:lnTo>
                    <a:pt x="120" y="367"/>
                  </a:lnTo>
                  <a:lnTo>
                    <a:pt x="169" y="406"/>
                  </a:lnTo>
                  <a:lnTo>
                    <a:pt x="211" y="449"/>
                  </a:lnTo>
                  <a:lnTo>
                    <a:pt x="306" y="494"/>
                  </a:lnTo>
                  <a:lnTo>
                    <a:pt x="421" y="504"/>
                  </a:lnTo>
                  <a:lnTo>
                    <a:pt x="562" y="511"/>
                  </a:lnTo>
                  <a:lnTo>
                    <a:pt x="620" y="504"/>
                  </a:lnTo>
                  <a:lnTo>
                    <a:pt x="569" y="481"/>
                  </a:lnTo>
                  <a:lnTo>
                    <a:pt x="546" y="423"/>
                  </a:lnTo>
                  <a:lnTo>
                    <a:pt x="588" y="471"/>
                  </a:lnTo>
                  <a:lnTo>
                    <a:pt x="641" y="501"/>
                  </a:lnTo>
                  <a:lnTo>
                    <a:pt x="688" y="527"/>
                  </a:lnTo>
                  <a:lnTo>
                    <a:pt x="737" y="520"/>
                  </a:lnTo>
                  <a:lnTo>
                    <a:pt x="706" y="497"/>
                  </a:lnTo>
                  <a:lnTo>
                    <a:pt x="672" y="469"/>
                  </a:lnTo>
                  <a:lnTo>
                    <a:pt x="725" y="488"/>
                  </a:lnTo>
                  <a:lnTo>
                    <a:pt x="776" y="527"/>
                  </a:lnTo>
                  <a:lnTo>
                    <a:pt x="946" y="546"/>
                  </a:lnTo>
                  <a:lnTo>
                    <a:pt x="1114" y="572"/>
                  </a:lnTo>
                  <a:lnTo>
                    <a:pt x="1165" y="585"/>
                  </a:lnTo>
                  <a:lnTo>
                    <a:pt x="1122" y="833"/>
                  </a:lnTo>
                  <a:lnTo>
                    <a:pt x="1155" y="1063"/>
                  </a:lnTo>
                  <a:lnTo>
                    <a:pt x="1159" y="1288"/>
                  </a:lnTo>
                  <a:lnTo>
                    <a:pt x="1266" y="1310"/>
                  </a:lnTo>
                  <a:lnTo>
                    <a:pt x="1360" y="1324"/>
                  </a:lnTo>
                  <a:lnTo>
                    <a:pt x="1473" y="1321"/>
                  </a:lnTo>
                  <a:lnTo>
                    <a:pt x="1468" y="998"/>
                  </a:lnTo>
                  <a:lnTo>
                    <a:pt x="1468" y="729"/>
                  </a:lnTo>
                  <a:lnTo>
                    <a:pt x="1451" y="579"/>
                  </a:lnTo>
                  <a:lnTo>
                    <a:pt x="1465" y="485"/>
                  </a:lnTo>
                  <a:lnTo>
                    <a:pt x="1455" y="381"/>
                  </a:lnTo>
                  <a:lnTo>
                    <a:pt x="1436" y="314"/>
                  </a:lnTo>
                  <a:lnTo>
                    <a:pt x="1355" y="261"/>
                  </a:lnTo>
                  <a:lnTo>
                    <a:pt x="1253" y="215"/>
                  </a:lnTo>
                  <a:lnTo>
                    <a:pt x="1057" y="150"/>
                  </a:lnTo>
                  <a:lnTo>
                    <a:pt x="897" y="105"/>
                  </a:lnTo>
                  <a:lnTo>
                    <a:pt x="809" y="98"/>
                  </a:lnTo>
                  <a:lnTo>
                    <a:pt x="773" y="150"/>
                  </a:lnTo>
                  <a:lnTo>
                    <a:pt x="662" y="205"/>
                  </a:lnTo>
                  <a:lnTo>
                    <a:pt x="722" y="157"/>
                  </a:lnTo>
                  <a:lnTo>
                    <a:pt x="767" y="131"/>
                  </a:lnTo>
                  <a:lnTo>
                    <a:pt x="783" y="95"/>
                  </a:lnTo>
                  <a:lnTo>
                    <a:pt x="776" y="79"/>
                  </a:lnTo>
                  <a:lnTo>
                    <a:pt x="744" y="79"/>
                  </a:lnTo>
                  <a:lnTo>
                    <a:pt x="725" y="98"/>
                  </a:lnTo>
                  <a:lnTo>
                    <a:pt x="706" y="117"/>
                  </a:lnTo>
                  <a:lnTo>
                    <a:pt x="656" y="137"/>
                  </a:lnTo>
                  <a:lnTo>
                    <a:pt x="702" y="98"/>
                  </a:lnTo>
                  <a:lnTo>
                    <a:pt x="722" y="68"/>
                  </a:lnTo>
                  <a:lnTo>
                    <a:pt x="708" y="49"/>
                  </a:lnTo>
                  <a:lnTo>
                    <a:pt x="669" y="36"/>
                  </a:lnTo>
                  <a:lnTo>
                    <a:pt x="618" y="82"/>
                  </a:lnTo>
                  <a:lnTo>
                    <a:pt x="569" y="112"/>
                  </a:lnTo>
                  <a:lnTo>
                    <a:pt x="627" y="45"/>
                  </a:lnTo>
                  <a:lnTo>
                    <a:pt x="646" y="20"/>
                  </a:lnTo>
                  <a:lnTo>
                    <a:pt x="646" y="0"/>
                  </a:lnTo>
                  <a:lnTo>
                    <a:pt x="597" y="7"/>
                  </a:lnTo>
                  <a:lnTo>
                    <a:pt x="553" y="40"/>
                  </a:lnTo>
                  <a:lnTo>
                    <a:pt x="523" y="63"/>
                  </a:lnTo>
                  <a:lnTo>
                    <a:pt x="383" y="75"/>
                  </a:lnTo>
                  <a:lnTo>
                    <a:pt x="386" y="40"/>
                  </a:lnTo>
                  <a:lnTo>
                    <a:pt x="345" y="26"/>
                  </a:lnTo>
                  <a:lnTo>
                    <a:pt x="345" y="72"/>
                  </a:lnTo>
                  <a:lnTo>
                    <a:pt x="303" y="82"/>
                  </a:lnTo>
                  <a:lnTo>
                    <a:pt x="211" y="95"/>
                  </a:lnTo>
                  <a:lnTo>
                    <a:pt x="218" y="45"/>
                  </a:lnTo>
                  <a:lnTo>
                    <a:pt x="185" y="45"/>
                  </a:lnTo>
                  <a:lnTo>
                    <a:pt x="182" y="95"/>
                  </a:lnTo>
                  <a:lnTo>
                    <a:pt x="130" y="91"/>
                  </a:lnTo>
                  <a:lnTo>
                    <a:pt x="75" y="79"/>
                  </a:lnTo>
                  <a:lnTo>
                    <a:pt x="72" y="40"/>
                  </a:lnTo>
                  <a:lnTo>
                    <a:pt x="49" y="23"/>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53" name="Freeform 146"/>
            <p:cNvSpPr>
              <a:spLocks/>
            </p:cNvSpPr>
            <p:nvPr/>
          </p:nvSpPr>
          <p:spPr bwMode="auto">
            <a:xfrm>
              <a:off x="1873923" y="3504620"/>
              <a:ext cx="40265" cy="6504"/>
            </a:xfrm>
            <a:custGeom>
              <a:avLst/>
              <a:gdLst>
                <a:gd name="T0" fmla="*/ 0 w 199"/>
                <a:gd name="T1" fmla="*/ 0 h 33"/>
                <a:gd name="T2" fmla="*/ 2147483646 w 199"/>
                <a:gd name="T3" fmla="*/ 2147483646 h 33"/>
                <a:gd name="T4" fmla="*/ 2147483646 w 199"/>
                <a:gd name="T5" fmla="*/ 2147483646 h 33"/>
                <a:gd name="T6" fmla="*/ 0 w 199"/>
                <a:gd name="T7" fmla="*/ 0 h 3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9" h="33">
                  <a:moveTo>
                    <a:pt x="0" y="0"/>
                  </a:moveTo>
                  <a:lnTo>
                    <a:pt x="93" y="33"/>
                  </a:lnTo>
                  <a:lnTo>
                    <a:pt x="199" y="25"/>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54" name="Freeform 147"/>
            <p:cNvSpPr>
              <a:spLocks/>
            </p:cNvSpPr>
            <p:nvPr/>
          </p:nvSpPr>
          <p:spPr bwMode="auto">
            <a:xfrm>
              <a:off x="1833658" y="3494399"/>
              <a:ext cx="25166" cy="7434"/>
            </a:xfrm>
            <a:custGeom>
              <a:avLst/>
              <a:gdLst>
                <a:gd name="T0" fmla="*/ 0 w 122"/>
                <a:gd name="T1" fmla="*/ 0 h 40"/>
                <a:gd name="T2" fmla="*/ 2147483646 w 122"/>
                <a:gd name="T3" fmla="*/ 2147483646 h 40"/>
                <a:gd name="T4" fmla="*/ 2147483646 w 122"/>
                <a:gd name="T5" fmla="*/ 2147483646 h 40"/>
                <a:gd name="T6" fmla="*/ 2147483646 w 122"/>
                <a:gd name="T7" fmla="*/ 2147483646 h 40"/>
                <a:gd name="T8" fmla="*/ 0 w 122"/>
                <a:gd name="T9" fmla="*/ 0 h 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2" h="40">
                  <a:moveTo>
                    <a:pt x="0" y="0"/>
                  </a:moveTo>
                  <a:lnTo>
                    <a:pt x="32" y="25"/>
                  </a:lnTo>
                  <a:lnTo>
                    <a:pt x="122" y="38"/>
                  </a:lnTo>
                  <a:lnTo>
                    <a:pt x="30" y="40"/>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55" name="Freeform 148"/>
            <p:cNvSpPr>
              <a:spLocks/>
            </p:cNvSpPr>
            <p:nvPr/>
          </p:nvSpPr>
          <p:spPr bwMode="auto">
            <a:xfrm>
              <a:off x="1936334" y="3488824"/>
              <a:ext cx="38252" cy="18584"/>
            </a:xfrm>
            <a:custGeom>
              <a:avLst/>
              <a:gdLst>
                <a:gd name="T0" fmla="*/ 0 w 187"/>
                <a:gd name="T1" fmla="*/ 0 h 102"/>
                <a:gd name="T2" fmla="*/ 2147483646 w 187"/>
                <a:gd name="T3" fmla="*/ 2147483646 h 102"/>
                <a:gd name="T4" fmla="*/ 2147483646 w 187"/>
                <a:gd name="T5" fmla="*/ 2147483646 h 102"/>
                <a:gd name="T6" fmla="*/ 2147483646 w 187"/>
                <a:gd name="T7" fmla="*/ 2147483646 h 102"/>
                <a:gd name="T8" fmla="*/ 2147483646 w 187"/>
                <a:gd name="T9" fmla="*/ 2147483646 h 102"/>
                <a:gd name="T10" fmla="*/ 2147483646 w 187"/>
                <a:gd name="T11" fmla="*/ 2147483646 h 102"/>
                <a:gd name="T12" fmla="*/ 2147483646 w 187"/>
                <a:gd name="T13" fmla="*/ 2147483646 h 102"/>
                <a:gd name="T14" fmla="*/ 2147483646 w 187"/>
                <a:gd name="T15" fmla="*/ 2147483646 h 102"/>
                <a:gd name="T16" fmla="*/ 0 w 187"/>
                <a:gd name="T17" fmla="*/ 0 h 10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87" h="102">
                  <a:moveTo>
                    <a:pt x="0" y="0"/>
                  </a:moveTo>
                  <a:lnTo>
                    <a:pt x="84" y="9"/>
                  </a:lnTo>
                  <a:lnTo>
                    <a:pt x="101" y="23"/>
                  </a:lnTo>
                  <a:lnTo>
                    <a:pt x="101" y="54"/>
                  </a:lnTo>
                  <a:lnTo>
                    <a:pt x="106" y="89"/>
                  </a:lnTo>
                  <a:lnTo>
                    <a:pt x="187" y="102"/>
                  </a:lnTo>
                  <a:lnTo>
                    <a:pt x="90" y="98"/>
                  </a:lnTo>
                  <a:lnTo>
                    <a:pt x="74" y="34"/>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56" name="Freeform 149"/>
            <p:cNvSpPr>
              <a:spLocks/>
            </p:cNvSpPr>
            <p:nvPr/>
          </p:nvSpPr>
          <p:spPr bwMode="auto">
            <a:xfrm>
              <a:off x="1974586" y="3531567"/>
              <a:ext cx="122808" cy="27876"/>
            </a:xfrm>
            <a:custGeom>
              <a:avLst/>
              <a:gdLst>
                <a:gd name="T0" fmla="*/ 0 w 609"/>
                <a:gd name="T1" fmla="*/ 0 h 150"/>
                <a:gd name="T2" fmla="*/ 2147483646 w 609"/>
                <a:gd name="T3" fmla="*/ 2147483646 h 150"/>
                <a:gd name="T4" fmla="*/ 2147483646 w 609"/>
                <a:gd name="T5" fmla="*/ 2147483646 h 150"/>
                <a:gd name="T6" fmla="*/ 2147483646 w 609"/>
                <a:gd name="T7" fmla="*/ 2147483646 h 150"/>
                <a:gd name="T8" fmla="*/ 2147483646 w 609"/>
                <a:gd name="T9" fmla="*/ 2147483646 h 150"/>
                <a:gd name="T10" fmla="*/ 2147483646 w 609"/>
                <a:gd name="T11" fmla="*/ 2147483646 h 150"/>
                <a:gd name="T12" fmla="*/ 2147483646 w 609"/>
                <a:gd name="T13" fmla="*/ 2147483646 h 150"/>
                <a:gd name="T14" fmla="*/ 2147483646 w 609"/>
                <a:gd name="T15" fmla="*/ 2147483646 h 150"/>
                <a:gd name="T16" fmla="*/ 2147483646 w 609"/>
                <a:gd name="T17" fmla="*/ 2147483646 h 150"/>
                <a:gd name="T18" fmla="*/ 2147483646 w 609"/>
                <a:gd name="T19" fmla="*/ 2147483646 h 150"/>
                <a:gd name="T20" fmla="*/ 2147483646 w 609"/>
                <a:gd name="T21" fmla="*/ 2147483646 h 150"/>
                <a:gd name="T22" fmla="*/ 2147483646 w 609"/>
                <a:gd name="T23" fmla="*/ 2147483646 h 150"/>
                <a:gd name="T24" fmla="*/ 2147483646 w 609"/>
                <a:gd name="T25" fmla="*/ 2147483646 h 150"/>
                <a:gd name="T26" fmla="*/ 0 w 609"/>
                <a:gd name="T27" fmla="*/ 0 h 15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09" h="150">
                  <a:moveTo>
                    <a:pt x="0" y="0"/>
                  </a:moveTo>
                  <a:lnTo>
                    <a:pt x="154" y="7"/>
                  </a:lnTo>
                  <a:lnTo>
                    <a:pt x="313" y="44"/>
                  </a:lnTo>
                  <a:lnTo>
                    <a:pt x="431" y="51"/>
                  </a:lnTo>
                  <a:lnTo>
                    <a:pt x="527" y="71"/>
                  </a:lnTo>
                  <a:lnTo>
                    <a:pt x="563" y="122"/>
                  </a:lnTo>
                  <a:lnTo>
                    <a:pt x="609" y="150"/>
                  </a:lnTo>
                  <a:lnTo>
                    <a:pt x="563" y="141"/>
                  </a:lnTo>
                  <a:lnTo>
                    <a:pt x="521" y="84"/>
                  </a:lnTo>
                  <a:lnTo>
                    <a:pt x="392" y="58"/>
                  </a:lnTo>
                  <a:lnTo>
                    <a:pt x="313" y="58"/>
                  </a:lnTo>
                  <a:lnTo>
                    <a:pt x="252" y="44"/>
                  </a:lnTo>
                  <a:lnTo>
                    <a:pt x="146" y="17"/>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57" name="Freeform 150"/>
            <p:cNvSpPr>
              <a:spLocks/>
            </p:cNvSpPr>
            <p:nvPr/>
          </p:nvSpPr>
          <p:spPr bwMode="auto">
            <a:xfrm>
              <a:off x="1851777" y="3150598"/>
              <a:ext cx="106702" cy="107786"/>
            </a:xfrm>
            <a:custGeom>
              <a:avLst/>
              <a:gdLst>
                <a:gd name="T0" fmla="*/ 2147483646 w 529"/>
                <a:gd name="T1" fmla="*/ 2147483646 h 580"/>
                <a:gd name="T2" fmla="*/ 2147483646 w 529"/>
                <a:gd name="T3" fmla="*/ 2147483646 h 580"/>
                <a:gd name="T4" fmla="*/ 2147483646 w 529"/>
                <a:gd name="T5" fmla="*/ 2147483646 h 580"/>
                <a:gd name="T6" fmla="*/ 2147483646 w 529"/>
                <a:gd name="T7" fmla="*/ 2147483646 h 580"/>
                <a:gd name="T8" fmla="*/ 2147483646 w 529"/>
                <a:gd name="T9" fmla="*/ 2147483646 h 580"/>
                <a:gd name="T10" fmla="*/ 2147483646 w 529"/>
                <a:gd name="T11" fmla="*/ 2147483646 h 580"/>
                <a:gd name="T12" fmla="*/ 2147483646 w 529"/>
                <a:gd name="T13" fmla="*/ 2147483646 h 580"/>
                <a:gd name="T14" fmla="*/ 2147483646 w 529"/>
                <a:gd name="T15" fmla="*/ 2147483646 h 580"/>
                <a:gd name="T16" fmla="*/ 2147483646 w 529"/>
                <a:gd name="T17" fmla="*/ 2147483646 h 580"/>
                <a:gd name="T18" fmla="*/ 2147483646 w 529"/>
                <a:gd name="T19" fmla="*/ 2147483646 h 580"/>
                <a:gd name="T20" fmla="*/ 2147483646 w 529"/>
                <a:gd name="T21" fmla="*/ 2147483646 h 580"/>
                <a:gd name="T22" fmla="*/ 2147483646 w 529"/>
                <a:gd name="T23" fmla="*/ 2147483646 h 580"/>
                <a:gd name="T24" fmla="*/ 2147483646 w 529"/>
                <a:gd name="T25" fmla="*/ 2147483646 h 580"/>
                <a:gd name="T26" fmla="*/ 2147483646 w 529"/>
                <a:gd name="T27" fmla="*/ 2147483646 h 580"/>
                <a:gd name="T28" fmla="*/ 2147483646 w 529"/>
                <a:gd name="T29" fmla="*/ 2147483646 h 580"/>
                <a:gd name="T30" fmla="*/ 2147483646 w 529"/>
                <a:gd name="T31" fmla="*/ 2147483646 h 580"/>
                <a:gd name="T32" fmla="*/ 2147483646 w 529"/>
                <a:gd name="T33" fmla="*/ 2147483646 h 580"/>
                <a:gd name="T34" fmla="*/ 2147483646 w 529"/>
                <a:gd name="T35" fmla="*/ 2147483646 h 580"/>
                <a:gd name="T36" fmla="*/ 2147483646 w 529"/>
                <a:gd name="T37" fmla="*/ 2147483646 h 580"/>
                <a:gd name="T38" fmla="*/ 2147483646 w 529"/>
                <a:gd name="T39" fmla="*/ 2147483646 h 580"/>
                <a:gd name="T40" fmla="*/ 2147483646 w 529"/>
                <a:gd name="T41" fmla="*/ 2147483646 h 580"/>
                <a:gd name="T42" fmla="*/ 2147483646 w 529"/>
                <a:gd name="T43" fmla="*/ 2147483646 h 580"/>
                <a:gd name="T44" fmla="*/ 2147483646 w 529"/>
                <a:gd name="T45" fmla="*/ 2147483646 h 580"/>
                <a:gd name="T46" fmla="*/ 2147483646 w 529"/>
                <a:gd name="T47" fmla="*/ 2147483646 h 580"/>
                <a:gd name="T48" fmla="*/ 2147483646 w 529"/>
                <a:gd name="T49" fmla="*/ 2147483646 h 580"/>
                <a:gd name="T50" fmla="*/ 2147483646 w 529"/>
                <a:gd name="T51" fmla="*/ 2147483646 h 580"/>
                <a:gd name="T52" fmla="*/ 2147483646 w 529"/>
                <a:gd name="T53" fmla="*/ 2147483646 h 580"/>
                <a:gd name="T54" fmla="*/ 2147483646 w 529"/>
                <a:gd name="T55" fmla="*/ 2147483646 h 580"/>
                <a:gd name="T56" fmla="*/ 2147483646 w 529"/>
                <a:gd name="T57" fmla="*/ 2147483646 h 580"/>
                <a:gd name="T58" fmla="*/ 0 w 529"/>
                <a:gd name="T59" fmla="*/ 2147483646 h 580"/>
                <a:gd name="T60" fmla="*/ 0 w 529"/>
                <a:gd name="T61" fmla="*/ 2147483646 h 580"/>
                <a:gd name="T62" fmla="*/ 2147483646 w 529"/>
                <a:gd name="T63" fmla="*/ 2147483646 h 580"/>
                <a:gd name="T64" fmla="*/ 2147483646 w 529"/>
                <a:gd name="T65" fmla="*/ 2147483646 h 580"/>
                <a:gd name="T66" fmla="*/ 2147483646 w 529"/>
                <a:gd name="T67" fmla="*/ 0 h 580"/>
                <a:gd name="T68" fmla="*/ 2147483646 w 529"/>
                <a:gd name="T69" fmla="*/ 2147483646 h 580"/>
                <a:gd name="T70" fmla="*/ 2147483646 w 529"/>
                <a:gd name="T71" fmla="*/ 2147483646 h 58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529" h="580">
                  <a:moveTo>
                    <a:pt x="357" y="20"/>
                  </a:moveTo>
                  <a:lnTo>
                    <a:pt x="403" y="53"/>
                  </a:lnTo>
                  <a:lnTo>
                    <a:pt x="428" y="94"/>
                  </a:lnTo>
                  <a:lnTo>
                    <a:pt x="451" y="138"/>
                  </a:lnTo>
                  <a:lnTo>
                    <a:pt x="464" y="161"/>
                  </a:lnTo>
                  <a:lnTo>
                    <a:pt x="464" y="186"/>
                  </a:lnTo>
                  <a:lnTo>
                    <a:pt x="453" y="216"/>
                  </a:lnTo>
                  <a:lnTo>
                    <a:pt x="476" y="239"/>
                  </a:lnTo>
                  <a:lnTo>
                    <a:pt x="511" y="301"/>
                  </a:lnTo>
                  <a:lnTo>
                    <a:pt x="529" y="334"/>
                  </a:lnTo>
                  <a:lnTo>
                    <a:pt x="529" y="346"/>
                  </a:lnTo>
                  <a:lnTo>
                    <a:pt x="526" y="357"/>
                  </a:lnTo>
                  <a:lnTo>
                    <a:pt x="510" y="361"/>
                  </a:lnTo>
                  <a:lnTo>
                    <a:pt x="487" y="362"/>
                  </a:lnTo>
                  <a:lnTo>
                    <a:pt x="475" y="366"/>
                  </a:lnTo>
                  <a:lnTo>
                    <a:pt x="476" y="391"/>
                  </a:lnTo>
                  <a:lnTo>
                    <a:pt x="483" y="421"/>
                  </a:lnTo>
                  <a:lnTo>
                    <a:pt x="469" y="437"/>
                  </a:lnTo>
                  <a:lnTo>
                    <a:pt x="473" y="459"/>
                  </a:lnTo>
                  <a:lnTo>
                    <a:pt x="462" y="472"/>
                  </a:lnTo>
                  <a:lnTo>
                    <a:pt x="452" y="511"/>
                  </a:lnTo>
                  <a:lnTo>
                    <a:pt x="436" y="523"/>
                  </a:lnTo>
                  <a:lnTo>
                    <a:pt x="411" y="523"/>
                  </a:lnTo>
                  <a:lnTo>
                    <a:pt x="375" y="517"/>
                  </a:lnTo>
                  <a:lnTo>
                    <a:pt x="339" y="511"/>
                  </a:lnTo>
                  <a:lnTo>
                    <a:pt x="342" y="580"/>
                  </a:lnTo>
                  <a:lnTo>
                    <a:pt x="60" y="488"/>
                  </a:lnTo>
                  <a:lnTo>
                    <a:pt x="83" y="435"/>
                  </a:lnTo>
                  <a:lnTo>
                    <a:pt x="78" y="394"/>
                  </a:lnTo>
                  <a:lnTo>
                    <a:pt x="0" y="316"/>
                  </a:lnTo>
                  <a:lnTo>
                    <a:pt x="0" y="111"/>
                  </a:lnTo>
                  <a:lnTo>
                    <a:pt x="52" y="55"/>
                  </a:lnTo>
                  <a:lnTo>
                    <a:pt x="117" y="25"/>
                  </a:lnTo>
                  <a:lnTo>
                    <a:pt x="186" y="0"/>
                  </a:lnTo>
                  <a:lnTo>
                    <a:pt x="276" y="13"/>
                  </a:lnTo>
                  <a:lnTo>
                    <a:pt x="357" y="20"/>
                  </a:lnTo>
                  <a:close/>
                </a:path>
              </a:pathLst>
            </a:custGeom>
            <a:solidFill>
              <a:srgbClr val="FFC080"/>
            </a:solidFill>
            <a:ln w="3175">
              <a:solidFill>
                <a:srgbClr val="402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158" name="Freeform 151"/>
            <p:cNvSpPr>
              <a:spLocks/>
            </p:cNvSpPr>
            <p:nvPr/>
          </p:nvSpPr>
          <p:spPr bwMode="auto">
            <a:xfrm>
              <a:off x="1946400" y="3215641"/>
              <a:ext cx="6040" cy="929"/>
            </a:xfrm>
            <a:custGeom>
              <a:avLst/>
              <a:gdLst>
                <a:gd name="T0" fmla="*/ 2147483646 w 30"/>
                <a:gd name="T1" fmla="*/ 2147483646 h 6"/>
                <a:gd name="T2" fmla="*/ 2147483646 w 30"/>
                <a:gd name="T3" fmla="*/ 2147483646 h 6"/>
                <a:gd name="T4" fmla="*/ 2147483646 w 30"/>
                <a:gd name="T5" fmla="*/ 2147483646 h 6"/>
                <a:gd name="T6" fmla="*/ 2147483646 w 30"/>
                <a:gd name="T7" fmla="*/ 2147483646 h 6"/>
                <a:gd name="T8" fmla="*/ 0 w 30"/>
                <a:gd name="T9" fmla="*/ 2147483646 h 6"/>
                <a:gd name="T10" fmla="*/ 2147483646 w 30"/>
                <a:gd name="T11" fmla="*/ 0 h 6"/>
                <a:gd name="T12" fmla="*/ 2147483646 w 30"/>
                <a:gd name="T13" fmla="*/ 2147483646 h 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0" h="6">
                  <a:moveTo>
                    <a:pt x="30" y="2"/>
                  </a:moveTo>
                  <a:lnTo>
                    <a:pt x="23" y="6"/>
                  </a:lnTo>
                  <a:lnTo>
                    <a:pt x="8" y="5"/>
                  </a:lnTo>
                  <a:lnTo>
                    <a:pt x="2" y="6"/>
                  </a:lnTo>
                  <a:lnTo>
                    <a:pt x="0" y="1"/>
                  </a:lnTo>
                  <a:lnTo>
                    <a:pt x="9" y="0"/>
                  </a:lnTo>
                  <a:lnTo>
                    <a:pt x="30" y="2"/>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59" name="Freeform 152"/>
            <p:cNvSpPr>
              <a:spLocks/>
            </p:cNvSpPr>
            <p:nvPr/>
          </p:nvSpPr>
          <p:spPr bwMode="auto">
            <a:xfrm>
              <a:off x="1944387" y="3211925"/>
              <a:ext cx="2013" cy="3717"/>
            </a:xfrm>
            <a:custGeom>
              <a:avLst/>
              <a:gdLst>
                <a:gd name="T0" fmla="*/ 2147483646 w 11"/>
                <a:gd name="T1" fmla="*/ 0 h 22"/>
                <a:gd name="T2" fmla="*/ 2147483646 w 11"/>
                <a:gd name="T3" fmla="*/ 2147483646 h 22"/>
                <a:gd name="T4" fmla="*/ 2147483646 w 11"/>
                <a:gd name="T5" fmla="*/ 2147483646 h 22"/>
                <a:gd name="T6" fmla="*/ 2147483646 w 11"/>
                <a:gd name="T7" fmla="*/ 2147483646 h 22"/>
                <a:gd name="T8" fmla="*/ 0 w 11"/>
                <a:gd name="T9" fmla="*/ 2147483646 h 22"/>
                <a:gd name="T10" fmla="*/ 0 w 11"/>
                <a:gd name="T11" fmla="*/ 2147483646 h 22"/>
                <a:gd name="T12" fmla="*/ 2147483646 w 11"/>
                <a:gd name="T13" fmla="*/ 0 h 2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1" h="22">
                  <a:moveTo>
                    <a:pt x="11" y="0"/>
                  </a:moveTo>
                  <a:lnTo>
                    <a:pt x="3" y="6"/>
                  </a:lnTo>
                  <a:lnTo>
                    <a:pt x="3" y="12"/>
                  </a:lnTo>
                  <a:lnTo>
                    <a:pt x="2" y="22"/>
                  </a:lnTo>
                  <a:lnTo>
                    <a:pt x="0" y="8"/>
                  </a:lnTo>
                  <a:lnTo>
                    <a:pt x="0" y="1"/>
                  </a:lnTo>
                  <a:lnTo>
                    <a:pt x="11"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60" name="Freeform 153"/>
            <p:cNvSpPr>
              <a:spLocks/>
            </p:cNvSpPr>
            <p:nvPr/>
          </p:nvSpPr>
          <p:spPr bwMode="auto">
            <a:xfrm>
              <a:off x="1939354" y="3198916"/>
              <a:ext cx="3020" cy="7434"/>
            </a:xfrm>
            <a:custGeom>
              <a:avLst/>
              <a:gdLst>
                <a:gd name="T0" fmla="*/ 0 w 13"/>
                <a:gd name="T1" fmla="*/ 0 h 42"/>
                <a:gd name="T2" fmla="*/ 2147483646 w 13"/>
                <a:gd name="T3" fmla="*/ 2147483646 h 42"/>
                <a:gd name="T4" fmla="*/ 2147483646 w 13"/>
                <a:gd name="T5" fmla="*/ 2147483646 h 42"/>
                <a:gd name="T6" fmla="*/ 2147483646 w 13"/>
                <a:gd name="T7" fmla="*/ 2147483646 h 42"/>
                <a:gd name="T8" fmla="*/ 0 w 13"/>
                <a:gd name="T9" fmla="*/ 0 h 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 h="42">
                  <a:moveTo>
                    <a:pt x="0" y="0"/>
                  </a:moveTo>
                  <a:lnTo>
                    <a:pt x="9" y="24"/>
                  </a:lnTo>
                  <a:lnTo>
                    <a:pt x="13" y="42"/>
                  </a:lnTo>
                  <a:lnTo>
                    <a:pt x="6" y="30"/>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61" name="Freeform 154"/>
            <p:cNvSpPr>
              <a:spLocks/>
            </p:cNvSpPr>
            <p:nvPr/>
          </p:nvSpPr>
          <p:spPr bwMode="auto">
            <a:xfrm>
              <a:off x="1928281" y="3190553"/>
              <a:ext cx="12080" cy="6504"/>
            </a:xfrm>
            <a:custGeom>
              <a:avLst/>
              <a:gdLst>
                <a:gd name="T0" fmla="*/ 2147483646 w 56"/>
                <a:gd name="T1" fmla="*/ 0 h 36"/>
                <a:gd name="T2" fmla="*/ 2147483646 w 56"/>
                <a:gd name="T3" fmla="*/ 2147483646 h 36"/>
                <a:gd name="T4" fmla="*/ 2147483646 w 56"/>
                <a:gd name="T5" fmla="*/ 2147483646 h 36"/>
                <a:gd name="T6" fmla="*/ 2147483646 w 56"/>
                <a:gd name="T7" fmla="*/ 2147483646 h 36"/>
                <a:gd name="T8" fmla="*/ 2147483646 w 56"/>
                <a:gd name="T9" fmla="*/ 2147483646 h 36"/>
                <a:gd name="T10" fmla="*/ 2147483646 w 56"/>
                <a:gd name="T11" fmla="*/ 2147483646 h 36"/>
                <a:gd name="T12" fmla="*/ 2147483646 w 56"/>
                <a:gd name="T13" fmla="*/ 2147483646 h 36"/>
                <a:gd name="T14" fmla="*/ 2147483646 w 56"/>
                <a:gd name="T15" fmla="*/ 2147483646 h 36"/>
                <a:gd name="T16" fmla="*/ 0 w 56"/>
                <a:gd name="T17" fmla="*/ 2147483646 h 36"/>
                <a:gd name="T18" fmla="*/ 2147483646 w 56"/>
                <a:gd name="T19" fmla="*/ 2147483646 h 36"/>
                <a:gd name="T20" fmla="*/ 2147483646 w 56"/>
                <a:gd name="T21" fmla="*/ 0 h 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56" h="36">
                  <a:moveTo>
                    <a:pt x="56" y="0"/>
                  </a:moveTo>
                  <a:lnTo>
                    <a:pt x="45" y="20"/>
                  </a:lnTo>
                  <a:lnTo>
                    <a:pt x="47" y="26"/>
                  </a:lnTo>
                  <a:lnTo>
                    <a:pt x="47" y="29"/>
                  </a:lnTo>
                  <a:lnTo>
                    <a:pt x="51" y="36"/>
                  </a:lnTo>
                  <a:lnTo>
                    <a:pt x="43" y="24"/>
                  </a:lnTo>
                  <a:lnTo>
                    <a:pt x="32" y="24"/>
                  </a:lnTo>
                  <a:lnTo>
                    <a:pt x="20" y="20"/>
                  </a:lnTo>
                  <a:lnTo>
                    <a:pt x="0" y="19"/>
                  </a:lnTo>
                  <a:lnTo>
                    <a:pt x="20" y="7"/>
                  </a:lnTo>
                  <a:lnTo>
                    <a:pt x="56"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62" name="Freeform 155"/>
            <p:cNvSpPr>
              <a:spLocks/>
            </p:cNvSpPr>
            <p:nvPr/>
          </p:nvSpPr>
          <p:spPr bwMode="auto">
            <a:xfrm>
              <a:off x="1923247" y="3180333"/>
              <a:ext cx="20133" cy="6505"/>
            </a:xfrm>
            <a:custGeom>
              <a:avLst/>
              <a:gdLst>
                <a:gd name="T0" fmla="*/ 2147483646 w 96"/>
                <a:gd name="T1" fmla="*/ 2147483646 h 34"/>
                <a:gd name="T2" fmla="*/ 2147483646 w 96"/>
                <a:gd name="T3" fmla="*/ 2147483646 h 34"/>
                <a:gd name="T4" fmla="*/ 2147483646 w 96"/>
                <a:gd name="T5" fmla="*/ 2147483646 h 34"/>
                <a:gd name="T6" fmla="*/ 2147483646 w 96"/>
                <a:gd name="T7" fmla="*/ 2147483646 h 34"/>
                <a:gd name="T8" fmla="*/ 2147483646 w 96"/>
                <a:gd name="T9" fmla="*/ 2147483646 h 34"/>
                <a:gd name="T10" fmla="*/ 2147483646 w 96"/>
                <a:gd name="T11" fmla="*/ 2147483646 h 34"/>
                <a:gd name="T12" fmla="*/ 0 w 96"/>
                <a:gd name="T13" fmla="*/ 2147483646 h 34"/>
                <a:gd name="T14" fmla="*/ 2147483646 w 96"/>
                <a:gd name="T15" fmla="*/ 2147483646 h 34"/>
                <a:gd name="T16" fmla="*/ 2147483646 w 96"/>
                <a:gd name="T17" fmla="*/ 2147483646 h 34"/>
                <a:gd name="T18" fmla="*/ 2147483646 w 96"/>
                <a:gd name="T19" fmla="*/ 0 h 34"/>
                <a:gd name="T20" fmla="*/ 2147483646 w 96"/>
                <a:gd name="T21" fmla="*/ 2147483646 h 34"/>
                <a:gd name="T22" fmla="*/ 2147483646 w 96"/>
                <a:gd name="T23" fmla="*/ 2147483646 h 34"/>
                <a:gd name="T24" fmla="*/ 2147483646 w 96"/>
                <a:gd name="T25" fmla="*/ 2147483646 h 34"/>
                <a:gd name="T26" fmla="*/ 2147483646 w 96"/>
                <a:gd name="T27" fmla="*/ 2147483646 h 34"/>
                <a:gd name="T28" fmla="*/ 2147483646 w 96"/>
                <a:gd name="T29" fmla="*/ 2147483646 h 3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96" h="34">
                  <a:moveTo>
                    <a:pt x="96" y="17"/>
                  </a:moveTo>
                  <a:lnTo>
                    <a:pt x="92" y="29"/>
                  </a:lnTo>
                  <a:lnTo>
                    <a:pt x="81" y="34"/>
                  </a:lnTo>
                  <a:lnTo>
                    <a:pt x="66" y="24"/>
                  </a:lnTo>
                  <a:lnTo>
                    <a:pt x="47" y="17"/>
                  </a:lnTo>
                  <a:lnTo>
                    <a:pt x="15" y="17"/>
                  </a:lnTo>
                  <a:lnTo>
                    <a:pt x="0" y="18"/>
                  </a:lnTo>
                  <a:lnTo>
                    <a:pt x="24" y="9"/>
                  </a:lnTo>
                  <a:lnTo>
                    <a:pt x="41" y="4"/>
                  </a:lnTo>
                  <a:lnTo>
                    <a:pt x="39" y="0"/>
                  </a:lnTo>
                  <a:lnTo>
                    <a:pt x="56" y="7"/>
                  </a:lnTo>
                  <a:lnTo>
                    <a:pt x="54" y="2"/>
                  </a:lnTo>
                  <a:lnTo>
                    <a:pt x="68" y="9"/>
                  </a:lnTo>
                  <a:lnTo>
                    <a:pt x="79" y="9"/>
                  </a:lnTo>
                  <a:lnTo>
                    <a:pt x="96" y="17"/>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63" name="Freeform 156"/>
            <p:cNvSpPr>
              <a:spLocks/>
            </p:cNvSpPr>
            <p:nvPr/>
          </p:nvSpPr>
          <p:spPr bwMode="auto">
            <a:xfrm>
              <a:off x="1888016" y="3189625"/>
              <a:ext cx="11073" cy="20442"/>
            </a:xfrm>
            <a:custGeom>
              <a:avLst/>
              <a:gdLst>
                <a:gd name="T0" fmla="*/ 2147483646 w 56"/>
                <a:gd name="T1" fmla="*/ 2147483646 h 113"/>
                <a:gd name="T2" fmla="*/ 2147483646 w 56"/>
                <a:gd name="T3" fmla="*/ 2147483646 h 113"/>
                <a:gd name="T4" fmla="*/ 2147483646 w 56"/>
                <a:gd name="T5" fmla="*/ 2147483646 h 113"/>
                <a:gd name="T6" fmla="*/ 2147483646 w 56"/>
                <a:gd name="T7" fmla="*/ 2147483646 h 113"/>
                <a:gd name="T8" fmla="*/ 2147483646 w 56"/>
                <a:gd name="T9" fmla="*/ 2147483646 h 113"/>
                <a:gd name="T10" fmla="*/ 2147483646 w 56"/>
                <a:gd name="T11" fmla="*/ 2147483646 h 113"/>
                <a:gd name="T12" fmla="*/ 2147483646 w 56"/>
                <a:gd name="T13" fmla="*/ 2147483646 h 113"/>
                <a:gd name="T14" fmla="*/ 2147483646 w 56"/>
                <a:gd name="T15" fmla="*/ 2147483646 h 113"/>
                <a:gd name="T16" fmla="*/ 2147483646 w 56"/>
                <a:gd name="T17" fmla="*/ 2147483646 h 113"/>
                <a:gd name="T18" fmla="*/ 2147483646 w 56"/>
                <a:gd name="T19" fmla="*/ 2147483646 h 113"/>
                <a:gd name="T20" fmla="*/ 2147483646 w 56"/>
                <a:gd name="T21" fmla="*/ 2147483646 h 113"/>
                <a:gd name="T22" fmla="*/ 2147483646 w 56"/>
                <a:gd name="T23" fmla="*/ 2147483646 h 113"/>
                <a:gd name="T24" fmla="*/ 2147483646 w 56"/>
                <a:gd name="T25" fmla="*/ 2147483646 h 113"/>
                <a:gd name="T26" fmla="*/ 2147483646 w 56"/>
                <a:gd name="T27" fmla="*/ 2147483646 h 113"/>
                <a:gd name="T28" fmla="*/ 2147483646 w 56"/>
                <a:gd name="T29" fmla="*/ 2147483646 h 113"/>
                <a:gd name="T30" fmla="*/ 2147483646 w 56"/>
                <a:gd name="T31" fmla="*/ 2147483646 h 113"/>
                <a:gd name="T32" fmla="*/ 2147483646 w 56"/>
                <a:gd name="T33" fmla="*/ 2147483646 h 113"/>
                <a:gd name="T34" fmla="*/ 0 w 56"/>
                <a:gd name="T35" fmla="*/ 2147483646 h 113"/>
                <a:gd name="T36" fmla="*/ 2147483646 w 56"/>
                <a:gd name="T37" fmla="*/ 2147483646 h 113"/>
                <a:gd name="T38" fmla="*/ 2147483646 w 56"/>
                <a:gd name="T39" fmla="*/ 2147483646 h 113"/>
                <a:gd name="T40" fmla="*/ 2147483646 w 56"/>
                <a:gd name="T41" fmla="*/ 0 h 113"/>
                <a:gd name="T42" fmla="*/ 2147483646 w 56"/>
                <a:gd name="T43" fmla="*/ 2147483646 h 113"/>
                <a:gd name="T44" fmla="*/ 2147483646 w 56"/>
                <a:gd name="T45" fmla="*/ 2147483646 h 113"/>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56" h="113">
                  <a:moveTo>
                    <a:pt x="56" y="21"/>
                  </a:moveTo>
                  <a:lnTo>
                    <a:pt x="39" y="8"/>
                  </a:lnTo>
                  <a:lnTo>
                    <a:pt x="19" y="11"/>
                  </a:lnTo>
                  <a:lnTo>
                    <a:pt x="8" y="29"/>
                  </a:lnTo>
                  <a:lnTo>
                    <a:pt x="6" y="55"/>
                  </a:lnTo>
                  <a:lnTo>
                    <a:pt x="8" y="75"/>
                  </a:lnTo>
                  <a:lnTo>
                    <a:pt x="15" y="91"/>
                  </a:lnTo>
                  <a:lnTo>
                    <a:pt x="24" y="66"/>
                  </a:lnTo>
                  <a:lnTo>
                    <a:pt x="35" y="52"/>
                  </a:lnTo>
                  <a:lnTo>
                    <a:pt x="53" y="42"/>
                  </a:lnTo>
                  <a:lnTo>
                    <a:pt x="38" y="62"/>
                  </a:lnTo>
                  <a:lnTo>
                    <a:pt x="22" y="79"/>
                  </a:lnTo>
                  <a:lnTo>
                    <a:pt x="21" y="95"/>
                  </a:lnTo>
                  <a:lnTo>
                    <a:pt x="28" y="110"/>
                  </a:lnTo>
                  <a:lnTo>
                    <a:pt x="37" y="113"/>
                  </a:lnTo>
                  <a:lnTo>
                    <a:pt x="14" y="107"/>
                  </a:lnTo>
                  <a:lnTo>
                    <a:pt x="2" y="83"/>
                  </a:lnTo>
                  <a:lnTo>
                    <a:pt x="0" y="52"/>
                  </a:lnTo>
                  <a:lnTo>
                    <a:pt x="2" y="24"/>
                  </a:lnTo>
                  <a:lnTo>
                    <a:pt x="15" y="5"/>
                  </a:lnTo>
                  <a:lnTo>
                    <a:pt x="32" y="0"/>
                  </a:lnTo>
                  <a:lnTo>
                    <a:pt x="48" y="3"/>
                  </a:lnTo>
                  <a:lnTo>
                    <a:pt x="56" y="21"/>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64" name="Freeform 157"/>
            <p:cNvSpPr>
              <a:spLocks/>
            </p:cNvSpPr>
            <p:nvPr/>
          </p:nvSpPr>
          <p:spPr bwMode="auto">
            <a:xfrm>
              <a:off x="1883990" y="3185908"/>
              <a:ext cx="18119" cy="28805"/>
            </a:xfrm>
            <a:custGeom>
              <a:avLst/>
              <a:gdLst>
                <a:gd name="T0" fmla="*/ 2147483646 w 91"/>
                <a:gd name="T1" fmla="*/ 2147483646 h 153"/>
                <a:gd name="T2" fmla="*/ 2147483646 w 91"/>
                <a:gd name="T3" fmla="*/ 2147483646 h 153"/>
                <a:gd name="T4" fmla="*/ 2147483646 w 91"/>
                <a:gd name="T5" fmla="*/ 2147483646 h 153"/>
                <a:gd name="T6" fmla="*/ 2147483646 w 91"/>
                <a:gd name="T7" fmla="*/ 2147483646 h 153"/>
                <a:gd name="T8" fmla="*/ 2147483646 w 91"/>
                <a:gd name="T9" fmla="*/ 2147483646 h 153"/>
                <a:gd name="T10" fmla="*/ 2147483646 w 91"/>
                <a:gd name="T11" fmla="*/ 2147483646 h 153"/>
                <a:gd name="T12" fmla="*/ 2147483646 w 91"/>
                <a:gd name="T13" fmla="*/ 2147483646 h 153"/>
                <a:gd name="T14" fmla="*/ 2147483646 w 91"/>
                <a:gd name="T15" fmla="*/ 2147483646 h 153"/>
                <a:gd name="T16" fmla="*/ 2147483646 w 91"/>
                <a:gd name="T17" fmla="*/ 2147483646 h 153"/>
                <a:gd name="T18" fmla="*/ 2147483646 w 91"/>
                <a:gd name="T19" fmla="*/ 2147483646 h 153"/>
                <a:gd name="T20" fmla="*/ 2147483646 w 91"/>
                <a:gd name="T21" fmla="*/ 2147483646 h 153"/>
                <a:gd name="T22" fmla="*/ 2147483646 w 91"/>
                <a:gd name="T23" fmla="*/ 2147483646 h 153"/>
                <a:gd name="T24" fmla="*/ 2147483646 w 91"/>
                <a:gd name="T25" fmla="*/ 2147483646 h 153"/>
                <a:gd name="T26" fmla="*/ 2147483646 w 91"/>
                <a:gd name="T27" fmla="*/ 2147483646 h 153"/>
                <a:gd name="T28" fmla="*/ 2147483646 w 91"/>
                <a:gd name="T29" fmla="*/ 2147483646 h 153"/>
                <a:gd name="T30" fmla="*/ 2147483646 w 91"/>
                <a:gd name="T31" fmla="*/ 2147483646 h 153"/>
                <a:gd name="T32" fmla="*/ 2147483646 w 91"/>
                <a:gd name="T33" fmla="*/ 2147483646 h 153"/>
                <a:gd name="T34" fmla="*/ 2147483646 w 91"/>
                <a:gd name="T35" fmla="*/ 2147483646 h 153"/>
                <a:gd name="T36" fmla="*/ 2147483646 w 91"/>
                <a:gd name="T37" fmla="*/ 2147483646 h 153"/>
                <a:gd name="T38" fmla="*/ 0 w 91"/>
                <a:gd name="T39" fmla="*/ 2147483646 h 153"/>
                <a:gd name="T40" fmla="*/ 0 w 91"/>
                <a:gd name="T41" fmla="*/ 2147483646 h 153"/>
                <a:gd name="T42" fmla="*/ 2147483646 w 91"/>
                <a:gd name="T43" fmla="*/ 2147483646 h 153"/>
                <a:gd name="T44" fmla="*/ 2147483646 w 91"/>
                <a:gd name="T45" fmla="*/ 2147483646 h 153"/>
                <a:gd name="T46" fmla="*/ 2147483646 w 91"/>
                <a:gd name="T47" fmla="*/ 0 h 153"/>
                <a:gd name="T48" fmla="*/ 2147483646 w 91"/>
                <a:gd name="T49" fmla="*/ 2147483646 h 153"/>
                <a:gd name="T50" fmla="*/ 2147483646 w 91"/>
                <a:gd name="T51" fmla="*/ 2147483646 h 153"/>
                <a:gd name="T52" fmla="*/ 2147483646 w 91"/>
                <a:gd name="T53" fmla="*/ 2147483646 h 153"/>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91" h="153">
                  <a:moveTo>
                    <a:pt x="91" y="38"/>
                  </a:moveTo>
                  <a:lnTo>
                    <a:pt x="76" y="13"/>
                  </a:lnTo>
                  <a:lnTo>
                    <a:pt x="54" y="7"/>
                  </a:lnTo>
                  <a:lnTo>
                    <a:pt x="24" y="12"/>
                  </a:lnTo>
                  <a:lnTo>
                    <a:pt x="14" y="25"/>
                  </a:lnTo>
                  <a:lnTo>
                    <a:pt x="7" y="48"/>
                  </a:lnTo>
                  <a:lnTo>
                    <a:pt x="7" y="66"/>
                  </a:lnTo>
                  <a:lnTo>
                    <a:pt x="11" y="79"/>
                  </a:lnTo>
                  <a:lnTo>
                    <a:pt x="11" y="98"/>
                  </a:lnTo>
                  <a:lnTo>
                    <a:pt x="15" y="120"/>
                  </a:lnTo>
                  <a:lnTo>
                    <a:pt x="34" y="142"/>
                  </a:lnTo>
                  <a:lnTo>
                    <a:pt x="47" y="142"/>
                  </a:lnTo>
                  <a:lnTo>
                    <a:pt x="63" y="142"/>
                  </a:lnTo>
                  <a:lnTo>
                    <a:pt x="63" y="144"/>
                  </a:lnTo>
                  <a:lnTo>
                    <a:pt x="51" y="153"/>
                  </a:lnTo>
                  <a:lnTo>
                    <a:pt x="36" y="151"/>
                  </a:lnTo>
                  <a:lnTo>
                    <a:pt x="19" y="144"/>
                  </a:lnTo>
                  <a:lnTo>
                    <a:pt x="6" y="121"/>
                  </a:lnTo>
                  <a:lnTo>
                    <a:pt x="5" y="86"/>
                  </a:lnTo>
                  <a:lnTo>
                    <a:pt x="0" y="62"/>
                  </a:lnTo>
                  <a:lnTo>
                    <a:pt x="0" y="41"/>
                  </a:lnTo>
                  <a:lnTo>
                    <a:pt x="9" y="23"/>
                  </a:lnTo>
                  <a:lnTo>
                    <a:pt x="18" y="7"/>
                  </a:lnTo>
                  <a:lnTo>
                    <a:pt x="42" y="0"/>
                  </a:lnTo>
                  <a:lnTo>
                    <a:pt x="76" y="5"/>
                  </a:lnTo>
                  <a:lnTo>
                    <a:pt x="89" y="13"/>
                  </a:lnTo>
                  <a:lnTo>
                    <a:pt x="91" y="38"/>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65" name="Freeform 158"/>
            <p:cNvSpPr>
              <a:spLocks/>
            </p:cNvSpPr>
            <p:nvPr/>
          </p:nvSpPr>
          <p:spPr bwMode="auto">
            <a:xfrm>
              <a:off x="1895063" y="3216571"/>
              <a:ext cx="17112" cy="24159"/>
            </a:xfrm>
            <a:custGeom>
              <a:avLst/>
              <a:gdLst>
                <a:gd name="T0" fmla="*/ 0 w 83"/>
                <a:gd name="T1" fmla="*/ 0 h 127"/>
                <a:gd name="T2" fmla="*/ 2147483646 w 83"/>
                <a:gd name="T3" fmla="*/ 2147483646 h 127"/>
                <a:gd name="T4" fmla="*/ 2147483646 w 83"/>
                <a:gd name="T5" fmla="*/ 2147483646 h 127"/>
                <a:gd name="T6" fmla="*/ 2147483646 w 83"/>
                <a:gd name="T7" fmla="*/ 2147483646 h 127"/>
                <a:gd name="T8" fmla="*/ 2147483646 w 83"/>
                <a:gd name="T9" fmla="*/ 2147483646 h 127"/>
                <a:gd name="T10" fmla="*/ 2147483646 w 83"/>
                <a:gd name="T11" fmla="*/ 2147483646 h 127"/>
                <a:gd name="T12" fmla="*/ 2147483646 w 83"/>
                <a:gd name="T13" fmla="*/ 2147483646 h 127"/>
                <a:gd name="T14" fmla="*/ 2147483646 w 83"/>
                <a:gd name="T15" fmla="*/ 2147483646 h 127"/>
                <a:gd name="T16" fmla="*/ 2147483646 w 83"/>
                <a:gd name="T17" fmla="*/ 2147483646 h 127"/>
                <a:gd name="T18" fmla="*/ 0 w 83"/>
                <a:gd name="T19" fmla="*/ 0 h 12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3" h="127">
                  <a:moveTo>
                    <a:pt x="0" y="0"/>
                  </a:moveTo>
                  <a:lnTo>
                    <a:pt x="10" y="27"/>
                  </a:lnTo>
                  <a:lnTo>
                    <a:pt x="27" y="57"/>
                  </a:lnTo>
                  <a:lnTo>
                    <a:pt x="45" y="83"/>
                  </a:lnTo>
                  <a:lnTo>
                    <a:pt x="70" y="116"/>
                  </a:lnTo>
                  <a:lnTo>
                    <a:pt x="83" y="127"/>
                  </a:lnTo>
                  <a:lnTo>
                    <a:pt x="55" y="113"/>
                  </a:lnTo>
                  <a:lnTo>
                    <a:pt x="33" y="82"/>
                  </a:lnTo>
                  <a:lnTo>
                    <a:pt x="12" y="46"/>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66" name="Freeform 159"/>
            <p:cNvSpPr>
              <a:spLocks/>
            </p:cNvSpPr>
            <p:nvPr/>
          </p:nvSpPr>
          <p:spPr bwMode="auto">
            <a:xfrm>
              <a:off x="1843725" y="3135731"/>
              <a:ext cx="95630" cy="89202"/>
            </a:xfrm>
            <a:custGeom>
              <a:avLst/>
              <a:gdLst>
                <a:gd name="T0" fmla="*/ 2147483646 w 478"/>
                <a:gd name="T1" fmla="*/ 2147483646 h 480"/>
                <a:gd name="T2" fmla="*/ 2147483646 w 478"/>
                <a:gd name="T3" fmla="*/ 2147483646 h 480"/>
                <a:gd name="T4" fmla="*/ 2147483646 w 478"/>
                <a:gd name="T5" fmla="*/ 2147483646 h 480"/>
                <a:gd name="T6" fmla="*/ 2147483646 w 478"/>
                <a:gd name="T7" fmla="*/ 2147483646 h 480"/>
                <a:gd name="T8" fmla="*/ 2147483646 w 478"/>
                <a:gd name="T9" fmla="*/ 2147483646 h 480"/>
                <a:gd name="T10" fmla="*/ 2147483646 w 478"/>
                <a:gd name="T11" fmla="*/ 2147483646 h 480"/>
                <a:gd name="T12" fmla="*/ 2147483646 w 478"/>
                <a:gd name="T13" fmla="*/ 2147483646 h 480"/>
                <a:gd name="T14" fmla="*/ 2147483646 w 478"/>
                <a:gd name="T15" fmla="*/ 2147483646 h 480"/>
                <a:gd name="T16" fmla="*/ 2147483646 w 478"/>
                <a:gd name="T17" fmla="*/ 2147483646 h 480"/>
                <a:gd name="T18" fmla="*/ 2147483646 w 478"/>
                <a:gd name="T19" fmla="*/ 2147483646 h 480"/>
                <a:gd name="T20" fmla="*/ 2147483646 w 478"/>
                <a:gd name="T21" fmla="*/ 2147483646 h 480"/>
                <a:gd name="T22" fmla="*/ 2147483646 w 478"/>
                <a:gd name="T23" fmla="*/ 2147483646 h 480"/>
                <a:gd name="T24" fmla="*/ 2147483646 w 478"/>
                <a:gd name="T25" fmla="*/ 2147483646 h 480"/>
                <a:gd name="T26" fmla="*/ 2147483646 w 478"/>
                <a:gd name="T27" fmla="*/ 2147483646 h 480"/>
                <a:gd name="T28" fmla="*/ 2147483646 w 478"/>
                <a:gd name="T29" fmla="*/ 2147483646 h 480"/>
                <a:gd name="T30" fmla="*/ 2147483646 w 478"/>
                <a:gd name="T31" fmla="*/ 2147483646 h 480"/>
                <a:gd name="T32" fmla="*/ 2147483646 w 478"/>
                <a:gd name="T33" fmla="*/ 2147483646 h 480"/>
                <a:gd name="T34" fmla="*/ 2147483646 w 478"/>
                <a:gd name="T35" fmla="*/ 2147483646 h 480"/>
                <a:gd name="T36" fmla="*/ 2147483646 w 478"/>
                <a:gd name="T37" fmla="*/ 2147483646 h 480"/>
                <a:gd name="T38" fmla="*/ 2147483646 w 478"/>
                <a:gd name="T39" fmla="*/ 2147483646 h 480"/>
                <a:gd name="T40" fmla="*/ 2147483646 w 478"/>
                <a:gd name="T41" fmla="*/ 2147483646 h 480"/>
                <a:gd name="T42" fmla="*/ 2147483646 w 478"/>
                <a:gd name="T43" fmla="*/ 2147483646 h 480"/>
                <a:gd name="T44" fmla="*/ 2147483646 w 478"/>
                <a:gd name="T45" fmla="*/ 2147483646 h 480"/>
                <a:gd name="T46" fmla="*/ 2147483646 w 478"/>
                <a:gd name="T47" fmla="*/ 2147483646 h 480"/>
                <a:gd name="T48" fmla="*/ 2147483646 w 478"/>
                <a:gd name="T49" fmla="*/ 2147483646 h 480"/>
                <a:gd name="T50" fmla="*/ 0 w 478"/>
                <a:gd name="T51" fmla="*/ 2147483646 h 480"/>
                <a:gd name="T52" fmla="*/ 2147483646 w 478"/>
                <a:gd name="T53" fmla="*/ 2147483646 h 480"/>
                <a:gd name="T54" fmla="*/ 2147483646 w 478"/>
                <a:gd name="T55" fmla="*/ 2147483646 h 480"/>
                <a:gd name="T56" fmla="*/ 2147483646 w 478"/>
                <a:gd name="T57" fmla="*/ 2147483646 h 480"/>
                <a:gd name="T58" fmla="*/ 2147483646 w 478"/>
                <a:gd name="T59" fmla="*/ 2147483646 h 480"/>
                <a:gd name="T60" fmla="*/ 2147483646 w 478"/>
                <a:gd name="T61" fmla="*/ 0 h 480"/>
                <a:gd name="T62" fmla="*/ 2147483646 w 478"/>
                <a:gd name="T63" fmla="*/ 2147483646 h 480"/>
                <a:gd name="T64" fmla="*/ 2147483646 w 478"/>
                <a:gd name="T65" fmla="*/ 2147483646 h 480"/>
                <a:gd name="T66" fmla="*/ 2147483646 w 478"/>
                <a:gd name="T67" fmla="*/ 2147483646 h 480"/>
                <a:gd name="T68" fmla="*/ 2147483646 w 478"/>
                <a:gd name="T69" fmla="*/ 2147483646 h 480"/>
                <a:gd name="T70" fmla="*/ 2147483646 w 478"/>
                <a:gd name="T71" fmla="*/ 2147483646 h 480"/>
                <a:gd name="T72" fmla="*/ 2147483646 w 478"/>
                <a:gd name="T73" fmla="*/ 2147483646 h 480"/>
                <a:gd name="T74" fmla="*/ 2147483646 w 478"/>
                <a:gd name="T75" fmla="*/ 2147483646 h 48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478" h="480">
                  <a:moveTo>
                    <a:pt x="440" y="138"/>
                  </a:moveTo>
                  <a:lnTo>
                    <a:pt x="367" y="127"/>
                  </a:lnTo>
                  <a:lnTo>
                    <a:pt x="320" y="133"/>
                  </a:lnTo>
                  <a:lnTo>
                    <a:pt x="290" y="168"/>
                  </a:lnTo>
                  <a:lnTo>
                    <a:pt x="308" y="209"/>
                  </a:lnTo>
                  <a:lnTo>
                    <a:pt x="331" y="224"/>
                  </a:lnTo>
                  <a:lnTo>
                    <a:pt x="338" y="262"/>
                  </a:lnTo>
                  <a:lnTo>
                    <a:pt x="324" y="287"/>
                  </a:lnTo>
                  <a:lnTo>
                    <a:pt x="335" y="325"/>
                  </a:lnTo>
                  <a:lnTo>
                    <a:pt x="306" y="325"/>
                  </a:lnTo>
                  <a:lnTo>
                    <a:pt x="298" y="282"/>
                  </a:lnTo>
                  <a:lnTo>
                    <a:pt x="280" y="262"/>
                  </a:lnTo>
                  <a:lnTo>
                    <a:pt x="243" y="262"/>
                  </a:lnTo>
                  <a:lnTo>
                    <a:pt x="209" y="271"/>
                  </a:lnTo>
                  <a:lnTo>
                    <a:pt x="197" y="301"/>
                  </a:lnTo>
                  <a:lnTo>
                    <a:pt x="193" y="341"/>
                  </a:lnTo>
                  <a:lnTo>
                    <a:pt x="197" y="370"/>
                  </a:lnTo>
                  <a:lnTo>
                    <a:pt x="197" y="391"/>
                  </a:lnTo>
                  <a:lnTo>
                    <a:pt x="195" y="416"/>
                  </a:lnTo>
                  <a:lnTo>
                    <a:pt x="172" y="439"/>
                  </a:lnTo>
                  <a:lnTo>
                    <a:pt x="156" y="453"/>
                  </a:lnTo>
                  <a:lnTo>
                    <a:pt x="115" y="480"/>
                  </a:lnTo>
                  <a:lnTo>
                    <a:pt x="37" y="399"/>
                  </a:lnTo>
                  <a:lnTo>
                    <a:pt x="14" y="334"/>
                  </a:lnTo>
                  <a:lnTo>
                    <a:pt x="5" y="229"/>
                  </a:lnTo>
                  <a:lnTo>
                    <a:pt x="0" y="154"/>
                  </a:lnTo>
                  <a:lnTo>
                    <a:pt x="9" y="82"/>
                  </a:lnTo>
                  <a:lnTo>
                    <a:pt x="30" y="42"/>
                  </a:lnTo>
                  <a:lnTo>
                    <a:pt x="78" y="15"/>
                  </a:lnTo>
                  <a:lnTo>
                    <a:pt x="121" y="7"/>
                  </a:lnTo>
                  <a:lnTo>
                    <a:pt x="204" y="0"/>
                  </a:lnTo>
                  <a:lnTo>
                    <a:pt x="285" y="5"/>
                  </a:lnTo>
                  <a:lnTo>
                    <a:pt x="387" y="22"/>
                  </a:lnTo>
                  <a:lnTo>
                    <a:pt x="432" y="44"/>
                  </a:lnTo>
                  <a:lnTo>
                    <a:pt x="455" y="67"/>
                  </a:lnTo>
                  <a:lnTo>
                    <a:pt x="478" y="102"/>
                  </a:lnTo>
                  <a:lnTo>
                    <a:pt x="475" y="120"/>
                  </a:lnTo>
                  <a:lnTo>
                    <a:pt x="440" y="138"/>
                  </a:lnTo>
                  <a:close/>
                </a:path>
              </a:pathLst>
            </a:custGeom>
            <a:solidFill>
              <a:srgbClr val="603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67" name="Freeform 160"/>
            <p:cNvSpPr>
              <a:spLocks/>
            </p:cNvSpPr>
            <p:nvPr/>
          </p:nvSpPr>
          <p:spPr bwMode="auto">
            <a:xfrm>
              <a:off x="1845737" y="3136660"/>
              <a:ext cx="91603" cy="85486"/>
            </a:xfrm>
            <a:custGeom>
              <a:avLst/>
              <a:gdLst>
                <a:gd name="T0" fmla="*/ 2147483646 w 455"/>
                <a:gd name="T1" fmla="*/ 2147483646 h 460"/>
                <a:gd name="T2" fmla="*/ 2147483646 w 455"/>
                <a:gd name="T3" fmla="*/ 2147483646 h 460"/>
                <a:gd name="T4" fmla="*/ 2147483646 w 455"/>
                <a:gd name="T5" fmla="*/ 2147483646 h 460"/>
                <a:gd name="T6" fmla="*/ 2147483646 w 455"/>
                <a:gd name="T7" fmla="*/ 2147483646 h 460"/>
                <a:gd name="T8" fmla="*/ 2147483646 w 455"/>
                <a:gd name="T9" fmla="*/ 2147483646 h 460"/>
                <a:gd name="T10" fmla="*/ 2147483646 w 455"/>
                <a:gd name="T11" fmla="*/ 2147483646 h 460"/>
                <a:gd name="T12" fmla="*/ 2147483646 w 455"/>
                <a:gd name="T13" fmla="*/ 2147483646 h 460"/>
                <a:gd name="T14" fmla="*/ 2147483646 w 455"/>
                <a:gd name="T15" fmla="*/ 2147483646 h 460"/>
                <a:gd name="T16" fmla="*/ 2147483646 w 455"/>
                <a:gd name="T17" fmla="*/ 2147483646 h 460"/>
                <a:gd name="T18" fmla="*/ 2147483646 w 455"/>
                <a:gd name="T19" fmla="*/ 2147483646 h 460"/>
                <a:gd name="T20" fmla="*/ 2147483646 w 455"/>
                <a:gd name="T21" fmla="*/ 2147483646 h 460"/>
                <a:gd name="T22" fmla="*/ 2147483646 w 455"/>
                <a:gd name="T23" fmla="*/ 2147483646 h 460"/>
                <a:gd name="T24" fmla="*/ 2147483646 w 455"/>
                <a:gd name="T25" fmla="*/ 2147483646 h 460"/>
                <a:gd name="T26" fmla="*/ 2147483646 w 455"/>
                <a:gd name="T27" fmla="*/ 2147483646 h 460"/>
                <a:gd name="T28" fmla="*/ 2147483646 w 455"/>
                <a:gd name="T29" fmla="*/ 2147483646 h 460"/>
                <a:gd name="T30" fmla="*/ 2147483646 w 455"/>
                <a:gd name="T31" fmla="*/ 2147483646 h 460"/>
                <a:gd name="T32" fmla="*/ 2147483646 w 455"/>
                <a:gd name="T33" fmla="*/ 2147483646 h 460"/>
                <a:gd name="T34" fmla="*/ 2147483646 w 455"/>
                <a:gd name="T35" fmla="*/ 2147483646 h 460"/>
                <a:gd name="T36" fmla="*/ 2147483646 w 455"/>
                <a:gd name="T37" fmla="*/ 2147483646 h 460"/>
                <a:gd name="T38" fmla="*/ 2147483646 w 455"/>
                <a:gd name="T39" fmla="*/ 2147483646 h 460"/>
                <a:gd name="T40" fmla="*/ 2147483646 w 455"/>
                <a:gd name="T41" fmla="*/ 2147483646 h 460"/>
                <a:gd name="T42" fmla="*/ 2147483646 w 455"/>
                <a:gd name="T43" fmla="*/ 2147483646 h 460"/>
                <a:gd name="T44" fmla="*/ 2147483646 w 455"/>
                <a:gd name="T45" fmla="*/ 2147483646 h 460"/>
                <a:gd name="T46" fmla="*/ 2147483646 w 455"/>
                <a:gd name="T47" fmla="*/ 2147483646 h 460"/>
                <a:gd name="T48" fmla="*/ 2147483646 w 455"/>
                <a:gd name="T49" fmla="*/ 2147483646 h 460"/>
                <a:gd name="T50" fmla="*/ 2147483646 w 455"/>
                <a:gd name="T51" fmla="*/ 2147483646 h 460"/>
                <a:gd name="T52" fmla="*/ 2147483646 w 455"/>
                <a:gd name="T53" fmla="*/ 2147483646 h 460"/>
                <a:gd name="T54" fmla="*/ 2147483646 w 455"/>
                <a:gd name="T55" fmla="*/ 2147483646 h 460"/>
                <a:gd name="T56" fmla="*/ 2147483646 w 455"/>
                <a:gd name="T57" fmla="*/ 2147483646 h 460"/>
                <a:gd name="T58" fmla="*/ 2147483646 w 455"/>
                <a:gd name="T59" fmla="*/ 2147483646 h 460"/>
                <a:gd name="T60" fmla="*/ 2147483646 w 455"/>
                <a:gd name="T61" fmla="*/ 2147483646 h 460"/>
                <a:gd name="T62" fmla="*/ 2147483646 w 455"/>
                <a:gd name="T63" fmla="*/ 2147483646 h 460"/>
                <a:gd name="T64" fmla="*/ 2147483646 w 455"/>
                <a:gd name="T65" fmla="*/ 2147483646 h 460"/>
                <a:gd name="T66" fmla="*/ 2147483646 w 455"/>
                <a:gd name="T67" fmla="*/ 2147483646 h 460"/>
                <a:gd name="T68" fmla="*/ 2147483646 w 455"/>
                <a:gd name="T69" fmla="*/ 2147483646 h 460"/>
                <a:gd name="T70" fmla="*/ 2147483646 w 455"/>
                <a:gd name="T71" fmla="*/ 2147483646 h 460"/>
                <a:gd name="T72" fmla="*/ 2147483646 w 455"/>
                <a:gd name="T73" fmla="*/ 2147483646 h 460"/>
                <a:gd name="T74" fmla="*/ 2147483646 w 455"/>
                <a:gd name="T75" fmla="*/ 2147483646 h 460"/>
                <a:gd name="T76" fmla="*/ 2147483646 w 455"/>
                <a:gd name="T77" fmla="*/ 2147483646 h 460"/>
                <a:gd name="T78" fmla="*/ 2147483646 w 455"/>
                <a:gd name="T79" fmla="*/ 2147483646 h 460"/>
                <a:gd name="T80" fmla="*/ 2147483646 w 455"/>
                <a:gd name="T81" fmla="*/ 2147483646 h 460"/>
                <a:gd name="T82" fmla="*/ 2147483646 w 455"/>
                <a:gd name="T83" fmla="*/ 2147483646 h 460"/>
                <a:gd name="T84" fmla="*/ 2147483646 w 455"/>
                <a:gd name="T85" fmla="*/ 2147483646 h 460"/>
                <a:gd name="T86" fmla="*/ 2147483646 w 455"/>
                <a:gd name="T87" fmla="*/ 2147483646 h 460"/>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455" h="460">
                  <a:moveTo>
                    <a:pt x="379" y="28"/>
                  </a:moveTo>
                  <a:lnTo>
                    <a:pt x="418" y="44"/>
                  </a:lnTo>
                  <a:lnTo>
                    <a:pt x="436" y="69"/>
                  </a:lnTo>
                  <a:lnTo>
                    <a:pt x="447" y="85"/>
                  </a:lnTo>
                  <a:lnTo>
                    <a:pt x="455" y="98"/>
                  </a:lnTo>
                  <a:lnTo>
                    <a:pt x="444" y="108"/>
                  </a:lnTo>
                  <a:lnTo>
                    <a:pt x="425" y="120"/>
                  </a:lnTo>
                  <a:lnTo>
                    <a:pt x="376" y="113"/>
                  </a:lnTo>
                  <a:lnTo>
                    <a:pt x="339" y="113"/>
                  </a:lnTo>
                  <a:lnTo>
                    <a:pt x="315" y="100"/>
                  </a:lnTo>
                  <a:lnTo>
                    <a:pt x="279" y="92"/>
                  </a:lnTo>
                  <a:lnTo>
                    <a:pt x="247" y="90"/>
                  </a:lnTo>
                  <a:lnTo>
                    <a:pt x="209" y="92"/>
                  </a:lnTo>
                  <a:lnTo>
                    <a:pt x="264" y="98"/>
                  </a:lnTo>
                  <a:lnTo>
                    <a:pt x="291" y="105"/>
                  </a:lnTo>
                  <a:lnTo>
                    <a:pt x="311" y="113"/>
                  </a:lnTo>
                  <a:lnTo>
                    <a:pt x="315" y="115"/>
                  </a:lnTo>
                  <a:lnTo>
                    <a:pt x="302" y="120"/>
                  </a:lnTo>
                  <a:lnTo>
                    <a:pt x="291" y="131"/>
                  </a:lnTo>
                  <a:lnTo>
                    <a:pt x="272" y="120"/>
                  </a:lnTo>
                  <a:lnTo>
                    <a:pt x="256" y="116"/>
                  </a:lnTo>
                  <a:lnTo>
                    <a:pt x="223" y="110"/>
                  </a:lnTo>
                  <a:lnTo>
                    <a:pt x="212" y="110"/>
                  </a:lnTo>
                  <a:lnTo>
                    <a:pt x="246" y="122"/>
                  </a:lnTo>
                  <a:lnTo>
                    <a:pt x="270" y="133"/>
                  </a:lnTo>
                  <a:lnTo>
                    <a:pt x="283" y="142"/>
                  </a:lnTo>
                  <a:lnTo>
                    <a:pt x="272" y="154"/>
                  </a:lnTo>
                  <a:lnTo>
                    <a:pt x="246" y="145"/>
                  </a:lnTo>
                  <a:lnTo>
                    <a:pt x="223" y="140"/>
                  </a:lnTo>
                  <a:lnTo>
                    <a:pt x="264" y="161"/>
                  </a:lnTo>
                  <a:lnTo>
                    <a:pt x="277" y="170"/>
                  </a:lnTo>
                  <a:lnTo>
                    <a:pt x="281" y="189"/>
                  </a:lnTo>
                  <a:lnTo>
                    <a:pt x="289" y="199"/>
                  </a:lnTo>
                  <a:lnTo>
                    <a:pt x="264" y="187"/>
                  </a:lnTo>
                  <a:lnTo>
                    <a:pt x="241" y="183"/>
                  </a:lnTo>
                  <a:lnTo>
                    <a:pt x="205" y="181"/>
                  </a:lnTo>
                  <a:lnTo>
                    <a:pt x="259" y="197"/>
                  </a:lnTo>
                  <a:lnTo>
                    <a:pt x="293" y="210"/>
                  </a:lnTo>
                  <a:lnTo>
                    <a:pt x="315" y="222"/>
                  </a:lnTo>
                  <a:lnTo>
                    <a:pt x="318" y="239"/>
                  </a:lnTo>
                  <a:lnTo>
                    <a:pt x="291" y="227"/>
                  </a:lnTo>
                  <a:lnTo>
                    <a:pt x="254" y="214"/>
                  </a:lnTo>
                  <a:lnTo>
                    <a:pt x="237" y="214"/>
                  </a:lnTo>
                  <a:lnTo>
                    <a:pt x="277" y="228"/>
                  </a:lnTo>
                  <a:lnTo>
                    <a:pt x="309" y="242"/>
                  </a:lnTo>
                  <a:lnTo>
                    <a:pt x="320" y="253"/>
                  </a:lnTo>
                  <a:lnTo>
                    <a:pt x="315" y="264"/>
                  </a:lnTo>
                  <a:lnTo>
                    <a:pt x="291" y="255"/>
                  </a:lnTo>
                  <a:lnTo>
                    <a:pt x="269" y="246"/>
                  </a:lnTo>
                  <a:lnTo>
                    <a:pt x="221" y="244"/>
                  </a:lnTo>
                  <a:lnTo>
                    <a:pt x="202" y="246"/>
                  </a:lnTo>
                  <a:lnTo>
                    <a:pt x="158" y="249"/>
                  </a:lnTo>
                  <a:lnTo>
                    <a:pt x="107" y="242"/>
                  </a:lnTo>
                  <a:lnTo>
                    <a:pt x="137" y="253"/>
                  </a:lnTo>
                  <a:lnTo>
                    <a:pt x="191" y="262"/>
                  </a:lnTo>
                  <a:lnTo>
                    <a:pt x="181" y="280"/>
                  </a:lnTo>
                  <a:lnTo>
                    <a:pt x="141" y="271"/>
                  </a:lnTo>
                  <a:lnTo>
                    <a:pt x="104" y="258"/>
                  </a:lnTo>
                  <a:lnTo>
                    <a:pt x="79" y="246"/>
                  </a:lnTo>
                  <a:lnTo>
                    <a:pt x="126" y="280"/>
                  </a:lnTo>
                  <a:lnTo>
                    <a:pt x="156" y="290"/>
                  </a:lnTo>
                  <a:lnTo>
                    <a:pt x="181" y="298"/>
                  </a:lnTo>
                  <a:lnTo>
                    <a:pt x="178" y="317"/>
                  </a:lnTo>
                  <a:lnTo>
                    <a:pt x="141" y="310"/>
                  </a:lnTo>
                  <a:lnTo>
                    <a:pt x="113" y="302"/>
                  </a:lnTo>
                  <a:lnTo>
                    <a:pt x="131" y="315"/>
                  </a:lnTo>
                  <a:lnTo>
                    <a:pt x="161" y="323"/>
                  </a:lnTo>
                  <a:lnTo>
                    <a:pt x="178" y="325"/>
                  </a:lnTo>
                  <a:lnTo>
                    <a:pt x="178" y="365"/>
                  </a:lnTo>
                  <a:lnTo>
                    <a:pt x="143" y="351"/>
                  </a:lnTo>
                  <a:lnTo>
                    <a:pt x="116" y="341"/>
                  </a:lnTo>
                  <a:lnTo>
                    <a:pt x="145" y="363"/>
                  </a:lnTo>
                  <a:lnTo>
                    <a:pt x="182" y="379"/>
                  </a:lnTo>
                  <a:lnTo>
                    <a:pt x="181" y="397"/>
                  </a:lnTo>
                  <a:lnTo>
                    <a:pt x="159" y="418"/>
                  </a:lnTo>
                  <a:lnTo>
                    <a:pt x="141" y="395"/>
                  </a:lnTo>
                  <a:lnTo>
                    <a:pt x="116" y="365"/>
                  </a:lnTo>
                  <a:lnTo>
                    <a:pt x="100" y="337"/>
                  </a:lnTo>
                  <a:lnTo>
                    <a:pt x="116" y="381"/>
                  </a:lnTo>
                  <a:lnTo>
                    <a:pt x="131" y="397"/>
                  </a:lnTo>
                  <a:lnTo>
                    <a:pt x="156" y="429"/>
                  </a:lnTo>
                  <a:lnTo>
                    <a:pt x="137" y="449"/>
                  </a:lnTo>
                  <a:lnTo>
                    <a:pt x="109" y="424"/>
                  </a:lnTo>
                  <a:lnTo>
                    <a:pt x="88" y="395"/>
                  </a:lnTo>
                  <a:lnTo>
                    <a:pt x="69" y="363"/>
                  </a:lnTo>
                  <a:lnTo>
                    <a:pt x="86" y="409"/>
                  </a:lnTo>
                  <a:lnTo>
                    <a:pt x="104" y="430"/>
                  </a:lnTo>
                  <a:lnTo>
                    <a:pt x="121" y="452"/>
                  </a:lnTo>
                  <a:lnTo>
                    <a:pt x="107" y="460"/>
                  </a:lnTo>
                  <a:lnTo>
                    <a:pt x="69" y="429"/>
                  </a:lnTo>
                  <a:lnTo>
                    <a:pt x="34" y="379"/>
                  </a:lnTo>
                  <a:lnTo>
                    <a:pt x="21" y="341"/>
                  </a:lnTo>
                  <a:lnTo>
                    <a:pt x="12" y="275"/>
                  </a:lnTo>
                  <a:lnTo>
                    <a:pt x="7" y="227"/>
                  </a:lnTo>
                  <a:lnTo>
                    <a:pt x="0" y="170"/>
                  </a:lnTo>
                  <a:lnTo>
                    <a:pt x="39" y="181"/>
                  </a:lnTo>
                  <a:lnTo>
                    <a:pt x="81" y="197"/>
                  </a:lnTo>
                  <a:lnTo>
                    <a:pt x="145" y="212"/>
                  </a:lnTo>
                  <a:lnTo>
                    <a:pt x="88" y="189"/>
                  </a:lnTo>
                  <a:lnTo>
                    <a:pt x="67" y="177"/>
                  </a:lnTo>
                  <a:lnTo>
                    <a:pt x="26" y="162"/>
                  </a:lnTo>
                  <a:lnTo>
                    <a:pt x="5" y="158"/>
                  </a:lnTo>
                  <a:lnTo>
                    <a:pt x="5" y="129"/>
                  </a:lnTo>
                  <a:lnTo>
                    <a:pt x="10" y="92"/>
                  </a:lnTo>
                  <a:lnTo>
                    <a:pt x="61" y="100"/>
                  </a:lnTo>
                  <a:lnTo>
                    <a:pt x="94" y="110"/>
                  </a:lnTo>
                  <a:lnTo>
                    <a:pt x="135" y="129"/>
                  </a:lnTo>
                  <a:lnTo>
                    <a:pt x="97" y="100"/>
                  </a:lnTo>
                  <a:lnTo>
                    <a:pt x="54" y="88"/>
                  </a:lnTo>
                  <a:lnTo>
                    <a:pt x="12" y="77"/>
                  </a:lnTo>
                  <a:lnTo>
                    <a:pt x="21" y="49"/>
                  </a:lnTo>
                  <a:lnTo>
                    <a:pt x="34" y="31"/>
                  </a:lnTo>
                  <a:lnTo>
                    <a:pt x="73" y="19"/>
                  </a:lnTo>
                  <a:lnTo>
                    <a:pt x="111" y="28"/>
                  </a:lnTo>
                  <a:lnTo>
                    <a:pt x="145" y="53"/>
                  </a:lnTo>
                  <a:lnTo>
                    <a:pt x="121" y="25"/>
                  </a:lnTo>
                  <a:lnTo>
                    <a:pt x="86" y="10"/>
                  </a:lnTo>
                  <a:lnTo>
                    <a:pt x="126" y="4"/>
                  </a:lnTo>
                  <a:lnTo>
                    <a:pt x="156" y="2"/>
                  </a:lnTo>
                  <a:lnTo>
                    <a:pt x="198" y="8"/>
                  </a:lnTo>
                  <a:lnTo>
                    <a:pt x="226" y="27"/>
                  </a:lnTo>
                  <a:lnTo>
                    <a:pt x="272" y="35"/>
                  </a:lnTo>
                  <a:lnTo>
                    <a:pt x="241" y="23"/>
                  </a:lnTo>
                  <a:lnTo>
                    <a:pt x="218" y="8"/>
                  </a:lnTo>
                  <a:lnTo>
                    <a:pt x="205" y="0"/>
                  </a:lnTo>
                  <a:lnTo>
                    <a:pt x="249" y="2"/>
                  </a:lnTo>
                  <a:lnTo>
                    <a:pt x="289" y="4"/>
                  </a:lnTo>
                  <a:lnTo>
                    <a:pt x="313" y="15"/>
                  </a:lnTo>
                  <a:lnTo>
                    <a:pt x="337" y="37"/>
                  </a:lnTo>
                  <a:lnTo>
                    <a:pt x="356" y="67"/>
                  </a:lnTo>
                  <a:lnTo>
                    <a:pt x="346" y="33"/>
                  </a:lnTo>
                  <a:lnTo>
                    <a:pt x="322" y="10"/>
                  </a:lnTo>
                  <a:lnTo>
                    <a:pt x="379" y="2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grpSp>
          <p:nvGrpSpPr>
            <p:cNvPr id="168" name="Group 161"/>
            <p:cNvGrpSpPr>
              <a:grpSpLocks/>
            </p:cNvGrpSpPr>
            <p:nvPr/>
          </p:nvGrpSpPr>
          <p:grpSpPr bwMode="auto">
            <a:xfrm>
              <a:off x="2031963" y="3353162"/>
              <a:ext cx="99655" cy="56681"/>
              <a:chOff x="377" y="1962"/>
              <a:chExt cx="99" cy="61"/>
            </a:xfrm>
          </p:grpSpPr>
          <p:sp>
            <p:nvSpPr>
              <p:cNvPr id="169" name="Freeform 162"/>
              <p:cNvSpPr>
                <a:spLocks/>
              </p:cNvSpPr>
              <p:nvPr/>
            </p:nvSpPr>
            <p:spPr bwMode="auto">
              <a:xfrm>
                <a:off x="377" y="1962"/>
                <a:ext cx="99" cy="61"/>
              </a:xfrm>
              <a:custGeom>
                <a:avLst/>
                <a:gdLst>
                  <a:gd name="T0" fmla="*/ 0 w 497"/>
                  <a:gd name="T1" fmla="*/ 0 h 305"/>
                  <a:gd name="T2" fmla="*/ 0 w 497"/>
                  <a:gd name="T3" fmla="*/ 0 h 305"/>
                  <a:gd name="T4" fmla="*/ 0 w 497"/>
                  <a:gd name="T5" fmla="*/ 0 h 305"/>
                  <a:gd name="T6" fmla="*/ 0 w 497"/>
                  <a:gd name="T7" fmla="*/ 0 h 305"/>
                  <a:gd name="T8" fmla="*/ 0 w 497"/>
                  <a:gd name="T9" fmla="*/ 0 h 305"/>
                  <a:gd name="T10" fmla="*/ 0 w 497"/>
                  <a:gd name="T11" fmla="*/ 0 h 305"/>
                  <a:gd name="T12" fmla="*/ 0 w 497"/>
                  <a:gd name="T13" fmla="*/ 0 h 305"/>
                  <a:gd name="T14" fmla="*/ 0 w 497"/>
                  <a:gd name="T15" fmla="*/ 0 h 305"/>
                  <a:gd name="T16" fmla="*/ 0 w 497"/>
                  <a:gd name="T17" fmla="*/ 0 h 305"/>
                  <a:gd name="T18" fmla="*/ 0 w 497"/>
                  <a:gd name="T19" fmla="*/ 0 h 305"/>
                  <a:gd name="T20" fmla="*/ 0 w 497"/>
                  <a:gd name="T21" fmla="*/ 0 h 305"/>
                  <a:gd name="T22" fmla="*/ 0 w 497"/>
                  <a:gd name="T23" fmla="*/ 0 h 305"/>
                  <a:gd name="T24" fmla="*/ 0 w 497"/>
                  <a:gd name="T25" fmla="*/ 0 h 305"/>
                  <a:gd name="T26" fmla="*/ 0 w 497"/>
                  <a:gd name="T27" fmla="*/ 0 h 305"/>
                  <a:gd name="T28" fmla="*/ 0 w 497"/>
                  <a:gd name="T29" fmla="*/ 0 h 305"/>
                  <a:gd name="T30" fmla="*/ 0 w 497"/>
                  <a:gd name="T31" fmla="*/ 0 h 305"/>
                  <a:gd name="T32" fmla="*/ 0 w 497"/>
                  <a:gd name="T33" fmla="*/ 0 h 305"/>
                  <a:gd name="T34" fmla="*/ 0 w 497"/>
                  <a:gd name="T35" fmla="*/ 0 h 305"/>
                  <a:gd name="T36" fmla="*/ 0 w 497"/>
                  <a:gd name="T37" fmla="*/ 0 h 305"/>
                  <a:gd name="T38" fmla="*/ 0 w 497"/>
                  <a:gd name="T39" fmla="*/ 0 h 305"/>
                  <a:gd name="T40" fmla="*/ 0 w 497"/>
                  <a:gd name="T41" fmla="*/ 0 h 305"/>
                  <a:gd name="T42" fmla="*/ 0 w 497"/>
                  <a:gd name="T43" fmla="*/ 0 h 305"/>
                  <a:gd name="T44" fmla="*/ 0 w 497"/>
                  <a:gd name="T45" fmla="*/ 0 h 305"/>
                  <a:gd name="T46" fmla="*/ 0 w 497"/>
                  <a:gd name="T47" fmla="*/ 0 h 305"/>
                  <a:gd name="T48" fmla="*/ 0 w 497"/>
                  <a:gd name="T49" fmla="*/ 0 h 305"/>
                  <a:gd name="T50" fmla="*/ 0 w 497"/>
                  <a:gd name="T51" fmla="*/ 0 h 305"/>
                  <a:gd name="T52" fmla="*/ 0 w 497"/>
                  <a:gd name="T53" fmla="*/ 0 h 305"/>
                  <a:gd name="T54" fmla="*/ 0 w 497"/>
                  <a:gd name="T55" fmla="*/ 0 h 305"/>
                  <a:gd name="T56" fmla="*/ 0 w 497"/>
                  <a:gd name="T57" fmla="*/ 0 h 305"/>
                  <a:gd name="T58" fmla="*/ 0 w 497"/>
                  <a:gd name="T59" fmla="*/ 0 h 305"/>
                  <a:gd name="T60" fmla="*/ 0 w 497"/>
                  <a:gd name="T61" fmla="*/ 0 h 305"/>
                  <a:gd name="T62" fmla="*/ 0 w 497"/>
                  <a:gd name="T63" fmla="*/ 0 h 305"/>
                  <a:gd name="T64" fmla="*/ 0 w 497"/>
                  <a:gd name="T65" fmla="*/ 0 h 305"/>
                  <a:gd name="T66" fmla="*/ 0 w 497"/>
                  <a:gd name="T67" fmla="*/ 0 h 305"/>
                  <a:gd name="T68" fmla="*/ 0 w 497"/>
                  <a:gd name="T69" fmla="*/ 0 h 305"/>
                  <a:gd name="T70" fmla="*/ 0 w 497"/>
                  <a:gd name="T71" fmla="*/ 0 h 305"/>
                  <a:gd name="T72" fmla="*/ 0 w 497"/>
                  <a:gd name="T73" fmla="*/ 0 h 305"/>
                  <a:gd name="T74" fmla="*/ 0 w 497"/>
                  <a:gd name="T75" fmla="*/ 0 h 305"/>
                  <a:gd name="T76" fmla="*/ 0 w 497"/>
                  <a:gd name="T77" fmla="*/ 0 h 305"/>
                  <a:gd name="T78" fmla="*/ 0 w 497"/>
                  <a:gd name="T79" fmla="*/ 0 h 305"/>
                  <a:gd name="T80" fmla="*/ 0 w 497"/>
                  <a:gd name="T81" fmla="*/ 0 h 305"/>
                  <a:gd name="T82" fmla="*/ 0 w 497"/>
                  <a:gd name="T83" fmla="*/ 0 h 305"/>
                  <a:gd name="T84" fmla="*/ 0 w 497"/>
                  <a:gd name="T85" fmla="*/ 0 h 305"/>
                  <a:gd name="T86" fmla="*/ 0 w 497"/>
                  <a:gd name="T87" fmla="*/ 0 h 305"/>
                  <a:gd name="T88" fmla="*/ 0 w 497"/>
                  <a:gd name="T89" fmla="*/ 0 h 305"/>
                  <a:gd name="T90" fmla="*/ 0 w 497"/>
                  <a:gd name="T91" fmla="*/ 0 h 305"/>
                  <a:gd name="T92" fmla="*/ 0 w 497"/>
                  <a:gd name="T93" fmla="*/ 0 h 305"/>
                  <a:gd name="T94" fmla="*/ 0 w 497"/>
                  <a:gd name="T95" fmla="*/ 0 h 305"/>
                  <a:gd name="T96" fmla="*/ 0 w 497"/>
                  <a:gd name="T97" fmla="*/ 0 h 305"/>
                  <a:gd name="T98" fmla="*/ 0 w 497"/>
                  <a:gd name="T99" fmla="*/ 0 h 305"/>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497" h="305">
                    <a:moveTo>
                      <a:pt x="0" y="182"/>
                    </a:moveTo>
                    <a:lnTo>
                      <a:pt x="61" y="168"/>
                    </a:lnTo>
                    <a:lnTo>
                      <a:pt x="84" y="163"/>
                    </a:lnTo>
                    <a:lnTo>
                      <a:pt x="98" y="150"/>
                    </a:lnTo>
                    <a:lnTo>
                      <a:pt x="112" y="130"/>
                    </a:lnTo>
                    <a:lnTo>
                      <a:pt x="142" y="102"/>
                    </a:lnTo>
                    <a:lnTo>
                      <a:pt x="197" y="56"/>
                    </a:lnTo>
                    <a:lnTo>
                      <a:pt x="206" y="41"/>
                    </a:lnTo>
                    <a:lnTo>
                      <a:pt x="221" y="28"/>
                    </a:lnTo>
                    <a:lnTo>
                      <a:pt x="249" y="23"/>
                    </a:lnTo>
                    <a:lnTo>
                      <a:pt x="336" y="8"/>
                    </a:lnTo>
                    <a:lnTo>
                      <a:pt x="360" y="0"/>
                    </a:lnTo>
                    <a:lnTo>
                      <a:pt x="382" y="11"/>
                    </a:lnTo>
                    <a:lnTo>
                      <a:pt x="393" y="20"/>
                    </a:lnTo>
                    <a:lnTo>
                      <a:pt x="443" y="37"/>
                    </a:lnTo>
                    <a:lnTo>
                      <a:pt x="464" y="45"/>
                    </a:lnTo>
                    <a:lnTo>
                      <a:pt x="471" y="53"/>
                    </a:lnTo>
                    <a:lnTo>
                      <a:pt x="481" y="81"/>
                    </a:lnTo>
                    <a:lnTo>
                      <a:pt x="486" y="96"/>
                    </a:lnTo>
                    <a:lnTo>
                      <a:pt x="490" y="104"/>
                    </a:lnTo>
                    <a:lnTo>
                      <a:pt x="497" y="119"/>
                    </a:lnTo>
                    <a:lnTo>
                      <a:pt x="497" y="129"/>
                    </a:lnTo>
                    <a:lnTo>
                      <a:pt x="487" y="137"/>
                    </a:lnTo>
                    <a:lnTo>
                      <a:pt x="466" y="136"/>
                    </a:lnTo>
                    <a:lnTo>
                      <a:pt x="434" y="121"/>
                    </a:lnTo>
                    <a:lnTo>
                      <a:pt x="393" y="113"/>
                    </a:lnTo>
                    <a:lnTo>
                      <a:pt x="356" y="119"/>
                    </a:lnTo>
                    <a:lnTo>
                      <a:pt x="395" y="128"/>
                    </a:lnTo>
                    <a:lnTo>
                      <a:pt x="422" y="137"/>
                    </a:lnTo>
                    <a:lnTo>
                      <a:pt x="454" y="150"/>
                    </a:lnTo>
                    <a:lnTo>
                      <a:pt x="462" y="161"/>
                    </a:lnTo>
                    <a:lnTo>
                      <a:pt x="462" y="173"/>
                    </a:lnTo>
                    <a:lnTo>
                      <a:pt x="449" y="182"/>
                    </a:lnTo>
                    <a:lnTo>
                      <a:pt x="435" y="179"/>
                    </a:lnTo>
                    <a:lnTo>
                      <a:pt x="391" y="168"/>
                    </a:lnTo>
                    <a:lnTo>
                      <a:pt x="351" y="166"/>
                    </a:lnTo>
                    <a:lnTo>
                      <a:pt x="320" y="168"/>
                    </a:lnTo>
                    <a:lnTo>
                      <a:pt x="303" y="179"/>
                    </a:lnTo>
                    <a:lnTo>
                      <a:pt x="282" y="200"/>
                    </a:lnTo>
                    <a:lnTo>
                      <a:pt x="267" y="223"/>
                    </a:lnTo>
                    <a:lnTo>
                      <a:pt x="251" y="246"/>
                    </a:lnTo>
                    <a:lnTo>
                      <a:pt x="237" y="263"/>
                    </a:lnTo>
                    <a:lnTo>
                      <a:pt x="213" y="280"/>
                    </a:lnTo>
                    <a:lnTo>
                      <a:pt x="190" y="284"/>
                    </a:lnTo>
                    <a:lnTo>
                      <a:pt x="165" y="287"/>
                    </a:lnTo>
                    <a:lnTo>
                      <a:pt x="135" y="284"/>
                    </a:lnTo>
                    <a:lnTo>
                      <a:pt x="112" y="282"/>
                    </a:lnTo>
                    <a:lnTo>
                      <a:pt x="82" y="290"/>
                    </a:lnTo>
                    <a:lnTo>
                      <a:pt x="0" y="305"/>
                    </a:lnTo>
                    <a:lnTo>
                      <a:pt x="0" y="182"/>
                    </a:lnTo>
                    <a:close/>
                  </a:path>
                </a:pathLst>
              </a:custGeom>
              <a:solidFill>
                <a:srgbClr val="FFC080"/>
              </a:solidFill>
              <a:ln w="3175">
                <a:solidFill>
                  <a:srgbClr val="402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170" name="Freeform 163"/>
              <p:cNvSpPr>
                <a:spLocks/>
              </p:cNvSpPr>
              <p:nvPr/>
            </p:nvSpPr>
            <p:spPr bwMode="auto">
              <a:xfrm>
                <a:off x="439" y="1973"/>
                <a:ext cx="32" cy="7"/>
              </a:xfrm>
              <a:custGeom>
                <a:avLst/>
                <a:gdLst>
                  <a:gd name="T0" fmla="*/ 0 w 159"/>
                  <a:gd name="T1" fmla="*/ 0 h 37"/>
                  <a:gd name="T2" fmla="*/ 0 w 159"/>
                  <a:gd name="T3" fmla="*/ 0 h 37"/>
                  <a:gd name="T4" fmla="*/ 0 w 159"/>
                  <a:gd name="T5" fmla="*/ 0 h 37"/>
                  <a:gd name="T6" fmla="*/ 0 w 159"/>
                  <a:gd name="T7" fmla="*/ 0 h 37"/>
                  <a:gd name="T8" fmla="*/ 0 w 159"/>
                  <a:gd name="T9" fmla="*/ 0 h 37"/>
                  <a:gd name="T10" fmla="*/ 0 w 159"/>
                  <a:gd name="T11" fmla="*/ 0 h 37"/>
                  <a:gd name="T12" fmla="*/ 0 w 159"/>
                  <a:gd name="T13" fmla="*/ 0 h 37"/>
                  <a:gd name="T14" fmla="*/ 0 w 159"/>
                  <a:gd name="T15" fmla="*/ 0 h 37"/>
                  <a:gd name="T16" fmla="*/ 0 w 159"/>
                  <a:gd name="T17" fmla="*/ 0 h 37"/>
                  <a:gd name="T18" fmla="*/ 0 w 159"/>
                  <a:gd name="T19" fmla="*/ 0 h 37"/>
                  <a:gd name="T20" fmla="*/ 0 w 159"/>
                  <a:gd name="T21" fmla="*/ 0 h 37"/>
                  <a:gd name="T22" fmla="*/ 0 w 159"/>
                  <a:gd name="T23" fmla="*/ 0 h 37"/>
                  <a:gd name="T24" fmla="*/ 0 w 159"/>
                  <a:gd name="T25" fmla="*/ 0 h 3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59" h="37">
                    <a:moveTo>
                      <a:pt x="159" y="37"/>
                    </a:moveTo>
                    <a:lnTo>
                      <a:pt x="132" y="24"/>
                    </a:lnTo>
                    <a:lnTo>
                      <a:pt x="110" y="21"/>
                    </a:lnTo>
                    <a:lnTo>
                      <a:pt x="84" y="13"/>
                    </a:lnTo>
                    <a:lnTo>
                      <a:pt x="61" y="7"/>
                    </a:lnTo>
                    <a:lnTo>
                      <a:pt x="25" y="10"/>
                    </a:lnTo>
                    <a:lnTo>
                      <a:pt x="0" y="13"/>
                    </a:lnTo>
                    <a:lnTo>
                      <a:pt x="38" y="5"/>
                    </a:lnTo>
                    <a:lnTo>
                      <a:pt x="69" y="0"/>
                    </a:lnTo>
                    <a:lnTo>
                      <a:pt x="110" y="17"/>
                    </a:lnTo>
                    <a:lnTo>
                      <a:pt x="132" y="19"/>
                    </a:lnTo>
                    <a:lnTo>
                      <a:pt x="157" y="31"/>
                    </a:lnTo>
                    <a:lnTo>
                      <a:pt x="159" y="37"/>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71" name="Freeform 164"/>
              <p:cNvSpPr>
                <a:spLocks/>
              </p:cNvSpPr>
              <p:nvPr/>
            </p:nvSpPr>
            <p:spPr bwMode="auto">
              <a:xfrm>
                <a:off x="427" y="1965"/>
                <a:ext cx="27" cy="5"/>
              </a:xfrm>
              <a:custGeom>
                <a:avLst/>
                <a:gdLst>
                  <a:gd name="T0" fmla="*/ 0 w 133"/>
                  <a:gd name="T1" fmla="*/ 0 h 25"/>
                  <a:gd name="T2" fmla="*/ 0 w 133"/>
                  <a:gd name="T3" fmla="*/ 0 h 25"/>
                  <a:gd name="T4" fmla="*/ 0 w 133"/>
                  <a:gd name="T5" fmla="*/ 0 h 25"/>
                  <a:gd name="T6" fmla="*/ 0 w 133"/>
                  <a:gd name="T7" fmla="*/ 0 h 25"/>
                  <a:gd name="T8" fmla="*/ 0 w 133"/>
                  <a:gd name="T9" fmla="*/ 0 h 25"/>
                  <a:gd name="T10" fmla="*/ 0 w 133"/>
                  <a:gd name="T11" fmla="*/ 0 h 25"/>
                  <a:gd name="T12" fmla="*/ 0 w 133"/>
                  <a:gd name="T13" fmla="*/ 0 h 25"/>
                  <a:gd name="T14" fmla="*/ 0 w 133"/>
                  <a:gd name="T15" fmla="*/ 0 h 25"/>
                  <a:gd name="T16" fmla="*/ 0 w 133"/>
                  <a:gd name="T17" fmla="*/ 0 h 25"/>
                  <a:gd name="T18" fmla="*/ 0 w 133"/>
                  <a:gd name="T19" fmla="*/ 0 h 25"/>
                  <a:gd name="T20" fmla="*/ 0 w 133"/>
                  <a:gd name="T21" fmla="*/ 0 h 25"/>
                  <a:gd name="T22" fmla="*/ 0 w 133"/>
                  <a:gd name="T23" fmla="*/ 0 h 2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33" h="25">
                    <a:moveTo>
                      <a:pt x="97" y="0"/>
                    </a:moveTo>
                    <a:lnTo>
                      <a:pt x="113" y="1"/>
                    </a:lnTo>
                    <a:lnTo>
                      <a:pt x="133" y="8"/>
                    </a:lnTo>
                    <a:lnTo>
                      <a:pt x="120" y="7"/>
                    </a:lnTo>
                    <a:lnTo>
                      <a:pt x="99" y="3"/>
                    </a:lnTo>
                    <a:lnTo>
                      <a:pt x="56" y="15"/>
                    </a:lnTo>
                    <a:lnTo>
                      <a:pt x="32" y="21"/>
                    </a:lnTo>
                    <a:lnTo>
                      <a:pt x="4" y="25"/>
                    </a:lnTo>
                    <a:lnTo>
                      <a:pt x="0" y="21"/>
                    </a:lnTo>
                    <a:lnTo>
                      <a:pt x="29" y="16"/>
                    </a:lnTo>
                    <a:lnTo>
                      <a:pt x="64" y="8"/>
                    </a:lnTo>
                    <a:lnTo>
                      <a:pt x="97"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72" name="Freeform 165"/>
              <p:cNvSpPr>
                <a:spLocks/>
              </p:cNvSpPr>
              <p:nvPr/>
            </p:nvSpPr>
            <p:spPr bwMode="auto">
              <a:xfrm>
                <a:off x="438" y="1984"/>
                <a:ext cx="11" cy="2"/>
              </a:xfrm>
              <a:custGeom>
                <a:avLst/>
                <a:gdLst>
                  <a:gd name="T0" fmla="*/ 0 w 53"/>
                  <a:gd name="T1" fmla="*/ 0 h 12"/>
                  <a:gd name="T2" fmla="*/ 0 w 53"/>
                  <a:gd name="T3" fmla="*/ 0 h 12"/>
                  <a:gd name="T4" fmla="*/ 0 w 53"/>
                  <a:gd name="T5" fmla="*/ 0 h 12"/>
                  <a:gd name="T6" fmla="*/ 0 w 53"/>
                  <a:gd name="T7" fmla="*/ 0 h 12"/>
                  <a:gd name="T8" fmla="*/ 0 w 53"/>
                  <a:gd name="T9" fmla="*/ 0 h 12"/>
                  <a:gd name="T10" fmla="*/ 0 w 53"/>
                  <a:gd name="T11" fmla="*/ 0 h 12"/>
                  <a:gd name="T12" fmla="*/ 0 w 53"/>
                  <a:gd name="T13" fmla="*/ 0 h 1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3" h="12">
                    <a:moveTo>
                      <a:pt x="53" y="5"/>
                    </a:moveTo>
                    <a:lnTo>
                      <a:pt x="46" y="12"/>
                    </a:lnTo>
                    <a:lnTo>
                      <a:pt x="27" y="9"/>
                    </a:lnTo>
                    <a:lnTo>
                      <a:pt x="5" y="9"/>
                    </a:lnTo>
                    <a:lnTo>
                      <a:pt x="0" y="0"/>
                    </a:lnTo>
                    <a:lnTo>
                      <a:pt x="14" y="3"/>
                    </a:lnTo>
                    <a:lnTo>
                      <a:pt x="53" y="5"/>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73" name="Freeform 166"/>
              <p:cNvSpPr>
                <a:spLocks/>
              </p:cNvSpPr>
              <p:nvPr/>
            </p:nvSpPr>
            <p:spPr bwMode="auto">
              <a:xfrm>
                <a:off x="469" y="1982"/>
                <a:ext cx="3" cy="4"/>
              </a:xfrm>
              <a:custGeom>
                <a:avLst/>
                <a:gdLst>
                  <a:gd name="T0" fmla="*/ 0 w 11"/>
                  <a:gd name="T1" fmla="*/ 0 h 23"/>
                  <a:gd name="T2" fmla="*/ 0 w 11"/>
                  <a:gd name="T3" fmla="*/ 0 h 23"/>
                  <a:gd name="T4" fmla="*/ 0 w 11"/>
                  <a:gd name="T5" fmla="*/ 0 h 23"/>
                  <a:gd name="T6" fmla="*/ 0 w 11"/>
                  <a:gd name="T7" fmla="*/ 0 h 23"/>
                  <a:gd name="T8" fmla="*/ 0 w 11"/>
                  <a:gd name="T9" fmla="*/ 0 h 2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 h="23">
                    <a:moveTo>
                      <a:pt x="0" y="0"/>
                    </a:moveTo>
                    <a:lnTo>
                      <a:pt x="0" y="6"/>
                    </a:lnTo>
                    <a:lnTo>
                      <a:pt x="2" y="18"/>
                    </a:lnTo>
                    <a:lnTo>
                      <a:pt x="11" y="23"/>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74" name="Freeform 167"/>
              <p:cNvSpPr>
                <a:spLocks/>
              </p:cNvSpPr>
              <p:nvPr/>
            </p:nvSpPr>
            <p:spPr bwMode="auto">
              <a:xfrm>
                <a:off x="462" y="1993"/>
                <a:ext cx="2" cy="2"/>
              </a:xfrm>
              <a:custGeom>
                <a:avLst/>
                <a:gdLst>
                  <a:gd name="T0" fmla="*/ 0 w 11"/>
                  <a:gd name="T1" fmla="*/ 0 h 13"/>
                  <a:gd name="T2" fmla="*/ 0 w 11"/>
                  <a:gd name="T3" fmla="*/ 0 h 13"/>
                  <a:gd name="T4" fmla="*/ 0 w 11"/>
                  <a:gd name="T5" fmla="*/ 0 h 13"/>
                  <a:gd name="T6" fmla="*/ 0 w 11"/>
                  <a:gd name="T7" fmla="*/ 0 h 1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1" h="13">
                    <a:moveTo>
                      <a:pt x="0" y="0"/>
                    </a:moveTo>
                    <a:lnTo>
                      <a:pt x="3" y="7"/>
                    </a:lnTo>
                    <a:lnTo>
                      <a:pt x="11" y="13"/>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75" name="Freeform 168"/>
              <p:cNvSpPr>
                <a:spLocks/>
              </p:cNvSpPr>
              <p:nvPr/>
            </p:nvSpPr>
            <p:spPr bwMode="auto">
              <a:xfrm>
                <a:off x="423" y="1977"/>
                <a:ext cx="5" cy="6"/>
              </a:xfrm>
              <a:custGeom>
                <a:avLst/>
                <a:gdLst>
                  <a:gd name="T0" fmla="*/ 0 w 25"/>
                  <a:gd name="T1" fmla="*/ 0 h 29"/>
                  <a:gd name="T2" fmla="*/ 0 w 25"/>
                  <a:gd name="T3" fmla="*/ 0 h 29"/>
                  <a:gd name="T4" fmla="*/ 0 w 25"/>
                  <a:gd name="T5" fmla="*/ 0 h 29"/>
                  <a:gd name="T6" fmla="*/ 0 w 25"/>
                  <a:gd name="T7" fmla="*/ 0 h 29"/>
                  <a:gd name="T8" fmla="*/ 0 w 25"/>
                  <a:gd name="T9" fmla="*/ 0 h 2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 h="29">
                    <a:moveTo>
                      <a:pt x="25" y="0"/>
                    </a:moveTo>
                    <a:lnTo>
                      <a:pt x="21" y="9"/>
                    </a:lnTo>
                    <a:lnTo>
                      <a:pt x="21" y="17"/>
                    </a:lnTo>
                    <a:lnTo>
                      <a:pt x="0" y="29"/>
                    </a:lnTo>
                    <a:lnTo>
                      <a:pt x="25"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76" name="Freeform 169"/>
              <p:cNvSpPr>
                <a:spLocks/>
              </p:cNvSpPr>
              <p:nvPr/>
            </p:nvSpPr>
            <p:spPr bwMode="auto">
              <a:xfrm>
                <a:off x="403" y="1977"/>
                <a:ext cx="16" cy="16"/>
              </a:xfrm>
              <a:custGeom>
                <a:avLst/>
                <a:gdLst>
                  <a:gd name="T0" fmla="*/ 0 w 80"/>
                  <a:gd name="T1" fmla="*/ 0 h 81"/>
                  <a:gd name="T2" fmla="*/ 0 w 80"/>
                  <a:gd name="T3" fmla="*/ 0 h 81"/>
                  <a:gd name="T4" fmla="*/ 0 w 80"/>
                  <a:gd name="T5" fmla="*/ 0 h 81"/>
                  <a:gd name="T6" fmla="*/ 0 w 80"/>
                  <a:gd name="T7" fmla="*/ 0 h 81"/>
                  <a:gd name="T8" fmla="*/ 0 w 80"/>
                  <a:gd name="T9" fmla="*/ 0 h 81"/>
                  <a:gd name="T10" fmla="*/ 0 w 80"/>
                  <a:gd name="T11" fmla="*/ 0 h 8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0" h="81">
                    <a:moveTo>
                      <a:pt x="80" y="0"/>
                    </a:moveTo>
                    <a:lnTo>
                      <a:pt x="66" y="26"/>
                    </a:lnTo>
                    <a:lnTo>
                      <a:pt x="50" y="46"/>
                    </a:lnTo>
                    <a:lnTo>
                      <a:pt x="0" y="81"/>
                    </a:lnTo>
                    <a:lnTo>
                      <a:pt x="47" y="38"/>
                    </a:lnTo>
                    <a:lnTo>
                      <a:pt x="8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77" name="Freeform 170"/>
              <p:cNvSpPr>
                <a:spLocks/>
              </p:cNvSpPr>
              <p:nvPr/>
            </p:nvSpPr>
            <p:spPr bwMode="auto">
              <a:xfrm>
                <a:off x="395" y="2000"/>
                <a:ext cx="4" cy="12"/>
              </a:xfrm>
              <a:custGeom>
                <a:avLst/>
                <a:gdLst>
                  <a:gd name="T0" fmla="*/ 0 w 18"/>
                  <a:gd name="T1" fmla="*/ 0 h 58"/>
                  <a:gd name="T2" fmla="*/ 0 w 18"/>
                  <a:gd name="T3" fmla="*/ 0 h 58"/>
                  <a:gd name="T4" fmla="*/ 0 w 18"/>
                  <a:gd name="T5" fmla="*/ 0 h 58"/>
                  <a:gd name="T6" fmla="*/ 0 w 18"/>
                  <a:gd name="T7" fmla="*/ 0 h 58"/>
                  <a:gd name="T8" fmla="*/ 0 w 18"/>
                  <a:gd name="T9" fmla="*/ 0 h 58"/>
                  <a:gd name="T10" fmla="*/ 0 w 18"/>
                  <a:gd name="T11" fmla="*/ 0 h 58"/>
                  <a:gd name="T12" fmla="*/ 0 w 18"/>
                  <a:gd name="T13" fmla="*/ 0 h 5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8" h="58">
                    <a:moveTo>
                      <a:pt x="0" y="0"/>
                    </a:moveTo>
                    <a:lnTo>
                      <a:pt x="11" y="20"/>
                    </a:lnTo>
                    <a:lnTo>
                      <a:pt x="15" y="41"/>
                    </a:lnTo>
                    <a:lnTo>
                      <a:pt x="16" y="58"/>
                    </a:lnTo>
                    <a:lnTo>
                      <a:pt x="18" y="33"/>
                    </a:lnTo>
                    <a:lnTo>
                      <a:pt x="16" y="14"/>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78" name="Freeform 171"/>
              <p:cNvSpPr>
                <a:spLocks/>
              </p:cNvSpPr>
              <p:nvPr/>
            </p:nvSpPr>
            <p:spPr bwMode="auto">
              <a:xfrm>
                <a:off x="432" y="1988"/>
                <a:ext cx="2" cy="4"/>
              </a:xfrm>
              <a:custGeom>
                <a:avLst/>
                <a:gdLst>
                  <a:gd name="T0" fmla="*/ 0 w 9"/>
                  <a:gd name="T1" fmla="*/ 0 h 21"/>
                  <a:gd name="T2" fmla="*/ 0 w 9"/>
                  <a:gd name="T3" fmla="*/ 0 h 21"/>
                  <a:gd name="T4" fmla="*/ 0 w 9"/>
                  <a:gd name="T5" fmla="*/ 0 h 21"/>
                  <a:gd name="T6" fmla="*/ 0 w 9"/>
                  <a:gd name="T7" fmla="*/ 0 h 2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 h="21">
                    <a:moveTo>
                      <a:pt x="2" y="0"/>
                    </a:moveTo>
                    <a:lnTo>
                      <a:pt x="0" y="9"/>
                    </a:lnTo>
                    <a:lnTo>
                      <a:pt x="9" y="21"/>
                    </a:lnTo>
                    <a:lnTo>
                      <a:pt x="2"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grpSp>
        <p:grpSp>
          <p:nvGrpSpPr>
            <p:cNvPr id="179" name="Group 172"/>
            <p:cNvGrpSpPr>
              <a:grpSpLocks/>
            </p:cNvGrpSpPr>
            <p:nvPr/>
          </p:nvGrpSpPr>
          <p:grpSpPr bwMode="auto">
            <a:xfrm>
              <a:off x="1815539" y="3228651"/>
              <a:ext cx="230517" cy="243448"/>
              <a:chOff x="162" y="1828"/>
              <a:chExt cx="229" cy="262"/>
            </a:xfrm>
          </p:grpSpPr>
          <p:sp>
            <p:nvSpPr>
              <p:cNvPr id="180" name="Freeform 173"/>
              <p:cNvSpPr>
                <a:spLocks/>
              </p:cNvSpPr>
              <p:nvPr/>
            </p:nvSpPr>
            <p:spPr bwMode="auto">
              <a:xfrm>
                <a:off x="286" y="1828"/>
                <a:ext cx="7" cy="5"/>
              </a:xfrm>
              <a:custGeom>
                <a:avLst/>
                <a:gdLst>
                  <a:gd name="T0" fmla="*/ 0 w 37"/>
                  <a:gd name="T1" fmla="*/ 0 h 25"/>
                  <a:gd name="T2" fmla="*/ 0 w 37"/>
                  <a:gd name="T3" fmla="*/ 0 h 25"/>
                  <a:gd name="T4" fmla="*/ 0 w 37"/>
                  <a:gd name="T5" fmla="*/ 0 h 25"/>
                  <a:gd name="T6" fmla="*/ 0 w 37"/>
                  <a:gd name="T7" fmla="*/ 0 h 25"/>
                  <a:gd name="T8" fmla="*/ 0 w 37"/>
                  <a:gd name="T9" fmla="*/ 0 h 25"/>
                  <a:gd name="T10" fmla="*/ 0 w 37"/>
                  <a:gd name="T11" fmla="*/ 0 h 25"/>
                  <a:gd name="T12" fmla="*/ 0 w 37"/>
                  <a:gd name="T13" fmla="*/ 0 h 25"/>
                  <a:gd name="T14" fmla="*/ 0 w 37"/>
                  <a:gd name="T15" fmla="*/ 0 h 2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7" h="25">
                    <a:moveTo>
                      <a:pt x="37" y="0"/>
                    </a:moveTo>
                    <a:lnTo>
                      <a:pt x="26" y="7"/>
                    </a:lnTo>
                    <a:lnTo>
                      <a:pt x="16" y="10"/>
                    </a:lnTo>
                    <a:lnTo>
                      <a:pt x="6" y="16"/>
                    </a:lnTo>
                    <a:lnTo>
                      <a:pt x="0" y="25"/>
                    </a:lnTo>
                    <a:lnTo>
                      <a:pt x="9" y="22"/>
                    </a:lnTo>
                    <a:lnTo>
                      <a:pt x="26" y="17"/>
                    </a:lnTo>
                    <a:lnTo>
                      <a:pt x="37"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81" name="Freeform 174"/>
              <p:cNvSpPr>
                <a:spLocks/>
              </p:cNvSpPr>
              <p:nvPr/>
            </p:nvSpPr>
            <p:spPr bwMode="auto">
              <a:xfrm>
                <a:off x="289" y="1837"/>
                <a:ext cx="2" cy="3"/>
              </a:xfrm>
              <a:custGeom>
                <a:avLst/>
                <a:gdLst>
                  <a:gd name="T0" fmla="*/ 0 w 9"/>
                  <a:gd name="T1" fmla="*/ 0 h 16"/>
                  <a:gd name="T2" fmla="*/ 0 w 9"/>
                  <a:gd name="T3" fmla="*/ 0 h 16"/>
                  <a:gd name="T4" fmla="*/ 0 w 9"/>
                  <a:gd name="T5" fmla="*/ 0 h 16"/>
                  <a:gd name="T6" fmla="*/ 0 w 9"/>
                  <a:gd name="T7" fmla="*/ 0 h 1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 h="16">
                    <a:moveTo>
                      <a:pt x="9" y="0"/>
                    </a:moveTo>
                    <a:lnTo>
                      <a:pt x="0" y="0"/>
                    </a:lnTo>
                    <a:lnTo>
                      <a:pt x="0" y="16"/>
                    </a:lnTo>
                    <a:lnTo>
                      <a:pt x="9"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82" name="Freeform 175"/>
              <p:cNvSpPr>
                <a:spLocks/>
              </p:cNvSpPr>
              <p:nvPr/>
            </p:nvSpPr>
            <p:spPr bwMode="auto">
              <a:xfrm>
                <a:off x="260" y="1863"/>
                <a:ext cx="62" cy="154"/>
              </a:xfrm>
              <a:custGeom>
                <a:avLst/>
                <a:gdLst>
                  <a:gd name="T0" fmla="*/ 0 w 309"/>
                  <a:gd name="T1" fmla="*/ 0 h 772"/>
                  <a:gd name="T2" fmla="*/ 0 w 309"/>
                  <a:gd name="T3" fmla="*/ 0 h 772"/>
                  <a:gd name="T4" fmla="*/ 0 w 309"/>
                  <a:gd name="T5" fmla="*/ 0 h 772"/>
                  <a:gd name="T6" fmla="*/ 0 w 309"/>
                  <a:gd name="T7" fmla="*/ 0 h 772"/>
                  <a:gd name="T8" fmla="*/ 0 w 309"/>
                  <a:gd name="T9" fmla="*/ 0 h 772"/>
                  <a:gd name="T10" fmla="*/ 0 w 309"/>
                  <a:gd name="T11" fmla="*/ 0 h 772"/>
                  <a:gd name="T12" fmla="*/ 0 w 309"/>
                  <a:gd name="T13" fmla="*/ 0 h 772"/>
                  <a:gd name="T14" fmla="*/ 0 w 309"/>
                  <a:gd name="T15" fmla="*/ 0 h 772"/>
                  <a:gd name="T16" fmla="*/ 0 w 309"/>
                  <a:gd name="T17" fmla="*/ 0 h 772"/>
                  <a:gd name="T18" fmla="*/ 0 w 309"/>
                  <a:gd name="T19" fmla="*/ 0 h 77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09" h="772">
                    <a:moveTo>
                      <a:pt x="46" y="0"/>
                    </a:moveTo>
                    <a:lnTo>
                      <a:pt x="75" y="32"/>
                    </a:lnTo>
                    <a:lnTo>
                      <a:pt x="84" y="78"/>
                    </a:lnTo>
                    <a:lnTo>
                      <a:pt x="127" y="122"/>
                    </a:lnTo>
                    <a:lnTo>
                      <a:pt x="218" y="330"/>
                    </a:lnTo>
                    <a:lnTo>
                      <a:pt x="269" y="519"/>
                    </a:lnTo>
                    <a:lnTo>
                      <a:pt x="309" y="772"/>
                    </a:lnTo>
                    <a:lnTo>
                      <a:pt x="182" y="659"/>
                    </a:lnTo>
                    <a:lnTo>
                      <a:pt x="0" y="100"/>
                    </a:lnTo>
                    <a:lnTo>
                      <a:pt x="46" y="0"/>
                    </a:lnTo>
                    <a:close/>
                  </a:path>
                </a:pathLst>
              </a:custGeom>
              <a:solidFill>
                <a:srgbClr val="400000"/>
              </a:solidFill>
              <a:ln w="3175">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183" name="Freeform 176"/>
              <p:cNvSpPr>
                <a:spLocks/>
              </p:cNvSpPr>
              <p:nvPr/>
            </p:nvSpPr>
            <p:spPr bwMode="auto">
              <a:xfrm>
                <a:off x="162" y="1833"/>
                <a:ext cx="229" cy="257"/>
              </a:xfrm>
              <a:custGeom>
                <a:avLst/>
                <a:gdLst>
                  <a:gd name="T0" fmla="*/ 0 w 1147"/>
                  <a:gd name="T1" fmla="*/ 0 h 1285"/>
                  <a:gd name="T2" fmla="*/ 0 w 1147"/>
                  <a:gd name="T3" fmla="*/ 0 h 1285"/>
                  <a:gd name="T4" fmla="*/ 0 w 1147"/>
                  <a:gd name="T5" fmla="*/ 0 h 1285"/>
                  <a:gd name="T6" fmla="*/ 0 w 1147"/>
                  <a:gd name="T7" fmla="*/ 0 h 1285"/>
                  <a:gd name="T8" fmla="*/ 0 w 1147"/>
                  <a:gd name="T9" fmla="*/ 0 h 1285"/>
                  <a:gd name="T10" fmla="*/ 0 w 1147"/>
                  <a:gd name="T11" fmla="*/ 0 h 1285"/>
                  <a:gd name="T12" fmla="*/ 0 w 1147"/>
                  <a:gd name="T13" fmla="*/ 0 h 1285"/>
                  <a:gd name="T14" fmla="*/ 0 w 1147"/>
                  <a:gd name="T15" fmla="*/ 0 h 1285"/>
                  <a:gd name="T16" fmla="*/ 0 w 1147"/>
                  <a:gd name="T17" fmla="*/ 0 h 1285"/>
                  <a:gd name="T18" fmla="*/ 0 w 1147"/>
                  <a:gd name="T19" fmla="*/ 0 h 1285"/>
                  <a:gd name="T20" fmla="*/ 0 w 1147"/>
                  <a:gd name="T21" fmla="*/ 0 h 1285"/>
                  <a:gd name="T22" fmla="*/ 0 w 1147"/>
                  <a:gd name="T23" fmla="*/ 0 h 1285"/>
                  <a:gd name="T24" fmla="*/ 0 w 1147"/>
                  <a:gd name="T25" fmla="*/ 0 h 1285"/>
                  <a:gd name="T26" fmla="*/ 0 w 1147"/>
                  <a:gd name="T27" fmla="*/ 0 h 1285"/>
                  <a:gd name="T28" fmla="*/ 0 w 1147"/>
                  <a:gd name="T29" fmla="*/ 0 h 1285"/>
                  <a:gd name="T30" fmla="*/ 0 w 1147"/>
                  <a:gd name="T31" fmla="*/ 0 h 1285"/>
                  <a:gd name="T32" fmla="*/ 0 w 1147"/>
                  <a:gd name="T33" fmla="*/ 0 h 1285"/>
                  <a:gd name="T34" fmla="*/ 0 w 1147"/>
                  <a:gd name="T35" fmla="*/ 0 h 1285"/>
                  <a:gd name="T36" fmla="*/ 0 w 1147"/>
                  <a:gd name="T37" fmla="*/ 0 h 1285"/>
                  <a:gd name="T38" fmla="*/ 0 w 1147"/>
                  <a:gd name="T39" fmla="*/ 0 h 1285"/>
                  <a:gd name="T40" fmla="*/ 0 w 1147"/>
                  <a:gd name="T41" fmla="*/ 0 h 1285"/>
                  <a:gd name="T42" fmla="*/ 0 w 1147"/>
                  <a:gd name="T43" fmla="*/ 0 h 1285"/>
                  <a:gd name="T44" fmla="*/ 0 w 1147"/>
                  <a:gd name="T45" fmla="*/ 0 h 1285"/>
                  <a:gd name="T46" fmla="*/ 0 w 1147"/>
                  <a:gd name="T47" fmla="*/ 0 h 1285"/>
                  <a:gd name="T48" fmla="*/ 0 w 1147"/>
                  <a:gd name="T49" fmla="*/ 0 h 1285"/>
                  <a:gd name="T50" fmla="*/ 0 w 1147"/>
                  <a:gd name="T51" fmla="*/ 0 h 1285"/>
                  <a:gd name="T52" fmla="*/ 0 w 1147"/>
                  <a:gd name="T53" fmla="*/ 0 h 1285"/>
                  <a:gd name="T54" fmla="*/ 0 w 1147"/>
                  <a:gd name="T55" fmla="*/ 0 h 1285"/>
                  <a:gd name="T56" fmla="*/ 0 w 1147"/>
                  <a:gd name="T57" fmla="*/ 0 h 1285"/>
                  <a:gd name="T58" fmla="*/ 0 w 1147"/>
                  <a:gd name="T59" fmla="*/ 0 h 1285"/>
                  <a:gd name="T60" fmla="*/ 0 w 1147"/>
                  <a:gd name="T61" fmla="*/ 0 h 1285"/>
                  <a:gd name="T62" fmla="*/ 0 w 1147"/>
                  <a:gd name="T63" fmla="*/ 0 h 1285"/>
                  <a:gd name="T64" fmla="*/ 0 w 1147"/>
                  <a:gd name="T65" fmla="*/ 0 h 1285"/>
                  <a:gd name="T66" fmla="*/ 0 w 1147"/>
                  <a:gd name="T67" fmla="*/ 0 h 1285"/>
                  <a:gd name="T68" fmla="*/ 0 w 1147"/>
                  <a:gd name="T69" fmla="*/ 0 h 1285"/>
                  <a:gd name="T70" fmla="*/ 0 w 1147"/>
                  <a:gd name="T71" fmla="*/ 0 h 1285"/>
                  <a:gd name="T72" fmla="*/ 0 w 1147"/>
                  <a:gd name="T73" fmla="*/ 0 h 1285"/>
                  <a:gd name="T74" fmla="*/ 0 w 1147"/>
                  <a:gd name="T75" fmla="*/ 0 h 1285"/>
                  <a:gd name="T76" fmla="*/ 0 w 1147"/>
                  <a:gd name="T77" fmla="*/ 0 h 1285"/>
                  <a:gd name="T78" fmla="*/ 0 w 1147"/>
                  <a:gd name="T79" fmla="*/ 0 h 1285"/>
                  <a:gd name="T80" fmla="*/ 0 w 1147"/>
                  <a:gd name="T81" fmla="*/ 0 h 1285"/>
                  <a:gd name="T82" fmla="*/ 0 w 1147"/>
                  <a:gd name="T83" fmla="*/ 0 h 1285"/>
                  <a:gd name="T84" fmla="*/ 0 w 1147"/>
                  <a:gd name="T85" fmla="*/ 0 h 1285"/>
                  <a:gd name="T86" fmla="*/ 0 w 1147"/>
                  <a:gd name="T87" fmla="*/ 0 h 1285"/>
                  <a:gd name="T88" fmla="*/ 0 w 1147"/>
                  <a:gd name="T89" fmla="*/ 0 h 1285"/>
                  <a:gd name="T90" fmla="*/ 0 w 1147"/>
                  <a:gd name="T91" fmla="*/ 0 h 1285"/>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1147" h="1285">
                    <a:moveTo>
                      <a:pt x="212" y="67"/>
                    </a:moveTo>
                    <a:lnTo>
                      <a:pt x="247" y="0"/>
                    </a:lnTo>
                    <a:lnTo>
                      <a:pt x="528" y="116"/>
                    </a:lnTo>
                    <a:lnTo>
                      <a:pt x="541" y="206"/>
                    </a:lnTo>
                    <a:lnTo>
                      <a:pt x="563" y="238"/>
                    </a:lnTo>
                    <a:lnTo>
                      <a:pt x="595" y="274"/>
                    </a:lnTo>
                    <a:lnTo>
                      <a:pt x="614" y="339"/>
                    </a:lnTo>
                    <a:lnTo>
                      <a:pt x="676" y="487"/>
                    </a:lnTo>
                    <a:lnTo>
                      <a:pt x="727" y="663"/>
                    </a:lnTo>
                    <a:lnTo>
                      <a:pt x="748" y="780"/>
                    </a:lnTo>
                    <a:lnTo>
                      <a:pt x="974" y="785"/>
                    </a:lnTo>
                    <a:lnTo>
                      <a:pt x="1011" y="807"/>
                    </a:lnTo>
                    <a:lnTo>
                      <a:pt x="1115" y="807"/>
                    </a:lnTo>
                    <a:lnTo>
                      <a:pt x="1143" y="853"/>
                    </a:lnTo>
                    <a:lnTo>
                      <a:pt x="1147" y="907"/>
                    </a:lnTo>
                    <a:lnTo>
                      <a:pt x="1137" y="956"/>
                    </a:lnTo>
                    <a:lnTo>
                      <a:pt x="1042" y="974"/>
                    </a:lnTo>
                    <a:lnTo>
                      <a:pt x="997" y="1041"/>
                    </a:lnTo>
                    <a:lnTo>
                      <a:pt x="907" y="1064"/>
                    </a:lnTo>
                    <a:lnTo>
                      <a:pt x="840" y="1064"/>
                    </a:lnTo>
                    <a:lnTo>
                      <a:pt x="763" y="1079"/>
                    </a:lnTo>
                    <a:lnTo>
                      <a:pt x="759" y="1110"/>
                    </a:lnTo>
                    <a:lnTo>
                      <a:pt x="763" y="1177"/>
                    </a:lnTo>
                    <a:lnTo>
                      <a:pt x="754" y="1223"/>
                    </a:lnTo>
                    <a:lnTo>
                      <a:pt x="713" y="1227"/>
                    </a:lnTo>
                    <a:lnTo>
                      <a:pt x="663" y="1236"/>
                    </a:lnTo>
                    <a:lnTo>
                      <a:pt x="614" y="1282"/>
                    </a:lnTo>
                    <a:lnTo>
                      <a:pt x="554" y="1282"/>
                    </a:lnTo>
                    <a:lnTo>
                      <a:pt x="501" y="1276"/>
                    </a:lnTo>
                    <a:lnTo>
                      <a:pt x="420" y="1250"/>
                    </a:lnTo>
                    <a:lnTo>
                      <a:pt x="330" y="1259"/>
                    </a:lnTo>
                    <a:lnTo>
                      <a:pt x="238" y="1285"/>
                    </a:lnTo>
                    <a:lnTo>
                      <a:pt x="153" y="1267"/>
                    </a:lnTo>
                    <a:lnTo>
                      <a:pt x="95" y="1200"/>
                    </a:lnTo>
                    <a:lnTo>
                      <a:pt x="99" y="1128"/>
                    </a:lnTo>
                    <a:lnTo>
                      <a:pt x="76" y="1038"/>
                    </a:lnTo>
                    <a:lnTo>
                      <a:pt x="64" y="920"/>
                    </a:lnTo>
                    <a:lnTo>
                      <a:pt x="36" y="812"/>
                    </a:lnTo>
                    <a:lnTo>
                      <a:pt x="0" y="650"/>
                    </a:lnTo>
                    <a:lnTo>
                      <a:pt x="4" y="487"/>
                    </a:lnTo>
                    <a:lnTo>
                      <a:pt x="4" y="342"/>
                    </a:lnTo>
                    <a:lnTo>
                      <a:pt x="14" y="243"/>
                    </a:lnTo>
                    <a:lnTo>
                      <a:pt x="36" y="198"/>
                    </a:lnTo>
                    <a:lnTo>
                      <a:pt x="87" y="162"/>
                    </a:lnTo>
                    <a:lnTo>
                      <a:pt x="145" y="102"/>
                    </a:lnTo>
                    <a:lnTo>
                      <a:pt x="212" y="67"/>
                    </a:lnTo>
                    <a:close/>
                  </a:path>
                </a:pathLst>
              </a:custGeom>
              <a:solidFill>
                <a:srgbClr val="C0C0C0"/>
              </a:solidFill>
              <a:ln w="3175">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184" name="Freeform 177"/>
              <p:cNvSpPr>
                <a:spLocks/>
              </p:cNvSpPr>
              <p:nvPr/>
            </p:nvSpPr>
            <p:spPr bwMode="auto">
              <a:xfrm>
                <a:off x="166" y="1848"/>
                <a:ext cx="145" cy="240"/>
              </a:xfrm>
              <a:custGeom>
                <a:avLst/>
                <a:gdLst>
                  <a:gd name="T0" fmla="*/ 0 w 725"/>
                  <a:gd name="T1" fmla="*/ 0 h 1198"/>
                  <a:gd name="T2" fmla="*/ 0 w 725"/>
                  <a:gd name="T3" fmla="*/ 0 h 1198"/>
                  <a:gd name="T4" fmla="*/ 0 w 725"/>
                  <a:gd name="T5" fmla="*/ 0 h 1198"/>
                  <a:gd name="T6" fmla="*/ 0 w 725"/>
                  <a:gd name="T7" fmla="*/ 0 h 1198"/>
                  <a:gd name="T8" fmla="*/ 0 w 725"/>
                  <a:gd name="T9" fmla="*/ 0 h 1198"/>
                  <a:gd name="T10" fmla="*/ 0 w 725"/>
                  <a:gd name="T11" fmla="*/ 0 h 1198"/>
                  <a:gd name="T12" fmla="*/ 0 w 725"/>
                  <a:gd name="T13" fmla="*/ 0 h 1198"/>
                  <a:gd name="T14" fmla="*/ 0 w 725"/>
                  <a:gd name="T15" fmla="*/ 0 h 1198"/>
                  <a:gd name="T16" fmla="*/ 0 w 725"/>
                  <a:gd name="T17" fmla="*/ 0 h 1198"/>
                  <a:gd name="T18" fmla="*/ 0 w 725"/>
                  <a:gd name="T19" fmla="*/ 0 h 1198"/>
                  <a:gd name="T20" fmla="*/ 0 w 725"/>
                  <a:gd name="T21" fmla="*/ 0 h 1198"/>
                  <a:gd name="T22" fmla="*/ 0 w 725"/>
                  <a:gd name="T23" fmla="*/ 0 h 1198"/>
                  <a:gd name="T24" fmla="*/ 0 w 725"/>
                  <a:gd name="T25" fmla="*/ 0 h 1198"/>
                  <a:gd name="T26" fmla="*/ 0 w 725"/>
                  <a:gd name="T27" fmla="*/ 0 h 1198"/>
                  <a:gd name="T28" fmla="*/ 0 w 725"/>
                  <a:gd name="T29" fmla="*/ 0 h 1198"/>
                  <a:gd name="T30" fmla="*/ 0 w 725"/>
                  <a:gd name="T31" fmla="*/ 0 h 1198"/>
                  <a:gd name="T32" fmla="*/ 0 w 725"/>
                  <a:gd name="T33" fmla="*/ 0 h 1198"/>
                  <a:gd name="T34" fmla="*/ 0 w 725"/>
                  <a:gd name="T35" fmla="*/ 0 h 1198"/>
                  <a:gd name="T36" fmla="*/ 0 w 725"/>
                  <a:gd name="T37" fmla="*/ 0 h 1198"/>
                  <a:gd name="T38" fmla="*/ 0 w 725"/>
                  <a:gd name="T39" fmla="*/ 0 h 1198"/>
                  <a:gd name="T40" fmla="*/ 0 w 725"/>
                  <a:gd name="T41" fmla="*/ 0 h 1198"/>
                  <a:gd name="T42" fmla="*/ 0 w 725"/>
                  <a:gd name="T43" fmla="*/ 0 h 1198"/>
                  <a:gd name="T44" fmla="*/ 0 w 725"/>
                  <a:gd name="T45" fmla="*/ 0 h 1198"/>
                  <a:gd name="T46" fmla="*/ 0 w 725"/>
                  <a:gd name="T47" fmla="*/ 0 h 1198"/>
                  <a:gd name="T48" fmla="*/ 0 w 725"/>
                  <a:gd name="T49" fmla="*/ 0 h 1198"/>
                  <a:gd name="T50" fmla="*/ 0 w 725"/>
                  <a:gd name="T51" fmla="*/ 0 h 1198"/>
                  <a:gd name="T52" fmla="*/ 0 w 725"/>
                  <a:gd name="T53" fmla="*/ 0 h 1198"/>
                  <a:gd name="T54" fmla="*/ 0 w 725"/>
                  <a:gd name="T55" fmla="*/ 0 h 1198"/>
                  <a:gd name="T56" fmla="*/ 0 w 725"/>
                  <a:gd name="T57" fmla="*/ 0 h 1198"/>
                  <a:gd name="T58" fmla="*/ 0 w 725"/>
                  <a:gd name="T59" fmla="*/ 0 h 1198"/>
                  <a:gd name="T60" fmla="*/ 0 w 725"/>
                  <a:gd name="T61" fmla="*/ 0 h 1198"/>
                  <a:gd name="T62" fmla="*/ 0 w 725"/>
                  <a:gd name="T63" fmla="*/ 0 h 1198"/>
                  <a:gd name="T64" fmla="*/ 0 w 725"/>
                  <a:gd name="T65" fmla="*/ 0 h 1198"/>
                  <a:gd name="T66" fmla="*/ 0 w 725"/>
                  <a:gd name="T67" fmla="*/ 0 h 1198"/>
                  <a:gd name="T68" fmla="*/ 0 w 725"/>
                  <a:gd name="T69" fmla="*/ 0 h 1198"/>
                  <a:gd name="T70" fmla="*/ 0 w 725"/>
                  <a:gd name="T71" fmla="*/ 0 h 1198"/>
                  <a:gd name="T72" fmla="*/ 0 w 725"/>
                  <a:gd name="T73" fmla="*/ 0 h 1198"/>
                  <a:gd name="T74" fmla="*/ 0 w 725"/>
                  <a:gd name="T75" fmla="*/ 0 h 1198"/>
                  <a:gd name="T76" fmla="*/ 0 w 725"/>
                  <a:gd name="T77" fmla="*/ 0 h 119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725" h="1198">
                    <a:moveTo>
                      <a:pt x="725" y="1005"/>
                    </a:moveTo>
                    <a:lnTo>
                      <a:pt x="630" y="990"/>
                    </a:lnTo>
                    <a:lnTo>
                      <a:pt x="549" y="986"/>
                    </a:lnTo>
                    <a:lnTo>
                      <a:pt x="460" y="978"/>
                    </a:lnTo>
                    <a:lnTo>
                      <a:pt x="359" y="963"/>
                    </a:lnTo>
                    <a:lnTo>
                      <a:pt x="314" y="932"/>
                    </a:lnTo>
                    <a:lnTo>
                      <a:pt x="193" y="780"/>
                    </a:lnTo>
                    <a:lnTo>
                      <a:pt x="256" y="825"/>
                    </a:lnTo>
                    <a:lnTo>
                      <a:pt x="297" y="861"/>
                    </a:lnTo>
                    <a:lnTo>
                      <a:pt x="274" y="753"/>
                    </a:lnTo>
                    <a:lnTo>
                      <a:pt x="228" y="712"/>
                    </a:lnTo>
                    <a:lnTo>
                      <a:pt x="162" y="600"/>
                    </a:lnTo>
                    <a:lnTo>
                      <a:pt x="225" y="653"/>
                    </a:lnTo>
                    <a:lnTo>
                      <a:pt x="266" y="668"/>
                    </a:lnTo>
                    <a:lnTo>
                      <a:pt x="256" y="590"/>
                    </a:lnTo>
                    <a:lnTo>
                      <a:pt x="211" y="532"/>
                    </a:lnTo>
                    <a:lnTo>
                      <a:pt x="167" y="487"/>
                    </a:lnTo>
                    <a:lnTo>
                      <a:pt x="121" y="355"/>
                    </a:lnTo>
                    <a:lnTo>
                      <a:pt x="207" y="464"/>
                    </a:lnTo>
                    <a:lnTo>
                      <a:pt x="256" y="504"/>
                    </a:lnTo>
                    <a:lnTo>
                      <a:pt x="261" y="337"/>
                    </a:lnTo>
                    <a:lnTo>
                      <a:pt x="274" y="271"/>
                    </a:lnTo>
                    <a:lnTo>
                      <a:pt x="301" y="240"/>
                    </a:lnTo>
                    <a:lnTo>
                      <a:pt x="341" y="190"/>
                    </a:lnTo>
                    <a:lnTo>
                      <a:pt x="405" y="167"/>
                    </a:lnTo>
                    <a:lnTo>
                      <a:pt x="437" y="153"/>
                    </a:lnTo>
                    <a:lnTo>
                      <a:pt x="347" y="68"/>
                    </a:lnTo>
                    <a:lnTo>
                      <a:pt x="251" y="90"/>
                    </a:lnTo>
                    <a:lnTo>
                      <a:pt x="188" y="127"/>
                    </a:lnTo>
                    <a:lnTo>
                      <a:pt x="167" y="162"/>
                    </a:lnTo>
                    <a:lnTo>
                      <a:pt x="184" y="107"/>
                    </a:lnTo>
                    <a:lnTo>
                      <a:pt x="220" y="90"/>
                    </a:lnTo>
                    <a:lnTo>
                      <a:pt x="278" y="68"/>
                    </a:lnTo>
                    <a:lnTo>
                      <a:pt x="324" y="60"/>
                    </a:lnTo>
                    <a:lnTo>
                      <a:pt x="297" y="45"/>
                    </a:lnTo>
                    <a:lnTo>
                      <a:pt x="251" y="32"/>
                    </a:lnTo>
                    <a:lnTo>
                      <a:pt x="211" y="17"/>
                    </a:lnTo>
                    <a:lnTo>
                      <a:pt x="188" y="0"/>
                    </a:lnTo>
                    <a:lnTo>
                      <a:pt x="136" y="37"/>
                    </a:lnTo>
                    <a:lnTo>
                      <a:pt x="104" y="68"/>
                    </a:lnTo>
                    <a:lnTo>
                      <a:pt x="73" y="107"/>
                    </a:lnTo>
                    <a:lnTo>
                      <a:pt x="27" y="130"/>
                    </a:lnTo>
                    <a:lnTo>
                      <a:pt x="18" y="172"/>
                    </a:lnTo>
                    <a:lnTo>
                      <a:pt x="0" y="240"/>
                    </a:lnTo>
                    <a:lnTo>
                      <a:pt x="0" y="342"/>
                    </a:lnTo>
                    <a:lnTo>
                      <a:pt x="5" y="450"/>
                    </a:lnTo>
                    <a:lnTo>
                      <a:pt x="8" y="573"/>
                    </a:lnTo>
                    <a:lnTo>
                      <a:pt x="31" y="698"/>
                    </a:lnTo>
                    <a:lnTo>
                      <a:pt x="58" y="830"/>
                    </a:lnTo>
                    <a:lnTo>
                      <a:pt x="73" y="941"/>
                    </a:lnTo>
                    <a:lnTo>
                      <a:pt x="95" y="1022"/>
                    </a:lnTo>
                    <a:lnTo>
                      <a:pt x="90" y="1095"/>
                    </a:lnTo>
                    <a:lnTo>
                      <a:pt x="99" y="1135"/>
                    </a:lnTo>
                    <a:lnTo>
                      <a:pt x="131" y="1166"/>
                    </a:lnTo>
                    <a:lnTo>
                      <a:pt x="171" y="1193"/>
                    </a:lnTo>
                    <a:lnTo>
                      <a:pt x="225" y="1198"/>
                    </a:lnTo>
                    <a:lnTo>
                      <a:pt x="251" y="1185"/>
                    </a:lnTo>
                    <a:lnTo>
                      <a:pt x="288" y="1181"/>
                    </a:lnTo>
                    <a:lnTo>
                      <a:pt x="374" y="1163"/>
                    </a:lnTo>
                    <a:lnTo>
                      <a:pt x="337" y="1118"/>
                    </a:lnTo>
                    <a:lnTo>
                      <a:pt x="297" y="1053"/>
                    </a:lnTo>
                    <a:lnTo>
                      <a:pt x="356" y="1099"/>
                    </a:lnTo>
                    <a:lnTo>
                      <a:pt x="401" y="1140"/>
                    </a:lnTo>
                    <a:lnTo>
                      <a:pt x="433" y="1163"/>
                    </a:lnTo>
                    <a:lnTo>
                      <a:pt x="477" y="1185"/>
                    </a:lnTo>
                    <a:lnTo>
                      <a:pt x="527" y="1185"/>
                    </a:lnTo>
                    <a:lnTo>
                      <a:pt x="575" y="1185"/>
                    </a:lnTo>
                    <a:lnTo>
                      <a:pt x="603" y="1172"/>
                    </a:lnTo>
                    <a:lnTo>
                      <a:pt x="616" y="1158"/>
                    </a:lnTo>
                    <a:lnTo>
                      <a:pt x="553" y="1122"/>
                    </a:lnTo>
                    <a:lnTo>
                      <a:pt x="491" y="1063"/>
                    </a:lnTo>
                    <a:lnTo>
                      <a:pt x="472" y="1036"/>
                    </a:lnTo>
                    <a:lnTo>
                      <a:pt x="523" y="1050"/>
                    </a:lnTo>
                    <a:lnTo>
                      <a:pt x="598" y="1108"/>
                    </a:lnTo>
                    <a:lnTo>
                      <a:pt x="630" y="1135"/>
                    </a:lnTo>
                    <a:lnTo>
                      <a:pt x="702" y="1140"/>
                    </a:lnTo>
                    <a:lnTo>
                      <a:pt x="725" y="1126"/>
                    </a:lnTo>
                    <a:lnTo>
                      <a:pt x="725" y="1095"/>
                    </a:lnTo>
                    <a:lnTo>
                      <a:pt x="725" y="1005"/>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85" name="Freeform 178"/>
              <p:cNvSpPr>
                <a:spLocks/>
              </p:cNvSpPr>
              <p:nvPr/>
            </p:nvSpPr>
            <p:spPr bwMode="auto">
              <a:xfrm>
                <a:off x="176" y="1968"/>
                <a:ext cx="43" cy="110"/>
              </a:xfrm>
              <a:custGeom>
                <a:avLst/>
                <a:gdLst>
                  <a:gd name="T0" fmla="*/ 0 w 211"/>
                  <a:gd name="T1" fmla="*/ 0 h 553"/>
                  <a:gd name="T2" fmla="*/ 0 w 211"/>
                  <a:gd name="T3" fmla="*/ 0 h 553"/>
                  <a:gd name="T4" fmla="*/ 0 w 211"/>
                  <a:gd name="T5" fmla="*/ 0 h 553"/>
                  <a:gd name="T6" fmla="*/ 0 w 211"/>
                  <a:gd name="T7" fmla="*/ 0 h 553"/>
                  <a:gd name="T8" fmla="*/ 0 w 211"/>
                  <a:gd name="T9" fmla="*/ 0 h 553"/>
                  <a:gd name="T10" fmla="*/ 0 w 211"/>
                  <a:gd name="T11" fmla="*/ 0 h 553"/>
                  <a:gd name="T12" fmla="*/ 0 w 211"/>
                  <a:gd name="T13" fmla="*/ 0 h 553"/>
                  <a:gd name="T14" fmla="*/ 0 w 211"/>
                  <a:gd name="T15" fmla="*/ 0 h 553"/>
                  <a:gd name="T16" fmla="*/ 0 w 211"/>
                  <a:gd name="T17" fmla="*/ 0 h 553"/>
                  <a:gd name="T18" fmla="*/ 0 w 211"/>
                  <a:gd name="T19" fmla="*/ 0 h 553"/>
                  <a:gd name="T20" fmla="*/ 0 w 211"/>
                  <a:gd name="T21" fmla="*/ 0 h 553"/>
                  <a:gd name="T22" fmla="*/ 0 w 211"/>
                  <a:gd name="T23" fmla="*/ 0 h 553"/>
                  <a:gd name="T24" fmla="*/ 0 w 211"/>
                  <a:gd name="T25" fmla="*/ 0 h 553"/>
                  <a:gd name="T26" fmla="*/ 0 w 211"/>
                  <a:gd name="T27" fmla="*/ 0 h 553"/>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11" h="553">
                    <a:moveTo>
                      <a:pt x="211" y="553"/>
                    </a:moveTo>
                    <a:lnTo>
                      <a:pt x="173" y="535"/>
                    </a:lnTo>
                    <a:lnTo>
                      <a:pt x="134" y="490"/>
                    </a:lnTo>
                    <a:lnTo>
                      <a:pt x="99" y="410"/>
                    </a:lnTo>
                    <a:lnTo>
                      <a:pt x="81" y="342"/>
                    </a:lnTo>
                    <a:lnTo>
                      <a:pt x="53" y="265"/>
                    </a:lnTo>
                    <a:lnTo>
                      <a:pt x="41" y="192"/>
                    </a:lnTo>
                    <a:lnTo>
                      <a:pt x="19" y="81"/>
                    </a:lnTo>
                    <a:lnTo>
                      <a:pt x="0" y="0"/>
                    </a:lnTo>
                    <a:lnTo>
                      <a:pt x="45" y="162"/>
                    </a:lnTo>
                    <a:lnTo>
                      <a:pt x="81" y="287"/>
                    </a:lnTo>
                    <a:lnTo>
                      <a:pt x="121" y="373"/>
                    </a:lnTo>
                    <a:lnTo>
                      <a:pt x="183" y="463"/>
                    </a:lnTo>
                    <a:lnTo>
                      <a:pt x="211" y="553"/>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86" name="Freeform 179"/>
              <p:cNvSpPr>
                <a:spLocks/>
              </p:cNvSpPr>
              <p:nvPr/>
            </p:nvSpPr>
            <p:spPr bwMode="auto">
              <a:xfrm>
                <a:off x="220" y="1878"/>
                <a:ext cx="167" cy="167"/>
              </a:xfrm>
              <a:custGeom>
                <a:avLst/>
                <a:gdLst>
                  <a:gd name="T0" fmla="*/ 0 w 838"/>
                  <a:gd name="T1" fmla="*/ 0 h 832"/>
                  <a:gd name="T2" fmla="*/ 0 w 838"/>
                  <a:gd name="T3" fmla="*/ 0 h 832"/>
                  <a:gd name="T4" fmla="*/ 0 w 838"/>
                  <a:gd name="T5" fmla="*/ 0 h 832"/>
                  <a:gd name="T6" fmla="*/ 0 w 838"/>
                  <a:gd name="T7" fmla="*/ 0 h 832"/>
                  <a:gd name="T8" fmla="*/ 0 w 838"/>
                  <a:gd name="T9" fmla="*/ 0 h 832"/>
                  <a:gd name="T10" fmla="*/ 0 w 838"/>
                  <a:gd name="T11" fmla="*/ 0 h 832"/>
                  <a:gd name="T12" fmla="*/ 0 w 838"/>
                  <a:gd name="T13" fmla="*/ 0 h 832"/>
                  <a:gd name="T14" fmla="*/ 0 w 838"/>
                  <a:gd name="T15" fmla="*/ 0 h 832"/>
                  <a:gd name="T16" fmla="*/ 0 w 838"/>
                  <a:gd name="T17" fmla="*/ 0 h 832"/>
                  <a:gd name="T18" fmla="*/ 0 w 838"/>
                  <a:gd name="T19" fmla="*/ 0 h 832"/>
                  <a:gd name="T20" fmla="*/ 0 w 838"/>
                  <a:gd name="T21" fmla="*/ 0 h 832"/>
                  <a:gd name="T22" fmla="*/ 0 w 838"/>
                  <a:gd name="T23" fmla="*/ 0 h 832"/>
                  <a:gd name="T24" fmla="*/ 0 w 838"/>
                  <a:gd name="T25" fmla="*/ 0 h 832"/>
                  <a:gd name="T26" fmla="*/ 0 w 838"/>
                  <a:gd name="T27" fmla="*/ 0 h 832"/>
                  <a:gd name="T28" fmla="*/ 0 w 838"/>
                  <a:gd name="T29" fmla="*/ 0 h 832"/>
                  <a:gd name="T30" fmla="*/ 0 w 838"/>
                  <a:gd name="T31" fmla="*/ 0 h 832"/>
                  <a:gd name="T32" fmla="*/ 0 w 838"/>
                  <a:gd name="T33" fmla="*/ 0 h 832"/>
                  <a:gd name="T34" fmla="*/ 0 w 838"/>
                  <a:gd name="T35" fmla="*/ 0 h 832"/>
                  <a:gd name="T36" fmla="*/ 0 w 838"/>
                  <a:gd name="T37" fmla="*/ 0 h 832"/>
                  <a:gd name="T38" fmla="*/ 0 w 838"/>
                  <a:gd name="T39" fmla="*/ 0 h 832"/>
                  <a:gd name="T40" fmla="*/ 0 w 838"/>
                  <a:gd name="T41" fmla="*/ 0 h 832"/>
                  <a:gd name="T42" fmla="*/ 0 w 838"/>
                  <a:gd name="T43" fmla="*/ 0 h 832"/>
                  <a:gd name="T44" fmla="*/ 0 w 838"/>
                  <a:gd name="T45" fmla="*/ 0 h 832"/>
                  <a:gd name="T46" fmla="*/ 0 w 838"/>
                  <a:gd name="T47" fmla="*/ 0 h 832"/>
                  <a:gd name="T48" fmla="*/ 0 w 838"/>
                  <a:gd name="T49" fmla="*/ 0 h 832"/>
                  <a:gd name="T50" fmla="*/ 0 w 838"/>
                  <a:gd name="T51" fmla="*/ 0 h 832"/>
                  <a:gd name="T52" fmla="*/ 0 w 838"/>
                  <a:gd name="T53" fmla="*/ 0 h 832"/>
                  <a:gd name="T54" fmla="*/ 0 w 838"/>
                  <a:gd name="T55" fmla="*/ 0 h 832"/>
                  <a:gd name="T56" fmla="*/ 0 w 838"/>
                  <a:gd name="T57" fmla="*/ 0 h 832"/>
                  <a:gd name="T58" fmla="*/ 0 w 838"/>
                  <a:gd name="T59" fmla="*/ 0 h 832"/>
                  <a:gd name="T60" fmla="*/ 0 w 838"/>
                  <a:gd name="T61" fmla="*/ 0 h 832"/>
                  <a:gd name="T62" fmla="*/ 0 w 838"/>
                  <a:gd name="T63" fmla="*/ 0 h 832"/>
                  <a:gd name="T64" fmla="*/ 0 w 838"/>
                  <a:gd name="T65" fmla="*/ 0 h 832"/>
                  <a:gd name="T66" fmla="*/ 0 w 838"/>
                  <a:gd name="T67" fmla="*/ 0 h 832"/>
                  <a:gd name="T68" fmla="*/ 0 w 838"/>
                  <a:gd name="T69" fmla="*/ 0 h 832"/>
                  <a:gd name="T70" fmla="*/ 0 w 838"/>
                  <a:gd name="T71" fmla="*/ 0 h 832"/>
                  <a:gd name="T72" fmla="*/ 0 w 838"/>
                  <a:gd name="T73" fmla="*/ 0 h 832"/>
                  <a:gd name="T74" fmla="*/ 0 w 838"/>
                  <a:gd name="T75" fmla="*/ 0 h 832"/>
                  <a:gd name="T76" fmla="*/ 0 w 838"/>
                  <a:gd name="T77" fmla="*/ 0 h 832"/>
                  <a:gd name="T78" fmla="*/ 0 w 838"/>
                  <a:gd name="T79" fmla="*/ 0 h 832"/>
                  <a:gd name="T80" fmla="*/ 0 w 838"/>
                  <a:gd name="T81" fmla="*/ 0 h 832"/>
                  <a:gd name="T82" fmla="*/ 0 w 838"/>
                  <a:gd name="T83" fmla="*/ 0 h 832"/>
                  <a:gd name="T84" fmla="*/ 0 w 838"/>
                  <a:gd name="T85" fmla="*/ 0 h 832"/>
                  <a:gd name="T86" fmla="*/ 0 w 838"/>
                  <a:gd name="T87" fmla="*/ 0 h 832"/>
                  <a:gd name="T88" fmla="*/ 0 w 838"/>
                  <a:gd name="T89" fmla="*/ 0 h 832"/>
                  <a:gd name="T90" fmla="*/ 0 w 838"/>
                  <a:gd name="T91" fmla="*/ 0 h 832"/>
                  <a:gd name="T92" fmla="*/ 0 w 838"/>
                  <a:gd name="T93" fmla="*/ 0 h 832"/>
                  <a:gd name="T94" fmla="*/ 0 w 838"/>
                  <a:gd name="T95" fmla="*/ 0 h 832"/>
                  <a:gd name="T96" fmla="*/ 0 w 838"/>
                  <a:gd name="T97" fmla="*/ 0 h 832"/>
                  <a:gd name="T98" fmla="*/ 0 w 838"/>
                  <a:gd name="T99" fmla="*/ 0 h 832"/>
                  <a:gd name="T100" fmla="*/ 0 w 838"/>
                  <a:gd name="T101" fmla="*/ 0 h 832"/>
                  <a:gd name="T102" fmla="*/ 0 w 838"/>
                  <a:gd name="T103" fmla="*/ 0 h 832"/>
                  <a:gd name="T104" fmla="*/ 0 w 838"/>
                  <a:gd name="T105" fmla="*/ 0 h 832"/>
                  <a:gd name="T106" fmla="*/ 0 w 838"/>
                  <a:gd name="T107" fmla="*/ 0 h 832"/>
                  <a:gd name="T108" fmla="*/ 0 w 838"/>
                  <a:gd name="T109" fmla="*/ 0 h 832"/>
                  <a:gd name="T110" fmla="*/ 0 w 838"/>
                  <a:gd name="T111" fmla="*/ 0 h 832"/>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838" h="832">
                    <a:moveTo>
                      <a:pt x="155" y="0"/>
                    </a:moveTo>
                    <a:lnTo>
                      <a:pt x="253" y="30"/>
                    </a:lnTo>
                    <a:lnTo>
                      <a:pt x="298" y="70"/>
                    </a:lnTo>
                    <a:lnTo>
                      <a:pt x="326" y="153"/>
                    </a:lnTo>
                    <a:lnTo>
                      <a:pt x="326" y="228"/>
                    </a:lnTo>
                    <a:lnTo>
                      <a:pt x="311" y="272"/>
                    </a:lnTo>
                    <a:lnTo>
                      <a:pt x="320" y="350"/>
                    </a:lnTo>
                    <a:lnTo>
                      <a:pt x="320" y="408"/>
                    </a:lnTo>
                    <a:lnTo>
                      <a:pt x="306" y="423"/>
                    </a:lnTo>
                    <a:lnTo>
                      <a:pt x="320" y="445"/>
                    </a:lnTo>
                    <a:lnTo>
                      <a:pt x="329" y="467"/>
                    </a:lnTo>
                    <a:lnTo>
                      <a:pt x="311" y="490"/>
                    </a:lnTo>
                    <a:lnTo>
                      <a:pt x="311" y="513"/>
                    </a:lnTo>
                    <a:lnTo>
                      <a:pt x="347" y="521"/>
                    </a:lnTo>
                    <a:lnTo>
                      <a:pt x="343" y="544"/>
                    </a:lnTo>
                    <a:lnTo>
                      <a:pt x="378" y="557"/>
                    </a:lnTo>
                    <a:lnTo>
                      <a:pt x="411" y="548"/>
                    </a:lnTo>
                    <a:lnTo>
                      <a:pt x="433" y="557"/>
                    </a:lnTo>
                    <a:lnTo>
                      <a:pt x="532" y="571"/>
                    </a:lnTo>
                    <a:lnTo>
                      <a:pt x="622" y="567"/>
                    </a:lnTo>
                    <a:lnTo>
                      <a:pt x="679" y="571"/>
                    </a:lnTo>
                    <a:lnTo>
                      <a:pt x="717" y="594"/>
                    </a:lnTo>
                    <a:lnTo>
                      <a:pt x="807" y="594"/>
                    </a:lnTo>
                    <a:lnTo>
                      <a:pt x="838" y="625"/>
                    </a:lnTo>
                    <a:lnTo>
                      <a:pt x="838" y="660"/>
                    </a:lnTo>
                    <a:lnTo>
                      <a:pt x="833" y="719"/>
                    </a:lnTo>
                    <a:lnTo>
                      <a:pt x="762" y="738"/>
                    </a:lnTo>
                    <a:lnTo>
                      <a:pt x="762" y="700"/>
                    </a:lnTo>
                    <a:lnTo>
                      <a:pt x="757" y="669"/>
                    </a:lnTo>
                    <a:lnTo>
                      <a:pt x="743" y="656"/>
                    </a:lnTo>
                    <a:lnTo>
                      <a:pt x="739" y="692"/>
                    </a:lnTo>
                    <a:lnTo>
                      <a:pt x="734" y="738"/>
                    </a:lnTo>
                    <a:lnTo>
                      <a:pt x="717" y="765"/>
                    </a:lnTo>
                    <a:lnTo>
                      <a:pt x="685" y="800"/>
                    </a:lnTo>
                    <a:lnTo>
                      <a:pt x="610" y="818"/>
                    </a:lnTo>
                    <a:lnTo>
                      <a:pt x="550" y="828"/>
                    </a:lnTo>
                    <a:lnTo>
                      <a:pt x="482" y="832"/>
                    </a:lnTo>
                    <a:lnTo>
                      <a:pt x="569" y="782"/>
                    </a:lnTo>
                    <a:lnTo>
                      <a:pt x="627" y="738"/>
                    </a:lnTo>
                    <a:lnTo>
                      <a:pt x="639" y="700"/>
                    </a:lnTo>
                    <a:lnTo>
                      <a:pt x="631" y="669"/>
                    </a:lnTo>
                    <a:lnTo>
                      <a:pt x="582" y="665"/>
                    </a:lnTo>
                    <a:lnTo>
                      <a:pt x="564" y="700"/>
                    </a:lnTo>
                    <a:lnTo>
                      <a:pt x="550" y="742"/>
                    </a:lnTo>
                    <a:lnTo>
                      <a:pt x="505" y="787"/>
                    </a:lnTo>
                    <a:lnTo>
                      <a:pt x="456" y="823"/>
                    </a:lnTo>
                    <a:lnTo>
                      <a:pt x="406" y="828"/>
                    </a:lnTo>
                    <a:lnTo>
                      <a:pt x="329" y="823"/>
                    </a:lnTo>
                    <a:lnTo>
                      <a:pt x="411" y="759"/>
                    </a:lnTo>
                    <a:lnTo>
                      <a:pt x="469" y="727"/>
                    </a:lnTo>
                    <a:lnTo>
                      <a:pt x="514" y="692"/>
                    </a:lnTo>
                    <a:lnTo>
                      <a:pt x="528" y="665"/>
                    </a:lnTo>
                    <a:lnTo>
                      <a:pt x="524" y="637"/>
                    </a:lnTo>
                    <a:lnTo>
                      <a:pt x="497" y="633"/>
                    </a:lnTo>
                    <a:lnTo>
                      <a:pt x="465" y="660"/>
                    </a:lnTo>
                    <a:lnTo>
                      <a:pt x="447" y="697"/>
                    </a:lnTo>
                    <a:lnTo>
                      <a:pt x="406" y="742"/>
                    </a:lnTo>
                    <a:lnTo>
                      <a:pt x="356" y="765"/>
                    </a:lnTo>
                    <a:lnTo>
                      <a:pt x="320" y="787"/>
                    </a:lnTo>
                    <a:lnTo>
                      <a:pt x="280" y="805"/>
                    </a:lnTo>
                    <a:lnTo>
                      <a:pt x="234" y="813"/>
                    </a:lnTo>
                    <a:lnTo>
                      <a:pt x="181" y="813"/>
                    </a:lnTo>
                    <a:lnTo>
                      <a:pt x="129" y="804"/>
                    </a:lnTo>
                    <a:lnTo>
                      <a:pt x="244" y="765"/>
                    </a:lnTo>
                    <a:lnTo>
                      <a:pt x="288" y="742"/>
                    </a:lnTo>
                    <a:lnTo>
                      <a:pt x="320" y="700"/>
                    </a:lnTo>
                    <a:lnTo>
                      <a:pt x="326" y="665"/>
                    </a:lnTo>
                    <a:lnTo>
                      <a:pt x="298" y="665"/>
                    </a:lnTo>
                    <a:lnTo>
                      <a:pt x="285" y="697"/>
                    </a:lnTo>
                    <a:lnTo>
                      <a:pt x="262" y="723"/>
                    </a:lnTo>
                    <a:lnTo>
                      <a:pt x="225" y="751"/>
                    </a:lnTo>
                    <a:lnTo>
                      <a:pt x="185" y="779"/>
                    </a:lnTo>
                    <a:lnTo>
                      <a:pt x="132" y="802"/>
                    </a:lnTo>
                    <a:lnTo>
                      <a:pt x="91" y="787"/>
                    </a:lnTo>
                    <a:lnTo>
                      <a:pt x="72" y="765"/>
                    </a:lnTo>
                    <a:lnTo>
                      <a:pt x="42" y="709"/>
                    </a:lnTo>
                    <a:lnTo>
                      <a:pt x="100" y="697"/>
                    </a:lnTo>
                    <a:lnTo>
                      <a:pt x="212" y="683"/>
                    </a:lnTo>
                    <a:lnTo>
                      <a:pt x="280" y="652"/>
                    </a:lnTo>
                    <a:lnTo>
                      <a:pt x="315" y="621"/>
                    </a:lnTo>
                    <a:lnTo>
                      <a:pt x="329" y="585"/>
                    </a:lnTo>
                    <a:lnTo>
                      <a:pt x="334" y="567"/>
                    </a:lnTo>
                    <a:lnTo>
                      <a:pt x="315" y="567"/>
                    </a:lnTo>
                    <a:lnTo>
                      <a:pt x="293" y="594"/>
                    </a:lnTo>
                    <a:lnTo>
                      <a:pt x="257" y="642"/>
                    </a:lnTo>
                    <a:lnTo>
                      <a:pt x="176" y="669"/>
                    </a:lnTo>
                    <a:lnTo>
                      <a:pt x="100" y="693"/>
                    </a:lnTo>
                    <a:lnTo>
                      <a:pt x="42" y="709"/>
                    </a:lnTo>
                    <a:lnTo>
                      <a:pt x="19" y="616"/>
                    </a:lnTo>
                    <a:lnTo>
                      <a:pt x="14" y="548"/>
                    </a:lnTo>
                    <a:lnTo>
                      <a:pt x="14" y="489"/>
                    </a:lnTo>
                    <a:lnTo>
                      <a:pt x="91" y="530"/>
                    </a:lnTo>
                    <a:lnTo>
                      <a:pt x="181" y="548"/>
                    </a:lnTo>
                    <a:lnTo>
                      <a:pt x="253" y="544"/>
                    </a:lnTo>
                    <a:lnTo>
                      <a:pt x="271" y="536"/>
                    </a:lnTo>
                    <a:lnTo>
                      <a:pt x="280" y="513"/>
                    </a:lnTo>
                    <a:lnTo>
                      <a:pt x="239" y="513"/>
                    </a:lnTo>
                    <a:lnTo>
                      <a:pt x="196" y="526"/>
                    </a:lnTo>
                    <a:lnTo>
                      <a:pt x="88" y="530"/>
                    </a:lnTo>
                    <a:lnTo>
                      <a:pt x="14" y="490"/>
                    </a:lnTo>
                    <a:lnTo>
                      <a:pt x="10" y="405"/>
                    </a:lnTo>
                    <a:lnTo>
                      <a:pt x="5" y="345"/>
                    </a:lnTo>
                    <a:lnTo>
                      <a:pt x="0" y="287"/>
                    </a:lnTo>
                    <a:lnTo>
                      <a:pt x="10" y="188"/>
                    </a:lnTo>
                    <a:lnTo>
                      <a:pt x="32" y="153"/>
                    </a:lnTo>
                    <a:lnTo>
                      <a:pt x="100" y="108"/>
                    </a:lnTo>
                    <a:lnTo>
                      <a:pt x="78" y="113"/>
                    </a:lnTo>
                    <a:lnTo>
                      <a:pt x="10" y="143"/>
                    </a:lnTo>
                    <a:lnTo>
                      <a:pt x="37" y="81"/>
                    </a:lnTo>
                    <a:lnTo>
                      <a:pt x="60" y="48"/>
                    </a:lnTo>
                    <a:lnTo>
                      <a:pt x="78" y="26"/>
                    </a:lnTo>
                    <a:lnTo>
                      <a:pt x="155"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87" name="Freeform 180"/>
              <p:cNvSpPr>
                <a:spLocks/>
              </p:cNvSpPr>
              <p:nvPr/>
            </p:nvSpPr>
            <p:spPr bwMode="auto">
              <a:xfrm>
                <a:off x="231" y="1940"/>
                <a:ext cx="42" cy="38"/>
              </a:xfrm>
              <a:custGeom>
                <a:avLst/>
                <a:gdLst>
                  <a:gd name="T0" fmla="*/ 0 w 209"/>
                  <a:gd name="T1" fmla="*/ 0 h 187"/>
                  <a:gd name="T2" fmla="*/ 0 w 209"/>
                  <a:gd name="T3" fmla="*/ 0 h 187"/>
                  <a:gd name="T4" fmla="*/ 0 w 209"/>
                  <a:gd name="T5" fmla="*/ 0 h 187"/>
                  <a:gd name="T6" fmla="*/ 0 w 209"/>
                  <a:gd name="T7" fmla="*/ 0 h 187"/>
                  <a:gd name="T8" fmla="*/ 0 w 209"/>
                  <a:gd name="T9" fmla="*/ 0 h 187"/>
                  <a:gd name="T10" fmla="*/ 0 w 209"/>
                  <a:gd name="T11" fmla="*/ 0 h 187"/>
                  <a:gd name="T12" fmla="*/ 0 w 209"/>
                  <a:gd name="T13" fmla="*/ 0 h 187"/>
                  <a:gd name="T14" fmla="*/ 0 w 209"/>
                  <a:gd name="T15" fmla="*/ 0 h 187"/>
                  <a:gd name="T16" fmla="*/ 0 w 209"/>
                  <a:gd name="T17" fmla="*/ 0 h 187"/>
                  <a:gd name="T18" fmla="*/ 0 w 209"/>
                  <a:gd name="T19" fmla="*/ 0 h 187"/>
                  <a:gd name="T20" fmla="*/ 0 w 209"/>
                  <a:gd name="T21" fmla="*/ 0 h 187"/>
                  <a:gd name="T22" fmla="*/ 0 w 209"/>
                  <a:gd name="T23" fmla="*/ 0 h 187"/>
                  <a:gd name="T24" fmla="*/ 0 w 209"/>
                  <a:gd name="T25" fmla="*/ 0 h 187"/>
                  <a:gd name="T26" fmla="*/ 0 w 209"/>
                  <a:gd name="T27" fmla="*/ 0 h 187"/>
                  <a:gd name="T28" fmla="*/ 0 w 209"/>
                  <a:gd name="T29" fmla="*/ 0 h 187"/>
                  <a:gd name="T30" fmla="*/ 0 w 209"/>
                  <a:gd name="T31" fmla="*/ 0 h 187"/>
                  <a:gd name="T32" fmla="*/ 0 w 209"/>
                  <a:gd name="T33" fmla="*/ 0 h 187"/>
                  <a:gd name="T34" fmla="*/ 0 w 209"/>
                  <a:gd name="T35" fmla="*/ 0 h 187"/>
                  <a:gd name="T36" fmla="*/ 0 w 209"/>
                  <a:gd name="T37" fmla="*/ 0 h 187"/>
                  <a:gd name="T38" fmla="*/ 0 w 209"/>
                  <a:gd name="T39" fmla="*/ 0 h 187"/>
                  <a:gd name="T40" fmla="*/ 0 w 209"/>
                  <a:gd name="T41" fmla="*/ 0 h 187"/>
                  <a:gd name="T42" fmla="*/ 0 w 209"/>
                  <a:gd name="T43" fmla="*/ 0 h 187"/>
                  <a:gd name="T44" fmla="*/ 0 w 209"/>
                  <a:gd name="T45" fmla="*/ 0 h 18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209" h="187">
                    <a:moveTo>
                      <a:pt x="209" y="0"/>
                    </a:moveTo>
                    <a:lnTo>
                      <a:pt x="209" y="15"/>
                    </a:lnTo>
                    <a:lnTo>
                      <a:pt x="182" y="51"/>
                    </a:lnTo>
                    <a:lnTo>
                      <a:pt x="157" y="71"/>
                    </a:lnTo>
                    <a:lnTo>
                      <a:pt x="100" y="113"/>
                    </a:lnTo>
                    <a:lnTo>
                      <a:pt x="77" y="130"/>
                    </a:lnTo>
                    <a:lnTo>
                      <a:pt x="25" y="170"/>
                    </a:lnTo>
                    <a:lnTo>
                      <a:pt x="82" y="152"/>
                    </a:lnTo>
                    <a:lnTo>
                      <a:pt x="140" y="135"/>
                    </a:lnTo>
                    <a:lnTo>
                      <a:pt x="198" y="130"/>
                    </a:lnTo>
                    <a:lnTo>
                      <a:pt x="194" y="147"/>
                    </a:lnTo>
                    <a:lnTo>
                      <a:pt x="100" y="164"/>
                    </a:lnTo>
                    <a:lnTo>
                      <a:pt x="52" y="184"/>
                    </a:lnTo>
                    <a:lnTo>
                      <a:pt x="25" y="187"/>
                    </a:lnTo>
                    <a:lnTo>
                      <a:pt x="2" y="180"/>
                    </a:lnTo>
                    <a:lnTo>
                      <a:pt x="0" y="158"/>
                    </a:lnTo>
                    <a:lnTo>
                      <a:pt x="18" y="141"/>
                    </a:lnTo>
                    <a:lnTo>
                      <a:pt x="44" y="116"/>
                    </a:lnTo>
                    <a:lnTo>
                      <a:pt x="75" y="80"/>
                    </a:lnTo>
                    <a:lnTo>
                      <a:pt x="107" y="40"/>
                    </a:lnTo>
                    <a:lnTo>
                      <a:pt x="144" y="12"/>
                    </a:lnTo>
                    <a:lnTo>
                      <a:pt x="184" y="2"/>
                    </a:lnTo>
                    <a:lnTo>
                      <a:pt x="209" y="0"/>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88" name="Freeform 181"/>
              <p:cNvSpPr>
                <a:spLocks/>
              </p:cNvSpPr>
              <p:nvPr/>
            </p:nvSpPr>
            <p:spPr bwMode="auto">
              <a:xfrm>
                <a:off x="232" y="1909"/>
                <a:ext cx="39" cy="49"/>
              </a:xfrm>
              <a:custGeom>
                <a:avLst/>
                <a:gdLst>
                  <a:gd name="T0" fmla="*/ 0 w 192"/>
                  <a:gd name="T1" fmla="*/ 0 h 246"/>
                  <a:gd name="T2" fmla="*/ 0 w 192"/>
                  <a:gd name="T3" fmla="*/ 0 h 246"/>
                  <a:gd name="T4" fmla="*/ 0 w 192"/>
                  <a:gd name="T5" fmla="*/ 0 h 246"/>
                  <a:gd name="T6" fmla="*/ 0 w 192"/>
                  <a:gd name="T7" fmla="*/ 0 h 246"/>
                  <a:gd name="T8" fmla="*/ 0 w 192"/>
                  <a:gd name="T9" fmla="*/ 0 h 246"/>
                  <a:gd name="T10" fmla="*/ 0 w 192"/>
                  <a:gd name="T11" fmla="*/ 0 h 246"/>
                  <a:gd name="T12" fmla="*/ 0 w 192"/>
                  <a:gd name="T13" fmla="*/ 0 h 246"/>
                  <a:gd name="T14" fmla="*/ 0 w 192"/>
                  <a:gd name="T15" fmla="*/ 0 h 246"/>
                  <a:gd name="T16" fmla="*/ 0 w 192"/>
                  <a:gd name="T17" fmla="*/ 0 h 246"/>
                  <a:gd name="T18" fmla="*/ 0 w 192"/>
                  <a:gd name="T19" fmla="*/ 0 h 246"/>
                  <a:gd name="T20" fmla="*/ 0 w 192"/>
                  <a:gd name="T21" fmla="*/ 0 h 246"/>
                  <a:gd name="T22" fmla="*/ 0 w 192"/>
                  <a:gd name="T23" fmla="*/ 0 h 246"/>
                  <a:gd name="T24" fmla="*/ 0 w 192"/>
                  <a:gd name="T25" fmla="*/ 0 h 246"/>
                  <a:gd name="T26" fmla="*/ 0 w 192"/>
                  <a:gd name="T27" fmla="*/ 0 h 246"/>
                  <a:gd name="T28" fmla="*/ 0 w 192"/>
                  <a:gd name="T29" fmla="*/ 0 h 246"/>
                  <a:gd name="T30" fmla="*/ 0 w 192"/>
                  <a:gd name="T31" fmla="*/ 0 h 246"/>
                  <a:gd name="T32" fmla="*/ 0 w 192"/>
                  <a:gd name="T33" fmla="*/ 0 h 24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92" h="246">
                    <a:moveTo>
                      <a:pt x="156" y="0"/>
                    </a:moveTo>
                    <a:lnTo>
                      <a:pt x="183" y="4"/>
                    </a:lnTo>
                    <a:lnTo>
                      <a:pt x="192" y="27"/>
                    </a:lnTo>
                    <a:lnTo>
                      <a:pt x="190" y="46"/>
                    </a:lnTo>
                    <a:lnTo>
                      <a:pt x="174" y="71"/>
                    </a:lnTo>
                    <a:lnTo>
                      <a:pt x="152" y="78"/>
                    </a:lnTo>
                    <a:lnTo>
                      <a:pt x="110" y="106"/>
                    </a:lnTo>
                    <a:lnTo>
                      <a:pt x="69" y="140"/>
                    </a:lnTo>
                    <a:lnTo>
                      <a:pt x="41" y="184"/>
                    </a:lnTo>
                    <a:lnTo>
                      <a:pt x="8" y="231"/>
                    </a:lnTo>
                    <a:lnTo>
                      <a:pt x="0" y="246"/>
                    </a:lnTo>
                    <a:lnTo>
                      <a:pt x="8" y="190"/>
                    </a:lnTo>
                    <a:lnTo>
                      <a:pt x="16" y="141"/>
                    </a:lnTo>
                    <a:lnTo>
                      <a:pt x="31" y="99"/>
                    </a:lnTo>
                    <a:lnTo>
                      <a:pt x="57" y="60"/>
                    </a:lnTo>
                    <a:lnTo>
                      <a:pt x="128" y="6"/>
                    </a:lnTo>
                    <a:lnTo>
                      <a:pt x="156" y="0"/>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89" name="Freeform 182"/>
              <p:cNvSpPr>
                <a:spLocks/>
              </p:cNvSpPr>
              <p:nvPr/>
            </p:nvSpPr>
            <p:spPr bwMode="auto">
              <a:xfrm>
                <a:off x="237" y="1860"/>
                <a:ext cx="41" cy="29"/>
              </a:xfrm>
              <a:custGeom>
                <a:avLst/>
                <a:gdLst>
                  <a:gd name="T0" fmla="*/ 0 w 204"/>
                  <a:gd name="T1" fmla="*/ 0 h 141"/>
                  <a:gd name="T2" fmla="*/ 0 w 204"/>
                  <a:gd name="T3" fmla="*/ 0 h 141"/>
                  <a:gd name="T4" fmla="*/ 0 w 204"/>
                  <a:gd name="T5" fmla="*/ 0 h 141"/>
                  <a:gd name="T6" fmla="*/ 0 w 204"/>
                  <a:gd name="T7" fmla="*/ 0 h 141"/>
                  <a:gd name="T8" fmla="*/ 0 w 204"/>
                  <a:gd name="T9" fmla="*/ 0 h 141"/>
                  <a:gd name="T10" fmla="*/ 0 w 204"/>
                  <a:gd name="T11" fmla="*/ 0 h 141"/>
                  <a:gd name="T12" fmla="*/ 0 w 204"/>
                  <a:gd name="T13" fmla="*/ 0 h 141"/>
                  <a:gd name="T14" fmla="*/ 0 w 204"/>
                  <a:gd name="T15" fmla="*/ 0 h 141"/>
                  <a:gd name="T16" fmla="*/ 0 w 204"/>
                  <a:gd name="T17" fmla="*/ 0 h 141"/>
                  <a:gd name="T18" fmla="*/ 0 w 204"/>
                  <a:gd name="T19" fmla="*/ 0 h 1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4" h="141">
                    <a:moveTo>
                      <a:pt x="204" y="141"/>
                    </a:moveTo>
                    <a:lnTo>
                      <a:pt x="169" y="110"/>
                    </a:lnTo>
                    <a:lnTo>
                      <a:pt x="111" y="89"/>
                    </a:lnTo>
                    <a:lnTo>
                      <a:pt x="71" y="78"/>
                    </a:lnTo>
                    <a:lnTo>
                      <a:pt x="0" y="0"/>
                    </a:lnTo>
                    <a:lnTo>
                      <a:pt x="53" y="30"/>
                    </a:lnTo>
                    <a:lnTo>
                      <a:pt x="103" y="51"/>
                    </a:lnTo>
                    <a:lnTo>
                      <a:pt x="138" y="69"/>
                    </a:lnTo>
                    <a:lnTo>
                      <a:pt x="155" y="89"/>
                    </a:lnTo>
                    <a:lnTo>
                      <a:pt x="204" y="141"/>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90" name="Freeform 183"/>
              <p:cNvSpPr>
                <a:spLocks/>
              </p:cNvSpPr>
              <p:nvPr/>
            </p:nvSpPr>
            <p:spPr bwMode="auto">
              <a:xfrm>
                <a:off x="286" y="1913"/>
                <a:ext cx="23" cy="73"/>
              </a:xfrm>
              <a:custGeom>
                <a:avLst/>
                <a:gdLst>
                  <a:gd name="T0" fmla="*/ 0 w 115"/>
                  <a:gd name="T1" fmla="*/ 0 h 368"/>
                  <a:gd name="T2" fmla="*/ 0 w 115"/>
                  <a:gd name="T3" fmla="*/ 0 h 368"/>
                  <a:gd name="T4" fmla="*/ 0 w 115"/>
                  <a:gd name="T5" fmla="*/ 0 h 368"/>
                  <a:gd name="T6" fmla="*/ 0 w 115"/>
                  <a:gd name="T7" fmla="*/ 0 h 368"/>
                  <a:gd name="T8" fmla="*/ 0 w 115"/>
                  <a:gd name="T9" fmla="*/ 0 h 368"/>
                  <a:gd name="T10" fmla="*/ 0 w 115"/>
                  <a:gd name="T11" fmla="*/ 0 h 368"/>
                  <a:gd name="T12" fmla="*/ 0 w 115"/>
                  <a:gd name="T13" fmla="*/ 0 h 368"/>
                  <a:gd name="T14" fmla="*/ 0 w 115"/>
                  <a:gd name="T15" fmla="*/ 0 h 368"/>
                  <a:gd name="T16" fmla="*/ 0 w 115"/>
                  <a:gd name="T17" fmla="*/ 0 h 368"/>
                  <a:gd name="T18" fmla="*/ 0 w 115"/>
                  <a:gd name="T19" fmla="*/ 0 h 368"/>
                  <a:gd name="T20" fmla="*/ 0 w 115"/>
                  <a:gd name="T21" fmla="*/ 0 h 368"/>
                  <a:gd name="T22" fmla="*/ 0 w 115"/>
                  <a:gd name="T23" fmla="*/ 0 h 368"/>
                  <a:gd name="T24" fmla="*/ 0 w 115"/>
                  <a:gd name="T25" fmla="*/ 0 h 368"/>
                  <a:gd name="T26" fmla="*/ 0 w 115"/>
                  <a:gd name="T27" fmla="*/ 0 h 368"/>
                  <a:gd name="T28" fmla="*/ 0 w 115"/>
                  <a:gd name="T29" fmla="*/ 0 h 368"/>
                  <a:gd name="T30" fmla="*/ 0 w 115"/>
                  <a:gd name="T31" fmla="*/ 0 h 368"/>
                  <a:gd name="T32" fmla="*/ 0 w 115"/>
                  <a:gd name="T33" fmla="*/ 0 h 368"/>
                  <a:gd name="T34" fmla="*/ 0 w 115"/>
                  <a:gd name="T35" fmla="*/ 0 h 368"/>
                  <a:gd name="T36" fmla="*/ 0 w 115"/>
                  <a:gd name="T37" fmla="*/ 0 h 36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15" h="368">
                    <a:moveTo>
                      <a:pt x="115" y="368"/>
                    </a:moveTo>
                    <a:lnTo>
                      <a:pt x="58" y="368"/>
                    </a:lnTo>
                    <a:lnTo>
                      <a:pt x="40" y="364"/>
                    </a:lnTo>
                    <a:lnTo>
                      <a:pt x="40" y="349"/>
                    </a:lnTo>
                    <a:lnTo>
                      <a:pt x="28" y="336"/>
                    </a:lnTo>
                    <a:lnTo>
                      <a:pt x="9" y="323"/>
                    </a:lnTo>
                    <a:lnTo>
                      <a:pt x="19" y="309"/>
                    </a:lnTo>
                    <a:lnTo>
                      <a:pt x="19" y="291"/>
                    </a:lnTo>
                    <a:lnTo>
                      <a:pt x="5" y="269"/>
                    </a:lnTo>
                    <a:lnTo>
                      <a:pt x="5" y="246"/>
                    </a:lnTo>
                    <a:lnTo>
                      <a:pt x="14" y="219"/>
                    </a:lnTo>
                    <a:lnTo>
                      <a:pt x="14" y="161"/>
                    </a:lnTo>
                    <a:lnTo>
                      <a:pt x="0" y="107"/>
                    </a:lnTo>
                    <a:lnTo>
                      <a:pt x="5" y="67"/>
                    </a:lnTo>
                    <a:lnTo>
                      <a:pt x="5" y="0"/>
                    </a:lnTo>
                    <a:lnTo>
                      <a:pt x="40" y="101"/>
                    </a:lnTo>
                    <a:lnTo>
                      <a:pt x="71" y="197"/>
                    </a:lnTo>
                    <a:lnTo>
                      <a:pt x="93" y="300"/>
                    </a:lnTo>
                    <a:lnTo>
                      <a:pt x="115" y="368"/>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91" name="Freeform 184"/>
              <p:cNvSpPr>
                <a:spLocks/>
              </p:cNvSpPr>
              <p:nvPr/>
            </p:nvSpPr>
            <p:spPr bwMode="auto">
              <a:xfrm>
                <a:off x="233" y="1992"/>
                <a:ext cx="41" cy="14"/>
              </a:xfrm>
              <a:custGeom>
                <a:avLst/>
                <a:gdLst>
                  <a:gd name="T0" fmla="*/ 0 w 206"/>
                  <a:gd name="T1" fmla="*/ 0 h 69"/>
                  <a:gd name="T2" fmla="*/ 0 w 206"/>
                  <a:gd name="T3" fmla="*/ 0 h 69"/>
                  <a:gd name="T4" fmla="*/ 0 w 206"/>
                  <a:gd name="T5" fmla="*/ 0 h 69"/>
                  <a:gd name="T6" fmla="*/ 0 w 206"/>
                  <a:gd name="T7" fmla="*/ 0 h 69"/>
                  <a:gd name="T8" fmla="*/ 0 w 206"/>
                  <a:gd name="T9" fmla="*/ 0 h 69"/>
                  <a:gd name="T10" fmla="*/ 0 w 206"/>
                  <a:gd name="T11" fmla="*/ 0 h 69"/>
                  <a:gd name="T12" fmla="*/ 0 w 206"/>
                  <a:gd name="T13" fmla="*/ 0 h 69"/>
                  <a:gd name="T14" fmla="*/ 0 w 206"/>
                  <a:gd name="T15" fmla="*/ 0 h 69"/>
                  <a:gd name="T16" fmla="*/ 0 w 206"/>
                  <a:gd name="T17" fmla="*/ 0 h 69"/>
                  <a:gd name="T18" fmla="*/ 0 w 206"/>
                  <a:gd name="T19" fmla="*/ 0 h 69"/>
                  <a:gd name="T20" fmla="*/ 0 w 206"/>
                  <a:gd name="T21" fmla="*/ 0 h 6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06" h="69">
                    <a:moveTo>
                      <a:pt x="42" y="34"/>
                    </a:moveTo>
                    <a:lnTo>
                      <a:pt x="87" y="15"/>
                    </a:lnTo>
                    <a:lnTo>
                      <a:pt x="129" y="3"/>
                    </a:lnTo>
                    <a:lnTo>
                      <a:pt x="184" y="0"/>
                    </a:lnTo>
                    <a:lnTo>
                      <a:pt x="206" y="4"/>
                    </a:lnTo>
                    <a:lnTo>
                      <a:pt x="196" y="26"/>
                    </a:lnTo>
                    <a:lnTo>
                      <a:pt x="174" y="43"/>
                    </a:lnTo>
                    <a:lnTo>
                      <a:pt x="126" y="57"/>
                    </a:lnTo>
                    <a:lnTo>
                      <a:pt x="50" y="69"/>
                    </a:lnTo>
                    <a:lnTo>
                      <a:pt x="0" y="65"/>
                    </a:lnTo>
                    <a:lnTo>
                      <a:pt x="42" y="34"/>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92" name="Freeform 185"/>
              <p:cNvSpPr>
                <a:spLocks/>
              </p:cNvSpPr>
              <p:nvPr/>
            </p:nvSpPr>
            <p:spPr bwMode="auto">
              <a:xfrm>
                <a:off x="284" y="1999"/>
                <a:ext cx="25" cy="31"/>
              </a:xfrm>
              <a:custGeom>
                <a:avLst/>
                <a:gdLst>
                  <a:gd name="T0" fmla="*/ 0 w 124"/>
                  <a:gd name="T1" fmla="*/ 0 h 154"/>
                  <a:gd name="T2" fmla="*/ 0 w 124"/>
                  <a:gd name="T3" fmla="*/ 0 h 154"/>
                  <a:gd name="T4" fmla="*/ 0 w 124"/>
                  <a:gd name="T5" fmla="*/ 0 h 154"/>
                  <a:gd name="T6" fmla="*/ 0 w 124"/>
                  <a:gd name="T7" fmla="*/ 0 h 154"/>
                  <a:gd name="T8" fmla="*/ 0 w 124"/>
                  <a:gd name="T9" fmla="*/ 0 h 154"/>
                  <a:gd name="T10" fmla="*/ 0 w 124"/>
                  <a:gd name="T11" fmla="*/ 0 h 154"/>
                  <a:gd name="T12" fmla="*/ 0 w 124"/>
                  <a:gd name="T13" fmla="*/ 0 h 154"/>
                  <a:gd name="T14" fmla="*/ 0 w 124"/>
                  <a:gd name="T15" fmla="*/ 0 h 154"/>
                  <a:gd name="T16" fmla="*/ 0 w 124"/>
                  <a:gd name="T17" fmla="*/ 0 h 154"/>
                  <a:gd name="T18" fmla="*/ 0 w 124"/>
                  <a:gd name="T19" fmla="*/ 0 h 154"/>
                  <a:gd name="T20" fmla="*/ 0 w 124"/>
                  <a:gd name="T21" fmla="*/ 0 h 154"/>
                  <a:gd name="T22" fmla="*/ 0 w 124"/>
                  <a:gd name="T23" fmla="*/ 0 h 154"/>
                  <a:gd name="T24" fmla="*/ 0 w 124"/>
                  <a:gd name="T25" fmla="*/ 0 h 15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24" h="154">
                    <a:moveTo>
                      <a:pt x="67" y="43"/>
                    </a:moveTo>
                    <a:lnTo>
                      <a:pt x="82" y="9"/>
                    </a:lnTo>
                    <a:lnTo>
                      <a:pt x="106" y="0"/>
                    </a:lnTo>
                    <a:lnTo>
                      <a:pt x="122" y="7"/>
                    </a:lnTo>
                    <a:lnTo>
                      <a:pt x="124" y="25"/>
                    </a:lnTo>
                    <a:lnTo>
                      <a:pt x="114" y="55"/>
                    </a:lnTo>
                    <a:lnTo>
                      <a:pt x="95" y="82"/>
                    </a:lnTo>
                    <a:lnTo>
                      <a:pt x="73" y="108"/>
                    </a:lnTo>
                    <a:lnTo>
                      <a:pt x="45" y="133"/>
                    </a:lnTo>
                    <a:lnTo>
                      <a:pt x="0" y="154"/>
                    </a:lnTo>
                    <a:lnTo>
                      <a:pt x="40" y="110"/>
                    </a:lnTo>
                    <a:lnTo>
                      <a:pt x="53" y="78"/>
                    </a:lnTo>
                    <a:lnTo>
                      <a:pt x="67" y="43"/>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93" name="Freeform 186"/>
              <p:cNvSpPr>
                <a:spLocks/>
              </p:cNvSpPr>
              <p:nvPr/>
            </p:nvSpPr>
            <p:spPr bwMode="auto">
              <a:xfrm>
                <a:off x="208" y="1836"/>
                <a:ext cx="60" cy="37"/>
              </a:xfrm>
              <a:custGeom>
                <a:avLst/>
                <a:gdLst>
                  <a:gd name="T0" fmla="*/ 0 w 298"/>
                  <a:gd name="T1" fmla="*/ 0 h 186"/>
                  <a:gd name="T2" fmla="*/ 0 w 298"/>
                  <a:gd name="T3" fmla="*/ 0 h 186"/>
                  <a:gd name="T4" fmla="*/ 0 w 298"/>
                  <a:gd name="T5" fmla="*/ 0 h 186"/>
                  <a:gd name="T6" fmla="*/ 0 w 298"/>
                  <a:gd name="T7" fmla="*/ 0 h 186"/>
                  <a:gd name="T8" fmla="*/ 0 w 298"/>
                  <a:gd name="T9" fmla="*/ 0 h 186"/>
                  <a:gd name="T10" fmla="*/ 0 w 298"/>
                  <a:gd name="T11" fmla="*/ 0 h 186"/>
                  <a:gd name="T12" fmla="*/ 0 w 298"/>
                  <a:gd name="T13" fmla="*/ 0 h 186"/>
                  <a:gd name="T14" fmla="*/ 0 w 298"/>
                  <a:gd name="T15" fmla="*/ 0 h 186"/>
                  <a:gd name="T16" fmla="*/ 0 w 298"/>
                  <a:gd name="T17" fmla="*/ 0 h 186"/>
                  <a:gd name="T18" fmla="*/ 0 w 298"/>
                  <a:gd name="T19" fmla="*/ 0 h 186"/>
                  <a:gd name="T20" fmla="*/ 0 w 298"/>
                  <a:gd name="T21" fmla="*/ 0 h 186"/>
                  <a:gd name="T22" fmla="*/ 0 w 298"/>
                  <a:gd name="T23" fmla="*/ 0 h 18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98" h="186">
                    <a:moveTo>
                      <a:pt x="298" y="186"/>
                    </a:moveTo>
                    <a:lnTo>
                      <a:pt x="289" y="109"/>
                    </a:lnTo>
                    <a:lnTo>
                      <a:pt x="226" y="82"/>
                    </a:lnTo>
                    <a:lnTo>
                      <a:pt x="142" y="49"/>
                    </a:lnTo>
                    <a:lnTo>
                      <a:pt x="80" y="25"/>
                    </a:lnTo>
                    <a:lnTo>
                      <a:pt x="23" y="0"/>
                    </a:lnTo>
                    <a:lnTo>
                      <a:pt x="0" y="53"/>
                    </a:lnTo>
                    <a:lnTo>
                      <a:pt x="55" y="84"/>
                    </a:lnTo>
                    <a:lnTo>
                      <a:pt x="119" y="107"/>
                    </a:lnTo>
                    <a:lnTo>
                      <a:pt x="168" y="122"/>
                    </a:lnTo>
                    <a:lnTo>
                      <a:pt x="229" y="154"/>
                    </a:lnTo>
                    <a:lnTo>
                      <a:pt x="298" y="186"/>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grpSp>
        <p:grpSp>
          <p:nvGrpSpPr>
            <p:cNvPr id="194" name="Group 187"/>
            <p:cNvGrpSpPr>
              <a:grpSpLocks/>
            </p:cNvGrpSpPr>
            <p:nvPr/>
          </p:nvGrpSpPr>
          <p:grpSpPr bwMode="auto">
            <a:xfrm>
              <a:off x="1794400" y="3397763"/>
              <a:ext cx="123814" cy="155175"/>
              <a:chOff x="141" y="2010"/>
              <a:chExt cx="123" cy="167"/>
            </a:xfrm>
          </p:grpSpPr>
          <p:sp>
            <p:nvSpPr>
              <p:cNvPr id="195" name="Freeform 188"/>
              <p:cNvSpPr>
                <a:spLocks/>
              </p:cNvSpPr>
              <p:nvPr/>
            </p:nvSpPr>
            <p:spPr bwMode="auto">
              <a:xfrm>
                <a:off x="141" y="2010"/>
                <a:ext cx="123" cy="167"/>
              </a:xfrm>
              <a:custGeom>
                <a:avLst/>
                <a:gdLst>
                  <a:gd name="T0" fmla="*/ 0 w 617"/>
                  <a:gd name="T1" fmla="*/ 0 h 835"/>
                  <a:gd name="T2" fmla="*/ 0 w 617"/>
                  <a:gd name="T3" fmla="*/ 0 h 835"/>
                  <a:gd name="T4" fmla="*/ 0 w 617"/>
                  <a:gd name="T5" fmla="*/ 0 h 835"/>
                  <a:gd name="T6" fmla="*/ 0 w 617"/>
                  <a:gd name="T7" fmla="*/ 0 h 835"/>
                  <a:gd name="T8" fmla="*/ 0 w 617"/>
                  <a:gd name="T9" fmla="*/ 0 h 835"/>
                  <a:gd name="T10" fmla="*/ 0 w 617"/>
                  <a:gd name="T11" fmla="*/ 0 h 835"/>
                  <a:gd name="T12" fmla="*/ 0 w 617"/>
                  <a:gd name="T13" fmla="*/ 0 h 835"/>
                  <a:gd name="T14" fmla="*/ 0 w 617"/>
                  <a:gd name="T15" fmla="*/ 0 h 835"/>
                  <a:gd name="T16" fmla="*/ 0 w 617"/>
                  <a:gd name="T17" fmla="*/ 0 h 835"/>
                  <a:gd name="T18" fmla="*/ 0 w 617"/>
                  <a:gd name="T19" fmla="*/ 0 h 835"/>
                  <a:gd name="T20" fmla="*/ 0 w 617"/>
                  <a:gd name="T21" fmla="*/ 0 h 835"/>
                  <a:gd name="T22" fmla="*/ 0 w 617"/>
                  <a:gd name="T23" fmla="*/ 0 h 835"/>
                  <a:gd name="T24" fmla="*/ 0 w 617"/>
                  <a:gd name="T25" fmla="*/ 0 h 835"/>
                  <a:gd name="T26" fmla="*/ 0 w 617"/>
                  <a:gd name="T27" fmla="*/ 0 h 835"/>
                  <a:gd name="T28" fmla="*/ 0 w 617"/>
                  <a:gd name="T29" fmla="*/ 0 h 835"/>
                  <a:gd name="T30" fmla="*/ 0 w 617"/>
                  <a:gd name="T31" fmla="*/ 0 h 835"/>
                  <a:gd name="T32" fmla="*/ 0 w 617"/>
                  <a:gd name="T33" fmla="*/ 0 h 835"/>
                  <a:gd name="T34" fmla="*/ 0 w 617"/>
                  <a:gd name="T35" fmla="*/ 0 h 835"/>
                  <a:gd name="T36" fmla="*/ 0 w 617"/>
                  <a:gd name="T37" fmla="*/ 0 h 835"/>
                  <a:gd name="T38" fmla="*/ 0 w 617"/>
                  <a:gd name="T39" fmla="*/ 0 h 835"/>
                  <a:gd name="T40" fmla="*/ 0 w 617"/>
                  <a:gd name="T41" fmla="*/ 0 h 835"/>
                  <a:gd name="T42" fmla="*/ 0 w 617"/>
                  <a:gd name="T43" fmla="*/ 0 h 835"/>
                  <a:gd name="T44" fmla="*/ 0 w 617"/>
                  <a:gd name="T45" fmla="*/ 0 h 835"/>
                  <a:gd name="T46" fmla="*/ 0 w 617"/>
                  <a:gd name="T47" fmla="*/ 0 h 835"/>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617" h="835">
                    <a:moveTo>
                      <a:pt x="342" y="123"/>
                    </a:moveTo>
                    <a:lnTo>
                      <a:pt x="229" y="113"/>
                    </a:lnTo>
                    <a:lnTo>
                      <a:pt x="160" y="96"/>
                    </a:lnTo>
                    <a:lnTo>
                      <a:pt x="139" y="64"/>
                    </a:lnTo>
                    <a:lnTo>
                      <a:pt x="139" y="38"/>
                    </a:lnTo>
                    <a:lnTo>
                      <a:pt x="121" y="15"/>
                    </a:lnTo>
                    <a:lnTo>
                      <a:pt x="58" y="0"/>
                    </a:lnTo>
                    <a:lnTo>
                      <a:pt x="0" y="5"/>
                    </a:lnTo>
                    <a:lnTo>
                      <a:pt x="70" y="650"/>
                    </a:lnTo>
                    <a:lnTo>
                      <a:pt x="121" y="710"/>
                    </a:lnTo>
                    <a:lnTo>
                      <a:pt x="183" y="768"/>
                    </a:lnTo>
                    <a:lnTo>
                      <a:pt x="273" y="813"/>
                    </a:lnTo>
                    <a:lnTo>
                      <a:pt x="377" y="827"/>
                    </a:lnTo>
                    <a:lnTo>
                      <a:pt x="518" y="835"/>
                    </a:lnTo>
                    <a:lnTo>
                      <a:pt x="599" y="823"/>
                    </a:lnTo>
                    <a:lnTo>
                      <a:pt x="617" y="777"/>
                    </a:lnTo>
                    <a:lnTo>
                      <a:pt x="608" y="718"/>
                    </a:lnTo>
                    <a:lnTo>
                      <a:pt x="550" y="537"/>
                    </a:lnTo>
                    <a:lnTo>
                      <a:pt x="500" y="357"/>
                    </a:lnTo>
                    <a:lnTo>
                      <a:pt x="478" y="221"/>
                    </a:lnTo>
                    <a:lnTo>
                      <a:pt x="478" y="186"/>
                    </a:lnTo>
                    <a:lnTo>
                      <a:pt x="446" y="136"/>
                    </a:lnTo>
                    <a:lnTo>
                      <a:pt x="409" y="123"/>
                    </a:lnTo>
                    <a:lnTo>
                      <a:pt x="342" y="123"/>
                    </a:lnTo>
                    <a:close/>
                  </a:path>
                </a:pathLst>
              </a:custGeom>
              <a:solidFill>
                <a:srgbClr val="404040"/>
              </a:solidFill>
              <a:ln w="3175">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196" name="Freeform 189"/>
              <p:cNvSpPr>
                <a:spLocks/>
              </p:cNvSpPr>
              <p:nvPr/>
            </p:nvSpPr>
            <p:spPr bwMode="auto">
              <a:xfrm>
                <a:off x="143" y="2019"/>
                <a:ext cx="106" cy="153"/>
              </a:xfrm>
              <a:custGeom>
                <a:avLst/>
                <a:gdLst>
                  <a:gd name="T0" fmla="*/ 0 w 531"/>
                  <a:gd name="T1" fmla="*/ 0 h 766"/>
                  <a:gd name="T2" fmla="*/ 0 w 531"/>
                  <a:gd name="T3" fmla="*/ 0 h 766"/>
                  <a:gd name="T4" fmla="*/ 0 w 531"/>
                  <a:gd name="T5" fmla="*/ 0 h 766"/>
                  <a:gd name="T6" fmla="*/ 0 w 531"/>
                  <a:gd name="T7" fmla="*/ 0 h 766"/>
                  <a:gd name="T8" fmla="*/ 0 w 531"/>
                  <a:gd name="T9" fmla="*/ 0 h 766"/>
                  <a:gd name="T10" fmla="*/ 0 w 531"/>
                  <a:gd name="T11" fmla="*/ 0 h 766"/>
                  <a:gd name="T12" fmla="*/ 0 w 531"/>
                  <a:gd name="T13" fmla="*/ 0 h 766"/>
                  <a:gd name="T14" fmla="*/ 0 w 531"/>
                  <a:gd name="T15" fmla="*/ 0 h 766"/>
                  <a:gd name="T16" fmla="*/ 0 w 531"/>
                  <a:gd name="T17" fmla="*/ 0 h 766"/>
                  <a:gd name="T18" fmla="*/ 0 w 531"/>
                  <a:gd name="T19" fmla="*/ 0 h 766"/>
                  <a:gd name="T20" fmla="*/ 0 w 531"/>
                  <a:gd name="T21" fmla="*/ 0 h 766"/>
                  <a:gd name="T22" fmla="*/ 0 w 531"/>
                  <a:gd name="T23" fmla="*/ 0 h 766"/>
                  <a:gd name="T24" fmla="*/ 0 w 531"/>
                  <a:gd name="T25" fmla="*/ 0 h 766"/>
                  <a:gd name="T26" fmla="*/ 0 w 531"/>
                  <a:gd name="T27" fmla="*/ 0 h 766"/>
                  <a:gd name="T28" fmla="*/ 0 w 531"/>
                  <a:gd name="T29" fmla="*/ 0 h 766"/>
                  <a:gd name="T30" fmla="*/ 0 w 531"/>
                  <a:gd name="T31" fmla="*/ 0 h 766"/>
                  <a:gd name="T32" fmla="*/ 0 w 531"/>
                  <a:gd name="T33" fmla="*/ 0 h 766"/>
                  <a:gd name="T34" fmla="*/ 0 w 531"/>
                  <a:gd name="T35" fmla="*/ 0 h 766"/>
                  <a:gd name="T36" fmla="*/ 0 w 531"/>
                  <a:gd name="T37" fmla="*/ 0 h 766"/>
                  <a:gd name="T38" fmla="*/ 0 w 531"/>
                  <a:gd name="T39" fmla="*/ 0 h 766"/>
                  <a:gd name="T40" fmla="*/ 0 w 531"/>
                  <a:gd name="T41" fmla="*/ 0 h 76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531" h="766">
                    <a:moveTo>
                      <a:pt x="347" y="154"/>
                    </a:moveTo>
                    <a:lnTo>
                      <a:pt x="248" y="150"/>
                    </a:lnTo>
                    <a:lnTo>
                      <a:pt x="143" y="131"/>
                    </a:lnTo>
                    <a:lnTo>
                      <a:pt x="81" y="99"/>
                    </a:lnTo>
                    <a:lnTo>
                      <a:pt x="46" y="72"/>
                    </a:lnTo>
                    <a:lnTo>
                      <a:pt x="0" y="0"/>
                    </a:lnTo>
                    <a:lnTo>
                      <a:pt x="67" y="589"/>
                    </a:lnTo>
                    <a:lnTo>
                      <a:pt x="113" y="643"/>
                    </a:lnTo>
                    <a:lnTo>
                      <a:pt x="162" y="694"/>
                    </a:lnTo>
                    <a:lnTo>
                      <a:pt x="225" y="729"/>
                    </a:lnTo>
                    <a:lnTo>
                      <a:pt x="279" y="747"/>
                    </a:lnTo>
                    <a:lnTo>
                      <a:pt x="347" y="756"/>
                    </a:lnTo>
                    <a:lnTo>
                      <a:pt x="409" y="766"/>
                    </a:lnTo>
                    <a:lnTo>
                      <a:pt x="480" y="766"/>
                    </a:lnTo>
                    <a:lnTo>
                      <a:pt x="512" y="756"/>
                    </a:lnTo>
                    <a:lnTo>
                      <a:pt x="531" y="729"/>
                    </a:lnTo>
                    <a:lnTo>
                      <a:pt x="522" y="685"/>
                    </a:lnTo>
                    <a:lnTo>
                      <a:pt x="476" y="581"/>
                    </a:lnTo>
                    <a:lnTo>
                      <a:pt x="399" y="229"/>
                    </a:lnTo>
                    <a:lnTo>
                      <a:pt x="387" y="180"/>
                    </a:lnTo>
                    <a:lnTo>
                      <a:pt x="347" y="154"/>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grpSp>
        <p:sp>
          <p:nvSpPr>
            <p:cNvPr id="197" name="Freeform 190"/>
            <p:cNvSpPr>
              <a:spLocks/>
            </p:cNvSpPr>
            <p:nvPr/>
          </p:nvSpPr>
          <p:spPr bwMode="auto">
            <a:xfrm>
              <a:off x="2098400" y="3574309"/>
              <a:ext cx="9060" cy="131016"/>
            </a:xfrm>
            <a:custGeom>
              <a:avLst/>
              <a:gdLst>
                <a:gd name="T0" fmla="*/ 2147483646 w 43"/>
                <a:gd name="T1" fmla="*/ 0 h 703"/>
                <a:gd name="T2" fmla="*/ 2147483646 w 43"/>
                <a:gd name="T3" fmla="*/ 2147483646 h 703"/>
                <a:gd name="T4" fmla="*/ 2147483646 w 43"/>
                <a:gd name="T5" fmla="*/ 2147483646 h 703"/>
                <a:gd name="T6" fmla="*/ 2147483646 w 43"/>
                <a:gd name="T7" fmla="*/ 2147483646 h 703"/>
                <a:gd name="T8" fmla="*/ 2147483646 w 43"/>
                <a:gd name="T9" fmla="*/ 2147483646 h 703"/>
                <a:gd name="T10" fmla="*/ 2147483646 w 43"/>
                <a:gd name="T11" fmla="*/ 2147483646 h 703"/>
                <a:gd name="T12" fmla="*/ 2147483646 w 43"/>
                <a:gd name="T13" fmla="*/ 2147483646 h 703"/>
                <a:gd name="T14" fmla="*/ 0 w 43"/>
                <a:gd name="T15" fmla="*/ 2147483646 h 703"/>
                <a:gd name="T16" fmla="*/ 2147483646 w 43"/>
                <a:gd name="T17" fmla="*/ 2147483646 h 703"/>
                <a:gd name="T18" fmla="*/ 2147483646 w 43"/>
                <a:gd name="T19" fmla="*/ 2147483646 h 703"/>
                <a:gd name="T20" fmla="*/ 2147483646 w 43"/>
                <a:gd name="T21" fmla="*/ 2147483646 h 703"/>
                <a:gd name="T22" fmla="*/ 2147483646 w 43"/>
                <a:gd name="T23" fmla="*/ 2147483646 h 703"/>
                <a:gd name="T24" fmla="*/ 2147483646 w 43"/>
                <a:gd name="T25" fmla="*/ 2147483646 h 703"/>
                <a:gd name="T26" fmla="*/ 2147483646 w 43"/>
                <a:gd name="T27" fmla="*/ 2147483646 h 703"/>
                <a:gd name="T28" fmla="*/ 2147483646 w 43"/>
                <a:gd name="T29" fmla="*/ 0 h 70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43" h="703">
                  <a:moveTo>
                    <a:pt x="29" y="0"/>
                  </a:moveTo>
                  <a:lnTo>
                    <a:pt x="43" y="36"/>
                  </a:lnTo>
                  <a:lnTo>
                    <a:pt x="27" y="63"/>
                  </a:lnTo>
                  <a:lnTo>
                    <a:pt x="14" y="122"/>
                  </a:lnTo>
                  <a:lnTo>
                    <a:pt x="32" y="176"/>
                  </a:lnTo>
                  <a:lnTo>
                    <a:pt x="21" y="491"/>
                  </a:lnTo>
                  <a:lnTo>
                    <a:pt x="21" y="693"/>
                  </a:lnTo>
                  <a:lnTo>
                    <a:pt x="0" y="703"/>
                  </a:lnTo>
                  <a:lnTo>
                    <a:pt x="2" y="284"/>
                  </a:lnTo>
                  <a:lnTo>
                    <a:pt x="21" y="184"/>
                  </a:lnTo>
                  <a:lnTo>
                    <a:pt x="10" y="137"/>
                  </a:lnTo>
                  <a:lnTo>
                    <a:pt x="4" y="120"/>
                  </a:lnTo>
                  <a:lnTo>
                    <a:pt x="12" y="69"/>
                  </a:lnTo>
                  <a:lnTo>
                    <a:pt x="27" y="40"/>
                  </a:lnTo>
                  <a:lnTo>
                    <a:pt x="29"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98" name="Freeform 191"/>
            <p:cNvSpPr>
              <a:spLocks/>
            </p:cNvSpPr>
            <p:nvPr/>
          </p:nvSpPr>
          <p:spPr bwMode="auto">
            <a:xfrm>
              <a:off x="2062162" y="3576168"/>
              <a:ext cx="22145" cy="6505"/>
            </a:xfrm>
            <a:custGeom>
              <a:avLst/>
              <a:gdLst>
                <a:gd name="T0" fmla="*/ 2147483646 w 112"/>
                <a:gd name="T1" fmla="*/ 0 h 36"/>
                <a:gd name="T2" fmla="*/ 2147483646 w 112"/>
                <a:gd name="T3" fmla="*/ 2147483646 h 36"/>
                <a:gd name="T4" fmla="*/ 2147483646 w 112"/>
                <a:gd name="T5" fmla="*/ 2147483646 h 36"/>
                <a:gd name="T6" fmla="*/ 0 w 112"/>
                <a:gd name="T7" fmla="*/ 2147483646 h 36"/>
                <a:gd name="T8" fmla="*/ 2147483646 w 112"/>
                <a:gd name="T9" fmla="*/ 2147483646 h 36"/>
                <a:gd name="T10" fmla="*/ 2147483646 w 112"/>
                <a:gd name="T11" fmla="*/ 0 h 3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12" h="36">
                  <a:moveTo>
                    <a:pt x="112" y="0"/>
                  </a:moveTo>
                  <a:lnTo>
                    <a:pt x="57" y="26"/>
                  </a:lnTo>
                  <a:lnTo>
                    <a:pt x="9" y="36"/>
                  </a:lnTo>
                  <a:lnTo>
                    <a:pt x="0" y="36"/>
                  </a:lnTo>
                  <a:lnTo>
                    <a:pt x="29" y="11"/>
                  </a:lnTo>
                  <a:lnTo>
                    <a:pt x="112"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99" name="Freeform 192"/>
            <p:cNvSpPr>
              <a:spLocks/>
            </p:cNvSpPr>
            <p:nvPr/>
          </p:nvSpPr>
          <p:spPr bwMode="auto">
            <a:xfrm>
              <a:off x="1968546" y="3236084"/>
              <a:ext cx="30199" cy="75265"/>
            </a:xfrm>
            <a:custGeom>
              <a:avLst/>
              <a:gdLst>
                <a:gd name="T0" fmla="*/ 0 w 150"/>
                <a:gd name="T1" fmla="*/ 0 h 407"/>
                <a:gd name="T2" fmla="*/ 2147483646 w 150"/>
                <a:gd name="T3" fmla="*/ 2147483646 h 407"/>
                <a:gd name="T4" fmla="*/ 2147483646 w 150"/>
                <a:gd name="T5" fmla="*/ 2147483646 h 407"/>
                <a:gd name="T6" fmla="*/ 2147483646 w 150"/>
                <a:gd name="T7" fmla="*/ 2147483646 h 407"/>
                <a:gd name="T8" fmla="*/ 2147483646 w 150"/>
                <a:gd name="T9" fmla="*/ 2147483646 h 407"/>
                <a:gd name="T10" fmla="*/ 2147483646 w 150"/>
                <a:gd name="T11" fmla="*/ 2147483646 h 407"/>
                <a:gd name="T12" fmla="*/ 2147483646 w 150"/>
                <a:gd name="T13" fmla="*/ 2147483646 h 407"/>
                <a:gd name="T14" fmla="*/ 2147483646 w 150"/>
                <a:gd name="T15" fmla="*/ 2147483646 h 407"/>
                <a:gd name="T16" fmla="*/ 2147483646 w 150"/>
                <a:gd name="T17" fmla="*/ 2147483646 h 407"/>
                <a:gd name="T18" fmla="*/ 2147483646 w 150"/>
                <a:gd name="T19" fmla="*/ 2147483646 h 407"/>
                <a:gd name="T20" fmla="*/ 2147483646 w 150"/>
                <a:gd name="T21" fmla="*/ 2147483646 h 407"/>
                <a:gd name="T22" fmla="*/ 2147483646 w 150"/>
                <a:gd name="T23" fmla="*/ 2147483646 h 407"/>
                <a:gd name="T24" fmla="*/ 2147483646 w 150"/>
                <a:gd name="T25" fmla="*/ 2147483646 h 407"/>
                <a:gd name="T26" fmla="*/ 2147483646 w 150"/>
                <a:gd name="T27" fmla="*/ 2147483646 h 407"/>
                <a:gd name="T28" fmla="*/ 2147483646 w 150"/>
                <a:gd name="T29" fmla="*/ 2147483646 h 407"/>
                <a:gd name="T30" fmla="*/ 2147483646 w 150"/>
                <a:gd name="T31" fmla="*/ 2147483646 h 407"/>
                <a:gd name="T32" fmla="*/ 2147483646 w 150"/>
                <a:gd name="T33" fmla="*/ 2147483646 h 407"/>
                <a:gd name="T34" fmla="*/ 2147483646 w 150"/>
                <a:gd name="T35" fmla="*/ 2147483646 h 407"/>
                <a:gd name="T36" fmla="*/ 2147483646 w 150"/>
                <a:gd name="T37" fmla="*/ 2147483646 h 407"/>
                <a:gd name="T38" fmla="*/ 2147483646 w 150"/>
                <a:gd name="T39" fmla="*/ 2147483646 h 407"/>
                <a:gd name="T40" fmla="*/ 2147483646 w 150"/>
                <a:gd name="T41" fmla="*/ 2147483646 h 407"/>
                <a:gd name="T42" fmla="*/ 2147483646 w 150"/>
                <a:gd name="T43" fmla="*/ 2147483646 h 407"/>
                <a:gd name="T44" fmla="*/ 2147483646 w 150"/>
                <a:gd name="T45" fmla="*/ 2147483646 h 407"/>
                <a:gd name="T46" fmla="*/ 2147483646 w 150"/>
                <a:gd name="T47" fmla="*/ 2147483646 h 407"/>
                <a:gd name="T48" fmla="*/ 2147483646 w 150"/>
                <a:gd name="T49" fmla="*/ 2147483646 h 40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50" h="407">
                  <a:moveTo>
                    <a:pt x="0" y="0"/>
                  </a:moveTo>
                  <a:lnTo>
                    <a:pt x="20" y="10"/>
                  </a:lnTo>
                  <a:lnTo>
                    <a:pt x="17" y="34"/>
                  </a:lnTo>
                  <a:lnTo>
                    <a:pt x="36" y="22"/>
                  </a:lnTo>
                  <a:lnTo>
                    <a:pt x="33" y="50"/>
                  </a:lnTo>
                  <a:lnTo>
                    <a:pt x="58" y="46"/>
                  </a:lnTo>
                  <a:lnTo>
                    <a:pt x="39" y="69"/>
                  </a:lnTo>
                  <a:lnTo>
                    <a:pt x="91" y="73"/>
                  </a:lnTo>
                  <a:lnTo>
                    <a:pt x="61" y="101"/>
                  </a:lnTo>
                  <a:lnTo>
                    <a:pt x="105" y="101"/>
                  </a:lnTo>
                  <a:lnTo>
                    <a:pt x="75" y="130"/>
                  </a:lnTo>
                  <a:lnTo>
                    <a:pt x="121" y="127"/>
                  </a:lnTo>
                  <a:lnTo>
                    <a:pt x="92" y="167"/>
                  </a:lnTo>
                  <a:lnTo>
                    <a:pt x="133" y="164"/>
                  </a:lnTo>
                  <a:lnTo>
                    <a:pt x="98" y="199"/>
                  </a:lnTo>
                  <a:lnTo>
                    <a:pt x="150" y="205"/>
                  </a:lnTo>
                  <a:lnTo>
                    <a:pt x="105" y="237"/>
                  </a:lnTo>
                  <a:lnTo>
                    <a:pt x="150" y="250"/>
                  </a:lnTo>
                  <a:lnTo>
                    <a:pt x="101" y="266"/>
                  </a:lnTo>
                  <a:lnTo>
                    <a:pt x="146" y="293"/>
                  </a:lnTo>
                  <a:lnTo>
                    <a:pt x="98" y="312"/>
                  </a:lnTo>
                  <a:lnTo>
                    <a:pt x="140" y="343"/>
                  </a:lnTo>
                  <a:lnTo>
                    <a:pt x="98" y="355"/>
                  </a:lnTo>
                  <a:lnTo>
                    <a:pt x="121" y="382"/>
                  </a:lnTo>
                  <a:lnTo>
                    <a:pt x="88" y="407"/>
                  </a:lnTo>
                </a:path>
              </a:pathLst>
            </a:custGeom>
            <a:noFill/>
            <a:ln w="317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a:endParaRPr lang="zh-CN" altLang="en-US" sz="900" b="1">
                <a:latin typeface="微软雅黑" pitchFamily="34" charset="-122"/>
                <a:ea typeface="微软雅黑" pitchFamily="34" charset="-122"/>
              </a:endParaRPr>
            </a:p>
          </p:txBody>
        </p:sp>
        <p:sp>
          <p:nvSpPr>
            <p:cNvPr id="201" name="Oval 194"/>
            <p:cNvSpPr>
              <a:spLocks noChangeArrowheads="1"/>
            </p:cNvSpPr>
            <p:nvPr/>
          </p:nvSpPr>
          <p:spPr bwMode="auto">
            <a:xfrm>
              <a:off x="2135645" y="3298340"/>
              <a:ext cx="189245" cy="94777"/>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en-US" sz="900" b="1">
                <a:latin typeface="微软雅黑" pitchFamily="34" charset="-122"/>
                <a:ea typeface="微软雅黑" pitchFamily="34" charset="-122"/>
              </a:endParaRPr>
            </a:p>
          </p:txBody>
        </p:sp>
        <p:sp>
          <p:nvSpPr>
            <p:cNvPr id="360" name="Line 353"/>
            <p:cNvSpPr>
              <a:spLocks noChangeShapeType="1"/>
            </p:cNvSpPr>
            <p:nvPr/>
          </p:nvSpPr>
          <p:spPr bwMode="auto">
            <a:xfrm flipV="1">
              <a:off x="2119539" y="3348516"/>
              <a:ext cx="109722" cy="512914"/>
            </a:xfrm>
            <a:prstGeom prst="line">
              <a:avLst/>
            </a:prstGeom>
            <a:noFill/>
            <a:ln w="1270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61" name="Text Box 354"/>
            <p:cNvSpPr txBox="1">
              <a:spLocks noChangeArrowheads="1"/>
            </p:cNvSpPr>
            <p:nvPr/>
          </p:nvSpPr>
          <p:spPr bwMode="auto">
            <a:xfrm>
              <a:off x="1797420" y="3857238"/>
              <a:ext cx="646331"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900" b="1" dirty="0">
                  <a:latin typeface="微软雅黑" pitchFamily="34" charset="-122"/>
                  <a:ea typeface="微软雅黑" pitchFamily="34" charset="-122"/>
                </a:rPr>
                <a:t>用户代理</a:t>
              </a:r>
            </a:p>
          </p:txBody>
        </p:sp>
      </p:grpSp>
      <p:sp>
        <p:nvSpPr>
          <p:cNvPr id="362" name="Text Box 355"/>
          <p:cNvSpPr txBox="1">
            <a:spLocks noChangeArrowheads="1"/>
          </p:cNvSpPr>
          <p:nvPr/>
        </p:nvSpPr>
        <p:spPr bwMode="auto">
          <a:xfrm>
            <a:off x="5421264" y="2629322"/>
            <a:ext cx="646331" cy="23083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900" b="1">
                <a:latin typeface="微软雅黑" pitchFamily="34" charset="-122"/>
                <a:ea typeface="微软雅黑" pitchFamily="34" charset="-122"/>
              </a:rPr>
              <a:t>用户邮箱</a:t>
            </a:r>
          </a:p>
        </p:txBody>
      </p:sp>
      <p:sp>
        <p:nvSpPr>
          <p:cNvPr id="363" name="Line 356"/>
          <p:cNvSpPr>
            <a:spLocks noChangeShapeType="1"/>
          </p:cNvSpPr>
          <p:nvPr/>
        </p:nvSpPr>
        <p:spPr bwMode="auto">
          <a:xfrm rot="10800000" flipH="1" flipV="1">
            <a:off x="5759489" y="2823523"/>
            <a:ext cx="278835" cy="260174"/>
          </a:xfrm>
          <a:prstGeom prst="line">
            <a:avLst/>
          </a:prstGeom>
          <a:noFill/>
          <a:ln w="1270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64" name="Text Box 357"/>
          <p:cNvSpPr txBox="1">
            <a:spLocks noChangeArrowheads="1"/>
          </p:cNvSpPr>
          <p:nvPr/>
        </p:nvSpPr>
        <p:spPr bwMode="auto">
          <a:xfrm>
            <a:off x="6898987" y="2807727"/>
            <a:ext cx="530915"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900" b="1">
                <a:latin typeface="微软雅黑" pitchFamily="34" charset="-122"/>
                <a:ea typeface="微软雅黑" pitchFamily="34" charset="-122"/>
              </a:rPr>
              <a:t>接收方</a:t>
            </a:r>
          </a:p>
        </p:txBody>
      </p:sp>
      <p:sp>
        <p:nvSpPr>
          <p:cNvPr id="365" name="Line 358"/>
          <p:cNvSpPr>
            <a:spLocks noChangeShapeType="1"/>
          </p:cNvSpPr>
          <p:nvPr/>
        </p:nvSpPr>
        <p:spPr bwMode="auto">
          <a:xfrm flipV="1">
            <a:off x="5517900" y="3779661"/>
            <a:ext cx="377484" cy="236015"/>
          </a:xfrm>
          <a:prstGeom prst="line">
            <a:avLst/>
          </a:prstGeom>
          <a:noFill/>
          <a:ln w="1270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66" name="Line 359"/>
          <p:cNvSpPr>
            <a:spLocks noChangeShapeType="1"/>
          </p:cNvSpPr>
          <p:nvPr/>
        </p:nvSpPr>
        <p:spPr bwMode="auto">
          <a:xfrm flipH="1" flipV="1">
            <a:off x="3295275" y="3804749"/>
            <a:ext cx="277828" cy="217431"/>
          </a:xfrm>
          <a:prstGeom prst="line">
            <a:avLst/>
          </a:prstGeom>
          <a:noFill/>
          <a:ln w="1270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67" name="Text Box 375"/>
          <p:cNvSpPr txBox="1">
            <a:spLocks noChangeArrowheads="1"/>
          </p:cNvSpPr>
          <p:nvPr/>
        </p:nvSpPr>
        <p:spPr bwMode="auto">
          <a:xfrm>
            <a:off x="2238321" y="2882062"/>
            <a:ext cx="736099"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900" b="1" dirty="0">
                <a:solidFill>
                  <a:srgbClr val="0000FF"/>
                </a:solidFill>
                <a:latin typeface="微软雅黑" pitchFamily="34" charset="-122"/>
                <a:ea typeface="微软雅黑" pitchFamily="34" charset="-122"/>
              </a:rPr>
              <a:t>(</a:t>
            </a:r>
            <a:r>
              <a:rPr kumimoji="1" lang="zh-CN" altLang="en-US" sz="900" b="1" dirty="0">
                <a:solidFill>
                  <a:srgbClr val="0000FF"/>
                </a:solidFill>
                <a:latin typeface="微软雅黑" pitchFamily="34" charset="-122"/>
                <a:ea typeface="微软雅黑" pitchFamily="34" charset="-122"/>
              </a:rPr>
              <a:t>发送邮件</a:t>
            </a:r>
            <a:r>
              <a:rPr kumimoji="1" lang="en-US" altLang="zh-CN" sz="900" b="1" dirty="0">
                <a:solidFill>
                  <a:srgbClr val="0000FF"/>
                </a:solidFill>
                <a:latin typeface="微软雅黑" pitchFamily="34" charset="-122"/>
                <a:ea typeface="微软雅黑" pitchFamily="34" charset="-122"/>
              </a:rPr>
              <a:t>)</a:t>
            </a:r>
          </a:p>
        </p:txBody>
      </p:sp>
      <p:sp>
        <p:nvSpPr>
          <p:cNvPr id="368" name="Text Box 376"/>
          <p:cNvSpPr txBox="1">
            <a:spLocks noChangeArrowheads="1"/>
          </p:cNvSpPr>
          <p:nvPr/>
        </p:nvSpPr>
        <p:spPr bwMode="auto">
          <a:xfrm>
            <a:off x="4248816" y="2543481"/>
            <a:ext cx="877163"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900" b="1" dirty="0">
                <a:solidFill>
                  <a:srgbClr val="0000FF"/>
                </a:solidFill>
                <a:latin typeface="微软雅黑" pitchFamily="34" charset="-122"/>
                <a:ea typeface="微软雅黑" pitchFamily="34" charset="-122"/>
              </a:rPr>
              <a:t>（发送邮件）</a:t>
            </a:r>
          </a:p>
        </p:txBody>
      </p:sp>
      <p:sp>
        <p:nvSpPr>
          <p:cNvPr id="369" name="Text Box 379"/>
          <p:cNvSpPr txBox="1">
            <a:spLocks noChangeArrowheads="1"/>
          </p:cNvSpPr>
          <p:nvPr/>
        </p:nvSpPr>
        <p:spPr bwMode="auto">
          <a:xfrm>
            <a:off x="6083622" y="2692507"/>
            <a:ext cx="736099"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900" b="1">
                <a:solidFill>
                  <a:srgbClr val="0000FF"/>
                </a:solidFill>
                <a:latin typeface="微软雅黑" pitchFamily="34" charset="-122"/>
                <a:ea typeface="微软雅黑" pitchFamily="34" charset="-122"/>
              </a:rPr>
              <a:t>(</a:t>
            </a:r>
            <a:r>
              <a:rPr kumimoji="1" lang="zh-CN" altLang="en-US" sz="900" b="1">
                <a:solidFill>
                  <a:srgbClr val="0000FF"/>
                </a:solidFill>
                <a:latin typeface="微软雅黑" pitchFamily="34" charset="-122"/>
                <a:ea typeface="微软雅黑" pitchFamily="34" charset="-122"/>
              </a:rPr>
              <a:t>读取邮件</a:t>
            </a:r>
            <a:r>
              <a:rPr kumimoji="1" lang="en-US" altLang="zh-CN" sz="900" b="1">
                <a:solidFill>
                  <a:srgbClr val="0000FF"/>
                </a:solidFill>
                <a:latin typeface="微软雅黑" pitchFamily="34" charset="-122"/>
                <a:ea typeface="微软雅黑" pitchFamily="34" charset="-122"/>
              </a:rPr>
              <a:t>)</a:t>
            </a:r>
          </a:p>
        </p:txBody>
      </p:sp>
      <p:sp>
        <p:nvSpPr>
          <p:cNvPr id="370" name="Text Box 384"/>
          <p:cNvSpPr txBox="1">
            <a:spLocks noChangeArrowheads="1"/>
          </p:cNvSpPr>
          <p:nvPr/>
        </p:nvSpPr>
        <p:spPr bwMode="auto">
          <a:xfrm>
            <a:off x="4364242" y="3348853"/>
            <a:ext cx="530915"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900" b="1" dirty="0">
                <a:latin typeface="微软雅黑" pitchFamily="34" charset="-122"/>
                <a:ea typeface="微软雅黑" pitchFamily="34" charset="-122"/>
              </a:rPr>
              <a:t>互联网</a:t>
            </a:r>
          </a:p>
        </p:txBody>
      </p:sp>
      <p:sp>
        <p:nvSpPr>
          <p:cNvPr id="371" name="Rectangle 385"/>
          <p:cNvSpPr>
            <a:spLocks noChangeArrowheads="1"/>
          </p:cNvSpPr>
          <p:nvPr/>
        </p:nvSpPr>
        <p:spPr bwMode="auto">
          <a:xfrm>
            <a:off x="6814430" y="1462893"/>
            <a:ext cx="547603" cy="1011889"/>
          </a:xfrm>
          <a:prstGeom prst="rect">
            <a:avLst/>
          </a:prstGeom>
          <a:solidFill>
            <a:srgbClr val="00FFCC"/>
          </a:solidFill>
          <a:ln w="9525" algn="ctr">
            <a:solidFill>
              <a:schemeClr val="tx1"/>
            </a:solidFill>
            <a:miter lim="800000"/>
            <a:headEnd/>
            <a:tailEnd/>
          </a:ln>
          <a:effectLst/>
        </p:spPr>
        <p:txBody>
          <a:bodyPr wrap="none" anchor="ctr"/>
          <a:lstStyle/>
          <a:p>
            <a:pPr algn="ctr" eaLnBrk="1" hangingPunct="1"/>
            <a:endParaRPr lang="zh-CN" altLang="en-US" sz="900" b="1">
              <a:latin typeface="微软雅黑" pitchFamily="34" charset="-122"/>
              <a:ea typeface="微软雅黑" pitchFamily="34" charset="-122"/>
            </a:endParaRPr>
          </a:p>
        </p:txBody>
      </p:sp>
      <p:sp>
        <p:nvSpPr>
          <p:cNvPr id="372" name="Rectangle 386"/>
          <p:cNvSpPr>
            <a:spLocks noChangeArrowheads="1"/>
          </p:cNvSpPr>
          <p:nvPr/>
        </p:nvSpPr>
        <p:spPr bwMode="auto">
          <a:xfrm>
            <a:off x="2842294" y="1456388"/>
            <a:ext cx="547603" cy="1018393"/>
          </a:xfrm>
          <a:prstGeom prst="rect">
            <a:avLst/>
          </a:prstGeom>
          <a:solidFill>
            <a:srgbClr val="0000FF"/>
          </a:solidFill>
          <a:ln w="12700" algn="ctr">
            <a:solidFill>
              <a:schemeClr val="tx1"/>
            </a:solidFill>
            <a:miter lim="800000"/>
            <a:headEnd/>
            <a:tailEnd/>
          </a:ln>
          <a:effectLst/>
        </p:spPr>
        <p:txBody>
          <a:bodyPr wrap="none" anchor="ctr"/>
          <a:lstStyle/>
          <a:p>
            <a:pPr algn="ctr" eaLnBrk="1" hangingPunct="1"/>
            <a:endParaRPr lang="zh-CN" altLang="en-US" sz="900" b="1">
              <a:latin typeface="微软雅黑" pitchFamily="34" charset="-122"/>
              <a:ea typeface="微软雅黑" pitchFamily="34" charset="-122"/>
            </a:endParaRPr>
          </a:p>
        </p:txBody>
      </p:sp>
      <p:sp>
        <p:nvSpPr>
          <p:cNvPr id="373" name="Rectangle 387"/>
          <p:cNvSpPr>
            <a:spLocks noChangeArrowheads="1"/>
          </p:cNvSpPr>
          <p:nvPr/>
        </p:nvSpPr>
        <p:spPr bwMode="auto">
          <a:xfrm>
            <a:off x="1746082" y="1456388"/>
            <a:ext cx="547603" cy="1018393"/>
          </a:xfrm>
          <a:prstGeom prst="rect">
            <a:avLst/>
          </a:prstGeom>
          <a:solidFill>
            <a:srgbClr val="00FFCC"/>
          </a:solidFill>
          <a:ln w="9525">
            <a:solidFill>
              <a:schemeClr val="tx1"/>
            </a:solidFill>
            <a:miter lim="800000"/>
            <a:headEnd/>
            <a:tailEnd/>
          </a:ln>
          <a:effectLst/>
        </p:spPr>
        <p:txBody>
          <a:bodyPr wrap="none" anchor="ctr"/>
          <a:lstStyle/>
          <a:p>
            <a:pPr algn="ctr" eaLnBrk="1" hangingPunct="1"/>
            <a:endParaRPr lang="zh-CN" altLang="en-US" sz="900" b="1">
              <a:latin typeface="微软雅黑" pitchFamily="34" charset="-122"/>
              <a:ea typeface="微软雅黑" pitchFamily="34" charset="-122"/>
            </a:endParaRPr>
          </a:p>
        </p:txBody>
      </p:sp>
      <p:sp>
        <p:nvSpPr>
          <p:cNvPr id="374" name="Line 388"/>
          <p:cNvSpPr>
            <a:spLocks noChangeShapeType="1"/>
          </p:cNvSpPr>
          <p:nvPr/>
        </p:nvSpPr>
        <p:spPr bwMode="auto">
          <a:xfrm>
            <a:off x="2129605" y="1715632"/>
            <a:ext cx="757988" cy="0"/>
          </a:xfrm>
          <a:prstGeom prst="line">
            <a:avLst/>
          </a:prstGeom>
          <a:noFill/>
          <a:ln w="38100">
            <a:solidFill>
              <a:srgbClr val="FF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75" name="Text Box 389"/>
          <p:cNvSpPr txBox="1">
            <a:spLocks noChangeArrowheads="1"/>
          </p:cNvSpPr>
          <p:nvPr/>
        </p:nvSpPr>
        <p:spPr bwMode="auto">
          <a:xfrm>
            <a:off x="2284626" y="1489247"/>
            <a:ext cx="519694"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900" b="1" dirty="0">
                <a:solidFill>
                  <a:srgbClr val="C00000"/>
                </a:solidFill>
                <a:latin typeface="微软雅黑" pitchFamily="34" charset="-122"/>
                <a:ea typeface="微软雅黑" pitchFamily="34" charset="-122"/>
              </a:rPr>
              <a:t>SMTP</a:t>
            </a:r>
          </a:p>
        </p:txBody>
      </p:sp>
      <p:sp>
        <p:nvSpPr>
          <p:cNvPr id="376" name="Text Box 390"/>
          <p:cNvSpPr txBox="1">
            <a:spLocks noChangeArrowheads="1"/>
          </p:cNvSpPr>
          <p:nvPr/>
        </p:nvSpPr>
        <p:spPr bwMode="auto">
          <a:xfrm>
            <a:off x="6257296" y="1488454"/>
            <a:ext cx="500458"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900" b="1" dirty="0">
                <a:solidFill>
                  <a:srgbClr val="C00000"/>
                </a:solidFill>
                <a:latin typeface="微软雅黑" pitchFamily="34" charset="-122"/>
                <a:ea typeface="微软雅黑" pitchFamily="34" charset="-122"/>
              </a:rPr>
              <a:t>POP3</a:t>
            </a:r>
          </a:p>
        </p:txBody>
      </p:sp>
      <p:sp>
        <p:nvSpPr>
          <p:cNvPr id="377" name="Text Box 391"/>
          <p:cNvSpPr txBox="1">
            <a:spLocks noChangeArrowheads="1"/>
          </p:cNvSpPr>
          <p:nvPr/>
        </p:nvSpPr>
        <p:spPr bwMode="auto">
          <a:xfrm>
            <a:off x="2319473" y="1196086"/>
            <a:ext cx="41549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900" b="1" dirty="0">
                <a:solidFill>
                  <a:srgbClr val="0000FF"/>
                </a:solidFill>
                <a:latin typeface="微软雅黑" pitchFamily="34" charset="-122"/>
                <a:ea typeface="微软雅黑" pitchFamily="34" charset="-122"/>
              </a:rPr>
              <a:t>发送</a:t>
            </a:r>
          </a:p>
          <a:p>
            <a:pPr algn="ctr" eaLnBrk="1" hangingPunct="1"/>
            <a:r>
              <a:rPr kumimoji="1" lang="zh-CN" altLang="en-US" sz="900" b="1" dirty="0">
                <a:solidFill>
                  <a:srgbClr val="0000FF"/>
                </a:solidFill>
                <a:latin typeface="微软雅黑" pitchFamily="34" charset="-122"/>
                <a:ea typeface="微软雅黑" pitchFamily="34" charset="-122"/>
              </a:rPr>
              <a:t>邮件</a:t>
            </a:r>
          </a:p>
        </p:txBody>
      </p:sp>
      <p:sp>
        <p:nvSpPr>
          <p:cNvPr id="378" name="Text Box 392"/>
          <p:cNvSpPr txBox="1">
            <a:spLocks noChangeArrowheads="1"/>
          </p:cNvSpPr>
          <p:nvPr/>
        </p:nvSpPr>
        <p:spPr bwMode="auto">
          <a:xfrm>
            <a:off x="4029104" y="1967443"/>
            <a:ext cx="1015021"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900" b="1" dirty="0">
                <a:solidFill>
                  <a:srgbClr val="0000FF"/>
                </a:solidFill>
                <a:latin typeface="微软雅黑" pitchFamily="34" charset="-122"/>
                <a:ea typeface="微软雅黑" pitchFamily="34" charset="-122"/>
              </a:rPr>
              <a:t>发送邮件 </a:t>
            </a:r>
            <a:r>
              <a:rPr kumimoji="1" lang="en-US" altLang="zh-CN" sz="900" b="1" dirty="0">
                <a:solidFill>
                  <a:srgbClr val="C00000"/>
                </a:solidFill>
                <a:latin typeface="微软雅黑" pitchFamily="34" charset="-122"/>
                <a:ea typeface="微软雅黑" pitchFamily="34" charset="-122"/>
              </a:rPr>
              <a:t>SMTP</a:t>
            </a:r>
          </a:p>
        </p:txBody>
      </p:sp>
      <p:sp>
        <p:nvSpPr>
          <p:cNvPr id="379" name="Text Box 393"/>
          <p:cNvSpPr txBox="1">
            <a:spLocks noChangeArrowheads="1"/>
          </p:cNvSpPr>
          <p:nvPr/>
        </p:nvSpPr>
        <p:spPr bwMode="auto">
          <a:xfrm>
            <a:off x="6284273" y="1210153"/>
            <a:ext cx="41549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900" b="1" dirty="0">
                <a:solidFill>
                  <a:srgbClr val="0000FF"/>
                </a:solidFill>
                <a:latin typeface="微软雅黑" pitchFamily="34" charset="-122"/>
                <a:ea typeface="微软雅黑" pitchFamily="34" charset="-122"/>
              </a:rPr>
              <a:t>读取</a:t>
            </a:r>
          </a:p>
          <a:p>
            <a:pPr algn="ctr" eaLnBrk="1" hangingPunct="1"/>
            <a:r>
              <a:rPr kumimoji="1" lang="zh-CN" altLang="en-US" sz="900" b="1" dirty="0">
                <a:solidFill>
                  <a:srgbClr val="0000FF"/>
                </a:solidFill>
                <a:latin typeface="微软雅黑" pitchFamily="34" charset="-122"/>
                <a:ea typeface="微软雅黑" pitchFamily="34" charset="-122"/>
              </a:rPr>
              <a:t>邮件</a:t>
            </a:r>
          </a:p>
        </p:txBody>
      </p:sp>
      <p:sp>
        <p:nvSpPr>
          <p:cNvPr id="380" name="Text Box 394"/>
          <p:cNvSpPr txBox="1">
            <a:spLocks noChangeArrowheads="1"/>
          </p:cNvSpPr>
          <p:nvPr/>
        </p:nvSpPr>
        <p:spPr bwMode="auto">
          <a:xfrm>
            <a:off x="2330846" y="1735531"/>
            <a:ext cx="41549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900" b="1" dirty="0">
                <a:solidFill>
                  <a:srgbClr val="0000FF"/>
                </a:solidFill>
                <a:latin typeface="微软雅黑" pitchFamily="34" charset="-122"/>
                <a:ea typeface="微软雅黑" pitchFamily="34" charset="-122"/>
              </a:rPr>
              <a:t>TCP</a:t>
            </a:r>
          </a:p>
          <a:p>
            <a:pPr algn="ctr" eaLnBrk="1" hangingPunct="1"/>
            <a:r>
              <a:rPr kumimoji="1" lang="zh-CN" altLang="en-US" sz="900" b="1" dirty="0">
                <a:solidFill>
                  <a:srgbClr val="0000FF"/>
                </a:solidFill>
                <a:latin typeface="微软雅黑" pitchFamily="34" charset="-122"/>
                <a:ea typeface="微软雅黑" pitchFamily="34" charset="-122"/>
              </a:rPr>
              <a:t>连接</a:t>
            </a:r>
          </a:p>
        </p:txBody>
      </p:sp>
      <p:sp>
        <p:nvSpPr>
          <p:cNvPr id="381" name="Text Box 395"/>
          <p:cNvSpPr txBox="1">
            <a:spLocks noChangeArrowheads="1"/>
          </p:cNvSpPr>
          <p:nvPr/>
        </p:nvSpPr>
        <p:spPr bwMode="auto">
          <a:xfrm>
            <a:off x="6297159" y="1719013"/>
            <a:ext cx="41549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900" b="1" dirty="0">
                <a:solidFill>
                  <a:srgbClr val="0000FF"/>
                </a:solidFill>
                <a:latin typeface="微软雅黑" pitchFamily="34" charset="-122"/>
                <a:ea typeface="微软雅黑" pitchFamily="34" charset="-122"/>
              </a:rPr>
              <a:t>TCP</a:t>
            </a:r>
          </a:p>
          <a:p>
            <a:pPr algn="ctr" eaLnBrk="1" hangingPunct="1"/>
            <a:r>
              <a:rPr kumimoji="1" lang="zh-CN" altLang="en-US" sz="900" b="1" dirty="0">
                <a:solidFill>
                  <a:srgbClr val="0000FF"/>
                </a:solidFill>
                <a:latin typeface="微软雅黑" pitchFamily="34" charset="-122"/>
                <a:ea typeface="微软雅黑" pitchFamily="34" charset="-122"/>
              </a:rPr>
              <a:t>连接</a:t>
            </a:r>
          </a:p>
        </p:txBody>
      </p:sp>
      <p:sp>
        <p:nvSpPr>
          <p:cNvPr id="382" name="Text Box 396"/>
          <p:cNvSpPr txBox="1">
            <a:spLocks noChangeArrowheads="1"/>
          </p:cNvSpPr>
          <p:nvPr/>
        </p:nvSpPr>
        <p:spPr bwMode="auto">
          <a:xfrm>
            <a:off x="2736115" y="1112105"/>
            <a:ext cx="76174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900" b="1" dirty="0">
                <a:latin typeface="微软雅黑" pitchFamily="34" charset="-122"/>
                <a:ea typeface="微软雅黑" pitchFamily="34" charset="-122"/>
              </a:rPr>
              <a:t>发送方</a:t>
            </a:r>
          </a:p>
          <a:p>
            <a:pPr algn="ctr" eaLnBrk="1" hangingPunct="1"/>
            <a:r>
              <a:rPr kumimoji="1" lang="zh-CN" altLang="en-US" sz="900" b="1" dirty="0">
                <a:solidFill>
                  <a:srgbClr val="C00000"/>
                </a:solidFill>
                <a:latin typeface="微软雅黑" pitchFamily="34" charset="-122"/>
                <a:ea typeface="微软雅黑" pitchFamily="34" charset="-122"/>
              </a:rPr>
              <a:t>邮件服务器</a:t>
            </a:r>
          </a:p>
        </p:txBody>
      </p:sp>
      <p:sp>
        <p:nvSpPr>
          <p:cNvPr id="383" name="Oval 397"/>
          <p:cNvSpPr>
            <a:spLocks noChangeArrowheads="1"/>
          </p:cNvSpPr>
          <p:nvPr/>
        </p:nvSpPr>
        <p:spPr bwMode="auto">
          <a:xfrm>
            <a:off x="1791380" y="1504706"/>
            <a:ext cx="456001" cy="420924"/>
          </a:xfrm>
          <a:prstGeom prst="ellipse">
            <a:avLst/>
          </a:prstGeom>
          <a:solidFill>
            <a:srgbClr val="FFFF00"/>
          </a:solidFill>
          <a:ln w="9525">
            <a:solidFill>
              <a:schemeClr val="tx1"/>
            </a:solidFill>
            <a:round/>
            <a:headEnd/>
            <a:tailEnd/>
          </a:ln>
          <a:effectLst/>
          <a:extLst/>
        </p:spPr>
        <p:txBody>
          <a:bodyPr wrap="none" anchor="ctr"/>
          <a:lstStyle/>
          <a:p>
            <a:pPr algn="ctr" eaLnBrk="1" hangingPunct="1"/>
            <a:r>
              <a:rPr kumimoji="1" lang="en-US" altLang="zh-CN" sz="900" b="1" dirty="0">
                <a:latin typeface="微软雅黑" pitchFamily="34" charset="-122"/>
                <a:ea typeface="微软雅黑" pitchFamily="34" charset="-122"/>
              </a:rPr>
              <a:t>SMTP</a:t>
            </a:r>
          </a:p>
          <a:p>
            <a:pPr algn="ctr" eaLnBrk="1" hangingPunct="1"/>
            <a:r>
              <a:rPr kumimoji="1" lang="zh-CN" altLang="en-US" sz="900" b="1" dirty="0">
                <a:latin typeface="微软雅黑" pitchFamily="34" charset="-122"/>
                <a:ea typeface="微软雅黑" pitchFamily="34" charset="-122"/>
              </a:rPr>
              <a:t>客户</a:t>
            </a:r>
          </a:p>
        </p:txBody>
      </p:sp>
      <p:sp>
        <p:nvSpPr>
          <p:cNvPr id="384" name="Oval 398"/>
          <p:cNvSpPr>
            <a:spLocks noChangeArrowheads="1"/>
          </p:cNvSpPr>
          <p:nvPr/>
        </p:nvSpPr>
        <p:spPr bwMode="auto">
          <a:xfrm>
            <a:off x="6859729" y="1504706"/>
            <a:ext cx="456000" cy="420924"/>
          </a:xfrm>
          <a:prstGeom prst="ellipse">
            <a:avLst/>
          </a:prstGeom>
          <a:solidFill>
            <a:srgbClr val="FFFF00"/>
          </a:solidFill>
          <a:ln w="9525">
            <a:solidFill>
              <a:schemeClr val="tx1"/>
            </a:solidFill>
            <a:round/>
            <a:headEnd/>
            <a:tailEnd/>
          </a:ln>
          <a:effectLst/>
          <a:extLst/>
        </p:spPr>
        <p:txBody>
          <a:bodyPr wrap="none" anchor="ctr"/>
          <a:lstStyle/>
          <a:p>
            <a:pPr algn="ctr" eaLnBrk="1" hangingPunct="1"/>
            <a:r>
              <a:rPr kumimoji="1" lang="en-US" altLang="zh-CN" sz="900" b="1">
                <a:latin typeface="微软雅黑" pitchFamily="34" charset="-122"/>
                <a:ea typeface="微软雅黑" pitchFamily="34" charset="-122"/>
              </a:rPr>
              <a:t>POP3</a:t>
            </a:r>
          </a:p>
          <a:p>
            <a:pPr algn="ctr" eaLnBrk="1" hangingPunct="1"/>
            <a:r>
              <a:rPr kumimoji="1" lang="zh-CN" altLang="en-US" sz="900" b="1">
                <a:latin typeface="微软雅黑" pitchFamily="34" charset="-122"/>
                <a:ea typeface="微软雅黑" pitchFamily="34" charset="-122"/>
              </a:rPr>
              <a:t>客户</a:t>
            </a:r>
          </a:p>
        </p:txBody>
      </p:sp>
      <p:sp>
        <p:nvSpPr>
          <p:cNvPr id="385" name="Text Box 399"/>
          <p:cNvSpPr txBox="1">
            <a:spLocks noChangeArrowheads="1"/>
          </p:cNvSpPr>
          <p:nvPr/>
        </p:nvSpPr>
        <p:spPr bwMode="auto">
          <a:xfrm>
            <a:off x="1695592" y="1099579"/>
            <a:ext cx="6463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900" b="1" dirty="0">
                <a:latin typeface="微软雅黑" pitchFamily="34" charset="-122"/>
                <a:ea typeface="微软雅黑" pitchFamily="34" charset="-122"/>
              </a:rPr>
              <a:t>发件方</a:t>
            </a:r>
          </a:p>
          <a:p>
            <a:pPr algn="ctr" eaLnBrk="1" hangingPunct="1"/>
            <a:r>
              <a:rPr kumimoji="1" lang="zh-CN" altLang="en-US" sz="900" b="1" dirty="0">
                <a:solidFill>
                  <a:srgbClr val="C00000"/>
                </a:solidFill>
                <a:latin typeface="微软雅黑" pitchFamily="34" charset="-122"/>
                <a:ea typeface="微软雅黑" pitchFamily="34" charset="-122"/>
              </a:rPr>
              <a:t>用户代理</a:t>
            </a:r>
          </a:p>
        </p:txBody>
      </p:sp>
      <p:sp>
        <p:nvSpPr>
          <p:cNvPr id="386" name="Text Box 400"/>
          <p:cNvSpPr txBox="1">
            <a:spLocks noChangeArrowheads="1"/>
          </p:cNvSpPr>
          <p:nvPr/>
        </p:nvSpPr>
        <p:spPr bwMode="auto">
          <a:xfrm>
            <a:off x="5621097" y="1112105"/>
            <a:ext cx="76174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900" b="1" dirty="0">
                <a:latin typeface="微软雅黑" pitchFamily="34" charset="-122"/>
                <a:ea typeface="微软雅黑" pitchFamily="34" charset="-122"/>
              </a:rPr>
              <a:t>接收方</a:t>
            </a:r>
          </a:p>
          <a:p>
            <a:pPr algn="ctr" eaLnBrk="1" hangingPunct="1"/>
            <a:r>
              <a:rPr kumimoji="1" lang="zh-CN" altLang="en-US" sz="900" b="1" dirty="0">
                <a:solidFill>
                  <a:srgbClr val="C00000"/>
                </a:solidFill>
                <a:latin typeface="微软雅黑" pitchFamily="34" charset="-122"/>
                <a:ea typeface="微软雅黑" pitchFamily="34" charset="-122"/>
              </a:rPr>
              <a:t>邮件服务器</a:t>
            </a:r>
          </a:p>
        </p:txBody>
      </p:sp>
      <p:sp>
        <p:nvSpPr>
          <p:cNvPr id="387" name="Rectangle 401"/>
          <p:cNvSpPr>
            <a:spLocks noChangeArrowheads="1"/>
          </p:cNvSpPr>
          <p:nvPr/>
        </p:nvSpPr>
        <p:spPr bwMode="auto">
          <a:xfrm>
            <a:off x="5719224" y="1462893"/>
            <a:ext cx="547603" cy="1011889"/>
          </a:xfrm>
          <a:prstGeom prst="rect">
            <a:avLst/>
          </a:prstGeom>
          <a:solidFill>
            <a:srgbClr val="0000FF"/>
          </a:solidFill>
          <a:ln w="12700" algn="ctr">
            <a:solidFill>
              <a:schemeClr val="tx1"/>
            </a:solidFill>
            <a:miter lim="800000"/>
            <a:headEnd/>
            <a:tailEnd/>
          </a:ln>
          <a:effectLst/>
        </p:spPr>
        <p:txBody>
          <a:bodyPr wrap="none" anchor="ctr"/>
          <a:lstStyle/>
          <a:p>
            <a:pPr algn="ctr" eaLnBrk="1" hangingPunct="1"/>
            <a:endParaRPr lang="zh-CN" altLang="en-US" sz="900" b="1">
              <a:latin typeface="微软雅黑" pitchFamily="34" charset="-122"/>
              <a:ea typeface="微软雅黑" pitchFamily="34" charset="-122"/>
            </a:endParaRPr>
          </a:p>
        </p:txBody>
      </p:sp>
      <p:sp>
        <p:nvSpPr>
          <p:cNvPr id="388" name="Oval 402"/>
          <p:cNvSpPr>
            <a:spLocks noChangeArrowheads="1"/>
          </p:cNvSpPr>
          <p:nvPr/>
        </p:nvSpPr>
        <p:spPr bwMode="auto">
          <a:xfrm>
            <a:off x="5764523" y="1968373"/>
            <a:ext cx="456000" cy="420923"/>
          </a:xfrm>
          <a:prstGeom prst="ellipse">
            <a:avLst/>
          </a:prstGeom>
          <a:solidFill>
            <a:schemeClr val="bg1"/>
          </a:solidFill>
          <a:ln w="9525" algn="ctr">
            <a:solidFill>
              <a:schemeClr val="tx1"/>
            </a:solidFill>
            <a:round/>
            <a:headEnd/>
            <a:tailEnd/>
          </a:ln>
          <a:effectLst/>
          <a:extLst/>
        </p:spPr>
        <p:txBody>
          <a:bodyPr wrap="none" anchor="ctr"/>
          <a:lstStyle/>
          <a:p>
            <a:pPr algn="ctr" eaLnBrk="1" hangingPunct="1"/>
            <a:r>
              <a:rPr kumimoji="1" lang="en-US" altLang="zh-CN" sz="900" b="1">
                <a:latin typeface="微软雅黑" pitchFamily="34" charset="-122"/>
                <a:ea typeface="微软雅黑" pitchFamily="34" charset="-122"/>
              </a:rPr>
              <a:t>SMTP</a:t>
            </a:r>
          </a:p>
          <a:p>
            <a:pPr algn="ctr" eaLnBrk="1" hangingPunct="1"/>
            <a:r>
              <a:rPr kumimoji="1" lang="zh-CN" altLang="en-US" sz="900" b="1">
                <a:latin typeface="微软雅黑" pitchFamily="34" charset="-122"/>
                <a:ea typeface="微软雅黑" pitchFamily="34" charset="-122"/>
              </a:rPr>
              <a:t>服务器</a:t>
            </a:r>
          </a:p>
        </p:txBody>
      </p:sp>
      <p:sp>
        <p:nvSpPr>
          <p:cNvPr id="389" name="Oval 403"/>
          <p:cNvSpPr>
            <a:spLocks noChangeArrowheads="1"/>
          </p:cNvSpPr>
          <p:nvPr/>
        </p:nvSpPr>
        <p:spPr bwMode="auto">
          <a:xfrm>
            <a:off x="5764523" y="1504706"/>
            <a:ext cx="456000" cy="420924"/>
          </a:xfrm>
          <a:prstGeom prst="ellipse">
            <a:avLst/>
          </a:prstGeom>
          <a:solidFill>
            <a:srgbClr val="00FFCC"/>
          </a:solidFill>
          <a:ln w="9525">
            <a:solidFill>
              <a:schemeClr val="tx1"/>
            </a:solidFill>
            <a:round/>
            <a:headEnd/>
            <a:tailEnd/>
          </a:ln>
          <a:effectLst/>
          <a:extLst/>
        </p:spPr>
        <p:txBody>
          <a:bodyPr wrap="none" anchor="ctr"/>
          <a:lstStyle/>
          <a:p>
            <a:pPr algn="ctr" eaLnBrk="1" hangingPunct="1"/>
            <a:r>
              <a:rPr kumimoji="1" lang="en-US" altLang="zh-CN" sz="900" b="1">
                <a:latin typeface="微软雅黑" pitchFamily="34" charset="-122"/>
                <a:ea typeface="微软雅黑" pitchFamily="34" charset="-122"/>
              </a:rPr>
              <a:t>POP3</a:t>
            </a:r>
          </a:p>
          <a:p>
            <a:pPr algn="ctr" eaLnBrk="1" hangingPunct="1"/>
            <a:r>
              <a:rPr kumimoji="1" lang="zh-CN" altLang="en-US" sz="900" b="1">
                <a:latin typeface="微软雅黑" pitchFamily="34" charset="-122"/>
                <a:ea typeface="微软雅黑" pitchFamily="34" charset="-122"/>
              </a:rPr>
              <a:t>服务器</a:t>
            </a:r>
          </a:p>
        </p:txBody>
      </p:sp>
      <p:sp>
        <p:nvSpPr>
          <p:cNvPr id="390" name="Line 404"/>
          <p:cNvSpPr>
            <a:spLocks noChangeShapeType="1"/>
          </p:cNvSpPr>
          <p:nvPr/>
        </p:nvSpPr>
        <p:spPr bwMode="auto">
          <a:xfrm flipV="1">
            <a:off x="3298295" y="2179299"/>
            <a:ext cx="2465220" cy="0"/>
          </a:xfrm>
          <a:prstGeom prst="line">
            <a:avLst/>
          </a:prstGeom>
          <a:noFill/>
          <a:ln w="38100">
            <a:solidFill>
              <a:srgbClr val="FF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91" name="Oval 405"/>
          <p:cNvSpPr>
            <a:spLocks noChangeArrowheads="1"/>
          </p:cNvSpPr>
          <p:nvPr/>
        </p:nvSpPr>
        <p:spPr bwMode="auto">
          <a:xfrm>
            <a:off x="2888599" y="1504706"/>
            <a:ext cx="456001" cy="420924"/>
          </a:xfrm>
          <a:prstGeom prst="ellipse">
            <a:avLst/>
          </a:prstGeom>
          <a:solidFill>
            <a:schemeClr val="bg1"/>
          </a:solidFill>
          <a:ln w="9525">
            <a:solidFill>
              <a:schemeClr val="tx1"/>
            </a:solidFill>
            <a:round/>
            <a:headEnd/>
            <a:tailEnd/>
          </a:ln>
          <a:effectLst/>
          <a:extLst/>
        </p:spPr>
        <p:txBody>
          <a:bodyPr wrap="none" anchor="ctr"/>
          <a:lstStyle/>
          <a:p>
            <a:pPr algn="ctr" eaLnBrk="1" hangingPunct="1"/>
            <a:r>
              <a:rPr kumimoji="1" lang="en-US" altLang="zh-CN" sz="900" b="1">
                <a:latin typeface="微软雅黑" pitchFamily="34" charset="-122"/>
                <a:ea typeface="微软雅黑" pitchFamily="34" charset="-122"/>
              </a:rPr>
              <a:t>SMTP</a:t>
            </a:r>
          </a:p>
          <a:p>
            <a:pPr algn="ctr" eaLnBrk="1" hangingPunct="1"/>
            <a:r>
              <a:rPr kumimoji="1" lang="zh-CN" altLang="en-US" sz="900" b="1">
                <a:latin typeface="微软雅黑" pitchFamily="34" charset="-122"/>
                <a:ea typeface="微软雅黑" pitchFamily="34" charset="-122"/>
              </a:rPr>
              <a:t>服务器</a:t>
            </a:r>
          </a:p>
        </p:txBody>
      </p:sp>
      <p:sp>
        <p:nvSpPr>
          <p:cNvPr id="392" name="Oval 406"/>
          <p:cNvSpPr>
            <a:spLocks noChangeArrowheads="1"/>
          </p:cNvSpPr>
          <p:nvPr/>
        </p:nvSpPr>
        <p:spPr bwMode="auto">
          <a:xfrm>
            <a:off x="2888599" y="1968373"/>
            <a:ext cx="456001" cy="420923"/>
          </a:xfrm>
          <a:prstGeom prst="ellipse">
            <a:avLst/>
          </a:prstGeom>
          <a:solidFill>
            <a:srgbClr val="FFFF00"/>
          </a:solidFill>
          <a:ln w="9525" algn="ctr">
            <a:solidFill>
              <a:schemeClr val="tx1"/>
            </a:solidFill>
            <a:round/>
            <a:headEnd/>
            <a:tailEnd/>
          </a:ln>
          <a:effectLst/>
          <a:extLst/>
        </p:spPr>
        <p:txBody>
          <a:bodyPr wrap="none" anchor="ctr"/>
          <a:lstStyle/>
          <a:p>
            <a:pPr algn="ctr" eaLnBrk="1" hangingPunct="1"/>
            <a:r>
              <a:rPr kumimoji="1" lang="en-US" altLang="zh-CN" sz="900" b="1">
                <a:latin typeface="微软雅黑" pitchFamily="34" charset="-122"/>
                <a:ea typeface="微软雅黑" pitchFamily="34" charset="-122"/>
              </a:rPr>
              <a:t>SMTP</a:t>
            </a:r>
          </a:p>
          <a:p>
            <a:pPr algn="ctr" eaLnBrk="1" hangingPunct="1"/>
            <a:r>
              <a:rPr kumimoji="1" lang="zh-CN" altLang="en-US" sz="900" b="1">
                <a:latin typeface="微软雅黑" pitchFamily="34" charset="-122"/>
                <a:ea typeface="微软雅黑" pitchFamily="34" charset="-122"/>
              </a:rPr>
              <a:t>客户</a:t>
            </a:r>
          </a:p>
        </p:txBody>
      </p:sp>
      <p:sp>
        <p:nvSpPr>
          <p:cNvPr id="393" name="Text Box 407"/>
          <p:cNvSpPr txBox="1">
            <a:spLocks noChangeArrowheads="1"/>
          </p:cNvSpPr>
          <p:nvPr/>
        </p:nvSpPr>
        <p:spPr bwMode="auto">
          <a:xfrm>
            <a:off x="6770220" y="1099579"/>
            <a:ext cx="6463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900" b="1" dirty="0">
                <a:latin typeface="微软雅黑" pitchFamily="34" charset="-122"/>
                <a:ea typeface="微软雅黑" pitchFamily="34" charset="-122"/>
              </a:rPr>
              <a:t>接收方</a:t>
            </a:r>
            <a:endParaRPr kumimoji="1" lang="en-US" altLang="zh-CN" sz="900" b="1" dirty="0">
              <a:latin typeface="微软雅黑" pitchFamily="34" charset="-122"/>
              <a:ea typeface="微软雅黑" pitchFamily="34" charset="-122"/>
            </a:endParaRPr>
          </a:p>
          <a:p>
            <a:pPr algn="ctr" eaLnBrk="1" hangingPunct="1"/>
            <a:r>
              <a:rPr kumimoji="1" lang="zh-CN" altLang="en-US" sz="900" b="1" dirty="0">
                <a:solidFill>
                  <a:srgbClr val="C00000"/>
                </a:solidFill>
                <a:latin typeface="微软雅黑" pitchFamily="34" charset="-122"/>
                <a:ea typeface="微软雅黑" pitchFamily="34" charset="-122"/>
              </a:rPr>
              <a:t>用户代理</a:t>
            </a:r>
          </a:p>
        </p:txBody>
      </p:sp>
      <p:sp>
        <p:nvSpPr>
          <p:cNvPr id="394" name="Line 408"/>
          <p:cNvSpPr>
            <a:spLocks noChangeShapeType="1"/>
          </p:cNvSpPr>
          <p:nvPr/>
        </p:nvSpPr>
        <p:spPr bwMode="auto">
          <a:xfrm flipV="1">
            <a:off x="6220523" y="1715632"/>
            <a:ext cx="639206" cy="0"/>
          </a:xfrm>
          <a:prstGeom prst="line">
            <a:avLst/>
          </a:prstGeom>
          <a:noFill/>
          <a:ln w="38100">
            <a:solidFill>
              <a:srgbClr val="FF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95" name="Text Box 409"/>
          <p:cNvSpPr txBox="1">
            <a:spLocks noChangeArrowheads="1"/>
          </p:cNvSpPr>
          <p:nvPr/>
        </p:nvSpPr>
        <p:spPr bwMode="auto">
          <a:xfrm>
            <a:off x="4211303" y="2192307"/>
            <a:ext cx="673582"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900" b="1">
                <a:solidFill>
                  <a:srgbClr val="0000FF"/>
                </a:solidFill>
                <a:latin typeface="微软雅黑" pitchFamily="34" charset="-122"/>
                <a:ea typeface="微软雅黑" pitchFamily="34" charset="-122"/>
              </a:rPr>
              <a:t>TCP </a:t>
            </a:r>
            <a:r>
              <a:rPr kumimoji="1" lang="zh-CN" altLang="en-US" sz="900" b="1">
                <a:solidFill>
                  <a:srgbClr val="0000FF"/>
                </a:solidFill>
                <a:latin typeface="微软雅黑" pitchFamily="34" charset="-122"/>
                <a:ea typeface="微软雅黑" pitchFamily="34" charset="-122"/>
              </a:rPr>
              <a:t>连接</a:t>
            </a:r>
          </a:p>
        </p:txBody>
      </p:sp>
      <p:sp>
        <p:nvSpPr>
          <p:cNvPr id="396" name="Text Box 399"/>
          <p:cNvSpPr txBox="1">
            <a:spLocks noChangeArrowheads="1"/>
          </p:cNvSpPr>
          <p:nvPr/>
        </p:nvSpPr>
        <p:spPr bwMode="auto">
          <a:xfrm>
            <a:off x="1096459" y="1099579"/>
            <a:ext cx="53091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900" b="1" dirty="0">
                <a:latin typeface="微软雅黑" pitchFamily="34" charset="-122"/>
                <a:ea typeface="微软雅黑" pitchFamily="34" charset="-122"/>
              </a:rPr>
              <a:t>用户</a:t>
            </a:r>
            <a:endParaRPr kumimoji="1" lang="en-US" altLang="zh-CN" sz="900" b="1" dirty="0">
              <a:latin typeface="微软雅黑" pitchFamily="34" charset="-122"/>
              <a:ea typeface="微软雅黑" pitchFamily="34" charset="-122"/>
            </a:endParaRPr>
          </a:p>
          <a:p>
            <a:pPr algn="ctr" eaLnBrk="1" hangingPunct="1"/>
            <a:r>
              <a:rPr kumimoji="1" lang="zh-CN" altLang="en-US" sz="900" b="1" dirty="0">
                <a:latin typeface="微软雅黑" pitchFamily="34" charset="-122"/>
                <a:ea typeface="微软雅黑" pitchFamily="34" charset="-122"/>
              </a:rPr>
              <a:t>发件人</a:t>
            </a:r>
          </a:p>
        </p:txBody>
      </p:sp>
      <p:grpSp>
        <p:nvGrpSpPr>
          <p:cNvPr id="254" name="Group 247"/>
          <p:cNvGrpSpPr>
            <a:grpSpLocks/>
          </p:cNvGrpSpPr>
          <p:nvPr/>
        </p:nvGrpSpPr>
        <p:grpSpPr bwMode="auto">
          <a:xfrm>
            <a:off x="6953345" y="3415418"/>
            <a:ext cx="350305" cy="144024"/>
            <a:chOff x="5266" y="2029"/>
            <a:chExt cx="348" cy="155"/>
          </a:xfrm>
        </p:grpSpPr>
        <p:sp>
          <p:nvSpPr>
            <p:cNvPr id="255" name="Freeform 248"/>
            <p:cNvSpPr>
              <a:spLocks/>
            </p:cNvSpPr>
            <p:nvPr/>
          </p:nvSpPr>
          <p:spPr bwMode="auto">
            <a:xfrm>
              <a:off x="5266" y="2029"/>
              <a:ext cx="348" cy="155"/>
            </a:xfrm>
            <a:custGeom>
              <a:avLst/>
              <a:gdLst>
                <a:gd name="T0" fmla="*/ 0 w 2091"/>
                <a:gd name="T1" fmla="*/ 0 h 931"/>
                <a:gd name="T2" fmla="*/ 0 w 2091"/>
                <a:gd name="T3" fmla="*/ 0 h 931"/>
                <a:gd name="T4" fmla="*/ 0 w 2091"/>
                <a:gd name="T5" fmla="*/ 0 h 931"/>
                <a:gd name="T6" fmla="*/ 0 w 2091"/>
                <a:gd name="T7" fmla="*/ 0 h 931"/>
                <a:gd name="T8" fmla="*/ 0 w 2091"/>
                <a:gd name="T9" fmla="*/ 0 h 931"/>
                <a:gd name="T10" fmla="*/ 0 w 2091"/>
                <a:gd name="T11" fmla="*/ 0 h 931"/>
                <a:gd name="T12" fmla="*/ 0 w 2091"/>
                <a:gd name="T13" fmla="*/ 0 h 931"/>
                <a:gd name="T14" fmla="*/ 0 w 2091"/>
                <a:gd name="T15" fmla="*/ 0 h 931"/>
                <a:gd name="T16" fmla="*/ 0 w 2091"/>
                <a:gd name="T17" fmla="*/ 0 h 931"/>
                <a:gd name="T18" fmla="*/ 0 w 2091"/>
                <a:gd name="T19" fmla="*/ 0 h 931"/>
                <a:gd name="T20" fmla="*/ 0 w 2091"/>
                <a:gd name="T21" fmla="*/ 0 h 931"/>
                <a:gd name="T22" fmla="*/ 0 w 2091"/>
                <a:gd name="T23" fmla="*/ 0 h 931"/>
                <a:gd name="T24" fmla="*/ 0 w 2091"/>
                <a:gd name="T25" fmla="*/ 0 h 931"/>
                <a:gd name="T26" fmla="*/ 0 w 2091"/>
                <a:gd name="T27" fmla="*/ 0 h 931"/>
                <a:gd name="T28" fmla="*/ 0 w 2091"/>
                <a:gd name="T29" fmla="*/ 0 h 931"/>
                <a:gd name="T30" fmla="*/ 0 w 2091"/>
                <a:gd name="T31" fmla="*/ 0 h 931"/>
                <a:gd name="T32" fmla="*/ 0 w 2091"/>
                <a:gd name="T33" fmla="*/ 0 h 931"/>
                <a:gd name="T34" fmla="*/ 0 w 2091"/>
                <a:gd name="T35" fmla="*/ 0 h 931"/>
                <a:gd name="T36" fmla="*/ 0 w 2091"/>
                <a:gd name="T37" fmla="*/ 0 h 931"/>
                <a:gd name="T38" fmla="*/ 0 w 2091"/>
                <a:gd name="T39" fmla="*/ 0 h 931"/>
                <a:gd name="T40" fmla="*/ 0 w 2091"/>
                <a:gd name="T41" fmla="*/ 0 h 931"/>
                <a:gd name="T42" fmla="*/ 0 w 2091"/>
                <a:gd name="T43" fmla="*/ 0 h 931"/>
                <a:gd name="T44" fmla="*/ 0 w 2091"/>
                <a:gd name="T45" fmla="*/ 0 h 931"/>
                <a:gd name="T46" fmla="*/ 0 w 2091"/>
                <a:gd name="T47" fmla="*/ 0 h 931"/>
                <a:gd name="T48" fmla="*/ 0 w 2091"/>
                <a:gd name="T49" fmla="*/ 0 h 931"/>
                <a:gd name="T50" fmla="*/ 0 w 2091"/>
                <a:gd name="T51" fmla="*/ 0 h 931"/>
                <a:gd name="T52" fmla="*/ 0 w 2091"/>
                <a:gd name="T53" fmla="*/ 0 h 931"/>
                <a:gd name="T54" fmla="*/ 0 w 2091"/>
                <a:gd name="T55" fmla="*/ 0 h 931"/>
                <a:gd name="T56" fmla="*/ 0 w 2091"/>
                <a:gd name="T57" fmla="*/ 0 h 931"/>
                <a:gd name="T58" fmla="*/ 0 w 2091"/>
                <a:gd name="T59" fmla="*/ 0 h 931"/>
                <a:gd name="T60" fmla="*/ 0 w 2091"/>
                <a:gd name="T61" fmla="*/ 0 h 931"/>
                <a:gd name="T62" fmla="*/ 0 w 2091"/>
                <a:gd name="T63" fmla="*/ 0 h 931"/>
                <a:gd name="T64" fmla="*/ 0 w 2091"/>
                <a:gd name="T65" fmla="*/ 0 h 931"/>
                <a:gd name="T66" fmla="*/ 0 w 2091"/>
                <a:gd name="T67" fmla="*/ 0 h 931"/>
                <a:gd name="T68" fmla="*/ 0 w 2091"/>
                <a:gd name="T69" fmla="*/ 0 h 931"/>
                <a:gd name="T70" fmla="*/ 0 w 2091"/>
                <a:gd name="T71" fmla="*/ 0 h 931"/>
                <a:gd name="T72" fmla="*/ 0 w 2091"/>
                <a:gd name="T73" fmla="*/ 0 h 931"/>
                <a:gd name="T74" fmla="*/ 0 w 2091"/>
                <a:gd name="T75" fmla="*/ 0 h 931"/>
                <a:gd name="T76" fmla="*/ 0 w 2091"/>
                <a:gd name="T77" fmla="*/ 0 h 931"/>
                <a:gd name="T78" fmla="*/ 0 w 2091"/>
                <a:gd name="T79" fmla="*/ 0 h 931"/>
                <a:gd name="T80" fmla="*/ 0 w 2091"/>
                <a:gd name="T81" fmla="*/ 0 h 931"/>
                <a:gd name="T82" fmla="*/ 0 w 2091"/>
                <a:gd name="T83" fmla="*/ 0 h 931"/>
                <a:gd name="T84" fmla="*/ 0 w 2091"/>
                <a:gd name="T85" fmla="*/ 0 h 931"/>
                <a:gd name="T86" fmla="*/ 0 w 2091"/>
                <a:gd name="T87" fmla="*/ 0 h 931"/>
                <a:gd name="T88" fmla="*/ 0 w 2091"/>
                <a:gd name="T89" fmla="*/ 0 h 931"/>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2091" h="931">
                  <a:moveTo>
                    <a:pt x="182" y="927"/>
                  </a:moveTo>
                  <a:lnTo>
                    <a:pt x="5" y="905"/>
                  </a:lnTo>
                  <a:lnTo>
                    <a:pt x="0" y="695"/>
                  </a:lnTo>
                  <a:lnTo>
                    <a:pt x="9" y="537"/>
                  </a:lnTo>
                  <a:lnTo>
                    <a:pt x="100" y="442"/>
                  </a:lnTo>
                  <a:lnTo>
                    <a:pt x="210" y="387"/>
                  </a:lnTo>
                  <a:lnTo>
                    <a:pt x="460" y="296"/>
                  </a:lnTo>
                  <a:lnTo>
                    <a:pt x="828" y="207"/>
                  </a:lnTo>
                  <a:lnTo>
                    <a:pt x="900" y="201"/>
                  </a:lnTo>
                  <a:lnTo>
                    <a:pt x="948" y="207"/>
                  </a:lnTo>
                  <a:lnTo>
                    <a:pt x="960" y="188"/>
                  </a:lnTo>
                  <a:lnTo>
                    <a:pt x="980" y="169"/>
                  </a:lnTo>
                  <a:lnTo>
                    <a:pt x="1003" y="173"/>
                  </a:lnTo>
                  <a:lnTo>
                    <a:pt x="1035" y="176"/>
                  </a:lnTo>
                  <a:lnTo>
                    <a:pt x="1049" y="138"/>
                  </a:lnTo>
                  <a:lnTo>
                    <a:pt x="1077" y="118"/>
                  </a:lnTo>
                  <a:lnTo>
                    <a:pt x="1106" y="112"/>
                  </a:lnTo>
                  <a:lnTo>
                    <a:pt x="1144" y="112"/>
                  </a:lnTo>
                  <a:lnTo>
                    <a:pt x="1138" y="82"/>
                  </a:lnTo>
                  <a:lnTo>
                    <a:pt x="1182" y="0"/>
                  </a:lnTo>
                  <a:lnTo>
                    <a:pt x="2040" y="22"/>
                  </a:lnTo>
                  <a:lnTo>
                    <a:pt x="2037" y="110"/>
                  </a:lnTo>
                  <a:lnTo>
                    <a:pt x="2053" y="188"/>
                  </a:lnTo>
                  <a:lnTo>
                    <a:pt x="2065" y="244"/>
                  </a:lnTo>
                  <a:lnTo>
                    <a:pt x="2080" y="314"/>
                  </a:lnTo>
                  <a:lnTo>
                    <a:pt x="2091" y="427"/>
                  </a:lnTo>
                  <a:lnTo>
                    <a:pt x="2077" y="494"/>
                  </a:lnTo>
                  <a:lnTo>
                    <a:pt x="2053" y="557"/>
                  </a:lnTo>
                  <a:lnTo>
                    <a:pt x="2023" y="610"/>
                  </a:lnTo>
                  <a:lnTo>
                    <a:pt x="1983" y="629"/>
                  </a:lnTo>
                  <a:lnTo>
                    <a:pt x="1921" y="648"/>
                  </a:lnTo>
                  <a:lnTo>
                    <a:pt x="1838" y="673"/>
                  </a:lnTo>
                  <a:lnTo>
                    <a:pt x="1801" y="717"/>
                  </a:lnTo>
                  <a:lnTo>
                    <a:pt x="1757" y="754"/>
                  </a:lnTo>
                  <a:lnTo>
                    <a:pt x="1686" y="786"/>
                  </a:lnTo>
                  <a:lnTo>
                    <a:pt x="1605" y="812"/>
                  </a:lnTo>
                  <a:lnTo>
                    <a:pt x="1475" y="827"/>
                  </a:lnTo>
                  <a:lnTo>
                    <a:pt x="1364" y="827"/>
                  </a:lnTo>
                  <a:lnTo>
                    <a:pt x="1279" y="818"/>
                  </a:lnTo>
                  <a:lnTo>
                    <a:pt x="1202" y="812"/>
                  </a:lnTo>
                  <a:lnTo>
                    <a:pt x="1144" y="843"/>
                  </a:lnTo>
                  <a:lnTo>
                    <a:pt x="1031" y="837"/>
                  </a:lnTo>
                  <a:lnTo>
                    <a:pt x="582" y="901"/>
                  </a:lnTo>
                  <a:lnTo>
                    <a:pt x="386" y="931"/>
                  </a:lnTo>
                  <a:lnTo>
                    <a:pt x="182" y="927"/>
                  </a:lnTo>
                  <a:close/>
                </a:path>
              </a:pathLst>
            </a:custGeom>
            <a:solidFill>
              <a:srgbClr val="606060"/>
            </a:solidFill>
            <a:ln w="1588">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256" name="Freeform 249"/>
            <p:cNvSpPr>
              <a:spLocks/>
            </p:cNvSpPr>
            <p:nvPr/>
          </p:nvSpPr>
          <p:spPr bwMode="auto">
            <a:xfrm>
              <a:off x="5268" y="2043"/>
              <a:ext cx="342" cy="138"/>
            </a:xfrm>
            <a:custGeom>
              <a:avLst/>
              <a:gdLst>
                <a:gd name="T0" fmla="*/ 0 w 2049"/>
                <a:gd name="T1" fmla="*/ 0 h 829"/>
                <a:gd name="T2" fmla="*/ 0 w 2049"/>
                <a:gd name="T3" fmla="*/ 0 h 829"/>
                <a:gd name="T4" fmla="*/ 0 w 2049"/>
                <a:gd name="T5" fmla="*/ 0 h 829"/>
                <a:gd name="T6" fmla="*/ 0 w 2049"/>
                <a:gd name="T7" fmla="*/ 0 h 829"/>
                <a:gd name="T8" fmla="*/ 0 w 2049"/>
                <a:gd name="T9" fmla="*/ 0 h 829"/>
                <a:gd name="T10" fmla="*/ 0 w 2049"/>
                <a:gd name="T11" fmla="*/ 0 h 829"/>
                <a:gd name="T12" fmla="*/ 0 w 2049"/>
                <a:gd name="T13" fmla="*/ 0 h 829"/>
                <a:gd name="T14" fmla="*/ 0 w 2049"/>
                <a:gd name="T15" fmla="*/ 0 h 829"/>
                <a:gd name="T16" fmla="*/ 0 w 2049"/>
                <a:gd name="T17" fmla="*/ 0 h 829"/>
                <a:gd name="T18" fmla="*/ 0 w 2049"/>
                <a:gd name="T19" fmla="*/ 0 h 829"/>
                <a:gd name="T20" fmla="*/ 0 w 2049"/>
                <a:gd name="T21" fmla="*/ 0 h 829"/>
                <a:gd name="T22" fmla="*/ 0 w 2049"/>
                <a:gd name="T23" fmla="*/ 0 h 829"/>
                <a:gd name="T24" fmla="*/ 0 w 2049"/>
                <a:gd name="T25" fmla="*/ 0 h 829"/>
                <a:gd name="T26" fmla="*/ 0 w 2049"/>
                <a:gd name="T27" fmla="*/ 0 h 829"/>
                <a:gd name="T28" fmla="*/ 0 w 2049"/>
                <a:gd name="T29" fmla="*/ 0 h 829"/>
                <a:gd name="T30" fmla="*/ 0 w 2049"/>
                <a:gd name="T31" fmla="*/ 0 h 829"/>
                <a:gd name="T32" fmla="*/ 0 w 2049"/>
                <a:gd name="T33" fmla="*/ 0 h 829"/>
                <a:gd name="T34" fmla="*/ 0 w 2049"/>
                <a:gd name="T35" fmla="*/ 0 h 829"/>
                <a:gd name="T36" fmla="*/ 0 w 2049"/>
                <a:gd name="T37" fmla="*/ 0 h 829"/>
                <a:gd name="T38" fmla="*/ 0 w 2049"/>
                <a:gd name="T39" fmla="*/ 0 h 829"/>
                <a:gd name="T40" fmla="*/ 0 w 2049"/>
                <a:gd name="T41" fmla="*/ 0 h 829"/>
                <a:gd name="T42" fmla="*/ 0 w 2049"/>
                <a:gd name="T43" fmla="*/ 0 h 829"/>
                <a:gd name="T44" fmla="*/ 0 w 2049"/>
                <a:gd name="T45" fmla="*/ 0 h 829"/>
                <a:gd name="T46" fmla="*/ 0 w 2049"/>
                <a:gd name="T47" fmla="*/ 0 h 829"/>
                <a:gd name="T48" fmla="*/ 0 w 2049"/>
                <a:gd name="T49" fmla="*/ 0 h 829"/>
                <a:gd name="T50" fmla="*/ 0 w 2049"/>
                <a:gd name="T51" fmla="*/ 0 h 829"/>
                <a:gd name="T52" fmla="*/ 0 w 2049"/>
                <a:gd name="T53" fmla="*/ 0 h 829"/>
                <a:gd name="T54" fmla="*/ 0 w 2049"/>
                <a:gd name="T55" fmla="*/ 0 h 829"/>
                <a:gd name="T56" fmla="*/ 0 w 2049"/>
                <a:gd name="T57" fmla="*/ 0 h 829"/>
                <a:gd name="T58" fmla="*/ 0 w 2049"/>
                <a:gd name="T59" fmla="*/ 0 h 829"/>
                <a:gd name="T60" fmla="*/ 0 w 2049"/>
                <a:gd name="T61" fmla="*/ 0 h 829"/>
                <a:gd name="T62" fmla="*/ 0 w 2049"/>
                <a:gd name="T63" fmla="*/ 0 h 829"/>
                <a:gd name="T64" fmla="*/ 0 w 2049"/>
                <a:gd name="T65" fmla="*/ 0 h 829"/>
                <a:gd name="T66" fmla="*/ 0 w 2049"/>
                <a:gd name="T67" fmla="*/ 0 h 829"/>
                <a:gd name="T68" fmla="*/ 0 w 2049"/>
                <a:gd name="T69" fmla="*/ 0 h 829"/>
                <a:gd name="T70" fmla="*/ 0 w 2049"/>
                <a:gd name="T71" fmla="*/ 0 h 829"/>
                <a:gd name="T72" fmla="*/ 0 w 2049"/>
                <a:gd name="T73" fmla="*/ 0 h 829"/>
                <a:gd name="T74" fmla="*/ 0 w 2049"/>
                <a:gd name="T75" fmla="*/ 0 h 829"/>
                <a:gd name="T76" fmla="*/ 0 w 2049"/>
                <a:gd name="T77" fmla="*/ 0 h 829"/>
                <a:gd name="T78" fmla="*/ 0 w 2049"/>
                <a:gd name="T79" fmla="*/ 0 h 829"/>
                <a:gd name="T80" fmla="*/ 0 w 2049"/>
                <a:gd name="T81" fmla="*/ 0 h 829"/>
                <a:gd name="T82" fmla="*/ 0 w 2049"/>
                <a:gd name="T83" fmla="*/ 0 h 829"/>
                <a:gd name="T84" fmla="*/ 0 w 2049"/>
                <a:gd name="T85" fmla="*/ 0 h 829"/>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2049" h="829">
                  <a:moveTo>
                    <a:pt x="1982" y="31"/>
                  </a:moveTo>
                  <a:lnTo>
                    <a:pt x="1986" y="90"/>
                  </a:lnTo>
                  <a:lnTo>
                    <a:pt x="2010" y="67"/>
                  </a:lnTo>
                  <a:lnTo>
                    <a:pt x="2037" y="199"/>
                  </a:lnTo>
                  <a:lnTo>
                    <a:pt x="2049" y="353"/>
                  </a:lnTo>
                  <a:lnTo>
                    <a:pt x="1995" y="512"/>
                  </a:lnTo>
                  <a:lnTo>
                    <a:pt x="1868" y="549"/>
                  </a:lnTo>
                  <a:lnTo>
                    <a:pt x="1882" y="512"/>
                  </a:lnTo>
                  <a:lnTo>
                    <a:pt x="1814" y="567"/>
                  </a:lnTo>
                  <a:lnTo>
                    <a:pt x="1754" y="624"/>
                  </a:lnTo>
                  <a:lnTo>
                    <a:pt x="1622" y="688"/>
                  </a:lnTo>
                  <a:lnTo>
                    <a:pt x="1460" y="701"/>
                  </a:lnTo>
                  <a:lnTo>
                    <a:pt x="1264" y="710"/>
                  </a:lnTo>
                  <a:lnTo>
                    <a:pt x="1181" y="701"/>
                  </a:lnTo>
                  <a:lnTo>
                    <a:pt x="1255" y="669"/>
                  </a:lnTo>
                  <a:lnTo>
                    <a:pt x="1287" y="589"/>
                  </a:lnTo>
                  <a:lnTo>
                    <a:pt x="1228" y="656"/>
                  </a:lnTo>
                  <a:lnTo>
                    <a:pt x="1155" y="697"/>
                  </a:lnTo>
                  <a:lnTo>
                    <a:pt x="1086" y="733"/>
                  </a:lnTo>
                  <a:lnTo>
                    <a:pt x="1017" y="724"/>
                  </a:lnTo>
                  <a:lnTo>
                    <a:pt x="1063" y="692"/>
                  </a:lnTo>
                  <a:lnTo>
                    <a:pt x="1109" y="652"/>
                  </a:lnTo>
                  <a:lnTo>
                    <a:pt x="1036" y="678"/>
                  </a:lnTo>
                  <a:lnTo>
                    <a:pt x="963" y="733"/>
                  </a:lnTo>
                  <a:lnTo>
                    <a:pt x="726" y="761"/>
                  </a:lnTo>
                  <a:lnTo>
                    <a:pt x="491" y="797"/>
                  </a:lnTo>
                  <a:lnTo>
                    <a:pt x="409" y="793"/>
                  </a:lnTo>
                  <a:lnTo>
                    <a:pt x="495" y="742"/>
                  </a:lnTo>
                  <a:lnTo>
                    <a:pt x="581" y="724"/>
                  </a:lnTo>
                  <a:lnTo>
                    <a:pt x="486" y="720"/>
                  </a:lnTo>
                  <a:lnTo>
                    <a:pt x="414" y="752"/>
                  </a:lnTo>
                  <a:lnTo>
                    <a:pt x="319" y="815"/>
                  </a:lnTo>
                  <a:lnTo>
                    <a:pt x="386" y="720"/>
                  </a:lnTo>
                  <a:lnTo>
                    <a:pt x="473" y="669"/>
                  </a:lnTo>
                  <a:lnTo>
                    <a:pt x="359" y="692"/>
                  </a:lnTo>
                  <a:lnTo>
                    <a:pt x="300" y="765"/>
                  </a:lnTo>
                  <a:lnTo>
                    <a:pt x="287" y="829"/>
                  </a:lnTo>
                  <a:lnTo>
                    <a:pt x="214" y="742"/>
                  </a:lnTo>
                  <a:lnTo>
                    <a:pt x="140" y="701"/>
                  </a:lnTo>
                  <a:lnTo>
                    <a:pt x="182" y="746"/>
                  </a:lnTo>
                  <a:lnTo>
                    <a:pt x="241" y="829"/>
                  </a:lnTo>
                  <a:lnTo>
                    <a:pt x="59" y="793"/>
                  </a:lnTo>
                  <a:lnTo>
                    <a:pt x="23" y="778"/>
                  </a:lnTo>
                  <a:lnTo>
                    <a:pt x="0" y="674"/>
                  </a:lnTo>
                  <a:lnTo>
                    <a:pt x="13" y="530"/>
                  </a:lnTo>
                  <a:lnTo>
                    <a:pt x="40" y="435"/>
                  </a:lnTo>
                  <a:lnTo>
                    <a:pt x="155" y="362"/>
                  </a:lnTo>
                  <a:lnTo>
                    <a:pt x="296" y="298"/>
                  </a:lnTo>
                  <a:lnTo>
                    <a:pt x="572" y="207"/>
                  </a:lnTo>
                  <a:lnTo>
                    <a:pt x="795" y="145"/>
                  </a:lnTo>
                  <a:lnTo>
                    <a:pt x="917" y="135"/>
                  </a:lnTo>
                  <a:lnTo>
                    <a:pt x="968" y="207"/>
                  </a:lnTo>
                  <a:lnTo>
                    <a:pt x="1123" y="285"/>
                  </a:lnTo>
                  <a:lnTo>
                    <a:pt x="1040" y="217"/>
                  </a:lnTo>
                  <a:lnTo>
                    <a:pt x="977" y="182"/>
                  </a:lnTo>
                  <a:lnTo>
                    <a:pt x="953" y="131"/>
                  </a:lnTo>
                  <a:lnTo>
                    <a:pt x="963" y="108"/>
                  </a:lnTo>
                  <a:lnTo>
                    <a:pt x="1008" y="108"/>
                  </a:lnTo>
                  <a:lnTo>
                    <a:pt x="1036" y="135"/>
                  </a:lnTo>
                  <a:lnTo>
                    <a:pt x="1063" y="163"/>
                  </a:lnTo>
                  <a:lnTo>
                    <a:pt x="1132" y="190"/>
                  </a:lnTo>
                  <a:lnTo>
                    <a:pt x="1068" y="135"/>
                  </a:lnTo>
                  <a:lnTo>
                    <a:pt x="1040" y="95"/>
                  </a:lnTo>
                  <a:lnTo>
                    <a:pt x="1059" y="67"/>
                  </a:lnTo>
                  <a:lnTo>
                    <a:pt x="1113" y="50"/>
                  </a:lnTo>
                  <a:lnTo>
                    <a:pt x="1186" y="113"/>
                  </a:lnTo>
                  <a:lnTo>
                    <a:pt x="1255" y="154"/>
                  </a:lnTo>
                  <a:lnTo>
                    <a:pt x="1173" y="63"/>
                  </a:lnTo>
                  <a:lnTo>
                    <a:pt x="1145" y="27"/>
                  </a:lnTo>
                  <a:lnTo>
                    <a:pt x="1145" y="0"/>
                  </a:lnTo>
                  <a:lnTo>
                    <a:pt x="1213" y="10"/>
                  </a:lnTo>
                  <a:lnTo>
                    <a:pt x="1277" y="54"/>
                  </a:lnTo>
                  <a:lnTo>
                    <a:pt x="1319" y="86"/>
                  </a:lnTo>
                  <a:lnTo>
                    <a:pt x="1514" y="104"/>
                  </a:lnTo>
                  <a:lnTo>
                    <a:pt x="1508" y="54"/>
                  </a:lnTo>
                  <a:lnTo>
                    <a:pt x="1567" y="35"/>
                  </a:lnTo>
                  <a:lnTo>
                    <a:pt x="1567" y="99"/>
                  </a:lnTo>
                  <a:lnTo>
                    <a:pt x="1626" y="113"/>
                  </a:lnTo>
                  <a:lnTo>
                    <a:pt x="1754" y="131"/>
                  </a:lnTo>
                  <a:lnTo>
                    <a:pt x="1745" y="63"/>
                  </a:lnTo>
                  <a:lnTo>
                    <a:pt x="1790" y="63"/>
                  </a:lnTo>
                  <a:lnTo>
                    <a:pt x="1795" y="131"/>
                  </a:lnTo>
                  <a:lnTo>
                    <a:pt x="1868" y="127"/>
                  </a:lnTo>
                  <a:lnTo>
                    <a:pt x="1946" y="108"/>
                  </a:lnTo>
                  <a:lnTo>
                    <a:pt x="1950" y="54"/>
                  </a:lnTo>
                  <a:lnTo>
                    <a:pt x="1982" y="31"/>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57" name="Freeform 250"/>
            <p:cNvSpPr>
              <a:spLocks/>
            </p:cNvSpPr>
            <p:nvPr/>
          </p:nvSpPr>
          <p:spPr bwMode="auto">
            <a:xfrm>
              <a:off x="5515" y="2093"/>
              <a:ext cx="47" cy="8"/>
            </a:xfrm>
            <a:custGeom>
              <a:avLst/>
              <a:gdLst>
                <a:gd name="T0" fmla="*/ 0 w 280"/>
                <a:gd name="T1" fmla="*/ 0 h 48"/>
                <a:gd name="T2" fmla="*/ 0 w 280"/>
                <a:gd name="T3" fmla="*/ 0 h 48"/>
                <a:gd name="T4" fmla="*/ 0 w 280"/>
                <a:gd name="T5" fmla="*/ 0 h 48"/>
                <a:gd name="T6" fmla="*/ 0 w 280"/>
                <a:gd name="T7" fmla="*/ 0 h 4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0" h="48">
                  <a:moveTo>
                    <a:pt x="280" y="0"/>
                  </a:moveTo>
                  <a:lnTo>
                    <a:pt x="149" y="48"/>
                  </a:lnTo>
                  <a:lnTo>
                    <a:pt x="0" y="35"/>
                  </a:lnTo>
                  <a:lnTo>
                    <a:pt x="28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58" name="Freeform 251"/>
            <p:cNvSpPr>
              <a:spLocks/>
            </p:cNvSpPr>
            <p:nvPr/>
          </p:nvSpPr>
          <p:spPr bwMode="auto">
            <a:xfrm>
              <a:off x="5580" y="2080"/>
              <a:ext cx="28" cy="10"/>
            </a:xfrm>
            <a:custGeom>
              <a:avLst/>
              <a:gdLst>
                <a:gd name="T0" fmla="*/ 0 w 170"/>
                <a:gd name="T1" fmla="*/ 0 h 57"/>
                <a:gd name="T2" fmla="*/ 0 w 170"/>
                <a:gd name="T3" fmla="*/ 0 h 57"/>
                <a:gd name="T4" fmla="*/ 0 w 170"/>
                <a:gd name="T5" fmla="*/ 0 h 57"/>
                <a:gd name="T6" fmla="*/ 0 w 170"/>
                <a:gd name="T7" fmla="*/ 0 h 57"/>
                <a:gd name="T8" fmla="*/ 0 w 170"/>
                <a:gd name="T9" fmla="*/ 0 h 5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0" h="57">
                  <a:moveTo>
                    <a:pt x="170" y="0"/>
                  </a:moveTo>
                  <a:lnTo>
                    <a:pt x="125" y="35"/>
                  </a:lnTo>
                  <a:lnTo>
                    <a:pt x="0" y="53"/>
                  </a:lnTo>
                  <a:lnTo>
                    <a:pt x="130" y="57"/>
                  </a:lnTo>
                  <a:lnTo>
                    <a:pt x="17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59" name="Freeform 252"/>
            <p:cNvSpPr>
              <a:spLocks/>
            </p:cNvSpPr>
            <p:nvPr/>
          </p:nvSpPr>
          <p:spPr bwMode="auto">
            <a:xfrm>
              <a:off x="5445" y="2073"/>
              <a:ext cx="44" cy="24"/>
            </a:xfrm>
            <a:custGeom>
              <a:avLst/>
              <a:gdLst>
                <a:gd name="T0" fmla="*/ 0 w 263"/>
                <a:gd name="T1" fmla="*/ 0 h 143"/>
                <a:gd name="T2" fmla="*/ 0 w 263"/>
                <a:gd name="T3" fmla="*/ 0 h 143"/>
                <a:gd name="T4" fmla="*/ 0 w 263"/>
                <a:gd name="T5" fmla="*/ 0 h 143"/>
                <a:gd name="T6" fmla="*/ 0 w 263"/>
                <a:gd name="T7" fmla="*/ 0 h 143"/>
                <a:gd name="T8" fmla="*/ 0 w 263"/>
                <a:gd name="T9" fmla="*/ 0 h 143"/>
                <a:gd name="T10" fmla="*/ 0 w 263"/>
                <a:gd name="T11" fmla="*/ 0 h 143"/>
                <a:gd name="T12" fmla="*/ 0 w 263"/>
                <a:gd name="T13" fmla="*/ 0 h 143"/>
                <a:gd name="T14" fmla="*/ 0 w 263"/>
                <a:gd name="T15" fmla="*/ 0 h 143"/>
                <a:gd name="T16" fmla="*/ 0 w 263"/>
                <a:gd name="T17" fmla="*/ 0 h 14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63" h="143">
                  <a:moveTo>
                    <a:pt x="263" y="0"/>
                  </a:moveTo>
                  <a:lnTo>
                    <a:pt x="145" y="13"/>
                  </a:lnTo>
                  <a:lnTo>
                    <a:pt x="122" y="31"/>
                  </a:lnTo>
                  <a:lnTo>
                    <a:pt x="122" y="76"/>
                  </a:lnTo>
                  <a:lnTo>
                    <a:pt x="113" y="124"/>
                  </a:lnTo>
                  <a:lnTo>
                    <a:pt x="0" y="143"/>
                  </a:lnTo>
                  <a:lnTo>
                    <a:pt x="136" y="138"/>
                  </a:lnTo>
                  <a:lnTo>
                    <a:pt x="159" y="48"/>
                  </a:lnTo>
                  <a:lnTo>
                    <a:pt x="263"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60" name="Freeform 253"/>
            <p:cNvSpPr>
              <a:spLocks/>
            </p:cNvSpPr>
            <p:nvPr/>
          </p:nvSpPr>
          <p:spPr bwMode="auto">
            <a:xfrm>
              <a:off x="5303" y="2127"/>
              <a:ext cx="142" cy="35"/>
            </a:xfrm>
            <a:custGeom>
              <a:avLst/>
              <a:gdLst>
                <a:gd name="T0" fmla="*/ 0 w 853"/>
                <a:gd name="T1" fmla="*/ 0 h 212"/>
                <a:gd name="T2" fmla="*/ 0 w 853"/>
                <a:gd name="T3" fmla="*/ 0 h 212"/>
                <a:gd name="T4" fmla="*/ 0 w 853"/>
                <a:gd name="T5" fmla="*/ 0 h 212"/>
                <a:gd name="T6" fmla="*/ 0 w 853"/>
                <a:gd name="T7" fmla="*/ 0 h 212"/>
                <a:gd name="T8" fmla="*/ 0 w 853"/>
                <a:gd name="T9" fmla="*/ 0 h 212"/>
                <a:gd name="T10" fmla="*/ 0 w 853"/>
                <a:gd name="T11" fmla="*/ 0 h 212"/>
                <a:gd name="T12" fmla="*/ 0 w 853"/>
                <a:gd name="T13" fmla="*/ 0 h 212"/>
                <a:gd name="T14" fmla="*/ 0 w 853"/>
                <a:gd name="T15" fmla="*/ 0 h 212"/>
                <a:gd name="T16" fmla="*/ 0 w 853"/>
                <a:gd name="T17" fmla="*/ 0 h 212"/>
                <a:gd name="T18" fmla="*/ 0 w 853"/>
                <a:gd name="T19" fmla="*/ 0 h 212"/>
                <a:gd name="T20" fmla="*/ 0 w 853"/>
                <a:gd name="T21" fmla="*/ 0 h 212"/>
                <a:gd name="T22" fmla="*/ 0 w 853"/>
                <a:gd name="T23" fmla="*/ 0 h 212"/>
                <a:gd name="T24" fmla="*/ 0 w 853"/>
                <a:gd name="T25" fmla="*/ 0 h 212"/>
                <a:gd name="T26" fmla="*/ 0 w 853"/>
                <a:gd name="T27" fmla="*/ 0 h 21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853" h="212">
                  <a:moveTo>
                    <a:pt x="853" y="0"/>
                  </a:moveTo>
                  <a:lnTo>
                    <a:pt x="636" y="10"/>
                  </a:lnTo>
                  <a:lnTo>
                    <a:pt x="413" y="63"/>
                  </a:lnTo>
                  <a:lnTo>
                    <a:pt x="249" y="71"/>
                  </a:lnTo>
                  <a:lnTo>
                    <a:pt x="114" y="99"/>
                  </a:lnTo>
                  <a:lnTo>
                    <a:pt x="64" y="170"/>
                  </a:lnTo>
                  <a:lnTo>
                    <a:pt x="0" y="212"/>
                  </a:lnTo>
                  <a:lnTo>
                    <a:pt x="64" y="198"/>
                  </a:lnTo>
                  <a:lnTo>
                    <a:pt x="123" y="117"/>
                  </a:lnTo>
                  <a:lnTo>
                    <a:pt x="304" y="81"/>
                  </a:lnTo>
                  <a:lnTo>
                    <a:pt x="413" y="81"/>
                  </a:lnTo>
                  <a:lnTo>
                    <a:pt x="500" y="63"/>
                  </a:lnTo>
                  <a:lnTo>
                    <a:pt x="649" y="23"/>
                  </a:lnTo>
                  <a:lnTo>
                    <a:pt x="853"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grpSp>
      <p:sp>
        <p:nvSpPr>
          <p:cNvPr id="2" name="Rectangle 17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17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412" name="对象 411"/>
          <p:cNvGraphicFramePr>
            <a:graphicFrameLocks noChangeAspect="1"/>
          </p:cNvGraphicFramePr>
          <p:nvPr>
            <p:extLst>
              <p:ext uri="{D42A27DB-BD31-4B8C-83A1-F6EECF244321}">
                <p14:modId xmlns:p14="http://schemas.microsoft.com/office/powerpoint/2010/main" val="2568558689"/>
              </p:ext>
            </p:extLst>
          </p:nvPr>
        </p:nvGraphicFramePr>
        <p:xfrm>
          <a:off x="1234937" y="1486630"/>
          <a:ext cx="440021" cy="504000"/>
        </p:xfrm>
        <a:graphic>
          <a:graphicData uri="http://schemas.openxmlformats.org/presentationml/2006/ole">
            <mc:AlternateContent xmlns:mc="http://schemas.openxmlformats.org/markup-compatibility/2006">
              <mc:Choice xmlns:v="urn:schemas-microsoft-com:vml" Requires="v">
                <p:oleObj spid="_x0000_s23652" name="Visio" r:id="rId7" imgW="3561172" imgH="4347469" progId="">
                  <p:embed/>
                </p:oleObj>
              </mc:Choice>
              <mc:Fallback>
                <p:oleObj name="Visio" r:id="rId7" imgW="3561172" imgH="4347469" progId="">
                  <p:embed/>
                  <p:pic>
                    <p:nvPicPr>
                      <p:cNvPr id="0" name="Picture 88"/>
                      <p:cNvPicPr>
                        <a:picLocks noChangeAspect="1" noChangeArrowheads="1"/>
                      </p:cNvPicPr>
                      <p:nvPr/>
                    </p:nvPicPr>
                    <p:blipFill>
                      <a:blip r:embed="rId8">
                        <a:extLst>
                          <a:ext uri="{28A0092B-C50C-407E-A947-70E740481C1C}">
                            <a14:useLocalDpi xmlns:a14="http://schemas.microsoft.com/office/drawing/2010/main" val="0"/>
                          </a:ext>
                        </a:extLst>
                      </a:blip>
                      <a:srcRect l="5348" t="4167" r="4546" b="11185"/>
                      <a:stretch>
                        <a:fillRect/>
                      </a:stretch>
                    </p:blipFill>
                    <p:spPr bwMode="auto">
                      <a:xfrm>
                        <a:off x="1234937" y="1486630"/>
                        <a:ext cx="440021" cy="504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13" name="Rectangle 18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414" name="对象 413"/>
          <p:cNvGraphicFramePr>
            <a:graphicFrameLocks noChangeAspect="1"/>
          </p:cNvGraphicFramePr>
          <p:nvPr>
            <p:extLst>
              <p:ext uri="{D42A27DB-BD31-4B8C-83A1-F6EECF244321}">
                <p14:modId xmlns:p14="http://schemas.microsoft.com/office/powerpoint/2010/main" val="637879287"/>
              </p:ext>
            </p:extLst>
          </p:nvPr>
        </p:nvGraphicFramePr>
        <p:xfrm>
          <a:off x="7436052" y="1486630"/>
          <a:ext cx="443938" cy="504000"/>
        </p:xfrm>
        <a:graphic>
          <a:graphicData uri="http://schemas.openxmlformats.org/presentationml/2006/ole">
            <mc:AlternateContent xmlns:mc="http://schemas.openxmlformats.org/markup-compatibility/2006">
              <mc:Choice xmlns:v="urn:schemas-microsoft-com:vml" Requires="v">
                <p:oleObj spid="_x0000_s23653" name="Visio" r:id="rId9" imgW="3561172" imgH="4347469" progId="">
                  <p:embed/>
                </p:oleObj>
              </mc:Choice>
              <mc:Fallback>
                <p:oleObj name="Visio" r:id="rId9" imgW="3561172" imgH="4347469" progId="">
                  <p:embed/>
                  <p:pic>
                    <p:nvPicPr>
                      <p:cNvPr id="0" name="Picture 89"/>
                      <p:cNvPicPr>
                        <a:picLocks noChangeAspect="1" noChangeArrowheads="1"/>
                      </p:cNvPicPr>
                      <p:nvPr/>
                    </p:nvPicPr>
                    <p:blipFill>
                      <a:blip r:embed="rId10">
                        <a:extLst>
                          <a:ext uri="{28A0092B-C50C-407E-A947-70E740481C1C}">
                            <a14:useLocalDpi xmlns:a14="http://schemas.microsoft.com/office/drawing/2010/main" val="0"/>
                          </a:ext>
                        </a:extLst>
                      </a:blip>
                      <a:srcRect l="4546" t="3947" r="4546" b="11403"/>
                      <a:stretch>
                        <a:fillRect/>
                      </a:stretch>
                    </p:blipFill>
                    <p:spPr bwMode="auto">
                      <a:xfrm>
                        <a:off x="7436052" y="1486630"/>
                        <a:ext cx="443938" cy="504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22" name="Text Box 399"/>
          <p:cNvSpPr txBox="1">
            <a:spLocks noChangeArrowheads="1"/>
          </p:cNvSpPr>
          <p:nvPr/>
        </p:nvSpPr>
        <p:spPr bwMode="auto">
          <a:xfrm>
            <a:off x="7471795" y="1099579"/>
            <a:ext cx="53091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900" b="1" dirty="0">
                <a:latin typeface="微软雅黑" pitchFamily="34" charset="-122"/>
                <a:ea typeface="微软雅黑" pitchFamily="34" charset="-122"/>
              </a:rPr>
              <a:t>用户</a:t>
            </a:r>
            <a:endParaRPr kumimoji="1" lang="en-US" altLang="zh-CN" sz="900" b="1" dirty="0">
              <a:latin typeface="微软雅黑" pitchFamily="34" charset="-122"/>
              <a:ea typeface="微软雅黑" pitchFamily="34" charset="-122"/>
            </a:endParaRPr>
          </a:p>
          <a:p>
            <a:pPr algn="ctr" eaLnBrk="1" hangingPunct="1"/>
            <a:r>
              <a:rPr kumimoji="1" lang="zh-CN" altLang="en-US" sz="900" b="1" dirty="0">
                <a:latin typeface="微软雅黑" pitchFamily="34" charset="-122"/>
                <a:ea typeface="微软雅黑" pitchFamily="34" charset="-122"/>
              </a:rPr>
              <a:t>收件人</a:t>
            </a:r>
          </a:p>
        </p:txBody>
      </p:sp>
      <p:sp>
        <p:nvSpPr>
          <p:cNvPr id="351" name="Freeform 344"/>
          <p:cNvSpPr>
            <a:spLocks/>
          </p:cNvSpPr>
          <p:nvPr/>
        </p:nvSpPr>
        <p:spPr bwMode="auto">
          <a:xfrm>
            <a:off x="2220201" y="3246306"/>
            <a:ext cx="785167" cy="290837"/>
          </a:xfrm>
          <a:custGeom>
            <a:avLst/>
            <a:gdLst>
              <a:gd name="T0" fmla="*/ 0 w 780"/>
              <a:gd name="T1" fmla="*/ 2147483646 h 313"/>
              <a:gd name="T2" fmla="*/ 2147483646 w 780"/>
              <a:gd name="T3" fmla="*/ 2147483646 h 313"/>
              <a:gd name="T4" fmla="*/ 2147483646 w 780"/>
              <a:gd name="T5" fmla="*/ 2147483646 h 313"/>
              <a:gd name="T6" fmla="*/ 2147483646 w 780"/>
              <a:gd name="T7" fmla="*/ 2147483646 h 313"/>
              <a:gd name="T8" fmla="*/ 2147483646 w 780"/>
              <a:gd name="T9" fmla="*/ 2147483646 h 313"/>
              <a:gd name="T10" fmla="*/ 2147483646 w 780"/>
              <a:gd name="T11" fmla="*/ 2147483646 h 31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780" h="313">
                <a:moveTo>
                  <a:pt x="0" y="99"/>
                </a:moveTo>
                <a:cubicBezTo>
                  <a:pt x="38" y="85"/>
                  <a:pt x="154" y="26"/>
                  <a:pt x="228" y="13"/>
                </a:cubicBezTo>
                <a:cubicBezTo>
                  <a:pt x="302" y="0"/>
                  <a:pt x="385" y="10"/>
                  <a:pt x="444" y="19"/>
                </a:cubicBezTo>
                <a:cubicBezTo>
                  <a:pt x="503" y="28"/>
                  <a:pt x="534" y="34"/>
                  <a:pt x="582" y="67"/>
                </a:cubicBezTo>
                <a:cubicBezTo>
                  <a:pt x="630" y="100"/>
                  <a:pt x="699" y="176"/>
                  <a:pt x="732" y="217"/>
                </a:cubicBezTo>
                <a:cubicBezTo>
                  <a:pt x="765" y="258"/>
                  <a:pt x="768" y="289"/>
                  <a:pt x="780" y="313"/>
                </a:cubicBezTo>
              </a:path>
            </a:pathLst>
          </a:custGeom>
          <a:noFill/>
          <a:ln w="38100" cap="flat" cmpd="sng">
            <a:solidFill>
              <a:srgbClr val="FF00FF"/>
            </a:solidFill>
            <a:prstDash val="solid"/>
            <a:round/>
            <a:headEnd type="none" w="med" len="me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Tree>
    <p:extLst>
      <p:ext uri="{BB962C8B-B14F-4D97-AF65-F5344CB8AC3E}">
        <p14:creationId xmlns:p14="http://schemas.microsoft.com/office/powerpoint/2010/main" val="1163454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3000" fill="hold" nodeType="withEffect">
                                  <p:stCondLst>
                                    <p:cond delay="0"/>
                                  </p:stCondLst>
                                  <p:childTnLst>
                                    <p:anim calcmode="discrete" valueType="str">
                                      <p:cBhvr>
                                        <p:cTn id="6" dur="1000" fill="hold"/>
                                        <p:tgtEl>
                                          <p:spTgt spid="3"/>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4"/>
          <p:cNvSpPr/>
          <p:nvPr/>
        </p:nvSpPr>
        <p:spPr>
          <a:xfrm>
            <a:off x="556963" y="1057072"/>
            <a:ext cx="8048776" cy="331493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AutoShape 5"/>
          <p:cNvSpPr>
            <a:spLocks noChangeArrowheads="1"/>
          </p:cNvSpPr>
          <p:nvPr/>
        </p:nvSpPr>
        <p:spPr bwMode="auto">
          <a:xfrm>
            <a:off x="556963" y="633865"/>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7" name="Rectangle 6"/>
          <p:cNvSpPr>
            <a:spLocks noChangeArrowheads="1"/>
          </p:cNvSpPr>
          <p:nvPr/>
        </p:nvSpPr>
        <p:spPr bwMode="auto">
          <a:xfrm>
            <a:off x="2783425" y="600654"/>
            <a:ext cx="359585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电子邮件的最主要的组成构件</a:t>
            </a:r>
          </a:p>
        </p:txBody>
      </p:sp>
      <p:graphicFrame>
        <p:nvGraphicFramePr>
          <p:cNvPr id="8" name="Object 383"/>
          <p:cNvGraphicFramePr>
            <a:graphicFrameLocks noChangeAspect="1"/>
          </p:cNvGraphicFramePr>
          <p:nvPr>
            <p:extLst>
              <p:ext uri="{D42A27DB-BD31-4B8C-83A1-F6EECF244321}">
                <p14:modId xmlns:p14="http://schemas.microsoft.com/office/powerpoint/2010/main" val="1113603240"/>
              </p:ext>
            </p:extLst>
          </p:nvPr>
        </p:nvGraphicFramePr>
        <p:xfrm>
          <a:off x="3846905" y="3061396"/>
          <a:ext cx="1597512" cy="842777"/>
        </p:xfrm>
        <a:graphic>
          <a:graphicData uri="http://schemas.openxmlformats.org/presentationml/2006/ole">
            <mc:AlternateContent xmlns:mc="http://schemas.openxmlformats.org/markup-compatibility/2006">
              <mc:Choice xmlns:v="urn:schemas-microsoft-com:vml" Requires="v">
                <p:oleObj spid="_x0000_s24674" name="VISIO" r:id="rId3" imgW="1687068" imgH="964692" progId="">
                  <p:embed/>
                </p:oleObj>
              </mc:Choice>
              <mc:Fallback>
                <p:oleObj name="VISIO" r:id="rId3" imgW="1687068" imgH="964692" progId="">
                  <p:embed/>
                  <p:pic>
                    <p:nvPicPr>
                      <p:cNvPr id="0" name="Picture 8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46905" y="3061396"/>
                        <a:ext cx="1597512" cy="842777"/>
                      </a:xfrm>
                      <a:prstGeom prst="rect">
                        <a:avLst/>
                      </a:prstGeom>
                      <a:noFill/>
                      <a:ln>
                        <a:noFill/>
                      </a:ln>
                      <a:effectLst>
                        <a:outerShdw dist="25400" dir="54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graphicFrame>
        <p:nvGraphicFramePr>
          <p:cNvPr id="9" name="Object 383"/>
          <p:cNvGraphicFramePr>
            <a:graphicFrameLocks noChangeAspect="1"/>
          </p:cNvGraphicFramePr>
          <p:nvPr>
            <p:extLst>
              <p:ext uri="{D42A27DB-BD31-4B8C-83A1-F6EECF244321}">
                <p14:modId xmlns:p14="http://schemas.microsoft.com/office/powerpoint/2010/main" val="2384968683"/>
              </p:ext>
            </p:extLst>
          </p:nvPr>
        </p:nvGraphicFramePr>
        <p:xfrm>
          <a:off x="5780655" y="2998336"/>
          <a:ext cx="1597279" cy="842777"/>
        </p:xfrm>
        <a:graphic>
          <a:graphicData uri="http://schemas.openxmlformats.org/presentationml/2006/ole">
            <mc:AlternateContent xmlns:mc="http://schemas.openxmlformats.org/markup-compatibility/2006">
              <mc:Choice xmlns:v="urn:schemas-microsoft-com:vml" Requires="v">
                <p:oleObj spid="_x0000_s24675" name="VISIO" r:id="rId5" imgW="1687068" imgH="964692" progId="">
                  <p:embed/>
                </p:oleObj>
              </mc:Choice>
              <mc:Fallback>
                <p:oleObj name="VISIO" r:id="rId5" imgW="1687068" imgH="964692" progId="">
                  <p:embed/>
                  <p:pic>
                    <p:nvPicPr>
                      <p:cNvPr id="0" name="Picture 8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80655" y="2998336"/>
                        <a:ext cx="1597279" cy="842777"/>
                      </a:xfrm>
                      <a:prstGeom prst="rect">
                        <a:avLst/>
                      </a:prstGeom>
                      <a:noFill/>
                      <a:effectLst>
                        <a:outerShdw dist="25400" dir="5400000" algn="ctr" rotWithShape="0">
                          <a:schemeClr val="bg2"/>
                        </a:outerShdw>
                      </a:effectLst>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 name="Line 3"/>
          <p:cNvSpPr>
            <a:spLocks noChangeShapeType="1"/>
          </p:cNvSpPr>
          <p:nvPr/>
        </p:nvSpPr>
        <p:spPr bwMode="auto">
          <a:xfrm flipH="1" flipV="1">
            <a:off x="2328917" y="3358737"/>
            <a:ext cx="483179" cy="44601"/>
          </a:xfrm>
          <a:prstGeom prst="line">
            <a:avLst/>
          </a:prstGeom>
          <a:noFill/>
          <a:ln w="38100">
            <a:solidFill>
              <a:srgbClr val="0000FF"/>
            </a:solidFill>
            <a:round/>
            <a:headEnd/>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11" name="Freeform 4"/>
          <p:cNvSpPr>
            <a:spLocks/>
          </p:cNvSpPr>
          <p:nvPr/>
        </p:nvSpPr>
        <p:spPr bwMode="auto">
          <a:xfrm>
            <a:off x="6375543" y="3320641"/>
            <a:ext cx="483179" cy="83627"/>
          </a:xfrm>
          <a:custGeom>
            <a:avLst/>
            <a:gdLst>
              <a:gd name="T0" fmla="*/ 2147483646 w 480"/>
              <a:gd name="T1" fmla="*/ 0 h 90"/>
              <a:gd name="T2" fmla="*/ 0 w 480"/>
              <a:gd name="T3" fmla="*/ 2147483646 h 90"/>
              <a:gd name="T4" fmla="*/ 0 60000 65536"/>
              <a:gd name="T5" fmla="*/ 0 60000 65536"/>
            </a:gdLst>
            <a:ahLst/>
            <a:cxnLst>
              <a:cxn ang="T4">
                <a:pos x="T0" y="T1"/>
              </a:cxn>
              <a:cxn ang="T5">
                <a:pos x="T2" y="T3"/>
              </a:cxn>
            </a:cxnLst>
            <a:rect l="0" t="0" r="r" b="b"/>
            <a:pathLst>
              <a:path w="480" h="90">
                <a:moveTo>
                  <a:pt x="480" y="0"/>
                </a:moveTo>
                <a:lnTo>
                  <a:pt x="0" y="90"/>
                </a:lnTo>
              </a:path>
            </a:pathLst>
          </a:custGeom>
          <a:noFill/>
          <a:ln w="38100" cmpd="sng">
            <a:solidFill>
              <a:srgbClr val="0000FF"/>
            </a:solidFill>
            <a:round/>
            <a:headEnd type="none" w="med" len="med"/>
            <a:tailEnd type="none" w="sm"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12" name="Line 5"/>
          <p:cNvSpPr>
            <a:spLocks noChangeShapeType="1"/>
          </p:cNvSpPr>
          <p:nvPr/>
        </p:nvSpPr>
        <p:spPr bwMode="auto">
          <a:xfrm flipH="1" flipV="1">
            <a:off x="5360866" y="3447939"/>
            <a:ext cx="495259" cy="0"/>
          </a:xfrm>
          <a:prstGeom prst="line">
            <a:avLst/>
          </a:prstGeom>
          <a:noFill/>
          <a:ln w="38100">
            <a:solidFill>
              <a:srgbClr val="0000FF"/>
            </a:solidFill>
            <a:round/>
            <a:headEnd/>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13" name="Line 6"/>
          <p:cNvSpPr>
            <a:spLocks noChangeShapeType="1"/>
          </p:cNvSpPr>
          <p:nvPr/>
        </p:nvSpPr>
        <p:spPr bwMode="auto">
          <a:xfrm flipH="1" flipV="1">
            <a:off x="3440229" y="3440506"/>
            <a:ext cx="495259" cy="0"/>
          </a:xfrm>
          <a:prstGeom prst="line">
            <a:avLst/>
          </a:prstGeom>
          <a:noFill/>
          <a:ln w="38100">
            <a:solidFill>
              <a:srgbClr val="0000FF"/>
            </a:solidFill>
            <a:round/>
            <a:headEnd/>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14" name="Text Box 7"/>
          <p:cNvSpPr txBox="1">
            <a:spLocks noChangeArrowheads="1"/>
          </p:cNvSpPr>
          <p:nvPr/>
        </p:nvSpPr>
        <p:spPr bwMode="auto">
          <a:xfrm>
            <a:off x="1700784" y="2878345"/>
            <a:ext cx="530915"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900" b="1">
                <a:latin typeface="微软雅黑" pitchFamily="34" charset="-122"/>
                <a:ea typeface="微软雅黑" pitchFamily="34" charset="-122"/>
              </a:rPr>
              <a:t>发送方</a:t>
            </a:r>
          </a:p>
        </p:txBody>
      </p:sp>
      <p:sp>
        <p:nvSpPr>
          <p:cNvPr id="15" name="Text Box 8"/>
          <p:cNvSpPr txBox="1">
            <a:spLocks noChangeArrowheads="1"/>
          </p:cNvSpPr>
          <p:nvPr/>
        </p:nvSpPr>
        <p:spPr bwMode="auto">
          <a:xfrm>
            <a:off x="2324891" y="3967357"/>
            <a:ext cx="646331"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900" b="1">
                <a:solidFill>
                  <a:srgbClr val="0000FF"/>
                </a:solidFill>
                <a:latin typeface="微软雅黑" pitchFamily="34" charset="-122"/>
                <a:ea typeface="微软雅黑" pitchFamily="34" charset="-122"/>
              </a:rPr>
              <a:t>邮件缓存</a:t>
            </a:r>
          </a:p>
        </p:txBody>
      </p:sp>
      <p:sp>
        <p:nvSpPr>
          <p:cNvPr id="16" name="Text Box 9"/>
          <p:cNvSpPr txBox="1">
            <a:spLocks noChangeArrowheads="1"/>
          </p:cNvSpPr>
          <p:nvPr/>
        </p:nvSpPr>
        <p:spPr bwMode="auto">
          <a:xfrm>
            <a:off x="5131356" y="3985011"/>
            <a:ext cx="76174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900" b="1">
                <a:latin typeface="微软雅黑" pitchFamily="34" charset="-122"/>
                <a:ea typeface="微软雅黑" pitchFamily="34" charset="-122"/>
              </a:rPr>
              <a:t>   </a:t>
            </a:r>
            <a:r>
              <a:rPr kumimoji="1" lang="zh-CN" altLang="en-US" sz="900" b="1">
                <a:latin typeface="微软雅黑" pitchFamily="34" charset="-122"/>
                <a:ea typeface="微软雅黑" pitchFamily="34" charset="-122"/>
              </a:rPr>
              <a:t>接收方</a:t>
            </a:r>
          </a:p>
          <a:p>
            <a:pPr algn="ctr" eaLnBrk="1" hangingPunct="1"/>
            <a:r>
              <a:rPr kumimoji="1" lang="zh-CN" altLang="en-US" sz="900" b="1">
                <a:latin typeface="微软雅黑" pitchFamily="34" charset="-122"/>
                <a:ea typeface="微软雅黑" pitchFamily="34" charset="-122"/>
              </a:rPr>
              <a:t>邮件服务器</a:t>
            </a:r>
          </a:p>
        </p:txBody>
      </p:sp>
      <p:sp>
        <p:nvSpPr>
          <p:cNvPr id="17" name="Oval 10"/>
          <p:cNvSpPr>
            <a:spLocks noChangeArrowheads="1"/>
          </p:cNvSpPr>
          <p:nvPr/>
        </p:nvSpPr>
        <p:spPr bwMode="auto">
          <a:xfrm>
            <a:off x="5662853" y="3045600"/>
            <a:ext cx="822411" cy="759149"/>
          </a:xfrm>
          <a:prstGeom prst="ellipse">
            <a:avLst/>
          </a:prstGeom>
          <a:solidFill>
            <a:srgbClr val="00FFCC"/>
          </a:solidFill>
          <a:ln w="9525">
            <a:solidFill>
              <a:schemeClr val="tx1"/>
            </a:solidFill>
            <a:round/>
            <a:headEnd/>
            <a:tailEnd/>
          </a:ln>
          <a:effectLst/>
        </p:spPr>
        <p:txBody>
          <a:bodyPr wrap="none" anchor="ctr"/>
          <a:lstStyle/>
          <a:p>
            <a:pPr algn="ctr" eaLnBrk="1" hangingPunct="1"/>
            <a:endParaRPr lang="zh-CN" altLang="en-US" sz="900" b="1">
              <a:latin typeface="微软雅黑" pitchFamily="34" charset="-122"/>
              <a:ea typeface="微软雅黑" pitchFamily="34" charset="-122"/>
            </a:endParaRPr>
          </a:p>
        </p:txBody>
      </p:sp>
      <p:grpSp>
        <p:nvGrpSpPr>
          <p:cNvPr id="18" name="Group 11"/>
          <p:cNvGrpSpPr>
            <a:grpSpLocks/>
          </p:cNvGrpSpPr>
          <p:nvPr/>
        </p:nvGrpSpPr>
        <p:grpSpPr bwMode="auto">
          <a:xfrm>
            <a:off x="5905450" y="3109714"/>
            <a:ext cx="289908" cy="267607"/>
            <a:chOff x="2351" y="2975"/>
            <a:chExt cx="481" cy="433"/>
          </a:xfrm>
          <a:effectLst/>
        </p:grpSpPr>
        <p:sp>
          <p:nvSpPr>
            <p:cNvPr id="19" name="Rectangle 12"/>
            <p:cNvSpPr>
              <a:spLocks noChangeArrowheads="1"/>
            </p:cNvSpPr>
            <p:nvPr/>
          </p:nvSpPr>
          <p:spPr bwMode="auto">
            <a:xfrm rot="-5400000">
              <a:off x="2376" y="2952"/>
              <a:ext cx="432" cy="480"/>
            </a:xfrm>
            <a:prstGeom prst="rect">
              <a:avLst/>
            </a:prstGeom>
            <a:solidFill>
              <a:srgbClr val="CCECFF"/>
            </a:solidFill>
            <a:ln w="19050">
              <a:solidFill>
                <a:schemeClr val="tx1"/>
              </a:solidFill>
              <a:miter lim="800000"/>
              <a:headEnd/>
              <a:tailEnd/>
            </a:ln>
            <a:effectLst>
              <a:outerShdw dist="35921" dir="2700000" algn="ctr" rotWithShape="0">
                <a:schemeClr val="bg2"/>
              </a:outerShdw>
            </a:effectLst>
          </p:spPr>
          <p:txBody>
            <a:bodyPr wrap="none" anchor="ctr"/>
            <a:lstStyle/>
            <a:p>
              <a:pPr algn="ctr" eaLnBrk="1" hangingPunct="1"/>
              <a:endParaRPr lang="zh-CN" altLang="en-US" sz="900" b="1">
                <a:latin typeface="微软雅黑" pitchFamily="34" charset="-122"/>
                <a:ea typeface="微软雅黑" pitchFamily="34" charset="-122"/>
              </a:endParaRPr>
            </a:p>
          </p:txBody>
        </p:sp>
        <p:sp>
          <p:nvSpPr>
            <p:cNvPr id="20" name="Line 13"/>
            <p:cNvSpPr>
              <a:spLocks noChangeShapeType="1"/>
            </p:cNvSpPr>
            <p:nvPr/>
          </p:nvSpPr>
          <p:spPr bwMode="auto">
            <a:xfrm rot="10800000">
              <a:off x="2351" y="3321"/>
              <a:ext cx="48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21" name="Line 14"/>
            <p:cNvSpPr>
              <a:spLocks noChangeShapeType="1"/>
            </p:cNvSpPr>
            <p:nvPr/>
          </p:nvSpPr>
          <p:spPr bwMode="auto">
            <a:xfrm rot="10800000">
              <a:off x="2351" y="3234"/>
              <a:ext cx="48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22" name="Line 15"/>
            <p:cNvSpPr>
              <a:spLocks noChangeShapeType="1"/>
            </p:cNvSpPr>
            <p:nvPr/>
          </p:nvSpPr>
          <p:spPr bwMode="auto">
            <a:xfrm rot="10800000">
              <a:off x="2351" y="3148"/>
              <a:ext cx="48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23" name="Line 16"/>
            <p:cNvSpPr>
              <a:spLocks noChangeShapeType="1"/>
            </p:cNvSpPr>
            <p:nvPr/>
          </p:nvSpPr>
          <p:spPr bwMode="auto">
            <a:xfrm rot="10800000">
              <a:off x="2351" y="3061"/>
              <a:ext cx="48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24" name="Line 17"/>
            <p:cNvSpPr>
              <a:spLocks noChangeShapeType="1"/>
            </p:cNvSpPr>
            <p:nvPr/>
          </p:nvSpPr>
          <p:spPr bwMode="auto">
            <a:xfrm rot="5400000">
              <a:off x="2519" y="3191"/>
              <a:ext cx="43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25" name="Line 18"/>
            <p:cNvSpPr>
              <a:spLocks noChangeShapeType="1"/>
            </p:cNvSpPr>
            <p:nvPr/>
          </p:nvSpPr>
          <p:spPr bwMode="auto">
            <a:xfrm rot="5400000">
              <a:off x="2423" y="3191"/>
              <a:ext cx="43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26" name="Line 19"/>
            <p:cNvSpPr>
              <a:spLocks noChangeShapeType="1"/>
            </p:cNvSpPr>
            <p:nvPr/>
          </p:nvSpPr>
          <p:spPr bwMode="auto">
            <a:xfrm rot="5400000">
              <a:off x="2327" y="3191"/>
              <a:ext cx="43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27" name="Line 20"/>
            <p:cNvSpPr>
              <a:spLocks noChangeShapeType="1"/>
            </p:cNvSpPr>
            <p:nvPr/>
          </p:nvSpPr>
          <p:spPr bwMode="auto">
            <a:xfrm rot="5400000">
              <a:off x="2231" y="3191"/>
              <a:ext cx="43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grpSp>
      <p:grpSp>
        <p:nvGrpSpPr>
          <p:cNvPr id="28" name="Group 21"/>
          <p:cNvGrpSpPr>
            <a:grpSpLocks/>
          </p:cNvGrpSpPr>
          <p:nvPr/>
        </p:nvGrpSpPr>
        <p:grpSpPr bwMode="auto">
          <a:xfrm>
            <a:off x="5839013" y="3433072"/>
            <a:ext cx="463047" cy="267607"/>
            <a:chOff x="1296" y="768"/>
            <a:chExt cx="556" cy="336"/>
          </a:xfrm>
          <a:effectLst/>
        </p:grpSpPr>
        <p:sp>
          <p:nvSpPr>
            <p:cNvPr id="29" name="Rectangle 22"/>
            <p:cNvSpPr>
              <a:spLocks noChangeArrowheads="1"/>
            </p:cNvSpPr>
            <p:nvPr/>
          </p:nvSpPr>
          <p:spPr bwMode="auto">
            <a:xfrm>
              <a:off x="1296" y="768"/>
              <a:ext cx="556" cy="336"/>
            </a:xfrm>
            <a:prstGeom prst="rect">
              <a:avLst/>
            </a:prstGeom>
            <a:solidFill>
              <a:srgbClr val="FFFF99"/>
            </a:solidFill>
            <a:ln w="12700">
              <a:solidFill>
                <a:schemeClr val="tx1"/>
              </a:solidFill>
              <a:miter lim="800000"/>
              <a:headEnd/>
              <a:tailEnd/>
            </a:ln>
            <a:effectLst>
              <a:outerShdw dist="35921" dir="2700000" algn="ctr" rotWithShape="0">
                <a:schemeClr val="bg2"/>
              </a:outerShdw>
            </a:effectLst>
          </p:spPr>
          <p:txBody>
            <a:bodyPr wrap="none" anchor="ctr"/>
            <a:lstStyle/>
            <a:p>
              <a:pPr algn="ctr" eaLnBrk="1" hangingPunct="1"/>
              <a:endParaRPr kumimoji="1" lang="zh-CN" altLang="zh-CN" sz="900" b="1">
                <a:latin typeface="微软雅黑" pitchFamily="34" charset="-122"/>
                <a:ea typeface="微软雅黑" pitchFamily="34" charset="-122"/>
              </a:endParaRPr>
            </a:p>
          </p:txBody>
        </p:sp>
        <p:grpSp>
          <p:nvGrpSpPr>
            <p:cNvPr id="30" name="Group 23"/>
            <p:cNvGrpSpPr>
              <a:grpSpLocks/>
            </p:cNvGrpSpPr>
            <p:nvPr/>
          </p:nvGrpSpPr>
          <p:grpSpPr bwMode="auto">
            <a:xfrm>
              <a:off x="1367" y="829"/>
              <a:ext cx="393" cy="214"/>
              <a:chOff x="2928" y="3744"/>
              <a:chExt cx="528" cy="336"/>
            </a:xfrm>
          </p:grpSpPr>
          <p:grpSp>
            <p:nvGrpSpPr>
              <p:cNvPr id="31" name="Group 24"/>
              <p:cNvGrpSpPr>
                <a:grpSpLocks/>
              </p:cNvGrpSpPr>
              <p:nvPr/>
            </p:nvGrpSpPr>
            <p:grpSpPr bwMode="auto">
              <a:xfrm>
                <a:off x="3024" y="3744"/>
                <a:ext cx="432" cy="240"/>
                <a:chOff x="2736" y="3648"/>
                <a:chExt cx="432" cy="240"/>
              </a:xfrm>
            </p:grpSpPr>
            <p:grpSp>
              <p:nvGrpSpPr>
                <p:cNvPr id="46" name="Group 25"/>
                <p:cNvGrpSpPr>
                  <a:grpSpLocks/>
                </p:cNvGrpSpPr>
                <p:nvPr/>
              </p:nvGrpSpPr>
              <p:grpSpPr bwMode="auto">
                <a:xfrm>
                  <a:off x="2736" y="3648"/>
                  <a:ext cx="432" cy="240"/>
                  <a:chOff x="2592" y="3504"/>
                  <a:chExt cx="576" cy="384"/>
                </a:xfrm>
              </p:grpSpPr>
              <p:sp>
                <p:nvSpPr>
                  <p:cNvPr id="48" name="Rectangle 26"/>
                  <p:cNvSpPr>
                    <a:spLocks noChangeArrowheads="1"/>
                  </p:cNvSpPr>
                  <p:nvPr/>
                </p:nvSpPr>
                <p:spPr bwMode="auto">
                  <a:xfrm>
                    <a:off x="2592" y="3504"/>
                    <a:ext cx="576" cy="384"/>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en-US" sz="900" b="1">
                      <a:latin typeface="微软雅黑" pitchFamily="34" charset="-122"/>
                      <a:ea typeface="微软雅黑" pitchFamily="34" charset="-122"/>
                    </a:endParaRPr>
                  </a:p>
                </p:txBody>
              </p:sp>
              <p:sp>
                <p:nvSpPr>
                  <p:cNvPr id="49" name="Freeform 27"/>
                  <p:cNvSpPr>
                    <a:spLocks/>
                  </p:cNvSpPr>
                  <p:nvPr/>
                </p:nvSpPr>
                <p:spPr bwMode="auto">
                  <a:xfrm>
                    <a:off x="2592" y="3504"/>
                    <a:ext cx="576" cy="240"/>
                  </a:xfrm>
                  <a:custGeom>
                    <a:avLst/>
                    <a:gdLst>
                      <a:gd name="T0" fmla="*/ 0 w 576"/>
                      <a:gd name="T1" fmla="*/ 0 h 240"/>
                      <a:gd name="T2" fmla="*/ 288 w 576"/>
                      <a:gd name="T3" fmla="*/ 240 h 240"/>
                      <a:gd name="T4" fmla="*/ 576 w 576"/>
                      <a:gd name="T5" fmla="*/ 0 h 240"/>
                      <a:gd name="T6" fmla="*/ 0 60000 65536"/>
                      <a:gd name="T7" fmla="*/ 0 60000 65536"/>
                      <a:gd name="T8" fmla="*/ 0 60000 65536"/>
                    </a:gdLst>
                    <a:ahLst/>
                    <a:cxnLst>
                      <a:cxn ang="T6">
                        <a:pos x="T0" y="T1"/>
                      </a:cxn>
                      <a:cxn ang="T7">
                        <a:pos x="T2" y="T3"/>
                      </a:cxn>
                      <a:cxn ang="T8">
                        <a:pos x="T4" y="T5"/>
                      </a:cxn>
                    </a:cxnLst>
                    <a:rect l="0" t="0" r="r" b="b"/>
                    <a:pathLst>
                      <a:path w="576" h="240">
                        <a:moveTo>
                          <a:pt x="0" y="0"/>
                        </a:moveTo>
                        <a:lnTo>
                          <a:pt x="288" y="240"/>
                        </a:lnTo>
                        <a:lnTo>
                          <a:pt x="576" y="0"/>
                        </a:lnTo>
                      </a:path>
                    </a:pathLst>
                  </a:custGeom>
                  <a:solidFill>
                    <a:srgbClr val="FFFF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50" name="Line 28"/>
                  <p:cNvSpPr>
                    <a:spLocks noChangeShapeType="1"/>
                  </p:cNvSpPr>
                  <p:nvPr/>
                </p:nvSpPr>
                <p:spPr bwMode="auto">
                  <a:xfrm flipV="1">
                    <a:off x="2592" y="3704"/>
                    <a:ext cx="232" cy="18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51" name="Line 29"/>
                  <p:cNvSpPr>
                    <a:spLocks noChangeShapeType="1"/>
                  </p:cNvSpPr>
                  <p:nvPr/>
                </p:nvSpPr>
                <p:spPr bwMode="auto">
                  <a:xfrm flipH="1" flipV="1">
                    <a:off x="2936" y="3704"/>
                    <a:ext cx="232" cy="18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grpSp>
            <p:sp>
              <p:nvSpPr>
                <p:cNvPr id="47" name="Line 30"/>
                <p:cNvSpPr>
                  <a:spLocks noChangeShapeType="1"/>
                </p:cNvSpPr>
                <p:nvPr/>
              </p:nvSpPr>
              <p:spPr bwMode="auto">
                <a:xfrm>
                  <a:off x="2736" y="3648"/>
                  <a:ext cx="42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grpSp>
          <p:grpSp>
            <p:nvGrpSpPr>
              <p:cNvPr id="32" name="Group 31"/>
              <p:cNvGrpSpPr>
                <a:grpSpLocks/>
              </p:cNvGrpSpPr>
              <p:nvPr/>
            </p:nvGrpSpPr>
            <p:grpSpPr bwMode="auto">
              <a:xfrm>
                <a:off x="2976" y="3792"/>
                <a:ext cx="432" cy="240"/>
                <a:chOff x="2736" y="3648"/>
                <a:chExt cx="432" cy="240"/>
              </a:xfrm>
            </p:grpSpPr>
            <p:grpSp>
              <p:nvGrpSpPr>
                <p:cNvPr id="40" name="Group 32"/>
                <p:cNvGrpSpPr>
                  <a:grpSpLocks/>
                </p:cNvGrpSpPr>
                <p:nvPr/>
              </p:nvGrpSpPr>
              <p:grpSpPr bwMode="auto">
                <a:xfrm>
                  <a:off x="2736" y="3648"/>
                  <a:ext cx="432" cy="240"/>
                  <a:chOff x="2592" y="3504"/>
                  <a:chExt cx="576" cy="384"/>
                </a:xfrm>
              </p:grpSpPr>
              <p:sp>
                <p:nvSpPr>
                  <p:cNvPr id="42" name="Rectangle 33"/>
                  <p:cNvSpPr>
                    <a:spLocks noChangeArrowheads="1"/>
                  </p:cNvSpPr>
                  <p:nvPr/>
                </p:nvSpPr>
                <p:spPr bwMode="auto">
                  <a:xfrm>
                    <a:off x="2592" y="3504"/>
                    <a:ext cx="576" cy="384"/>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en-US" sz="900" b="1">
                      <a:latin typeface="微软雅黑" pitchFamily="34" charset="-122"/>
                      <a:ea typeface="微软雅黑" pitchFamily="34" charset="-122"/>
                    </a:endParaRPr>
                  </a:p>
                </p:txBody>
              </p:sp>
              <p:sp>
                <p:nvSpPr>
                  <p:cNvPr id="43" name="Freeform 34"/>
                  <p:cNvSpPr>
                    <a:spLocks/>
                  </p:cNvSpPr>
                  <p:nvPr/>
                </p:nvSpPr>
                <p:spPr bwMode="auto">
                  <a:xfrm>
                    <a:off x="2592" y="3504"/>
                    <a:ext cx="576" cy="240"/>
                  </a:xfrm>
                  <a:custGeom>
                    <a:avLst/>
                    <a:gdLst>
                      <a:gd name="T0" fmla="*/ 0 w 576"/>
                      <a:gd name="T1" fmla="*/ 0 h 240"/>
                      <a:gd name="T2" fmla="*/ 288 w 576"/>
                      <a:gd name="T3" fmla="*/ 240 h 240"/>
                      <a:gd name="T4" fmla="*/ 576 w 576"/>
                      <a:gd name="T5" fmla="*/ 0 h 240"/>
                      <a:gd name="T6" fmla="*/ 0 60000 65536"/>
                      <a:gd name="T7" fmla="*/ 0 60000 65536"/>
                      <a:gd name="T8" fmla="*/ 0 60000 65536"/>
                    </a:gdLst>
                    <a:ahLst/>
                    <a:cxnLst>
                      <a:cxn ang="T6">
                        <a:pos x="T0" y="T1"/>
                      </a:cxn>
                      <a:cxn ang="T7">
                        <a:pos x="T2" y="T3"/>
                      </a:cxn>
                      <a:cxn ang="T8">
                        <a:pos x="T4" y="T5"/>
                      </a:cxn>
                    </a:cxnLst>
                    <a:rect l="0" t="0" r="r" b="b"/>
                    <a:pathLst>
                      <a:path w="576" h="240">
                        <a:moveTo>
                          <a:pt x="0" y="0"/>
                        </a:moveTo>
                        <a:lnTo>
                          <a:pt x="288" y="240"/>
                        </a:lnTo>
                        <a:lnTo>
                          <a:pt x="576" y="0"/>
                        </a:lnTo>
                      </a:path>
                    </a:pathLst>
                  </a:custGeom>
                  <a:solidFill>
                    <a:srgbClr val="FFFF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44" name="Line 35"/>
                  <p:cNvSpPr>
                    <a:spLocks noChangeShapeType="1"/>
                  </p:cNvSpPr>
                  <p:nvPr/>
                </p:nvSpPr>
                <p:spPr bwMode="auto">
                  <a:xfrm flipV="1">
                    <a:off x="2592" y="3704"/>
                    <a:ext cx="232" cy="18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45" name="Line 36"/>
                  <p:cNvSpPr>
                    <a:spLocks noChangeShapeType="1"/>
                  </p:cNvSpPr>
                  <p:nvPr/>
                </p:nvSpPr>
                <p:spPr bwMode="auto">
                  <a:xfrm flipH="1" flipV="1">
                    <a:off x="2936" y="3704"/>
                    <a:ext cx="232" cy="18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grpSp>
            <p:sp>
              <p:nvSpPr>
                <p:cNvPr id="41" name="Line 37"/>
                <p:cNvSpPr>
                  <a:spLocks noChangeShapeType="1"/>
                </p:cNvSpPr>
                <p:nvPr/>
              </p:nvSpPr>
              <p:spPr bwMode="auto">
                <a:xfrm>
                  <a:off x="2736" y="3648"/>
                  <a:ext cx="42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grpSp>
          <p:grpSp>
            <p:nvGrpSpPr>
              <p:cNvPr id="33" name="Group 38"/>
              <p:cNvGrpSpPr>
                <a:grpSpLocks/>
              </p:cNvGrpSpPr>
              <p:nvPr/>
            </p:nvGrpSpPr>
            <p:grpSpPr bwMode="auto">
              <a:xfrm>
                <a:off x="2928" y="3840"/>
                <a:ext cx="432" cy="240"/>
                <a:chOff x="2736" y="3648"/>
                <a:chExt cx="432" cy="240"/>
              </a:xfrm>
            </p:grpSpPr>
            <p:grpSp>
              <p:nvGrpSpPr>
                <p:cNvPr id="34" name="Group 39"/>
                <p:cNvGrpSpPr>
                  <a:grpSpLocks/>
                </p:cNvGrpSpPr>
                <p:nvPr/>
              </p:nvGrpSpPr>
              <p:grpSpPr bwMode="auto">
                <a:xfrm>
                  <a:off x="2736" y="3648"/>
                  <a:ext cx="432" cy="240"/>
                  <a:chOff x="2592" y="3504"/>
                  <a:chExt cx="576" cy="384"/>
                </a:xfrm>
              </p:grpSpPr>
              <p:sp>
                <p:nvSpPr>
                  <p:cNvPr id="36" name="Rectangle 40"/>
                  <p:cNvSpPr>
                    <a:spLocks noChangeArrowheads="1"/>
                  </p:cNvSpPr>
                  <p:nvPr/>
                </p:nvSpPr>
                <p:spPr bwMode="auto">
                  <a:xfrm>
                    <a:off x="2592" y="3504"/>
                    <a:ext cx="576" cy="384"/>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en-US" sz="900" b="1">
                      <a:latin typeface="微软雅黑" pitchFamily="34" charset="-122"/>
                      <a:ea typeface="微软雅黑" pitchFamily="34" charset="-122"/>
                    </a:endParaRPr>
                  </a:p>
                </p:txBody>
              </p:sp>
              <p:sp>
                <p:nvSpPr>
                  <p:cNvPr id="37" name="Freeform 41"/>
                  <p:cNvSpPr>
                    <a:spLocks/>
                  </p:cNvSpPr>
                  <p:nvPr/>
                </p:nvSpPr>
                <p:spPr bwMode="auto">
                  <a:xfrm>
                    <a:off x="2592" y="3504"/>
                    <a:ext cx="576" cy="240"/>
                  </a:xfrm>
                  <a:custGeom>
                    <a:avLst/>
                    <a:gdLst>
                      <a:gd name="T0" fmla="*/ 0 w 576"/>
                      <a:gd name="T1" fmla="*/ 0 h 240"/>
                      <a:gd name="T2" fmla="*/ 288 w 576"/>
                      <a:gd name="T3" fmla="*/ 240 h 240"/>
                      <a:gd name="T4" fmla="*/ 576 w 576"/>
                      <a:gd name="T5" fmla="*/ 0 h 240"/>
                      <a:gd name="T6" fmla="*/ 0 60000 65536"/>
                      <a:gd name="T7" fmla="*/ 0 60000 65536"/>
                      <a:gd name="T8" fmla="*/ 0 60000 65536"/>
                    </a:gdLst>
                    <a:ahLst/>
                    <a:cxnLst>
                      <a:cxn ang="T6">
                        <a:pos x="T0" y="T1"/>
                      </a:cxn>
                      <a:cxn ang="T7">
                        <a:pos x="T2" y="T3"/>
                      </a:cxn>
                      <a:cxn ang="T8">
                        <a:pos x="T4" y="T5"/>
                      </a:cxn>
                    </a:cxnLst>
                    <a:rect l="0" t="0" r="r" b="b"/>
                    <a:pathLst>
                      <a:path w="576" h="240">
                        <a:moveTo>
                          <a:pt x="0" y="0"/>
                        </a:moveTo>
                        <a:lnTo>
                          <a:pt x="288" y="240"/>
                        </a:lnTo>
                        <a:lnTo>
                          <a:pt x="576" y="0"/>
                        </a:lnTo>
                      </a:path>
                    </a:pathLst>
                  </a:custGeom>
                  <a:solidFill>
                    <a:srgbClr val="FFFF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8" name="Line 42"/>
                  <p:cNvSpPr>
                    <a:spLocks noChangeShapeType="1"/>
                  </p:cNvSpPr>
                  <p:nvPr/>
                </p:nvSpPr>
                <p:spPr bwMode="auto">
                  <a:xfrm flipV="1">
                    <a:off x="2592" y="3704"/>
                    <a:ext cx="232" cy="18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9" name="Line 43"/>
                  <p:cNvSpPr>
                    <a:spLocks noChangeShapeType="1"/>
                  </p:cNvSpPr>
                  <p:nvPr/>
                </p:nvSpPr>
                <p:spPr bwMode="auto">
                  <a:xfrm flipH="1" flipV="1">
                    <a:off x="2936" y="3704"/>
                    <a:ext cx="232" cy="18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grpSp>
            <p:sp>
              <p:nvSpPr>
                <p:cNvPr id="35" name="Line 44"/>
                <p:cNvSpPr>
                  <a:spLocks noChangeShapeType="1"/>
                </p:cNvSpPr>
                <p:nvPr/>
              </p:nvSpPr>
              <p:spPr bwMode="auto">
                <a:xfrm>
                  <a:off x="2736" y="3648"/>
                  <a:ext cx="42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grpSp>
        </p:grpSp>
      </p:grpSp>
      <p:grpSp>
        <p:nvGrpSpPr>
          <p:cNvPr id="52" name="Group 45"/>
          <p:cNvGrpSpPr>
            <a:grpSpLocks/>
          </p:cNvGrpSpPr>
          <p:nvPr/>
        </p:nvGrpSpPr>
        <p:grpSpPr bwMode="auto">
          <a:xfrm>
            <a:off x="1900095" y="3171970"/>
            <a:ext cx="560690" cy="593753"/>
            <a:chOff x="246" y="1767"/>
            <a:chExt cx="557" cy="639"/>
          </a:xfrm>
        </p:grpSpPr>
        <p:grpSp>
          <p:nvGrpSpPr>
            <p:cNvPr id="53" name="Group 46"/>
            <p:cNvGrpSpPr>
              <a:grpSpLocks/>
            </p:cNvGrpSpPr>
            <p:nvPr/>
          </p:nvGrpSpPr>
          <p:grpSpPr bwMode="auto">
            <a:xfrm>
              <a:off x="246" y="1943"/>
              <a:ext cx="557" cy="463"/>
              <a:chOff x="246" y="1943"/>
              <a:chExt cx="557" cy="463"/>
            </a:xfrm>
          </p:grpSpPr>
          <p:sp>
            <p:nvSpPr>
              <p:cNvPr id="106" name="Freeform 47"/>
              <p:cNvSpPr>
                <a:spLocks/>
              </p:cNvSpPr>
              <p:nvPr/>
            </p:nvSpPr>
            <p:spPr bwMode="auto">
              <a:xfrm>
                <a:off x="373" y="2005"/>
                <a:ext cx="196" cy="295"/>
              </a:xfrm>
              <a:custGeom>
                <a:avLst/>
                <a:gdLst>
                  <a:gd name="T0" fmla="*/ 0 w 982"/>
                  <a:gd name="T1" fmla="*/ 0 h 1477"/>
                  <a:gd name="T2" fmla="*/ 0 w 982"/>
                  <a:gd name="T3" fmla="*/ 0 h 1477"/>
                  <a:gd name="T4" fmla="*/ 0 w 982"/>
                  <a:gd name="T5" fmla="*/ 0 h 1477"/>
                  <a:gd name="T6" fmla="*/ 0 w 982"/>
                  <a:gd name="T7" fmla="*/ 0 h 147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82" h="1477">
                    <a:moveTo>
                      <a:pt x="652" y="26"/>
                    </a:moveTo>
                    <a:lnTo>
                      <a:pt x="982" y="1347"/>
                    </a:lnTo>
                    <a:lnTo>
                      <a:pt x="0" y="1477"/>
                    </a:lnTo>
                    <a:lnTo>
                      <a:pt x="252" y="0"/>
                    </a:lnTo>
                  </a:path>
                </a:pathLst>
              </a:custGeom>
              <a:noFill/>
              <a:ln w="174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a:endParaRPr lang="zh-CN" altLang="en-US" sz="900" b="1">
                  <a:latin typeface="微软雅黑" pitchFamily="34" charset="-122"/>
                  <a:ea typeface="微软雅黑" pitchFamily="34" charset="-122"/>
                </a:endParaRPr>
              </a:p>
            </p:txBody>
          </p:sp>
          <p:grpSp>
            <p:nvGrpSpPr>
              <p:cNvPr id="107" name="Group 48"/>
              <p:cNvGrpSpPr>
                <a:grpSpLocks/>
              </p:cNvGrpSpPr>
              <p:nvPr/>
            </p:nvGrpSpPr>
            <p:grpSpPr bwMode="auto">
              <a:xfrm>
                <a:off x="246" y="1943"/>
                <a:ext cx="551" cy="121"/>
                <a:chOff x="246" y="1943"/>
                <a:chExt cx="551" cy="121"/>
              </a:xfrm>
            </p:grpSpPr>
            <p:sp>
              <p:nvSpPr>
                <p:cNvPr id="109" name="Freeform 49"/>
                <p:cNvSpPr>
                  <a:spLocks/>
                </p:cNvSpPr>
                <p:nvPr/>
              </p:nvSpPr>
              <p:spPr bwMode="auto">
                <a:xfrm>
                  <a:off x="246" y="1943"/>
                  <a:ext cx="551" cy="104"/>
                </a:xfrm>
                <a:custGeom>
                  <a:avLst/>
                  <a:gdLst>
                    <a:gd name="T0" fmla="*/ 0 w 2751"/>
                    <a:gd name="T1" fmla="*/ 0 h 522"/>
                    <a:gd name="T2" fmla="*/ 0 w 2751"/>
                    <a:gd name="T3" fmla="*/ 0 h 522"/>
                    <a:gd name="T4" fmla="*/ 0 w 2751"/>
                    <a:gd name="T5" fmla="*/ 0 h 522"/>
                    <a:gd name="T6" fmla="*/ 0 w 2751"/>
                    <a:gd name="T7" fmla="*/ 0 h 522"/>
                    <a:gd name="T8" fmla="*/ 0 w 2751"/>
                    <a:gd name="T9" fmla="*/ 0 h 52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751" h="522">
                      <a:moveTo>
                        <a:pt x="2751" y="270"/>
                      </a:moveTo>
                      <a:lnTo>
                        <a:pt x="1016" y="522"/>
                      </a:lnTo>
                      <a:lnTo>
                        <a:pt x="0" y="132"/>
                      </a:lnTo>
                      <a:lnTo>
                        <a:pt x="1302" y="0"/>
                      </a:lnTo>
                      <a:lnTo>
                        <a:pt x="2751" y="270"/>
                      </a:lnTo>
                      <a:close/>
                    </a:path>
                  </a:pathLst>
                </a:custGeom>
                <a:solidFill>
                  <a:srgbClr val="FFFFFF"/>
                </a:solidFill>
                <a:ln w="3175">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110" name="Freeform 50"/>
                <p:cNvSpPr>
                  <a:spLocks/>
                </p:cNvSpPr>
                <p:nvPr/>
              </p:nvSpPr>
              <p:spPr bwMode="auto">
                <a:xfrm>
                  <a:off x="450" y="1997"/>
                  <a:ext cx="345" cy="67"/>
                </a:xfrm>
                <a:custGeom>
                  <a:avLst/>
                  <a:gdLst>
                    <a:gd name="T0" fmla="*/ 0 w 1728"/>
                    <a:gd name="T1" fmla="*/ 0 h 337"/>
                    <a:gd name="T2" fmla="*/ 0 w 1728"/>
                    <a:gd name="T3" fmla="*/ 0 h 337"/>
                    <a:gd name="T4" fmla="*/ 0 w 1728"/>
                    <a:gd name="T5" fmla="*/ 0 h 337"/>
                    <a:gd name="T6" fmla="*/ 0 w 1728"/>
                    <a:gd name="T7" fmla="*/ 0 h 337"/>
                    <a:gd name="T8" fmla="*/ 0 w 1728"/>
                    <a:gd name="T9" fmla="*/ 0 h 33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28" h="337">
                      <a:moveTo>
                        <a:pt x="1728" y="0"/>
                      </a:moveTo>
                      <a:lnTo>
                        <a:pt x="0" y="251"/>
                      </a:lnTo>
                      <a:lnTo>
                        <a:pt x="0" y="337"/>
                      </a:lnTo>
                      <a:lnTo>
                        <a:pt x="1728" y="88"/>
                      </a:lnTo>
                      <a:lnTo>
                        <a:pt x="1728" y="0"/>
                      </a:lnTo>
                      <a:close/>
                    </a:path>
                  </a:pathLst>
                </a:custGeom>
                <a:solidFill>
                  <a:srgbClr val="E0E0E0"/>
                </a:solidFill>
                <a:ln w="3175">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111" name="Freeform 51"/>
                <p:cNvSpPr>
                  <a:spLocks/>
                </p:cNvSpPr>
                <p:nvPr/>
              </p:nvSpPr>
              <p:spPr bwMode="auto">
                <a:xfrm>
                  <a:off x="246" y="1969"/>
                  <a:ext cx="204" cy="95"/>
                </a:xfrm>
                <a:custGeom>
                  <a:avLst/>
                  <a:gdLst>
                    <a:gd name="T0" fmla="*/ 0 w 1016"/>
                    <a:gd name="T1" fmla="*/ 0 h 476"/>
                    <a:gd name="T2" fmla="*/ 0 w 1016"/>
                    <a:gd name="T3" fmla="*/ 0 h 476"/>
                    <a:gd name="T4" fmla="*/ 0 w 1016"/>
                    <a:gd name="T5" fmla="*/ 0 h 476"/>
                    <a:gd name="T6" fmla="*/ 0 w 1016"/>
                    <a:gd name="T7" fmla="*/ 0 h 476"/>
                    <a:gd name="T8" fmla="*/ 0 w 1016"/>
                    <a:gd name="T9" fmla="*/ 0 h 47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16" h="476">
                      <a:moveTo>
                        <a:pt x="1016" y="476"/>
                      </a:moveTo>
                      <a:lnTo>
                        <a:pt x="1016" y="390"/>
                      </a:lnTo>
                      <a:lnTo>
                        <a:pt x="0" y="0"/>
                      </a:lnTo>
                      <a:lnTo>
                        <a:pt x="0" y="60"/>
                      </a:lnTo>
                      <a:lnTo>
                        <a:pt x="1016" y="476"/>
                      </a:lnTo>
                      <a:close/>
                    </a:path>
                  </a:pathLst>
                </a:custGeom>
                <a:solidFill>
                  <a:srgbClr val="C0C0C0"/>
                </a:solidFill>
                <a:ln w="3175">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grpSp>
          <p:sp>
            <p:nvSpPr>
              <p:cNvPr id="108" name="Freeform 52"/>
              <p:cNvSpPr>
                <a:spLocks/>
              </p:cNvSpPr>
              <p:nvPr/>
            </p:nvSpPr>
            <p:spPr bwMode="auto">
              <a:xfrm>
                <a:off x="564" y="2028"/>
                <a:ext cx="239" cy="378"/>
              </a:xfrm>
              <a:custGeom>
                <a:avLst/>
                <a:gdLst>
                  <a:gd name="T0" fmla="*/ 0 w 1195"/>
                  <a:gd name="T1" fmla="*/ 0 h 1893"/>
                  <a:gd name="T2" fmla="*/ 0 w 1195"/>
                  <a:gd name="T3" fmla="*/ 0 h 1893"/>
                  <a:gd name="T4" fmla="*/ 0 w 1195"/>
                  <a:gd name="T5" fmla="*/ 0 h 1893"/>
                  <a:gd name="T6" fmla="*/ 0 w 1195"/>
                  <a:gd name="T7" fmla="*/ 0 h 189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195" h="1893">
                    <a:moveTo>
                      <a:pt x="660" y="0"/>
                    </a:moveTo>
                    <a:lnTo>
                      <a:pt x="1195" y="1747"/>
                    </a:lnTo>
                    <a:lnTo>
                      <a:pt x="0" y="1893"/>
                    </a:lnTo>
                    <a:lnTo>
                      <a:pt x="191" y="35"/>
                    </a:lnTo>
                  </a:path>
                </a:pathLst>
              </a:custGeom>
              <a:noFill/>
              <a:ln w="174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a:endParaRPr lang="zh-CN" altLang="en-US" sz="900" b="1">
                  <a:latin typeface="微软雅黑" pitchFamily="34" charset="-122"/>
                  <a:ea typeface="微软雅黑" pitchFamily="34" charset="-122"/>
                </a:endParaRPr>
              </a:p>
            </p:txBody>
          </p:sp>
        </p:grpSp>
        <p:grpSp>
          <p:nvGrpSpPr>
            <p:cNvPr id="54" name="Group 53"/>
            <p:cNvGrpSpPr>
              <a:grpSpLocks/>
            </p:cNvGrpSpPr>
            <p:nvPr/>
          </p:nvGrpSpPr>
          <p:grpSpPr bwMode="auto">
            <a:xfrm>
              <a:off x="325" y="1767"/>
              <a:ext cx="383" cy="268"/>
              <a:chOff x="325" y="1767"/>
              <a:chExt cx="383" cy="268"/>
            </a:xfrm>
          </p:grpSpPr>
          <p:grpSp>
            <p:nvGrpSpPr>
              <p:cNvPr id="55" name="Group 54"/>
              <p:cNvGrpSpPr>
                <a:grpSpLocks/>
              </p:cNvGrpSpPr>
              <p:nvPr/>
            </p:nvGrpSpPr>
            <p:grpSpPr bwMode="auto">
              <a:xfrm>
                <a:off x="412" y="1767"/>
                <a:ext cx="296" cy="243"/>
                <a:chOff x="412" y="1767"/>
                <a:chExt cx="296" cy="243"/>
              </a:xfrm>
            </p:grpSpPr>
            <p:grpSp>
              <p:nvGrpSpPr>
                <p:cNvPr id="88" name="Group 55"/>
                <p:cNvGrpSpPr>
                  <a:grpSpLocks/>
                </p:cNvGrpSpPr>
                <p:nvPr/>
              </p:nvGrpSpPr>
              <p:grpSpPr bwMode="auto">
                <a:xfrm>
                  <a:off x="412" y="1767"/>
                  <a:ext cx="296" cy="243"/>
                  <a:chOff x="412" y="1767"/>
                  <a:chExt cx="296" cy="243"/>
                </a:xfrm>
              </p:grpSpPr>
              <p:grpSp>
                <p:nvGrpSpPr>
                  <p:cNvPr id="97" name="Group 56"/>
                  <p:cNvGrpSpPr>
                    <a:grpSpLocks/>
                  </p:cNvGrpSpPr>
                  <p:nvPr/>
                </p:nvGrpSpPr>
                <p:grpSpPr bwMode="auto">
                  <a:xfrm>
                    <a:off x="412" y="1904"/>
                    <a:ext cx="296" cy="106"/>
                    <a:chOff x="412" y="1904"/>
                    <a:chExt cx="296" cy="106"/>
                  </a:xfrm>
                </p:grpSpPr>
                <p:sp>
                  <p:nvSpPr>
                    <p:cNvPr id="103" name="Freeform 57"/>
                    <p:cNvSpPr>
                      <a:spLocks/>
                    </p:cNvSpPr>
                    <p:nvPr/>
                  </p:nvSpPr>
                  <p:spPr bwMode="auto">
                    <a:xfrm>
                      <a:off x="412" y="1904"/>
                      <a:ext cx="170" cy="106"/>
                    </a:xfrm>
                    <a:custGeom>
                      <a:avLst/>
                      <a:gdLst>
                        <a:gd name="T0" fmla="*/ 0 w 848"/>
                        <a:gd name="T1" fmla="*/ 0 h 530"/>
                        <a:gd name="T2" fmla="*/ 0 w 848"/>
                        <a:gd name="T3" fmla="*/ 0 h 530"/>
                        <a:gd name="T4" fmla="*/ 0 w 848"/>
                        <a:gd name="T5" fmla="*/ 0 h 530"/>
                        <a:gd name="T6" fmla="*/ 0 w 848"/>
                        <a:gd name="T7" fmla="*/ 0 h 530"/>
                        <a:gd name="T8" fmla="*/ 0 w 848"/>
                        <a:gd name="T9" fmla="*/ 0 h 53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48" h="530">
                          <a:moveTo>
                            <a:pt x="848" y="162"/>
                          </a:moveTo>
                          <a:lnTo>
                            <a:pt x="848" y="530"/>
                          </a:lnTo>
                          <a:lnTo>
                            <a:pt x="0" y="258"/>
                          </a:lnTo>
                          <a:lnTo>
                            <a:pt x="0" y="0"/>
                          </a:lnTo>
                          <a:lnTo>
                            <a:pt x="848" y="162"/>
                          </a:lnTo>
                          <a:close/>
                        </a:path>
                      </a:pathLst>
                    </a:custGeom>
                    <a:solidFill>
                      <a:srgbClr val="A0A0A0"/>
                    </a:solidFill>
                    <a:ln w="3175">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104" name="Freeform 58"/>
                    <p:cNvSpPr>
                      <a:spLocks/>
                    </p:cNvSpPr>
                    <p:nvPr/>
                  </p:nvSpPr>
                  <p:spPr bwMode="auto">
                    <a:xfrm>
                      <a:off x="582" y="1929"/>
                      <a:ext cx="126" cy="81"/>
                    </a:xfrm>
                    <a:custGeom>
                      <a:avLst/>
                      <a:gdLst>
                        <a:gd name="T0" fmla="*/ 0 w 631"/>
                        <a:gd name="T1" fmla="*/ 0 h 404"/>
                        <a:gd name="T2" fmla="*/ 0 w 631"/>
                        <a:gd name="T3" fmla="*/ 0 h 404"/>
                        <a:gd name="T4" fmla="*/ 0 w 631"/>
                        <a:gd name="T5" fmla="*/ 0 h 404"/>
                        <a:gd name="T6" fmla="*/ 0 w 631"/>
                        <a:gd name="T7" fmla="*/ 0 h 404"/>
                        <a:gd name="T8" fmla="*/ 0 w 631"/>
                        <a:gd name="T9" fmla="*/ 0 h 40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31" h="404">
                          <a:moveTo>
                            <a:pt x="0" y="36"/>
                          </a:moveTo>
                          <a:lnTo>
                            <a:pt x="0" y="404"/>
                          </a:lnTo>
                          <a:lnTo>
                            <a:pt x="631" y="312"/>
                          </a:lnTo>
                          <a:lnTo>
                            <a:pt x="631" y="0"/>
                          </a:lnTo>
                          <a:lnTo>
                            <a:pt x="0" y="36"/>
                          </a:lnTo>
                          <a:close/>
                        </a:path>
                      </a:pathLst>
                    </a:custGeom>
                    <a:solidFill>
                      <a:srgbClr val="808080"/>
                    </a:solidFill>
                    <a:ln w="3175">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105" name="Freeform 59"/>
                    <p:cNvSpPr>
                      <a:spLocks/>
                    </p:cNvSpPr>
                    <p:nvPr/>
                  </p:nvSpPr>
                  <p:spPr bwMode="auto">
                    <a:xfrm>
                      <a:off x="412" y="1904"/>
                      <a:ext cx="296" cy="32"/>
                    </a:xfrm>
                    <a:custGeom>
                      <a:avLst/>
                      <a:gdLst>
                        <a:gd name="T0" fmla="*/ 0 w 1479"/>
                        <a:gd name="T1" fmla="*/ 0 h 162"/>
                        <a:gd name="T2" fmla="*/ 0 w 1479"/>
                        <a:gd name="T3" fmla="*/ 0 h 162"/>
                        <a:gd name="T4" fmla="*/ 0 w 1479"/>
                        <a:gd name="T5" fmla="*/ 0 h 162"/>
                        <a:gd name="T6" fmla="*/ 0 w 1479"/>
                        <a:gd name="T7" fmla="*/ 0 h 162"/>
                        <a:gd name="T8" fmla="*/ 0 w 1479"/>
                        <a:gd name="T9" fmla="*/ 0 h 1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79" h="162">
                          <a:moveTo>
                            <a:pt x="1479" y="126"/>
                          </a:moveTo>
                          <a:lnTo>
                            <a:pt x="842" y="162"/>
                          </a:lnTo>
                          <a:lnTo>
                            <a:pt x="0" y="0"/>
                          </a:lnTo>
                          <a:lnTo>
                            <a:pt x="619" y="0"/>
                          </a:lnTo>
                          <a:lnTo>
                            <a:pt x="1479" y="126"/>
                          </a:lnTo>
                          <a:close/>
                        </a:path>
                      </a:pathLst>
                    </a:custGeom>
                    <a:solidFill>
                      <a:srgbClr val="C0C0C0"/>
                    </a:solidFill>
                    <a:ln w="3175">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grpSp>
              <p:sp>
                <p:nvSpPr>
                  <p:cNvPr id="98" name="Freeform 60"/>
                  <p:cNvSpPr>
                    <a:spLocks/>
                  </p:cNvSpPr>
                  <p:nvPr/>
                </p:nvSpPr>
                <p:spPr bwMode="auto">
                  <a:xfrm>
                    <a:off x="504" y="1895"/>
                    <a:ext cx="108" cy="30"/>
                  </a:xfrm>
                  <a:custGeom>
                    <a:avLst/>
                    <a:gdLst>
                      <a:gd name="T0" fmla="*/ 0 w 538"/>
                      <a:gd name="T1" fmla="*/ 0 h 151"/>
                      <a:gd name="T2" fmla="*/ 0 w 538"/>
                      <a:gd name="T3" fmla="*/ 0 h 151"/>
                      <a:gd name="T4" fmla="*/ 0 w 538"/>
                      <a:gd name="T5" fmla="*/ 0 h 151"/>
                      <a:gd name="T6" fmla="*/ 0 w 538"/>
                      <a:gd name="T7" fmla="*/ 0 h 151"/>
                      <a:gd name="T8" fmla="*/ 0 w 538"/>
                      <a:gd name="T9" fmla="*/ 0 h 151"/>
                      <a:gd name="T10" fmla="*/ 0 w 538"/>
                      <a:gd name="T11" fmla="*/ 0 h 15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38" h="151">
                        <a:moveTo>
                          <a:pt x="538" y="86"/>
                        </a:moveTo>
                        <a:lnTo>
                          <a:pt x="538" y="135"/>
                        </a:lnTo>
                        <a:lnTo>
                          <a:pt x="287" y="151"/>
                        </a:lnTo>
                        <a:lnTo>
                          <a:pt x="0" y="97"/>
                        </a:lnTo>
                        <a:lnTo>
                          <a:pt x="0" y="0"/>
                        </a:lnTo>
                        <a:lnTo>
                          <a:pt x="538" y="86"/>
                        </a:lnTo>
                        <a:close/>
                      </a:path>
                    </a:pathLst>
                  </a:custGeom>
                  <a:solidFill>
                    <a:srgbClr val="606060"/>
                  </a:solidFill>
                  <a:ln w="3175">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grpSp>
                <p:nvGrpSpPr>
                  <p:cNvPr id="99" name="Group 61"/>
                  <p:cNvGrpSpPr>
                    <a:grpSpLocks/>
                  </p:cNvGrpSpPr>
                  <p:nvPr/>
                </p:nvGrpSpPr>
                <p:grpSpPr bwMode="auto">
                  <a:xfrm>
                    <a:off x="446" y="1767"/>
                    <a:ext cx="239" cy="151"/>
                    <a:chOff x="446" y="1767"/>
                    <a:chExt cx="239" cy="151"/>
                  </a:xfrm>
                </p:grpSpPr>
                <p:sp>
                  <p:nvSpPr>
                    <p:cNvPr id="100" name="Freeform 62"/>
                    <p:cNvSpPr>
                      <a:spLocks/>
                    </p:cNvSpPr>
                    <p:nvPr/>
                  </p:nvSpPr>
                  <p:spPr bwMode="auto">
                    <a:xfrm>
                      <a:off x="446" y="1767"/>
                      <a:ext cx="137" cy="148"/>
                    </a:xfrm>
                    <a:custGeom>
                      <a:avLst/>
                      <a:gdLst>
                        <a:gd name="T0" fmla="*/ 0 w 686"/>
                        <a:gd name="T1" fmla="*/ 0 h 740"/>
                        <a:gd name="T2" fmla="*/ 0 w 686"/>
                        <a:gd name="T3" fmla="*/ 0 h 740"/>
                        <a:gd name="T4" fmla="*/ 0 w 686"/>
                        <a:gd name="T5" fmla="*/ 0 h 740"/>
                        <a:gd name="T6" fmla="*/ 0 w 686"/>
                        <a:gd name="T7" fmla="*/ 0 h 740"/>
                        <a:gd name="T8" fmla="*/ 0 w 686"/>
                        <a:gd name="T9" fmla="*/ 0 h 7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86" h="740">
                          <a:moveTo>
                            <a:pt x="589" y="740"/>
                          </a:moveTo>
                          <a:lnTo>
                            <a:pt x="686" y="24"/>
                          </a:lnTo>
                          <a:lnTo>
                            <a:pt x="95" y="0"/>
                          </a:lnTo>
                          <a:lnTo>
                            <a:pt x="0" y="638"/>
                          </a:lnTo>
                          <a:lnTo>
                            <a:pt x="589" y="740"/>
                          </a:lnTo>
                          <a:close/>
                        </a:path>
                      </a:pathLst>
                    </a:custGeom>
                    <a:solidFill>
                      <a:srgbClr val="A0A0A0"/>
                    </a:solidFill>
                    <a:ln w="3175">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101" name="Freeform 63"/>
                    <p:cNvSpPr>
                      <a:spLocks/>
                    </p:cNvSpPr>
                    <p:nvPr/>
                  </p:nvSpPr>
                  <p:spPr bwMode="auto">
                    <a:xfrm>
                      <a:off x="564" y="1771"/>
                      <a:ext cx="121" cy="147"/>
                    </a:xfrm>
                    <a:custGeom>
                      <a:avLst/>
                      <a:gdLst>
                        <a:gd name="T0" fmla="*/ 0 w 608"/>
                        <a:gd name="T1" fmla="*/ 0 h 735"/>
                        <a:gd name="T2" fmla="*/ 0 w 608"/>
                        <a:gd name="T3" fmla="*/ 0 h 735"/>
                        <a:gd name="T4" fmla="*/ 0 w 608"/>
                        <a:gd name="T5" fmla="*/ 0 h 735"/>
                        <a:gd name="T6" fmla="*/ 0 w 608"/>
                        <a:gd name="T7" fmla="*/ 0 h 735"/>
                        <a:gd name="T8" fmla="*/ 0 w 608"/>
                        <a:gd name="T9" fmla="*/ 0 h 73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08" h="735">
                          <a:moveTo>
                            <a:pt x="97" y="0"/>
                          </a:moveTo>
                          <a:lnTo>
                            <a:pt x="608" y="163"/>
                          </a:lnTo>
                          <a:lnTo>
                            <a:pt x="536" y="735"/>
                          </a:lnTo>
                          <a:lnTo>
                            <a:pt x="0" y="717"/>
                          </a:lnTo>
                          <a:lnTo>
                            <a:pt x="97" y="0"/>
                          </a:lnTo>
                          <a:close/>
                        </a:path>
                      </a:pathLst>
                    </a:custGeom>
                    <a:solidFill>
                      <a:srgbClr val="808080"/>
                    </a:solidFill>
                    <a:ln w="3175">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102" name="Freeform 64"/>
                    <p:cNvSpPr>
                      <a:spLocks/>
                    </p:cNvSpPr>
                    <p:nvPr/>
                  </p:nvSpPr>
                  <p:spPr bwMode="auto">
                    <a:xfrm>
                      <a:off x="462" y="1781"/>
                      <a:ext cx="98" cy="112"/>
                    </a:xfrm>
                    <a:custGeom>
                      <a:avLst/>
                      <a:gdLst>
                        <a:gd name="T0" fmla="*/ 0 w 493"/>
                        <a:gd name="T1" fmla="*/ 0 h 557"/>
                        <a:gd name="T2" fmla="*/ 0 w 493"/>
                        <a:gd name="T3" fmla="*/ 0 h 557"/>
                        <a:gd name="T4" fmla="*/ 0 w 493"/>
                        <a:gd name="T5" fmla="*/ 0 h 557"/>
                        <a:gd name="T6" fmla="*/ 0 w 493"/>
                        <a:gd name="T7" fmla="*/ 0 h 557"/>
                        <a:gd name="T8" fmla="*/ 0 w 493"/>
                        <a:gd name="T9" fmla="*/ 0 h 55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93" h="557">
                          <a:moveTo>
                            <a:pt x="493" y="25"/>
                          </a:moveTo>
                          <a:lnTo>
                            <a:pt x="423" y="557"/>
                          </a:lnTo>
                          <a:lnTo>
                            <a:pt x="0" y="494"/>
                          </a:lnTo>
                          <a:lnTo>
                            <a:pt x="73" y="0"/>
                          </a:lnTo>
                          <a:lnTo>
                            <a:pt x="493" y="25"/>
                          </a:lnTo>
                          <a:close/>
                        </a:path>
                      </a:pathLst>
                    </a:custGeom>
                    <a:solidFill>
                      <a:srgbClr val="00C0C0"/>
                    </a:solidFill>
                    <a:ln w="3175">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grpSp>
            </p:grpSp>
            <p:grpSp>
              <p:nvGrpSpPr>
                <p:cNvPr id="89" name="Group 65"/>
                <p:cNvGrpSpPr>
                  <a:grpSpLocks/>
                </p:cNvGrpSpPr>
                <p:nvPr/>
              </p:nvGrpSpPr>
              <p:grpSpPr bwMode="auto">
                <a:xfrm>
                  <a:off x="424" y="1915"/>
                  <a:ext cx="97" cy="69"/>
                  <a:chOff x="424" y="1915"/>
                  <a:chExt cx="97" cy="69"/>
                </a:xfrm>
              </p:grpSpPr>
              <p:sp>
                <p:nvSpPr>
                  <p:cNvPr id="90" name="Freeform 66"/>
                  <p:cNvSpPr>
                    <a:spLocks/>
                  </p:cNvSpPr>
                  <p:nvPr/>
                </p:nvSpPr>
                <p:spPr bwMode="auto">
                  <a:xfrm>
                    <a:off x="424" y="1915"/>
                    <a:ext cx="97" cy="69"/>
                  </a:xfrm>
                  <a:custGeom>
                    <a:avLst/>
                    <a:gdLst>
                      <a:gd name="T0" fmla="*/ 0 w 483"/>
                      <a:gd name="T1" fmla="*/ 0 h 346"/>
                      <a:gd name="T2" fmla="*/ 0 w 483"/>
                      <a:gd name="T3" fmla="*/ 0 h 346"/>
                      <a:gd name="T4" fmla="*/ 0 w 483"/>
                      <a:gd name="T5" fmla="*/ 0 h 346"/>
                      <a:gd name="T6" fmla="*/ 0 w 483"/>
                      <a:gd name="T7" fmla="*/ 0 h 346"/>
                      <a:gd name="T8" fmla="*/ 0 w 483"/>
                      <a:gd name="T9" fmla="*/ 0 h 34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83" h="346">
                        <a:moveTo>
                          <a:pt x="0" y="0"/>
                        </a:moveTo>
                        <a:lnTo>
                          <a:pt x="483" y="104"/>
                        </a:lnTo>
                        <a:lnTo>
                          <a:pt x="483" y="346"/>
                        </a:lnTo>
                        <a:lnTo>
                          <a:pt x="0" y="195"/>
                        </a:lnTo>
                        <a:lnTo>
                          <a:pt x="0" y="0"/>
                        </a:lnTo>
                        <a:close/>
                      </a:path>
                    </a:pathLst>
                  </a:custGeom>
                  <a:solidFill>
                    <a:srgbClr val="404040"/>
                  </a:solidFill>
                  <a:ln w="3175">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91" name="Line 67"/>
                  <p:cNvSpPr>
                    <a:spLocks noChangeShapeType="1"/>
                  </p:cNvSpPr>
                  <p:nvPr/>
                </p:nvSpPr>
                <p:spPr bwMode="auto">
                  <a:xfrm flipH="1" flipV="1">
                    <a:off x="433" y="1933"/>
                    <a:ext cx="26" cy="6"/>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92" name="Line 68"/>
                  <p:cNvSpPr>
                    <a:spLocks noChangeShapeType="1"/>
                  </p:cNvSpPr>
                  <p:nvPr/>
                </p:nvSpPr>
                <p:spPr bwMode="auto">
                  <a:xfrm>
                    <a:off x="472" y="1941"/>
                    <a:ext cx="34" cy="7"/>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93" name="Line 69"/>
                  <p:cNvSpPr>
                    <a:spLocks noChangeShapeType="1"/>
                  </p:cNvSpPr>
                  <p:nvPr/>
                </p:nvSpPr>
                <p:spPr bwMode="auto">
                  <a:xfrm>
                    <a:off x="465" y="1924"/>
                    <a:ext cx="1" cy="45"/>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94" name="Line 70"/>
                  <p:cNvSpPr>
                    <a:spLocks noChangeShapeType="1"/>
                  </p:cNvSpPr>
                  <p:nvPr/>
                </p:nvSpPr>
                <p:spPr bwMode="auto">
                  <a:xfrm>
                    <a:off x="511" y="1934"/>
                    <a:ext cx="1" cy="49"/>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95" name="Line 71"/>
                  <p:cNvSpPr>
                    <a:spLocks noChangeShapeType="1"/>
                  </p:cNvSpPr>
                  <p:nvPr/>
                </p:nvSpPr>
                <p:spPr bwMode="auto">
                  <a:xfrm>
                    <a:off x="425" y="1933"/>
                    <a:ext cx="88" cy="22"/>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96" name="Line 72"/>
                  <p:cNvSpPr>
                    <a:spLocks noChangeShapeType="1"/>
                  </p:cNvSpPr>
                  <p:nvPr/>
                </p:nvSpPr>
                <p:spPr bwMode="auto">
                  <a:xfrm flipH="1" flipV="1">
                    <a:off x="424" y="1926"/>
                    <a:ext cx="89" cy="21"/>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grpSp>
          </p:grpSp>
          <p:grpSp>
            <p:nvGrpSpPr>
              <p:cNvPr id="56" name="Group 73"/>
              <p:cNvGrpSpPr>
                <a:grpSpLocks/>
              </p:cNvGrpSpPr>
              <p:nvPr/>
            </p:nvGrpSpPr>
            <p:grpSpPr bwMode="auto">
              <a:xfrm>
                <a:off x="325" y="1917"/>
                <a:ext cx="231" cy="118"/>
                <a:chOff x="325" y="1917"/>
                <a:chExt cx="231" cy="118"/>
              </a:xfrm>
            </p:grpSpPr>
            <p:grpSp>
              <p:nvGrpSpPr>
                <p:cNvPr id="57" name="Group 74"/>
                <p:cNvGrpSpPr>
                  <a:grpSpLocks/>
                </p:cNvGrpSpPr>
                <p:nvPr/>
              </p:nvGrpSpPr>
              <p:grpSpPr bwMode="auto">
                <a:xfrm>
                  <a:off x="504" y="1981"/>
                  <a:ext cx="37" cy="28"/>
                  <a:chOff x="504" y="1981"/>
                  <a:chExt cx="37" cy="28"/>
                </a:xfrm>
              </p:grpSpPr>
              <p:sp>
                <p:nvSpPr>
                  <p:cNvPr id="86" name="Freeform 75"/>
                  <p:cNvSpPr>
                    <a:spLocks/>
                  </p:cNvSpPr>
                  <p:nvPr/>
                </p:nvSpPr>
                <p:spPr bwMode="auto">
                  <a:xfrm>
                    <a:off x="531" y="1981"/>
                    <a:ext cx="10" cy="28"/>
                  </a:xfrm>
                  <a:custGeom>
                    <a:avLst/>
                    <a:gdLst>
                      <a:gd name="T0" fmla="*/ 0 w 53"/>
                      <a:gd name="T1" fmla="*/ 0 h 140"/>
                      <a:gd name="T2" fmla="*/ 0 w 53"/>
                      <a:gd name="T3" fmla="*/ 0 h 140"/>
                      <a:gd name="T4" fmla="*/ 0 w 53"/>
                      <a:gd name="T5" fmla="*/ 0 h 140"/>
                      <a:gd name="T6" fmla="*/ 0 w 53"/>
                      <a:gd name="T7" fmla="*/ 0 h 140"/>
                      <a:gd name="T8" fmla="*/ 0 w 53"/>
                      <a:gd name="T9" fmla="*/ 0 h 1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3" h="140">
                        <a:moveTo>
                          <a:pt x="37" y="0"/>
                        </a:moveTo>
                        <a:lnTo>
                          <a:pt x="53" y="131"/>
                        </a:lnTo>
                        <a:lnTo>
                          <a:pt x="14" y="140"/>
                        </a:lnTo>
                        <a:lnTo>
                          <a:pt x="0" y="6"/>
                        </a:lnTo>
                        <a:lnTo>
                          <a:pt x="37" y="0"/>
                        </a:lnTo>
                        <a:close/>
                      </a:path>
                    </a:pathLst>
                  </a:custGeom>
                  <a:solidFill>
                    <a:srgbClr val="606060"/>
                  </a:solidFill>
                  <a:ln w="3175">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87" name="Freeform 76"/>
                  <p:cNvSpPr>
                    <a:spLocks/>
                  </p:cNvSpPr>
                  <p:nvPr/>
                </p:nvSpPr>
                <p:spPr bwMode="auto">
                  <a:xfrm>
                    <a:off x="504" y="1985"/>
                    <a:ext cx="29" cy="24"/>
                  </a:xfrm>
                  <a:custGeom>
                    <a:avLst/>
                    <a:gdLst>
                      <a:gd name="T0" fmla="*/ 0 w 148"/>
                      <a:gd name="T1" fmla="*/ 0 h 122"/>
                      <a:gd name="T2" fmla="*/ 0 w 148"/>
                      <a:gd name="T3" fmla="*/ 0 h 122"/>
                      <a:gd name="T4" fmla="*/ 0 w 148"/>
                      <a:gd name="T5" fmla="*/ 0 h 122"/>
                      <a:gd name="T6" fmla="*/ 0 w 148"/>
                      <a:gd name="T7" fmla="*/ 0 h 122"/>
                      <a:gd name="T8" fmla="*/ 0 w 148"/>
                      <a:gd name="T9" fmla="*/ 0 h 122"/>
                      <a:gd name="T10" fmla="*/ 0 w 148"/>
                      <a:gd name="T11" fmla="*/ 0 h 122"/>
                      <a:gd name="T12" fmla="*/ 0 w 148"/>
                      <a:gd name="T13" fmla="*/ 0 h 12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48" h="122">
                        <a:moveTo>
                          <a:pt x="136" y="5"/>
                        </a:moveTo>
                        <a:lnTo>
                          <a:pt x="148" y="122"/>
                        </a:lnTo>
                        <a:lnTo>
                          <a:pt x="0" y="61"/>
                        </a:lnTo>
                        <a:lnTo>
                          <a:pt x="58" y="43"/>
                        </a:lnTo>
                        <a:lnTo>
                          <a:pt x="111" y="70"/>
                        </a:lnTo>
                        <a:lnTo>
                          <a:pt x="94" y="0"/>
                        </a:lnTo>
                        <a:lnTo>
                          <a:pt x="136" y="5"/>
                        </a:lnTo>
                        <a:close/>
                      </a:path>
                    </a:pathLst>
                  </a:custGeom>
                  <a:solidFill>
                    <a:srgbClr val="404040"/>
                  </a:solidFill>
                  <a:ln w="3175">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grpSp>
            <p:grpSp>
              <p:nvGrpSpPr>
                <p:cNvPr id="58" name="Group 77"/>
                <p:cNvGrpSpPr>
                  <a:grpSpLocks/>
                </p:cNvGrpSpPr>
                <p:nvPr/>
              </p:nvGrpSpPr>
              <p:grpSpPr bwMode="auto">
                <a:xfrm>
                  <a:off x="325" y="1917"/>
                  <a:ext cx="231" cy="118"/>
                  <a:chOff x="325" y="1917"/>
                  <a:chExt cx="231" cy="118"/>
                </a:xfrm>
              </p:grpSpPr>
              <p:sp>
                <p:nvSpPr>
                  <p:cNvPr id="59" name="Freeform 78"/>
                  <p:cNvSpPr>
                    <a:spLocks/>
                  </p:cNvSpPr>
                  <p:nvPr/>
                </p:nvSpPr>
                <p:spPr bwMode="auto">
                  <a:xfrm>
                    <a:off x="326" y="1917"/>
                    <a:ext cx="226" cy="105"/>
                  </a:xfrm>
                  <a:custGeom>
                    <a:avLst/>
                    <a:gdLst>
                      <a:gd name="T0" fmla="*/ 0 w 1132"/>
                      <a:gd name="T1" fmla="*/ 0 h 525"/>
                      <a:gd name="T2" fmla="*/ 0 w 1132"/>
                      <a:gd name="T3" fmla="*/ 0 h 525"/>
                      <a:gd name="T4" fmla="*/ 0 w 1132"/>
                      <a:gd name="T5" fmla="*/ 0 h 525"/>
                      <a:gd name="T6" fmla="*/ 0 w 1132"/>
                      <a:gd name="T7" fmla="*/ 0 h 525"/>
                      <a:gd name="T8" fmla="*/ 0 w 1132"/>
                      <a:gd name="T9" fmla="*/ 0 h 52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32" h="525">
                        <a:moveTo>
                          <a:pt x="1132" y="223"/>
                        </a:moveTo>
                        <a:lnTo>
                          <a:pt x="589" y="525"/>
                        </a:lnTo>
                        <a:lnTo>
                          <a:pt x="0" y="230"/>
                        </a:lnTo>
                        <a:lnTo>
                          <a:pt x="452" y="0"/>
                        </a:lnTo>
                        <a:lnTo>
                          <a:pt x="1132" y="223"/>
                        </a:lnTo>
                        <a:close/>
                      </a:path>
                    </a:pathLst>
                  </a:custGeom>
                  <a:solidFill>
                    <a:srgbClr val="808080"/>
                  </a:solidFill>
                  <a:ln w="3175">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60" name="Freeform 79"/>
                  <p:cNvSpPr>
                    <a:spLocks/>
                  </p:cNvSpPr>
                  <p:nvPr/>
                </p:nvSpPr>
                <p:spPr bwMode="auto">
                  <a:xfrm>
                    <a:off x="443" y="1961"/>
                    <a:ext cx="113" cy="74"/>
                  </a:xfrm>
                  <a:custGeom>
                    <a:avLst/>
                    <a:gdLst>
                      <a:gd name="T0" fmla="*/ 0 w 566"/>
                      <a:gd name="T1" fmla="*/ 0 h 371"/>
                      <a:gd name="T2" fmla="*/ 0 w 566"/>
                      <a:gd name="T3" fmla="*/ 0 h 371"/>
                      <a:gd name="T4" fmla="*/ 0 w 566"/>
                      <a:gd name="T5" fmla="*/ 0 h 371"/>
                      <a:gd name="T6" fmla="*/ 0 w 566"/>
                      <a:gd name="T7" fmla="*/ 0 h 371"/>
                      <a:gd name="T8" fmla="*/ 0 w 566"/>
                      <a:gd name="T9" fmla="*/ 0 h 37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66" h="371">
                        <a:moveTo>
                          <a:pt x="547" y="0"/>
                        </a:moveTo>
                        <a:lnTo>
                          <a:pt x="0" y="307"/>
                        </a:lnTo>
                        <a:lnTo>
                          <a:pt x="16" y="371"/>
                        </a:lnTo>
                        <a:lnTo>
                          <a:pt x="566" y="60"/>
                        </a:lnTo>
                        <a:lnTo>
                          <a:pt x="547" y="0"/>
                        </a:lnTo>
                        <a:close/>
                      </a:path>
                    </a:pathLst>
                  </a:custGeom>
                  <a:solidFill>
                    <a:srgbClr val="606060"/>
                  </a:solidFill>
                  <a:ln w="3175">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61" name="Freeform 80"/>
                  <p:cNvSpPr>
                    <a:spLocks/>
                  </p:cNvSpPr>
                  <p:nvPr/>
                </p:nvSpPr>
                <p:spPr bwMode="auto">
                  <a:xfrm>
                    <a:off x="325" y="1963"/>
                    <a:ext cx="121" cy="72"/>
                  </a:xfrm>
                  <a:custGeom>
                    <a:avLst/>
                    <a:gdLst>
                      <a:gd name="T0" fmla="*/ 0 w 605"/>
                      <a:gd name="T1" fmla="*/ 0 h 363"/>
                      <a:gd name="T2" fmla="*/ 0 w 605"/>
                      <a:gd name="T3" fmla="*/ 0 h 363"/>
                      <a:gd name="T4" fmla="*/ 0 w 605"/>
                      <a:gd name="T5" fmla="*/ 0 h 363"/>
                      <a:gd name="T6" fmla="*/ 0 w 605"/>
                      <a:gd name="T7" fmla="*/ 0 h 363"/>
                      <a:gd name="T8" fmla="*/ 0 w 605"/>
                      <a:gd name="T9" fmla="*/ 0 h 3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05" h="363">
                        <a:moveTo>
                          <a:pt x="605" y="363"/>
                        </a:moveTo>
                        <a:lnTo>
                          <a:pt x="587" y="295"/>
                        </a:lnTo>
                        <a:lnTo>
                          <a:pt x="0" y="0"/>
                        </a:lnTo>
                        <a:lnTo>
                          <a:pt x="21" y="53"/>
                        </a:lnTo>
                        <a:lnTo>
                          <a:pt x="605" y="363"/>
                        </a:lnTo>
                        <a:close/>
                      </a:path>
                    </a:pathLst>
                  </a:custGeom>
                  <a:solidFill>
                    <a:srgbClr val="404040"/>
                  </a:solidFill>
                  <a:ln w="3175">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62" name="Freeform 81"/>
                  <p:cNvSpPr>
                    <a:spLocks/>
                  </p:cNvSpPr>
                  <p:nvPr/>
                </p:nvSpPr>
                <p:spPr bwMode="auto">
                  <a:xfrm>
                    <a:off x="417" y="1966"/>
                    <a:ext cx="90" cy="46"/>
                  </a:xfrm>
                  <a:custGeom>
                    <a:avLst/>
                    <a:gdLst>
                      <a:gd name="T0" fmla="*/ 0 w 454"/>
                      <a:gd name="T1" fmla="*/ 0 h 230"/>
                      <a:gd name="T2" fmla="*/ 0 w 454"/>
                      <a:gd name="T3" fmla="*/ 0 h 230"/>
                      <a:gd name="T4" fmla="*/ 0 w 454"/>
                      <a:gd name="T5" fmla="*/ 0 h 230"/>
                      <a:gd name="T6" fmla="*/ 0 w 454"/>
                      <a:gd name="T7" fmla="*/ 0 h 230"/>
                      <a:gd name="T8" fmla="*/ 0 w 454"/>
                      <a:gd name="T9" fmla="*/ 0 h 23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54" h="230">
                        <a:moveTo>
                          <a:pt x="454" y="59"/>
                        </a:moveTo>
                        <a:lnTo>
                          <a:pt x="297" y="0"/>
                        </a:lnTo>
                        <a:lnTo>
                          <a:pt x="0" y="161"/>
                        </a:lnTo>
                        <a:lnTo>
                          <a:pt x="151" y="230"/>
                        </a:lnTo>
                        <a:lnTo>
                          <a:pt x="454" y="59"/>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63" name="Freeform 82"/>
                  <p:cNvSpPr>
                    <a:spLocks/>
                  </p:cNvSpPr>
                  <p:nvPr/>
                </p:nvSpPr>
                <p:spPr bwMode="auto">
                  <a:xfrm>
                    <a:off x="336" y="1934"/>
                    <a:ext cx="134" cy="61"/>
                  </a:xfrm>
                  <a:custGeom>
                    <a:avLst/>
                    <a:gdLst>
                      <a:gd name="T0" fmla="*/ 0 w 669"/>
                      <a:gd name="T1" fmla="*/ 0 h 309"/>
                      <a:gd name="T2" fmla="*/ 0 w 669"/>
                      <a:gd name="T3" fmla="*/ 0 h 309"/>
                      <a:gd name="T4" fmla="*/ 0 w 669"/>
                      <a:gd name="T5" fmla="*/ 0 h 309"/>
                      <a:gd name="T6" fmla="*/ 0 w 669"/>
                      <a:gd name="T7" fmla="*/ 0 h 309"/>
                      <a:gd name="T8" fmla="*/ 0 w 669"/>
                      <a:gd name="T9" fmla="*/ 0 h 30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69" h="309">
                        <a:moveTo>
                          <a:pt x="669" y="150"/>
                        </a:moveTo>
                        <a:lnTo>
                          <a:pt x="377" y="309"/>
                        </a:lnTo>
                        <a:lnTo>
                          <a:pt x="0" y="132"/>
                        </a:lnTo>
                        <a:lnTo>
                          <a:pt x="273" y="0"/>
                        </a:lnTo>
                        <a:lnTo>
                          <a:pt x="669" y="150"/>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64" name="Freeform 83"/>
                  <p:cNvSpPr>
                    <a:spLocks/>
                  </p:cNvSpPr>
                  <p:nvPr/>
                </p:nvSpPr>
                <p:spPr bwMode="auto">
                  <a:xfrm>
                    <a:off x="393" y="1920"/>
                    <a:ext cx="148" cy="57"/>
                  </a:xfrm>
                  <a:custGeom>
                    <a:avLst/>
                    <a:gdLst>
                      <a:gd name="T0" fmla="*/ 0 w 738"/>
                      <a:gd name="T1" fmla="*/ 0 h 283"/>
                      <a:gd name="T2" fmla="*/ 0 w 738"/>
                      <a:gd name="T3" fmla="*/ 0 h 283"/>
                      <a:gd name="T4" fmla="*/ 0 w 738"/>
                      <a:gd name="T5" fmla="*/ 0 h 283"/>
                      <a:gd name="T6" fmla="*/ 0 w 738"/>
                      <a:gd name="T7" fmla="*/ 0 h 283"/>
                      <a:gd name="T8" fmla="*/ 0 w 738"/>
                      <a:gd name="T9" fmla="*/ 0 h 28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38" h="283">
                        <a:moveTo>
                          <a:pt x="584" y="283"/>
                        </a:moveTo>
                        <a:lnTo>
                          <a:pt x="738" y="205"/>
                        </a:lnTo>
                        <a:lnTo>
                          <a:pt x="118" y="0"/>
                        </a:lnTo>
                        <a:lnTo>
                          <a:pt x="0" y="60"/>
                        </a:lnTo>
                        <a:lnTo>
                          <a:pt x="584" y="283"/>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65" name="Line 84"/>
                  <p:cNvSpPr>
                    <a:spLocks noChangeShapeType="1"/>
                  </p:cNvSpPr>
                  <p:nvPr/>
                </p:nvSpPr>
                <p:spPr bwMode="auto">
                  <a:xfrm flipH="1" flipV="1">
                    <a:off x="411" y="1923"/>
                    <a:ext cx="128" cy="44"/>
                  </a:xfrm>
                  <a:prstGeom prst="line">
                    <a:avLst/>
                  </a:prstGeom>
                  <a:noFill/>
                  <a:ln w="6350">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66" name="Line 85"/>
                  <p:cNvSpPr>
                    <a:spLocks noChangeShapeType="1"/>
                  </p:cNvSpPr>
                  <p:nvPr/>
                </p:nvSpPr>
                <p:spPr bwMode="auto">
                  <a:xfrm flipH="1" flipV="1">
                    <a:off x="404" y="1925"/>
                    <a:ext cx="124" cy="45"/>
                  </a:xfrm>
                  <a:prstGeom prst="line">
                    <a:avLst/>
                  </a:prstGeom>
                  <a:noFill/>
                  <a:ln w="6350">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67" name="Line 86"/>
                  <p:cNvSpPr>
                    <a:spLocks noChangeShapeType="1"/>
                  </p:cNvSpPr>
                  <p:nvPr/>
                </p:nvSpPr>
                <p:spPr bwMode="auto">
                  <a:xfrm flipH="1" flipV="1">
                    <a:off x="399" y="1930"/>
                    <a:ext cx="121" cy="46"/>
                  </a:xfrm>
                  <a:prstGeom prst="line">
                    <a:avLst/>
                  </a:prstGeom>
                  <a:noFill/>
                  <a:ln w="6350">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68" name="Line 87"/>
                  <p:cNvSpPr>
                    <a:spLocks noChangeShapeType="1"/>
                  </p:cNvSpPr>
                  <p:nvPr/>
                </p:nvSpPr>
                <p:spPr bwMode="auto">
                  <a:xfrm flipH="1" flipV="1">
                    <a:off x="384" y="1937"/>
                    <a:ext cx="119" cy="48"/>
                  </a:xfrm>
                  <a:prstGeom prst="line">
                    <a:avLst/>
                  </a:prstGeom>
                  <a:noFill/>
                  <a:ln w="6350">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69" name="Line 88"/>
                  <p:cNvSpPr>
                    <a:spLocks noChangeShapeType="1"/>
                  </p:cNvSpPr>
                  <p:nvPr/>
                </p:nvSpPr>
                <p:spPr bwMode="auto">
                  <a:xfrm flipH="1" flipV="1">
                    <a:off x="375" y="1942"/>
                    <a:ext cx="118" cy="48"/>
                  </a:xfrm>
                  <a:prstGeom prst="line">
                    <a:avLst/>
                  </a:prstGeom>
                  <a:noFill/>
                  <a:ln w="6350">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70" name="Line 89"/>
                  <p:cNvSpPr>
                    <a:spLocks noChangeShapeType="1"/>
                  </p:cNvSpPr>
                  <p:nvPr/>
                </p:nvSpPr>
                <p:spPr bwMode="auto">
                  <a:xfrm flipH="1" flipV="1">
                    <a:off x="365" y="1946"/>
                    <a:ext cx="119" cy="51"/>
                  </a:xfrm>
                  <a:prstGeom prst="line">
                    <a:avLst/>
                  </a:prstGeom>
                  <a:noFill/>
                  <a:ln w="6350">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71" name="Line 90"/>
                  <p:cNvSpPr>
                    <a:spLocks noChangeShapeType="1"/>
                  </p:cNvSpPr>
                  <p:nvPr/>
                </p:nvSpPr>
                <p:spPr bwMode="auto">
                  <a:xfrm flipH="1" flipV="1">
                    <a:off x="358" y="1951"/>
                    <a:ext cx="114" cy="50"/>
                  </a:xfrm>
                  <a:prstGeom prst="line">
                    <a:avLst/>
                  </a:prstGeom>
                  <a:noFill/>
                  <a:ln w="6350">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72" name="Line 91"/>
                  <p:cNvSpPr>
                    <a:spLocks noChangeShapeType="1"/>
                  </p:cNvSpPr>
                  <p:nvPr/>
                </p:nvSpPr>
                <p:spPr bwMode="auto">
                  <a:xfrm flipH="1" flipV="1">
                    <a:off x="347" y="1956"/>
                    <a:ext cx="114" cy="51"/>
                  </a:xfrm>
                  <a:prstGeom prst="line">
                    <a:avLst/>
                  </a:prstGeom>
                  <a:noFill/>
                  <a:ln w="6350">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73" name="Line 92"/>
                  <p:cNvSpPr>
                    <a:spLocks noChangeShapeType="1"/>
                  </p:cNvSpPr>
                  <p:nvPr/>
                </p:nvSpPr>
                <p:spPr bwMode="auto">
                  <a:xfrm flipH="1">
                    <a:off x="437" y="1974"/>
                    <a:ext cx="61" cy="34"/>
                  </a:xfrm>
                  <a:prstGeom prst="line">
                    <a:avLst/>
                  </a:prstGeom>
                  <a:noFill/>
                  <a:ln w="6350">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74" name="Line 93"/>
                  <p:cNvSpPr>
                    <a:spLocks noChangeShapeType="1"/>
                  </p:cNvSpPr>
                  <p:nvPr/>
                </p:nvSpPr>
                <p:spPr bwMode="auto">
                  <a:xfrm flipH="1">
                    <a:off x="426" y="1970"/>
                    <a:ext cx="58" cy="32"/>
                  </a:xfrm>
                  <a:prstGeom prst="line">
                    <a:avLst/>
                  </a:prstGeom>
                  <a:noFill/>
                  <a:ln w="6350">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75" name="Line 94"/>
                  <p:cNvSpPr>
                    <a:spLocks noChangeShapeType="1"/>
                  </p:cNvSpPr>
                  <p:nvPr/>
                </p:nvSpPr>
                <p:spPr bwMode="auto">
                  <a:xfrm flipH="1">
                    <a:off x="401" y="1959"/>
                    <a:ext cx="58" cy="31"/>
                  </a:xfrm>
                  <a:prstGeom prst="line">
                    <a:avLst/>
                  </a:prstGeom>
                  <a:noFill/>
                  <a:ln w="6350">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76" name="Line 95"/>
                  <p:cNvSpPr>
                    <a:spLocks noChangeShapeType="1"/>
                  </p:cNvSpPr>
                  <p:nvPr/>
                </p:nvSpPr>
                <p:spPr bwMode="auto">
                  <a:xfrm flipH="1">
                    <a:off x="387" y="1954"/>
                    <a:ext cx="58" cy="31"/>
                  </a:xfrm>
                  <a:prstGeom prst="line">
                    <a:avLst/>
                  </a:prstGeom>
                  <a:noFill/>
                  <a:ln w="6350">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77" name="Line 96"/>
                  <p:cNvSpPr>
                    <a:spLocks noChangeShapeType="1"/>
                  </p:cNvSpPr>
                  <p:nvPr/>
                </p:nvSpPr>
                <p:spPr bwMode="auto">
                  <a:xfrm flipH="1">
                    <a:off x="375" y="1949"/>
                    <a:ext cx="56" cy="31"/>
                  </a:xfrm>
                  <a:prstGeom prst="line">
                    <a:avLst/>
                  </a:prstGeom>
                  <a:noFill/>
                  <a:ln w="6350">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78" name="Line 97"/>
                  <p:cNvSpPr>
                    <a:spLocks noChangeShapeType="1"/>
                  </p:cNvSpPr>
                  <p:nvPr/>
                </p:nvSpPr>
                <p:spPr bwMode="auto">
                  <a:xfrm flipH="1">
                    <a:off x="364" y="1944"/>
                    <a:ext cx="53" cy="28"/>
                  </a:xfrm>
                  <a:prstGeom prst="line">
                    <a:avLst/>
                  </a:prstGeom>
                  <a:noFill/>
                  <a:ln w="6350">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79" name="Line 98"/>
                  <p:cNvSpPr>
                    <a:spLocks noChangeShapeType="1"/>
                  </p:cNvSpPr>
                  <p:nvPr/>
                </p:nvSpPr>
                <p:spPr bwMode="auto">
                  <a:xfrm flipH="1">
                    <a:off x="352" y="1939"/>
                    <a:ext cx="55" cy="28"/>
                  </a:xfrm>
                  <a:prstGeom prst="line">
                    <a:avLst/>
                  </a:prstGeom>
                  <a:noFill/>
                  <a:ln w="6350">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80" name="Line 99"/>
                  <p:cNvSpPr>
                    <a:spLocks noChangeShapeType="1"/>
                  </p:cNvSpPr>
                  <p:nvPr/>
                </p:nvSpPr>
                <p:spPr bwMode="auto">
                  <a:xfrm flipH="1">
                    <a:off x="494" y="1955"/>
                    <a:ext cx="28" cy="14"/>
                  </a:xfrm>
                  <a:prstGeom prst="line">
                    <a:avLst/>
                  </a:prstGeom>
                  <a:noFill/>
                  <a:ln w="6350">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81" name="Line 100"/>
                  <p:cNvSpPr>
                    <a:spLocks noChangeShapeType="1"/>
                  </p:cNvSpPr>
                  <p:nvPr/>
                </p:nvSpPr>
                <p:spPr bwMode="auto">
                  <a:xfrm flipH="1">
                    <a:off x="477" y="1949"/>
                    <a:ext cx="26" cy="14"/>
                  </a:xfrm>
                  <a:prstGeom prst="line">
                    <a:avLst/>
                  </a:prstGeom>
                  <a:noFill/>
                  <a:ln w="6350">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82" name="Line 101"/>
                  <p:cNvSpPr>
                    <a:spLocks noChangeShapeType="1"/>
                  </p:cNvSpPr>
                  <p:nvPr/>
                </p:nvSpPr>
                <p:spPr bwMode="auto">
                  <a:xfrm flipH="1">
                    <a:off x="460" y="1943"/>
                    <a:ext cx="28" cy="14"/>
                  </a:xfrm>
                  <a:prstGeom prst="line">
                    <a:avLst/>
                  </a:prstGeom>
                  <a:noFill/>
                  <a:ln w="6350">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83" name="Line 102"/>
                  <p:cNvSpPr>
                    <a:spLocks noChangeShapeType="1"/>
                  </p:cNvSpPr>
                  <p:nvPr/>
                </p:nvSpPr>
                <p:spPr bwMode="auto">
                  <a:xfrm flipH="1">
                    <a:off x="443" y="1937"/>
                    <a:ext cx="27" cy="13"/>
                  </a:xfrm>
                  <a:prstGeom prst="line">
                    <a:avLst/>
                  </a:prstGeom>
                  <a:noFill/>
                  <a:ln w="6350">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84" name="Line 103"/>
                  <p:cNvSpPr>
                    <a:spLocks noChangeShapeType="1"/>
                  </p:cNvSpPr>
                  <p:nvPr/>
                </p:nvSpPr>
                <p:spPr bwMode="auto">
                  <a:xfrm flipH="1">
                    <a:off x="427" y="1931"/>
                    <a:ext cx="26" cy="14"/>
                  </a:xfrm>
                  <a:prstGeom prst="line">
                    <a:avLst/>
                  </a:prstGeom>
                  <a:noFill/>
                  <a:ln w="6350">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85" name="Line 104"/>
                  <p:cNvSpPr>
                    <a:spLocks noChangeShapeType="1"/>
                  </p:cNvSpPr>
                  <p:nvPr/>
                </p:nvSpPr>
                <p:spPr bwMode="auto">
                  <a:xfrm flipH="1">
                    <a:off x="408" y="1925"/>
                    <a:ext cx="24" cy="13"/>
                  </a:xfrm>
                  <a:prstGeom prst="line">
                    <a:avLst/>
                  </a:prstGeom>
                  <a:noFill/>
                  <a:ln w="6350">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grpSp>
          </p:grpSp>
        </p:grpSp>
      </p:grpSp>
      <p:grpSp>
        <p:nvGrpSpPr>
          <p:cNvPr id="112" name="Group 105"/>
          <p:cNvGrpSpPr>
            <a:grpSpLocks/>
          </p:cNvGrpSpPr>
          <p:nvPr/>
        </p:nvGrpSpPr>
        <p:grpSpPr bwMode="auto">
          <a:xfrm>
            <a:off x="1941367" y="3269534"/>
            <a:ext cx="55364" cy="100353"/>
            <a:chOff x="287" y="1872"/>
            <a:chExt cx="55" cy="108"/>
          </a:xfrm>
        </p:grpSpPr>
        <p:sp>
          <p:nvSpPr>
            <p:cNvPr id="113" name="Freeform 106"/>
            <p:cNvSpPr>
              <a:spLocks/>
            </p:cNvSpPr>
            <p:nvPr/>
          </p:nvSpPr>
          <p:spPr bwMode="auto">
            <a:xfrm>
              <a:off x="287" y="1872"/>
              <a:ext cx="55" cy="108"/>
            </a:xfrm>
            <a:custGeom>
              <a:avLst/>
              <a:gdLst>
                <a:gd name="T0" fmla="*/ 0 w 276"/>
                <a:gd name="T1" fmla="*/ 0 h 540"/>
                <a:gd name="T2" fmla="*/ 0 w 276"/>
                <a:gd name="T3" fmla="*/ 0 h 540"/>
                <a:gd name="T4" fmla="*/ 0 w 276"/>
                <a:gd name="T5" fmla="*/ 0 h 540"/>
                <a:gd name="T6" fmla="*/ 0 w 276"/>
                <a:gd name="T7" fmla="*/ 0 h 540"/>
                <a:gd name="T8" fmla="*/ 0 w 276"/>
                <a:gd name="T9" fmla="*/ 0 h 540"/>
                <a:gd name="T10" fmla="*/ 0 w 276"/>
                <a:gd name="T11" fmla="*/ 0 h 540"/>
                <a:gd name="T12" fmla="*/ 0 w 276"/>
                <a:gd name="T13" fmla="*/ 0 h 540"/>
                <a:gd name="T14" fmla="*/ 0 w 276"/>
                <a:gd name="T15" fmla="*/ 0 h 540"/>
                <a:gd name="T16" fmla="*/ 0 w 276"/>
                <a:gd name="T17" fmla="*/ 0 h 540"/>
                <a:gd name="T18" fmla="*/ 0 w 276"/>
                <a:gd name="T19" fmla="*/ 0 h 540"/>
                <a:gd name="T20" fmla="*/ 0 w 276"/>
                <a:gd name="T21" fmla="*/ 0 h 540"/>
                <a:gd name="T22" fmla="*/ 0 w 276"/>
                <a:gd name="T23" fmla="*/ 0 h 54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76" h="540">
                  <a:moveTo>
                    <a:pt x="0" y="192"/>
                  </a:moveTo>
                  <a:lnTo>
                    <a:pt x="53" y="121"/>
                  </a:lnTo>
                  <a:lnTo>
                    <a:pt x="104" y="84"/>
                  </a:lnTo>
                  <a:lnTo>
                    <a:pt x="125" y="30"/>
                  </a:lnTo>
                  <a:lnTo>
                    <a:pt x="137" y="6"/>
                  </a:lnTo>
                  <a:lnTo>
                    <a:pt x="195" y="0"/>
                  </a:lnTo>
                  <a:lnTo>
                    <a:pt x="276" y="45"/>
                  </a:lnTo>
                  <a:lnTo>
                    <a:pt x="255" y="143"/>
                  </a:lnTo>
                  <a:lnTo>
                    <a:pt x="232" y="198"/>
                  </a:lnTo>
                  <a:lnTo>
                    <a:pt x="179" y="365"/>
                  </a:lnTo>
                  <a:lnTo>
                    <a:pt x="92" y="540"/>
                  </a:lnTo>
                  <a:lnTo>
                    <a:pt x="0" y="192"/>
                  </a:lnTo>
                  <a:close/>
                </a:path>
              </a:pathLst>
            </a:custGeom>
            <a:solidFill>
              <a:srgbClr val="C0C0C0"/>
            </a:solidFill>
            <a:ln w="3175">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114" name="Freeform 107"/>
            <p:cNvSpPr>
              <a:spLocks/>
            </p:cNvSpPr>
            <p:nvPr/>
          </p:nvSpPr>
          <p:spPr bwMode="auto">
            <a:xfrm>
              <a:off x="296" y="1880"/>
              <a:ext cx="43" cy="77"/>
            </a:xfrm>
            <a:custGeom>
              <a:avLst/>
              <a:gdLst>
                <a:gd name="T0" fmla="*/ 0 w 216"/>
                <a:gd name="T1" fmla="*/ 0 h 385"/>
                <a:gd name="T2" fmla="*/ 0 w 216"/>
                <a:gd name="T3" fmla="*/ 0 h 385"/>
                <a:gd name="T4" fmla="*/ 0 w 216"/>
                <a:gd name="T5" fmla="*/ 0 h 385"/>
                <a:gd name="T6" fmla="*/ 0 w 216"/>
                <a:gd name="T7" fmla="*/ 0 h 385"/>
                <a:gd name="T8" fmla="*/ 0 w 216"/>
                <a:gd name="T9" fmla="*/ 0 h 385"/>
                <a:gd name="T10" fmla="*/ 0 w 216"/>
                <a:gd name="T11" fmla="*/ 0 h 385"/>
                <a:gd name="T12" fmla="*/ 0 w 216"/>
                <a:gd name="T13" fmla="*/ 0 h 385"/>
                <a:gd name="T14" fmla="*/ 0 w 216"/>
                <a:gd name="T15" fmla="*/ 0 h 385"/>
                <a:gd name="T16" fmla="*/ 0 w 216"/>
                <a:gd name="T17" fmla="*/ 0 h 385"/>
                <a:gd name="T18" fmla="*/ 0 w 216"/>
                <a:gd name="T19" fmla="*/ 0 h 385"/>
                <a:gd name="T20" fmla="*/ 0 w 216"/>
                <a:gd name="T21" fmla="*/ 0 h 385"/>
                <a:gd name="T22" fmla="*/ 0 w 216"/>
                <a:gd name="T23" fmla="*/ 0 h 385"/>
                <a:gd name="T24" fmla="*/ 0 w 216"/>
                <a:gd name="T25" fmla="*/ 0 h 385"/>
                <a:gd name="T26" fmla="*/ 0 w 216"/>
                <a:gd name="T27" fmla="*/ 0 h 385"/>
                <a:gd name="T28" fmla="*/ 0 w 216"/>
                <a:gd name="T29" fmla="*/ 0 h 385"/>
                <a:gd name="T30" fmla="*/ 0 w 216"/>
                <a:gd name="T31" fmla="*/ 0 h 385"/>
                <a:gd name="T32" fmla="*/ 0 w 216"/>
                <a:gd name="T33" fmla="*/ 0 h 385"/>
                <a:gd name="T34" fmla="*/ 0 w 216"/>
                <a:gd name="T35" fmla="*/ 0 h 385"/>
                <a:gd name="T36" fmla="*/ 0 w 216"/>
                <a:gd name="T37" fmla="*/ 0 h 385"/>
                <a:gd name="T38" fmla="*/ 0 w 216"/>
                <a:gd name="T39" fmla="*/ 0 h 385"/>
                <a:gd name="T40" fmla="*/ 0 w 216"/>
                <a:gd name="T41" fmla="*/ 0 h 385"/>
                <a:gd name="T42" fmla="*/ 0 w 216"/>
                <a:gd name="T43" fmla="*/ 0 h 385"/>
                <a:gd name="T44" fmla="*/ 0 w 216"/>
                <a:gd name="T45" fmla="*/ 0 h 385"/>
                <a:gd name="T46" fmla="*/ 0 w 216"/>
                <a:gd name="T47" fmla="*/ 0 h 385"/>
                <a:gd name="T48" fmla="*/ 0 w 216"/>
                <a:gd name="T49" fmla="*/ 0 h 385"/>
                <a:gd name="T50" fmla="*/ 0 w 216"/>
                <a:gd name="T51" fmla="*/ 0 h 385"/>
                <a:gd name="T52" fmla="*/ 0 w 216"/>
                <a:gd name="T53" fmla="*/ 0 h 385"/>
                <a:gd name="T54" fmla="*/ 0 w 216"/>
                <a:gd name="T55" fmla="*/ 0 h 385"/>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216" h="385">
                  <a:moveTo>
                    <a:pt x="91" y="0"/>
                  </a:moveTo>
                  <a:lnTo>
                    <a:pt x="115" y="25"/>
                  </a:lnTo>
                  <a:lnTo>
                    <a:pt x="165" y="46"/>
                  </a:lnTo>
                  <a:lnTo>
                    <a:pt x="216" y="44"/>
                  </a:lnTo>
                  <a:lnTo>
                    <a:pt x="185" y="132"/>
                  </a:lnTo>
                  <a:lnTo>
                    <a:pt x="147" y="128"/>
                  </a:lnTo>
                  <a:lnTo>
                    <a:pt x="118" y="112"/>
                  </a:lnTo>
                  <a:lnTo>
                    <a:pt x="134" y="138"/>
                  </a:lnTo>
                  <a:lnTo>
                    <a:pt x="177" y="146"/>
                  </a:lnTo>
                  <a:lnTo>
                    <a:pt x="145" y="242"/>
                  </a:lnTo>
                  <a:lnTo>
                    <a:pt x="124" y="312"/>
                  </a:lnTo>
                  <a:lnTo>
                    <a:pt x="115" y="271"/>
                  </a:lnTo>
                  <a:lnTo>
                    <a:pt x="103" y="197"/>
                  </a:lnTo>
                  <a:lnTo>
                    <a:pt x="102" y="155"/>
                  </a:lnTo>
                  <a:lnTo>
                    <a:pt x="94" y="173"/>
                  </a:lnTo>
                  <a:lnTo>
                    <a:pt x="94" y="222"/>
                  </a:lnTo>
                  <a:lnTo>
                    <a:pt x="103" y="290"/>
                  </a:lnTo>
                  <a:lnTo>
                    <a:pt x="110" y="333"/>
                  </a:lnTo>
                  <a:lnTo>
                    <a:pt x="91" y="385"/>
                  </a:lnTo>
                  <a:lnTo>
                    <a:pt x="55" y="250"/>
                  </a:lnTo>
                  <a:lnTo>
                    <a:pt x="39" y="204"/>
                  </a:lnTo>
                  <a:lnTo>
                    <a:pt x="12" y="135"/>
                  </a:lnTo>
                  <a:lnTo>
                    <a:pt x="0" y="115"/>
                  </a:lnTo>
                  <a:lnTo>
                    <a:pt x="16" y="88"/>
                  </a:lnTo>
                  <a:lnTo>
                    <a:pt x="64" y="64"/>
                  </a:lnTo>
                  <a:lnTo>
                    <a:pt x="81" y="87"/>
                  </a:lnTo>
                  <a:lnTo>
                    <a:pt x="71" y="46"/>
                  </a:lnTo>
                  <a:lnTo>
                    <a:pt x="9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grpSp>
      <p:grpSp>
        <p:nvGrpSpPr>
          <p:cNvPr id="115" name="Group 108"/>
          <p:cNvGrpSpPr>
            <a:grpSpLocks/>
          </p:cNvGrpSpPr>
          <p:nvPr/>
        </p:nvGrpSpPr>
        <p:grpSpPr bwMode="auto">
          <a:xfrm>
            <a:off x="1932308" y="3211925"/>
            <a:ext cx="70463" cy="70619"/>
            <a:chOff x="278" y="1810"/>
            <a:chExt cx="70" cy="76"/>
          </a:xfrm>
        </p:grpSpPr>
        <p:sp>
          <p:nvSpPr>
            <p:cNvPr id="116" name="Freeform 109"/>
            <p:cNvSpPr>
              <a:spLocks/>
            </p:cNvSpPr>
            <p:nvPr/>
          </p:nvSpPr>
          <p:spPr bwMode="auto">
            <a:xfrm>
              <a:off x="297" y="1815"/>
              <a:ext cx="51" cy="71"/>
            </a:xfrm>
            <a:custGeom>
              <a:avLst/>
              <a:gdLst>
                <a:gd name="T0" fmla="*/ 0 w 256"/>
                <a:gd name="T1" fmla="*/ 0 h 356"/>
                <a:gd name="T2" fmla="*/ 0 w 256"/>
                <a:gd name="T3" fmla="*/ 0 h 356"/>
                <a:gd name="T4" fmla="*/ 0 w 256"/>
                <a:gd name="T5" fmla="*/ 0 h 356"/>
                <a:gd name="T6" fmla="*/ 0 w 256"/>
                <a:gd name="T7" fmla="*/ 0 h 356"/>
                <a:gd name="T8" fmla="*/ 0 w 256"/>
                <a:gd name="T9" fmla="*/ 0 h 356"/>
                <a:gd name="T10" fmla="*/ 0 w 256"/>
                <a:gd name="T11" fmla="*/ 0 h 356"/>
                <a:gd name="T12" fmla="*/ 0 w 256"/>
                <a:gd name="T13" fmla="*/ 0 h 356"/>
                <a:gd name="T14" fmla="*/ 0 w 256"/>
                <a:gd name="T15" fmla="*/ 0 h 356"/>
                <a:gd name="T16" fmla="*/ 0 w 256"/>
                <a:gd name="T17" fmla="*/ 0 h 356"/>
                <a:gd name="T18" fmla="*/ 0 w 256"/>
                <a:gd name="T19" fmla="*/ 0 h 356"/>
                <a:gd name="T20" fmla="*/ 0 w 256"/>
                <a:gd name="T21" fmla="*/ 0 h 356"/>
                <a:gd name="T22" fmla="*/ 0 w 256"/>
                <a:gd name="T23" fmla="*/ 0 h 356"/>
                <a:gd name="T24" fmla="*/ 0 w 256"/>
                <a:gd name="T25" fmla="*/ 0 h 356"/>
                <a:gd name="T26" fmla="*/ 0 w 256"/>
                <a:gd name="T27" fmla="*/ 0 h 356"/>
                <a:gd name="T28" fmla="*/ 0 w 256"/>
                <a:gd name="T29" fmla="*/ 0 h 356"/>
                <a:gd name="T30" fmla="*/ 0 w 256"/>
                <a:gd name="T31" fmla="*/ 0 h 356"/>
                <a:gd name="T32" fmla="*/ 0 w 256"/>
                <a:gd name="T33" fmla="*/ 0 h 356"/>
                <a:gd name="T34" fmla="*/ 0 w 256"/>
                <a:gd name="T35" fmla="*/ 0 h 356"/>
                <a:gd name="T36" fmla="*/ 0 w 256"/>
                <a:gd name="T37" fmla="*/ 0 h 356"/>
                <a:gd name="T38" fmla="*/ 0 w 256"/>
                <a:gd name="T39" fmla="*/ 0 h 356"/>
                <a:gd name="T40" fmla="*/ 0 w 256"/>
                <a:gd name="T41" fmla="*/ 0 h 356"/>
                <a:gd name="T42" fmla="*/ 0 w 256"/>
                <a:gd name="T43" fmla="*/ 0 h 356"/>
                <a:gd name="T44" fmla="*/ 0 w 256"/>
                <a:gd name="T45" fmla="*/ 0 h 356"/>
                <a:gd name="T46" fmla="*/ 0 w 256"/>
                <a:gd name="T47" fmla="*/ 0 h 356"/>
                <a:gd name="T48" fmla="*/ 0 w 256"/>
                <a:gd name="T49" fmla="*/ 0 h 356"/>
                <a:gd name="T50" fmla="*/ 0 w 256"/>
                <a:gd name="T51" fmla="*/ 0 h 356"/>
                <a:gd name="T52" fmla="*/ 0 w 256"/>
                <a:gd name="T53" fmla="*/ 0 h 356"/>
                <a:gd name="T54" fmla="*/ 0 w 256"/>
                <a:gd name="T55" fmla="*/ 0 h 356"/>
                <a:gd name="T56" fmla="*/ 0 w 256"/>
                <a:gd name="T57" fmla="*/ 0 h 356"/>
                <a:gd name="T58" fmla="*/ 0 w 256"/>
                <a:gd name="T59" fmla="*/ 0 h 356"/>
                <a:gd name="T60" fmla="*/ 0 w 256"/>
                <a:gd name="T61" fmla="*/ 0 h 356"/>
                <a:gd name="T62" fmla="*/ 0 w 256"/>
                <a:gd name="T63" fmla="*/ 0 h 356"/>
                <a:gd name="T64" fmla="*/ 0 w 256"/>
                <a:gd name="T65" fmla="*/ 0 h 356"/>
                <a:gd name="T66" fmla="*/ 0 w 256"/>
                <a:gd name="T67" fmla="*/ 0 h 356"/>
                <a:gd name="T68" fmla="*/ 0 w 256"/>
                <a:gd name="T69" fmla="*/ 0 h 356"/>
                <a:gd name="T70" fmla="*/ 0 w 256"/>
                <a:gd name="T71" fmla="*/ 0 h 356"/>
                <a:gd name="T72" fmla="*/ 0 w 256"/>
                <a:gd name="T73" fmla="*/ 0 h 356"/>
                <a:gd name="T74" fmla="*/ 0 w 256"/>
                <a:gd name="T75" fmla="*/ 0 h 356"/>
                <a:gd name="T76" fmla="*/ 0 w 256"/>
                <a:gd name="T77" fmla="*/ 0 h 356"/>
                <a:gd name="T78" fmla="*/ 0 w 256"/>
                <a:gd name="T79" fmla="*/ 0 h 356"/>
                <a:gd name="T80" fmla="*/ 0 w 256"/>
                <a:gd name="T81" fmla="*/ 0 h 356"/>
                <a:gd name="T82" fmla="*/ 0 w 256"/>
                <a:gd name="T83" fmla="*/ 0 h 356"/>
                <a:gd name="T84" fmla="*/ 0 w 256"/>
                <a:gd name="T85" fmla="*/ 0 h 356"/>
                <a:gd name="T86" fmla="*/ 0 w 256"/>
                <a:gd name="T87" fmla="*/ 0 h 356"/>
                <a:gd name="T88" fmla="*/ 0 w 256"/>
                <a:gd name="T89" fmla="*/ 0 h 356"/>
                <a:gd name="T90" fmla="*/ 0 w 256"/>
                <a:gd name="T91" fmla="*/ 0 h 356"/>
                <a:gd name="T92" fmla="*/ 0 w 256"/>
                <a:gd name="T93" fmla="*/ 0 h 356"/>
                <a:gd name="T94" fmla="*/ 0 w 256"/>
                <a:gd name="T95" fmla="*/ 0 h 35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256" h="356">
                  <a:moveTo>
                    <a:pt x="3" y="130"/>
                  </a:moveTo>
                  <a:lnTo>
                    <a:pt x="11" y="155"/>
                  </a:lnTo>
                  <a:lnTo>
                    <a:pt x="26" y="167"/>
                  </a:lnTo>
                  <a:lnTo>
                    <a:pt x="35" y="187"/>
                  </a:lnTo>
                  <a:lnTo>
                    <a:pt x="45" y="203"/>
                  </a:lnTo>
                  <a:lnTo>
                    <a:pt x="61" y="218"/>
                  </a:lnTo>
                  <a:lnTo>
                    <a:pt x="73" y="227"/>
                  </a:lnTo>
                  <a:lnTo>
                    <a:pt x="93" y="238"/>
                  </a:lnTo>
                  <a:lnTo>
                    <a:pt x="96" y="252"/>
                  </a:lnTo>
                  <a:lnTo>
                    <a:pt x="96" y="270"/>
                  </a:lnTo>
                  <a:lnTo>
                    <a:pt x="91" y="315"/>
                  </a:lnTo>
                  <a:lnTo>
                    <a:pt x="127" y="341"/>
                  </a:lnTo>
                  <a:lnTo>
                    <a:pt x="157" y="354"/>
                  </a:lnTo>
                  <a:lnTo>
                    <a:pt x="182" y="356"/>
                  </a:lnTo>
                  <a:lnTo>
                    <a:pt x="207" y="354"/>
                  </a:lnTo>
                  <a:lnTo>
                    <a:pt x="216" y="325"/>
                  </a:lnTo>
                  <a:lnTo>
                    <a:pt x="222" y="260"/>
                  </a:lnTo>
                  <a:lnTo>
                    <a:pt x="237" y="237"/>
                  </a:lnTo>
                  <a:lnTo>
                    <a:pt x="248" y="204"/>
                  </a:lnTo>
                  <a:lnTo>
                    <a:pt x="250" y="173"/>
                  </a:lnTo>
                  <a:lnTo>
                    <a:pt x="255" y="131"/>
                  </a:lnTo>
                  <a:lnTo>
                    <a:pt x="256" y="107"/>
                  </a:lnTo>
                  <a:lnTo>
                    <a:pt x="255" y="92"/>
                  </a:lnTo>
                  <a:lnTo>
                    <a:pt x="248" y="66"/>
                  </a:lnTo>
                  <a:lnTo>
                    <a:pt x="234" y="52"/>
                  </a:lnTo>
                  <a:lnTo>
                    <a:pt x="215" y="48"/>
                  </a:lnTo>
                  <a:lnTo>
                    <a:pt x="208" y="33"/>
                  </a:lnTo>
                  <a:lnTo>
                    <a:pt x="191" y="23"/>
                  </a:lnTo>
                  <a:lnTo>
                    <a:pt x="173" y="33"/>
                  </a:lnTo>
                  <a:lnTo>
                    <a:pt x="160" y="12"/>
                  </a:lnTo>
                  <a:lnTo>
                    <a:pt x="140" y="5"/>
                  </a:lnTo>
                  <a:lnTo>
                    <a:pt x="118" y="24"/>
                  </a:lnTo>
                  <a:lnTo>
                    <a:pt x="108" y="0"/>
                  </a:lnTo>
                  <a:lnTo>
                    <a:pt x="78" y="3"/>
                  </a:lnTo>
                  <a:lnTo>
                    <a:pt x="63" y="42"/>
                  </a:lnTo>
                  <a:lnTo>
                    <a:pt x="60" y="64"/>
                  </a:lnTo>
                  <a:lnTo>
                    <a:pt x="57" y="93"/>
                  </a:lnTo>
                  <a:lnTo>
                    <a:pt x="51" y="131"/>
                  </a:lnTo>
                  <a:lnTo>
                    <a:pt x="43" y="116"/>
                  </a:lnTo>
                  <a:lnTo>
                    <a:pt x="39" y="89"/>
                  </a:lnTo>
                  <a:lnTo>
                    <a:pt x="34" y="70"/>
                  </a:lnTo>
                  <a:lnTo>
                    <a:pt x="27" y="61"/>
                  </a:lnTo>
                  <a:lnTo>
                    <a:pt x="12" y="54"/>
                  </a:lnTo>
                  <a:lnTo>
                    <a:pt x="4" y="57"/>
                  </a:lnTo>
                  <a:lnTo>
                    <a:pt x="0" y="66"/>
                  </a:lnTo>
                  <a:lnTo>
                    <a:pt x="5" y="80"/>
                  </a:lnTo>
                  <a:lnTo>
                    <a:pt x="7" y="107"/>
                  </a:lnTo>
                  <a:lnTo>
                    <a:pt x="3" y="130"/>
                  </a:lnTo>
                  <a:close/>
                </a:path>
              </a:pathLst>
            </a:custGeom>
            <a:solidFill>
              <a:srgbClr val="FFC080"/>
            </a:solidFill>
            <a:ln w="3175">
              <a:solidFill>
                <a:srgbClr val="402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117" name="Freeform 110"/>
            <p:cNvSpPr>
              <a:spLocks/>
            </p:cNvSpPr>
            <p:nvPr/>
          </p:nvSpPr>
          <p:spPr bwMode="auto">
            <a:xfrm>
              <a:off x="320" y="1820"/>
              <a:ext cx="26" cy="27"/>
            </a:xfrm>
            <a:custGeom>
              <a:avLst/>
              <a:gdLst>
                <a:gd name="T0" fmla="*/ 0 w 129"/>
                <a:gd name="T1" fmla="*/ 0 h 134"/>
                <a:gd name="T2" fmla="*/ 0 w 129"/>
                <a:gd name="T3" fmla="*/ 0 h 134"/>
                <a:gd name="T4" fmla="*/ 0 w 129"/>
                <a:gd name="T5" fmla="*/ 0 h 134"/>
                <a:gd name="T6" fmla="*/ 0 w 129"/>
                <a:gd name="T7" fmla="*/ 0 h 134"/>
                <a:gd name="T8" fmla="*/ 0 w 129"/>
                <a:gd name="T9" fmla="*/ 0 h 134"/>
                <a:gd name="T10" fmla="*/ 0 w 129"/>
                <a:gd name="T11" fmla="*/ 0 h 134"/>
                <a:gd name="T12" fmla="*/ 0 w 129"/>
                <a:gd name="T13" fmla="*/ 0 h 134"/>
                <a:gd name="T14" fmla="*/ 0 w 129"/>
                <a:gd name="T15" fmla="*/ 0 h 134"/>
                <a:gd name="T16" fmla="*/ 0 w 129"/>
                <a:gd name="T17" fmla="*/ 0 h 134"/>
                <a:gd name="T18" fmla="*/ 0 w 129"/>
                <a:gd name="T19" fmla="*/ 0 h 134"/>
                <a:gd name="T20" fmla="*/ 0 w 129"/>
                <a:gd name="T21" fmla="*/ 0 h 134"/>
                <a:gd name="T22" fmla="*/ 0 w 129"/>
                <a:gd name="T23" fmla="*/ 0 h 134"/>
                <a:gd name="T24" fmla="*/ 0 w 129"/>
                <a:gd name="T25" fmla="*/ 0 h 134"/>
                <a:gd name="T26" fmla="*/ 0 w 129"/>
                <a:gd name="T27" fmla="*/ 0 h 134"/>
                <a:gd name="T28" fmla="*/ 0 w 129"/>
                <a:gd name="T29" fmla="*/ 0 h 134"/>
                <a:gd name="T30" fmla="*/ 0 w 129"/>
                <a:gd name="T31" fmla="*/ 0 h 134"/>
                <a:gd name="T32" fmla="*/ 0 w 129"/>
                <a:gd name="T33" fmla="*/ 0 h 134"/>
                <a:gd name="T34" fmla="*/ 0 w 129"/>
                <a:gd name="T35" fmla="*/ 0 h 134"/>
                <a:gd name="T36" fmla="*/ 0 w 129"/>
                <a:gd name="T37" fmla="*/ 0 h 134"/>
                <a:gd name="T38" fmla="*/ 0 w 129"/>
                <a:gd name="T39" fmla="*/ 0 h 134"/>
                <a:gd name="T40" fmla="*/ 0 w 129"/>
                <a:gd name="T41" fmla="*/ 0 h 134"/>
                <a:gd name="T42" fmla="*/ 0 w 129"/>
                <a:gd name="T43" fmla="*/ 0 h 134"/>
                <a:gd name="T44" fmla="*/ 0 w 129"/>
                <a:gd name="T45" fmla="*/ 0 h 134"/>
                <a:gd name="T46" fmla="*/ 0 w 129"/>
                <a:gd name="T47" fmla="*/ 0 h 134"/>
                <a:gd name="T48" fmla="*/ 0 w 129"/>
                <a:gd name="T49" fmla="*/ 0 h 134"/>
                <a:gd name="T50" fmla="*/ 0 w 129"/>
                <a:gd name="T51" fmla="*/ 0 h 134"/>
                <a:gd name="T52" fmla="*/ 0 w 129"/>
                <a:gd name="T53" fmla="*/ 0 h 134"/>
                <a:gd name="T54" fmla="*/ 0 w 129"/>
                <a:gd name="T55" fmla="*/ 0 h 134"/>
                <a:gd name="T56" fmla="*/ 0 w 129"/>
                <a:gd name="T57" fmla="*/ 0 h 134"/>
                <a:gd name="T58" fmla="*/ 0 w 129"/>
                <a:gd name="T59" fmla="*/ 0 h 134"/>
                <a:gd name="T60" fmla="*/ 0 w 129"/>
                <a:gd name="T61" fmla="*/ 0 h 134"/>
                <a:gd name="T62" fmla="*/ 0 w 129"/>
                <a:gd name="T63" fmla="*/ 0 h 134"/>
                <a:gd name="T64" fmla="*/ 0 w 129"/>
                <a:gd name="T65" fmla="*/ 0 h 134"/>
                <a:gd name="T66" fmla="*/ 0 w 129"/>
                <a:gd name="T67" fmla="*/ 0 h 134"/>
                <a:gd name="T68" fmla="*/ 0 w 129"/>
                <a:gd name="T69" fmla="*/ 0 h 134"/>
                <a:gd name="T70" fmla="*/ 0 w 129"/>
                <a:gd name="T71" fmla="*/ 0 h 134"/>
                <a:gd name="T72" fmla="*/ 0 w 129"/>
                <a:gd name="T73" fmla="*/ 0 h 134"/>
                <a:gd name="T74" fmla="*/ 0 w 129"/>
                <a:gd name="T75" fmla="*/ 0 h 134"/>
                <a:gd name="T76" fmla="*/ 0 w 129"/>
                <a:gd name="T77" fmla="*/ 0 h 134"/>
                <a:gd name="T78" fmla="*/ 0 w 129"/>
                <a:gd name="T79" fmla="*/ 0 h 134"/>
                <a:gd name="T80" fmla="*/ 0 w 129"/>
                <a:gd name="T81" fmla="*/ 0 h 134"/>
                <a:gd name="T82" fmla="*/ 0 w 129"/>
                <a:gd name="T83" fmla="*/ 0 h 134"/>
                <a:gd name="T84" fmla="*/ 0 w 129"/>
                <a:gd name="T85" fmla="*/ 0 h 134"/>
                <a:gd name="T86" fmla="*/ 0 w 129"/>
                <a:gd name="T87" fmla="*/ 0 h 134"/>
                <a:gd name="T88" fmla="*/ 0 w 129"/>
                <a:gd name="T89" fmla="*/ 0 h 134"/>
                <a:gd name="T90" fmla="*/ 0 w 129"/>
                <a:gd name="T91" fmla="*/ 0 h 134"/>
                <a:gd name="T92" fmla="*/ 0 w 129"/>
                <a:gd name="T93" fmla="*/ 0 h 134"/>
                <a:gd name="T94" fmla="*/ 0 w 129"/>
                <a:gd name="T95" fmla="*/ 0 h 134"/>
                <a:gd name="T96" fmla="*/ 0 w 129"/>
                <a:gd name="T97" fmla="*/ 0 h 134"/>
                <a:gd name="T98" fmla="*/ 0 w 129"/>
                <a:gd name="T99" fmla="*/ 0 h 134"/>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129" h="134">
                  <a:moveTo>
                    <a:pt x="6" y="2"/>
                  </a:moveTo>
                  <a:lnTo>
                    <a:pt x="13" y="30"/>
                  </a:lnTo>
                  <a:lnTo>
                    <a:pt x="22" y="49"/>
                  </a:lnTo>
                  <a:lnTo>
                    <a:pt x="11" y="91"/>
                  </a:lnTo>
                  <a:lnTo>
                    <a:pt x="18" y="100"/>
                  </a:lnTo>
                  <a:lnTo>
                    <a:pt x="28" y="104"/>
                  </a:lnTo>
                  <a:lnTo>
                    <a:pt x="41" y="102"/>
                  </a:lnTo>
                  <a:lnTo>
                    <a:pt x="51" y="79"/>
                  </a:lnTo>
                  <a:lnTo>
                    <a:pt x="60" y="61"/>
                  </a:lnTo>
                  <a:lnTo>
                    <a:pt x="55" y="36"/>
                  </a:lnTo>
                  <a:lnTo>
                    <a:pt x="53" y="9"/>
                  </a:lnTo>
                  <a:lnTo>
                    <a:pt x="60" y="12"/>
                  </a:lnTo>
                  <a:lnTo>
                    <a:pt x="62" y="37"/>
                  </a:lnTo>
                  <a:lnTo>
                    <a:pt x="65" y="54"/>
                  </a:lnTo>
                  <a:lnTo>
                    <a:pt x="65" y="68"/>
                  </a:lnTo>
                  <a:lnTo>
                    <a:pt x="56" y="83"/>
                  </a:lnTo>
                  <a:lnTo>
                    <a:pt x="47" y="100"/>
                  </a:lnTo>
                  <a:lnTo>
                    <a:pt x="46" y="116"/>
                  </a:lnTo>
                  <a:lnTo>
                    <a:pt x="56" y="123"/>
                  </a:lnTo>
                  <a:lnTo>
                    <a:pt x="75" y="120"/>
                  </a:lnTo>
                  <a:lnTo>
                    <a:pt x="86" y="106"/>
                  </a:lnTo>
                  <a:lnTo>
                    <a:pt x="104" y="84"/>
                  </a:lnTo>
                  <a:lnTo>
                    <a:pt x="103" y="70"/>
                  </a:lnTo>
                  <a:lnTo>
                    <a:pt x="101" y="45"/>
                  </a:lnTo>
                  <a:lnTo>
                    <a:pt x="107" y="65"/>
                  </a:lnTo>
                  <a:lnTo>
                    <a:pt x="108" y="84"/>
                  </a:lnTo>
                  <a:lnTo>
                    <a:pt x="94" y="103"/>
                  </a:lnTo>
                  <a:lnTo>
                    <a:pt x="93" y="117"/>
                  </a:lnTo>
                  <a:lnTo>
                    <a:pt x="96" y="128"/>
                  </a:lnTo>
                  <a:lnTo>
                    <a:pt x="104" y="131"/>
                  </a:lnTo>
                  <a:lnTo>
                    <a:pt x="113" y="125"/>
                  </a:lnTo>
                  <a:lnTo>
                    <a:pt x="129" y="109"/>
                  </a:lnTo>
                  <a:lnTo>
                    <a:pt x="116" y="127"/>
                  </a:lnTo>
                  <a:lnTo>
                    <a:pt x="111" y="134"/>
                  </a:lnTo>
                  <a:lnTo>
                    <a:pt x="97" y="134"/>
                  </a:lnTo>
                  <a:lnTo>
                    <a:pt x="91" y="126"/>
                  </a:lnTo>
                  <a:lnTo>
                    <a:pt x="87" y="114"/>
                  </a:lnTo>
                  <a:lnTo>
                    <a:pt x="79" y="125"/>
                  </a:lnTo>
                  <a:lnTo>
                    <a:pt x="63" y="127"/>
                  </a:lnTo>
                  <a:lnTo>
                    <a:pt x="49" y="127"/>
                  </a:lnTo>
                  <a:lnTo>
                    <a:pt x="43" y="116"/>
                  </a:lnTo>
                  <a:lnTo>
                    <a:pt x="41" y="106"/>
                  </a:lnTo>
                  <a:lnTo>
                    <a:pt x="35" y="109"/>
                  </a:lnTo>
                  <a:lnTo>
                    <a:pt x="24" y="109"/>
                  </a:lnTo>
                  <a:lnTo>
                    <a:pt x="11" y="101"/>
                  </a:lnTo>
                  <a:lnTo>
                    <a:pt x="8" y="86"/>
                  </a:lnTo>
                  <a:lnTo>
                    <a:pt x="18" y="51"/>
                  </a:lnTo>
                  <a:lnTo>
                    <a:pt x="7" y="29"/>
                  </a:lnTo>
                  <a:lnTo>
                    <a:pt x="0" y="0"/>
                  </a:lnTo>
                  <a:lnTo>
                    <a:pt x="6" y="2"/>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18" name="Freeform 111"/>
            <p:cNvSpPr>
              <a:spLocks/>
            </p:cNvSpPr>
            <p:nvPr/>
          </p:nvSpPr>
          <p:spPr bwMode="auto">
            <a:xfrm>
              <a:off x="325" y="1834"/>
              <a:ext cx="4" cy="1"/>
            </a:xfrm>
            <a:custGeom>
              <a:avLst/>
              <a:gdLst>
                <a:gd name="T0" fmla="*/ 0 w 20"/>
                <a:gd name="T1" fmla="*/ 0 h 5"/>
                <a:gd name="T2" fmla="*/ 0 w 20"/>
                <a:gd name="T3" fmla="*/ 0 h 5"/>
                <a:gd name="T4" fmla="*/ 0 w 20"/>
                <a:gd name="T5" fmla="*/ 0 h 5"/>
                <a:gd name="T6" fmla="*/ 0 w 20"/>
                <a:gd name="T7" fmla="*/ 0 h 5"/>
                <a:gd name="T8" fmla="*/ 0 w 20"/>
                <a:gd name="T9" fmla="*/ 0 h 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 h="5">
                  <a:moveTo>
                    <a:pt x="0" y="5"/>
                  </a:moveTo>
                  <a:lnTo>
                    <a:pt x="6" y="4"/>
                  </a:lnTo>
                  <a:lnTo>
                    <a:pt x="20" y="4"/>
                  </a:lnTo>
                  <a:lnTo>
                    <a:pt x="5" y="0"/>
                  </a:lnTo>
                  <a:lnTo>
                    <a:pt x="0" y="5"/>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19" name="Freeform 112"/>
            <p:cNvSpPr>
              <a:spLocks/>
            </p:cNvSpPr>
            <p:nvPr/>
          </p:nvSpPr>
          <p:spPr bwMode="auto">
            <a:xfrm>
              <a:off x="330" y="1838"/>
              <a:ext cx="6" cy="2"/>
            </a:xfrm>
            <a:custGeom>
              <a:avLst/>
              <a:gdLst>
                <a:gd name="T0" fmla="*/ 0 w 27"/>
                <a:gd name="T1" fmla="*/ 0 h 9"/>
                <a:gd name="T2" fmla="*/ 0 w 27"/>
                <a:gd name="T3" fmla="*/ 0 h 9"/>
                <a:gd name="T4" fmla="*/ 0 w 27"/>
                <a:gd name="T5" fmla="*/ 0 h 9"/>
                <a:gd name="T6" fmla="*/ 0 w 27"/>
                <a:gd name="T7" fmla="*/ 0 h 9"/>
                <a:gd name="T8" fmla="*/ 0 w 27"/>
                <a:gd name="T9" fmla="*/ 0 h 9"/>
                <a:gd name="T10" fmla="*/ 0 w 27"/>
                <a:gd name="T11" fmla="*/ 0 h 9"/>
                <a:gd name="T12" fmla="*/ 0 w 27"/>
                <a:gd name="T13" fmla="*/ 0 h 9"/>
                <a:gd name="T14" fmla="*/ 0 w 27"/>
                <a:gd name="T15" fmla="*/ 0 h 9"/>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7" h="9">
                  <a:moveTo>
                    <a:pt x="27" y="7"/>
                  </a:moveTo>
                  <a:lnTo>
                    <a:pt x="23" y="3"/>
                  </a:lnTo>
                  <a:lnTo>
                    <a:pt x="17" y="1"/>
                  </a:lnTo>
                  <a:lnTo>
                    <a:pt x="6" y="0"/>
                  </a:lnTo>
                  <a:lnTo>
                    <a:pt x="0" y="9"/>
                  </a:lnTo>
                  <a:lnTo>
                    <a:pt x="8" y="3"/>
                  </a:lnTo>
                  <a:lnTo>
                    <a:pt x="15" y="2"/>
                  </a:lnTo>
                  <a:lnTo>
                    <a:pt x="27" y="7"/>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20" name="Freeform 113"/>
            <p:cNvSpPr>
              <a:spLocks/>
            </p:cNvSpPr>
            <p:nvPr/>
          </p:nvSpPr>
          <p:spPr bwMode="auto">
            <a:xfrm>
              <a:off x="340" y="1841"/>
              <a:ext cx="4" cy="1"/>
            </a:xfrm>
            <a:custGeom>
              <a:avLst/>
              <a:gdLst>
                <a:gd name="T0" fmla="*/ 0 w 20"/>
                <a:gd name="T1" fmla="*/ 0 h 4"/>
                <a:gd name="T2" fmla="*/ 0 w 20"/>
                <a:gd name="T3" fmla="*/ 0 h 4"/>
                <a:gd name="T4" fmla="*/ 0 w 20"/>
                <a:gd name="T5" fmla="*/ 0 h 4"/>
                <a:gd name="T6" fmla="*/ 0 w 20"/>
                <a:gd name="T7" fmla="*/ 0 h 4"/>
                <a:gd name="T8" fmla="*/ 0 w 20"/>
                <a:gd name="T9" fmla="*/ 0 h 4"/>
                <a:gd name="T10" fmla="*/ 0 w 20"/>
                <a:gd name="T11" fmla="*/ 0 h 4"/>
                <a:gd name="T12" fmla="*/ 0 w 20"/>
                <a:gd name="T13" fmla="*/ 0 h 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0" h="4">
                  <a:moveTo>
                    <a:pt x="0" y="2"/>
                  </a:moveTo>
                  <a:lnTo>
                    <a:pt x="4" y="0"/>
                  </a:lnTo>
                  <a:lnTo>
                    <a:pt x="11" y="0"/>
                  </a:lnTo>
                  <a:lnTo>
                    <a:pt x="20" y="4"/>
                  </a:lnTo>
                  <a:lnTo>
                    <a:pt x="15" y="3"/>
                  </a:lnTo>
                  <a:lnTo>
                    <a:pt x="11" y="1"/>
                  </a:lnTo>
                  <a:lnTo>
                    <a:pt x="0" y="2"/>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21" name="Freeform 114"/>
            <p:cNvSpPr>
              <a:spLocks/>
            </p:cNvSpPr>
            <p:nvPr/>
          </p:nvSpPr>
          <p:spPr bwMode="auto">
            <a:xfrm>
              <a:off x="323" y="1845"/>
              <a:ext cx="6" cy="15"/>
            </a:xfrm>
            <a:custGeom>
              <a:avLst/>
              <a:gdLst>
                <a:gd name="T0" fmla="*/ 0 w 31"/>
                <a:gd name="T1" fmla="*/ 0 h 74"/>
                <a:gd name="T2" fmla="*/ 0 w 31"/>
                <a:gd name="T3" fmla="*/ 0 h 74"/>
                <a:gd name="T4" fmla="*/ 0 w 31"/>
                <a:gd name="T5" fmla="*/ 0 h 74"/>
                <a:gd name="T6" fmla="*/ 0 w 31"/>
                <a:gd name="T7" fmla="*/ 0 h 74"/>
                <a:gd name="T8" fmla="*/ 0 w 31"/>
                <a:gd name="T9" fmla="*/ 0 h 74"/>
                <a:gd name="T10" fmla="*/ 0 w 31"/>
                <a:gd name="T11" fmla="*/ 0 h 74"/>
                <a:gd name="T12" fmla="*/ 0 w 31"/>
                <a:gd name="T13" fmla="*/ 0 h 74"/>
                <a:gd name="T14" fmla="*/ 0 w 31"/>
                <a:gd name="T15" fmla="*/ 0 h 7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1" h="74">
                  <a:moveTo>
                    <a:pt x="0" y="0"/>
                  </a:moveTo>
                  <a:lnTo>
                    <a:pt x="17" y="19"/>
                  </a:lnTo>
                  <a:lnTo>
                    <a:pt x="25" y="42"/>
                  </a:lnTo>
                  <a:lnTo>
                    <a:pt x="26" y="74"/>
                  </a:lnTo>
                  <a:lnTo>
                    <a:pt x="31" y="49"/>
                  </a:lnTo>
                  <a:lnTo>
                    <a:pt x="29" y="29"/>
                  </a:lnTo>
                  <a:lnTo>
                    <a:pt x="24" y="20"/>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22" name="Freeform 115"/>
            <p:cNvSpPr>
              <a:spLocks/>
            </p:cNvSpPr>
            <p:nvPr/>
          </p:nvSpPr>
          <p:spPr bwMode="auto">
            <a:xfrm>
              <a:off x="308" y="1839"/>
              <a:ext cx="10" cy="5"/>
            </a:xfrm>
            <a:custGeom>
              <a:avLst/>
              <a:gdLst>
                <a:gd name="T0" fmla="*/ 0 w 50"/>
                <a:gd name="T1" fmla="*/ 0 h 25"/>
                <a:gd name="T2" fmla="*/ 0 w 50"/>
                <a:gd name="T3" fmla="*/ 0 h 25"/>
                <a:gd name="T4" fmla="*/ 0 w 50"/>
                <a:gd name="T5" fmla="*/ 0 h 25"/>
                <a:gd name="T6" fmla="*/ 0 w 50"/>
                <a:gd name="T7" fmla="*/ 0 h 25"/>
                <a:gd name="T8" fmla="*/ 0 w 50"/>
                <a:gd name="T9" fmla="*/ 0 h 25"/>
                <a:gd name="T10" fmla="*/ 0 w 50"/>
                <a:gd name="T11" fmla="*/ 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0" h="25">
                  <a:moveTo>
                    <a:pt x="0" y="11"/>
                  </a:moveTo>
                  <a:lnTo>
                    <a:pt x="19" y="13"/>
                  </a:lnTo>
                  <a:lnTo>
                    <a:pt x="50" y="25"/>
                  </a:lnTo>
                  <a:lnTo>
                    <a:pt x="28" y="9"/>
                  </a:lnTo>
                  <a:lnTo>
                    <a:pt x="1" y="0"/>
                  </a:lnTo>
                  <a:lnTo>
                    <a:pt x="0" y="11"/>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23" name="Freeform 116"/>
            <p:cNvSpPr>
              <a:spLocks/>
            </p:cNvSpPr>
            <p:nvPr/>
          </p:nvSpPr>
          <p:spPr bwMode="auto">
            <a:xfrm>
              <a:off x="321" y="1862"/>
              <a:ext cx="7" cy="7"/>
            </a:xfrm>
            <a:custGeom>
              <a:avLst/>
              <a:gdLst>
                <a:gd name="T0" fmla="*/ 0 w 39"/>
                <a:gd name="T1" fmla="*/ 0 h 33"/>
                <a:gd name="T2" fmla="*/ 0 w 39"/>
                <a:gd name="T3" fmla="*/ 0 h 33"/>
                <a:gd name="T4" fmla="*/ 0 w 39"/>
                <a:gd name="T5" fmla="*/ 0 h 33"/>
                <a:gd name="T6" fmla="*/ 0 w 39"/>
                <a:gd name="T7" fmla="*/ 0 h 33"/>
                <a:gd name="T8" fmla="*/ 0 w 39"/>
                <a:gd name="T9" fmla="*/ 0 h 3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9" h="33">
                  <a:moveTo>
                    <a:pt x="39" y="0"/>
                  </a:moveTo>
                  <a:lnTo>
                    <a:pt x="20" y="21"/>
                  </a:lnTo>
                  <a:lnTo>
                    <a:pt x="0" y="33"/>
                  </a:lnTo>
                  <a:lnTo>
                    <a:pt x="26" y="25"/>
                  </a:lnTo>
                  <a:lnTo>
                    <a:pt x="39"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24" name="Freeform 117"/>
            <p:cNvSpPr>
              <a:spLocks/>
            </p:cNvSpPr>
            <p:nvPr/>
          </p:nvSpPr>
          <p:spPr bwMode="auto">
            <a:xfrm>
              <a:off x="332" y="1858"/>
              <a:ext cx="7" cy="7"/>
            </a:xfrm>
            <a:custGeom>
              <a:avLst/>
              <a:gdLst>
                <a:gd name="T0" fmla="*/ 0 w 38"/>
                <a:gd name="T1" fmla="*/ 0 h 35"/>
                <a:gd name="T2" fmla="*/ 0 w 38"/>
                <a:gd name="T3" fmla="*/ 0 h 35"/>
                <a:gd name="T4" fmla="*/ 0 w 38"/>
                <a:gd name="T5" fmla="*/ 0 h 35"/>
                <a:gd name="T6" fmla="*/ 0 w 38"/>
                <a:gd name="T7" fmla="*/ 0 h 35"/>
                <a:gd name="T8" fmla="*/ 0 w 38"/>
                <a:gd name="T9" fmla="*/ 0 h 35"/>
                <a:gd name="T10" fmla="*/ 0 w 38"/>
                <a:gd name="T11" fmla="*/ 0 h 35"/>
                <a:gd name="T12" fmla="*/ 0 w 38"/>
                <a:gd name="T13" fmla="*/ 0 h 35"/>
                <a:gd name="T14" fmla="*/ 0 w 38"/>
                <a:gd name="T15" fmla="*/ 0 h 3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8" h="35">
                  <a:moveTo>
                    <a:pt x="0" y="0"/>
                  </a:moveTo>
                  <a:lnTo>
                    <a:pt x="3" y="13"/>
                  </a:lnTo>
                  <a:lnTo>
                    <a:pt x="22" y="29"/>
                  </a:lnTo>
                  <a:lnTo>
                    <a:pt x="38" y="35"/>
                  </a:lnTo>
                  <a:lnTo>
                    <a:pt x="12" y="32"/>
                  </a:lnTo>
                  <a:lnTo>
                    <a:pt x="3" y="21"/>
                  </a:lnTo>
                  <a:lnTo>
                    <a:pt x="2" y="9"/>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25" name="Freeform 118"/>
            <p:cNvSpPr>
              <a:spLocks/>
            </p:cNvSpPr>
            <p:nvPr/>
          </p:nvSpPr>
          <p:spPr bwMode="auto">
            <a:xfrm>
              <a:off x="278" y="1810"/>
              <a:ext cx="41" cy="31"/>
            </a:xfrm>
            <a:custGeom>
              <a:avLst/>
              <a:gdLst>
                <a:gd name="T0" fmla="*/ 0 w 201"/>
                <a:gd name="T1" fmla="*/ 0 h 158"/>
                <a:gd name="T2" fmla="*/ 0 w 201"/>
                <a:gd name="T3" fmla="*/ 0 h 158"/>
                <a:gd name="T4" fmla="*/ 0 w 201"/>
                <a:gd name="T5" fmla="*/ 0 h 158"/>
                <a:gd name="T6" fmla="*/ 0 w 201"/>
                <a:gd name="T7" fmla="*/ 0 h 158"/>
                <a:gd name="T8" fmla="*/ 0 w 201"/>
                <a:gd name="T9" fmla="*/ 0 h 158"/>
                <a:gd name="T10" fmla="*/ 0 w 201"/>
                <a:gd name="T11" fmla="*/ 0 h 158"/>
                <a:gd name="T12" fmla="*/ 0 w 201"/>
                <a:gd name="T13" fmla="*/ 0 h 15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01" h="158">
                  <a:moveTo>
                    <a:pt x="165" y="158"/>
                  </a:moveTo>
                  <a:lnTo>
                    <a:pt x="201" y="76"/>
                  </a:lnTo>
                  <a:lnTo>
                    <a:pt x="132" y="31"/>
                  </a:lnTo>
                  <a:lnTo>
                    <a:pt x="29" y="0"/>
                  </a:lnTo>
                  <a:lnTo>
                    <a:pt x="0" y="87"/>
                  </a:lnTo>
                  <a:lnTo>
                    <a:pt x="94" y="114"/>
                  </a:lnTo>
                  <a:lnTo>
                    <a:pt x="165" y="158"/>
                  </a:lnTo>
                  <a:close/>
                </a:path>
              </a:pathLst>
            </a:custGeom>
            <a:solidFill>
              <a:srgbClr val="FFFFFF"/>
            </a:solidFill>
            <a:ln w="3175">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126" name="Oval 119"/>
            <p:cNvSpPr>
              <a:spLocks noChangeArrowheads="1"/>
            </p:cNvSpPr>
            <p:nvPr/>
          </p:nvSpPr>
          <p:spPr bwMode="auto">
            <a:xfrm>
              <a:off x="304" y="1824"/>
              <a:ext cx="7" cy="9"/>
            </a:xfrm>
            <a:prstGeom prst="ellipse">
              <a:avLst/>
            </a:prstGeom>
            <a:solidFill>
              <a:srgbClr val="FFFFFF"/>
            </a:solidFill>
            <a:ln w="3175">
              <a:solidFill>
                <a:srgbClr val="000000"/>
              </a:solidFill>
              <a:round/>
              <a:headEnd/>
              <a:tailEnd/>
            </a:ln>
          </p:spPr>
          <p:txBody>
            <a:bodyPr/>
            <a:lstStyle/>
            <a:p>
              <a:pPr algn="ctr" eaLnBrk="1" hangingPunct="1"/>
              <a:endParaRPr lang="zh-CN" altLang="en-US" sz="900" b="1">
                <a:latin typeface="微软雅黑" pitchFamily="34" charset="-122"/>
                <a:ea typeface="微软雅黑" pitchFamily="34" charset="-122"/>
              </a:endParaRPr>
            </a:p>
          </p:txBody>
        </p:sp>
        <p:sp>
          <p:nvSpPr>
            <p:cNvPr id="127" name="Freeform 120"/>
            <p:cNvSpPr>
              <a:spLocks/>
            </p:cNvSpPr>
            <p:nvPr/>
          </p:nvSpPr>
          <p:spPr bwMode="auto">
            <a:xfrm>
              <a:off x="297" y="1826"/>
              <a:ext cx="10" cy="22"/>
            </a:xfrm>
            <a:custGeom>
              <a:avLst/>
              <a:gdLst>
                <a:gd name="T0" fmla="*/ 0 w 52"/>
                <a:gd name="T1" fmla="*/ 0 h 111"/>
                <a:gd name="T2" fmla="*/ 0 w 52"/>
                <a:gd name="T3" fmla="*/ 0 h 111"/>
                <a:gd name="T4" fmla="*/ 0 w 52"/>
                <a:gd name="T5" fmla="*/ 0 h 111"/>
                <a:gd name="T6" fmla="*/ 0 w 52"/>
                <a:gd name="T7" fmla="*/ 0 h 111"/>
                <a:gd name="T8" fmla="*/ 0 w 52"/>
                <a:gd name="T9" fmla="*/ 0 h 111"/>
                <a:gd name="T10" fmla="*/ 0 w 52"/>
                <a:gd name="T11" fmla="*/ 0 h 111"/>
                <a:gd name="T12" fmla="*/ 0 w 52"/>
                <a:gd name="T13" fmla="*/ 0 h 111"/>
                <a:gd name="T14" fmla="*/ 0 w 52"/>
                <a:gd name="T15" fmla="*/ 0 h 111"/>
                <a:gd name="T16" fmla="*/ 0 w 52"/>
                <a:gd name="T17" fmla="*/ 0 h 111"/>
                <a:gd name="T18" fmla="*/ 0 w 52"/>
                <a:gd name="T19" fmla="*/ 0 h 111"/>
                <a:gd name="T20" fmla="*/ 0 w 52"/>
                <a:gd name="T21" fmla="*/ 0 h 111"/>
                <a:gd name="T22" fmla="*/ 0 w 52"/>
                <a:gd name="T23" fmla="*/ 0 h 111"/>
                <a:gd name="T24" fmla="*/ 0 w 52"/>
                <a:gd name="T25" fmla="*/ 0 h 111"/>
                <a:gd name="T26" fmla="*/ 0 w 52"/>
                <a:gd name="T27" fmla="*/ 0 h 111"/>
                <a:gd name="T28" fmla="*/ 0 w 52"/>
                <a:gd name="T29" fmla="*/ 0 h 111"/>
                <a:gd name="T30" fmla="*/ 0 w 52"/>
                <a:gd name="T31" fmla="*/ 0 h 11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52" h="111">
                  <a:moveTo>
                    <a:pt x="4" y="74"/>
                  </a:moveTo>
                  <a:lnTo>
                    <a:pt x="7" y="55"/>
                  </a:lnTo>
                  <a:lnTo>
                    <a:pt x="5" y="36"/>
                  </a:lnTo>
                  <a:lnTo>
                    <a:pt x="4" y="23"/>
                  </a:lnTo>
                  <a:lnTo>
                    <a:pt x="0" y="13"/>
                  </a:lnTo>
                  <a:lnTo>
                    <a:pt x="4" y="4"/>
                  </a:lnTo>
                  <a:lnTo>
                    <a:pt x="11" y="0"/>
                  </a:lnTo>
                  <a:lnTo>
                    <a:pt x="27" y="6"/>
                  </a:lnTo>
                  <a:lnTo>
                    <a:pt x="33" y="16"/>
                  </a:lnTo>
                  <a:lnTo>
                    <a:pt x="37" y="27"/>
                  </a:lnTo>
                  <a:lnTo>
                    <a:pt x="39" y="39"/>
                  </a:lnTo>
                  <a:lnTo>
                    <a:pt x="40" y="59"/>
                  </a:lnTo>
                  <a:lnTo>
                    <a:pt x="52" y="79"/>
                  </a:lnTo>
                  <a:lnTo>
                    <a:pt x="23" y="111"/>
                  </a:lnTo>
                  <a:lnTo>
                    <a:pt x="11" y="103"/>
                  </a:lnTo>
                  <a:lnTo>
                    <a:pt x="4" y="74"/>
                  </a:lnTo>
                  <a:close/>
                </a:path>
              </a:pathLst>
            </a:custGeom>
            <a:solidFill>
              <a:srgbClr val="FFC080"/>
            </a:solidFill>
            <a:ln w="3175">
              <a:solidFill>
                <a:srgbClr val="402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128" name="Freeform 121"/>
            <p:cNvSpPr>
              <a:spLocks/>
            </p:cNvSpPr>
            <p:nvPr/>
          </p:nvSpPr>
          <p:spPr bwMode="auto">
            <a:xfrm>
              <a:off x="301" y="1841"/>
              <a:ext cx="7" cy="7"/>
            </a:xfrm>
            <a:custGeom>
              <a:avLst/>
              <a:gdLst>
                <a:gd name="T0" fmla="*/ 0 w 35"/>
                <a:gd name="T1" fmla="*/ 0 h 34"/>
                <a:gd name="T2" fmla="*/ 0 w 35"/>
                <a:gd name="T3" fmla="*/ 0 h 34"/>
                <a:gd name="T4" fmla="*/ 0 w 35"/>
                <a:gd name="T5" fmla="*/ 0 h 34"/>
                <a:gd name="T6" fmla="*/ 0 w 35"/>
                <a:gd name="T7" fmla="*/ 0 h 34"/>
                <a:gd name="T8" fmla="*/ 0 w 35"/>
                <a:gd name="T9" fmla="*/ 0 h 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 h="34">
                  <a:moveTo>
                    <a:pt x="24" y="0"/>
                  </a:moveTo>
                  <a:lnTo>
                    <a:pt x="35" y="4"/>
                  </a:lnTo>
                  <a:lnTo>
                    <a:pt x="9" y="34"/>
                  </a:lnTo>
                  <a:lnTo>
                    <a:pt x="0" y="26"/>
                  </a:lnTo>
                  <a:lnTo>
                    <a:pt x="24" y="0"/>
                  </a:lnTo>
                  <a:close/>
                </a:path>
              </a:pathLst>
            </a:custGeom>
            <a:solidFill>
              <a:srgbClr val="FFC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29" name="Freeform 122"/>
            <p:cNvSpPr>
              <a:spLocks/>
            </p:cNvSpPr>
            <p:nvPr/>
          </p:nvSpPr>
          <p:spPr bwMode="auto">
            <a:xfrm>
              <a:off x="312" y="1815"/>
              <a:ext cx="9" cy="20"/>
            </a:xfrm>
            <a:custGeom>
              <a:avLst/>
              <a:gdLst>
                <a:gd name="T0" fmla="*/ 0 w 48"/>
                <a:gd name="T1" fmla="*/ 0 h 97"/>
                <a:gd name="T2" fmla="*/ 0 w 48"/>
                <a:gd name="T3" fmla="*/ 0 h 97"/>
                <a:gd name="T4" fmla="*/ 0 w 48"/>
                <a:gd name="T5" fmla="*/ 0 h 97"/>
                <a:gd name="T6" fmla="*/ 0 w 48"/>
                <a:gd name="T7" fmla="*/ 0 h 97"/>
                <a:gd name="T8" fmla="*/ 0 w 48"/>
                <a:gd name="T9" fmla="*/ 0 h 97"/>
                <a:gd name="T10" fmla="*/ 0 w 48"/>
                <a:gd name="T11" fmla="*/ 0 h 97"/>
                <a:gd name="T12" fmla="*/ 0 w 48"/>
                <a:gd name="T13" fmla="*/ 0 h 97"/>
                <a:gd name="T14" fmla="*/ 0 w 48"/>
                <a:gd name="T15" fmla="*/ 0 h 97"/>
                <a:gd name="T16" fmla="*/ 0 w 48"/>
                <a:gd name="T17" fmla="*/ 0 h 97"/>
                <a:gd name="T18" fmla="*/ 0 w 48"/>
                <a:gd name="T19" fmla="*/ 0 h 97"/>
                <a:gd name="T20" fmla="*/ 0 w 48"/>
                <a:gd name="T21" fmla="*/ 0 h 97"/>
                <a:gd name="T22" fmla="*/ 0 w 48"/>
                <a:gd name="T23" fmla="*/ 0 h 97"/>
                <a:gd name="T24" fmla="*/ 0 w 48"/>
                <a:gd name="T25" fmla="*/ 0 h 97"/>
                <a:gd name="T26" fmla="*/ 0 w 48"/>
                <a:gd name="T27" fmla="*/ 0 h 97"/>
                <a:gd name="T28" fmla="*/ 0 w 48"/>
                <a:gd name="T29" fmla="*/ 0 h 97"/>
                <a:gd name="T30" fmla="*/ 0 w 48"/>
                <a:gd name="T31" fmla="*/ 0 h 97"/>
                <a:gd name="T32" fmla="*/ 0 w 48"/>
                <a:gd name="T33" fmla="*/ 0 h 97"/>
                <a:gd name="T34" fmla="*/ 0 w 48"/>
                <a:gd name="T35" fmla="*/ 0 h 97"/>
                <a:gd name="T36" fmla="*/ 0 w 48"/>
                <a:gd name="T37" fmla="*/ 0 h 9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48" h="97">
                  <a:moveTo>
                    <a:pt x="0" y="23"/>
                  </a:moveTo>
                  <a:lnTo>
                    <a:pt x="4" y="43"/>
                  </a:lnTo>
                  <a:lnTo>
                    <a:pt x="6" y="51"/>
                  </a:lnTo>
                  <a:lnTo>
                    <a:pt x="7" y="64"/>
                  </a:lnTo>
                  <a:lnTo>
                    <a:pt x="5" y="73"/>
                  </a:lnTo>
                  <a:lnTo>
                    <a:pt x="7" y="84"/>
                  </a:lnTo>
                  <a:lnTo>
                    <a:pt x="14" y="95"/>
                  </a:lnTo>
                  <a:lnTo>
                    <a:pt x="21" y="96"/>
                  </a:lnTo>
                  <a:lnTo>
                    <a:pt x="34" y="97"/>
                  </a:lnTo>
                  <a:lnTo>
                    <a:pt x="43" y="91"/>
                  </a:lnTo>
                  <a:lnTo>
                    <a:pt x="46" y="88"/>
                  </a:lnTo>
                  <a:lnTo>
                    <a:pt x="48" y="77"/>
                  </a:lnTo>
                  <a:lnTo>
                    <a:pt x="48" y="59"/>
                  </a:lnTo>
                  <a:lnTo>
                    <a:pt x="48" y="48"/>
                  </a:lnTo>
                  <a:lnTo>
                    <a:pt x="46" y="32"/>
                  </a:lnTo>
                  <a:lnTo>
                    <a:pt x="44" y="22"/>
                  </a:lnTo>
                  <a:lnTo>
                    <a:pt x="36" y="0"/>
                  </a:lnTo>
                  <a:lnTo>
                    <a:pt x="7" y="1"/>
                  </a:lnTo>
                  <a:lnTo>
                    <a:pt x="0" y="23"/>
                  </a:lnTo>
                  <a:close/>
                </a:path>
              </a:pathLst>
            </a:custGeom>
            <a:solidFill>
              <a:srgbClr val="FFC080"/>
            </a:solidFill>
            <a:ln w="3175">
              <a:solidFill>
                <a:srgbClr val="402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130" name="Freeform 123"/>
            <p:cNvSpPr>
              <a:spLocks/>
            </p:cNvSpPr>
            <p:nvPr/>
          </p:nvSpPr>
          <p:spPr bwMode="auto">
            <a:xfrm>
              <a:off x="315" y="1828"/>
              <a:ext cx="5" cy="4"/>
            </a:xfrm>
            <a:custGeom>
              <a:avLst/>
              <a:gdLst>
                <a:gd name="T0" fmla="*/ 0 w 24"/>
                <a:gd name="T1" fmla="*/ 0 h 20"/>
                <a:gd name="T2" fmla="*/ 0 w 24"/>
                <a:gd name="T3" fmla="*/ 0 h 20"/>
                <a:gd name="T4" fmla="*/ 0 w 24"/>
                <a:gd name="T5" fmla="*/ 0 h 20"/>
                <a:gd name="T6" fmla="*/ 0 w 24"/>
                <a:gd name="T7" fmla="*/ 0 h 20"/>
                <a:gd name="T8" fmla="*/ 0 w 24"/>
                <a:gd name="T9" fmla="*/ 0 h 20"/>
                <a:gd name="T10" fmla="*/ 0 w 24"/>
                <a:gd name="T11" fmla="*/ 0 h 20"/>
                <a:gd name="T12" fmla="*/ 0 w 24"/>
                <a:gd name="T13" fmla="*/ 0 h 20"/>
                <a:gd name="T14" fmla="*/ 0 w 24"/>
                <a:gd name="T15" fmla="*/ 0 h 2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4" h="20">
                  <a:moveTo>
                    <a:pt x="24" y="5"/>
                  </a:moveTo>
                  <a:lnTo>
                    <a:pt x="12" y="0"/>
                  </a:lnTo>
                  <a:lnTo>
                    <a:pt x="3" y="1"/>
                  </a:lnTo>
                  <a:lnTo>
                    <a:pt x="0" y="5"/>
                  </a:lnTo>
                  <a:lnTo>
                    <a:pt x="1" y="20"/>
                  </a:lnTo>
                  <a:lnTo>
                    <a:pt x="3" y="8"/>
                  </a:lnTo>
                  <a:lnTo>
                    <a:pt x="5" y="4"/>
                  </a:lnTo>
                  <a:lnTo>
                    <a:pt x="24" y="5"/>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grpSp>
      <p:grpSp>
        <p:nvGrpSpPr>
          <p:cNvPr id="131" name="Group 124"/>
          <p:cNvGrpSpPr>
            <a:grpSpLocks/>
          </p:cNvGrpSpPr>
          <p:nvPr/>
        </p:nvGrpSpPr>
        <p:grpSpPr bwMode="auto">
          <a:xfrm>
            <a:off x="2029950" y="3681166"/>
            <a:ext cx="139921" cy="65972"/>
            <a:chOff x="375" y="2315"/>
            <a:chExt cx="139" cy="71"/>
          </a:xfrm>
        </p:grpSpPr>
        <p:sp>
          <p:nvSpPr>
            <p:cNvPr id="132" name="Freeform 125"/>
            <p:cNvSpPr>
              <a:spLocks/>
            </p:cNvSpPr>
            <p:nvPr/>
          </p:nvSpPr>
          <p:spPr bwMode="auto">
            <a:xfrm>
              <a:off x="375" y="2315"/>
              <a:ext cx="139" cy="71"/>
            </a:xfrm>
            <a:custGeom>
              <a:avLst/>
              <a:gdLst>
                <a:gd name="T0" fmla="*/ 0 w 691"/>
                <a:gd name="T1" fmla="*/ 0 h 355"/>
                <a:gd name="T2" fmla="*/ 0 w 691"/>
                <a:gd name="T3" fmla="*/ 0 h 355"/>
                <a:gd name="T4" fmla="*/ 0 w 691"/>
                <a:gd name="T5" fmla="*/ 0 h 355"/>
                <a:gd name="T6" fmla="*/ 0 w 691"/>
                <a:gd name="T7" fmla="*/ 0 h 355"/>
                <a:gd name="T8" fmla="*/ 0 w 691"/>
                <a:gd name="T9" fmla="*/ 0 h 355"/>
                <a:gd name="T10" fmla="*/ 0 w 691"/>
                <a:gd name="T11" fmla="*/ 0 h 355"/>
                <a:gd name="T12" fmla="*/ 0 w 691"/>
                <a:gd name="T13" fmla="*/ 0 h 355"/>
                <a:gd name="T14" fmla="*/ 0 w 691"/>
                <a:gd name="T15" fmla="*/ 0 h 355"/>
                <a:gd name="T16" fmla="*/ 0 w 691"/>
                <a:gd name="T17" fmla="*/ 0 h 355"/>
                <a:gd name="T18" fmla="*/ 0 w 691"/>
                <a:gd name="T19" fmla="*/ 0 h 355"/>
                <a:gd name="T20" fmla="*/ 0 w 691"/>
                <a:gd name="T21" fmla="*/ 0 h 355"/>
                <a:gd name="T22" fmla="*/ 0 w 691"/>
                <a:gd name="T23" fmla="*/ 0 h 355"/>
                <a:gd name="T24" fmla="*/ 0 w 691"/>
                <a:gd name="T25" fmla="*/ 0 h 355"/>
                <a:gd name="T26" fmla="*/ 0 w 691"/>
                <a:gd name="T27" fmla="*/ 0 h 355"/>
                <a:gd name="T28" fmla="*/ 0 w 691"/>
                <a:gd name="T29" fmla="*/ 0 h 355"/>
                <a:gd name="T30" fmla="*/ 0 w 691"/>
                <a:gd name="T31" fmla="*/ 0 h 355"/>
                <a:gd name="T32" fmla="*/ 0 w 691"/>
                <a:gd name="T33" fmla="*/ 0 h 355"/>
                <a:gd name="T34" fmla="*/ 0 w 691"/>
                <a:gd name="T35" fmla="*/ 0 h 355"/>
                <a:gd name="T36" fmla="*/ 0 w 691"/>
                <a:gd name="T37" fmla="*/ 0 h 355"/>
                <a:gd name="T38" fmla="*/ 0 w 691"/>
                <a:gd name="T39" fmla="*/ 0 h 35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691" h="355">
                  <a:moveTo>
                    <a:pt x="279" y="11"/>
                  </a:moveTo>
                  <a:lnTo>
                    <a:pt x="274" y="104"/>
                  </a:lnTo>
                  <a:lnTo>
                    <a:pt x="455" y="189"/>
                  </a:lnTo>
                  <a:lnTo>
                    <a:pt x="607" y="226"/>
                  </a:lnTo>
                  <a:lnTo>
                    <a:pt x="691" y="263"/>
                  </a:lnTo>
                  <a:lnTo>
                    <a:pt x="687" y="313"/>
                  </a:lnTo>
                  <a:lnTo>
                    <a:pt x="577" y="343"/>
                  </a:lnTo>
                  <a:lnTo>
                    <a:pt x="413" y="355"/>
                  </a:lnTo>
                  <a:lnTo>
                    <a:pt x="274" y="331"/>
                  </a:lnTo>
                  <a:lnTo>
                    <a:pt x="188" y="307"/>
                  </a:lnTo>
                  <a:lnTo>
                    <a:pt x="183" y="334"/>
                  </a:lnTo>
                  <a:lnTo>
                    <a:pt x="74" y="331"/>
                  </a:lnTo>
                  <a:lnTo>
                    <a:pt x="7" y="318"/>
                  </a:lnTo>
                  <a:lnTo>
                    <a:pt x="7" y="270"/>
                  </a:lnTo>
                  <a:lnTo>
                    <a:pt x="0" y="242"/>
                  </a:lnTo>
                  <a:lnTo>
                    <a:pt x="0" y="173"/>
                  </a:lnTo>
                  <a:lnTo>
                    <a:pt x="18" y="135"/>
                  </a:lnTo>
                  <a:lnTo>
                    <a:pt x="53" y="91"/>
                  </a:lnTo>
                  <a:lnTo>
                    <a:pt x="60" y="0"/>
                  </a:lnTo>
                  <a:lnTo>
                    <a:pt x="279" y="11"/>
                  </a:lnTo>
                  <a:close/>
                </a:path>
              </a:pathLst>
            </a:custGeom>
            <a:solidFill>
              <a:srgbClr val="606060"/>
            </a:solidFill>
            <a:ln w="3175">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133" name="Freeform 126"/>
            <p:cNvSpPr>
              <a:spLocks/>
            </p:cNvSpPr>
            <p:nvPr/>
          </p:nvSpPr>
          <p:spPr bwMode="auto">
            <a:xfrm>
              <a:off x="421" y="2341"/>
              <a:ext cx="42" cy="22"/>
            </a:xfrm>
            <a:custGeom>
              <a:avLst/>
              <a:gdLst>
                <a:gd name="T0" fmla="*/ 0 w 208"/>
                <a:gd name="T1" fmla="*/ 0 h 110"/>
                <a:gd name="T2" fmla="*/ 0 w 208"/>
                <a:gd name="T3" fmla="*/ 0 h 110"/>
                <a:gd name="T4" fmla="*/ 0 w 208"/>
                <a:gd name="T5" fmla="*/ 0 h 110"/>
                <a:gd name="T6" fmla="*/ 0 w 208"/>
                <a:gd name="T7" fmla="*/ 0 h 110"/>
                <a:gd name="T8" fmla="*/ 0 w 208"/>
                <a:gd name="T9" fmla="*/ 0 h 1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8" h="110">
                  <a:moveTo>
                    <a:pt x="53" y="0"/>
                  </a:moveTo>
                  <a:lnTo>
                    <a:pt x="0" y="58"/>
                  </a:lnTo>
                  <a:lnTo>
                    <a:pt x="186" y="110"/>
                  </a:lnTo>
                  <a:lnTo>
                    <a:pt x="208" y="70"/>
                  </a:lnTo>
                  <a:lnTo>
                    <a:pt x="53"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34" name="Freeform 127"/>
            <p:cNvSpPr>
              <a:spLocks/>
            </p:cNvSpPr>
            <p:nvPr/>
          </p:nvSpPr>
          <p:spPr bwMode="auto">
            <a:xfrm>
              <a:off x="463" y="2356"/>
              <a:ext cx="46" cy="13"/>
            </a:xfrm>
            <a:custGeom>
              <a:avLst/>
              <a:gdLst>
                <a:gd name="T0" fmla="*/ 0 w 233"/>
                <a:gd name="T1" fmla="*/ 0 h 67"/>
                <a:gd name="T2" fmla="*/ 0 w 233"/>
                <a:gd name="T3" fmla="*/ 0 h 67"/>
                <a:gd name="T4" fmla="*/ 0 w 233"/>
                <a:gd name="T5" fmla="*/ 0 h 67"/>
                <a:gd name="T6" fmla="*/ 0 w 233"/>
                <a:gd name="T7" fmla="*/ 0 h 67"/>
                <a:gd name="T8" fmla="*/ 0 w 233"/>
                <a:gd name="T9" fmla="*/ 0 h 67"/>
                <a:gd name="T10" fmla="*/ 0 w 233"/>
                <a:gd name="T11" fmla="*/ 0 h 67"/>
                <a:gd name="T12" fmla="*/ 0 w 233"/>
                <a:gd name="T13" fmla="*/ 0 h 6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33" h="67">
                  <a:moveTo>
                    <a:pt x="27" y="0"/>
                  </a:moveTo>
                  <a:lnTo>
                    <a:pt x="0" y="32"/>
                  </a:lnTo>
                  <a:lnTo>
                    <a:pt x="115" y="62"/>
                  </a:lnTo>
                  <a:lnTo>
                    <a:pt x="168" y="67"/>
                  </a:lnTo>
                  <a:lnTo>
                    <a:pt x="233" y="64"/>
                  </a:lnTo>
                  <a:lnTo>
                    <a:pt x="165" y="30"/>
                  </a:lnTo>
                  <a:lnTo>
                    <a:pt x="27"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35" name="Freeform 128"/>
            <p:cNvSpPr>
              <a:spLocks/>
            </p:cNvSpPr>
            <p:nvPr/>
          </p:nvSpPr>
          <p:spPr bwMode="auto">
            <a:xfrm>
              <a:off x="376" y="2341"/>
              <a:ext cx="134" cy="41"/>
            </a:xfrm>
            <a:custGeom>
              <a:avLst/>
              <a:gdLst>
                <a:gd name="T0" fmla="*/ 0 w 670"/>
                <a:gd name="T1" fmla="*/ 0 h 209"/>
                <a:gd name="T2" fmla="*/ 0 w 670"/>
                <a:gd name="T3" fmla="*/ 0 h 209"/>
                <a:gd name="T4" fmla="*/ 0 w 670"/>
                <a:gd name="T5" fmla="*/ 0 h 209"/>
                <a:gd name="T6" fmla="*/ 0 w 670"/>
                <a:gd name="T7" fmla="*/ 0 h 209"/>
                <a:gd name="T8" fmla="*/ 0 w 670"/>
                <a:gd name="T9" fmla="*/ 0 h 209"/>
                <a:gd name="T10" fmla="*/ 0 w 670"/>
                <a:gd name="T11" fmla="*/ 0 h 209"/>
                <a:gd name="T12" fmla="*/ 0 w 670"/>
                <a:gd name="T13" fmla="*/ 0 h 209"/>
                <a:gd name="T14" fmla="*/ 0 w 670"/>
                <a:gd name="T15" fmla="*/ 0 h 209"/>
                <a:gd name="T16" fmla="*/ 0 w 670"/>
                <a:gd name="T17" fmla="*/ 0 h 209"/>
                <a:gd name="T18" fmla="*/ 0 w 670"/>
                <a:gd name="T19" fmla="*/ 0 h 209"/>
                <a:gd name="T20" fmla="*/ 0 w 670"/>
                <a:gd name="T21" fmla="*/ 0 h 209"/>
                <a:gd name="T22" fmla="*/ 0 w 670"/>
                <a:gd name="T23" fmla="*/ 0 h 209"/>
                <a:gd name="T24" fmla="*/ 0 w 670"/>
                <a:gd name="T25" fmla="*/ 0 h 209"/>
                <a:gd name="T26" fmla="*/ 0 w 670"/>
                <a:gd name="T27" fmla="*/ 0 h 209"/>
                <a:gd name="T28" fmla="*/ 0 w 670"/>
                <a:gd name="T29" fmla="*/ 0 h 209"/>
                <a:gd name="T30" fmla="*/ 0 w 670"/>
                <a:gd name="T31" fmla="*/ 0 h 209"/>
                <a:gd name="T32" fmla="*/ 0 w 670"/>
                <a:gd name="T33" fmla="*/ 0 h 209"/>
                <a:gd name="T34" fmla="*/ 0 w 670"/>
                <a:gd name="T35" fmla="*/ 0 h 209"/>
                <a:gd name="T36" fmla="*/ 0 w 670"/>
                <a:gd name="T37" fmla="*/ 0 h 20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670" h="209">
                  <a:moveTo>
                    <a:pt x="670" y="178"/>
                  </a:moveTo>
                  <a:lnTo>
                    <a:pt x="670" y="146"/>
                  </a:lnTo>
                  <a:lnTo>
                    <a:pt x="582" y="155"/>
                  </a:lnTo>
                  <a:lnTo>
                    <a:pt x="442" y="134"/>
                  </a:lnTo>
                  <a:lnTo>
                    <a:pt x="361" y="116"/>
                  </a:lnTo>
                  <a:lnTo>
                    <a:pt x="206" y="66"/>
                  </a:lnTo>
                  <a:lnTo>
                    <a:pt x="140" y="58"/>
                  </a:lnTo>
                  <a:lnTo>
                    <a:pt x="73" y="34"/>
                  </a:lnTo>
                  <a:lnTo>
                    <a:pt x="40" y="0"/>
                  </a:lnTo>
                  <a:lnTo>
                    <a:pt x="0" y="43"/>
                  </a:lnTo>
                  <a:lnTo>
                    <a:pt x="0" y="132"/>
                  </a:lnTo>
                  <a:lnTo>
                    <a:pt x="49" y="146"/>
                  </a:lnTo>
                  <a:lnTo>
                    <a:pt x="170" y="162"/>
                  </a:lnTo>
                  <a:lnTo>
                    <a:pt x="218" y="167"/>
                  </a:lnTo>
                  <a:lnTo>
                    <a:pt x="298" y="196"/>
                  </a:lnTo>
                  <a:lnTo>
                    <a:pt x="388" y="209"/>
                  </a:lnTo>
                  <a:lnTo>
                    <a:pt x="452" y="209"/>
                  </a:lnTo>
                  <a:lnTo>
                    <a:pt x="553" y="209"/>
                  </a:lnTo>
                  <a:lnTo>
                    <a:pt x="670" y="178"/>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36" name="Freeform 129"/>
            <p:cNvSpPr>
              <a:spLocks/>
            </p:cNvSpPr>
            <p:nvPr/>
          </p:nvSpPr>
          <p:spPr bwMode="auto">
            <a:xfrm>
              <a:off x="386" y="2317"/>
              <a:ext cx="44" cy="34"/>
            </a:xfrm>
            <a:custGeom>
              <a:avLst/>
              <a:gdLst>
                <a:gd name="T0" fmla="*/ 0 w 219"/>
                <a:gd name="T1" fmla="*/ 0 h 171"/>
                <a:gd name="T2" fmla="*/ 0 w 219"/>
                <a:gd name="T3" fmla="*/ 0 h 171"/>
                <a:gd name="T4" fmla="*/ 0 w 219"/>
                <a:gd name="T5" fmla="*/ 0 h 171"/>
                <a:gd name="T6" fmla="*/ 0 w 219"/>
                <a:gd name="T7" fmla="*/ 0 h 171"/>
                <a:gd name="T8" fmla="*/ 0 w 219"/>
                <a:gd name="T9" fmla="*/ 0 h 171"/>
                <a:gd name="T10" fmla="*/ 0 w 219"/>
                <a:gd name="T11" fmla="*/ 0 h 171"/>
                <a:gd name="T12" fmla="*/ 0 w 219"/>
                <a:gd name="T13" fmla="*/ 0 h 171"/>
                <a:gd name="T14" fmla="*/ 0 w 219"/>
                <a:gd name="T15" fmla="*/ 0 h 171"/>
                <a:gd name="T16" fmla="*/ 0 w 219"/>
                <a:gd name="T17" fmla="*/ 0 h 171"/>
                <a:gd name="T18" fmla="*/ 0 w 219"/>
                <a:gd name="T19" fmla="*/ 0 h 17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9" h="171">
                  <a:moveTo>
                    <a:pt x="214" y="11"/>
                  </a:moveTo>
                  <a:lnTo>
                    <a:pt x="207" y="96"/>
                  </a:lnTo>
                  <a:lnTo>
                    <a:pt x="219" y="114"/>
                  </a:lnTo>
                  <a:lnTo>
                    <a:pt x="170" y="171"/>
                  </a:lnTo>
                  <a:lnTo>
                    <a:pt x="103" y="171"/>
                  </a:lnTo>
                  <a:lnTo>
                    <a:pt x="26" y="146"/>
                  </a:lnTo>
                  <a:lnTo>
                    <a:pt x="0" y="112"/>
                  </a:lnTo>
                  <a:lnTo>
                    <a:pt x="15" y="89"/>
                  </a:lnTo>
                  <a:lnTo>
                    <a:pt x="20" y="0"/>
                  </a:lnTo>
                  <a:lnTo>
                    <a:pt x="214" y="11"/>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grpSp>
      <p:grpSp>
        <p:nvGrpSpPr>
          <p:cNvPr id="137" name="Group 130"/>
          <p:cNvGrpSpPr>
            <a:grpSpLocks/>
          </p:cNvGrpSpPr>
          <p:nvPr/>
        </p:nvGrpSpPr>
        <p:grpSpPr bwMode="auto">
          <a:xfrm>
            <a:off x="2032970" y="3565947"/>
            <a:ext cx="58384" cy="131945"/>
            <a:chOff x="378" y="2191"/>
            <a:chExt cx="58" cy="142"/>
          </a:xfrm>
        </p:grpSpPr>
        <p:sp>
          <p:nvSpPr>
            <p:cNvPr id="138" name="Freeform 131"/>
            <p:cNvSpPr>
              <a:spLocks/>
            </p:cNvSpPr>
            <p:nvPr/>
          </p:nvSpPr>
          <p:spPr bwMode="auto">
            <a:xfrm>
              <a:off x="378" y="2191"/>
              <a:ext cx="58" cy="142"/>
            </a:xfrm>
            <a:custGeom>
              <a:avLst/>
              <a:gdLst>
                <a:gd name="T0" fmla="*/ 0 w 292"/>
                <a:gd name="T1" fmla="*/ 0 h 710"/>
                <a:gd name="T2" fmla="*/ 0 w 292"/>
                <a:gd name="T3" fmla="*/ 0 h 710"/>
                <a:gd name="T4" fmla="*/ 0 w 292"/>
                <a:gd name="T5" fmla="*/ 0 h 710"/>
                <a:gd name="T6" fmla="*/ 0 w 292"/>
                <a:gd name="T7" fmla="*/ 0 h 710"/>
                <a:gd name="T8" fmla="*/ 0 w 292"/>
                <a:gd name="T9" fmla="*/ 0 h 710"/>
                <a:gd name="T10" fmla="*/ 0 w 292"/>
                <a:gd name="T11" fmla="*/ 0 h 710"/>
                <a:gd name="T12" fmla="*/ 0 w 292"/>
                <a:gd name="T13" fmla="*/ 0 h 710"/>
                <a:gd name="T14" fmla="*/ 0 w 292"/>
                <a:gd name="T15" fmla="*/ 0 h 71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92" h="710">
                  <a:moveTo>
                    <a:pt x="24" y="15"/>
                  </a:moveTo>
                  <a:lnTo>
                    <a:pt x="6" y="256"/>
                  </a:lnTo>
                  <a:lnTo>
                    <a:pt x="10" y="454"/>
                  </a:lnTo>
                  <a:lnTo>
                    <a:pt x="0" y="678"/>
                  </a:lnTo>
                  <a:lnTo>
                    <a:pt x="144" y="710"/>
                  </a:lnTo>
                  <a:lnTo>
                    <a:pt x="283" y="710"/>
                  </a:lnTo>
                  <a:lnTo>
                    <a:pt x="292" y="0"/>
                  </a:lnTo>
                  <a:lnTo>
                    <a:pt x="24" y="15"/>
                  </a:lnTo>
                  <a:close/>
                </a:path>
              </a:pathLst>
            </a:custGeom>
            <a:solidFill>
              <a:srgbClr val="606060"/>
            </a:solidFill>
            <a:ln w="3175">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139" name="Freeform 132"/>
            <p:cNvSpPr>
              <a:spLocks/>
            </p:cNvSpPr>
            <p:nvPr/>
          </p:nvSpPr>
          <p:spPr bwMode="auto">
            <a:xfrm>
              <a:off x="383" y="2193"/>
              <a:ext cx="50" cy="136"/>
            </a:xfrm>
            <a:custGeom>
              <a:avLst/>
              <a:gdLst>
                <a:gd name="T0" fmla="*/ 0 w 252"/>
                <a:gd name="T1" fmla="*/ 0 h 681"/>
                <a:gd name="T2" fmla="*/ 0 w 252"/>
                <a:gd name="T3" fmla="*/ 0 h 681"/>
                <a:gd name="T4" fmla="*/ 0 w 252"/>
                <a:gd name="T5" fmla="*/ 0 h 681"/>
                <a:gd name="T6" fmla="*/ 0 w 252"/>
                <a:gd name="T7" fmla="*/ 0 h 681"/>
                <a:gd name="T8" fmla="*/ 0 w 252"/>
                <a:gd name="T9" fmla="*/ 0 h 681"/>
                <a:gd name="T10" fmla="*/ 0 w 252"/>
                <a:gd name="T11" fmla="*/ 0 h 681"/>
                <a:gd name="T12" fmla="*/ 0 w 252"/>
                <a:gd name="T13" fmla="*/ 0 h 681"/>
                <a:gd name="T14" fmla="*/ 0 w 252"/>
                <a:gd name="T15" fmla="*/ 0 h 68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52" h="681">
                  <a:moveTo>
                    <a:pt x="23" y="21"/>
                  </a:moveTo>
                  <a:lnTo>
                    <a:pt x="0" y="223"/>
                  </a:lnTo>
                  <a:lnTo>
                    <a:pt x="5" y="385"/>
                  </a:lnTo>
                  <a:lnTo>
                    <a:pt x="5" y="633"/>
                  </a:lnTo>
                  <a:lnTo>
                    <a:pt x="128" y="681"/>
                  </a:lnTo>
                  <a:lnTo>
                    <a:pt x="238" y="681"/>
                  </a:lnTo>
                  <a:lnTo>
                    <a:pt x="252" y="0"/>
                  </a:lnTo>
                  <a:lnTo>
                    <a:pt x="23" y="21"/>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grpSp>
      <p:grpSp>
        <p:nvGrpSpPr>
          <p:cNvPr id="140" name="Group 133"/>
          <p:cNvGrpSpPr>
            <a:grpSpLocks/>
          </p:cNvGrpSpPr>
          <p:nvPr/>
        </p:nvGrpSpPr>
        <p:grpSpPr bwMode="auto">
          <a:xfrm>
            <a:off x="2063168" y="3699750"/>
            <a:ext cx="141934" cy="65972"/>
            <a:chOff x="408" y="2335"/>
            <a:chExt cx="141" cy="71"/>
          </a:xfrm>
        </p:grpSpPr>
        <p:sp>
          <p:nvSpPr>
            <p:cNvPr id="141" name="Freeform 134"/>
            <p:cNvSpPr>
              <a:spLocks/>
            </p:cNvSpPr>
            <p:nvPr/>
          </p:nvSpPr>
          <p:spPr bwMode="auto">
            <a:xfrm>
              <a:off x="408" y="2335"/>
              <a:ext cx="141" cy="71"/>
            </a:xfrm>
            <a:custGeom>
              <a:avLst/>
              <a:gdLst>
                <a:gd name="T0" fmla="*/ 0 w 703"/>
                <a:gd name="T1" fmla="*/ 0 h 356"/>
                <a:gd name="T2" fmla="*/ 0 w 703"/>
                <a:gd name="T3" fmla="*/ 0 h 356"/>
                <a:gd name="T4" fmla="*/ 0 w 703"/>
                <a:gd name="T5" fmla="*/ 0 h 356"/>
                <a:gd name="T6" fmla="*/ 0 w 703"/>
                <a:gd name="T7" fmla="*/ 0 h 356"/>
                <a:gd name="T8" fmla="*/ 0 w 703"/>
                <a:gd name="T9" fmla="*/ 0 h 356"/>
                <a:gd name="T10" fmla="*/ 0 w 703"/>
                <a:gd name="T11" fmla="*/ 0 h 356"/>
                <a:gd name="T12" fmla="*/ 0 w 703"/>
                <a:gd name="T13" fmla="*/ 0 h 356"/>
                <a:gd name="T14" fmla="*/ 0 w 703"/>
                <a:gd name="T15" fmla="*/ 0 h 356"/>
                <a:gd name="T16" fmla="*/ 0 w 703"/>
                <a:gd name="T17" fmla="*/ 0 h 356"/>
                <a:gd name="T18" fmla="*/ 0 w 703"/>
                <a:gd name="T19" fmla="*/ 0 h 356"/>
                <a:gd name="T20" fmla="*/ 0 w 703"/>
                <a:gd name="T21" fmla="*/ 0 h 356"/>
                <a:gd name="T22" fmla="*/ 0 w 703"/>
                <a:gd name="T23" fmla="*/ 0 h 356"/>
                <a:gd name="T24" fmla="*/ 0 w 703"/>
                <a:gd name="T25" fmla="*/ 0 h 356"/>
                <a:gd name="T26" fmla="*/ 0 w 703"/>
                <a:gd name="T27" fmla="*/ 0 h 356"/>
                <a:gd name="T28" fmla="*/ 0 w 703"/>
                <a:gd name="T29" fmla="*/ 0 h 356"/>
                <a:gd name="T30" fmla="*/ 0 w 703"/>
                <a:gd name="T31" fmla="*/ 0 h 356"/>
                <a:gd name="T32" fmla="*/ 0 w 703"/>
                <a:gd name="T33" fmla="*/ 0 h 356"/>
                <a:gd name="T34" fmla="*/ 0 w 703"/>
                <a:gd name="T35" fmla="*/ 0 h 356"/>
                <a:gd name="T36" fmla="*/ 0 w 703"/>
                <a:gd name="T37" fmla="*/ 0 h 356"/>
                <a:gd name="T38" fmla="*/ 0 w 703"/>
                <a:gd name="T39" fmla="*/ 0 h 35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703" h="356">
                  <a:moveTo>
                    <a:pt x="285" y="13"/>
                  </a:moveTo>
                  <a:lnTo>
                    <a:pt x="280" y="104"/>
                  </a:lnTo>
                  <a:lnTo>
                    <a:pt x="463" y="191"/>
                  </a:lnTo>
                  <a:lnTo>
                    <a:pt x="617" y="227"/>
                  </a:lnTo>
                  <a:lnTo>
                    <a:pt x="703" y="264"/>
                  </a:lnTo>
                  <a:lnTo>
                    <a:pt x="698" y="314"/>
                  </a:lnTo>
                  <a:lnTo>
                    <a:pt x="588" y="345"/>
                  </a:lnTo>
                  <a:lnTo>
                    <a:pt x="420" y="356"/>
                  </a:lnTo>
                  <a:lnTo>
                    <a:pt x="280" y="332"/>
                  </a:lnTo>
                  <a:lnTo>
                    <a:pt x="194" y="307"/>
                  </a:lnTo>
                  <a:lnTo>
                    <a:pt x="188" y="335"/>
                  </a:lnTo>
                  <a:lnTo>
                    <a:pt x="76" y="332"/>
                  </a:lnTo>
                  <a:lnTo>
                    <a:pt x="8" y="320"/>
                  </a:lnTo>
                  <a:lnTo>
                    <a:pt x="8" y="271"/>
                  </a:lnTo>
                  <a:lnTo>
                    <a:pt x="0" y="243"/>
                  </a:lnTo>
                  <a:lnTo>
                    <a:pt x="0" y="174"/>
                  </a:lnTo>
                  <a:lnTo>
                    <a:pt x="22" y="136"/>
                  </a:lnTo>
                  <a:lnTo>
                    <a:pt x="56" y="94"/>
                  </a:lnTo>
                  <a:lnTo>
                    <a:pt x="64" y="0"/>
                  </a:lnTo>
                  <a:lnTo>
                    <a:pt x="285" y="13"/>
                  </a:lnTo>
                  <a:close/>
                </a:path>
              </a:pathLst>
            </a:custGeom>
            <a:solidFill>
              <a:srgbClr val="606060"/>
            </a:solidFill>
            <a:ln w="3175">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142" name="Freeform 135"/>
            <p:cNvSpPr>
              <a:spLocks/>
            </p:cNvSpPr>
            <p:nvPr/>
          </p:nvSpPr>
          <p:spPr bwMode="auto">
            <a:xfrm>
              <a:off x="455" y="2361"/>
              <a:ext cx="42" cy="22"/>
            </a:xfrm>
            <a:custGeom>
              <a:avLst/>
              <a:gdLst>
                <a:gd name="T0" fmla="*/ 0 w 210"/>
                <a:gd name="T1" fmla="*/ 0 h 111"/>
                <a:gd name="T2" fmla="*/ 0 w 210"/>
                <a:gd name="T3" fmla="*/ 0 h 111"/>
                <a:gd name="T4" fmla="*/ 0 w 210"/>
                <a:gd name="T5" fmla="*/ 0 h 111"/>
                <a:gd name="T6" fmla="*/ 0 w 210"/>
                <a:gd name="T7" fmla="*/ 0 h 111"/>
                <a:gd name="T8" fmla="*/ 0 w 210"/>
                <a:gd name="T9" fmla="*/ 0 h 11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0" h="111">
                  <a:moveTo>
                    <a:pt x="53" y="0"/>
                  </a:moveTo>
                  <a:lnTo>
                    <a:pt x="0" y="60"/>
                  </a:lnTo>
                  <a:lnTo>
                    <a:pt x="187" y="111"/>
                  </a:lnTo>
                  <a:lnTo>
                    <a:pt x="210" y="71"/>
                  </a:lnTo>
                  <a:lnTo>
                    <a:pt x="53"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43" name="Freeform 136"/>
            <p:cNvSpPr>
              <a:spLocks/>
            </p:cNvSpPr>
            <p:nvPr/>
          </p:nvSpPr>
          <p:spPr bwMode="auto">
            <a:xfrm>
              <a:off x="497" y="2377"/>
              <a:ext cx="47" cy="13"/>
            </a:xfrm>
            <a:custGeom>
              <a:avLst/>
              <a:gdLst>
                <a:gd name="T0" fmla="*/ 0 w 237"/>
                <a:gd name="T1" fmla="*/ 0 h 66"/>
                <a:gd name="T2" fmla="*/ 0 w 237"/>
                <a:gd name="T3" fmla="*/ 0 h 66"/>
                <a:gd name="T4" fmla="*/ 0 w 237"/>
                <a:gd name="T5" fmla="*/ 0 h 66"/>
                <a:gd name="T6" fmla="*/ 0 w 237"/>
                <a:gd name="T7" fmla="*/ 0 h 66"/>
                <a:gd name="T8" fmla="*/ 0 w 237"/>
                <a:gd name="T9" fmla="*/ 0 h 66"/>
                <a:gd name="T10" fmla="*/ 0 w 237"/>
                <a:gd name="T11" fmla="*/ 0 h 66"/>
                <a:gd name="T12" fmla="*/ 0 w 237"/>
                <a:gd name="T13" fmla="*/ 0 h 6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37" h="66">
                  <a:moveTo>
                    <a:pt x="27" y="0"/>
                  </a:moveTo>
                  <a:lnTo>
                    <a:pt x="0" y="31"/>
                  </a:lnTo>
                  <a:lnTo>
                    <a:pt x="116" y="59"/>
                  </a:lnTo>
                  <a:lnTo>
                    <a:pt x="171" y="66"/>
                  </a:lnTo>
                  <a:lnTo>
                    <a:pt x="237" y="61"/>
                  </a:lnTo>
                  <a:lnTo>
                    <a:pt x="168" y="28"/>
                  </a:lnTo>
                  <a:lnTo>
                    <a:pt x="27"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44" name="Freeform 137"/>
            <p:cNvSpPr>
              <a:spLocks/>
            </p:cNvSpPr>
            <p:nvPr/>
          </p:nvSpPr>
          <p:spPr bwMode="auto">
            <a:xfrm>
              <a:off x="410" y="2361"/>
              <a:ext cx="135" cy="42"/>
            </a:xfrm>
            <a:custGeom>
              <a:avLst/>
              <a:gdLst>
                <a:gd name="T0" fmla="*/ 0 w 678"/>
                <a:gd name="T1" fmla="*/ 0 h 211"/>
                <a:gd name="T2" fmla="*/ 0 w 678"/>
                <a:gd name="T3" fmla="*/ 0 h 211"/>
                <a:gd name="T4" fmla="*/ 0 w 678"/>
                <a:gd name="T5" fmla="*/ 0 h 211"/>
                <a:gd name="T6" fmla="*/ 0 w 678"/>
                <a:gd name="T7" fmla="*/ 0 h 211"/>
                <a:gd name="T8" fmla="*/ 0 w 678"/>
                <a:gd name="T9" fmla="*/ 0 h 211"/>
                <a:gd name="T10" fmla="*/ 0 w 678"/>
                <a:gd name="T11" fmla="*/ 0 h 211"/>
                <a:gd name="T12" fmla="*/ 0 w 678"/>
                <a:gd name="T13" fmla="*/ 0 h 211"/>
                <a:gd name="T14" fmla="*/ 0 w 678"/>
                <a:gd name="T15" fmla="*/ 0 h 211"/>
                <a:gd name="T16" fmla="*/ 0 w 678"/>
                <a:gd name="T17" fmla="*/ 0 h 211"/>
                <a:gd name="T18" fmla="*/ 0 w 678"/>
                <a:gd name="T19" fmla="*/ 0 h 211"/>
                <a:gd name="T20" fmla="*/ 0 w 678"/>
                <a:gd name="T21" fmla="*/ 0 h 211"/>
                <a:gd name="T22" fmla="*/ 0 w 678"/>
                <a:gd name="T23" fmla="*/ 0 h 211"/>
                <a:gd name="T24" fmla="*/ 0 w 678"/>
                <a:gd name="T25" fmla="*/ 0 h 211"/>
                <a:gd name="T26" fmla="*/ 0 w 678"/>
                <a:gd name="T27" fmla="*/ 0 h 211"/>
                <a:gd name="T28" fmla="*/ 0 w 678"/>
                <a:gd name="T29" fmla="*/ 0 h 211"/>
                <a:gd name="T30" fmla="*/ 0 w 678"/>
                <a:gd name="T31" fmla="*/ 0 h 211"/>
                <a:gd name="T32" fmla="*/ 0 w 678"/>
                <a:gd name="T33" fmla="*/ 0 h 211"/>
                <a:gd name="T34" fmla="*/ 0 w 678"/>
                <a:gd name="T35" fmla="*/ 0 h 211"/>
                <a:gd name="T36" fmla="*/ 0 w 678"/>
                <a:gd name="T37" fmla="*/ 0 h 21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678" h="211">
                  <a:moveTo>
                    <a:pt x="678" y="178"/>
                  </a:moveTo>
                  <a:lnTo>
                    <a:pt x="678" y="147"/>
                  </a:lnTo>
                  <a:lnTo>
                    <a:pt x="590" y="156"/>
                  </a:lnTo>
                  <a:lnTo>
                    <a:pt x="446" y="136"/>
                  </a:lnTo>
                  <a:lnTo>
                    <a:pt x="365" y="117"/>
                  </a:lnTo>
                  <a:lnTo>
                    <a:pt x="209" y="66"/>
                  </a:lnTo>
                  <a:lnTo>
                    <a:pt x="140" y="60"/>
                  </a:lnTo>
                  <a:lnTo>
                    <a:pt x="74" y="35"/>
                  </a:lnTo>
                  <a:lnTo>
                    <a:pt x="39" y="0"/>
                  </a:lnTo>
                  <a:lnTo>
                    <a:pt x="0" y="44"/>
                  </a:lnTo>
                  <a:lnTo>
                    <a:pt x="0" y="133"/>
                  </a:lnTo>
                  <a:lnTo>
                    <a:pt x="50" y="147"/>
                  </a:lnTo>
                  <a:lnTo>
                    <a:pt x="171" y="162"/>
                  </a:lnTo>
                  <a:lnTo>
                    <a:pt x="220" y="170"/>
                  </a:lnTo>
                  <a:lnTo>
                    <a:pt x="300" y="197"/>
                  </a:lnTo>
                  <a:lnTo>
                    <a:pt x="392" y="211"/>
                  </a:lnTo>
                  <a:lnTo>
                    <a:pt x="458" y="211"/>
                  </a:lnTo>
                  <a:lnTo>
                    <a:pt x="560" y="211"/>
                  </a:lnTo>
                  <a:lnTo>
                    <a:pt x="678" y="178"/>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45" name="Freeform 138"/>
            <p:cNvSpPr>
              <a:spLocks/>
            </p:cNvSpPr>
            <p:nvPr/>
          </p:nvSpPr>
          <p:spPr bwMode="auto">
            <a:xfrm>
              <a:off x="419" y="2337"/>
              <a:ext cx="45" cy="34"/>
            </a:xfrm>
            <a:custGeom>
              <a:avLst/>
              <a:gdLst>
                <a:gd name="T0" fmla="*/ 0 w 224"/>
                <a:gd name="T1" fmla="*/ 0 h 170"/>
                <a:gd name="T2" fmla="*/ 0 w 224"/>
                <a:gd name="T3" fmla="*/ 0 h 170"/>
                <a:gd name="T4" fmla="*/ 0 w 224"/>
                <a:gd name="T5" fmla="*/ 0 h 170"/>
                <a:gd name="T6" fmla="*/ 0 w 224"/>
                <a:gd name="T7" fmla="*/ 0 h 170"/>
                <a:gd name="T8" fmla="*/ 0 w 224"/>
                <a:gd name="T9" fmla="*/ 0 h 170"/>
                <a:gd name="T10" fmla="*/ 0 w 224"/>
                <a:gd name="T11" fmla="*/ 0 h 170"/>
                <a:gd name="T12" fmla="*/ 0 w 224"/>
                <a:gd name="T13" fmla="*/ 0 h 170"/>
                <a:gd name="T14" fmla="*/ 0 w 224"/>
                <a:gd name="T15" fmla="*/ 0 h 170"/>
                <a:gd name="T16" fmla="*/ 0 w 224"/>
                <a:gd name="T17" fmla="*/ 0 h 170"/>
                <a:gd name="T18" fmla="*/ 0 w 224"/>
                <a:gd name="T19" fmla="*/ 0 h 17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4" h="170">
                  <a:moveTo>
                    <a:pt x="216" y="12"/>
                  </a:moveTo>
                  <a:lnTo>
                    <a:pt x="210" y="95"/>
                  </a:lnTo>
                  <a:lnTo>
                    <a:pt x="224" y="114"/>
                  </a:lnTo>
                  <a:lnTo>
                    <a:pt x="173" y="170"/>
                  </a:lnTo>
                  <a:lnTo>
                    <a:pt x="105" y="170"/>
                  </a:lnTo>
                  <a:lnTo>
                    <a:pt x="28" y="145"/>
                  </a:lnTo>
                  <a:lnTo>
                    <a:pt x="0" y="112"/>
                  </a:lnTo>
                  <a:lnTo>
                    <a:pt x="16" y="89"/>
                  </a:lnTo>
                  <a:lnTo>
                    <a:pt x="20" y="0"/>
                  </a:lnTo>
                  <a:lnTo>
                    <a:pt x="216" y="12"/>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grpSp>
      <p:sp>
        <p:nvSpPr>
          <p:cNvPr id="146" name="Oval 139"/>
          <p:cNvSpPr>
            <a:spLocks noChangeArrowheads="1"/>
          </p:cNvSpPr>
          <p:nvPr/>
        </p:nvSpPr>
        <p:spPr bwMode="auto">
          <a:xfrm>
            <a:off x="1851777" y="3700679"/>
            <a:ext cx="168107" cy="60398"/>
          </a:xfrm>
          <a:prstGeom prst="ellipse">
            <a:avLst/>
          </a:prstGeom>
          <a:solidFill>
            <a:srgbClr val="606060"/>
          </a:solidFill>
          <a:ln w="3175">
            <a:solidFill>
              <a:srgbClr val="000000"/>
            </a:solidFill>
            <a:round/>
            <a:headEnd/>
            <a:tailEnd/>
          </a:ln>
        </p:spPr>
        <p:txBody>
          <a:bodyPr/>
          <a:lstStyle/>
          <a:p>
            <a:pPr algn="ctr" eaLnBrk="1" hangingPunct="1"/>
            <a:endParaRPr lang="zh-CN" altLang="en-US" sz="900" b="1">
              <a:latin typeface="微软雅黑" pitchFamily="34" charset="-122"/>
              <a:ea typeface="微软雅黑" pitchFamily="34" charset="-122"/>
            </a:endParaRPr>
          </a:p>
        </p:txBody>
      </p:sp>
      <p:sp>
        <p:nvSpPr>
          <p:cNvPr id="147" name="Rectangle 140"/>
          <p:cNvSpPr>
            <a:spLocks noChangeArrowheads="1"/>
          </p:cNvSpPr>
          <p:nvPr/>
        </p:nvSpPr>
        <p:spPr bwMode="auto">
          <a:xfrm>
            <a:off x="1913181" y="3580814"/>
            <a:ext cx="44292" cy="137520"/>
          </a:xfrm>
          <a:prstGeom prst="rect">
            <a:avLst/>
          </a:prstGeom>
          <a:solidFill>
            <a:srgbClr val="606060"/>
          </a:solidFill>
          <a:ln w="3175">
            <a:solidFill>
              <a:srgbClr val="000000"/>
            </a:solidFill>
            <a:miter lim="800000"/>
            <a:headEnd/>
            <a:tailEnd/>
          </a:ln>
        </p:spPr>
        <p:txBody>
          <a:bodyPr/>
          <a:lstStyle/>
          <a:p>
            <a:pPr algn="ctr" eaLnBrk="1" hangingPunct="1"/>
            <a:endParaRPr lang="zh-CN" altLang="en-US" sz="900" b="1">
              <a:latin typeface="微软雅黑" pitchFamily="34" charset="-122"/>
              <a:ea typeface="微软雅黑" pitchFamily="34" charset="-122"/>
            </a:endParaRPr>
          </a:p>
        </p:txBody>
      </p:sp>
      <p:grpSp>
        <p:nvGrpSpPr>
          <p:cNvPr id="148" name="Group 141"/>
          <p:cNvGrpSpPr>
            <a:grpSpLocks/>
          </p:cNvGrpSpPr>
          <p:nvPr/>
        </p:nvGrpSpPr>
        <p:grpSpPr bwMode="auto">
          <a:xfrm>
            <a:off x="1835671" y="3528780"/>
            <a:ext cx="222464" cy="71547"/>
            <a:chOff x="182" y="2151"/>
            <a:chExt cx="221" cy="77"/>
          </a:xfrm>
        </p:grpSpPr>
        <p:sp>
          <p:nvSpPr>
            <p:cNvPr id="149" name="Freeform 142"/>
            <p:cNvSpPr>
              <a:spLocks/>
            </p:cNvSpPr>
            <p:nvPr/>
          </p:nvSpPr>
          <p:spPr bwMode="auto">
            <a:xfrm>
              <a:off x="182" y="2151"/>
              <a:ext cx="221" cy="77"/>
            </a:xfrm>
            <a:custGeom>
              <a:avLst/>
              <a:gdLst>
                <a:gd name="T0" fmla="*/ 0 w 1106"/>
                <a:gd name="T1" fmla="*/ 0 h 386"/>
                <a:gd name="T2" fmla="*/ 0 w 1106"/>
                <a:gd name="T3" fmla="*/ 0 h 386"/>
                <a:gd name="T4" fmla="*/ 0 w 1106"/>
                <a:gd name="T5" fmla="*/ 0 h 386"/>
                <a:gd name="T6" fmla="*/ 0 w 1106"/>
                <a:gd name="T7" fmla="*/ 0 h 386"/>
                <a:gd name="T8" fmla="*/ 0 w 1106"/>
                <a:gd name="T9" fmla="*/ 0 h 386"/>
                <a:gd name="T10" fmla="*/ 0 w 1106"/>
                <a:gd name="T11" fmla="*/ 0 h 386"/>
                <a:gd name="T12" fmla="*/ 0 w 1106"/>
                <a:gd name="T13" fmla="*/ 0 h 386"/>
                <a:gd name="T14" fmla="*/ 0 w 1106"/>
                <a:gd name="T15" fmla="*/ 0 h 38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106" h="386">
                  <a:moveTo>
                    <a:pt x="1106" y="202"/>
                  </a:moveTo>
                  <a:lnTo>
                    <a:pt x="1099" y="321"/>
                  </a:lnTo>
                  <a:lnTo>
                    <a:pt x="735" y="386"/>
                  </a:lnTo>
                  <a:lnTo>
                    <a:pt x="334" y="386"/>
                  </a:lnTo>
                  <a:lnTo>
                    <a:pt x="19" y="288"/>
                  </a:lnTo>
                  <a:lnTo>
                    <a:pt x="0" y="10"/>
                  </a:lnTo>
                  <a:lnTo>
                    <a:pt x="625" y="0"/>
                  </a:lnTo>
                  <a:lnTo>
                    <a:pt x="1106" y="202"/>
                  </a:lnTo>
                  <a:close/>
                </a:path>
              </a:pathLst>
            </a:custGeom>
            <a:solidFill>
              <a:srgbClr val="404040"/>
            </a:solidFill>
            <a:ln w="3175">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150" name="Freeform 143"/>
            <p:cNvSpPr>
              <a:spLocks/>
            </p:cNvSpPr>
            <p:nvPr/>
          </p:nvSpPr>
          <p:spPr bwMode="auto">
            <a:xfrm>
              <a:off x="187" y="2180"/>
              <a:ext cx="211" cy="45"/>
            </a:xfrm>
            <a:custGeom>
              <a:avLst/>
              <a:gdLst>
                <a:gd name="T0" fmla="*/ 0 w 1055"/>
                <a:gd name="T1" fmla="*/ 0 h 221"/>
                <a:gd name="T2" fmla="*/ 0 w 1055"/>
                <a:gd name="T3" fmla="*/ 0 h 221"/>
                <a:gd name="T4" fmla="*/ 0 w 1055"/>
                <a:gd name="T5" fmla="*/ 0 h 221"/>
                <a:gd name="T6" fmla="*/ 0 w 1055"/>
                <a:gd name="T7" fmla="*/ 0 h 221"/>
                <a:gd name="T8" fmla="*/ 0 w 1055"/>
                <a:gd name="T9" fmla="*/ 0 h 221"/>
                <a:gd name="T10" fmla="*/ 0 w 1055"/>
                <a:gd name="T11" fmla="*/ 0 h 221"/>
                <a:gd name="T12" fmla="*/ 0 w 1055"/>
                <a:gd name="T13" fmla="*/ 0 h 221"/>
                <a:gd name="T14" fmla="*/ 0 w 1055"/>
                <a:gd name="T15" fmla="*/ 0 h 221"/>
                <a:gd name="T16" fmla="*/ 0 w 1055"/>
                <a:gd name="T17" fmla="*/ 0 h 22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5" h="221">
                  <a:moveTo>
                    <a:pt x="1055" y="75"/>
                  </a:moveTo>
                  <a:lnTo>
                    <a:pt x="1049" y="162"/>
                  </a:lnTo>
                  <a:lnTo>
                    <a:pt x="721" y="221"/>
                  </a:lnTo>
                  <a:lnTo>
                    <a:pt x="296" y="221"/>
                  </a:lnTo>
                  <a:lnTo>
                    <a:pt x="0" y="119"/>
                  </a:lnTo>
                  <a:lnTo>
                    <a:pt x="0" y="0"/>
                  </a:lnTo>
                  <a:lnTo>
                    <a:pt x="283" y="119"/>
                  </a:lnTo>
                  <a:lnTo>
                    <a:pt x="716" y="124"/>
                  </a:lnTo>
                  <a:lnTo>
                    <a:pt x="1055" y="75"/>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grpSp>
      <p:sp>
        <p:nvSpPr>
          <p:cNvPr id="151" name="Freeform 144"/>
          <p:cNvSpPr>
            <a:spLocks/>
          </p:cNvSpPr>
          <p:nvPr/>
        </p:nvSpPr>
        <p:spPr bwMode="auto">
          <a:xfrm>
            <a:off x="1828626" y="3453514"/>
            <a:ext cx="304000" cy="260174"/>
          </a:xfrm>
          <a:custGeom>
            <a:avLst/>
            <a:gdLst>
              <a:gd name="T0" fmla="*/ 2147483646 w 1507"/>
              <a:gd name="T1" fmla="*/ 2147483646 h 1401"/>
              <a:gd name="T2" fmla="*/ 2147483646 w 1507"/>
              <a:gd name="T3" fmla="*/ 2147483646 h 1401"/>
              <a:gd name="T4" fmla="*/ 2147483646 w 1507"/>
              <a:gd name="T5" fmla="*/ 2147483646 h 1401"/>
              <a:gd name="T6" fmla="*/ 2147483646 w 1507"/>
              <a:gd name="T7" fmla="*/ 2147483646 h 1401"/>
              <a:gd name="T8" fmla="*/ 2147483646 w 1507"/>
              <a:gd name="T9" fmla="*/ 2147483646 h 1401"/>
              <a:gd name="T10" fmla="*/ 2147483646 w 1507"/>
              <a:gd name="T11" fmla="*/ 2147483646 h 1401"/>
              <a:gd name="T12" fmla="*/ 2147483646 w 1507"/>
              <a:gd name="T13" fmla="*/ 2147483646 h 1401"/>
              <a:gd name="T14" fmla="*/ 2147483646 w 1507"/>
              <a:gd name="T15" fmla="*/ 2147483646 h 1401"/>
              <a:gd name="T16" fmla="*/ 2147483646 w 1507"/>
              <a:gd name="T17" fmla="*/ 2147483646 h 1401"/>
              <a:gd name="T18" fmla="*/ 2147483646 w 1507"/>
              <a:gd name="T19" fmla="*/ 2147483646 h 1401"/>
              <a:gd name="T20" fmla="*/ 2147483646 w 1507"/>
              <a:gd name="T21" fmla="*/ 2147483646 h 1401"/>
              <a:gd name="T22" fmla="*/ 2147483646 w 1507"/>
              <a:gd name="T23" fmla="*/ 2147483646 h 1401"/>
              <a:gd name="T24" fmla="*/ 2147483646 w 1507"/>
              <a:gd name="T25" fmla="*/ 2147483646 h 1401"/>
              <a:gd name="T26" fmla="*/ 2147483646 w 1507"/>
              <a:gd name="T27" fmla="*/ 2147483646 h 1401"/>
              <a:gd name="T28" fmla="*/ 2147483646 w 1507"/>
              <a:gd name="T29" fmla="*/ 2147483646 h 1401"/>
              <a:gd name="T30" fmla="*/ 2147483646 w 1507"/>
              <a:gd name="T31" fmla="*/ 2147483646 h 1401"/>
              <a:gd name="T32" fmla="*/ 2147483646 w 1507"/>
              <a:gd name="T33" fmla="*/ 2147483646 h 1401"/>
              <a:gd name="T34" fmla="*/ 2147483646 w 1507"/>
              <a:gd name="T35" fmla="*/ 2147483646 h 1401"/>
              <a:gd name="T36" fmla="*/ 2147483646 w 1507"/>
              <a:gd name="T37" fmla="*/ 2147483646 h 1401"/>
              <a:gd name="T38" fmla="*/ 2147483646 w 1507"/>
              <a:gd name="T39" fmla="*/ 0 h 1401"/>
              <a:gd name="T40" fmla="*/ 2147483646 w 1507"/>
              <a:gd name="T41" fmla="*/ 2147483646 h 1401"/>
              <a:gd name="T42" fmla="*/ 2147483646 w 1507"/>
              <a:gd name="T43" fmla="*/ 2147483646 h 1401"/>
              <a:gd name="T44" fmla="*/ 2147483646 w 1507"/>
              <a:gd name="T45" fmla="*/ 2147483646 h 1401"/>
              <a:gd name="T46" fmla="*/ 2147483646 w 1507"/>
              <a:gd name="T47" fmla="*/ 2147483646 h 1401"/>
              <a:gd name="T48" fmla="*/ 2147483646 w 1507"/>
              <a:gd name="T49" fmla="*/ 2147483646 h 1401"/>
              <a:gd name="T50" fmla="*/ 0 w 1507"/>
              <a:gd name="T51" fmla="*/ 2147483646 h 1401"/>
              <a:gd name="T52" fmla="*/ 2147483646 w 1507"/>
              <a:gd name="T53" fmla="*/ 2147483646 h 1401"/>
              <a:gd name="T54" fmla="*/ 2147483646 w 1507"/>
              <a:gd name="T55" fmla="*/ 2147483646 h 1401"/>
              <a:gd name="T56" fmla="*/ 2147483646 w 1507"/>
              <a:gd name="T57" fmla="*/ 2147483646 h 1401"/>
              <a:gd name="T58" fmla="*/ 2147483646 w 1507"/>
              <a:gd name="T59" fmla="*/ 2147483646 h 1401"/>
              <a:gd name="T60" fmla="*/ 2147483646 w 1507"/>
              <a:gd name="T61" fmla="*/ 2147483646 h 1401"/>
              <a:gd name="T62" fmla="*/ 2147483646 w 1507"/>
              <a:gd name="T63" fmla="*/ 2147483646 h 1401"/>
              <a:gd name="T64" fmla="*/ 2147483646 w 1507"/>
              <a:gd name="T65" fmla="*/ 2147483646 h 1401"/>
              <a:gd name="T66" fmla="*/ 2147483646 w 1507"/>
              <a:gd name="T67" fmla="*/ 2147483646 h 1401"/>
              <a:gd name="T68" fmla="*/ 2147483646 w 1507"/>
              <a:gd name="T69" fmla="*/ 2147483646 h 1401"/>
              <a:gd name="T70" fmla="*/ 2147483646 w 1507"/>
              <a:gd name="T71" fmla="*/ 2147483646 h 1401"/>
              <a:gd name="T72" fmla="*/ 2147483646 w 1507"/>
              <a:gd name="T73" fmla="*/ 2147483646 h 1401"/>
              <a:gd name="T74" fmla="*/ 2147483646 w 1507"/>
              <a:gd name="T75" fmla="*/ 2147483646 h 1401"/>
              <a:gd name="T76" fmla="*/ 2147483646 w 1507"/>
              <a:gd name="T77" fmla="*/ 2147483646 h 1401"/>
              <a:gd name="T78" fmla="*/ 2147483646 w 1507"/>
              <a:gd name="T79" fmla="*/ 2147483646 h 1401"/>
              <a:gd name="T80" fmla="*/ 2147483646 w 1507"/>
              <a:gd name="T81" fmla="*/ 2147483646 h 1401"/>
              <a:gd name="T82" fmla="*/ 2147483646 w 1507"/>
              <a:gd name="T83" fmla="*/ 2147483646 h 1401"/>
              <a:gd name="T84" fmla="*/ 2147483646 w 1507"/>
              <a:gd name="T85" fmla="*/ 2147483646 h 1401"/>
              <a:gd name="T86" fmla="*/ 2147483646 w 1507"/>
              <a:gd name="T87" fmla="*/ 2147483646 h 1401"/>
              <a:gd name="T88" fmla="*/ 2147483646 w 1507"/>
              <a:gd name="T89" fmla="*/ 2147483646 h 1401"/>
              <a:gd name="T90" fmla="*/ 2147483646 w 1507"/>
              <a:gd name="T91" fmla="*/ 2147483646 h 1401"/>
              <a:gd name="T92" fmla="*/ 2147483646 w 1507"/>
              <a:gd name="T93" fmla="*/ 2147483646 h 1401"/>
              <a:gd name="T94" fmla="*/ 2147483646 w 1507"/>
              <a:gd name="T95" fmla="*/ 2147483646 h 1401"/>
              <a:gd name="T96" fmla="*/ 2147483646 w 1507"/>
              <a:gd name="T97" fmla="*/ 2147483646 h 1401"/>
              <a:gd name="T98" fmla="*/ 2147483646 w 1507"/>
              <a:gd name="T99" fmla="*/ 2147483646 h 1401"/>
              <a:gd name="T100" fmla="*/ 2147483646 w 1507"/>
              <a:gd name="T101" fmla="*/ 2147483646 h 1401"/>
              <a:gd name="T102" fmla="*/ 2147483646 w 1507"/>
              <a:gd name="T103" fmla="*/ 2147483646 h 1401"/>
              <a:gd name="T104" fmla="*/ 2147483646 w 1507"/>
              <a:gd name="T105" fmla="*/ 2147483646 h 1401"/>
              <a:gd name="T106" fmla="*/ 2147483646 w 1507"/>
              <a:gd name="T107" fmla="*/ 2147483646 h 1401"/>
              <a:gd name="T108" fmla="*/ 2147483646 w 1507"/>
              <a:gd name="T109" fmla="*/ 2147483646 h 1401"/>
              <a:gd name="T110" fmla="*/ 2147483646 w 1507"/>
              <a:gd name="T111" fmla="*/ 2147483646 h 1401"/>
              <a:gd name="T112" fmla="*/ 2147483646 w 1507"/>
              <a:gd name="T113" fmla="*/ 2147483646 h 1401"/>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507" h="1401">
                <a:moveTo>
                  <a:pt x="1501" y="789"/>
                </a:moveTo>
                <a:lnTo>
                  <a:pt x="1493" y="649"/>
                </a:lnTo>
                <a:lnTo>
                  <a:pt x="1495" y="499"/>
                </a:lnTo>
                <a:lnTo>
                  <a:pt x="1489" y="385"/>
                </a:lnTo>
                <a:lnTo>
                  <a:pt x="1424" y="317"/>
                </a:lnTo>
                <a:lnTo>
                  <a:pt x="1345" y="278"/>
                </a:lnTo>
                <a:lnTo>
                  <a:pt x="1166" y="213"/>
                </a:lnTo>
                <a:lnTo>
                  <a:pt x="903" y="149"/>
                </a:lnTo>
                <a:lnTo>
                  <a:pt x="852" y="144"/>
                </a:lnTo>
                <a:lnTo>
                  <a:pt x="817" y="149"/>
                </a:lnTo>
                <a:lnTo>
                  <a:pt x="809" y="135"/>
                </a:lnTo>
                <a:lnTo>
                  <a:pt x="794" y="122"/>
                </a:lnTo>
                <a:lnTo>
                  <a:pt x="777" y="125"/>
                </a:lnTo>
                <a:lnTo>
                  <a:pt x="754" y="126"/>
                </a:lnTo>
                <a:lnTo>
                  <a:pt x="745" y="100"/>
                </a:lnTo>
                <a:lnTo>
                  <a:pt x="726" y="85"/>
                </a:lnTo>
                <a:lnTo>
                  <a:pt x="704" y="82"/>
                </a:lnTo>
                <a:lnTo>
                  <a:pt x="678" y="82"/>
                </a:lnTo>
                <a:lnTo>
                  <a:pt x="681" y="59"/>
                </a:lnTo>
                <a:lnTo>
                  <a:pt x="651" y="0"/>
                </a:lnTo>
                <a:lnTo>
                  <a:pt x="37" y="16"/>
                </a:lnTo>
                <a:lnTo>
                  <a:pt x="39" y="79"/>
                </a:lnTo>
                <a:lnTo>
                  <a:pt x="28" y="135"/>
                </a:lnTo>
                <a:lnTo>
                  <a:pt x="18" y="175"/>
                </a:lnTo>
                <a:lnTo>
                  <a:pt x="8" y="225"/>
                </a:lnTo>
                <a:lnTo>
                  <a:pt x="0" y="306"/>
                </a:lnTo>
                <a:lnTo>
                  <a:pt x="9" y="354"/>
                </a:lnTo>
                <a:lnTo>
                  <a:pt x="28" y="399"/>
                </a:lnTo>
                <a:lnTo>
                  <a:pt x="49" y="438"/>
                </a:lnTo>
                <a:lnTo>
                  <a:pt x="78" y="451"/>
                </a:lnTo>
                <a:lnTo>
                  <a:pt x="122" y="464"/>
                </a:lnTo>
                <a:lnTo>
                  <a:pt x="180" y="483"/>
                </a:lnTo>
                <a:lnTo>
                  <a:pt x="208" y="514"/>
                </a:lnTo>
                <a:lnTo>
                  <a:pt x="240" y="541"/>
                </a:lnTo>
                <a:lnTo>
                  <a:pt x="289" y="564"/>
                </a:lnTo>
                <a:lnTo>
                  <a:pt x="348" y="582"/>
                </a:lnTo>
                <a:lnTo>
                  <a:pt x="441" y="594"/>
                </a:lnTo>
                <a:lnTo>
                  <a:pt x="520" y="594"/>
                </a:lnTo>
                <a:lnTo>
                  <a:pt x="581" y="587"/>
                </a:lnTo>
                <a:lnTo>
                  <a:pt x="637" y="582"/>
                </a:lnTo>
                <a:lnTo>
                  <a:pt x="678" y="604"/>
                </a:lnTo>
                <a:lnTo>
                  <a:pt x="758" y="600"/>
                </a:lnTo>
                <a:lnTo>
                  <a:pt x="1078" y="645"/>
                </a:lnTo>
                <a:lnTo>
                  <a:pt x="1165" y="655"/>
                </a:lnTo>
                <a:lnTo>
                  <a:pt x="1133" y="845"/>
                </a:lnTo>
                <a:lnTo>
                  <a:pt x="1130" y="942"/>
                </a:lnTo>
                <a:lnTo>
                  <a:pt x="1149" y="1066"/>
                </a:lnTo>
                <a:lnTo>
                  <a:pt x="1169" y="1212"/>
                </a:lnTo>
                <a:lnTo>
                  <a:pt x="1169" y="1363"/>
                </a:lnTo>
                <a:lnTo>
                  <a:pt x="1244" y="1385"/>
                </a:lnTo>
                <a:lnTo>
                  <a:pt x="1339" y="1395"/>
                </a:lnTo>
                <a:lnTo>
                  <a:pt x="1420" y="1401"/>
                </a:lnTo>
                <a:lnTo>
                  <a:pt x="1507" y="1391"/>
                </a:lnTo>
                <a:lnTo>
                  <a:pt x="1501" y="1252"/>
                </a:lnTo>
                <a:lnTo>
                  <a:pt x="1501" y="1024"/>
                </a:lnTo>
                <a:lnTo>
                  <a:pt x="1501" y="824"/>
                </a:lnTo>
                <a:lnTo>
                  <a:pt x="1501" y="789"/>
                </a:lnTo>
                <a:close/>
              </a:path>
            </a:pathLst>
          </a:custGeom>
          <a:solidFill>
            <a:srgbClr val="606060"/>
          </a:solidFill>
          <a:ln w="3175">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152" name="Freeform 145"/>
          <p:cNvSpPr>
            <a:spLocks/>
          </p:cNvSpPr>
          <p:nvPr/>
        </p:nvSpPr>
        <p:spPr bwMode="auto">
          <a:xfrm>
            <a:off x="1832652" y="3463736"/>
            <a:ext cx="296954" cy="246235"/>
          </a:xfrm>
          <a:custGeom>
            <a:avLst/>
            <a:gdLst>
              <a:gd name="T0" fmla="*/ 2147483646 w 1473"/>
              <a:gd name="T1" fmla="*/ 2147483646 h 1324"/>
              <a:gd name="T2" fmla="*/ 2147483646 w 1473"/>
              <a:gd name="T3" fmla="*/ 2147483646 h 1324"/>
              <a:gd name="T4" fmla="*/ 2147483646 w 1473"/>
              <a:gd name="T5" fmla="*/ 2147483646 h 1324"/>
              <a:gd name="T6" fmla="*/ 2147483646 w 1473"/>
              <a:gd name="T7" fmla="*/ 2147483646 h 1324"/>
              <a:gd name="T8" fmla="*/ 2147483646 w 1473"/>
              <a:gd name="T9" fmla="*/ 2147483646 h 1324"/>
              <a:gd name="T10" fmla="*/ 2147483646 w 1473"/>
              <a:gd name="T11" fmla="*/ 2147483646 h 1324"/>
              <a:gd name="T12" fmla="*/ 2147483646 w 1473"/>
              <a:gd name="T13" fmla="*/ 2147483646 h 1324"/>
              <a:gd name="T14" fmla="*/ 2147483646 w 1473"/>
              <a:gd name="T15" fmla="*/ 2147483646 h 1324"/>
              <a:gd name="T16" fmla="*/ 2147483646 w 1473"/>
              <a:gd name="T17" fmla="*/ 2147483646 h 1324"/>
              <a:gd name="T18" fmla="*/ 2147483646 w 1473"/>
              <a:gd name="T19" fmla="*/ 2147483646 h 1324"/>
              <a:gd name="T20" fmla="*/ 2147483646 w 1473"/>
              <a:gd name="T21" fmla="*/ 2147483646 h 1324"/>
              <a:gd name="T22" fmla="*/ 2147483646 w 1473"/>
              <a:gd name="T23" fmla="*/ 2147483646 h 1324"/>
              <a:gd name="T24" fmla="*/ 2147483646 w 1473"/>
              <a:gd name="T25" fmla="*/ 2147483646 h 1324"/>
              <a:gd name="T26" fmla="*/ 2147483646 w 1473"/>
              <a:gd name="T27" fmla="*/ 2147483646 h 1324"/>
              <a:gd name="T28" fmla="*/ 2147483646 w 1473"/>
              <a:gd name="T29" fmla="*/ 2147483646 h 1324"/>
              <a:gd name="T30" fmla="*/ 2147483646 w 1473"/>
              <a:gd name="T31" fmla="*/ 2147483646 h 1324"/>
              <a:gd name="T32" fmla="*/ 2147483646 w 1473"/>
              <a:gd name="T33" fmla="*/ 2147483646 h 1324"/>
              <a:gd name="T34" fmla="*/ 2147483646 w 1473"/>
              <a:gd name="T35" fmla="*/ 2147483646 h 1324"/>
              <a:gd name="T36" fmla="*/ 2147483646 w 1473"/>
              <a:gd name="T37" fmla="*/ 2147483646 h 1324"/>
              <a:gd name="T38" fmla="*/ 2147483646 w 1473"/>
              <a:gd name="T39" fmla="*/ 2147483646 h 1324"/>
              <a:gd name="T40" fmla="*/ 2147483646 w 1473"/>
              <a:gd name="T41" fmla="*/ 2147483646 h 1324"/>
              <a:gd name="T42" fmla="*/ 2147483646 w 1473"/>
              <a:gd name="T43" fmla="*/ 2147483646 h 1324"/>
              <a:gd name="T44" fmla="*/ 2147483646 w 1473"/>
              <a:gd name="T45" fmla="*/ 2147483646 h 1324"/>
              <a:gd name="T46" fmla="*/ 2147483646 w 1473"/>
              <a:gd name="T47" fmla="*/ 2147483646 h 1324"/>
              <a:gd name="T48" fmla="*/ 2147483646 w 1473"/>
              <a:gd name="T49" fmla="*/ 2147483646 h 1324"/>
              <a:gd name="T50" fmla="*/ 2147483646 w 1473"/>
              <a:gd name="T51" fmla="*/ 2147483646 h 1324"/>
              <a:gd name="T52" fmla="*/ 2147483646 w 1473"/>
              <a:gd name="T53" fmla="*/ 2147483646 h 1324"/>
              <a:gd name="T54" fmla="*/ 2147483646 w 1473"/>
              <a:gd name="T55" fmla="*/ 2147483646 h 1324"/>
              <a:gd name="T56" fmla="*/ 2147483646 w 1473"/>
              <a:gd name="T57" fmla="*/ 2147483646 h 1324"/>
              <a:gd name="T58" fmla="*/ 2147483646 w 1473"/>
              <a:gd name="T59" fmla="*/ 2147483646 h 1324"/>
              <a:gd name="T60" fmla="*/ 2147483646 w 1473"/>
              <a:gd name="T61" fmla="*/ 2147483646 h 1324"/>
              <a:gd name="T62" fmla="*/ 2147483646 w 1473"/>
              <a:gd name="T63" fmla="*/ 2147483646 h 1324"/>
              <a:gd name="T64" fmla="*/ 2147483646 w 1473"/>
              <a:gd name="T65" fmla="*/ 2147483646 h 1324"/>
              <a:gd name="T66" fmla="*/ 2147483646 w 1473"/>
              <a:gd name="T67" fmla="*/ 2147483646 h 1324"/>
              <a:gd name="T68" fmla="*/ 2147483646 w 1473"/>
              <a:gd name="T69" fmla="*/ 2147483646 h 1324"/>
              <a:gd name="T70" fmla="*/ 2147483646 w 1473"/>
              <a:gd name="T71" fmla="*/ 2147483646 h 1324"/>
              <a:gd name="T72" fmla="*/ 2147483646 w 1473"/>
              <a:gd name="T73" fmla="*/ 2147483646 h 1324"/>
              <a:gd name="T74" fmla="*/ 2147483646 w 1473"/>
              <a:gd name="T75" fmla="*/ 2147483646 h 1324"/>
              <a:gd name="T76" fmla="*/ 2147483646 w 1473"/>
              <a:gd name="T77" fmla="*/ 2147483646 h 1324"/>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1473" h="1324">
                <a:moveTo>
                  <a:pt x="49" y="23"/>
                </a:moveTo>
                <a:lnTo>
                  <a:pt x="46" y="66"/>
                </a:lnTo>
                <a:lnTo>
                  <a:pt x="29" y="49"/>
                </a:lnTo>
                <a:lnTo>
                  <a:pt x="10" y="144"/>
                </a:lnTo>
                <a:lnTo>
                  <a:pt x="0" y="254"/>
                </a:lnTo>
                <a:lnTo>
                  <a:pt x="39" y="367"/>
                </a:lnTo>
                <a:lnTo>
                  <a:pt x="130" y="393"/>
                </a:lnTo>
                <a:lnTo>
                  <a:pt x="120" y="367"/>
                </a:lnTo>
                <a:lnTo>
                  <a:pt x="169" y="406"/>
                </a:lnTo>
                <a:lnTo>
                  <a:pt x="211" y="449"/>
                </a:lnTo>
                <a:lnTo>
                  <a:pt x="306" y="494"/>
                </a:lnTo>
                <a:lnTo>
                  <a:pt x="421" y="504"/>
                </a:lnTo>
                <a:lnTo>
                  <a:pt x="562" y="511"/>
                </a:lnTo>
                <a:lnTo>
                  <a:pt x="620" y="504"/>
                </a:lnTo>
                <a:lnTo>
                  <a:pt x="569" y="481"/>
                </a:lnTo>
                <a:lnTo>
                  <a:pt x="546" y="423"/>
                </a:lnTo>
                <a:lnTo>
                  <a:pt x="588" y="471"/>
                </a:lnTo>
                <a:lnTo>
                  <a:pt x="641" y="501"/>
                </a:lnTo>
                <a:lnTo>
                  <a:pt x="688" y="527"/>
                </a:lnTo>
                <a:lnTo>
                  <a:pt x="737" y="520"/>
                </a:lnTo>
                <a:lnTo>
                  <a:pt x="706" y="497"/>
                </a:lnTo>
                <a:lnTo>
                  <a:pt x="672" y="469"/>
                </a:lnTo>
                <a:lnTo>
                  <a:pt x="725" y="488"/>
                </a:lnTo>
                <a:lnTo>
                  <a:pt x="776" y="527"/>
                </a:lnTo>
                <a:lnTo>
                  <a:pt x="946" y="546"/>
                </a:lnTo>
                <a:lnTo>
                  <a:pt x="1114" y="572"/>
                </a:lnTo>
                <a:lnTo>
                  <a:pt x="1165" y="585"/>
                </a:lnTo>
                <a:lnTo>
                  <a:pt x="1122" y="833"/>
                </a:lnTo>
                <a:lnTo>
                  <a:pt x="1155" y="1063"/>
                </a:lnTo>
                <a:lnTo>
                  <a:pt x="1159" y="1288"/>
                </a:lnTo>
                <a:lnTo>
                  <a:pt x="1266" y="1310"/>
                </a:lnTo>
                <a:lnTo>
                  <a:pt x="1360" y="1324"/>
                </a:lnTo>
                <a:lnTo>
                  <a:pt x="1473" y="1321"/>
                </a:lnTo>
                <a:lnTo>
                  <a:pt x="1468" y="998"/>
                </a:lnTo>
                <a:lnTo>
                  <a:pt x="1468" y="729"/>
                </a:lnTo>
                <a:lnTo>
                  <a:pt x="1451" y="579"/>
                </a:lnTo>
                <a:lnTo>
                  <a:pt x="1465" y="485"/>
                </a:lnTo>
                <a:lnTo>
                  <a:pt x="1455" y="381"/>
                </a:lnTo>
                <a:lnTo>
                  <a:pt x="1436" y="314"/>
                </a:lnTo>
                <a:lnTo>
                  <a:pt x="1355" y="261"/>
                </a:lnTo>
                <a:lnTo>
                  <a:pt x="1253" y="215"/>
                </a:lnTo>
                <a:lnTo>
                  <a:pt x="1057" y="150"/>
                </a:lnTo>
                <a:lnTo>
                  <a:pt x="897" y="105"/>
                </a:lnTo>
                <a:lnTo>
                  <a:pt x="809" y="98"/>
                </a:lnTo>
                <a:lnTo>
                  <a:pt x="773" y="150"/>
                </a:lnTo>
                <a:lnTo>
                  <a:pt x="662" y="205"/>
                </a:lnTo>
                <a:lnTo>
                  <a:pt x="722" y="157"/>
                </a:lnTo>
                <a:lnTo>
                  <a:pt x="767" y="131"/>
                </a:lnTo>
                <a:lnTo>
                  <a:pt x="783" y="95"/>
                </a:lnTo>
                <a:lnTo>
                  <a:pt x="776" y="79"/>
                </a:lnTo>
                <a:lnTo>
                  <a:pt x="744" y="79"/>
                </a:lnTo>
                <a:lnTo>
                  <a:pt x="725" y="98"/>
                </a:lnTo>
                <a:lnTo>
                  <a:pt x="706" y="117"/>
                </a:lnTo>
                <a:lnTo>
                  <a:pt x="656" y="137"/>
                </a:lnTo>
                <a:lnTo>
                  <a:pt x="702" y="98"/>
                </a:lnTo>
                <a:lnTo>
                  <a:pt x="722" y="68"/>
                </a:lnTo>
                <a:lnTo>
                  <a:pt x="708" y="49"/>
                </a:lnTo>
                <a:lnTo>
                  <a:pt x="669" y="36"/>
                </a:lnTo>
                <a:lnTo>
                  <a:pt x="618" y="82"/>
                </a:lnTo>
                <a:lnTo>
                  <a:pt x="569" y="112"/>
                </a:lnTo>
                <a:lnTo>
                  <a:pt x="627" y="45"/>
                </a:lnTo>
                <a:lnTo>
                  <a:pt x="646" y="20"/>
                </a:lnTo>
                <a:lnTo>
                  <a:pt x="646" y="0"/>
                </a:lnTo>
                <a:lnTo>
                  <a:pt x="597" y="7"/>
                </a:lnTo>
                <a:lnTo>
                  <a:pt x="553" y="40"/>
                </a:lnTo>
                <a:lnTo>
                  <a:pt x="523" y="63"/>
                </a:lnTo>
                <a:lnTo>
                  <a:pt x="383" y="75"/>
                </a:lnTo>
                <a:lnTo>
                  <a:pt x="386" y="40"/>
                </a:lnTo>
                <a:lnTo>
                  <a:pt x="345" y="26"/>
                </a:lnTo>
                <a:lnTo>
                  <a:pt x="345" y="72"/>
                </a:lnTo>
                <a:lnTo>
                  <a:pt x="303" y="82"/>
                </a:lnTo>
                <a:lnTo>
                  <a:pt x="211" y="95"/>
                </a:lnTo>
                <a:lnTo>
                  <a:pt x="218" y="45"/>
                </a:lnTo>
                <a:lnTo>
                  <a:pt x="185" y="45"/>
                </a:lnTo>
                <a:lnTo>
                  <a:pt x="182" y="95"/>
                </a:lnTo>
                <a:lnTo>
                  <a:pt x="130" y="91"/>
                </a:lnTo>
                <a:lnTo>
                  <a:pt x="75" y="79"/>
                </a:lnTo>
                <a:lnTo>
                  <a:pt x="72" y="40"/>
                </a:lnTo>
                <a:lnTo>
                  <a:pt x="49" y="23"/>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53" name="Freeform 146"/>
          <p:cNvSpPr>
            <a:spLocks/>
          </p:cNvSpPr>
          <p:nvPr/>
        </p:nvSpPr>
        <p:spPr bwMode="auto">
          <a:xfrm>
            <a:off x="1873923" y="3504620"/>
            <a:ext cx="40265" cy="6504"/>
          </a:xfrm>
          <a:custGeom>
            <a:avLst/>
            <a:gdLst>
              <a:gd name="T0" fmla="*/ 0 w 199"/>
              <a:gd name="T1" fmla="*/ 0 h 33"/>
              <a:gd name="T2" fmla="*/ 2147483646 w 199"/>
              <a:gd name="T3" fmla="*/ 2147483646 h 33"/>
              <a:gd name="T4" fmla="*/ 2147483646 w 199"/>
              <a:gd name="T5" fmla="*/ 2147483646 h 33"/>
              <a:gd name="T6" fmla="*/ 0 w 199"/>
              <a:gd name="T7" fmla="*/ 0 h 3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9" h="33">
                <a:moveTo>
                  <a:pt x="0" y="0"/>
                </a:moveTo>
                <a:lnTo>
                  <a:pt x="93" y="33"/>
                </a:lnTo>
                <a:lnTo>
                  <a:pt x="199" y="25"/>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54" name="Freeform 147"/>
          <p:cNvSpPr>
            <a:spLocks/>
          </p:cNvSpPr>
          <p:nvPr/>
        </p:nvSpPr>
        <p:spPr bwMode="auto">
          <a:xfrm>
            <a:off x="1833658" y="3494399"/>
            <a:ext cx="25166" cy="7434"/>
          </a:xfrm>
          <a:custGeom>
            <a:avLst/>
            <a:gdLst>
              <a:gd name="T0" fmla="*/ 0 w 122"/>
              <a:gd name="T1" fmla="*/ 0 h 40"/>
              <a:gd name="T2" fmla="*/ 2147483646 w 122"/>
              <a:gd name="T3" fmla="*/ 2147483646 h 40"/>
              <a:gd name="T4" fmla="*/ 2147483646 w 122"/>
              <a:gd name="T5" fmla="*/ 2147483646 h 40"/>
              <a:gd name="T6" fmla="*/ 2147483646 w 122"/>
              <a:gd name="T7" fmla="*/ 2147483646 h 40"/>
              <a:gd name="T8" fmla="*/ 0 w 122"/>
              <a:gd name="T9" fmla="*/ 0 h 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2" h="40">
                <a:moveTo>
                  <a:pt x="0" y="0"/>
                </a:moveTo>
                <a:lnTo>
                  <a:pt x="32" y="25"/>
                </a:lnTo>
                <a:lnTo>
                  <a:pt x="122" y="38"/>
                </a:lnTo>
                <a:lnTo>
                  <a:pt x="30" y="40"/>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55" name="Freeform 148"/>
          <p:cNvSpPr>
            <a:spLocks/>
          </p:cNvSpPr>
          <p:nvPr/>
        </p:nvSpPr>
        <p:spPr bwMode="auto">
          <a:xfrm>
            <a:off x="1936334" y="3488824"/>
            <a:ext cx="38252" cy="18584"/>
          </a:xfrm>
          <a:custGeom>
            <a:avLst/>
            <a:gdLst>
              <a:gd name="T0" fmla="*/ 0 w 187"/>
              <a:gd name="T1" fmla="*/ 0 h 102"/>
              <a:gd name="T2" fmla="*/ 2147483646 w 187"/>
              <a:gd name="T3" fmla="*/ 2147483646 h 102"/>
              <a:gd name="T4" fmla="*/ 2147483646 w 187"/>
              <a:gd name="T5" fmla="*/ 2147483646 h 102"/>
              <a:gd name="T6" fmla="*/ 2147483646 w 187"/>
              <a:gd name="T7" fmla="*/ 2147483646 h 102"/>
              <a:gd name="T8" fmla="*/ 2147483646 w 187"/>
              <a:gd name="T9" fmla="*/ 2147483646 h 102"/>
              <a:gd name="T10" fmla="*/ 2147483646 w 187"/>
              <a:gd name="T11" fmla="*/ 2147483646 h 102"/>
              <a:gd name="T12" fmla="*/ 2147483646 w 187"/>
              <a:gd name="T13" fmla="*/ 2147483646 h 102"/>
              <a:gd name="T14" fmla="*/ 2147483646 w 187"/>
              <a:gd name="T15" fmla="*/ 2147483646 h 102"/>
              <a:gd name="T16" fmla="*/ 0 w 187"/>
              <a:gd name="T17" fmla="*/ 0 h 10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87" h="102">
                <a:moveTo>
                  <a:pt x="0" y="0"/>
                </a:moveTo>
                <a:lnTo>
                  <a:pt x="84" y="9"/>
                </a:lnTo>
                <a:lnTo>
                  <a:pt x="101" y="23"/>
                </a:lnTo>
                <a:lnTo>
                  <a:pt x="101" y="54"/>
                </a:lnTo>
                <a:lnTo>
                  <a:pt x="106" y="89"/>
                </a:lnTo>
                <a:lnTo>
                  <a:pt x="187" y="102"/>
                </a:lnTo>
                <a:lnTo>
                  <a:pt x="90" y="98"/>
                </a:lnTo>
                <a:lnTo>
                  <a:pt x="74" y="34"/>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56" name="Freeform 149"/>
          <p:cNvSpPr>
            <a:spLocks/>
          </p:cNvSpPr>
          <p:nvPr/>
        </p:nvSpPr>
        <p:spPr bwMode="auto">
          <a:xfrm>
            <a:off x="1974586" y="3531567"/>
            <a:ext cx="122808" cy="27876"/>
          </a:xfrm>
          <a:custGeom>
            <a:avLst/>
            <a:gdLst>
              <a:gd name="T0" fmla="*/ 0 w 609"/>
              <a:gd name="T1" fmla="*/ 0 h 150"/>
              <a:gd name="T2" fmla="*/ 2147483646 w 609"/>
              <a:gd name="T3" fmla="*/ 2147483646 h 150"/>
              <a:gd name="T4" fmla="*/ 2147483646 w 609"/>
              <a:gd name="T5" fmla="*/ 2147483646 h 150"/>
              <a:gd name="T6" fmla="*/ 2147483646 w 609"/>
              <a:gd name="T7" fmla="*/ 2147483646 h 150"/>
              <a:gd name="T8" fmla="*/ 2147483646 w 609"/>
              <a:gd name="T9" fmla="*/ 2147483646 h 150"/>
              <a:gd name="T10" fmla="*/ 2147483646 w 609"/>
              <a:gd name="T11" fmla="*/ 2147483646 h 150"/>
              <a:gd name="T12" fmla="*/ 2147483646 w 609"/>
              <a:gd name="T13" fmla="*/ 2147483646 h 150"/>
              <a:gd name="T14" fmla="*/ 2147483646 w 609"/>
              <a:gd name="T15" fmla="*/ 2147483646 h 150"/>
              <a:gd name="T16" fmla="*/ 2147483646 w 609"/>
              <a:gd name="T17" fmla="*/ 2147483646 h 150"/>
              <a:gd name="T18" fmla="*/ 2147483646 w 609"/>
              <a:gd name="T19" fmla="*/ 2147483646 h 150"/>
              <a:gd name="T20" fmla="*/ 2147483646 w 609"/>
              <a:gd name="T21" fmla="*/ 2147483646 h 150"/>
              <a:gd name="T22" fmla="*/ 2147483646 w 609"/>
              <a:gd name="T23" fmla="*/ 2147483646 h 150"/>
              <a:gd name="T24" fmla="*/ 2147483646 w 609"/>
              <a:gd name="T25" fmla="*/ 2147483646 h 150"/>
              <a:gd name="T26" fmla="*/ 0 w 609"/>
              <a:gd name="T27" fmla="*/ 0 h 15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09" h="150">
                <a:moveTo>
                  <a:pt x="0" y="0"/>
                </a:moveTo>
                <a:lnTo>
                  <a:pt x="154" y="7"/>
                </a:lnTo>
                <a:lnTo>
                  <a:pt x="313" y="44"/>
                </a:lnTo>
                <a:lnTo>
                  <a:pt x="431" y="51"/>
                </a:lnTo>
                <a:lnTo>
                  <a:pt x="527" y="71"/>
                </a:lnTo>
                <a:lnTo>
                  <a:pt x="563" y="122"/>
                </a:lnTo>
                <a:lnTo>
                  <a:pt x="609" y="150"/>
                </a:lnTo>
                <a:lnTo>
                  <a:pt x="563" y="141"/>
                </a:lnTo>
                <a:lnTo>
                  <a:pt x="521" y="84"/>
                </a:lnTo>
                <a:lnTo>
                  <a:pt x="392" y="58"/>
                </a:lnTo>
                <a:lnTo>
                  <a:pt x="313" y="58"/>
                </a:lnTo>
                <a:lnTo>
                  <a:pt x="252" y="44"/>
                </a:lnTo>
                <a:lnTo>
                  <a:pt x="146" y="17"/>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57" name="Freeform 150"/>
          <p:cNvSpPr>
            <a:spLocks/>
          </p:cNvSpPr>
          <p:nvPr/>
        </p:nvSpPr>
        <p:spPr bwMode="auto">
          <a:xfrm>
            <a:off x="1851777" y="3150598"/>
            <a:ext cx="106702" cy="107786"/>
          </a:xfrm>
          <a:custGeom>
            <a:avLst/>
            <a:gdLst>
              <a:gd name="T0" fmla="*/ 2147483646 w 529"/>
              <a:gd name="T1" fmla="*/ 2147483646 h 580"/>
              <a:gd name="T2" fmla="*/ 2147483646 w 529"/>
              <a:gd name="T3" fmla="*/ 2147483646 h 580"/>
              <a:gd name="T4" fmla="*/ 2147483646 w 529"/>
              <a:gd name="T5" fmla="*/ 2147483646 h 580"/>
              <a:gd name="T6" fmla="*/ 2147483646 w 529"/>
              <a:gd name="T7" fmla="*/ 2147483646 h 580"/>
              <a:gd name="T8" fmla="*/ 2147483646 w 529"/>
              <a:gd name="T9" fmla="*/ 2147483646 h 580"/>
              <a:gd name="T10" fmla="*/ 2147483646 w 529"/>
              <a:gd name="T11" fmla="*/ 2147483646 h 580"/>
              <a:gd name="T12" fmla="*/ 2147483646 w 529"/>
              <a:gd name="T13" fmla="*/ 2147483646 h 580"/>
              <a:gd name="T14" fmla="*/ 2147483646 w 529"/>
              <a:gd name="T15" fmla="*/ 2147483646 h 580"/>
              <a:gd name="T16" fmla="*/ 2147483646 w 529"/>
              <a:gd name="T17" fmla="*/ 2147483646 h 580"/>
              <a:gd name="T18" fmla="*/ 2147483646 w 529"/>
              <a:gd name="T19" fmla="*/ 2147483646 h 580"/>
              <a:gd name="T20" fmla="*/ 2147483646 w 529"/>
              <a:gd name="T21" fmla="*/ 2147483646 h 580"/>
              <a:gd name="T22" fmla="*/ 2147483646 w 529"/>
              <a:gd name="T23" fmla="*/ 2147483646 h 580"/>
              <a:gd name="T24" fmla="*/ 2147483646 w 529"/>
              <a:gd name="T25" fmla="*/ 2147483646 h 580"/>
              <a:gd name="T26" fmla="*/ 2147483646 w 529"/>
              <a:gd name="T27" fmla="*/ 2147483646 h 580"/>
              <a:gd name="T28" fmla="*/ 2147483646 w 529"/>
              <a:gd name="T29" fmla="*/ 2147483646 h 580"/>
              <a:gd name="T30" fmla="*/ 2147483646 w 529"/>
              <a:gd name="T31" fmla="*/ 2147483646 h 580"/>
              <a:gd name="T32" fmla="*/ 2147483646 w 529"/>
              <a:gd name="T33" fmla="*/ 2147483646 h 580"/>
              <a:gd name="T34" fmla="*/ 2147483646 w 529"/>
              <a:gd name="T35" fmla="*/ 2147483646 h 580"/>
              <a:gd name="T36" fmla="*/ 2147483646 w 529"/>
              <a:gd name="T37" fmla="*/ 2147483646 h 580"/>
              <a:gd name="T38" fmla="*/ 2147483646 w 529"/>
              <a:gd name="T39" fmla="*/ 2147483646 h 580"/>
              <a:gd name="T40" fmla="*/ 2147483646 w 529"/>
              <a:gd name="T41" fmla="*/ 2147483646 h 580"/>
              <a:gd name="T42" fmla="*/ 2147483646 w 529"/>
              <a:gd name="T43" fmla="*/ 2147483646 h 580"/>
              <a:gd name="T44" fmla="*/ 2147483646 w 529"/>
              <a:gd name="T45" fmla="*/ 2147483646 h 580"/>
              <a:gd name="T46" fmla="*/ 2147483646 w 529"/>
              <a:gd name="T47" fmla="*/ 2147483646 h 580"/>
              <a:gd name="T48" fmla="*/ 2147483646 w 529"/>
              <a:gd name="T49" fmla="*/ 2147483646 h 580"/>
              <a:gd name="T50" fmla="*/ 2147483646 w 529"/>
              <a:gd name="T51" fmla="*/ 2147483646 h 580"/>
              <a:gd name="T52" fmla="*/ 2147483646 w 529"/>
              <a:gd name="T53" fmla="*/ 2147483646 h 580"/>
              <a:gd name="T54" fmla="*/ 2147483646 w 529"/>
              <a:gd name="T55" fmla="*/ 2147483646 h 580"/>
              <a:gd name="T56" fmla="*/ 2147483646 w 529"/>
              <a:gd name="T57" fmla="*/ 2147483646 h 580"/>
              <a:gd name="T58" fmla="*/ 0 w 529"/>
              <a:gd name="T59" fmla="*/ 2147483646 h 580"/>
              <a:gd name="T60" fmla="*/ 0 w 529"/>
              <a:gd name="T61" fmla="*/ 2147483646 h 580"/>
              <a:gd name="T62" fmla="*/ 2147483646 w 529"/>
              <a:gd name="T63" fmla="*/ 2147483646 h 580"/>
              <a:gd name="T64" fmla="*/ 2147483646 w 529"/>
              <a:gd name="T65" fmla="*/ 2147483646 h 580"/>
              <a:gd name="T66" fmla="*/ 2147483646 w 529"/>
              <a:gd name="T67" fmla="*/ 0 h 580"/>
              <a:gd name="T68" fmla="*/ 2147483646 w 529"/>
              <a:gd name="T69" fmla="*/ 2147483646 h 580"/>
              <a:gd name="T70" fmla="*/ 2147483646 w 529"/>
              <a:gd name="T71" fmla="*/ 2147483646 h 58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529" h="580">
                <a:moveTo>
                  <a:pt x="357" y="20"/>
                </a:moveTo>
                <a:lnTo>
                  <a:pt x="403" y="53"/>
                </a:lnTo>
                <a:lnTo>
                  <a:pt x="428" y="94"/>
                </a:lnTo>
                <a:lnTo>
                  <a:pt x="451" y="138"/>
                </a:lnTo>
                <a:lnTo>
                  <a:pt x="464" y="161"/>
                </a:lnTo>
                <a:lnTo>
                  <a:pt x="464" y="186"/>
                </a:lnTo>
                <a:lnTo>
                  <a:pt x="453" y="216"/>
                </a:lnTo>
                <a:lnTo>
                  <a:pt x="476" y="239"/>
                </a:lnTo>
                <a:lnTo>
                  <a:pt x="511" y="301"/>
                </a:lnTo>
                <a:lnTo>
                  <a:pt x="529" y="334"/>
                </a:lnTo>
                <a:lnTo>
                  <a:pt x="529" y="346"/>
                </a:lnTo>
                <a:lnTo>
                  <a:pt x="526" y="357"/>
                </a:lnTo>
                <a:lnTo>
                  <a:pt x="510" y="361"/>
                </a:lnTo>
                <a:lnTo>
                  <a:pt x="487" y="362"/>
                </a:lnTo>
                <a:lnTo>
                  <a:pt x="475" y="366"/>
                </a:lnTo>
                <a:lnTo>
                  <a:pt x="476" y="391"/>
                </a:lnTo>
                <a:lnTo>
                  <a:pt x="483" y="421"/>
                </a:lnTo>
                <a:lnTo>
                  <a:pt x="469" y="437"/>
                </a:lnTo>
                <a:lnTo>
                  <a:pt x="473" y="459"/>
                </a:lnTo>
                <a:lnTo>
                  <a:pt x="462" y="472"/>
                </a:lnTo>
                <a:lnTo>
                  <a:pt x="452" y="511"/>
                </a:lnTo>
                <a:lnTo>
                  <a:pt x="436" y="523"/>
                </a:lnTo>
                <a:lnTo>
                  <a:pt x="411" y="523"/>
                </a:lnTo>
                <a:lnTo>
                  <a:pt x="375" y="517"/>
                </a:lnTo>
                <a:lnTo>
                  <a:pt x="339" y="511"/>
                </a:lnTo>
                <a:lnTo>
                  <a:pt x="342" y="580"/>
                </a:lnTo>
                <a:lnTo>
                  <a:pt x="60" y="488"/>
                </a:lnTo>
                <a:lnTo>
                  <a:pt x="83" y="435"/>
                </a:lnTo>
                <a:lnTo>
                  <a:pt x="78" y="394"/>
                </a:lnTo>
                <a:lnTo>
                  <a:pt x="0" y="316"/>
                </a:lnTo>
                <a:lnTo>
                  <a:pt x="0" y="111"/>
                </a:lnTo>
                <a:lnTo>
                  <a:pt x="52" y="55"/>
                </a:lnTo>
                <a:lnTo>
                  <a:pt x="117" y="25"/>
                </a:lnTo>
                <a:lnTo>
                  <a:pt x="186" y="0"/>
                </a:lnTo>
                <a:lnTo>
                  <a:pt x="276" y="13"/>
                </a:lnTo>
                <a:lnTo>
                  <a:pt x="357" y="20"/>
                </a:lnTo>
                <a:close/>
              </a:path>
            </a:pathLst>
          </a:custGeom>
          <a:solidFill>
            <a:srgbClr val="FFC080"/>
          </a:solidFill>
          <a:ln w="3175">
            <a:solidFill>
              <a:srgbClr val="402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158" name="Freeform 151"/>
          <p:cNvSpPr>
            <a:spLocks/>
          </p:cNvSpPr>
          <p:nvPr/>
        </p:nvSpPr>
        <p:spPr bwMode="auto">
          <a:xfrm>
            <a:off x="1946400" y="3215641"/>
            <a:ext cx="6040" cy="929"/>
          </a:xfrm>
          <a:custGeom>
            <a:avLst/>
            <a:gdLst>
              <a:gd name="T0" fmla="*/ 2147483646 w 30"/>
              <a:gd name="T1" fmla="*/ 2147483646 h 6"/>
              <a:gd name="T2" fmla="*/ 2147483646 w 30"/>
              <a:gd name="T3" fmla="*/ 2147483646 h 6"/>
              <a:gd name="T4" fmla="*/ 2147483646 w 30"/>
              <a:gd name="T5" fmla="*/ 2147483646 h 6"/>
              <a:gd name="T6" fmla="*/ 2147483646 w 30"/>
              <a:gd name="T7" fmla="*/ 2147483646 h 6"/>
              <a:gd name="T8" fmla="*/ 0 w 30"/>
              <a:gd name="T9" fmla="*/ 2147483646 h 6"/>
              <a:gd name="T10" fmla="*/ 2147483646 w 30"/>
              <a:gd name="T11" fmla="*/ 0 h 6"/>
              <a:gd name="T12" fmla="*/ 2147483646 w 30"/>
              <a:gd name="T13" fmla="*/ 2147483646 h 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0" h="6">
                <a:moveTo>
                  <a:pt x="30" y="2"/>
                </a:moveTo>
                <a:lnTo>
                  <a:pt x="23" y="6"/>
                </a:lnTo>
                <a:lnTo>
                  <a:pt x="8" y="5"/>
                </a:lnTo>
                <a:lnTo>
                  <a:pt x="2" y="6"/>
                </a:lnTo>
                <a:lnTo>
                  <a:pt x="0" y="1"/>
                </a:lnTo>
                <a:lnTo>
                  <a:pt x="9" y="0"/>
                </a:lnTo>
                <a:lnTo>
                  <a:pt x="30" y="2"/>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59" name="Freeform 152"/>
          <p:cNvSpPr>
            <a:spLocks/>
          </p:cNvSpPr>
          <p:nvPr/>
        </p:nvSpPr>
        <p:spPr bwMode="auto">
          <a:xfrm>
            <a:off x="1944387" y="3211925"/>
            <a:ext cx="2013" cy="3717"/>
          </a:xfrm>
          <a:custGeom>
            <a:avLst/>
            <a:gdLst>
              <a:gd name="T0" fmla="*/ 2147483646 w 11"/>
              <a:gd name="T1" fmla="*/ 0 h 22"/>
              <a:gd name="T2" fmla="*/ 2147483646 w 11"/>
              <a:gd name="T3" fmla="*/ 2147483646 h 22"/>
              <a:gd name="T4" fmla="*/ 2147483646 w 11"/>
              <a:gd name="T5" fmla="*/ 2147483646 h 22"/>
              <a:gd name="T6" fmla="*/ 2147483646 w 11"/>
              <a:gd name="T7" fmla="*/ 2147483646 h 22"/>
              <a:gd name="T8" fmla="*/ 0 w 11"/>
              <a:gd name="T9" fmla="*/ 2147483646 h 22"/>
              <a:gd name="T10" fmla="*/ 0 w 11"/>
              <a:gd name="T11" fmla="*/ 2147483646 h 22"/>
              <a:gd name="T12" fmla="*/ 2147483646 w 11"/>
              <a:gd name="T13" fmla="*/ 0 h 2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1" h="22">
                <a:moveTo>
                  <a:pt x="11" y="0"/>
                </a:moveTo>
                <a:lnTo>
                  <a:pt x="3" y="6"/>
                </a:lnTo>
                <a:lnTo>
                  <a:pt x="3" y="12"/>
                </a:lnTo>
                <a:lnTo>
                  <a:pt x="2" y="22"/>
                </a:lnTo>
                <a:lnTo>
                  <a:pt x="0" y="8"/>
                </a:lnTo>
                <a:lnTo>
                  <a:pt x="0" y="1"/>
                </a:lnTo>
                <a:lnTo>
                  <a:pt x="11"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60" name="Freeform 153"/>
          <p:cNvSpPr>
            <a:spLocks/>
          </p:cNvSpPr>
          <p:nvPr/>
        </p:nvSpPr>
        <p:spPr bwMode="auto">
          <a:xfrm>
            <a:off x="1939354" y="3198916"/>
            <a:ext cx="3020" cy="7434"/>
          </a:xfrm>
          <a:custGeom>
            <a:avLst/>
            <a:gdLst>
              <a:gd name="T0" fmla="*/ 0 w 13"/>
              <a:gd name="T1" fmla="*/ 0 h 42"/>
              <a:gd name="T2" fmla="*/ 2147483646 w 13"/>
              <a:gd name="T3" fmla="*/ 2147483646 h 42"/>
              <a:gd name="T4" fmla="*/ 2147483646 w 13"/>
              <a:gd name="T5" fmla="*/ 2147483646 h 42"/>
              <a:gd name="T6" fmla="*/ 2147483646 w 13"/>
              <a:gd name="T7" fmla="*/ 2147483646 h 42"/>
              <a:gd name="T8" fmla="*/ 0 w 13"/>
              <a:gd name="T9" fmla="*/ 0 h 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 h="42">
                <a:moveTo>
                  <a:pt x="0" y="0"/>
                </a:moveTo>
                <a:lnTo>
                  <a:pt x="9" y="24"/>
                </a:lnTo>
                <a:lnTo>
                  <a:pt x="13" y="42"/>
                </a:lnTo>
                <a:lnTo>
                  <a:pt x="6" y="30"/>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61" name="Freeform 154"/>
          <p:cNvSpPr>
            <a:spLocks/>
          </p:cNvSpPr>
          <p:nvPr/>
        </p:nvSpPr>
        <p:spPr bwMode="auto">
          <a:xfrm>
            <a:off x="1928281" y="3190553"/>
            <a:ext cx="12080" cy="6504"/>
          </a:xfrm>
          <a:custGeom>
            <a:avLst/>
            <a:gdLst>
              <a:gd name="T0" fmla="*/ 2147483646 w 56"/>
              <a:gd name="T1" fmla="*/ 0 h 36"/>
              <a:gd name="T2" fmla="*/ 2147483646 w 56"/>
              <a:gd name="T3" fmla="*/ 2147483646 h 36"/>
              <a:gd name="T4" fmla="*/ 2147483646 w 56"/>
              <a:gd name="T5" fmla="*/ 2147483646 h 36"/>
              <a:gd name="T6" fmla="*/ 2147483646 w 56"/>
              <a:gd name="T7" fmla="*/ 2147483646 h 36"/>
              <a:gd name="T8" fmla="*/ 2147483646 w 56"/>
              <a:gd name="T9" fmla="*/ 2147483646 h 36"/>
              <a:gd name="T10" fmla="*/ 2147483646 w 56"/>
              <a:gd name="T11" fmla="*/ 2147483646 h 36"/>
              <a:gd name="T12" fmla="*/ 2147483646 w 56"/>
              <a:gd name="T13" fmla="*/ 2147483646 h 36"/>
              <a:gd name="T14" fmla="*/ 2147483646 w 56"/>
              <a:gd name="T15" fmla="*/ 2147483646 h 36"/>
              <a:gd name="T16" fmla="*/ 0 w 56"/>
              <a:gd name="T17" fmla="*/ 2147483646 h 36"/>
              <a:gd name="T18" fmla="*/ 2147483646 w 56"/>
              <a:gd name="T19" fmla="*/ 2147483646 h 36"/>
              <a:gd name="T20" fmla="*/ 2147483646 w 56"/>
              <a:gd name="T21" fmla="*/ 0 h 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56" h="36">
                <a:moveTo>
                  <a:pt x="56" y="0"/>
                </a:moveTo>
                <a:lnTo>
                  <a:pt x="45" y="20"/>
                </a:lnTo>
                <a:lnTo>
                  <a:pt x="47" y="26"/>
                </a:lnTo>
                <a:lnTo>
                  <a:pt x="47" y="29"/>
                </a:lnTo>
                <a:lnTo>
                  <a:pt x="51" y="36"/>
                </a:lnTo>
                <a:lnTo>
                  <a:pt x="43" y="24"/>
                </a:lnTo>
                <a:lnTo>
                  <a:pt x="32" y="24"/>
                </a:lnTo>
                <a:lnTo>
                  <a:pt x="20" y="20"/>
                </a:lnTo>
                <a:lnTo>
                  <a:pt x="0" y="19"/>
                </a:lnTo>
                <a:lnTo>
                  <a:pt x="20" y="7"/>
                </a:lnTo>
                <a:lnTo>
                  <a:pt x="56"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62" name="Freeform 155"/>
          <p:cNvSpPr>
            <a:spLocks/>
          </p:cNvSpPr>
          <p:nvPr/>
        </p:nvSpPr>
        <p:spPr bwMode="auto">
          <a:xfrm>
            <a:off x="1923247" y="3180333"/>
            <a:ext cx="20133" cy="6505"/>
          </a:xfrm>
          <a:custGeom>
            <a:avLst/>
            <a:gdLst>
              <a:gd name="T0" fmla="*/ 2147483646 w 96"/>
              <a:gd name="T1" fmla="*/ 2147483646 h 34"/>
              <a:gd name="T2" fmla="*/ 2147483646 w 96"/>
              <a:gd name="T3" fmla="*/ 2147483646 h 34"/>
              <a:gd name="T4" fmla="*/ 2147483646 w 96"/>
              <a:gd name="T5" fmla="*/ 2147483646 h 34"/>
              <a:gd name="T6" fmla="*/ 2147483646 w 96"/>
              <a:gd name="T7" fmla="*/ 2147483646 h 34"/>
              <a:gd name="T8" fmla="*/ 2147483646 w 96"/>
              <a:gd name="T9" fmla="*/ 2147483646 h 34"/>
              <a:gd name="T10" fmla="*/ 2147483646 w 96"/>
              <a:gd name="T11" fmla="*/ 2147483646 h 34"/>
              <a:gd name="T12" fmla="*/ 0 w 96"/>
              <a:gd name="T13" fmla="*/ 2147483646 h 34"/>
              <a:gd name="T14" fmla="*/ 2147483646 w 96"/>
              <a:gd name="T15" fmla="*/ 2147483646 h 34"/>
              <a:gd name="T16" fmla="*/ 2147483646 w 96"/>
              <a:gd name="T17" fmla="*/ 2147483646 h 34"/>
              <a:gd name="T18" fmla="*/ 2147483646 w 96"/>
              <a:gd name="T19" fmla="*/ 0 h 34"/>
              <a:gd name="T20" fmla="*/ 2147483646 w 96"/>
              <a:gd name="T21" fmla="*/ 2147483646 h 34"/>
              <a:gd name="T22" fmla="*/ 2147483646 w 96"/>
              <a:gd name="T23" fmla="*/ 2147483646 h 34"/>
              <a:gd name="T24" fmla="*/ 2147483646 w 96"/>
              <a:gd name="T25" fmla="*/ 2147483646 h 34"/>
              <a:gd name="T26" fmla="*/ 2147483646 w 96"/>
              <a:gd name="T27" fmla="*/ 2147483646 h 34"/>
              <a:gd name="T28" fmla="*/ 2147483646 w 96"/>
              <a:gd name="T29" fmla="*/ 2147483646 h 3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96" h="34">
                <a:moveTo>
                  <a:pt x="96" y="17"/>
                </a:moveTo>
                <a:lnTo>
                  <a:pt x="92" y="29"/>
                </a:lnTo>
                <a:lnTo>
                  <a:pt x="81" y="34"/>
                </a:lnTo>
                <a:lnTo>
                  <a:pt x="66" y="24"/>
                </a:lnTo>
                <a:lnTo>
                  <a:pt x="47" y="17"/>
                </a:lnTo>
                <a:lnTo>
                  <a:pt x="15" y="17"/>
                </a:lnTo>
                <a:lnTo>
                  <a:pt x="0" y="18"/>
                </a:lnTo>
                <a:lnTo>
                  <a:pt x="24" y="9"/>
                </a:lnTo>
                <a:lnTo>
                  <a:pt x="41" y="4"/>
                </a:lnTo>
                <a:lnTo>
                  <a:pt x="39" y="0"/>
                </a:lnTo>
                <a:lnTo>
                  <a:pt x="56" y="7"/>
                </a:lnTo>
                <a:lnTo>
                  <a:pt x="54" y="2"/>
                </a:lnTo>
                <a:lnTo>
                  <a:pt x="68" y="9"/>
                </a:lnTo>
                <a:lnTo>
                  <a:pt x="79" y="9"/>
                </a:lnTo>
                <a:lnTo>
                  <a:pt x="96" y="17"/>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63" name="Freeform 156"/>
          <p:cNvSpPr>
            <a:spLocks/>
          </p:cNvSpPr>
          <p:nvPr/>
        </p:nvSpPr>
        <p:spPr bwMode="auto">
          <a:xfrm>
            <a:off x="1888016" y="3189625"/>
            <a:ext cx="11073" cy="20442"/>
          </a:xfrm>
          <a:custGeom>
            <a:avLst/>
            <a:gdLst>
              <a:gd name="T0" fmla="*/ 2147483646 w 56"/>
              <a:gd name="T1" fmla="*/ 2147483646 h 113"/>
              <a:gd name="T2" fmla="*/ 2147483646 w 56"/>
              <a:gd name="T3" fmla="*/ 2147483646 h 113"/>
              <a:gd name="T4" fmla="*/ 2147483646 w 56"/>
              <a:gd name="T5" fmla="*/ 2147483646 h 113"/>
              <a:gd name="T6" fmla="*/ 2147483646 w 56"/>
              <a:gd name="T7" fmla="*/ 2147483646 h 113"/>
              <a:gd name="T8" fmla="*/ 2147483646 w 56"/>
              <a:gd name="T9" fmla="*/ 2147483646 h 113"/>
              <a:gd name="T10" fmla="*/ 2147483646 w 56"/>
              <a:gd name="T11" fmla="*/ 2147483646 h 113"/>
              <a:gd name="T12" fmla="*/ 2147483646 w 56"/>
              <a:gd name="T13" fmla="*/ 2147483646 h 113"/>
              <a:gd name="T14" fmla="*/ 2147483646 w 56"/>
              <a:gd name="T15" fmla="*/ 2147483646 h 113"/>
              <a:gd name="T16" fmla="*/ 2147483646 w 56"/>
              <a:gd name="T17" fmla="*/ 2147483646 h 113"/>
              <a:gd name="T18" fmla="*/ 2147483646 w 56"/>
              <a:gd name="T19" fmla="*/ 2147483646 h 113"/>
              <a:gd name="T20" fmla="*/ 2147483646 w 56"/>
              <a:gd name="T21" fmla="*/ 2147483646 h 113"/>
              <a:gd name="T22" fmla="*/ 2147483646 w 56"/>
              <a:gd name="T23" fmla="*/ 2147483646 h 113"/>
              <a:gd name="T24" fmla="*/ 2147483646 w 56"/>
              <a:gd name="T25" fmla="*/ 2147483646 h 113"/>
              <a:gd name="T26" fmla="*/ 2147483646 w 56"/>
              <a:gd name="T27" fmla="*/ 2147483646 h 113"/>
              <a:gd name="T28" fmla="*/ 2147483646 w 56"/>
              <a:gd name="T29" fmla="*/ 2147483646 h 113"/>
              <a:gd name="T30" fmla="*/ 2147483646 w 56"/>
              <a:gd name="T31" fmla="*/ 2147483646 h 113"/>
              <a:gd name="T32" fmla="*/ 2147483646 w 56"/>
              <a:gd name="T33" fmla="*/ 2147483646 h 113"/>
              <a:gd name="T34" fmla="*/ 0 w 56"/>
              <a:gd name="T35" fmla="*/ 2147483646 h 113"/>
              <a:gd name="T36" fmla="*/ 2147483646 w 56"/>
              <a:gd name="T37" fmla="*/ 2147483646 h 113"/>
              <a:gd name="T38" fmla="*/ 2147483646 w 56"/>
              <a:gd name="T39" fmla="*/ 2147483646 h 113"/>
              <a:gd name="T40" fmla="*/ 2147483646 w 56"/>
              <a:gd name="T41" fmla="*/ 0 h 113"/>
              <a:gd name="T42" fmla="*/ 2147483646 w 56"/>
              <a:gd name="T43" fmla="*/ 2147483646 h 113"/>
              <a:gd name="T44" fmla="*/ 2147483646 w 56"/>
              <a:gd name="T45" fmla="*/ 2147483646 h 113"/>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56" h="113">
                <a:moveTo>
                  <a:pt x="56" y="21"/>
                </a:moveTo>
                <a:lnTo>
                  <a:pt x="39" y="8"/>
                </a:lnTo>
                <a:lnTo>
                  <a:pt x="19" y="11"/>
                </a:lnTo>
                <a:lnTo>
                  <a:pt x="8" y="29"/>
                </a:lnTo>
                <a:lnTo>
                  <a:pt x="6" y="55"/>
                </a:lnTo>
                <a:lnTo>
                  <a:pt x="8" y="75"/>
                </a:lnTo>
                <a:lnTo>
                  <a:pt x="15" y="91"/>
                </a:lnTo>
                <a:lnTo>
                  <a:pt x="24" y="66"/>
                </a:lnTo>
                <a:lnTo>
                  <a:pt x="35" y="52"/>
                </a:lnTo>
                <a:lnTo>
                  <a:pt x="53" y="42"/>
                </a:lnTo>
                <a:lnTo>
                  <a:pt x="38" y="62"/>
                </a:lnTo>
                <a:lnTo>
                  <a:pt x="22" y="79"/>
                </a:lnTo>
                <a:lnTo>
                  <a:pt x="21" y="95"/>
                </a:lnTo>
                <a:lnTo>
                  <a:pt x="28" y="110"/>
                </a:lnTo>
                <a:lnTo>
                  <a:pt x="37" y="113"/>
                </a:lnTo>
                <a:lnTo>
                  <a:pt x="14" y="107"/>
                </a:lnTo>
                <a:lnTo>
                  <a:pt x="2" y="83"/>
                </a:lnTo>
                <a:lnTo>
                  <a:pt x="0" y="52"/>
                </a:lnTo>
                <a:lnTo>
                  <a:pt x="2" y="24"/>
                </a:lnTo>
                <a:lnTo>
                  <a:pt x="15" y="5"/>
                </a:lnTo>
                <a:lnTo>
                  <a:pt x="32" y="0"/>
                </a:lnTo>
                <a:lnTo>
                  <a:pt x="48" y="3"/>
                </a:lnTo>
                <a:lnTo>
                  <a:pt x="56" y="21"/>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64" name="Freeform 157"/>
          <p:cNvSpPr>
            <a:spLocks/>
          </p:cNvSpPr>
          <p:nvPr/>
        </p:nvSpPr>
        <p:spPr bwMode="auto">
          <a:xfrm>
            <a:off x="1883990" y="3185908"/>
            <a:ext cx="18119" cy="28805"/>
          </a:xfrm>
          <a:custGeom>
            <a:avLst/>
            <a:gdLst>
              <a:gd name="T0" fmla="*/ 2147483646 w 91"/>
              <a:gd name="T1" fmla="*/ 2147483646 h 153"/>
              <a:gd name="T2" fmla="*/ 2147483646 w 91"/>
              <a:gd name="T3" fmla="*/ 2147483646 h 153"/>
              <a:gd name="T4" fmla="*/ 2147483646 w 91"/>
              <a:gd name="T5" fmla="*/ 2147483646 h 153"/>
              <a:gd name="T6" fmla="*/ 2147483646 w 91"/>
              <a:gd name="T7" fmla="*/ 2147483646 h 153"/>
              <a:gd name="T8" fmla="*/ 2147483646 w 91"/>
              <a:gd name="T9" fmla="*/ 2147483646 h 153"/>
              <a:gd name="T10" fmla="*/ 2147483646 w 91"/>
              <a:gd name="T11" fmla="*/ 2147483646 h 153"/>
              <a:gd name="T12" fmla="*/ 2147483646 w 91"/>
              <a:gd name="T13" fmla="*/ 2147483646 h 153"/>
              <a:gd name="T14" fmla="*/ 2147483646 w 91"/>
              <a:gd name="T15" fmla="*/ 2147483646 h 153"/>
              <a:gd name="T16" fmla="*/ 2147483646 w 91"/>
              <a:gd name="T17" fmla="*/ 2147483646 h 153"/>
              <a:gd name="T18" fmla="*/ 2147483646 w 91"/>
              <a:gd name="T19" fmla="*/ 2147483646 h 153"/>
              <a:gd name="T20" fmla="*/ 2147483646 w 91"/>
              <a:gd name="T21" fmla="*/ 2147483646 h 153"/>
              <a:gd name="T22" fmla="*/ 2147483646 w 91"/>
              <a:gd name="T23" fmla="*/ 2147483646 h 153"/>
              <a:gd name="T24" fmla="*/ 2147483646 w 91"/>
              <a:gd name="T25" fmla="*/ 2147483646 h 153"/>
              <a:gd name="T26" fmla="*/ 2147483646 w 91"/>
              <a:gd name="T27" fmla="*/ 2147483646 h 153"/>
              <a:gd name="T28" fmla="*/ 2147483646 w 91"/>
              <a:gd name="T29" fmla="*/ 2147483646 h 153"/>
              <a:gd name="T30" fmla="*/ 2147483646 w 91"/>
              <a:gd name="T31" fmla="*/ 2147483646 h 153"/>
              <a:gd name="T32" fmla="*/ 2147483646 w 91"/>
              <a:gd name="T33" fmla="*/ 2147483646 h 153"/>
              <a:gd name="T34" fmla="*/ 2147483646 w 91"/>
              <a:gd name="T35" fmla="*/ 2147483646 h 153"/>
              <a:gd name="T36" fmla="*/ 2147483646 w 91"/>
              <a:gd name="T37" fmla="*/ 2147483646 h 153"/>
              <a:gd name="T38" fmla="*/ 0 w 91"/>
              <a:gd name="T39" fmla="*/ 2147483646 h 153"/>
              <a:gd name="T40" fmla="*/ 0 w 91"/>
              <a:gd name="T41" fmla="*/ 2147483646 h 153"/>
              <a:gd name="T42" fmla="*/ 2147483646 w 91"/>
              <a:gd name="T43" fmla="*/ 2147483646 h 153"/>
              <a:gd name="T44" fmla="*/ 2147483646 w 91"/>
              <a:gd name="T45" fmla="*/ 2147483646 h 153"/>
              <a:gd name="T46" fmla="*/ 2147483646 w 91"/>
              <a:gd name="T47" fmla="*/ 0 h 153"/>
              <a:gd name="T48" fmla="*/ 2147483646 w 91"/>
              <a:gd name="T49" fmla="*/ 2147483646 h 153"/>
              <a:gd name="T50" fmla="*/ 2147483646 w 91"/>
              <a:gd name="T51" fmla="*/ 2147483646 h 153"/>
              <a:gd name="T52" fmla="*/ 2147483646 w 91"/>
              <a:gd name="T53" fmla="*/ 2147483646 h 153"/>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91" h="153">
                <a:moveTo>
                  <a:pt x="91" y="38"/>
                </a:moveTo>
                <a:lnTo>
                  <a:pt x="76" y="13"/>
                </a:lnTo>
                <a:lnTo>
                  <a:pt x="54" y="7"/>
                </a:lnTo>
                <a:lnTo>
                  <a:pt x="24" y="12"/>
                </a:lnTo>
                <a:lnTo>
                  <a:pt x="14" y="25"/>
                </a:lnTo>
                <a:lnTo>
                  <a:pt x="7" y="48"/>
                </a:lnTo>
                <a:lnTo>
                  <a:pt x="7" y="66"/>
                </a:lnTo>
                <a:lnTo>
                  <a:pt x="11" y="79"/>
                </a:lnTo>
                <a:lnTo>
                  <a:pt x="11" y="98"/>
                </a:lnTo>
                <a:lnTo>
                  <a:pt x="15" y="120"/>
                </a:lnTo>
                <a:lnTo>
                  <a:pt x="34" y="142"/>
                </a:lnTo>
                <a:lnTo>
                  <a:pt x="47" y="142"/>
                </a:lnTo>
                <a:lnTo>
                  <a:pt x="63" y="142"/>
                </a:lnTo>
                <a:lnTo>
                  <a:pt x="63" y="144"/>
                </a:lnTo>
                <a:lnTo>
                  <a:pt x="51" y="153"/>
                </a:lnTo>
                <a:lnTo>
                  <a:pt x="36" y="151"/>
                </a:lnTo>
                <a:lnTo>
                  <a:pt x="19" y="144"/>
                </a:lnTo>
                <a:lnTo>
                  <a:pt x="6" y="121"/>
                </a:lnTo>
                <a:lnTo>
                  <a:pt x="5" y="86"/>
                </a:lnTo>
                <a:lnTo>
                  <a:pt x="0" y="62"/>
                </a:lnTo>
                <a:lnTo>
                  <a:pt x="0" y="41"/>
                </a:lnTo>
                <a:lnTo>
                  <a:pt x="9" y="23"/>
                </a:lnTo>
                <a:lnTo>
                  <a:pt x="18" y="7"/>
                </a:lnTo>
                <a:lnTo>
                  <a:pt x="42" y="0"/>
                </a:lnTo>
                <a:lnTo>
                  <a:pt x="76" y="5"/>
                </a:lnTo>
                <a:lnTo>
                  <a:pt x="89" y="13"/>
                </a:lnTo>
                <a:lnTo>
                  <a:pt x="91" y="38"/>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65" name="Freeform 158"/>
          <p:cNvSpPr>
            <a:spLocks/>
          </p:cNvSpPr>
          <p:nvPr/>
        </p:nvSpPr>
        <p:spPr bwMode="auto">
          <a:xfrm>
            <a:off x="1895063" y="3216571"/>
            <a:ext cx="17112" cy="24159"/>
          </a:xfrm>
          <a:custGeom>
            <a:avLst/>
            <a:gdLst>
              <a:gd name="T0" fmla="*/ 0 w 83"/>
              <a:gd name="T1" fmla="*/ 0 h 127"/>
              <a:gd name="T2" fmla="*/ 2147483646 w 83"/>
              <a:gd name="T3" fmla="*/ 2147483646 h 127"/>
              <a:gd name="T4" fmla="*/ 2147483646 w 83"/>
              <a:gd name="T5" fmla="*/ 2147483646 h 127"/>
              <a:gd name="T6" fmla="*/ 2147483646 w 83"/>
              <a:gd name="T7" fmla="*/ 2147483646 h 127"/>
              <a:gd name="T8" fmla="*/ 2147483646 w 83"/>
              <a:gd name="T9" fmla="*/ 2147483646 h 127"/>
              <a:gd name="T10" fmla="*/ 2147483646 w 83"/>
              <a:gd name="T11" fmla="*/ 2147483646 h 127"/>
              <a:gd name="T12" fmla="*/ 2147483646 w 83"/>
              <a:gd name="T13" fmla="*/ 2147483646 h 127"/>
              <a:gd name="T14" fmla="*/ 2147483646 w 83"/>
              <a:gd name="T15" fmla="*/ 2147483646 h 127"/>
              <a:gd name="T16" fmla="*/ 2147483646 w 83"/>
              <a:gd name="T17" fmla="*/ 2147483646 h 127"/>
              <a:gd name="T18" fmla="*/ 0 w 83"/>
              <a:gd name="T19" fmla="*/ 0 h 12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3" h="127">
                <a:moveTo>
                  <a:pt x="0" y="0"/>
                </a:moveTo>
                <a:lnTo>
                  <a:pt x="10" y="27"/>
                </a:lnTo>
                <a:lnTo>
                  <a:pt x="27" y="57"/>
                </a:lnTo>
                <a:lnTo>
                  <a:pt x="45" y="83"/>
                </a:lnTo>
                <a:lnTo>
                  <a:pt x="70" y="116"/>
                </a:lnTo>
                <a:lnTo>
                  <a:pt x="83" y="127"/>
                </a:lnTo>
                <a:lnTo>
                  <a:pt x="55" y="113"/>
                </a:lnTo>
                <a:lnTo>
                  <a:pt x="33" y="82"/>
                </a:lnTo>
                <a:lnTo>
                  <a:pt x="12" y="46"/>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66" name="Freeform 159"/>
          <p:cNvSpPr>
            <a:spLocks/>
          </p:cNvSpPr>
          <p:nvPr/>
        </p:nvSpPr>
        <p:spPr bwMode="auto">
          <a:xfrm>
            <a:off x="1843725" y="3135731"/>
            <a:ext cx="95630" cy="89202"/>
          </a:xfrm>
          <a:custGeom>
            <a:avLst/>
            <a:gdLst>
              <a:gd name="T0" fmla="*/ 2147483646 w 478"/>
              <a:gd name="T1" fmla="*/ 2147483646 h 480"/>
              <a:gd name="T2" fmla="*/ 2147483646 w 478"/>
              <a:gd name="T3" fmla="*/ 2147483646 h 480"/>
              <a:gd name="T4" fmla="*/ 2147483646 w 478"/>
              <a:gd name="T5" fmla="*/ 2147483646 h 480"/>
              <a:gd name="T6" fmla="*/ 2147483646 w 478"/>
              <a:gd name="T7" fmla="*/ 2147483646 h 480"/>
              <a:gd name="T8" fmla="*/ 2147483646 w 478"/>
              <a:gd name="T9" fmla="*/ 2147483646 h 480"/>
              <a:gd name="T10" fmla="*/ 2147483646 w 478"/>
              <a:gd name="T11" fmla="*/ 2147483646 h 480"/>
              <a:gd name="T12" fmla="*/ 2147483646 w 478"/>
              <a:gd name="T13" fmla="*/ 2147483646 h 480"/>
              <a:gd name="T14" fmla="*/ 2147483646 w 478"/>
              <a:gd name="T15" fmla="*/ 2147483646 h 480"/>
              <a:gd name="T16" fmla="*/ 2147483646 w 478"/>
              <a:gd name="T17" fmla="*/ 2147483646 h 480"/>
              <a:gd name="T18" fmla="*/ 2147483646 w 478"/>
              <a:gd name="T19" fmla="*/ 2147483646 h 480"/>
              <a:gd name="T20" fmla="*/ 2147483646 w 478"/>
              <a:gd name="T21" fmla="*/ 2147483646 h 480"/>
              <a:gd name="T22" fmla="*/ 2147483646 w 478"/>
              <a:gd name="T23" fmla="*/ 2147483646 h 480"/>
              <a:gd name="T24" fmla="*/ 2147483646 w 478"/>
              <a:gd name="T25" fmla="*/ 2147483646 h 480"/>
              <a:gd name="T26" fmla="*/ 2147483646 w 478"/>
              <a:gd name="T27" fmla="*/ 2147483646 h 480"/>
              <a:gd name="T28" fmla="*/ 2147483646 w 478"/>
              <a:gd name="T29" fmla="*/ 2147483646 h 480"/>
              <a:gd name="T30" fmla="*/ 2147483646 w 478"/>
              <a:gd name="T31" fmla="*/ 2147483646 h 480"/>
              <a:gd name="T32" fmla="*/ 2147483646 w 478"/>
              <a:gd name="T33" fmla="*/ 2147483646 h 480"/>
              <a:gd name="T34" fmla="*/ 2147483646 w 478"/>
              <a:gd name="T35" fmla="*/ 2147483646 h 480"/>
              <a:gd name="T36" fmla="*/ 2147483646 w 478"/>
              <a:gd name="T37" fmla="*/ 2147483646 h 480"/>
              <a:gd name="T38" fmla="*/ 2147483646 w 478"/>
              <a:gd name="T39" fmla="*/ 2147483646 h 480"/>
              <a:gd name="T40" fmla="*/ 2147483646 w 478"/>
              <a:gd name="T41" fmla="*/ 2147483646 h 480"/>
              <a:gd name="T42" fmla="*/ 2147483646 w 478"/>
              <a:gd name="T43" fmla="*/ 2147483646 h 480"/>
              <a:gd name="T44" fmla="*/ 2147483646 w 478"/>
              <a:gd name="T45" fmla="*/ 2147483646 h 480"/>
              <a:gd name="T46" fmla="*/ 2147483646 w 478"/>
              <a:gd name="T47" fmla="*/ 2147483646 h 480"/>
              <a:gd name="T48" fmla="*/ 2147483646 w 478"/>
              <a:gd name="T49" fmla="*/ 2147483646 h 480"/>
              <a:gd name="T50" fmla="*/ 0 w 478"/>
              <a:gd name="T51" fmla="*/ 2147483646 h 480"/>
              <a:gd name="T52" fmla="*/ 2147483646 w 478"/>
              <a:gd name="T53" fmla="*/ 2147483646 h 480"/>
              <a:gd name="T54" fmla="*/ 2147483646 w 478"/>
              <a:gd name="T55" fmla="*/ 2147483646 h 480"/>
              <a:gd name="T56" fmla="*/ 2147483646 w 478"/>
              <a:gd name="T57" fmla="*/ 2147483646 h 480"/>
              <a:gd name="T58" fmla="*/ 2147483646 w 478"/>
              <a:gd name="T59" fmla="*/ 2147483646 h 480"/>
              <a:gd name="T60" fmla="*/ 2147483646 w 478"/>
              <a:gd name="T61" fmla="*/ 0 h 480"/>
              <a:gd name="T62" fmla="*/ 2147483646 w 478"/>
              <a:gd name="T63" fmla="*/ 2147483646 h 480"/>
              <a:gd name="T64" fmla="*/ 2147483646 w 478"/>
              <a:gd name="T65" fmla="*/ 2147483646 h 480"/>
              <a:gd name="T66" fmla="*/ 2147483646 w 478"/>
              <a:gd name="T67" fmla="*/ 2147483646 h 480"/>
              <a:gd name="T68" fmla="*/ 2147483646 w 478"/>
              <a:gd name="T69" fmla="*/ 2147483646 h 480"/>
              <a:gd name="T70" fmla="*/ 2147483646 w 478"/>
              <a:gd name="T71" fmla="*/ 2147483646 h 480"/>
              <a:gd name="T72" fmla="*/ 2147483646 w 478"/>
              <a:gd name="T73" fmla="*/ 2147483646 h 480"/>
              <a:gd name="T74" fmla="*/ 2147483646 w 478"/>
              <a:gd name="T75" fmla="*/ 2147483646 h 48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478" h="480">
                <a:moveTo>
                  <a:pt x="440" y="138"/>
                </a:moveTo>
                <a:lnTo>
                  <a:pt x="367" y="127"/>
                </a:lnTo>
                <a:lnTo>
                  <a:pt x="320" y="133"/>
                </a:lnTo>
                <a:lnTo>
                  <a:pt x="290" y="168"/>
                </a:lnTo>
                <a:lnTo>
                  <a:pt x="308" y="209"/>
                </a:lnTo>
                <a:lnTo>
                  <a:pt x="331" y="224"/>
                </a:lnTo>
                <a:lnTo>
                  <a:pt x="338" y="262"/>
                </a:lnTo>
                <a:lnTo>
                  <a:pt x="324" y="287"/>
                </a:lnTo>
                <a:lnTo>
                  <a:pt x="335" y="325"/>
                </a:lnTo>
                <a:lnTo>
                  <a:pt x="306" y="325"/>
                </a:lnTo>
                <a:lnTo>
                  <a:pt x="298" y="282"/>
                </a:lnTo>
                <a:lnTo>
                  <a:pt x="280" y="262"/>
                </a:lnTo>
                <a:lnTo>
                  <a:pt x="243" y="262"/>
                </a:lnTo>
                <a:lnTo>
                  <a:pt x="209" y="271"/>
                </a:lnTo>
                <a:lnTo>
                  <a:pt x="197" y="301"/>
                </a:lnTo>
                <a:lnTo>
                  <a:pt x="193" y="341"/>
                </a:lnTo>
                <a:lnTo>
                  <a:pt x="197" y="370"/>
                </a:lnTo>
                <a:lnTo>
                  <a:pt x="197" y="391"/>
                </a:lnTo>
                <a:lnTo>
                  <a:pt x="195" y="416"/>
                </a:lnTo>
                <a:lnTo>
                  <a:pt x="172" y="439"/>
                </a:lnTo>
                <a:lnTo>
                  <a:pt x="156" y="453"/>
                </a:lnTo>
                <a:lnTo>
                  <a:pt x="115" y="480"/>
                </a:lnTo>
                <a:lnTo>
                  <a:pt x="37" y="399"/>
                </a:lnTo>
                <a:lnTo>
                  <a:pt x="14" y="334"/>
                </a:lnTo>
                <a:lnTo>
                  <a:pt x="5" y="229"/>
                </a:lnTo>
                <a:lnTo>
                  <a:pt x="0" y="154"/>
                </a:lnTo>
                <a:lnTo>
                  <a:pt x="9" y="82"/>
                </a:lnTo>
                <a:lnTo>
                  <a:pt x="30" y="42"/>
                </a:lnTo>
                <a:lnTo>
                  <a:pt x="78" y="15"/>
                </a:lnTo>
                <a:lnTo>
                  <a:pt x="121" y="7"/>
                </a:lnTo>
                <a:lnTo>
                  <a:pt x="204" y="0"/>
                </a:lnTo>
                <a:lnTo>
                  <a:pt x="285" y="5"/>
                </a:lnTo>
                <a:lnTo>
                  <a:pt x="387" y="22"/>
                </a:lnTo>
                <a:lnTo>
                  <a:pt x="432" y="44"/>
                </a:lnTo>
                <a:lnTo>
                  <a:pt x="455" y="67"/>
                </a:lnTo>
                <a:lnTo>
                  <a:pt x="478" y="102"/>
                </a:lnTo>
                <a:lnTo>
                  <a:pt x="475" y="120"/>
                </a:lnTo>
                <a:lnTo>
                  <a:pt x="440" y="138"/>
                </a:lnTo>
                <a:close/>
              </a:path>
            </a:pathLst>
          </a:custGeom>
          <a:solidFill>
            <a:srgbClr val="603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67" name="Freeform 160"/>
          <p:cNvSpPr>
            <a:spLocks/>
          </p:cNvSpPr>
          <p:nvPr/>
        </p:nvSpPr>
        <p:spPr bwMode="auto">
          <a:xfrm>
            <a:off x="1845737" y="3136660"/>
            <a:ext cx="91603" cy="85486"/>
          </a:xfrm>
          <a:custGeom>
            <a:avLst/>
            <a:gdLst>
              <a:gd name="T0" fmla="*/ 2147483646 w 455"/>
              <a:gd name="T1" fmla="*/ 2147483646 h 460"/>
              <a:gd name="T2" fmla="*/ 2147483646 w 455"/>
              <a:gd name="T3" fmla="*/ 2147483646 h 460"/>
              <a:gd name="T4" fmla="*/ 2147483646 w 455"/>
              <a:gd name="T5" fmla="*/ 2147483646 h 460"/>
              <a:gd name="T6" fmla="*/ 2147483646 w 455"/>
              <a:gd name="T7" fmla="*/ 2147483646 h 460"/>
              <a:gd name="T8" fmla="*/ 2147483646 w 455"/>
              <a:gd name="T9" fmla="*/ 2147483646 h 460"/>
              <a:gd name="T10" fmla="*/ 2147483646 w 455"/>
              <a:gd name="T11" fmla="*/ 2147483646 h 460"/>
              <a:gd name="T12" fmla="*/ 2147483646 w 455"/>
              <a:gd name="T13" fmla="*/ 2147483646 h 460"/>
              <a:gd name="T14" fmla="*/ 2147483646 w 455"/>
              <a:gd name="T15" fmla="*/ 2147483646 h 460"/>
              <a:gd name="T16" fmla="*/ 2147483646 w 455"/>
              <a:gd name="T17" fmla="*/ 2147483646 h 460"/>
              <a:gd name="T18" fmla="*/ 2147483646 w 455"/>
              <a:gd name="T19" fmla="*/ 2147483646 h 460"/>
              <a:gd name="T20" fmla="*/ 2147483646 w 455"/>
              <a:gd name="T21" fmla="*/ 2147483646 h 460"/>
              <a:gd name="T22" fmla="*/ 2147483646 w 455"/>
              <a:gd name="T23" fmla="*/ 2147483646 h 460"/>
              <a:gd name="T24" fmla="*/ 2147483646 w 455"/>
              <a:gd name="T25" fmla="*/ 2147483646 h 460"/>
              <a:gd name="T26" fmla="*/ 2147483646 w 455"/>
              <a:gd name="T27" fmla="*/ 2147483646 h 460"/>
              <a:gd name="T28" fmla="*/ 2147483646 w 455"/>
              <a:gd name="T29" fmla="*/ 2147483646 h 460"/>
              <a:gd name="T30" fmla="*/ 2147483646 w 455"/>
              <a:gd name="T31" fmla="*/ 2147483646 h 460"/>
              <a:gd name="T32" fmla="*/ 2147483646 w 455"/>
              <a:gd name="T33" fmla="*/ 2147483646 h 460"/>
              <a:gd name="T34" fmla="*/ 2147483646 w 455"/>
              <a:gd name="T35" fmla="*/ 2147483646 h 460"/>
              <a:gd name="T36" fmla="*/ 2147483646 w 455"/>
              <a:gd name="T37" fmla="*/ 2147483646 h 460"/>
              <a:gd name="T38" fmla="*/ 2147483646 w 455"/>
              <a:gd name="T39" fmla="*/ 2147483646 h 460"/>
              <a:gd name="T40" fmla="*/ 2147483646 w 455"/>
              <a:gd name="T41" fmla="*/ 2147483646 h 460"/>
              <a:gd name="T42" fmla="*/ 2147483646 w 455"/>
              <a:gd name="T43" fmla="*/ 2147483646 h 460"/>
              <a:gd name="T44" fmla="*/ 2147483646 w 455"/>
              <a:gd name="T45" fmla="*/ 2147483646 h 460"/>
              <a:gd name="T46" fmla="*/ 2147483646 w 455"/>
              <a:gd name="T47" fmla="*/ 2147483646 h 460"/>
              <a:gd name="T48" fmla="*/ 2147483646 w 455"/>
              <a:gd name="T49" fmla="*/ 2147483646 h 460"/>
              <a:gd name="T50" fmla="*/ 2147483646 w 455"/>
              <a:gd name="T51" fmla="*/ 2147483646 h 460"/>
              <a:gd name="T52" fmla="*/ 2147483646 w 455"/>
              <a:gd name="T53" fmla="*/ 2147483646 h 460"/>
              <a:gd name="T54" fmla="*/ 2147483646 w 455"/>
              <a:gd name="T55" fmla="*/ 2147483646 h 460"/>
              <a:gd name="T56" fmla="*/ 2147483646 w 455"/>
              <a:gd name="T57" fmla="*/ 2147483646 h 460"/>
              <a:gd name="T58" fmla="*/ 2147483646 w 455"/>
              <a:gd name="T59" fmla="*/ 2147483646 h 460"/>
              <a:gd name="T60" fmla="*/ 2147483646 w 455"/>
              <a:gd name="T61" fmla="*/ 2147483646 h 460"/>
              <a:gd name="T62" fmla="*/ 2147483646 w 455"/>
              <a:gd name="T63" fmla="*/ 2147483646 h 460"/>
              <a:gd name="T64" fmla="*/ 2147483646 w 455"/>
              <a:gd name="T65" fmla="*/ 2147483646 h 460"/>
              <a:gd name="T66" fmla="*/ 2147483646 w 455"/>
              <a:gd name="T67" fmla="*/ 2147483646 h 460"/>
              <a:gd name="T68" fmla="*/ 2147483646 w 455"/>
              <a:gd name="T69" fmla="*/ 2147483646 h 460"/>
              <a:gd name="T70" fmla="*/ 2147483646 w 455"/>
              <a:gd name="T71" fmla="*/ 2147483646 h 460"/>
              <a:gd name="T72" fmla="*/ 2147483646 w 455"/>
              <a:gd name="T73" fmla="*/ 2147483646 h 460"/>
              <a:gd name="T74" fmla="*/ 2147483646 w 455"/>
              <a:gd name="T75" fmla="*/ 2147483646 h 460"/>
              <a:gd name="T76" fmla="*/ 2147483646 w 455"/>
              <a:gd name="T77" fmla="*/ 2147483646 h 460"/>
              <a:gd name="T78" fmla="*/ 2147483646 w 455"/>
              <a:gd name="T79" fmla="*/ 2147483646 h 460"/>
              <a:gd name="T80" fmla="*/ 2147483646 w 455"/>
              <a:gd name="T81" fmla="*/ 2147483646 h 460"/>
              <a:gd name="T82" fmla="*/ 2147483646 w 455"/>
              <a:gd name="T83" fmla="*/ 2147483646 h 460"/>
              <a:gd name="T84" fmla="*/ 2147483646 w 455"/>
              <a:gd name="T85" fmla="*/ 2147483646 h 460"/>
              <a:gd name="T86" fmla="*/ 2147483646 w 455"/>
              <a:gd name="T87" fmla="*/ 2147483646 h 460"/>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455" h="460">
                <a:moveTo>
                  <a:pt x="379" y="28"/>
                </a:moveTo>
                <a:lnTo>
                  <a:pt x="418" y="44"/>
                </a:lnTo>
                <a:lnTo>
                  <a:pt x="436" y="69"/>
                </a:lnTo>
                <a:lnTo>
                  <a:pt x="447" y="85"/>
                </a:lnTo>
                <a:lnTo>
                  <a:pt x="455" y="98"/>
                </a:lnTo>
                <a:lnTo>
                  <a:pt x="444" y="108"/>
                </a:lnTo>
                <a:lnTo>
                  <a:pt x="425" y="120"/>
                </a:lnTo>
                <a:lnTo>
                  <a:pt x="376" y="113"/>
                </a:lnTo>
                <a:lnTo>
                  <a:pt x="339" y="113"/>
                </a:lnTo>
                <a:lnTo>
                  <a:pt x="315" y="100"/>
                </a:lnTo>
                <a:lnTo>
                  <a:pt x="279" y="92"/>
                </a:lnTo>
                <a:lnTo>
                  <a:pt x="247" y="90"/>
                </a:lnTo>
                <a:lnTo>
                  <a:pt x="209" y="92"/>
                </a:lnTo>
                <a:lnTo>
                  <a:pt x="264" y="98"/>
                </a:lnTo>
                <a:lnTo>
                  <a:pt x="291" y="105"/>
                </a:lnTo>
                <a:lnTo>
                  <a:pt x="311" y="113"/>
                </a:lnTo>
                <a:lnTo>
                  <a:pt x="315" y="115"/>
                </a:lnTo>
                <a:lnTo>
                  <a:pt x="302" y="120"/>
                </a:lnTo>
                <a:lnTo>
                  <a:pt x="291" y="131"/>
                </a:lnTo>
                <a:lnTo>
                  <a:pt x="272" y="120"/>
                </a:lnTo>
                <a:lnTo>
                  <a:pt x="256" y="116"/>
                </a:lnTo>
                <a:lnTo>
                  <a:pt x="223" y="110"/>
                </a:lnTo>
                <a:lnTo>
                  <a:pt x="212" y="110"/>
                </a:lnTo>
                <a:lnTo>
                  <a:pt x="246" y="122"/>
                </a:lnTo>
                <a:lnTo>
                  <a:pt x="270" y="133"/>
                </a:lnTo>
                <a:lnTo>
                  <a:pt x="283" y="142"/>
                </a:lnTo>
                <a:lnTo>
                  <a:pt x="272" y="154"/>
                </a:lnTo>
                <a:lnTo>
                  <a:pt x="246" y="145"/>
                </a:lnTo>
                <a:lnTo>
                  <a:pt x="223" y="140"/>
                </a:lnTo>
                <a:lnTo>
                  <a:pt x="264" y="161"/>
                </a:lnTo>
                <a:lnTo>
                  <a:pt x="277" y="170"/>
                </a:lnTo>
                <a:lnTo>
                  <a:pt x="281" y="189"/>
                </a:lnTo>
                <a:lnTo>
                  <a:pt x="289" y="199"/>
                </a:lnTo>
                <a:lnTo>
                  <a:pt x="264" y="187"/>
                </a:lnTo>
                <a:lnTo>
                  <a:pt x="241" y="183"/>
                </a:lnTo>
                <a:lnTo>
                  <a:pt x="205" y="181"/>
                </a:lnTo>
                <a:lnTo>
                  <a:pt x="259" y="197"/>
                </a:lnTo>
                <a:lnTo>
                  <a:pt x="293" y="210"/>
                </a:lnTo>
                <a:lnTo>
                  <a:pt x="315" y="222"/>
                </a:lnTo>
                <a:lnTo>
                  <a:pt x="318" y="239"/>
                </a:lnTo>
                <a:lnTo>
                  <a:pt x="291" y="227"/>
                </a:lnTo>
                <a:lnTo>
                  <a:pt x="254" y="214"/>
                </a:lnTo>
                <a:lnTo>
                  <a:pt x="237" y="214"/>
                </a:lnTo>
                <a:lnTo>
                  <a:pt x="277" y="228"/>
                </a:lnTo>
                <a:lnTo>
                  <a:pt x="309" y="242"/>
                </a:lnTo>
                <a:lnTo>
                  <a:pt x="320" y="253"/>
                </a:lnTo>
                <a:lnTo>
                  <a:pt x="315" y="264"/>
                </a:lnTo>
                <a:lnTo>
                  <a:pt x="291" y="255"/>
                </a:lnTo>
                <a:lnTo>
                  <a:pt x="269" y="246"/>
                </a:lnTo>
                <a:lnTo>
                  <a:pt x="221" y="244"/>
                </a:lnTo>
                <a:lnTo>
                  <a:pt x="202" y="246"/>
                </a:lnTo>
                <a:lnTo>
                  <a:pt x="158" y="249"/>
                </a:lnTo>
                <a:lnTo>
                  <a:pt x="107" y="242"/>
                </a:lnTo>
                <a:lnTo>
                  <a:pt x="137" y="253"/>
                </a:lnTo>
                <a:lnTo>
                  <a:pt x="191" y="262"/>
                </a:lnTo>
                <a:lnTo>
                  <a:pt x="181" y="280"/>
                </a:lnTo>
                <a:lnTo>
                  <a:pt x="141" y="271"/>
                </a:lnTo>
                <a:lnTo>
                  <a:pt x="104" y="258"/>
                </a:lnTo>
                <a:lnTo>
                  <a:pt x="79" y="246"/>
                </a:lnTo>
                <a:lnTo>
                  <a:pt x="126" y="280"/>
                </a:lnTo>
                <a:lnTo>
                  <a:pt x="156" y="290"/>
                </a:lnTo>
                <a:lnTo>
                  <a:pt x="181" y="298"/>
                </a:lnTo>
                <a:lnTo>
                  <a:pt x="178" y="317"/>
                </a:lnTo>
                <a:lnTo>
                  <a:pt x="141" y="310"/>
                </a:lnTo>
                <a:lnTo>
                  <a:pt x="113" y="302"/>
                </a:lnTo>
                <a:lnTo>
                  <a:pt x="131" y="315"/>
                </a:lnTo>
                <a:lnTo>
                  <a:pt x="161" y="323"/>
                </a:lnTo>
                <a:lnTo>
                  <a:pt x="178" y="325"/>
                </a:lnTo>
                <a:lnTo>
                  <a:pt x="178" y="365"/>
                </a:lnTo>
                <a:lnTo>
                  <a:pt x="143" y="351"/>
                </a:lnTo>
                <a:lnTo>
                  <a:pt x="116" y="341"/>
                </a:lnTo>
                <a:lnTo>
                  <a:pt x="145" y="363"/>
                </a:lnTo>
                <a:lnTo>
                  <a:pt x="182" y="379"/>
                </a:lnTo>
                <a:lnTo>
                  <a:pt x="181" y="397"/>
                </a:lnTo>
                <a:lnTo>
                  <a:pt x="159" y="418"/>
                </a:lnTo>
                <a:lnTo>
                  <a:pt x="141" y="395"/>
                </a:lnTo>
                <a:lnTo>
                  <a:pt x="116" y="365"/>
                </a:lnTo>
                <a:lnTo>
                  <a:pt x="100" y="337"/>
                </a:lnTo>
                <a:lnTo>
                  <a:pt x="116" y="381"/>
                </a:lnTo>
                <a:lnTo>
                  <a:pt x="131" y="397"/>
                </a:lnTo>
                <a:lnTo>
                  <a:pt x="156" y="429"/>
                </a:lnTo>
                <a:lnTo>
                  <a:pt x="137" y="449"/>
                </a:lnTo>
                <a:lnTo>
                  <a:pt x="109" y="424"/>
                </a:lnTo>
                <a:lnTo>
                  <a:pt x="88" y="395"/>
                </a:lnTo>
                <a:lnTo>
                  <a:pt x="69" y="363"/>
                </a:lnTo>
                <a:lnTo>
                  <a:pt x="86" y="409"/>
                </a:lnTo>
                <a:lnTo>
                  <a:pt x="104" y="430"/>
                </a:lnTo>
                <a:lnTo>
                  <a:pt x="121" y="452"/>
                </a:lnTo>
                <a:lnTo>
                  <a:pt x="107" y="460"/>
                </a:lnTo>
                <a:lnTo>
                  <a:pt x="69" y="429"/>
                </a:lnTo>
                <a:lnTo>
                  <a:pt x="34" y="379"/>
                </a:lnTo>
                <a:lnTo>
                  <a:pt x="21" y="341"/>
                </a:lnTo>
                <a:lnTo>
                  <a:pt x="12" y="275"/>
                </a:lnTo>
                <a:lnTo>
                  <a:pt x="7" y="227"/>
                </a:lnTo>
                <a:lnTo>
                  <a:pt x="0" y="170"/>
                </a:lnTo>
                <a:lnTo>
                  <a:pt x="39" y="181"/>
                </a:lnTo>
                <a:lnTo>
                  <a:pt x="81" y="197"/>
                </a:lnTo>
                <a:lnTo>
                  <a:pt x="145" y="212"/>
                </a:lnTo>
                <a:lnTo>
                  <a:pt x="88" y="189"/>
                </a:lnTo>
                <a:lnTo>
                  <a:pt x="67" y="177"/>
                </a:lnTo>
                <a:lnTo>
                  <a:pt x="26" y="162"/>
                </a:lnTo>
                <a:lnTo>
                  <a:pt x="5" y="158"/>
                </a:lnTo>
                <a:lnTo>
                  <a:pt x="5" y="129"/>
                </a:lnTo>
                <a:lnTo>
                  <a:pt x="10" y="92"/>
                </a:lnTo>
                <a:lnTo>
                  <a:pt x="61" y="100"/>
                </a:lnTo>
                <a:lnTo>
                  <a:pt x="94" y="110"/>
                </a:lnTo>
                <a:lnTo>
                  <a:pt x="135" y="129"/>
                </a:lnTo>
                <a:lnTo>
                  <a:pt x="97" y="100"/>
                </a:lnTo>
                <a:lnTo>
                  <a:pt x="54" y="88"/>
                </a:lnTo>
                <a:lnTo>
                  <a:pt x="12" y="77"/>
                </a:lnTo>
                <a:lnTo>
                  <a:pt x="21" y="49"/>
                </a:lnTo>
                <a:lnTo>
                  <a:pt x="34" y="31"/>
                </a:lnTo>
                <a:lnTo>
                  <a:pt x="73" y="19"/>
                </a:lnTo>
                <a:lnTo>
                  <a:pt x="111" y="28"/>
                </a:lnTo>
                <a:lnTo>
                  <a:pt x="145" y="53"/>
                </a:lnTo>
                <a:lnTo>
                  <a:pt x="121" y="25"/>
                </a:lnTo>
                <a:lnTo>
                  <a:pt x="86" y="10"/>
                </a:lnTo>
                <a:lnTo>
                  <a:pt x="126" y="4"/>
                </a:lnTo>
                <a:lnTo>
                  <a:pt x="156" y="2"/>
                </a:lnTo>
                <a:lnTo>
                  <a:pt x="198" y="8"/>
                </a:lnTo>
                <a:lnTo>
                  <a:pt x="226" y="27"/>
                </a:lnTo>
                <a:lnTo>
                  <a:pt x="272" y="35"/>
                </a:lnTo>
                <a:lnTo>
                  <a:pt x="241" y="23"/>
                </a:lnTo>
                <a:lnTo>
                  <a:pt x="218" y="8"/>
                </a:lnTo>
                <a:lnTo>
                  <a:pt x="205" y="0"/>
                </a:lnTo>
                <a:lnTo>
                  <a:pt x="249" y="2"/>
                </a:lnTo>
                <a:lnTo>
                  <a:pt x="289" y="4"/>
                </a:lnTo>
                <a:lnTo>
                  <a:pt x="313" y="15"/>
                </a:lnTo>
                <a:lnTo>
                  <a:pt x="337" y="37"/>
                </a:lnTo>
                <a:lnTo>
                  <a:pt x="356" y="67"/>
                </a:lnTo>
                <a:lnTo>
                  <a:pt x="346" y="33"/>
                </a:lnTo>
                <a:lnTo>
                  <a:pt x="322" y="10"/>
                </a:lnTo>
                <a:lnTo>
                  <a:pt x="379" y="2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grpSp>
        <p:nvGrpSpPr>
          <p:cNvPr id="168" name="Group 161"/>
          <p:cNvGrpSpPr>
            <a:grpSpLocks/>
          </p:cNvGrpSpPr>
          <p:nvPr/>
        </p:nvGrpSpPr>
        <p:grpSpPr bwMode="auto">
          <a:xfrm>
            <a:off x="2031963" y="3353162"/>
            <a:ext cx="99655" cy="56681"/>
            <a:chOff x="377" y="1962"/>
            <a:chExt cx="99" cy="61"/>
          </a:xfrm>
        </p:grpSpPr>
        <p:sp>
          <p:nvSpPr>
            <p:cNvPr id="169" name="Freeform 162"/>
            <p:cNvSpPr>
              <a:spLocks/>
            </p:cNvSpPr>
            <p:nvPr/>
          </p:nvSpPr>
          <p:spPr bwMode="auto">
            <a:xfrm>
              <a:off x="377" y="1962"/>
              <a:ext cx="99" cy="61"/>
            </a:xfrm>
            <a:custGeom>
              <a:avLst/>
              <a:gdLst>
                <a:gd name="T0" fmla="*/ 0 w 497"/>
                <a:gd name="T1" fmla="*/ 0 h 305"/>
                <a:gd name="T2" fmla="*/ 0 w 497"/>
                <a:gd name="T3" fmla="*/ 0 h 305"/>
                <a:gd name="T4" fmla="*/ 0 w 497"/>
                <a:gd name="T5" fmla="*/ 0 h 305"/>
                <a:gd name="T6" fmla="*/ 0 w 497"/>
                <a:gd name="T7" fmla="*/ 0 h 305"/>
                <a:gd name="T8" fmla="*/ 0 w 497"/>
                <a:gd name="T9" fmla="*/ 0 h 305"/>
                <a:gd name="T10" fmla="*/ 0 w 497"/>
                <a:gd name="T11" fmla="*/ 0 h 305"/>
                <a:gd name="T12" fmla="*/ 0 w 497"/>
                <a:gd name="T13" fmla="*/ 0 h 305"/>
                <a:gd name="T14" fmla="*/ 0 w 497"/>
                <a:gd name="T15" fmla="*/ 0 h 305"/>
                <a:gd name="T16" fmla="*/ 0 w 497"/>
                <a:gd name="T17" fmla="*/ 0 h 305"/>
                <a:gd name="T18" fmla="*/ 0 w 497"/>
                <a:gd name="T19" fmla="*/ 0 h 305"/>
                <a:gd name="T20" fmla="*/ 0 w 497"/>
                <a:gd name="T21" fmla="*/ 0 h 305"/>
                <a:gd name="T22" fmla="*/ 0 w 497"/>
                <a:gd name="T23" fmla="*/ 0 h 305"/>
                <a:gd name="T24" fmla="*/ 0 w 497"/>
                <a:gd name="T25" fmla="*/ 0 h 305"/>
                <a:gd name="T26" fmla="*/ 0 w 497"/>
                <a:gd name="T27" fmla="*/ 0 h 305"/>
                <a:gd name="T28" fmla="*/ 0 w 497"/>
                <a:gd name="T29" fmla="*/ 0 h 305"/>
                <a:gd name="T30" fmla="*/ 0 w 497"/>
                <a:gd name="T31" fmla="*/ 0 h 305"/>
                <a:gd name="T32" fmla="*/ 0 w 497"/>
                <a:gd name="T33" fmla="*/ 0 h 305"/>
                <a:gd name="T34" fmla="*/ 0 w 497"/>
                <a:gd name="T35" fmla="*/ 0 h 305"/>
                <a:gd name="T36" fmla="*/ 0 w 497"/>
                <a:gd name="T37" fmla="*/ 0 h 305"/>
                <a:gd name="T38" fmla="*/ 0 w 497"/>
                <a:gd name="T39" fmla="*/ 0 h 305"/>
                <a:gd name="T40" fmla="*/ 0 w 497"/>
                <a:gd name="T41" fmla="*/ 0 h 305"/>
                <a:gd name="T42" fmla="*/ 0 w 497"/>
                <a:gd name="T43" fmla="*/ 0 h 305"/>
                <a:gd name="T44" fmla="*/ 0 w 497"/>
                <a:gd name="T45" fmla="*/ 0 h 305"/>
                <a:gd name="T46" fmla="*/ 0 w 497"/>
                <a:gd name="T47" fmla="*/ 0 h 305"/>
                <a:gd name="T48" fmla="*/ 0 w 497"/>
                <a:gd name="T49" fmla="*/ 0 h 305"/>
                <a:gd name="T50" fmla="*/ 0 w 497"/>
                <a:gd name="T51" fmla="*/ 0 h 305"/>
                <a:gd name="T52" fmla="*/ 0 w 497"/>
                <a:gd name="T53" fmla="*/ 0 h 305"/>
                <a:gd name="T54" fmla="*/ 0 w 497"/>
                <a:gd name="T55" fmla="*/ 0 h 305"/>
                <a:gd name="T56" fmla="*/ 0 w 497"/>
                <a:gd name="T57" fmla="*/ 0 h 305"/>
                <a:gd name="T58" fmla="*/ 0 w 497"/>
                <a:gd name="T59" fmla="*/ 0 h 305"/>
                <a:gd name="T60" fmla="*/ 0 w 497"/>
                <a:gd name="T61" fmla="*/ 0 h 305"/>
                <a:gd name="T62" fmla="*/ 0 w 497"/>
                <a:gd name="T63" fmla="*/ 0 h 305"/>
                <a:gd name="T64" fmla="*/ 0 w 497"/>
                <a:gd name="T65" fmla="*/ 0 h 305"/>
                <a:gd name="T66" fmla="*/ 0 w 497"/>
                <a:gd name="T67" fmla="*/ 0 h 305"/>
                <a:gd name="T68" fmla="*/ 0 w 497"/>
                <a:gd name="T69" fmla="*/ 0 h 305"/>
                <a:gd name="T70" fmla="*/ 0 w 497"/>
                <a:gd name="T71" fmla="*/ 0 h 305"/>
                <a:gd name="T72" fmla="*/ 0 w 497"/>
                <a:gd name="T73" fmla="*/ 0 h 305"/>
                <a:gd name="T74" fmla="*/ 0 w 497"/>
                <a:gd name="T75" fmla="*/ 0 h 305"/>
                <a:gd name="T76" fmla="*/ 0 w 497"/>
                <a:gd name="T77" fmla="*/ 0 h 305"/>
                <a:gd name="T78" fmla="*/ 0 w 497"/>
                <a:gd name="T79" fmla="*/ 0 h 305"/>
                <a:gd name="T80" fmla="*/ 0 w 497"/>
                <a:gd name="T81" fmla="*/ 0 h 305"/>
                <a:gd name="T82" fmla="*/ 0 w 497"/>
                <a:gd name="T83" fmla="*/ 0 h 305"/>
                <a:gd name="T84" fmla="*/ 0 w 497"/>
                <a:gd name="T85" fmla="*/ 0 h 305"/>
                <a:gd name="T86" fmla="*/ 0 w 497"/>
                <a:gd name="T87" fmla="*/ 0 h 305"/>
                <a:gd name="T88" fmla="*/ 0 w 497"/>
                <a:gd name="T89" fmla="*/ 0 h 305"/>
                <a:gd name="T90" fmla="*/ 0 w 497"/>
                <a:gd name="T91" fmla="*/ 0 h 305"/>
                <a:gd name="T92" fmla="*/ 0 w 497"/>
                <a:gd name="T93" fmla="*/ 0 h 305"/>
                <a:gd name="T94" fmla="*/ 0 w 497"/>
                <a:gd name="T95" fmla="*/ 0 h 305"/>
                <a:gd name="T96" fmla="*/ 0 w 497"/>
                <a:gd name="T97" fmla="*/ 0 h 305"/>
                <a:gd name="T98" fmla="*/ 0 w 497"/>
                <a:gd name="T99" fmla="*/ 0 h 305"/>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497" h="305">
                  <a:moveTo>
                    <a:pt x="0" y="182"/>
                  </a:moveTo>
                  <a:lnTo>
                    <a:pt x="61" y="168"/>
                  </a:lnTo>
                  <a:lnTo>
                    <a:pt x="84" y="163"/>
                  </a:lnTo>
                  <a:lnTo>
                    <a:pt x="98" y="150"/>
                  </a:lnTo>
                  <a:lnTo>
                    <a:pt x="112" y="130"/>
                  </a:lnTo>
                  <a:lnTo>
                    <a:pt x="142" y="102"/>
                  </a:lnTo>
                  <a:lnTo>
                    <a:pt x="197" y="56"/>
                  </a:lnTo>
                  <a:lnTo>
                    <a:pt x="206" y="41"/>
                  </a:lnTo>
                  <a:lnTo>
                    <a:pt x="221" y="28"/>
                  </a:lnTo>
                  <a:lnTo>
                    <a:pt x="249" y="23"/>
                  </a:lnTo>
                  <a:lnTo>
                    <a:pt x="336" y="8"/>
                  </a:lnTo>
                  <a:lnTo>
                    <a:pt x="360" y="0"/>
                  </a:lnTo>
                  <a:lnTo>
                    <a:pt x="382" y="11"/>
                  </a:lnTo>
                  <a:lnTo>
                    <a:pt x="393" y="20"/>
                  </a:lnTo>
                  <a:lnTo>
                    <a:pt x="443" y="37"/>
                  </a:lnTo>
                  <a:lnTo>
                    <a:pt x="464" y="45"/>
                  </a:lnTo>
                  <a:lnTo>
                    <a:pt x="471" y="53"/>
                  </a:lnTo>
                  <a:lnTo>
                    <a:pt x="481" y="81"/>
                  </a:lnTo>
                  <a:lnTo>
                    <a:pt x="486" y="96"/>
                  </a:lnTo>
                  <a:lnTo>
                    <a:pt x="490" y="104"/>
                  </a:lnTo>
                  <a:lnTo>
                    <a:pt x="497" y="119"/>
                  </a:lnTo>
                  <a:lnTo>
                    <a:pt x="497" y="129"/>
                  </a:lnTo>
                  <a:lnTo>
                    <a:pt x="487" y="137"/>
                  </a:lnTo>
                  <a:lnTo>
                    <a:pt x="466" y="136"/>
                  </a:lnTo>
                  <a:lnTo>
                    <a:pt x="434" y="121"/>
                  </a:lnTo>
                  <a:lnTo>
                    <a:pt x="393" y="113"/>
                  </a:lnTo>
                  <a:lnTo>
                    <a:pt x="356" y="119"/>
                  </a:lnTo>
                  <a:lnTo>
                    <a:pt x="395" y="128"/>
                  </a:lnTo>
                  <a:lnTo>
                    <a:pt x="422" y="137"/>
                  </a:lnTo>
                  <a:lnTo>
                    <a:pt x="454" y="150"/>
                  </a:lnTo>
                  <a:lnTo>
                    <a:pt x="462" y="161"/>
                  </a:lnTo>
                  <a:lnTo>
                    <a:pt x="462" y="173"/>
                  </a:lnTo>
                  <a:lnTo>
                    <a:pt x="449" y="182"/>
                  </a:lnTo>
                  <a:lnTo>
                    <a:pt x="435" y="179"/>
                  </a:lnTo>
                  <a:lnTo>
                    <a:pt x="391" y="168"/>
                  </a:lnTo>
                  <a:lnTo>
                    <a:pt x="351" y="166"/>
                  </a:lnTo>
                  <a:lnTo>
                    <a:pt x="320" y="168"/>
                  </a:lnTo>
                  <a:lnTo>
                    <a:pt x="303" y="179"/>
                  </a:lnTo>
                  <a:lnTo>
                    <a:pt x="282" y="200"/>
                  </a:lnTo>
                  <a:lnTo>
                    <a:pt x="267" y="223"/>
                  </a:lnTo>
                  <a:lnTo>
                    <a:pt x="251" y="246"/>
                  </a:lnTo>
                  <a:lnTo>
                    <a:pt x="237" y="263"/>
                  </a:lnTo>
                  <a:lnTo>
                    <a:pt x="213" y="280"/>
                  </a:lnTo>
                  <a:lnTo>
                    <a:pt x="190" y="284"/>
                  </a:lnTo>
                  <a:lnTo>
                    <a:pt x="165" y="287"/>
                  </a:lnTo>
                  <a:lnTo>
                    <a:pt x="135" y="284"/>
                  </a:lnTo>
                  <a:lnTo>
                    <a:pt x="112" y="282"/>
                  </a:lnTo>
                  <a:lnTo>
                    <a:pt x="82" y="290"/>
                  </a:lnTo>
                  <a:lnTo>
                    <a:pt x="0" y="305"/>
                  </a:lnTo>
                  <a:lnTo>
                    <a:pt x="0" y="182"/>
                  </a:lnTo>
                  <a:close/>
                </a:path>
              </a:pathLst>
            </a:custGeom>
            <a:solidFill>
              <a:srgbClr val="FFC080"/>
            </a:solidFill>
            <a:ln w="3175">
              <a:solidFill>
                <a:srgbClr val="402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170" name="Freeform 163"/>
            <p:cNvSpPr>
              <a:spLocks/>
            </p:cNvSpPr>
            <p:nvPr/>
          </p:nvSpPr>
          <p:spPr bwMode="auto">
            <a:xfrm>
              <a:off x="439" y="1973"/>
              <a:ext cx="32" cy="7"/>
            </a:xfrm>
            <a:custGeom>
              <a:avLst/>
              <a:gdLst>
                <a:gd name="T0" fmla="*/ 0 w 159"/>
                <a:gd name="T1" fmla="*/ 0 h 37"/>
                <a:gd name="T2" fmla="*/ 0 w 159"/>
                <a:gd name="T3" fmla="*/ 0 h 37"/>
                <a:gd name="T4" fmla="*/ 0 w 159"/>
                <a:gd name="T5" fmla="*/ 0 h 37"/>
                <a:gd name="T6" fmla="*/ 0 w 159"/>
                <a:gd name="T7" fmla="*/ 0 h 37"/>
                <a:gd name="T8" fmla="*/ 0 w 159"/>
                <a:gd name="T9" fmla="*/ 0 h 37"/>
                <a:gd name="T10" fmla="*/ 0 w 159"/>
                <a:gd name="T11" fmla="*/ 0 h 37"/>
                <a:gd name="T12" fmla="*/ 0 w 159"/>
                <a:gd name="T13" fmla="*/ 0 h 37"/>
                <a:gd name="T14" fmla="*/ 0 w 159"/>
                <a:gd name="T15" fmla="*/ 0 h 37"/>
                <a:gd name="T16" fmla="*/ 0 w 159"/>
                <a:gd name="T17" fmla="*/ 0 h 37"/>
                <a:gd name="T18" fmla="*/ 0 w 159"/>
                <a:gd name="T19" fmla="*/ 0 h 37"/>
                <a:gd name="T20" fmla="*/ 0 w 159"/>
                <a:gd name="T21" fmla="*/ 0 h 37"/>
                <a:gd name="T22" fmla="*/ 0 w 159"/>
                <a:gd name="T23" fmla="*/ 0 h 37"/>
                <a:gd name="T24" fmla="*/ 0 w 159"/>
                <a:gd name="T25" fmla="*/ 0 h 3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59" h="37">
                  <a:moveTo>
                    <a:pt x="159" y="37"/>
                  </a:moveTo>
                  <a:lnTo>
                    <a:pt x="132" y="24"/>
                  </a:lnTo>
                  <a:lnTo>
                    <a:pt x="110" y="21"/>
                  </a:lnTo>
                  <a:lnTo>
                    <a:pt x="84" y="13"/>
                  </a:lnTo>
                  <a:lnTo>
                    <a:pt x="61" y="7"/>
                  </a:lnTo>
                  <a:lnTo>
                    <a:pt x="25" y="10"/>
                  </a:lnTo>
                  <a:lnTo>
                    <a:pt x="0" y="13"/>
                  </a:lnTo>
                  <a:lnTo>
                    <a:pt x="38" y="5"/>
                  </a:lnTo>
                  <a:lnTo>
                    <a:pt x="69" y="0"/>
                  </a:lnTo>
                  <a:lnTo>
                    <a:pt x="110" y="17"/>
                  </a:lnTo>
                  <a:lnTo>
                    <a:pt x="132" y="19"/>
                  </a:lnTo>
                  <a:lnTo>
                    <a:pt x="157" y="31"/>
                  </a:lnTo>
                  <a:lnTo>
                    <a:pt x="159" y="37"/>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71" name="Freeform 164"/>
            <p:cNvSpPr>
              <a:spLocks/>
            </p:cNvSpPr>
            <p:nvPr/>
          </p:nvSpPr>
          <p:spPr bwMode="auto">
            <a:xfrm>
              <a:off x="427" y="1965"/>
              <a:ext cx="27" cy="5"/>
            </a:xfrm>
            <a:custGeom>
              <a:avLst/>
              <a:gdLst>
                <a:gd name="T0" fmla="*/ 0 w 133"/>
                <a:gd name="T1" fmla="*/ 0 h 25"/>
                <a:gd name="T2" fmla="*/ 0 w 133"/>
                <a:gd name="T3" fmla="*/ 0 h 25"/>
                <a:gd name="T4" fmla="*/ 0 w 133"/>
                <a:gd name="T5" fmla="*/ 0 h 25"/>
                <a:gd name="T6" fmla="*/ 0 w 133"/>
                <a:gd name="T7" fmla="*/ 0 h 25"/>
                <a:gd name="T8" fmla="*/ 0 w 133"/>
                <a:gd name="T9" fmla="*/ 0 h 25"/>
                <a:gd name="T10" fmla="*/ 0 w 133"/>
                <a:gd name="T11" fmla="*/ 0 h 25"/>
                <a:gd name="T12" fmla="*/ 0 w 133"/>
                <a:gd name="T13" fmla="*/ 0 h 25"/>
                <a:gd name="T14" fmla="*/ 0 w 133"/>
                <a:gd name="T15" fmla="*/ 0 h 25"/>
                <a:gd name="T16" fmla="*/ 0 w 133"/>
                <a:gd name="T17" fmla="*/ 0 h 25"/>
                <a:gd name="T18" fmla="*/ 0 w 133"/>
                <a:gd name="T19" fmla="*/ 0 h 25"/>
                <a:gd name="T20" fmla="*/ 0 w 133"/>
                <a:gd name="T21" fmla="*/ 0 h 25"/>
                <a:gd name="T22" fmla="*/ 0 w 133"/>
                <a:gd name="T23" fmla="*/ 0 h 2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33" h="25">
                  <a:moveTo>
                    <a:pt x="97" y="0"/>
                  </a:moveTo>
                  <a:lnTo>
                    <a:pt x="113" y="1"/>
                  </a:lnTo>
                  <a:lnTo>
                    <a:pt x="133" y="8"/>
                  </a:lnTo>
                  <a:lnTo>
                    <a:pt x="120" y="7"/>
                  </a:lnTo>
                  <a:lnTo>
                    <a:pt x="99" y="3"/>
                  </a:lnTo>
                  <a:lnTo>
                    <a:pt x="56" y="15"/>
                  </a:lnTo>
                  <a:lnTo>
                    <a:pt x="32" y="21"/>
                  </a:lnTo>
                  <a:lnTo>
                    <a:pt x="4" y="25"/>
                  </a:lnTo>
                  <a:lnTo>
                    <a:pt x="0" y="21"/>
                  </a:lnTo>
                  <a:lnTo>
                    <a:pt x="29" y="16"/>
                  </a:lnTo>
                  <a:lnTo>
                    <a:pt x="64" y="8"/>
                  </a:lnTo>
                  <a:lnTo>
                    <a:pt x="97"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72" name="Freeform 165"/>
            <p:cNvSpPr>
              <a:spLocks/>
            </p:cNvSpPr>
            <p:nvPr/>
          </p:nvSpPr>
          <p:spPr bwMode="auto">
            <a:xfrm>
              <a:off x="438" y="1984"/>
              <a:ext cx="11" cy="2"/>
            </a:xfrm>
            <a:custGeom>
              <a:avLst/>
              <a:gdLst>
                <a:gd name="T0" fmla="*/ 0 w 53"/>
                <a:gd name="T1" fmla="*/ 0 h 12"/>
                <a:gd name="T2" fmla="*/ 0 w 53"/>
                <a:gd name="T3" fmla="*/ 0 h 12"/>
                <a:gd name="T4" fmla="*/ 0 w 53"/>
                <a:gd name="T5" fmla="*/ 0 h 12"/>
                <a:gd name="T6" fmla="*/ 0 w 53"/>
                <a:gd name="T7" fmla="*/ 0 h 12"/>
                <a:gd name="T8" fmla="*/ 0 w 53"/>
                <a:gd name="T9" fmla="*/ 0 h 12"/>
                <a:gd name="T10" fmla="*/ 0 w 53"/>
                <a:gd name="T11" fmla="*/ 0 h 12"/>
                <a:gd name="T12" fmla="*/ 0 w 53"/>
                <a:gd name="T13" fmla="*/ 0 h 1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3" h="12">
                  <a:moveTo>
                    <a:pt x="53" y="5"/>
                  </a:moveTo>
                  <a:lnTo>
                    <a:pt x="46" y="12"/>
                  </a:lnTo>
                  <a:lnTo>
                    <a:pt x="27" y="9"/>
                  </a:lnTo>
                  <a:lnTo>
                    <a:pt x="5" y="9"/>
                  </a:lnTo>
                  <a:lnTo>
                    <a:pt x="0" y="0"/>
                  </a:lnTo>
                  <a:lnTo>
                    <a:pt x="14" y="3"/>
                  </a:lnTo>
                  <a:lnTo>
                    <a:pt x="53" y="5"/>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73" name="Freeform 166"/>
            <p:cNvSpPr>
              <a:spLocks/>
            </p:cNvSpPr>
            <p:nvPr/>
          </p:nvSpPr>
          <p:spPr bwMode="auto">
            <a:xfrm>
              <a:off x="469" y="1982"/>
              <a:ext cx="3" cy="4"/>
            </a:xfrm>
            <a:custGeom>
              <a:avLst/>
              <a:gdLst>
                <a:gd name="T0" fmla="*/ 0 w 11"/>
                <a:gd name="T1" fmla="*/ 0 h 23"/>
                <a:gd name="T2" fmla="*/ 0 w 11"/>
                <a:gd name="T3" fmla="*/ 0 h 23"/>
                <a:gd name="T4" fmla="*/ 0 w 11"/>
                <a:gd name="T5" fmla="*/ 0 h 23"/>
                <a:gd name="T6" fmla="*/ 0 w 11"/>
                <a:gd name="T7" fmla="*/ 0 h 23"/>
                <a:gd name="T8" fmla="*/ 0 w 11"/>
                <a:gd name="T9" fmla="*/ 0 h 2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 h="23">
                  <a:moveTo>
                    <a:pt x="0" y="0"/>
                  </a:moveTo>
                  <a:lnTo>
                    <a:pt x="0" y="6"/>
                  </a:lnTo>
                  <a:lnTo>
                    <a:pt x="2" y="18"/>
                  </a:lnTo>
                  <a:lnTo>
                    <a:pt x="11" y="23"/>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74" name="Freeform 167"/>
            <p:cNvSpPr>
              <a:spLocks/>
            </p:cNvSpPr>
            <p:nvPr/>
          </p:nvSpPr>
          <p:spPr bwMode="auto">
            <a:xfrm>
              <a:off x="462" y="1993"/>
              <a:ext cx="2" cy="2"/>
            </a:xfrm>
            <a:custGeom>
              <a:avLst/>
              <a:gdLst>
                <a:gd name="T0" fmla="*/ 0 w 11"/>
                <a:gd name="T1" fmla="*/ 0 h 13"/>
                <a:gd name="T2" fmla="*/ 0 w 11"/>
                <a:gd name="T3" fmla="*/ 0 h 13"/>
                <a:gd name="T4" fmla="*/ 0 w 11"/>
                <a:gd name="T5" fmla="*/ 0 h 13"/>
                <a:gd name="T6" fmla="*/ 0 w 11"/>
                <a:gd name="T7" fmla="*/ 0 h 1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1" h="13">
                  <a:moveTo>
                    <a:pt x="0" y="0"/>
                  </a:moveTo>
                  <a:lnTo>
                    <a:pt x="3" y="7"/>
                  </a:lnTo>
                  <a:lnTo>
                    <a:pt x="11" y="13"/>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75" name="Freeform 168"/>
            <p:cNvSpPr>
              <a:spLocks/>
            </p:cNvSpPr>
            <p:nvPr/>
          </p:nvSpPr>
          <p:spPr bwMode="auto">
            <a:xfrm>
              <a:off x="423" y="1977"/>
              <a:ext cx="5" cy="6"/>
            </a:xfrm>
            <a:custGeom>
              <a:avLst/>
              <a:gdLst>
                <a:gd name="T0" fmla="*/ 0 w 25"/>
                <a:gd name="T1" fmla="*/ 0 h 29"/>
                <a:gd name="T2" fmla="*/ 0 w 25"/>
                <a:gd name="T3" fmla="*/ 0 h 29"/>
                <a:gd name="T4" fmla="*/ 0 w 25"/>
                <a:gd name="T5" fmla="*/ 0 h 29"/>
                <a:gd name="T6" fmla="*/ 0 w 25"/>
                <a:gd name="T7" fmla="*/ 0 h 29"/>
                <a:gd name="T8" fmla="*/ 0 w 25"/>
                <a:gd name="T9" fmla="*/ 0 h 2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 h="29">
                  <a:moveTo>
                    <a:pt x="25" y="0"/>
                  </a:moveTo>
                  <a:lnTo>
                    <a:pt x="21" y="9"/>
                  </a:lnTo>
                  <a:lnTo>
                    <a:pt x="21" y="17"/>
                  </a:lnTo>
                  <a:lnTo>
                    <a:pt x="0" y="29"/>
                  </a:lnTo>
                  <a:lnTo>
                    <a:pt x="25"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76" name="Freeform 169"/>
            <p:cNvSpPr>
              <a:spLocks/>
            </p:cNvSpPr>
            <p:nvPr/>
          </p:nvSpPr>
          <p:spPr bwMode="auto">
            <a:xfrm>
              <a:off x="403" y="1977"/>
              <a:ext cx="16" cy="16"/>
            </a:xfrm>
            <a:custGeom>
              <a:avLst/>
              <a:gdLst>
                <a:gd name="T0" fmla="*/ 0 w 80"/>
                <a:gd name="T1" fmla="*/ 0 h 81"/>
                <a:gd name="T2" fmla="*/ 0 w 80"/>
                <a:gd name="T3" fmla="*/ 0 h 81"/>
                <a:gd name="T4" fmla="*/ 0 w 80"/>
                <a:gd name="T5" fmla="*/ 0 h 81"/>
                <a:gd name="T6" fmla="*/ 0 w 80"/>
                <a:gd name="T7" fmla="*/ 0 h 81"/>
                <a:gd name="T8" fmla="*/ 0 w 80"/>
                <a:gd name="T9" fmla="*/ 0 h 81"/>
                <a:gd name="T10" fmla="*/ 0 w 80"/>
                <a:gd name="T11" fmla="*/ 0 h 8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0" h="81">
                  <a:moveTo>
                    <a:pt x="80" y="0"/>
                  </a:moveTo>
                  <a:lnTo>
                    <a:pt x="66" y="26"/>
                  </a:lnTo>
                  <a:lnTo>
                    <a:pt x="50" y="46"/>
                  </a:lnTo>
                  <a:lnTo>
                    <a:pt x="0" y="81"/>
                  </a:lnTo>
                  <a:lnTo>
                    <a:pt x="47" y="38"/>
                  </a:lnTo>
                  <a:lnTo>
                    <a:pt x="8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77" name="Freeform 170"/>
            <p:cNvSpPr>
              <a:spLocks/>
            </p:cNvSpPr>
            <p:nvPr/>
          </p:nvSpPr>
          <p:spPr bwMode="auto">
            <a:xfrm>
              <a:off x="395" y="2000"/>
              <a:ext cx="4" cy="12"/>
            </a:xfrm>
            <a:custGeom>
              <a:avLst/>
              <a:gdLst>
                <a:gd name="T0" fmla="*/ 0 w 18"/>
                <a:gd name="T1" fmla="*/ 0 h 58"/>
                <a:gd name="T2" fmla="*/ 0 w 18"/>
                <a:gd name="T3" fmla="*/ 0 h 58"/>
                <a:gd name="T4" fmla="*/ 0 w 18"/>
                <a:gd name="T5" fmla="*/ 0 h 58"/>
                <a:gd name="T6" fmla="*/ 0 w 18"/>
                <a:gd name="T7" fmla="*/ 0 h 58"/>
                <a:gd name="T8" fmla="*/ 0 w 18"/>
                <a:gd name="T9" fmla="*/ 0 h 58"/>
                <a:gd name="T10" fmla="*/ 0 w 18"/>
                <a:gd name="T11" fmla="*/ 0 h 58"/>
                <a:gd name="T12" fmla="*/ 0 w 18"/>
                <a:gd name="T13" fmla="*/ 0 h 5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8" h="58">
                  <a:moveTo>
                    <a:pt x="0" y="0"/>
                  </a:moveTo>
                  <a:lnTo>
                    <a:pt x="11" y="20"/>
                  </a:lnTo>
                  <a:lnTo>
                    <a:pt x="15" y="41"/>
                  </a:lnTo>
                  <a:lnTo>
                    <a:pt x="16" y="58"/>
                  </a:lnTo>
                  <a:lnTo>
                    <a:pt x="18" y="33"/>
                  </a:lnTo>
                  <a:lnTo>
                    <a:pt x="16" y="14"/>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78" name="Freeform 171"/>
            <p:cNvSpPr>
              <a:spLocks/>
            </p:cNvSpPr>
            <p:nvPr/>
          </p:nvSpPr>
          <p:spPr bwMode="auto">
            <a:xfrm>
              <a:off x="432" y="1988"/>
              <a:ext cx="2" cy="4"/>
            </a:xfrm>
            <a:custGeom>
              <a:avLst/>
              <a:gdLst>
                <a:gd name="T0" fmla="*/ 0 w 9"/>
                <a:gd name="T1" fmla="*/ 0 h 21"/>
                <a:gd name="T2" fmla="*/ 0 w 9"/>
                <a:gd name="T3" fmla="*/ 0 h 21"/>
                <a:gd name="T4" fmla="*/ 0 w 9"/>
                <a:gd name="T5" fmla="*/ 0 h 21"/>
                <a:gd name="T6" fmla="*/ 0 w 9"/>
                <a:gd name="T7" fmla="*/ 0 h 2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 h="21">
                  <a:moveTo>
                    <a:pt x="2" y="0"/>
                  </a:moveTo>
                  <a:lnTo>
                    <a:pt x="0" y="9"/>
                  </a:lnTo>
                  <a:lnTo>
                    <a:pt x="9" y="21"/>
                  </a:lnTo>
                  <a:lnTo>
                    <a:pt x="2"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grpSp>
      <p:grpSp>
        <p:nvGrpSpPr>
          <p:cNvPr id="179" name="Group 172"/>
          <p:cNvGrpSpPr>
            <a:grpSpLocks/>
          </p:cNvGrpSpPr>
          <p:nvPr/>
        </p:nvGrpSpPr>
        <p:grpSpPr bwMode="auto">
          <a:xfrm>
            <a:off x="1815539" y="3228651"/>
            <a:ext cx="230517" cy="243448"/>
            <a:chOff x="162" y="1828"/>
            <a:chExt cx="229" cy="262"/>
          </a:xfrm>
        </p:grpSpPr>
        <p:sp>
          <p:nvSpPr>
            <p:cNvPr id="180" name="Freeform 173"/>
            <p:cNvSpPr>
              <a:spLocks/>
            </p:cNvSpPr>
            <p:nvPr/>
          </p:nvSpPr>
          <p:spPr bwMode="auto">
            <a:xfrm>
              <a:off x="286" y="1828"/>
              <a:ext cx="7" cy="5"/>
            </a:xfrm>
            <a:custGeom>
              <a:avLst/>
              <a:gdLst>
                <a:gd name="T0" fmla="*/ 0 w 37"/>
                <a:gd name="T1" fmla="*/ 0 h 25"/>
                <a:gd name="T2" fmla="*/ 0 w 37"/>
                <a:gd name="T3" fmla="*/ 0 h 25"/>
                <a:gd name="T4" fmla="*/ 0 w 37"/>
                <a:gd name="T5" fmla="*/ 0 h 25"/>
                <a:gd name="T6" fmla="*/ 0 w 37"/>
                <a:gd name="T7" fmla="*/ 0 h 25"/>
                <a:gd name="T8" fmla="*/ 0 w 37"/>
                <a:gd name="T9" fmla="*/ 0 h 25"/>
                <a:gd name="T10" fmla="*/ 0 w 37"/>
                <a:gd name="T11" fmla="*/ 0 h 25"/>
                <a:gd name="T12" fmla="*/ 0 w 37"/>
                <a:gd name="T13" fmla="*/ 0 h 25"/>
                <a:gd name="T14" fmla="*/ 0 w 37"/>
                <a:gd name="T15" fmla="*/ 0 h 2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7" h="25">
                  <a:moveTo>
                    <a:pt x="37" y="0"/>
                  </a:moveTo>
                  <a:lnTo>
                    <a:pt x="26" y="7"/>
                  </a:lnTo>
                  <a:lnTo>
                    <a:pt x="16" y="10"/>
                  </a:lnTo>
                  <a:lnTo>
                    <a:pt x="6" y="16"/>
                  </a:lnTo>
                  <a:lnTo>
                    <a:pt x="0" y="25"/>
                  </a:lnTo>
                  <a:lnTo>
                    <a:pt x="9" y="22"/>
                  </a:lnTo>
                  <a:lnTo>
                    <a:pt x="26" y="17"/>
                  </a:lnTo>
                  <a:lnTo>
                    <a:pt x="37"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81" name="Freeform 174"/>
            <p:cNvSpPr>
              <a:spLocks/>
            </p:cNvSpPr>
            <p:nvPr/>
          </p:nvSpPr>
          <p:spPr bwMode="auto">
            <a:xfrm>
              <a:off x="289" y="1837"/>
              <a:ext cx="2" cy="3"/>
            </a:xfrm>
            <a:custGeom>
              <a:avLst/>
              <a:gdLst>
                <a:gd name="T0" fmla="*/ 0 w 9"/>
                <a:gd name="T1" fmla="*/ 0 h 16"/>
                <a:gd name="T2" fmla="*/ 0 w 9"/>
                <a:gd name="T3" fmla="*/ 0 h 16"/>
                <a:gd name="T4" fmla="*/ 0 w 9"/>
                <a:gd name="T5" fmla="*/ 0 h 16"/>
                <a:gd name="T6" fmla="*/ 0 w 9"/>
                <a:gd name="T7" fmla="*/ 0 h 1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 h="16">
                  <a:moveTo>
                    <a:pt x="9" y="0"/>
                  </a:moveTo>
                  <a:lnTo>
                    <a:pt x="0" y="0"/>
                  </a:lnTo>
                  <a:lnTo>
                    <a:pt x="0" y="16"/>
                  </a:lnTo>
                  <a:lnTo>
                    <a:pt x="9"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82" name="Freeform 175"/>
            <p:cNvSpPr>
              <a:spLocks/>
            </p:cNvSpPr>
            <p:nvPr/>
          </p:nvSpPr>
          <p:spPr bwMode="auto">
            <a:xfrm>
              <a:off x="260" y="1863"/>
              <a:ext cx="62" cy="154"/>
            </a:xfrm>
            <a:custGeom>
              <a:avLst/>
              <a:gdLst>
                <a:gd name="T0" fmla="*/ 0 w 309"/>
                <a:gd name="T1" fmla="*/ 0 h 772"/>
                <a:gd name="T2" fmla="*/ 0 w 309"/>
                <a:gd name="T3" fmla="*/ 0 h 772"/>
                <a:gd name="T4" fmla="*/ 0 w 309"/>
                <a:gd name="T5" fmla="*/ 0 h 772"/>
                <a:gd name="T6" fmla="*/ 0 w 309"/>
                <a:gd name="T7" fmla="*/ 0 h 772"/>
                <a:gd name="T8" fmla="*/ 0 w 309"/>
                <a:gd name="T9" fmla="*/ 0 h 772"/>
                <a:gd name="T10" fmla="*/ 0 w 309"/>
                <a:gd name="T11" fmla="*/ 0 h 772"/>
                <a:gd name="T12" fmla="*/ 0 w 309"/>
                <a:gd name="T13" fmla="*/ 0 h 772"/>
                <a:gd name="T14" fmla="*/ 0 w 309"/>
                <a:gd name="T15" fmla="*/ 0 h 772"/>
                <a:gd name="T16" fmla="*/ 0 w 309"/>
                <a:gd name="T17" fmla="*/ 0 h 772"/>
                <a:gd name="T18" fmla="*/ 0 w 309"/>
                <a:gd name="T19" fmla="*/ 0 h 77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09" h="772">
                  <a:moveTo>
                    <a:pt x="46" y="0"/>
                  </a:moveTo>
                  <a:lnTo>
                    <a:pt x="75" y="32"/>
                  </a:lnTo>
                  <a:lnTo>
                    <a:pt x="84" y="78"/>
                  </a:lnTo>
                  <a:lnTo>
                    <a:pt x="127" y="122"/>
                  </a:lnTo>
                  <a:lnTo>
                    <a:pt x="218" y="330"/>
                  </a:lnTo>
                  <a:lnTo>
                    <a:pt x="269" y="519"/>
                  </a:lnTo>
                  <a:lnTo>
                    <a:pt x="309" y="772"/>
                  </a:lnTo>
                  <a:lnTo>
                    <a:pt x="182" y="659"/>
                  </a:lnTo>
                  <a:lnTo>
                    <a:pt x="0" y="100"/>
                  </a:lnTo>
                  <a:lnTo>
                    <a:pt x="46" y="0"/>
                  </a:lnTo>
                  <a:close/>
                </a:path>
              </a:pathLst>
            </a:custGeom>
            <a:solidFill>
              <a:srgbClr val="400000"/>
            </a:solidFill>
            <a:ln w="3175">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183" name="Freeform 176"/>
            <p:cNvSpPr>
              <a:spLocks/>
            </p:cNvSpPr>
            <p:nvPr/>
          </p:nvSpPr>
          <p:spPr bwMode="auto">
            <a:xfrm>
              <a:off x="162" y="1833"/>
              <a:ext cx="229" cy="257"/>
            </a:xfrm>
            <a:custGeom>
              <a:avLst/>
              <a:gdLst>
                <a:gd name="T0" fmla="*/ 0 w 1147"/>
                <a:gd name="T1" fmla="*/ 0 h 1285"/>
                <a:gd name="T2" fmla="*/ 0 w 1147"/>
                <a:gd name="T3" fmla="*/ 0 h 1285"/>
                <a:gd name="T4" fmla="*/ 0 w 1147"/>
                <a:gd name="T5" fmla="*/ 0 h 1285"/>
                <a:gd name="T6" fmla="*/ 0 w 1147"/>
                <a:gd name="T7" fmla="*/ 0 h 1285"/>
                <a:gd name="T8" fmla="*/ 0 w 1147"/>
                <a:gd name="T9" fmla="*/ 0 h 1285"/>
                <a:gd name="T10" fmla="*/ 0 w 1147"/>
                <a:gd name="T11" fmla="*/ 0 h 1285"/>
                <a:gd name="T12" fmla="*/ 0 w 1147"/>
                <a:gd name="T13" fmla="*/ 0 h 1285"/>
                <a:gd name="T14" fmla="*/ 0 w 1147"/>
                <a:gd name="T15" fmla="*/ 0 h 1285"/>
                <a:gd name="T16" fmla="*/ 0 w 1147"/>
                <a:gd name="T17" fmla="*/ 0 h 1285"/>
                <a:gd name="T18" fmla="*/ 0 w 1147"/>
                <a:gd name="T19" fmla="*/ 0 h 1285"/>
                <a:gd name="T20" fmla="*/ 0 w 1147"/>
                <a:gd name="T21" fmla="*/ 0 h 1285"/>
                <a:gd name="T22" fmla="*/ 0 w 1147"/>
                <a:gd name="T23" fmla="*/ 0 h 1285"/>
                <a:gd name="T24" fmla="*/ 0 w 1147"/>
                <a:gd name="T25" fmla="*/ 0 h 1285"/>
                <a:gd name="T26" fmla="*/ 0 w 1147"/>
                <a:gd name="T27" fmla="*/ 0 h 1285"/>
                <a:gd name="T28" fmla="*/ 0 w 1147"/>
                <a:gd name="T29" fmla="*/ 0 h 1285"/>
                <a:gd name="T30" fmla="*/ 0 w 1147"/>
                <a:gd name="T31" fmla="*/ 0 h 1285"/>
                <a:gd name="T32" fmla="*/ 0 w 1147"/>
                <a:gd name="T33" fmla="*/ 0 h 1285"/>
                <a:gd name="T34" fmla="*/ 0 w 1147"/>
                <a:gd name="T35" fmla="*/ 0 h 1285"/>
                <a:gd name="T36" fmla="*/ 0 w 1147"/>
                <a:gd name="T37" fmla="*/ 0 h 1285"/>
                <a:gd name="T38" fmla="*/ 0 w 1147"/>
                <a:gd name="T39" fmla="*/ 0 h 1285"/>
                <a:gd name="T40" fmla="*/ 0 w 1147"/>
                <a:gd name="T41" fmla="*/ 0 h 1285"/>
                <a:gd name="T42" fmla="*/ 0 w 1147"/>
                <a:gd name="T43" fmla="*/ 0 h 1285"/>
                <a:gd name="T44" fmla="*/ 0 w 1147"/>
                <a:gd name="T45" fmla="*/ 0 h 1285"/>
                <a:gd name="T46" fmla="*/ 0 w 1147"/>
                <a:gd name="T47" fmla="*/ 0 h 1285"/>
                <a:gd name="T48" fmla="*/ 0 w 1147"/>
                <a:gd name="T49" fmla="*/ 0 h 1285"/>
                <a:gd name="T50" fmla="*/ 0 w 1147"/>
                <a:gd name="T51" fmla="*/ 0 h 1285"/>
                <a:gd name="T52" fmla="*/ 0 w 1147"/>
                <a:gd name="T53" fmla="*/ 0 h 1285"/>
                <a:gd name="T54" fmla="*/ 0 w 1147"/>
                <a:gd name="T55" fmla="*/ 0 h 1285"/>
                <a:gd name="T56" fmla="*/ 0 w 1147"/>
                <a:gd name="T57" fmla="*/ 0 h 1285"/>
                <a:gd name="T58" fmla="*/ 0 w 1147"/>
                <a:gd name="T59" fmla="*/ 0 h 1285"/>
                <a:gd name="T60" fmla="*/ 0 w 1147"/>
                <a:gd name="T61" fmla="*/ 0 h 1285"/>
                <a:gd name="T62" fmla="*/ 0 w 1147"/>
                <a:gd name="T63" fmla="*/ 0 h 1285"/>
                <a:gd name="T64" fmla="*/ 0 w 1147"/>
                <a:gd name="T65" fmla="*/ 0 h 1285"/>
                <a:gd name="T66" fmla="*/ 0 w 1147"/>
                <a:gd name="T67" fmla="*/ 0 h 1285"/>
                <a:gd name="T68" fmla="*/ 0 w 1147"/>
                <a:gd name="T69" fmla="*/ 0 h 1285"/>
                <a:gd name="T70" fmla="*/ 0 w 1147"/>
                <a:gd name="T71" fmla="*/ 0 h 1285"/>
                <a:gd name="T72" fmla="*/ 0 w 1147"/>
                <a:gd name="T73" fmla="*/ 0 h 1285"/>
                <a:gd name="T74" fmla="*/ 0 w 1147"/>
                <a:gd name="T75" fmla="*/ 0 h 1285"/>
                <a:gd name="T76" fmla="*/ 0 w 1147"/>
                <a:gd name="T77" fmla="*/ 0 h 1285"/>
                <a:gd name="T78" fmla="*/ 0 w 1147"/>
                <a:gd name="T79" fmla="*/ 0 h 1285"/>
                <a:gd name="T80" fmla="*/ 0 w 1147"/>
                <a:gd name="T81" fmla="*/ 0 h 1285"/>
                <a:gd name="T82" fmla="*/ 0 w 1147"/>
                <a:gd name="T83" fmla="*/ 0 h 1285"/>
                <a:gd name="T84" fmla="*/ 0 w 1147"/>
                <a:gd name="T85" fmla="*/ 0 h 1285"/>
                <a:gd name="T86" fmla="*/ 0 w 1147"/>
                <a:gd name="T87" fmla="*/ 0 h 1285"/>
                <a:gd name="T88" fmla="*/ 0 w 1147"/>
                <a:gd name="T89" fmla="*/ 0 h 1285"/>
                <a:gd name="T90" fmla="*/ 0 w 1147"/>
                <a:gd name="T91" fmla="*/ 0 h 1285"/>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1147" h="1285">
                  <a:moveTo>
                    <a:pt x="212" y="67"/>
                  </a:moveTo>
                  <a:lnTo>
                    <a:pt x="247" y="0"/>
                  </a:lnTo>
                  <a:lnTo>
                    <a:pt x="528" y="116"/>
                  </a:lnTo>
                  <a:lnTo>
                    <a:pt x="541" y="206"/>
                  </a:lnTo>
                  <a:lnTo>
                    <a:pt x="563" y="238"/>
                  </a:lnTo>
                  <a:lnTo>
                    <a:pt x="595" y="274"/>
                  </a:lnTo>
                  <a:lnTo>
                    <a:pt x="614" y="339"/>
                  </a:lnTo>
                  <a:lnTo>
                    <a:pt x="676" y="487"/>
                  </a:lnTo>
                  <a:lnTo>
                    <a:pt x="727" y="663"/>
                  </a:lnTo>
                  <a:lnTo>
                    <a:pt x="748" y="780"/>
                  </a:lnTo>
                  <a:lnTo>
                    <a:pt x="974" y="785"/>
                  </a:lnTo>
                  <a:lnTo>
                    <a:pt x="1011" y="807"/>
                  </a:lnTo>
                  <a:lnTo>
                    <a:pt x="1115" y="807"/>
                  </a:lnTo>
                  <a:lnTo>
                    <a:pt x="1143" y="853"/>
                  </a:lnTo>
                  <a:lnTo>
                    <a:pt x="1147" y="907"/>
                  </a:lnTo>
                  <a:lnTo>
                    <a:pt x="1137" y="956"/>
                  </a:lnTo>
                  <a:lnTo>
                    <a:pt x="1042" y="974"/>
                  </a:lnTo>
                  <a:lnTo>
                    <a:pt x="997" y="1041"/>
                  </a:lnTo>
                  <a:lnTo>
                    <a:pt x="907" y="1064"/>
                  </a:lnTo>
                  <a:lnTo>
                    <a:pt x="840" y="1064"/>
                  </a:lnTo>
                  <a:lnTo>
                    <a:pt x="763" y="1079"/>
                  </a:lnTo>
                  <a:lnTo>
                    <a:pt x="759" y="1110"/>
                  </a:lnTo>
                  <a:lnTo>
                    <a:pt x="763" y="1177"/>
                  </a:lnTo>
                  <a:lnTo>
                    <a:pt x="754" y="1223"/>
                  </a:lnTo>
                  <a:lnTo>
                    <a:pt x="713" y="1227"/>
                  </a:lnTo>
                  <a:lnTo>
                    <a:pt x="663" y="1236"/>
                  </a:lnTo>
                  <a:lnTo>
                    <a:pt x="614" y="1282"/>
                  </a:lnTo>
                  <a:lnTo>
                    <a:pt x="554" y="1282"/>
                  </a:lnTo>
                  <a:lnTo>
                    <a:pt x="501" y="1276"/>
                  </a:lnTo>
                  <a:lnTo>
                    <a:pt x="420" y="1250"/>
                  </a:lnTo>
                  <a:lnTo>
                    <a:pt x="330" y="1259"/>
                  </a:lnTo>
                  <a:lnTo>
                    <a:pt x="238" y="1285"/>
                  </a:lnTo>
                  <a:lnTo>
                    <a:pt x="153" y="1267"/>
                  </a:lnTo>
                  <a:lnTo>
                    <a:pt x="95" y="1200"/>
                  </a:lnTo>
                  <a:lnTo>
                    <a:pt x="99" y="1128"/>
                  </a:lnTo>
                  <a:lnTo>
                    <a:pt x="76" y="1038"/>
                  </a:lnTo>
                  <a:lnTo>
                    <a:pt x="64" y="920"/>
                  </a:lnTo>
                  <a:lnTo>
                    <a:pt x="36" y="812"/>
                  </a:lnTo>
                  <a:lnTo>
                    <a:pt x="0" y="650"/>
                  </a:lnTo>
                  <a:lnTo>
                    <a:pt x="4" y="487"/>
                  </a:lnTo>
                  <a:lnTo>
                    <a:pt x="4" y="342"/>
                  </a:lnTo>
                  <a:lnTo>
                    <a:pt x="14" y="243"/>
                  </a:lnTo>
                  <a:lnTo>
                    <a:pt x="36" y="198"/>
                  </a:lnTo>
                  <a:lnTo>
                    <a:pt x="87" y="162"/>
                  </a:lnTo>
                  <a:lnTo>
                    <a:pt x="145" y="102"/>
                  </a:lnTo>
                  <a:lnTo>
                    <a:pt x="212" y="67"/>
                  </a:lnTo>
                  <a:close/>
                </a:path>
              </a:pathLst>
            </a:custGeom>
            <a:solidFill>
              <a:srgbClr val="C0C0C0"/>
            </a:solidFill>
            <a:ln w="3175">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184" name="Freeform 177"/>
            <p:cNvSpPr>
              <a:spLocks/>
            </p:cNvSpPr>
            <p:nvPr/>
          </p:nvSpPr>
          <p:spPr bwMode="auto">
            <a:xfrm>
              <a:off x="166" y="1848"/>
              <a:ext cx="145" cy="240"/>
            </a:xfrm>
            <a:custGeom>
              <a:avLst/>
              <a:gdLst>
                <a:gd name="T0" fmla="*/ 0 w 725"/>
                <a:gd name="T1" fmla="*/ 0 h 1198"/>
                <a:gd name="T2" fmla="*/ 0 w 725"/>
                <a:gd name="T3" fmla="*/ 0 h 1198"/>
                <a:gd name="T4" fmla="*/ 0 w 725"/>
                <a:gd name="T5" fmla="*/ 0 h 1198"/>
                <a:gd name="T6" fmla="*/ 0 w 725"/>
                <a:gd name="T7" fmla="*/ 0 h 1198"/>
                <a:gd name="T8" fmla="*/ 0 w 725"/>
                <a:gd name="T9" fmla="*/ 0 h 1198"/>
                <a:gd name="T10" fmla="*/ 0 w 725"/>
                <a:gd name="T11" fmla="*/ 0 h 1198"/>
                <a:gd name="T12" fmla="*/ 0 w 725"/>
                <a:gd name="T13" fmla="*/ 0 h 1198"/>
                <a:gd name="T14" fmla="*/ 0 w 725"/>
                <a:gd name="T15" fmla="*/ 0 h 1198"/>
                <a:gd name="T16" fmla="*/ 0 w 725"/>
                <a:gd name="T17" fmla="*/ 0 h 1198"/>
                <a:gd name="T18" fmla="*/ 0 w 725"/>
                <a:gd name="T19" fmla="*/ 0 h 1198"/>
                <a:gd name="T20" fmla="*/ 0 w 725"/>
                <a:gd name="T21" fmla="*/ 0 h 1198"/>
                <a:gd name="T22" fmla="*/ 0 w 725"/>
                <a:gd name="T23" fmla="*/ 0 h 1198"/>
                <a:gd name="T24" fmla="*/ 0 w 725"/>
                <a:gd name="T25" fmla="*/ 0 h 1198"/>
                <a:gd name="T26" fmla="*/ 0 w 725"/>
                <a:gd name="T27" fmla="*/ 0 h 1198"/>
                <a:gd name="T28" fmla="*/ 0 w 725"/>
                <a:gd name="T29" fmla="*/ 0 h 1198"/>
                <a:gd name="T30" fmla="*/ 0 w 725"/>
                <a:gd name="T31" fmla="*/ 0 h 1198"/>
                <a:gd name="T32" fmla="*/ 0 w 725"/>
                <a:gd name="T33" fmla="*/ 0 h 1198"/>
                <a:gd name="T34" fmla="*/ 0 w 725"/>
                <a:gd name="T35" fmla="*/ 0 h 1198"/>
                <a:gd name="T36" fmla="*/ 0 w 725"/>
                <a:gd name="T37" fmla="*/ 0 h 1198"/>
                <a:gd name="T38" fmla="*/ 0 w 725"/>
                <a:gd name="T39" fmla="*/ 0 h 1198"/>
                <a:gd name="T40" fmla="*/ 0 w 725"/>
                <a:gd name="T41" fmla="*/ 0 h 1198"/>
                <a:gd name="T42" fmla="*/ 0 w 725"/>
                <a:gd name="T43" fmla="*/ 0 h 1198"/>
                <a:gd name="T44" fmla="*/ 0 w 725"/>
                <a:gd name="T45" fmla="*/ 0 h 1198"/>
                <a:gd name="T46" fmla="*/ 0 w 725"/>
                <a:gd name="T47" fmla="*/ 0 h 1198"/>
                <a:gd name="T48" fmla="*/ 0 w 725"/>
                <a:gd name="T49" fmla="*/ 0 h 1198"/>
                <a:gd name="T50" fmla="*/ 0 w 725"/>
                <a:gd name="T51" fmla="*/ 0 h 1198"/>
                <a:gd name="T52" fmla="*/ 0 w 725"/>
                <a:gd name="T53" fmla="*/ 0 h 1198"/>
                <a:gd name="T54" fmla="*/ 0 w 725"/>
                <a:gd name="T55" fmla="*/ 0 h 1198"/>
                <a:gd name="T56" fmla="*/ 0 w 725"/>
                <a:gd name="T57" fmla="*/ 0 h 1198"/>
                <a:gd name="T58" fmla="*/ 0 w 725"/>
                <a:gd name="T59" fmla="*/ 0 h 1198"/>
                <a:gd name="T60" fmla="*/ 0 w 725"/>
                <a:gd name="T61" fmla="*/ 0 h 1198"/>
                <a:gd name="T62" fmla="*/ 0 w 725"/>
                <a:gd name="T63" fmla="*/ 0 h 1198"/>
                <a:gd name="T64" fmla="*/ 0 w 725"/>
                <a:gd name="T65" fmla="*/ 0 h 1198"/>
                <a:gd name="T66" fmla="*/ 0 w 725"/>
                <a:gd name="T67" fmla="*/ 0 h 1198"/>
                <a:gd name="T68" fmla="*/ 0 w 725"/>
                <a:gd name="T69" fmla="*/ 0 h 1198"/>
                <a:gd name="T70" fmla="*/ 0 w 725"/>
                <a:gd name="T71" fmla="*/ 0 h 1198"/>
                <a:gd name="T72" fmla="*/ 0 w 725"/>
                <a:gd name="T73" fmla="*/ 0 h 1198"/>
                <a:gd name="T74" fmla="*/ 0 w 725"/>
                <a:gd name="T75" fmla="*/ 0 h 1198"/>
                <a:gd name="T76" fmla="*/ 0 w 725"/>
                <a:gd name="T77" fmla="*/ 0 h 119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725" h="1198">
                  <a:moveTo>
                    <a:pt x="725" y="1005"/>
                  </a:moveTo>
                  <a:lnTo>
                    <a:pt x="630" y="990"/>
                  </a:lnTo>
                  <a:lnTo>
                    <a:pt x="549" y="986"/>
                  </a:lnTo>
                  <a:lnTo>
                    <a:pt x="460" y="978"/>
                  </a:lnTo>
                  <a:lnTo>
                    <a:pt x="359" y="963"/>
                  </a:lnTo>
                  <a:lnTo>
                    <a:pt x="314" y="932"/>
                  </a:lnTo>
                  <a:lnTo>
                    <a:pt x="193" y="780"/>
                  </a:lnTo>
                  <a:lnTo>
                    <a:pt x="256" y="825"/>
                  </a:lnTo>
                  <a:lnTo>
                    <a:pt x="297" y="861"/>
                  </a:lnTo>
                  <a:lnTo>
                    <a:pt x="274" y="753"/>
                  </a:lnTo>
                  <a:lnTo>
                    <a:pt x="228" y="712"/>
                  </a:lnTo>
                  <a:lnTo>
                    <a:pt x="162" y="600"/>
                  </a:lnTo>
                  <a:lnTo>
                    <a:pt x="225" y="653"/>
                  </a:lnTo>
                  <a:lnTo>
                    <a:pt x="266" y="668"/>
                  </a:lnTo>
                  <a:lnTo>
                    <a:pt x="256" y="590"/>
                  </a:lnTo>
                  <a:lnTo>
                    <a:pt x="211" y="532"/>
                  </a:lnTo>
                  <a:lnTo>
                    <a:pt x="167" y="487"/>
                  </a:lnTo>
                  <a:lnTo>
                    <a:pt x="121" y="355"/>
                  </a:lnTo>
                  <a:lnTo>
                    <a:pt x="207" y="464"/>
                  </a:lnTo>
                  <a:lnTo>
                    <a:pt x="256" y="504"/>
                  </a:lnTo>
                  <a:lnTo>
                    <a:pt x="261" y="337"/>
                  </a:lnTo>
                  <a:lnTo>
                    <a:pt x="274" y="271"/>
                  </a:lnTo>
                  <a:lnTo>
                    <a:pt x="301" y="240"/>
                  </a:lnTo>
                  <a:lnTo>
                    <a:pt x="341" y="190"/>
                  </a:lnTo>
                  <a:lnTo>
                    <a:pt x="405" y="167"/>
                  </a:lnTo>
                  <a:lnTo>
                    <a:pt x="437" y="153"/>
                  </a:lnTo>
                  <a:lnTo>
                    <a:pt x="347" y="68"/>
                  </a:lnTo>
                  <a:lnTo>
                    <a:pt x="251" y="90"/>
                  </a:lnTo>
                  <a:lnTo>
                    <a:pt x="188" y="127"/>
                  </a:lnTo>
                  <a:lnTo>
                    <a:pt x="167" y="162"/>
                  </a:lnTo>
                  <a:lnTo>
                    <a:pt x="184" y="107"/>
                  </a:lnTo>
                  <a:lnTo>
                    <a:pt x="220" y="90"/>
                  </a:lnTo>
                  <a:lnTo>
                    <a:pt x="278" y="68"/>
                  </a:lnTo>
                  <a:lnTo>
                    <a:pt x="324" y="60"/>
                  </a:lnTo>
                  <a:lnTo>
                    <a:pt x="297" y="45"/>
                  </a:lnTo>
                  <a:lnTo>
                    <a:pt x="251" y="32"/>
                  </a:lnTo>
                  <a:lnTo>
                    <a:pt x="211" y="17"/>
                  </a:lnTo>
                  <a:lnTo>
                    <a:pt x="188" y="0"/>
                  </a:lnTo>
                  <a:lnTo>
                    <a:pt x="136" y="37"/>
                  </a:lnTo>
                  <a:lnTo>
                    <a:pt x="104" y="68"/>
                  </a:lnTo>
                  <a:lnTo>
                    <a:pt x="73" y="107"/>
                  </a:lnTo>
                  <a:lnTo>
                    <a:pt x="27" y="130"/>
                  </a:lnTo>
                  <a:lnTo>
                    <a:pt x="18" y="172"/>
                  </a:lnTo>
                  <a:lnTo>
                    <a:pt x="0" y="240"/>
                  </a:lnTo>
                  <a:lnTo>
                    <a:pt x="0" y="342"/>
                  </a:lnTo>
                  <a:lnTo>
                    <a:pt x="5" y="450"/>
                  </a:lnTo>
                  <a:lnTo>
                    <a:pt x="8" y="573"/>
                  </a:lnTo>
                  <a:lnTo>
                    <a:pt x="31" y="698"/>
                  </a:lnTo>
                  <a:lnTo>
                    <a:pt x="58" y="830"/>
                  </a:lnTo>
                  <a:lnTo>
                    <a:pt x="73" y="941"/>
                  </a:lnTo>
                  <a:lnTo>
                    <a:pt x="95" y="1022"/>
                  </a:lnTo>
                  <a:lnTo>
                    <a:pt x="90" y="1095"/>
                  </a:lnTo>
                  <a:lnTo>
                    <a:pt x="99" y="1135"/>
                  </a:lnTo>
                  <a:lnTo>
                    <a:pt x="131" y="1166"/>
                  </a:lnTo>
                  <a:lnTo>
                    <a:pt x="171" y="1193"/>
                  </a:lnTo>
                  <a:lnTo>
                    <a:pt x="225" y="1198"/>
                  </a:lnTo>
                  <a:lnTo>
                    <a:pt x="251" y="1185"/>
                  </a:lnTo>
                  <a:lnTo>
                    <a:pt x="288" y="1181"/>
                  </a:lnTo>
                  <a:lnTo>
                    <a:pt x="374" y="1163"/>
                  </a:lnTo>
                  <a:lnTo>
                    <a:pt x="337" y="1118"/>
                  </a:lnTo>
                  <a:lnTo>
                    <a:pt x="297" y="1053"/>
                  </a:lnTo>
                  <a:lnTo>
                    <a:pt x="356" y="1099"/>
                  </a:lnTo>
                  <a:lnTo>
                    <a:pt x="401" y="1140"/>
                  </a:lnTo>
                  <a:lnTo>
                    <a:pt x="433" y="1163"/>
                  </a:lnTo>
                  <a:lnTo>
                    <a:pt x="477" y="1185"/>
                  </a:lnTo>
                  <a:lnTo>
                    <a:pt x="527" y="1185"/>
                  </a:lnTo>
                  <a:lnTo>
                    <a:pt x="575" y="1185"/>
                  </a:lnTo>
                  <a:lnTo>
                    <a:pt x="603" y="1172"/>
                  </a:lnTo>
                  <a:lnTo>
                    <a:pt x="616" y="1158"/>
                  </a:lnTo>
                  <a:lnTo>
                    <a:pt x="553" y="1122"/>
                  </a:lnTo>
                  <a:lnTo>
                    <a:pt x="491" y="1063"/>
                  </a:lnTo>
                  <a:lnTo>
                    <a:pt x="472" y="1036"/>
                  </a:lnTo>
                  <a:lnTo>
                    <a:pt x="523" y="1050"/>
                  </a:lnTo>
                  <a:lnTo>
                    <a:pt x="598" y="1108"/>
                  </a:lnTo>
                  <a:lnTo>
                    <a:pt x="630" y="1135"/>
                  </a:lnTo>
                  <a:lnTo>
                    <a:pt x="702" y="1140"/>
                  </a:lnTo>
                  <a:lnTo>
                    <a:pt x="725" y="1126"/>
                  </a:lnTo>
                  <a:lnTo>
                    <a:pt x="725" y="1095"/>
                  </a:lnTo>
                  <a:lnTo>
                    <a:pt x="725" y="1005"/>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85" name="Freeform 178"/>
            <p:cNvSpPr>
              <a:spLocks/>
            </p:cNvSpPr>
            <p:nvPr/>
          </p:nvSpPr>
          <p:spPr bwMode="auto">
            <a:xfrm>
              <a:off x="176" y="1968"/>
              <a:ext cx="43" cy="110"/>
            </a:xfrm>
            <a:custGeom>
              <a:avLst/>
              <a:gdLst>
                <a:gd name="T0" fmla="*/ 0 w 211"/>
                <a:gd name="T1" fmla="*/ 0 h 553"/>
                <a:gd name="T2" fmla="*/ 0 w 211"/>
                <a:gd name="T3" fmla="*/ 0 h 553"/>
                <a:gd name="T4" fmla="*/ 0 w 211"/>
                <a:gd name="T5" fmla="*/ 0 h 553"/>
                <a:gd name="T6" fmla="*/ 0 w 211"/>
                <a:gd name="T7" fmla="*/ 0 h 553"/>
                <a:gd name="T8" fmla="*/ 0 w 211"/>
                <a:gd name="T9" fmla="*/ 0 h 553"/>
                <a:gd name="T10" fmla="*/ 0 w 211"/>
                <a:gd name="T11" fmla="*/ 0 h 553"/>
                <a:gd name="T12" fmla="*/ 0 w 211"/>
                <a:gd name="T13" fmla="*/ 0 h 553"/>
                <a:gd name="T14" fmla="*/ 0 w 211"/>
                <a:gd name="T15" fmla="*/ 0 h 553"/>
                <a:gd name="T16" fmla="*/ 0 w 211"/>
                <a:gd name="T17" fmla="*/ 0 h 553"/>
                <a:gd name="T18" fmla="*/ 0 w 211"/>
                <a:gd name="T19" fmla="*/ 0 h 553"/>
                <a:gd name="T20" fmla="*/ 0 w 211"/>
                <a:gd name="T21" fmla="*/ 0 h 553"/>
                <a:gd name="T22" fmla="*/ 0 w 211"/>
                <a:gd name="T23" fmla="*/ 0 h 553"/>
                <a:gd name="T24" fmla="*/ 0 w 211"/>
                <a:gd name="T25" fmla="*/ 0 h 553"/>
                <a:gd name="T26" fmla="*/ 0 w 211"/>
                <a:gd name="T27" fmla="*/ 0 h 553"/>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11" h="553">
                  <a:moveTo>
                    <a:pt x="211" y="553"/>
                  </a:moveTo>
                  <a:lnTo>
                    <a:pt x="173" y="535"/>
                  </a:lnTo>
                  <a:lnTo>
                    <a:pt x="134" y="490"/>
                  </a:lnTo>
                  <a:lnTo>
                    <a:pt x="99" y="410"/>
                  </a:lnTo>
                  <a:lnTo>
                    <a:pt x="81" y="342"/>
                  </a:lnTo>
                  <a:lnTo>
                    <a:pt x="53" y="265"/>
                  </a:lnTo>
                  <a:lnTo>
                    <a:pt x="41" y="192"/>
                  </a:lnTo>
                  <a:lnTo>
                    <a:pt x="19" y="81"/>
                  </a:lnTo>
                  <a:lnTo>
                    <a:pt x="0" y="0"/>
                  </a:lnTo>
                  <a:lnTo>
                    <a:pt x="45" y="162"/>
                  </a:lnTo>
                  <a:lnTo>
                    <a:pt x="81" y="287"/>
                  </a:lnTo>
                  <a:lnTo>
                    <a:pt x="121" y="373"/>
                  </a:lnTo>
                  <a:lnTo>
                    <a:pt x="183" y="463"/>
                  </a:lnTo>
                  <a:lnTo>
                    <a:pt x="211" y="553"/>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86" name="Freeform 179"/>
            <p:cNvSpPr>
              <a:spLocks/>
            </p:cNvSpPr>
            <p:nvPr/>
          </p:nvSpPr>
          <p:spPr bwMode="auto">
            <a:xfrm>
              <a:off x="220" y="1878"/>
              <a:ext cx="167" cy="167"/>
            </a:xfrm>
            <a:custGeom>
              <a:avLst/>
              <a:gdLst>
                <a:gd name="T0" fmla="*/ 0 w 838"/>
                <a:gd name="T1" fmla="*/ 0 h 832"/>
                <a:gd name="T2" fmla="*/ 0 w 838"/>
                <a:gd name="T3" fmla="*/ 0 h 832"/>
                <a:gd name="T4" fmla="*/ 0 w 838"/>
                <a:gd name="T5" fmla="*/ 0 h 832"/>
                <a:gd name="T6" fmla="*/ 0 w 838"/>
                <a:gd name="T7" fmla="*/ 0 h 832"/>
                <a:gd name="T8" fmla="*/ 0 w 838"/>
                <a:gd name="T9" fmla="*/ 0 h 832"/>
                <a:gd name="T10" fmla="*/ 0 w 838"/>
                <a:gd name="T11" fmla="*/ 0 h 832"/>
                <a:gd name="T12" fmla="*/ 0 w 838"/>
                <a:gd name="T13" fmla="*/ 0 h 832"/>
                <a:gd name="T14" fmla="*/ 0 w 838"/>
                <a:gd name="T15" fmla="*/ 0 h 832"/>
                <a:gd name="T16" fmla="*/ 0 w 838"/>
                <a:gd name="T17" fmla="*/ 0 h 832"/>
                <a:gd name="T18" fmla="*/ 0 w 838"/>
                <a:gd name="T19" fmla="*/ 0 h 832"/>
                <a:gd name="T20" fmla="*/ 0 w 838"/>
                <a:gd name="T21" fmla="*/ 0 h 832"/>
                <a:gd name="T22" fmla="*/ 0 w 838"/>
                <a:gd name="T23" fmla="*/ 0 h 832"/>
                <a:gd name="T24" fmla="*/ 0 w 838"/>
                <a:gd name="T25" fmla="*/ 0 h 832"/>
                <a:gd name="T26" fmla="*/ 0 w 838"/>
                <a:gd name="T27" fmla="*/ 0 h 832"/>
                <a:gd name="T28" fmla="*/ 0 w 838"/>
                <a:gd name="T29" fmla="*/ 0 h 832"/>
                <a:gd name="T30" fmla="*/ 0 w 838"/>
                <a:gd name="T31" fmla="*/ 0 h 832"/>
                <a:gd name="T32" fmla="*/ 0 w 838"/>
                <a:gd name="T33" fmla="*/ 0 h 832"/>
                <a:gd name="T34" fmla="*/ 0 w 838"/>
                <a:gd name="T35" fmla="*/ 0 h 832"/>
                <a:gd name="T36" fmla="*/ 0 w 838"/>
                <a:gd name="T37" fmla="*/ 0 h 832"/>
                <a:gd name="T38" fmla="*/ 0 w 838"/>
                <a:gd name="T39" fmla="*/ 0 h 832"/>
                <a:gd name="T40" fmla="*/ 0 w 838"/>
                <a:gd name="T41" fmla="*/ 0 h 832"/>
                <a:gd name="T42" fmla="*/ 0 w 838"/>
                <a:gd name="T43" fmla="*/ 0 h 832"/>
                <a:gd name="T44" fmla="*/ 0 w 838"/>
                <a:gd name="T45" fmla="*/ 0 h 832"/>
                <a:gd name="T46" fmla="*/ 0 w 838"/>
                <a:gd name="T47" fmla="*/ 0 h 832"/>
                <a:gd name="T48" fmla="*/ 0 w 838"/>
                <a:gd name="T49" fmla="*/ 0 h 832"/>
                <a:gd name="T50" fmla="*/ 0 w 838"/>
                <a:gd name="T51" fmla="*/ 0 h 832"/>
                <a:gd name="T52" fmla="*/ 0 w 838"/>
                <a:gd name="T53" fmla="*/ 0 h 832"/>
                <a:gd name="T54" fmla="*/ 0 w 838"/>
                <a:gd name="T55" fmla="*/ 0 h 832"/>
                <a:gd name="T56" fmla="*/ 0 w 838"/>
                <a:gd name="T57" fmla="*/ 0 h 832"/>
                <a:gd name="T58" fmla="*/ 0 w 838"/>
                <a:gd name="T59" fmla="*/ 0 h 832"/>
                <a:gd name="T60" fmla="*/ 0 w 838"/>
                <a:gd name="T61" fmla="*/ 0 h 832"/>
                <a:gd name="T62" fmla="*/ 0 w 838"/>
                <a:gd name="T63" fmla="*/ 0 h 832"/>
                <a:gd name="T64" fmla="*/ 0 w 838"/>
                <a:gd name="T65" fmla="*/ 0 h 832"/>
                <a:gd name="T66" fmla="*/ 0 w 838"/>
                <a:gd name="T67" fmla="*/ 0 h 832"/>
                <a:gd name="T68" fmla="*/ 0 w 838"/>
                <a:gd name="T69" fmla="*/ 0 h 832"/>
                <a:gd name="T70" fmla="*/ 0 w 838"/>
                <a:gd name="T71" fmla="*/ 0 h 832"/>
                <a:gd name="T72" fmla="*/ 0 w 838"/>
                <a:gd name="T73" fmla="*/ 0 h 832"/>
                <a:gd name="T74" fmla="*/ 0 w 838"/>
                <a:gd name="T75" fmla="*/ 0 h 832"/>
                <a:gd name="T76" fmla="*/ 0 w 838"/>
                <a:gd name="T77" fmla="*/ 0 h 832"/>
                <a:gd name="T78" fmla="*/ 0 w 838"/>
                <a:gd name="T79" fmla="*/ 0 h 832"/>
                <a:gd name="T80" fmla="*/ 0 w 838"/>
                <a:gd name="T81" fmla="*/ 0 h 832"/>
                <a:gd name="T82" fmla="*/ 0 w 838"/>
                <a:gd name="T83" fmla="*/ 0 h 832"/>
                <a:gd name="T84" fmla="*/ 0 w 838"/>
                <a:gd name="T85" fmla="*/ 0 h 832"/>
                <a:gd name="T86" fmla="*/ 0 w 838"/>
                <a:gd name="T87" fmla="*/ 0 h 832"/>
                <a:gd name="T88" fmla="*/ 0 w 838"/>
                <a:gd name="T89" fmla="*/ 0 h 832"/>
                <a:gd name="T90" fmla="*/ 0 w 838"/>
                <a:gd name="T91" fmla="*/ 0 h 832"/>
                <a:gd name="T92" fmla="*/ 0 w 838"/>
                <a:gd name="T93" fmla="*/ 0 h 832"/>
                <a:gd name="T94" fmla="*/ 0 w 838"/>
                <a:gd name="T95" fmla="*/ 0 h 832"/>
                <a:gd name="T96" fmla="*/ 0 w 838"/>
                <a:gd name="T97" fmla="*/ 0 h 832"/>
                <a:gd name="T98" fmla="*/ 0 w 838"/>
                <a:gd name="T99" fmla="*/ 0 h 832"/>
                <a:gd name="T100" fmla="*/ 0 w 838"/>
                <a:gd name="T101" fmla="*/ 0 h 832"/>
                <a:gd name="T102" fmla="*/ 0 w 838"/>
                <a:gd name="T103" fmla="*/ 0 h 832"/>
                <a:gd name="T104" fmla="*/ 0 w 838"/>
                <a:gd name="T105" fmla="*/ 0 h 832"/>
                <a:gd name="T106" fmla="*/ 0 w 838"/>
                <a:gd name="T107" fmla="*/ 0 h 832"/>
                <a:gd name="T108" fmla="*/ 0 w 838"/>
                <a:gd name="T109" fmla="*/ 0 h 832"/>
                <a:gd name="T110" fmla="*/ 0 w 838"/>
                <a:gd name="T111" fmla="*/ 0 h 832"/>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838" h="832">
                  <a:moveTo>
                    <a:pt x="155" y="0"/>
                  </a:moveTo>
                  <a:lnTo>
                    <a:pt x="253" y="30"/>
                  </a:lnTo>
                  <a:lnTo>
                    <a:pt x="298" y="70"/>
                  </a:lnTo>
                  <a:lnTo>
                    <a:pt x="326" y="153"/>
                  </a:lnTo>
                  <a:lnTo>
                    <a:pt x="326" y="228"/>
                  </a:lnTo>
                  <a:lnTo>
                    <a:pt x="311" y="272"/>
                  </a:lnTo>
                  <a:lnTo>
                    <a:pt x="320" y="350"/>
                  </a:lnTo>
                  <a:lnTo>
                    <a:pt x="320" y="408"/>
                  </a:lnTo>
                  <a:lnTo>
                    <a:pt x="306" y="423"/>
                  </a:lnTo>
                  <a:lnTo>
                    <a:pt x="320" y="445"/>
                  </a:lnTo>
                  <a:lnTo>
                    <a:pt x="329" y="467"/>
                  </a:lnTo>
                  <a:lnTo>
                    <a:pt x="311" y="490"/>
                  </a:lnTo>
                  <a:lnTo>
                    <a:pt x="311" y="513"/>
                  </a:lnTo>
                  <a:lnTo>
                    <a:pt x="347" y="521"/>
                  </a:lnTo>
                  <a:lnTo>
                    <a:pt x="343" y="544"/>
                  </a:lnTo>
                  <a:lnTo>
                    <a:pt x="378" y="557"/>
                  </a:lnTo>
                  <a:lnTo>
                    <a:pt x="411" y="548"/>
                  </a:lnTo>
                  <a:lnTo>
                    <a:pt x="433" y="557"/>
                  </a:lnTo>
                  <a:lnTo>
                    <a:pt x="532" y="571"/>
                  </a:lnTo>
                  <a:lnTo>
                    <a:pt x="622" y="567"/>
                  </a:lnTo>
                  <a:lnTo>
                    <a:pt x="679" y="571"/>
                  </a:lnTo>
                  <a:lnTo>
                    <a:pt x="717" y="594"/>
                  </a:lnTo>
                  <a:lnTo>
                    <a:pt x="807" y="594"/>
                  </a:lnTo>
                  <a:lnTo>
                    <a:pt x="838" y="625"/>
                  </a:lnTo>
                  <a:lnTo>
                    <a:pt x="838" y="660"/>
                  </a:lnTo>
                  <a:lnTo>
                    <a:pt x="833" y="719"/>
                  </a:lnTo>
                  <a:lnTo>
                    <a:pt x="762" y="738"/>
                  </a:lnTo>
                  <a:lnTo>
                    <a:pt x="762" y="700"/>
                  </a:lnTo>
                  <a:lnTo>
                    <a:pt x="757" y="669"/>
                  </a:lnTo>
                  <a:lnTo>
                    <a:pt x="743" y="656"/>
                  </a:lnTo>
                  <a:lnTo>
                    <a:pt x="739" y="692"/>
                  </a:lnTo>
                  <a:lnTo>
                    <a:pt x="734" y="738"/>
                  </a:lnTo>
                  <a:lnTo>
                    <a:pt x="717" y="765"/>
                  </a:lnTo>
                  <a:lnTo>
                    <a:pt x="685" y="800"/>
                  </a:lnTo>
                  <a:lnTo>
                    <a:pt x="610" y="818"/>
                  </a:lnTo>
                  <a:lnTo>
                    <a:pt x="550" y="828"/>
                  </a:lnTo>
                  <a:lnTo>
                    <a:pt x="482" y="832"/>
                  </a:lnTo>
                  <a:lnTo>
                    <a:pt x="569" y="782"/>
                  </a:lnTo>
                  <a:lnTo>
                    <a:pt x="627" y="738"/>
                  </a:lnTo>
                  <a:lnTo>
                    <a:pt x="639" y="700"/>
                  </a:lnTo>
                  <a:lnTo>
                    <a:pt x="631" y="669"/>
                  </a:lnTo>
                  <a:lnTo>
                    <a:pt x="582" y="665"/>
                  </a:lnTo>
                  <a:lnTo>
                    <a:pt x="564" y="700"/>
                  </a:lnTo>
                  <a:lnTo>
                    <a:pt x="550" y="742"/>
                  </a:lnTo>
                  <a:lnTo>
                    <a:pt x="505" y="787"/>
                  </a:lnTo>
                  <a:lnTo>
                    <a:pt x="456" y="823"/>
                  </a:lnTo>
                  <a:lnTo>
                    <a:pt x="406" y="828"/>
                  </a:lnTo>
                  <a:lnTo>
                    <a:pt x="329" y="823"/>
                  </a:lnTo>
                  <a:lnTo>
                    <a:pt x="411" y="759"/>
                  </a:lnTo>
                  <a:lnTo>
                    <a:pt x="469" y="727"/>
                  </a:lnTo>
                  <a:lnTo>
                    <a:pt x="514" y="692"/>
                  </a:lnTo>
                  <a:lnTo>
                    <a:pt x="528" y="665"/>
                  </a:lnTo>
                  <a:lnTo>
                    <a:pt x="524" y="637"/>
                  </a:lnTo>
                  <a:lnTo>
                    <a:pt x="497" y="633"/>
                  </a:lnTo>
                  <a:lnTo>
                    <a:pt x="465" y="660"/>
                  </a:lnTo>
                  <a:lnTo>
                    <a:pt x="447" y="697"/>
                  </a:lnTo>
                  <a:lnTo>
                    <a:pt x="406" y="742"/>
                  </a:lnTo>
                  <a:lnTo>
                    <a:pt x="356" y="765"/>
                  </a:lnTo>
                  <a:lnTo>
                    <a:pt x="320" y="787"/>
                  </a:lnTo>
                  <a:lnTo>
                    <a:pt x="280" y="805"/>
                  </a:lnTo>
                  <a:lnTo>
                    <a:pt x="234" y="813"/>
                  </a:lnTo>
                  <a:lnTo>
                    <a:pt x="181" y="813"/>
                  </a:lnTo>
                  <a:lnTo>
                    <a:pt x="129" y="804"/>
                  </a:lnTo>
                  <a:lnTo>
                    <a:pt x="244" y="765"/>
                  </a:lnTo>
                  <a:lnTo>
                    <a:pt x="288" y="742"/>
                  </a:lnTo>
                  <a:lnTo>
                    <a:pt x="320" y="700"/>
                  </a:lnTo>
                  <a:lnTo>
                    <a:pt x="326" y="665"/>
                  </a:lnTo>
                  <a:lnTo>
                    <a:pt x="298" y="665"/>
                  </a:lnTo>
                  <a:lnTo>
                    <a:pt x="285" y="697"/>
                  </a:lnTo>
                  <a:lnTo>
                    <a:pt x="262" y="723"/>
                  </a:lnTo>
                  <a:lnTo>
                    <a:pt x="225" y="751"/>
                  </a:lnTo>
                  <a:lnTo>
                    <a:pt x="185" y="779"/>
                  </a:lnTo>
                  <a:lnTo>
                    <a:pt x="132" y="802"/>
                  </a:lnTo>
                  <a:lnTo>
                    <a:pt x="91" y="787"/>
                  </a:lnTo>
                  <a:lnTo>
                    <a:pt x="72" y="765"/>
                  </a:lnTo>
                  <a:lnTo>
                    <a:pt x="42" y="709"/>
                  </a:lnTo>
                  <a:lnTo>
                    <a:pt x="100" y="697"/>
                  </a:lnTo>
                  <a:lnTo>
                    <a:pt x="212" y="683"/>
                  </a:lnTo>
                  <a:lnTo>
                    <a:pt x="280" y="652"/>
                  </a:lnTo>
                  <a:lnTo>
                    <a:pt x="315" y="621"/>
                  </a:lnTo>
                  <a:lnTo>
                    <a:pt x="329" y="585"/>
                  </a:lnTo>
                  <a:lnTo>
                    <a:pt x="334" y="567"/>
                  </a:lnTo>
                  <a:lnTo>
                    <a:pt x="315" y="567"/>
                  </a:lnTo>
                  <a:lnTo>
                    <a:pt x="293" y="594"/>
                  </a:lnTo>
                  <a:lnTo>
                    <a:pt x="257" y="642"/>
                  </a:lnTo>
                  <a:lnTo>
                    <a:pt x="176" y="669"/>
                  </a:lnTo>
                  <a:lnTo>
                    <a:pt x="100" y="693"/>
                  </a:lnTo>
                  <a:lnTo>
                    <a:pt x="42" y="709"/>
                  </a:lnTo>
                  <a:lnTo>
                    <a:pt x="19" y="616"/>
                  </a:lnTo>
                  <a:lnTo>
                    <a:pt x="14" y="548"/>
                  </a:lnTo>
                  <a:lnTo>
                    <a:pt x="14" y="489"/>
                  </a:lnTo>
                  <a:lnTo>
                    <a:pt x="91" y="530"/>
                  </a:lnTo>
                  <a:lnTo>
                    <a:pt x="181" y="548"/>
                  </a:lnTo>
                  <a:lnTo>
                    <a:pt x="253" y="544"/>
                  </a:lnTo>
                  <a:lnTo>
                    <a:pt x="271" y="536"/>
                  </a:lnTo>
                  <a:lnTo>
                    <a:pt x="280" y="513"/>
                  </a:lnTo>
                  <a:lnTo>
                    <a:pt x="239" y="513"/>
                  </a:lnTo>
                  <a:lnTo>
                    <a:pt x="196" y="526"/>
                  </a:lnTo>
                  <a:lnTo>
                    <a:pt x="88" y="530"/>
                  </a:lnTo>
                  <a:lnTo>
                    <a:pt x="14" y="490"/>
                  </a:lnTo>
                  <a:lnTo>
                    <a:pt x="10" y="405"/>
                  </a:lnTo>
                  <a:lnTo>
                    <a:pt x="5" y="345"/>
                  </a:lnTo>
                  <a:lnTo>
                    <a:pt x="0" y="287"/>
                  </a:lnTo>
                  <a:lnTo>
                    <a:pt x="10" y="188"/>
                  </a:lnTo>
                  <a:lnTo>
                    <a:pt x="32" y="153"/>
                  </a:lnTo>
                  <a:lnTo>
                    <a:pt x="100" y="108"/>
                  </a:lnTo>
                  <a:lnTo>
                    <a:pt x="78" y="113"/>
                  </a:lnTo>
                  <a:lnTo>
                    <a:pt x="10" y="143"/>
                  </a:lnTo>
                  <a:lnTo>
                    <a:pt x="37" y="81"/>
                  </a:lnTo>
                  <a:lnTo>
                    <a:pt x="60" y="48"/>
                  </a:lnTo>
                  <a:lnTo>
                    <a:pt x="78" y="26"/>
                  </a:lnTo>
                  <a:lnTo>
                    <a:pt x="155"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87" name="Freeform 180"/>
            <p:cNvSpPr>
              <a:spLocks/>
            </p:cNvSpPr>
            <p:nvPr/>
          </p:nvSpPr>
          <p:spPr bwMode="auto">
            <a:xfrm>
              <a:off x="231" y="1940"/>
              <a:ext cx="42" cy="38"/>
            </a:xfrm>
            <a:custGeom>
              <a:avLst/>
              <a:gdLst>
                <a:gd name="T0" fmla="*/ 0 w 209"/>
                <a:gd name="T1" fmla="*/ 0 h 187"/>
                <a:gd name="T2" fmla="*/ 0 w 209"/>
                <a:gd name="T3" fmla="*/ 0 h 187"/>
                <a:gd name="T4" fmla="*/ 0 w 209"/>
                <a:gd name="T5" fmla="*/ 0 h 187"/>
                <a:gd name="T6" fmla="*/ 0 w 209"/>
                <a:gd name="T7" fmla="*/ 0 h 187"/>
                <a:gd name="T8" fmla="*/ 0 w 209"/>
                <a:gd name="T9" fmla="*/ 0 h 187"/>
                <a:gd name="T10" fmla="*/ 0 w 209"/>
                <a:gd name="T11" fmla="*/ 0 h 187"/>
                <a:gd name="T12" fmla="*/ 0 w 209"/>
                <a:gd name="T13" fmla="*/ 0 h 187"/>
                <a:gd name="T14" fmla="*/ 0 w 209"/>
                <a:gd name="T15" fmla="*/ 0 h 187"/>
                <a:gd name="T16" fmla="*/ 0 w 209"/>
                <a:gd name="T17" fmla="*/ 0 h 187"/>
                <a:gd name="T18" fmla="*/ 0 w 209"/>
                <a:gd name="T19" fmla="*/ 0 h 187"/>
                <a:gd name="T20" fmla="*/ 0 w 209"/>
                <a:gd name="T21" fmla="*/ 0 h 187"/>
                <a:gd name="T22" fmla="*/ 0 w 209"/>
                <a:gd name="T23" fmla="*/ 0 h 187"/>
                <a:gd name="T24" fmla="*/ 0 w 209"/>
                <a:gd name="T25" fmla="*/ 0 h 187"/>
                <a:gd name="T26" fmla="*/ 0 w 209"/>
                <a:gd name="T27" fmla="*/ 0 h 187"/>
                <a:gd name="T28" fmla="*/ 0 w 209"/>
                <a:gd name="T29" fmla="*/ 0 h 187"/>
                <a:gd name="T30" fmla="*/ 0 w 209"/>
                <a:gd name="T31" fmla="*/ 0 h 187"/>
                <a:gd name="T32" fmla="*/ 0 w 209"/>
                <a:gd name="T33" fmla="*/ 0 h 187"/>
                <a:gd name="T34" fmla="*/ 0 w 209"/>
                <a:gd name="T35" fmla="*/ 0 h 187"/>
                <a:gd name="T36" fmla="*/ 0 w 209"/>
                <a:gd name="T37" fmla="*/ 0 h 187"/>
                <a:gd name="T38" fmla="*/ 0 w 209"/>
                <a:gd name="T39" fmla="*/ 0 h 187"/>
                <a:gd name="T40" fmla="*/ 0 w 209"/>
                <a:gd name="T41" fmla="*/ 0 h 187"/>
                <a:gd name="T42" fmla="*/ 0 w 209"/>
                <a:gd name="T43" fmla="*/ 0 h 187"/>
                <a:gd name="T44" fmla="*/ 0 w 209"/>
                <a:gd name="T45" fmla="*/ 0 h 18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209" h="187">
                  <a:moveTo>
                    <a:pt x="209" y="0"/>
                  </a:moveTo>
                  <a:lnTo>
                    <a:pt x="209" y="15"/>
                  </a:lnTo>
                  <a:lnTo>
                    <a:pt x="182" y="51"/>
                  </a:lnTo>
                  <a:lnTo>
                    <a:pt x="157" y="71"/>
                  </a:lnTo>
                  <a:lnTo>
                    <a:pt x="100" y="113"/>
                  </a:lnTo>
                  <a:lnTo>
                    <a:pt x="77" y="130"/>
                  </a:lnTo>
                  <a:lnTo>
                    <a:pt x="25" y="170"/>
                  </a:lnTo>
                  <a:lnTo>
                    <a:pt x="82" y="152"/>
                  </a:lnTo>
                  <a:lnTo>
                    <a:pt x="140" y="135"/>
                  </a:lnTo>
                  <a:lnTo>
                    <a:pt x="198" y="130"/>
                  </a:lnTo>
                  <a:lnTo>
                    <a:pt x="194" y="147"/>
                  </a:lnTo>
                  <a:lnTo>
                    <a:pt x="100" y="164"/>
                  </a:lnTo>
                  <a:lnTo>
                    <a:pt x="52" y="184"/>
                  </a:lnTo>
                  <a:lnTo>
                    <a:pt x="25" y="187"/>
                  </a:lnTo>
                  <a:lnTo>
                    <a:pt x="2" y="180"/>
                  </a:lnTo>
                  <a:lnTo>
                    <a:pt x="0" y="158"/>
                  </a:lnTo>
                  <a:lnTo>
                    <a:pt x="18" y="141"/>
                  </a:lnTo>
                  <a:lnTo>
                    <a:pt x="44" y="116"/>
                  </a:lnTo>
                  <a:lnTo>
                    <a:pt x="75" y="80"/>
                  </a:lnTo>
                  <a:lnTo>
                    <a:pt x="107" y="40"/>
                  </a:lnTo>
                  <a:lnTo>
                    <a:pt x="144" y="12"/>
                  </a:lnTo>
                  <a:lnTo>
                    <a:pt x="184" y="2"/>
                  </a:lnTo>
                  <a:lnTo>
                    <a:pt x="209" y="0"/>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88" name="Freeform 181"/>
            <p:cNvSpPr>
              <a:spLocks/>
            </p:cNvSpPr>
            <p:nvPr/>
          </p:nvSpPr>
          <p:spPr bwMode="auto">
            <a:xfrm>
              <a:off x="232" y="1909"/>
              <a:ext cx="39" cy="49"/>
            </a:xfrm>
            <a:custGeom>
              <a:avLst/>
              <a:gdLst>
                <a:gd name="T0" fmla="*/ 0 w 192"/>
                <a:gd name="T1" fmla="*/ 0 h 246"/>
                <a:gd name="T2" fmla="*/ 0 w 192"/>
                <a:gd name="T3" fmla="*/ 0 h 246"/>
                <a:gd name="T4" fmla="*/ 0 w 192"/>
                <a:gd name="T5" fmla="*/ 0 h 246"/>
                <a:gd name="T6" fmla="*/ 0 w 192"/>
                <a:gd name="T7" fmla="*/ 0 h 246"/>
                <a:gd name="T8" fmla="*/ 0 w 192"/>
                <a:gd name="T9" fmla="*/ 0 h 246"/>
                <a:gd name="T10" fmla="*/ 0 w 192"/>
                <a:gd name="T11" fmla="*/ 0 h 246"/>
                <a:gd name="T12" fmla="*/ 0 w 192"/>
                <a:gd name="T13" fmla="*/ 0 h 246"/>
                <a:gd name="T14" fmla="*/ 0 w 192"/>
                <a:gd name="T15" fmla="*/ 0 h 246"/>
                <a:gd name="T16" fmla="*/ 0 w 192"/>
                <a:gd name="T17" fmla="*/ 0 h 246"/>
                <a:gd name="T18" fmla="*/ 0 w 192"/>
                <a:gd name="T19" fmla="*/ 0 h 246"/>
                <a:gd name="T20" fmla="*/ 0 w 192"/>
                <a:gd name="T21" fmla="*/ 0 h 246"/>
                <a:gd name="T22" fmla="*/ 0 w 192"/>
                <a:gd name="T23" fmla="*/ 0 h 246"/>
                <a:gd name="T24" fmla="*/ 0 w 192"/>
                <a:gd name="T25" fmla="*/ 0 h 246"/>
                <a:gd name="T26" fmla="*/ 0 w 192"/>
                <a:gd name="T27" fmla="*/ 0 h 246"/>
                <a:gd name="T28" fmla="*/ 0 w 192"/>
                <a:gd name="T29" fmla="*/ 0 h 246"/>
                <a:gd name="T30" fmla="*/ 0 w 192"/>
                <a:gd name="T31" fmla="*/ 0 h 246"/>
                <a:gd name="T32" fmla="*/ 0 w 192"/>
                <a:gd name="T33" fmla="*/ 0 h 24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92" h="246">
                  <a:moveTo>
                    <a:pt x="156" y="0"/>
                  </a:moveTo>
                  <a:lnTo>
                    <a:pt x="183" y="4"/>
                  </a:lnTo>
                  <a:lnTo>
                    <a:pt x="192" y="27"/>
                  </a:lnTo>
                  <a:lnTo>
                    <a:pt x="190" y="46"/>
                  </a:lnTo>
                  <a:lnTo>
                    <a:pt x="174" y="71"/>
                  </a:lnTo>
                  <a:lnTo>
                    <a:pt x="152" y="78"/>
                  </a:lnTo>
                  <a:lnTo>
                    <a:pt x="110" y="106"/>
                  </a:lnTo>
                  <a:lnTo>
                    <a:pt x="69" y="140"/>
                  </a:lnTo>
                  <a:lnTo>
                    <a:pt x="41" y="184"/>
                  </a:lnTo>
                  <a:lnTo>
                    <a:pt x="8" y="231"/>
                  </a:lnTo>
                  <a:lnTo>
                    <a:pt x="0" y="246"/>
                  </a:lnTo>
                  <a:lnTo>
                    <a:pt x="8" y="190"/>
                  </a:lnTo>
                  <a:lnTo>
                    <a:pt x="16" y="141"/>
                  </a:lnTo>
                  <a:lnTo>
                    <a:pt x="31" y="99"/>
                  </a:lnTo>
                  <a:lnTo>
                    <a:pt x="57" y="60"/>
                  </a:lnTo>
                  <a:lnTo>
                    <a:pt x="128" y="6"/>
                  </a:lnTo>
                  <a:lnTo>
                    <a:pt x="156" y="0"/>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89" name="Freeform 182"/>
            <p:cNvSpPr>
              <a:spLocks/>
            </p:cNvSpPr>
            <p:nvPr/>
          </p:nvSpPr>
          <p:spPr bwMode="auto">
            <a:xfrm>
              <a:off x="237" y="1860"/>
              <a:ext cx="41" cy="29"/>
            </a:xfrm>
            <a:custGeom>
              <a:avLst/>
              <a:gdLst>
                <a:gd name="T0" fmla="*/ 0 w 204"/>
                <a:gd name="T1" fmla="*/ 0 h 141"/>
                <a:gd name="T2" fmla="*/ 0 w 204"/>
                <a:gd name="T3" fmla="*/ 0 h 141"/>
                <a:gd name="T4" fmla="*/ 0 w 204"/>
                <a:gd name="T5" fmla="*/ 0 h 141"/>
                <a:gd name="T6" fmla="*/ 0 w 204"/>
                <a:gd name="T7" fmla="*/ 0 h 141"/>
                <a:gd name="T8" fmla="*/ 0 w 204"/>
                <a:gd name="T9" fmla="*/ 0 h 141"/>
                <a:gd name="T10" fmla="*/ 0 w 204"/>
                <a:gd name="T11" fmla="*/ 0 h 141"/>
                <a:gd name="T12" fmla="*/ 0 w 204"/>
                <a:gd name="T13" fmla="*/ 0 h 141"/>
                <a:gd name="T14" fmla="*/ 0 w 204"/>
                <a:gd name="T15" fmla="*/ 0 h 141"/>
                <a:gd name="T16" fmla="*/ 0 w 204"/>
                <a:gd name="T17" fmla="*/ 0 h 141"/>
                <a:gd name="T18" fmla="*/ 0 w 204"/>
                <a:gd name="T19" fmla="*/ 0 h 1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4" h="141">
                  <a:moveTo>
                    <a:pt x="204" y="141"/>
                  </a:moveTo>
                  <a:lnTo>
                    <a:pt x="169" y="110"/>
                  </a:lnTo>
                  <a:lnTo>
                    <a:pt x="111" y="89"/>
                  </a:lnTo>
                  <a:lnTo>
                    <a:pt x="71" y="78"/>
                  </a:lnTo>
                  <a:lnTo>
                    <a:pt x="0" y="0"/>
                  </a:lnTo>
                  <a:lnTo>
                    <a:pt x="53" y="30"/>
                  </a:lnTo>
                  <a:lnTo>
                    <a:pt x="103" y="51"/>
                  </a:lnTo>
                  <a:lnTo>
                    <a:pt x="138" y="69"/>
                  </a:lnTo>
                  <a:lnTo>
                    <a:pt x="155" y="89"/>
                  </a:lnTo>
                  <a:lnTo>
                    <a:pt x="204" y="141"/>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90" name="Freeform 183"/>
            <p:cNvSpPr>
              <a:spLocks/>
            </p:cNvSpPr>
            <p:nvPr/>
          </p:nvSpPr>
          <p:spPr bwMode="auto">
            <a:xfrm>
              <a:off x="286" y="1913"/>
              <a:ext cx="23" cy="73"/>
            </a:xfrm>
            <a:custGeom>
              <a:avLst/>
              <a:gdLst>
                <a:gd name="T0" fmla="*/ 0 w 115"/>
                <a:gd name="T1" fmla="*/ 0 h 368"/>
                <a:gd name="T2" fmla="*/ 0 w 115"/>
                <a:gd name="T3" fmla="*/ 0 h 368"/>
                <a:gd name="T4" fmla="*/ 0 w 115"/>
                <a:gd name="T5" fmla="*/ 0 h 368"/>
                <a:gd name="T6" fmla="*/ 0 w 115"/>
                <a:gd name="T7" fmla="*/ 0 h 368"/>
                <a:gd name="T8" fmla="*/ 0 w 115"/>
                <a:gd name="T9" fmla="*/ 0 h 368"/>
                <a:gd name="T10" fmla="*/ 0 w 115"/>
                <a:gd name="T11" fmla="*/ 0 h 368"/>
                <a:gd name="T12" fmla="*/ 0 w 115"/>
                <a:gd name="T13" fmla="*/ 0 h 368"/>
                <a:gd name="T14" fmla="*/ 0 w 115"/>
                <a:gd name="T15" fmla="*/ 0 h 368"/>
                <a:gd name="T16" fmla="*/ 0 w 115"/>
                <a:gd name="T17" fmla="*/ 0 h 368"/>
                <a:gd name="T18" fmla="*/ 0 w 115"/>
                <a:gd name="T19" fmla="*/ 0 h 368"/>
                <a:gd name="T20" fmla="*/ 0 w 115"/>
                <a:gd name="T21" fmla="*/ 0 h 368"/>
                <a:gd name="T22" fmla="*/ 0 w 115"/>
                <a:gd name="T23" fmla="*/ 0 h 368"/>
                <a:gd name="T24" fmla="*/ 0 w 115"/>
                <a:gd name="T25" fmla="*/ 0 h 368"/>
                <a:gd name="T26" fmla="*/ 0 w 115"/>
                <a:gd name="T27" fmla="*/ 0 h 368"/>
                <a:gd name="T28" fmla="*/ 0 w 115"/>
                <a:gd name="T29" fmla="*/ 0 h 368"/>
                <a:gd name="T30" fmla="*/ 0 w 115"/>
                <a:gd name="T31" fmla="*/ 0 h 368"/>
                <a:gd name="T32" fmla="*/ 0 w 115"/>
                <a:gd name="T33" fmla="*/ 0 h 368"/>
                <a:gd name="T34" fmla="*/ 0 w 115"/>
                <a:gd name="T35" fmla="*/ 0 h 368"/>
                <a:gd name="T36" fmla="*/ 0 w 115"/>
                <a:gd name="T37" fmla="*/ 0 h 36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15" h="368">
                  <a:moveTo>
                    <a:pt x="115" y="368"/>
                  </a:moveTo>
                  <a:lnTo>
                    <a:pt x="58" y="368"/>
                  </a:lnTo>
                  <a:lnTo>
                    <a:pt x="40" y="364"/>
                  </a:lnTo>
                  <a:lnTo>
                    <a:pt x="40" y="349"/>
                  </a:lnTo>
                  <a:lnTo>
                    <a:pt x="28" y="336"/>
                  </a:lnTo>
                  <a:lnTo>
                    <a:pt x="9" y="323"/>
                  </a:lnTo>
                  <a:lnTo>
                    <a:pt x="19" y="309"/>
                  </a:lnTo>
                  <a:lnTo>
                    <a:pt x="19" y="291"/>
                  </a:lnTo>
                  <a:lnTo>
                    <a:pt x="5" y="269"/>
                  </a:lnTo>
                  <a:lnTo>
                    <a:pt x="5" y="246"/>
                  </a:lnTo>
                  <a:lnTo>
                    <a:pt x="14" y="219"/>
                  </a:lnTo>
                  <a:lnTo>
                    <a:pt x="14" y="161"/>
                  </a:lnTo>
                  <a:lnTo>
                    <a:pt x="0" y="107"/>
                  </a:lnTo>
                  <a:lnTo>
                    <a:pt x="5" y="67"/>
                  </a:lnTo>
                  <a:lnTo>
                    <a:pt x="5" y="0"/>
                  </a:lnTo>
                  <a:lnTo>
                    <a:pt x="40" y="101"/>
                  </a:lnTo>
                  <a:lnTo>
                    <a:pt x="71" y="197"/>
                  </a:lnTo>
                  <a:lnTo>
                    <a:pt x="93" y="300"/>
                  </a:lnTo>
                  <a:lnTo>
                    <a:pt x="115" y="368"/>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91" name="Freeform 184"/>
            <p:cNvSpPr>
              <a:spLocks/>
            </p:cNvSpPr>
            <p:nvPr/>
          </p:nvSpPr>
          <p:spPr bwMode="auto">
            <a:xfrm>
              <a:off x="233" y="1992"/>
              <a:ext cx="41" cy="14"/>
            </a:xfrm>
            <a:custGeom>
              <a:avLst/>
              <a:gdLst>
                <a:gd name="T0" fmla="*/ 0 w 206"/>
                <a:gd name="T1" fmla="*/ 0 h 69"/>
                <a:gd name="T2" fmla="*/ 0 w 206"/>
                <a:gd name="T3" fmla="*/ 0 h 69"/>
                <a:gd name="T4" fmla="*/ 0 w 206"/>
                <a:gd name="T5" fmla="*/ 0 h 69"/>
                <a:gd name="T6" fmla="*/ 0 w 206"/>
                <a:gd name="T7" fmla="*/ 0 h 69"/>
                <a:gd name="T8" fmla="*/ 0 w 206"/>
                <a:gd name="T9" fmla="*/ 0 h 69"/>
                <a:gd name="T10" fmla="*/ 0 w 206"/>
                <a:gd name="T11" fmla="*/ 0 h 69"/>
                <a:gd name="T12" fmla="*/ 0 w 206"/>
                <a:gd name="T13" fmla="*/ 0 h 69"/>
                <a:gd name="T14" fmla="*/ 0 w 206"/>
                <a:gd name="T15" fmla="*/ 0 h 69"/>
                <a:gd name="T16" fmla="*/ 0 w 206"/>
                <a:gd name="T17" fmla="*/ 0 h 69"/>
                <a:gd name="T18" fmla="*/ 0 w 206"/>
                <a:gd name="T19" fmla="*/ 0 h 69"/>
                <a:gd name="T20" fmla="*/ 0 w 206"/>
                <a:gd name="T21" fmla="*/ 0 h 6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06" h="69">
                  <a:moveTo>
                    <a:pt x="42" y="34"/>
                  </a:moveTo>
                  <a:lnTo>
                    <a:pt x="87" y="15"/>
                  </a:lnTo>
                  <a:lnTo>
                    <a:pt x="129" y="3"/>
                  </a:lnTo>
                  <a:lnTo>
                    <a:pt x="184" y="0"/>
                  </a:lnTo>
                  <a:lnTo>
                    <a:pt x="206" y="4"/>
                  </a:lnTo>
                  <a:lnTo>
                    <a:pt x="196" y="26"/>
                  </a:lnTo>
                  <a:lnTo>
                    <a:pt x="174" y="43"/>
                  </a:lnTo>
                  <a:lnTo>
                    <a:pt x="126" y="57"/>
                  </a:lnTo>
                  <a:lnTo>
                    <a:pt x="50" y="69"/>
                  </a:lnTo>
                  <a:lnTo>
                    <a:pt x="0" y="65"/>
                  </a:lnTo>
                  <a:lnTo>
                    <a:pt x="42" y="34"/>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92" name="Freeform 185"/>
            <p:cNvSpPr>
              <a:spLocks/>
            </p:cNvSpPr>
            <p:nvPr/>
          </p:nvSpPr>
          <p:spPr bwMode="auto">
            <a:xfrm>
              <a:off x="284" y="1999"/>
              <a:ext cx="25" cy="31"/>
            </a:xfrm>
            <a:custGeom>
              <a:avLst/>
              <a:gdLst>
                <a:gd name="T0" fmla="*/ 0 w 124"/>
                <a:gd name="T1" fmla="*/ 0 h 154"/>
                <a:gd name="T2" fmla="*/ 0 w 124"/>
                <a:gd name="T3" fmla="*/ 0 h 154"/>
                <a:gd name="T4" fmla="*/ 0 w 124"/>
                <a:gd name="T5" fmla="*/ 0 h 154"/>
                <a:gd name="T6" fmla="*/ 0 w 124"/>
                <a:gd name="T7" fmla="*/ 0 h 154"/>
                <a:gd name="T8" fmla="*/ 0 w 124"/>
                <a:gd name="T9" fmla="*/ 0 h 154"/>
                <a:gd name="T10" fmla="*/ 0 w 124"/>
                <a:gd name="T11" fmla="*/ 0 h 154"/>
                <a:gd name="T12" fmla="*/ 0 w 124"/>
                <a:gd name="T13" fmla="*/ 0 h 154"/>
                <a:gd name="T14" fmla="*/ 0 w 124"/>
                <a:gd name="T15" fmla="*/ 0 h 154"/>
                <a:gd name="T16" fmla="*/ 0 w 124"/>
                <a:gd name="T17" fmla="*/ 0 h 154"/>
                <a:gd name="T18" fmla="*/ 0 w 124"/>
                <a:gd name="T19" fmla="*/ 0 h 154"/>
                <a:gd name="T20" fmla="*/ 0 w 124"/>
                <a:gd name="T21" fmla="*/ 0 h 154"/>
                <a:gd name="T22" fmla="*/ 0 w 124"/>
                <a:gd name="T23" fmla="*/ 0 h 154"/>
                <a:gd name="T24" fmla="*/ 0 w 124"/>
                <a:gd name="T25" fmla="*/ 0 h 15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24" h="154">
                  <a:moveTo>
                    <a:pt x="67" y="43"/>
                  </a:moveTo>
                  <a:lnTo>
                    <a:pt x="82" y="9"/>
                  </a:lnTo>
                  <a:lnTo>
                    <a:pt x="106" y="0"/>
                  </a:lnTo>
                  <a:lnTo>
                    <a:pt x="122" y="7"/>
                  </a:lnTo>
                  <a:lnTo>
                    <a:pt x="124" y="25"/>
                  </a:lnTo>
                  <a:lnTo>
                    <a:pt x="114" y="55"/>
                  </a:lnTo>
                  <a:lnTo>
                    <a:pt x="95" y="82"/>
                  </a:lnTo>
                  <a:lnTo>
                    <a:pt x="73" y="108"/>
                  </a:lnTo>
                  <a:lnTo>
                    <a:pt x="45" y="133"/>
                  </a:lnTo>
                  <a:lnTo>
                    <a:pt x="0" y="154"/>
                  </a:lnTo>
                  <a:lnTo>
                    <a:pt x="40" y="110"/>
                  </a:lnTo>
                  <a:lnTo>
                    <a:pt x="53" y="78"/>
                  </a:lnTo>
                  <a:lnTo>
                    <a:pt x="67" y="43"/>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93" name="Freeform 186"/>
            <p:cNvSpPr>
              <a:spLocks/>
            </p:cNvSpPr>
            <p:nvPr/>
          </p:nvSpPr>
          <p:spPr bwMode="auto">
            <a:xfrm>
              <a:off x="208" y="1836"/>
              <a:ext cx="60" cy="37"/>
            </a:xfrm>
            <a:custGeom>
              <a:avLst/>
              <a:gdLst>
                <a:gd name="T0" fmla="*/ 0 w 298"/>
                <a:gd name="T1" fmla="*/ 0 h 186"/>
                <a:gd name="T2" fmla="*/ 0 w 298"/>
                <a:gd name="T3" fmla="*/ 0 h 186"/>
                <a:gd name="T4" fmla="*/ 0 w 298"/>
                <a:gd name="T5" fmla="*/ 0 h 186"/>
                <a:gd name="T6" fmla="*/ 0 w 298"/>
                <a:gd name="T7" fmla="*/ 0 h 186"/>
                <a:gd name="T8" fmla="*/ 0 w 298"/>
                <a:gd name="T9" fmla="*/ 0 h 186"/>
                <a:gd name="T10" fmla="*/ 0 w 298"/>
                <a:gd name="T11" fmla="*/ 0 h 186"/>
                <a:gd name="T12" fmla="*/ 0 w 298"/>
                <a:gd name="T13" fmla="*/ 0 h 186"/>
                <a:gd name="T14" fmla="*/ 0 w 298"/>
                <a:gd name="T15" fmla="*/ 0 h 186"/>
                <a:gd name="T16" fmla="*/ 0 w 298"/>
                <a:gd name="T17" fmla="*/ 0 h 186"/>
                <a:gd name="T18" fmla="*/ 0 w 298"/>
                <a:gd name="T19" fmla="*/ 0 h 186"/>
                <a:gd name="T20" fmla="*/ 0 w 298"/>
                <a:gd name="T21" fmla="*/ 0 h 186"/>
                <a:gd name="T22" fmla="*/ 0 w 298"/>
                <a:gd name="T23" fmla="*/ 0 h 18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98" h="186">
                  <a:moveTo>
                    <a:pt x="298" y="186"/>
                  </a:moveTo>
                  <a:lnTo>
                    <a:pt x="289" y="109"/>
                  </a:lnTo>
                  <a:lnTo>
                    <a:pt x="226" y="82"/>
                  </a:lnTo>
                  <a:lnTo>
                    <a:pt x="142" y="49"/>
                  </a:lnTo>
                  <a:lnTo>
                    <a:pt x="80" y="25"/>
                  </a:lnTo>
                  <a:lnTo>
                    <a:pt x="23" y="0"/>
                  </a:lnTo>
                  <a:lnTo>
                    <a:pt x="0" y="53"/>
                  </a:lnTo>
                  <a:lnTo>
                    <a:pt x="55" y="84"/>
                  </a:lnTo>
                  <a:lnTo>
                    <a:pt x="119" y="107"/>
                  </a:lnTo>
                  <a:lnTo>
                    <a:pt x="168" y="122"/>
                  </a:lnTo>
                  <a:lnTo>
                    <a:pt x="229" y="154"/>
                  </a:lnTo>
                  <a:lnTo>
                    <a:pt x="298" y="186"/>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grpSp>
      <p:grpSp>
        <p:nvGrpSpPr>
          <p:cNvPr id="194" name="Group 187"/>
          <p:cNvGrpSpPr>
            <a:grpSpLocks/>
          </p:cNvGrpSpPr>
          <p:nvPr/>
        </p:nvGrpSpPr>
        <p:grpSpPr bwMode="auto">
          <a:xfrm>
            <a:off x="1794400" y="3397763"/>
            <a:ext cx="123814" cy="155175"/>
            <a:chOff x="141" y="2010"/>
            <a:chExt cx="123" cy="167"/>
          </a:xfrm>
        </p:grpSpPr>
        <p:sp>
          <p:nvSpPr>
            <p:cNvPr id="195" name="Freeform 188"/>
            <p:cNvSpPr>
              <a:spLocks/>
            </p:cNvSpPr>
            <p:nvPr/>
          </p:nvSpPr>
          <p:spPr bwMode="auto">
            <a:xfrm>
              <a:off x="141" y="2010"/>
              <a:ext cx="123" cy="167"/>
            </a:xfrm>
            <a:custGeom>
              <a:avLst/>
              <a:gdLst>
                <a:gd name="T0" fmla="*/ 0 w 617"/>
                <a:gd name="T1" fmla="*/ 0 h 835"/>
                <a:gd name="T2" fmla="*/ 0 w 617"/>
                <a:gd name="T3" fmla="*/ 0 h 835"/>
                <a:gd name="T4" fmla="*/ 0 w 617"/>
                <a:gd name="T5" fmla="*/ 0 h 835"/>
                <a:gd name="T6" fmla="*/ 0 w 617"/>
                <a:gd name="T7" fmla="*/ 0 h 835"/>
                <a:gd name="T8" fmla="*/ 0 w 617"/>
                <a:gd name="T9" fmla="*/ 0 h 835"/>
                <a:gd name="T10" fmla="*/ 0 w 617"/>
                <a:gd name="T11" fmla="*/ 0 h 835"/>
                <a:gd name="T12" fmla="*/ 0 w 617"/>
                <a:gd name="T13" fmla="*/ 0 h 835"/>
                <a:gd name="T14" fmla="*/ 0 w 617"/>
                <a:gd name="T15" fmla="*/ 0 h 835"/>
                <a:gd name="T16" fmla="*/ 0 w 617"/>
                <a:gd name="T17" fmla="*/ 0 h 835"/>
                <a:gd name="T18" fmla="*/ 0 w 617"/>
                <a:gd name="T19" fmla="*/ 0 h 835"/>
                <a:gd name="T20" fmla="*/ 0 w 617"/>
                <a:gd name="T21" fmla="*/ 0 h 835"/>
                <a:gd name="T22" fmla="*/ 0 w 617"/>
                <a:gd name="T23" fmla="*/ 0 h 835"/>
                <a:gd name="T24" fmla="*/ 0 w 617"/>
                <a:gd name="T25" fmla="*/ 0 h 835"/>
                <a:gd name="T26" fmla="*/ 0 w 617"/>
                <a:gd name="T27" fmla="*/ 0 h 835"/>
                <a:gd name="T28" fmla="*/ 0 w 617"/>
                <a:gd name="T29" fmla="*/ 0 h 835"/>
                <a:gd name="T30" fmla="*/ 0 w 617"/>
                <a:gd name="T31" fmla="*/ 0 h 835"/>
                <a:gd name="T32" fmla="*/ 0 w 617"/>
                <a:gd name="T33" fmla="*/ 0 h 835"/>
                <a:gd name="T34" fmla="*/ 0 w 617"/>
                <a:gd name="T35" fmla="*/ 0 h 835"/>
                <a:gd name="T36" fmla="*/ 0 w 617"/>
                <a:gd name="T37" fmla="*/ 0 h 835"/>
                <a:gd name="T38" fmla="*/ 0 w 617"/>
                <a:gd name="T39" fmla="*/ 0 h 835"/>
                <a:gd name="T40" fmla="*/ 0 w 617"/>
                <a:gd name="T41" fmla="*/ 0 h 835"/>
                <a:gd name="T42" fmla="*/ 0 w 617"/>
                <a:gd name="T43" fmla="*/ 0 h 835"/>
                <a:gd name="T44" fmla="*/ 0 w 617"/>
                <a:gd name="T45" fmla="*/ 0 h 835"/>
                <a:gd name="T46" fmla="*/ 0 w 617"/>
                <a:gd name="T47" fmla="*/ 0 h 835"/>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617" h="835">
                  <a:moveTo>
                    <a:pt x="342" y="123"/>
                  </a:moveTo>
                  <a:lnTo>
                    <a:pt x="229" y="113"/>
                  </a:lnTo>
                  <a:lnTo>
                    <a:pt x="160" y="96"/>
                  </a:lnTo>
                  <a:lnTo>
                    <a:pt x="139" y="64"/>
                  </a:lnTo>
                  <a:lnTo>
                    <a:pt x="139" y="38"/>
                  </a:lnTo>
                  <a:lnTo>
                    <a:pt x="121" y="15"/>
                  </a:lnTo>
                  <a:lnTo>
                    <a:pt x="58" y="0"/>
                  </a:lnTo>
                  <a:lnTo>
                    <a:pt x="0" y="5"/>
                  </a:lnTo>
                  <a:lnTo>
                    <a:pt x="70" y="650"/>
                  </a:lnTo>
                  <a:lnTo>
                    <a:pt x="121" y="710"/>
                  </a:lnTo>
                  <a:lnTo>
                    <a:pt x="183" y="768"/>
                  </a:lnTo>
                  <a:lnTo>
                    <a:pt x="273" y="813"/>
                  </a:lnTo>
                  <a:lnTo>
                    <a:pt x="377" y="827"/>
                  </a:lnTo>
                  <a:lnTo>
                    <a:pt x="518" y="835"/>
                  </a:lnTo>
                  <a:lnTo>
                    <a:pt x="599" y="823"/>
                  </a:lnTo>
                  <a:lnTo>
                    <a:pt x="617" y="777"/>
                  </a:lnTo>
                  <a:lnTo>
                    <a:pt x="608" y="718"/>
                  </a:lnTo>
                  <a:lnTo>
                    <a:pt x="550" y="537"/>
                  </a:lnTo>
                  <a:lnTo>
                    <a:pt x="500" y="357"/>
                  </a:lnTo>
                  <a:lnTo>
                    <a:pt x="478" y="221"/>
                  </a:lnTo>
                  <a:lnTo>
                    <a:pt x="478" y="186"/>
                  </a:lnTo>
                  <a:lnTo>
                    <a:pt x="446" y="136"/>
                  </a:lnTo>
                  <a:lnTo>
                    <a:pt x="409" y="123"/>
                  </a:lnTo>
                  <a:lnTo>
                    <a:pt x="342" y="123"/>
                  </a:lnTo>
                  <a:close/>
                </a:path>
              </a:pathLst>
            </a:custGeom>
            <a:solidFill>
              <a:srgbClr val="404040"/>
            </a:solidFill>
            <a:ln w="3175">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196" name="Freeform 189"/>
            <p:cNvSpPr>
              <a:spLocks/>
            </p:cNvSpPr>
            <p:nvPr/>
          </p:nvSpPr>
          <p:spPr bwMode="auto">
            <a:xfrm>
              <a:off x="143" y="2019"/>
              <a:ext cx="106" cy="153"/>
            </a:xfrm>
            <a:custGeom>
              <a:avLst/>
              <a:gdLst>
                <a:gd name="T0" fmla="*/ 0 w 531"/>
                <a:gd name="T1" fmla="*/ 0 h 766"/>
                <a:gd name="T2" fmla="*/ 0 w 531"/>
                <a:gd name="T3" fmla="*/ 0 h 766"/>
                <a:gd name="T4" fmla="*/ 0 w 531"/>
                <a:gd name="T5" fmla="*/ 0 h 766"/>
                <a:gd name="T6" fmla="*/ 0 w 531"/>
                <a:gd name="T7" fmla="*/ 0 h 766"/>
                <a:gd name="T8" fmla="*/ 0 w 531"/>
                <a:gd name="T9" fmla="*/ 0 h 766"/>
                <a:gd name="T10" fmla="*/ 0 w 531"/>
                <a:gd name="T11" fmla="*/ 0 h 766"/>
                <a:gd name="T12" fmla="*/ 0 w 531"/>
                <a:gd name="T13" fmla="*/ 0 h 766"/>
                <a:gd name="T14" fmla="*/ 0 w 531"/>
                <a:gd name="T15" fmla="*/ 0 h 766"/>
                <a:gd name="T16" fmla="*/ 0 w 531"/>
                <a:gd name="T17" fmla="*/ 0 h 766"/>
                <a:gd name="T18" fmla="*/ 0 w 531"/>
                <a:gd name="T19" fmla="*/ 0 h 766"/>
                <a:gd name="T20" fmla="*/ 0 w 531"/>
                <a:gd name="T21" fmla="*/ 0 h 766"/>
                <a:gd name="T22" fmla="*/ 0 w 531"/>
                <a:gd name="T23" fmla="*/ 0 h 766"/>
                <a:gd name="T24" fmla="*/ 0 w 531"/>
                <a:gd name="T25" fmla="*/ 0 h 766"/>
                <a:gd name="T26" fmla="*/ 0 w 531"/>
                <a:gd name="T27" fmla="*/ 0 h 766"/>
                <a:gd name="T28" fmla="*/ 0 w 531"/>
                <a:gd name="T29" fmla="*/ 0 h 766"/>
                <a:gd name="T30" fmla="*/ 0 w 531"/>
                <a:gd name="T31" fmla="*/ 0 h 766"/>
                <a:gd name="T32" fmla="*/ 0 w 531"/>
                <a:gd name="T33" fmla="*/ 0 h 766"/>
                <a:gd name="T34" fmla="*/ 0 w 531"/>
                <a:gd name="T35" fmla="*/ 0 h 766"/>
                <a:gd name="T36" fmla="*/ 0 w 531"/>
                <a:gd name="T37" fmla="*/ 0 h 766"/>
                <a:gd name="T38" fmla="*/ 0 w 531"/>
                <a:gd name="T39" fmla="*/ 0 h 766"/>
                <a:gd name="T40" fmla="*/ 0 w 531"/>
                <a:gd name="T41" fmla="*/ 0 h 76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531" h="766">
                  <a:moveTo>
                    <a:pt x="347" y="154"/>
                  </a:moveTo>
                  <a:lnTo>
                    <a:pt x="248" y="150"/>
                  </a:lnTo>
                  <a:lnTo>
                    <a:pt x="143" y="131"/>
                  </a:lnTo>
                  <a:lnTo>
                    <a:pt x="81" y="99"/>
                  </a:lnTo>
                  <a:lnTo>
                    <a:pt x="46" y="72"/>
                  </a:lnTo>
                  <a:lnTo>
                    <a:pt x="0" y="0"/>
                  </a:lnTo>
                  <a:lnTo>
                    <a:pt x="67" y="589"/>
                  </a:lnTo>
                  <a:lnTo>
                    <a:pt x="113" y="643"/>
                  </a:lnTo>
                  <a:lnTo>
                    <a:pt x="162" y="694"/>
                  </a:lnTo>
                  <a:lnTo>
                    <a:pt x="225" y="729"/>
                  </a:lnTo>
                  <a:lnTo>
                    <a:pt x="279" y="747"/>
                  </a:lnTo>
                  <a:lnTo>
                    <a:pt x="347" y="756"/>
                  </a:lnTo>
                  <a:lnTo>
                    <a:pt x="409" y="766"/>
                  </a:lnTo>
                  <a:lnTo>
                    <a:pt x="480" y="766"/>
                  </a:lnTo>
                  <a:lnTo>
                    <a:pt x="512" y="756"/>
                  </a:lnTo>
                  <a:lnTo>
                    <a:pt x="531" y="729"/>
                  </a:lnTo>
                  <a:lnTo>
                    <a:pt x="522" y="685"/>
                  </a:lnTo>
                  <a:lnTo>
                    <a:pt x="476" y="581"/>
                  </a:lnTo>
                  <a:lnTo>
                    <a:pt x="399" y="229"/>
                  </a:lnTo>
                  <a:lnTo>
                    <a:pt x="387" y="180"/>
                  </a:lnTo>
                  <a:lnTo>
                    <a:pt x="347" y="154"/>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grpSp>
      <p:sp>
        <p:nvSpPr>
          <p:cNvPr id="197" name="Freeform 190"/>
          <p:cNvSpPr>
            <a:spLocks/>
          </p:cNvSpPr>
          <p:nvPr/>
        </p:nvSpPr>
        <p:spPr bwMode="auto">
          <a:xfrm>
            <a:off x="2098400" y="3574309"/>
            <a:ext cx="9060" cy="131016"/>
          </a:xfrm>
          <a:custGeom>
            <a:avLst/>
            <a:gdLst>
              <a:gd name="T0" fmla="*/ 2147483646 w 43"/>
              <a:gd name="T1" fmla="*/ 0 h 703"/>
              <a:gd name="T2" fmla="*/ 2147483646 w 43"/>
              <a:gd name="T3" fmla="*/ 2147483646 h 703"/>
              <a:gd name="T4" fmla="*/ 2147483646 w 43"/>
              <a:gd name="T5" fmla="*/ 2147483646 h 703"/>
              <a:gd name="T6" fmla="*/ 2147483646 w 43"/>
              <a:gd name="T7" fmla="*/ 2147483646 h 703"/>
              <a:gd name="T8" fmla="*/ 2147483646 w 43"/>
              <a:gd name="T9" fmla="*/ 2147483646 h 703"/>
              <a:gd name="T10" fmla="*/ 2147483646 w 43"/>
              <a:gd name="T11" fmla="*/ 2147483646 h 703"/>
              <a:gd name="T12" fmla="*/ 2147483646 w 43"/>
              <a:gd name="T13" fmla="*/ 2147483646 h 703"/>
              <a:gd name="T14" fmla="*/ 0 w 43"/>
              <a:gd name="T15" fmla="*/ 2147483646 h 703"/>
              <a:gd name="T16" fmla="*/ 2147483646 w 43"/>
              <a:gd name="T17" fmla="*/ 2147483646 h 703"/>
              <a:gd name="T18" fmla="*/ 2147483646 w 43"/>
              <a:gd name="T19" fmla="*/ 2147483646 h 703"/>
              <a:gd name="T20" fmla="*/ 2147483646 w 43"/>
              <a:gd name="T21" fmla="*/ 2147483646 h 703"/>
              <a:gd name="T22" fmla="*/ 2147483646 w 43"/>
              <a:gd name="T23" fmla="*/ 2147483646 h 703"/>
              <a:gd name="T24" fmla="*/ 2147483646 w 43"/>
              <a:gd name="T25" fmla="*/ 2147483646 h 703"/>
              <a:gd name="T26" fmla="*/ 2147483646 w 43"/>
              <a:gd name="T27" fmla="*/ 2147483646 h 703"/>
              <a:gd name="T28" fmla="*/ 2147483646 w 43"/>
              <a:gd name="T29" fmla="*/ 0 h 70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43" h="703">
                <a:moveTo>
                  <a:pt x="29" y="0"/>
                </a:moveTo>
                <a:lnTo>
                  <a:pt x="43" y="36"/>
                </a:lnTo>
                <a:lnTo>
                  <a:pt x="27" y="63"/>
                </a:lnTo>
                <a:lnTo>
                  <a:pt x="14" y="122"/>
                </a:lnTo>
                <a:lnTo>
                  <a:pt x="32" y="176"/>
                </a:lnTo>
                <a:lnTo>
                  <a:pt x="21" y="491"/>
                </a:lnTo>
                <a:lnTo>
                  <a:pt x="21" y="693"/>
                </a:lnTo>
                <a:lnTo>
                  <a:pt x="0" y="703"/>
                </a:lnTo>
                <a:lnTo>
                  <a:pt x="2" y="284"/>
                </a:lnTo>
                <a:lnTo>
                  <a:pt x="21" y="184"/>
                </a:lnTo>
                <a:lnTo>
                  <a:pt x="10" y="137"/>
                </a:lnTo>
                <a:lnTo>
                  <a:pt x="4" y="120"/>
                </a:lnTo>
                <a:lnTo>
                  <a:pt x="12" y="69"/>
                </a:lnTo>
                <a:lnTo>
                  <a:pt x="27" y="40"/>
                </a:lnTo>
                <a:lnTo>
                  <a:pt x="29"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98" name="Freeform 191"/>
          <p:cNvSpPr>
            <a:spLocks/>
          </p:cNvSpPr>
          <p:nvPr/>
        </p:nvSpPr>
        <p:spPr bwMode="auto">
          <a:xfrm>
            <a:off x="2062162" y="3576168"/>
            <a:ext cx="22145" cy="6505"/>
          </a:xfrm>
          <a:custGeom>
            <a:avLst/>
            <a:gdLst>
              <a:gd name="T0" fmla="*/ 2147483646 w 112"/>
              <a:gd name="T1" fmla="*/ 0 h 36"/>
              <a:gd name="T2" fmla="*/ 2147483646 w 112"/>
              <a:gd name="T3" fmla="*/ 2147483646 h 36"/>
              <a:gd name="T4" fmla="*/ 2147483646 w 112"/>
              <a:gd name="T5" fmla="*/ 2147483646 h 36"/>
              <a:gd name="T6" fmla="*/ 0 w 112"/>
              <a:gd name="T7" fmla="*/ 2147483646 h 36"/>
              <a:gd name="T8" fmla="*/ 2147483646 w 112"/>
              <a:gd name="T9" fmla="*/ 2147483646 h 36"/>
              <a:gd name="T10" fmla="*/ 2147483646 w 112"/>
              <a:gd name="T11" fmla="*/ 0 h 3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12" h="36">
                <a:moveTo>
                  <a:pt x="112" y="0"/>
                </a:moveTo>
                <a:lnTo>
                  <a:pt x="57" y="26"/>
                </a:lnTo>
                <a:lnTo>
                  <a:pt x="9" y="36"/>
                </a:lnTo>
                <a:lnTo>
                  <a:pt x="0" y="36"/>
                </a:lnTo>
                <a:lnTo>
                  <a:pt x="29" y="11"/>
                </a:lnTo>
                <a:lnTo>
                  <a:pt x="112"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99" name="Freeform 192"/>
          <p:cNvSpPr>
            <a:spLocks/>
          </p:cNvSpPr>
          <p:nvPr/>
        </p:nvSpPr>
        <p:spPr bwMode="auto">
          <a:xfrm>
            <a:off x="1968546" y="3236084"/>
            <a:ext cx="30199" cy="75265"/>
          </a:xfrm>
          <a:custGeom>
            <a:avLst/>
            <a:gdLst>
              <a:gd name="T0" fmla="*/ 0 w 150"/>
              <a:gd name="T1" fmla="*/ 0 h 407"/>
              <a:gd name="T2" fmla="*/ 2147483646 w 150"/>
              <a:gd name="T3" fmla="*/ 2147483646 h 407"/>
              <a:gd name="T4" fmla="*/ 2147483646 w 150"/>
              <a:gd name="T5" fmla="*/ 2147483646 h 407"/>
              <a:gd name="T6" fmla="*/ 2147483646 w 150"/>
              <a:gd name="T7" fmla="*/ 2147483646 h 407"/>
              <a:gd name="T8" fmla="*/ 2147483646 w 150"/>
              <a:gd name="T9" fmla="*/ 2147483646 h 407"/>
              <a:gd name="T10" fmla="*/ 2147483646 w 150"/>
              <a:gd name="T11" fmla="*/ 2147483646 h 407"/>
              <a:gd name="T12" fmla="*/ 2147483646 w 150"/>
              <a:gd name="T13" fmla="*/ 2147483646 h 407"/>
              <a:gd name="T14" fmla="*/ 2147483646 w 150"/>
              <a:gd name="T15" fmla="*/ 2147483646 h 407"/>
              <a:gd name="T16" fmla="*/ 2147483646 w 150"/>
              <a:gd name="T17" fmla="*/ 2147483646 h 407"/>
              <a:gd name="T18" fmla="*/ 2147483646 w 150"/>
              <a:gd name="T19" fmla="*/ 2147483646 h 407"/>
              <a:gd name="T20" fmla="*/ 2147483646 w 150"/>
              <a:gd name="T21" fmla="*/ 2147483646 h 407"/>
              <a:gd name="T22" fmla="*/ 2147483646 w 150"/>
              <a:gd name="T23" fmla="*/ 2147483646 h 407"/>
              <a:gd name="T24" fmla="*/ 2147483646 w 150"/>
              <a:gd name="T25" fmla="*/ 2147483646 h 407"/>
              <a:gd name="T26" fmla="*/ 2147483646 w 150"/>
              <a:gd name="T27" fmla="*/ 2147483646 h 407"/>
              <a:gd name="T28" fmla="*/ 2147483646 w 150"/>
              <a:gd name="T29" fmla="*/ 2147483646 h 407"/>
              <a:gd name="T30" fmla="*/ 2147483646 w 150"/>
              <a:gd name="T31" fmla="*/ 2147483646 h 407"/>
              <a:gd name="T32" fmla="*/ 2147483646 w 150"/>
              <a:gd name="T33" fmla="*/ 2147483646 h 407"/>
              <a:gd name="T34" fmla="*/ 2147483646 w 150"/>
              <a:gd name="T35" fmla="*/ 2147483646 h 407"/>
              <a:gd name="T36" fmla="*/ 2147483646 w 150"/>
              <a:gd name="T37" fmla="*/ 2147483646 h 407"/>
              <a:gd name="T38" fmla="*/ 2147483646 w 150"/>
              <a:gd name="T39" fmla="*/ 2147483646 h 407"/>
              <a:gd name="T40" fmla="*/ 2147483646 w 150"/>
              <a:gd name="T41" fmla="*/ 2147483646 h 407"/>
              <a:gd name="T42" fmla="*/ 2147483646 w 150"/>
              <a:gd name="T43" fmla="*/ 2147483646 h 407"/>
              <a:gd name="T44" fmla="*/ 2147483646 w 150"/>
              <a:gd name="T45" fmla="*/ 2147483646 h 407"/>
              <a:gd name="T46" fmla="*/ 2147483646 w 150"/>
              <a:gd name="T47" fmla="*/ 2147483646 h 407"/>
              <a:gd name="T48" fmla="*/ 2147483646 w 150"/>
              <a:gd name="T49" fmla="*/ 2147483646 h 40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50" h="407">
                <a:moveTo>
                  <a:pt x="0" y="0"/>
                </a:moveTo>
                <a:lnTo>
                  <a:pt x="20" y="10"/>
                </a:lnTo>
                <a:lnTo>
                  <a:pt x="17" y="34"/>
                </a:lnTo>
                <a:lnTo>
                  <a:pt x="36" y="22"/>
                </a:lnTo>
                <a:lnTo>
                  <a:pt x="33" y="50"/>
                </a:lnTo>
                <a:lnTo>
                  <a:pt x="58" y="46"/>
                </a:lnTo>
                <a:lnTo>
                  <a:pt x="39" y="69"/>
                </a:lnTo>
                <a:lnTo>
                  <a:pt x="91" y="73"/>
                </a:lnTo>
                <a:lnTo>
                  <a:pt x="61" y="101"/>
                </a:lnTo>
                <a:lnTo>
                  <a:pt x="105" y="101"/>
                </a:lnTo>
                <a:lnTo>
                  <a:pt x="75" y="130"/>
                </a:lnTo>
                <a:lnTo>
                  <a:pt x="121" y="127"/>
                </a:lnTo>
                <a:lnTo>
                  <a:pt x="92" y="167"/>
                </a:lnTo>
                <a:lnTo>
                  <a:pt x="133" y="164"/>
                </a:lnTo>
                <a:lnTo>
                  <a:pt x="98" y="199"/>
                </a:lnTo>
                <a:lnTo>
                  <a:pt x="150" y="205"/>
                </a:lnTo>
                <a:lnTo>
                  <a:pt x="105" y="237"/>
                </a:lnTo>
                <a:lnTo>
                  <a:pt x="150" y="250"/>
                </a:lnTo>
                <a:lnTo>
                  <a:pt x="101" y="266"/>
                </a:lnTo>
                <a:lnTo>
                  <a:pt x="146" y="293"/>
                </a:lnTo>
                <a:lnTo>
                  <a:pt x="98" y="312"/>
                </a:lnTo>
                <a:lnTo>
                  <a:pt x="140" y="343"/>
                </a:lnTo>
                <a:lnTo>
                  <a:pt x="98" y="355"/>
                </a:lnTo>
                <a:lnTo>
                  <a:pt x="121" y="382"/>
                </a:lnTo>
                <a:lnTo>
                  <a:pt x="88" y="407"/>
                </a:lnTo>
              </a:path>
            </a:pathLst>
          </a:custGeom>
          <a:noFill/>
          <a:ln w="317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a:endParaRPr lang="zh-CN" altLang="en-US" sz="900" b="1">
              <a:latin typeface="微软雅黑" pitchFamily="34" charset="-122"/>
              <a:ea typeface="微软雅黑" pitchFamily="34" charset="-122"/>
            </a:endParaRPr>
          </a:p>
        </p:txBody>
      </p:sp>
      <p:sp>
        <p:nvSpPr>
          <p:cNvPr id="200" name="Text Box 193"/>
          <p:cNvSpPr txBox="1">
            <a:spLocks noChangeArrowheads="1"/>
          </p:cNvSpPr>
          <p:nvPr/>
        </p:nvSpPr>
        <p:spPr bwMode="auto">
          <a:xfrm>
            <a:off x="6632191" y="3936394"/>
            <a:ext cx="646331"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900" b="1" dirty="0">
                <a:latin typeface="微软雅黑" pitchFamily="34" charset="-122"/>
                <a:ea typeface="微软雅黑" pitchFamily="34" charset="-122"/>
              </a:rPr>
              <a:t>用户代理</a:t>
            </a:r>
          </a:p>
        </p:txBody>
      </p:sp>
      <p:sp>
        <p:nvSpPr>
          <p:cNvPr id="201" name="Oval 194"/>
          <p:cNvSpPr>
            <a:spLocks noChangeArrowheads="1"/>
          </p:cNvSpPr>
          <p:nvPr/>
        </p:nvSpPr>
        <p:spPr bwMode="auto">
          <a:xfrm>
            <a:off x="2135645" y="3298340"/>
            <a:ext cx="189245" cy="94777"/>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en-US" sz="900" b="1">
              <a:latin typeface="微软雅黑" pitchFamily="34" charset="-122"/>
              <a:ea typeface="微软雅黑" pitchFamily="34" charset="-122"/>
            </a:endParaRPr>
          </a:p>
        </p:txBody>
      </p:sp>
      <p:grpSp>
        <p:nvGrpSpPr>
          <p:cNvPr id="202" name="Group 195"/>
          <p:cNvGrpSpPr>
            <a:grpSpLocks/>
          </p:cNvGrpSpPr>
          <p:nvPr/>
        </p:nvGrpSpPr>
        <p:grpSpPr bwMode="auto">
          <a:xfrm>
            <a:off x="6678537" y="3085555"/>
            <a:ext cx="449960" cy="289908"/>
            <a:chOff x="4993" y="1674"/>
            <a:chExt cx="447" cy="312"/>
          </a:xfrm>
        </p:grpSpPr>
        <p:grpSp>
          <p:nvGrpSpPr>
            <p:cNvPr id="203" name="Group 196"/>
            <p:cNvGrpSpPr>
              <a:grpSpLocks/>
            </p:cNvGrpSpPr>
            <p:nvPr/>
          </p:nvGrpSpPr>
          <p:grpSpPr bwMode="auto">
            <a:xfrm>
              <a:off x="4993" y="1674"/>
              <a:ext cx="345" cy="282"/>
              <a:chOff x="4993" y="1674"/>
              <a:chExt cx="345" cy="282"/>
            </a:xfrm>
          </p:grpSpPr>
          <p:grpSp>
            <p:nvGrpSpPr>
              <p:cNvPr id="236" name="Group 197"/>
              <p:cNvGrpSpPr>
                <a:grpSpLocks/>
              </p:cNvGrpSpPr>
              <p:nvPr/>
            </p:nvGrpSpPr>
            <p:grpSpPr bwMode="auto">
              <a:xfrm>
                <a:off x="4993" y="1674"/>
                <a:ext cx="345" cy="282"/>
                <a:chOff x="4993" y="1674"/>
                <a:chExt cx="345" cy="282"/>
              </a:xfrm>
            </p:grpSpPr>
            <p:grpSp>
              <p:nvGrpSpPr>
                <p:cNvPr id="245" name="Group 198"/>
                <p:cNvGrpSpPr>
                  <a:grpSpLocks/>
                </p:cNvGrpSpPr>
                <p:nvPr/>
              </p:nvGrpSpPr>
              <p:grpSpPr bwMode="auto">
                <a:xfrm>
                  <a:off x="4993" y="1833"/>
                  <a:ext cx="345" cy="123"/>
                  <a:chOff x="4993" y="1833"/>
                  <a:chExt cx="345" cy="123"/>
                </a:xfrm>
              </p:grpSpPr>
              <p:sp>
                <p:nvSpPr>
                  <p:cNvPr id="251" name="Freeform 199"/>
                  <p:cNvSpPr>
                    <a:spLocks/>
                  </p:cNvSpPr>
                  <p:nvPr/>
                </p:nvSpPr>
                <p:spPr bwMode="auto">
                  <a:xfrm>
                    <a:off x="5140" y="1833"/>
                    <a:ext cx="198" cy="123"/>
                  </a:xfrm>
                  <a:custGeom>
                    <a:avLst/>
                    <a:gdLst>
                      <a:gd name="T0" fmla="*/ 0 w 1188"/>
                      <a:gd name="T1" fmla="*/ 0 h 738"/>
                      <a:gd name="T2" fmla="*/ 0 w 1188"/>
                      <a:gd name="T3" fmla="*/ 0 h 738"/>
                      <a:gd name="T4" fmla="*/ 0 w 1188"/>
                      <a:gd name="T5" fmla="*/ 0 h 738"/>
                      <a:gd name="T6" fmla="*/ 0 w 1188"/>
                      <a:gd name="T7" fmla="*/ 0 h 738"/>
                      <a:gd name="T8" fmla="*/ 0 w 1188"/>
                      <a:gd name="T9" fmla="*/ 0 h 7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88" h="738">
                        <a:moveTo>
                          <a:pt x="0" y="225"/>
                        </a:moveTo>
                        <a:lnTo>
                          <a:pt x="0" y="738"/>
                        </a:lnTo>
                        <a:lnTo>
                          <a:pt x="1188" y="360"/>
                        </a:lnTo>
                        <a:lnTo>
                          <a:pt x="1188" y="0"/>
                        </a:lnTo>
                        <a:lnTo>
                          <a:pt x="0" y="225"/>
                        </a:lnTo>
                        <a:close/>
                      </a:path>
                    </a:pathLst>
                  </a:custGeom>
                  <a:solidFill>
                    <a:srgbClr val="A0A0A0"/>
                  </a:solidFill>
                  <a:ln w="1588">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252" name="Freeform 200"/>
                  <p:cNvSpPr>
                    <a:spLocks/>
                  </p:cNvSpPr>
                  <p:nvPr/>
                </p:nvSpPr>
                <p:spPr bwMode="auto">
                  <a:xfrm>
                    <a:off x="4993" y="1862"/>
                    <a:ext cx="147" cy="94"/>
                  </a:xfrm>
                  <a:custGeom>
                    <a:avLst/>
                    <a:gdLst>
                      <a:gd name="T0" fmla="*/ 0 w 882"/>
                      <a:gd name="T1" fmla="*/ 0 h 563"/>
                      <a:gd name="T2" fmla="*/ 0 w 882"/>
                      <a:gd name="T3" fmla="*/ 0 h 563"/>
                      <a:gd name="T4" fmla="*/ 0 w 882"/>
                      <a:gd name="T5" fmla="*/ 0 h 563"/>
                      <a:gd name="T6" fmla="*/ 0 w 882"/>
                      <a:gd name="T7" fmla="*/ 0 h 563"/>
                      <a:gd name="T8" fmla="*/ 0 w 882"/>
                      <a:gd name="T9" fmla="*/ 0 h 5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82" h="563">
                        <a:moveTo>
                          <a:pt x="882" y="50"/>
                        </a:moveTo>
                        <a:lnTo>
                          <a:pt x="882" y="563"/>
                        </a:lnTo>
                        <a:lnTo>
                          <a:pt x="0" y="436"/>
                        </a:lnTo>
                        <a:lnTo>
                          <a:pt x="0" y="0"/>
                        </a:lnTo>
                        <a:lnTo>
                          <a:pt x="882" y="50"/>
                        </a:lnTo>
                        <a:close/>
                      </a:path>
                    </a:pathLst>
                  </a:custGeom>
                  <a:solidFill>
                    <a:srgbClr val="808080"/>
                  </a:solidFill>
                  <a:ln w="1588">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253" name="Freeform 201"/>
                  <p:cNvSpPr>
                    <a:spLocks/>
                  </p:cNvSpPr>
                  <p:nvPr/>
                </p:nvSpPr>
                <p:spPr bwMode="auto">
                  <a:xfrm>
                    <a:off x="4993" y="1833"/>
                    <a:ext cx="345" cy="38"/>
                  </a:xfrm>
                  <a:custGeom>
                    <a:avLst/>
                    <a:gdLst>
                      <a:gd name="T0" fmla="*/ 0 w 2070"/>
                      <a:gd name="T1" fmla="*/ 0 h 225"/>
                      <a:gd name="T2" fmla="*/ 0 w 2070"/>
                      <a:gd name="T3" fmla="*/ 0 h 225"/>
                      <a:gd name="T4" fmla="*/ 0 w 2070"/>
                      <a:gd name="T5" fmla="*/ 0 h 225"/>
                      <a:gd name="T6" fmla="*/ 0 w 2070"/>
                      <a:gd name="T7" fmla="*/ 0 h 225"/>
                      <a:gd name="T8" fmla="*/ 0 w 2070"/>
                      <a:gd name="T9" fmla="*/ 0 h 22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70" h="225">
                        <a:moveTo>
                          <a:pt x="0" y="175"/>
                        </a:moveTo>
                        <a:lnTo>
                          <a:pt x="892" y="225"/>
                        </a:lnTo>
                        <a:lnTo>
                          <a:pt x="2070" y="0"/>
                        </a:lnTo>
                        <a:lnTo>
                          <a:pt x="1202" y="0"/>
                        </a:lnTo>
                        <a:lnTo>
                          <a:pt x="0" y="175"/>
                        </a:lnTo>
                        <a:close/>
                      </a:path>
                    </a:pathLst>
                  </a:custGeom>
                  <a:solidFill>
                    <a:srgbClr val="C0C0C0"/>
                  </a:solidFill>
                  <a:ln w="1588">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grpSp>
            <p:sp>
              <p:nvSpPr>
                <p:cNvPr id="246" name="Freeform 202"/>
                <p:cNvSpPr>
                  <a:spLocks/>
                </p:cNvSpPr>
                <p:nvPr/>
              </p:nvSpPr>
              <p:spPr bwMode="auto">
                <a:xfrm>
                  <a:off x="5105" y="1823"/>
                  <a:ext cx="126" cy="35"/>
                </a:xfrm>
                <a:custGeom>
                  <a:avLst/>
                  <a:gdLst>
                    <a:gd name="T0" fmla="*/ 0 w 751"/>
                    <a:gd name="T1" fmla="*/ 0 h 210"/>
                    <a:gd name="T2" fmla="*/ 0 w 751"/>
                    <a:gd name="T3" fmla="*/ 0 h 210"/>
                    <a:gd name="T4" fmla="*/ 0 w 751"/>
                    <a:gd name="T5" fmla="*/ 0 h 210"/>
                    <a:gd name="T6" fmla="*/ 0 w 751"/>
                    <a:gd name="T7" fmla="*/ 0 h 210"/>
                    <a:gd name="T8" fmla="*/ 0 w 751"/>
                    <a:gd name="T9" fmla="*/ 0 h 210"/>
                    <a:gd name="T10" fmla="*/ 0 w 751"/>
                    <a:gd name="T11" fmla="*/ 0 h 21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751" h="210">
                      <a:moveTo>
                        <a:pt x="0" y="120"/>
                      </a:moveTo>
                      <a:lnTo>
                        <a:pt x="0" y="188"/>
                      </a:lnTo>
                      <a:lnTo>
                        <a:pt x="351" y="210"/>
                      </a:lnTo>
                      <a:lnTo>
                        <a:pt x="751" y="135"/>
                      </a:lnTo>
                      <a:lnTo>
                        <a:pt x="751" y="0"/>
                      </a:lnTo>
                      <a:lnTo>
                        <a:pt x="0" y="120"/>
                      </a:lnTo>
                      <a:close/>
                    </a:path>
                  </a:pathLst>
                </a:custGeom>
                <a:solidFill>
                  <a:srgbClr val="606060"/>
                </a:solidFill>
                <a:ln w="1588">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grpSp>
              <p:nvGrpSpPr>
                <p:cNvPr id="247" name="Group 203"/>
                <p:cNvGrpSpPr>
                  <a:grpSpLocks/>
                </p:cNvGrpSpPr>
                <p:nvPr/>
              </p:nvGrpSpPr>
              <p:grpSpPr bwMode="auto">
                <a:xfrm>
                  <a:off x="5020" y="1674"/>
                  <a:ext cx="279" cy="176"/>
                  <a:chOff x="5020" y="1674"/>
                  <a:chExt cx="279" cy="176"/>
                </a:xfrm>
              </p:grpSpPr>
              <p:sp>
                <p:nvSpPr>
                  <p:cNvPr id="248" name="Freeform 204"/>
                  <p:cNvSpPr>
                    <a:spLocks/>
                  </p:cNvSpPr>
                  <p:nvPr/>
                </p:nvSpPr>
                <p:spPr bwMode="auto">
                  <a:xfrm>
                    <a:off x="5139" y="1674"/>
                    <a:ext cx="160" cy="172"/>
                  </a:xfrm>
                  <a:custGeom>
                    <a:avLst/>
                    <a:gdLst>
                      <a:gd name="T0" fmla="*/ 0 w 960"/>
                      <a:gd name="T1" fmla="*/ 0 h 1031"/>
                      <a:gd name="T2" fmla="*/ 0 w 960"/>
                      <a:gd name="T3" fmla="*/ 0 h 1031"/>
                      <a:gd name="T4" fmla="*/ 0 w 960"/>
                      <a:gd name="T5" fmla="*/ 0 h 1031"/>
                      <a:gd name="T6" fmla="*/ 0 w 960"/>
                      <a:gd name="T7" fmla="*/ 0 h 1031"/>
                      <a:gd name="T8" fmla="*/ 0 w 960"/>
                      <a:gd name="T9" fmla="*/ 0 h 103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60" h="1031">
                        <a:moveTo>
                          <a:pt x="135" y="1031"/>
                        </a:moveTo>
                        <a:lnTo>
                          <a:pt x="0" y="33"/>
                        </a:lnTo>
                        <a:lnTo>
                          <a:pt x="827" y="0"/>
                        </a:lnTo>
                        <a:lnTo>
                          <a:pt x="960" y="889"/>
                        </a:lnTo>
                        <a:lnTo>
                          <a:pt x="135" y="1031"/>
                        </a:lnTo>
                        <a:close/>
                      </a:path>
                    </a:pathLst>
                  </a:custGeom>
                  <a:solidFill>
                    <a:srgbClr val="A0A0A0"/>
                  </a:solidFill>
                  <a:ln w="1588">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249" name="Freeform 205"/>
                  <p:cNvSpPr>
                    <a:spLocks/>
                  </p:cNvSpPr>
                  <p:nvPr/>
                </p:nvSpPr>
                <p:spPr bwMode="auto">
                  <a:xfrm>
                    <a:off x="5020" y="1679"/>
                    <a:ext cx="141" cy="171"/>
                  </a:xfrm>
                  <a:custGeom>
                    <a:avLst/>
                    <a:gdLst>
                      <a:gd name="T0" fmla="*/ 0 w 850"/>
                      <a:gd name="T1" fmla="*/ 0 h 1026"/>
                      <a:gd name="T2" fmla="*/ 0 w 850"/>
                      <a:gd name="T3" fmla="*/ 0 h 1026"/>
                      <a:gd name="T4" fmla="*/ 0 w 850"/>
                      <a:gd name="T5" fmla="*/ 0 h 1026"/>
                      <a:gd name="T6" fmla="*/ 0 w 850"/>
                      <a:gd name="T7" fmla="*/ 0 h 1026"/>
                      <a:gd name="T8" fmla="*/ 0 w 850"/>
                      <a:gd name="T9" fmla="*/ 0 h 10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50" h="1026">
                        <a:moveTo>
                          <a:pt x="715" y="0"/>
                        </a:moveTo>
                        <a:lnTo>
                          <a:pt x="0" y="228"/>
                        </a:lnTo>
                        <a:lnTo>
                          <a:pt x="102" y="1026"/>
                        </a:lnTo>
                        <a:lnTo>
                          <a:pt x="850" y="1000"/>
                        </a:lnTo>
                        <a:lnTo>
                          <a:pt x="715" y="0"/>
                        </a:lnTo>
                        <a:close/>
                      </a:path>
                    </a:pathLst>
                  </a:custGeom>
                  <a:solidFill>
                    <a:srgbClr val="808080"/>
                  </a:solidFill>
                  <a:ln w="1588">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250" name="Freeform 206"/>
                  <p:cNvSpPr>
                    <a:spLocks/>
                  </p:cNvSpPr>
                  <p:nvPr/>
                </p:nvSpPr>
                <p:spPr bwMode="auto">
                  <a:xfrm>
                    <a:off x="5166" y="1691"/>
                    <a:ext cx="115" cy="129"/>
                  </a:xfrm>
                  <a:custGeom>
                    <a:avLst/>
                    <a:gdLst>
                      <a:gd name="T0" fmla="*/ 0 w 689"/>
                      <a:gd name="T1" fmla="*/ 0 h 778"/>
                      <a:gd name="T2" fmla="*/ 0 w 689"/>
                      <a:gd name="T3" fmla="*/ 0 h 778"/>
                      <a:gd name="T4" fmla="*/ 0 w 689"/>
                      <a:gd name="T5" fmla="*/ 0 h 778"/>
                      <a:gd name="T6" fmla="*/ 0 w 689"/>
                      <a:gd name="T7" fmla="*/ 0 h 778"/>
                      <a:gd name="T8" fmla="*/ 0 w 689"/>
                      <a:gd name="T9" fmla="*/ 0 h 77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89" h="778">
                        <a:moveTo>
                          <a:pt x="0" y="36"/>
                        </a:moveTo>
                        <a:lnTo>
                          <a:pt x="98" y="778"/>
                        </a:lnTo>
                        <a:lnTo>
                          <a:pt x="689" y="689"/>
                        </a:lnTo>
                        <a:lnTo>
                          <a:pt x="587" y="0"/>
                        </a:lnTo>
                        <a:lnTo>
                          <a:pt x="0" y="36"/>
                        </a:lnTo>
                        <a:close/>
                      </a:path>
                    </a:pathLst>
                  </a:custGeom>
                  <a:solidFill>
                    <a:srgbClr val="00C0C0"/>
                  </a:solidFill>
                  <a:ln w="1588">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grpSp>
          </p:grpSp>
          <p:grpSp>
            <p:nvGrpSpPr>
              <p:cNvPr id="237" name="Group 207"/>
              <p:cNvGrpSpPr>
                <a:grpSpLocks/>
              </p:cNvGrpSpPr>
              <p:nvPr/>
            </p:nvGrpSpPr>
            <p:grpSpPr bwMode="auto">
              <a:xfrm>
                <a:off x="5212" y="1846"/>
                <a:ext cx="113" cy="80"/>
                <a:chOff x="5212" y="1846"/>
                <a:chExt cx="113" cy="80"/>
              </a:xfrm>
            </p:grpSpPr>
            <p:sp>
              <p:nvSpPr>
                <p:cNvPr id="238" name="Freeform 208"/>
                <p:cNvSpPr>
                  <a:spLocks/>
                </p:cNvSpPr>
                <p:nvPr/>
              </p:nvSpPr>
              <p:spPr bwMode="auto">
                <a:xfrm>
                  <a:off x="5212" y="1846"/>
                  <a:ext cx="112" cy="80"/>
                </a:xfrm>
                <a:custGeom>
                  <a:avLst/>
                  <a:gdLst>
                    <a:gd name="T0" fmla="*/ 0 w 674"/>
                    <a:gd name="T1" fmla="*/ 0 h 482"/>
                    <a:gd name="T2" fmla="*/ 0 w 674"/>
                    <a:gd name="T3" fmla="*/ 0 h 482"/>
                    <a:gd name="T4" fmla="*/ 0 w 674"/>
                    <a:gd name="T5" fmla="*/ 0 h 482"/>
                    <a:gd name="T6" fmla="*/ 0 w 674"/>
                    <a:gd name="T7" fmla="*/ 0 h 482"/>
                    <a:gd name="T8" fmla="*/ 0 w 674"/>
                    <a:gd name="T9" fmla="*/ 0 h 48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74" h="482">
                      <a:moveTo>
                        <a:pt x="674" y="0"/>
                      </a:moveTo>
                      <a:lnTo>
                        <a:pt x="0" y="143"/>
                      </a:lnTo>
                      <a:lnTo>
                        <a:pt x="0" y="482"/>
                      </a:lnTo>
                      <a:lnTo>
                        <a:pt x="674" y="271"/>
                      </a:lnTo>
                      <a:lnTo>
                        <a:pt x="674" y="0"/>
                      </a:lnTo>
                      <a:close/>
                    </a:path>
                  </a:pathLst>
                </a:custGeom>
                <a:solidFill>
                  <a:srgbClr val="404040"/>
                </a:solidFill>
                <a:ln w="1588">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239" name="Line 209"/>
                <p:cNvSpPr>
                  <a:spLocks noChangeShapeType="1"/>
                </p:cNvSpPr>
                <p:nvPr/>
              </p:nvSpPr>
              <p:spPr bwMode="auto">
                <a:xfrm flipV="1">
                  <a:off x="5286" y="1866"/>
                  <a:ext cx="30" cy="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240" name="Line 210"/>
                <p:cNvSpPr>
                  <a:spLocks noChangeShapeType="1"/>
                </p:cNvSpPr>
                <p:nvPr/>
              </p:nvSpPr>
              <p:spPr bwMode="auto">
                <a:xfrm flipH="1">
                  <a:off x="5231" y="1876"/>
                  <a:ext cx="39" cy="9"/>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241" name="Line 211"/>
                <p:cNvSpPr>
                  <a:spLocks noChangeShapeType="1"/>
                </p:cNvSpPr>
                <p:nvPr/>
              </p:nvSpPr>
              <p:spPr bwMode="auto">
                <a:xfrm>
                  <a:off x="5277" y="1856"/>
                  <a:ext cx="1" cy="52"/>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242" name="Line 212"/>
                <p:cNvSpPr>
                  <a:spLocks noChangeShapeType="1"/>
                </p:cNvSpPr>
                <p:nvPr/>
              </p:nvSpPr>
              <p:spPr bwMode="auto">
                <a:xfrm>
                  <a:off x="5223" y="1868"/>
                  <a:ext cx="1" cy="57"/>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243" name="Line 213"/>
                <p:cNvSpPr>
                  <a:spLocks noChangeShapeType="1"/>
                </p:cNvSpPr>
                <p:nvPr/>
              </p:nvSpPr>
              <p:spPr bwMode="auto">
                <a:xfrm flipH="1">
                  <a:off x="5223" y="1867"/>
                  <a:ext cx="102" cy="26"/>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244" name="Line 214"/>
                <p:cNvSpPr>
                  <a:spLocks noChangeShapeType="1"/>
                </p:cNvSpPr>
                <p:nvPr/>
              </p:nvSpPr>
              <p:spPr bwMode="auto">
                <a:xfrm flipV="1">
                  <a:off x="5223" y="1860"/>
                  <a:ext cx="102" cy="23"/>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grpSp>
        </p:grpSp>
        <p:grpSp>
          <p:nvGrpSpPr>
            <p:cNvPr id="204" name="Group 215"/>
            <p:cNvGrpSpPr>
              <a:grpSpLocks/>
            </p:cNvGrpSpPr>
            <p:nvPr/>
          </p:nvGrpSpPr>
          <p:grpSpPr bwMode="auto">
            <a:xfrm>
              <a:off x="5170" y="1848"/>
              <a:ext cx="270" cy="138"/>
              <a:chOff x="5170" y="1848"/>
              <a:chExt cx="270" cy="138"/>
            </a:xfrm>
          </p:grpSpPr>
          <p:grpSp>
            <p:nvGrpSpPr>
              <p:cNvPr id="205" name="Group 216"/>
              <p:cNvGrpSpPr>
                <a:grpSpLocks/>
              </p:cNvGrpSpPr>
              <p:nvPr/>
            </p:nvGrpSpPr>
            <p:grpSpPr bwMode="auto">
              <a:xfrm>
                <a:off x="5188" y="1923"/>
                <a:ext cx="43" cy="32"/>
                <a:chOff x="5188" y="1923"/>
                <a:chExt cx="43" cy="32"/>
              </a:xfrm>
            </p:grpSpPr>
            <p:sp>
              <p:nvSpPr>
                <p:cNvPr id="234" name="Freeform 217"/>
                <p:cNvSpPr>
                  <a:spLocks/>
                </p:cNvSpPr>
                <p:nvPr/>
              </p:nvSpPr>
              <p:spPr bwMode="auto">
                <a:xfrm>
                  <a:off x="5188" y="1923"/>
                  <a:ext cx="12" cy="32"/>
                </a:xfrm>
                <a:custGeom>
                  <a:avLst/>
                  <a:gdLst>
                    <a:gd name="T0" fmla="*/ 0 w 75"/>
                    <a:gd name="T1" fmla="*/ 0 h 194"/>
                    <a:gd name="T2" fmla="*/ 0 w 75"/>
                    <a:gd name="T3" fmla="*/ 0 h 194"/>
                    <a:gd name="T4" fmla="*/ 0 w 75"/>
                    <a:gd name="T5" fmla="*/ 0 h 194"/>
                    <a:gd name="T6" fmla="*/ 0 w 75"/>
                    <a:gd name="T7" fmla="*/ 0 h 194"/>
                    <a:gd name="T8" fmla="*/ 0 w 75"/>
                    <a:gd name="T9" fmla="*/ 0 h 19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 h="194">
                      <a:moveTo>
                        <a:pt x="23" y="0"/>
                      </a:moveTo>
                      <a:lnTo>
                        <a:pt x="0" y="183"/>
                      </a:lnTo>
                      <a:lnTo>
                        <a:pt x="55" y="194"/>
                      </a:lnTo>
                      <a:lnTo>
                        <a:pt x="75" y="8"/>
                      </a:lnTo>
                      <a:lnTo>
                        <a:pt x="23" y="0"/>
                      </a:lnTo>
                      <a:close/>
                    </a:path>
                  </a:pathLst>
                </a:custGeom>
                <a:solidFill>
                  <a:srgbClr val="606060"/>
                </a:solidFill>
                <a:ln w="1588">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235" name="Freeform 218"/>
                <p:cNvSpPr>
                  <a:spLocks/>
                </p:cNvSpPr>
                <p:nvPr/>
              </p:nvSpPr>
              <p:spPr bwMode="auto">
                <a:xfrm>
                  <a:off x="5197" y="1927"/>
                  <a:ext cx="34" cy="28"/>
                </a:xfrm>
                <a:custGeom>
                  <a:avLst/>
                  <a:gdLst>
                    <a:gd name="T0" fmla="*/ 0 w 206"/>
                    <a:gd name="T1" fmla="*/ 0 h 168"/>
                    <a:gd name="T2" fmla="*/ 0 w 206"/>
                    <a:gd name="T3" fmla="*/ 0 h 168"/>
                    <a:gd name="T4" fmla="*/ 0 w 206"/>
                    <a:gd name="T5" fmla="*/ 0 h 168"/>
                    <a:gd name="T6" fmla="*/ 0 w 206"/>
                    <a:gd name="T7" fmla="*/ 0 h 168"/>
                    <a:gd name="T8" fmla="*/ 0 w 206"/>
                    <a:gd name="T9" fmla="*/ 0 h 168"/>
                    <a:gd name="T10" fmla="*/ 0 w 206"/>
                    <a:gd name="T11" fmla="*/ 0 h 168"/>
                    <a:gd name="T12" fmla="*/ 0 w 206"/>
                    <a:gd name="T13" fmla="*/ 0 h 16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06" h="168">
                      <a:moveTo>
                        <a:pt x="17" y="5"/>
                      </a:moveTo>
                      <a:lnTo>
                        <a:pt x="0" y="168"/>
                      </a:lnTo>
                      <a:lnTo>
                        <a:pt x="206" y="84"/>
                      </a:lnTo>
                      <a:lnTo>
                        <a:pt x="126" y="58"/>
                      </a:lnTo>
                      <a:lnTo>
                        <a:pt x="52" y="97"/>
                      </a:lnTo>
                      <a:lnTo>
                        <a:pt x="75" y="0"/>
                      </a:lnTo>
                      <a:lnTo>
                        <a:pt x="17" y="5"/>
                      </a:lnTo>
                      <a:close/>
                    </a:path>
                  </a:pathLst>
                </a:custGeom>
                <a:solidFill>
                  <a:srgbClr val="404040"/>
                </a:solidFill>
                <a:ln w="1588">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grpSp>
          <p:grpSp>
            <p:nvGrpSpPr>
              <p:cNvPr id="206" name="Group 219"/>
              <p:cNvGrpSpPr>
                <a:grpSpLocks/>
              </p:cNvGrpSpPr>
              <p:nvPr/>
            </p:nvGrpSpPr>
            <p:grpSpPr bwMode="auto">
              <a:xfrm>
                <a:off x="5170" y="1848"/>
                <a:ext cx="270" cy="138"/>
                <a:chOff x="5170" y="1848"/>
                <a:chExt cx="270" cy="138"/>
              </a:xfrm>
            </p:grpSpPr>
            <p:sp>
              <p:nvSpPr>
                <p:cNvPr id="207" name="Freeform 220"/>
                <p:cNvSpPr>
                  <a:spLocks/>
                </p:cNvSpPr>
                <p:nvPr/>
              </p:nvSpPr>
              <p:spPr bwMode="auto">
                <a:xfrm>
                  <a:off x="5175" y="1848"/>
                  <a:ext cx="264" cy="122"/>
                </a:xfrm>
                <a:custGeom>
                  <a:avLst/>
                  <a:gdLst>
                    <a:gd name="T0" fmla="*/ 0 w 1583"/>
                    <a:gd name="T1" fmla="*/ 0 h 729"/>
                    <a:gd name="T2" fmla="*/ 0 w 1583"/>
                    <a:gd name="T3" fmla="*/ 0 h 729"/>
                    <a:gd name="T4" fmla="*/ 0 w 1583"/>
                    <a:gd name="T5" fmla="*/ 0 h 729"/>
                    <a:gd name="T6" fmla="*/ 0 w 1583"/>
                    <a:gd name="T7" fmla="*/ 0 h 729"/>
                    <a:gd name="T8" fmla="*/ 0 w 1583"/>
                    <a:gd name="T9" fmla="*/ 0 h 72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83" h="729">
                      <a:moveTo>
                        <a:pt x="0" y="309"/>
                      </a:moveTo>
                      <a:lnTo>
                        <a:pt x="759" y="729"/>
                      </a:lnTo>
                      <a:lnTo>
                        <a:pt x="1583" y="318"/>
                      </a:lnTo>
                      <a:lnTo>
                        <a:pt x="951" y="0"/>
                      </a:lnTo>
                      <a:lnTo>
                        <a:pt x="0" y="309"/>
                      </a:lnTo>
                      <a:close/>
                    </a:path>
                  </a:pathLst>
                </a:custGeom>
                <a:solidFill>
                  <a:srgbClr val="808080"/>
                </a:solidFill>
                <a:ln w="1588">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208" name="Freeform 221"/>
                <p:cNvSpPr>
                  <a:spLocks/>
                </p:cNvSpPr>
                <p:nvPr/>
              </p:nvSpPr>
              <p:spPr bwMode="auto">
                <a:xfrm>
                  <a:off x="5170" y="1899"/>
                  <a:ext cx="133" cy="86"/>
                </a:xfrm>
                <a:custGeom>
                  <a:avLst/>
                  <a:gdLst>
                    <a:gd name="T0" fmla="*/ 0 w 792"/>
                    <a:gd name="T1" fmla="*/ 0 h 516"/>
                    <a:gd name="T2" fmla="*/ 0 w 792"/>
                    <a:gd name="T3" fmla="*/ 0 h 516"/>
                    <a:gd name="T4" fmla="*/ 0 w 792"/>
                    <a:gd name="T5" fmla="*/ 0 h 516"/>
                    <a:gd name="T6" fmla="*/ 0 w 792"/>
                    <a:gd name="T7" fmla="*/ 0 h 516"/>
                    <a:gd name="T8" fmla="*/ 0 w 792"/>
                    <a:gd name="T9" fmla="*/ 0 h 51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92" h="516">
                      <a:moveTo>
                        <a:pt x="28" y="0"/>
                      </a:moveTo>
                      <a:lnTo>
                        <a:pt x="792" y="426"/>
                      </a:lnTo>
                      <a:lnTo>
                        <a:pt x="770" y="516"/>
                      </a:lnTo>
                      <a:lnTo>
                        <a:pt x="0" y="82"/>
                      </a:lnTo>
                      <a:lnTo>
                        <a:pt x="28" y="0"/>
                      </a:lnTo>
                      <a:close/>
                    </a:path>
                  </a:pathLst>
                </a:custGeom>
                <a:solidFill>
                  <a:srgbClr val="606060"/>
                </a:solidFill>
                <a:ln w="1588">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209" name="Freeform 222"/>
                <p:cNvSpPr>
                  <a:spLocks/>
                </p:cNvSpPr>
                <p:nvPr/>
              </p:nvSpPr>
              <p:spPr bwMode="auto">
                <a:xfrm>
                  <a:off x="5299" y="1901"/>
                  <a:ext cx="141" cy="85"/>
                </a:xfrm>
                <a:custGeom>
                  <a:avLst/>
                  <a:gdLst>
                    <a:gd name="T0" fmla="*/ 0 w 846"/>
                    <a:gd name="T1" fmla="*/ 0 h 507"/>
                    <a:gd name="T2" fmla="*/ 0 w 846"/>
                    <a:gd name="T3" fmla="*/ 0 h 507"/>
                    <a:gd name="T4" fmla="*/ 0 w 846"/>
                    <a:gd name="T5" fmla="*/ 0 h 507"/>
                    <a:gd name="T6" fmla="*/ 0 w 846"/>
                    <a:gd name="T7" fmla="*/ 0 h 507"/>
                    <a:gd name="T8" fmla="*/ 0 w 846"/>
                    <a:gd name="T9" fmla="*/ 0 h 50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46" h="507">
                      <a:moveTo>
                        <a:pt x="0" y="507"/>
                      </a:moveTo>
                      <a:lnTo>
                        <a:pt x="25" y="411"/>
                      </a:lnTo>
                      <a:lnTo>
                        <a:pt x="846" y="0"/>
                      </a:lnTo>
                      <a:lnTo>
                        <a:pt x="817" y="76"/>
                      </a:lnTo>
                      <a:lnTo>
                        <a:pt x="0" y="507"/>
                      </a:lnTo>
                      <a:close/>
                    </a:path>
                  </a:pathLst>
                </a:custGeom>
                <a:solidFill>
                  <a:srgbClr val="404040"/>
                </a:solidFill>
                <a:ln w="1588">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210" name="Freeform 223"/>
                <p:cNvSpPr>
                  <a:spLocks/>
                </p:cNvSpPr>
                <p:nvPr/>
              </p:nvSpPr>
              <p:spPr bwMode="auto">
                <a:xfrm>
                  <a:off x="5227" y="1905"/>
                  <a:ext cx="106" cy="54"/>
                </a:xfrm>
                <a:custGeom>
                  <a:avLst/>
                  <a:gdLst>
                    <a:gd name="T0" fmla="*/ 0 w 637"/>
                    <a:gd name="T1" fmla="*/ 0 h 321"/>
                    <a:gd name="T2" fmla="*/ 0 w 637"/>
                    <a:gd name="T3" fmla="*/ 0 h 321"/>
                    <a:gd name="T4" fmla="*/ 0 w 637"/>
                    <a:gd name="T5" fmla="*/ 0 h 321"/>
                    <a:gd name="T6" fmla="*/ 0 w 637"/>
                    <a:gd name="T7" fmla="*/ 0 h 321"/>
                    <a:gd name="T8" fmla="*/ 0 w 637"/>
                    <a:gd name="T9" fmla="*/ 0 h 32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37" h="321">
                      <a:moveTo>
                        <a:pt x="0" y="83"/>
                      </a:moveTo>
                      <a:lnTo>
                        <a:pt x="220" y="0"/>
                      </a:lnTo>
                      <a:lnTo>
                        <a:pt x="637" y="224"/>
                      </a:lnTo>
                      <a:lnTo>
                        <a:pt x="425" y="321"/>
                      </a:lnTo>
                      <a:lnTo>
                        <a:pt x="0" y="83"/>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11" name="Freeform 224"/>
                <p:cNvSpPr>
                  <a:spLocks/>
                </p:cNvSpPr>
                <p:nvPr/>
              </p:nvSpPr>
              <p:spPr bwMode="auto">
                <a:xfrm>
                  <a:off x="5270" y="1868"/>
                  <a:ext cx="156" cy="72"/>
                </a:xfrm>
                <a:custGeom>
                  <a:avLst/>
                  <a:gdLst>
                    <a:gd name="T0" fmla="*/ 0 w 938"/>
                    <a:gd name="T1" fmla="*/ 0 h 434"/>
                    <a:gd name="T2" fmla="*/ 0 w 938"/>
                    <a:gd name="T3" fmla="*/ 0 h 434"/>
                    <a:gd name="T4" fmla="*/ 0 w 938"/>
                    <a:gd name="T5" fmla="*/ 0 h 434"/>
                    <a:gd name="T6" fmla="*/ 0 w 938"/>
                    <a:gd name="T7" fmla="*/ 0 h 434"/>
                    <a:gd name="T8" fmla="*/ 0 w 938"/>
                    <a:gd name="T9" fmla="*/ 0 h 4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38" h="434">
                      <a:moveTo>
                        <a:pt x="0" y="210"/>
                      </a:moveTo>
                      <a:lnTo>
                        <a:pt x="410" y="434"/>
                      </a:lnTo>
                      <a:lnTo>
                        <a:pt x="938" y="186"/>
                      </a:lnTo>
                      <a:lnTo>
                        <a:pt x="554" y="0"/>
                      </a:lnTo>
                      <a:lnTo>
                        <a:pt x="0" y="210"/>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12" name="Freeform 225"/>
                <p:cNvSpPr>
                  <a:spLocks/>
                </p:cNvSpPr>
                <p:nvPr/>
              </p:nvSpPr>
              <p:spPr bwMode="auto">
                <a:xfrm>
                  <a:off x="5188" y="1852"/>
                  <a:ext cx="172" cy="66"/>
                </a:xfrm>
                <a:custGeom>
                  <a:avLst/>
                  <a:gdLst>
                    <a:gd name="T0" fmla="*/ 0 w 1034"/>
                    <a:gd name="T1" fmla="*/ 0 h 395"/>
                    <a:gd name="T2" fmla="*/ 0 w 1034"/>
                    <a:gd name="T3" fmla="*/ 0 h 395"/>
                    <a:gd name="T4" fmla="*/ 0 w 1034"/>
                    <a:gd name="T5" fmla="*/ 0 h 395"/>
                    <a:gd name="T6" fmla="*/ 0 w 1034"/>
                    <a:gd name="T7" fmla="*/ 0 h 395"/>
                    <a:gd name="T8" fmla="*/ 0 w 1034"/>
                    <a:gd name="T9" fmla="*/ 0 h 39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34" h="395">
                      <a:moveTo>
                        <a:pt x="216" y="395"/>
                      </a:moveTo>
                      <a:lnTo>
                        <a:pt x="0" y="285"/>
                      </a:lnTo>
                      <a:lnTo>
                        <a:pt x="867" y="0"/>
                      </a:lnTo>
                      <a:lnTo>
                        <a:pt x="1034" y="82"/>
                      </a:lnTo>
                      <a:lnTo>
                        <a:pt x="216" y="395"/>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13" name="Line 226"/>
                <p:cNvSpPr>
                  <a:spLocks noChangeShapeType="1"/>
                </p:cNvSpPr>
                <p:nvPr/>
              </p:nvSpPr>
              <p:spPr bwMode="auto">
                <a:xfrm flipV="1">
                  <a:off x="5193" y="1855"/>
                  <a:ext cx="148" cy="51"/>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214" name="Line 227"/>
                <p:cNvSpPr>
                  <a:spLocks noChangeShapeType="1"/>
                </p:cNvSpPr>
                <p:nvPr/>
              </p:nvSpPr>
              <p:spPr bwMode="auto">
                <a:xfrm flipV="1">
                  <a:off x="5205" y="1858"/>
                  <a:ext cx="144" cy="52"/>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215" name="Line 228"/>
                <p:cNvSpPr>
                  <a:spLocks noChangeShapeType="1"/>
                </p:cNvSpPr>
                <p:nvPr/>
              </p:nvSpPr>
              <p:spPr bwMode="auto">
                <a:xfrm flipV="1">
                  <a:off x="5214" y="1862"/>
                  <a:ext cx="141" cy="54"/>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216" name="Line 229"/>
                <p:cNvSpPr>
                  <a:spLocks noChangeShapeType="1"/>
                </p:cNvSpPr>
                <p:nvPr/>
              </p:nvSpPr>
              <p:spPr bwMode="auto">
                <a:xfrm flipV="1">
                  <a:off x="5235" y="1871"/>
                  <a:ext cx="138" cy="55"/>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217" name="Line 230"/>
                <p:cNvSpPr>
                  <a:spLocks noChangeShapeType="1"/>
                </p:cNvSpPr>
                <p:nvPr/>
              </p:nvSpPr>
              <p:spPr bwMode="auto">
                <a:xfrm flipV="1">
                  <a:off x="5246" y="1877"/>
                  <a:ext cx="137" cy="56"/>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218" name="Line 231"/>
                <p:cNvSpPr>
                  <a:spLocks noChangeShapeType="1"/>
                </p:cNvSpPr>
                <p:nvPr/>
              </p:nvSpPr>
              <p:spPr bwMode="auto">
                <a:xfrm flipV="1">
                  <a:off x="5261" y="1885"/>
                  <a:ext cx="124" cy="53"/>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219" name="Line 232"/>
                <p:cNvSpPr>
                  <a:spLocks noChangeShapeType="1"/>
                </p:cNvSpPr>
                <p:nvPr/>
              </p:nvSpPr>
              <p:spPr bwMode="auto">
                <a:xfrm flipV="1">
                  <a:off x="5274" y="1890"/>
                  <a:ext cx="119" cy="53"/>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220" name="Line 233"/>
                <p:cNvSpPr>
                  <a:spLocks noChangeShapeType="1"/>
                </p:cNvSpPr>
                <p:nvPr/>
              </p:nvSpPr>
              <p:spPr bwMode="auto">
                <a:xfrm flipV="1">
                  <a:off x="5291" y="1897"/>
                  <a:ext cx="114" cy="52"/>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221" name="Line 234"/>
                <p:cNvSpPr>
                  <a:spLocks noChangeShapeType="1"/>
                </p:cNvSpPr>
                <p:nvPr/>
              </p:nvSpPr>
              <p:spPr bwMode="auto">
                <a:xfrm>
                  <a:off x="5239" y="1915"/>
                  <a:ext cx="71" cy="40"/>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222" name="Line 235"/>
                <p:cNvSpPr>
                  <a:spLocks noChangeShapeType="1"/>
                </p:cNvSpPr>
                <p:nvPr/>
              </p:nvSpPr>
              <p:spPr bwMode="auto">
                <a:xfrm>
                  <a:off x="5255" y="1910"/>
                  <a:ext cx="69" cy="38"/>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223" name="Line 236"/>
                <p:cNvSpPr>
                  <a:spLocks noChangeShapeType="1"/>
                </p:cNvSpPr>
                <p:nvPr/>
              </p:nvSpPr>
              <p:spPr bwMode="auto">
                <a:xfrm>
                  <a:off x="5285" y="1897"/>
                  <a:ext cx="68" cy="37"/>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224" name="Line 237"/>
                <p:cNvSpPr>
                  <a:spLocks noChangeShapeType="1"/>
                </p:cNvSpPr>
                <p:nvPr/>
              </p:nvSpPr>
              <p:spPr bwMode="auto">
                <a:xfrm>
                  <a:off x="5301" y="1891"/>
                  <a:ext cx="67" cy="36"/>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225" name="Line 238"/>
                <p:cNvSpPr>
                  <a:spLocks noChangeShapeType="1"/>
                </p:cNvSpPr>
                <p:nvPr/>
              </p:nvSpPr>
              <p:spPr bwMode="auto">
                <a:xfrm>
                  <a:off x="5318" y="1886"/>
                  <a:ext cx="65" cy="36"/>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226" name="Line 239"/>
                <p:cNvSpPr>
                  <a:spLocks noChangeShapeType="1"/>
                </p:cNvSpPr>
                <p:nvPr/>
              </p:nvSpPr>
              <p:spPr bwMode="auto">
                <a:xfrm>
                  <a:off x="5332" y="1880"/>
                  <a:ext cx="64" cy="34"/>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227" name="Line 240"/>
                <p:cNvSpPr>
                  <a:spLocks noChangeShapeType="1"/>
                </p:cNvSpPr>
                <p:nvPr/>
              </p:nvSpPr>
              <p:spPr bwMode="auto">
                <a:xfrm>
                  <a:off x="5346" y="1874"/>
                  <a:ext cx="64" cy="33"/>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228" name="Line 241"/>
                <p:cNvSpPr>
                  <a:spLocks noChangeShapeType="1"/>
                </p:cNvSpPr>
                <p:nvPr/>
              </p:nvSpPr>
              <p:spPr bwMode="auto">
                <a:xfrm>
                  <a:off x="5209" y="1892"/>
                  <a:ext cx="35" cy="18"/>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229" name="Line 242"/>
                <p:cNvSpPr>
                  <a:spLocks noChangeShapeType="1"/>
                </p:cNvSpPr>
                <p:nvPr/>
              </p:nvSpPr>
              <p:spPr bwMode="auto">
                <a:xfrm>
                  <a:off x="5232" y="1885"/>
                  <a:ext cx="32" cy="17"/>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230" name="Line 243"/>
                <p:cNvSpPr>
                  <a:spLocks noChangeShapeType="1"/>
                </p:cNvSpPr>
                <p:nvPr/>
              </p:nvSpPr>
              <p:spPr bwMode="auto">
                <a:xfrm>
                  <a:off x="5252" y="1879"/>
                  <a:ext cx="33" cy="17"/>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231" name="Line 244"/>
                <p:cNvSpPr>
                  <a:spLocks noChangeShapeType="1"/>
                </p:cNvSpPr>
                <p:nvPr/>
              </p:nvSpPr>
              <p:spPr bwMode="auto">
                <a:xfrm>
                  <a:off x="5272" y="1872"/>
                  <a:ext cx="32" cy="15"/>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232" name="Line 245"/>
                <p:cNvSpPr>
                  <a:spLocks noChangeShapeType="1"/>
                </p:cNvSpPr>
                <p:nvPr/>
              </p:nvSpPr>
              <p:spPr bwMode="auto">
                <a:xfrm>
                  <a:off x="5292" y="1865"/>
                  <a:ext cx="31" cy="16"/>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233" name="Line 246"/>
                <p:cNvSpPr>
                  <a:spLocks noChangeShapeType="1"/>
                </p:cNvSpPr>
                <p:nvPr/>
              </p:nvSpPr>
              <p:spPr bwMode="auto">
                <a:xfrm>
                  <a:off x="5315" y="1858"/>
                  <a:ext cx="29" cy="15"/>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grpSp>
        </p:grpSp>
      </p:grpSp>
      <p:grpSp>
        <p:nvGrpSpPr>
          <p:cNvPr id="261" name="Group 254"/>
          <p:cNvGrpSpPr>
            <a:grpSpLocks/>
          </p:cNvGrpSpPr>
          <p:nvPr/>
        </p:nvGrpSpPr>
        <p:grpSpPr bwMode="auto">
          <a:xfrm>
            <a:off x="7012736" y="3258385"/>
            <a:ext cx="144954" cy="73406"/>
            <a:chOff x="5325" y="1860"/>
            <a:chExt cx="144" cy="79"/>
          </a:xfrm>
        </p:grpSpPr>
        <p:grpSp>
          <p:nvGrpSpPr>
            <p:cNvPr id="262" name="Group 255"/>
            <p:cNvGrpSpPr>
              <a:grpSpLocks/>
            </p:cNvGrpSpPr>
            <p:nvPr/>
          </p:nvGrpSpPr>
          <p:grpSpPr bwMode="auto">
            <a:xfrm>
              <a:off x="5325" y="1860"/>
              <a:ext cx="125" cy="63"/>
              <a:chOff x="5325" y="1860"/>
              <a:chExt cx="125" cy="63"/>
            </a:xfrm>
          </p:grpSpPr>
          <p:sp>
            <p:nvSpPr>
              <p:cNvPr id="266" name="Freeform 256"/>
              <p:cNvSpPr>
                <a:spLocks/>
              </p:cNvSpPr>
              <p:nvPr/>
            </p:nvSpPr>
            <p:spPr bwMode="auto">
              <a:xfrm>
                <a:off x="5325" y="1860"/>
                <a:ext cx="125" cy="63"/>
              </a:xfrm>
              <a:custGeom>
                <a:avLst/>
                <a:gdLst>
                  <a:gd name="T0" fmla="*/ 0 w 751"/>
                  <a:gd name="T1" fmla="*/ 0 h 379"/>
                  <a:gd name="T2" fmla="*/ 0 w 751"/>
                  <a:gd name="T3" fmla="*/ 0 h 379"/>
                  <a:gd name="T4" fmla="*/ 0 w 751"/>
                  <a:gd name="T5" fmla="*/ 0 h 379"/>
                  <a:gd name="T6" fmla="*/ 0 w 751"/>
                  <a:gd name="T7" fmla="*/ 0 h 379"/>
                  <a:gd name="T8" fmla="*/ 0 w 751"/>
                  <a:gd name="T9" fmla="*/ 0 h 379"/>
                  <a:gd name="T10" fmla="*/ 0 w 751"/>
                  <a:gd name="T11" fmla="*/ 0 h 379"/>
                  <a:gd name="T12" fmla="*/ 0 w 751"/>
                  <a:gd name="T13" fmla="*/ 0 h 379"/>
                  <a:gd name="T14" fmla="*/ 0 w 751"/>
                  <a:gd name="T15" fmla="*/ 0 h 379"/>
                  <a:gd name="T16" fmla="*/ 0 w 751"/>
                  <a:gd name="T17" fmla="*/ 0 h 379"/>
                  <a:gd name="T18" fmla="*/ 0 w 751"/>
                  <a:gd name="T19" fmla="*/ 0 h 379"/>
                  <a:gd name="T20" fmla="*/ 0 w 751"/>
                  <a:gd name="T21" fmla="*/ 0 h 379"/>
                  <a:gd name="T22" fmla="*/ 0 w 751"/>
                  <a:gd name="T23" fmla="*/ 0 h 379"/>
                  <a:gd name="T24" fmla="*/ 0 w 751"/>
                  <a:gd name="T25" fmla="*/ 0 h 379"/>
                  <a:gd name="T26" fmla="*/ 0 w 751"/>
                  <a:gd name="T27" fmla="*/ 0 h 379"/>
                  <a:gd name="T28" fmla="*/ 0 w 751"/>
                  <a:gd name="T29" fmla="*/ 0 h 379"/>
                  <a:gd name="T30" fmla="*/ 0 w 751"/>
                  <a:gd name="T31" fmla="*/ 0 h 379"/>
                  <a:gd name="T32" fmla="*/ 0 w 751"/>
                  <a:gd name="T33" fmla="*/ 0 h 379"/>
                  <a:gd name="T34" fmla="*/ 0 w 751"/>
                  <a:gd name="T35" fmla="*/ 0 h 379"/>
                  <a:gd name="T36" fmla="*/ 0 w 751"/>
                  <a:gd name="T37" fmla="*/ 0 h 379"/>
                  <a:gd name="T38" fmla="*/ 0 w 751"/>
                  <a:gd name="T39" fmla="*/ 0 h 379"/>
                  <a:gd name="T40" fmla="*/ 0 w 751"/>
                  <a:gd name="T41" fmla="*/ 0 h 379"/>
                  <a:gd name="T42" fmla="*/ 0 w 751"/>
                  <a:gd name="T43" fmla="*/ 0 h 379"/>
                  <a:gd name="T44" fmla="*/ 0 w 751"/>
                  <a:gd name="T45" fmla="*/ 0 h 379"/>
                  <a:gd name="T46" fmla="*/ 0 w 751"/>
                  <a:gd name="T47" fmla="*/ 0 h 379"/>
                  <a:gd name="T48" fmla="*/ 0 w 751"/>
                  <a:gd name="T49" fmla="*/ 0 h 379"/>
                  <a:gd name="T50" fmla="*/ 0 w 751"/>
                  <a:gd name="T51" fmla="*/ 0 h 379"/>
                  <a:gd name="T52" fmla="*/ 0 w 751"/>
                  <a:gd name="T53" fmla="*/ 0 h 379"/>
                  <a:gd name="T54" fmla="*/ 0 w 751"/>
                  <a:gd name="T55" fmla="*/ 0 h 379"/>
                  <a:gd name="T56" fmla="*/ 0 w 751"/>
                  <a:gd name="T57" fmla="*/ 0 h 379"/>
                  <a:gd name="T58" fmla="*/ 0 w 751"/>
                  <a:gd name="T59" fmla="*/ 0 h 379"/>
                  <a:gd name="T60" fmla="*/ 0 w 751"/>
                  <a:gd name="T61" fmla="*/ 0 h 379"/>
                  <a:gd name="T62" fmla="*/ 0 w 751"/>
                  <a:gd name="T63" fmla="*/ 0 h 379"/>
                  <a:gd name="T64" fmla="*/ 0 w 751"/>
                  <a:gd name="T65" fmla="*/ 0 h 379"/>
                  <a:gd name="T66" fmla="*/ 0 w 751"/>
                  <a:gd name="T67" fmla="*/ 0 h 379"/>
                  <a:gd name="T68" fmla="*/ 0 w 751"/>
                  <a:gd name="T69" fmla="*/ 0 h 379"/>
                  <a:gd name="T70" fmla="*/ 0 w 751"/>
                  <a:gd name="T71" fmla="*/ 0 h 379"/>
                  <a:gd name="T72" fmla="*/ 0 w 751"/>
                  <a:gd name="T73" fmla="*/ 0 h 379"/>
                  <a:gd name="T74" fmla="*/ 0 w 751"/>
                  <a:gd name="T75" fmla="*/ 0 h 379"/>
                  <a:gd name="T76" fmla="*/ 0 w 751"/>
                  <a:gd name="T77" fmla="*/ 0 h 379"/>
                  <a:gd name="T78" fmla="*/ 0 w 751"/>
                  <a:gd name="T79" fmla="*/ 0 h 379"/>
                  <a:gd name="T80" fmla="*/ 0 w 751"/>
                  <a:gd name="T81" fmla="*/ 0 h 379"/>
                  <a:gd name="T82" fmla="*/ 0 w 751"/>
                  <a:gd name="T83" fmla="*/ 0 h 379"/>
                  <a:gd name="T84" fmla="*/ 0 w 751"/>
                  <a:gd name="T85" fmla="*/ 0 h 379"/>
                  <a:gd name="T86" fmla="*/ 0 w 751"/>
                  <a:gd name="T87" fmla="*/ 0 h 379"/>
                  <a:gd name="T88" fmla="*/ 0 w 751"/>
                  <a:gd name="T89" fmla="*/ 0 h 379"/>
                  <a:gd name="T90" fmla="*/ 0 w 751"/>
                  <a:gd name="T91" fmla="*/ 0 h 379"/>
                  <a:gd name="T92" fmla="*/ 0 w 751"/>
                  <a:gd name="T93" fmla="*/ 0 h 379"/>
                  <a:gd name="T94" fmla="*/ 0 w 751"/>
                  <a:gd name="T95" fmla="*/ 0 h 379"/>
                  <a:gd name="T96" fmla="*/ 0 w 751"/>
                  <a:gd name="T97" fmla="*/ 0 h 379"/>
                  <a:gd name="T98" fmla="*/ 0 w 751"/>
                  <a:gd name="T99" fmla="*/ 0 h 379"/>
                  <a:gd name="T100" fmla="*/ 0 w 751"/>
                  <a:gd name="T101" fmla="*/ 0 h 379"/>
                  <a:gd name="T102" fmla="*/ 0 w 751"/>
                  <a:gd name="T103" fmla="*/ 0 h 379"/>
                  <a:gd name="T104" fmla="*/ 0 w 751"/>
                  <a:gd name="T105" fmla="*/ 0 h 379"/>
                  <a:gd name="T106" fmla="*/ 0 w 751"/>
                  <a:gd name="T107" fmla="*/ 0 h 379"/>
                  <a:gd name="T108" fmla="*/ 0 w 751"/>
                  <a:gd name="T109" fmla="*/ 0 h 379"/>
                  <a:gd name="T110" fmla="*/ 0 w 751"/>
                  <a:gd name="T111" fmla="*/ 0 h 379"/>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751" h="379">
                    <a:moveTo>
                      <a:pt x="679" y="379"/>
                    </a:moveTo>
                    <a:lnTo>
                      <a:pt x="639" y="370"/>
                    </a:lnTo>
                    <a:lnTo>
                      <a:pt x="600" y="352"/>
                    </a:lnTo>
                    <a:lnTo>
                      <a:pt x="564" y="344"/>
                    </a:lnTo>
                    <a:lnTo>
                      <a:pt x="502" y="353"/>
                    </a:lnTo>
                    <a:lnTo>
                      <a:pt x="457" y="352"/>
                    </a:lnTo>
                    <a:lnTo>
                      <a:pt x="425" y="341"/>
                    </a:lnTo>
                    <a:lnTo>
                      <a:pt x="399" y="332"/>
                    </a:lnTo>
                    <a:lnTo>
                      <a:pt x="373" y="320"/>
                    </a:lnTo>
                    <a:lnTo>
                      <a:pt x="346" y="295"/>
                    </a:lnTo>
                    <a:lnTo>
                      <a:pt x="324" y="273"/>
                    </a:lnTo>
                    <a:lnTo>
                      <a:pt x="288" y="246"/>
                    </a:lnTo>
                    <a:lnTo>
                      <a:pt x="238" y="254"/>
                    </a:lnTo>
                    <a:lnTo>
                      <a:pt x="208" y="256"/>
                    </a:lnTo>
                    <a:lnTo>
                      <a:pt x="190" y="251"/>
                    </a:lnTo>
                    <a:lnTo>
                      <a:pt x="182" y="243"/>
                    </a:lnTo>
                    <a:lnTo>
                      <a:pt x="176" y="228"/>
                    </a:lnTo>
                    <a:lnTo>
                      <a:pt x="180" y="215"/>
                    </a:lnTo>
                    <a:lnTo>
                      <a:pt x="190" y="200"/>
                    </a:lnTo>
                    <a:lnTo>
                      <a:pt x="208" y="193"/>
                    </a:lnTo>
                    <a:lnTo>
                      <a:pt x="248" y="188"/>
                    </a:lnTo>
                    <a:lnTo>
                      <a:pt x="296" y="171"/>
                    </a:lnTo>
                    <a:lnTo>
                      <a:pt x="256" y="140"/>
                    </a:lnTo>
                    <a:lnTo>
                      <a:pt x="209" y="121"/>
                    </a:lnTo>
                    <a:lnTo>
                      <a:pt x="168" y="124"/>
                    </a:lnTo>
                    <a:lnTo>
                      <a:pt x="121" y="121"/>
                    </a:lnTo>
                    <a:lnTo>
                      <a:pt x="93" y="131"/>
                    </a:lnTo>
                    <a:lnTo>
                      <a:pt x="54" y="132"/>
                    </a:lnTo>
                    <a:lnTo>
                      <a:pt x="42" y="121"/>
                    </a:lnTo>
                    <a:lnTo>
                      <a:pt x="39" y="105"/>
                    </a:lnTo>
                    <a:lnTo>
                      <a:pt x="18" y="106"/>
                    </a:lnTo>
                    <a:lnTo>
                      <a:pt x="6" y="103"/>
                    </a:lnTo>
                    <a:lnTo>
                      <a:pt x="0" y="87"/>
                    </a:lnTo>
                    <a:lnTo>
                      <a:pt x="4" y="74"/>
                    </a:lnTo>
                    <a:lnTo>
                      <a:pt x="15" y="68"/>
                    </a:lnTo>
                    <a:lnTo>
                      <a:pt x="36" y="56"/>
                    </a:lnTo>
                    <a:lnTo>
                      <a:pt x="52" y="44"/>
                    </a:lnTo>
                    <a:lnTo>
                      <a:pt x="71" y="34"/>
                    </a:lnTo>
                    <a:lnTo>
                      <a:pt x="93" y="27"/>
                    </a:lnTo>
                    <a:lnTo>
                      <a:pt x="112" y="27"/>
                    </a:lnTo>
                    <a:lnTo>
                      <a:pt x="203" y="9"/>
                    </a:lnTo>
                    <a:lnTo>
                      <a:pt x="222" y="4"/>
                    </a:lnTo>
                    <a:lnTo>
                      <a:pt x="244" y="0"/>
                    </a:lnTo>
                    <a:lnTo>
                      <a:pt x="267" y="4"/>
                    </a:lnTo>
                    <a:lnTo>
                      <a:pt x="295" y="13"/>
                    </a:lnTo>
                    <a:lnTo>
                      <a:pt x="373" y="56"/>
                    </a:lnTo>
                    <a:lnTo>
                      <a:pt x="410" y="64"/>
                    </a:lnTo>
                    <a:lnTo>
                      <a:pt x="443" y="71"/>
                    </a:lnTo>
                    <a:lnTo>
                      <a:pt x="469" y="87"/>
                    </a:lnTo>
                    <a:lnTo>
                      <a:pt x="484" y="108"/>
                    </a:lnTo>
                    <a:lnTo>
                      <a:pt x="549" y="153"/>
                    </a:lnTo>
                    <a:lnTo>
                      <a:pt x="578" y="174"/>
                    </a:lnTo>
                    <a:lnTo>
                      <a:pt x="617" y="215"/>
                    </a:lnTo>
                    <a:lnTo>
                      <a:pt x="641" y="227"/>
                    </a:lnTo>
                    <a:lnTo>
                      <a:pt x="751" y="232"/>
                    </a:lnTo>
                    <a:lnTo>
                      <a:pt x="679" y="379"/>
                    </a:lnTo>
                    <a:close/>
                  </a:path>
                </a:pathLst>
              </a:custGeom>
              <a:solidFill>
                <a:srgbClr val="FFC080"/>
              </a:solidFill>
              <a:ln w="1588">
                <a:solidFill>
                  <a:srgbClr val="402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267" name="Freeform 257"/>
              <p:cNvSpPr>
                <a:spLocks/>
              </p:cNvSpPr>
              <p:nvPr/>
            </p:nvSpPr>
            <p:spPr bwMode="auto">
              <a:xfrm>
                <a:off x="5374" y="1888"/>
                <a:ext cx="29" cy="7"/>
              </a:xfrm>
              <a:custGeom>
                <a:avLst/>
                <a:gdLst>
                  <a:gd name="T0" fmla="*/ 0 w 179"/>
                  <a:gd name="T1" fmla="*/ 0 h 43"/>
                  <a:gd name="T2" fmla="*/ 0 w 179"/>
                  <a:gd name="T3" fmla="*/ 0 h 43"/>
                  <a:gd name="T4" fmla="*/ 0 w 179"/>
                  <a:gd name="T5" fmla="*/ 0 h 43"/>
                  <a:gd name="T6" fmla="*/ 0 w 179"/>
                  <a:gd name="T7" fmla="*/ 0 h 43"/>
                  <a:gd name="T8" fmla="*/ 0 w 179"/>
                  <a:gd name="T9" fmla="*/ 0 h 43"/>
                  <a:gd name="T10" fmla="*/ 0 w 179"/>
                  <a:gd name="T11" fmla="*/ 0 h 43"/>
                  <a:gd name="T12" fmla="*/ 0 w 179"/>
                  <a:gd name="T13" fmla="*/ 0 h 43"/>
                  <a:gd name="T14" fmla="*/ 0 w 179"/>
                  <a:gd name="T15" fmla="*/ 0 h 43"/>
                  <a:gd name="T16" fmla="*/ 0 w 179"/>
                  <a:gd name="T17" fmla="*/ 0 h 43"/>
                  <a:gd name="T18" fmla="*/ 0 w 179"/>
                  <a:gd name="T19" fmla="*/ 0 h 43"/>
                  <a:gd name="T20" fmla="*/ 0 w 179"/>
                  <a:gd name="T21" fmla="*/ 0 h 43"/>
                  <a:gd name="T22" fmla="*/ 0 w 179"/>
                  <a:gd name="T23" fmla="*/ 0 h 43"/>
                  <a:gd name="T24" fmla="*/ 0 w 179"/>
                  <a:gd name="T25" fmla="*/ 0 h 43"/>
                  <a:gd name="T26" fmla="*/ 0 w 179"/>
                  <a:gd name="T27" fmla="*/ 0 h 43"/>
                  <a:gd name="T28" fmla="*/ 0 w 179"/>
                  <a:gd name="T29" fmla="*/ 0 h 4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79" h="43">
                    <a:moveTo>
                      <a:pt x="0" y="0"/>
                    </a:moveTo>
                    <a:lnTo>
                      <a:pt x="6" y="11"/>
                    </a:lnTo>
                    <a:lnTo>
                      <a:pt x="38" y="10"/>
                    </a:lnTo>
                    <a:lnTo>
                      <a:pt x="50" y="16"/>
                    </a:lnTo>
                    <a:lnTo>
                      <a:pt x="76" y="29"/>
                    </a:lnTo>
                    <a:lnTo>
                      <a:pt x="112" y="37"/>
                    </a:lnTo>
                    <a:lnTo>
                      <a:pt x="150" y="38"/>
                    </a:lnTo>
                    <a:lnTo>
                      <a:pt x="179" y="43"/>
                    </a:lnTo>
                    <a:lnTo>
                      <a:pt x="155" y="34"/>
                    </a:lnTo>
                    <a:lnTo>
                      <a:pt x="125" y="29"/>
                    </a:lnTo>
                    <a:lnTo>
                      <a:pt x="105" y="29"/>
                    </a:lnTo>
                    <a:lnTo>
                      <a:pt x="76" y="21"/>
                    </a:lnTo>
                    <a:lnTo>
                      <a:pt x="53" y="8"/>
                    </a:lnTo>
                    <a:lnTo>
                      <a:pt x="43" y="2"/>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68" name="Freeform 258"/>
              <p:cNvSpPr>
                <a:spLocks/>
              </p:cNvSpPr>
              <p:nvPr/>
            </p:nvSpPr>
            <p:spPr bwMode="auto">
              <a:xfrm>
                <a:off x="5362" y="1894"/>
                <a:ext cx="4" cy="4"/>
              </a:xfrm>
              <a:custGeom>
                <a:avLst/>
                <a:gdLst>
                  <a:gd name="T0" fmla="*/ 0 w 20"/>
                  <a:gd name="T1" fmla="*/ 0 h 24"/>
                  <a:gd name="T2" fmla="*/ 0 w 20"/>
                  <a:gd name="T3" fmla="*/ 0 h 24"/>
                  <a:gd name="T4" fmla="*/ 0 w 20"/>
                  <a:gd name="T5" fmla="*/ 0 h 24"/>
                  <a:gd name="T6" fmla="*/ 0 w 20"/>
                  <a:gd name="T7" fmla="*/ 0 h 24"/>
                  <a:gd name="T8" fmla="*/ 0 w 20"/>
                  <a:gd name="T9" fmla="*/ 0 h 24"/>
                  <a:gd name="T10" fmla="*/ 0 w 20"/>
                  <a:gd name="T11" fmla="*/ 0 h 24"/>
                  <a:gd name="T12" fmla="*/ 0 w 20"/>
                  <a:gd name="T13" fmla="*/ 0 h 2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0" h="24">
                    <a:moveTo>
                      <a:pt x="4" y="0"/>
                    </a:moveTo>
                    <a:lnTo>
                      <a:pt x="12" y="6"/>
                    </a:lnTo>
                    <a:lnTo>
                      <a:pt x="9" y="15"/>
                    </a:lnTo>
                    <a:lnTo>
                      <a:pt x="0" y="24"/>
                    </a:lnTo>
                    <a:lnTo>
                      <a:pt x="17" y="18"/>
                    </a:lnTo>
                    <a:lnTo>
                      <a:pt x="20" y="8"/>
                    </a:lnTo>
                    <a:lnTo>
                      <a:pt x="4"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69" name="Freeform 259"/>
              <p:cNvSpPr>
                <a:spLocks/>
              </p:cNvSpPr>
              <p:nvPr/>
            </p:nvSpPr>
            <p:spPr bwMode="auto">
              <a:xfrm>
                <a:off x="5331" y="1869"/>
                <a:ext cx="17" cy="8"/>
              </a:xfrm>
              <a:custGeom>
                <a:avLst/>
                <a:gdLst>
                  <a:gd name="T0" fmla="*/ 0 w 104"/>
                  <a:gd name="T1" fmla="*/ 0 h 48"/>
                  <a:gd name="T2" fmla="*/ 0 w 104"/>
                  <a:gd name="T3" fmla="*/ 0 h 48"/>
                  <a:gd name="T4" fmla="*/ 0 w 104"/>
                  <a:gd name="T5" fmla="*/ 0 h 48"/>
                  <a:gd name="T6" fmla="*/ 0 w 104"/>
                  <a:gd name="T7" fmla="*/ 0 h 48"/>
                  <a:gd name="T8" fmla="*/ 0 w 104"/>
                  <a:gd name="T9" fmla="*/ 0 h 48"/>
                  <a:gd name="T10" fmla="*/ 0 w 104"/>
                  <a:gd name="T11" fmla="*/ 0 h 48"/>
                  <a:gd name="T12" fmla="*/ 0 w 104"/>
                  <a:gd name="T13" fmla="*/ 0 h 48"/>
                  <a:gd name="T14" fmla="*/ 0 w 104"/>
                  <a:gd name="T15" fmla="*/ 0 h 48"/>
                  <a:gd name="T16" fmla="*/ 0 w 104"/>
                  <a:gd name="T17" fmla="*/ 0 h 48"/>
                  <a:gd name="T18" fmla="*/ 0 w 104"/>
                  <a:gd name="T19" fmla="*/ 0 h 48"/>
                  <a:gd name="T20" fmla="*/ 0 w 104"/>
                  <a:gd name="T21" fmla="*/ 0 h 48"/>
                  <a:gd name="T22" fmla="*/ 0 w 104"/>
                  <a:gd name="T23" fmla="*/ 0 h 48"/>
                  <a:gd name="T24" fmla="*/ 0 w 104"/>
                  <a:gd name="T25" fmla="*/ 0 h 4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04" h="48">
                    <a:moveTo>
                      <a:pt x="0" y="45"/>
                    </a:moveTo>
                    <a:lnTo>
                      <a:pt x="11" y="48"/>
                    </a:lnTo>
                    <a:lnTo>
                      <a:pt x="25" y="33"/>
                    </a:lnTo>
                    <a:lnTo>
                      <a:pt x="46" y="25"/>
                    </a:lnTo>
                    <a:lnTo>
                      <a:pt x="56" y="14"/>
                    </a:lnTo>
                    <a:lnTo>
                      <a:pt x="66" y="9"/>
                    </a:lnTo>
                    <a:lnTo>
                      <a:pt x="89" y="4"/>
                    </a:lnTo>
                    <a:lnTo>
                      <a:pt x="104" y="1"/>
                    </a:lnTo>
                    <a:lnTo>
                      <a:pt x="84" y="0"/>
                    </a:lnTo>
                    <a:lnTo>
                      <a:pt x="58" y="4"/>
                    </a:lnTo>
                    <a:lnTo>
                      <a:pt x="49" y="12"/>
                    </a:lnTo>
                    <a:lnTo>
                      <a:pt x="37" y="20"/>
                    </a:lnTo>
                    <a:lnTo>
                      <a:pt x="0" y="45"/>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70" name="Freeform 260"/>
              <p:cNvSpPr>
                <a:spLocks/>
              </p:cNvSpPr>
              <p:nvPr/>
            </p:nvSpPr>
            <p:spPr bwMode="auto">
              <a:xfrm>
                <a:off x="5357" y="1866"/>
                <a:ext cx="27" cy="7"/>
              </a:xfrm>
              <a:custGeom>
                <a:avLst/>
                <a:gdLst>
                  <a:gd name="T0" fmla="*/ 0 w 166"/>
                  <a:gd name="T1" fmla="*/ 0 h 42"/>
                  <a:gd name="T2" fmla="*/ 0 w 166"/>
                  <a:gd name="T3" fmla="*/ 0 h 42"/>
                  <a:gd name="T4" fmla="*/ 0 w 166"/>
                  <a:gd name="T5" fmla="*/ 0 h 42"/>
                  <a:gd name="T6" fmla="*/ 0 w 166"/>
                  <a:gd name="T7" fmla="*/ 0 h 42"/>
                  <a:gd name="T8" fmla="*/ 0 w 166"/>
                  <a:gd name="T9" fmla="*/ 0 h 42"/>
                  <a:gd name="T10" fmla="*/ 0 w 166"/>
                  <a:gd name="T11" fmla="*/ 0 h 42"/>
                  <a:gd name="T12" fmla="*/ 0 w 166"/>
                  <a:gd name="T13" fmla="*/ 0 h 42"/>
                  <a:gd name="T14" fmla="*/ 0 w 166"/>
                  <a:gd name="T15" fmla="*/ 0 h 42"/>
                  <a:gd name="T16" fmla="*/ 0 w 166"/>
                  <a:gd name="T17" fmla="*/ 0 h 42"/>
                  <a:gd name="T18" fmla="*/ 0 w 166"/>
                  <a:gd name="T19" fmla="*/ 0 h 42"/>
                  <a:gd name="T20" fmla="*/ 0 w 166"/>
                  <a:gd name="T21" fmla="*/ 0 h 42"/>
                  <a:gd name="T22" fmla="*/ 0 w 166"/>
                  <a:gd name="T23" fmla="*/ 0 h 42"/>
                  <a:gd name="T24" fmla="*/ 0 w 166"/>
                  <a:gd name="T25" fmla="*/ 0 h 42"/>
                  <a:gd name="T26" fmla="*/ 0 w 166"/>
                  <a:gd name="T27" fmla="*/ 0 h 42"/>
                  <a:gd name="T28" fmla="*/ 0 w 166"/>
                  <a:gd name="T29" fmla="*/ 0 h 42"/>
                  <a:gd name="T30" fmla="*/ 0 w 166"/>
                  <a:gd name="T31" fmla="*/ 0 h 4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66" h="42">
                    <a:moveTo>
                      <a:pt x="0" y="10"/>
                    </a:moveTo>
                    <a:lnTo>
                      <a:pt x="35" y="6"/>
                    </a:lnTo>
                    <a:lnTo>
                      <a:pt x="55" y="0"/>
                    </a:lnTo>
                    <a:lnTo>
                      <a:pt x="63" y="0"/>
                    </a:lnTo>
                    <a:lnTo>
                      <a:pt x="85" y="5"/>
                    </a:lnTo>
                    <a:lnTo>
                      <a:pt x="94" y="14"/>
                    </a:lnTo>
                    <a:lnTo>
                      <a:pt x="111" y="23"/>
                    </a:lnTo>
                    <a:lnTo>
                      <a:pt x="143" y="36"/>
                    </a:lnTo>
                    <a:lnTo>
                      <a:pt x="166" y="36"/>
                    </a:lnTo>
                    <a:lnTo>
                      <a:pt x="142" y="42"/>
                    </a:lnTo>
                    <a:lnTo>
                      <a:pt x="126" y="39"/>
                    </a:lnTo>
                    <a:lnTo>
                      <a:pt x="91" y="22"/>
                    </a:lnTo>
                    <a:lnTo>
                      <a:pt x="79" y="10"/>
                    </a:lnTo>
                    <a:lnTo>
                      <a:pt x="55" y="8"/>
                    </a:lnTo>
                    <a:lnTo>
                      <a:pt x="35" y="10"/>
                    </a:lnTo>
                    <a:lnTo>
                      <a:pt x="0" y="1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71" name="Freeform 261"/>
              <p:cNvSpPr>
                <a:spLocks/>
              </p:cNvSpPr>
              <p:nvPr/>
            </p:nvSpPr>
            <p:spPr bwMode="auto">
              <a:xfrm>
                <a:off x="5335" y="1874"/>
                <a:ext cx="6" cy="5"/>
              </a:xfrm>
              <a:custGeom>
                <a:avLst/>
                <a:gdLst>
                  <a:gd name="T0" fmla="*/ 0 w 33"/>
                  <a:gd name="T1" fmla="*/ 0 h 30"/>
                  <a:gd name="T2" fmla="*/ 0 w 33"/>
                  <a:gd name="T3" fmla="*/ 0 h 30"/>
                  <a:gd name="T4" fmla="*/ 0 w 33"/>
                  <a:gd name="T5" fmla="*/ 0 h 30"/>
                  <a:gd name="T6" fmla="*/ 0 w 33"/>
                  <a:gd name="T7" fmla="*/ 0 h 30"/>
                  <a:gd name="T8" fmla="*/ 0 w 33"/>
                  <a:gd name="T9" fmla="*/ 0 h 30"/>
                  <a:gd name="T10" fmla="*/ 0 w 33"/>
                  <a:gd name="T11" fmla="*/ 0 h 3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30">
                    <a:moveTo>
                      <a:pt x="25" y="0"/>
                    </a:moveTo>
                    <a:lnTo>
                      <a:pt x="33" y="11"/>
                    </a:lnTo>
                    <a:lnTo>
                      <a:pt x="23" y="24"/>
                    </a:lnTo>
                    <a:lnTo>
                      <a:pt x="0" y="30"/>
                    </a:lnTo>
                    <a:lnTo>
                      <a:pt x="25" y="15"/>
                    </a:lnTo>
                    <a:lnTo>
                      <a:pt x="25"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72" name="Freeform 262"/>
              <p:cNvSpPr>
                <a:spLocks/>
              </p:cNvSpPr>
              <p:nvPr/>
            </p:nvSpPr>
            <p:spPr bwMode="auto">
              <a:xfrm>
                <a:off x="5329" y="1870"/>
                <a:ext cx="6" cy="4"/>
              </a:xfrm>
              <a:custGeom>
                <a:avLst/>
                <a:gdLst>
                  <a:gd name="T0" fmla="*/ 0 w 33"/>
                  <a:gd name="T1" fmla="*/ 0 h 28"/>
                  <a:gd name="T2" fmla="*/ 0 w 33"/>
                  <a:gd name="T3" fmla="*/ 0 h 28"/>
                  <a:gd name="T4" fmla="*/ 0 w 33"/>
                  <a:gd name="T5" fmla="*/ 0 h 28"/>
                  <a:gd name="T6" fmla="*/ 0 w 33"/>
                  <a:gd name="T7" fmla="*/ 0 h 28"/>
                  <a:gd name="T8" fmla="*/ 0 w 33"/>
                  <a:gd name="T9" fmla="*/ 0 h 28"/>
                  <a:gd name="T10" fmla="*/ 0 w 33"/>
                  <a:gd name="T11" fmla="*/ 0 h 2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8">
                    <a:moveTo>
                      <a:pt x="33" y="16"/>
                    </a:moveTo>
                    <a:lnTo>
                      <a:pt x="25" y="0"/>
                    </a:lnTo>
                    <a:lnTo>
                      <a:pt x="24" y="13"/>
                    </a:lnTo>
                    <a:lnTo>
                      <a:pt x="0" y="26"/>
                    </a:lnTo>
                    <a:lnTo>
                      <a:pt x="3" y="28"/>
                    </a:lnTo>
                    <a:lnTo>
                      <a:pt x="33" y="16"/>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73" name="Freeform 263"/>
              <p:cNvSpPr>
                <a:spLocks/>
              </p:cNvSpPr>
              <p:nvPr/>
            </p:nvSpPr>
            <p:spPr bwMode="auto">
              <a:xfrm>
                <a:off x="5399" y="1876"/>
                <a:ext cx="6" cy="7"/>
              </a:xfrm>
              <a:custGeom>
                <a:avLst/>
                <a:gdLst>
                  <a:gd name="T0" fmla="*/ 0 w 37"/>
                  <a:gd name="T1" fmla="*/ 0 h 42"/>
                  <a:gd name="T2" fmla="*/ 0 w 37"/>
                  <a:gd name="T3" fmla="*/ 0 h 42"/>
                  <a:gd name="T4" fmla="*/ 0 w 37"/>
                  <a:gd name="T5" fmla="*/ 0 h 42"/>
                  <a:gd name="T6" fmla="*/ 0 w 37"/>
                  <a:gd name="T7" fmla="*/ 0 h 42"/>
                  <a:gd name="T8" fmla="*/ 0 w 37"/>
                  <a:gd name="T9" fmla="*/ 0 h 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 h="42">
                    <a:moveTo>
                      <a:pt x="0" y="0"/>
                    </a:moveTo>
                    <a:lnTo>
                      <a:pt x="8" y="21"/>
                    </a:lnTo>
                    <a:lnTo>
                      <a:pt x="23" y="39"/>
                    </a:lnTo>
                    <a:lnTo>
                      <a:pt x="37" y="42"/>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74" name="Freeform 264"/>
              <p:cNvSpPr>
                <a:spLocks/>
              </p:cNvSpPr>
              <p:nvPr/>
            </p:nvSpPr>
            <p:spPr bwMode="auto">
              <a:xfrm>
                <a:off x="5420" y="1907"/>
                <a:ext cx="9" cy="6"/>
              </a:xfrm>
              <a:custGeom>
                <a:avLst/>
                <a:gdLst>
                  <a:gd name="T0" fmla="*/ 0 w 50"/>
                  <a:gd name="T1" fmla="*/ 0 h 39"/>
                  <a:gd name="T2" fmla="*/ 0 w 50"/>
                  <a:gd name="T3" fmla="*/ 0 h 39"/>
                  <a:gd name="T4" fmla="*/ 0 w 50"/>
                  <a:gd name="T5" fmla="*/ 0 h 39"/>
                  <a:gd name="T6" fmla="*/ 0 w 50"/>
                  <a:gd name="T7" fmla="*/ 0 h 3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0" h="39">
                    <a:moveTo>
                      <a:pt x="50" y="0"/>
                    </a:moveTo>
                    <a:lnTo>
                      <a:pt x="17" y="14"/>
                    </a:lnTo>
                    <a:lnTo>
                      <a:pt x="0" y="39"/>
                    </a:lnTo>
                    <a:lnTo>
                      <a:pt x="5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grpSp>
        <p:grpSp>
          <p:nvGrpSpPr>
            <p:cNvPr id="263" name="Group 265"/>
            <p:cNvGrpSpPr>
              <a:grpSpLocks/>
            </p:cNvGrpSpPr>
            <p:nvPr/>
          </p:nvGrpSpPr>
          <p:grpSpPr bwMode="auto">
            <a:xfrm>
              <a:off x="5432" y="1894"/>
              <a:ext cx="37" cy="45"/>
              <a:chOff x="5432" y="1894"/>
              <a:chExt cx="37" cy="45"/>
            </a:xfrm>
          </p:grpSpPr>
          <p:sp>
            <p:nvSpPr>
              <p:cNvPr id="264" name="Freeform 266"/>
              <p:cNvSpPr>
                <a:spLocks/>
              </p:cNvSpPr>
              <p:nvPr/>
            </p:nvSpPr>
            <p:spPr bwMode="auto">
              <a:xfrm>
                <a:off x="5432" y="1894"/>
                <a:ext cx="37" cy="45"/>
              </a:xfrm>
              <a:custGeom>
                <a:avLst/>
                <a:gdLst>
                  <a:gd name="T0" fmla="*/ 0 w 219"/>
                  <a:gd name="T1" fmla="*/ 0 h 267"/>
                  <a:gd name="T2" fmla="*/ 0 w 219"/>
                  <a:gd name="T3" fmla="*/ 0 h 267"/>
                  <a:gd name="T4" fmla="*/ 0 w 219"/>
                  <a:gd name="T5" fmla="*/ 0 h 267"/>
                  <a:gd name="T6" fmla="*/ 0 w 219"/>
                  <a:gd name="T7" fmla="*/ 0 h 267"/>
                  <a:gd name="T8" fmla="*/ 0 w 219"/>
                  <a:gd name="T9" fmla="*/ 0 h 267"/>
                  <a:gd name="T10" fmla="*/ 0 w 219"/>
                  <a:gd name="T11" fmla="*/ 0 h 267"/>
                  <a:gd name="T12" fmla="*/ 0 w 219"/>
                  <a:gd name="T13" fmla="*/ 0 h 267"/>
                  <a:gd name="T14" fmla="*/ 0 w 219"/>
                  <a:gd name="T15" fmla="*/ 0 h 267"/>
                  <a:gd name="T16" fmla="*/ 0 w 219"/>
                  <a:gd name="T17" fmla="*/ 0 h 267"/>
                  <a:gd name="T18" fmla="*/ 0 w 219"/>
                  <a:gd name="T19" fmla="*/ 0 h 26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9" h="267">
                    <a:moveTo>
                      <a:pt x="77" y="17"/>
                    </a:moveTo>
                    <a:lnTo>
                      <a:pt x="42" y="55"/>
                    </a:lnTo>
                    <a:lnTo>
                      <a:pt x="26" y="87"/>
                    </a:lnTo>
                    <a:lnTo>
                      <a:pt x="11" y="138"/>
                    </a:lnTo>
                    <a:lnTo>
                      <a:pt x="11" y="167"/>
                    </a:lnTo>
                    <a:lnTo>
                      <a:pt x="0" y="210"/>
                    </a:lnTo>
                    <a:lnTo>
                      <a:pt x="178" y="267"/>
                    </a:lnTo>
                    <a:lnTo>
                      <a:pt x="219" y="0"/>
                    </a:lnTo>
                    <a:lnTo>
                      <a:pt x="146" y="17"/>
                    </a:lnTo>
                    <a:lnTo>
                      <a:pt x="77" y="17"/>
                    </a:lnTo>
                    <a:close/>
                  </a:path>
                </a:pathLst>
              </a:custGeom>
              <a:solidFill>
                <a:srgbClr val="C0C0C0"/>
              </a:solidFill>
              <a:ln w="1588">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265" name="Freeform 267"/>
              <p:cNvSpPr>
                <a:spLocks/>
              </p:cNvSpPr>
              <p:nvPr/>
            </p:nvSpPr>
            <p:spPr bwMode="auto">
              <a:xfrm>
                <a:off x="5436" y="1898"/>
                <a:ext cx="29" cy="37"/>
              </a:xfrm>
              <a:custGeom>
                <a:avLst/>
                <a:gdLst>
                  <a:gd name="T0" fmla="*/ 0 w 175"/>
                  <a:gd name="T1" fmla="*/ 0 h 220"/>
                  <a:gd name="T2" fmla="*/ 0 w 175"/>
                  <a:gd name="T3" fmla="*/ 0 h 220"/>
                  <a:gd name="T4" fmla="*/ 0 w 175"/>
                  <a:gd name="T5" fmla="*/ 0 h 220"/>
                  <a:gd name="T6" fmla="*/ 0 w 175"/>
                  <a:gd name="T7" fmla="*/ 0 h 220"/>
                  <a:gd name="T8" fmla="*/ 0 w 175"/>
                  <a:gd name="T9" fmla="*/ 0 h 220"/>
                  <a:gd name="T10" fmla="*/ 0 w 175"/>
                  <a:gd name="T11" fmla="*/ 0 h 220"/>
                  <a:gd name="T12" fmla="*/ 0 w 175"/>
                  <a:gd name="T13" fmla="*/ 0 h 220"/>
                  <a:gd name="T14" fmla="*/ 0 w 175"/>
                  <a:gd name="T15" fmla="*/ 0 h 220"/>
                  <a:gd name="T16" fmla="*/ 0 w 175"/>
                  <a:gd name="T17" fmla="*/ 0 h 22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5" h="220">
                    <a:moveTo>
                      <a:pt x="69" y="7"/>
                    </a:moveTo>
                    <a:lnTo>
                      <a:pt x="38" y="42"/>
                    </a:lnTo>
                    <a:lnTo>
                      <a:pt x="12" y="92"/>
                    </a:lnTo>
                    <a:lnTo>
                      <a:pt x="6" y="128"/>
                    </a:lnTo>
                    <a:lnTo>
                      <a:pt x="0" y="171"/>
                    </a:lnTo>
                    <a:lnTo>
                      <a:pt x="140" y="220"/>
                    </a:lnTo>
                    <a:lnTo>
                      <a:pt x="175" y="0"/>
                    </a:lnTo>
                    <a:lnTo>
                      <a:pt x="122" y="10"/>
                    </a:lnTo>
                    <a:lnTo>
                      <a:pt x="69" y="7"/>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grpSp>
      </p:grpSp>
      <p:sp>
        <p:nvSpPr>
          <p:cNvPr id="275" name="Freeform 268"/>
          <p:cNvSpPr>
            <a:spLocks/>
          </p:cNvSpPr>
          <p:nvPr/>
        </p:nvSpPr>
        <p:spPr bwMode="auto">
          <a:xfrm>
            <a:off x="7153663" y="3064184"/>
            <a:ext cx="123814" cy="124512"/>
          </a:xfrm>
          <a:custGeom>
            <a:avLst/>
            <a:gdLst>
              <a:gd name="T0" fmla="*/ 2147483646 w 741"/>
              <a:gd name="T1" fmla="*/ 2147483646 h 807"/>
              <a:gd name="T2" fmla="*/ 2147483646 w 741"/>
              <a:gd name="T3" fmla="*/ 2147483646 h 807"/>
              <a:gd name="T4" fmla="*/ 2147483646 w 741"/>
              <a:gd name="T5" fmla="*/ 2147483646 h 807"/>
              <a:gd name="T6" fmla="*/ 2147483646 w 741"/>
              <a:gd name="T7" fmla="*/ 2147483646 h 807"/>
              <a:gd name="T8" fmla="*/ 2147483646 w 741"/>
              <a:gd name="T9" fmla="*/ 2147483646 h 807"/>
              <a:gd name="T10" fmla="*/ 2147483646 w 741"/>
              <a:gd name="T11" fmla="*/ 2147483646 h 807"/>
              <a:gd name="T12" fmla="*/ 2147483646 w 741"/>
              <a:gd name="T13" fmla="*/ 2147483646 h 807"/>
              <a:gd name="T14" fmla="*/ 2147483646 w 741"/>
              <a:gd name="T15" fmla="*/ 2147483646 h 807"/>
              <a:gd name="T16" fmla="*/ 2147483646 w 741"/>
              <a:gd name="T17" fmla="*/ 2147483646 h 807"/>
              <a:gd name="T18" fmla="*/ 0 w 741"/>
              <a:gd name="T19" fmla="*/ 2147483646 h 807"/>
              <a:gd name="T20" fmla="*/ 0 w 741"/>
              <a:gd name="T21" fmla="*/ 2147483646 h 807"/>
              <a:gd name="T22" fmla="*/ 2147483646 w 741"/>
              <a:gd name="T23" fmla="*/ 2147483646 h 807"/>
              <a:gd name="T24" fmla="*/ 2147483646 w 741"/>
              <a:gd name="T25" fmla="*/ 2147483646 h 807"/>
              <a:gd name="T26" fmla="*/ 2147483646 w 741"/>
              <a:gd name="T27" fmla="*/ 2147483646 h 807"/>
              <a:gd name="T28" fmla="*/ 2147483646 w 741"/>
              <a:gd name="T29" fmla="*/ 2147483646 h 807"/>
              <a:gd name="T30" fmla="*/ 2147483646 w 741"/>
              <a:gd name="T31" fmla="*/ 2147483646 h 807"/>
              <a:gd name="T32" fmla="*/ 2147483646 w 741"/>
              <a:gd name="T33" fmla="*/ 2147483646 h 807"/>
              <a:gd name="T34" fmla="*/ 2147483646 w 741"/>
              <a:gd name="T35" fmla="*/ 2147483646 h 807"/>
              <a:gd name="T36" fmla="*/ 2147483646 w 741"/>
              <a:gd name="T37" fmla="*/ 2147483646 h 807"/>
              <a:gd name="T38" fmla="*/ 2147483646 w 741"/>
              <a:gd name="T39" fmla="*/ 2147483646 h 807"/>
              <a:gd name="T40" fmla="*/ 2147483646 w 741"/>
              <a:gd name="T41" fmla="*/ 2147483646 h 807"/>
              <a:gd name="T42" fmla="*/ 2147483646 w 741"/>
              <a:gd name="T43" fmla="*/ 2147483646 h 807"/>
              <a:gd name="T44" fmla="*/ 2147483646 w 741"/>
              <a:gd name="T45" fmla="*/ 2147483646 h 807"/>
              <a:gd name="T46" fmla="*/ 2147483646 w 741"/>
              <a:gd name="T47" fmla="*/ 2147483646 h 807"/>
              <a:gd name="T48" fmla="*/ 2147483646 w 741"/>
              <a:gd name="T49" fmla="*/ 2147483646 h 807"/>
              <a:gd name="T50" fmla="*/ 2147483646 w 741"/>
              <a:gd name="T51" fmla="*/ 2147483646 h 807"/>
              <a:gd name="T52" fmla="*/ 2147483646 w 741"/>
              <a:gd name="T53" fmla="*/ 2147483646 h 807"/>
              <a:gd name="T54" fmla="*/ 2147483646 w 741"/>
              <a:gd name="T55" fmla="*/ 2147483646 h 807"/>
              <a:gd name="T56" fmla="*/ 2147483646 w 741"/>
              <a:gd name="T57" fmla="*/ 2147483646 h 807"/>
              <a:gd name="T58" fmla="*/ 2147483646 w 741"/>
              <a:gd name="T59" fmla="*/ 2147483646 h 807"/>
              <a:gd name="T60" fmla="*/ 2147483646 w 741"/>
              <a:gd name="T61" fmla="*/ 2147483646 h 807"/>
              <a:gd name="T62" fmla="*/ 2147483646 w 741"/>
              <a:gd name="T63" fmla="*/ 2147483646 h 807"/>
              <a:gd name="T64" fmla="*/ 2147483646 w 741"/>
              <a:gd name="T65" fmla="*/ 2147483646 h 807"/>
              <a:gd name="T66" fmla="*/ 2147483646 w 741"/>
              <a:gd name="T67" fmla="*/ 0 h 807"/>
              <a:gd name="T68" fmla="*/ 2147483646 w 741"/>
              <a:gd name="T69" fmla="*/ 2147483646 h 807"/>
              <a:gd name="T70" fmla="*/ 2147483646 w 741"/>
              <a:gd name="T71" fmla="*/ 2147483646 h 807"/>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741" h="807">
                <a:moveTo>
                  <a:pt x="243" y="26"/>
                </a:moveTo>
                <a:lnTo>
                  <a:pt x="179" y="74"/>
                </a:lnTo>
                <a:lnTo>
                  <a:pt x="144" y="131"/>
                </a:lnTo>
                <a:lnTo>
                  <a:pt x="112" y="192"/>
                </a:lnTo>
                <a:lnTo>
                  <a:pt x="92" y="224"/>
                </a:lnTo>
                <a:lnTo>
                  <a:pt x="92" y="259"/>
                </a:lnTo>
                <a:lnTo>
                  <a:pt x="109" y="300"/>
                </a:lnTo>
                <a:lnTo>
                  <a:pt x="77" y="332"/>
                </a:lnTo>
                <a:lnTo>
                  <a:pt x="26" y="420"/>
                </a:lnTo>
                <a:lnTo>
                  <a:pt x="0" y="467"/>
                </a:lnTo>
                <a:lnTo>
                  <a:pt x="0" y="482"/>
                </a:lnTo>
                <a:lnTo>
                  <a:pt x="6" y="498"/>
                </a:lnTo>
                <a:lnTo>
                  <a:pt x="28" y="503"/>
                </a:lnTo>
                <a:lnTo>
                  <a:pt x="60" y="504"/>
                </a:lnTo>
                <a:lnTo>
                  <a:pt x="79" y="511"/>
                </a:lnTo>
                <a:lnTo>
                  <a:pt x="77" y="546"/>
                </a:lnTo>
                <a:lnTo>
                  <a:pt x="67" y="587"/>
                </a:lnTo>
                <a:lnTo>
                  <a:pt x="86" y="609"/>
                </a:lnTo>
                <a:lnTo>
                  <a:pt x="80" y="639"/>
                </a:lnTo>
                <a:lnTo>
                  <a:pt x="95" y="659"/>
                </a:lnTo>
                <a:lnTo>
                  <a:pt x="110" y="713"/>
                </a:lnTo>
                <a:lnTo>
                  <a:pt x="133" y="728"/>
                </a:lnTo>
                <a:lnTo>
                  <a:pt x="167" y="728"/>
                </a:lnTo>
                <a:lnTo>
                  <a:pt x="217" y="721"/>
                </a:lnTo>
                <a:lnTo>
                  <a:pt x="269" y="713"/>
                </a:lnTo>
                <a:lnTo>
                  <a:pt x="263" y="807"/>
                </a:lnTo>
                <a:lnTo>
                  <a:pt x="658" y="681"/>
                </a:lnTo>
                <a:lnTo>
                  <a:pt x="626" y="606"/>
                </a:lnTo>
                <a:lnTo>
                  <a:pt x="634" y="549"/>
                </a:lnTo>
                <a:lnTo>
                  <a:pt x="741" y="441"/>
                </a:lnTo>
                <a:lnTo>
                  <a:pt x="741" y="155"/>
                </a:lnTo>
                <a:lnTo>
                  <a:pt x="668" y="77"/>
                </a:lnTo>
                <a:lnTo>
                  <a:pt x="577" y="35"/>
                </a:lnTo>
                <a:lnTo>
                  <a:pt x="481" y="0"/>
                </a:lnTo>
                <a:lnTo>
                  <a:pt x="355" y="18"/>
                </a:lnTo>
                <a:lnTo>
                  <a:pt x="243" y="26"/>
                </a:lnTo>
                <a:close/>
              </a:path>
            </a:pathLst>
          </a:custGeom>
          <a:solidFill>
            <a:srgbClr val="FFC080"/>
          </a:solidFill>
          <a:ln w="1588">
            <a:solidFill>
              <a:srgbClr val="402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276" name="Freeform 269"/>
          <p:cNvSpPr>
            <a:spLocks/>
          </p:cNvSpPr>
          <p:nvPr/>
        </p:nvSpPr>
        <p:spPr bwMode="auto">
          <a:xfrm>
            <a:off x="7159703" y="3139448"/>
            <a:ext cx="7046" cy="1858"/>
          </a:xfrm>
          <a:custGeom>
            <a:avLst/>
            <a:gdLst>
              <a:gd name="T0" fmla="*/ 0 w 42"/>
              <a:gd name="T1" fmla="*/ 2147483646 h 9"/>
              <a:gd name="T2" fmla="*/ 2147483646 w 42"/>
              <a:gd name="T3" fmla="*/ 2147483646 h 9"/>
              <a:gd name="T4" fmla="*/ 2147483646 w 42"/>
              <a:gd name="T5" fmla="*/ 2147483646 h 9"/>
              <a:gd name="T6" fmla="*/ 2147483646 w 42"/>
              <a:gd name="T7" fmla="*/ 2147483646 h 9"/>
              <a:gd name="T8" fmla="*/ 2147483646 w 42"/>
              <a:gd name="T9" fmla="*/ 2147483646 h 9"/>
              <a:gd name="T10" fmla="*/ 2147483646 w 42"/>
              <a:gd name="T11" fmla="*/ 0 h 9"/>
              <a:gd name="T12" fmla="*/ 0 w 42"/>
              <a:gd name="T13" fmla="*/ 2147483646 h 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2" h="9">
                <a:moveTo>
                  <a:pt x="0" y="3"/>
                </a:moveTo>
                <a:lnTo>
                  <a:pt x="9" y="8"/>
                </a:lnTo>
                <a:lnTo>
                  <a:pt x="30" y="6"/>
                </a:lnTo>
                <a:lnTo>
                  <a:pt x="39" y="9"/>
                </a:lnTo>
                <a:lnTo>
                  <a:pt x="42" y="2"/>
                </a:lnTo>
                <a:lnTo>
                  <a:pt x="29" y="0"/>
                </a:lnTo>
                <a:lnTo>
                  <a:pt x="0" y="3"/>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77" name="Freeform 270"/>
          <p:cNvSpPr>
            <a:spLocks/>
          </p:cNvSpPr>
          <p:nvPr/>
        </p:nvSpPr>
        <p:spPr bwMode="auto">
          <a:xfrm>
            <a:off x="7166749" y="3134803"/>
            <a:ext cx="3020" cy="4646"/>
          </a:xfrm>
          <a:custGeom>
            <a:avLst/>
            <a:gdLst>
              <a:gd name="T0" fmla="*/ 0 w 17"/>
              <a:gd name="T1" fmla="*/ 0 h 31"/>
              <a:gd name="T2" fmla="*/ 2147483646 w 17"/>
              <a:gd name="T3" fmla="*/ 2147483646 h 31"/>
              <a:gd name="T4" fmla="*/ 2147483646 w 17"/>
              <a:gd name="T5" fmla="*/ 2147483646 h 31"/>
              <a:gd name="T6" fmla="*/ 2147483646 w 17"/>
              <a:gd name="T7" fmla="*/ 2147483646 h 31"/>
              <a:gd name="T8" fmla="*/ 2147483646 w 17"/>
              <a:gd name="T9" fmla="*/ 2147483646 h 31"/>
              <a:gd name="T10" fmla="*/ 2147483646 w 17"/>
              <a:gd name="T11" fmla="*/ 2147483646 h 31"/>
              <a:gd name="T12" fmla="*/ 0 w 17"/>
              <a:gd name="T13" fmla="*/ 0 h 3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7" h="31">
                <a:moveTo>
                  <a:pt x="0" y="0"/>
                </a:moveTo>
                <a:lnTo>
                  <a:pt x="11" y="7"/>
                </a:lnTo>
                <a:lnTo>
                  <a:pt x="11" y="16"/>
                </a:lnTo>
                <a:lnTo>
                  <a:pt x="13" y="31"/>
                </a:lnTo>
                <a:lnTo>
                  <a:pt x="17" y="12"/>
                </a:lnTo>
                <a:lnTo>
                  <a:pt x="17" y="1"/>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78" name="Freeform 271"/>
          <p:cNvSpPr>
            <a:spLocks/>
          </p:cNvSpPr>
          <p:nvPr/>
        </p:nvSpPr>
        <p:spPr bwMode="auto">
          <a:xfrm>
            <a:off x="7171782" y="3119006"/>
            <a:ext cx="3020" cy="9292"/>
          </a:xfrm>
          <a:custGeom>
            <a:avLst/>
            <a:gdLst>
              <a:gd name="T0" fmla="*/ 2147483646 w 19"/>
              <a:gd name="T1" fmla="*/ 0 h 60"/>
              <a:gd name="T2" fmla="*/ 2147483646 w 19"/>
              <a:gd name="T3" fmla="*/ 2147483646 h 60"/>
              <a:gd name="T4" fmla="*/ 0 w 19"/>
              <a:gd name="T5" fmla="*/ 2147483646 h 60"/>
              <a:gd name="T6" fmla="*/ 2147483646 w 19"/>
              <a:gd name="T7" fmla="*/ 2147483646 h 60"/>
              <a:gd name="T8" fmla="*/ 2147483646 w 19"/>
              <a:gd name="T9" fmla="*/ 0 h 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 h="60">
                <a:moveTo>
                  <a:pt x="19" y="0"/>
                </a:moveTo>
                <a:lnTo>
                  <a:pt x="5" y="34"/>
                </a:lnTo>
                <a:lnTo>
                  <a:pt x="0" y="60"/>
                </a:lnTo>
                <a:lnTo>
                  <a:pt x="9" y="43"/>
                </a:lnTo>
                <a:lnTo>
                  <a:pt x="19"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79" name="Freeform 272"/>
          <p:cNvSpPr>
            <a:spLocks/>
          </p:cNvSpPr>
          <p:nvPr/>
        </p:nvSpPr>
        <p:spPr bwMode="auto">
          <a:xfrm>
            <a:off x="7173796" y="3109714"/>
            <a:ext cx="13086" cy="8363"/>
          </a:xfrm>
          <a:custGeom>
            <a:avLst/>
            <a:gdLst>
              <a:gd name="T0" fmla="*/ 0 w 80"/>
              <a:gd name="T1" fmla="*/ 0 h 51"/>
              <a:gd name="T2" fmla="*/ 2147483646 w 80"/>
              <a:gd name="T3" fmla="*/ 2147483646 h 51"/>
              <a:gd name="T4" fmla="*/ 2147483646 w 80"/>
              <a:gd name="T5" fmla="*/ 2147483646 h 51"/>
              <a:gd name="T6" fmla="*/ 2147483646 w 80"/>
              <a:gd name="T7" fmla="*/ 2147483646 h 51"/>
              <a:gd name="T8" fmla="*/ 2147483646 w 80"/>
              <a:gd name="T9" fmla="*/ 2147483646 h 51"/>
              <a:gd name="T10" fmla="*/ 2147483646 w 80"/>
              <a:gd name="T11" fmla="*/ 2147483646 h 51"/>
              <a:gd name="T12" fmla="*/ 2147483646 w 80"/>
              <a:gd name="T13" fmla="*/ 2147483646 h 51"/>
              <a:gd name="T14" fmla="*/ 2147483646 w 80"/>
              <a:gd name="T15" fmla="*/ 2147483646 h 51"/>
              <a:gd name="T16" fmla="*/ 2147483646 w 80"/>
              <a:gd name="T17" fmla="*/ 2147483646 h 51"/>
              <a:gd name="T18" fmla="*/ 2147483646 w 80"/>
              <a:gd name="T19" fmla="*/ 2147483646 h 51"/>
              <a:gd name="T20" fmla="*/ 0 w 80"/>
              <a:gd name="T21" fmla="*/ 0 h 5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80" h="51">
                <a:moveTo>
                  <a:pt x="0" y="0"/>
                </a:moveTo>
                <a:lnTo>
                  <a:pt x="17" y="28"/>
                </a:lnTo>
                <a:lnTo>
                  <a:pt x="13" y="35"/>
                </a:lnTo>
                <a:lnTo>
                  <a:pt x="13" y="40"/>
                </a:lnTo>
                <a:lnTo>
                  <a:pt x="9" y="51"/>
                </a:lnTo>
                <a:lnTo>
                  <a:pt x="20" y="34"/>
                </a:lnTo>
                <a:lnTo>
                  <a:pt x="35" y="34"/>
                </a:lnTo>
                <a:lnTo>
                  <a:pt x="52" y="28"/>
                </a:lnTo>
                <a:lnTo>
                  <a:pt x="80" y="26"/>
                </a:lnTo>
                <a:lnTo>
                  <a:pt x="52" y="9"/>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80" name="Freeform 273"/>
          <p:cNvSpPr>
            <a:spLocks/>
          </p:cNvSpPr>
          <p:nvPr/>
        </p:nvSpPr>
        <p:spPr bwMode="auto">
          <a:xfrm>
            <a:off x="7170776" y="3098563"/>
            <a:ext cx="22145" cy="7434"/>
          </a:xfrm>
          <a:custGeom>
            <a:avLst/>
            <a:gdLst>
              <a:gd name="T0" fmla="*/ 0 w 135"/>
              <a:gd name="T1" fmla="*/ 2147483646 h 48"/>
              <a:gd name="T2" fmla="*/ 2147483646 w 135"/>
              <a:gd name="T3" fmla="*/ 2147483646 h 48"/>
              <a:gd name="T4" fmla="*/ 2147483646 w 135"/>
              <a:gd name="T5" fmla="*/ 2147483646 h 48"/>
              <a:gd name="T6" fmla="*/ 2147483646 w 135"/>
              <a:gd name="T7" fmla="*/ 2147483646 h 48"/>
              <a:gd name="T8" fmla="*/ 2147483646 w 135"/>
              <a:gd name="T9" fmla="*/ 2147483646 h 48"/>
              <a:gd name="T10" fmla="*/ 2147483646 w 135"/>
              <a:gd name="T11" fmla="*/ 2147483646 h 48"/>
              <a:gd name="T12" fmla="*/ 2147483646 w 135"/>
              <a:gd name="T13" fmla="*/ 2147483646 h 48"/>
              <a:gd name="T14" fmla="*/ 2147483646 w 135"/>
              <a:gd name="T15" fmla="*/ 2147483646 h 48"/>
              <a:gd name="T16" fmla="*/ 2147483646 w 135"/>
              <a:gd name="T17" fmla="*/ 2147483646 h 48"/>
              <a:gd name="T18" fmla="*/ 2147483646 w 135"/>
              <a:gd name="T19" fmla="*/ 0 h 48"/>
              <a:gd name="T20" fmla="*/ 2147483646 w 135"/>
              <a:gd name="T21" fmla="*/ 2147483646 h 48"/>
              <a:gd name="T22" fmla="*/ 2147483646 w 135"/>
              <a:gd name="T23" fmla="*/ 2147483646 h 48"/>
              <a:gd name="T24" fmla="*/ 2147483646 w 135"/>
              <a:gd name="T25" fmla="*/ 2147483646 h 48"/>
              <a:gd name="T26" fmla="*/ 2147483646 w 135"/>
              <a:gd name="T27" fmla="*/ 2147483646 h 48"/>
              <a:gd name="T28" fmla="*/ 0 w 135"/>
              <a:gd name="T29" fmla="*/ 2147483646 h 4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35" h="48">
                <a:moveTo>
                  <a:pt x="0" y="25"/>
                </a:moveTo>
                <a:lnTo>
                  <a:pt x="6" y="42"/>
                </a:lnTo>
                <a:lnTo>
                  <a:pt x="20" y="48"/>
                </a:lnTo>
                <a:lnTo>
                  <a:pt x="42" y="34"/>
                </a:lnTo>
                <a:lnTo>
                  <a:pt x="69" y="25"/>
                </a:lnTo>
                <a:lnTo>
                  <a:pt x="113" y="24"/>
                </a:lnTo>
                <a:lnTo>
                  <a:pt x="135" y="27"/>
                </a:lnTo>
                <a:lnTo>
                  <a:pt x="101" y="12"/>
                </a:lnTo>
                <a:lnTo>
                  <a:pt x="77" y="6"/>
                </a:lnTo>
                <a:lnTo>
                  <a:pt x="80" y="0"/>
                </a:lnTo>
                <a:lnTo>
                  <a:pt x="57" y="9"/>
                </a:lnTo>
                <a:lnTo>
                  <a:pt x="59" y="3"/>
                </a:lnTo>
                <a:lnTo>
                  <a:pt x="40" y="12"/>
                </a:lnTo>
                <a:lnTo>
                  <a:pt x="23" y="12"/>
                </a:lnTo>
                <a:lnTo>
                  <a:pt x="0" y="25"/>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81" name="Freeform 274"/>
          <p:cNvSpPr>
            <a:spLocks/>
          </p:cNvSpPr>
          <p:nvPr/>
        </p:nvSpPr>
        <p:spPr bwMode="auto">
          <a:xfrm>
            <a:off x="7221106" y="3108785"/>
            <a:ext cx="13087" cy="24159"/>
          </a:xfrm>
          <a:custGeom>
            <a:avLst/>
            <a:gdLst>
              <a:gd name="T0" fmla="*/ 0 w 78"/>
              <a:gd name="T1" fmla="*/ 2147483646 h 159"/>
              <a:gd name="T2" fmla="*/ 2147483646 w 78"/>
              <a:gd name="T3" fmla="*/ 2147483646 h 159"/>
              <a:gd name="T4" fmla="*/ 2147483646 w 78"/>
              <a:gd name="T5" fmla="*/ 2147483646 h 159"/>
              <a:gd name="T6" fmla="*/ 2147483646 w 78"/>
              <a:gd name="T7" fmla="*/ 2147483646 h 159"/>
              <a:gd name="T8" fmla="*/ 2147483646 w 78"/>
              <a:gd name="T9" fmla="*/ 2147483646 h 159"/>
              <a:gd name="T10" fmla="*/ 2147483646 w 78"/>
              <a:gd name="T11" fmla="*/ 2147483646 h 159"/>
              <a:gd name="T12" fmla="*/ 2147483646 w 78"/>
              <a:gd name="T13" fmla="*/ 2147483646 h 159"/>
              <a:gd name="T14" fmla="*/ 2147483646 w 78"/>
              <a:gd name="T15" fmla="*/ 2147483646 h 159"/>
              <a:gd name="T16" fmla="*/ 2147483646 w 78"/>
              <a:gd name="T17" fmla="*/ 2147483646 h 159"/>
              <a:gd name="T18" fmla="*/ 2147483646 w 78"/>
              <a:gd name="T19" fmla="*/ 2147483646 h 159"/>
              <a:gd name="T20" fmla="*/ 2147483646 w 78"/>
              <a:gd name="T21" fmla="*/ 2147483646 h 159"/>
              <a:gd name="T22" fmla="*/ 2147483646 w 78"/>
              <a:gd name="T23" fmla="*/ 2147483646 h 159"/>
              <a:gd name="T24" fmla="*/ 2147483646 w 78"/>
              <a:gd name="T25" fmla="*/ 2147483646 h 159"/>
              <a:gd name="T26" fmla="*/ 2147483646 w 78"/>
              <a:gd name="T27" fmla="*/ 2147483646 h 159"/>
              <a:gd name="T28" fmla="*/ 2147483646 w 78"/>
              <a:gd name="T29" fmla="*/ 2147483646 h 159"/>
              <a:gd name="T30" fmla="*/ 2147483646 w 78"/>
              <a:gd name="T31" fmla="*/ 2147483646 h 159"/>
              <a:gd name="T32" fmla="*/ 2147483646 w 78"/>
              <a:gd name="T33" fmla="*/ 2147483646 h 159"/>
              <a:gd name="T34" fmla="*/ 2147483646 w 78"/>
              <a:gd name="T35" fmla="*/ 2147483646 h 159"/>
              <a:gd name="T36" fmla="*/ 2147483646 w 78"/>
              <a:gd name="T37" fmla="*/ 2147483646 h 159"/>
              <a:gd name="T38" fmla="*/ 2147483646 w 78"/>
              <a:gd name="T39" fmla="*/ 2147483646 h 159"/>
              <a:gd name="T40" fmla="*/ 2147483646 w 78"/>
              <a:gd name="T41" fmla="*/ 0 h 159"/>
              <a:gd name="T42" fmla="*/ 2147483646 w 78"/>
              <a:gd name="T43" fmla="*/ 2147483646 h 159"/>
              <a:gd name="T44" fmla="*/ 0 w 78"/>
              <a:gd name="T45" fmla="*/ 2147483646 h 159"/>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78" h="159">
                <a:moveTo>
                  <a:pt x="0" y="30"/>
                </a:moveTo>
                <a:lnTo>
                  <a:pt x="24" y="10"/>
                </a:lnTo>
                <a:lnTo>
                  <a:pt x="52" y="15"/>
                </a:lnTo>
                <a:lnTo>
                  <a:pt x="68" y="41"/>
                </a:lnTo>
                <a:lnTo>
                  <a:pt x="71" y="77"/>
                </a:lnTo>
                <a:lnTo>
                  <a:pt x="68" y="105"/>
                </a:lnTo>
                <a:lnTo>
                  <a:pt x="59" y="128"/>
                </a:lnTo>
                <a:lnTo>
                  <a:pt x="44" y="93"/>
                </a:lnTo>
                <a:lnTo>
                  <a:pt x="31" y="73"/>
                </a:lnTo>
                <a:lnTo>
                  <a:pt x="5" y="60"/>
                </a:lnTo>
                <a:lnTo>
                  <a:pt x="25" y="89"/>
                </a:lnTo>
                <a:lnTo>
                  <a:pt x="47" y="111"/>
                </a:lnTo>
                <a:lnTo>
                  <a:pt x="49" y="134"/>
                </a:lnTo>
                <a:lnTo>
                  <a:pt x="40" y="156"/>
                </a:lnTo>
                <a:lnTo>
                  <a:pt x="28" y="159"/>
                </a:lnTo>
                <a:lnTo>
                  <a:pt x="61" y="151"/>
                </a:lnTo>
                <a:lnTo>
                  <a:pt x="77" y="117"/>
                </a:lnTo>
                <a:lnTo>
                  <a:pt x="78" y="73"/>
                </a:lnTo>
                <a:lnTo>
                  <a:pt x="77" y="33"/>
                </a:lnTo>
                <a:lnTo>
                  <a:pt x="59" y="7"/>
                </a:lnTo>
                <a:lnTo>
                  <a:pt x="34" y="0"/>
                </a:lnTo>
                <a:lnTo>
                  <a:pt x="10" y="4"/>
                </a:lnTo>
                <a:lnTo>
                  <a:pt x="0" y="3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82" name="Freeform 275"/>
          <p:cNvSpPr>
            <a:spLocks/>
          </p:cNvSpPr>
          <p:nvPr/>
        </p:nvSpPr>
        <p:spPr bwMode="auto">
          <a:xfrm>
            <a:off x="7218087" y="3105068"/>
            <a:ext cx="21139" cy="32521"/>
          </a:xfrm>
          <a:custGeom>
            <a:avLst/>
            <a:gdLst>
              <a:gd name="T0" fmla="*/ 0 w 129"/>
              <a:gd name="T1" fmla="*/ 2147483646 h 215"/>
              <a:gd name="T2" fmla="*/ 2147483646 w 129"/>
              <a:gd name="T3" fmla="*/ 2147483646 h 215"/>
              <a:gd name="T4" fmla="*/ 2147483646 w 129"/>
              <a:gd name="T5" fmla="*/ 2147483646 h 215"/>
              <a:gd name="T6" fmla="*/ 2147483646 w 129"/>
              <a:gd name="T7" fmla="*/ 2147483646 h 215"/>
              <a:gd name="T8" fmla="*/ 2147483646 w 129"/>
              <a:gd name="T9" fmla="*/ 2147483646 h 215"/>
              <a:gd name="T10" fmla="*/ 2147483646 w 129"/>
              <a:gd name="T11" fmla="*/ 2147483646 h 215"/>
              <a:gd name="T12" fmla="*/ 2147483646 w 129"/>
              <a:gd name="T13" fmla="*/ 2147483646 h 215"/>
              <a:gd name="T14" fmla="*/ 2147483646 w 129"/>
              <a:gd name="T15" fmla="*/ 2147483646 h 215"/>
              <a:gd name="T16" fmla="*/ 2147483646 w 129"/>
              <a:gd name="T17" fmla="*/ 2147483646 h 215"/>
              <a:gd name="T18" fmla="*/ 2147483646 w 129"/>
              <a:gd name="T19" fmla="*/ 2147483646 h 215"/>
              <a:gd name="T20" fmla="*/ 2147483646 w 129"/>
              <a:gd name="T21" fmla="*/ 2147483646 h 215"/>
              <a:gd name="T22" fmla="*/ 2147483646 w 129"/>
              <a:gd name="T23" fmla="*/ 2147483646 h 215"/>
              <a:gd name="T24" fmla="*/ 2147483646 w 129"/>
              <a:gd name="T25" fmla="*/ 2147483646 h 215"/>
              <a:gd name="T26" fmla="*/ 2147483646 w 129"/>
              <a:gd name="T27" fmla="*/ 2147483646 h 215"/>
              <a:gd name="T28" fmla="*/ 2147483646 w 129"/>
              <a:gd name="T29" fmla="*/ 2147483646 h 215"/>
              <a:gd name="T30" fmla="*/ 2147483646 w 129"/>
              <a:gd name="T31" fmla="*/ 2147483646 h 215"/>
              <a:gd name="T32" fmla="*/ 2147483646 w 129"/>
              <a:gd name="T33" fmla="*/ 2147483646 h 215"/>
              <a:gd name="T34" fmla="*/ 2147483646 w 129"/>
              <a:gd name="T35" fmla="*/ 2147483646 h 215"/>
              <a:gd name="T36" fmla="*/ 2147483646 w 129"/>
              <a:gd name="T37" fmla="*/ 2147483646 h 215"/>
              <a:gd name="T38" fmla="*/ 2147483646 w 129"/>
              <a:gd name="T39" fmla="*/ 2147483646 h 215"/>
              <a:gd name="T40" fmla="*/ 2147483646 w 129"/>
              <a:gd name="T41" fmla="*/ 2147483646 h 215"/>
              <a:gd name="T42" fmla="*/ 2147483646 w 129"/>
              <a:gd name="T43" fmla="*/ 2147483646 h 215"/>
              <a:gd name="T44" fmla="*/ 2147483646 w 129"/>
              <a:gd name="T45" fmla="*/ 2147483646 h 215"/>
              <a:gd name="T46" fmla="*/ 2147483646 w 129"/>
              <a:gd name="T47" fmla="*/ 0 h 215"/>
              <a:gd name="T48" fmla="*/ 2147483646 w 129"/>
              <a:gd name="T49" fmla="*/ 2147483646 h 215"/>
              <a:gd name="T50" fmla="*/ 2147483646 w 129"/>
              <a:gd name="T51" fmla="*/ 2147483646 h 215"/>
              <a:gd name="T52" fmla="*/ 0 w 129"/>
              <a:gd name="T53" fmla="*/ 2147483646 h 215"/>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129" h="215">
                <a:moveTo>
                  <a:pt x="0" y="53"/>
                </a:moveTo>
                <a:lnTo>
                  <a:pt x="20" y="19"/>
                </a:lnTo>
                <a:lnTo>
                  <a:pt x="54" y="9"/>
                </a:lnTo>
                <a:lnTo>
                  <a:pt x="95" y="16"/>
                </a:lnTo>
                <a:lnTo>
                  <a:pt x="109" y="35"/>
                </a:lnTo>
                <a:lnTo>
                  <a:pt x="120" y="67"/>
                </a:lnTo>
                <a:lnTo>
                  <a:pt x="120" y="93"/>
                </a:lnTo>
                <a:lnTo>
                  <a:pt x="114" y="111"/>
                </a:lnTo>
                <a:lnTo>
                  <a:pt x="114" y="137"/>
                </a:lnTo>
                <a:lnTo>
                  <a:pt x="107" y="168"/>
                </a:lnTo>
                <a:lnTo>
                  <a:pt x="80" y="198"/>
                </a:lnTo>
                <a:lnTo>
                  <a:pt x="63" y="198"/>
                </a:lnTo>
                <a:lnTo>
                  <a:pt x="40" y="198"/>
                </a:lnTo>
                <a:lnTo>
                  <a:pt x="40" y="203"/>
                </a:lnTo>
                <a:lnTo>
                  <a:pt x="57" y="215"/>
                </a:lnTo>
                <a:lnTo>
                  <a:pt x="76" y="211"/>
                </a:lnTo>
                <a:lnTo>
                  <a:pt x="101" y="201"/>
                </a:lnTo>
                <a:lnTo>
                  <a:pt x="121" y="171"/>
                </a:lnTo>
                <a:lnTo>
                  <a:pt x="123" y="121"/>
                </a:lnTo>
                <a:lnTo>
                  <a:pt x="129" y="87"/>
                </a:lnTo>
                <a:lnTo>
                  <a:pt x="129" y="58"/>
                </a:lnTo>
                <a:lnTo>
                  <a:pt x="117" y="32"/>
                </a:lnTo>
                <a:lnTo>
                  <a:pt x="103" y="9"/>
                </a:lnTo>
                <a:lnTo>
                  <a:pt x="69" y="0"/>
                </a:lnTo>
                <a:lnTo>
                  <a:pt x="20" y="6"/>
                </a:lnTo>
                <a:lnTo>
                  <a:pt x="3" y="19"/>
                </a:lnTo>
                <a:lnTo>
                  <a:pt x="0" y="53"/>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83" name="Freeform 276"/>
          <p:cNvSpPr>
            <a:spLocks/>
          </p:cNvSpPr>
          <p:nvPr/>
        </p:nvSpPr>
        <p:spPr bwMode="auto">
          <a:xfrm>
            <a:off x="7207014" y="3140378"/>
            <a:ext cx="19126" cy="27876"/>
          </a:xfrm>
          <a:custGeom>
            <a:avLst/>
            <a:gdLst>
              <a:gd name="T0" fmla="*/ 2147483646 w 118"/>
              <a:gd name="T1" fmla="*/ 0 h 179"/>
              <a:gd name="T2" fmla="*/ 2147483646 w 118"/>
              <a:gd name="T3" fmla="*/ 2147483646 h 179"/>
              <a:gd name="T4" fmla="*/ 2147483646 w 118"/>
              <a:gd name="T5" fmla="*/ 2147483646 h 179"/>
              <a:gd name="T6" fmla="*/ 2147483646 w 118"/>
              <a:gd name="T7" fmla="*/ 2147483646 h 179"/>
              <a:gd name="T8" fmla="*/ 2147483646 w 118"/>
              <a:gd name="T9" fmla="*/ 2147483646 h 179"/>
              <a:gd name="T10" fmla="*/ 0 w 118"/>
              <a:gd name="T11" fmla="*/ 2147483646 h 179"/>
              <a:gd name="T12" fmla="*/ 2147483646 w 118"/>
              <a:gd name="T13" fmla="*/ 2147483646 h 179"/>
              <a:gd name="T14" fmla="*/ 2147483646 w 118"/>
              <a:gd name="T15" fmla="*/ 2147483646 h 179"/>
              <a:gd name="T16" fmla="*/ 2147483646 w 118"/>
              <a:gd name="T17" fmla="*/ 2147483646 h 179"/>
              <a:gd name="T18" fmla="*/ 2147483646 w 118"/>
              <a:gd name="T19" fmla="*/ 0 h 17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8" h="179">
                <a:moveTo>
                  <a:pt x="118" y="0"/>
                </a:moveTo>
                <a:lnTo>
                  <a:pt x="102" y="39"/>
                </a:lnTo>
                <a:lnTo>
                  <a:pt x="77" y="80"/>
                </a:lnTo>
                <a:lnTo>
                  <a:pt x="52" y="116"/>
                </a:lnTo>
                <a:lnTo>
                  <a:pt x="17" y="164"/>
                </a:lnTo>
                <a:lnTo>
                  <a:pt x="0" y="179"/>
                </a:lnTo>
                <a:lnTo>
                  <a:pt x="39" y="159"/>
                </a:lnTo>
                <a:lnTo>
                  <a:pt x="70" y="115"/>
                </a:lnTo>
                <a:lnTo>
                  <a:pt x="99" y="67"/>
                </a:lnTo>
                <a:lnTo>
                  <a:pt x="118"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84" name="Freeform 277"/>
          <p:cNvSpPr>
            <a:spLocks/>
          </p:cNvSpPr>
          <p:nvPr/>
        </p:nvSpPr>
        <p:spPr bwMode="auto">
          <a:xfrm>
            <a:off x="7173796" y="3046529"/>
            <a:ext cx="112742" cy="103141"/>
          </a:xfrm>
          <a:custGeom>
            <a:avLst/>
            <a:gdLst>
              <a:gd name="T0" fmla="*/ 2147483646 w 671"/>
              <a:gd name="T1" fmla="*/ 2147483646 h 670"/>
              <a:gd name="T2" fmla="*/ 2147483646 w 671"/>
              <a:gd name="T3" fmla="*/ 2147483646 h 670"/>
              <a:gd name="T4" fmla="*/ 2147483646 w 671"/>
              <a:gd name="T5" fmla="*/ 2147483646 h 670"/>
              <a:gd name="T6" fmla="*/ 2147483646 w 671"/>
              <a:gd name="T7" fmla="*/ 2147483646 h 670"/>
              <a:gd name="T8" fmla="*/ 2147483646 w 671"/>
              <a:gd name="T9" fmla="*/ 2147483646 h 670"/>
              <a:gd name="T10" fmla="*/ 2147483646 w 671"/>
              <a:gd name="T11" fmla="*/ 2147483646 h 670"/>
              <a:gd name="T12" fmla="*/ 2147483646 w 671"/>
              <a:gd name="T13" fmla="*/ 2147483646 h 670"/>
              <a:gd name="T14" fmla="*/ 2147483646 w 671"/>
              <a:gd name="T15" fmla="*/ 2147483646 h 670"/>
              <a:gd name="T16" fmla="*/ 2147483646 w 671"/>
              <a:gd name="T17" fmla="*/ 2147483646 h 670"/>
              <a:gd name="T18" fmla="*/ 2147483646 w 671"/>
              <a:gd name="T19" fmla="*/ 2147483646 h 670"/>
              <a:gd name="T20" fmla="*/ 2147483646 w 671"/>
              <a:gd name="T21" fmla="*/ 2147483646 h 670"/>
              <a:gd name="T22" fmla="*/ 2147483646 w 671"/>
              <a:gd name="T23" fmla="*/ 2147483646 h 670"/>
              <a:gd name="T24" fmla="*/ 2147483646 w 671"/>
              <a:gd name="T25" fmla="*/ 2147483646 h 670"/>
              <a:gd name="T26" fmla="*/ 2147483646 w 671"/>
              <a:gd name="T27" fmla="*/ 2147483646 h 670"/>
              <a:gd name="T28" fmla="*/ 2147483646 w 671"/>
              <a:gd name="T29" fmla="*/ 2147483646 h 670"/>
              <a:gd name="T30" fmla="*/ 2147483646 w 671"/>
              <a:gd name="T31" fmla="*/ 2147483646 h 670"/>
              <a:gd name="T32" fmla="*/ 2147483646 w 671"/>
              <a:gd name="T33" fmla="*/ 2147483646 h 670"/>
              <a:gd name="T34" fmla="*/ 2147483646 w 671"/>
              <a:gd name="T35" fmla="*/ 2147483646 h 670"/>
              <a:gd name="T36" fmla="*/ 2147483646 w 671"/>
              <a:gd name="T37" fmla="*/ 2147483646 h 670"/>
              <a:gd name="T38" fmla="*/ 2147483646 w 671"/>
              <a:gd name="T39" fmla="*/ 2147483646 h 670"/>
              <a:gd name="T40" fmla="*/ 2147483646 w 671"/>
              <a:gd name="T41" fmla="*/ 2147483646 h 670"/>
              <a:gd name="T42" fmla="*/ 2147483646 w 671"/>
              <a:gd name="T43" fmla="*/ 2147483646 h 670"/>
              <a:gd name="T44" fmla="*/ 2147483646 w 671"/>
              <a:gd name="T45" fmla="*/ 2147483646 h 670"/>
              <a:gd name="T46" fmla="*/ 2147483646 w 671"/>
              <a:gd name="T47" fmla="*/ 2147483646 h 670"/>
              <a:gd name="T48" fmla="*/ 2147483646 w 671"/>
              <a:gd name="T49" fmla="*/ 2147483646 h 670"/>
              <a:gd name="T50" fmla="*/ 2147483646 w 671"/>
              <a:gd name="T51" fmla="*/ 2147483646 h 670"/>
              <a:gd name="T52" fmla="*/ 2147483646 w 671"/>
              <a:gd name="T53" fmla="*/ 2147483646 h 670"/>
              <a:gd name="T54" fmla="*/ 2147483646 w 671"/>
              <a:gd name="T55" fmla="*/ 2147483646 h 670"/>
              <a:gd name="T56" fmla="*/ 2147483646 w 671"/>
              <a:gd name="T57" fmla="*/ 2147483646 h 670"/>
              <a:gd name="T58" fmla="*/ 2147483646 w 671"/>
              <a:gd name="T59" fmla="*/ 2147483646 h 670"/>
              <a:gd name="T60" fmla="*/ 2147483646 w 671"/>
              <a:gd name="T61" fmla="*/ 0 h 670"/>
              <a:gd name="T62" fmla="*/ 2147483646 w 671"/>
              <a:gd name="T63" fmla="*/ 2147483646 h 670"/>
              <a:gd name="T64" fmla="*/ 2147483646 w 671"/>
              <a:gd name="T65" fmla="*/ 2147483646 h 670"/>
              <a:gd name="T66" fmla="*/ 2147483646 w 671"/>
              <a:gd name="T67" fmla="*/ 2147483646 h 670"/>
              <a:gd name="T68" fmla="*/ 2147483646 w 671"/>
              <a:gd name="T69" fmla="*/ 2147483646 h 670"/>
              <a:gd name="T70" fmla="*/ 0 w 671"/>
              <a:gd name="T71" fmla="*/ 2147483646 h 670"/>
              <a:gd name="T72" fmla="*/ 2147483646 w 671"/>
              <a:gd name="T73" fmla="*/ 2147483646 h 670"/>
              <a:gd name="T74" fmla="*/ 2147483646 w 671"/>
              <a:gd name="T75" fmla="*/ 2147483646 h 67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671" h="670">
                <a:moveTo>
                  <a:pt x="54" y="193"/>
                </a:moveTo>
                <a:lnTo>
                  <a:pt x="155" y="177"/>
                </a:lnTo>
                <a:lnTo>
                  <a:pt x="223" y="187"/>
                </a:lnTo>
                <a:lnTo>
                  <a:pt x="264" y="234"/>
                </a:lnTo>
                <a:lnTo>
                  <a:pt x="238" y="290"/>
                </a:lnTo>
                <a:lnTo>
                  <a:pt x="206" y="311"/>
                </a:lnTo>
                <a:lnTo>
                  <a:pt x="197" y="366"/>
                </a:lnTo>
                <a:lnTo>
                  <a:pt x="217" y="401"/>
                </a:lnTo>
                <a:lnTo>
                  <a:pt x="200" y="453"/>
                </a:lnTo>
                <a:lnTo>
                  <a:pt x="242" y="453"/>
                </a:lnTo>
                <a:lnTo>
                  <a:pt x="254" y="394"/>
                </a:lnTo>
                <a:lnTo>
                  <a:pt x="280" y="366"/>
                </a:lnTo>
                <a:lnTo>
                  <a:pt x="329" y="366"/>
                </a:lnTo>
                <a:lnTo>
                  <a:pt x="378" y="378"/>
                </a:lnTo>
                <a:lnTo>
                  <a:pt x="393" y="419"/>
                </a:lnTo>
                <a:lnTo>
                  <a:pt x="399" y="475"/>
                </a:lnTo>
                <a:lnTo>
                  <a:pt x="393" y="516"/>
                </a:lnTo>
                <a:lnTo>
                  <a:pt x="393" y="547"/>
                </a:lnTo>
                <a:lnTo>
                  <a:pt x="396" y="581"/>
                </a:lnTo>
                <a:lnTo>
                  <a:pt x="428" y="613"/>
                </a:lnTo>
                <a:lnTo>
                  <a:pt x="451" y="632"/>
                </a:lnTo>
                <a:lnTo>
                  <a:pt x="510" y="670"/>
                </a:lnTo>
                <a:lnTo>
                  <a:pt x="620" y="558"/>
                </a:lnTo>
                <a:lnTo>
                  <a:pt x="652" y="466"/>
                </a:lnTo>
                <a:lnTo>
                  <a:pt x="665" y="318"/>
                </a:lnTo>
                <a:lnTo>
                  <a:pt x="671" y="215"/>
                </a:lnTo>
                <a:lnTo>
                  <a:pt x="658" y="114"/>
                </a:lnTo>
                <a:lnTo>
                  <a:pt x="629" y="59"/>
                </a:lnTo>
                <a:lnTo>
                  <a:pt x="562" y="21"/>
                </a:lnTo>
                <a:lnTo>
                  <a:pt x="502" y="8"/>
                </a:lnTo>
                <a:lnTo>
                  <a:pt x="384" y="0"/>
                </a:lnTo>
                <a:lnTo>
                  <a:pt x="270" y="5"/>
                </a:lnTo>
                <a:lnTo>
                  <a:pt x="129" y="30"/>
                </a:lnTo>
                <a:lnTo>
                  <a:pt x="64" y="62"/>
                </a:lnTo>
                <a:lnTo>
                  <a:pt x="32" y="94"/>
                </a:lnTo>
                <a:lnTo>
                  <a:pt x="0" y="140"/>
                </a:lnTo>
                <a:lnTo>
                  <a:pt x="6" y="166"/>
                </a:lnTo>
                <a:lnTo>
                  <a:pt x="54" y="193"/>
                </a:lnTo>
                <a:close/>
              </a:path>
            </a:pathLst>
          </a:custGeom>
          <a:solidFill>
            <a:srgbClr val="603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85" name="Freeform 278"/>
          <p:cNvSpPr>
            <a:spLocks/>
          </p:cNvSpPr>
          <p:nvPr/>
        </p:nvSpPr>
        <p:spPr bwMode="auto">
          <a:xfrm>
            <a:off x="7176815" y="3047458"/>
            <a:ext cx="107709" cy="99423"/>
          </a:xfrm>
          <a:custGeom>
            <a:avLst/>
            <a:gdLst>
              <a:gd name="T0" fmla="*/ 2147483646 w 636"/>
              <a:gd name="T1" fmla="*/ 2147483646 h 643"/>
              <a:gd name="T2" fmla="*/ 2147483646 w 636"/>
              <a:gd name="T3" fmla="*/ 2147483646 h 643"/>
              <a:gd name="T4" fmla="*/ 2147483646 w 636"/>
              <a:gd name="T5" fmla="*/ 2147483646 h 643"/>
              <a:gd name="T6" fmla="*/ 2147483646 w 636"/>
              <a:gd name="T7" fmla="*/ 2147483646 h 643"/>
              <a:gd name="T8" fmla="*/ 2147483646 w 636"/>
              <a:gd name="T9" fmla="*/ 2147483646 h 643"/>
              <a:gd name="T10" fmla="*/ 2147483646 w 636"/>
              <a:gd name="T11" fmla="*/ 2147483646 h 643"/>
              <a:gd name="T12" fmla="*/ 2147483646 w 636"/>
              <a:gd name="T13" fmla="*/ 2147483646 h 643"/>
              <a:gd name="T14" fmla="*/ 2147483646 w 636"/>
              <a:gd name="T15" fmla="*/ 2147483646 h 643"/>
              <a:gd name="T16" fmla="*/ 2147483646 w 636"/>
              <a:gd name="T17" fmla="*/ 2147483646 h 643"/>
              <a:gd name="T18" fmla="*/ 2147483646 w 636"/>
              <a:gd name="T19" fmla="*/ 2147483646 h 643"/>
              <a:gd name="T20" fmla="*/ 2147483646 w 636"/>
              <a:gd name="T21" fmla="*/ 2147483646 h 643"/>
              <a:gd name="T22" fmla="*/ 2147483646 w 636"/>
              <a:gd name="T23" fmla="*/ 2147483646 h 643"/>
              <a:gd name="T24" fmla="*/ 2147483646 w 636"/>
              <a:gd name="T25" fmla="*/ 2147483646 h 643"/>
              <a:gd name="T26" fmla="*/ 2147483646 w 636"/>
              <a:gd name="T27" fmla="*/ 2147483646 h 643"/>
              <a:gd name="T28" fmla="*/ 2147483646 w 636"/>
              <a:gd name="T29" fmla="*/ 2147483646 h 643"/>
              <a:gd name="T30" fmla="*/ 2147483646 w 636"/>
              <a:gd name="T31" fmla="*/ 2147483646 h 643"/>
              <a:gd name="T32" fmla="*/ 2147483646 w 636"/>
              <a:gd name="T33" fmla="*/ 2147483646 h 643"/>
              <a:gd name="T34" fmla="*/ 2147483646 w 636"/>
              <a:gd name="T35" fmla="*/ 2147483646 h 643"/>
              <a:gd name="T36" fmla="*/ 2147483646 w 636"/>
              <a:gd name="T37" fmla="*/ 2147483646 h 643"/>
              <a:gd name="T38" fmla="*/ 2147483646 w 636"/>
              <a:gd name="T39" fmla="*/ 2147483646 h 643"/>
              <a:gd name="T40" fmla="*/ 2147483646 w 636"/>
              <a:gd name="T41" fmla="*/ 2147483646 h 643"/>
              <a:gd name="T42" fmla="*/ 2147483646 w 636"/>
              <a:gd name="T43" fmla="*/ 2147483646 h 643"/>
              <a:gd name="T44" fmla="*/ 2147483646 w 636"/>
              <a:gd name="T45" fmla="*/ 2147483646 h 643"/>
              <a:gd name="T46" fmla="*/ 2147483646 w 636"/>
              <a:gd name="T47" fmla="*/ 2147483646 h 643"/>
              <a:gd name="T48" fmla="*/ 2147483646 w 636"/>
              <a:gd name="T49" fmla="*/ 2147483646 h 643"/>
              <a:gd name="T50" fmla="*/ 2147483646 w 636"/>
              <a:gd name="T51" fmla="*/ 2147483646 h 643"/>
              <a:gd name="T52" fmla="*/ 2147483646 w 636"/>
              <a:gd name="T53" fmla="*/ 2147483646 h 643"/>
              <a:gd name="T54" fmla="*/ 2147483646 w 636"/>
              <a:gd name="T55" fmla="*/ 2147483646 h 643"/>
              <a:gd name="T56" fmla="*/ 2147483646 w 636"/>
              <a:gd name="T57" fmla="*/ 2147483646 h 643"/>
              <a:gd name="T58" fmla="*/ 2147483646 w 636"/>
              <a:gd name="T59" fmla="*/ 2147483646 h 643"/>
              <a:gd name="T60" fmla="*/ 2147483646 w 636"/>
              <a:gd name="T61" fmla="*/ 2147483646 h 643"/>
              <a:gd name="T62" fmla="*/ 2147483646 w 636"/>
              <a:gd name="T63" fmla="*/ 2147483646 h 643"/>
              <a:gd name="T64" fmla="*/ 2147483646 w 636"/>
              <a:gd name="T65" fmla="*/ 2147483646 h 643"/>
              <a:gd name="T66" fmla="*/ 2147483646 w 636"/>
              <a:gd name="T67" fmla="*/ 2147483646 h 643"/>
              <a:gd name="T68" fmla="*/ 2147483646 w 636"/>
              <a:gd name="T69" fmla="*/ 2147483646 h 643"/>
              <a:gd name="T70" fmla="*/ 2147483646 w 636"/>
              <a:gd name="T71" fmla="*/ 2147483646 h 643"/>
              <a:gd name="T72" fmla="*/ 2147483646 w 636"/>
              <a:gd name="T73" fmla="*/ 2147483646 h 643"/>
              <a:gd name="T74" fmla="*/ 2147483646 w 636"/>
              <a:gd name="T75" fmla="*/ 2147483646 h 643"/>
              <a:gd name="T76" fmla="*/ 2147483646 w 636"/>
              <a:gd name="T77" fmla="*/ 2147483646 h 643"/>
              <a:gd name="T78" fmla="*/ 2147483646 w 636"/>
              <a:gd name="T79" fmla="*/ 2147483646 h 643"/>
              <a:gd name="T80" fmla="*/ 2147483646 w 636"/>
              <a:gd name="T81" fmla="*/ 2147483646 h 643"/>
              <a:gd name="T82" fmla="*/ 2147483646 w 636"/>
              <a:gd name="T83" fmla="*/ 2147483646 h 643"/>
              <a:gd name="T84" fmla="*/ 2147483646 w 636"/>
              <a:gd name="T85" fmla="*/ 2147483646 h 643"/>
              <a:gd name="T86" fmla="*/ 2147483646 w 636"/>
              <a:gd name="T87" fmla="*/ 2147483646 h 643"/>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636" h="643">
                <a:moveTo>
                  <a:pt x="104" y="41"/>
                </a:moveTo>
                <a:lnTo>
                  <a:pt x="51" y="63"/>
                </a:lnTo>
                <a:lnTo>
                  <a:pt x="25" y="98"/>
                </a:lnTo>
                <a:lnTo>
                  <a:pt x="10" y="121"/>
                </a:lnTo>
                <a:lnTo>
                  <a:pt x="0" y="138"/>
                </a:lnTo>
                <a:lnTo>
                  <a:pt x="13" y="152"/>
                </a:lnTo>
                <a:lnTo>
                  <a:pt x="41" y="169"/>
                </a:lnTo>
                <a:lnTo>
                  <a:pt x="110" y="158"/>
                </a:lnTo>
                <a:lnTo>
                  <a:pt x="160" y="158"/>
                </a:lnTo>
                <a:lnTo>
                  <a:pt x="194" y="141"/>
                </a:lnTo>
                <a:lnTo>
                  <a:pt x="245" y="129"/>
                </a:lnTo>
                <a:lnTo>
                  <a:pt x="290" y="126"/>
                </a:lnTo>
                <a:lnTo>
                  <a:pt x="342" y="129"/>
                </a:lnTo>
                <a:lnTo>
                  <a:pt x="267" y="138"/>
                </a:lnTo>
                <a:lnTo>
                  <a:pt x="229" y="148"/>
                </a:lnTo>
                <a:lnTo>
                  <a:pt x="201" y="158"/>
                </a:lnTo>
                <a:lnTo>
                  <a:pt x="194" y="161"/>
                </a:lnTo>
                <a:lnTo>
                  <a:pt x="213" y="169"/>
                </a:lnTo>
                <a:lnTo>
                  <a:pt x="229" y="185"/>
                </a:lnTo>
                <a:lnTo>
                  <a:pt x="255" y="169"/>
                </a:lnTo>
                <a:lnTo>
                  <a:pt x="277" y="163"/>
                </a:lnTo>
                <a:lnTo>
                  <a:pt x="325" y="155"/>
                </a:lnTo>
                <a:lnTo>
                  <a:pt x="339" y="155"/>
                </a:lnTo>
                <a:lnTo>
                  <a:pt x="293" y="172"/>
                </a:lnTo>
                <a:lnTo>
                  <a:pt x="258" y="188"/>
                </a:lnTo>
                <a:lnTo>
                  <a:pt x="239" y="201"/>
                </a:lnTo>
                <a:lnTo>
                  <a:pt x="255" y="217"/>
                </a:lnTo>
                <a:lnTo>
                  <a:pt x="293" y="204"/>
                </a:lnTo>
                <a:lnTo>
                  <a:pt x="325" y="198"/>
                </a:lnTo>
                <a:lnTo>
                  <a:pt x="267" y="226"/>
                </a:lnTo>
                <a:lnTo>
                  <a:pt x="248" y="239"/>
                </a:lnTo>
                <a:lnTo>
                  <a:pt x="242" y="266"/>
                </a:lnTo>
                <a:lnTo>
                  <a:pt x="232" y="280"/>
                </a:lnTo>
                <a:lnTo>
                  <a:pt x="267" y="263"/>
                </a:lnTo>
                <a:lnTo>
                  <a:pt x="298" y="257"/>
                </a:lnTo>
                <a:lnTo>
                  <a:pt x="348" y="255"/>
                </a:lnTo>
                <a:lnTo>
                  <a:pt x="272" y="276"/>
                </a:lnTo>
                <a:lnTo>
                  <a:pt x="226" y="294"/>
                </a:lnTo>
                <a:lnTo>
                  <a:pt x="194" y="310"/>
                </a:lnTo>
                <a:lnTo>
                  <a:pt x="191" y="335"/>
                </a:lnTo>
                <a:lnTo>
                  <a:pt x="229" y="317"/>
                </a:lnTo>
                <a:lnTo>
                  <a:pt x="280" y="300"/>
                </a:lnTo>
                <a:lnTo>
                  <a:pt x="304" y="300"/>
                </a:lnTo>
                <a:lnTo>
                  <a:pt x="248" y="320"/>
                </a:lnTo>
                <a:lnTo>
                  <a:pt x="204" y="338"/>
                </a:lnTo>
                <a:lnTo>
                  <a:pt x="187" y="355"/>
                </a:lnTo>
                <a:lnTo>
                  <a:pt x="194" y="370"/>
                </a:lnTo>
                <a:lnTo>
                  <a:pt x="229" y="358"/>
                </a:lnTo>
                <a:lnTo>
                  <a:pt x="261" y="344"/>
                </a:lnTo>
                <a:lnTo>
                  <a:pt x="327" y="341"/>
                </a:lnTo>
                <a:lnTo>
                  <a:pt x="354" y="344"/>
                </a:lnTo>
                <a:lnTo>
                  <a:pt x="415" y="348"/>
                </a:lnTo>
                <a:lnTo>
                  <a:pt x="488" y="338"/>
                </a:lnTo>
                <a:lnTo>
                  <a:pt x="444" y="355"/>
                </a:lnTo>
                <a:lnTo>
                  <a:pt x="368" y="367"/>
                </a:lnTo>
                <a:lnTo>
                  <a:pt x="384" y="393"/>
                </a:lnTo>
                <a:lnTo>
                  <a:pt x="438" y="379"/>
                </a:lnTo>
                <a:lnTo>
                  <a:pt x="491" y="361"/>
                </a:lnTo>
                <a:lnTo>
                  <a:pt x="525" y="344"/>
                </a:lnTo>
                <a:lnTo>
                  <a:pt x="460" y="393"/>
                </a:lnTo>
                <a:lnTo>
                  <a:pt x="419" y="405"/>
                </a:lnTo>
                <a:lnTo>
                  <a:pt x="384" y="417"/>
                </a:lnTo>
                <a:lnTo>
                  <a:pt x="387" y="442"/>
                </a:lnTo>
                <a:lnTo>
                  <a:pt x="438" y="434"/>
                </a:lnTo>
                <a:lnTo>
                  <a:pt x="478" y="423"/>
                </a:lnTo>
                <a:lnTo>
                  <a:pt x="454" y="440"/>
                </a:lnTo>
                <a:lnTo>
                  <a:pt x="409" y="452"/>
                </a:lnTo>
                <a:lnTo>
                  <a:pt x="387" y="455"/>
                </a:lnTo>
                <a:lnTo>
                  <a:pt x="387" y="511"/>
                </a:lnTo>
                <a:lnTo>
                  <a:pt x="435" y="492"/>
                </a:lnTo>
                <a:lnTo>
                  <a:pt x="473" y="477"/>
                </a:lnTo>
                <a:lnTo>
                  <a:pt x="432" y="508"/>
                </a:lnTo>
                <a:lnTo>
                  <a:pt x="380" y="530"/>
                </a:lnTo>
                <a:lnTo>
                  <a:pt x="384" y="556"/>
                </a:lnTo>
                <a:lnTo>
                  <a:pt x="412" y="586"/>
                </a:lnTo>
                <a:lnTo>
                  <a:pt x="438" y="553"/>
                </a:lnTo>
                <a:lnTo>
                  <a:pt x="473" y="511"/>
                </a:lnTo>
                <a:lnTo>
                  <a:pt x="496" y="471"/>
                </a:lnTo>
                <a:lnTo>
                  <a:pt x="473" y="533"/>
                </a:lnTo>
                <a:lnTo>
                  <a:pt x="454" y="556"/>
                </a:lnTo>
                <a:lnTo>
                  <a:pt x="419" y="599"/>
                </a:lnTo>
                <a:lnTo>
                  <a:pt x="444" y="628"/>
                </a:lnTo>
                <a:lnTo>
                  <a:pt x="485" y="594"/>
                </a:lnTo>
                <a:lnTo>
                  <a:pt x="514" y="553"/>
                </a:lnTo>
                <a:lnTo>
                  <a:pt x="540" y="508"/>
                </a:lnTo>
                <a:lnTo>
                  <a:pt x="517" y="573"/>
                </a:lnTo>
                <a:lnTo>
                  <a:pt x="491" y="602"/>
                </a:lnTo>
                <a:lnTo>
                  <a:pt x="465" y="631"/>
                </a:lnTo>
                <a:lnTo>
                  <a:pt x="488" y="643"/>
                </a:lnTo>
                <a:lnTo>
                  <a:pt x="540" y="599"/>
                </a:lnTo>
                <a:lnTo>
                  <a:pt x="589" y="530"/>
                </a:lnTo>
                <a:lnTo>
                  <a:pt x="607" y="477"/>
                </a:lnTo>
                <a:lnTo>
                  <a:pt x="620" y="386"/>
                </a:lnTo>
                <a:lnTo>
                  <a:pt x="627" y="317"/>
                </a:lnTo>
                <a:lnTo>
                  <a:pt x="636" y="239"/>
                </a:lnTo>
                <a:lnTo>
                  <a:pt x="582" y="255"/>
                </a:lnTo>
                <a:lnTo>
                  <a:pt x="522" y="276"/>
                </a:lnTo>
                <a:lnTo>
                  <a:pt x="432" y="297"/>
                </a:lnTo>
                <a:lnTo>
                  <a:pt x="514" y="266"/>
                </a:lnTo>
                <a:lnTo>
                  <a:pt x="543" y="249"/>
                </a:lnTo>
                <a:lnTo>
                  <a:pt x="601" y="229"/>
                </a:lnTo>
                <a:lnTo>
                  <a:pt x="630" y="223"/>
                </a:lnTo>
                <a:lnTo>
                  <a:pt x="630" y="182"/>
                </a:lnTo>
                <a:lnTo>
                  <a:pt x="623" y="129"/>
                </a:lnTo>
                <a:lnTo>
                  <a:pt x="551" y="141"/>
                </a:lnTo>
                <a:lnTo>
                  <a:pt x="505" y="155"/>
                </a:lnTo>
                <a:lnTo>
                  <a:pt x="447" y="182"/>
                </a:lnTo>
                <a:lnTo>
                  <a:pt x="499" y="141"/>
                </a:lnTo>
                <a:lnTo>
                  <a:pt x="560" y="124"/>
                </a:lnTo>
                <a:lnTo>
                  <a:pt x="620" y="109"/>
                </a:lnTo>
                <a:lnTo>
                  <a:pt x="607" y="69"/>
                </a:lnTo>
                <a:lnTo>
                  <a:pt x="589" y="45"/>
                </a:lnTo>
                <a:lnTo>
                  <a:pt x="534" y="28"/>
                </a:lnTo>
                <a:lnTo>
                  <a:pt x="482" y="41"/>
                </a:lnTo>
                <a:lnTo>
                  <a:pt x="432" y="76"/>
                </a:lnTo>
                <a:lnTo>
                  <a:pt x="465" y="35"/>
                </a:lnTo>
                <a:lnTo>
                  <a:pt x="517" y="16"/>
                </a:lnTo>
                <a:lnTo>
                  <a:pt x="460" y="6"/>
                </a:lnTo>
                <a:lnTo>
                  <a:pt x="419" y="3"/>
                </a:lnTo>
                <a:lnTo>
                  <a:pt x="359" y="13"/>
                </a:lnTo>
                <a:lnTo>
                  <a:pt x="318" y="38"/>
                </a:lnTo>
                <a:lnTo>
                  <a:pt x="255" y="51"/>
                </a:lnTo>
                <a:lnTo>
                  <a:pt x="298" y="32"/>
                </a:lnTo>
                <a:lnTo>
                  <a:pt x="330" y="13"/>
                </a:lnTo>
                <a:lnTo>
                  <a:pt x="348" y="0"/>
                </a:lnTo>
                <a:lnTo>
                  <a:pt x="287" y="3"/>
                </a:lnTo>
                <a:lnTo>
                  <a:pt x="232" y="6"/>
                </a:lnTo>
                <a:lnTo>
                  <a:pt x="198" y="22"/>
                </a:lnTo>
                <a:lnTo>
                  <a:pt x="163" y="54"/>
                </a:lnTo>
                <a:lnTo>
                  <a:pt x="136" y="95"/>
                </a:lnTo>
                <a:lnTo>
                  <a:pt x="151" y="48"/>
                </a:lnTo>
                <a:lnTo>
                  <a:pt x="184" y="16"/>
                </a:lnTo>
                <a:lnTo>
                  <a:pt x="104" y="41"/>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grpSp>
        <p:nvGrpSpPr>
          <p:cNvPr id="286" name="Group 279"/>
          <p:cNvGrpSpPr>
            <a:grpSpLocks/>
          </p:cNvGrpSpPr>
          <p:nvPr/>
        </p:nvGrpSpPr>
        <p:grpSpPr bwMode="auto">
          <a:xfrm>
            <a:off x="6951331" y="3299269"/>
            <a:ext cx="116768" cy="65973"/>
            <a:chOff x="5264" y="1904"/>
            <a:chExt cx="116" cy="71"/>
          </a:xfrm>
        </p:grpSpPr>
        <p:sp>
          <p:nvSpPr>
            <p:cNvPr id="287" name="Freeform 280"/>
            <p:cNvSpPr>
              <a:spLocks/>
            </p:cNvSpPr>
            <p:nvPr/>
          </p:nvSpPr>
          <p:spPr bwMode="auto">
            <a:xfrm>
              <a:off x="5264" y="1904"/>
              <a:ext cx="116" cy="71"/>
            </a:xfrm>
            <a:custGeom>
              <a:avLst/>
              <a:gdLst>
                <a:gd name="T0" fmla="*/ 0 w 698"/>
                <a:gd name="T1" fmla="*/ 0 h 425"/>
                <a:gd name="T2" fmla="*/ 0 w 698"/>
                <a:gd name="T3" fmla="*/ 0 h 425"/>
                <a:gd name="T4" fmla="*/ 0 w 698"/>
                <a:gd name="T5" fmla="*/ 0 h 425"/>
                <a:gd name="T6" fmla="*/ 0 w 698"/>
                <a:gd name="T7" fmla="*/ 0 h 425"/>
                <a:gd name="T8" fmla="*/ 0 w 698"/>
                <a:gd name="T9" fmla="*/ 0 h 425"/>
                <a:gd name="T10" fmla="*/ 0 w 698"/>
                <a:gd name="T11" fmla="*/ 0 h 425"/>
                <a:gd name="T12" fmla="*/ 0 w 698"/>
                <a:gd name="T13" fmla="*/ 0 h 425"/>
                <a:gd name="T14" fmla="*/ 0 w 698"/>
                <a:gd name="T15" fmla="*/ 0 h 425"/>
                <a:gd name="T16" fmla="*/ 0 w 698"/>
                <a:gd name="T17" fmla="*/ 0 h 425"/>
                <a:gd name="T18" fmla="*/ 0 w 698"/>
                <a:gd name="T19" fmla="*/ 0 h 425"/>
                <a:gd name="T20" fmla="*/ 0 w 698"/>
                <a:gd name="T21" fmla="*/ 0 h 425"/>
                <a:gd name="T22" fmla="*/ 0 w 698"/>
                <a:gd name="T23" fmla="*/ 0 h 425"/>
                <a:gd name="T24" fmla="*/ 0 w 698"/>
                <a:gd name="T25" fmla="*/ 0 h 425"/>
                <a:gd name="T26" fmla="*/ 0 w 698"/>
                <a:gd name="T27" fmla="*/ 0 h 425"/>
                <a:gd name="T28" fmla="*/ 0 w 698"/>
                <a:gd name="T29" fmla="*/ 0 h 425"/>
                <a:gd name="T30" fmla="*/ 0 w 698"/>
                <a:gd name="T31" fmla="*/ 0 h 425"/>
                <a:gd name="T32" fmla="*/ 0 w 698"/>
                <a:gd name="T33" fmla="*/ 0 h 425"/>
                <a:gd name="T34" fmla="*/ 0 w 698"/>
                <a:gd name="T35" fmla="*/ 0 h 425"/>
                <a:gd name="T36" fmla="*/ 0 w 698"/>
                <a:gd name="T37" fmla="*/ 0 h 425"/>
                <a:gd name="T38" fmla="*/ 0 w 698"/>
                <a:gd name="T39" fmla="*/ 0 h 425"/>
                <a:gd name="T40" fmla="*/ 0 w 698"/>
                <a:gd name="T41" fmla="*/ 0 h 425"/>
                <a:gd name="T42" fmla="*/ 0 w 698"/>
                <a:gd name="T43" fmla="*/ 0 h 425"/>
                <a:gd name="T44" fmla="*/ 0 w 698"/>
                <a:gd name="T45" fmla="*/ 0 h 425"/>
                <a:gd name="T46" fmla="*/ 0 w 698"/>
                <a:gd name="T47" fmla="*/ 0 h 425"/>
                <a:gd name="T48" fmla="*/ 0 w 698"/>
                <a:gd name="T49" fmla="*/ 0 h 425"/>
                <a:gd name="T50" fmla="*/ 0 w 698"/>
                <a:gd name="T51" fmla="*/ 0 h 425"/>
                <a:gd name="T52" fmla="*/ 0 w 698"/>
                <a:gd name="T53" fmla="*/ 0 h 425"/>
                <a:gd name="T54" fmla="*/ 0 w 698"/>
                <a:gd name="T55" fmla="*/ 0 h 425"/>
                <a:gd name="T56" fmla="*/ 0 w 698"/>
                <a:gd name="T57" fmla="*/ 0 h 425"/>
                <a:gd name="T58" fmla="*/ 0 w 698"/>
                <a:gd name="T59" fmla="*/ 0 h 425"/>
                <a:gd name="T60" fmla="*/ 0 w 698"/>
                <a:gd name="T61" fmla="*/ 0 h 425"/>
                <a:gd name="T62" fmla="*/ 0 w 698"/>
                <a:gd name="T63" fmla="*/ 0 h 425"/>
                <a:gd name="T64" fmla="*/ 0 w 698"/>
                <a:gd name="T65" fmla="*/ 0 h 425"/>
                <a:gd name="T66" fmla="*/ 0 w 698"/>
                <a:gd name="T67" fmla="*/ 0 h 425"/>
                <a:gd name="T68" fmla="*/ 0 w 698"/>
                <a:gd name="T69" fmla="*/ 0 h 425"/>
                <a:gd name="T70" fmla="*/ 0 w 698"/>
                <a:gd name="T71" fmla="*/ 0 h 425"/>
                <a:gd name="T72" fmla="*/ 0 w 698"/>
                <a:gd name="T73" fmla="*/ 0 h 425"/>
                <a:gd name="T74" fmla="*/ 0 w 698"/>
                <a:gd name="T75" fmla="*/ 0 h 425"/>
                <a:gd name="T76" fmla="*/ 0 w 698"/>
                <a:gd name="T77" fmla="*/ 0 h 425"/>
                <a:gd name="T78" fmla="*/ 0 w 698"/>
                <a:gd name="T79" fmla="*/ 0 h 425"/>
                <a:gd name="T80" fmla="*/ 0 w 698"/>
                <a:gd name="T81" fmla="*/ 0 h 425"/>
                <a:gd name="T82" fmla="*/ 0 w 698"/>
                <a:gd name="T83" fmla="*/ 0 h 425"/>
                <a:gd name="T84" fmla="*/ 0 w 698"/>
                <a:gd name="T85" fmla="*/ 0 h 425"/>
                <a:gd name="T86" fmla="*/ 0 w 698"/>
                <a:gd name="T87" fmla="*/ 0 h 425"/>
                <a:gd name="T88" fmla="*/ 0 w 698"/>
                <a:gd name="T89" fmla="*/ 0 h 425"/>
                <a:gd name="T90" fmla="*/ 0 w 698"/>
                <a:gd name="T91" fmla="*/ 0 h 425"/>
                <a:gd name="T92" fmla="*/ 0 w 698"/>
                <a:gd name="T93" fmla="*/ 0 h 425"/>
                <a:gd name="T94" fmla="*/ 0 w 698"/>
                <a:gd name="T95" fmla="*/ 0 h 425"/>
                <a:gd name="T96" fmla="*/ 0 w 698"/>
                <a:gd name="T97" fmla="*/ 0 h 425"/>
                <a:gd name="T98" fmla="*/ 0 w 698"/>
                <a:gd name="T99" fmla="*/ 0 h 425"/>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698" h="425">
                  <a:moveTo>
                    <a:pt x="698" y="253"/>
                  </a:moveTo>
                  <a:lnTo>
                    <a:pt x="611" y="233"/>
                  </a:lnTo>
                  <a:lnTo>
                    <a:pt x="579" y="227"/>
                  </a:lnTo>
                  <a:lnTo>
                    <a:pt x="558" y="210"/>
                  </a:lnTo>
                  <a:lnTo>
                    <a:pt x="538" y="182"/>
                  </a:lnTo>
                  <a:lnTo>
                    <a:pt x="496" y="143"/>
                  </a:lnTo>
                  <a:lnTo>
                    <a:pt x="420" y="79"/>
                  </a:lnTo>
                  <a:lnTo>
                    <a:pt x="407" y="58"/>
                  </a:lnTo>
                  <a:lnTo>
                    <a:pt x="387" y="38"/>
                  </a:lnTo>
                  <a:lnTo>
                    <a:pt x="347" y="32"/>
                  </a:lnTo>
                  <a:lnTo>
                    <a:pt x="225" y="11"/>
                  </a:lnTo>
                  <a:lnTo>
                    <a:pt x="192" y="0"/>
                  </a:lnTo>
                  <a:lnTo>
                    <a:pt x="162" y="14"/>
                  </a:lnTo>
                  <a:lnTo>
                    <a:pt x="147" y="27"/>
                  </a:lnTo>
                  <a:lnTo>
                    <a:pt x="75" y="52"/>
                  </a:lnTo>
                  <a:lnTo>
                    <a:pt x="48" y="62"/>
                  </a:lnTo>
                  <a:lnTo>
                    <a:pt x="37" y="73"/>
                  </a:lnTo>
                  <a:lnTo>
                    <a:pt x="24" y="114"/>
                  </a:lnTo>
                  <a:lnTo>
                    <a:pt x="16" y="133"/>
                  </a:lnTo>
                  <a:lnTo>
                    <a:pt x="9" y="146"/>
                  </a:lnTo>
                  <a:lnTo>
                    <a:pt x="0" y="165"/>
                  </a:lnTo>
                  <a:lnTo>
                    <a:pt x="0" y="181"/>
                  </a:lnTo>
                  <a:lnTo>
                    <a:pt x="15" y="191"/>
                  </a:lnTo>
                  <a:lnTo>
                    <a:pt x="43" y="190"/>
                  </a:lnTo>
                  <a:lnTo>
                    <a:pt x="89" y="168"/>
                  </a:lnTo>
                  <a:lnTo>
                    <a:pt x="147" y="158"/>
                  </a:lnTo>
                  <a:lnTo>
                    <a:pt x="198" y="165"/>
                  </a:lnTo>
                  <a:lnTo>
                    <a:pt x="144" y="179"/>
                  </a:lnTo>
                  <a:lnTo>
                    <a:pt x="105" y="191"/>
                  </a:lnTo>
                  <a:lnTo>
                    <a:pt x="61" y="210"/>
                  </a:lnTo>
                  <a:lnTo>
                    <a:pt x="51" y="224"/>
                  </a:lnTo>
                  <a:lnTo>
                    <a:pt x="51" y="242"/>
                  </a:lnTo>
                  <a:lnTo>
                    <a:pt x="67" y="253"/>
                  </a:lnTo>
                  <a:lnTo>
                    <a:pt x="87" y="250"/>
                  </a:lnTo>
                  <a:lnTo>
                    <a:pt x="150" y="233"/>
                  </a:lnTo>
                  <a:lnTo>
                    <a:pt x="205" y="230"/>
                  </a:lnTo>
                  <a:lnTo>
                    <a:pt x="249" y="233"/>
                  </a:lnTo>
                  <a:lnTo>
                    <a:pt x="273" y="250"/>
                  </a:lnTo>
                  <a:lnTo>
                    <a:pt x="301" y="279"/>
                  </a:lnTo>
                  <a:lnTo>
                    <a:pt x="323" y="310"/>
                  </a:lnTo>
                  <a:lnTo>
                    <a:pt x="346" y="342"/>
                  </a:lnTo>
                  <a:lnTo>
                    <a:pt x="364" y="366"/>
                  </a:lnTo>
                  <a:lnTo>
                    <a:pt x="397" y="389"/>
                  </a:lnTo>
                  <a:lnTo>
                    <a:pt x="429" y="396"/>
                  </a:lnTo>
                  <a:lnTo>
                    <a:pt x="464" y="399"/>
                  </a:lnTo>
                  <a:lnTo>
                    <a:pt x="507" y="396"/>
                  </a:lnTo>
                  <a:lnTo>
                    <a:pt x="539" y="393"/>
                  </a:lnTo>
                  <a:lnTo>
                    <a:pt x="582" y="404"/>
                  </a:lnTo>
                  <a:lnTo>
                    <a:pt x="698" y="425"/>
                  </a:lnTo>
                  <a:lnTo>
                    <a:pt x="698" y="253"/>
                  </a:lnTo>
                  <a:close/>
                </a:path>
              </a:pathLst>
            </a:custGeom>
            <a:solidFill>
              <a:srgbClr val="FFC080"/>
            </a:solidFill>
            <a:ln w="1588">
              <a:solidFill>
                <a:srgbClr val="402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288" name="Freeform 281"/>
            <p:cNvSpPr>
              <a:spLocks/>
            </p:cNvSpPr>
            <p:nvPr/>
          </p:nvSpPr>
          <p:spPr bwMode="auto">
            <a:xfrm>
              <a:off x="5269" y="1916"/>
              <a:ext cx="37" cy="9"/>
            </a:xfrm>
            <a:custGeom>
              <a:avLst/>
              <a:gdLst>
                <a:gd name="T0" fmla="*/ 0 w 223"/>
                <a:gd name="T1" fmla="*/ 0 h 52"/>
                <a:gd name="T2" fmla="*/ 0 w 223"/>
                <a:gd name="T3" fmla="*/ 0 h 52"/>
                <a:gd name="T4" fmla="*/ 0 w 223"/>
                <a:gd name="T5" fmla="*/ 0 h 52"/>
                <a:gd name="T6" fmla="*/ 0 w 223"/>
                <a:gd name="T7" fmla="*/ 0 h 52"/>
                <a:gd name="T8" fmla="*/ 0 w 223"/>
                <a:gd name="T9" fmla="*/ 0 h 52"/>
                <a:gd name="T10" fmla="*/ 0 w 223"/>
                <a:gd name="T11" fmla="*/ 0 h 52"/>
                <a:gd name="T12" fmla="*/ 0 w 223"/>
                <a:gd name="T13" fmla="*/ 0 h 52"/>
                <a:gd name="T14" fmla="*/ 0 w 223"/>
                <a:gd name="T15" fmla="*/ 0 h 52"/>
                <a:gd name="T16" fmla="*/ 0 w 223"/>
                <a:gd name="T17" fmla="*/ 0 h 52"/>
                <a:gd name="T18" fmla="*/ 0 w 223"/>
                <a:gd name="T19" fmla="*/ 0 h 52"/>
                <a:gd name="T20" fmla="*/ 0 w 223"/>
                <a:gd name="T21" fmla="*/ 0 h 52"/>
                <a:gd name="T22" fmla="*/ 0 w 223"/>
                <a:gd name="T23" fmla="*/ 0 h 52"/>
                <a:gd name="T24" fmla="*/ 0 w 223"/>
                <a:gd name="T25" fmla="*/ 0 h 5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23" h="52">
                  <a:moveTo>
                    <a:pt x="0" y="52"/>
                  </a:moveTo>
                  <a:lnTo>
                    <a:pt x="38" y="36"/>
                  </a:lnTo>
                  <a:lnTo>
                    <a:pt x="69" y="30"/>
                  </a:lnTo>
                  <a:lnTo>
                    <a:pt x="107" y="18"/>
                  </a:lnTo>
                  <a:lnTo>
                    <a:pt x="139" y="11"/>
                  </a:lnTo>
                  <a:lnTo>
                    <a:pt x="189" y="15"/>
                  </a:lnTo>
                  <a:lnTo>
                    <a:pt x="223" y="18"/>
                  </a:lnTo>
                  <a:lnTo>
                    <a:pt x="171" y="8"/>
                  </a:lnTo>
                  <a:lnTo>
                    <a:pt x="127" y="0"/>
                  </a:lnTo>
                  <a:lnTo>
                    <a:pt x="69" y="24"/>
                  </a:lnTo>
                  <a:lnTo>
                    <a:pt x="38" y="28"/>
                  </a:lnTo>
                  <a:lnTo>
                    <a:pt x="3" y="45"/>
                  </a:lnTo>
                  <a:lnTo>
                    <a:pt x="0" y="52"/>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89" name="Freeform 282"/>
            <p:cNvSpPr>
              <a:spLocks/>
            </p:cNvSpPr>
            <p:nvPr/>
          </p:nvSpPr>
          <p:spPr bwMode="auto">
            <a:xfrm>
              <a:off x="5289" y="1907"/>
              <a:ext cx="31" cy="6"/>
            </a:xfrm>
            <a:custGeom>
              <a:avLst/>
              <a:gdLst>
                <a:gd name="T0" fmla="*/ 0 w 188"/>
                <a:gd name="T1" fmla="*/ 0 h 36"/>
                <a:gd name="T2" fmla="*/ 0 w 188"/>
                <a:gd name="T3" fmla="*/ 0 h 36"/>
                <a:gd name="T4" fmla="*/ 0 w 188"/>
                <a:gd name="T5" fmla="*/ 0 h 36"/>
                <a:gd name="T6" fmla="*/ 0 w 188"/>
                <a:gd name="T7" fmla="*/ 0 h 36"/>
                <a:gd name="T8" fmla="*/ 0 w 188"/>
                <a:gd name="T9" fmla="*/ 0 h 36"/>
                <a:gd name="T10" fmla="*/ 0 w 188"/>
                <a:gd name="T11" fmla="*/ 0 h 36"/>
                <a:gd name="T12" fmla="*/ 0 w 188"/>
                <a:gd name="T13" fmla="*/ 0 h 36"/>
                <a:gd name="T14" fmla="*/ 0 w 188"/>
                <a:gd name="T15" fmla="*/ 0 h 36"/>
                <a:gd name="T16" fmla="*/ 0 w 188"/>
                <a:gd name="T17" fmla="*/ 0 h 36"/>
                <a:gd name="T18" fmla="*/ 0 w 188"/>
                <a:gd name="T19" fmla="*/ 0 h 36"/>
                <a:gd name="T20" fmla="*/ 0 w 188"/>
                <a:gd name="T21" fmla="*/ 0 h 36"/>
                <a:gd name="T22" fmla="*/ 0 w 188"/>
                <a:gd name="T23" fmla="*/ 0 h 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88" h="36">
                  <a:moveTo>
                    <a:pt x="51" y="0"/>
                  </a:moveTo>
                  <a:lnTo>
                    <a:pt x="29" y="1"/>
                  </a:lnTo>
                  <a:lnTo>
                    <a:pt x="0" y="11"/>
                  </a:lnTo>
                  <a:lnTo>
                    <a:pt x="19" y="9"/>
                  </a:lnTo>
                  <a:lnTo>
                    <a:pt x="48" y="4"/>
                  </a:lnTo>
                  <a:lnTo>
                    <a:pt x="109" y="20"/>
                  </a:lnTo>
                  <a:lnTo>
                    <a:pt x="143" y="30"/>
                  </a:lnTo>
                  <a:lnTo>
                    <a:pt x="181" y="36"/>
                  </a:lnTo>
                  <a:lnTo>
                    <a:pt x="188" y="30"/>
                  </a:lnTo>
                  <a:lnTo>
                    <a:pt x="146" y="22"/>
                  </a:lnTo>
                  <a:lnTo>
                    <a:pt x="97" y="11"/>
                  </a:lnTo>
                  <a:lnTo>
                    <a:pt x="51"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90" name="Freeform 283"/>
            <p:cNvSpPr>
              <a:spLocks/>
            </p:cNvSpPr>
            <p:nvPr/>
          </p:nvSpPr>
          <p:spPr bwMode="auto">
            <a:xfrm>
              <a:off x="5295" y="1929"/>
              <a:ext cx="13" cy="3"/>
            </a:xfrm>
            <a:custGeom>
              <a:avLst/>
              <a:gdLst>
                <a:gd name="T0" fmla="*/ 0 w 76"/>
                <a:gd name="T1" fmla="*/ 0 h 17"/>
                <a:gd name="T2" fmla="*/ 0 w 76"/>
                <a:gd name="T3" fmla="*/ 0 h 17"/>
                <a:gd name="T4" fmla="*/ 0 w 76"/>
                <a:gd name="T5" fmla="*/ 0 h 17"/>
                <a:gd name="T6" fmla="*/ 0 w 76"/>
                <a:gd name="T7" fmla="*/ 0 h 17"/>
                <a:gd name="T8" fmla="*/ 0 w 76"/>
                <a:gd name="T9" fmla="*/ 0 h 17"/>
                <a:gd name="T10" fmla="*/ 0 w 76"/>
                <a:gd name="T11" fmla="*/ 0 h 17"/>
                <a:gd name="T12" fmla="*/ 0 w 76"/>
                <a:gd name="T13" fmla="*/ 0 h 1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6" h="17">
                  <a:moveTo>
                    <a:pt x="0" y="8"/>
                  </a:moveTo>
                  <a:lnTo>
                    <a:pt x="8" y="17"/>
                  </a:lnTo>
                  <a:lnTo>
                    <a:pt x="36" y="12"/>
                  </a:lnTo>
                  <a:lnTo>
                    <a:pt x="67" y="12"/>
                  </a:lnTo>
                  <a:lnTo>
                    <a:pt x="76" y="0"/>
                  </a:lnTo>
                  <a:lnTo>
                    <a:pt x="55" y="4"/>
                  </a:lnTo>
                  <a:lnTo>
                    <a:pt x="0" y="8"/>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91" name="Freeform 284"/>
            <p:cNvSpPr>
              <a:spLocks/>
            </p:cNvSpPr>
            <p:nvPr/>
          </p:nvSpPr>
          <p:spPr bwMode="auto">
            <a:xfrm>
              <a:off x="5268" y="1926"/>
              <a:ext cx="3" cy="6"/>
            </a:xfrm>
            <a:custGeom>
              <a:avLst/>
              <a:gdLst>
                <a:gd name="T0" fmla="*/ 0 w 19"/>
                <a:gd name="T1" fmla="*/ 0 h 32"/>
                <a:gd name="T2" fmla="*/ 0 w 19"/>
                <a:gd name="T3" fmla="*/ 0 h 32"/>
                <a:gd name="T4" fmla="*/ 0 w 19"/>
                <a:gd name="T5" fmla="*/ 0 h 32"/>
                <a:gd name="T6" fmla="*/ 0 w 19"/>
                <a:gd name="T7" fmla="*/ 0 h 32"/>
                <a:gd name="T8" fmla="*/ 0 w 19"/>
                <a:gd name="T9" fmla="*/ 0 h 3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 h="32">
                  <a:moveTo>
                    <a:pt x="19" y="0"/>
                  </a:moveTo>
                  <a:lnTo>
                    <a:pt x="19" y="9"/>
                  </a:lnTo>
                  <a:lnTo>
                    <a:pt x="14" y="24"/>
                  </a:lnTo>
                  <a:lnTo>
                    <a:pt x="0" y="32"/>
                  </a:lnTo>
                  <a:lnTo>
                    <a:pt x="19"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92" name="Freeform 285"/>
            <p:cNvSpPr>
              <a:spLocks/>
            </p:cNvSpPr>
            <p:nvPr/>
          </p:nvSpPr>
          <p:spPr bwMode="auto">
            <a:xfrm>
              <a:off x="5277" y="1940"/>
              <a:ext cx="3" cy="3"/>
            </a:xfrm>
            <a:custGeom>
              <a:avLst/>
              <a:gdLst>
                <a:gd name="T0" fmla="*/ 0 w 14"/>
                <a:gd name="T1" fmla="*/ 0 h 18"/>
                <a:gd name="T2" fmla="*/ 0 w 14"/>
                <a:gd name="T3" fmla="*/ 0 h 18"/>
                <a:gd name="T4" fmla="*/ 0 w 14"/>
                <a:gd name="T5" fmla="*/ 0 h 18"/>
                <a:gd name="T6" fmla="*/ 0 w 14"/>
                <a:gd name="T7" fmla="*/ 0 h 1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 h="18">
                  <a:moveTo>
                    <a:pt x="14" y="0"/>
                  </a:moveTo>
                  <a:lnTo>
                    <a:pt x="11" y="9"/>
                  </a:lnTo>
                  <a:lnTo>
                    <a:pt x="0" y="18"/>
                  </a:lnTo>
                  <a:lnTo>
                    <a:pt x="14"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93" name="Freeform 286"/>
            <p:cNvSpPr>
              <a:spLocks/>
            </p:cNvSpPr>
            <p:nvPr/>
          </p:nvSpPr>
          <p:spPr bwMode="auto">
            <a:xfrm>
              <a:off x="5319" y="1921"/>
              <a:ext cx="6" cy="7"/>
            </a:xfrm>
            <a:custGeom>
              <a:avLst/>
              <a:gdLst>
                <a:gd name="T0" fmla="*/ 0 w 35"/>
                <a:gd name="T1" fmla="*/ 0 h 43"/>
                <a:gd name="T2" fmla="*/ 0 w 35"/>
                <a:gd name="T3" fmla="*/ 0 h 43"/>
                <a:gd name="T4" fmla="*/ 0 w 35"/>
                <a:gd name="T5" fmla="*/ 0 h 43"/>
                <a:gd name="T6" fmla="*/ 0 w 35"/>
                <a:gd name="T7" fmla="*/ 0 h 43"/>
                <a:gd name="T8" fmla="*/ 0 w 35"/>
                <a:gd name="T9" fmla="*/ 0 h 4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 h="43">
                  <a:moveTo>
                    <a:pt x="0" y="0"/>
                  </a:moveTo>
                  <a:lnTo>
                    <a:pt x="7" y="14"/>
                  </a:lnTo>
                  <a:lnTo>
                    <a:pt x="7" y="24"/>
                  </a:lnTo>
                  <a:lnTo>
                    <a:pt x="35" y="43"/>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94" name="Freeform 287"/>
            <p:cNvSpPr>
              <a:spLocks/>
            </p:cNvSpPr>
            <p:nvPr/>
          </p:nvSpPr>
          <p:spPr bwMode="auto">
            <a:xfrm>
              <a:off x="5330" y="1921"/>
              <a:ext cx="19" cy="19"/>
            </a:xfrm>
            <a:custGeom>
              <a:avLst/>
              <a:gdLst>
                <a:gd name="T0" fmla="*/ 0 w 114"/>
                <a:gd name="T1" fmla="*/ 0 h 114"/>
                <a:gd name="T2" fmla="*/ 0 w 114"/>
                <a:gd name="T3" fmla="*/ 0 h 114"/>
                <a:gd name="T4" fmla="*/ 0 w 114"/>
                <a:gd name="T5" fmla="*/ 0 h 114"/>
                <a:gd name="T6" fmla="*/ 0 w 114"/>
                <a:gd name="T7" fmla="*/ 0 h 114"/>
                <a:gd name="T8" fmla="*/ 0 w 114"/>
                <a:gd name="T9" fmla="*/ 0 h 114"/>
                <a:gd name="T10" fmla="*/ 0 w 114"/>
                <a:gd name="T11" fmla="*/ 0 h 11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14" h="114">
                  <a:moveTo>
                    <a:pt x="0" y="0"/>
                  </a:moveTo>
                  <a:lnTo>
                    <a:pt x="21" y="35"/>
                  </a:lnTo>
                  <a:lnTo>
                    <a:pt x="43" y="63"/>
                  </a:lnTo>
                  <a:lnTo>
                    <a:pt x="114" y="114"/>
                  </a:lnTo>
                  <a:lnTo>
                    <a:pt x="47" y="53"/>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95" name="Freeform 288"/>
            <p:cNvSpPr>
              <a:spLocks/>
            </p:cNvSpPr>
            <p:nvPr/>
          </p:nvSpPr>
          <p:spPr bwMode="auto">
            <a:xfrm>
              <a:off x="5354" y="1948"/>
              <a:ext cx="4" cy="13"/>
            </a:xfrm>
            <a:custGeom>
              <a:avLst/>
              <a:gdLst>
                <a:gd name="T0" fmla="*/ 0 w 27"/>
                <a:gd name="T1" fmla="*/ 0 h 82"/>
                <a:gd name="T2" fmla="*/ 0 w 27"/>
                <a:gd name="T3" fmla="*/ 0 h 82"/>
                <a:gd name="T4" fmla="*/ 0 w 27"/>
                <a:gd name="T5" fmla="*/ 0 h 82"/>
                <a:gd name="T6" fmla="*/ 0 w 27"/>
                <a:gd name="T7" fmla="*/ 0 h 82"/>
                <a:gd name="T8" fmla="*/ 0 w 27"/>
                <a:gd name="T9" fmla="*/ 0 h 82"/>
                <a:gd name="T10" fmla="*/ 0 w 27"/>
                <a:gd name="T11" fmla="*/ 0 h 82"/>
                <a:gd name="T12" fmla="*/ 0 w 27"/>
                <a:gd name="T13" fmla="*/ 0 h 8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7" h="82">
                  <a:moveTo>
                    <a:pt x="27" y="0"/>
                  </a:moveTo>
                  <a:lnTo>
                    <a:pt x="9" y="29"/>
                  </a:lnTo>
                  <a:lnTo>
                    <a:pt x="4" y="57"/>
                  </a:lnTo>
                  <a:lnTo>
                    <a:pt x="3" y="82"/>
                  </a:lnTo>
                  <a:lnTo>
                    <a:pt x="0" y="47"/>
                  </a:lnTo>
                  <a:lnTo>
                    <a:pt x="3" y="21"/>
                  </a:lnTo>
                  <a:lnTo>
                    <a:pt x="27"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96" name="Freeform 289"/>
            <p:cNvSpPr>
              <a:spLocks/>
            </p:cNvSpPr>
            <p:nvPr/>
          </p:nvSpPr>
          <p:spPr bwMode="auto">
            <a:xfrm>
              <a:off x="5312" y="1934"/>
              <a:ext cx="2" cy="5"/>
            </a:xfrm>
            <a:custGeom>
              <a:avLst/>
              <a:gdLst>
                <a:gd name="T0" fmla="*/ 0 w 15"/>
                <a:gd name="T1" fmla="*/ 0 h 30"/>
                <a:gd name="T2" fmla="*/ 0 w 15"/>
                <a:gd name="T3" fmla="*/ 0 h 30"/>
                <a:gd name="T4" fmla="*/ 0 w 15"/>
                <a:gd name="T5" fmla="*/ 0 h 30"/>
                <a:gd name="T6" fmla="*/ 0 w 15"/>
                <a:gd name="T7" fmla="*/ 0 h 3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5" h="30">
                  <a:moveTo>
                    <a:pt x="11" y="0"/>
                  </a:moveTo>
                  <a:lnTo>
                    <a:pt x="15" y="12"/>
                  </a:lnTo>
                  <a:lnTo>
                    <a:pt x="0" y="30"/>
                  </a:lnTo>
                  <a:lnTo>
                    <a:pt x="11"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grpSp>
      <p:grpSp>
        <p:nvGrpSpPr>
          <p:cNvPr id="297" name="Group 290"/>
          <p:cNvGrpSpPr>
            <a:grpSpLocks/>
          </p:cNvGrpSpPr>
          <p:nvPr/>
        </p:nvGrpSpPr>
        <p:grpSpPr bwMode="auto">
          <a:xfrm>
            <a:off x="7049981" y="3154315"/>
            <a:ext cx="269775" cy="283404"/>
            <a:chOff x="5362" y="1748"/>
            <a:chExt cx="268" cy="305"/>
          </a:xfrm>
        </p:grpSpPr>
        <p:sp>
          <p:nvSpPr>
            <p:cNvPr id="298" name="Freeform 291"/>
            <p:cNvSpPr>
              <a:spLocks/>
            </p:cNvSpPr>
            <p:nvPr/>
          </p:nvSpPr>
          <p:spPr bwMode="auto">
            <a:xfrm>
              <a:off x="5477" y="1748"/>
              <a:ext cx="8" cy="6"/>
            </a:xfrm>
            <a:custGeom>
              <a:avLst/>
              <a:gdLst>
                <a:gd name="T0" fmla="*/ 0 w 51"/>
                <a:gd name="T1" fmla="*/ 0 h 36"/>
                <a:gd name="T2" fmla="*/ 0 w 51"/>
                <a:gd name="T3" fmla="*/ 0 h 36"/>
                <a:gd name="T4" fmla="*/ 0 w 51"/>
                <a:gd name="T5" fmla="*/ 0 h 36"/>
                <a:gd name="T6" fmla="*/ 0 w 51"/>
                <a:gd name="T7" fmla="*/ 0 h 36"/>
                <a:gd name="T8" fmla="*/ 0 w 51"/>
                <a:gd name="T9" fmla="*/ 0 h 36"/>
                <a:gd name="T10" fmla="*/ 0 w 51"/>
                <a:gd name="T11" fmla="*/ 0 h 36"/>
                <a:gd name="T12" fmla="*/ 0 w 51"/>
                <a:gd name="T13" fmla="*/ 0 h 36"/>
                <a:gd name="T14" fmla="*/ 0 w 51"/>
                <a:gd name="T15" fmla="*/ 0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51" h="36">
                  <a:moveTo>
                    <a:pt x="0" y="0"/>
                  </a:moveTo>
                  <a:lnTo>
                    <a:pt x="14" y="10"/>
                  </a:lnTo>
                  <a:lnTo>
                    <a:pt x="29" y="15"/>
                  </a:lnTo>
                  <a:lnTo>
                    <a:pt x="43" y="23"/>
                  </a:lnTo>
                  <a:lnTo>
                    <a:pt x="51" y="36"/>
                  </a:lnTo>
                  <a:lnTo>
                    <a:pt x="39" y="32"/>
                  </a:lnTo>
                  <a:lnTo>
                    <a:pt x="14" y="24"/>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99" name="Freeform 292"/>
            <p:cNvSpPr>
              <a:spLocks/>
            </p:cNvSpPr>
            <p:nvPr/>
          </p:nvSpPr>
          <p:spPr bwMode="auto">
            <a:xfrm>
              <a:off x="5479" y="1758"/>
              <a:ext cx="2" cy="4"/>
            </a:xfrm>
            <a:custGeom>
              <a:avLst/>
              <a:gdLst>
                <a:gd name="T0" fmla="*/ 0 w 14"/>
                <a:gd name="T1" fmla="*/ 0 h 24"/>
                <a:gd name="T2" fmla="*/ 0 w 14"/>
                <a:gd name="T3" fmla="*/ 0 h 24"/>
                <a:gd name="T4" fmla="*/ 0 w 14"/>
                <a:gd name="T5" fmla="*/ 0 h 24"/>
                <a:gd name="T6" fmla="*/ 0 w 14"/>
                <a:gd name="T7" fmla="*/ 0 h 2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 h="24">
                  <a:moveTo>
                    <a:pt x="0" y="0"/>
                  </a:moveTo>
                  <a:lnTo>
                    <a:pt x="14" y="0"/>
                  </a:lnTo>
                  <a:lnTo>
                    <a:pt x="14" y="24"/>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300" name="Freeform 293"/>
            <p:cNvSpPr>
              <a:spLocks/>
            </p:cNvSpPr>
            <p:nvPr/>
          </p:nvSpPr>
          <p:spPr bwMode="auto">
            <a:xfrm>
              <a:off x="5444" y="1788"/>
              <a:ext cx="71" cy="180"/>
            </a:xfrm>
            <a:custGeom>
              <a:avLst/>
              <a:gdLst>
                <a:gd name="T0" fmla="*/ 0 w 431"/>
                <a:gd name="T1" fmla="*/ 0 h 1076"/>
                <a:gd name="T2" fmla="*/ 0 w 431"/>
                <a:gd name="T3" fmla="*/ 0 h 1076"/>
                <a:gd name="T4" fmla="*/ 0 w 431"/>
                <a:gd name="T5" fmla="*/ 0 h 1076"/>
                <a:gd name="T6" fmla="*/ 0 w 431"/>
                <a:gd name="T7" fmla="*/ 0 h 1076"/>
                <a:gd name="T8" fmla="*/ 0 w 431"/>
                <a:gd name="T9" fmla="*/ 0 h 1076"/>
                <a:gd name="T10" fmla="*/ 0 w 431"/>
                <a:gd name="T11" fmla="*/ 0 h 1076"/>
                <a:gd name="T12" fmla="*/ 0 w 431"/>
                <a:gd name="T13" fmla="*/ 0 h 1076"/>
                <a:gd name="T14" fmla="*/ 0 w 431"/>
                <a:gd name="T15" fmla="*/ 0 h 1076"/>
                <a:gd name="T16" fmla="*/ 0 w 431"/>
                <a:gd name="T17" fmla="*/ 0 h 1076"/>
                <a:gd name="T18" fmla="*/ 0 w 431"/>
                <a:gd name="T19" fmla="*/ 0 h 107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31" h="1076">
                  <a:moveTo>
                    <a:pt x="369" y="0"/>
                  </a:moveTo>
                  <a:lnTo>
                    <a:pt x="328" y="44"/>
                  </a:lnTo>
                  <a:lnTo>
                    <a:pt x="317" y="108"/>
                  </a:lnTo>
                  <a:lnTo>
                    <a:pt x="254" y="170"/>
                  </a:lnTo>
                  <a:lnTo>
                    <a:pt x="126" y="461"/>
                  </a:lnTo>
                  <a:lnTo>
                    <a:pt x="57" y="724"/>
                  </a:lnTo>
                  <a:lnTo>
                    <a:pt x="0" y="1076"/>
                  </a:lnTo>
                  <a:lnTo>
                    <a:pt x="178" y="919"/>
                  </a:lnTo>
                  <a:lnTo>
                    <a:pt x="431" y="140"/>
                  </a:lnTo>
                  <a:lnTo>
                    <a:pt x="369" y="0"/>
                  </a:lnTo>
                  <a:close/>
                </a:path>
              </a:pathLst>
            </a:custGeom>
            <a:solidFill>
              <a:srgbClr val="400000"/>
            </a:solidFill>
            <a:ln w="1588">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301" name="Freeform 294"/>
            <p:cNvSpPr>
              <a:spLocks/>
            </p:cNvSpPr>
            <p:nvPr/>
          </p:nvSpPr>
          <p:spPr bwMode="auto">
            <a:xfrm>
              <a:off x="5362" y="1754"/>
              <a:ext cx="268" cy="299"/>
            </a:xfrm>
            <a:custGeom>
              <a:avLst/>
              <a:gdLst>
                <a:gd name="T0" fmla="*/ 0 w 1606"/>
                <a:gd name="T1" fmla="*/ 0 h 1792"/>
                <a:gd name="T2" fmla="*/ 0 w 1606"/>
                <a:gd name="T3" fmla="*/ 0 h 1792"/>
                <a:gd name="T4" fmla="*/ 0 w 1606"/>
                <a:gd name="T5" fmla="*/ 0 h 1792"/>
                <a:gd name="T6" fmla="*/ 0 w 1606"/>
                <a:gd name="T7" fmla="*/ 0 h 1792"/>
                <a:gd name="T8" fmla="*/ 0 w 1606"/>
                <a:gd name="T9" fmla="*/ 0 h 1792"/>
                <a:gd name="T10" fmla="*/ 0 w 1606"/>
                <a:gd name="T11" fmla="*/ 0 h 1792"/>
                <a:gd name="T12" fmla="*/ 0 w 1606"/>
                <a:gd name="T13" fmla="*/ 0 h 1792"/>
                <a:gd name="T14" fmla="*/ 0 w 1606"/>
                <a:gd name="T15" fmla="*/ 0 h 1792"/>
                <a:gd name="T16" fmla="*/ 0 w 1606"/>
                <a:gd name="T17" fmla="*/ 0 h 1792"/>
                <a:gd name="T18" fmla="*/ 0 w 1606"/>
                <a:gd name="T19" fmla="*/ 0 h 1792"/>
                <a:gd name="T20" fmla="*/ 0 w 1606"/>
                <a:gd name="T21" fmla="*/ 0 h 1792"/>
                <a:gd name="T22" fmla="*/ 0 w 1606"/>
                <a:gd name="T23" fmla="*/ 0 h 1792"/>
                <a:gd name="T24" fmla="*/ 0 w 1606"/>
                <a:gd name="T25" fmla="*/ 0 h 1792"/>
                <a:gd name="T26" fmla="*/ 0 w 1606"/>
                <a:gd name="T27" fmla="*/ 0 h 1792"/>
                <a:gd name="T28" fmla="*/ 0 w 1606"/>
                <a:gd name="T29" fmla="*/ 0 h 1792"/>
                <a:gd name="T30" fmla="*/ 0 w 1606"/>
                <a:gd name="T31" fmla="*/ 0 h 1792"/>
                <a:gd name="T32" fmla="*/ 0 w 1606"/>
                <a:gd name="T33" fmla="*/ 0 h 1792"/>
                <a:gd name="T34" fmla="*/ 0 w 1606"/>
                <a:gd name="T35" fmla="*/ 0 h 1792"/>
                <a:gd name="T36" fmla="*/ 0 w 1606"/>
                <a:gd name="T37" fmla="*/ 0 h 1792"/>
                <a:gd name="T38" fmla="*/ 0 w 1606"/>
                <a:gd name="T39" fmla="*/ 0 h 1792"/>
                <a:gd name="T40" fmla="*/ 0 w 1606"/>
                <a:gd name="T41" fmla="*/ 0 h 1792"/>
                <a:gd name="T42" fmla="*/ 0 w 1606"/>
                <a:gd name="T43" fmla="*/ 0 h 1792"/>
                <a:gd name="T44" fmla="*/ 0 w 1606"/>
                <a:gd name="T45" fmla="*/ 0 h 1792"/>
                <a:gd name="T46" fmla="*/ 0 w 1606"/>
                <a:gd name="T47" fmla="*/ 0 h 1792"/>
                <a:gd name="T48" fmla="*/ 0 w 1606"/>
                <a:gd name="T49" fmla="*/ 0 h 1792"/>
                <a:gd name="T50" fmla="*/ 0 w 1606"/>
                <a:gd name="T51" fmla="*/ 0 h 1792"/>
                <a:gd name="T52" fmla="*/ 0 w 1606"/>
                <a:gd name="T53" fmla="*/ 0 h 1792"/>
                <a:gd name="T54" fmla="*/ 0 w 1606"/>
                <a:gd name="T55" fmla="*/ 0 h 1792"/>
                <a:gd name="T56" fmla="*/ 0 w 1606"/>
                <a:gd name="T57" fmla="*/ 0 h 1792"/>
                <a:gd name="T58" fmla="*/ 0 w 1606"/>
                <a:gd name="T59" fmla="*/ 0 h 1792"/>
                <a:gd name="T60" fmla="*/ 0 w 1606"/>
                <a:gd name="T61" fmla="*/ 0 h 1792"/>
                <a:gd name="T62" fmla="*/ 0 w 1606"/>
                <a:gd name="T63" fmla="*/ 0 h 1792"/>
                <a:gd name="T64" fmla="*/ 0 w 1606"/>
                <a:gd name="T65" fmla="*/ 0 h 1792"/>
                <a:gd name="T66" fmla="*/ 0 w 1606"/>
                <a:gd name="T67" fmla="*/ 0 h 1792"/>
                <a:gd name="T68" fmla="*/ 0 w 1606"/>
                <a:gd name="T69" fmla="*/ 0 h 1792"/>
                <a:gd name="T70" fmla="*/ 0 w 1606"/>
                <a:gd name="T71" fmla="*/ 0 h 1792"/>
                <a:gd name="T72" fmla="*/ 0 w 1606"/>
                <a:gd name="T73" fmla="*/ 0 h 1792"/>
                <a:gd name="T74" fmla="*/ 0 w 1606"/>
                <a:gd name="T75" fmla="*/ 0 h 1792"/>
                <a:gd name="T76" fmla="*/ 0 w 1606"/>
                <a:gd name="T77" fmla="*/ 0 h 1792"/>
                <a:gd name="T78" fmla="*/ 0 w 1606"/>
                <a:gd name="T79" fmla="*/ 0 h 1792"/>
                <a:gd name="T80" fmla="*/ 0 w 1606"/>
                <a:gd name="T81" fmla="*/ 0 h 1792"/>
                <a:gd name="T82" fmla="*/ 0 w 1606"/>
                <a:gd name="T83" fmla="*/ 0 h 1792"/>
                <a:gd name="T84" fmla="*/ 0 w 1606"/>
                <a:gd name="T85" fmla="*/ 0 h 1792"/>
                <a:gd name="T86" fmla="*/ 0 w 1606"/>
                <a:gd name="T87" fmla="*/ 0 h 1792"/>
                <a:gd name="T88" fmla="*/ 0 w 1606"/>
                <a:gd name="T89" fmla="*/ 0 h 1792"/>
                <a:gd name="T90" fmla="*/ 0 w 1606"/>
                <a:gd name="T91" fmla="*/ 0 h 1792"/>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1606" h="1792">
                  <a:moveTo>
                    <a:pt x="1309" y="94"/>
                  </a:moveTo>
                  <a:lnTo>
                    <a:pt x="1258" y="0"/>
                  </a:lnTo>
                  <a:lnTo>
                    <a:pt x="867" y="163"/>
                  </a:lnTo>
                  <a:lnTo>
                    <a:pt x="850" y="288"/>
                  </a:lnTo>
                  <a:lnTo>
                    <a:pt x="818" y="332"/>
                  </a:lnTo>
                  <a:lnTo>
                    <a:pt x="773" y="382"/>
                  </a:lnTo>
                  <a:lnTo>
                    <a:pt x="747" y="472"/>
                  </a:lnTo>
                  <a:lnTo>
                    <a:pt x="660" y="678"/>
                  </a:lnTo>
                  <a:lnTo>
                    <a:pt x="590" y="924"/>
                  </a:lnTo>
                  <a:lnTo>
                    <a:pt x="558" y="1088"/>
                  </a:lnTo>
                  <a:lnTo>
                    <a:pt x="243" y="1094"/>
                  </a:lnTo>
                  <a:lnTo>
                    <a:pt x="192" y="1125"/>
                  </a:lnTo>
                  <a:lnTo>
                    <a:pt x="47" y="1125"/>
                  </a:lnTo>
                  <a:lnTo>
                    <a:pt x="7" y="1189"/>
                  </a:lnTo>
                  <a:lnTo>
                    <a:pt x="0" y="1264"/>
                  </a:lnTo>
                  <a:lnTo>
                    <a:pt x="15" y="1332"/>
                  </a:lnTo>
                  <a:lnTo>
                    <a:pt x="148" y="1358"/>
                  </a:lnTo>
                  <a:lnTo>
                    <a:pt x="211" y="1452"/>
                  </a:lnTo>
                  <a:lnTo>
                    <a:pt x="337" y="1484"/>
                  </a:lnTo>
                  <a:lnTo>
                    <a:pt x="430" y="1484"/>
                  </a:lnTo>
                  <a:lnTo>
                    <a:pt x="538" y="1503"/>
                  </a:lnTo>
                  <a:lnTo>
                    <a:pt x="544" y="1548"/>
                  </a:lnTo>
                  <a:lnTo>
                    <a:pt x="538" y="1642"/>
                  </a:lnTo>
                  <a:lnTo>
                    <a:pt x="550" y="1705"/>
                  </a:lnTo>
                  <a:lnTo>
                    <a:pt x="608" y="1712"/>
                  </a:lnTo>
                  <a:lnTo>
                    <a:pt x="677" y="1724"/>
                  </a:lnTo>
                  <a:lnTo>
                    <a:pt x="747" y="1786"/>
                  </a:lnTo>
                  <a:lnTo>
                    <a:pt x="830" y="1786"/>
                  </a:lnTo>
                  <a:lnTo>
                    <a:pt x="905" y="1779"/>
                  </a:lnTo>
                  <a:lnTo>
                    <a:pt x="1019" y="1744"/>
                  </a:lnTo>
                  <a:lnTo>
                    <a:pt x="1145" y="1756"/>
                  </a:lnTo>
                  <a:lnTo>
                    <a:pt x="1273" y="1792"/>
                  </a:lnTo>
                  <a:lnTo>
                    <a:pt x="1392" y="1766"/>
                  </a:lnTo>
                  <a:lnTo>
                    <a:pt x="1473" y="1674"/>
                  </a:lnTo>
                  <a:lnTo>
                    <a:pt x="1467" y="1571"/>
                  </a:lnTo>
                  <a:lnTo>
                    <a:pt x="1497" y="1446"/>
                  </a:lnTo>
                  <a:lnTo>
                    <a:pt x="1516" y="1282"/>
                  </a:lnTo>
                  <a:lnTo>
                    <a:pt x="1554" y="1131"/>
                  </a:lnTo>
                  <a:lnTo>
                    <a:pt x="1606" y="906"/>
                  </a:lnTo>
                  <a:lnTo>
                    <a:pt x="1598" y="678"/>
                  </a:lnTo>
                  <a:lnTo>
                    <a:pt x="1598" y="478"/>
                  </a:lnTo>
                  <a:lnTo>
                    <a:pt x="1586" y="338"/>
                  </a:lnTo>
                  <a:lnTo>
                    <a:pt x="1554" y="276"/>
                  </a:lnTo>
                  <a:lnTo>
                    <a:pt x="1484" y="225"/>
                  </a:lnTo>
                  <a:lnTo>
                    <a:pt x="1403" y="142"/>
                  </a:lnTo>
                  <a:lnTo>
                    <a:pt x="1309" y="94"/>
                  </a:lnTo>
                  <a:close/>
                </a:path>
              </a:pathLst>
            </a:custGeom>
            <a:solidFill>
              <a:srgbClr val="C0C0C0"/>
            </a:solidFill>
            <a:ln w="1588">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302" name="Freeform 295"/>
            <p:cNvSpPr>
              <a:spLocks/>
            </p:cNvSpPr>
            <p:nvPr/>
          </p:nvSpPr>
          <p:spPr bwMode="auto">
            <a:xfrm>
              <a:off x="5456" y="1772"/>
              <a:ext cx="169" cy="278"/>
            </a:xfrm>
            <a:custGeom>
              <a:avLst/>
              <a:gdLst>
                <a:gd name="T0" fmla="*/ 0 w 1014"/>
                <a:gd name="T1" fmla="*/ 0 h 1671"/>
                <a:gd name="T2" fmla="*/ 0 w 1014"/>
                <a:gd name="T3" fmla="*/ 0 h 1671"/>
                <a:gd name="T4" fmla="*/ 0 w 1014"/>
                <a:gd name="T5" fmla="*/ 0 h 1671"/>
                <a:gd name="T6" fmla="*/ 0 w 1014"/>
                <a:gd name="T7" fmla="*/ 0 h 1671"/>
                <a:gd name="T8" fmla="*/ 0 w 1014"/>
                <a:gd name="T9" fmla="*/ 0 h 1671"/>
                <a:gd name="T10" fmla="*/ 0 w 1014"/>
                <a:gd name="T11" fmla="*/ 0 h 1671"/>
                <a:gd name="T12" fmla="*/ 0 w 1014"/>
                <a:gd name="T13" fmla="*/ 0 h 1671"/>
                <a:gd name="T14" fmla="*/ 0 w 1014"/>
                <a:gd name="T15" fmla="*/ 0 h 1671"/>
                <a:gd name="T16" fmla="*/ 0 w 1014"/>
                <a:gd name="T17" fmla="*/ 0 h 1671"/>
                <a:gd name="T18" fmla="*/ 0 w 1014"/>
                <a:gd name="T19" fmla="*/ 0 h 1671"/>
                <a:gd name="T20" fmla="*/ 0 w 1014"/>
                <a:gd name="T21" fmla="*/ 0 h 1671"/>
                <a:gd name="T22" fmla="*/ 0 w 1014"/>
                <a:gd name="T23" fmla="*/ 0 h 1671"/>
                <a:gd name="T24" fmla="*/ 0 w 1014"/>
                <a:gd name="T25" fmla="*/ 0 h 1671"/>
                <a:gd name="T26" fmla="*/ 0 w 1014"/>
                <a:gd name="T27" fmla="*/ 0 h 1671"/>
                <a:gd name="T28" fmla="*/ 0 w 1014"/>
                <a:gd name="T29" fmla="*/ 0 h 1671"/>
                <a:gd name="T30" fmla="*/ 0 w 1014"/>
                <a:gd name="T31" fmla="*/ 0 h 1671"/>
                <a:gd name="T32" fmla="*/ 0 w 1014"/>
                <a:gd name="T33" fmla="*/ 0 h 1671"/>
                <a:gd name="T34" fmla="*/ 0 w 1014"/>
                <a:gd name="T35" fmla="*/ 0 h 1671"/>
                <a:gd name="T36" fmla="*/ 0 w 1014"/>
                <a:gd name="T37" fmla="*/ 0 h 1671"/>
                <a:gd name="T38" fmla="*/ 0 w 1014"/>
                <a:gd name="T39" fmla="*/ 0 h 1671"/>
                <a:gd name="T40" fmla="*/ 0 w 1014"/>
                <a:gd name="T41" fmla="*/ 0 h 1671"/>
                <a:gd name="T42" fmla="*/ 0 w 1014"/>
                <a:gd name="T43" fmla="*/ 0 h 1671"/>
                <a:gd name="T44" fmla="*/ 0 w 1014"/>
                <a:gd name="T45" fmla="*/ 0 h 1671"/>
                <a:gd name="T46" fmla="*/ 0 w 1014"/>
                <a:gd name="T47" fmla="*/ 0 h 1671"/>
                <a:gd name="T48" fmla="*/ 0 w 1014"/>
                <a:gd name="T49" fmla="*/ 0 h 1671"/>
                <a:gd name="T50" fmla="*/ 0 w 1014"/>
                <a:gd name="T51" fmla="*/ 0 h 1671"/>
                <a:gd name="T52" fmla="*/ 0 w 1014"/>
                <a:gd name="T53" fmla="*/ 0 h 1671"/>
                <a:gd name="T54" fmla="*/ 0 w 1014"/>
                <a:gd name="T55" fmla="*/ 0 h 1671"/>
                <a:gd name="T56" fmla="*/ 0 w 1014"/>
                <a:gd name="T57" fmla="*/ 0 h 1671"/>
                <a:gd name="T58" fmla="*/ 0 w 1014"/>
                <a:gd name="T59" fmla="*/ 0 h 1671"/>
                <a:gd name="T60" fmla="*/ 0 w 1014"/>
                <a:gd name="T61" fmla="*/ 0 h 1671"/>
                <a:gd name="T62" fmla="*/ 0 w 1014"/>
                <a:gd name="T63" fmla="*/ 0 h 1671"/>
                <a:gd name="T64" fmla="*/ 0 w 1014"/>
                <a:gd name="T65" fmla="*/ 0 h 1671"/>
                <a:gd name="T66" fmla="*/ 0 w 1014"/>
                <a:gd name="T67" fmla="*/ 0 h 1671"/>
                <a:gd name="T68" fmla="*/ 0 w 1014"/>
                <a:gd name="T69" fmla="*/ 0 h 1671"/>
                <a:gd name="T70" fmla="*/ 0 w 1014"/>
                <a:gd name="T71" fmla="*/ 0 h 1671"/>
                <a:gd name="T72" fmla="*/ 0 w 1014"/>
                <a:gd name="T73" fmla="*/ 0 h 1671"/>
                <a:gd name="T74" fmla="*/ 0 w 1014"/>
                <a:gd name="T75" fmla="*/ 0 h 1671"/>
                <a:gd name="T76" fmla="*/ 0 w 1014"/>
                <a:gd name="T77" fmla="*/ 0 h 1671"/>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1014" h="1671">
                  <a:moveTo>
                    <a:pt x="0" y="1402"/>
                  </a:moveTo>
                  <a:lnTo>
                    <a:pt x="132" y="1382"/>
                  </a:lnTo>
                  <a:lnTo>
                    <a:pt x="245" y="1376"/>
                  </a:lnTo>
                  <a:lnTo>
                    <a:pt x="370" y="1363"/>
                  </a:lnTo>
                  <a:lnTo>
                    <a:pt x="509" y="1344"/>
                  </a:lnTo>
                  <a:lnTo>
                    <a:pt x="573" y="1301"/>
                  </a:lnTo>
                  <a:lnTo>
                    <a:pt x="744" y="1088"/>
                  </a:lnTo>
                  <a:lnTo>
                    <a:pt x="656" y="1149"/>
                  </a:lnTo>
                  <a:lnTo>
                    <a:pt x="598" y="1201"/>
                  </a:lnTo>
                  <a:lnTo>
                    <a:pt x="630" y="1050"/>
                  </a:lnTo>
                  <a:lnTo>
                    <a:pt x="693" y="992"/>
                  </a:lnTo>
                  <a:lnTo>
                    <a:pt x="787" y="837"/>
                  </a:lnTo>
                  <a:lnTo>
                    <a:pt x="699" y="911"/>
                  </a:lnTo>
                  <a:lnTo>
                    <a:pt x="642" y="931"/>
                  </a:lnTo>
                  <a:lnTo>
                    <a:pt x="656" y="823"/>
                  </a:lnTo>
                  <a:lnTo>
                    <a:pt x="718" y="741"/>
                  </a:lnTo>
                  <a:lnTo>
                    <a:pt x="781" y="679"/>
                  </a:lnTo>
                  <a:lnTo>
                    <a:pt x="845" y="497"/>
                  </a:lnTo>
                  <a:lnTo>
                    <a:pt x="724" y="647"/>
                  </a:lnTo>
                  <a:lnTo>
                    <a:pt x="656" y="703"/>
                  </a:lnTo>
                  <a:lnTo>
                    <a:pt x="648" y="471"/>
                  </a:lnTo>
                  <a:lnTo>
                    <a:pt x="630" y="378"/>
                  </a:lnTo>
                  <a:lnTo>
                    <a:pt x="592" y="334"/>
                  </a:lnTo>
                  <a:lnTo>
                    <a:pt x="535" y="264"/>
                  </a:lnTo>
                  <a:lnTo>
                    <a:pt x="445" y="232"/>
                  </a:lnTo>
                  <a:lnTo>
                    <a:pt x="402" y="214"/>
                  </a:lnTo>
                  <a:lnTo>
                    <a:pt x="528" y="94"/>
                  </a:lnTo>
                  <a:lnTo>
                    <a:pt x="661" y="126"/>
                  </a:lnTo>
                  <a:lnTo>
                    <a:pt x="750" y="176"/>
                  </a:lnTo>
                  <a:lnTo>
                    <a:pt x="781" y="226"/>
                  </a:lnTo>
                  <a:lnTo>
                    <a:pt x="756" y="150"/>
                  </a:lnTo>
                  <a:lnTo>
                    <a:pt x="705" y="126"/>
                  </a:lnTo>
                  <a:lnTo>
                    <a:pt x="624" y="94"/>
                  </a:lnTo>
                  <a:lnTo>
                    <a:pt x="560" y="82"/>
                  </a:lnTo>
                  <a:lnTo>
                    <a:pt x="598" y="62"/>
                  </a:lnTo>
                  <a:lnTo>
                    <a:pt x="661" y="44"/>
                  </a:lnTo>
                  <a:lnTo>
                    <a:pt x="718" y="25"/>
                  </a:lnTo>
                  <a:lnTo>
                    <a:pt x="750" y="0"/>
                  </a:lnTo>
                  <a:lnTo>
                    <a:pt x="825" y="50"/>
                  </a:lnTo>
                  <a:lnTo>
                    <a:pt x="868" y="94"/>
                  </a:lnTo>
                  <a:lnTo>
                    <a:pt x="913" y="150"/>
                  </a:lnTo>
                  <a:lnTo>
                    <a:pt x="976" y="182"/>
                  </a:lnTo>
                  <a:lnTo>
                    <a:pt x="988" y="240"/>
                  </a:lnTo>
                  <a:lnTo>
                    <a:pt x="1014" y="334"/>
                  </a:lnTo>
                  <a:lnTo>
                    <a:pt x="1014" y="478"/>
                  </a:lnTo>
                  <a:lnTo>
                    <a:pt x="1008" y="628"/>
                  </a:lnTo>
                  <a:lnTo>
                    <a:pt x="1002" y="799"/>
                  </a:lnTo>
                  <a:lnTo>
                    <a:pt x="970" y="975"/>
                  </a:lnTo>
                  <a:lnTo>
                    <a:pt x="931" y="1157"/>
                  </a:lnTo>
                  <a:lnTo>
                    <a:pt x="913" y="1314"/>
                  </a:lnTo>
                  <a:lnTo>
                    <a:pt x="882" y="1426"/>
                  </a:lnTo>
                  <a:lnTo>
                    <a:pt x="888" y="1527"/>
                  </a:lnTo>
                  <a:lnTo>
                    <a:pt x="875" y="1584"/>
                  </a:lnTo>
                  <a:lnTo>
                    <a:pt x="830" y="1627"/>
                  </a:lnTo>
                  <a:lnTo>
                    <a:pt x="775" y="1664"/>
                  </a:lnTo>
                  <a:lnTo>
                    <a:pt x="699" y="1671"/>
                  </a:lnTo>
                  <a:lnTo>
                    <a:pt x="661" y="1652"/>
                  </a:lnTo>
                  <a:lnTo>
                    <a:pt x="612" y="1648"/>
                  </a:lnTo>
                  <a:lnTo>
                    <a:pt x="490" y="1622"/>
                  </a:lnTo>
                  <a:lnTo>
                    <a:pt x="541" y="1559"/>
                  </a:lnTo>
                  <a:lnTo>
                    <a:pt x="598" y="1470"/>
                  </a:lnTo>
                  <a:lnTo>
                    <a:pt x="516" y="1534"/>
                  </a:lnTo>
                  <a:lnTo>
                    <a:pt x="452" y="1590"/>
                  </a:lnTo>
                  <a:lnTo>
                    <a:pt x="407" y="1622"/>
                  </a:lnTo>
                  <a:lnTo>
                    <a:pt x="345" y="1652"/>
                  </a:lnTo>
                  <a:lnTo>
                    <a:pt x="276" y="1652"/>
                  </a:lnTo>
                  <a:lnTo>
                    <a:pt x="208" y="1652"/>
                  </a:lnTo>
                  <a:lnTo>
                    <a:pt x="170" y="1636"/>
                  </a:lnTo>
                  <a:lnTo>
                    <a:pt x="151" y="1616"/>
                  </a:lnTo>
                  <a:lnTo>
                    <a:pt x="240" y="1565"/>
                  </a:lnTo>
                  <a:lnTo>
                    <a:pt x="327" y="1484"/>
                  </a:lnTo>
                  <a:lnTo>
                    <a:pt x="352" y="1446"/>
                  </a:lnTo>
                  <a:lnTo>
                    <a:pt x="282" y="1463"/>
                  </a:lnTo>
                  <a:lnTo>
                    <a:pt x="176" y="1546"/>
                  </a:lnTo>
                  <a:lnTo>
                    <a:pt x="132" y="1584"/>
                  </a:lnTo>
                  <a:lnTo>
                    <a:pt x="32" y="1590"/>
                  </a:lnTo>
                  <a:lnTo>
                    <a:pt x="0" y="1572"/>
                  </a:lnTo>
                  <a:lnTo>
                    <a:pt x="0" y="1527"/>
                  </a:lnTo>
                  <a:lnTo>
                    <a:pt x="0" y="1402"/>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303" name="Freeform 296"/>
            <p:cNvSpPr>
              <a:spLocks/>
            </p:cNvSpPr>
            <p:nvPr/>
          </p:nvSpPr>
          <p:spPr bwMode="auto">
            <a:xfrm>
              <a:off x="5563" y="1910"/>
              <a:ext cx="50" cy="129"/>
            </a:xfrm>
            <a:custGeom>
              <a:avLst/>
              <a:gdLst>
                <a:gd name="T0" fmla="*/ 0 w 295"/>
                <a:gd name="T1" fmla="*/ 0 h 774"/>
                <a:gd name="T2" fmla="*/ 0 w 295"/>
                <a:gd name="T3" fmla="*/ 0 h 774"/>
                <a:gd name="T4" fmla="*/ 0 w 295"/>
                <a:gd name="T5" fmla="*/ 0 h 774"/>
                <a:gd name="T6" fmla="*/ 0 w 295"/>
                <a:gd name="T7" fmla="*/ 0 h 774"/>
                <a:gd name="T8" fmla="*/ 0 w 295"/>
                <a:gd name="T9" fmla="*/ 0 h 774"/>
                <a:gd name="T10" fmla="*/ 0 w 295"/>
                <a:gd name="T11" fmla="*/ 0 h 774"/>
                <a:gd name="T12" fmla="*/ 0 w 295"/>
                <a:gd name="T13" fmla="*/ 0 h 774"/>
                <a:gd name="T14" fmla="*/ 0 w 295"/>
                <a:gd name="T15" fmla="*/ 0 h 774"/>
                <a:gd name="T16" fmla="*/ 0 w 295"/>
                <a:gd name="T17" fmla="*/ 0 h 774"/>
                <a:gd name="T18" fmla="*/ 0 w 295"/>
                <a:gd name="T19" fmla="*/ 0 h 774"/>
                <a:gd name="T20" fmla="*/ 0 w 295"/>
                <a:gd name="T21" fmla="*/ 0 h 774"/>
                <a:gd name="T22" fmla="*/ 0 w 295"/>
                <a:gd name="T23" fmla="*/ 0 h 774"/>
                <a:gd name="T24" fmla="*/ 0 w 295"/>
                <a:gd name="T25" fmla="*/ 0 h 774"/>
                <a:gd name="T26" fmla="*/ 0 w 295"/>
                <a:gd name="T27" fmla="*/ 0 h 77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95" h="774">
                  <a:moveTo>
                    <a:pt x="0" y="774"/>
                  </a:moveTo>
                  <a:lnTo>
                    <a:pt x="51" y="748"/>
                  </a:lnTo>
                  <a:lnTo>
                    <a:pt x="107" y="686"/>
                  </a:lnTo>
                  <a:lnTo>
                    <a:pt x="156" y="573"/>
                  </a:lnTo>
                  <a:lnTo>
                    <a:pt x="183" y="477"/>
                  </a:lnTo>
                  <a:lnTo>
                    <a:pt x="220" y="371"/>
                  </a:lnTo>
                  <a:lnTo>
                    <a:pt x="239" y="270"/>
                  </a:lnTo>
                  <a:lnTo>
                    <a:pt x="270" y="114"/>
                  </a:lnTo>
                  <a:lnTo>
                    <a:pt x="295" y="0"/>
                  </a:lnTo>
                  <a:lnTo>
                    <a:pt x="232" y="226"/>
                  </a:lnTo>
                  <a:lnTo>
                    <a:pt x="183" y="402"/>
                  </a:lnTo>
                  <a:lnTo>
                    <a:pt x="126" y="521"/>
                  </a:lnTo>
                  <a:lnTo>
                    <a:pt x="38" y="648"/>
                  </a:lnTo>
                  <a:lnTo>
                    <a:pt x="0" y="774"/>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304" name="Freeform 297"/>
            <p:cNvSpPr>
              <a:spLocks/>
            </p:cNvSpPr>
            <p:nvPr/>
          </p:nvSpPr>
          <p:spPr bwMode="auto">
            <a:xfrm>
              <a:off x="5367" y="1806"/>
              <a:ext cx="195" cy="194"/>
            </a:xfrm>
            <a:custGeom>
              <a:avLst/>
              <a:gdLst>
                <a:gd name="T0" fmla="*/ 0 w 1172"/>
                <a:gd name="T1" fmla="*/ 0 h 1162"/>
                <a:gd name="T2" fmla="*/ 0 w 1172"/>
                <a:gd name="T3" fmla="*/ 0 h 1162"/>
                <a:gd name="T4" fmla="*/ 0 w 1172"/>
                <a:gd name="T5" fmla="*/ 0 h 1162"/>
                <a:gd name="T6" fmla="*/ 0 w 1172"/>
                <a:gd name="T7" fmla="*/ 0 h 1162"/>
                <a:gd name="T8" fmla="*/ 0 w 1172"/>
                <a:gd name="T9" fmla="*/ 0 h 1162"/>
                <a:gd name="T10" fmla="*/ 0 w 1172"/>
                <a:gd name="T11" fmla="*/ 0 h 1162"/>
                <a:gd name="T12" fmla="*/ 0 w 1172"/>
                <a:gd name="T13" fmla="*/ 0 h 1162"/>
                <a:gd name="T14" fmla="*/ 0 w 1172"/>
                <a:gd name="T15" fmla="*/ 0 h 1162"/>
                <a:gd name="T16" fmla="*/ 0 w 1172"/>
                <a:gd name="T17" fmla="*/ 0 h 1162"/>
                <a:gd name="T18" fmla="*/ 0 w 1172"/>
                <a:gd name="T19" fmla="*/ 0 h 1162"/>
                <a:gd name="T20" fmla="*/ 0 w 1172"/>
                <a:gd name="T21" fmla="*/ 0 h 1162"/>
                <a:gd name="T22" fmla="*/ 0 w 1172"/>
                <a:gd name="T23" fmla="*/ 0 h 1162"/>
                <a:gd name="T24" fmla="*/ 0 w 1172"/>
                <a:gd name="T25" fmla="*/ 0 h 1162"/>
                <a:gd name="T26" fmla="*/ 0 w 1172"/>
                <a:gd name="T27" fmla="*/ 0 h 1162"/>
                <a:gd name="T28" fmla="*/ 0 w 1172"/>
                <a:gd name="T29" fmla="*/ 0 h 1162"/>
                <a:gd name="T30" fmla="*/ 0 w 1172"/>
                <a:gd name="T31" fmla="*/ 0 h 1162"/>
                <a:gd name="T32" fmla="*/ 0 w 1172"/>
                <a:gd name="T33" fmla="*/ 0 h 1162"/>
                <a:gd name="T34" fmla="*/ 0 w 1172"/>
                <a:gd name="T35" fmla="*/ 0 h 1162"/>
                <a:gd name="T36" fmla="*/ 0 w 1172"/>
                <a:gd name="T37" fmla="*/ 0 h 1162"/>
                <a:gd name="T38" fmla="*/ 0 w 1172"/>
                <a:gd name="T39" fmla="*/ 0 h 1162"/>
                <a:gd name="T40" fmla="*/ 0 w 1172"/>
                <a:gd name="T41" fmla="*/ 0 h 1162"/>
                <a:gd name="T42" fmla="*/ 0 w 1172"/>
                <a:gd name="T43" fmla="*/ 0 h 1162"/>
                <a:gd name="T44" fmla="*/ 0 w 1172"/>
                <a:gd name="T45" fmla="*/ 0 h 1162"/>
                <a:gd name="T46" fmla="*/ 0 w 1172"/>
                <a:gd name="T47" fmla="*/ 0 h 1162"/>
                <a:gd name="T48" fmla="*/ 0 w 1172"/>
                <a:gd name="T49" fmla="*/ 0 h 1162"/>
                <a:gd name="T50" fmla="*/ 0 w 1172"/>
                <a:gd name="T51" fmla="*/ 0 h 1162"/>
                <a:gd name="T52" fmla="*/ 0 w 1172"/>
                <a:gd name="T53" fmla="*/ 0 h 1162"/>
                <a:gd name="T54" fmla="*/ 0 w 1172"/>
                <a:gd name="T55" fmla="*/ 0 h 1162"/>
                <a:gd name="T56" fmla="*/ 0 w 1172"/>
                <a:gd name="T57" fmla="*/ 0 h 1162"/>
                <a:gd name="T58" fmla="*/ 0 w 1172"/>
                <a:gd name="T59" fmla="*/ 0 h 1162"/>
                <a:gd name="T60" fmla="*/ 0 w 1172"/>
                <a:gd name="T61" fmla="*/ 0 h 1162"/>
                <a:gd name="T62" fmla="*/ 0 w 1172"/>
                <a:gd name="T63" fmla="*/ 0 h 1162"/>
                <a:gd name="T64" fmla="*/ 0 w 1172"/>
                <a:gd name="T65" fmla="*/ 0 h 1162"/>
                <a:gd name="T66" fmla="*/ 0 w 1172"/>
                <a:gd name="T67" fmla="*/ 0 h 1162"/>
                <a:gd name="T68" fmla="*/ 0 w 1172"/>
                <a:gd name="T69" fmla="*/ 0 h 1162"/>
                <a:gd name="T70" fmla="*/ 0 w 1172"/>
                <a:gd name="T71" fmla="*/ 0 h 1162"/>
                <a:gd name="T72" fmla="*/ 0 w 1172"/>
                <a:gd name="T73" fmla="*/ 0 h 1162"/>
                <a:gd name="T74" fmla="*/ 0 w 1172"/>
                <a:gd name="T75" fmla="*/ 0 h 1162"/>
                <a:gd name="T76" fmla="*/ 0 w 1172"/>
                <a:gd name="T77" fmla="*/ 0 h 1162"/>
                <a:gd name="T78" fmla="*/ 0 w 1172"/>
                <a:gd name="T79" fmla="*/ 0 h 1162"/>
                <a:gd name="T80" fmla="*/ 0 w 1172"/>
                <a:gd name="T81" fmla="*/ 0 h 1162"/>
                <a:gd name="T82" fmla="*/ 0 w 1172"/>
                <a:gd name="T83" fmla="*/ 0 h 1162"/>
                <a:gd name="T84" fmla="*/ 0 w 1172"/>
                <a:gd name="T85" fmla="*/ 0 h 1162"/>
                <a:gd name="T86" fmla="*/ 0 w 1172"/>
                <a:gd name="T87" fmla="*/ 0 h 1162"/>
                <a:gd name="T88" fmla="*/ 0 w 1172"/>
                <a:gd name="T89" fmla="*/ 0 h 1162"/>
                <a:gd name="T90" fmla="*/ 0 w 1172"/>
                <a:gd name="T91" fmla="*/ 0 h 1162"/>
                <a:gd name="T92" fmla="*/ 0 w 1172"/>
                <a:gd name="T93" fmla="*/ 0 h 1162"/>
                <a:gd name="T94" fmla="*/ 0 w 1172"/>
                <a:gd name="T95" fmla="*/ 0 h 1162"/>
                <a:gd name="T96" fmla="*/ 0 w 1172"/>
                <a:gd name="T97" fmla="*/ 0 h 1162"/>
                <a:gd name="T98" fmla="*/ 0 w 1172"/>
                <a:gd name="T99" fmla="*/ 0 h 1162"/>
                <a:gd name="T100" fmla="*/ 0 w 1172"/>
                <a:gd name="T101" fmla="*/ 0 h 1162"/>
                <a:gd name="T102" fmla="*/ 0 w 1172"/>
                <a:gd name="T103" fmla="*/ 0 h 1162"/>
                <a:gd name="T104" fmla="*/ 0 w 1172"/>
                <a:gd name="T105" fmla="*/ 0 h 1162"/>
                <a:gd name="T106" fmla="*/ 0 w 1172"/>
                <a:gd name="T107" fmla="*/ 0 h 1162"/>
                <a:gd name="T108" fmla="*/ 0 w 1172"/>
                <a:gd name="T109" fmla="*/ 0 h 1162"/>
                <a:gd name="T110" fmla="*/ 0 w 1172"/>
                <a:gd name="T111" fmla="*/ 0 h 1162"/>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1172" h="1162">
                  <a:moveTo>
                    <a:pt x="959" y="0"/>
                  </a:moveTo>
                  <a:lnTo>
                    <a:pt x="820" y="43"/>
                  </a:lnTo>
                  <a:lnTo>
                    <a:pt x="756" y="100"/>
                  </a:lnTo>
                  <a:lnTo>
                    <a:pt x="719" y="213"/>
                  </a:lnTo>
                  <a:lnTo>
                    <a:pt x="719" y="321"/>
                  </a:lnTo>
                  <a:lnTo>
                    <a:pt x="739" y="381"/>
                  </a:lnTo>
                  <a:lnTo>
                    <a:pt x="727" y="489"/>
                  </a:lnTo>
                  <a:lnTo>
                    <a:pt x="727" y="571"/>
                  </a:lnTo>
                  <a:lnTo>
                    <a:pt x="745" y="591"/>
                  </a:lnTo>
                  <a:lnTo>
                    <a:pt x="727" y="621"/>
                  </a:lnTo>
                  <a:lnTo>
                    <a:pt x="713" y="652"/>
                  </a:lnTo>
                  <a:lnTo>
                    <a:pt x="739" y="684"/>
                  </a:lnTo>
                  <a:lnTo>
                    <a:pt x="739" y="716"/>
                  </a:lnTo>
                  <a:lnTo>
                    <a:pt x="688" y="729"/>
                  </a:lnTo>
                  <a:lnTo>
                    <a:pt x="695" y="761"/>
                  </a:lnTo>
                  <a:lnTo>
                    <a:pt x="644" y="779"/>
                  </a:lnTo>
                  <a:lnTo>
                    <a:pt x="599" y="767"/>
                  </a:lnTo>
                  <a:lnTo>
                    <a:pt x="569" y="779"/>
                  </a:lnTo>
                  <a:lnTo>
                    <a:pt x="428" y="799"/>
                  </a:lnTo>
                  <a:lnTo>
                    <a:pt x="304" y="793"/>
                  </a:lnTo>
                  <a:lnTo>
                    <a:pt x="222" y="799"/>
                  </a:lnTo>
                  <a:lnTo>
                    <a:pt x="170" y="831"/>
                  </a:lnTo>
                  <a:lnTo>
                    <a:pt x="45" y="831"/>
                  </a:lnTo>
                  <a:lnTo>
                    <a:pt x="0" y="873"/>
                  </a:lnTo>
                  <a:lnTo>
                    <a:pt x="0" y="923"/>
                  </a:lnTo>
                  <a:lnTo>
                    <a:pt x="6" y="1004"/>
                  </a:lnTo>
                  <a:lnTo>
                    <a:pt x="109" y="1030"/>
                  </a:lnTo>
                  <a:lnTo>
                    <a:pt x="109" y="978"/>
                  </a:lnTo>
                  <a:lnTo>
                    <a:pt x="115" y="935"/>
                  </a:lnTo>
                  <a:lnTo>
                    <a:pt x="133" y="916"/>
                  </a:lnTo>
                  <a:lnTo>
                    <a:pt x="141" y="966"/>
                  </a:lnTo>
                  <a:lnTo>
                    <a:pt x="147" y="1030"/>
                  </a:lnTo>
                  <a:lnTo>
                    <a:pt x="170" y="1068"/>
                  </a:lnTo>
                  <a:lnTo>
                    <a:pt x="215" y="1118"/>
                  </a:lnTo>
                  <a:lnTo>
                    <a:pt x="321" y="1142"/>
                  </a:lnTo>
                  <a:lnTo>
                    <a:pt x="403" y="1155"/>
                  </a:lnTo>
                  <a:lnTo>
                    <a:pt x="499" y="1162"/>
                  </a:lnTo>
                  <a:lnTo>
                    <a:pt x="379" y="1093"/>
                  </a:lnTo>
                  <a:lnTo>
                    <a:pt x="297" y="1030"/>
                  </a:lnTo>
                  <a:lnTo>
                    <a:pt x="279" y="978"/>
                  </a:lnTo>
                  <a:lnTo>
                    <a:pt x="291" y="935"/>
                  </a:lnTo>
                  <a:lnTo>
                    <a:pt x="358" y="929"/>
                  </a:lnTo>
                  <a:lnTo>
                    <a:pt x="385" y="978"/>
                  </a:lnTo>
                  <a:lnTo>
                    <a:pt x="403" y="1036"/>
                  </a:lnTo>
                  <a:lnTo>
                    <a:pt x="467" y="1098"/>
                  </a:lnTo>
                  <a:lnTo>
                    <a:pt x="537" y="1149"/>
                  </a:lnTo>
                  <a:lnTo>
                    <a:pt x="607" y="1155"/>
                  </a:lnTo>
                  <a:lnTo>
                    <a:pt x="713" y="1149"/>
                  </a:lnTo>
                  <a:lnTo>
                    <a:pt x="599" y="1061"/>
                  </a:lnTo>
                  <a:lnTo>
                    <a:pt x="517" y="1016"/>
                  </a:lnTo>
                  <a:lnTo>
                    <a:pt x="454" y="966"/>
                  </a:lnTo>
                  <a:lnTo>
                    <a:pt x="435" y="929"/>
                  </a:lnTo>
                  <a:lnTo>
                    <a:pt x="441" y="891"/>
                  </a:lnTo>
                  <a:lnTo>
                    <a:pt x="479" y="885"/>
                  </a:lnTo>
                  <a:lnTo>
                    <a:pt x="523" y="923"/>
                  </a:lnTo>
                  <a:lnTo>
                    <a:pt x="549" y="972"/>
                  </a:lnTo>
                  <a:lnTo>
                    <a:pt x="607" y="1036"/>
                  </a:lnTo>
                  <a:lnTo>
                    <a:pt x="675" y="1068"/>
                  </a:lnTo>
                  <a:lnTo>
                    <a:pt x="727" y="1098"/>
                  </a:lnTo>
                  <a:lnTo>
                    <a:pt x="782" y="1123"/>
                  </a:lnTo>
                  <a:lnTo>
                    <a:pt x="846" y="1136"/>
                  </a:lnTo>
                  <a:lnTo>
                    <a:pt x="921" y="1136"/>
                  </a:lnTo>
                  <a:lnTo>
                    <a:pt x="994" y="1122"/>
                  </a:lnTo>
                  <a:lnTo>
                    <a:pt x="833" y="1068"/>
                  </a:lnTo>
                  <a:lnTo>
                    <a:pt x="771" y="1036"/>
                  </a:lnTo>
                  <a:lnTo>
                    <a:pt x="727" y="978"/>
                  </a:lnTo>
                  <a:lnTo>
                    <a:pt x="719" y="929"/>
                  </a:lnTo>
                  <a:lnTo>
                    <a:pt x="756" y="929"/>
                  </a:lnTo>
                  <a:lnTo>
                    <a:pt x="777" y="972"/>
                  </a:lnTo>
                  <a:lnTo>
                    <a:pt x="808" y="1010"/>
                  </a:lnTo>
                  <a:lnTo>
                    <a:pt x="859" y="1049"/>
                  </a:lnTo>
                  <a:lnTo>
                    <a:pt x="914" y="1087"/>
                  </a:lnTo>
                  <a:lnTo>
                    <a:pt x="989" y="1119"/>
                  </a:lnTo>
                  <a:lnTo>
                    <a:pt x="1046" y="1098"/>
                  </a:lnTo>
                  <a:lnTo>
                    <a:pt x="1072" y="1068"/>
                  </a:lnTo>
                  <a:lnTo>
                    <a:pt x="1117" y="991"/>
                  </a:lnTo>
                  <a:lnTo>
                    <a:pt x="1034" y="972"/>
                  </a:lnTo>
                  <a:lnTo>
                    <a:pt x="878" y="954"/>
                  </a:lnTo>
                  <a:lnTo>
                    <a:pt x="782" y="910"/>
                  </a:lnTo>
                  <a:lnTo>
                    <a:pt x="733" y="868"/>
                  </a:lnTo>
                  <a:lnTo>
                    <a:pt x="713" y="816"/>
                  </a:lnTo>
                  <a:lnTo>
                    <a:pt x="707" y="793"/>
                  </a:lnTo>
                  <a:lnTo>
                    <a:pt x="733" y="793"/>
                  </a:lnTo>
                  <a:lnTo>
                    <a:pt x="765" y="831"/>
                  </a:lnTo>
                  <a:lnTo>
                    <a:pt x="814" y="897"/>
                  </a:lnTo>
                  <a:lnTo>
                    <a:pt x="927" y="935"/>
                  </a:lnTo>
                  <a:lnTo>
                    <a:pt x="1034" y="968"/>
                  </a:lnTo>
                  <a:lnTo>
                    <a:pt x="1117" y="991"/>
                  </a:lnTo>
                  <a:lnTo>
                    <a:pt x="1149" y="861"/>
                  </a:lnTo>
                  <a:lnTo>
                    <a:pt x="1155" y="767"/>
                  </a:lnTo>
                  <a:lnTo>
                    <a:pt x="1155" y="683"/>
                  </a:lnTo>
                  <a:lnTo>
                    <a:pt x="1046" y="741"/>
                  </a:lnTo>
                  <a:lnTo>
                    <a:pt x="921" y="767"/>
                  </a:lnTo>
                  <a:lnTo>
                    <a:pt x="820" y="761"/>
                  </a:lnTo>
                  <a:lnTo>
                    <a:pt x="795" y="748"/>
                  </a:lnTo>
                  <a:lnTo>
                    <a:pt x="782" y="716"/>
                  </a:lnTo>
                  <a:lnTo>
                    <a:pt x="840" y="716"/>
                  </a:lnTo>
                  <a:lnTo>
                    <a:pt x="901" y="735"/>
                  </a:lnTo>
                  <a:lnTo>
                    <a:pt x="1049" y="741"/>
                  </a:lnTo>
                  <a:lnTo>
                    <a:pt x="1155" y="684"/>
                  </a:lnTo>
                  <a:lnTo>
                    <a:pt x="1161" y="565"/>
                  </a:lnTo>
                  <a:lnTo>
                    <a:pt x="1167" y="483"/>
                  </a:lnTo>
                  <a:lnTo>
                    <a:pt x="1172" y="401"/>
                  </a:lnTo>
                  <a:lnTo>
                    <a:pt x="1161" y="264"/>
                  </a:lnTo>
                  <a:lnTo>
                    <a:pt x="1129" y="213"/>
                  </a:lnTo>
                  <a:lnTo>
                    <a:pt x="1034" y="152"/>
                  </a:lnTo>
                  <a:lnTo>
                    <a:pt x="1065" y="158"/>
                  </a:lnTo>
                  <a:lnTo>
                    <a:pt x="1161" y="201"/>
                  </a:lnTo>
                  <a:lnTo>
                    <a:pt x="1123" y="113"/>
                  </a:lnTo>
                  <a:lnTo>
                    <a:pt x="1091" y="68"/>
                  </a:lnTo>
                  <a:lnTo>
                    <a:pt x="1065" y="38"/>
                  </a:lnTo>
                  <a:lnTo>
                    <a:pt x="959"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305" name="Freeform 298"/>
            <p:cNvSpPr>
              <a:spLocks/>
            </p:cNvSpPr>
            <p:nvPr/>
          </p:nvSpPr>
          <p:spPr bwMode="auto">
            <a:xfrm>
              <a:off x="5500" y="1878"/>
              <a:ext cx="49" cy="44"/>
            </a:xfrm>
            <a:custGeom>
              <a:avLst/>
              <a:gdLst>
                <a:gd name="T0" fmla="*/ 0 w 295"/>
                <a:gd name="T1" fmla="*/ 0 h 263"/>
                <a:gd name="T2" fmla="*/ 0 w 295"/>
                <a:gd name="T3" fmla="*/ 0 h 263"/>
                <a:gd name="T4" fmla="*/ 0 w 295"/>
                <a:gd name="T5" fmla="*/ 0 h 263"/>
                <a:gd name="T6" fmla="*/ 0 w 295"/>
                <a:gd name="T7" fmla="*/ 0 h 263"/>
                <a:gd name="T8" fmla="*/ 0 w 295"/>
                <a:gd name="T9" fmla="*/ 0 h 263"/>
                <a:gd name="T10" fmla="*/ 0 w 295"/>
                <a:gd name="T11" fmla="*/ 0 h 263"/>
                <a:gd name="T12" fmla="*/ 0 w 295"/>
                <a:gd name="T13" fmla="*/ 0 h 263"/>
                <a:gd name="T14" fmla="*/ 0 w 295"/>
                <a:gd name="T15" fmla="*/ 0 h 263"/>
                <a:gd name="T16" fmla="*/ 0 w 295"/>
                <a:gd name="T17" fmla="*/ 0 h 263"/>
                <a:gd name="T18" fmla="*/ 0 w 295"/>
                <a:gd name="T19" fmla="*/ 0 h 263"/>
                <a:gd name="T20" fmla="*/ 0 w 295"/>
                <a:gd name="T21" fmla="*/ 0 h 263"/>
                <a:gd name="T22" fmla="*/ 0 w 295"/>
                <a:gd name="T23" fmla="*/ 0 h 263"/>
                <a:gd name="T24" fmla="*/ 0 w 295"/>
                <a:gd name="T25" fmla="*/ 0 h 263"/>
                <a:gd name="T26" fmla="*/ 0 w 295"/>
                <a:gd name="T27" fmla="*/ 0 h 263"/>
                <a:gd name="T28" fmla="*/ 0 w 295"/>
                <a:gd name="T29" fmla="*/ 0 h 263"/>
                <a:gd name="T30" fmla="*/ 0 w 295"/>
                <a:gd name="T31" fmla="*/ 0 h 263"/>
                <a:gd name="T32" fmla="*/ 0 w 295"/>
                <a:gd name="T33" fmla="*/ 0 h 263"/>
                <a:gd name="T34" fmla="*/ 0 w 295"/>
                <a:gd name="T35" fmla="*/ 0 h 263"/>
                <a:gd name="T36" fmla="*/ 0 w 295"/>
                <a:gd name="T37" fmla="*/ 0 h 263"/>
                <a:gd name="T38" fmla="*/ 0 w 295"/>
                <a:gd name="T39" fmla="*/ 0 h 263"/>
                <a:gd name="T40" fmla="*/ 0 w 295"/>
                <a:gd name="T41" fmla="*/ 0 h 263"/>
                <a:gd name="T42" fmla="*/ 0 w 295"/>
                <a:gd name="T43" fmla="*/ 0 h 263"/>
                <a:gd name="T44" fmla="*/ 0 w 295"/>
                <a:gd name="T45" fmla="*/ 0 h 263"/>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295" h="263">
                  <a:moveTo>
                    <a:pt x="0" y="0"/>
                  </a:moveTo>
                  <a:lnTo>
                    <a:pt x="0" y="21"/>
                  </a:lnTo>
                  <a:lnTo>
                    <a:pt x="38" y="71"/>
                  </a:lnTo>
                  <a:lnTo>
                    <a:pt x="75" y="99"/>
                  </a:lnTo>
                  <a:lnTo>
                    <a:pt x="152" y="158"/>
                  </a:lnTo>
                  <a:lnTo>
                    <a:pt x="184" y="182"/>
                  </a:lnTo>
                  <a:lnTo>
                    <a:pt x="260" y="239"/>
                  </a:lnTo>
                  <a:lnTo>
                    <a:pt x="178" y="213"/>
                  </a:lnTo>
                  <a:lnTo>
                    <a:pt x="97" y="188"/>
                  </a:lnTo>
                  <a:lnTo>
                    <a:pt x="16" y="182"/>
                  </a:lnTo>
                  <a:lnTo>
                    <a:pt x="22" y="207"/>
                  </a:lnTo>
                  <a:lnTo>
                    <a:pt x="152" y="231"/>
                  </a:lnTo>
                  <a:lnTo>
                    <a:pt x="222" y="257"/>
                  </a:lnTo>
                  <a:lnTo>
                    <a:pt x="260" y="263"/>
                  </a:lnTo>
                  <a:lnTo>
                    <a:pt x="292" y="252"/>
                  </a:lnTo>
                  <a:lnTo>
                    <a:pt x="295" y="222"/>
                  </a:lnTo>
                  <a:lnTo>
                    <a:pt x="269" y="199"/>
                  </a:lnTo>
                  <a:lnTo>
                    <a:pt x="232" y="162"/>
                  </a:lnTo>
                  <a:lnTo>
                    <a:pt x="188" y="112"/>
                  </a:lnTo>
                  <a:lnTo>
                    <a:pt x="144" y="56"/>
                  </a:lnTo>
                  <a:lnTo>
                    <a:pt x="91" y="17"/>
                  </a:lnTo>
                  <a:lnTo>
                    <a:pt x="35" y="3"/>
                  </a:lnTo>
                  <a:lnTo>
                    <a:pt x="0" y="0"/>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306" name="Freeform 299"/>
            <p:cNvSpPr>
              <a:spLocks/>
            </p:cNvSpPr>
            <p:nvPr/>
          </p:nvSpPr>
          <p:spPr bwMode="auto">
            <a:xfrm>
              <a:off x="5503" y="1842"/>
              <a:ext cx="44" cy="57"/>
            </a:xfrm>
            <a:custGeom>
              <a:avLst/>
              <a:gdLst>
                <a:gd name="T0" fmla="*/ 0 w 270"/>
                <a:gd name="T1" fmla="*/ 0 h 345"/>
                <a:gd name="T2" fmla="*/ 0 w 270"/>
                <a:gd name="T3" fmla="*/ 0 h 345"/>
                <a:gd name="T4" fmla="*/ 0 w 270"/>
                <a:gd name="T5" fmla="*/ 0 h 345"/>
                <a:gd name="T6" fmla="*/ 0 w 270"/>
                <a:gd name="T7" fmla="*/ 0 h 345"/>
                <a:gd name="T8" fmla="*/ 0 w 270"/>
                <a:gd name="T9" fmla="*/ 0 h 345"/>
                <a:gd name="T10" fmla="*/ 0 w 270"/>
                <a:gd name="T11" fmla="*/ 0 h 345"/>
                <a:gd name="T12" fmla="*/ 0 w 270"/>
                <a:gd name="T13" fmla="*/ 0 h 345"/>
                <a:gd name="T14" fmla="*/ 0 w 270"/>
                <a:gd name="T15" fmla="*/ 0 h 345"/>
                <a:gd name="T16" fmla="*/ 0 w 270"/>
                <a:gd name="T17" fmla="*/ 0 h 345"/>
                <a:gd name="T18" fmla="*/ 0 w 270"/>
                <a:gd name="T19" fmla="*/ 0 h 345"/>
                <a:gd name="T20" fmla="*/ 0 w 270"/>
                <a:gd name="T21" fmla="*/ 0 h 345"/>
                <a:gd name="T22" fmla="*/ 0 w 270"/>
                <a:gd name="T23" fmla="*/ 0 h 345"/>
                <a:gd name="T24" fmla="*/ 0 w 270"/>
                <a:gd name="T25" fmla="*/ 0 h 345"/>
                <a:gd name="T26" fmla="*/ 0 w 270"/>
                <a:gd name="T27" fmla="*/ 0 h 345"/>
                <a:gd name="T28" fmla="*/ 0 w 270"/>
                <a:gd name="T29" fmla="*/ 0 h 345"/>
                <a:gd name="T30" fmla="*/ 0 w 270"/>
                <a:gd name="T31" fmla="*/ 0 h 345"/>
                <a:gd name="T32" fmla="*/ 0 w 270"/>
                <a:gd name="T33" fmla="*/ 0 h 34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270" h="345">
                  <a:moveTo>
                    <a:pt x="51" y="0"/>
                  </a:moveTo>
                  <a:lnTo>
                    <a:pt x="13" y="7"/>
                  </a:lnTo>
                  <a:lnTo>
                    <a:pt x="0" y="39"/>
                  </a:lnTo>
                  <a:lnTo>
                    <a:pt x="3" y="65"/>
                  </a:lnTo>
                  <a:lnTo>
                    <a:pt x="26" y="101"/>
                  </a:lnTo>
                  <a:lnTo>
                    <a:pt x="57" y="112"/>
                  </a:lnTo>
                  <a:lnTo>
                    <a:pt x="116" y="149"/>
                  </a:lnTo>
                  <a:lnTo>
                    <a:pt x="172" y="195"/>
                  </a:lnTo>
                  <a:lnTo>
                    <a:pt x="212" y="259"/>
                  </a:lnTo>
                  <a:lnTo>
                    <a:pt x="257" y="325"/>
                  </a:lnTo>
                  <a:lnTo>
                    <a:pt x="270" y="345"/>
                  </a:lnTo>
                  <a:lnTo>
                    <a:pt x="257" y="267"/>
                  </a:lnTo>
                  <a:lnTo>
                    <a:pt x="247" y="198"/>
                  </a:lnTo>
                  <a:lnTo>
                    <a:pt x="225" y="140"/>
                  </a:lnTo>
                  <a:lnTo>
                    <a:pt x="188" y="86"/>
                  </a:lnTo>
                  <a:lnTo>
                    <a:pt x="90" y="10"/>
                  </a:lnTo>
                  <a:lnTo>
                    <a:pt x="51" y="0"/>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307" name="Freeform 300"/>
            <p:cNvSpPr>
              <a:spLocks/>
            </p:cNvSpPr>
            <p:nvPr/>
          </p:nvSpPr>
          <p:spPr bwMode="auto">
            <a:xfrm>
              <a:off x="5494" y="1785"/>
              <a:ext cx="48" cy="34"/>
            </a:xfrm>
            <a:custGeom>
              <a:avLst/>
              <a:gdLst>
                <a:gd name="T0" fmla="*/ 0 w 287"/>
                <a:gd name="T1" fmla="*/ 0 h 199"/>
                <a:gd name="T2" fmla="*/ 0 w 287"/>
                <a:gd name="T3" fmla="*/ 0 h 199"/>
                <a:gd name="T4" fmla="*/ 0 w 287"/>
                <a:gd name="T5" fmla="*/ 0 h 199"/>
                <a:gd name="T6" fmla="*/ 0 w 287"/>
                <a:gd name="T7" fmla="*/ 0 h 199"/>
                <a:gd name="T8" fmla="*/ 0 w 287"/>
                <a:gd name="T9" fmla="*/ 0 h 199"/>
                <a:gd name="T10" fmla="*/ 0 w 287"/>
                <a:gd name="T11" fmla="*/ 0 h 199"/>
                <a:gd name="T12" fmla="*/ 0 w 287"/>
                <a:gd name="T13" fmla="*/ 0 h 199"/>
                <a:gd name="T14" fmla="*/ 0 w 287"/>
                <a:gd name="T15" fmla="*/ 0 h 199"/>
                <a:gd name="T16" fmla="*/ 0 w 287"/>
                <a:gd name="T17" fmla="*/ 0 h 199"/>
                <a:gd name="T18" fmla="*/ 0 w 287"/>
                <a:gd name="T19" fmla="*/ 0 h 19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87" h="199">
                  <a:moveTo>
                    <a:pt x="0" y="199"/>
                  </a:moveTo>
                  <a:lnTo>
                    <a:pt x="49" y="156"/>
                  </a:lnTo>
                  <a:lnTo>
                    <a:pt x="130" y="125"/>
                  </a:lnTo>
                  <a:lnTo>
                    <a:pt x="185" y="111"/>
                  </a:lnTo>
                  <a:lnTo>
                    <a:pt x="287" y="0"/>
                  </a:lnTo>
                  <a:lnTo>
                    <a:pt x="211" y="44"/>
                  </a:lnTo>
                  <a:lnTo>
                    <a:pt x="142" y="74"/>
                  </a:lnTo>
                  <a:lnTo>
                    <a:pt x="93" y="99"/>
                  </a:lnTo>
                  <a:lnTo>
                    <a:pt x="68" y="125"/>
                  </a:lnTo>
                  <a:lnTo>
                    <a:pt x="0" y="199"/>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308" name="Freeform 301"/>
            <p:cNvSpPr>
              <a:spLocks/>
            </p:cNvSpPr>
            <p:nvPr/>
          </p:nvSpPr>
          <p:spPr bwMode="auto">
            <a:xfrm>
              <a:off x="5458" y="1846"/>
              <a:ext cx="27" cy="86"/>
            </a:xfrm>
            <a:custGeom>
              <a:avLst/>
              <a:gdLst>
                <a:gd name="T0" fmla="*/ 0 w 162"/>
                <a:gd name="T1" fmla="*/ 0 h 514"/>
                <a:gd name="T2" fmla="*/ 0 w 162"/>
                <a:gd name="T3" fmla="*/ 0 h 514"/>
                <a:gd name="T4" fmla="*/ 0 w 162"/>
                <a:gd name="T5" fmla="*/ 0 h 514"/>
                <a:gd name="T6" fmla="*/ 0 w 162"/>
                <a:gd name="T7" fmla="*/ 0 h 514"/>
                <a:gd name="T8" fmla="*/ 0 w 162"/>
                <a:gd name="T9" fmla="*/ 0 h 514"/>
                <a:gd name="T10" fmla="*/ 0 w 162"/>
                <a:gd name="T11" fmla="*/ 0 h 514"/>
                <a:gd name="T12" fmla="*/ 0 w 162"/>
                <a:gd name="T13" fmla="*/ 0 h 514"/>
                <a:gd name="T14" fmla="*/ 0 w 162"/>
                <a:gd name="T15" fmla="*/ 0 h 514"/>
                <a:gd name="T16" fmla="*/ 0 w 162"/>
                <a:gd name="T17" fmla="*/ 0 h 514"/>
                <a:gd name="T18" fmla="*/ 0 w 162"/>
                <a:gd name="T19" fmla="*/ 0 h 514"/>
                <a:gd name="T20" fmla="*/ 0 w 162"/>
                <a:gd name="T21" fmla="*/ 0 h 514"/>
                <a:gd name="T22" fmla="*/ 0 w 162"/>
                <a:gd name="T23" fmla="*/ 0 h 514"/>
                <a:gd name="T24" fmla="*/ 0 w 162"/>
                <a:gd name="T25" fmla="*/ 0 h 514"/>
                <a:gd name="T26" fmla="*/ 0 w 162"/>
                <a:gd name="T27" fmla="*/ 0 h 514"/>
                <a:gd name="T28" fmla="*/ 0 w 162"/>
                <a:gd name="T29" fmla="*/ 0 h 514"/>
                <a:gd name="T30" fmla="*/ 0 w 162"/>
                <a:gd name="T31" fmla="*/ 0 h 514"/>
                <a:gd name="T32" fmla="*/ 0 w 162"/>
                <a:gd name="T33" fmla="*/ 0 h 514"/>
                <a:gd name="T34" fmla="*/ 0 w 162"/>
                <a:gd name="T35" fmla="*/ 0 h 514"/>
                <a:gd name="T36" fmla="*/ 0 w 162"/>
                <a:gd name="T37" fmla="*/ 0 h 51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62" h="514">
                  <a:moveTo>
                    <a:pt x="0" y="514"/>
                  </a:moveTo>
                  <a:lnTo>
                    <a:pt x="81" y="514"/>
                  </a:lnTo>
                  <a:lnTo>
                    <a:pt x="106" y="508"/>
                  </a:lnTo>
                  <a:lnTo>
                    <a:pt x="106" y="489"/>
                  </a:lnTo>
                  <a:lnTo>
                    <a:pt x="124" y="470"/>
                  </a:lnTo>
                  <a:lnTo>
                    <a:pt x="150" y="451"/>
                  </a:lnTo>
                  <a:lnTo>
                    <a:pt x="137" y="433"/>
                  </a:lnTo>
                  <a:lnTo>
                    <a:pt x="137" y="407"/>
                  </a:lnTo>
                  <a:lnTo>
                    <a:pt x="156" y="376"/>
                  </a:lnTo>
                  <a:lnTo>
                    <a:pt x="156" y="344"/>
                  </a:lnTo>
                  <a:lnTo>
                    <a:pt x="144" y="306"/>
                  </a:lnTo>
                  <a:lnTo>
                    <a:pt x="144" y="224"/>
                  </a:lnTo>
                  <a:lnTo>
                    <a:pt x="162" y="150"/>
                  </a:lnTo>
                  <a:lnTo>
                    <a:pt x="156" y="94"/>
                  </a:lnTo>
                  <a:lnTo>
                    <a:pt x="156" y="0"/>
                  </a:lnTo>
                  <a:lnTo>
                    <a:pt x="106" y="142"/>
                  </a:lnTo>
                  <a:lnTo>
                    <a:pt x="62" y="275"/>
                  </a:lnTo>
                  <a:lnTo>
                    <a:pt x="32" y="419"/>
                  </a:lnTo>
                  <a:lnTo>
                    <a:pt x="0" y="514"/>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309" name="Freeform 302"/>
            <p:cNvSpPr>
              <a:spLocks/>
            </p:cNvSpPr>
            <p:nvPr/>
          </p:nvSpPr>
          <p:spPr bwMode="auto">
            <a:xfrm>
              <a:off x="5498" y="1939"/>
              <a:ext cx="48" cy="16"/>
            </a:xfrm>
            <a:custGeom>
              <a:avLst/>
              <a:gdLst>
                <a:gd name="T0" fmla="*/ 0 w 289"/>
                <a:gd name="T1" fmla="*/ 0 h 97"/>
                <a:gd name="T2" fmla="*/ 0 w 289"/>
                <a:gd name="T3" fmla="*/ 0 h 97"/>
                <a:gd name="T4" fmla="*/ 0 w 289"/>
                <a:gd name="T5" fmla="*/ 0 h 97"/>
                <a:gd name="T6" fmla="*/ 0 w 289"/>
                <a:gd name="T7" fmla="*/ 0 h 97"/>
                <a:gd name="T8" fmla="*/ 0 w 289"/>
                <a:gd name="T9" fmla="*/ 0 h 97"/>
                <a:gd name="T10" fmla="*/ 0 w 289"/>
                <a:gd name="T11" fmla="*/ 0 h 97"/>
                <a:gd name="T12" fmla="*/ 0 w 289"/>
                <a:gd name="T13" fmla="*/ 0 h 97"/>
                <a:gd name="T14" fmla="*/ 0 w 289"/>
                <a:gd name="T15" fmla="*/ 0 h 97"/>
                <a:gd name="T16" fmla="*/ 0 w 289"/>
                <a:gd name="T17" fmla="*/ 0 h 97"/>
                <a:gd name="T18" fmla="*/ 0 w 289"/>
                <a:gd name="T19" fmla="*/ 0 h 97"/>
                <a:gd name="T20" fmla="*/ 0 w 289"/>
                <a:gd name="T21" fmla="*/ 0 h 9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89" h="97">
                  <a:moveTo>
                    <a:pt x="232" y="47"/>
                  </a:moveTo>
                  <a:lnTo>
                    <a:pt x="168" y="19"/>
                  </a:lnTo>
                  <a:lnTo>
                    <a:pt x="110" y="4"/>
                  </a:lnTo>
                  <a:lnTo>
                    <a:pt x="32" y="0"/>
                  </a:lnTo>
                  <a:lnTo>
                    <a:pt x="0" y="6"/>
                  </a:lnTo>
                  <a:lnTo>
                    <a:pt x="15" y="37"/>
                  </a:lnTo>
                  <a:lnTo>
                    <a:pt x="45" y="61"/>
                  </a:lnTo>
                  <a:lnTo>
                    <a:pt x="113" y="79"/>
                  </a:lnTo>
                  <a:lnTo>
                    <a:pt x="219" y="97"/>
                  </a:lnTo>
                  <a:lnTo>
                    <a:pt x="289" y="91"/>
                  </a:lnTo>
                  <a:lnTo>
                    <a:pt x="232" y="47"/>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310" name="Freeform 303"/>
            <p:cNvSpPr>
              <a:spLocks/>
            </p:cNvSpPr>
            <p:nvPr/>
          </p:nvSpPr>
          <p:spPr bwMode="auto">
            <a:xfrm>
              <a:off x="5458" y="1947"/>
              <a:ext cx="30" cy="36"/>
            </a:xfrm>
            <a:custGeom>
              <a:avLst/>
              <a:gdLst>
                <a:gd name="T0" fmla="*/ 0 w 176"/>
                <a:gd name="T1" fmla="*/ 0 h 216"/>
                <a:gd name="T2" fmla="*/ 0 w 176"/>
                <a:gd name="T3" fmla="*/ 0 h 216"/>
                <a:gd name="T4" fmla="*/ 0 w 176"/>
                <a:gd name="T5" fmla="*/ 0 h 216"/>
                <a:gd name="T6" fmla="*/ 0 w 176"/>
                <a:gd name="T7" fmla="*/ 0 h 216"/>
                <a:gd name="T8" fmla="*/ 0 w 176"/>
                <a:gd name="T9" fmla="*/ 0 h 216"/>
                <a:gd name="T10" fmla="*/ 0 w 176"/>
                <a:gd name="T11" fmla="*/ 0 h 216"/>
                <a:gd name="T12" fmla="*/ 0 w 176"/>
                <a:gd name="T13" fmla="*/ 0 h 216"/>
                <a:gd name="T14" fmla="*/ 0 w 176"/>
                <a:gd name="T15" fmla="*/ 0 h 216"/>
                <a:gd name="T16" fmla="*/ 0 w 176"/>
                <a:gd name="T17" fmla="*/ 0 h 216"/>
                <a:gd name="T18" fmla="*/ 0 w 176"/>
                <a:gd name="T19" fmla="*/ 0 h 216"/>
                <a:gd name="T20" fmla="*/ 0 w 176"/>
                <a:gd name="T21" fmla="*/ 0 h 216"/>
                <a:gd name="T22" fmla="*/ 0 w 176"/>
                <a:gd name="T23" fmla="*/ 0 h 216"/>
                <a:gd name="T24" fmla="*/ 0 w 176"/>
                <a:gd name="T25" fmla="*/ 0 h 21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76" h="216">
                  <a:moveTo>
                    <a:pt x="81" y="59"/>
                  </a:moveTo>
                  <a:lnTo>
                    <a:pt x="59" y="14"/>
                  </a:lnTo>
                  <a:lnTo>
                    <a:pt x="26" y="0"/>
                  </a:lnTo>
                  <a:lnTo>
                    <a:pt x="3" y="11"/>
                  </a:lnTo>
                  <a:lnTo>
                    <a:pt x="0" y="35"/>
                  </a:lnTo>
                  <a:lnTo>
                    <a:pt x="15" y="76"/>
                  </a:lnTo>
                  <a:lnTo>
                    <a:pt x="40" y="115"/>
                  </a:lnTo>
                  <a:lnTo>
                    <a:pt x="71" y="150"/>
                  </a:lnTo>
                  <a:lnTo>
                    <a:pt x="113" y="185"/>
                  </a:lnTo>
                  <a:lnTo>
                    <a:pt x="176" y="216"/>
                  </a:lnTo>
                  <a:lnTo>
                    <a:pt x="119" y="153"/>
                  </a:lnTo>
                  <a:lnTo>
                    <a:pt x="100" y="108"/>
                  </a:lnTo>
                  <a:lnTo>
                    <a:pt x="81" y="59"/>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311" name="Freeform 304"/>
            <p:cNvSpPr>
              <a:spLocks/>
            </p:cNvSpPr>
            <p:nvPr/>
          </p:nvSpPr>
          <p:spPr bwMode="auto">
            <a:xfrm>
              <a:off x="5506" y="1757"/>
              <a:ext cx="70" cy="44"/>
            </a:xfrm>
            <a:custGeom>
              <a:avLst/>
              <a:gdLst>
                <a:gd name="T0" fmla="*/ 0 w 418"/>
                <a:gd name="T1" fmla="*/ 0 h 260"/>
                <a:gd name="T2" fmla="*/ 0 w 418"/>
                <a:gd name="T3" fmla="*/ 0 h 260"/>
                <a:gd name="T4" fmla="*/ 0 w 418"/>
                <a:gd name="T5" fmla="*/ 0 h 260"/>
                <a:gd name="T6" fmla="*/ 0 w 418"/>
                <a:gd name="T7" fmla="*/ 0 h 260"/>
                <a:gd name="T8" fmla="*/ 0 w 418"/>
                <a:gd name="T9" fmla="*/ 0 h 260"/>
                <a:gd name="T10" fmla="*/ 0 w 418"/>
                <a:gd name="T11" fmla="*/ 0 h 260"/>
                <a:gd name="T12" fmla="*/ 0 w 418"/>
                <a:gd name="T13" fmla="*/ 0 h 260"/>
                <a:gd name="T14" fmla="*/ 0 w 418"/>
                <a:gd name="T15" fmla="*/ 0 h 260"/>
                <a:gd name="T16" fmla="*/ 0 w 418"/>
                <a:gd name="T17" fmla="*/ 0 h 260"/>
                <a:gd name="T18" fmla="*/ 0 w 418"/>
                <a:gd name="T19" fmla="*/ 0 h 260"/>
                <a:gd name="T20" fmla="*/ 0 w 418"/>
                <a:gd name="T21" fmla="*/ 0 h 260"/>
                <a:gd name="T22" fmla="*/ 0 w 418"/>
                <a:gd name="T23" fmla="*/ 0 h 26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418" h="260">
                  <a:moveTo>
                    <a:pt x="0" y="260"/>
                  </a:moveTo>
                  <a:lnTo>
                    <a:pt x="13" y="153"/>
                  </a:lnTo>
                  <a:lnTo>
                    <a:pt x="101" y="116"/>
                  </a:lnTo>
                  <a:lnTo>
                    <a:pt x="220" y="69"/>
                  </a:lnTo>
                  <a:lnTo>
                    <a:pt x="304" y="35"/>
                  </a:lnTo>
                  <a:lnTo>
                    <a:pt x="386" y="0"/>
                  </a:lnTo>
                  <a:lnTo>
                    <a:pt x="418" y="76"/>
                  </a:lnTo>
                  <a:lnTo>
                    <a:pt x="341" y="119"/>
                  </a:lnTo>
                  <a:lnTo>
                    <a:pt x="252" y="150"/>
                  </a:lnTo>
                  <a:lnTo>
                    <a:pt x="182" y="170"/>
                  </a:lnTo>
                  <a:lnTo>
                    <a:pt x="98" y="216"/>
                  </a:lnTo>
                  <a:lnTo>
                    <a:pt x="0" y="26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grpSp>
      <p:grpSp>
        <p:nvGrpSpPr>
          <p:cNvPr id="312" name="Group 305"/>
          <p:cNvGrpSpPr>
            <a:grpSpLocks/>
          </p:cNvGrpSpPr>
          <p:nvPr/>
        </p:nvGrpSpPr>
        <p:grpSpPr bwMode="auto">
          <a:xfrm>
            <a:off x="7199967" y="3351304"/>
            <a:ext cx="144954" cy="180263"/>
            <a:chOff x="5511" y="1960"/>
            <a:chExt cx="144" cy="194"/>
          </a:xfrm>
        </p:grpSpPr>
        <p:sp>
          <p:nvSpPr>
            <p:cNvPr id="313" name="Freeform 306"/>
            <p:cNvSpPr>
              <a:spLocks/>
            </p:cNvSpPr>
            <p:nvPr/>
          </p:nvSpPr>
          <p:spPr bwMode="auto">
            <a:xfrm>
              <a:off x="5511" y="1960"/>
              <a:ext cx="144" cy="194"/>
            </a:xfrm>
            <a:custGeom>
              <a:avLst/>
              <a:gdLst>
                <a:gd name="T0" fmla="*/ 0 w 863"/>
                <a:gd name="T1" fmla="*/ 0 h 1164"/>
                <a:gd name="T2" fmla="*/ 0 w 863"/>
                <a:gd name="T3" fmla="*/ 0 h 1164"/>
                <a:gd name="T4" fmla="*/ 0 w 863"/>
                <a:gd name="T5" fmla="*/ 0 h 1164"/>
                <a:gd name="T6" fmla="*/ 0 w 863"/>
                <a:gd name="T7" fmla="*/ 0 h 1164"/>
                <a:gd name="T8" fmla="*/ 0 w 863"/>
                <a:gd name="T9" fmla="*/ 0 h 1164"/>
                <a:gd name="T10" fmla="*/ 0 w 863"/>
                <a:gd name="T11" fmla="*/ 0 h 1164"/>
                <a:gd name="T12" fmla="*/ 0 w 863"/>
                <a:gd name="T13" fmla="*/ 0 h 1164"/>
                <a:gd name="T14" fmla="*/ 0 w 863"/>
                <a:gd name="T15" fmla="*/ 0 h 1164"/>
                <a:gd name="T16" fmla="*/ 0 w 863"/>
                <a:gd name="T17" fmla="*/ 0 h 1164"/>
                <a:gd name="T18" fmla="*/ 0 w 863"/>
                <a:gd name="T19" fmla="*/ 0 h 1164"/>
                <a:gd name="T20" fmla="*/ 0 w 863"/>
                <a:gd name="T21" fmla="*/ 0 h 1164"/>
                <a:gd name="T22" fmla="*/ 0 w 863"/>
                <a:gd name="T23" fmla="*/ 0 h 1164"/>
                <a:gd name="T24" fmla="*/ 0 w 863"/>
                <a:gd name="T25" fmla="*/ 0 h 1164"/>
                <a:gd name="T26" fmla="*/ 0 w 863"/>
                <a:gd name="T27" fmla="*/ 0 h 1164"/>
                <a:gd name="T28" fmla="*/ 0 w 863"/>
                <a:gd name="T29" fmla="*/ 0 h 1164"/>
                <a:gd name="T30" fmla="*/ 0 w 863"/>
                <a:gd name="T31" fmla="*/ 0 h 1164"/>
                <a:gd name="T32" fmla="*/ 0 w 863"/>
                <a:gd name="T33" fmla="*/ 0 h 1164"/>
                <a:gd name="T34" fmla="*/ 0 w 863"/>
                <a:gd name="T35" fmla="*/ 0 h 1164"/>
                <a:gd name="T36" fmla="*/ 0 w 863"/>
                <a:gd name="T37" fmla="*/ 0 h 1164"/>
                <a:gd name="T38" fmla="*/ 0 w 863"/>
                <a:gd name="T39" fmla="*/ 0 h 1164"/>
                <a:gd name="T40" fmla="*/ 0 w 863"/>
                <a:gd name="T41" fmla="*/ 0 h 1164"/>
                <a:gd name="T42" fmla="*/ 0 w 863"/>
                <a:gd name="T43" fmla="*/ 0 h 1164"/>
                <a:gd name="T44" fmla="*/ 0 w 863"/>
                <a:gd name="T45" fmla="*/ 0 h 1164"/>
                <a:gd name="T46" fmla="*/ 0 w 863"/>
                <a:gd name="T47" fmla="*/ 0 h 1164"/>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863" h="1164">
                  <a:moveTo>
                    <a:pt x="385" y="172"/>
                  </a:moveTo>
                  <a:lnTo>
                    <a:pt x="543" y="158"/>
                  </a:lnTo>
                  <a:lnTo>
                    <a:pt x="637" y="133"/>
                  </a:lnTo>
                  <a:lnTo>
                    <a:pt x="667" y="90"/>
                  </a:lnTo>
                  <a:lnTo>
                    <a:pt x="667" y="52"/>
                  </a:lnTo>
                  <a:lnTo>
                    <a:pt x="694" y="20"/>
                  </a:lnTo>
                  <a:lnTo>
                    <a:pt x="782" y="0"/>
                  </a:lnTo>
                  <a:lnTo>
                    <a:pt x="863" y="7"/>
                  </a:lnTo>
                  <a:lnTo>
                    <a:pt x="763" y="907"/>
                  </a:lnTo>
                  <a:lnTo>
                    <a:pt x="694" y="990"/>
                  </a:lnTo>
                  <a:lnTo>
                    <a:pt x="605" y="1071"/>
                  </a:lnTo>
                  <a:lnTo>
                    <a:pt x="481" y="1134"/>
                  </a:lnTo>
                  <a:lnTo>
                    <a:pt x="334" y="1153"/>
                  </a:lnTo>
                  <a:lnTo>
                    <a:pt x="138" y="1164"/>
                  </a:lnTo>
                  <a:lnTo>
                    <a:pt x="25" y="1147"/>
                  </a:lnTo>
                  <a:lnTo>
                    <a:pt x="0" y="1083"/>
                  </a:lnTo>
                  <a:lnTo>
                    <a:pt x="13" y="1001"/>
                  </a:lnTo>
                  <a:lnTo>
                    <a:pt x="95" y="750"/>
                  </a:lnTo>
                  <a:lnTo>
                    <a:pt x="163" y="499"/>
                  </a:lnTo>
                  <a:lnTo>
                    <a:pt x="195" y="310"/>
                  </a:lnTo>
                  <a:lnTo>
                    <a:pt x="195" y="259"/>
                  </a:lnTo>
                  <a:lnTo>
                    <a:pt x="239" y="190"/>
                  </a:lnTo>
                  <a:lnTo>
                    <a:pt x="291" y="172"/>
                  </a:lnTo>
                  <a:lnTo>
                    <a:pt x="385" y="172"/>
                  </a:lnTo>
                  <a:close/>
                </a:path>
              </a:pathLst>
            </a:custGeom>
            <a:solidFill>
              <a:srgbClr val="404040"/>
            </a:solidFill>
            <a:ln w="1588">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314" name="Freeform 307"/>
            <p:cNvSpPr>
              <a:spLocks/>
            </p:cNvSpPr>
            <p:nvPr/>
          </p:nvSpPr>
          <p:spPr bwMode="auto">
            <a:xfrm>
              <a:off x="5528" y="1970"/>
              <a:ext cx="124" cy="177"/>
            </a:xfrm>
            <a:custGeom>
              <a:avLst/>
              <a:gdLst>
                <a:gd name="T0" fmla="*/ 0 w 743"/>
                <a:gd name="T1" fmla="*/ 0 h 1068"/>
                <a:gd name="T2" fmla="*/ 0 w 743"/>
                <a:gd name="T3" fmla="*/ 0 h 1068"/>
                <a:gd name="T4" fmla="*/ 0 w 743"/>
                <a:gd name="T5" fmla="*/ 0 h 1068"/>
                <a:gd name="T6" fmla="*/ 0 w 743"/>
                <a:gd name="T7" fmla="*/ 0 h 1068"/>
                <a:gd name="T8" fmla="*/ 0 w 743"/>
                <a:gd name="T9" fmla="*/ 0 h 1068"/>
                <a:gd name="T10" fmla="*/ 0 w 743"/>
                <a:gd name="T11" fmla="*/ 0 h 1068"/>
                <a:gd name="T12" fmla="*/ 0 w 743"/>
                <a:gd name="T13" fmla="*/ 0 h 1068"/>
                <a:gd name="T14" fmla="*/ 0 w 743"/>
                <a:gd name="T15" fmla="*/ 0 h 1068"/>
                <a:gd name="T16" fmla="*/ 0 w 743"/>
                <a:gd name="T17" fmla="*/ 0 h 1068"/>
                <a:gd name="T18" fmla="*/ 0 w 743"/>
                <a:gd name="T19" fmla="*/ 0 h 1068"/>
                <a:gd name="T20" fmla="*/ 0 w 743"/>
                <a:gd name="T21" fmla="*/ 0 h 1068"/>
                <a:gd name="T22" fmla="*/ 0 w 743"/>
                <a:gd name="T23" fmla="*/ 0 h 1068"/>
                <a:gd name="T24" fmla="*/ 0 w 743"/>
                <a:gd name="T25" fmla="*/ 0 h 1068"/>
                <a:gd name="T26" fmla="*/ 0 w 743"/>
                <a:gd name="T27" fmla="*/ 0 h 1068"/>
                <a:gd name="T28" fmla="*/ 0 w 743"/>
                <a:gd name="T29" fmla="*/ 0 h 1068"/>
                <a:gd name="T30" fmla="*/ 0 w 743"/>
                <a:gd name="T31" fmla="*/ 0 h 1068"/>
                <a:gd name="T32" fmla="*/ 0 w 743"/>
                <a:gd name="T33" fmla="*/ 0 h 1068"/>
                <a:gd name="T34" fmla="*/ 0 w 743"/>
                <a:gd name="T35" fmla="*/ 0 h 1068"/>
                <a:gd name="T36" fmla="*/ 0 w 743"/>
                <a:gd name="T37" fmla="*/ 0 h 1068"/>
                <a:gd name="T38" fmla="*/ 0 w 743"/>
                <a:gd name="T39" fmla="*/ 0 h 1068"/>
                <a:gd name="T40" fmla="*/ 0 w 743"/>
                <a:gd name="T41" fmla="*/ 0 h 106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743" h="1068">
                  <a:moveTo>
                    <a:pt x="257" y="214"/>
                  </a:moveTo>
                  <a:lnTo>
                    <a:pt x="397" y="207"/>
                  </a:lnTo>
                  <a:lnTo>
                    <a:pt x="542" y="182"/>
                  </a:lnTo>
                  <a:lnTo>
                    <a:pt x="628" y="138"/>
                  </a:lnTo>
                  <a:lnTo>
                    <a:pt x="679" y="100"/>
                  </a:lnTo>
                  <a:lnTo>
                    <a:pt x="743" y="0"/>
                  </a:lnTo>
                  <a:lnTo>
                    <a:pt x="648" y="822"/>
                  </a:lnTo>
                  <a:lnTo>
                    <a:pt x="585" y="898"/>
                  </a:lnTo>
                  <a:lnTo>
                    <a:pt x="516" y="967"/>
                  </a:lnTo>
                  <a:lnTo>
                    <a:pt x="428" y="1016"/>
                  </a:lnTo>
                  <a:lnTo>
                    <a:pt x="353" y="1042"/>
                  </a:lnTo>
                  <a:lnTo>
                    <a:pt x="257" y="1055"/>
                  </a:lnTo>
                  <a:lnTo>
                    <a:pt x="170" y="1068"/>
                  </a:lnTo>
                  <a:lnTo>
                    <a:pt x="69" y="1068"/>
                  </a:lnTo>
                  <a:lnTo>
                    <a:pt x="24" y="1055"/>
                  </a:lnTo>
                  <a:lnTo>
                    <a:pt x="0" y="1016"/>
                  </a:lnTo>
                  <a:lnTo>
                    <a:pt x="11" y="956"/>
                  </a:lnTo>
                  <a:lnTo>
                    <a:pt x="75" y="809"/>
                  </a:lnTo>
                  <a:lnTo>
                    <a:pt x="184" y="321"/>
                  </a:lnTo>
                  <a:lnTo>
                    <a:pt x="201" y="252"/>
                  </a:lnTo>
                  <a:lnTo>
                    <a:pt x="257" y="214"/>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grpSp>
      <p:sp>
        <p:nvSpPr>
          <p:cNvPr id="315" name="Oval 308"/>
          <p:cNvSpPr>
            <a:spLocks noChangeArrowheads="1"/>
          </p:cNvSpPr>
          <p:nvPr/>
        </p:nvSpPr>
        <p:spPr bwMode="auto">
          <a:xfrm>
            <a:off x="6729874" y="3205421"/>
            <a:ext cx="189245" cy="94777"/>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en-US" sz="900" b="1">
              <a:latin typeface="微软雅黑" pitchFamily="34" charset="-122"/>
              <a:ea typeface="微软雅黑" pitchFamily="34" charset="-122"/>
            </a:endParaRPr>
          </a:p>
        </p:txBody>
      </p:sp>
      <p:sp>
        <p:nvSpPr>
          <p:cNvPr id="316" name="Oval 309"/>
          <p:cNvSpPr>
            <a:spLocks noChangeArrowheads="1"/>
          </p:cNvSpPr>
          <p:nvPr/>
        </p:nvSpPr>
        <p:spPr bwMode="auto">
          <a:xfrm>
            <a:off x="2763778" y="3046529"/>
            <a:ext cx="822411" cy="759149"/>
          </a:xfrm>
          <a:prstGeom prst="ellipse">
            <a:avLst/>
          </a:prstGeom>
          <a:solidFill>
            <a:srgbClr val="00FFCC"/>
          </a:solidFill>
          <a:ln w="9525">
            <a:solidFill>
              <a:schemeClr val="tx1"/>
            </a:solidFill>
            <a:round/>
            <a:headEnd/>
            <a:tailEnd/>
          </a:ln>
          <a:effectLst/>
        </p:spPr>
        <p:txBody>
          <a:bodyPr wrap="none" anchor="ctr"/>
          <a:lstStyle/>
          <a:p>
            <a:pPr algn="ctr" eaLnBrk="1" hangingPunct="1"/>
            <a:endParaRPr lang="zh-CN" altLang="en-US" sz="900" b="1">
              <a:latin typeface="微软雅黑" pitchFamily="34" charset="-122"/>
              <a:ea typeface="微软雅黑" pitchFamily="34" charset="-122"/>
            </a:endParaRPr>
          </a:p>
        </p:txBody>
      </p:sp>
      <p:grpSp>
        <p:nvGrpSpPr>
          <p:cNvPr id="317" name="Group 310"/>
          <p:cNvGrpSpPr>
            <a:grpSpLocks/>
          </p:cNvGrpSpPr>
          <p:nvPr/>
        </p:nvGrpSpPr>
        <p:grpSpPr bwMode="auto">
          <a:xfrm>
            <a:off x="3006374" y="3110643"/>
            <a:ext cx="289908" cy="267607"/>
            <a:chOff x="2351" y="2975"/>
            <a:chExt cx="481" cy="433"/>
          </a:xfrm>
          <a:effectLst/>
        </p:grpSpPr>
        <p:sp>
          <p:nvSpPr>
            <p:cNvPr id="318" name="Rectangle 311"/>
            <p:cNvSpPr>
              <a:spLocks noChangeArrowheads="1"/>
            </p:cNvSpPr>
            <p:nvPr/>
          </p:nvSpPr>
          <p:spPr bwMode="auto">
            <a:xfrm rot="-5400000">
              <a:off x="2376" y="2952"/>
              <a:ext cx="432" cy="480"/>
            </a:xfrm>
            <a:prstGeom prst="rect">
              <a:avLst/>
            </a:prstGeom>
            <a:solidFill>
              <a:srgbClr val="CCECFF"/>
            </a:solidFill>
            <a:ln w="19050">
              <a:solidFill>
                <a:schemeClr val="tx1"/>
              </a:solidFill>
              <a:miter lim="800000"/>
              <a:headEnd/>
              <a:tailEnd/>
            </a:ln>
            <a:effectLst>
              <a:outerShdw dist="35921" dir="2700000" algn="ctr" rotWithShape="0">
                <a:schemeClr val="bg2"/>
              </a:outerShdw>
            </a:effectLst>
          </p:spPr>
          <p:txBody>
            <a:bodyPr wrap="none" anchor="ctr"/>
            <a:lstStyle/>
            <a:p>
              <a:pPr algn="ctr" eaLnBrk="1" hangingPunct="1"/>
              <a:endParaRPr lang="zh-CN" altLang="en-US" sz="900" b="1">
                <a:latin typeface="微软雅黑" pitchFamily="34" charset="-122"/>
                <a:ea typeface="微软雅黑" pitchFamily="34" charset="-122"/>
              </a:endParaRPr>
            </a:p>
          </p:txBody>
        </p:sp>
        <p:sp>
          <p:nvSpPr>
            <p:cNvPr id="319" name="Line 312"/>
            <p:cNvSpPr>
              <a:spLocks noChangeShapeType="1"/>
            </p:cNvSpPr>
            <p:nvPr/>
          </p:nvSpPr>
          <p:spPr bwMode="auto">
            <a:xfrm rot="10800000">
              <a:off x="2351" y="3321"/>
              <a:ext cx="48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20" name="Line 313"/>
            <p:cNvSpPr>
              <a:spLocks noChangeShapeType="1"/>
            </p:cNvSpPr>
            <p:nvPr/>
          </p:nvSpPr>
          <p:spPr bwMode="auto">
            <a:xfrm rot="10800000">
              <a:off x="2351" y="3234"/>
              <a:ext cx="48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21" name="Line 314"/>
            <p:cNvSpPr>
              <a:spLocks noChangeShapeType="1"/>
            </p:cNvSpPr>
            <p:nvPr/>
          </p:nvSpPr>
          <p:spPr bwMode="auto">
            <a:xfrm rot="10800000">
              <a:off x="2351" y="3148"/>
              <a:ext cx="48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22" name="Line 315"/>
            <p:cNvSpPr>
              <a:spLocks noChangeShapeType="1"/>
            </p:cNvSpPr>
            <p:nvPr/>
          </p:nvSpPr>
          <p:spPr bwMode="auto">
            <a:xfrm rot="10800000">
              <a:off x="2351" y="3061"/>
              <a:ext cx="48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23" name="Line 316"/>
            <p:cNvSpPr>
              <a:spLocks noChangeShapeType="1"/>
            </p:cNvSpPr>
            <p:nvPr/>
          </p:nvSpPr>
          <p:spPr bwMode="auto">
            <a:xfrm rot="5400000">
              <a:off x="2519" y="3191"/>
              <a:ext cx="43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24" name="Line 317"/>
            <p:cNvSpPr>
              <a:spLocks noChangeShapeType="1"/>
            </p:cNvSpPr>
            <p:nvPr/>
          </p:nvSpPr>
          <p:spPr bwMode="auto">
            <a:xfrm rot="5400000">
              <a:off x="2423" y="3191"/>
              <a:ext cx="43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25" name="Line 318"/>
            <p:cNvSpPr>
              <a:spLocks noChangeShapeType="1"/>
            </p:cNvSpPr>
            <p:nvPr/>
          </p:nvSpPr>
          <p:spPr bwMode="auto">
            <a:xfrm rot="5400000">
              <a:off x="2327" y="3191"/>
              <a:ext cx="43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26" name="Line 319"/>
            <p:cNvSpPr>
              <a:spLocks noChangeShapeType="1"/>
            </p:cNvSpPr>
            <p:nvPr/>
          </p:nvSpPr>
          <p:spPr bwMode="auto">
            <a:xfrm rot="5400000">
              <a:off x="2231" y="3191"/>
              <a:ext cx="43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grpSp>
      <p:grpSp>
        <p:nvGrpSpPr>
          <p:cNvPr id="327" name="Group 320"/>
          <p:cNvGrpSpPr>
            <a:grpSpLocks/>
          </p:cNvGrpSpPr>
          <p:nvPr/>
        </p:nvGrpSpPr>
        <p:grpSpPr bwMode="auto">
          <a:xfrm>
            <a:off x="2939937" y="3434002"/>
            <a:ext cx="463047" cy="267607"/>
            <a:chOff x="1296" y="768"/>
            <a:chExt cx="556" cy="336"/>
          </a:xfrm>
          <a:effectLst/>
        </p:grpSpPr>
        <p:sp>
          <p:nvSpPr>
            <p:cNvPr id="328" name="Rectangle 321"/>
            <p:cNvSpPr>
              <a:spLocks noChangeArrowheads="1"/>
            </p:cNvSpPr>
            <p:nvPr/>
          </p:nvSpPr>
          <p:spPr bwMode="auto">
            <a:xfrm>
              <a:off x="1296" y="768"/>
              <a:ext cx="556" cy="336"/>
            </a:xfrm>
            <a:prstGeom prst="rect">
              <a:avLst/>
            </a:prstGeom>
            <a:solidFill>
              <a:srgbClr val="FFFF99"/>
            </a:solidFill>
            <a:ln w="12700">
              <a:solidFill>
                <a:schemeClr val="tx1"/>
              </a:solidFill>
              <a:miter lim="800000"/>
              <a:headEnd/>
              <a:tailEnd/>
            </a:ln>
            <a:effectLst>
              <a:outerShdw dist="35921" dir="2700000" algn="ctr" rotWithShape="0">
                <a:schemeClr val="bg2"/>
              </a:outerShdw>
            </a:effectLst>
          </p:spPr>
          <p:txBody>
            <a:bodyPr wrap="none" anchor="ctr"/>
            <a:lstStyle/>
            <a:p>
              <a:pPr algn="ctr" eaLnBrk="1" hangingPunct="1"/>
              <a:endParaRPr kumimoji="1" lang="zh-CN" altLang="zh-CN" sz="900" b="1">
                <a:latin typeface="微软雅黑" pitchFamily="34" charset="-122"/>
                <a:ea typeface="微软雅黑" pitchFamily="34" charset="-122"/>
              </a:endParaRPr>
            </a:p>
          </p:txBody>
        </p:sp>
        <p:grpSp>
          <p:nvGrpSpPr>
            <p:cNvPr id="329" name="Group 322"/>
            <p:cNvGrpSpPr>
              <a:grpSpLocks/>
            </p:cNvGrpSpPr>
            <p:nvPr/>
          </p:nvGrpSpPr>
          <p:grpSpPr bwMode="auto">
            <a:xfrm>
              <a:off x="1367" y="829"/>
              <a:ext cx="393" cy="214"/>
              <a:chOff x="2928" y="3744"/>
              <a:chExt cx="528" cy="336"/>
            </a:xfrm>
          </p:grpSpPr>
          <p:grpSp>
            <p:nvGrpSpPr>
              <p:cNvPr id="330" name="Group 323"/>
              <p:cNvGrpSpPr>
                <a:grpSpLocks/>
              </p:cNvGrpSpPr>
              <p:nvPr/>
            </p:nvGrpSpPr>
            <p:grpSpPr bwMode="auto">
              <a:xfrm>
                <a:off x="3024" y="3744"/>
                <a:ext cx="432" cy="240"/>
                <a:chOff x="2736" y="3648"/>
                <a:chExt cx="432" cy="240"/>
              </a:xfrm>
            </p:grpSpPr>
            <p:grpSp>
              <p:nvGrpSpPr>
                <p:cNvPr id="345" name="Group 324"/>
                <p:cNvGrpSpPr>
                  <a:grpSpLocks/>
                </p:cNvGrpSpPr>
                <p:nvPr/>
              </p:nvGrpSpPr>
              <p:grpSpPr bwMode="auto">
                <a:xfrm>
                  <a:off x="2736" y="3648"/>
                  <a:ext cx="432" cy="240"/>
                  <a:chOff x="2592" y="3504"/>
                  <a:chExt cx="576" cy="384"/>
                </a:xfrm>
              </p:grpSpPr>
              <p:sp>
                <p:nvSpPr>
                  <p:cNvPr id="347" name="Rectangle 325"/>
                  <p:cNvSpPr>
                    <a:spLocks noChangeArrowheads="1"/>
                  </p:cNvSpPr>
                  <p:nvPr/>
                </p:nvSpPr>
                <p:spPr bwMode="auto">
                  <a:xfrm>
                    <a:off x="2592" y="3504"/>
                    <a:ext cx="576" cy="384"/>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en-US" sz="900" b="1">
                      <a:latin typeface="微软雅黑" pitchFamily="34" charset="-122"/>
                      <a:ea typeface="微软雅黑" pitchFamily="34" charset="-122"/>
                    </a:endParaRPr>
                  </a:p>
                </p:txBody>
              </p:sp>
              <p:sp>
                <p:nvSpPr>
                  <p:cNvPr id="348" name="Freeform 326"/>
                  <p:cNvSpPr>
                    <a:spLocks/>
                  </p:cNvSpPr>
                  <p:nvPr/>
                </p:nvSpPr>
                <p:spPr bwMode="auto">
                  <a:xfrm>
                    <a:off x="2592" y="3504"/>
                    <a:ext cx="576" cy="240"/>
                  </a:xfrm>
                  <a:custGeom>
                    <a:avLst/>
                    <a:gdLst>
                      <a:gd name="T0" fmla="*/ 0 w 576"/>
                      <a:gd name="T1" fmla="*/ 0 h 240"/>
                      <a:gd name="T2" fmla="*/ 288 w 576"/>
                      <a:gd name="T3" fmla="*/ 240 h 240"/>
                      <a:gd name="T4" fmla="*/ 576 w 576"/>
                      <a:gd name="T5" fmla="*/ 0 h 240"/>
                      <a:gd name="T6" fmla="*/ 0 60000 65536"/>
                      <a:gd name="T7" fmla="*/ 0 60000 65536"/>
                      <a:gd name="T8" fmla="*/ 0 60000 65536"/>
                    </a:gdLst>
                    <a:ahLst/>
                    <a:cxnLst>
                      <a:cxn ang="T6">
                        <a:pos x="T0" y="T1"/>
                      </a:cxn>
                      <a:cxn ang="T7">
                        <a:pos x="T2" y="T3"/>
                      </a:cxn>
                      <a:cxn ang="T8">
                        <a:pos x="T4" y="T5"/>
                      </a:cxn>
                    </a:cxnLst>
                    <a:rect l="0" t="0" r="r" b="b"/>
                    <a:pathLst>
                      <a:path w="576" h="240">
                        <a:moveTo>
                          <a:pt x="0" y="0"/>
                        </a:moveTo>
                        <a:lnTo>
                          <a:pt x="288" y="240"/>
                        </a:lnTo>
                        <a:lnTo>
                          <a:pt x="576" y="0"/>
                        </a:lnTo>
                      </a:path>
                    </a:pathLst>
                  </a:custGeom>
                  <a:solidFill>
                    <a:srgbClr val="FFFF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49" name="Line 327"/>
                  <p:cNvSpPr>
                    <a:spLocks noChangeShapeType="1"/>
                  </p:cNvSpPr>
                  <p:nvPr/>
                </p:nvSpPr>
                <p:spPr bwMode="auto">
                  <a:xfrm flipV="1">
                    <a:off x="2592" y="3704"/>
                    <a:ext cx="232" cy="18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50" name="Line 328"/>
                  <p:cNvSpPr>
                    <a:spLocks noChangeShapeType="1"/>
                  </p:cNvSpPr>
                  <p:nvPr/>
                </p:nvSpPr>
                <p:spPr bwMode="auto">
                  <a:xfrm flipH="1" flipV="1">
                    <a:off x="2936" y="3704"/>
                    <a:ext cx="232" cy="18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grpSp>
            <p:sp>
              <p:nvSpPr>
                <p:cNvPr id="346" name="Line 329"/>
                <p:cNvSpPr>
                  <a:spLocks noChangeShapeType="1"/>
                </p:cNvSpPr>
                <p:nvPr/>
              </p:nvSpPr>
              <p:spPr bwMode="auto">
                <a:xfrm>
                  <a:off x="2736" y="3648"/>
                  <a:ext cx="42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grpSp>
          <p:grpSp>
            <p:nvGrpSpPr>
              <p:cNvPr id="331" name="Group 330"/>
              <p:cNvGrpSpPr>
                <a:grpSpLocks/>
              </p:cNvGrpSpPr>
              <p:nvPr/>
            </p:nvGrpSpPr>
            <p:grpSpPr bwMode="auto">
              <a:xfrm>
                <a:off x="2976" y="3792"/>
                <a:ext cx="432" cy="240"/>
                <a:chOff x="2736" y="3648"/>
                <a:chExt cx="432" cy="240"/>
              </a:xfrm>
            </p:grpSpPr>
            <p:grpSp>
              <p:nvGrpSpPr>
                <p:cNvPr id="339" name="Group 331"/>
                <p:cNvGrpSpPr>
                  <a:grpSpLocks/>
                </p:cNvGrpSpPr>
                <p:nvPr/>
              </p:nvGrpSpPr>
              <p:grpSpPr bwMode="auto">
                <a:xfrm>
                  <a:off x="2736" y="3648"/>
                  <a:ext cx="432" cy="240"/>
                  <a:chOff x="2592" y="3504"/>
                  <a:chExt cx="576" cy="384"/>
                </a:xfrm>
              </p:grpSpPr>
              <p:sp>
                <p:nvSpPr>
                  <p:cNvPr id="341" name="Rectangle 332"/>
                  <p:cNvSpPr>
                    <a:spLocks noChangeArrowheads="1"/>
                  </p:cNvSpPr>
                  <p:nvPr/>
                </p:nvSpPr>
                <p:spPr bwMode="auto">
                  <a:xfrm>
                    <a:off x="2592" y="3504"/>
                    <a:ext cx="576" cy="384"/>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en-US" sz="900" b="1">
                      <a:latin typeface="微软雅黑" pitchFamily="34" charset="-122"/>
                      <a:ea typeface="微软雅黑" pitchFamily="34" charset="-122"/>
                    </a:endParaRPr>
                  </a:p>
                </p:txBody>
              </p:sp>
              <p:sp>
                <p:nvSpPr>
                  <p:cNvPr id="342" name="Freeform 333"/>
                  <p:cNvSpPr>
                    <a:spLocks/>
                  </p:cNvSpPr>
                  <p:nvPr/>
                </p:nvSpPr>
                <p:spPr bwMode="auto">
                  <a:xfrm>
                    <a:off x="2592" y="3504"/>
                    <a:ext cx="576" cy="240"/>
                  </a:xfrm>
                  <a:custGeom>
                    <a:avLst/>
                    <a:gdLst>
                      <a:gd name="T0" fmla="*/ 0 w 576"/>
                      <a:gd name="T1" fmla="*/ 0 h 240"/>
                      <a:gd name="T2" fmla="*/ 288 w 576"/>
                      <a:gd name="T3" fmla="*/ 240 h 240"/>
                      <a:gd name="T4" fmla="*/ 576 w 576"/>
                      <a:gd name="T5" fmla="*/ 0 h 240"/>
                      <a:gd name="T6" fmla="*/ 0 60000 65536"/>
                      <a:gd name="T7" fmla="*/ 0 60000 65536"/>
                      <a:gd name="T8" fmla="*/ 0 60000 65536"/>
                    </a:gdLst>
                    <a:ahLst/>
                    <a:cxnLst>
                      <a:cxn ang="T6">
                        <a:pos x="T0" y="T1"/>
                      </a:cxn>
                      <a:cxn ang="T7">
                        <a:pos x="T2" y="T3"/>
                      </a:cxn>
                      <a:cxn ang="T8">
                        <a:pos x="T4" y="T5"/>
                      </a:cxn>
                    </a:cxnLst>
                    <a:rect l="0" t="0" r="r" b="b"/>
                    <a:pathLst>
                      <a:path w="576" h="240">
                        <a:moveTo>
                          <a:pt x="0" y="0"/>
                        </a:moveTo>
                        <a:lnTo>
                          <a:pt x="288" y="240"/>
                        </a:lnTo>
                        <a:lnTo>
                          <a:pt x="576" y="0"/>
                        </a:lnTo>
                      </a:path>
                    </a:pathLst>
                  </a:custGeom>
                  <a:solidFill>
                    <a:srgbClr val="FFFF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43" name="Line 334"/>
                  <p:cNvSpPr>
                    <a:spLocks noChangeShapeType="1"/>
                  </p:cNvSpPr>
                  <p:nvPr/>
                </p:nvSpPr>
                <p:spPr bwMode="auto">
                  <a:xfrm flipV="1">
                    <a:off x="2592" y="3704"/>
                    <a:ext cx="232" cy="18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44" name="Line 335"/>
                  <p:cNvSpPr>
                    <a:spLocks noChangeShapeType="1"/>
                  </p:cNvSpPr>
                  <p:nvPr/>
                </p:nvSpPr>
                <p:spPr bwMode="auto">
                  <a:xfrm flipH="1" flipV="1">
                    <a:off x="2936" y="3704"/>
                    <a:ext cx="232" cy="18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grpSp>
            <p:sp>
              <p:nvSpPr>
                <p:cNvPr id="340" name="Line 336"/>
                <p:cNvSpPr>
                  <a:spLocks noChangeShapeType="1"/>
                </p:cNvSpPr>
                <p:nvPr/>
              </p:nvSpPr>
              <p:spPr bwMode="auto">
                <a:xfrm>
                  <a:off x="2736" y="3648"/>
                  <a:ext cx="42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grpSp>
          <p:grpSp>
            <p:nvGrpSpPr>
              <p:cNvPr id="332" name="Group 337"/>
              <p:cNvGrpSpPr>
                <a:grpSpLocks/>
              </p:cNvGrpSpPr>
              <p:nvPr/>
            </p:nvGrpSpPr>
            <p:grpSpPr bwMode="auto">
              <a:xfrm>
                <a:off x="2928" y="3840"/>
                <a:ext cx="432" cy="240"/>
                <a:chOff x="2736" y="3648"/>
                <a:chExt cx="432" cy="240"/>
              </a:xfrm>
            </p:grpSpPr>
            <p:grpSp>
              <p:nvGrpSpPr>
                <p:cNvPr id="333" name="Group 338"/>
                <p:cNvGrpSpPr>
                  <a:grpSpLocks/>
                </p:cNvGrpSpPr>
                <p:nvPr/>
              </p:nvGrpSpPr>
              <p:grpSpPr bwMode="auto">
                <a:xfrm>
                  <a:off x="2736" y="3648"/>
                  <a:ext cx="432" cy="240"/>
                  <a:chOff x="2592" y="3504"/>
                  <a:chExt cx="576" cy="384"/>
                </a:xfrm>
              </p:grpSpPr>
              <p:sp>
                <p:nvSpPr>
                  <p:cNvPr id="335" name="Rectangle 339"/>
                  <p:cNvSpPr>
                    <a:spLocks noChangeArrowheads="1"/>
                  </p:cNvSpPr>
                  <p:nvPr/>
                </p:nvSpPr>
                <p:spPr bwMode="auto">
                  <a:xfrm>
                    <a:off x="2592" y="3504"/>
                    <a:ext cx="576" cy="384"/>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en-US" sz="900" b="1">
                      <a:latin typeface="微软雅黑" pitchFamily="34" charset="-122"/>
                      <a:ea typeface="微软雅黑" pitchFamily="34" charset="-122"/>
                    </a:endParaRPr>
                  </a:p>
                </p:txBody>
              </p:sp>
              <p:sp>
                <p:nvSpPr>
                  <p:cNvPr id="336" name="Freeform 340"/>
                  <p:cNvSpPr>
                    <a:spLocks/>
                  </p:cNvSpPr>
                  <p:nvPr/>
                </p:nvSpPr>
                <p:spPr bwMode="auto">
                  <a:xfrm>
                    <a:off x="2592" y="3504"/>
                    <a:ext cx="576" cy="240"/>
                  </a:xfrm>
                  <a:custGeom>
                    <a:avLst/>
                    <a:gdLst>
                      <a:gd name="T0" fmla="*/ 0 w 576"/>
                      <a:gd name="T1" fmla="*/ 0 h 240"/>
                      <a:gd name="T2" fmla="*/ 288 w 576"/>
                      <a:gd name="T3" fmla="*/ 240 h 240"/>
                      <a:gd name="T4" fmla="*/ 576 w 576"/>
                      <a:gd name="T5" fmla="*/ 0 h 240"/>
                      <a:gd name="T6" fmla="*/ 0 60000 65536"/>
                      <a:gd name="T7" fmla="*/ 0 60000 65536"/>
                      <a:gd name="T8" fmla="*/ 0 60000 65536"/>
                    </a:gdLst>
                    <a:ahLst/>
                    <a:cxnLst>
                      <a:cxn ang="T6">
                        <a:pos x="T0" y="T1"/>
                      </a:cxn>
                      <a:cxn ang="T7">
                        <a:pos x="T2" y="T3"/>
                      </a:cxn>
                      <a:cxn ang="T8">
                        <a:pos x="T4" y="T5"/>
                      </a:cxn>
                    </a:cxnLst>
                    <a:rect l="0" t="0" r="r" b="b"/>
                    <a:pathLst>
                      <a:path w="576" h="240">
                        <a:moveTo>
                          <a:pt x="0" y="0"/>
                        </a:moveTo>
                        <a:lnTo>
                          <a:pt x="288" y="240"/>
                        </a:lnTo>
                        <a:lnTo>
                          <a:pt x="576" y="0"/>
                        </a:lnTo>
                      </a:path>
                    </a:pathLst>
                  </a:custGeom>
                  <a:solidFill>
                    <a:srgbClr val="FFFF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37" name="Line 341"/>
                  <p:cNvSpPr>
                    <a:spLocks noChangeShapeType="1"/>
                  </p:cNvSpPr>
                  <p:nvPr/>
                </p:nvSpPr>
                <p:spPr bwMode="auto">
                  <a:xfrm flipV="1">
                    <a:off x="2592" y="3704"/>
                    <a:ext cx="232" cy="18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38" name="Line 342"/>
                  <p:cNvSpPr>
                    <a:spLocks noChangeShapeType="1"/>
                  </p:cNvSpPr>
                  <p:nvPr/>
                </p:nvSpPr>
                <p:spPr bwMode="auto">
                  <a:xfrm flipH="1" flipV="1">
                    <a:off x="2936" y="3704"/>
                    <a:ext cx="232" cy="18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grpSp>
            <p:sp>
              <p:nvSpPr>
                <p:cNvPr id="334" name="Line 343"/>
                <p:cNvSpPr>
                  <a:spLocks noChangeShapeType="1"/>
                </p:cNvSpPr>
                <p:nvPr/>
              </p:nvSpPr>
              <p:spPr bwMode="auto">
                <a:xfrm>
                  <a:off x="2736" y="3648"/>
                  <a:ext cx="42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grpSp>
        </p:grpSp>
      </p:grpSp>
      <p:sp>
        <p:nvSpPr>
          <p:cNvPr id="351" name="Freeform 344"/>
          <p:cNvSpPr>
            <a:spLocks/>
          </p:cNvSpPr>
          <p:nvPr/>
        </p:nvSpPr>
        <p:spPr bwMode="auto">
          <a:xfrm>
            <a:off x="2220201" y="3246306"/>
            <a:ext cx="785167" cy="290837"/>
          </a:xfrm>
          <a:custGeom>
            <a:avLst/>
            <a:gdLst>
              <a:gd name="T0" fmla="*/ 0 w 780"/>
              <a:gd name="T1" fmla="*/ 2147483646 h 313"/>
              <a:gd name="T2" fmla="*/ 2147483646 w 780"/>
              <a:gd name="T3" fmla="*/ 2147483646 h 313"/>
              <a:gd name="T4" fmla="*/ 2147483646 w 780"/>
              <a:gd name="T5" fmla="*/ 2147483646 h 313"/>
              <a:gd name="T6" fmla="*/ 2147483646 w 780"/>
              <a:gd name="T7" fmla="*/ 2147483646 h 313"/>
              <a:gd name="T8" fmla="*/ 2147483646 w 780"/>
              <a:gd name="T9" fmla="*/ 2147483646 h 313"/>
              <a:gd name="T10" fmla="*/ 2147483646 w 780"/>
              <a:gd name="T11" fmla="*/ 2147483646 h 31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780" h="313">
                <a:moveTo>
                  <a:pt x="0" y="99"/>
                </a:moveTo>
                <a:cubicBezTo>
                  <a:pt x="38" y="85"/>
                  <a:pt x="154" y="26"/>
                  <a:pt x="228" y="13"/>
                </a:cubicBezTo>
                <a:cubicBezTo>
                  <a:pt x="302" y="0"/>
                  <a:pt x="385" y="10"/>
                  <a:pt x="444" y="19"/>
                </a:cubicBezTo>
                <a:cubicBezTo>
                  <a:pt x="503" y="28"/>
                  <a:pt x="534" y="34"/>
                  <a:pt x="582" y="67"/>
                </a:cubicBezTo>
                <a:cubicBezTo>
                  <a:pt x="630" y="100"/>
                  <a:pt x="699" y="176"/>
                  <a:pt x="732" y="217"/>
                </a:cubicBezTo>
                <a:cubicBezTo>
                  <a:pt x="765" y="258"/>
                  <a:pt x="768" y="289"/>
                  <a:pt x="780" y="313"/>
                </a:cubicBezTo>
              </a:path>
            </a:pathLst>
          </a:custGeom>
          <a:noFill/>
          <a:ln w="38100" cap="flat" cmpd="sng">
            <a:solidFill>
              <a:srgbClr val="FF00FF"/>
            </a:solidFill>
            <a:prstDash val="solid"/>
            <a:round/>
            <a:headEnd type="none" w="med" len="me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52" name="Freeform 345"/>
          <p:cNvSpPr>
            <a:spLocks/>
          </p:cNvSpPr>
          <p:nvPr/>
        </p:nvSpPr>
        <p:spPr bwMode="auto">
          <a:xfrm>
            <a:off x="3198639" y="2894141"/>
            <a:ext cx="2829619" cy="598399"/>
          </a:xfrm>
          <a:custGeom>
            <a:avLst/>
            <a:gdLst>
              <a:gd name="T0" fmla="*/ 0 w 2811"/>
              <a:gd name="T1" fmla="*/ 2147483646 h 644"/>
              <a:gd name="T2" fmla="*/ 2147483646 w 2811"/>
              <a:gd name="T3" fmla="*/ 2147483646 h 644"/>
              <a:gd name="T4" fmla="*/ 2147483646 w 2811"/>
              <a:gd name="T5" fmla="*/ 2147483646 h 644"/>
              <a:gd name="T6" fmla="*/ 2147483646 w 2811"/>
              <a:gd name="T7" fmla="*/ 2147483646 h 644"/>
              <a:gd name="T8" fmla="*/ 2147483646 w 2811"/>
              <a:gd name="T9" fmla="*/ 2147483646 h 644"/>
              <a:gd name="T10" fmla="*/ 2147483646 w 2811"/>
              <a:gd name="T11" fmla="*/ 2147483646 h 644"/>
              <a:gd name="T12" fmla="*/ 2147483646 w 2811"/>
              <a:gd name="T13" fmla="*/ 2147483646 h 64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811" h="644">
                <a:moveTo>
                  <a:pt x="0" y="644"/>
                </a:moveTo>
                <a:cubicBezTo>
                  <a:pt x="81" y="585"/>
                  <a:pt x="354" y="376"/>
                  <a:pt x="488" y="292"/>
                </a:cubicBezTo>
                <a:cubicBezTo>
                  <a:pt x="622" y="208"/>
                  <a:pt x="688" y="181"/>
                  <a:pt x="807" y="137"/>
                </a:cubicBezTo>
                <a:cubicBezTo>
                  <a:pt x="926" y="93"/>
                  <a:pt x="1051" y="49"/>
                  <a:pt x="1200" y="28"/>
                </a:cubicBezTo>
                <a:cubicBezTo>
                  <a:pt x="1349" y="7"/>
                  <a:pt x="1533" y="0"/>
                  <a:pt x="1704" y="12"/>
                </a:cubicBezTo>
                <a:cubicBezTo>
                  <a:pt x="1875" y="24"/>
                  <a:pt x="2042" y="45"/>
                  <a:pt x="2226" y="98"/>
                </a:cubicBezTo>
                <a:cubicBezTo>
                  <a:pt x="2410" y="151"/>
                  <a:pt x="2689" y="281"/>
                  <a:pt x="2811" y="329"/>
                </a:cubicBezTo>
              </a:path>
            </a:pathLst>
          </a:custGeom>
          <a:noFill/>
          <a:ln w="38100" cap="flat" cmpd="sng">
            <a:solidFill>
              <a:srgbClr val="FF00FF"/>
            </a:solidFill>
            <a:prstDash val="solid"/>
            <a:round/>
            <a:headEnd type="none" w="med" len="me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53" name="Freeform 346"/>
          <p:cNvSpPr>
            <a:spLocks/>
          </p:cNvSpPr>
          <p:nvPr/>
        </p:nvSpPr>
        <p:spPr bwMode="auto">
          <a:xfrm>
            <a:off x="6090669" y="3066042"/>
            <a:ext cx="731815" cy="203493"/>
          </a:xfrm>
          <a:custGeom>
            <a:avLst/>
            <a:gdLst>
              <a:gd name="T0" fmla="*/ 0 w 727"/>
              <a:gd name="T1" fmla="*/ 2147483646 h 219"/>
              <a:gd name="T2" fmla="*/ 2147483646 w 727"/>
              <a:gd name="T3" fmla="*/ 2147483646 h 219"/>
              <a:gd name="T4" fmla="*/ 2147483646 w 727"/>
              <a:gd name="T5" fmla="*/ 2147483646 h 219"/>
              <a:gd name="T6" fmla="*/ 2147483646 w 727"/>
              <a:gd name="T7" fmla="*/ 2147483646 h 219"/>
              <a:gd name="T8" fmla="*/ 2147483646 w 727"/>
              <a:gd name="T9" fmla="*/ 2147483646 h 219"/>
              <a:gd name="T10" fmla="*/ 2147483646 w 727"/>
              <a:gd name="T11" fmla="*/ 2147483646 h 219"/>
              <a:gd name="T12" fmla="*/ 2147483646 w 727"/>
              <a:gd name="T13" fmla="*/ 2147483646 h 21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27" h="219">
                <a:moveTo>
                  <a:pt x="0" y="129"/>
                </a:moveTo>
                <a:cubicBezTo>
                  <a:pt x="24" y="114"/>
                  <a:pt x="107" y="58"/>
                  <a:pt x="145" y="38"/>
                </a:cubicBezTo>
                <a:cubicBezTo>
                  <a:pt x="183" y="18"/>
                  <a:pt x="202" y="15"/>
                  <a:pt x="229" y="9"/>
                </a:cubicBezTo>
                <a:cubicBezTo>
                  <a:pt x="256" y="3"/>
                  <a:pt x="282" y="3"/>
                  <a:pt x="307" y="3"/>
                </a:cubicBezTo>
                <a:cubicBezTo>
                  <a:pt x="332" y="3"/>
                  <a:pt x="353" y="0"/>
                  <a:pt x="382" y="6"/>
                </a:cubicBezTo>
                <a:cubicBezTo>
                  <a:pt x="411" y="12"/>
                  <a:pt x="423" y="3"/>
                  <a:pt x="481" y="39"/>
                </a:cubicBezTo>
                <a:cubicBezTo>
                  <a:pt x="539" y="75"/>
                  <a:pt x="676" y="182"/>
                  <a:pt x="727" y="219"/>
                </a:cubicBezTo>
              </a:path>
            </a:pathLst>
          </a:custGeom>
          <a:noFill/>
          <a:ln w="38100" cap="flat" cmpd="sng">
            <a:solidFill>
              <a:srgbClr val="FF00FF"/>
            </a:solidFill>
            <a:prstDash val="solid"/>
            <a:round/>
            <a:headEnd type="none" w="med" len="me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54" name="Text Box 347"/>
          <p:cNvSpPr txBox="1">
            <a:spLocks noChangeArrowheads="1"/>
          </p:cNvSpPr>
          <p:nvPr/>
        </p:nvSpPr>
        <p:spPr bwMode="auto">
          <a:xfrm>
            <a:off x="4433698" y="2706445"/>
            <a:ext cx="519694"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900" b="1" dirty="0">
                <a:solidFill>
                  <a:srgbClr val="0000FF"/>
                </a:solidFill>
                <a:latin typeface="微软雅黑" pitchFamily="34" charset="-122"/>
                <a:ea typeface="微软雅黑" pitchFamily="34" charset="-122"/>
              </a:rPr>
              <a:t>SMTP</a:t>
            </a:r>
          </a:p>
        </p:txBody>
      </p:sp>
      <p:sp>
        <p:nvSpPr>
          <p:cNvPr id="355" name="Text Box 348"/>
          <p:cNvSpPr txBox="1">
            <a:spLocks noChangeArrowheads="1"/>
          </p:cNvSpPr>
          <p:nvPr/>
        </p:nvSpPr>
        <p:spPr bwMode="auto">
          <a:xfrm>
            <a:off x="2345023" y="3039095"/>
            <a:ext cx="519694"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900" b="1">
                <a:solidFill>
                  <a:srgbClr val="0000FF"/>
                </a:solidFill>
                <a:latin typeface="微软雅黑" pitchFamily="34" charset="-122"/>
                <a:ea typeface="微软雅黑" pitchFamily="34" charset="-122"/>
              </a:rPr>
              <a:t>SMTP</a:t>
            </a:r>
          </a:p>
        </p:txBody>
      </p:sp>
      <p:sp>
        <p:nvSpPr>
          <p:cNvPr id="356" name="Text Box 349"/>
          <p:cNvSpPr txBox="1">
            <a:spLocks noChangeArrowheads="1"/>
          </p:cNvSpPr>
          <p:nvPr/>
        </p:nvSpPr>
        <p:spPr bwMode="auto">
          <a:xfrm>
            <a:off x="6197371" y="2837124"/>
            <a:ext cx="500458"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900" b="1" dirty="0">
                <a:solidFill>
                  <a:srgbClr val="0000FF"/>
                </a:solidFill>
                <a:latin typeface="微软雅黑" pitchFamily="34" charset="-122"/>
                <a:ea typeface="微软雅黑" pitchFamily="34" charset="-122"/>
              </a:rPr>
              <a:t>POP3</a:t>
            </a:r>
          </a:p>
        </p:txBody>
      </p:sp>
      <p:sp>
        <p:nvSpPr>
          <p:cNvPr id="357" name="Text Box 350"/>
          <p:cNvSpPr txBox="1">
            <a:spLocks noChangeArrowheads="1"/>
          </p:cNvSpPr>
          <p:nvPr/>
        </p:nvSpPr>
        <p:spPr bwMode="auto">
          <a:xfrm>
            <a:off x="3246958" y="3985011"/>
            <a:ext cx="76174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900" b="1">
                <a:latin typeface="微软雅黑" pitchFamily="34" charset="-122"/>
                <a:ea typeface="微软雅黑" pitchFamily="34" charset="-122"/>
              </a:rPr>
              <a:t>   </a:t>
            </a:r>
            <a:r>
              <a:rPr kumimoji="1" lang="zh-CN" altLang="en-US" sz="900" b="1">
                <a:latin typeface="微软雅黑" pitchFamily="34" charset="-122"/>
                <a:ea typeface="微软雅黑" pitchFamily="34" charset="-122"/>
              </a:rPr>
              <a:t>发送方</a:t>
            </a:r>
          </a:p>
          <a:p>
            <a:pPr algn="ctr" eaLnBrk="1" hangingPunct="1"/>
            <a:r>
              <a:rPr kumimoji="1" lang="zh-CN" altLang="en-US" sz="900" b="1">
                <a:latin typeface="微软雅黑" pitchFamily="34" charset="-122"/>
                <a:ea typeface="微软雅黑" pitchFamily="34" charset="-122"/>
              </a:rPr>
              <a:t>邮件服务器</a:t>
            </a:r>
          </a:p>
        </p:txBody>
      </p:sp>
      <p:sp>
        <p:nvSpPr>
          <p:cNvPr id="358" name="Line 351"/>
          <p:cNvSpPr>
            <a:spLocks noChangeShapeType="1"/>
          </p:cNvSpPr>
          <p:nvPr/>
        </p:nvSpPr>
        <p:spPr bwMode="auto">
          <a:xfrm flipH="1" flipV="1">
            <a:off x="6849663" y="3237012"/>
            <a:ext cx="85563" cy="676451"/>
          </a:xfrm>
          <a:prstGeom prst="line">
            <a:avLst/>
          </a:prstGeom>
          <a:noFill/>
          <a:ln w="1270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59" name="Line 352"/>
          <p:cNvSpPr>
            <a:spLocks noChangeShapeType="1"/>
          </p:cNvSpPr>
          <p:nvPr/>
        </p:nvSpPr>
        <p:spPr bwMode="auto">
          <a:xfrm flipV="1">
            <a:off x="2715460" y="3626344"/>
            <a:ext cx="386543" cy="356809"/>
          </a:xfrm>
          <a:prstGeom prst="line">
            <a:avLst/>
          </a:prstGeom>
          <a:noFill/>
          <a:ln w="1270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60" name="Line 353"/>
          <p:cNvSpPr>
            <a:spLocks noChangeShapeType="1"/>
          </p:cNvSpPr>
          <p:nvPr/>
        </p:nvSpPr>
        <p:spPr bwMode="auto">
          <a:xfrm flipV="1">
            <a:off x="2119539" y="3348516"/>
            <a:ext cx="109722" cy="512914"/>
          </a:xfrm>
          <a:prstGeom prst="line">
            <a:avLst/>
          </a:prstGeom>
          <a:noFill/>
          <a:ln w="1270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61" name="Text Box 354"/>
          <p:cNvSpPr txBox="1">
            <a:spLocks noChangeArrowheads="1"/>
          </p:cNvSpPr>
          <p:nvPr/>
        </p:nvSpPr>
        <p:spPr bwMode="auto">
          <a:xfrm>
            <a:off x="1797420" y="3857238"/>
            <a:ext cx="646331"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900" b="1" dirty="0">
                <a:latin typeface="微软雅黑" pitchFamily="34" charset="-122"/>
                <a:ea typeface="微软雅黑" pitchFamily="34" charset="-122"/>
              </a:rPr>
              <a:t>用户代理</a:t>
            </a:r>
          </a:p>
        </p:txBody>
      </p:sp>
      <p:sp>
        <p:nvSpPr>
          <p:cNvPr id="362" name="Text Box 355"/>
          <p:cNvSpPr txBox="1">
            <a:spLocks noChangeArrowheads="1"/>
          </p:cNvSpPr>
          <p:nvPr/>
        </p:nvSpPr>
        <p:spPr bwMode="auto">
          <a:xfrm>
            <a:off x="5421264" y="2629322"/>
            <a:ext cx="646331" cy="23083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900" b="1">
                <a:latin typeface="微软雅黑" pitchFamily="34" charset="-122"/>
                <a:ea typeface="微软雅黑" pitchFamily="34" charset="-122"/>
              </a:rPr>
              <a:t>用户邮箱</a:t>
            </a:r>
          </a:p>
        </p:txBody>
      </p:sp>
      <p:sp>
        <p:nvSpPr>
          <p:cNvPr id="363" name="Line 356"/>
          <p:cNvSpPr>
            <a:spLocks noChangeShapeType="1"/>
          </p:cNvSpPr>
          <p:nvPr/>
        </p:nvSpPr>
        <p:spPr bwMode="auto">
          <a:xfrm rot="10800000" flipH="1" flipV="1">
            <a:off x="5759489" y="2823523"/>
            <a:ext cx="278835" cy="260174"/>
          </a:xfrm>
          <a:prstGeom prst="line">
            <a:avLst/>
          </a:prstGeom>
          <a:noFill/>
          <a:ln w="1270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64" name="Text Box 357"/>
          <p:cNvSpPr txBox="1">
            <a:spLocks noChangeArrowheads="1"/>
          </p:cNvSpPr>
          <p:nvPr/>
        </p:nvSpPr>
        <p:spPr bwMode="auto">
          <a:xfrm>
            <a:off x="6898987" y="2807727"/>
            <a:ext cx="530915"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900" b="1">
                <a:latin typeface="微软雅黑" pitchFamily="34" charset="-122"/>
                <a:ea typeface="微软雅黑" pitchFamily="34" charset="-122"/>
              </a:rPr>
              <a:t>接收方</a:t>
            </a:r>
          </a:p>
        </p:txBody>
      </p:sp>
      <p:sp>
        <p:nvSpPr>
          <p:cNvPr id="365" name="Line 358"/>
          <p:cNvSpPr>
            <a:spLocks noChangeShapeType="1"/>
          </p:cNvSpPr>
          <p:nvPr/>
        </p:nvSpPr>
        <p:spPr bwMode="auto">
          <a:xfrm flipV="1">
            <a:off x="5517900" y="3779661"/>
            <a:ext cx="377484" cy="236015"/>
          </a:xfrm>
          <a:prstGeom prst="line">
            <a:avLst/>
          </a:prstGeom>
          <a:noFill/>
          <a:ln w="1270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66" name="Line 359"/>
          <p:cNvSpPr>
            <a:spLocks noChangeShapeType="1"/>
          </p:cNvSpPr>
          <p:nvPr/>
        </p:nvSpPr>
        <p:spPr bwMode="auto">
          <a:xfrm flipH="1" flipV="1">
            <a:off x="3295275" y="3804749"/>
            <a:ext cx="277828" cy="217431"/>
          </a:xfrm>
          <a:prstGeom prst="line">
            <a:avLst/>
          </a:prstGeom>
          <a:noFill/>
          <a:ln w="1270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67" name="Text Box 375"/>
          <p:cNvSpPr txBox="1">
            <a:spLocks noChangeArrowheads="1"/>
          </p:cNvSpPr>
          <p:nvPr/>
        </p:nvSpPr>
        <p:spPr bwMode="auto">
          <a:xfrm>
            <a:off x="2238321" y="2882062"/>
            <a:ext cx="736099"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900" b="1" dirty="0">
                <a:solidFill>
                  <a:srgbClr val="0000FF"/>
                </a:solidFill>
                <a:latin typeface="微软雅黑" pitchFamily="34" charset="-122"/>
                <a:ea typeface="微软雅黑" pitchFamily="34" charset="-122"/>
              </a:rPr>
              <a:t>(</a:t>
            </a:r>
            <a:r>
              <a:rPr kumimoji="1" lang="zh-CN" altLang="en-US" sz="900" b="1" dirty="0">
                <a:solidFill>
                  <a:srgbClr val="0000FF"/>
                </a:solidFill>
                <a:latin typeface="微软雅黑" pitchFamily="34" charset="-122"/>
                <a:ea typeface="微软雅黑" pitchFamily="34" charset="-122"/>
              </a:rPr>
              <a:t>发送邮件</a:t>
            </a:r>
            <a:r>
              <a:rPr kumimoji="1" lang="en-US" altLang="zh-CN" sz="900" b="1" dirty="0">
                <a:solidFill>
                  <a:srgbClr val="0000FF"/>
                </a:solidFill>
                <a:latin typeface="微软雅黑" pitchFamily="34" charset="-122"/>
                <a:ea typeface="微软雅黑" pitchFamily="34" charset="-122"/>
              </a:rPr>
              <a:t>)</a:t>
            </a:r>
          </a:p>
        </p:txBody>
      </p:sp>
      <p:sp>
        <p:nvSpPr>
          <p:cNvPr id="368" name="Text Box 376"/>
          <p:cNvSpPr txBox="1">
            <a:spLocks noChangeArrowheads="1"/>
          </p:cNvSpPr>
          <p:nvPr/>
        </p:nvSpPr>
        <p:spPr bwMode="auto">
          <a:xfrm>
            <a:off x="4248816" y="2543481"/>
            <a:ext cx="877163"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900" b="1" dirty="0">
                <a:solidFill>
                  <a:srgbClr val="0000FF"/>
                </a:solidFill>
                <a:latin typeface="微软雅黑" pitchFamily="34" charset="-122"/>
                <a:ea typeface="微软雅黑" pitchFamily="34" charset="-122"/>
              </a:rPr>
              <a:t>（发送邮件）</a:t>
            </a:r>
          </a:p>
        </p:txBody>
      </p:sp>
      <p:sp>
        <p:nvSpPr>
          <p:cNvPr id="369" name="Text Box 379"/>
          <p:cNvSpPr txBox="1">
            <a:spLocks noChangeArrowheads="1"/>
          </p:cNvSpPr>
          <p:nvPr/>
        </p:nvSpPr>
        <p:spPr bwMode="auto">
          <a:xfrm>
            <a:off x="6083622" y="2692507"/>
            <a:ext cx="736099"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900" b="1">
                <a:solidFill>
                  <a:srgbClr val="0000FF"/>
                </a:solidFill>
                <a:latin typeface="微软雅黑" pitchFamily="34" charset="-122"/>
                <a:ea typeface="微软雅黑" pitchFamily="34" charset="-122"/>
              </a:rPr>
              <a:t>(</a:t>
            </a:r>
            <a:r>
              <a:rPr kumimoji="1" lang="zh-CN" altLang="en-US" sz="900" b="1">
                <a:solidFill>
                  <a:srgbClr val="0000FF"/>
                </a:solidFill>
                <a:latin typeface="微软雅黑" pitchFamily="34" charset="-122"/>
                <a:ea typeface="微软雅黑" pitchFamily="34" charset="-122"/>
              </a:rPr>
              <a:t>读取邮件</a:t>
            </a:r>
            <a:r>
              <a:rPr kumimoji="1" lang="en-US" altLang="zh-CN" sz="900" b="1">
                <a:solidFill>
                  <a:srgbClr val="0000FF"/>
                </a:solidFill>
                <a:latin typeface="微软雅黑" pitchFamily="34" charset="-122"/>
                <a:ea typeface="微软雅黑" pitchFamily="34" charset="-122"/>
              </a:rPr>
              <a:t>)</a:t>
            </a:r>
          </a:p>
        </p:txBody>
      </p:sp>
      <p:sp>
        <p:nvSpPr>
          <p:cNvPr id="370" name="Text Box 384"/>
          <p:cNvSpPr txBox="1">
            <a:spLocks noChangeArrowheads="1"/>
          </p:cNvSpPr>
          <p:nvPr/>
        </p:nvSpPr>
        <p:spPr bwMode="auto">
          <a:xfrm>
            <a:off x="4364242" y="3348853"/>
            <a:ext cx="530915"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900" b="1" dirty="0">
                <a:latin typeface="微软雅黑" pitchFamily="34" charset="-122"/>
                <a:ea typeface="微软雅黑" pitchFamily="34" charset="-122"/>
              </a:rPr>
              <a:t>互联网</a:t>
            </a:r>
          </a:p>
        </p:txBody>
      </p:sp>
      <p:sp>
        <p:nvSpPr>
          <p:cNvPr id="371" name="Rectangle 385"/>
          <p:cNvSpPr>
            <a:spLocks noChangeArrowheads="1"/>
          </p:cNvSpPr>
          <p:nvPr/>
        </p:nvSpPr>
        <p:spPr bwMode="auto">
          <a:xfrm>
            <a:off x="6814430" y="1462893"/>
            <a:ext cx="547603" cy="1011889"/>
          </a:xfrm>
          <a:prstGeom prst="rect">
            <a:avLst/>
          </a:prstGeom>
          <a:solidFill>
            <a:srgbClr val="00FFCC"/>
          </a:solidFill>
          <a:ln w="9525" algn="ctr">
            <a:solidFill>
              <a:schemeClr val="tx1"/>
            </a:solidFill>
            <a:miter lim="800000"/>
            <a:headEnd/>
            <a:tailEnd/>
          </a:ln>
          <a:effectLst/>
        </p:spPr>
        <p:txBody>
          <a:bodyPr wrap="none" anchor="ctr"/>
          <a:lstStyle/>
          <a:p>
            <a:pPr algn="ctr" eaLnBrk="1" hangingPunct="1"/>
            <a:endParaRPr lang="zh-CN" altLang="en-US" sz="900" b="1">
              <a:latin typeface="微软雅黑" pitchFamily="34" charset="-122"/>
              <a:ea typeface="微软雅黑" pitchFamily="34" charset="-122"/>
            </a:endParaRPr>
          </a:p>
        </p:txBody>
      </p:sp>
      <p:sp>
        <p:nvSpPr>
          <p:cNvPr id="372" name="Rectangle 386"/>
          <p:cNvSpPr>
            <a:spLocks noChangeArrowheads="1"/>
          </p:cNvSpPr>
          <p:nvPr/>
        </p:nvSpPr>
        <p:spPr bwMode="auto">
          <a:xfrm>
            <a:off x="2842294" y="1456388"/>
            <a:ext cx="547603" cy="1018393"/>
          </a:xfrm>
          <a:prstGeom prst="rect">
            <a:avLst/>
          </a:prstGeom>
          <a:solidFill>
            <a:srgbClr val="0000FF"/>
          </a:solidFill>
          <a:ln w="12700" algn="ctr">
            <a:solidFill>
              <a:schemeClr val="tx1"/>
            </a:solidFill>
            <a:miter lim="800000"/>
            <a:headEnd/>
            <a:tailEnd/>
          </a:ln>
          <a:effectLst/>
        </p:spPr>
        <p:txBody>
          <a:bodyPr wrap="none" anchor="ctr"/>
          <a:lstStyle/>
          <a:p>
            <a:pPr algn="ctr" eaLnBrk="1" hangingPunct="1"/>
            <a:endParaRPr lang="zh-CN" altLang="en-US" sz="900" b="1">
              <a:latin typeface="微软雅黑" pitchFamily="34" charset="-122"/>
              <a:ea typeface="微软雅黑" pitchFamily="34" charset="-122"/>
            </a:endParaRPr>
          </a:p>
        </p:txBody>
      </p:sp>
      <p:sp>
        <p:nvSpPr>
          <p:cNvPr id="373" name="Rectangle 387"/>
          <p:cNvSpPr>
            <a:spLocks noChangeArrowheads="1"/>
          </p:cNvSpPr>
          <p:nvPr/>
        </p:nvSpPr>
        <p:spPr bwMode="auto">
          <a:xfrm>
            <a:off x="1746082" y="1456388"/>
            <a:ext cx="547603" cy="1018393"/>
          </a:xfrm>
          <a:prstGeom prst="rect">
            <a:avLst/>
          </a:prstGeom>
          <a:solidFill>
            <a:srgbClr val="00FFCC"/>
          </a:solidFill>
          <a:ln w="9525">
            <a:solidFill>
              <a:schemeClr val="tx1"/>
            </a:solidFill>
            <a:miter lim="800000"/>
            <a:headEnd/>
            <a:tailEnd/>
          </a:ln>
          <a:effectLst/>
        </p:spPr>
        <p:txBody>
          <a:bodyPr wrap="none" anchor="ctr"/>
          <a:lstStyle/>
          <a:p>
            <a:pPr algn="ctr" eaLnBrk="1" hangingPunct="1"/>
            <a:endParaRPr lang="zh-CN" altLang="en-US" sz="900" b="1">
              <a:latin typeface="微软雅黑" pitchFamily="34" charset="-122"/>
              <a:ea typeface="微软雅黑" pitchFamily="34" charset="-122"/>
            </a:endParaRPr>
          </a:p>
        </p:txBody>
      </p:sp>
      <p:sp>
        <p:nvSpPr>
          <p:cNvPr id="374" name="Line 388"/>
          <p:cNvSpPr>
            <a:spLocks noChangeShapeType="1"/>
          </p:cNvSpPr>
          <p:nvPr/>
        </p:nvSpPr>
        <p:spPr bwMode="auto">
          <a:xfrm>
            <a:off x="2129605" y="1715632"/>
            <a:ext cx="757988" cy="0"/>
          </a:xfrm>
          <a:prstGeom prst="line">
            <a:avLst/>
          </a:prstGeom>
          <a:noFill/>
          <a:ln w="38100">
            <a:solidFill>
              <a:srgbClr val="FF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75" name="Text Box 389"/>
          <p:cNvSpPr txBox="1">
            <a:spLocks noChangeArrowheads="1"/>
          </p:cNvSpPr>
          <p:nvPr/>
        </p:nvSpPr>
        <p:spPr bwMode="auto">
          <a:xfrm>
            <a:off x="2284626" y="1489247"/>
            <a:ext cx="519694"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900" b="1" dirty="0">
                <a:solidFill>
                  <a:srgbClr val="C00000"/>
                </a:solidFill>
                <a:latin typeface="微软雅黑" pitchFamily="34" charset="-122"/>
                <a:ea typeface="微软雅黑" pitchFamily="34" charset="-122"/>
              </a:rPr>
              <a:t>SMTP</a:t>
            </a:r>
          </a:p>
        </p:txBody>
      </p:sp>
      <p:sp>
        <p:nvSpPr>
          <p:cNvPr id="376" name="Text Box 390"/>
          <p:cNvSpPr txBox="1">
            <a:spLocks noChangeArrowheads="1"/>
          </p:cNvSpPr>
          <p:nvPr/>
        </p:nvSpPr>
        <p:spPr bwMode="auto">
          <a:xfrm>
            <a:off x="6257296" y="1488454"/>
            <a:ext cx="500458"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900" b="1" dirty="0">
                <a:solidFill>
                  <a:srgbClr val="C00000"/>
                </a:solidFill>
                <a:latin typeface="微软雅黑" pitchFamily="34" charset="-122"/>
                <a:ea typeface="微软雅黑" pitchFamily="34" charset="-122"/>
              </a:rPr>
              <a:t>POP3</a:t>
            </a:r>
          </a:p>
        </p:txBody>
      </p:sp>
      <p:sp>
        <p:nvSpPr>
          <p:cNvPr id="377" name="Text Box 391"/>
          <p:cNvSpPr txBox="1">
            <a:spLocks noChangeArrowheads="1"/>
          </p:cNvSpPr>
          <p:nvPr/>
        </p:nvSpPr>
        <p:spPr bwMode="auto">
          <a:xfrm>
            <a:off x="2319473" y="1196086"/>
            <a:ext cx="41549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900" b="1" dirty="0">
                <a:solidFill>
                  <a:srgbClr val="0000FF"/>
                </a:solidFill>
                <a:latin typeface="微软雅黑" pitchFamily="34" charset="-122"/>
                <a:ea typeface="微软雅黑" pitchFamily="34" charset="-122"/>
              </a:rPr>
              <a:t>发送</a:t>
            </a:r>
          </a:p>
          <a:p>
            <a:pPr algn="ctr" eaLnBrk="1" hangingPunct="1"/>
            <a:r>
              <a:rPr kumimoji="1" lang="zh-CN" altLang="en-US" sz="900" b="1" dirty="0">
                <a:solidFill>
                  <a:srgbClr val="0000FF"/>
                </a:solidFill>
                <a:latin typeface="微软雅黑" pitchFamily="34" charset="-122"/>
                <a:ea typeface="微软雅黑" pitchFamily="34" charset="-122"/>
              </a:rPr>
              <a:t>邮件</a:t>
            </a:r>
          </a:p>
        </p:txBody>
      </p:sp>
      <p:sp>
        <p:nvSpPr>
          <p:cNvPr id="378" name="Text Box 392"/>
          <p:cNvSpPr txBox="1">
            <a:spLocks noChangeArrowheads="1"/>
          </p:cNvSpPr>
          <p:nvPr/>
        </p:nvSpPr>
        <p:spPr bwMode="auto">
          <a:xfrm>
            <a:off x="4029104" y="1967443"/>
            <a:ext cx="1015021"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900" b="1" dirty="0">
                <a:solidFill>
                  <a:srgbClr val="0000FF"/>
                </a:solidFill>
                <a:latin typeface="微软雅黑" pitchFamily="34" charset="-122"/>
                <a:ea typeface="微软雅黑" pitchFamily="34" charset="-122"/>
              </a:rPr>
              <a:t>发送邮件 </a:t>
            </a:r>
            <a:r>
              <a:rPr kumimoji="1" lang="en-US" altLang="zh-CN" sz="900" b="1" dirty="0">
                <a:solidFill>
                  <a:srgbClr val="C00000"/>
                </a:solidFill>
                <a:latin typeface="微软雅黑" pitchFamily="34" charset="-122"/>
                <a:ea typeface="微软雅黑" pitchFamily="34" charset="-122"/>
              </a:rPr>
              <a:t>SMTP</a:t>
            </a:r>
          </a:p>
        </p:txBody>
      </p:sp>
      <p:sp>
        <p:nvSpPr>
          <p:cNvPr id="379" name="Text Box 393"/>
          <p:cNvSpPr txBox="1">
            <a:spLocks noChangeArrowheads="1"/>
          </p:cNvSpPr>
          <p:nvPr/>
        </p:nvSpPr>
        <p:spPr bwMode="auto">
          <a:xfrm>
            <a:off x="6284273" y="1210153"/>
            <a:ext cx="41549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900" b="1" dirty="0">
                <a:solidFill>
                  <a:srgbClr val="0000FF"/>
                </a:solidFill>
                <a:latin typeface="微软雅黑" pitchFamily="34" charset="-122"/>
                <a:ea typeface="微软雅黑" pitchFamily="34" charset="-122"/>
              </a:rPr>
              <a:t>读取</a:t>
            </a:r>
          </a:p>
          <a:p>
            <a:pPr algn="ctr" eaLnBrk="1" hangingPunct="1"/>
            <a:r>
              <a:rPr kumimoji="1" lang="zh-CN" altLang="en-US" sz="900" b="1" dirty="0">
                <a:solidFill>
                  <a:srgbClr val="0000FF"/>
                </a:solidFill>
                <a:latin typeface="微软雅黑" pitchFamily="34" charset="-122"/>
                <a:ea typeface="微软雅黑" pitchFamily="34" charset="-122"/>
              </a:rPr>
              <a:t>邮件</a:t>
            </a:r>
          </a:p>
        </p:txBody>
      </p:sp>
      <p:sp>
        <p:nvSpPr>
          <p:cNvPr id="380" name="Text Box 394"/>
          <p:cNvSpPr txBox="1">
            <a:spLocks noChangeArrowheads="1"/>
          </p:cNvSpPr>
          <p:nvPr/>
        </p:nvSpPr>
        <p:spPr bwMode="auto">
          <a:xfrm>
            <a:off x="2330846" y="1735531"/>
            <a:ext cx="41549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900" b="1" dirty="0">
                <a:solidFill>
                  <a:srgbClr val="0000FF"/>
                </a:solidFill>
                <a:latin typeface="微软雅黑" pitchFamily="34" charset="-122"/>
                <a:ea typeface="微软雅黑" pitchFamily="34" charset="-122"/>
              </a:rPr>
              <a:t>TCP</a:t>
            </a:r>
          </a:p>
          <a:p>
            <a:pPr algn="ctr" eaLnBrk="1" hangingPunct="1"/>
            <a:r>
              <a:rPr kumimoji="1" lang="zh-CN" altLang="en-US" sz="900" b="1" dirty="0">
                <a:solidFill>
                  <a:srgbClr val="0000FF"/>
                </a:solidFill>
                <a:latin typeface="微软雅黑" pitchFamily="34" charset="-122"/>
                <a:ea typeface="微软雅黑" pitchFamily="34" charset="-122"/>
              </a:rPr>
              <a:t>连接</a:t>
            </a:r>
          </a:p>
        </p:txBody>
      </p:sp>
      <p:sp>
        <p:nvSpPr>
          <p:cNvPr id="381" name="Text Box 395"/>
          <p:cNvSpPr txBox="1">
            <a:spLocks noChangeArrowheads="1"/>
          </p:cNvSpPr>
          <p:nvPr/>
        </p:nvSpPr>
        <p:spPr bwMode="auto">
          <a:xfrm>
            <a:off x="6297159" y="1719013"/>
            <a:ext cx="41549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900" b="1" dirty="0">
                <a:solidFill>
                  <a:srgbClr val="0000FF"/>
                </a:solidFill>
                <a:latin typeface="微软雅黑" pitchFamily="34" charset="-122"/>
                <a:ea typeface="微软雅黑" pitchFamily="34" charset="-122"/>
              </a:rPr>
              <a:t>TCP</a:t>
            </a:r>
          </a:p>
          <a:p>
            <a:pPr algn="ctr" eaLnBrk="1" hangingPunct="1"/>
            <a:r>
              <a:rPr kumimoji="1" lang="zh-CN" altLang="en-US" sz="900" b="1" dirty="0">
                <a:solidFill>
                  <a:srgbClr val="0000FF"/>
                </a:solidFill>
                <a:latin typeface="微软雅黑" pitchFamily="34" charset="-122"/>
                <a:ea typeface="微软雅黑" pitchFamily="34" charset="-122"/>
              </a:rPr>
              <a:t>连接</a:t>
            </a:r>
          </a:p>
        </p:txBody>
      </p:sp>
      <p:sp>
        <p:nvSpPr>
          <p:cNvPr id="382" name="Text Box 396"/>
          <p:cNvSpPr txBox="1">
            <a:spLocks noChangeArrowheads="1"/>
          </p:cNvSpPr>
          <p:nvPr/>
        </p:nvSpPr>
        <p:spPr bwMode="auto">
          <a:xfrm>
            <a:off x="2736115" y="1112105"/>
            <a:ext cx="76174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900" b="1" dirty="0">
                <a:latin typeface="微软雅黑" pitchFamily="34" charset="-122"/>
                <a:ea typeface="微软雅黑" pitchFamily="34" charset="-122"/>
              </a:rPr>
              <a:t>发送方</a:t>
            </a:r>
          </a:p>
          <a:p>
            <a:pPr algn="ctr" eaLnBrk="1" hangingPunct="1"/>
            <a:r>
              <a:rPr kumimoji="1" lang="zh-CN" altLang="en-US" sz="900" b="1" dirty="0">
                <a:solidFill>
                  <a:srgbClr val="C00000"/>
                </a:solidFill>
                <a:latin typeface="微软雅黑" pitchFamily="34" charset="-122"/>
                <a:ea typeface="微软雅黑" pitchFamily="34" charset="-122"/>
              </a:rPr>
              <a:t>邮件服务器</a:t>
            </a:r>
          </a:p>
        </p:txBody>
      </p:sp>
      <p:sp>
        <p:nvSpPr>
          <p:cNvPr id="383" name="Oval 397"/>
          <p:cNvSpPr>
            <a:spLocks noChangeArrowheads="1"/>
          </p:cNvSpPr>
          <p:nvPr/>
        </p:nvSpPr>
        <p:spPr bwMode="auto">
          <a:xfrm>
            <a:off x="1791380" y="1504706"/>
            <a:ext cx="456001" cy="420924"/>
          </a:xfrm>
          <a:prstGeom prst="ellipse">
            <a:avLst/>
          </a:prstGeom>
          <a:solidFill>
            <a:srgbClr val="FFFF00"/>
          </a:solidFill>
          <a:ln w="9525">
            <a:solidFill>
              <a:schemeClr val="tx1"/>
            </a:solidFill>
            <a:round/>
            <a:headEnd/>
            <a:tailEnd/>
          </a:ln>
          <a:effectLst/>
          <a:extLst/>
        </p:spPr>
        <p:txBody>
          <a:bodyPr wrap="none" anchor="ctr"/>
          <a:lstStyle/>
          <a:p>
            <a:pPr algn="ctr" eaLnBrk="1" hangingPunct="1"/>
            <a:r>
              <a:rPr kumimoji="1" lang="en-US" altLang="zh-CN" sz="900" b="1" dirty="0">
                <a:latin typeface="微软雅黑" pitchFamily="34" charset="-122"/>
                <a:ea typeface="微软雅黑" pitchFamily="34" charset="-122"/>
              </a:rPr>
              <a:t>SMTP</a:t>
            </a:r>
          </a:p>
          <a:p>
            <a:pPr algn="ctr" eaLnBrk="1" hangingPunct="1"/>
            <a:r>
              <a:rPr kumimoji="1" lang="zh-CN" altLang="en-US" sz="900" b="1" dirty="0">
                <a:latin typeface="微软雅黑" pitchFamily="34" charset="-122"/>
                <a:ea typeface="微软雅黑" pitchFamily="34" charset="-122"/>
              </a:rPr>
              <a:t>客户</a:t>
            </a:r>
          </a:p>
        </p:txBody>
      </p:sp>
      <p:sp>
        <p:nvSpPr>
          <p:cNvPr id="384" name="Oval 398"/>
          <p:cNvSpPr>
            <a:spLocks noChangeArrowheads="1"/>
          </p:cNvSpPr>
          <p:nvPr/>
        </p:nvSpPr>
        <p:spPr bwMode="auto">
          <a:xfrm>
            <a:off x="6859729" y="1504706"/>
            <a:ext cx="456000" cy="420924"/>
          </a:xfrm>
          <a:prstGeom prst="ellipse">
            <a:avLst/>
          </a:prstGeom>
          <a:solidFill>
            <a:srgbClr val="FFFF00"/>
          </a:solidFill>
          <a:ln w="9525">
            <a:solidFill>
              <a:schemeClr val="tx1"/>
            </a:solidFill>
            <a:round/>
            <a:headEnd/>
            <a:tailEnd/>
          </a:ln>
          <a:effectLst/>
          <a:extLst/>
        </p:spPr>
        <p:txBody>
          <a:bodyPr wrap="none" anchor="ctr"/>
          <a:lstStyle/>
          <a:p>
            <a:pPr algn="ctr" eaLnBrk="1" hangingPunct="1"/>
            <a:r>
              <a:rPr kumimoji="1" lang="en-US" altLang="zh-CN" sz="900" b="1">
                <a:latin typeface="微软雅黑" pitchFamily="34" charset="-122"/>
                <a:ea typeface="微软雅黑" pitchFamily="34" charset="-122"/>
              </a:rPr>
              <a:t>POP3</a:t>
            </a:r>
          </a:p>
          <a:p>
            <a:pPr algn="ctr" eaLnBrk="1" hangingPunct="1"/>
            <a:r>
              <a:rPr kumimoji="1" lang="zh-CN" altLang="en-US" sz="900" b="1">
                <a:latin typeface="微软雅黑" pitchFamily="34" charset="-122"/>
                <a:ea typeface="微软雅黑" pitchFamily="34" charset="-122"/>
              </a:rPr>
              <a:t>客户</a:t>
            </a:r>
          </a:p>
        </p:txBody>
      </p:sp>
      <p:sp>
        <p:nvSpPr>
          <p:cNvPr id="385" name="Text Box 399"/>
          <p:cNvSpPr txBox="1">
            <a:spLocks noChangeArrowheads="1"/>
          </p:cNvSpPr>
          <p:nvPr/>
        </p:nvSpPr>
        <p:spPr bwMode="auto">
          <a:xfrm>
            <a:off x="1695592" y="1099579"/>
            <a:ext cx="6463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900" b="1" dirty="0">
                <a:latin typeface="微软雅黑" pitchFamily="34" charset="-122"/>
                <a:ea typeface="微软雅黑" pitchFamily="34" charset="-122"/>
              </a:rPr>
              <a:t>发件方</a:t>
            </a:r>
          </a:p>
          <a:p>
            <a:pPr algn="ctr" eaLnBrk="1" hangingPunct="1"/>
            <a:r>
              <a:rPr kumimoji="1" lang="zh-CN" altLang="en-US" sz="900" b="1" dirty="0">
                <a:solidFill>
                  <a:srgbClr val="C00000"/>
                </a:solidFill>
                <a:latin typeface="微软雅黑" pitchFamily="34" charset="-122"/>
                <a:ea typeface="微软雅黑" pitchFamily="34" charset="-122"/>
              </a:rPr>
              <a:t>用户代理</a:t>
            </a:r>
          </a:p>
        </p:txBody>
      </p:sp>
      <p:sp>
        <p:nvSpPr>
          <p:cNvPr id="386" name="Text Box 400"/>
          <p:cNvSpPr txBox="1">
            <a:spLocks noChangeArrowheads="1"/>
          </p:cNvSpPr>
          <p:nvPr/>
        </p:nvSpPr>
        <p:spPr bwMode="auto">
          <a:xfrm>
            <a:off x="5621097" y="1112105"/>
            <a:ext cx="76174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900" b="1" dirty="0">
                <a:latin typeface="微软雅黑" pitchFamily="34" charset="-122"/>
                <a:ea typeface="微软雅黑" pitchFamily="34" charset="-122"/>
              </a:rPr>
              <a:t>接收方</a:t>
            </a:r>
          </a:p>
          <a:p>
            <a:pPr algn="ctr" eaLnBrk="1" hangingPunct="1"/>
            <a:r>
              <a:rPr kumimoji="1" lang="zh-CN" altLang="en-US" sz="900" b="1" dirty="0">
                <a:solidFill>
                  <a:srgbClr val="C00000"/>
                </a:solidFill>
                <a:latin typeface="微软雅黑" pitchFamily="34" charset="-122"/>
                <a:ea typeface="微软雅黑" pitchFamily="34" charset="-122"/>
              </a:rPr>
              <a:t>邮件服务器</a:t>
            </a:r>
          </a:p>
        </p:txBody>
      </p:sp>
      <p:sp>
        <p:nvSpPr>
          <p:cNvPr id="387" name="Rectangle 401"/>
          <p:cNvSpPr>
            <a:spLocks noChangeArrowheads="1"/>
          </p:cNvSpPr>
          <p:nvPr/>
        </p:nvSpPr>
        <p:spPr bwMode="auto">
          <a:xfrm>
            <a:off x="5719224" y="1462893"/>
            <a:ext cx="547603" cy="1011889"/>
          </a:xfrm>
          <a:prstGeom prst="rect">
            <a:avLst/>
          </a:prstGeom>
          <a:solidFill>
            <a:srgbClr val="0000FF"/>
          </a:solidFill>
          <a:ln w="12700" algn="ctr">
            <a:solidFill>
              <a:schemeClr val="tx1"/>
            </a:solidFill>
            <a:miter lim="800000"/>
            <a:headEnd/>
            <a:tailEnd/>
          </a:ln>
          <a:effectLst/>
        </p:spPr>
        <p:txBody>
          <a:bodyPr wrap="none" anchor="ctr"/>
          <a:lstStyle/>
          <a:p>
            <a:pPr algn="ctr" eaLnBrk="1" hangingPunct="1"/>
            <a:endParaRPr lang="zh-CN" altLang="en-US" sz="900" b="1">
              <a:latin typeface="微软雅黑" pitchFamily="34" charset="-122"/>
              <a:ea typeface="微软雅黑" pitchFamily="34" charset="-122"/>
            </a:endParaRPr>
          </a:p>
        </p:txBody>
      </p:sp>
      <p:sp>
        <p:nvSpPr>
          <p:cNvPr id="388" name="Oval 402"/>
          <p:cNvSpPr>
            <a:spLocks noChangeArrowheads="1"/>
          </p:cNvSpPr>
          <p:nvPr/>
        </p:nvSpPr>
        <p:spPr bwMode="auto">
          <a:xfrm>
            <a:off x="5764523" y="1968373"/>
            <a:ext cx="456000" cy="420923"/>
          </a:xfrm>
          <a:prstGeom prst="ellipse">
            <a:avLst/>
          </a:prstGeom>
          <a:solidFill>
            <a:schemeClr val="bg1"/>
          </a:solidFill>
          <a:ln w="9525" algn="ctr">
            <a:solidFill>
              <a:schemeClr val="tx1"/>
            </a:solidFill>
            <a:round/>
            <a:headEnd/>
            <a:tailEnd/>
          </a:ln>
          <a:effectLst/>
          <a:extLst/>
        </p:spPr>
        <p:txBody>
          <a:bodyPr wrap="none" anchor="ctr"/>
          <a:lstStyle/>
          <a:p>
            <a:pPr algn="ctr" eaLnBrk="1" hangingPunct="1"/>
            <a:r>
              <a:rPr kumimoji="1" lang="en-US" altLang="zh-CN" sz="900" b="1">
                <a:latin typeface="微软雅黑" pitchFamily="34" charset="-122"/>
                <a:ea typeface="微软雅黑" pitchFamily="34" charset="-122"/>
              </a:rPr>
              <a:t>SMTP</a:t>
            </a:r>
          </a:p>
          <a:p>
            <a:pPr algn="ctr" eaLnBrk="1" hangingPunct="1"/>
            <a:r>
              <a:rPr kumimoji="1" lang="zh-CN" altLang="en-US" sz="900" b="1">
                <a:latin typeface="微软雅黑" pitchFamily="34" charset="-122"/>
                <a:ea typeface="微软雅黑" pitchFamily="34" charset="-122"/>
              </a:rPr>
              <a:t>服务器</a:t>
            </a:r>
          </a:p>
        </p:txBody>
      </p:sp>
      <p:sp>
        <p:nvSpPr>
          <p:cNvPr id="389" name="Oval 403"/>
          <p:cNvSpPr>
            <a:spLocks noChangeArrowheads="1"/>
          </p:cNvSpPr>
          <p:nvPr/>
        </p:nvSpPr>
        <p:spPr bwMode="auto">
          <a:xfrm>
            <a:off x="5764523" y="1504706"/>
            <a:ext cx="456000" cy="420924"/>
          </a:xfrm>
          <a:prstGeom prst="ellipse">
            <a:avLst/>
          </a:prstGeom>
          <a:solidFill>
            <a:srgbClr val="00FFCC"/>
          </a:solidFill>
          <a:ln w="9525">
            <a:solidFill>
              <a:schemeClr val="tx1"/>
            </a:solidFill>
            <a:round/>
            <a:headEnd/>
            <a:tailEnd/>
          </a:ln>
          <a:effectLst/>
          <a:extLst/>
        </p:spPr>
        <p:txBody>
          <a:bodyPr wrap="none" anchor="ctr"/>
          <a:lstStyle/>
          <a:p>
            <a:pPr algn="ctr" eaLnBrk="1" hangingPunct="1"/>
            <a:r>
              <a:rPr kumimoji="1" lang="en-US" altLang="zh-CN" sz="900" b="1">
                <a:latin typeface="微软雅黑" pitchFamily="34" charset="-122"/>
                <a:ea typeface="微软雅黑" pitchFamily="34" charset="-122"/>
              </a:rPr>
              <a:t>POP3</a:t>
            </a:r>
          </a:p>
          <a:p>
            <a:pPr algn="ctr" eaLnBrk="1" hangingPunct="1"/>
            <a:r>
              <a:rPr kumimoji="1" lang="zh-CN" altLang="en-US" sz="900" b="1">
                <a:latin typeface="微软雅黑" pitchFamily="34" charset="-122"/>
                <a:ea typeface="微软雅黑" pitchFamily="34" charset="-122"/>
              </a:rPr>
              <a:t>服务器</a:t>
            </a:r>
          </a:p>
        </p:txBody>
      </p:sp>
      <p:sp>
        <p:nvSpPr>
          <p:cNvPr id="390" name="Line 404"/>
          <p:cNvSpPr>
            <a:spLocks noChangeShapeType="1"/>
          </p:cNvSpPr>
          <p:nvPr/>
        </p:nvSpPr>
        <p:spPr bwMode="auto">
          <a:xfrm flipV="1">
            <a:off x="3298295" y="2179299"/>
            <a:ext cx="2465220" cy="0"/>
          </a:xfrm>
          <a:prstGeom prst="line">
            <a:avLst/>
          </a:prstGeom>
          <a:noFill/>
          <a:ln w="38100">
            <a:solidFill>
              <a:srgbClr val="FF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91" name="Oval 405"/>
          <p:cNvSpPr>
            <a:spLocks noChangeArrowheads="1"/>
          </p:cNvSpPr>
          <p:nvPr/>
        </p:nvSpPr>
        <p:spPr bwMode="auto">
          <a:xfrm>
            <a:off x="2888599" y="1504706"/>
            <a:ext cx="456001" cy="420924"/>
          </a:xfrm>
          <a:prstGeom prst="ellipse">
            <a:avLst/>
          </a:prstGeom>
          <a:solidFill>
            <a:schemeClr val="bg1"/>
          </a:solidFill>
          <a:ln w="9525">
            <a:solidFill>
              <a:schemeClr val="tx1"/>
            </a:solidFill>
            <a:round/>
            <a:headEnd/>
            <a:tailEnd/>
          </a:ln>
          <a:effectLst/>
          <a:extLst/>
        </p:spPr>
        <p:txBody>
          <a:bodyPr wrap="none" anchor="ctr"/>
          <a:lstStyle/>
          <a:p>
            <a:pPr algn="ctr" eaLnBrk="1" hangingPunct="1"/>
            <a:r>
              <a:rPr kumimoji="1" lang="en-US" altLang="zh-CN" sz="900" b="1">
                <a:latin typeface="微软雅黑" pitchFamily="34" charset="-122"/>
                <a:ea typeface="微软雅黑" pitchFamily="34" charset="-122"/>
              </a:rPr>
              <a:t>SMTP</a:t>
            </a:r>
          </a:p>
          <a:p>
            <a:pPr algn="ctr" eaLnBrk="1" hangingPunct="1"/>
            <a:r>
              <a:rPr kumimoji="1" lang="zh-CN" altLang="en-US" sz="900" b="1">
                <a:latin typeface="微软雅黑" pitchFamily="34" charset="-122"/>
                <a:ea typeface="微软雅黑" pitchFamily="34" charset="-122"/>
              </a:rPr>
              <a:t>服务器</a:t>
            </a:r>
          </a:p>
        </p:txBody>
      </p:sp>
      <p:sp>
        <p:nvSpPr>
          <p:cNvPr id="392" name="Oval 406"/>
          <p:cNvSpPr>
            <a:spLocks noChangeArrowheads="1"/>
          </p:cNvSpPr>
          <p:nvPr/>
        </p:nvSpPr>
        <p:spPr bwMode="auto">
          <a:xfrm>
            <a:off x="2888599" y="1968373"/>
            <a:ext cx="456001" cy="420923"/>
          </a:xfrm>
          <a:prstGeom prst="ellipse">
            <a:avLst/>
          </a:prstGeom>
          <a:solidFill>
            <a:srgbClr val="FFFF00"/>
          </a:solidFill>
          <a:ln w="9525" algn="ctr">
            <a:solidFill>
              <a:schemeClr val="tx1"/>
            </a:solidFill>
            <a:round/>
            <a:headEnd/>
            <a:tailEnd/>
          </a:ln>
          <a:effectLst/>
          <a:extLst/>
        </p:spPr>
        <p:txBody>
          <a:bodyPr wrap="none" anchor="ctr"/>
          <a:lstStyle/>
          <a:p>
            <a:pPr algn="ctr" eaLnBrk="1" hangingPunct="1"/>
            <a:r>
              <a:rPr kumimoji="1" lang="en-US" altLang="zh-CN" sz="900" b="1">
                <a:latin typeface="微软雅黑" pitchFamily="34" charset="-122"/>
                <a:ea typeface="微软雅黑" pitchFamily="34" charset="-122"/>
              </a:rPr>
              <a:t>SMTP</a:t>
            </a:r>
          </a:p>
          <a:p>
            <a:pPr algn="ctr" eaLnBrk="1" hangingPunct="1"/>
            <a:r>
              <a:rPr kumimoji="1" lang="zh-CN" altLang="en-US" sz="900" b="1">
                <a:latin typeface="微软雅黑" pitchFamily="34" charset="-122"/>
                <a:ea typeface="微软雅黑" pitchFamily="34" charset="-122"/>
              </a:rPr>
              <a:t>客户</a:t>
            </a:r>
          </a:p>
        </p:txBody>
      </p:sp>
      <p:sp>
        <p:nvSpPr>
          <p:cNvPr id="393" name="Text Box 407"/>
          <p:cNvSpPr txBox="1">
            <a:spLocks noChangeArrowheads="1"/>
          </p:cNvSpPr>
          <p:nvPr/>
        </p:nvSpPr>
        <p:spPr bwMode="auto">
          <a:xfrm>
            <a:off x="6770220" y="1099579"/>
            <a:ext cx="6463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900" b="1" dirty="0">
                <a:latin typeface="微软雅黑" pitchFamily="34" charset="-122"/>
                <a:ea typeface="微软雅黑" pitchFamily="34" charset="-122"/>
              </a:rPr>
              <a:t>接收方</a:t>
            </a:r>
            <a:endParaRPr kumimoji="1" lang="en-US" altLang="zh-CN" sz="900" b="1" dirty="0">
              <a:latin typeface="微软雅黑" pitchFamily="34" charset="-122"/>
              <a:ea typeface="微软雅黑" pitchFamily="34" charset="-122"/>
            </a:endParaRPr>
          </a:p>
          <a:p>
            <a:pPr algn="ctr" eaLnBrk="1" hangingPunct="1"/>
            <a:r>
              <a:rPr kumimoji="1" lang="zh-CN" altLang="en-US" sz="900" b="1" dirty="0">
                <a:solidFill>
                  <a:srgbClr val="C00000"/>
                </a:solidFill>
                <a:latin typeface="微软雅黑" pitchFamily="34" charset="-122"/>
                <a:ea typeface="微软雅黑" pitchFamily="34" charset="-122"/>
              </a:rPr>
              <a:t>用户代理</a:t>
            </a:r>
          </a:p>
        </p:txBody>
      </p:sp>
      <p:sp>
        <p:nvSpPr>
          <p:cNvPr id="394" name="Line 408"/>
          <p:cNvSpPr>
            <a:spLocks noChangeShapeType="1"/>
          </p:cNvSpPr>
          <p:nvPr/>
        </p:nvSpPr>
        <p:spPr bwMode="auto">
          <a:xfrm flipV="1">
            <a:off x="6220523" y="1715632"/>
            <a:ext cx="639206" cy="0"/>
          </a:xfrm>
          <a:prstGeom prst="line">
            <a:avLst/>
          </a:prstGeom>
          <a:noFill/>
          <a:ln w="38100">
            <a:solidFill>
              <a:srgbClr val="FF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95" name="Text Box 409"/>
          <p:cNvSpPr txBox="1">
            <a:spLocks noChangeArrowheads="1"/>
          </p:cNvSpPr>
          <p:nvPr/>
        </p:nvSpPr>
        <p:spPr bwMode="auto">
          <a:xfrm>
            <a:off x="4211303" y="2192307"/>
            <a:ext cx="673582"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900" b="1">
                <a:solidFill>
                  <a:srgbClr val="0000FF"/>
                </a:solidFill>
                <a:latin typeface="微软雅黑" pitchFamily="34" charset="-122"/>
                <a:ea typeface="微软雅黑" pitchFamily="34" charset="-122"/>
              </a:rPr>
              <a:t>TCP </a:t>
            </a:r>
            <a:r>
              <a:rPr kumimoji="1" lang="zh-CN" altLang="en-US" sz="900" b="1">
                <a:solidFill>
                  <a:srgbClr val="0000FF"/>
                </a:solidFill>
                <a:latin typeface="微软雅黑" pitchFamily="34" charset="-122"/>
                <a:ea typeface="微软雅黑" pitchFamily="34" charset="-122"/>
              </a:rPr>
              <a:t>连接</a:t>
            </a:r>
          </a:p>
        </p:txBody>
      </p:sp>
      <p:sp>
        <p:nvSpPr>
          <p:cNvPr id="396" name="Text Box 399"/>
          <p:cNvSpPr txBox="1">
            <a:spLocks noChangeArrowheads="1"/>
          </p:cNvSpPr>
          <p:nvPr/>
        </p:nvSpPr>
        <p:spPr bwMode="auto">
          <a:xfrm>
            <a:off x="1096459" y="1099579"/>
            <a:ext cx="53091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900" b="1" dirty="0">
                <a:latin typeface="微软雅黑" pitchFamily="34" charset="-122"/>
                <a:ea typeface="微软雅黑" pitchFamily="34" charset="-122"/>
              </a:rPr>
              <a:t>用户</a:t>
            </a:r>
            <a:endParaRPr kumimoji="1" lang="en-US" altLang="zh-CN" sz="900" b="1" dirty="0">
              <a:latin typeface="微软雅黑" pitchFamily="34" charset="-122"/>
              <a:ea typeface="微软雅黑" pitchFamily="34" charset="-122"/>
            </a:endParaRPr>
          </a:p>
          <a:p>
            <a:pPr algn="ctr" eaLnBrk="1" hangingPunct="1"/>
            <a:r>
              <a:rPr kumimoji="1" lang="zh-CN" altLang="en-US" sz="900" b="1" dirty="0">
                <a:latin typeface="微软雅黑" pitchFamily="34" charset="-122"/>
                <a:ea typeface="微软雅黑" pitchFamily="34" charset="-122"/>
              </a:rPr>
              <a:t>发件人</a:t>
            </a:r>
          </a:p>
        </p:txBody>
      </p:sp>
      <p:grpSp>
        <p:nvGrpSpPr>
          <p:cNvPr id="254" name="Group 247"/>
          <p:cNvGrpSpPr>
            <a:grpSpLocks/>
          </p:cNvGrpSpPr>
          <p:nvPr/>
        </p:nvGrpSpPr>
        <p:grpSpPr bwMode="auto">
          <a:xfrm>
            <a:off x="6953345" y="3415418"/>
            <a:ext cx="350305" cy="144024"/>
            <a:chOff x="5266" y="2029"/>
            <a:chExt cx="348" cy="155"/>
          </a:xfrm>
        </p:grpSpPr>
        <p:sp>
          <p:nvSpPr>
            <p:cNvPr id="255" name="Freeform 248"/>
            <p:cNvSpPr>
              <a:spLocks/>
            </p:cNvSpPr>
            <p:nvPr/>
          </p:nvSpPr>
          <p:spPr bwMode="auto">
            <a:xfrm>
              <a:off x="5266" y="2029"/>
              <a:ext cx="348" cy="155"/>
            </a:xfrm>
            <a:custGeom>
              <a:avLst/>
              <a:gdLst>
                <a:gd name="T0" fmla="*/ 0 w 2091"/>
                <a:gd name="T1" fmla="*/ 0 h 931"/>
                <a:gd name="T2" fmla="*/ 0 w 2091"/>
                <a:gd name="T3" fmla="*/ 0 h 931"/>
                <a:gd name="T4" fmla="*/ 0 w 2091"/>
                <a:gd name="T5" fmla="*/ 0 h 931"/>
                <a:gd name="T6" fmla="*/ 0 w 2091"/>
                <a:gd name="T7" fmla="*/ 0 h 931"/>
                <a:gd name="T8" fmla="*/ 0 w 2091"/>
                <a:gd name="T9" fmla="*/ 0 h 931"/>
                <a:gd name="T10" fmla="*/ 0 w 2091"/>
                <a:gd name="T11" fmla="*/ 0 h 931"/>
                <a:gd name="T12" fmla="*/ 0 w 2091"/>
                <a:gd name="T13" fmla="*/ 0 h 931"/>
                <a:gd name="T14" fmla="*/ 0 w 2091"/>
                <a:gd name="T15" fmla="*/ 0 h 931"/>
                <a:gd name="T16" fmla="*/ 0 w 2091"/>
                <a:gd name="T17" fmla="*/ 0 h 931"/>
                <a:gd name="T18" fmla="*/ 0 w 2091"/>
                <a:gd name="T19" fmla="*/ 0 h 931"/>
                <a:gd name="T20" fmla="*/ 0 w 2091"/>
                <a:gd name="T21" fmla="*/ 0 h 931"/>
                <a:gd name="T22" fmla="*/ 0 w 2091"/>
                <a:gd name="T23" fmla="*/ 0 h 931"/>
                <a:gd name="T24" fmla="*/ 0 w 2091"/>
                <a:gd name="T25" fmla="*/ 0 h 931"/>
                <a:gd name="T26" fmla="*/ 0 w 2091"/>
                <a:gd name="T27" fmla="*/ 0 h 931"/>
                <a:gd name="T28" fmla="*/ 0 w 2091"/>
                <a:gd name="T29" fmla="*/ 0 h 931"/>
                <a:gd name="T30" fmla="*/ 0 w 2091"/>
                <a:gd name="T31" fmla="*/ 0 h 931"/>
                <a:gd name="T32" fmla="*/ 0 w 2091"/>
                <a:gd name="T33" fmla="*/ 0 h 931"/>
                <a:gd name="T34" fmla="*/ 0 w 2091"/>
                <a:gd name="T35" fmla="*/ 0 h 931"/>
                <a:gd name="T36" fmla="*/ 0 w 2091"/>
                <a:gd name="T37" fmla="*/ 0 h 931"/>
                <a:gd name="T38" fmla="*/ 0 w 2091"/>
                <a:gd name="T39" fmla="*/ 0 h 931"/>
                <a:gd name="T40" fmla="*/ 0 w 2091"/>
                <a:gd name="T41" fmla="*/ 0 h 931"/>
                <a:gd name="T42" fmla="*/ 0 w 2091"/>
                <a:gd name="T43" fmla="*/ 0 h 931"/>
                <a:gd name="T44" fmla="*/ 0 w 2091"/>
                <a:gd name="T45" fmla="*/ 0 h 931"/>
                <a:gd name="T46" fmla="*/ 0 w 2091"/>
                <a:gd name="T47" fmla="*/ 0 h 931"/>
                <a:gd name="T48" fmla="*/ 0 w 2091"/>
                <a:gd name="T49" fmla="*/ 0 h 931"/>
                <a:gd name="T50" fmla="*/ 0 w 2091"/>
                <a:gd name="T51" fmla="*/ 0 h 931"/>
                <a:gd name="T52" fmla="*/ 0 w 2091"/>
                <a:gd name="T53" fmla="*/ 0 h 931"/>
                <a:gd name="T54" fmla="*/ 0 w 2091"/>
                <a:gd name="T55" fmla="*/ 0 h 931"/>
                <a:gd name="T56" fmla="*/ 0 w 2091"/>
                <a:gd name="T57" fmla="*/ 0 h 931"/>
                <a:gd name="T58" fmla="*/ 0 w 2091"/>
                <a:gd name="T59" fmla="*/ 0 h 931"/>
                <a:gd name="T60" fmla="*/ 0 w 2091"/>
                <a:gd name="T61" fmla="*/ 0 h 931"/>
                <a:gd name="T62" fmla="*/ 0 w 2091"/>
                <a:gd name="T63" fmla="*/ 0 h 931"/>
                <a:gd name="T64" fmla="*/ 0 w 2091"/>
                <a:gd name="T65" fmla="*/ 0 h 931"/>
                <a:gd name="T66" fmla="*/ 0 w 2091"/>
                <a:gd name="T67" fmla="*/ 0 h 931"/>
                <a:gd name="T68" fmla="*/ 0 w 2091"/>
                <a:gd name="T69" fmla="*/ 0 h 931"/>
                <a:gd name="T70" fmla="*/ 0 w 2091"/>
                <a:gd name="T71" fmla="*/ 0 h 931"/>
                <a:gd name="T72" fmla="*/ 0 w 2091"/>
                <a:gd name="T73" fmla="*/ 0 h 931"/>
                <a:gd name="T74" fmla="*/ 0 w 2091"/>
                <a:gd name="T75" fmla="*/ 0 h 931"/>
                <a:gd name="T76" fmla="*/ 0 w 2091"/>
                <a:gd name="T77" fmla="*/ 0 h 931"/>
                <a:gd name="T78" fmla="*/ 0 w 2091"/>
                <a:gd name="T79" fmla="*/ 0 h 931"/>
                <a:gd name="T80" fmla="*/ 0 w 2091"/>
                <a:gd name="T81" fmla="*/ 0 h 931"/>
                <a:gd name="T82" fmla="*/ 0 w 2091"/>
                <a:gd name="T83" fmla="*/ 0 h 931"/>
                <a:gd name="T84" fmla="*/ 0 w 2091"/>
                <a:gd name="T85" fmla="*/ 0 h 931"/>
                <a:gd name="T86" fmla="*/ 0 w 2091"/>
                <a:gd name="T87" fmla="*/ 0 h 931"/>
                <a:gd name="T88" fmla="*/ 0 w 2091"/>
                <a:gd name="T89" fmla="*/ 0 h 931"/>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2091" h="931">
                  <a:moveTo>
                    <a:pt x="182" y="927"/>
                  </a:moveTo>
                  <a:lnTo>
                    <a:pt x="5" y="905"/>
                  </a:lnTo>
                  <a:lnTo>
                    <a:pt x="0" y="695"/>
                  </a:lnTo>
                  <a:lnTo>
                    <a:pt x="9" y="537"/>
                  </a:lnTo>
                  <a:lnTo>
                    <a:pt x="100" y="442"/>
                  </a:lnTo>
                  <a:lnTo>
                    <a:pt x="210" y="387"/>
                  </a:lnTo>
                  <a:lnTo>
                    <a:pt x="460" y="296"/>
                  </a:lnTo>
                  <a:lnTo>
                    <a:pt x="828" y="207"/>
                  </a:lnTo>
                  <a:lnTo>
                    <a:pt x="900" y="201"/>
                  </a:lnTo>
                  <a:lnTo>
                    <a:pt x="948" y="207"/>
                  </a:lnTo>
                  <a:lnTo>
                    <a:pt x="960" y="188"/>
                  </a:lnTo>
                  <a:lnTo>
                    <a:pt x="980" y="169"/>
                  </a:lnTo>
                  <a:lnTo>
                    <a:pt x="1003" y="173"/>
                  </a:lnTo>
                  <a:lnTo>
                    <a:pt x="1035" y="176"/>
                  </a:lnTo>
                  <a:lnTo>
                    <a:pt x="1049" y="138"/>
                  </a:lnTo>
                  <a:lnTo>
                    <a:pt x="1077" y="118"/>
                  </a:lnTo>
                  <a:lnTo>
                    <a:pt x="1106" y="112"/>
                  </a:lnTo>
                  <a:lnTo>
                    <a:pt x="1144" y="112"/>
                  </a:lnTo>
                  <a:lnTo>
                    <a:pt x="1138" y="82"/>
                  </a:lnTo>
                  <a:lnTo>
                    <a:pt x="1182" y="0"/>
                  </a:lnTo>
                  <a:lnTo>
                    <a:pt x="2040" y="22"/>
                  </a:lnTo>
                  <a:lnTo>
                    <a:pt x="2037" y="110"/>
                  </a:lnTo>
                  <a:lnTo>
                    <a:pt x="2053" y="188"/>
                  </a:lnTo>
                  <a:lnTo>
                    <a:pt x="2065" y="244"/>
                  </a:lnTo>
                  <a:lnTo>
                    <a:pt x="2080" y="314"/>
                  </a:lnTo>
                  <a:lnTo>
                    <a:pt x="2091" y="427"/>
                  </a:lnTo>
                  <a:lnTo>
                    <a:pt x="2077" y="494"/>
                  </a:lnTo>
                  <a:lnTo>
                    <a:pt x="2053" y="557"/>
                  </a:lnTo>
                  <a:lnTo>
                    <a:pt x="2023" y="610"/>
                  </a:lnTo>
                  <a:lnTo>
                    <a:pt x="1983" y="629"/>
                  </a:lnTo>
                  <a:lnTo>
                    <a:pt x="1921" y="648"/>
                  </a:lnTo>
                  <a:lnTo>
                    <a:pt x="1838" y="673"/>
                  </a:lnTo>
                  <a:lnTo>
                    <a:pt x="1801" y="717"/>
                  </a:lnTo>
                  <a:lnTo>
                    <a:pt x="1757" y="754"/>
                  </a:lnTo>
                  <a:lnTo>
                    <a:pt x="1686" y="786"/>
                  </a:lnTo>
                  <a:lnTo>
                    <a:pt x="1605" y="812"/>
                  </a:lnTo>
                  <a:lnTo>
                    <a:pt x="1475" y="827"/>
                  </a:lnTo>
                  <a:lnTo>
                    <a:pt x="1364" y="827"/>
                  </a:lnTo>
                  <a:lnTo>
                    <a:pt x="1279" y="818"/>
                  </a:lnTo>
                  <a:lnTo>
                    <a:pt x="1202" y="812"/>
                  </a:lnTo>
                  <a:lnTo>
                    <a:pt x="1144" y="843"/>
                  </a:lnTo>
                  <a:lnTo>
                    <a:pt x="1031" y="837"/>
                  </a:lnTo>
                  <a:lnTo>
                    <a:pt x="582" y="901"/>
                  </a:lnTo>
                  <a:lnTo>
                    <a:pt x="386" y="931"/>
                  </a:lnTo>
                  <a:lnTo>
                    <a:pt x="182" y="927"/>
                  </a:lnTo>
                  <a:close/>
                </a:path>
              </a:pathLst>
            </a:custGeom>
            <a:solidFill>
              <a:srgbClr val="606060"/>
            </a:solidFill>
            <a:ln w="1588">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256" name="Freeform 249"/>
            <p:cNvSpPr>
              <a:spLocks/>
            </p:cNvSpPr>
            <p:nvPr/>
          </p:nvSpPr>
          <p:spPr bwMode="auto">
            <a:xfrm>
              <a:off x="5268" y="2043"/>
              <a:ext cx="342" cy="138"/>
            </a:xfrm>
            <a:custGeom>
              <a:avLst/>
              <a:gdLst>
                <a:gd name="T0" fmla="*/ 0 w 2049"/>
                <a:gd name="T1" fmla="*/ 0 h 829"/>
                <a:gd name="T2" fmla="*/ 0 w 2049"/>
                <a:gd name="T3" fmla="*/ 0 h 829"/>
                <a:gd name="T4" fmla="*/ 0 w 2049"/>
                <a:gd name="T5" fmla="*/ 0 h 829"/>
                <a:gd name="T6" fmla="*/ 0 w 2049"/>
                <a:gd name="T7" fmla="*/ 0 h 829"/>
                <a:gd name="T8" fmla="*/ 0 w 2049"/>
                <a:gd name="T9" fmla="*/ 0 h 829"/>
                <a:gd name="T10" fmla="*/ 0 w 2049"/>
                <a:gd name="T11" fmla="*/ 0 h 829"/>
                <a:gd name="T12" fmla="*/ 0 w 2049"/>
                <a:gd name="T13" fmla="*/ 0 h 829"/>
                <a:gd name="T14" fmla="*/ 0 w 2049"/>
                <a:gd name="T15" fmla="*/ 0 h 829"/>
                <a:gd name="T16" fmla="*/ 0 w 2049"/>
                <a:gd name="T17" fmla="*/ 0 h 829"/>
                <a:gd name="T18" fmla="*/ 0 w 2049"/>
                <a:gd name="T19" fmla="*/ 0 h 829"/>
                <a:gd name="T20" fmla="*/ 0 w 2049"/>
                <a:gd name="T21" fmla="*/ 0 h 829"/>
                <a:gd name="T22" fmla="*/ 0 w 2049"/>
                <a:gd name="T23" fmla="*/ 0 h 829"/>
                <a:gd name="T24" fmla="*/ 0 w 2049"/>
                <a:gd name="T25" fmla="*/ 0 h 829"/>
                <a:gd name="T26" fmla="*/ 0 w 2049"/>
                <a:gd name="T27" fmla="*/ 0 h 829"/>
                <a:gd name="T28" fmla="*/ 0 w 2049"/>
                <a:gd name="T29" fmla="*/ 0 h 829"/>
                <a:gd name="T30" fmla="*/ 0 w 2049"/>
                <a:gd name="T31" fmla="*/ 0 h 829"/>
                <a:gd name="T32" fmla="*/ 0 w 2049"/>
                <a:gd name="T33" fmla="*/ 0 h 829"/>
                <a:gd name="T34" fmla="*/ 0 w 2049"/>
                <a:gd name="T35" fmla="*/ 0 h 829"/>
                <a:gd name="T36" fmla="*/ 0 w 2049"/>
                <a:gd name="T37" fmla="*/ 0 h 829"/>
                <a:gd name="T38" fmla="*/ 0 w 2049"/>
                <a:gd name="T39" fmla="*/ 0 h 829"/>
                <a:gd name="T40" fmla="*/ 0 w 2049"/>
                <a:gd name="T41" fmla="*/ 0 h 829"/>
                <a:gd name="T42" fmla="*/ 0 w 2049"/>
                <a:gd name="T43" fmla="*/ 0 h 829"/>
                <a:gd name="T44" fmla="*/ 0 w 2049"/>
                <a:gd name="T45" fmla="*/ 0 h 829"/>
                <a:gd name="T46" fmla="*/ 0 w 2049"/>
                <a:gd name="T47" fmla="*/ 0 h 829"/>
                <a:gd name="T48" fmla="*/ 0 w 2049"/>
                <a:gd name="T49" fmla="*/ 0 h 829"/>
                <a:gd name="T50" fmla="*/ 0 w 2049"/>
                <a:gd name="T51" fmla="*/ 0 h 829"/>
                <a:gd name="T52" fmla="*/ 0 w 2049"/>
                <a:gd name="T53" fmla="*/ 0 h 829"/>
                <a:gd name="T54" fmla="*/ 0 w 2049"/>
                <a:gd name="T55" fmla="*/ 0 h 829"/>
                <a:gd name="T56" fmla="*/ 0 w 2049"/>
                <a:gd name="T57" fmla="*/ 0 h 829"/>
                <a:gd name="T58" fmla="*/ 0 w 2049"/>
                <a:gd name="T59" fmla="*/ 0 h 829"/>
                <a:gd name="T60" fmla="*/ 0 w 2049"/>
                <a:gd name="T61" fmla="*/ 0 h 829"/>
                <a:gd name="T62" fmla="*/ 0 w 2049"/>
                <a:gd name="T63" fmla="*/ 0 h 829"/>
                <a:gd name="T64" fmla="*/ 0 w 2049"/>
                <a:gd name="T65" fmla="*/ 0 h 829"/>
                <a:gd name="T66" fmla="*/ 0 w 2049"/>
                <a:gd name="T67" fmla="*/ 0 h 829"/>
                <a:gd name="T68" fmla="*/ 0 w 2049"/>
                <a:gd name="T69" fmla="*/ 0 h 829"/>
                <a:gd name="T70" fmla="*/ 0 w 2049"/>
                <a:gd name="T71" fmla="*/ 0 h 829"/>
                <a:gd name="T72" fmla="*/ 0 w 2049"/>
                <a:gd name="T73" fmla="*/ 0 h 829"/>
                <a:gd name="T74" fmla="*/ 0 w 2049"/>
                <a:gd name="T75" fmla="*/ 0 h 829"/>
                <a:gd name="T76" fmla="*/ 0 w 2049"/>
                <a:gd name="T77" fmla="*/ 0 h 829"/>
                <a:gd name="T78" fmla="*/ 0 w 2049"/>
                <a:gd name="T79" fmla="*/ 0 h 829"/>
                <a:gd name="T80" fmla="*/ 0 w 2049"/>
                <a:gd name="T81" fmla="*/ 0 h 829"/>
                <a:gd name="T82" fmla="*/ 0 w 2049"/>
                <a:gd name="T83" fmla="*/ 0 h 829"/>
                <a:gd name="T84" fmla="*/ 0 w 2049"/>
                <a:gd name="T85" fmla="*/ 0 h 829"/>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2049" h="829">
                  <a:moveTo>
                    <a:pt x="1982" y="31"/>
                  </a:moveTo>
                  <a:lnTo>
                    <a:pt x="1986" y="90"/>
                  </a:lnTo>
                  <a:lnTo>
                    <a:pt x="2010" y="67"/>
                  </a:lnTo>
                  <a:lnTo>
                    <a:pt x="2037" y="199"/>
                  </a:lnTo>
                  <a:lnTo>
                    <a:pt x="2049" y="353"/>
                  </a:lnTo>
                  <a:lnTo>
                    <a:pt x="1995" y="512"/>
                  </a:lnTo>
                  <a:lnTo>
                    <a:pt x="1868" y="549"/>
                  </a:lnTo>
                  <a:lnTo>
                    <a:pt x="1882" y="512"/>
                  </a:lnTo>
                  <a:lnTo>
                    <a:pt x="1814" y="567"/>
                  </a:lnTo>
                  <a:lnTo>
                    <a:pt x="1754" y="624"/>
                  </a:lnTo>
                  <a:lnTo>
                    <a:pt x="1622" y="688"/>
                  </a:lnTo>
                  <a:lnTo>
                    <a:pt x="1460" y="701"/>
                  </a:lnTo>
                  <a:lnTo>
                    <a:pt x="1264" y="710"/>
                  </a:lnTo>
                  <a:lnTo>
                    <a:pt x="1181" y="701"/>
                  </a:lnTo>
                  <a:lnTo>
                    <a:pt x="1255" y="669"/>
                  </a:lnTo>
                  <a:lnTo>
                    <a:pt x="1287" y="589"/>
                  </a:lnTo>
                  <a:lnTo>
                    <a:pt x="1228" y="656"/>
                  </a:lnTo>
                  <a:lnTo>
                    <a:pt x="1155" y="697"/>
                  </a:lnTo>
                  <a:lnTo>
                    <a:pt x="1086" y="733"/>
                  </a:lnTo>
                  <a:lnTo>
                    <a:pt x="1017" y="724"/>
                  </a:lnTo>
                  <a:lnTo>
                    <a:pt x="1063" y="692"/>
                  </a:lnTo>
                  <a:lnTo>
                    <a:pt x="1109" y="652"/>
                  </a:lnTo>
                  <a:lnTo>
                    <a:pt x="1036" y="678"/>
                  </a:lnTo>
                  <a:lnTo>
                    <a:pt x="963" y="733"/>
                  </a:lnTo>
                  <a:lnTo>
                    <a:pt x="726" y="761"/>
                  </a:lnTo>
                  <a:lnTo>
                    <a:pt x="491" y="797"/>
                  </a:lnTo>
                  <a:lnTo>
                    <a:pt x="409" y="793"/>
                  </a:lnTo>
                  <a:lnTo>
                    <a:pt x="495" y="742"/>
                  </a:lnTo>
                  <a:lnTo>
                    <a:pt x="581" y="724"/>
                  </a:lnTo>
                  <a:lnTo>
                    <a:pt x="486" y="720"/>
                  </a:lnTo>
                  <a:lnTo>
                    <a:pt x="414" y="752"/>
                  </a:lnTo>
                  <a:lnTo>
                    <a:pt x="319" y="815"/>
                  </a:lnTo>
                  <a:lnTo>
                    <a:pt x="386" y="720"/>
                  </a:lnTo>
                  <a:lnTo>
                    <a:pt x="473" y="669"/>
                  </a:lnTo>
                  <a:lnTo>
                    <a:pt x="359" y="692"/>
                  </a:lnTo>
                  <a:lnTo>
                    <a:pt x="300" y="765"/>
                  </a:lnTo>
                  <a:lnTo>
                    <a:pt x="287" y="829"/>
                  </a:lnTo>
                  <a:lnTo>
                    <a:pt x="214" y="742"/>
                  </a:lnTo>
                  <a:lnTo>
                    <a:pt x="140" y="701"/>
                  </a:lnTo>
                  <a:lnTo>
                    <a:pt x="182" y="746"/>
                  </a:lnTo>
                  <a:lnTo>
                    <a:pt x="241" y="829"/>
                  </a:lnTo>
                  <a:lnTo>
                    <a:pt x="59" y="793"/>
                  </a:lnTo>
                  <a:lnTo>
                    <a:pt x="23" y="778"/>
                  </a:lnTo>
                  <a:lnTo>
                    <a:pt x="0" y="674"/>
                  </a:lnTo>
                  <a:lnTo>
                    <a:pt x="13" y="530"/>
                  </a:lnTo>
                  <a:lnTo>
                    <a:pt x="40" y="435"/>
                  </a:lnTo>
                  <a:lnTo>
                    <a:pt x="155" y="362"/>
                  </a:lnTo>
                  <a:lnTo>
                    <a:pt x="296" y="298"/>
                  </a:lnTo>
                  <a:lnTo>
                    <a:pt x="572" y="207"/>
                  </a:lnTo>
                  <a:lnTo>
                    <a:pt x="795" y="145"/>
                  </a:lnTo>
                  <a:lnTo>
                    <a:pt x="917" y="135"/>
                  </a:lnTo>
                  <a:lnTo>
                    <a:pt x="968" y="207"/>
                  </a:lnTo>
                  <a:lnTo>
                    <a:pt x="1123" y="285"/>
                  </a:lnTo>
                  <a:lnTo>
                    <a:pt x="1040" y="217"/>
                  </a:lnTo>
                  <a:lnTo>
                    <a:pt x="977" y="182"/>
                  </a:lnTo>
                  <a:lnTo>
                    <a:pt x="953" y="131"/>
                  </a:lnTo>
                  <a:lnTo>
                    <a:pt x="963" y="108"/>
                  </a:lnTo>
                  <a:lnTo>
                    <a:pt x="1008" y="108"/>
                  </a:lnTo>
                  <a:lnTo>
                    <a:pt x="1036" y="135"/>
                  </a:lnTo>
                  <a:lnTo>
                    <a:pt x="1063" y="163"/>
                  </a:lnTo>
                  <a:lnTo>
                    <a:pt x="1132" y="190"/>
                  </a:lnTo>
                  <a:lnTo>
                    <a:pt x="1068" y="135"/>
                  </a:lnTo>
                  <a:lnTo>
                    <a:pt x="1040" y="95"/>
                  </a:lnTo>
                  <a:lnTo>
                    <a:pt x="1059" y="67"/>
                  </a:lnTo>
                  <a:lnTo>
                    <a:pt x="1113" y="50"/>
                  </a:lnTo>
                  <a:lnTo>
                    <a:pt x="1186" y="113"/>
                  </a:lnTo>
                  <a:lnTo>
                    <a:pt x="1255" y="154"/>
                  </a:lnTo>
                  <a:lnTo>
                    <a:pt x="1173" y="63"/>
                  </a:lnTo>
                  <a:lnTo>
                    <a:pt x="1145" y="27"/>
                  </a:lnTo>
                  <a:lnTo>
                    <a:pt x="1145" y="0"/>
                  </a:lnTo>
                  <a:lnTo>
                    <a:pt x="1213" y="10"/>
                  </a:lnTo>
                  <a:lnTo>
                    <a:pt x="1277" y="54"/>
                  </a:lnTo>
                  <a:lnTo>
                    <a:pt x="1319" y="86"/>
                  </a:lnTo>
                  <a:lnTo>
                    <a:pt x="1514" y="104"/>
                  </a:lnTo>
                  <a:lnTo>
                    <a:pt x="1508" y="54"/>
                  </a:lnTo>
                  <a:lnTo>
                    <a:pt x="1567" y="35"/>
                  </a:lnTo>
                  <a:lnTo>
                    <a:pt x="1567" y="99"/>
                  </a:lnTo>
                  <a:lnTo>
                    <a:pt x="1626" y="113"/>
                  </a:lnTo>
                  <a:lnTo>
                    <a:pt x="1754" y="131"/>
                  </a:lnTo>
                  <a:lnTo>
                    <a:pt x="1745" y="63"/>
                  </a:lnTo>
                  <a:lnTo>
                    <a:pt x="1790" y="63"/>
                  </a:lnTo>
                  <a:lnTo>
                    <a:pt x="1795" y="131"/>
                  </a:lnTo>
                  <a:lnTo>
                    <a:pt x="1868" y="127"/>
                  </a:lnTo>
                  <a:lnTo>
                    <a:pt x="1946" y="108"/>
                  </a:lnTo>
                  <a:lnTo>
                    <a:pt x="1950" y="54"/>
                  </a:lnTo>
                  <a:lnTo>
                    <a:pt x="1982" y="31"/>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57" name="Freeform 250"/>
            <p:cNvSpPr>
              <a:spLocks/>
            </p:cNvSpPr>
            <p:nvPr/>
          </p:nvSpPr>
          <p:spPr bwMode="auto">
            <a:xfrm>
              <a:off x="5515" y="2093"/>
              <a:ext cx="47" cy="8"/>
            </a:xfrm>
            <a:custGeom>
              <a:avLst/>
              <a:gdLst>
                <a:gd name="T0" fmla="*/ 0 w 280"/>
                <a:gd name="T1" fmla="*/ 0 h 48"/>
                <a:gd name="T2" fmla="*/ 0 w 280"/>
                <a:gd name="T3" fmla="*/ 0 h 48"/>
                <a:gd name="T4" fmla="*/ 0 w 280"/>
                <a:gd name="T5" fmla="*/ 0 h 48"/>
                <a:gd name="T6" fmla="*/ 0 w 280"/>
                <a:gd name="T7" fmla="*/ 0 h 4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0" h="48">
                  <a:moveTo>
                    <a:pt x="280" y="0"/>
                  </a:moveTo>
                  <a:lnTo>
                    <a:pt x="149" y="48"/>
                  </a:lnTo>
                  <a:lnTo>
                    <a:pt x="0" y="35"/>
                  </a:lnTo>
                  <a:lnTo>
                    <a:pt x="28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58" name="Freeform 251"/>
            <p:cNvSpPr>
              <a:spLocks/>
            </p:cNvSpPr>
            <p:nvPr/>
          </p:nvSpPr>
          <p:spPr bwMode="auto">
            <a:xfrm>
              <a:off x="5580" y="2080"/>
              <a:ext cx="28" cy="10"/>
            </a:xfrm>
            <a:custGeom>
              <a:avLst/>
              <a:gdLst>
                <a:gd name="T0" fmla="*/ 0 w 170"/>
                <a:gd name="T1" fmla="*/ 0 h 57"/>
                <a:gd name="T2" fmla="*/ 0 w 170"/>
                <a:gd name="T3" fmla="*/ 0 h 57"/>
                <a:gd name="T4" fmla="*/ 0 w 170"/>
                <a:gd name="T5" fmla="*/ 0 h 57"/>
                <a:gd name="T6" fmla="*/ 0 w 170"/>
                <a:gd name="T7" fmla="*/ 0 h 57"/>
                <a:gd name="T8" fmla="*/ 0 w 170"/>
                <a:gd name="T9" fmla="*/ 0 h 5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0" h="57">
                  <a:moveTo>
                    <a:pt x="170" y="0"/>
                  </a:moveTo>
                  <a:lnTo>
                    <a:pt x="125" y="35"/>
                  </a:lnTo>
                  <a:lnTo>
                    <a:pt x="0" y="53"/>
                  </a:lnTo>
                  <a:lnTo>
                    <a:pt x="130" y="57"/>
                  </a:lnTo>
                  <a:lnTo>
                    <a:pt x="17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59" name="Freeform 252"/>
            <p:cNvSpPr>
              <a:spLocks/>
            </p:cNvSpPr>
            <p:nvPr/>
          </p:nvSpPr>
          <p:spPr bwMode="auto">
            <a:xfrm>
              <a:off x="5445" y="2073"/>
              <a:ext cx="44" cy="24"/>
            </a:xfrm>
            <a:custGeom>
              <a:avLst/>
              <a:gdLst>
                <a:gd name="T0" fmla="*/ 0 w 263"/>
                <a:gd name="T1" fmla="*/ 0 h 143"/>
                <a:gd name="T2" fmla="*/ 0 w 263"/>
                <a:gd name="T3" fmla="*/ 0 h 143"/>
                <a:gd name="T4" fmla="*/ 0 w 263"/>
                <a:gd name="T5" fmla="*/ 0 h 143"/>
                <a:gd name="T6" fmla="*/ 0 w 263"/>
                <a:gd name="T7" fmla="*/ 0 h 143"/>
                <a:gd name="T8" fmla="*/ 0 w 263"/>
                <a:gd name="T9" fmla="*/ 0 h 143"/>
                <a:gd name="T10" fmla="*/ 0 w 263"/>
                <a:gd name="T11" fmla="*/ 0 h 143"/>
                <a:gd name="T12" fmla="*/ 0 w 263"/>
                <a:gd name="T13" fmla="*/ 0 h 143"/>
                <a:gd name="T14" fmla="*/ 0 w 263"/>
                <a:gd name="T15" fmla="*/ 0 h 143"/>
                <a:gd name="T16" fmla="*/ 0 w 263"/>
                <a:gd name="T17" fmla="*/ 0 h 14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63" h="143">
                  <a:moveTo>
                    <a:pt x="263" y="0"/>
                  </a:moveTo>
                  <a:lnTo>
                    <a:pt x="145" y="13"/>
                  </a:lnTo>
                  <a:lnTo>
                    <a:pt x="122" y="31"/>
                  </a:lnTo>
                  <a:lnTo>
                    <a:pt x="122" y="76"/>
                  </a:lnTo>
                  <a:lnTo>
                    <a:pt x="113" y="124"/>
                  </a:lnTo>
                  <a:lnTo>
                    <a:pt x="0" y="143"/>
                  </a:lnTo>
                  <a:lnTo>
                    <a:pt x="136" y="138"/>
                  </a:lnTo>
                  <a:lnTo>
                    <a:pt x="159" y="48"/>
                  </a:lnTo>
                  <a:lnTo>
                    <a:pt x="263"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60" name="Freeform 253"/>
            <p:cNvSpPr>
              <a:spLocks/>
            </p:cNvSpPr>
            <p:nvPr/>
          </p:nvSpPr>
          <p:spPr bwMode="auto">
            <a:xfrm>
              <a:off x="5303" y="2127"/>
              <a:ext cx="142" cy="35"/>
            </a:xfrm>
            <a:custGeom>
              <a:avLst/>
              <a:gdLst>
                <a:gd name="T0" fmla="*/ 0 w 853"/>
                <a:gd name="T1" fmla="*/ 0 h 212"/>
                <a:gd name="T2" fmla="*/ 0 w 853"/>
                <a:gd name="T3" fmla="*/ 0 h 212"/>
                <a:gd name="T4" fmla="*/ 0 w 853"/>
                <a:gd name="T5" fmla="*/ 0 h 212"/>
                <a:gd name="T6" fmla="*/ 0 w 853"/>
                <a:gd name="T7" fmla="*/ 0 h 212"/>
                <a:gd name="T8" fmla="*/ 0 w 853"/>
                <a:gd name="T9" fmla="*/ 0 h 212"/>
                <a:gd name="T10" fmla="*/ 0 w 853"/>
                <a:gd name="T11" fmla="*/ 0 h 212"/>
                <a:gd name="T12" fmla="*/ 0 w 853"/>
                <a:gd name="T13" fmla="*/ 0 h 212"/>
                <a:gd name="T14" fmla="*/ 0 w 853"/>
                <a:gd name="T15" fmla="*/ 0 h 212"/>
                <a:gd name="T16" fmla="*/ 0 w 853"/>
                <a:gd name="T17" fmla="*/ 0 h 212"/>
                <a:gd name="T18" fmla="*/ 0 w 853"/>
                <a:gd name="T19" fmla="*/ 0 h 212"/>
                <a:gd name="T20" fmla="*/ 0 w 853"/>
                <a:gd name="T21" fmla="*/ 0 h 212"/>
                <a:gd name="T22" fmla="*/ 0 w 853"/>
                <a:gd name="T23" fmla="*/ 0 h 212"/>
                <a:gd name="T24" fmla="*/ 0 w 853"/>
                <a:gd name="T25" fmla="*/ 0 h 212"/>
                <a:gd name="T26" fmla="*/ 0 w 853"/>
                <a:gd name="T27" fmla="*/ 0 h 21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853" h="212">
                  <a:moveTo>
                    <a:pt x="853" y="0"/>
                  </a:moveTo>
                  <a:lnTo>
                    <a:pt x="636" y="10"/>
                  </a:lnTo>
                  <a:lnTo>
                    <a:pt x="413" y="63"/>
                  </a:lnTo>
                  <a:lnTo>
                    <a:pt x="249" y="71"/>
                  </a:lnTo>
                  <a:lnTo>
                    <a:pt x="114" y="99"/>
                  </a:lnTo>
                  <a:lnTo>
                    <a:pt x="64" y="170"/>
                  </a:lnTo>
                  <a:lnTo>
                    <a:pt x="0" y="212"/>
                  </a:lnTo>
                  <a:lnTo>
                    <a:pt x="64" y="198"/>
                  </a:lnTo>
                  <a:lnTo>
                    <a:pt x="123" y="117"/>
                  </a:lnTo>
                  <a:lnTo>
                    <a:pt x="304" y="81"/>
                  </a:lnTo>
                  <a:lnTo>
                    <a:pt x="413" y="81"/>
                  </a:lnTo>
                  <a:lnTo>
                    <a:pt x="500" y="63"/>
                  </a:lnTo>
                  <a:lnTo>
                    <a:pt x="649" y="23"/>
                  </a:lnTo>
                  <a:lnTo>
                    <a:pt x="853"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grpSp>
      <p:sp>
        <p:nvSpPr>
          <p:cNvPr id="2" name="Rectangle 17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17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412" name="对象 411"/>
          <p:cNvGraphicFramePr>
            <a:graphicFrameLocks noChangeAspect="1"/>
          </p:cNvGraphicFramePr>
          <p:nvPr>
            <p:extLst>
              <p:ext uri="{D42A27DB-BD31-4B8C-83A1-F6EECF244321}">
                <p14:modId xmlns:p14="http://schemas.microsoft.com/office/powerpoint/2010/main" val="2379347795"/>
              </p:ext>
            </p:extLst>
          </p:nvPr>
        </p:nvGraphicFramePr>
        <p:xfrm>
          <a:off x="1234937" y="1486630"/>
          <a:ext cx="440021" cy="504000"/>
        </p:xfrm>
        <a:graphic>
          <a:graphicData uri="http://schemas.openxmlformats.org/presentationml/2006/ole">
            <mc:AlternateContent xmlns:mc="http://schemas.openxmlformats.org/markup-compatibility/2006">
              <mc:Choice xmlns:v="urn:schemas-microsoft-com:vml" Requires="v">
                <p:oleObj spid="_x0000_s24676" name="Visio" r:id="rId7" imgW="3561172" imgH="4347469" progId="">
                  <p:embed/>
                </p:oleObj>
              </mc:Choice>
              <mc:Fallback>
                <p:oleObj name="Visio" r:id="rId7" imgW="3561172" imgH="4347469" progId="">
                  <p:embed/>
                  <p:pic>
                    <p:nvPicPr>
                      <p:cNvPr id="0" name="Picture 88"/>
                      <p:cNvPicPr>
                        <a:picLocks noChangeAspect="1" noChangeArrowheads="1"/>
                      </p:cNvPicPr>
                      <p:nvPr/>
                    </p:nvPicPr>
                    <p:blipFill>
                      <a:blip r:embed="rId8">
                        <a:extLst>
                          <a:ext uri="{28A0092B-C50C-407E-A947-70E740481C1C}">
                            <a14:useLocalDpi xmlns:a14="http://schemas.microsoft.com/office/drawing/2010/main" val="0"/>
                          </a:ext>
                        </a:extLst>
                      </a:blip>
                      <a:srcRect l="5348" t="4167" r="4546" b="11185"/>
                      <a:stretch>
                        <a:fillRect/>
                      </a:stretch>
                    </p:blipFill>
                    <p:spPr bwMode="auto">
                      <a:xfrm>
                        <a:off x="1234937" y="1486630"/>
                        <a:ext cx="440021" cy="504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13" name="Rectangle 18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414" name="对象 413"/>
          <p:cNvGraphicFramePr>
            <a:graphicFrameLocks noChangeAspect="1"/>
          </p:cNvGraphicFramePr>
          <p:nvPr>
            <p:extLst>
              <p:ext uri="{D42A27DB-BD31-4B8C-83A1-F6EECF244321}">
                <p14:modId xmlns:p14="http://schemas.microsoft.com/office/powerpoint/2010/main" val="3363687861"/>
              </p:ext>
            </p:extLst>
          </p:nvPr>
        </p:nvGraphicFramePr>
        <p:xfrm>
          <a:off x="7436052" y="1486630"/>
          <a:ext cx="443938" cy="504000"/>
        </p:xfrm>
        <a:graphic>
          <a:graphicData uri="http://schemas.openxmlformats.org/presentationml/2006/ole">
            <mc:AlternateContent xmlns:mc="http://schemas.openxmlformats.org/markup-compatibility/2006">
              <mc:Choice xmlns:v="urn:schemas-microsoft-com:vml" Requires="v">
                <p:oleObj spid="_x0000_s24677" name="Visio" r:id="rId9" imgW="3561172" imgH="4347469" progId="">
                  <p:embed/>
                </p:oleObj>
              </mc:Choice>
              <mc:Fallback>
                <p:oleObj name="Visio" r:id="rId9" imgW="3561172" imgH="4347469" progId="">
                  <p:embed/>
                  <p:pic>
                    <p:nvPicPr>
                      <p:cNvPr id="0" name="Picture 89"/>
                      <p:cNvPicPr>
                        <a:picLocks noChangeAspect="1" noChangeArrowheads="1"/>
                      </p:cNvPicPr>
                      <p:nvPr/>
                    </p:nvPicPr>
                    <p:blipFill>
                      <a:blip r:embed="rId10">
                        <a:extLst>
                          <a:ext uri="{28A0092B-C50C-407E-A947-70E740481C1C}">
                            <a14:useLocalDpi xmlns:a14="http://schemas.microsoft.com/office/drawing/2010/main" val="0"/>
                          </a:ext>
                        </a:extLst>
                      </a:blip>
                      <a:srcRect l="4546" t="3947" r="4546" b="11403"/>
                      <a:stretch>
                        <a:fillRect/>
                      </a:stretch>
                    </p:blipFill>
                    <p:spPr bwMode="auto">
                      <a:xfrm>
                        <a:off x="7436052" y="1486630"/>
                        <a:ext cx="443938" cy="504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22" name="Text Box 399"/>
          <p:cNvSpPr txBox="1">
            <a:spLocks noChangeArrowheads="1"/>
          </p:cNvSpPr>
          <p:nvPr/>
        </p:nvSpPr>
        <p:spPr bwMode="auto">
          <a:xfrm>
            <a:off x="7471795" y="1099579"/>
            <a:ext cx="53091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900" b="1" dirty="0">
                <a:latin typeface="微软雅黑" pitchFamily="34" charset="-122"/>
                <a:ea typeface="微软雅黑" pitchFamily="34" charset="-122"/>
              </a:rPr>
              <a:t>用户</a:t>
            </a:r>
            <a:endParaRPr kumimoji="1" lang="en-US" altLang="zh-CN" sz="900" b="1" dirty="0">
              <a:latin typeface="微软雅黑" pitchFamily="34" charset="-122"/>
              <a:ea typeface="微软雅黑" pitchFamily="34" charset="-122"/>
            </a:endParaRPr>
          </a:p>
          <a:p>
            <a:pPr algn="ctr" eaLnBrk="1" hangingPunct="1"/>
            <a:r>
              <a:rPr kumimoji="1" lang="zh-CN" altLang="en-US" sz="900" b="1" dirty="0">
                <a:latin typeface="微软雅黑" pitchFamily="34" charset="-122"/>
                <a:ea typeface="微软雅黑" pitchFamily="34" charset="-122"/>
              </a:rPr>
              <a:t>收件人</a:t>
            </a:r>
          </a:p>
        </p:txBody>
      </p:sp>
    </p:spTree>
    <p:extLst>
      <p:ext uri="{BB962C8B-B14F-4D97-AF65-F5344CB8AC3E}">
        <p14:creationId xmlns:p14="http://schemas.microsoft.com/office/powerpoint/2010/main" val="974766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repeatCount="3000" fill="hold" grpId="0" nodeType="withEffect">
                                  <p:stCondLst>
                                    <p:cond delay="0"/>
                                  </p:stCondLst>
                                  <p:childTnLst>
                                    <p:set>
                                      <p:cBhvr>
                                        <p:cTn id="6" dur="1" fill="hold">
                                          <p:stCondLst>
                                            <p:cond delay="0"/>
                                          </p:stCondLst>
                                        </p:cTn>
                                        <p:tgtEl>
                                          <p:spTgt spid="351"/>
                                        </p:tgtEl>
                                        <p:attrNameLst>
                                          <p:attrName>style.visibility</p:attrName>
                                        </p:attrNameLst>
                                      </p:cBhvr>
                                      <p:to>
                                        <p:strVal val="visible"/>
                                      </p:to>
                                    </p:set>
                                    <p:animEffect transition="in" filter="wipe(left)">
                                      <p:cBhvr>
                                        <p:cTn id="7" dur="1000"/>
                                        <p:tgtEl>
                                          <p:spTgt spid="3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1" grpId="0" animBg="1"/>
    </p:bld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4"/>
          <p:cNvSpPr/>
          <p:nvPr/>
        </p:nvSpPr>
        <p:spPr>
          <a:xfrm>
            <a:off x="556963" y="1057072"/>
            <a:ext cx="8048776" cy="331493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AutoShape 5"/>
          <p:cNvSpPr>
            <a:spLocks noChangeArrowheads="1"/>
          </p:cNvSpPr>
          <p:nvPr/>
        </p:nvSpPr>
        <p:spPr bwMode="auto">
          <a:xfrm>
            <a:off x="556963" y="633865"/>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7" name="Rectangle 6"/>
          <p:cNvSpPr>
            <a:spLocks noChangeArrowheads="1"/>
          </p:cNvSpPr>
          <p:nvPr/>
        </p:nvSpPr>
        <p:spPr bwMode="auto">
          <a:xfrm>
            <a:off x="2783425" y="600654"/>
            <a:ext cx="359585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电子邮件的最主要的组成构件</a:t>
            </a:r>
          </a:p>
        </p:txBody>
      </p:sp>
      <p:graphicFrame>
        <p:nvGraphicFramePr>
          <p:cNvPr id="8" name="Object 383"/>
          <p:cNvGraphicFramePr>
            <a:graphicFrameLocks noChangeAspect="1"/>
          </p:cNvGraphicFramePr>
          <p:nvPr>
            <p:extLst>
              <p:ext uri="{D42A27DB-BD31-4B8C-83A1-F6EECF244321}">
                <p14:modId xmlns:p14="http://schemas.microsoft.com/office/powerpoint/2010/main" val="1259963877"/>
              </p:ext>
            </p:extLst>
          </p:nvPr>
        </p:nvGraphicFramePr>
        <p:xfrm>
          <a:off x="3846905" y="3061396"/>
          <a:ext cx="1597512" cy="842777"/>
        </p:xfrm>
        <a:graphic>
          <a:graphicData uri="http://schemas.openxmlformats.org/presentationml/2006/ole">
            <mc:AlternateContent xmlns:mc="http://schemas.openxmlformats.org/markup-compatibility/2006">
              <mc:Choice xmlns:v="urn:schemas-microsoft-com:vml" Requires="v">
                <p:oleObj spid="_x0000_s25698" name="VISIO" r:id="rId3" imgW="1687068" imgH="964692" progId="">
                  <p:embed/>
                </p:oleObj>
              </mc:Choice>
              <mc:Fallback>
                <p:oleObj name="VISIO" r:id="rId3" imgW="1687068" imgH="964692" progId="">
                  <p:embed/>
                  <p:pic>
                    <p:nvPicPr>
                      <p:cNvPr id="0" name="Picture 8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46905" y="3061396"/>
                        <a:ext cx="1597512" cy="842777"/>
                      </a:xfrm>
                      <a:prstGeom prst="rect">
                        <a:avLst/>
                      </a:prstGeom>
                      <a:noFill/>
                      <a:ln>
                        <a:noFill/>
                      </a:ln>
                      <a:effectLst>
                        <a:outerShdw dist="25400" dir="54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graphicFrame>
        <p:nvGraphicFramePr>
          <p:cNvPr id="9" name="Object 383"/>
          <p:cNvGraphicFramePr>
            <a:graphicFrameLocks noChangeAspect="1"/>
          </p:cNvGraphicFramePr>
          <p:nvPr>
            <p:extLst>
              <p:ext uri="{D42A27DB-BD31-4B8C-83A1-F6EECF244321}">
                <p14:modId xmlns:p14="http://schemas.microsoft.com/office/powerpoint/2010/main" val="3678927093"/>
              </p:ext>
            </p:extLst>
          </p:nvPr>
        </p:nvGraphicFramePr>
        <p:xfrm>
          <a:off x="5780655" y="2998336"/>
          <a:ext cx="1597279" cy="842777"/>
        </p:xfrm>
        <a:graphic>
          <a:graphicData uri="http://schemas.openxmlformats.org/presentationml/2006/ole">
            <mc:AlternateContent xmlns:mc="http://schemas.openxmlformats.org/markup-compatibility/2006">
              <mc:Choice xmlns:v="urn:schemas-microsoft-com:vml" Requires="v">
                <p:oleObj spid="_x0000_s25699" name="VISIO" r:id="rId5" imgW="1687068" imgH="964692" progId="">
                  <p:embed/>
                </p:oleObj>
              </mc:Choice>
              <mc:Fallback>
                <p:oleObj name="VISIO" r:id="rId5" imgW="1687068" imgH="964692" progId="">
                  <p:embed/>
                  <p:pic>
                    <p:nvPicPr>
                      <p:cNvPr id="0" name="Picture 8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80655" y="2998336"/>
                        <a:ext cx="1597279" cy="842777"/>
                      </a:xfrm>
                      <a:prstGeom prst="rect">
                        <a:avLst/>
                      </a:prstGeom>
                      <a:noFill/>
                      <a:effectLst>
                        <a:outerShdw dist="25400" dir="5400000" algn="ctr" rotWithShape="0">
                          <a:schemeClr val="bg2"/>
                        </a:outerShdw>
                      </a:effectLst>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 name="Line 3"/>
          <p:cNvSpPr>
            <a:spLocks noChangeShapeType="1"/>
          </p:cNvSpPr>
          <p:nvPr/>
        </p:nvSpPr>
        <p:spPr bwMode="auto">
          <a:xfrm flipH="1" flipV="1">
            <a:off x="2328917" y="3358737"/>
            <a:ext cx="483179" cy="44601"/>
          </a:xfrm>
          <a:prstGeom prst="line">
            <a:avLst/>
          </a:prstGeom>
          <a:noFill/>
          <a:ln w="38100">
            <a:solidFill>
              <a:srgbClr val="0000FF"/>
            </a:solidFill>
            <a:round/>
            <a:headEnd/>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11" name="Freeform 4"/>
          <p:cNvSpPr>
            <a:spLocks/>
          </p:cNvSpPr>
          <p:nvPr/>
        </p:nvSpPr>
        <p:spPr bwMode="auto">
          <a:xfrm>
            <a:off x="6375543" y="3320641"/>
            <a:ext cx="483179" cy="83627"/>
          </a:xfrm>
          <a:custGeom>
            <a:avLst/>
            <a:gdLst>
              <a:gd name="T0" fmla="*/ 2147483646 w 480"/>
              <a:gd name="T1" fmla="*/ 0 h 90"/>
              <a:gd name="T2" fmla="*/ 0 w 480"/>
              <a:gd name="T3" fmla="*/ 2147483646 h 90"/>
              <a:gd name="T4" fmla="*/ 0 60000 65536"/>
              <a:gd name="T5" fmla="*/ 0 60000 65536"/>
            </a:gdLst>
            <a:ahLst/>
            <a:cxnLst>
              <a:cxn ang="T4">
                <a:pos x="T0" y="T1"/>
              </a:cxn>
              <a:cxn ang="T5">
                <a:pos x="T2" y="T3"/>
              </a:cxn>
            </a:cxnLst>
            <a:rect l="0" t="0" r="r" b="b"/>
            <a:pathLst>
              <a:path w="480" h="90">
                <a:moveTo>
                  <a:pt x="480" y="0"/>
                </a:moveTo>
                <a:lnTo>
                  <a:pt x="0" y="90"/>
                </a:lnTo>
              </a:path>
            </a:pathLst>
          </a:custGeom>
          <a:noFill/>
          <a:ln w="38100" cmpd="sng">
            <a:solidFill>
              <a:srgbClr val="0000FF"/>
            </a:solidFill>
            <a:round/>
            <a:headEnd type="none" w="med" len="med"/>
            <a:tailEnd type="none" w="sm"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12" name="Line 5"/>
          <p:cNvSpPr>
            <a:spLocks noChangeShapeType="1"/>
          </p:cNvSpPr>
          <p:nvPr/>
        </p:nvSpPr>
        <p:spPr bwMode="auto">
          <a:xfrm flipH="1" flipV="1">
            <a:off x="5360866" y="3447939"/>
            <a:ext cx="495259" cy="0"/>
          </a:xfrm>
          <a:prstGeom prst="line">
            <a:avLst/>
          </a:prstGeom>
          <a:noFill/>
          <a:ln w="38100">
            <a:solidFill>
              <a:srgbClr val="0000FF"/>
            </a:solidFill>
            <a:round/>
            <a:headEnd/>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13" name="Line 6"/>
          <p:cNvSpPr>
            <a:spLocks noChangeShapeType="1"/>
          </p:cNvSpPr>
          <p:nvPr/>
        </p:nvSpPr>
        <p:spPr bwMode="auto">
          <a:xfrm flipH="1" flipV="1">
            <a:off x="3440229" y="3440506"/>
            <a:ext cx="495259" cy="0"/>
          </a:xfrm>
          <a:prstGeom prst="line">
            <a:avLst/>
          </a:prstGeom>
          <a:noFill/>
          <a:ln w="38100">
            <a:solidFill>
              <a:srgbClr val="0000FF"/>
            </a:solidFill>
            <a:round/>
            <a:headEnd/>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14" name="Text Box 7"/>
          <p:cNvSpPr txBox="1">
            <a:spLocks noChangeArrowheads="1"/>
          </p:cNvSpPr>
          <p:nvPr/>
        </p:nvSpPr>
        <p:spPr bwMode="auto">
          <a:xfrm>
            <a:off x="1700784" y="2878345"/>
            <a:ext cx="530915"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900" b="1">
                <a:latin typeface="微软雅黑" pitchFamily="34" charset="-122"/>
                <a:ea typeface="微软雅黑" pitchFamily="34" charset="-122"/>
              </a:rPr>
              <a:t>发送方</a:t>
            </a:r>
          </a:p>
        </p:txBody>
      </p:sp>
      <p:sp>
        <p:nvSpPr>
          <p:cNvPr id="15" name="Text Box 8"/>
          <p:cNvSpPr txBox="1">
            <a:spLocks noChangeArrowheads="1"/>
          </p:cNvSpPr>
          <p:nvPr/>
        </p:nvSpPr>
        <p:spPr bwMode="auto">
          <a:xfrm>
            <a:off x="2324891" y="3967357"/>
            <a:ext cx="646331"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900" b="1">
                <a:solidFill>
                  <a:srgbClr val="0000FF"/>
                </a:solidFill>
                <a:latin typeface="微软雅黑" pitchFamily="34" charset="-122"/>
                <a:ea typeface="微软雅黑" pitchFamily="34" charset="-122"/>
              </a:rPr>
              <a:t>邮件缓存</a:t>
            </a:r>
          </a:p>
        </p:txBody>
      </p:sp>
      <p:sp>
        <p:nvSpPr>
          <p:cNvPr id="16" name="Text Box 9"/>
          <p:cNvSpPr txBox="1">
            <a:spLocks noChangeArrowheads="1"/>
          </p:cNvSpPr>
          <p:nvPr/>
        </p:nvSpPr>
        <p:spPr bwMode="auto">
          <a:xfrm>
            <a:off x="5131356" y="3985011"/>
            <a:ext cx="76174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900" b="1">
                <a:latin typeface="微软雅黑" pitchFamily="34" charset="-122"/>
                <a:ea typeface="微软雅黑" pitchFamily="34" charset="-122"/>
              </a:rPr>
              <a:t>   </a:t>
            </a:r>
            <a:r>
              <a:rPr kumimoji="1" lang="zh-CN" altLang="en-US" sz="900" b="1">
                <a:latin typeface="微软雅黑" pitchFamily="34" charset="-122"/>
                <a:ea typeface="微软雅黑" pitchFamily="34" charset="-122"/>
              </a:rPr>
              <a:t>接收方</a:t>
            </a:r>
          </a:p>
          <a:p>
            <a:pPr algn="ctr" eaLnBrk="1" hangingPunct="1"/>
            <a:r>
              <a:rPr kumimoji="1" lang="zh-CN" altLang="en-US" sz="900" b="1">
                <a:latin typeface="微软雅黑" pitchFamily="34" charset="-122"/>
                <a:ea typeface="微软雅黑" pitchFamily="34" charset="-122"/>
              </a:rPr>
              <a:t>邮件服务器</a:t>
            </a:r>
          </a:p>
        </p:txBody>
      </p:sp>
      <p:sp>
        <p:nvSpPr>
          <p:cNvPr id="17" name="Oval 10"/>
          <p:cNvSpPr>
            <a:spLocks noChangeArrowheads="1"/>
          </p:cNvSpPr>
          <p:nvPr/>
        </p:nvSpPr>
        <p:spPr bwMode="auto">
          <a:xfrm>
            <a:off x="5662853" y="3045600"/>
            <a:ext cx="822411" cy="759149"/>
          </a:xfrm>
          <a:prstGeom prst="ellipse">
            <a:avLst/>
          </a:prstGeom>
          <a:solidFill>
            <a:srgbClr val="00FFCC"/>
          </a:solidFill>
          <a:ln w="9525">
            <a:solidFill>
              <a:schemeClr val="tx1"/>
            </a:solidFill>
            <a:round/>
            <a:headEnd/>
            <a:tailEnd/>
          </a:ln>
          <a:effectLst/>
        </p:spPr>
        <p:txBody>
          <a:bodyPr wrap="none" anchor="ctr"/>
          <a:lstStyle/>
          <a:p>
            <a:pPr algn="ctr" eaLnBrk="1" hangingPunct="1"/>
            <a:endParaRPr lang="zh-CN" altLang="en-US" sz="900" b="1">
              <a:latin typeface="微软雅黑" pitchFamily="34" charset="-122"/>
              <a:ea typeface="微软雅黑" pitchFamily="34" charset="-122"/>
            </a:endParaRPr>
          </a:p>
        </p:txBody>
      </p:sp>
      <p:grpSp>
        <p:nvGrpSpPr>
          <p:cNvPr id="18" name="Group 11"/>
          <p:cNvGrpSpPr>
            <a:grpSpLocks/>
          </p:cNvGrpSpPr>
          <p:nvPr/>
        </p:nvGrpSpPr>
        <p:grpSpPr bwMode="auto">
          <a:xfrm>
            <a:off x="5905450" y="3109714"/>
            <a:ext cx="289908" cy="267607"/>
            <a:chOff x="2351" y="2975"/>
            <a:chExt cx="481" cy="433"/>
          </a:xfrm>
          <a:effectLst/>
        </p:grpSpPr>
        <p:sp>
          <p:nvSpPr>
            <p:cNvPr id="19" name="Rectangle 12"/>
            <p:cNvSpPr>
              <a:spLocks noChangeArrowheads="1"/>
            </p:cNvSpPr>
            <p:nvPr/>
          </p:nvSpPr>
          <p:spPr bwMode="auto">
            <a:xfrm rot="-5400000">
              <a:off x="2376" y="2952"/>
              <a:ext cx="432" cy="480"/>
            </a:xfrm>
            <a:prstGeom prst="rect">
              <a:avLst/>
            </a:prstGeom>
            <a:solidFill>
              <a:srgbClr val="CCECFF"/>
            </a:solidFill>
            <a:ln w="19050">
              <a:solidFill>
                <a:schemeClr val="tx1"/>
              </a:solidFill>
              <a:miter lim="800000"/>
              <a:headEnd/>
              <a:tailEnd/>
            </a:ln>
            <a:effectLst>
              <a:outerShdw dist="35921" dir="2700000" algn="ctr" rotWithShape="0">
                <a:schemeClr val="bg2"/>
              </a:outerShdw>
            </a:effectLst>
          </p:spPr>
          <p:txBody>
            <a:bodyPr wrap="none" anchor="ctr"/>
            <a:lstStyle/>
            <a:p>
              <a:pPr algn="ctr" eaLnBrk="1" hangingPunct="1"/>
              <a:endParaRPr lang="zh-CN" altLang="en-US" sz="900" b="1">
                <a:latin typeface="微软雅黑" pitchFamily="34" charset="-122"/>
                <a:ea typeface="微软雅黑" pitchFamily="34" charset="-122"/>
              </a:endParaRPr>
            </a:p>
          </p:txBody>
        </p:sp>
        <p:sp>
          <p:nvSpPr>
            <p:cNvPr id="20" name="Line 13"/>
            <p:cNvSpPr>
              <a:spLocks noChangeShapeType="1"/>
            </p:cNvSpPr>
            <p:nvPr/>
          </p:nvSpPr>
          <p:spPr bwMode="auto">
            <a:xfrm rot="10800000">
              <a:off x="2351" y="3321"/>
              <a:ext cx="48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21" name="Line 14"/>
            <p:cNvSpPr>
              <a:spLocks noChangeShapeType="1"/>
            </p:cNvSpPr>
            <p:nvPr/>
          </p:nvSpPr>
          <p:spPr bwMode="auto">
            <a:xfrm rot="10800000">
              <a:off x="2351" y="3234"/>
              <a:ext cx="48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22" name="Line 15"/>
            <p:cNvSpPr>
              <a:spLocks noChangeShapeType="1"/>
            </p:cNvSpPr>
            <p:nvPr/>
          </p:nvSpPr>
          <p:spPr bwMode="auto">
            <a:xfrm rot="10800000">
              <a:off x="2351" y="3148"/>
              <a:ext cx="48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23" name="Line 16"/>
            <p:cNvSpPr>
              <a:spLocks noChangeShapeType="1"/>
            </p:cNvSpPr>
            <p:nvPr/>
          </p:nvSpPr>
          <p:spPr bwMode="auto">
            <a:xfrm rot="10800000">
              <a:off x="2351" y="3061"/>
              <a:ext cx="48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24" name="Line 17"/>
            <p:cNvSpPr>
              <a:spLocks noChangeShapeType="1"/>
            </p:cNvSpPr>
            <p:nvPr/>
          </p:nvSpPr>
          <p:spPr bwMode="auto">
            <a:xfrm rot="5400000">
              <a:off x="2519" y="3191"/>
              <a:ext cx="43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25" name="Line 18"/>
            <p:cNvSpPr>
              <a:spLocks noChangeShapeType="1"/>
            </p:cNvSpPr>
            <p:nvPr/>
          </p:nvSpPr>
          <p:spPr bwMode="auto">
            <a:xfrm rot="5400000">
              <a:off x="2423" y="3191"/>
              <a:ext cx="43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26" name="Line 19"/>
            <p:cNvSpPr>
              <a:spLocks noChangeShapeType="1"/>
            </p:cNvSpPr>
            <p:nvPr/>
          </p:nvSpPr>
          <p:spPr bwMode="auto">
            <a:xfrm rot="5400000">
              <a:off x="2327" y="3191"/>
              <a:ext cx="43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27" name="Line 20"/>
            <p:cNvSpPr>
              <a:spLocks noChangeShapeType="1"/>
            </p:cNvSpPr>
            <p:nvPr/>
          </p:nvSpPr>
          <p:spPr bwMode="auto">
            <a:xfrm rot="5400000">
              <a:off x="2231" y="3191"/>
              <a:ext cx="43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grpSp>
      <p:grpSp>
        <p:nvGrpSpPr>
          <p:cNvPr id="28" name="Group 21"/>
          <p:cNvGrpSpPr>
            <a:grpSpLocks/>
          </p:cNvGrpSpPr>
          <p:nvPr/>
        </p:nvGrpSpPr>
        <p:grpSpPr bwMode="auto">
          <a:xfrm>
            <a:off x="5839013" y="3433072"/>
            <a:ext cx="463047" cy="267607"/>
            <a:chOff x="1296" y="768"/>
            <a:chExt cx="556" cy="336"/>
          </a:xfrm>
          <a:effectLst/>
        </p:grpSpPr>
        <p:sp>
          <p:nvSpPr>
            <p:cNvPr id="29" name="Rectangle 22"/>
            <p:cNvSpPr>
              <a:spLocks noChangeArrowheads="1"/>
            </p:cNvSpPr>
            <p:nvPr/>
          </p:nvSpPr>
          <p:spPr bwMode="auto">
            <a:xfrm>
              <a:off x="1296" y="768"/>
              <a:ext cx="556" cy="336"/>
            </a:xfrm>
            <a:prstGeom prst="rect">
              <a:avLst/>
            </a:prstGeom>
            <a:solidFill>
              <a:srgbClr val="FFFF99"/>
            </a:solidFill>
            <a:ln w="12700">
              <a:solidFill>
                <a:schemeClr val="tx1"/>
              </a:solidFill>
              <a:miter lim="800000"/>
              <a:headEnd/>
              <a:tailEnd/>
            </a:ln>
            <a:effectLst>
              <a:outerShdw dist="35921" dir="2700000" algn="ctr" rotWithShape="0">
                <a:schemeClr val="bg2"/>
              </a:outerShdw>
            </a:effectLst>
          </p:spPr>
          <p:txBody>
            <a:bodyPr wrap="none" anchor="ctr"/>
            <a:lstStyle/>
            <a:p>
              <a:pPr algn="ctr" eaLnBrk="1" hangingPunct="1"/>
              <a:endParaRPr kumimoji="1" lang="zh-CN" altLang="zh-CN" sz="900" b="1">
                <a:latin typeface="微软雅黑" pitchFamily="34" charset="-122"/>
                <a:ea typeface="微软雅黑" pitchFamily="34" charset="-122"/>
              </a:endParaRPr>
            </a:p>
          </p:txBody>
        </p:sp>
        <p:grpSp>
          <p:nvGrpSpPr>
            <p:cNvPr id="30" name="Group 23"/>
            <p:cNvGrpSpPr>
              <a:grpSpLocks/>
            </p:cNvGrpSpPr>
            <p:nvPr/>
          </p:nvGrpSpPr>
          <p:grpSpPr bwMode="auto">
            <a:xfrm>
              <a:off x="1367" y="829"/>
              <a:ext cx="393" cy="214"/>
              <a:chOff x="2928" y="3744"/>
              <a:chExt cx="528" cy="336"/>
            </a:xfrm>
          </p:grpSpPr>
          <p:grpSp>
            <p:nvGrpSpPr>
              <p:cNvPr id="31" name="Group 24"/>
              <p:cNvGrpSpPr>
                <a:grpSpLocks/>
              </p:cNvGrpSpPr>
              <p:nvPr/>
            </p:nvGrpSpPr>
            <p:grpSpPr bwMode="auto">
              <a:xfrm>
                <a:off x="3024" y="3744"/>
                <a:ext cx="432" cy="240"/>
                <a:chOff x="2736" y="3648"/>
                <a:chExt cx="432" cy="240"/>
              </a:xfrm>
            </p:grpSpPr>
            <p:grpSp>
              <p:nvGrpSpPr>
                <p:cNvPr id="46" name="Group 25"/>
                <p:cNvGrpSpPr>
                  <a:grpSpLocks/>
                </p:cNvGrpSpPr>
                <p:nvPr/>
              </p:nvGrpSpPr>
              <p:grpSpPr bwMode="auto">
                <a:xfrm>
                  <a:off x="2736" y="3648"/>
                  <a:ext cx="432" cy="240"/>
                  <a:chOff x="2592" y="3504"/>
                  <a:chExt cx="576" cy="384"/>
                </a:xfrm>
              </p:grpSpPr>
              <p:sp>
                <p:nvSpPr>
                  <p:cNvPr id="48" name="Rectangle 26"/>
                  <p:cNvSpPr>
                    <a:spLocks noChangeArrowheads="1"/>
                  </p:cNvSpPr>
                  <p:nvPr/>
                </p:nvSpPr>
                <p:spPr bwMode="auto">
                  <a:xfrm>
                    <a:off x="2592" y="3504"/>
                    <a:ext cx="576" cy="384"/>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en-US" sz="900" b="1">
                      <a:latin typeface="微软雅黑" pitchFamily="34" charset="-122"/>
                      <a:ea typeface="微软雅黑" pitchFamily="34" charset="-122"/>
                    </a:endParaRPr>
                  </a:p>
                </p:txBody>
              </p:sp>
              <p:sp>
                <p:nvSpPr>
                  <p:cNvPr id="49" name="Freeform 27"/>
                  <p:cNvSpPr>
                    <a:spLocks/>
                  </p:cNvSpPr>
                  <p:nvPr/>
                </p:nvSpPr>
                <p:spPr bwMode="auto">
                  <a:xfrm>
                    <a:off x="2592" y="3504"/>
                    <a:ext cx="576" cy="240"/>
                  </a:xfrm>
                  <a:custGeom>
                    <a:avLst/>
                    <a:gdLst>
                      <a:gd name="T0" fmla="*/ 0 w 576"/>
                      <a:gd name="T1" fmla="*/ 0 h 240"/>
                      <a:gd name="T2" fmla="*/ 288 w 576"/>
                      <a:gd name="T3" fmla="*/ 240 h 240"/>
                      <a:gd name="T4" fmla="*/ 576 w 576"/>
                      <a:gd name="T5" fmla="*/ 0 h 240"/>
                      <a:gd name="T6" fmla="*/ 0 60000 65536"/>
                      <a:gd name="T7" fmla="*/ 0 60000 65536"/>
                      <a:gd name="T8" fmla="*/ 0 60000 65536"/>
                    </a:gdLst>
                    <a:ahLst/>
                    <a:cxnLst>
                      <a:cxn ang="T6">
                        <a:pos x="T0" y="T1"/>
                      </a:cxn>
                      <a:cxn ang="T7">
                        <a:pos x="T2" y="T3"/>
                      </a:cxn>
                      <a:cxn ang="T8">
                        <a:pos x="T4" y="T5"/>
                      </a:cxn>
                    </a:cxnLst>
                    <a:rect l="0" t="0" r="r" b="b"/>
                    <a:pathLst>
                      <a:path w="576" h="240">
                        <a:moveTo>
                          <a:pt x="0" y="0"/>
                        </a:moveTo>
                        <a:lnTo>
                          <a:pt x="288" y="240"/>
                        </a:lnTo>
                        <a:lnTo>
                          <a:pt x="576" y="0"/>
                        </a:lnTo>
                      </a:path>
                    </a:pathLst>
                  </a:custGeom>
                  <a:solidFill>
                    <a:srgbClr val="FFFF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50" name="Line 28"/>
                  <p:cNvSpPr>
                    <a:spLocks noChangeShapeType="1"/>
                  </p:cNvSpPr>
                  <p:nvPr/>
                </p:nvSpPr>
                <p:spPr bwMode="auto">
                  <a:xfrm flipV="1">
                    <a:off x="2592" y="3704"/>
                    <a:ext cx="232" cy="18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51" name="Line 29"/>
                  <p:cNvSpPr>
                    <a:spLocks noChangeShapeType="1"/>
                  </p:cNvSpPr>
                  <p:nvPr/>
                </p:nvSpPr>
                <p:spPr bwMode="auto">
                  <a:xfrm flipH="1" flipV="1">
                    <a:off x="2936" y="3704"/>
                    <a:ext cx="232" cy="18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grpSp>
            <p:sp>
              <p:nvSpPr>
                <p:cNvPr id="47" name="Line 30"/>
                <p:cNvSpPr>
                  <a:spLocks noChangeShapeType="1"/>
                </p:cNvSpPr>
                <p:nvPr/>
              </p:nvSpPr>
              <p:spPr bwMode="auto">
                <a:xfrm>
                  <a:off x="2736" y="3648"/>
                  <a:ext cx="42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grpSp>
          <p:grpSp>
            <p:nvGrpSpPr>
              <p:cNvPr id="32" name="Group 31"/>
              <p:cNvGrpSpPr>
                <a:grpSpLocks/>
              </p:cNvGrpSpPr>
              <p:nvPr/>
            </p:nvGrpSpPr>
            <p:grpSpPr bwMode="auto">
              <a:xfrm>
                <a:off x="2976" y="3792"/>
                <a:ext cx="432" cy="240"/>
                <a:chOff x="2736" y="3648"/>
                <a:chExt cx="432" cy="240"/>
              </a:xfrm>
            </p:grpSpPr>
            <p:grpSp>
              <p:nvGrpSpPr>
                <p:cNvPr id="40" name="Group 32"/>
                <p:cNvGrpSpPr>
                  <a:grpSpLocks/>
                </p:cNvGrpSpPr>
                <p:nvPr/>
              </p:nvGrpSpPr>
              <p:grpSpPr bwMode="auto">
                <a:xfrm>
                  <a:off x="2736" y="3648"/>
                  <a:ext cx="432" cy="240"/>
                  <a:chOff x="2592" y="3504"/>
                  <a:chExt cx="576" cy="384"/>
                </a:xfrm>
              </p:grpSpPr>
              <p:sp>
                <p:nvSpPr>
                  <p:cNvPr id="42" name="Rectangle 33"/>
                  <p:cNvSpPr>
                    <a:spLocks noChangeArrowheads="1"/>
                  </p:cNvSpPr>
                  <p:nvPr/>
                </p:nvSpPr>
                <p:spPr bwMode="auto">
                  <a:xfrm>
                    <a:off x="2592" y="3504"/>
                    <a:ext cx="576" cy="384"/>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en-US" sz="900" b="1">
                      <a:latin typeface="微软雅黑" pitchFamily="34" charset="-122"/>
                      <a:ea typeface="微软雅黑" pitchFamily="34" charset="-122"/>
                    </a:endParaRPr>
                  </a:p>
                </p:txBody>
              </p:sp>
              <p:sp>
                <p:nvSpPr>
                  <p:cNvPr id="43" name="Freeform 34"/>
                  <p:cNvSpPr>
                    <a:spLocks/>
                  </p:cNvSpPr>
                  <p:nvPr/>
                </p:nvSpPr>
                <p:spPr bwMode="auto">
                  <a:xfrm>
                    <a:off x="2592" y="3504"/>
                    <a:ext cx="576" cy="240"/>
                  </a:xfrm>
                  <a:custGeom>
                    <a:avLst/>
                    <a:gdLst>
                      <a:gd name="T0" fmla="*/ 0 w 576"/>
                      <a:gd name="T1" fmla="*/ 0 h 240"/>
                      <a:gd name="T2" fmla="*/ 288 w 576"/>
                      <a:gd name="T3" fmla="*/ 240 h 240"/>
                      <a:gd name="T4" fmla="*/ 576 w 576"/>
                      <a:gd name="T5" fmla="*/ 0 h 240"/>
                      <a:gd name="T6" fmla="*/ 0 60000 65536"/>
                      <a:gd name="T7" fmla="*/ 0 60000 65536"/>
                      <a:gd name="T8" fmla="*/ 0 60000 65536"/>
                    </a:gdLst>
                    <a:ahLst/>
                    <a:cxnLst>
                      <a:cxn ang="T6">
                        <a:pos x="T0" y="T1"/>
                      </a:cxn>
                      <a:cxn ang="T7">
                        <a:pos x="T2" y="T3"/>
                      </a:cxn>
                      <a:cxn ang="T8">
                        <a:pos x="T4" y="T5"/>
                      </a:cxn>
                    </a:cxnLst>
                    <a:rect l="0" t="0" r="r" b="b"/>
                    <a:pathLst>
                      <a:path w="576" h="240">
                        <a:moveTo>
                          <a:pt x="0" y="0"/>
                        </a:moveTo>
                        <a:lnTo>
                          <a:pt x="288" y="240"/>
                        </a:lnTo>
                        <a:lnTo>
                          <a:pt x="576" y="0"/>
                        </a:lnTo>
                      </a:path>
                    </a:pathLst>
                  </a:custGeom>
                  <a:solidFill>
                    <a:srgbClr val="FFFF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44" name="Line 35"/>
                  <p:cNvSpPr>
                    <a:spLocks noChangeShapeType="1"/>
                  </p:cNvSpPr>
                  <p:nvPr/>
                </p:nvSpPr>
                <p:spPr bwMode="auto">
                  <a:xfrm flipV="1">
                    <a:off x="2592" y="3704"/>
                    <a:ext cx="232" cy="18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45" name="Line 36"/>
                  <p:cNvSpPr>
                    <a:spLocks noChangeShapeType="1"/>
                  </p:cNvSpPr>
                  <p:nvPr/>
                </p:nvSpPr>
                <p:spPr bwMode="auto">
                  <a:xfrm flipH="1" flipV="1">
                    <a:off x="2936" y="3704"/>
                    <a:ext cx="232" cy="18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grpSp>
            <p:sp>
              <p:nvSpPr>
                <p:cNvPr id="41" name="Line 37"/>
                <p:cNvSpPr>
                  <a:spLocks noChangeShapeType="1"/>
                </p:cNvSpPr>
                <p:nvPr/>
              </p:nvSpPr>
              <p:spPr bwMode="auto">
                <a:xfrm>
                  <a:off x="2736" y="3648"/>
                  <a:ext cx="42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grpSp>
          <p:grpSp>
            <p:nvGrpSpPr>
              <p:cNvPr id="33" name="Group 38"/>
              <p:cNvGrpSpPr>
                <a:grpSpLocks/>
              </p:cNvGrpSpPr>
              <p:nvPr/>
            </p:nvGrpSpPr>
            <p:grpSpPr bwMode="auto">
              <a:xfrm>
                <a:off x="2928" y="3840"/>
                <a:ext cx="432" cy="240"/>
                <a:chOff x="2736" y="3648"/>
                <a:chExt cx="432" cy="240"/>
              </a:xfrm>
            </p:grpSpPr>
            <p:grpSp>
              <p:nvGrpSpPr>
                <p:cNvPr id="34" name="Group 39"/>
                <p:cNvGrpSpPr>
                  <a:grpSpLocks/>
                </p:cNvGrpSpPr>
                <p:nvPr/>
              </p:nvGrpSpPr>
              <p:grpSpPr bwMode="auto">
                <a:xfrm>
                  <a:off x="2736" y="3648"/>
                  <a:ext cx="432" cy="240"/>
                  <a:chOff x="2592" y="3504"/>
                  <a:chExt cx="576" cy="384"/>
                </a:xfrm>
              </p:grpSpPr>
              <p:sp>
                <p:nvSpPr>
                  <p:cNvPr id="36" name="Rectangle 40"/>
                  <p:cNvSpPr>
                    <a:spLocks noChangeArrowheads="1"/>
                  </p:cNvSpPr>
                  <p:nvPr/>
                </p:nvSpPr>
                <p:spPr bwMode="auto">
                  <a:xfrm>
                    <a:off x="2592" y="3504"/>
                    <a:ext cx="576" cy="384"/>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en-US" sz="900" b="1">
                      <a:latin typeface="微软雅黑" pitchFamily="34" charset="-122"/>
                      <a:ea typeface="微软雅黑" pitchFamily="34" charset="-122"/>
                    </a:endParaRPr>
                  </a:p>
                </p:txBody>
              </p:sp>
              <p:sp>
                <p:nvSpPr>
                  <p:cNvPr id="37" name="Freeform 41"/>
                  <p:cNvSpPr>
                    <a:spLocks/>
                  </p:cNvSpPr>
                  <p:nvPr/>
                </p:nvSpPr>
                <p:spPr bwMode="auto">
                  <a:xfrm>
                    <a:off x="2592" y="3504"/>
                    <a:ext cx="576" cy="240"/>
                  </a:xfrm>
                  <a:custGeom>
                    <a:avLst/>
                    <a:gdLst>
                      <a:gd name="T0" fmla="*/ 0 w 576"/>
                      <a:gd name="T1" fmla="*/ 0 h 240"/>
                      <a:gd name="T2" fmla="*/ 288 w 576"/>
                      <a:gd name="T3" fmla="*/ 240 h 240"/>
                      <a:gd name="T4" fmla="*/ 576 w 576"/>
                      <a:gd name="T5" fmla="*/ 0 h 240"/>
                      <a:gd name="T6" fmla="*/ 0 60000 65536"/>
                      <a:gd name="T7" fmla="*/ 0 60000 65536"/>
                      <a:gd name="T8" fmla="*/ 0 60000 65536"/>
                    </a:gdLst>
                    <a:ahLst/>
                    <a:cxnLst>
                      <a:cxn ang="T6">
                        <a:pos x="T0" y="T1"/>
                      </a:cxn>
                      <a:cxn ang="T7">
                        <a:pos x="T2" y="T3"/>
                      </a:cxn>
                      <a:cxn ang="T8">
                        <a:pos x="T4" y="T5"/>
                      </a:cxn>
                    </a:cxnLst>
                    <a:rect l="0" t="0" r="r" b="b"/>
                    <a:pathLst>
                      <a:path w="576" h="240">
                        <a:moveTo>
                          <a:pt x="0" y="0"/>
                        </a:moveTo>
                        <a:lnTo>
                          <a:pt x="288" y="240"/>
                        </a:lnTo>
                        <a:lnTo>
                          <a:pt x="576" y="0"/>
                        </a:lnTo>
                      </a:path>
                    </a:pathLst>
                  </a:custGeom>
                  <a:solidFill>
                    <a:srgbClr val="FFFF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8" name="Line 42"/>
                  <p:cNvSpPr>
                    <a:spLocks noChangeShapeType="1"/>
                  </p:cNvSpPr>
                  <p:nvPr/>
                </p:nvSpPr>
                <p:spPr bwMode="auto">
                  <a:xfrm flipV="1">
                    <a:off x="2592" y="3704"/>
                    <a:ext cx="232" cy="18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9" name="Line 43"/>
                  <p:cNvSpPr>
                    <a:spLocks noChangeShapeType="1"/>
                  </p:cNvSpPr>
                  <p:nvPr/>
                </p:nvSpPr>
                <p:spPr bwMode="auto">
                  <a:xfrm flipH="1" flipV="1">
                    <a:off x="2936" y="3704"/>
                    <a:ext cx="232" cy="18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grpSp>
            <p:sp>
              <p:nvSpPr>
                <p:cNvPr id="35" name="Line 44"/>
                <p:cNvSpPr>
                  <a:spLocks noChangeShapeType="1"/>
                </p:cNvSpPr>
                <p:nvPr/>
              </p:nvSpPr>
              <p:spPr bwMode="auto">
                <a:xfrm>
                  <a:off x="2736" y="3648"/>
                  <a:ext cx="42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grpSp>
        </p:grpSp>
      </p:grpSp>
      <p:grpSp>
        <p:nvGrpSpPr>
          <p:cNvPr id="52" name="Group 45"/>
          <p:cNvGrpSpPr>
            <a:grpSpLocks/>
          </p:cNvGrpSpPr>
          <p:nvPr/>
        </p:nvGrpSpPr>
        <p:grpSpPr bwMode="auto">
          <a:xfrm>
            <a:off x="1900095" y="3171970"/>
            <a:ext cx="560690" cy="593753"/>
            <a:chOff x="246" y="1767"/>
            <a:chExt cx="557" cy="639"/>
          </a:xfrm>
        </p:grpSpPr>
        <p:grpSp>
          <p:nvGrpSpPr>
            <p:cNvPr id="53" name="Group 46"/>
            <p:cNvGrpSpPr>
              <a:grpSpLocks/>
            </p:cNvGrpSpPr>
            <p:nvPr/>
          </p:nvGrpSpPr>
          <p:grpSpPr bwMode="auto">
            <a:xfrm>
              <a:off x="246" y="1943"/>
              <a:ext cx="557" cy="463"/>
              <a:chOff x="246" y="1943"/>
              <a:chExt cx="557" cy="463"/>
            </a:xfrm>
          </p:grpSpPr>
          <p:sp>
            <p:nvSpPr>
              <p:cNvPr id="106" name="Freeform 47"/>
              <p:cNvSpPr>
                <a:spLocks/>
              </p:cNvSpPr>
              <p:nvPr/>
            </p:nvSpPr>
            <p:spPr bwMode="auto">
              <a:xfrm>
                <a:off x="373" y="2005"/>
                <a:ext cx="196" cy="295"/>
              </a:xfrm>
              <a:custGeom>
                <a:avLst/>
                <a:gdLst>
                  <a:gd name="T0" fmla="*/ 0 w 982"/>
                  <a:gd name="T1" fmla="*/ 0 h 1477"/>
                  <a:gd name="T2" fmla="*/ 0 w 982"/>
                  <a:gd name="T3" fmla="*/ 0 h 1477"/>
                  <a:gd name="T4" fmla="*/ 0 w 982"/>
                  <a:gd name="T5" fmla="*/ 0 h 1477"/>
                  <a:gd name="T6" fmla="*/ 0 w 982"/>
                  <a:gd name="T7" fmla="*/ 0 h 147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82" h="1477">
                    <a:moveTo>
                      <a:pt x="652" y="26"/>
                    </a:moveTo>
                    <a:lnTo>
                      <a:pt x="982" y="1347"/>
                    </a:lnTo>
                    <a:lnTo>
                      <a:pt x="0" y="1477"/>
                    </a:lnTo>
                    <a:lnTo>
                      <a:pt x="252" y="0"/>
                    </a:lnTo>
                  </a:path>
                </a:pathLst>
              </a:custGeom>
              <a:noFill/>
              <a:ln w="174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a:endParaRPr lang="zh-CN" altLang="en-US" sz="900" b="1">
                  <a:latin typeface="微软雅黑" pitchFamily="34" charset="-122"/>
                  <a:ea typeface="微软雅黑" pitchFamily="34" charset="-122"/>
                </a:endParaRPr>
              </a:p>
            </p:txBody>
          </p:sp>
          <p:grpSp>
            <p:nvGrpSpPr>
              <p:cNvPr id="107" name="Group 48"/>
              <p:cNvGrpSpPr>
                <a:grpSpLocks/>
              </p:cNvGrpSpPr>
              <p:nvPr/>
            </p:nvGrpSpPr>
            <p:grpSpPr bwMode="auto">
              <a:xfrm>
                <a:off x="246" y="1943"/>
                <a:ext cx="551" cy="121"/>
                <a:chOff x="246" y="1943"/>
                <a:chExt cx="551" cy="121"/>
              </a:xfrm>
            </p:grpSpPr>
            <p:sp>
              <p:nvSpPr>
                <p:cNvPr id="109" name="Freeform 49"/>
                <p:cNvSpPr>
                  <a:spLocks/>
                </p:cNvSpPr>
                <p:nvPr/>
              </p:nvSpPr>
              <p:spPr bwMode="auto">
                <a:xfrm>
                  <a:off x="246" y="1943"/>
                  <a:ext cx="551" cy="104"/>
                </a:xfrm>
                <a:custGeom>
                  <a:avLst/>
                  <a:gdLst>
                    <a:gd name="T0" fmla="*/ 0 w 2751"/>
                    <a:gd name="T1" fmla="*/ 0 h 522"/>
                    <a:gd name="T2" fmla="*/ 0 w 2751"/>
                    <a:gd name="T3" fmla="*/ 0 h 522"/>
                    <a:gd name="T4" fmla="*/ 0 w 2751"/>
                    <a:gd name="T5" fmla="*/ 0 h 522"/>
                    <a:gd name="T6" fmla="*/ 0 w 2751"/>
                    <a:gd name="T7" fmla="*/ 0 h 522"/>
                    <a:gd name="T8" fmla="*/ 0 w 2751"/>
                    <a:gd name="T9" fmla="*/ 0 h 52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751" h="522">
                      <a:moveTo>
                        <a:pt x="2751" y="270"/>
                      </a:moveTo>
                      <a:lnTo>
                        <a:pt x="1016" y="522"/>
                      </a:lnTo>
                      <a:lnTo>
                        <a:pt x="0" y="132"/>
                      </a:lnTo>
                      <a:lnTo>
                        <a:pt x="1302" y="0"/>
                      </a:lnTo>
                      <a:lnTo>
                        <a:pt x="2751" y="270"/>
                      </a:lnTo>
                      <a:close/>
                    </a:path>
                  </a:pathLst>
                </a:custGeom>
                <a:solidFill>
                  <a:srgbClr val="FFFFFF"/>
                </a:solidFill>
                <a:ln w="3175">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110" name="Freeform 50"/>
                <p:cNvSpPr>
                  <a:spLocks/>
                </p:cNvSpPr>
                <p:nvPr/>
              </p:nvSpPr>
              <p:spPr bwMode="auto">
                <a:xfrm>
                  <a:off x="450" y="1997"/>
                  <a:ext cx="345" cy="67"/>
                </a:xfrm>
                <a:custGeom>
                  <a:avLst/>
                  <a:gdLst>
                    <a:gd name="T0" fmla="*/ 0 w 1728"/>
                    <a:gd name="T1" fmla="*/ 0 h 337"/>
                    <a:gd name="T2" fmla="*/ 0 w 1728"/>
                    <a:gd name="T3" fmla="*/ 0 h 337"/>
                    <a:gd name="T4" fmla="*/ 0 w 1728"/>
                    <a:gd name="T5" fmla="*/ 0 h 337"/>
                    <a:gd name="T6" fmla="*/ 0 w 1728"/>
                    <a:gd name="T7" fmla="*/ 0 h 337"/>
                    <a:gd name="T8" fmla="*/ 0 w 1728"/>
                    <a:gd name="T9" fmla="*/ 0 h 33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28" h="337">
                      <a:moveTo>
                        <a:pt x="1728" y="0"/>
                      </a:moveTo>
                      <a:lnTo>
                        <a:pt x="0" y="251"/>
                      </a:lnTo>
                      <a:lnTo>
                        <a:pt x="0" y="337"/>
                      </a:lnTo>
                      <a:lnTo>
                        <a:pt x="1728" y="88"/>
                      </a:lnTo>
                      <a:lnTo>
                        <a:pt x="1728" y="0"/>
                      </a:lnTo>
                      <a:close/>
                    </a:path>
                  </a:pathLst>
                </a:custGeom>
                <a:solidFill>
                  <a:srgbClr val="E0E0E0"/>
                </a:solidFill>
                <a:ln w="3175">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111" name="Freeform 51"/>
                <p:cNvSpPr>
                  <a:spLocks/>
                </p:cNvSpPr>
                <p:nvPr/>
              </p:nvSpPr>
              <p:spPr bwMode="auto">
                <a:xfrm>
                  <a:off x="246" y="1969"/>
                  <a:ext cx="204" cy="95"/>
                </a:xfrm>
                <a:custGeom>
                  <a:avLst/>
                  <a:gdLst>
                    <a:gd name="T0" fmla="*/ 0 w 1016"/>
                    <a:gd name="T1" fmla="*/ 0 h 476"/>
                    <a:gd name="T2" fmla="*/ 0 w 1016"/>
                    <a:gd name="T3" fmla="*/ 0 h 476"/>
                    <a:gd name="T4" fmla="*/ 0 w 1016"/>
                    <a:gd name="T5" fmla="*/ 0 h 476"/>
                    <a:gd name="T6" fmla="*/ 0 w 1016"/>
                    <a:gd name="T7" fmla="*/ 0 h 476"/>
                    <a:gd name="T8" fmla="*/ 0 w 1016"/>
                    <a:gd name="T9" fmla="*/ 0 h 47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16" h="476">
                      <a:moveTo>
                        <a:pt x="1016" y="476"/>
                      </a:moveTo>
                      <a:lnTo>
                        <a:pt x="1016" y="390"/>
                      </a:lnTo>
                      <a:lnTo>
                        <a:pt x="0" y="0"/>
                      </a:lnTo>
                      <a:lnTo>
                        <a:pt x="0" y="60"/>
                      </a:lnTo>
                      <a:lnTo>
                        <a:pt x="1016" y="476"/>
                      </a:lnTo>
                      <a:close/>
                    </a:path>
                  </a:pathLst>
                </a:custGeom>
                <a:solidFill>
                  <a:srgbClr val="C0C0C0"/>
                </a:solidFill>
                <a:ln w="3175">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grpSp>
          <p:sp>
            <p:nvSpPr>
              <p:cNvPr id="108" name="Freeform 52"/>
              <p:cNvSpPr>
                <a:spLocks/>
              </p:cNvSpPr>
              <p:nvPr/>
            </p:nvSpPr>
            <p:spPr bwMode="auto">
              <a:xfrm>
                <a:off x="564" y="2028"/>
                <a:ext cx="239" cy="378"/>
              </a:xfrm>
              <a:custGeom>
                <a:avLst/>
                <a:gdLst>
                  <a:gd name="T0" fmla="*/ 0 w 1195"/>
                  <a:gd name="T1" fmla="*/ 0 h 1893"/>
                  <a:gd name="T2" fmla="*/ 0 w 1195"/>
                  <a:gd name="T3" fmla="*/ 0 h 1893"/>
                  <a:gd name="T4" fmla="*/ 0 w 1195"/>
                  <a:gd name="T5" fmla="*/ 0 h 1893"/>
                  <a:gd name="T6" fmla="*/ 0 w 1195"/>
                  <a:gd name="T7" fmla="*/ 0 h 189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195" h="1893">
                    <a:moveTo>
                      <a:pt x="660" y="0"/>
                    </a:moveTo>
                    <a:lnTo>
                      <a:pt x="1195" y="1747"/>
                    </a:lnTo>
                    <a:lnTo>
                      <a:pt x="0" y="1893"/>
                    </a:lnTo>
                    <a:lnTo>
                      <a:pt x="191" y="35"/>
                    </a:lnTo>
                  </a:path>
                </a:pathLst>
              </a:custGeom>
              <a:noFill/>
              <a:ln w="174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a:endParaRPr lang="zh-CN" altLang="en-US" sz="900" b="1">
                  <a:latin typeface="微软雅黑" pitchFamily="34" charset="-122"/>
                  <a:ea typeface="微软雅黑" pitchFamily="34" charset="-122"/>
                </a:endParaRPr>
              </a:p>
            </p:txBody>
          </p:sp>
        </p:grpSp>
        <p:grpSp>
          <p:nvGrpSpPr>
            <p:cNvPr id="54" name="Group 53"/>
            <p:cNvGrpSpPr>
              <a:grpSpLocks/>
            </p:cNvGrpSpPr>
            <p:nvPr/>
          </p:nvGrpSpPr>
          <p:grpSpPr bwMode="auto">
            <a:xfrm>
              <a:off x="325" y="1767"/>
              <a:ext cx="383" cy="268"/>
              <a:chOff x="325" y="1767"/>
              <a:chExt cx="383" cy="268"/>
            </a:xfrm>
          </p:grpSpPr>
          <p:grpSp>
            <p:nvGrpSpPr>
              <p:cNvPr id="55" name="Group 54"/>
              <p:cNvGrpSpPr>
                <a:grpSpLocks/>
              </p:cNvGrpSpPr>
              <p:nvPr/>
            </p:nvGrpSpPr>
            <p:grpSpPr bwMode="auto">
              <a:xfrm>
                <a:off x="412" y="1767"/>
                <a:ext cx="296" cy="243"/>
                <a:chOff x="412" y="1767"/>
                <a:chExt cx="296" cy="243"/>
              </a:xfrm>
            </p:grpSpPr>
            <p:grpSp>
              <p:nvGrpSpPr>
                <p:cNvPr id="88" name="Group 55"/>
                <p:cNvGrpSpPr>
                  <a:grpSpLocks/>
                </p:cNvGrpSpPr>
                <p:nvPr/>
              </p:nvGrpSpPr>
              <p:grpSpPr bwMode="auto">
                <a:xfrm>
                  <a:off x="412" y="1767"/>
                  <a:ext cx="296" cy="243"/>
                  <a:chOff x="412" y="1767"/>
                  <a:chExt cx="296" cy="243"/>
                </a:xfrm>
              </p:grpSpPr>
              <p:grpSp>
                <p:nvGrpSpPr>
                  <p:cNvPr id="97" name="Group 56"/>
                  <p:cNvGrpSpPr>
                    <a:grpSpLocks/>
                  </p:cNvGrpSpPr>
                  <p:nvPr/>
                </p:nvGrpSpPr>
                <p:grpSpPr bwMode="auto">
                  <a:xfrm>
                    <a:off x="412" y="1904"/>
                    <a:ext cx="296" cy="106"/>
                    <a:chOff x="412" y="1904"/>
                    <a:chExt cx="296" cy="106"/>
                  </a:xfrm>
                </p:grpSpPr>
                <p:sp>
                  <p:nvSpPr>
                    <p:cNvPr id="103" name="Freeform 57"/>
                    <p:cNvSpPr>
                      <a:spLocks/>
                    </p:cNvSpPr>
                    <p:nvPr/>
                  </p:nvSpPr>
                  <p:spPr bwMode="auto">
                    <a:xfrm>
                      <a:off x="412" y="1904"/>
                      <a:ext cx="170" cy="106"/>
                    </a:xfrm>
                    <a:custGeom>
                      <a:avLst/>
                      <a:gdLst>
                        <a:gd name="T0" fmla="*/ 0 w 848"/>
                        <a:gd name="T1" fmla="*/ 0 h 530"/>
                        <a:gd name="T2" fmla="*/ 0 w 848"/>
                        <a:gd name="T3" fmla="*/ 0 h 530"/>
                        <a:gd name="T4" fmla="*/ 0 w 848"/>
                        <a:gd name="T5" fmla="*/ 0 h 530"/>
                        <a:gd name="T6" fmla="*/ 0 w 848"/>
                        <a:gd name="T7" fmla="*/ 0 h 530"/>
                        <a:gd name="T8" fmla="*/ 0 w 848"/>
                        <a:gd name="T9" fmla="*/ 0 h 53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48" h="530">
                          <a:moveTo>
                            <a:pt x="848" y="162"/>
                          </a:moveTo>
                          <a:lnTo>
                            <a:pt x="848" y="530"/>
                          </a:lnTo>
                          <a:lnTo>
                            <a:pt x="0" y="258"/>
                          </a:lnTo>
                          <a:lnTo>
                            <a:pt x="0" y="0"/>
                          </a:lnTo>
                          <a:lnTo>
                            <a:pt x="848" y="162"/>
                          </a:lnTo>
                          <a:close/>
                        </a:path>
                      </a:pathLst>
                    </a:custGeom>
                    <a:solidFill>
                      <a:srgbClr val="A0A0A0"/>
                    </a:solidFill>
                    <a:ln w="3175">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104" name="Freeform 58"/>
                    <p:cNvSpPr>
                      <a:spLocks/>
                    </p:cNvSpPr>
                    <p:nvPr/>
                  </p:nvSpPr>
                  <p:spPr bwMode="auto">
                    <a:xfrm>
                      <a:off x="582" y="1929"/>
                      <a:ext cx="126" cy="81"/>
                    </a:xfrm>
                    <a:custGeom>
                      <a:avLst/>
                      <a:gdLst>
                        <a:gd name="T0" fmla="*/ 0 w 631"/>
                        <a:gd name="T1" fmla="*/ 0 h 404"/>
                        <a:gd name="T2" fmla="*/ 0 w 631"/>
                        <a:gd name="T3" fmla="*/ 0 h 404"/>
                        <a:gd name="T4" fmla="*/ 0 w 631"/>
                        <a:gd name="T5" fmla="*/ 0 h 404"/>
                        <a:gd name="T6" fmla="*/ 0 w 631"/>
                        <a:gd name="T7" fmla="*/ 0 h 404"/>
                        <a:gd name="T8" fmla="*/ 0 w 631"/>
                        <a:gd name="T9" fmla="*/ 0 h 40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31" h="404">
                          <a:moveTo>
                            <a:pt x="0" y="36"/>
                          </a:moveTo>
                          <a:lnTo>
                            <a:pt x="0" y="404"/>
                          </a:lnTo>
                          <a:lnTo>
                            <a:pt x="631" y="312"/>
                          </a:lnTo>
                          <a:lnTo>
                            <a:pt x="631" y="0"/>
                          </a:lnTo>
                          <a:lnTo>
                            <a:pt x="0" y="36"/>
                          </a:lnTo>
                          <a:close/>
                        </a:path>
                      </a:pathLst>
                    </a:custGeom>
                    <a:solidFill>
                      <a:srgbClr val="808080"/>
                    </a:solidFill>
                    <a:ln w="3175">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105" name="Freeform 59"/>
                    <p:cNvSpPr>
                      <a:spLocks/>
                    </p:cNvSpPr>
                    <p:nvPr/>
                  </p:nvSpPr>
                  <p:spPr bwMode="auto">
                    <a:xfrm>
                      <a:off x="412" y="1904"/>
                      <a:ext cx="296" cy="32"/>
                    </a:xfrm>
                    <a:custGeom>
                      <a:avLst/>
                      <a:gdLst>
                        <a:gd name="T0" fmla="*/ 0 w 1479"/>
                        <a:gd name="T1" fmla="*/ 0 h 162"/>
                        <a:gd name="T2" fmla="*/ 0 w 1479"/>
                        <a:gd name="T3" fmla="*/ 0 h 162"/>
                        <a:gd name="T4" fmla="*/ 0 w 1479"/>
                        <a:gd name="T5" fmla="*/ 0 h 162"/>
                        <a:gd name="T6" fmla="*/ 0 w 1479"/>
                        <a:gd name="T7" fmla="*/ 0 h 162"/>
                        <a:gd name="T8" fmla="*/ 0 w 1479"/>
                        <a:gd name="T9" fmla="*/ 0 h 1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79" h="162">
                          <a:moveTo>
                            <a:pt x="1479" y="126"/>
                          </a:moveTo>
                          <a:lnTo>
                            <a:pt x="842" y="162"/>
                          </a:lnTo>
                          <a:lnTo>
                            <a:pt x="0" y="0"/>
                          </a:lnTo>
                          <a:lnTo>
                            <a:pt x="619" y="0"/>
                          </a:lnTo>
                          <a:lnTo>
                            <a:pt x="1479" y="126"/>
                          </a:lnTo>
                          <a:close/>
                        </a:path>
                      </a:pathLst>
                    </a:custGeom>
                    <a:solidFill>
                      <a:srgbClr val="C0C0C0"/>
                    </a:solidFill>
                    <a:ln w="3175">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grpSp>
              <p:sp>
                <p:nvSpPr>
                  <p:cNvPr id="98" name="Freeform 60"/>
                  <p:cNvSpPr>
                    <a:spLocks/>
                  </p:cNvSpPr>
                  <p:nvPr/>
                </p:nvSpPr>
                <p:spPr bwMode="auto">
                  <a:xfrm>
                    <a:off x="504" y="1895"/>
                    <a:ext cx="108" cy="30"/>
                  </a:xfrm>
                  <a:custGeom>
                    <a:avLst/>
                    <a:gdLst>
                      <a:gd name="T0" fmla="*/ 0 w 538"/>
                      <a:gd name="T1" fmla="*/ 0 h 151"/>
                      <a:gd name="T2" fmla="*/ 0 w 538"/>
                      <a:gd name="T3" fmla="*/ 0 h 151"/>
                      <a:gd name="T4" fmla="*/ 0 w 538"/>
                      <a:gd name="T5" fmla="*/ 0 h 151"/>
                      <a:gd name="T6" fmla="*/ 0 w 538"/>
                      <a:gd name="T7" fmla="*/ 0 h 151"/>
                      <a:gd name="T8" fmla="*/ 0 w 538"/>
                      <a:gd name="T9" fmla="*/ 0 h 151"/>
                      <a:gd name="T10" fmla="*/ 0 w 538"/>
                      <a:gd name="T11" fmla="*/ 0 h 15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38" h="151">
                        <a:moveTo>
                          <a:pt x="538" y="86"/>
                        </a:moveTo>
                        <a:lnTo>
                          <a:pt x="538" y="135"/>
                        </a:lnTo>
                        <a:lnTo>
                          <a:pt x="287" y="151"/>
                        </a:lnTo>
                        <a:lnTo>
                          <a:pt x="0" y="97"/>
                        </a:lnTo>
                        <a:lnTo>
                          <a:pt x="0" y="0"/>
                        </a:lnTo>
                        <a:lnTo>
                          <a:pt x="538" y="86"/>
                        </a:lnTo>
                        <a:close/>
                      </a:path>
                    </a:pathLst>
                  </a:custGeom>
                  <a:solidFill>
                    <a:srgbClr val="606060"/>
                  </a:solidFill>
                  <a:ln w="3175">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grpSp>
                <p:nvGrpSpPr>
                  <p:cNvPr id="99" name="Group 61"/>
                  <p:cNvGrpSpPr>
                    <a:grpSpLocks/>
                  </p:cNvGrpSpPr>
                  <p:nvPr/>
                </p:nvGrpSpPr>
                <p:grpSpPr bwMode="auto">
                  <a:xfrm>
                    <a:off x="446" y="1767"/>
                    <a:ext cx="239" cy="151"/>
                    <a:chOff x="446" y="1767"/>
                    <a:chExt cx="239" cy="151"/>
                  </a:xfrm>
                </p:grpSpPr>
                <p:sp>
                  <p:nvSpPr>
                    <p:cNvPr id="100" name="Freeform 62"/>
                    <p:cNvSpPr>
                      <a:spLocks/>
                    </p:cNvSpPr>
                    <p:nvPr/>
                  </p:nvSpPr>
                  <p:spPr bwMode="auto">
                    <a:xfrm>
                      <a:off x="446" y="1767"/>
                      <a:ext cx="137" cy="148"/>
                    </a:xfrm>
                    <a:custGeom>
                      <a:avLst/>
                      <a:gdLst>
                        <a:gd name="T0" fmla="*/ 0 w 686"/>
                        <a:gd name="T1" fmla="*/ 0 h 740"/>
                        <a:gd name="T2" fmla="*/ 0 w 686"/>
                        <a:gd name="T3" fmla="*/ 0 h 740"/>
                        <a:gd name="T4" fmla="*/ 0 w 686"/>
                        <a:gd name="T5" fmla="*/ 0 h 740"/>
                        <a:gd name="T6" fmla="*/ 0 w 686"/>
                        <a:gd name="T7" fmla="*/ 0 h 740"/>
                        <a:gd name="T8" fmla="*/ 0 w 686"/>
                        <a:gd name="T9" fmla="*/ 0 h 7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86" h="740">
                          <a:moveTo>
                            <a:pt x="589" y="740"/>
                          </a:moveTo>
                          <a:lnTo>
                            <a:pt x="686" y="24"/>
                          </a:lnTo>
                          <a:lnTo>
                            <a:pt x="95" y="0"/>
                          </a:lnTo>
                          <a:lnTo>
                            <a:pt x="0" y="638"/>
                          </a:lnTo>
                          <a:lnTo>
                            <a:pt x="589" y="740"/>
                          </a:lnTo>
                          <a:close/>
                        </a:path>
                      </a:pathLst>
                    </a:custGeom>
                    <a:solidFill>
                      <a:srgbClr val="A0A0A0"/>
                    </a:solidFill>
                    <a:ln w="3175">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101" name="Freeform 63"/>
                    <p:cNvSpPr>
                      <a:spLocks/>
                    </p:cNvSpPr>
                    <p:nvPr/>
                  </p:nvSpPr>
                  <p:spPr bwMode="auto">
                    <a:xfrm>
                      <a:off x="564" y="1771"/>
                      <a:ext cx="121" cy="147"/>
                    </a:xfrm>
                    <a:custGeom>
                      <a:avLst/>
                      <a:gdLst>
                        <a:gd name="T0" fmla="*/ 0 w 608"/>
                        <a:gd name="T1" fmla="*/ 0 h 735"/>
                        <a:gd name="T2" fmla="*/ 0 w 608"/>
                        <a:gd name="T3" fmla="*/ 0 h 735"/>
                        <a:gd name="T4" fmla="*/ 0 w 608"/>
                        <a:gd name="T5" fmla="*/ 0 h 735"/>
                        <a:gd name="T6" fmla="*/ 0 w 608"/>
                        <a:gd name="T7" fmla="*/ 0 h 735"/>
                        <a:gd name="T8" fmla="*/ 0 w 608"/>
                        <a:gd name="T9" fmla="*/ 0 h 73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08" h="735">
                          <a:moveTo>
                            <a:pt x="97" y="0"/>
                          </a:moveTo>
                          <a:lnTo>
                            <a:pt x="608" y="163"/>
                          </a:lnTo>
                          <a:lnTo>
                            <a:pt x="536" y="735"/>
                          </a:lnTo>
                          <a:lnTo>
                            <a:pt x="0" y="717"/>
                          </a:lnTo>
                          <a:lnTo>
                            <a:pt x="97" y="0"/>
                          </a:lnTo>
                          <a:close/>
                        </a:path>
                      </a:pathLst>
                    </a:custGeom>
                    <a:solidFill>
                      <a:srgbClr val="808080"/>
                    </a:solidFill>
                    <a:ln w="3175">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102" name="Freeform 64"/>
                    <p:cNvSpPr>
                      <a:spLocks/>
                    </p:cNvSpPr>
                    <p:nvPr/>
                  </p:nvSpPr>
                  <p:spPr bwMode="auto">
                    <a:xfrm>
                      <a:off x="462" y="1781"/>
                      <a:ext cx="98" cy="112"/>
                    </a:xfrm>
                    <a:custGeom>
                      <a:avLst/>
                      <a:gdLst>
                        <a:gd name="T0" fmla="*/ 0 w 493"/>
                        <a:gd name="T1" fmla="*/ 0 h 557"/>
                        <a:gd name="T2" fmla="*/ 0 w 493"/>
                        <a:gd name="T3" fmla="*/ 0 h 557"/>
                        <a:gd name="T4" fmla="*/ 0 w 493"/>
                        <a:gd name="T5" fmla="*/ 0 h 557"/>
                        <a:gd name="T6" fmla="*/ 0 w 493"/>
                        <a:gd name="T7" fmla="*/ 0 h 557"/>
                        <a:gd name="T8" fmla="*/ 0 w 493"/>
                        <a:gd name="T9" fmla="*/ 0 h 55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93" h="557">
                          <a:moveTo>
                            <a:pt x="493" y="25"/>
                          </a:moveTo>
                          <a:lnTo>
                            <a:pt x="423" y="557"/>
                          </a:lnTo>
                          <a:lnTo>
                            <a:pt x="0" y="494"/>
                          </a:lnTo>
                          <a:lnTo>
                            <a:pt x="73" y="0"/>
                          </a:lnTo>
                          <a:lnTo>
                            <a:pt x="493" y="25"/>
                          </a:lnTo>
                          <a:close/>
                        </a:path>
                      </a:pathLst>
                    </a:custGeom>
                    <a:solidFill>
                      <a:srgbClr val="00C0C0"/>
                    </a:solidFill>
                    <a:ln w="3175">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grpSp>
            </p:grpSp>
            <p:grpSp>
              <p:nvGrpSpPr>
                <p:cNvPr id="89" name="Group 65"/>
                <p:cNvGrpSpPr>
                  <a:grpSpLocks/>
                </p:cNvGrpSpPr>
                <p:nvPr/>
              </p:nvGrpSpPr>
              <p:grpSpPr bwMode="auto">
                <a:xfrm>
                  <a:off x="424" y="1915"/>
                  <a:ext cx="97" cy="69"/>
                  <a:chOff x="424" y="1915"/>
                  <a:chExt cx="97" cy="69"/>
                </a:xfrm>
              </p:grpSpPr>
              <p:sp>
                <p:nvSpPr>
                  <p:cNvPr id="90" name="Freeform 66"/>
                  <p:cNvSpPr>
                    <a:spLocks/>
                  </p:cNvSpPr>
                  <p:nvPr/>
                </p:nvSpPr>
                <p:spPr bwMode="auto">
                  <a:xfrm>
                    <a:off x="424" y="1915"/>
                    <a:ext cx="97" cy="69"/>
                  </a:xfrm>
                  <a:custGeom>
                    <a:avLst/>
                    <a:gdLst>
                      <a:gd name="T0" fmla="*/ 0 w 483"/>
                      <a:gd name="T1" fmla="*/ 0 h 346"/>
                      <a:gd name="T2" fmla="*/ 0 w 483"/>
                      <a:gd name="T3" fmla="*/ 0 h 346"/>
                      <a:gd name="T4" fmla="*/ 0 w 483"/>
                      <a:gd name="T5" fmla="*/ 0 h 346"/>
                      <a:gd name="T6" fmla="*/ 0 w 483"/>
                      <a:gd name="T7" fmla="*/ 0 h 346"/>
                      <a:gd name="T8" fmla="*/ 0 w 483"/>
                      <a:gd name="T9" fmla="*/ 0 h 34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83" h="346">
                        <a:moveTo>
                          <a:pt x="0" y="0"/>
                        </a:moveTo>
                        <a:lnTo>
                          <a:pt x="483" y="104"/>
                        </a:lnTo>
                        <a:lnTo>
                          <a:pt x="483" y="346"/>
                        </a:lnTo>
                        <a:lnTo>
                          <a:pt x="0" y="195"/>
                        </a:lnTo>
                        <a:lnTo>
                          <a:pt x="0" y="0"/>
                        </a:lnTo>
                        <a:close/>
                      </a:path>
                    </a:pathLst>
                  </a:custGeom>
                  <a:solidFill>
                    <a:srgbClr val="404040"/>
                  </a:solidFill>
                  <a:ln w="3175">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91" name="Line 67"/>
                  <p:cNvSpPr>
                    <a:spLocks noChangeShapeType="1"/>
                  </p:cNvSpPr>
                  <p:nvPr/>
                </p:nvSpPr>
                <p:spPr bwMode="auto">
                  <a:xfrm flipH="1" flipV="1">
                    <a:off x="433" y="1933"/>
                    <a:ext cx="26" cy="6"/>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92" name="Line 68"/>
                  <p:cNvSpPr>
                    <a:spLocks noChangeShapeType="1"/>
                  </p:cNvSpPr>
                  <p:nvPr/>
                </p:nvSpPr>
                <p:spPr bwMode="auto">
                  <a:xfrm>
                    <a:off x="472" y="1941"/>
                    <a:ext cx="34" cy="7"/>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93" name="Line 69"/>
                  <p:cNvSpPr>
                    <a:spLocks noChangeShapeType="1"/>
                  </p:cNvSpPr>
                  <p:nvPr/>
                </p:nvSpPr>
                <p:spPr bwMode="auto">
                  <a:xfrm>
                    <a:off x="465" y="1924"/>
                    <a:ext cx="1" cy="45"/>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94" name="Line 70"/>
                  <p:cNvSpPr>
                    <a:spLocks noChangeShapeType="1"/>
                  </p:cNvSpPr>
                  <p:nvPr/>
                </p:nvSpPr>
                <p:spPr bwMode="auto">
                  <a:xfrm>
                    <a:off x="511" y="1934"/>
                    <a:ext cx="1" cy="49"/>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95" name="Line 71"/>
                  <p:cNvSpPr>
                    <a:spLocks noChangeShapeType="1"/>
                  </p:cNvSpPr>
                  <p:nvPr/>
                </p:nvSpPr>
                <p:spPr bwMode="auto">
                  <a:xfrm>
                    <a:off x="425" y="1933"/>
                    <a:ext cx="88" cy="22"/>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96" name="Line 72"/>
                  <p:cNvSpPr>
                    <a:spLocks noChangeShapeType="1"/>
                  </p:cNvSpPr>
                  <p:nvPr/>
                </p:nvSpPr>
                <p:spPr bwMode="auto">
                  <a:xfrm flipH="1" flipV="1">
                    <a:off x="424" y="1926"/>
                    <a:ext cx="89" cy="21"/>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grpSp>
          </p:grpSp>
          <p:grpSp>
            <p:nvGrpSpPr>
              <p:cNvPr id="56" name="Group 73"/>
              <p:cNvGrpSpPr>
                <a:grpSpLocks/>
              </p:cNvGrpSpPr>
              <p:nvPr/>
            </p:nvGrpSpPr>
            <p:grpSpPr bwMode="auto">
              <a:xfrm>
                <a:off x="325" y="1917"/>
                <a:ext cx="231" cy="118"/>
                <a:chOff x="325" y="1917"/>
                <a:chExt cx="231" cy="118"/>
              </a:xfrm>
            </p:grpSpPr>
            <p:grpSp>
              <p:nvGrpSpPr>
                <p:cNvPr id="57" name="Group 74"/>
                <p:cNvGrpSpPr>
                  <a:grpSpLocks/>
                </p:cNvGrpSpPr>
                <p:nvPr/>
              </p:nvGrpSpPr>
              <p:grpSpPr bwMode="auto">
                <a:xfrm>
                  <a:off x="504" y="1981"/>
                  <a:ext cx="37" cy="28"/>
                  <a:chOff x="504" y="1981"/>
                  <a:chExt cx="37" cy="28"/>
                </a:xfrm>
              </p:grpSpPr>
              <p:sp>
                <p:nvSpPr>
                  <p:cNvPr id="86" name="Freeform 75"/>
                  <p:cNvSpPr>
                    <a:spLocks/>
                  </p:cNvSpPr>
                  <p:nvPr/>
                </p:nvSpPr>
                <p:spPr bwMode="auto">
                  <a:xfrm>
                    <a:off x="531" y="1981"/>
                    <a:ext cx="10" cy="28"/>
                  </a:xfrm>
                  <a:custGeom>
                    <a:avLst/>
                    <a:gdLst>
                      <a:gd name="T0" fmla="*/ 0 w 53"/>
                      <a:gd name="T1" fmla="*/ 0 h 140"/>
                      <a:gd name="T2" fmla="*/ 0 w 53"/>
                      <a:gd name="T3" fmla="*/ 0 h 140"/>
                      <a:gd name="T4" fmla="*/ 0 w 53"/>
                      <a:gd name="T5" fmla="*/ 0 h 140"/>
                      <a:gd name="T6" fmla="*/ 0 w 53"/>
                      <a:gd name="T7" fmla="*/ 0 h 140"/>
                      <a:gd name="T8" fmla="*/ 0 w 53"/>
                      <a:gd name="T9" fmla="*/ 0 h 1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3" h="140">
                        <a:moveTo>
                          <a:pt x="37" y="0"/>
                        </a:moveTo>
                        <a:lnTo>
                          <a:pt x="53" y="131"/>
                        </a:lnTo>
                        <a:lnTo>
                          <a:pt x="14" y="140"/>
                        </a:lnTo>
                        <a:lnTo>
                          <a:pt x="0" y="6"/>
                        </a:lnTo>
                        <a:lnTo>
                          <a:pt x="37" y="0"/>
                        </a:lnTo>
                        <a:close/>
                      </a:path>
                    </a:pathLst>
                  </a:custGeom>
                  <a:solidFill>
                    <a:srgbClr val="606060"/>
                  </a:solidFill>
                  <a:ln w="3175">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87" name="Freeform 76"/>
                  <p:cNvSpPr>
                    <a:spLocks/>
                  </p:cNvSpPr>
                  <p:nvPr/>
                </p:nvSpPr>
                <p:spPr bwMode="auto">
                  <a:xfrm>
                    <a:off x="504" y="1985"/>
                    <a:ext cx="29" cy="24"/>
                  </a:xfrm>
                  <a:custGeom>
                    <a:avLst/>
                    <a:gdLst>
                      <a:gd name="T0" fmla="*/ 0 w 148"/>
                      <a:gd name="T1" fmla="*/ 0 h 122"/>
                      <a:gd name="T2" fmla="*/ 0 w 148"/>
                      <a:gd name="T3" fmla="*/ 0 h 122"/>
                      <a:gd name="T4" fmla="*/ 0 w 148"/>
                      <a:gd name="T5" fmla="*/ 0 h 122"/>
                      <a:gd name="T6" fmla="*/ 0 w 148"/>
                      <a:gd name="T7" fmla="*/ 0 h 122"/>
                      <a:gd name="T8" fmla="*/ 0 w 148"/>
                      <a:gd name="T9" fmla="*/ 0 h 122"/>
                      <a:gd name="T10" fmla="*/ 0 w 148"/>
                      <a:gd name="T11" fmla="*/ 0 h 122"/>
                      <a:gd name="T12" fmla="*/ 0 w 148"/>
                      <a:gd name="T13" fmla="*/ 0 h 12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48" h="122">
                        <a:moveTo>
                          <a:pt x="136" y="5"/>
                        </a:moveTo>
                        <a:lnTo>
                          <a:pt x="148" y="122"/>
                        </a:lnTo>
                        <a:lnTo>
                          <a:pt x="0" y="61"/>
                        </a:lnTo>
                        <a:lnTo>
                          <a:pt x="58" y="43"/>
                        </a:lnTo>
                        <a:lnTo>
                          <a:pt x="111" y="70"/>
                        </a:lnTo>
                        <a:lnTo>
                          <a:pt x="94" y="0"/>
                        </a:lnTo>
                        <a:lnTo>
                          <a:pt x="136" y="5"/>
                        </a:lnTo>
                        <a:close/>
                      </a:path>
                    </a:pathLst>
                  </a:custGeom>
                  <a:solidFill>
                    <a:srgbClr val="404040"/>
                  </a:solidFill>
                  <a:ln w="3175">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grpSp>
            <p:grpSp>
              <p:nvGrpSpPr>
                <p:cNvPr id="58" name="Group 77"/>
                <p:cNvGrpSpPr>
                  <a:grpSpLocks/>
                </p:cNvGrpSpPr>
                <p:nvPr/>
              </p:nvGrpSpPr>
              <p:grpSpPr bwMode="auto">
                <a:xfrm>
                  <a:off x="325" y="1917"/>
                  <a:ext cx="231" cy="118"/>
                  <a:chOff x="325" y="1917"/>
                  <a:chExt cx="231" cy="118"/>
                </a:xfrm>
              </p:grpSpPr>
              <p:sp>
                <p:nvSpPr>
                  <p:cNvPr id="59" name="Freeform 78"/>
                  <p:cNvSpPr>
                    <a:spLocks/>
                  </p:cNvSpPr>
                  <p:nvPr/>
                </p:nvSpPr>
                <p:spPr bwMode="auto">
                  <a:xfrm>
                    <a:off x="326" y="1917"/>
                    <a:ext cx="226" cy="105"/>
                  </a:xfrm>
                  <a:custGeom>
                    <a:avLst/>
                    <a:gdLst>
                      <a:gd name="T0" fmla="*/ 0 w 1132"/>
                      <a:gd name="T1" fmla="*/ 0 h 525"/>
                      <a:gd name="T2" fmla="*/ 0 w 1132"/>
                      <a:gd name="T3" fmla="*/ 0 h 525"/>
                      <a:gd name="T4" fmla="*/ 0 w 1132"/>
                      <a:gd name="T5" fmla="*/ 0 h 525"/>
                      <a:gd name="T6" fmla="*/ 0 w 1132"/>
                      <a:gd name="T7" fmla="*/ 0 h 525"/>
                      <a:gd name="T8" fmla="*/ 0 w 1132"/>
                      <a:gd name="T9" fmla="*/ 0 h 52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32" h="525">
                        <a:moveTo>
                          <a:pt x="1132" y="223"/>
                        </a:moveTo>
                        <a:lnTo>
                          <a:pt x="589" y="525"/>
                        </a:lnTo>
                        <a:lnTo>
                          <a:pt x="0" y="230"/>
                        </a:lnTo>
                        <a:lnTo>
                          <a:pt x="452" y="0"/>
                        </a:lnTo>
                        <a:lnTo>
                          <a:pt x="1132" y="223"/>
                        </a:lnTo>
                        <a:close/>
                      </a:path>
                    </a:pathLst>
                  </a:custGeom>
                  <a:solidFill>
                    <a:srgbClr val="808080"/>
                  </a:solidFill>
                  <a:ln w="3175">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60" name="Freeform 79"/>
                  <p:cNvSpPr>
                    <a:spLocks/>
                  </p:cNvSpPr>
                  <p:nvPr/>
                </p:nvSpPr>
                <p:spPr bwMode="auto">
                  <a:xfrm>
                    <a:off x="443" y="1961"/>
                    <a:ext cx="113" cy="74"/>
                  </a:xfrm>
                  <a:custGeom>
                    <a:avLst/>
                    <a:gdLst>
                      <a:gd name="T0" fmla="*/ 0 w 566"/>
                      <a:gd name="T1" fmla="*/ 0 h 371"/>
                      <a:gd name="T2" fmla="*/ 0 w 566"/>
                      <a:gd name="T3" fmla="*/ 0 h 371"/>
                      <a:gd name="T4" fmla="*/ 0 w 566"/>
                      <a:gd name="T5" fmla="*/ 0 h 371"/>
                      <a:gd name="T6" fmla="*/ 0 w 566"/>
                      <a:gd name="T7" fmla="*/ 0 h 371"/>
                      <a:gd name="T8" fmla="*/ 0 w 566"/>
                      <a:gd name="T9" fmla="*/ 0 h 37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66" h="371">
                        <a:moveTo>
                          <a:pt x="547" y="0"/>
                        </a:moveTo>
                        <a:lnTo>
                          <a:pt x="0" y="307"/>
                        </a:lnTo>
                        <a:lnTo>
                          <a:pt x="16" y="371"/>
                        </a:lnTo>
                        <a:lnTo>
                          <a:pt x="566" y="60"/>
                        </a:lnTo>
                        <a:lnTo>
                          <a:pt x="547" y="0"/>
                        </a:lnTo>
                        <a:close/>
                      </a:path>
                    </a:pathLst>
                  </a:custGeom>
                  <a:solidFill>
                    <a:srgbClr val="606060"/>
                  </a:solidFill>
                  <a:ln w="3175">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61" name="Freeform 80"/>
                  <p:cNvSpPr>
                    <a:spLocks/>
                  </p:cNvSpPr>
                  <p:nvPr/>
                </p:nvSpPr>
                <p:spPr bwMode="auto">
                  <a:xfrm>
                    <a:off x="325" y="1963"/>
                    <a:ext cx="121" cy="72"/>
                  </a:xfrm>
                  <a:custGeom>
                    <a:avLst/>
                    <a:gdLst>
                      <a:gd name="T0" fmla="*/ 0 w 605"/>
                      <a:gd name="T1" fmla="*/ 0 h 363"/>
                      <a:gd name="T2" fmla="*/ 0 w 605"/>
                      <a:gd name="T3" fmla="*/ 0 h 363"/>
                      <a:gd name="T4" fmla="*/ 0 w 605"/>
                      <a:gd name="T5" fmla="*/ 0 h 363"/>
                      <a:gd name="T6" fmla="*/ 0 w 605"/>
                      <a:gd name="T7" fmla="*/ 0 h 363"/>
                      <a:gd name="T8" fmla="*/ 0 w 605"/>
                      <a:gd name="T9" fmla="*/ 0 h 3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05" h="363">
                        <a:moveTo>
                          <a:pt x="605" y="363"/>
                        </a:moveTo>
                        <a:lnTo>
                          <a:pt x="587" y="295"/>
                        </a:lnTo>
                        <a:lnTo>
                          <a:pt x="0" y="0"/>
                        </a:lnTo>
                        <a:lnTo>
                          <a:pt x="21" y="53"/>
                        </a:lnTo>
                        <a:lnTo>
                          <a:pt x="605" y="363"/>
                        </a:lnTo>
                        <a:close/>
                      </a:path>
                    </a:pathLst>
                  </a:custGeom>
                  <a:solidFill>
                    <a:srgbClr val="404040"/>
                  </a:solidFill>
                  <a:ln w="3175">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62" name="Freeform 81"/>
                  <p:cNvSpPr>
                    <a:spLocks/>
                  </p:cNvSpPr>
                  <p:nvPr/>
                </p:nvSpPr>
                <p:spPr bwMode="auto">
                  <a:xfrm>
                    <a:off x="417" y="1966"/>
                    <a:ext cx="90" cy="46"/>
                  </a:xfrm>
                  <a:custGeom>
                    <a:avLst/>
                    <a:gdLst>
                      <a:gd name="T0" fmla="*/ 0 w 454"/>
                      <a:gd name="T1" fmla="*/ 0 h 230"/>
                      <a:gd name="T2" fmla="*/ 0 w 454"/>
                      <a:gd name="T3" fmla="*/ 0 h 230"/>
                      <a:gd name="T4" fmla="*/ 0 w 454"/>
                      <a:gd name="T5" fmla="*/ 0 h 230"/>
                      <a:gd name="T6" fmla="*/ 0 w 454"/>
                      <a:gd name="T7" fmla="*/ 0 h 230"/>
                      <a:gd name="T8" fmla="*/ 0 w 454"/>
                      <a:gd name="T9" fmla="*/ 0 h 23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54" h="230">
                        <a:moveTo>
                          <a:pt x="454" y="59"/>
                        </a:moveTo>
                        <a:lnTo>
                          <a:pt x="297" y="0"/>
                        </a:lnTo>
                        <a:lnTo>
                          <a:pt x="0" y="161"/>
                        </a:lnTo>
                        <a:lnTo>
                          <a:pt x="151" y="230"/>
                        </a:lnTo>
                        <a:lnTo>
                          <a:pt x="454" y="59"/>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63" name="Freeform 82"/>
                  <p:cNvSpPr>
                    <a:spLocks/>
                  </p:cNvSpPr>
                  <p:nvPr/>
                </p:nvSpPr>
                <p:spPr bwMode="auto">
                  <a:xfrm>
                    <a:off x="336" y="1934"/>
                    <a:ext cx="134" cy="61"/>
                  </a:xfrm>
                  <a:custGeom>
                    <a:avLst/>
                    <a:gdLst>
                      <a:gd name="T0" fmla="*/ 0 w 669"/>
                      <a:gd name="T1" fmla="*/ 0 h 309"/>
                      <a:gd name="T2" fmla="*/ 0 w 669"/>
                      <a:gd name="T3" fmla="*/ 0 h 309"/>
                      <a:gd name="T4" fmla="*/ 0 w 669"/>
                      <a:gd name="T5" fmla="*/ 0 h 309"/>
                      <a:gd name="T6" fmla="*/ 0 w 669"/>
                      <a:gd name="T7" fmla="*/ 0 h 309"/>
                      <a:gd name="T8" fmla="*/ 0 w 669"/>
                      <a:gd name="T9" fmla="*/ 0 h 30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69" h="309">
                        <a:moveTo>
                          <a:pt x="669" y="150"/>
                        </a:moveTo>
                        <a:lnTo>
                          <a:pt x="377" y="309"/>
                        </a:lnTo>
                        <a:lnTo>
                          <a:pt x="0" y="132"/>
                        </a:lnTo>
                        <a:lnTo>
                          <a:pt x="273" y="0"/>
                        </a:lnTo>
                        <a:lnTo>
                          <a:pt x="669" y="150"/>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64" name="Freeform 83"/>
                  <p:cNvSpPr>
                    <a:spLocks/>
                  </p:cNvSpPr>
                  <p:nvPr/>
                </p:nvSpPr>
                <p:spPr bwMode="auto">
                  <a:xfrm>
                    <a:off x="393" y="1920"/>
                    <a:ext cx="148" cy="57"/>
                  </a:xfrm>
                  <a:custGeom>
                    <a:avLst/>
                    <a:gdLst>
                      <a:gd name="T0" fmla="*/ 0 w 738"/>
                      <a:gd name="T1" fmla="*/ 0 h 283"/>
                      <a:gd name="T2" fmla="*/ 0 w 738"/>
                      <a:gd name="T3" fmla="*/ 0 h 283"/>
                      <a:gd name="T4" fmla="*/ 0 w 738"/>
                      <a:gd name="T5" fmla="*/ 0 h 283"/>
                      <a:gd name="T6" fmla="*/ 0 w 738"/>
                      <a:gd name="T7" fmla="*/ 0 h 283"/>
                      <a:gd name="T8" fmla="*/ 0 w 738"/>
                      <a:gd name="T9" fmla="*/ 0 h 28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38" h="283">
                        <a:moveTo>
                          <a:pt x="584" y="283"/>
                        </a:moveTo>
                        <a:lnTo>
                          <a:pt x="738" y="205"/>
                        </a:lnTo>
                        <a:lnTo>
                          <a:pt x="118" y="0"/>
                        </a:lnTo>
                        <a:lnTo>
                          <a:pt x="0" y="60"/>
                        </a:lnTo>
                        <a:lnTo>
                          <a:pt x="584" y="283"/>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65" name="Line 84"/>
                  <p:cNvSpPr>
                    <a:spLocks noChangeShapeType="1"/>
                  </p:cNvSpPr>
                  <p:nvPr/>
                </p:nvSpPr>
                <p:spPr bwMode="auto">
                  <a:xfrm flipH="1" flipV="1">
                    <a:off x="411" y="1923"/>
                    <a:ext cx="128" cy="44"/>
                  </a:xfrm>
                  <a:prstGeom prst="line">
                    <a:avLst/>
                  </a:prstGeom>
                  <a:noFill/>
                  <a:ln w="6350">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66" name="Line 85"/>
                  <p:cNvSpPr>
                    <a:spLocks noChangeShapeType="1"/>
                  </p:cNvSpPr>
                  <p:nvPr/>
                </p:nvSpPr>
                <p:spPr bwMode="auto">
                  <a:xfrm flipH="1" flipV="1">
                    <a:off x="404" y="1925"/>
                    <a:ext cx="124" cy="45"/>
                  </a:xfrm>
                  <a:prstGeom prst="line">
                    <a:avLst/>
                  </a:prstGeom>
                  <a:noFill/>
                  <a:ln w="6350">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67" name="Line 86"/>
                  <p:cNvSpPr>
                    <a:spLocks noChangeShapeType="1"/>
                  </p:cNvSpPr>
                  <p:nvPr/>
                </p:nvSpPr>
                <p:spPr bwMode="auto">
                  <a:xfrm flipH="1" flipV="1">
                    <a:off x="399" y="1930"/>
                    <a:ext cx="121" cy="46"/>
                  </a:xfrm>
                  <a:prstGeom prst="line">
                    <a:avLst/>
                  </a:prstGeom>
                  <a:noFill/>
                  <a:ln w="6350">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68" name="Line 87"/>
                  <p:cNvSpPr>
                    <a:spLocks noChangeShapeType="1"/>
                  </p:cNvSpPr>
                  <p:nvPr/>
                </p:nvSpPr>
                <p:spPr bwMode="auto">
                  <a:xfrm flipH="1" flipV="1">
                    <a:off x="384" y="1937"/>
                    <a:ext cx="119" cy="48"/>
                  </a:xfrm>
                  <a:prstGeom prst="line">
                    <a:avLst/>
                  </a:prstGeom>
                  <a:noFill/>
                  <a:ln w="6350">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69" name="Line 88"/>
                  <p:cNvSpPr>
                    <a:spLocks noChangeShapeType="1"/>
                  </p:cNvSpPr>
                  <p:nvPr/>
                </p:nvSpPr>
                <p:spPr bwMode="auto">
                  <a:xfrm flipH="1" flipV="1">
                    <a:off x="375" y="1942"/>
                    <a:ext cx="118" cy="48"/>
                  </a:xfrm>
                  <a:prstGeom prst="line">
                    <a:avLst/>
                  </a:prstGeom>
                  <a:noFill/>
                  <a:ln w="6350">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70" name="Line 89"/>
                  <p:cNvSpPr>
                    <a:spLocks noChangeShapeType="1"/>
                  </p:cNvSpPr>
                  <p:nvPr/>
                </p:nvSpPr>
                <p:spPr bwMode="auto">
                  <a:xfrm flipH="1" flipV="1">
                    <a:off x="365" y="1946"/>
                    <a:ext cx="119" cy="51"/>
                  </a:xfrm>
                  <a:prstGeom prst="line">
                    <a:avLst/>
                  </a:prstGeom>
                  <a:noFill/>
                  <a:ln w="6350">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71" name="Line 90"/>
                  <p:cNvSpPr>
                    <a:spLocks noChangeShapeType="1"/>
                  </p:cNvSpPr>
                  <p:nvPr/>
                </p:nvSpPr>
                <p:spPr bwMode="auto">
                  <a:xfrm flipH="1" flipV="1">
                    <a:off x="358" y="1951"/>
                    <a:ext cx="114" cy="50"/>
                  </a:xfrm>
                  <a:prstGeom prst="line">
                    <a:avLst/>
                  </a:prstGeom>
                  <a:noFill/>
                  <a:ln w="6350">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72" name="Line 91"/>
                  <p:cNvSpPr>
                    <a:spLocks noChangeShapeType="1"/>
                  </p:cNvSpPr>
                  <p:nvPr/>
                </p:nvSpPr>
                <p:spPr bwMode="auto">
                  <a:xfrm flipH="1" flipV="1">
                    <a:off x="347" y="1956"/>
                    <a:ext cx="114" cy="51"/>
                  </a:xfrm>
                  <a:prstGeom prst="line">
                    <a:avLst/>
                  </a:prstGeom>
                  <a:noFill/>
                  <a:ln w="6350">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73" name="Line 92"/>
                  <p:cNvSpPr>
                    <a:spLocks noChangeShapeType="1"/>
                  </p:cNvSpPr>
                  <p:nvPr/>
                </p:nvSpPr>
                <p:spPr bwMode="auto">
                  <a:xfrm flipH="1">
                    <a:off x="437" y="1974"/>
                    <a:ext cx="61" cy="34"/>
                  </a:xfrm>
                  <a:prstGeom prst="line">
                    <a:avLst/>
                  </a:prstGeom>
                  <a:noFill/>
                  <a:ln w="6350">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74" name="Line 93"/>
                  <p:cNvSpPr>
                    <a:spLocks noChangeShapeType="1"/>
                  </p:cNvSpPr>
                  <p:nvPr/>
                </p:nvSpPr>
                <p:spPr bwMode="auto">
                  <a:xfrm flipH="1">
                    <a:off x="426" y="1970"/>
                    <a:ext cx="58" cy="32"/>
                  </a:xfrm>
                  <a:prstGeom prst="line">
                    <a:avLst/>
                  </a:prstGeom>
                  <a:noFill/>
                  <a:ln w="6350">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75" name="Line 94"/>
                  <p:cNvSpPr>
                    <a:spLocks noChangeShapeType="1"/>
                  </p:cNvSpPr>
                  <p:nvPr/>
                </p:nvSpPr>
                <p:spPr bwMode="auto">
                  <a:xfrm flipH="1">
                    <a:off x="401" y="1959"/>
                    <a:ext cx="58" cy="31"/>
                  </a:xfrm>
                  <a:prstGeom prst="line">
                    <a:avLst/>
                  </a:prstGeom>
                  <a:noFill/>
                  <a:ln w="6350">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76" name="Line 95"/>
                  <p:cNvSpPr>
                    <a:spLocks noChangeShapeType="1"/>
                  </p:cNvSpPr>
                  <p:nvPr/>
                </p:nvSpPr>
                <p:spPr bwMode="auto">
                  <a:xfrm flipH="1">
                    <a:off x="387" y="1954"/>
                    <a:ext cx="58" cy="31"/>
                  </a:xfrm>
                  <a:prstGeom prst="line">
                    <a:avLst/>
                  </a:prstGeom>
                  <a:noFill/>
                  <a:ln w="6350">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77" name="Line 96"/>
                  <p:cNvSpPr>
                    <a:spLocks noChangeShapeType="1"/>
                  </p:cNvSpPr>
                  <p:nvPr/>
                </p:nvSpPr>
                <p:spPr bwMode="auto">
                  <a:xfrm flipH="1">
                    <a:off x="375" y="1949"/>
                    <a:ext cx="56" cy="31"/>
                  </a:xfrm>
                  <a:prstGeom prst="line">
                    <a:avLst/>
                  </a:prstGeom>
                  <a:noFill/>
                  <a:ln w="6350">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78" name="Line 97"/>
                  <p:cNvSpPr>
                    <a:spLocks noChangeShapeType="1"/>
                  </p:cNvSpPr>
                  <p:nvPr/>
                </p:nvSpPr>
                <p:spPr bwMode="auto">
                  <a:xfrm flipH="1">
                    <a:off x="364" y="1944"/>
                    <a:ext cx="53" cy="28"/>
                  </a:xfrm>
                  <a:prstGeom prst="line">
                    <a:avLst/>
                  </a:prstGeom>
                  <a:noFill/>
                  <a:ln w="6350">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79" name="Line 98"/>
                  <p:cNvSpPr>
                    <a:spLocks noChangeShapeType="1"/>
                  </p:cNvSpPr>
                  <p:nvPr/>
                </p:nvSpPr>
                <p:spPr bwMode="auto">
                  <a:xfrm flipH="1">
                    <a:off x="352" y="1939"/>
                    <a:ext cx="55" cy="28"/>
                  </a:xfrm>
                  <a:prstGeom prst="line">
                    <a:avLst/>
                  </a:prstGeom>
                  <a:noFill/>
                  <a:ln w="6350">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80" name="Line 99"/>
                  <p:cNvSpPr>
                    <a:spLocks noChangeShapeType="1"/>
                  </p:cNvSpPr>
                  <p:nvPr/>
                </p:nvSpPr>
                <p:spPr bwMode="auto">
                  <a:xfrm flipH="1">
                    <a:off x="494" y="1955"/>
                    <a:ext cx="28" cy="14"/>
                  </a:xfrm>
                  <a:prstGeom prst="line">
                    <a:avLst/>
                  </a:prstGeom>
                  <a:noFill/>
                  <a:ln w="6350">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81" name="Line 100"/>
                  <p:cNvSpPr>
                    <a:spLocks noChangeShapeType="1"/>
                  </p:cNvSpPr>
                  <p:nvPr/>
                </p:nvSpPr>
                <p:spPr bwMode="auto">
                  <a:xfrm flipH="1">
                    <a:off x="477" y="1949"/>
                    <a:ext cx="26" cy="14"/>
                  </a:xfrm>
                  <a:prstGeom prst="line">
                    <a:avLst/>
                  </a:prstGeom>
                  <a:noFill/>
                  <a:ln w="6350">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82" name="Line 101"/>
                  <p:cNvSpPr>
                    <a:spLocks noChangeShapeType="1"/>
                  </p:cNvSpPr>
                  <p:nvPr/>
                </p:nvSpPr>
                <p:spPr bwMode="auto">
                  <a:xfrm flipH="1">
                    <a:off x="460" y="1943"/>
                    <a:ext cx="28" cy="14"/>
                  </a:xfrm>
                  <a:prstGeom prst="line">
                    <a:avLst/>
                  </a:prstGeom>
                  <a:noFill/>
                  <a:ln w="6350">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83" name="Line 102"/>
                  <p:cNvSpPr>
                    <a:spLocks noChangeShapeType="1"/>
                  </p:cNvSpPr>
                  <p:nvPr/>
                </p:nvSpPr>
                <p:spPr bwMode="auto">
                  <a:xfrm flipH="1">
                    <a:off x="443" y="1937"/>
                    <a:ext cx="27" cy="13"/>
                  </a:xfrm>
                  <a:prstGeom prst="line">
                    <a:avLst/>
                  </a:prstGeom>
                  <a:noFill/>
                  <a:ln w="6350">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84" name="Line 103"/>
                  <p:cNvSpPr>
                    <a:spLocks noChangeShapeType="1"/>
                  </p:cNvSpPr>
                  <p:nvPr/>
                </p:nvSpPr>
                <p:spPr bwMode="auto">
                  <a:xfrm flipH="1">
                    <a:off x="427" y="1931"/>
                    <a:ext cx="26" cy="14"/>
                  </a:xfrm>
                  <a:prstGeom prst="line">
                    <a:avLst/>
                  </a:prstGeom>
                  <a:noFill/>
                  <a:ln w="6350">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85" name="Line 104"/>
                  <p:cNvSpPr>
                    <a:spLocks noChangeShapeType="1"/>
                  </p:cNvSpPr>
                  <p:nvPr/>
                </p:nvSpPr>
                <p:spPr bwMode="auto">
                  <a:xfrm flipH="1">
                    <a:off x="408" y="1925"/>
                    <a:ext cx="24" cy="13"/>
                  </a:xfrm>
                  <a:prstGeom prst="line">
                    <a:avLst/>
                  </a:prstGeom>
                  <a:noFill/>
                  <a:ln w="6350">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grpSp>
          </p:grpSp>
        </p:grpSp>
      </p:grpSp>
      <p:grpSp>
        <p:nvGrpSpPr>
          <p:cNvPr id="112" name="Group 105"/>
          <p:cNvGrpSpPr>
            <a:grpSpLocks/>
          </p:cNvGrpSpPr>
          <p:nvPr/>
        </p:nvGrpSpPr>
        <p:grpSpPr bwMode="auto">
          <a:xfrm>
            <a:off x="1941367" y="3269534"/>
            <a:ext cx="55364" cy="100353"/>
            <a:chOff x="287" y="1872"/>
            <a:chExt cx="55" cy="108"/>
          </a:xfrm>
        </p:grpSpPr>
        <p:sp>
          <p:nvSpPr>
            <p:cNvPr id="113" name="Freeform 106"/>
            <p:cNvSpPr>
              <a:spLocks/>
            </p:cNvSpPr>
            <p:nvPr/>
          </p:nvSpPr>
          <p:spPr bwMode="auto">
            <a:xfrm>
              <a:off x="287" y="1872"/>
              <a:ext cx="55" cy="108"/>
            </a:xfrm>
            <a:custGeom>
              <a:avLst/>
              <a:gdLst>
                <a:gd name="T0" fmla="*/ 0 w 276"/>
                <a:gd name="T1" fmla="*/ 0 h 540"/>
                <a:gd name="T2" fmla="*/ 0 w 276"/>
                <a:gd name="T3" fmla="*/ 0 h 540"/>
                <a:gd name="T4" fmla="*/ 0 w 276"/>
                <a:gd name="T5" fmla="*/ 0 h 540"/>
                <a:gd name="T6" fmla="*/ 0 w 276"/>
                <a:gd name="T7" fmla="*/ 0 h 540"/>
                <a:gd name="T8" fmla="*/ 0 w 276"/>
                <a:gd name="T9" fmla="*/ 0 h 540"/>
                <a:gd name="T10" fmla="*/ 0 w 276"/>
                <a:gd name="T11" fmla="*/ 0 h 540"/>
                <a:gd name="T12" fmla="*/ 0 w 276"/>
                <a:gd name="T13" fmla="*/ 0 h 540"/>
                <a:gd name="T14" fmla="*/ 0 w 276"/>
                <a:gd name="T15" fmla="*/ 0 h 540"/>
                <a:gd name="T16" fmla="*/ 0 w 276"/>
                <a:gd name="T17" fmla="*/ 0 h 540"/>
                <a:gd name="T18" fmla="*/ 0 w 276"/>
                <a:gd name="T19" fmla="*/ 0 h 540"/>
                <a:gd name="T20" fmla="*/ 0 w 276"/>
                <a:gd name="T21" fmla="*/ 0 h 540"/>
                <a:gd name="T22" fmla="*/ 0 w 276"/>
                <a:gd name="T23" fmla="*/ 0 h 54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76" h="540">
                  <a:moveTo>
                    <a:pt x="0" y="192"/>
                  </a:moveTo>
                  <a:lnTo>
                    <a:pt x="53" y="121"/>
                  </a:lnTo>
                  <a:lnTo>
                    <a:pt x="104" y="84"/>
                  </a:lnTo>
                  <a:lnTo>
                    <a:pt x="125" y="30"/>
                  </a:lnTo>
                  <a:lnTo>
                    <a:pt x="137" y="6"/>
                  </a:lnTo>
                  <a:lnTo>
                    <a:pt x="195" y="0"/>
                  </a:lnTo>
                  <a:lnTo>
                    <a:pt x="276" y="45"/>
                  </a:lnTo>
                  <a:lnTo>
                    <a:pt x="255" y="143"/>
                  </a:lnTo>
                  <a:lnTo>
                    <a:pt x="232" y="198"/>
                  </a:lnTo>
                  <a:lnTo>
                    <a:pt x="179" y="365"/>
                  </a:lnTo>
                  <a:lnTo>
                    <a:pt x="92" y="540"/>
                  </a:lnTo>
                  <a:lnTo>
                    <a:pt x="0" y="192"/>
                  </a:lnTo>
                  <a:close/>
                </a:path>
              </a:pathLst>
            </a:custGeom>
            <a:solidFill>
              <a:srgbClr val="C0C0C0"/>
            </a:solidFill>
            <a:ln w="3175">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114" name="Freeform 107"/>
            <p:cNvSpPr>
              <a:spLocks/>
            </p:cNvSpPr>
            <p:nvPr/>
          </p:nvSpPr>
          <p:spPr bwMode="auto">
            <a:xfrm>
              <a:off x="296" y="1880"/>
              <a:ext cx="43" cy="77"/>
            </a:xfrm>
            <a:custGeom>
              <a:avLst/>
              <a:gdLst>
                <a:gd name="T0" fmla="*/ 0 w 216"/>
                <a:gd name="T1" fmla="*/ 0 h 385"/>
                <a:gd name="T2" fmla="*/ 0 w 216"/>
                <a:gd name="T3" fmla="*/ 0 h 385"/>
                <a:gd name="T4" fmla="*/ 0 w 216"/>
                <a:gd name="T5" fmla="*/ 0 h 385"/>
                <a:gd name="T6" fmla="*/ 0 w 216"/>
                <a:gd name="T7" fmla="*/ 0 h 385"/>
                <a:gd name="T8" fmla="*/ 0 w 216"/>
                <a:gd name="T9" fmla="*/ 0 h 385"/>
                <a:gd name="T10" fmla="*/ 0 w 216"/>
                <a:gd name="T11" fmla="*/ 0 h 385"/>
                <a:gd name="T12" fmla="*/ 0 w 216"/>
                <a:gd name="T13" fmla="*/ 0 h 385"/>
                <a:gd name="T14" fmla="*/ 0 w 216"/>
                <a:gd name="T15" fmla="*/ 0 h 385"/>
                <a:gd name="T16" fmla="*/ 0 w 216"/>
                <a:gd name="T17" fmla="*/ 0 h 385"/>
                <a:gd name="T18" fmla="*/ 0 w 216"/>
                <a:gd name="T19" fmla="*/ 0 h 385"/>
                <a:gd name="T20" fmla="*/ 0 w 216"/>
                <a:gd name="T21" fmla="*/ 0 h 385"/>
                <a:gd name="T22" fmla="*/ 0 w 216"/>
                <a:gd name="T23" fmla="*/ 0 h 385"/>
                <a:gd name="T24" fmla="*/ 0 w 216"/>
                <a:gd name="T25" fmla="*/ 0 h 385"/>
                <a:gd name="T26" fmla="*/ 0 w 216"/>
                <a:gd name="T27" fmla="*/ 0 h 385"/>
                <a:gd name="T28" fmla="*/ 0 w 216"/>
                <a:gd name="T29" fmla="*/ 0 h 385"/>
                <a:gd name="T30" fmla="*/ 0 w 216"/>
                <a:gd name="T31" fmla="*/ 0 h 385"/>
                <a:gd name="T32" fmla="*/ 0 w 216"/>
                <a:gd name="T33" fmla="*/ 0 h 385"/>
                <a:gd name="T34" fmla="*/ 0 w 216"/>
                <a:gd name="T35" fmla="*/ 0 h 385"/>
                <a:gd name="T36" fmla="*/ 0 w 216"/>
                <a:gd name="T37" fmla="*/ 0 h 385"/>
                <a:gd name="T38" fmla="*/ 0 w 216"/>
                <a:gd name="T39" fmla="*/ 0 h 385"/>
                <a:gd name="T40" fmla="*/ 0 w 216"/>
                <a:gd name="T41" fmla="*/ 0 h 385"/>
                <a:gd name="T42" fmla="*/ 0 w 216"/>
                <a:gd name="T43" fmla="*/ 0 h 385"/>
                <a:gd name="T44" fmla="*/ 0 w 216"/>
                <a:gd name="T45" fmla="*/ 0 h 385"/>
                <a:gd name="T46" fmla="*/ 0 w 216"/>
                <a:gd name="T47" fmla="*/ 0 h 385"/>
                <a:gd name="T48" fmla="*/ 0 w 216"/>
                <a:gd name="T49" fmla="*/ 0 h 385"/>
                <a:gd name="T50" fmla="*/ 0 w 216"/>
                <a:gd name="T51" fmla="*/ 0 h 385"/>
                <a:gd name="T52" fmla="*/ 0 w 216"/>
                <a:gd name="T53" fmla="*/ 0 h 385"/>
                <a:gd name="T54" fmla="*/ 0 w 216"/>
                <a:gd name="T55" fmla="*/ 0 h 385"/>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216" h="385">
                  <a:moveTo>
                    <a:pt x="91" y="0"/>
                  </a:moveTo>
                  <a:lnTo>
                    <a:pt x="115" y="25"/>
                  </a:lnTo>
                  <a:lnTo>
                    <a:pt x="165" y="46"/>
                  </a:lnTo>
                  <a:lnTo>
                    <a:pt x="216" y="44"/>
                  </a:lnTo>
                  <a:lnTo>
                    <a:pt x="185" y="132"/>
                  </a:lnTo>
                  <a:lnTo>
                    <a:pt x="147" y="128"/>
                  </a:lnTo>
                  <a:lnTo>
                    <a:pt x="118" y="112"/>
                  </a:lnTo>
                  <a:lnTo>
                    <a:pt x="134" y="138"/>
                  </a:lnTo>
                  <a:lnTo>
                    <a:pt x="177" y="146"/>
                  </a:lnTo>
                  <a:lnTo>
                    <a:pt x="145" y="242"/>
                  </a:lnTo>
                  <a:lnTo>
                    <a:pt x="124" y="312"/>
                  </a:lnTo>
                  <a:lnTo>
                    <a:pt x="115" y="271"/>
                  </a:lnTo>
                  <a:lnTo>
                    <a:pt x="103" y="197"/>
                  </a:lnTo>
                  <a:lnTo>
                    <a:pt x="102" y="155"/>
                  </a:lnTo>
                  <a:lnTo>
                    <a:pt x="94" y="173"/>
                  </a:lnTo>
                  <a:lnTo>
                    <a:pt x="94" y="222"/>
                  </a:lnTo>
                  <a:lnTo>
                    <a:pt x="103" y="290"/>
                  </a:lnTo>
                  <a:lnTo>
                    <a:pt x="110" y="333"/>
                  </a:lnTo>
                  <a:lnTo>
                    <a:pt x="91" y="385"/>
                  </a:lnTo>
                  <a:lnTo>
                    <a:pt x="55" y="250"/>
                  </a:lnTo>
                  <a:lnTo>
                    <a:pt x="39" y="204"/>
                  </a:lnTo>
                  <a:lnTo>
                    <a:pt x="12" y="135"/>
                  </a:lnTo>
                  <a:lnTo>
                    <a:pt x="0" y="115"/>
                  </a:lnTo>
                  <a:lnTo>
                    <a:pt x="16" y="88"/>
                  </a:lnTo>
                  <a:lnTo>
                    <a:pt x="64" y="64"/>
                  </a:lnTo>
                  <a:lnTo>
                    <a:pt x="81" y="87"/>
                  </a:lnTo>
                  <a:lnTo>
                    <a:pt x="71" y="46"/>
                  </a:lnTo>
                  <a:lnTo>
                    <a:pt x="9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grpSp>
      <p:grpSp>
        <p:nvGrpSpPr>
          <p:cNvPr id="115" name="Group 108"/>
          <p:cNvGrpSpPr>
            <a:grpSpLocks/>
          </p:cNvGrpSpPr>
          <p:nvPr/>
        </p:nvGrpSpPr>
        <p:grpSpPr bwMode="auto">
          <a:xfrm>
            <a:off x="1932308" y="3211925"/>
            <a:ext cx="70463" cy="70619"/>
            <a:chOff x="278" y="1810"/>
            <a:chExt cx="70" cy="76"/>
          </a:xfrm>
        </p:grpSpPr>
        <p:sp>
          <p:nvSpPr>
            <p:cNvPr id="116" name="Freeform 109"/>
            <p:cNvSpPr>
              <a:spLocks/>
            </p:cNvSpPr>
            <p:nvPr/>
          </p:nvSpPr>
          <p:spPr bwMode="auto">
            <a:xfrm>
              <a:off x="297" y="1815"/>
              <a:ext cx="51" cy="71"/>
            </a:xfrm>
            <a:custGeom>
              <a:avLst/>
              <a:gdLst>
                <a:gd name="T0" fmla="*/ 0 w 256"/>
                <a:gd name="T1" fmla="*/ 0 h 356"/>
                <a:gd name="T2" fmla="*/ 0 w 256"/>
                <a:gd name="T3" fmla="*/ 0 h 356"/>
                <a:gd name="T4" fmla="*/ 0 w 256"/>
                <a:gd name="T5" fmla="*/ 0 h 356"/>
                <a:gd name="T6" fmla="*/ 0 w 256"/>
                <a:gd name="T7" fmla="*/ 0 h 356"/>
                <a:gd name="T8" fmla="*/ 0 w 256"/>
                <a:gd name="T9" fmla="*/ 0 h 356"/>
                <a:gd name="T10" fmla="*/ 0 w 256"/>
                <a:gd name="T11" fmla="*/ 0 h 356"/>
                <a:gd name="T12" fmla="*/ 0 w 256"/>
                <a:gd name="T13" fmla="*/ 0 h 356"/>
                <a:gd name="T14" fmla="*/ 0 w 256"/>
                <a:gd name="T15" fmla="*/ 0 h 356"/>
                <a:gd name="T16" fmla="*/ 0 w 256"/>
                <a:gd name="T17" fmla="*/ 0 h 356"/>
                <a:gd name="T18" fmla="*/ 0 w 256"/>
                <a:gd name="T19" fmla="*/ 0 h 356"/>
                <a:gd name="T20" fmla="*/ 0 w 256"/>
                <a:gd name="T21" fmla="*/ 0 h 356"/>
                <a:gd name="T22" fmla="*/ 0 w 256"/>
                <a:gd name="T23" fmla="*/ 0 h 356"/>
                <a:gd name="T24" fmla="*/ 0 w 256"/>
                <a:gd name="T25" fmla="*/ 0 h 356"/>
                <a:gd name="T26" fmla="*/ 0 w 256"/>
                <a:gd name="T27" fmla="*/ 0 h 356"/>
                <a:gd name="T28" fmla="*/ 0 w 256"/>
                <a:gd name="T29" fmla="*/ 0 h 356"/>
                <a:gd name="T30" fmla="*/ 0 w 256"/>
                <a:gd name="T31" fmla="*/ 0 h 356"/>
                <a:gd name="T32" fmla="*/ 0 w 256"/>
                <a:gd name="T33" fmla="*/ 0 h 356"/>
                <a:gd name="T34" fmla="*/ 0 w 256"/>
                <a:gd name="T35" fmla="*/ 0 h 356"/>
                <a:gd name="T36" fmla="*/ 0 w 256"/>
                <a:gd name="T37" fmla="*/ 0 h 356"/>
                <a:gd name="T38" fmla="*/ 0 w 256"/>
                <a:gd name="T39" fmla="*/ 0 h 356"/>
                <a:gd name="T40" fmla="*/ 0 w 256"/>
                <a:gd name="T41" fmla="*/ 0 h 356"/>
                <a:gd name="T42" fmla="*/ 0 w 256"/>
                <a:gd name="T43" fmla="*/ 0 h 356"/>
                <a:gd name="T44" fmla="*/ 0 w 256"/>
                <a:gd name="T45" fmla="*/ 0 h 356"/>
                <a:gd name="T46" fmla="*/ 0 w 256"/>
                <a:gd name="T47" fmla="*/ 0 h 356"/>
                <a:gd name="T48" fmla="*/ 0 w 256"/>
                <a:gd name="T49" fmla="*/ 0 h 356"/>
                <a:gd name="T50" fmla="*/ 0 w 256"/>
                <a:gd name="T51" fmla="*/ 0 h 356"/>
                <a:gd name="T52" fmla="*/ 0 w 256"/>
                <a:gd name="T53" fmla="*/ 0 h 356"/>
                <a:gd name="T54" fmla="*/ 0 w 256"/>
                <a:gd name="T55" fmla="*/ 0 h 356"/>
                <a:gd name="T56" fmla="*/ 0 w 256"/>
                <a:gd name="T57" fmla="*/ 0 h 356"/>
                <a:gd name="T58" fmla="*/ 0 w 256"/>
                <a:gd name="T59" fmla="*/ 0 h 356"/>
                <a:gd name="T60" fmla="*/ 0 w 256"/>
                <a:gd name="T61" fmla="*/ 0 h 356"/>
                <a:gd name="T62" fmla="*/ 0 w 256"/>
                <a:gd name="T63" fmla="*/ 0 h 356"/>
                <a:gd name="T64" fmla="*/ 0 w 256"/>
                <a:gd name="T65" fmla="*/ 0 h 356"/>
                <a:gd name="T66" fmla="*/ 0 w 256"/>
                <a:gd name="T67" fmla="*/ 0 h 356"/>
                <a:gd name="T68" fmla="*/ 0 w 256"/>
                <a:gd name="T69" fmla="*/ 0 h 356"/>
                <a:gd name="T70" fmla="*/ 0 w 256"/>
                <a:gd name="T71" fmla="*/ 0 h 356"/>
                <a:gd name="T72" fmla="*/ 0 w 256"/>
                <a:gd name="T73" fmla="*/ 0 h 356"/>
                <a:gd name="T74" fmla="*/ 0 w 256"/>
                <a:gd name="T75" fmla="*/ 0 h 356"/>
                <a:gd name="T76" fmla="*/ 0 w 256"/>
                <a:gd name="T77" fmla="*/ 0 h 356"/>
                <a:gd name="T78" fmla="*/ 0 w 256"/>
                <a:gd name="T79" fmla="*/ 0 h 356"/>
                <a:gd name="T80" fmla="*/ 0 w 256"/>
                <a:gd name="T81" fmla="*/ 0 h 356"/>
                <a:gd name="T82" fmla="*/ 0 w 256"/>
                <a:gd name="T83" fmla="*/ 0 h 356"/>
                <a:gd name="T84" fmla="*/ 0 w 256"/>
                <a:gd name="T85" fmla="*/ 0 h 356"/>
                <a:gd name="T86" fmla="*/ 0 w 256"/>
                <a:gd name="T87" fmla="*/ 0 h 356"/>
                <a:gd name="T88" fmla="*/ 0 w 256"/>
                <a:gd name="T89" fmla="*/ 0 h 356"/>
                <a:gd name="T90" fmla="*/ 0 w 256"/>
                <a:gd name="T91" fmla="*/ 0 h 356"/>
                <a:gd name="T92" fmla="*/ 0 w 256"/>
                <a:gd name="T93" fmla="*/ 0 h 356"/>
                <a:gd name="T94" fmla="*/ 0 w 256"/>
                <a:gd name="T95" fmla="*/ 0 h 35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256" h="356">
                  <a:moveTo>
                    <a:pt x="3" y="130"/>
                  </a:moveTo>
                  <a:lnTo>
                    <a:pt x="11" y="155"/>
                  </a:lnTo>
                  <a:lnTo>
                    <a:pt x="26" y="167"/>
                  </a:lnTo>
                  <a:lnTo>
                    <a:pt x="35" y="187"/>
                  </a:lnTo>
                  <a:lnTo>
                    <a:pt x="45" y="203"/>
                  </a:lnTo>
                  <a:lnTo>
                    <a:pt x="61" y="218"/>
                  </a:lnTo>
                  <a:lnTo>
                    <a:pt x="73" y="227"/>
                  </a:lnTo>
                  <a:lnTo>
                    <a:pt x="93" y="238"/>
                  </a:lnTo>
                  <a:lnTo>
                    <a:pt x="96" y="252"/>
                  </a:lnTo>
                  <a:lnTo>
                    <a:pt x="96" y="270"/>
                  </a:lnTo>
                  <a:lnTo>
                    <a:pt x="91" y="315"/>
                  </a:lnTo>
                  <a:lnTo>
                    <a:pt x="127" y="341"/>
                  </a:lnTo>
                  <a:lnTo>
                    <a:pt x="157" y="354"/>
                  </a:lnTo>
                  <a:lnTo>
                    <a:pt x="182" y="356"/>
                  </a:lnTo>
                  <a:lnTo>
                    <a:pt x="207" y="354"/>
                  </a:lnTo>
                  <a:lnTo>
                    <a:pt x="216" y="325"/>
                  </a:lnTo>
                  <a:lnTo>
                    <a:pt x="222" y="260"/>
                  </a:lnTo>
                  <a:lnTo>
                    <a:pt x="237" y="237"/>
                  </a:lnTo>
                  <a:lnTo>
                    <a:pt x="248" y="204"/>
                  </a:lnTo>
                  <a:lnTo>
                    <a:pt x="250" y="173"/>
                  </a:lnTo>
                  <a:lnTo>
                    <a:pt x="255" y="131"/>
                  </a:lnTo>
                  <a:lnTo>
                    <a:pt x="256" y="107"/>
                  </a:lnTo>
                  <a:lnTo>
                    <a:pt x="255" y="92"/>
                  </a:lnTo>
                  <a:lnTo>
                    <a:pt x="248" y="66"/>
                  </a:lnTo>
                  <a:lnTo>
                    <a:pt x="234" y="52"/>
                  </a:lnTo>
                  <a:lnTo>
                    <a:pt x="215" y="48"/>
                  </a:lnTo>
                  <a:lnTo>
                    <a:pt x="208" y="33"/>
                  </a:lnTo>
                  <a:lnTo>
                    <a:pt x="191" y="23"/>
                  </a:lnTo>
                  <a:lnTo>
                    <a:pt x="173" y="33"/>
                  </a:lnTo>
                  <a:lnTo>
                    <a:pt x="160" y="12"/>
                  </a:lnTo>
                  <a:lnTo>
                    <a:pt x="140" y="5"/>
                  </a:lnTo>
                  <a:lnTo>
                    <a:pt x="118" y="24"/>
                  </a:lnTo>
                  <a:lnTo>
                    <a:pt x="108" y="0"/>
                  </a:lnTo>
                  <a:lnTo>
                    <a:pt x="78" y="3"/>
                  </a:lnTo>
                  <a:lnTo>
                    <a:pt x="63" y="42"/>
                  </a:lnTo>
                  <a:lnTo>
                    <a:pt x="60" y="64"/>
                  </a:lnTo>
                  <a:lnTo>
                    <a:pt x="57" y="93"/>
                  </a:lnTo>
                  <a:lnTo>
                    <a:pt x="51" y="131"/>
                  </a:lnTo>
                  <a:lnTo>
                    <a:pt x="43" y="116"/>
                  </a:lnTo>
                  <a:lnTo>
                    <a:pt x="39" y="89"/>
                  </a:lnTo>
                  <a:lnTo>
                    <a:pt x="34" y="70"/>
                  </a:lnTo>
                  <a:lnTo>
                    <a:pt x="27" y="61"/>
                  </a:lnTo>
                  <a:lnTo>
                    <a:pt x="12" y="54"/>
                  </a:lnTo>
                  <a:lnTo>
                    <a:pt x="4" y="57"/>
                  </a:lnTo>
                  <a:lnTo>
                    <a:pt x="0" y="66"/>
                  </a:lnTo>
                  <a:lnTo>
                    <a:pt x="5" y="80"/>
                  </a:lnTo>
                  <a:lnTo>
                    <a:pt x="7" y="107"/>
                  </a:lnTo>
                  <a:lnTo>
                    <a:pt x="3" y="130"/>
                  </a:lnTo>
                  <a:close/>
                </a:path>
              </a:pathLst>
            </a:custGeom>
            <a:solidFill>
              <a:srgbClr val="FFC080"/>
            </a:solidFill>
            <a:ln w="3175">
              <a:solidFill>
                <a:srgbClr val="402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117" name="Freeform 110"/>
            <p:cNvSpPr>
              <a:spLocks/>
            </p:cNvSpPr>
            <p:nvPr/>
          </p:nvSpPr>
          <p:spPr bwMode="auto">
            <a:xfrm>
              <a:off x="320" y="1820"/>
              <a:ext cx="26" cy="27"/>
            </a:xfrm>
            <a:custGeom>
              <a:avLst/>
              <a:gdLst>
                <a:gd name="T0" fmla="*/ 0 w 129"/>
                <a:gd name="T1" fmla="*/ 0 h 134"/>
                <a:gd name="T2" fmla="*/ 0 w 129"/>
                <a:gd name="T3" fmla="*/ 0 h 134"/>
                <a:gd name="T4" fmla="*/ 0 w 129"/>
                <a:gd name="T5" fmla="*/ 0 h 134"/>
                <a:gd name="T6" fmla="*/ 0 w 129"/>
                <a:gd name="T7" fmla="*/ 0 h 134"/>
                <a:gd name="T8" fmla="*/ 0 w 129"/>
                <a:gd name="T9" fmla="*/ 0 h 134"/>
                <a:gd name="T10" fmla="*/ 0 w 129"/>
                <a:gd name="T11" fmla="*/ 0 h 134"/>
                <a:gd name="T12" fmla="*/ 0 w 129"/>
                <a:gd name="T13" fmla="*/ 0 h 134"/>
                <a:gd name="T14" fmla="*/ 0 w 129"/>
                <a:gd name="T15" fmla="*/ 0 h 134"/>
                <a:gd name="T16" fmla="*/ 0 w 129"/>
                <a:gd name="T17" fmla="*/ 0 h 134"/>
                <a:gd name="T18" fmla="*/ 0 w 129"/>
                <a:gd name="T19" fmla="*/ 0 h 134"/>
                <a:gd name="T20" fmla="*/ 0 w 129"/>
                <a:gd name="T21" fmla="*/ 0 h 134"/>
                <a:gd name="T22" fmla="*/ 0 w 129"/>
                <a:gd name="T23" fmla="*/ 0 h 134"/>
                <a:gd name="T24" fmla="*/ 0 w 129"/>
                <a:gd name="T25" fmla="*/ 0 h 134"/>
                <a:gd name="T26" fmla="*/ 0 w 129"/>
                <a:gd name="T27" fmla="*/ 0 h 134"/>
                <a:gd name="T28" fmla="*/ 0 w 129"/>
                <a:gd name="T29" fmla="*/ 0 h 134"/>
                <a:gd name="T30" fmla="*/ 0 w 129"/>
                <a:gd name="T31" fmla="*/ 0 h 134"/>
                <a:gd name="T32" fmla="*/ 0 w 129"/>
                <a:gd name="T33" fmla="*/ 0 h 134"/>
                <a:gd name="T34" fmla="*/ 0 w 129"/>
                <a:gd name="T35" fmla="*/ 0 h 134"/>
                <a:gd name="T36" fmla="*/ 0 w 129"/>
                <a:gd name="T37" fmla="*/ 0 h 134"/>
                <a:gd name="T38" fmla="*/ 0 w 129"/>
                <a:gd name="T39" fmla="*/ 0 h 134"/>
                <a:gd name="T40" fmla="*/ 0 w 129"/>
                <a:gd name="T41" fmla="*/ 0 h 134"/>
                <a:gd name="T42" fmla="*/ 0 w 129"/>
                <a:gd name="T43" fmla="*/ 0 h 134"/>
                <a:gd name="T44" fmla="*/ 0 w 129"/>
                <a:gd name="T45" fmla="*/ 0 h 134"/>
                <a:gd name="T46" fmla="*/ 0 w 129"/>
                <a:gd name="T47" fmla="*/ 0 h 134"/>
                <a:gd name="T48" fmla="*/ 0 w 129"/>
                <a:gd name="T49" fmla="*/ 0 h 134"/>
                <a:gd name="T50" fmla="*/ 0 w 129"/>
                <a:gd name="T51" fmla="*/ 0 h 134"/>
                <a:gd name="T52" fmla="*/ 0 w 129"/>
                <a:gd name="T53" fmla="*/ 0 h 134"/>
                <a:gd name="T54" fmla="*/ 0 w 129"/>
                <a:gd name="T55" fmla="*/ 0 h 134"/>
                <a:gd name="T56" fmla="*/ 0 w 129"/>
                <a:gd name="T57" fmla="*/ 0 h 134"/>
                <a:gd name="T58" fmla="*/ 0 w 129"/>
                <a:gd name="T59" fmla="*/ 0 h 134"/>
                <a:gd name="T60" fmla="*/ 0 w 129"/>
                <a:gd name="T61" fmla="*/ 0 h 134"/>
                <a:gd name="T62" fmla="*/ 0 w 129"/>
                <a:gd name="T63" fmla="*/ 0 h 134"/>
                <a:gd name="T64" fmla="*/ 0 w 129"/>
                <a:gd name="T65" fmla="*/ 0 h 134"/>
                <a:gd name="T66" fmla="*/ 0 w 129"/>
                <a:gd name="T67" fmla="*/ 0 h 134"/>
                <a:gd name="T68" fmla="*/ 0 w 129"/>
                <a:gd name="T69" fmla="*/ 0 h 134"/>
                <a:gd name="T70" fmla="*/ 0 w 129"/>
                <a:gd name="T71" fmla="*/ 0 h 134"/>
                <a:gd name="T72" fmla="*/ 0 w 129"/>
                <a:gd name="T73" fmla="*/ 0 h 134"/>
                <a:gd name="T74" fmla="*/ 0 w 129"/>
                <a:gd name="T75" fmla="*/ 0 h 134"/>
                <a:gd name="T76" fmla="*/ 0 w 129"/>
                <a:gd name="T77" fmla="*/ 0 h 134"/>
                <a:gd name="T78" fmla="*/ 0 w 129"/>
                <a:gd name="T79" fmla="*/ 0 h 134"/>
                <a:gd name="T80" fmla="*/ 0 w 129"/>
                <a:gd name="T81" fmla="*/ 0 h 134"/>
                <a:gd name="T82" fmla="*/ 0 w 129"/>
                <a:gd name="T83" fmla="*/ 0 h 134"/>
                <a:gd name="T84" fmla="*/ 0 w 129"/>
                <a:gd name="T85" fmla="*/ 0 h 134"/>
                <a:gd name="T86" fmla="*/ 0 w 129"/>
                <a:gd name="T87" fmla="*/ 0 h 134"/>
                <a:gd name="T88" fmla="*/ 0 w 129"/>
                <a:gd name="T89" fmla="*/ 0 h 134"/>
                <a:gd name="T90" fmla="*/ 0 w 129"/>
                <a:gd name="T91" fmla="*/ 0 h 134"/>
                <a:gd name="T92" fmla="*/ 0 w 129"/>
                <a:gd name="T93" fmla="*/ 0 h 134"/>
                <a:gd name="T94" fmla="*/ 0 w 129"/>
                <a:gd name="T95" fmla="*/ 0 h 134"/>
                <a:gd name="T96" fmla="*/ 0 w 129"/>
                <a:gd name="T97" fmla="*/ 0 h 134"/>
                <a:gd name="T98" fmla="*/ 0 w 129"/>
                <a:gd name="T99" fmla="*/ 0 h 134"/>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129" h="134">
                  <a:moveTo>
                    <a:pt x="6" y="2"/>
                  </a:moveTo>
                  <a:lnTo>
                    <a:pt x="13" y="30"/>
                  </a:lnTo>
                  <a:lnTo>
                    <a:pt x="22" y="49"/>
                  </a:lnTo>
                  <a:lnTo>
                    <a:pt x="11" y="91"/>
                  </a:lnTo>
                  <a:lnTo>
                    <a:pt x="18" y="100"/>
                  </a:lnTo>
                  <a:lnTo>
                    <a:pt x="28" y="104"/>
                  </a:lnTo>
                  <a:lnTo>
                    <a:pt x="41" y="102"/>
                  </a:lnTo>
                  <a:lnTo>
                    <a:pt x="51" y="79"/>
                  </a:lnTo>
                  <a:lnTo>
                    <a:pt x="60" y="61"/>
                  </a:lnTo>
                  <a:lnTo>
                    <a:pt x="55" y="36"/>
                  </a:lnTo>
                  <a:lnTo>
                    <a:pt x="53" y="9"/>
                  </a:lnTo>
                  <a:lnTo>
                    <a:pt x="60" y="12"/>
                  </a:lnTo>
                  <a:lnTo>
                    <a:pt x="62" y="37"/>
                  </a:lnTo>
                  <a:lnTo>
                    <a:pt x="65" y="54"/>
                  </a:lnTo>
                  <a:lnTo>
                    <a:pt x="65" y="68"/>
                  </a:lnTo>
                  <a:lnTo>
                    <a:pt x="56" y="83"/>
                  </a:lnTo>
                  <a:lnTo>
                    <a:pt x="47" y="100"/>
                  </a:lnTo>
                  <a:lnTo>
                    <a:pt x="46" y="116"/>
                  </a:lnTo>
                  <a:lnTo>
                    <a:pt x="56" y="123"/>
                  </a:lnTo>
                  <a:lnTo>
                    <a:pt x="75" y="120"/>
                  </a:lnTo>
                  <a:lnTo>
                    <a:pt x="86" y="106"/>
                  </a:lnTo>
                  <a:lnTo>
                    <a:pt x="104" y="84"/>
                  </a:lnTo>
                  <a:lnTo>
                    <a:pt x="103" y="70"/>
                  </a:lnTo>
                  <a:lnTo>
                    <a:pt x="101" y="45"/>
                  </a:lnTo>
                  <a:lnTo>
                    <a:pt x="107" y="65"/>
                  </a:lnTo>
                  <a:lnTo>
                    <a:pt x="108" y="84"/>
                  </a:lnTo>
                  <a:lnTo>
                    <a:pt x="94" y="103"/>
                  </a:lnTo>
                  <a:lnTo>
                    <a:pt x="93" y="117"/>
                  </a:lnTo>
                  <a:lnTo>
                    <a:pt x="96" y="128"/>
                  </a:lnTo>
                  <a:lnTo>
                    <a:pt x="104" y="131"/>
                  </a:lnTo>
                  <a:lnTo>
                    <a:pt x="113" y="125"/>
                  </a:lnTo>
                  <a:lnTo>
                    <a:pt x="129" y="109"/>
                  </a:lnTo>
                  <a:lnTo>
                    <a:pt x="116" y="127"/>
                  </a:lnTo>
                  <a:lnTo>
                    <a:pt x="111" y="134"/>
                  </a:lnTo>
                  <a:lnTo>
                    <a:pt x="97" y="134"/>
                  </a:lnTo>
                  <a:lnTo>
                    <a:pt x="91" y="126"/>
                  </a:lnTo>
                  <a:lnTo>
                    <a:pt x="87" y="114"/>
                  </a:lnTo>
                  <a:lnTo>
                    <a:pt x="79" y="125"/>
                  </a:lnTo>
                  <a:lnTo>
                    <a:pt x="63" y="127"/>
                  </a:lnTo>
                  <a:lnTo>
                    <a:pt x="49" y="127"/>
                  </a:lnTo>
                  <a:lnTo>
                    <a:pt x="43" y="116"/>
                  </a:lnTo>
                  <a:lnTo>
                    <a:pt x="41" y="106"/>
                  </a:lnTo>
                  <a:lnTo>
                    <a:pt x="35" y="109"/>
                  </a:lnTo>
                  <a:lnTo>
                    <a:pt x="24" y="109"/>
                  </a:lnTo>
                  <a:lnTo>
                    <a:pt x="11" y="101"/>
                  </a:lnTo>
                  <a:lnTo>
                    <a:pt x="8" y="86"/>
                  </a:lnTo>
                  <a:lnTo>
                    <a:pt x="18" y="51"/>
                  </a:lnTo>
                  <a:lnTo>
                    <a:pt x="7" y="29"/>
                  </a:lnTo>
                  <a:lnTo>
                    <a:pt x="0" y="0"/>
                  </a:lnTo>
                  <a:lnTo>
                    <a:pt x="6" y="2"/>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18" name="Freeform 111"/>
            <p:cNvSpPr>
              <a:spLocks/>
            </p:cNvSpPr>
            <p:nvPr/>
          </p:nvSpPr>
          <p:spPr bwMode="auto">
            <a:xfrm>
              <a:off x="325" y="1834"/>
              <a:ext cx="4" cy="1"/>
            </a:xfrm>
            <a:custGeom>
              <a:avLst/>
              <a:gdLst>
                <a:gd name="T0" fmla="*/ 0 w 20"/>
                <a:gd name="T1" fmla="*/ 0 h 5"/>
                <a:gd name="T2" fmla="*/ 0 w 20"/>
                <a:gd name="T3" fmla="*/ 0 h 5"/>
                <a:gd name="T4" fmla="*/ 0 w 20"/>
                <a:gd name="T5" fmla="*/ 0 h 5"/>
                <a:gd name="T6" fmla="*/ 0 w 20"/>
                <a:gd name="T7" fmla="*/ 0 h 5"/>
                <a:gd name="T8" fmla="*/ 0 w 20"/>
                <a:gd name="T9" fmla="*/ 0 h 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 h="5">
                  <a:moveTo>
                    <a:pt x="0" y="5"/>
                  </a:moveTo>
                  <a:lnTo>
                    <a:pt x="6" y="4"/>
                  </a:lnTo>
                  <a:lnTo>
                    <a:pt x="20" y="4"/>
                  </a:lnTo>
                  <a:lnTo>
                    <a:pt x="5" y="0"/>
                  </a:lnTo>
                  <a:lnTo>
                    <a:pt x="0" y="5"/>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19" name="Freeform 112"/>
            <p:cNvSpPr>
              <a:spLocks/>
            </p:cNvSpPr>
            <p:nvPr/>
          </p:nvSpPr>
          <p:spPr bwMode="auto">
            <a:xfrm>
              <a:off x="330" y="1838"/>
              <a:ext cx="6" cy="2"/>
            </a:xfrm>
            <a:custGeom>
              <a:avLst/>
              <a:gdLst>
                <a:gd name="T0" fmla="*/ 0 w 27"/>
                <a:gd name="T1" fmla="*/ 0 h 9"/>
                <a:gd name="T2" fmla="*/ 0 w 27"/>
                <a:gd name="T3" fmla="*/ 0 h 9"/>
                <a:gd name="T4" fmla="*/ 0 w 27"/>
                <a:gd name="T5" fmla="*/ 0 h 9"/>
                <a:gd name="T6" fmla="*/ 0 w 27"/>
                <a:gd name="T7" fmla="*/ 0 h 9"/>
                <a:gd name="T8" fmla="*/ 0 w 27"/>
                <a:gd name="T9" fmla="*/ 0 h 9"/>
                <a:gd name="T10" fmla="*/ 0 w 27"/>
                <a:gd name="T11" fmla="*/ 0 h 9"/>
                <a:gd name="T12" fmla="*/ 0 w 27"/>
                <a:gd name="T13" fmla="*/ 0 h 9"/>
                <a:gd name="T14" fmla="*/ 0 w 27"/>
                <a:gd name="T15" fmla="*/ 0 h 9"/>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7" h="9">
                  <a:moveTo>
                    <a:pt x="27" y="7"/>
                  </a:moveTo>
                  <a:lnTo>
                    <a:pt x="23" y="3"/>
                  </a:lnTo>
                  <a:lnTo>
                    <a:pt x="17" y="1"/>
                  </a:lnTo>
                  <a:lnTo>
                    <a:pt x="6" y="0"/>
                  </a:lnTo>
                  <a:lnTo>
                    <a:pt x="0" y="9"/>
                  </a:lnTo>
                  <a:lnTo>
                    <a:pt x="8" y="3"/>
                  </a:lnTo>
                  <a:lnTo>
                    <a:pt x="15" y="2"/>
                  </a:lnTo>
                  <a:lnTo>
                    <a:pt x="27" y="7"/>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20" name="Freeform 113"/>
            <p:cNvSpPr>
              <a:spLocks/>
            </p:cNvSpPr>
            <p:nvPr/>
          </p:nvSpPr>
          <p:spPr bwMode="auto">
            <a:xfrm>
              <a:off x="340" y="1841"/>
              <a:ext cx="4" cy="1"/>
            </a:xfrm>
            <a:custGeom>
              <a:avLst/>
              <a:gdLst>
                <a:gd name="T0" fmla="*/ 0 w 20"/>
                <a:gd name="T1" fmla="*/ 0 h 4"/>
                <a:gd name="T2" fmla="*/ 0 w 20"/>
                <a:gd name="T3" fmla="*/ 0 h 4"/>
                <a:gd name="T4" fmla="*/ 0 w 20"/>
                <a:gd name="T5" fmla="*/ 0 h 4"/>
                <a:gd name="T6" fmla="*/ 0 w 20"/>
                <a:gd name="T7" fmla="*/ 0 h 4"/>
                <a:gd name="T8" fmla="*/ 0 w 20"/>
                <a:gd name="T9" fmla="*/ 0 h 4"/>
                <a:gd name="T10" fmla="*/ 0 w 20"/>
                <a:gd name="T11" fmla="*/ 0 h 4"/>
                <a:gd name="T12" fmla="*/ 0 w 20"/>
                <a:gd name="T13" fmla="*/ 0 h 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0" h="4">
                  <a:moveTo>
                    <a:pt x="0" y="2"/>
                  </a:moveTo>
                  <a:lnTo>
                    <a:pt x="4" y="0"/>
                  </a:lnTo>
                  <a:lnTo>
                    <a:pt x="11" y="0"/>
                  </a:lnTo>
                  <a:lnTo>
                    <a:pt x="20" y="4"/>
                  </a:lnTo>
                  <a:lnTo>
                    <a:pt x="15" y="3"/>
                  </a:lnTo>
                  <a:lnTo>
                    <a:pt x="11" y="1"/>
                  </a:lnTo>
                  <a:lnTo>
                    <a:pt x="0" y="2"/>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21" name="Freeform 114"/>
            <p:cNvSpPr>
              <a:spLocks/>
            </p:cNvSpPr>
            <p:nvPr/>
          </p:nvSpPr>
          <p:spPr bwMode="auto">
            <a:xfrm>
              <a:off x="323" y="1845"/>
              <a:ext cx="6" cy="15"/>
            </a:xfrm>
            <a:custGeom>
              <a:avLst/>
              <a:gdLst>
                <a:gd name="T0" fmla="*/ 0 w 31"/>
                <a:gd name="T1" fmla="*/ 0 h 74"/>
                <a:gd name="T2" fmla="*/ 0 w 31"/>
                <a:gd name="T3" fmla="*/ 0 h 74"/>
                <a:gd name="T4" fmla="*/ 0 w 31"/>
                <a:gd name="T5" fmla="*/ 0 h 74"/>
                <a:gd name="T6" fmla="*/ 0 w 31"/>
                <a:gd name="T7" fmla="*/ 0 h 74"/>
                <a:gd name="T8" fmla="*/ 0 w 31"/>
                <a:gd name="T9" fmla="*/ 0 h 74"/>
                <a:gd name="T10" fmla="*/ 0 w 31"/>
                <a:gd name="T11" fmla="*/ 0 h 74"/>
                <a:gd name="T12" fmla="*/ 0 w 31"/>
                <a:gd name="T13" fmla="*/ 0 h 74"/>
                <a:gd name="T14" fmla="*/ 0 w 31"/>
                <a:gd name="T15" fmla="*/ 0 h 7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1" h="74">
                  <a:moveTo>
                    <a:pt x="0" y="0"/>
                  </a:moveTo>
                  <a:lnTo>
                    <a:pt x="17" y="19"/>
                  </a:lnTo>
                  <a:lnTo>
                    <a:pt x="25" y="42"/>
                  </a:lnTo>
                  <a:lnTo>
                    <a:pt x="26" y="74"/>
                  </a:lnTo>
                  <a:lnTo>
                    <a:pt x="31" y="49"/>
                  </a:lnTo>
                  <a:lnTo>
                    <a:pt x="29" y="29"/>
                  </a:lnTo>
                  <a:lnTo>
                    <a:pt x="24" y="20"/>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22" name="Freeform 115"/>
            <p:cNvSpPr>
              <a:spLocks/>
            </p:cNvSpPr>
            <p:nvPr/>
          </p:nvSpPr>
          <p:spPr bwMode="auto">
            <a:xfrm>
              <a:off x="308" y="1839"/>
              <a:ext cx="10" cy="5"/>
            </a:xfrm>
            <a:custGeom>
              <a:avLst/>
              <a:gdLst>
                <a:gd name="T0" fmla="*/ 0 w 50"/>
                <a:gd name="T1" fmla="*/ 0 h 25"/>
                <a:gd name="T2" fmla="*/ 0 w 50"/>
                <a:gd name="T3" fmla="*/ 0 h 25"/>
                <a:gd name="T4" fmla="*/ 0 w 50"/>
                <a:gd name="T5" fmla="*/ 0 h 25"/>
                <a:gd name="T6" fmla="*/ 0 w 50"/>
                <a:gd name="T7" fmla="*/ 0 h 25"/>
                <a:gd name="T8" fmla="*/ 0 w 50"/>
                <a:gd name="T9" fmla="*/ 0 h 25"/>
                <a:gd name="T10" fmla="*/ 0 w 50"/>
                <a:gd name="T11" fmla="*/ 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0" h="25">
                  <a:moveTo>
                    <a:pt x="0" y="11"/>
                  </a:moveTo>
                  <a:lnTo>
                    <a:pt x="19" y="13"/>
                  </a:lnTo>
                  <a:lnTo>
                    <a:pt x="50" y="25"/>
                  </a:lnTo>
                  <a:lnTo>
                    <a:pt x="28" y="9"/>
                  </a:lnTo>
                  <a:lnTo>
                    <a:pt x="1" y="0"/>
                  </a:lnTo>
                  <a:lnTo>
                    <a:pt x="0" y="11"/>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23" name="Freeform 116"/>
            <p:cNvSpPr>
              <a:spLocks/>
            </p:cNvSpPr>
            <p:nvPr/>
          </p:nvSpPr>
          <p:spPr bwMode="auto">
            <a:xfrm>
              <a:off x="321" y="1862"/>
              <a:ext cx="7" cy="7"/>
            </a:xfrm>
            <a:custGeom>
              <a:avLst/>
              <a:gdLst>
                <a:gd name="T0" fmla="*/ 0 w 39"/>
                <a:gd name="T1" fmla="*/ 0 h 33"/>
                <a:gd name="T2" fmla="*/ 0 w 39"/>
                <a:gd name="T3" fmla="*/ 0 h 33"/>
                <a:gd name="T4" fmla="*/ 0 w 39"/>
                <a:gd name="T5" fmla="*/ 0 h 33"/>
                <a:gd name="T6" fmla="*/ 0 w 39"/>
                <a:gd name="T7" fmla="*/ 0 h 33"/>
                <a:gd name="T8" fmla="*/ 0 w 39"/>
                <a:gd name="T9" fmla="*/ 0 h 3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9" h="33">
                  <a:moveTo>
                    <a:pt x="39" y="0"/>
                  </a:moveTo>
                  <a:lnTo>
                    <a:pt x="20" y="21"/>
                  </a:lnTo>
                  <a:lnTo>
                    <a:pt x="0" y="33"/>
                  </a:lnTo>
                  <a:lnTo>
                    <a:pt x="26" y="25"/>
                  </a:lnTo>
                  <a:lnTo>
                    <a:pt x="39"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24" name="Freeform 117"/>
            <p:cNvSpPr>
              <a:spLocks/>
            </p:cNvSpPr>
            <p:nvPr/>
          </p:nvSpPr>
          <p:spPr bwMode="auto">
            <a:xfrm>
              <a:off x="332" y="1858"/>
              <a:ext cx="7" cy="7"/>
            </a:xfrm>
            <a:custGeom>
              <a:avLst/>
              <a:gdLst>
                <a:gd name="T0" fmla="*/ 0 w 38"/>
                <a:gd name="T1" fmla="*/ 0 h 35"/>
                <a:gd name="T2" fmla="*/ 0 w 38"/>
                <a:gd name="T3" fmla="*/ 0 h 35"/>
                <a:gd name="T4" fmla="*/ 0 w 38"/>
                <a:gd name="T5" fmla="*/ 0 h 35"/>
                <a:gd name="T6" fmla="*/ 0 w 38"/>
                <a:gd name="T7" fmla="*/ 0 h 35"/>
                <a:gd name="T8" fmla="*/ 0 w 38"/>
                <a:gd name="T9" fmla="*/ 0 h 35"/>
                <a:gd name="T10" fmla="*/ 0 w 38"/>
                <a:gd name="T11" fmla="*/ 0 h 35"/>
                <a:gd name="T12" fmla="*/ 0 w 38"/>
                <a:gd name="T13" fmla="*/ 0 h 35"/>
                <a:gd name="T14" fmla="*/ 0 w 38"/>
                <a:gd name="T15" fmla="*/ 0 h 3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8" h="35">
                  <a:moveTo>
                    <a:pt x="0" y="0"/>
                  </a:moveTo>
                  <a:lnTo>
                    <a:pt x="3" y="13"/>
                  </a:lnTo>
                  <a:lnTo>
                    <a:pt x="22" y="29"/>
                  </a:lnTo>
                  <a:lnTo>
                    <a:pt x="38" y="35"/>
                  </a:lnTo>
                  <a:lnTo>
                    <a:pt x="12" y="32"/>
                  </a:lnTo>
                  <a:lnTo>
                    <a:pt x="3" y="21"/>
                  </a:lnTo>
                  <a:lnTo>
                    <a:pt x="2" y="9"/>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25" name="Freeform 118"/>
            <p:cNvSpPr>
              <a:spLocks/>
            </p:cNvSpPr>
            <p:nvPr/>
          </p:nvSpPr>
          <p:spPr bwMode="auto">
            <a:xfrm>
              <a:off x="278" y="1810"/>
              <a:ext cx="41" cy="31"/>
            </a:xfrm>
            <a:custGeom>
              <a:avLst/>
              <a:gdLst>
                <a:gd name="T0" fmla="*/ 0 w 201"/>
                <a:gd name="T1" fmla="*/ 0 h 158"/>
                <a:gd name="T2" fmla="*/ 0 w 201"/>
                <a:gd name="T3" fmla="*/ 0 h 158"/>
                <a:gd name="T4" fmla="*/ 0 w 201"/>
                <a:gd name="T5" fmla="*/ 0 h 158"/>
                <a:gd name="T6" fmla="*/ 0 w 201"/>
                <a:gd name="T7" fmla="*/ 0 h 158"/>
                <a:gd name="T8" fmla="*/ 0 w 201"/>
                <a:gd name="T9" fmla="*/ 0 h 158"/>
                <a:gd name="T10" fmla="*/ 0 w 201"/>
                <a:gd name="T11" fmla="*/ 0 h 158"/>
                <a:gd name="T12" fmla="*/ 0 w 201"/>
                <a:gd name="T13" fmla="*/ 0 h 15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01" h="158">
                  <a:moveTo>
                    <a:pt x="165" y="158"/>
                  </a:moveTo>
                  <a:lnTo>
                    <a:pt x="201" y="76"/>
                  </a:lnTo>
                  <a:lnTo>
                    <a:pt x="132" y="31"/>
                  </a:lnTo>
                  <a:lnTo>
                    <a:pt x="29" y="0"/>
                  </a:lnTo>
                  <a:lnTo>
                    <a:pt x="0" y="87"/>
                  </a:lnTo>
                  <a:lnTo>
                    <a:pt x="94" y="114"/>
                  </a:lnTo>
                  <a:lnTo>
                    <a:pt x="165" y="158"/>
                  </a:lnTo>
                  <a:close/>
                </a:path>
              </a:pathLst>
            </a:custGeom>
            <a:solidFill>
              <a:srgbClr val="FFFFFF"/>
            </a:solidFill>
            <a:ln w="3175">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126" name="Oval 119"/>
            <p:cNvSpPr>
              <a:spLocks noChangeArrowheads="1"/>
            </p:cNvSpPr>
            <p:nvPr/>
          </p:nvSpPr>
          <p:spPr bwMode="auto">
            <a:xfrm>
              <a:off x="304" y="1824"/>
              <a:ext cx="7" cy="9"/>
            </a:xfrm>
            <a:prstGeom prst="ellipse">
              <a:avLst/>
            </a:prstGeom>
            <a:solidFill>
              <a:srgbClr val="FFFFFF"/>
            </a:solidFill>
            <a:ln w="3175">
              <a:solidFill>
                <a:srgbClr val="000000"/>
              </a:solidFill>
              <a:round/>
              <a:headEnd/>
              <a:tailEnd/>
            </a:ln>
          </p:spPr>
          <p:txBody>
            <a:bodyPr/>
            <a:lstStyle/>
            <a:p>
              <a:pPr algn="ctr" eaLnBrk="1" hangingPunct="1"/>
              <a:endParaRPr lang="zh-CN" altLang="en-US" sz="900" b="1">
                <a:latin typeface="微软雅黑" pitchFamily="34" charset="-122"/>
                <a:ea typeface="微软雅黑" pitchFamily="34" charset="-122"/>
              </a:endParaRPr>
            </a:p>
          </p:txBody>
        </p:sp>
        <p:sp>
          <p:nvSpPr>
            <p:cNvPr id="127" name="Freeform 120"/>
            <p:cNvSpPr>
              <a:spLocks/>
            </p:cNvSpPr>
            <p:nvPr/>
          </p:nvSpPr>
          <p:spPr bwMode="auto">
            <a:xfrm>
              <a:off x="297" y="1826"/>
              <a:ext cx="10" cy="22"/>
            </a:xfrm>
            <a:custGeom>
              <a:avLst/>
              <a:gdLst>
                <a:gd name="T0" fmla="*/ 0 w 52"/>
                <a:gd name="T1" fmla="*/ 0 h 111"/>
                <a:gd name="T2" fmla="*/ 0 w 52"/>
                <a:gd name="T3" fmla="*/ 0 h 111"/>
                <a:gd name="T4" fmla="*/ 0 w 52"/>
                <a:gd name="T5" fmla="*/ 0 h 111"/>
                <a:gd name="T6" fmla="*/ 0 w 52"/>
                <a:gd name="T7" fmla="*/ 0 h 111"/>
                <a:gd name="T8" fmla="*/ 0 w 52"/>
                <a:gd name="T9" fmla="*/ 0 h 111"/>
                <a:gd name="T10" fmla="*/ 0 w 52"/>
                <a:gd name="T11" fmla="*/ 0 h 111"/>
                <a:gd name="T12" fmla="*/ 0 w 52"/>
                <a:gd name="T13" fmla="*/ 0 h 111"/>
                <a:gd name="T14" fmla="*/ 0 w 52"/>
                <a:gd name="T15" fmla="*/ 0 h 111"/>
                <a:gd name="T16" fmla="*/ 0 w 52"/>
                <a:gd name="T17" fmla="*/ 0 h 111"/>
                <a:gd name="T18" fmla="*/ 0 w 52"/>
                <a:gd name="T19" fmla="*/ 0 h 111"/>
                <a:gd name="T20" fmla="*/ 0 w 52"/>
                <a:gd name="T21" fmla="*/ 0 h 111"/>
                <a:gd name="T22" fmla="*/ 0 w 52"/>
                <a:gd name="T23" fmla="*/ 0 h 111"/>
                <a:gd name="T24" fmla="*/ 0 w 52"/>
                <a:gd name="T25" fmla="*/ 0 h 111"/>
                <a:gd name="T26" fmla="*/ 0 w 52"/>
                <a:gd name="T27" fmla="*/ 0 h 111"/>
                <a:gd name="T28" fmla="*/ 0 w 52"/>
                <a:gd name="T29" fmla="*/ 0 h 111"/>
                <a:gd name="T30" fmla="*/ 0 w 52"/>
                <a:gd name="T31" fmla="*/ 0 h 11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52" h="111">
                  <a:moveTo>
                    <a:pt x="4" y="74"/>
                  </a:moveTo>
                  <a:lnTo>
                    <a:pt x="7" y="55"/>
                  </a:lnTo>
                  <a:lnTo>
                    <a:pt x="5" y="36"/>
                  </a:lnTo>
                  <a:lnTo>
                    <a:pt x="4" y="23"/>
                  </a:lnTo>
                  <a:lnTo>
                    <a:pt x="0" y="13"/>
                  </a:lnTo>
                  <a:lnTo>
                    <a:pt x="4" y="4"/>
                  </a:lnTo>
                  <a:lnTo>
                    <a:pt x="11" y="0"/>
                  </a:lnTo>
                  <a:lnTo>
                    <a:pt x="27" y="6"/>
                  </a:lnTo>
                  <a:lnTo>
                    <a:pt x="33" y="16"/>
                  </a:lnTo>
                  <a:lnTo>
                    <a:pt x="37" y="27"/>
                  </a:lnTo>
                  <a:lnTo>
                    <a:pt x="39" y="39"/>
                  </a:lnTo>
                  <a:lnTo>
                    <a:pt x="40" y="59"/>
                  </a:lnTo>
                  <a:lnTo>
                    <a:pt x="52" y="79"/>
                  </a:lnTo>
                  <a:lnTo>
                    <a:pt x="23" y="111"/>
                  </a:lnTo>
                  <a:lnTo>
                    <a:pt x="11" y="103"/>
                  </a:lnTo>
                  <a:lnTo>
                    <a:pt x="4" y="74"/>
                  </a:lnTo>
                  <a:close/>
                </a:path>
              </a:pathLst>
            </a:custGeom>
            <a:solidFill>
              <a:srgbClr val="FFC080"/>
            </a:solidFill>
            <a:ln w="3175">
              <a:solidFill>
                <a:srgbClr val="402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128" name="Freeform 121"/>
            <p:cNvSpPr>
              <a:spLocks/>
            </p:cNvSpPr>
            <p:nvPr/>
          </p:nvSpPr>
          <p:spPr bwMode="auto">
            <a:xfrm>
              <a:off x="301" y="1841"/>
              <a:ext cx="7" cy="7"/>
            </a:xfrm>
            <a:custGeom>
              <a:avLst/>
              <a:gdLst>
                <a:gd name="T0" fmla="*/ 0 w 35"/>
                <a:gd name="T1" fmla="*/ 0 h 34"/>
                <a:gd name="T2" fmla="*/ 0 w 35"/>
                <a:gd name="T3" fmla="*/ 0 h 34"/>
                <a:gd name="T4" fmla="*/ 0 w 35"/>
                <a:gd name="T5" fmla="*/ 0 h 34"/>
                <a:gd name="T6" fmla="*/ 0 w 35"/>
                <a:gd name="T7" fmla="*/ 0 h 34"/>
                <a:gd name="T8" fmla="*/ 0 w 35"/>
                <a:gd name="T9" fmla="*/ 0 h 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 h="34">
                  <a:moveTo>
                    <a:pt x="24" y="0"/>
                  </a:moveTo>
                  <a:lnTo>
                    <a:pt x="35" y="4"/>
                  </a:lnTo>
                  <a:lnTo>
                    <a:pt x="9" y="34"/>
                  </a:lnTo>
                  <a:lnTo>
                    <a:pt x="0" y="26"/>
                  </a:lnTo>
                  <a:lnTo>
                    <a:pt x="24" y="0"/>
                  </a:lnTo>
                  <a:close/>
                </a:path>
              </a:pathLst>
            </a:custGeom>
            <a:solidFill>
              <a:srgbClr val="FFC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29" name="Freeform 122"/>
            <p:cNvSpPr>
              <a:spLocks/>
            </p:cNvSpPr>
            <p:nvPr/>
          </p:nvSpPr>
          <p:spPr bwMode="auto">
            <a:xfrm>
              <a:off x="312" y="1815"/>
              <a:ext cx="9" cy="20"/>
            </a:xfrm>
            <a:custGeom>
              <a:avLst/>
              <a:gdLst>
                <a:gd name="T0" fmla="*/ 0 w 48"/>
                <a:gd name="T1" fmla="*/ 0 h 97"/>
                <a:gd name="T2" fmla="*/ 0 w 48"/>
                <a:gd name="T3" fmla="*/ 0 h 97"/>
                <a:gd name="T4" fmla="*/ 0 w 48"/>
                <a:gd name="T5" fmla="*/ 0 h 97"/>
                <a:gd name="T6" fmla="*/ 0 w 48"/>
                <a:gd name="T7" fmla="*/ 0 h 97"/>
                <a:gd name="T8" fmla="*/ 0 w 48"/>
                <a:gd name="T9" fmla="*/ 0 h 97"/>
                <a:gd name="T10" fmla="*/ 0 w 48"/>
                <a:gd name="T11" fmla="*/ 0 h 97"/>
                <a:gd name="T12" fmla="*/ 0 w 48"/>
                <a:gd name="T13" fmla="*/ 0 h 97"/>
                <a:gd name="T14" fmla="*/ 0 w 48"/>
                <a:gd name="T15" fmla="*/ 0 h 97"/>
                <a:gd name="T16" fmla="*/ 0 w 48"/>
                <a:gd name="T17" fmla="*/ 0 h 97"/>
                <a:gd name="T18" fmla="*/ 0 w 48"/>
                <a:gd name="T19" fmla="*/ 0 h 97"/>
                <a:gd name="T20" fmla="*/ 0 w 48"/>
                <a:gd name="T21" fmla="*/ 0 h 97"/>
                <a:gd name="T22" fmla="*/ 0 w 48"/>
                <a:gd name="T23" fmla="*/ 0 h 97"/>
                <a:gd name="T24" fmla="*/ 0 w 48"/>
                <a:gd name="T25" fmla="*/ 0 h 97"/>
                <a:gd name="T26" fmla="*/ 0 w 48"/>
                <a:gd name="T27" fmla="*/ 0 h 97"/>
                <a:gd name="T28" fmla="*/ 0 w 48"/>
                <a:gd name="T29" fmla="*/ 0 h 97"/>
                <a:gd name="T30" fmla="*/ 0 w 48"/>
                <a:gd name="T31" fmla="*/ 0 h 97"/>
                <a:gd name="T32" fmla="*/ 0 w 48"/>
                <a:gd name="T33" fmla="*/ 0 h 97"/>
                <a:gd name="T34" fmla="*/ 0 w 48"/>
                <a:gd name="T35" fmla="*/ 0 h 97"/>
                <a:gd name="T36" fmla="*/ 0 w 48"/>
                <a:gd name="T37" fmla="*/ 0 h 9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48" h="97">
                  <a:moveTo>
                    <a:pt x="0" y="23"/>
                  </a:moveTo>
                  <a:lnTo>
                    <a:pt x="4" y="43"/>
                  </a:lnTo>
                  <a:lnTo>
                    <a:pt x="6" y="51"/>
                  </a:lnTo>
                  <a:lnTo>
                    <a:pt x="7" y="64"/>
                  </a:lnTo>
                  <a:lnTo>
                    <a:pt x="5" y="73"/>
                  </a:lnTo>
                  <a:lnTo>
                    <a:pt x="7" y="84"/>
                  </a:lnTo>
                  <a:lnTo>
                    <a:pt x="14" y="95"/>
                  </a:lnTo>
                  <a:lnTo>
                    <a:pt x="21" y="96"/>
                  </a:lnTo>
                  <a:lnTo>
                    <a:pt x="34" y="97"/>
                  </a:lnTo>
                  <a:lnTo>
                    <a:pt x="43" y="91"/>
                  </a:lnTo>
                  <a:lnTo>
                    <a:pt x="46" y="88"/>
                  </a:lnTo>
                  <a:lnTo>
                    <a:pt x="48" y="77"/>
                  </a:lnTo>
                  <a:lnTo>
                    <a:pt x="48" y="59"/>
                  </a:lnTo>
                  <a:lnTo>
                    <a:pt x="48" y="48"/>
                  </a:lnTo>
                  <a:lnTo>
                    <a:pt x="46" y="32"/>
                  </a:lnTo>
                  <a:lnTo>
                    <a:pt x="44" y="22"/>
                  </a:lnTo>
                  <a:lnTo>
                    <a:pt x="36" y="0"/>
                  </a:lnTo>
                  <a:lnTo>
                    <a:pt x="7" y="1"/>
                  </a:lnTo>
                  <a:lnTo>
                    <a:pt x="0" y="23"/>
                  </a:lnTo>
                  <a:close/>
                </a:path>
              </a:pathLst>
            </a:custGeom>
            <a:solidFill>
              <a:srgbClr val="FFC080"/>
            </a:solidFill>
            <a:ln w="3175">
              <a:solidFill>
                <a:srgbClr val="402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130" name="Freeform 123"/>
            <p:cNvSpPr>
              <a:spLocks/>
            </p:cNvSpPr>
            <p:nvPr/>
          </p:nvSpPr>
          <p:spPr bwMode="auto">
            <a:xfrm>
              <a:off x="315" y="1828"/>
              <a:ext cx="5" cy="4"/>
            </a:xfrm>
            <a:custGeom>
              <a:avLst/>
              <a:gdLst>
                <a:gd name="T0" fmla="*/ 0 w 24"/>
                <a:gd name="T1" fmla="*/ 0 h 20"/>
                <a:gd name="T2" fmla="*/ 0 w 24"/>
                <a:gd name="T3" fmla="*/ 0 h 20"/>
                <a:gd name="T4" fmla="*/ 0 w 24"/>
                <a:gd name="T5" fmla="*/ 0 h 20"/>
                <a:gd name="T6" fmla="*/ 0 w 24"/>
                <a:gd name="T7" fmla="*/ 0 h 20"/>
                <a:gd name="T8" fmla="*/ 0 w 24"/>
                <a:gd name="T9" fmla="*/ 0 h 20"/>
                <a:gd name="T10" fmla="*/ 0 w 24"/>
                <a:gd name="T11" fmla="*/ 0 h 20"/>
                <a:gd name="T12" fmla="*/ 0 w 24"/>
                <a:gd name="T13" fmla="*/ 0 h 20"/>
                <a:gd name="T14" fmla="*/ 0 w 24"/>
                <a:gd name="T15" fmla="*/ 0 h 2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4" h="20">
                  <a:moveTo>
                    <a:pt x="24" y="5"/>
                  </a:moveTo>
                  <a:lnTo>
                    <a:pt x="12" y="0"/>
                  </a:lnTo>
                  <a:lnTo>
                    <a:pt x="3" y="1"/>
                  </a:lnTo>
                  <a:lnTo>
                    <a:pt x="0" y="5"/>
                  </a:lnTo>
                  <a:lnTo>
                    <a:pt x="1" y="20"/>
                  </a:lnTo>
                  <a:lnTo>
                    <a:pt x="3" y="8"/>
                  </a:lnTo>
                  <a:lnTo>
                    <a:pt x="5" y="4"/>
                  </a:lnTo>
                  <a:lnTo>
                    <a:pt x="24" y="5"/>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grpSp>
      <p:grpSp>
        <p:nvGrpSpPr>
          <p:cNvPr id="131" name="Group 124"/>
          <p:cNvGrpSpPr>
            <a:grpSpLocks/>
          </p:cNvGrpSpPr>
          <p:nvPr/>
        </p:nvGrpSpPr>
        <p:grpSpPr bwMode="auto">
          <a:xfrm>
            <a:off x="2029950" y="3681166"/>
            <a:ext cx="139921" cy="65972"/>
            <a:chOff x="375" y="2315"/>
            <a:chExt cx="139" cy="71"/>
          </a:xfrm>
        </p:grpSpPr>
        <p:sp>
          <p:nvSpPr>
            <p:cNvPr id="132" name="Freeform 125"/>
            <p:cNvSpPr>
              <a:spLocks/>
            </p:cNvSpPr>
            <p:nvPr/>
          </p:nvSpPr>
          <p:spPr bwMode="auto">
            <a:xfrm>
              <a:off x="375" y="2315"/>
              <a:ext cx="139" cy="71"/>
            </a:xfrm>
            <a:custGeom>
              <a:avLst/>
              <a:gdLst>
                <a:gd name="T0" fmla="*/ 0 w 691"/>
                <a:gd name="T1" fmla="*/ 0 h 355"/>
                <a:gd name="T2" fmla="*/ 0 w 691"/>
                <a:gd name="T3" fmla="*/ 0 h 355"/>
                <a:gd name="T4" fmla="*/ 0 w 691"/>
                <a:gd name="T5" fmla="*/ 0 h 355"/>
                <a:gd name="T6" fmla="*/ 0 w 691"/>
                <a:gd name="T7" fmla="*/ 0 h 355"/>
                <a:gd name="T8" fmla="*/ 0 w 691"/>
                <a:gd name="T9" fmla="*/ 0 h 355"/>
                <a:gd name="T10" fmla="*/ 0 w 691"/>
                <a:gd name="T11" fmla="*/ 0 h 355"/>
                <a:gd name="T12" fmla="*/ 0 w 691"/>
                <a:gd name="T13" fmla="*/ 0 h 355"/>
                <a:gd name="T14" fmla="*/ 0 w 691"/>
                <a:gd name="T15" fmla="*/ 0 h 355"/>
                <a:gd name="T16" fmla="*/ 0 w 691"/>
                <a:gd name="T17" fmla="*/ 0 h 355"/>
                <a:gd name="T18" fmla="*/ 0 w 691"/>
                <a:gd name="T19" fmla="*/ 0 h 355"/>
                <a:gd name="T20" fmla="*/ 0 w 691"/>
                <a:gd name="T21" fmla="*/ 0 h 355"/>
                <a:gd name="T22" fmla="*/ 0 w 691"/>
                <a:gd name="T23" fmla="*/ 0 h 355"/>
                <a:gd name="T24" fmla="*/ 0 w 691"/>
                <a:gd name="T25" fmla="*/ 0 h 355"/>
                <a:gd name="T26" fmla="*/ 0 w 691"/>
                <a:gd name="T27" fmla="*/ 0 h 355"/>
                <a:gd name="T28" fmla="*/ 0 w 691"/>
                <a:gd name="T29" fmla="*/ 0 h 355"/>
                <a:gd name="T30" fmla="*/ 0 w 691"/>
                <a:gd name="T31" fmla="*/ 0 h 355"/>
                <a:gd name="T32" fmla="*/ 0 w 691"/>
                <a:gd name="T33" fmla="*/ 0 h 355"/>
                <a:gd name="T34" fmla="*/ 0 w 691"/>
                <a:gd name="T35" fmla="*/ 0 h 355"/>
                <a:gd name="T36" fmla="*/ 0 w 691"/>
                <a:gd name="T37" fmla="*/ 0 h 355"/>
                <a:gd name="T38" fmla="*/ 0 w 691"/>
                <a:gd name="T39" fmla="*/ 0 h 35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691" h="355">
                  <a:moveTo>
                    <a:pt x="279" y="11"/>
                  </a:moveTo>
                  <a:lnTo>
                    <a:pt x="274" y="104"/>
                  </a:lnTo>
                  <a:lnTo>
                    <a:pt x="455" y="189"/>
                  </a:lnTo>
                  <a:lnTo>
                    <a:pt x="607" y="226"/>
                  </a:lnTo>
                  <a:lnTo>
                    <a:pt x="691" y="263"/>
                  </a:lnTo>
                  <a:lnTo>
                    <a:pt x="687" y="313"/>
                  </a:lnTo>
                  <a:lnTo>
                    <a:pt x="577" y="343"/>
                  </a:lnTo>
                  <a:lnTo>
                    <a:pt x="413" y="355"/>
                  </a:lnTo>
                  <a:lnTo>
                    <a:pt x="274" y="331"/>
                  </a:lnTo>
                  <a:lnTo>
                    <a:pt x="188" y="307"/>
                  </a:lnTo>
                  <a:lnTo>
                    <a:pt x="183" y="334"/>
                  </a:lnTo>
                  <a:lnTo>
                    <a:pt x="74" y="331"/>
                  </a:lnTo>
                  <a:lnTo>
                    <a:pt x="7" y="318"/>
                  </a:lnTo>
                  <a:lnTo>
                    <a:pt x="7" y="270"/>
                  </a:lnTo>
                  <a:lnTo>
                    <a:pt x="0" y="242"/>
                  </a:lnTo>
                  <a:lnTo>
                    <a:pt x="0" y="173"/>
                  </a:lnTo>
                  <a:lnTo>
                    <a:pt x="18" y="135"/>
                  </a:lnTo>
                  <a:lnTo>
                    <a:pt x="53" y="91"/>
                  </a:lnTo>
                  <a:lnTo>
                    <a:pt x="60" y="0"/>
                  </a:lnTo>
                  <a:lnTo>
                    <a:pt x="279" y="11"/>
                  </a:lnTo>
                  <a:close/>
                </a:path>
              </a:pathLst>
            </a:custGeom>
            <a:solidFill>
              <a:srgbClr val="606060"/>
            </a:solidFill>
            <a:ln w="3175">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133" name="Freeform 126"/>
            <p:cNvSpPr>
              <a:spLocks/>
            </p:cNvSpPr>
            <p:nvPr/>
          </p:nvSpPr>
          <p:spPr bwMode="auto">
            <a:xfrm>
              <a:off x="421" y="2341"/>
              <a:ext cx="42" cy="22"/>
            </a:xfrm>
            <a:custGeom>
              <a:avLst/>
              <a:gdLst>
                <a:gd name="T0" fmla="*/ 0 w 208"/>
                <a:gd name="T1" fmla="*/ 0 h 110"/>
                <a:gd name="T2" fmla="*/ 0 w 208"/>
                <a:gd name="T3" fmla="*/ 0 h 110"/>
                <a:gd name="T4" fmla="*/ 0 w 208"/>
                <a:gd name="T5" fmla="*/ 0 h 110"/>
                <a:gd name="T6" fmla="*/ 0 w 208"/>
                <a:gd name="T7" fmla="*/ 0 h 110"/>
                <a:gd name="T8" fmla="*/ 0 w 208"/>
                <a:gd name="T9" fmla="*/ 0 h 1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8" h="110">
                  <a:moveTo>
                    <a:pt x="53" y="0"/>
                  </a:moveTo>
                  <a:lnTo>
                    <a:pt x="0" y="58"/>
                  </a:lnTo>
                  <a:lnTo>
                    <a:pt x="186" y="110"/>
                  </a:lnTo>
                  <a:lnTo>
                    <a:pt x="208" y="70"/>
                  </a:lnTo>
                  <a:lnTo>
                    <a:pt x="53"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34" name="Freeform 127"/>
            <p:cNvSpPr>
              <a:spLocks/>
            </p:cNvSpPr>
            <p:nvPr/>
          </p:nvSpPr>
          <p:spPr bwMode="auto">
            <a:xfrm>
              <a:off x="463" y="2356"/>
              <a:ext cx="46" cy="13"/>
            </a:xfrm>
            <a:custGeom>
              <a:avLst/>
              <a:gdLst>
                <a:gd name="T0" fmla="*/ 0 w 233"/>
                <a:gd name="T1" fmla="*/ 0 h 67"/>
                <a:gd name="T2" fmla="*/ 0 w 233"/>
                <a:gd name="T3" fmla="*/ 0 h 67"/>
                <a:gd name="T4" fmla="*/ 0 w 233"/>
                <a:gd name="T5" fmla="*/ 0 h 67"/>
                <a:gd name="T6" fmla="*/ 0 w 233"/>
                <a:gd name="T7" fmla="*/ 0 h 67"/>
                <a:gd name="T8" fmla="*/ 0 w 233"/>
                <a:gd name="T9" fmla="*/ 0 h 67"/>
                <a:gd name="T10" fmla="*/ 0 w 233"/>
                <a:gd name="T11" fmla="*/ 0 h 67"/>
                <a:gd name="T12" fmla="*/ 0 w 233"/>
                <a:gd name="T13" fmla="*/ 0 h 6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33" h="67">
                  <a:moveTo>
                    <a:pt x="27" y="0"/>
                  </a:moveTo>
                  <a:lnTo>
                    <a:pt x="0" y="32"/>
                  </a:lnTo>
                  <a:lnTo>
                    <a:pt x="115" y="62"/>
                  </a:lnTo>
                  <a:lnTo>
                    <a:pt x="168" y="67"/>
                  </a:lnTo>
                  <a:lnTo>
                    <a:pt x="233" y="64"/>
                  </a:lnTo>
                  <a:lnTo>
                    <a:pt x="165" y="30"/>
                  </a:lnTo>
                  <a:lnTo>
                    <a:pt x="27"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35" name="Freeform 128"/>
            <p:cNvSpPr>
              <a:spLocks/>
            </p:cNvSpPr>
            <p:nvPr/>
          </p:nvSpPr>
          <p:spPr bwMode="auto">
            <a:xfrm>
              <a:off x="376" y="2341"/>
              <a:ext cx="134" cy="41"/>
            </a:xfrm>
            <a:custGeom>
              <a:avLst/>
              <a:gdLst>
                <a:gd name="T0" fmla="*/ 0 w 670"/>
                <a:gd name="T1" fmla="*/ 0 h 209"/>
                <a:gd name="T2" fmla="*/ 0 w 670"/>
                <a:gd name="T3" fmla="*/ 0 h 209"/>
                <a:gd name="T4" fmla="*/ 0 w 670"/>
                <a:gd name="T5" fmla="*/ 0 h 209"/>
                <a:gd name="T6" fmla="*/ 0 w 670"/>
                <a:gd name="T7" fmla="*/ 0 h 209"/>
                <a:gd name="T8" fmla="*/ 0 w 670"/>
                <a:gd name="T9" fmla="*/ 0 h 209"/>
                <a:gd name="T10" fmla="*/ 0 w 670"/>
                <a:gd name="T11" fmla="*/ 0 h 209"/>
                <a:gd name="T12" fmla="*/ 0 w 670"/>
                <a:gd name="T13" fmla="*/ 0 h 209"/>
                <a:gd name="T14" fmla="*/ 0 w 670"/>
                <a:gd name="T15" fmla="*/ 0 h 209"/>
                <a:gd name="T16" fmla="*/ 0 w 670"/>
                <a:gd name="T17" fmla="*/ 0 h 209"/>
                <a:gd name="T18" fmla="*/ 0 w 670"/>
                <a:gd name="T19" fmla="*/ 0 h 209"/>
                <a:gd name="T20" fmla="*/ 0 w 670"/>
                <a:gd name="T21" fmla="*/ 0 h 209"/>
                <a:gd name="T22" fmla="*/ 0 w 670"/>
                <a:gd name="T23" fmla="*/ 0 h 209"/>
                <a:gd name="T24" fmla="*/ 0 w 670"/>
                <a:gd name="T25" fmla="*/ 0 h 209"/>
                <a:gd name="T26" fmla="*/ 0 w 670"/>
                <a:gd name="T27" fmla="*/ 0 h 209"/>
                <a:gd name="T28" fmla="*/ 0 w 670"/>
                <a:gd name="T29" fmla="*/ 0 h 209"/>
                <a:gd name="T30" fmla="*/ 0 w 670"/>
                <a:gd name="T31" fmla="*/ 0 h 209"/>
                <a:gd name="T32" fmla="*/ 0 w 670"/>
                <a:gd name="T33" fmla="*/ 0 h 209"/>
                <a:gd name="T34" fmla="*/ 0 w 670"/>
                <a:gd name="T35" fmla="*/ 0 h 209"/>
                <a:gd name="T36" fmla="*/ 0 w 670"/>
                <a:gd name="T37" fmla="*/ 0 h 20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670" h="209">
                  <a:moveTo>
                    <a:pt x="670" y="178"/>
                  </a:moveTo>
                  <a:lnTo>
                    <a:pt x="670" y="146"/>
                  </a:lnTo>
                  <a:lnTo>
                    <a:pt x="582" y="155"/>
                  </a:lnTo>
                  <a:lnTo>
                    <a:pt x="442" y="134"/>
                  </a:lnTo>
                  <a:lnTo>
                    <a:pt x="361" y="116"/>
                  </a:lnTo>
                  <a:lnTo>
                    <a:pt x="206" y="66"/>
                  </a:lnTo>
                  <a:lnTo>
                    <a:pt x="140" y="58"/>
                  </a:lnTo>
                  <a:lnTo>
                    <a:pt x="73" y="34"/>
                  </a:lnTo>
                  <a:lnTo>
                    <a:pt x="40" y="0"/>
                  </a:lnTo>
                  <a:lnTo>
                    <a:pt x="0" y="43"/>
                  </a:lnTo>
                  <a:lnTo>
                    <a:pt x="0" y="132"/>
                  </a:lnTo>
                  <a:lnTo>
                    <a:pt x="49" y="146"/>
                  </a:lnTo>
                  <a:lnTo>
                    <a:pt x="170" y="162"/>
                  </a:lnTo>
                  <a:lnTo>
                    <a:pt x="218" y="167"/>
                  </a:lnTo>
                  <a:lnTo>
                    <a:pt x="298" y="196"/>
                  </a:lnTo>
                  <a:lnTo>
                    <a:pt x="388" y="209"/>
                  </a:lnTo>
                  <a:lnTo>
                    <a:pt x="452" y="209"/>
                  </a:lnTo>
                  <a:lnTo>
                    <a:pt x="553" y="209"/>
                  </a:lnTo>
                  <a:lnTo>
                    <a:pt x="670" y="178"/>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36" name="Freeform 129"/>
            <p:cNvSpPr>
              <a:spLocks/>
            </p:cNvSpPr>
            <p:nvPr/>
          </p:nvSpPr>
          <p:spPr bwMode="auto">
            <a:xfrm>
              <a:off x="386" y="2317"/>
              <a:ext cx="44" cy="34"/>
            </a:xfrm>
            <a:custGeom>
              <a:avLst/>
              <a:gdLst>
                <a:gd name="T0" fmla="*/ 0 w 219"/>
                <a:gd name="T1" fmla="*/ 0 h 171"/>
                <a:gd name="T2" fmla="*/ 0 w 219"/>
                <a:gd name="T3" fmla="*/ 0 h 171"/>
                <a:gd name="T4" fmla="*/ 0 w 219"/>
                <a:gd name="T5" fmla="*/ 0 h 171"/>
                <a:gd name="T6" fmla="*/ 0 w 219"/>
                <a:gd name="T7" fmla="*/ 0 h 171"/>
                <a:gd name="T8" fmla="*/ 0 w 219"/>
                <a:gd name="T9" fmla="*/ 0 h 171"/>
                <a:gd name="T10" fmla="*/ 0 w 219"/>
                <a:gd name="T11" fmla="*/ 0 h 171"/>
                <a:gd name="T12" fmla="*/ 0 w 219"/>
                <a:gd name="T13" fmla="*/ 0 h 171"/>
                <a:gd name="T14" fmla="*/ 0 w 219"/>
                <a:gd name="T15" fmla="*/ 0 h 171"/>
                <a:gd name="T16" fmla="*/ 0 w 219"/>
                <a:gd name="T17" fmla="*/ 0 h 171"/>
                <a:gd name="T18" fmla="*/ 0 w 219"/>
                <a:gd name="T19" fmla="*/ 0 h 17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9" h="171">
                  <a:moveTo>
                    <a:pt x="214" y="11"/>
                  </a:moveTo>
                  <a:lnTo>
                    <a:pt x="207" y="96"/>
                  </a:lnTo>
                  <a:lnTo>
                    <a:pt x="219" y="114"/>
                  </a:lnTo>
                  <a:lnTo>
                    <a:pt x="170" y="171"/>
                  </a:lnTo>
                  <a:lnTo>
                    <a:pt x="103" y="171"/>
                  </a:lnTo>
                  <a:lnTo>
                    <a:pt x="26" y="146"/>
                  </a:lnTo>
                  <a:lnTo>
                    <a:pt x="0" y="112"/>
                  </a:lnTo>
                  <a:lnTo>
                    <a:pt x="15" y="89"/>
                  </a:lnTo>
                  <a:lnTo>
                    <a:pt x="20" y="0"/>
                  </a:lnTo>
                  <a:lnTo>
                    <a:pt x="214" y="11"/>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grpSp>
      <p:grpSp>
        <p:nvGrpSpPr>
          <p:cNvPr id="137" name="Group 130"/>
          <p:cNvGrpSpPr>
            <a:grpSpLocks/>
          </p:cNvGrpSpPr>
          <p:nvPr/>
        </p:nvGrpSpPr>
        <p:grpSpPr bwMode="auto">
          <a:xfrm>
            <a:off x="2032970" y="3565947"/>
            <a:ext cx="58384" cy="131945"/>
            <a:chOff x="378" y="2191"/>
            <a:chExt cx="58" cy="142"/>
          </a:xfrm>
        </p:grpSpPr>
        <p:sp>
          <p:nvSpPr>
            <p:cNvPr id="138" name="Freeform 131"/>
            <p:cNvSpPr>
              <a:spLocks/>
            </p:cNvSpPr>
            <p:nvPr/>
          </p:nvSpPr>
          <p:spPr bwMode="auto">
            <a:xfrm>
              <a:off x="378" y="2191"/>
              <a:ext cx="58" cy="142"/>
            </a:xfrm>
            <a:custGeom>
              <a:avLst/>
              <a:gdLst>
                <a:gd name="T0" fmla="*/ 0 w 292"/>
                <a:gd name="T1" fmla="*/ 0 h 710"/>
                <a:gd name="T2" fmla="*/ 0 w 292"/>
                <a:gd name="T3" fmla="*/ 0 h 710"/>
                <a:gd name="T4" fmla="*/ 0 w 292"/>
                <a:gd name="T5" fmla="*/ 0 h 710"/>
                <a:gd name="T6" fmla="*/ 0 w 292"/>
                <a:gd name="T7" fmla="*/ 0 h 710"/>
                <a:gd name="T8" fmla="*/ 0 w 292"/>
                <a:gd name="T9" fmla="*/ 0 h 710"/>
                <a:gd name="T10" fmla="*/ 0 w 292"/>
                <a:gd name="T11" fmla="*/ 0 h 710"/>
                <a:gd name="T12" fmla="*/ 0 w 292"/>
                <a:gd name="T13" fmla="*/ 0 h 710"/>
                <a:gd name="T14" fmla="*/ 0 w 292"/>
                <a:gd name="T15" fmla="*/ 0 h 71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92" h="710">
                  <a:moveTo>
                    <a:pt x="24" y="15"/>
                  </a:moveTo>
                  <a:lnTo>
                    <a:pt x="6" y="256"/>
                  </a:lnTo>
                  <a:lnTo>
                    <a:pt x="10" y="454"/>
                  </a:lnTo>
                  <a:lnTo>
                    <a:pt x="0" y="678"/>
                  </a:lnTo>
                  <a:lnTo>
                    <a:pt x="144" y="710"/>
                  </a:lnTo>
                  <a:lnTo>
                    <a:pt x="283" y="710"/>
                  </a:lnTo>
                  <a:lnTo>
                    <a:pt x="292" y="0"/>
                  </a:lnTo>
                  <a:lnTo>
                    <a:pt x="24" y="15"/>
                  </a:lnTo>
                  <a:close/>
                </a:path>
              </a:pathLst>
            </a:custGeom>
            <a:solidFill>
              <a:srgbClr val="606060"/>
            </a:solidFill>
            <a:ln w="3175">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139" name="Freeform 132"/>
            <p:cNvSpPr>
              <a:spLocks/>
            </p:cNvSpPr>
            <p:nvPr/>
          </p:nvSpPr>
          <p:spPr bwMode="auto">
            <a:xfrm>
              <a:off x="383" y="2193"/>
              <a:ext cx="50" cy="136"/>
            </a:xfrm>
            <a:custGeom>
              <a:avLst/>
              <a:gdLst>
                <a:gd name="T0" fmla="*/ 0 w 252"/>
                <a:gd name="T1" fmla="*/ 0 h 681"/>
                <a:gd name="T2" fmla="*/ 0 w 252"/>
                <a:gd name="T3" fmla="*/ 0 h 681"/>
                <a:gd name="T4" fmla="*/ 0 w 252"/>
                <a:gd name="T5" fmla="*/ 0 h 681"/>
                <a:gd name="T6" fmla="*/ 0 w 252"/>
                <a:gd name="T7" fmla="*/ 0 h 681"/>
                <a:gd name="T8" fmla="*/ 0 w 252"/>
                <a:gd name="T9" fmla="*/ 0 h 681"/>
                <a:gd name="T10" fmla="*/ 0 w 252"/>
                <a:gd name="T11" fmla="*/ 0 h 681"/>
                <a:gd name="T12" fmla="*/ 0 w 252"/>
                <a:gd name="T13" fmla="*/ 0 h 681"/>
                <a:gd name="T14" fmla="*/ 0 w 252"/>
                <a:gd name="T15" fmla="*/ 0 h 68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52" h="681">
                  <a:moveTo>
                    <a:pt x="23" y="21"/>
                  </a:moveTo>
                  <a:lnTo>
                    <a:pt x="0" y="223"/>
                  </a:lnTo>
                  <a:lnTo>
                    <a:pt x="5" y="385"/>
                  </a:lnTo>
                  <a:lnTo>
                    <a:pt x="5" y="633"/>
                  </a:lnTo>
                  <a:lnTo>
                    <a:pt x="128" y="681"/>
                  </a:lnTo>
                  <a:lnTo>
                    <a:pt x="238" y="681"/>
                  </a:lnTo>
                  <a:lnTo>
                    <a:pt x="252" y="0"/>
                  </a:lnTo>
                  <a:lnTo>
                    <a:pt x="23" y="21"/>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grpSp>
      <p:grpSp>
        <p:nvGrpSpPr>
          <p:cNvPr id="140" name="Group 133"/>
          <p:cNvGrpSpPr>
            <a:grpSpLocks/>
          </p:cNvGrpSpPr>
          <p:nvPr/>
        </p:nvGrpSpPr>
        <p:grpSpPr bwMode="auto">
          <a:xfrm>
            <a:off x="2063168" y="3699750"/>
            <a:ext cx="141934" cy="65972"/>
            <a:chOff x="408" y="2335"/>
            <a:chExt cx="141" cy="71"/>
          </a:xfrm>
        </p:grpSpPr>
        <p:sp>
          <p:nvSpPr>
            <p:cNvPr id="141" name="Freeform 134"/>
            <p:cNvSpPr>
              <a:spLocks/>
            </p:cNvSpPr>
            <p:nvPr/>
          </p:nvSpPr>
          <p:spPr bwMode="auto">
            <a:xfrm>
              <a:off x="408" y="2335"/>
              <a:ext cx="141" cy="71"/>
            </a:xfrm>
            <a:custGeom>
              <a:avLst/>
              <a:gdLst>
                <a:gd name="T0" fmla="*/ 0 w 703"/>
                <a:gd name="T1" fmla="*/ 0 h 356"/>
                <a:gd name="T2" fmla="*/ 0 w 703"/>
                <a:gd name="T3" fmla="*/ 0 h 356"/>
                <a:gd name="T4" fmla="*/ 0 w 703"/>
                <a:gd name="T5" fmla="*/ 0 h 356"/>
                <a:gd name="T6" fmla="*/ 0 w 703"/>
                <a:gd name="T7" fmla="*/ 0 h 356"/>
                <a:gd name="T8" fmla="*/ 0 w 703"/>
                <a:gd name="T9" fmla="*/ 0 h 356"/>
                <a:gd name="T10" fmla="*/ 0 w 703"/>
                <a:gd name="T11" fmla="*/ 0 h 356"/>
                <a:gd name="T12" fmla="*/ 0 w 703"/>
                <a:gd name="T13" fmla="*/ 0 h 356"/>
                <a:gd name="T14" fmla="*/ 0 w 703"/>
                <a:gd name="T15" fmla="*/ 0 h 356"/>
                <a:gd name="T16" fmla="*/ 0 w 703"/>
                <a:gd name="T17" fmla="*/ 0 h 356"/>
                <a:gd name="T18" fmla="*/ 0 w 703"/>
                <a:gd name="T19" fmla="*/ 0 h 356"/>
                <a:gd name="T20" fmla="*/ 0 w 703"/>
                <a:gd name="T21" fmla="*/ 0 h 356"/>
                <a:gd name="T22" fmla="*/ 0 w 703"/>
                <a:gd name="T23" fmla="*/ 0 h 356"/>
                <a:gd name="T24" fmla="*/ 0 w 703"/>
                <a:gd name="T25" fmla="*/ 0 h 356"/>
                <a:gd name="T26" fmla="*/ 0 w 703"/>
                <a:gd name="T27" fmla="*/ 0 h 356"/>
                <a:gd name="T28" fmla="*/ 0 w 703"/>
                <a:gd name="T29" fmla="*/ 0 h 356"/>
                <a:gd name="T30" fmla="*/ 0 w 703"/>
                <a:gd name="T31" fmla="*/ 0 h 356"/>
                <a:gd name="T32" fmla="*/ 0 w 703"/>
                <a:gd name="T33" fmla="*/ 0 h 356"/>
                <a:gd name="T34" fmla="*/ 0 w 703"/>
                <a:gd name="T35" fmla="*/ 0 h 356"/>
                <a:gd name="T36" fmla="*/ 0 w 703"/>
                <a:gd name="T37" fmla="*/ 0 h 356"/>
                <a:gd name="T38" fmla="*/ 0 w 703"/>
                <a:gd name="T39" fmla="*/ 0 h 35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703" h="356">
                  <a:moveTo>
                    <a:pt x="285" y="13"/>
                  </a:moveTo>
                  <a:lnTo>
                    <a:pt x="280" y="104"/>
                  </a:lnTo>
                  <a:lnTo>
                    <a:pt x="463" y="191"/>
                  </a:lnTo>
                  <a:lnTo>
                    <a:pt x="617" y="227"/>
                  </a:lnTo>
                  <a:lnTo>
                    <a:pt x="703" y="264"/>
                  </a:lnTo>
                  <a:lnTo>
                    <a:pt x="698" y="314"/>
                  </a:lnTo>
                  <a:lnTo>
                    <a:pt x="588" y="345"/>
                  </a:lnTo>
                  <a:lnTo>
                    <a:pt x="420" y="356"/>
                  </a:lnTo>
                  <a:lnTo>
                    <a:pt x="280" y="332"/>
                  </a:lnTo>
                  <a:lnTo>
                    <a:pt x="194" y="307"/>
                  </a:lnTo>
                  <a:lnTo>
                    <a:pt x="188" y="335"/>
                  </a:lnTo>
                  <a:lnTo>
                    <a:pt x="76" y="332"/>
                  </a:lnTo>
                  <a:lnTo>
                    <a:pt x="8" y="320"/>
                  </a:lnTo>
                  <a:lnTo>
                    <a:pt x="8" y="271"/>
                  </a:lnTo>
                  <a:lnTo>
                    <a:pt x="0" y="243"/>
                  </a:lnTo>
                  <a:lnTo>
                    <a:pt x="0" y="174"/>
                  </a:lnTo>
                  <a:lnTo>
                    <a:pt x="22" y="136"/>
                  </a:lnTo>
                  <a:lnTo>
                    <a:pt x="56" y="94"/>
                  </a:lnTo>
                  <a:lnTo>
                    <a:pt x="64" y="0"/>
                  </a:lnTo>
                  <a:lnTo>
                    <a:pt x="285" y="13"/>
                  </a:lnTo>
                  <a:close/>
                </a:path>
              </a:pathLst>
            </a:custGeom>
            <a:solidFill>
              <a:srgbClr val="606060"/>
            </a:solidFill>
            <a:ln w="3175">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142" name="Freeform 135"/>
            <p:cNvSpPr>
              <a:spLocks/>
            </p:cNvSpPr>
            <p:nvPr/>
          </p:nvSpPr>
          <p:spPr bwMode="auto">
            <a:xfrm>
              <a:off x="455" y="2361"/>
              <a:ext cx="42" cy="22"/>
            </a:xfrm>
            <a:custGeom>
              <a:avLst/>
              <a:gdLst>
                <a:gd name="T0" fmla="*/ 0 w 210"/>
                <a:gd name="T1" fmla="*/ 0 h 111"/>
                <a:gd name="T2" fmla="*/ 0 w 210"/>
                <a:gd name="T3" fmla="*/ 0 h 111"/>
                <a:gd name="T4" fmla="*/ 0 w 210"/>
                <a:gd name="T5" fmla="*/ 0 h 111"/>
                <a:gd name="T6" fmla="*/ 0 w 210"/>
                <a:gd name="T7" fmla="*/ 0 h 111"/>
                <a:gd name="T8" fmla="*/ 0 w 210"/>
                <a:gd name="T9" fmla="*/ 0 h 11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0" h="111">
                  <a:moveTo>
                    <a:pt x="53" y="0"/>
                  </a:moveTo>
                  <a:lnTo>
                    <a:pt x="0" y="60"/>
                  </a:lnTo>
                  <a:lnTo>
                    <a:pt x="187" y="111"/>
                  </a:lnTo>
                  <a:lnTo>
                    <a:pt x="210" y="71"/>
                  </a:lnTo>
                  <a:lnTo>
                    <a:pt x="53"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43" name="Freeform 136"/>
            <p:cNvSpPr>
              <a:spLocks/>
            </p:cNvSpPr>
            <p:nvPr/>
          </p:nvSpPr>
          <p:spPr bwMode="auto">
            <a:xfrm>
              <a:off x="497" y="2377"/>
              <a:ext cx="47" cy="13"/>
            </a:xfrm>
            <a:custGeom>
              <a:avLst/>
              <a:gdLst>
                <a:gd name="T0" fmla="*/ 0 w 237"/>
                <a:gd name="T1" fmla="*/ 0 h 66"/>
                <a:gd name="T2" fmla="*/ 0 w 237"/>
                <a:gd name="T3" fmla="*/ 0 h 66"/>
                <a:gd name="T4" fmla="*/ 0 w 237"/>
                <a:gd name="T5" fmla="*/ 0 h 66"/>
                <a:gd name="T6" fmla="*/ 0 w 237"/>
                <a:gd name="T7" fmla="*/ 0 h 66"/>
                <a:gd name="T8" fmla="*/ 0 w 237"/>
                <a:gd name="T9" fmla="*/ 0 h 66"/>
                <a:gd name="T10" fmla="*/ 0 w 237"/>
                <a:gd name="T11" fmla="*/ 0 h 66"/>
                <a:gd name="T12" fmla="*/ 0 w 237"/>
                <a:gd name="T13" fmla="*/ 0 h 6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37" h="66">
                  <a:moveTo>
                    <a:pt x="27" y="0"/>
                  </a:moveTo>
                  <a:lnTo>
                    <a:pt x="0" y="31"/>
                  </a:lnTo>
                  <a:lnTo>
                    <a:pt x="116" y="59"/>
                  </a:lnTo>
                  <a:lnTo>
                    <a:pt x="171" y="66"/>
                  </a:lnTo>
                  <a:lnTo>
                    <a:pt x="237" y="61"/>
                  </a:lnTo>
                  <a:lnTo>
                    <a:pt x="168" y="28"/>
                  </a:lnTo>
                  <a:lnTo>
                    <a:pt x="27"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44" name="Freeform 137"/>
            <p:cNvSpPr>
              <a:spLocks/>
            </p:cNvSpPr>
            <p:nvPr/>
          </p:nvSpPr>
          <p:spPr bwMode="auto">
            <a:xfrm>
              <a:off x="410" y="2361"/>
              <a:ext cx="135" cy="42"/>
            </a:xfrm>
            <a:custGeom>
              <a:avLst/>
              <a:gdLst>
                <a:gd name="T0" fmla="*/ 0 w 678"/>
                <a:gd name="T1" fmla="*/ 0 h 211"/>
                <a:gd name="T2" fmla="*/ 0 w 678"/>
                <a:gd name="T3" fmla="*/ 0 h 211"/>
                <a:gd name="T4" fmla="*/ 0 w 678"/>
                <a:gd name="T5" fmla="*/ 0 h 211"/>
                <a:gd name="T6" fmla="*/ 0 w 678"/>
                <a:gd name="T7" fmla="*/ 0 h 211"/>
                <a:gd name="T8" fmla="*/ 0 w 678"/>
                <a:gd name="T9" fmla="*/ 0 h 211"/>
                <a:gd name="T10" fmla="*/ 0 w 678"/>
                <a:gd name="T11" fmla="*/ 0 h 211"/>
                <a:gd name="T12" fmla="*/ 0 w 678"/>
                <a:gd name="T13" fmla="*/ 0 h 211"/>
                <a:gd name="T14" fmla="*/ 0 w 678"/>
                <a:gd name="T15" fmla="*/ 0 h 211"/>
                <a:gd name="T16" fmla="*/ 0 w 678"/>
                <a:gd name="T17" fmla="*/ 0 h 211"/>
                <a:gd name="T18" fmla="*/ 0 w 678"/>
                <a:gd name="T19" fmla="*/ 0 h 211"/>
                <a:gd name="T20" fmla="*/ 0 w 678"/>
                <a:gd name="T21" fmla="*/ 0 h 211"/>
                <a:gd name="T22" fmla="*/ 0 w 678"/>
                <a:gd name="T23" fmla="*/ 0 h 211"/>
                <a:gd name="T24" fmla="*/ 0 w 678"/>
                <a:gd name="T25" fmla="*/ 0 h 211"/>
                <a:gd name="T26" fmla="*/ 0 w 678"/>
                <a:gd name="T27" fmla="*/ 0 h 211"/>
                <a:gd name="T28" fmla="*/ 0 w 678"/>
                <a:gd name="T29" fmla="*/ 0 h 211"/>
                <a:gd name="T30" fmla="*/ 0 w 678"/>
                <a:gd name="T31" fmla="*/ 0 h 211"/>
                <a:gd name="T32" fmla="*/ 0 w 678"/>
                <a:gd name="T33" fmla="*/ 0 h 211"/>
                <a:gd name="T34" fmla="*/ 0 w 678"/>
                <a:gd name="T35" fmla="*/ 0 h 211"/>
                <a:gd name="T36" fmla="*/ 0 w 678"/>
                <a:gd name="T37" fmla="*/ 0 h 21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678" h="211">
                  <a:moveTo>
                    <a:pt x="678" y="178"/>
                  </a:moveTo>
                  <a:lnTo>
                    <a:pt x="678" y="147"/>
                  </a:lnTo>
                  <a:lnTo>
                    <a:pt x="590" y="156"/>
                  </a:lnTo>
                  <a:lnTo>
                    <a:pt x="446" y="136"/>
                  </a:lnTo>
                  <a:lnTo>
                    <a:pt x="365" y="117"/>
                  </a:lnTo>
                  <a:lnTo>
                    <a:pt x="209" y="66"/>
                  </a:lnTo>
                  <a:lnTo>
                    <a:pt x="140" y="60"/>
                  </a:lnTo>
                  <a:lnTo>
                    <a:pt x="74" y="35"/>
                  </a:lnTo>
                  <a:lnTo>
                    <a:pt x="39" y="0"/>
                  </a:lnTo>
                  <a:lnTo>
                    <a:pt x="0" y="44"/>
                  </a:lnTo>
                  <a:lnTo>
                    <a:pt x="0" y="133"/>
                  </a:lnTo>
                  <a:lnTo>
                    <a:pt x="50" y="147"/>
                  </a:lnTo>
                  <a:lnTo>
                    <a:pt x="171" y="162"/>
                  </a:lnTo>
                  <a:lnTo>
                    <a:pt x="220" y="170"/>
                  </a:lnTo>
                  <a:lnTo>
                    <a:pt x="300" y="197"/>
                  </a:lnTo>
                  <a:lnTo>
                    <a:pt x="392" y="211"/>
                  </a:lnTo>
                  <a:lnTo>
                    <a:pt x="458" y="211"/>
                  </a:lnTo>
                  <a:lnTo>
                    <a:pt x="560" y="211"/>
                  </a:lnTo>
                  <a:lnTo>
                    <a:pt x="678" y="178"/>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45" name="Freeform 138"/>
            <p:cNvSpPr>
              <a:spLocks/>
            </p:cNvSpPr>
            <p:nvPr/>
          </p:nvSpPr>
          <p:spPr bwMode="auto">
            <a:xfrm>
              <a:off x="419" y="2337"/>
              <a:ext cx="45" cy="34"/>
            </a:xfrm>
            <a:custGeom>
              <a:avLst/>
              <a:gdLst>
                <a:gd name="T0" fmla="*/ 0 w 224"/>
                <a:gd name="T1" fmla="*/ 0 h 170"/>
                <a:gd name="T2" fmla="*/ 0 w 224"/>
                <a:gd name="T3" fmla="*/ 0 h 170"/>
                <a:gd name="T4" fmla="*/ 0 w 224"/>
                <a:gd name="T5" fmla="*/ 0 h 170"/>
                <a:gd name="T6" fmla="*/ 0 w 224"/>
                <a:gd name="T7" fmla="*/ 0 h 170"/>
                <a:gd name="T8" fmla="*/ 0 w 224"/>
                <a:gd name="T9" fmla="*/ 0 h 170"/>
                <a:gd name="T10" fmla="*/ 0 w 224"/>
                <a:gd name="T11" fmla="*/ 0 h 170"/>
                <a:gd name="T12" fmla="*/ 0 w 224"/>
                <a:gd name="T13" fmla="*/ 0 h 170"/>
                <a:gd name="T14" fmla="*/ 0 w 224"/>
                <a:gd name="T15" fmla="*/ 0 h 170"/>
                <a:gd name="T16" fmla="*/ 0 w 224"/>
                <a:gd name="T17" fmla="*/ 0 h 170"/>
                <a:gd name="T18" fmla="*/ 0 w 224"/>
                <a:gd name="T19" fmla="*/ 0 h 17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4" h="170">
                  <a:moveTo>
                    <a:pt x="216" y="12"/>
                  </a:moveTo>
                  <a:lnTo>
                    <a:pt x="210" y="95"/>
                  </a:lnTo>
                  <a:lnTo>
                    <a:pt x="224" y="114"/>
                  </a:lnTo>
                  <a:lnTo>
                    <a:pt x="173" y="170"/>
                  </a:lnTo>
                  <a:lnTo>
                    <a:pt x="105" y="170"/>
                  </a:lnTo>
                  <a:lnTo>
                    <a:pt x="28" y="145"/>
                  </a:lnTo>
                  <a:lnTo>
                    <a:pt x="0" y="112"/>
                  </a:lnTo>
                  <a:lnTo>
                    <a:pt x="16" y="89"/>
                  </a:lnTo>
                  <a:lnTo>
                    <a:pt x="20" y="0"/>
                  </a:lnTo>
                  <a:lnTo>
                    <a:pt x="216" y="12"/>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grpSp>
      <p:sp>
        <p:nvSpPr>
          <p:cNvPr id="146" name="Oval 139"/>
          <p:cNvSpPr>
            <a:spLocks noChangeArrowheads="1"/>
          </p:cNvSpPr>
          <p:nvPr/>
        </p:nvSpPr>
        <p:spPr bwMode="auto">
          <a:xfrm>
            <a:off x="1851777" y="3700679"/>
            <a:ext cx="168107" cy="60398"/>
          </a:xfrm>
          <a:prstGeom prst="ellipse">
            <a:avLst/>
          </a:prstGeom>
          <a:solidFill>
            <a:srgbClr val="606060"/>
          </a:solidFill>
          <a:ln w="3175">
            <a:solidFill>
              <a:srgbClr val="000000"/>
            </a:solidFill>
            <a:round/>
            <a:headEnd/>
            <a:tailEnd/>
          </a:ln>
        </p:spPr>
        <p:txBody>
          <a:bodyPr/>
          <a:lstStyle/>
          <a:p>
            <a:pPr algn="ctr" eaLnBrk="1" hangingPunct="1"/>
            <a:endParaRPr lang="zh-CN" altLang="en-US" sz="900" b="1">
              <a:latin typeface="微软雅黑" pitchFamily="34" charset="-122"/>
              <a:ea typeface="微软雅黑" pitchFamily="34" charset="-122"/>
            </a:endParaRPr>
          </a:p>
        </p:txBody>
      </p:sp>
      <p:sp>
        <p:nvSpPr>
          <p:cNvPr id="147" name="Rectangle 140"/>
          <p:cNvSpPr>
            <a:spLocks noChangeArrowheads="1"/>
          </p:cNvSpPr>
          <p:nvPr/>
        </p:nvSpPr>
        <p:spPr bwMode="auto">
          <a:xfrm>
            <a:off x="1913181" y="3580814"/>
            <a:ext cx="44292" cy="137520"/>
          </a:xfrm>
          <a:prstGeom prst="rect">
            <a:avLst/>
          </a:prstGeom>
          <a:solidFill>
            <a:srgbClr val="606060"/>
          </a:solidFill>
          <a:ln w="3175">
            <a:solidFill>
              <a:srgbClr val="000000"/>
            </a:solidFill>
            <a:miter lim="800000"/>
            <a:headEnd/>
            <a:tailEnd/>
          </a:ln>
        </p:spPr>
        <p:txBody>
          <a:bodyPr/>
          <a:lstStyle/>
          <a:p>
            <a:pPr algn="ctr" eaLnBrk="1" hangingPunct="1"/>
            <a:endParaRPr lang="zh-CN" altLang="en-US" sz="900" b="1">
              <a:latin typeface="微软雅黑" pitchFamily="34" charset="-122"/>
              <a:ea typeface="微软雅黑" pitchFamily="34" charset="-122"/>
            </a:endParaRPr>
          </a:p>
        </p:txBody>
      </p:sp>
      <p:grpSp>
        <p:nvGrpSpPr>
          <p:cNvPr id="148" name="Group 141"/>
          <p:cNvGrpSpPr>
            <a:grpSpLocks/>
          </p:cNvGrpSpPr>
          <p:nvPr/>
        </p:nvGrpSpPr>
        <p:grpSpPr bwMode="auto">
          <a:xfrm>
            <a:off x="1835671" y="3528780"/>
            <a:ext cx="222464" cy="71547"/>
            <a:chOff x="182" y="2151"/>
            <a:chExt cx="221" cy="77"/>
          </a:xfrm>
        </p:grpSpPr>
        <p:sp>
          <p:nvSpPr>
            <p:cNvPr id="149" name="Freeform 142"/>
            <p:cNvSpPr>
              <a:spLocks/>
            </p:cNvSpPr>
            <p:nvPr/>
          </p:nvSpPr>
          <p:spPr bwMode="auto">
            <a:xfrm>
              <a:off x="182" y="2151"/>
              <a:ext cx="221" cy="77"/>
            </a:xfrm>
            <a:custGeom>
              <a:avLst/>
              <a:gdLst>
                <a:gd name="T0" fmla="*/ 0 w 1106"/>
                <a:gd name="T1" fmla="*/ 0 h 386"/>
                <a:gd name="T2" fmla="*/ 0 w 1106"/>
                <a:gd name="T3" fmla="*/ 0 h 386"/>
                <a:gd name="T4" fmla="*/ 0 w 1106"/>
                <a:gd name="T5" fmla="*/ 0 h 386"/>
                <a:gd name="T6" fmla="*/ 0 w 1106"/>
                <a:gd name="T7" fmla="*/ 0 h 386"/>
                <a:gd name="T8" fmla="*/ 0 w 1106"/>
                <a:gd name="T9" fmla="*/ 0 h 386"/>
                <a:gd name="T10" fmla="*/ 0 w 1106"/>
                <a:gd name="T11" fmla="*/ 0 h 386"/>
                <a:gd name="T12" fmla="*/ 0 w 1106"/>
                <a:gd name="T13" fmla="*/ 0 h 386"/>
                <a:gd name="T14" fmla="*/ 0 w 1106"/>
                <a:gd name="T15" fmla="*/ 0 h 38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106" h="386">
                  <a:moveTo>
                    <a:pt x="1106" y="202"/>
                  </a:moveTo>
                  <a:lnTo>
                    <a:pt x="1099" y="321"/>
                  </a:lnTo>
                  <a:lnTo>
                    <a:pt x="735" y="386"/>
                  </a:lnTo>
                  <a:lnTo>
                    <a:pt x="334" y="386"/>
                  </a:lnTo>
                  <a:lnTo>
                    <a:pt x="19" y="288"/>
                  </a:lnTo>
                  <a:lnTo>
                    <a:pt x="0" y="10"/>
                  </a:lnTo>
                  <a:lnTo>
                    <a:pt x="625" y="0"/>
                  </a:lnTo>
                  <a:lnTo>
                    <a:pt x="1106" y="202"/>
                  </a:lnTo>
                  <a:close/>
                </a:path>
              </a:pathLst>
            </a:custGeom>
            <a:solidFill>
              <a:srgbClr val="404040"/>
            </a:solidFill>
            <a:ln w="3175">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150" name="Freeform 143"/>
            <p:cNvSpPr>
              <a:spLocks/>
            </p:cNvSpPr>
            <p:nvPr/>
          </p:nvSpPr>
          <p:spPr bwMode="auto">
            <a:xfrm>
              <a:off x="187" y="2180"/>
              <a:ext cx="211" cy="45"/>
            </a:xfrm>
            <a:custGeom>
              <a:avLst/>
              <a:gdLst>
                <a:gd name="T0" fmla="*/ 0 w 1055"/>
                <a:gd name="T1" fmla="*/ 0 h 221"/>
                <a:gd name="T2" fmla="*/ 0 w 1055"/>
                <a:gd name="T3" fmla="*/ 0 h 221"/>
                <a:gd name="T4" fmla="*/ 0 w 1055"/>
                <a:gd name="T5" fmla="*/ 0 h 221"/>
                <a:gd name="T6" fmla="*/ 0 w 1055"/>
                <a:gd name="T7" fmla="*/ 0 h 221"/>
                <a:gd name="T8" fmla="*/ 0 w 1055"/>
                <a:gd name="T9" fmla="*/ 0 h 221"/>
                <a:gd name="T10" fmla="*/ 0 w 1055"/>
                <a:gd name="T11" fmla="*/ 0 h 221"/>
                <a:gd name="T12" fmla="*/ 0 w 1055"/>
                <a:gd name="T13" fmla="*/ 0 h 221"/>
                <a:gd name="T14" fmla="*/ 0 w 1055"/>
                <a:gd name="T15" fmla="*/ 0 h 221"/>
                <a:gd name="T16" fmla="*/ 0 w 1055"/>
                <a:gd name="T17" fmla="*/ 0 h 22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5" h="221">
                  <a:moveTo>
                    <a:pt x="1055" y="75"/>
                  </a:moveTo>
                  <a:lnTo>
                    <a:pt x="1049" y="162"/>
                  </a:lnTo>
                  <a:lnTo>
                    <a:pt x="721" y="221"/>
                  </a:lnTo>
                  <a:lnTo>
                    <a:pt x="296" y="221"/>
                  </a:lnTo>
                  <a:lnTo>
                    <a:pt x="0" y="119"/>
                  </a:lnTo>
                  <a:lnTo>
                    <a:pt x="0" y="0"/>
                  </a:lnTo>
                  <a:lnTo>
                    <a:pt x="283" y="119"/>
                  </a:lnTo>
                  <a:lnTo>
                    <a:pt x="716" y="124"/>
                  </a:lnTo>
                  <a:lnTo>
                    <a:pt x="1055" y="75"/>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grpSp>
      <p:sp>
        <p:nvSpPr>
          <p:cNvPr id="151" name="Freeform 144"/>
          <p:cNvSpPr>
            <a:spLocks/>
          </p:cNvSpPr>
          <p:nvPr/>
        </p:nvSpPr>
        <p:spPr bwMode="auto">
          <a:xfrm>
            <a:off x="1828626" y="3453514"/>
            <a:ext cx="304000" cy="260174"/>
          </a:xfrm>
          <a:custGeom>
            <a:avLst/>
            <a:gdLst>
              <a:gd name="T0" fmla="*/ 2147483646 w 1507"/>
              <a:gd name="T1" fmla="*/ 2147483646 h 1401"/>
              <a:gd name="T2" fmla="*/ 2147483646 w 1507"/>
              <a:gd name="T3" fmla="*/ 2147483646 h 1401"/>
              <a:gd name="T4" fmla="*/ 2147483646 w 1507"/>
              <a:gd name="T5" fmla="*/ 2147483646 h 1401"/>
              <a:gd name="T6" fmla="*/ 2147483646 w 1507"/>
              <a:gd name="T7" fmla="*/ 2147483646 h 1401"/>
              <a:gd name="T8" fmla="*/ 2147483646 w 1507"/>
              <a:gd name="T9" fmla="*/ 2147483646 h 1401"/>
              <a:gd name="T10" fmla="*/ 2147483646 w 1507"/>
              <a:gd name="T11" fmla="*/ 2147483646 h 1401"/>
              <a:gd name="T12" fmla="*/ 2147483646 w 1507"/>
              <a:gd name="T13" fmla="*/ 2147483646 h 1401"/>
              <a:gd name="T14" fmla="*/ 2147483646 w 1507"/>
              <a:gd name="T15" fmla="*/ 2147483646 h 1401"/>
              <a:gd name="T16" fmla="*/ 2147483646 w 1507"/>
              <a:gd name="T17" fmla="*/ 2147483646 h 1401"/>
              <a:gd name="T18" fmla="*/ 2147483646 w 1507"/>
              <a:gd name="T19" fmla="*/ 2147483646 h 1401"/>
              <a:gd name="T20" fmla="*/ 2147483646 w 1507"/>
              <a:gd name="T21" fmla="*/ 2147483646 h 1401"/>
              <a:gd name="T22" fmla="*/ 2147483646 w 1507"/>
              <a:gd name="T23" fmla="*/ 2147483646 h 1401"/>
              <a:gd name="T24" fmla="*/ 2147483646 w 1507"/>
              <a:gd name="T25" fmla="*/ 2147483646 h 1401"/>
              <a:gd name="T26" fmla="*/ 2147483646 w 1507"/>
              <a:gd name="T27" fmla="*/ 2147483646 h 1401"/>
              <a:gd name="T28" fmla="*/ 2147483646 w 1507"/>
              <a:gd name="T29" fmla="*/ 2147483646 h 1401"/>
              <a:gd name="T30" fmla="*/ 2147483646 w 1507"/>
              <a:gd name="T31" fmla="*/ 2147483646 h 1401"/>
              <a:gd name="T32" fmla="*/ 2147483646 w 1507"/>
              <a:gd name="T33" fmla="*/ 2147483646 h 1401"/>
              <a:gd name="T34" fmla="*/ 2147483646 w 1507"/>
              <a:gd name="T35" fmla="*/ 2147483646 h 1401"/>
              <a:gd name="T36" fmla="*/ 2147483646 w 1507"/>
              <a:gd name="T37" fmla="*/ 2147483646 h 1401"/>
              <a:gd name="T38" fmla="*/ 2147483646 w 1507"/>
              <a:gd name="T39" fmla="*/ 0 h 1401"/>
              <a:gd name="T40" fmla="*/ 2147483646 w 1507"/>
              <a:gd name="T41" fmla="*/ 2147483646 h 1401"/>
              <a:gd name="T42" fmla="*/ 2147483646 w 1507"/>
              <a:gd name="T43" fmla="*/ 2147483646 h 1401"/>
              <a:gd name="T44" fmla="*/ 2147483646 w 1507"/>
              <a:gd name="T45" fmla="*/ 2147483646 h 1401"/>
              <a:gd name="T46" fmla="*/ 2147483646 w 1507"/>
              <a:gd name="T47" fmla="*/ 2147483646 h 1401"/>
              <a:gd name="T48" fmla="*/ 2147483646 w 1507"/>
              <a:gd name="T49" fmla="*/ 2147483646 h 1401"/>
              <a:gd name="T50" fmla="*/ 0 w 1507"/>
              <a:gd name="T51" fmla="*/ 2147483646 h 1401"/>
              <a:gd name="T52" fmla="*/ 2147483646 w 1507"/>
              <a:gd name="T53" fmla="*/ 2147483646 h 1401"/>
              <a:gd name="T54" fmla="*/ 2147483646 w 1507"/>
              <a:gd name="T55" fmla="*/ 2147483646 h 1401"/>
              <a:gd name="T56" fmla="*/ 2147483646 w 1507"/>
              <a:gd name="T57" fmla="*/ 2147483646 h 1401"/>
              <a:gd name="T58" fmla="*/ 2147483646 w 1507"/>
              <a:gd name="T59" fmla="*/ 2147483646 h 1401"/>
              <a:gd name="T60" fmla="*/ 2147483646 w 1507"/>
              <a:gd name="T61" fmla="*/ 2147483646 h 1401"/>
              <a:gd name="T62" fmla="*/ 2147483646 w 1507"/>
              <a:gd name="T63" fmla="*/ 2147483646 h 1401"/>
              <a:gd name="T64" fmla="*/ 2147483646 w 1507"/>
              <a:gd name="T65" fmla="*/ 2147483646 h 1401"/>
              <a:gd name="T66" fmla="*/ 2147483646 w 1507"/>
              <a:gd name="T67" fmla="*/ 2147483646 h 1401"/>
              <a:gd name="T68" fmla="*/ 2147483646 w 1507"/>
              <a:gd name="T69" fmla="*/ 2147483646 h 1401"/>
              <a:gd name="T70" fmla="*/ 2147483646 w 1507"/>
              <a:gd name="T71" fmla="*/ 2147483646 h 1401"/>
              <a:gd name="T72" fmla="*/ 2147483646 w 1507"/>
              <a:gd name="T73" fmla="*/ 2147483646 h 1401"/>
              <a:gd name="T74" fmla="*/ 2147483646 w 1507"/>
              <a:gd name="T75" fmla="*/ 2147483646 h 1401"/>
              <a:gd name="T76" fmla="*/ 2147483646 w 1507"/>
              <a:gd name="T77" fmla="*/ 2147483646 h 1401"/>
              <a:gd name="T78" fmla="*/ 2147483646 w 1507"/>
              <a:gd name="T79" fmla="*/ 2147483646 h 1401"/>
              <a:gd name="T80" fmla="*/ 2147483646 w 1507"/>
              <a:gd name="T81" fmla="*/ 2147483646 h 1401"/>
              <a:gd name="T82" fmla="*/ 2147483646 w 1507"/>
              <a:gd name="T83" fmla="*/ 2147483646 h 1401"/>
              <a:gd name="T84" fmla="*/ 2147483646 w 1507"/>
              <a:gd name="T85" fmla="*/ 2147483646 h 1401"/>
              <a:gd name="T86" fmla="*/ 2147483646 w 1507"/>
              <a:gd name="T87" fmla="*/ 2147483646 h 1401"/>
              <a:gd name="T88" fmla="*/ 2147483646 w 1507"/>
              <a:gd name="T89" fmla="*/ 2147483646 h 1401"/>
              <a:gd name="T90" fmla="*/ 2147483646 w 1507"/>
              <a:gd name="T91" fmla="*/ 2147483646 h 1401"/>
              <a:gd name="T92" fmla="*/ 2147483646 w 1507"/>
              <a:gd name="T93" fmla="*/ 2147483646 h 1401"/>
              <a:gd name="T94" fmla="*/ 2147483646 w 1507"/>
              <a:gd name="T95" fmla="*/ 2147483646 h 1401"/>
              <a:gd name="T96" fmla="*/ 2147483646 w 1507"/>
              <a:gd name="T97" fmla="*/ 2147483646 h 1401"/>
              <a:gd name="T98" fmla="*/ 2147483646 w 1507"/>
              <a:gd name="T99" fmla="*/ 2147483646 h 1401"/>
              <a:gd name="T100" fmla="*/ 2147483646 w 1507"/>
              <a:gd name="T101" fmla="*/ 2147483646 h 1401"/>
              <a:gd name="T102" fmla="*/ 2147483646 w 1507"/>
              <a:gd name="T103" fmla="*/ 2147483646 h 1401"/>
              <a:gd name="T104" fmla="*/ 2147483646 w 1507"/>
              <a:gd name="T105" fmla="*/ 2147483646 h 1401"/>
              <a:gd name="T106" fmla="*/ 2147483646 w 1507"/>
              <a:gd name="T107" fmla="*/ 2147483646 h 1401"/>
              <a:gd name="T108" fmla="*/ 2147483646 w 1507"/>
              <a:gd name="T109" fmla="*/ 2147483646 h 1401"/>
              <a:gd name="T110" fmla="*/ 2147483646 w 1507"/>
              <a:gd name="T111" fmla="*/ 2147483646 h 1401"/>
              <a:gd name="T112" fmla="*/ 2147483646 w 1507"/>
              <a:gd name="T113" fmla="*/ 2147483646 h 1401"/>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507" h="1401">
                <a:moveTo>
                  <a:pt x="1501" y="789"/>
                </a:moveTo>
                <a:lnTo>
                  <a:pt x="1493" y="649"/>
                </a:lnTo>
                <a:lnTo>
                  <a:pt x="1495" y="499"/>
                </a:lnTo>
                <a:lnTo>
                  <a:pt x="1489" y="385"/>
                </a:lnTo>
                <a:lnTo>
                  <a:pt x="1424" y="317"/>
                </a:lnTo>
                <a:lnTo>
                  <a:pt x="1345" y="278"/>
                </a:lnTo>
                <a:lnTo>
                  <a:pt x="1166" y="213"/>
                </a:lnTo>
                <a:lnTo>
                  <a:pt x="903" y="149"/>
                </a:lnTo>
                <a:lnTo>
                  <a:pt x="852" y="144"/>
                </a:lnTo>
                <a:lnTo>
                  <a:pt x="817" y="149"/>
                </a:lnTo>
                <a:lnTo>
                  <a:pt x="809" y="135"/>
                </a:lnTo>
                <a:lnTo>
                  <a:pt x="794" y="122"/>
                </a:lnTo>
                <a:lnTo>
                  <a:pt x="777" y="125"/>
                </a:lnTo>
                <a:lnTo>
                  <a:pt x="754" y="126"/>
                </a:lnTo>
                <a:lnTo>
                  <a:pt x="745" y="100"/>
                </a:lnTo>
                <a:lnTo>
                  <a:pt x="726" y="85"/>
                </a:lnTo>
                <a:lnTo>
                  <a:pt x="704" y="82"/>
                </a:lnTo>
                <a:lnTo>
                  <a:pt x="678" y="82"/>
                </a:lnTo>
                <a:lnTo>
                  <a:pt x="681" y="59"/>
                </a:lnTo>
                <a:lnTo>
                  <a:pt x="651" y="0"/>
                </a:lnTo>
                <a:lnTo>
                  <a:pt x="37" y="16"/>
                </a:lnTo>
                <a:lnTo>
                  <a:pt x="39" y="79"/>
                </a:lnTo>
                <a:lnTo>
                  <a:pt x="28" y="135"/>
                </a:lnTo>
                <a:lnTo>
                  <a:pt x="18" y="175"/>
                </a:lnTo>
                <a:lnTo>
                  <a:pt x="8" y="225"/>
                </a:lnTo>
                <a:lnTo>
                  <a:pt x="0" y="306"/>
                </a:lnTo>
                <a:lnTo>
                  <a:pt x="9" y="354"/>
                </a:lnTo>
                <a:lnTo>
                  <a:pt x="28" y="399"/>
                </a:lnTo>
                <a:lnTo>
                  <a:pt x="49" y="438"/>
                </a:lnTo>
                <a:lnTo>
                  <a:pt x="78" y="451"/>
                </a:lnTo>
                <a:lnTo>
                  <a:pt x="122" y="464"/>
                </a:lnTo>
                <a:lnTo>
                  <a:pt x="180" y="483"/>
                </a:lnTo>
                <a:lnTo>
                  <a:pt x="208" y="514"/>
                </a:lnTo>
                <a:lnTo>
                  <a:pt x="240" y="541"/>
                </a:lnTo>
                <a:lnTo>
                  <a:pt x="289" y="564"/>
                </a:lnTo>
                <a:lnTo>
                  <a:pt x="348" y="582"/>
                </a:lnTo>
                <a:lnTo>
                  <a:pt x="441" y="594"/>
                </a:lnTo>
                <a:lnTo>
                  <a:pt x="520" y="594"/>
                </a:lnTo>
                <a:lnTo>
                  <a:pt x="581" y="587"/>
                </a:lnTo>
                <a:lnTo>
                  <a:pt x="637" y="582"/>
                </a:lnTo>
                <a:lnTo>
                  <a:pt x="678" y="604"/>
                </a:lnTo>
                <a:lnTo>
                  <a:pt x="758" y="600"/>
                </a:lnTo>
                <a:lnTo>
                  <a:pt x="1078" y="645"/>
                </a:lnTo>
                <a:lnTo>
                  <a:pt x="1165" y="655"/>
                </a:lnTo>
                <a:lnTo>
                  <a:pt x="1133" y="845"/>
                </a:lnTo>
                <a:lnTo>
                  <a:pt x="1130" y="942"/>
                </a:lnTo>
                <a:lnTo>
                  <a:pt x="1149" y="1066"/>
                </a:lnTo>
                <a:lnTo>
                  <a:pt x="1169" y="1212"/>
                </a:lnTo>
                <a:lnTo>
                  <a:pt x="1169" y="1363"/>
                </a:lnTo>
                <a:lnTo>
                  <a:pt x="1244" y="1385"/>
                </a:lnTo>
                <a:lnTo>
                  <a:pt x="1339" y="1395"/>
                </a:lnTo>
                <a:lnTo>
                  <a:pt x="1420" y="1401"/>
                </a:lnTo>
                <a:lnTo>
                  <a:pt x="1507" y="1391"/>
                </a:lnTo>
                <a:lnTo>
                  <a:pt x="1501" y="1252"/>
                </a:lnTo>
                <a:lnTo>
                  <a:pt x="1501" y="1024"/>
                </a:lnTo>
                <a:lnTo>
                  <a:pt x="1501" y="824"/>
                </a:lnTo>
                <a:lnTo>
                  <a:pt x="1501" y="789"/>
                </a:lnTo>
                <a:close/>
              </a:path>
            </a:pathLst>
          </a:custGeom>
          <a:solidFill>
            <a:srgbClr val="606060"/>
          </a:solidFill>
          <a:ln w="3175">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152" name="Freeform 145"/>
          <p:cNvSpPr>
            <a:spLocks/>
          </p:cNvSpPr>
          <p:nvPr/>
        </p:nvSpPr>
        <p:spPr bwMode="auto">
          <a:xfrm>
            <a:off x="1832652" y="3463736"/>
            <a:ext cx="296954" cy="246235"/>
          </a:xfrm>
          <a:custGeom>
            <a:avLst/>
            <a:gdLst>
              <a:gd name="T0" fmla="*/ 2147483646 w 1473"/>
              <a:gd name="T1" fmla="*/ 2147483646 h 1324"/>
              <a:gd name="T2" fmla="*/ 2147483646 w 1473"/>
              <a:gd name="T3" fmla="*/ 2147483646 h 1324"/>
              <a:gd name="T4" fmla="*/ 2147483646 w 1473"/>
              <a:gd name="T5" fmla="*/ 2147483646 h 1324"/>
              <a:gd name="T6" fmla="*/ 2147483646 w 1473"/>
              <a:gd name="T7" fmla="*/ 2147483646 h 1324"/>
              <a:gd name="T8" fmla="*/ 2147483646 w 1473"/>
              <a:gd name="T9" fmla="*/ 2147483646 h 1324"/>
              <a:gd name="T10" fmla="*/ 2147483646 w 1473"/>
              <a:gd name="T11" fmla="*/ 2147483646 h 1324"/>
              <a:gd name="T12" fmla="*/ 2147483646 w 1473"/>
              <a:gd name="T13" fmla="*/ 2147483646 h 1324"/>
              <a:gd name="T14" fmla="*/ 2147483646 w 1473"/>
              <a:gd name="T15" fmla="*/ 2147483646 h 1324"/>
              <a:gd name="T16" fmla="*/ 2147483646 w 1473"/>
              <a:gd name="T17" fmla="*/ 2147483646 h 1324"/>
              <a:gd name="T18" fmla="*/ 2147483646 w 1473"/>
              <a:gd name="T19" fmla="*/ 2147483646 h 1324"/>
              <a:gd name="T20" fmla="*/ 2147483646 w 1473"/>
              <a:gd name="T21" fmla="*/ 2147483646 h 1324"/>
              <a:gd name="T22" fmla="*/ 2147483646 w 1473"/>
              <a:gd name="T23" fmla="*/ 2147483646 h 1324"/>
              <a:gd name="T24" fmla="*/ 2147483646 w 1473"/>
              <a:gd name="T25" fmla="*/ 2147483646 h 1324"/>
              <a:gd name="T26" fmla="*/ 2147483646 w 1473"/>
              <a:gd name="T27" fmla="*/ 2147483646 h 1324"/>
              <a:gd name="T28" fmla="*/ 2147483646 w 1473"/>
              <a:gd name="T29" fmla="*/ 2147483646 h 1324"/>
              <a:gd name="T30" fmla="*/ 2147483646 w 1473"/>
              <a:gd name="T31" fmla="*/ 2147483646 h 1324"/>
              <a:gd name="T32" fmla="*/ 2147483646 w 1473"/>
              <a:gd name="T33" fmla="*/ 2147483646 h 1324"/>
              <a:gd name="T34" fmla="*/ 2147483646 w 1473"/>
              <a:gd name="T35" fmla="*/ 2147483646 h 1324"/>
              <a:gd name="T36" fmla="*/ 2147483646 w 1473"/>
              <a:gd name="T37" fmla="*/ 2147483646 h 1324"/>
              <a:gd name="T38" fmla="*/ 2147483646 w 1473"/>
              <a:gd name="T39" fmla="*/ 2147483646 h 1324"/>
              <a:gd name="T40" fmla="*/ 2147483646 w 1473"/>
              <a:gd name="T41" fmla="*/ 2147483646 h 1324"/>
              <a:gd name="T42" fmla="*/ 2147483646 w 1473"/>
              <a:gd name="T43" fmla="*/ 2147483646 h 1324"/>
              <a:gd name="T44" fmla="*/ 2147483646 w 1473"/>
              <a:gd name="T45" fmla="*/ 2147483646 h 1324"/>
              <a:gd name="T46" fmla="*/ 2147483646 w 1473"/>
              <a:gd name="T47" fmla="*/ 2147483646 h 1324"/>
              <a:gd name="T48" fmla="*/ 2147483646 w 1473"/>
              <a:gd name="T49" fmla="*/ 2147483646 h 1324"/>
              <a:gd name="T50" fmla="*/ 2147483646 w 1473"/>
              <a:gd name="T51" fmla="*/ 2147483646 h 1324"/>
              <a:gd name="T52" fmla="*/ 2147483646 w 1473"/>
              <a:gd name="T53" fmla="*/ 2147483646 h 1324"/>
              <a:gd name="T54" fmla="*/ 2147483646 w 1473"/>
              <a:gd name="T55" fmla="*/ 2147483646 h 1324"/>
              <a:gd name="T56" fmla="*/ 2147483646 w 1473"/>
              <a:gd name="T57" fmla="*/ 2147483646 h 1324"/>
              <a:gd name="T58" fmla="*/ 2147483646 w 1473"/>
              <a:gd name="T59" fmla="*/ 2147483646 h 1324"/>
              <a:gd name="T60" fmla="*/ 2147483646 w 1473"/>
              <a:gd name="T61" fmla="*/ 2147483646 h 1324"/>
              <a:gd name="T62" fmla="*/ 2147483646 w 1473"/>
              <a:gd name="T63" fmla="*/ 2147483646 h 1324"/>
              <a:gd name="T64" fmla="*/ 2147483646 w 1473"/>
              <a:gd name="T65" fmla="*/ 2147483646 h 1324"/>
              <a:gd name="T66" fmla="*/ 2147483646 w 1473"/>
              <a:gd name="T67" fmla="*/ 2147483646 h 1324"/>
              <a:gd name="T68" fmla="*/ 2147483646 w 1473"/>
              <a:gd name="T69" fmla="*/ 2147483646 h 1324"/>
              <a:gd name="T70" fmla="*/ 2147483646 w 1473"/>
              <a:gd name="T71" fmla="*/ 2147483646 h 1324"/>
              <a:gd name="T72" fmla="*/ 2147483646 w 1473"/>
              <a:gd name="T73" fmla="*/ 2147483646 h 1324"/>
              <a:gd name="T74" fmla="*/ 2147483646 w 1473"/>
              <a:gd name="T75" fmla="*/ 2147483646 h 1324"/>
              <a:gd name="T76" fmla="*/ 2147483646 w 1473"/>
              <a:gd name="T77" fmla="*/ 2147483646 h 1324"/>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1473" h="1324">
                <a:moveTo>
                  <a:pt x="49" y="23"/>
                </a:moveTo>
                <a:lnTo>
                  <a:pt x="46" y="66"/>
                </a:lnTo>
                <a:lnTo>
                  <a:pt x="29" y="49"/>
                </a:lnTo>
                <a:lnTo>
                  <a:pt x="10" y="144"/>
                </a:lnTo>
                <a:lnTo>
                  <a:pt x="0" y="254"/>
                </a:lnTo>
                <a:lnTo>
                  <a:pt x="39" y="367"/>
                </a:lnTo>
                <a:lnTo>
                  <a:pt x="130" y="393"/>
                </a:lnTo>
                <a:lnTo>
                  <a:pt x="120" y="367"/>
                </a:lnTo>
                <a:lnTo>
                  <a:pt x="169" y="406"/>
                </a:lnTo>
                <a:lnTo>
                  <a:pt x="211" y="449"/>
                </a:lnTo>
                <a:lnTo>
                  <a:pt x="306" y="494"/>
                </a:lnTo>
                <a:lnTo>
                  <a:pt x="421" y="504"/>
                </a:lnTo>
                <a:lnTo>
                  <a:pt x="562" y="511"/>
                </a:lnTo>
                <a:lnTo>
                  <a:pt x="620" y="504"/>
                </a:lnTo>
                <a:lnTo>
                  <a:pt x="569" y="481"/>
                </a:lnTo>
                <a:lnTo>
                  <a:pt x="546" y="423"/>
                </a:lnTo>
                <a:lnTo>
                  <a:pt x="588" y="471"/>
                </a:lnTo>
                <a:lnTo>
                  <a:pt x="641" y="501"/>
                </a:lnTo>
                <a:lnTo>
                  <a:pt x="688" y="527"/>
                </a:lnTo>
                <a:lnTo>
                  <a:pt x="737" y="520"/>
                </a:lnTo>
                <a:lnTo>
                  <a:pt x="706" y="497"/>
                </a:lnTo>
                <a:lnTo>
                  <a:pt x="672" y="469"/>
                </a:lnTo>
                <a:lnTo>
                  <a:pt x="725" y="488"/>
                </a:lnTo>
                <a:lnTo>
                  <a:pt x="776" y="527"/>
                </a:lnTo>
                <a:lnTo>
                  <a:pt x="946" y="546"/>
                </a:lnTo>
                <a:lnTo>
                  <a:pt x="1114" y="572"/>
                </a:lnTo>
                <a:lnTo>
                  <a:pt x="1165" y="585"/>
                </a:lnTo>
                <a:lnTo>
                  <a:pt x="1122" y="833"/>
                </a:lnTo>
                <a:lnTo>
                  <a:pt x="1155" y="1063"/>
                </a:lnTo>
                <a:lnTo>
                  <a:pt x="1159" y="1288"/>
                </a:lnTo>
                <a:lnTo>
                  <a:pt x="1266" y="1310"/>
                </a:lnTo>
                <a:lnTo>
                  <a:pt x="1360" y="1324"/>
                </a:lnTo>
                <a:lnTo>
                  <a:pt x="1473" y="1321"/>
                </a:lnTo>
                <a:lnTo>
                  <a:pt x="1468" y="998"/>
                </a:lnTo>
                <a:lnTo>
                  <a:pt x="1468" y="729"/>
                </a:lnTo>
                <a:lnTo>
                  <a:pt x="1451" y="579"/>
                </a:lnTo>
                <a:lnTo>
                  <a:pt x="1465" y="485"/>
                </a:lnTo>
                <a:lnTo>
                  <a:pt x="1455" y="381"/>
                </a:lnTo>
                <a:lnTo>
                  <a:pt x="1436" y="314"/>
                </a:lnTo>
                <a:lnTo>
                  <a:pt x="1355" y="261"/>
                </a:lnTo>
                <a:lnTo>
                  <a:pt x="1253" y="215"/>
                </a:lnTo>
                <a:lnTo>
                  <a:pt x="1057" y="150"/>
                </a:lnTo>
                <a:lnTo>
                  <a:pt x="897" y="105"/>
                </a:lnTo>
                <a:lnTo>
                  <a:pt x="809" y="98"/>
                </a:lnTo>
                <a:lnTo>
                  <a:pt x="773" y="150"/>
                </a:lnTo>
                <a:lnTo>
                  <a:pt x="662" y="205"/>
                </a:lnTo>
                <a:lnTo>
                  <a:pt x="722" y="157"/>
                </a:lnTo>
                <a:lnTo>
                  <a:pt x="767" y="131"/>
                </a:lnTo>
                <a:lnTo>
                  <a:pt x="783" y="95"/>
                </a:lnTo>
                <a:lnTo>
                  <a:pt x="776" y="79"/>
                </a:lnTo>
                <a:lnTo>
                  <a:pt x="744" y="79"/>
                </a:lnTo>
                <a:lnTo>
                  <a:pt x="725" y="98"/>
                </a:lnTo>
                <a:lnTo>
                  <a:pt x="706" y="117"/>
                </a:lnTo>
                <a:lnTo>
                  <a:pt x="656" y="137"/>
                </a:lnTo>
                <a:lnTo>
                  <a:pt x="702" y="98"/>
                </a:lnTo>
                <a:lnTo>
                  <a:pt x="722" y="68"/>
                </a:lnTo>
                <a:lnTo>
                  <a:pt x="708" y="49"/>
                </a:lnTo>
                <a:lnTo>
                  <a:pt x="669" y="36"/>
                </a:lnTo>
                <a:lnTo>
                  <a:pt x="618" y="82"/>
                </a:lnTo>
                <a:lnTo>
                  <a:pt x="569" y="112"/>
                </a:lnTo>
                <a:lnTo>
                  <a:pt x="627" y="45"/>
                </a:lnTo>
                <a:lnTo>
                  <a:pt x="646" y="20"/>
                </a:lnTo>
                <a:lnTo>
                  <a:pt x="646" y="0"/>
                </a:lnTo>
                <a:lnTo>
                  <a:pt x="597" y="7"/>
                </a:lnTo>
                <a:lnTo>
                  <a:pt x="553" y="40"/>
                </a:lnTo>
                <a:lnTo>
                  <a:pt x="523" y="63"/>
                </a:lnTo>
                <a:lnTo>
                  <a:pt x="383" y="75"/>
                </a:lnTo>
                <a:lnTo>
                  <a:pt x="386" y="40"/>
                </a:lnTo>
                <a:lnTo>
                  <a:pt x="345" y="26"/>
                </a:lnTo>
                <a:lnTo>
                  <a:pt x="345" y="72"/>
                </a:lnTo>
                <a:lnTo>
                  <a:pt x="303" y="82"/>
                </a:lnTo>
                <a:lnTo>
                  <a:pt x="211" y="95"/>
                </a:lnTo>
                <a:lnTo>
                  <a:pt x="218" y="45"/>
                </a:lnTo>
                <a:lnTo>
                  <a:pt x="185" y="45"/>
                </a:lnTo>
                <a:lnTo>
                  <a:pt x="182" y="95"/>
                </a:lnTo>
                <a:lnTo>
                  <a:pt x="130" y="91"/>
                </a:lnTo>
                <a:lnTo>
                  <a:pt x="75" y="79"/>
                </a:lnTo>
                <a:lnTo>
                  <a:pt x="72" y="40"/>
                </a:lnTo>
                <a:lnTo>
                  <a:pt x="49" y="23"/>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53" name="Freeform 146"/>
          <p:cNvSpPr>
            <a:spLocks/>
          </p:cNvSpPr>
          <p:nvPr/>
        </p:nvSpPr>
        <p:spPr bwMode="auto">
          <a:xfrm>
            <a:off x="1873923" y="3504620"/>
            <a:ext cx="40265" cy="6504"/>
          </a:xfrm>
          <a:custGeom>
            <a:avLst/>
            <a:gdLst>
              <a:gd name="T0" fmla="*/ 0 w 199"/>
              <a:gd name="T1" fmla="*/ 0 h 33"/>
              <a:gd name="T2" fmla="*/ 2147483646 w 199"/>
              <a:gd name="T3" fmla="*/ 2147483646 h 33"/>
              <a:gd name="T4" fmla="*/ 2147483646 w 199"/>
              <a:gd name="T5" fmla="*/ 2147483646 h 33"/>
              <a:gd name="T6" fmla="*/ 0 w 199"/>
              <a:gd name="T7" fmla="*/ 0 h 3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9" h="33">
                <a:moveTo>
                  <a:pt x="0" y="0"/>
                </a:moveTo>
                <a:lnTo>
                  <a:pt x="93" y="33"/>
                </a:lnTo>
                <a:lnTo>
                  <a:pt x="199" y="25"/>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54" name="Freeform 147"/>
          <p:cNvSpPr>
            <a:spLocks/>
          </p:cNvSpPr>
          <p:nvPr/>
        </p:nvSpPr>
        <p:spPr bwMode="auto">
          <a:xfrm>
            <a:off x="1833658" y="3494399"/>
            <a:ext cx="25166" cy="7434"/>
          </a:xfrm>
          <a:custGeom>
            <a:avLst/>
            <a:gdLst>
              <a:gd name="T0" fmla="*/ 0 w 122"/>
              <a:gd name="T1" fmla="*/ 0 h 40"/>
              <a:gd name="T2" fmla="*/ 2147483646 w 122"/>
              <a:gd name="T3" fmla="*/ 2147483646 h 40"/>
              <a:gd name="T4" fmla="*/ 2147483646 w 122"/>
              <a:gd name="T5" fmla="*/ 2147483646 h 40"/>
              <a:gd name="T6" fmla="*/ 2147483646 w 122"/>
              <a:gd name="T7" fmla="*/ 2147483646 h 40"/>
              <a:gd name="T8" fmla="*/ 0 w 122"/>
              <a:gd name="T9" fmla="*/ 0 h 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2" h="40">
                <a:moveTo>
                  <a:pt x="0" y="0"/>
                </a:moveTo>
                <a:lnTo>
                  <a:pt x="32" y="25"/>
                </a:lnTo>
                <a:lnTo>
                  <a:pt x="122" y="38"/>
                </a:lnTo>
                <a:lnTo>
                  <a:pt x="30" y="40"/>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55" name="Freeform 148"/>
          <p:cNvSpPr>
            <a:spLocks/>
          </p:cNvSpPr>
          <p:nvPr/>
        </p:nvSpPr>
        <p:spPr bwMode="auto">
          <a:xfrm>
            <a:off x="1936334" y="3488824"/>
            <a:ext cx="38252" cy="18584"/>
          </a:xfrm>
          <a:custGeom>
            <a:avLst/>
            <a:gdLst>
              <a:gd name="T0" fmla="*/ 0 w 187"/>
              <a:gd name="T1" fmla="*/ 0 h 102"/>
              <a:gd name="T2" fmla="*/ 2147483646 w 187"/>
              <a:gd name="T3" fmla="*/ 2147483646 h 102"/>
              <a:gd name="T4" fmla="*/ 2147483646 w 187"/>
              <a:gd name="T5" fmla="*/ 2147483646 h 102"/>
              <a:gd name="T6" fmla="*/ 2147483646 w 187"/>
              <a:gd name="T7" fmla="*/ 2147483646 h 102"/>
              <a:gd name="T8" fmla="*/ 2147483646 w 187"/>
              <a:gd name="T9" fmla="*/ 2147483646 h 102"/>
              <a:gd name="T10" fmla="*/ 2147483646 w 187"/>
              <a:gd name="T11" fmla="*/ 2147483646 h 102"/>
              <a:gd name="T12" fmla="*/ 2147483646 w 187"/>
              <a:gd name="T13" fmla="*/ 2147483646 h 102"/>
              <a:gd name="T14" fmla="*/ 2147483646 w 187"/>
              <a:gd name="T15" fmla="*/ 2147483646 h 102"/>
              <a:gd name="T16" fmla="*/ 0 w 187"/>
              <a:gd name="T17" fmla="*/ 0 h 10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87" h="102">
                <a:moveTo>
                  <a:pt x="0" y="0"/>
                </a:moveTo>
                <a:lnTo>
                  <a:pt x="84" y="9"/>
                </a:lnTo>
                <a:lnTo>
                  <a:pt x="101" y="23"/>
                </a:lnTo>
                <a:lnTo>
                  <a:pt x="101" y="54"/>
                </a:lnTo>
                <a:lnTo>
                  <a:pt x="106" y="89"/>
                </a:lnTo>
                <a:lnTo>
                  <a:pt x="187" y="102"/>
                </a:lnTo>
                <a:lnTo>
                  <a:pt x="90" y="98"/>
                </a:lnTo>
                <a:lnTo>
                  <a:pt x="74" y="34"/>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56" name="Freeform 149"/>
          <p:cNvSpPr>
            <a:spLocks/>
          </p:cNvSpPr>
          <p:nvPr/>
        </p:nvSpPr>
        <p:spPr bwMode="auto">
          <a:xfrm>
            <a:off x="1974586" y="3531567"/>
            <a:ext cx="122808" cy="27876"/>
          </a:xfrm>
          <a:custGeom>
            <a:avLst/>
            <a:gdLst>
              <a:gd name="T0" fmla="*/ 0 w 609"/>
              <a:gd name="T1" fmla="*/ 0 h 150"/>
              <a:gd name="T2" fmla="*/ 2147483646 w 609"/>
              <a:gd name="T3" fmla="*/ 2147483646 h 150"/>
              <a:gd name="T4" fmla="*/ 2147483646 w 609"/>
              <a:gd name="T5" fmla="*/ 2147483646 h 150"/>
              <a:gd name="T6" fmla="*/ 2147483646 w 609"/>
              <a:gd name="T7" fmla="*/ 2147483646 h 150"/>
              <a:gd name="T8" fmla="*/ 2147483646 w 609"/>
              <a:gd name="T9" fmla="*/ 2147483646 h 150"/>
              <a:gd name="T10" fmla="*/ 2147483646 w 609"/>
              <a:gd name="T11" fmla="*/ 2147483646 h 150"/>
              <a:gd name="T12" fmla="*/ 2147483646 w 609"/>
              <a:gd name="T13" fmla="*/ 2147483646 h 150"/>
              <a:gd name="T14" fmla="*/ 2147483646 w 609"/>
              <a:gd name="T15" fmla="*/ 2147483646 h 150"/>
              <a:gd name="T16" fmla="*/ 2147483646 w 609"/>
              <a:gd name="T17" fmla="*/ 2147483646 h 150"/>
              <a:gd name="T18" fmla="*/ 2147483646 w 609"/>
              <a:gd name="T19" fmla="*/ 2147483646 h 150"/>
              <a:gd name="T20" fmla="*/ 2147483646 w 609"/>
              <a:gd name="T21" fmla="*/ 2147483646 h 150"/>
              <a:gd name="T22" fmla="*/ 2147483646 w 609"/>
              <a:gd name="T23" fmla="*/ 2147483646 h 150"/>
              <a:gd name="T24" fmla="*/ 2147483646 w 609"/>
              <a:gd name="T25" fmla="*/ 2147483646 h 150"/>
              <a:gd name="T26" fmla="*/ 0 w 609"/>
              <a:gd name="T27" fmla="*/ 0 h 15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09" h="150">
                <a:moveTo>
                  <a:pt x="0" y="0"/>
                </a:moveTo>
                <a:lnTo>
                  <a:pt x="154" y="7"/>
                </a:lnTo>
                <a:lnTo>
                  <a:pt x="313" y="44"/>
                </a:lnTo>
                <a:lnTo>
                  <a:pt x="431" y="51"/>
                </a:lnTo>
                <a:lnTo>
                  <a:pt x="527" y="71"/>
                </a:lnTo>
                <a:lnTo>
                  <a:pt x="563" y="122"/>
                </a:lnTo>
                <a:lnTo>
                  <a:pt x="609" y="150"/>
                </a:lnTo>
                <a:lnTo>
                  <a:pt x="563" y="141"/>
                </a:lnTo>
                <a:lnTo>
                  <a:pt x="521" y="84"/>
                </a:lnTo>
                <a:lnTo>
                  <a:pt x="392" y="58"/>
                </a:lnTo>
                <a:lnTo>
                  <a:pt x="313" y="58"/>
                </a:lnTo>
                <a:lnTo>
                  <a:pt x="252" y="44"/>
                </a:lnTo>
                <a:lnTo>
                  <a:pt x="146" y="17"/>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57" name="Freeform 150"/>
          <p:cNvSpPr>
            <a:spLocks/>
          </p:cNvSpPr>
          <p:nvPr/>
        </p:nvSpPr>
        <p:spPr bwMode="auto">
          <a:xfrm>
            <a:off x="1851777" y="3150598"/>
            <a:ext cx="106702" cy="107786"/>
          </a:xfrm>
          <a:custGeom>
            <a:avLst/>
            <a:gdLst>
              <a:gd name="T0" fmla="*/ 2147483646 w 529"/>
              <a:gd name="T1" fmla="*/ 2147483646 h 580"/>
              <a:gd name="T2" fmla="*/ 2147483646 w 529"/>
              <a:gd name="T3" fmla="*/ 2147483646 h 580"/>
              <a:gd name="T4" fmla="*/ 2147483646 w 529"/>
              <a:gd name="T5" fmla="*/ 2147483646 h 580"/>
              <a:gd name="T6" fmla="*/ 2147483646 w 529"/>
              <a:gd name="T7" fmla="*/ 2147483646 h 580"/>
              <a:gd name="T8" fmla="*/ 2147483646 w 529"/>
              <a:gd name="T9" fmla="*/ 2147483646 h 580"/>
              <a:gd name="T10" fmla="*/ 2147483646 w 529"/>
              <a:gd name="T11" fmla="*/ 2147483646 h 580"/>
              <a:gd name="T12" fmla="*/ 2147483646 w 529"/>
              <a:gd name="T13" fmla="*/ 2147483646 h 580"/>
              <a:gd name="T14" fmla="*/ 2147483646 w 529"/>
              <a:gd name="T15" fmla="*/ 2147483646 h 580"/>
              <a:gd name="T16" fmla="*/ 2147483646 w 529"/>
              <a:gd name="T17" fmla="*/ 2147483646 h 580"/>
              <a:gd name="T18" fmla="*/ 2147483646 w 529"/>
              <a:gd name="T19" fmla="*/ 2147483646 h 580"/>
              <a:gd name="T20" fmla="*/ 2147483646 w 529"/>
              <a:gd name="T21" fmla="*/ 2147483646 h 580"/>
              <a:gd name="T22" fmla="*/ 2147483646 w 529"/>
              <a:gd name="T23" fmla="*/ 2147483646 h 580"/>
              <a:gd name="T24" fmla="*/ 2147483646 w 529"/>
              <a:gd name="T25" fmla="*/ 2147483646 h 580"/>
              <a:gd name="T26" fmla="*/ 2147483646 w 529"/>
              <a:gd name="T27" fmla="*/ 2147483646 h 580"/>
              <a:gd name="T28" fmla="*/ 2147483646 w 529"/>
              <a:gd name="T29" fmla="*/ 2147483646 h 580"/>
              <a:gd name="T30" fmla="*/ 2147483646 w 529"/>
              <a:gd name="T31" fmla="*/ 2147483646 h 580"/>
              <a:gd name="T32" fmla="*/ 2147483646 w 529"/>
              <a:gd name="T33" fmla="*/ 2147483646 h 580"/>
              <a:gd name="T34" fmla="*/ 2147483646 w 529"/>
              <a:gd name="T35" fmla="*/ 2147483646 h 580"/>
              <a:gd name="T36" fmla="*/ 2147483646 w 529"/>
              <a:gd name="T37" fmla="*/ 2147483646 h 580"/>
              <a:gd name="T38" fmla="*/ 2147483646 w 529"/>
              <a:gd name="T39" fmla="*/ 2147483646 h 580"/>
              <a:gd name="T40" fmla="*/ 2147483646 w 529"/>
              <a:gd name="T41" fmla="*/ 2147483646 h 580"/>
              <a:gd name="T42" fmla="*/ 2147483646 w 529"/>
              <a:gd name="T43" fmla="*/ 2147483646 h 580"/>
              <a:gd name="T44" fmla="*/ 2147483646 w 529"/>
              <a:gd name="T45" fmla="*/ 2147483646 h 580"/>
              <a:gd name="T46" fmla="*/ 2147483646 w 529"/>
              <a:gd name="T47" fmla="*/ 2147483646 h 580"/>
              <a:gd name="T48" fmla="*/ 2147483646 w 529"/>
              <a:gd name="T49" fmla="*/ 2147483646 h 580"/>
              <a:gd name="T50" fmla="*/ 2147483646 w 529"/>
              <a:gd name="T51" fmla="*/ 2147483646 h 580"/>
              <a:gd name="T52" fmla="*/ 2147483646 w 529"/>
              <a:gd name="T53" fmla="*/ 2147483646 h 580"/>
              <a:gd name="T54" fmla="*/ 2147483646 w 529"/>
              <a:gd name="T55" fmla="*/ 2147483646 h 580"/>
              <a:gd name="T56" fmla="*/ 2147483646 w 529"/>
              <a:gd name="T57" fmla="*/ 2147483646 h 580"/>
              <a:gd name="T58" fmla="*/ 0 w 529"/>
              <a:gd name="T59" fmla="*/ 2147483646 h 580"/>
              <a:gd name="T60" fmla="*/ 0 w 529"/>
              <a:gd name="T61" fmla="*/ 2147483646 h 580"/>
              <a:gd name="T62" fmla="*/ 2147483646 w 529"/>
              <a:gd name="T63" fmla="*/ 2147483646 h 580"/>
              <a:gd name="T64" fmla="*/ 2147483646 w 529"/>
              <a:gd name="T65" fmla="*/ 2147483646 h 580"/>
              <a:gd name="T66" fmla="*/ 2147483646 w 529"/>
              <a:gd name="T67" fmla="*/ 0 h 580"/>
              <a:gd name="T68" fmla="*/ 2147483646 w 529"/>
              <a:gd name="T69" fmla="*/ 2147483646 h 580"/>
              <a:gd name="T70" fmla="*/ 2147483646 w 529"/>
              <a:gd name="T71" fmla="*/ 2147483646 h 58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529" h="580">
                <a:moveTo>
                  <a:pt x="357" y="20"/>
                </a:moveTo>
                <a:lnTo>
                  <a:pt x="403" y="53"/>
                </a:lnTo>
                <a:lnTo>
                  <a:pt x="428" y="94"/>
                </a:lnTo>
                <a:lnTo>
                  <a:pt x="451" y="138"/>
                </a:lnTo>
                <a:lnTo>
                  <a:pt x="464" y="161"/>
                </a:lnTo>
                <a:lnTo>
                  <a:pt x="464" y="186"/>
                </a:lnTo>
                <a:lnTo>
                  <a:pt x="453" y="216"/>
                </a:lnTo>
                <a:lnTo>
                  <a:pt x="476" y="239"/>
                </a:lnTo>
                <a:lnTo>
                  <a:pt x="511" y="301"/>
                </a:lnTo>
                <a:lnTo>
                  <a:pt x="529" y="334"/>
                </a:lnTo>
                <a:lnTo>
                  <a:pt x="529" y="346"/>
                </a:lnTo>
                <a:lnTo>
                  <a:pt x="526" y="357"/>
                </a:lnTo>
                <a:lnTo>
                  <a:pt x="510" y="361"/>
                </a:lnTo>
                <a:lnTo>
                  <a:pt x="487" y="362"/>
                </a:lnTo>
                <a:lnTo>
                  <a:pt x="475" y="366"/>
                </a:lnTo>
                <a:lnTo>
                  <a:pt x="476" y="391"/>
                </a:lnTo>
                <a:lnTo>
                  <a:pt x="483" y="421"/>
                </a:lnTo>
                <a:lnTo>
                  <a:pt x="469" y="437"/>
                </a:lnTo>
                <a:lnTo>
                  <a:pt x="473" y="459"/>
                </a:lnTo>
                <a:lnTo>
                  <a:pt x="462" y="472"/>
                </a:lnTo>
                <a:lnTo>
                  <a:pt x="452" y="511"/>
                </a:lnTo>
                <a:lnTo>
                  <a:pt x="436" y="523"/>
                </a:lnTo>
                <a:lnTo>
                  <a:pt x="411" y="523"/>
                </a:lnTo>
                <a:lnTo>
                  <a:pt x="375" y="517"/>
                </a:lnTo>
                <a:lnTo>
                  <a:pt x="339" y="511"/>
                </a:lnTo>
                <a:lnTo>
                  <a:pt x="342" y="580"/>
                </a:lnTo>
                <a:lnTo>
                  <a:pt x="60" y="488"/>
                </a:lnTo>
                <a:lnTo>
                  <a:pt x="83" y="435"/>
                </a:lnTo>
                <a:lnTo>
                  <a:pt x="78" y="394"/>
                </a:lnTo>
                <a:lnTo>
                  <a:pt x="0" y="316"/>
                </a:lnTo>
                <a:lnTo>
                  <a:pt x="0" y="111"/>
                </a:lnTo>
                <a:lnTo>
                  <a:pt x="52" y="55"/>
                </a:lnTo>
                <a:lnTo>
                  <a:pt x="117" y="25"/>
                </a:lnTo>
                <a:lnTo>
                  <a:pt x="186" y="0"/>
                </a:lnTo>
                <a:lnTo>
                  <a:pt x="276" y="13"/>
                </a:lnTo>
                <a:lnTo>
                  <a:pt x="357" y="20"/>
                </a:lnTo>
                <a:close/>
              </a:path>
            </a:pathLst>
          </a:custGeom>
          <a:solidFill>
            <a:srgbClr val="FFC080"/>
          </a:solidFill>
          <a:ln w="3175">
            <a:solidFill>
              <a:srgbClr val="402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158" name="Freeform 151"/>
          <p:cNvSpPr>
            <a:spLocks/>
          </p:cNvSpPr>
          <p:nvPr/>
        </p:nvSpPr>
        <p:spPr bwMode="auto">
          <a:xfrm>
            <a:off x="1946400" y="3215641"/>
            <a:ext cx="6040" cy="929"/>
          </a:xfrm>
          <a:custGeom>
            <a:avLst/>
            <a:gdLst>
              <a:gd name="T0" fmla="*/ 2147483646 w 30"/>
              <a:gd name="T1" fmla="*/ 2147483646 h 6"/>
              <a:gd name="T2" fmla="*/ 2147483646 w 30"/>
              <a:gd name="T3" fmla="*/ 2147483646 h 6"/>
              <a:gd name="T4" fmla="*/ 2147483646 w 30"/>
              <a:gd name="T5" fmla="*/ 2147483646 h 6"/>
              <a:gd name="T6" fmla="*/ 2147483646 w 30"/>
              <a:gd name="T7" fmla="*/ 2147483646 h 6"/>
              <a:gd name="T8" fmla="*/ 0 w 30"/>
              <a:gd name="T9" fmla="*/ 2147483646 h 6"/>
              <a:gd name="T10" fmla="*/ 2147483646 w 30"/>
              <a:gd name="T11" fmla="*/ 0 h 6"/>
              <a:gd name="T12" fmla="*/ 2147483646 w 30"/>
              <a:gd name="T13" fmla="*/ 2147483646 h 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0" h="6">
                <a:moveTo>
                  <a:pt x="30" y="2"/>
                </a:moveTo>
                <a:lnTo>
                  <a:pt x="23" y="6"/>
                </a:lnTo>
                <a:lnTo>
                  <a:pt x="8" y="5"/>
                </a:lnTo>
                <a:lnTo>
                  <a:pt x="2" y="6"/>
                </a:lnTo>
                <a:lnTo>
                  <a:pt x="0" y="1"/>
                </a:lnTo>
                <a:lnTo>
                  <a:pt x="9" y="0"/>
                </a:lnTo>
                <a:lnTo>
                  <a:pt x="30" y="2"/>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59" name="Freeform 152"/>
          <p:cNvSpPr>
            <a:spLocks/>
          </p:cNvSpPr>
          <p:nvPr/>
        </p:nvSpPr>
        <p:spPr bwMode="auto">
          <a:xfrm>
            <a:off x="1944387" y="3211925"/>
            <a:ext cx="2013" cy="3717"/>
          </a:xfrm>
          <a:custGeom>
            <a:avLst/>
            <a:gdLst>
              <a:gd name="T0" fmla="*/ 2147483646 w 11"/>
              <a:gd name="T1" fmla="*/ 0 h 22"/>
              <a:gd name="T2" fmla="*/ 2147483646 w 11"/>
              <a:gd name="T3" fmla="*/ 2147483646 h 22"/>
              <a:gd name="T4" fmla="*/ 2147483646 w 11"/>
              <a:gd name="T5" fmla="*/ 2147483646 h 22"/>
              <a:gd name="T6" fmla="*/ 2147483646 w 11"/>
              <a:gd name="T7" fmla="*/ 2147483646 h 22"/>
              <a:gd name="T8" fmla="*/ 0 w 11"/>
              <a:gd name="T9" fmla="*/ 2147483646 h 22"/>
              <a:gd name="T10" fmla="*/ 0 w 11"/>
              <a:gd name="T11" fmla="*/ 2147483646 h 22"/>
              <a:gd name="T12" fmla="*/ 2147483646 w 11"/>
              <a:gd name="T13" fmla="*/ 0 h 2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1" h="22">
                <a:moveTo>
                  <a:pt x="11" y="0"/>
                </a:moveTo>
                <a:lnTo>
                  <a:pt x="3" y="6"/>
                </a:lnTo>
                <a:lnTo>
                  <a:pt x="3" y="12"/>
                </a:lnTo>
                <a:lnTo>
                  <a:pt x="2" y="22"/>
                </a:lnTo>
                <a:lnTo>
                  <a:pt x="0" y="8"/>
                </a:lnTo>
                <a:lnTo>
                  <a:pt x="0" y="1"/>
                </a:lnTo>
                <a:lnTo>
                  <a:pt x="11"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60" name="Freeform 153"/>
          <p:cNvSpPr>
            <a:spLocks/>
          </p:cNvSpPr>
          <p:nvPr/>
        </p:nvSpPr>
        <p:spPr bwMode="auto">
          <a:xfrm>
            <a:off x="1939354" y="3198916"/>
            <a:ext cx="3020" cy="7434"/>
          </a:xfrm>
          <a:custGeom>
            <a:avLst/>
            <a:gdLst>
              <a:gd name="T0" fmla="*/ 0 w 13"/>
              <a:gd name="T1" fmla="*/ 0 h 42"/>
              <a:gd name="T2" fmla="*/ 2147483646 w 13"/>
              <a:gd name="T3" fmla="*/ 2147483646 h 42"/>
              <a:gd name="T4" fmla="*/ 2147483646 w 13"/>
              <a:gd name="T5" fmla="*/ 2147483646 h 42"/>
              <a:gd name="T6" fmla="*/ 2147483646 w 13"/>
              <a:gd name="T7" fmla="*/ 2147483646 h 42"/>
              <a:gd name="T8" fmla="*/ 0 w 13"/>
              <a:gd name="T9" fmla="*/ 0 h 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 h="42">
                <a:moveTo>
                  <a:pt x="0" y="0"/>
                </a:moveTo>
                <a:lnTo>
                  <a:pt x="9" y="24"/>
                </a:lnTo>
                <a:lnTo>
                  <a:pt x="13" y="42"/>
                </a:lnTo>
                <a:lnTo>
                  <a:pt x="6" y="30"/>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61" name="Freeform 154"/>
          <p:cNvSpPr>
            <a:spLocks/>
          </p:cNvSpPr>
          <p:nvPr/>
        </p:nvSpPr>
        <p:spPr bwMode="auto">
          <a:xfrm>
            <a:off x="1928281" y="3190553"/>
            <a:ext cx="12080" cy="6504"/>
          </a:xfrm>
          <a:custGeom>
            <a:avLst/>
            <a:gdLst>
              <a:gd name="T0" fmla="*/ 2147483646 w 56"/>
              <a:gd name="T1" fmla="*/ 0 h 36"/>
              <a:gd name="T2" fmla="*/ 2147483646 w 56"/>
              <a:gd name="T3" fmla="*/ 2147483646 h 36"/>
              <a:gd name="T4" fmla="*/ 2147483646 w 56"/>
              <a:gd name="T5" fmla="*/ 2147483646 h 36"/>
              <a:gd name="T6" fmla="*/ 2147483646 w 56"/>
              <a:gd name="T7" fmla="*/ 2147483646 h 36"/>
              <a:gd name="T8" fmla="*/ 2147483646 w 56"/>
              <a:gd name="T9" fmla="*/ 2147483646 h 36"/>
              <a:gd name="T10" fmla="*/ 2147483646 w 56"/>
              <a:gd name="T11" fmla="*/ 2147483646 h 36"/>
              <a:gd name="T12" fmla="*/ 2147483646 w 56"/>
              <a:gd name="T13" fmla="*/ 2147483646 h 36"/>
              <a:gd name="T14" fmla="*/ 2147483646 w 56"/>
              <a:gd name="T15" fmla="*/ 2147483646 h 36"/>
              <a:gd name="T16" fmla="*/ 0 w 56"/>
              <a:gd name="T17" fmla="*/ 2147483646 h 36"/>
              <a:gd name="T18" fmla="*/ 2147483646 w 56"/>
              <a:gd name="T19" fmla="*/ 2147483646 h 36"/>
              <a:gd name="T20" fmla="*/ 2147483646 w 56"/>
              <a:gd name="T21" fmla="*/ 0 h 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56" h="36">
                <a:moveTo>
                  <a:pt x="56" y="0"/>
                </a:moveTo>
                <a:lnTo>
                  <a:pt x="45" y="20"/>
                </a:lnTo>
                <a:lnTo>
                  <a:pt x="47" y="26"/>
                </a:lnTo>
                <a:lnTo>
                  <a:pt x="47" y="29"/>
                </a:lnTo>
                <a:lnTo>
                  <a:pt x="51" y="36"/>
                </a:lnTo>
                <a:lnTo>
                  <a:pt x="43" y="24"/>
                </a:lnTo>
                <a:lnTo>
                  <a:pt x="32" y="24"/>
                </a:lnTo>
                <a:lnTo>
                  <a:pt x="20" y="20"/>
                </a:lnTo>
                <a:lnTo>
                  <a:pt x="0" y="19"/>
                </a:lnTo>
                <a:lnTo>
                  <a:pt x="20" y="7"/>
                </a:lnTo>
                <a:lnTo>
                  <a:pt x="56"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62" name="Freeform 155"/>
          <p:cNvSpPr>
            <a:spLocks/>
          </p:cNvSpPr>
          <p:nvPr/>
        </p:nvSpPr>
        <p:spPr bwMode="auto">
          <a:xfrm>
            <a:off x="1923247" y="3180333"/>
            <a:ext cx="20133" cy="6505"/>
          </a:xfrm>
          <a:custGeom>
            <a:avLst/>
            <a:gdLst>
              <a:gd name="T0" fmla="*/ 2147483646 w 96"/>
              <a:gd name="T1" fmla="*/ 2147483646 h 34"/>
              <a:gd name="T2" fmla="*/ 2147483646 w 96"/>
              <a:gd name="T3" fmla="*/ 2147483646 h 34"/>
              <a:gd name="T4" fmla="*/ 2147483646 w 96"/>
              <a:gd name="T5" fmla="*/ 2147483646 h 34"/>
              <a:gd name="T6" fmla="*/ 2147483646 w 96"/>
              <a:gd name="T7" fmla="*/ 2147483646 h 34"/>
              <a:gd name="T8" fmla="*/ 2147483646 w 96"/>
              <a:gd name="T9" fmla="*/ 2147483646 h 34"/>
              <a:gd name="T10" fmla="*/ 2147483646 w 96"/>
              <a:gd name="T11" fmla="*/ 2147483646 h 34"/>
              <a:gd name="T12" fmla="*/ 0 w 96"/>
              <a:gd name="T13" fmla="*/ 2147483646 h 34"/>
              <a:gd name="T14" fmla="*/ 2147483646 w 96"/>
              <a:gd name="T15" fmla="*/ 2147483646 h 34"/>
              <a:gd name="T16" fmla="*/ 2147483646 w 96"/>
              <a:gd name="T17" fmla="*/ 2147483646 h 34"/>
              <a:gd name="T18" fmla="*/ 2147483646 w 96"/>
              <a:gd name="T19" fmla="*/ 0 h 34"/>
              <a:gd name="T20" fmla="*/ 2147483646 w 96"/>
              <a:gd name="T21" fmla="*/ 2147483646 h 34"/>
              <a:gd name="T22" fmla="*/ 2147483646 w 96"/>
              <a:gd name="T23" fmla="*/ 2147483646 h 34"/>
              <a:gd name="T24" fmla="*/ 2147483646 w 96"/>
              <a:gd name="T25" fmla="*/ 2147483646 h 34"/>
              <a:gd name="T26" fmla="*/ 2147483646 w 96"/>
              <a:gd name="T27" fmla="*/ 2147483646 h 34"/>
              <a:gd name="T28" fmla="*/ 2147483646 w 96"/>
              <a:gd name="T29" fmla="*/ 2147483646 h 3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96" h="34">
                <a:moveTo>
                  <a:pt x="96" y="17"/>
                </a:moveTo>
                <a:lnTo>
                  <a:pt x="92" y="29"/>
                </a:lnTo>
                <a:lnTo>
                  <a:pt x="81" y="34"/>
                </a:lnTo>
                <a:lnTo>
                  <a:pt x="66" y="24"/>
                </a:lnTo>
                <a:lnTo>
                  <a:pt x="47" y="17"/>
                </a:lnTo>
                <a:lnTo>
                  <a:pt x="15" y="17"/>
                </a:lnTo>
                <a:lnTo>
                  <a:pt x="0" y="18"/>
                </a:lnTo>
                <a:lnTo>
                  <a:pt x="24" y="9"/>
                </a:lnTo>
                <a:lnTo>
                  <a:pt x="41" y="4"/>
                </a:lnTo>
                <a:lnTo>
                  <a:pt x="39" y="0"/>
                </a:lnTo>
                <a:lnTo>
                  <a:pt x="56" y="7"/>
                </a:lnTo>
                <a:lnTo>
                  <a:pt x="54" y="2"/>
                </a:lnTo>
                <a:lnTo>
                  <a:pt x="68" y="9"/>
                </a:lnTo>
                <a:lnTo>
                  <a:pt x="79" y="9"/>
                </a:lnTo>
                <a:lnTo>
                  <a:pt x="96" y="17"/>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63" name="Freeform 156"/>
          <p:cNvSpPr>
            <a:spLocks/>
          </p:cNvSpPr>
          <p:nvPr/>
        </p:nvSpPr>
        <p:spPr bwMode="auto">
          <a:xfrm>
            <a:off x="1888016" y="3189625"/>
            <a:ext cx="11073" cy="20442"/>
          </a:xfrm>
          <a:custGeom>
            <a:avLst/>
            <a:gdLst>
              <a:gd name="T0" fmla="*/ 2147483646 w 56"/>
              <a:gd name="T1" fmla="*/ 2147483646 h 113"/>
              <a:gd name="T2" fmla="*/ 2147483646 w 56"/>
              <a:gd name="T3" fmla="*/ 2147483646 h 113"/>
              <a:gd name="T4" fmla="*/ 2147483646 w 56"/>
              <a:gd name="T5" fmla="*/ 2147483646 h 113"/>
              <a:gd name="T6" fmla="*/ 2147483646 w 56"/>
              <a:gd name="T7" fmla="*/ 2147483646 h 113"/>
              <a:gd name="T8" fmla="*/ 2147483646 w 56"/>
              <a:gd name="T9" fmla="*/ 2147483646 h 113"/>
              <a:gd name="T10" fmla="*/ 2147483646 w 56"/>
              <a:gd name="T11" fmla="*/ 2147483646 h 113"/>
              <a:gd name="T12" fmla="*/ 2147483646 w 56"/>
              <a:gd name="T13" fmla="*/ 2147483646 h 113"/>
              <a:gd name="T14" fmla="*/ 2147483646 w 56"/>
              <a:gd name="T15" fmla="*/ 2147483646 h 113"/>
              <a:gd name="T16" fmla="*/ 2147483646 w 56"/>
              <a:gd name="T17" fmla="*/ 2147483646 h 113"/>
              <a:gd name="T18" fmla="*/ 2147483646 w 56"/>
              <a:gd name="T19" fmla="*/ 2147483646 h 113"/>
              <a:gd name="T20" fmla="*/ 2147483646 w 56"/>
              <a:gd name="T21" fmla="*/ 2147483646 h 113"/>
              <a:gd name="T22" fmla="*/ 2147483646 w 56"/>
              <a:gd name="T23" fmla="*/ 2147483646 h 113"/>
              <a:gd name="T24" fmla="*/ 2147483646 w 56"/>
              <a:gd name="T25" fmla="*/ 2147483646 h 113"/>
              <a:gd name="T26" fmla="*/ 2147483646 w 56"/>
              <a:gd name="T27" fmla="*/ 2147483646 h 113"/>
              <a:gd name="T28" fmla="*/ 2147483646 w 56"/>
              <a:gd name="T29" fmla="*/ 2147483646 h 113"/>
              <a:gd name="T30" fmla="*/ 2147483646 w 56"/>
              <a:gd name="T31" fmla="*/ 2147483646 h 113"/>
              <a:gd name="T32" fmla="*/ 2147483646 w 56"/>
              <a:gd name="T33" fmla="*/ 2147483646 h 113"/>
              <a:gd name="T34" fmla="*/ 0 w 56"/>
              <a:gd name="T35" fmla="*/ 2147483646 h 113"/>
              <a:gd name="T36" fmla="*/ 2147483646 w 56"/>
              <a:gd name="T37" fmla="*/ 2147483646 h 113"/>
              <a:gd name="T38" fmla="*/ 2147483646 w 56"/>
              <a:gd name="T39" fmla="*/ 2147483646 h 113"/>
              <a:gd name="T40" fmla="*/ 2147483646 w 56"/>
              <a:gd name="T41" fmla="*/ 0 h 113"/>
              <a:gd name="T42" fmla="*/ 2147483646 w 56"/>
              <a:gd name="T43" fmla="*/ 2147483646 h 113"/>
              <a:gd name="T44" fmla="*/ 2147483646 w 56"/>
              <a:gd name="T45" fmla="*/ 2147483646 h 113"/>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56" h="113">
                <a:moveTo>
                  <a:pt x="56" y="21"/>
                </a:moveTo>
                <a:lnTo>
                  <a:pt x="39" y="8"/>
                </a:lnTo>
                <a:lnTo>
                  <a:pt x="19" y="11"/>
                </a:lnTo>
                <a:lnTo>
                  <a:pt x="8" y="29"/>
                </a:lnTo>
                <a:lnTo>
                  <a:pt x="6" y="55"/>
                </a:lnTo>
                <a:lnTo>
                  <a:pt x="8" y="75"/>
                </a:lnTo>
                <a:lnTo>
                  <a:pt x="15" y="91"/>
                </a:lnTo>
                <a:lnTo>
                  <a:pt x="24" y="66"/>
                </a:lnTo>
                <a:lnTo>
                  <a:pt x="35" y="52"/>
                </a:lnTo>
                <a:lnTo>
                  <a:pt x="53" y="42"/>
                </a:lnTo>
                <a:lnTo>
                  <a:pt x="38" y="62"/>
                </a:lnTo>
                <a:lnTo>
                  <a:pt x="22" y="79"/>
                </a:lnTo>
                <a:lnTo>
                  <a:pt x="21" y="95"/>
                </a:lnTo>
                <a:lnTo>
                  <a:pt x="28" y="110"/>
                </a:lnTo>
                <a:lnTo>
                  <a:pt x="37" y="113"/>
                </a:lnTo>
                <a:lnTo>
                  <a:pt x="14" y="107"/>
                </a:lnTo>
                <a:lnTo>
                  <a:pt x="2" y="83"/>
                </a:lnTo>
                <a:lnTo>
                  <a:pt x="0" y="52"/>
                </a:lnTo>
                <a:lnTo>
                  <a:pt x="2" y="24"/>
                </a:lnTo>
                <a:lnTo>
                  <a:pt x="15" y="5"/>
                </a:lnTo>
                <a:lnTo>
                  <a:pt x="32" y="0"/>
                </a:lnTo>
                <a:lnTo>
                  <a:pt x="48" y="3"/>
                </a:lnTo>
                <a:lnTo>
                  <a:pt x="56" y="21"/>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64" name="Freeform 157"/>
          <p:cNvSpPr>
            <a:spLocks/>
          </p:cNvSpPr>
          <p:nvPr/>
        </p:nvSpPr>
        <p:spPr bwMode="auto">
          <a:xfrm>
            <a:off x="1883990" y="3185908"/>
            <a:ext cx="18119" cy="28805"/>
          </a:xfrm>
          <a:custGeom>
            <a:avLst/>
            <a:gdLst>
              <a:gd name="T0" fmla="*/ 2147483646 w 91"/>
              <a:gd name="T1" fmla="*/ 2147483646 h 153"/>
              <a:gd name="T2" fmla="*/ 2147483646 w 91"/>
              <a:gd name="T3" fmla="*/ 2147483646 h 153"/>
              <a:gd name="T4" fmla="*/ 2147483646 w 91"/>
              <a:gd name="T5" fmla="*/ 2147483646 h 153"/>
              <a:gd name="T6" fmla="*/ 2147483646 w 91"/>
              <a:gd name="T7" fmla="*/ 2147483646 h 153"/>
              <a:gd name="T8" fmla="*/ 2147483646 w 91"/>
              <a:gd name="T9" fmla="*/ 2147483646 h 153"/>
              <a:gd name="T10" fmla="*/ 2147483646 w 91"/>
              <a:gd name="T11" fmla="*/ 2147483646 h 153"/>
              <a:gd name="T12" fmla="*/ 2147483646 w 91"/>
              <a:gd name="T13" fmla="*/ 2147483646 h 153"/>
              <a:gd name="T14" fmla="*/ 2147483646 w 91"/>
              <a:gd name="T15" fmla="*/ 2147483646 h 153"/>
              <a:gd name="T16" fmla="*/ 2147483646 w 91"/>
              <a:gd name="T17" fmla="*/ 2147483646 h 153"/>
              <a:gd name="T18" fmla="*/ 2147483646 w 91"/>
              <a:gd name="T19" fmla="*/ 2147483646 h 153"/>
              <a:gd name="T20" fmla="*/ 2147483646 w 91"/>
              <a:gd name="T21" fmla="*/ 2147483646 h 153"/>
              <a:gd name="T22" fmla="*/ 2147483646 w 91"/>
              <a:gd name="T23" fmla="*/ 2147483646 h 153"/>
              <a:gd name="T24" fmla="*/ 2147483646 w 91"/>
              <a:gd name="T25" fmla="*/ 2147483646 h 153"/>
              <a:gd name="T26" fmla="*/ 2147483646 w 91"/>
              <a:gd name="T27" fmla="*/ 2147483646 h 153"/>
              <a:gd name="T28" fmla="*/ 2147483646 w 91"/>
              <a:gd name="T29" fmla="*/ 2147483646 h 153"/>
              <a:gd name="T30" fmla="*/ 2147483646 w 91"/>
              <a:gd name="T31" fmla="*/ 2147483646 h 153"/>
              <a:gd name="T32" fmla="*/ 2147483646 w 91"/>
              <a:gd name="T33" fmla="*/ 2147483646 h 153"/>
              <a:gd name="T34" fmla="*/ 2147483646 w 91"/>
              <a:gd name="T35" fmla="*/ 2147483646 h 153"/>
              <a:gd name="T36" fmla="*/ 2147483646 w 91"/>
              <a:gd name="T37" fmla="*/ 2147483646 h 153"/>
              <a:gd name="T38" fmla="*/ 0 w 91"/>
              <a:gd name="T39" fmla="*/ 2147483646 h 153"/>
              <a:gd name="T40" fmla="*/ 0 w 91"/>
              <a:gd name="T41" fmla="*/ 2147483646 h 153"/>
              <a:gd name="T42" fmla="*/ 2147483646 w 91"/>
              <a:gd name="T43" fmla="*/ 2147483646 h 153"/>
              <a:gd name="T44" fmla="*/ 2147483646 w 91"/>
              <a:gd name="T45" fmla="*/ 2147483646 h 153"/>
              <a:gd name="T46" fmla="*/ 2147483646 w 91"/>
              <a:gd name="T47" fmla="*/ 0 h 153"/>
              <a:gd name="T48" fmla="*/ 2147483646 w 91"/>
              <a:gd name="T49" fmla="*/ 2147483646 h 153"/>
              <a:gd name="T50" fmla="*/ 2147483646 w 91"/>
              <a:gd name="T51" fmla="*/ 2147483646 h 153"/>
              <a:gd name="T52" fmla="*/ 2147483646 w 91"/>
              <a:gd name="T53" fmla="*/ 2147483646 h 153"/>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91" h="153">
                <a:moveTo>
                  <a:pt x="91" y="38"/>
                </a:moveTo>
                <a:lnTo>
                  <a:pt x="76" y="13"/>
                </a:lnTo>
                <a:lnTo>
                  <a:pt x="54" y="7"/>
                </a:lnTo>
                <a:lnTo>
                  <a:pt x="24" y="12"/>
                </a:lnTo>
                <a:lnTo>
                  <a:pt x="14" y="25"/>
                </a:lnTo>
                <a:lnTo>
                  <a:pt x="7" y="48"/>
                </a:lnTo>
                <a:lnTo>
                  <a:pt x="7" y="66"/>
                </a:lnTo>
                <a:lnTo>
                  <a:pt x="11" y="79"/>
                </a:lnTo>
                <a:lnTo>
                  <a:pt x="11" y="98"/>
                </a:lnTo>
                <a:lnTo>
                  <a:pt x="15" y="120"/>
                </a:lnTo>
                <a:lnTo>
                  <a:pt x="34" y="142"/>
                </a:lnTo>
                <a:lnTo>
                  <a:pt x="47" y="142"/>
                </a:lnTo>
                <a:lnTo>
                  <a:pt x="63" y="142"/>
                </a:lnTo>
                <a:lnTo>
                  <a:pt x="63" y="144"/>
                </a:lnTo>
                <a:lnTo>
                  <a:pt x="51" y="153"/>
                </a:lnTo>
                <a:lnTo>
                  <a:pt x="36" y="151"/>
                </a:lnTo>
                <a:lnTo>
                  <a:pt x="19" y="144"/>
                </a:lnTo>
                <a:lnTo>
                  <a:pt x="6" y="121"/>
                </a:lnTo>
                <a:lnTo>
                  <a:pt x="5" y="86"/>
                </a:lnTo>
                <a:lnTo>
                  <a:pt x="0" y="62"/>
                </a:lnTo>
                <a:lnTo>
                  <a:pt x="0" y="41"/>
                </a:lnTo>
                <a:lnTo>
                  <a:pt x="9" y="23"/>
                </a:lnTo>
                <a:lnTo>
                  <a:pt x="18" y="7"/>
                </a:lnTo>
                <a:lnTo>
                  <a:pt x="42" y="0"/>
                </a:lnTo>
                <a:lnTo>
                  <a:pt x="76" y="5"/>
                </a:lnTo>
                <a:lnTo>
                  <a:pt x="89" y="13"/>
                </a:lnTo>
                <a:lnTo>
                  <a:pt x="91" y="38"/>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65" name="Freeform 158"/>
          <p:cNvSpPr>
            <a:spLocks/>
          </p:cNvSpPr>
          <p:nvPr/>
        </p:nvSpPr>
        <p:spPr bwMode="auto">
          <a:xfrm>
            <a:off x="1895063" y="3216571"/>
            <a:ext cx="17112" cy="24159"/>
          </a:xfrm>
          <a:custGeom>
            <a:avLst/>
            <a:gdLst>
              <a:gd name="T0" fmla="*/ 0 w 83"/>
              <a:gd name="T1" fmla="*/ 0 h 127"/>
              <a:gd name="T2" fmla="*/ 2147483646 w 83"/>
              <a:gd name="T3" fmla="*/ 2147483646 h 127"/>
              <a:gd name="T4" fmla="*/ 2147483646 w 83"/>
              <a:gd name="T5" fmla="*/ 2147483646 h 127"/>
              <a:gd name="T6" fmla="*/ 2147483646 w 83"/>
              <a:gd name="T7" fmla="*/ 2147483646 h 127"/>
              <a:gd name="T8" fmla="*/ 2147483646 w 83"/>
              <a:gd name="T9" fmla="*/ 2147483646 h 127"/>
              <a:gd name="T10" fmla="*/ 2147483646 w 83"/>
              <a:gd name="T11" fmla="*/ 2147483646 h 127"/>
              <a:gd name="T12" fmla="*/ 2147483646 w 83"/>
              <a:gd name="T13" fmla="*/ 2147483646 h 127"/>
              <a:gd name="T14" fmla="*/ 2147483646 w 83"/>
              <a:gd name="T15" fmla="*/ 2147483646 h 127"/>
              <a:gd name="T16" fmla="*/ 2147483646 w 83"/>
              <a:gd name="T17" fmla="*/ 2147483646 h 127"/>
              <a:gd name="T18" fmla="*/ 0 w 83"/>
              <a:gd name="T19" fmla="*/ 0 h 12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3" h="127">
                <a:moveTo>
                  <a:pt x="0" y="0"/>
                </a:moveTo>
                <a:lnTo>
                  <a:pt x="10" y="27"/>
                </a:lnTo>
                <a:lnTo>
                  <a:pt x="27" y="57"/>
                </a:lnTo>
                <a:lnTo>
                  <a:pt x="45" y="83"/>
                </a:lnTo>
                <a:lnTo>
                  <a:pt x="70" y="116"/>
                </a:lnTo>
                <a:lnTo>
                  <a:pt x="83" y="127"/>
                </a:lnTo>
                <a:lnTo>
                  <a:pt x="55" y="113"/>
                </a:lnTo>
                <a:lnTo>
                  <a:pt x="33" y="82"/>
                </a:lnTo>
                <a:lnTo>
                  <a:pt x="12" y="46"/>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66" name="Freeform 159"/>
          <p:cNvSpPr>
            <a:spLocks/>
          </p:cNvSpPr>
          <p:nvPr/>
        </p:nvSpPr>
        <p:spPr bwMode="auto">
          <a:xfrm>
            <a:off x="1843725" y="3135731"/>
            <a:ext cx="95630" cy="89202"/>
          </a:xfrm>
          <a:custGeom>
            <a:avLst/>
            <a:gdLst>
              <a:gd name="T0" fmla="*/ 2147483646 w 478"/>
              <a:gd name="T1" fmla="*/ 2147483646 h 480"/>
              <a:gd name="T2" fmla="*/ 2147483646 w 478"/>
              <a:gd name="T3" fmla="*/ 2147483646 h 480"/>
              <a:gd name="T4" fmla="*/ 2147483646 w 478"/>
              <a:gd name="T5" fmla="*/ 2147483646 h 480"/>
              <a:gd name="T6" fmla="*/ 2147483646 w 478"/>
              <a:gd name="T7" fmla="*/ 2147483646 h 480"/>
              <a:gd name="T8" fmla="*/ 2147483646 w 478"/>
              <a:gd name="T9" fmla="*/ 2147483646 h 480"/>
              <a:gd name="T10" fmla="*/ 2147483646 w 478"/>
              <a:gd name="T11" fmla="*/ 2147483646 h 480"/>
              <a:gd name="T12" fmla="*/ 2147483646 w 478"/>
              <a:gd name="T13" fmla="*/ 2147483646 h 480"/>
              <a:gd name="T14" fmla="*/ 2147483646 w 478"/>
              <a:gd name="T15" fmla="*/ 2147483646 h 480"/>
              <a:gd name="T16" fmla="*/ 2147483646 w 478"/>
              <a:gd name="T17" fmla="*/ 2147483646 h 480"/>
              <a:gd name="T18" fmla="*/ 2147483646 w 478"/>
              <a:gd name="T19" fmla="*/ 2147483646 h 480"/>
              <a:gd name="T20" fmla="*/ 2147483646 w 478"/>
              <a:gd name="T21" fmla="*/ 2147483646 h 480"/>
              <a:gd name="T22" fmla="*/ 2147483646 w 478"/>
              <a:gd name="T23" fmla="*/ 2147483646 h 480"/>
              <a:gd name="T24" fmla="*/ 2147483646 w 478"/>
              <a:gd name="T25" fmla="*/ 2147483646 h 480"/>
              <a:gd name="T26" fmla="*/ 2147483646 w 478"/>
              <a:gd name="T27" fmla="*/ 2147483646 h 480"/>
              <a:gd name="T28" fmla="*/ 2147483646 w 478"/>
              <a:gd name="T29" fmla="*/ 2147483646 h 480"/>
              <a:gd name="T30" fmla="*/ 2147483646 w 478"/>
              <a:gd name="T31" fmla="*/ 2147483646 h 480"/>
              <a:gd name="T32" fmla="*/ 2147483646 w 478"/>
              <a:gd name="T33" fmla="*/ 2147483646 h 480"/>
              <a:gd name="T34" fmla="*/ 2147483646 w 478"/>
              <a:gd name="T35" fmla="*/ 2147483646 h 480"/>
              <a:gd name="T36" fmla="*/ 2147483646 w 478"/>
              <a:gd name="T37" fmla="*/ 2147483646 h 480"/>
              <a:gd name="T38" fmla="*/ 2147483646 w 478"/>
              <a:gd name="T39" fmla="*/ 2147483646 h 480"/>
              <a:gd name="T40" fmla="*/ 2147483646 w 478"/>
              <a:gd name="T41" fmla="*/ 2147483646 h 480"/>
              <a:gd name="T42" fmla="*/ 2147483646 w 478"/>
              <a:gd name="T43" fmla="*/ 2147483646 h 480"/>
              <a:gd name="T44" fmla="*/ 2147483646 w 478"/>
              <a:gd name="T45" fmla="*/ 2147483646 h 480"/>
              <a:gd name="T46" fmla="*/ 2147483646 w 478"/>
              <a:gd name="T47" fmla="*/ 2147483646 h 480"/>
              <a:gd name="T48" fmla="*/ 2147483646 w 478"/>
              <a:gd name="T49" fmla="*/ 2147483646 h 480"/>
              <a:gd name="T50" fmla="*/ 0 w 478"/>
              <a:gd name="T51" fmla="*/ 2147483646 h 480"/>
              <a:gd name="T52" fmla="*/ 2147483646 w 478"/>
              <a:gd name="T53" fmla="*/ 2147483646 h 480"/>
              <a:gd name="T54" fmla="*/ 2147483646 w 478"/>
              <a:gd name="T55" fmla="*/ 2147483646 h 480"/>
              <a:gd name="T56" fmla="*/ 2147483646 w 478"/>
              <a:gd name="T57" fmla="*/ 2147483646 h 480"/>
              <a:gd name="T58" fmla="*/ 2147483646 w 478"/>
              <a:gd name="T59" fmla="*/ 2147483646 h 480"/>
              <a:gd name="T60" fmla="*/ 2147483646 w 478"/>
              <a:gd name="T61" fmla="*/ 0 h 480"/>
              <a:gd name="T62" fmla="*/ 2147483646 w 478"/>
              <a:gd name="T63" fmla="*/ 2147483646 h 480"/>
              <a:gd name="T64" fmla="*/ 2147483646 w 478"/>
              <a:gd name="T65" fmla="*/ 2147483646 h 480"/>
              <a:gd name="T66" fmla="*/ 2147483646 w 478"/>
              <a:gd name="T67" fmla="*/ 2147483646 h 480"/>
              <a:gd name="T68" fmla="*/ 2147483646 w 478"/>
              <a:gd name="T69" fmla="*/ 2147483646 h 480"/>
              <a:gd name="T70" fmla="*/ 2147483646 w 478"/>
              <a:gd name="T71" fmla="*/ 2147483646 h 480"/>
              <a:gd name="T72" fmla="*/ 2147483646 w 478"/>
              <a:gd name="T73" fmla="*/ 2147483646 h 480"/>
              <a:gd name="T74" fmla="*/ 2147483646 w 478"/>
              <a:gd name="T75" fmla="*/ 2147483646 h 48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478" h="480">
                <a:moveTo>
                  <a:pt x="440" y="138"/>
                </a:moveTo>
                <a:lnTo>
                  <a:pt x="367" y="127"/>
                </a:lnTo>
                <a:lnTo>
                  <a:pt x="320" y="133"/>
                </a:lnTo>
                <a:lnTo>
                  <a:pt x="290" y="168"/>
                </a:lnTo>
                <a:lnTo>
                  <a:pt x="308" y="209"/>
                </a:lnTo>
                <a:lnTo>
                  <a:pt x="331" y="224"/>
                </a:lnTo>
                <a:lnTo>
                  <a:pt x="338" y="262"/>
                </a:lnTo>
                <a:lnTo>
                  <a:pt x="324" y="287"/>
                </a:lnTo>
                <a:lnTo>
                  <a:pt x="335" y="325"/>
                </a:lnTo>
                <a:lnTo>
                  <a:pt x="306" y="325"/>
                </a:lnTo>
                <a:lnTo>
                  <a:pt x="298" y="282"/>
                </a:lnTo>
                <a:lnTo>
                  <a:pt x="280" y="262"/>
                </a:lnTo>
                <a:lnTo>
                  <a:pt x="243" y="262"/>
                </a:lnTo>
                <a:lnTo>
                  <a:pt x="209" y="271"/>
                </a:lnTo>
                <a:lnTo>
                  <a:pt x="197" y="301"/>
                </a:lnTo>
                <a:lnTo>
                  <a:pt x="193" y="341"/>
                </a:lnTo>
                <a:lnTo>
                  <a:pt x="197" y="370"/>
                </a:lnTo>
                <a:lnTo>
                  <a:pt x="197" y="391"/>
                </a:lnTo>
                <a:lnTo>
                  <a:pt x="195" y="416"/>
                </a:lnTo>
                <a:lnTo>
                  <a:pt x="172" y="439"/>
                </a:lnTo>
                <a:lnTo>
                  <a:pt x="156" y="453"/>
                </a:lnTo>
                <a:lnTo>
                  <a:pt x="115" y="480"/>
                </a:lnTo>
                <a:lnTo>
                  <a:pt x="37" y="399"/>
                </a:lnTo>
                <a:lnTo>
                  <a:pt x="14" y="334"/>
                </a:lnTo>
                <a:lnTo>
                  <a:pt x="5" y="229"/>
                </a:lnTo>
                <a:lnTo>
                  <a:pt x="0" y="154"/>
                </a:lnTo>
                <a:lnTo>
                  <a:pt x="9" y="82"/>
                </a:lnTo>
                <a:lnTo>
                  <a:pt x="30" y="42"/>
                </a:lnTo>
                <a:lnTo>
                  <a:pt x="78" y="15"/>
                </a:lnTo>
                <a:lnTo>
                  <a:pt x="121" y="7"/>
                </a:lnTo>
                <a:lnTo>
                  <a:pt x="204" y="0"/>
                </a:lnTo>
                <a:lnTo>
                  <a:pt x="285" y="5"/>
                </a:lnTo>
                <a:lnTo>
                  <a:pt x="387" y="22"/>
                </a:lnTo>
                <a:lnTo>
                  <a:pt x="432" y="44"/>
                </a:lnTo>
                <a:lnTo>
                  <a:pt x="455" y="67"/>
                </a:lnTo>
                <a:lnTo>
                  <a:pt x="478" y="102"/>
                </a:lnTo>
                <a:lnTo>
                  <a:pt x="475" y="120"/>
                </a:lnTo>
                <a:lnTo>
                  <a:pt x="440" y="138"/>
                </a:lnTo>
                <a:close/>
              </a:path>
            </a:pathLst>
          </a:custGeom>
          <a:solidFill>
            <a:srgbClr val="603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67" name="Freeform 160"/>
          <p:cNvSpPr>
            <a:spLocks/>
          </p:cNvSpPr>
          <p:nvPr/>
        </p:nvSpPr>
        <p:spPr bwMode="auto">
          <a:xfrm>
            <a:off x="1845737" y="3136660"/>
            <a:ext cx="91603" cy="85486"/>
          </a:xfrm>
          <a:custGeom>
            <a:avLst/>
            <a:gdLst>
              <a:gd name="T0" fmla="*/ 2147483646 w 455"/>
              <a:gd name="T1" fmla="*/ 2147483646 h 460"/>
              <a:gd name="T2" fmla="*/ 2147483646 w 455"/>
              <a:gd name="T3" fmla="*/ 2147483646 h 460"/>
              <a:gd name="T4" fmla="*/ 2147483646 w 455"/>
              <a:gd name="T5" fmla="*/ 2147483646 h 460"/>
              <a:gd name="T6" fmla="*/ 2147483646 w 455"/>
              <a:gd name="T7" fmla="*/ 2147483646 h 460"/>
              <a:gd name="T8" fmla="*/ 2147483646 w 455"/>
              <a:gd name="T9" fmla="*/ 2147483646 h 460"/>
              <a:gd name="T10" fmla="*/ 2147483646 w 455"/>
              <a:gd name="T11" fmla="*/ 2147483646 h 460"/>
              <a:gd name="T12" fmla="*/ 2147483646 w 455"/>
              <a:gd name="T13" fmla="*/ 2147483646 h 460"/>
              <a:gd name="T14" fmla="*/ 2147483646 w 455"/>
              <a:gd name="T15" fmla="*/ 2147483646 h 460"/>
              <a:gd name="T16" fmla="*/ 2147483646 w 455"/>
              <a:gd name="T17" fmla="*/ 2147483646 h 460"/>
              <a:gd name="T18" fmla="*/ 2147483646 w 455"/>
              <a:gd name="T19" fmla="*/ 2147483646 h 460"/>
              <a:gd name="T20" fmla="*/ 2147483646 w 455"/>
              <a:gd name="T21" fmla="*/ 2147483646 h 460"/>
              <a:gd name="T22" fmla="*/ 2147483646 w 455"/>
              <a:gd name="T23" fmla="*/ 2147483646 h 460"/>
              <a:gd name="T24" fmla="*/ 2147483646 w 455"/>
              <a:gd name="T25" fmla="*/ 2147483646 h 460"/>
              <a:gd name="T26" fmla="*/ 2147483646 w 455"/>
              <a:gd name="T27" fmla="*/ 2147483646 h 460"/>
              <a:gd name="T28" fmla="*/ 2147483646 w 455"/>
              <a:gd name="T29" fmla="*/ 2147483646 h 460"/>
              <a:gd name="T30" fmla="*/ 2147483646 w 455"/>
              <a:gd name="T31" fmla="*/ 2147483646 h 460"/>
              <a:gd name="T32" fmla="*/ 2147483646 w 455"/>
              <a:gd name="T33" fmla="*/ 2147483646 h 460"/>
              <a:gd name="T34" fmla="*/ 2147483646 w 455"/>
              <a:gd name="T35" fmla="*/ 2147483646 h 460"/>
              <a:gd name="T36" fmla="*/ 2147483646 w 455"/>
              <a:gd name="T37" fmla="*/ 2147483646 h 460"/>
              <a:gd name="T38" fmla="*/ 2147483646 w 455"/>
              <a:gd name="T39" fmla="*/ 2147483646 h 460"/>
              <a:gd name="T40" fmla="*/ 2147483646 w 455"/>
              <a:gd name="T41" fmla="*/ 2147483646 h 460"/>
              <a:gd name="T42" fmla="*/ 2147483646 w 455"/>
              <a:gd name="T43" fmla="*/ 2147483646 h 460"/>
              <a:gd name="T44" fmla="*/ 2147483646 w 455"/>
              <a:gd name="T45" fmla="*/ 2147483646 h 460"/>
              <a:gd name="T46" fmla="*/ 2147483646 w 455"/>
              <a:gd name="T47" fmla="*/ 2147483646 h 460"/>
              <a:gd name="T48" fmla="*/ 2147483646 w 455"/>
              <a:gd name="T49" fmla="*/ 2147483646 h 460"/>
              <a:gd name="T50" fmla="*/ 2147483646 w 455"/>
              <a:gd name="T51" fmla="*/ 2147483646 h 460"/>
              <a:gd name="T52" fmla="*/ 2147483646 w 455"/>
              <a:gd name="T53" fmla="*/ 2147483646 h 460"/>
              <a:gd name="T54" fmla="*/ 2147483646 w 455"/>
              <a:gd name="T55" fmla="*/ 2147483646 h 460"/>
              <a:gd name="T56" fmla="*/ 2147483646 w 455"/>
              <a:gd name="T57" fmla="*/ 2147483646 h 460"/>
              <a:gd name="T58" fmla="*/ 2147483646 w 455"/>
              <a:gd name="T59" fmla="*/ 2147483646 h 460"/>
              <a:gd name="T60" fmla="*/ 2147483646 w 455"/>
              <a:gd name="T61" fmla="*/ 2147483646 h 460"/>
              <a:gd name="T62" fmla="*/ 2147483646 w 455"/>
              <a:gd name="T63" fmla="*/ 2147483646 h 460"/>
              <a:gd name="T64" fmla="*/ 2147483646 w 455"/>
              <a:gd name="T65" fmla="*/ 2147483646 h 460"/>
              <a:gd name="T66" fmla="*/ 2147483646 w 455"/>
              <a:gd name="T67" fmla="*/ 2147483646 h 460"/>
              <a:gd name="T68" fmla="*/ 2147483646 w 455"/>
              <a:gd name="T69" fmla="*/ 2147483646 h 460"/>
              <a:gd name="T70" fmla="*/ 2147483646 w 455"/>
              <a:gd name="T71" fmla="*/ 2147483646 h 460"/>
              <a:gd name="T72" fmla="*/ 2147483646 w 455"/>
              <a:gd name="T73" fmla="*/ 2147483646 h 460"/>
              <a:gd name="T74" fmla="*/ 2147483646 w 455"/>
              <a:gd name="T75" fmla="*/ 2147483646 h 460"/>
              <a:gd name="T76" fmla="*/ 2147483646 w 455"/>
              <a:gd name="T77" fmla="*/ 2147483646 h 460"/>
              <a:gd name="T78" fmla="*/ 2147483646 w 455"/>
              <a:gd name="T79" fmla="*/ 2147483646 h 460"/>
              <a:gd name="T80" fmla="*/ 2147483646 w 455"/>
              <a:gd name="T81" fmla="*/ 2147483646 h 460"/>
              <a:gd name="T82" fmla="*/ 2147483646 w 455"/>
              <a:gd name="T83" fmla="*/ 2147483646 h 460"/>
              <a:gd name="T84" fmla="*/ 2147483646 w 455"/>
              <a:gd name="T85" fmla="*/ 2147483646 h 460"/>
              <a:gd name="T86" fmla="*/ 2147483646 w 455"/>
              <a:gd name="T87" fmla="*/ 2147483646 h 460"/>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455" h="460">
                <a:moveTo>
                  <a:pt x="379" y="28"/>
                </a:moveTo>
                <a:lnTo>
                  <a:pt x="418" y="44"/>
                </a:lnTo>
                <a:lnTo>
                  <a:pt x="436" y="69"/>
                </a:lnTo>
                <a:lnTo>
                  <a:pt x="447" y="85"/>
                </a:lnTo>
                <a:lnTo>
                  <a:pt x="455" y="98"/>
                </a:lnTo>
                <a:lnTo>
                  <a:pt x="444" y="108"/>
                </a:lnTo>
                <a:lnTo>
                  <a:pt x="425" y="120"/>
                </a:lnTo>
                <a:lnTo>
                  <a:pt x="376" y="113"/>
                </a:lnTo>
                <a:lnTo>
                  <a:pt x="339" y="113"/>
                </a:lnTo>
                <a:lnTo>
                  <a:pt x="315" y="100"/>
                </a:lnTo>
                <a:lnTo>
                  <a:pt x="279" y="92"/>
                </a:lnTo>
                <a:lnTo>
                  <a:pt x="247" y="90"/>
                </a:lnTo>
                <a:lnTo>
                  <a:pt x="209" y="92"/>
                </a:lnTo>
                <a:lnTo>
                  <a:pt x="264" y="98"/>
                </a:lnTo>
                <a:lnTo>
                  <a:pt x="291" y="105"/>
                </a:lnTo>
                <a:lnTo>
                  <a:pt x="311" y="113"/>
                </a:lnTo>
                <a:lnTo>
                  <a:pt x="315" y="115"/>
                </a:lnTo>
                <a:lnTo>
                  <a:pt x="302" y="120"/>
                </a:lnTo>
                <a:lnTo>
                  <a:pt x="291" y="131"/>
                </a:lnTo>
                <a:lnTo>
                  <a:pt x="272" y="120"/>
                </a:lnTo>
                <a:lnTo>
                  <a:pt x="256" y="116"/>
                </a:lnTo>
                <a:lnTo>
                  <a:pt x="223" y="110"/>
                </a:lnTo>
                <a:lnTo>
                  <a:pt x="212" y="110"/>
                </a:lnTo>
                <a:lnTo>
                  <a:pt x="246" y="122"/>
                </a:lnTo>
                <a:lnTo>
                  <a:pt x="270" y="133"/>
                </a:lnTo>
                <a:lnTo>
                  <a:pt x="283" y="142"/>
                </a:lnTo>
                <a:lnTo>
                  <a:pt x="272" y="154"/>
                </a:lnTo>
                <a:lnTo>
                  <a:pt x="246" y="145"/>
                </a:lnTo>
                <a:lnTo>
                  <a:pt x="223" y="140"/>
                </a:lnTo>
                <a:lnTo>
                  <a:pt x="264" y="161"/>
                </a:lnTo>
                <a:lnTo>
                  <a:pt x="277" y="170"/>
                </a:lnTo>
                <a:lnTo>
                  <a:pt x="281" y="189"/>
                </a:lnTo>
                <a:lnTo>
                  <a:pt x="289" y="199"/>
                </a:lnTo>
                <a:lnTo>
                  <a:pt x="264" y="187"/>
                </a:lnTo>
                <a:lnTo>
                  <a:pt x="241" y="183"/>
                </a:lnTo>
                <a:lnTo>
                  <a:pt x="205" y="181"/>
                </a:lnTo>
                <a:lnTo>
                  <a:pt x="259" y="197"/>
                </a:lnTo>
                <a:lnTo>
                  <a:pt x="293" y="210"/>
                </a:lnTo>
                <a:lnTo>
                  <a:pt x="315" y="222"/>
                </a:lnTo>
                <a:lnTo>
                  <a:pt x="318" y="239"/>
                </a:lnTo>
                <a:lnTo>
                  <a:pt x="291" y="227"/>
                </a:lnTo>
                <a:lnTo>
                  <a:pt x="254" y="214"/>
                </a:lnTo>
                <a:lnTo>
                  <a:pt x="237" y="214"/>
                </a:lnTo>
                <a:lnTo>
                  <a:pt x="277" y="228"/>
                </a:lnTo>
                <a:lnTo>
                  <a:pt x="309" y="242"/>
                </a:lnTo>
                <a:lnTo>
                  <a:pt x="320" y="253"/>
                </a:lnTo>
                <a:lnTo>
                  <a:pt x="315" y="264"/>
                </a:lnTo>
                <a:lnTo>
                  <a:pt x="291" y="255"/>
                </a:lnTo>
                <a:lnTo>
                  <a:pt x="269" y="246"/>
                </a:lnTo>
                <a:lnTo>
                  <a:pt x="221" y="244"/>
                </a:lnTo>
                <a:lnTo>
                  <a:pt x="202" y="246"/>
                </a:lnTo>
                <a:lnTo>
                  <a:pt x="158" y="249"/>
                </a:lnTo>
                <a:lnTo>
                  <a:pt x="107" y="242"/>
                </a:lnTo>
                <a:lnTo>
                  <a:pt x="137" y="253"/>
                </a:lnTo>
                <a:lnTo>
                  <a:pt x="191" y="262"/>
                </a:lnTo>
                <a:lnTo>
                  <a:pt x="181" y="280"/>
                </a:lnTo>
                <a:lnTo>
                  <a:pt x="141" y="271"/>
                </a:lnTo>
                <a:lnTo>
                  <a:pt x="104" y="258"/>
                </a:lnTo>
                <a:lnTo>
                  <a:pt x="79" y="246"/>
                </a:lnTo>
                <a:lnTo>
                  <a:pt x="126" y="280"/>
                </a:lnTo>
                <a:lnTo>
                  <a:pt x="156" y="290"/>
                </a:lnTo>
                <a:lnTo>
                  <a:pt x="181" y="298"/>
                </a:lnTo>
                <a:lnTo>
                  <a:pt x="178" y="317"/>
                </a:lnTo>
                <a:lnTo>
                  <a:pt x="141" y="310"/>
                </a:lnTo>
                <a:lnTo>
                  <a:pt x="113" y="302"/>
                </a:lnTo>
                <a:lnTo>
                  <a:pt x="131" y="315"/>
                </a:lnTo>
                <a:lnTo>
                  <a:pt x="161" y="323"/>
                </a:lnTo>
                <a:lnTo>
                  <a:pt x="178" y="325"/>
                </a:lnTo>
                <a:lnTo>
                  <a:pt x="178" y="365"/>
                </a:lnTo>
                <a:lnTo>
                  <a:pt x="143" y="351"/>
                </a:lnTo>
                <a:lnTo>
                  <a:pt x="116" y="341"/>
                </a:lnTo>
                <a:lnTo>
                  <a:pt x="145" y="363"/>
                </a:lnTo>
                <a:lnTo>
                  <a:pt x="182" y="379"/>
                </a:lnTo>
                <a:lnTo>
                  <a:pt x="181" y="397"/>
                </a:lnTo>
                <a:lnTo>
                  <a:pt x="159" y="418"/>
                </a:lnTo>
                <a:lnTo>
                  <a:pt x="141" y="395"/>
                </a:lnTo>
                <a:lnTo>
                  <a:pt x="116" y="365"/>
                </a:lnTo>
                <a:lnTo>
                  <a:pt x="100" y="337"/>
                </a:lnTo>
                <a:lnTo>
                  <a:pt x="116" y="381"/>
                </a:lnTo>
                <a:lnTo>
                  <a:pt x="131" y="397"/>
                </a:lnTo>
                <a:lnTo>
                  <a:pt x="156" y="429"/>
                </a:lnTo>
                <a:lnTo>
                  <a:pt x="137" y="449"/>
                </a:lnTo>
                <a:lnTo>
                  <a:pt x="109" y="424"/>
                </a:lnTo>
                <a:lnTo>
                  <a:pt x="88" y="395"/>
                </a:lnTo>
                <a:lnTo>
                  <a:pt x="69" y="363"/>
                </a:lnTo>
                <a:lnTo>
                  <a:pt x="86" y="409"/>
                </a:lnTo>
                <a:lnTo>
                  <a:pt x="104" y="430"/>
                </a:lnTo>
                <a:lnTo>
                  <a:pt x="121" y="452"/>
                </a:lnTo>
                <a:lnTo>
                  <a:pt x="107" y="460"/>
                </a:lnTo>
                <a:lnTo>
                  <a:pt x="69" y="429"/>
                </a:lnTo>
                <a:lnTo>
                  <a:pt x="34" y="379"/>
                </a:lnTo>
                <a:lnTo>
                  <a:pt x="21" y="341"/>
                </a:lnTo>
                <a:lnTo>
                  <a:pt x="12" y="275"/>
                </a:lnTo>
                <a:lnTo>
                  <a:pt x="7" y="227"/>
                </a:lnTo>
                <a:lnTo>
                  <a:pt x="0" y="170"/>
                </a:lnTo>
                <a:lnTo>
                  <a:pt x="39" y="181"/>
                </a:lnTo>
                <a:lnTo>
                  <a:pt x="81" y="197"/>
                </a:lnTo>
                <a:lnTo>
                  <a:pt x="145" y="212"/>
                </a:lnTo>
                <a:lnTo>
                  <a:pt x="88" y="189"/>
                </a:lnTo>
                <a:lnTo>
                  <a:pt x="67" y="177"/>
                </a:lnTo>
                <a:lnTo>
                  <a:pt x="26" y="162"/>
                </a:lnTo>
                <a:lnTo>
                  <a:pt x="5" y="158"/>
                </a:lnTo>
                <a:lnTo>
                  <a:pt x="5" y="129"/>
                </a:lnTo>
                <a:lnTo>
                  <a:pt x="10" y="92"/>
                </a:lnTo>
                <a:lnTo>
                  <a:pt x="61" y="100"/>
                </a:lnTo>
                <a:lnTo>
                  <a:pt x="94" y="110"/>
                </a:lnTo>
                <a:lnTo>
                  <a:pt x="135" y="129"/>
                </a:lnTo>
                <a:lnTo>
                  <a:pt x="97" y="100"/>
                </a:lnTo>
                <a:lnTo>
                  <a:pt x="54" y="88"/>
                </a:lnTo>
                <a:lnTo>
                  <a:pt x="12" y="77"/>
                </a:lnTo>
                <a:lnTo>
                  <a:pt x="21" y="49"/>
                </a:lnTo>
                <a:lnTo>
                  <a:pt x="34" y="31"/>
                </a:lnTo>
                <a:lnTo>
                  <a:pt x="73" y="19"/>
                </a:lnTo>
                <a:lnTo>
                  <a:pt x="111" y="28"/>
                </a:lnTo>
                <a:lnTo>
                  <a:pt x="145" y="53"/>
                </a:lnTo>
                <a:lnTo>
                  <a:pt x="121" y="25"/>
                </a:lnTo>
                <a:lnTo>
                  <a:pt x="86" y="10"/>
                </a:lnTo>
                <a:lnTo>
                  <a:pt x="126" y="4"/>
                </a:lnTo>
                <a:lnTo>
                  <a:pt x="156" y="2"/>
                </a:lnTo>
                <a:lnTo>
                  <a:pt x="198" y="8"/>
                </a:lnTo>
                <a:lnTo>
                  <a:pt x="226" y="27"/>
                </a:lnTo>
                <a:lnTo>
                  <a:pt x="272" y="35"/>
                </a:lnTo>
                <a:lnTo>
                  <a:pt x="241" y="23"/>
                </a:lnTo>
                <a:lnTo>
                  <a:pt x="218" y="8"/>
                </a:lnTo>
                <a:lnTo>
                  <a:pt x="205" y="0"/>
                </a:lnTo>
                <a:lnTo>
                  <a:pt x="249" y="2"/>
                </a:lnTo>
                <a:lnTo>
                  <a:pt x="289" y="4"/>
                </a:lnTo>
                <a:lnTo>
                  <a:pt x="313" y="15"/>
                </a:lnTo>
                <a:lnTo>
                  <a:pt x="337" y="37"/>
                </a:lnTo>
                <a:lnTo>
                  <a:pt x="356" y="67"/>
                </a:lnTo>
                <a:lnTo>
                  <a:pt x="346" y="33"/>
                </a:lnTo>
                <a:lnTo>
                  <a:pt x="322" y="10"/>
                </a:lnTo>
                <a:lnTo>
                  <a:pt x="379" y="2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grpSp>
        <p:nvGrpSpPr>
          <p:cNvPr id="168" name="Group 161"/>
          <p:cNvGrpSpPr>
            <a:grpSpLocks/>
          </p:cNvGrpSpPr>
          <p:nvPr/>
        </p:nvGrpSpPr>
        <p:grpSpPr bwMode="auto">
          <a:xfrm>
            <a:off x="2031963" y="3353162"/>
            <a:ext cx="99655" cy="56681"/>
            <a:chOff x="377" y="1962"/>
            <a:chExt cx="99" cy="61"/>
          </a:xfrm>
        </p:grpSpPr>
        <p:sp>
          <p:nvSpPr>
            <p:cNvPr id="169" name="Freeform 162"/>
            <p:cNvSpPr>
              <a:spLocks/>
            </p:cNvSpPr>
            <p:nvPr/>
          </p:nvSpPr>
          <p:spPr bwMode="auto">
            <a:xfrm>
              <a:off x="377" y="1962"/>
              <a:ext cx="99" cy="61"/>
            </a:xfrm>
            <a:custGeom>
              <a:avLst/>
              <a:gdLst>
                <a:gd name="T0" fmla="*/ 0 w 497"/>
                <a:gd name="T1" fmla="*/ 0 h 305"/>
                <a:gd name="T2" fmla="*/ 0 w 497"/>
                <a:gd name="T3" fmla="*/ 0 h 305"/>
                <a:gd name="T4" fmla="*/ 0 w 497"/>
                <a:gd name="T5" fmla="*/ 0 h 305"/>
                <a:gd name="T6" fmla="*/ 0 w 497"/>
                <a:gd name="T7" fmla="*/ 0 h 305"/>
                <a:gd name="T8" fmla="*/ 0 w 497"/>
                <a:gd name="T9" fmla="*/ 0 h 305"/>
                <a:gd name="T10" fmla="*/ 0 w 497"/>
                <a:gd name="T11" fmla="*/ 0 h 305"/>
                <a:gd name="T12" fmla="*/ 0 w 497"/>
                <a:gd name="T13" fmla="*/ 0 h 305"/>
                <a:gd name="T14" fmla="*/ 0 w 497"/>
                <a:gd name="T15" fmla="*/ 0 h 305"/>
                <a:gd name="T16" fmla="*/ 0 w 497"/>
                <a:gd name="T17" fmla="*/ 0 h 305"/>
                <a:gd name="T18" fmla="*/ 0 w 497"/>
                <a:gd name="T19" fmla="*/ 0 h 305"/>
                <a:gd name="T20" fmla="*/ 0 w 497"/>
                <a:gd name="T21" fmla="*/ 0 h 305"/>
                <a:gd name="T22" fmla="*/ 0 w 497"/>
                <a:gd name="T23" fmla="*/ 0 h 305"/>
                <a:gd name="T24" fmla="*/ 0 w 497"/>
                <a:gd name="T25" fmla="*/ 0 h 305"/>
                <a:gd name="T26" fmla="*/ 0 w 497"/>
                <a:gd name="T27" fmla="*/ 0 h 305"/>
                <a:gd name="T28" fmla="*/ 0 w 497"/>
                <a:gd name="T29" fmla="*/ 0 h 305"/>
                <a:gd name="T30" fmla="*/ 0 w 497"/>
                <a:gd name="T31" fmla="*/ 0 h 305"/>
                <a:gd name="T32" fmla="*/ 0 w 497"/>
                <a:gd name="T33" fmla="*/ 0 h 305"/>
                <a:gd name="T34" fmla="*/ 0 w 497"/>
                <a:gd name="T35" fmla="*/ 0 h 305"/>
                <a:gd name="T36" fmla="*/ 0 w 497"/>
                <a:gd name="T37" fmla="*/ 0 h 305"/>
                <a:gd name="T38" fmla="*/ 0 w 497"/>
                <a:gd name="T39" fmla="*/ 0 h 305"/>
                <a:gd name="T40" fmla="*/ 0 w 497"/>
                <a:gd name="T41" fmla="*/ 0 h 305"/>
                <a:gd name="T42" fmla="*/ 0 w 497"/>
                <a:gd name="T43" fmla="*/ 0 h 305"/>
                <a:gd name="T44" fmla="*/ 0 w 497"/>
                <a:gd name="T45" fmla="*/ 0 h 305"/>
                <a:gd name="T46" fmla="*/ 0 w 497"/>
                <a:gd name="T47" fmla="*/ 0 h 305"/>
                <a:gd name="T48" fmla="*/ 0 w 497"/>
                <a:gd name="T49" fmla="*/ 0 h 305"/>
                <a:gd name="T50" fmla="*/ 0 w 497"/>
                <a:gd name="T51" fmla="*/ 0 h 305"/>
                <a:gd name="T52" fmla="*/ 0 w 497"/>
                <a:gd name="T53" fmla="*/ 0 h 305"/>
                <a:gd name="T54" fmla="*/ 0 w 497"/>
                <a:gd name="T55" fmla="*/ 0 h 305"/>
                <a:gd name="T56" fmla="*/ 0 w 497"/>
                <a:gd name="T57" fmla="*/ 0 h 305"/>
                <a:gd name="T58" fmla="*/ 0 w 497"/>
                <a:gd name="T59" fmla="*/ 0 h 305"/>
                <a:gd name="T60" fmla="*/ 0 w 497"/>
                <a:gd name="T61" fmla="*/ 0 h 305"/>
                <a:gd name="T62" fmla="*/ 0 w 497"/>
                <a:gd name="T63" fmla="*/ 0 h 305"/>
                <a:gd name="T64" fmla="*/ 0 w 497"/>
                <a:gd name="T65" fmla="*/ 0 h 305"/>
                <a:gd name="T66" fmla="*/ 0 w 497"/>
                <a:gd name="T67" fmla="*/ 0 h 305"/>
                <a:gd name="T68" fmla="*/ 0 w 497"/>
                <a:gd name="T69" fmla="*/ 0 h 305"/>
                <a:gd name="T70" fmla="*/ 0 w 497"/>
                <a:gd name="T71" fmla="*/ 0 h 305"/>
                <a:gd name="T72" fmla="*/ 0 w 497"/>
                <a:gd name="T73" fmla="*/ 0 h 305"/>
                <a:gd name="T74" fmla="*/ 0 w 497"/>
                <a:gd name="T75" fmla="*/ 0 h 305"/>
                <a:gd name="T76" fmla="*/ 0 w 497"/>
                <a:gd name="T77" fmla="*/ 0 h 305"/>
                <a:gd name="T78" fmla="*/ 0 w 497"/>
                <a:gd name="T79" fmla="*/ 0 h 305"/>
                <a:gd name="T80" fmla="*/ 0 w 497"/>
                <a:gd name="T81" fmla="*/ 0 h 305"/>
                <a:gd name="T82" fmla="*/ 0 w 497"/>
                <a:gd name="T83" fmla="*/ 0 h 305"/>
                <a:gd name="T84" fmla="*/ 0 w 497"/>
                <a:gd name="T85" fmla="*/ 0 h 305"/>
                <a:gd name="T86" fmla="*/ 0 w 497"/>
                <a:gd name="T87" fmla="*/ 0 h 305"/>
                <a:gd name="T88" fmla="*/ 0 w 497"/>
                <a:gd name="T89" fmla="*/ 0 h 305"/>
                <a:gd name="T90" fmla="*/ 0 w 497"/>
                <a:gd name="T91" fmla="*/ 0 h 305"/>
                <a:gd name="T92" fmla="*/ 0 w 497"/>
                <a:gd name="T93" fmla="*/ 0 h 305"/>
                <a:gd name="T94" fmla="*/ 0 w 497"/>
                <a:gd name="T95" fmla="*/ 0 h 305"/>
                <a:gd name="T96" fmla="*/ 0 w 497"/>
                <a:gd name="T97" fmla="*/ 0 h 305"/>
                <a:gd name="T98" fmla="*/ 0 w 497"/>
                <a:gd name="T99" fmla="*/ 0 h 305"/>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497" h="305">
                  <a:moveTo>
                    <a:pt x="0" y="182"/>
                  </a:moveTo>
                  <a:lnTo>
                    <a:pt x="61" y="168"/>
                  </a:lnTo>
                  <a:lnTo>
                    <a:pt x="84" y="163"/>
                  </a:lnTo>
                  <a:lnTo>
                    <a:pt x="98" y="150"/>
                  </a:lnTo>
                  <a:lnTo>
                    <a:pt x="112" y="130"/>
                  </a:lnTo>
                  <a:lnTo>
                    <a:pt x="142" y="102"/>
                  </a:lnTo>
                  <a:lnTo>
                    <a:pt x="197" y="56"/>
                  </a:lnTo>
                  <a:lnTo>
                    <a:pt x="206" y="41"/>
                  </a:lnTo>
                  <a:lnTo>
                    <a:pt x="221" y="28"/>
                  </a:lnTo>
                  <a:lnTo>
                    <a:pt x="249" y="23"/>
                  </a:lnTo>
                  <a:lnTo>
                    <a:pt x="336" y="8"/>
                  </a:lnTo>
                  <a:lnTo>
                    <a:pt x="360" y="0"/>
                  </a:lnTo>
                  <a:lnTo>
                    <a:pt x="382" y="11"/>
                  </a:lnTo>
                  <a:lnTo>
                    <a:pt x="393" y="20"/>
                  </a:lnTo>
                  <a:lnTo>
                    <a:pt x="443" y="37"/>
                  </a:lnTo>
                  <a:lnTo>
                    <a:pt x="464" y="45"/>
                  </a:lnTo>
                  <a:lnTo>
                    <a:pt x="471" y="53"/>
                  </a:lnTo>
                  <a:lnTo>
                    <a:pt x="481" y="81"/>
                  </a:lnTo>
                  <a:lnTo>
                    <a:pt x="486" y="96"/>
                  </a:lnTo>
                  <a:lnTo>
                    <a:pt x="490" y="104"/>
                  </a:lnTo>
                  <a:lnTo>
                    <a:pt x="497" y="119"/>
                  </a:lnTo>
                  <a:lnTo>
                    <a:pt x="497" y="129"/>
                  </a:lnTo>
                  <a:lnTo>
                    <a:pt x="487" y="137"/>
                  </a:lnTo>
                  <a:lnTo>
                    <a:pt x="466" y="136"/>
                  </a:lnTo>
                  <a:lnTo>
                    <a:pt x="434" y="121"/>
                  </a:lnTo>
                  <a:lnTo>
                    <a:pt x="393" y="113"/>
                  </a:lnTo>
                  <a:lnTo>
                    <a:pt x="356" y="119"/>
                  </a:lnTo>
                  <a:lnTo>
                    <a:pt x="395" y="128"/>
                  </a:lnTo>
                  <a:lnTo>
                    <a:pt x="422" y="137"/>
                  </a:lnTo>
                  <a:lnTo>
                    <a:pt x="454" y="150"/>
                  </a:lnTo>
                  <a:lnTo>
                    <a:pt x="462" y="161"/>
                  </a:lnTo>
                  <a:lnTo>
                    <a:pt x="462" y="173"/>
                  </a:lnTo>
                  <a:lnTo>
                    <a:pt x="449" y="182"/>
                  </a:lnTo>
                  <a:lnTo>
                    <a:pt x="435" y="179"/>
                  </a:lnTo>
                  <a:lnTo>
                    <a:pt x="391" y="168"/>
                  </a:lnTo>
                  <a:lnTo>
                    <a:pt x="351" y="166"/>
                  </a:lnTo>
                  <a:lnTo>
                    <a:pt x="320" y="168"/>
                  </a:lnTo>
                  <a:lnTo>
                    <a:pt x="303" y="179"/>
                  </a:lnTo>
                  <a:lnTo>
                    <a:pt x="282" y="200"/>
                  </a:lnTo>
                  <a:lnTo>
                    <a:pt x="267" y="223"/>
                  </a:lnTo>
                  <a:lnTo>
                    <a:pt x="251" y="246"/>
                  </a:lnTo>
                  <a:lnTo>
                    <a:pt x="237" y="263"/>
                  </a:lnTo>
                  <a:lnTo>
                    <a:pt x="213" y="280"/>
                  </a:lnTo>
                  <a:lnTo>
                    <a:pt x="190" y="284"/>
                  </a:lnTo>
                  <a:lnTo>
                    <a:pt x="165" y="287"/>
                  </a:lnTo>
                  <a:lnTo>
                    <a:pt x="135" y="284"/>
                  </a:lnTo>
                  <a:lnTo>
                    <a:pt x="112" y="282"/>
                  </a:lnTo>
                  <a:lnTo>
                    <a:pt x="82" y="290"/>
                  </a:lnTo>
                  <a:lnTo>
                    <a:pt x="0" y="305"/>
                  </a:lnTo>
                  <a:lnTo>
                    <a:pt x="0" y="182"/>
                  </a:lnTo>
                  <a:close/>
                </a:path>
              </a:pathLst>
            </a:custGeom>
            <a:solidFill>
              <a:srgbClr val="FFC080"/>
            </a:solidFill>
            <a:ln w="3175">
              <a:solidFill>
                <a:srgbClr val="402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170" name="Freeform 163"/>
            <p:cNvSpPr>
              <a:spLocks/>
            </p:cNvSpPr>
            <p:nvPr/>
          </p:nvSpPr>
          <p:spPr bwMode="auto">
            <a:xfrm>
              <a:off x="439" y="1973"/>
              <a:ext cx="32" cy="7"/>
            </a:xfrm>
            <a:custGeom>
              <a:avLst/>
              <a:gdLst>
                <a:gd name="T0" fmla="*/ 0 w 159"/>
                <a:gd name="T1" fmla="*/ 0 h 37"/>
                <a:gd name="T2" fmla="*/ 0 w 159"/>
                <a:gd name="T3" fmla="*/ 0 h 37"/>
                <a:gd name="T4" fmla="*/ 0 w 159"/>
                <a:gd name="T5" fmla="*/ 0 h 37"/>
                <a:gd name="T6" fmla="*/ 0 w 159"/>
                <a:gd name="T7" fmla="*/ 0 h 37"/>
                <a:gd name="T8" fmla="*/ 0 w 159"/>
                <a:gd name="T9" fmla="*/ 0 h 37"/>
                <a:gd name="T10" fmla="*/ 0 w 159"/>
                <a:gd name="T11" fmla="*/ 0 h 37"/>
                <a:gd name="T12" fmla="*/ 0 w 159"/>
                <a:gd name="T13" fmla="*/ 0 h 37"/>
                <a:gd name="T14" fmla="*/ 0 w 159"/>
                <a:gd name="T15" fmla="*/ 0 h 37"/>
                <a:gd name="T16" fmla="*/ 0 w 159"/>
                <a:gd name="T17" fmla="*/ 0 h 37"/>
                <a:gd name="T18" fmla="*/ 0 w 159"/>
                <a:gd name="T19" fmla="*/ 0 h 37"/>
                <a:gd name="T20" fmla="*/ 0 w 159"/>
                <a:gd name="T21" fmla="*/ 0 h 37"/>
                <a:gd name="T22" fmla="*/ 0 w 159"/>
                <a:gd name="T23" fmla="*/ 0 h 37"/>
                <a:gd name="T24" fmla="*/ 0 w 159"/>
                <a:gd name="T25" fmla="*/ 0 h 3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59" h="37">
                  <a:moveTo>
                    <a:pt x="159" y="37"/>
                  </a:moveTo>
                  <a:lnTo>
                    <a:pt x="132" y="24"/>
                  </a:lnTo>
                  <a:lnTo>
                    <a:pt x="110" y="21"/>
                  </a:lnTo>
                  <a:lnTo>
                    <a:pt x="84" y="13"/>
                  </a:lnTo>
                  <a:lnTo>
                    <a:pt x="61" y="7"/>
                  </a:lnTo>
                  <a:lnTo>
                    <a:pt x="25" y="10"/>
                  </a:lnTo>
                  <a:lnTo>
                    <a:pt x="0" y="13"/>
                  </a:lnTo>
                  <a:lnTo>
                    <a:pt x="38" y="5"/>
                  </a:lnTo>
                  <a:lnTo>
                    <a:pt x="69" y="0"/>
                  </a:lnTo>
                  <a:lnTo>
                    <a:pt x="110" y="17"/>
                  </a:lnTo>
                  <a:lnTo>
                    <a:pt x="132" y="19"/>
                  </a:lnTo>
                  <a:lnTo>
                    <a:pt x="157" y="31"/>
                  </a:lnTo>
                  <a:lnTo>
                    <a:pt x="159" y="37"/>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71" name="Freeform 164"/>
            <p:cNvSpPr>
              <a:spLocks/>
            </p:cNvSpPr>
            <p:nvPr/>
          </p:nvSpPr>
          <p:spPr bwMode="auto">
            <a:xfrm>
              <a:off x="427" y="1965"/>
              <a:ext cx="27" cy="5"/>
            </a:xfrm>
            <a:custGeom>
              <a:avLst/>
              <a:gdLst>
                <a:gd name="T0" fmla="*/ 0 w 133"/>
                <a:gd name="T1" fmla="*/ 0 h 25"/>
                <a:gd name="T2" fmla="*/ 0 w 133"/>
                <a:gd name="T3" fmla="*/ 0 h 25"/>
                <a:gd name="T4" fmla="*/ 0 w 133"/>
                <a:gd name="T5" fmla="*/ 0 h 25"/>
                <a:gd name="T6" fmla="*/ 0 w 133"/>
                <a:gd name="T7" fmla="*/ 0 h 25"/>
                <a:gd name="T8" fmla="*/ 0 w 133"/>
                <a:gd name="T9" fmla="*/ 0 h 25"/>
                <a:gd name="T10" fmla="*/ 0 w 133"/>
                <a:gd name="T11" fmla="*/ 0 h 25"/>
                <a:gd name="T12" fmla="*/ 0 w 133"/>
                <a:gd name="T13" fmla="*/ 0 h 25"/>
                <a:gd name="T14" fmla="*/ 0 w 133"/>
                <a:gd name="T15" fmla="*/ 0 h 25"/>
                <a:gd name="T16" fmla="*/ 0 w 133"/>
                <a:gd name="T17" fmla="*/ 0 h 25"/>
                <a:gd name="T18" fmla="*/ 0 w 133"/>
                <a:gd name="T19" fmla="*/ 0 h 25"/>
                <a:gd name="T20" fmla="*/ 0 w 133"/>
                <a:gd name="T21" fmla="*/ 0 h 25"/>
                <a:gd name="T22" fmla="*/ 0 w 133"/>
                <a:gd name="T23" fmla="*/ 0 h 2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33" h="25">
                  <a:moveTo>
                    <a:pt x="97" y="0"/>
                  </a:moveTo>
                  <a:lnTo>
                    <a:pt x="113" y="1"/>
                  </a:lnTo>
                  <a:lnTo>
                    <a:pt x="133" y="8"/>
                  </a:lnTo>
                  <a:lnTo>
                    <a:pt x="120" y="7"/>
                  </a:lnTo>
                  <a:lnTo>
                    <a:pt x="99" y="3"/>
                  </a:lnTo>
                  <a:lnTo>
                    <a:pt x="56" y="15"/>
                  </a:lnTo>
                  <a:lnTo>
                    <a:pt x="32" y="21"/>
                  </a:lnTo>
                  <a:lnTo>
                    <a:pt x="4" y="25"/>
                  </a:lnTo>
                  <a:lnTo>
                    <a:pt x="0" y="21"/>
                  </a:lnTo>
                  <a:lnTo>
                    <a:pt x="29" y="16"/>
                  </a:lnTo>
                  <a:lnTo>
                    <a:pt x="64" y="8"/>
                  </a:lnTo>
                  <a:lnTo>
                    <a:pt x="97"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72" name="Freeform 165"/>
            <p:cNvSpPr>
              <a:spLocks/>
            </p:cNvSpPr>
            <p:nvPr/>
          </p:nvSpPr>
          <p:spPr bwMode="auto">
            <a:xfrm>
              <a:off x="438" y="1984"/>
              <a:ext cx="11" cy="2"/>
            </a:xfrm>
            <a:custGeom>
              <a:avLst/>
              <a:gdLst>
                <a:gd name="T0" fmla="*/ 0 w 53"/>
                <a:gd name="T1" fmla="*/ 0 h 12"/>
                <a:gd name="T2" fmla="*/ 0 w 53"/>
                <a:gd name="T3" fmla="*/ 0 h 12"/>
                <a:gd name="T4" fmla="*/ 0 w 53"/>
                <a:gd name="T5" fmla="*/ 0 h 12"/>
                <a:gd name="T6" fmla="*/ 0 w 53"/>
                <a:gd name="T7" fmla="*/ 0 h 12"/>
                <a:gd name="T8" fmla="*/ 0 w 53"/>
                <a:gd name="T9" fmla="*/ 0 h 12"/>
                <a:gd name="T10" fmla="*/ 0 w 53"/>
                <a:gd name="T11" fmla="*/ 0 h 12"/>
                <a:gd name="T12" fmla="*/ 0 w 53"/>
                <a:gd name="T13" fmla="*/ 0 h 1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3" h="12">
                  <a:moveTo>
                    <a:pt x="53" y="5"/>
                  </a:moveTo>
                  <a:lnTo>
                    <a:pt x="46" y="12"/>
                  </a:lnTo>
                  <a:lnTo>
                    <a:pt x="27" y="9"/>
                  </a:lnTo>
                  <a:lnTo>
                    <a:pt x="5" y="9"/>
                  </a:lnTo>
                  <a:lnTo>
                    <a:pt x="0" y="0"/>
                  </a:lnTo>
                  <a:lnTo>
                    <a:pt x="14" y="3"/>
                  </a:lnTo>
                  <a:lnTo>
                    <a:pt x="53" y="5"/>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73" name="Freeform 166"/>
            <p:cNvSpPr>
              <a:spLocks/>
            </p:cNvSpPr>
            <p:nvPr/>
          </p:nvSpPr>
          <p:spPr bwMode="auto">
            <a:xfrm>
              <a:off x="469" y="1982"/>
              <a:ext cx="3" cy="4"/>
            </a:xfrm>
            <a:custGeom>
              <a:avLst/>
              <a:gdLst>
                <a:gd name="T0" fmla="*/ 0 w 11"/>
                <a:gd name="T1" fmla="*/ 0 h 23"/>
                <a:gd name="T2" fmla="*/ 0 w 11"/>
                <a:gd name="T3" fmla="*/ 0 h 23"/>
                <a:gd name="T4" fmla="*/ 0 w 11"/>
                <a:gd name="T5" fmla="*/ 0 h 23"/>
                <a:gd name="T6" fmla="*/ 0 w 11"/>
                <a:gd name="T7" fmla="*/ 0 h 23"/>
                <a:gd name="T8" fmla="*/ 0 w 11"/>
                <a:gd name="T9" fmla="*/ 0 h 2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 h="23">
                  <a:moveTo>
                    <a:pt x="0" y="0"/>
                  </a:moveTo>
                  <a:lnTo>
                    <a:pt x="0" y="6"/>
                  </a:lnTo>
                  <a:lnTo>
                    <a:pt x="2" y="18"/>
                  </a:lnTo>
                  <a:lnTo>
                    <a:pt x="11" y="23"/>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74" name="Freeform 167"/>
            <p:cNvSpPr>
              <a:spLocks/>
            </p:cNvSpPr>
            <p:nvPr/>
          </p:nvSpPr>
          <p:spPr bwMode="auto">
            <a:xfrm>
              <a:off x="462" y="1993"/>
              <a:ext cx="2" cy="2"/>
            </a:xfrm>
            <a:custGeom>
              <a:avLst/>
              <a:gdLst>
                <a:gd name="T0" fmla="*/ 0 w 11"/>
                <a:gd name="T1" fmla="*/ 0 h 13"/>
                <a:gd name="T2" fmla="*/ 0 w 11"/>
                <a:gd name="T3" fmla="*/ 0 h 13"/>
                <a:gd name="T4" fmla="*/ 0 w 11"/>
                <a:gd name="T5" fmla="*/ 0 h 13"/>
                <a:gd name="T6" fmla="*/ 0 w 11"/>
                <a:gd name="T7" fmla="*/ 0 h 1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1" h="13">
                  <a:moveTo>
                    <a:pt x="0" y="0"/>
                  </a:moveTo>
                  <a:lnTo>
                    <a:pt x="3" y="7"/>
                  </a:lnTo>
                  <a:lnTo>
                    <a:pt x="11" y="13"/>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75" name="Freeform 168"/>
            <p:cNvSpPr>
              <a:spLocks/>
            </p:cNvSpPr>
            <p:nvPr/>
          </p:nvSpPr>
          <p:spPr bwMode="auto">
            <a:xfrm>
              <a:off x="423" y="1977"/>
              <a:ext cx="5" cy="6"/>
            </a:xfrm>
            <a:custGeom>
              <a:avLst/>
              <a:gdLst>
                <a:gd name="T0" fmla="*/ 0 w 25"/>
                <a:gd name="T1" fmla="*/ 0 h 29"/>
                <a:gd name="T2" fmla="*/ 0 w 25"/>
                <a:gd name="T3" fmla="*/ 0 h 29"/>
                <a:gd name="T4" fmla="*/ 0 w 25"/>
                <a:gd name="T5" fmla="*/ 0 h 29"/>
                <a:gd name="T6" fmla="*/ 0 w 25"/>
                <a:gd name="T7" fmla="*/ 0 h 29"/>
                <a:gd name="T8" fmla="*/ 0 w 25"/>
                <a:gd name="T9" fmla="*/ 0 h 2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 h="29">
                  <a:moveTo>
                    <a:pt x="25" y="0"/>
                  </a:moveTo>
                  <a:lnTo>
                    <a:pt x="21" y="9"/>
                  </a:lnTo>
                  <a:lnTo>
                    <a:pt x="21" y="17"/>
                  </a:lnTo>
                  <a:lnTo>
                    <a:pt x="0" y="29"/>
                  </a:lnTo>
                  <a:lnTo>
                    <a:pt x="25"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76" name="Freeform 169"/>
            <p:cNvSpPr>
              <a:spLocks/>
            </p:cNvSpPr>
            <p:nvPr/>
          </p:nvSpPr>
          <p:spPr bwMode="auto">
            <a:xfrm>
              <a:off x="403" y="1977"/>
              <a:ext cx="16" cy="16"/>
            </a:xfrm>
            <a:custGeom>
              <a:avLst/>
              <a:gdLst>
                <a:gd name="T0" fmla="*/ 0 w 80"/>
                <a:gd name="T1" fmla="*/ 0 h 81"/>
                <a:gd name="T2" fmla="*/ 0 w 80"/>
                <a:gd name="T3" fmla="*/ 0 h 81"/>
                <a:gd name="T4" fmla="*/ 0 w 80"/>
                <a:gd name="T5" fmla="*/ 0 h 81"/>
                <a:gd name="T6" fmla="*/ 0 w 80"/>
                <a:gd name="T7" fmla="*/ 0 h 81"/>
                <a:gd name="T8" fmla="*/ 0 w 80"/>
                <a:gd name="T9" fmla="*/ 0 h 81"/>
                <a:gd name="T10" fmla="*/ 0 w 80"/>
                <a:gd name="T11" fmla="*/ 0 h 8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0" h="81">
                  <a:moveTo>
                    <a:pt x="80" y="0"/>
                  </a:moveTo>
                  <a:lnTo>
                    <a:pt x="66" y="26"/>
                  </a:lnTo>
                  <a:lnTo>
                    <a:pt x="50" y="46"/>
                  </a:lnTo>
                  <a:lnTo>
                    <a:pt x="0" y="81"/>
                  </a:lnTo>
                  <a:lnTo>
                    <a:pt x="47" y="38"/>
                  </a:lnTo>
                  <a:lnTo>
                    <a:pt x="8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77" name="Freeform 170"/>
            <p:cNvSpPr>
              <a:spLocks/>
            </p:cNvSpPr>
            <p:nvPr/>
          </p:nvSpPr>
          <p:spPr bwMode="auto">
            <a:xfrm>
              <a:off x="395" y="2000"/>
              <a:ext cx="4" cy="12"/>
            </a:xfrm>
            <a:custGeom>
              <a:avLst/>
              <a:gdLst>
                <a:gd name="T0" fmla="*/ 0 w 18"/>
                <a:gd name="T1" fmla="*/ 0 h 58"/>
                <a:gd name="T2" fmla="*/ 0 w 18"/>
                <a:gd name="T3" fmla="*/ 0 h 58"/>
                <a:gd name="T4" fmla="*/ 0 w 18"/>
                <a:gd name="T5" fmla="*/ 0 h 58"/>
                <a:gd name="T6" fmla="*/ 0 w 18"/>
                <a:gd name="T7" fmla="*/ 0 h 58"/>
                <a:gd name="T8" fmla="*/ 0 w 18"/>
                <a:gd name="T9" fmla="*/ 0 h 58"/>
                <a:gd name="T10" fmla="*/ 0 w 18"/>
                <a:gd name="T11" fmla="*/ 0 h 58"/>
                <a:gd name="T12" fmla="*/ 0 w 18"/>
                <a:gd name="T13" fmla="*/ 0 h 5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8" h="58">
                  <a:moveTo>
                    <a:pt x="0" y="0"/>
                  </a:moveTo>
                  <a:lnTo>
                    <a:pt x="11" y="20"/>
                  </a:lnTo>
                  <a:lnTo>
                    <a:pt x="15" y="41"/>
                  </a:lnTo>
                  <a:lnTo>
                    <a:pt x="16" y="58"/>
                  </a:lnTo>
                  <a:lnTo>
                    <a:pt x="18" y="33"/>
                  </a:lnTo>
                  <a:lnTo>
                    <a:pt x="16" y="14"/>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78" name="Freeform 171"/>
            <p:cNvSpPr>
              <a:spLocks/>
            </p:cNvSpPr>
            <p:nvPr/>
          </p:nvSpPr>
          <p:spPr bwMode="auto">
            <a:xfrm>
              <a:off x="432" y="1988"/>
              <a:ext cx="2" cy="4"/>
            </a:xfrm>
            <a:custGeom>
              <a:avLst/>
              <a:gdLst>
                <a:gd name="T0" fmla="*/ 0 w 9"/>
                <a:gd name="T1" fmla="*/ 0 h 21"/>
                <a:gd name="T2" fmla="*/ 0 w 9"/>
                <a:gd name="T3" fmla="*/ 0 h 21"/>
                <a:gd name="T4" fmla="*/ 0 w 9"/>
                <a:gd name="T5" fmla="*/ 0 h 21"/>
                <a:gd name="T6" fmla="*/ 0 w 9"/>
                <a:gd name="T7" fmla="*/ 0 h 2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 h="21">
                  <a:moveTo>
                    <a:pt x="2" y="0"/>
                  </a:moveTo>
                  <a:lnTo>
                    <a:pt x="0" y="9"/>
                  </a:lnTo>
                  <a:lnTo>
                    <a:pt x="9" y="21"/>
                  </a:lnTo>
                  <a:lnTo>
                    <a:pt x="2"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grpSp>
      <p:grpSp>
        <p:nvGrpSpPr>
          <p:cNvPr id="179" name="Group 172"/>
          <p:cNvGrpSpPr>
            <a:grpSpLocks/>
          </p:cNvGrpSpPr>
          <p:nvPr/>
        </p:nvGrpSpPr>
        <p:grpSpPr bwMode="auto">
          <a:xfrm>
            <a:off x="1815539" y="3228651"/>
            <a:ext cx="230517" cy="243448"/>
            <a:chOff x="162" y="1828"/>
            <a:chExt cx="229" cy="262"/>
          </a:xfrm>
        </p:grpSpPr>
        <p:sp>
          <p:nvSpPr>
            <p:cNvPr id="180" name="Freeform 173"/>
            <p:cNvSpPr>
              <a:spLocks/>
            </p:cNvSpPr>
            <p:nvPr/>
          </p:nvSpPr>
          <p:spPr bwMode="auto">
            <a:xfrm>
              <a:off x="286" y="1828"/>
              <a:ext cx="7" cy="5"/>
            </a:xfrm>
            <a:custGeom>
              <a:avLst/>
              <a:gdLst>
                <a:gd name="T0" fmla="*/ 0 w 37"/>
                <a:gd name="T1" fmla="*/ 0 h 25"/>
                <a:gd name="T2" fmla="*/ 0 w 37"/>
                <a:gd name="T3" fmla="*/ 0 h 25"/>
                <a:gd name="T4" fmla="*/ 0 w 37"/>
                <a:gd name="T5" fmla="*/ 0 h 25"/>
                <a:gd name="T6" fmla="*/ 0 w 37"/>
                <a:gd name="T7" fmla="*/ 0 h 25"/>
                <a:gd name="T8" fmla="*/ 0 w 37"/>
                <a:gd name="T9" fmla="*/ 0 h 25"/>
                <a:gd name="T10" fmla="*/ 0 w 37"/>
                <a:gd name="T11" fmla="*/ 0 h 25"/>
                <a:gd name="T12" fmla="*/ 0 w 37"/>
                <a:gd name="T13" fmla="*/ 0 h 25"/>
                <a:gd name="T14" fmla="*/ 0 w 37"/>
                <a:gd name="T15" fmla="*/ 0 h 2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7" h="25">
                  <a:moveTo>
                    <a:pt x="37" y="0"/>
                  </a:moveTo>
                  <a:lnTo>
                    <a:pt x="26" y="7"/>
                  </a:lnTo>
                  <a:lnTo>
                    <a:pt x="16" y="10"/>
                  </a:lnTo>
                  <a:lnTo>
                    <a:pt x="6" y="16"/>
                  </a:lnTo>
                  <a:lnTo>
                    <a:pt x="0" y="25"/>
                  </a:lnTo>
                  <a:lnTo>
                    <a:pt x="9" y="22"/>
                  </a:lnTo>
                  <a:lnTo>
                    <a:pt x="26" y="17"/>
                  </a:lnTo>
                  <a:lnTo>
                    <a:pt x="37"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81" name="Freeform 174"/>
            <p:cNvSpPr>
              <a:spLocks/>
            </p:cNvSpPr>
            <p:nvPr/>
          </p:nvSpPr>
          <p:spPr bwMode="auto">
            <a:xfrm>
              <a:off x="289" y="1837"/>
              <a:ext cx="2" cy="3"/>
            </a:xfrm>
            <a:custGeom>
              <a:avLst/>
              <a:gdLst>
                <a:gd name="T0" fmla="*/ 0 w 9"/>
                <a:gd name="T1" fmla="*/ 0 h 16"/>
                <a:gd name="T2" fmla="*/ 0 w 9"/>
                <a:gd name="T3" fmla="*/ 0 h 16"/>
                <a:gd name="T4" fmla="*/ 0 w 9"/>
                <a:gd name="T5" fmla="*/ 0 h 16"/>
                <a:gd name="T6" fmla="*/ 0 w 9"/>
                <a:gd name="T7" fmla="*/ 0 h 1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 h="16">
                  <a:moveTo>
                    <a:pt x="9" y="0"/>
                  </a:moveTo>
                  <a:lnTo>
                    <a:pt x="0" y="0"/>
                  </a:lnTo>
                  <a:lnTo>
                    <a:pt x="0" y="16"/>
                  </a:lnTo>
                  <a:lnTo>
                    <a:pt x="9"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82" name="Freeform 175"/>
            <p:cNvSpPr>
              <a:spLocks/>
            </p:cNvSpPr>
            <p:nvPr/>
          </p:nvSpPr>
          <p:spPr bwMode="auto">
            <a:xfrm>
              <a:off x="260" y="1863"/>
              <a:ext cx="62" cy="154"/>
            </a:xfrm>
            <a:custGeom>
              <a:avLst/>
              <a:gdLst>
                <a:gd name="T0" fmla="*/ 0 w 309"/>
                <a:gd name="T1" fmla="*/ 0 h 772"/>
                <a:gd name="T2" fmla="*/ 0 w 309"/>
                <a:gd name="T3" fmla="*/ 0 h 772"/>
                <a:gd name="T4" fmla="*/ 0 w 309"/>
                <a:gd name="T5" fmla="*/ 0 h 772"/>
                <a:gd name="T6" fmla="*/ 0 w 309"/>
                <a:gd name="T7" fmla="*/ 0 h 772"/>
                <a:gd name="T8" fmla="*/ 0 w 309"/>
                <a:gd name="T9" fmla="*/ 0 h 772"/>
                <a:gd name="T10" fmla="*/ 0 w 309"/>
                <a:gd name="T11" fmla="*/ 0 h 772"/>
                <a:gd name="T12" fmla="*/ 0 w 309"/>
                <a:gd name="T13" fmla="*/ 0 h 772"/>
                <a:gd name="T14" fmla="*/ 0 w 309"/>
                <a:gd name="T15" fmla="*/ 0 h 772"/>
                <a:gd name="T16" fmla="*/ 0 w 309"/>
                <a:gd name="T17" fmla="*/ 0 h 772"/>
                <a:gd name="T18" fmla="*/ 0 w 309"/>
                <a:gd name="T19" fmla="*/ 0 h 77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09" h="772">
                  <a:moveTo>
                    <a:pt x="46" y="0"/>
                  </a:moveTo>
                  <a:lnTo>
                    <a:pt x="75" y="32"/>
                  </a:lnTo>
                  <a:lnTo>
                    <a:pt x="84" y="78"/>
                  </a:lnTo>
                  <a:lnTo>
                    <a:pt x="127" y="122"/>
                  </a:lnTo>
                  <a:lnTo>
                    <a:pt x="218" y="330"/>
                  </a:lnTo>
                  <a:lnTo>
                    <a:pt x="269" y="519"/>
                  </a:lnTo>
                  <a:lnTo>
                    <a:pt x="309" y="772"/>
                  </a:lnTo>
                  <a:lnTo>
                    <a:pt x="182" y="659"/>
                  </a:lnTo>
                  <a:lnTo>
                    <a:pt x="0" y="100"/>
                  </a:lnTo>
                  <a:lnTo>
                    <a:pt x="46" y="0"/>
                  </a:lnTo>
                  <a:close/>
                </a:path>
              </a:pathLst>
            </a:custGeom>
            <a:solidFill>
              <a:srgbClr val="400000"/>
            </a:solidFill>
            <a:ln w="3175">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183" name="Freeform 176"/>
            <p:cNvSpPr>
              <a:spLocks/>
            </p:cNvSpPr>
            <p:nvPr/>
          </p:nvSpPr>
          <p:spPr bwMode="auto">
            <a:xfrm>
              <a:off x="162" y="1833"/>
              <a:ext cx="229" cy="257"/>
            </a:xfrm>
            <a:custGeom>
              <a:avLst/>
              <a:gdLst>
                <a:gd name="T0" fmla="*/ 0 w 1147"/>
                <a:gd name="T1" fmla="*/ 0 h 1285"/>
                <a:gd name="T2" fmla="*/ 0 w 1147"/>
                <a:gd name="T3" fmla="*/ 0 h 1285"/>
                <a:gd name="T4" fmla="*/ 0 w 1147"/>
                <a:gd name="T5" fmla="*/ 0 h 1285"/>
                <a:gd name="T6" fmla="*/ 0 w 1147"/>
                <a:gd name="T7" fmla="*/ 0 h 1285"/>
                <a:gd name="T8" fmla="*/ 0 w 1147"/>
                <a:gd name="T9" fmla="*/ 0 h 1285"/>
                <a:gd name="T10" fmla="*/ 0 w 1147"/>
                <a:gd name="T11" fmla="*/ 0 h 1285"/>
                <a:gd name="T12" fmla="*/ 0 w 1147"/>
                <a:gd name="T13" fmla="*/ 0 h 1285"/>
                <a:gd name="T14" fmla="*/ 0 w 1147"/>
                <a:gd name="T15" fmla="*/ 0 h 1285"/>
                <a:gd name="T16" fmla="*/ 0 w 1147"/>
                <a:gd name="T17" fmla="*/ 0 h 1285"/>
                <a:gd name="T18" fmla="*/ 0 w 1147"/>
                <a:gd name="T19" fmla="*/ 0 h 1285"/>
                <a:gd name="T20" fmla="*/ 0 w 1147"/>
                <a:gd name="T21" fmla="*/ 0 h 1285"/>
                <a:gd name="T22" fmla="*/ 0 w 1147"/>
                <a:gd name="T23" fmla="*/ 0 h 1285"/>
                <a:gd name="T24" fmla="*/ 0 w 1147"/>
                <a:gd name="T25" fmla="*/ 0 h 1285"/>
                <a:gd name="T26" fmla="*/ 0 w 1147"/>
                <a:gd name="T27" fmla="*/ 0 h 1285"/>
                <a:gd name="T28" fmla="*/ 0 w 1147"/>
                <a:gd name="T29" fmla="*/ 0 h 1285"/>
                <a:gd name="T30" fmla="*/ 0 w 1147"/>
                <a:gd name="T31" fmla="*/ 0 h 1285"/>
                <a:gd name="T32" fmla="*/ 0 w 1147"/>
                <a:gd name="T33" fmla="*/ 0 h 1285"/>
                <a:gd name="T34" fmla="*/ 0 w 1147"/>
                <a:gd name="T35" fmla="*/ 0 h 1285"/>
                <a:gd name="T36" fmla="*/ 0 w 1147"/>
                <a:gd name="T37" fmla="*/ 0 h 1285"/>
                <a:gd name="T38" fmla="*/ 0 w 1147"/>
                <a:gd name="T39" fmla="*/ 0 h 1285"/>
                <a:gd name="T40" fmla="*/ 0 w 1147"/>
                <a:gd name="T41" fmla="*/ 0 h 1285"/>
                <a:gd name="T42" fmla="*/ 0 w 1147"/>
                <a:gd name="T43" fmla="*/ 0 h 1285"/>
                <a:gd name="T44" fmla="*/ 0 w 1147"/>
                <a:gd name="T45" fmla="*/ 0 h 1285"/>
                <a:gd name="T46" fmla="*/ 0 w 1147"/>
                <a:gd name="T47" fmla="*/ 0 h 1285"/>
                <a:gd name="T48" fmla="*/ 0 w 1147"/>
                <a:gd name="T49" fmla="*/ 0 h 1285"/>
                <a:gd name="T50" fmla="*/ 0 w 1147"/>
                <a:gd name="T51" fmla="*/ 0 h 1285"/>
                <a:gd name="T52" fmla="*/ 0 w 1147"/>
                <a:gd name="T53" fmla="*/ 0 h 1285"/>
                <a:gd name="T54" fmla="*/ 0 w 1147"/>
                <a:gd name="T55" fmla="*/ 0 h 1285"/>
                <a:gd name="T56" fmla="*/ 0 w 1147"/>
                <a:gd name="T57" fmla="*/ 0 h 1285"/>
                <a:gd name="T58" fmla="*/ 0 w 1147"/>
                <a:gd name="T59" fmla="*/ 0 h 1285"/>
                <a:gd name="T60" fmla="*/ 0 w 1147"/>
                <a:gd name="T61" fmla="*/ 0 h 1285"/>
                <a:gd name="T62" fmla="*/ 0 w 1147"/>
                <a:gd name="T63" fmla="*/ 0 h 1285"/>
                <a:gd name="T64" fmla="*/ 0 w 1147"/>
                <a:gd name="T65" fmla="*/ 0 h 1285"/>
                <a:gd name="T66" fmla="*/ 0 w 1147"/>
                <a:gd name="T67" fmla="*/ 0 h 1285"/>
                <a:gd name="T68" fmla="*/ 0 w 1147"/>
                <a:gd name="T69" fmla="*/ 0 h 1285"/>
                <a:gd name="T70" fmla="*/ 0 w 1147"/>
                <a:gd name="T71" fmla="*/ 0 h 1285"/>
                <a:gd name="T72" fmla="*/ 0 w 1147"/>
                <a:gd name="T73" fmla="*/ 0 h 1285"/>
                <a:gd name="T74" fmla="*/ 0 w 1147"/>
                <a:gd name="T75" fmla="*/ 0 h 1285"/>
                <a:gd name="T76" fmla="*/ 0 w 1147"/>
                <a:gd name="T77" fmla="*/ 0 h 1285"/>
                <a:gd name="T78" fmla="*/ 0 w 1147"/>
                <a:gd name="T79" fmla="*/ 0 h 1285"/>
                <a:gd name="T80" fmla="*/ 0 w 1147"/>
                <a:gd name="T81" fmla="*/ 0 h 1285"/>
                <a:gd name="T82" fmla="*/ 0 w 1147"/>
                <a:gd name="T83" fmla="*/ 0 h 1285"/>
                <a:gd name="T84" fmla="*/ 0 w 1147"/>
                <a:gd name="T85" fmla="*/ 0 h 1285"/>
                <a:gd name="T86" fmla="*/ 0 w 1147"/>
                <a:gd name="T87" fmla="*/ 0 h 1285"/>
                <a:gd name="T88" fmla="*/ 0 w 1147"/>
                <a:gd name="T89" fmla="*/ 0 h 1285"/>
                <a:gd name="T90" fmla="*/ 0 w 1147"/>
                <a:gd name="T91" fmla="*/ 0 h 1285"/>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1147" h="1285">
                  <a:moveTo>
                    <a:pt x="212" y="67"/>
                  </a:moveTo>
                  <a:lnTo>
                    <a:pt x="247" y="0"/>
                  </a:lnTo>
                  <a:lnTo>
                    <a:pt x="528" y="116"/>
                  </a:lnTo>
                  <a:lnTo>
                    <a:pt x="541" y="206"/>
                  </a:lnTo>
                  <a:lnTo>
                    <a:pt x="563" y="238"/>
                  </a:lnTo>
                  <a:lnTo>
                    <a:pt x="595" y="274"/>
                  </a:lnTo>
                  <a:lnTo>
                    <a:pt x="614" y="339"/>
                  </a:lnTo>
                  <a:lnTo>
                    <a:pt x="676" y="487"/>
                  </a:lnTo>
                  <a:lnTo>
                    <a:pt x="727" y="663"/>
                  </a:lnTo>
                  <a:lnTo>
                    <a:pt x="748" y="780"/>
                  </a:lnTo>
                  <a:lnTo>
                    <a:pt x="974" y="785"/>
                  </a:lnTo>
                  <a:lnTo>
                    <a:pt x="1011" y="807"/>
                  </a:lnTo>
                  <a:lnTo>
                    <a:pt x="1115" y="807"/>
                  </a:lnTo>
                  <a:lnTo>
                    <a:pt x="1143" y="853"/>
                  </a:lnTo>
                  <a:lnTo>
                    <a:pt x="1147" y="907"/>
                  </a:lnTo>
                  <a:lnTo>
                    <a:pt x="1137" y="956"/>
                  </a:lnTo>
                  <a:lnTo>
                    <a:pt x="1042" y="974"/>
                  </a:lnTo>
                  <a:lnTo>
                    <a:pt x="997" y="1041"/>
                  </a:lnTo>
                  <a:lnTo>
                    <a:pt x="907" y="1064"/>
                  </a:lnTo>
                  <a:lnTo>
                    <a:pt x="840" y="1064"/>
                  </a:lnTo>
                  <a:lnTo>
                    <a:pt x="763" y="1079"/>
                  </a:lnTo>
                  <a:lnTo>
                    <a:pt x="759" y="1110"/>
                  </a:lnTo>
                  <a:lnTo>
                    <a:pt x="763" y="1177"/>
                  </a:lnTo>
                  <a:lnTo>
                    <a:pt x="754" y="1223"/>
                  </a:lnTo>
                  <a:lnTo>
                    <a:pt x="713" y="1227"/>
                  </a:lnTo>
                  <a:lnTo>
                    <a:pt x="663" y="1236"/>
                  </a:lnTo>
                  <a:lnTo>
                    <a:pt x="614" y="1282"/>
                  </a:lnTo>
                  <a:lnTo>
                    <a:pt x="554" y="1282"/>
                  </a:lnTo>
                  <a:lnTo>
                    <a:pt x="501" y="1276"/>
                  </a:lnTo>
                  <a:lnTo>
                    <a:pt x="420" y="1250"/>
                  </a:lnTo>
                  <a:lnTo>
                    <a:pt x="330" y="1259"/>
                  </a:lnTo>
                  <a:lnTo>
                    <a:pt x="238" y="1285"/>
                  </a:lnTo>
                  <a:lnTo>
                    <a:pt x="153" y="1267"/>
                  </a:lnTo>
                  <a:lnTo>
                    <a:pt x="95" y="1200"/>
                  </a:lnTo>
                  <a:lnTo>
                    <a:pt x="99" y="1128"/>
                  </a:lnTo>
                  <a:lnTo>
                    <a:pt x="76" y="1038"/>
                  </a:lnTo>
                  <a:lnTo>
                    <a:pt x="64" y="920"/>
                  </a:lnTo>
                  <a:lnTo>
                    <a:pt x="36" y="812"/>
                  </a:lnTo>
                  <a:lnTo>
                    <a:pt x="0" y="650"/>
                  </a:lnTo>
                  <a:lnTo>
                    <a:pt x="4" y="487"/>
                  </a:lnTo>
                  <a:lnTo>
                    <a:pt x="4" y="342"/>
                  </a:lnTo>
                  <a:lnTo>
                    <a:pt x="14" y="243"/>
                  </a:lnTo>
                  <a:lnTo>
                    <a:pt x="36" y="198"/>
                  </a:lnTo>
                  <a:lnTo>
                    <a:pt x="87" y="162"/>
                  </a:lnTo>
                  <a:lnTo>
                    <a:pt x="145" y="102"/>
                  </a:lnTo>
                  <a:lnTo>
                    <a:pt x="212" y="67"/>
                  </a:lnTo>
                  <a:close/>
                </a:path>
              </a:pathLst>
            </a:custGeom>
            <a:solidFill>
              <a:srgbClr val="C0C0C0"/>
            </a:solidFill>
            <a:ln w="3175">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184" name="Freeform 177"/>
            <p:cNvSpPr>
              <a:spLocks/>
            </p:cNvSpPr>
            <p:nvPr/>
          </p:nvSpPr>
          <p:spPr bwMode="auto">
            <a:xfrm>
              <a:off x="166" y="1848"/>
              <a:ext cx="145" cy="240"/>
            </a:xfrm>
            <a:custGeom>
              <a:avLst/>
              <a:gdLst>
                <a:gd name="T0" fmla="*/ 0 w 725"/>
                <a:gd name="T1" fmla="*/ 0 h 1198"/>
                <a:gd name="T2" fmla="*/ 0 w 725"/>
                <a:gd name="T3" fmla="*/ 0 h 1198"/>
                <a:gd name="T4" fmla="*/ 0 w 725"/>
                <a:gd name="T5" fmla="*/ 0 h 1198"/>
                <a:gd name="T6" fmla="*/ 0 w 725"/>
                <a:gd name="T7" fmla="*/ 0 h 1198"/>
                <a:gd name="T8" fmla="*/ 0 w 725"/>
                <a:gd name="T9" fmla="*/ 0 h 1198"/>
                <a:gd name="T10" fmla="*/ 0 w 725"/>
                <a:gd name="T11" fmla="*/ 0 h 1198"/>
                <a:gd name="T12" fmla="*/ 0 w 725"/>
                <a:gd name="T13" fmla="*/ 0 h 1198"/>
                <a:gd name="T14" fmla="*/ 0 w 725"/>
                <a:gd name="T15" fmla="*/ 0 h 1198"/>
                <a:gd name="T16" fmla="*/ 0 w 725"/>
                <a:gd name="T17" fmla="*/ 0 h 1198"/>
                <a:gd name="T18" fmla="*/ 0 w 725"/>
                <a:gd name="T19" fmla="*/ 0 h 1198"/>
                <a:gd name="T20" fmla="*/ 0 w 725"/>
                <a:gd name="T21" fmla="*/ 0 h 1198"/>
                <a:gd name="T22" fmla="*/ 0 w 725"/>
                <a:gd name="T23" fmla="*/ 0 h 1198"/>
                <a:gd name="T24" fmla="*/ 0 w 725"/>
                <a:gd name="T25" fmla="*/ 0 h 1198"/>
                <a:gd name="T26" fmla="*/ 0 w 725"/>
                <a:gd name="T27" fmla="*/ 0 h 1198"/>
                <a:gd name="T28" fmla="*/ 0 w 725"/>
                <a:gd name="T29" fmla="*/ 0 h 1198"/>
                <a:gd name="T30" fmla="*/ 0 w 725"/>
                <a:gd name="T31" fmla="*/ 0 h 1198"/>
                <a:gd name="T32" fmla="*/ 0 w 725"/>
                <a:gd name="T33" fmla="*/ 0 h 1198"/>
                <a:gd name="T34" fmla="*/ 0 w 725"/>
                <a:gd name="T35" fmla="*/ 0 h 1198"/>
                <a:gd name="T36" fmla="*/ 0 w 725"/>
                <a:gd name="T37" fmla="*/ 0 h 1198"/>
                <a:gd name="T38" fmla="*/ 0 w 725"/>
                <a:gd name="T39" fmla="*/ 0 h 1198"/>
                <a:gd name="T40" fmla="*/ 0 w 725"/>
                <a:gd name="T41" fmla="*/ 0 h 1198"/>
                <a:gd name="T42" fmla="*/ 0 w 725"/>
                <a:gd name="T43" fmla="*/ 0 h 1198"/>
                <a:gd name="T44" fmla="*/ 0 w 725"/>
                <a:gd name="T45" fmla="*/ 0 h 1198"/>
                <a:gd name="T46" fmla="*/ 0 w 725"/>
                <a:gd name="T47" fmla="*/ 0 h 1198"/>
                <a:gd name="T48" fmla="*/ 0 w 725"/>
                <a:gd name="T49" fmla="*/ 0 h 1198"/>
                <a:gd name="T50" fmla="*/ 0 w 725"/>
                <a:gd name="T51" fmla="*/ 0 h 1198"/>
                <a:gd name="T52" fmla="*/ 0 w 725"/>
                <a:gd name="T53" fmla="*/ 0 h 1198"/>
                <a:gd name="T54" fmla="*/ 0 w 725"/>
                <a:gd name="T55" fmla="*/ 0 h 1198"/>
                <a:gd name="T56" fmla="*/ 0 w 725"/>
                <a:gd name="T57" fmla="*/ 0 h 1198"/>
                <a:gd name="T58" fmla="*/ 0 w 725"/>
                <a:gd name="T59" fmla="*/ 0 h 1198"/>
                <a:gd name="T60" fmla="*/ 0 w 725"/>
                <a:gd name="T61" fmla="*/ 0 h 1198"/>
                <a:gd name="T62" fmla="*/ 0 w 725"/>
                <a:gd name="T63" fmla="*/ 0 h 1198"/>
                <a:gd name="T64" fmla="*/ 0 w 725"/>
                <a:gd name="T65" fmla="*/ 0 h 1198"/>
                <a:gd name="T66" fmla="*/ 0 w 725"/>
                <a:gd name="T67" fmla="*/ 0 h 1198"/>
                <a:gd name="T68" fmla="*/ 0 w 725"/>
                <a:gd name="T69" fmla="*/ 0 h 1198"/>
                <a:gd name="T70" fmla="*/ 0 w 725"/>
                <a:gd name="T71" fmla="*/ 0 h 1198"/>
                <a:gd name="T72" fmla="*/ 0 w 725"/>
                <a:gd name="T73" fmla="*/ 0 h 1198"/>
                <a:gd name="T74" fmla="*/ 0 w 725"/>
                <a:gd name="T75" fmla="*/ 0 h 1198"/>
                <a:gd name="T76" fmla="*/ 0 w 725"/>
                <a:gd name="T77" fmla="*/ 0 h 119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725" h="1198">
                  <a:moveTo>
                    <a:pt x="725" y="1005"/>
                  </a:moveTo>
                  <a:lnTo>
                    <a:pt x="630" y="990"/>
                  </a:lnTo>
                  <a:lnTo>
                    <a:pt x="549" y="986"/>
                  </a:lnTo>
                  <a:lnTo>
                    <a:pt x="460" y="978"/>
                  </a:lnTo>
                  <a:lnTo>
                    <a:pt x="359" y="963"/>
                  </a:lnTo>
                  <a:lnTo>
                    <a:pt x="314" y="932"/>
                  </a:lnTo>
                  <a:lnTo>
                    <a:pt x="193" y="780"/>
                  </a:lnTo>
                  <a:lnTo>
                    <a:pt x="256" y="825"/>
                  </a:lnTo>
                  <a:lnTo>
                    <a:pt x="297" y="861"/>
                  </a:lnTo>
                  <a:lnTo>
                    <a:pt x="274" y="753"/>
                  </a:lnTo>
                  <a:lnTo>
                    <a:pt x="228" y="712"/>
                  </a:lnTo>
                  <a:lnTo>
                    <a:pt x="162" y="600"/>
                  </a:lnTo>
                  <a:lnTo>
                    <a:pt x="225" y="653"/>
                  </a:lnTo>
                  <a:lnTo>
                    <a:pt x="266" y="668"/>
                  </a:lnTo>
                  <a:lnTo>
                    <a:pt x="256" y="590"/>
                  </a:lnTo>
                  <a:lnTo>
                    <a:pt x="211" y="532"/>
                  </a:lnTo>
                  <a:lnTo>
                    <a:pt x="167" y="487"/>
                  </a:lnTo>
                  <a:lnTo>
                    <a:pt x="121" y="355"/>
                  </a:lnTo>
                  <a:lnTo>
                    <a:pt x="207" y="464"/>
                  </a:lnTo>
                  <a:lnTo>
                    <a:pt x="256" y="504"/>
                  </a:lnTo>
                  <a:lnTo>
                    <a:pt x="261" y="337"/>
                  </a:lnTo>
                  <a:lnTo>
                    <a:pt x="274" y="271"/>
                  </a:lnTo>
                  <a:lnTo>
                    <a:pt x="301" y="240"/>
                  </a:lnTo>
                  <a:lnTo>
                    <a:pt x="341" y="190"/>
                  </a:lnTo>
                  <a:lnTo>
                    <a:pt x="405" y="167"/>
                  </a:lnTo>
                  <a:lnTo>
                    <a:pt x="437" y="153"/>
                  </a:lnTo>
                  <a:lnTo>
                    <a:pt x="347" y="68"/>
                  </a:lnTo>
                  <a:lnTo>
                    <a:pt x="251" y="90"/>
                  </a:lnTo>
                  <a:lnTo>
                    <a:pt x="188" y="127"/>
                  </a:lnTo>
                  <a:lnTo>
                    <a:pt x="167" y="162"/>
                  </a:lnTo>
                  <a:lnTo>
                    <a:pt x="184" y="107"/>
                  </a:lnTo>
                  <a:lnTo>
                    <a:pt x="220" y="90"/>
                  </a:lnTo>
                  <a:lnTo>
                    <a:pt x="278" y="68"/>
                  </a:lnTo>
                  <a:lnTo>
                    <a:pt x="324" y="60"/>
                  </a:lnTo>
                  <a:lnTo>
                    <a:pt x="297" y="45"/>
                  </a:lnTo>
                  <a:lnTo>
                    <a:pt x="251" y="32"/>
                  </a:lnTo>
                  <a:lnTo>
                    <a:pt x="211" y="17"/>
                  </a:lnTo>
                  <a:lnTo>
                    <a:pt x="188" y="0"/>
                  </a:lnTo>
                  <a:lnTo>
                    <a:pt x="136" y="37"/>
                  </a:lnTo>
                  <a:lnTo>
                    <a:pt x="104" y="68"/>
                  </a:lnTo>
                  <a:lnTo>
                    <a:pt x="73" y="107"/>
                  </a:lnTo>
                  <a:lnTo>
                    <a:pt x="27" y="130"/>
                  </a:lnTo>
                  <a:lnTo>
                    <a:pt x="18" y="172"/>
                  </a:lnTo>
                  <a:lnTo>
                    <a:pt x="0" y="240"/>
                  </a:lnTo>
                  <a:lnTo>
                    <a:pt x="0" y="342"/>
                  </a:lnTo>
                  <a:lnTo>
                    <a:pt x="5" y="450"/>
                  </a:lnTo>
                  <a:lnTo>
                    <a:pt x="8" y="573"/>
                  </a:lnTo>
                  <a:lnTo>
                    <a:pt x="31" y="698"/>
                  </a:lnTo>
                  <a:lnTo>
                    <a:pt x="58" y="830"/>
                  </a:lnTo>
                  <a:lnTo>
                    <a:pt x="73" y="941"/>
                  </a:lnTo>
                  <a:lnTo>
                    <a:pt x="95" y="1022"/>
                  </a:lnTo>
                  <a:lnTo>
                    <a:pt x="90" y="1095"/>
                  </a:lnTo>
                  <a:lnTo>
                    <a:pt x="99" y="1135"/>
                  </a:lnTo>
                  <a:lnTo>
                    <a:pt x="131" y="1166"/>
                  </a:lnTo>
                  <a:lnTo>
                    <a:pt x="171" y="1193"/>
                  </a:lnTo>
                  <a:lnTo>
                    <a:pt x="225" y="1198"/>
                  </a:lnTo>
                  <a:lnTo>
                    <a:pt x="251" y="1185"/>
                  </a:lnTo>
                  <a:lnTo>
                    <a:pt x="288" y="1181"/>
                  </a:lnTo>
                  <a:lnTo>
                    <a:pt x="374" y="1163"/>
                  </a:lnTo>
                  <a:lnTo>
                    <a:pt x="337" y="1118"/>
                  </a:lnTo>
                  <a:lnTo>
                    <a:pt x="297" y="1053"/>
                  </a:lnTo>
                  <a:lnTo>
                    <a:pt x="356" y="1099"/>
                  </a:lnTo>
                  <a:lnTo>
                    <a:pt x="401" y="1140"/>
                  </a:lnTo>
                  <a:lnTo>
                    <a:pt x="433" y="1163"/>
                  </a:lnTo>
                  <a:lnTo>
                    <a:pt x="477" y="1185"/>
                  </a:lnTo>
                  <a:lnTo>
                    <a:pt x="527" y="1185"/>
                  </a:lnTo>
                  <a:lnTo>
                    <a:pt x="575" y="1185"/>
                  </a:lnTo>
                  <a:lnTo>
                    <a:pt x="603" y="1172"/>
                  </a:lnTo>
                  <a:lnTo>
                    <a:pt x="616" y="1158"/>
                  </a:lnTo>
                  <a:lnTo>
                    <a:pt x="553" y="1122"/>
                  </a:lnTo>
                  <a:lnTo>
                    <a:pt x="491" y="1063"/>
                  </a:lnTo>
                  <a:lnTo>
                    <a:pt x="472" y="1036"/>
                  </a:lnTo>
                  <a:lnTo>
                    <a:pt x="523" y="1050"/>
                  </a:lnTo>
                  <a:lnTo>
                    <a:pt x="598" y="1108"/>
                  </a:lnTo>
                  <a:lnTo>
                    <a:pt x="630" y="1135"/>
                  </a:lnTo>
                  <a:lnTo>
                    <a:pt x="702" y="1140"/>
                  </a:lnTo>
                  <a:lnTo>
                    <a:pt x="725" y="1126"/>
                  </a:lnTo>
                  <a:lnTo>
                    <a:pt x="725" y="1095"/>
                  </a:lnTo>
                  <a:lnTo>
                    <a:pt x="725" y="1005"/>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85" name="Freeform 178"/>
            <p:cNvSpPr>
              <a:spLocks/>
            </p:cNvSpPr>
            <p:nvPr/>
          </p:nvSpPr>
          <p:spPr bwMode="auto">
            <a:xfrm>
              <a:off x="176" y="1968"/>
              <a:ext cx="43" cy="110"/>
            </a:xfrm>
            <a:custGeom>
              <a:avLst/>
              <a:gdLst>
                <a:gd name="T0" fmla="*/ 0 w 211"/>
                <a:gd name="T1" fmla="*/ 0 h 553"/>
                <a:gd name="T2" fmla="*/ 0 w 211"/>
                <a:gd name="T3" fmla="*/ 0 h 553"/>
                <a:gd name="T4" fmla="*/ 0 w 211"/>
                <a:gd name="T5" fmla="*/ 0 h 553"/>
                <a:gd name="T6" fmla="*/ 0 w 211"/>
                <a:gd name="T7" fmla="*/ 0 h 553"/>
                <a:gd name="T8" fmla="*/ 0 w 211"/>
                <a:gd name="T9" fmla="*/ 0 h 553"/>
                <a:gd name="T10" fmla="*/ 0 w 211"/>
                <a:gd name="T11" fmla="*/ 0 h 553"/>
                <a:gd name="T12" fmla="*/ 0 w 211"/>
                <a:gd name="T13" fmla="*/ 0 h 553"/>
                <a:gd name="T14" fmla="*/ 0 w 211"/>
                <a:gd name="T15" fmla="*/ 0 h 553"/>
                <a:gd name="T16" fmla="*/ 0 w 211"/>
                <a:gd name="T17" fmla="*/ 0 h 553"/>
                <a:gd name="T18" fmla="*/ 0 w 211"/>
                <a:gd name="T19" fmla="*/ 0 h 553"/>
                <a:gd name="T20" fmla="*/ 0 w 211"/>
                <a:gd name="T21" fmla="*/ 0 h 553"/>
                <a:gd name="T22" fmla="*/ 0 w 211"/>
                <a:gd name="T23" fmla="*/ 0 h 553"/>
                <a:gd name="T24" fmla="*/ 0 w 211"/>
                <a:gd name="T25" fmla="*/ 0 h 553"/>
                <a:gd name="T26" fmla="*/ 0 w 211"/>
                <a:gd name="T27" fmla="*/ 0 h 553"/>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11" h="553">
                  <a:moveTo>
                    <a:pt x="211" y="553"/>
                  </a:moveTo>
                  <a:lnTo>
                    <a:pt x="173" y="535"/>
                  </a:lnTo>
                  <a:lnTo>
                    <a:pt x="134" y="490"/>
                  </a:lnTo>
                  <a:lnTo>
                    <a:pt x="99" y="410"/>
                  </a:lnTo>
                  <a:lnTo>
                    <a:pt x="81" y="342"/>
                  </a:lnTo>
                  <a:lnTo>
                    <a:pt x="53" y="265"/>
                  </a:lnTo>
                  <a:lnTo>
                    <a:pt x="41" y="192"/>
                  </a:lnTo>
                  <a:lnTo>
                    <a:pt x="19" y="81"/>
                  </a:lnTo>
                  <a:lnTo>
                    <a:pt x="0" y="0"/>
                  </a:lnTo>
                  <a:lnTo>
                    <a:pt x="45" y="162"/>
                  </a:lnTo>
                  <a:lnTo>
                    <a:pt x="81" y="287"/>
                  </a:lnTo>
                  <a:lnTo>
                    <a:pt x="121" y="373"/>
                  </a:lnTo>
                  <a:lnTo>
                    <a:pt x="183" y="463"/>
                  </a:lnTo>
                  <a:lnTo>
                    <a:pt x="211" y="553"/>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86" name="Freeform 179"/>
            <p:cNvSpPr>
              <a:spLocks/>
            </p:cNvSpPr>
            <p:nvPr/>
          </p:nvSpPr>
          <p:spPr bwMode="auto">
            <a:xfrm>
              <a:off x="220" y="1878"/>
              <a:ext cx="167" cy="167"/>
            </a:xfrm>
            <a:custGeom>
              <a:avLst/>
              <a:gdLst>
                <a:gd name="T0" fmla="*/ 0 w 838"/>
                <a:gd name="T1" fmla="*/ 0 h 832"/>
                <a:gd name="T2" fmla="*/ 0 w 838"/>
                <a:gd name="T3" fmla="*/ 0 h 832"/>
                <a:gd name="T4" fmla="*/ 0 w 838"/>
                <a:gd name="T5" fmla="*/ 0 h 832"/>
                <a:gd name="T6" fmla="*/ 0 w 838"/>
                <a:gd name="T7" fmla="*/ 0 h 832"/>
                <a:gd name="T8" fmla="*/ 0 w 838"/>
                <a:gd name="T9" fmla="*/ 0 h 832"/>
                <a:gd name="T10" fmla="*/ 0 w 838"/>
                <a:gd name="T11" fmla="*/ 0 h 832"/>
                <a:gd name="T12" fmla="*/ 0 w 838"/>
                <a:gd name="T13" fmla="*/ 0 h 832"/>
                <a:gd name="T14" fmla="*/ 0 w 838"/>
                <a:gd name="T15" fmla="*/ 0 h 832"/>
                <a:gd name="T16" fmla="*/ 0 w 838"/>
                <a:gd name="T17" fmla="*/ 0 h 832"/>
                <a:gd name="T18" fmla="*/ 0 w 838"/>
                <a:gd name="T19" fmla="*/ 0 h 832"/>
                <a:gd name="T20" fmla="*/ 0 w 838"/>
                <a:gd name="T21" fmla="*/ 0 h 832"/>
                <a:gd name="T22" fmla="*/ 0 w 838"/>
                <a:gd name="T23" fmla="*/ 0 h 832"/>
                <a:gd name="T24" fmla="*/ 0 w 838"/>
                <a:gd name="T25" fmla="*/ 0 h 832"/>
                <a:gd name="T26" fmla="*/ 0 w 838"/>
                <a:gd name="T27" fmla="*/ 0 h 832"/>
                <a:gd name="T28" fmla="*/ 0 w 838"/>
                <a:gd name="T29" fmla="*/ 0 h 832"/>
                <a:gd name="T30" fmla="*/ 0 w 838"/>
                <a:gd name="T31" fmla="*/ 0 h 832"/>
                <a:gd name="T32" fmla="*/ 0 w 838"/>
                <a:gd name="T33" fmla="*/ 0 h 832"/>
                <a:gd name="T34" fmla="*/ 0 w 838"/>
                <a:gd name="T35" fmla="*/ 0 h 832"/>
                <a:gd name="T36" fmla="*/ 0 w 838"/>
                <a:gd name="T37" fmla="*/ 0 h 832"/>
                <a:gd name="T38" fmla="*/ 0 w 838"/>
                <a:gd name="T39" fmla="*/ 0 h 832"/>
                <a:gd name="T40" fmla="*/ 0 w 838"/>
                <a:gd name="T41" fmla="*/ 0 h 832"/>
                <a:gd name="T42" fmla="*/ 0 w 838"/>
                <a:gd name="T43" fmla="*/ 0 h 832"/>
                <a:gd name="T44" fmla="*/ 0 w 838"/>
                <a:gd name="T45" fmla="*/ 0 h 832"/>
                <a:gd name="T46" fmla="*/ 0 w 838"/>
                <a:gd name="T47" fmla="*/ 0 h 832"/>
                <a:gd name="T48" fmla="*/ 0 w 838"/>
                <a:gd name="T49" fmla="*/ 0 h 832"/>
                <a:gd name="T50" fmla="*/ 0 w 838"/>
                <a:gd name="T51" fmla="*/ 0 h 832"/>
                <a:gd name="T52" fmla="*/ 0 w 838"/>
                <a:gd name="T53" fmla="*/ 0 h 832"/>
                <a:gd name="T54" fmla="*/ 0 w 838"/>
                <a:gd name="T55" fmla="*/ 0 h 832"/>
                <a:gd name="T56" fmla="*/ 0 w 838"/>
                <a:gd name="T57" fmla="*/ 0 h 832"/>
                <a:gd name="T58" fmla="*/ 0 w 838"/>
                <a:gd name="T59" fmla="*/ 0 h 832"/>
                <a:gd name="T60" fmla="*/ 0 w 838"/>
                <a:gd name="T61" fmla="*/ 0 h 832"/>
                <a:gd name="T62" fmla="*/ 0 w 838"/>
                <a:gd name="T63" fmla="*/ 0 h 832"/>
                <a:gd name="T64" fmla="*/ 0 w 838"/>
                <a:gd name="T65" fmla="*/ 0 h 832"/>
                <a:gd name="T66" fmla="*/ 0 w 838"/>
                <a:gd name="T67" fmla="*/ 0 h 832"/>
                <a:gd name="T68" fmla="*/ 0 w 838"/>
                <a:gd name="T69" fmla="*/ 0 h 832"/>
                <a:gd name="T70" fmla="*/ 0 w 838"/>
                <a:gd name="T71" fmla="*/ 0 h 832"/>
                <a:gd name="T72" fmla="*/ 0 w 838"/>
                <a:gd name="T73" fmla="*/ 0 h 832"/>
                <a:gd name="T74" fmla="*/ 0 w 838"/>
                <a:gd name="T75" fmla="*/ 0 h 832"/>
                <a:gd name="T76" fmla="*/ 0 w 838"/>
                <a:gd name="T77" fmla="*/ 0 h 832"/>
                <a:gd name="T78" fmla="*/ 0 w 838"/>
                <a:gd name="T79" fmla="*/ 0 h 832"/>
                <a:gd name="T80" fmla="*/ 0 w 838"/>
                <a:gd name="T81" fmla="*/ 0 h 832"/>
                <a:gd name="T82" fmla="*/ 0 w 838"/>
                <a:gd name="T83" fmla="*/ 0 h 832"/>
                <a:gd name="T84" fmla="*/ 0 w 838"/>
                <a:gd name="T85" fmla="*/ 0 h 832"/>
                <a:gd name="T86" fmla="*/ 0 w 838"/>
                <a:gd name="T87" fmla="*/ 0 h 832"/>
                <a:gd name="T88" fmla="*/ 0 w 838"/>
                <a:gd name="T89" fmla="*/ 0 h 832"/>
                <a:gd name="T90" fmla="*/ 0 w 838"/>
                <a:gd name="T91" fmla="*/ 0 h 832"/>
                <a:gd name="T92" fmla="*/ 0 w 838"/>
                <a:gd name="T93" fmla="*/ 0 h 832"/>
                <a:gd name="T94" fmla="*/ 0 w 838"/>
                <a:gd name="T95" fmla="*/ 0 h 832"/>
                <a:gd name="T96" fmla="*/ 0 w 838"/>
                <a:gd name="T97" fmla="*/ 0 h 832"/>
                <a:gd name="T98" fmla="*/ 0 w 838"/>
                <a:gd name="T99" fmla="*/ 0 h 832"/>
                <a:gd name="T100" fmla="*/ 0 w 838"/>
                <a:gd name="T101" fmla="*/ 0 h 832"/>
                <a:gd name="T102" fmla="*/ 0 w 838"/>
                <a:gd name="T103" fmla="*/ 0 h 832"/>
                <a:gd name="T104" fmla="*/ 0 w 838"/>
                <a:gd name="T105" fmla="*/ 0 h 832"/>
                <a:gd name="T106" fmla="*/ 0 w 838"/>
                <a:gd name="T107" fmla="*/ 0 h 832"/>
                <a:gd name="T108" fmla="*/ 0 w 838"/>
                <a:gd name="T109" fmla="*/ 0 h 832"/>
                <a:gd name="T110" fmla="*/ 0 w 838"/>
                <a:gd name="T111" fmla="*/ 0 h 832"/>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838" h="832">
                  <a:moveTo>
                    <a:pt x="155" y="0"/>
                  </a:moveTo>
                  <a:lnTo>
                    <a:pt x="253" y="30"/>
                  </a:lnTo>
                  <a:lnTo>
                    <a:pt x="298" y="70"/>
                  </a:lnTo>
                  <a:lnTo>
                    <a:pt x="326" y="153"/>
                  </a:lnTo>
                  <a:lnTo>
                    <a:pt x="326" y="228"/>
                  </a:lnTo>
                  <a:lnTo>
                    <a:pt x="311" y="272"/>
                  </a:lnTo>
                  <a:lnTo>
                    <a:pt x="320" y="350"/>
                  </a:lnTo>
                  <a:lnTo>
                    <a:pt x="320" y="408"/>
                  </a:lnTo>
                  <a:lnTo>
                    <a:pt x="306" y="423"/>
                  </a:lnTo>
                  <a:lnTo>
                    <a:pt x="320" y="445"/>
                  </a:lnTo>
                  <a:lnTo>
                    <a:pt x="329" y="467"/>
                  </a:lnTo>
                  <a:lnTo>
                    <a:pt x="311" y="490"/>
                  </a:lnTo>
                  <a:lnTo>
                    <a:pt x="311" y="513"/>
                  </a:lnTo>
                  <a:lnTo>
                    <a:pt x="347" y="521"/>
                  </a:lnTo>
                  <a:lnTo>
                    <a:pt x="343" y="544"/>
                  </a:lnTo>
                  <a:lnTo>
                    <a:pt x="378" y="557"/>
                  </a:lnTo>
                  <a:lnTo>
                    <a:pt x="411" y="548"/>
                  </a:lnTo>
                  <a:lnTo>
                    <a:pt x="433" y="557"/>
                  </a:lnTo>
                  <a:lnTo>
                    <a:pt x="532" y="571"/>
                  </a:lnTo>
                  <a:lnTo>
                    <a:pt x="622" y="567"/>
                  </a:lnTo>
                  <a:lnTo>
                    <a:pt x="679" y="571"/>
                  </a:lnTo>
                  <a:lnTo>
                    <a:pt x="717" y="594"/>
                  </a:lnTo>
                  <a:lnTo>
                    <a:pt x="807" y="594"/>
                  </a:lnTo>
                  <a:lnTo>
                    <a:pt x="838" y="625"/>
                  </a:lnTo>
                  <a:lnTo>
                    <a:pt x="838" y="660"/>
                  </a:lnTo>
                  <a:lnTo>
                    <a:pt x="833" y="719"/>
                  </a:lnTo>
                  <a:lnTo>
                    <a:pt x="762" y="738"/>
                  </a:lnTo>
                  <a:lnTo>
                    <a:pt x="762" y="700"/>
                  </a:lnTo>
                  <a:lnTo>
                    <a:pt x="757" y="669"/>
                  </a:lnTo>
                  <a:lnTo>
                    <a:pt x="743" y="656"/>
                  </a:lnTo>
                  <a:lnTo>
                    <a:pt x="739" y="692"/>
                  </a:lnTo>
                  <a:lnTo>
                    <a:pt x="734" y="738"/>
                  </a:lnTo>
                  <a:lnTo>
                    <a:pt x="717" y="765"/>
                  </a:lnTo>
                  <a:lnTo>
                    <a:pt x="685" y="800"/>
                  </a:lnTo>
                  <a:lnTo>
                    <a:pt x="610" y="818"/>
                  </a:lnTo>
                  <a:lnTo>
                    <a:pt x="550" y="828"/>
                  </a:lnTo>
                  <a:lnTo>
                    <a:pt x="482" y="832"/>
                  </a:lnTo>
                  <a:lnTo>
                    <a:pt x="569" y="782"/>
                  </a:lnTo>
                  <a:lnTo>
                    <a:pt x="627" y="738"/>
                  </a:lnTo>
                  <a:lnTo>
                    <a:pt x="639" y="700"/>
                  </a:lnTo>
                  <a:lnTo>
                    <a:pt x="631" y="669"/>
                  </a:lnTo>
                  <a:lnTo>
                    <a:pt x="582" y="665"/>
                  </a:lnTo>
                  <a:lnTo>
                    <a:pt x="564" y="700"/>
                  </a:lnTo>
                  <a:lnTo>
                    <a:pt x="550" y="742"/>
                  </a:lnTo>
                  <a:lnTo>
                    <a:pt x="505" y="787"/>
                  </a:lnTo>
                  <a:lnTo>
                    <a:pt x="456" y="823"/>
                  </a:lnTo>
                  <a:lnTo>
                    <a:pt x="406" y="828"/>
                  </a:lnTo>
                  <a:lnTo>
                    <a:pt x="329" y="823"/>
                  </a:lnTo>
                  <a:lnTo>
                    <a:pt x="411" y="759"/>
                  </a:lnTo>
                  <a:lnTo>
                    <a:pt x="469" y="727"/>
                  </a:lnTo>
                  <a:lnTo>
                    <a:pt x="514" y="692"/>
                  </a:lnTo>
                  <a:lnTo>
                    <a:pt x="528" y="665"/>
                  </a:lnTo>
                  <a:lnTo>
                    <a:pt x="524" y="637"/>
                  </a:lnTo>
                  <a:lnTo>
                    <a:pt x="497" y="633"/>
                  </a:lnTo>
                  <a:lnTo>
                    <a:pt x="465" y="660"/>
                  </a:lnTo>
                  <a:lnTo>
                    <a:pt x="447" y="697"/>
                  </a:lnTo>
                  <a:lnTo>
                    <a:pt x="406" y="742"/>
                  </a:lnTo>
                  <a:lnTo>
                    <a:pt x="356" y="765"/>
                  </a:lnTo>
                  <a:lnTo>
                    <a:pt x="320" y="787"/>
                  </a:lnTo>
                  <a:lnTo>
                    <a:pt x="280" y="805"/>
                  </a:lnTo>
                  <a:lnTo>
                    <a:pt x="234" y="813"/>
                  </a:lnTo>
                  <a:lnTo>
                    <a:pt x="181" y="813"/>
                  </a:lnTo>
                  <a:lnTo>
                    <a:pt x="129" y="804"/>
                  </a:lnTo>
                  <a:lnTo>
                    <a:pt x="244" y="765"/>
                  </a:lnTo>
                  <a:lnTo>
                    <a:pt x="288" y="742"/>
                  </a:lnTo>
                  <a:lnTo>
                    <a:pt x="320" y="700"/>
                  </a:lnTo>
                  <a:lnTo>
                    <a:pt x="326" y="665"/>
                  </a:lnTo>
                  <a:lnTo>
                    <a:pt x="298" y="665"/>
                  </a:lnTo>
                  <a:lnTo>
                    <a:pt x="285" y="697"/>
                  </a:lnTo>
                  <a:lnTo>
                    <a:pt x="262" y="723"/>
                  </a:lnTo>
                  <a:lnTo>
                    <a:pt x="225" y="751"/>
                  </a:lnTo>
                  <a:lnTo>
                    <a:pt x="185" y="779"/>
                  </a:lnTo>
                  <a:lnTo>
                    <a:pt x="132" y="802"/>
                  </a:lnTo>
                  <a:lnTo>
                    <a:pt x="91" y="787"/>
                  </a:lnTo>
                  <a:lnTo>
                    <a:pt x="72" y="765"/>
                  </a:lnTo>
                  <a:lnTo>
                    <a:pt x="42" y="709"/>
                  </a:lnTo>
                  <a:lnTo>
                    <a:pt x="100" y="697"/>
                  </a:lnTo>
                  <a:lnTo>
                    <a:pt x="212" y="683"/>
                  </a:lnTo>
                  <a:lnTo>
                    <a:pt x="280" y="652"/>
                  </a:lnTo>
                  <a:lnTo>
                    <a:pt x="315" y="621"/>
                  </a:lnTo>
                  <a:lnTo>
                    <a:pt x="329" y="585"/>
                  </a:lnTo>
                  <a:lnTo>
                    <a:pt x="334" y="567"/>
                  </a:lnTo>
                  <a:lnTo>
                    <a:pt x="315" y="567"/>
                  </a:lnTo>
                  <a:lnTo>
                    <a:pt x="293" y="594"/>
                  </a:lnTo>
                  <a:lnTo>
                    <a:pt x="257" y="642"/>
                  </a:lnTo>
                  <a:lnTo>
                    <a:pt x="176" y="669"/>
                  </a:lnTo>
                  <a:lnTo>
                    <a:pt x="100" y="693"/>
                  </a:lnTo>
                  <a:lnTo>
                    <a:pt x="42" y="709"/>
                  </a:lnTo>
                  <a:lnTo>
                    <a:pt x="19" y="616"/>
                  </a:lnTo>
                  <a:lnTo>
                    <a:pt x="14" y="548"/>
                  </a:lnTo>
                  <a:lnTo>
                    <a:pt x="14" y="489"/>
                  </a:lnTo>
                  <a:lnTo>
                    <a:pt x="91" y="530"/>
                  </a:lnTo>
                  <a:lnTo>
                    <a:pt x="181" y="548"/>
                  </a:lnTo>
                  <a:lnTo>
                    <a:pt x="253" y="544"/>
                  </a:lnTo>
                  <a:lnTo>
                    <a:pt x="271" y="536"/>
                  </a:lnTo>
                  <a:lnTo>
                    <a:pt x="280" y="513"/>
                  </a:lnTo>
                  <a:lnTo>
                    <a:pt x="239" y="513"/>
                  </a:lnTo>
                  <a:lnTo>
                    <a:pt x="196" y="526"/>
                  </a:lnTo>
                  <a:lnTo>
                    <a:pt x="88" y="530"/>
                  </a:lnTo>
                  <a:lnTo>
                    <a:pt x="14" y="490"/>
                  </a:lnTo>
                  <a:lnTo>
                    <a:pt x="10" y="405"/>
                  </a:lnTo>
                  <a:lnTo>
                    <a:pt x="5" y="345"/>
                  </a:lnTo>
                  <a:lnTo>
                    <a:pt x="0" y="287"/>
                  </a:lnTo>
                  <a:lnTo>
                    <a:pt x="10" y="188"/>
                  </a:lnTo>
                  <a:lnTo>
                    <a:pt x="32" y="153"/>
                  </a:lnTo>
                  <a:lnTo>
                    <a:pt x="100" y="108"/>
                  </a:lnTo>
                  <a:lnTo>
                    <a:pt x="78" y="113"/>
                  </a:lnTo>
                  <a:lnTo>
                    <a:pt x="10" y="143"/>
                  </a:lnTo>
                  <a:lnTo>
                    <a:pt x="37" y="81"/>
                  </a:lnTo>
                  <a:lnTo>
                    <a:pt x="60" y="48"/>
                  </a:lnTo>
                  <a:lnTo>
                    <a:pt x="78" y="26"/>
                  </a:lnTo>
                  <a:lnTo>
                    <a:pt x="155"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87" name="Freeform 180"/>
            <p:cNvSpPr>
              <a:spLocks/>
            </p:cNvSpPr>
            <p:nvPr/>
          </p:nvSpPr>
          <p:spPr bwMode="auto">
            <a:xfrm>
              <a:off x="231" y="1940"/>
              <a:ext cx="42" cy="38"/>
            </a:xfrm>
            <a:custGeom>
              <a:avLst/>
              <a:gdLst>
                <a:gd name="T0" fmla="*/ 0 w 209"/>
                <a:gd name="T1" fmla="*/ 0 h 187"/>
                <a:gd name="T2" fmla="*/ 0 w 209"/>
                <a:gd name="T3" fmla="*/ 0 h 187"/>
                <a:gd name="T4" fmla="*/ 0 w 209"/>
                <a:gd name="T5" fmla="*/ 0 h 187"/>
                <a:gd name="T6" fmla="*/ 0 w 209"/>
                <a:gd name="T7" fmla="*/ 0 h 187"/>
                <a:gd name="T8" fmla="*/ 0 w 209"/>
                <a:gd name="T9" fmla="*/ 0 h 187"/>
                <a:gd name="T10" fmla="*/ 0 w 209"/>
                <a:gd name="T11" fmla="*/ 0 h 187"/>
                <a:gd name="T12" fmla="*/ 0 w 209"/>
                <a:gd name="T13" fmla="*/ 0 h 187"/>
                <a:gd name="T14" fmla="*/ 0 w 209"/>
                <a:gd name="T15" fmla="*/ 0 h 187"/>
                <a:gd name="T16" fmla="*/ 0 w 209"/>
                <a:gd name="T17" fmla="*/ 0 h 187"/>
                <a:gd name="T18" fmla="*/ 0 w 209"/>
                <a:gd name="T19" fmla="*/ 0 h 187"/>
                <a:gd name="T20" fmla="*/ 0 w 209"/>
                <a:gd name="T21" fmla="*/ 0 h 187"/>
                <a:gd name="T22" fmla="*/ 0 w 209"/>
                <a:gd name="T23" fmla="*/ 0 h 187"/>
                <a:gd name="T24" fmla="*/ 0 w 209"/>
                <a:gd name="T25" fmla="*/ 0 h 187"/>
                <a:gd name="T26" fmla="*/ 0 w 209"/>
                <a:gd name="T27" fmla="*/ 0 h 187"/>
                <a:gd name="T28" fmla="*/ 0 w 209"/>
                <a:gd name="T29" fmla="*/ 0 h 187"/>
                <a:gd name="T30" fmla="*/ 0 w 209"/>
                <a:gd name="T31" fmla="*/ 0 h 187"/>
                <a:gd name="T32" fmla="*/ 0 w 209"/>
                <a:gd name="T33" fmla="*/ 0 h 187"/>
                <a:gd name="T34" fmla="*/ 0 w 209"/>
                <a:gd name="T35" fmla="*/ 0 h 187"/>
                <a:gd name="T36" fmla="*/ 0 w 209"/>
                <a:gd name="T37" fmla="*/ 0 h 187"/>
                <a:gd name="T38" fmla="*/ 0 w 209"/>
                <a:gd name="T39" fmla="*/ 0 h 187"/>
                <a:gd name="T40" fmla="*/ 0 w 209"/>
                <a:gd name="T41" fmla="*/ 0 h 187"/>
                <a:gd name="T42" fmla="*/ 0 w 209"/>
                <a:gd name="T43" fmla="*/ 0 h 187"/>
                <a:gd name="T44" fmla="*/ 0 w 209"/>
                <a:gd name="T45" fmla="*/ 0 h 18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209" h="187">
                  <a:moveTo>
                    <a:pt x="209" y="0"/>
                  </a:moveTo>
                  <a:lnTo>
                    <a:pt x="209" y="15"/>
                  </a:lnTo>
                  <a:lnTo>
                    <a:pt x="182" y="51"/>
                  </a:lnTo>
                  <a:lnTo>
                    <a:pt x="157" y="71"/>
                  </a:lnTo>
                  <a:lnTo>
                    <a:pt x="100" y="113"/>
                  </a:lnTo>
                  <a:lnTo>
                    <a:pt x="77" y="130"/>
                  </a:lnTo>
                  <a:lnTo>
                    <a:pt x="25" y="170"/>
                  </a:lnTo>
                  <a:lnTo>
                    <a:pt x="82" y="152"/>
                  </a:lnTo>
                  <a:lnTo>
                    <a:pt x="140" y="135"/>
                  </a:lnTo>
                  <a:lnTo>
                    <a:pt x="198" y="130"/>
                  </a:lnTo>
                  <a:lnTo>
                    <a:pt x="194" y="147"/>
                  </a:lnTo>
                  <a:lnTo>
                    <a:pt x="100" y="164"/>
                  </a:lnTo>
                  <a:lnTo>
                    <a:pt x="52" y="184"/>
                  </a:lnTo>
                  <a:lnTo>
                    <a:pt x="25" y="187"/>
                  </a:lnTo>
                  <a:lnTo>
                    <a:pt x="2" y="180"/>
                  </a:lnTo>
                  <a:lnTo>
                    <a:pt x="0" y="158"/>
                  </a:lnTo>
                  <a:lnTo>
                    <a:pt x="18" y="141"/>
                  </a:lnTo>
                  <a:lnTo>
                    <a:pt x="44" y="116"/>
                  </a:lnTo>
                  <a:lnTo>
                    <a:pt x="75" y="80"/>
                  </a:lnTo>
                  <a:lnTo>
                    <a:pt x="107" y="40"/>
                  </a:lnTo>
                  <a:lnTo>
                    <a:pt x="144" y="12"/>
                  </a:lnTo>
                  <a:lnTo>
                    <a:pt x="184" y="2"/>
                  </a:lnTo>
                  <a:lnTo>
                    <a:pt x="209" y="0"/>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88" name="Freeform 181"/>
            <p:cNvSpPr>
              <a:spLocks/>
            </p:cNvSpPr>
            <p:nvPr/>
          </p:nvSpPr>
          <p:spPr bwMode="auto">
            <a:xfrm>
              <a:off x="232" y="1909"/>
              <a:ext cx="39" cy="49"/>
            </a:xfrm>
            <a:custGeom>
              <a:avLst/>
              <a:gdLst>
                <a:gd name="T0" fmla="*/ 0 w 192"/>
                <a:gd name="T1" fmla="*/ 0 h 246"/>
                <a:gd name="T2" fmla="*/ 0 w 192"/>
                <a:gd name="T3" fmla="*/ 0 h 246"/>
                <a:gd name="T4" fmla="*/ 0 w 192"/>
                <a:gd name="T5" fmla="*/ 0 h 246"/>
                <a:gd name="T6" fmla="*/ 0 w 192"/>
                <a:gd name="T7" fmla="*/ 0 h 246"/>
                <a:gd name="T8" fmla="*/ 0 w 192"/>
                <a:gd name="T9" fmla="*/ 0 h 246"/>
                <a:gd name="T10" fmla="*/ 0 w 192"/>
                <a:gd name="T11" fmla="*/ 0 h 246"/>
                <a:gd name="T12" fmla="*/ 0 w 192"/>
                <a:gd name="T13" fmla="*/ 0 h 246"/>
                <a:gd name="T14" fmla="*/ 0 w 192"/>
                <a:gd name="T15" fmla="*/ 0 h 246"/>
                <a:gd name="T16" fmla="*/ 0 w 192"/>
                <a:gd name="T17" fmla="*/ 0 h 246"/>
                <a:gd name="T18" fmla="*/ 0 w 192"/>
                <a:gd name="T19" fmla="*/ 0 h 246"/>
                <a:gd name="T20" fmla="*/ 0 w 192"/>
                <a:gd name="T21" fmla="*/ 0 h 246"/>
                <a:gd name="T22" fmla="*/ 0 w 192"/>
                <a:gd name="T23" fmla="*/ 0 h 246"/>
                <a:gd name="T24" fmla="*/ 0 w 192"/>
                <a:gd name="T25" fmla="*/ 0 h 246"/>
                <a:gd name="T26" fmla="*/ 0 w 192"/>
                <a:gd name="T27" fmla="*/ 0 h 246"/>
                <a:gd name="T28" fmla="*/ 0 w 192"/>
                <a:gd name="T29" fmla="*/ 0 h 246"/>
                <a:gd name="T30" fmla="*/ 0 w 192"/>
                <a:gd name="T31" fmla="*/ 0 h 246"/>
                <a:gd name="T32" fmla="*/ 0 w 192"/>
                <a:gd name="T33" fmla="*/ 0 h 24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92" h="246">
                  <a:moveTo>
                    <a:pt x="156" y="0"/>
                  </a:moveTo>
                  <a:lnTo>
                    <a:pt x="183" y="4"/>
                  </a:lnTo>
                  <a:lnTo>
                    <a:pt x="192" y="27"/>
                  </a:lnTo>
                  <a:lnTo>
                    <a:pt x="190" y="46"/>
                  </a:lnTo>
                  <a:lnTo>
                    <a:pt x="174" y="71"/>
                  </a:lnTo>
                  <a:lnTo>
                    <a:pt x="152" y="78"/>
                  </a:lnTo>
                  <a:lnTo>
                    <a:pt x="110" y="106"/>
                  </a:lnTo>
                  <a:lnTo>
                    <a:pt x="69" y="140"/>
                  </a:lnTo>
                  <a:lnTo>
                    <a:pt x="41" y="184"/>
                  </a:lnTo>
                  <a:lnTo>
                    <a:pt x="8" y="231"/>
                  </a:lnTo>
                  <a:lnTo>
                    <a:pt x="0" y="246"/>
                  </a:lnTo>
                  <a:lnTo>
                    <a:pt x="8" y="190"/>
                  </a:lnTo>
                  <a:lnTo>
                    <a:pt x="16" y="141"/>
                  </a:lnTo>
                  <a:lnTo>
                    <a:pt x="31" y="99"/>
                  </a:lnTo>
                  <a:lnTo>
                    <a:pt x="57" y="60"/>
                  </a:lnTo>
                  <a:lnTo>
                    <a:pt x="128" y="6"/>
                  </a:lnTo>
                  <a:lnTo>
                    <a:pt x="156" y="0"/>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89" name="Freeform 182"/>
            <p:cNvSpPr>
              <a:spLocks/>
            </p:cNvSpPr>
            <p:nvPr/>
          </p:nvSpPr>
          <p:spPr bwMode="auto">
            <a:xfrm>
              <a:off x="237" y="1860"/>
              <a:ext cx="41" cy="29"/>
            </a:xfrm>
            <a:custGeom>
              <a:avLst/>
              <a:gdLst>
                <a:gd name="T0" fmla="*/ 0 w 204"/>
                <a:gd name="T1" fmla="*/ 0 h 141"/>
                <a:gd name="T2" fmla="*/ 0 w 204"/>
                <a:gd name="T3" fmla="*/ 0 h 141"/>
                <a:gd name="T4" fmla="*/ 0 w 204"/>
                <a:gd name="T5" fmla="*/ 0 h 141"/>
                <a:gd name="T6" fmla="*/ 0 w 204"/>
                <a:gd name="T7" fmla="*/ 0 h 141"/>
                <a:gd name="T8" fmla="*/ 0 w 204"/>
                <a:gd name="T9" fmla="*/ 0 h 141"/>
                <a:gd name="T10" fmla="*/ 0 w 204"/>
                <a:gd name="T11" fmla="*/ 0 h 141"/>
                <a:gd name="T12" fmla="*/ 0 w 204"/>
                <a:gd name="T13" fmla="*/ 0 h 141"/>
                <a:gd name="T14" fmla="*/ 0 w 204"/>
                <a:gd name="T15" fmla="*/ 0 h 141"/>
                <a:gd name="T16" fmla="*/ 0 w 204"/>
                <a:gd name="T17" fmla="*/ 0 h 141"/>
                <a:gd name="T18" fmla="*/ 0 w 204"/>
                <a:gd name="T19" fmla="*/ 0 h 1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4" h="141">
                  <a:moveTo>
                    <a:pt x="204" y="141"/>
                  </a:moveTo>
                  <a:lnTo>
                    <a:pt x="169" y="110"/>
                  </a:lnTo>
                  <a:lnTo>
                    <a:pt x="111" y="89"/>
                  </a:lnTo>
                  <a:lnTo>
                    <a:pt x="71" y="78"/>
                  </a:lnTo>
                  <a:lnTo>
                    <a:pt x="0" y="0"/>
                  </a:lnTo>
                  <a:lnTo>
                    <a:pt x="53" y="30"/>
                  </a:lnTo>
                  <a:lnTo>
                    <a:pt x="103" y="51"/>
                  </a:lnTo>
                  <a:lnTo>
                    <a:pt x="138" y="69"/>
                  </a:lnTo>
                  <a:lnTo>
                    <a:pt x="155" y="89"/>
                  </a:lnTo>
                  <a:lnTo>
                    <a:pt x="204" y="141"/>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90" name="Freeform 183"/>
            <p:cNvSpPr>
              <a:spLocks/>
            </p:cNvSpPr>
            <p:nvPr/>
          </p:nvSpPr>
          <p:spPr bwMode="auto">
            <a:xfrm>
              <a:off x="286" y="1913"/>
              <a:ext cx="23" cy="73"/>
            </a:xfrm>
            <a:custGeom>
              <a:avLst/>
              <a:gdLst>
                <a:gd name="T0" fmla="*/ 0 w 115"/>
                <a:gd name="T1" fmla="*/ 0 h 368"/>
                <a:gd name="T2" fmla="*/ 0 w 115"/>
                <a:gd name="T3" fmla="*/ 0 h 368"/>
                <a:gd name="T4" fmla="*/ 0 w 115"/>
                <a:gd name="T5" fmla="*/ 0 h 368"/>
                <a:gd name="T6" fmla="*/ 0 w 115"/>
                <a:gd name="T7" fmla="*/ 0 h 368"/>
                <a:gd name="T8" fmla="*/ 0 w 115"/>
                <a:gd name="T9" fmla="*/ 0 h 368"/>
                <a:gd name="T10" fmla="*/ 0 w 115"/>
                <a:gd name="T11" fmla="*/ 0 h 368"/>
                <a:gd name="T12" fmla="*/ 0 w 115"/>
                <a:gd name="T13" fmla="*/ 0 h 368"/>
                <a:gd name="T14" fmla="*/ 0 w 115"/>
                <a:gd name="T15" fmla="*/ 0 h 368"/>
                <a:gd name="T16" fmla="*/ 0 w 115"/>
                <a:gd name="T17" fmla="*/ 0 h 368"/>
                <a:gd name="T18" fmla="*/ 0 w 115"/>
                <a:gd name="T19" fmla="*/ 0 h 368"/>
                <a:gd name="T20" fmla="*/ 0 w 115"/>
                <a:gd name="T21" fmla="*/ 0 h 368"/>
                <a:gd name="T22" fmla="*/ 0 w 115"/>
                <a:gd name="T23" fmla="*/ 0 h 368"/>
                <a:gd name="T24" fmla="*/ 0 w 115"/>
                <a:gd name="T25" fmla="*/ 0 h 368"/>
                <a:gd name="T26" fmla="*/ 0 w 115"/>
                <a:gd name="T27" fmla="*/ 0 h 368"/>
                <a:gd name="T28" fmla="*/ 0 w 115"/>
                <a:gd name="T29" fmla="*/ 0 h 368"/>
                <a:gd name="T30" fmla="*/ 0 w 115"/>
                <a:gd name="T31" fmla="*/ 0 h 368"/>
                <a:gd name="T32" fmla="*/ 0 w 115"/>
                <a:gd name="T33" fmla="*/ 0 h 368"/>
                <a:gd name="T34" fmla="*/ 0 w 115"/>
                <a:gd name="T35" fmla="*/ 0 h 368"/>
                <a:gd name="T36" fmla="*/ 0 w 115"/>
                <a:gd name="T37" fmla="*/ 0 h 36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15" h="368">
                  <a:moveTo>
                    <a:pt x="115" y="368"/>
                  </a:moveTo>
                  <a:lnTo>
                    <a:pt x="58" y="368"/>
                  </a:lnTo>
                  <a:lnTo>
                    <a:pt x="40" y="364"/>
                  </a:lnTo>
                  <a:lnTo>
                    <a:pt x="40" y="349"/>
                  </a:lnTo>
                  <a:lnTo>
                    <a:pt x="28" y="336"/>
                  </a:lnTo>
                  <a:lnTo>
                    <a:pt x="9" y="323"/>
                  </a:lnTo>
                  <a:lnTo>
                    <a:pt x="19" y="309"/>
                  </a:lnTo>
                  <a:lnTo>
                    <a:pt x="19" y="291"/>
                  </a:lnTo>
                  <a:lnTo>
                    <a:pt x="5" y="269"/>
                  </a:lnTo>
                  <a:lnTo>
                    <a:pt x="5" y="246"/>
                  </a:lnTo>
                  <a:lnTo>
                    <a:pt x="14" y="219"/>
                  </a:lnTo>
                  <a:lnTo>
                    <a:pt x="14" y="161"/>
                  </a:lnTo>
                  <a:lnTo>
                    <a:pt x="0" y="107"/>
                  </a:lnTo>
                  <a:lnTo>
                    <a:pt x="5" y="67"/>
                  </a:lnTo>
                  <a:lnTo>
                    <a:pt x="5" y="0"/>
                  </a:lnTo>
                  <a:lnTo>
                    <a:pt x="40" y="101"/>
                  </a:lnTo>
                  <a:lnTo>
                    <a:pt x="71" y="197"/>
                  </a:lnTo>
                  <a:lnTo>
                    <a:pt x="93" y="300"/>
                  </a:lnTo>
                  <a:lnTo>
                    <a:pt x="115" y="368"/>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91" name="Freeform 184"/>
            <p:cNvSpPr>
              <a:spLocks/>
            </p:cNvSpPr>
            <p:nvPr/>
          </p:nvSpPr>
          <p:spPr bwMode="auto">
            <a:xfrm>
              <a:off x="233" y="1992"/>
              <a:ext cx="41" cy="14"/>
            </a:xfrm>
            <a:custGeom>
              <a:avLst/>
              <a:gdLst>
                <a:gd name="T0" fmla="*/ 0 w 206"/>
                <a:gd name="T1" fmla="*/ 0 h 69"/>
                <a:gd name="T2" fmla="*/ 0 w 206"/>
                <a:gd name="T3" fmla="*/ 0 h 69"/>
                <a:gd name="T4" fmla="*/ 0 w 206"/>
                <a:gd name="T5" fmla="*/ 0 h 69"/>
                <a:gd name="T6" fmla="*/ 0 w 206"/>
                <a:gd name="T7" fmla="*/ 0 h 69"/>
                <a:gd name="T8" fmla="*/ 0 w 206"/>
                <a:gd name="T9" fmla="*/ 0 h 69"/>
                <a:gd name="T10" fmla="*/ 0 w 206"/>
                <a:gd name="T11" fmla="*/ 0 h 69"/>
                <a:gd name="T12" fmla="*/ 0 w 206"/>
                <a:gd name="T13" fmla="*/ 0 h 69"/>
                <a:gd name="T14" fmla="*/ 0 w 206"/>
                <a:gd name="T15" fmla="*/ 0 h 69"/>
                <a:gd name="T16" fmla="*/ 0 w 206"/>
                <a:gd name="T17" fmla="*/ 0 h 69"/>
                <a:gd name="T18" fmla="*/ 0 w 206"/>
                <a:gd name="T19" fmla="*/ 0 h 69"/>
                <a:gd name="T20" fmla="*/ 0 w 206"/>
                <a:gd name="T21" fmla="*/ 0 h 6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06" h="69">
                  <a:moveTo>
                    <a:pt x="42" y="34"/>
                  </a:moveTo>
                  <a:lnTo>
                    <a:pt x="87" y="15"/>
                  </a:lnTo>
                  <a:lnTo>
                    <a:pt x="129" y="3"/>
                  </a:lnTo>
                  <a:lnTo>
                    <a:pt x="184" y="0"/>
                  </a:lnTo>
                  <a:lnTo>
                    <a:pt x="206" y="4"/>
                  </a:lnTo>
                  <a:lnTo>
                    <a:pt x="196" y="26"/>
                  </a:lnTo>
                  <a:lnTo>
                    <a:pt x="174" y="43"/>
                  </a:lnTo>
                  <a:lnTo>
                    <a:pt x="126" y="57"/>
                  </a:lnTo>
                  <a:lnTo>
                    <a:pt x="50" y="69"/>
                  </a:lnTo>
                  <a:lnTo>
                    <a:pt x="0" y="65"/>
                  </a:lnTo>
                  <a:lnTo>
                    <a:pt x="42" y="34"/>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92" name="Freeform 185"/>
            <p:cNvSpPr>
              <a:spLocks/>
            </p:cNvSpPr>
            <p:nvPr/>
          </p:nvSpPr>
          <p:spPr bwMode="auto">
            <a:xfrm>
              <a:off x="284" y="1999"/>
              <a:ext cx="25" cy="31"/>
            </a:xfrm>
            <a:custGeom>
              <a:avLst/>
              <a:gdLst>
                <a:gd name="T0" fmla="*/ 0 w 124"/>
                <a:gd name="T1" fmla="*/ 0 h 154"/>
                <a:gd name="T2" fmla="*/ 0 w 124"/>
                <a:gd name="T3" fmla="*/ 0 h 154"/>
                <a:gd name="T4" fmla="*/ 0 w 124"/>
                <a:gd name="T5" fmla="*/ 0 h 154"/>
                <a:gd name="T6" fmla="*/ 0 w 124"/>
                <a:gd name="T7" fmla="*/ 0 h 154"/>
                <a:gd name="T8" fmla="*/ 0 w 124"/>
                <a:gd name="T9" fmla="*/ 0 h 154"/>
                <a:gd name="T10" fmla="*/ 0 w 124"/>
                <a:gd name="T11" fmla="*/ 0 h 154"/>
                <a:gd name="T12" fmla="*/ 0 w 124"/>
                <a:gd name="T13" fmla="*/ 0 h 154"/>
                <a:gd name="T14" fmla="*/ 0 w 124"/>
                <a:gd name="T15" fmla="*/ 0 h 154"/>
                <a:gd name="T16" fmla="*/ 0 w 124"/>
                <a:gd name="T17" fmla="*/ 0 h 154"/>
                <a:gd name="T18" fmla="*/ 0 w 124"/>
                <a:gd name="T19" fmla="*/ 0 h 154"/>
                <a:gd name="T20" fmla="*/ 0 w 124"/>
                <a:gd name="T21" fmla="*/ 0 h 154"/>
                <a:gd name="T22" fmla="*/ 0 w 124"/>
                <a:gd name="T23" fmla="*/ 0 h 154"/>
                <a:gd name="T24" fmla="*/ 0 w 124"/>
                <a:gd name="T25" fmla="*/ 0 h 15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24" h="154">
                  <a:moveTo>
                    <a:pt x="67" y="43"/>
                  </a:moveTo>
                  <a:lnTo>
                    <a:pt x="82" y="9"/>
                  </a:lnTo>
                  <a:lnTo>
                    <a:pt x="106" y="0"/>
                  </a:lnTo>
                  <a:lnTo>
                    <a:pt x="122" y="7"/>
                  </a:lnTo>
                  <a:lnTo>
                    <a:pt x="124" y="25"/>
                  </a:lnTo>
                  <a:lnTo>
                    <a:pt x="114" y="55"/>
                  </a:lnTo>
                  <a:lnTo>
                    <a:pt x="95" y="82"/>
                  </a:lnTo>
                  <a:lnTo>
                    <a:pt x="73" y="108"/>
                  </a:lnTo>
                  <a:lnTo>
                    <a:pt x="45" y="133"/>
                  </a:lnTo>
                  <a:lnTo>
                    <a:pt x="0" y="154"/>
                  </a:lnTo>
                  <a:lnTo>
                    <a:pt x="40" y="110"/>
                  </a:lnTo>
                  <a:lnTo>
                    <a:pt x="53" y="78"/>
                  </a:lnTo>
                  <a:lnTo>
                    <a:pt x="67" y="43"/>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93" name="Freeform 186"/>
            <p:cNvSpPr>
              <a:spLocks/>
            </p:cNvSpPr>
            <p:nvPr/>
          </p:nvSpPr>
          <p:spPr bwMode="auto">
            <a:xfrm>
              <a:off x="208" y="1836"/>
              <a:ext cx="60" cy="37"/>
            </a:xfrm>
            <a:custGeom>
              <a:avLst/>
              <a:gdLst>
                <a:gd name="T0" fmla="*/ 0 w 298"/>
                <a:gd name="T1" fmla="*/ 0 h 186"/>
                <a:gd name="T2" fmla="*/ 0 w 298"/>
                <a:gd name="T3" fmla="*/ 0 h 186"/>
                <a:gd name="T4" fmla="*/ 0 w 298"/>
                <a:gd name="T5" fmla="*/ 0 h 186"/>
                <a:gd name="T6" fmla="*/ 0 w 298"/>
                <a:gd name="T7" fmla="*/ 0 h 186"/>
                <a:gd name="T8" fmla="*/ 0 w 298"/>
                <a:gd name="T9" fmla="*/ 0 h 186"/>
                <a:gd name="T10" fmla="*/ 0 w 298"/>
                <a:gd name="T11" fmla="*/ 0 h 186"/>
                <a:gd name="T12" fmla="*/ 0 w 298"/>
                <a:gd name="T13" fmla="*/ 0 h 186"/>
                <a:gd name="T14" fmla="*/ 0 w 298"/>
                <a:gd name="T15" fmla="*/ 0 h 186"/>
                <a:gd name="T16" fmla="*/ 0 w 298"/>
                <a:gd name="T17" fmla="*/ 0 h 186"/>
                <a:gd name="T18" fmla="*/ 0 w 298"/>
                <a:gd name="T19" fmla="*/ 0 h 186"/>
                <a:gd name="T20" fmla="*/ 0 w 298"/>
                <a:gd name="T21" fmla="*/ 0 h 186"/>
                <a:gd name="T22" fmla="*/ 0 w 298"/>
                <a:gd name="T23" fmla="*/ 0 h 18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98" h="186">
                  <a:moveTo>
                    <a:pt x="298" y="186"/>
                  </a:moveTo>
                  <a:lnTo>
                    <a:pt x="289" y="109"/>
                  </a:lnTo>
                  <a:lnTo>
                    <a:pt x="226" y="82"/>
                  </a:lnTo>
                  <a:lnTo>
                    <a:pt x="142" y="49"/>
                  </a:lnTo>
                  <a:lnTo>
                    <a:pt x="80" y="25"/>
                  </a:lnTo>
                  <a:lnTo>
                    <a:pt x="23" y="0"/>
                  </a:lnTo>
                  <a:lnTo>
                    <a:pt x="0" y="53"/>
                  </a:lnTo>
                  <a:lnTo>
                    <a:pt x="55" y="84"/>
                  </a:lnTo>
                  <a:lnTo>
                    <a:pt x="119" y="107"/>
                  </a:lnTo>
                  <a:lnTo>
                    <a:pt x="168" y="122"/>
                  </a:lnTo>
                  <a:lnTo>
                    <a:pt x="229" y="154"/>
                  </a:lnTo>
                  <a:lnTo>
                    <a:pt x="298" y="186"/>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grpSp>
      <p:grpSp>
        <p:nvGrpSpPr>
          <p:cNvPr id="194" name="Group 187"/>
          <p:cNvGrpSpPr>
            <a:grpSpLocks/>
          </p:cNvGrpSpPr>
          <p:nvPr/>
        </p:nvGrpSpPr>
        <p:grpSpPr bwMode="auto">
          <a:xfrm>
            <a:off x="1794400" y="3397763"/>
            <a:ext cx="123814" cy="155175"/>
            <a:chOff x="141" y="2010"/>
            <a:chExt cx="123" cy="167"/>
          </a:xfrm>
        </p:grpSpPr>
        <p:sp>
          <p:nvSpPr>
            <p:cNvPr id="195" name="Freeform 188"/>
            <p:cNvSpPr>
              <a:spLocks/>
            </p:cNvSpPr>
            <p:nvPr/>
          </p:nvSpPr>
          <p:spPr bwMode="auto">
            <a:xfrm>
              <a:off x="141" y="2010"/>
              <a:ext cx="123" cy="167"/>
            </a:xfrm>
            <a:custGeom>
              <a:avLst/>
              <a:gdLst>
                <a:gd name="T0" fmla="*/ 0 w 617"/>
                <a:gd name="T1" fmla="*/ 0 h 835"/>
                <a:gd name="T2" fmla="*/ 0 w 617"/>
                <a:gd name="T3" fmla="*/ 0 h 835"/>
                <a:gd name="T4" fmla="*/ 0 w 617"/>
                <a:gd name="T5" fmla="*/ 0 h 835"/>
                <a:gd name="T6" fmla="*/ 0 w 617"/>
                <a:gd name="T7" fmla="*/ 0 h 835"/>
                <a:gd name="T8" fmla="*/ 0 w 617"/>
                <a:gd name="T9" fmla="*/ 0 h 835"/>
                <a:gd name="T10" fmla="*/ 0 w 617"/>
                <a:gd name="T11" fmla="*/ 0 h 835"/>
                <a:gd name="T12" fmla="*/ 0 w 617"/>
                <a:gd name="T13" fmla="*/ 0 h 835"/>
                <a:gd name="T14" fmla="*/ 0 w 617"/>
                <a:gd name="T15" fmla="*/ 0 h 835"/>
                <a:gd name="T16" fmla="*/ 0 w 617"/>
                <a:gd name="T17" fmla="*/ 0 h 835"/>
                <a:gd name="T18" fmla="*/ 0 w 617"/>
                <a:gd name="T19" fmla="*/ 0 h 835"/>
                <a:gd name="T20" fmla="*/ 0 w 617"/>
                <a:gd name="T21" fmla="*/ 0 h 835"/>
                <a:gd name="T22" fmla="*/ 0 w 617"/>
                <a:gd name="T23" fmla="*/ 0 h 835"/>
                <a:gd name="T24" fmla="*/ 0 w 617"/>
                <a:gd name="T25" fmla="*/ 0 h 835"/>
                <a:gd name="T26" fmla="*/ 0 w 617"/>
                <a:gd name="T27" fmla="*/ 0 h 835"/>
                <a:gd name="T28" fmla="*/ 0 w 617"/>
                <a:gd name="T29" fmla="*/ 0 h 835"/>
                <a:gd name="T30" fmla="*/ 0 w 617"/>
                <a:gd name="T31" fmla="*/ 0 h 835"/>
                <a:gd name="T32" fmla="*/ 0 w 617"/>
                <a:gd name="T33" fmla="*/ 0 h 835"/>
                <a:gd name="T34" fmla="*/ 0 w 617"/>
                <a:gd name="T35" fmla="*/ 0 h 835"/>
                <a:gd name="T36" fmla="*/ 0 w 617"/>
                <a:gd name="T37" fmla="*/ 0 h 835"/>
                <a:gd name="T38" fmla="*/ 0 w 617"/>
                <a:gd name="T39" fmla="*/ 0 h 835"/>
                <a:gd name="T40" fmla="*/ 0 w 617"/>
                <a:gd name="T41" fmla="*/ 0 h 835"/>
                <a:gd name="T42" fmla="*/ 0 w 617"/>
                <a:gd name="T43" fmla="*/ 0 h 835"/>
                <a:gd name="T44" fmla="*/ 0 w 617"/>
                <a:gd name="T45" fmla="*/ 0 h 835"/>
                <a:gd name="T46" fmla="*/ 0 w 617"/>
                <a:gd name="T47" fmla="*/ 0 h 835"/>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617" h="835">
                  <a:moveTo>
                    <a:pt x="342" y="123"/>
                  </a:moveTo>
                  <a:lnTo>
                    <a:pt x="229" y="113"/>
                  </a:lnTo>
                  <a:lnTo>
                    <a:pt x="160" y="96"/>
                  </a:lnTo>
                  <a:lnTo>
                    <a:pt x="139" y="64"/>
                  </a:lnTo>
                  <a:lnTo>
                    <a:pt x="139" y="38"/>
                  </a:lnTo>
                  <a:lnTo>
                    <a:pt x="121" y="15"/>
                  </a:lnTo>
                  <a:lnTo>
                    <a:pt x="58" y="0"/>
                  </a:lnTo>
                  <a:lnTo>
                    <a:pt x="0" y="5"/>
                  </a:lnTo>
                  <a:lnTo>
                    <a:pt x="70" y="650"/>
                  </a:lnTo>
                  <a:lnTo>
                    <a:pt x="121" y="710"/>
                  </a:lnTo>
                  <a:lnTo>
                    <a:pt x="183" y="768"/>
                  </a:lnTo>
                  <a:lnTo>
                    <a:pt x="273" y="813"/>
                  </a:lnTo>
                  <a:lnTo>
                    <a:pt x="377" y="827"/>
                  </a:lnTo>
                  <a:lnTo>
                    <a:pt x="518" y="835"/>
                  </a:lnTo>
                  <a:lnTo>
                    <a:pt x="599" y="823"/>
                  </a:lnTo>
                  <a:lnTo>
                    <a:pt x="617" y="777"/>
                  </a:lnTo>
                  <a:lnTo>
                    <a:pt x="608" y="718"/>
                  </a:lnTo>
                  <a:lnTo>
                    <a:pt x="550" y="537"/>
                  </a:lnTo>
                  <a:lnTo>
                    <a:pt x="500" y="357"/>
                  </a:lnTo>
                  <a:lnTo>
                    <a:pt x="478" y="221"/>
                  </a:lnTo>
                  <a:lnTo>
                    <a:pt x="478" y="186"/>
                  </a:lnTo>
                  <a:lnTo>
                    <a:pt x="446" y="136"/>
                  </a:lnTo>
                  <a:lnTo>
                    <a:pt x="409" y="123"/>
                  </a:lnTo>
                  <a:lnTo>
                    <a:pt x="342" y="123"/>
                  </a:lnTo>
                  <a:close/>
                </a:path>
              </a:pathLst>
            </a:custGeom>
            <a:solidFill>
              <a:srgbClr val="404040"/>
            </a:solidFill>
            <a:ln w="3175">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196" name="Freeform 189"/>
            <p:cNvSpPr>
              <a:spLocks/>
            </p:cNvSpPr>
            <p:nvPr/>
          </p:nvSpPr>
          <p:spPr bwMode="auto">
            <a:xfrm>
              <a:off x="143" y="2019"/>
              <a:ext cx="106" cy="153"/>
            </a:xfrm>
            <a:custGeom>
              <a:avLst/>
              <a:gdLst>
                <a:gd name="T0" fmla="*/ 0 w 531"/>
                <a:gd name="T1" fmla="*/ 0 h 766"/>
                <a:gd name="T2" fmla="*/ 0 w 531"/>
                <a:gd name="T3" fmla="*/ 0 h 766"/>
                <a:gd name="T4" fmla="*/ 0 w 531"/>
                <a:gd name="T5" fmla="*/ 0 h 766"/>
                <a:gd name="T6" fmla="*/ 0 w 531"/>
                <a:gd name="T7" fmla="*/ 0 h 766"/>
                <a:gd name="T8" fmla="*/ 0 w 531"/>
                <a:gd name="T9" fmla="*/ 0 h 766"/>
                <a:gd name="T10" fmla="*/ 0 w 531"/>
                <a:gd name="T11" fmla="*/ 0 h 766"/>
                <a:gd name="T12" fmla="*/ 0 w 531"/>
                <a:gd name="T13" fmla="*/ 0 h 766"/>
                <a:gd name="T14" fmla="*/ 0 w 531"/>
                <a:gd name="T15" fmla="*/ 0 h 766"/>
                <a:gd name="T16" fmla="*/ 0 w 531"/>
                <a:gd name="T17" fmla="*/ 0 h 766"/>
                <a:gd name="T18" fmla="*/ 0 w 531"/>
                <a:gd name="T19" fmla="*/ 0 h 766"/>
                <a:gd name="T20" fmla="*/ 0 w 531"/>
                <a:gd name="T21" fmla="*/ 0 h 766"/>
                <a:gd name="T22" fmla="*/ 0 w 531"/>
                <a:gd name="T23" fmla="*/ 0 h 766"/>
                <a:gd name="T24" fmla="*/ 0 w 531"/>
                <a:gd name="T25" fmla="*/ 0 h 766"/>
                <a:gd name="T26" fmla="*/ 0 w 531"/>
                <a:gd name="T27" fmla="*/ 0 h 766"/>
                <a:gd name="T28" fmla="*/ 0 w 531"/>
                <a:gd name="T29" fmla="*/ 0 h 766"/>
                <a:gd name="T30" fmla="*/ 0 w 531"/>
                <a:gd name="T31" fmla="*/ 0 h 766"/>
                <a:gd name="T32" fmla="*/ 0 w 531"/>
                <a:gd name="T33" fmla="*/ 0 h 766"/>
                <a:gd name="T34" fmla="*/ 0 w 531"/>
                <a:gd name="T35" fmla="*/ 0 h 766"/>
                <a:gd name="T36" fmla="*/ 0 w 531"/>
                <a:gd name="T37" fmla="*/ 0 h 766"/>
                <a:gd name="T38" fmla="*/ 0 w 531"/>
                <a:gd name="T39" fmla="*/ 0 h 766"/>
                <a:gd name="T40" fmla="*/ 0 w 531"/>
                <a:gd name="T41" fmla="*/ 0 h 76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531" h="766">
                  <a:moveTo>
                    <a:pt x="347" y="154"/>
                  </a:moveTo>
                  <a:lnTo>
                    <a:pt x="248" y="150"/>
                  </a:lnTo>
                  <a:lnTo>
                    <a:pt x="143" y="131"/>
                  </a:lnTo>
                  <a:lnTo>
                    <a:pt x="81" y="99"/>
                  </a:lnTo>
                  <a:lnTo>
                    <a:pt x="46" y="72"/>
                  </a:lnTo>
                  <a:lnTo>
                    <a:pt x="0" y="0"/>
                  </a:lnTo>
                  <a:lnTo>
                    <a:pt x="67" y="589"/>
                  </a:lnTo>
                  <a:lnTo>
                    <a:pt x="113" y="643"/>
                  </a:lnTo>
                  <a:lnTo>
                    <a:pt x="162" y="694"/>
                  </a:lnTo>
                  <a:lnTo>
                    <a:pt x="225" y="729"/>
                  </a:lnTo>
                  <a:lnTo>
                    <a:pt x="279" y="747"/>
                  </a:lnTo>
                  <a:lnTo>
                    <a:pt x="347" y="756"/>
                  </a:lnTo>
                  <a:lnTo>
                    <a:pt x="409" y="766"/>
                  </a:lnTo>
                  <a:lnTo>
                    <a:pt x="480" y="766"/>
                  </a:lnTo>
                  <a:lnTo>
                    <a:pt x="512" y="756"/>
                  </a:lnTo>
                  <a:lnTo>
                    <a:pt x="531" y="729"/>
                  </a:lnTo>
                  <a:lnTo>
                    <a:pt x="522" y="685"/>
                  </a:lnTo>
                  <a:lnTo>
                    <a:pt x="476" y="581"/>
                  </a:lnTo>
                  <a:lnTo>
                    <a:pt x="399" y="229"/>
                  </a:lnTo>
                  <a:lnTo>
                    <a:pt x="387" y="180"/>
                  </a:lnTo>
                  <a:lnTo>
                    <a:pt x="347" y="154"/>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grpSp>
      <p:sp>
        <p:nvSpPr>
          <p:cNvPr id="197" name="Freeform 190"/>
          <p:cNvSpPr>
            <a:spLocks/>
          </p:cNvSpPr>
          <p:nvPr/>
        </p:nvSpPr>
        <p:spPr bwMode="auto">
          <a:xfrm>
            <a:off x="2098400" y="3574309"/>
            <a:ext cx="9060" cy="131016"/>
          </a:xfrm>
          <a:custGeom>
            <a:avLst/>
            <a:gdLst>
              <a:gd name="T0" fmla="*/ 2147483646 w 43"/>
              <a:gd name="T1" fmla="*/ 0 h 703"/>
              <a:gd name="T2" fmla="*/ 2147483646 w 43"/>
              <a:gd name="T3" fmla="*/ 2147483646 h 703"/>
              <a:gd name="T4" fmla="*/ 2147483646 w 43"/>
              <a:gd name="T5" fmla="*/ 2147483646 h 703"/>
              <a:gd name="T6" fmla="*/ 2147483646 w 43"/>
              <a:gd name="T7" fmla="*/ 2147483646 h 703"/>
              <a:gd name="T8" fmla="*/ 2147483646 w 43"/>
              <a:gd name="T9" fmla="*/ 2147483646 h 703"/>
              <a:gd name="T10" fmla="*/ 2147483646 w 43"/>
              <a:gd name="T11" fmla="*/ 2147483646 h 703"/>
              <a:gd name="T12" fmla="*/ 2147483646 w 43"/>
              <a:gd name="T13" fmla="*/ 2147483646 h 703"/>
              <a:gd name="T14" fmla="*/ 0 w 43"/>
              <a:gd name="T15" fmla="*/ 2147483646 h 703"/>
              <a:gd name="T16" fmla="*/ 2147483646 w 43"/>
              <a:gd name="T17" fmla="*/ 2147483646 h 703"/>
              <a:gd name="T18" fmla="*/ 2147483646 w 43"/>
              <a:gd name="T19" fmla="*/ 2147483646 h 703"/>
              <a:gd name="T20" fmla="*/ 2147483646 w 43"/>
              <a:gd name="T21" fmla="*/ 2147483646 h 703"/>
              <a:gd name="T22" fmla="*/ 2147483646 w 43"/>
              <a:gd name="T23" fmla="*/ 2147483646 h 703"/>
              <a:gd name="T24" fmla="*/ 2147483646 w 43"/>
              <a:gd name="T25" fmla="*/ 2147483646 h 703"/>
              <a:gd name="T26" fmla="*/ 2147483646 w 43"/>
              <a:gd name="T27" fmla="*/ 2147483646 h 703"/>
              <a:gd name="T28" fmla="*/ 2147483646 w 43"/>
              <a:gd name="T29" fmla="*/ 0 h 70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43" h="703">
                <a:moveTo>
                  <a:pt x="29" y="0"/>
                </a:moveTo>
                <a:lnTo>
                  <a:pt x="43" y="36"/>
                </a:lnTo>
                <a:lnTo>
                  <a:pt x="27" y="63"/>
                </a:lnTo>
                <a:lnTo>
                  <a:pt x="14" y="122"/>
                </a:lnTo>
                <a:lnTo>
                  <a:pt x="32" y="176"/>
                </a:lnTo>
                <a:lnTo>
                  <a:pt x="21" y="491"/>
                </a:lnTo>
                <a:lnTo>
                  <a:pt x="21" y="693"/>
                </a:lnTo>
                <a:lnTo>
                  <a:pt x="0" y="703"/>
                </a:lnTo>
                <a:lnTo>
                  <a:pt x="2" y="284"/>
                </a:lnTo>
                <a:lnTo>
                  <a:pt x="21" y="184"/>
                </a:lnTo>
                <a:lnTo>
                  <a:pt x="10" y="137"/>
                </a:lnTo>
                <a:lnTo>
                  <a:pt x="4" y="120"/>
                </a:lnTo>
                <a:lnTo>
                  <a:pt x="12" y="69"/>
                </a:lnTo>
                <a:lnTo>
                  <a:pt x="27" y="40"/>
                </a:lnTo>
                <a:lnTo>
                  <a:pt x="29"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98" name="Freeform 191"/>
          <p:cNvSpPr>
            <a:spLocks/>
          </p:cNvSpPr>
          <p:nvPr/>
        </p:nvSpPr>
        <p:spPr bwMode="auto">
          <a:xfrm>
            <a:off x="2062162" y="3576168"/>
            <a:ext cx="22145" cy="6505"/>
          </a:xfrm>
          <a:custGeom>
            <a:avLst/>
            <a:gdLst>
              <a:gd name="T0" fmla="*/ 2147483646 w 112"/>
              <a:gd name="T1" fmla="*/ 0 h 36"/>
              <a:gd name="T2" fmla="*/ 2147483646 w 112"/>
              <a:gd name="T3" fmla="*/ 2147483646 h 36"/>
              <a:gd name="T4" fmla="*/ 2147483646 w 112"/>
              <a:gd name="T5" fmla="*/ 2147483646 h 36"/>
              <a:gd name="T6" fmla="*/ 0 w 112"/>
              <a:gd name="T7" fmla="*/ 2147483646 h 36"/>
              <a:gd name="T8" fmla="*/ 2147483646 w 112"/>
              <a:gd name="T9" fmla="*/ 2147483646 h 36"/>
              <a:gd name="T10" fmla="*/ 2147483646 w 112"/>
              <a:gd name="T11" fmla="*/ 0 h 3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12" h="36">
                <a:moveTo>
                  <a:pt x="112" y="0"/>
                </a:moveTo>
                <a:lnTo>
                  <a:pt x="57" y="26"/>
                </a:lnTo>
                <a:lnTo>
                  <a:pt x="9" y="36"/>
                </a:lnTo>
                <a:lnTo>
                  <a:pt x="0" y="36"/>
                </a:lnTo>
                <a:lnTo>
                  <a:pt x="29" y="11"/>
                </a:lnTo>
                <a:lnTo>
                  <a:pt x="112"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99" name="Freeform 192"/>
          <p:cNvSpPr>
            <a:spLocks/>
          </p:cNvSpPr>
          <p:nvPr/>
        </p:nvSpPr>
        <p:spPr bwMode="auto">
          <a:xfrm>
            <a:off x="1968546" y="3236084"/>
            <a:ext cx="30199" cy="75265"/>
          </a:xfrm>
          <a:custGeom>
            <a:avLst/>
            <a:gdLst>
              <a:gd name="T0" fmla="*/ 0 w 150"/>
              <a:gd name="T1" fmla="*/ 0 h 407"/>
              <a:gd name="T2" fmla="*/ 2147483646 w 150"/>
              <a:gd name="T3" fmla="*/ 2147483646 h 407"/>
              <a:gd name="T4" fmla="*/ 2147483646 w 150"/>
              <a:gd name="T5" fmla="*/ 2147483646 h 407"/>
              <a:gd name="T6" fmla="*/ 2147483646 w 150"/>
              <a:gd name="T7" fmla="*/ 2147483646 h 407"/>
              <a:gd name="T8" fmla="*/ 2147483646 w 150"/>
              <a:gd name="T9" fmla="*/ 2147483646 h 407"/>
              <a:gd name="T10" fmla="*/ 2147483646 w 150"/>
              <a:gd name="T11" fmla="*/ 2147483646 h 407"/>
              <a:gd name="T12" fmla="*/ 2147483646 w 150"/>
              <a:gd name="T13" fmla="*/ 2147483646 h 407"/>
              <a:gd name="T14" fmla="*/ 2147483646 w 150"/>
              <a:gd name="T15" fmla="*/ 2147483646 h 407"/>
              <a:gd name="T16" fmla="*/ 2147483646 w 150"/>
              <a:gd name="T17" fmla="*/ 2147483646 h 407"/>
              <a:gd name="T18" fmla="*/ 2147483646 w 150"/>
              <a:gd name="T19" fmla="*/ 2147483646 h 407"/>
              <a:gd name="T20" fmla="*/ 2147483646 w 150"/>
              <a:gd name="T21" fmla="*/ 2147483646 h 407"/>
              <a:gd name="T22" fmla="*/ 2147483646 w 150"/>
              <a:gd name="T23" fmla="*/ 2147483646 h 407"/>
              <a:gd name="T24" fmla="*/ 2147483646 w 150"/>
              <a:gd name="T25" fmla="*/ 2147483646 h 407"/>
              <a:gd name="T26" fmla="*/ 2147483646 w 150"/>
              <a:gd name="T27" fmla="*/ 2147483646 h 407"/>
              <a:gd name="T28" fmla="*/ 2147483646 w 150"/>
              <a:gd name="T29" fmla="*/ 2147483646 h 407"/>
              <a:gd name="T30" fmla="*/ 2147483646 w 150"/>
              <a:gd name="T31" fmla="*/ 2147483646 h 407"/>
              <a:gd name="T32" fmla="*/ 2147483646 w 150"/>
              <a:gd name="T33" fmla="*/ 2147483646 h 407"/>
              <a:gd name="T34" fmla="*/ 2147483646 w 150"/>
              <a:gd name="T35" fmla="*/ 2147483646 h 407"/>
              <a:gd name="T36" fmla="*/ 2147483646 w 150"/>
              <a:gd name="T37" fmla="*/ 2147483646 h 407"/>
              <a:gd name="T38" fmla="*/ 2147483646 w 150"/>
              <a:gd name="T39" fmla="*/ 2147483646 h 407"/>
              <a:gd name="T40" fmla="*/ 2147483646 w 150"/>
              <a:gd name="T41" fmla="*/ 2147483646 h 407"/>
              <a:gd name="T42" fmla="*/ 2147483646 w 150"/>
              <a:gd name="T43" fmla="*/ 2147483646 h 407"/>
              <a:gd name="T44" fmla="*/ 2147483646 w 150"/>
              <a:gd name="T45" fmla="*/ 2147483646 h 407"/>
              <a:gd name="T46" fmla="*/ 2147483646 w 150"/>
              <a:gd name="T47" fmla="*/ 2147483646 h 407"/>
              <a:gd name="T48" fmla="*/ 2147483646 w 150"/>
              <a:gd name="T49" fmla="*/ 2147483646 h 40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50" h="407">
                <a:moveTo>
                  <a:pt x="0" y="0"/>
                </a:moveTo>
                <a:lnTo>
                  <a:pt x="20" y="10"/>
                </a:lnTo>
                <a:lnTo>
                  <a:pt x="17" y="34"/>
                </a:lnTo>
                <a:lnTo>
                  <a:pt x="36" y="22"/>
                </a:lnTo>
                <a:lnTo>
                  <a:pt x="33" y="50"/>
                </a:lnTo>
                <a:lnTo>
                  <a:pt x="58" y="46"/>
                </a:lnTo>
                <a:lnTo>
                  <a:pt x="39" y="69"/>
                </a:lnTo>
                <a:lnTo>
                  <a:pt x="91" y="73"/>
                </a:lnTo>
                <a:lnTo>
                  <a:pt x="61" y="101"/>
                </a:lnTo>
                <a:lnTo>
                  <a:pt x="105" y="101"/>
                </a:lnTo>
                <a:lnTo>
                  <a:pt x="75" y="130"/>
                </a:lnTo>
                <a:lnTo>
                  <a:pt x="121" y="127"/>
                </a:lnTo>
                <a:lnTo>
                  <a:pt x="92" y="167"/>
                </a:lnTo>
                <a:lnTo>
                  <a:pt x="133" y="164"/>
                </a:lnTo>
                <a:lnTo>
                  <a:pt x="98" y="199"/>
                </a:lnTo>
                <a:lnTo>
                  <a:pt x="150" y="205"/>
                </a:lnTo>
                <a:lnTo>
                  <a:pt x="105" y="237"/>
                </a:lnTo>
                <a:lnTo>
                  <a:pt x="150" y="250"/>
                </a:lnTo>
                <a:lnTo>
                  <a:pt x="101" y="266"/>
                </a:lnTo>
                <a:lnTo>
                  <a:pt x="146" y="293"/>
                </a:lnTo>
                <a:lnTo>
                  <a:pt x="98" y="312"/>
                </a:lnTo>
                <a:lnTo>
                  <a:pt x="140" y="343"/>
                </a:lnTo>
                <a:lnTo>
                  <a:pt x="98" y="355"/>
                </a:lnTo>
                <a:lnTo>
                  <a:pt x="121" y="382"/>
                </a:lnTo>
                <a:lnTo>
                  <a:pt x="88" y="407"/>
                </a:lnTo>
              </a:path>
            </a:pathLst>
          </a:custGeom>
          <a:noFill/>
          <a:ln w="317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a:endParaRPr lang="zh-CN" altLang="en-US" sz="900" b="1">
              <a:latin typeface="微软雅黑" pitchFamily="34" charset="-122"/>
              <a:ea typeface="微软雅黑" pitchFamily="34" charset="-122"/>
            </a:endParaRPr>
          </a:p>
        </p:txBody>
      </p:sp>
      <p:sp>
        <p:nvSpPr>
          <p:cNvPr id="200" name="Text Box 193"/>
          <p:cNvSpPr txBox="1">
            <a:spLocks noChangeArrowheads="1"/>
          </p:cNvSpPr>
          <p:nvPr/>
        </p:nvSpPr>
        <p:spPr bwMode="auto">
          <a:xfrm>
            <a:off x="6632191" y="3936394"/>
            <a:ext cx="646331"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900" b="1" dirty="0">
                <a:latin typeface="微软雅黑" pitchFamily="34" charset="-122"/>
                <a:ea typeface="微软雅黑" pitchFamily="34" charset="-122"/>
              </a:rPr>
              <a:t>用户代理</a:t>
            </a:r>
          </a:p>
        </p:txBody>
      </p:sp>
      <p:sp>
        <p:nvSpPr>
          <p:cNvPr id="201" name="Oval 194"/>
          <p:cNvSpPr>
            <a:spLocks noChangeArrowheads="1"/>
          </p:cNvSpPr>
          <p:nvPr/>
        </p:nvSpPr>
        <p:spPr bwMode="auto">
          <a:xfrm>
            <a:off x="2135645" y="3298340"/>
            <a:ext cx="189245" cy="94777"/>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en-US" sz="900" b="1">
              <a:latin typeface="微软雅黑" pitchFamily="34" charset="-122"/>
              <a:ea typeface="微软雅黑" pitchFamily="34" charset="-122"/>
            </a:endParaRPr>
          </a:p>
        </p:txBody>
      </p:sp>
      <p:grpSp>
        <p:nvGrpSpPr>
          <p:cNvPr id="202" name="Group 195"/>
          <p:cNvGrpSpPr>
            <a:grpSpLocks/>
          </p:cNvGrpSpPr>
          <p:nvPr/>
        </p:nvGrpSpPr>
        <p:grpSpPr bwMode="auto">
          <a:xfrm>
            <a:off x="6678537" y="3085555"/>
            <a:ext cx="449960" cy="289908"/>
            <a:chOff x="4993" y="1674"/>
            <a:chExt cx="447" cy="312"/>
          </a:xfrm>
        </p:grpSpPr>
        <p:grpSp>
          <p:nvGrpSpPr>
            <p:cNvPr id="203" name="Group 196"/>
            <p:cNvGrpSpPr>
              <a:grpSpLocks/>
            </p:cNvGrpSpPr>
            <p:nvPr/>
          </p:nvGrpSpPr>
          <p:grpSpPr bwMode="auto">
            <a:xfrm>
              <a:off x="4993" y="1674"/>
              <a:ext cx="345" cy="282"/>
              <a:chOff x="4993" y="1674"/>
              <a:chExt cx="345" cy="282"/>
            </a:xfrm>
          </p:grpSpPr>
          <p:grpSp>
            <p:nvGrpSpPr>
              <p:cNvPr id="236" name="Group 197"/>
              <p:cNvGrpSpPr>
                <a:grpSpLocks/>
              </p:cNvGrpSpPr>
              <p:nvPr/>
            </p:nvGrpSpPr>
            <p:grpSpPr bwMode="auto">
              <a:xfrm>
                <a:off x="4993" y="1674"/>
                <a:ext cx="345" cy="282"/>
                <a:chOff x="4993" y="1674"/>
                <a:chExt cx="345" cy="282"/>
              </a:xfrm>
            </p:grpSpPr>
            <p:grpSp>
              <p:nvGrpSpPr>
                <p:cNvPr id="245" name="Group 198"/>
                <p:cNvGrpSpPr>
                  <a:grpSpLocks/>
                </p:cNvGrpSpPr>
                <p:nvPr/>
              </p:nvGrpSpPr>
              <p:grpSpPr bwMode="auto">
                <a:xfrm>
                  <a:off x="4993" y="1833"/>
                  <a:ext cx="345" cy="123"/>
                  <a:chOff x="4993" y="1833"/>
                  <a:chExt cx="345" cy="123"/>
                </a:xfrm>
              </p:grpSpPr>
              <p:sp>
                <p:nvSpPr>
                  <p:cNvPr id="251" name="Freeform 199"/>
                  <p:cNvSpPr>
                    <a:spLocks/>
                  </p:cNvSpPr>
                  <p:nvPr/>
                </p:nvSpPr>
                <p:spPr bwMode="auto">
                  <a:xfrm>
                    <a:off x="5140" y="1833"/>
                    <a:ext cx="198" cy="123"/>
                  </a:xfrm>
                  <a:custGeom>
                    <a:avLst/>
                    <a:gdLst>
                      <a:gd name="T0" fmla="*/ 0 w 1188"/>
                      <a:gd name="T1" fmla="*/ 0 h 738"/>
                      <a:gd name="T2" fmla="*/ 0 w 1188"/>
                      <a:gd name="T3" fmla="*/ 0 h 738"/>
                      <a:gd name="T4" fmla="*/ 0 w 1188"/>
                      <a:gd name="T5" fmla="*/ 0 h 738"/>
                      <a:gd name="T6" fmla="*/ 0 w 1188"/>
                      <a:gd name="T7" fmla="*/ 0 h 738"/>
                      <a:gd name="T8" fmla="*/ 0 w 1188"/>
                      <a:gd name="T9" fmla="*/ 0 h 7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88" h="738">
                        <a:moveTo>
                          <a:pt x="0" y="225"/>
                        </a:moveTo>
                        <a:lnTo>
                          <a:pt x="0" y="738"/>
                        </a:lnTo>
                        <a:lnTo>
                          <a:pt x="1188" y="360"/>
                        </a:lnTo>
                        <a:lnTo>
                          <a:pt x="1188" y="0"/>
                        </a:lnTo>
                        <a:lnTo>
                          <a:pt x="0" y="225"/>
                        </a:lnTo>
                        <a:close/>
                      </a:path>
                    </a:pathLst>
                  </a:custGeom>
                  <a:solidFill>
                    <a:srgbClr val="A0A0A0"/>
                  </a:solidFill>
                  <a:ln w="1588">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252" name="Freeform 200"/>
                  <p:cNvSpPr>
                    <a:spLocks/>
                  </p:cNvSpPr>
                  <p:nvPr/>
                </p:nvSpPr>
                <p:spPr bwMode="auto">
                  <a:xfrm>
                    <a:off x="4993" y="1862"/>
                    <a:ext cx="147" cy="94"/>
                  </a:xfrm>
                  <a:custGeom>
                    <a:avLst/>
                    <a:gdLst>
                      <a:gd name="T0" fmla="*/ 0 w 882"/>
                      <a:gd name="T1" fmla="*/ 0 h 563"/>
                      <a:gd name="T2" fmla="*/ 0 w 882"/>
                      <a:gd name="T3" fmla="*/ 0 h 563"/>
                      <a:gd name="T4" fmla="*/ 0 w 882"/>
                      <a:gd name="T5" fmla="*/ 0 h 563"/>
                      <a:gd name="T6" fmla="*/ 0 w 882"/>
                      <a:gd name="T7" fmla="*/ 0 h 563"/>
                      <a:gd name="T8" fmla="*/ 0 w 882"/>
                      <a:gd name="T9" fmla="*/ 0 h 5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82" h="563">
                        <a:moveTo>
                          <a:pt x="882" y="50"/>
                        </a:moveTo>
                        <a:lnTo>
                          <a:pt x="882" y="563"/>
                        </a:lnTo>
                        <a:lnTo>
                          <a:pt x="0" y="436"/>
                        </a:lnTo>
                        <a:lnTo>
                          <a:pt x="0" y="0"/>
                        </a:lnTo>
                        <a:lnTo>
                          <a:pt x="882" y="50"/>
                        </a:lnTo>
                        <a:close/>
                      </a:path>
                    </a:pathLst>
                  </a:custGeom>
                  <a:solidFill>
                    <a:srgbClr val="808080"/>
                  </a:solidFill>
                  <a:ln w="1588">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253" name="Freeform 201"/>
                  <p:cNvSpPr>
                    <a:spLocks/>
                  </p:cNvSpPr>
                  <p:nvPr/>
                </p:nvSpPr>
                <p:spPr bwMode="auto">
                  <a:xfrm>
                    <a:off x="4993" y="1833"/>
                    <a:ext cx="345" cy="38"/>
                  </a:xfrm>
                  <a:custGeom>
                    <a:avLst/>
                    <a:gdLst>
                      <a:gd name="T0" fmla="*/ 0 w 2070"/>
                      <a:gd name="T1" fmla="*/ 0 h 225"/>
                      <a:gd name="T2" fmla="*/ 0 w 2070"/>
                      <a:gd name="T3" fmla="*/ 0 h 225"/>
                      <a:gd name="T4" fmla="*/ 0 w 2070"/>
                      <a:gd name="T5" fmla="*/ 0 h 225"/>
                      <a:gd name="T6" fmla="*/ 0 w 2070"/>
                      <a:gd name="T7" fmla="*/ 0 h 225"/>
                      <a:gd name="T8" fmla="*/ 0 w 2070"/>
                      <a:gd name="T9" fmla="*/ 0 h 22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70" h="225">
                        <a:moveTo>
                          <a:pt x="0" y="175"/>
                        </a:moveTo>
                        <a:lnTo>
                          <a:pt x="892" y="225"/>
                        </a:lnTo>
                        <a:lnTo>
                          <a:pt x="2070" y="0"/>
                        </a:lnTo>
                        <a:lnTo>
                          <a:pt x="1202" y="0"/>
                        </a:lnTo>
                        <a:lnTo>
                          <a:pt x="0" y="175"/>
                        </a:lnTo>
                        <a:close/>
                      </a:path>
                    </a:pathLst>
                  </a:custGeom>
                  <a:solidFill>
                    <a:srgbClr val="C0C0C0"/>
                  </a:solidFill>
                  <a:ln w="1588">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grpSp>
            <p:sp>
              <p:nvSpPr>
                <p:cNvPr id="246" name="Freeform 202"/>
                <p:cNvSpPr>
                  <a:spLocks/>
                </p:cNvSpPr>
                <p:nvPr/>
              </p:nvSpPr>
              <p:spPr bwMode="auto">
                <a:xfrm>
                  <a:off x="5105" y="1823"/>
                  <a:ext cx="126" cy="35"/>
                </a:xfrm>
                <a:custGeom>
                  <a:avLst/>
                  <a:gdLst>
                    <a:gd name="T0" fmla="*/ 0 w 751"/>
                    <a:gd name="T1" fmla="*/ 0 h 210"/>
                    <a:gd name="T2" fmla="*/ 0 w 751"/>
                    <a:gd name="T3" fmla="*/ 0 h 210"/>
                    <a:gd name="T4" fmla="*/ 0 w 751"/>
                    <a:gd name="T5" fmla="*/ 0 h 210"/>
                    <a:gd name="T6" fmla="*/ 0 w 751"/>
                    <a:gd name="T7" fmla="*/ 0 h 210"/>
                    <a:gd name="T8" fmla="*/ 0 w 751"/>
                    <a:gd name="T9" fmla="*/ 0 h 210"/>
                    <a:gd name="T10" fmla="*/ 0 w 751"/>
                    <a:gd name="T11" fmla="*/ 0 h 21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751" h="210">
                      <a:moveTo>
                        <a:pt x="0" y="120"/>
                      </a:moveTo>
                      <a:lnTo>
                        <a:pt x="0" y="188"/>
                      </a:lnTo>
                      <a:lnTo>
                        <a:pt x="351" y="210"/>
                      </a:lnTo>
                      <a:lnTo>
                        <a:pt x="751" y="135"/>
                      </a:lnTo>
                      <a:lnTo>
                        <a:pt x="751" y="0"/>
                      </a:lnTo>
                      <a:lnTo>
                        <a:pt x="0" y="120"/>
                      </a:lnTo>
                      <a:close/>
                    </a:path>
                  </a:pathLst>
                </a:custGeom>
                <a:solidFill>
                  <a:srgbClr val="606060"/>
                </a:solidFill>
                <a:ln w="1588">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grpSp>
              <p:nvGrpSpPr>
                <p:cNvPr id="247" name="Group 203"/>
                <p:cNvGrpSpPr>
                  <a:grpSpLocks/>
                </p:cNvGrpSpPr>
                <p:nvPr/>
              </p:nvGrpSpPr>
              <p:grpSpPr bwMode="auto">
                <a:xfrm>
                  <a:off x="5020" y="1674"/>
                  <a:ext cx="279" cy="176"/>
                  <a:chOff x="5020" y="1674"/>
                  <a:chExt cx="279" cy="176"/>
                </a:xfrm>
              </p:grpSpPr>
              <p:sp>
                <p:nvSpPr>
                  <p:cNvPr id="248" name="Freeform 204"/>
                  <p:cNvSpPr>
                    <a:spLocks/>
                  </p:cNvSpPr>
                  <p:nvPr/>
                </p:nvSpPr>
                <p:spPr bwMode="auto">
                  <a:xfrm>
                    <a:off x="5139" y="1674"/>
                    <a:ext cx="160" cy="172"/>
                  </a:xfrm>
                  <a:custGeom>
                    <a:avLst/>
                    <a:gdLst>
                      <a:gd name="T0" fmla="*/ 0 w 960"/>
                      <a:gd name="T1" fmla="*/ 0 h 1031"/>
                      <a:gd name="T2" fmla="*/ 0 w 960"/>
                      <a:gd name="T3" fmla="*/ 0 h 1031"/>
                      <a:gd name="T4" fmla="*/ 0 w 960"/>
                      <a:gd name="T5" fmla="*/ 0 h 1031"/>
                      <a:gd name="T6" fmla="*/ 0 w 960"/>
                      <a:gd name="T7" fmla="*/ 0 h 1031"/>
                      <a:gd name="T8" fmla="*/ 0 w 960"/>
                      <a:gd name="T9" fmla="*/ 0 h 103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60" h="1031">
                        <a:moveTo>
                          <a:pt x="135" y="1031"/>
                        </a:moveTo>
                        <a:lnTo>
                          <a:pt x="0" y="33"/>
                        </a:lnTo>
                        <a:lnTo>
                          <a:pt x="827" y="0"/>
                        </a:lnTo>
                        <a:lnTo>
                          <a:pt x="960" y="889"/>
                        </a:lnTo>
                        <a:lnTo>
                          <a:pt x="135" y="1031"/>
                        </a:lnTo>
                        <a:close/>
                      </a:path>
                    </a:pathLst>
                  </a:custGeom>
                  <a:solidFill>
                    <a:srgbClr val="A0A0A0"/>
                  </a:solidFill>
                  <a:ln w="1588">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249" name="Freeform 205"/>
                  <p:cNvSpPr>
                    <a:spLocks/>
                  </p:cNvSpPr>
                  <p:nvPr/>
                </p:nvSpPr>
                <p:spPr bwMode="auto">
                  <a:xfrm>
                    <a:off x="5020" y="1679"/>
                    <a:ext cx="141" cy="171"/>
                  </a:xfrm>
                  <a:custGeom>
                    <a:avLst/>
                    <a:gdLst>
                      <a:gd name="T0" fmla="*/ 0 w 850"/>
                      <a:gd name="T1" fmla="*/ 0 h 1026"/>
                      <a:gd name="T2" fmla="*/ 0 w 850"/>
                      <a:gd name="T3" fmla="*/ 0 h 1026"/>
                      <a:gd name="T4" fmla="*/ 0 w 850"/>
                      <a:gd name="T5" fmla="*/ 0 h 1026"/>
                      <a:gd name="T6" fmla="*/ 0 w 850"/>
                      <a:gd name="T7" fmla="*/ 0 h 1026"/>
                      <a:gd name="T8" fmla="*/ 0 w 850"/>
                      <a:gd name="T9" fmla="*/ 0 h 10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50" h="1026">
                        <a:moveTo>
                          <a:pt x="715" y="0"/>
                        </a:moveTo>
                        <a:lnTo>
                          <a:pt x="0" y="228"/>
                        </a:lnTo>
                        <a:lnTo>
                          <a:pt x="102" y="1026"/>
                        </a:lnTo>
                        <a:lnTo>
                          <a:pt x="850" y="1000"/>
                        </a:lnTo>
                        <a:lnTo>
                          <a:pt x="715" y="0"/>
                        </a:lnTo>
                        <a:close/>
                      </a:path>
                    </a:pathLst>
                  </a:custGeom>
                  <a:solidFill>
                    <a:srgbClr val="808080"/>
                  </a:solidFill>
                  <a:ln w="1588">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250" name="Freeform 206"/>
                  <p:cNvSpPr>
                    <a:spLocks/>
                  </p:cNvSpPr>
                  <p:nvPr/>
                </p:nvSpPr>
                <p:spPr bwMode="auto">
                  <a:xfrm>
                    <a:off x="5166" y="1691"/>
                    <a:ext cx="115" cy="129"/>
                  </a:xfrm>
                  <a:custGeom>
                    <a:avLst/>
                    <a:gdLst>
                      <a:gd name="T0" fmla="*/ 0 w 689"/>
                      <a:gd name="T1" fmla="*/ 0 h 778"/>
                      <a:gd name="T2" fmla="*/ 0 w 689"/>
                      <a:gd name="T3" fmla="*/ 0 h 778"/>
                      <a:gd name="T4" fmla="*/ 0 w 689"/>
                      <a:gd name="T5" fmla="*/ 0 h 778"/>
                      <a:gd name="T6" fmla="*/ 0 w 689"/>
                      <a:gd name="T7" fmla="*/ 0 h 778"/>
                      <a:gd name="T8" fmla="*/ 0 w 689"/>
                      <a:gd name="T9" fmla="*/ 0 h 77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89" h="778">
                        <a:moveTo>
                          <a:pt x="0" y="36"/>
                        </a:moveTo>
                        <a:lnTo>
                          <a:pt x="98" y="778"/>
                        </a:lnTo>
                        <a:lnTo>
                          <a:pt x="689" y="689"/>
                        </a:lnTo>
                        <a:lnTo>
                          <a:pt x="587" y="0"/>
                        </a:lnTo>
                        <a:lnTo>
                          <a:pt x="0" y="36"/>
                        </a:lnTo>
                        <a:close/>
                      </a:path>
                    </a:pathLst>
                  </a:custGeom>
                  <a:solidFill>
                    <a:srgbClr val="00C0C0"/>
                  </a:solidFill>
                  <a:ln w="1588">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grpSp>
          </p:grpSp>
          <p:grpSp>
            <p:nvGrpSpPr>
              <p:cNvPr id="237" name="Group 207"/>
              <p:cNvGrpSpPr>
                <a:grpSpLocks/>
              </p:cNvGrpSpPr>
              <p:nvPr/>
            </p:nvGrpSpPr>
            <p:grpSpPr bwMode="auto">
              <a:xfrm>
                <a:off x="5212" y="1846"/>
                <a:ext cx="113" cy="80"/>
                <a:chOff x="5212" y="1846"/>
                <a:chExt cx="113" cy="80"/>
              </a:xfrm>
            </p:grpSpPr>
            <p:sp>
              <p:nvSpPr>
                <p:cNvPr id="238" name="Freeform 208"/>
                <p:cNvSpPr>
                  <a:spLocks/>
                </p:cNvSpPr>
                <p:nvPr/>
              </p:nvSpPr>
              <p:spPr bwMode="auto">
                <a:xfrm>
                  <a:off x="5212" y="1846"/>
                  <a:ext cx="112" cy="80"/>
                </a:xfrm>
                <a:custGeom>
                  <a:avLst/>
                  <a:gdLst>
                    <a:gd name="T0" fmla="*/ 0 w 674"/>
                    <a:gd name="T1" fmla="*/ 0 h 482"/>
                    <a:gd name="T2" fmla="*/ 0 w 674"/>
                    <a:gd name="T3" fmla="*/ 0 h 482"/>
                    <a:gd name="T4" fmla="*/ 0 w 674"/>
                    <a:gd name="T5" fmla="*/ 0 h 482"/>
                    <a:gd name="T6" fmla="*/ 0 w 674"/>
                    <a:gd name="T7" fmla="*/ 0 h 482"/>
                    <a:gd name="T8" fmla="*/ 0 w 674"/>
                    <a:gd name="T9" fmla="*/ 0 h 48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74" h="482">
                      <a:moveTo>
                        <a:pt x="674" y="0"/>
                      </a:moveTo>
                      <a:lnTo>
                        <a:pt x="0" y="143"/>
                      </a:lnTo>
                      <a:lnTo>
                        <a:pt x="0" y="482"/>
                      </a:lnTo>
                      <a:lnTo>
                        <a:pt x="674" y="271"/>
                      </a:lnTo>
                      <a:lnTo>
                        <a:pt x="674" y="0"/>
                      </a:lnTo>
                      <a:close/>
                    </a:path>
                  </a:pathLst>
                </a:custGeom>
                <a:solidFill>
                  <a:srgbClr val="404040"/>
                </a:solidFill>
                <a:ln w="1588">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239" name="Line 209"/>
                <p:cNvSpPr>
                  <a:spLocks noChangeShapeType="1"/>
                </p:cNvSpPr>
                <p:nvPr/>
              </p:nvSpPr>
              <p:spPr bwMode="auto">
                <a:xfrm flipV="1">
                  <a:off x="5286" y="1866"/>
                  <a:ext cx="30" cy="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240" name="Line 210"/>
                <p:cNvSpPr>
                  <a:spLocks noChangeShapeType="1"/>
                </p:cNvSpPr>
                <p:nvPr/>
              </p:nvSpPr>
              <p:spPr bwMode="auto">
                <a:xfrm flipH="1">
                  <a:off x="5231" y="1876"/>
                  <a:ext cx="39" cy="9"/>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241" name="Line 211"/>
                <p:cNvSpPr>
                  <a:spLocks noChangeShapeType="1"/>
                </p:cNvSpPr>
                <p:nvPr/>
              </p:nvSpPr>
              <p:spPr bwMode="auto">
                <a:xfrm>
                  <a:off x="5277" y="1856"/>
                  <a:ext cx="1" cy="52"/>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242" name="Line 212"/>
                <p:cNvSpPr>
                  <a:spLocks noChangeShapeType="1"/>
                </p:cNvSpPr>
                <p:nvPr/>
              </p:nvSpPr>
              <p:spPr bwMode="auto">
                <a:xfrm>
                  <a:off x="5223" y="1868"/>
                  <a:ext cx="1" cy="57"/>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243" name="Line 213"/>
                <p:cNvSpPr>
                  <a:spLocks noChangeShapeType="1"/>
                </p:cNvSpPr>
                <p:nvPr/>
              </p:nvSpPr>
              <p:spPr bwMode="auto">
                <a:xfrm flipH="1">
                  <a:off x="5223" y="1867"/>
                  <a:ext cx="102" cy="26"/>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244" name="Line 214"/>
                <p:cNvSpPr>
                  <a:spLocks noChangeShapeType="1"/>
                </p:cNvSpPr>
                <p:nvPr/>
              </p:nvSpPr>
              <p:spPr bwMode="auto">
                <a:xfrm flipV="1">
                  <a:off x="5223" y="1860"/>
                  <a:ext cx="102" cy="23"/>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grpSp>
        </p:grpSp>
        <p:grpSp>
          <p:nvGrpSpPr>
            <p:cNvPr id="204" name="Group 215"/>
            <p:cNvGrpSpPr>
              <a:grpSpLocks/>
            </p:cNvGrpSpPr>
            <p:nvPr/>
          </p:nvGrpSpPr>
          <p:grpSpPr bwMode="auto">
            <a:xfrm>
              <a:off x="5170" y="1848"/>
              <a:ext cx="270" cy="138"/>
              <a:chOff x="5170" y="1848"/>
              <a:chExt cx="270" cy="138"/>
            </a:xfrm>
          </p:grpSpPr>
          <p:grpSp>
            <p:nvGrpSpPr>
              <p:cNvPr id="205" name="Group 216"/>
              <p:cNvGrpSpPr>
                <a:grpSpLocks/>
              </p:cNvGrpSpPr>
              <p:nvPr/>
            </p:nvGrpSpPr>
            <p:grpSpPr bwMode="auto">
              <a:xfrm>
                <a:off x="5188" y="1923"/>
                <a:ext cx="43" cy="32"/>
                <a:chOff x="5188" y="1923"/>
                <a:chExt cx="43" cy="32"/>
              </a:xfrm>
            </p:grpSpPr>
            <p:sp>
              <p:nvSpPr>
                <p:cNvPr id="234" name="Freeform 217"/>
                <p:cNvSpPr>
                  <a:spLocks/>
                </p:cNvSpPr>
                <p:nvPr/>
              </p:nvSpPr>
              <p:spPr bwMode="auto">
                <a:xfrm>
                  <a:off x="5188" y="1923"/>
                  <a:ext cx="12" cy="32"/>
                </a:xfrm>
                <a:custGeom>
                  <a:avLst/>
                  <a:gdLst>
                    <a:gd name="T0" fmla="*/ 0 w 75"/>
                    <a:gd name="T1" fmla="*/ 0 h 194"/>
                    <a:gd name="T2" fmla="*/ 0 w 75"/>
                    <a:gd name="T3" fmla="*/ 0 h 194"/>
                    <a:gd name="T4" fmla="*/ 0 w 75"/>
                    <a:gd name="T5" fmla="*/ 0 h 194"/>
                    <a:gd name="T6" fmla="*/ 0 w 75"/>
                    <a:gd name="T7" fmla="*/ 0 h 194"/>
                    <a:gd name="T8" fmla="*/ 0 w 75"/>
                    <a:gd name="T9" fmla="*/ 0 h 19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 h="194">
                      <a:moveTo>
                        <a:pt x="23" y="0"/>
                      </a:moveTo>
                      <a:lnTo>
                        <a:pt x="0" y="183"/>
                      </a:lnTo>
                      <a:lnTo>
                        <a:pt x="55" y="194"/>
                      </a:lnTo>
                      <a:lnTo>
                        <a:pt x="75" y="8"/>
                      </a:lnTo>
                      <a:lnTo>
                        <a:pt x="23" y="0"/>
                      </a:lnTo>
                      <a:close/>
                    </a:path>
                  </a:pathLst>
                </a:custGeom>
                <a:solidFill>
                  <a:srgbClr val="606060"/>
                </a:solidFill>
                <a:ln w="1588">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235" name="Freeform 218"/>
                <p:cNvSpPr>
                  <a:spLocks/>
                </p:cNvSpPr>
                <p:nvPr/>
              </p:nvSpPr>
              <p:spPr bwMode="auto">
                <a:xfrm>
                  <a:off x="5197" y="1927"/>
                  <a:ext cx="34" cy="28"/>
                </a:xfrm>
                <a:custGeom>
                  <a:avLst/>
                  <a:gdLst>
                    <a:gd name="T0" fmla="*/ 0 w 206"/>
                    <a:gd name="T1" fmla="*/ 0 h 168"/>
                    <a:gd name="T2" fmla="*/ 0 w 206"/>
                    <a:gd name="T3" fmla="*/ 0 h 168"/>
                    <a:gd name="T4" fmla="*/ 0 w 206"/>
                    <a:gd name="T5" fmla="*/ 0 h 168"/>
                    <a:gd name="T6" fmla="*/ 0 w 206"/>
                    <a:gd name="T7" fmla="*/ 0 h 168"/>
                    <a:gd name="T8" fmla="*/ 0 w 206"/>
                    <a:gd name="T9" fmla="*/ 0 h 168"/>
                    <a:gd name="T10" fmla="*/ 0 w 206"/>
                    <a:gd name="T11" fmla="*/ 0 h 168"/>
                    <a:gd name="T12" fmla="*/ 0 w 206"/>
                    <a:gd name="T13" fmla="*/ 0 h 16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06" h="168">
                      <a:moveTo>
                        <a:pt x="17" y="5"/>
                      </a:moveTo>
                      <a:lnTo>
                        <a:pt x="0" y="168"/>
                      </a:lnTo>
                      <a:lnTo>
                        <a:pt x="206" y="84"/>
                      </a:lnTo>
                      <a:lnTo>
                        <a:pt x="126" y="58"/>
                      </a:lnTo>
                      <a:lnTo>
                        <a:pt x="52" y="97"/>
                      </a:lnTo>
                      <a:lnTo>
                        <a:pt x="75" y="0"/>
                      </a:lnTo>
                      <a:lnTo>
                        <a:pt x="17" y="5"/>
                      </a:lnTo>
                      <a:close/>
                    </a:path>
                  </a:pathLst>
                </a:custGeom>
                <a:solidFill>
                  <a:srgbClr val="404040"/>
                </a:solidFill>
                <a:ln w="1588">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grpSp>
          <p:grpSp>
            <p:nvGrpSpPr>
              <p:cNvPr id="206" name="Group 219"/>
              <p:cNvGrpSpPr>
                <a:grpSpLocks/>
              </p:cNvGrpSpPr>
              <p:nvPr/>
            </p:nvGrpSpPr>
            <p:grpSpPr bwMode="auto">
              <a:xfrm>
                <a:off x="5170" y="1848"/>
                <a:ext cx="270" cy="138"/>
                <a:chOff x="5170" y="1848"/>
                <a:chExt cx="270" cy="138"/>
              </a:xfrm>
            </p:grpSpPr>
            <p:sp>
              <p:nvSpPr>
                <p:cNvPr id="207" name="Freeform 220"/>
                <p:cNvSpPr>
                  <a:spLocks/>
                </p:cNvSpPr>
                <p:nvPr/>
              </p:nvSpPr>
              <p:spPr bwMode="auto">
                <a:xfrm>
                  <a:off x="5175" y="1848"/>
                  <a:ext cx="264" cy="122"/>
                </a:xfrm>
                <a:custGeom>
                  <a:avLst/>
                  <a:gdLst>
                    <a:gd name="T0" fmla="*/ 0 w 1583"/>
                    <a:gd name="T1" fmla="*/ 0 h 729"/>
                    <a:gd name="T2" fmla="*/ 0 w 1583"/>
                    <a:gd name="T3" fmla="*/ 0 h 729"/>
                    <a:gd name="T4" fmla="*/ 0 w 1583"/>
                    <a:gd name="T5" fmla="*/ 0 h 729"/>
                    <a:gd name="T6" fmla="*/ 0 w 1583"/>
                    <a:gd name="T7" fmla="*/ 0 h 729"/>
                    <a:gd name="T8" fmla="*/ 0 w 1583"/>
                    <a:gd name="T9" fmla="*/ 0 h 72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83" h="729">
                      <a:moveTo>
                        <a:pt x="0" y="309"/>
                      </a:moveTo>
                      <a:lnTo>
                        <a:pt x="759" y="729"/>
                      </a:lnTo>
                      <a:lnTo>
                        <a:pt x="1583" y="318"/>
                      </a:lnTo>
                      <a:lnTo>
                        <a:pt x="951" y="0"/>
                      </a:lnTo>
                      <a:lnTo>
                        <a:pt x="0" y="309"/>
                      </a:lnTo>
                      <a:close/>
                    </a:path>
                  </a:pathLst>
                </a:custGeom>
                <a:solidFill>
                  <a:srgbClr val="808080"/>
                </a:solidFill>
                <a:ln w="1588">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208" name="Freeform 221"/>
                <p:cNvSpPr>
                  <a:spLocks/>
                </p:cNvSpPr>
                <p:nvPr/>
              </p:nvSpPr>
              <p:spPr bwMode="auto">
                <a:xfrm>
                  <a:off x="5170" y="1899"/>
                  <a:ext cx="133" cy="86"/>
                </a:xfrm>
                <a:custGeom>
                  <a:avLst/>
                  <a:gdLst>
                    <a:gd name="T0" fmla="*/ 0 w 792"/>
                    <a:gd name="T1" fmla="*/ 0 h 516"/>
                    <a:gd name="T2" fmla="*/ 0 w 792"/>
                    <a:gd name="T3" fmla="*/ 0 h 516"/>
                    <a:gd name="T4" fmla="*/ 0 w 792"/>
                    <a:gd name="T5" fmla="*/ 0 h 516"/>
                    <a:gd name="T6" fmla="*/ 0 w 792"/>
                    <a:gd name="T7" fmla="*/ 0 h 516"/>
                    <a:gd name="T8" fmla="*/ 0 w 792"/>
                    <a:gd name="T9" fmla="*/ 0 h 51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92" h="516">
                      <a:moveTo>
                        <a:pt x="28" y="0"/>
                      </a:moveTo>
                      <a:lnTo>
                        <a:pt x="792" y="426"/>
                      </a:lnTo>
                      <a:lnTo>
                        <a:pt x="770" y="516"/>
                      </a:lnTo>
                      <a:lnTo>
                        <a:pt x="0" y="82"/>
                      </a:lnTo>
                      <a:lnTo>
                        <a:pt x="28" y="0"/>
                      </a:lnTo>
                      <a:close/>
                    </a:path>
                  </a:pathLst>
                </a:custGeom>
                <a:solidFill>
                  <a:srgbClr val="606060"/>
                </a:solidFill>
                <a:ln w="1588">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209" name="Freeform 222"/>
                <p:cNvSpPr>
                  <a:spLocks/>
                </p:cNvSpPr>
                <p:nvPr/>
              </p:nvSpPr>
              <p:spPr bwMode="auto">
                <a:xfrm>
                  <a:off x="5299" y="1901"/>
                  <a:ext cx="141" cy="85"/>
                </a:xfrm>
                <a:custGeom>
                  <a:avLst/>
                  <a:gdLst>
                    <a:gd name="T0" fmla="*/ 0 w 846"/>
                    <a:gd name="T1" fmla="*/ 0 h 507"/>
                    <a:gd name="T2" fmla="*/ 0 w 846"/>
                    <a:gd name="T3" fmla="*/ 0 h 507"/>
                    <a:gd name="T4" fmla="*/ 0 w 846"/>
                    <a:gd name="T5" fmla="*/ 0 h 507"/>
                    <a:gd name="T6" fmla="*/ 0 w 846"/>
                    <a:gd name="T7" fmla="*/ 0 h 507"/>
                    <a:gd name="T8" fmla="*/ 0 w 846"/>
                    <a:gd name="T9" fmla="*/ 0 h 50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46" h="507">
                      <a:moveTo>
                        <a:pt x="0" y="507"/>
                      </a:moveTo>
                      <a:lnTo>
                        <a:pt x="25" y="411"/>
                      </a:lnTo>
                      <a:lnTo>
                        <a:pt x="846" y="0"/>
                      </a:lnTo>
                      <a:lnTo>
                        <a:pt x="817" y="76"/>
                      </a:lnTo>
                      <a:lnTo>
                        <a:pt x="0" y="507"/>
                      </a:lnTo>
                      <a:close/>
                    </a:path>
                  </a:pathLst>
                </a:custGeom>
                <a:solidFill>
                  <a:srgbClr val="404040"/>
                </a:solidFill>
                <a:ln w="1588">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210" name="Freeform 223"/>
                <p:cNvSpPr>
                  <a:spLocks/>
                </p:cNvSpPr>
                <p:nvPr/>
              </p:nvSpPr>
              <p:spPr bwMode="auto">
                <a:xfrm>
                  <a:off x="5227" y="1905"/>
                  <a:ext cx="106" cy="54"/>
                </a:xfrm>
                <a:custGeom>
                  <a:avLst/>
                  <a:gdLst>
                    <a:gd name="T0" fmla="*/ 0 w 637"/>
                    <a:gd name="T1" fmla="*/ 0 h 321"/>
                    <a:gd name="T2" fmla="*/ 0 w 637"/>
                    <a:gd name="T3" fmla="*/ 0 h 321"/>
                    <a:gd name="T4" fmla="*/ 0 w 637"/>
                    <a:gd name="T5" fmla="*/ 0 h 321"/>
                    <a:gd name="T6" fmla="*/ 0 w 637"/>
                    <a:gd name="T7" fmla="*/ 0 h 321"/>
                    <a:gd name="T8" fmla="*/ 0 w 637"/>
                    <a:gd name="T9" fmla="*/ 0 h 32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37" h="321">
                      <a:moveTo>
                        <a:pt x="0" y="83"/>
                      </a:moveTo>
                      <a:lnTo>
                        <a:pt x="220" y="0"/>
                      </a:lnTo>
                      <a:lnTo>
                        <a:pt x="637" y="224"/>
                      </a:lnTo>
                      <a:lnTo>
                        <a:pt x="425" y="321"/>
                      </a:lnTo>
                      <a:lnTo>
                        <a:pt x="0" y="83"/>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11" name="Freeform 224"/>
                <p:cNvSpPr>
                  <a:spLocks/>
                </p:cNvSpPr>
                <p:nvPr/>
              </p:nvSpPr>
              <p:spPr bwMode="auto">
                <a:xfrm>
                  <a:off x="5270" y="1868"/>
                  <a:ext cx="156" cy="72"/>
                </a:xfrm>
                <a:custGeom>
                  <a:avLst/>
                  <a:gdLst>
                    <a:gd name="T0" fmla="*/ 0 w 938"/>
                    <a:gd name="T1" fmla="*/ 0 h 434"/>
                    <a:gd name="T2" fmla="*/ 0 w 938"/>
                    <a:gd name="T3" fmla="*/ 0 h 434"/>
                    <a:gd name="T4" fmla="*/ 0 w 938"/>
                    <a:gd name="T5" fmla="*/ 0 h 434"/>
                    <a:gd name="T6" fmla="*/ 0 w 938"/>
                    <a:gd name="T7" fmla="*/ 0 h 434"/>
                    <a:gd name="T8" fmla="*/ 0 w 938"/>
                    <a:gd name="T9" fmla="*/ 0 h 4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38" h="434">
                      <a:moveTo>
                        <a:pt x="0" y="210"/>
                      </a:moveTo>
                      <a:lnTo>
                        <a:pt x="410" y="434"/>
                      </a:lnTo>
                      <a:lnTo>
                        <a:pt x="938" y="186"/>
                      </a:lnTo>
                      <a:lnTo>
                        <a:pt x="554" y="0"/>
                      </a:lnTo>
                      <a:lnTo>
                        <a:pt x="0" y="210"/>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12" name="Freeform 225"/>
                <p:cNvSpPr>
                  <a:spLocks/>
                </p:cNvSpPr>
                <p:nvPr/>
              </p:nvSpPr>
              <p:spPr bwMode="auto">
                <a:xfrm>
                  <a:off x="5188" y="1852"/>
                  <a:ext cx="172" cy="66"/>
                </a:xfrm>
                <a:custGeom>
                  <a:avLst/>
                  <a:gdLst>
                    <a:gd name="T0" fmla="*/ 0 w 1034"/>
                    <a:gd name="T1" fmla="*/ 0 h 395"/>
                    <a:gd name="T2" fmla="*/ 0 w 1034"/>
                    <a:gd name="T3" fmla="*/ 0 h 395"/>
                    <a:gd name="T4" fmla="*/ 0 w 1034"/>
                    <a:gd name="T5" fmla="*/ 0 h 395"/>
                    <a:gd name="T6" fmla="*/ 0 w 1034"/>
                    <a:gd name="T7" fmla="*/ 0 h 395"/>
                    <a:gd name="T8" fmla="*/ 0 w 1034"/>
                    <a:gd name="T9" fmla="*/ 0 h 39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34" h="395">
                      <a:moveTo>
                        <a:pt x="216" y="395"/>
                      </a:moveTo>
                      <a:lnTo>
                        <a:pt x="0" y="285"/>
                      </a:lnTo>
                      <a:lnTo>
                        <a:pt x="867" y="0"/>
                      </a:lnTo>
                      <a:lnTo>
                        <a:pt x="1034" y="82"/>
                      </a:lnTo>
                      <a:lnTo>
                        <a:pt x="216" y="395"/>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13" name="Line 226"/>
                <p:cNvSpPr>
                  <a:spLocks noChangeShapeType="1"/>
                </p:cNvSpPr>
                <p:nvPr/>
              </p:nvSpPr>
              <p:spPr bwMode="auto">
                <a:xfrm flipV="1">
                  <a:off x="5193" y="1855"/>
                  <a:ext cx="148" cy="51"/>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214" name="Line 227"/>
                <p:cNvSpPr>
                  <a:spLocks noChangeShapeType="1"/>
                </p:cNvSpPr>
                <p:nvPr/>
              </p:nvSpPr>
              <p:spPr bwMode="auto">
                <a:xfrm flipV="1">
                  <a:off x="5205" y="1858"/>
                  <a:ext cx="144" cy="52"/>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215" name="Line 228"/>
                <p:cNvSpPr>
                  <a:spLocks noChangeShapeType="1"/>
                </p:cNvSpPr>
                <p:nvPr/>
              </p:nvSpPr>
              <p:spPr bwMode="auto">
                <a:xfrm flipV="1">
                  <a:off x="5214" y="1862"/>
                  <a:ext cx="141" cy="54"/>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216" name="Line 229"/>
                <p:cNvSpPr>
                  <a:spLocks noChangeShapeType="1"/>
                </p:cNvSpPr>
                <p:nvPr/>
              </p:nvSpPr>
              <p:spPr bwMode="auto">
                <a:xfrm flipV="1">
                  <a:off x="5235" y="1871"/>
                  <a:ext cx="138" cy="55"/>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217" name="Line 230"/>
                <p:cNvSpPr>
                  <a:spLocks noChangeShapeType="1"/>
                </p:cNvSpPr>
                <p:nvPr/>
              </p:nvSpPr>
              <p:spPr bwMode="auto">
                <a:xfrm flipV="1">
                  <a:off x="5246" y="1877"/>
                  <a:ext cx="137" cy="56"/>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218" name="Line 231"/>
                <p:cNvSpPr>
                  <a:spLocks noChangeShapeType="1"/>
                </p:cNvSpPr>
                <p:nvPr/>
              </p:nvSpPr>
              <p:spPr bwMode="auto">
                <a:xfrm flipV="1">
                  <a:off x="5261" y="1885"/>
                  <a:ext cx="124" cy="53"/>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219" name="Line 232"/>
                <p:cNvSpPr>
                  <a:spLocks noChangeShapeType="1"/>
                </p:cNvSpPr>
                <p:nvPr/>
              </p:nvSpPr>
              <p:spPr bwMode="auto">
                <a:xfrm flipV="1">
                  <a:off x="5274" y="1890"/>
                  <a:ext cx="119" cy="53"/>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220" name="Line 233"/>
                <p:cNvSpPr>
                  <a:spLocks noChangeShapeType="1"/>
                </p:cNvSpPr>
                <p:nvPr/>
              </p:nvSpPr>
              <p:spPr bwMode="auto">
                <a:xfrm flipV="1">
                  <a:off x="5291" y="1897"/>
                  <a:ext cx="114" cy="52"/>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221" name="Line 234"/>
                <p:cNvSpPr>
                  <a:spLocks noChangeShapeType="1"/>
                </p:cNvSpPr>
                <p:nvPr/>
              </p:nvSpPr>
              <p:spPr bwMode="auto">
                <a:xfrm>
                  <a:off x="5239" y="1915"/>
                  <a:ext cx="71" cy="40"/>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222" name="Line 235"/>
                <p:cNvSpPr>
                  <a:spLocks noChangeShapeType="1"/>
                </p:cNvSpPr>
                <p:nvPr/>
              </p:nvSpPr>
              <p:spPr bwMode="auto">
                <a:xfrm>
                  <a:off x="5255" y="1910"/>
                  <a:ext cx="69" cy="38"/>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223" name="Line 236"/>
                <p:cNvSpPr>
                  <a:spLocks noChangeShapeType="1"/>
                </p:cNvSpPr>
                <p:nvPr/>
              </p:nvSpPr>
              <p:spPr bwMode="auto">
                <a:xfrm>
                  <a:off x="5285" y="1897"/>
                  <a:ext cx="68" cy="37"/>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224" name="Line 237"/>
                <p:cNvSpPr>
                  <a:spLocks noChangeShapeType="1"/>
                </p:cNvSpPr>
                <p:nvPr/>
              </p:nvSpPr>
              <p:spPr bwMode="auto">
                <a:xfrm>
                  <a:off x="5301" y="1891"/>
                  <a:ext cx="67" cy="36"/>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225" name="Line 238"/>
                <p:cNvSpPr>
                  <a:spLocks noChangeShapeType="1"/>
                </p:cNvSpPr>
                <p:nvPr/>
              </p:nvSpPr>
              <p:spPr bwMode="auto">
                <a:xfrm>
                  <a:off x="5318" y="1886"/>
                  <a:ext cx="65" cy="36"/>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226" name="Line 239"/>
                <p:cNvSpPr>
                  <a:spLocks noChangeShapeType="1"/>
                </p:cNvSpPr>
                <p:nvPr/>
              </p:nvSpPr>
              <p:spPr bwMode="auto">
                <a:xfrm>
                  <a:off x="5332" y="1880"/>
                  <a:ext cx="64" cy="34"/>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227" name="Line 240"/>
                <p:cNvSpPr>
                  <a:spLocks noChangeShapeType="1"/>
                </p:cNvSpPr>
                <p:nvPr/>
              </p:nvSpPr>
              <p:spPr bwMode="auto">
                <a:xfrm>
                  <a:off x="5346" y="1874"/>
                  <a:ext cx="64" cy="33"/>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228" name="Line 241"/>
                <p:cNvSpPr>
                  <a:spLocks noChangeShapeType="1"/>
                </p:cNvSpPr>
                <p:nvPr/>
              </p:nvSpPr>
              <p:spPr bwMode="auto">
                <a:xfrm>
                  <a:off x="5209" y="1892"/>
                  <a:ext cx="35" cy="18"/>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229" name="Line 242"/>
                <p:cNvSpPr>
                  <a:spLocks noChangeShapeType="1"/>
                </p:cNvSpPr>
                <p:nvPr/>
              </p:nvSpPr>
              <p:spPr bwMode="auto">
                <a:xfrm>
                  <a:off x="5232" y="1885"/>
                  <a:ext cx="32" cy="17"/>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230" name="Line 243"/>
                <p:cNvSpPr>
                  <a:spLocks noChangeShapeType="1"/>
                </p:cNvSpPr>
                <p:nvPr/>
              </p:nvSpPr>
              <p:spPr bwMode="auto">
                <a:xfrm>
                  <a:off x="5252" y="1879"/>
                  <a:ext cx="33" cy="17"/>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231" name="Line 244"/>
                <p:cNvSpPr>
                  <a:spLocks noChangeShapeType="1"/>
                </p:cNvSpPr>
                <p:nvPr/>
              </p:nvSpPr>
              <p:spPr bwMode="auto">
                <a:xfrm>
                  <a:off x="5272" y="1872"/>
                  <a:ext cx="32" cy="15"/>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232" name="Line 245"/>
                <p:cNvSpPr>
                  <a:spLocks noChangeShapeType="1"/>
                </p:cNvSpPr>
                <p:nvPr/>
              </p:nvSpPr>
              <p:spPr bwMode="auto">
                <a:xfrm>
                  <a:off x="5292" y="1865"/>
                  <a:ext cx="31" cy="16"/>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233" name="Line 246"/>
                <p:cNvSpPr>
                  <a:spLocks noChangeShapeType="1"/>
                </p:cNvSpPr>
                <p:nvPr/>
              </p:nvSpPr>
              <p:spPr bwMode="auto">
                <a:xfrm>
                  <a:off x="5315" y="1858"/>
                  <a:ext cx="29" cy="15"/>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grpSp>
        </p:grpSp>
      </p:grpSp>
      <p:grpSp>
        <p:nvGrpSpPr>
          <p:cNvPr id="261" name="Group 254"/>
          <p:cNvGrpSpPr>
            <a:grpSpLocks/>
          </p:cNvGrpSpPr>
          <p:nvPr/>
        </p:nvGrpSpPr>
        <p:grpSpPr bwMode="auto">
          <a:xfrm>
            <a:off x="7012736" y="3258385"/>
            <a:ext cx="144954" cy="73406"/>
            <a:chOff x="5325" y="1860"/>
            <a:chExt cx="144" cy="79"/>
          </a:xfrm>
        </p:grpSpPr>
        <p:grpSp>
          <p:nvGrpSpPr>
            <p:cNvPr id="262" name="Group 255"/>
            <p:cNvGrpSpPr>
              <a:grpSpLocks/>
            </p:cNvGrpSpPr>
            <p:nvPr/>
          </p:nvGrpSpPr>
          <p:grpSpPr bwMode="auto">
            <a:xfrm>
              <a:off x="5325" y="1860"/>
              <a:ext cx="125" cy="63"/>
              <a:chOff x="5325" y="1860"/>
              <a:chExt cx="125" cy="63"/>
            </a:xfrm>
          </p:grpSpPr>
          <p:sp>
            <p:nvSpPr>
              <p:cNvPr id="266" name="Freeform 256"/>
              <p:cNvSpPr>
                <a:spLocks/>
              </p:cNvSpPr>
              <p:nvPr/>
            </p:nvSpPr>
            <p:spPr bwMode="auto">
              <a:xfrm>
                <a:off x="5325" y="1860"/>
                <a:ext cx="125" cy="63"/>
              </a:xfrm>
              <a:custGeom>
                <a:avLst/>
                <a:gdLst>
                  <a:gd name="T0" fmla="*/ 0 w 751"/>
                  <a:gd name="T1" fmla="*/ 0 h 379"/>
                  <a:gd name="T2" fmla="*/ 0 w 751"/>
                  <a:gd name="T3" fmla="*/ 0 h 379"/>
                  <a:gd name="T4" fmla="*/ 0 w 751"/>
                  <a:gd name="T5" fmla="*/ 0 h 379"/>
                  <a:gd name="T6" fmla="*/ 0 w 751"/>
                  <a:gd name="T7" fmla="*/ 0 h 379"/>
                  <a:gd name="T8" fmla="*/ 0 w 751"/>
                  <a:gd name="T9" fmla="*/ 0 h 379"/>
                  <a:gd name="T10" fmla="*/ 0 w 751"/>
                  <a:gd name="T11" fmla="*/ 0 h 379"/>
                  <a:gd name="T12" fmla="*/ 0 w 751"/>
                  <a:gd name="T13" fmla="*/ 0 h 379"/>
                  <a:gd name="T14" fmla="*/ 0 w 751"/>
                  <a:gd name="T15" fmla="*/ 0 h 379"/>
                  <a:gd name="T16" fmla="*/ 0 w 751"/>
                  <a:gd name="T17" fmla="*/ 0 h 379"/>
                  <a:gd name="T18" fmla="*/ 0 w 751"/>
                  <a:gd name="T19" fmla="*/ 0 h 379"/>
                  <a:gd name="T20" fmla="*/ 0 w 751"/>
                  <a:gd name="T21" fmla="*/ 0 h 379"/>
                  <a:gd name="T22" fmla="*/ 0 w 751"/>
                  <a:gd name="T23" fmla="*/ 0 h 379"/>
                  <a:gd name="T24" fmla="*/ 0 w 751"/>
                  <a:gd name="T25" fmla="*/ 0 h 379"/>
                  <a:gd name="T26" fmla="*/ 0 w 751"/>
                  <a:gd name="T27" fmla="*/ 0 h 379"/>
                  <a:gd name="T28" fmla="*/ 0 w 751"/>
                  <a:gd name="T29" fmla="*/ 0 h 379"/>
                  <a:gd name="T30" fmla="*/ 0 w 751"/>
                  <a:gd name="T31" fmla="*/ 0 h 379"/>
                  <a:gd name="T32" fmla="*/ 0 w 751"/>
                  <a:gd name="T33" fmla="*/ 0 h 379"/>
                  <a:gd name="T34" fmla="*/ 0 w 751"/>
                  <a:gd name="T35" fmla="*/ 0 h 379"/>
                  <a:gd name="T36" fmla="*/ 0 w 751"/>
                  <a:gd name="T37" fmla="*/ 0 h 379"/>
                  <a:gd name="T38" fmla="*/ 0 w 751"/>
                  <a:gd name="T39" fmla="*/ 0 h 379"/>
                  <a:gd name="T40" fmla="*/ 0 w 751"/>
                  <a:gd name="T41" fmla="*/ 0 h 379"/>
                  <a:gd name="T42" fmla="*/ 0 w 751"/>
                  <a:gd name="T43" fmla="*/ 0 h 379"/>
                  <a:gd name="T44" fmla="*/ 0 w 751"/>
                  <a:gd name="T45" fmla="*/ 0 h 379"/>
                  <a:gd name="T46" fmla="*/ 0 w 751"/>
                  <a:gd name="T47" fmla="*/ 0 h 379"/>
                  <a:gd name="T48" fmla="*/ 0 w 751"/>
                  <a:gd name="T49" fmla="*/ 0 h 379"/>
                  <a:gd name="T50" fmla="*/ 0 w 751"/>
                  <a:gd name="T51" fmla="*/ 0 h 379"/>
                  <a:gd name="T52" fmla="*/ 0 w 751"/>
                  <a:gd name="T53" fmla="*/ 0 h 379"/>
                  <a:gd name="T54" fmla="*/ 0 w 751"/>
                  <a:gd name="T55" fmla="*/ 0 h 379"/>
                  <a:gd name="T56" fmla="*/ 0 w 751"/>
                  <a:gd name="T57" fmla="*/ 0 h 379"/>
                  <a:gd name="T58" fmla="*/ 0 w 751"/>
                  <a:gd name="T59" fmla="*/ 0 h 379"/>
                  <a:gd name="T60" fmla="*/ 0 w 751"/>
                  <a:gd name="T61" fmla="*/ 0 h 379"/>
                  <a:gd name="T62" fmla="*/ 0 w 751"/>
                  <a:gd name="T63" fmla="*/ 0 h 379"/>
                  <a:gd name="T64" fmla="*/ 0 w 751"/>
                  <a:gd name="T65" fmla="*/ 0 h 379"/>
                  <a:gd name="T66" fmla="*/ 0 w 751"/>
                  <a:gd name="T67" fmla="*/ 0 h 379"/>
                  <a:gd name="T68" fmla="*/ 0 w 751"/>
                  <a:gd name="T69" fmla="*/ 0 h 379"/>
                  <a:gd name="T70" fmla="*/ 0 w 751"/>
                  <a:gd name="T71" fmla="*/ 0 h 379"/>
                  <a:gd name="T72" fmla="*/ 0 w 751"/>
                  <a:gd name="T73" fmla="*/ 0 h 379"/>
                  <a:gd name="T74" fmla="*/ 0 w 751"/>
                  <a:gd name="T75" fmla="*/ 0 h 379"/>
                  <a:gd name="T76" fmla="*/ 0 w 751"/>
                  <a:gd name="T77" fmla="*/ 0 h 379"/>
                  <a:gd name="T78" fmla="*/ 0 w 751"/>
                  <a:gd name="T79" fmla="*/ 0 h 379"/>
                  <a:gd name="T80" fmla="*/ 0 w 751"/>
                  <a:gd name="T81" fmla="*/ 0 h 379"/>
                  <a:gd name="T82" fmla="*/ 0 w 751"/>
                  <a:gd name="T83" fmla="*/ 0 h 379"/>
                  <a:gd name="T84" fmla="*/ 0 w 751"/>
                  <a:gd name="T85" fmla="*/ 0 h 379"/>
                  <a:gd name="T86" fmla="*/ 0 w 751"/>
                  <a:gd name="T87" fmla="*/ 0 h 379"/>
                  <a:gd name="T88" fmla="*/ 0 w 751"/>
                  <a:gd name="T89" fmla="*/ 0 h 379"/>
                  <a:gd name="T90" fmla="*/ 0 w 751"/>
                  <a:gd name="T91" fmla="*/ 0 h 379"/>
                  <a:gd name="T92" fmla="*/ 0 w 751"/>
                  <a:gd name="T93" fmla="*/ 0 h 379"/>
                  <a:gd name="T94" fmla="*/ 0 w 751"/>
                  <a:gd name="T95" fmla="*/ 0 h 379"/>
                  <a:gd name="T96" fmla="*/ 0 w 751"/>
                  <a:gd name="T97" fmla="*/ 0 h 379"/>
                  <a:gd name="T98" fmla="*/ 0 w 751"/>
                  <a:gd name="T99" fmla="*/ 0 h 379"/>
                  <a:gd name="T100" fmla="*/ 0 w 751"/>
                  <a:gd name="T101" fmla="*/ 0 h 379"/>
                  <a:gd name="T102" fmla="*/ 0 w 751"/>
                  <a:gd name="T103" fmla="*/ 0 h 379"/>
                  <a:gd name="T104" fmla="*/ 0 w 751"/>
                  <a:gd name="T105" fmla="*/ 0 h 379"/>
                  <a:gd name="T106" fmla="*/ 0 w 751"/>
                  <a:gd name="T107" fmla="*/ 0 h 379"/>
                  <a:gd name="T108" fmla="*/ 0 w 751"/>
                  <a:gd name="T109" fmla="*/ 0 h 379"/>
                  <a:gd name="T110" fmla="*/ 0 w 751"/>
                  <a:gd name="T111" fmla="*/ 0 h 379"/>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751" h="379">
                    <a:moveTo>
                      <a:pt x="679" y="379"/>
                    </a:moveTo>
                    <a:lnTo>
                      <a:pt x="639" y="370"/>
                    </a:lnTo>
                    <a:lnTo>
                      <a:pt x="600" y="352"/>
                    </a:lnTo>
                    <a:lnTo>
                      <a:pt x="564" y="344"/>
                    </a:lnTo>
                    <a:lnTo>
                      <a:pt x="502" y="353"/>
                    </a:lnTo>
                    <a:lnTo>
                      <a:pt x="457" y="352"/>
                    </a:lnTo>
                    <a:lnTo>
                      <a:pt x="425" y="341"/>
                    </a:lnTo>
                    <a:lnTo>
                      <a:pt x="399" y="332"/>
                    </a:lnTo>
                    <a:lnTo>
                      <a:pt x="373" y="320"/>
                    </a:lnTo>
                    <a:lnTo>
                      <a:pt x="346" y="295"/>
                    </a:lnTo>
                    <a:lnTo>
                      <a:pt x="324" y="273"/>
                    </a:lnTo>
                    <a:lnTo>
                      <a:pt x="288" y="246"/>
                    </a:lnTo>
                    <a:lnTo>
                      <a:pt x="238" y="254"/>
                    </a:lnTo>
                    <a:lnTo>
                      <a:pt x="208" y="256"/>
                    </a:lnTo>
                    <a:lnTo>
                      <a:pt x="190" y="251"/>
                    </a:lnTo>
                    <a:lnTo>
                      <a:pt x="182" y="243"/>
                    </a:lnTo>
                    <a:lnTo>
                      <a:pt x="176" y="228"/>
                    </a:lnTo>
                    <a:lnTo>
                      <a:pt x="180" y="215"/>
                    </a:lnTo>
                    <a:lnTo>
                      <a:pt x="190" y="200"/>
                    </a:lnTo>
                    <a:lnTo>
                      <a:pt x="208" y="193"/>
                    </a:lnTo>
                    <a:lnTo>
                      <a:pt x="248" y="188"/>
                    </a:lnTo>
                    <a:lnTo>
                      <a:pt x="296" y="171"/>
                    </a:lnTo>
                    <a:lnTo>
                      <a:pt x="256" y="140"/>
                    </a:lnTo>
                    <a:lnTo>
                      <a:pt x="209" y="121"/>
                    </a:lnTo>
                    <a:lnTo>
                      <a:pt x="168" y="124"/>
                    </a:lnTo>
                    <a:lnTo>
                      <a:pt x="121" y="121"/>
                    </a:lnTo>
                    <a:lnTo>
                      <a:pt x="93" y="131"/>
                    </a:lnTo>
                    <a:lnTo>
                      <a:pt x="54" y="132"/>
                    </a:lnTo>
                    <a:lnTo>
                      <a:pt x="42" y="121"/>
                    </a:lnTo>
                    <a:lnTo>
                      <a:pt x="39" y="105"/>
                    </a:lnTo>
                    <a:lnTo>
                      <a:pt x="18" y="106"/>
                    </a:lnTo>
                    <a:lnTo>
                      <a:pt x="6" y="103"/>
                    </a:lnTo>
                    <a:lnTo>
                      <a:pt x="0" y="87"/>
                    </a:lnTo>
                    <a:lnTo>
                      <a:pt x="4" y="74"/>
                    </a:lnTo>
                    <a:lnTo>
                      <a:pt x="15" y="68"/>
                    </a:lnTo>
                    <a:lnTo>
                      <a:pt x="36" y="56"/>
                    </a:lnTo>
                    <a:lnTo>
                      <a:pt x="52" y="44"/>
                    </a:lnTo>
                    <a:lnTo>
                      <a:pt x="71" y="34"/>
                    </a:lnTo>
                    <a:lnTo>
                      <a:pt x="93" y="27"/>
                    </a:lnTo>
                    <a:lnTo>
                      <a:pt x="112" y="27"/>
                    </a:lnTo>
                    <a:lnTo>
                      <a:pt x="203" y="9"/>
                    </a:lnTo>
                    <a:lnTo>
                      <a:pt x="222" y="4"/>
                    </a:lnTo>
                    <a:lnTo>
                      <a:pt x="244" y="0"/>
                    </a:lnTo>
                    <a:lnTo>
                      <a:pt x="267" y="4"/>
                    </a:lnTo>
                    <a:lnTo>
                      <a:pt x="295" y="13"/>
                    </a:lnTo>
                    <a:lnTo>
                      <a:pt x="373" y="56"/>
                    </a:lnTo>
                    <a:lnTo>
                      <a:pt x="410" y="64"/>
                    </a:lnTo>
                    <a:lnTo>
                      <a:pt x="443" y="71"/>
                    </a:lnTo>
                    <a:lnTo>
                      <a:pt x="469" y="87"/>
                    </a:lnTo>
                    <a:lnTo>
                      <a:pt x="484" y="108"/>
                    </a:lnTo>
                    <a:lnTo>
                      <a:pt x="549" y="153"/>
                    </a:lnTo>
                    <a:lnTo>
                      <a:pt x="578" y="174"/>
                    </a:lnTo>
                    <a:lnTo>
                      <a:pt x="617" y="215"/>
                    </a:lnTo>
                    <a:lnTo>
                      <a:pt x="641" y="227"/>
                    </a:lnTo>
                    <a:lnTo>
                      <a:pt x="751" y="232"/>
                    </a:lnTo>
                    <a:lnTo>
                      <a:pt x="679" y="379"/>
                    </a:lnTo>
                    <a:close/>
                  </a:path>
                </a:pathLst>
              </a:custGeom>
              <a:solidFill>
                <a:srgbClr val="FFC080"/>
              </a:solidFill>
              <a:ln w="1588">
                <a:solidFill>
                  <a:srgbClr val="402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267" name="Freeform 257"/>
              <p:cNvSpPr>
                <a:spLocks/>
              </p:cNvSpPr>
              <p:nvPr/>
            </p:nvSpPr>
            <p:spPr bwMode="auto">
              <a:xfrm>
                <a:off x="5374" y="1888"/>
                <a:ext cx="29" cy="7"/>
              </a:xfrm>
              <a:custGeom>
                <a:avLst/>
                <a:gdLst>
                  <a:gd name="T0" fmla="*/ 0 w 179"/>
                  <a:gd name="T1" fmla="*/ 0 h 43"/>
                  <a:gd name="T2" fmla="*/ 0 w 179"/>
                  <a:gd name="T3" fmla="*/ 0 h 43"/>
                  <a:gd name="T4" fmla="*/ 0 w 179"/>
                  <a:gd name="T5" fmla="*/ 0 h 43"/>
                  <a:gd name="T6" fmla="*/ 0 w 179"/>
                  <a:gd name="T7" fmla="*/ 0 h 43"/>
                  <a:gd name="T8" fmla="*/ 0 w 179"/>
                  <a:gd name="T9" fmla="*/ 0 h 43"/>
                  <a:gd name="T10" fmla="*/ 0 w 179"/>
                  <a:gd name="T11" fmla="*/ 0 h 43"/>
                  <a:gd name="T12" fmla="*/ 0 w 179"/>
                  <a:gd name="T13" fmla="*/ 0 h 43"/>
                  <a:gd name="T14" fmla="*/ 0 w 179"/>
                  <a:gd name="T15" fmla="*/ 0 h 43"/>
                  <a:gd name="T16" fmla="*/ 0 w 179"/>
                  <a:gd name="T17" fmla="*/ 0 h 43"/>
                  <a:gd name="T18" fmla="*/ 0 w 179"/>
                  <a:gd name="T19" fmla="*/ 0 h 43"/>
                  <a:gd name="T20" fmla="*/ 0 w 179"/>
                  <a:gd name="T21" fmla="*/ 0 h 43"/>
                  <a:gd name="T22" fmla="*/ 0 w 179"/>
                  <a:gd name="T23" fmla="*/ 0 h 43"/>
                  <a:gd name="T24" fmla="*/ 0 w 179"/>
                  <a:gd name="T25" fmla="*/ 0 h 43"/>
                  <a:gd name="T26" fmla="*/ 0 w 179"/>
                  <a:gd name="T27" fmla="*/ 0 h 43"/>
                  <a:gd name="T28" fmla="*/ 0 w 179"/>
                  <a:gd name="T29" fmla="*/ 0 h 4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79" h="43">
                    <a:moveTo>
                      <a:pt x="0" y="0"/>
                    </a:moveTo>
                    <a:lnTo>
                      <a:pt x="6" y="11"/>
                    </a:lnTo>
                    <a:lnTo>
                      <a:pt x="38" y="10"/>
                    </a:lnTo>
                    <a:lnTo>
                      <a:pt x="50" y="16"/>
                    </a:lnTo>
                    <a:lnTo>
                      <a:pt x="76" y="29"/>
                    </a:lnTo>
                    <a:lnTo>
                      <a:pt x="112" y="37"/>
                    </a:lnTo>
                    <a:lnTo>
                      <a:pt x="150" y="38"/>
                    </a:lnTo>
                    <a:lnTo>
                      <a:pt x="179" y="43"/>
                    </a:lnTo>
                    <a:lnTo>
                      <a:pt x="155" y="34"/>
                    </a:lnTo>
                    <a:lnTo>
                      <a:pt x="125" y="29"/>
                    </a:lnTo>
                    <a:lnTo>
                      <a:pt x="105" y="29"/>
                    </a:lnTo>
                    <a:lnTo>
                      <a:pt x="76" y="21"/>
                    </a:lnTo>
                    <a:lnTo>
                      <a:pt x="53" y="8"/>
                    </a:lnTo>
                    <a:lnTo>
                      <a:pt x="43" y="2"/>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68" name="Freeform 258"/>
              <p:cNvSpPr>
                <a:spLocks/>
              </p:cNvSpPr>
              <p:nvPr/>
            </p:nvSpPr>
            <p:spPr bwMode="auto">
              <a:xfrm>
                <a:off x="5362" y="1894"/>
                <a:ext cx="4" cy="4"/>
              </a:xfrm>
              <a:custGeom>
                <a:avLst/>
                <a:gdLst>
                  <a:gd name="T0" fmla="*/ 0 w 20"/>
                  <a:gd name="T1" fmla="*/ 0 h 24"/>
                  <a:gd name="T2" fmla="*/ 0 w 20"/>
                  <a:gd name="T3" fmla="*/ 0 h 24"/>
                  <a:gd name="T4" fmla="*/ 0 w 20"/>
                  <a:gd name="T5" fmla="*/ 0 h 24"/>
                  <a:gd name="T6" fmla="*/ 0 w 20"/>
                  <a:gd name="T7" fmla="*/ 0 h 24"/>
                  <a:gd name="T8" fmla="*/ 0 w 20"/>
                  <a:gd name="T9" fmla="*/ 0 h 24"/>
                  <a:gd name="T10" fmla="*/ 0 w 20"/>
                  <a:gd name="T11" fmla="*/ 0 h 24"/>
                  <a:gd name="T12" fmla="*/ 0 w 20"/>
                  <a:gd name="T13" fmla="*/ 0 h 2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0" h="24">
                    <a:moveTo>
                      <a:pt x="4" y="0"/>
                    </a:moveTo>
                    <a:lnTo>
                      <a:pt x="12" y="6"/>
                    </a:lnTo>
                    <a:lnTo>
                      <a:pt x="9" y="15"/>
                    </a:lnTo>
                    <a:lnTo>
                      <a:pt x="0" y="24"/>
                    </a:lnTo>
                    <a:lnTo>
                      <a:pt x="17" y="18"/>
                    </a:lnTo>
                    <a:lnTo>
                      <a:pt x="20" y="8"/>
                    </a:lnTo>
                    <a:lnTo>
                      <a:pt x="4"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69" name="Freeform 259"/>
              <p:cNvSpPr>
                <a:spLocks/>
              </p:cNvSpPr>
              <p:nvPr/>
            </p:nvSpPr>
            <p:spPr bwMode="auto">
              <a:xfrm>
                <a:off x="5331" y="1869"/>
                <a:ext cx="17" cy="8"/>
              </a:xfrm>
              <a:custGeom>
                <a:avLst/>
                <a:gdLst>
                  <a:gd name="T0" fmla="*/ 0 w 104"/>
                  <a:gd name="T1" fmla="*/ 0 h 48"/>
                  <a:gd name="T2" fmla="*/ 0 w 104"/>
                  <a:gd name="T3" fmla="*/ 0 h 48"/>
                  <a:gd name="T4" fmla="*/ 0 w 104"/>
                  <a:gd name="T5" fmla="*/ 0 h 48"/>
                  <a:gd name="T6" fmla="*/ 0 w 104"/>
                  <a:gd name="T7" fmla="*/ 0 h 48"/>
                  <a:gd name="T8" fmla="*/ 0 w 104"/>
                  <a:gd name="T9" fmla="*/ 0 h 48"/>
                  <a:gd name="T10" fmla="*/ 0 w 104"/>
                  <a:gd name="T11" fmla="*/ 0 h 48"/>
                  <a:gd name="T12" fmla="*/ 0 w 104"/>
                  <a:gd name="T13" fmla="*/ 0 h 48"/>
                  <a:gd name="T14" fmla="*/ 0 w 104"/>
                  <a:gd name="T15" fmla="*/ 0 h 48"/>
                  <a:gd name="T16" fmla="*/ 0 w 104"/>
                  <a:gd name="T17" fmla="*/ 0 h 48"/>
                  <a:gd name="T18" fmla="*/ 0 w 104"/>
                  <a:gd name="T19" fmla="*/ 0 h 48"/>
                  <a:gd name="T20" fmla="*/ 0 w 104"/>
                  <a:gd name="T21" fmla="*/ 0 h 48"/>
                  <a:gd name="T22" fmla="*/ 0 w 104"/>
                  <a:gd name="T23" fmla="*/ 0 h 48"/>
                  <a:gd name="T24" fmla="*/ 0 w 104"/>
                  <a:gd name="T25" fmla="*/ 0 h 4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04" h="48">
                    <a:moveTo>
                      <a:pt x="0" y="45"/>
                    </a:moveTo>
                    <a:lnTo>
                      <a:pt x="11" y="48"/>
                    </a:lnTo>
                    <a:lnTo>
                      <a:pt x="25" y="33"/>
                    </a:lnTo>
                    <a:lnTo>
                      <a:pt x="46" y="25"/>
                    </a:lnTo>
                    <a:lnTo>
                      <a:pt x="56" y="14"/>
                    </a:lnTo>
                    <a:lnTo>
                      <a:pt x="66" y="9"/>
                    </a:lnTo>
                    <a:lnTo>
                      <a:pt x="89" y="4"/>
                    </a:lnTo>
                    <a:lnTo>
                      <a:pt x="104" y="1"/>
                    </a:lnTo>
                    <a:lnTo>
                      <a:pt x="84" y="0"/>
                    </a:lnTo>
                    <a:lnTo>
                      <a:pt x="58" y="4"/>
                    </a:lnTo>
                    <a:lnTo>
                      <a:pt x="49" y="12"/>
                    </a:lnTo>
                    <a:lnTo>
                      <a:pt x="37" y="20"/>
                    </a:lnTo>
                    <a:lnTo>
                      <a:pt x="0" y="45"/>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70" name="Freeform 260"/>
              <p:cNvSpPr>
                <a:spLocks/>
              </p:cNvSpPr>
              <p:nvPr/>
            </p:nvSpPr>
            <p:spPr bwMode="auto">
              <a:xfrm>
                <a:off x="5357" y="1866"/>
                <a:ext cx="27" cy="7"/>
              </a:xfrm>
              <a:custGeom>
                <a:avLst/>
                <a:gdLst>
                  <a:gd name="T0" fmla="*/ 0 w 166"/>
                  <a:gd name="T1" fmla="*/ 0 h 42"/>
                  <a:gd name="T2" fmla="*/ 0 w 166"/>
                  <a:gd name="T3" fmla="*/ 0 h 42"/>
                  <a:gd name="T4" fmla="*/ 0 w 166"/>
                  <a:gd name="T5" fmla="*/ 0 h 42"/>
                  <a:gd name="T6" fmla="*/ 0 w 166"/>
                  <a:gd name="T7" fmla="*/ 0 h 42"/>
                  <a:gd name="T8" fmla="*/ 0 w 166"/>
                  <a:gd name="T9" fmla="*/ 0 h 42"/>
                  <a:gd name="T10" fmla="*/ 0 w 166"/>
                  <a:gd name="T11" fmla="*/ 0 h 42"/>
                  <a:gd name="T12" fmla="*/ 0 w 166"/>
                  <a:gd name="T13" fmla="*/ 0 h 42"/>
                  <a:gd name="T14" fmla="*/ 0 w 166"/>
                  <a:gd name="T15" fmla="*/ 0 h 42"/>
                  <a:gd name="T16" fmla="*/ 0 w 166"/>
                  <a:gd name="T17" fmla="*/ 0 h 42"/>
                  <a:gd name="T18" fmla="*/ 0 w 166"/>
                  <a:gd name="T19" fmla="*/ 0 h 42"/>
                  <a:gd name="T20" fmla="*/ 0 w 166"/>
                  <a:gd name="T21" fmla="*/ 0 h 42"/>
                  <a:gd name="T22" fmla="*/ 0 w 166"/>
                  <a:gd name="T23" fmla="*/ 0 h 42"/>
                  <a:gd name="T24" fmla="*/ 0 w 166"/>
                  <a:gd name="T25" fmla="*/ 0 h 42"/>
                  <a:gd name="T26" fmla="*/ 0 w 166"/>
                  <a:gd name="T27" fmla="*/ 0 h 42"/>
                  <a:gd name="T28" fmla="*/ 0 w 166"/>
                  <a:gd name="T29" fmla="*/ 0 h 42"/>
                  <a:gd name="T30" fmla="*/ 0 w 166"/>
                  <a:gd name="T31" fmla="*/ 0 h 4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66" h="42">
                    <a:moveTo>
                      <a:pt x="0" y="10"/>
                    </a:moveTo>
                    <a:lnTo>
                      <a:pt x="35" y="6"/>
                    </a:lnTo>
                    <a:lnTo>
                      <a:pt x="55" y="0"/>
                    </a:lnTo>
                    <a:lnTo>
                      <a:pt x="63" y="0"/>
                    </a:lnTo>
                    <a:lnTo>
                      <a:pt x="85" y="5"/>
                    </a:lnTo>
                    <a:lnTo>
                      <a:pt x="94" y="14"/>
                    </a:lnTo>
                    <a:lnTo>
                      <a:pt x="111" y="23"/>
                    </a:lnTo>
                    <a:lnTo>
                      <a:pt x="143" y="36"/>
                    </a:lnTo>
                    <a:lnTo>
                      <a:pt x="166" y="36"/>
                    </a:lnTo>
                    <a:lnTo>
                      <a:pt x="142" y="42"/>
                    </a:lnTo>
                    <a:lnTo>
                      <a:pt x="126" y="39"/>
                    </a:lnTo>
                    <a:lnTo>
                      <a:pt x="91" y="22"/>
                    </a:lnTo>
                    <a:lnTo>
                      <a:pt x="79" y="10"/>
                    </a:lnTo>
                    <a:lnTo>
                      <a:pt x="55" y="8"/>
                    </a:lnTo>
                    <a:lnTo>
                      <a:pt x="35" y="10"/>
                    </a:lnTo>
                    <a:lnTo>
                      <a:pt x="0" y="1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71" name="Freeform 261"/>
              <p:cNvSpPr>
                <a:spLocks/>
              </p:cNvSpPr>
              <p:nvPr/>
            </p:nvSpPr>
            <p:spPr bwMode="auto">
              <a:xfrm>
                <a:off x="5335" y="1874"/>
                <a:ext cx="6" cy="5"/>
              </a:xfrm>
              <a:custGeom>
                <a:avLst/>
                <a:gdLst>
                  <a:gd name="T0" fmla="*/ 0 w 33"/>
                  <a:gd name="T1" fmla="*/ 0 h 30"/>
                  <a:gd name="T2" fmla="*/ 0 w 33"/>
                  <a:gd name="T3" fmla="*/ 0 h 30"/>
                  <a:gd name="T4" fmla="*/ 0 w 33"/>
                  <a:gd name="T5" fmla="*/ 0 h 30"/>
                  <a:gd name="T6" fmla="*/ 0 w 33"/>
                  <a:gd name="T7" fmla="*/ 0 h 30"/>
                  <a:gd name="T8" fmla="*/ 0 w 33"/>
                  <a:gd name="T9" fmla="*/ 0 h 30"/>
                  <a:gd name="T10" fmla="*/ 0 w 33"/>
                  <a:gd name="T11" fmla="*/ 0 h 3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30">
                    <a:moveTo>
                      <a:pt x="25" y="0"/>
                    </a:moveTo>
                    <a:lnTo>
                      <a:pt x="33" y="11"/>
                    </a:lnTo>
                    <a:lnTo>
                      <a:pt x="23" y="24"/>
                    </a:lnTo>
                    <a:lnTo>
                      <a:pt x="0" y="30"/>
                    </a:lnTo>
                    <a:lnTo>
                      <a:pt x="25" y="15"/>
                    </a:lnTo>
                    <a:lnTo>
                      <a:pt x="25"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72" name="Freeform 262"/>
              <p:cNvSpPr>
                <a:spLocks/>
              </p:cNvSpPr>
              <p:nvPr/>
            </p:nvSpPr>
            <p:spPr bwMode="auto">
              <a:xfrm>
                <a:off x="5329" y="1870"/>
                <a:ext cx="6" cy="4"/>
              </a:xfrm>
              <a:custGeom>
                <a:avLst/>
                <a:gdLst>
                  <a:gd name="T0" fmla="*/ 0 w 33"/>
                  <a:gd name="T1" fmla="*/ 0 h 28"/>
                  <a:gd name="T2" fmla="*/ 0 w 33"/>
                  <a:gd name="T3" fmla="*/ 0 h 28"/>
                  <a:gd name="T4" fmla="*/ 0 w 33"/>
                  <a:gd name="T5" fmla="*/ 0 h 28"/>
                  <a:gd name="T6" fmla="*/ 0 w 33"/>
                  <a:gd name="T7" fmla="*/ 0 h 28"/>
                  <a:gd name="T8" fmla="*/ 0 w 33"/>
                  <a:gd name="T9" fmla="*/ 0 h 28"/>
                  <a:gd name="T10" fmla="*/ 0 w 33"/>
                  <a:gd name="T11" fmla="*/ 0 h 2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8">
                    <a:moveTo>
                      <a:pt x="33" y="16"/>
                    </a:moveTo>
                    <a:lnTo>
                      <a:pt x="25" y="0"/>
                    </a:lnTo>
                    <a:lnTo>
                      <a:pt x="24" y="13"/>
                    </a:lnTo>
                    <a:lnTo>
                      <a:pt x="0" y="26"/>
                    </a:lnTo>
                    <a:lnTo>
                      <a:pt x="3" y="28"/>
                    </a:lnTo>
                    <a:lnTo>
                      <a:pt x="33" y="16"/>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73" name="Freeform 263"/>
              <p:cNvSpPr>
                <a:spLocks/>
              </p:cNvSpPr>
              <p:nvPr/>
            </p:nvSpPr>
            <p:spPr bwMode="auto">
              <a:xfrm>
                <a:off x="5399" y="1876"/>
                <a:ext cx="6" cy="7"/>
              </a:xfrm>
              <a:custGeom>
                <a:avLst/>
                <a:gdLst>
                  <a:gd name="T0" fmla="*/ 0 w 37"/>
                  <a:gd name="T1" fmla="*/ 0 h 42"/>
                  <a:gd name="T2" fmla="*/ 0 w 37"/>
                  <a:gd name="T3" fmla="*/ 0 h 42"/>
                  <a:gd name="T4" fmla="*/ 0 w 37"/>
                  <a:gd name="T5" fmla="*/ 0 h 42"/>
                  <a:gd name="T6" fmla="*/ 0 w 37"/>
                  <a:gd name="T7" fmla="*/ 0 h 42"/>
                  <a:gd name="T8" fmla="*/ 0 w 37"/>
                  <a:gd name="T9" fmla="*/ 0 h 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 h="42">
                    <a:moveTo>
                      <a:pt x="0" y="0"/>
                    </a:moveTo>
                    <a:lnTo>
                      <a:pt x="8" y="21"/>
                    </a:lnTo>
                    <a:lnTo>
                      <a:pt x="23" y="39"/>
                    </a:lnTo>
                    <a:lnTo>
                      <a:pt x="37" y="42"/>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74" name="Freeform 264"/>
              <p:cNvSpPr>
                <a:spLocks/>
              </p:cNvSpPr>
              <p:nvPr/>
            </p:nvSpPr>
            <p:spPr bwMode="auto">
              <a:xfrm>
                <a:off x="5420" y="1907"/>
                <a:ext cx="9" cy="6"/>
              </a:xfrm>
              <a:custGeom>
                <a:avLst/>
                <a:gdLst>
                  <a:gd name="T0" fmla="*/ 0 w 50"/>
                  <a:gd name="T1" fmla="*/ 0 h 39"/>
                  <a:gd name="T2" fmla="*/ 0 w 50"/>
                  <a:gd name="T3" fmla="*/ 0 h 39"/>
                  <a:gd name="T4" fmla="*/ 0 w 50"/>
                  <a:gd name="T5" fmla="*/ 0 h 39"/>
                  <a:gd name="T6" fmla="*/ 0 w 50"/>
                  <a:gd name="T7" fmla="*/ 0 h 3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0" h="39">
                    <a:moveTo>
                      <a:pt x="50" y="0"/>
                    </a:moveTo>
                    <a:lnTo>
                      <a:pt x="17" y="14"/>
                    </a:lnTo>
                    <a:lnTo>
                      <a:pt x="0" y="39"/>
                    </a:lnTo>
                    <a:lnTo>
                      <a:pt x="5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grpSp>
        <p:grpSp>
          <p:nvGrpSpPr>
            <p:cNvPr id="263" name="Group 265"/>
            <p:cNvGrpSpPr>
              <a:grpSpLocks/>
            </p:cNvGrpSpPr>
            <p:nvPr/>
          </p:nvGrpSpPr>
          <p:grpSpPr bwMode="auto">
            <a:xfrm>
              <a:off x="5432" y="1894"/>
              <a:ext cx="37" cy="45"/>
              <a:chOff x="5432" y="1894"/>
              <a:chExt cx="37" cy="45"/>
            </a:xfrm>
          </p:grpSpPr>
          <p:sp>
            <p:nvSpPr>
              <p:cNvPr id="264" name="Freeform 266"/>
              <p:cNvSpPr>
                <a:spLocks/>
              </p:cNvSpPr>
              <p:nvPr/>
            </p:nvSpPr>
            <p:spPr bwMode="auto">
              <a:xfrm>
                <a:off x="5432" y="1894"/>
                <a:ext cx="37" cy="45"/>
              </a:xfrm>
              <a:custGeom>
                <a:avLst/>
                <a:gdLst>
                  <a:gd name="T0" fmla="*/ 0 w 219"/>
                  <a:gd name="T1" fmla="*/ 0 h 267"/>
                  <a:gd name="T2" fmla="*/ 0 w 219"/>
                  <a:gd name="T3" fmla="*/ 0 h 267"/>
                  <a:gd name="T4" fmla="*/ 0 w 219"/>
                  <a:gd name="T5" fmla="*/ 0 h 267"/>
                  <a:gd name="T6" fmla="*/ 0 w 219"/>
                  <a:gd name="T7" fmla="*/ 0 h 267"/>
                  <a:gd name="T8" fmla="*/ 0 w 219"/>
                  <a:gd name="T9" fmla="*/ 0 h 267"/>
                  <a:gd name="T10" fmla="*/ 0 w 219"/>
                  <a:gd name="T11" fmla="*/ 0 h 267"/>
                  <a:gd name="T12" fmla="*/ 0 w 219"/>
                  <a:gd name="T13" fmla="*/ 0 h 267"/>
                  <a:gd name="T14" fmla="*/ 0 w 219"/>
                  <a:gd name="T15" fmla="*/ 0 h 267"/>
                  <a:gd name="T16" fmla="*/ 0 w 219"/>
                  <a:gd name="T17" fmla="*/ 0 h 267"/>
                  <a:gd name="T18" fmla="*/ 0 w 219"/>
                  <a:gd name="T19" fmla="*/ 0 h 26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9" h="267">
                    <a:moveTo>
                      <a:pt x="77" y="17"/>
                    </a:moveTo>
                    <a:lnTo>
                      <a:pt x="42" y="55"/>
                    </a:lnTo>
                    <a:lnTo>
                      <a:pt x="26" y="87"/>
                    </a:lnTo>
                    <a:lnTo>
                      <a:pt x="11" y="138"/>
                    </a:lnTo>
                    <a:lnTo>
                      <a:pt x="11" y="167"/>
                    </a:lnTo>
                    <a:lnTo>
                      <a:pt x="0" y="210"/>
                    </a:lnTo>
                    <a:lnTo>
                      <a:pt x="178" y="267"/>
                    </a:lnTo>
                    <a:lnTo>
                      <a:pt x="219" y="0"/>
                    </a:lnTo>
                    <a:lnTo>
                      <a:pt x="146" y="17"/>
                    </a:lnTo>
                    <a:lnTo>
                      <a:pt x="77" y="17"/>
                    </a:lnTo>
                    <a:close/>
                  </a:path>
                </a:pathLst>
              </a:custGeom>
              <a:solidFill>
                <a:srgbClr val="C0C0C0"/>
              </a:solidFill>
              <a:ln w="1588">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265" name="Freeform 267"/>
              <p:cNvSpPr>
                <a:spLocks/>
              </p:cNvSpPr>
              <p:nvPr/>
            </p:nvSpPr>
            <p:spPr bwMode="auto">
              <a:xfrm>
                <a:off x="5436" y="1898"/>
                <a:ext cx="29" cy="37"/>
              </a:xfrm>
              <a:custGeom>
                <a:avLst/>
                <a:gdLst>
                  <a:gd name="T0" fmla="*/ 0 w 175"/>
                  <a:gd name="T1" fmla="*/ 0 h 220"/>
                  <a:gd name="T2" fmla="*/ 0 w 175"/>
                  <a:gd name="T3" fmla="*/ 0 h 220"/>
                  <a:gd name="T4" fmla="*/ 0 w 175"/>
                  <a:gd name="T5" fmla="*/ 0 h 220"/>
                  <a:gd name="T6" fmla="*/ 0 w 175"/>
                  <a:gd name="T7" fmla="*/ 0 h 220"/>
                  <a:gd name="T8" fmla="*/ 0 w 175"/>
                  <a:gd name="T9" fmla="*/ 0 h 220"/>
                  <a:gd name="T10" fmla="*/ 0 w 175"/>
                  <a:gd name="T11" fmla="*/ 0 h 220"/>
                  <a:gd name="T12" fmla="*/ 0 w 175"/>
                  <a:gd name="T13" fmla="*/ 0 h 220"/>
                  <a:gd name="T14" fmla="*/ 0 w 175"/>
                  <a:gd name="T15" fmla="*/ 0 h 220"/>
                  <a:gd name="T16" fmla="*/ 0 w 175"/>
                  <a:gd name="T17" fmla="*/ 0 h 22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5" h="220">
                    <a:moveTo>
                      <a:pt x="69" y="7"/>
                    </a:moveTo>
                    <a:lnTo>
                      <a:pt x="38" y="42"/>
                    </a:lnTo>
                    <a:lnTo>
                      <a:pt x="12" y="92"/>
                    </a:lnTo>
                    <a:lnTo>
                      <a:pt x="6" y="128"/>
                    </a:lnTo>
                    <a:lnTo>
                      <a:pt x="0" y="171"/>
                    </a:lnTo>
                    <a:lnTo>
                      <a:pt x="140" y="220"/>
                    </a:lnTo>
                    <a:lnTo>
                      <a:pt x="175" y="0"/>
                    </a:lnTo>
                    <a:lnTo>
                      <a:pt x="122" y="10"/>
                    </a:lnTo>
                    <a:lnTo>
                      <a:pt x="69" y="7"/>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grpSp>
      </p:grpSp>
      <p:sp>
        <p:nvSpPr>
          <p:cNvPr id="275" name="Freeform 268"/>
          <p:cNvSpPr>
            <a:spLocks/>
          </p:cNvSpPr>
          <p:nvPr/>
        </p:nvSpPr>
        <p:spPr bwMode="auto">
          <a:xfrm>
            <a:off x="7153663" y="3064184"/>
            <a:ext cx="123814" cy="124512"/>
          </a:xfrm>
          <a:custGeom>
            <a:avLst/>
            <a:gdLst>
              <a:gd name="T0" fmla="*/ 2147483646 w 741"/>
              <a:gd name="T1" fmla="*/ 2147483646 h 807"/>
              <a:gd name="T2" fmla="*/ 2147483646 w 741"/>
              <a:gd name="T3" fmla="*/ 2147483646 h 807"/>
              <a:gd name="T4" fmla="*/ 2147483646 w 741"/>
              <a:gd name="T5" fmla="*/ 2147483646 h 807"/>
              <a:gd name="T6" fmla="*/ 2147483646 w 741"/>
              <a:gd name="T7" fmla="*/ 2147483646 h 807"/>
              <a:gd name="T8" fmla="*/ 2147483646 w 741"/>
              <a:gd name="T9" fmla="*/ 2147483646 h 807"/>
              <a:gd name="T10" fmla="*/ 2147483646 w 741"/>
              <a:gd name="T11" fmla="*/ 2147483646 h 807"/>
              <a:gd name="T12" fmla="*/ 2147483646 w 741"/>
              <a:gd name="T13" fmla="*/ 2147483646 h 807"/>
              <a:gd name="T14" fmla="*/ 2147483646 w 741"/>
              <a:gd name="T15" fmla="*/ 2147483646 h 807"/>
              <a:gd name="T16" fmla="*/ 2147483646 w 741"/>
              <a:gd name="T17" fmla="*/ 2147483646 h 807"/>
              <a:gd name="T18" fmla="*/ 0 w 741"/>
              <a:gd name="T19" fmla="*/ 2147483646 h 807"/>
              <a:gd name="T20" fmla="*/ 0 w 741"/>
              <a:gd name="T21" fmla="*/ 2147483646 h 807"/>
              <a:gd name="T22" fmla="*/ 2147483646 w 741"/>
              <a:gd name="T23" fmla="*/ 2147483646 h 807"/>
              <a:gd name="T24" fmla="*/ 2147483646 w 741"/>
              <a:gd name="T25" fmla="*/ 2147483646 h 807"/>
              <a:gd name="T26" fmla="*/ 2147483646 w 741"/>
              <a:gd name="T27" fmla="*/ 2147483646 h 807"/>
              <a:gd name="T28" fmla="*/ 2147483646 w 741"/>
              <a:gd name="T29" fmla="*/ 2147483646 h 807"/>
              <a:gd name="T30" fmla="*/ 2147483646 w 741"/>
              <a:gd name="T31" fmla="*/ 2147483646 h 807"/>
              <a:gd name="T32" fmla="*/ 2147483646 w 741"/>
              <a:gd name="T33" fmla="*/ 2147483646 h 807"/>
              <a:gd name="T34" fmla="*/ 2147483646 w 741"/>
              <a:gd name="T35" fmla="*/ 2147483646 h 807"/>
              <a:gd name="T36" fmla="*/ 2147483646 w 741"/>
              <a:gd name="T37" fmla="*/ 2147483646 h 807"/>
              <a:gd name="T38" fmla="*/ 2147483646 w 741"/>
              <a:gd name="T39" fmla="*/ 2147483646 h 807"/>
              <a:gd name="T40" fmla="*/ 2147483646 w 741"/>
              <a:gd name="T41" fmla="*/ 2147483646 h 807"/>
              <a:gd name="T42" fmla="*/ 2147483646 w 741"/>
              <a:gd name="T43" fmla="*/ 2147483646 h 807"/>
              <a:gd name="T44" fmla="*/ 2147483646 w 741"/>
              <a:gd name="T45" fmla="*/ 2147483646 h 807"/>
              <a:gd name="T46" fmla="*/ 2147483646 w 741"/>
              <a:gd name="T47" fmla="*/ 2147483646 h 807"/>
              <a:gd name="T48" fmla="*/ 2147483646 w 741"/>
              <a:gd name="T49" fmla="*/ 2147483646 h 807"/>
              <a:gd name="T50" fmla="*/ 2147483646 w 741"/>
              <a:gd name="T51" fmla="*/ 2147483646 h 807"/>
              <a:gd name="T52" fmla="*/ 2147483646 w 741"/>
              <a:gd name="T53" fmla="*/ 2147483646 h 807"/>
              <a:gd name="T54" fmla="*/ 2147483646 w 741"/>
              <a:gd name="T55" fmla="*/ 2147483646 h 807"/>
              <a:gd name="T56" fmla="*/ 2147483646 w 741"/>
              <a:gd name="T57" fmla="*/ 2147483646 h 807"/>
              <a:gd name="T58" fmla="*/ 2147483646 w 741"/>
              <a:gd name="T59" fmla="*/ 2147483646 h 807"/>
              <a:gd name="T60" fmla="*/ 2147483646 w 741"/>
              <a:gd name="T61" fmla="*/ 2147483646 h 807"/>
              <a:gd name="T62" fmla="*/ 2147483646 w 741"/>
              <a:gd name="T63" fmla="*/ 2147483646 h 807"/>
              <a:gd name="T64" fmla="*/ 2147483646 w 741"/>
              <a:gd name="T65" fmla="*/ 2147483646 h 807"/>
              <a:gd name="T66" fmla="*/ 2147483646 w 741"/>
              <a:gd name="T67" fmla="*/ 0 h 807"/>
              <a:gd name="T68" fmla="*/ 2147483646 w 741"/>
              <a:gd name="T69" fmla="*/ 2147483646 h 807"/>
              <a:gd name="T70" fmla="*/ 2147483646 w 741"/>
              <a:gd name="T71" fmla="*/ 2147483646 h 807"/>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741" h="807">
                <a:moveTo>
                  <a:pt x="243" y="26"/>
                </a:moveTo>
                <a:lnTo>
                  <a:pt x="179" y="74"/>
                </a:lnTo>
                <a:lnTo>
                  <a:pt x="144" y="131"/>
                </a:lnTo>
                <a:lnTo>
                  <a:pt x="112" y="192"/>
                </a:lnTo>
                <a:lnTo>
                  <a:pt x="92" y="224"/>
                </a:lnTo>
                <a:lnTo>
                  <a:pt x="92" y="259"/>
                </a:lnTo>
                <a:lnTo>
                  <a:pt x="109" y="300"/>
                </a:lnTo>
                <a:lnTo>
                  <a:pt x="77" y="332"/>
                </a:lnTo>
                <a:lnTo>
                  <a:pt x="26" y="420"/>
                </a:lnTo>
                <a:lnTo>
                  <a:pt x="0" y="467"/>
                </a:lnTo>
                <a:lnTo>
                  <a:pt x="0" y="482"/>
                </a:lnTo>
                <a:lnTo>
                  <a:pt x="6" y="498"/>
                </a:lnTo>
                <a:lnTo>
                  <a:pt x="28" y="503"/>
                </a:lnTo>
                <a:lnTo>
                  <a:pt x="60" y="504"/>
                </a:lnTo>
                <a:lnTo>
                  <a:pt x="79" y="511"/>
                </a:lnTo>
                <a:lnTo>
                  <a:pt x="77" y="546"/>
                </a:lnTo>
                <a:lnTo>
                  <a:pt x="67" y="587"/>
                </a:lnTo>
                <a:lnTo>
                  <a:pt x="86" y="609"/>
                </a:lnTo>
                <a:lnTo>
                  <a:pt x="80" y="639"/>
                </a:lnTo>
                <a:lnTo>
                  <a:pt x="95" y="659"/>
                </a:lnTo>
                <a:lnTo>
                  <a:pt x="110" y="713"/>
                </a:lnTo>
                <a:lnTo>
                  <a:pt x="133" y="728"/>
                </a:lnTo>
                <a:lnTo>
                  <a:pt x="167" y="728"/>
                </a:lnTo>
                <a:lnTo>
                  <a:pt x="217" y="721"/>
                </a:lnTo>
                <a:lnTo>
                  <a:pt x="269" y="713"/>
                </a:lnTo>
                <a:lnTo>
                  <a:pt x="263" y="807"/>
                </a:lnTo>
                <a:lnTo>
                  <a:pt x="658" y="681"/>
                </a:lnTo>
                <a:lnTo>
                  <a:pt x="626" y="606"/>
                </a:lnTo>
                <a:lnTo>
                  <a:pt x="634" y="549"/>
                </a:lnTo>
                <a:lnTo>
                  <a:pt x="741" y="441"/>
                </a:lnTo>
                <a:lnTo>
                  <a:pt x="741" y="155"/>
                </a:lnTo>
                <a:lnTo>
                  <a:pt x="668" y="77"/>
                </a:lnTo>
                <a:lnTo>
                  <a:pt x="577" y="35"/>
                </a:lnTo>
                <a:lnTo>
                  <a:pt x="481" y="0"/>
                </a:lnTo>
                <a:lnTo>
                  <a:pt x="355" y="18"/>
                </a:lnTo>
                <a:lnTo>
                  <a:pt x="243" y="26"/>
                </a:lnTo>
                <a:close/>
              </a:path>
            </a:pathLst>
          </a:custGeom>
          <a:solidFill>
            <a:srgbClr val="FFC080"/>
          </a:solidFill>
          <a:ln w="1588">
            <a:solidFill>
              <a:srgbClr val="402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276" name="Freeform 269"/>
          <p:cNvSpPr>
            <a:spLocks/>
          </p:cNvSpPr>
          <p:nvPr/>
        </p:nvSpPr>
        <p:spPr bwMode="auto">
          <a:xfrm>
            <a:off x="7159703" y="3139448"/>
            <a:ext cx="7046" cy="1858"/>
          </a:xfrm>
          <a:custGeom>
            <a:avLst/>
            <a:gdLst>
              <a:gd name="T0" fmla="*/ 0 w 42"/>
              <a:gd name="T1" fmla="*/ 2147483646 h 9"/>
              <a:gd name="T2" fmla="*/ 2147483646 w 42"/>
              <a:gd name="T3" fmla="*/ 2147483646 h 9"/>
              <a:gd name="T4" fmla="*/ 2147483646 w 42"/>
              <a:gd name="T5" fmla="*/ 2147483646 h 9"/>
              <a:gd name="T6" fmla="*/ 2147483646 w 42"/>
              <a:gd name="T7" fmla="*/ 2147483646 h 9"/>
              <a:gd name="T8" fmla="*/ 2147483646 w 42"/>
              <a:gd name="T9" fmla="*/ 2147483646 h 9"/>
              <a:gd name="T10" fmla="*/ 2147483646 w 42"/>
              <a:gd name="T11" fmla="*/ 0 h 9"/>
              <a:gd name="T12" fmla="*/ 0 w 42"/>
              <a:gd name="T13" fmla="*/ 2147483646 h 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2" h="9">
                <a:moveTo>
                  <a:pt x="0" y="3"/>
                </a:moveTo>
                <a:lnTo>
                  <a:pt x="9" y="8"/>
                </a:lnTo>
                <a:lnTo>
                  <a:pt x="30" y="6"/>
                </a:lnTo>
                <a:lnTo>
                  <a:pt x="39" y="9"/>
                </a:lnTo>
                <a:lnTo>
                  <a:pt x="42" y="2"/>
                </a:lnTo>
                <a:lnTo>
                  <a:pt x="29" y="0"/>
                </a:lnTo>
                <a:lnTo>
                  <a:pt x="0" y="3"/>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77" name="Freeform 270"/>
          <p:cNvSpPr>
            <a:spLocks/>
          </p:cNvSpPr>
          <p:nvPr/>
        </p:nvSpPr>
        <p:spPr bwMode="auto">
          <a:xfrm>
            <a:off x="7166749" y="3134803"/>
            <a:ext cx="3020" cy="4646"/>
          </a:xfrm>
          <a:custGeom>
            <a:avLst/>
            <a:gdLst>
              <a:gd name="T0" fmla="*/ 0 w 17"/>
              <a:gd name="T1" fmla="*/ 0 h 31"/>
              <a:gd name="T2" fmla="*/ 2147483646 w 17"/>
              <a:gd name="T3" fmla="*/ 2147483646 h 31"/>
              <a:gd name="T4" fmla="*/ 2147483646 w 17"/>
              <a:gd name="T5" fmla="*/ 2147483646 h 31"/>
              <a:gd name="T6" fmla="*/ 2147483646 w 17"/>
              <a:gd name="T7" fmla="*/ 2147483646 h 31"/>
              <a:gd name="T8" fmla="*/ 2147483646 w 17"/>
              <a:gd name="T9" fmla="*/ 2147483646 h 31"/>
              <a:gd name="T10" fmla="*/ 2147483646 w 17"/>
              <a:gd name="T11" fmla="*/ 2147483646 h 31"/>
              <a:gd name="T12" fmla="*/ 0 w 17"/>
              <a:gd name="T13" fmla="*/ 0 h 3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7" h="31">
                <a:moveTo>
                  <a:pt x="0" y="0"/>
                </a:moveTo>
                <a:lnTo>
                  <a:pt x="11" y="7"/>
                </a:lnTo>
                <a:lnTo>
                  <a:pt x="11" y="16"/>
                </a:lnTo>
                <a:lnTo>
                  <a:pt x="13" y="31"/>
                </a:lnTo>
                <a:lnTo>
                  <a:pt x="17" y="12"/>
                </a:lnTo>
                <a:lnTo>
                  <a:pt x="17" y="1"/>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78" name="Freeform 271"/>
          <p:cNvSpPr>
            <a:spLocks/>
          </p:cNvSpPr>
          <p:nvPr/>
        </p:nvSpPr>
        <p:spPr bwMode="auto">
          <a:xfrm>
            <a:off x="7171782" y="3119006"/>
            <a:ext cx="3020" cy="9292"/>
          </a:xfrm>
          <a:custGeom>
            <a:avLst/>
            <a:gdLst>
              <a:gd name="T0" fmla="*/ 2147483646 w 19"/>
              <a:gd name="T1" fmla="*/ 0 h 60"/>
              <a:gd name="T2" fmla="*/ 2147483646 w 19"/>
              <a:gd name="T3" fmla="*/ 2147483646 h 60"/>
              <a:gd name="T4" fmla="*/ 0 w 19"/>
              <a:gd name="T5" fmla="*/ 2147483646 h 60"/>
              <a:gd name="T6" fmla="*/ 2147483646 w 19"/>
              <a:gd name="T7" fmla="*/ 2147483646 h 60"/>
              <a:gd name="T8" fmla="*/ 2147483646 w 19"/>
              <a:gd name="T9" fmla="*/ 0 h 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 h="60">
                <a:moveTo>
                  <a:pt x="19" y="0"/>
                </a:moveTo>
                <a:lnTo>
                  <a:pt x="5" y="34"/>
                </a:lnTo>
                <a:lnTo>
                  <a:pt x="0" y="60"/>
                </a:lnTo>
                <a:lnTo>
                  <a:pt x="9" y="43"/>
                </a:lnTo>
                <a:lnTo>
                  <a:pt x="19"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79" name="Freeform 272"/>
          <p:cNvSpPr>
            <a:spLocks/>
          </p:cNvSpPr>
          <p:nvPr/>
        </p:nvSpPr>
        <p:spPr bwMode="auto">
          <a:xfrm>
            <a:off x="7173796" y="3109714"/>
            <a:ext cx="13086" cy="8363"/>
          </a:xfrm>
          <a:custGeom>
            <a:avLst/>
            <a:gdLst>
              <a:gd name="T0" fmla="*/ 0 w 80"/>
              <a:gd name="T1" fmla="*/ 0 h 51"/>
              <a:gd name="T2" fmla="*/ 2147483646 w 80"/>
              <a:gd name="T3" fmla="*/ 2147483646 h 51"/>
              <a:gd name="T4" fmla="*/ 2147483646 w 80"/>
              <a:gd name="T5" fmla="*/ 2147483646 h 51"/>
              <a:gd name="T6" fmla="*/ 2147483646 w 80"/>
              <a:gd name="T7" fmla="*/ 2147483646 h 51"/>
              <a:gd name="T8" fmla="*/ 2147483646 w 80"/>
              <a:gd name="T9" fmla="*/ 2147483646 h 51"/>
              <a:gd name="T10" fmla="*/ 2147483646 w 80"/>
              <a:gd name="T11" fmla="*/ 2147483646 h 51"/>
              <a:gd name="T12" fmla="*/ 2147483646 w 80"/>
              <a:gd name="T13" fmla="*/ 2147483646 h 51"/>
              <a:gd name="T14" fmla="*/ 2147483646 w 80"/>
              <a:gd name="T15" fmla="*/ 2147483646 h 51"/>
              <a:gd name="T16" fmla="*/ 2147483646 w 80"/>
              <a:gd name="T17" fmla="*/ 2147483646 h 51"/>
              <a:gd name="T18" fmla="*/ 2147483646 w 80"/>
              <a:gd name="T19" fmla="*/ 2147483646 h 51"/>
              <a:gd name="T20" fmla="*/ 0 w 80"/>
              <a:gd name="T21" fmla="*/ 0 h 5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80" h="51">
                <a:moveTo>
                  <a:pt x="0" y="0"/>
                </a:moveTo>
                <a:lnTo>
                  <a:pt x="17" y="28"/>
                </a:lnTo>
                <a:lnTo>
                  <a:pt x="13" y="35"/>
                </a:lnTo>
                <a:lnTo>
                  <a:pt x="13" y="40"/>
                </a:lnTo>
                <a:lnTo>
                  <a:pt x="9" y="51"/>
                </a:lnTo>
                <a:lnTo>
                  <a:pt x="20" y="34"/>
                </a:lnTo>
                <a:lnTo>
                  <a:pt x="35" y="34"/>
                </a:lnTo>
                <a:lnTo>
                  <a:pt x="52" y="28"/>
                </a:lnTo>
                <a:lnTo>
                  <a:pt x="80" y="26"/>
                </a:lnTo>
                <a:lnTo>
                  <a:pt x="52" y="9"/>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80" name="Freeform 273"/>
          <p:cNvSpPr>
            <a:spLocks/>
          </p:cNvSpPr>
          <p:nvPr/>
        </p:nvSpPr>
        <p:spPr bwMode="auto">
          <a:xfrm>
            <a:off x="7170776" y="3098563"/>
            <a:ext cx="22145" cy="7434"/>
          </a:xfrm>
          <a:custGeom>
            <a:avLst/>
            <a:gdLst>
              <a:gd name="T0" fmla="*/ 0 w 135"/>
              <a:gd name="T1" fmla="*/ 2147483646 h 48"/>
              <a:gd name="T2" fmla="*/ 2147483646 w 135"/>
              <a:gd name="T3" fmla="*/ 2147483646 h 48"/>
              <a:gd name="T4" fmla="*/ 2147483646 w 135"/>
              <a:gd name="T5" fmla="*/ 2147483646 h 48"/>
              <a:gd name="T6" fmla="*/ 2147483646 w 135"/>
              <a:gd name="T7" fmla="*/ 2147483646 h 48"/>
              <a:gd name="T8" fmla="*/ 2147483646 w 135"/>
              <a:gd name="T9" fmla="*/ 2147483646 h 48"/>
              <a:gd name="T10" fmla="*/ 2147483646 w 135"/>
              <a:gd name="T11" fmla="*/ 2147483646 h 48"/>
              <a:gd name="T12" fmla="*/ 2147483646 w 135"/>
              <a:gd name="T13" fmla="*/ 2147483646 h 48"/>
              <a:gd name="T14" fmla="*/ 2147483646 w 135"/>
              <a:gd name="T15" fmla="*/ 2147483646 h 48"/>
              <a:gd name="T16" fmla="*/ 2147483646 w 135"/>
              <a:gd name="T17" fmla="*/ 2147483646 h 48"/>
              <a:gd name="T18" fmla="*/ 2147483646 w 135"/>
              <a:gd name="T19" fmla="*/ 0 h 48"/>
              <a:gd name="T20" fmla="*/ 2147483646 w 135"/>
              <a:gd name="T21" fmla="*/ 2147483646 h 48"/>
              <a:gd name="T22" fmla="*/ 2147483646 w 135"/>
              <a:gd name="T23" fmla="*/ 2147483646 h 48"/>
              <a:gd name="T24" fmla="*/ 2147483646 w 135"/>
              <a:gd name="T25" fmla="*/ 2147483646 h 48"/>
              <a:gd name="T26" fmla="*/ 2147483646 w 135"/>
              <a:gd name="T27" fmla="*/ 2147483646 h 48"/>
              <a:gd name="T28" fmla="*/ 0 w 135"/>
              <a:gd name="T29" fmla="*/ 2147483646 h 4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35" h="48">
                <a:moveTo>
                  <a:pt x="0" y="25"/>
                </a:moveTo>
                <a:lnTo>
                  <a:pt x="6" y="42"/>
                </a:lnTo>
                <a:lnTo>
                  <a:pt x="20" y="48"/>
                </a:lnTo>
                <a:lnTo>
                  <a:pt x="42" y="34"/>
                </a:lnTo>
                <a:lnTo>
                  <a:pt x="69" y="25"/>
                </a:lnTo>
                <a:lnTo>
                  <a:pt x="113" y="24"/>
                </a:lnTo>
                <a:lnTo>
                  <a:pt x="135" y="27"/>
                </a:lnTo>
                <a:lnTo>
                  <a:pt x="101" y="12"/>
                </a:lnTo>
                <a:lnTo>
                  <a:pt x="77" y="6"/>
                </a:lnTo>
                <a:lnTo>
                  <a:pt x="80" y="0"/>
                </a:lnTo>
                <a:lnTo>
                  <a:pt x="57" y="9"/>
                </a:lnTo>
                <a:lnTo>
                  <a:pt x="59" y="3"/>
                </a:lnTo>
                <a:lnTo>
                  <a:pt x="40" y="12"/>
                </a:lnTo>
                <a:lnTo>
                  <a:pt x="23" y="12"/>
                </a:lnTo>
                <a:lnTo>
                  <a:pt x="0" y="25"/>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81" name="Freeform 274"/>
          <p:cNvSpPr>
            <a:spLocks/>
          </p:cNvSpPr>
          <p:nvPr/>
        </p:nvSpPr>
        <p:spPr bwMode="auto">
          <a:xfrm>
            <a:off x="7221106" y="3108785"/>
            <a:ext cx="13087" cy="24159"/>
          </a:xfrm>
          <a:custGeom>
            <a:avLst/>
            <a:gdLst>
              <a:gd name="T0" fmla="*/ 0 w 78"/>
              <a:gd name="T1" fmla="*/ 2147483646 h 159"/>
              <a:gd name="T2" fmla="*/ 2147483646 w 78"/>
              <a:gd name="T3" fmla="*/ 2147483646 h 159"/>
              <a:gd name="T4" fmla="*/ 2147483646 w 78"/>
              <a:gd name="T5" fmla="*/ 2147483646 h 159"/>
              <a:gd name="T6" fmla="*/ 2147483646 w 78"/>
              <a:gd name="T7" fmla="*/ 2147483646 h 159"/>
              <a:gd name="T8" fmla="*/ 2147483646 w 78"/>
              <a:gd name="T9" fmla="*/ 2147483646 h 159"/>
              <a:gd name="T10" fmla="*/ 2147483646 w 78"/>
              <a:gd name="T11" fmla="*/ 2147483646 h 159"/>
              <a:gd name="T12" fmla="*/ 2147483646 w 78"/>
              <a:gd name="T13" fmla="*/ 2147483646 h 159"/>
              <a:gd name="T14" fmla="*/ 2147483646 w 78"/>
              <a:gd name="T15" fmla="*/ 2147483646 h 159"/>
              <a:gd name="T16" fmla="*/ 2147483646 w 78"/>
              <a:gd name="T17" fmla="*/ 2147483646 h 159"/>
              <a:gd name="T18" fmla="*/ 2147483646 w 78"/>
              <a:gd name="T19" fmla="*/ 2147483646 h 159"/>
              <a:gd name="T20" fmla="*/ 2147483646 w 78"/>
              <a:gd name="T21" fmla="*/ 2147483646 h 159"/>
              <a:gd name="T22" fmla="*/ 2147483646 w 78"/>
              <a:gd name="T23" fmla="*/ 2147483646 h 159"/>
              <a:gd name="T24" fmla="*/ 2147483646 w 78"/>
              <a:gd name="T25" fmla="*/ 2147483646 h 159"/>
              <a:gd name="T26" fmla="*/ 2147483646 w 78"/>
              <a:gd name="T27" fmla="*/ 2147483646 h 159"/>
              <a:gd name="T28" fmla="*/ 2147483646 w 78"/>
              <a:gd name="T29" fmla="*/ 2147483646 h 159"/>
              <a:gd name="T30" fmla="*/ 2147483646 w 78"/>
              <a:gd name="T31" fmla="*/ 2147483646 h 159"/>
              <a:gd name="T32" fmla="*/ 2147483646 w 78"/>
              <a:gd name="T33" fmla="*/ 2147483646 h 159"/>
              <a:gd name="T34" fmla="*/ 2147483646 w 78"/>
              <a:gd name="T35" fmla="*/ 2147483646 h 159"/>
              <a:gd name="T36" fmla="*/ 2147483646 w 78"/>
              <a:gd name="T37" fmla="*/ 2147483646 h 159"/>
              <a:gd name="T38" fmla="*/ 2147483646 w 78"/>
              <a:gd name="T39" fmla="*/ 2147483646 h 159"/>
              <a:gd name="T40" fmla="*/ 2147483646 w 78"/>
              <a:gd name="T41" fmla="*/ 0 h 159"/>
              <a:gd name="T42" fmla="*/ 2147483646 w 78"/>
              <a:gd name="T43" fmla="*/ 2147483646 h 159"/>
              <a:gd name="T44" fmla="*/ 0 w 78"/>
              <a:gd name="T45" fmla="*/ 2147483646 h 159"/>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78" h="159">
                <a:moveTo>
                  <a:pt x="0" y="30"/>
                </a:moveTo>
                <a:lnTo>
                  <a:pt x="24" y="10"/>
                </a:lnTo>
                <a:lnTo>
                  <a:pt x="52" y="15"/>
                </a:lnTo>
                <a:lnTo>
                  <a:pt x="68" y="41"/>
                </a:lnTo>
                <a:lnTo>
                  <a:pt x="71" y="77"/>
                </a:lnTo>
                <a:lnTo>
                  <a:pt x="68" y="105"/>
                </a:lnTo>
                <a:lnTo>
                  <a:pt x="59" y="128"/>
                </a:lnTo>
                <a:lnTo>
                  <a:pt x="44" y="93"/>
                </a:lnTo>
                <a:lnTo>
                  <a:pt x="31" y="73"/>
                </a:lnTo>
                <a:lnTo>
                  <a:pt x="5" y="60"/>
                </a:lnTo>
                <a:lnTo>
                  <a:pt x="25" y="89"/>
                </a:lnTo>
                <a:lnTo>
                  <a:pt x="47" y="111"/>
                </a:lnTo>
                <a:lnTo>
                  <a:pt x="49" y="134"/>
                </a:lnTo>
                <a:lnTo>
                  <a:pt x="40" y="156"/>
                </a:lnTo>
                <a:lnTo>
                  <a:pt x="28" y="159"/>
                </a:lnTo>
                <a:lnTo>
                  <a:pt x="61" y="151"/>
                </a:lnTo>
                <a:lnTo>
                  <a:pt x="77" y="117"/>
                </a:lnTo>
                <a:lnTo>
                  <a:pt x="78" y="73"/>
                </a:lnTo>
                <a:lnTo>
                  <a:pt x="77" y="33"/>
                </a:lnTo>
                <a:lnTo>
                  <a:pt x="59" y="7"/>
                </a:lnTo>
                <a:lnTo>
                  <a:pt x="34" y="0"/>
                </a:lnTo>
                <a:lnTo>
                  <a:pt x="10" y="4"/>
                </a:lnTo>
                <a:lnTo>
                  <a:pt x="0" y="3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82" name="Freeform 275"/>
          <p:cNvSpPr>
            <a:spLocks/>
          </p:cNvSpPr>
          <p:nvPr/>
        </p:nvSpPr>
        <p:spPr bwMode="auto">
          <a:xfrm>
            <a:off x="7218087" y="3105068"/>
            <a:ext cx="21139" cy="32521"/>
          </a:xfrm>
          <a:custGeom>
            <a:avLst/>
            <a:gdLst>
              <a:gd name="T0" fmla="*/ 0 w 129"/>
              <a:gd name="T1" fmla="*/ 2147483646 h 215"/>
              <a:gd name="T2" fmla="*/ 2147483646 w 129"/>
              <a:gd name="T3" fmla="*/ 2147483646 h 215"/>
              <a:gd name="T4" fmla="*/ 2147483646 w 129"/>
              <a:gd name="T5" fmla="*/ 2147483646 h 215"/>
              <a:gd name="T6" fmla="*/ 2147483646 w 129"/>
              <a:gd name="T7" fmla="*/ 2147483646 h 215"/>
              <a:gd name="T8" fmla="*/ 2147483646 w 129"/>
              <a:gd name="T9" fmla="*/ 2147483646 h 215"/>
              <a:gd name="T10" fmla="*/ 2147483646 w 129"/>
              <a:gd name="T11" fmla="*/ 2147483646 h 215"/>
              <a:gd name="T12" fmla="*/ 2147483646 w 129"/>
              <a:gd name="T13" fmla="*/ 2147483646 h 215"/>
              <a:gd name="T14" fmla="*/ 2147483646 w 129"/>
              <a:gd name="T15" fmla="*/ 2147483646 h 215"/>
              <a:gd name="T16" fmla="*/ 2147483646 w 129"/>
              <a:gd name="T17" fmla="*/ 2147483646 h 215"/>
              <a:gd name="T18" fmla="*/ 2147483646 w 129"/>
              <a:gd name="T19" fmla="*/ 2147483646 h 215"/>
              <a:gd name="T20" fmla="*/ 2147483646 w 129"/>
              <a:gd name="T21" fmla="*/ 2147483646 h 215"/>
              <a:gd name="T22" fmla="*/ 2147483646 w 129"/>
              <a:gd name="T23" fmla="*/ 2147483646 h 215"/>
              <a:gd name="T24" fmla="*/ 2147483646 w 129"/>
              <a:gd name="T25" fmla="*/ 2147483646 h 215"/>
              <a:gd name="T26" fmla="*/ 2147483646 w 129"/>
              <a:gd name="T27" fmla="*/ 2147483646 h 215"/>
              <a:gd name="T28" fmla="*/ 2147483646 w 129"/>
              <a:gd name="T29" fmla="*/ 2147483646 h 215"/>
              <a:gd name="T30" fmla="*/ 2147483646 w 129"/>
              <a:gd name="T31" fmla="*/ 2147483646 h 215"/>
              <a:gd name="T32" fmla="*/ 2147483646 w 129"/>
              <a:gd name="T33" fmla="*/ 2147483646 h 215"/>
              <a:gd name="T34" fmla="*/ 2147483646 w 129"/>
              <a:gd name="T35" fmla="*/ 2147483646 h 215"/>
              <a:gd name="T36" fmla="*/ 2147483646 w 129"/>
              <a:gd name="T37" fmla="*/ 2147483646 h 215"/>
              <a:gd name="T38" fmla="*/ 2147483646 w 129"/>
              <a:gd name="T39" fmla="*/ 2147483646 h 215"/>
              <a:gd name="T40" fmla="*/ 2147483646 w 129"/>
              <a:gd name="T41" fmla="*/ 2147483646 h 215"/>
              <a:gd name="T42" fmla="*/ 2147483646 w 129"/>
              <a:gd name="T43" fmla="*/ 2147483646 h 215"/>
              <a:gd name="T44" fmla="*/ 2147483646 w 129"/>
              <a:gd name="T45" fmla="*/ 2147483646 h 215"/>
              <a:gd name="T46" fmla="*/ 2147483646 w 129"/>
              <a:gd name="T47" fmla="*/ 0 h 215"/>
              <a:gd name="T48" fmla="*/ 2147483646 w 129"/>
              <a:gd name="T49" fmla="*/ 2147483646 h 215"/>
              <a:gd name="T50" fmla="*/ 2147483646 w 129"/>
              <a:gd name="T51" fmla="*/ 2147483646 h 215"/>
              <a:gd name="T52" fmla="*/ 0 w 129"/>
              <a:gd name="T53" fmla="*/ 2147483646 h 215"/>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129" h="215">
                <a:moveTo>
                  <a:pt x="0" y="53"/>
                </a:moveTo>
                <a:lnTo>
                  <a:pt x="20" y="19"/>
                </a:lnTo>
                <a:lnTo>
                  <a:pt x="54" y="9"/>
                </a:lnTo>
                <a:lnTo>
                  <a:pt x="95" y="16"/>
                </a:lnTo>
                <a:lnTo>
                  <a:pt x="109" y="35"/>
                </a:lnTo>
                <a:lnTo>
                  <a:pt x="120" y="67"/>
                </a:lnTo>
                <a:lnTo>
                  <a:pt x="120" y="93"/>
                </a:lnTo>
                <a:lnTo>
                  <a:pt x="114" y="111"/>
                </a:lnTo>
                <a:lnTo>
                  <a:pt x="114" y="137"/>
                </a:lnTo>
                <a:lnTo>
                  <a:pt x="107" y="168"/>
                </a:lnTo>
                <a:lnTo>
                  <a:pt x="80" y="198"/>
                </a:lnTo>
                <a:lnTo>
                  <a:pt x="63" y="198"/>
                </a:lnTo>
                <a:lnTo>
                  <a:pt x="40" y="198"/>
                </a:lnTo>
                <a:lnTo>
                  <a:pt x="40" y="203"/>
                </a:lnTo>
                <a:lnTo>
                  <a:pt x="57" y="215"/>
                </a:lnTo>
                <a:lnTo>
                  <a:pt x="76" y="211"/>
                </a:lnTo>
                <a:lnTo>
                  <a:pt x="101" y="201"/>
                </a:lnTo>
                <a:lnTo>
                  <a:pt x="121" y="171"/>
                </a:lnTo>
                <a:lnTo>
                  <a:pt x="123" y="121"/>
                </a:lnTo>
                <a:lnTo>
                  <a:pt x="129" y="87"/>
                </a:lnTo>
                <a:lnTo>
                  <a:pt x="129" y="58"/>
                </a:lnTo>
                <a:lnTo>
                  <a:pt x="117" y="32"/>
                </a:lnTo>
                <a:lnTo>
                  <a:pt x="103" y="9"/>
                </a:lnTo>
                <a:lnTo>
                  <a:pt x="69" y="0"/>
                </a:lnTo>
                <a:lnTo>
                  <a:pt x="20" y="6"/>
                </a:lnTo>
                <a:lnTo>
                  <a:pt x="3" y="19"/>
                </a:lnTo>
                <a:lnTo>
                  <a:pt x="0" y="53"/>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83" name="Freeform 276"/>
          <p:cNvSpPr>
            <a:spLocks/>
          </p:cNvSpPr>
          <p:nvPr/>
        </p:nvSpPr>
        <p:spPr bwMode="auto">
          <a:xfrm>
            <a:off x="7207014" y="3140378"/>
            <a:ext cx="19126" cy="27876"/>
          </a:xfrm>
          <a:custGeom>
            <a:avLst/>
            <a:gdLst>
              <a:gd name="T0" fmla="*/ 2147483646 w 118"/>
              <a:gd name="T1" fmla="*/ 0 h 179"/>
              <a:gd name="T2" fmla="*/ 2147483646 w 118"/>
              <a:gd name="T3" fmla="*/ 2147483646 h 179"/>
              <a:gd name="T4" fmla="*/ 2147483646 w 118"/>
              <a:gd name="T5" fmla="*/ 2147483646 h 179"/>
              <a:gd name="T6" fmla="*/ 2147483646 w 118"/>
              <a:gd name="T7" fmla="*/ 2147483646 h 179"/>
              <a:gd name="T8" fmla="*/ 2147483646 w 118"/>
              <a:gd name="T9" fmla="*/ 2147483646 h 179"/>
              <a:gd name="T10" fmla="*/ 0 w 118"/>
              <a:gd name="T11" fmla="*/ 2147483646 h 179"/>
              <a:gd name="T12" fmla="*/ 2147483646 w 118"/>
              <a:gd name="T13" fmla="*/ 2147483646 h 179"/>
              <a:gd name="T14" fmla="*/ 2147483646 w 118"/>
              <a:gd name="T15" fmla="*/ 2147483646 h 179"/>
              <a:gd name="T16" fmla="*/ 2147483646 w 118"/>
              <a:gd name="T17" fmla="*/ 2147483646 h 179"/>
              <a:gd name="T18" fmla="*/ 2147483646 w 118"/>
              <a:gd name="T19" fmla="*/ 0 h 17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8" h="179">
                <a:moveTo>
                  <a:pt x="118" y="0"/>
                </a:moveTo>
                <a:lnTo>
                  <a:pt x="102" y="39"/>
                </a:lnTo>
                <a:lnTo>
                  <a:pt x="77" y="80"/>
                </a:lnTo>
                <a:lnTo>
                  <a:pt x="52" y="116"/>
                </a:lnTo>
                <a:lnTo>
                  <a:pt x="17" y="164"/>
                </a:lnTo>
                <a:lnTo>
                  <a:pt x="0" y="179"/>
                </a:lnTo>
                <a:lnTo>
                  <a:pt x="39" y="159"/>
                </a:lnTo>
                <a:lnTo>
                  <a:pt x="70" y="115"/>
                </a:lnTo>
                <a:lnTo>
                  <a:pt x="99" y="67"/>
                </a:lnTo>
                <a:lnTo>
                  <a:pt x="118"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84" name="Freeform 277"/>
          <p:cNvSpPr>
            <a:spLocks/>
          </p:cNvSpPr>
          <p:nvPr/>
        </p:nvSpPr>
        <p:spPr bwMode="auto">
          <a:xfrm>
            <a:off x="7173796" y="3046529"/>
            <a:ext cx="112742" cy="103141"/>
          </a:xfrm>
          <a:custGeom>
            <a:avLst/>
            <a:gdLst>
              <a:gd name="T0" fmla="*/ 2147483646 w 671"/>
              <a:gd name="T1" fmla="*/ 2147483646 h 670"/>
              <a:gd name="T2" fmla="*/ 2147483646 w 671"/>
              <a:gd name="T3" fmla="*/ 2147483646 h 670"/>
              <a:gd name="T4" fmla="*/ 2147483646 w 671"/>
              <a:gd name="T5" fmla="*/ 2147483646 h 670"/>
              <a:gd name="T6" fmla="*/ 2147483646 w 671"/>
              <a:gd name="T7" fmla="*/ 2147483646 h 670"/>
              <a:gd name="T8" fmla="*/ 2147483646 w 671"/>
              <a:gd name="T9" fmla="*/ 2147483646 h 670"/>
              <a:gd name="T10" fmla="*/ 2147483646 w 671"/>
              <a:gd name="T11" fmla="*/ 2147483646 h 670"/>
              <a:gd name="T12" fmla="*/ 2147483646 w 671"/>
              <a:gd name="T13" fmla="*/ 2147483646 h 670"/>
              <a:gd name="T14" fmla="*/ 2147483646 w 671"/>
              <a:gd name="T15" fmla="*/ 2147483646 h 670"/>
              <a:gd name="T16" fmla="*/ 2147483646 w 671"/>
              <a:gd name="T17" fmla="*/ 2147483646 h 670"/>
              <a:gd name="T18" fmla="*/ 2147483646 w 671"/>
              <a:gd name="T19" fmla="*/ 2147483646 h 670"/>
              <a:gd name="T20" fmla="*/ 2147483646 w 671"/>
              <a:gd name="T21" fmla="*/ 2147483646 h 670"/>
              <a:gd name="T22" fmla="*/ 2147483646 w 671"/>
              <a:gd name="T23" fmla="*/ 2147483646 h 670"/>
              <a:gd name="T24" fmla="*/ 2147483646 w 671"/>
              <a:gd name="T25" fmla="*/ 2147483646 h 670"/>
              <a:gd name="T26" fmla="*/ 2147483646 w 671"/>
              <a:gd name="T27" fmla="*/ 2147483646 h 670"/>
              <a:gd name="T28" fmla="*/ 2147483646 w 671"/>
              <a:gd name="T29" fmla="*/ 2147483646 h 670"/>
              <a:gd name="T30" fmla="*/ 2147483646 w 671"/>
              <a:gd name="T31" fmla="*/ 2147483646 h 670"/>
              <a:gd name="T32" fmla="*/ 2147483646 w 671"/>
              <a:gd name="T33" fmla="*/ 2147483646 h 670"/>
              <a:gd name="T34" fmla="*/ 2147483646 w 671"/>
              <a:gd name="T35" fmla="*/ 2147483646 h 670"/>
              <a:gd name="T36" fmla="*/ 2147483646 w 671"/>
              <a:gd name="T37" fmla="*/ 2147483646 h 670"/>
              <a:gd name="T38" fmla="*/ 2147483646 w 671"/>
              <a:gd name="T39" fmla="*/ 2147483646 h 670"/>
              <a:gd name="T40" fmla="*/ 2147483646 w 671"/>
              <a:gd name="T41" fmla="*/ 2147483646 h 670"/>
              <a:gd name="T42" fmla="*/ 2147483646 w 671"/>
              <a:gd name="T43" fmla="*/ 2147483646 h 670"/>
              <a:gd name="T44" fmla="*/ 2147483646 w 671"/>
              <a:gd name="T45" fmla="*/ 2147483646 h 670"/>
              <a:gd name="T46" fmla="*/ 2147483646 w 671"/>
              <a:gd name="T47" fmla="*/ 2147483646 h 670"/>
              <a:gd name="T48" fmla="*/ 2147483646 w 671"/>
              <a:gd name="T49" fmla="*/ 2147483646 h 670"/>
              <a:gd name="T50" fmla="*/ 2147483646 w 671"/>
              <a:gd name="T51" fmla="*/ 2147483646 h 670"/>
              <a:gd name="T52" fmla="*/ 2147483646 w 671"/>
              <a:gd name="T53" fmla="*/ 2147483646 h 670"/>
              <a:gd name="T54" fmla="*/ 2147483646 w 671"/>
              <a:gd name="T55" fmla="*/ 2147483646 h 670"/>
              <a:gd name="T56" fmla="*/ 2147483646 w 671"/>
              <a:gd name="T57" fmla="*/ 2147483646 h 670"/>
              <a:gd name="T58" fmla="*/ 2147483646 w 671"/>
              <a:gd name="T59" fmla="*/ 2147483646 h 670"/>
              <a:gd name="T60" fmla="*/ 2147483646 w 671"/>
              <a:gd name="T61" fmla="*/ 0 h 670"/>
              <a:gd name="T62" fmla="*/ 2147483646 w 671"/>
              <a:gd name="T63" fmla="*/ 2147483646 h 670"/>
              <a:gd name="T64" fmla="*/ 2147483646 w 671"/>
              <a:gd name="T65" fmla="*/ 2147483646 h 670"/>
              <a:gd name="T66" fmla="*/ 2147483646 w 671"/>
              <a:gd name="T67" fmla="*/ 2147483646 h 670"/>
              <a:gd name="T68" fmla="*/ 2147483646 w 671"/>
              <a:gd name="T69" fmla="*/ 2147483646 h 670"/>
              <a:gd name="T70" fmla="*/ 0 w 671"/>
              <a:gd name="T71" fmla="*/ 2147483646 h 670"/>
              <a:gd name="T72" fmla="*/ 2147483646 w 671"/>
              <a:gd name="T73" fmla="*/ 2147483646 h 670"/>
              <a:gd name="T74" fmla="*/ 2147483646 w 671"/>
              <a:gd name="T75" fmla="*/ 2147483646 h 67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671" h="670">
                <a:moveTo>
                  <a:pt x="54" y="193"/>
                </a:moveTo>
                <a:lnTo>
                  <a:pt x="155" y="177"/>
                </a:lnTo>
                <a:lnTo>
                  <a:pt x="223" y="187"/>
                </a:lnTo>
                <a:lnTo>
                  <a:pt x="264" y="234"/>
                </a:lnTo>
                <a:lnTo>
                  <a:pt x="238" y="290"/>
                </a:lnTo>
                <a:lnTo>
                  <a:pt x="206" y="311"/>
                </a:lnTo>
                <a:lnTo>
                  <a:pt x="197" y="366"/>
                </a:lnTo>
                <a:lnTo>
                  <a:pt x="217" y="401"/>
                </a:lnTo>
                <a:lnTo>
                  <a:pt x="200" y="453"/>
                </a:lnTo>
                <a:lnTo>
                  <a:pt x="242" y="453"/>
                </a:lnTo>
                <a:lnTo>
                  <a:pt x="254" y="394"/>
                </a:lnTo>
                <a:lnTo>
                  <a:pt x="280" y="366"/>
                </a:lnTo>
                <a:lnTo>
                  <a:pt x="329" y="366"/>
                </a:lnTo>
                <a:lnTo>
                  <a:pt x="378" y="378"/>
                </a:lnTo>
                <a:lnTo>
                  <a:pt x="393" y="419"/>
                </a:lnTo>
                <a:lnTo>
                  <a:pt x="399" y="475"/>
                </a:lnTo>
                <a:lnTo>
                  <a:pt x="393" y="516"/>
                </a:lnTo>
                <a:lnTo>
                  <a:pt x="393" y="547"/>
                </a:lnTo>
                <a:lnTo>
                  <a:pt x="396" y="581"/>
                </a:lnTo>
                <a:lnTo>
                  <a:pt x="428" y="613"/>
                </a:lnTo>
                <a:lnTo>
                  <a:pt x="451" y="632"/>
                </a:lnTo>
                <a:lnTo>
                  <a:pt x="510" y="670"/>
                </a:lnTo>
                <a:lnTo>
                  <a:pt x="620" y="558"/>
                </a:lnTo>
                <a:lnTo>
                  <a:pt x="652" y="466"/>
                </a:lnTo>
                <a:lnTo>
                  <a:pt x="665" y="318"/>
                </a:lnTo>
                <a:lnTo>
                  <a:pt x="671" y="215"/>
                </a:lnTo>
                <a:lnTo>
                  <a:pt x="658" y="114"/>
                </a:lnTo>
                <a:lnTo>
                  <a:pt x="629" y="59"/>
                </a:lnTo>
                <a:lnTo>
                  <a:pt x="562" y="21"/>
                </a:lnTo>
                <a:lnTo>
                  <a:pt x="502" y="8"/>
                </a:lnTo>
                <a:lnTo>
                  <a:pt x="384" y="0"/>
                </a:lnTo>
                <a:lnTo>
                  <a:pt x="270" y="5"/>
                </a:lnTo>
                <a:lnTo>
                  <a:pt x="129" y="30"/>
                </a:lnTo>
                <a:lnTo>
                  <a:pt x="64" y="62"/>
                </a:lnTo>
                <a:lnTo>
                  <a:pt x="32" y="94"/>
                </a:lnTo>
                <a:lnTo>
                  <a:pt x="0" y="140"/>
                </a:lnTo>
                <a:lnTo>
                  <a:pt x="6" y="166"/>
                </a:lnTo>
                <a:lnTo>
                  <a:pt x="54" y="193"/>
                </a:lnTo>
                <a:close/>
              </a:path>
            </a:pathLst>
          </a:custGeom>
          <a:solidFill>
            <a:srgbClr val="603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85" name="Freeform 278"/>
          <p:cNvSpPr>
            <a:spLocks/>
          </p:cNvSpPr>
          <p:nvPr/>
        </p:nvSpPr>
        <p:spPr bwMode="auto">
          <a:xfrm>
            <a:off x="7176815" y="3047458"/>
            <a:ext cx="107709" cy="99423"/>
          </a:xfrm>
          <a:custGeom>
            <a:avLst/>
            <a:gdLst>
              <a:gd name="T0" fmla="*/ 2147483646 w 636"/>
              <a:gd name="T1" fmla="*/ 2147483646 h 643"/>
              <a:gd name="T2" fmla="*/ 2147483646 w 636"/>
              <a:gd name="T3" fmla="*/ 2147483646 h 643"/>
              <a:gd name="T4" fmla="*/ 2147483646 w 636"/>
              <a:gd name="T5" fmla="*/ 2147483646 h 643"/>
              <a:gd name="T6" fmla="*/ 2147483646 w 636"/>
              <a:gd name="T7" fmla="*/ 2147483646 h 643"/>
              <a:gd name="T8" fmla="*/ 2147483646 w 636"/>
              <a:gd name="T9" fmla="*/ 2147483646 h 643"/>
              <a:gd name="T10" fmla="*/ 2147483646 w 636"/>
              <a:gd name="T11" fmla="*/ 2147483646 h 643"/>
              <a:gd name="T12" fmla="*/ 2147483646 w 636"/>
              <a:gd name="T13" fmla="*/ 2147483646 h 643"/>
              <a:gd name="T14" fmla="*/ 2147483646 w 636"/>
              <a:gd name="T15" fmla="*/ 2147483646 h 643"/>
              <a:gd name="T16" fmla="*/ 2147483646 w 636"/>
              <a:gd name="T17" fmla="*/ 2147483646 h 643"/>
              <a:gd name="T18" fmla="*/ 2147483646 w 636"/>
              <a:gd name="T19" fmla="*/ 2147483646 h 643"/>
              <a:gd name="T20" fmla="*/ 2147483646 w 636"/>
              <a:gd name="T21" fmla="*/ 2147483646 h 643"/>
              <a:gd name="T22" fmla="*/ 2147483646 w 636"/>
              <a:gd name="T23" fmla="*/ 2147483646 h 643"/>
              <a:gd name="T24" fmla="*/ 2147483646 w 636"/>
              <a:gd name="T25" fmla="*/ 2147483646 h 643"/>
              <a:gd name="T26" fmla="*/ 2147483646 w 636"/>
              <a:gd name="T27" fmla="*/ 2147483646 h 643"/>
              <a:gd name="T28" fmla="*/ 2147483646 w 636"/>
              <a:gd name="T29" fmla="*/ 2147483646 h 643"/>
              <a:gd name="T30" fmla="*/ 2147483646 w 636"/>
              <a:gd name="T31" fmla="*/ 2147483646 h 643"/>
              <a:gd name="T32" fmla="*/ 2147483646 w 636"/>
              <a:gd name="T33" fmla="*/ 2147483646 h 643"/>
              <a:gd name="T34" fmla="*/ 2147483646 w 636"/>
              <a:gd name="T35" fmla="*/ 2147483646 h 643"/>
              <a:gd name="T36" fmla="*/ 2147483646 w 636"/>
              <a:gd name="T37" fmla="*/ 2147483646 h 643"/>
              <a:gd name="T38" fmla="*/ 2147483646 w 636"/>
              <a:gd name="T39" fmla="*/ 2147483646 h 643"/>
              <a:gd name="T40" fmla="*/ 2147483646 w 636"/>
              <a:gd name="T41" fmla="*/ 2147483646 h 643"/>
              <a:gd name="T42" fmla="*/ 2147483646 w 636"/>
              <a:gd name="T43" fmla="*/ 2147483646 h 643"/>
              <a:gd name="T44" fmla="*/ 2147483646 w 636"/>
              <a:gd name="T45" fmla="*/ 2147483646 h 643"/>
              <a:gd name="T46" fmla="*/ 2147483646 w 636"/>
              <a:gd name="T47" fmla="*/ 2147483646 h 643"/>
              <a:gd name="T48" fmla="*/ 2147483646 w 636"/>
              <a:gd name="T49" fmla="*/ 2147483646 h 643"/>
              <a:gd name="T50" fmla="*/ 2147483646 w 636"/>
              <a:gd name="T51" fmla="*/ 2147483646 h 643"/>
              <a:gd name="T52" fmla="*/ 2147483646 w 636"/>
              <a:gd name="T53" fmla="*/ 2147483646 h 643"/>
              <a:gd name="T54" fmla="*/ 2147483646 w 636"/>
              <a:gd name="T55" fmla="*/ 2147483646 h 643"/>
              <a:gd name="T56" fmla="*/ 2147483646 w 636"/>
              <a:gd name="T57" fmla="*/ 2147483646 h 643"/>
              <a:gd name="T58" fmla="*/ 2147483646 w 636"/>
              <a:gd name="T59" fmla="*/ 2147483646 h 643"/>
              <a:gd name="T60" fmla="*/ 2147483646 w 636"/>
              <a:gd name="T61" fmla="*/ 2147483646 h 643"/>
              <a:gd name="T62" fmla="*/ 2147483646 w 636"/>
              <a:gd name="T63" fmla="*/ 2147483646 h 643"/>
              <a:gd name="T64" fmla="*/ 2147483646 w 636"/>
              <a:gd name="T65" fmla="*/ 2147483646 h 643"/>
              <a:gd name="T66" fmla="*/ 2147483646 w 636"/>
              <a:gd name="T67" fmla="*/ 2147483646 h 643"/>
              <a:gd name="T68" fmla="*/ 2147483646 w 636"/>
              <a:gd name="T69" fmla="*/ 2147483646 h 643"/>
              <a:gd name="T70" fmla="*/ 2147483646 w 636"/>
              <a:gd name="T71" fmla="*/ 2147483646 h 643"/>
              <a:gd name="T72" fmla="*/ 2147483646 w 636"/>
              <a:gd name="T73" fmla="*/ 2147483646 h 643"/>
              <a:gd name="T74" fmla="*/ 2147483646 w 636"/>
              <a:gd name="T75" fmla="*/ 2147483646 h 643"/>
              <a:gd name="T76" fmla="*/ 2147483646 w 636"/>
              <a:gd name="T77" fmla="*/ 2147483646 h 643"/>
              <a:gd name="T78" fmla="*/ 2147483646 w 636"/>
              <a:gd name="T79" fmla="*/ 2147483646 h 643"/>
              <a:gd name="T80" fmla="*/ 2147483646 w 636"/>
              <a:gd name="T81" fmla="*/ 2147483646 h 643"/>
              <a:gd name="T82" fmla="*/ 2147483646 w 636"/>
              <a:gd name="T83" fmla="*/ 2147483646 h 643"/>
              <a:gd name="T84" fmla="*/ 2147483646 w 636"/>
              <a:gd name="T85" fmla="*/ 2147483646 h 643"/>
              <a:gd name="T86" fmla="*/ 2147483646 w 636"/>
              <a:gd name="T87" fmla="*/ 2147483646 h 643"/>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636" h="643">
                <a:moveTo>
                  <a:pt x="104" y="41"/>
                </a:moveTo>
                <a:lnTo>
                  <a:pt x="51" y="63"/>
                </a:lnTo>
                <a:lnTo>
                  <a:pt x="25" y="98"/>
                </a:lnTo>
                <a:lnTo>
                  <a:pt x="10" y="121"/>
                </a:lnTo>
                <a:lnTo>
                  <a:pt x="0" y="138"/>
                </a:lnTo>
                <a:lnTo>
                  <a:pt x="13" y="152"/>
                </a:lnTo>
                <a:lnTo>
                  <a:pt x="41" y="169"/>
                </a:lnTo>
                <a:lnTo>
                  <a:pt x="110" y="158"/>
                </a:lnTo>
                <a:lnTo>
                  <a:pt x="160" y="158"/>
                </a:lnTo>
                <a:lnTo>
                  <a:pt x="194" y="141"/>
                </a:lnTo>
                <a:lnTo>
                  <a:pt x="245" y="129"/>
                </a:lnTo>
                <a:lnTo>
                  <a:pt x="290" y="126"/>
                </a:lnTo>
                <a:lnTo>
                  <a:pt x="342" y="129"/>
                </a:lnTo>
                <a:lnTo>
                  <a:pt x="267" y="138"/>
                </a:lnTo>
                <a:lnTo>
                  <a:pt x="229" y="148"/>
                </a:lnTo>
                <a:lnTo>
                  <a:pt x="201" y="158"/>
                </a:lnTo>
                <a:lnTo>
                  <a:pt x="194" y="161"/>
                </a:lnTo>
                <a:lnTo>
                  <a:pt x="213" y="169"/>
                </a:lnTo>
                <a:lnTo>
                  <a:pt x="229" y="185"/>
                </a:lnTo>
                <a:lnTo>
                  <a:pt x="255" y="169"/>
                </a:lnTo>
                <a:lnTo>
                  <a:pt x="277" y="163"/>
                </a:lnTo>
                <a:lnTo>
                  <a:pt x="325" y="155"/>
                </a:lnTo>
                <a:lnTo>
                  <a:pt x="339" y="155"/>
                </a:lnTo>
                <a:lnTo>
                  <a:pt x="293" y="172"/>
                </a:lnTo>
                <a:lnTo>
                  <a:pt x="258" y="188"/>
                </a:lnTo>
                <a:lnTo>
                  <a:pt x="239" y="201"/>
                </a:lnTo>
                <a:lnTo>
                  <a:pt x="255" y="217"/>
                </a:lnTo>
                <a:lnTo>
                  <a:pt x="293" y="204"/>
                </a:lnTo>
                <a:lnTo>
                  <a:pt x="325" y="198"/>
                </a:lnTo>
                <a:lnTo>
                  <a:pt x="267" y="226"/>
                </a:lnTo>
                <a:lnTo>
                  <a:pt x="248" y="239"/>
                </a:lnTo>
                <a:lnTo>
                  <a:pt x="242" y="266"/>
                </a:lnTo>
                <a:lnTo>
                  <a:pt x="232" y="280"/>
                </a:lnTo>
                <a:lnTo>
                  <a:pt x="267" y="263"/>
                </a:lnTo>
                <a:lnTo>
                  <a:pt x="298" y="257"/>
                </a:lnTo>
                <a:lnTo>
                  <a:pt x="348" y="255"/>
                </a:lnTo>
                <a:lnTo>
                  <a:pt x="272" y="276"/>
                </a:lnTo>
                <a:lnTo>
                  <a:pt x="226" y="294"/>
                </a:lnTo>
                <a:lnTo>
                  <a:pt x="194" y="310"/>
                </a:lnTo>
                <a:lnTo>
                  <a:pt x="191" y="335"/>
                </a:lnTo>
                <a:lnTo>
                  <a:pt x="229" y="317"/>
                </a:lnTo>
                <a:lnTo>
                  <a:pt x="280" y="300"/>
                </a:lnTo>
                <a:lnTo>
                  <a:pt x="304" y="300"/>
                </a:lnTo>
                <a:lnTo>
                  <a:pt x="248" y="320"/>
                </a:lnTo>
                <a:lnTo>
                  <a:pt x="204" y="338"/>
                </a:lnTo>
                <a:lnTo>
                  <a:pt x="187" y="355"/>
                </a:lnTo>
                <a:lnTo>
                  <a:pt x="194" y="370"/>
                </a:lnTo>
                <a:lnTo>
                  <a:pt x="229" y="358"/>
                </a:lnTo>
                <a:lnTo>
                  <a:pt x="261" y="344"/>
                </a:lnTo>
                <a:lnTo>
                  <a:pt x="327" y="341"/>
                </a:lnTo>
                <a:lnTo>
                  <a:pt x="354" y="344"/>
                </a:lnTo>
                <a:lnTo>
                  <a:pt x="415" y="348"/>
                </a:lnTo>
                <a:lnTo>
                  <a:pt x="488" y="338"/>
                </a:lnTo>
                <a:lnTo>
                  <a:pt x="444" y="355"/>
                </a:lnTo>
                <a:lnTo>
                  <a:pt x="368" y="367"/>
                </a:lnTo>
                <a:lnTo>
                  <a:pt x="384" y="393"/>
                </a:lnTo>
                <a:lnTo>
                  <a:pt x="438" y="379"/>
                </a:lnTo>
                <a:lnTo>
                  <a:pt x="491" y="361"/>
                </a:lnTo>
                <a:lnTo>
                  <a:pt x="525" y="344"/>
                </a:lnTo>
                <a:lnTo>
                  <a:pt x="460" y="393"/>
                </a:lnTo>
                <a:lnTo>
                  <a:pt x="419" y="405"/>
                </a:lnTo>
                <a:lnTo>
                  <a:pt x="384" y="417"/>
                </a:lnTo>
                <a:lnTo>
                  <a:pt x="387" y="442"/>
                </a:lnTo>
                <a:lnTo>
                  <a:pt x="438" y="434"/>
                </a:lnTo>
                <a:lnTo>
                  <a:pt x="478" y="423"/>
                </a:lnTo>
                <a:lnTo>
                  <a:pt x="454" y="440"/>
                </a:lnTo>
                <a:lnTo>
                  <a:pt x="409" y="452"/>
                </a:lnTo>
                <a:lnTo>
                  <a:pt x="387" y="455"/>
                </a:lnTo>
                <a:lnTo>
                  <a:pt x="387" y="511"/>
                </a:lnTo>
                <a:lnTo>
                  <a:pt x="435" y="492"/>
                </a:lnTo>
                <a:lnTo>
                  <a:pt x="473" y="477"/>
                </a:lnTo>
                <a:lnTo>
                  <a:pt x="432" y="508"/>
                </a:lnTo>
                <a:lnTo>
                  <a:pt x="380" y="530"/>
                </a:lnTo>
                <a:lnTo>
                  <a:pt x="384" y="556"/>
                </a:lnTo>
                <a:lnTo>
                  <a:pt x="412" y="586"/>
                </a:lnTo>
                <a:lnTo>
                  <a:pt x="438" y="553"/>
                </a:lnTo>
                <a:lnTo>
                  <a:pt x="473" y="511"/>
                </a:lnTo>
                <a:lnTo>
                  <a:pt x="496" y="471"/>
                </a:lnTo>
                <a:lnTo>
                  <a:pt x="473" y="533"/>
                </a:lnTo>
                <a:lnTo>
                  <a:pt x="454" y="556"/>
                </a:lnTo>
                <a:lnTo>
                  <a:pt x="419" y="599"/>
                </a:lnTo>
                <a:lnTo>
                  <a:pt x="444" y="628"/>
                </a:lnTo>
                <a:lnTo>
                  <a:pt x="485" y="594"/>
                </a:lnTo>
                <a:lnTo>
                  <a:pt x="514" y="553"/>
                </a:lnTo>
                <a:lnTo>
                  <a:pt x="540" y="508"/>
                </a:lnTo>
                <a:lnTo>
                  <a:pt x="517" y="573"/>
                </a:lnTo>
                <a:lnTo>
                  <a:pt x="491" y="602"/>
                </a:lnTo>
                <a:lnTo>
                  <a:pt x="465" y="631"/>
                </a:lnTo>
                <a:lnTo>
                  <a:pt x="488" y="643"/>
                </a:lnTo>
                <a:lnTo>
                  <a:pt x="540" y="599"/>
                </a:lnTo>
                <a:lnTo>
                  <a:pt x="589" y="530"/>
                </a:lnTo>
                <a:lnTo>
                  <a:pt x="607" y="477"/>
                </a:lnTo>
                <a:lnTo>
                  <a:pt x="620" y="386"/>
                </a:lnTo>
                <a:lnTo>
                  <a:pt x="627" y="317"/>
                </a:lnTo>
                <a:lnTo>
                  <a:pt x="636" y="239"/>
                </a:lnTo>
                <a:lnTo>
                  <a:pt x="582" y="255"/>
                </a:lnTo>
                <a:lnTo>
                  <a:pt x="522" y="276"/>
                </a:lnTo>
                <a:lnTo>
                  <a:pt x="432" y="297"/>
                </a:lnTo>
                <a:lnTo>
                  <a:pt x="514" y="266"/>
                </a:lnTo>
                <a:lnTo>
                  <a:pt x="543" y="249"/>
                </a:lnTo>
                <a:lnTo>
                  <a:pt x="601" y="229"/>
                </a:lnTo>
                <a:lnTo>
                  <a:pt x="630" y="223"/>
                </a:lnTo>
                <a:lnTo>
                  <a:pt x="630" y="182"/>
                </a:lnTo>
                <a:lnTo>
                  <a:pt x="623" y="129"/>
                </a:lnTo>
                <a:lnTo>
                  <a:pt x="551" y="141"/>
                </a:lnTo>
                <a:lnTo>
                  <a:pt x="505" y="155"/>
                </a:lnTo>
                <a:lnTo>
                  <a:pt x="447" y="182"/>
                </a:lnTo>
                <a:lnTo>
                  <a:pt x="499" y="141"/>
                </a:lnTo>
                <a:lnTo>
                  <a:pt x="560" y="124"/>
                </a:lnTo>
                <a:lnTo>
                  <a:pt x="620" y="109"/>
                </a:lnTo>
                <a:lnTo>
                  <a:pt x="607" y="69"/>
                </a:lnTo>
                <a:lnTo>
                  <a:pt x="589" y="45"/>
                </a:lnTo>
                <a:lnTo>
                  <a:pt x="534" y="28"/>
                </a:lnTo>
                <a:lnTo>
                  <a:pt x="482" y="41"/>
                </a:lnTo>
                <a:lnTo>
                  <a:pt x="432" y="76"/>
                </a:lnTo>
                <a:lnTo>
                  <a:pt x="465" y="35"/>
                </a:lnTo>
                <a:lnTo>
                  <a:pt x="517" y="16"/>
                </a:lnTo>
                <a:lnTo>
                  <a:pt x="460" y="6"/>
                </a:lnTo>
                <a:lnTo>
                  <a:pt x="419" y="3"/>
                </a:lnTo>
                <a:lnTo>
                  <a:pt x="359" y="13"/>
                </a:lnTo>
                <a:lnTo>
                  <a:pt x="318" y="38"/>
                </a:lnTo>
                <a:lnTo>
                  <a:pt x="255" y="51"/>
                </a:lnTo>
                <a:lnTo>
                  <a:pt x="298" y="32"/>
                </a:lnTo>
                <a:lnTo>
                  <a:pt x="330" y="13"/>
                </a:lnTo>
                <a:lnTo>
                  <a:pt x="348" y="0"/>
                </a:lnTo>
                <a:lnTo>
                  <a:pt x="287" y="3"/>
                </a:lnTo>
                <a:lnTo>
                  <a:pt x="232" y="6"/>
                </a:lnTo>
                <a:lnTo>
                  <a:pt x="198" y="22"/>
                </a:lnTo>
                <a:lnTo>
                  <a:pt x="163" y="54"/>
                </a:lnTo>
                <a:lnTo>
                  <a:pt x="136" y="95"/>
                </a:lnTo>
                <a:lnTo>
                  <a:pt x="151" y="48"/>
                </a:lnTo>
                <a:lnTo>
                  <a:pt x="184" y="16"/>
                </a:lnTo>
                <a:lnTo>
                  <a:pt x="104" y="41"/>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grpSp>
        <p:nvGrpSpPr>
          <p:cNvPr id="286" name="Group 279"/>
          <p:cNvGrpSpPr>
            <a:grpSpLocks/>
          </p:cNvGrpSpPr>
          <p:nvPr/>
        </p:nvGrpSpPr>
        <p:grpSpPr bwMode="auto">
          <a:xfrm>
            <a:off x="6951331" y="3299269"/>
            <a:ext cx="116768" cy="65973"/>
            <a:chOff x="5264" y="1904"/>
            <a:chExt cx="116" cy="71"/>
          </a:xfrm>
        </p:grpSpPr>
        <p:sp>
          <p:nvSpPr>
            <p:cNvPr id="287" name="Freeform 280"/>
            <p:cNvSpPr>
              <a:spLocks/>
            </p:cNvSpPr>
            <p:nvPr/>
          </p:nvSpPr>
          <p:spPr bwMode="auto">
            <a:xfrm>
              <a:off x="5264" y="1904"/>
              <a:ext cx="116" cy="71"/>
            </a:xfrm>
            <a:custGeom>
              <a:avLst/>
              <a:gdLst>
                <a:gd name="T0" fmla="*/ 0 w 698"/>
                <a:gd name="T1" fmla="*/ 0 h 425"/>
                <a:gd name="T2" fmla="*/ 0 w 698"/>
                <a:gd name="T3" fmla="*/ 0 h 425"/>
                <a:gd name="T4" fmla="*/ 0 w 698"/>
                <a:gd name="T5" fmla="*/ 0 h 425"/>
                <a:gd name="T6" fmla="*/ 0 w 698"/>
                <a:gd name="T7" fmla="*/ 0 h 425"/>
                <a:gd name="T8" fmla="*/ 0 w 698"/>
                <a:gd name="T9" fmla="*/ 0 h 425"/>
                <a:gd name="T10" fmla="*/ 0 w 698"/>
                <a:gd name="T11" fmla="*/ 0 h 425"/>
                <a:gd name="T12" fmla="*/ 0 w 698"/>
                <a:gd name="T13" fmla="*/ 0 h 425"/>
                <a:gd name="T14" fmla="*/ 0 w 698"/>
                <a:gd name="T15" fmla="*/ 0 h 425"/>
                <a:gd name="T16" fmla="*/ 0 w 698"/>
                <a:gd name="T17" fmla="*/ 0 h 425"/>
                <a:gd name="T18" fmla="*/ 0 w 698"/>
                <a:gd name="T19" fmla="*/ 0 h 425"/>
                <a:gd name="T20" fmla="*/ 0 w 698"/>
                <a:gd name="T21" fmla="*/ 0 h 425"/>
                <a:gd name="T22" fmla="*/ 0 w 698"/>
                <a:gd name="T23" fmla="*/ 0 h 425"/>
                <a:gd name="T24" fmla="*/ 0 w 698"/>
                <a:gd name="T25" fmla="*/ 0 h 425"/>
                <a:gd name="T26" fmla="*/ 0 w 698"/>
                <a:gd name="T27" fmla="*/ 0 h 425"/>
                <a:gd name="T28" fmla="*/ 0 w 698"/>
                <a:gd name="T29" fmla="*/ 0 h 425"/>
                <a:gd name="T30" fmla="*/ 0 w 698"/>
                <a:gd name="T31" fmla="*/ 0 h 425"/>
                <a:gd name="T32" fmla="*/ 0 w 698"/>
                <a:gd name="T33" fmla="*/ 0 h 425"/>
                <a:gd name="T34" fmla="*/ 0 w 698"/>
                <a:gd name="T35" fmla="*/ 0 h 425"/>
                <a:gd name="T36" fmla="*/ 0 w 698"/>
                <a:gd name="T37" fmla="*/ 0 h 425"/>
                <a:gd name="T38" fmla="*/ 0 w 698"/>
                <a:gd name="T39" fmla="*/ 0 h 425"/>
                <a:gd name="T40" fmla="*/ 0 w 698"/>
                <a:gd name="T41" fmla="*/ 0 h 425"/>
                <a:gd name="T42" fmla="*/ 0 w 698"/>
                <a:gd name="T43" fmla="*/ 0 h 425"/>
                <a:gd name="T44" fmla="*/ 0 w 698"/>
                <a:gd name="T45" fmla="*/ 0 h 425"/>
                <a:gd name="T46" fmla="*/ 0 w 698"/>
                <a:gd name="T47" fmla="*/ 0 h 425"/>
                <a:gd name="T48" fmla="*/ 0 w 698"/>
                <a:gd name="T49" fmla="*/ 0 h 425"/>
                <a:gd name="T50" fmla="*/ 0 w 698"/>
                <a:gd name="T51" fmla="*/ 0 h 425"/>
                <a:gd name="T52" fmla="*/ 0 w 698"/>
                <a:gd name="T53" fmla="*/ 0 h 425"/>
                <a:gd name="T54" fmla="*/ 0 w 698"/>
                <a:gd name="T55" fmla="*/ 0 h 425"/>
                <a:gd name="T56" fmla="*/ 0 w 698"/>
                <a:gd name="T57" fmla="*/ 0 h 425"/>
                <a:gd name="T58" fmla="*/ 0 w 698"/>
                <a:gd name="T59" fmla="*/ 0 h 425"/>
                <a:gd name="T60" fmla="*/ 0 w 698"/>
                <a:gd name="T61" fmla="*/ 0 h 425"/>
                <a:gd name="T62" fmla="*/ 0 w 698"/>
                <a:gd name="T63" fmla="*/ 0 h 425"/>
                <a:gd name="T64" fmla="*/ 0 w 698"/>
                <a:gd name="T65" fmla="*/ 0 h 425"/>
                <a:gd name="T66" fmla="*/ 0 w 698"/>
                <a:gd name="T67" fmla="*/ 0 h 425"/>
                <a:gd name="T68" fmla="*/ 0 w 698"/>
                <a:gd name="T69" fmla="*/ 0 h 425"/>
                <a:gd name="T70" fmla="*/ 0 w 698"/>
                <a:gd name="T71" fmla="*/ 0 h 425"/>
                <a:gd name="T72" fmla="*/ 0 w 698"/>
                <a:gd name="T73" fmla="*/ 0 h 425"/>
                <a:gd name="T74" fmla="*/ 0 w 698"/>
                <a:gd name="T75" fmla="*/ 0 h 425"/>
                <a:gd name="T76" fmla="*/ 0 w 698"/>
                <a:gd name="T77" fmla="*/ 0 h 425"/>
                <a:gd name="T78" fmla="*/ 0 w 698"/>
                <a:gd name="T79" fmla="*/ 0 h 425"/>
                <a:gd name="T80" fmla="*/ 0 w 698"/>
                <a:gd name="T81" fmla="*/ 0 h 425"/>
                <a:gd name="T82" fmla="*/ 0 w 698"/>
                <a:gd name="T83" fmla="*/ 0 h 425"/>
                <a:gd name="T84" fmla="*/ 0 w 698"/>
                <a:gd name="T85" fmla="*/ 0 h 425"/>
                <a:gd name="T86" fmla="*/ 0 w 698"/>
                <a:gd name="T87" fmla="*/ 0 h 425"/>
                <a:gd name="T88" fmla="*/ 0 w 698"/>
                <a:gd name="T89" fmla="*/ 0 h 425"/>
                <a:gd name="T90" fmla="*/ 0 w 698"/>
                <a:gd name="T91" fmla="*/ 0 h 425"/>
                <a:gd name="T92" fmla="*/ 0 w 698"/>
                <a:gd name="T93" fmla="*/ 0 h 425"/>
                <a:gd name="T94" fmla="*/ 0 w 698"/>
                <a:gd name="T95" fmla="*/ 0 h 425"/>
                <a:gd name="T96" fmla="*/ 0 w 698"/>
                <a:gd name="T97" fmla="*/ 0 h 425"/>
                <a:gd name="T98" fmla="*/ 0 w 698"/>
                <a:gd name="T99" fmla="*/ 0 h 425"/>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698" h="425">
                  <a:moveTo>
                    <a:pt x="698" y="253"/>
                  </a:moveTo>
                  <a:lnTo>
                    <a:pt x="611" y="233"/>
                  </a:lnTo>
                  <a:lnTo>
                    <a:pt x="579" y="227"/>
                  </a:lnTo>
                  <a:lnTo>
                    <a:pt x="558" y="210"/>
                  </a:lnTo>
                  <a:lnTo>
                    <a:pt x="538" y="182"/>
                  </a:lnTo>
                  <a:lnTo>
                    <a:pt x="496" y="143"/>
                  </a:lnTo>
                  <a:lnTo>
                    <a:pt x="420" y="79"/>
                  </a:lnTo>
                  <a:lnTo>
                    <a:pt x="407" y="58"/>
                  </a:lnTo>
                  <a:lnTo>
                    <a:pt x="387" y="38"/>
                  </a:lnTo>
                  <a:lnTo>
                    <a:pt x="347" y="32"/>
                  </a:lnTo>
                  <a:lnTo>
                    <a:pt x="225" y="11"/>
                  </a:lnTo>
                  <a:lnTo>
                    <a:pt x="192" y="0"/>
                  </a:lnTo>
                  <a:lnTo>
                    <a:pt x="162" y="14"/>
                  </a:lnTo>
                  <a:lnTo>
                    <a:pt x="147" y="27"/>
                  </a:lnTo>
                  <a:lnTo>
                    <a:pt x="75" y="52"/>
                  </a:lnTo>
                  <a:lnTo>
                    <a:pt x="48" y="62"/>
                  </a:lnTo>
                  <a:lnTo>
                    <a:pt x="37" y="73"/>
                  </a:lnTo>
                  <a:lnTo>
                    <a:pt x="24" y="114"/>
                  </a:lnTo>
                  <a:lnTo>
                    <a:pt x="16" y="133"/>
                  </a:lnTo>
                  <a:lnTo>
                    <a:pt x="9" y="146"/>
                  </a:lnTo>
                  <a:lnTo>
                    <a:pt x="0" y="165"/>
                  </a:lnTo>
                  <a:lnTo>
                    <a:pt x="0" y="181"/>
                  </a:lnTo>
                  <a:lnTo>
                    <a:pt x="15" y="191"/>
                  </a:lnTo>
                  <a:lnTo>
                    <a:pt x="43" y="190"/>
                  </a:lnTo>
                  <a:lnTo>
                    <a:pt x="89" y="168"/>
                  </a:lnTo>
                  <a:lnTo>
                    <a:pt x="147" y="158"/>
                  </a:lnTo>
                  <a:lnTo>
                    <a:pt x="198" y="165"/>
                  </a:lnTo>
                  <a:lnTo>
                    <a:pt x="144" y="179"/>
                  </a:lnTo>
                  <a:lnTo>
                    <a:pt x="105" y="191"/>
                  </a:lnTo>
                  <a:lnTo>
                    <a:pt x="61" y="210"/>
                  </a:lnTo>
                  <a:lnTo>
                    <a:pt x="51" y="224"/>
                  </a:lnTo>
                  <a:lnTo>
                    <a:pt x="51" y="242"/>
                  </a:lnTo>
                  <a:lnTo>
                    <a:pt x="67" y="253"/>
                  </a:lnTo>
                  <a:lnTo>
                    <a:pt x="87" y="250"/>
                  </a:lnTo>
                  <a:lnTo>
                    <a:pt x="150" y="233"/>
                  </a:lnTo>
                  <a:lnTo>
                    <a:pt x="205" y="230"/>
                  </a:lnTo>
                  <a:lnTo>
                    <a:pt x="249" y="233"/>
                  </a:lnTo>
                  <a:lnTo>
                    <a:pt x="273" y="250"/>
                  </a:lnTo>
                  <a:lnTo>
                    <a:pt x="301" y="279"/>
                  </a:lnTo>
                  <a:lnTo>
                    <a:pt x="323" y="310"/>
                  </a:lnTo>
                  <a:lnTo>
                    <a:pt x="346" y="342"/>
                  </a:lnTo>
                  <a:lnTo>
                    <a:pt x="364" y="366"/>
                  </a:lnTo>
                  <a:lnTo>
                    <a:pt x="397" y="389"/>
                  </a:lnTo>
                  <a:lnTo>
                    <a:pt x="429" y="396"/>
                  </a:lnTo>
                  <a:lnTo>
                    <a:pt x="464" y="399"/>
                  </a:lnTo>
                  <a:lnTo>
                    <a:pt x="507" y="396"/>
                  </a:lnTo>
                  <a:lnTo>
                    <a:pt x="539" y="393"/>
                  </a:lnTo>
                  <a:lnTo>
                    <a:pt x="582" y="404"/>
                  </a:lnTo>
                  <a:lnTo>
                    <a:pt x="698" y="425"/>
                  </a:lnTo>
                  <a:lnTo>
                    <a:pt x="698" y="253"/>
                  </a:lnTo>
                  <a:close/>
                </a:path>
              </a:pathLst>
            </a:custGeom>
            <a:solidFill>
              <a:srgbClr val="FFC080"/>
            </a:solidFill>
            <a:ln w="1588">
              <a:solidFill>
                <a:srgbClr val="402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288" name="Freeform 281"/>
            <p:cNvSpPr>
              <a:spLocks/>
            </p:cNvSpPr>
            <p:nvPr/>
          </p:nvSpPr>
          <p:spPr bwMode="auto">
            <a:xfrm>
              <a:off x="5269" y="1916"/>
              <a:ext cx="37" cy="9"/>
            </a:xfrm>
            <a:custGeom>
              <a:avLst/>
              <a:gdLst>
                <a:gd name="T0" fmla="*/ 0 w 223"/>
                <a:gd name="T1" fmla="*/ 0 h 52"/>
                <a:gd name="T2" fmla="*/ 0 w 223"/>
                <a:gd name="T3" fmla="*/ 0 h 52"/>
                <a:gd name="T4" fmla="*/ 0 w 223"/>
                <a:gd name="T5" fmla="*/ 0 h 52"/>
                <a:gd name="T6" fmla="*/ 0 w 223"/>
                <a:gd name="T7" fmla="*/ 0 h 52"/>
                <a:gd name="T8" fmla="*/ 0 w 223"/>
                <a:gd name="T9" fmla="*/ 0 h 52"/>
                <a:gd name="T10" fmla="*/ 0 w 223"/>
                <a:gd name="T11" fmla="*/ 0 h 52"/>
                <a:gd name="T12" fmla="*/ 0 w 223"/>
                <a:gd name="T13" fmla="*/ 0 h 52"/>
                <a:gd name="T14" fmla="*/ 0 w 223"/>
                <a:gd name="T15" fmla="*/ 0 h 52"/>
                <a:gd name="T16" fmla="*/ 0 w 223"/>
                <a:gd name="T17" fmla="*/ 0 h 52"/>
                <a:gd name="T18" fmla="*/ 0 w 223"/>
                <a:gd name="T19" fmla="*/ 0 h 52"/>
                <a:gd name="T20" fmla="*/ 0 w 223"/>
                <a:gd name="T21" fmla="*/ 0 h 52"/>
                <a:gd name="T22" fmla="*/ 0 w 223"/>
                <a:gd name="T23" fmla="*/ 0 h 52"/>
                <a:gd name="T24" fmla="*/ 0 w 223"/>
                <a:gd name="T25" fmla="*/ 0 h 5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23" h="52">
                  <a:moveTo>
                    <a:pt x="0" y="52"/>
                  </a:moveTo>
                  <a:lnTo>
                    <a:pt x="38" y="36"/>
                  </a:lnTo>
                  <a:lnTo>
                    <a:pt x="69" y="30"/>
                  </a:lnTo>
                  <a:lnTo>
                    <a:pt x="107" y="18"/>
                  </a:lnTo>
                  <a:lnTo>
                    <a:pt x="139" y="11"/>
                  </a:lnTo>
                  <a:lnTo>
                    <a:pt x="189" y="15"/>
                  </a:lnTo>
                  <a:lnTo>
                    <a:pt x="223" y="18"/>
                  </a:lnTo>
                  <a:lnTo>
                    <a:pt x="171" y="8"/>
                  </a:lnTo>
                  <a:lnTo>
                    <a:pt x="127" y="0"/>
                  </a:lnTo>
                  <a:lnTo>
                    <a:pt x="69" y="24"/>
                  </a:lnTo>
                  <a:lnTo>
                    <a:pt x="38" y="28"/>
                  </a:lnTo>
                  <a:lnTo>
                    <a:pt x="3" y="45"/>
                  </a:lnTo>
                  <a:lnTo>
                    <a:pt x="0" y="52"/>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89" name="Freeform 282"/>
            <p:cNvSpPr>
              <a:spLocks/>
            </p:cNvSpPr>
            <p:nvPr/>
          </p:nvSpPr>
          <p:spPr bwMode="auto">
            <a:xfrm>
              <a:off x="5289" y="1907"/>
              <a:ext cx="31" cy="6"/>
            </a:xfrm>
            <a:custGeom>
              <a:avLst/>
              <a:gdLst>
                <a:gd name="T0" fmla="*/ 0 w 188"/>
                <a:gd name="T1" fmla="*/ 0 h 36"/>
                <a:gd name="T2" fmla="*/ 0 w 188"/>
                <a:gd name="T3" fmla="*/ 0 h 36"/>
                <a:gd name="T4" fmla="*/ 0 w 188"/>
                <a:gd name="T5" fmla="*/ 0 h 36"/>
                <a:gd name="T6" fmla="*/ 0 w 188"/>
                <a:gd name="T7" fmla="*/ 0 h 36"/>
                <a:gd name="T8" fmla="*/ 0 w 188"/>
                <a:gd name="T9" fmla="*/ 0 h 36"/>
                <a:gd name="T10" fmla="*/ 0 w 188"/>
                <a:gd name="T11" fmla="*/ 0 h 36"/>
                <a:gd name="T12" fmla="*/ 0 w 188"/>
                <a:gd name="T13" fmla="*/ 0 h 36"/>
                <a:gd name="T14" fmla="*/ 0 w 188"/>
                <a:gd name="T15" fmla="*/ 0 h 36"/>
                <a:gd name="T16" fmla="*/ 0 w 188"/>
                <a:gd name="T17" fmla="*/ 0 h 36"/>
                <a:gd name="T18" fmla="*/ 0 w 188"/>
                <a:gd name="T19" fmla="*/ 0 h 36"/>
                <a:gd name="T20" fmla="*/ 0 w 188"/>
                <a:gd name="T21" fmla="*/ 0 h 36"/>
                <a:gd name="T22" fmla="*/ 0 w 188"/>
                <a:gd name="T23" fmla="*/ 0 h 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88" h="36">
                  <a:moveTo>
                    <a:pt x="51" y="0"/>
                  </a:moveTo>
                  <a:lnTo>
                    <a:pt x="29" y="1"/>
                  </a:lnTo>
                  <a:lnTo>
                    <a:pt x="0" y="11"/>
                  </a:lnTo>
                  <a:lnTo>
                    <a:pt x="19" y="9"/>
                  </a:lnTo>
                  <a:lnTo>
                    <a:pt x="48" y="4"/>
                  </a:lnTo>
                  <a:lnTo>
                    <a:pt x="109" y="20"/>
                  </a:lnTo>
                  <a:lnTo>
                    <a:pt x="143" y="30"/>
                  </a:lnTo>
                  <a:lnTo>
                    <a:pt x="181" y="36"/>
                  </a:lnTo>
                  <a:lnTo>
                    <a:pt x="188" y="30"/>
                  </a:lnTo>
                  <a:lnTo>
                    <a:pt x="146" y="22"/>
                  </a:lnTo>
                  <a:lnTo>
                    <a:pt x="97" y="11"/>
                  </a:lnTo>
                  <a:lnTo>
                    <a:pt x="51"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90" name="Freeform 283"/>
            <p:cNvSpPr>
              <a:spLocks/>
            </p:cNvSpPr>
            <p:nvPr/>
          </p:nvSpPr>
          <p:spPr bwMode="auto">
            <a:xfrm>
              <a:off x="5295" y="1929"/>
              <a:ext cx="13" cy="3"/>
            </a:xfrm>
            <a:custGeom>
              <a:avLst/>
              <a:gdLst>
                <a:gd name="T0" fmla="*/ 0 w 76"/>
                <a:gd name="T1" fmla="*/ 0 h 17"/>
                <a:gd name="T2" fmla="*/ 0 w 76"/>
                <a:gd name="T3" fmla="*/ 0 h 17"/>
                <a:gd name="T4" fmla="*/ 0 w 76"/>
                <a:gd name="T5" fmla="*/ 0 h 17"/>
                <a:gd name="T6" fmla="*/ 0 w 76"/>
                <a:gd name="T7" fmla="*/ 0 h 17"/>
                <a:gd name="T8" fmla="*/ 0 w 76"/>
                <a:gd name="T9" fmla="*/ 0 h 17"/>
                <a:gd name="T10" fmla="*/ 0 w 76"/>
                <a:gd name="T11" fmla="*/ 0 h 17"/>
                <a:gd name="T12" fmla="*/ 0 w 76"/>
                <a:gd name="T13" fmla="*/ 0 h 1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6" h="17">
                  <a:moveTo>
                    <a:pt x="0" y="8"/>
                  </a:moveTo>
                  <a:lnTo>
                    <a:pt x="8" y="17"/>
                  </a:lnTo>
                  <a:lnTo>
                    <a:pt x="36" y="12"/>
                  </a:lnTo>
                  <a:lnTo>
                    <a:pt x="67" y="12"/>
                  </a:lnTo>
                  <a:lnTo>
                    <a:pt x="76" y="0"/>
                  </a:lnTo>
                  <a:lnTo>
                    <a:pt x="55" y="4"/>
                  </a:lnTo>
                  <a:lnTo>
                    <a:pt x="0" y="8"/>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91" name="Freeform 284"/>
            <p:cNvSpPr>
              <a:spLocks/>
            </p:cNvSpPr>
            <p:nvPr/>
          </p:nvSpPr>
          <p:spPr bwMode="auto">
            <a:xfrm>
              <a:off x="5268" y="1926"/>
              <a:ext cx="3" cy="6"/>
            </a:xfrm>
            <a:custGeom>
              <a:avLst/>
              <a:gdLst>
                <a:gd name="T0" fmla="*/ 0 w 19"/>
                <a:gd name="T1" fmla="*/ 0 h 32"/>
                <a:gd name="T2" fmla="*/ 0 w 19"/>
                <a:gd name="T3" fmla="*/ 0 h 32"/>
                <a:gd name="T4" fmla="*/ 0 w 19"/>
                <a:gd name="T5" fmla="*/ 0 h 32"/>
                <a:gd name="T6" fmla="*/ 0 w 19"/>
                <a:gd name="T7" fmla="*/ 0 h 32"/>
                <a:gd name="T8" fmla="*/ 0 w 19"/>
                <a:gd name="T9" fmla="*/ 0 h 3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 h="32">
                  <a:moveTo>
                    <a:pt x="19" y="0"/>
                  </a:moveTo>
                  <a:lnTo>
                    <a:pt x="19" y="9"/>
                  </a:lnTo>
                  <a:lnTo>
                    <a:pt x="14" y="24"/>
                  </a:lnTo>
                  <a:lnTo>
                    <a:pt x="0" y="32"/>
                  </a:lnTo>
                  <a:lnTo>
                    <a:pt x="19"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92" name="Freeform 285"/>
            <p:cNvSpPr>
              <a:spLocks/>
            </p:cNvSpPr>
            <p:nvPr/>
          </p:nvSpPr>
          <p:spPr bwMode="auto">
            <a:xfrm>
              <a:off x="5277" y="1940"/>
              <a:ext cx="3" cy="3"/>
            </a:xfrm>
            <a:custGeom>
              <a:avLst/>
              <a:gdLst>
                <a:gd name="T0" fmla="*/ 0 w 14"/>
                <a:gd name="T1" fmla="*/ 0 h 18"/>
                <a:gd name="T2" fmla="*/ 0 w 14"/>
                <a:gd name="T3" fmla="*/ 0 h 18"/>
                <a:gd name="T4" fmla="*/ 0 w 14"/>
                <a:gd name="T5" fmla="*/ 0 h 18"/>
                <a:gd name="T6" fmla="*/ 0 w 14"/>
                <a:gd name="T7" fmla="*/ 0 h 1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 h="18">
                  <a:moveTo>
                    <a:pt x="14" y="0"/>
                  </a:moveTo>
                  <a:lnTo>
                    <a:pt x="11" y="9"/>
                  </a:lnTo>
                  <a:lnTo>
                    <a:pt x="0" y="18"/>
                  </a:lnTo>
                  <a:lnTo>
                    <a:pt x="14"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93" name="Freeform 286"/>
            <p:cNvSpPr>
              <a:spLocks/>
            </p:cNvSpPr>
            <p:nvPr/>
          </p:nvSpPr>
          <p:spPr bwMode="auto">
            <a:xfrm>
              <a:off x="5319" y="1921"/>
              <a:ext cx="6" cy="7"/>
            </a:xfrm>
            <a:custGeom>
              <a:avLst/>
              <a:gdLst>
                <a:gd name="T0" fmla="*/ 0 w 35"/>
                <a:gd name="T1" fmla="*/ 0 h 43"/>
                <a:gd name="T2" fmla="*/ 0 w 35"/>
                <a:gd name="T3" fmla="*/ 0 h 43"/>
                <a:gd name="T4" fmla="*/ 0 w 35"/>
                <a:gd name="T5" fmla="*/ 0 h 43"/>
                <a:gd name="T6" fmla="*/ 0 w 35"/>
                <a:gd name="T7" fmla="*/ 0 h 43"/>
                <a:gd name="T8" fmla="*/ 0 w 35"/>
                <a:gd name="T9" fmla="*/ 0 h 4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 h="43">
                  <a:moveTo>
                    <a:pt x="0" y="0"/>
                  </a:moveTo>
                  <a:lnTo>
                    <a:pt x="7" y="14"/>
                  </a:lnTo>
                  <a:lnTo>
                    <a:pt x="7" y="24"/>
                  </a:lnTo>
                  <a:lnTo>
                    <a:pt x="35" y="43"/>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94" name="Freeform 287"/>
            <p:cNvSpPr>
              <a:spLocks/>
            </p:cNvSpPr>
            <p:nvPr/>
          </p:nvSpPr>
          <p:spPr bwMode="auto">
            <a:xfrm>
              <a:off x="5330" y="1921"/>
              <a:ext cx="19" cy="19"/>
            </a:xfrm>
            <a:custGeom>
              <a:avLst/>
              <a:gdLst>
                <a:gd name="T0" fmla="*/ 0 w 114"/>
                <a:gd name="T1" fmla="*/ 0 h 114"/>
                <a:gd name="T2" fmla="*/ 0 w 114"/>
                <a:gd name="T3" fmla="*/ 0 h 114"/>
                <a:gd name="T4" fmla="*/ 0 w 114"/>
                <a:gd name="T5" fmla="*/ 0 h 114"/>
                <a:gd name="T6" fmla="*/ 0 w 114"/>
                <a:gd name="T7" fmla="*/ 0 h 114"/>
                <a:gd name="T8" fmla="*/ 0 w 114"/>
                <a:gd name="T9" fmla="*/ 0 h 114"/>
                <a:gd name="T10" fmla="*/ 0 w 114"/>
                <a:gd name="T11" fmla="*/ 0 h 11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14" h="114">
                  <a:moveTo>
                    <a:pt x="0" y="0"/>
                  </a:moveTo>
                  <a:lnTo>
                    <a:pt x="21" y="35"/>
                  </a:lnTo>
                  <a:lnTo>
                    <a:pt x="43" y="63"/>
                  </a:lnTo>
                  <a:lnTo>
                    <a:pt x="114" y="114"/>
                  </a:lnTo>
                  <a:lnTo>
                    <a:pt x="47" y="53"/>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95" name="Freeform 288"/>
            <p:cNvSpPr>
              <a:spLocks/>
            </p:cNvSpPr>
            <p:nvPr/>
          </p:nvSpPr>
          <p:spPr bwMode="auto">
            <a:xfrm>
              <a:off x="5354" y="1948"/>
              <a:ext cx="4" cy="13"/>
            </a:xfrm>
            <a:custGeom>
              <a:avLst/>
              <a:gdLst>
                <a:gd name="T0" fmla="*/ 0 w 27"/>
                <a:gd name="T1" fmla="*/ 0 h 82"/>
                <a:gd name="T2" fmla="*/ 0 w 27"/>
                <a:gd name="T3" fmla="*/ 0 h 82"/>
                <a:gd name="T4" fmla="*/ 0 w 27"/>
                <a:gd name="T5" fmla="*/ 0 h 82"/>
                <a:gd name="T6" fmla="*/ 0 w 27"/>
                <a:gd name="T7" fmla="*/ 0 h 82"/>
                <a:gd name="T8" fmla="*/ 0 w 27"/>
                <a:gd name="T9" fmla="*/ 0 h 82"/>
                <a:gd name="T10" fmla="*/ 0 w 27"/>
                <a:gd name="T11" fmla="*/ 0 h 82"/>
                <a:gd name="T12" fmla="*/ 0 w 27"/>
                <a:gd name="T13" fmla="*/ 0 h 8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7" h="82">
                  <a:moveTo>
                    <a:pt x="27" y="0"/>
                  </a:moveTo>
                  <a:lnTo>
                    <a:pt x="9" y="29"/>
                  </a:lnTo>
                  <a:lnTo>
                    <a:pt x="4" y="57"/>
                  </a:lnTo>
                  <a:lnTo>
                    <a:pt x="3" y="82"/>
                  </a:lnTo>
                  <a:lnTo>
                    <a:pt x="0" y="47"/>
                  </a:lnTo>
                  <a:lnTo>
                    <a:pt x="3" y="21"/>
                  </a:lnTo>
                  <a:lnTo>
                    <a:pt x="27"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96" name="Freeform 289"/>
            <p:cNvSpPr>
              <a:spLocks/>
            </p:cNvSpPr>
            <p:nvPr/>
          </p:nvSpPr>
          <p:spPr bwMode="auto">
            <a:xfrm>
              <a:off x="5312" y="1934"/>
              <a:ext cx="2" cy="5"/>
            </a:xfrm>
            <a:custGeom>
              <a:avLst/>
              <a:gdLst>
                <a:gd name="T0" fmla="*/ 0 w 15"/>
                <a:gd name="T1" fmla="*/ 0 h 30"/>
                <a:gd name="T2" fmla="*/ 0 w 15"/>
                <a:gd name="T3" fmla="*/ 0 h 30"/>
                <a:gd name="T4" fmla="*/ 0 w 15"/>
                <a:gd name="T5" fmla="*/ 0 h 30"/>
                <a:gd name="T6" fmla="*/ 0 w 15"/>
                <a:gd name="T7" fmla="*/ 0 h 3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5" h="30">
                  <a:moveTo>
                    <a:pt x="11" y="0"/>
                  </a:moveTo>
                  <a:lnTo>
                    <a:pt x="15" y="12"/>
                  </a:lnTo>
                  <a:lnTo>
                    <a:pt x="0" y="30"/>
                  </a:lnTo>
                  <a:lnTo>
                    <a:pt x="11"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grpSp>
      <p:grpSp>
        <p:nvGrpSpPr>
          <p:cNvPr id="297" name="Group 290"/>
          <p:cNvGrpSpPr>
            <a:grpSpLocks/>
          </p:cNvGrpSpPr>
          <p:nvPr/>
        </p:nvGrpSpPr>
        <p:grpSpPr bwMode="auto">
          <a:xfrm>
            <a:off x="7049981" y="3154315"/>
            <a:ext cx="269775" cy="283404"/>
            <a:chOff x="5362" y="1748"/>
            <a:chExt cx="268" cy="305"/>
          </a:xfrm>
        </p:grpSpPr>
        <p:sp>
          <p:nvSpPr>
            <p:cNvPr id="298" name="Freeform 291"/>
            <p:cNvSpPr>
              <a:spLocks/>
            </p:cNvSpPr>
            <p:nvPr/>
          </p:nvSpPr>
          <p:spPr bwMode="auto">
            <a:xfrm>
              <a:off x="5477" y="1748"/>
              <a:ext cx="8" cy="6"/>
            </a:xfrm>
            <a:custGeom>
              <a:avLst/>
              <a:gdLst>
                <a:gd name="T0" fmla="*/ 0 w 51"/>
                <a:gd name="T1" fmla="*/ 0 h 36"/>
                <a:gd name="T2" fmla="*/ 0 w 51"/>
                <a:gd name="T3" fmla="*/ 0 h 36"/>
                <a:gd name="T4" fmla="*/ 0 w 51"/>
                <a:gd name="T5" fmla="*/ 0 h 36"/>
                <a:gd name="T6" fmla="*/ 0 w 51"/>
                <a:gd name="T7" fmla="*/ 0 h 36"/>
                <a:gd name="T8" fmla="*/ 0 w 51"/>
                <a:gd name="T9" fmla="*/ 0 h 36"/>
                <a:gd name="T10" fmla="*/ 0 w 51"/>
                <a:gd name="T11" fmla="*/ 0 h 36"/>
                <a:gd name="T12" fmla="*/ 0 w 51"/>
                <a:gd name="T13" fmla="*/ 0 h 36"/>
                <a:gd name="T14" fmla="*/ 0 w 51"/>
                <a:gd name="T15" fmla="*/ 0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51" h="36">
                  <a:moveTo>
                    <a:pt x="0" y="0"/>
                  </a:moveTo>
                  <a:lnTo>
                    <a:pt x="14" y="10"/>
                  </a:lnTo>
                  <a:lnTo>
                    <a:pt x="29" y="15"/>
                  </a:lnTo>
                  <a:lnTo>
                    <a:pt x="43" y="23"/>
                  </a:lnTo>
                  <a:lnTo>
                    <a:pt x="51" y="36"/>
                  </a:lnTo>
                  <a:lnTo>
                    <a:pt x="39" y="32"/>
                  </a:lnTo>
                  <a:lnTo>
                    <a:pt x="14" y="24"/>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99" name="Freeform 292"/>
            <p:cNvSpPr>
              <a:spLocks/>
            </p:cNvSpPr>
            <p:nvPr/>
          </p:nvSpPr>
          <p:spPr bwMode="auto">
            <a:xfrm>
              <a:off x="5479" y="1758"/>
              <a:ext cx="2" cy="4"/>
            </a:xfrm>
            <a:custGeom>
              <a:avLst/>
              <a:gdLst>
                <a:gd name="T0" fmla="*/ 0 w 14"/>
                <a:gd name="T1" fmla="*/ 0 h 24"/>
                <a:gd name="T2" fmla="*/ 0 w 14"/>
                <a:gd name="T3" fmla="*/ 0 h 24"/>
                <a:gd name="T4" fmla="*/ 0 w 14"/>
                <a:gd name="T5" fmla="*/ 0 h 24"/>
                <a:gd name="T6" fmla="*/ 0 w 14"/>
                <a:gd name="T7" fmla="*/ 0 h 2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 h="24">
                  <a:moveTo>
                    <a:pt x="0" y="0"/>
                  </a:moveTo>
                  <a:lnTo>
                    <a:pt x="14" y="0"/>
                  </a:lnTo>
                  <a:lnTo>
                    <a:pt x="14" y="24"/>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300" name="Freeform 293"/>
            <p:cNvSpPr>
              <a:spLocks/>
            </p:cNvSpPr>
            <p:nvPr/>
          </p:nvSpPr>
          <p:spPr bwMode="auto">
            <a:xfrm>
              <a:off x="5444" y="1788"/>
              <a:ext cx="71" cy="180"/>
            </a:xfrm>
            <a:custGeom>
              <a:avLst/>
              <a:gdLst>
                <a:gd name="T0" fmla="*/ 0 w 431"/>
                <a:gd name="T1" fmla="*/ 0 h 1076"/>
                <a:gd name="T2" fmla="*/ 0 w 431"/>
                <a:gd name="T3" fmla="*/ 0 h 1076"/>
                <a:gd name="T4" fmla="*/ 0 w 431"/>
                <a:gd name="T5" fmla="*/ 0 h 1076"/>
                <a:gd name="T6" fmla="*/ 0 w 431"/>
                <a:gd name="T7" fmla="*/ 0 h 1076"/>
                <a:gd name="T8" fmla="*/ 0 w 431"/>
                <a:gd name="T9" fmla="*/ 0 h 1076"/>
                <a:gd name="T10" fmla="*/ 0 w 431"/>
                <a:gd name="T11" fmla="*/ 0 h 1076"/>
                <a:gd name="T12" fmla="*/ 0 w 431"/>
                <a:gd name="T13" fmla="*/ 0 h 1076"/>
                <a:gd name="T14" fmla="*/ 0 w 431"/>
                <a:gd name="T15" fmla="*/ 0 h 1076"/>
                <a:gd name="T16" fmla="*/ 0 w 431"/>
                <a:gd name="T17" fmla="*/ 0 h 1076"/>
                <a:gd name="T18" fmla="*/ 0 w 431"/>
                <a:gd name="T19" fmla="*/ 0 h 107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31" h="1076">
                  <a:moveTo>
                    <a:pt x="369" y="0"/>
                  </a:moveTo>
                  <a:lnTo>
                    <a:pt x="328" y="44"/>
                  </a:lnTo>
                  <a:lnTo>
                    <a:pt x="317" y="108"/>
                  </a:lnTo>
                  <a:lnTo>
                    <a:pt x="254" y="170"/>
                  </a:lnTo>
                  <a:lnTo>
                    <a:pt x="126" y="461"/>
                  </a:lnTo>
                  <a:lnTo>
                    <a:pt x="57" y="724"/>
                  </a:lnTo>
                  <a:lnTo>
                    <a:pt x="0" y="1076"/>
                  </a:lnTo>
                  <a:lnTo>
                    <a:pt x="178" y="919"/>
                  </a:lnTo>
                  <a:lnTo>
                    <a:pt x="431" y="140"/>
                  </a:lnTo>
                  <a:lnTo>
                    <a:pt x="369" y="0"/>
                  </a:lnTo>
                  <a:close/>
                </a:path>
              </a:pathLst>
            </a:custGeom>
            <a:solidFill>
              <a:srgbClr val="400000"/>
            </a:solidFill>
            <a:ln w="1588">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301" name="Freeform 294"/>
            <p:cNvSpPr>
              <a:spLocks/>
            </p:cNvSpPr>
            <p:nvPr/>
          </p:nvSpPr>
          <p:spPr bwMode="auto">
            <a:xfrm>
              <a:off x="5362" y="1754"/>
              <a:ext cx="268" cy="299"/>
            </a:xfrm>
            <a:custGeom>
              <a:avLst/>
              <a:gdLst>
                <a:gd name="T0" fmla="*/ 0 w 1606"/>
                <a:gd name="T1" fmla="*/ 0 h 1792"/>
                <a:gd name="T2" fmla="*/ 0 w 1606"/>
                <a:gd name="T3" fmla="*/ 0 h 1792"/>
                <a:gd name="T4" fmla="*/ 0 w 1606"/>
                <a:gd name="T5" fmla="*/ 0 h 1792"/>
                <a:gd name="T6" fmla="*/ 0 w 1606"/>
                <a:gd name="T7" fmla="*/ 0 h 1792"/>
                <a:gd name="T8" fmla="*/ 0 w 1606"/>
                <a:gd name="T9" fmla="*/ 0 h 1792"/>
                <a:gd name="T10" fmla="*/ 0 w 1606"/>
                <a:gd name="T11" fmla="*/ 0 h 1792"/>
                <a:gd name="T12" fmla="*/ 0 w 1606"/>
                <a:gd name="T13" fmla="*/ 0 h 1792"/>
                <a:gd name="T14" fmla="*/ 0 w 1606"/>
                <a:gd name="T15" fmla="*/ 0 h 1792"/>
                <a:gd name="T16" fmla="*/ 0 w 1606"/>
                <a:gd name="T17" fmla="*/ 0 h 1792"/>
                <a:gd name="T18" fmla="*/ 0 w 1606"/>
                <a:gd name="T19" fmla="*/ 0 h 1792"/>
                <a:gd name="T20" fmla="*/ 0 w 1606"/>
                <a:gd name="T21" fmla="*/ 0 h 1792"/>
                <a:gd name="T22" fmla="*/ 0 w 1606"/>
                <a:gd name="T23" fmla="*/ 0 h 1792"/>
                <a:gd name="T24" fmla="*/ 0 w 1606"/>
                <a:gd name="T25" fmla="*/ 0 h 1792"/>
                <a:gd name="T26" fmla="*/ 0 w 1606"/>
                <a:gd name="T27" fmla="*/ 0 h 1792"/>
                <a:gd name="T28" fmla="*/ 0 w 1606"/>
                <a:gd name="T29" fmla="*/ 0 h 1792"/>
                <a:gd name="T30" fmla="*/ 0 w 1606"/>
                <a:gd name="T31" fmla="*/ 0 h 1792"/>
                <a:gd name="T32" fmla="*/ 0 w 1606"/>
                <a:gd name="T33" fmla="*/ 0 h 1792"/>
                <a:gd name="T34" fmla="*/ 0 w 1606"/>
                <a:gd name="T35" fmla="*/ 0 h 1792"/>
                <a:gd name="T36" fmla="*/ 0 w 1606"/>
                <a:gd name="T37" fmla="*/ 0 h 1792"/>
                <a:gd name="T38" fmla="*/ 0 w 1606"/>
                <a:gd name="T39" fmla="*/ 0 h 1792"/>
                <a:gd name="T40" fmla="*/ 0 w 1606"/>
                <a:gd name="T41" fmla="*/ 0 h 1792"/>
                <a:gd name="T42" fmla="*/ 0 w 1606"/>
                <a:gd name="T43" fmla="*/ 0 h 1792"/>
                <a:gd name="T44" fmla="*/ 0 w 1606"/>
                <a:gd name="T45" fmla="*/ 0 h 1792"/>
                <a:gd name="T46" fmla="*/ 0 w 1606"/>
                <a:gd name="T47" fmla="*/ 0 h 1792"/>
                <a:gd name="T48" fmla="*/ 0 w 1606"/>
                <a:gd name="T49" fmla="*/ 0 h 1792"/>
                <a:gd name="T50" fmla="*/ 0 w 1606"/>
                <a:gd name="T51" fmla="*/ 0 h 1792"/>
                <a:gd name="T52" fmla="*/ 0 w 1606"/>
                <a:gd name="T53" fmla="*/ 0 h 1792"/>
                <a:gd name="T54" fmla="*/ 0 w 1606"/>
                <a:gd name="T55" fmla="*/ 0 h 1792"/>
                <a:gd name="T56" fmla="*/ 0 w 1606"/>
                <a:gd name="T57" fmla="*/ 0 h 1792"/>
                <a:gd name="T58" fmla="*/ 0 w 1606"/>
                <a:gd name="T59" fmla="*/ 0 h 1792"/>
                <a:gd name="T60" fmla="*/ 0 w 1606"/>
                <a:gd name="T61" fmla="*/ 0 h 1792"/>
                <a:gd name="T62" fmla="*/ 0 w 1606"/>
                <a:gd name="T63" fmla="*/ 0 h 1792"/>
                <a:gd name="T64" fmla="*/ 0 w 1606"/>
                <a:gd name="T65" fmla="*/ 0 h 1792"/>
                <a:gd name="T66" fmla="*/ 0 w 1606"/>
                <a:gd name="T67" fmla="*/ 0 h 1792"/>
                <a:gd name="T68" fmla="*/ 0 w 1606"/>
                <a:gd name="T69" fmla="*/ 0 h 1792"/>
                <a:gd name="T70" fmla="*/ 0 w 1606"/>
                <a:gd name="T71" fmla="*/ 0 h 1792"/>
                <a:gd name="T72" fmla="*/ 0 w 1606"/>
                <a:gd name="T73" fmla="*/ 0 h 1792"/>
                <a:gd name="T74" fmla="*/ 0 w 1606"/>
                <a:gd name="T75" fmla="*/ 0 h 1792"/>
                <a:gd name="T76" fmla="*/ 0 w 1606"/>
                <a:gd name="T77" fmla="*/ 0 h 1792"/>
                <a:gd name="T78" fmla="*/ 0 w 1606"/>
                <a:gd name="T79" fmla="*/ 0 h 1792"/>
                <a:gd name="T80" fmla="*/ 0 w 1606"/>
                <a:gd name="T81" fmla="*/ 0 h 1792"/>
                <a:gd name="T82" fmla="*/ 0 w 1606"/>
                <a:gd name="T83" fmla="*/ 0 h 1792"/>
                <a:gd name="T84" fmla="*/ 0 w 1606"/>
                <a:gd name="T85" fmla="*/ 0 h 1792"/>
                <a:gd name="T86" fmla="*/ 0 w 1606"/>
                <a:gd name="T87" fmla="*/ 0 h 1792"/>
                <a:gd name="T88" fmla="*/ 0 w 1606"/>
                <a:gd name="T89" fmla="*/ 0 h 1792"/>
                <a:gd name="T90" fmla="*/ 0 w 1606"/>
                <a:gd name="T91" fmla="*/ 0 h 1792"/>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1606" h="1792">
                  <a:moveTo>
                    <a:pt x="1309" y="94"/>
                  </a:moveTo>
                  <a:lnTo>
                    <a:pt x="1258" y="0"/>
                  </a:lnTo>
                  <a:lnTo>
                    <a:pt x="867" y="163"/>
                  </a:lnTo>
                  <a:lnTo>
                    <a:pt x="850" y="288"/>
                  </a:lnTo>
                  <a:lnTo>
                    <a:pt x="818" y="332"/>
                  </a:lnTo>
                  <a:lnTo>
                    <a:pt x="773" y="382"/>
                  </a:lnTo>
                  <a:lnTo>
                    <a:pt x="747" y="472"/>
                  </a:lnTo>
                  <a:lnTo>
                    <a:pt x="660" y="678"/>
                  </a:lnTo>
                  <a:lnTo>
                    <a:pt x="590" y="924"/>
                  </a:lnTo>
                  <a:lnTo>
                    <a:pt x="558" y="1088"/>
                  </a:lnTo>
                  <a:lnTo>
                    <a:pt x="243" y="1094"/>
                  </a:lnTo>
                  <a:lnTo>
                    <a:pt x="192" y="1125"/>
                  </a:lnTo>
                  <a:lnTo>
                    <a:pt x="47" y="1125"/>
                  </a:lnTo>
                  <a:lnTo>
                    <a:pt x="7" y="1189"/>
                  </a:lnTo>
                  <a:lnTo>
                    <a:pt x="0" y="1264"/>
                  </a:lnTo>
                  <a:lnTo>
                    <a:pt x="15" y="1332"/>
                  </a:lnTo>
                  <a:lnTo>
                    <a:pt x="148" y="1358"/>
                  </a:lnTo>
                  <a:lnTo>
                    <a:pt x="211" y="1452"/>
                  </a:lnTo>
                  <a:lnTo>
                    <a:pt x="337" y="1484"/>
                  </a:lnTo>
                  <a:lnTo>
                    <a:pt x="430" y="1484"/>
                  </a:lnTo>
                  <a:lnTo>
                    <a:pt x="538" y="1503"/>
                  </a:lnTo>
                  <a:lnTo>
                    <a:pt x="544" y="1548"/>
                  </a:lnTo>
                  <a:lnTo>
                    <a:pt x="538" y="1642"/>
                  </a:lnTo>
                  <a:lnTo>
                    <a:pt x="550" y="1705"/>
                  </a:lnTo>
                  <a:lnTo>
                    <a:pt x="608" y="1712"/>
                  </a:lnTo>
                  <a:lnTo>
                    <a:pt x="677" y="1724"/>
                  </a:lnTo>
                  <a:lnTo>
                    <a:pt x="747" y="1786"/>
                  </a:lnTo>
                  <a:lnTo>
                    <a:pt x="830" y="1786"/>
                  </a:lnTo>
                  <a:lnTo>
                    <a:pt x="905" y="1779"/>
                  </a:lnTo>
                  <a:lnTo>
                    <a:pt x="1019" y="1744"/>
                  </a:lnTo>
                  <a:lnTo>
                    <a:pt x="1145" y="1756"/>
                  </a:lnTo>
                  <a:lnTo>
                    <a:pt x="1273" y="1792"/>
                  </a:lnTo>
                  <a:lnTo>
                    <a:pt x="1392" y="1766"/>
                  </a:lnTo>
                  <a:lnTo>
                    <a:pt x="1473" y="1674"/>
                  </a:lnTo>
                  <a:lnTo>
                    <a:pt x="1467" y="1571"/>
                  </a:lnTo>
                  <a:lnTo>
                    <a:pt x="1497" y="1446"/>
                  </a:lnTo>
                  <a:lnTo>
                    <a:pt x="1516" y="1282"/>
                  </a:lnTo>
                  <a:lnTo>
                    <a:pt x="1554" y="1131"/>
                  </a:lnTo>
                  <a:lnTo>
                    <a:pt x="1606" y="906"/>
                  </a:lnTo>
                  <a:lnTo>
                    <a:pt x="1598" y="678"/>
                  </a:lnTo>
                  <a:lnTo>
                    <a:pt x="1598" y="478"/>
                  </a:lnTo>
                  <a:lnTo>
                    <a:pt x="1586" y="338"/>
                  </a:lnTo>
                  <a:lnTo>
                    <a:pt x="1554" y="276"/>
                  </a:lnTo>
                  <a:lnTo>
                    <a:pt x="1484" y="225"/>
                  </a:lnTo>
                  <a:lnTo>
                    <a:pt x="1403" y="142"/>
                  </a:lnTo>
                  <a:lnTo>
                    <a:pt x="1309" y="94"/>
                  </a:lnTo>
                  <a:close/>
                </a:path>
              </a:pathLst>
            </a:custGeom>
            <a:solidFill>
              <a:srgbClr val="C0C0C0"/>
            </a:solidFill>
            <a:ln w="1588">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302" name="Freeform 295"/>
            <p:cNvSpPr>
              <a:spLocks/>
            </p:cNvSpPr>
            <p:nvPr/>
          </p:nvSpPr>
          <p:spPr bwMode="auto">
            <a:xfrm>
              <a:off x="5456" y="1772"/>
              <a:ext cx="169" cy="278"/>
            </a:xfrm>
            <a:custGeom>
              <a:avLst/>
              <a:gdLst>
                <a:gd name="T0" fmla="*/ 0 w 1014"/>
                <a:gd name="T1" fmla="*/ 0 h 1671"/>
                <a:gd name="T2" fmla="*/ 0 w 1014"/>
                <a:gd name="T3" fmla="*/ 0 h 1671"/>
                <a:gd name="T4" fmla="*/ 0 w 1014"/>
                <a:gd name="T5" fmla="*/ 0 h 1671"/>
                <a:gd name="T6" fmla="*/ 0 w 1014"/>
                <a:gd name="T7" fmla="*/ 0 h 1671"/>
                <a:gd name="T8" fmla="*/ 0 w 1014"/>
                <a:gd name="T9" fmla="*/ 0 h 1671"/>
                <a:gd name="T10" fmla="*/ 0 w 1014"/>
                <a:gd name="T11" fmla="*/ 0 h 1671"/>
                <a:gd name="T12" fmla="*/ 0 w 1014"/>
                <a:gd name="T13" fmla="*/ 0 h 1671"/>
                <a:gd name="T14" fmla="*/ 0 w 1014"/>
                <a:gd name="T15" fmla="*/ 0 h 1671"/>
                <a:gd name="T16" fmla="*/ 0 w 1014"/>
                <a:gd name="T17" fmla="*/ 0 h 1671"/>
                <a:gd name="T18" fmla="*/ 0 w 1014"/>
                <a:gd name="T19" fmla="*/ 0 h 1671"/>
                <a:gd name="T20" fmla="*/ 0 w 1014"/>
                <a:gd name="T21" fmla="*/ 0 h 1671"/>
                <a:gd name="T22" fmla="*/ 0 w 1014"/>
                <a:gd name="T23" fmla="*/ 0 h 1671"/>
                <a:gd name="T24" fmla="*/ 0 w 1014"/>
                <a:gd name="T25" fmla="*/ 0 h 1671"/>
                <a:gd name="T26" fmla="*/ 0 w 1014"/>
                <a:gd name="T27" fmla="*/ 0 h 1671"/>
                <a:gd name="T28" fmla="*/ 0 w 1014"/>
                <a:gd name="T29" fmla="*/ 0 h 1671"/>
                <a:gd name="T30" fmla="*/ 0 w 1014"/>
                <a:gd name="T31" fmla="*/ 0 h 1671"/>
                <a:gd name="T32" fmla="*/ 0 w 1014"/>
                <a:gd name="T33" fmla="*/ 0 h 1671"/>
                <a:gd name="T34" fmla="*/ 0 w 1014"/>
                <a:gd name="T35" fmla="*/ 0 h 1671"/>
                <a:gd name="T36" fmla="*/ 0 w 1014"/>
                <a:gd name="T37" fmla="*/ 0 h 1671"/>
                <a:gd name="T38" fmla="*/ 0 w 1014"/>
                <a:gd name="T39" fmla="*/ 0 h 1671"/>
                <a:gd name="T40" fmla="*/ 0 w 1014"/>
                <a:gd name="T41" fmla="*/ 0 h 1671"/>
                <a:gd name="T42" fmla="*/ 0 w 1014"/>
                <a:gd name="T43" fmla="*/ 0 h 1671"/>
                <a:gd name="T44" fmla="*/ 0 w 1014"/>
                <a:gd name="T45" fmla="*/ 0 h 1671"/>
                <a:gd name="T46" fmla="*/ 0 w 1014"/>
                <a:gd name="T47" fmla="*/ 0 h 1671"/>
                <a:gd name="T48" fmla="*/ 0 w 1014"/>
                <a:gd name="T49" fmla="*/ 0 h 1671"/>
                <a:gd name="T50" fmla="*/ 0 w 1014"/>
                <a:gd name="T51" fmla="*/ 0 h 1671"/>
                <a:gd name="T52" fmla="*/ 0 w 1014"/>
                <a:gd name="T53" fmla="*/ 0 h 1671"/>
                <a:gd name="T54" fmla="*/ 0 w 1014"/>
                <a:gd name="T55" fmla="*/ 0 h 1671"/>
                <a:gd name="T56" fmla="*/ 0 w 1014"/>
                <a:gd name="T57" fmla="*/ 0 h 1671"/>
                <a:gd name="T58" fmla="*/ 0 w 1014"/>
                <a:gd name="T59" fmla="*/ 0 h 1671"/>
                <a:gd name="T60" fmla="*/ 0 w 1014"/>
                <a:gd name="T61" fmla="*/ 0 h 1671"/>
                <a:gd name="T62" fmla="*/ 0 w 1014"/>
                <a:gd name="T63" fmla="*/ 0 h 1671"/>
                <a:gd name="T64" fmla="*/ 0 w 1014"/>
                <a:gd name="T65" fmla="*/ 0 h 1671"/>
                <a:gd name="T66" fmla="*/ 0 w 1014"/>
                <a:gd name="T67" fmla="*/ 0 h 1671"/>
                <a:gd name="T68" fmla="*/ 0 w 1014"/>
                <a:gd name="T69" fmla="*/ 0 h 1671"/>
                <a:gd name="T70" fmla="*/ 0 w 1014"/>
                <a:gd name="T71" fmla="*/ 0 h 1671"/>
                <a:gd name="T72" fmla="*/ 0 w 1014"/>
                <a:gd name="T73" fmla="*/ 0 h 1671"/>
                <a:gd name="T74" fmla="*/ 0 w 1014"/>
                <a:gd name="T75" fmla="*/ 0 h 1671"/>
                <a:gd name="T76" fmla="*/ 0 w 1014"/>
                <a:gd name="T77" fmla="*/ 0 h 1671"/>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1014" h="1671">
                  <a:moveTo>
                    <a:pt x="0" y="1402"/>
                  </a:moveTo>
                  <a:lnTo>
                    <a:pt x="132" y="1382"/>
                  </a:lnTo>
                  <a:lnTo>
                    <a:pt x="245" y="1376"/>
                  </a:lnTo>
                  <a:lnTo>
                    <a:pt x="370" y="1363"/>
                  </a:lnTo>
                  <a:lnTo>
                    <a:pt x="509" y="1344"/>
                  </a:lnTo>
                  <a:lnTo>
                    <a:pt x="573" y="1301"/>
                  </a:lnTo>
                  <a:lnTo>
                    <a:pt x="744" y="1088"/>
                  </a:lnTo>
                  <a:lnTo>
                    <a:pt x="656" y="1149"/>
                  </a:lnTo>
                  <a:lnTo>
                    <a:pt x="598" y="1201"/>
                  </a:lnTo>
                  <a:lnTo>
                    <a:pt x="630" y="1050"/>
                  </a:lnTo>
                  <a:lnTo>
                    <a:pt x="693" y="992"/>
                  </a:lnTo>
                  <a:lnTo>
                    <a:pt x="787" y="837"/>
                  </a:lnTo>
                  <a:lnTo>
                    <a:pt x="699" y="911"/>
                  </a:lnTo>
                  <a:lnTo>
                    <a:pt x="642" y="931"/>
                  </a:lnTo>
                  <a:lnTo>
                    <a:pt x="656" y="823"/>
                  </a:lnTo>
                  <a:lnTo>
                    <a:pt x="718" y="741"/>
                  </a:lnTo>
                  <a:lnTo>
                    <a:pt x="781" y="679"/>
                  </a:lnTo>
                  <a:lnTo>
                    <a:pt x="845" y="497"/>
                  </a:lnTo>
                  <a:lnTo>
                    <a:pt x="724" y="647"/>
                  </a:lnTo>
                  <a:lnTo>
                    <a:pt x="656" y="703"/>
                  </a:lnTo>
                  <a:lnTo>
                    <a:pt x="648" y="471"/>
                  </a:lnTo>
                  <a:lnTo>
                    <a:pt x="630" y="378"/>
                  </a:lnTo>
                  <a:lnTo>
                    <a:pt x="592" y="334"/>
                  </a:lnTo>
                  <a:lnTo>
                    <a:pt x="535" y="264"/>
                  </a:lnTo>
                  <a:lnTo>
                    <a:pt x="445" y="232"/>
                  </a:lnTo>
                  <a:lnTo>
                    <a:pt x="402" y="214"/>
                  </a:lnTo>
                  <a:lnTo>
                    <a:pt x="528" y="94"/>
                  </a:lnTo>
                  <a:lnTo>
                    <a:pt x="661" y="126"/>
                  </a:lnTo>
                  <a:lnTo>
                    <a:pt x="750" y="176"/>
                  </a:lnTo>
                  <a:lnTo>
                    <a:pt x="781" y="226"/>
                  </a:lnTo>
                  <a:lnTo>
                    <a:pt x="756" y="150"/>
                  </a:lnTo>
                  <a:lnTo>
                    <a:pt x="705" y="126"/>
                  </a:lnTo>
                  <a:lnTo>
                    <a:pt x="624" y="94"/>
                  </a:lnTo>
                  <a:lnTo>
                    <a:pt x="560" y="82"/>
                  </a:lnTo>
                  <a:lnTo>
                    <a:pt x="598" y="62"/>
                  </a:lnTo>
                  <a:lnTo>
                    <a:pt x="661" y="44"/>
                  </a:lnTo>
                  <a:lnTo>
                    <a:pt x="718" y="25"/>
                  </a:lnTo>
                  <a:lnTo>
                    <a:pt x="750" y="0"/>
                  </a:lnTo>
                  <a:lnTo>
                    <a:pt x="825" y="50"/>
                  </a:lnTo>
                  <a:lnTo>
                    <a:pt x="868" y="94"/>
                  </a:lnTo>
                  <a:lnTo>
                    <a:pt x="913" y="150"/>
                  </a:lnTo>
                  <a:lnTo>
                    <a:pt x="976" y="182"/>
                  </a:lnTo>
                  <a:lnTo>
                    <a:pt x="988" y="240"/>
                  </a:lnTo>
                  <a:lnTo>
                    <a:pt x="1014" y="334"/>
                  </a:lnTo>
                  <a:lnTo>
                    <a:pt x="1014" y="478"/>
                  </a:lnTo>
                  <a:lnTo>
                    <a:pt x="1008" y="628"/>
                  </a:lnTo>
                  <a:lnTo>
                    <a:pt x="1002" y="799"/>
                  </a:lnTo>
                  <a:lnTo>
                    <a:pt x="970" y="975"/>
                  </a:lnTo>
                  <a:lnTo>
                    <a:pt x="931" y="1157"/>
                  </a:lnTo>
                  <a:lnTo>
                    <a:pt x="913" y="1314"/>
                  </a:lnTo>
                  <a:lnTo>
                    <a:pt x="882" y="1426"/>
                  </a:lnTo>
                  <a:lnTo>
                    <a:pt x="888" y="1527"/>
                  </a:lnTo>
                  <a:lnTo>
                    <a:pt x="875" y="1584"/>
                  </a:lnTo>
                  <a:lnTo>
                    <a:pt x="830" y="1627"/>
                  </a:lnTo>
                  <a:lnTo>
                    <a:pt x="775" y="1664"/>
                  </a:lnTo>
                  <a:lnTo>
                    <a:pt x="699" y="1671"/>
                  </a:lnTo>
                  <a:lnTo>
                    <a:pt x="661" y="1652"/>
                  </a:lnTo>
                  <a:lnTo>
                    <a:pt x="612" y="1648"/>
                  </a:lnTo>
                  <a:lnTo>
                    <a:pt x="490" y="1622"/>
                  </a:lnTo>
                  <a:lnTo>
                    <a:pt x="541" y="1559"/>
                  </a:lnTo>
                  <a:lnTo>
                    <a:pt x="598" y="1470"/>
                  </a:lnTo>
                  <a:lnTo>
                    <a:pt x="516" y="1534"/>
                  </a:lnTo>
                  <a:lnTo>
                    <a:pt x="452" y="1590"/>
                  </a:lnTo>
                  <a:lnTo>
                    <a:pt x="407" y="1622"/>
                  </a:lnTo>
                  <a:lnTo>
                    <a:pt x="345" y="1652"/>
                  </a:lnTo>
                  <a:lnTo>
                    <a:pt x="276" y="1652"/>
                  </a:lnTo>
                  <a:lnTo>
                    <a:pt x="208" y="1652"/>
                  </a:lnTo>
                  <a:lnTo>
                    <a:pt x="170" y="1636"/>
                  </a:lnTo>
                  <a:lnTo>
                    <a:pt x="151" y="1616"/>
                  </a:lnTo>
                  <a:lnTo>
                    <a:pt x="240" y="1565"/>
                  </a:lnTo>
                  <a:lnTo>
                    <a:pt x="327" y="1484"/>
                  </a:lnTo>
                  <a:lnTo>
                    <a:pt x="352" y="1446"/>
                  </a:lnTo>
                  <a:lnTo>
                    <a:pt x="282" y="1463"/>
                  </a:lnTo>
                  <a:lnTo>
                    <a:pt x="176" y="1546"/>
                  </a:lnTo>
                  <a:lnTo>
                    <a:pt x="132" y="1584"/>
                  </a:lnTo>
                  <a:lnTo>
                    <a:pt x="32" y="1590"/>
                  </a:lnTo>
                  <a:lnTo>
                    <a:pt x="0" y="1572"/>
                  </a:lnTo>
                  <a:lnTo>
                    <a:pt x="0" y="1527"/>
                  </a:lnTo>
                  <a:lnTo>
                    <a:pt x="0" y="1402"/>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303" name="Freeform 296"/>
            <p:cNvSpPr>
              <a:spLocks/>
            </p:cNvSpPr>
            <p:nvPr/>
          </p:nvSpPr>
          <p:spPr bwMode="auto">
            <a:xfrm>
              <a:off x="5563" y="1910"/>
              <a:ext cx="50" cy="129"/>
            </a:xfrm>
            <a:custGeom>
              <a:avLst/>
              <a:gdLst>
                <a:gd name="T0" fmla="*/ 0 w 295"/>
                <a:gd name="T1" fmla="*/ 0 h 774"/>
                <a:gd name="T2" fmla="*/ 0 w 295"/>
                <a:gd name="T3" fmla="*/ 0 h 774"/>
                <a:gd name="T4" fmla="*/ 0 w 295"/>
                <a:gd name="T5" fmla="*/ 0 h 774"/>
                <a:gd name="T6" fmla="*/ 0 w 295"/>
                <a:gd name="T7" fmla="*/ 0 h 774"/>
                <a:gd name="T8" fmla="*/ 0 w 295"/>
                <a:gd name="T9" fmla="*/ 0 h 774"/>
                <a:gd name="T10" fmla="*/ 0 w 295"/>
                <a:gd name="T11" fmla="*/ 0 h 774"/>
                <a:gd name="T12" fmla="*/ 0 w 295"/>
                <a:gd name="T13" fmla="*/ 0 h 774"/>
                <a:gd name="T14" fmla="*/ 0 w 295"/>
                <a:gd name="T15" fmla="*/ 0 h 774"/>
                <a:gd name="T16" fmla="*/ 0 w 295"/>
                <a:gd name="T17" fmla="*/ 0 h 774"/>
                <a:gd name="T18" fmla="*/ 0 w 295"/>
                <a:gd name="T19" fmla="*/ 0 h 774"/>
                <a:gd name="T20" fmla="*/ 0 w 295"/>
                <a:gd name="T21" fmla="*/ 0 h 774"/>
                <a:gd name="T22" fmla="*/ 0 w 295"/>
                <a:gd name="T23" fmla="*/ 0 h 774"/>
                <a:gd name="T24" fmla="*/ 0 w 295"/>
                <a:gd name="T25" fmla="*/ 0 h 774"/>
                <a:gd name="T26" fmla="*/ 0 w 295"/>
                <a:gd name="T27" fmla="*/ 0 h 77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95" h="774">
                  <a:moveTo>
                    <a:pt x="0" y="774"/>
                  </a:moveTo>
                  <a:lnTo>
                    <a:pt x="51" y="748"/>
                  </a:lnTo>
                  <a:lnTo>
                    <a:pt x="107" y="686"/>
                  </a:lnTo>
                  <a:lnTo>
                    <a:pt x="156" y="573"/>
                  </a:lnTo>
                  <a:lnTo>
                    <a:pt x="183" y="477"/>
                  </a:lnTo>
                  <a:lnTo>
                    <a:pt x="220" y="371"/>
                  </a:lnTo>
                  <a:lnTo>
                    <a:pt x="239" y="270"/>
                  </a:lnTo>
                  <a:lnTo>
                    <a:pt x="270" y="114"/>
                  </a:lnTo>
                  <a:lnTo>
                    <a:pt x="295" y="0"/>
                  </a:lnTo>
                  <a:lnTo>
                    <a:pt x="232" y="226"/>
                  </a:lnTo>
                  <a:lnTo>
                    <a:pt x="183" y="402"/>
                  </a:lnTo>
                  <a:lnTo>
                    <a:pt x="126" y="521"/>
                  </a:lnTo>
                  <a:lnTo>
                    <a:pt x="38" y="648"/>
                  </a:lnTo>
                  <a:lnTo>
                    <a:pt x="0" y="774"/>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304" name="Freeform 297"/>
            <p:cNvSpPr>
              <a:spLocks/>
            </p:cNvSpPr>
            <p:nvPr/>
          </p:nvSpPr>
          <p:spPr bwMode="auto">
            <a:xfrm>
              <a:off x="5367" y="1806"/>
              <a:ext cx="195" cy="194"/>
            </a:xfrm>
            <a:custGeom>
              <a:avLst/>
              <a:gdLst>
                <a:gd name="T0" fmla="*/ 0 w 1172"/>
                <a:gd name="T1" fmla="*/ 0 h 1162"/>
                <a:gd name="T2" fmla="*/ 0 w 1172"/>
                <a:gd name="T3" fmla="*/ 0 h 1162"/>
                <a:gd name="T4" fmla="*/ 0 w 1172"/>
                <a:gd name="T5" fmla="*/ 0 h 1162"/>
                <a:gd name="T6" fmla="*/ 0 w 1172"/>
                <a:gd name="T7" fmla="*/ 0 h 1162"/>
                <a:gd name="T8" fmla="*/ 0 w 1172"/>
                <a:gd name="T9" fmla="*/ 0 h 1162"/>
                <a:gd name="T10" fmla="*/ 0 w 1172"/>
                <a:gd name="T11" fmla="*/ 0 h 1162"/>
                <a:gd name="T12" fmla="*/ 0 w 1172"/>
                <a:gd name="T13" fmla="*/ 0 h 1162"/>
                <a:gd name="T14" fmla="*/ 0 w 1172"/>
                <a:gd name="T15" fmla="*/ 0 h 1162"/>
                <a:gd name="T16" fmla="*/ 0 w 1172"/>
                <a:gd name="T17" fmla="*/ 0 h 1162"/>
                <a:gd name="T18" fmla="*/ 0 w 1172"/>
                <a:gd name="T19" fmla="*/ 0 h 1162"/>
                <a:gd name="T20" fmla="*/ 0 w 1172"/>
                <a:gd name="T21" fmla="*/ 0 h 1162"/>
                <a:gd name="T22" fmla="*/ 0 w 1172"/>
                <a:gd name="T23" fmla="*/ 0 h 1162"/>
                <a:gd name="T24" fmla="*/ 0 w 1172"/>
                <a:gd name="T25" fmla="*/ 0 h 1162"/>
                <a:gd name="T26" fmla="*/ 0 w 1172"/>
                <a:gd name="T27" fmla="*/ 0 h 1162"/>
                <a:gd name="T28" fmla="*/ 0 w 1172"/>
                <a:gd name="T29" fmla="*/ 0 h 1162"/>
                <a:gd name="T30" fmla="*/ 0 w 1172"/>
                <a:gd name="T31" fmla="*/ 0 h 1162"/>
                <a:gd name="T32" fmla="*/ 0 w 1172"/>
                <a:gd name="T33" fmla="*/ 0 h 1162"/>
                <a:gd name="T34" fmla="*/ 0 w 1172"/>
                <a:gd name="T35" fmla="*/ 0 h 1162"/>
                <a:gd name="T36" fmla="*/ 0 w 1172"/>
                <a:gd name="T37" fmla="*/ 0 h 1162"/>
                <a:gd name="T38" fmla="*/ 0 w 1172"/>
                <a:gd name="T39" fmla="*/ 0 h 1162"/>
                <a:gd name="T40" fmla="*/ 0 w 1172"/>
                <a:gd name="T41" fmla="*/ 0 h 1162"/>
                <a:gd name="T42" fmla="*/ 0 w 1172"/>
                <a:gd name="T43" fmla="*/ 0 h 1162"/>
                <a:gd name="T44" fmla="*/ 0 w 1172"/>
                <a:gd name="T45" fmla="*/ 0 h 1162"/>
                <a:gd name="T46" fmla="*/ 0 w 1172"/>
                <a:gd name="T47" fmla="*/ 0 h 1162"/>
                <a:gd name="T48" fmla="*/ 0 w 1172"/>
                <a:gd name="T49" fmla="*/ 0 h 1162"/>
                <a:gd name="T50" fmla="*/ 0 w 1172"/>
                <a:gd name="T51" fmla="*/ 0 h 1162"/>
                <a:gd name="T52" fmla="*/ 0 w 1172"/>
                <a:gd name="T53" fmla="*/ 0 h 1162"/>
                <a:gd name="T54" fmla="*/ 0 w 1172"/>
                <a:gd name="T55" fmla="*/ 0 h 1162"/>
                <a:gd name="T56" fmla="*/ 0 w 1172"/>
                <a:gd name="T57" fmla="*/ 0 h 1162"/>
                <a:gd name="T58" fmla="*/ 0 w 1172"/>
                <a:gd name="T59" fmla="*/ 0 h 1162"/>
                <a:gd name="T60" fmla="*/ 0 w 1172"/>
                <a:gd name="T61" fmla="*/ 0 h 1162"/>
                <a:gd name="T62" fmla="*/ 0 w 1172"/>
                <a:gd name="T63" fmla="*/ 0 h 1162"/>
                <a:gd name="T64" fmla="*/ 0 w 1172"/>
                <a:gd name="T65" fmla="*/ 0 h 1162"/>
                <a:gd name="T66" fmla="*/ 0 w 1172"/>
                <a:gd name="T67" fmla="*/ 0 h 1162"/>
                <a:gd name="T68" fmla="*/ 0 w 1172"/>
                <a:gd name="T69" fmla="*/ 0 h 1162"/>
                <a:gd name="T70" fmla="*/ 0 w 1172"/>
                <a:gd name="T71" fmla="*/ 0 h 1162"/>
                <a:gd name="T72" fmla="*/ 0 w 1172"/>
                <a:gd name="T73" fmla="*/ 0 h 1162"/>
                <a:gd name="T74" fmla="*/ 0 w 1172"/>
                <a:gd name="T75" fmla="*/ 0 h 1162"/>
                <a:gd name="T76" fmla="*/ 0 w 1172"/>
                <a:gd name="T77" fmla="*/ 0 h 1162"/>
                <a:gd name="T78" fmla="*/ 0 w 1172"/>
                <a:gd name="T79" fmla="*/ 0 h 1162"/>
                <a:gd name="T80" fmla="*/ 0 w 1172"/>
                <a:gd name="T81" fmla="*/ 0 h 1162"/>
                <a:gd name="T82" fmla="*/ 0 w 1172"/>
                <a:gd name="T83" fmla="*/ 0 h 1162"/>
                <a:gd name="T84" fmla="*/ 0 w 1172"/>
                <a:gd name="T85" fmla="*/ 0 h 1162"/>
                <a:gd name="T86" fmla="*/ 0 w 1172"/>
                <a:gd name="T87" fmla="*/ 0 h 1162"/>
                <a:gd name="T88" fmla="*/ 0 w 1172"/>
                <a:gd name="T89" fmla="*/ 0 h 1162"/>
                <a:gd name="T90" fmla="*/ 0 w 1172"/>
                <a:gd name="T91" fmla="*/ 0 h 1162"/>
                <a:gd name="T92" fmla="*/ 0 w 1172"/>
                <a:gd name="T93" fmla="*/ 0 h 1162"/>
                <a:gd name="T94" fmla="*/ 0 w 1172"/>
                <a:gd name="T95" fmla="*/ 0 h 1162"/>
                <a:gd name="T96" fmla="*/ 0 w 1172"/>
                <a:gd name="T97" fmla="*/ 0 h 1162"/>
                <a:gd name="T98" fmla="*/ 0 w 1172"/>
                <a:gd name="T99" fmla="*/ 0 h 1162"/>
                <a:gd name="T100" fmla="*/ 0 w 1172"/>
                <a:gd name="T101" fmla="*/ 0 h 1162"/>
                <a:gd name="T102" fmla="*/ 0 w 1172"/>
                <a:gd name="T103" fmla="*/ 0 h 1162"/>
                <a:gd name="T104" fmla="*/ 0 w 1172"/>
                <a:gd name="T105" fmla="*/ 0 h 1162"/>
                <a:gd name="T106" fmla="*/ 0 w 1172"/>
                <a:gd name="T107" fmla="*/ 0 h 1162"/>
                <a:gd name="T108" fmla="*/ 0 w 1172"/>
                <a:gd name="T109" fmla="*/ 0 h 1162"/>
                <a:gd name="T110" fmla="*/ 0 w 1172"/>
                <a:gd name="T111" fmla="*/ 0 h 1162"/>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1172" h="1162">
                  <a:moveTo>
                    <a:pt x="959" y="0"/>
                  </a:moveTo>
                  <a:lnTo>
                    <a:pt x="820" y="43"/>
                  </a:lnTo>
                  <a:lnTo>
                    <a:pt x="756" y="100"/>
                  </a:lnTo>
                  <a:lnTo>
                    <a:pt x="719" y="213"/>
                  </a:lnTo>
                  <a:lnTo>
                    <a:pt x="719" y="321"/>
                  </a:lnTo>
                  <a:lnTo>
                    <a:pt x="739" y="381"/>
                  </a:lnTo>
                  <a:lnTo>
                    <a:pt x="727" y="489"/>
                  </a:lnTo>
                  <a:lnTo>
                    <a:pt x="727" y="571"/>
                  </a:lnTo>
                  <a:lnTo>
                    <a:pt x="745" y="591"/>
                  </a:lnTo>
                  <a:lnTo>
                    <a:pt x="727" y="621"/>
                  </a:lnTo>
                  <a:lnTo>
                    <a:pt x="713" y="652"/>
                  </a:lnTo>
                  <a:lnTo>
                    <a:pt x="739" y="684"/>
                  </a:lnTo>
                  <a:lnTo>
                    <a:pt x="739" y="716"/>
                  </a:lnTo>
                  <a:lnTo>
                    <a:pt x="688" y="729"/>
                  </a:lnTo>
                  <a:lnTo>
                    <a:pt x="695" y="761"/>
                  </a:lnTo>
                  <a:lnTo>
                    <a:pt x="644" y="779"/>
                  </a:lnTo>
                  <a:lnTo>
                    <a:pt x="599" y="767"/>
                  </a:lnTo>
                  <a:lnTo>
                    <a:pt x="569" y="779"/>
                  </a:lnTo>
                  <a:lnTo>
                    <a:pt x="428" y="799"/>
                  </a:lnTo>
                  <a:lnTo>
                    <a:pt x="304" y="793"/>
                  </a:lnTo>
                  <a:lnTo>
                    <a:pt x="222" y="799"/>
                  </a:lnTo>
                  <a:lnTo>
                    <a:pt x="170" y="831"/>
                  </a:lnTo>
                  <a:lnTo>
                    <a:pt x="45" y="831"/>
                  </a:lnTo>
                  <a:lnTo>
                    <a:pt x="0" y="873"/>
                  </a:lnTo>
                  <a:lnTo>
                    <a:pt x="0" y="923"/>
                  </a:lnTo>
                  <a:lnTo>
                    <a:pt x="6" y="1004"/>
                  </a:lnTo>
                  <a:lnTo>
                    <a:pt x="109" y="1030"/>
                  </a:lnTo>
                  <a:lnTo>
                    <a:pt x="109" y="978"/>
                  </a:lnTo>
                  <a:lnTo>
                    <a:pt x="115" y="935"/>
                  </a:lnTo>
                  <a:lnTo>
                    <a:pt x="133" y="916"/>
                  </a:lnTo>
                  <a:lnTo>
                    <a:pt x="141" y="966"/>
                  </a:lnTo>
                  <a:lnTo>
                    <a:pt x="147" y="1030"/>
                  </a:lnTo>
                  <a:lnTo>
                    <a:pt x="170" y="1068"/>
                  </a:lnTo>
                  <a:lnTo>
                    <a:pt x="215" y="1118"/>
                  </a:lnTo>
                  <a:lnTo>
                    <a:pt x="321" y="1142"/>
                  </a:lnTo>
                  <a:lnTo>
                    <a:pt x="403" y="1155"/>
                  </a:lnTo>
                  <a:lnTo>
                    <a:pt x="499" y="1162"/>
                  </a:lnTo>
                  <a:lnTo>
                    <a:pt x="379" y="1093"/>
                  </a:lnTo>
                  <a:lnTo>
                    <a:pt x="297" y="1030"/>
                  </a:lnTo>
                  <a:lnTo>
                    <a:pt x="279" y="978"/>
                  </a:lnTo>
                  <a:lnTo>
                    <a:pt x="291" y="935"/>
                  </a:lnTo>
                  <a:lnTo>
                    <a:pt x="358" y="929"/>
                  </a:lnTo>
                  <a:lnTo>
                    <a:pt x="385" y="978"/>
                  </a:lnTo>
                  <a:lnTo>
                    <a:pt x="403" y="1036"/>
                  </a:lnTo>
                  <a:lnTo>
                    <a:pt x="467" y="1098"/>
                  </a:lnTo>
                  <a:lnTo>
                    <a:pt x="537" y="1149"/>
                  </a:lnTo>
                  <a:lnTo>
                    <a:pt x="607" y="1155"/>
                  </a:lnTo>
                  <a:lnTo>
                    <a:pt x="713" y="1149"/>
                  </a:lnTo>
                  <a:lnTo>
                    <a:pt x="599" y="1061"/>
                  </a:lnTo>
                  <a:lnTo>
                    <a:pt x="517" y="1016"/>
                  </a:lnTo>
                  <a:lnTo>
                    <a:pt x="454" y="966"/>
                  </a:lnTo>
                  <a:lnTo>
                    <a:pt x="435" y="929"/>
                  </a:lnTo>
                  <a:lnTo>
                    <a:pt x="441" y="891"/>
                  </a:lnTo>
                  <a:lnTo>
                    <a:pt x="479" y="885"/>
                  </a:lnTo>
                  <a:lnTo>
                    <a:pt x="523" y="923"/>
                  </a:lnTo>
                  <a:lnTo>
                    <a:pt x="549" y="972"/>
                  </a:lnTo>
                  <a:lnTo>
                    <a:pt x="607" y="1036"/>
                  </a:lnTo>
                  <a:lnTo>
                    <a:pt x="675" y="1068"/>
                  </a:lnTo>
                  <a:lnTo>
                    <a:pt x="727" y="1098"/>
                  </a:lnTo>
                  <a:lnTo>
                    <a:pt x="782" y="1123"/>
                  </a:lnTo>
                  <a:lnTo>
                    <a:pt x="846" y="1136"/>
                  </a:lnTo>
                  <a:lnTo>
                    <a:pt x="921" y="1136"/>
                  </a:lnTo>
                  <a:lnTo>
                    <a:pt x="994" y="1122"/>
                  </a:lnTo>
                  <a:lnTo>
                    <a:pt x="833" y="1068"/>
                  </a:lnTo>
                  <a:lnTo>
                    <a:pt x="771" y="1036"/>
                  </a:lnTo>
                  <a:lnTo>
                    <a:pt x="727" y="978"/>
                  </a:lnTo>
                  <a:lnTo>
                    <a:pt x="719" y="929"/>
                  </a:lnTo>
                  <a:lnTo>
                    <a:pt x="756" y="929"/>
                  </a:lnTo>
                  <a:lnTo>
                    <a:pt x="777" y="972"/>
                  </a:lnTo>
                  <a:lnTo>
                    <a:pt x="808" y="1010"/>
                  </a:lnTo>
                  <a:lnTo>
                    <a:pt x="859" y="1049"/>
                  </a:lnTo>
                  <a:lnTo>
                    <a:pt x="914" y="1087"/>
                  </a:lnTo>
                  <a:lnTo>
                    <a:pt x="989" y="1119"/>
                  </a:lnTo>
                  <a:lnTo>
                    <a:pt x="1046" y="1098"/>
                  </a:lnTo>
                  <a:lnTo>
                    <a:pt x="1072" y="1068"/>
                  </a:lnTo>
                  <a:lnTo>
                    <a:pt x="1117" y="991"/>
                  </a:lnTo>
                  <a:lnTo>
                    <a:pt x="1034" y="972"/>
                  </a:lnTo>
                  <a:lnTo>
                    <a:pt x="878" y="954"/>
                  </a:lnTo>
                  <a:lnTo>
                    <a:pt x="782" y="910"/>
                  </a:lnTo>
                  <a:lnTo>
                    <a:pt x="733" y="868"/>
                  </a:lnTo>
                  <a:lnTo>
                    <a:pt x="713" y="816"/>
                  </a:lnTo>
                  <a:lnTo>
                    <a:pt x="707" y="793"/>
                  </a:lnTo>
                  <a:lnTo>
                    <a:pt x="733" y="793"/>
                  </a:lnTo>
                  <a:lnTo>
                    <a:pt x="765" y="831"/>
                  </a:lnTo>
                  <a:lnTo>
                    <a:pt x="814" y="897"/>
                  </a:lnTo>
                  <a:lnTo>
                    <a:pt x="927" y="935"/>
                  </a:lnTo>
                  <a:lnTo>
                    <a:pt x="1034" y="968"/>
                  </a:lnTo>
                  <a:lnTo>
                    <a:pt x="1117" y="991"/>
                  </a:lnTo>
                  <a:lnTo>
                    <a:pt x="1149" y="861"/>
                  </a:lnTo>
                  <a:lnTo>
                    <a:pt x="1155" y="767"/>
                  </a:lnTo>
                  <a:lnTo>
                    <a:pt x="1155" y="683"/>
                  </a:lnTo>
                  <a:lnTo>
                    <a:pt x="1046" y="741"/>
                  </a:lnTo>
                  <a:lnTo>
                    <a:pt x="921" y="767"/>
                  </a:lnTo>
                  <a:lnTo>
                    <a:pt x="820" y="761"/>
                  </a:lnTo>
                  <a:lnTo>
                    <a:pt x="795" y="748"/>
                  </a:lnTo>
                  <a:lnTo>
                    <a:pt x="782" y="716"/>
                  </a:lnTo>
                  <a:lnTo>
                    <a:pt x="840" y="716"/>
                  </a:lnTo>
                  <a:lnTo>
                    <a:pt x="901" y="735"/>
                  </a:lnTo>
                  <a:lnTo>
                    <a:pt x="1049" y="741"/>
                  </a:lnTo>
                  <a:lnTo>
                    <a:pt x="1155" y="684"/>
                  </a:lnTo>
                  <a:lnTo>
                    <a:pt x="1161" y="565"/>
                  </a:lnTo>
                  <a:lnTo>
                    <a:pt x="1167" y="483"/>
                  </a:lnTo>
                  <a:lnTo>
                    <a:pt x="1172" y="401"/>
                  </a:lnTo>
                  <a:lnTo>
                    <a:pt x="1161" y="264"/>
                  </a:lnTo>
                  <a:lnTo>
                    <a:pt x="1129" y="213"/>
                  </a:lnTo>
                  <a:lnTo>
                    <a:pt x="1034" y="152"/>
                  </a:lnTo>
                  <a:lnTo>
                    <a:pt x="1065" y="158"/>
                  </a:lnTo>
                  <a:lnTo>
                    <a:pt x="1161" y="201"/>
                  </a:lnTo>
                  <a:lnTo>
                    <a:pt x="1123" y="113"/>
                  </a:lnTo>
                  <a:lnTo>
                    <a:pt x="1091" y="68"/>
                  </a:lnTo>
                  <a:lnTo>
                    <a:pt x="1065" y="38"/>
                  </a:lnTo>
                  <a:lnTo>
                    <a:pt x="959"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305" name="Freeform 298"/>
            <p:cNvSpPr>
              <a:spLocks/>
            </p:cNvSpPr>
            <p:nvPr/>
          </p:nvSpPr>
          <p:spPr bwMode="auto">
            <a:xfrm>
              <a:off x="5500" y="1878"/>
              <a:ext cx="49" cy="44"/>
            </a:xfrm>
            <a:custGeom>
              <a:avLst/>
              <a:gdLst>
                <a:gd name="T0" fmla="*/ 0 w 295"/>
                <a:gd name="T1" fmla="*/ 0 h 263"/>
                <a:gd name="T2" fmla="*/ 0 w 295"/>
                <a:gd name="T3" fmla="*/ 0 h 263"/>
                <a:gd name="T4" fmla="*/ 0 w 295"/>
                <a:gd name="T5" fmla="*/ 0 h 263"/>
                <a:gd name="T6" fmla="*/ 0 w 295"/>
                <a:gd name="T7" fmla="*/ 0 h 263"/>
                <a:gd name="T8" fmla="*/ 0 w 295"/>
                <a:gd name="T9" fmla="*/ 0 h 263"/>
                <a:gd name="T10" fmla="*/ 0 w 295"/>
                <a:gd name="T11" fmla="*/ 0 h 263"/>
                <a:gd name="T12" fmla="*/ 0 w 295"/>
                <a:gd name="T13" fmla="*/ 0 h 263"/>
                <a:gd name="T14" fmla="*/ 0 w 295"/>
                <a:gd name="T15" fmla="*/ 0 h 263"/>
                <a:gd name="T16" fmla="*/ 0 w 295"/>
                <a:gd name="T17" fmla="*/ 0 h 263"/>
                <a:gd name="T18" fmla="*/ 0 w 295"/>
                <a:gd name="T19" fmla="*/ 0 h 263"/>
                <a:gd name="T20" fmla="*/ 0 w 295"/>
                <a:gd name="T21" fmla="*/ 0 h 263"/>
                <a:gd name="T22" fmla="*/ 0 w 295"/>
                <a:gd name="T23" fmla="*/ 0 h 263"/>
                <a:gd name="T24" fmla="*/ 0 w 295"/>
                <a:gd name="T25" fmla="*/ 0 h 263"/>
                <a:gd name="T26" fmla="*/ 0 w 295"/>
                <a:gd name="T27" fmla="*/ 0 h 263"/>
                <a:gd name="T28" fmla="*/ 0 w 295"/>
                <a:gd name="T29" fmla="*/ 0 h 263"/>
                <a:gd name="T30" fmla="*/ 0 w 295"/>
                <a:gd name="T31" fmla="*/ 0 h 263"/>
                <a:gd name="T32" fmla="*/ 0 w 295"/>
                <a:gd name="T33" fmla="*/ 0 h 263"/>
                <a:gd name="T34" fmla="*/ 0 w 295"/>
                <a:gd name="T35" fmla="*/ 0 h 263"/>
                <a:gd name="T36" fmla="*/ 0 w 295"/>
                <a:gd name="T37" fmla="*/ 0 h 263"/>
                <a:gd name="T38" fmla="*/ 0 w 295"/>
                <a:gd name="T39" fmla="*/ 0 h 263"/>
                <a:gd name="T40" fmla="*/ 0 w 295"/>
                <a:gd name="T41" fmla="*/ 0 h 263"/>
                <a:gd name="T42" fmla="*/ 0 w 295"/>
                <a:gd name="T43" fmla="*/ 0 h 263"/>
                <a:gd name="T44" fmla="*/ 0 w 295"/>
                <a:gd name="T45" fmla="*/ 0 h 263"/>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295" h="263">
                  <a:moveTo>
                    <a:pt x="0" y="0"/>
                  </a:moveTo>
                  <a:lnTo>
                    <a:pt x="0" y="21"/>
                  </a:lnTo>
                  <a:lnTo>
                    <a:pt x="38" y="71"/>
                  </a:lnTo>
                  <a:lnTo>
                    <a:pt x="75" y="99"/>
                  </a:lnTo>
                  <a:lnTo>
                    <a:pt x="152" y="158"/>
                  </a:lnTo>
                  <a:lnTo>
                    <a:pt x="184" y="182"/>
                  </a:lnTo>
                  <a:lnTo>
                    <a:pt x="260" y="239"/>
                  </a:lnTo>
                  <a:lnTo>
                    <a:pt x="178" y="213"/>
                  </a:lnTo>
                  <a:lnTo>
                    <a:pt x="97" y="188"/>
                  </a:lnTo>
                  <a:lnTo>
                    <a:pt x="16" y="182"/>
                  </a:lnTo>
                  <a:lnTo>
                    <a:pt x="22" y="207"/>
                  </a:lnTo>
                  <a:lnTo>
                    <a:pt x="152" y="231"/>
                  </a:lnTo>
                  <a:lnTo>
                    <a:pt x="222" y="257"/>
                  </a:lnTo>
                  <a:lnTo>
                    <a:pt x="260" y="263"/>
                  </a:lnTo>
                  <a:lnTo>
                    <a:pt x="292" y="252"/>
                  </a:lnTo>
                  <a:lnTo>
                    <a:pt x="295" y="222"/>
                  </a:lnTo>
                  <a:lnTo>
                    <a:pt x="269" y="199"/>
                  </a:lnTo>
                  <a:lnTo>
                    <a:pt x="232" y="162"/>
                  </a:lnTo>
                  <a:lnTo>
                    <a:pt x="188" y="112"/>
                  </a:lnTo>
                  <a:lnTo>
                    <a:pt x="144" y="56"/>
                  </a:lnTo>
                  <a:lnTo>
                    <a:pt x="91" y="17"/>
                  </a:lnTo>
                  <a:lnTo>
                    <a:pt x="35" y="3"/>
                  </a:lnTo>
                  <a:lnTo>
                    <a:pt x="0" y="0"/>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306" name="Freeform 299"/>
            <p:cNvSpPr>
              <a:spLocks/>
            </p:cNvSpPr>
            <p:nvPr/>
          </p:nvSpPr>
          <p:spPr bwMode="auto">
            <a:xfrm>
              <a:off x="5503" y="1842"/>
              <a:ext cx="44" cy="57"/>
            </a:xfrm>
            <a:custGeom>
              <a:avLst/>
              <a:gdLst>
                <a:gd name="T0" fmla="*/ 0 w 270"/>
                <a:gd name="T1" fmla="*/ 0 h 345"/>
                <a:gd name="T2" fmla="*/ 0 w 270"/>
                <a:gd name="T3" fmla="*/ 0 h 345"/>
                <a:gd name="T4" fmla="*/ 0 w 270"/>
                <a:gd name="T5" fmla="*/ 0 h 345"/>
                <a:gd name="T6" fmla="*/ 0 w 270"/>
                <a:gd name="T7" fmla="*/ 0 h 345"/>
                <a:gd name="T8" fmla="*/ 0 w 270"/>
                <a:gd name="T9" fmla="*/ 0 h 345"/>
                <a:gd name="T10" fmla="*/ 0 w 270"/>
                <a:gd name="T11" fmla="*/ 0 h 345"/>
                <a:gd name="T12" fmla="*/ 0 w 270"/>
                <a:gd name="T13" fmla="*/ 0 h 345"/>
                <a:gd name="T14" fmla="*/ 0 w 270"/>
                <a:gd name="T15" fmla="*/ 0 h 345"/>
                <a:gd name="T16" fmla="*/ 0 w 270"/>
                <a:gd name="T17" fmla="*/ 0 h 345"/>
                <a:gd name="T18" fmla="*/ 0 w 270"/>
                <a:gd name="T19" fmla="*/ 0 h 345"/>
                <a:gd name="T20" fmla="*/ 0 w 270"/>
                <a:gd name="T21" fmla="*/ 0 h 345"/>
                <a:gd name="T22" fmla="*/ 0 w 270"/>
                <a:gd name="T23" fmla="*/ 0 h 345"/>
                <a:gd name="T24" fmla="*/ 0 w 270"/>
                <a:gd name="T25" fmla="*/ 0 h 345"/>
                <a:gd name="T26" fmla="*/ 0 w 270"/>
                <a:gd name="T27" fmla="*/ 0 h 345"/>
                <a:gd name="T28" fmla="*/ 0 w 270"/>
                <a:gd name="T29" fmla="*/ 0 h 345"/>
                <a:gd name="T30" fmla="*/ 0 w 270"/>
                <a:gd name="T31" fmla="*/ 0 h 345"/>
                <a:gd name="T32" fmla="*/ 0 w 270"/>
                <a:gd name="T33" fmla="*/ 0 h 34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270" h="345">
                  <a:moveTo>
                    <a:pt x="51" y="0"/>
                  </a:moveTo>
                  <a:lnTo>
                    <a:pt x="13" y="7"/>
                  </a:lnTo>
                  <a:lnTo>
                    <a:pt x="0" y="39"/>
                  </a:lnTo>
                  <a:lnTo>
                    <a:pt x="3" y="65"/>
                  </a:lnTo>
                  <a:lnTo>
                    <a:pt x="26" y="101"/>
                  </a:lnTo>
                  <a:lnTo>
                    <a:pt x="57" y="112"/>
                  </a:lnTo>
                  <a:lnTo>
                    <a:pt x="116" y="149"/>
                  </a:lnTo>
                  <a:lnTo>
                    <a:pt x="172" y="195"/>
                  </a:lnTo>
                  <a:lnTo>
                    <a:pt x="212" y="259"/>
                  </a:lnTo>
                  <a:lnTo>
                    <a:pt x="257" y="325"/>
                  </a:lnTo>
                  <a:lnTo>
                    <a:pt x="270" y="345"/>
                  </a:lnTo>
                  <a:lnTo>
                    <a:pt x="257" y="267"/>
                  </a:lnTo>
                  <a:lnTo>
                    <a:pt x="247" y="198"/>
                  </a:lnTo>
                  <a:lnTo>
                    <a:pt x="225" y="140"/>
                  </a:lnTo>
                  <a:lnTo>
                    <a:pt x="188" y="86"/>
                  </a:lnTo>
                  <a:lnTo>
                    <a:pt x="90" y="10"/>
                  </a:lnTo>
                  <a:lnTo>
                    <a:pt x="51" y="0"/>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307" name="Freeform 300"/>
            <p:cNvSpPr>
              <a:spLocks/>
            </p:cNvSpPr>
            <p:nvPr/>
          </p:nvSpPr>
          <p:spPr bwMode="auto">
            <a:xfrm>
              <a:off x="5494" y="1785"/>
              <a:ext cx="48" cy="34"/>
            </a:xfrm>
            <a:custGeom>
              <a:avLst/>
              <a:gdLst>
                <a:gd name="T0" fmla="*/ 0 w 287"/>
                <a:gd name="T1" fmla="*/ 0 h 199"/>
                <a:gd name="T2" fmla="*/ 0 w 287"/>
                <a:gd name="T3" fmla="*/ 0 h 199"/>
                <a:gd name="T4" fmla="*/ 0 w 287"/>
                <a:gd name="T5" fmla="*/ 0 h 199"/>
                <a:gd name="T6" fmla="*/ 0 w 287"/>
                <a:gd name="T7" fmla="*/ 0 h 199"/>
                <a:gd name="T8" fmla="*/ 0 w 287"/>
                <a:gd name="T9" fmla="*/ 0 h 199"/>
                <a:gd name="T10" fmla="*/ 0 w 287"/>
                <a:gd name="T11" fmla="*/ 0 h 199"/>
                <a:gd name="T12" fmla="*/ 0 w 287"/>
                <a:gd name="T13" fmla="*/ 0 h 199"/>
                <a:gd name="T14" fmla="*/ 0 w 287"/>
                <a:gd name="T15" fmla="*/ 0 h 199"/>
                <a:gd name="T16" fmla="*/ 0 w 287"/>
                <a:gd name="T17" fmla="*/ 0 h 199"/>
                <a:gd name="T18" fmla="*/ 0 w 287"/>
                <a:gd name="T19" fmla="*/ 0 h 19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87" h="199">
                  <a:moveTo>
                    <a:pt x="0" y="199"/>
                  </a:moveTo>
                  <a:lnTo>
                    <a:pt x="49" y="156"/>
                  </a:lnTo>
                  <a:lnTo>
                    <a:pt x="130" y="125"/>
                  </a:lnTo>
                  <a:lnTo>
                    <a:pt x="185" y="111"/>
                  </a:lnTo>
                  <a:lnTo>
                    <a:pt x="287" y="0"/>
                  </a:lnTo>
                  <a:lnTo>
                    <a:pt x="211" y="44"/>
                  </a:lnTo>
                  <a:lnTo>
                    <a:pt x="142" y="74"/>
                  </a:lnTo>
                  <a:lnTo>
                    <a:pt x="93" y="99"/>
                  </a:lnTo>
                  <a:lnTo>
                    <a:pt x="68" y="125"/>
                  </a:lnTo>
                  <a:lnTo>
                    <a:pt x="0" y="199"/>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308" name="Freeform 301"/>
            <p:cNvSpPr>
              <a:spLocks/>
            </p:cNvSpPr>
            <p:nvPr/>
          </p:nvSpPr>
          <p:spPr bwMode="auto">
            <a:xfrm>
              <a:off x="5458" y="1846"/>
              <a:ext cx="27" cy="86"/>
            </a:xfrm>
            <a:custGeom>
              <a:avLst/>
              <a:gdLst>
                <a:gd name="T0" fmla="*/ 0 w 162"/>
                <a:gd name="T1" fmla="*/ 0 h 514"/>
                <a:gd name="T2" fmla="*/ 0 w 162"/>
                <a:gd name="T3" fmla="*/ 0 h 514"/>
                <a:gd name="T4" fmla="*/ 0 w 162"/>
                <a:gd name="T5" fmla="*/ 0 h 514"/>
                <a:gd name="T6" fmla="*/ 0 w 162"/>
                <a:gd name="T7" fmla="*/ 0 h 514"/>
                <a:gd name="T8" fmla="*/ 0 w 162"/>
                <a:gd name="T9" fmla="*/ 0 h 514"/>
                <a:gd name="T10" fmla="*/ 0 w 162"/>
                <a:gd name="T11" fmla="*/ 0 h 514"/>
                <a:gd name="T12" fmla="*/ 0 w 162"/>
                <a:gd name="T13" fmla="*/ 0 h 514"/>
                <a:gd name="T14" fmla="*/ 0 w 162"/>
                <a:gd name="T15" fmla="*/ 0 h 514"/>
                <a:gd name="T16" fmla="*/ 0 w 162"/>
                <a:gd name="T17" fmla="*/ 0 h 514"/>
                <a:gd name="T18" fmla="*/ 0 w 162"/>
                <a:gd name="T19" fmla="*/ 0 h 514"/>
                <a:gd name="T20" fmla="*/ 0 w 162"/>
                <a:gd name="T21" fmla="*/ 0 h 514"/>
                <a:gd name="T22" fmla="*/ 0 w 162"/>
                <a:gd name="T23" fmla="*/ 0 h 514"/>
                <a:gd name="T24" fmla="*/ 0 w 162"/>
                <a:gd name="T25" fmla="*/ 0 h 514"/>
                <a:gd name="T26" fmla="*/ 0 w 162"/>
                <a:gd name="T27" fmla="*/ 0 h 514"/>
                <a:gd name="T28" fmla="*/ 0 w 162"/>
                <a:gd name="T29" fmla="*/ 0 h 514"/>
                <a:gd name="T30" fmla="*/ 0 w 162"/>
                <a:gd name="T31" fmla="*/ 0 h 514"/>
                <a:gd name="T32" fmla="*/ 0 w 162"/>
                <a:gd name="T33" fmla="*/ 0 h 514"/>
                <a:gd name="T34" fmla="*/ 0 w 162"/>
                <a:gd name="T35" fmla="*/ 0 h 514"/>
                <a:gd name="T36" fmla="*/ 0 w 162"/>
                <a:gd name="T37" fmla="*/ 0 h 51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62" h="514">
                  <a:moveTo>
                    <a:pt x="0" y="514"/>
                  </a:moveTo>
                  <a:lnTo>
                    <a:pt x="81" y="514"/>
                  </a:lnTo>
                  <a:lnTo>
                    <a:pt x="106" y="508"/>
                  </a:lnTo>
                  <a:lnTo>
                    <a:pt x="106" y="489"/>
                  </a:lnTo>
                  <a:lnTo>
                    <a:pt x="124" y="470"/>
                  </a:lnTo>
                  <a:lnTo>
                    <a:pt x="150" y="451"/>
                  </a:lnTo>
                  <a:lnTo>
                    <a:pt x="137" y="433"/>
                  </a:lnTo>
                  <a:lnTo>
                    <a:pt x="137" y="407"/>
                  </a:lnTo>
                  <a:lnTo>
                    <a:pt x="156" y="376"/>
                  </a:lnTo>
                  <a:lnTo>
                    <a:pt x="156" y="344"/>
                  </a:lnTo>
                  <a:lnTo>
                    <a:pt x="144" y="306"/>
                  </a:lnTo>
                  <a:lnTo>
                    <a:pt x="144" y="224"/>
                  </a:lnTo>
                  <a:lnTo>
                    <a:pt x="162" y="150"/>
                  </a:lnTo>
                  <a:lnTo>
                    <a:pt x="156" y="94"/>
                  </a:lnTo>
                  <a:lnTo>
                    <a:pt x="156" y="0"/>
                  </a:lnTo>
                  <a:lnTo>
                    <a:pt x="106" y="142"/>
                  </a:lnTo>
                  <a:lnTo>
                    <a:pt x="62" y="275"/>
                  </a:lnTo>
                  <a:lnTo>
                    <a:pt x="32" y="419"/>
                  </a:lnTo>
                  <a:lnTo>
                    <a:pt x="0" y="514"/>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309" name="Freeform 302"/>
            <p:cNvSpPr>
              <a:spLocks/>
            </p:cNvSpPr>
            <p:nvPr/>
          </p:nvSpPr>
          <p:spPr bwMode="auto">
            <a:xfrm>
              <a:off x="5498" y="1939"/>
              <a:ext cx="48" cy="16"/>
            </a:xfrm>
            <a:custGeom>
              <a:avLst/>
              <a:gdLst>
                <a:gd name="T0" fmla="*/ 0 w 289"/>
                <a:gd name="T1" fmla="*/ 0 h 97"/>
                <a:gd name="T2" fmla="*/ 0 w 289"/>
                <a:gd name="T3" fmla="*/ 0 h 97"/>
                <a:gd name="T4" fmla="*/ 0 w 289"/>
                <a:gd name="T5" fmla="*/ 0 h 97"/>
                <a:gd name="T6" fmla="*/ 0 w 289"/>
                <a:gd name="T7" fmla="*/ 0 h 97"/>
                <a:gd name="T8" fmla="*/ 0 w 289"/>
                <a:gd name="T9" fmla="*/ 0 h 97"/>
                <a:gd name="T10" fmla="*/ 0 w 289"/>
                <a:gd name="T11" fmla="*/ 0 h 97"/>
                <a:gd name="T12" fmla="*/ 0 w 289"/>
                <a:gd name="T13" fmla="*/ 0 h 97"/>
                <a:gd name="T14" fmla="*/ 0 w 289"/>
                <a:gd name="T15" fmla="*/ 0 h 97"/>
                <a:gd name="T16" fmla="*/ 0 w 289"/>
                <a:gd name="T17" fmla="*/ 0 h 97"/>
                <a:gd name="T18" fmla="*/ 0 w 289"/>
                <a:gd name="T19" fmla="*/ 0 h 97"/>
                <a:gd name="T20" fmla="*/ 0 w 289"/>
                <a:gd name="T21" fmla="*/ 0 h 9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89" h="97">
                  <a:moveTo>
                    <a:pt x="232" y="47"/>
                  </a:moveTo>
                  <a:lnTo>
                    <a:pt x="168" y="19"/>
                  </a:lnTo>
                  <a:lnTo>
                    <a:pt x="110" y="4"/>
                  </a:lnTo>
                  <a:lnTo>
                    <a:pt x="32" y="0"/>
                  </a:lnTo>
                  <a:lnTo>
                    <a:pt x="0" y="6"/>
                  </a:lnTo>
                  <a:lnTo>
                    <a:pt x="15" y="37"/>
                  </a:lnTo>
                  <a:lnTo>
                    <a:pt x="45" y="61"/>
                  </a:lnTo>
                  <a:lnTo>
                    <a:pt x="113" y="79"/>
                  </a:lnTo>
                  <a:lnTo>
                    <a:pt x="219" y="97"/>
                  </a:lnTo>
                  <a:lnTo>
                    <a:pt x="289" y="91"/>
                  </a:lnTo>
                  <a:lnTo>
                    <a:pt x="232" y="47"/>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310" name="Freeform 303"/>
            <p:cNvSpPr>
              <a:spLocks/>
            </p:cNvSpPr>
            <p:nvPr/>
          </p:nvSpPr>
          <p:spPr bwMode="auto">
            <a:xfrm>
              <a:off x="5458" y="1947"/>
              <a:ext cx="30" cy="36"/>
            </a:xfrm>
            <a:custGeom>
              <a:avLst/>
              <a:gdLst>
                <a:gd name="T0" fmla="*/ 0 w 176"/>
                <a:gd name="T1" fmla="*/ 0 h 216"/>
                <a:gd name="T2" fmla="*/ 0 w 176"/>
                <a:gd name="T3" fmla="*/ 0 h 216"/>
                <a:gd name="T4" fmla="*/ 0 w 176"/>
                <a:gd name="T5" fmla="*/ 0 h 216"/>
                <a:gd name="T6" fmla="*/ 0 w 176"/>
                <a:gd name="T7" fmla="*/ 0 h 216"/>
                <a:gd name="T8" fmla="*/ 0 w 176"/>
                <a:gd name="T9" fmla="*/ 0 h 216"/>
                <a:gd name="T10" fmla="*/ 0 w 176"/>
                <a:gd name="T11" fmla="*/ 0 h 216"/>
                <a:gd name="T12" fmla="*/ 0 w 176"/>
                <a:gd name="T13" fmla="*/ 0 h 216"/>
                <a:gd name="T14" fmla="*/ 0 w 176"/>
                <a:gd name="T15" fmla="*/ 0 h 216"/>
                <a:gd name="T16" fmla="*/ 0 w 176"/>
                <a:gd name="T17" fmla="*/ 0 h 216"/>
                <a:gd name="T18" fmla="*/ 0 w 176"/>
                <a:gd name="T19" fmla="*/ 0 h 216"/>
                <a:gd name="T20" fmla="*/ 0 w 176"/>
                <a:gd name="T21" fmla="*/ 0 h 216"/>
                <a:gd name="T22" fmla="*/ 0 w 176"/>
                <a:gd name="T23" fmla="*/ 0 h 216"/>
                <a:gd name="T24" fmla="*/ 0 w 176"/>
                <a:gd name="T25" fmla="*/ 0 h 21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76" h="216">
                  <a:moveTo>
                    <a:pt x="81" y="59"/>
                  </a:moveTo>
                  <a:lnTo>
                    <a:pt x="59" y="14"/>
                  </a:lnTo>
                  <a:lnTo>
                    <a:pt x="26" y="0"/>
                  </a:lnTo>
                  <a:lnTo>
                    <a:pt x="3" y="11"/>
                  </a:lnTo>
                  <a:lnTo>
                    <a:pt x="0" y="35"/>
                  </a:lnTo>
                  <a:lnTo>
                    <a:pt x="15" y="76"/>
                  </a:lnTo>
                  <a:lnTo>
                    <a:pt x="40" y="115"/>
                  </a:lnTo>
                  <a:lnTo>
                    <a:pt x="71" y="150"/>
                  </a:lnTo>
                  <a:lnTo>
                    <a:pt x="113" y="185"/>
                  </a:lnTo>
                  <a:lnTo>
                    <a:pt x="176" y="216"/>
                  </a:lnTo>
                  <a:lnTo>
                    <a:pt x="119" y="153"/>
                  </a:lnTo>
                  <a:lnTo>
                    <a:pt x="100" y="108"/>
                  </a:lnTo>
                  <a:lnTo>
                    <a:pt x="81" y="59"/>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311" name="Freeform 304"/>
            <p:cNvSpPr>
              <a:spLocks/>
            </p:cNvSpPr>
            <p:nvPr/>
          </p:nvSpPr>
          <p:spPr bwMode="auto">
            <a:xfrm>
              <a:off x="5506" y="1757"/>
              <a:ext cx="70" cy="44"/>
            </a:xfrm>
            <a:custGeom>
              <a:avLst/>
              <a:gdLst>
                <a:gd name="T0" fmla="*/ 0 w 418"/>
                <a:gd name="T1" fmla="*/ 0 h 260"/>
                <a:gd name="T2" fmla="*/ 0 w 418"/>
                <a:gd name="T3" fmla="*/ 0 h 260"/>
                <a:gd name="T4" fmla="*/ 0 w 418"/>
                <a:gd name="T5" fmla="*/ 0 h 260"/>
                <a:gd name="T6" fmla="*/ 0 w 418"/>
                <a:gd name="T7" fmla="*/ 0 h 260"/>
                <a:gd name="T8" fmla="*/ 0 w 418"/>
                <a:gd name="T9" fmla="*/ 0 h 260"/>
                <a:gd name="T10" fmla="*/ 0 w 418"/>
                <a:gd name="T11" fmla="*/ 0 h 260"/>
                <a:gd name="T12" fmla="*/ 0 w 418"/>
                <a:gd name="T13" fmla="*/ 0 h 260"/>
                <a:gd name="T14" fmla="*/ 0 w 418"/>
                <a:gd name="T15" fmla="*/ 0 h 260"/>
                <a:gd name="T16" fmla="*/ 0 w 418"/>
                <a:gd name="T17" fmla="*/ 0 h 260"/>
                <a:gd name="T18" fmla="*/ 0 w 418"/>
                <a:gd name="T19" fmla="*/ 0 h 260"/>
                <a:gd name="T20" fmla="*/ 0 w 418"/>
                <a:gd name="T21" fmla="*/ 0 h 260"/>
                <a:gd name="T22" fmla="*/ 0 w 418"/>
                <a:gd name="T23" fmla="*/ 0 h 26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418" h="260">
                  <a:moveTo>
                    <a:pt x="0" y="260"/>
                  </a:moveTo>
                  <a:lnTo>
                    <a:pt x="13" y="153"/>
                  </a:lnTo>
                  <a:lnTo>
                    <a:pt x="101" y="116"/>
                  </a:lnTo>
                  <a:lnTo>
                    <a:pt x="220" y="69"/>
                  </a:lnTo>
                  <a:lnTo>
                    <a:pt x="304" y="35"/>
                  </a:lnTo>
                  <a:lnTo>
                    <a:pt x="386" y="0"/>
                  </a:lnTo>
                  <a:lnTo>
                    <a:pt x="418" y="76"/>
                  </a:lnTo>
                  <a:lnTo>
                    <a:pt x="341" y="119"/>
                  </a:lnTo>
                  <a:lnTo>
                    <a:pt x="252" y="150"/>
                  </a:lnTo>
                  <a:lnTo>
                    <a:pt x="182" y="170"/>
                  </a:lnTo>
                  <a:lnTo>
                    <a:pt x="98" y="216"/>
                  </a:lnTo>
                  <a:lnTo>
                    <a:pt x="0" y="26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grpSp>
      <p:grpSp>
        <p:nvGrpSpPr>
          <p:cNvPr id="312" name="Group 305"/>
          <p:cNvGrpSpPr>
            <a:grpSpLocks/>
          </p:cNvGrpSpPr>
          <p:nvPr/>
        </p:nvGrpSpPr>
        <p:grpSpPr bwMode="auto">
          <a:xfrm>
            <a:off x="7199967" y="3351304"/>
            <a:ext cx="144954" cy="180263"/>
            <a:chOff x="5511" y="1960"/>
            <a:chExt cx="144" cy="194"/>
          </a:xfrm>
        </p:grpSpPr>
        <p:sp>
          <p:nvSpPr>
            <p:cNvPr id="313" name="Freeform 306"/>
            <p:cNvSpPr>
              <a:spLocks/>
            </p:cNvSpPr>
            <p:nvPr/>
          </p:nvSpPr>
          <p:spPr bwMode="auto">
            <a:xfrm>
              <a:off x="5511" y="1960"/>
              <a:ext cx="144" cy="194"/>
            </a:xfrm>
            <a:custGeom>
              <a:avLst/>
              <a:gdLst>
                <a:gd name="T0" fmla="*/ 0 w 863"/>
                <a:gd name="T1" fmla="*/ 0 h 1164"/>
                <a:gd name="T2" fmla="*/ 0 w 863"/>
                <a:gd name="T3" fmla="*/ 0 h 1164"/>
                <a:gd name="T4" fmla="*/ 0 w 863"/>
                <a:gd name="T5" fmla="*/ 0 h 1164"/>
                <a:gd name="T6" fmla="*/ 0 w 863"/>
                <a:gd name="T7" fmla="*/ 0 h 1164"/>
                <a:gd name="T8" fmla="*/ 0 w 863"/>
                <a:gd name="T9" fmla="*/ 0 h 1164"/>
                <a:gd name="T10" fmla="*/ 0 w 863"/>
                <a:gd name="T11" fmla="*/ 0 h 1164"/>
                <a:gd name="T12" fmla="*/ 0 w 863"/>
                <a:gd name="T13" fmla="*/ 0 h 1164"/>
                <a:gd name="T14" fmla="*/ 0 w 863"/>
                <a:gd name="T15" fmla="*/ 0 h 1164"/>
                <a:gd name="T16" fmla="*/ 0 w 863"/>
                <a:gd name="T17" fmla="*/ 0 h 1164"/>
                <a:gd name="T18" fmla="*/ 0 w 863"/>
                <a:gd name="T19" fmla="*/ 0 h 1164"/>
                <a:gd name="T20" fmla="*/ 0 w 863"/>
                <a:gd name="T21" fmla="*/ 0 h 1164"/>
                <a:gd name="T22" fmla="*/ 0 w 863"/>
                <a:gd name="T23" fmla="*/ 0 h 1164"/>
                <a:gd name="T24" fmla="*/ 0 w 863"/>
                <a:gd name="T25" fmla="*/ 0 h 1164"/>
                <a:gd name="T26" fmla="*/ 0 w 863"/>
                <a:gd name="T27" fmla="*/ 0 h 1164"/>
                <a:gd name="T28" fmla="*/ 0 w 863"/>
                <a:gd name="T29" fmla="*/ 0 h 1164"/>
                <a:gd name="T30" fmla="*/ 0 w 863"/>
                <a:gd name="T31" fmla="*/ 0 h 1164"/>
                <a:gd name="T32" fmla="*/ 0 w 863"/>
                <a:gd name="T33" fmla="*/ 0 h 1164"/>
                <a:gd name="T34" fmla="*/ 0 w 863"/>
                <a:gd name="T35" fmla="*/ 0 h 1164"/>
                <a:gd name="T36" fmla="*/ 0 w 863"/>
                <a:gd name="T37" fmla="*/ 0 h 1164"/>
                <a:gd name="T38" fmla="*/ 0 w 863"/>
                <a:gd name="T39" fmla="*/ 0 h 1164"/>
                <a:gd name="T40" fmla="*/ 0 w 863"/>
                <a:gd name="T41" fmla="*/ 0 h 1164"/>
                <a:gd name="T42" fmla="*/ 0 w 863"/>
                <a:gd name="T43" fmla="*/ 0 h 1164"/>
                <a:gd name="T44" fmla="*/ 0 w 863"/>
                <a:gd name="T45" fmla="*/ 0 h 1164"/>
                <a:gd name="T46" fmla="*/ 0 w 863"/>
                <a:gd name="T47" fmla="*/ 0 h 1164"/>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863" h="1164">
                  <a:moveTo>
                    <a:pt x="385" y="172"/>
                  </a:moveTo>
                  <a:lnTo>
                    <a:pt x="543" y="158"/>
                  </a:lnTo>
                  <a:lnTo>
                    <a:pt x="637" y="133"/>
                  </a:lnTo>
                  <a:lnTo>
                    <a:pt x="667" y="90"/>
                  </a:lnTo>
                  <a:lnTo>
                    <a:pt x="667" y="52"/>
                  </a:lnTo>
                  <a:lnTo>
                    <a:pt x="694" y="20"/>
                  </a:lnTo>
                  <a:lnTo>
                    <a:pt x="782" y="0"/>
                  </a:lnTo>
                  <a:lnTo>
                    <a:pt x="863" y="7"/>
                  </a:lnTo>
                  <a:lnTo>
                    <a:pt x="763" y="907"/>
                  </a:lnTo>
                  <a:lnTo>
                    <a:pt x="694" y="990"/>
                  </a:lnTo>
                  <a:lnTo>
                    <a:pt x="605" y="1071"/>
                  </a:lnTo>
                  <a:lnTo>
                    <a:pt x="481" y="1134"/>
                  </a:lnTo>
                  <a:lnTo>
                    <a:pt x="334" y="1153"/>
                  </a:lnTo>
                  <a:lnTo>
                    <a:pt x="138" y="1164"/>
                  </a:lnTo>
                  <a:lnTo>
                    <a:pt x="25" y="1147"/>
                  </a:lnTo>
                  <a:lnTo>
                    <a:pt x="0" y="1083"/>
                  </a:lnTo>
                  <a:lnTo>
                    <a:pt x="13" y="1001"/>
                  </a:lnTo>
                  <a:lnTo>
                    <a:pt x="95" y="750"/>
                  </a:lnTo>
                  <a:lnTo>
                    <a:pt x="163" y="499"/>
                  </a:lnTo>
                  <a:lnTo>
                    <a:pt x="195" y="310"/>
                  </a:lnTo>
                  <a:lnTo>
                    <a:pt x="195" y="259"/>
                  </a:lnTo>
                  <a:lnTo>
                    <a:pt x="239" y="190"/>
                  </a:lnTo>
                  <a:lnTo>
                    <a:pt x="291" y="172"/>
                  </a:lnTo>
                  <a:lnTo>
                    <a:pt x="385" y="172"/>
                  </a:lnTo>
                  <a:close/>
                </a:path>
              </a:pathLst>
            </a:custGeom>
            <a:solidFill>
              <a:srgbClr val="404040"/>
            </a:solidFill>
            <a:ln w="1588">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314" name="Freeform 307"/>
            <p:cNvSpPr>
              <a:spLocks/>
            </p:cNvSpPr>
            <p:nvPr/>
          </p:nvSpPr>
          <p:spPr bwMode="auto">
            <a:xfrm>
              <a:off x="5528" y="1970"/>
              <a:ext cx="124" cy="177"/>
            </a:xfrm>
            <a:custGeom>
              <a:avLst/>
              <a:gdLst>
                <a:gd name="T0" fmla="*/ 0 w 743"/>
                <a:gd name="T1" fmla="*/ 0 h 1068"/>
                <a:gd name="T2" fmla="*/ 0 w 743"/>
                <a:gd name="T3" fmla="*/ 0 h 1068"/>
                <a:gd name="T4" fmla="*/ 0 w 743"/>
                <a:gd name="T5" fmla="*/ 0 h 1068"/>
                <a:gd name="T6" fmla="*/ 0 w 743"/>
                <a:gd name="T7" fmla="*/ 0 h 1068"/>
                <a:gd name="T8" fmla="*/ 0 w 743"/>
                <a:gd name="T9" fmla="*/ 0 h 1068"/>
                <a:gd name="T10" fmla="*/ 0 w 743"/>
                <a:gd name="T11" fmla="*/ 0 h 1068"/>
                <a:gd name="T12" fmla="*/ 0 w 743"/>
                <a:gd name="T13" fmla="*/ 0 h 1068"/>
                <a:gd name="T14" fmla="*/ 0 w 743"/>
                <a:gd name="T15" fmla="*/ 0 h 1068"/>
                <a:gd name="T16" fmla="*/ 0 w 743"/>
                <a:gd name="T17" fmla="*/ 0 h 1068"/>
                <a:gd name="T18" fmla="*/ 0 w 743"/>
                <a:gd name="T19" fmla="*/ 0 h 1068"/>
                <a:gd name="T20" fmla="*/ 0 w 743"/>
                <a:gd name="T21" fmla="*/ 0 h 1068"/>
                <a:gd name="T22" fmla="*/ 0 w 743"/>
                <a:gd name="T23" fmla="*/ 0 h 1068"/>
                <a:gd name="T24" fmla="*/ 0 w 743"/>
                <a:gd name="T25" fmla="*/ 0 h 1068"/>
                <a:gd name="T26" fmla="*/ 0 w 743"/>
                <a:gd name="T27" fmla="*/ 0 h 1068"/>
                <a:gd name="T28" fmla="*/ 0 w 743"/>
                <a:gd name="T29" fmla="*/ 0 h 1068"/>
                <a:gd name="T30" fmla="*/ 0 w 743"/>
                <a:gd name="T31" fmla="*/ 0 h 1068"/>
                <a:gd name="T32" fmla="*/ 0 w 743"/>
                <a:gd name="T33" fmla="*/ 0 h 1068"/>
                <a:gd name="T34" fmla="*/ 0 w 743"/>
                <a:gd name="T35" fmla="*/ 0 h 1068"/>
                <a:gd name="T36" fmla="*/ 0 w 743"/>
                <a:gd name="T37" fmla="*/ 0 h 1068"/>
                <a:gd name="T38" fmla="*/ 0 w 743"/>
                <a:gd name="T39" fmla="*/ 0 h 1068"/>
                <a:gd name="T40" fmla="*/ 0 w 743"/>
                <a:gd name="T41" fmla="*/ 0 h 106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743" h="1068">
                  <a:moveTo>
                    <a:pt x="257" y="214"/>
                  </a:moveTo>
                  <a:lnTo>
                    <a:pt x="397" y="207"/>
                  </a:lnTo>
                  <a:lnTo>
                    <a:pt x="542" y="182"/>
                  </a:lnTo>
                  <a:lnTo>
                    <a:pt x="628" y="138"/>
                  </a:lnTo>
                  <a:lnTo>
                    <a:pt x="679" y="100"/>
                  </a:lnTo>
                  <a:lnTo>
                    <a:pt x="743" y="0"/>
                  </a:lnTo>
                  <a:lnTo>
                    <a:pt x="648" y="822"/>
                  </a:lnTo>
                  <a:lnTo>
                    <a:pt x="585" y="898"/>
                  </a:lnTo>
                  <a:lnTo>
                    <a:pt x="516" y="967"/>
                  </a:lnTo>
                  <a:lnTo>
                    <a:pt x="428" y="1016"/>
                  </a:lnTo>
                  <a:lnTo>
                    <a:pt x="353" y="1042"/>
                  </a:lnTo>
                  <a:lnTo>
                    <a:pt x="257" y="1055"/>
                  </a:lnTo>
                  <a:lnTo>
                    <a:pt x="170" y="1068"/>
                  </a:lnTo>
                  <a:lnTo>
                    <a:pt x="69" y="1068"/>
                  </a:lnTo>
                  <a:lnTo>
                    <a:pt x="24" y="1055"/>
                  </a:lnTo>
                  <a:lnTo>
                    <a:pt x="0" y="1016"/>
                  </a:lnTo>
                  <a:lnTo>
                    <a:pt x="11" y="956"/>
                  </a:lnTo>
                  <a:lnTo>
                    <a:pt x="75" y="809"/>
                  </a:lnTo>
                  <a:lnTo>
                    <a:pt x="184" y="321"/>
                  </a:lnTo>
                  <a:lnTo>
                    <a:pt x="201" y="252"/>
                  </a:lnTo>
                  <a:lnTo>
                    <a:pt x="257" y="214"/>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grpSp>
      <p:sp>
        <p:nvSpPr>
          <p:cNvPr id="315" name="Oval 308"/>
          <p:cNvSpPr>
            <a:spLocks noChangeArrowheads="1"/>
          </p:cNvSpPr>
          <p:nvPr/>
        </p:nvSpPr>
        <p:spPr bwMode="auto">
          <a:xfrm>
            <a:off x="6729874" y="3205421"/>
            <a:ext cx="189245" cy="94777"/>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en-US" sz="900" b="1">
              <a:latin typeface="微软雅黑" pitchFamily="34" charset="-122"/>
              <a:ea typeface="微软雅黑" pitchFamily="34" charset="-122"/>
            </a:endParaRPr>
          </a:p>
        </p:txBody>
      </p:sp>
      <p:sp>
        <p:nvSpPr>
          <p:cNvPr id="316" name="Oval 309"/>
          <p:cNvSpPr>
            <a:spLocks noChangeArrowheads="1"/>
          </p:cNvSpPr>
          <p:nvPr/>
        </p:nvSpPr>
        <p:spPr bwMode="auto">
          <a:xfrm>
            <a:off x="2763778" y="3046529"/>
            <a:ext cx="822411" cy="759149"/>
          </a:xfrm>
          <a:prstGeom prst="ellipse">
            <a:avLst/>
          </a:prstGeom>
          <a:solidFill>
            <a:srgbClr val="00FFCC"/>
          </a:solidFill>
          <a:ln w="9525">
            <a:solidFill>
              <a:schemeClr val="tx1"/>
            </a:solidFill>
            <a:round/>
            <a:headEnd/>
            <a:tailEnd/>
          </a:ln>
          <a:effectLst/>
        </p:spPr>
        <p:txBody>
          <a:bodyPr wrap="none" anchor="ctr"/>
          <a:lstStyle/>
          <a:p>
            <a:pPr algn="ctr" eaLnBrk="1" hangingPunct="1"/>
            <a:endParaRPr lang="zh-CN" altLang="en-US" sz="900" b="1">
              <a:latin typeface="微软雅黑" pitchFamily="34" charset="-122"/>
              <a:ea typeface="微软雅黑" pitchFamily="34" charset="-122"/>
            </a:endParaRPr>
          </a:p>
        </p:txBody>
      </p:sp>
      <p:grpSp>
        <p:nvGrpSpPr>
          <p:cNvPr id="317" name="Group 310"/>
          <p:cNvGrpSpPr>
            <a:grpSpLocks/>
          </p:cNvGrpSpPr>
          <p:nvPr/>
        </p:nvGrpSpPr>
        <p:grpSpPr bwMode="auto">
          <a:xfrm>
            <a:off x="3006374" y="3110643"/>
            <a:ext cx="289908" cy="267607"/>
            <a:chOff x="2351" y="2975"/>
            <a:chExt cx="481" cy="433"/>
          </a:xfrm>
          <a:effectLst/>
        </p:grpSpPr>
        <p:sp>
          <p:nvSpPr>
            <p:cNvPr id="318" name="Rectangle 311"/>
            <p:cNvSpPr>
              <a:spLocks noChangeArrowheads="1"/>
            </p:cNvSpPr>
            <p:nvPr/>
          </p:nvSpPr>
          <p:spPr bwMode="auto">
            <a:xfrm rot="-5400000">
              <a:off x="2376" y="2952"/>
              <a:ext cx="432" cy="480"/>
            </a:xfrm>
            <a:prstGeom prst="rect">
              <a:avLst/>
            </a:prstGeom>
            <a:solidFill>
              <a:srgbClr val="CCECFF"/>
            </a:solidFill>
            <a:ln w="19050">
              <a:solidFill>
                <a:schemeClr val="tx1"/>
              </a:solidFill>
              <a:miter lim="800000"/>
              <a:headEnd/>
              <a:tailEnd/>
            </a:ln>
            <a:effectLst>
              <a:outerShdw dist="35921" dir="2700000" algn="ctr" rotWithShape="0">
                <a:schemeClr val="bg2"/>
              </a:outerShdw>
            </a:effectLst>
          </p:spPr>
          <p:txBody>
            <a:bodyPr wrap="none" anchor="ctr"/>
            <a:lstStyle/>
            <a:p>
              <a:pPr algn="ctr" eaLnBrk="1" hangingPunct="1"/>
              <a:endParaRPr lang="zh-CN" altLang="en-US" sz="900" b="1">
                <a:latin typeface="微软雅黑" pitchFamily="34" charset="-122"/>
                <a:ea typeface="微软雅黑" pitchFamily="34" charset="-122"/>
              </a:endParaRPr>
            </a:p>
          </p:txBody>
        </p:sp>
        <p:sp>
          <p:nvSpPr>
            <p:cNvPr id="319" name="Line 312"/>
            <p:cNvSpPr>
              <a:spLocks noChangeShapeType="1"/>
            </p:cNvSpPr>
            <p:nvPr/>
          </p:nvSpPr>
          <p:spPr bwMode="auto">
            <a:xfrm rot="10800000">
              <a:off x="2351" y="3321"/>
              <a:ext cx="48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20" name="Line 313"/>
            <p:cNvSpPr>
              <a:spLocks noChangeShapeType="1"/>
            </p:cNvSpPr>
            <p:nvPr/>
          </p:nvSpPr>
          <p:spPr bwMode="auto">
            <a:xfrm rot="10800000">
              <a:off x="2351" y="3234"/>
              <a:ext cx="48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21" name="Line 314"/>
            <p:cNvSpPr>
              <a:spLocks noChangeShapeType="1"/>
            </p:cNvSpPr>
            <p:nvPr/>
          </p:nvSpPr>
          <p:spPr bwMode="auto">
            <a:xfrm rot="10800000">
              <a:off x="2351" y="3148"/>
              <a:ext cx="48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22" name="Line 315"/>
            <p:cNvSpPr>
              <a:spLocks noChangeShapeType="1"/>
            </p:cNvSpPr>
            <p:nvPr/>
          </p:nvSpPr>
          <p:spPr bwMode="auto">
            <a:xfrm rot="10800000">
              <a:off x="2351" y="3061"/>
              <a:ext cx="48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23" name="Line 316"/>
            <p:cNvSpPr>
              <a:spLocks noChangeShapeType="1"/>
            </p:cNvSpPr>
            <p:nvPr/>
          </p:nvSpPr>
          <p:spPr bwMode="auto">
            <a:xfrm rot="5400000">
              <a:off x="2519" y="3191"/>
              <a:ext cx="43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24" name="Line 317"/>
            <p:cNvSpPr>
              <a:spLocks noChangeShapeType="1"/>
            </p:cNvSpPr>
            <p:nvPr/>
          </p:nvSpPr>
          <p:spPr bwMode="auto">
            <a:xfrm rot="5400000">
              <a:off x="2423" y="3191"/>
              <a:ext cx="43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25" name="Line 318"/>
            <p:cNvSpPr>
              <a:spLocks noChangeShapeType="1"/>
            </p:cNvSpPr>
            <p:nvPr/>
          </p:nvSpPr>
          <p:spPr bwMode="auto">
            <a:xfrm rot="5400000">
              <a:off x="2327" y="3191"/>
              <a:ext cx="43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26" name="Line 319"/>
            <p:cNvSpPr>
              <a:spLocks noChangeShapeType="1"/>
            </p:cNvSpPr>
            <p:nvPr/>
          </p:nvSpPr>
          <p:spPr bwMode="auto">
            <a:xfrm rot="5400000">
              <a:off x="2231" y="3191"/>
              <a:ext cx="43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grpSp>
      <p:grpSp>
        <p:nvGrpSpPr>
          <p:cNvPr id="327" name="Group 320"/>
          <p:cNvGrpSpPr>
            <a:grpSpLocks/>
          </p:cNvGrpSpPr>
          <p:nvPr/>
        </p:nvGrpSpPr>
        <p:grpSpPr bwMode="auto">
          <a:xfrm>
            <a:off x="2939937" y="3434002"/>
            <a:ext cx="463047" cy="267607"/>
            <a:chOff x="1296" y="768"/>
            <a:chExt cx="556" cy="336"/>
          </a:xfrm>
          <a:effectLst/>
        </p:grpSpPr>
        <p:sp>
          <p:nvSpPr>
            <p:cNvPr id="328" name="Rectangle 321"/>
            <p:cNvSpPr>
              <a:spLocks noChangeArrowheads="1"/>
            </p:cNvSpPr>
            <p:nvPr/>
          </p:nvSpPr>
          <p:spPr bwMode="auto">
            <a:xfrm>
              <a:off x="1296" y="768"/>
              <a:ext cx="556" cy="336"/>
            </a:xfrm>
            <a:prstGeom prst="rect">
              <a:avLst/>
            </a:prstGeom>
            <a:solidFill>
              <a:srgbClr val="FFFF99"/>
            </a:solidFill>
            <a:ln w="12700">
              <a:solidFill>
                <a:schemeClr val="tx1"/>
              </a:solidFill>
              <a:miter lim="800000"/>
              <a:headEnd/>
              <a:tailEnd/>
            </a:ln>
            <a:effectLst>
              <a:outerShdw dist="35921" dir="2700000" algn="ctr" rotWithShape="0">
                <a:schemeClr val="bg2"/>
              </a:outerShdw>
            </a:effectLst>
          </p:spPr>
          <p:txBody>
            <a:bodyPr wrap="none" anchor="ctr"/>
            <a:lstStyle/>
            <a:p>
              <a:pPr algn="ctr" eaLnBrk="1" hangingPunct="1"/>
              <a:endParaRPr kumimoji="1" lang="zh-CN" altLang="zh-CN" sz="900" b="1">
                <a:latin typeface="微软雅黑" pitchFamily="34" charset="-122"/>
                <a:ea typeface="微软雅黑" pitchFamily="34" charset="-122"/>
              </a:endParaRPr>
            </a:p>
          </p:txBody>
        </p:sp>
        <p:grpSp>
          <p:nvGrpSpPr>
            <p:cNvPr id="329" name="Group 322"/>
            <p:cNvGrpSpPr>
              <a:grpSpLocks/>
            </p:cNvGrpSpPr>
            <p:nvPr/>
          </p:nvGrpSpPr>
          <p:grpSpPr bwMode="auto">
            <a:xfrm>
              <a:off x="1367" y="829"/>
              <a:ext cx="393" cy="214"/>
              <a:chOff x="2928" y="3744"/>
              <a:chExt cx="528" cy="336"/>
            </a:xfrm>
          </p:grpSpPr>
          <p:grpSp>
            <p:nvGrpSpPr>
              <p:cNvPr id="330" name="Group 323"/>
              <p:cNvGrpSpPr>
                <a:grpSpLocks/>
              </p:cNvGrpSpPr>
              <p:nvPr/>
            </p:nvGrpSpPr>
            <p:grpSpPr bwMode="auto">
              <a:xfrm>
                <a:off x="3024" y="3744"/>
                <a:ext cx="432" cy="240"/>
                <a:chOff x="2736" y="3648"/>
                <a:chExt cx="432" cy="240"/>
              </a:xfrm>
            </p:grpSpPr>
            <p:grpSp>
              <p:nvGrpSpPr>
                <p:cNvPr id="345" name="Group 324"/>
                <p:cNvGrpSpPr>
                  <a:grpSpLocks/>
                </p:cNvGrpSpPr>
                <p:nvPr/>
              </p:nvGrpSpPr>
              <p:grpSpPr bwMode="auto">
                <a:xfrm>
                  <a:off x="2736" y="3648"/>
                  <a:ext cx="432" cy="240"/>
                  <a:chOff x="2592" y="3504"/>
                  <a:chExt cx="576" cy="384"/>
                </a:xfrm>
              </p:grpSpPr>
              <p:sp>
                <p:nvSpPr>
                  <p:cNvPr id="347" name="Rectangle 325"/>
                  <p:cNvSpPr>
                    <a:spLocks noChangeArrowheads="1"/>
                  </p:cNvSpPr>
                  <p:nvPr/>
                </p:nvSpPr>
                <p:spPr bwMode="auto">
                  <a:xfrm>
                    <a:off x="2592" y="3504"/>
                    <a:ext cx="576" cy="384"/>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en-US" sz="900" b="1">
                      <a:latin typeface="微软雅黑" pitchFamily="34" charset="-122"/>
                      <a:ea typeface="微软雅黑" pitchFamily="34" charset="-122"/>
                    </a:endParaRPr>
                  </a:p>
                </p:txBody>
              </p:sp>
              <p:sp>
                <p:nvSpPr>
                  <p:cNvPr id="348" name="Freeform 326"/>
                  <p:cNvSpPr>
                    <a:spLocks/>
                  </p:cNvSpPr>
                  <p:nvPr/>
                </p:nvSpPr>
                <p:spPr bwMode="auto">
                  <a:xfrm>
                    <a:off x="2592" y="3504"/>
                    <a:ext cx="576" cy="240"/>
                  </a:xfrm>
                  <a:custGeom>
                    <a:avLst/>
                    <a:gdLst>
                      <a:gd name="T0" fmla="*/ 0 w 576"/>
                      <a:gd name="T1" fmla="*/ 0 h 240"/>
                      <a:gd name="T2" fmla="*/ 288 w 576"/>
                      <a:gd name="T3" fmla="*/ 240 h 240"/>
                      <a:gd name="T4" fmla="*/ 576 w 576"/>
                      <a:gd name="T5" fmla="*/ 0 h 240"/>
                      <a:gd name="T6" fmla="*/ 0 60000 65536"/>
                      <a:gd name="T7" fmla="*/ 0 60000 65536"/>
                      <a:gd name="T8" fmla="*/ 0 60000 65536"/>
                    </a:gdLst>
                    <a:ahLst/>
                    <a:cxnLst>
                      <a:cxn ang="T6">
                        <a:pos x="T0" y="T1"/>
                      </a:cxn>
                      <a:cxn ang="T7">
                        <a:pos x="T2" y="T3"/>
                      </a:cxn>
                      <a:cxn ang="T8">
                        <a:pos x="T4" y="T5"/>
                      </a:cxn>
                    </a:cxnLst>
                    <a:rect l="0" t="0" r="r" b="b"/>
                    <a:pathLst>
                      <a:path w="576" h="240">
                        <a:moveTo>
                          <a:pt x="0" y="0"/>
                        </a:moveTo>
                        <a:lnTo>
                          <a:pt x="288" y="240"/>
                        </a:lnTo>
                        <a:lnTo>
                          <a:pt x="576" y="0"/>
                        </a:lnTo>
                      </a:path>
                    </a:pathLst>
                  </a:custGeom>
                  <a:solidFill>
                    <a:srgbClr val="FFFF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49" name="Line 327"/>
                  <p:cNvSpPr>
                    <a:spLocks noChangeShapeType="1"/>
                  </p:cNvSpPr>
                  <p:nvPr/>
                </p:nvSpPr>
                <p:spPr bwMode="auto">
                  <a:xfrm flipV="1">
                    <a:off x="2592" y="3704"/>
                    <a:ext cx="232" cy="18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50" name="Line 328"/>
                  <p:cNvSpPr>
                    <a:spLocks noChangeShapeType="1"/>
                  </p:cNvSpPr>
                  <p:nvPr/>
                </p:nvSpPr>
                <p:spPr bwMode="auto">
                  <a:xfrm flipH="1" flipV="1">
                    <a:off x="2936" y="3704"/>
                    <a:ext cx="232" cy="18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grpSp>
            <p:sp>
              <p:nvSpPr>
                <p:cNvPr id="346" name="Line 329"/>
                <p:cNvSpPr>
                  <a:spLocks noChangeShapeType="1"/>
                </p:cNvSpPr>
                <p:nvPr/>
              </p:nvSpPr>
              <p:spPr bwMode="auto">
                <a:xfrm>
                  <a:off x="2736" y="3648"/>
                  <a:ext cx="42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grpSp>
          <p:grpSp>
            <p:nvGrpSpPr>
              <p:cNvPr id="331" name="Group 330"/>
              <p:cNvGrpSpPr>
                <a:grpSpLocks/>
              </p:cNvGrpSpPr>
              <p:nvPr/>
            </p:nvGrpSpPr>
            <p:grpSpPr bwMode="auto">
              <a:xfrm>
                <a:off x="2976" y="3792"/>
                <a:ext cx="432" cy="240"/>
                <a:chOff x="2736" y="3648"/>
                <a:chExt cx="432" cy="240"/>
              </a:xfrm>
            </p:grpSpPr>
            <p:grpSp>
              <p:nvGrpSpPr>
                <p:cNvPr id="339" name="Group 331"/>
                <p:cNvGrpSpPr>
                  <a:grpSpLocks/>
                </p:cNvGrpSpPr>
                <p:nvPr/>
              </p:nvGrpSpPr>
              <p:grpSpPr bwMode="auto">
                <a:xfrm>
                  <a:off x="2736" y="3648"/>
                  <a:ext cx="432" cy="240"/>
                  <a:chOff x="2592" y="3504"/>
                  <a:chExt cx="576" cy="384"/>
                </a:xfrm>
              </p:grpSpPr>
              <p:sp>
                <p:nvSpPr>
                  <p:cNvPr id="341" name="Rectangle 332"/>
                  <p:cNvSpPr>
                    <a:spLocks noChangeArrowheads="1"/>
                  </p:cNvSpPr>
                  <p:nvPr/>
                </p:nvSpPr>
                <p:spPr bwMode="auto">
                  <a:xfrm>
                    <a:off x="2592" y="3504"/>
                    <a:ext cx="576" cy="384"/>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en-US" sz="900" b="1">
                      <a:latin typeface="微软雅黑" pitchFamily="34" charset="-122"/>
                      <a:ea typeface="微软雅黑" pitchFamily="34" charset="-122"/>
                    </a:endParaRPr>
                  </a:p>
                </p:txBody>
              </p:sp>
              <p:sp>
                <p:nvSpPr>
                  <p:cNvPr id="342" name="Freeform 333"/>
                  <p:cNvSpPr>
                    <a:spLocks/>
                  </p:cNvSpPr>
                  <p:nvPr/>
                </p:nvSpPr>
                <p:spPr bwMode="auto">
                  <a:xfrm>
                    <a:off x="2592" y="3504"/>
                    <a:ext cx="576" cy="240"/>
                  </a:xfrm>
                  <a:custGeom>
                    <a:avLst/>
                    <a:gdLst>
                      <a:gd name="T0" fmla="*/ 0 w 576"/>
                      <a:gd name="T1" fmla="*/ 0 h 240"/>
                      <a:gd name="T2" fmla="*/ 288 w 576"/>
                      <a:gd name="T3" fmla="*/ 240 h 240"/>
                      <a:gd name="T4" fmla="*/ 576 w 576"/>
                      <a:gd name="T5" fmla="*/ 0 h 240"/>
                      <a:gd name="T6" fmla="*/ 0 60000 65536"/>
                      <a:gd name="T7" fmla="*/ 0 60000 65536"/>
                      <a:gd name="T8" fmla="*/ 0 60000 65536"/>
                    </a:gdLst>
                    <a:ahLst/>
                    <a:cxnLst>
                      <a:cxn ang="T6">
                        <a:pos x="T0" y="T1"/>
                      </a:cxn>
                      <a:cxn ang="T7">
                        <a:pos x="T2" y="T3"/>
                      </a:cxn>
                      <a:cxn ang="T8">
                        <a:pos x="T4" y="T5"/>
                      </a:cxn>
                    </a:cxnLst>
                    <a:rect l="0" t="0" r="r" b="b"/>
                    <a:pathLst>
                      <a:path w="576" h="240">
                        <a:moveTo>
                          <a:pt x="0" y="0"/>
                        </a:moveTo>
                        <a:lnTo>
                          <a:pt x="288" y="240"/>
                        </a:lnTo>
                        <a:lnTo>
                          <a:pt x="576" y="0"/>
                        </a:lnTo>
                      </a:path>
                    </a:pathLst>
                  </a:custGeom>
                  <a:solidFill>
                    <a:srgbClr val="FFFF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43" name="Line 334"/>
                  <p:cNvSpPr>
                    <a:spLocks noChangeShapeType="1"/>
                  </p:cNvSpPr>
                  <p:nvPr/>
                </p:nvSpPr>
                <p:spPr bwMode="auto">
                  <a:xfrm flipV="1">
                    <a:off x="2592" y="3704"/>
                    <a:ext cx="232" cy="18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44" name="Line 335"/>
                  <p:cNvSpPr>
                    <a:spLocks noChangeShapeType="1"/>
                  </p:cNvSpPr>
                  <p:nvPr/>
                </p:nvSpPr>
                <p:spPr bwMode="auto">
                  <a:xfrm flipH="1" flipV="1">
                    <a:off x="2936" y="3704"/>
                    <a:ext cx="232" cy="18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grpSp>
            <p:sp>
              <p:nvSpPr>
                <p:cNvPr id="340" name="Line 336"/>
                <p:cNvSpPr>
                  <a:spLocks noChangeShapeType="1"/>
                </p:cNvSpPr>
                <p:nvPr/>
              </p:nvSpPr>
              <p:spPr bwMode="auto">
                <a:xfrm>
                  <a:off x="2736" y="3648"/>
                  <a:ext cx="42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grpSp>
          <p:grpSp>
            <p:nvGrpSpPr>
              <p:cNvPr id="332" name="Group 337"/>
              <p:cNvGrpSpPr>
                <a:grpSpLocks/>
              </p:cNvGrpSpPr>
              <p:nvPr/>
            </p:nvGrpSpPr>
            <p:grpSpPr bwMode="auto">
              <a:xfrm>
                <a:off x="2928" y="3840"/>
                <a:ext cx="432" cy="240"/>
                <a:chOff x="2736" y="3648"/>
                <a:chExt cx="432" cy="240"/>
              </a:xfrm>
            </p:grpSpPr>
            <p:grpSp>
              <p:nvGrpSpPr>
                <p:cNvPr id="333" name="Group 338"/>
                <p:cNvGrpSpPr>
                  <a:grpSpLocks/>
                </p:cNvGrpSpPr>
                <p:nvPr/>
              </p:nvGrpSpPr>
              <p:grpSpPr bwMode="auto">
                <a:xfrm>
                  <a:off x="2736" y="3648"/>
                  <a:ext cx="432" cy="240"/>
                  <a:chOff x="2592" y="3504"/>
                  <a:chExt cx="576" cy="384"/>
                </a:xfrm>
              </p:grpSpPr>
              <p:sp>
                <p:nvSpPr>
                  <p:cNvPr id="335" name="Rectangle 339"/>
                  <p:cNvSpPr>
                    <a:spLocks noChangeArrowheads="1"/>
                  </p:cNvSpPr>
                  <p:nvPr/>
                </p:nvSpPr>
                <p:spPr bwMode="auto">
                  <a:xfrm>
                    <a:off x="2592" y="3504"/>
                    <a:ext cx="576" cy="384"/>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en-US" sz="900" b="1">
                      <a:latin typeface="微软雅黑" pitchFamily="34" charset="-122"/>
                      <a:ea typeface="微软雅黑" pitchFamily="34" charset="-122"/>
                    </a:endParaRPr>
                  </a:p>
                </p:txBody>
              </p:sp>
              <p:sp>
                <p:nvSpPr>
                  <p:cNvPr id="336" name="Freeform 340"/>
                  <p:cNvSpPr>
                    <a:spLocks/>
                  </p:cNvSpPr>
                  <p:nvPr/>
                </p:nvSpPr>
                <p:spPr bwMode="auto">
                  <a:xfrm>
                    <a:off x="2592" y="3504"/>
                    <a:ext cx="576" cy="240"/>
                  </a:xfrm>
                  <a:custGeom>
                    <a:avLst/>
                    <a:gdLst>
                      <a:gd name="T0" fmla="*/ 0 w 576"/>
                      <a:gd name="T1" fmla="*/ 0 h 240"/>
                      <a:gd name="T2" fmla="*/ 288 w 576"/>
                      <a:gd name="T3" fmla="*/ 240 h 240"/>
                      <a:gd name="T4" fmla="*/ 576 w 576"/>
                      <a:gd name="T5" fmla="*/ 0 h 240"/>
                      <a:gd name="T6" fmla="*/ 0 60000 65536"/>
                      <a:gd name="T7" fmla="*/ 0 60000 65536"/>
                      <a:gd name="T8" fmla="*/ 0 60000 65536"/>
                    </a:gdLst>
                    <a:ahLst/>
                    <a:cxnLst>
                      <a:cxn ang="T6">
                        <a:pos x="T0" y="T1"/>
                      </a:cxn>
                      <a:cxn ang="T7">
                        <a:pos x="T2" y="T3"/>
                      </a:cxn>
                      <a:cxn ang="T8">
                        <a:pos x="T4" y="T5"/>
                      </a:cxn>
                    </a:cxnLst>
                    <a:rect l="0" t="0" r="r" b="b"/>
                    <a:pathLst>
                      <a:path w="576" h="240">
                        <a:moveTo>
                          <a:pt x="0" y="0"/>
                        </a:moveTo>
                        <a:lnTo>
                          <a:pt x="288" y="240"/>
                        </a:lnTo>
                        <a:lnTo>
                          <a:pt x="576" y="0"/>
                        </a:lnTo>
                      </a:path>
                    </a:pathLst>
                  </a:custGeom>
                  <a:solidFill>
                    <a:srgbClr val="FFFF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37" name="Line 341"/>
                  <p:cNvSpPr>
                    <a:spLocks noChangeShapeType="1"/>
                  </p:cNvSpPr>
                  <p:nvPr/>
                </p:nvSpPr>
                <p:spPr bwMode="auto">
                  <a:xfrm flipV="1">
                    <a:off x="2592" y="3704"/>
                    <a:ext cx="232" cy="18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38" name="Line 342"/>
                  <p:cNvSpPr>
                    <a:spLocks noChangeShapeType="1"/>
                  </p:cNvSpPr>
                  <p:nvPr/>
                </p:nvSpPr>
                <p:spPr bwMode="auto">
                  <a:xfrm flipH="1" flipV="1">
                    <a:off x="2936" y="3704"/>
                    <a:ext cx="232" cy="18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grpSp>
            <p:sp>
              <p:nvSpPr>
                <p:cNvPr id="334" name="Line 343"/>
                <p:cNvSpPr>
                  <a:spLocks noChangeShapeType="1"/>
                </p:cNvSpPr>
                <p:nvPr/>
              </p:nvSpPr>
              <p:spPr bwMode="auto">
                <a:xfrm>
                  <a:off x="2736" y="3648"/>
                  <a:ext cx="42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grpSp>
        </p:grpSp>
      </p:grpSp>
      <p:sp>
        <p:nvSpPr>
          <p:cNvPr id="351" name="Freeform 344"/>
          <p:cNvSpPr>
            <a:spLocks/>
          </p:cNvSpPr>
          <p:nvPr/>
        </p:nvSpPr>
        <p:spPr bwMode="auto">
          <a:xfrm>
            <a:off x="2220201" y="3246306"/>
            <a:ext cx="785167" cy="290837"/>
          </a:xfrm>
          <a:custGeom>
            <a:avLst/>
            <a:gdLst>
              <a:gd name="T0" fmla="*/ 0 w 780"/>
              <a:gd name="T1" fmla="*/ 2147483646 h 313"/>
              <a:gd name="T2" fmla="*/ 2147483646 w 780"/>
              <a:gd name="T3" fmla="*/ 2147483646 h 313"/>
              <a:gd name="T4" fmla="*/ 2147483646 w 780"/>
              <a:gd name="T5" fmla="*/ 2147483646 h 313"/>
              <a:gd name="T6" fmla="*/ 2147483646 w 780"/>
              <a:gd name="T7" fmla="*/ 2147483646 h 313"/>
              <a:gd name="T8" fmla="*/ 2147483646 w 780"/>
              <a:gd name="T9" fmla="*/ 2147483646 h 313"/>
              <a:gd name="T10" fmla="*/ 2147483646 w 780"/>
              <a:gd name="T11" fmla="*/ 2147483646 h 31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780" h="313">
                <a:moveTo>
                  <a:pt x="0" y="99"/>
                </a:moveTo>
                <a:cubicBezTo>
                  <a:pt x="38" y="85"/>
                  <a:pt x="154" y="26"/>
                  <a:pt x="228" y="13"/>
                </a:cubicBezTo>
                <a:cubicBezTo>
                  <a:pt x="302" y="0"/>
                  <a:pt x="385" y="10"/>
                  <a:pt x="444" y="19"/>
                </a:cubicBezTo>
                <a:cubicBezTo>
                  <a:pt x="503" y="28"/>
                  <a:pt x="534" y="34"/>
                  <a:pt x="582" y="67"/>
                </a:cubicBezTo>
                <a:cubicBezTo>
                  <a:pt x="630" y="100"/>
                  <a:pt x="699" y="176"/>
                  <a:pt x="732" y="217"/>
                </a:cubicBezTo>
                <a:cubicBezTo>
                  <a:pt x="765" y="258"/>
                  <a:pt x="768" y="289"/>
                  <a:pt x="780" y="313"/>
                </a:cubicBezTo>
              </a:path>
            </a:pathLst>
          </a:custGeom>
          <a:noFill/>
          <a:ln w="38100" cap="flat" cmpd="sng">
            <a:solidFill>
              <a:srgbClr val="FF00FF"/>
            </a:solidFill>
            <a:prstDash val="solid"/>
            <a:round/>
            <a:headEnd type="none" w="med" len="me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52" name="Freeform 345"/>
          <p:cNvSpPr>
            <a:spLocks/>
          </p:cNvSpPr>
          <p:nvPr/>
        </p:nvSpPr>
        <p:spPr bwMode="auto">
          <a:xfrm>
            <a:off x="3198639" y="2894141"/>
            <a:ext cx="2829619" cy="598399"/>
          </a:xfrm>
          <a:custGeom>
            <a:avLst/>
            <a:gdLst>
              <a:gd name="T0" fmla="*/ 0 w 2811"/>
              <a:gd name="T1" fmla="*/ 2147483646 h 644"/>
              <a:gd name="T2" fmla="*/ 2147483646 w 2811"/>
              <a:gd name="T3" fmla="*/ 2147483646 h 644"/>
              <a:gd name="T4" fmla="*/ 2147483646 w 2811"/>
              <a:gd name="T5" fmla="*/ 2147483646 h 644"/>
              <a:gd name="T6" fmla="*/ 2147483646 w 2811"/>
              <a:gd name="T7" fmla="*/ 2147483646 h 644"/>
              <a:gd name="T8" fmla="*/ 2147483646 w 2811"/>
              <a:gd name="T9" fmla="*/ 2147483646 h 644"/>
              <a:gd name="T10" fmla="*/ 2147483646 w 2811"/>
              <a:gd name="T11" fmla="*/ 2147483646 h 644"/>
              <a:gd name="T12" fmla="*/ 2147483646 w 2811"/>
              <a:gd name="T13" fmla="*/ 2147483646 h 64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811" h="644">
                <a:moveTo>
                  <a:pt x="0" y="644"/>
                </a:moveTo>
                <a:cubicBezTo>
                  <a:pt x="81" y="585"/>
                  <a:pt x="354" y="376"/>
                  <a:pt x="488" y="292"/>
                </a:cubicBezTo>
                <a:cubicBezTo>
                  <a:pt x="622" y="208"/>
                  <a:pt x="688" y="181"/>
                  <a:pt x="807" y="137"/>
                </a:cubicBezTo>
                <a:cubicBezTo>
                  <a:pt x="926" y="93"/>
                  <a:pt x="1051" y="49"/>
                  <a:pt x="1200" y="28"/>
                </a:cubicBezTo>
                <a:cubicBezTo>
                  <a:pt x="1349" y="7"/>
                  <a:pt x="1533" y="0"/>
                  <a:pt x="1704" y="12"/>
                </a:cubicBezTo>
                <a:cubicBezTo>
                  <a:pt x="1875" y="24"/>
                  <a:pt x="2042" y="45"/>
                  <a:pt x="2226" y="98"/>
                </a:cubicBezTo>
                <a:cubicBezTo>
                  <a:pt x="2410" y="151"/>
                  <a:pt x="2689" y="281"/>
                  <a:pt x="2811" y="329"/>
                </a:cubicBezTo>
              </a:path>
            </a:pathLst>
          </a:custGeom>
          <a:noFill/>
          <a:ln w="38100" cap="flat" cmpd="sng">
            <a:solidFill>
              <a:srgbClr val="FF00FF"/>
            </a:solidFill>
            <a:prstDash val="solid"/>
            <a:round/>
            <a:headEnd type="none" w="med" len="me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53" name="Freeform 346"/>
          <p:cNvSpPr>
            <a:spLocks/>
          </p:cNvSpPr>
          <p:nvPr/>
        </p:nvSpPr>
        <p:spPr bwMode="auto">
          <a:xfrm>
            <a:off x="6090669" y="3066042"/>
            <a:ext cx="731815" cy="203493"/>
          </a:xfrm>
          <a:custGeom>
            <a:avLst/>
            <a:gdLst>
              <a:gd name="T0" fmla="*/ 0 w 727"/>
              <a:gd name="T1" fmla="*/ 2147483646 h 219"/>
              <a:gd name="T2" fmla="*/ 2147483646 w 727"/>
              <a:gd name="T3" fmla="*/ 2147483646 h 219"/>
              <a:gd name="T4" fmla="*/ 2147483646 w 727"/>
              <a:gd name="T5" fmla="*/ 2147483646 h 219"/>
              <a:gd name="T6" fmla="*/ 2147483646 w 727"/>
              <a:gd name="T7" fmla="*/ 2147483646 h 219"/>
              <a:gd name="T8" fmla="*/ 2147483646 w 727"/>
              <a:gd name="T9" fmla="*/ 2147483646 h 219"/>
              <a:gd name="T10" fmla="*/ 2147483646 w 727"/>
              <a:gd name="T11" fmla="*/ 2147483646 h 219"/>
              <a:gd name="T12" fmla="*/ 2147483646 w 727"/>
              <a:gd name="T13" fmla="*/ 2147483646 h 21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27" h="219">
                <a:moveTo>
                  <a:pt x="0" y="129"/>
                </a:moveTo>
                <a:cubicBezTo>
                  <a:pt x="24" y="114"/>
                  <a:pt x="107" y="58"/>
                  <a:pt x="145" y="38"/>
                </a:cubicBezTo>
                <a:cubicBezTo>
                  <a:pt x="183" y="18"/>
                  <a:pt x="202" y="15"/>
                  <a:pt x="229" y="9"/>
                </a:cubicBezTo>
                <a:cubicBezTo>
                  <a:pt x="256" y="3"/>
                  <a:pt x="282" y="3"/>
                  <a:pt x="307" y="3"/>
                </a:cubicBezTo>
                <a:cubicBezTo>
                  <a:pt x="332" y="3"/>
                  <a:pt x="353" y="0"/>
                  <a:pt x="382" y="6"/>
                </a:cubicBezTo>
                <a:cubicBezTo>
                  <a:pt x="411" y="12"/>
                  <a:pt x="423" y="3"/>
                  <a:pt x="481" y="39"/>
                </a:cubicBezTo>
                <a:cubicBezTo>
                  <a:pt x="539" y="75"/>
                  <a:pt x="676" y="182"/>
                  <a:pt x="727" y="219"/>
                </a:cubicBezTo>
              </a:path>
            </a:pathLst>
          </a:custGeom>
          <a:noFill/>
          <a:ln w="38100" cap="flat" cmpd="sng">
            <a:solidFill>
              <a:srgbClr val="FF00FF"/>
            </a:solidFill>
            <a:prstDash val="solid"/>
            <a:round/>
            <a:headEnd type="none" w="med" len="me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54" name="Text Box 347"/>
          <p:cNvSpPr txBox="1">
            <a:spLocks noChangeArrowheads="1"/>
          </p:cNvSpPr>
          <p:nvPr/>
        </p:nvSpPr>
        <p:spPr bwMode="auto">
          <a:xfrm>
            <a:off x="4433698" y="2706445"/>
            <a:ext cx="519694"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900" b="1" dirty="0">
                <a:solidFill>
                  <a:srgbClr val="0000FF"/>
                </a:solidFill>
                <a:latin typeface="微软雅黑" pitchFamily="34" charset="-122"/>
                <a:ea typeface="微软雅黑" pitchFamily="34" charset="-122"/>
              </a:rPr>
              <a:t>SMTP</a:t>
            </a:r>
          </a:p>
        </p:txBody>
      </p:sp>
      <p:sp>
        <p:nvSpPr>
          <p:cNvPr id="355" name="Text Box 348"/>
          <p:cNvSpPr txBox="1">
            <a:spLocks noChangeArrowheads="1"/>
          </p:cNvSpPr>
          <p:nvPr/>
        </p:nvSpPr>
        <p:spPr bwMode="auto">
          <a:xfrm>
            <a:off x="2345023" y="3039095"/>
            <a:ext cx="519694"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900" b="1">
                <a:solidFill>
                  <a:srgbClr val="0000FF"/>
                </a:solidFill>
                <a:latin typeface="微软雅黑" pitchFamily="34" charset="-122"/>
                <a:ea typeface="微软雅黑" pitchFamily="34" charset="-122"/>
              </a:rPr>
              <a:t>SMTP</a:t>
            </a:r>
          </a:p>
        </p:txBody>
      </p:sp>
      <p:sp>
        <p:nvSpPr>
          <p:cNvPr id="356" name="Text Box 349"/>
          <p:cNvSpPr txBox="1">
            <a:spLocks noChangeArrowheads="1"/>
          </p:cNvSpPr>
          <p:nvPr/>
        </p:nvSpPr>
        <p:spPr bwMode="auto">
          <a:xfrm>
            <a:off x="6197371" y="2837124"/>
            <a:ext cx="500458"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900" b="1" dirty="0">
                <a:solidFill>
                  <a:srgbClr val="0000FF"/>
                </a:solidFill>
                <a:latin typeface="微软雅黑" pitchFamily="34" charset="-122"/>
                <a:ea typeface="微软雅黑" pitchFamily="34" charset="-122"/>
              </a:rPr>
              <a:t>POP3</a:t>
            </a:r>
          </a:p>
        </p:txBody>
      </p:sp>
      <p:sp>
        <p:nvSpPr>
          <p:cNvPr id="357" name="Text Box 350"/>
          <p:cNvSpPr txBox="1">
            <a:spLocks noChangeArrowheads="1"/>
          </p:cNvSpPr>
          <p:nvPr/>
        </p:nvSpPr>
        <p:spPr bwMode="auto">
          <a:xfrm>
            <a:off x="3246958" y="3985011"/>
            <a:ext cx="76174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900" b="1">
                <a:latin typeface="微软雅黑" pitchFamily="34" charset="-122"/>
                <a:ea typeface="微软雅黑" pitchFamily="34" charset="-122"/>
              </a:rPr>
              <a:t>   </a:t>
            </a:r>
            <a:r>
              <a:rPr kumimoji="1" lang="zh-CN" altLang="en-US" sz="900" b="1">
                <a:latin typeface="微软雅黑" pitchFamily="34" charset="-122"/>
                <a:ea typeface="微软雅黑" pitchFamily="34" charset="-122"/>
              </a:rPr>
              <a:t>发送方</a:t>
            </a:r>
          </a:p>
          <a:p>
            <a:pPr algn="ctr" eaLnBrk="1" hangingPunct="1"/>
            <a:r>
              <a:rPr kumimoji="1" lang="zh-CN" altLang="en-US" sz="900" b="1">
                <a:latin typeface="微软雅黑" pitchFamily="34" charset="-122"/>
                <a:ea typeface="微软雅黑" pitchFamily="34" charset="-122"/>
              </a:rPr>
              <a:t>邮件服务器</a:t>
            </a:r>
          </a:p>
        </p:txBody>
      </p:sp>
      <p:sp>
        <p:nvSpPr>
          <p:cNvPr id="358" name="Line 351"/>
          <p:cNvSpPr>
            <a:spLocks noChangeShapeType="1"/>
          </p:cNvSpPr>
          <p:nvPr/>
        </p:nvSpPr>
        <p:spPr bwMode="auto">
          <a:xfrm flipH="1" flipV="1">
            <a:off x="6849663" y="3237012"/>
            <a:ext cx="85563" cy="676451"/>
          </a:xfrm>
          <a:prstGeom prst="line">
            <a:avLst/>
          </a:prstGeom>
          <a:noFill/>
          <a:ln w="1270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59" name="Line 352"/>
          <p:cNvSpPr>
            <a:spLocks noChangeShapeType="1"/>
          </p:cNvSpPr>
          <p:nvPr/>
        </p:nvSpPr>
        <p:spPr bwMode="auto">
          <a:xfrm flipV="1">
            <a:off x="2715460" y="3626344"/>
            <a:ext cx="386543" cy="356809"/>
          </a:xfrm>
          <a:prstGeom prst="line">
            <a:avLst/>
          </a:prstGeom>
          <a:noFill/>
          <a:ln w="1270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60" name="Line 353"/>
          <p:cNvSpPr>
            <a:spLocks noChangeShapeType="1"/>
          </p:cNvSpPr>
          <p:nvPr/>
        </p:nvSpPr>
        <p:spPr bwMode="auto">
          <a:xfrm flipV="1">
            <a:off x="2119539" y="3348516"/>
            <a:ext cx="109722" cy="512914"/>
          </a:xfrm>
          <a:prstGeom prst="line">
            <a:avLst/>
          </a:prstGeom>
          <a:noFill/>
          <a:ln w="1270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61" name="Text Box 354"/>
          <p:cNvSpPr txBox="1">
            <a:spLocks noChangeArrowheads="1"/>
          </p:cNvSpPr>
          <p:nvPr/>
        </p:nvSpPr>
        <p:spPr bwMode="auto">
          <a:xfrm>
            <a:off x="1797420" y="3857238"/>
            <a:ext cx="646331"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900" b="1" dirty="0">
                <a:latin typeface="微软雅黑" pitchFamily="34" charset="-122"/>
                <a:ea typeface="微软雅黑" pitchFamily="34" charset="-122"/>
              </a:rPr>
              <a:t>用户代理</a:t>
            </a:r>
          </a:p>
        </p:txBody>
      </p:sp>
      <p:sp>
        <p:nvSpPr>
          <p:cNvPr id="362" name="Text Box 355"/>
          <p:cNvSpPr txBox="1">
            <a:spLocks noChangeArrowheads="1"/>
          </p:cNvSpPr>
          <p:nvPr/>
        </p:nvSpPr>
        <p:spPr bwMode="auto">
          <a:xfrm>
            <a:off x="5421264" y="2629322"/>
            <a:ext cx="646331" cy="23083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900" b="1">
                <a:latin typeface="微软雅黑" pitchFamily="34" charset="-122"/>
                <a:ea typeface="微软雅黑" pitchFamily="34" charset="-122"/>
              </a:rPr>
              <a:t>用户邮箱</a:t>
            </a:r>
          </a:p>
        </p:txBody>
      </p:sp>
      <p:sp>
        <p:nvSpPr>
          <p:cNvPr id="363" name="Line 356"/>
          <p:cNvSpPr>
            <a:spLocks noChangeShapeType="1"/>
          </p:cNvSpPr>
          <p:nvPr/>
        </p:nvSpPr>
        <p:spPr bwMode="auto">
          <a:xfrm rot="10800000" flipH="1" flipV="1">
            <a:off x="5759489" y="2823523"/>
            <a:ext cx="278835" cy="260174"/>
          </a:xfrm>
          <a:prstGeom prst="line">
            <a:avLst/>
          </a:prstGeom>
          <a:noFill/>
          <a:ln w="1270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64" name="Text Box 357"/>
          <p:cNvSpPr txBox="1">
            <a:spLocks noChangeArrowheads="1"/>
          </p:cNvSpPr>
          <p:nvPr/>
        </p:nvSpPr>
        <p:spPr bwMode="auto">
          <a:xfrm>
            <a:off x="6898987" y="2807727"/>
            <a:ext cx="530915"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900" b="1">
                <a:latin typeface="微软雅黑" pitchFamily="34" charset="-122"/>
                <a:ea typeface="微软雅黑" pitchFamily="34" charset="-122"/>
              </a:rPr>
              <a:t>接收方</a:t>
            </a:r>
          </a:p>
        </p:txBody>
      </p:sp>
      <p:sp>
        <p:nvSpPr>
          <p:cNvPr id="365" name="Line 358"/>
          <p:cNvSpPr>
            <a:spLocks noChangeShapeType="1"/>
          </p:cNvSpPr>
          <p:nvPr/>
        </p:nvSpPr>
        <p:spPr bwMode="auto">
          <a:xfrm flipV="1">
            <a:off x="5517900" y="3779661"/>
            <a:ext cx="377484" cy="236015"/>
          </a:xfrm>
          <a:prstGeom prst="line">
            <a:avLst/>
          </a:prstGeom>
          <a:noFill/>
          <a:ln w="1270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66" name="Line 359"/>
          <p:cNvSpPr>
            <a:spLocks noChangeShapeType="1"/>
          </p:cNvSpPr>
          <p:nvPr/>
        </p:nvSpPr>
        <p:spPr bwMode="auto">
          <a:xfrm flipH="1" flipV="1">
            <a:off x="3295275" y="3804749"/>
            <a:ext cx="277828" cy="217431"/>
          </a:xfrm>
          <a:prstGeom prst="line">
            <a:avLst/>
          </a:prstGeom>
          <a:noFill/>
          <a:ln w="1270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67" name="Text Box 375"/>
          <p:cNvSpPr txBox="1">
            <a:spLocks noChangeArrowheads="1"/>
          </p:cNvSpPr>
          <p:nvPr/>
        </p:nvSpPr>
        <p:spPr bwMode="auto">
          <a:xfrm>
            <a:off x="2238321" y="2882062"/>
            <a:ext cx="736099"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900" b="1" dirty="0">
                <a:solidFill>
                  <a:srgbClr val="0000FF"/>
                </a:solidFill>
                <a:latin typeface="微软雅黑" pitchFamily="34" charset="-122"/>
                <a:ea typeface="微软雅黑" pitchFamily="34" charset="-122"/>
              </a:rPr>
              <a:t>(</a:t>
            </a:r>
            <a:r>
              <a:rPr kumimoji="1" lang="zh-CN" altLang="en-US" sz="900" b="1" dirty="0">
                <a:solidFill>
                  <a:srgbClr val="0000FF"/>
                </a:solidFill>
                <a:latin typeface="微软雅黑" pitchFamily="34" charset="-122"/>
                <a:ea typeface="微软雅黑" pitchFamily="34" charset="-122"/>
              </a:rPr>
              <a:t>发送邮件</a:t>
            </a:r>
            <a:r>
              <a:rPr kumimoji="1" lang="en-US" altLang="zh-CN" sz="900" b="1" dirty="0">
                <a:solidFill>
                  <a:srgbClr val="0000FF"/>
                </a:solidFill>
                <a:latin typeface="微软雅黑" pitchFamily="34" charset="-122"/>
                <a:ea typeface="微软雅黑" pitchFamily="34" charset="-122"/>
              </a:rPr>
              <a:t>)</a:t>
            </a:r>
          </a:p>
        </p:txBody>
      </p:sp>
      <p:sp>
        <p:nvSpPr>
          <p:cNvPr id="368" name="Text Box 376"/>
          <p:cNvSpPr txBox="1">
            <a:spLocks noChangeArrowheads="1"/>
          </p:cNvSpPr>
          <p:nvPr/>
        </p:nvSpPr>
        <p:spPr bwMode="auto">
          <a:xfrm>
            <a:off x="4248816" y="2543481"/>
            <a:ext cx="877163"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900" b="1" dirty="0">
                <a:solidFill>
                  <a:srgbClr val="0000FF"/>
                </a:solidFill>
                <a:latin typeface="微软雅黑" pitchFamily="34" charset="-122"/>
                <a:ea typeface="微软雅黑" pitchFamily="34" charset="-122"/>
              </a:rPr>
              <a:t>（发送邮件）</a:t>
            </a:r>
          </a:p>
        </p:txBody>
      </p:sp>
      <p:sp>
        <p:nvSpPr>
          <p:cNvPr id="369" name="Text Box 379"/>
          <p:cNvSpPr txBox="1">
            <a:spLocks noChangeArrowheads="1"/>
          </p:cNvSpPr>
          <p:nvPr/>
        </p:nvSpPr>
        <p:spPr bwMode="auto">
          <a:xfrm>
            <a:off x="6083622" y="2692507"/>
            <a:ext cx="736099"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900" b="1">
                <a:solidFill>
                  <a:srgbClr val="0000FF"/>
                </a:solidFill>
                <a:latin typeface="微软雅黑" pitchFamily="34" charset="-122"/>
                <a:ea typeface="微软雅黑" pitchFamily="34" charset="-122"/>
              </a:rPr>
              <a:t>(</a:t>
            </a:r>
            <a:r>
              <a:rPr kumimoji="1" lang="zh-CN" altLang="en-US" sz="900" b="1">
                <a:solidFill>
                  <a:srgbClr val="0000FF"/>
                </a:solidFill>
                <a:latin typeface="微软雅黑" pitchFamily="34" charset="-122"/>
                <a:ea typeface="微软雅黑" pitchFamily="34" charset="-122"/>
              </a:rPr>
              <a:t>读取邮件</a:t>
            </a:r>
            <a:r>
              <a:rPr kumimoji="1" lang="en-US" altLang="zh-CN" sz="900" b="1">
                <a:solidFill>
                  <a:srgbClr val="0000FF"/>
                </a:solidFill>
                <a:latin typeface="微软雅黑" pitchFamily="34" charset="-122"/>
                <a:ea typeface="微软雅黑" pitchFamily="34" charset="-122"/>
              </a:rPr>
              <a:t>)</a:t>
            </a:r>
          </a:p>
        </p:txBody>
      </p:sp>
      <p:sp>
        <p:nvSpPr>
          <p:cNvPr id="370" name="Text Box 384"/>
          <p:cNvSpPr txBox="1">
            <a:spLocks noChangeArrowheads="1"/>
          </p:cNvSpPr>
          <p:nvPr/>
        </p:nvSpPr>
        <p:spPr bwMode="auto">
          <a:xfrm>
            <a:off x="4364242" y="3348853"/>
            <a:ext cx="530915"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900" b="1" dirty="0">
                <a:latin typeface="微软雅黑" pitchFamily="34" charset="-122"/>
                <a:ea typeface="微软雅黑" pitchFamily="34" charset="-122"/>
              </a:rPr>
              <a:t>互联网</a:t>
            </a:r>
          </a:p>
        </p:txBody>
      </p:sp>
      <p:sp>
        <p:nvSpPr>
          <p:cNvPr id="371" name="Rectangle 385"/>
          <p:cNvSpPr>
            <a:spLocks noChangeArrowheads="1"/>
          </p:cNvSpPr>
          <p:nvPr/>
        </p:nvSpPr>
        <p:spPr bwMode="auto">
          <a:xfrm>
            <a:off x="6814430" y="1462893"/>
            <a:ext cx="547603" cy="1011889"/>
          </a:xfrm>
          <a:prstGeom prst="rect">
            <a:avLst/>
          </a:prstGeom>
          <a:solidFill>
            <a:srgbClr val="00FFCC"/>
          </a:solidFill>
          <a:ln w="9525" algn="ctr">
            <a:solidFill>
              <a:schemeClr val="tx1"/>
            </a:solidFill>
            <a:miter lim="800000"/>
            <a:headEnd/>
            <a:tailEnd/>
          </a:ln>
          <a:effectLst/>
        </p:spPr>
        <p:txBody>
          <a:bodyPr wrap="none" anchor="ctr"/>
          <a:lstStyle/>
          <a:p>
            <a:pPr algn="ctr" eaLnBrk="1" hangingPunct="1"/>
            <a:endParaRPr lang="zh-CN" altLang="en-US" sz="900" b="1">
              <a:latin typeface="微软雅黑" pitchFamily="34" charset="-122"/>
              <a:ea typeface="微软雅黑" pitchFamily="34" charset="-122"/>
            </a:endParaRPr>
          </a:p>
        </p:txBody>
      </p:sp>
      <p:sp>
        <p:nvSpPr>
          <p:cNvPr id="372" name="Rectangle 386"/>
          <p:cNvSpPr>
            <a:spLocks noChangeArrowheads="1"/>
          </p:cNvSpPr>
          <p:nvPr/>
        </p:nvSpPr>
        <p:spPr bwMode="auto">
          <a:xfrm>
            <a:off x="2842294" y="1456388"/>
            <a:ext cx="547603" cy="1018393"/>
          </a:xfrm>
          <a:prstGeom prst="rect">
            <a:avLst/>
          </a:prstGeom>
          <a:solidFill>
            <a:srgbClr val="0000FF"/>
          </a:solidFill>
          <a:ln w="12700" algn="ctr">
            <a:solidFill>
              <a:schemeClr val="tx1"/>
            </a:solidFill>
            <a:miter lim="800000"/>
            <a:headEnd/>
            <a:tailEnd/>
          </a:ln>
          <a:effectLst/>
        </p:spPr>
        <p:txBody>
          <a:bodyPr wrap="none" anchor="ctr"/>
          <a:lstStyle/>
          <a:p>
            <a:pPr algn="ctr" eaLnBrk="1" hangingPunct="1"/>
            <a:endParaRPr lang="zh-CN" altLang="en-US" sz="900" b="1">
              <a:latin typeface="微软雅黑" pitchFamily="34" charset="-122"/>
              <a:ea typeface="微软雅黑" pitchFamily="34" charset="-122"/>
            </a:endParaRPr>
          </a:p>
        </p:txBody>
      </p:sp>
      <p:sp>
        <p:nvSpPr>
          <p:cNvPr id="373" name="Rectangle 387"/>
          <p:cNvSpPr>
            <a:spLocks noChangeArrowheads="1"/>
          </p:cNvSpPr>
          <p:nvPr/>
        </p:nvSpPr>
        <p:spPr bwMode="auto">
          <a:xfrm>
            <a:off x="1746082" y="1456388"/>
            <a:ext cx="547603" cy="1018393"/>
          </a:xfrm>
          <a:prstGeom prst="rect">
            <a:avLst/>
          </a:prstGeom>
          <a:solidFill>
            <a:srgbClr val="00FFCC"/>
          </a:solidFill>
          <a:ln w="9525">
            <a:solidFill>
              <a:schemeClr val="tx1"/>
            </a:solidFill>
            <a:miter lim="800000"/>
            <a:headEnd/>
            <a:tailEnd/>
          </a:ln>
          <a:effectLst/>
        </p:spPr>
        <p:txBody>
          <a:bodyPr wrap="none" anchor="ctr"/>
          <a:lstStyle/>
          <a:p>
            <a:pPr algn="ctr" eaLnBrk="1" hangingPunct="1"/>
            <a:endParaRPr lang="zh-CN" altLang="en-US" sz="900" b="1">
              <a:latin typeface="微软雅黑" pitchFamily="34" charset="-122"/>
              <a:ea typeface="微软雅黑" pitchFamily="34" charset="-122"/>
            </a:endParaRPr>
          </a:p>
        </p:txBody>
      </p:sp>
      <p:sp>
        <p:nvSpPr>
          <p:cNvPr id="374" name="Line 388"/>
          <p:cNvSpPr>
            <a:spLocks noChangeShapeType="1"/>
          </p:cNvSpPr>
          <p:nvPr/>
        </p:nvSpPr>
        <p:spPr bwMode="auto">
          <a:xfrm>
            <a:off x="2129605" y="1715632"/>
            <a:ext cx="757988" cy="0"/>
          </a:xfrm>
          <a:prstGeom prst="line">
            <a:avLst/>
          </a:prstGeom>
          <a:noFill/>
          <a:ln w="38100">
            <a:solidFill>
              <a:srgbClr val="FF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75" name="Text Box 389"/>
          <p:cNvSpPr txBox="1">
            <a:spLocks noChangeArrowheads="1"/>
          </p:cNvSpPr>
          <p:nvPr/>
        </p:nvSpPr>
        <p:spPr bwMode="auto">
          <a:xfrm>
            <a:off x="2284626" y="1489247"/>
            <a:ext cx="519694"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900" b="1" dirty="0">
                <a:solidFill>
                  <a:srgbClr val="C00000"/>
                </a:solidFill>
                <a:latin typeface="微软雅黑" pitchFamily="34" charset="-122"/>
                <a:ea typeface="微软雅黑" pitchFamily="34" charset="-122"/>
              </a:rPr>
              <a:t>SMTP</a:t>
            </a:r>
          </a:p>
        </p:txBody>
      </p:sp>
      <p:sp>
        <p:nvSpPr>
          <p:cNvPr id="376" name="Text Box 390"/>
          <p:cNvSpPr txBox="1">
            <a:spLocks noChangeArrowheads="1"/>
          </p:cNvSpPr>
          <p:nvPr/>
        </p:nvSpPr>
        <p:spPr bwMode="auto">
          <a:xfrm>
            <a:off x="6257296" y="1488454"/>
            <a:ext cx="500458"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900" b="1" dirty="0">
                <a:solidFill>
                  <a:srgbClr val="C00000"/>
                </a:solidFill>
                <a:latin typeface="微软雅黑" pitchFamily="34" charset="-122"/>
                <a:ea typeface="微软雅黑" pitchFamily="34" charset="-122"/>
              </a:rPr>
              <a:t>POP3</a:t>
            </a:r>
          </a:p>
        </p:txBody>
      </p:sp>
      <p:sp>
        <p:nvSpPr>
          <p:cNvPr id="377" name="Text Box 391"/>
          <p:cNvSpPr txBox="1">
            <a:spLocks noChangeArrowheads="1"/>
          </p:cNvSpPr>
          <p:nvPr/>
        </p:nvSpPr>
        <p:spPr bwMode="auto">
          <a:xfrm>
            <a:off x="2319473" y="1196086"/>
            <a:ext cx="41549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900" b="1" dirty="0">
                <a:solidFill>
                  <a:srgbClr val="0000FF"/>
                </a:solidFill>
                <a:latin typeface="微软雅黑" pitchFamily="34" charset="-122"/>
                <a:ea typeface="微软雅黑" pitchFamily="34" charset="-122"/>
              </a:rPr>
              <a:t>发送</a:t>
            </a:r>
          </a:p>
          <a:p>
            <a:pPr algn="ctr" eaLnBrk="1" hangingPunct="1"/>
            <a:r>
              <a:rPr kumimoji="1" lang="zh-CN" altLang="en-US" sz="900" b="1" dirty="0">
                <a:solidFill>
                  <a:srgbClr val="0000FF"/>
                </a:solidFill>
                <a:latin typeface="微软雅黑" pitchFamily="34" charset="-122"/>
                <a:ea typeface="微软雅黑" pitchFamily="34" charset="-122"/>
              </a:rPr>
              <a:t>邮件</a:t>
            </a:r>
          </a:p>
        </p:txBody>
      </p:sp>
      <p:sp>
        <p:nvSpPr>
          <p:cNvPr id="378" name="Text Box 392"/>
          <p:cNvSpPr txBox="1">
            <a:spLocks noChangeArrowheads="1"/>
          </p:cNvSpPr>
          <p:nvPr/>
        </p:nvSpPr>
        <p:spPr bwMode="auto">
          <a:xfrm>
            <a:off x="4029104" y="1967443"/>
            <a:ext cx="1015021"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900" b="1" dirty="0">
                <a:solidFill>
                  <a:srgbClr val="0000FF"/>
                </a:solidFill>
                <a:latin typeface="微软雅黑" pitchFamily="34" charset="-122"/>
                <a:ea typeface="微软雅黑" pitchFamily="34" charset="-122"/>
              </a:rPr>
              <a:t>发送邮件 </a:t>
            </a:r>
            <a:r>
              <a:rPr kumimoji="1" lang="en-US" altLang="zh-CN" sz="900" b="1" dirty="0">
                <a:solidFill>
                  <a:srgbClr val="C00000"/>
                </a:solidFill>
                <a:latin typeface="微软雅黑" pitchFamily="34" charset="-122"/>
                <a:ea typeface="微软雅黑" pitchFamily="34" charset="-122"/>
              </a:rPr>
              <a:t>SMTP</a:t>
            </a:r>
          </a:p>
        </p:txBody>
      </p:sp>
      <p:sp>
        <p:nvSpPr>
          <p:cNvPr id="379" name="Text Box 393"/>
          <p:cNvSpPr txBox="1">
            <a:spLocks noChangeArrowheads="1"/>
          </p:cNvSpPr>
          <p:nvPr/>
        </p:nvSpPr>
        <p:spPr bwMode="auto">
          <a:xfrm>
            <a:off x="6284273" y="1210153"/>
            <a:ext cx="41549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900" b="1" dirty="0">
                <a:solidFill>
                  <a:srgbClr val="0000FF"/>
                </a:solidFill>
                <a:latin typeface="微软雅黑" pitchFamily="34" charset="-122"/>
                <a:ea typeface="微软雅黑" pitchFamily="34" charset="-122"/>
              </a:rPr>
              <a:t>读取</a:t>
            </a:r>
          </a:p>
          <a:p>
            <a:pPr algn="ctr" eaLnBrk="1" hangingPunct="1"/>
            <a:r>
              <a:rPr kumimoji="1" lang="zh-CN" altLang="en-US" sz="900" b="1" dirty="0">
                <a:solidFill>
                  <a:srgbClr val="0000FF"/>
                </a:solidFill>
                <a:latin typeface="微软雅黑" pitchFamily="34" charset="-122"/>
                <a:ea typeface="微软雅黑" pitchFamily="34" charset="-122"/>
              </a:rPr>
              <a:t>邮件</a:t>
            </a:r>
          </a:p>
        </p:txBody>
      </p:sp>
      <p:sp>
        <p:nvSpPr>
          <p:cNvPr id="380" name="Text Box 394"/>
          <p:cNvSpPr txBox="1">
            <a:spLocks noChangeArrowheads="1"/>
          </p:cNvSpPr>
          <p:nvPr/>
        </p:nvSpPr>
        <p:spPr bwMode="auto">
          <a:xfrm>
            <a:off x="2330846" y="1735531"/>
            <a:ext cx="41549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900" b="1" dirty="0">
                <a:solidFill>
                  <a:srgbClr val="0000FF"/>
                </a:solidFill>
                <a:latin typeface="微软雅黑" pitchFamily="34" charset="-122"/>
                <a:ea typeface="微软雅黑" pitchFamily="34" charset="-122"/>
              </a:rPr>
              <a:t>TCP</a:t>
            </a:r>
          </a:p>
          <a:p>
            <a:pPr algn="ctr" eaLnBrk="1" hangingPunct="1"/>
            <a:r>
              <a:rPr kumimoji="1" lang="zh-CN" altLang="en-US" sz="900" b="1" dirty="0">
                <a:solidFill>
                  <a:srgbClr val="0000FF"/>
                </a:solidFill>
                <a:latin typeface="微软雅黑" pitchFamily="34" charset="-122"/>
                <a:ea typeface="微软雅黑" pitchFamily="34" charset="-122"/>
              </a:rPr>
              <a:t>连接</a:t>
            </a:r>
          </a:p>
        </p:txBody>
      </p:sp>
      <p:sp>
        <p:nvSpPr>
          <p:cNvPr id="381" name="Text Box 395"/>
          <p:cNvSpPr txBox="1">
            <a:spLocks noChangeArrowheads="1"/>
          </p:cNvSpPr>
          <p:nvPr/>
        </p:nvSpPr>
        <p:spPr bwMode="auto">
          <a:xfrm>
            <a:off x="6297159" y="1719013"/>
            <a:ext cx="41549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900" b="1" dirty="0">
                <a:solidFill>
                  <a:srgbClr val="0000FF"/>
                </a:solidFill>
                <a:latin typeface="微软雅黑" pitchFamily="34" charset="-122"/>
                <a:ea typeface="微软雅黑" pitchFamily="34" charset="-122"/>
              </a:rPr>
              <a:t>TCP</a:t>
            </a:r>
          </a:p>
          <a:p>
            <a:pPr algn="ctr" eaLnBrk="1" hangingPunct="1"/>
            <a:r>
              <a:rPr kumimoji="1" lang="zh-CN" altLang="en-US" sz="900" b="1" dirty="0">
                <a:solidFill>
                  <a:srgbClr val="0000FF"/>
                </a:solidFill>
                <a:latin typeface="微软雅黑" pitchFamily="34" charset="-122"/>
                <a:ea typeface="微软雅黑" pitchFamily="34" charset="-122"/>
              </a:rPr>
              <a:t>连接</a:t>
            </a:r>
          </a:p>
        </p:txBody>
      </p:sp>
      <p:sp>
        <p:nvSpPr>
          <p:cNvPr id="382" name="Text Box 396"/>
          <p:cNvSpPr txBox="1">
            <a:spLocks noChangeArrowheads="1"/>
          </p:cNvSpPr>
          <p:nvPr/>
        </p:nvSpPr>
        <p:spPr bwMode="auto">
          <a:xfrm>
            <a:off x="2736115" y="1112105"/>
            <a:ext cx="76174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900" b="1" dirty="0">
                <a:latin typeface="微软雅黑" pitchFamily="34" charset="-122"/>
                <a:ea typeface="微软雅黑" pitchFamily="34" charset="-122"/>
              </a:rPr>
              <a:t>发送方</a:t>
            </a:r>
          </a:p>
          <a:p>
            <a:pPr algn="ctr" eaLnBrk="1" hangingPunct="1"/>
            <a:r>
              <a:rPr kumimoji="1" lang="zh-CN" altLang="en-US" sz="900" b="1" dirty="0">
                <a:solidFill>
                  <a:srgbClr val="C00000"/>
                </a:solidFill>
                <a:latin typeface="微软雅黑" pitchFamily="34" charset="-122"/>
                <a:ea typeface="微软雅黑" pitchFamily="34" charset="-122"/>
              </a:rPr>
              <a:t>邮件服务器</a:t>
            </a:r>
          </a:p>
        </p:txBody>
      </p:sp>
      <p:sp>
        <p:nvSpPr>
          <p:cNvPr id="383" name="Oval 397"/>
          <p:cNvSpPr>
            <a:spLocks noChangeArrowheads="1"/>
          </p:cNvSpPr>
          <p:nvPr/>
        </p:nvSpPr>
        <p:spPr bwMode="auto">
          <a:xfrm>
            <a:off x="1791380" y="1504706"/>
            <a:ext cx="456001" cy="420924"/>
          </a:xfrm>
          <a:prstGeom prst="ellipse">
            <a:avLst/>
          </a:prstGeom>
          <a:solidFill>
            <a:srgbClr val="FFFF00"/>
          </a:solidFill>
          <a:ln w="9525">
            <a:solidFill>
              <a:schemeClr val="tx1"/>
            </a:solidFill>
            <a:round/>
            <a:headEnd/>
            <a:tailEnd/>
          </a:ln>
          <a:effectLst/>
          <a:extLst/>
        </p:spPr>
        <p:txBody>
          <a:bodyPr wrap="none" anchor="ctr"/>
          <a:lstStyle/>
          <a:p>
            <a:pPr algn="ctr" eaLnBrk="1" hangingPunct="1"/>
            <a:r>
              <a:rPr kumimoji="1" lang="en-US" altLang="zh-CN" sz="900" b="1" dirty="0">
                <a:latin typeface="微软雅黑" pitchFamily="34" charset="-122"/>
                <a:ea typeface="微软雅黑" pitchFamily="34" charset="-122"/>
              </a:rPr>
              <a:t>SMTP</a:t>
            </a:r>
          </a:p>
          <a:p>
            <a:pPr algn="ctr" eaLnBrk="1" hangingPunct="1"/>
            <a:r>
              <a:rPr kumimoji="1" lang="zh-CN" altLang="en-US" sz="900" b="1" dirty="0">
                <a:latin typeface="微软雅黑" pitchFamily="34" charset="-122"/>
                <a:ea typeface="微软雅黑" pitchFamily="34" charset="-122"/>
              </a:rPr>
              <a:t>客户</a:t>
            </a:r>
          </a:p>
        </p:txBody>
      </p:sp>
      <p:sp>
        <p:nvSpPr>
          <p:cNvPr id="384" name="Oval 398"/>
          <p:cNvSpPr>
            <a:spLocks noChangeArrowheads="1"/>
          </p:cNvSpPr>
          <p:nvPr/>
        </p:nvSpPr>
        <p:spPr bwMode="auto">
          <a:xfrm>
            <a:off x="6859729" y="1504706"/>
            <a:ext cx="456000" cy="420924"/>
          </a:xfrm>
          <a:prstGeom prst="ellipse">
            <a:avLst/>
          </a:prstGeom>
          <a:solidFill>
            <a:srgbClr val="FFFF00"/>
          </a:solidFill>
          <a:ln w="9525">
            <a:solidFill>
              <a:schemeClr val="tx1"/>
            </a:solidFill>
            <a:round/>
            <a:headEnd/>
            <a:tailEnd/>
          </a:ln>
          <a:effectLst/>
          <a:extLst/>
        </p:spPr>
        <p:txBody>
          <a:bodyPr wrap="none" anchor="ctr"/>
          <a:lstStyle/>
          <a:p>
            <a:pPr algn="ctr" eaLnBrk="1" hangingPunct="1"/>
            <a:r>
              <a:rPr kumimoji="1" lang="en-US" altLang="zh-CN" sz="900" b="1">
                <a:latin typeface="微软雅黑" pitchFamily="34" charset="-122"/>
                <a:ea typeface="微软雅黑" pitchFamily="34" charset="-122"/>
              </a:rPr>
              <a:t>POP3</a:t>
            </a:r>
          </a:p>
          <a:p>
            <a:pPr algn="ctr" eaLnBrk="1" hangingPunct="1"/>
            <a:r>
              <a:rPr kumimoji="1" lang="zh-CN" altLang="en-US" sz="900" b="1">
                <a:latin typeface="微软雅黑" pitchFamily="34" charset="-122"/>
                <a:ea typeface="微软雅黑" pitchFamily="34" charset="-122"/>
              </a:rPr>
              <a:t>客户</a:t>
            </a:r>
          </a:p>
        </p:txBody>
      </p:sp>
      <p:sp>
        <p:nvSpPr>
          <p:cNvPr id="385" name="Text Box 399"/>
          <p:cNvSpPr txBox="1">
            <a:spLocks noChangeArrowheads="1"/>
          </p:cNvSpPr>
          <p:nvPr/>
        </p:nvSpPr>
        <p:spPr bwMode="auto">
          <a:xfrm>
            <a:off x="1695592" y="1099579"/>
            <a:ext cx="6463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900" b="1" dirty="0">
                <a:latin typeface="微软雅黑" pitchFamily="34" charset="-122"/>
                <a:ea typeface="微软雅黑" pitchFamily="34" charset="-122"/>
              </a:rPr>
              <a:t>发件方</a:t>
            </a:r>
          </a:p>
          <a:p>
            <a:pPr algn="ctr" eaLnBrk="1" hangingPunct="1"/>
            <a:r>
              <a:rPr kumimoji="1" lang="zh-CN" altLang="en-US" sz="900" b="1" dirty="0">
                <a:solidFill>
                  <a:srgbClr val="C00000"/>
                </a:solidFill>
                <a:latin typeface="微软雅黑" pitchFamily="34" charset="-122"/>
                <a:ea typeface="微软雅黑" pitchFamily="34" charset="-122"/>
              </a:rPr>
              <a:t>用户代理</a:t>
            </a:r>
          </a:p>
        </p:txBody>
      </p:sp>
      <p:sp>
        <p:nvSpPr>
          <p:cNvPr id="386" name="Text Box 400"/>
          <p:cNvSpPr txBox="1">
            <a:spLocks noChangeArrowheads="1"/>
          </p:cNvSpPr>
          <p:nvPr/>
        </p:nvSpPr>
        <p:spPr bwMode="auto">
          <a:xfrm>
            <a:off x="5621097" y="1112105"/>
            <a:ext cx="76174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900" b="1" dirty="0">
                <a:latin typeface="微软雅黑" pitchFamily="34" charset="-122"/>
                <a:ea typeface="微软雅黑" pitchFamily="34" charset="-122"/>
              </a:rPr>
              <a:t>接收方</a:t>
            </a:r>
          </a:p>
          <a:p>
            <a:pPr algn="ctr" eaLnBrk="1" hangingPunct="1"/>
            <a:r>
              <a:rPr kumimoji="1" lang="zh-CN" altLang="en-US" sz="900" b="1" dirty="0">
                <a:solidFill>
                  <a:srgbClr val="C00000"/>
                </a:solidFill>
                <a:latin typeface="微软雅黑" pitchFamily="34" charset="-122"/>
                <a:ea typeface="微软雅黑" pitchFamily="34" charset="-122"/>
              </a:rPr>
              <a:t>邮件服务器</a:t>
            </a:r>
          </a:p>
        </p:txBody>
      </p:sp>
      <p:sp>
        <p:nvSpPr>
          <p:cNvPr id="387" name="Rectangle 401"/>
          <p:cNvSpPr>
            <a:spLocks noChangeArrowheads="1"/>
          </p:cNvSpPr>
          <p:nvPr/>
        </p:nvSpPr>
        <p:spPr bwMode="auto">
          <a:xfrm>
            <a:off x="5719224" y="1462893"/>
            <a:ext cx="547603" cy="1011889"/>
          </a:xfrm>
          <a:prstGeom prst="rect">
            <a:avLst/>
          </a:prstGeom>
          <a:solidFill>
            <a:srgbClr val="0000FF"/>
          </a:solidFill>
          <a:ln w="12700" algn="ctr">
            <a:solidFill>
              <a:schemeClr val="tx1"/>
            </a:solidFill>
            <a:miter lim="800000"/>
            <a:headEnd/>
            <a:tailEnd/>
          </a:ln>
          <a:effectLst/>
        </p:spPr>
        <p:txBody>
          <a:bodyPr wrap="none" anchor="ctr"/>
          <a:lstStyle/>
          <a:p>
            <a:pPr algn="ctr" eaLnBrk="1" hangingPunct="1"/>
            <a:endParaRPr lang="zh-CN" altLang="en-US" sz="900" b="1">
              <a:latin typeface="微软雅黑" pitchFamily="34" charset="-122"/>
              <a:ea typeface="微软雅黑" pitchFamily="34" charset="-122"/>
            </a:endParaRPr>
          </a:p>
        </p:txBody>
      </p:sp>
      <p:sp>
        <p:nvSpPr>
          <p:cNvPr id="388" name="Oval 402"/>
          <p:cNvSpPr>
            <a:spLocks noChangeArrowheads="1"/>
          </p:cNvSpPr>
          <p:nvPr/>
        </p:nvSpPr>
        <p:spPr bwMode="auto">
          <a:xfrm>
            <a:off x="5764523" y="1968373"/>
            <a:ext cx="456000" cy="420923"/>
          </a:xfrm>
          <a:prstGeom prst="ellipse">
            <a:avLst/>
          </a:prstGeom>
          <a:solidFill>
            <a:schemeClr val="bg1"/>
          </a:solidFill>
          <a:ln w="9525" algn="ctr">
            <a:solidFill>
              <a:schemeClr val="tx1"/>
            </a:solidFill>
            <a:round/>
            <a:headEnd/>
            <a:tailEnd/>
          </a:ln>
          <a:effectLst/>
          <a:extLst/>
        </p:spPr>
        <p:txBody>
          <a:bodyPr wrap="none" anchor="ctr"/>
          <a:lstStyle/>
          <a:p>
            <a:pPr algn="ctr" eaLnBrk="1" hangingPunct="1"/>
            <a:r>
              <a:rPr kumimoji="1" lang="en-US" altLang="zh-CN" sz="900" b="1">
                <a:latin typeface="微软雅黑" pitchFamily="34" charset="-122"/>
                <a:ea typeface="微软雅黑" pitchFamily="34" charset="-122"/>
              </a:rPr>
              <a:t>SMTP</a:t>
            </a:r>
          </a:p>
          <a:p>
            <a:pPr algn="ctr" eaLnBrk="1" hangingPunct="1"/>
            <a:r>
              <a:rPr kumimoji="1" lang="zh-CN" altLang="en-US" sz="900" b="1">
                <a:latin typeface="微软雅黑" pitchFamily="34" charset="-122"/>
                <a:ea typeface="微软雅黑" pitchFamily="34" charset="-122"/>
              </a:rPr>
              <a:t>服务器</a:t>
            </a:r>
          </a:p>
        </p:txBody>
      </p:sp>
      <p:sp>
        <p:nvSpPr>
          <p:cNvPr id="389" name="Oval 403"/>
          <p:cNvSpPr>
            <a:spLocks noChangeArrowheads="1"/>
          </p:cNvSpPr>
          <p:nvPr/>
        </p:nvSpPr>
        <p:spPr bwMode="auto">
          <a:xfrm>
            <a:off x="5764523" y="1504706"/>
            <a:ext cx="456000" cy="420924"/>
          </a:xfrm>
          <a:prstGeom prst="ellipse">
            <a:avLst/>
          </a:prstGeom>
          <a:solidFill>
            <a:srgbClr val="00FFCC"/>
          </a:solidFill>
          <a:ln w="9525">
            <a:solidFill>
              <a:schemeClr val="tx1"/>
            </a:solidFill>
            <a:round/>
            <a:headEnd/>
            <a:tailEnd/>
          </a:ln>
          <a:effectLst/>
          <a:extLst/>
        </p:spPr>
        <p:txBody>
          <a:bodyPr wrap="none" anchor="ctr"/>
          <a:lstStyle/>
          <a:p>
            <a:pPr algn="ctr" eaLnBrk="1" hangingPunct="1"/>
            <a:r>
              <a:rPr kumimoji="1" lang="en-US" altLang="zh-CN" sz="900" b="1">
                <a:latin typeface="微软雅黑" pitchFamily="34" charset="-122"/>
                <a:ea typeface="微软雅黑" pitchFamily="34" charset="-122"/>
              </a:rPr>
              <a:t>POP3</a:t>
            </a:r>
          </a:p>
          <a:p>
            <a:pPr algn="ctr" eaLnBrk="1" hangingPunct="1"/>
            <a:r>
              <a:rPr kumimoji="1" lang="zh-CN" altLang="en-US" sz="900" b="1">
                <a:latin typeface="微软雅黑" pitchFamily="34" charset="-122"/>
                <a:ea typeface="微软雅黑" pitchFamily="34" charset="-122"/>
              </a:rPr>
              <a:t>服务器</a:t>
            </a:r>
          </a:p>
        </p:txBody>
      </p:sp>
      <p:sp>
        <p:nvSpPr>
          <p:cNvPr id="390" name="Line 404"/>
          <p:cNvSpPr>
            <a:spLocks noChangeShapeType="1"/>
          </p:cNvSpPr>
          <p:nvPr/>
        </p:nvSpPr>
        <p:spPr bwMode="auto">
          <a:xfrm flipV="1">
            <a:off x="3298295" y="2179299"/>
            <a:ext cx="2465220" cy="0"/>
          </a:xfrm>
          <a:prstGeom prst="line">
            <a:avLst/>
          </a:prstGeom>
          <a:noFill/>
          <a:ln w="38100">
            <a:solidFill>
              <a:srgbClr val="FF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91" name="Oval 405"/>
          <p:cNvSpPr>
            <a:spLocks noChangeArrowheads="1"/>
          </p:cNvSpPr>
          <p:nvPr/>
        </p:nvSpPr>
        <p:spPr bwMode="auto">
          <a:xfrm>
            <a:off x="2888599" y="1504706"/>
            <a:ext cx="456001" cy="420924"/>
          </a:xfrm>
          <a:prstGeom prst="ellipse">
            <a:avLst/>
          </a:prstGeom>
          <a:solidFill>
            <a:schemeClr val="bg1"/>
          </a:solidFill>
          <a:ln w="9525">
            <a:solidFill>
              <a:schemeClr val="tx1"/>
            </a:solidFill>
            <a:round/>
            <a:headEnd/>
            <a:tailEnd/>
          </a:ln>
          <a:effectLst/>
          <a:extLst/>
        </p:spPr>
        <p:txBody>
          <a:bodyPr wrap="none" anchor="ctr"/>
          <a:lstStyle/>
          <a:p>
            <a:pPr algn="ctr" eaLnBrk="1" hangingPunct="1"/>
            <a:r>
              <a:rPr kumimoji="1" lang="en-US" altLang="zh-CN" sz="900" b="1">
                <a:latin typeface="微软雅黑" pitchFamily="34" charset="-122"/>
                <a:ea typeface="微软雅黑" pitchFamily="34" charset="-122"/>
              </a:rPr>
              <a:t>SMTP</a:t>
            </a:r>
          </a:p>
          <a:p>
            <a:pPr algn="ctr" eaLnBrk="1" hangingPunct="1"/>
            <a:r>
              <a:rPr kumimoji="1" lang="zh-CN" altLang="en-US" sz="900" b="1">
                <a:latin typeface="微软雅黑" pitchFamily="34" charset="-122"/>
                <a:ea typeface="微软雅黑" pitchFamily="34" charset="-122"/>
              </a:rPr>
              <a:t>服务器</a:t>
            </a:r>
          </a:p>
        </p:txBody>
      </p:sp>
      <p:sp>
        <p:nvSpPr>
          <p:cNvPr id="392" name="Oval 406"/>
          <p:cNvSpPr>
            <a:spLocks noChangeArrowheads="1"/>
          </p:cNvSpPr>
          <p:nvPr/>
        </p:nvSpPr>
        <p:spPr bwMode="auto">
          <a:xfrm>
            <a:off x="2888599" y="1968373"/>
            <a:ext cx="456001" cy="420923"/>
          </a:xfrm>
          <a:prstGeom prst="ellipse">
            <a:avLst/>
          </a:prstGeom>
          <a:solidFill>
            <a:srgbClr val="FFFF00"/>
          </a:solidFill>
          <a:ln w="9525" algn="ctr">
            <a:solidFill>
              <a:schemeClr val="tx1"/>
            </a:solidFill>
            <a:round/>
            <a:headEnd/>
            <a:tailEnd/>
          </a:ln>
          <a:effectLst/>
          <a:extLst/>
        </p:spPr>
        <p:txBody>
          <a:bodyPr wrap="none" anchor="ctr"/>
          <a:lstStyle/>
          <a:p>
            <a:pPr algn="ctr" eaLnBrk="1" hangingPunct="1"/>
            <a:r>
              <a:rPr kumimoji="1" lang="en-US" altLang="zh-CN" sz="900" b="1">
                <a:latin typeface="微软雅黑" pitchFamily="34" charset="-122"/>
                <a:ea typeface="微软雅黑" pitchFamily="34" charset="-122"/>
              </a:rPr>
              <a:t>SMTP</a:t>
            </a:r>
          </a:p>
          <a:p>
            <a:pPr algn="ctr" eaLnBrk="1" hangingPunct="1"/>
            <a:r>
              <a:rPr kumimoji="1" lang="zh-CN" altLang="en-US" sz="900" b="1">
                <a:latin typeface="微软雅黑" pitchFamily="34" charset="-122"/>
                <a:ea typeface="微软雅黑" pitchFamily="34" charset="-122"/>
              </a:rPr>
              <a:t>客户</a:t>
            </a:r>
          </a:p>
        </p:txBody>
      </p:sp>
      <p:sp>
        <p:nvSpPr>
          <p:cNvPr id="393" name="Text Box 407"/>
          <p:cNvSpPr txBox="1">
            <a:spLocks noChangeArrowheads="1"/>
          </p:cNvSpPr>
          <p:nvPr/>
        </p:nvSpPr>
        <p:spPr bwMode="auto">
          <a:xfrm>
            <a:off x="6770220" y="1099579"/>
            <a:ext cx="6463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900" b="1" dirty="0">
                <a:latin typeface="微软雅黑" pitchFamily="34" charset="-122"/>
                <a:ea typeface="微软雅黑" pitchFamily="34" charset="-122"/>
              </a:rPr>
              <a:t>接收方</a:t>
            </a:r>
            <a:endParaRPr kumimoji="1" lang="en-US" altLang="zh-CN" sz="900" b="1" dirty="0">
              <a:latin typeface="微软雅黑" pitchFamily="34" charset="-122"/>
              <a:ea typeface="微软雅黑" pitchFamily="34" charset="-122"/>
            </a:endParaRPr>
          </a:p>
          <a:p>
            <a:pPr algn="ctr" eaLnBrk="1" hangingPunct="1"/>
            <a:r>
              <a:rPr kumimoji="1" lang="zh-CN" altLang="en-US" sz="900" b="1" dirty="0">
                <a:solidFill>
                  <a:srgbClr val="C00000"/>
                </a:solidFill>
                <a:latin typeface="微软雅黑" pitchFamily="34" charset="-122"/>
                <a:ea typeface="微软雅黑" pitchFamily="34" charset="-122"/>
              </a:rPr>
              <a:t>用户代理</a:t>
            </a:r>
          </a:p>
        </p:txBody>
      </p:sp>
      <p:sp>
        <p:nvSpPr>
          <p:cNvPr id="394" name="Line 408"/>
          <p:cNvSpPr>
            <a:spLocks noChangeShapeType="1"/>
          </p:cNvSpPr>
          <p:nvPr/>
        </p:nvSpPr>
        <p:spPr bwMode="auto">
          <a:xfrm flipV="1">
            <a:off x="6220523" y="1715632"/>
            <a:ext cx="639206" cy="0"/>
          </a:xfrm>
          <a:prstGeom prst="line">
            <a:avLst/>
          </a:prstGeom>
          <a:noFill/>
          <a:ln w="38100">
            <a:solidFill>
              <a:srgbClr val="FF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95" name="Text Box 409"/>
          <p:cNvSpPr txBox="1">
            <a:spLocks noChangeArrowheads="1"/>
          </p:cNvSpPr>
          <p:nvPr/>
        </p:nvSpPr>
        <p:spPr bwMode="auto">
          <a:xfrm>
            <a:off x="4211303" y="2192307"/>
            <a:ext cx="673582"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900" b="1">
                <a:solidFill>
                  <a:srgbClr val="0000FF"/>
                </a:solidFill>
                <a:latin typeface="微软雅黑" pitchFamily="34" charset="-122"/>
                <a:ea typeface="微软雅黑" pitchFamily="34" charset="-122"/>
              </a:rPr>
              <a:t>TCP </a:t>
            </a:r>
            <a:r>
              <a:rPr kumimoji="1" lang="zh-CN" altLang="en-US" sz="900" b="1">
                <a:solidFill>
                  <a:srgbClr val="0000FF"/>
                </a:solidFill>
                <a:latin typeface="微软雅黑" pitchFamily="34" charset="-122"/>
                <a:ea typeface="微软雅黑" pitchFamily="34" charset="-122"/>
              </a:rPr>
              <a:t>连接</a:t>
            </a:r>
          </a:p>
        </p:txBody>
      </p:sp>
      <p:sp>
        <p:nvSpPr>
          <p:cNvPr id="396" name="Text Box 399"/>
          <p:cNvSpPr txBox="1">
            <a:spLocks noChangeArrowheads="1"/>
          </p:cNvSpPr>
          <p:nvPr/>
        </p:nvSpPr>
        <p:spPr bwMode="auto">
          <a:xfrm>
            <a:off x="1096459" y="1099579"/>
            <a:ext cx="53091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900" b="1" dirty="0">
                <a:latin typeface="微软雅黑" pitchFamily="34" charset="-122"/>
                <a:ea typeface="微软雅黑" pitchFamily="34" charset="-122"/>
              </a:rPr>
              <a:t>用户</a:t>
            </a:r>
            <a:endParaRPr kumimoji="1" lang="en-US" altLang="zh-CN" sz="900" b="1" dirty="0">
              <a:latin typeface="微软雅黑" pitchFamily="34" charset="-122"/>
              <a:ea typeface="微软雅黑" pitchFamily="34" charset="-122"/>
            </a:endParaRPr>
          </a:p>
          <a:p>
            <a:pPr algn="ctr" eaLnBrk="1" hangingPunct="1"/>
            <a:r>
              <a:rPr kumimoji="1" lang="zh-CN" altLang="en-US" sz="900" b="1" dirty="0">
                <a:latin typeface="微软雅黑" pitchFamily="34" charset="-122"/>
                <a:ea typeface="微软雅黑" pitchFamily="34" charset="-122"/>
              </a:rPr>
              <a:t>发件人</a:t>
            </a:r>
          </a:p>
        </p:txBody>
      </p:sp>
      <p:grpSp>
        <p:nvGrpSpPr>
          <p:cNvPr id="254" name="Group 247"/>
          <p:cNvGrpSpPr>
            <a:grpSpLocks/>
          </p:cNvGrpSpPr>
          <p:nvPr/>
        </p:nvGrpSpPr>
        <p:grpSpPr bwMode="auto">
          <a:xfrm>
            <a:off x="6953345" y="3415418"/>
            <a:ext cx="350305" cy="144024"/>
            <a:chOff x="5266" y="2029"/>
            <a:chExt cx="348" cy="155"/>
          </a:xfrm>
        </p:grpSpPr>
        <p:sp>
          <p:nvSpPr>
            <p:cNvPr id="255" name="Freeform 248"/>
            <p:cNvSpPr>
              <a:spLocks/>
            </p:cNvSpPr>
            <p:nvPr/>
          </p:nvSpPr>
          <p:spPr bwMode="auto">
            <a:xfrm>
              <a:off x="5266" y="2029"/>
              <a:ext cx="348" cy="155"/>
            </a:xfrm>
            <a:custGeom>
              <a:avLst/>
              <a:gdLst>
                <a:gd name="T0" fmla="*/ 0 w 2091"/>
                <a:gd name="T1" fmla="*/ 0 h 931"/>
                <a:gd name="T2" fmla="*/ 0 w 2091"/>
                <a:gd name="T3" fmla="*/ 0 h 931"/>
                <a:gd name="T4" fmla="*/ 0 w 2091"/>
                <a:gd name="T5" fmla="*/ 0 h 931"/>
                <a:gd name="T6" fmla="*/ 0 w 2091"/>
                <a:gd name="T7" fmla="*/ 0 h 931"/>
                <a:gd name="T8" fmla="*/ 0 w 2091"/>
                <a:gd name="T9" fmla="*/ 0 h 931"/>
                <a:gd name="T10" fmla="*/ 0 w 2091"/>
                <a:gd name="T11" fmla="*/ 0 h 931"/>
                <a:gd name="T12" fmla="*/ 0 w 2091"/>
                <a:gd name="T13" fmla="*/ 0 h 931"/>
                <a:gd name="T14" fmla="*/ 0 w 2091"/>
                <a:gd name="T15" fmla="*/ 0 h 931"/>
                <a:gd name="T16" fmla="*/ 0 w 2091"/>
                <a:gd name="T17" fmla="*/ 0 h 931"/>
                <a:gd name="T18" fmla="*/ 0 w 2091"/>
                <a:gd name="T19" fmla="*/ 0 h 931"/>
                <a:gd name="T20" fmla="*/ 0 w 2091"/>
                <a:gd name="T21" fmla="*/ 0 h 931"/>
                <a:gd name="T22" fmla="*/ 0 w 2091"/>
                <a:gd name="T23" fmla="*/ 0 h 931"/>
                <a:gd name="T24" fmla="*/ 0 w 2091"/>
                <a:gd name="T25" fmla="*/ 0 h 931"/>
                <a:gd name="T26" fmla="*/ 0 w 2091"/>
                <a:gd name="T27" fmla="*/ 0 h 931"/>
                <a:gd name="T28" fmla="*/ 0 w 2091"/>
                <a:gd name="T29" fmla="*/ 0 h 931"/>
                <a:gd name="T30" fmla="*/ 0 w 2091"/>
                <a:gd name="T31" fmla="*/ 0 h 931"/>
                <a:gd name="T32" fmla="*/ 0 w 2091"/>
                <a:gd name="T33" fmla="*/ 0 h 931"/>
                <a:gd name="T34" fmla="*/ 0 w 2091"/>
                <a:gd name="T35" fmla="*/ 0 h 931"/>
                <a:gd name="T36" fmla="*/ 0 w 2091"/>
                <a:gd name="T37" fmla="*/ 0 h 931"/>
                <a:gd name="T38" fmla="*/ 0 w 2091"/>
                <a:gd name="T39" fmla="*/ 0 h 931"/>
                <a:gd name="T40" fmla="*/ 0 w 2091"/>
                <a:gd name="T41" fmla="*/ 0 h 931"/>
                <a:gd name="T42" fmla="*/ 0 w 2091"/>
                <a:gd name="T43" fmla="*/ 0 h 931"/>
                <a:gd name="T44" fmla="*/ 0 w 2091"/>
                <a:gd name="T45" fmla="*/ 0 h 931"/>
                <a:gd name="T46" fmla="*/ 0 w 2091"/>
                <a:gd name="T47" fmla="*/ 0 h 931"/>
                <a:gd name="T48" fmla="*/ 0 w 2091"/>
                <a:gd name="T49" fmla="*/ 0 h 931"/>
                <a:gd name="T50" fmla="*/ 0 w 2091"/>
                <a:gd name="T51" fmla="*/ 0 h 931"/>
                <a:gd name="T52" fmla="*/ 0 w 2091"/>
                <a:gd name="T53" fmla="*/ 0 h 931"/>
                <a:gd name="T54" fmla="*/ 0 w 2091"/>
                <a:gd name="T55" fmla="*/ 0 h 931"/>
                <a:gd name="T56" fmla="*/ 0 w 2091"/>
                <a:gd name="T57" fmla="*/ 0 h 931"/>
                <a:gd name="T58" fmla="*/ 0 w 2091"/>
                <a:gd name="T59" fmla="*/ 0 h 931"/>
                <a:gd name="T60" fmla="*/ 0 w 2091"/>
                <a:gd name="T61" fmla="*/ 0 h 931"/>
                <a:gd name="T62" fmla="*/ 0 w 2091"/>
                <a:gd name="T63" fmla="*/ 0 h 931"/>
                <a:gd name="T64" fmla="*/ 0 w 2091"/>
                <a:gd name="T65" fmla="*/ 0 h 931"/>
                <a:gd name="T66" fmla="*/ 0 w 2091"/>
                <a:gd name="T67" fmla="*/ 0 h 931"/>
                <a:gd name="T68" fmla="*/ 0 w 2091"/>
                <a:gd name="T69" fmla="*/ 0 h 931"/>
                <a:gd name="T70" fmla="*/ 0 w 2091"/>
                <a:gd name="T71" fmla="*/ 0 h 931"/>
                <a:gd name="T72" fmla="*/ 0 w 2091"/>
                <a:gd name="T73" fmla="*/ 0 h 931"/>
                <a:gd name="T74" fmla="*/ 0 w 2091"/>
                <a:gd name="T75" fmla="*/ 0 h 931"/>
                <a:gd name="T76" fmla="*/ 0 w 2091"/>
                <a:gd name="T77" fmla="*/ 0 h 931"/>
                <a:gd name="T78" fmla="*/ 0 w 2091"/>
                <a:gd name="T79" fmla="*/ 0 h 931"/>
                <a:gd name="T80" fmla="*/ 0 w 2091"/>
                <a:gd name="T81" fmla="*/ 0 h 931"/>
                <a:gd name="T82" fmla="*/ 0 w 2091"/>
                <a:gd name="T83" fmla="*/ 0 h 931"/>
                <a:gd name="T84" fmla="*/ 0 w 2091"/>
                <a:gd name="T85" fmla="*/ 0 h 931"/>
                <a:gd name="T86" fmla="*/ 0 w 2091"/>
                <a:gd name="T87" fmla="*/ 0 h 931"/>
                <a:gd name="T88" fmla="*/ 0 w 2091"/>
                <a:gd name="T89" fmla="*/ 0 h 931"/>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2091" h="931">
                  <a:moveTo>
                    <a:pt x="182" y="927"/>
                  </a:moveTo>
                  <a:lnTo>
                    <a:pt x="5" y="905"/>
                  </a:lnTo>
                  <a:lnTo>
                    <a:pt x="0" y="695"/>
                  </a:lnTo>
                  <a:lnTo>
                    <a:pt x="9" y="537"/>
                  </a:lnTo>
                  <a:lnTo>
                    <a:pt x="100" y="442"/>
                  </a:lnTo>
                  <a:lnTo>
                    <a:pt x="210" y="387"/>
                  </a:lnTo>
                  <a:lnTo>
                    <a:pt x="460" y="296"/>
                  </a:lnTo>
                  <a:lnTo>
                    <a:pt x="828" y="207"/>
                  </a:lnTo>
                  <a:lnTo>
                    <a:pt x="900" y="201"/>
                  </a:lnTo>
                  <a:lnTo>
                    <a:pt x="948" y="207"/>
                  </a:lnTo>
                  <a:lnTo>
                    <a:pt x="960" y="188"/>
                  </a:lnTo>
                  <a:lnTo>
                    <a:pt x="980" y="169"/>
                  </a:lnTo>
                  <a:lnTo>
                    <a:pt x="1003" y="173"/>
                  </a:lnTo>
                  <a:lnTo>
                    <a:pt x="1035" y="176"/>
                  </a:lnTo>
                  <a:lnTo>
                    <a:pt x="1049" y="138"/>
                  </a:lnTo>
                  <a:lnTo>
                    <a:pt x="1077" y="118"/>
                  </a:lnTo>
                  <a:lnTo>
                    <a:pt x="1106" y="112"/>
                  </a:lnTo>
                  <a:lnTo>
                    <a:pt x="1144" y="112"/>
                  </a:lnTo>
                  <a:lnTo>
                    <a:pt x="1138" y="82"/>
                  </a:lnTo>
                  <a:lnTo>
                    <a:pt x="1182" y="0"/>
                  </a:lnTo>
                  <a:lnTo>
                    <a:pt x="2040" y="22"/>
                  </a:lnTo>
                  <a:lnTo>
                    <a:pt x="2037" y="110"/>
                  </a:lnTo>
                  <a:lnTo>
                    <a:pt x="2053" y="188"/>
                  </a:lnTo>
                  <a:lnTo>
                    <a:pt x="2065" y="244"/>
                  </a:lnTo>
                  <a:lnTo>
                    <a:pt x="2080" y="314"/>
                  </a:lnTo>
                  <a:lnTo>
                    <a:pt x="2091" y="427"/>
                  </a:lnTo>
                  <a:lnTo>
                    <a:pt x="2077" y="494"/>
                  </a:lnTo>
                  <a:lnTo>
                    <a:pt x="2053" y="557"/>
                  </a:lnTo>
                  <a:lnTo>
                    <a:pt x="2023" y="610"/>
                  </a:lnTo>
                  <a:lnTo>
                    <a:pt x="1983" y="629"/>
                  </a:lnTo>
                  <a:lnTo>
                    <a:pt x="1921" y="648"/>
                  </a:lnTo>
                  <a:lnTo>
                    <a:pt x="1838" y="673"/>
                  </a:lnTo>
                  <a:lnTo>
                    <a:pt x="1801" y="717"/>
                  </a:lnTo>
                  <a:lnTo>
                    <a:pt x="1757" y="754"/>
                  </a:lnTo>
                  <a:lnTo>
                    <a:pt x="1686" y="786"/>
                  </a:lnTo>
                  <a:lnTo>
                    <a:pt x="1605" y="812"/>
                  </a:lnTo>
                  <a:lnTo>
                    <a:pt x="1475" y="827"/>
                  </a:lnTo>
                  <a:lnTo>
                    <a:pt x="1364" y="827"/>
                  </a:lnTo>
                  <a:lnTo>
                    <a:pt x="1279" y="818"/>
                  </a:lnTo>
                  <a:lnTo>
                    <a:pt x="1202" y="812"/>
                  </a:lnTo>
                  <a:lnTo>
                    <a:pt x="1144" y="843"/>
                  </a:lnTo>
                  <a:lnTo>
                    <a:pt x="1031" y="837"/>
                  </a:lnTo>
                  <a:lnTo>
                    <a:pt x="582" y="901"/>
                  </a:lnTo>
                  <a:lnTo>
                    <a:pt x="386" y="931"/>
                  </a:lnTo>
                  <a:lnTo>
                    <a:pt x="182" y="927"/>
                  </a:lnTo>
                  <a:close/>
                </a:path>
              </a:pathLst>
            </a:custGeom>
            <a:solidFill>
              <a:srgbClr val="606060"/>
            </a:solidFill>
            <a:ln w="1588">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256" name="Freeform 249"/>
            <p:cNvSpPr>
              <a:spLocks/>
            </p:cNvSpPr>
            <p:nvPr/>
          </p:nvSpPr>
          <p:spPr bwMode="auto">
            <a:xfrm>
              <a:off x="5268" y="2043"/>
              <a:ext cx="342" cy="138"/>
            </a:xfrm>
            <a:custGeom>
              <a:avLst/>
              <a:gdLst>
                <a:gd name="T0" fmla="*/ 0 w 2049"/>
                <a:gd name="T1" fmla="*/ 0 h 829"/>
                <a:gd name="T2" fmla="*/ 0 w 2049"/>
                <a:gd name="T3" fmla="*/ 0 h 829"/>
                <a:gd name="T4" fmla="*/ 0 w 2049"/>
                <a:gd name="T5" fmla="*/ 0 h 829"/>
                <a:gd name="T6" fmla="*/ 0 w 2049"/>
                <a:gd name="T7" fmla="*/ 0 h 829"/>
                <a:gd name="T8" fmla="*/ 0 w 2049"/>
                <a:gd name="T9" fmla="*/ 0 h 829"/>
                <a:gd name="T10" fmla="*/ 0 w 2049"/>
                <a:gd name="T11" fmla="*/ 0 h 829"/>
                <a:gd name="T12" fmla="*/ 0 w 2049"/>
                <a:gd name="T13" fmla="*/ 0 h 829"/>
                <a:gd name="T14" fmla="*/ 0 w 2049"/>
                <a:gd name="T15" fmla="*/ 0 h 829"/>
                <a:gd name="T16" fmla="*/ 0 w 2049"/>
                <a:gd name="T17" fmla="*/ 0 h 829"/>
                <a:gd name="T18" fmla="*/ 0 w 2049"/>
                <a:gd name="T19" fmla="*/ 0 h 829"/>
                <a:gd name="T20" fmla="*/ 0 w 2049"/>
                <a:gd name="T21" fmla="*/ 0 h 829"/>
                <a:gd name="T22" fmla="*/ 0 w 2049"/>
                <a:gd name="T23" fmla="*/ 0 h 829"/>
                <a:gd name="T24" fmla="*/ 0 w 2049"/>
                <a:gd name="T25" fmla="*/ 0 h 829"/>
                <a:gd name="T26" fmla="*/ 0 w 2049"/>
                <a:gd name="T27" fmla="*/ 0 h 829"/>
                <a:gd name="T28" fmla="*/ 0 w 2049"/>
                <a:gd name="T29" fmla="*/ 0 h 829"/>
                <a:gd name="T30" fmla="*/ 0 w 2049"/>
                <a:gd name="T31" fmla="*/ 0 h 829"/>
                <a:gd name="T32" fmla="*/ 0 w 2049"/>
                <a:gd name="T33" fmla="*/ 0 h 829"/>
                <a:gd name="T34" fmla="*/ 0 w 2049"/>
                <a:gd name="T35" fmla="*/ 0 h 829"/>
                <a:gd name="T36" fmla="*/ 0 w 2049"/>
                <a:gd name="T37" fmla="*/ 0 h 829"/>
                <a:gd name="T38" fmla="*/ 0 w 2049"/>
                <a:gd name="T39" fmla="*/ 0 h 829"/>
                <a:gd name="T40" fmla="*/ 0 w 2049"/>
                <a:gd name="T41" fmla="*/ 0 h 829"/>
                <a:gd name="T42" fmla="*/ 0 w 2049"/>
                <a:gd name="T43" fmla="*/ 0 h 829"/>
                <a:gd name="T44" fmla="*/ 0 w 2049"/>
                <a:gd name="T45" fmla="*/ 0 h 829"/>
                <a:gd name="T46" fmla="*/ 0 w 2049"/>
                <a:gd name="T47" fmla="*/ 0 h 829"/>
                <a:gd name="T48" fmla="*/ 0 w 2049"/>
                <a:gd name="T49" fmla="*/ 0 h 829"/>
                <a:gd name="T50" fmla="*/ 0 w 2049"/>
                <a:gd name="T51" fmla="*/ 0 h 829"/>
                <a:gd name="T52" fmla="*/ 0 w 2049"/>
                <a:gd name="T53" fmla="*/ 0 h 829"/>
                <a:gd name="T54" fmla="*/ 0 w 2049"/>
                <a:gd name="T55" fmla="*/ 0 h 829"/>
                <a:gd name="T56" fmla="*/ 0 w 2049"/>
                <a:gd name="T57" fmla="*/ 0 h 829"/>
                <a:gd name="T58" fmla="*/ 0 w 2049"/>
                <a:gd name="T59" fmla="*/ 0 h 829"/>
                <a:gd name="T60" fmla="*/ 0 w 2049"/>
                <a:gd name="T61" fmla="*/ 0 h 829"/>
                <a:gd name="T62" fmla="*/ 0 w 2049"/>
                <a:gd name="T63" fmla="*/ 0 h 829"/>
                <a:gd name="T64" fmla="*/ 0 w 2049"/>
                <a:gd name="T65" fmla="*/ 0 h 829"/>
                <a:gd name="T66" fmla="*/ 0 w 2049"/>
                <a:gd name="T67" fmla="*/ 0 h 829"/>
                <a:gd name="T68" fmla="*/ 0 w 2049"/>
                <a:gd name="T69" fmla="*/ 0 h 829"/>
                <a:gd name="T70" fmla="*/ 0 w 2049"/>
                <a:gd name="T71" fmla="*/ 0 h 829"/>
                <a:gd name="T72" fmla="*/ 0 w 2049"/>
                <a:gd name="T73" fmla="*/ 0 h 829"/>
                <a:gd name="T74" fmla="*/ 0 w 2049"/>
                <a:gd name="T75" fmla="*/ 0 h 829"/>
                <a:gd name="T76" fmla="*/ 0 w 2049"/>
                <a:gd name="T77" fmla="*/ 0 h 829"/>
                <a:gd name="T78" fmla="*/ 0 w 2049"/>
                <a:gd name="T79" fmla="*/ 0 h 829"/>
                <a:gd name="T80" fmla="*/ 0 w 2049"/>
                <a:gd name="T81" fmla="*/ 0 h 829"/>
                <a:gd name="T82" fmla="*/ 0 w 2049"/>
                <a:gd name="T83" fmla="*/ 0 h 829"/>
                <a:gd name="T84" fmla="*/ 0 w 2049"/>
                <a:gd name="T85" fmla="*/ 0 h 829"/>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2049" h="829">
                  <a:moveTo>
                    <a:pt x="1982" y="31"/>
                  </a:moveTo>
                  <a:lnTo>
                    <a:pt x="1986" y="90"/>
                  </a:lnTo>
                  <a:lnTo>
                    <a:pt x="2010" y="67"/>
                  </a:lnTo>
                  <a:lnTo>
                    <a:pt x="2037" y="199"/>
                  </a:lnTo>
                  <a:lnTo>
                    <a:pt x="2049" y="353"/>
                  </a:lnTo>
                  <a:lnTo>
                    <a:pt x="1995" y="512"/>
                  </a:lnTo>
                  <a:lnTo>
                    <a:pt x="1868" y="549"/>
                  </a:lnTo>
                  <a:lnTo>
                    <a:pt x="1882" y="512"/>
                  </a:lnTo>
                  <a:lnTo>
                    <a:pt x="1814" y="567"/>
                  </a:lnTo>
                  <a:lnTo>
                    <a:pt x="1754" y="624"/>
                  </a:lnTo>
                  <a:lnTo>
                    <a:pt x="1622" y="688"/>
                  </a:lnTo>
                  <a:lnTo>
                    <a:pt x="1460" y="701"/>
                  </a:lnTo>
                  <a:lnTo>
                    <a:pt x="1264" y="710"/>
                  </a:lnTo>
                  <a:lnTo>
                    <a:pt x="1181" y="701"/>
                  </a:lnTo>
                  <a:lnTo>
                    <a:pt x="1255" y="669"/>
                  </a:lnTo>
                  <a:lnTo>
                    <a:pt x="1287" y="589"/>
                  </a:lnTo>
                  <a:lnTo>
                    <a:pt x="1228" y="656"/>
                  </a:lnTo>
                  <a:lnTo>
                    <a:pt x="1155" y="697"/>
                  </a:lnTo>
                  <a:lnTo>
                    <a:pt x="1086" y="733"/>
                  </a:lnTo>
                  <a:lnTo>
                    <a:pt x="1017" y="724"/>
                  </a:lnTo>
                  <a:lnTo>
                    <a:pt x="1063" y="692"/>
                  </a:lnTo>
                  <a:lnTo>
                    <a:pt x="1109" y="652"/>
                  </a:lnTo>
                  <a:lnTo>
                    <a:pt x="1036" y="678"/>
                  </a:lnTo>
                  <a:lnTo>
                    <a:pt x="963" y="733"/>
                  </a:lnTo>
                  <a:lnTo>
                    <a:pt x="726" y="761"/>
                  </a:lnTo>
                  <a:lnTo>
                    <a:pt x="491" y="797"/>
                  </a:lnTo>
                  <a:lnTo>
                    <a:pt x="409" y="793"/>
                  </a:lnTo>
                  <a:lnTo>
                    <a:pt x="495" y="742"/>
                  </a:lnTo>
                  <a:lnTo>
                    <a:pt x="581" y="724"/>
                  </a:lnTo>
                  <a:lnTo>
                    <a:pt x="486" y="720"/>
                  </a:lnTo>
                  <a:lnTo>
                    <a:pt x="414" y="752"/>
                  </a:lnTo>
                  <a:lnTo>
                    <a:pt x="319" y="815"/>
                  </a:lnTo>
                  <a:lnTo>
                    <a:pt x="386" y="720"/>
                  </a:lnTo>
                  <a:lnTo>
                    <a:pt x="473" y="669"/>
                  </a:lnTo>
                  <a:lnTo>
                    <a:pt x="359" y="692"/>
                  </a:lnTo>
                  <a:lnTo>
                    <a:pt x="300" y="765"/>
                  </a:lnTo>
                  <a:lnTo>
                    <a:pt x="287" y="829"/>
                  </a:lnTo>
                  <a:lnTo>
                    <a:pt x="214" y="742"/>
                  </a:lnTo>
                  <a:lnTo>
                    <a:pt x="140" y="701"/>
                  </a:lnTo>
                  <a:lnTo>
                    <a:pt x="182" y="746"/>
                  </a:lnTo>
                  <a:lnTo>
                    <a:pt x="241" y="829"/>
                  </a:lnTo>
                  <a:lnTo>
                    <a:pt x="59" y="793"/>
                  </a:lnTo>
                  <a:lnTo>
                    <a:pt x="23" y="778"/>
                  </a:lnTo>
                  <a:lnTo>
                    <a:pt x="0" y="674"/>
                  </a:lnTo>
                  <a:lnTo>
                    <a:pt x="13" y="530"/>
                  </a:lnTo>
                  <a:lnTo>
                    <a:pt x="40" y="435"/>
                  </a:lnTo>
                  <a:lnTo>
                    <a:pt x="155" y="362"/>
                  </a:lnTo>
                  <a:lnTo>
                    <a:pt x="296" y="298"/>
                  </a:lnTo>
                  <a:lnTo>
                    <a:pt x="572" y="207"/>
                  </a:lnTo>
                  <a:lnTo>
                    <a:pt x="795" y="145"/>
                  </a:lnTo>
                  <a:lnTo>
                    <a:pt x="917" y="135"/>
                  </a:lnTo>
                  <a:lnTo>
                    <a:pt x="968" y="207"/>
                  </a:lnTo>
                  <a:lnTo>
                    <a:pt x="1123" y="285"/>
                  </a:lnTo>
                  <a:lnTo>
                    <a:pt x="1040" y="217"/>
                  </a:lnTo>
                  <a:lnTo>
                    <a:pt x="977" y="182"/>
                  </a:lnTo>
                  <a:lnTo>
                    <a:pt x="953" y="131"/>
                  </a:lnTo>
                  <a:lnTo>
                    <a:pt x="963" y="108"/>
                  </a:lnTo>
                  <a:lnTo>
                    <a:pt x="1008" y="108"/>
                  </a:lnTo>
                  <a:lnTo>
                    <a:pt x="1036" y="135"/>
                  </a:lnTo>
                  <a:lnTo>
                    <a:pt x="1063" y="163"/>
                  </a:lnTo>
                  <a:lnTo>
                    <a:pt x="1132" y="190"/>
                  </a:lnTo>
                  <a:lnTo>
                    <a:pt x="1068" y="135"/>
                  </a:lnTo>
                  <a:lnTo>
                    <a:pt x="1040" y="95"/>
                  </a:lnTo>
                  <a:lnTo>
                    <a:pt x="1059" y="67"/>
                  </a:lnTo>
                  <a:lnTo>
                    <a:pt x="1113" y="50"/>
                  </a:lnTo>
                  <a:lnTo>
                    <a:pt x="1186" y="113"/>
                  </a:lnTo>
                  <a:lnTo>
                    <a:pt x="1255" y="154"/>
                  </a:lnTo>
                  <a:lnTo>
                    <a:pt x="1173" y="63"/>
                  </a:lnTo>
                  <a:lnTo>
                    <a:pt x="1145" y="27"/>
                  </a:lnTo>
                  <a:lnTo>
                    <a:pt x="1145" y="0"/>
                  </a:lnTo>
                  <a:lnTo>
                    <a:pt x="1213" y="10"/>
                  </a:lnTo>
                  <a:lnTo>
                    <a:pt x="1277" y="54"/>
                  </a:lnTo>
                  <a:lnTo>
                    <a:pt x="1319" y="86"/>
                  </a:lnTo>
                  <a:lnTo>
                    <a:pt x="1514" y="104"/>
                  </a:lnTo>
                  <a:lnTo>
                    <a:pt x="1508" y="54"/>
                  </a:lnTo>
                  <a:lnTo>
                    <a:pt x="1567" y="35"/>
                  </a:lnTo>
                  <a:lnTo>
                    <a:pt x="1567" y="99"/>
                  </a:lnTo>
                  <a:lnTo>
                    <a:pt x="1626" y="113"/>
                  </a:lnTo>
                  <a:lnTo>
                    <a:pt x="1754" y="131"/>
                  </a:lnTo>
                  <a:lnTo>
                    <a:pt x="1745" y="63"/>
                  </a:lnTo>
                  <a:lnTo>
                    <a:pt x="1790" y="63"/>
                  </a:lnTo>
                  <a:lnTo>
                    <a:pt x="1795" y="131"/>
                  </a:lnTo>
                  <a:lnTo>
                    <a:pt x="1868" y="127"/>
                  </a:lnTo>
                  <a:lnTo>
                    <a:pt x="1946" y="108"/>
                  </a:lnTo>
                  <a:lnTo>
                    <a:pt x="1950" y="54"/>
                  </a:lnTo>
                  <a:lnTo>
                    <a:pt x="1982" y="31"/>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57" name="Freeform 250"/>
            <p:cNvSpPr>
              <a:spLocks/>
            </p:cNvSpPr>
            <p:nvPr/>
          </p:nvSpPr>
          <p:spPr bwMode="auto">
            <a:xfrm>
              <a:off x="5515" y="2093"/>
              <a:ext cx="47" cy="8"/>
            </a:xfrm>
            <a:custGeom>
              <a:avLst/>
              <a:gdLst>
                <a:gd name="T0" fmla="*/ 0 w 280"/>
                <a:gd name="T1" fmla="*/ 0 h 48"/>
                <a:gd name="T2" fmla="*/ 0 w 280"/>
                <a:gd name="T3" fmla="*/ 0 h 48"/>
                <a:gd name="T4" fmla="*/ 0 w 280"/>
                <a:gd name="T5" fmla="*/ 0 h 48"/>
                <a:gd name="T6" fmla="*/ 0 w 280"/>
                <a:gd name="T7" fmla="*/ 0 h 4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0" h="48">
                  <a:moveTo>
                    <a:pt x="280" y="0"/>
                  </a:moveTo>
                  <a:lnTo>
                    <a:pt x="149" y="48"/>
                  </a:lnTo>
                  <a:lnTo>
                    <a:pt x="0" y="35"/>
                  </a:lnTo>
                  <a:lnTo>
                    <a:pt x="28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58" name="Freeform 251"/>
            <p:cNvSpPr>
              <a:spLocks/>
            </p:cNvSpPr>
            <p:nvPr/>
          </p:nvSpPr>
          <p:spPr bwMode="auto">
            <a:xfrm>
              <a:off x="5580" y="2080"/>
              <a:ext cx="28" cy="10"/>
            </a:xfrm>
            <a:custGeom>
              <a:avLst/>
              <a:gdLst>
                <a:gd name="T0" fmla="*/ 0 w 170"/>
                <a:gd name="T1" fmla="*/ 0 h 57"/>
                <a:gd name="T2" fmla="*/ 0 w 170"/>
                <a:gd name="T3" fmla="*/ 0 h 57"/>
                <a:gd name="T4" fmla="*/ 0 w 170"/>
                <a:gd name="T5" fmla="*/ 0 h 57"/>
                <a:gd name="T6" fmla="*/ 0 w 170"/>
                <a:gd name="T7" fmla="*/ 0 h 57"/>
                <a:gd name="T8" fmla="*/ 0 w 170"/>
                <a:gd name="T9" fmla="*/ 0 h 5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0" h="57">
                  <a:moveTo>
                    <a:pt x="170" y="0"/>
                  </a:moveTo>
                  <a:lnTo>
                    <a:pt x="125" y="35"/>
                  </a:lnTo>
                  <a:lnTo>
                    <a:pt x="0" y="53"/>
                  </a:lnTo>
                  <a:lnTo>
                    <a:pt x="130" y="57"/>
                  </a:lnTo>
                  <a:lnTo>
                    <a:pt x="17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59" name="Freeform 252"/>
            <p:cNvSpPr>
              <a:spLocks/>
            </p:cNvSpPr>
            <p:nvPr/>
          </p:nvSpPr>
          <p:spPr bwMode="auto">
            <a:xfrm>
              <a:off x="5445" y="2073"/>
              <a:ext cx="44" cy="24"/>
            </a:xfrm>
            <a:custGeom>
              <a:avLst/>
              <a:gdLst>
                <a:gd name="T0" fmla="*/ 0 w 263"/>
                <a:gd name="T1" fmla="*/ 0 h 143"/>
                <a:gd name="T2" fmla="*/ 0 w 263"/>
                <a:gd name="T3" fmla="*/ 0 h 143"/>
                <a:gd name="T4" fmla="*/ 0 w 263"/>
                <a:gd name="T5" fmla="*/ 0 h 143"/>
                <a:gd name="T6" fmla="*/ 0 w 263"/>
                <a:gd name="T7" fmla="*/ 0 h 143"/>
                <a:gd name="T8" fmla="*/ 0 w 263"/>
                <a:gd name="T9" fmla="*/ 0 h 143"/>
                <a:gd name="T10" fmla="*/ 0 w 263"/>
                <a:gd name="T11" fmla="*/ 0 h 143"/>
                <a:gd name="T12" fmla="*/ 0 w 263"/>
                <a:gd name="T13" fmla="*/ 0 h 143"/>
                <a:gd name="T14" fmla="*/ 0 w 263"/>
                <a:gd name="T15" fmla="*/ 0 h 143"/>
                <a:gd name="T16" fmla="*/ 0 w 263"/>
                <a:gd name="T17" fmla="*/ 0 h 14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63" h="143">
                  <a:moveTo>
                    <a:pt x="263" y="0"/>
                  </a:moveTo>
                  <a:lnTo>
                    <a:pt x="145" y="13"/>
                  </a:lnTo>
                  <a:lnTo>
                    <a:pt x="122" y="31"/>
                  </a:lnTo>
                  <a:lnTo>
                    <a:pt x="122" y="76"/>
                  </a:lnTo>
                  <a:lnTo>
                    <a:pt x="113" y="124"/>
                  </a:lnTo>
                  <a:lnTo>
                    <a:pt x="0" y="143"/>
                  </a:lnTo>
                  <a:lnTo>
                    <a:pt x="136" y="138"/>
                  </a:lnTo>
                  <a:lnTo>
                    <a:pt x="159" y="48"/>
                  </a:lnTo>
                  <a:lnTo>
                    <a:pt x="263"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60" name="Freeform 253"/>
            <p:cNvSpPr>
              <a:spLocks/>
            </p:cNvSpPr>
            <p:nvPr/>
          </p:nvSpPr>
          <p:spPr bwMode="auto">
            <a:xfrm>
              <a:off x="5303" y="2127"/>
              <a:ext cx="142" cy="35"/>
            </a:xfrm>
            <a:custGeom>
              <a:avLst/>
              <a:gdLst>
                <a:gd name="T0" fmla="*/ 0 w 853"/>
                <a:gd name="T1" fmla="*/ 0 h 212"/>
                <a:gd name="T2" fmla="*/ 0 w 853"/>
                <a:gd name="T3" fmla="*/ 0 h 212"/>
                <a:gd name="T4" fmla="*/ 0 w 853"/>
                <a:gd name="T5" fmla="*/ 0 h 212"/>
                <a:gd name="T6" fmla="*/ 0 w 853"/>
                <a:gd name="T7" fmla="*/ 0 h 212"/>
                <a:gd name="T8" fmla="*/ 0 w 853"/>
                <a:gd name="T9" fmla="*/ 0 h 212"/>
                <a:gd name="T10" fmla="*/ 0 w 853"/>
                <a:gd name="T11" fmla="*/ 0 h 212"/>
                <a:gd name="T12" fmla="*/ 0 w 853"/>
                <a:gd name="T13" fmla="*/ 0 h 212"/>
                <a:gd name="T14" fmla="*/ 0 w 853"/>
                <a:gd name="T15" fmla="*/ 0 h 212"/>
                <a:gd name="T16" fmla="*/ 0 w 853"/>
                <a:gd name="T17" fmla="*/ 0 h 212"/>
                <a:gd name="T18" fmla="*/ 0 w 853"/>
                <a:gd name="T19" fmla="*/ 0 h 212"/>
                <a:gd name="T20" fmla="*/ 0 w 853"/>
                <a:gd name="T21" fmla="*/ 0 h 212"/>
                <a:gd name="T22" fmla="*/ 0 w 853"/>
                <a:gd name="T23" fmla="*/ 0 h 212"/>
                <a:gd name="T24" fmla="*/ 0 w 853"/>
                <a:gd name="T25" fmla="*/ 0 h 212"/>
                <a:gd name="T26" fmla="*/ 0 w 853"/>
                <a:gd name="T27" fmla="*/ 0 h 21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853" h="212">
                  <a:moveTo>
                    <a:pt x="853" y="0"/>
                  </a:moveTo>
                  <a:lnTo>
                    <a:pt x="636" y="10"/>
                  </a:lnTo>
                  <a:lnTo>
                    <a:pt x="413" y="63"/>
                  </a:lnTo>
                  <a:lnTo>
                    <a:pt x="249" y="71"/>
                  </a:lnTo>
                  <a:lnTo>
                    <a:pt x="114" y="99"/>
                  </a:lnTo>
                  <a:lnTo>
                    <a:pt x="64" y="170"/>
                  </a:lnTo>
                  <a:lnTo>
                    <a:pt x="0" y="212"/>
                  </a:lnTo>
                  <a:lnTo>
                    <a:pt x="64" y="198"/>
                  </a:lnTo>
                  <a:lnTo>
                    <a:pt x="123" y="117"/>
                  </a:lnTo>
                  <a:lnTo>
                    <a:pt x="304" y="81"/>
                  </a:lnTo>
                  <a:lnTo>
                    <a:pt x="413" y="81"/>
                  </a:lnTo>
                  <a:lnTo>
                    <a:pt x="500" y="63"/>
                  </a:lnTo>
                  <a:lnTo>
                    <a:pt x="649" y="23"/>
                  </a:lnTo>
                  <a:lnTo>
                    <a:pt x="853"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grpSp>
      <p:sp>
        <p:nvSpPr>
          <p:cNvPr id="2" name="Rectangle 17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17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412" name="对象 411"/>
          <p:cNvGraphicFramePr>
            <a:graphicFrameLocks noChangeAspect="1"/>
          </p:cNvGraphicFramePr>
          <p:nvPr>
            <p:extLst>
              <p:ext uri="{D42A27DB-BD31-4B8C-83A1-F6EECF244321}">
                <p14:modId xmlns:p14="http://schemas.microsoft.com/office/powerpoint/2010/main" val="1721117116"/>
              </p:ext>
            </p:extLst>
          </p:nvPr>
        </p:nvGraphicFramePr>
        <p:xfrm>
          <a:off x="1234937" y="1486630"/>
          <a:ext cx="440021" cy="504000"/>
        </p:xfrm>
        <a:graphic>
          <a:graphicData uri="http://schemas.openxmlformats.org/presentationml/2006/ole">
            <mc:AlternateContent xmlns:mc="http://schemas.openxmlformats.org/markup-compatibility/2006">
              <mc:Choice xmlns:v="urn:schemas-microsoft-com:vml" Requires="v">
                <p:oleObj spid="_x0000_s25700" name="Visio" r:id="rId7" imgW="3561172" imgH="4347469" progId="">
                  <p:embed/>
                </p:oleObj>
              </mc:Choice>
              <mc:Fallback>
                <p:oleObj name="Visio" r:id="rId7" imgW="3561172" imgH="4347469" progId="">
                  <p:embed/>
                  <p:pic>
                    <p:nvPicPr>
                      <p:cNvPr id="0" name="Picture 88"/>
                      <p:cNvPicPr>
                        <a:picLocks noChangeAspect="1" noChangeArrowheads="1"/>
                      </p:cNvPicPr>
                      <p:nvPr/>
                    </p:nvPicPr>
                    <p:blipFill>
                      <a:blip r:embed="rId8">
                        <a:extLst>
                          <a:ext uri="{28A0092B-C50C-407E-A947-70E740481C1C}">
                            <a14:useLocalDpi xmlns:a14="http://schemas.microsoft.com/office/drawing/2010/main" val="0"/>
                          </a:ext>
                        </a:extLst>
                      </a:blip>
                      <a:srcRect l="5348" t="4167" r="4546" b="11185"/>
                      <a:stretch>
                        <a:fillRect/>
                      </a:stretch>
                    </p:blipFill>
                    <p:spPr bwMode="auto">
                      <a:xfrm>
                        <a:off x="1234937" y="1486630"/>
                        <a:ext cx="440021" cy="504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13" name="Rectangle 18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414" name="对象 413"/>
          <p:cNvGraphicFramePr>
            <a:graphicFrameLocks noChangeAspect="1"/>
          </p:cNvGraphicFramePr>
          <p:nvPr>
            <p:extLst>
              <p:ext uri="{D42A27DB-BD31-4B8C-83A1-F6EECF244321}">
                <p14:modId xmlns:p14="http://schemas.microsoft.com/office/powerpoint/2010/main" val="1074971989"/>
              </p:ext>
            </p:extLst>
          </p:nvPr>
        </p:nvGraphicFramePr>
        <p:xfrm>
          <a:off x="7436052" y="1486630"/>
          <a:ext cx="443938" cy="504000"/>
        </p:xfrm>
        <a:graphic>
          <a:graphicData uri="http://schemas.openxmlformats.org/presentationml/2006/ole">
            <mc:AlternateContent xmlns:mc="http://schemas.openxmlformats.org/markup-compatibility/2006">
              <mc:Choice xmlns:v="urn:schemas-microsoft-com:vml" Requires="v">
                <p:oleObj spid="_x0000_s25701" name="Visio" r:id="rId9" imgW="3561172" imgH="4347469" progId="">
                  <p:embed/>
                </p:oleObj>
              </mc:Choice>
              <mc:Fallback>
                <p:oleObj name="Visio" r:id="rId9" imgW="3561172" imgH="4347469" progId="">
                  <p:embed/>
                  <p:pic>
                    <p:nvPicPr>
                      <p:cNvPr id="0" name="Picture 89"/>
                      <p:cNvPicPr>
                        <a:picLocks noChangeAspect="1" noChangeArrowheads="1"/>
                      </p:cNvPicPr>
                      <p:nvPr/>
                    </p:nvPicPr>
                    <p:blipFill>
                      <a:blip r:embed="rId10">
                        <a:extLst>
                          <a:ext uri="{28A0092B-C50C-407E-A947-70E740481C1C}">
                            <a14:useLocalDpi xmlns:a14="http://schemas.microsoft.com/office/drawing/2010/main" val="0"/>
                          </a:ext>
                        </a:extLst>
                      </a:blip>
                      <a:srcRect l="4546" t="3947" r="4546" b="11403"/>
                      <a:stretch>
                        <a:fillRect/>
                      </a:stretch>
                    </p:blipFill>
                    <p:spPr bwMode="auto">
                      <a:xfrm>
                        <a:off x="7436052" y="1486630"/>
                        <a:ext cx="443938" cy="504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22" name="Text Box 399"/>
          <p:cNvSpPr txBox="1">
            <a:spLocks noChangeArrowheads="1"/>
          </p:cNvSpPr>
          <p:nvPr/>
        </p:nvSpPr>
        <p:spPr bwMode="auto">
          <a:xfrm>
            <a:off x="7471795" y="1099579"/>
            <a:ext cx="53091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900" b="1" dirty="0">
                <a:latin typeface="微软雅黑" pitchFamily="34" charset="-122"/>
                <a:ea typeface="微软雅黑" pitchFamily="34" charset="-122"/>
              </a:rPr>
              <a:t>用户</a:t>
            </a:r>
            <a:endParaRPr kumimoji="1" lang="en-US" altLang="zh-CN" sz="900" b="1" dirty="0">
              <a:latin typeface="微软雅黑" pitchFamily="34" charset="-122"/>
              <a:ea typeface="微软雅黑" pitchFamily="34" charset="-122"/>
            </a:endParaRPr>
          </a:p>
          <a:p>
            <a:pPr algn="ctr" eaLnBrk="1" hangingPunct="1"/>
            <a:r>
              <a:rPr kumimoji="1" lang="zh-CN" altLang="en-US" sz="900" b="1" dirty="0">
                <a:latin typeface="微软雅黑" pitchFamily="34" charset="-122"/>
                <a:ea typeface="微软雅黑" pitchFamily="34" charset="-122"/>
              </a:rPr>
              <a:t>收件人</a:t>
            </a:r>
          </a:p>
        </p:txBody>
      </p:sp>
    </p:spTree>
    <p:extLst>
      <p:ext uri="{BB962C8B-B14F-4D97-AF65-F5344CB8AC3E}">
        <p14:creationId xmlns:p14="http://schemas.microsoft.com/office/powerpoint/2010/main" val="3984313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repeatCount="3000" fill="hold" grpId="0" nodeType="withEffect">
                                  <p:stCondLst>
                                    <p:cond delay="0"/>
                                  </p:stCondLst>
                                  <p:childTnLst>
                                    <p:set>
                                      <p:cBhvr>
                                        <p:cTn id="6" dur="1" fill="hold">
                                          <p:stCondLst>
                                            <p:cond delay="0"/>
                                          </p:stCondLst>
                                        </p:cTn>
                                        <p:tgtEl>
                                          <p:spTgt spid="352"/>
                                        </p:tgtEl>
                                        <p:attrNameLst>
                                          <p:attrName>style.visibility</p:attrName>
                                        </p:attrNameLst>
                                      </p:cBhvr>
                                      <p:to>
                                        <p:strVal val="visible"/>
                                      </p:to>
                                    </p:set>
                                    <p:animEffect transition="in" filter="wipe(left)">
                                      <p:cBhvr>
                                        <p:cTn id="7" dur="1000"/>
                                        <p:tgtEl>
                                          <p:spTgt spid="3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2" grpId="0" animBg="1"/>
    </p:bld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4"/>
          <p:cNvSpPr/>
          <p:nvPr/>
        </p:nvSpPr>
        <p:spPr>
          <a:xfrm>
            <a:off x="556963" y="1057072"/>
            <a:ext cx="8048776" cy="331493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AutoShape 5"/>
          <p:cNvSpPr>
            <a:spLocks noChangeArrowheads="1"/>
          </p:cNvSpPr>
          <p:nvPr/>
        </p:nvSpPr>
        <p:spPr bwMode="auto">
          <a:xfrm>
            <a:off x="556963" y="633865"/>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7" name="Rectangle 6"/>
          <p:cNvSpPr>
            <a:spLocks noChangeArrowheads="1"/>
          </p:cNvSpPr>
          <p:nvPr/>
        </p:nvSpPr>
        <p:spPr bwMode="auto">
          <a:xfrm>
            <a:off x="2783425" y="600654"/>
            <a:ext cx="359585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电子邮件的最主要的组成构件</a:t>
            </a:r>
          </a:p>
        </p:txBody>
      </p:sp>
      <p:graphicFrame>
        <p:nvGraphicFramePr>
          <p:cNvPr id="8" name="Object 383"/>
          <p:cNvGraphicFramePr>
            <a:graphicFrameLocks noChangeAspect="1"/>
          </p:cNvGraphicFramePr>
          <p:nvPr>
            <p:extLst>
              <p:ext uri="{D42A27DB-BD31-4B8C-83A1-F6EECF244321}">
                <p14:modId xmlns:p14="http://schemas.microsoft.com/office/powerpoint/2010/main" val="3862719621"/>
              </p:ext>
            </p:extLst>
          </p:nvPr>
        </p:nvGraphicFramePr>
        <p:xfrm>
          <a:off x="3846905" y="3061396"/>
          <a:ext cx="1597512" cy="842777"/>
        </p:xfrm>
        <a:graphic>
          <a:graphicData uri="http://schemas.openxmlformats.org/presentationml/2006/ole">
            <mc:AlternateContent xmlns:mc="http://schemas.openxmlformats.org/markup-compatibility/2006">
              <mc:Choice xmlns:v="urn:schemas-microsoft-com:vml" Requires="v">
                <p:oleObj spid="_x0000_s26722" name="VISIO" r:id="rId3" imgW="1687068" imgH="964692" progId="">
                  <p:embed/>
                </p:oleObj>
              </mc:Choice>
              <mc:Fallback>
                <p:oleObj name="VISIO" r:id="rId3" imgW="1687068" imgH="964692" progId="">
                  <p:embed/>
                  <p:pic>
                    <p:nvPicPr>
                      <p:cNvPr id="0" name="Picture 8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46905" y="3061396"/>
                        <a:ext cx="1597512" cy="842777"/>
                      </a:xfrm>
                      <a:prstGeom prst="rect">
                        <a:avLst/>
                      </a:prstGeom>
                      <a:noFill/>
                      <a:ln>
                        <a:noFill/>
                      </a:ln>
                      <a:effectLst>
                        <a:outerShdw dist="25400" dir="54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graphicFrame>
        <p:nvGraphicFramePr>
          <p:cNvPr id="9" name="Object 383"/>
          <p:cNvGraphicFramePr>
            <a:graphicFrameLocks noChangeAspect="1"/>
          </p:cNvGraphicFramePr>
          <p:nvPr>
            <p:extLst>
              <p:ext uri="{D42A27DB-BD31-4B8C-83A1-F6EECF244321}">
                <p14:modId xmlns:p14="http://schemas.microsoft.com/office/powerpoint/2010/main" val="3778078886"/>
              </p:ext>
            </p:extLst>
          </p:nvPr>
        </p:nvGraphicFramePr>
        <p:xfrm>
          <a:off x="5780655" y="2998336"/>
          <a:ext cx="1597279" cy="842777"/>
        </p:xfrm>
        <a:graphic>
          <a:graphicData uri="http://schemas.openxmlformats.org/presentationml/2006/ole">
            <mc:AlternateContent xmlns:mc="http://schemas.openxmlformats.org/markup-compatibility/2006">
              <mc:Choice xmlns:v="urn:schemas-microsoft-com:vml" Requires="v">
                <p:oleObj spid="_x0000_s26723" name="VISIO" r:id="rId5" imgW="1687068" imgH="964692" progId="">
                  <p:embed/>
                </p:oleObj>
              </mc:Choice>
              <mc:Fallback>
                <p:oleObj name="VISIO" r:id="rId5" imgW="1687068" imgH="964692" progId="">
                  <p:embed/>
                  <p:pic>
                    <p:nvPicPr>
                      <p:cNvPr id="0" name="Picture 8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80655" y="2998336"/>
                        <a:ext cx="1597279" cy="842777"/>
                      </a:xfrm>
                      <a:prstGeom prst="rect">
                        <a:avLst/>
                      </a:prstGeom>
                      <a:noFill/>
                      <a:effectLst>
                        <a:outerShdw dist="25400" dir="5400000" algn="ctr" rotWithShape="0">
                          <a:schemeClr val="bg2"/>
                        </a:outerShdw>
                      </a:effectLst>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 name="Line 3"/>
          <p:cNvSpPr>
            <a:spLocks noChangeShapeType="1"/>
          </p:cNvSpPr>
          <p:nvPr/>
        </p:nvSpPr>
        <p:spPr bwMode="auto">
          <a:xfrm flipH="1" flipV="1">
            <a:off x="2328917" y="3358737"/>
            <a:ext cx="483179" cy="44601"/>
          </a:xfrm>
          <a:prstGeom prst="line">
            <a:avLst/>
          </a:prstGeom>
          <a:noFill/>
          <a:ln w="38100">
            <a:solidFill>
              <a:srgbClr val="0000FF"/>
            </a:solidFill>
            <a:round/>
            <a:headEnd/>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11" name="Freeform 4"/>
          <p:cNvSpPr>
            <a:spLocks/>
          </p:cNvSpPr>
          <p:nvPr/>
        </p:nvSpPr>
        <p:spPr bwMode="auto">
          <a:xfrm>
            <a:off x="6375543" y="3320641"/>
            <a:ext cx="483179" cy="83627"/>
          </a:xfrm>
          <a:custGeom>
            <a:avLst/>
            <a:gdLst>
              <a:gd name="T0" fmla="*/ 2147483646 w 480"/>
              <a:gd name="T1" fmla="*/ 0 h 90"/>
              <a:gd name="T2" fmla="*/ 0 w 480"/>
              <a:gd name="T3" fmla="*/ 2147483646 h 90"/>
              <a:gd name="T4" fmla="*/ 0 60000 65536"/>
              <a:gd name="T5" fmla="*/ 0 60000 65536"/>
            </a:gdLst>
            <a:ahLst/>
            <a:cxnLst>
              <a:cxn ang="T4">
                <a:pos x="T0" y="T1"/>
              </a:cxn>
              <a:cxn ang="T5">
                <a:pos x="T2" y="T3"/>
              </a:cxn>
            </a:cxnLst>
            <a:rect l="0" t="0" r="r" b="b"/>
            <a:pathLst>
              <a:path w="480" h="90">
                <a:moveTo>
                  <a:pt x="480" y="0"/>
                </a:moveTo>
                <a:lnTo>
                  <a:pt x="0" y="90"/>
                </a:lnTo>
              </a:path>
            </a:pathLst>
          </a:custGeom>
          <a:noFill/>
          <a:ln w="38100" cmpd="sng">
            <a:solidFill>
              <a:srgbClr val="0000FF"/>
            </a:solidFill>
            <a:round/>
            <a:headEnd type="none" w="med" len="med"/>
            <a:tailEnd type="none" w="sm"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12" name="Line 5"/>
          <p:cNvSpPr>
            <a:spLocks noChangeShapeType="1"/>
          </p:cNvSpPr>
          <p:nvPr/>
        </p:nvSpPr>
        <p:spPr bwMode="auto">
          <a:xfrm flipH="1" flipV="1">
            <a:off x="5360866" y="3447939"/>
            <a:ext cx="495259" cy="0"/>
          </a:xfrm>
          <a:prstGeom prst="line">
            <a:avLst/>
          </a:prstGeom>
          <a:noFill/>
          <a:ln w="38100">
            <a:solidFill>
              <a:srgbClr val="0000FF"/>
            </a:solidFill>
            <a:round/>
            <a:headEnd/>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13" name="Line 6"/>
          <p:cNvSpPr>
            <a:spLocks noChangeShapeType="1"/>
          </p:cNvSpPr>
          <p:nvPr/>
        </p:nvSpPr>
        <p:spPr bwMode="auto">
          <a:xfrm flipH="1" flipV="1">
            <a:off x="3440229" y="3440506"/>
            <a:ext cx="495259" cy="0"/>
          </a:xfrm>
          <a:prstGeom prst="line">
            <a:avLst/>
          </a:prstGeom>
          <a:noFill/>
          <a:ln w="38100">
            <a:solidFill>
              <a:srgbClr val="0000FF"/>
            </a:solidFill>
            <a:round/>
            <a:headEnd/>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14" name="Text Box 7"/>
          <p:cNvSpPr txBox="1">
            <a:spLocks noChangeArrowheads="1"/>
          </p:cNvSpPr>
          <p:nvPr/>
        </p:nvSpPr>
        <p:spPr bwMode="auto">
          <a:xfrm>
            <a:off x="1700784" y="2878345"/>
            <a:ext cx="530915"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900" b="1">
                <a:latin typeface="微软雅黑" pitchFamily="34" charset="-122"/>
                <a:ea typeface="微软雅黑" pitchFamily="34" charset="-122"/>
              </a:rPr>
              <a:t>发送方</a:t>
            </a:r>
          </a:p>
        </p:txBody>
      </p:sp>
      <p:sp>
        <p:nvSpPr>
          <p:cNvPr id="15" name="Text Box 8"/>
          <p:cNvSpPr txBox="1">
            <a:spLocks noChangeArrowheads="1"/>
          </p:cNvSpPr>
          <p:nvPr/>
        </p:nvSpPr>
        <p:spPr bwMode="auto">
          <a:xfrm>
            <a:off x="2324891" y="3967357"/>
            <a:ext cx="646331"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900" b="1">
                <a:solidFill>
                  <a:srgbClr val="0000FF"/>
                </a:solidFill>
                <a:latin typeface="微软雅黑" pitchFamily="34" charset="-122"/>
                <a:ea typeface="微软雅黑" pitchFamily="34" charset="-122"/>
              </a:rPr>
              <a:t>邮件缓存</a:t>
            </a:r>
          </a:p>
        </p:txBody>
      </p:sp>
      <p:sp>
        <p:nvSpPr>
          <p:cNvPr id="16" name="Text Box 9"/>
          <p:cNvSpPr txBox="1">
            <a:spLocks noChangeArrowheads="1"/>
          </p:cNvSpPr>
          <p:nvPr/>
        </p:nvSpPr>
        <p:spPr bwMode="auto">
          <a:xfrm>
            <a:off x="5131356" y="3985011"/>
            <a:ext cx="76174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900" b="1">
                <a:latin typeface="微软雅黑" pitchFamily="34" charset="-122"/>
                <a:ea typeface="微软雅黑" pitchFamily="34" charset="-122"/>
              </a:rPr>
              <a:t>   </a:t>
            </a:r>
            <a:r>
              <a:rPr kumimoji="1" lang="zh-CN" altLang="en-US" sz="900" b="1">
                <a:latin typeface="微软雅黑" pitchFamily="34" charset="-122"/>
                <a:ea typeface="微软雅黑" pitchFamily="34" charset="-122"/>
              </a:rPr>
              <a:t>接收方</a:t>
            </a:r>
          </a:p>
          <a:p>
            <a:pPr algn="ctr" eaLnBrk="1" hangingPunct="1"/>
            <a:r>
              <a:rPr kumimoji="1" lang="zh-CN" altLang="en-US" sz="900" b="1">
                <a:latin typeface="微软雅黑" pitchFamily="34" charset="-122"/>
                <a:ea typeface="微软雅黑" pitchFamily="34" charset="-122"/>
              </a:rPr>
              <a:t>邮件服务器</a:t>
            </a:r>
          </a:p>
        </p:txBody>
      </p:sp>
      <p:sp>
        <p:nvSpPr>
          <p:cNvPr id="17" name="Oval 10"/>
          <p:cNvSpPr>
            <a:spLocks noChangeArrowheads="1"/>
          </p:cNvSpPr>
          <p:nvPr/>
        </p:nvSpPr>
        <p:spPr bwMode="auto">
          <a:xfrm>
            <a:off x="5662853" y="3045600"/>
            <a:ext cx="822411" cy="759149"/>
          </a:xfrm>
          <a:prstGeom prst="ellipse">
            <a:avLst/>
          </a:prstGeom>
          <a:solidFill>
            <a:srgbClr val="00FFCC"/>
          </a:solidFill>
          <a:ln w="9525">
            <a:solidFill>
              <a:schemeClr val="tx1"/>
            </a:solidFill>
            <a:round/>
            <a:headEnd/>
            <a:tailEnd/>
          </a:ln>
          <a:effectLst/>
        </p:spPr>
        <p:txBody>
          <a:bodyPr wrap="none" anchor="ctr"/>
          <a:lstStyle/>
          <a:p>
            <a:pPr algn="ctr" eaLnBrk="1" hangingPunct="1"/>
            <a:endParaRPr lang="zh-CN" altLang="en-US" sz="900" b="1">
              <a:latin typeface="微软雅黑" pitchFamily="34" charset="-122"/>
              <a:ea typeface="微软雅黑" pitchFamily="34" charset="-122"/>
            </a:endParaRPr>
          </a:p>
        </p:txBody>
      </p:sp>
      <p:grpSp>
        <p:nvGrpSpPr>
          <p:cNvPr id="18" name="Group 11"/>
          <p:cNvGrpSpPr>
            <a:grpSpLocks/>
          </p:cNvGrpSpPr>
          <p:nvPr/>
        </p:nvGrpSpPr>
        <p:grpSpPr bwMode="auto">
          <a:xfrm>
            <a:off x="5905450" y="3109714"/>
            <a:ext cx="289908" cy="267607"/>
            <a:chOff x="2351" y="2975"/>
            <a:chExt cx="481" cy="433"/>
          </a:xfrm>
          <a:effectLst/>
        </p:grpSpPr>
        <p:sp>
          <p:nvSpPr>
            <p:cNvPr id="19" name="Rectangle 12"/>
            <p:cNvSpPr>
              <a:spLocks noChangeArrowheads="1"/>
            </p:cNvSpPr>
            <p:nvPr/>
          </p:nvSpPr>
          <p:spPr bwMode="auto">
            <a:xfrm rot="-5400000">
              <a:off x="2376" y="2952"/>
              <a:ext cx="432" cy="480"/>
            </a:xfrm>
            <a:prstGeom prst="rect">
              <a:avLst/>
            </a:prstGeom>
            <a:solidFill>
              <a:srgbClr val="CCECFF"/>
            </a:solidFill>
            <a:ln w="19050">
              <a:solidFill>
                <a:schemeClr val="tx1"/>
              </a:solidFill>
              <a:miter lim="800000"/>
              <a:headEnd/>
              <a:tailEnd/>
            </a:ln>
            <a:effectLst>
              <a:outerShdw dist="35921" dir="2700000" algn="ctr" rotWithShape="0">
                <a:schemeClr val="bg2"/>
              </a:outerShdw>
            </a:effectLst>
          </p:spPr>
          <p:txBody>
            <a:bodyPr wrap="none" anchor="ctr"/>
            <a:lstStyle/>
            <a:p>
              <a:pPr algn="ctr" eaLnBrk="1" hangingPunct="1"/>
              <a:endParaRPr lang="zh-CN" altLang="en-US" sz="900" b="1">
                <a:latin typeface="微软雅黑" pitchFamily="34" charset="-122"/>
                <a:ea typeface="微软雅黑" pitchFamily="34" charset="-122"/>
              </a:endParaRPr>
            </a:p>
          </p:txBody>
        </p:sp>
        <p:sp>
          <p:nvSpPr>
            <p:cNvPr id="20" name="Line 13"/>
            <p:cNvSpPr>
              <a:spLocks noChangeShapeType="1"/>
            </p:cNvSpPr>
            <p:nvPr/>
          </p:nvSpPr>
          <p:spPr bwMode="auto">
            <a:xfrm rot="10800000">
              <a:off x="2351" y="3321"/>
              <a:ext cx="48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21" name="Line 14"/>
            <p:cNvSpPr>
              <a:spLocks noChangeShapeType="1"/>
            </p:cNvSpPr>
            <p:nvPr/>
          </p:nvSpPr>
          <p:spPr bwMode="auto">
            <a:xfrm rot="10800000">
              <a:off x="2351" y="3234"/>
              <a:ext cx="48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22" name="Line 15"/>
            <p:cNvSpPr>
              <a:spLocks noChangeShapeType="1"/>
            </p:cNvSpPr>
            <p:nvPr/>
          </p:nvSpPr>
          <p:spPr bwMode="auto">
            <a:xfrm rot="10800000">
              <a:off x="2351" y="3148"/>
              <a:ext cx="48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23" name="Line 16"/>
            <p:cNvSpPr>
              <a:spLocks noChangeShapeType="1"/>
            </p:cNvSpPr>
            <p:nvPr/>
          </p:nvSpPr>
          <p:spPr bwMode="auto">
            <a:xfrm rot="10800000">
              <a:off x="2351" y="3061"/>
              <a:ext cx="48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24" name="Line 17"/>
            <p:cNvSpPr>
              <a:spLocks noChangeShapeType="1"/>
            </p:cNvSpPr>
            <p:nvPr/>
          </p:nvSpPr>
          <p:spPr bwMode="auto">
            <a:xfrm rot="5400000">
              <a:off x="2519" y="3191"/>
              <a:ext cx="43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25" name="Line 18"/>
            <p:cNvSpPr>
              <a:spLocks noChangeShapeType="1"/>
            </p:cNvSpPr>
            <p:nvPr/>
          </p:nvSpPr>
          <p:spPr bwMode="auto">
            <a:xfrm rot="5400000">
              <a:off x="2423" y="3191"/>
              <a:ext cx="43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26" name="Line 19"/>
            <p:cNvSpPr>
              <a:spLocks noChangeShapeType="1"/>
            </p:cNvSpPr>
            <p:nvPr/>
          </p:nvSpPr>
          <p:spPr bwMode="auto">
            <a:xfrm rot="5400000">
              <a:off x="2327" y="3191"/>
              <a:ext cx="43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27" name="Line 20"/>
            <p:cNvSpPr>
              <a:spLocks noChangeShapeType="1"/>
            </p:cNvSpPr>
            <p:nvPr/>
          </p:nvSpPr>
          <p:spPr bwMode="auto">
            <a:xfrm rot="5400000">
              <a:off x="2231" y="3191"/>
              <a:ext cx="43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grpSp>
      <p:grpSp>
        <p:nvGrpSpPr>
          <p:cNvPr id="28" name="Group 21"/>
          <p:cNvGrpSpPr>
            <a:grpSpLocks/>
          </p:cNvGrpSpPr>
          <p:nvPr/>
        </p:nvGrpSpPr>
        <p:grpSpPr bwMode="auto">
          <a:xfrm>
            <a:off x="5839013" y="3433072"/>
            <a:ext cx="463047" cy="267607"/>
            <a:chOff x="1296" y="768"/>
            <a:chExt cx="556" cy="336"/>
          </a:xfrm>
          <a:effectLst/>
        </p:grpSpPr>
        <p:sp>
          <p:nvSpPr>
            <p:cNvPr id="29" name="Rectangle 22"/>
            <p:cNvSpPr>
              <a:spLocks noChangeArrowheads="1"/>
            </p:cNvSpPr>
            <p:nvPr/>
          </p:nvSpPr>
          <p:spPr bwMode="auto">
            <a:xfrm>
              <a:off x="1296" y="768"/>
              <a:ext cx="556" cy="336"/>
            </a:xfrm>
            <a:prstGeom prst="rect">
              <a:avLst/>
            </a:prstGeom>
            <a:solidFill>
              <a:srgbClr val="FFFF99"/>
            </a:solidFill>
            <a:ln w="12700">
              <a:solidFill>
                <a:schemeClr val="tx1"/>
              </a:solidFill>
              <a:miter lim="800000"/>
              <a:headEnd/>
              <a:tailEnd/>
            </a:ln>
            <a:effectLst>
              <a:outerShdw dist="35921" dir="2700000" algn="ctr" rotWithShape="0">
                <a:schemeClr val="bg2"/>
              </a:outerShdw>
            </a:effectLst>
          </p:spPr>
          <p:txBody>
            <a:bodyPr wrap="none" anchor="ctr"/>
            <a:lstStyle/>
            <a:p>
              <a:pPr algn="ctr" eaLnBrk="1" hangingPunct="1"/>
              <a:endParaRPr kumimoji="1" lang="zh-CN" altLang="zh-CN" sz="900" b="1">
                <a:latin typeface="微软雅黑" pitchFamily="34" charset="-122"/>
                <a:ea typeface="微软雅黑" pitchFamily="34" charset="-122"/>
              </a:endParaRPr>
            </a:p>
          </p:txBody>
        </p:sp>
        <p:grpSp>
          <p:nvGrpSpPr>
            <p:cNvPr id="30" name="Group 23"/>
            <p:cNvGrpSpPr>
              <a:grpSpLocks/>
            </p:cNvGrpSpPr>
            <p:nvPr/>
          </p:nvGrpSpPr>
          <p:grpSpPr bwMode="auto">
            <a:xfrm>
              <a:off x="1367" y="829"/>
              <a:ext cx="393" cy="214"/>
              <a:chOff x="2928" y="3744"/>
              <a:chExt cx="528" cy="336"/>
            </a:xfrm>
          </p:grpSpPr>
          <p:grpSp>
            <p:nvGrpSpPr>
              <p:cNvPr id="31" name="Group 24"/>
              <p:cNvGrpSpPr>
                <a:grpSpLocks/>
              </p:cNvGrpSpPr>
              <p:nvPr/>
            </p:nvGrpSpPr>
            <p:grpSpPr bwMode="auto">
              <a:xfrm>
                <a:off x="3024" y="3744"/>
                <a:ext cx="432" cy="240"/>
                <a:chOff x="2736" y="3648"/>
                <a:chExt cx="432" cy="240"/>
              </a:xfrm>
            </p:grpSpPr>
            <p:grpSp>
              <p:nvGrpSpPr>
                <p:cNvPr id="46" name="Group 25"/>
                <p:cNvGrpSpPr>
                  <a:grpSpLocks/>
                </p:cNvGrpSpPr>
                <p:nvPr/>
              </p:nvGrpSpPr>
              <p:grpSpPr bwMode="auto">
                <a:xfrm>
                  <a:off x="2736" y="3648"/>
                  <a:ext cx="432" cy="240"/>
                  <a:chOff x="2592" y="3504"/>
                  <a:chExt cx="576" cy="384"/>
                </a:xfrm>
              </p:grpSpPr>
              <p:sp>
                <p:nvSpPr>
                  <p:cNvPr id="48" name="Rectangle 26"/>
                  <p:cNvSpPr>
                    <a:spLocks noChangeArrowheads="1"/>
                  </p:cNvSpPr>
                  <p:nvPr/>
                </p:nvSpPr>
                <p:spPr bwMode="auto">
                  <a:xfrm>
                    <a:off x="2592" y="3504"/>
                    <a:ext cx="576" cy="384"/>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en-US" sz="900" b="1">
                      <a:latin typeface="微软雅黑" pitchFamily="34" charset="-122"/>
                      <a:ea typeface="微软雅黑" pitchFamily="34" charset="-122"/>
                    </a:endParaRPr>
                  </a:p>
                </p:txBody>
              </p:sp>
              <p:sp>
                <p:nvSpPr>
                  <p:cNvPr id="49" name="Freeform 27"/>
                  <p:cNvSpPr>
                    <a:spLocks/>
                  </p:cNvSpPr>
                  <p:nvPr/>
                </p:nvSpPr>
                <p:spPr bwMode="auto">
                  <a:xfrm>
                    <a:off x="2592" y="3504"/>
                    <a:ext cx="576" cy="240"/>
                  </a:xfrm>
                  <a:custGeom>
                    <a:avLst/>
                    <a:gdLst>
                      <a:gd name="T0" fmla="*/ 0 w 576"/>
                      <a:gd name="T1" fmla="*/ 0 h 240"/>
                      <a:gd name="T2" fmla="*/ 288 w 576"/>
                      <a:gd name="T3" fmla="*/ 240 h 240"/>
                      <a:gd name="T4" fmla="*/ 576 w 576"/>
                      <a:gd name="T5" fmla="*/ 0 h 240"/>
                      <a:gd name="T6" fmla="*/ 0 60000 65536"/>
                      <a:gd name="T7" fmla="*/ 0 60000 65536"/>
                      <a:gd name="T8" fmla="*/ 0 60000 65536"/>
                    </a:gdLst>
                    <a:ahLst/>
                    <a:cxnLst>
                      <a:cxn ang="T6">
                        <a:pos x="T0" y="T1"/>
                      </a:cxn>
                      <a:cxn ang="T7">
                        <a:pos x="T2" y="T3"/>
                      </a:cxn>
                      <a:cxn ang="T8">
                        <a:pos x="T4" y="T5"/>
                      </a:cxn>
                    </a:cxnLst>
                    <a:rect l="0" t="0" r="r" b="b"/>
                    <a:pathLst>
                      <a:path w="576" h="240">
                        <a:moveTo>
                          <a:pt x="0" y="0"/>
                        </a:moveTo>
                        <a:lnTo>
                          <a:pt x="288" y="240"/>
                        </a:lnTo>
                        <a:lnTo>
                          <a:pt x="576" y="0"/>
                        </a:lnTo>
                      </a:path>
                    </a:pathLst>
                  </a:custGeom>
                  <a:solidFill>
                    <a:srgbClr val="FFFF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50" name="Line 28"/>
                  <p:cNvSpPr>
                    <a:spLocks noChangeShapeType="1"/>
                  </p:cNvSpPr>
                  <p:nvPr/>
                </p:nvSpPr>
                <p:spPr bwMode="auto">
                  <a:xfrm flipV="1">
                    <a:off x="2592" y="3704"/>
                    <a:ext cx="232" cy="18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51" name="Line 29"/>
                  <p:cNvSpPr>
                    <a:spLocks noChangeShapeType="1"/>
                  </p:cNvSpPr>
                  <p:nvPr/>
                </p:nvSpPr>
                <p:spPr bwMode="auto">
                  <a:xfrm flipH="1" flipV="1">
                    <a:off x="2936" y="3704"/>
                    <a:ext cx="232" cy="18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grpSp>
            <p:sp>
              <p:nvSpPr>
                <p:cNvPr id="47" name="Line 30"/>
                <p:cNvSpPr>
                  <a:spLocks noChangeShapeType="1"/>
                </p:cNvSpPr>
                <p:nvPr/>
              </p:nvSpPr>
              <p:spPr bwMode="auto">
                <a:xfrm>
                  <a:off x="2736" y="3648"/>
                  <a:ext cx="42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grpSp>
          <p:grpSp>
            <p:nvGrpSpPr>
              <p:cNvPr id="32" name="Group 31"/>
              <p:cNvGrpSpPr>
                <a:grpSpLocks/>
              </p:cNvGrpSpPr>
              <p:nvPr/>
            </p:nvGrpSpPr>
            <p:grpSpPr bwMode="auto">
              <a:xfrm>
                <a:off x="2976" y="3792"/>
                <a:ext cx="432" cy="240"/>
                <a:chOff x="2736" y="3648"/>
                <a:chExt cx="432" cy="240"/>
              </a:xfrm>
            </p:grpSpPr>
            <p:grpSp>
              <p:nvGrpSpPr>
                <p:cNvPr id="40" name="Group 32"/>
                <p:cNvGrpSpPr>
                  <a:grpSpLocks/>
                </p:cNvGrpSpPr>
                <p:nvPr/>
              </p:nvGrpSpPr>
              <p:grpSpPr bwMode="auto">
                <a:xfrm>
                  <a:off x="2736" y="3648"/>
                  <a:ext cx="432" cy="240"/>
                  <a:chOff x="2592" y="3504"/>
                  <a:chExt cx="576" cy="384"/>
                </a:xfrm>
              </p:grpSpPr>
              <p:sp>
                <p:nvSpPr>
                  <p:cNvPr id="42" name="Rectangle 33"/>
                  <p:cNvSpPr>
                    <a:spLocks noChangeArrowheads="1"/>
                  </p:cNvSpPr>
                  <p:nvPr/>
                </p:nvSpPr>
                <p:spPr bwMode="auto">
                  <a:xfrm>
                    <a:off x="2592" y="3504"/>
                    <a:ext cx="576" cy="384"/>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en-US" sz="900" b="1">
                      <a:latin typeface="微软雅黑" pitchFamily="34" charset="-122"/>
                      <a:ea typeface="微软雅黑" pitchFamily="34" charset="-122"/>
                    </a:endParaRPr>
                  </a:p>
                </p:txBody>
              </p:sp>
              <p:sp>
                <p:nvSpPr>
                  <p:cNvPr id="43" name="Freeform 34"/>
                  <p:cNvSpPr>
                    <a:spLocks/>
                  </p:cNvSpPr>
                  <p:nvPr/>
                </p:nvSpPr>
                <p:spPr bwMode="auto">
                  <a:xfrm>
                    <a:off x="2592" y="3504"/>
                    <a:ext cx="576" cy="240"/>
                  </a:xfrm>
                  <a:custGeom>
                    <a:avLst/>
                    <a:gdLst>
                      <a:gd name="T0" fmla="*/ 0 w 576"/>
                      <a:gd name="T1" fmla="*/ 0 h 240"/>
                      <a:gd name="T2" fmla="*/ 288 w 576"/>
                      <a:gd name="T3" fmla="*/ 240 h 240"/>
                      <a:gd name="T4" fmla="*/ 576 w 576"/>
                      <a:gd name="T5" fmla="*/ 0 h 240"/>
                      <a:gd name="T6" fmla="*/ 0 60000 65536"/>
                      <a:gd name="T7" fmla="*/ 0 60000 65536"/>
                      <a:gd name="T8" fmla="*/ 0 60000 65536"/>
                    </a:gdLst>
                    <a:ahLst/>
                    <a:cxnLst>
                      <a:cxn ang="T6">
                        <a:pos x="T0" y="T1"/>
                      </a:cxn>
                      <a:cxn ang="T7">
                        <a:pos x="T2" y="T3"/>
                      </a:cxn>
                      <a:cxn ang="T8">
                        <a:pos x="T4" y="T5"/>
                      </a:cxn>
                    </a:cxnLst>
                    <a:rect l="0" t="0" r="r" b="b"/>
                    <a:pathLst>
                      <a:path w="576" h="240">
                        <a:moveTo>
                          <a:pt x="0" y="0"/>
                        </a:moveTo>
                        <a:lnTo>
                          <a:pt x="288" y="240"/>
                        </a:lnTo>
                        <a:lnTo>
                          <a:pt x="576" y="0"/>
                        </a:lnTo>
                      </a:path>
                    </a:pathLst>
                  </a:custGeom>
                  <a:solidFill>
                    <a:srgbClr val="FFFF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44" name="Line 35"/>
                  <p:cNvSpPr>
                    <a:spLocks noChangeShapeType="1"/>
                  </p:cNvSpPr>
                  <p:nvPr/>
                </p:nvSpPr>
                <p:spPr bwMode="auto">
                  <a:xfrm flipV="1">
                    <a:off x="2592" y="3704"/>
                    <a:ext cx="232" cy="18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45" name="Line 36"/>
                  <p:cNvSpPr>
                    <a:spLocks noChangeShapeType="1"/>
                  </p:cNvSpPr>
                  <p:nvPr/>
                </p:nvSpPr>
                <p:spPr bwMode="auto">
                  <a:xfrm flipH="1" flipV="1">
                    <a:off x="2936" y="3704"/>
                    <a:ext cx="232" cy="18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grpSp>
            <p:sp>
              <p:nvSpPr>
                <p:cNvPr id="41" name="Line 37"/>
                <p:cNvSpPr>
                  <a:spLocks noChangeShapeType="1"/>
                </p:cNvSpPr>
                <p:nvPr/>
              </p:nvSpPr>
              <p:spPr bwMode="auto">
                <a:xfrm>
                  <a:off x="2736" y="3648"/>
                  <a:ext cx="42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grpSp>
          <p:grpSp>
            <p:nvGrpSpPr>
              <p:cNvPr id="33" name="Group 38"/>
              <p:cNvGrpSpPr>
                <a:grpSpLocks/>
              </p:cNvGrpSpPr>
              <p:nvPr/>
            </p:nvGrpSpPr>
            <p:grpSpPr bwMode="auto">
              <a:xfrm>
                <a:off x="2928" y="3840"/>
                <a:ext cx="432" cy="240"/>
                <a:chOff x="2736" y="3648"/>
                <a:chExt cx="432" cy="240"/>
              </a:xfrm>
            </p:grpSpPr>
            <p:grpSp>
              <p:nvGrpSpPr>
                <p:cNvPr id="34" name="Group 39"/>
                <p:cNvGrpSpPr>
                  <a:grpSpLocks/>
                </p:cNvGrpSpPr>
                <p:nvPr/>
              </p:nvGrpSpPr>
              <p:grpSpPr bwMode="auto">
                <a:xfrm>
                  <a:off x="2736" y="3648"/>
                  <a:ext cx="432" cy="240"/>
                  <a:chOff x="2592" y="3504"/>
                  <a:chExt cx="576" cy="384"/>
                </a:xfrm>
              </p:grpSpPr>
              <p:sp>
                <p:nvSpPr>
                  <p:cNvPr id="36" name="Rectangle 40"/>
                  <p:cNvSpPr>
                    <a:spLocks noChangeArrowheads="1"/>
                  </p:cNvSpPr>
                  <p:nvPr/>
                </p:nvSpPr>
                <p:spPr bwMode="auto">
                  <a:xfrm>
                    <a:off x="2592" y="3504"/>
                    <a:ext cx="576" cy="384"/>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en-US" sz="900" b="1">
                      <a:latin typeface="微软雅黑" pitchFamily="34" charset="-122"/>
                      <a:ea typeface="微软雅黑" pitchFamily="34" charset="-122"/>
                    </a:endParaRPr>
                  </a:p>
                </p:txBody>
              </p:sp>
              <p:sp>
                <p:nvSpPr>
                  <p:cNvPr id="37" name="Freeform 41"/>
                  <p:cNvSpPr>
                    <a:spLocks/>
                  </p:cNvSpPr>
                  <p:nvPr/>
                </p:nvSpPr>
                <p:spPr bwMode="auto">
                  <a:xfrm>
                    <a:off x="2592" y="3504"/>
                    <a:ext cx="576" cy="240"/>
                  </a:xfrm>
                  <a:custGeom>
                    <a:avLst/>
                    <a:gdLst>
                      <a:gd name="T0" fmla="*/ 0 w 576"/>
                      <a:gd name="T1" fmla="*/ 0 h 240"/>
                      <a:gd name="T2" fmla="*/ 288 w 576"/>
                      <a:gd name="T3" fmla="*/ 240 h 240"/>
                      <a:gd name="T4" fmla="*/ 576 w 576"/>
                      <a:gd name="T5" fmla="*/ 0 h 240"/>
                      <a:gd name="T6" fmla="*/ 0 60000 65536"/>
                      <a:gd name="T7" fmla="*/ 0 60000 65536"/>
                      <a:gd name="T8" fmla="*/ 0 60000 65536"/>
                    </a:gdLst>
                    <a:ahLst/>
                    <a:cxnLst>
                      <a:cxn ang="T6">
                        <a:pos x="T0" y="T1"/>
                      </a:cxn>
                      <a:cxn ang="T7">
                        <a:pos x="T2" y="T3"/>
                      </a:cxn>
                      <a:cxn ang="T8">
                        <a:pos x="T4" y="T5"/>
                      </a:cxn>
                    </a:cxnLst>
                    <a:rect l="0" t="0" r="r" b="b"/>
                    <a:pathLst>
                      <a:path w="576" h="240">
                        <a:moveTo>
                          <a:pt x="0" y="0"/>
                        </a:moveTo>
                        <a:lnTo>
                          <a:pt x="288" y="240"/>
                        </a:lnTo>
                        <a:lnTo>
                          <a:pt x="576" y="0"/>
                        </a:lnTo>
                      </a:path>
                    </a:pathLst>
                  </a:custGeom>
                  <a:solidFill>
                    <a:srgbClr val="FFFF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8" name="Line 42"/>
                  <p:cNvSpPr>
                    <a:spLocks noChangeShapeType="1"/>
                  </p:cNvSpPr>
                  <p:nvPr/>
                </p:nvSpPr>
                <p:spPr bwMode="auto">
                  <a:xfrm flipV="1">
                    <a:off x="2592" y="3704"/>
                    <a:ext cx="232" cy="18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9" name="Line 43"/>
                  <p:cNvSpPr>
                    <a:spLocks noChangeShapeType="1"/>
                  </p:cNvSpPr>
                  <p:nvPr/>
                </p:nvSpPr>
                <p:spPr bwMode="auto">
                  <a:xfrm flipH="1" flipV="1">
                    <a:off x="2936" y="3704"/>
                    <a:ext cx="232" cy="18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grpSp>
            <p:sp>
              <p:nvSpPr>
                <p:cNvPr id="35" name="Line 44"/>
                <p:cNvSpPr>
                  <a:spLocks noChangeShapeType="1"/>
                </p:cNvSpPr>
                <p:nvPr/>
              </p:nvSpPr>
              <p:spPr bwMode="auto">
                <a:xfrm>
                  <a:off x="2736" y="3648"/>
                  <a:ext cx="42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grpSp>
        </p:grpSp>
      </p:grpSp>
      <p:grpSp>
        <p:nvGrpSpPr>
          <p:cNvPr id="52" name="Group 45"/>
          <p:cNvGrpSpPr>
            <a:grpSpLocks/>
          </p:cNvGrpSpPr>
          <p:nvPr/>
        </p:nvGrpSpPr>
        <p:grpSpPr bwMode="auto">
          <a:xfrm>
            <a:off x="1900095" y="3171970"/>
            <a:ext cx="560690" cy="593753"/>
            <a:chOff x="246" y="1767"/>
            <a:chExt cx="557" cy="639"/>
          </a:xfrm>
        </p:grpSpPr>
        <p:grpSp>
          <p:nvGrpSpPr>
            <p:cNvPr id="53" name="Group 46"/>
            <p:cNvGrpSpPr>
              <a:grpSpLocks/>
            </p:cNvGrpSpPr>
            <p:nvPr/>
          </p:nvGrpSpPr>
          <p:grpSpPr bwMode="auto">
            <a:xfrm>
              <a:off x="246" y="1943"/>
              <a:ext cx="557" cy="463"/>
              <a:chOff x="246" y="1943"/>
              <a:chExt cx="557" cy="463"/>
            </a:xfrm>
          </p:grpSpPr>
          <p:sp>
            <p:nvSpPr>
              <p:cNvPr id="106" name="Freeform 47"/>
              <p:cNvSpPr>
                <a:spLocks/>
              </p:cNvSpPr>
              <p:nvPr/>
            </p:nvSpPr>
            <p:spPr bwMode="auto">
              <a:xfrm>
                <a:off x="373" y="2005"/>
                <a:ext cx="196" cy="295"/>
              </a:xfrm>
              <a:custGeom>
                <a:avLst/>
                <a:gdLst>
                  <a:gd name="T0" fmla="*/ 0 w 982"/>
                  <a:gd name="T1" fmla="*/ 0 h 1477"/>
                  <a:gd name="T2" fmla="*/ 0 w 982"/>
                  <a:gd name="T3" fmla="*/ 0 h 1477"/>
                  <a:gd name="T4" fmla="*/ 0 w 982"/>
                  <a:gd name="T5" fmla="*/ 0 h 1477"/>
                  <a:gd name="T6" fmla="*/ 0 w 982"/>
                  <a:gd name="T7" fmla="*/ 0 h 147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82" h="1477">
                    <a:moveTo>
                      <a:pt x="652" y="26"/>
                    </a:moveTo>
                    <a:lnTo>
                      <a:pt x="982" y="1347"/>
                    </a:lnTo>
                    <a:lnTo>
                      <a:pt x="0" y="1477"/>
                    </a:lnTo>
                    <a:lnTo>
                      <a:pt x="252" y="0"/>
                    </a:lnTo>
                  </a:path>
                </a:pathLst>
              </a:custGeom>
              <a:noFill/>
              <a:ln w="174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a:endParaRPr lang="zh-CN" altLang="en-US" sz="900" b="1">
                  <a:latin typeface="微软雅黑" pitchFamily="34" charset="-122"/>
                  <a:ea typeface="微软雅黑" pitchFamily="34" charset="-122"/>
                </a:endParaRPr>
              </a:p>
            </p:txBody>
          </p:sp>
          <p:grpSp>
            <p:nvGrpSpPr>
              <p:cNvPr id="107" name="Group 48"/>
              <p:cNvGrpSpPr>
                <a:grpSpLocks/>
              </p:cNvGrpSpPr>
              <p:nvPr/>
            </p:nvGrpSpPr>
            <p:grpSpPr bwMode="auto">
              <a:xfrm>
                <a:off x="246" y="1943"/>
                <a:ext cx="551" cy="121"/>
                <a:chOff x="246" y="1943"/>
                <a:chExt cx="551" cy="121"/>
              </a:xfrm>
            </p:grpSpPr>
            <p:sp>
              <p:nvSpPr>
                <p:cNvPr id="109" name="Freeform 49"/>
                <p:cNvSpPr>
                  <a:spLocks/>
                </p:cNvSpPr>
                <p:nvPr/>
              </p:nvSpPr>
              <p:spPr bwMode="auto">
                <a:xfrm>
                  <a:off x="246" y="1943"/>
                  <a:ext cx="551" cy="104"/>
                </a:xfrm>
                <a:custGeom>
                  <a:avLst/>
                  <a:gdLst>
                    <a:gd name="T0" fmla="*/ 0 w 2751"/>
                    <a:gd name="T1" fmla="*/ 0 h 522"/>
                    <a:gd name="T2" fmla="*/ 0 w 2751"/>
                    <a:gd name="T3" fmla="*/ 0 h 522"/>
                    <a:gd name="T4" fmla="*/ 0 w 2751"/>
                    <a:gd name="T5" fmla="*/ 0 h 522"/>
                    <a:gd name="T6" fmla="*/ 0 w 2751"/>
                    <a:gd name="T7" fmla="*/ 0 h 522"/>
                    <a:gd name="T8" fmla="*/ 0 w 2751"/>
                    <a:gd name="T9" fmla="*/ 0 h 52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751" h="522">
                      <a:moveTo>
                        <a:pt x="2751" y="270"/>
                      </a:moveTo>
                      <a:lnTo>
                        <a:pt x="1016" y="522"/>
                      </a:lnTo>
                      <a:lnTo>
                        <a:pt x="0" y="132"/>
                      </a:lnTo>
                      <a:lnTo>
                        <a:pt x="1302" y="0"/>
                      </a:lnTo>
                      <a:lnTo>
                        <a:pt x="2751" y="270"/>
                      </a:lnTo>
                      <a:close/>
                    </a:path>
                  </a:pathLst>
                </a:custGeom>
                <a:solidFill>
                  <a:srgbClr val="FFFFFF"/>
                </a:solidFill>
                <a:ln w="3175">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110" name="Freeform 50"/>
                <p:cNvSpPr>
                  <a:spLocks/>
                </p:cNvSpPr>
                <p:nvPr/>
              </p:nvSpPr>
              <p:spPr bwMode="auto">
                <a:xfrm>
                  <a:off x="450" y="1997"/>
                  <a:ext cx="345" cy="67"/>
                </a:xfrm>
                <a:custGeom>
                  <a:avLst/>
                  <a:gdLst>
                    <a:gd name="T0" fmla="*/ 0 w 1728"/>
                    <a:gd name="T1" fmla="*/ 0 h 337"/>
                    <a:gd name="T2" fmla="*/ 0 w 1728"/>
                    <a:gd name="T3" fmla="*/ 0 h 337"/>
                    <a:gd name="T4" fmla="*/ 0 w 1728"/>
                    <a:gd name="T5" fmla="*/ 0 h 337"/>
                    <a:gd name="T6" fmla="*/ 0 w 1728"/>
                    <a:gd name="T7" fmla="*/ 0 h 337"/>
                    <a:gd name="T8" fmla="*/ 0 w 1728"/>
                    <a:gd name="T9" fmla="*/ 0 h 33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28" h="337">
                      <a:moveTo>
                        <a:pt x="1728" y="0"/>
                      </a:moveTo>
                      <a:lnTo>
                        <a:pt x="0" y="251"/>
                      </a:lnTo>
                      <a:lnTo>
                        <a:pt x="0" y="337"/>
                      </a:lnTo>
                      <a:lnTo>
                        <a:pt x="1728" y="88"/>
                      </a:lnTo>
                      <a:lnTo>
                        <a:pt x="1728" y="0"/>
                      </a:lnTo>
                      <a:close/>
                    </a:path>
                  </a:pathLst>
                </a:custGeom>
                <a:solidFill>
                  <a:srgbClr val="E0E0E0"/>
                </a:solidFill>
                <a:ln w="3175">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111" name="Freeform 51"/>
                <p:cNvSpPr>
                  <a:spLocks/>
                </p:cNvSpPr>
                <p:nvPr/>
              </p:nvSpPr>
              <p:spPr bwMode="auto">
                <a:xfrm>
                  <a:off x="246" y="1969"/>
                  <a:ext cx="204" cy="95"/>
                </a:xfrm>
                <a:custGeom>
                  <a:avLst/>
                  <a:gdLst>
                    <a:gd name="T0" fmla="*/ 0 w 1016"/>
                    <a:gd name="T1" fmla="*/ 0 h 476"/>
                    <a:gd name="T2" fmla="*/ 0 w 1016"/>
                    <a:gd name="T3" fmla="*/ 0 h 476"/>
                    <a:gd name="T4" fmla="*/ 0 w 1016"/>
                    <a:gd name="T5" fmla="*/ 0 h 476"/>
                    <a:gd name="T6" fmla="*/ 0 w 1016"/>
                    <a:gd name="T7" fmla="*/ 0 h 476"/>
                    <a:gd name="T8" fmla="*/ 0 w 1016"/>
                    <a:gd name="T9" fmla="*/ 0 h 47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16" h="476">
                      <a:moveTo>
                        <a:pt x="1016" y="476"/>
                      </a:moveTo>
                      <a:lnTo>
                        <a:pt x="1016" y="390"/>
                      </a:lnTo>
                      <a:lnTo>
                        <a:pt x="0" y="0"/>
                      </a:lnTo>
                      <a:lnTo>
                        <a:pt x="0" y="60"/>
                      </a:lnTo>
                      <a:lnTo>
                        <a:pt x="1016" y="476"/>
                      </a:lnTo>
                      <a:close/>
                    </a:path>
                  </a:pathLst>
                </a:custGeom>
                <a:solidFill>
                  <a:srgbClr val="C0C0C0"/>
                </a:solidFill>
                <a:ln w="3175">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grpSp>
          <p:sp>
            <p:nvSpPr>
              <p:cNvPr id="108" name="Freeform 52"/>
              <p:cNvSpPr>
                <a:spLocks/>
              </p:cNvSpPr>
              <p:nvPr/>
            </p:nvSpPr>
            <p:spPr bwMode="auto">
              <a:xfrm>
                <a:off x="564" y="2028"/>
                <a:ext cx="239" cy="378"/>
              </a:xfrm>
              <a:custGeom>
                <a:avLst/>
                <a:gdLst>
                  <a:gd name="T0" fmla="*/ 0 w 1195"/>
                  <a:gd name="T1" fmla="*/ 0 h 1893"/>
                  <a:gd name="T2" fmla="*/ 0 w 1195"/>
                  <a:gd name="T3" fmla="*/ 0 h 1893"/>
                  <a:gd name="T4" fmla="*/ 0 w 1195"/>
                  <a:gd name="T5" fmla="*/ 0 h 1893"/>
                  <a:gd name="T6" fmla="*/ 0 w 1195"/>
                  <a:gd name="T7" fmla="*/ 0 h 189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195" h="1893">
                    <a:moveTo>
                      <a:pt x="660" y="0"/>
                    </a:moveTo>
                    <a:lnTo>
                      <a:pt x="1195" y="1747"/>
                    </a:lnTo>
                    <a:lnTo>
                      <a:pt x="0" y="1893"/>
                    </a:lnTo>
                    <a:lnTo>
                      <a:pt x="191" y="35"/>
                    </a:lnTo>
                  </a:path>
                </a:pathLst>
              </a:custGeom>
              <a:noFill/>
              <a:ln w="174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a:endParaRPr lang="zh-CN" altLang="en-US" sz="900" b="1">
                  <a:latin typeface="微软雅黑" pitchFamily="34" charset="-122"/>
                  <a:ea typeface="微软雅黑" pitchFamily="34" charset="-122"/>
                </a:endParaRPr>
              </a:p>
            </p:txBody>
          </p:sp>
        </p:grpSp>
        <p:grpSp>
          <p:nvGrpSpPr>
            <p:cNvPr id="54" name="Group 53"/>
            <p:cNvGrpSpPr>
              <a:grpSpLocks/>
            </p:cNvGrpSpPr>
            <p:nvPr/>
          </p:nvGrpSpPr>
          <p:grpSpPr bwMode="auto">
            <a:xfrm>
              <a:off x="325" y="1767"/>
              <a:ext cx="383" cy="268"/>
              <a:chOff x="325" y="1767"/>
              <a:chExt cx="383" cy="268"/>
            </a:xfrm>
          </p:grpSpPr>
          <p:grpSp>
            <p:nvGrpSpPr>
              <p:cNvPr id="55" name="Group 54"/>
              <p:cNvGrpSpPr>
                <a:grpSpLocks/>
              </p:cNvGrpSpPr>
              <p:nvPr/>
            </p:nvGrpSpPr>
            <p:grpSpPr bwMode="auto">
              <a:xfrm>
                <a:off x="412" y="1767"/>
                <a:ext cx="296" cy="243"/>
                <a:chOff x="412" y="1767"/>
                <a:chExt cx="296" cy="243"/>
              </a:xfrm>
            </p:grpSpPr>
            <p:grpSp>
              <p:nvGrpSpPr>
                <p:cNvPr id="88" name="Group 55"/>
                <p:cNvGrpSpPr>
                  <a:grpSpLocks/>
                </p:cNvGrpSpPr>
                <p:nvPr/>
              </p:nvGrpSpPr>
              <p:grpSpPr bwMode="auto">
                <a:xfrm>
                  <a:off x="412" y="1767"/>
                  <a:ext cx="296" cy="243"/>
                  <a:chOff x="412" y="1767"/>
                  <a:chExt cx="296" cy="243"/>
                </a:xfrm>
              </p:grpSpPr>
              <p:grpSp>
                <p:nvGrpSpPr>
                  <p:cNvPr id="97" name="Group 56"/>
                  <p:cNvGrpSpPr>
                    <a:grpSpLocks/>
                  </p:cNvGrpSpPr>
                  <p:nvPr/>
                </p:nvGrpSpPr>
                <p:grpSpPr bwMode="auto">
                  <a:xfrm>
                    <a:off x="412" y="1904"/>
                    <a:ext cx="296" cy="106"/>
                    <a:chOff x="412" y="1904"/>
                    <a:chExt cx="296" cy="106"/>
                  </a:xfrm>
                </p:grpSpPr>
                <p:sp>
                  <p:nvSpPr>
                    <p:cNvPr id="103" name="Freeform 57"/>
                    <p:cNvSpPr>
                      <a:spLocks/>
                    </p:cNvSpPr>
                    <p:nvPr/>
                  </p:nvSpPr>
                  <p:spPr bwMode="auto">
                    <a:xfrm>
                      <a:off x="412" y="1904"/>
                      <a:ext cx="170" cy="106"/>
                    </a:xfrm>
                    <a:custGeom>
                      <a:avLst/>
                      <a:gdLst>
                        <a:gd name="T0" fmla="*/ 0 w 848"/>
                        <a:gd name="T1" fmla="*/ 0 h 530"/>
                        <a:gd name="T2" fmla="*/ 0 w 848"/>
                        <a:gd name="T3" fmla="*/ 0 h 530"/>
                        <a:gd name="T4" fmla="*/ 0 w 848"/>
                        <a:gd name="T5" fmla="*/ 0 h 530"/>
                        <a:gd name="T6" fmla="*/ 0 w 848"/>
                        <a:gd name="T7" fmla="*/ 0 h 530"/>
                        <a:gd name="T8" fmla="*/ 0 w 848"/>
                        <a:gd name="T9" fmla="*/ 0 h 53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48" h="530">
                          <a:moveTo>
                            <a:pt x="848" y="162"/>
                          </a:moveTo>
                          <a:lnTo>
                            <a:pt x="848" y="530"/>
                          </a:lnTo>
                          <a:lnTo>
                            <a:pt x="0" y="258"/>
                          </a:lnTo>
                          <a:lnTo>
                            <a:pt x="0" y="0"/>
                          </a:lnTo>
                          <a:lnTo>
                            <a:pt x="848" y="162"/>
                          </a:lnTo>
                          <a:close/>
                        </a:path>
                      </a:pathLst>
                    </a:custGeom>
                    <a:solidFill>
                      <a:srgbClr val="A0A0A0"/>
                    </a:solidFill>
                    <a:ln w="3175">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104" name="Freeform 58"/>
                    <p:cNvSpPr>
                      <a:spLocks/>
                    </p:cNvSpPr>
                    <p:nvPr/>
                  </p:nvSpPr>
                  <p:spPr bwMode="auto">
                    <a:xfrm>
                      <a:off x="582" y="1929"/>
                      <a:ext cx="126" cy="81"/>
                    </a:xfrm>
                    <a:custGeom>
                      <a:avLst/>
                      <a:gdLst>
                        <a:gd name="T0" fmla="*/ 0 w 631"/>
                        <a:gd name="T1" fmla="*/ 0 h 404"/>
                        <a:gd name="T2" fmla="*/ 0 w 631"/>
                        <a:gd name="T3" fmla="*/ 0 h 404"/>
                        <a:gd name="T4" fmla="*/ 0 w 631"/>
                        <a:gd name="T5" fmla="*/ 0 h 404"/>
                        <a:gd name="T6" fmla="*/ 0 w 631"/>
                        <a:gd name="T7" fmla="*/ 0 h 404"/>
                        <a:gd name="T8" fmla="*/ 0 w 631"/>
                        <a:gd name="T9" fmla="*/ 0 h 40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31" h="404">
                          <a:moveTo>
                            <a:pt x="0" y="36"/>
                          </a:moveTo>
                          <a:lnTo>
                            <a:pt x="0" y="404"/>
                          </a:lnTo>
                          <a:lnTo>
                            <a:pt x="631" y="312"/>
                          </a:lnTo>
                          <a:lnTo>
                            <a:pt x="631" y="0"/>
                          </a:lnTo>
                          <a:lnTo>
                            <a:pt x="0" y="36"/>
                          </a:lnTo>
                          <a:close/>
                        </a:path>
                      </a:pathLst>
                    </a:custGeom>
                    <a:solidFill>
                      <a:srgbClr val="808080"/>
                    </a:solidFill>
                    <a:ln w="3175">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105" name="Freeform 59"/>
                    <p:cNvSpPr>
                      <a:spLocks/>
                    </p:cNvSpPr>
                    <p:nvPr/>
                  </p:nvSpPr>
                  <p:spPr bwMode="auto">
                    <a:xfrm>
                      <a:off x="412" y="1904"/>
                      <a:ext cx="296" cy="32"/>
                    </a:xfrm>
                    <a:custGeom>
                      <a:avLst/>
                      <a:gdLst>
                        <a:gd name="T0" fmla="*/ 0 w 1479"/>
                        <a:gd name="T1" fmla="*/ 0 h 162"/>
                        <a:gd name="T2" fmla="*/ 0 w 1479"/>
                        <a:gd name="T3" fmla="*/ 0 h 162"/>
                        <a:gd name="T4" fmla="*/ 0 w 1479"/>
                        <a:gd name="T5" fmla="*/ 0 h 162"/>
                        <a:gd name="T6" fmla="*/ 0 w 1479"/>
                        <a:gd name="T7" fmla="*/ 0 h 162"/>
                        <a:gd name="T8" fmla="*/ 0 w 1479"/>
                        <a:gd name="T9" fmla="*/ 0 h 1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79" h="162">
                          <a:moveTo>
                            <a:pt x="1479" y="126"/>
                          </a:moveTo>
                          <a:lnTo>
                            <a:pt x="842" y="162"/>
                          </a:lnTo>
                          <a:lnTo>
                            <a:pt x="0" y="0"/>
                          </a:lnTo>
                          <a:lnTo>
                            <a:pt x="619" y="0"/>
                          </a:lnTo>
                          <a:lnTo>
                            <a:pt x="1479" y="126"/>
                          </a:lnTo>
                          <a:close/>
                        </a:path>
                      </a:pathLst>
                    </a:custGeom>
                    <a:solidFill>
                      <a:srgbClr val="C0C0C0"/>
                    </a:solidFill>
                    <a:ln w="3175">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grpSp>
              <p:sp>
                <p:nvSpPr>
                  <p:cNvPr id="98" name="Freeform 60"/>
                  <p:cNvSpPr>
                    <a:spLocks/>
                  </p:cNvSpPr>
                  <p:nvPr/>
                </p:nvSpPr>
                <p:spPr bwMode="auto">
                  <a:xfrm>
                    <a:off x="504" y="1895"/>
                    <a:ext cx="108" cy="30"/>
                  </a:xfrm>
                  <a:custGeom>
                    <a:avLst/>
                    <a:gdLst>
                      <a:gd name="T0" fmla="*/ 0 w 538"/>
                      <a:gd name="T1" fmla="*/ 0 h 151"/>
                      <a:gd name="T2" fmla="*/ 0 w 538"/>
                      <a:gd name="T3" fmla="*/ 0 h 151"/>
                      <a:gd name="T4" fmla="*/ 0 w 538"/>
                      <a:gd name="T5" fmla="*/ 0 h 151"/>
                      <a:gd name="T6" fmla="*/ 0 w 538"/>
                      <a:gd name="T7" fmla="*/ 0 h 151"/>
                      <a:gd name="T8" fmla="*/ 0 w 538"/>
                      <a:gd name="T9" fmla="*/ 0 h 151"/>
                      <a:gd name="T10" fmla="*/ 0 w 538"/>
                      <a:gd name="T11" fmla="*/ 0 h 15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38" h="151">
                        <a:moveTo>
                          <a:pt x="538" y="86"/>
                        </a:moveTo>
                        <a:lnTo>
                          <a:pt x="538" y="135"/>
                        </a:lnTo>
                        <a:lnTo>
                          <a:pt x="287" y="151"/>
                        </a:lnTo>
                        <a:lnTo>
                          <a:pt x="0" y="97"/>
                        </a:lnTo>
                        <a:lnTo>
                          <a:pt x="0" y="0"/>
                        </a:lnTo>
                        <a:lnTo>
                          <a:pt x="538" y="86"/>
                        </a:lnTo>
                        <a:close/>
                      </a:path>
                    </a:pathLst>
                  </a:custGeom>
                  <a:solidFill>
                    <a:srgbClr val="606060"/>
                  </a:solidFill>
                  <a:ln w="3175">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grpSp>
                <p:nvGrpSpPr>
                  <p:cNvPr id="99" name="Group 61"/>
                  <p:cNvGrpSpPr>
                    <a:grpSpLocks/>
                  </p:cNvGrpSpPr>
                  <p:nvPr/>
                </p:nvGrpSpPr>
                <p:grpSpPr bwMode="auto">
                  <a:xfrm>
                    <a:off x="446" y="1767"/>
                    <a:ext cx="239" cy="151"/>
                    <a:chOff x="446" y="1767"/>
                    <a:chExt cx="239" cy="151"/>
                  </a:xfrm>
                </p:grpSpPr>
                <p:sp>
                  <p:nvSpPr>
                    <p:cNvPr id="100" name="Freeform 62"/>
                    <p:cNvSpPr>
                      <a:spLocks/>
                    </p:cNvSpPr>
                    <p:nvPr/>
                  </p:nvSpPr>
                  <p:spPr bwMode="auto">
                    <a:xfrm>
                      <a:off x="446" y="1767"/>
                      <a:ext cx="137" cy="148"/>
                    </a:xfrm>
                    <a:custGeom>
                      <a:avLst/>
                      <a:gdLst>
                        <a:gd name="T0" fmla="*/ 0 w 686"/>
                        <a:gd name="T1" fmla="*/ 0 h 740"/>
                        <a:gd name="T2" fmla="*/ 0 w 686"/>
                        <a:gd name="T3" fmla="*/ 0 h 740"/>
                        <a:gd name="T4" fmla="*/ 0 w 686"/>
                        <a:gd name="T5" fmla="*/ 0 h 740"/>
                        <a:gd name="T6" fmla="*/ 0 w 686"/>
                        <a:gd name="T7" fmla="*/ 0 h 740"/>
                        <a:gd name="T8" fmla="*/ 0 w 686"/>
                        <a:gd name="T9" fmla="*/ 0 h 7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86" h="740">
                          <a:moveTo>
                            <a:pt x="589" y="740"/>
                          </a:moveTo>
                          <a:lnTo>
                            <a:pt x="686" y="24"/>
                          </a:lnTo>
                          <a:lnTo>
                            <a:pt x="95" y="0"/>
                          </a:lnTo>
                          <a:lnTo>
                            <a:pt x="0" y="638"/>
                          </a:lnTo>
                          <a:lnTo>
                            <a:pt x="589" y="740"/>
                          </a:lnTo>
                          <a:close/>
                        </a:path>
                      </a:pathLst>
                    </a:custGeom>
                    <a:solidFill>
                      <a:srgbClr val="A0A0A0"/>
                    </a:solidFill>
                    <a:ln w="3175">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101" name="Freeform 63"/>
                    <p:cNvSpPr>
                      <a:spLocks/>
                    </p:cNvSpPr>
                    <p:nvPr/>
                  </p:nvSpPr>
                  <p:spPr bwMode="auto">
                    <a:xfrm>
                      <a:off x="564" y="1771"/>
                      <a:ext cx="121" cy="147"/>
                    </a:xfrm>
                    <a:custGeom>
                      <a:avLst/>
                      <a:gdLst>
                        <a:gd name="T0" fmla="*/ 0 w 608"/>
                        <a:gd name="T1" fmla="*/ 0 h 735"/>
                        <a:gd name="T2" fmla="*/ 0 w 608"/>
                        <a:gd name="T3" fmla="*/ 0 h 735"/>
                        <a:gd name="T4" fmla="*/ 0 w 608"/>
                        <a:gd name="T5" fmla="*/ 0 h 735"/>
                        <a:gd name="T6" fmla="*/ 0 w 608"/>
                        <a:gd name="T7" fmla="*/ 0 h 735"/>
                        <a:gd name="T8" fmla="*/ 0 w 608"/>
                        <a:gd name="T9" fmla="*/ 0 h 73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08" h="735">
                          <a:moveTo>
                            <a:pt x="97" y="0"/>
                          </a:moveTo>
                          <a:lnTo>
                            <a:pt x="608" y="163"/>
                          </a:lnTo>
                          <a:lnTo>
                            <a:pt x="536" y="735"/>
                          </a:lnTo>
                          <a:lnTo>
                            <a:pt x="0" y="717"/>
                          </a:lnTo>
                          <a:lnTo>
                            <a:pt x="97" y="0"/>
                          </a:lnTo>
                          <a:close/>
                        </a:path>
                      </a:pathLst>
                    </a:custGeom>
                    <a:solidFill>
                      <a:srgbClr val="808080"/>
                    </a:solidFill>
                    <a:ln w="3175">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102" name="Freeform 64"/>
                    <p:cNvSpPr>
                      <a:spLocks/>
                    </p:cNvSpPr>
                    <p:nvPr/>
                  </p:nvSpPr>
                  <p:spPr bwMode="auto">
                    <a:xfrm>
                      <a:off x="462" y="1781"/>
                      <a:ext cx="98" cy="112"/>
                    </a:xfrm>
                    <a:custGeom>
                      <a:avLst/>
                      <a:gdLst>
                        <a:gd name="T0" fmla="*/ 0 w 493"/>
                        <a:gd name="T1" fmla="*/ 0 h 557"/>
                        <a:gd name="T2" fmla="*/ 0 w 493"/>
                        <a:gd name="T3" fmla="*/ 0 h 557"/>
                        <a:gd name="T4" fmla="*/ 0 w 493"/>
                        <a:gd name="T5" fmla="*/ 0 h 557"/>
                        <a:gd name="T6" fmla="*/ 0 w 493"/>
                        <a:gd name="T7" fmla="*/ 0 h 557"/>
                        <a:gd name="T8" fmla="*/ 0 w 493"/>
                        <a:gd name="T9" fmla="*/ 0 h 55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93" h="557">
                          <a:moveTo>
                            <a:pt x="493" y="25"/>
                          </a:moveTo>
                          <a:lnTo>
                            <a:pt x="423" y="557"/>
                          </a:lnTo>
                          <a:lnTo>
                            <a:pt x="0" y="494"/>
                          </a:lnTo>
                          <a:lnTo>
                            <a:pt x="73" y="0"/>
                          </a:lnTo>
                          <a:lnTo>
                            <a:pt x="493" y="25"/>
                          </a:lnTo>
                          <a:close/>
                        </a:path>
                      </a:pathLst>
                    </a:custGeom>
                    <a:solidFill>
                      <a:srgbClr val="00C0C0"/>
                    </a:solidFill>
                    <a:ln w="3175">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grpSp>
            </p:grpSp>
            <p:grpSp>
              <p:nvGrpSpPr>
                <p:cNvPr id="89" name="Group 65"/>
                <p:cNvGrpSpPr>
                  <a:grpSpLocks/>
                </p:cNvGrpSpPr>
                <p:nvPr/>
              </p:nvGrpSpPr>
              <p:grpSpPr bwMode="auto">
                <a:xfrm>
                  <a:off x="424" y="1915"/>
                  <a:ext cx="97" cy="69"/>
                  <a:chOff x="424" y="1915"/>
                  <a:chExt cx="97" cy="69"/>
                </a:xfrm>
              </p:grpSpPr>
              <p:sp>
                <p:nvSpPr>
                  <p:cNvPr id="90" name="Freeform 66"/>
                  <p:cNvSpPr>
                    <a:spLocks/>
                  </p:cNvSpPr>
                  <p:nvPr/>
                </p:nvSpPr>
                <p:spPr bwMode="auto">
                  <a:xfrm>
                    <a:off x="424" y="1915"/>
                    <a:ext cx="97" cy="69"/>
                  </a:xfrm>
                  <a:custGeom>
                    <a:avLst/>
                    <a:gdLst>
                      <a:gd name="T0" fmla="*/ 0 w 483"/>
                      <a:gd name="T1" fmla="*/ 0 h 346"/>
                      <a:gd name="T2" fmla="*/ 0 w 483"/>
                      <a:gd name="T3" fmla="*/ 0 h 346"/>
                      <a:gd name="T4" fmla="*/ 0 w 483"/>
                      <a:gd name="T5" fmla="*/ 0 h 346"/>
                      <a:gd name="T6" fmla="*/ 0 w 483"/>
                      <a:gd name="T7" fmla="*/ 0 h 346"/>
                      <a:gd name="T8" fmla="*/ 0 w 483"/>
                      <a:gd name="T9" fmla="*/ 0 h 34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83" h="346">
                        <a:moveTo>
                          <a:pt x="0" y="0"/>
                        </a:moveTo>
                        <a:lnTo>
                          <a:pt x="483" y="104"/>
                        </a:lnTo>
                        <a:lnTo>
                          <a:pt x="483" y="346"/>
                        </a:lnTo>
                        <a:lnTo>
                          <a:pt x="0" y="195"/>
                        </a:lnTo>
                        <a:lnTo>
                          <a:pt x="0" y="0"/>
                        </a:lnTo>
                        <a:close/>
                      </a:path>
                    </a:pathLst>
                  </a:custGeom>
                  <a:solidFill>
                    <a:srgbClr val="404040"/>
                  </a:solidFill>
                  <a:ln w="3175">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91" name="Line 67"/>
                  <p:cNvSpPr>
                    <a:spLocks noChangeShapeType="1"/>
                  </p:cNvSpPr>
                  <p:nvPr/>
                </p:nvSpPr>
                <p:spPr bwMode="auto">
                  <a:xfrm flipH="1" flipV="1">
                    <a:off x="433" y="1933"/>
                    <a:ext cx="26" cy="6"/>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92" name="Line 68"/>
                  <p:cNvSpPr>
                    <a:spLocks noChangeShapeType="1"/>
                  </p:cNvSpPr>
                  <p:nvPr/>
                </p:nvSpPr>
                <p:spPr bwMode="auto">
                  <a:xfrm>
                    <a:off x="472" y="1941"/>
                    <a:ext cx="34" cy="7"/>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93" name="Line 69"/>
                  <p:cNvSpPr>
                    <a:spLocks noChangeShapeType="1"/>
                  </p:cNvSpPr>
                  <p:nvPr/>
                </p:nvSpPr>
                <p:spPr bwMode="auto">
                  <a:xfrm>
                    <a:off x="465" y="1924"/>
                    <a:ext cx="1" cy="45"/>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94" name="Line 70"/>
                  <p:cNvSpPr>
                    <a:spLocks noChangeShapeType="1"/>
                  </p:cNvSpPr>
                  <p:nvPr/>
                </p:nvSpPr>
                <p:spPr bwMode="auto">
                  <a:xfrm>
                    <a:off x="511" y="1934"/>
                    <a:ext cx="1" cy="49"/>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95" name="Line 71"/>
                  <p:cNvSpPr>
                    <a:spLocks noChangeShapeType="1"/>
                  </p:cNvSpPr>
                  <p:nvPr/>
                </p:nvSpPr>
                <p:spPr bwMode="auto">
                  <a:xfrm>
                    <a:off x="425" y="1933"/>
                    <a:ext cx="88" cy="22"/>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96" name="Line 72"/>
                  <p:cNvSpPr>
                    <a:spLocks noChangeShapeType="1"/>
                  </p:cNvSpPr>
                  <p:nvPr/>
                </p:nvSpPr>
                <p:spPr bwMode="auto">
                  <a:xfrm flipH="1" flipV="1">
                    <a:off x="424" y="1926"/>
                    <a:ext cx="89" cy="21"/>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grpSp>
          </p:grpSp>
          <p:grpSp>
            <p:nvGrpSpPr>
              <p:cNvPr id="56" name="Group 73"/>
              <p:cNvGrpSpPr>
                <a:grpSpLocks/>
              </p:cNvGrpSpPr>
              <p:nvPr/>
            </p:nvGrpSpPr>
            <p:grpSpPr bwMode="auto">
              <a:xfrm>
                <a:off x="325" y="1917"/>
                <a:ext cx="231" cy="118"/>
                <a:chOff x="325" y="1917"/>
                <a:chExt cx="231" cy="118"/>
              </a:xfrm>
            </p:grpSpPr>
            <p:grpSp>
              <p:nvGrpSpPr>
                <p:cNvPr id="57" name="Group 74"/>
                <p:cNvGrpSpPr>
                  <a:grpSpLocks/>
                </p:cNvGrpSpPr>
                <p:nvPr/>
              </p:nvGrpSpPr>
              <p:grpSpPr bwMode="auto">
                <a:xfrm>
                  <a:off x="504" y="1981"/>
                  <a:ext cx="37" cy="28"/>
                  <a:chOff x="504" y="1981"/>
                  <a:chExt cx="37" cy="28"/>
                </a:xfrm>
              </p:grpSpPr>
              <p:sp>
                <p:nvSpPr>
                  <p:cNvPr id="86" name="Freeform 75"/>
                  <p:cNvSpPr>
                    <a:spLocks/>
                  </p:cNvSpPr>
                  <p:nvPr/>
                </p:nvSpPr>
                <p:spPr bwMode="auto">
                  <a:xfrm>
                    <a:off x="531" y="1981"/>
                    <a:ext cx="10" cy="28"/>
                  </a:xfrm>
                  <a:custGeom>
                    <a:avLst/>
                    <a:gdLst>
                      <a:gd name="T0" fmla="*/ 0 w 53"/>
                      <a:gd name="T1" fmla="*/ 0 h 140"/>
                      <a:gd name="T2" fmla="*/ 0 w 53"/>
                      <a:gd name="T3" fmla="*/ 0 h 140"/>
                      <a:gd name="T4" fmla="*/ 0 w 53"/>
                      <a:gd name="T5" fmla="*/ 0 h 140"/>
                      <a:gd name="T6" fmla="*/ 0 w 53"/>
                      <a:gd name="T7" fmla="*/ 0 h 140"/>
                      <a:gd name="T8" fmla="*/ 0 w 53"/>
                      <a:gd name="T9" fmla="*/ 0 h 1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3" h="140">
                        <a:moveTo>
                          <a:pt x="37" y="0"/>
                        </a:moveTo>
                        <a:lnTo>
                          <a:pt x="53" y="131"/>
                        </a:lnTo>
                        <a:lnTo>
                          <a:pt x="14" y="140"/>
                        </a:lnTo>
                        <a:lnTo>
                          <a:pt x="0" y="6"/>
                        </a:lnTo>
                        <a:lnTo>
                          <a:pt x="37" y="0"/>
                        </a:lnTo>
                        <a:close/>
                      </a:path>
                    </a:pathLst>
                  </a:custGeom>
                  <a:solidFill>
                    <a:srgbClr val="606060"/>
                  </a:solidFill>
                  <a:ln w="3175">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87" name="Freeform 76"/>
                  <p:cNvSpPr>
                    <a:spLocks/>
                  </p:cNvSpPr>
                  <p:nvPr/>
                </p:nvSpPr>
                <p:spPr bwMode="auto">
                  <a:xfrm>
                    <a:off x="504" y="1985"/>
                    <a:ext cx="29" cy="24"/>
                  </a:xfrm>
                  <a:custGeom>
                    <a:avLst/>
                    <a:gdLst>
                      <a:gd name="T0" fmla="*/ 0 w 148"/>
                      <a:gd name="T1" fmla="*/ 0 h 122"/>
                      <a:gd name="T2" fmla="*/ 0 w 148"/>
                      <a:gd name="T3" fmla="*/ 0 h 122"/>
                      <a:gd name="T4" fmla="*/ 0 w 148"/>
                      <a:gd name="T5" fmla="*/ 0 h 122"/>
                      <a:gd name="T6" fmla="*/ 0 w 148"/>
                      <a:gd name="T7" fmla="*/ 0 h 122"/>
                      <a:gd name="T8" fmla="*/ 0 w 148"/>
                      <a:gd name="T9" fmla="*/ 0 h 122"/>
                      <a:gd name="T10" fmla="*/ 0 w 148"/>
                      <a:gd name="T11" fmla="*/ 0 h 122"/>
                      <a:gd name="T12" fmla="*/ 0 w 148"/>
                      <a:gd name="T13" fmla="*/ 0 h 12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48" h="122">
                        <a:moveTo>
                          <a:pt x="136" y="5"/>
                        </a:moveTo>
                        <a:lnTo>
                          <a:pt x="148" y="122"/>
                        </a:lnTo>
                        <a:lnTo>
                          <a:pt x="0" y="61"/>
                        </a:lnTo>
                        <a:lnTo>
                          <a:pt x="58" y="43"/>
                        </a:lnTo>
                        <a:lnTo>
                          <a:pt x="111" y="70"/>
                        </a:lnTo>
                        <a:lnTo>
                          <a:pt x="94" y="0"/>
                        </a:lnTo>
                        <a:lnTo>
                          <a:pt x="136" y="5"/>
                        </a:lnTo>
                        <a:close/>
                      </a:path>
                    </a:pathLst>
                  </a:custGeom>
                  <a:solidFill>
                    <a:srgbClr val="404040"/>
                  </a:solidFill>
                  <a:ln w="3175">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grpSp>
            <p:grpSp>
              <p:nvGrpSpPr>
                <p:cNvPr id="58" name="Group 77"/>
                <p:cNvGrpSpPr>
                  <a:grpSpLocks/>
                </p:cNvGrpSpPr>
                <p:nvPr/>
              </p:nvGrpSpPr>
              <p:grpSpPr bwMode="auto">
                <a:xfrm>
                  <a:off x="325" y="1917"/>
                  <a:ext cx="231" cy="118"/>
                  <a:chOff x="325" y="1917"/>
                  <a:chExt cx="231" cy="118"/>
                </a:xfrm>
              </p:grpSpPr>
              <p:sp>
                <p:nvSpPr>
                  <p:cNvPr id="59" name="Freeform 78"/>
                  <p:cNvSpPr>
                    <a:spLocks/>
                  </p:cNvSpPr>
                  <p:nvPr/>
                </p:nvSpPr>
                <p:spPr bwMode="auto">
                  <a:xfrm>
                    <a:off x="326" y="1917"/>
                    <a:ext cx="226" cy="105"/>
                  </a:xfrm>
                  <a:custGeom>
                    <a:avLst/>
                    <a:gdLst>
                      <a:gd name="T0" fmla="*/ 0 w 1132"/>
                      <a:gd name="T1" fmla="*/ 0 h 525"/>
                      <a:gd name="T2" fmla="*/ 0 w 1132"/>
                      <a:gd name="T3" fmla="*/ 0 h 525"/>
                      <a:gd name="T4" fmla="*/ 0 w 1132"/>
                      <a:gd name="T5" fmla="*/ 0 h 525"/>
                      <a:gd name="T6" fmla="*/ 0 w 1132"/>
                      <a:gd name="T7" fmla="*/ 0 h 525"/>
                      <a:gd name="T8" fmla="*/ 0 w 1132"/>
                      <a:gd name="T9" fmla="*/ 0 h 52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32" h="525">
                        <a:moveTo>
                          <a:pt x="1132" y="223"/>
                        </a:moveTo>
                        <a:lnTo>
                          <a:pt x="589" y="525"/>
                        </a:lnTo>
                        <a:lnTo>
                          <a:pt x="0" y="230"/>
                        </a:lnTo>
                        <a:lnTo>
                          <a:pt x="452" y="0"/>
                        </a:lnTo>
                        <a:lnTo>
                          <a:pt x="1132" y="223"/>
                        </a:lnTo>
                        <a:close/>
                      </a:path>
                    </a:pathLst>
                  </a:custGeom>
                  <a:solidFill>
                    <a:srgbClr val="808080"/>
                  </a:solidFill>
                  <a:ln w="3175">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60" name="Freeform 79"/>
                  <p:cNvSpPr>
                    <a:spLocks/>
                  </p:cNvSpPr>
                  <p:nvPr/>
                </p:nvSpPr>
                <p:spPr bwMode="auto">
                  <a:xfrm>
                    <a:off x="443" y="1961"/>
                    <a:ext cx="113" cy="74"/>
                  </a:xfrm>
                  <a:custGeom>
                    <a:avLst/>
                    <a:gdLst>
                      <a:gd name="T0" fmla="*/ 0 w 566"/>
                      <a:gd name="T1" fmla="*/ 0 h 371"/>
                      <a:gd name="T2" fmla="*/ 0 w 566"/>
                      <a:gd name="T3" fmla="*/ 0 h 371"/>
                      <a:gd name="T4" fmla="*/ 0 w 566"/>
                      <a:gd name="T5" fmla="*/ 0 h 371"/>
                      <a:gd name="T6" fmla="*/ 0 w 566"/>
                      <a:gd name="T7" fmla="*/ 0 h 371"/>
                      <a:gd name="T8" fmla="*/ 0 w 566"/>
                      <a:gd name="T9" fmla="*/ 0 h 37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66" h="371">
                        <a:moveTo>
                          <a:pt x="547" y="0"/>
                        </a:moveTo>
                        <a:lnTo>
                          <a:pt x="0" y="307"/>
                        </a:lnTo>
                        <a:lnTo>
                          <a:pt x="16" y="371"/>
                        </a:lnTo>
                        <a:lnTo>
                          <a:pt x="566" y="60"/>
                        </a:lnTo>
                        <a:lnTo>
                          <a:pt x="547" y="0"/>
                        </a:lnTo>
                        <a:close/>
                      </a:path>
                    </a:pathLst>
                  </a:custGeom>
                  <a:solidFill>
                    <a:srgbClr val="606060"/>
                  </a:solidFill>
                  <a:ln w="3175">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61" name="Freeform 80"/>
                  <p:cNvSpPr>
                    <a:spLocks/>
                  </p:cNvSpPr>
                  <p:nvPr/>
                </p:nvSpPr>
                <p:spPr bwMode="auto">
                  <a:xfrm>
                    <a:off x="325" y="1963"/>
                    <a:ext cx="121" cy="72"/>
                  </a:xfrm>
                  <a:custGeom>
                    <a:avLst/>
                    <a:gdLst>
                      <a:gd name="T0" fmla="*/ 0 w 605"/>
                      <a:gd name="T1" fmla="*/ 0 h 363"/>
                      <a:gd name="T2" fmla="*/ 0 w 605"/>
                      <a:gd name="T3" fmla="*/ 0 h 363"/>
                      <a:gd name="T4" fmla="*/ 0 w 605"/>
                      <a:gd name="T5" fmla="*/ 0 h 363"/>
                      <a:gd name="T6" fmla="*/ 0 w 605"/>
                      <a:gd name="T7" fmla="*/ 0 h 363"/>
                      <a:gd name="T8" fmla="*/ 0 w 605"/>
                      <a:gd name="T9" fmla="*/ 0 h 3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05" h="363">
                        <a:moveTo>
                          <a:pt x="605" y="363"/>
                        </a:moveTo>
                        <a:lnTo>
                          <a:pt x="587" y="295"/>
                        </a:lnTo>
                        <a:lnTo>
                          <a:pt x="0" y="0"/>
                        </a:lnTo>
                        <a:lnTo>
                          <a:pt x="21" y="53"/>
                        </a:lnTo>
                        <a:lnTo>
                          <a:pt x="605" y="363"/>
                        </a:lnTo>
                        <a:close/>
                      </a:path>
                    </a:pathLst>
                  </a:custGeom>
                  <a:solidFill>
                    <a:srgbClr val="404040"/>
                  </a:solidFill>
                  <a:ln w="3175">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62" name="Freeform 81"/>
                  <p:cNvSpPr>
                    <a:spLocks/>
                  </p:cNvSpPr>
                  <p:nvPr/>
                </p:nvSpPr>
                <p:spPr bwMode="auto">
                  <a:xfrm>
                    <a:off x="417" y="1966"/>
                    <a:ext cx="90" cy="46"/>
                  </a:xfrm>
                  <a:custGeom>
                    <a:avLst/>
                    <a:gdLst>
                      <a:gd name="T0" fmla="*/ 0 w 454"/>
                      <a:gd name="T1" fmla="*/ 0 h 230"/>
                      <a:gd name="T2" fmla="*/ 0 w 454"/>
                      <a:gd name="T3" fmla="*/ 0 h 230"/>
                      <a:gd name="T4" fmla="*/ 0 w 454"/>
                      <a:gd name="T5" fmla="*/ 0 h 230"/>
                      <a:gd name="T6" fmla="*/ 0 w 454"/>
                      <a:gd name="T7" fmla="*/ 0 h 230"/>
                      <a:gd name="T8" fmla="*/ 0 w 454"/>
                      <a:gd name="T9" fmla="*/ 0 h 23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54" h="230">
                        <a:moveTo>
                          <a:pt x="454" y="59"/>
                        </a:moveTo>
                        <a:lnTo>
                          <a:pt x="297" y="0"/>
                        </a:lnTo>
                        <a:lnTo>
                          <a:pt x="0" y="161"/>
                        </a:lnTo>
                        <a:lnTo>
                          <a:pt x="151" y="230"/>
                        </a:lnTo>
                        <a:lnTo>
                          <a:pt x="454" y="59"/>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63" name="Freeform 82"/>
                  <p:cNvSpPr>
                    <a:spLocks/>
                  </p:cNvSpPr>
                  <p:nvPr/>
                </p:nvSpPr>
                <p:spPr bwMode="auto">
                  <a:xfrm>
                    <a:off x="336" y="1934"/>
                    <a:ext cx="134" cy="61"/>
                  </a:xfrm>
                  <a:custGeom>
                    <a:avLst/>
                    <a:gdLst>
                      <a:gd name="T0" fmla="*/ 0 w 669"/>
                      <a:gd name="T1" fmla="*/ 0 h 309"/>
                      <a:gd name="T2" fmla="*/ 0 w 669"/>
                      <a:gd name="T3" fmla="*/ 0 h 309"/>
                      <a:gd name="T4" fmla="*/ 0 w 669"/>
                      <a:gd name="T5" fmla="*/ 0 h 309"/>
                      <a:gd name="T6" fmla="*/ 0 w 669"/>
                      <a:gd name="T7" fmla="*/ 0 h 309"/>
                      <a:gd name="T8" fmla="*/ 0 w 669"/>
                      <a:gd name="T9" fmla="*/ 0 h 30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69" h="309">
                        <a:moveTo>
                          <a:pt x="669" y="150"/>
                        </a:moveTo>
                        <a:lnTo>
                          <a:pt x="377" y="309"/>
                        </a:lnTo>
                        <a:lnTo>
                          <a:pt x="0" y="132"/>
                        </a:lnTo>
                        <a:lnTo>
                          <a:pt x="273" y="0"/>
                        </a:lnTo>
                        <a:lnTo>
                          <a:pt x="669" y="150"/>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64" name="Freeform 83"/>
                  <p:cNvSpPr>
                    <a:spLocks/>
                  </p:cNvSpPr>
                  <p:nvPr/>
                </p:nvSpPr>
                <p:spPr bwMode="auto">
                  <a:xfrm>
                    <a:off x="393" y="1920"/>
                    <a:ext cx="148" cy="57"/>
                  </a:xfrm>
                  <a:custGeom>
                    <a:avLst/>
                    <a:gdLst>
                      <a:gd name="T0" fmla="*/ 0 w 738"/>
                      <a:gd name="T1" fmla="*/ 0 h 283"/>
                      <a:gd name="T2" fmla="*/ 0 w 738"/>
                      <a:gd name="T3" fmla="*/ 0 h 283"/>
                      <a:gd name="T4" fmla="*/ 0 w 738"/>
                      <a:gd name="T5" fmla="*/ 0 h 283"/>
                      <a:gd name="T6" fmla="*/ 0 w 738"/>
                      <a:gd name="T7" fmla="*/ 0 h 283"/>
                      <a:gd name="T8" fmla="*/ 0 w 738"/>
                      <a:gd name="T9" fmla="*/ 0 h 28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38" h="283">
                        <a:moveTo>
                          <a:pt x="584" y="283"/>
                        </a:moveTo>
                        <a:lnTo>
                          <a:pt x="738" y="205"/>
                        </a:lnTo>
                        <a:lnTo>
                          <a:pt x="118" y="0"/>
                        </a:lnTo>
                        <a:lnTo>
                          <a:pt x="0" y="60"/>
                        </a:lnTo>
                        <a:lnTo>
                          <a:pt x="584" y="283"/>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65" name="Line 84"/>
                  <p:cNvSpPr>
                    <a:spLocks noChangeShapeType="1"/>
                  </p:cNvSpPr>
                  <p:nvPr/>
                </p:nvSpPr>
                <p:spPr bwMode="auto">
                  <a:xfrm flipH="1" flipV="1">
                    <a:off x="411" y="1923"/>
                    <a:ext cx="128" cy="44"/>
                  </a:xfrm>
                  <a:prstGeom prst="line">
                    <a:avLst/>
                  </a:prstGeom>
                  <a:noFill/>
                  <a:ln w="6350">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66" name="Line 85"/>
                  <p:cNvSpPr>
                    <a:spLocks noChangeShapeType="1"/>
                  </p:cNvSpPr>
                  <p:nvPr/>
                </p:nvSpPr>
                <p:spPr bwMode="auto">
                  <a:xfrm flipH="1" flipV="1">
                    <a:off x="404" y="1925"/>
                    <a:ext cx="124" cy="45"/>
                  </a:xfrm>
                  <a:prstGeom prst="line">
                    <a:avLst/>
                  </a:prstGeom>
                  <a:noFill/>
                  <a:ln w="6350">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67" name="Line 86"/>
                  <p:cNvSpPr>
                    <a:spLocks noChangeShapeType="1"/>
                  </p:cNvSpPr>
                  <p:nvPr/>
                </p:nvSpPr>
                <p:spPr bwMode="auto">
                  <a:xfrm flipH="1" flipV="1">
                    <a:off x="399" y="1930"/>
                    <a:ext cx="121" cy="46"/>
                  </a:xfrm>
                  <a:prstGeom prst="line">
                    <a:avLst/>
                  </a:prstGeom>
                  <a:noFill/>
                  <a:ln w="6350">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68" name="Line 87"/>
                  <p:cNvSpPr>
                    <a:spLocks noChangeShapeType="1"/>
                  </p:cNvSpPr>
                  <p:nvPr/>
                </p:nvSpPr>
                <p:spPr bwMode="auto">
                  <a:xfrm flipH="1" flipV="1">
                    <a:off x="384" y="1937"/>
                    <a:ext cx="119" cy="48"/>
                  </a:xfrm>
                  <a:prstGeom prst="line">
                    <a:avLst/>
                  </a:prstGeom>
                  <a:noFill/>
                  <a:ln w="6350">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69" name="Line 88"/>
                  <p:cNvSpPr>
                    <a:spLocks noChangeShapeType="1"/>
                  </p:cNvSpPr>
                  <p:nvPr/>
                </p:nvSpPr>
                <p:spPr bwMode="auto">
                  <a:xfrm flipH="1" flipV="1">
                    <a:off x="375" y="1942"/>
                    <a:ext cx="118" cy="48"/>
                  </a:xfrm>
                  <a:prstGeom prst="line">
                    <a:avLst/>
                  </a:prstGeom>
                  <a:noFill/>
                  <a:ln w="6350">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70" name="Line 89"/>
                  <p:cNvSpPr>
                    <a:spLocks noChangeShapeType="1"/>
                  </p:cNvSpPr>
                  <p:nvPr/>
                </p:nvSpPr>
                <p:spPr bwMode="auto">
                  <a:xfrm flipH="1" flipV="1">
                    <a:off x="365" y="1946"/>
                    <a:ext cx="119" cy="51"/>
                  </a:xfrm>
                  <a:prstGeom prst="line">
                    <a:avLst/>
                  </a:prstGeom>
                  <a:noFill/>
                  <a:ln w="6350">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71" name="Line 90"/>
                  <p:cNvSpPr>
                    <a:spLocks noChangeShapeType="1"/>
                  </p:cNvSpPr>
                  <p:nvPr/>
                </p:nvSpPr>
                <p:spPr bwMode="auto">
                  <a:xfrm flipH="1" flipV="1">
                    <a:off x="358" y="1951"/>
                    <a:ext cx="114" cy="50"/>
                  </a:xfrm>
                  <a:prstGeom prst="line">
                    <a:avLst/>
                  </a:prstGeom>
                  <a:noFill/>
                  <a:ln w="6350">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72" name="Line 91"/>
                  <p:cNvSpPr>
                    <a:spLocks noChangeShapeType="1"/>
                  </p:cNvSpPr>
                  <p:nvPr/>
                </p:nvSpPr>
                <p:spPr bwMode="auto">
                  <a:xfrm flipH="1" flipV="1">
                    <a:off x="347" y="1956"/>
                    <a:ext cx="114" cy="51"/>
                  </a:xfrm>
                  <a:prstGeom prst="line">
                    <a:avLst/>
                  </a:prstGeom>
                  <a:noFill/>
                  <a:ln w="6350">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73" name="Line 92"/>
                  <p:cNvSpPr>
                    <a:spLocks noChangeShapeType="1"/>
                  </p:cNvSpPr>
                  <p:nvPr/>
                </p:nvSpPr>
                <p:spPr bwMode="auto">
                  <a:xfrm flipH="1">
                    <a:off x="437" y="1974"/>
                    <a:ext cx="61" cy="34"/>
                  </a:xfrm>
                  <a:prstGeom prst="line">
                    <a:avLst/>
                  </a:prstGeom>
                  <a:noFill/>
                  <a:ln w="6350">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74" name="Line 93"/>
                  <p:cNvSpPr>
                    <a:spLocks noChangeShapeType="1"/>
                  </p:cNvSpPr>
                  <p:nvPr/>
                </p:nvSpPr>
                <p:spPr bwMode="auto">
                  <a:xfrm flipH="1">
                    <a:off x="426" y="1970"/>
                    <a:ext cx="58" cy="32"/>
                  </a:xfrm>
                  <a:prstGeom prst="line">
                    <a:avLst/>
                  </a:prstGeom>
                  <a:noFill/>
                  <a:ln w="6350">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75" name="Line 94"/>
                  <p:cNvSpPr>
                    <a:spLocks noChangeShapeType="1"/>
                  </p:cNvSpPr>
                  <p:nvPr/>
                </p:nvSpPr>
                <p:spPr bwMode="auto">
                  <a:xfrm flipH="1">
                    <a:off x="401" y="1959"/>
                    <a:ext cx="58" cy="31"/>
                  </a:xfrm>
                  <a:prstGeom prst="line">
                    <a:avLst/>
                  </a:prstGeom>
                  <a:noFill/>
                  <a:ln w="6350">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76" name="Line 95"/>
                  <p:cNvSpPr>
                    <a:spLocks noChangeShapeType="1"/>
                  </p:cNvSpPr>
                  <p:nvPr/>
                </p:nvSpPr>
                <p:spPr bwMode="auto">
                  <a:xfrm flipH="1">
                    <a:off x="387" y="1954"/>
                    <a:ext cx="58" cy="31"/>
                  </a:xfrm>
                  <a:prstGeom prst="line">
                    <a:avLst/>
                  </a:prstGeom>
                  <a:noFill/>
                  <a:ln w="6350">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77" name="Line 96"/>
                  <p:cNvSpPr>
                    <a:spLocks noChangeShapeType="1"/>
                  </p:cNvSpPr>
                  <p:nvPr/>
                </p:nvSpPr>
                <p:spPr bwMode="auto">
                  <a:xfrm flipH="1">
                    <a:off x="375" y="1949"/>
                    <a:ext cx="56" cy="31"/>
                  </a:xfrm>
                  <a:prstGeom prst="line">
                    <a:avLst/>
                  </a:prstGeom>
                  <a:noFill/>
                  <a:ln w="6350">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78" name="Line 97"/>
                  <p:cNvSpPr>
                    <a:spLocks noChangeShapeType="1"/>
                  </p:cNvSpPr>
                  <p:nvPr/>
                </p:nvSpPr>
                <p:spPr bwMode="auto">
                  <a:xfrm flipH="1">
                    <a:off x="364" y="1944"/>
                    <a:ext cx="53" cy="28"/>
                  </a:xfrm>
                  <a:prstGeom prst="line">
                    <a:avLst/>
                  </a:prstGeom>
                  <a:noFill/>
                  <a:ln w="6350">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79" name="Line 98"/>
                  <p:cNvSpPr>
                    <a:spLocks noChangeShapeType="1"/>
                  </p:cNvSpPr>
                  <p:nvPr/>
                </p:nvSpPr>
                <p:spPr bwMode="auto">
                  <a:xfrm flipH="1">
                    <a:off x="352" y="1939"/>
                    <a:ext cx="55" cy="28"/>
                  </a:xfrm>
                  <a:prstGeom prst="line">
                    <a:avLst/>
                  </a:prstGeom>
                  <a:noFill/>
                  <a:ln w="6350">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80" name="Line 99"/>
                  <p:cNvSpPr>
                    <a:spLocks noChangeShapeType="1"/>
                  </p:cNvSpPr>
                  <p:nvPr/>
                </p:nvSpPr>
                <p:spPr bwMode="auto">
                  <a:xfrm flipH="1">
                    <a:off x="494" y="1955"/>
                    <a:ext cx="28" cy="14"/>
                  </a:xfrm>
                  <a:prstGeom prst="line">
                    <a:avLst/>
                  </a:prstGeom>
                  <a:noFill/>
                  <a:ln w="6350">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81" name="Line 100"/>
                  <p:cNvSpPr>
                    <a:spLocks noChangeShapeType="1"/>
                  </p:cNvSpPr>
                  <p:nvPr/>
                </p:nvSpPr>
                <p:spPr bwMode="auto">
                  <a:xfrm flipH="1">
                    <a:off x="477" y="1949"/>
                    <a:ext cx="26" cy="14"/>
                  </a:xfrm>
                  <a:prstGeom prst="line">
                    <a:avLst/>
                  </a:prstGeom>
                  <a:noFill/>
                  <a:ln w="6350">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82" name="Line 101"/>
                  <p:cNvSpPr>
                    <a:spLocks noChangeShapeType="1"/>
                  </p:cNvSpPr>
                  <p:nvPr/>
                </p:nvSpPr>
                <p:spPr bwMode="auto">
                  <a:xfrm flipH="1">
                    <a:off x="460" y="1943"/>
                    <a:ext cx="28" cy="14"/>
                  </a:xfrm>
                  <a:prstGeom prst="line">
                    <a:avLst/>
                  </a:prstGeom>
                  <a:noFill/>
                  <a:ln w="6350">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83" name="Line 102"/>
                  <p:cNvSpPr>
                    <a:spLocks noChangeShapeType="1"/>
                  </p:cNvSpPr>
                  <p:nvPr/>
                </p:nvSpPr>
                <p:spPr bwMode="auto">
                  <a:xfrm flipH="1">
                    <a:off x="443" y="1937"/>
                    <a:ext cx="27" cy="13"/>
                  </a:xfrm>
                  <a:prstGeom prst="line">
                    <a:avLst/>
                  </a:prstGeom>
                  <a:noFill/>
                  <a:ln w="6350">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84" name="Line 103"/>
                  <p:cNvSpPr>
                    <a:spLocks noChangeShapeType="1"/>
                  </p:cNvSpPr>
                  <p:nvPr/>
                </p:nvSpPr>
                <p:spPr bwMode="auto">
                  <a:xfrm flipH="1">
                    <a:off x="427" y="1931"/>
                    <a:ext cx="26" cy="14"/>
                  </a:xfrm>
                  <a:prstGeom prst="line">
                    <a:avLst/>
                  </a:prstGeom>
                  <a:noFill/>
                  <a:ln w="6350">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85" name="Line 104"/>
                  <p:cNvSpPr>
                    <a:spLocks noChangeShapeType="1"/>
                  </p:cNvSpPr>
                  <p:nvPr/>
                </p:nvSpPr>
                <p:spPr bwMode="auto">
                  <a:xfrm flipH="1">
                    <a:off x="408" y="1925"/>
                    <a:ext cx="24" cy="13"/>
                  </a:xfrm>
                  <a:prstGeom prst="line">
                    <a:avLst/>
                  </a:prstGeom>
                  <a:noFill/>
                  <a:ln w="6350">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grpSp>
          </p:grpSp>
        </p:grpSp>
      </p:grpSp>
      <p:grpSp>
        <p:nvGrpSpPr>
          <p:cNvPr id="112" name="Group 105"/>
          <p:cNvGrpSpPr>
            <a:grpSpLocks/>
          </p:cNvGrpSpPr>
          <p:nvPr/>
        </p:nvGrpSpPr>
        <p:grpSpPr bwMode="auto">
          <a:xfrm>
            <a:off x="1941367" y="3269534"/>
            <a:ext cx="55364" cy="100353"/>
            <a:chOff x="287" y="1872"/>
            <a:chExt cx="55" cy="108"/>
          </a:xfrm>
        </p:grpSpPr>
        <p:sp>
          <p:nvSpPr>
            <p:cNvPr id="113" name="Freeform 106"/>
            <p:cNvSpPr>
              <a:spLocks/>
            </p:cNvSpPr>
            <p:nvPr/>
          </p:nvSpPr>
          <p:spPr bwMode="auto">
            <a:xfrm>
              <a:off x="287" y="1872"/>
              <a:ext cx="55" cy="108"/>
            </a:xfrm>
            <a:custGeom>
              <a:avLst/>
              <a:gdLst>
                <a:gd name="T0" fmla="*/ 0 w 276"/>
                <a:gd name="T1" fmla="*/ 0 h 540"/>
                <a:gd name="T2" fmla="*/ 0 w 276"/>
                <a:gd name="T3" fmla="*/ 0 h 540"/>
                <a:gd name="T4" fmla="*/ 0 w 276"/>
                <a:gd name="T5" fmla="*/ 0 h 540"/>
                <a:gd name="T6" fmla="*/ 0 w 276"/>
                <a:gd name="T7" fmla="*/ 0 h 540"/>
                <a:gd name="T8" fmla="*/ 0 w 276"/>
                <a:gd name="T9" fmla="*/ 0 h 540"/>
                <a:gd name="T10" fmla="*/ 0 w 276"/>
                <a:gd name="T11" fmla="*/ 0 h 540"/>
                <a:gd name="T12" fmla="*/ 0 w 276"/>
                <a:gd name="T13" fmla="*/ 0 h 540"/>
                <a:gd name="T14" fmla="*/ 0 w 276"/>
                <a:gd name="T15" fmla="*/ 0 h 540"/>
                <a:gd name="T16" fmla="*/ 0 w 276"/>
                <a:gd name="T17" fmla="*/ 0 h 540"/>
                <a:gd name="T18" fmla="*/ 0 w 276"/>
                <a:gd name="T19" fmla="*/ 0 h 540"/>
                <a:gd name="T20" fmla="*/ 0 w 276"/>
                <a:gd name="T21" fmla="*/ 0 h 540"/>
                <a:gd name="T22" fmla="*/ 0 w 276"/>
                <a:gd name="T23" fmla="*/ 0 h 54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76" h="540">
                  <a:moveTo>
                    <a:pt x="0" y="192"/>
                  </a:moveTo>
                  <a:lnTo>
                    <a:pt x="53" y="121"/>
                  </a:lnTo>
                  <a:lnTo>
                    <a:pt x="104" y="84"/>
                  </a:lnTo>
                  <a:lnTo>
                    <a:pt x="125" y="30"/>
                  </a:lnTo>
                  <a:lnTo>
                    <a:pt x="137" y="6"/>
                  </a:lnTo>
                  <a:lnTo>
                    <a:pt x="195" y="0"/>
                  </a:lnTo>
                  <a:lnTo>
                    <a:pt x="276" y="45"/>
                  </a:lnTo>
                  <a:lnTo>
                    <a:pt x="255" y="143"/>
                  </a:lnTo>
                  <a:lnTo>
                    <a:pt x="232" y="198"/>
                  </a:lnTo>
                  <a:lnTo>
                    <a:pt x="179" y="365"/>
                  </a:lnTo>
                  <a:lnTo>
                    <a:pt x="92" y="540"/>
                  </a:lnTo>
                  <a:lnTo>
                    <a:pt x="0" y="192"/>
                  </a:lnTo>
                  <a:close/>
                </a:path>
              </a:pathLst>
            </a:custGeom>
            <a:solidFill>
              <a:srgbClr val="C0C0C0"/>
            </a:solidFill>
            <a:ln w="3175">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114" name="Freeform 107"/>
            <p:cNvSpPr>
              <a:spLocks/>
            </p:cNvSpPr>
            <p:nvPr/>
          </p:nvSpPr>
          <p:spPr bwMode="auto">
            <a:xfrm>
              <a:off x="296" y="1880"/>
              <a:ext cx="43" cy="77"/>
            </a:xfrm>
            <a:custGeom>
              <a:avLst/>
              <a:gdLst>
                <a:gd name="T0" fmla="*/ 0 w 216"/>
                <a:gd name="T1" fmla="*/ 0 h 385"/>
                <a:gd name="T2" fmla="*/ 0 w 216"/>
                <a:gd name="T3" fmla="*/ 0 h 385"/>
                <a:gd name="T4" fmla="*/ 0 w 216"/>
                <a:gd name="T5" fmla="*/ 0 h 385"/>
                <a:gd name="T6" fmla="*/ 0 w 216"/>
                <a:gd name="T7" fmla="*/ 0 h 385"/>
                <a:gd name="T8" fmla="*/ 0 w 216"/>
                <a:gd name="T9" fmla="*/ 0 h 385"/>
                <a:gd name="T10" fmla="*/ 0 w 216"/>
                <a:gd name="T11" fmla="*/ 0 h 385"/>
                <a:gd name="T12" fmla="*/ 0 w 216"/>
                <a:gd name="T13" fmla="*/ 0 h 385"/>
                <a:gd name="T14" fmla="*/ 0 w 216"/>
                <a:gd name="T15" fmla="*/ 0 h 385"/>
                <a:gd name="T16" fmla="*/ 0 w 216"/>
                <a:gd name="T17" fmla="*/ 0 h 385"/>
                <a:gd name="T18" fmla="*/ 0 w 216"/>
                <a:gd name="T19" fmla="*/ 0 h 385"/>
                <a:gd name="T20" fmla="*/ 0 w 216"/>
                <a:gd name="T21" fmla="*/ 0 h 385"/>
                <a:gd name="T22" fmla="*/ 0 w 216"/>
                <a:gd name="T23" fmla="*/ 0 h 385"/>
                <a:gd name="T24" fmla="*/ 0 w 216"/>
                <a:gd name="T25" fmla="*/ 0 h 385"/>
                <a:gd name="T26" fmla="*/ 0 w 216"/>
                <a:gd name="T27" fmla="*/ 0 h 385"/>
                <a:gd name="T28" fmla="*/ 0 w 216"/>
                <a:gd name="T29" fmla="*/ 0 h 385"/>
                <a:gd name="T30" fmla="*/ 0 w 216"/>
                <a:gd name="T31" fmla="*/ 0 h 385"/>
                <a:gd name="T32" fmla="*/ 0 w 216"/>
                <a:gd name="T33" fmla="*/ 0 h 385"/>
                <a:gd name="T34" fmla="*/ 0 w 216"/>
                <a:gd name="T35" fmla="*/ 0 h 385"/>
                <a:gd name="T36" fmla="*/ 0 w 216"/>
                <a:gd name="T37" fmla="*/ 0 h 385"/>
                <a:gd name="T38" fmla="*/ 0 w 216"/>
                <a:gd name="T39" fmla="*/ 0 h 385"/>
                <a:gd name="T40" fmla="*/ 0 w 216"/>
                <a:gd name="T41" fmla="*/ 0 h 385"/>
                <a:gd name="T42" fmla="*/ 0 w 216"/>
                <a:gd name="T43" fmla="*/ 0 h 385"/>
                <a:gd name="T44" fmla="*/ 0 w 216"/>
                <a:gd name="T45" fmla="*/ 0 h 385"/>
                <a:gd name="T46" fmla="*/ 0 w 216"/>
                <a:gd name="T47" fmla="*/ 0 h 385"/>
                <a:gd name="T48" fmla="*/ 0 w 216"/>
                <a:gd name="T49" fmla="*/ 0 h 385"/>
                <a:gd name="T50" fmla="*/ 0 w 216"/>
                <a:gd name="T51" fmla="*/ 0 h 385"/>
                <a:gd name="T52" fmla="*/ 0 w 216"/>
                <a:gd name="T53" fmla="*/ 0 h 385"/>
                <a:gd name="T54" fmla="*/ 0 w 216"/>
                <a:gd name="T55" fmla="*/ 0 h 385"/>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216" h="385">
                  <a:moveTo>
                    <a:pt x="91" y="0"/>
                  </a:moveTo>
                  <a:lnTo>
                    <a:pt x="115" y="25"/>
                  </a:lnTo>
                  <a:lnTo>
                    <a:pt x="165" y="46"/>
                  </a:lnTo>
                  <a:lnTo>
                    <a:pt x="216" y="44"/>
                  </a:lnTo>
                  <a:lnTo>
                    <a:pt x="185" y="132"/>
                  </a:lnTo>
                  <a:lnTo>
                    <a:pt x="147" y="128"/>
                  </a:lnTo>
                  <a:lnTo>
                    <a:pt x="118" y="112"/>
                  </a:lnTo>
                  <a:lnTo>
                    <a:pt x="134" y="138"/>
                  </a:lnTo>
                  <a:lnTo>
                    <a:pt x="177" y="146"/>
                  </a:lnTo>
                  <a:lnTo>
                    <a:pt x="145" y="242"/>
                  </a:lnTo>
                  <a:lnTo>
                    <a:pt x="124" y="312"/>
                  </a:lnTo>
                  <a:lnTo>
                    <a:pt x="115" y="271"/>
                  </a:lnTo>
                  <a:lnTo>
                    <a:pt x="103" y="197"/>
                  </a:lnTo>
                  <a:lnTo>
                    <a:pt x="102" y="155"/>
                  </a:lnTo>
                  <a:lnTo>
                    <a:pt x="94" y="173"/>
                  </a:lnTo>
                  <a:lnTo>
                    <a:pt x="94" y="222"/>
                  </a:lnTo>
                  <a:lnTo>
                    <a:pt x="103" y="290"/>
                  </a:lnTo>
                  <a:lnTo>
                    <a:pt x="110" y="333"/>
                  </a:lnTo>
                  <a:lnTo>
                    <a:pt x="91" y="385"/>
                  </a:lnTo>
                  <a:lnTo>
                    <a:pt x="55" y="250"/>
                  </a:lnTo>
                  <a:lnTo>
                    <a:pt x="39" y="204"/>
                  </a:lnTo>
                  <a:lnTo>
                    <a:pt x="12" y="135"/>
                  </a:lnTo>
                  <a:lnTo>
                    <a:pt x="0" y="115"/>
                  </a:lnTo>
                  <a:lnTo>
                    <a:pt x="16" y="88"/>
                  </a:lnTo>
                  <a:lnTo>
                    <a:pt x="64" y="64"/>
                  </a:lnTo>
                  <a:lnTo>
                    <a:pt x="81" y="87"/>
                  </a:lnTo>
                  <a:lnTo>
                    <a:pt x="71" y="46"/>
                  </a:lnTo>
                  <a:lnTo>
                    <a:pt x="9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grpSp>
      <p:grpSp>
        <p:nvGrpSpPr>
          <p:cNvPr id="115" name="Group 108"/>
          <p:cNvGrpSpPr>
            <a:grpSpLocks/>
          </p:cNvGrpSpPr>
          <p:nvPr/>
        </p:nvGrpSpPr>
        <p:grpSpPr bwMode="auto">
          <a:xfrm>
            <a:off x="1932308" y="3211925"/>
            <a:ext cx="70463" cy="70619"/>
            <a:chOff x="278" y="1810"/>
            <a:chExt cx="70" cy="76"/>
          </a:xfrm>
        </p:grpSpPr>
        <p:sp>
          <p:nvSpPr>
            <p:cNvPr id="116" name="Freeform 109"/>
            <p:cNvSpPr>
              <a:spLocks/>
            </p:cNvSpPr>
            <p:nvPr/>
          </p:nvSpPr>
          <p:spPr bwMode="auto">
            <a:xfrm>
              <a:off x="297" y="1815"/>
              <a:ext cx="51" cy="71"/>
            </a:xfrm>
            <a:custGeom>
              <a:avLst/>
              <a:gdLst>
                <a:gd name="T0" fmla="*/ 0 w 256"/>
                <a:gd name="T1" fmla="*/ 0 h 356"/>
                <a:gd name="T2" fmla="*/ 0 w 256"/>
                <a:gd name="T3" fmla="*/ 0 h 356"/>
                <a:gd name="T4" fmla="*/ 0 w 256"/>
                <a:gd name="T5" fmla="*/ 0 h 356"/>
                <a:gd name="T6" fmla="*/ 0 w 256"/>
                <a:gd name="T7" fmla="*/ 0 h 356"/>
                <a:gd name="T8" fmla="*/ 0 w 256"/>
                <a:gd name="T9" fmla="*/ 0 h 356"/>
                <a:gd name="T10" fmla="*/ 0 w 256"/>
                <a:gd name="T11" fmla="*/ 0 h 356"/>
                <a:gd name="T12" fmla="*/ 0 w 256"/>
                <a:gd name="T13" fmla="*/ 0 h 356"/>
                <a:gd name="T14" fmla="*/ 0 w 256"/>
                <a:gd name="T15" fmla="*/ 0 h 356"/>
                <a:gd name="T16" fmla="*/ 0 w 256"/>
                <a:gd name="T17" fmla="*/ 0 h 356"/>
                <a:gd name="T18" fmla="*/ 0 w 256"/>
                <a:gd name="T19" fmla="*/ 0 h 356"/>
                <a:gd name="T20" fmla="*/ 0 w 256"/>
                <a:gd name="T21" fmla="*/ 0 h 356"/>
                <a:gd name="T22" fmla="*/ 0 w 256"/>
                <a:gd name="T23" fmla="*/ 0 h 356"/>
                <a:gd name="T24" fmla="*/ 0 w 256"/>
                <a:gd name="T25" fmla="*/ 0 h 356"/>
                <a:gd name="T26" fmla="*/ 0 w 256"/>
                <a:gd name="T27" fmla="*/ 0 h 356"/>
                <a:gd name="T28" fmla="*/ 0 w 256"/>
                <a:gd name="T29" fmla="*/ 0 h 356"/>
                <a:gd name="T30" fmla="*/ 0 w 256"/>
                <a:gd name="T31" fmla="*/ 0 h 356"/>
                <a:gd name="T32" fmla="*/ 0 w 256"/>
                <a:gd name="T33" fmla="*/ 0 h 356"/>
                <a:gd name="T34" fmla="*/ 0 w 256"/>
                <a:gd name="T35" fmla="*/ 0 h 356"/>
                <a:gd name="T36" fmla="*/ 0 w 256"/>
                <a:gd name="T37" fmla="*/ 0 h 356"/>
                <a:gd name="T38" fmla="*/ 0 w 256"/>
                <a:gd name="T39" fmla="*/ 0 h 356"/>
                <a:gd name="T40" fmla="*/ 0 w 256"/>
                <a:gd name="T41" fmla="*/ 0 h 356"/>
                <a:gd name="T42" fmla="*/ 0 w 256"/>
                <a:gd name="T43" fmla="*/ 0 h 356"/>
                <a:gd name="T44" fmla="*/ 0 w 256"/>
                <a:gd name="T45" fmla="*/ 0 h 356"/>
                <a:gd name="T46" fmla="*/ 0 w 256"/>
                <a:gd name="T47" fmla="*/ 0 h 356"/>
                <a:gd name="T48" fmla="*/ 0 w 256"/>
                <a:gd name="T49" fmla="*/ 0 h 356"/>
                <a:gd name="T50" fmla="*/ 0 w 256"/>
                <a:gd name="T51" fmla="*/ 0 h 356"/>
                <a:gd name="T52" fmla="*/ 0 w 256"/>
                <a:gd name="T53" fmla="*/ 0 h 356"/>
                <a:gd name="T54" fmla="*/ 0 w 256"/>
                <a:gd name="T55" fmla="*/ 0 h 356"/>
                <a:gd name="T56" fmla="*/ 0 w 256"/>
                <a:gd name="T57" fmla="*/ 0 h 356"/>
                <a:gd name="T58" fmla="*/ 0 w 256"/>
                <a:gd name="T59" fmla="*/ 0 h 356"/>
                <a:gd name="T60" fmla="*/ 0 w 256"/>
                <a:gd name="T61" fmla="*/ 0 h 356"/>
                <a:gd name="T62" fmla="*/ 0 w 256"/>
                <a:gd name="T63" fmla="*/ 0 h 356"/>
                <a:gd name="T64" fmla="*/ 0 w 256"/>
                <a:gd name="T65" fmla="*/ 0 h 356"/>
                <a:gd name="T66" fmla="*/ 0 w 256"/>
                <a:gd name="T67" fmla="*/ 0 h 356"/>
                <a:gd name="T68" fmla="*/ 0 w 256"/>
                <a:gd name="T69" fmla="*/ 0 h 356"/>
                <a:gd name="T70" fmla="*/ 0 w 256"/>
                <a:gd name="T71" fmla="*/ 0 h 356"/>
                <a:gd name="T72" fmla="*/ 0 w 256"/>
                <a:gd name="T73" fmla="*/ 0 h 356"/>
                <a:gd name="T74" fmla="*/ 0 w 256"/>
                <a:gd name="T75" fmla="*/ 0 h 356"/>
                <a:gd name="T76" fmla="*/ 0 w 256"/>
                <a:gd name="T77" fmla="*/ 0 h 356"/>
                <a:gd name="T78" fmla="*/ 0 w 256"/>
                <a:gd name="T79" fmla="*/ 0 h 356"/>
                <a:gd name="T80" fmla="*/ 0 w 256"/>
                <a:gd name="T81" fmla="*/ 0 h 356"/>
                <a:gd name="T82" fmla="*/ 0 w 256"/>
                <a:gd name="T83" fmla="*/ 0 h 356"/>
                <a:gd name="T84" fmla="*/ 0 w 256"/>
                <a:gd name="T85" fmla="*/ 0 h 356"/>
                <a:gd name="T86" fmla="*/ 0 w 256"/>
                <a:gd name="T87" fmla="*/ 0 h 356"/>
                <a:gd name="T88" fmla="*/ 0 w 256"/>
                <a:gd name="T89" fmla="*/ 0 h 356"/>
                <a:gd name="T90" fmla="*/ 0 w 256"/>
                <a:gd name="T91" fmla="*/ 0 h 356"/>
                <a:gd name="T92" fmla="*/ 0 w 256"/>
                <a:gd name="T93" fmla="*/ 0 h 356"/>
                <a:gd name="T94" fmla="*/ 0 w 256"/>
                <a:gd name="T95" fmla="*/ 0 h 35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256" h="356">
                  <a:moveTo>
                    <a:pt x="3" y="130"/>
                  </a:moveTo>
                  <a:lnTo>
                    <a:pt x="11" y="155"/>
                  </a:lnTo>
                  <a:lnTo>
                    <a:pt x="26" y="167"/>
                  </a:lnTo>
                  <a:lnTo>
                    <a:pt x="35" y="187"/>
                  </a:lnTo>
                  <a:lnTo>
                    <a:pt x="45" y="203"/>
                  </a:lnTo>
                  <a:lnTo>
                    <a:pt x="61" y="218"/>
                  </a:lnTo>
                  <a:lnTo>
                    <a:pt x="73" y="227"/>
                  </a:lnTo>
                  <a:lnTo>
                    <a:pt x="93" y="238"/>
                  </a:lnTo>
                  <a:lnTo>
                    <a:pt x="96" y="252"/>
                  </a:lnTo>
                  <a:lnTo>
                    <a:pt x="96" y="270"/>
                  </a:lnTo>
                  <a:lnTo>
                    <a:pt x="91" y="315"/>
                  </a:lnTo>
                  <a:lnTo>
                    <a:pt x="127" y="341"/>
                  </a:lnTo>
                  <a:lnTo>
                    <a:pt x="157" y="354"/>
                  </a:lnTo>
                  <a:lnTo>
                    <a:pt x="182" y="356"/>
                  </a:lnTo>
                  <a:lnTo>
                    <a:pt x="207" y="354"/>
                  </a:lnTo>
                  <a:lnTo>
                    <a:pt x="216" y="325"/>
                  </a:lnTo>
                  <a:lnTo>
                    <a:pt x="222" y="260"/>
                  </a:lnTo>
                  <a:lnTo>
                    <a:pt x="237" y="237"/>
                  </a:lnTo>
                  <a:lnTo>
                    <a:pt x="248" y="204"/>
                  </a:lnTo>
                  <a:lnTo>
                    <a:pt x="250" y="173"/>
                  </a:lnTo>
                  <a:lnTo>
                    <a:pt x="255" y="131"/>
                  </a:lnTo>
                  <a:lnTo>
                    <a:pt x="256" y="107"/>
                  </a:lnTo>
                  <a:lnTo>
                    <a:pt x="255" y="92"/>
                  </a:lnTo>
                  <a:lnTo>
                    <a:pt x="248" y="66"/>
                  </a:lnTo>
                  <a:lnTo>
                    <a:pt x="234" y="52"/>
                  </a:lnTo>
                  <a:lnTo>
                    <a:pt x="215" y="48"/>
                  </a:lnTo>
                  <a:lnTo>
                    <a:pt x="208" y="33"/>
                  </a:lnTo>
                  <a:lnTo>
                    <a:pt x="191" y="23"/>
                  </a:lnTo>
                  <a:lnTo>
                    <a:pt x="173" y="33"/>
                  </a:lnTo>
                  <a:lnTo>
                    <a:pt x="160" y="12"/>
                  </a:lnTo>
                  <a:lnTo>
                    <a:pt x="140" y="5"/>
                  </a:lnTo>
                  <a:lnTo>
                    <a:pt x="118" y="24"/>
                  </a:lnTo>
                  <a:lnTo>
                    <a:pt x="108" y="0"/>
                  </a:lnTo>
                  <a:lnTo>
                    <a:pt x="78" y="3"/>
                  </a:lnTo>
                  <a:lnTo>
                    <a:pt x="63" y="42"/>
                  </a:lnTo>
                  <a:lnTo>
                    <a:pt x="60" y="64"/>
                  </a:lnTo>
                  <a:lnTo>
                    <a:pt x="57" y="93"/>
                  </a:lnTo>
                  <a:lnTo>
                    <a:pt x="51" y="131"/>
                  </a:lnTo>
                  <a:lnTo>
                    <a:pt x="43" y="116"/>
                  </a:lnTo>
                  <a:lnTo>
                    <a:pt x="39" y="89"/>
                  </a:lnTo>
                  <a:lnTo>
                    <a:pt x="34" y="70"/>
                  </a:lnTo>
                  <a:lnTo>
                    <a:pt x="27" y="61"/>
                  </a:lnTo>
                  <a:lnTo>
                    <a:pt x="12" y="54"/>
                  </a:lnTo>
                  <a:lnTo>
                    <a:pt x="4" y="57"/>
                  </a:lnTo>
                  <a:lnTo>
                    <a:pt x="0" y="66"/>
                  </a:lnTo>
                  <a:lnTo>
                    <a:pt x="5" y="80"/>
                  </a:lnTo>
                  <a:lnTo>
                    <a:pt x="7" y="107"/>
                  </a:lnTo>
                  <a:lnTo>
                    <a:pt x="3" y="130"/>
                  </a:lnTo>
                  <a:close/>
                </a:path>
              </a:pathLst>
            </a:custGeom>
            <a:solidFill>
              <a:srgbClr val="FFC080"/>
            </a:solidFill>
            <a:ln w="3175">
              <a:solidFill>
                <a:srgbClr val="402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117" name="Freeform 110"/>
            <p:cNvSpPr>
              <a:spLocks/>
            </p:cNvSpPr>
            <p:nvPr/>
          </p:nvSpPr>
          <p:spPr bwMode="auto">
            <a:xfrm>
              <a:off x="320" y="1820"/>
              <a:ext cx="26" cy="27"/>
            </a:xfrm>
            <a:custGeom>
              <a:avLst/>
              <a:gdLst>
                <a:gd name="T0" fmla="*/ 0 w 129"/>
                <a:gd name="T1" fmla="*/ 0 h 134"/>
                <a:gd name="T2" fmla="*/ 0 w 129"/>
                <a:gd name="T3" fmla="*/ 0 h 134"/>
                <a:gd name="T4" fmla="*/ 0 w 129"/>
                <a:gd name="T5" fmla="*/ 0 h 134"/>
                <a:gd name="T6" fmla="*/ 0 w 129"/>
                <a:gd name="T7" fmla="*/ 0 h 134"/>
                <a:gd name="T8" fmla="*/ 0 w 129"/>
                <a:gd name="T9" fmla="*/ 0 h 134"/>
                <a:gd name="T10" fmla="*/ 0 w 129"/>
                <a:gd name="T11" fmla="*/ 0 h 134"/>
                <a:gd name="T12" fmla="*/ 0 w 129"/>
                <a:gd name="T13" fmla="*/ 0 h 134"/>
                <a:gd name="T14" fmla="*/ 0 w 129"/>
                <a:gd name="T15" fmla="*/ 0 h 134"/>
                <a:gd name="T16" fmla="*/ 0 w 129"/>
                <a:gd name="T17" fmla="*/ 0 h 134"/>
                <a:gd name="T18" fmla="*/ 0 w 129"/>
                <a:gd name="T19" fmla="*/ 0 h 134"/>
                <a:gd name="T20" fmla="*/ 0 w 129"/>
                <a:gd name="T21" fmla="*/ 0 h 134"/>
                <a:gd name="T22" fmla="*/ 0 w 129"/>
                <a:gd name="T23" fmla="*/ 0 h 134"/>
                <a:gd name="T24" fmla="*/ 0 w 129"/>
                <a:gd name="T25" fmla="*/ 0 h 134"/>
                <a:gd name="T26" fmla="*/ 0 w 129"/>
                <a:gd name="T27" fmla="*/ 0 h 134"/>
                <a:gd name="T28" fmla="*/ 0 w 129"/>
                <a:gd name="T29" fmla="*/ 0 h 134"/>
                <a:gd name="T30" fmla="*/ 0 w 129"/>
                <a:gd name="T31" fmla="*/ 0 h 134"/>
                <a:gd name="T32" fmla="*/ 0 w 129"/>
                <a:gd name="T33" fmla="*/ 0 h 134"/>
                <a:gd name="T34" fmla="*/ 0 w 129"/>
                <a:gd name="T35" fmla="*/ 0 h 134"/>
                <a:gd name="T36" fmla="*/ 0 w 129"/>
                <a:gd name="T37" fmla="*/ 0 h 134"/>
                <a:gd name="T38" fmla="*/ 0 w 129"/>
                <a:gd name="T39" fmla="*/ 0 h 134"/>
                <a:gd name="T40" fmla="*/ 0 w 129"/>
                <a:gd name="T41" fmla="*/ 0 h 134"/>
                <a:gd name="T42" fmla="*/ 0 w 129"/>
                <a:gd name="T43" fmla="*/ 0 h 134"/>
                <a:gd name="T44" fmla="*/ 0 w 129"/>
                <a:gd name="T45" fmla="*/ 0 h 134"/>
                <a:gd name="T46" fmla="*/ 0 w 129"/>
                <a:gd name="T47" fmla="*/ 0 h 134"/>
                <a:gd name="T48" fmla="*/ 0 w 129"/>
                <a:gd name="T49" fmla="*/ 0 h 134"/>
                <a:gd name="T50" fmla="*/ 0 w 129"/>
                <a:gd name="T51" fmla="*/ 0 h 134"/>
                <a:gd name="T52" fmla="*/ 0 w 129"/>
                <a:gd name="T53" fmla="*/ 0 h 134"/>
                <a:gd name="T54" fmla="*/ 0 w 129"/>
                <a:gd name="T55" fmla="*/ 0 h 134"/>
                <a:gd name="T56" fmla="*/ 0 w 129"/>
                <a:gd name="T57" fmla="*/ 0 h 134"/>
                <a:gd name="T58" fmla="*/ 0 w 129"/>
                <a:gd name="T59" fmla="*/ 0 h 134"/>
                <a:gd name="T60" fmla="*/ 0 w 129"/>
                <a:gd name="T61" fmla="*/ 0 h 134"/>
                <a:gd name="T62" fmla="*/ 0 w 129"/>
                <a:gd name="T63" fmla="*/ 0 h 134"/>
                <a:gd name="T64" fmla="*/ 0 w 129"/>
                <a:gd name="T65" fmla="*/ 0 h 134"/>
                <a:gd name="T66" fmla="*/ 0 w 129"/>
                <a:gd name="T67" fmla="*/ 0 h 134"/>
                <a:gd name="T68" fmla="*/ 0 w 129"/>
                <a:gd name="T69" fmla="*/ 0 h 134"/>
                <a:gd name="T70" fmla="*/ 0 w 129"/>
                <a:gd name="T71" fmla="*/ 0 h 134"/>
                <a:gd name="T72" fmla="*/ 0 w 129"/>
                <a:gd name="T73" fmla="*/ 0 h 134"/>
                <a:gd name="T74" fmla="*/ 0 w 129"/>
                <a:gd name="T75" fmla="*/ 0 h 134"/>
                <a:gd name="T76" fmla="*/ 0 w 129"/>
                <a:gd name="T77" fmla="*/ 0 h 134"/>
                <a:gd name="T78" fmla="*/ 0 w 129"/>
                <a:gd name="T79" fmla="*/ 0 h 134"/>
                <a:gd name="T80" fmla="*/ 0 w 129"/>
                <a:gd name="T81" fmla="*/ 0 h 134"/>
                <a:gd name="T82" fmla="*/ 0 w 129"/>
                <a:gd name="T83" fmla="*/ 0 h 134"/>
                <a:gd name="T84" fmla="*/ 0 w 129"/>
                <a:gd name="T85" fmla="*/ 0 h 134"/>
                <a:gd name="T86" fmla="*/ 0 w 129"/>
                <a:gd name="T87" fmla="*/ 0 h 134"/>
                <a:gd name="T88" fmla="*/ 0 w 129"/>
                <a:gd name="T89" fmla="*/ 0 h 134"/>
                <a:gd name="T90" fmla="*/ 0 w 129"/>
                <a:gd name="T91" fmla="*/ 0 h 134"/>
                <a:gd name="T92" fmla="*/ 0 w 129"/>
                <a:gd name="T93" fmla="*/ 0 h 134"/>
                <a:gd name="T94" fmla="*/ 0 w 129"/>
                <a:gd name="T95" fmla="*/ 0 h 134"/>
                <a:gd name="T96" fmla="*/ 0 w 129"/>
                <a:gd name="T97" fmla="*/ 0 h 134"/>
                <a:gd name="T98" fmla="*/ 0 w 129"/>
                <a:gd name="T99" fmla="*/ 0 h 134"/>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129" h="134">
                  <a:moveTo>
                    <a:pt x="6" y="2"/>
                  </a:moveTo>
                  <a:lnTo>
                    <a:pt x="13" y="30"/>
                  </a:lnTo>
                  <a:lnTo>
                    <a:pt x="22" y="49"/>
                  </a:lnTo>
                  <a:lnTo>
                    <a:pt x="11" y="91"/>
                  </a:lnTo>
                  <a:lnTo>
                    <a:pt x="18" y="100"/>
                  </a:lnTo>
                  <a:lnTo>
                    <a:pt x="28" y="104"/>
                  </a:lnTo>
                  <a:lnTo>
                    <a:pt x="41" y="102"/>
                  </a:lnTo>
                  <a:lnTo>
                    <a:pt x="51" y="79"/>
                  </a:lnTo>
                  <a:lnTo>
                    <a:pt x="60" y="61"/>
                  </a:lnTo>
                  <a:lnTo>
                    <a:pt x="55" y="36"/>
                  </a:lnTo>
                  <a:lnTo>
                    <a:pt x="53" y="9"/>
                  </a:lnTo>
                  <a:lnTo>
                    <a:pt x="60" y="12"/>
                  </a:lnTo>
                  <a:lnTo>
                    <a:pt x="62" y="37"/>
                  </a:lnTo>
                  <a:lnTo>
                    <a:pt x="65" y="54"/>
                  </a:lnTo>
                  <a:lnTo>
                    <a:pt x="65" y="68"/>
                  </a:lnTo>
                  <a:lnTo>
                    <a:pt x="56" y="83"/>
                  </a:lnTo>
                  <a:lnTo>
                    <a:pt x="47" y="100"/>
                  </a:lnTo>
                  <a:lnTo>
                    <a:pt x="46" y="116"/>
                  </a:lnTo>
                  <a:lnTo>
                    <a:pt x="56" y="123"/>
                  </a:lnTo>
                  <a:lnTo>
                    <a:pt x="75" y="120"/>
                  </a:lnTo>
                  <a:lnTo>
                    <a:pt x="86" y="106"/>
                  </a:lnTo>
                  <a:lnTo>
                    <a:pt x="104" y="84"/>
                  </a:lnTo>
                  <a:lnTo>
                    <a:pt x="103" y="70"/>
                  </a:lnTo>
                  <a:lnTo>
                    <a:pt x="101" y="45"/>
                  </a:lnTo>
                  <a:lnTo>
                    <a:pt x="107" y="65"/>
                  </a:lnTo>
                  <a:lnTo>
                    <a:pt x="108" y="84"/>
                  </a:lnTo>
                  <a:lnTo>
                    <a:pt x="94" y="103"/>
                  </a:lnTo>
                  <a:lnTo>
                    <a:pt x="93" y="117"/>
                  </a:lnTo>
                  <a:lnTo>
                    <a:pt x="96" y="128"/>
                  </a:lnTo>
                  <a:lnTo>
                    <a:pt x="104" y="131"/>
                  </a:lnTo>
                  <a:lnTo>
                    <a:pt x="113" y="125"/>
                  </a:lnTo>
                  <a:lnTo>
                    <a:pt x="129" y="109"/>
                  </a:lnTo>
                  <a:lnTo>
                    <a:pt x="116" y="127"/>
                  </a:lnTo>
                  <a:lnTo>
                    <a:pt x="111" y="134"/>
                  </a:lnTo>
                  <a:lnTo>
                    <a:pt x="97" y="134"/>
                  </a:lnTo>
                  <a:lnTo>
                    <a:pt x="91" y="126"/>
                  </a:lnTo>
                  <a:lnTo>
                    <a:pt x="87" y="114"/>
                  </a:lnTo>
                  <a:lnTo>
                    <a:pt x="79" y="125"/>
                  </a:lnTo>
                  <a:lnTo>
                    <a:pt x="63" y="127"/>
                  </a:lnTo>
                  <a:lnTo>
                    <a:pt x="49" y="127"/>
                  </a:lnTo>
                  <a:lnTo>
                    <a:pt x="43" y="116"/>
                  </a:lnTo>
                  <a:lnTo>
                    <a:pt x="41" y="106"/>
                  </a:lnTo>
                  <a:lnTo>
                    <a:pt x="35" y="109"/>
                  </a:lnTo>
                  <a:lnTo>
                    <a:pt x="24" y="109"/>
                  </a:lnTo>
                  <a:lnTo>
                    <a:pt x="11" y="101"/>
                  </a:lnTo>
                  <a:lnTo>
                    <a:pt x="8" y="86"/>
                  </a:lnTo>
                  <a:lnTo>
                    <a:pt x="18" y="51"/>
                  </a:lnTo>
                  <a:lnTo>
                    <a:pt x="7" y="29"/>
                  </a:lnTo>
                  <a:lnTo>
                    <a:pt x="0" y="0"/>
                  </a:lnTo>
                  <a:lnTo>
                    <a:pt x="6" y="2"/>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18" name="Freeform 111"/>
            <p:cNvSpPr>
              <a:spLocks/>
            </p:cNvSpPr>
            <p:nvPr/>
          </p:nvSpPr>
          <p:spPr bwMode="auto">
            <a:xfrm>
              <a:off x="325" y="1834"/>
              <a:ext cx="4" cy="1"/>
            </a:xfrm>
            <a:custGeom>
              <a:avLst/>
              <a:gdLst>
                <a:gd name="T0" fmla="*/ 0 w 20"/>
                <a:gd name="T1" fmla="*/ 0 h 5"/>
                <a:gd name="T2" fmla="*/ 0 w 20"/>
                <a:gd name="T3" fmla="*/ 0 h 5"/>
                <a:gd name="T4" fmla="*/ 0 w 20"/>
                <a:gd name="T5" fmla="*/ 0 h 5"/>
                <a:gd name="T6" fmla="*/ 0 w 20"/>
                <a:gd name="T7" fmla="*/ 0 h 5"/>
                <a:gd name="T8" fmla="*/ 0 w 20"/>
                <a:gd name="T9" fmla="*/ 0 h 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 h="5">
                  <a:moveTo>
                    <a:pt x="0" y="5"/>
                  </a:moveTo>
                  <a:lnTo>
                    <a:pt x="6" y="4"/>
                  </a:lnTo>
                  <a:lnTo>
                    <a:pt x="20" y="4"/>
                  </a:lnTo>
                  <a:lnTo>
                    <a:pt x="5" y="0"/>
                  </a:lnTo>
                  <a:lnTo>
                    <a:pt x="0" y="5"/>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19" name="Freeform 112"/>
            <p:cNvSpPr>
              <a:spLocks/>
            </p:cNvSpPr>
            <p:nvPr/>
          </p:nvSpPr>
          <p:spPr bwMode="auto">
            <a:xfrm>
              <a:off x="330" y="1838"/>
              <a:ext cx="6" cy="2"/>
            </a:xfrm>
            <a:custGeom>
              <a:avLst/>
              <a:gdLst>
                <a:gd name="T0" fmla="*/ 0 w 27"/>
                <a:gd name="T1" fmla="*/ 0 h 9"/>
                <a:gd name="T2" fmla="*/ 0 w 27"/>
                <a:gd name="T3" fmla="*/ 0 h 9"/>
                <a:gd name="T4" fmla="*/ 0 w 27"/>
                <a:gd name="T5" fmla="*/ 0 h 9"/>
                <a:gd name="T6" fmla="*/ 0 w 27"/>
                <a:gd name="T7" fmla="*/ 0 h 9"/>
                <a:gd name="T8" fmla="*/ 0 w 27"/>
                <a:gd name="T9" fmla="*/ 0 h 9"/>
                <a:gd name="T10" fmla="*/ 0 w 27"/>
                <a:gd name="T11" fmla="*/ 0 h 9"/>
                <a:gd name="T12" fmla="*/ 0 w 27"/>
                <a:gd name="T13" fmla="*/ 0 h 9"/>
                <a:gd name="T14" fmla="*/ 0 w 27"/>
                <a:gd name="T15" fmla="*/ 0 h 9"/>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7" h="9">
                  <a:moveTo>
                    <a:pt x="27" y="7"/>
                  </a:moveTo>
                  <a:lnTo>
                    <a:pt x="23" y="3"/>
                  </a:lnTo>
                  <a:lnTo>
                    <a:pt x="17" y="1"/>
                  </a:lnTo>
                  <a:lnTo>
                    <a:pt x="6" y="0"/>
                  </a:lnTo>
                  <a:lnTo>
                    <a:pt x="0" y="9"/>
                  </a:lnTo>
                  <a:lnTo>
                    <a:pt x="8" y="3"/>
                  </a:lnTo>
                  <a:lnTo>
                    <a:pt x="15" y="2"/>
                  </a:lnTo>
                  <a:lnTo>
                    <a:pt x="27" y="7"/>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20" name="Freeform 113"/>
            <p:cNvSpPr>
              <a:spLocks/>
            </p:cNvSpPr>
            <p:nvPr/>
          </p:nvSpPr>
          <p:spPr bwMode="auto">
            <a:xfrm>
              <a:off x="340" y="1841"/>
              <a:ext cx="4" cy="1"/>
            </a:xfrm>
            <a:custGeom>
              <a:avLst/>
              <a:gdLst>
                <a:gd name="T0" fmla="*/ 0 w 20"/>
                <a:gd name="T1" fmla="*/ 0 h 4"/>
                <a:gd name="T2" fmla="*/ 0 w 20"/>
                <a:gd name="T3" fmla="*/ 0 h 4"/>
                <a:gd name="T4" fmla="*/ 0 w 20"/>
                <a:gd name="T5" fmla="*/ 0 h 4"/>
                <a:gd name="T6" fmla="*/ 0 w 20"/>
                <a:gd name="T7" fmla="*/ 0 h 4"/>
                <a:gd name="T8" fmla="*/ 0 w 20"/>
                <a:gd name="T9" fmla="*/ 0 h 4"/>
                <a:gd name="T10" fmla="*/ 0 w 20"/>
                <a:gd name="T11" fmla="*/ 0 h 4"/>
                <a:gd name="T12" fmla="*/ 0 w 20"/>
                <a:gd name="T13" fmla="*/ 0 h 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0" h="4">
                  <a:moveTo>
                    <a:pt x="0" y="2"/>
                  </a:moveTo>
                  <a:lnTo>
                    <a:pt x="4" y="0"/>
                  </a:lnTo>
                  <a:lnTo>
                    <a:pt x="11" y="0"/>
                  </a:lnTo>
                  <a:lnTo>
                    <a:pt x="20" y="4"/>
                  </a:lnTo>
                  <a:lnTo>
                    <a:pt x="15" y="3"/>
                  </a:lnTo>
                  <a:lnTo>
                    <a:pt x="11" y="1"/>
                  </a:lnTo>
                  <a:lnTo>
                    <a:pt x="0" y="2"/>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21" name="Freeform 114"/>
            <p:cNvSpPr>
              <a:spLocks/>
            </p:cNvSpPr>
            <p:nvPr/>
          </p:nvSpPr>
          <p:spPr bwMode="auto">
            <a:xfrm>
              <a:off x="323" y="1845"/>
              <a:ext cx="6" cy="15"/>
            </a:xfrm>
            <a:custGeom>
              <a:avLst/>
              <a:gdLst>
                <a:gd name="T0" fmla="*/ 0 w 31"/>
                <a:gd name="T1" fmla="*/ 0 h 74"/>
                <a:gd name="T2" fmla="*/ 0 w 31"/>
                <a:gd name="T3" fmla="*/ 0 h 74"/>
                <a:gd name="T4" fmla="*/ 0 w 31"/>
                <a:gd name="T5" fmla="*/ 0 h 74"/>
                <a:gd name="T6" fmla="*/ 0 w 31"/>
                <a:gd name="T7" fmla="*/ 0 h 74"/>
                <a:gd name="T8" fmla="*/ 0 w 31"/>
                <a:gd name="T9" fmla="*/ 0 h 74"/>
                <a:gd name="T10" fmla="*/ 0 w 31"/>
                <a:gd name="T11" fmla="*/ 0 h 74"/>
                <a:gd name="T12" fmla="*/ 0 w 31"/>
                <a:gd name="T13" fmla="*/ 0 h 74"/>
                <a:gd name="T14" fmla="*/ 0 w 31"/>
                <a:gd name="T15" fmla="*/ 0 h 7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1" h="74">
                  <a:moveTo>
                    <a:pt x="0" y="0"/>
                  </a:moveTo>
                  <a:lnTo>
                    <a:pt x="17" y="19"/>
                  </a:lnTo>
                  <a:lnTo>
                    <a:pt x="25" y="42"/>
                  </a:lnTo>
                  <a:lnTo>
                    <a:pt x="26" y="74"/>
                  </a:lnTo>
                  <a:lnTo>
                    <a:pt x="31" y="49"/>
                  </a:lnTo>
                  <a:lnTo>
                    <a:pt x="29" y="29"/>
                  </a:lnTo>
                  <a:lnTo>
                    <a:pt x="24" y="20"/>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22" name="Freeform 115"/>
            <p:cNvSpPr>
              <a:spLocks/>
            </p:cNvSpPr>
            <p:nvPr/>
          </p:nvSpPr>
          <p:spPr bwMode="auto">
            <a:xfrm>
              <a:off x="308" y="1839"/>
              <a:ext cx="10" cy="5"/>
            </a:xfrm>
            <a:custGeom>
              <a:avLst/>
              <a:gdLst>
                <a:gd name="T0" fmla="*/ 0 w 50"/>
                <a:gd name="T1" fmla="*/ 0 h 25"/>
                <a:gd name="T2" fmla="*/ 0 w 50"/>
                <a:gd name="T3" fmla="*/ 0 h 25"/>
                <a:gd name="T4" fmla="*/ 0 w 50"/>
                <a:gd name="T5" fmla="*/ 0 h 25"/>
                <a:gd name="T6" fmla="*/ 0 w 50"/>
                <a:gd name="T7" fmla="*/ 0 h 25"/>
                <a:gd name="T8" fmla="*/ 0 w 50"/>
                <a:gd name="T9" fmla="*/ 0 h 25"/>
                <a:gd name="T10" fmla="*/ 0 w 50"/>
                <a:gd name="T11" fmla="*/ 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0" h="25">
                  <a:moveTo>
                    <a:pt x="0" y="11"/>
                  </a:moveTo>
                  <a:lnTo>
                    <a:pt x="19" y="13"/>
                  </a:lnTo>
                  <a:lnTo>
                    <a:pt x="50" y="25"/>
                  </a:lnTo>
                  <a:lnTo>
                    <a:pt x="28" y="9"/>
                  </a:lnTo>
                  <a:lnTo>
                    <a:pt x="1" y="0"/>
                  </a:lnTo>
                  <a:lnTo>
                    <a:pt x="0" y="11"/>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23" name="Freeform 116"/>
            <p:cNvSpPr>
              <a:spLocks/>
            </p:cNvSpPr>
            <p:nvPr/>
          </p:nvSpPr>
          <p:spPr bwMode="auto">
            <a:xfrm>
              <a:off x="321" y="1862"/>
              <a:ext cx="7" cy="7"/>
            </a:xfrm>
            <a:custGeom>
              <a:avLst/>
              <a:gdLst>
                <a:gd name="T0" fmla="*/ 0 w 39"/>
                <a:gd name="T1" fmla="*/ 0 h 33"/>
                <a:gd name="T2" fmla="*/ 0 w 39"/>
                <a:gd name="T3" fmla="*/ 0 h 33"/>
                <a:gd name="T4" fmla="*/ 0 w 39"/>
                <a:gd name="T5" fmla="*/ 0 h 33"/>
                <a:gd name="T6" fmla="*/ 0 w 39"/>
                <a:gd name="T7" fmla="*/ 0 h 33"/>
                <a:gd name="T8" fmla="*/ 0 w 39"/>
                <a:gd name="T9" fmla="*/ 0 h 3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9" h="33">
                  <a:moveTo>
                    <a:pt x="39" y="0"/>
                  </a:moveTo>
                  <a:lnTo>
                    <a:pt x="20" y="21"/>
                  </a:lnTo>
                  <a:lnTo>
                    <a:pt x="0" y="33"/>
                  </a:lnTo>
                  <a:lnTo>
                    <a:pt x="26" y="25"/>
                  </a:lnTo>
                  <a:lnTo>
                    <a:pt x="39"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24" name="Freeform 117"/>
            <p:cNvSpPr>
              <a:spLocks/>
            </p:cNvSpPr>
            <p:nvPr/>
          </p:nvSpPr>
          <p:spPr bwMode="auto">
            <a:xfrm>
              <a:off x="332" y="1858"/>
              <a:ext cx="7" cy="7"/>
            </a:xfrm>
            <a:custGeom>
              <a:avLst/>
              <a:gdLst>
                <a:gd name="T0" fmla="*/ 0 w 38"/>
                <a:gd name="T1" fmla="*/ 0 h 35"/>
                <a:gd name="T2" fmla="*/ 0 w 38"/>
                <a:gd name="T3" fmla="*/ 0 h 35"/>
                <a:gd name="T4" fmla="*/ 0 w 38"/>
                <a:gd name="T5" fmla="*/ 0 h 35"/>
                <a:gd name="T6" fmla="*/ 0 w 38"/>
                <a:gd name="T7" fmla="*/ 0 h 35"/>
                <a:gd name="T8" fmla="*/ 0 w 38"/>
                <a:gd name="T9" fmla="*/ 0 h 35"/>
                <a:gd name="T10" fmla="*/ 0 w 38"/>
                <a:gd name="T11" fmla="*/ 0 h 35"/>
                <a:gd name="T12" fmla="*/ 0 w 38"/>
                <a:gd name="T13" fmla="*/ 0 h 35"/>
                <a:gd name="T14" fmla="*/ 0 w 38"/>
                <a:gd name="T15" fmla="*/ 0 h 3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8" h="35">
                  <a:moveTo>
                    <a:pt x="0" y="0"/>
                  </a:moveTo>
                  <a:lnTo>
                    <a:pt x="3" y="13"/>
                  </a:lnTo>
                  <a:lnTo>
                    <a:pt x="22" y="29"/>
                  </a:lnTo>
                  <a:lnTo>
                    <a:pt x="38" y="35"/>
                  </a:lnTo>
                  <a:lnTo>
                    <a:pt x="12" y="32"/>
                  </a:lnTo>
                  <a:lnTo>
                    <a:pt x="3" y="21"/>
                  </a:lnTo>
                  <a:lnTo>
                    <a:pt x="2" y="9"/>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25" name="Freeform 118"/>
            <p:cNvSpPr>
              <a:spLocks/>
            </p:cNvSpPr>
            <p:nvPr/>
          </p:nvSpPr>
          <p:spPr bwMode="auto">
            <a:xfrm>
              <a:off x="278" y="1810"/>
              <a:ext cx="41" cy="31"/>
            </a:xfrm>
            <a:custGeom>
              <a:avLst/>
              <a:gdLst>
                <a:gd name="T0" fmla="*/ 0 w 201"/>
                <a:gd name="T1" fmla="*/ 0 h 158"/>
                <a:gd name="T2" fmla="*/ 0 w 201"/>
                <a:gd name="T3" fmla="*/ 0 h 158"/>
                <a:gd name="T4" fmla="*/ 0 w 201"/>
                <a:gd name="T5" fmla="*/ 0 h 158"/>
                <a:gd name="T6" fmla="*/ 0 w 201"/>
                <a:gd name="T7" fmla="*/ 0 h 158"/>
                <a:gd name="T8" fmla="*/ 0 w 201"/>
                <a:gd name="T9" fmla="*/ 0 h 158"/>
                <a:gd name="T10" fmla="*/ 0 w 201"/>
                <a:gd name="T11" fmla="*/ 0 h 158"/>
                <a:gd name="T12" fmla="*/ 0 w 201"/>
                <a:gd name="T13" fmla="*/ 0 h 15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01" h="158">
                  <a:moveTo>
                    <a:pt x="165" y="158"/>
                  </a:moveTo>
                  <a:lnTo>
                    <a:pt x="201" y="76"/>
                  </a:lnTo>
                  <a:lnTo>
                    <a:pt x="132" y="31"/>
                  </a:lnTo>
                  <a:lnTo>
                    <a:pt x="29" y="0"/>
                  </a:lnTo>
                  <a:lnTo>
                    <a:pt x="0" y="87"/>
                  </a:lnTo>
                  <a:lnTo>
                    <a:pt x="94" y="114"/>
                  </a:lnTo>
                  <a:lnTo>
                    <a:pt x="165" y="158"/>
                  </a:lnTo>
                  <a:close/>
                </a:path>
              </a:pathLst>
            </a:custGeom>
            <a:solidFill>
              <a:srgbClr val="FFFFFF"/>
            </a:solidFill>
            <a:ln w="3175">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126" name="Oval 119"/>
            <p:cNvSpPr>
              <a:spLocks noChangeArrowheads="1"/>
            </p:cNvSpPr>
            <p:nvPr/>
          </p:nvSpPr>
          <p:spPr bwMode="auto">
            <a:xfrm>
              <a:off x="304" y="1824"/>
              <a:ext cx="7" cy="9"/>
            </a:xfrm>
            <a:prstGeom prst="ellipse">
              <a:avLst/>
            </a:prstGeom>
            <a:solidFill>
              <a:srgbClr val="FFFFFF"/>
            </a:solidFill>
            <a:ln w="3175">
              <a:solidFill>
                <a:srgbClr val="000000"/>
              </a:solidFill>
              <a:round/>
              <a:headEnd/>
              <a:tailEnd/>
            </a:ln>
          </p:spPr>
          <p:txBody>
            <a:bodyPr/>
            <a:lstStyle/>
            <a:p>
              <a:pPr algn="ctr" eaLnBrk="1" hangingPunct="1"/>
              <a:endParaRPr lang="zh-CN" altLang="en-US" sz="900" b="1">
                <a:latin typeface="微软雅黑" pitchFamily="34" charset="-122"/>
                <a:ea typeface="微软雅黑" pitchFamily="34" charset="-122"/>
              </a:endParaRPr>
            </a:p>
          </p:txBody>
        </p:sp>
        <p:sp>
          <p:nvSpPr>
            <p:cNvPr id="127" name="Freeform 120"/>
            <p:cNvSpPr>
              <a:spLocks/>
            </p:cNvSpPr>
            <p:nvPr/>
          </p:nvSpPr>
          <p:spPr bwMode="auto">
            <a:xfrm>
              <a:off x="297" y="1826"/>
              <a:ext cx="10" cy="22"/>
            </a:xfrm>
            <a:custGeom>
              <a:avLst/>
              <a:gdLst>
                <a:gd name="T0" fmla="*/ 0 w 52"/>
                <a:gd name="T1" fmla="*/ 0 h 111"/>
                <a:gd name="T2" fmla="*/ 0 w 52"/>
                <a:gd name="T3" fmla="*/ 0 h 111"/>
                <a:gd name="T4" fmla="*/ 0 w 52"/>
                <a:gd name="T5" fmla="*/ 0 h 111"/>
                <a:gd name="T6" fmla="*/ 0 w 52"/>
                <a:gd name="T7" fmla="*/ 0 h 111"/>
                <a:gd name="T8" fmla="*/ 0 w 52"/>
                <a:gd name="T9" fmla="*/ 0 h 111"/>
                <a:gd name="T10" fmla="*/ 0 w 52"/>
                <a:gd name="T11" fmla="*/ 0 h 111"/>
                <a:gd name="T12" fmla="*/ 0 w 52"/>
                <a:gd name="T13" fmla="*/ 0 h 111"/>
                <a:gd name="T14" fmla="*/ 0 w 52"/>
                <a:gd name="T15" fmla="*/ 0 h 111"/>
                <a:gd name="T16" fmla="*/ 0 w 52"/>
                <a:gd name="T17" fmla="*/ 0 h 111"/>
                <a:gd name="T18" fmla="*/ 0 w 52"/>
                <a:gd name="T19" fmla="*/ 0 h 111"/>
                <a:gd name="T20" fmla="*/ 0 w 52"/>
                <a:gd name="T21" fmla="*/ 0 h 111"/>
                <a:gd name="T22" fmla="*/ 0 w 52"/>
                <a:gd name="T23" fmla="*/ 0 h 111"/>
                <a:gd name="T24" fmla="*/ 0 w 52"/>
                <a:gd name="T25" fmla="*/ 0 h 111"/>
                <a:gd name="T26" fmla="*/ 0 w 52"/>
                <a:gd name="T27" fmla="*/ 0 h 111"/>
                <a:gd name="T28" fmla="*/ 0 w 52"/>
                <a:gd name="T29" fmla="*/ 0 h 111"/>
                <a:gd name="T30" fmla="*/ 0 w 52"/>
                <a:gd name="T31" fmla="*/ 0 h 11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52" h="111">
                  <a:moveTo>
                    <a:pt x="4" y="74"/>
                  </a:moveTo>
                  <a:lnTo>
                    <a:pt x="7" y="55"/>
                  </a:lnTo>
                  <a:lnTo>
                    <a:pt x="5" y="36"/>
                  </a:lnTo>
                  <a:lnTo>
                    <a:pt x="4" y="23"/>
                  </a:lnTo>
                  <a:lnTo>
                    <a:pt x="0" y="13"/>
                  </a:lnTo>
                  <a:lnTo>
                    <a:pt x="4" y="4"/>
                  </a:lnTo>
                  <a:lnTo>
                    <a:pt x="11" y="0"/>
                  </a:lnTo>
                  <a:lnTo>
                    <a:pt x="27" y="6"/>
                  </a:lnTo>
                  <a:lnTo>
                    <a:pt x="33" y="16"/>
                  </a:lnTo>
                  <a:lnTo>
                    <a:pt x="37" y="27"/>
                  </a:lnTo>
                  <a:lnTo>
                    <a:pt x="39" y="39"/>
                  </a:lnTo>
                  <a:lnTo>
                    <a:pt x="40" y="59"/>
                  </a:lnTo>
                  <a:lnTo>
                    <a:pt x="52" y="79"/>
                  </a:lnTo>
                  <a:lnTo>
                    <a:pt x="23" y="111"/>
                  </a:lnTo>
                  <a:lnTo>
                    <a:pt x="11" y="103"/>
                  </a:lnTo>
                  <a:lnTo>
                    <a:pt x="4" y="74"/>
                  </a:lnTo>
                  <a:close/>
                </a:path>
              </a:pathLst>
            </a:custGeom>
            <a:solidFill>
              <a:srgbClr val="FFC080"/>
            </a:solidFill>
            <a:ln w="3175">
              <a:solidFill>
                <a:srgbClr val="402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128" name="Freeform 121"/>
            <p:cNvSpPr>
              <a:spLocks/>
            </p:cNvSpPr>
            <p:nvPr/>
          </p:nvSpPr>
          <p:spPr bwMode="auto">
            <a:xfrm>
              <a:off x="301" y="1841"/>
              <a:ext cx="7" cy="7"/>
            </a:xfrm>
            <a:custGeom>
              <a:avLst/>
              <a:gdLst>
                <a:gd name="T0" fmla="*/ 0 w 35"/>
                <a:gd name="T1" fmla="*/ 0 h 34"/>
                <a:gd name="T2" fmla="*/ 0 w 35"/>
                <a:gd name="T3" fmla="*/ 0 h 34"/>
                <a:gd name="T4" fmla="*/ 0 w 35"/>
                <a:gd name="T5" fmla="*/ 0 h 34"/>
                <a:gd name="T6" fmla="*/ 0 w 35"/>
                <a:gd name="T7" fmla="*/ 0 h 34"/>
                <a:gd name="T8" fmla="*/ 0 w 35"/>
                <a:gd name="T9" fmla="*/ 0 h 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 h="34">
                  <a:moveTo>
                    <a:pt x="24" y="0"/>
                  </a:moveTo>
                  <a:lnTo>
                    <a:pt x="35" y="4"/>
                  </a:lnTo>
                  <a:lnTo>
                    <a:pt x="9" y="34"/>
                  </a:lnTo>
                  <a:lnTo>
                    <a:pt x="0" y="26"/>
                  </a:lnTo>
                  <a:lnTo>
                    <a:pt x="24" y="0"/>
                  </a:lnTo>
                  <a:close/>
                </a:path>
              </a:pathLst>
            </a:custGeom>
            <a:solidFill>
              <a:srgbClr val="FFC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29" name="Freeform 122"/>
            <p:cNvSpPr>
              <a:spLocks/>
            </p:cNvSpPr>
            <p:nvPr/>
          </p:nvSpPr>
          <p:spPr bwMode="auto">
            <a:xfrm>
              <a:off x="312" y="1815"/>
              <a:ext cx="9" cy="20"/>
            </a:xfrm>
            <a:custGeom>
              <a:avLst/>
              <a:gdLst>
                <a:gd name="T0" fmla="*/ 0 w 48"/>
                <a:gd name="T1" fmla="*/ 0 h 97"/>
                <a:gd name="T2" fmla="*/ 0 w 48"/>
                <a:gd name="T3" fmla="*/ 0 h 97"/>
                <a:gd name="T4" fmla="*/ 0 w 48"/>
                <a:gd name="T5" fmla="*/ 0 h 97"/>
                <a:gd name="T6" fmla="*/ 0 w 48"/>
                <a:gd name="T7" fmla="*/ 0 h 97"/>
                <a:gd name="T8" fmla="*/ 0 w 48"/>
                <a:gd name="T9" fmla="*/ 0 h 97"/>
                <a:gd name="T10" fmla="*/ 0 w 48"/>
                <a:gd name="T11" fmla="*/ 0 h 97"/>
                <a:gd name="T12" fmla="*/ 0 w 48"/>
                <a:gd name="T13" fmla="*/ 0 h 97"/>
                <a:gd name="T14" fmla="*/ 0 w 48"/>
                <a:gd name="T15" fmla="*/ 0 h 97"/>
                <a:gd name="T16" fmla="*/ 0 w 48"/>
                <a:gd name="T17" fmla="*/ 0 h 97"/>
                <a:gd name="T18" fmla="*/ 0 w 48"/>
                <a:gd name="T19" fmla="*/ 0 h 97"/>
                <a:gd name="T20" fmla="*/ 0 w 48"/>
                <a:gd name="T21" fmla="*/ 0 h 97"/>
                <a:gd name="T22" fmla="*/ 0 w 48"/>
                <a:gd name="T23" fmla="*/ 0 h 97"/>
                <a:gd name="T24" fmla="*/ 0 w 48"/>
                <a:gd name="T25" fmla="*/ 0 h 97"/>
                <a:gd name="T26" fmla="*/ 0 w 48"/>
                <a:gd name="T27" fmla="*/ 0 h 97"/>
                <a:gd name="T28" fmla="*/ 0 w 48"/>
                <a:gd name="T29" fmla="*/ 0 h 97"/>
                <a:gd name="T30" fmla="*/ 0 w 48"/>
                <a:gd name="T31" fmla="*/ 0 h 97"/>
                <a:gd name="T32" fmla="*/ 0 w 48"/>
                <a:gd name="T33" fmla="*/ 0 h 97"/>
                <a:gd name="T34" fmla="*/ 0 w 48"/>
                <a:gd name="T35" fmla="*/ 0 h 97"/>
                <a:gd name="T36" fmla="*/ 0 w 48"/>
                <a:gd name="T37" fmla="*/ 0 h 9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48" h="97">
                  <a:moveTo>
                    <a:pt x="0" y="23"/>
                  </a:moveTo>
                  <a:lnTo>
                    <a:pt x="4" y="43"/>
                  </a:lnTo>
                  <a:lnTo>
                    <a:pt x="6" y="51"/>
                  </a:lnTo>
                  <a:lnTo>
                    <a:pt x="7" y="64"/>
                  </a:lnTo>
                  <a:lnTo>
                    <a:pt x="5" y="73"/>
                  </a:lnTo>
                  <a:lnTo>
                    <a:pt x="7" y="84"/>
                  </a:lnTo>
                  <a:lnTo>
                    <a:pt x="14" y="95"/>
                  </a:lnTo>
                  <a:lnTo>
                    <a:pt x="21" y="96"/>
                  </a:lnTo>
                  <a:lnTo>
                    <a:pt x="34" y="97"/>
                  </a:lnTo>
                  <a:lnTo>
                    <a:pt x="43" y="91"/>
                  </a:lnTo>
                  <a:lnTo>
                    <a:pt x="46" y="88"/>
                  </a:lnTo>
                  <a:lnTo>
                    <a:pt x="48" y="77"/>
                  </a:lnTo>
                  <a:lnTo>
                    <a:pt x="48" y="59"/>
                  </a:lnTo>
                  <a:lnTo>
                    <a:pt x="48" y="48"/>
                  </a:lnTo>
                  <a:lnTo>
                    <a:pt x="46" y="32"/>
                  </a:lnTo>
                  <a:lnTo>
                    <a:pt x="44" y="22"/>
                  </a:lnTo>
                  <a:lnTo>
                    <a:pt x="36" y="0"/>
                  </a:lnTo>
                  <a:lnTo>
                    <a:pt x="7" y="1"/>
                  </a:lnTo>
                  <a:lnTo>
                    <a:pt x="0" y="23"/>
                  </a:lnTo>
                  <a:close/>
                </a:path>
              </a:pathLst>
            </a:custGeom>
            <a:solidFill>
              <a:srgbClr val="FFC080"/>
            </a:solidFill>
            <a:ln w="3175">
              <a:solidFill>
                <a:srgbClr val="402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130" name="Freeform 123"/>
            <p:cNvSpPr>
              <a:spLocks/>
            </p:cNvSpPr>
            <p:nvPr/>
          </p:nvSpPr>
          <p:spPr bwMode="auto">
            <a:xfrm>
              <a:off x="315" y="1828"/>
              <a:ext cx="5" cy="4"/>
            </a:xfrm>
            <a:custGeom>
              <a:avLst/>
              <a:gdLst>
                <a:gd name="T0" fmla="*/ 0 w 24"/>
                <a:gd name="T1" fmla="*/ 0 h 20"/>
                <a:gd name="T2" fmla="*/ 0 w 24"/>
                <a:gd name="T3" fmla="*/ 0 h 20"/>
                <a:gd name="T4" fmla="*/ 0 w 24"/>
                <a:gd name="T5" fmla="*/ 0 h 20"/>
                <a:gd name="T6" fmla="*/ 0 w 24"/>
                <a:gd name="T7" fmla="*/ 0 h 20"/>
                <a:gd name="T8" fmla="*/ 0 w 24"/>
                <a:gd name="T9" fmla="*/ 0 h 20"/>
                <a:gd name="T10" fmla="*/ 0 w 24"/>
                <a:gd name="T11" fmla="*/ 0 h 20"/>
                <a:gd name="T12" fmla="*/ 0 w 24"/>
                <a:gd name="T13" fmla="*/ 0 h 20"/>
                <a:gd name="T14" fmla="*/ 0 w 24"/>
                <a:gd name="T15" fmla="*/ 0 h 2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4" h="20">
                  <a:moveTo>
                    <a:pt x="24" y="5"/>
                  </a:moveTo>
                  <a:lnTo>
                    <a:pt x="12" y="0"/>
                  </a:lnTo>
                  <a:lnTo>
                    <a:pt x="3" y="1"/>
                  </a:lnTo>
                  <a:lnTo>
                    <a:pt x="0" y="5"/>
                  </a:lnTo>
                  <a:lnTo>
                    <a:pt x="1" y="20"/>
                  </a:lnTo>
                  <a:lnTo>
                    <a:pt x="3" y="8"/>
                  </a:lnTo>
                  <a:lnTo>
                    <a:pt x="5" y="4"/>
                  </a:lnTo>
                  <a:lnTo>
                    <a:pt x="24" y="5"/>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grpSp>
      <p:grpSp>
        <p:nvGrpSpPr>
          <p:cNvPr id="131" name="Group 124"/>
          <p:cNvGrpSpPr>
            <a:grpSpLocks/>
          </p:cNvGrpSpPr>
          <p:nvPr/>
        </p:nvGrpSpPr>
        <p:grpSpPr bwMode="auto">
          <a:xfrm>
            <a:off x="2029950" y="3681166"/>
            <a:ext cx="139921" cy="65972"/>
            <a:chOff x="375" y="2315"/>
            <a:chExt cx="139" cy="71"/>
          </a:xfrm>
        </p:grpSpPr>
        <p:sp>
          <p:nvSpPr>
            <p:cNvPr id="132" name="Freeform 125"/>
            <p:cNvSpPr>
              <a:spLocks/>
            </p:cNvSpPr>
            <p:nvPr/>
          </p:nvSpPr>
          <p:spPr bwMode="auto">
            <a:xfrm>
              <a:off x="375" y="2315"/>
              <a:ext cx="139" cy="71"/>
            </a:xfrm>
            <a:custGeom>
              <a:avLst/>
              <a:gdLst>
                <a:gd name="T0" fmla="*/ 0 w 691"/>
                <a:gd name="T1" fmla="*/ 0 h 355"/>
                <a:gd name="T2" fmla="*/ 0 w 691"/>
                <a:gd name="T3" fmla="*/ 0 h 355"/>
                <a:gd name="T4" fmla="*/ 0 w 691"/>
                <a:gd name="T5" fmla="*/ 0 h 355"/>
                <a:gd name="T6" fmla="*/ 0 w 691"/>
                <a:gd name="T7" fmla="*/ 0 h 355"/>
                <a:gd name="T8" fmla="*/ 0 w 691"/>
                <a:gd name="T9" fmla="*/ 0 h 355"/>
                <a:gd name="T10" fmla="*/ 0 w 691"/>
                <a:gd name="T11" fmla="*/ 0 h 355"/>
                <a:gd name="T12" fmla="*/ 0 w 691"/>
                <a:gd name="T13" fmla="*/ 0 h 355"/>
                <a:gd name="T14" fmla="*/ 0 w 691"/>
                <a:gd name="T15" fmla="*/ 0 h 355"/>
                <a:gd name="T16" fmla="*/ 0 w 691"/>
                <a:gd name="T17" fmla="*/ 0 h 355"/>
                <a:gd name="T18" fmla="*/ 0 w 691"/>
                <a:gd name="T19" fmla="*/ 0 h 355"/>
                <a:gd name="T20" fmla="*/ 0 w 691"/>
                <a:gd name="T21" fmla="*/ 0 h 355"/>
                <a:gd name="T22" fmla="*/ 0 w 691"/>
                <a:gd name="T23" fmla="*/ 0 h 355"/>
                <a:gd name="T24" fmla="*/ 0 w 691"/>
                <a:gd name="T25" fmla="*/ 0 h 355"/>
                <a:gd name="T26" fmla="*/ 0 w 691"/>
                <a:gd name="T27" fmla="*/ 0 h 355"/>
                <a:gd name="T28" fmla="*/ 0 w 691"/>
                <a:gd name="T29" fmla="*/ 0 h 355"/>
                <a:gd name="T30" fmla="*/ 0 w 691"/>
                <a:gd name="T31" fmla="*/ 0 h 355"/>
                <a:gd name="T32" fmla="*/ 0 w 691"/>
                <a:gd name="T33" fmla="*/ 0 h 355"/>
                <a:gd name="T34" fmla="*/ 0 w 691"/>
                <a:gd name="T35" fmla="*/ 0 h 355"/>
                <a:gd name="T36" fmla="*/ 0 w 691"/>
                <a:gd name="T37" fmla="*/ 0 h 355"/>
                <a:gd name="T38" fmla="*/ 0 w 691"/>
                <a:gd name="T39" fmla="*/ 0 h 35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691" h="355">
                  <a:moveTo>
                    <a:pt x="279" y="11"/>
                  </a:moveTo>
                  <a:lnTo>
                    <a:pt x="274" y="104"/>
                  </a:lnTo>
                  <a:lnTo>
                    <a:pt x="455" y="189"/>
                  </a:lnTo>
                  <a:lnTo>
                    <a:pt x="607" y="226"/>
                  </a:lnTo>
                  <a:lnTo>
                    <a:pt x="691" y="263"/>
                  </a:lnTo>
                  <a:lnTo>
                    <a:pt x="687" y="313"/>
                  </a:lnTo>
                  <a:lnTo>
                    <a:pt x="577" y="343"/>
                  </a:lnTo>
                  <a:lnTo>
                    <a:pt x="413" y="355"/>
                  </a:lnTo>
                  <a:lnTo>
                    <a:pt x="274" y="331"/>
                  </a:lnTo>
                  <a:lnTo>
                    <a:pt x="188" y="307"/>
                  </a:lnTo>
                  <a:lnTo>
                    <a:pt x="183" y="334"/>
                  </a:lnTo>
                  <a:lnTo>
                    <a:pt x="74" y="331"/>
                  </a:lnTo>
                  <a:lnTo>
                    <a:pt x="7" y="318"/>
                  </a:lnTo>
                  <a:lnTo>
                    <a:pt x="7" y="270"/>
                  </a:lnTo>
                  <a:lnTo>
                    <a:pt x="0" y="242"/>
                  </a:lnTo>
                  <a:lnTo>
                    <a:pt x="0" y="173"/>
                  </a:lnTo>
                  <a:lnTo>
                    <a:pt x="18" y="135"/>
                  </a:lnTo>
                  <a:lnTo>
                    <a:pt x="53" y="91"/>
                  </a:lnTo>
                  <a:lnTo>
                    <a:pt x="60" y="0"/>
                  </a:lnTo>
                  <a:lnTo>
                    <a:pt x="279" y="11"/>
                  </a:lnTo>
                  <a:close/>
                </a:path>
              </a:pathLst>
            </a:custGeom>
            <a:solidFill>
              <a:srgbClr val="606060"/>
            </a:solidFill>
            <a:ln w="3175">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133" name="Freeform 126"/>
            <p:cNvSpPr>
              <a:spLocks/>
            </p:cNvSpPr>
            <p:nvPr/>
          </p:nvSpPr>
          <p:spPr bwMode="auto">
            <a:xfrm>
              <a:off x="421" y="2341"/>
              <a:ext cx="42" cy="22"/>
            </a:xfrm>
            <a:custGeom>
              <a:avLst/>
              <a:gdLst>
                <a:gd name="T0" fmla="*/ 0 w 208"/>
                <a:gd name="T1" fmla="*/ 0 h 110"/>
                <a:gd name="T2" fmla="*/ 0 w 208"/>
                <a:gd name="T3" fmla="*/ 0 h 110"/>
                <a:gd name="T4" fmla="*/ 0 w 208"/>
                <a:gd name="T5" fmla="*/ 0 h 110"/>
                <a:gd name="T6" fmla="*/ 0 w 208"/>
                <a:gd name="T7" fmla="*/ 0 h 110"/>
                <a:gd name="T8" fmla="*/ 0 w 208"/>
                <a:gd name="T9" fmla="*/ 0 h 1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8" h="110">
                  <a:moveTo>
                    <a:pt x="53" y="0"/>
                  </a:moveTo>
                  <a:lnTo>
                    <a:pt x="0" y="58"/>
                  </a:lnTo>
                  <a:lnTo>
                    <a:pt x="186" y="110"/>
                  </a:lnTo>
                  <a:lnTo>
                    <a:pt x="208" y="70"/>
                  </a:lnTo>
                  <a:lnTo>
                    <a:pt x="53"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34" name="Freeform 127"/>
            <p:cNvSpPr>
              <a:spLocks/>
            </p:cNvSpPr>
            <p:nvPr/>
          </p:nvSpPr>
          <p:spPr bwMode="auto">
            <a:xfrm>
              <a:off x="463" y="2356"/>
              <a:ext cx="46" cy="13"/>
            </a:xfrm>
            <a:custGeom>
              <a:avLst/>
              <a:gdLst>
                <a:gd name="T0" fmla="*/ 0 w 233"/>
                <a:gd name="T1" fmla="*/ 0 h 67"/>
                <a:gd name="T2" fmla="*/ 0 w 233"/>
                <a:gd name="T3" fmla="*/ 0 h 67"/>
                <a:gd name="T4" fmla="*/ 0 w 233"/>
                <a:gd name="T5" fmla="*/ 0 h 67"/>
                <a:gd name="T6" fmla="*/ 0 w 233"/>
                <a:gd name="T7" fmla="*/ 0 h 67"/>
                <a:gd name="T8" fmla="*/ 0 w 233"/>
                <a:gd name="T9" fmla="*/ 0 h 67"/>
                <a:gd name="T10" fmla="*/ 0 w 233"/>
                <a:gd name="T11" fmla="*/ 0 h 67"/>
                <a:gd name="T12" fmla="*/ 0 w 233"/>
                <a:gd name="T13" fmla="*/ 0 h 6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33" h="67">
                  <a:moveTo>
                    <a:pt x="27" y="0"/>
                  </a:moveTo>
                  <a:lnTo>
                    <a:pt x="0" y="32"/>
                  </a:lnTo>
                  <a:lnTo>
                    <a:pt x="115" y="62"/>
                  </a:lnTo>
                  <a:lnTo>
                    <a:pt x="168" y="67"/>
                  </a:lnTo>
                  <a:lnTo>
                    <a:pt x="233" y="64"/>
                  </a:lnTo>
                  <a:lnTo>
                    <a:pt x="165" y="30"/>
                  </a:lnTo>
                  <a:lnTo>
                    <a:pt x="27"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35" name="Freeform 128"/>
            <p:cNvSpPr>
              <a:spLocks/>
            </p:cNvSpPr>
            <p:nvPr/>
          </p:nvSpPr>
          <p:spPr bwMode="auto">
            <a:xfrm>
              <a:off x="376" y="2341"/>
              <a:ext cx="134" cy="41"/>
            </a:xfrm>
            <a:custGeom>
              <a:avLst/>
              <a:gdLst>
                <a:gd name="T0" fmla="*/ 0 w 670"/>
                <a:gd name="T1" fmla="*/ 0 h 209"/>
                <a:gd name="T2" fmla="*/ 0 w 670"/>
                <a:gd name="T3" fmla="*/ 0 h 209"/>
                <a:gd name="T4" fmla="*/ 0 w 670"/>
                <a:gd name="T5" fmla="*/ 0 h 209"/>
                <a:gd name="T6" fmla="*/ 0 w 670"/>
                <a:gd name="T7" fmla="*/ 0 h 209"/>
                <a:gd name="T8" fmla="*/ 0 w 670"/>
                <a:gd name="T9" fmla="*/ 0 h 209"/>
                <a:gd name="T10" fmla="*/ 0 w 670"/>
                <a:gd name="T11" fmla="*/ 0 h 209"/>
                <a:gd name="T12" fmla="*/ 0 w 670"/>
                <a:gd name="T13" fmla="*/ 0 h 209"/>
                <a:gd name="T14" fmla="*/ 0 w 670"/>
                <a:gd name="T15" fmla="*/ 0 h 209"/>
                <a:gd name="T16" fmla="*/ 0 w 670"/>
                <a:gd name="T17" fmla="*/ 0 h 209"/>
                <a:gd name="T18" fmla="*/ 0 w 670"/>
                <a:gd name="T19" fmla="*/ 0 h 209"/>
                <a:gd name="T20" fmla="*/ 0 w 670"/>
                <a:gd name="T21" fmla="*/ 0 h 209"/>
                <a:gd name="T22" fmla="*/ 0 w 670"/>
                <a:gd name="T23" fmla="*/ 0 h 209"/>
                <a:gd name="T24" fmla="*/ 0 w 670"/>
                <a:gd name="T25" fmla="*/ 0 h 209"/>
                <a:gd name="T26" fmla="*/ 0 w 670"/>
                <a:gd name="T27" fmla="*/ 0 h 209"/>
                <a:gd name="T28" fmla="*/ 0 w 670"/>
                <a:gd name="T29" fmla="*/ 0 h 209"/>
                <a:gd name="T30" fmla="*/ 0 w 670"/>
                <a:gd name="T31" fmla="*/ 0 h 209"/>
                <a:gd name="T32" fmla="*/ 0 w 670"/>
                <a:gd name="T33" fmla="*/ 0 h 209"/>
                <a:gd name="T34" fmla="*/ 0 w 670"/>
                <a:gd name="T35" fmla="*/ 0 h 209"/>
                <a:gd name="T36" fmla="*/ 0 w 670"/>
                <a:gd name="T37" fmla="*/ 0 h 20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670" h="209">
                  <a:moveTo>
                    <a:pt x="670" y="178"/>
                  </a:moveTo>
                  <a:lnTo>
                    <a:pt x="670" y="146"/>
                  </a:lnTo>
                  <a:lnTo>
                    <a:pt x="582" y="155"/>
                  </a:lnTo>
                  <a:lnTo>
                    <a:pt x="442" y="134"/>
                  </a:lnTo>
                  <a:lnTo>
                    <a:pt x="361" y="116"/>
                  </a:lnTo>
                  <a:lnTo>
                    <a:pt x="206" y="66"/>
                  </a:lnTo>
                  <a:lnTo>
                    <a:pt x="140" y="58"/>
                  </a:lnTo>
                  <a:lnTo>
                    <a:pt x="73" y="34"/>
                  </a:lnTo>
                  <a:lnTo>
                    <a:pt x="40" y="0"/>
                  </a:lnTo>
                  <a:lnTo>
                    <a:pt x="0" y="43"/>
                  </a:lnTo>
                  <a:lnTo>
                    <a:pt x="0" y="132"/>
                  </a:lnTo>
                  <a:lnTo>
                    <a:pt x="49" y="146"/>
                  </a:lnTo>
                  <a:lnTo>
                    <a:pt x="170" y="162"/>
                  </a:lnTo>
                  <a:lnTo>
                    <a:pt x="218" y="167"/>
                  </a:lnTo>
                  <a:lnTo>
                    <a:pt x="298" y="196"/>
                  </a:lnTo>
                  <a:lnTo>
                    <a:pt x="388" y="209"/>
                  </a:lnTo>
                  <a:lnTo>
                    <a:pt x="452" y="209"/>
                  </a:lnTo>
                  <a:lnTo>
                    <a:pt x="553" y="209"/>
                  </a:lnTo>
                  <a:lnTo>
                    <a:pt x="670" y="178"/>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36" name="Freeform 129"/>
            <p:cNvSpPr>
              <a:spLocks/>
            </p:cNvSpPr>
            <p:nvPr/>
          </p:nvSpPr>
          <p:spPr bwMode="auto">
            <a:xfrm>
              <a:off x="386" y="2317"/>
              <a:ext cx="44" cy="34"/>
            </a:xfrm>
            <a:custGeom>
              <a:avLst/>
              <a:gdLst>
                <a:gd name="T0" fmla="*/ 0 w 219"/>
                <a:gd name="T1" fmla="*/ 0 h 171"/>
                <a:gd name="T2" fmla="*/ 0 w 219"/>
                <a:gd name="T3" fmla="*/ 0 h 171"/>
                <a:gd name="T4" fmla="*/ 0 w 219"/>
                <a:gd name="T5" fmla="*/ 0 h 171"/>
                <a:gd name="T6" fmla="*/ 0 w 219"/>
                <a:gd name="T7" fmla="*/ 0 h 171"/>
                <a:gd name="T8" fmla="*/ 0 w 219"/>
                <a:gd name="T9" fmla="*/ 0 h 171"/>
                <a:gd name="T10" fmla="*/ 0 w 219"/>
                <a:gd name="T11" fmla="*/ 0 h 171"/>
                <a:gd name="T12" fmla="*/ 0 w 219"/>
                <a:gd name="T13" fmla="*/ 0 h 171"/>
                <a:gd name="T14" fmla="*/ 0 w 219"/>
                <a:gd name="T15" fmla="*/ 0 h 171"/>
                <a:gd name="T16" fmla="*/ 0 w 219"/>
                <a:gd name="T17" fmla="*/ 0 h 171"/>
                <a:gd name="T18" fmla="*/ 0 w 219"/>
                <a:gd name="T19" fmla="*/ 0 h 17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9" h="171">
                  <a:moveTo>
                    <a:pt x="214" y="11"/>
                  </a:moveTo>
                  <a:lnTo>
                    <a:pt x="207" y="96"/>
                  </a:lnTo>
                  <a:lnTo>
                    <a:pt x="219" y="114"/>
                  </a:lnTo>
                  <a:lnTo>
                    <a:pt x="170" y="171"/>
                  </a:lnTo>
                  <a:lnTo>
                    <a:pt x="103" y="171"/>
                  </a:lnTo>
                  <a:lnTo>
                    <a:pt x="26" y="146"/>
                  </a:lnTo>
                  <a:lnTo>
                    <a:pt x="0" y="112"/>
                  </a:lnTo>
                  <a:lnTo>
                    <a:pt x="15" y="89"/>
                  </a:lnTo>
                  <a:lnTo>
                    <a:pt x="20" y="0"/>
                  </a:lnTo>
                  <a:lnTo>
                    <a:pt x="214" y="11"/>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grpSp>
      <p:grpSp>
        <p:nvGrpSpPr>
          <p:cNvPr id="137" name="Group 130"/>
          <p:cNvGrpSpPr>
            <a:grpSpLocks/>
          </p:cNvGrpSpPr>
          <p:nvPr/>
        </p:nvGrpSpPr>
        <p:grpSpPr bwMode="auto">
          <a:xfrm>
            <a:off x="2032970" y="3565947"/>
            <a:ext cx="58384" cy="131945"/>
            <a:chOff x="378" y="2191"/>
            <a:chExt cx="58" cy="142"/>
          </a:xfrm>
        </p:grpSpPr>
        <p:sp>
          <p:nvSpPr>
            <p:cNvPr id="138" name="Freeform 131"/>
            <p:cNvSpPr>
              <a:spLocks/>
            </p:cNvSpPr>
            <p:nvPr/>
          </p:nvSpPr>
          <p:spPr bwMode="auto">
            <a:xfrm>
              <a:off x="378" y="2191"/>
              <a:ext cx="58" cy="142"/>
            </a:xfrm>
            <a:custGeom>
              <a:avLst/>
              <a:gdLst>
                <a:gd name="T0" fmla="*/ 0 w 292"/>
                <a:gd name="T1" fmla="*/ 0 h 710"/>
                <a:gd name="T2" fmla="*/ 0 w 292"/>
                <a:gd name="T3" fmla="*/ 0 h 710"/>
                <a:gd name="T4" fmla="*/ 0 w 292"/>
                <a:gd name="T5" fmla="*/ 0 h 710"/>
                <a:gd name="T6" fmla="*/ 0 w 292"/>
                <a:gd name="T7" fmla="*/ 0 h 710"/>
                <a:gd name="T8" fmla="*/ 0 w 292"/>
                <a:gd name="T9" fmla="*/ 0 h 710"/>
                <a:gd name="T10" fmla="*/ 0 w 292"/>
                <a:gd name="T11" fmla="*/ 0 h 710"/>
                <a:gd name="T12" fmla="*/ 0 w 292"/>
                <a:gd name="T13" fmla="*/ 0 h 710"/>
                <a:gd name="T14" fmla="*/ 0 w 292"/>
                <a:gd name="T15" fmla="*/ 0 h 71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92" h="710">
                  <a:moveTo>
                    <a:pt x="24" y="15"/>
                  </a:moveTo>
                  <a:lnTo>
                    <a:pt x="6" y="256"/>
                  </a:lnTo>
                  <a:lnTo>
                    <a:pt x="10" y="454"/>
                  </a:lnTo>
                  <a:lnTo>
                    <a:pt x="0" y="678"/>
                  </a:lnTo>
                  <a:lnTo>
                    <a:pt x="144" y="710"/>
                  </a:lnTo>
                  <a:lnTo>
                    <a:pt x="283" y="710"/>
                  </a:lnTo>
                  <a:lnTo>
                    <a:pt x="292" y="0"/>
                  </a:lnTo>
                  <a:lnTo>
                    <a:pt x="24" y="15"/>
                  </a:lnTo>
                  <a:close/>
                </a:path>
              </a:pathLst>
            </a:custGeom>
            <a:solidFill>
              <a:srgbClr val="606060"/>
            </a:solidFill>
            <a:ln w="3175">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139" name="Freeform 132"/>
            <p:cNvSpPr>
              <a:spLocks/>
            </p:cNvSpPr>
            <p:nvPr/>
          </p:nvSpPr>
          <p:spPr bwMode="auto">
            <a:xfrm>
              <a:off x="383" y="2193"/>
              <a:ext cx="50" cy="136"/>
            </a:xfrm>
            <a:custGeom>
              <a:avLst/>
              <a:gdLst>
                <a:gd name="T0" fmla="*/ 0 w 252"/>
                <a:gd name="T1" fmla="*/ 0 h 681"/>
                <a:gd name="T2" fmla="*/ 0 w 252"/>
                <a:gd name="T3" fmla="*/ 0 h 681"/>
                <a:gd name="T4" fmla="*/ 0 w 252"/>
                <a:gd name="T5" fmla="*/ 0 h 681"/>
                <a:gd name="T6" fmla="*/ 0 w 252"/>
                <a:gd name="T7" fmla="*/ 0 h 681"/>
                <a:gd name="T8" fmla="*/ 0 w 252"/>
                <a:gd name="T9" fmla="*/ 0 h 681"/>
                <a:gd name="T10" fmla="*/ 0 w 252"/>
                <a:gd name="T11" fmla="*/ 0 h 681"/>
                <a:gd name="T12" fmla="*/ 0 w 252"/>
                <a:gd name="T13" fmla="*/ 0 h 681"/>
                <a:gd name="T14" fmla="*/ 0 w 252"/>
                <a:gd name="T15" fmla="*/ 0 h 68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52" h="681">
                  <a:moveTo>
                    <a:pt x="23" y="21"/>
                  </a:moveTo>
                  <a:lnTo>
                    <a:pt x="0" y="223"/>
                  </a:lnTo>
                  <a:lnTo>
                    <a:pt x="5" y="385"/>
                  </a:lnTo>
                  <a:lnTo>
                    <a:pt x="5" y="633"/>
                  </a:lnTo>
                  <a:lnTo>
                    <a:pt x="128" y="681"/>
                  </a:lnTo>
                  <a:lnTo>
                    <a:pt x="238" y="681"/>
                  </a:lnTo>
                  <a:lnTo>
                    <a:pt x="252" y="0"/>
                  </a:lnTo>
                  <a:lnTo>
                    <a:pt x="23" y="21"/>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grpSp>
      <p:grpSp>
        <p:nvGrpSpPr>
          <p:cNvPr id="140" name="Group 133"/>
          <p:cNvGrpSpPr>
            <a:grpSpLocks/>
          </p:cNvGrpSpPr>
          <p:nvPr/>
        </p:nvGrpSpPr>
        <p:grpSpPr bwMode="auto">
          <a:xfrm>
            <a:off x="2063168" y="3699750"/>
            <a:ext cx="141934" cy="65972"/>
            <a:chOff x="408" y="2335"/>
            <a:chExt cx="141" cy="71"/>
          </a:xfrm>
        </p:grpSpPr>
        <p:sp>
          <p:nvSpPr>
            <p:cNvPr id="141" name="Freeform 134"/>
            <p:cNvSpPr>
              <a:spLocks/>
            </p:cNvSpPr>
            <p:nvPr/>
          </p:nvSpPr>
          <p:spPr bwMode="auto">
            <a:xfrm>
              <a:off x="408" y="2335"/>
              <a:ext cx="141" cy="71"/>
            </a:xfrm>
            <a:custGeom>
              <a:avLst/>
              <a:gdLst>
                <a:gd name="T0" fmla="*/ 0 w 703"/>
                <a:gd name="T1" fmla="*/ 0 h 356"/>
                <a:gd name="T2" fmla="*/ 0 w 703"/>
                <a:gd name="T3" fmla="*/ 0 h 356"/>
                <a:gd name="T4" fmla="*/ 0 w 703"/>
                <a:gd name="T5" fmla="*/ 0 h 356"/>
                <a:gd name="T6" fmla="*/ 0 w 703"/>
                <a:gd name="T7" fmla="*/ 0 h 356"/>
                <a:gd name="T8" fmla="*/ 0 w 703"/>
                <a:gd name="T9" fmla="*/ 0 h 356"/>
                <a:gd name="T10" fmla="*/ 0 w 703"/>
                <a:gd name="T11" fmla="*/ 0 h 356"/>
                <a:gd name="T12" fmla="*/ 0 w 703"/>
                <a:gd name="T13" fmla="*/ 0 h 356"/>
                <a:gd name="T14" fmla="*/ 0 w 703"/>
                <a:gd name="T15" fmla="*/ 0 h 356"/>
                <a:gd name="T16" fmla="*/ 0 w 703"/>
                <a:gd name="T17" fmla="*/ 0 h 356"/>
                <a:gd name="T18" fmla="*/ 0 w 703"/>
                <a:gd name="T19" fmla="*/ 0 h 356"/>
                <a:gd name="T20" fmla="*/ 0 w 703"/>
                <a:gd name="T21" fmla="*/ 0 h 356"/>
                <a:gd name="T22" fmla="*/ 0 w 703"/>
                <a:gd name="T23" fmla="*/ 0 h 356"/>
                <a:gd name="T24" fmla="*/ 0 w 703"/>
                <a:gd name="T25" fmla="*/ 0 h 356"/>
                <a:gd name="T26" fmla="*/ 0 w 703"/>
                <a:gd name="T27" fmla="*/ 0 h 356"/>
                <a:gd name="T28" fmla="*/ 0 w 703"/>
                <a:gd name="T29" fmla="*/ 0 h 356"/>
                <a:gd name="T30" fmla="*/ 0 w 703"/>
                <a:gd name="T31" fmla="*/ 0 h 356"/>
                <a:gd name="T32" fmla="*/ 0 w 703"/>
                <a:gd name="T33" fmla="*/ 0 h 356"/>
                <a:gd name="T34" fmla="*/ 0 w 703"/>
                <a:gd name="T35" fmla="*/ 0 h 356"/>
                <a:gd name="T36" fmla="*/ 0 w 703"/>
                <a:gd name="T37" fmla="*/ 0 h 356"/>
                <a:gd name="T38" fmla="*/ 0 w 703"/>
                <a:gd name="T39" fmla="*/ 0 h 35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703" h="356">
                  <a:moveTo>
                    <a:pt x="285" y="13"/>
                  </a:moveTo>
                  <a:lnTo>
                    <a:pt x="280" y="104"/>
                  </a:lnTo>
                  <a:lnTo>
                    <a:pt x="463" y="191"/>
                  </a:lnTo>
                  <a:lnTo>
                    <a:pt x="617" y="227"/>
                  </a:lnTo>
                  <a:lnTo>
                    <a:pt x="703" y="264"/>
                  </a:lnTo>
                  <a:lnTo>
                    <a:pt x="698" y="314"/>
                  </a:lnTo>
                  <a:lnTo>
                    <a:pt x="588" y="345"/>
                  </a:lnTo>
                  <a:lnTo>
                    <a:pt x="420" y="356"/>
                  </a:lnTo>
                  <a:lnTo>
                    <a:pt x="280" y="332"/>
                  </a:lnTo>
                  <a:lnTo>
                    <a:pt x="194" y="307"/>
                  </a:lnTo>
                  <a:lnTo>
                    <a:pt x="188" y="335"/>
                  </a:lnTo>
                  <a:lnTo>
                    <a:pt x="76" y="332"/>
                  </a:lnTo>
                  <a:lnTo>
                    <a:pt x="8" y="320"/>
                  </a:lnTo>
                  <a:lnTo>
                    <a:pt x="8" y="271"/>
                  </a:lnTo>
                  <a:lnTo>
                    <a:pt x="0" y="243"/>
                  </a:lnTo>
                  <a:lnTo>
                    <a:pt x="0" y="174"/>
                  </a:lnTo>
                  <a:lnTo>
                    <a:pt x="22" y="136"/>
                  </a:lnTo>
                  <a:lnTo>
                    <a:pt x="56" y="94"/>
                  </a:lnTo>
                  <a:lnTo>
                    <a:pt x="64" y="0"/>
                  </a:lnTo>
                  <a:lnTo>
                    <a:pt x="285" y="13"/>
                  </a:lnTo>
                  <a:close/>
                </a:path>
              </a:pathLst>
            </a:custGeom>
            <a:solidFill>
              <a:srgbClr val="606060"/>
            </a:solidFill>
            <a:ln w="3175">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142" name="Freeform 135"/>
            <p:cNvSpPr>
              <a:spLocks/>
            </p:cNvSpPr>
            <p:nvPr/>
          </p:nvSpPr>
          <p:spPr bwMode="auto">
            <a:xfrm>
              <a:off x="455" y="2361"/>
              <a:ext cx="42" cy="22"/>
            </a:xfrm>
            <a:custGeom>
              <a:avLst/>
              <a:gdLst>
                <a:gd name="T0" fmla="*/ 0 w 210"/>
                <a:gd name="T1" fmla="*/ 0 h 111"/>
                <a:gd name="T2" fmla="*/ 0 w 210"/>
                <a:gd name="T3" fmla="*/ 0 h 111"/>
                <a:gd name="T4" fmla="*/ 0 w 210"/>
                <a:gd name="T5" fmla="*/ 0 h 111"/>
                <a:gd name="T6" fmla="*/ 0 w 210"/>
                <a:gd name="T7" fmla="*/ 0 h 111"/>
                <a:gd name="T8" fmla="*/ 0 w 210"/>
                <a:gd name="T9" fmla="*/ 0 h 11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0" h="111">
                  <a:moveTo>
                    <a:pt x="53" y="0"/>
                  </a:moveTo>
                  <a:lnTo>
                    <a:pt x="0" y="60"/>
                  </a:lnTo>
                  <a:lnTo>
                    <a:pt x="187" y="111"/>
                  </a:lnTo>
                  <a:lnTo>
                    <a:pt x="210" y="71"/>
                  </a:lnTo>
                  <a:lnTo>
                    <a:pt x="53"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43" name="Freeform 136"/>
            <p:cNvSpPr>
              <a:spLocks/>
            </p:cNvSpPr>
            <p:nvPr/>
          </p:nvSpPr>
          <p:spPr bwMode="auto">
            <a:xfrm>
              <a:off x="497" y="2377"/>
              <a:ext cx="47" cy="13"/>
            </a:xfrm>
            <a:custGeom>
              <a:avLst/>
              <a:gdLst>
                <a:gd name="T0" fmla="*/ 0 w 237"/>
                <a:gd name="T1" fmla="*/ 0 h 66"/>
                <a:gd name="T2" fmla="*/ 0 w 237"/>
                <a:gd name="T3" fmla="*/ 0 h 66"/>
                <a:gd name="T4" fmla="*/ 0 w 237"/>
                <a:gd name="T5" fmla="*/ 0 h 66"/>
                <a:gd name="T6" fmla="*/ 0 w 237"/>
                <a:gd name="T7" fmla="*/ 0 h 66"/>
                <a:gd name="T8" fmla="*/ 0 w 237"/>
                <a:gd name="T9" fmla="*/ 0 h 66"/>
                <a:gd name="T10" fmla="*/ 0 w 237"/>
                <a:gd name="T11" fmla="*/ 0 h 66"/>
                <a:gd name="T12" fmla="*/ 0 w 237"/>
                <a:gd name="T13" fmla="*/ 0 h 6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37" h="66">
                  <a:moveTo>
                    <a:pt x="27" y="0"/>
                  </a:moveTo>
                  <a:lnTo>
                    <a:pt x="0" y="31"/>
                  </a:lnTo>
                  <a:lnTo>
                    <a:pt x="116" y="59"/>
                  </a:lnTo>
                  <a:lnTo>
                    <a:pt x="171" y="66"/>
                  </a:lnTo>
                  <a:lnTo>
                    <a:pt x="237" y="61"/>
                  </a:lnTo>
                  <a:lnTo>
                    <a:pt x="168" y="28"/>
                  </a:lnTo>
                  <a:lnTo>
                    <a:pt x="27"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44" name="Freeform 137"/>
            <p:cNvSpPr>
              <a:spLocks/>
            </p:cNvSpPr>
            <p:nvPr/>
          </p:nvSpPr>
          <p:spPr bwMode="auto">
            <a:xfrm>
              <a:off x="410" y="2361"/>
              <a:ext cx="135" cy="42"/>
            </a:xfrm>
            <a:custGeom>
              <a:avLst/>
              <a:gdLst>
                <a:gd name="T0" fmla="*/ 0 w 678"/>
                <a:gd name="T1" fmla="*/ 0 h 211"/>
                <a:gd name="T2" fmla="*/ 0 w 678"/>
                <a:gd name="T3" fmla="*/ 0 h 211"/>
                <a:gd name="T4" fmla="*/ 0 w 678"/>
                <a:gd name="T5" fmla="*/ 0 h 211"/>
                <a:gd name="T6" fmla="*/ 0 w 678"/>
                <a:gd name="T7" fmla="*/ 0 h 211"/>
                <a:gd name="T8" fmla="*/ 0 w 678"/>
                <a:gd name="T9" fmla="*/ 0 h 211"/>
                <a:gd name="T10" fmla="*/ 0 w 678"/>
                <a:gd name="T11" fmla="*/ 0 h 211"/>
                <a:gd name="T12" fmla="*/ 0 w 678"/>
                <a:gd name="T13" fmla="*/ 0 h 211"/>
                <a:gd name="T14" fmla="*/ 0 w 678"/>
                <a:gd name="T15" fmla="*/ 0 h 211"/>
                <a:gd name="T16" fmla="*/ 0 w 678"/>
                <a:gd name="T17" fmla="*/ 0 h 211"/>
                <a:gd name="T18" fmla="*/ 0 w 678"/>
                <a:gd name="T19" fmla="*/ 0 h 211"/>
                <a:gd name="T20" fmla="*/ 0 w 678"/>
                <a:gd name="T21" fmla="*/ 0 h 211"/>
                <a:gd name="T22" fmla="*/ 0 w 678"/>
                <a:gd name="T23" fmla="*/ 0 h 211"/>
                <a:gd name="T24" fmla="*/ 0 w 678"/>
                <a:gd name="T25" fmla="*/ 0 h 211"/>
                <a:gd name="T26" fmla="*/ 0 w 678"/>
                <a:gd name="T27" fmla="*/ 0 h 211"/>
                <a:gd name="T28" fmla="*/ 0 w 678"/>
                <a:gd name="T29" fmla="*/ 0 h 211"/>
                <a:gd name="T30" fmla="*/ 0 w 678"/>
                <a:gd name="T31" fmla="*/ 0 h 211"/>
                <a:gd name="T32" fmla="*/ 0 w 678"/>
                <a:gd name="T33" fmla="*/ 0 h 211"/>
                <a:gd name="T34" fmla="*/ 0 w 678"/>
                <a:gd name="T35" fmla="*/ 0 h 211"/>
                <a:gd name="T36" fmla="*/ 0 w 678"/>
                <a:gd name="T37" fmla="*/ 0 h 21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678" h="211">
                  <a:moveTo>
                    <a:pt x="678" y="178"/>
                  </a:moveTo>
                  <a:lnTo>
                    <a:pt x="678" y="147"/>
                  </a:lnTo>
                  <a:lnTo>
                    <a:pt x="590" y="156"/>
                  </a:lnTo>
                  <a:lnTo>
                    <a:pt x="446" y="136"/>
                  </a:lnTo>
                  <a:lnTo>
                    <a:pt x="365" y="117"/>
                  </a:lnTo>
                  <a:lnTo>
                    <a:pt x="209" y="66"/>
                  </a:lnTo>
                  <a:lnTo>
                    <a:pt x="140" y="60"/>
                  </a:lnTo>
                  <a:lnTo>
                    <a:pt x="74" y="35"/>
                  </a:lnTo>
                  <a:lnTo>
                    <a:pt x="39" y="0"/>
                  </a:lnTo>
                  <a:lnTo>
                    <a:pt x="0" y="44"/>
                  </a:lnTo>
                  <a:lnTo>
                    <a:pt x="0" y="133"/>
                  </a:lnTo>
                  <a:lnTo>
                    <a:pt x="50" y="147"/>
                  </a:lnTo>
                  <a:lnTo>
                    <a:pt x="171" y="162"/>
                  </a:lnTo>
                  <a:lnTo>
                    <a:pt x="220" y="170"/>
                  </a:lnTo>
                  <a:lnTo>
                    <a:pt x="300" y="197"/>
                  </a:lnTo>
                  <a:lnTo>
                    <a:pt x="392" y="211"/>
                  </a:lnTo>
                  <a:lnTo>
                    <a:pt x="458" y="211"/>
                  </a:lnTo>
                  <a:lnTo>
                    <a:pt x="560" y="211"/>
                  </a:lnTo>
                  <a:lnTo>
                    <a:pt x="678" y="178"/>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45" name="Freeform 138"/>
            <p:cNvSpPr>
              <a:spLocks/>
            </p:cNvSpPr>
            <p:nvPr/>
          </p:nvSpPr>
          <p:spPr bwMode="auto">
            <a:xfrm>
              <a:off x="419" y="2337"/>
              <a:ext cx="45" cy="34"/>
            </a:xfrm>
            <a:custGeom>
              <a:avLst/>
              <a:gdLst>
                <a:gd name="T0" fmla="*/ 0 w 224"/>
                <a:gd name="T1" fmla="*/ 0 h 170"/>
                <a:gd name="T2" fmla="*/ 0 w 224"/>
                <a:gd name="T3" fmla="*/ 0 h 170"/>
                <a:gd name="T4" fmla="*/ 0 w 224"/>
                <a:gd name="T5" fmla="*/ 0 h 170"/>
                <a:gd name="T6" fmla="*/ 0 w 224"/>
                <a:gd name="T7" fmla="*/ 0 h 170"/>
                <a:gd name="T8" fmla="*/ 0 w 224"/>
                <a:gd name="T9" fmla="*/ 0 h 170"/>
                <a:gd name="T10" fmla="*/ 0 w 224"/>
                <a:gd name="T11" fmla="*/ 0 h 170"/>
                <a:gd name="T12" fmla="*/ 0 w 224"/>
                <a:gd name="T13" fmla="*/ 0 h 170"/>
                <a:gd name="T14" fmla="*/ 0 w 224"/>
                <a:gd name="T15" fmla="*/ 0 h 170"/>
                <a:gd name="T16" fmla="*/ 0 w 224"/>
                <a:gd name="T17" fmla="*/ 0 h 170"/>
                <a:gd name="T18" fmla="*/ 0 w 224"/>
                <a:gd name="T19" fmla="*/ 0 h 17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4" h="170">
                  <a:moveTo>
                    <a:pt x="216" y="12"/>
                  </a:moveTo>
                  <a:lnTo>
                    <a:pt x="210" y="95"/>
                  </a:lnTo>
                  <a:lnTo>
                    <a:pt x="224" y="114"/>
                  </a:lnTo>
                  <a:lnTo>
                    <a:pt x="173" y="170"/>
                  </a:lnTo>
                  <a:lnTo>
                    <a:pt x="105" y="170"/>
                  </a:lnTo>
                  <a:lnTo>
                    <a:pt x="28" y="145"/>
                  </a:lnTo>
                  <a:lnTo>
                    <a:pt x="0" y="112"/>
                  </a:lnTo>
                  <a:lnTo>
                    <a:pt x="16" y="89"/>
                  </a:lnTo>
                  <a:lnTo>
                    <a:pt x="20" y="0"/>
                  </a:lnTo>
                  <a:lnTo>
                    <a:pt x="216" y="12"/>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grpSp>
      <p:sp>
        <p:nvSpPr>
          <p:cNvPr id="146" name="Oval 139"/>
          <p:cNvSpPr>
            <a:spLocks noChangeArrowheads="1"/>
          </p:cNvSpPr>
          <p:nvPr/>
        </p:nvSpPr>
        <p:spPr bwMode="auto">
          <a:xfrm>
            <a:off x="1851777" y="3700679"/>
            <a:ext cx="168107" cy="60398"/>
          </a:xfrm>
          <a:prstGeom prst="ellipse">
            <a:avLst/>
          </a:prstGeom>
          <a:solidFill>
            <a:srgbClr val="606060"/>
          </a:solidFill>
          <a:ln w="3175">
            <a:solidFill>
              <a:srgbClr val="000000"/>
            </a:solidFill>
            <a:round/>
            <a:headEnd/>
            <a:tailEnd/>
          </a:ln>
        </p:spPr>
        <p:txBody>
          <a:bodyPr/>
          <a:lstStyle/>
          <a:p>
            <a:pPr algn="ctr" eaLnBrk="1" hangingPunct="1"/>
            <a:endParaRPr lang="zh-CN" altLang="en-US" sz="900" b="1">
              <a:latin typeface="微软雅黑" pitchFamily="34" charset="-122"/>
              <a:ea typeface="微软雅黑" pitchFamily="34" charset="-122"/>
            </a:endParaRPr>
          </a:p>
        </p:txBody>
      </p:sp>
      <p:sp>
        <p:nvSpPr>
          <p:cNvPr id="147" name="Rectangle 140"/>
          <p:cNvSpPr>
            <a:spLocks noChangeArrowheads="1"/>
          </p:cNvSpPr>
          <p:nvPr/>
        </p:nvSpPr>
        <p:spPr bwMode="auto">
          <a:xfrm>
            <a:off x="1913181" y="3580814"/>
            <a:ext cx="44292" cy="137520"/>
          </a:xfrm>
          <a:prstGeom prst="rect">
            <a:avLst/>
          </a:prstGeom>
          <a:solidFill>
            <a:srgbClr val="606060"/>
          </a:solidFill>
          <a:ln w="3175">
            <a:solidFill>
              <a:srgbClr val="000000"/>
            </a:solidFill>
            <a:miter lim="800000"/>
            <a:headEnd/>
            <a:tailEnd/>
          </a:ln>
        </p:spPr>
        <p:txBody>
          <a:bodyPr/>
          <a:lstStyle/>
          <a:p>
            <a:pPr algn="ctr" eaLnBrk="1" hangingPunct="1"/>
            <a:endParaRPr lang="zh-CN" altLang="en-US" sz="900" b="1">
              <a:latin typeface="微软雅黑" pitchFamily="34" charset="-122"/>
              <a:ea typeface="微软雅黑" pitchFamily="34" charset="-122"/>
            </a:endParaRPr>
          </a:p>
        </p:txBody>
      </p:sp>
      <p:grpSp>
        <p:nvGrpSpPr>
          <p:cNvPr id="148" name="Group 141"/>
          <p:cNvGrpSpPr>
            <a:grpSpLocks/>
          </p:cNvGrpSpPr>
          <p:nvPr/>
        </p:nvGrpSpPr>
        <p:grpSpPr bwMode="auto">
          <a:xfrm>
            <a:off x="1835671" y="3528780"/>
            <a:ext cx="222464" cy="71547"/>
            <a:chOff x="182" y="2151"/>
            <a:chExt cx="221" cy="77"/>
          </a:xfrm>
        </p:grpSpPr>
        <p:sp>
          <p:nvSpPr>
            <p:cNvPr id="149" name="Freeform 142"/>
            <p:cNvSpPr>
              <a:spLocks/>
            </p:cNvSpPr>
            <p:nvPr/>
          </p:nvSpPr>
          <p:spPr bwMode="auto">
            <a:xfrm>
              <a:off x="182" y="2151"/>
              <a:ext cx="221" cy="77"/>
            </a:xfrm>
            <a:custGeom>
              <a:avLst/>
              <a:gdLst>
                <a:gd name="T0" fmla="*/ 0 w 1106"/>
                <a:gd name="T1" fmla="*/ 0 h 386"/>
                <a:gd name="T2" fmla="*/ 0 w 1106"/>
                <a:gd name="T3" fmla="*/ 0 h 386"/>
                <a:gd name="T4" fmla="*/ 0 w 1106"/>
                <a:gd name="T5" fmla="*/ 0 h 386"/>
                <a:gd name="T6" fmla="*/ 0 w 1106"/>
                <a:gd name="T7" fmla="*/ 0 h 386"/>
                <a:gd name="T8" fmla="*/ 0 w 1106"/>
                <a:gd name="T9" fmla="*/ 0 h 386"/>
                <a:gd name="T10" fmla="*/ 0 w 1106"/>
                <a:gd name="T11" fmla="*/ 0 h 386"/>
                <a:gd name="T12" fmla="*/ 0 w 1106"/>
                <a:gd name="T13" fmla="*/ 0 h 386"/>
                <a:gd name="T14" fmla="*/ 0 w 1106"/>
                <a:gd name="T15" fmla="*/ 0 h 38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106" h="386">
                  <a:moveTo>
                    <a:pt x="1106" y="202"/>
                  </a:moveTo>
                  <a:lnTo>
                    <a:pt x="1099" y="321"/>
                  </a:lnTo>
                  <a:lnTo>
                    <a:pt x="735" y="386"/>
                  </a:lnTo>
                  <a:lnTo>
                    <a:pt x="334" y="386"/>
                  </a:lnTo>
                  <a:lnTo>
                    <a:pt x="19" y="288"/>
                  </a:lnTo>
                  <a:lnTo>
                    <a:pt x="0" y="10"/>
                  </a:lnTo>
                  <a:lnTo>
                    <a:pt x="625" y="0"/>
                  </a:lnTo>
                  <a:lnTo>
                    <a:pt x="1106" y="202"/>
                  </a:lnTo>
                  <a:close/>
                </a:path>
              </a:pathLst>
            </a:custGeom>
            <a:solidFill>
              <a:srgbClr val="404040"/>
            </a:solidFill>
            <a:ln w="3175">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150" name="Freeform 143"/>
            <p:cNvSpPr>
              <a:spLocks/>
            </p:cNvSpPr>
            <p:nvPr/>
          </p:nvSpPr>
          <p:spPr bwMode="auto">
            <a:xfrm>
              <a:off x="187" y="2180"/>
              <a:ext cx="211" cy="45"/>
            </a:xfrm>
            <a:custGeom>
              <a:avLst/>
              <a:gdLst>
                <a:gd name="T0" fmla="*/ 0 w 1055"/>
                <a:gd name="T1" fmla="*/ 0 h 221"/>
                <a:gd name="T2" fmla="*/ 0 w 1055"/>
                <a:gd name="T3" fmla="*/ 0 h 221"/>
                <a:gd name="T4" fmla="*/ 0 w 1055"/>
                <a:gd name="T5" fmla="*/ 0 h 221"/>
                <a:gd name="T6" fmla="*/ 0 w 1055"/>
                <a:gd name="T7" fmla="*/ 0 h 221"/>
                <a:gd name="T8" fmla="*/ 0 w 1055"/>
                <a:gd name="T9" fmla="*/ 0 h 221"/>
                <a:gd name="T10" fmla="*/ 0 w 1055"/>
                <a:gd name="T11" fmla="*/ 0 h 221"/>
                <a:gd name="T12" fmla="*/ 0 w 1055"/>
                <a:gd name="T13" fmla="*/ 0 h 221"/>
                <a:gd name="T14" fmla="*/ 0 w 1055"/>
                <a:gd name="T15" fmla="*/ 0 h 221"/>
                <a:gd name="T16" fmla="*/ 0 w 1055"/>
                <a:gd name="T17" fmla="*/ 0 h 22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5" h="221">
                  <a:moveTo>
                    <a:pt x="1055" y="75"/>
                  </a:moveTo>
                  <a:lnTo>
                    <a:pt x="1049" y="162"/>
                  </a:lnTo>
                  <a:lnTo>
                    <a:pt x="721" y="221"/>
                  </a:lnTo>
                  <a:lnTo>
                    <a:pt x="296" y="221"/>
                  </a:lnTo>
                  <a:lnTo>
                    <a:pt x="0" y="119"/>
                  </a:lnTo>
                  <a:lnTo>
                    <a:pt x="0" y="0"/>
                  </a:lnTo>
                  <a:lnTo>
                    <a:pt x="283" y="119"/>
                  </a:lnTo>
                  <a:lnTo>
                    <a:pt x="716" y="124"/>
                  </a:lnTo>
                  <a:lnTo>
                    <a:pt x="1055" y="75"/>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grpSp>
      <p:sp>
        <p:nvSpPr>
          <p:cNvPr id="151" name="Freeform 144"/>
          <p:cNvSpPr>
            <a:spLocks/>
          </p:cNvSpPr>
          <p:nvPr/>
        </p:nvSpPr>
        <p:spPr bwMode="auto">
          <a:xfrm>
            <a:off x="1828626" y="3453514"/>
            <a:ext cx="304000" cy="260174"/>
          </a:xfrm>
          <a:custGeom>
            <a:avLst/>
            <a:gdLst>
              <a:gd name="T0" fmla="*/ 2147483646 w 1507"/>
              <a:gd name="T1" fmla="*/ 2147483646 h 1401"/>
              <a:gd name="T2" fmla="*/ 2147483646 w 1507"/>
              <a:gd name="T3" fmla="*/ 2147483646 h 1401"/>
              <a:gd name="T4" fmla="*/ 2147483646 w 1507"/>
              <a:gd name="T5" fmla="*/ 2147483646 h 1401"/>
              <a:gd name="T6" fmla="*/ 2147483646 w 1507"/>
              <a:gd name="T7" fmla="*/ 2147483646 h 1401"/>
              <a:gd name="T8" fmla="*/ 2147483646 w 1507"/>
              <a:gd name="T9" fmla="*/ 2147483646 h 1401"/>
              <a:gd name="T10" fmla="*/ 2147483646 w 1507"/>
              <a:gd name="T11" fmla="*/ 2147483646 h 1401"/>
              <a:gd name="T12" fmla="*/ 2147483646 w 1507"/>
              <a:gd name="T13" fmla="*/ 2147483646 h 1401"/>
              <a:gd name="T14" fmla="*/ 2147483646 w 1507"/>
              <a:gd name="T15" fmla="*/ 2147483646 h 1401"/>
              <a:gd name="T16" fmla="*/ 2147483646 w 1507"/>
              <a:gd name="T17" fmla="*/ 2147483646 h 1401"/>
              <a:gd name="T18" fmla="*/ 2147483646 w 1507"/>
              <a:gd name="T19" fmla="*/ 2147483646 h 1401"/>
              <a:gd name="T20" fmla="*/ 2147483646 w 1507"/>
              <a:gd name="T21" fmla="*/ 2147483646 h 1401"/>
              <a:gd name="T22" fmla="*/ 2147483646 w 1507"/>
              <a:gd name="T23" fmla="*/ 2147483646 h 1401"/>
              <a:gd name="T24" fmla="*/ 2147483646 w 1507"/>
              <a:gd name="T25" fmla="*/ 2147483646 h 1401"/>
              <a:gd name="T26" fmla="*/ 2147483646 w 1507"/>
              <a:gd name="T27" fmla="*/ 2147483646 h 1401"/>
              <a:gd name="T28" fmla="*/ 2147483646 w 1507"/>
              <a:gd name="T29" fmla="*/ 2147483646 h 1401"/>
              <a:gd name="T30" fmla="*/ 2147483646 w 1507"/>
              <a:gd name="T31" fmla="*/ 2147483646 h 1401"/>
              <a:gd name="T32" fmla="*/ 2147483646 w 1507"/>
              <a:gd name="T33" fmla="*/ 2147483646 h 1401"/>
              <a:gd name="T34" fmla="*/ 2147483646 w 1507"/>
              <a:gd name="T35" fmla="*/ 2147483646 h 1401"/>
              <a:gd name="T36" fmla="*/ 2147483646 w 1507"/>
              <a:gd name="T37" fmla="*/ 2147483646 h 1401"/>
              <a:gd name="T38" fmla="*/ 2147483646 w 1507"/>
              <a:gd name="T39" fmla="*/ 0 h 1401"/>
              <a:gd name="T40" fmla="*/ 2147483646 w 1507"/>
              <a:gd name="T41" fmla="*/ 2147483646 h 1401"/>
              <a:gd name="T42" fmla="*/ 2147483646 w 1507"/>
              <a:gd name="T43" fmla="*/ 2147483646 h 1401"/>
              <a:gd name="T44" fmla="*/ 2147483646 w 1507"/>
              <a:gd name="T45" fmla="*/ 2147483646 h 1401"/>
              <a:gd name="T46" fmla="*/ 2147483646 w 1507"/>
              <a:gd name="T47" fmla="*/ 2147483646 h 1401"/>
              <a:gd name="T48" fmla="*/ 2147483646 w 1507"/>
              <a:gd name="T49" fmla="*/ 2147483646 h 1401"/>
              <a:gd name="T50" fmla="*/ 0 w 1507"/>
              <a:gd name="T51" fmla="*/ 2147483646 h 1401"/>
              <a:gd name="T52" fmla="*/ 2147483646 w 1507"/>
              <a:gd name="T53" fmla="*/ 2147483646 h 1401"/>
              <a:gd name="T54" fmla="*/ 2147483646 w 1507"/>
              <a:gd name="T55" fmla="*/ 2147483646 h 1401"/>
              <a:gd name="T56" fmla="*/ 2147483646 w 1507"/>
              <a:gd name="T57" fmla="*/ 2147483646 h 1401"/>
              <a:gd name="T58" fmla="*/ 2147483646 w 1507"/>
              <a:gd name="T59" fmla="*/ 2147483646 h 1401"/>
              <a:gd name="T60" fmla="*/ 2147483646 w 1507"/>
              <a:gd name="T61" fmla="*/ 2147483646 h 1401"/>
              <a:gd name="T62" fmla="*/ 2147483646 w 1507"/>
              <a:gd name="T63" fmla="*/ 2147483646 h 1401"/>
              <a:gd name="T64" fmla="*/ 2147483646 w 1507"/>
              <a:gd name="T65" fmla="*/ 2147483646 h 1401"/>
              <a:gd name="T66" fmla="*/ 2147483646 w 1507"/>
              <a:gd name="T67" fmla="*/ 2147483646 h 1401"/>
              <a:gd name="T68" fmla="*/ 2147483646 w 1507"/>
              <a:gd name="T69" fmla="*/ 2147483646 h 1401"/>
              <a:gd name="T70" fmla="*/ 2147483646 w 1507"/>
              <a:gd name="T71" fmla="*/ 2147483646 h 1401"/>
              <a:gd name="T72" fmla="*/ 2147483646 w 1507"/>
              <a:gd name="T73" fmla="*/ 2147483646 h 1401"/>
              <a:gd name="T74" fmla="*/ 2147483646 w 1507"/>
              <a:gd name="T75" fmla="*/ 2147483646 h 1401"/>
              <a:gd name="T76" fmla="*/ 2147483646 w 1507"/>
              <a:gd name="T77" fmla="*/ 2147483646 h 1401"/>
              <a:gd name="T78" fmla="*/ 2147483646 w 1507"/>
              <a:gd name="T79" fmla="*/ 2147483646 h 1401"/>
              <a:gd name="T80" fmla="*/ 2147483646 w 1507"/>
              <a:gd name="T81" fmla="*/ 2147483646 h 1401"/>
              <a:gd name="T82" fmla="*/ 2147483646 w 1507"/>
              <a:gd name="T83" fmla="*/ 2147483646 h 1401"/>
              <a:gd name="T84" fmla="*/ 2147483646 w 1507"/>
              <a:gd name="T85" fmla="*/ 2147483646 h 1401"/>
              <a:gd name="T86" fmla="*/ 2147483646 w 1507"/>
              <a:gd name="T87" fmla="*/ 2147483646 h 1401"/>
              <a:gd name="T88" fmla="*/ 2147483646 w 1507"/>
              <a:gd name="T89" fmla="*/ 2147483646 h 1401"/>
              <a:gd name="T90" fmla="*/ 2147483646 w 1507"/>
              <a:gd name="T91" fmla="*/ 2147483646 h 1401"/>
              <a:gd name="T92" fmla="*/ 2147483646 w 1507"/>
              <a:gd name="T93" fmla="*/ 2147483646 h 1401"/>
              <a:gd name="T94" fmla="*/ 2147483646 w 1507"/>
              <a:gd name="T95" fmla="*/ 2147483646 h 1401"/>
              <a:gd name="T96" fmla="*/ 2147483646 w 1507"/>
              <a:gd name="T97" fmla="*/ 2147483646 h 1401"/>
              <a:gd name="T98" fmla="*/ 2147483646 w 1507"/>
              <a:gd name="T99" fmla="*/ 2147483646 h 1401"/>
              <a:gd name="T100" fmla="*/ 2147483646 w 1507"/>
              <a:gd name="T101" fmla="*/ 2147483646 h 1401"/>
              <a:gd name="T102" fmla="*/ 2147483646 w 1507"/>
              <a:gd name="T103" fmla="*/ 2147483646 h 1401"/>
              <a:gd name="T104" fmla="*/ 2147483646 w 1507"/>
              <a:gd name="T105" fmla="*/ 2147483646 h 1401"/>
              <a:gd name="T106" fmla="*/ 2147483646 w 1507"/>
              <a:gd name="T107" fmla="*/ 2147483646 h 1401"/>
              <a:gd name="T108" fmla="*/ 2147483646 w 1507"/>
              <a:gd name="T109" fmla="*/ 2147483646 h 1401"/>
              <a:gd name="T110" fmla="*/ 2147483646 w 1507"/>
              <a:gd name="T111" fmla="*/ 2147483646 h 1401"/>
              <a:gd name="T112" fmla="*/ 2147483646 w 1507"/>
              <a:gd name="T113" fmla="*/ 2147483646 h 1401"/>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507" h="1401">
                <a:moveTo>
                  <a:pt x="1501" y="789"/>
                </a:moveTo>
                <a:lnTo>
                  <a:pt x="1493" y="649"/>
                </a:lnTo>
                <a:lnTo>
                  <a:pt x="1495" y="499"/>
                </a:lnTo>
                <a:lnTo>
                  <a:pt x="1489" y="385"/>
                </a:lnTo>
                <a:lnTo>
                  <a:pt x="1424" y="317"/>
                </a:lnTo>
                <a:lnTo>
                  <a:pt x="1345" y="278"/>
                </a:lnTo>
                <a:lnTo>
                  <a:pt x="1166" y="213"/>
                </a:lnTo>
                <a:lnTo>
                  <a:pt x="903" y="149"/>
                </a:lnTo>
                <a:lnTo>
                  <a:pt x="852" y="144"/>
                </a:lnTo>
                <a:lnTo>
                  <a:pt x="817" y="149"/>
                </a:lnTo>
                <a:lnTo>
                  <a:pt x="809" y="135"/>
                </a:lnTo>
                <a:lnTo>
                  <a:pt x="794" y="122"/>
                </a:lnTo>
                <a:lnTo>
                  <a:pt x="777" y="125"/>
                </a:lnTo>
                <a:lnTo>
                  <a:pt x="754" y="126"/>
                </a:lnTo>
                <a:lnTo>
                  <a:pt x="745" y="100"/>
                </a:lnTo>
                <a:lnTo>
                  <a:pt x="726" y="85"/>
                </a:lnTo>
                <a:lnTo>
                  <a:pt x="704" y="82"/>
                </a:lnTo>
                <a:lnTo>
                  <a:pt x="678" y="82"/>
                </a:lnTo>
                <a:lnTo>
                  <a:pt x="681" y="59"/>
                </a:lnTo>
                <a:lnTo>
                  <a:pt x="651" y="0"/>
                </a:lnTo>
                <a:lnTo>
                  <a:pt x="37" y="16"/>
                </a:lnTo>
                <a:lnTo>
                  <a:pt x="39" y="79"/>
                </a:lnTo>
                <a:lnTo>
                  <a:pt x="28" y="135"/>
                </a:lnTo>
                <a:lnTo>
                  <a:pt x="18" y="175"/>
                </a:lnTo>
                <a:lnTo>
                  <a:pt x="8" y="225"/>
                </a:lnTo>
                <a:lnTo>
                  <a:pt x="0" y="306"/>
                </a:lnTo>
                <a:lnTo>
                  <a:pt x="9" y="354"/>
                </a:lnTo>
                <a:lnTo>
                  <a:pt x="28" y="399"/>
                </a:lnTo>
                <a:lnTo>
                  <a:pt x="49" y="438"/>
                </a:lnTo>
                <a:lnTo>
                  <a:pt x="78" y="451"/>
                </a:lnTo>
                <a:lnTo>
                  <a:pt x="122" y="464"/>
                </a:lnTo>
                <a:lnTo>
                  <a:pt x="180" y="483"/>
                </a:lnTo>
                <a:lnTo>
                  <a:pt x="208" y="514"/>
                </a:lnTo>
                <a:lnTo>
                  <a:pt x="240" y="541"/>
                </a:lnTo>
                <a:lnTo>
                  <a:pt x="289" y="564"/>
                </a:lnTo>
                <a:lnTo>
                  <a:pt x="348" y="582"/>
                </a:lnTo>
                <a:lnTo>
                  <a:pt x="441" y="594"/>
                </a:lnTo>
                <a:lnTo>
                  <a:pt x="520" y="594"/>
                </a:lnTo>
                <a:lnTo>
                  <a:pt x="581" y="587"/>
                </a:lnTo>
                <a:lnTo>
                  <a:pt x="637" y="582"/>
                </a:lnTo>
                <a:lnTo>
                  <a:pt x="678" y="604"/>
                </a:lnTo>
                <a:lnTo>
                  <a:pt x="758" y="600"/>
                </a:lnTo>
                <a:lnTo>
                  <a:pt x="1078" y="645"/>
                </a:lnTo>
                <a:lnTo>
                  <a:pt x="1165" y="655"/>
                </a:lnTo>
                <a:lnTo>
                  <a:pt x="1133" y="845"/>
                </a:lnTo>
                <a:lnTo>
                  <a:pt x="1130" y="942"/>
                </a:lnTo>
                <a:lnTo>
                  <a:pt x="1149" y="1066"/>
                </a:lnTo>
                <a:lnTo>
                  <a:pt x="1169" y="1212"/>
                </a:lnTo>
                <a:lnTo>
                  <a:pt x="1169" y="1363"/>
                </a:lnTo>
                <a:lnTo>
                  <a:pt x="1244" y="1385"/>
                </a:lnTo>
                <a:lnTo>
                  <a:pt x="1339" y="1395"/>
                </a:lnTo>
                <a:lnTo>
                  <a:pt x="1420" y="1401"/>
                </a:lnTo>
                <a:lnTo>
                  <a:pt x="1507" y="1391"/>
                </a:lnTo>
                <a:lnTo>
                  <a:pt x="1501" y="1252"/>
                </a:lnTo>
                <a:lnTo>
                  <a:pt x="1501" y="1024"/>
                </a:lnTo>
                <a:lnTo>
                  <a:pt x="1501" y="824"/>
                </a:lnTo>
                <a:lnTo>
                  <a:pt x="1501" y="789"/>
                </a:lnTo>
                <a:close/>
              </a:path>
            </a:pathLst>
          </a:custGeom>
          <a:solidFill>
            <a:srgbClr val="606060"/>
          </a:solidFill>
          <a:ln w="3175">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152" name="Freeform 145"/>
          <p:cNvSpPr>
            <a:spLocks/>
          </p:cNvSpPr>
          <p:nvPr/>
        </p:nvSpPr>
        <p:spPr bwMode="auto">
          <a:xfrm>
            <a:off x="1832652" y="3463736"/>
            <a:ext cx="296954" cy="246235"/>
          </a:xfrm>
          <a:custGeom>
            <a:avLst/>
            <a:gdLst>
              <a:gd name="T0" fmla="*/ 2147483646 w 1473"/>
              <a:gd name="T1" fmla="*/ 2147483646 h 1324"/>
              <a:gd name="T2" fmla="*/ 2147483646 w 1473"/>
              <a:gd name="T3" fmla="*/ 2147483646 h 1324"/>
              <a:gd name="T4" fmla="*/ 2147483646 w 1473"/>
              <a:gd name="T5" fmla="*/ 2147483646 h 1324"/>
              <a:gd name="T6" fmla="*/ 2147483646 w 1473"/>
              <a:gd name="T7" fmla="*/ 2147483646 h 1324"/>
              <a:gd name="T8" fmla="*/ 2147483646 w 1473"/>
              <a:gd name="T9" fmla="*/ 2147483646 h 1324"/>
              <a:gd name="T10" fmla="*/ 2147483646 w 1473"/>
              <a:gd name="T11" fmla="*/ 2147483646 h 1324"/>
              <a:gd name="T12" fmla="*/ 2147483646 w 1473"/>
              <a:gd name="T13" fmla="*/ 2147483646 h 1324"/>
              <a:gd name="T14" fmla="*/ 2147483646 w 1473"/>
              <a:gd name="T15" fmla="*/ 2147483646 h 1324"/>
              <a:gd name="T16" fmla="*/ 2147483646 w 1473"/>
              <a:gd name="T17" fmla="*/ 2147483646 h 1324"/>
              <a:gd name="T18" fmla="*/ 2147483646 w 1473"/>
              <a:gd name="T19" fmla="*/ 2147483646 h 1324"/>
              <a:gd name="T20" fmla="*/ 2147483646 w 1473"/>
              <a:gd name="T21" fmla="*/ 2147483646 h 1324"/>
              <a:gd name="T22" fmla="*/ 2147483646 w 1473"/>
              <a:gd name="T23" fmla="*/ 2147483646 h 1324"/>
              <a:gd name="T24" fmla="*/ 2147483646 w 1473"/>
              <a:gd name="T25" fmla="*/ 2147483646 h 1324"/>
              <a:gd name="T26" fmla="*/ 2147483646 w 1473"/>
              <a:gd name="T27" fmla="*/ 2147483646 h 1324"/>
              <a:gd name="T28" fmla="*/ 2147483646 w 1473"/>
              <a:gd name="T29" fmla="*/ 2147483646 h 1324"/>
              <a:gd name="T30" fmla="*/ 2147483646 w 1473"/>
              <a:gd name="T31" fmla="*/ 2147483646 h 1324"/>
              <a:gd name="T32" fmla="*/ 2147483646 w 1473"/>
              <a:gd name="T33" fmla="*/ 2147483646 h 1324"/>
              <a:gd name="T34" fmla="*/ 2147483646 w 1473"/>
              <a:gd name="T35" fmla="*/ 2147483646 h 1324"/>
              <a:gd name="T36" fmla="*/ 2147483646 w 1473"/>
              <a:gd name="T37" fmla="*/ 2147483646 h 1324"/>
              <a:gd name="T38" fmla="*/ 2147483646 w 1473"/>
              <a:gd name="T39" fmla="*/ 2147483646 h 1324"/>
              <a:gd name="T40" fmla="*/ 2147483646 w 1473"/>
              <a:gd name="T41" fmla="*/ 2147483646 h 1324"/>
              <a:gd name="T42" fmla="*/ 2147483646 w 1473"/>
              <a:gd name="T43" fmla="*/ 2147483646 h 1324"/>
              <a:gd name="T44" fmla="*/ 2147483646 w 1473"/>
              <a:gd name="T45" fmla="*/ 2147483646 h 1324"/>
              <a:gd name="T46" fmla="*/ 2147483646 w 1473"/>
              <a:gd name="T47" fmla="*/ 2147483646 h 1324"/>
              <a:gd name="T48" fmla="*/ 2147483646 w 1473"/>
              <a:gd name="T49" fmla="*/ 2147483646 h 1324"/>
              <a:gd name="T50" fmla="*/ 2147483646 w 1473"/>
              <a:gd name="T51" fmla="*/ 2147483646 h 1324"/>
              <a:gd name="T52" fmla="*/ 2147483646 w 1473"/>
              <a:gd name="T53" fmla="*/ 2147483646 h 1324"/>
              <a:gd name="T54" fmla="*/ 2147483646 w 1473"/>
              <a:gd name="T55" fmla="*/ 2147483646 h 1324"/>
              <a:gd name="T56" fmla="*/ 2147483646 w 1473"/>
              <a:gd name="T57" fmla="*/ 2147483646 h 1324"/>
              <a:gd name="T58" fmla="*/ 2147483646 w 1473"/>
              <a:gd name="T59" fmla="*/ 2147483646 h 1324"/>
              <a:gd name="T60" fmla="*/ 2147483646 w 1473"/>
              <a:gd name="T61" fmla="*/ 2147483646 h 1324"/>
              <a:gd name="T62" fmla="*/ 2147483646 w 1473"/>
              <a:gd name="T63" fmla="*/ 2147483646 h 1324"/>
              <a:gd name="T64" fmla="*/ 2147483646 w 1473"/>
              <a:gd name="T65" fmla="*/ 2147483646 h 1324"/>
              <a:gd name="T66" fmla="*/ 2147483646 w 1473"/>
              <a:gd name="T67" fmla="*/ 2147483646 h 1324"/>
              <a:gd name="T68" fmla="*/ 2147483646 w 1473"/>
              <a:gd name="T69" fmla="*/ 2147483646 h 1324"/>
              <a:gd name="T70" fmla="*/ 2147483646 w 1473"/>
              <a:gd name="T71" fmla="*/ 2147483646 h 1324"/>
              <a:gd name="T72" fmla="*/ 2147483646 w 1473"/>
              <a:gd name="T73" fmla="*/ 2147483646 h 1324"/>
              <a:gd name="T74" fmla="*/ 2147483646 w 1473"/>
              <a:gd name="T75" fmla="*/ 2147483646 h 1324"/>
              <a:gd name="T76" fmla="*/ 2147483646 w 1473"/>
              <a:gd name="T77" fmla="*/ 2147483646 h 1324"/>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1473" h="1324">
                <a:moveTo>
                  <a:pt x="49" y="23"/>
                </a:moveTo>
                <a:lnTo>
                  <a:pt x="46" y="66"/>
                </a:lnTo>
                <a:lnTo>
                  <a:pt x="29" y="49"/>
                </a:lnTo>
                <a:lnTo>
                  <a:pt x="10" y="144"/>
                </a:lnTo>
                <a:lnTo>
                  <a:pt x="0" y="254"/>
                </a:lnTo>
                <a:lnTo>
                  <a:pt x="39" y="367"/>
                </a:lnTo>
                <a:lnTo>
                  <a:pt x="130" y="393"/>
                </a:lnTo>
                <a:lnTo>
                  <a:pt x="120" y="367"/>
                </a:lnTo>
                <a:lnTo>
                  <a:pt x="169" y="406"/>
                </a:lnTo>
                <a:lnTo>
                  <a:pt x="211" y="449"/>
                </a:lnTo>
                <a:lnTo>
                  <a:pt x="306" y="494"/>
                </a:lnTo>
                <a:lnTo>
                  <a:pt x="421" y="504"/>
                </a:lnTo>
                <a:lnTo>
                  <a:pt x="562" y="511"/>
                </a:lnTo>
                <a:lnTo>
                  <a:pt x="620" y="504"/>
                </a:lnTo>
                <a:lnTo>
                  <a:pt x="569" y="481"/>
                </a:lnTo>
                <a:lnTo>
                  <a:pt x="546" y="423"/>
                </a:lnTo>
                <a:lnTo>
                  <a:pt x="588" y="471"/>
                </a:lnTo>
                <a:lnTo>
                  <a:pt x="641" y="501"/>
                </a:lnTo>
                <a:lnTo>
                  <a:pt x="688" y="527"/>
                </a:lnTo>
                <a:lnTo>
                  <a:pt x="737" y="520"/>
                </a:lnTo>
                <a:lnTo>
                  <a:pt x="706" y="497"/>
                </a:lnTo>
                <a:lnTo>
                  <a:pt x="672" y="469"/>
                </a:lnTo>
                <a:lnTo>
                  <a:pt x="725" y="488"/>
                </a:lnTo>
                <a:lnTo>
                  <a:pt x="776" y="527"/>
                </a:lnTo>
                <a:lnTo>
                  <a:pt x="946" y="546"/>
                </a:lnTo>
                <a:lnTo>
                  <a:pt x="1114" y="572"/>
                </a:lnTo>
                <a:lnTo>
                  <a:pt x="1165" y="585"/>
                </a:lnTo>
                <a:lnTo>
                  <a:pt x="1122" y="833"/>
                </a:lnTo>
                <a:lnTo>
                  <a:pt x="1155" y="1063"/>
                </a:lnTo>
                <a:lnTo>
                  <a:pt x="1159" y="1288"/>
                </a:lnTo>
                <a:lnTo>
                  <a:pt x="1266" y="1310"/>
                </a:lnTo>
                <a:lnTo>
                  <a:pt x="1360" y="1324"/>
                </a:lnTo>
                <a:lnTo>
                  <a:pt x="1473" y="1321"/>
                </a:lnTo>
                <a:lnTo>
                  <a:pt x="1468" y="998"/>
                </a:lnTo>
                <a:lnTo>
                  <a:pt x="1468" y="729"/>
                </a:lnTo>
                <a:lnTo>
                  <a:pt x="1451" y="579"/>
                </a:lnTo>
                <a:lnTo>
                  <a:pt x="1465" y="485"/>
                </a:lnTo>
                <a:lnTo>
                  <a:pt x="1455" y="381"/>
                </a:lnTo>
                <a:lnTo>
                  <a:pt x="1436" y="314"/>
                </a:lnTo>
                <a:lnTo>
                  <a:pt x="1355" y="261"/>
                </a:lnTo>
                <a:lnTo>
                  <a:pt x="1253" y="215"/>
                </a:lnTo>
                <a:lnTo>
                  <a:pt x="1057" y="150"/>
                </a:lnTo>
                <a:lnTo>
                  <a:pt x="897" y="105"/>
                </a:lnTo>
                <a:lnTo>
                  <a:pt x="809" y="98"/>
                </a:lnTo>
                <a:lnTo>
                  <a:pt x="773" y="150"/>
                </a:lnTo>
                <a:lnTo>
                  <a:pt x="662" y="205"/>
                </a:lnTo>
                <a:lnTo>
                  <a:pt x="722" y="157"/>
                </a:lnTo>
                <a:lnTo>
                  <a:pt x="767" y="131"/>
                </a:lnTo>
                <a:lnTo>
                  <a:pt x="783" y="95"/>
                </a:lnTo>
                <a:lnTo>
                  <a:pt x="776" y="79"/>
                </a:lnTo>
                <a:lnTo>
                  <a:pt x="744" y="79"/>
                </a:lnTo>
                <a:lnTo>
                  <a:pt x="725" y="98"/>
                </a:lnTo>
                <a:lnTo>
                  <a:pt x="706" y="117"/>
                </a:lnTo>
                <a:lnTo>
                  <a:pt x="656" y="137"/>
                </a:lnTo>
                <a:lnTo>
                  <a:pt x="702" y="98"/>
                </a:lnTo>
                <a:lnTo>
                  <a:pt x="722" y="68"/>
                </a:lnTo>
                <a:lnTo>
                  <a:pt x="708" y="49"/>
                </a:lnTo>
                <a:lnTo>
                  <a:pt x="669" y="36"/>
                </a:lnTo>
                <a:lnTo>
                  <a:pt x="618" y="82"/>
                </a:lnTo>
                <a:lnTo>
                  <a:pt x="569" y="112"/>
                </a:lnTo>
                <a:lnTo>
                  <a:pt x="627" y="45"/>
                </a:lnTo>
                <a:lnTo>
                  <a:pt x="646" y="20"/>
                </a:lnTo>
                <a:lnTo>
                  <a:pt x="646" y="0"/>
                </a:lnTo>
                <a:lnTo>
                  <a:pt x="597" y="7"/>
                </a:lnTo>
                <a:lnTo>
                  <a:pt x="553" y="40"/>
                </a:lnTo>
                <a:lnTo>
                  <a:pt x="523" y="63"/>
                </a:lnTo>
                <a:lnTo>
                  <a:pt x="383" y="75"/>
                </a:lnTo>
                <a:lnTo>
                  <a:pt x="386" y="40"/>
                </a:lnTo>
                <a:lnTo>
                  <a:pt x="345" y="26"/>
                </a:lnTo>
                <a:lnTo>
                  <a:pt x="345" y="72"/>
                </a:lnTo>
                <a:lnTo>
                  <a:pt x="303" y="82"/>
                </a:lnTo>
                <a:lnTo>
                  <a:pt x="211" y="95"/>
                </a:lnTo>
                <a:lnTo>
                  <a:pt x="218" y="45"/>
                </a:lnTo>
                <a:lnTo>
                  <a:pt x="185" y="45"/>
                </a:lnTo>
                <a:lnTo>
                  <a:pt x="182" y="95"/>
                </a:lnTo>
                <a:lnTo>
                  <a:pt x="130" y="91"/>
                </a:lnTo>
                <a:lnTo>
                  <a:pt x="75" y="79"/>
                </a:lnTo>
                <a:lnTo>
                  <a:pt x="72" y="40"/>
                </a:lnTo>
                <a:lnTo>
                  <a:pt x="49" y="23"/>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53" name="Freeform 146"/>
          <p:cNvSpPr>
            <a:spLocks/>
          </p:cNvSpPr>
          <p:nvPr/>
        </p:nvSpPr>
        <p:spPr bwMode="auto">
          <a:xfrm>
            <a:off x="1873923" y="3504620"/>
            <a:ext cx="40265" cy="6504"/>
          </a:xfrm>
          <a:custGeom>
            <a:avLst/>
            <a:gdLst>
              <a:gd name="T0" fmla="*/ 0 w 199"/>
              <a:gd name="T1" fmla="*/ 0 h 33"/>
              <a:gd name="T2" fmla="*/ 2147483646 w 199"/>
              <a:gd name="T3" fmla="*/ 2147483646 h 33"/>
              <a:gd name="T4" fmla="*/ 2147483646 w 199"/>
              <a:gd name="T5" fmla="*/ 2147483646 h 33"/>
              <a:gd name="T6" fmla="*/ 0 w 199"/>
              <a:gd name="T7" fmla="*/ 0 h 3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9" h="33">
                <a:moveTo>
                  <a:pt x="0" y="0"/>
                </a:moveTo>
                <a:lnTo>
                  <a:pt x="93" y="33"/>
                </a:lnTo>
                <a:lnTo>
                  <a:pt x="199" y="25"/>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54" name="Freeform 147"/>
          <p:cNvSpPr>
            <a:spLocks/>
          </p:cNvSpPr>
          <p:nvPr/>
        </p:nvSpPr>
        <p:spPr bwMode="auto">
          <a:xfrm>
            <a:off x="1833658" y="3494399"/>
            <a:ext cx="25166" cy="7434"/>
          </a:xfrm>
          <a:custGeom>
            <a:avLst/>
            <a:gdLst>
              <a:gd name="T0" fmla="*/ 0 w 122"/>
              <a:gd name="T1" fmla="*/ 0 h 40"/>
              <a:gd name="T2" fmla="*/ 2147483646 w 122"/>
              <a:gd name="T3" fmla="*/ 2147483646 h 40"/>
              <a:gd name="T4" fmla="*/ 2147483646 w 122"/>
              <a:gd name="T5" fmla="*/ 2147483646 h 40"/>
              <a:gd name="T6" fmla="*/ 2147483646 w 122"/>
              <a:gd name="T7" fmla="*/ 2147483646 h 40"/>
              <a:gd name="T8" fmla="*/ 0 w 122"/>
              <a:gd name="T9" fmla="*/ 0 h 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2" h="40">
                <a:moveTo>
                  <a:pt x="0" y="0"/>
                </a:moveTo>
                <a:lnTo>
                  <a:pt x="32" y="25"/>
                </a:lnTo>
                <a:lnTo>
                  <a:pt x="122" y="38"/>
                </a:lnTo>
                <a:lnTo>
                  <a:pt x="30" y="40"/>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55" name="Freeform 148"/>
          <p:cNvSpPr>
            <a:spLocks/>
          </p:cNvSpPr>
          <p:nvPr/>
        </p:nvSpPr>
        <p:spPr bwMode="auto">
          <a:xfrm>
            <a:off x="1936334" y="3488824"/>
            <a:ext cx="38252" cy="18584"/>
          </a:xfrm>
          <a:custGeom>
            <a:avLst/>
            <a:gdLst>
              <a:gd name="T0" fmla="*/ 0 w 187"/>
              <a:gd name="T1" fmla="*/ 0 h 102"/>
              <a:gd name="T2" fmla="*/ 2147483646 w 187"/>
              <a:gd name="T3" fmla="*/ 2147483646 h 102"/>
              <a:gd name="T4" fmla="*/ 2147483646 w 187"/>
              <a:gd name="T5" fmla="*/ 2147483646 h 102"/>
              <a:gd name="T6" fmla="*/ 2147483646 w 187"/>
              <a:gd name="T7" fmla="*/ 2147483646 h 102"/>
              <a:gd name="T8" fmla="*/ 2147483646 w 187"/>
              <a:gd name="T9" fmla="*/ 2147483646 h 102"/>
              <a:gd name="T10" fmla="*/ 2147483646 w 187"/>
              <a:gd name="T11" fmla="*/ 2147483646 h 102"/>
              <a:gd name="T12" fmla="*/ 2147483646 w 187"/>
              <a:gd name="T13" fmla="*/ 2147483646 h 102"/>
              <a:gd name="T14" fmla="*/ 2147483646 w 187"/>
              <a:gd name="T15" fmla="*/ 2147483646 h 102"/>
              <a:gd name="T16" fmla="*/ 0 w 187"/>
              <a:gd name="T17" fmla="*/ 0 h 10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87" h="102">
                <a:moveTo>
                  <a:pt x="0" y="0"/>
                </a:moveTo>
                <a:lnTo>
                  <a:pt x="84" y="9"/>
                </a:lnTo>
                <a:lnTo>
                  <a:pt x="101" y="23"/>
                </a:lnTo>
                <a:lnTo>
                  <a:pt x="101" y="54"/>
                </a:lnTo>
                <a:lnTo>
                  <a:pt x="106" y="89"/>
                </a:lnTo>
                <a:lnTo>
                  <a:pt x="187" y="102"/>
                </a:lnTo>
                <a:lnTo>
                  <a:pt x="90" y="98"/>
                </a:lnTo>
                <a:lnTo>
                  <a:pt x="74" y="34"/>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56" name="Freeform 149"/>
          <p:cNvSpPr>
            <a:spLocks/>
          </p:cNvSpPr>
          <p:nvPr/>
        </p:nvSpPr>
        <p:spPr bwMode="auto">
          <a:xfrm>
            <a:off x="1974586" y="3531567"/>
            <a:ext cx="122808" cy="27876"/>
          </a:xfrm>
          <a:custGeom>
            <a:avLst/>
            <a:gdLst>
              <a:gd name="T0" fmla="*/ 0 w 609"/>
              <a:gd name="T1" fmla="*/ 0 h 150"/>
              <a:gd name="T2" fmla="*/ 2147483646 w 609"/>
              <a:gd name="T3" fmla="*/ 2147483646 h 150"/>
              <a:gd name="T4" fmla="*/ 2147483646 w 609"/>
              <a:gd name="T5" fmla="*/ 2147483646 h 150"/>
              <a:gd name="T6" fmla="*/ 2147483646 w 609"/>
              <a:gd name="T7" fmla="*/ 2147483646 h 150"/>
              <a:gd name="T8" fmla="*/ 2147483646 w 609"/>
              <a:gd name="T9" fmla="*/ 2147483646 h 150"/>
              <a:gd name="T10" fmla="*/ 2147483646 w 609"/>
              <a:gd name="T11" fmla="*/ 2147483646 h 150"/>
              <a:gd name="T12" fmla="*/ 2147483646 w 609"/>
              <a:gd name="T13" fmla="*/ 2147483646 h 150"/>
              <a:gd name="T14" fmla="*/ 2147483646 w 609"/>
              <a:gd name="T15" fmla="*/ 2147483646 h 150"/>
              <a:gd name="T16" fmla="*/ 2147483646 w 609"/>
              <a:gd name="T17" fmla="*/ 2147483646 h 150"/>
              <a:gd name="T18" fmla="*/ 2147483646 w 609"/>
              <a:gd name="T19" fmla="*/ 2147483646 h 150"/>
              <a:gd name="T20" fmla="*/ 2147483646 w 609"/>
              <a:gd name="T21" fmla="*/ 2147483646 h 150"/>
              <a:gd name="T22" fmla="*/ 2147483646 w 609"/>
              <a:gd name="T23" fmla="*/ 2147483646 h 150"/>
              <a:gd name="T24" fmla="*/ 2147483646 w 609"/>
              <a:gd name="T25" fmla="*/ 2147483646 h 150"/>
              <a:gd name="T26" fmla="*/ 0 w 609"/>
              <a:gd name="T27" fmla="*/ 0 h 15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09" h="150">
                <a:moveTo>
                  <a:pt x="0" y="0"/>
                </a:moveTo>
                <a:lnTo>
                  <a:pt x="154" y="7"/>
                </a:lnTo>
                <a:lnTo>
                  <a:pt x="313" y="44"/>
                </a:lnTo>
                <a:lnTo>
                  <a:pt x="431" y="51"/>
                </a:lnTo>
                <a:lnTo>
                  <a:pt x="527" y="71"/>
                </a:lnTo>
                <a:lnTo>
                  <a:pt x="563" y="122"/>
                </a:lnTo>
                <a:lnTo>
                  <a:pt x="609" y="150"/>
                </a:lnTo>
                <a:lnTo>
                  <a:pt x="563" y="141"/>
                </a:lnTo>
                <a:lnTo>
                  <a:pt x="521" y="84"/>
                </a:lnTo>
                <a:lnTo>
                  <a:pt x="392" y="58"/>
                </a:lnTo>
                <a:lnTo>
                  <a:pt x="313" y="58"/>
                </a:lnTo>
                <a:lnTo>
                  <a:pt x="252" y="44"/>
                </a:lnTo>
                <a:lnTo>
                  <a:pt x="146" y="17"/>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57" name="Freeform 150"/>
          <p:cNvSpPr>
            <a:spLocks/>
          </p:cNvSpPr>
          <p:nvPr/>
        </p:nvSpPr>
        <p:spPr bwMode="auto">
          <a:xfrm>
            <a:off x="1851777" y="3150598"/>
            <a:ext cx="106702" cy="107786"/>
          </a:xfrm>
          <a:custGeom>
            <a:avLst/>
            <a:gdLst>
              <a:gd name="T0" fmla="*/ 2147483646 w 529"/>
              <a:gd name="T1" fmla="*/ 2147483646 h 580"/>
              <a:gd name="T2" fmla="*/ 2147483646 w 529"/>
              <a:gd name="T3" fmla="*/ 2147483646 h 580"/>
              <a:gd name="T4" fmla="*/ 2147483646 w 529"/>
              <a:gd name="T5" fmla="*/ 2147483646 h 580"/>
              <a:gd name="T6" fmla="*/ 2147483646 w 529"/>
              <a:gd name="T7" fmla="*/ 2147483646 h 580"/>
              <a:gd name="T8" fmla="*/ 2147483646 w 529"/>
              <a:gd name="T9" fmla="*/ 2147483646 h 580"/>
              <a:gd name="T10" fmla="*/ 2147483646 w 529"/>
              <a:gd name="T11" fmla="*/ 2147483646 h 580"/>
              <a:gd name="T12" fmla="*/ 2147483646 w 529"/>
              <a:gd name="T13" fmla="*/ 2147483646 h 580"/>
              <a:gd name="T14" fmla="*/ 2147483646 w 529"/>
              <a:gd name="T15" fmla="*/ 2147483646 h 580"/>
              <a:gd name="T16" fmla="*/ 2147483646 w 529"/>
              <a:gd name="T17" fmla="*/ 2147483646 h 580"/>
              <a:gd name="T18" fmla="*/ 2147483646 w 529"/>
              <a:gd name="T19" fmla="*/ 2147483646 h 580"/>
              <a:gd name="T20" fmla="*/ 2147483646 w 529"/>
              <a:gd name="T21" fmla="*/ 2147483646 h 580"/>
              <a:gd name="T22" fmla="*/ 2147483646 w 529"/>
              <a:gd name="T23" fmla="*/ 2147483646 h 580"/>
              <a:gd name="T24" fmla="*/ 2147483646 w 529"/>
              <a:gd name="T25" fmla="*/ 2147483646 h 580"/>
              <a:gd name="T26" fmla="*/ 2147483646 w 529"/>
              <a:gd name="T27" fmla="*/ 2147483646 h 580"/>
              <a:gd name="T28" fmla="*/ 2147483646 w 529"/>
              <a:gd name="T29" fmla="*/ 2147483646 h 580"/>
              <a:gd name="T30" fmla="*/ 2147483646 w 529"/>
              <a:gd name="T31" fmla="*/ 2147483646 h 580"/>
              <a:gd name="T32" fmla="*/ 2147483646 w 529"/>
              <a:gd name="T33" fmla="*/ 2147483646 h 580"/>
              <a:gd name="T34" fmla="*/ 2147483646 w 529"/>
              <a:gd name="T35" fmla="*/ 2147483646 h 580"/>
              <a:gd name="T36" fmla="*/ 2147483646 w 529"/>
              <a:gd name="T37" fmla="*/ 2147483646 h 580"/>
              <a:gd name="T38" fmla="*/ 2147483646 w 529"/>
              <a:gd name="T39" fmla="*/ 2147483646 h 580"/>
              <a:gd name="T40" fmla="*/ 2147483646 w 529"/>
              <a:gd name="T41" fmla="*/ 2147483646 h 580"/>
              <a:gd name="T42" fmla="*/ 2147483646 w 529"/>
              <a:gd name="T43" fmla="*/ 2147483646 h 580"/>
              <a:gd name="T44" fmla="*/ 2147483646 w 529"/>
              <a:gd name="T45" fmla="*/ 2147483646 h 580"/>
              <a:gd name="T46" fmla="*/ 2147483646 w 529"/>
              <a:gd name="T47" fmla="*/ 2147483646 h 580"/>
              <a:gd name="T48" fmla="*/ 2147483646 w 529"/>
              <a:gd name="T49" fmla="*/ 2147483646 h 580"/>
              <a:gd name="T50" fmla="*/ 2147483646 w 529"/>
              <a:gd name="T51" fmla="*/ 2147483646 h 580"/>
              <a:gd name="T52" fmla="*/ 2147483646 w 529"/>
              <a:gd name="T53" fmla="*/ 2147483646 h 580"/>
              <a:gd name="T54" fmla="*/ 2147483646 w 529"/>
              <a:gd name="T55" fmla="*/ 2147483646 h 580"/>
              <a:gd name="T56" fmla="*/ 2147483646 w 529"/>
              <a:gd name="T57" fmla="*/ 2147483646 h 580"/>
              <a:gd name="T58" fmla="*/ 0 w 529"/>
              <a:gd name="T59" fmla="*/ 2147483646 h 580"/>
              <a:gd name="T60" fmla="*/ 0 w 529"/>
              <a:gd name="T61" fmla="*/ 2147483646 h 580"/>
              <a:gd name="T62" fmla="*/ 2147483646 w 529"/>
              <a:gd name="T63" fmla="*/ 2147483646 h 580"/>
              <a:gd name="T64" fmla="*/ 2147483646 w 529"/>
              <a:gd name="T65" fmla="*/ 2147483646 h 580"/>
              <a:gd name="T66" fmla="*/ 2147483646 w 529"/>
              <a:gd name="T67" fmla="*/ 0 h 580"/>
              <a:gd name="T68" fmla="*/ 2147483646 w 529"/>
              <a:gd name="T69" fmla="*/ 2147483646 h 580"/>
              <a:gd name="T70" fmla="*/ 2147483646 w 529"/>
              <a:gd name="T71" fmla="*/ 2147483646 h 58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529" h="580">
                <a:moveTo>
                  <a:pt x="357" y="20"/>
                </a:moveTo>
                <a:lnTo>
                  <a:pt x="403" y="53"/>
                </a:lnTo>
                <a:lnTo>
                  <a:pt x="428" y="94"/>
                </a:lnTo>
                <a:lnTo>
                  <a:pt x="451" y="138"/>
                </a:lnTo>
                <a:lnTo>
                  <a:pt x="464" y="161"/>
                </a:lnTo>
                <a:lnTo>
                  <a:pt x="464" y="186"/>
                </a:lnTo>
                <a:lnTo>
                  <a:pt x="453" y="216"/>
                </a:lnTo>
                <a:lnTo>
                  <a:pt x="476" y="239"/>
                </a:lnTo>
                <a:lnTo>
                  <a:pt x="511" y="301"/>
                </a:lnTo>
                <a:lnTo>
                  <a:pt x="529" y="334"/>
                </a:lnTo>
                <a:lnTo>
                  <a:pt x="529" y="346"/>
                </a:lnTo>
                <a:lnTo>
                  <a:pt x="526" y="357"/>
                </a:lnTo>
                <a:lnTo>
                  <a:pt x="510" y="361"/>
                </a:lnTo>
                <a:lnTo>
                  <a:pt x="487" y="362"/>
                </a:lnTo>
                <a:lnTo>
                  <a:pt x="475" y="366"/>
                </a:lnTo>
                <a:lnTo>
                  <a:pt x="476" y="391"/>
                </a:lnTo>
                <a:lnTo>
                  <a:pt x="483" y="421"/>
                </a:lnTo>
                <a:lnTo>
                  <a:pt x="469" y="437"/>
                </a:lnTo>
                <a:lnTo>
                  <a:pt x="473" y="459"/>
                </a:lnTo>
                <a:lnTo>
                  <a:pt x="462" y="472"/>
                </a:lnTo>
                <a:lnTo>
                  <a:pt x="452" y="511"/>
                </a:lnTo>
                <a:lnTo>
                  <a:pt x="436" y="523"/>
                </a:lnTo>
                <a:lnTo>
                  <a:pt x="411" y="523"/>
                </a:lnTo>
                <a:lnTo>
                  <a:pt x="375" y="517"/>
                </a:lnTo>
                <a:lnTo>
                  <a:pt x="339" y="511"/>
                </a:lnTo>
                <a:lnTo>
                  <a:pt x="342" y="580"/>
                </a:lnTo>
                <a:lnTo>
                  <a:pt x="60" y="488"/>
                </a:lnTo>
                <a:lnTo>
                  <a:pt x="83" y="435"/>
                </a:lnTo>
                <a:lnTo>
                  <a:pt x="78" y="394"/>
                </a:lnTo>
                <a:lnTo>
                  <a:pt x="0" y="316"/>
                </a:lnTo>
                <a:lnTo>
                  <a:pt x="0" y="111"/>
                </a:lnTo>
                <a:lnTo>
                  <a:pt x="52" y="55"/>
                </a:lnTo>
                <a:lnTo>
                  <a:pt x="117" y="25"/>
                </a:lnTo>
                <a:lnTo>
                  <a:pt x="186" y="0"/>
                </a:lnTo>
                <a:lnTo>
                  <a:pt x="276" y="13"/>
                </a:lnTo>
                <a:lnTo>
                  <a:pt x="357" y="20"/>
                </a:lnTo>
                <a:close/>
              </a:path>
            </a:pathLst>
          </a:custGeom>
          <a:solidFill>
            <a:srgbClr val="FFC080"/>
          </a:solidFill>
          <a:ln w="3175">
            <a:solidFill>
              <a:srgbClr val="402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158" name="Freeform 151"/>
          <p:cNvSpPr>
            <a:spLocks/>
          </p:cNvSpPr>
          <p:nvPr/>
        </p:nvSpPr>
        <p:spPr bwMode="auto">
          <a:xfrm>
            <a:off x="1946400" y="3215641"/>
            <a:ext cx="6040" cy="929"/>
          </a:xfrm>
          <a:custGeom>
            <a:avLst/>
            <a:gdLst>
              <a:gd name="T0" fmla="*/ 2147483646 w 30"/>
              <a:gd name="T1" fmla="*/ 2147483646 h 6"/>
              <a:gd name="T2" fmla="*/ 2147483646 w 30"/>
              <a:gd name="T3" fmla="*/ 2147483646 h 6"/>
              <a:gd name="T4" fmla="*/ 2147483646 w 30"/>
              <a:gd name="T5" fmla="*/ 2147483646 h 6"/>
              <a:gd name="T6" fmla="*/ 2147483646 w 30"/>
              <a:gd name="T7" fmla="*/ 2147483646 h 6"/>
              <a:gd name="T8" fmla="*/ 0 w 30"/>
              <a:gd name="T9" fmla="*/ 2147483646 h 6"/>
              <a:gd name="T10" fmla="*/ 2147483646 w 30"/>
              <a:gd name="T11" fmla="*/ 0 h 6"/>
              <a:gd name="T12" fmla="*/ 2147483646 w 30"/>
              <a:gd name="T13" fmla="*/ 2147483646 h 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0" h="6">
                <a:moveTo>
                  <a:pt x="30" y="2"/>
                </a:moveTo>
                <a:lnTo>
                  <a:pt x="23" y="6"/>
                </a:lnTo>
                <a:lnTo>
                  <a:pt x="8" y="5"/>
                </a:lnTo>
                <a:lnTo>
                  <a:pt x="2" y="6"/>
                </a:lnTo>
                <a:lnTo>
                  <a:pt x="0" y="1"/>
                </a:lnTo>
                <a:lnTo>
                  <a:pt x="9" y="0"/>
                </a:lnTo>
                <a:lnTo>
                  <a:pt x="30" y="2"/>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59" name="Freeform 152"/>
          <p:cNvSpPr>
            <a:spLocks/>
          </p:cNvSpPr>
          <p:nvPr/>
        </p:nvSpPr>
        <p:spPr bwMode="auto">
          <a:xfrm>
            <a:off x="1944387" y="3211925"/>
            <a:ext cx="2013" cy="3717"/>
          </a:xfrm>
          <a:custGeom>
            <a:avLst/>
            <a:gdLst>
              <a:gd name="T0" fmla="*/ 2147483646 w 11"/>
              <a:gd name="T1" fmla="*/ 0 h 22"/>
              <a:gd name="T2" fmla="*/ 2147483646 w 11"/>
              <a:gd name="T3" fmla="*/ 2147483646 h 22"/>
              <a:gd name="T4" fmla="*/ 2147483646 w 11"/>
              <a:gd name="T5" fmla="*/ 2147483646 h 22"/>
              <a:gd name="T6" fmla="*/ 2147483646 w 11"/>
              <a:gd name="T7" fmla="*/ 2147483646 h 22"/>
              <a:gd name="T8" fmla="*/ 0 w 11"/>
              <a:gd name="T9" fmla="*/ 2147483646 h 22"/>
              <a:gd name="T10" fmla="*/ 0 w 11"/>
              <a:gd name="T11" fmla="*/ 2147483646 h 22"/>
              <a:gd name="T12" fmla="*/ 2147483646 w 11"/>
              <a:gd name="T13" fmla="*/ 0 h 2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1" h="22">
                <a:moveTo>
                  <a:pt x="11" y="0"/>
                </a:moveTo>
                <a:lnTo>
                  <a:pt x="3" y="6"/>
                </a:lnTo>
                <a:lnTo>
                  <a:pt x="3" y="12"/>
                </a:lnTo>
                <a:lnTo>
                  <a:pt x="2" y="22"/>
                </a:lnTo>
                <a:lnTo>
                  <a:pt x="0" y="8"/>
                </a:lnTo>
                <a:lnTo>
                  <a:pt x="0" y="1"/>
                </a:lnTo>
                <a:lnTo>
                  <a:pt x="11"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60" name="Freeform 153"/>
          <p:cNvSpPr>
            <a:spLocks/>
          </p:cNvSpPr>
          <p:nvPr/>
        </p:nvSpPr>
        <p:spPr bwMode="auto">
          <a:xfrm>
            <a:off x="1939354" y="3198916"/>
            <a:ext cx="3020" cy="7434"/>
          </a:xfrm>
          <a:custGeom>
            <a:avLst/>
            <a:gdLst>
              <a:gd name="T0" fmla="*/ 0 w 13"/>
              <a:gd name="T1" fmla="*/ 0 h 42"/>
              <a:gd name="T2" fmla="*/ 2147483646 w 13"/>
              <a:gd name="T3" fmla="*/ 2147483646 h 42"/>
              <a:gd name="T4" fmla="*/ 2147483646 w 13"/>
              <a:gd name="T5" fmla="*/ 2147483646 h 42"/>
              <a:gd name="T6" fmla="*/ 2147483646 w 13"/>
              <a:gd name="T7" fmla="*/ 2147483646 h 42"/>
              <a:gd name="T8" fmla="*/ 0 w 13"/>
              <a:gd name="T9" fmla="*/ 0 h 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 h="42">
                <a:moveTo>
                  <a:pt x="0" y="0"/>
                </a:moveTo>
                <a:lnTo>
                  <a:pt x="9" y="24"/>
                </a:lnTo>
                <a:lnTo>
                  <a:pt x="13" y="42"/>
                </a:lnTo>
                <a:lnTo>
                  <a:pt x="6" y="30"/>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61" name="Freeform 154"/>
          <p:cNvSpPr>
            <a:spLocks/>
          </p:cNvSpPr>
          <p:nvPr/>
        </p:nvSpPr>
        <p:spPr bwMode="auto">
          <a:xfrm>
            <a:off x="1928281" y="3190553"/>
            <a:ext cx="12080" cy="6504"/>
          </a:xfrm>
          <a:custGeom>
            <a:avLst/>
            <a:gdLst>
              <a:gd name="T0" fmla="*/ 2147483646 w 56"/>
              <a:gd name="T1" fmla="*/ 0 h 36"/>
              <a:gd name="T2" fmla="*/ 2147483646 w 56"/>
              <a:gd name="T3" fmla="*/ 2147483646 h 36"/>
              <a:gd name="T4" fmla="*/ 2147483646 w 56"/>
              <a:gd name="T5" fmla="*/ 2147483646 h 36"/>
              <a:gd name="T6" fmla="*/ 2147483646 w 56"/>
              <a:gd name="T7" fmla="*/ 2147483646 h 36"/>
              <a:gd name="T8" fmla="*/ 2147483646 w 56"/>
              <a:gd name="T9" fmla="*/ 2147483646 h 36"/>
              <a:gd name="T10" fmla="*/ 2147483646 w 56"/>
              <a:gd name="T11" fmla="*/ 2147483646 h 36"/>
              <a:gd name="T12" fmla="*/ 2147483646 w 56"/>
              <a:gd name="T13" fmla="*/ 2147483646 h 36"/>
              <a:gd name="T14" fmla="*/ 2147483646 w 56"/>
              <a:gd name="T15" fmla="*/ 2147483646 h 36"/>
              <a:gd name="T16" fmla="*/ 0 w 56"/>
              <a:gd name="T17" fmla="*/ 2147483646 h 36"/>
              <a:gd name="T18" fmla="*/ 2147483646 w 56"/>
              <a:gd name="T19" fmla="*/ 2147483646 h 36"/>
              <a:gd name="T20" fmla="*/ 2147483646 w 56"/>
              <a:gd name="T21" fmla="*/ 0 h 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56" h="36">
                <a:moveTo>
                  <a:pt x="56" y="0"/>
                </a:moveTo>
                <a:lnTo>
                  <a:pt x="45" y="20"/>
                </a:lnTo>
                <a:lnTo>
                  <a:pt x="47" y="26"/>
                </a:lnTo>
                <a:lnTo>
                  <a:pt x="47" y="29"/>
                </a:lnTo>
                <a:lnTo>
                  <a:pt x="51" y="36"/>
                </a:lnTo>
                <a:lnTo>
                  <a:pt x="43" y="24"/>
                </a:lnTo>
                <a:lnTo>
                  <a:pt x="32" y="24"/>
                </a:lnTo>
                <a:lnTo>
                  <a:pt x="20" y="20"/>
                </a:lnTo>
                <a:lnTo>
                  <a:pt x="0" y="19"/>
                </a:lnTo>
                <a:lnTo>
                  <a:pt x="20" y="7"/>
                </a:lnTo>
                <a:lnTo>
                  <a:pt x="56"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62" name="Freeform 155"/>
          <p:cNvSpPr>
            <a:spLocks/>
          </p:cNvSpPr>
          <p:nvPr/>
        </p:nvSpPr>
        <p:spPr bwMode="auto">
          <a:xfrm>
            <a:off x="1923247" y="3180333"/>
            <a:ext cx="20133" cy="6505"/>
          </a:xfrm>
          <a:custGeom>
            <a:avLst/>
            <a:gdLst>
              <a:gd name="T0" fmla="*/ 2147483646 w 96"/>
              <a:gd name="T1" fmla="*/ 2147483646 h 34"/>
              <a:gd name="T2" fmla="*/ 2147483646 w 96"/>
              <a:gd name="T3" fmla="*/ 2147483646 h 34"/>
              <a:gd name="T4" fmla="*/ 2147483646 w 96"/>
              <a:gd name="T5" fmla="*/ 2147483646 h 34"/>
              <a:gd name="T6" fmla="*/ 2147483646 w 96"/>
              <a:gd name="T7" fmla="*/ 2147483646 h 34"/>
              <a:gd name="T8" fmla="*/ 2147483646 w 96"/>
              <a:gd name="T9" fmla="*/ 2147483646 h 34"/>
              <a:gd name="T10" fmla="*/ 2147483646 w 96"/>
              <a:gd name="T11" fmla="*/ 2147483646 h 34"/>
              <a:gd name="T12" fmla="*/ 0 w 96"/>
              <a:gd name="T13" fmla="*/ 2147483646 h 34"/>
              <a:gd name="T14" fmla="*/ 2147483646 w 96"/>
              <a:gd name="T15" fmla="*/ 2147483646 h 34"/>
              <a:gd name="T16" fmla="*/ 2147483646 w 96"/>
              <a:gd name="T17" fmla="*/ 2147483646 h 34"/>
              <a:gd name="T18" fmla="*/ 2147483646 w 96"/>
              <a:gd name="T19" fmla="*/ 0 h 34"/>
              <a:gd name="T20" fmla="*/ 2147483646 w 96"/>
              <a:gd name="T21" fmla="*/ 2147483646 h 34"/>
              <a:gd name="T22" fmla="*/ 2147483646 w 96"/>
              <a:gd name="T23" fmla="*/ 2147483646 h 34"/>
              <a:gd name="T24" fmla="*/ 2147483646 w 96"/>
              <a:gd name="T25" fmla="*/ 2147483646 h 34"/>
              <a:gd name="T26" fmla="*/ 2147483646 w 96"/>
              <a:gd name="T27" fmla="*/ 2147483646 h 34"/>
              <a:gd name="T28" fmla="*/ 2147483646 w 96"/>
              <a:gd name="T29" fmla="*/ 2147483646 h 3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96" h="34">
                <a:moveTo>
                  <a:pt x="96" y="17"/>
                </a:moveTo>
                <a:lnTo>
                  <a:pt x="92" y="29"/>
                </a:lnTo>
                <a:lnTo>
                  <a:pt x="81" y="34"/>
                </a:lnTo>
                <a:lnTo>
                  <a:pt x="66" y="24"/>
                </a:lnTo>
                <a:lnTo>
                  <a:pt x="47" y="17"/>
                </a:lnTo>
                <a:lnTo>
                  <a:pt x="15" y="17"/>
                </a:lnTo>
                <a:lnTo>
                  <a:pt x="0" y="18"/>
                </a:lnTo>
                <a:lnTo>
                  <a:pt x="24" y="9"/>
                </a:lnTo>
                <a:lnTo>
                  <a:pt x="41" y="4"/>
                </a:lnTo>
                <a:lnTo>
                  <a:pt x="39" y="0"/>
                </a:lnTo>
                <a:lnTo>
                  <a:pt x="56" y="7"/>
                </a:lnTo>
                <a:lnTo>
                  <a:pt x="54" y="2"/>
                </a:lnTo>
                <a:lnTo>
                  <a:pt x="68" y="9"/>
                </a:lnTo>
                <a:lnTo>
                  <a:pt x="79" y="9"/>
                </a:lnTo>
                <a:lnTo>
                  <a:pt x="96" y="17"/>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63" name="Freeform 156"/>
          <p:cNvSpPr>
            <a:spLocks/>
          </p:cNvSpPr>
          <p:nvPr/>
        </p:nvSpPr>
        <p:spPr bwMode="auto">
          <a:xfrm>
            <a:off x="1888016" y="3189625"/>
            <a:ext cx="11073" cy="20442"/>
          </a:xfrm>
          <a:custGeom>
            <a:avLst/>
            <a:gdLst>
              <a:gd name="T0" fmla="*/ 2147483646 w 56"/>
              <a:gd name="T1" fmla="*/ 2147483646 h 113"/>
              <a:gd name="T2" fmla="*/ 2147483646 w 56"/>
              <a:gd name="T3" fmla="*/ 2147483646 h 113"/>
              <a:gd name="T4" fmla="*/ 2147483646 w 56"/>
              <a:gd name="T5" fmla="*/ 2147483646 h 113"/>
              <a:gd name="T6" fmla="*/ 2147483646 w 56"/>
              <a:gd name="T7" fmla="*/ 2147483646 h 113"/>
              <a:gd name="T8" fmla="*/ 2147483646 w 56"/>
              <a:gd name="T9" fmla="*/ 2147483646 h 113"/>
              <a:gd name="T10" fmla="*/ 2147483646 w 56"/>
              <a:gd name="T11" fmla="*/ 2147483646 h 113"/>
              <a:gd name="T12" fmla="*/ 2147483646 w 56"/>
              <a:gd name="T13" fmla="*/ 2147483646 h 113"/>
              <a:gd name="T14" fmla="*/ 2147483646 w 56"/>
              <a:gd name="T15" fmla="*/ 2147483646 h 113"/>
              <a:gd name="T16" fmla="*/ 2147483646 w 56"/>
              <a:gd name="T17" fmla="*/ 2147483646 h 113"/>
              <a:gd name="T18" fmla="*/ 2147483646 w 56"/>
              <a:gd name="T19" fmla="*/ 2147483646 h 113"/>
              <a:gd name="T20" fmla="*/ 2147483646 w 56"/>
              <a:gd name="T21" fmla="*/ 2147483646 h 113"/>
              <a:gd name="T22" fmla="*/ 2147483646 w 56"/>
              <a:gd name="T23" fmla="*/ 2147483646 h 113"/>
              <a:gd name="T24" fmla="*/ 2147483646 w 56"/>
              <a:gd name="T25" fmla="*/ 2147483646 h 113"/>
              <a:gd name="T26" fmla="*/ 2147483646 w 56"/>
              <a:gd name="T27" fmla="*/ 2147483646 h 113"/>
              <a:gd name="T28" fmla="*/ 2147483646 w 56"/>
              <a:gd name="T29" fmla="*/ 2147483646 h 113"/>
              <a:gd name="T30" fmla="*/ 2147483646 w 56"/>
              <a:gd name="T31" fmla="*/ 2147483646 h 113"/>
              <a:gd name="T32" fmla="*/ 2147483646 w 56"/>
              <a:gd name="T33" fmla="*/ 2147483646 h 113"/>
              <a:gd name="T34" fmla="*/ 0 w 56"/>
              <a:gd name="T35" fmla="*/ 2147483646 h 113"/>
              <a:gd name="T36" fmla="*/ 2147483646 w 56"/>
              <a:gd name="T37" fmla="*/ 2147483646 h 113"/>
              <a:gd name="T38" fmla="*/ 2147483646 w 56"/>
              <a:gd name="T39" fmla="*/ 2147483646 h 113"/>
              <a:gd name="T40" fmla="*/ 2147483646 w 56"/>
              <a:gd name="T41" fmla="*/ 0 h 113"/>
              <a:gd name="T42" fmla="*/ 2147483646 w 56"/>
              <a:gd name="T43" fmla="*/ 2147483646 h 113"/>
              <a:gd name="T44" fmla="*/ 2147483646 w 56"/>
              <a:gd name="T45" fmla="*/ 2147483646 h 113"/>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56" h="113">
                <a:moveTo>
                  <a:pt x="56" y="21"/>
                </a:moveTo>
                <a:lnTo>
                  <a:pt x="39" y="8"/>
                </a:lnTo>
                <a:lnTo>
                  <a:pt x="19" y="11"/>
                </a:lnTo>
                <a:lnTo>
                  <a:pt x="8" y="29"/>
                </a:lnTo>
                <a:lnTo>
                  <a:pt x="6" y="55"/>
                </a:lnTo>
                <a:lnTo>
                  <a:pt x="8" y="75"/>
                </a:lnTo>
                <a:lnTo>
                  <a:pt x="15" y="91"/>
                </a:lnTo>
                <a:lnTo>
                  <a:pt x="24" y="66"/>
                </a:lnTo>
                <a:lnTo>
                  <a:pt x="35" y="52"/>
                </a:lnTo>
                <a:lnTo>
                  <a:pt x="53" y="42"/>
                </a:lnTo>
                <a:lnTo>
                  <a:pt x="38" y="62"/>
                </a:lnTo>
                <a:lnTo>
                  <a:pt x="22" y="79"/>
                </a:lnTo>
                <a:lnTo>
                  <a:pt x="21" y="95"/>
                </a:lnTo>
                <a:lnTo>
                  <a:pt x="28" y="110"/>
                </a:lnTo>
                <a:lnTo>
                  <a:pt x="37" y="113"/>
                </a:lnTo>
                <a:lnTo>
                  <a:pt x="14" y="107"/>
                </a:lnTo>
                <a:lnTo>
                  <a:pt x="2" y="83"/>
                </a:lnTo>
                <a:lnTo>
                  <a:pt x="0" y="52"/>
                </a:lnTo>
                <a:lnTo>
                  <a:pt x="2" y="24"/>
                </a:lnTo>
                <a:lnTo>
                  <a:pt x="15" y="5"/>
                </a:lnTo>
                <a:lnTo>
                  <a:pt x="32" y="0"/>
                </a:lnTo>
                <a:lnTo>
                  <a:pt x="48" y="3"/>
                </a:lnTo>
                <a:lnTo>
                  <a:pt x="56" y="21"/>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64" name="Freeform 157"/>
          <p:cNvSpPr>
            <a:spLocks/>
          </p:cNvSpPr>
          <p:nvPr/>
        </p:nvSpPr>
        <p:spPr bwMode="auto">
          <a:xfrm>
            <a:off x="1883990" y="3185908"/>
            <a:ext cx="18119" cy="28805"/>
          </a:xfrm>
          <a:custGeom>
            <a:avLst/>
            <a:gdLst>
              <a:gd name="T0" fmla="*/ 2147483646 w 91"/>
              <a:gd name="T1" fmla="*/ 2147483646 h 153"/>
              <a:gd name="T2" fmla="*/ 2147483646 w 91"/>
              <a:gd name="T3" fmla="*/ 2147483646 h 153"/>
              <a:gd name="T4" fmla="*/ 2147483646 w 91"/>
              <a:gd name="T5" fmla="*/ 2147483646 h 153"/>
              <a:gd name="T6" fmla="*/ 2147483646 w 91"/>
              <a:gd name="T7" fmla="*/ 2147483646 h 153"/>
              <a:gd name="T8" fmla="*/ 2147483646 w 91"/>
              <a:gd name="T9" fmla="*/ 2147483646 h 153"/>
              <a:gd name="T10" fmla="*/ 2147483646 w 91"/>
              <a:gd name="T11" fmla="*/ 2147483646 h 153"/>
              <a:gd name="T12" fmla="*/ 2147483646 w 91"/>
              <a:gd name="T13" fmla="*/ 2147483646 h 153"/>
              <a:gd name="T14" fmla="*/ 2147483646 w 91"/>
              <a:gd name="T15" fmla="*/ 2147483646 h 153"/>
              <a:gd name="T16" fmla="*/ 2147483646 w 91"/>
              <a:gd name="T17" fmla="*/ 2147483646 h 153"/>
              <a:gd name="T18" fmla="*/ 2147483646 w 91"/>
              <a:gd name="T19" fmla="*/ 2147483646 h 153"/>
              <a:gd name="T20" fmla="*/ 2147483646 w 91"/>
              <a:gd name="T21" fmla="*/ 2147483646 h 153"/>
              <a:gd name="T22" fmla="*/ 2147483646 w 91"/>
              <a:gd name="T23" fmla="*/ 2147483646 h 153"/>
              <a:gd name="T24" fmla="*/ 2147483646 w 91"/>
              <a:gd name="T25" fmla="*/ 2147483646 h 153"/>
              <a:gd name="T26" fmla="*/ 2147483646 w 91"/>
              <a:gd name="T27" fmla="*/ 2147483646 h 153"/>
              <a:gd name="T28" fmla="*/ 2147483646 w 91"/>
              <a:gd name="T29" fmla="*/ 2147483646 h 153"/>
              <a:gd name="T30" fmla="*/ 2147483646 w 91"/>
              <a:gd name="T31" fmla="*/ 2147483646 h 153"/>
              <a:gd name="T32" fmla="*/ 2147483646 w 91"/>
              <a:gd name="T33" fmla="*/ 2147483646 h 153"/>
              <a:gd name="T34" fmla="*/ 2147483646 w 91"/>
              <a:gd name="T35" fmla="*/ 2147483646 h 153"/>
              <a:gd name="T36" fmla="*/ 2147483646 w 91"/>
              <a:gd name="T37" fmla="*/ 2147483646 h 153"/>
              <a:gd name="T38" fmla="*/ 0 w 91"/>
              <a:gd name="T39" fmla="*/ 2147483646 h 153"/>
              <a:gd name="T40" fmla="*/ 0 w 91"/>
              <a:gd name="T41" fmla="*/ 2147483646 h 153"/>
              <a:gd name="T42" fmla="*/ 2147483646 w 91"/>
              <a:gd name="T43" fmla="*/ 2147483646 h 153"/>
              <a:gd name="T44" fmla="*/ 2147483646 w 91"/>
              <a:gd name="T45" fmla="*/ 2147483646 h 153"/>
              <a:gd name="T46" fmla="*/ 2147483646 w 91"/>
              <a:gd name="T47" fmla="*/ 0 h 153"/>
              <a:gd name="T48" fmla="*/ 2147483646 w 91"/>
              <a:gd name="T49" fmla="*/ 2147483646 h 153"/>
              <a:gd name="T50" fmla="*/ 2147483646 w 91"/>
              <a:gd name="T51" fmla="*/ 2147483646 h 153"/>
              <a:gd name="T52" fmla="*/ 2147483646 w 91"/>
              <a:gd name="T53" fmla="*/ 2147483646 h 153"/>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91" h="153">
                <a:moveTo>
                  <a:pt x="91" y="38"/>
                </a:moveTo>
                <a:lnTo>
                  <a:pt x="76" y="13"/>
                </a:lnTo>
                <a:lnTo>
                  <a:pt x="54" y="7"/>
                </a:lnTo>
                <a:lnTo>
                  <a:pt x="24" y="12"/>
                </a:lnTo>
                <a:lnTo>
                  <a:pt x="14" y="25"/>
                </a:lnTo>
                <a:lnTo>
                  <a:pt x="7" y="48"/>
                </a:lnTo>
                <a:lnTo>
                  <a:pt x="7" y="66"/>
                </a:lnTo>
                <a:lnTo>
                  <a:pt x="11" y="79"/>
                </a:lnTo>
                <a:lnTo>
                  <a:pt x="11" y="98"/>
                </a:lnTo>
                <a:lnTo>
                  <a:pt x="15" y="120"/>
                </a:lnTo>
                <a:lnTo>
                  <a:pt x="34" y="142"/>
                </a:lnTo>
                <a:lnTo>
                  <a:pt x="47" y="142"/>
                </a:lnTo>
                <a:lnTo>
                  <a:pt x="63" y="142"/>
                </a:lnTo>
                <a:lnTo>
                  <a:pt x="63" y="144"/>
                </a:lnTo>
                <a:lnTo>
                  <a:pt x="51" y="153"/>
                </a:lnTo>
                <a:lnTo>
                  <a:pt x="36" y="151"/>
                </a:lnTo>
                <a:lnTo>
                  <a:pt x="19" y="144"/>
                </a:lnTo>
                <a:lnTo>
                  <a:pt x="6" y="121"/>
                </a:lnTo>
                <a:lnTo>
                  <a:pt x="5" y="86"/>
                </a:lnTo>
                <a:lnTo>
                  <a:pt x="0" y="62"/>
                </a:lnTo>
                <a:lnTo>
                  <a:pt x="0" y="41"/>
                </a:lnTo>
                <a:lnTo>
                  <a:pt x="9" y="23"/>
                </a:lnTo>
                <a:lnTo>
                  <a:pt x="18" y="7"/>
                </a:lnTo>
                <a:lnTo>
                  <a:pt x="42" y="0"/>
                </a:lnTo>
                <a:lnTo>
                  <a:pt x="76" y="5"/>
                </a:lnTo>
                <a:lnTo>
                  <a:pt x="89" y="13"/>
                </a:lnTo>
                <a:lnTo>
                  <a:pt x="91" y="38"/>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65" name="Freeform 158"/>
          <p:cNvSpPr>
            <a:spLocks/>
          </p:cNvSpPr>
          <p:nvPr/>
        </p:nvSpPr>
        <p:spPr bwMode="auto">
          <a:xfrm>
            <a:off x="1895063" y="3216571"/>
            <a:ext cx="17112" cy="24159"/>
          </a:xfrm>
          <a:custGeom>
            <a:avLst/>
            <a:gdLst>
              <a:gd name="T0" fmla="*/ 0 w 83"/>
              <a:gd name="T1" fmla="*/ 0 h 127"/>
              <a:gd name="T2" fmla="*/ 2147483646 w 83"/>
              <a:gd name="T3" fmla="*/ 2147483646 h 127"/>
              <a:gd name="T4" fmla="*/ 2147483646 w 83"/>
              <a:gd name="T5" fmla="*/ 2147483646 h 127"/>
              <a:gd name="T6" fmla="*/ 2147483646 w 83"/>
              <a:gd name="T7" fmla="*/ 2147483646 h 127"/>
              <a:gd name="T8" fmla="*/ 2147483646 w 83"/>
              <a:gd name="T9" fmla="*/ 2147483646 h 127"/>
              <a:gd name="T10" fmla="*/ 2147483646 w 83"/>
              <a:gd name="T11" fmla="*/ 2147483646 h 127"/>
              <a:gd name="T12" fmla="*/ 2147483646 w 83"/>
              <a:gd name="T13" fmla="*/ 2147483646 h 127"/>
              <a:gd name="T14" fmla="*/ 2147483646 w 83"/>
              <a:gd name="T15" fmla="*/ 2147483646 h 127"/>
              <a:gd name="T16" fmla="*/ 2147483646 w 83"/>
              <a:gd name="T17" fmla="*/ 2147483646 h 127"/>
              <a:gd name="T18" fmla="*/ 0 w 83"/>
              <a:gd name="T19" fmla="*/ 0 h 12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3" h="127">
                <a:moveTo>
                  <a:pt x="0" y="0"/>
                </a:moveTo>
                <a:lnTo>
                  <a:pt x="10" y="27"/>
                </a:lnTo>
                <a:lnTo>
                  <a:pt x="27" y="57"/>
                </a:lnTo>
                <a:lnTo>
                  <a:pt x="45" y="83"/>
                </a:lnTo>
                <a:lnTo>
                  <a:pt x="70" y="116"/>
                </a:lnTo>
                <a:lnTo>
                  <a:pt x="83" y="127"/>
                </a:lnTo>
                <a:lnTo>
                  <a:pt x="55" y="113"/>
                </a:lnTo>
                <a:lnTo>
                  <a:pt x="33" y="82"/>
                </a:lnTo>
                <a:lnTo>
                  <a:pt x="12" y="46"/>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66" name="Freeform 159"/>
          <p:cNvSpPr>
            <a:spLocks/>
          </p:cNvSpPr>
          <p:nvPr/>
        </p:nvSpPr>
        <p:spPr bwMode="auto">
          <a:xfrm>
            <a:off x="1843725" y="3135731"/>
            <a:ext cx="95630" cy="89202"/>
          </a:xfrm>
          <a:custGeom>
            <a:avLst/>
            <a:gdLst>
              <a:gd name="T0" fmla="*/ 2147483646 w 478"/>
              <a:gd name="T1" fmla="*/ 2147483646 h 480"/>
              <a:gd name="T2" fmla="*/ 2147483646 w 478"/>
              <a:gd name="T3" fmla="*/ 2147483646 h 480"/>
              <a:gd name="T4" fmla="*/ 2147483646 w 478"/>
              <a:gd name="T5" fmla="*/ 2147483646 h 480"/>
              <a:gd name="T6" fmla="*/ 2147483646 w 478"/>
              <a:gd name="T7" fmla="*/ 2147483646 h 480"/>
              <a:gd name="T8" fmla="*/ 2147483646 w 478"/>
              <a:gd name="T9" fmla="*/ 2147483646 h 480"/>
              <a:gd name="T10" fmla="*/ 2147483646 w 478"/>
              <a:gd name="T11" fmla="*/ 2147483646 h 480"/>
              <a:gd name="T12" fmla="*/ 2147483646 w 478"/>
              <a:gd name="T13" fmla="*/ 2147483646 h 480"/>
              <a:gd name="T14" fmla="*/ 2147483646 w 478"/>
              <a:gd name="T15" fmla="*/ 2147483646 h 480"/>
              <a:gd name="T16" fmla="*/ 2147483646 w 478"/>
              <a:gd name="T17" fmla="*/ 2147483646 h 480"/>
              <a:gd name="T18" fmla="*/ 2147483646 w 478"/>
              <a:gd name="T19" fmla="*/ 2147483646 h 480"/>
              <a:gd name="T20" fmla="*/ 2147483646 w 478"/>
              <a:gd name="T21" fmla="*/ 2147483646 h 480"/>
              <a:gd name="T22" fmla="*/ 2147483646 w 478"/>
              <a:gd name="T23" fmla="*/ 2147483646 h 480"/>
              <a:gd name="T24" fmla="*/ 2147483646 w 478"/>
              <a:gd name="T25" fmla="*/ 2147483646 h 480"/>
              <a:gd name="T26" fmla="*/ 2147483646 w 478"/>
              <a:gd name="T27" fmla="*/ 2147483646 h 480"/>
              <a:gd name="T28" fmla="*/ 2147483646 w 478"/>
              <a:gd name="T29" fmla="*/ 2147483646 h 480"/>
              <a:gd name="T30" fmla="*/ 2147483646 w 478"/>
              <a:gd name="T31" fmla="*/ 2147483646 h 480"/>
              <a:gd name="T32" fmla="*/ 2147483646 w 478"/>
              <a:gd name="T33" fmla="*/ 2147483646 h 480"/>
              <a:gd name="T34" fmla="*/ 2147483646 w 478"/>
              <a:gd name="T35" fmla="*/ 2147483646 h 480"/>
              <a:gd name="T36" fmla="*/ 2147483646 w 478"/>
              <a:gd name="T37" fmla="*/ 2147483646 h 480"/>
              <a:gd name="T38" fmla="*/ 2147483646 w 478"/>
              <a:gd name="T39" fmla="*/ 2147483646 h 480"/>
              <a:gd name="T40" fmla="*/ 2147483646 w 478"/>
              <a:gd name="T41" fmla="*/ 2147483646 h 480"/>
              <a:gd name="T42" fmla="*/ 2147483646 w 478"/>
              <a:gd name="T43" fmla="*/ 2147483646 h 480"/>
              <a:gd name="T44" fmla="*/ 2147483646 w 478"/>
              <a:gd name="T45" fmla="*/ 2147483646 h 480"/>
              <a:gd name="T46" fmla="*/ 2147483646 w 478"/>
              <a:gd name="T47" fmla="*/ 2147483646 h 480"/>
              <a:gd name="T48" fmla="*/ 2147483646 w 478"/>
              <a:gd name="T49" fmla="*/ 2147483646 h 480"/>
              <a:gd name="T50" fmla="*/ 0 w 478"/>
              <a:gd name="T51" fmla="*/ 2147483646 h 480"/>
              <a:gd name="T52" fmla="*/ 2147483646 w 478"/>
              <a:gd name="T53" fmla="*/ 2147483646 h 480"/>
              <a:gd name="T54" fmla="*/ 2147483646 w 478"/>
              <a:gd name="T55" fmla="*/ 2147483646 h 480"/>
              <a:gd name="T56" fmla="*/ 2147483646 w 478"/>
              <a:gd name="T57" fmla="*/ 2147483646 h 480"/>
              <a:gd name="T58" fmla="*/ 2147483646 w 478"/>
              <a:gd name="T59" fmla="*/ 2147483646 h 480"/>
              <a:gd name="T60" fmla="*/ 2147483646 w 478"/>
              <a:gd name="T61" fmla="*/ 0 h 480"/>
              <a:gd name="T62" fmla="*/ 2147483646 w 478"/>
              <a:gd name="T63" fmla="*/ 2147483646 h 480"/>
              <a:gd name="T64" fmla="*/ 2147483646 w 478"/>
              <a:gd name="T65" fmla="*/ 2147483646 h 480"/>
              <a:gd name="T66" fmla="*/ 2147483646 w 478"/>
              <a:gd name="T67" fmla="*/ 2147483646 h 480"/>
              <a:gd name="T68" fmla="*/ 2147483646 w 478"/>
              <a:gd name="T69" fmla="*/ 2147483646 h 480"/>
              <a:gd name="T70" fmla="*/ 2147483646 w 478"/>
              <a:gd name="T71" fmla="*/ 2147483646 h 480"/>
              <a:gd name="T72" fmla="*/ 2147483646 w 478"/>
              <a:gd name="T73" fmla="*/ 2147483646 h 480"/>
              <a:gd name="T74" fmla="*/ 2147483646 w 478"/>
              <a:gd name="T75" fmla="*/ 2147483646 h 48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478" h="480">
                <a:moveTo>
                  <a:pt x="440" y="138"/>
                </a:moveTo>
                <a:lnTo>
                  <a:pt x="367" y="127"/>
                </a:lnTo>
                <a:lnTo>
                  <a:pt x="320" y="133"/>
                </a:lnTo>
                <a:lnTo>
                  <a:pt x="290" y="168"/>
                </a:lnTo>
                <a:lnTo>
                  <a:pt x="308" y="209"/>
                </a:lnTo>
                <a:lnTo>
                  <a:pt x="331" y="224"/>
                </a:lnTo>
                <a:lnTo>
                  <a:pt x="338" y="262"/>
                </a:lnTo>
                <a:lnTo>
                  <a:pt x="324" y="287"/>
                </a:lnTo>
                <a:lnTo>
                  <a:pt x="335" y="325"/>
                </a:lnTo>
                <a:lnTo>
                  <a:pt x="306" y="325"/>
                </a:lnTo>
                <a:lnTo>
                  <a:pt x="298" y="282"/>
                </a:lnTo>
                <a:lnTo>
                  <a:pt x="280" y="262"/>
                </a:lnTo>
                <a:lnTo>
                  <a:pt x="243" y="262"/>
                </a:lnTo>
                <a:lnTo>
                  <a:pt x="209" y="271"/>
                </a:lnTo>
                <a:lnTo>
                  <a:pt x="197" y="301"/>
                </a:lnTo>
                <a:lnTo>
                  <a:pt x="193" y="341"/>
                </a:lnTo>
                <a:lnTo>
                  <a:pt x="197" y="370"/>
                </a:lnTo>
                <a:lnTo>
                  <a:pt x="197" y="391"/>
                </a:lnTo>
                <a:lnTo>
                  <a:pt x="195" y="416"/>
                </a:lnTo>
                <a:lnTo>
                  <a:pt x="172" y="439"/>
                </a:lnTo>
                <a:lnTo>
                  <a:pt x="156" y="453"/>
                </a:lnTo>
                <a:lnTo>
                  <a:pt x="115" y="480"/>
                </a:lnTo>
                <a:lnTo>
                  <a:pt x="37" y="399"/>
                </a:lnTo>
                <a:lnTo>
                  <a:pt x="14" y="334"/>
                </a:lnTo>
                <a:lnTo>
                  <a:pt x="5" y="229"/>
                </a:lnTo>
                <a:lnTo>
                  <a:pt x="0" y="154"/>
                </a:lnTo>
                <a:lnTo>
                  <a:pt x="9" y="82"/>
                </a:lnTo>
                <a:lnTo>
                  <a:pt x="30" y="42"/>
                </a:lnTo>
                <a:lnTo>
                  <a:pt x="78" y="15"/>
                </a:lnTo>
                <a:lnTo>
                  <a:pt x="121" y="7"/>
                </a:lnTo>
                <a:lnTo>
                  <a:pt x="204" y="0"/>
                </a:lnTo>
                <a:lnTo>
                  <a:pt x="285" y="5"/>
                </a:lnTo>
                <a:lnTo>
                  <a:pt x="387" y="22"/>
                </a:lnTo>
                <a:lnTo>
                  <a:pt x="432" y="44"/>
                </a:lnTo>
                <a:lnTo>
                  <a:pt x="455" y="67"/>
                </a:lnTo>
                <a:lnTo>
                  <a:pt x="478" y="102"/>
                </a:lnTo>
                <a:lnTo>
                  <a:pt x="475" y="120"/>
                </a:lnTo>
                <a:lnTo>
                  <a:pt x="440" y="138"/>
                </a:lnTo>
                <a:close/>
              </a:path>
            </a:pathLst>
          </a:custGeom>
          <a:solidFill>
            <a:srgbClr val="603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67" name="Freeform 160"/>
          <p:cNvSpPr>
            <a:spLocks/>
          </p:cNvSpPr>
          <p:nvPr/>
        </p:nvSpPr>
        <p:spPr bwMode="auto">
          <a:xfrm>
            <a:off x="1845737" y="3136660"/>
            <a:ext cx="91603" cy="85486"/>
          </a:xfrm>
          <a:custGeom>
            <a:avLst/>
            <a:gdLst>
              <a:gd name="T0" fmla="*/ 2147483646 w 455"/>
              <a:gd name="T1" fmla="*/ 2147483646 h 460"/>
              <a:gd name="T2" fmla="*/ 2147483646 w 455"/>
              <a:gd name="T3" fmla="*/ 2147483646 h 460"/>
              <a:gd name="T4" fmla="*/ 2147483646 w 455"/>
              <a:gd name="T5" fmla="*/ 2147483646 h 460"/>
              <a:gd name="T6" fmla="*/ 2147483646 w 455"/>
              <a:gd name="T7" fmla="*/ 2147483646 h 460"/>
              <a:gd name="T8" fmla="*/ 2147483646 w 455"/>
              <a:gd name="T9" fmla="*/ 2147483646 h 460"/>
              <a:gd name="T10" fmla="*/ 2147483646 w 455"/>
              <a:gd name="T11" fmla="*/ 2147483646 h 460"/>
              <a:gd name="T12" fmla="*/ 2147483646 w 455"/>
              <a:gd name="T13" fmla="*/ 2147483646 h 460"/>
              <a:gd name="T14" fmla="*/ 2147483646 w 455"/>
              <a:gd name="T15" fmla="*/ 2147483646 h 460"/>
              <a:gd name="T16" fmla="*/ 2147483646 w 455"/>
              <a:gd name="T17" fmla="*/ 2147483646 h 460"/>
              <a:gd name="T18" fmla="*/ 2147483646 w 455"/>
              <a:gd name="T19" fmla="*/ 2147483646 h 460"/>
              <a:gd name="T20" fmla="*/ 2147483646 w 455"/>
              <a:gd name="T21" fmla="*/ 2147483646 h 460"/>
              <a:gd name="T22" fmla="*/ 2147483646 w 455"/>
              <a:gd name="T23" fmla="*/ 2147483646 h 460"/>
              <a:gd name="T24" fmla="*/ 2147483646 w 455"/>
              <a:gd name="T25" fmla="*/ 2147483646 h 460"/>
              <a:gd name="T26" fmla="*/ 2147483646 w 455"/>
              <a:gd name="T27" fmla="*/ 2147483646 h 460"/>
              <a:gd name="T28" fmla="*/ 2147483646 w 455"/>
              <a:gd name="T29" fmla="*/ 2147483646 h 460"/>
              <a:gd name="T30" fmla="*/ 2147483646 w 455"/>
              <a:gd name="T31" fmla="*/ 2147483646 h 460"/>
              <a:gd name="T32" fmla="*/ 2147483646 w 455"/>
              <a:gd name="T33" fmla="*/ 2147483646 h 460"/>
              <a:gd name="T34" fmla="*/ 2147483646 w 455"/>
              <a:gd name="T35" fmla="*/ 2147483646 h 460"/>
              <a:gd name="T36" fmla="*/ 2147483646 w 455"/>
              <a:gd name="T37" fmla="*/ 2147483646 h 460"/>
              <a:gd name="T38" fmla="*/ 2147483646 w 455"/>
              <a:gd name="T39" fmla="*/ 2147483646 h 460"/>
              <a:gd name="T40" fmla="*/ 2147483646 w 455"/>
              <a:gd name="T41" fmla="*/ 2147483646 h 460"/>
              <a:gd name="T42" fmla="*/ 2147483646 w 455"/>
              <a:gd name="T43" fmla="*/ 2147483646 h 460"/>
              <a:gd name="T44" fmla="*/ 2147483646 w 455"/>
              <a:gd name="T45" fmla="*/ 2147483646 h 460"/>
              <a:gd name="T46" fmla="*/ 2147483646 w 455"/>
              <a:gd name="T47" fmla="*/ 2147483646 h 460"/>
              <a:gd name="T48" fmla="*/ 2147483646 w 455"/>
              <a:gd name="T49" fmla="*/ 2147483646 h 460"/>
              <a:gd name="T50" fmla="*/ 2147483646 w 455"/>
              <a:gd name="T51" fmla="*/ 2147483646 h 460"/>
              <a:gd name="T52" fmla="*/ 2147483646 w 455"/>
              <a:gd name="T53" fmla="*/ 2147483646 h 460"/>
              <a:gd name="T54" fmla="*/ 2147483646 w 455"/>
              <a:gd name="T55" fmla="*/ 2147483646 h 460"/>
              <a:gd name="T56" fmla="*/ 2147483646 w 455"/>
              <a:gd name="T57" fmla="*/ 2147483646 h 460"/>
              <a:gd name="T58" fmla="*/ 2147483646 w 455"/>
              <a:gd name="T59" fmla="*/ 2147483646 h 460"/>
              <a:gd name="T60" fmla="*/ 2147483646 w 455"/>
              <a:gd name="T61" fmla="*/ 2147483646 h 460"/>
              <a:gd name="T62" fmla="*/ 2147483646 w 455"/>
              <a:gd name="T63" fmla="*/ 2147483646 h 460"/>
              <a:gd name="T64" fmla="*/ 2147483646 w 455"/>
              <a:gd name="T65" fmla="*/ 2147483646 h 460"/>
              <a:gd name="T66" fmla="*/ 2147483646 w 455"/>
              <a:gd name="T67" fmla="*/ 2147483646 h 460"/>
              <a:gd name="T68" fmla="*/ 2147483646 w 455"/>
              <a:gd name="T69" fmla="*/ 2147483646 h 460"/>
              <a:gd name="T70" fmla="*/ 2147483646 w 455"/>
              <a:gd name="T71" fmla="*/ 2147483646 h 460"/>
              <a:gd name="T72" fmla="*/ 2147483646 w 455"/>
              <a:gd name="T73" fmla="*/ 2147483646 h 460"/>
              <a:gd name="T74" fmla="*/ 2147483646 w 455"/>
              <a:gd name="T75" fmla="*/ 2147483646 h 460"/>
              <a:gd name="T76" fmla="*/ 2147483646 w 455"/>
              <a:gd name="T77" fmla="*/ 2147483646 h 460"/>
              <a:gd name="T78" fmla="*/ 2147483646 w 455"/>
              <a:gd name="T79" fmla="*/ 2147483646 h 460"/>
              <a:gd name="T80" fmla="*/ 2147483646 w 455"/>
              <a:gd name="T81" fmla="*/ 2147483646 h 460"/>
              <a:gd name="T82" fmla="*/ 2147483646 w 455"/>
              <a:gd name="T83" fmla="*/ 2147483646 h 460"/>
              <a:gd name="T84" fmla="*/ 2147483646 w 455"/>
              <a:gd name="T85" fmla="*/ 2147483646 h 460"/>
              <a:gd name="T86" fmla="*/ 2147483646 w 455"/>
              <a:gd name="T87" fmla="*/ 2147483646 h 460"/>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455" h="460">
                <a:moveTo>
                  <a:pt x="379" y="28"/>
                </a:moveTo>
                <a:lnTo>
                  <a:pt x="418" y="44"/>
                </a:lnTo>
                <a:lnTo>
                  <a:pt x="436" y="69"/>
                </a:lnTo>
                <a:lnTo>
                  <a:pt x="447" y="85"/>
                </a:lnTo>
                <a:lnTo>
                  <a:pt x="455" y="98"/>
                </a:lnTo>
                <a:lnTo>
                  <a:pt x="444" y="108"/>
                </a:lnTo>
                <a:lnTo>
                  <a:pt x="425" y="120"/>
                </a:lnTo>
                <a:lnTo>
                  <a:pt x="376" y="113"/>
                </a:lnTo>
                <a:lnTo>
                  <a:pt x="339" y="113"/>
                </a:lnTo>
                <a:lnTo>
                  <a:pt x="315" y="100"/>
                </a:lnTo>
                <a:lnTo>
                  <a:pt x="279" y="92"/>
                </a:lnTo>
                <a:lnTo>
                  <a:pt x="247" y="90"/>
                </a:lnTo>
                <a:lnTo>
                  <a:pt x="209" y="92"/>
                </a:lnTo>
                <a:lnTo>
                  <a:pt x="264" y="98"/>
                </a:lnTo>
                <a:lnTo>
                  <a:pt x="291" y="105"/>
                </a:lnTo>
                <a:lnTo>
                  <a:pt x="311" y="113"/>
                </a:lnTo>
                <a:lnTo>
                  <a:pt x="315" y="115"/>
                </a:lnTo>
                <a:lnTo>
                  <a:pt x="302" y="120"/>
                </a:lnTo>
                <a:lnTo>
                  <a:pt x="291" y="131"/>
                </a:lnTo>
                <a:lnTo>
                  <a:pt x="272" y="120"/>
                </a:lnTo>
                <a:lnTo>
                  <a:pt x="256" y="116"/>
                </a:lnTo>
                <a:lnTo>
                  <a:pt x="223" y="110"/>
                </a:lnTo>
                <a:lnTo>
                  <a:pt x="212" y="110"/>
                </a:lnTo>
                <a:lnTo>
                  <a:pt x="246" y="122"/>
                </a:lnTo>
                <a:lnTo>
                  <a:pt x="270" y="133"/>
                </a:lnTo>
                <a:lnTo>
                  <a:pt x="283" y="142"/>
                </a:lnTo>
                <a:lnTo>
                  <a:pt x="272" y="154"/>
                </a:lnTo>
                <a:lnTo>
                  <a:pt x="246" y="145"/>
                </a:lnTo>
                <a:lnTo>
                  <a:pt x="223" y="140"/>
                </a:lnTo>
                <a:lnTo>
                  <a:pt x="264" y="161"/>
                </a:lnTo>
                <a:lnTo>
                  <a:pt x="277" y="170"/>
                </a:lnTo>
                <a:lnTo>
                  <a:pt x="281" y="189"/>
                </a:lnTo>
                <a:lnTo>
                  <a:pt x="289" y="199"/>
                </a:lnTo>
                <a:lnTo>
                  <a:pt x="264" y="187"/>
                </a:lnTo>
                <a:lnTo>
                  <a:pt x="241" y="183"/>
                </a:lnTo>
                <a:lnTo>
                  <a:pt x="205" y="181"/>
                </a:lnTo>
                <a:lnTo>
                  <a:pt x="259" y="197"/>
                </a:lnTo>
                <a:lnTo>
                  <a:pt x="293" y="210"/>
                </a:lnTo>
                <a:lnTo>
                  <a:pt x="315" y="222"/>
                </a:lnTo>
                <a:lnTo>
                  <a:pt x="318" y="239"/>
                </a:lnTo>
                <a:lnTo>
                  <a:pt x="291" y="227"/>
                </a:lnTo>
                <a:lnTo>
                  <a:pt x="254" y="214"/>
                </a:lnTo>
                <a:lnTo>
                  <a:pt x="237" y="214"/>
                </a:lnTo>
                <a:lnTo>
                  <a:pt x="277" y="228"/>
                </a:lnTo>
                <a:lnTo>
                  <a:pt x="309" y="242"/>
                </a:lnTo>
                <a:lnTo>
                  <a:pt x="320" y="253"/>
                </a:lnTo>
                <a:lnTo>
                  <a:pt x="315" y="264"/>
                </a:lnTo>
                <a:lnTo>
                  <a:pt x="291" y="255"/>
                </a:lnTo>
                <a:lnTo>
                  <a:pt x="269" y="246"/>
                </a:lnTo>
                <a:lnTo>
                  <a:pt x="221" y="244"/>
                </a:lnTo>
                <a:lnTo>
                  <a:pt x="202" y="246"/>
                </a:lnTo>
                <a:lnTo>
                  <a:pt x="158" y="249"/>
                </a:lnTo>
                <a:lnTo>
                  <a:pt x="107" y="242"/>
                </a:lnTo>
                <a:lnTo>
                  <a:pt x="137" y="253"/>
                </a:lnTo>
                <a:lnTo>
                  <a:pt x="191" y="262"/>
                </a:lnTo>
                <a:lnTo>
                  <a:pt x="181" y="280"/>
                </a:lnTo>
                <a:lnTo>
                  <a:pt x="141" y="271"/>
                </a:lnTo>
                <a:lnTo>
                  <a:pt x="104" y="258"/>
                </a:lnTo>
                <a:lnTo>
                  <a:pt x="79" y="246"/>
                </a:lnTo>
                <a:lnTo>
                  <a:pt x="126" y="280"/>
                </a:lnTo>
                <a:lnTo>
                  <a:pt x="156" y="290"/>
                </a:lnTo>
                <a:lnTo>
                  <a:pt x="181" y="298"/>
                </a:lnTo>
                <a:lnTo>
                  <a:pt x="178" y="317"/>
                </a:lnTo>
                <a:lnTo>
                  <a:pt x="141" y="310"/>
                </a:lnTo>
                <a:lnTo>
                  <a:pt x="113" y="302"/>
                </a:lnTo>
                <a:lnTo>
                  <a:pt x="131" y="315"/>
                </a:lnTo>
                <a:lnTo>
                  <a:pt x="161" y="323"/>
                </a:lnTo>
                <a:lnTo>
                  <a:pt x="178" y="325"/>
                </a:lnTo>
                <a:lnTo>
                  <a:pt x="178" y="365"/>
                </a:lnTo>
                <a:lnTo>
                  <a:pt x="143" y="351"/>
                </a:lnTo>
                <a:lnTo>
                  <a:pt x="116" y="341"/>
                </a:lnTo>
                <a:lnTo>
                  <a:pt x="145" y="363"/>
                </a:lnTo>
                <a:lnTo>
                  <a:pt x="182" y="379"/>
                </a:lnTo>
                <a:lnTo>
                  <a:pt x="181" y="397"/>
                </a:lnTo>
                <a:lnTo>
                  <a:pt x="159" y="418"/>
                </a:lnTo>
                <a:lnTo>
                  <a:pt x="141" y="395"/>
                </a:lnTo>
                <a:lnTo>
                  <a:pt x="116" y="365"/>
                </a:lnTo>
                <a:lnTo>
                  <a:pt x="100" y="337"/>
                </a:lnTo>
                <a:lnTo>
                  <a:pt x="116" y="381"/>
                </a:lnTo>
                <a:lnTo>
                  <a:pt x="131" y="397"/>
                </a:lnTo>
                <a:lnTo>
                  <a:pt x="156" y="429"/>
                </a:lnTo>
                <a:lnTo>
                  <a:pt x="137" y="449"/>
                </a:lnTo>
                <a:lnTo>
                  <a:pt x="109" y="424"/>
                </a:lnTo>
                <a:lnTo>
                  <a:pt x="88" y="395"/>
                </a:lnTo>
                <a:lnTo>
                  <a:pt x="69" y="363"/>
                </a:lnTo>
                <a:lnTo>
                  <a:pt x="86" y="409"/>
                </a:lnTo>
                <a:lnTo>
                  <a:pt x="104" y="430"/>
                </a:lnTo>
                <a:lnTo>
                  <a:pt x="121" y="452"/>
                </a:lnTo>
                <a:lnTo>
                  <a:pt x="107" y="460"/>
                </a:lnTo>
                <a:lnTo>
                  <a:pt x="69" y="429"/>
                </a:lnTo>
                <a:lnTo>
                  <a:pt x="34" y="379"/>
                </a:lnTo>
                <a:lnTo>
                  <a:pt x="21" y="341"/>
                </a:lnTo>
                <a:lnTo>
                  <a:pt x="12" y="275"/>
                </a:lnTo>
                <a:lnTo>
                  <a:pt x="7" y="227"/>
                </a:lnTo>
                <a:lnTo>
                  <a:pt x="0" y="170"/>
                </a:lnTo>
                <a:lnTo>
                  <a:pt x="39" y="181"/>
                </a:lnTo>
                <a:lnTo>
                  <a:pt x="81" y="197"/>
                </a:lnTo>
                <a:lnTo>
                  <a:pt x="145" y="212"/>
                </a:lnTo>
                <a:lnTo>
                  <a:pt x="88" y="189"/>
                </a:lnTo>
                <a:lnTo>
                  <a:pt x="67" y="177"/>
                </a:lnTo>
                <a:lnTo>
                  <a:pt x="26" y="162"/>
                </a:lnTo>
                <a:lnTo>
                  <a:pt x="5" y="158"/>
                </a:lnTo>
                <a:lnTo>
                  <a:pt x="5" y="129"/>
                </a:lnTo>
                <a:lnTo>
                  <a:pt x="10" y="92"/>
                </a:lnTo>
                <a:lnTo>
                  <a:pt x="61" y="100"/>
                </a:lnTo>
                <a:lnTo>
                  <a:pt x="94" y="110"/>
                </a:lnTo>
                <a:lnTo>
                  <a:pt x="135" y="129"/>
                </a:lnTo>
                <a:lnTo>
                  <a:pt x="97" y="100"/>
                </a:lnTo>
                <a:lnTo>
                  <a:pt x="54" y="88"/>
                </a:lnTo>
                <a:lnTo>
                  <a:pt x="12" y="77"/>
                </a:lnTo>
                <a:lnTo>
                  <a:pt x="21" y="49"/>
                </a:lnTo>
                <a:lnTo>
                  <a:pt x="34" y="31"/>
                </a:lnTo>
                <a:lnTo>
                  <a:pt x="73" y="19"/>
                </a:lnTo>
                <a:lnTo>
                  <a:pt x="111" y="28"/>
                </a:lnTo>
                <a:lnTo>
                  <a:pt x="145" y="53"/>
                </a:lnTo>
                <a:lnTo>
                  <a:pt x="121" y="25"/>
                </a:lnTo>
                <a:lnTo>
                  <a:pt x="86" y="10"/>
                </a:lnTo>
                <a:lnTo>
                  <a:pt x="126" y="4"/>
                </a:lnTo>
                <a:lnTo>
                  <a:pt x="156" y="2"/>
                </a:lnTo>
                <a:lnTo>
                  <a:pt x="198" y="8"/>
                </a:lnTo>
                <a:lnTo>
                  <a:pt x="226" y="27"/>
                </a:lnTo>
                <a:lnTo>
                  <a:pt x="272" y="35"/>
                </a:lnTo>
                <a:lnTo>
                  <a:pt x="241" y="23"/>
                </a:lnTo>
                <a:lnTo>
                  <a:pt x="218" y="8"/>
                </a:lnTo>
                <a:lnTo>
                  <a:pt x="205" y="0"/>
                </a:lnTo>
                <a:lnTo>
                  <a:pt x="249" y="2"/>
                </a:lnTo>
                <a:lnTo>
                  <a:pt x="289" y="4"/>
                </a:lnTo>
                <a:lnTo>
                  <a:pt x="313" y="15"/>
                </a:lnTo>
                <a:lnTo>
                  <a:pt x="337" y="37"/>
                </a:lnTo>
                <a:lnTo>
                  <a:pt x="356" y="67"/>
                </a:lnTo>
                <a:lnTo>
                  <a:pt x="346" y="33"/>
                </a:lnTo>
                <a:lnTo>
                  <a:pt x="322" y="10"/>
                </a:lnTo>
                <a:lnTo>
                  <a:pt x="379" y="2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grpSp>
        <p:nvGrpSpPr>
          <p:cNvPr id="168" name="Group 161"/>
          <p:cNvGrpSpPr>
            <a:grpSpLocks/>
          </p:cNvGrpSpPr>
          <p:nvPr/>
        </p:nvGrpSpPr>
        <p:grpSpPr bwMode="auto">
          <a:xfrm>
            <a:off x="2031963" y="3353162"/>
            <a:ext cx="99655" cy="56681"/>
            <a:chOff x="377" y="1962"/>
            <a:chExt cx="99" cy="61"/>
          </a:xfrm>
        </p:grpSpPr>
        <p:sp>
          <p:nvSpPr>
            <p:cNvPr id="169" name="Freeform 162"/>
            <p:cNvSpPr>
              <a:spLocks/>
            </p:cNvSpPr>
            <p:nvPr/>
          </p:nvSpPr>
          <p:spPr bwMode="auto">
            <a:xfrm>
              <a:off x="377" y="1962"/>
              <a:ext cx="99" cy="61"/>
            </a:xfrm>
            <a:custGeom>
              <a:avLst/>
              <a:gdLst>
                <a:gd name="T0" fmla="*/ 0 w 497"/>
                <a:gd name="T1" fmla="*/ 0 h 305"/>
                <a:gd name="T2" fmla="*/ 0 w 497"/>
                <a:gd name="T3" fmla="*/ 0 h 305"/>
                <a:gd name="T4" fmla="*/ 0 w 497"/>
                <a:gd name="T5" fmla="*/ 0 h 305"/>
                <a:gd name="T6" fmla="*/ 0 w 497"/>
                <a:gd name="T7" fmla="*/ 0 h 305"/>
                <a:gd name="T8" fmla="*/ 0 w 497"/>
                <a:gd name="T9" fmla="*/ 0 h 305"/>
                <a:gd name="T10" fmla="*/ 0 w 497"/>
                <a:gd name="T11" fmla="*/ 0 h 305"/>
                <a:gd name="T12" fmla="*/ 0 w 497"/>
                <a:gd name="T13" fmla="*/ 0 h 305"/>
                <a:gd name="T14" fmla="*/ 0 w 497"/>
                <a:gd name="T15" fmla="*/ 0 h 305"/>
                <a:gd name="T16" fmla="*/ 0 w 497"/>
                <a:gd name="T17" fmla="*/ 0 h 305"/>
                <a:gd name="T18" fmla="*/ 0 w 497"/>
                <a:gd name="T19" fmla="*/ 0 h 305"/>
                <a:gd name="T20" fmla="*/ 0 w 497"/>
                <a:gd name="T21" fmla="*/ 0 h 305"/>
                <a:gd name="T22" fmla="*/ 0 w 497"/>
                <a:gd name="T23" fmla="*/ 0 h 305"/>
                <a:gd name="T24" fmla="*/ 0 w 497"/>
                <a:gd name="T25" fmla="*/ 0 h 305"/>
                <a:gd name="T26" fmla="*/ 0 w 497"/>
                <a:gd name="T27" fmla="*/ 0 h 305"/>
                <a:gd name="T28" fmla="*/ 0 w 497"/>
                <a:gd name="T29" fmla="*/ 0 h 305"/>
                <a:gd name="T30" fmla="*/ 0 w 497"/>
                <a:gd name="T31" fmla="*/ 0 h 305"/>
                <a:gd name="T32" fmla="*/ 0 w 497"/>
                <a:gd name="T33" fmla="*/ 0 h 305"/>
                <a:gd name="T34" fmla="*/ 0 w 497"/>
                <a:gd name="T35" fmla="*/ 0 h 305"/>
                <a:gd name="T36" fmla="*/ 0 w 497"/>
                <a:gd name="T37" fmla="*/ 0 h 305"/>
                <a:gd name="T38" fmla="*/ 0 w 497"/>
                <a:gd name="T39" fmla="*/ 0 h 305"/>
                <a:gd name="T40" fmla="*/ 0 w 497"/>
                <a:gd name="T41" fmla="*/ 0 h 305"/>
                <a:gd name="T42" fmla="*/ 0 w 497"/>
                <a:gd name="T43" fmla="*/ 0 h 305"/>
                <a:gd name="T44" fmla="*/ 0 w 497"/>
                <a:gd name="T45" fmla="*/ 0 h 305"/>
                <a:gd name="T46" fmla="*/ 0 w 497"/>
                <a:gd name="T47" fmla="*/ 0 h 305"/>
                <a:gd name="T48" fmla="*/ 0 w 497"/>
                <a:gd name="T49" fmla="*/ 0 h 305"/>
                <a:gd name="T50" fmla="*/ 0 w 497"/>
                <a:gd name="T51" fmla="*/ 0 h 305"/>
                <a:gd name="T52" fmla="*/ 0 w 497"/>
                <a:gd name="T53" fmla="*/ 0 h 305"/>
                <a:gd name="T54" fmla="*/ 0 w 497"/>
                <a:gd name="T55" fmla="*/ 0 h 305"/>
                <a:gd name="T56" fmla="*/ 0 w 497"/>
                <a:gd name="T57" fmla="*/ 0 h 305"/>
                <a:gd name="T58" fmla="*/ 0 w 497"/>
                <a:gd name="T59" fmla="*/ 0 h 305"/>
                <a:gd name="T60" fmla="*/ 0 w 497"/>
                <a:gd name="T61" fmla="*/ 0 h 305"/>
                <a:gd name="T62" fmla="*/ 0 w 497"/>
                <a:gd name="T63" fmla="*/ 0 h 305"/>
                <a:gd name="T64" fmla="*/ 0 w 497"/>
                <a:gd name="T65" fmla="*/ 0 h 305"/>
                <a:gd name="T66" fmla="*/ 0 w 497"/>
                <a:gd name="T67" fmla="*/ 0 h 305"/>
                <a:gd name="T68" fmla="*/ 0 w 497"/>
                <a:gd name="T69" fmla="*/ 0 h 305"/>
                <a:gd name="T70" fmla="*/ 0 w 497"/>
                <a:gd name="T71" fmla="*/ 0 h 305"/>
                <a:gd name="T72" fmla="*/ 0 w 497"/>
                <a:gd name="T73" fmla="*/ 0 h 305"/>
                <a:gd name="T74" fmla="*/ 0 w 497"/>
                <a:gd name="T75" fmla="*/ 0 h 305"/>
                <a:gd name="T76" fmla="*/ 0 w 497"/>
                <a:gd name="T77" fmla="*/ 0 h 305"/>
                <a:gd name="T78" fmla="*/ 0 w 497"/>
                <a:gd name="T79" fmla="*/ 0 h 305"/>
                <a:gd name="T80" fmla="*/ 0 w 497"/>
                <a:gd name="T81" fmla="*/ 0 h 305"/>
                <a:gd name="T82" fmla="*/ 0 w 497"/>
                <a:gd name="T83" fmla="*/ 0 h 305"/>
                <a:gd name="T84" fmla="*/ 0 w 497"/>
                <a:gd name="T85" fmla="*/ 0 h 305"/>
                <a:gd name="T86" fmla="*/ 0 w 497"/>
                <a:gd name="T87" fmla="*/ 0 h 305"/>
                <a:gd name="T88" fmla="*/ 0 w 497"/>
                <a:gd name="T89" fmla="*/ 0 h 305"/>
                <a:gd name="T90" fmla="*/ 0 w 497"/>
                <a:gd name="T91" fmla="*/ 0 h 305"/>
                <a:gd name="T92" fmla="*/ 0 w 497"/>
                <a:gd name="T93" fmla="*/ 0 h 305"/>
                <a:gd name="T94" fmla="*/ 0 w 497"/>
                <a:gd name="T95" fmla="*/ 0 h 305"/>
                <a:gd name="T96" fmla="*/ 0 w 497"/>
                <a:gd name="T97" fmla="*/ 0 h 305"/>
                <a:gd name="T98" fmla="*/ 0 w 497"/>
                <a:gd name="T99" fmla="*/ 0 h 305"/>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497" h="305">
                  <a:moveTo>
                    <a:pt x="0" y="182"/>
                  </a:moveTo>
                  <a:lnTo>
                    <a:pt x="61" y="168"/>
                  </a:lnTo>
                  <a:lnTo>
                    <a:pt x="84" y="163"/>
                  </a:lnTo>
                  <a:lnTo>
                    <a:pt x="98" y="150"/>
                  </a:lnTo>
                  <a:lnTo>
                    <a:pt x="112" y="130"/>
                  </a:lnTo>
                  <a:lnTo>
                    <a:pt x="142" y="102"/>
                  </a:lnTo>
                  <a:lnTo>
                    <a:pt x="197" y="56"/>
                  </a:lnTo>
                  <a:lnTo>
                    <a:pt x="206" y="41"/>
                  </a:lnTo>
                  <a:lnTo>
                    <a:pt x="221" y="28"/>
                  </a:lnTo>
                  <a:lnTo>
                    <a:pt x="249" y="23"/>
                  </a:lnTo>
                  <a:lnTo>
                    <a:pt x="336" y="8"/>
                  </a:lnTo>
                  <a:lnTo>
                    <a:pt x="360" y="0"/>
                  </a:lnTo>
                  <a:lnTo>
                    <a:pt x="382" y="11"/>
                  </a:lnTo>
                  <a:lnTo>
                    <a:pt x="393" y="20"/>
                  </a:lnTo>
                  <a:lnTo>
                    <a:pt x="443" y="37"/>
                  </a:lnTo>
                  <a:lnTo>
                    <a:pt x="464" y="45"/>
                  </a:lnTo>
                  <a:lnTo>
                    <a:pt x="471" y="53"/>
                  </a:lnTo>
                  <a:lnTo>
                    <a:pt x="481" y="81"/>
                  </a:lnTo>
                  <a:lnTo>
                    <a:pt x="486" y="96"/>
                  </a:lnTo>
                  <a:lnTo>
                    <a:pt x="490" y="104"/>
                  </a:lnTo>
                  <a:lnTo>
                    <a:pt x="497" y="119"/>
                  </a:lnTo>
                  <a:lnTo>
                    <a:pt x="497" y="129"/>
                  </a:lnTo>
                  <a:lnTo>
                    <a:pt x="487" y="137"/>
                  </a:lnTo>
                  <a:lnTo>
                    <a:pt x="466" y="136"/>
                  </a:lnTo>
                  <a:lnTo>
                    <a:pt x="434" y="121"/>
                  </a:lnTo>
                  <a:lnTo>
                    <a:pt x="393" y="113"/>
                  </a:lnTo>
                  <a:lnTo>
                    <a:pt x="356" y="119"/>
                  </a:lnTo>
                  <a:lnTo>
                    <a:pt x="395" y="128"/>
                  </a:lnTo>
                  <a:lnTo>
                    <a:pt x="422" y="137"/>
                  </a:lnTo>
                  <a:lnTo>
                    <a:pt x="454" y="150"/>
                  </a:lnTo>
                  <a:lnTo>
                    <a:pt x="462" y="161"/>
                  </a:lnTo>
                  <a:lnTo>
                    <a:pt x="462" y="173"/>
                  </a:lnTo>
                  <a:lnTo>
                    <a:pt x="449" y="182"/>
                  </a:lnTo>
                  <a:lnTo>
                    <a:pt x="435" y="179"/>
                  </a:lnTo>
                  <a:lnTo>
                    <a:pt x="391" y="168"/>
                  </a:lnTo>
                  <a:lnTo>
                    <a:pt x="351" y="166"/>
                  </a:lnTo>
                  <a:lnTo>
                    <a:pt x="320" y="168"/>
                  </a:lnTo>
                  <a:lnTo>
                    <a:pt x="303" y="179"/>
                  </a:lnTo>
                  <a:lnTo>
                    <a:pt x="282" y="200"/>
                  </a:lnTo>
                  <a:lnTo>
                    <a:pt x="267" y="223"/>
                  </a:lnTo>
                  <a:lnTo>
                    <a:pt x="251" y="246"/>
                  </a:lnTo>
                  <a:lnTo>
                    <a:pt x="237" y="263"/>
                  </a:lnTo>
                  <a:lnTo>
                    <a:pt x="213" y="280"/>
                  </a:lnTo>
                  <a:lnTo>
                    <a:pt x="190" y="284"/>
                  </a:lnTo>
                  <a:lnTo>
                    <a:pt x="165" y="287"/>
                  </a:lnTo>
                  <a:lnTo>
                    <a:pt x="135" y="284"/>
                  </a:lnTo>
                  <a:lnTo>
                    <a:pt x="112" y="282"/>
                  </a:lnTo>
                  <a:lnTo>
                    <a:pt x="82" y="290"/>
                  </a:lnTo>
                  <a:lnTo>
                    <a:pt x="0" y="305"/>
                  </a:lnTo>
                  <a:lnTo>
                    <a:pt x="0" y="182"/>
                  </a:lnTo>
                  <a:close/>
                </a:path>
              </a:pathLst>
            </a:custGeom>
            <a:solidFill>
              <a:srgbClr val="FFC080"/>
            </a:solidFill>
            <a:ln w="3175">
              <a:solidFill>
                <a:srgbClr val="402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170" name="Freeform 163"/>
            <p:cNvSpPr>
              <a:spLocks/>
            </p:cNvSpPr>
            <p:nvPr/>
          </p:nvSpPr>
          <p:spPr bwMode="auto">
            <a:xfrm>
              <a:off x="439" y="1973"/>
              <a:ext cx="32" cy="7"/>
            </a:xfrm>
            <a:custGeom>
              <a:avLst/>
              <a:gdLst>
                <a:gd name="T0" fmla="*/ 0 w 159"/>
                <a:gd name="T1" fmla="*/ 0 h 37"/>
                <a:gd name="T2" fmla="*/ 0 w 159"/>
                <a:gd name="T3" fmla="*/ 0 h 37"/>
                <a:gd name="T4" fmla="*/ 0 w 159"/>
                <a:gd name="T5" fmla="*/ 0 h 37"/>
                <a:gd name="T6" fmla="*/ 0 w 159"/>
                <a:gd name="T7" fmla="*/ 0 h 37"/>
                <a:gd name="T8" fmla="*/ 0 w 159"/>
                <a:gd name="T9" fmla="*/ 0 h 37"/>
                <a:gd name="T10" fmla="*/ 0 w 159"/>
                <a:gd name="T11" fmla="*/ 0 h 37"/>
                <a:gd name="T12" fmla="*/ 0 w 159"/>
                <a:gd name="T13" fmla="*/ 0 h 37"/>
                <a:gd name="T14" fmla="*/ 0 w 159"/>
                <a:gd name="T15" fmla="*/ 0 h 37"/>
                <a:gd name="T16" fmla="*/ 0 w 159"/>
                <a:gd name="T17" fmla="*/ 0 h 37"/>
                <a:gd name="T18" fmla="*/ 0 w 159"/>
                <a:gd name="T19" fmla="*/ 0 h 37"/>
                <a:gd name="T20" fmla="*/ 0 w 159"/>
                <a:gd name="T21" fmla="*/ 0 h 37"/>
                <a:gd name="T22" fmla="*/ 0 w 159"/>
                <a:gd name="T23" fmla="*/ 0 h 37"/>
                <a:gd name="T24" fmla="*/ 0 w 159"/>
                <a:gd name="T25" fmla="*/ 0 h 3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59" h="37">
                  <a:moveTo>
                    <a:pt x="159" y="37"/>
                  </a:moveTo>
                  <a:lnTo>
                    <a:pt x="132" y="24"/>
                  </a:lnTo>
                  <a:lnTo>
                    <a:pt x="110" y="21"/>
                  </a:lnTo>
                  <a:lnTo>
                    <a:pt x="84" y="13"/>
                  </a:lnTo>
                  <a:lnTo>
                    <a:pt x="61" y="7"/>
                  </a:lnTo>
                  <a:lnTo>
                    <a:pt x="25" y="10"/>
                  </a:lnTo>
                  <a:lnTo>
                    <a:pt x="0" y="13"/>
                  </a:lnTo>
                  <a:lnTo>
                    <a:pt x="38" y="5"/>
                  </a:lnTo>
                  <a:lnTo>
                    <a:pt x="69" y="0"/>
                  </a:lnTo>
                  <a:lnTo>
                    <a:pt x="110" y="17"/>
                  </a:lnTo>
                  <a:lnTo>
                    <a:pt x="132" y="19"/>
                  </a:lnTo>
                  <a:lnTo>
                    <a:pt x="157" y="31"/>
                  </a:lnTo>
                  <a:lnTo>
                    <a:pt x="159" y="37"/>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71" name="Freeform 164"/>
            <p:cNvSpPr>
              <a:spLocks/>
            </p:cNvSpPr>
            <p:nvPr/>
          </p:nvSpPr>
          <p:spPr bwMode="auto">
            <a:xfrm>
              <a:off x="427" y="1965"/>
              <a:ext cx="27" cy="5"/>
            </a:xfrm>
            <a:custGeom>
              <a:avLst/>
              <a:gdLst>
                <a:gd name="T0" fmla="*/ 0 w 133"/>
                <a:gd name="T1" fmla="*/ 0 h 25"/>
                <a:gd name="T2" fmla="*/ 0 w 133"/>
                <a:gd name="T3" fmla="*/ 0 h 25"/>
                <a:gd name="T4" fmla="*/ 0 w 133"/>
                <a:gd name="T5" fmla="*/ 0 h 25"/>
                <a:gd name="T6" fmla="*/ 0 w 133"/>
                <a:gd name="T7" fmla="*/ 0 h 25"/>
                <a:gd name="T8" fmla="*/ 0 w 133"/>
                <a:gd name="T9" fmla="*/ 0 h 25"/>
                <a:gd name="T10" fmla="*/ 0 w 133"/>
                <a:gd name="T11" fmla="*/ 0 h 25"/>
                <a:gd name="T12" fmla="*/ 0 w 133"/>
                <a:gd name="T13" fmla="*/ 0 h 25"/>
                <a:gd name="T14" fmla="*/ 0 w 133"/>
                <a:gd name="T15" fmla="*/ 0 h 25"/>
                <a:gd name="T16" fmla="*/ 0 w 133"/>
                <a:gd name="T17" fmla="*/ 0 h 25"/>
                <a:gd name="T18" fmla="*/ 0 w 133"/>
                <a:gd name="T19" fmla="*/ 0 h 25"/>
                <a:gd name="T20" fmla="*/ 0 w 133"/>
                <a:gd name="T21" fmla="*/ 0 h 25"/>
                <a:gd name="T22" fmla="*/ 0 w 133"/>
                <a:gd name="T23" fmla="*/ 0 h 2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33" h="25">
                  <a:moveTo>
                    <a:pt x="97" y="0"/>
                  </a:moveTo>
                  <a:lnTo>
                    <a:pt x="113" y="1"/>
                  </a:lnTo>
                  <a:lnTo>
                    <a:pt x="133" y="8"/>
                  </a:lnTo>
                  <a:lnTo>
                    <a:pt x="120" y="7"/>
                  </a:lnTo>
                  <a:lnTo>
                    <a:pt x="99" y="3"/>
                  </a:lnTo>
                  <a:lnTo>
                    <a:pt x="56" y="15"/>
                  </a:lnTo>
                  <a:lnTo>
                    <a:pt x="32" y="21"/>
                  </a:lnTo>
                  <a:lnTo>
                    <a:pt x="4" y="25"/>
                  </a:lnTo>
                  <a:lnTo>
                    <a:pt x="0" y="21"/>
                  </a:lnTo>
                  <a:lnTo>
                    <a:pt x="29" y="16"/>
                  </a:lnTo>
                  <a:lnTo>
                    <a:pt x="64" y="8"/>
                  </a:lnTo>
                  <a:lnTo>
                    <a:pt x="97"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72" name="Freeform 165"/>
            <p:cNvSpPr>
              <a:spLocks/>
            </p:cNvSpPr>
            <p:nvPr/>
          </p:nvSpPr>
          <p:spPr bwMode="auto">
            <a:xfrm>
              <a:off x="438" y="1984"/>
              <a:ext cx="11" cy="2"/>
            </a:xfrm>
            <a:custGeom>
              <a:avLst/>
              <a:gdLst>
                <a:gd name="T0" fmla="*/ 0 w 53"/>
                <a:gd name="T1" fmla="*/ 0 h 12"/>
                <a:gd name="T2" fmla="*/ 0 w 53"/>
                <a:gd name="T3" fmla="*/ 0 h 12"/>
                <a:gd name="T4" fmla="*/ 0 w 53"/>
                <a:gd name="T5" fmla="*/ 0 h 12"/>
                <a:gd name="T6" fmla="*/ 0 w 53"/>
                <a:gd name="T7" fmla="*/ 0 h 12"/>
                <a:gd name="T8" fmla="*/ 0 w 53"/>
                <a:gd name="T9" fmla="*/ 0 h 12"/>
                <a:gd name="T10" fmla="*/ 0 w 53"/>
                <a:gd name="T11" fmla="*/ 0 h 12"/>
                <a:gd name="T12" fmla="*/ 0 w 53"/>
                <a:gd name="T13" fmla="*/ 0 h 1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3" h="12">
                  <a:moveTo>
                    <a:pt x="53" y="5"/>
                  </a:moveTo>
                  <a:lnTo>
                    <a:pt x="46" y="12"/>
                  </a:lnTo>
                  <a:lnTo>
                    <a:pt x="27" y="9"/>
                  </a:lnTo>
                  <a:lnTo>
                    <a:pt x="5" y="9"/>
                  </a:lnTo>
                  <a:lnTo>
                    <a:pt x="0" y="0"/>
                  </a:lnTo>
                  <a:lnTo>
                    <a:pt x="14" y="3"/>
                  </a:lnTo>
                  <a:lnTo>
                    <a:pt x="53" y="5"/>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73" name="Freeform 166"/>
            <p:cNvSpPr>
              <a:spLocks/>
            </p:cNvSpPr>
            <p:nvPr/>
          </p:nvSpPr>
          <p:spPr bwMode="auto">
            <a:xfrm>
              <a:off x="469" y="1982"/>
              <a:ext cx="3" cy="4"/>
            </a:xfrm>
            <a:custGeom>
              <a:avLst/>
              <a:gdLst>
                <a:gd name="T0" fmla="*/ 0 w 11"/>
                <a:gd name="T1" fmla="*/ 0 h 23"/>
                <a:gd name="T2" fmla="*/ 0 w 11"/>
                <a:gd name="T3" fmla="*/ 0 h 23"/>
                <a:gd name="T4" fmla="*/ 0 w 11"/>
                <a:gd name="T5" fmla="*/ 0 h 23"/>
                <a:gd name="T6" fmla="*/ 0 w 11"/>
                <a:gd name="T7" fmla="*/ 0 h 23"/>
                <a:gd name="T8" fmla="*/ 0 w 11"/>
                <a:gd name="T9" fmla="*/ 0 h 2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 h="23">
                  <a:moveTo>
                    <a:pt x="0" y="0"/>
                  </a:moveTo>
                  <a:lnTo>
                    <a:pt x="0" y="6"/>
                  </a:lnTo>
                  <a:lnTo>
                    <a:pt x="2" y="18"/>
                  </a:lnTo>
                  <a:lnTo>
                    <a:pt x="11" y="23"/>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74" name="Freeform 167"/>
            <p:cNvSpPr>
              <a:spLocks/>
            </p:cNvSpPr>
            <p:nvPr/>
          </p:nvSpPr>
          <p:spPr bwMode="auto">
            <a:xfrm>
              <a:off x="462" y="1993"/>
              <a:ext cx="2" cy="2"/>
            </a:xfrm>
            <a:custGeom>
              <a:avLst/>
              <a:gdLst>
                <a:gd name="T0" fmla="*/ 0 w 11"/>
                <a:gd name="T1" fmla="*/ 0 h 13"/>
                <a:gd name="T2" fmla="*/ 0 w 11"/>
                <a:gd name="T3" fmla="*/ 0 h 13"/>
                <a:gd name="T4" fmla="*/ 0 w 11"/>
                <a:gd name="T5" fmla="*/ 0 h 13"/>
                <a:gd name="T6" fmla="*/ 0 w 11"/>
                <a:gd name="T7" fmla="*/ 0 h 1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1" h="13">
                  <a:moveTo>
                    <a:pt x="0" y="0"/>
                  </a:moveTo>
                  <a:lnTo>
                    <a:pt x="3" y="7"/>
                  </a:lnTo>
                  <a:lnTo>
                    <a:pt x="11" y="13"/>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75" name="Freeform 168"/>
            <p:cNvSpPr>
              <a:spLocks/>
            </p:cNvSpPr>
            <p:nvPr/>
          </p:nvSpPr>
          <p:spPr bwMode="auto">
            <a:xfrm>
              <a:off x="423" y="1977"/>
              <a:ext cx="5" cy="6"/>
            </a:xfrm>
            <a:custGeom>
              <a:avLst/>
              <a:gdLst>
                <a:gd name="T0" fmla="*/ 0 w 25"/>
                <a:gd name="T1" fmla="*/ 0 h 29"/>
                <a:gd name="T2" fmla="*/ 0 w 25"/>
                <a:gd name="T3" fmla="*/ 0 h 29"/>
                <a:gd name="T4" fmla="*/ 0 w 25"/>
                <a:gd name="T5" fmla="*/ 0 h 29"/>
                <a:gd name="T6" fmla="*/ 0 w 25"/>
                <a:gd name="T7" fmla="*/ 0 h 29"/>
                <a:gd name="T8" fmla="*/ 0 w 25"/>
                <a:gd name="T9" fmla="*/ 0 h 2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 h="29">
                  <a:moveTo>
                    <a:pt x="25" y="0"/>
                  </a:moveTo>
                  <a:lnTo>
                    <a:pt x="21" y="9"/>
                  </a:lnTo>
                  <a:lnTo>
                    <a:pt x="21" y="17"/>
                  </a:lnTo>
                  <a:lnTo>
                    <a:pt x="0" y="29"/>
                  </a:lnTo>
                  <a:lnTo>
                    <a:pt x="25"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76" name="Freeform 169"/>
            <p:cNvSpPr>
              <a:spLocks/>
            </p:cNvSpPr>
            <p:nvPr/>
          </p:nvSpPr>
          <p:spPr bwMode="auto">
            <a:xfrm>
              <a:off x="403" y="1977"/>
              <a:ext cx="16" cy="16"/>
            </a:xfrm>
            <a:custGeom>
              <a:avLst/>
              <a:gdLst>
                <a:gd name="T0" fmla="*/ 0 w 80"/>
                <a:gd name="T1" fmla="*/ 0 h 81"/>
                <a:gd name="T2" fmla="*/ 0 w 80"/>
                <a:gd name="T3" fmla="*/ 0 h 81"/>
                <a:gd name="T4" fmla="*/ 0 w 80"/>
                <a:gd name="T5" fmla="*/ 0 h 81"/>
                <a:gd name="T6" fmla="*/ 0 w 80"/>
                <a:gd name="T7" fmla="*/ 0 h 81"/>
                <a:gd name="T8" fmla="*/ 0 w 80"/>
                <a:gd name="T9" fmla="*/ 0 h 81"/>
                <a:gd name="T10" fmla="*/ 0 w 80"/>
                <a:gd name="T11" fmla="*/ 0 h 8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0" h="81">
                  <a:moveTo>
                    <a:pt x="80" y="0"/>
                  </a:moveTo>
                  <a:lnTo>
                    <a:pt x="66" y="26"/>
                  </a:lnTo>
                  <a:lnTo>
                    <a:pt x="50" y="46"/>
                  </a:lnTo>
                  <a:lnTo>
                    <a:pt x="0" y="81"/>
                  </a:lnTo>
                  <a:lnTo>
                    <a:pt x="47" y="38"/>
                  </a:lnTo>
                  <a:lnTo>
                    <a:pt x="8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77" name="Freeform 170"/>
            <p:cNvSpPr>
              <a:spLocks/>
            </p:cNvSpPr>
            <p:nvPr/>
          </p:nvSpPr>
          <p:spPr bwMode="auto">
            <a:xfrm>
              <a:off x="395" y="2000"/>
              <a:ext cx="4" cy="12"/>
            </a:xfrm>
            <a:custGeom>
              <a:avLst/>
              <a:gdLst>
                <a:gd name="T0" fmla="*/ 0 w 18"/>
                <a:gd name="T1" fmla="*/ 0 h 58"/>
                <a:gd name="T2" fmla="*/ 0 w 18"/>
                <a:gd name="T3" fmla="*/ 0 h 58"/>
                <a:gd name="T4" fmla="*/ 0 w 18"/>
                <a:gd name="T5" fmla="*/ 0 h 58"/>
                <a:gd name="T6" fmla="*/ 0 w 18"/>
                <a:gd name="T7" fmla="*/ 0 h 58"/>
                <a:gd name="T8" fmla="*/ 0 w 18"/>
                <a:gd name="T9" fmla="*/ 0 h 58"/>
                <a:gd name="T10" fmla="*/ 0 w 18"/>
                <a:gd name="T11" fmla="*/ 0 h 58"/>
                <a:gd name="T12" fmla="*/ 0 w 18"/>
                <a:gd name="T13" fmla="*/ 0 h 5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8" h="58">
                  <a:moveTo>
                    <a:pt x="0" y="0"/>
                  </a:moveTo>
                  <a:lnTo>
                    <a:pt x="11" y="20"/>
                  </a:lnTo>
                  <a:lnTo>
                    <a:pt x="15" y="41"/>
                  </a:lnTo>
                  <a:lnTo>
                    <a:pt x="16" y="58"/>
                  </a:lnTo>
                  <a:lnTo>
                    <a:pt x="18" y="33"/>
                  </a:lnTo>
                  <a:lnTo>
                    <a:pt x="16" y="14"/>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78" name="Freeform 171"/>
            <p:cNvSpPr>
              <a:spLocks/>
            </p:cNvSpPr>
            <p:nvPr/>
          </p:nvSpPr>
          <p:spPr bwMode="auto">
            <a:xfrm>
              <a:off x="432" y="1988"/>
              <a:ext cx="2" cy="4"/>
            </a:xfrm>
            <a:custGeom>
              <a:avLst/>
              <a:gdLst>
                <a:gd name="T0" fmla="*/ 0 w 9"/>
                <a:gd name="T1" fmla="*/ 0 h 21"/>
                <a:gd name="T2" fmla="*/ 0 w 9"/>
                <a:gd name="T3" fmla="*/ 0 h 21"/>
                <a:gd name="T4" fmla="*/ 0 w 9"/>
                <a:gd name="T5" fmla="*/ 0 h 21"/>
                <a:gd name="T6" fmla="*/ 0 w 9"/>
                <a:gd name="T7" fmla="*/ 0 h 2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 h="21">
                  <a:moveTo>
                    <a:pt x="2" y="0"/>
                  </a:moveTo>
                  <a:lnTo>
                    <a:pt x="0" y="9"/>
                  </a:lnTo>
                  <a:lnTo>
                    <a:pt x="9" y="21"/>
                  </a:lnTo>
                  <a:lnTo>
                    <a:pt x="2"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grpSp>
      <p:grpSp>
        <p:nvGrpSpPr>
          <p:cNvPr id="179" name="Group 172"/>
          <p:cNvGrpSpPr>
            <a:grpSpLocks/>
          </p:cNvGrpSpPr>
          <p:nvPr/>
        </p:nvGrpSpPr>
        <p:grpSpPr bwMode="auto">
          <a:xfrm>
            <a:off x="1815539" y="3228651"/>
            <a:ext cx="230517" cy="243448"/>
            <a:chOff x="162" y="1828"/>
            <a:chExt cx="229" cy="262"/>
          </a:xfrm>
        </p:grpSpPr>
        <p:sp>
          <p:nvSpPr>
            <p:cNvPr id="180" name="Freeform 173"/>
            <p:cNvSpPr>
              <a:spLocks/>
            </p:cNvSpPr>
            <p:nvPr/>
          </p:nvSpPr>
          <p:spPr bwMode="auto">
            <a:xfrm>
              <a:off x="286" y="1828"/>
              <a:ext cx="7" cy="5"/>
            </a:xfrm>
            <a:custGeom>
              <a:avLst/>
              <a:gdLst>
                <a:gd name="T0" fmla="*/ 0 w 37"/>
                <a:gd name="T1" fmla="*/ 0 h 25"/>
                <a:gd name="T2" fmla="*/ 0 w 37"/>
                <a:gd name="T3" fmla="*/ 0 h 25"/>
                <a:gd name="T4" fmla="*/ 0 w 37"/>
                <a:gd name="T5" fmla="*/ 0 h 25"/>
                <a:gd name="T6" fmla="*/ 0 w 37"/>
                <a:gd name="T7" fmla="*/ 0 h 25"/>
                <a:gd name="T8" fmla="*/ 0 w 37"/>
                <a:gd name="T9" fmla="*/ 0 h 25"/>
                <a:gd name="T10" fmla="*/ 0 w 37"/>
                <a:gd name="T11" fmla="*/ 0 h 25"/>
                <a:gd name="T12" fmla="*/ 0 w 37"/>
                <a:gd name="T13" fmla="*/ 0 h 25"/>
                <a:gd name="T14" fmla="*/ 0 w 37"/>
                <a:gd name="T15" fmla="*/ 0 h 2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7" h="25">
                  <a:moveTo>
                    <a:pt x="37" y="0"/>
                  </a:moveTo>
                  <a:lnTo>
                    <a:pt x="26" y="7"/>
                  </a:lnTo>
                  <a:lnTo>
                    <a:pt x="16" y="10"/>
                  </a:lnTo>
                  <a:lnTo>
                    <a:pt x="6" y="16"/>
                  </a:lnTo>
                  <a:lnTo>
                    <a:pt x="0" y="25"/>
                  </a:lnTo>
                  <a:lnTo>
                    <a:pt x="9" y="22"/>
                  </a:lnTo>
                  <a:lnTo>
                    <a:pt x="26" y="17"/>
                  </a:lnTo>
                  <a:lnTo>
                    <a:pt x="37"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81" name="Freeform 174"/>
            <p:cNvSpPr>
              <a:spLocks/>
            </p:cNvSpPr>
            <p:nvPr/>
          </p:nvSpPr>
          <p:spPr bwMode="auto">
            <a:xfrm>
              <a:off x="289" y="1837"/>
              <a:ext cx="2" cy="3"/>
            </a:xfrm>
            <a:custGeom>
              <a:avLst/>
              <a:gdLst>
                <a:gd name="T0" fmla="*/ 0 w 9"/>
                <a:gd name="T1" fmla="*/ 0 h 16"/>
                <a:gd name="T2" fmla="*/ 0 w 9"/>
                <a:gd name="T3" fmla="*/ 0 h 16"/>
                <a:gd name="T4" fmla="*/ 0 w 9"/>
                <a:gd name="T5" fmla="*/ 0 h 16"/>
                <a:gd name="T6" fmla="*/ 0 w 9"/>
                <a:gd name="T7" fmla="*/ 0 h 1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 h="16">
                  <a:moveTo>
                    <a:pt x="9" y="0"/>
                  </a:moveTo>
                  <a:lnTo>
                    <a:pt x="0" y="0"/>
                  </a:lnTo>
                  <a:lnTo>
                    <a:pt x="0" y="16"/>
                  </a:lnTo>
                  <a:lnTo>
                    <a:pt x="9"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82" name="Freeform 175"/>
            <p:cNvSpPr>
              <a:spLocks/>
            </p:cNvSpPr>
            <p:nvPr/>
          </p:nvSpPr>
          <p:spPr bwMode="auto">
            <a:xfrm>
              <a:off x="260" y="1863"/>
              <a:ext cx="62" cy="154"/>
            </a:xfrm>
            <a:custGeom>
              <a:avLst/>
              <a:gdLst>
                <a:gd name="T0" fmla="*/ 0 w 309"/>
                <a:gd name="T1" fmla="*/ 0 h 772"/>
                <a:gd name="T2" fmla="*/ 0 w 309"/>
                <a:gd name="T3" fmla="*/ 0 h 772"/>
                <a:gd name="T4" fmla="*/ 0 w 309"/>
                <a:gd name="T5" fmla="*/ 0 h 772"/>
                <a:gd name="T6" fmla="*/ 0 w 309"/>
                <a:gd name="T7" fmla="*/ 0 h 772"/>
                <a:gd name="T8" fmla="*/ 0 w 309"/>
                <a:gd name="T9" fmla="*/ 0 h 772"/>
                <a:gd name="T10" fmla="*/ 0 w 309"/>
                <a:gd name="T11" fmla="*/ 0 h 772"/>
                <a:gd name="T12" fmla="*/ 0 w 309"/>
                <a:gd name="T13" fmla="*/ 0 h 772"/>
                <a:gd name="T14" fmla="*/ 0 w 309"/>
                <a:gd name="T15" fmla="*/ 0 h 772"/>
                <a:gd name="T16" fmla="*/ 0 w 309"/>
                <a:gd name="T17" fmla="*/ 0 h 772"/>
                <a:gd name="T18" fmla="*/ 0 w 309"/>
                <a:gd name="T19" fmla="*/ 0 h 77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09" h="772">
                  <a:moveTo>
                    <a:pt x="46" y="0"/>
                  </a:moveTo>
                  <a:lnTo>
                    <a:pt x="75" y="32"/>
                  </a:lnTo>
                  <a:lnTo>
                    <a:pt x="84" y="78"/>
                  </a:lnTo>
                  <a:lnTo>
                    <a:pt x="127" y="122"/>
                  </a:lnTo>
                  <a:lnTo>
                    <a:pt x="218" y="330"/>
                  </a:lnTo>
                  <a:lnTo>
                    <a:pt x="269" y="519"/>
                  </a:lnTo>
                  <a:lnTo>
                    <a:pt x="309" y="772"/>
                  </a:lnTo>
                  <a:lnTo>
                    <a:pt x="182" y="659"/>
                  </a:lnTo>
                  <a:lnTo>
                    <a:pt x="0" y="100"/>
                  </a:lnTo>
                  <a:lnTo>
                    <a:pt x="46" y="0"/>
                  </a:lnTo>
                  <a:close/>
                </a:path>
              </a:pathLst>
            </a:custGeom>
            <a:solidFill>
              <a:srgbClr val="400000"/>
            </a:solidFill>
            <a:ln w="3175">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183" name="Freeform 176"/>
            <p:cNvSpPr>
              <a:spLocks/>
            </p:cNvSpPr>
            <p:nvPr/>
          </p:nvSpPr>
          <p:spPr bwMode="auto">
            <a:xfrm>
              <a:off x="162" y="1833"/>
              <a:ext cx="229" cy="257"/>
            </a:xfrm>
            <a:custGeom>
              <a:avLst/>
              <a:gdLst>
                <a:gd name="T0" fmla="*/ 0 w 1147"/>
                <a:gd name="T1" fmla="*/ 0 h 1285"/>
                <a:gd name="T2" fmla="*/ 0 w 1147"/>
                <a:gd name="T3" fmla="*/ 0 h 1285"/>
                <a:gd name="T4" fmla="*/ 0 w 1147"/>
                <a:gd name="T5" fmla="*/ 0 h 1285"/>
                <a:gd name="T6" fmla="*/ 0 w 1147"/>
                <a:gd name="T7" fmla="*/ 0 h 1285"/>
                <a:gd name="T8" fmla="*/ 0 w 1147"/>
                <a:gd name="T9" fmla="*/ 0 h 1285"/>
                <a:gd name="T10" fmla="*/ 0 w 1147"/>
                <a:gd name="T11" fmla="*/ 0 h 1285"/>
                <a:gd name="T12" fmla="*/ 0 w 1147"/>
                <a:gd name="T13" fmla="*/ 0 h 1285"/>
                <a:gd name="T14" fmla="*/ 0 w 1147"/>
                <a:gd name="T15" fmla="*/ 0 h 1285"/>
                <a:gd name="T16" fmla="*/ 0 w 1147"/>
                <a:gd name="T17" fmla="*/ 0 h 1285"/>
                <a:gd name="T18" fmla="*/ 0 w 1147"/>
                <a:gd name="T19" fmla="*/ 0 h 1285"/>
                <a:gd name="T20" fmla="*/ 0 w 1147"/>
                <a:gd name="T21" fmla="*/ 0 h 1285"/>
                <a:gd name="T22" fmla="*/ 0 w 1147"/>
                <a:gd name="T23" fmla="*/ 0 h 1285"/>
                <a:gd name="T24" fmla="*/ 0 w 1147"/>
                <a:gd name="T25" fmla="*/ 0 h 1285"/>
                <a:gd name="T26" fmla="*/ 0 w 1147"/>
                <a:gd name="T27" fmla="*/ 0 h 1285"/>
                <a:gd name="T28" fmla="*/ 0 w 1147"/>
                <a:gd name="T29" fmla="*/ 0 h 1285"/>
                <a:gd name="T30" fmla="*/ 0 w 1147"/>
                <a:gd name="T31" fmla="*/ 0 h 1285"/>
                <a:gd name="T32" fmla="*/ 0 w 1147"/>
                <a:gd name="T33" fmla="*/ 0 h 1285"/>
                <a:gd name="T34" fmla="*/ 0 w 1147"/>
                <a:gd name="T35" fmla="*/ 0 h 1285"/>
                <a:gd name="T36" fmla="*/ 0 w 1147"/>
                <a:gd name="T37" fmla="*/ 0 h 1285"/>
                <a:gd name="T38" fmla="*/ 0 w 1147"/>
                <a:gd name="T39" fmla="*/ 0 h 1285"/>
                <a:gd name="T40" fmla="*/ 0 w 1147"/>
                <a:gd name="T41" fmla="*/ 0 h 1285"/>
                <a:gd name="T42" fmla="*/ 0 w 1147"/>
                <a:gd name="T43" fmla="*/ 0 h 1285"/>
                <a:gd name="T44" fmla="*/ 0 w 1147"/>
                <a:gd name="T45" fmla="*/ 0 h 1285"/>
                <a:gd name="T46" fmla="*/ 0 w 1147"/>
                <a:gd name="T47" fmla="*/ 0 h 1285"/>
                <a:gd name="T48" fmla="*/ 0 w 1147"/>
                <a:gd name="T49" fmla="*/ 0 h 1285"/>
                <a:gd name="T50" fmla="*/ 0 w 1147"/>
                <a:gd name="T51" fmla="*/ 0 h 1285"/>
                <a:gd name="T52" fmla="*/ 0 w 1147"/>
                <a:gd name="T53" fmla="*/ 0 h 1285"/>
                <a:gd name="T54" fmla="*/ 0 w 1147"/>
                <a:gd name="T55" fmla="*/ 0 h 1285"/>
                <a:gd name="T56" fmla="*/ 0 w 1147"/>
                <a:gd name="T57" fmla="*/ 0 h 1285"/>
                <a:gd name="T58" fmla="*/ 0 w 1147"/>
                <a:gd name="T59" fmla="*/ 0 h 1285"/>
                <a:gd name="T60" fmla="*/ 0 w 1147"/>
                <a:gd name="T61" fmla="*/ 0 h 1285"/>
                <a:gd name="T62" fmla="*/ 0 w 1147"/>
                <a:gd name="T63" fmla="*/ 0 h 1285"/>
                <a:gd name="T64" fmla="*/ 0 w 1147"/>
                <a:gd name="T65" fmla="*/ 0 h 1285"/>
                <a:gd name="T66" fmla="*/ 0 w 1147"/>
                <a:gd name="T67" fmla="*/ 0 h 1285"/>
                <a:gd name="T68" fmla="*/ 0 w 1147"/>
                <a:gd name="T69" fmla="*/ 0 h 1285"/>
                <a:gd name="T70" fmla="*/ 0 w 1147"/>
                <a:gd name="T71" fmla="*/ 0 h 1285"/>
                <a:gd name="T72" fmla="*/ 0 w 1147"/>
                <a:gd name="T73" fmla="*/ 0 h 1285"/>
                <a:gd name="T74" fmla="*/ 0 w 1147"/>
                <a:gd name="T75" fmla="*/ 0 h 1285"/>
                <a:gd name="T76" fmla="*/ 0 w 1147"/>
                <a:gd name="T77" fmla="*/ 0 h 1285"/>
                <a:gd name="T78" fmla="*/ 0 w 1147"/>
                <a:gd name="T79" fmla="*/ 0 h 1285"/>
                <a:gd name="T80" fmla="*/ 0 w 1147"/>
                <a:gd name="T81" fmla="*/ 0 h 1285"/>
                <a:gd name="T82" fmla="*/ 0 w 1147"/>
                <a:gd name="T83" fmla="*/ 0 h 1285"/>
                <a:gd name="T84" fmla="*/ 0 w 1147"/>
                <a:gd name="T85" fmla="*/ 0 h 1285"/>
                <a:gd name="T86" fmla="*/ 0 w 1147"/>
                <a:gd name="T87" fmla="*/ 0 h 1285"/>
                <a:gd name="T88" fmla="*/ 0 w 1147"/>
                <a:gd name="T89" fmla="*/ 0 h 1285"/>
                <a:gd name="T90" fmla="*/ 0 w 1147"/>
                <a:gd name="T91" fmla="*/ 0 h 1285"/>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1147" h="1285">
                  <a:moveTo>
                    <a:pt x="212" y="67"/>
                  </a:moveTo>
                  <a:lnTo>
                    <a:pt x="247" y="0"/>
                  </a:lnTo>
                  <a:lnTo>
                    <a:pt x="528" y="116"/>
                  </a:lnTo>
                  <a:lnTo>
                    <a:pt x="541" y="206"/>
                  </a:lnTo>
                  <a:lnTo>
                    <a:pt x="563" y="238"/>
                  </a:lnTo>
                  <a:lnTo>
                    <a:pt x="595" y="274"/>
                  </a:lnTo>
                  <a:lnTo>
                    <a:pt x="614" y="339"/>
                  </a:lnTo>
                  <a:lnTo>
                    <a:pt x="676" y="487"/>
                  </a:lnTo>
                  <a:lnTo>
                    <a:pt x="727" y="663"/>
                  </a:lnTo>
                  <a:lnTo>
                    <a:pt x="748" y="780"/>
                  </a:lnTo>
                  <a:lnTo>
                    <a:pt x="974" y="785"/>
                  </a:lnTo>
                  <a:lnTo>
                    <a:pt x="1011" y="807"/>
                  </a:lnTo>
                  <a:lnTo>
                    <a:pt x="1115" y="807"/>
                  </a:lnTo>
                  <a:lnTo>
                    <a:pt x="1143" y="853"/>
                  </a:lnTo>
                  <a:lnTo>
                    <a:pt x="1147" y="907"/>
                  </a:lnTo>
                  <a:lnTo>
                    <a:pt x="1137" y="956"/>
                  </a:lnTo>
                  <a:lnTo>
                    <a:pt x="1042" y="974"/>
                  </a:lnTo>
                  <a:lnTo>
                    <a:pt x="997" y="1041"/>
                  </a:lnTo>
                  <a:lnTo>
                    <a:pt x="907" y="1064"/>
                  </a:lnTo>
                  <a:lnTo>
                    <a:pt x="840" y="1064"/>
                  </a:lnTo>
                  <a:lnTo>
                    <a:pt x="763" y="1079"/>
                  </a:lnTo>
                  <a:lnTo>
                    <a:pt x="759" y="1110"/>
                  </a:lnTo>
                  <a:lnTo>
                    <a:pt x="763" y="1177"/>
                  </a:lnTo>
                  <a:lnTo>
                    <a:pt x="754" y="1223"/>
                  </a:lnTo>
                  <a:lnTo>
                    <a:pt x="713" y="1227"/>
                  </a:lnTo>
                  <a:lnTo>
                    <a:pt x="663" y="1236"/>
                  </a:lnTo>
                  <a:lnTo>
                    <a:pt x="614" y="1282"/>
                  </a:lnTo>
                  <a:lnTo>
                    <a:pt x="554" y="1282"/>
                  </a:lnTo>
                  <a:lnTo>
                    <a:pt x="501" y="1276"/>
                  </a:lnTo>
                  <a:lnTo>
                    <a:pt x="420" y="1250"/>
                  </a:lnTo>
                  <a:lnTo>
                    <a:pt x="330" y="1259"/>
                  </a:lnTo>
                  <a:lnTo>
                    <a:pt x="238" y="1285"/>
                  </a:lnTo>
                  <a:lnTo>
                    <a:pt x="153" y="1267"/>
                  </a:lnTo>
                  <a:lnTo>
                    <a:pt x="95" y="1200"/>
                  </a:lnTo>
                  <a:lnTo>
                    <a:pt x="99" y="1128"/>
                  </a:lnTo>
                  <a:lnTo>
                    <a:pt x="76" y="1038"/>
                  </a:lnTo>
                  <a:lnTo>
                    <a:pt x="64" y="920"/>
                  </a:lnTo>
                  <a:lnTo>
                    <a:pt x="36" y="812"/>
                  </a:lnTo>
                  <a:lnTo>
                    <a:pt x="0" y="650"/>
                  </a:lnTo>
                  <a:lnTo>
                    <a:pt x="4" y="487"/>
                  </a:lnTo>
                  <a:lnTo>
                    <a:pt x="4" y="342"/>
                  </a:lnTo>
                  <a:lnTo>
                    <a:pt x="14" y="243"/>
                  </a:lnTo>
                  <a:lnTo>
                    <a:pt x="36" y="198"/>
                  </a:lnTo>
                  <a:lnTo>
                    <a:pt x="87" y="162"/>
                  </a:lnTo>
                  <a:lnTo>
                    <a:pt x="145" y="102"/>
                  </a:lnTo>
                  <a:lnTo>
                    <a:pt x="212" y="67"/>
                  </a:lnTo>
                  <a:close/>
                </a:path>
              </a:pathLst>
            </a:custGeom>
            <a:solidFill>
              <a:srgbClr val="C0C0C0"/>
            </a:solidFill>
            <a:ln w="3175">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184" name="Freeform 177"/>
            <p:cNvSpPr>
              <a:spLocks/>
            </p:cNvSpPr>
            <p:nvPr/>
          </p:nvSpPr>
          <p:spPr bwMode="auto">
            <a:xfrm>
              <a:off x="166" y="1848"/>
              <a:ext cx="145" cy="240"/>
            </a:xfrm>
            <a:custGeom>
              <a:avLst/>
              <a:gdLst>
                <a:gd name="T0" fmla="*/ 0 w 725"/>
                <a:gd name="T1" fmla="*/ 0 h 1198"/>
                <a:gd name="T2" fmla="*/ 0 w 725"/>
                <a:gd name="T3" fmla="*/ 0 h 1198"/>
                <a:gd name="T4" fmla="*/ 0 w 725"/>
                <a:gd name="T5" fmla="*/ 0 h 1198"/>
                <a:gd name="T6" fmla="*/ 0 w 725"/>
                <a:gd name="T7" fmla="*/ 0 h 1198"/>
                <a:gd name="T8" fmla="*/ 0 w 725"/>
                <a:gd name="T9" fmla="*/ 0 h 1198"/>
                <a:gd name="T10" fmla="*/ 0 w 725"/>
                <a:gd name="T11" fmla="*/ 0 h 1198"/>
                <a:gd name="T12" fmla="*/ 0 w 725"/>
                <a:gd name="T13" fmla="*/ 0 h 1198"/>
                <a:gd name="T14" fmla="*/ 0 w 725"/>
                <a:gd name="T15" fmla="*/ 0 h 1198"/>
                <a:gd name="T16" fmla="*/ 0 w 725"/>
                <a:gd name="T17" fmla="*/ 0 h 1198"/>
                <a:gd name="T18" fmla="*/ 0 w 725"/>
                <a:gd name="T19" fmla="*/ 0 h 1198"/>
                <a:gd name="T20" fmla="*/ 0 w 725"/>
                <a:gd name="T21" fmla="*/ 0 h 1198"/>
                <a:gd name="T22" fmla="*/ 0 w 725"/>
                <a:gd name="T23" fmla="*/ 0 h 1198"/>
                <a:gd name="T24" fmla="*/ 0 w 725"/>
                <a:gd name="T25" fmla="*/ 0 h 1198"/>
                <a:gd name="T26" fmla="*/ 0 w 725"/>
                <a:gd name="T27" fmla="*/ 0 h 1198"/>
                <a:gd name="T28" fmla="*/ 0 w 725"/>
                <a:gd name="T29" fmla="*/ 0 h 1198"/>
                <a:gd name="T30" fmla="*/ 0 w 725"/>
                <a:gd name="T31" fmla="*/ 0 h 1198"/>
                <a:gd name="T32" fmla="*/ 0 w 725"/>
                <a:gd name="T33" fmla="*/ 0 h 1198"/>
                <a:gd name="T34" fmla="*/ 0 w 725"/>
                <a:gd name="T35" fmla="*/ 0 h 1198"/>
                <a:gd name="T36" fmla="*/ 0 w 725"/>
                <a:gd name="T37" fmla="*/ 0 h 1198"/>
                <a:gd name="T38" fmla="*/ 0 w 725"/>
                <a:gd name="T39" fmla="*/ 0 h 1198"/>
                <a:gd name="T40" fmla="*/ 0 w 725"/>
                <a:gd name="T41" fmla="*/ 0 h 1198"/>
                <a:gd name="T42" fmla="*/ 0 w 725"/>
                <a:gd name="T43" fmla="*/ 0 h 1198"/>
                <a:gd name="T44" fmla="*/ 0 w 725"/>
                <a:gd name="T45" fmla="*/ 0 h 1198"/>
                <a:gd name="T46" fmla="*/ 0 w 725"/>
                <a:gd name="T47" fmla="*/ 0 h 1198"/>
                <a:gd name="T48" fmla="*/ 0 w 725"/>
                <a:gd name="T49" fmla="*/ 0 h 1198"/>
                <a:gd name="T50" fmla="*/ 0 w 725"/>
                <a:gd name="T51" fmla="*/ 0 h 1198"/>
                <a:gd name="T52" fmla="*/ 0 w 725"/>
                <a:gd name="T53" fmla="*/ 0 h 1198"/>
                <a:gd name="T54" fmla="*/ 0 w 725"/>
                <a:gd name="T55" fmla="*/ 0 h 1198"/>
                <a:gd name="T56" fmla="*/ 0 w 725"/>
                <a:gd name="T57" fmla="*/ 0 h 1198"/>
                <a:gd name="T58" fmla="*/ 0 w 725"/>
                <a:gd name="T59" fmla="*/ 0 h 1198"/>
                <a:gd name="T60" fmla="*/ 0 w 725"/>
                <a:gd name="T61" fmla="*/ 0 h 1198"/>
                <a:gd name="T62" fmla="*/ 0 w 725"/>
                <a:gd name="T63" fmla="*/ 0 h 1198"/>
                <a:gd name="T64" fmla="*/ 0 w 725"/>
                <a:gd name="T65" fmla="*/ 0 h 1198"/>
                <a:gd name="T66" fmla="*/ 0 w 725"/>
                <a:gd name="T67" fmla="*/ 0 h 1198"/>
                <a:gd name="T68" fmla="*/ 0 w 725"/>
                <a:gd name="T69" fmla="*/ 0 h 1198"/>
                <a:gd name="T70" fmla="*/ 0 w 725"/>
                <a:gd name="T71" fmla="*/ 0 h 1198"/>
                <a:gd name="T72" fmla="*/ 0 w 725"/>
                <a:gd name="T73" fmla="*/ 0 h 1198"/>
                <a:gd name="T74" fmla="*/ 0 w 725"/>
                <a:gd name="T75" fmla="*/ 0 h 1198"/>
                <a:gd name="T76" fmla="*/ 0 w 725"/>
                <a:gd name="T77" fmla="*/ 0 h 119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725" h="1198">
                  <a:moveTo>
                    <a:pt x="725" y="1005"/>
                  </a:moveTo>
                  <a:lnTo>
                    <a:pt x="630" y="990"/>
                  </a:lnTo>
                  <a:lnTo>
                    <a:pt x="549" y="986"/>
                  </a:lnTo>
                  <a:lnTo>
                    <a:pt x="460" y="978"/>
                  </a:lnTo>
                  <a:lnTo>
                    <a:pt x="359" y="963"/>
                  </a:lnTo>
                  <a:lnTo>
                    <a:pt x="314" y="932"/>
                  </a:lnTo>
                  <a:lnTo>
                    <a:pt x="193" y="780"/>
                  </a:lnTo>
                  <a:lnTo>
                    <a:pt x="256" y="825"/>
                  </a:lnTo>
                  <a:lnTo>
                    <a:pt x="297" y="861"/>
                  </a:lnTo>
                  <a:lnTo>
                    <a:pt x="274" y="753"/>
                  </a:lnTo>
                  <a:lnTo>
                    <a:pt x="228" y="712"/>
                  </a:lnTo>
                  <a:lnTo>
                    <a:pt x="162" y="600"/>
                  </a:lnTo>
                  <a:lnTo>
                    <a:pt x="225" y="653"/>
                  </a:lnTo>
                  <a:lnTo>
                    <a:pt x="266" y="668"/>
                  </a:lnTo>
                  <a:lnTo>
                    <a:pt x="256" y="590"/>
                  </a:lnTo>
                  <a:lnTo>
                    <a:pt x="211" y="532"/>
                  </a:lnTo>
                  <a:lnTo>
                    <a:pt x="167" y="487"/>
                  </a:lnTo>
                  <a:lnTo>
                    <a:pt x="121" y="355"/>
                  </a:lnTo>
                  <a:lnTo>
                    <a:pt x="207" y="464"/>
                  </a:lnTo>
                  <a:lnTo>
                    <a:pt x="256" y="504"/>
                  </a:lnTo>
                  <a:lnTo>
                    <a:pt x="261" y="337"/>
                  </a:lnTo>
                  <a:lnTo>
                    <a:pt x="274" y="271"/>
                  </a:lnTo>
                  <a:lnTo>
                    <a:pt x="301" y="240"/>
                  </a:lnTo>
                  <a:lnTo>
                    <a:pt x="341" y="190"/>
                  </a:lnTo>
                  <a:lnTo>
                    <a:pt x="405" y="167"/>
                  </a:lnTo>
                  <a:lnTo>
                    <a:pt x="437" y="153"/>
                  </a:lnTo>
                  <a:lnTo>
                    <a:pt x="347" y="68"/>
                  </a:lnTo>
                  <a:lnTo>
                    <a:pt x="251" y="90"/>
                  </a:lnTo>
                  <a:lnTo>
                    <a:pt x="188" y="127"/>
                  </a:lnTo>
                  <a:lnTo>
                    <a:pt x="167" y="162"/>
                  </a:lnTo>
                  <a:lnTo>
                    <a:pt x="184" y="107"/>
                  </a:lnTo>
                  <a:lnTo>
                    <a:pt x="220" y="90"/>
                  </a:lnTo>
                  <a:lnTo>
                    <a:pt x="278" y="68"/>
                  </a:lnTo>
                  <a:lnTo>
                    <a:pt x="324" y="60"/>
                  </a:lnTo>
                  <a:lnTo>
                    <a:pt x="297" y="45"/>
                  </a:lnTo>
                  <a:lnTo>
                    <a:pt x="251" y="32"/>
                  </a:lnTo>
                  <a:lnTo>
                    <a:pt x="211" y="17"/>
                  </a:lnTo>
                  <a:lnTo>
                    <a:pt x="188" y="0"/>
                  </a:lnTo>
                  <a:lnTo>
                    <a:pt x="136" y="37"/>
                  </a:lnTo>
                  <a:lnTo>
                    <a:pt x="104" y="68"/>
                  </a:lnTo>
                  <a:lnTo>
                    <a:pt x="73" y="107"/>
                  </a:lnTo>
                  <a:lnTo>
                    <a:pt x="27" y="130"/>
                  </a:lnTo>
                  <a:lnTo>
                    <a:pt x="18" y="172"/>
                  </a:lnTo>
                  <a:lnTo>
                    <a:pt x="0" y="240"/>
                  </a:lnTo>
                  <a:lnTo>
                    <a:pt x="0" y="342"/>
                  </a:lnTo>
                  <a:lnTo>
                    <a:pt x="5" y="450"/>
                  </a:lnTo>
                  <a:lnTo>
                    <a:pt x="8" y="573"/>
                  </a:lnTo>
                  <a:lnTo>
                    <a:pt x="31" y="698"/>
                  </a:lnTo>
                  <a:lnTo>
                    <a:pt x="58" y="830"/>
                  </a:lnTo>
                  <a:lnTo>
                    <a:pt x="73" y="941"/>
                  </a:lnTo>
                  <a:lnTo>
                    <a:pt x="95" y="1022"/>
                  </a:lnTo>
                  <a:lnTo>
                    <a:pt x="90" y="1095"/>
                  </a:lnTo>
                  <a:lnTo>
                    <a:pt x="99" y="1135"/>
                  </a:lnTo>
                  <a:lnTo>
                    <a:pt x="131" y="1166"/>
                  </a:lnTo>
                  <a:lnTo>
                    <a:pt x="171" y="1193"/>
                  </a:lnTo>
                  <a:lnTo>
                    <a:pt x="225" y="1198"/>
                  </a:lnTo>
                  <a:lnTo>
                    <a:pt x="251" y="1185"/>
                  </a:lnTo>
                  <a:lnTo>
                    <a:pt x="288" y="1181"/>
                  </a:lnTo>
                  <a:lnTo>
                    <a:pt x="374" y="1163"/>
                  </a:lnTo>
                  <a:lnTo>
                    <a:pt x="337" y="1118"/>
                  </a:lnTo>
                  <a:lnTo>
                    <a:pt x="297" y="1053"/>
                  </a:lnTo>
                  <a:lnTo>
                    <a:pt x="356" y="1099"/>
                  </a:lnTo>
                  <a:lnTo>
                    <a:pt x="401" y="1140"/>
                  </a:lnTo>
                  <a:lnTo>
                    <a:pt x="433" y="1163"/>
                  </a:lnTo>
                  <a:lnTo>
                    <a:pt x="477" y="1185"/>
                  </a:lnTo>
                  <a:lnTo>
                    <a:pt x="527" y="1185"/>
                  </a:lnTo>
                  <a:lnTo>
                    <a:pt x="575" y="1185"/>
                  </a:lnTo>
                  <a:lnTo>
                    <a:pt x="603" y="1172"/>
                  </a:lnTo>
                  <a:lnTo>
                    <a:pt x="616" y="1158"/>
                  </a:lnTo>
                  <a:lnTo>
                    <a:pt x="553" y="1122"/>
                  </a:lnTo>
                  <a:lnTo>
                    <a:pt x="491" y="1063"/>
                  </a:lnTo>
                  <a:lnTo>
                    <a:pt x="472" y="1036"/>
                  </a:lnTo>
                  <a:lnTo>
                    <a:pt x="523" y="1050"/>
                  </a:lnTo>
                  <a:lnTo>
                    <a:pt x="598" y="1108"/>
                  </a:lnTo>
                  <a:lnTo>
                    <a:pt x="630" y="1135"/>
                  </a:lnTo>
                  <a:lnTo>
                    <a:pt x="702" y="1140"/>
                  </a:lnTo>
                  <a:lnTo>
                    <a:pt x="725" y="1126"/>
                  </a:lnTo>
                  <a:lnTo>
                    <a:pt x="725" y="1095"/>
                  </a:lnTo>
                  <a:lnTo>
                    <a:pt x="725" y="1005"/>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85" name="Freeform 178"/>
            <p:cNvSpPr>
              <a:spLocks/>
            </p:cNvSpPr>
            <p:nvPr/>
          </p:nvSpPr>
          <p:spPr bwMode="auto">
            <a:xfrm>
              <a:off x="176" y="1968"/>
              <a:ext cx="43" cy="110"/>
            </a:xfrm>
            <a:custGeom>
              <a:avLst/>
              <a:gdLst>
                <a:gd name="T0" fmla="*/ 0 w 211"/>
                <a:gd name="T1" fmla="*/ 0 h 553"/>
                <a:gd name="T2" fmla="*/ 0 w 211"/>
                <a:gd name="T3" fmla="*/ 0 h 553"/>
                <a:gd name="T4" fmla="*/ 0 w 211"/>
                <a:gd name="T5" fmla="*/ 0 h 553"/>
                <a:gd name="T6" fmla="*/ 0 w 211"/>
                <a:gd name="T7" fmla="*/ 0 h 553"/>
                <a:gd name="T8" fmla="*/ 0 w 211"/>
                <a:gd name="T9" fmla="*/ 0 h 553"/>
                <a:gd name="T10" fmla="*/ 0 w 211"/>
                <a:gd name="T11" fmla="*/ 0 h 553"/>
                <a:gd name="T12" fmla="*/ 0 w 211"/>
                <a:gd name="T13" fmla="*/ 0 h 553"/>
                <a:gd name="T14" fmla="*/ 0 w 211"/>
                <a:gd name="T15" fmla="*/ 0 h 553"/>
                <a:gd name="T16" fmla="*/ 0 w 211"/>
                <a:gd name="T17" fmla="*/ 0 h 553"/>
                <a:gd name="T18" fmla="*/ 0 w 211"/>
                <a:gd name="T19" fmla="*/ 0 h 553"/>
                <a:gd name="T20" fmla="*/ 0 w 211"/>
                <a:gd name="T21" fmla="*/ 0 h 553"/>
                <a:gd name="T22" fmla="*/ 0 w 211"/>
                <a:gd name="T23" fmla="*/ 0 h 553"/>
                <a:gd name="T24" fmla="*/ 0 w 211"/>
                <a:gd name="T25" fmla="*/ 0 h 553"/>
                <a:gd name="T26" fmla="*/ 0 w 211"/>
                <a:gd name="T27" fmla="*/ 0 h 553"/>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11" h="553">
                  <a:moveTo>
                    <a:pt x="211" y="553"/>
                  </a:moveTo>
                  <a:lnTo>
                    <a:pt x="173" y="535"/>
                  </a:lnTo>
                  <a:lnTo>
                    <a:pt x="134" y="490"/>
                  </a:lnTo>
                  <a:lnTo>
                    <a:pt x="99" y="410"/>
                  </a:lnTo>
                  <a:lnTo>
                    <a:pt x="81" y="342"/>
                  </a:lnTo>
                  <a:lnTo>
                    <a:pt x="53" y="265"/>
                  </a:lnTo>
                  <a:lnTo>
                    <a:pt x="41" y="192"/>
                  </a:lnTo>
                  <a:lnTo>
                    <a:pt x="19" y="81"/>
                  </a:lnTo>
                  <a:lnTo>
                    <a:pt x="0" y="0"/>
                  </a:lnTo>
                  <a:lnTo>
                    <a:pt x="45" y="162"/>
                  </a:lnTo>
                  <a:lnTo>
                    <a:pt x="81" y="287"/>
                  </a:lnTo>
                  <a:lnTo>
                    <a:pt x="121" y="373"/>
                  </a:lnTo>
                  <a:lnTo>
                    <a:pt x="183" y="463"/>
                  </a:lnTo>
                  <a:lnTo>
                    <a:pt x="211" y="553"/>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86" name="Freeform 179"/>
            <p:cNvSpPr>
              <a:spLocks/>
            </p:cNvSpPr>
            <p:nvPr/>
          </p:nvSpPr>
          <p:spPr bwMode="auto">
            <a:xfrm>
              <a:off x="220" y="1878"/>
              <a:ext cx="167" cy="167"/>
            </a:xfrm>
            <a:custGeom>
              <a:avLst/>
              <a:gdLst>
                <a:gd name="T0" fmla="*/ 0 w 838"/>
                <a:gd name="T1" fmla="*/ 0 h 832"/>
                <a:gd name="T2" fmla="*/ 0 w 838"/>
                <a:gd name="T3" fmla="*/ 0 h 832"/>
                <a:gd name="T4" fmla="*/ 0 w 838"/>
                <a:gd name="T5" fmla="*/ 0 h 832"/>
                <a:gd name="T6" fmla="*/ 0 w 838"/>
                <a:gd name="T7" fmla="*/ 0 h 832"/>
                <a:gd name="T8" fmla="*/ 0 w 838"/>
                <a:gd name="T9" fmla="*/ 0 h 832"/>
                <a:gd name="T10" fmla="*/ 0 w 838"/>
                <a:gd name="T11" fmla="*/ 0 h 832"/>
                <a:gd name="T12" fmla="*/ 0 w 838"/>
                <a:gd name="T13" fmla="*/ 0 h 832"/>
                <a:gd name="T14" fmla="*/ 0 w 838"/>
                <a:gd name="T15" fmla="*/ 0 h 832"/>
                <a:gd name="T16" fmla="*/ 0 w 838"/>
                <a:gd name="T17" fmla="*/ 0 h 832"/>
                <a:gd name="T18" fmla="*/ 0 w 838"/>
                <a:gd name="T19" fmla="*/ 0 h 832"/>
                <a:gd name="T20" fmla="*/ 0 w 838"/>
                <a:gd name="T21" fmla="*/ 0 h 832"/>
                <a:gd name="T22" fmla="*/ 0 w 838"/>
                <a:gd name="T23" fmla="*/ 0 h 832"/>
                <a:gd name="T24" fmla="*/ 0 w 838"/>
                <a:gd name="T25" fmla="*/ 0 h 832"/>
                <a:gd name="T26" fmla="*/ 0 w 838"/>
                <a:gd name="T27" fmla="*/ 0 h 832"/>
                <a:gd name="T28" fmla="*/ 0 w 838"/>
                <a:gd name="T29" fmla="*/ 0 h 832"/>
                <a:gd name="T30" fmla="*/ 0 w 838"/>
                <a:gd name="T31" fmla="*/ 0 h 832"/>
                <a:gd name="T32" fmla="*/ 0 w 838"/>
                <a:gd name="T33" fmla="*/ 0 h 832"/>
                <a:gd name="T34" fmla="*/ 0 w 838"/>
                <a:gd name="T35" fmla="*/ 0 h 832"/>
                <a:gd name="T36" fmla="*/ 0 w 838"/>
                <a:gd name="T37" fmla="*/ 0 h 832"/>
                <a:gd name="T38" fmla="*/ 0 w 838"/>
                <a:gd name="T39" fmla="*/ 0 h 832"/>
                <a:gd name="T40" fmla="*/ 0 w 838"/>
                <a:gd name="T41" fmla="*/ 0 h 832"/>
                <a:gd name="T42" fmla="*/ 0 w 838"/>
                <a:gd name="T43" fmla="*/ 0 h 832"/>
                <a:gd name="T44" fmla="*/ 0 w 838"/>
                <a:gd name="T45" fmla="*/ 0 h 832"/>
                <a:gd name="T46" fmla="*/ 0 w 838"/>
                <a:gd name="T47" fmla="*/ 0 h 832"/>
                <a:gd name="T48" fmla="*/ 0 w 838"/>
                <a:gd name="T49" fmla="*/ 0 h 832"/>
                <a:gd name="T50" fmla="*/ 0 w 838"/>
                <a:gd name="T51" fmla="*/ 0 h 832"/>
                <a:gd name="T52" fmla="*/ 0 w 838"/>
                <a:gd name="T53" fmla="*/ 0 h 832"/>
                <a:gd name="T54" fmla="*/ 0 w 838"/>
                <a:gd name="T55" fmla="*/ 0 h 832"/>
                <a:gd name="T56" fmla="*/ 0 w 838"/>
                <a:gd name="T57" fmla="*/ 0 h 832"/>
                <a:gd name="T58" fmla="*/ 0 w 838"/>
                <a:gd name="T59" fmla="*/ 0 h 832"/>
                <a:gd name="T60" fmla="*/ 0 w 838"/>
                <a:gd name="T61" fmla="*/ 0 h 832"/>
                <a:gd name="T62" fmla="*/ 0 w 838"/>
                <a:gd name="T63" fmla="*/ 0 h 832"/>
                <a:gd name="T64" fmla="*/ 0 w 838"/>
                <a:gd name="T65" fmla="*/ 0 h 832"/>
                <a:gd name="T66" fmla="*/ 0 w 838"/>
                <a:gd name="T67" fmla="*/ 0 h 832"/>
                <a:gd name="T68" fmla="*/ 0 w 838"/>
                <a:gd name="T69" fmla="*/ 0 h 832"/>
                <a:gd name="T70" fmla="*/ 0 w 838"/>
                <a:gd name="T71" fmla="*/ 0 h 832"/>
                <a:gd name="T72" fmla="*/ 0 w 838"/>
                <a:gd name="T73" fmla="*/ 0 h 832"/>
                <a:gd name="T74" fmla="*/ 0 w 838"/>
                <a:gd name="T75" fmla="*/ 0 h 832"/>
                <a:gd name="T76" fmla="*/ 0 w 838"/>
                <a:gd name="T77" fmla="*/ 0 h 832"/>
                <a:gd name="T78" fmla="*/ 0 w 838"/>
                <a:gd name="T79" fmla="*/ 0 h 832"/>
                <a:gd name="T80" fmla="*/ 0 w 838"/>
                <a:gd name="T81" fmla="*/ 0 h 832"/>
                <a:gd name="T82" fmla="*/ 0 w 838"/>
                <a:gd name="T83" fmla="*/ 0 h 832"/>
                <a:gd name="T84" fmla="*/ 0 w 838"/>
                <a:gd name="T85" fmla="*/ 0 h 832"/>
                <a:gd name="T86" fmla="*/ 0 w 838"/>
                <a:gd name="T87" fmla="*/ 0 h 832"/>
                <a:gd name="T88" fmla="*/ 0 w 838"/>
                <a:gd name="T89" fmla="*/ 0 h 832"/>
                <a:gd name="T90" fmla="*/ 0 w 838"/>
                <a:gd name="T91" fmla="*/ 0 h 832"/>
                <a:gd name="T92" fmla="*/ 0 w 838"/>
                <a:gd name="T93" fmla="*/ 0 h 832"/>
                <a:gd name="T94" fmla="*/ 0 w 838"/>
                <a:gd name="T95" fmla="*/ 0 h 832"/>
                <a:gd name="T96" fmla="*/ 0 w 838"/>
                <a:gd name="T97" fmla="*/ 0 h 832"/>
                <a:gd name="T98" fmla="*/ 0 w 838"/>
                <a:gd name="T99" fmla="*/ 0 h 832"/>
                <a:gd name="T100" fmla="*/ 0 w 838"/>
                <a:gd name="T101" fmla="*/ 0 h 832"/>
                <a:gd name="T102" fmla="*/ 0 w 838"/>
                <a:gd name="T103" fmla="*/ 0 h 832"/>
                <a:gd name="T104" fmla="*/ 0 w 838"/>
                <a:gd name="T105" fmla="*/ 0 h 832"/>
                <a:gd name="T106" fmla="*/ 0 w 838"/>
                <a:gd name="T107" fmla="*/ 0 h 832"/>
                <a:gd name="T108" fmla="*/ 0 w 838"/>
                <a:gd name="T109" fmla="*/ 0 h 832"/>
                <a:gd name="T110" fmla="*/ 0 w 838"/>
                <a:gd name="T111" fmla="*/ 0 h 832"/>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838" h="832">
                  <a:moveTo>
                    <a:pt x="155" y="0"/>
                  </a:moveTo>
                  <a:lnTo>
                    <a:pt x="253" y="30"/>
                  </a:lnTo>
                  <a:lnTo>
                    <a:pt x="298" y="70"/>
                  </a:lnTo>
                  <a:lnTo>
                    <a:pt x="326" y="153"/>
                  </a:lnTo>
                  <a:lnTo>
                    <a:pt x="326" y="228"/>
                  </a:lnTo>
                  <a:lnTo>
                    <a:pt x="311" y="272"/>
                  </a:lnTo>
                  <a:lnTo>
                    <a:pt x="320" y="350"/>
                  </a:lnTo>
                  <a:lnTo>
                    <a:pt x="320" y="408"/>
                  </a:lnTo>
                  <a:lnTo>
                    <a:pt x="306" y="423"/>
                  </a:lnTo>
                  <a:lnTo>
                    <a:pt x="320" y="445"/>
                  </a:lnTo>
                  <a:lnTo>
                    <a:pt x="329" y="467"/>
                  </a:lnTo>
                  <a:lnTo>
                    <a:pt x="311" y="490"/>
                  </a:lnTo>
                  <a:lnTo>
                    <a:pt x="311" y="513"/>
                  </a:lnTo>
                  <a:lnTo>
                    <a:pt x="347" y="521"/>
                  </a:lnTo>
                  <a:lnTo>
                    <a:pt x="343" y="544"/>
                  </a:lnTo>
                  <a:lnTo>
                    <a:pt x="378" y="557"/>
                  </a:lnTo>
                  <a:lnTo>
                    <a:pt x="411" y="548"/>
                  </a:lnTo>
                  <a:lnTo>
                    <a:pt x="433" y="557"/>
                  </a:lnTo>
                  <a:lnTo>
                    <a:pt x="532" y="571"/>
                  </a:lnTo>
                  <a:lnTo>
                    <a:pt x="622" y="567"/>
                  </a:lnTo>
                  <a:lnTo>
                    <a:pt x="679" y="571"/>
                  </a:lnTo>
                  <a:lnTo>
                    <a:pt x="717" y="594"/>
                  </a:lnTo>
                  <a:lnTo>
                    <a:pt x="807" y="594"/>
                  </a:lnTo>
                  <a:lnTo>
                    <a:pt x="838" y="625"/>
                  </a:lnTo>
                  <a:lnTo>
                    <a:pt x="838" y="660"/>
                  </a:lnTo>
                  <a:lnTo>
                    <a:pt x="833" y="719"/>
                  </a:lnTo>
                  <a:lnTo>
                    <a:pt x="762" y="738"/>
                  </a:lnTo>
                  <a:lnTo>
                    <a:pt x="762" y="700"/>
                  </a:lnTo>
                  <a:lnTo>
                    <a:pt x="757" y="669"/>
                  </a:lnTo>
                  <a:lnTo>
                    <a:pt x="743" y="656"/>
                  </a:lnTo>
                  <a:lnTo>
                    <a:pt x="739" y="692"/>
                  </a:lnTo>
                  <a:lnTo>
                    <a:pt x="734" y="738"/>
                  </a:lnTo>
                  <a:lnTo>
                    <a:pt x="717" y="765"/>
                  </a:lnTo>
                  <a:lnTo>
                    <a:pt x="685" y="800"/>
                  </a:lnTo>
                  <a:lnTo>
                    <a:pt x="610" y="818"/>
                  </a:lnTo>
                  <a:lnTo>
                    <a:pt x="550" y="828"/>
                  </a:lnTo>
                  <a:lnTo>
                    <a:pt x="482" y="832"/>
                  </a:lnTo>
                  <a:lnTo>
                    <a:pt x="569" y="782"/>
                  </a:lnTo>
                  <a:lnTo>
                    <a:pt x="627" y="738"/>
                  </a:lnTo>
                  <a:lnTo>
                    <a:pt x="639" y="700"/>
                  </a:lnTo>
                  <a:lnTo>
                    <a:pt x="631" y="669"/>
                  </a:lnTo>
                  <a:lnTo>
                    <a:pt x="582" y="665"/>
                  </a:lnTo>
                  <a:lnTo>
                    <a:pt x="564" y="700"/>
                  </a:lnTo>
                  <a:lnTo>
                    <a:pt x="550" y="742"/>
                  </a:lnTo>
                  <a:lnTo>
                    <a:pt x="505" y="787"/>
                  </a:lnTo>
                  <a:lnTo>
                    <a:pt x="456" y="823"/>
                  </a:lnTo>
                  <a:lnTo>
                    <a:pt x="406" y="828"/>
                  </a:lnTo>
                  <a:lnTo>
                    <a:pt x="329" y="823"/>
                  </a:lnTo>
                  <a:lnTo>
                    <a:pt x="411" y="759"/>
                  </a:lnTo>
                  <a:lnTo>
                    <a:pt x="469" y="727"/>
                  </a:lnTo>
                  <a:lnTo>
                    <a:pt x="514" y="692"/>
                  </a:lnTo>
                  <a:lnTo>
                    <a:pt x="528" y="665"/>
                  </a:lnTo>
                  <a:lnTo>
                    <a:pt x="524" y="637"/>
                  </a:lnTo>
                  <a:lnTo>
                    <a:pt x="497" y="633"/>
                  </a:lnTo>
                  <a:lnTo>
                    <a:pt x="465" y="660"/>
                  </a:lnTo>
                  <a:lnTo>
                    <a:pt x="447" y="697"/>
                  </a:lnTo>
                  <a:lnTo>
                    <a:pt x="406" y="742"/>
                  </a:lnTo>
                  <a:lnTo>
                    <a:pt x="356" y="765"/>
                  </a:lnTo>
                  <a:lnTo>
                    <a:pt x="320" y="787"/>
                  </a:lnTo>
                  <a:lnTo>
                    <a:pt x="280" y="805"/>
                  </a:lnTo>
                  <a:lnTo>
                    <a:pt x="234" y="813"/>
                  </a:lnTo>
                  <a:lnTo>
                    <a:pt x="181" y="813"/>
                  </a:lnTo>
                  <a:lnTo>
                    <a:pt x="129" y="804"/>
                  </a:lnTo>
                  <a:lnTo>
                    <a:pt x="244" y="765"/>
                  </a:lnTo>
                  <a:lnTo>
                    <a:pt x="288" y="742"/>
                  </a:lnTo>
                  <a:lnTo>
                    <a:pt x="320" y="700"/>
                  </a:lnTo>
                  <a:lnTo>
                    <a:pt x="326" y="665"/>
                  </a:lnTo>
                  <a:lnTo>
                    <a:pt x="298" y="665"/>
                  </a:lnTo>
                  <a:lnTo>
                    <a:pt x="285" y="697"/>
                  </a:lnTo>
                  <a:lnTo>
                    <a:pt x="262" y="723"/>
                  </a:lnTo>
                  <a:lnTo>
                    <a:pt x="225" y="751"/>
                  </a:lnTo>
                  <a:lnTo>
                    <a:pt x="185" y="779"/>
                  </a:lnTo>
                  <a:lnTo>
                    <a:pt x="132" y="802"/>
                  </a:lnTo>
                  <a:lnTo>
                    <a:pt x="91" y="787"/>
                  </a:lnTo>
                  <a:lnTo>
                    <a:pt x="72" y="765"/>
                  </a:lnTo>
                  <a:lnTo>
                    <a:pt x="42" y="709"/>
                  </a:lnTo>
                  <a:lnTo>
                    <a:pt x="100" y="697"/>
                  </a:lnTo>
                  <a:lnTo>
                    <a:pt x="212" y="683"/>
                  </a:lnTo>
                  <a:lnTo>
                    <a:pt x="280" y="652"/>
                  </a:lnTo>
                  <a:lnTo>
                    <a:pt x="315" y="621"/>
                  </a:lnTo>
                  <a:lnTo>
                    <a:pt x="329" y="585"/>
                  </a:lnTo>
                  <a:lnTo>
                    <a:pt x="334" y="567"/>
                  </a:lnTo>
                  <a:lnTo>
                    <a:pt x="315" y="567"/>
                  </a:lnTo>
                  <a:lnTo>
                    <a:pt x="293" y="594"/>
                  </a:lnTo>
                  <a:lnTo>
                    <a:pt x="257" y="642"/>
                  </a:lnTo>
                  <a:lnTo>
                    <a:pt x="176" y="669"/>
                  </a:lnTo>
                  <a:lnTo>
                    <a:pt x="100" y="693"/>
                  </a:lnTo>
                  <a:lnTo>
                    <a:pt x="42" y="709"/>
                  </a:lnTo>
                  <a:lnTo>
                    <a:pt x="19" y="616"/>
                  </a:lnTo>
                  <a:lnTo>
                    <a:pt x="14" y="548"/>
                  </a:lnTo>
                  <a:lnTo>
                    <a:pt x="14" y="489"/>
                  </a:lnTo>
                  <a:lnTo>
                    <a:pt x="91" y="530"/>
                  </a:lnTo>
                  <a:lnTo>
                    <a:pt x="181" y="548"/>
                  </a:lnTo>
                  <a:lnTo>
                    <a:pt x="253" y="544"/>
                  </a:lnTo>
                  <a:lnTo>
                    <a:pt x="271" y="536"/>
                  </a:lnTo>
                  <a:lnTo>
                    <a:pt x="280" y="513"/>
                  </a:lnTo>
                  <a:lnTo>
                    <a:pt x="239" y="513"/>
                  </a:lnTo>
                  <a:lnTo>
                    <a:pt x="196" y="526"/>
                  </a:lnTo>
                  <a:lnTo>
                    <a:pt x="88" y="530"/>
                  </a:lnTo>
                  <a:lnTo>
                    <a:pt x="14" y="490"/>
                  </a:lnTo>
                  <a:lnTo>
                    <a:pt x="10" y="405"/>
                  </a:lnTo>
                  <a:lnTo>
                    <a:pt x="5" y="345"/>
                  </a:lnTo>
                  <a:lnTo>
                    <a:pt x="0" y="287"/>
                  </a:lnTo>
                  <a:lnTo>
                    <a:pt x="10" y="188"/>
                  </a:lnTo>
                  <a:lnTo>
                    <a:pt x="32" y="153"/>
                  </a:lnTo>
                  <a:lnTo>
                    <a:pt x="100" y="108"/>
                  </a:lnTo>
                  <a:lnTo>
                    <a:pt x="78" y="113"/>
                  </a:lnTo>
                  <a:lnTo>
                    <a:pt x="10" y="143"/>
                  </a:lnTo>
                  <a:lnTo>
                    <a:pt x="37" y="81"/>
                  </a:lnTo>
                  <a:lnTo>
                    <a:pt x="60" y="48"/>
                  </a:lnTo>
                  <a:lnTo>
                    <a:pt x="78" y="26"/>
                  </a:lnTo>
                  <a:lnTo>
                    <a:pt x="155"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87" name="Freeform 180"/>
            <p:cNvSpPr>
              <a:spLocks/>
            </p:cNvSpPr>
            <p:nvPr/>
          </p:nvSpPr>
          <p:spPr bwMode="auto">
            <a:xfrm>
              <a:off x="231" y="1940"/>
              <a:ext cx="42" cy="38"/>
            </a:xfrm>
            <a:custGeom>
              <a:avLst/>
              <a:gdLst>
                <a:gd name="T0" fmla="*/ 0 w 209"/>
                <a:gd name="T1" fmla="*/ 0 h 187"/>
                <a:gd name="T2" fmla="*/ 0 w 209"/>
                <a:gd name="T3" fmla="*/ 0 h 187"/>
                <a:gd name="T4" fmla="*/ 0 w 209"/>
                <a:gd name="T5" fmla="*/ 0 h 187"/>
                <a:gd name="T6" fmla="*/ 0 w 209"/>
                <a:gd name="T7" fmla="*/ 0 h 187"/>
                <a:gd name="T8" fmla="*/ 0 w 209"/>
                <a:gd name="T9" fmla="*/ 0 h 187"/>
                <a:gd name="T10" fmla="*/ 0 w 209"/>
                <a:gd name="T11" fmla="*/ 0 h 187"/>
                <a:gd name="T12" fmla="*/ 0 w 209"/>
                <a:gd name="T13" fmla="*/ 0 h 187"/>
                <a:gd name="T14" fmla="*/ 0 w 209"/>
                <a:gd name="T15" fmla="*/ 0 h 187"/>
                <a:gd name="T16" fmla="*/ 0 w 209"/>
                <a:gd name="T17" fmla="*/ 0 h 187"/>
                <a:gd name="T18" fmla="*/ 0 w 209"/>
                <a:gd name="T19" fmla="*/ 0 h 187"/>
                <a:gd name="T20" fmla="*/ 0 w 209"/>
                <a:gd name="T21" fmla="*/ 0 h 187"/>
                <a:gd name="T22" fmla="*/ 0 w 209"/>
                <a:gd name="T23" fmla="*/ 0 h 187"/>
                <a:gd name="T24" fmla="*/ 0 w 209"/>
                <a:gd name="T25" fmla="*/ 0 h 187"/>
                <a:gd name="T26" fmla="*/ 0 w 209"/>
                <a:gd name="T27" fmla="*/ 0 h 187"/>
                <a:gd name="T28" fmla="*/ 0 w 209"/>
                <a:gd name="T29" fmla="*/ 0 h 187"/>
                <a:gd name="T30" fmla="*/ 0 w 209"/>
                <a:gd name="T31" fmla="*/ 0 h 187"/>
                <a:gd name="T32" fmla="*/ 0 w 209"/>
                <a:gd name="T33" fmla="*/ 0 h 187"/>
                <a:gd name="T34" fmla="*/ 0 w 209"/>
                <a:gd name="T35" fmla="*/ 0 h 187"/>
                <a:gd name="T36" fmla="*/ 0 w 209"/>
                <a:gd name="T37" fmla="*/ 0 h 187"/>
                <a:gd name="T38" fmla="*/ 0 w 209"/>
                <a:gd name="T39" fmla="*/ 0 h 187"/>
                <a:gd name="T40" fmla="*/ 0 w 209"/>
                <a:gd name="T41" fmla="*/ 0 h 187"/>
                <a:gd name="T42" fmla="*/ 0 w 209"/>
                <a:gd name="T43" fmla="*/ 0 h 187"/>
                <a:gd name="T44" fmla="*/ 0 w 209"/>
                <a:gd name="T45" fmla="*/ 0 h 18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209" h="187">
                  <a:moveTo>
                    <a:pt x="209" y="0"/>
                  </a:moveTo>
                  <a:lnTo>
                    <a:pt x="209" y="15"/>
                  </a:lnTo>
                  <a:lnTo>
                    <a:pt x="182" y="51"/>
                  </a:lnTo>
                  <a:lnTo>
                    <a:pt x="157" y="71"/>
                  </a:lnTo>
                  <a:lnTo>
                    <a:pt x="100" y="113"/>
                  </a:lnTo>
                  <a:lnTo>
                    <a:pt x="77" y="130"/>
                  </a:lnTo>
                  <a:lnTo>
                    <a:pt x="25" y="170"/>
                  </a:lnTo>
                  <a:lnTo>
                    <a:pt x="82" y="152"/>
                  </a:lnTo>
                  <a:lnTo>
                    <a:pt x="140" y="135"/>
                  </a:lnTo>
                  <a:lnTo>
                    <a:pt x="198" y="130"/>
                  </a:lnTo>
                  <a:lnTo>
                    <a:pt x="194" y="147"/>
                  </a:lnTo>
                  <a:lnTo>
                    <a:pt x="100" y="164"/>
                  </a:lnTo>
                  <a:lnTo>
                    <a:pt x="52" y="184"/>
                  </a:lnTo>
                  <a:lnTo>
                    <a:pt x="25" y="187"/>
                  </a:lnTo>
                  <a:lnTo>
                    <a:pt x="2" y="180"/>
                  </a:lnTo>
                  <a:lnTo>
                    <a:pt x="0" y="158"/>
                  </a:lnTo>
                  <a:lnTo>
                    <a:pt x="18" y="141"/>
                  </a:lnTo>
                  <a:lnTo>
                    <a:pt x="44" y="116"/>
                  </a:lnTo>
                  <a:lnTo>
                    <a:pt x="75" y="80"/>
                  </a:lnTo>
                  <a:lnTo>
                    <a:pt x="107" y="40"/>
                  </a:lnTo>
                  <a:lnTo>
                    <a:pt x="144" y="12"/>
                  </a:lnTo>
                  <a:lnTo>
                    <a:pt x="184" y="2"/>
                  </a:lnTo>
                  <a:lnTo>
                    <a:pt x="209" y="0"/>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88" name="Freeform 181"/>
            <p:cNvSpPr>
              <a:spLocks/>
            </p:cNvSpPr>
            <p:nvPr/>
          </p:nvSpPr>
          <p:spPr bwMode="auto">
            <a:xfrm>
              <a:off x="232" y="1909"/>
              <a:ext cx="39" cy="49"/>
            </a:xfrm>
            <a:custGeom>
              <a:avLst/>
              <a:gdLst>
                <a:gd name="T0" fmla="*/ 0 w 192"/>
                <a:gd name="T1" fmla="*/ 0 h 246"/>
                <a:gd name="T2" fmla="*/ 0 w 192"/>
                <a:gd name="T3" fmla="*/ 0 h 246"/>
                <a:gd name="T4" fmla="*/ 0 w 192"/>
                <a:gd name="T5" fmla="*/ 0 h 246"/>
                <a:gd name="T6" fmla="*/ 0 w 192"/>
                <a:gd name="T7" fmla="*/ 0 h 246"/>
                <a:gd name="T8" fmla="*/ 0 w 192"/>
                <a:gd name="T9" fmla="*/ 0 h 246"/>
                <a:gd name="T10" fmla="*/ 0 w 192"/>
                <a:gd name="T11" fmla="*/ 0 h 246"/>
                <a:gd name="T12" fmla="*/ 0 w 192"/>
                <a:gd name="T13" fmla="*/ 0 h 246"/>
                <a:gd name="T14" fmla="*/ 0 w 192"/>
                <a:gd name="T15" fmla="*/ 0 h 246"/>
                <a:gd name="T16" fmla="*/ 0 w 192"/>
                <a:gd name="T17" fmla="*/ 0 h 246"/>
                <a:gd name="T18" fmla="*/ 0 w 192"/>
                <a:gd name="T19" fmla="*/ 0 h 246"/>
                <a:gd name="T20" fmla="*/ 0 w 192"/>
                <a:gd name="T21" fmla="*/ 0 h 246"/>
                <a:gd name="T22" fmla="*/ 0 w 192"/>
                <a:gd name="T23" fmla="*/ 0 h 246"/>
                <a:gd name="T24" fmla="*/ 0 w 192"/>
                <a:gd name="T25" fmla="*/ 0 h 246"/>
                <a:gd name="T26" fmla="*/ 0 w 192"/>
                <a:gd name="T27" fmla="*/ 0 h 246"/>
                <a:gd name="T28" fmla="*/ 0 w 192"/>
                <a:gd name="T29" fmla="*/ 0 h 246"/>
                <a:gd name="T30" fmla="*/ 0 w 192"/>
                <a:gd name="T31" fmla="*/ 0 h 246"/>
                <a:gd name="T32" fmla="*/ 0 w 192"/>
                <a:gd name="T33" fmla="*/ 0 h 24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92" h="246">
                  <a:moveTo>
                    <a:pt x="156" y="0"/>
                  </a:moveTo>
                  <a:lnTo>
                    <a:pt x="183" y="4"/>
                  </a:lnTo>
                  <a:lnTo>
                    <a:pt x="192" y="27"/>
                  </a:lnTo>
                  <a:lnTo>
                    <a:pt x="190" y="46"/>
                  </a:lnTo>
                  <a:lnTo>
                    <a:pt x="174" y="71"/>
                  </a:lnTo>
                  <a:lnTo>
                    <a:pt x="152" y="78"/>
                  </a:lnTo>
                  <a:lnTo>
                    <a:pt x="110" y="106"/>
                  </a:lnTo>
                  <a:lnTo>
                    <a:pt x="69" y="140"/>
                  </a:lnTo>
                  <a:lnTo>
                    <a:pt x="41" y="184"/>
                  </a:lnTo>
                  <a:lnTo>
                    <a:pt x="8" y="231"/>
                  </a:lnTo>
                  <a:lnTo>
                    <a:pt x="0" y="246"/>
                  </a:lnTo>
                  <a:lnTo>
                    <a:pt x="8" y="190"/>
                  </a:lnTo>
                  <a:lnTo>
                    <a:pt x="16" y="141"/>
                  </a:lnTo>
                  <a:lnTo>
                    <a:pt x="31" y="99"/>
                  </a:lnTo>
                  <a:lnTo>
                    <a:pt x="57" y="60"/>
                  </a:lnTo>
                  <a:lnTo>
                    <a:pt x="128" y="6"/>
                  </a:lnTo>
                  <a:lnTo>
                    <a:pt x="156" y="0"/>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89" name="Freeform 182"/>
            <p:cNvSpPr>
              <a:spLocks/>
            </p:cNvSpPr>
            <p:nvPr/>
          </p:nvSpPr>
          <p:spPr bwMode="auto">
            <a:xfrm>
              <a:off x="237" y="1860"/>
              <a:ext cx="41" cy="29"/>
            </a:xfrm>
            <a:custGeom>
              <a:avLst/>
              <a:gdLst>
                <a:gd name="T0" fmla="*/ 0 w 204"/>
                <a:gd name="T1" fmla="*/ 0 h 141"/>
                <a:gd name="T2" fmla="*/ 0 w 204"/>
                <a:gd name="T3" fmla="*/ 0 h 141"/>
                <a:gd name="T4" fmla="*/ 0 w 204"/>
                <a:gd name="T5" fmla="*/ 0 h 141"/>
                <a:gd name="T6" fmla="*/ 0 w 204"/>
                <a:gd name="T7" fmla="*/ 0 h 141"/>
                <a:gd name="T8" fmla="*/ 0 w 204"/>
                <a:gd name="T9" fmla="*/ 0 h 141"/>
                <a:gd name="T10" fmla="*/ 0 w 204"/>
                <a:gd name="T11" fmla="*/ 0 h 141"/>
                <a:gd name="T12" fmla="*/ 0 w 204"/>
                <a:gd name="T13" fmla="*/ 0 h 141"/>
                <a:gd name="T14" fmla="*/ 0 w 204"/>
                <a:gd name="T15" fmla="*/ 0 h 141"/>
                <a:gd name="T16" fmla="*/ 0 w 204"/>
                <a:gd name="T17" fmla="*/ 0 h 141"/>
                <a:gd name="T18" fmla="*/ 0 w 204"/>
                <a:gd name="T19" fmla="*/ 0 h 1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4" h="141">
                  <a:moveTo>
                    <a:pt x="204" y="141"/>
                  </a:moveTo>
                  <a:lnTo>
                    <a:pt x="169" y="110"/>
                  </a:lnTo>
                  <a:lnTo>
                    <a:pt x="111" y="89"/>
                  </a:lnTo>
                  <a:lnTo>
                    <a:pt x="71" y="78"/>
                  </a:lnTo>
                  <a:lnTo>
                    <a:pt x="0" y="0"/>
                  </a:lnTo>
                  <a:lnTo>
                    <a:pt x="53" y="30"/>
                  </a:lnTo>
                  <a:lnTo>
                    <a:pt x="103" y="51"/>
                  </a:lnTo>
                  <a:lnTo>
                    <a:pt x="138" y="69"/>
                  </a:lnTo>
                  <a:lnTo>
                    <a:pt x="155" y="89"/>
                  </a:lnTo>
                  <a:lnTo>
                    <a:pt x="204" y="141"/>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90" name="Freeform 183"/>
            <p:cNvSpPr>
              <a:spLocks/>
            </p:cNvSpPr>
            <p:nvPr/>
          </p:nvSpPr>
          <p:spPr bwMode="auto">
            <a:xfrm>
              <a:off x="286" y="1913"/>
              <a:ext cx="23" cy="73"/>
            </a:xfrm>
            <a:custGeom>
              <a:avLst/>
              <a:gdLst>
                <a:gd name="T0" fmla="*/ 0 w 115"/>
                <a:gd name="T1" fmla="*/ 0 h 368"/>
                <a:gd name="T2" fmla="*/ 0 w 115"/>
                <a:gd name="T3" fmla="*/ 0 h 368"/>
                <a:gd name="T4" fmla="*/ 0 w 115"/>
                <a:gd name="T5" fmla="*/ 0 h 368"/>
                <a:gd name="T6" fmla="*/ 0 w 115"/>
                <a:gd name="T7" fmla="*/ 0 h 368"/>
                <a:gd name="T8" fmla="*/ 0 w 115"/>
                <a:gd name="T9" fmla="*/ 0 h 368"/>
                <a:gd name="T10" fmla="*/ 0 w 115"/>
                <a:gd name="T11" fmla="*/ 0 h 368"/>
                <a:gd name="T12" fmla="*/ 0 w 115"/>
                <a:gd name="T13" fmla="*/ 0 h 368"/>
                <a:gd name="T14" fmla="*/ 0 w 115"/>
                <a:gd name="T15" fmla="*/ 0 h 368"/>
                <a:gd name="T16" fmla="*/ 0 w 115"/>
                <a:gd name="T17" fmla="*/ 0 h 368"/>
                <a:gd name="T18" fmla="*/ 0 w 115"/>
                <a:gd name="T19" fmla="*/ 0 h 368"/>
                <a:gd name="T20" fmla="*/ 0 w 115"/>
                <a:gd name="T21" fmla="*/ 0 h 368"/>
                <a:gd name="T22" fmla="*/ 0 w 115"/>
                <a:gd name="T23" fmla="*/ 0 h 368"/>
                <a:gd name="T24" fmla="*/ 0 w 115"/>
                <a:gd name="T25" fmla="*/ 0 h 368"/>
                <a:gd name="T26" fmla="*/ 0 w 115"/>
                <a:gd name="T27" fmla="*/ 0 h 368"/>
                <a:gd name="T28" fmla="*/ 0 w 115"/>
                <a:gd name="T29" fmla="*/ 0 h 368"/>
                <a:gd name="T30" fmla="*/ 0 w 115"/>
                <a:gd name="T31" fmla="*/ 0 h 368"/>
                <a:gd name="T32" fmla="*/ 0 w 115"/>
                <a:gd name="T33" fmla="*/ 0 h 368"/>
                <a:gd name="T34" fmla="*/ 0 w 115"/>
                <a:gd name="T35" fmla="*/ 0 h 368"/>
                <a:gd name="T36" fmla="*/ 0 w 115"/>
                <a:gd name="T37" fmla="*/ 0 h 36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15" h="368">
                  <a:moveTo>
                    <a:pt x="115" y="368"/>
                  </a:moveTo>
                  <a:lnTo>
                    <a:pt x="58" y="368"/>
                  </a:lnTo>
                  <a:lnTo>
                    <a:pt x="40" y="364"/>
                  </a:lnTo>
                  <a:lnTo>
                    <a:pt x="40" y="349"/>
                  </a:lnTo>
                  <a:lnTo>
                    <a:pt x="28" y="336"/>
                  </a:lnTo>
                  <a:lnTo>
                    <a:pt x="9" y="323"/>
                  </a:lnTo>
                  <a:lnTo>
                    <a:pt x="19" y="309"/>
                  </a:lnTo>
                  <a:lnTo>
                    <a:pt x="19" y="291"/>
                  </a:lnTo>
                  <a:lnTo>
                    <a:pt x="5" y="269"/>
                  </a:lnTo>
                  <a:lnTo>
                    <a:pt x="5" y="246"/>
                  </a:lnTo>
                  <a:lnTo>
                    <a:pt x="14" y="219"/>
                  </a:lnTo>
                  <a:lnTo>
                    <a:pt x="14" y="161"/>
                  </a:lnTo>
                  <a:lnTo>
                    <a:pt x="0" y="107"/>
                  </a:lnTo>
                  <a:lnTo>
                    <a:pt x="5" y="67"/>
                  </a:lnTo>
                  <a:lnTo>
                    <a:pt x="5" y="0"/>
                  </a:lnTo>
                  <a:lnTo>
                    <a:pt x="40" y="101"/>
                  </a:lnTo>
                  <a:lnTo>
                    <a:pt x="71" y="197"/>
                  </a:lnTo>
                  <a:lnTo>
                    <a:pt x="93" y="300"/>
                  </a:lnTo>
                  <a:lnTo>
                    <a:pt x="115" y="368"/>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91" name="Freeform 184"/>
            <p:cNvSpPr>
              <a:spLocks/>
            </p:cNvSpPr>
            <p:nvPr/>
          </p:nvSpPr>
          <p:spPr bwMode="auto">
            <a:xfrm>
              <a:off x="233" y="1992"/>
              <a:ext cx="41" cy="14"/>
            </a:xfrm>
            <a:custGeom>
              <a:avLst/>
              <a:gdLst>
                <a:gd name="T0" fmla="*/ 0 w 206"/>
                <a:gd name="T1" fmla="*/ 0 h 69"/>
                <a:gd name="T2" fmla="*/ 0 w 206"/>
                <a:gd name="T3" fmla="*/ 0 h 69"/>
                <a:gd name="T4" fmla="*/ 0 w 206"/>
                <a:gd name="T5" fmla="*/ 0 h 69"/>
                <a:gd name="T6" fmla="*/ 0 w 206"/>
                <a:gd name="T7" fmla="*/ 0 h 69"/>
                <a:gd name="T8" fmla="*/ 0 w 206"/>
                <a:gd name="T9" fmla="*/ 0 h 69"/>
                <a:gd name="T10" fmla="*/ 0 w 206"/>
                <a:gd name="T11" fmla="*/ 0 h 69"/>
                <a:gd name="T12" fmla="*/ 0 w 206"/>
                <a:gd name="T13" fmla="*/ 0 h 69"/>
                <a:gd name="T14" fmla="*/ 0 w 206"/>
                <a:gd name="T15" fmla="*/ 0 h 69"/>
                <a:gd name="T16" fmla="*/ 0 w 206"/>
                <a:gd name="T17" fmla="*/ 0 h 69"/>
                <a:gd name="T18" fmla="*/ 0 w 206"/>
                <a:gd name="T19" fmla="*/ 0 h 69"/>
                <a:gd name="T20" fmla="*/ 0 w 206"/>
                <a:gd name="T21" fmla="*/ 0 h 6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06" h="69">
                  <a:moveTo>
                    <a:pt x="42" y="34"/>
                  </a:moveTo>
                  <a:lnTo>
                    <a:pt x="87" y="15"/>
                  </a:lnTo>
                  <a:lnTo>
                    <a:pt x="129" y="3"/>
                  </a:lnTo>
                  <a:lnTo>
                    <a:pt x="184" y="0"/>
                  </a:lnTo>
                  <a:lnTo>
                    <a:pt x="206" y="4"/>
                  </a:lnTo>
                  <a:lnTo>
                    <a:pt x="196" y="26"/>
                  </a:lnTo>
                  <a:lnTo>
                    <a:pt x="174" y="43"/>
                  </a:lnTo>
                  <a:lnTo>
                    <a:pt x="126" y="57"/>
                  </a:lnTo>
                  <a:lnTo>
                    <a:pt x="50" y="69"/>
                  </a:lnTo>
                  <a:lnTo>
                    <a:pt x="0" y="65"/>
                  </a:lnTo>
                  <a:lnTo>
                    <a:pt x="42" y="34"/>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92" name="Freeform 185"/>
            <p:cNvSpPr>
              <a:spLocks/>
            </p:cNvSpPr>
            <p:nvPr/>
          </p:nvSpPr>
          <p:spPr bwMode="auto">
            <a:xfrm>
              <a:off x="284" y="1999"/>
              <a:ext cx="25" cy="31"/>
            </a:xfrm>
            <a:custGeom>
              <a:avLst/>
              <a:gdLst>
                <a:gd name="T0" fmla="*/ 0 w 124"/>
                <a:gd name="T1" fmla="*/ 0 h 154"/>
                <a:gd name="T2" fmla="*/ 0 w 124"/>
                <a:gd name="T3" fmla="*/ 0 h 154"/>
                <a:gd name="T4" fmla="*/ 0 w 124"/>
                <a:gd name="T5" fmla="*/ 0 h 154"/>
                <a:gd name="T6" fmla="*/ 0 w 124"/>
                <a:gd name="T7" fmla="*/ 0 h 154"/>
                <a:gd name="T8" fmla="*/ 0 w 124"/>
                <a:gd name="T9" fmla="*/ 0 h 154"/>
                <a:gd name="T10" fmla="*/ 0 w 124"/>
                <a:gd name="T11" fmla="*/ 0 h 154"/>
                <a:gd name="T12" fmla="*/ 0 w 124"/>
                <a:gd name="T13" fmla="*/ 0 h 154"/>
                <a:gd name="T14" fmla="*/ 0 w 124"/>
                <a:gd name="T15" fmla="*/ 0 h 154"/>
                <a:gd name="T16" fmla="*/ 0 w 124"/>
                <a:gd name="T17" fmla="*/ 0 h 154"/>
                <a:gd name="T18" fmla="*/ 0 w 124"/>
                <a:gd name="T19" fmla="*/ 0 h 154"/>
                <a:gd name="T20" fmla="*/ 0 w 124"/>
                <a:gd name="T21" fmla="*/ 0 h 154"/>
                <a:gd name="T22" fmla="*/ 0 w 124"/>
                <a:gd name="T23" fmla="*/ 0 h 154"/>
                <a:gd name="T24" fmla="*/ 0 w 124"/>
                <a:gd name="T25" fmla="*/ 0 h 15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24" h="154">
                  <a:moveTo>
                    <a:pt x="67" y="43"/>
                  </a:moveTo>
                  <a:lnTo>
                    <a:pt x="82" y="9"/>
                  </a:lnTo>
                  <a:lnTo>
                    <a:pt x="106" y="0"/>
                  </a:lnTo>
                  <a:lnTo>
                    <a:pt x="122" y="7"/>
                  </a:lnTo>
                  <a:lnTo>
                    <a:pt x="124" y="25"/>
                  </a:lnTo>
                  <a:lnTo>
                    <a:pt x="114" y="55"/>
                  </a:lnTo>
                  <a:lnTo>
                    <a:pt x="95" y="82"/>
                  </a:lnTo>
                  <a:lnTo>
                    <a:pt x="73" y="108"/>
                  </a:lnTo>
                  <a:lnTo>
                    <a:pt x="45" y="133"/>
                  </a:lnTo>
                  <a:lnTo>
                    <a:pt x="0" y="154"/>
                  </a:lnTo>
                  <a:lnTo>
                    <a:pt x="40" y="110"/>
                  </a:lnTo>
                  <a:lnTo>
                    <a:pt x="53" y="78"/>
                  </a:lnTo>
                  <a:lnTo>
                    <a:pt x="67" y="43"/>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93" name="Freeform 186"/>
            <p:cNvSpPr>
              <a:spLocks/>
            </p:cNvSpPr>
            <p:nvPr/>
          </p:nvSpPr>
          <p:spPr bwMode="auto">
            <a:xfrm>
              <a:off x="208" y="1836"/>
              <a:ext cx="60" cy="37"/>
            </a:xfrm>
            <a:custGeom>
              <a:avLst/>
              <a:gdLst>
                <a:gd name="T0" fmla="*/ 0 w 298"/>
                <a:gd name="T1" fmla="*/ 0 h 186"/>
                <a:gd name="T2" fmla="*/ 0 w 298"/>
                <a:gd name="T3" fmla="*/ 0 h 186"/>
                <a:gd name="T4" fmla="*/ 0 w 298"/>
                <a:gd name="T5" fmla="*/ 0 h 186"/>
                <a:gd name="T6" fmla="*/ 0 w 298"/>
                <a:gd name="T7" fmla="*/ 0 h 186"/>
                <a:gd name="T8" fmla="*/ 0 w 298"/>
                <a:gd name="T9" fmla="*/ 0 h 186"/>
                <a:gd name="T10" fmla="*/ 0 w 298"/>
                <a:gd name="T11" fmla="*/ 0 h 186"/>
                <a:gd name="T12" fmla="*/ 0 w 298"/>
                <a:gd name="T13" fmla="*/ 0 h 186"/>
                <a:gd name="T14" fmla="*/ 0 w 298"/>
                <a:gd name="T15" fmla="*/ 0 h 186"/>
                <a:gd name="T16" fmla="*/ 0 w 298"/>
                <a:gd name="T17" fmla="*/ 0 h 186"/>
                <a:gd name="T18" fmla="*/ 0 w 298"/>
                <a:gd name="T19" fmla="*/ 0 h 186"/>
                <a:gd name="T20" fmla="*/ 0 w 298"/>
                <a:gd name="T21" fmla="*/ 0 h 186"/>
                <a:gd name="T22" fmla="*/ 0 w 298"/>
                <a:gd name="T23" fmla="*/ 0 h 18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98" h="186">
                  <a:moveTo>
                    <a:pt x="298" y="186"/>
                  </a:moveTo>
                  <a:lnTo>
                    <a:pt x="289" y="109"/>
                  </a:lnTo>
                  <a:lnTo>
                    <a:pt x="226" y="82"/>
                  </a:lnTo>
                  <a:lnTo>
                    <a:pt x="142" y="49"/>
                  </a:lnTo>
                  <a:lnTo>
                    <a:pt x="80" y="25"/>
                  </a:lnTo>
                  <a:lnTo>
                    <a:pt x="23" y="0"/>
                  </a:lnTo>
                  <a:lnTo>
                    <a:pt x="0" y="53"/>
                  </a:lnTo>
                  <a:lnTo>
                    <a:pt x="55" y="84"/>
                  </a:lnTo>
                  <a:lnTo>
                    <a:pt x="119" y="107"/>
                  </a:lnTo>
                  <a:lnTo>
                    <a:pt x="168" y="122"/>
                  </a:lnTo>
                  <a:lnTo>
                    <a:pt x="229" y="154"/>
                  </a:lnTo>
                  <a:lnTo>
                    <a:pt x="298" y="186"/>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grpSp>
      <p:grpSp>
        <p:nvGrpSpPr>
          <p:cNvPr id="194" name="Group 187"/>
          <p:cNvGrpSpPr>
            <a:grpSpLocks/>
          </p:cNvGrpSpPr>
          <p:nvPr/>
        </p:nvGrpSpPr>
        <p:grpSpPr bwMode="auto">
          <a:xfrm>
            <a:off x="1794400" y="3397763"/>
            <a:ext cx="123814" cy="155175"/>
            <a:chOff x="141" y="2010"/>
            <a:chExt cx="123" cy="167"/>
          </a:xfrm>
        </p:grpSpPr>
        <p:sp>
          <p:nvSpPr>
            <p:cNvPr id="195" name="Freeform 188"/>
            <p:cNvSpPr>
              <a:spLocks/>
            </p:cNvSpPr>
            <p:nvPr/>
          </p:nvSpPr>
          <p:spPr bwMode="auto">
            <a:xfrm>
              <a:off x="141" y="2010"/>
              <a:ext cx="123" cy="167"/>
            </a:xfrm>
            <a:custGeom>
              <a:avLst/>
              <a:gdLst>
                <a:gd name="T0" fmla="*/ 0 w 617"/>
                <a:gd name="T1" fmla="*/ 0 h 835"/>
                <a:gd name="T2" fmla="*/ 0 w 617"/>
                <a:gd name="T3" fmla="*/ 0 h 835"/>
                <a:gd name="T4" fmla="*/ 0 w 617"/>
                <a:gd name="T5" fmla="*/ 0 h 835"/>
                <a:gd name="T6" fmla="*/ 0 w 617"/>
                <a:gd name="T7" fmla="*/ 0 h 835"/>
                <a:gd name="T8" fmla="*/ 0 w 617"/>
                <a:gd name="T9" fmla="*/ 0 h 835"/>
                <a:gd name="T10" fmla="*/ 0 w 617"/>
                <a:gd name="T11" fmla="*/ 0 h 835"/>
                <a:gd name="T12" fmla="*/ 0 w 617"/>
                <a:gd name="T13" fmla="*/ 0 h 835"/>
                <a:gd name="T14" fmla="*/ 0 w 617"/>
                <a:gd name="T15" fmla="*/ 0 h 835"/>
                <a:gd name="T16" fmla="*/ 0 w 617"/>
                <a:gd name="T17" fmla="*/ 0 h 835"/>
                <a:gd name="T18" fmla="*/ 0 w 617"/>
                <a:gd name="T19" fmla="*/ 0 h 835"/>
                <a:gd name="T20" fmla="*/ 0 w 617"/>
                <a:gd name="T21" fmla="*/ 0 h 835"/>
                <a:gd name="T22" fmla="*/ 0 w 617"/>
                <a:gd name="T23" fmla="*/ 0 h 835"/>
                <a:gd name="T24" fmla="*/ 0 w 617"/>
                <a:gd name="T25" fmla="*/ 0 h 835"/>
                <a:gd name="T26" fmla="*/ 0 w 617"/>
                <a:gd name="T27" fmla="*/ 0 h 835"/>
                <a:gd name="T28" fmla="*/ 0 w 617"/>
                <a:gd name="T29" fmla="*/ 0 h 835"/>
                <a:gd name="T30" fmla="*/ 0 w 617"/>
                <a:gd name="T31" fmla="*/ 0 h 835"/>
                <a:gd name="T32" fmla="*/ 0 w 617"/>
                <a:gd name="T33" fmla="*/ 0 h 835"/>
                <a:gd name="T34" fmla="*/ 0 w 617"/>
                <a:gd name="T35" fmla="*/ 0 h 835"/>
                <a:gd name="T36" fmla="*/ 0 w 617"/>
                <a:gd name="T37" fmla="*/ 0 h 835"/>
                <a:gd name="T38" fmla="*/ 0 w 617"/>
                <a:gd name="T39" fmla="*/ 0 h 835"/>
                <a:gd name="T40" fmla="*/ 0 w 617"/>
                <a:gd name="T41" fmla="*/ 0 h 835"/>
                <a:gd name="T42" fmla="*/ 0 w 617"/>
                <a:gd name="T43" fmla="*/ 0 h 835"/>
                <a:gd name="T44" fmla="*/ 0 w 617"/>
                <a:gd name="T45" fmla="*/ 0 h 835"/>
                <a:gd name="T46" fmla="*/ 0 w 617"/>
                <a:gd name="T47" fmla="*/ 0 h 835"/>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617" h="835">
                  <a:moveTo>
                    <a:pt x="342" y="123"/>
                  </a:moveTo>
                  <a:lnTo>
                    <a:pt x="229" y="113"/>
                  </a:lnTo>
                  <a:lnTo>
                    <a:pt x="160" y="96"/>
                  </a:lnTo>
                  <a:lnTo>
                    <a:pt x="139" y="64"/>
                  </a:lnTo>
                  <a:lnTo>
                    <a:pt x="139" y="38"/>
                  </a:lnTo>
                  <a:lnTo>
                    <a:pt x="121" y="15"/>
                  </a:lnTo>
                  <a:lnTo>
                    <a:pt x="58" y="0"/>
                  </a:lnTo>
                  <a:lnTo>
                    <a:pt x="0" y="5"/>
                  </a:lnTo>
                  <a:lnTo>
                    <a:pt x="70" y="650"/>
                  </a:lnTo>
                  <a:lnTo>
                    <a:pt x="121" y="710"/>
                  </a:lnTo>
                  <a:lnTo>
                    <a:pt x="183" y="768"/>
                  </a:lnTo>
                  <a:lnTo>
                    <a:pt x="273" y="813"/>
                  </a:lnTo>
                  <a:lnTo>
                    <a:pt x="377" y="827"/>
                  </a:lnTo>
                  <a:lnTo>
                    <a:pt x="518" y="835"/>
                  </a:lnTo>
                  <a:lnTo>
                    <a:pt x="599" y="823"/>
                  </a:lnTo>
                  <a:lnTo>
                    <a:pt x="617" y="777"/>
                  </a:lnTo>
                  <a:lnTo>
                    <a:pt x="608" y="718"/>
                  </a:lnTo>
                  <a:lnTo>
                    <a:pt x="550" y="537"/>
                  </a:lnTo>
                  <a:lnTo>
                    <a:pt x="500" y="357"/>
                  </a:lnTo>
                  <a:lnTo>
                    <a:pt x="478" y="221"/>
                  </a:lnTo>
                  <a:lnTo>
                    <a:pt x="478" y="186"/>
                  </a:lnTo>
                  <a:lnTo>
                    <a:pt x="446" y="136"/>
                  </a:lnTo>
                  <a:lnTo>
                    <a:pt x="409" y="123"/>
                  </a:lnTo>
                  <a:lnTo>
                    <a:pt x="342" y="123"/>
                  </a:lnTo>
                  <a:close/>
                </a:path>
              </a:pathLst>
            </a:custGeom>
            <a:solidFill>
              <a:srgbClr val="404040"/>
            </a:solidFill>
            <a:ln w="3175">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196" name="Freeform 189"/>
            <p:cNvSpPr>
              <a:spLocks/>
            </p:cNvSpPr>
            <p:nvPr/>
          </p:nvSpPr>
          <p:spPr bwMode="auto">
            <a:xfrm>
              <a:off x="143" y="2019"/>
              <a:ext cx="106" cy="153"/>
            </a:xfrm>
            <a:custGeom>
              <a:avLst/>
              <a:gdLst>
                <a:gd name="T0" fmla="*/ 0 w 531"/>
                <a:gd name="T1" fmla="*/ 0 h 766"/>
                <a:gd name="T2" fmla="*/ 0 w 531"/>
                <a:gd name="T3" fmla="*/ 0 h 766"/>
                <a:gd name="T4" fmla="*/ 0 w 531"/>
                <a:gd name="T5" fmla="*/ 0 h 766"/>
                <a:gd name="T6" fmla="*/ 0 w 531"/>
                <a:gd name="T7" fmla="*/ 0 h 766"/>
                <a:gd name="T8" fmla="*/ 0 w 531"/>
                <a:gd name="T9" fmla="*/ 0 h 766"/>
                <a:gd name="T10" fmla="*/ 0 w 531"/>
                <a:gd name="T11" fmla="*/ 0 h 766"/>
                <a:gd name="T12" fmla="*/ 0 w 531"/>
                <a:gd name="T13" fmla="*/ 0 h 766"/>
                <a:gd name="T14" fmla="*/ 0 w 531"/>
                <a:gd name="T15" fmla="*/ 0 h 766"/>
                <a:gd name="T16" fmla="*/ 0 w 531"/>
                <a:gd name="T17" fmla="*/ 0 h 766"/>
                <a:gd name="T18" fmla="*/ 0 w 531"/>
                <a:gd name="T19" fmla="*/ 0 h 766"/>
                <a:gd name="T20" fmla="*/ 0 w 531"/>
                <a:gd name="T21" fmla="*/ 0 h 766"/>
                <a:gd name="T22" fmla="*/ 0 w 531"/>
                <a:gd name="T23" fmla="*/ 0 h 766"/>
                <a:gd name="T24" fmla="*/ 0 w 531"/>
                <a:gd name="T25" fmla="*/ 0 h 766"/>
                <a:gd name="T26" fmla="*/ 0 w 531"/>
                <a:gd name="T27" fmla="*/ 0 h 766"/>
                <a:gd name="T28" fmla="*/ 0 w 531"/>
                <a:gd name="T29" fmla="*/ 0 h 766"/>
                <a:gd name="T30" fmla="*/ 0 w 531"/>
                <a:gd name="T31" fmla="*/ 0 h 766"/>
                <a:gd name="T32" fmla="*/ 0 w 531"/>
                <a:gd name="T33" fmla="*/ 0 h 766"/>
                <a:gd name="T34" fmla="*/ 0 w 531"/>
                <a:gd name="T35" fmla="*/ 0 h 766"/>
                <a:gd name="T36" fmla="*/ 0 w 531"/>
                <a:gd name="T37" fmla="*/ 0 h 766"/>
                <a:gd name="T38" fmla="*/ 0 w 531"/>
                <a:gd name="T39" fmla="*/ 0 h 766"/>
                <a:gd name="T40" fmla="*/ 0 w 531"/>
                <a:gd name="T41" fmla="*/ 0 h 76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531" h="766">
                  <a:moveTo>
                    <a:pt x="347" y="154"/>
                  </a:moveTo>
                  <a:lnTo>
                    <a:pt x="248" y="150"/>
                  </a:lnTo>
                  <a:lnTo>
                    <a:pt x="143" y="131"/>
                  </a:lnTo>
                  <a:lnTo>
                    <a:pt x="81" y="99"/>
                  </a:lnTo>
                  <a:lnTo>
                    <a:pt x="46" y="72"/>
                  </a:lnTo>
                  <a:lnTo>
                    <a:pt x="0" y="0"/>
                  </a:lnTo>
                  <a:lnTo>
                    <a:pt x="67" y="589"/>
                  </a:lnTo>
                  <a:lnTo>
                    <a:pt x="113" y="643"/>
                  </a:lnTo>
                  <a:lnTo>
                    <a:pt x="162" y="694"/>
                  </a:lnTo>
                  <a:lnTo>
                    <a:pt x="225" y="729"/>
                  </a:lnTo>
                  <a:lnTo>
                    <a:pt x="279" y="747"/>
                  </a:lnTo>
                  <a:lnTo>
                    <a:pt x="347" y="756"/>
                  </a:lnTo>
                  <a:lnTo>
                    <a:pt x="409" y="766"/>
                  </a:lnTo>
                  <a:lnTo>
                    <a:pt x="480" y="766"/>
                  </a:lnTo>
                  <a:lnTo>
                    <a:pt x="512" y="756"/>
                  </a:lnTo>
                  <a:lnTo>
                    <a:pt x="531" y="729"/>
                  </a:lnTo>
                  <a:lnTo>
                    <a:pt x="522" y="685"/>
                  </a:lnTo>
                  <a:lnTo>
                    <a:pt x="476" y="581"/>
                  </a:lnTo>
                  <a:lnTo>
                    <a:pt x="399" y="229"/>
                  </a:lnTo>
                  <a:lnTo>
                    <a:pt x="387" y="180"/>
                  </a:lnTo>
                  <a:lnTo>
                    <a:pt x="347" y="154"/>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grpSp>
      <p:sp>
        <p:nvSpPr>
          <p:cNvPr id="197" name="Freeform 190"/>
          <p:cNvSpPr>
            <a:spLocks/>
          </p:cNvSpPr>
          <p:nvPr/>
        </p:nvSpPr>
        <p:spPr bwMode="auto">
          <a:xfrm>
            <a:off x="2098400" y="3574309"/>
            <a:ext cx="9060" cy="131016"/>
          </a:xfrm>
          <a:custGeom>
            <a:avLst/>
            <a:gdLst>
              <a:gd name="T0" fmla="*/ 2147483646 w 43"/>
              <a:gd name="T1" fmla="*/ 0 h 703"/>
              <a:gd name="T2" fmla="*/ 2147483646 w 43"/>
              <a:gd name="T3" fmla="*/ 2147483646 h 703"/>
              <a:gd name="T4" fmla="*/ 2147483646 w 43"/>
              <a:gd name="T5" fmla="*/ 2147483646 h 703"/>
              <a:gd name="T6" fmla="*/ 2147483646 w 43"/>
              <a:gd name="T7" fmla="*/ 2147483646 h 703"/>
              <a:gd name="T8" fmla="*/ 2147483646 w 43"/>
              <a:gd name="T9" fmla="*/ 2147483646 h 703"/>
              <a:gd name="T10" fmla="*/ 2147483646 w 43"/>
              <a:gd name="T11" fmla="*/ 2147483646 h 703"/>
              <a:gd name="T12" fmla="*/ 2147483646 w 43"/>
              <a:gd name="T13" fmla="*/ 2147483646 h 703"/>
              <a:gd name="T14" fmla="*/ 0 w 43"/>
              <a:gd name="T15" fmla="*/ 2147483646 h 703"/>
              <a:gd name="T16" fmla="*/ 2147483646 w 43"/>
              <a:gd name="T17" fmla="*/ 2147483646 h 703"/>
              <a:gd name="T18" fmla="*/ 2147483646 w 43"/>
              <a:gd name="T19" fmla="*/ 2147483646 h 703"/>
              <a:gd name="T20" fmla="*/ 2147483646 w 43"/>
              <a:gd name="T21" fmla="*/ 2147483646 h 703"/>
              <a:gd name="T22" fmla="*/ 2147483646 w 43"/>
              <a:gd name="T23" fmla="*/ 2147483646 h 703"/>
              <a:gd name="T24" fmla="*/ 2147483646 w 43"/>
              <a:gd name="T25" fmla="*/ 2147483646 h 703"/>
              <a:gd name="T26" fmla="*/ 2147483646 w 43"/>
              <a:gd name="T27" fmla="*/ 2147483646 h 703"/>
              <a:gd name="T28" fmla="*/ 2147483646 w 43"/>
              <a:gd name="T29" fmla="*/ 0 h 70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43" h="703">
                <a:moveTo>
                  <a:pt x="29" y="0"/>
                </a:moveTo>
                <a:lnTo>
                  <a:pt x="43" y="36"/>
                </a:lnTo>
                <a:lnTo>
                  <a:pt x="27" y="63"/>
                </a:lnTo>
                <a:lnTo>
                  <a:pt x="14" y="122"/>
                </a:lnTo>
                <a:lnTo>
                  <a:pt x="32" y="176"/>
                </a:lnTo>
                <a:lnTo>
                  <a:pt x="21" y="491"/>
                </a:lnTo>
                <a:lnTo>
                  <a:pt x="21" y="693"/>
                </a:lnTo>
                <a:lnTo>
                  <a:pt x="0" y="703"/>
                </a:lnTo>
                <a:lnTo>
                  <a:pt x="2" y="284"/>
                </a:lnTo>
                <a:lnTo>
                  <a:pt x="21" y="184"/>
                </a:lnTo>
                <a:lnTo>
                  <a:pt x="10" y="137"/>
                </a:lnTo>
                <a:lnTo>
                  <a:pt x="4" y="120"/>
                </a:lnTo>
                <a:lnTo>
                  <a:pt x="12" y="69"/>
                </a:lnTo>
                <a:lnTo>
                  <a:pt x="27" y="40"/>
                </a:lnTo>
                <a:lnTo>
                  <a:pt x="29"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98" name="Freeform 191"/>
          <p:cNvSpPr>
            <a:spLocks/>
          </p:cNvSpPr>
          <p:nvPr/>
        </p:nvSpPr>
        <p:spPr bwMode="auto">
          <a:xfrm>
            <a:off x="2062162" y="3576168"/>
            <a:ext cx="22145" cy="6505"/>
          </a:xfrm>
          <a:custGeom>
            <a:avLst/>
            <a:gdLst>
              <a:gd name="T0" fmla="*/ 2147483646 w 112"/>
              <a:gd name="T1" fmla="*/ 0 h 36"/>
              <a:gd name="T2" fmla="*/ 2147483646 w 112"/>
              <a:gd name="T3" fmla="*/ 2147483646 h 36"/>
              <a:gd name="T4" fmla="*/ 2147483646 w 112"/>
              <a:gd name="T5" fmla="*/ 2147483646 h 36"/>
              <a:gd name="T6" fmla="*/ 0 w 112"/>
              <a:gd name="T7" fmla="*/ 2147483646 h 36"/>
              <a:gd name="T8" fmla="*/ 2147483646 w 112"/>
              <a:gd name="T9" fmla="*/ 2147483646 h 36"/>
              <a:gd name="T10" fmla="*/ 2147483646 w 112"/>
              <a:gd name="T11" fmla="*/ 0 h 3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12" h="36">
                <a:moveTo>
                  <a:pt x="112" y="0"/>
                </a:moveTo>
                <a:lnTo>
                  <a:pt x="57" y="26"/>
                </a:lnTo>
                <a:lnTo>
                  <a:pt x="9" y="36"/>
                </a:lnTo>
                <a:lnTo>
                  <a:pt x="0" y="36"/>
                </a:lnTo>
                <a:lnTo>
                  <a:pt x="29" y="11"/>
                </a:lnTo>
                <a:lnTo>
                  <a:pt x="112"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99" name="Freeform 192"/>
          <p:cNvSpPr>
            <a:spLocks/>
          </p:cNvSpPr>
          <p:nvPr/>
        </p:nvSpPr>
        <p:spPr bwMode="auto">
          <a:xfrm>
            <a:off x="1968546" y="3236084"/>
            <a:ext cx="30199" cy="75265"/>
          </a:xfrm>
          <a:custGeom>
            <a:avLst/>
            <a:gdLst>
              <a:gd name="T0" fmla="*/ 0 w 150"/>
              <a:gd name="T1" fmla="*/ 0 h 407"/>
              <a:gd name="T2" fmla="*/ 2147483646 w 150"/>
              <a:gd name="T3" fmla="*/ 2147483646 h 407"/>
              <a:gd name="T4" fmla="*/ 2147483646 w 150"/>
              <a:gd name="T5" fmla="*/ 2147483646 h 407"/>
              <a:gd name="T6" fmla="*/ 2147483646 w 150"/>
              <a:gd name="T7" fmla="*/ 2147483646 h 407"/>
              <a:gd name="T8" fmla="*/ 2147483646 w 150"/>
              <a:gd name="T9" fmla="*/ 2147483646 h 407"/>
              <a:gd name="T10" fmla="*/ 2147483646 w 150"/>
              <a:gd name="T11" fmla="*/ 2147483646 h 407"/>
              <a:gd name="T12" fmla="*/ 2147483646 w 150"/>
              <a:gd name="T13" fmla="*/ 2147483646 h 407"/>
              <a:gd name="T14" fmla="*/ 2147483646 w 150"/>
              <a:gd name="T15" fmla="*/ 2147483646 h 407"/>
              <a:gd name="T16" fmla="*/ 2147483646 w 150"/>
              <a:gd name="T17" fmla="*/ 2147483646 h 407"/>
              <a:gd name="T18" fmla="*/ 2147483646 w 150"/>
              <a:gd name="T19" fmla="*/ 2147483646 h 407"/>
              <a:gd name="T20" fmla="*/ 2147483646 w 150"/>
              <a:gd name="T21" fmla="*/ 2147483646 h 407"/>
              <a:gd name="T22" fmla="*/ 2147483646 w 150"/>
              <a:gd name="T23" fmla="*/ 2147483646 h 407"/>
              <a:gd name="T24" fmla="*/ 2147483646 w 150"/>
              <a:gd name="T25" fmla="*/ 2147483646 h 407"/>
              <a:gd name="T26" fmla="*/ 2147483646 w 150"/>
              <a:gd name="T27" fmla="*/ 2147483646 h 407"/>
              <a:gd name="T28" fmla="*/ 2147483646 w 150"/>
              <a:gd name="T29" fmla="*/ 2147483646 h 407"/>
              <a:gd name="T30" fmla="*/ 2147483646 w 150"/>
              <a:gd name="T31" fmla="*/ 2147483646 h 407"/>
              <a:gd name="T32" fmla="*/ 2147483646 w 150"/>
              <a:gd name="T33" fmla="*/ 2147483646 h 407"/>
              <a:gd name="T34" fmla="*/ 2147483646 w 150"/>
              <a:gd name="T35" fmla="*/ 2147483646 h 407"/>
              <a:gd name="T36" fmla="*/ 2147483646 w 150"/>
              <a:gd name="T37" fmla="*/ 2147483646 h 407"/>
              <a:gd name="T38" fmla="*/ 2147483646 w 150"/>
              <a:gd name="T39" fmla="*/ 2147483646 h 407"/>
              <a:gd name="T40" fmla="*/ 2147483646 w 150"/>
              <a:gd name="T41" fmla="*/ 2147483646 h 407"/>
              <a:gd name="T42" fmla="*/ 2147483646 w 150"/>
              <a:gd name="T43" fmla="*/ 2147483646 h 407"/>
              <a:gd name="T44" fmla="*/ 2147483646 w 150"/>
              <a:gd name="T45" fmla="*/ 2147483646 h 407"/>
              <a:gd name="T46" fmla="*/ 2147483646 w 150"/>
              <a:gd name="T47" fmla="*/ 2147483646 h 407"/>
              <a:gd name="T48" fmla="*/ 2147483646 w 150"/>
              <a:gd name="T49" fmla="*/ 2147483646 h 40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50" h="407">
                <a:moveTo>
                  <a:pt x="0" y="0"/>
                </a:moveTo>
                <a:lnTo>
                  <a:pt x="20" y="10"/>
                </a:lnTo>
                <a:lnTo>
                  <a:pt x="17" y="34"/>
                </a:lnTo>
                <a:lnTo>
                  <a:pt x="36" y="22"/>
                </a:lnTo>
                <a:lnTo>
                  <a:pt x="33" y="50"/>
                </a:lnTo>
                <a:lnTo>
                  <a:pt x="58" y="46"/>
                </a:lnTo>
                <a:lnTo>
                  <a:pt x="39" y="69"/>
                </a:lnTo>
                <a:lnTo>
                  <a:pt x="91" y="73"/>
                </a:lnTo>
                <a:lnTo>
                  <a:pt x="61" y="101"/>
                </a:lnTo>
                <a:lnTo>
                  <a:pt x="105" y="101"/>
                </a:lnTo>
                <a:lnTo>
                  <a:pt x="75" y="130"/>
                </a:lnTo>
                <a:lnTo>
                  <a:pt x="121" y="127"/>
                </a:lnTo>
                <a:lnTo>
                  <a:pt x="92" y="167"/>
                </a:lnTo>
                <a:lnTo>
                  <a:pt x="133" y="164"/>
                </a:lnTo>
                <a:lnTo>
                  <a:pt x="98" y="199"/>
                </a:lnTo>
                <a:lnTo>
                  <a:pt x="150" y="205"/>
                </a:lnTo>
                <a:lnTo>
                  <a:pt x="105" y="237"/>
                </a:lnTo>
                <a:lnTo>
                  <a:pt x="150" y="250"/>
                </a:lnTo>
                <a:lnTo>
                  <a:pt x="101" y="266"/>
                </a:lnTo>
                <a:lnTo>
                  <a:pt x="146" y="293"/>
                </a:lnTo>
                <a:lnTo>
                  <a:pt x="98" y="312"/>
                </a:lnTo>
                <a:lnTo>
                  <a:pt x="140" y="343"/>
                </a:lnTo>
                <a:lnTo>
                  <a:pt x="98" y="355"/>
                </a:lnTo>
                <a:lnTo>
                  <a:pt x="121" y="382"/>
                </a:lnTo>
                <a:lnTo>
                  <a:pt x="88" y="407"/>
                </a:lnTo>
              </a:path>
            </a:pathLst>
          </a:custGeom>
          <a:noFill/>
          <a:ln w="317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a:endParaRPr lang="zh-CN" altLang="en-US" sz="900" b="1">
              <a:latin typeface="微软雅黑" pitchFamily="34" charset="-122"/>
              <a:ea typeface="微软雅黑" pitchFamily="34" charset="-122"/>
            </a:endParaRPr>
          </a:p>
        </p:txBody>
      </p:sp>
      <p:sp>
        <p:nvSpPr>
          <p:cNvPr id="200" name="Text Box 193"/>
          <p:cNvSpPr txBox="1">
            <a:spLocks noChangeArrowheads="1"/>
          </p:cNvSpPr>
          <p:nvPr/>
        </p:nvSpPr>
        <p:spPr bwMode="auto">
          <a:xfrm>
            <a:off x="6632191" y="3936394"/>
            <a:ext cx="646331"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900" b="1" dirty="0">
                <a:latin typeface="微软雅黑" pitchFamily="34" charset="-122"/>
                <a:ea typeface="微软雅黑" pitchFamily="34" charset="-122"/>
              </a:rPr>
              <a:t>用户代理</a:t>
            </a:r>
          </a:p>
        </p:txBody>
      </p:sp>
      <p:sp>
        <p:nvSpPr>
          <p:cNvPr id="201" name="Oval 194"/>
          <p:cNvSpPr>
            <a:spLocks noChangeArrowheads="1"/>
          </p:cNvSpPr>
          <p:nvPr/>
        </p:nvSpPr>
        <p:spPr bwMode="auto">
          <a:xfrm>
            <a:off x="2135645" y="3298340"/>
            <a:ext cx="189245" cy="94777"/>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en-US" sz="900" b="1">
              <a:latin typeface="微软雅黑" pitchFamily="34" charset="-122"/>
              <a:ea typeface="微软雅黑" pitchFamily="34" charset="-122"/>
            </a:endParaRPr>
          </a:p>
        </p:txBody>
      </p:sp>
      <p:grpSp>
        <p:nvGrpSpPr>
          <p:cNvPr id="202" name="Group 195"/>
          <p:cNvGrpSpPr>
            <a:grpSpLocks/>
          </p:cNvGrpSpPr>
          <p:nvPr/>
        </p:nvGrpSpPr>
        <p:grpSpPr bwMode="auto">
          <a:xfrm>
            <a:off x="6678537" y="3085555"/>
            <a:ext cx="449960" cy="289908"/>
            <a:chOff x="4993" y="1674"/>
            <a:chExt cx="447" cy="312"/>
          </a:xfrm>
        </p:grpSpPr>
        <p:grpSp>
          <p:nvGrpSpPr>
            <p:cNvPr id="203" name="Group 196"/>
            <p:cNvGrpSpPr>
              <a:grpSpLocks/>
            </p:cNvGrpSpPr>
            <p:nvPr/>
          </p:nvGrpSpPr>
          <p:grpSpPr bwMode="auto">
            <a:xfrm>
              <a:off x="4993" y="1674"/>
              <a:ext cx="345" cy="282"/>
              <a:chOff x="4993" y="1674"/>
              <a:chExt cx="345" cy="282"/>
            </a:xfrm>
          </p:grpSpPr>
          <p:grpSp>
            <p:nvGrpSpPr>
              <p:cNvPr id="236" name="Group 197"/>
              <p:cNvGrpSpPr>
                <a:grpSpLocks/>
              </p:cNvGrpSpPr>
              <p:nvPr/>
            </p:nvGrpSpPr>
            <p:grpSpPr bwMode="auto">
              <a:xfrm>
                <a:off x="4993" y="1674"/>
                <a:ext cx="345" cy="282"/>
                <a:chOff x="4993" y="1674"/>
                <a:chExt cx="345" cy="282"/>
              </a:xfrm>
            </p:grpSpPr>
            <p:grpSp>
              <p:nvGrpSpPr>
                <p:cNvPr id="245" name="Group 198"/>
                <p:cNvGrpSpPr>
                  <a:grpSpLocks/>
                </p:cNvGrpSpPr>
                <p:nvPr/>
              </p:nvGrpSpPr>
              <p:grpSpPr bwMode="auto">
                <a:xfrm>
                  <a:off x="4993" y="1833"/>
                  <a:ext cx="345" cy="123"/>
                  <a:chOff x="4993" y="1833"/>
                  <a:chExt cx="345" cy="123"/>
                </a:xfrm>
              </p:grpSpPr>
              <p:sp>
                <p:nvSpPr>
                  <p:cNvPr id="251" name="Freeform 199"/>
                  <p:cNvSpPr>
                    <a:spLocks/>
                  </p:cNvSpPr>
                  <p:nvPr/>
                </p:nvSpPr>
                <p:spPr bwMode="auto">
                  <a:xfrm>
                    <a:off x="5140" y="1833"/>
                    <a:ext cx="198" cy="123"/>
                  </a:xfrm>
                  <a:custGeom>
                    <a:avLst/>
                    <a:gdLst>
                      <a:gd name="T0" fmla="*/ 0 w 1188"/>
                      <a:gd name="T1" fmla="*/ 0 h 738"/>
                      <a:gd name="T2" fmla="*/ 0 w 1188"/>
                      <a:gd name="T3" fmla="*/ 0 h 738"/>
                      <a:gd name="T4" fmla="*/ 0 w 1188"/>
                      <a:gd name="T5" fmla="*/ 0 h 738"/>
                      <a:gd name="T6" fmla="*/ 0 w 1188"/>
                      <a:gd name="T7" fmla="*/ 0 h 738"/>
                      <a:gd name="T8" fmla="*/ 0 w 1188"/>
                      <a:gd name="T9" fmla="*/ 0 h 7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88" h="738">
                        <a:moveTo>
                          <a:pt x="0" y="225"/>
                        </a:moveTo>
                        <a:lnTo>
                          <a:pt x="0" y="738"/>
                        </a:lnTo>
                        <a:lnTo>
                          <a:pt x="1188" y="360"/>
                        </a:lnTo>
                        <a:lnTo>
                          <a:pt x="1188" y="0"/>
                        </a:lnTo>
                        <a:lnTo>
                          <a:pt x="0" y="225"/>
                        </a:lnTo>
                        <a:close/>
                      </a:path>
                    </a:pathLst>
                  </a:custGeom>
                  <a:solidFill>
                    <a:srgbClr val="A0A0A0"/>
                  </a:solidFill>
                  <a:ln w="1588">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252" name="Freeform 200"/>
                  <p:cNvSpPr>
                    <a:spLocks/>
                  </p:cNvSpPr>
                  <p:nvPr/>
                </p:nvSpPr>
                <p:spPr bwMode="auto">
                  <a:xfrm>
                    <a:off x="4993" y="1862"/>
                    <a:ext cx="147" cy="94"/>
                  </a:xfrm>
                  <a:custGeom>
                    <a:avLst/>
                    <a:gdLst>
                      <a:gd name="T0" fmla="*/ 0 w 882"/>
                      <a:gd name="T1" fmla="*/ 0 h 563"/>
                      <a:gd name="T2" fmla="*/ 0 w 882"/>
                      <a:gd name="T3" fmla="*/ 0 h 563"/>
                      <a:gd name="T4" fmla="*/ 0 w 882"/>
                      <a:gd name="T5" fmla="*/ 0 h 563"/>
                      <a:gd name="T6" fmla="*/ 0 w 882"/>
                      <a:gd name="T7" fmla="*/ 0 h 563"/>
                      <a:gd name="T8" fmla="*/ 0 w 882"/>
                      <a:gd name="T9" fmla="*/ 0 h 5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82" h="563">
                        <a:moveTo>
                          <a:pt x="882" y="50"/>
                        </a:moveTo>
                        <a:lnTo>
                          <a:pt x="882" y="563"/>
                        </a:lnTo>
                        <a:lnTo>
                          <a:pt x="0" y="436"/>
                        </a:lnTo>
                        <a:lnTo>
                          <a:pt x="0" y="0"/>
                        </a:lnTo>
                        <a:lnTo>
                          <a:pt x="882" y="50"/>
                        </a:lnTo>
                        <a:close/>
                      </a:path>
                    </a:pathLst>
                  </a:custGeom>
                  <a:solidFill>
                    <a:srgbClr val="808080"/>
                  </a:solidFill>
                  <a:ln w="1588">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253" name="Freeform 201"/>
                  <p:cNvSpPr>
                    <a:spLocks/>
                  </p:cNvSpPr>
                  <p:nvPr/>
                </p:nvSpPr>
                <p:spPr bwMode="auto">
                  <a:xfrm>
                    <a:off x="4993" y="1833"/>
                    <a:ext cx="345" cy="38"/>
                  </a:xfrm>
                  <a:custGeom>
                    <a:avLst/>
                    <a:gdLst>
                      <a:gd name="T0" fmla="*/ 0 w 2070"/>
                      <a:gd name="T1" fmla="*/ 0 h 225"/>
                      <a:gd name="T2" fmla="*/ 0 w 2070"/>
                      <a:gd name="T3" fmla="*/ 0 h 225"/>
                      <a:gd name="T4" fmla="*/ 0 w 2070"/>
                      <a:gd name="T5" fmla="*/ 0 h 225"/>
                      <a:gd name="T6" fmla="*/ 0 w 2070"/>
                      <a:gd name="T7" fmla="*/ 0 h 225"/>
                      <a:gd name="T8" fmla="*/ 0 w 2070"/>
                      <a:gd name="T9" fmla="*/ 0 h 22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70" h="225">
                        <a:moveTo>
                          <a:pt x="0" y="175"/>
                        </a:moveTo>
                        <a:lnTo>
                          <a:pt x="892" y="225"/>
                        </a:lnTo>
                        <a:lnTo>
                          <a:pt x="2070" y="0"/>
                        </a:lnTo>
                        <a:lnTo>
                          <a:pt x="1202" y="0"/>
                        </a:lnTo>
                        <a:lnTo>
                          <a:pt x="0" y="175"/>
                        </a:lnTo>
                        <a:close/>
                      </a:path>
                    </a:pathLst>
                  </a:custGeom>
                  <a:solidFill>
                    <a:srgbClr val="C0C0C0"/>
                  </a:solidFill>
                  <a:ln w="1588">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grpSp>
            <p:sp>
              <p:nvSpPr>
                <p:cNvPr id="246" name="Freeform 202"/>
                <p:cNvSpPr>
                  <a:spLocks/>
                </p:cNvSpPr>
                <p:nvPr/>
              </p:nvSpPr>
              <p:spPr bwMode="auto">
                <a:xfrm>
                  <a:off x="5105" y="1823"/>
                  <a:ext cx="126" cy="35"/>
                </a:xfrm>
                <a:custGeom>
                  <a:avLst/>
                  <a:gdLst>
                    <a:gd name="T0" fmla="*/ 0 w 751"/>
                    <a:gd name="T1" fmla="*/ 0 h 210"/>
                    <a:gd name="T2" fmla="*/ 0 w 751"/>
                    <a:gd name="T3" fmla="*/ 0 h 210"/>
                    <a:gd name="T4" fmla="*/ 0 w 751"/>
                    <a:gd name="T5" fmla="*/ 0 h 210"/>
                    <a:gd name="T6" fmla="*/ 0 w 751"/>
                    <a:gd name="T7" fmla="*/ 0 h 210"/>
                    <a:gd name="T8" fmla="*/ 0 w 751"/>
                    <a:gd name="T9" fmla="*/ 0 h 210"/>
                    <a:gd name="T10" fmla="*/ 0 w 751"/>
                    <a:gd name="T11" fmla="*/ 0 h 21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751" h="210">
                      <a:moveTo>
                        <a:pt x="0" y="120"/>
                      </a:moveTo>
                      <a:lnTo>
                        <a:pt x="0" y="188"/>
                      </a:lnTo>
                      <a:lnTo>
                        <a:pt x="351" y="210"/>
                      </a:lnTo>
                      <a:lnTo>
                        <a:pt x="751" y="135"/>
                      </a:lnTo>
                      <a:lnTo>
                        <a:pt x="751" y="0"/>
                      </a:lnTo>
                      <a:lnTo>
                        <a:pt x="0" y="120"/>
                      </a:lnTo>
                      <a:close/>
                    </a:path>
                  </a:pathLst>
                </a:custGeom>
                <a:solidFill>
                  <a:srgbClr val="606060"/>
                </a:solidFill>
                <a:ln w="1588">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grpSp>
              <p:nvGrpSpPr>
                <p:cNvPr id="247" name="Group 203"/>
                <p:cNvGrpSpPr>
                  <a:grpSpLocks/>
                </p:cNvGrpSpPr>
                <p:nvPr/>
              </p:nvGrpSpPr>
              <p:grpSpPr bwMode="auto">
                <a:xfrm>
                  <a:off x="5020" y="1674"/>
                  <a:ext cx="279" cy="176"/>
                  <a:chOff x="5020" y="1674"/>
                  <a:chExt cx="279" cy="176"/>
                </a:xfrm>
              </p:grpSpPr>
              <p:sp>
                <p:nvSpPr>
                  <p:cNvPr id="248" name="Freeform 204"/>
                  <p:cNvSpPr>
                    <a:spLocks/>
                  </p:cNvSpPr>
                  <p:nvPr/>
                </p:nvSpPr>
                <p:spPr bwMode="auto">
                  <a:xfrm>
                    <a:off x="5139" y="1674"/>
                    <a:ext cx="160" cy="172"/>
                  </a:xfrm>
                  <a:custGeom>
                    <a:avLst/>
                    <a:gdLst>
                      <a:gd name="T0" fmla="*/ 0 w 960"/>
                      <a:gd name="T1" fmla="*/ 0 h 1031"/>
                      <a:gd name="T2" fmla="*/ 0 w 960"/>
                      <a:gd name="T3" fmla="*/ 0 h 1031"/>
                      <a:gd name="T4" fmla="*/ 0 w 960"/>
                      <a:gd name="T5" fmla="*/ 0 h 1031"/>
                      <a:gd name="T6" fmla="*/ 0 w 960"/>
                      <a:gd name="T7" fmla="*/ 0 h 1031"/>
                      <a:gd name="T8" fmla="*/ 0 w 960"/>
                      <a:gd name="T9" fmla="*/ 0 h 103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60" h="1031">
                        <a:moveTo>
                          <a:pt x="135" y="1031"/>
                        </a:moveTo>
                        <a:lnTo>
                          <a:pt x="0" y="33"/>
                        </a:lnTo>
                        <a:lnTo>
                          <a:pt x="827" y="0"/>
                        </a:lnTo>
                        <a:lnTo>
                          <a:pt x="960" y="889"/>
                        </a:lnTo>
                        <a:lnTo>
                          <a:pt x="135" y="1031"/>
                        </a:lnTo>
                        <a:close/>
                      </a:path>
                    </a:pathLst>
                  </a:custGeom>
                  <a:solidFill>
                    <a:srgbClr val="A0A0A0"/>
                  </a:solidFill>
                  <a:ln w="1588">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249" name="Freeform 205"/>
                  <p:cNvSpPr>
                    <a:spLocks/>
                  </p:cNvSpPr>
                  <p:nvPr/>
                </p:nvSpPr>
                <p:spPr bwMode="auto">
                  <a:xfrm>
                    <a:off x="5020" y="1679"/>
                    <a:ext cx="141" cy="171"/>
                  </a:xfrm>
                  <a:custGeom>
                    <a:avLst/>
                    <a:gdLst>
                      <a:gd name="T0" fmla="*/ 0 w 850"/>
                      <a:gd name="T1" fmla="*/ 0 h 1026"/>
                      <a:gd name="T2" fmla="*/ 0 w 850"/>
                      <a:gd name="T3" fmla="*/ 0 h 1026"/>
                      <a:gd name="T4" fmla="*/ 0 w 850"/>
                      <a:gd name="T5" fmla="*/ 0 h 1026"/>
                      <a:gd name="T6" fmla="*/ 0 w 850"/>
                      <a:gd name="T7" fmla="*/ 0 h 1026"/>
                      <a:gd name="T8" fmla="*/ 0 w 850"/>
                      <a:gd name="T9" fmla="*/ 0 h 10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50" h="1026">
                        <a:moveTo>
                          <a:pt x="715" y="0"/>
                        </a:moveTo>
                        <a:lnTo>
                          <a:pt x="0" y="228"/>
                        </a:lnTo>
                        <a:lnTo>
                          <a:pt x="102" y="1026"/>
                        </a:lnTo>
                        <a:lnTo>
                          <a:pt x="850" y="1000"/>
                        </a:lnTo>
                        <a:lnTo>
                          <a:pt x="715" y="0"/>
                        </a:lnTo>
                        <a:close/>
                      </a:path>
                    </a:pathLst>
                  </a:custGeom>
                  <a:solidFill>
                    <a:srgbClr val="808080"/>
                  </a:solidFill>
                  <a:ln w="1588">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250" name="Freeform 206"/>
                  <p:cNvSpPr>
                    <a:spLocks/>
                  </p:cNvSpPr>
                  <p:nvPr/>
                </p:nvSpPr>
                <p:spPr bwMode="auto">
                  <a:xfrm>
                    <a:off x="5166" y="1691"/>
                    <a:ext cx="115" cy="129"/>
                  </a:xfrm>
                  <a:custGeom>
                    <a:avLst/>
                    <a:gdLst>
                      <a:gd name="T0" fmla="*/ 0 w 689"/>
                      <a:gd name="T1" fmla="*/ 0 h 778"/>
                      <a:gd name="T2" fmla="*/ 0 w 689"/>
                      <a:gd name="T3" fmla="*/ 0 h 778"/>
                      <a:gd name="T4" fmla="*/ 0 w 689"/>
                      <a:gd name="T5" fmla="*/ 0 h 778"/>
                      <a:gd name="T6" fmla="*/ 0 w 689"/>
                      <a:gd name="T7" fmla="*/ 0 h 778"/>
                      <a:gd name="T8" fmla="*/ 0 w 689"/>
                      <a:gd name="T9" fmla="*/ 0 h 77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89" h="778">
                        <a:moveTo>
                          <a:pt x="0" y="36"/>
                        </a:moveTo>
                        <a:lnTo>
                          <a:pt x="98" y="778"/>
                        </a:lnTo>
                        <a:lnTo>
                          <a:pt x="689" y="689"/>
                        </a:lnTo>
                        <a:lnTo>
                          <a:pt x="587" y="0"/>
                        </a:lnTo>
                        <a:lnTo>
                          <a:pt x="0" y="36"/>
                        </a:lnTo>
                        <a:close/>
                      </a:path>
                    </a:pathLst>
                  </a:custGeom>
                  <a:solidFill>
                    <a:srgbClr val="00C0C0"/>
                  </a:solidFill>
                  <a:ln w="1588">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grpSp>
          </p:grpSp>
          <p:grpSp>
            <p:nvGrpSpPr>
              <p:cNvPr id="237" name="Group 207"/>
              <p:cNvGrpSpPr>
                <a:grpSpLocks/>
              </p:cNvGrpSpPr>
              <p:nvPr/>
            </p:nvGrpSpPr>
            <p:grpSpPr bwMode="auto">
              <a:xfrm>
                <a:off x="5212" y="1846"/>
                <a:ext cx="113" cy="80"/>
                <a:chOff x="5212" y="1846"/>
                <a:chExt cx="113" cy="80"/>
              </a:xfrm>
            </p:grpSpPr>
            <p:sp>
              <p:nvSpPr>
                <p:cNvPr id="238" name="Freeform 208"/>
                <p:cNvSpPr>
                  <a:spLocks/>
                </p:cNvSpPr>
                <p:nvPr/>
              </p:nvSpPr>
              <p:spPr bwMode="auto">
                <a:xfrm>
                  <a:off x="5212" y="1846"/>
                  <a:ext cx="112" cy="80"/>
                </a:xfrm>
                <a:custGeom>
                  <a:avLst/>
                  <a:gdLst>
                    <a:gd name="T0" fmla="*/ 0 w 674"/>
                    <a:gd name="T1" fmla="*/ 0 h 482"/>
                    <a:gd name="T2" fmla="*/ 0 w 674"/>
                    <a:gd name="T3" fmla="*/ 0 h 482"/>
                    <a:gd name="T4" fmla="*/ 0 w 674"/>
                    <a:gd name="T5" fmla="*/ 0 h 482"/>
                    <a:gd name="T6" fmla="*/ 0 w 674"/>
                    <a:gd name="T7" fmla="*/ 0 h 482"/>
                    <a:gd name="T8" fmla="*/ 0 w 674"/>
                    <a:gd name="T9" fmla="*/ 0 h 48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74" h="482">
                      <a:moveTo>
                        <a:pt x="674" y="0"/>
                      </a:moveTo>
                      <a:lnTo>
                        <a:pt x="0" y="143"/>
                      </a:lnTo>
                      <a:lnTo>
                        <a:pt x="0" y="482"/>
                      </a:lnTo>
                      <a:lnTo>
                        <a:pt x="674" y="271"/>
                      </a:lnTo>
                      <a:lnTo>
                        <a:pt x="674" y="0"/>
                      </a:lnTo>
                      <a:close/>
                    </a:path>
                  </a:pathLst>
                </a:custGeom>
                <a:solidFill>
                  <a:srgbClr val="404040"/>
                </a:solidFill>
                <a:ln w="1588">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239" name="Line 209"/>
                <p:cNvSpPr>
                  <a:spLocks noChangeShapeType="1"/>
                </p:cNvSpPr>
                <p:nvPr/>
              </p:nvSpPr>
              <p:spPr bwMode="auto">
                <a:xfrm flipV="1">
                  <a:off x="5286" y="1866"/>
                  <a:ext cx="30" cy="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240" name="Line 210"/>
                <p:cNvSpPr>
                  <a:spLocks noChangeShapeType="1"/>
                </p:cNvSpPr>
                <p:nvPr/>
              </p:nvSpPr>
              <p:spPr bwMode="auto">
                <a:xfrm flipH="1">
                  <a:off x="5231" y="1876"/>
                  <a:ext cx="39" cy="9"/>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241" name="Line 211"/>
                <p:cNvSpPr>
                  <a:spLocks noChangeShapeType="1"/>
                </p:cNvSpPr>
                <p:nvPr/>
              </p:nvSpPr>
              <p:spPr bwMode="auto">
                <a:xfrm>
                  <a:off x="5277" y="1856"/>
                  <a:ext cx="1" cy="52"/>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242" name="Line 212"/>
                <p:cNvSpPr>
                  <a:spLocks noChangeShapeType="1"/>
                </p:cNvSpPr>
                <p:nvPr/>
              </p:nvSpPr>
              <p:spPr bwMode="auto">
                <a:xfrm>
                  <a:off x="5223" y="1868"/>
                  <a:ext cx="1" cy="57"/>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243" name="Line 213"/>
                <p:cNvSpPr>
                  <a:spLocks noChangeShapeType="1"/>
                </p:cNvSpPr>
                <p:nvPr/>
              </p:nvSpPr>
              <p:spPr bwMode="auto">
                <a:xfrm flipH="1">
                  <a:off x="5223" y="1867"/>
                  <a:ext cx="102" cy="26"/>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244" name="Line 214"/>
                <p:cNvSpPr>
                  <a:spLocks noChangeShapeType="1"/>
                </p:cNvSpPr>
                <p:nvPr/>
              </p:nvSpPr>
              <p:spPr bwMode="auto">
                <a:xfrm flipV="1">
                  <a:off x="5223" y="1860"/>
                  <a:ext cx="102" cy="23"/>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grpSp>
        </p:grpSp>
        <p:grpSp>
          <p:nvGrpSpPr>
            <p:cNvPr id="204" name="Group 215"/>
            <p:cNvGrpSpPr>
              <a:grpSpLocks/>
            </p:cNvGrpSpPr>
            <p:nvPr/>
          </p:nvGrpSpPr>
          <p:grpSpPr bwMode="auto">
            <a:xfrm>
              <a:off x="5170" y="1848"/>
              <a:ext cx="270" cy="138"/>
              <a:chOff x="5170" y="1848"/>
              <a:chExt cx="270" cy="138"/>
            </a:xfrm>
          </p:grpSpPr>
          <p:grpSp>
            <p:nvGrpSpPr>
              <p:cNvPr id="205" name="Group 216"/>
              <p:cNvGrpSpPr>
                <a:grpSpLocks/>
              </p:cNvGrpSpPr>
              <p:nvPr/>
            </p:nvGrpSpPr>
            <p:grpSpPr bwMode="auto">
              <a:xfrm>
                <a:off x="5188" y="1923"/>
                <a:ext cx="43" cy="32"/>
                <a:chOff x="5188" y="1923"/>
                <a:chExt cx="43" cy="32"/>
              </a:xfrm>
            </p:grpSpPr>
            <p:sp>
              <p:nvSpPr>
                <p:cNvPr id="234" name="Freeform 217"/>
                <p:cNvSpPr>
                  <a:spLocks/>
                </p:cNvSpPr>
                <p:nvPr/>
              </p:nvSpPr>
              <p:spPr bwMode="auto">
                <a:xfrm>
                  <a:off x="5188" y="1923"/>
                  <a:ext cx="12" cy="32"/>
                </a:xfrm>
                <a:custGeom>
                  <a:avLst/>
                  <a:gdLst>
                    <a:gd name="T0" fmla="*/ 0 w 75"/>
                    <a:gd name="T1" fmla="*/ 0 h 194"/>
                    <a:gd name="T2" fmla="*/ 0 w 75"/>
                    <a:gd name="T3" fmla="*/ 0 h 194"/>
                    <a:gd name="T4" fmla="*/ 0 w 75"/>
                    <a:gd name="T5" fmla="*/ 0 h 194"/>
                    <a:gd name="T6" fmla="*/ 0 w 75"/>
                    <a:gd name="T7" fmla="*/ 0 h 194"/>
                    <a:gd name="T8" fmla="*/ 0 w 75"/>
                    <a:gd name="T9" fmla="*/ 0 h 19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 h="194">
                      <a:moveTo>
                        <a:pt x="23" y="0"/>
                      </a:moveTo>
                      <a:lnTo>
                        <a:pt x="0" y="183"/>
                      </a:lnTo>
                      <a:lnTo>
                        <a:pt x="55" y="194"/>
                      </a:lnTo>
                      <a:lnTo>
                        <a:pt x="75" y="8"/>
                      </a:lnTo>
                      <a:lnTo>
                        <a:pt x="23" y="0"/>
                      </a:lnTo>
                      <a:close/>
                    </a:path>
                  </a:pathLst>
                </a:custGeom>
                <a:solidFill>
                  <a:srgbClr val="606060"/>
                </a:solidFill>
                <a:ln w="1588">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235" name="Freeform 218"/>
                <p:cNvSpPr>
                  <a:spLocks/>
                </p:cNvSpPr>
                <p:nvPr/>
              </p:nvSpPr>
              <p:spPr bwMode="auto">
                <a:xfrm>
                  <a:off x="5197" y="1927"/>
                  <a:ext cx="34" cy="28"/>
                </a:xfrm>
                <a:custGeom>
                  <a:avLst/>
                  <a:gdLst>
                    <a:gd name="T0" fmla="*/ 0 w 206"/>
                    <a:gd name="T1" fmla="*/ 0 h 168"/>
                    <a:gd name="T2" fmla="*/ 0 w 206"/>
                    <a:gd name="T3" fmla="*/ 0 h 168"/>
                    <a:gd name="T4" fmla="*/ 0 w 206"/>
                    <a:gd name="T5" fmla="*/ 0 h 168"/>
                    <a:gd name="T6" fmla="*/ 0 w 206"/>
                    <a:gd name="T7" fmla="*/ 0 h 168"/>
                    <a:gd name="T8" fmla="*/ 0 w 206"/>
                    <a:gd name="T9" fmla="*/ 0 h 168"/>
                    <a:gd name="T10" fmla="*/ 0 w 206"/>
                    <a:gd name="T11" fmla="*/ 0 h 168"/>
                    <a:gd name="T12" fmla="*/ 0 w 206"/>
                    <a:gd name="T13" fmla="*/ 0 h 16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06" h="168">
                      <a:moveTo>
                        <a:pt x="17" y="5"/>
                      </a:moveTo>
                      <a:lnTo>
                        <a:pt x="0" y="168"/>
                      </a:lnTo>
                      <a:lnTo>
                        <a:pt x="206" y="84"/>
                      </a:lnTo>
                      <a:lnTo>
                        <a:pt x="126" y="58"/>
                      </a:lnTo>
                      <a:lnTo>
                        <a:pt x="52" y="97"/>
                      </a:lnTo>
                      <a:lnTo>
                        <a:pt x="75" y="0"/>
                      </a:lnTo>
                      <a:lnTo>
                        <a:pt x="17" y="5"/>
                      </a:lnTo>
                      <a:close/>
                    </a:path>
                  </a:pathLst>
                </a:custGeom>
                <a:solidFill>
                  <a:srgbClr val="404040"/>
                </a:solidFill>
                <a:ln w="1588">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grpSp>
          <p:grpSp>
            <p:nvGrpSpPr>
              <p:cNvPr id="206" name="Group 219"/>
              <p:cNvGrpSpPr>
                <a:grpSpLocks/>
              </p:cNvGrpSpPr>
              <p:nvPr/>
            </p:nvGrpSpPr>
            <p:grpSpPr bwMode="auto">
              <a:xfrm>
                <a:off x="5170" y="1848"/>
                <a:ext cx="270" cy="138"/>
                <a:chOff x="5170" y="1848"/>
                <a:chExt cx="270" cy="138"/>
              </a:xfrm>
            </p:grpSpPr>
            <p:sp>
              <p:nvSpPr>
                <p:cNvPr id="207" name="Freeform 220"/>
                <p:cNvSpPr>
                  <a:spLocks/>
                </p:cNvSpPr>
                <p:nvPr/>
              </p:nvSpPr>
              <p:spPr bwMode="auto">
                <a:xfrm>
                  <a:off x="5175" y="1848"/>
                  <a:ext cx="264" cy="122"/>
                </a:xfrm>
                <a:custGeom>
                  <a:avLst/>
                  <a:gdLst>
                    <a:gd name="T0" fmla="*/ 0 w 1583"/>
                    <a:gd name="T1" fmla="*/ 0 h 729"/>
                    <a:gd name="T2" fmla="*/ 0 w 1583"/>
                    <a:gd name="T3" fmla="*/ 0 h 729"/>
                    <a:gd name="T4" fmla="*/ 0 w 1583"/>
                    <a:gd name="T5" fmla="*/ 0 h 729"/>
                    <a:gd name="T6" fmla="*/ 0 w 1583"/>
                    <a:gd name="T7" fmla="*/ 0 h 729"/>
                    <a:gd name="T8" fmla="*/ 0 w 1583"/>
                    <a:gd name="T9" fmla="*/ 0 h 72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83" h="729">
                      <a:moveTo>
                        <a:pt x="0" y="309"/>
                      </a:moveTo>
                      <a:lnTo>
                        <a:pt x="759" y="729"/>
                      </a:lnTo>
                      <a:lnTo>
                        <a:pt x="1583" y="318"/>
                      </a:lnTo>
                      <a:lnTo>
                        <a:pt x="951" y="0"/>
                      </a:lnTo>
                      <a:lnTo>
                        <a:pt x="0" y="309"/>
                      </a:lnTo>
                      <a:close/>
                    </a:path>
                  </a:pathLst>
                </a:custGeom>
                <a:solidFill>
                  <a:srgbClr val="808080"/>
                </a:solidFill>
                <a:ln w="1588">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208" name="Freeform 221"/>
                <p:cNvSpPr>
                  <a:spLocks/>
                </p:cNvSpPr>
                <p:nvPr/>
              </p:nvSpPr>
              <p:spPr bwMode="auto">
                <a:xfrm>
                  <a:off x="5170" y="1899"/>
                  <a:ext cx="133" cy="86"/>
                </a:xfrm>
                <a:custGeom>
                  <a:avLst/>
                  <a:gdLst>
                    <a:gd name="T0" fmla="*/ 0 w 792"/>
                    <a:gd name="T1" fmla="*/ 0 h 516"/>
                    <a:gd name="T2" fmla="*/ 0 w 792"/>
                    <a:gd name="T3" fmla="*/ 0 h 516"/>
                    <a:gd name="T4" fmla="*/ 0 w 792"/>
                    <a:gd name="T5" fmla="*/ 0 h 516"/>
                    <a:gd name="T6" fmla="*/ 0 w 792"/>
                    <a:gd name="T7" fmla="*/ 0 h 516"/>
                    <a:gd name="T8" fmla="*/ 0 w 792"/>
                    <a:gd name="T9" fmla="*/ 0 h 51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92" h="516">
                      <a:moveTo>
                        <a:pt x="28" y="0"/>
                      </a:moveTo>
                      <a:lnTo>
                        <a:pt x="792" y="426"/>
                      </a:lnTo>
                      <a:lnTo>
                        <a:pt x="770" y="516"/>
                      </a:lnTo>
                      <a:lnTo>
                        <a:pt x="0" y="82"/>
                      </a:lnTo>
                      <a:lnTo>
                        <a:pt x="28" y="0"/>
                      </a:lnTo>
                      <a:close/>
                    </a:path>
                  </a:pathLst>
                </a:custGeom>
                <a:solidFill>
                  <a:srgbClr val="606060"/>
                </a:solidFill>
                <a:ln w="1588">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209" name="Freeform 222"/>
                <p:cNvSpPr>
                  <a:spLocks/>
                </p:cNvSpPr>
                <p:nvPr/>
              </p:nvSpPr>
              <p:spPr bwMode="auto">
                <a:xfrm>
                  <a:off x="5299" y="1901"/>
                  <a:ext cx="141" cy="85"/>
                </a:xfrm>
                <a:custGeom>
                  <a:avLst/>
                  <a:gdLst>
                    <a:gd name="T0" fmla="*/ 0 w 846"/>
                    <a:gd name="T1" fmla="*/ 0 h 507"/>
                    <a:gd name="T2" fmla="*/ 0 w 846"/>
                    <a:gd name="T3" fmla="*/ 0 h 507"/>
                    <a:gd name="T4" fmla="*/ 0 w 846"/>
                    <a:gd name="T5" fmla="*/ 0 h 507"/>
                    <a:gd name="T6" fmla="*/ 0 w 846"/>
                    <a:gd name="T7" fmla="*/ 0 h 507"/>
                    <a:gd name="T8" fmla="*/ 0 w 846"/>
                    <a:gd name="T9" fmla="*/ 0 h 50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46" h="507">
                      <a:moveTo>
                        <a:pt x="0" y="507"/>
                      </a:moveTo>
                      <a:lnTo>
                        <a:pt x="25" y="411"/>
                      </a:lnTo>
                      <a:lnTo>
                        <a:pt x="846" y="0"/>
                      </a:lnTo>
                      <a:lnTo>
                        <a:pt x="817" y="76"/>
                      </a:lnTo>
                      <a:lnTo>
                        <a:pt x="0" y="507"/>
                      </a:lnTo>
                      <a:close/>
                    </a:path>
                  </a:pathLst>
                </a:custGeom>
                <a:solidFill>
                  <a:srgbClr val="404040"/>
                </a:solidFill>
                <a:ln w="1588">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210" name="Freeform 223"/>
                <p:cNvSpPr>
                  <a:spLocks/>
                </p:cNvSpPr>
                <p:nvPr/>
              </p:nvSpPr>
              <p:spPr bwMode="auto">
                <a:xfrm>
                  <a:off x="5227" y="1905"/>
                  <a:ext cx="106" cy="54"/>
                </a:xfrm>
                <a:custGeom>
                  <a:avLst/>
                  <a:gdLst>
                    <a:gd name="T0" fmla="*/ 0 w 637"/>
                    <a:gd name="T1" fmla="*/ 0 h 321"/>
                    <a:gd name="T2" fmla="*/ 0 w 637"/>
                    <a:gd name="T3" fmla="*/ 0 h 321"/>
                    <a:gd name="T4" fmla="*/ 0 w 637"/>
                    <a:gd name="T5" fmla="*/ 0 h 321"/>
                    <a:gd name="T6" fmla="*/ 0 w 637"/>
                    <a:gd name="T7" fmla="*/ 0 h 321"/>
                    <a:gd name="T8" fmla="*/ 0 w 637"/>
                    <a:gd name="T9" fmla="*/ 0 h 32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37" h="321">
                      <a:moveTo>
                        <a:pt x="0" y="83"/>
                      </a:moveTo>
                      <a:lnTo>
                        <a:pt x="220" y="0"/>
                      </a:lnTo>
                      <a:lnTo>
                        <a:pt x="637" y="224"/>
                      </a:lnTo>
                      <a:lnTo>
                        <a:pt x="425" y="321"/>
                      </a:lnTo>
                      <a:lnTo>
                        <a:pt x="0" y="83"/>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11" name="Freeform 224"/>
                <p:cNvSpPr>
                  <a:spLocks/>
                </p:cNvSpPr>
                <p:nvPr/>
              </p:nvSpPr>
              <p:spPr bwMode="auto">
                <a:xfrm>
                  <a:off x="5270" y="1868"/>
                  <a:ext cx="156" cy="72"/>
                </a:xfrm>
                <a:custGeom>
                  <a:avLst/>
                  <a:gdLst>
                    <a:gd name="T0" fmla="*/ 0 w 938"/>
                    <a:gd name="T1" fmla="*/ 0 h 434"/>
                    <a:gd name="T2" fmla="*/ 0 w 938"/>
                    <a:gd name="T3" fmla="*/ 0 h 434"/>
                    <a:gd name="T4" fmla="*/ 0 w 938"/>
                    <a:gd name="T5" fmla="*/ 0 h 434"/>
                    <a:gd name="T6" fmla="*/ 0 w 938"/>
                    <a:gd name="T7" fmla="*/ 0 h 434"/>
                    <a:gd name="T8" fmla="*/ 0 w 938"/>
                    <a:gd name="T9" fmla="*/ 0 h 4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38" h="434">
                      <a:moveTo>
                        <a:pt x="0" y="210"/>
                      </a:moveTo>
                      <a:lnTo>
                        <a:pt x="410" y="434"/>
                      </a:lnTo>
                      <a:lnTo>
                        <a:pt x="938" y="186"/>
                      </a:lnTo>
                      <a:lnTo>
                        <a:pt x="554" y="0"/>
                      </a:lnTo>
                      <a:lnTo>
                        <a:pt x="0" y="210"/>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12" name="Freeform 225"/>
                <p:cNvSpPr>
                  <a:spLocks/>
                </p:cNvSpPr>
                <p:nvPr/>
              </p:nvSpPr>
              <p:spPr bwMode="auto">
                <a:xfrm>
                  <a:off x="5188" y="1852"/>
                  <a:ext cx="172" cy="66"/>
                </a:xfrm>
                <a:custGeom>
                  <a:avLst/>
                  <a:gdLst>
                    <a:gd name="T0" fmla="*/ 0 w 1034"/>
                    <a:gd name="T1" fmla="*/ 0 h 395"/>
                    <a:gd name="T2" fmla="*/ 0 w 1034"/>
                    <a:gd name="T3" fmla="*/ 0 h 395"/>
                    <a:gd name="T4" fmla="*/ 0 w 1034"/>
                    <a:gd name="T5" fmla="*/ 0 h 395"/>
                    <a:gd name="T6" fmla="*/ 0 w 1034"/>
                    <a:gd name="T7" fmla="*/ 0 h 395"/>
                    <a:gd name="T8" fmla="*/ 0 w 1034"/>
                    <a:gd name="T9" fmla="*/ 0 h 39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34" h="395">
                      <a:moveTo>
                        <a:pt x="216" y="395"/>
                      </a:moveTo>
                      <a:lnTo>
                        <a:pt x="0" y="285"/>
                      </a:lnTo>
                      <a:lnTo>
                        <a:pt x="867" y="0"/>
                      </a:lnTo>
                      <a:lnTo>
                        <a:pt x="1034" y="82"/>
                      </a:lnTo>
                      <a:lnTo>
                        <a:pt x="216" y="395"/>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13" name="Line 226"/>
                <p:cNvSpPr>
                  <a:spLocks noChangeShapeType="1"/>
                </p:cNvSpPr>
                <p:nvPr/>
              </p:nvSpPr>
              <p:spPr bwMode="auto">
                <a:xfrm flipV="1">
                  <a:off x="5193" y="1855"/>
                  <a:ext cx="148" cy="51"/>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214" name="Line 227"/>
                <p:cNvSpPr>
                  <a:spLocks noChangeShapeType="1"/>
                </p:cNvSpPr>
                <p:nvPr/>
              </p:nvSpPr>
              <p:spPr bwMode="auto">
                <a:xfrm flipV="1">
                  <a:off x="5205" y="1858"/>
                  <a:ext cx="144" cy="52"/>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215" name="Line 228"/>
                <p:cNvSpPr>
                  <a:spLocks noChangeShapeType="1"/>
                </p:cNvSpPr>
                <p:nvPr/>
              </p:nvSpPr>
              <p:spPr bwMode="auto">
                <a:xfrm flipV="1">
                  <a:off x="5214" y="1862"/>
                  <a:ext cx="141" cy="54"/>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216" name="Line 229"/>
                <p:cNvSpPr>
                  <a:spLocks noChangeShapeType="1"/>
                </p:cNvSpPr>
                <p:nvPr/>
              </p:nvSpPr>
              <p:spPr bwMode="auto">
                <a:xfrm flipV="1">
                  <a:off x="5235" y="1871"/>
                  <a:ext cx="138" cy="55"/>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217" name="Line 230"/>
                <p:cNvSpPr>
                  <a:spLocks noChangeShapeType="1"/>
                </p:cNvSpPr>
                <p:nvPr/>
              </p:nvSpPr>
              <p:spPr bwMode="auto">
                <a:xfrm flipV="1">
                  <a:off x="5246" y="1877"/>
                  <a:ext cx="137" cy="56"/>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218" name="Line 231"/>
                <p:cNvSpPr>
                  <a:spLocks noChangeShapeType="1"/>
                </p:cNvSpPr>
                <p:nvPr/>
              </p:nvSpPr>
              <p:spPr bwMode="auto">
                <a:xfrm flipV="1">
                  <a:off x="5261" y="1885"/>
                  <a:ext cx="124" cy="53"/>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219" name="Line 232"/>
                <p:cNvSpPr>
                  <a:spLocks noChangeShapeType="1"/>
                </p:cNvSpPr>
                <p:nvPr/>
              </p:nvSpPr>
              <p:spPr bwMode="auto">
                <a:xfrm flipV="1">
                  <a:off x="5274" y="1890"/>
                  <a:ext cx="119" cy="53"/>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220" name="Line 233"/>
                <p:cNvSpPr>
                  <a:spLocks noChangeShapeType="1"/>
                </p:cNvSpPr>
                <p:nvPr/>
              </p:nvSpPr>
              <p:spPr bwMode="auto">
                <a:xfrm flipV="1">
                  <a:off x="5291" y="1897"/>
                  <a:ext cx="114" cy="52"/>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221" name="Line 234"/>
                <p:cNvSpPr>
                  <a:spLocks noChangeShapeType="1"/>
                </p:cNvSpPr>
                <p:nvPr/>
              </p:nvSpPr>
              <p:spPr bwMode="auto">
                <a:xfrm>
                  <a:off x="5239" y="1915"/>
                  <a:ext cx="71" cy="40"/>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222" name="Line 235"/>
                <p:cNvSpPr>
                  <a:spLocks noChangeShapeType="1"/>
                </p:cNvSpPr>
                <p:nvPr/>
              </p:nvSpPr>
              <p:spPr bwMode="auto">
                <a:xfrm>
                  <a:off x="5255" y="1910"/>
                  <a:ext cx="69" cy="38"/>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223" name="Line 236"/>
                <p:cNvSpPr>
                  <a:spLocks noChangeShapeType="1"/>
                </p:cNvSpPr>
                <p:nvPr/>
              </p:nvSpPr>
              <p:spPr bwMode="auto">
                <a:xfrm>
                  <a:off x="5285" y="1897"/>
                  <a:ext cx="68" cy="37"/>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224" name="Line 237"/>
                <p:cNvSpPr>
                  <a:spLocks noChangeShapeType="1"/>
                </p:cNvSpPr>
                <p:nvPr/>
              </p:nvSpPr>
              <p:spPr bwMode="auto">
                <a:xfrm>
                  <a:off x="5301" y="1891"/>
                  <a:ext cx="67" cy="36"/>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225" name="Line 238"/>
                <p:cNvSpPr>
                  <a:spLocks noChangeShapeType="1"/>
                </p:cNvSpPr>
                <p:nvPr/>
              </p:nvSpPr>
              <p:spPr bwMode="auto">
                <a:xfrm>
                  <a:off x="5318" y="1886"/>
                  <a:ext cx="65" cy="36"/>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226" name="Line 239"/>
                <p:cNvSpPr>
                  <a:spLocks noChangeShapeType="1"/>
                </p:cNvSpPr>
                <p:nvPr/>
              </p:nvSpPr>
              <p:spPr bwMode="auto">
                <a:xfrm>
                  <a:off x="5332" y="1880"/>
                  <a:ext cx="64" cy="34"/>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227" name="Line 240"/>
                <p:cNvSpPr>
                  <a:spLocks noChangeShapeType="1"/>
                </p:cNvSpPr>
                <p:nvPr/>
              </p:nvSpPr>
              <p:spPr bwMode="auto">
                <a:xfrm>
                  <a:off x="5346" y="1874"/>
                  <a:ext cx="64" cy="33"/>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228" name="Line 241"/>
                <p:cNvSpPr>
                  <a:spLocks noChangeShapeType="1"/>
                </p:cNvSpPr>
                <p:nvPr/>
              </p:nvSpPr>
              <p:spPr bwMode="auto">
                <a:xfrm>
                  <a:off x="5209" y="1892"/>
                  <a:ext cx="35" cy="18"/>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229" name="Line 242"/>
                <p:cNvSpPr>
                  <a:spLocks noChangeShapeType="1"/>
                </p:cNvSpPr>
                <p:nvPr/>
              </p:nvSpPr>
              <p:spPr bwMode="auto">
                <a:xfrm>
                  <a:off x="5232" y="1885"/>
                  <a:ext cx="32" cy="17"/>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230" name="Line 243"/>
                <p:cNvSpPr>
                  <a:spLocks noChangeShapeType="1"/>
                </p:cNvSpPr>
                <p:nvPr/>
              </p:nvSpPr>
              <p:spPr bwMode="auto">
                <a:xfrm>
                  <a:off x="5252" y="1879"/>
                  <a:ext cx="33" cy="17"/>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231" name="Line 244"/>
                <p:cNvSpPr>
                  <a:spLocks noChangeShapeType="1"/>
                </p:cNvSpPr>
                <p:nvPr/>
              </p:nvSpPr>
              <p:spPr bwMode="auto">
                <a:xfrm>
                  <a:off x="5272" y="1872"/>
                  <a:ext cx="32" cy="15"/>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232" name="Line 245"/>
                <p:cNvSpPr>
                  <a:spLocks noChangeShapeType="1"/>
                </p:cNvSpPr>
                <p:nvPr/>
              </p:nvSpPr>
              <p:spPr bwMode="auto">
                <a:xfrm>
                  <a:off x="5292" y="1865"/>
                  <a:ext cx="31" cy="16"/>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233" name="Line 246"/>
                <p:cNvSpPr>
                  <a:spLocks noChangeShapeType="1"/>
                </p:cNvSpPr>
                <p:nvPr/>
              </p:nvSpPr>
              <p:spPr bwMode="auto">
                <a:xfrm>
                  <a:off x="5315" y="1858"/>
                  <a:ext cx="29" cy="15"/>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grpSp>
        </p:grpSp>
      </p:grpSp>
      <p:grpSp>
        <p:nvGrpSpPr>
          <p:cNvPr id="261" name="Group 254"/>
          <p:cNvGrpSpPr>
            <a:grpSpLocks/>
          </p:cNvGrpSpPr>
          <p:nvPr/>
        </p:nvGrpSpPr>
        <p:grpSpPr bwMode="auto">
          <a:xfrm>
            <a:off x="7012736" y="3258385"/>
            <a:ext cx="144954" cy="73406"/>
            <a:chOff x="5325" y="1860"/>
            <a:chExt cx="144" cy="79"/>
          </a:xfrm>
        </p:grpSpPr>
        <p:grpSp>
          <p:nvGrpSpPr>
            <p:cNvPr id="262" name="Group 255"/>
            <p:cNvGrpSpPr>
              <a:grpSpLocks/>
            </p:cNvGrpSpPr>
            <p:nvPr/>
          </p:nvGrpSpPr>
          <p:grpSpPr bwMode="auto">
            <a:xfrm>
              <a:off x="5325" y="1860"/>
              <a:ext cx="125" cy="63"/>
              <a:chOff x="5325" y="1860"/>
              <a:chExt cx="125" cy="63"/>
            </a:xfrm>
          </p:grpSpPr>
          <p:sp>
            <p:nvSpPr>
              <p:cNvPr id="266" name="Freeform 256"/>
              <p:cNvSpPr>
                <a:spLocks/>
              </p:cNvSpPr>
              <p:nvPr/>
            </p:nvSpPr>
            <p:spPr bwMode="auto">
              <a:xfrm>
                <a:off x="5325" y="1860"/>
                <a:ext cx="125" cy="63"/>
              </a:xfrm>
              <a:custGeom>
                <a:avLst/>
                <a:gdLst>
                  <a:gd name="T0" fmla="*/ 0 w 751"/>
                  <a:gd name="T1" fmla="*/ 0 h 379"/>
                  <a:gd name="T2" fmla="*/ 0 w 751"/>
                  <a:gd name="T3" fmla="*/ 0 h 379"/>
                  <a:gd name="T4" fmla="*/ 0 w 751"/>
                  <a:gd name="T5" fmla="*/ 0 h 379"/>
                  <a:gd name="T6" fmla="*/ 0 w 751"/>
                  <a:gd name="T7" fmla="*/ 0 h 379"/>
                  <a:gd name="T8" fmla="*/ 0 w 751"/>
                  <a:gd name="T9" fmla="*/ 0 h 379"/>
                  <a:gd name="T10" fmla="*/ 0 w 751"/>
                  <a:gd name="T11" fmla="*/ 0 h 379"/>
                  <a:gd name="T12" fmla="*/ 0 w 751"/>
                  <a:gd name="T13" fmla="*/ 0 h 379"/>
                  <a:gd name="T14" fmla="*/ 0 w 751"/>
                  <a:gd name="T15" fmla="*/ 0 h 379"/>
                  <a:gd name="T16" fmla="*/ 0 w 751"/>
                  <a:gd name="T17" fmla="*/ 0 h 379"/>
                  <a:gd name="T18" fmla="*/ 0 w 751"/>
                  <a:gd name="T19" fmla="*/ 0 h 379"/>
                  <a:gd name="T20" fmla="*/ 0 w 751"/>
                  <a:gd name="T21" fmla="*/ 0 h 379"/>
                  <a:gd name="T22" fmla="*/ 0 w 751"/>
                  <a:gd name="T23" fmla="*/ 0 h 379"/>
                  <a:gd name="T24" fmla="*/ 0 w 751"/>
                  <a:gd name="T25" fmla="*/ 0 h 379"/>
                  <a:gd name="T26" fmla="*/ 0 w 751"/>
                  <a:gd name="T27" fmla="*/ 0 h 379"/>
                  <a:gd name="T28" fmla="*/ 0 w 751"/>
                  <a:gd name="T29" fmla="*/ 0 h 379"/>
                  <a:gd name="T30" fmla="*/ 0 w 751"/>
                  <a:gd name="T31" fmla="*/ 0 h 379"/>
                  <a:gd name="T32" fmla="*/ 0 w 751"/>
                  <a:gd name="T33" fmla="*/ 0 h 379"/>
                  <a:gd name="T34" fmla="*/ 0 w 751"/>
                  <a:gd name="T35" fmla="*/ 0 h 379"/>
                  <a:gd name="T36" fmla="*/ 0 w 751"/>
                  <a:gd name="T37" fmla="*/ 0 h 379"/>
                  <a:gd name="T38" fmla="*/ 0 w 751"/>
                  <a:gd name="T39" fmla="*/ 0 h 379"/>
                  <a:gd name="T40" fmla="*/ 0 w 751"/>
                  <a:gd name="T41" fmla="*/ 0 h 379"/>
                  <a:gd name="T42" fmla="*/ 0 w 751"/>
                  <a:gd name="T43" fmla="*/ 0 h 379"/>
                  <a:gd name="T44" fmla="*/ 0 w 751"/>
                  <a:gd name="T45" fmla="*/ 0 h 379"/>
                  <a:gd name="T46" fmla="*/ 0 w 751"/>
                  <a:gd name="T47" fmla="*/ 0 h 379"/>
                  <a:gd name="T48" fmla="*/ 0 w 751"/>
                  <a:gd name="T49" fmla="*/ 0 h 379"/>
                  <a:gd name="T50" fmla="*/ 0 w 751"/>
                  <a:gd name="T51" fmla="*/ 0 h 379"/>
                  <a:gd name="T52" fmla="*/ 0 w 751"/>
                  <a:gd name="T53" fmla="*/ 0 h 379"/>
                  <a:gd name="T54" fmla="*/ 0 w 751"/>
                  <a:gd name="T55" fmla="*/ 0 h 379"/>
                  <a:gd name="T56" fmla="*/ 0 w 751"/>
                  <a:gd name="T57" fmla="*/ 0 h 379"/>
                  <a:gd name="T58" fmla="*/ 0 w 751"/>
                  <a:gd name="T59" fmla="*/ 0 h 379"/>
                  <a:gd name="T60" fmla="*/ 0 w 751"/>
                  <a:gd name="T61" fmla="*/ 0 h 379"/>
                  <a:gd name="T62" fmla="*/ 0 w 751"/>
                  <a:gd name="T63" fmla="*/ 0 h 379"/>
                  <a:gd name="T64" fmla="*/ 0 w 751"/>
                  <a:gd name="T65" fmla="*/ 0 h 379"/>
                  <a:gd name="T66" fmla="*/ 0 w 751"/>
                  <a:gd name="T67" fmla="*/ 0 h 379"/>
                  <a:gd name="T68" fmla="*/ 0 w 751"/>
                  <a:gd name="T69" fmla="*/ 0 h 379"/>
                  <a:gd name="T70" fmla="*/ 0 w 751"/>
                  <a:gd name="T71" fmla="*/ 0 h 379"/>
                  <a:gd name="T72" fmla="*/ 0 w 751"/>
                  <a:gd name="T73" fmla="*/ 0 h 379"/>
                  <a:gd name="T74" fmla="*/ 0 w 751"/>
                  <a:gd name="T75" fmla="*/ 0 h 379"/>
                  <a:gd name="T76" fmla="*/ 0 w 751"/>
                  <a:gd name="T77" fmla="*/ 0 h 379"/>
                  <a:gd name="T78" fmla="*/ 0 w 751"/>
                  <a:gd name="T79" fmla="*/ 0 h 379"/>
                  <a:gd name="T80" fmla="*/ 0 w 751"/>
                  <a:gd name="T81" fmla="*/ 0 h 379"/>
                  <a:gd name="T82" fmla="*/ 0 w 751"/>
                  <a:gd name="T83" fmla="*/ 0 h 379"/>
                  <a:gd name="T84" fmla="*/ 0 w 751"/>
                  <a:gd name="T85" fmla="*/ 0 h 379"/>
                  <a:gd name="T86" fmla="*/ 0 w 751"/>
                  <a:gd name="T87" fmla="*/ 0 h 379"/>
                  <a:gd name="T88" fmla="*/ 0 w 751"/>
                  <a:gd name="T89" fmla="*/ 0 h 379"/>
                  <a:gd name="T90" fmla="*/ 0 w 751"/>
                  <a:gd name="T91" fmla="*/ 0 h 379"/>
                  <a:gd name="T92" fmla="*/ 0 w 751"/>
                  <a:gd name="T93" fmla="*/ 0 h 379"/>
                  <a:gd name="T94" fmla="*/ 0 w 751"/>
                  <a:gd name="T95" fmla="*/ 0 h 379"/>
                  <a:gd name="T96" fmla="*/ 0 w 751"/>
                  <a:gd name="T97" fmla="*/ 0 h 379"/>
                  <a:gd name="T98" fmla="*/ 0 w 751"/>
                  <a:gd name="T99" fmla="*/ 0 h 379"/>
                  <a:gd name="T100" fmla="*/ 0 w 751"/>
                  <a:gd name="T101" fmla="*/ 0 h 379"/>
                  <a:gd name="T102" fmla="*/ 0 w 751"/>
                  <a:gd name="T103" fmla="*/ 0 h 379"/>
                  <a:gd name="T104" fmla="*/ 0 w 751"/>
                  <a:gd name="T105" fmla="*/ 0 h 379"/>
                  <a:gd name="T106" fmla="*/ 0 w 751"/>
                  <a:gd name="T107" fmla="*/ 0 h 379"/>
                  <a:gd name="T108" fmla="*/ 0 w 751"/>
                  <a:gd name="T109" fmla="*/ 0 h 379"/>
                  <a:gd name="T110" fmla="*/ 0 w 751"/>
                  <a:gd name="T111" fmla="*/ 0 h 379"/>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751" h="379">
                    <a:moveTo>
                      <a:pt x="679" y="379"/>
                    </a:moveTo>
                    <a:lnTo>
                      <a:pt x="639" y="370"/>
                    </a:lnTo>
                    <a:lnTo>
                      <a:pt x="600" y="352"/>
                    </a:lnTo>
                    <a:lnTo>
                      <a:pt x="564" y="344"/>
                    </a:lnTo>
                    <a:lnTo>
                      <a:pt x="502" y="353"/>
                    </a:lnTo>
                    <a:lnTo>
                      <a:pt x="457" y="352"/>
                    </a:lnTo>
                    <a:lnTo>
                      <a:pt x="425" y="341"/>
                    </a:lnTo>
                    <a:lnTo>
                      <a:pt x="399" y="332"/>
                    </a:lnTo>
                    <a:lnTo>
                      <a:pt x="373" y="320"/>
                    </a:lnTo>
                    <a:lnTo>
                      <a:pt x="346" y="295"/>
                    </a:lnTo>
                    <a:lnTo>
                      <a:pt x="324" y="273"/>
                    </a:lnTo>
                    <a:lnTo>
                      <a:pt x="288" y="246"/>
                    </a:lnTo>
                    <a:lnTo>
                      <a:pt x="238" y="254"/>
                    </a:lnTo>
                    <a:lnTo>
                      <a:pt x="208" y="256"/>
                    </a:lnTo>
                    <a:lnTo>
                      <a:pt x="190" y="251"/>
                    </a:lnTo>
                    <a:lnTo>
                      <a:pt x="182" y="243"/>
                    </a:lnTo>
                    <a:lnTo>
                      <a:pt x="176" y="228"/>
                    </a:lnTo>
                    <a:lnTo>
                      <a:pt x="180" y="215"/>
                    </a:lnTo>
                    <a:lnTo>
                      <a:pt x="190" y="200"/>
                    </a:lnTo>
                    <a:lnTo>
                      <a:pt x="208" y="193"/>
                    </a:lnTo>
                    <a:lnTo>
                      <a:pt x="248" y="188"/>
                    </a:lnTo>
                    <a:lnTo>
                      <a:pt x="296" y="171"/>
                    </a:lnTo>
                    <a:lnTo>
                      <a:pt x="256" y="140"/>
                    </a:lnTo>
                    <a:lnTo>
                      <a:pt x="209" y="121"/>
                    </a:lnTo>
                    <a:lnTo>
                      <a:pt x="168" y="124"/>
                    </a:lnTo>
                    <a:lnTo>
                      <a:pt x="121" y="121"/>
                    </a:lnTo>
                    <a:lnTo>
                      <a:pt x="93" y="131"/>
                    </a:lnTo>
                    <a:lnTo>
                      <a:pt x="54" y="132"/>
                    </a:lnTo>
                    <a:lnTo>
                      <a:pt x="42" y="121"/>
                    </a:lnTo>
                    <a:lnTo>
                      <a:pt x="39" y="105"/>
                    </a:lnTo>
                    <a:lnTo>
                      <a:pt x="18" y="106"/>
                    </a:lnTo>
                    <a:lnTo>
                      <a:pt x="6" y="103"/>
                    </a:lnTo>
                    <a:lnTo>
                      <a:pt x="0" y="87"/>
                    </a:lnTo>
                    <a:lnTo>
                      <a:pt x="4" y="74"/>
                    </a:lnTo>
                    <a:lnTo>
                      <a:pt x="15" y="68"/>
                    </a:lnTo>
                    <a:lnTo>
                      <a:pt x="36" y="56"/>
                    </a:lnTo>
                    <a:lnTo>
                      <a:pt x="52" y="44"/>
                    </a:lnTo>
                    <a:lnTo>
                      <a:pt x="71" y="34"/>
                    </a:lnTo>
                    <a:lnTo>
                      <a:pt x="93" y="27"/>
                    </a:lnTo>
                    <a:lnTo>
                      <a:pt x="112" y="27"/>
                    </a:lnTo>
                    <a:lnTo>
                      <a:pt x="203" y="9"/>
                    </a:lnTo>
                    <a:lnTo>
                      <a:pt x="222" y="4"/>
                    </a:lnTo>
                    <a:lnTo>
                      <a:pt x="244" y="0"/>
                    </a:lnTo>
                    <a:lnTo>
                      <a:pt x="267" y="4"/>
                    </a:lnTo>
                    <a:lnTo>
                      <a:pt x="295" y="13"/>
                    </a:lnTo>
                    <a:lnTo>
                      <a:pt x="373" y="56"/>
                    </a:lnTo>
                    <a:lnTo>
                      <a:pt x="410" y="64"/>
                    </a:lnTo>
                    <a:lnTo>
                      <a:pt x="443" y="71"/>
                    </a:lnTo>
                    <a:lnTo>
                      <a:pt x="469" y="87"/>
                    </a:lnTo>
                    <a:lnTo>
                      <a:pt x="484" y="108"/>
                    </a:lnTo>
                    <a:lnTo>
                      <a:pt x="549" y="153"/>
                    </a:lnTo>
                    <a:lnTo>
                      <a:pt x="578" y="174"/>
                    </a:lnTo>
                    <a:lnTo>
                      <a:pt x="617" y="215"/>
                    </a:lnTo>
                    <a:lnTo>
                      <a:pt x="641" y="227"/>
                    </a:lnTo>
                    <a:lnTo>
                      <a:pt x="751" y="232"/>
                    </a:lnTo>
                    <a:lnTo>
                      <a:pt x="679" y="379"/>
                    </a:lnTo>
                    <a:close/>
                  </a:path>
                </a:pathLst>
              </a:custGeom>
              <a:solidFill>
                <a:srgbClr val="FFC080"/>
              </a:solidFill>
              <a:ln w="1588">
                <a:solidFill>
                  <a:srgbClr val="402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267" name="Freeform 257"/>
              <p:cNvSpPr>
                <a:spLocks/>
              </p:cNvSpPr>
              <p:nvPr/>
            </p:nvSpPr>
            <p:spPr bwMode="auto">
              <a:xfrm>
                <a:off x="5374" y="1888"/>
                <a:ext cx="29" cy="7"/>
              </a:xfrm>
              <a:custGeom>
                <a:avLst/>
                <a:gdLst>
                  <a:gd name="T0" fmla="*/ 0 w 179"/>
                  <a:gd name="T1" fmla="*/ 0 h 43"/>
                  <a:gd name="T2" fmla="*/ 0 w 179"/>
                  <a:gd name="T3" fmla="*/ 0 h 43"/>
                  <a:gd name="T4" fmla="*/ 0 w 179"/>
                  <a:gd name="T5" fmla="*/ 0 h 43"/>
                  <a:gd name="T6" fmla="*/ 0 w 179"/>
                  <a:gd name="T7" fmla="*/ 0 h 43"/>
                  <a:gd name="T8" fmla="*/ 0 w 179"/>
                  <a:gd name="T9" fmla="*/ 0 h 43"/>
                  <a:gd name="T10" fmla="*/ 0 w 179"/>
                  <a:gd name="T11" fmla="*/ 0 h 43"/>
                  <a:gd name="T12" fmla="*/ 0 w 179"/>
                  <a:gd name="T13" fmla="*/ 0 h 43"/>
                  <a:gd name="T14" fmla="*/ 0 w 179"/>
                  <a:gd name="T15" fmla="*/ 0 h 43"/>
                  <a:gd name="T16" fmla="*/ 0 w 179"/>
                  <a:gd name="T17" fmla="*/ 0 h 43"/>
                  <a:gd name="T18" fmla="*/ 0 w 179"/>
                  <a:gd name="T19" fmla="*/ 0 h 43"/>
                  <a:gd name="T20" fmla="*/ 0 w 179"/>
                  <a:gd name="T21" fmla="*/ 0 h 43"/>
                  <a:gd name="T22" fmla="*/ 0 w 179"/>
                  <a:gd name="T23" fmla="*/ 0 h 43"/>
                  <a:gd name="T24" fmla="*/ 0 w 179"/>
                  <a:gd name="T25" fmla="*/ 0 h 43"/>
                  <a:gd name="T26" fmla="*/ 0 w 179"/>
                  <a:gd name="T27" fmla="*/ 0 h 43"/>
                  <a:gd name="T28" fmla="*/ 0 w 179"/>
                  <a:gd name="T29" fmla="*/ 0 h 4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79" h="43">
                    <a:moveTo>
                      <a:pt x="0" y="0"/>
                    </a:moveTo>
                    <a:lnTo>
                      <a:pt x="6" y="11"/>
                    </a:lnTo>
                    <a:lnTo>
                      <a:pt x="38" y="10"/>
                    </a:lnTo>
                    <a:lnTo>
                      <a:pt x="50" y="16"/>
                    </a:lnTo>
                    <a:lnTo>
                      <a:pt x="76" y="29"/>
                    </a:lnTo>
                    <a:lnTo>
                      <a:pt x="112" y="37"/>
                    </a:lnTo>
                    <a:lnTo>
                      <a:pt x="150" y="38"/>
                    </a:lnTo>
                    <a:lnTo>
                      <a:pt x="179" y="43"/>
                    </a:lnTo>
                    <a:lnTo>
                      <a:pt x="155" y="34"/>
                    </a:lnTo>
                    <a:lnTo>
                      <a:pt x="125" y="29"/>
                    </a:lnTo>
                    <a:lnTo>
                      <a:pt x="105" y="29"/>
                    </a:lnTo>
                    <a:lnTo>
                      <a:pt x="76" y="21"/>
                    </a:lnTo>
                    <a:lnTo>
                      <a:pt x="53" y="8"/>
                    </a:lnTo>
                    <a:lnTo>
                      <a:pt x="43" y="2"/>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68" name="Freeform 258"/>
              <p:cNvSpPr>
                <a:spLocks/>
              </p:cNvSpPr>
              <p:nvPr/>
            </p:nvSpPr>
            <p:spPr bwMode="auto">
              <a:xfrm>
                <a:off x="5362" y="1894"/>
                <a:ext cx="4" cy="4"/>
              </a:xfrm>
              <a:custGeom>
                <a:avLst/>
                <a:gdLst>
                  <a:gd name="T0" fmla="*/ 0 w 20"/>
                  <a:gd name="T1" fmla="*/ 0 h 24"/>
                  <a:gd name="T2" fmla="*/ 0 w 20"/>
                  <a:gd name="T3" fmla="*/ 0 h 24"/>
                  <a:gd name="T4" fmla="*/ 0 w 20"/>
                  <a:gd name="T5" fmla="*/ 0 h 24"/>
                  <a:gd name="T6" fmla="*/ 0 w 20"/>
                  <a:gd name="T7" fmla="*/ 0 h 24"/>
                  <a:gd name="T8" fmla="*/ 0 w 20"/>
                  <a:gd name="T9" fmla="*/ 0 h 24"/>
                  <a:gd name="T10" fmla="*/ 0 w 20"/>
                  <a:gd name="T11" fmla="*/ 0 h 24"/>
                  <a:gd name="T12" fmla="*/ 0 w 20"/>
                  <a:gd name="T13" fmla="*/ 0 h 2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0" h="24">
                    <a:moveTo>
                      <a:pt x="4" y="0"/>
                    </a:moveTo>
                    <a:lnTo>
                      <a:pt x="12" y="6"/>
                    </a:lnTo>
                    <a:lnTo>
                      <a:pt x="9" y="15"/>
                    </a:lnTo>
                    <a:lnTo>
                      <a:pt x="0" y="24"/>
                    </a:lnTo>
                    <a:lnTo>
                      <a:pt x="17" y="18"/>
                    </a:lnTo>
                    <a:lnTo>
                      <a:pt x="20" y="8"/>
                    </a:lnTo>
                    <a:lnTo>
                      <a:pt x="4"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69" name="Freeform 259"/>
              <p:cNvSpPr>
                <a:spLocks/>
              </p:cNvSpPr>
              <p:nvPr/>
            </p:nvSpPr>
            <p:spPr bwMode="auto">
              <a:xfrm>
                <a:off x="5331" y="1869"/>
                <a:ext cx="17" cy="8"/>
              </a:xfrm>
              <a:custGeom>
                <a:avLst/>
                <a:gdLst>
                  <a:gd name="T0" fmla="*/ 0 w 104"/>
                  <a:gd name="T1" fmla="*/ 0 h 48"/>
                  <a:gd name="T2" fmla="*/ 0 w 104"/>
                  <a:gd name="T3" fmla="*/ 0 h 48"/>
                  <a:gd name="T4" fmla="*/ 0 w 104"/>
                  <a:gd name="T5" fmla="*/ 0 h 48"/>
                  <a:gd name="T6" fmla="*/ 0 w 104"/>
                  <a:gd name="T7" fmla="*/ 0 h 48"/>
                  <a:gd name="T8" fmla="*/ 0 w 104"/>
                  <a:gd name="T9" fmla="*/ 0 h 48"/>
                  <a:gd name="T10" fmla="*/ 0 w 104"/>
                  <a:gd name="T11" fmla="*/ 0 h 48"/>
                  <a:gd name="T12" fmla="*/ 0 w 104"/>
                  <a:gd name="T13" fmla="*/ 0 h 48"/>
                  <a:gd name="T14" fmla="*/ 0 w 104"/>
                  <a:gd name="T15" fmla="*/ 0 h 48"/>
                  <a:gd name="T16" fmla="*/ 0 w 104"/>
                  <a:gd name="T17" fmla="*/ 0 h 48"/>
                  <a:gd name="T18" fmla="*/ 0 w 104"/>
                  <a:gd name="T19" fmla="*/ 0 h 48"/>
                  <a:gd name="T20" fmla="*/ 0 w 104"/>
                  <a:gd name="T21" fmla="*/ 0 h 48"/>
                  <a:gd name="T22" fmla="*/ 0 w 104"/>
                  <a:gd name="T23" fmla="*/ 0 h 48"/>
                  <a:gd name="T24" fmla="*/ 0 w 104"/>
                  <a:gd name="T25" fmla="*/ 0 h 4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04" h="48">
                    <a:moveTo>
                      <a:pt x="0" y="45"/>
                    </a:moveTo>
                    <a:lnTo>
                      <a:pt x="11" y="48"/>
                    </a:lnTo>
                    <a:lnTo>
                      <a:pt x="25" y="33"/>
                    </a:lnTo>
                    <a:lnTo>
                      <a:pt x="46" y="25"/>
                    </a:lnTo>
                    <a:lnTo>
                      <a:pt x="56" y="14"/>
                    </a:lnTo>
                    <a:lnTo>
                      <a:pt x="66" y="9"/>
                    </a:lnTo>
                    <a:lnTo>
                      <a:pt x="89" y="4"/>
                    </a:lnTo>
                    <a:lnTo>
                      <a:pt x="104" y="1"/>
                    </a:lnTo>
                    <a:lnTo>
                      <a:pt x="84" y="0"/>
                    </a:lnTo>
                    <a:lnTo>
                      <a:pt x="58" y="4"/>
                    </a:lnTo>
                    <a:lnTo>
                      <a:pt x="49" y="12"/>
                    </a:lnTo>
                    <a:lnTo>
                      <a:pt x="37" y="20"/>
                    </a:lnTo>
                    <a:lnTo>
                      <a:pt x="0" y="45"/>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70" name="Freeform 260"/>
              <p:cNvSpPr>
                <a:spLocks/>
              </p:cNvSpPr>
              <p:nvPr/>
            </p:nvSpPr>
            <p:spPr bwMode="auto">
              <a:xfrm>
                <a:off x="5357" y="1866"/>
                <a:ext cx="27" cy="7"/>
              </a:xfrm>
              <a:custGeom>
                <a:avLst/>
                <a:gdLst>
                  <a:gd name="T0" fmla="*/ 0 w 166"/>
                  <a:gd name="T1" fmla="*/ 0 h 42"/>
                  <a:gd name="T2" fmla="*/ 0 w 166"/>
                  <a:gd name="T3" fmla="*/ 0 h 42"/>
                  <a:gd name="T4" fmla="*/ 0 w 166"/>
                  <a:gd name="T5" fmla="*/ 0 h 42"/>
                  <a:gd name="T6" fmla="*/ 0 w 166"/>
                  <a:gd name="T7" fmla="*/ 0 h 42"/>
                  <a:gd name="T8" fmla="*/ 0 w 166"/>
                  <a:gd name="T9" fmla="*/ 0 h 42"/>
                  <a:gd name="T10" fmla="*/ 0 w 166"/>
                  <a:gd name="T11" fmla="*/ 0 h 42"/>
                  <a:gd name="T12" fmla="*/ 0 w 166"/>
                  <a:gd name="T13" fmla="*/ 0 h 42"/>
                  <a:gd name="T14" fmla="*/ 0 w 166"/>
                  <a:gd name="T15" fmla="*/ 0 h 42"/>
                  <a:gd name="T16" fmla="*/ 0 w 166"/>
                  <a:gd name="T17" fmla="*/ 0 h 42"/>
                  <a:gd name="T18" fmla="*/ 0 w 166"/>
                  <a:gd name="T19" fmla="*/ 0 h 42"/>
                  <a:gd name="T20" fmla="*/ 0 w 166"/>
                  <a:gd name="T21" fmla="*/ 0 h 42"/>
                  <a:gd name="T22" fmla="*/ 0 w 166"/>
                  <a:gd name="T23" fmla="*/ 0 h 42"/>
                  <a:gd name="T24" fmla="*/ 0 w 166"/>
                  <a:gd name="T25" fmla="*/ 0 h 42"/>
                  <a:gd name="T26" fmla="*/ 0 w 166"/>
                  <a:gd name="T27" fmla="*/ 0 h 42"/>
                  <a:gd name="T28" fmla="*/ 0 w 166"/>
                  <a:gd name="T29" fmla="*/ 0 h 42"/>
                  <a:gd name="T30" fmla="*/ 0 w 166"/>
                  <a:gd name="T31" fmla="*/ 0 h 4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66" h="42">
                    <a:moveTo>
                      <a:pt x="0" y="10"/>
                    </a:moveTo>
                    <a:lnTo>
                      <a:pt x="35" y="6"/>
                    </a:lnTo>
                    <a:lnTo>
                      <a:pt x="55" y="0"/>
                    </a:lnTo>
                    <a:lnTo>
                      <a:pt x="63" y="0"/>
                    </a:lnTo>
                    <a:lnTo>
                      <a:pt x="85" y="5"/>
                    </a:lnTo>
                    <a:lnTo>
                      <a:pt x="94" y="14"/>
                    </a:lnTo>
                    <a:lnTo>
                      <a:pt x="111" y="23"/>
                    </a:lnTo>
                    <a:lnTo>
                      <a:pt x="143" y="36"/>
                    </a:lnTo>
                    <a:lnTo>
                      <a:pt x="166" y="36"/>
                    </a:lnTo>
                    <a:lnTo>
                      <a:pt x="142" y="42"/>
                    </a:lnTo>
                    <a:lnTo>
                      <a:pt x="126" y="39"/>
                    </a:lnTo>
                    <a:lnTo>
                      <a:pt x="91" y="22"/>
                    </a:lnTo>
                    <a:lnTo>
                      <a:pt x="79" y="10"/>
                    </a:lnTo>
                    <a:lnTo>
                      <a:pt x="55" y="8"/>
                    </a:lnTo>
                    <a:lnTo>
                      <a:pt x="35" y="10"/>
                    </a:lnTo>
                    <a:lnTo>
                      <a:pt x="0" y="1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71" name="Freeform 261"/>
              <p:cNvSpPr>
                <a:spLocks/>
              </p:cNvSpPr>
              <p:nvPr/>
            </p:nvSpPr>
            <p:spPr bwMode="auto">
              <a:xfrm>
                <a:off x="5335" y="1874"/>
                <a:ext cx="6" cy="5"/>
              </a:xfrm>
              <a:custGeom>
                <a:avLst/>
                <a:gdLst>
                  <a:gd name="T0" fmla="*/ 0 w 33"/>
                  <a:gd name="T1" fmla="*/ 0 h 30"/>
                  <a:gd name="T2" fmla="*/ 0 w 33"/>
                  <a:gd name="T3" fmla="*/ 0 h 30"/>
                  <a:gd name="T4" fmla="*/ 0 w 33"/>
                  <a:gd name="T5" fmla="*/ 0 h 30"/>
                  <a:gd name="T6" fmla="*/ 0 w 33"/>
                  <a:gd name="T7" fmla="*/ 0 h 30"/>
                  <a:gd name="T8" fmla="*/ 0 w 33"/>
                  <a:gd name="T9" fmla="*/ 0 h 30"/>
                  <a:gd name="T10" fmla="*/ 0 w 33"/>
                  <a:gd name="T11" fmla="*/ 0 h 3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30">
                    <a:moveTo>
                      <a:pt x="25" y="0"/>
                    </a:moveTo>
                    <a:lnTo>
                      <a:pt x="33" y="11"/>
                    </a:lnTo>
                    <a:lnTo>
                      <a:pt x="23" y="24"/>
                    </a:lnTo>
                    <a:lnTo>
                      <a:pt x="0" y="30"/>
                    </a:lnTo>
                    <a:lnTo>
                      <a:pt x="25" y="15"/>
                    </a:lnTo>
                    <a:lnTo>
                      <a:pt x="25"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72" name="Freeform 262"/>
              <p:cNvSpPr>
                <a:spLocks/>
              </p:cNvSpPr>
              <p:nvPr/>
            </p:nvSpPr>
            <p:spPr bwMode="auto">
              <a:xfrm>
                <a:off x="5329" y="1870"/>
                <a:ext cx="6" cy="4"/>
              </a:xfrm>
              <a:custGeom>
                <a:avLst/>
                <a:gdLst>
                  <a:gd name="T0" fmla="*/ 0 w 33"/>
                  <a:gd name="T1" fmla="*/ 0 h 28"/>
                  <a:gd name="T2" fmla="*/ 0 w 33"/>
                  <a:gd name="T3" fmla="*/ 0 h 28"/>
                  <a:gd name="T4" fmla="*/ 0 w 33"/>
                  <a:gd name="T5" fmla="*/ 0 h 28"/>
                  <a:gd name="T6" fmla="*/ 0 w 33"/>
                  <a:gd name="T7" fmla="*/ 0 h 28"/>
                  <a:gd name="T8" fmla="*/ 0 w 33"/>
                  <a:gd name="T9" fmla="*/ 0 h 28"/>
                  <a:gd name="T10" fmla="*/ 0 w 33"/>
                  <a:gd name="T11" fmla="*/ 0 h 2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8">
                    <a:moveTo>
                      <a:pt x="33" y="16"/>
                    </a:moveTo>
                    <a:lnTo>
                      <a:pt x="25" y="0"/>
                    </a:lnTo>
                    <a:lnTo>
                      <a:pt x="24" y="13"/>
                    </a:lnTo>
                    <a:lnTo>
                      <a:pt x="0" y="26"/>
                    </a:lnTo>
                    <a:lnTo>
                      <a:pt x="3" y="28"/>
                    </a:lnTo>
                    <a:lnTo>
                      <a:pt x="33" y="16"/>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73" name="Freeform 263"/>
              <p:cNvSpPr>
                <a:spLocks/>
              </p:cNvSpPr>
              <p:nvPr/>
            </p:nvSpPr>
            <p:spPr bwMode="auto">
              <a:xfrm>
                <a:off x="5399" y="1876"/>
                <a:ext cx="6" cy="7"/>
              </a:xfrm>
              <a:custGeom>
                <a:avLst/>
                <a:gdLst>
                  <a:gd name="T0" fmla="*/ 0 w 37"/>
                  <a:gd name="T1" fmla="*/ 0 h 42"/>
                  <a:gd name="T2" fmla="*/ 0 w 37"/>
                  <a:gd name="T3" fmla="*/ 0 h 42"/>
                  <a:gd name="T4" fmla="*/ 0 w 37"/>
                  <a:gd name="T5" fmla="*/ 0 h 42"/>
                  <a:gd name="T6" fmla="*/ 0 w 37"/>
                  <a:gd name="T7" fmla="*/ 0 h 42"/>
                  <a:gd name="T8" fmla="*/ 0 w 37"/>
                  <a:gd name="T9" fmla="*/ 0 h 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 h="42">
                    <a:moveTo>
                      <a:pt x="0" y="0"/>
                    </a:moveTo>
                    <a:lnTo>
                      <a:pt x="8" y="21"/>
                    </a:lnTo>
                    <a:lnTo>
                      <a:pt x="23" y="39"/>
                    </a:lnTo>
                    <a:lnTo>
                      <a:pt x="37" y="42"/>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74" name="Freeform 264"/>
              <p:cNvSpPr>
                <a:spLocks/>
              </p:cNvSpPr>
              <p:nvPr/>
            </p:nvSpPr>
            <p:spPr bwMode="auto">
              <a:xfrm>
                <a:off x="5420" y="1907"/>
                <a:ext cx="9" cy="6"/>
              </a:xfrm>
              <a:custGeom>
                <a:avLst/>
                <a:gdLst>
                  <a:gd name="T0" fmla="*/ 0 w 50"/>
                  <a:gd name="T1" fmla="*/ 0 h 39"/>
                  <a:gd name="T2" fmla="*/ 0 w 50"/>
                  <a:gd name="T3" fmla="*/ 0 h 39"/>
                  <a:gd name="T4" fmla="*/ 0 w 50"/>
                  <a:gd name="T5" fmla="*/ 0 h 39"/>
                  <a:gd name="T6" fmla="*/ 0 w 50"/>
                  <a:gd name="T7" fmla="*/ 0 h 3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0" h="39">
                    <a:moveTo>
                      <a:pt x="50" y="0"/>
                    </a:moveTo>
                    <a:lnTo>
                      <a:pt x="17" y="14"/>
                    </a:lnTo>
                    <a:lnTo>
                      <a:pt x="0" y="39"/>
                    </a:lnTo>
                    <a:lnTo>
                      <a:pt x="5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grpSp>
        <p:grpSp>
          <p:nvGrpSpPr>
            <p:cNvPr id="263" name="Group 265"/>
            <p:cNvGrpSpPr>
              <a:grpSpLocks/>
            </p:cNvGrpSpPr>
            <p:nvPr/>
          </p:nvGrpSpPr>
          <p:grpSpPr bwMode="auto">
            <a:xfrm>
              <a:off x="5432" y="1894"/>
              <a:ext cx="37" cy="45"/>
              <a:chOff x="5432" y="1894"/>
              <a:chExt cx="37" cy="45"/>
            </a:xfrm>
          </p:grpSpPr>
          <p:sp>
            <p:nvSpPr>
              <p:cNvPr id="264" name="Freeform 266"/>
              <p:cNvSpPr>
                <a:spLocks/>
              </p:cNvSpPr>
              <p:nvPr/>
            </p:nvSpPr>
            <p:spPr bwMode="auto">
              <a:xfrm>
                <a:off x="5432" y="1894"/>
                <a:ext cx="37" cy="45"/>
              </a:xfrm>
              <a:custGeom>
                <a:avLst/>
                <a:gdLst>
                  <a:gd name="T0" fmla="*/ 0 w 219"/>
                  <a:gd name="T1" fmla="*/ 0 h 267"/>
                  <a:gd name="T2" fmla="*/ 0 w 219"/>
                  <a:gd name="T3" fmla="*/ 0 h 267"/>
                  <a:gd name="T4" fmla="*/ 0 w 219"/>
                  <a:gd name="T5" fmla="*/ 0 h 267"/>
                  <a:gd name="T6" fmla="*/ 0 w 219"/>
                  <a:gd name="T7" fmla="*/ 0 h 267"/>
                  <a:gd name="T8" fmla="*/ 0 w 219"/>
                  <a:gd name="T9" fmla="*/ 0 h 267"/>
                  <a:gd name="T10" fmla="*/ 0 w 219"/>
                  <a:gd name="T11" fmla="*/ 0 h 267"/>
                  <a:gd name="T12" fmla="*/ 0 w 219"/>
                  <a:gd name="T13" fmla="*/ 0 h 267"/>
                  <a:gd name="T14" fmla="*/ 0 w 219"/>
                  <a:gd name="T15" fmla="*/ 0 h 267"/>
                  <a:gd name="T16" fmla="*/ 0 w 219"/>
                  <a:gd name="T17" fmla="*/ 0 h 267"/>
                  <a:gd name="T18" fmla="*/ 0 w 219"/>
                  <a:gd name="T19" fmla="*/ 0 h 26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9" h="267">
                    <a:moveTo>
                      <a:pt x="77" y="17"/>
                    </a:moveTo>
                    <a:lnTo>
                      <a:pt x="42" y="55"/>
                    </a:lnTo>
                    <a:lnTo>
                      <a:pt x="26" y="87"/>
                    </a:lnTo>
                    <a:lnTo>
                      <a:pt x="11" y="138"/>
                    </a:lnTo>
                    <a:lnTo>
                      <a:pt x="11" y="167"/>
                    </a:lnTo>
                    <a:lnTo>
                      <a:pt x="0" y="210"/>
                    </a:lnTo>
                    <a:lnTo>
                      <a:pt x="178" y="267"/>
                    </a:lnTo>
                    <a:lnTo>
                      <a:pt x="219" y="0"/>
                    </a:lnTo>
                    <a:lnTo>
                      <a:pt x="146" y="17"/>
                    </a:lnTo>
                    <a:lnTo>
                      <a:pt x="77" y="17"/>
                    </a:lnTo>
                    <a:close/>
                  </a:path>
                </a:pathLst>
              </a:custGeom>
              <a:solidFill>
                <a:srgbClr val="C0C0C0"/>
              </a:solidFill>
              <a:ln w="1588">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265" name="Freeform 267"/>
              <p:cNvSpPr>
                <a:spLocks/>
              </p:cNvSpPr>
              <p:nvPr/>
            </p:nvSpPr>
            <p:spPr bwMode="auto">
              <a:xfrm>
                <a:off x="5436" y="1898"/>
                <a:ext cx="29" cy="37"/>
              </a:xfrm>
              <a:custGeom>
                <a:avLst/>
                <a:gdLst>
                  <a:gd name="T0" fmla="*/ 0 w 175"/>
                  <a:gd name="T1" fmla="*/ 0 h 220"/>
                  <a:gd name="T2" fmla="*/ 0 w 175"/>
                  <a:gd name="T3" fmla="*/ 0 h 220"/>
                  <a:gd name="T4" fmla="*/ 0 w 175"/>
                  <a:gd name="T5" fmla="*/ 0 h 220"/>
                  <a:gd name="T6" fmla="*/ 0 w 175"/>
                  <a:gd name="T7" fmla="*/ 0 h 220"/>
                  <a:gd name="T8" fmla="*/ 0 w 175"/>
                  <a:gd name="T9" fmla="*/ 0 h 220"/>
                  <a:gd name="T10" fmla="*/ 0 w 175"/>
                  <a:gd name="T11" fmla="*/ 0 h 220"/>
                  <a:gd name="T12" fmla="*/ 0 w 175"/>
                  <a:gd name="T13" fmla="*/ 0 h 220"/>
                  <a:gd name="T14" fmla="*/ 0 w 175"/>
                  <a:gd name="T15" fmla="*/ 0 h 220"/>
                  <a:gd name="T16" fmla="*/ 0 w 175"/>
                  <a:gd name="T17" fmla="*/ 0 h 22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5" h="220">
                    <a:moveTo>
                      <a:pt x="69" y="7"/>
                    </a:moveTo>
                    <a:lnTo>
                      <a:pt x="38" y="42"/>
                    </a:lnTo>
                    <a:lnTo>
                      <a:pt x="12" y="92"/>
                    </a:lnTo>
                    <a:lnTo>
                      <a:pt x="6" y="128"/>
                    </a:lnTo>
                    <a:lnTo>
                      <a:pt x="0" y="171"/>
                    </a:lnTo>
                    <a:lnTo>
                      <a:pt x="140" y="220"/>
                    </a:lnTo>
                    <a:lnTo>
                      <a:pt x="175" y="0"/>
                    </a:lnTo>
                    <a:lnTo>
                      <a:pt x="122" y="10"/>
                    </a:lnTo>
                    <a:lnTo>
                      <a:pt x="69" y="7"/>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grpSp>
      </p:grpSp>
      <p:sp>
        <p:nvSpPr>
          <p:cNvPr id="275" name="Freeform 268"/>
          <p:cNvSpPr>
            <a:spLocks/>
          </p:cNvSpPr>
          <p:nvPr/>
        </p:nvSpPr>
        <p:spPr bwMode="auto">
          <a:xfrm>
            <a:off x="7153663" y="3064184"/>
            <a:ext cx="123814" cy="124512"/>
          </a:xfrm>
          <a:custGeom>
            <a:avLst/>
            <a:gdLst>
              <a:gd name="T0" fmla="*/ 2147483646 w 741"/>
              <a:gd name="T1" fmla="*/ 2147483646 h 807"/>
              <a:gd name="T2" fmla="*/ 2147483646 w 741"/>
              <a:gd name="T3" fmla="*/ 2147483646 h 807"/>
              <a:gd name="T4" fmla="*/ 2147483646 w 741"/>
              <a:gd name="T5" fmla="*/ 2147483646 h 807"/>
              <a:gd name="T6" fmla="*/ 2147483646 w 741"/>
              <a:gd name="T7" fmla="*/ 2147483646 h 807"/>
              <a:gd name="T8" fmla="*/ 2147483646 w 741"/>
              <a:gd name="T9" fmla="*/ 2147483646 h 807"/>
              <a:gd name="T10" fmla="*/ 2147483646 w 741"/>
              <a:gd name="T11" fmla="*/ 2147483646 h 807"/>
              <a:gd name="T12" fmla="*/ 2147483646 w 741"/>
              <a:gd name="T13" fmla="*/ 2147483646 h 807"/>
              <a:gd name="T14" fmla="*/ 2147483646 w 741"/>
              <a:gd name="T15" fmla="*/ 2147483646 h 807"/>
              <a:gd name="T16" fmla="*/ 2147483646 w 741"/>
              <a:gd name="T17" fmla="*/ 2147483646 h 807"/>
              <a:gd name="T18" fmla="*/ 0 w 741"/>
              <a:gd name="T19" fmla="*/ 2147483646 h 807"/>
              <a:gd name="T20" fmla="*/ 0 w 741"/>
              <a:gd name="T21" fmla="*/ 2147483646 h 807"/>
              <a:gd name="T22" fmla="*/ 2147483646 w 741"/>
              <a:gd name="T23" fmla="*/ 2147483646 h 807"/>
              <a:gd name="T24" fmla="*/ 2147483646 w 741"/>
              <a:gd name="T25" fmla="*/ 2147483646 h 807"/>
              <a:gd name="T26" fmla="*/ 2147483646 w 741"/>
              <a:gd name="T27" fmla="*/ 2147483646 h 807"/>
              <a:gd name="T28" fmla="*/ 2147483646 w 741"/>
              <a:gd name="T29" fmla="*/ 2147483646 h 807"/>
              <a:gd name="T30" fmla="*/ 2147483646 w 741"/>
              <a:gd name="T31" fmla="*/ 2147483646 h 807"/>
              <a:gd name="T32" fmla="*/ 2147483646 w 741"/>
              <a:gd name="T33" fmla="*/ 2147483646 h 807"/>
              <a:gd name="T34" fmla="*/ 2147483646 w 741"/>
              <a:gd name="T35" fmla="*/ 2147483646 h 807"/>
              <a:gd name="T36" fmla="*/ 2147483646 w 741"/>
              <a:gd name="T37" fmla="*/ 2147483646 h 807"/>
              <a:gd name="T38" fmla="*/ 2147483646 w 741"/>
              <a:gd name="T39" fmla="*/ 2147483646 h 807"/>
              <a:gd name="T40" fmla="*/ 2147483646 w 741"/>
              <a:gd name="T41" fmla="*/ 2147483646 h 807"/>
              <a:gd name="T42" fmla="*/ 2147483646 w 741"/>
              <a:gd name="T43" fmla="*/ 2147483646 h 807"/>
              <a:gd name="T44" fmla="*/ 2147483646 w 741"/>
              <a:gd name="T45" fmla="*/ 2147483646 h 807"/>
              <a:gd name="T46" fmla="*/ 2147483646 w 741"/>
              <a:gd name="T47" fmla="*/ 2147483646 h 807"/>
              <a:gd name="T48" fmla="*/ 2147483646 w 741"/>
              <a:gd name="T49" fmla="*/ 2147483646 h 807"/>
              <a:gd name="T50" fmla="*/ 2147483646 w 741"/>
              <a:gd name="T51" fmla="*/ 2147483646 h 807"/>
              <a:gd name="T52" fmla="*/ 2147483646 w 741"/>
              <a:gd name="T53" fmla="*/ 2147483646 h 807"/>
              <a:gd name="T54" fmla="*/ 2147483646 w 741"/>
              <a:gd name="T55" fmla="*/ 2147483646 h 807"/>
              <a:gd name="T56" fmla="*/ 2147483646 w 741"/>
              <a:gd name="T57" fmla="*/ 2147483646 h 807"/>
              <a:gd name="T58" fmla="*/ 2147483646 w 741"/>
              <a:gd name="T59" fmla="*/ 2147483646 h 807"/>
              <a:gd name="T60" fmla="*/ 2147483646 w 741"/>
              <a:gd name="T61" fmla="*/ 2147483646 h 807"/>
              <a:gd name="T62" fmla="*/ 2147483646 w 741"/>
              <a:gd name="T63" fmla="*/ 2147483646 h 807"/>
              <a:gd name="T64" fmla="*/ 2147483646 w 741"/>
              <a:gd name="T65" fmla="*/ 2147483646 h 807"/>
              <a:gd name="T66" fmla="*/ 2147483646 w 741"/>
              <a:gd name="T67" fmla="*/ 0 h 807"/>
              <a:gd name="T68" fmla="*/ 2147483646 w 741"/>
              <a:gd name="T69" fmla="*/ 2147483646 h 807"/>
              <a:gd name="T70" fmla="*/ 2147483646 w 741"/>
              <a:gd name="T71" fmla="*/ 2147483646 h 807"/>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741" h="807">
                <a:moveTo>
                  <a:pt x="243" y="26"/>
                </a:moveTo>
                <a:lnTo>
                  <a:pt x="179" y="74"/>
                </a:lnTo>
                <a:lnTo>
                  <a:pt x="144" y="131"/>
                </a:lnTo>
                <a:lnTo>
                  <a:pt x="112" y="192"/>
                </a:lnTo>
                <a:lnTo>
                  <a:pt x="92" y="224"/>
                </a:lnTo>
                <a:lnTo>
                  <a:pt x="92" y="259"/>
                </a:lnTo>
                <a:lnTo>
                  <a:pt x="109" y="300"/>
                </a:lnTo>
                <a:lnTo>
                  <a:pt x="77" y="332"/>
                </a:lnTo>
                <a:lnTo>
                  <a:pt x="26" y="420"/>
                </a:lnTo>
                <a:lnTo>
                  <a:pt x="0" y="467"/>
                </a:lnTo>
                <a:lnTo>
                  <a:pt x="0" y="482"/>
                </a:lnTo>
                <a:lnTo>
                  <a:pt x="6" y="498"/>
                </a:lnTo>
                <a:lnTo>
                  <a:pt x="28" y="503"/>
                </a:lnTo>
                <a:lnTo>
                  <a:pt x="60" y="504"/>
                </a:lnTo>
                <a:lnTo>
                  <a:pt x="79" y="511"/>
                </a:lnTo>
                <a:lnTo>
                  <a:pt x="77" y="546"/>
                </a:lnTo>
                <a:lnTo>
                  <a:pt x="67" y="587"/>
                </a:lnTo>
                <a:lnTo>
                  <a:pt x="86" y="609"/>
                </a:lnTo>
                <a:lnTo>
                  <a:pt x="80" y="639"/>
                </a:lnTo>
                <a:lnTo>
                  <a:pt x="95" y="659"/>
                </a:lnTo>
                <a:lnTo>
                  <a:pt x="110" y="713"/>
                </a:lnTo>
                <a:lnTo>
                  <a:pt x="133" y="728"/>
                </a:lnTo>
                <a:lnTo>
                  <a:pt x="167" y="728"/>
                </a:lnTo>
                <a:lnTo>
                  <a:pt x="217" y="721"/>
                </a:lnTo>
                <a:lnTo>
                  <a:pt x="269" y="713"/>
                </a:lnTo>
                <a:lnTo>
                  <a:pt x="263" y="807"/>
                </a:lnTo>
                <a:lnTo>
                  <a:pt x="658" y="681"/>
                </a:lnTo>
                <a:lnTo>
                  <a:pt x="626" y="606"/>
                </a:lnTo>
                <a:lnTo>
                  <a:pt x="634" y="549"/>
                </a:lnTo>
                <a:lnTo>
                  <a:pt x="741" y="441"/>
                </a:lnTo>
                <a:lnTo>
                  <a:pt x="741" y="155"/>
                </a:lnTo>
                <a:lnTo>
                  <a:pt x="668" y="77"/>
                </a:lnTo>
                <a:lnTo>
                  <a:pt x="577" y="35"/>
                </a:lnTo>
                <a:lnTo>
                  <a:pt x="481" y="0"/>
                </a:lnTo>
                <a:lnTo>
                  <a:pt x="355" y="18"/>
                </a:lnTo>
                <a:lnTo>
                  <a:pt x="243" y="26"/>
                </a:lnTo>
                <a:close/>
              </a:path>
            </a:pathLst>
          </a:custGeom>
          <a:solidFill>
            <a:srgbClr val="FFC080"/>
          </a:solidFill>
          <a:ln w="1588">
            <a:solidFill>
              <a:srgbClr val="402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276" name="Freeform 269"/>
          <p:cNvSpPr>
            <a:spLocks/>
          </p:cNvSpPr>
          <p:nvPr/>
        </p:nvSpPr>
        <p:spPr bwMode="auto">
          <a:xfrm>
            <a:off x="7159703" y="3139448"/>
            <a:ext cx="7046" cy="1858"/>
          </a:xfrm>
          <a:custGeom>
            <a:avLst/>
            <a:gdLst>
              <a:gd name="T0" fmla="*/ 0 w 42"/>
              <a:gd name="T1" fmla="*/ 2147483646 h 9"/>
              <a:gd name="T2" fmla="*/ 2147483646 w 42"/>
              <a:gd name="T3" fmla="*/ 2147483646 h 9"/>
              <a:gd name="T4" fmla="*/ 2147483646 w 42"/>
              <a:gd name="T5" fmla="*/ 2147483646 h 9"/>
              <a:gd name="T6" fmla="*/ 2147483646 w 42"/>
              <a:gd name="T7" fmla="*/ 2147483646 h 9"/>
              <a:gd name="T8" fmla="*/ 2147483646 w 42"/>
              <a:gd name="T9" fmla="*/ 2147483646 h 9"/>
              <a:gd name="T10" fmla="*/ 2147483646 w 42"/>
              <a:gd name="T11" fmla="*/ 0 h 9"/>
              <a:gd name="T12" fmla="*/ 0 w 42"/>
              <a:gd name="T13" fmla="*/ 2147483646 h 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2" h="9">
                <a:moveTo>
                  <a:pt x="0" y="3"/>
                </a:moveTo>
                <a:lnTo>
                  <a:pt x="9" y="8"/>
                </a:lnTo>
                <a:lnTo>
                  <a:pt x="30" y="6"/>
                </a:lnTo>
                <a:lnTo>
                  <a:pt x="39" y="9"/>
                </a:lnTo>
                <a:lnTo>
                  <a:pt x="42" y="2"/>
                </a:lnTo>
                <a:lnTo>
                  <a:pt x="29" y="0"/>
                </a:lnTo>
                <a:lnTo>
                  <a:pt x="0" y="3"/>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77" name="Freeform 270"/>
          <p:cNvSpPr>
            <a:spLocks/>
          </p:cNvSpPr>
          <p:nvPr/>
        </p:nvSpPr>
        <p:spPr bwMode="auto">
          <a:xfrm>
            <a:off x="7166749" y="3134803"/>
            <a:ext cx="3020" cy="4646"/>
          </a:xfrm>
          <a:custGeom>
            <a:avLst/>
            <a:gdLst>
              <a:gd name="T0" fmla="*/ 0 w 17"/>
              <a:gd name="T1" fmla="*/ 0 h 31"/>
              <a:gd name="T2" fmla="*/ 2147483646 w 17"/>
              <a:gd name="T3" fmla="*/ 2147483646 h 31"/>
              <a:gd name="T4" fmla="*/ 2147483646 w 17"/>
              <a:gd name="T5" fmla="*/ 2147483646 h 31"/>
              <a:gd name="T6" fmla="*/ 2147483646 w 17"/>
              <a:gd name="T7" fmla="*/ 2147483646 h 31"/>
              <a:gd name="T8" fmla="*/ 2147483646 w 17"/>
              <a:gd name="T9" fmla="*/ 2147483646 h 31"/>
              <a:gd name="T10" fmla="*/ 2147483646 w 17"/>
              <a:gd name="T11" fmla="*/ 2147483646 h 31"/>
              <a:gd name="T12" fmla="*/ 0 w 17"/>
              <a:gd name="T13" fmla="*/ 0 h 3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7" h="31">
                <a:moveTo>
                  <a:pt x="0" y="0"/>
                </a:moveTo>
                <a:lnTo>
                  <a:pt x="11" y="7"/>
                </a:lnTo>
                <a:lnTo>
                  <a:pt x="11" y="16"/>
                </a:lnTo>
                <a:lnTo>
                  <a:pt x="13" y="31"/>
                </a:lnTo>
                <a:lnTo>
                  <a:pt x="17" y="12"/>
                </a:lnTo>
                <a:lnTo>
                  <a:pt x="17" y="1"/>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78" name="Freeform 271"/>
          <p:cNvSpPr>
            <a:spLocks/>
          </p:cNvSpPr>
          <p:nvPr/>
        </p:nvSpPr>
        <p:spPr bwMode="auto">
          <a:xfrm>
            <a:off x="7171782" y="3119006"/>
            <a:ext cx="3020" cy="9292"/>
          </a:xfrm>
          <a:custGeom>
            <a:avLst/>
            <a:gdLst>
              <a:gd name="T0" fmla="*/ 2147483646 w 19"/>
              <a:gd name="T1" fmla="*/ 0 h 60"/>
              <a:gd name="T2" fmla="*/ 2147483646 w 19"/>
              <a:gd name="T3" fmla="*/ 2147483646 h 60"/>
              <a:gd name="T4" fmla="*/ 0 w 19"/>
              <a:gd name="T5" fmla="*/ 2147483646 h 60"/>
              <a:gd name="T6" fmla="*/ 2147483646 w 19"/>
              <a:gd name="T7" fmla="*/ 2147483646 h 60"/>
              <a:gd name="T8" fmla="*/ 2147483646 w 19"/>
              <a:gd name="T9" fmla="*/ 0 h 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 h="60">
                <a:moveTo>
                  <a:pt x="19" y="0"/>
                </a:moveTo>
                <a:lnTo>
                  <a:pt x="5" y="34"/>
                </a:lnTo>
                <a:lnTo>
                  <a:pt x="0" y="60"/>
                </a:lnTo>
                <a:lnTo>
                  <a:pt x="9" y="43"/>
                </a:lnTo>
                <a:lnTo>
                  <a:pt x="19"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79" name="Freeform 272"/>
          <p:cNvSpPr>
            <a:spLocks/>
          </p:cNvSpPr>
          <p:nvPr/>
        </p:nvSpPr>
        <p:spPr bwMode="auto">
          <a:xfrm>
            <a:off x="7173796" y="3109714"/>
            <a:ext cx="13086" cy="8363"/>
          </a:xfrm>
          <a:custGeom>
            <a:avLst/>
            <a:gdLst>
              <a:gd name="T0" fmla="*/ 0 w 80"/>
              <a:gd name="T1" fmla="*/ 0 h 51"/>
              <a:gd name="T2" fmla="*/ 2147483646 w 80"/>
              <a:gd name="T3" fmla="*/ 2147483646 h 51"/>
              <a:gd name="T4" fmla="*/ 2147483646 w 80"/>
              <a:gd name="T5" fmla="*/ 2147483646 h 51"/>
              <a:gd name="T6" fmla="*/ 2147483646 w 80"/>
              <a:gd name="T7" fmla="*/ 2147483646 h 51"/>
              <a:gd name="T8" fmla="*/ 2147483646 w 80"/>
              <a:gd name="T9" fmla="*/ 2147483646 h 51"/>
              <a:gd name="T10" fmla="*/ 2147483646 w 80"/>
              <a:gd name="T11" fmla="*/ 2147483646 h 51"/>
              <a:gd name="T12" fmla="*/ 2147483646 w 80"/>
              <a:gd name="T13" fmla="*/ 2147483646 h 51"/>
              <a:gd name="T14" fmla="*/ 2147483646 w 80"/>
              <a:gd name="T15" fmla="*/ 2147483646 h 51"/>
              <a:gd name="T16" fmla="*/ 2147483646 w 80"/>
              <a:gd name="T17" fmla="*/ 2147483646 h 51"/>
              <a:gd name="T18" fmla="*/ 2147483646 w 80"/>
              <a:gd name="T19" fmla="*/ 2147483646 h 51"/>
              <a:gd name="T20" fmla="*/ 0 w 80"/>
              <a:gd name="T21" fmla="*/ 0 h 5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80" h="51">
                <a:moveTo>
                  <a:pt x="0" y="0"/>
                </a:moveTo>
                <a:lnTo>
                  <a:pt x="17" y="28"/>
                </a:lnTo>
                <a:lnTo>
                  <a:pt x="13" y="35"/>
                </a:lnTo>
                <a:lnTo>
                  <a:pt x="13" y="40"/>
                </a:lnTo>
                <a:lnTo>
                  <a:pt x="9" y="51"/>
                </a:lnTo>
                <a:lnTo>
                  <a:pt x="20" y="34"/>
                </a:lnTo>
                <a:lnTo>
                  <a:pt x="35" y="34"/>
                </a:lnTo>
                <a:lnTo>
                  <a:pt x="52" y="28"/>
                </a:lnTo>
                <a:lnTo>
                  <a:pt x="80" y="26"/>
                </a:lnTo>
                <a:lnTo>
                  <a:pt x="52" y="9"/>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80" name="Freeform 273"/>
          <p:cNvSpPr>
            <a:spLocks/>
          </p:cNvSpPr>
          <p:nvPr/>
        </p:nvSpPr>
        <p:spPr bwMode="auto">
          <a:xfrm>
            <a:off x="7170776" y="3098563"/>
            <a:ext cx="22145" cy="7434"/>
          </a:xfrm>
          <a:custGeom>
            <a:avLst/>
            <a:gdLst>
              <a:gd name="T0" fmla="*/ 0 w 135"/>
              <a:gd name="T1" fmla="*/ 2147483646 h 48"/>
              <a:gd name="T2" fmla="*/ 2147483646 w 135"/>
              <a:gd name="T3" fmla="*/ 2147483646 h 48"/>
              <a:gd name="T4" fmla="*/ 2147483646 w 135"/>
              <a:gd name="T5" fmla="*/ 2147483646 h 48"/>
              <a:gd name="T6" fmla="*/ 2147483646 w 135"/>
              <a:gd name="T7" fmla="*/ 2147483646 h 48"/>
              <a:gd name="T8" fmla="*/ 2147483646 w 135"/>
              <a:gd name="T9" fmla="*/ 2147483646 h 48"/>
              <a:gd name="T10" fmla="*/ 2147483646 w 135"/>
              <a:gd name="T11" fmla="*/ 2147483646 h 48"/>
              <a:gd name="T12" fmla="*/ 2147483646 w 135"/>
              <a:gd name="T13" fmla="*/ 2147483646 h 48"/>
              <a:gd name="T14" fmla="*/ 2147483646 w 135"/>
              <a:gd name="T15" fmla="*/ 2147483646 h 48"/>
              <a:gd name="T16" fmla="*/ 2147483646 w 135"/>
              <a:gd name="T17" fmla="*/ 2147483646 h 48"/>
              <a:gd name="T18" fmla="*/ 2147483646 w 135"/>
              <a:gd name="T19" fmla="*/ 0 h 48"/>
              <a:gd name="T20" fmla="*/ 2147483646 w 135"/>
              <a:gd name="T21" fmla="*/ 2147483646 h 48"/>
              <a:gd name="T22" fmla="*/ 2147483646 w 135"/>
              <a:gd name="T23" fmla="*/ 2147483646 h 48"/>
              <a:gd name="T24" fmla="*/ 2147483646 w 135"/>
              <a:gd name="T25" fmla="*/ 2147483646 h 48"/>
              <a:gd name="T26" fmla="*/ 2147483646 w 135"/>
              <a:gd name="T27" fmla="*/ 2147483646 h 48"/>
              <a:gd name="T28" fmla="*/ 0 w 135"/>
              <a:gd name="T29" fmla="*/ 2147483646 h 4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35" h="48">
                <a:moveTo>
                  <a:pt x="0" y="25"/>
                </a:moveTo>
                <a:lnTo>
                  <a:pt x="6" y="42"/>
                </a:lnTo>
                <a:lnTo>
                  <a:pt x="20" y="48"/>
                </a:lnTo>
                <a:lnTo>
                  <a:pt x="42" y="34"/>
                </a:lnTo>
                <a:lnTo>
                  <a:pt x="69" y="25"/>
                </a:lnTo>
                <a:lnTo>
                  <a:pt x="113" y="24"/>
                </a:lnTo>
                <a:lnTo>
                  <a:pt x="135" y="27"/>
                </a:lnTo>
                <a:lnTo>
                  <a:pt x="101" y="12"/>
                </a:lnTo>
                <a:lnTo>
                  <a:pt x="77" y="6"/>
                </a:lnTo>
                <a:lnTo>
                  <a:pt x="80" y="0"/>
                </a:lnTo>
                <a:lnTo>
                  <a:pt x="57" y="9"/>
                </a:lnTo>
                <a:lnTo>
                  <a:pt x="59" y="3"/>
                </a:lnTo>
                <a:lnTo>
                  <a:pt x="40" y="12"/>
                </a:lnTo>
                <a:lnTo>
                  <a:pt x="23" y="12"/>
                </a:lnTo>
                <a:lnTo>
                  <a:pt x="0" y="25"/>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81" name="Freeform 274"/>
          <p:cNvSpPr>
            <a:spLocks/>
          </p:cNvSpPr>
          <p:nvPr/>
        </p:nvSpPr>
        <p:spPr bwMode="auto">
          <a:xfrm>
            <a:off x="7221106" y="3108785"/>
            <a:ext cx="13087" cy="24159"/>
          </a:xfrm>
          <a:custGeom>
            <a:avLst/>
            <a:gdLst>
              <a:gd name="T0" fmla="*/ 0 w 78"/>
              <a:gd name="T1" fmla="*/ 2147483646 h 159"/>
              <a:gd name="T2" fmla="*/ 2147483646 w 78"/>
              <a:gd name="T3" fmla="*/ 2147483646 h 159"/>
              <a:gd name="T4" fmla="*/ 2147483646 w 78"/>
              <a:gd name="T5" fmla="*/ 2147483646 h 159"/>
              <a:gd name="T6" fmla="*/ 2147483646 w 78"/>
              <a:gd name="T7" fmla="*/ 2147483646 h 159"/>
              <a:gd name="T8" fmla="*/ 2147483646 w 78"/>
              <a:gd name="T9" fmla="*/ 2147483646 h 159"/>
              <a:gd name="T10" fmla="*/ 2147483646 w 78"/>
              <a:gd name="T11" fmla="*/ 2147483646 h 159"/>
              <a:gd name="T12" fmla="*/ 2147483646 w 78"/>
              <a:gd name="T13" fmla="*/ 2147483646 h 159"/>
              <a:gd name="T14" fmla="*/ 2147483646 w 78"/>
              <a:gd name="T15" fmla="*/ 2147483646 h 159"/>
              <a:gd name="T16" fmla="*/ 2147483646 w 78"/>
              <a:gd name="T17" fmla="*/ 2147483646 h 159"/>
              <a:gd name="T18" fmla="*/ 2147483646 w 78"/>
              <a:gd name="T19" fmla="*/ 2147483646 h 159"/>
              <a:gd name="T20" fmla="*/ 2147483646 w 78"/>
              <a:gd name="T21" fmla="*/ 2147483646 h 159"/>
              <a:gd name="T22" fmla="*/ 2147483646 w 78"/>
              <a:gd name="T23" fmla="*/ 2147483646 h 159"/>
              <a:gd name="T24" fmla="*/ 2147483646 w 78"/>
              <a:gd name="T25" fmla="*/ 2147483646 h 159"/>
              <a:gd name="T26" fmla="*/ 2147483646 w 78"/>
              <a:gd name="T27" fmla="*/ 2147483646 h 159"/>
              <a:gd name="T28" fmla="*/ 2147483646 w 78"/>
              <a:gd name="T29" fmla="*/ 2147483646 h 159"/>
              <a:gd name="T30" fmla="*/ 2147483646 w 78"/>
              <a:gd name="T31" fmla="*/ 2147483646 h 159"/>
              <a:gd name="T32" fmla="*/ 2147483646 w 78"/>
              <a:gd name="T33" fmla="*/ 2147483646 h 159"/>
              <a:gd name="T34" fmla="*/ 2147483646 w 78"/>
              <a:gd name="T35" fmla="*/ 2147483646 h 159"/>
              <a:gd name="T36" fmla="*/ 2147483646 w 78"/>
              <a:gd name="T37" fmla="*/ 2147483646 h 159"/>
              <a:gd name="T38" fmla="*/ 2147483646 w 78"/>
              <a:gd name="T39" fmla="*/ 2147483646 h 159"/>
              <a:gd name="T40" fmla="*/ 2147483646 w 78"/>
              <a:gd name="T41" fmla="*/ 0 h 159"/>
              <a:gd name="T42" fmla="*/ 2147483646 w 78"/>
              <a:gd name="T43" fmla="*/ 2147483646 h 159"/>
              <a:gd name="T44" fmla="*/ 0 w 78"/>
              <a:gd name="T45" fmla="*/ 2147483646 h 159"/>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78" h="159">
                <a:moveTo>
                  <a:pt x="0" y="30"/>
                </a:moveTo>
                <a:lnTo>
                  <a:pt x="24" y="10"/>
                </a:lnTo>
                <a:lnTo>
                  <a:pt x="52" y="15"/>
                </a:lnTo>
                <a:lnTo>
                  <a:pt x="68" y="41"/>
                </a:lnTo>
                <a:lnTo>
                  <a:pt x="71" y="77"/>
                </a:lnTo>
                <a:lnTo>
                  <a:pt x="68" y="105"/>
                </a:lnTo>
                <a:lnTo>
                  <a:pt x="59" y="128"/>
                </a:lnTo>
                <a:lnTo>
                  <a:pt x="44" y="93"/>
                </a:lnTo>
                <a:lnTo>
                  <a:pt x="31" y="73"/>
                </a:lnTo>
                <a:lnTo>
                  <a:pt x="5" y="60"/>
                </a:lnTo>
                <a:lnTo>
                  <a:pt x="25" y="89"/>
                </a:lnTo>
                <a:lnTo>
                  <a:pt x="47" y="111"/>
                </a:lnTo>
                <a:lnTo>
                  <a:pt x="49" y="134"/>
                </a:lnTo>
                <a:lnTo>
                  <a:pt x="40" y="156"/>
                </a:lnTo>
                <a:lnTo>
                  <a:pt x="28" y="159"/>
                </a:lnTo>
                <a:lnTo>
                  <a:pt x="61" y="151"/>
                </a:lnTo>
                <a:lnTo>
                  <a:pt x="77" y="117"/>
                </a:lnTo>
                <a:lnTo>
                  <a:pt x="78" y="73"/>
                </a:lnTo>
                <a:lnTo>
                  <a:pt x="77" y="33"/>
                </a:lnTo>
                <a:lnTo>
                  <a:pt x="59" y="7"/>
                </a:lnTo>
                <a:lnTo>
                  <a:pt x="34" y="0"/>
                </a:lnTo>
                <a:lnTo>
                  <a:pt x="10" y="4"/>
                </a:lnTo>
                <a:lnTo>
                  <a:pt x="0" y="3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82" name="Freeform 275"/>
          <p:cNvSpPr>
            <a:spLocks/>
          </p:cNvSpPr>
          <p:nvPr/>
        </p:nvSpPr>
        <p:spPr bwMode="auto">
          <a:xfrm>
            <a:off x="7218087" y="3105068"/>
            <a:ext cx="21139" cy="32521"/>
          </a:xfrm>
          <a:custGeom>
            <a:avLst/>
            <a:gdLst>
              <a:gd name="T0" fmla="*/ 0 w 129"/>
              <a:gd name="T1" fmla="*/ 2147483646 h 215"/>
              <a:gd name="T2" fmla="*/ 2147483646 w 129"/>
              <a:gd name="T3" fmla="*/ 2147483646 h 215"/>
              <a:gd name="T4" fmla="*/ 2147483646 w 129"/>
              <a:gd name="T5" fmla="*/ 2147483646 h 215"/>
              <a:gd name="T6" fmla="*/ 2147483646 w 129"/>
              <a:gd name="T7" fmla="*/ 2147483646 h 215"/>
              <a:gd name="T8" fmla="*/ 2147483646 w 129"/>
              <a:gd name="T9" fmla="*/ 2147483646 h 215"/>
              <a:gd name="T10" fmla="*/ 2147483646 w 129"/>
              <a:gd name="T11" fmla="*/ 2147483646 h 215"/>
              <a:gd name="T12" fmla="*/ 2147483646 w 129"/>
              <a:gd name="T13" fmla="*/ 2147483646 h 215"/>
              <a:gd name="T14" fmla="*/ 2147483646 w 129"/>
              <a:gd name="T15" fmla="*/ 2147483646 h 215"/>
              <a:gd name="T16" fmla="*/ 2147483646 w 129"/>
              <a:gd name="T17" fmla="*/ 2147483646 h 215"/>
              <a:gd name="T18" fmla="*/ 2147483646 w 129"/>
              <a:gd name="T19" fmla="*/ 2147483646 h 215"/>
              <a:gd name="T20" fmla="*/ 2147483646 w 129"/>
              <a:gd name="T21" fmla="*/ 2147483646 h 215"/>
              <a:gd name="T22" fmla="*/ 2147483646 w 129"/>
              <a:gd name="T23" fmla="*/ 2147483646 h 215"/>
              <a:gd name="T24" fmla="*/ 2147483646 w 129"/>
              <a:gd name="T25" fmla="*/ 2147483646 h 215"/>
              <a:gd name="T26" fmla="*/ 2147483646 w 129"/>
              <a:gd name="T27" fmla="*/ 2147483646 h 215"/>
              <a:gd name="T28" fmla="*/ 2147483646 w 129"/>
              <a:gd name="T29" fmla="*/ 2147483646 h 215"/>
              <a:gd name="T30" fmla="*/ 2147483646 w 129"/>
              <a:gd name="T31" fmla="*/ 2147483646 h 215"/>
              <a:gd name="T32" fmla="*/ 2147483646 w 129"/>
              <a:gd name="T33" fmla="*/ 2147483646 h 215"/>
              <a:gd name="T34" fmla="*/ 2147483646 w 129"/>
              <a:gd name="T35" fmla="*/ 2147483646 h 215"/>
              <a:gd name="T36" fmla="*/ 2147483646 w 129"/>
              <a:gd name="T37" fmla="*/ 2147483646 h 215"/>
              <a:gd name="T38" fmla="*/ 2147483646 w 129"/>
              <a:gd name="T39" fmla="*/ 2147483646 h 215"/>
              <a:gd name="T40" fmla="*/ 2147483646 w 129"/>
              <a:gd name="T41" fmla="*/ 2147483646 h 215"/>
              <a:gd name="T42" fmla="*/ 2147483646 w 129"/>
              <a:gd name="T43" fmla="*/ 2147483646 h 215"/>
              <a:gd name="T44" fmla="*/ 2147483646 w 129"/>
              <a:gd name="T45" fmla="*/ 2147483646 h 215"/>
              <a:gd name="T46" fmla="*/ 2147483646 w 129"/>
              <a:gd name="T47" fmla="*/ 0 h 215"/>
              <a:gd name="T48" fmla="*/ 2147483646 w 129"/>
              <a:gd name="T49" fmla="*/ 2147483646 h 215"/>
              <a:gd name="T50" fmla="*/ 2147483646 w 129"/>
              <a:gd name="T51" fmla="*/ 2147483646 h 215"/>
              <a:gd name="T52" fmla="*/ 0 w 129"/>
              <a:gd name="T53" fmla="*/ 2147483646 h 215"/>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129" h="215">
                <a:moveTo>
                  <a:pt x="0" y="53"/>
                </a:moveTo>
                <a:lnTo>
                  <a:pt x="20" y="19"/>
                </a:lnTo>
                <a:lnTo>
                  <a:pt x="54" y="9"/>
                </a:lnTo>
                <a:lnTo>
                  <a:pt x="95" y="16"/>
                </a:lnTo>
                <a:lnTo>
                  <a:pt x="109" y="35"/>
                </a:lnTo>
                <a:lnTo>
                  <a:pt x="120" y="67"/>
                </a:lnTo>
                <a:lnTo>
                  <a:pt x="120" y="93"/>
                </a:lnTo>
                <a:lnTo>
                  <a:pt x="114" y="111"/>
                </a:lnTo>
                <a:lnTo>
                  <a:pt x="114" y="137"/>
                </a:lnTo>
                <a:lnTo>
                  <a:pt x="107" y="168"/>
                </a:lnTo>
                <a:lnTo>
                  <a:pt x="80" y="198"/>
                </a:lnTo>
                <a:lnTo>
                  <a:pt x="63" y="198"/>
                </a:lnTo>
                <a:lnTo>
                  <a:pt x="40" y="198"/>
                </a:lnTo>
                <a:lnTo>
                  <a:pt x="40" y="203"/>
                </a:lnTo>
                <a:lnTo>
                  <a:pt x="57" y="215"/>
                </a:lnTo>
                <a:lnTo>
                  <a:pt x="76" y="211"/>
                </a:lnTo>
                <a:lnTo>
                  <a:pt x="101" y="201"/>
                </a:lnTo>
                <a:lnTo>
                  <a:pt x="121" y="171"/>
                </a:lnTo>
                <a:lnTo>
                  <a:pt x="123" y="121"/>
                </a:lnTo>
                <a:lnTo>
                  <a:pt x="129" y="87"/>
                </a:lnTo>
                <a:lnTo>
                  <a:pt x="129" y="58"/>
                </a:lnTo>
                <a:lnTo>
                  <a:pt x="117" y="32"/>
                </a:lnTo>
                <a:lnTo>
                  <a:pt x="103" y="9"/>
                </a:lnTo>
                <a:lnTo>
                  <a:pt x="69" y="0"/>
                </a:lnTo>
                <a:lnTo>
                  <a:pt x="20" y="6"/>
                </a:lnTo>
                <a:lnTo>
                  <a:pt x="3" y="19"/>
                </a:lnTo>
                <a:lnTo>
                  <a:pt x="0" y="53"/>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83" name="Freeform 276"/>
          <p:cNvSpPr>
            <a:spLocks/>
          </p:cNvSpPr>
          <p:nvPr/>
        </p:nvSpPr>
        <p:spPr bwMode="auto">
          <a:xfrm>
            <a:off x="7207014" y="3140378"/>
            <a:ext cx="19126" cy="27876"/>
          </a:xfrm>
          <a:custGeom>
            <a:avLst/>
            <a:gdLst>
              <a:gd name="T0" fmla="*/ 2147483646 w 118"/>
              <a:gd name="T1" fmla="*/ 0 h 179"/>
              <a:gd name="T2" fmla="*/ 2147483646 w 118"/>
              <a:gd name="T3" fmla="*/ 2147483646 h 179"/>
              <a:gd name="T4" fmla="*/ 2147483646 w 118"/>
              <a:gd name="T5" fmla="*/ 2147483646 h 179"/>
              <a:gd name="T6" fmla="*/ 2147483646 w 118"/>
              <a:gd name="T7" fmla="*/ 2147483646 h 179"/>
              <a:gd name="T8" fmla="*/ 2147483646 w 118"/>
              <a:gd name="T9" fmla="*/ 2147483646 h 179"/>
              <a:gd name="T10" fmla="*/ 0 w 118"/>
              <a:gd name="T11" fmla="*/ 2147483646 h 179"/>
              <a:gd name="T12" fmla="*/ 2147483646 w 118"/>
              <a:gd name="T13" fmla="*/ 2147483646 h 179"/>
              <a:gd name="T14" fmla="*/ 2147483646 w 118"/>
              <a:gd name="T15" fmla="*/ 2147483646 h 179"/>
              <a:gd name="T16" fmla="*/ 2147483646 w 118"/>
              <a:gd name="T17" fmla="*/ 2147483646 h 179"/>
              <a:gd name="T18" fmla="*/ 2147483646 w 118"/>
              <a:gd name="T19" fmla="*/ 0 h 17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8" h="179">
                <a:moveTo>
                  <a:pt x="118" y="0"/>
                </a:moveTo>
                <a:lnTo>
                  <a:pt x="102" y="39"/>
                </a:lnTo>
                <a:lnTo>
                  <a:pt x="77" y="80"/>
                </a:lnTo>
                <a:lnTo>
                  <a:pt x="52" y="116"/>
                </a:lnTo>
                <a:lnTo>
                  <a:pt x="17" y="164"/>
                </a:lnTo>
                <a:lnTo>
                  <a:pt x="0" y="179"/>
                </a:lnTo>
                <a:lnTo>
                  <a:pt x="39" y="159"/>
                </a:lnTo>
                <a:lnTo>
                  <a:pt x="70" y="115"/>
                </a:lnTo>
                <a:lnTo>
                  <a:pt x="99" y="67"/>
                </a:lnTo>
                <a:lnTo>
                  <a:pt x="118"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84" name="Freeform 277"/>
          <p:cNvSpPr>
            <a:spLocks/>
          </p:cNvSpPr>
          <p:nvPr/>
        </p:nvSpPr>
        <p:spPr bwMode="auto">
          <a:xfrm>
            <a:off x="7173796" y="3046529"/>
            <a:ext cx="112742" cy="103141"/>
          </a:xfrm>
          <a:custGeom>
            <a:avLst/>
            <a:gdLst>
              <a:gd name="T0" fmla="*/ 2147483646 w 671"/>
              <a:gd name="T1" fmla="*/ 2147483646 h 670"/>
              <a:gd name="T2" fmla="*/ 2147483646 w 671"/>
              <a:gd name="T3" fmla="*/ 2147483646 h 670"/>
              <a:gd name="T4" fmla="*/ 2147483646 w 671"/>
              <a:gd name="T5" fmla="*/ 2147483646 h 670"/>
              <a:gd name="T6" fmla="*/ 2147483646 w 671"/>
              <a:gd name="T7" fmla="*/ 2147483646 h 670"/>
              <a:gd name="T8" fmla="*/ 2147483646 w 671"/>
              <a:gd name="T9" fmla="*/ 2147483646 h 670"/>
              <a:gd name="T10" fmla="*/ 2147483646 w 671"/>
              <a:gd name="T11" fmla="*/ 2147483646 h 670"/>
              <a:gd name="T12" fmla="*/ 2147483646 w 671"/>
              <a:gd name="T13" fmla="*/ 2147483646 h 670"/>
              <a:gd name="T14" fmla="*/ 2147483646 w 671"/>
              <a:gd name="T15" fmla="*/ 2147483646 h 670"/>
              <a:gd name="T16" fmla="*/ 2147483646 w 671"/>
              <a:gd name="T17" fmla="*/ 2147483646 h 670"/>
              <a:gd name="T18" fmla="*/ 2147483646 w 671"/>
              <a:gd name="T19" fmla="*/ 2147483646 h 670"/>
              <a:gd name="T20" fmla="*/ 2147483646 w 671"/>
              <a:gd name="T21" fmla="*/ 2147483646 h 670"/>
              <a:gd name="T22" fmla="*/ 2147483646 w 671"/>
              <a:gd name="T23" fmla="*/ 2147483646 h 670"/>
              <a:gd name="T24" fmla="*/ 2147483646 w 671"/>
              <a:gd name="T25" fmla="*/ 2147483646 h 670"/>
              <a:gd name="T26" fmla="*/ 2147483646 w 671"/>
              <a:gd name="T27" fmla="*/ 2147483646 h 670"/>
              <a:gd name="T28" fmla="*/ 2147483646 w 671"/>
              <a:gd name="T29" fmla="*/ 2147483646 h 670"/>
              <a:gd name="T30" fmla="*/ 2147483646 w 671"/>
              <a:gd name="T31" fmla="*/ 2147483646 h 670"/>
              <a:gd name="T32" fmla="*/ 2147483646 w 671"/>
              <a:gd name="T33" fmla="*/ 2147483646 h 670"/>
              <a:gd name="T34" fmla="*/ 2147483646 w 671"/>
              <a:gd name="T35" fmla="*/ 2147483646 h 670"/>
              <a:gd name="T36" fmla="*/ 2147483646 w 671"/>
              <a:gd name="T37" fmla="*/ 2147483646 h 670"/>
              <a:gd name="T38" fmla="*/ 2147483646 w 671"/>
              <a:gd name="T39" fmla="*/ 2147483646 h 670"/>
              <a:gd name="T40" fmla="*/ 2147483646 w 671"/>
              <a:gd name="T41" fmla="*/ 2147483646 h 670"/>
              <a:gd name="T42" fmla="*/ 2147483646 w 671"/>
              <a:gd name="T43" fmla="*/ 2147483646 h 670"/>
              <a:gd name="T44" fmla="*/ 2147483646 w 671"/>
              <a:gd name="T45" fmla="*/ 2147483646 h 670"/>
              <a:gd name="T46" fmla="*/ 2147483646 w 671"/>
              <a:gd name="T47" fmla="*/ 2147483646 h 670"/>
              <a:gd name="T48" fmla="*/ 2147483646 w 671"/>
              <a:gd name="T49" fmla="*/ 2147483646 h 670"/>
              <a:gd name="T50" fmla="*/ 2147483646 w 671"/>
              <a:gd name="T51" fmla="*/ 2147483646 h 670"/>
              <a:gd name="T52" fmla="*/ 2147483646 w 671"/>
              <a:gd name="T53" fmla="*/ 2147483646 h 670"/>
              <a:gd name="T54" fmla="*/ 2147483646 w 671"/>
              <a:gd name="T55" fmla="*/ 2147483646 h 670"/>
              <a:gd name="T56" fmla="*/ 2147483646 w 671"/>
              <a:gd name="T57" fmla="*/ 2147483646 h 670"/>
              <a:gd name="T58" fmla="*/ 2147483646 w 671"/>
              <a:gd name="T59" fmla="*/ 2147483646 h 670"/>
              <a:gd name="T60" fmla="*/ 2147483646 w 671"/>
              <a:gd name="T61" fmla="*/ 0 h 670"/>
              <a:gd name="T62" fmla="*/ 2147483646 w 671"/>
              <a:gd name="T63" fmla="*/ 2147483646 h 670"/>
              <a:gd name="T64" fmla="*/ 2147483646 w 671"/>
              <a:gd name="T65" fmla="*/ 2147483646 h 670"/>
              <a:gd name="T66" fmla="*/ 2147483646 w 671"/>
              <a:gd name="T67" fmla="*/ 2147483646 h 670"/>
              <a:gd name="T68" fmla="*/ 2147483646 w 671"/>
              <a:gd name="T69" fmla="*/ 2147483646 h 670"/>
              <a:gd name="T70" fmla="*/ 0 w 671"/>
              <a:gd name="T71" fmla="*/ 2147483646 h 670"/>
              <a:gd name="T72" fmla="*/ 2147483646 w 671"/>
              <a:gd name="T73" fmla="*/ 2147483646 h 670"/>
              <a:gd name="T74" fmla="*/ 2147483646 w 671"/>
              <a:gd name="T75" fmla="*/ 2147483646 h 67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671" h="670">
                <a:moveTo>
                  <a:pt x="54" y="193"/>
                </a:moveTo>
                <a:lnTo>
                  <a:pt x="155" y="177"/>
                </a:lnTo>
                <a:lnTo>
                  <a:pt x="223" y="187"/>
                </a:lnTo>
                <a:lnTo>
                  <a:pt x="264" y="234"/>
                </a:lnTo>
                <a:lnTo>
                  <a:pt x="238" y="290"/>
                </a:lnTo>
                <a:lnTo>
                  <a:pt x="206" y="311"/>
                </a:lnTo>
                <a:lnTo>
                  <a:pt x="197" y="366"/>
                </a:lnTo>
                <a:lnTo>
                  <a:pt x="217" y="401"/>
                </a:lnTo>
                <a:lnTo>
                  <a:pt x="200" y="453"/>
                </a:lnTo>
                <a:lnTo>
                  <a:pt x="242" y="453"/>
                </a:lnTo>
                <a:lnTo>
                  <a:pt x="254" y="394"/>
                </a:lnTo>
                <a:lnTo>
                  <a:pt x="280" y="366"/>
                </a:lnTo>
                <a:lnTo>
                  <a:pt x="329" y="366"/>
                </a:lnTo>
                <a:lnTo>
                  <a:pt x="378" y="378"/>
                </a:lnTo>
                <a:lnTo>
                  <a:pt x="393" y="419"/>
                </a:lnTo>
                <a:lnTo>
                  <a:pt x="399" y="475"/>
                </a:lnTo>
                <a:lnTo>
                  <a:pt x="393" y="516"/>
                </a:lnTo>
                <a:lnTo>
                  <a:pt x="393" y="547"/>
                </a:lnTo>
                <a:lnTo>
                  <a:pt x="396" y="581"/>
                </a:lnTo>
                <a:lnTo>
                  <a:pt x="428" y="613"/>
                </a:lnTo>
                <a:lnTo>
                  <a:pt x="451" y="632"/>
                </a:lnTo>
                <a:lnTo>
                  <a:pt x="510" y="670"/>
                </a:lnTo>
                <a:lnTo>
                  <a:pt x="620" y="558"/>
                </a:lnTo>
                <a:lnTo>
                  <a:pt x="652" y="466"/>
                </a:lnTo>
                <a:lnTo>
                  <a:pt x="665" y="318"/>
                </a:lnTo>
                <a:lnTo>
                  <a:pt x="671" y="215"/>
                </a:lnTo>
                <a:lnTo>
                  <a:pt x="658" y="114"/>
                </a:lnTo>
                <a:lnTo>
                  <a:pt x="629" y="59"/>
                </a:lnTo>
                <a:lnTo>
                  <a:pt x="562" y="21"/>
                </a:lnTo>
                <a:lnTo>
                  <a:pt x="502" y="8"/>
                </a:lnTo>
                <a:lnTo>
                  <a:pt x="384" y="0"/>
                </a:lnTo>
                <a:lnTo>
                  <a:pt x="270" y="5"/>
                </a:lnTo>
                <a:lnTo>
                  <a:pt x="129" y="30"/>
                </a:lnTo>
                <a:lnTo>
                  <a:pt x="64" y="62"/>
                </a:lnTo>
                <a:lnTo>
                  <a:pt x="32" y="94"/>
                </a:lnTo>
                <a:lnTo>
                  <a:pt x="0" y="140"/>
                </a:lnTo>
                <a:lnTo>
                  <a:pt x="6" y="166"/>
                </a:lnTo>
                <a:lnTo>
                  <a:pt x="54" y="193"/>
                </a:lnTo>
                <a:close/>
              </a:path>
            </a:pathLst>
          </a:custGeom>
          <a:solidFill>
            <a:srgbClr val="603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85" name="Freeform 278"/>
          <p:cNvSpPr>
            <a:spLocks/>
          </p:cNvSpPr>
          <p:nvPr/>
        </p:nvSpPr>
        <p:spPr bwMode="auto">
          <a:xfrm>
            <a:off x="7176815" y="3047458"/>
            <a:ext cx="107709" cy="99423"/>
          </a:xfrm>
          <a:custGeom>
            <a:avLst/>
            <a:gdLst>
              <a:gd name="T0" fmla="*/ 2147483646 w 636"/>
              <a:gd name="T1" fmla="*/ 2147483646 h 643"/>
              <a:gd name="T2" fmla="*/ 2147483646 w 636"/>
              <a:gd name="T3" fmla="*/ 2147483646 h 643"/>
              <a:gd name="T4" fmla="*/ 2147483646 w 636"/>
              <a:gd name="T5" fmla="*/ 2147483646 h 643"/>
              <a:gd name="T6" fmla="*/ 2147483646 w 636"/>
              <a:gd name="T7" fmla="*/ 2147483646 h 643"/>
              <a:gd name="T8" fmla="*/ 2147483646 w 636"/>
              <a:gd name="T9" fmla="*/ 2147483646 h 643"/>
              <a:gd name="T10" fmla="*/ 2147483646 w 636"/>
              <a:gd name="T11" fmla="*/ 2147483646 h 643"/>
              <a:gd name="T12" fmla="*/ 2147483646 w 636"/>
              <a:gd name="T13" fmla="*/ 2147483646 h 643"/>
              <a:gd name="T14" fmla="*/ 2147483646 w 636"/>
              <a:gd name="T15" fmla="*/ 2147483646 h 643"/>
              <a:gd name="T16" fmla="*/ 2147483646 w 636"/>
              <a:gd name="T17" fmla="*/ 2147483646 h 643"/>
              <a:gd name="T18" fmla="*/ 2147483646 w 636"/>
              <a:gd name="T19" fmla="*/ 2147483646 h 643"/>
              <a:gd name="T20" fmla="*/ 2147483646 w 636"/>
              <a:gd name="T21" fmla="*/ 2147483646 h 643"/>
              <a:gd name="T22" fmla="*/ 2147483646 w 636"/>
              <a:gd name="T23" fmla="*/ 2147483646 h 643"/>
              <a:gd name="T24" fmla="*/ 2147483646 w 636"/>
              <a:gd name="T25" fmla="*/ 2147483646 h 643"/>
              <a:gd name="T26" fmla="*/ 2147483646 w 636"/>
              <a:gd name="T27" fmla="*/ 2147483646 h 643"/>
              <a:gd name="T28" fmla="*/ 2147483646 w 636"/>
              <a:gd name="T29" fmla="*/ 2147483646 h 643"/>
              <a:gd name="T30" fmla="*/ 2147483646 w 636"/>
              <a:gd name="T31" fmla="*/ 2147483646 h 643"/>
              <a:gd name="T32" fmla="*/ 2147483646 w 636"/>
              <a:gd name="T33" fmla="*/ 2147483646 h 643"/>
              <a:gd name="T34" fmla="*/ 2147483646 w 636"/>
              <a:gd name="T35" fmla="*/ 2147483646 h 643"/>
              <a:gd name="T36" fmla="*/ 2147483646 w 636"/>
              <a:gd name="T37" fmla="*/ 2147483646 h 643"/>
              <a:gd name="T38" fmla="*/ 2147483646 w 636"/>
              <a:gd name="T39" fmla="*/ 2147483646 h 643"/>
              <a:gd name="T40" fmla="*/ 2147483646 w 636"/>
              <a:gd name="T41" fmla="*/ 2147483646 h 643"/>
              <a:gd name="T42" fmla="*/ 2147483646 w 636"/>
              <a:gd name="T43" fmla="*/ 2147483646 h 643"/>
              <a:gd name="T44" fmla="*/ 2147483646 w 636"/>
              <a:gd name="T45" fmla="*/ 2147483646 h 643"/>
              <a:gd name="T46" fmla="*/ 2147483646 w 636"/>
              <a:gd name="T47" fmla="*/ 2147483646 h 643"/>
              <a:gd name="T48" fmla="*/ 2147483646 w 636"/>
              <a:gd name="T49" fmla="*/ 2147483646 h 643"/>
              <a:gd name="T50" fmla="*/ 2147483646 w 636"/>
              <a:gd name="T51" fmla="*/ 2147483646 h 643"/>
              <a:gd name="T52" fmla="*/ 2147483646 w 636"/>
              <a:gd name="T53" fmla="*/ 2147483646 h 643"/>
              <a:gd name="T54" fmla="*/ 2147483646 w 636"/>
              <a:gd name="T55" fmla="*/ 2147483646 h 643"/>
              <a:gd name="T56" fmla="*/ 2147483646 w 636"/>
              <a:gd name="T57" fmla="*/ 2147483646 h 643"/>
              <a:gd name="T58" fmla="*/ 2147483646 w 636"/>
              <a:gd name="T59" fmla="*/ 2147483646 h 643"/>
              <a:gd name="T60" fmla="*/ 2147483646 w 636"/>
              <a:gd name="T61" fmla="*/ 2147483646 h 643"/>
              <a:gd name="T62" fmla="*/ 2147483646 w 636"/>
              <a:gd name="T63" fmla="*/ 2147483646 h 643"/>
              <a:gd name="T64" fmla="*/ 2147483646 w 636"/>
              <a:gd name="T65" fmla="*/ 2147483646 h 643"/>
              <a:gd name="T66" fmla="*/ 2147483646 w 636"/>
              <a:gd name="T67" fmla="*/ 2147483646 h 643"/>
              <a:gd name="T68" fmla="*/ 2147483646 w 636"/>
              <a:gd name="T69" fmla="*/ 2147483646 h 643"/>
              <a:gd name="T70" fmla="*/ 2147483646 w 636"/>
              <a:gd name="T71" fmla="*/ 2147483646 h 643"/>
              <a:gd name="T72" fmla="*/ 2147483646 w 636"/>
              <a:gd name="T73" fmla="*/ 2147483646 h 643"/>
              <a:gd name="T74" fmla="*/ 2147483646 w 636"/>
              <a:gd name="T75" fmla="*/ 2147483646 h 643"/>
              <a:gd name="T76" fmla="*/ 2147483646 w 636"/>
              <a:gd name="T77" fmla="*/ 2147483646 h 643"/>
              <a:gd name="T78" fmla="*/ 2147483646 w 636"/>
              <a:gd name="T79" fmla="*/ 2147483646 h 643"/>
              <a:gd name="T80" fmla="*/ 2147483646 w 636"/>
              <a:gd name="T81" fmla="*/ 2147483646 h 643"/>
              <a:gd name="T82" fmla="*/ 2147483646 w 636"/>
              <a:gd name="T83" fmla="*/ 2147483646 h 643"/>
              <a:gd name="T84" fmla="*/ 2147483646 w 636"/>
              <a:gd name="T85" fmla="*/ 2147483646 h 643"/>
              <a:gd name="T86" fmla="*/ 2147483646 w 636"/>
              <a:gd name="T87" fmla="*/ 2147483646 h 643"/>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636" h="643">
                <a:moveTo>
                  <a:pt x="104" y="41"/>
                </a:moveTo>
                <a:lnTo>
                  <a:pt x="51" y="63"/>
                </a:lnTo>
                <a:lnTo>
                  <a:pt x="25" y="98"/>
                </a:lnTo>
                <a:lnTo>
                  <a:pt x="10" y="121"/>
                </a:lnTo>
                <a:lnTo>
                  <a:pt x="0" y="138"/>
                </a:lnTo>
                <a:lnTo>
                  <a:pt x="13" y="152"/>
                </a:lnTo>
                <a:lnTo>
                  <a:pt x="41" y="169"/>
                </a:lnTo>
                <a:lnTo>
                  <a:pt x="110" y="158"/>
                </a:lnTo>
                <a:lnTo>
                  <a:pt x="160" y="158"/>
                </a:lnTo>
                <a:lnTo>
                  <a:pt x="194" y="141"/>
                </a:lnTo>
                <a:lnTo>
                  <a:pt x="245" y="129"/>
                </a:lnTo>
                <a:lnTo>
                  <a:pt x="290" y="126"/>
                </a:lnTo>
                <a:lnTo>
                  <a:pt x="342" y="129"/>
                </a:lnTo>
                <a:lnTo>
                  <a:pt x="267" y="138"/>
                </a:lnTo>
                <a:lnTo>
                  <a:pt x="229" y="148"/>
                </a:lnTo>
                <a:lnTo>
                  <a:pt x="201" y="158"/>
                </a:lnTo>
                <a:lnTo>
                  <a:pt x="194" y="161"/>
                </a:lnTo>
                <a:lnTo>
                  <a:pt x="213" y="169"/>
                </a:lnTo>
                <a:lnTo>
                  <a:pt x="229" y="185"/>
                </a:lnTo>
                <a:lnTo>
                  <a:pt x="255" y="169"/>
                </a:lnTo>
                <a:lnTo>
                  <a:pt x="277" y="163"/>
                </a:lnTo>
                <a:lnTo>
                  <a:pt x="325" y="155"/>
                </a:lnTo>
                <a:lnTo>
                  <a:pt x="339" y="155"/>
                </a:lnTo>
                <a:lnTo>
                  <a:pt x="293" y="172"/>
                </a:lnTo>
                <a:lnTo>
                  <a:pt x="258" y="188"/>
                </a:lnTo>
                <a:lnTo>
                  <a:pt x="239" y="201"/>
                </a:lnTo>
                <a:lnTo>
                  <a:pt x="255" y="217"/>
                </a:lnTo>
                <a:lnTo>
                  <a:pt x="293" y="204"/>
                </a:lnTo>
                <a:lnTo>
                  <a:pt x="325" y="198"/>
                </a:lnTo>
                <a:lnTo>
                  <a:pt x="267" y="226"/>
                </a:lnTo>
                <a:lnTo>
                  <a:pt x="248" y="239"/>
                </a:lnTo>
                <a:lnTo>
                  <a:pt x="242" y="266"/>
                </a:lnTo>
                <a:lnTo>
                  <a:pt x="232" y="280"/>
                </a:lnTo>
                <a:lnTo>
                  <a:pt x="267" y="263"/>
                </a:lnTo>
                <a:lnTo>
                  <a:pt x="298" y="257"/>
                </a:lnTo>
                <a:lnTo>
                  <a:pt x="348" y="255"/>
                </a:lnTo>
                <a:lnTo>
                  <a:pt x="272" y="276"/>
                </a:lnTo>
                <a:lnTo>
                  <a:pt x="226" y="294"/>
                </a:lnTo>
                <a:lnTo>
                  <a:pt x="194" y="310"/>
                </a:lnTo>
                <a:lnTo>
                  <a:pt x="191" y="335"/>
                </a:lnTo>
                <a:lnTo>
                  <a:pt x="229" y="317"/>
                </a:lnTo>
                <a:lnTo>
                  <a:pt x="280" y="300"/>
                </a:lnTo>
                <a:lnTo>
                  <a:pt x="304" y="300"/>
                </a:lnTo>
                <a:lnTo>
                  <a:pt x="248" y="320"/>
                </a:lnTo>
                <a:lnTo>
                  <a:pt x="204" y="338"/>
                </a:lnTo>
                <a:lnTo>
                  <a:pt x="187" y="355"/>
                </a:lnTo>
                <a:lnTo>
                  <a:pt x="194" y="370"/>
                </a:lnTo>
                <a:lnTo>
                  <a:pt x="229" y="358"/>
                </a:lnTo>
                <a:lnTo>
                  <a:pt x="261" y="344"/>
                </a:lnTo>
                <a:lnTo>
                  <a:pt x="327" y="341"/>
                </a:lnTo>
                <a:lnTo>
                  <a:pt x="354" y="344"/>
                </a:lnTo>
                <a:lnTo>
                  <a:pt x="415" y="348"/>
                </a:lnTo>
                <a:lnTo>
                  <a:pt x="488" y="338"/>
                </a:lnTo>
                <a:lnTo>
                  <a:pt x="444" y="355"/>
                </a:lnTo>
                <a:lnTo>
                  <a:pt x="368" y="367"/>
                </a:lnTo>
                <a:lnTo>
                  <a:pt x="384" y="393"/>
                </a:lnTo>
                <a:lnTo>
                  <a:pt x="438" y="379"/>
                </a:lnTo>
                <a:lnTo>
                  <a:pt x="491" y="361"/>
                </a:lnTo>
                <a:lnTo>
                  <a:pt x="525" y="344"/>
                </a:lnTo>
                <a:lnTo>
                  <a:pt x="460" y="393"/>
                </a:lnTo>
                <a:lnTo>
                  <a:pt x="419" y="405"/>
                </a:lnTo>
                <a:lnTo>
                  <a:pt x="384" y="417"/>
                </a:lnTo>
                <a:lnTo>
                  <a:pt x="387" y="442"/>
                </a:lnTo>
                <a:lnTo>
                  <a:pt x="438" y="434"/>
                </a:lnTo>
                <a:lnTo>
                  <a:pt x="478" y="423"/>
                </a:lnTo>
                <a:lnTo>
                  <a:pt x="454" y="440"/>
                </a:lnTo>
                <a:lnTo>
                  <a:pt x="409" y="452"/>
                </a:lnTo>
                <a:lnTo>
                  <a:pt x="387" y="455"/>
                </a:lnTo>
                <a:lnTo>
                  <a:pt x="387" y="511"/>
                </a:lnTo>
                <a:lnTo>
                  <a:pt x="435" y="492"/>
                </a:lnTo>
                <a:lnTo>
                  <a:pt x="473" y="477"/>
                </a:lnTo>
                <a:lnTo>
                  <a:pt x="432" y="508"/>
                </a:lnTo>
                <a:lnTo>
                  <a:pt x="380" y="530"/>
                </a:lnTo>
                <a:lnTo>
                  <a:pt x="384" y="556"/>
                </a:lnTo>
                <a:lnTo>
                  <a:pt x="412" y="586"/>
                </a:lnTo>
                <a:lnTo>
                  <a:pt x="438" y="553"/>
                </a:lnTo>
                <a:lnTo>
                  <a:pt x="473" y="511"/>
                </a:lnTo>
                <a:lnTo>
                  <a:pt x="496" y="471"/>
                </a:lnTo>
                <a:lnTo>
                  <a:pt x="473" y="533"/>
                </a:lnTo>
                <a:lnTo>
                  <a:pt x="454" y="556"/>
                </a:lnTo>
                <a:lnTo>
                  <a:pt x="419" y="599"/>
                </a:lnTo>
                <a:lnTo>
                  <a:pt x="444" y="628"/>
                </a:lnTo>
                <a:lnTo>
                  <a:pt x="485" y="594"/>
                </a:lnTo>
                <a:lnTo>
                  <a:pt x="514" y="553"/>
                </a:lnTo>
                <a:lnTo>
                  <a:pt x="540" y="508"/>
                </a:lnTo>
                <a:lnTo>
                  <a:pt x="517" y="573"/>
                </a:lnTo>
                <a:lnTo>
                  <a:pt x="491" y="602"/>
                </a:lnTo>
                <a:lnTo>
                  <a:pt x="465" y="631"/>
                </a:lnTo>
                <a:lnTo>
                  <a:pt x="488" y="643"/>
                </a:lnTo>
                <a:lnTo>
                  <a:pt x="540" y="599"/>
                </a:lnTo>
                <a:lnTo>
                  <a:pt x="589" y="530"/>
                </a:lnTo>
                <a:lnTo>
                  <a:pt x="607" y="477"/>
                </a:lnTo>
                <a:lnTo>
                  <a:pt x="620" y="386"/>
                </a:lnTo>
                <a:lnTo>
                  <a:pt x="627" y="317"/>
                </a:lnTo>
                <a:lnTo>
                  <a:pt x="636" y="239"/>
                </a:lnTo>
                <a:lnTo>
                  <a:pt x="582" y="255"/>
                </a:lnTo>
                <a:lnTo>
                  <a:pt x="522" y="276"/>
                </a:lnTo>
                <a:lnTo>
                  <a:pt x="432" y="297"/>
                </a:lnTo>
                <a:lnTo>
                  <a:pt x="514" y="266"/>
                </a:lnTo>
                <a:lnTo>
                  <a:pt x="543" y="249"/>
                </a:lnTo>
                <a:lnTo>
                  <a:pt x="601" y="229"/>
                </a:lnTo>
                <a:lnTo>
                  <a:pt x="630" y="223"/>
                </a:lnTo>
                <a:lnTo>
                  <a:pt x="630" y="182"/>
                </a:lnTo>
                <a:lnTo>
                  <a:pt x="623" y="129"/>
                </a:lnTo>
                <a:lnTo>
                  <a:pt x="551" y="141"/>
                </a:lnTo>
                <a:lnTo>
                  <a:pt x="505" y="155"/>
                </a:lnTo>
                <a:lnTo>
                  <a:pt x="447" y="182"/>
                </a:lnTo>
                <a:lnTo>
                  <a:pt x="499" y="141"/>
                </a:lnTo>
                <a:lnTo>
                  <a:pt x="560" y="124"/>
                </a:lnTo>
                <a:lnTo>
                  <a:pt x="620" y="109"/>
                </a:lnTo>
                <a:lnTo>
                  <a:pt x="607" y="69"/>
                </a:lnTo>
                <a:lnTo>
                  <a:pt x="589" y="45"/>
                </a:lnTo>
                <a:lnTo>
                  <a:pt x="534" y="28"/>
                </a:lnTo>
                <a:lnTo>
                  <a:pt x="482" y="41"/>
                </a:lnTo>
                <a:lnTo>
                  <a:pt x="432" y="76"/>
                </a:lnTo>
                <a:lnTo>
                  <a:pt x="465" y="35"/>
                </a:lnTo>
                <a:lnTo>
                  <a:pt x="517" y="16"/>
                </a:lnTo>
                <a:lnTo>
                  <a:pt x="460" y="6"/>
                </a:lnTo>
                <a:lnTo>
                  <a:pt x="419" y="3"/>
                </a:lnTo>
                <a:lnTo>
                  <a:pt x="359" y="13"/>
                </a:lnTo>
                <a:lnTo>
                  <a:pt x="318" y="38"/>
                </a:lnTo>
                <a:lnTo>
                  <a:pt x="255" y="51"/>
                </a:lnTo>
                <a:lnTo>
                  <a:pt x="298" y="32"/>
                </a:lnTo>
                <a:lnTo>
                  <a:pt x="330" y="13"/>
                </a:lnTo>
                <a:lnTo>
                  <a:pt x="348" y="0"/>
                </a:lnTo>
                <a:lnTo>
                  <a:pt x="287" y="3"/>
                </a:lnTo>
                <a:lnTo>
                  <a:pt x="232" y="6"/>
                </a:lnTo>
                <a:lnTo>
                  <a:pt x="198" y="22"/>
                </a:lnTo>
                <a:lnTo>
                  <a:pt x="163" y="54"/>
                </a:lnTo>
                <a:lnTo>
                  <a:pt x="136" y="95"/>
                </a:lnTo>
                <a:lnTo>
                  <a:pt x="151" y="48"/>
                </a:lnTo>
                <a:lnTo>
                  <a:pt x="184" y="16"/>
                </a:lnTo>
                <a:lnTo>
                  <a:pt x="104" y="41"/>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grpSp>
        <p:nvGrpSpPr>
          <p:cNvPr id="286" name="Group 279"/>
          <p:cNvGrpSpPr>
            <a:grpSpLocks/>
          </p:cNvGrpSpPr>
          <p:nvPr/>
        </p:nvGrpSpPr>
        <p:grpSpPr bwMode="auto">
          <a:xfrm>
            <a:off x="6951331" y="3299269"/>
            <a:ext cx="116768" cy="65973"/>
            <a:chOff x="5264" y="1904"/>
            <a:chExt cx="116" cy="71"/>
          </a:xfrm>
        </p:grpSpPr>
        <p:sp>
          <p:nvSpPr>
            <p:cNvPr id="287" name="Freeform 280"/>
            <p:cNvSpPr>
              <a:spLocks/>
            </p:cNvSpPr>
            <p:nvPr/>
          </p:nvSpPr>
          <p:spPr bwMode="auto">
            <a:xfrm>
              <a:off x="5264" y="1904"/>
              <a:ext cx="116" cy="71"/>
            </a:xfrm>
            <a:custGeom>
              <a:avLst/>
              <a:gdLst>
                <a:gd name="T0" fmla="*/ 0 w 698"/>
                <a:gd name="T1" fmla="*/ 0 h 425"/>
                <a:gd name="T2" fmla="*/ 0 w 698"/>
                <a:gd name="T3" fmla="*/ 0 h 425"/>
                <a:gd name="T4" fmla="*/ 0 w 698"/>
                <a:gd name="T5" fmla="*/ 0 h 425"/>
                <a:gd name="T6" fmla="*/ 0 w 698"/>
                <a:gd name="T7" fmla="*/ 0 h 425"/>
                <a:gd name="T8" fmla="*/ 0 w 698"/>
                <a:gd name="T9" fmla="*/ 0 h 425"/>
                <a:gd name="T10" fmla="*/ 0 w 698"/>
                <a:gd name="T11" fmla="*/ 0 h 425"/>
                <a:gd name="T12" fmla="*/ 0 w 698"/>
                <a:gd name="T13" fmla="*/ 0 h 425"/>
                <a:gd name="T14" fmla="*/ 0 w 698"/>
                <a:gd name="T15" fmla="*/ 0 h 425"/>
                <a:gd name="T16" fmla="*/ 0 w 698"/>
                <a:gd name="T17" fmla="*/ 0 h 425"/>
                <a:gd name="T18" fmla="*/ 0 w 698"/>
                <a:gd name="T19" fmla="*/ 0 h 425"/>
                <a:gd name="T20" fmla="*/ 0 w 698"/>
                <a:gd name="T21" fmla="*/ 0 h 425"/>
                <a:gd name="T22" fmla="*/ 0 w 698"/>
                <a:gd name="T23" fmla="*/ 0 h 425"/>
                <a:gd name="T24" fmla="*/ 0 w 698"/>
                <a:gd name="T25" fmla="*/ 0 h 425"/>
                <a:gd name="T26" fmla="*/ 0 w 698"/>
                <a:gd name="T27" fmla="*/ 0 h 425"/>
                <a:gd name="T28" fmla="*/ 0 w 698"/>
                <a:gd name="T29" fmla="*/ 0 h 425"/>
                <a:gd name="T30" fmla="*/ 0 w 698"/>
                <a:gd name="T31" fmla="*/ 0 h 425"/>
                <a:gd name="T32" fmla="*/ 0 w 698"/>
                <a:gd name="T33" fmla="*/ 0 h 425"/>
                <a:gd name="T34" fmla="*/ 0 w 698"/>
                <a:gd name="T35" fmla="*/ 0 h 425"/>
                <a:gd name="T36" fmla="*/ 0 w 698"/>
                <a:gd name="T37" fmla="*/ 0 h 425"/>
                <a:gd name="T38" fmla="*/ 0 w 698"/>
                <a:gd name="T39" fmla="*/ 0 h 425"/>
                <a:gd name="T40" fmla="*/ 0 w 698"/>
                <a:gd name="T41" fmla="*/ 0 h 425"/>
                <a:gd name="T42" fmla="*/ 0 w 698"/>
                <a:gd name="T43" fmla="*/ 0 h 425"/>
                <a:gd name="T44" fmla="*/ 0 w 698"/>
                <a:gd name="T45" fmla="*/ 0 h 425"/>
                <a:gd name="T46" fmla="*/ 0 w 698"/>
                <a:gd name="T47" fmla="*/ 0 h 425"/>
                <a:gd name="T48" fmla="*/ 0 w 698"/>
                <a:gd name="T49" fmla="*/ 0 h 425"/>
                <a:gd name="T50" fmla="*/ 0 w 698"/>
                <a:gd name="T51" fmla="*/ 0 h 425"/>
                <a:gd name="T52" fmla="*/ 0 w 698"/>
                <a:gd name="T53" fmla="*/ 0 h 425"/>
                <a:gd name="T54" fmla="*/ 0 w 698"/>
                <a:gd name="T55" fmla="*/ 0 h 425"/>
                <a:gd name="T56" fmla="*/ 0 w 698"/>
                <a:gd name="T57" fmla="*/ 0 h 425"/>
                <a:gd name="T58" fmla="*/ 0 w 698"/>
                <a:gd name="T59" fmla="*/ 0 h 425"/>
                <a:gd name="T60" fmla="*/ 0 w 698"/>
                <a:gd name="T61" fmla="*/ 0 h 425"/>
                <a:gd name="T62" fmla="*/ 0 w 698"/>
                <a:gd name="T63" fmla="*/ 0 h 425"/>
                <a:gd name="T64" fmla="*/ 0 w 698"/>
                <a:gd name="T65" fmla="*/ 0 h 425"/>
                <a:gd name="T66" fmla="*/ 0 w 698"/>
                <a:gd name="T67" fmla="*/ 0 h 425"/>
                <a:gd name="T68" fmla="*/ 0 w 698"/>
                <a:gd name="T69" fmla="*/ 0 h 425"/>
                <a:gd name="T70" fmla="*/ 0 w 698"/>
                <a:gd name="T71" fmla="*/ 0 h 425"/>
                <a:gd name="T72" fmla="*/ 0 w 698"/>
                <a:gd name="T73" fmla="*/ 0 h 425"/>
                <a:gd name="T74" fmla="*/ 0 w 698"/>
                <a:gd name="T75" fmla="*/ 0 h 425"/>
                <a:gd name="T76" fmla="*/ 0 w 698"/>
                <a:gd name="T77" fmla="*/ 0 h 425"/>
                <a:gd name="T78" fmla="*/ 0 w 698"/>
                <a:gd name="T79" fmla="*/ 0 h 425"/>
                <a:gd name="T80" fmla="*/ 0 w 698"/>
                <a:gd name="T81" fmla="*/ 0 h 425"/>
                <a:gd name="T82" fmla="*/ 0 w 698"/>
                <a:gd name="T83" fmla="*/ 0 h 425"/>
                <a:gd name="T84" fmla="*/ 0 w 698"/>
                <a:gd name="T85" fmla="*/ 0 h 425"/>
                <a:gd name="T86" fmla="*/ 0 w 698"/>
                <a:gd name="T87" fmla="*/ 0 h 425"/>
                <a:gd name="T88" fmla="*/ 0 w 698"/>
                <a:gd name="T89" fmla="*/ 0 h 425"/>
                <a:gd name="T90" fmla="*/ 0 w 698"/>
                <a:gd name="T91" fmla="*/ 0 h 425"/>
                <a:gd name="T92" fmla="*/ 0 w 698"/>
                <a:gd name="T93" fmla="*/ 0 h 425"/>
                <a:gd name="T94" fmla="*/ 0 w 698"/>
                <a:gd name="T95" fmla="*/ 0 h 425"/>
                <a:gd name="T96" fmla="*/ 0 w 698"/>
                <a:gd name="T97" fmla="*/ 0 h 425"/>
                <a:gd name="T98" fmla="*/ 0 w 698"/>
                <a:gd name="T99" fmla="*/ 0 h 425"/>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698" h="425">
                  <a:moveTo>
                    <a:pt x="698" y="253"/>
                  </a:moveTo>
                  <a:lnTo>
                    <a:pt x="611" y="233"/>
                  </a:lnTo>
                  <a:lnTo>
                    <a:pt x="579" y="227"/>
                  </a:lnTo>
                  <a:lnTo>
                    <a:pt x="558" y="210"/>
                  </a:lnTo>
                  <a:lnTo>
                    <a:pt x="538" y="182"/>
                  </a:lnTo>
                  <a:lnTo>
                    <a:pt x="496" y="143"/>
                  </a:lnTo>
                  <a:lnTo>
                    <a:pt x="420" y="79"/>
                  </a:lnTo>
                  <a:lnTo>
                    <a:pt x="407" y="58"/>
                  </a:lnTo>
                  <a:lnTo>
                    <a:pt x="387" y="38"/>
                  </a:lnTo>
                  <a:lnTo>
                    <a:pt x="347" y="32"/>
                  </a:lnTo>
                  <a:lnTo>
                    <a:pt x="225" y="11"/>
                  </a:lnTo>
                  <a:lnTo>
                    <a:pt x="192" y="0"/>
                  </a:lnTo>
                  <a:lnTo>
                    <a:pt x="162" y="14"/>
                  </a:lnTo>
                  <a:lnTo>
                    <a:pt x="147" y="27"/>
                  </a:lnTo>
                  <a:lnTo>
                    <a:pt x="75" y="52"/>
                  </a:lnTo>
                  <a:lnTo>
                    <a:pt x="48" y="62"/>
                  </a:lnTo>
                  <a:lnTo>
                    <a:pt x="37" y="73"/>
                  </a:lnTo>
                  <a:lnTo>
                    <a:pt x="24" y="114"/>
                  </a:lnTo>
                  <a:lnTo>
                    <a:pt x="16" y="133"/>
                  </a:lnTo>
                  <a:lnTo>
                    <a:pt x="9" y="146"/>
                  </a:lnTo>
                  <a:lnTo>
                    <a:pt x="0" y="165"/>
                  </a:lnTo>
                  <a:lnTo>
                    <a:pt x="0" y="181"/>
                  </a:lnTo>
                  <a:lnTo>
                    <a:pt x="15" y="191"/>
                  </a:lnTo>
                  <a:lnTo>
                    <a:pt x="43" y="190"/>
                  </a:lnTo>
                  <a:lnTo>
                    <a:pt x="89" y="168"/>
                  </a:lnTo>
                  <a:lnTo>
                    <a:pt x="147" y="158"/>
                  </a:lnTo>
                  <a:lnTo>
                    <a:pt x="198" y="165"/>
                  </a:lnTo>
                  <a:lnTo>
                    <a:pt x="144" y="179"/>
                  </a:lnTo>
                  <a:lnTo>
                    <a:pt x="105" y="191"/>
                  </a:lnTo>
                  <a:lnTo>
                    <a:pt x="61" y="210"/>
                  </a:lnTo>
                  <a:lnTo>
                    <a:pt x="51" y="224"/>
                  </a:lnTo>
                  <a:lnTo>
                    <a:pt x="51" y="242"/>
                  </a:lnTo>
                  <a:lnTo>
                    <a:pt x="67" y="253"/>
                  </a:lnTo>
                  <a:lnTo>
                    <a:pt x="87" y="250"/>
                  </a:lnTo>
                  <a:lnTo>
                    <a:pt x="150" y="233"/>
                  </a:lnTo>
                  <a:lnTo>
                    <a:pt x="205" y="230"/>
                  </a:lnTo>
                  <a:lnTo>
                    <a:pt x="249" y="233"/>
                  </a:lnTo>
                  <a:lnTo>
                    <a:pt x="273" y="250"/>
                  </a:lnTo>
                  <a:lnTo>
                    <a:pt x="301" y="279"/>
                  </a:lnTo>
                  <a:lnTo>
                    <a:pt x="323" y="310"/>
                  </a:lnTo>
                  <a:lnTo>
                    <a:pt x="346" y="342"/>
                  </a:lnTo>
                  <a:lnTo>
                    <a:pt x="364" y="366"/>
                  </a:lnTo>
                  <a:lnTo>
                    <a:pt x="397" y="389"/>
                  </a:lnTo>
                  <a:lnTo>
                    <a:pt x="429" y="396"/>
                  </a:lnTo>
                  <a:lnTo>
                    <a:pt x="464" y="399"/>
                  </a:lnTo>
                  <a:lnTo>
                    <a:pt x="507" y="396"/>
                  </a:lnTo>
                  <a:lnTo>
                    <a:pt x="539" y="393"/>
                  </a:lnTo>
                  <a:lnTo>
                    <a:pt x="582" y="404"/>
                  </a:lnTo>
                  <a:lnTo>
                    <a:pt x="698" y="425"/>
                  </a:lnTo>
                  <a:lnTo>
                    <a:pt x="698" y="253"/>
                  </a:lnTo>
                  <a:close/>
                </a:path>
              </a:pathLst>
            </a:custGeom>
            <a:solidFill>
              <a:srgbClr val="FFC080"/>
            </a:solidFill>
            <a:ln w="1588">
              <a:solidFill>
                <a:srgbClr val="402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288" name="Freeform 281"/>
            <p:cNvSpPr>
              <a:spLocks/>
            </p:cNvSpPr>
            <p:nvPr/>
          </p:nvSpPr>
          <p:spPr bwMode="auto">
            <a:xfrm>
              <a:off x="5269" y="1916"/>
              <a:ext cx="37" cy="9"/>
            </a:xfrm>
            <a:custGeom>
              <a:avLst/>
              <a:gdLst>
                <a:gd name="T0" fmla="*/ 0 w 223"/>
                <a:gd name="T1" fmla="*/ 0 h 52"/>
                <a:gd name="T2" fmla="*/ 0 w 223"/>
                <a:gd name="T3" fmla="*/ 0 h 52"/>
                <a:gd name="T4" fmla="*/ 0 w 223"/>
                <a:gd name="T5" fmla="*/ 0 h 52"/>
                <a:gd name="T6" fmla="*/ 0 w 223"/>
                <a:gd name="T7" fmla="*/ 0 h 52"/>
                <a:gd name="T8" fmla="*/ 0 w 223"/>
                <a:gd name="T9" fmla="*/ 0 h 52"/>
                <a:gd name="T10" fmla="*/ 0 w 223"/>
                <a:gd name="T11" fmla="*/ 0 h 52"/>
                <a:gd name="T12" fmla="*/ 0 w 223"/>
                <a:gd name="T13" fmla="*/ 0 h 52"/>
                <a:gd name="T14" fmla="*/ 0 w 223"/>
                <a:gd name="T15" fmla="*/ 0 h 52"/>
                <a:gd name="T16" fmla="*/ 0 w 223"/>
                <a:gd name="T17" fmla="*/ 0 h 52"/>
                <a:gd name="T18" fmla="*/ 0 w 223"/>
                <a:gd name="T19" fmla="*/ 0 h 52"/>
                <a:gd name="T20" fmla="*/ 0 w 223"/>
                <a:gd name="T21" fmla="*/ 0 h 52"/>
                <a:gd name="T22" fmla="*/ 0 w 223"/>
                <a:gd name="T23" fmla="*/ 0 h 52"/>
                <a:gd name="T24" fmla="*/ 0 w 223"/>
                <a:gd name="T25" fmla="*/ 0 h 5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23" h="52">
                  <a:moveTo>
                    <a:pt x="0" y="52"/>
                  </a:moveTo>
                  <a:lnTo>
                    <a:pt x="38" y="36"/>
                  </a:lnTo>
                  <a:lnTo>
                    <a:pt x="69" y="30"/>
                  </a:lnTo>
                  <a:lnTo>
                    <a:pt x="107" y="18"/>
                  </a:lnTo>
                  <a:lnTo>
                    <a:pt x="139" y="11"/>
                  </a:lnTo>
                  <a:lnTo>
                    <a:pt x="189" y="15"/>
                  </a:lnTo>
                  <a:lnTo>
                    <a:pt x="223" y="18"/>
                  </a:lnTo>
                  <a:lnTo>
                    <a:pt x="171" y="8"/>
                  </a:lnTo>
                  <a:lnTo>
                    <a:pt x="127" y="0"/>
                  </a:lnTo>
                  <a:lnTo>
                    <a:pt x="69" y="24"/>
                  </a:lnTo>
                  <a:lnTo>
                    <a:pt x="38" y="28"/>
                  </a:lnTo>
                  <a:lnTo>
                    <a:pt x="3" y="45"/>
                  </a:lnTo>
                  <a:lnTo>
                    <a:pt x="0" y="52"/>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89" name="Freeform 282"/>
            <p:cNvSpPr>
              <a:spLocks/>
            </p:cNvSpPr>
            <p:nvPr/>
          </p:nvSpPr>
          <p:spPr bwMode="auto">
            <a:xfrm>
              <a:off x="5289" y="1907"/>
              <a:ext cx="31" cy="6"/>
            </a:xfrm>
            <a:custGeom>
              <a:avLst/>
              <a:gdLst>
                <a:gd name="T0" fmla="*/ 0 w 188"/>
                <a:gd name="T1" fmla="*/ 0 h 36"/>
                <a:gd name="T2" fmla="*/ 0 w 188"/>
                <a:gd name="T3" fmla="*/ 0 h 36"/>
                <a:gd name="T4" fmla="*/ 0 w 188"/>
                <a:gd name="T5" fmla="*/ 0 h 36"/>
                <a:gd name="T6" fmla="*/ 0 w 188"/>
                <a:gd name="T7" fmla="*/ 0 h 36"/>
                <a:gd name="T8" fmla="*/ 0 w 188"/>
                <a:gd name="T9" fmla="*/ 0 h 36"/>
                <a:gd name="T10" fmla="*/ 0 w 188"/>
                <a:gd name="T11" fmla="*/ 0 h 36"/>
                <a:gd name="T12" fmla="*/ 0 w 188"/>
                <a:gd name="T13" fmla="*/ 0 h 36"/>
                <a:gd name="T14" fmla="*/ 0 w 188"/>
                <a:gd name="T15" fmla="*/ 0 h 36"/>
                <a:gd name="T16" fmla="*/ 0 w 188"/>
                <a:gd name="T17" fmla="*/ 0 h 36"/>
                <a:gd name="T18" fmla="*/ 0 w 188"/>
                <a:gd name="T19" fmla="*/ 0 h 36"/>
                <a:gd name="T20" fmla="*/ 0 w 188"/>
                <a:gd name="T21" fmla="*/ 0 h 36"/>
                <a:gd name="T22" fmla="*/ 0 w 188"/>
                <a:gd name="T23" fmla="*/ 0 h 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88" h="36">
                  <a:moveTo>
                    <a:pt x="51" y="0"/>
                  </a:moveTo>
                  <a:lnTo>
                    <a:pt x="29" y="1"/>
                  </a:lnTo>
                  <a:lnTo>
                    <a:pt x="0" y="11"/>
                  </a:lnTo>
                  <a:lnTo>
                    <a:pt x="19" y="9"/>
                  </a:lnTo>
                  <a:lnTo>
                    <a:pt x="48" y="4"/>
                  </a:lnTo>
                  <a:lnTo>
                    <a:pt x="109" y="20"/>
                  </a:lnTo>
                  <a:lnTo>
                    <a:pt x="143" y="30"/>
                  </a:lnTo>
                  <a:lnTo>
                    <a:pt x="181" y="36"/>
                  </a:lnTo>
                  <a:lnTo>
                    <a:pt x="188" y="30"/>
                  </a:lnTo>
                  <a:lnTo>
                    <a:pt x="146" y="22"/>
                  </a:lnTo>
                  <a:lnTo>
                    <a:pt x="97" y="11"/>
                  </a:lnTo>
                  <a:lnTo>
                    <a:pt x="51"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90" name="Freeform 283"/>
            <p:cNvSpPr>
              <a:spLocks/>
            </p:cNvSpPr>
            <p:nvPr/>
          </p:nvSpPr>
          <p:spPr bwMode="auto">
            <a:xfrm>
              <a:off x="5295" y="1929"/>
              <a:ext cx="13" cy="3"/>
            </a:xfrm>
            <a:custGeom>
              <a:avLst/>
              <a:gdLst>
                <a:gd name="T0" fmla="*/ 0 w 76"/>
                <a:gd name="T1" fmla="*/ 0 h 17"/>
                <a:gd name="T2" fmla="*/ 0 w 76"/>
                <a:gd name="T3" fmla="*/ 0 h 17"/>
                <a:gd name="T4" fmla="*/ 0 w 76"/>
                <a:gd name="T5" fmla="*/ 0 h 17"/>
                <a:gd name="T6" fmla="*/ 0 w 76"/>
                <a:gd name="T7" fmla="*/ 0 h 17"/>
                <a:gd name="T8" fmla="*/ 0 w 76"/>
                <a:gd name="T9" fmla="*/ 0 h 17"/>
                <a:gd name="T10" fmla="*/ 0 w 76"/>
                <a:gd name="T11" fmla="*/ 0 h 17"/>
                <a:gd name="T12" fmla="*/ 0 w 76"/>
                <a:gd name="T13" fmla="*/ 0 h 1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6" h="17">
                  <a:moveTo>
                    <a:pt x="0" y="8"/>
                  </a:moveTo>
                  <a:lnTo>
                    <a:pt x="8" y="17"/>
                  </a:lnTo>
                  <a:lnTo>
                    <a:pt x="36" y="12"/>
                  </a:lnTo>
                  <a:lnTo>
                    <a:pt x="67" y="12"/>
                  </a:lnTo>
                  <a:lnTo>
                    <a:pt x="76" y="0"/>
                  </a:lnTo>
                  <a:lnTo>
                    <a:pt x="55" y="4"/>
                  </a:lnTo>
                  <a:lnTo>
                    <a:pt x="0" y="8"/>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91" name="Freeform 284"/>
            <p:cNvSpPr>
              <a:spLocks/>
            </p:cNvSpPr>
            <p:nvPr/>
          </p:nvSpPr>
          <p:spPr bwMode="auto">
            <a:xfrm>
              <a:off x="5268" y="1926"/>
              <a:ext cx="3" cy="6"/>
            </a:xfrm>
            <a:custGeom>
              <a:avLst/>
              <a:gdLst>
                <a:gd name="T0" fmla="*/ 0 w 19"/>
                <a:gd name="T1" fmla="*/ 0 h 32"/>
                <a:gd name="T2" fmla="*/ 0 w 19"/>
                <a:gd name="T3" fmla="*/ 0 h 32"/>
                <a:gd name="T4" fmla="*/ 0 w 19"/>
                <a:gd name="T5" fmla="*/ 0 h 32"/>
                <a:gd name="T6" fmla="*/ 0 w 19"/>
                <a:gd name="T7" fmla="*/ 0 h 32"/>
                <a:gd name="T8" fmla="*/ 0 w 19"/>
                <a:gd name="T9" fmla="*/ 0 h 3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 h="32">
                  <a:moveTo>
                    <a:pt x="19" y="0"/>
                  </a:moveTo>
                  <a:lnTo>
                    <a:pt x="19" y="9"/>
                  </a:lnTo>
                  <a:lnTo>
                    <a:pt x="14" y="24"/>
                  </a:lnTo>
                  <a:lnTo>
                    <a:pt x="0" y="32"/>
                  </a:lnTo>
                  <a:lnTo>
                    <a:pt x="19"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92" name="Freeform 285"/>
            <p:cNvSpPr>
              <a:spLocks/>
            </p:cNvSpPr>
            <p:nvPr/>
          </p:nvSpPr>
          <p:spPr bwMode="auto">
            <a:xfrm>
              <a:off x="5277" y="1940"/>
              <a:ext cx="3" cy="3"/>
            </a:xfrm>
            <a:custGeom>
              <a:avLst/>
              <a:gdLst>
                <a:gd name="T0" fmla="*/ 0 w 14"/>
                <a:gd name="T1" fmla="*/ 0 h 18"/>
                <a:gd name="T2" fmla="*/ 0 w 14"/>
                <a:gd name="T3" fmla="*/ 0 h 18"/>
                <a:gd name="T4" fmla="*/ 0 w 14"/>
                <a:gd name="T5" fmla="*/ 0 h 18"/>
                <a:gd name="T6" fmla="*/ 0 w 14"/>
                <a:gd name="T7" fmla="*/ 0 h 1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 h="18">
                  <a:moveTo>
                    <a:pt x="14" y="0"/>
                  </a:moveTo>
                  <a:lnTo>
                    <a:pt x="11" y="9"/>
                  </a:lnTo>
                  <a:lnTo>
                    <a:pt x="0" y="18"/>
                  </a:lnTo>
                  <a:lnTo>
                    <a:pt x="14"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93" name="Freeform 286"/>
            <p:cNvSpPr>
              <a:spLocks/>
            </p:cNvSpPr>
            <p:nvPr/>
          </p:nvSpPr>
          <p:spPr bwMode="auto">
            <a:xfrm>
              <a:off x="5319" y="1921"/>
              <a:ext cx="6" cy="7"/>
            </a:xfrm>
            <a:custGeom>
              <a:avLst/>
              <a:gdLst>
                <a:gd name="T0" fmla="*/ 0 w 35"/>
                <a:gd name="T1" fmla="*/ 0 h 43"/>
                <a:gd name="T2" fmla="*/ 0 w 35"/>
                <a:gd name="T3" fmla="*/ 0 h 43"/>
                <a:gd name="T4" fmla="*/ 0 w 35"/>
                <a:gd name="T5" fmla="*/ 0 h 43"/>
                <a:gd name="T6" fmla="*/ 0 w 35"/>
                <a:gd name="T7" fmla="*/ 0 h 43"/>
                <a:gd name="T8" fmla="*/ 0 w 35"/>
                <a:gd name="T9" fmla="*/ 0 h 4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 h="43">
                  <a:moveTo>
                    <a:pt x="0" y="0"/>
                  </a:moveTo>
                  <a:lnTo>
                    <a:pt x="7" y="14"/>
                  </a:lnTo>
                  <a:lnTo>
                    <a:pt x="7" y="24"/>
                  </a:lnTo>
                  <a:lnTo>
                    <a:pt x="35" y="43"/>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94" name="Freeform 287"/>
            <p:cNvSpPr>
              <a:spLocks/>
            </p:cNvSpPr>
            <p:nvPr/>
          </p:nvSpPr>
          <p:spPr bwMode="auto">
            <a:xfrm>
              <a:off x="5330" y="1921"/>
              <a:ext cx="19" cy="19"/>
            </a:xfrm>
            <a:custGeom>
              <a:avLst/>
              <a:gdLst>
                <a:gd name="T0" fmla="*/ 0 w 114"/>
                <a:gd name="T1" fmla="*/ 0 h 114"/>
                <a:gd name="T2" fmla="*/ 0 w 114"/>
                <a:gd name="T3" fmla="*/ 0 h 114"/>
                <a:gd name="T4" fmla="*/ 0 w 114"/>
                <a:gd name="T5" fmla="*/ 0 h 114"/>
                <a:gd name="T6" fmla="*/ 0 w 114"/>
                <a:gd name="T7" fmla="*/ 0 h 114"/>
                <a:gd name="T8" fmla="*/ 0 w 114"/>
                <a:gd name="T9" fmla="*/ 0 h 114"/>
                <a:gd name="T10" fmla="*/ 0 w 114"/>
                <a:gd name="T11" fmla="*/ 0 h 11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14" h="114">
                  <a:moveTo>
                    <a:pt x="0" y="0"/>
                  </a:moveTo>
                  <a:lnTo>
                    <a:pt x="21" y="35"/>
                  </a:lnTo>
                  <a:lnTo>
                    <a:pt x="43" y="63"/>
                  </a:lnTo>
                  <a:lnTo>
                    <a:pt x="114" y="114"/>
                  </a:lnTo>
                  <a:lnTo>
                    <a:pt x="47" y="53"/>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95" name="Freeform 288"/>
            <p:cNvSpPr>
              <a:spLocks/>
            </p:cNvSpPr>
            <p:nvPr/>
          </p:nvSpPr>
          <p:spPr bwMode="auto">
            <a:xfrm>
              <a:off x="5354" y="1948"/>
              <a:ext cx="4" cy="13"/>
            </a:xfrm>
            <a:custGeom>
              <a:avLst/>
              <a:gdLst>
                <a:gd name="T0" fmla="*/ 0 w 27"/>
                <a:gd name="T1" fmla="*/ 0 h 82"/>
                <a:gd name="T2" fmla="*/ 0 w 27"/>
                <a:gd name="T3" fmla="*/ 0 h 82"/>
                <a:gd name="T4" fmla="*/ 0 w 27"/>
                <a:gd name="T5" fmla="*/ 0 h 82"/>
                <a:gd name="T6" fmla="*/ 0 w 27"/>
                <a:gd name="T7" fmla="*/ 0 h 82"/>
                <a:gd name="T8" fmla="*/ 0 w 27"/>
                <a:gd name="T9" fmla="*/ 0 h 82"/>
                <a:gd name="T10" fmla="*/ 0 w 27"/>
                <a:gd name="T11" fmla="*/ 0 h 82"/>
                <a:gd name="T12" fmla="*/ 0 w 27"/>
                <a:gd name="T13" fmla="*/ 0 h 8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7" h="82">
                  <a:moveTo>
                    <a:pt x="27" y="0"/>
                  </a:moveTo>
                  <a:lnTo>
                    <a:pt x="9" y="29"/>
                  </a:lnTo>
                  <a:lnTo>
                    <a:pt x="4" y="57"/>
                  </a:lnTo>
                  <a:lnTo>
                    <a:pt x="3" y="82"/>
                  </a:lnTo>
                  <a:lnTo>
                    <a:pt x="0" y="47"/>
                  </a:lnTo>
                  <a:lnTo>
                    <a:pt x="3" y="21"/>
                  </a:lnTo>
                  <a:lnTo>
                    <a:pt x="27"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96" name="Freeform 289"/>
            <p:cNvSpPr>
              <a:spLocks/>
            </p:cNvSpPr>
            <p:nvPr/>
          </p:nvSpPr>
          <p:spPr bwMode="auto">
            <a:xfrm>
              <a:off x="5312" y="1934"/>
              <a:ext cx="2" cy="5"/>
            </a:xfrm>
            <a:custGeom>
              <a:avLst/>
              <a:gdLst>
                <a:gd name="T0" fmla="*/ 0 w 15"/>
                <a:gd name="T1" fmla="*/ 0 h 30"/>
                <a:gd name="T2" fmla="*/ 0 w 15"/>
                <a:gd name="T3" fmla="*/ 0 h 30"/>
                <a:gd name="T4" fmla="*/ 0 w 15"/>
                <a:gd name="T5" fmla="*/ 0 h 30"/>
                <a:gd name="T6" fmla="*/ 0 w 15"/>
                <a:gd name="T7" fmla="*/ 0 h 3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5" h="30">
                  <a:moveTo>
                    <a:pt x="11" y="0"/>
                  </a:moveTo>
                  <a:lnTo>
                    <a:pt x="15" y="12"/>
                  </a:lnTo>
                  <a:lnTo>
                    <a:pt x="0" y="30"/>
                  </a:lnTo>
                  <a:lnTo>
                    <a:pt x="11"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grpSp>
      <p:grpSp>
        <p:nvGrpSpPr>
          <p:cNvPr id="297" name="Group 290"/>
          <p:cNvGrpSpPr>
            <a:grpSpLocks/>
          </p:cNvGrpSpPr>
          <p:nvPr/>
        </p:nvGrpSpPr>
        <p:grpSpPr bwMode="auto">
          <a:xfrm>
            <a:off x="7049981" y="3154315"/>
            <a:ext cx="269775" cy="283404"/>
            <a:chOff x="5362" y="1748"/>
            <a:chExt cx="268" cy="305"/>
          </a:xfrm>
        </p:grpSpPr>
        <p:sp>
          <p:nvSpPr>
            <p:cNvPr id="298" name="Freeform 291"/>
            <p:cNvSpPr>
              <a:spLocks/>
            </p:cNvSpPr>
            <p:nvPr/>
          </p:nvSpPr>
          <p:spPr bwMode="auto">
            <a:xfrm>
              <a:off x="5477" y="1748"/>
              <a:ext cx="8" cy="6"/>
            </a:xfrm>
            <a:custGeom>
              <a:avLst/>
              <a:gdLst>
                <a:gd name="T0" fmla="*/ 0 w 51"/>
                <a:gd name="T1" fmla="*/ 0 h 36"/>
                <a:gd name="T2" fmla="*/ 0 w 51"/>
                <a:gd name="T3" fmla="*/ 0 h 36"/>
                <a:gd name="T4" fmla="*/ 0 w 51"/>
                <a:gd name="T5" fmla="*/ 0 h 36"/>
                <a:gd name="T6" fmla="*/ 0 w 51"/>
                <a:gd name="T7" fmla="*/ 0 h 36"/>
                <a:gd name="T8" fmla="*/ 0 w 51"/>
                <a:gd name="T9" fmla="*/ 0 h 36"/>
                <a:gd name="T10" fmla="*/ 0 w 51"/>
                <a:gd name="T11" fmla="*/ 0 h 36"/>
                <a:gd name="T12" fmla="*/ 0 w 51"/>
                <a:gd name="T13" fmla="*/ 0 h 36"/>
                <a:gd name="T14" fmla="*/ 0 w 51"/>
                <a:gd name="T15" fmla="*/ 0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51" h="36">
                  <a:moveTo>
                    <a:pt x="0" y="0"/>
                  </a:moveTo>
                  <a:lnTo>
                    <a:pt x="14" y="10"/>
                  </a:lnTo>
                  <a:lnTo>
                    <a:pt x="29" y="15"/>
                  </a:lnTo>
                  <a:lnTo>
                    <a:pt x="43" y="23"/>
                  </a:lnTo>
                  <a:lnTo>
                    <a:pt x="51" y="36"/>
                  </a:lnTo>
                  <a:lnTo>
                    <a:pt x="39" y="32"/>
                  </a:lnTo>
                  <a:lnTo>
                    <a:pt x="14" y="24"/>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99" name="Freeform 292"/>
            <p:cNvSpPr>
              <a:spLocks/>
            </p:cNvSpPr>
            <p:nvPr/>
          </p:nvSpPr>
          <p:spPr bwMode="auto">
            <a:xfrm>
              <a:off x="5479" y="1758"/>
              <a:ext cx="2" cy="4"/>
            </a:xfrm>
            <a:custGeom>
              <a:avLst/>
              <a:gdLst>
                <a:gd name="T0" fmla="*/ 0 w 14"/>
                <a:gd name="T1" fmla="*/ 0 h 24"/>
                <a:gd name="T2" fmla="*/ 0 w 14"/>
                <a:gd name="T3" fmla="*/ 0 h 24"/>
                <a:gd name="T4" fmla="*/ 0 w 14"/>
                <a:gd name="T5" fmla="*/ 0 h 24"/>
                <a:gd name="T6" fmla="*/ 0 w 14"/>
                <a:gd name="T7" fmla="*/ 0 h 2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 h="24">
                  <a:moveTo>
                    <a:pt x="0" y="0"/>
                  </a:moveTo>
                  <a:lnTo>
                    <a:pt x="14" y="0"/>
                  </a:lnTo>
                  <a:lnTo>
                    <a:pt x="14" y="24"/>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300" name="Freeform 293"/>
            <p:cNvSpPr>
              <a:spLocks/>
            </p:cNvSpPr>
            <p:nvPr/>
          </p:nvSpPr>
          <p:spPr bwMode="auto">
            <a:xfrm>
              <a:off x="5444" y="1788"/>
              <a:ext cx="71" cy="180"/>
            </a:xfrm>
            <a:custGeom>
              <a:avLst/>
              <a:gdLst>
                <a:gd name="T0" fmla="*/ 0 w 431"/>
                <a:gd name="T1" fmla="*/ 0 h 1076"/>
                <a:gd name="T2" fmla="*/ 0 w 431"/>
                <a:gd name="T3" fmla="*/ 0 h 1076"/>
                <a:gd name="T4" fmla="*/ 0 w 431"/>
                <a:gd name="T5" fmla="*/ 0 h 1076"/>
                <a:gd name="T6" fmla="*/ 0 w 431"/>
                <a:gd name="T7" fmla="*/ 0 h 1076"/>
                <a:gd name="T8" fmla="*/ 0 w 431"/>
                <a:gd name="T9" fmla="*/ 0 h 1076"/>
                <a:gd name="T10" fmla="*/ 0 w 431"/>
                <a:gd name="T11" fmla="*/ 0 h 1076"/>
                <a:gd name="T12" fmla="*/ 0 w 431"/>
                <a:gd name="T13" fmla="*/ 0 h 1076"/>
                <a:gd name="T14" fmla="*/ 0 w 431"/>
                <a:gd name="T15" fmla="*/ 0 h 1076"/>
                <a:gd name="T16" fmla="*/ 0 w 431"/>
                <a:gd name="T17" fmla="*/ 0 h 1076"/>
                <a:gd name="T18" fmla="*/ 0 w 431"/>
                <a:gd name="T19" fmla="*/ 0 h 107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31" h="1076">
                  <a:moveTo>
                    <a:pt x="369" y="0"/>
                  </a:moveTo>
                  <a:lnTo>
                    <a:pt x="328" y="44"/>
                  </a:lnTo>
                  <a:lnTo>
                    <a:pt x="317" y="108"/>
                  </a:lnTo>
                  <a:lnTo>
                    <a:pt x="254" y="170"/>
                  </a:lnTo>
                  <a:lnTo>
                    <a:pt x="126" y="461"/>
                  </a:lnTo>
                  <a:lnTo>
                    <a:pt x="57" y="724"/>
                  </a:lnTo>
                  <a:lnTo>
                    <a:pt x="0" y="1076"/>
                  </a:lnTo>
                  <a:lnTo>
                    <a:pt x="178" y="919"/>
                  </a:lnTo>
                  <a:lnTo>
                    <a:pt x="431" y="140"/>
                  </a:lnTo>
                  <a:lnTo>
                    <a:pt x="369" y="0"/>
                  </a:lnTo>
                  <a:close/>
                </a:path>
              </a:pathLst>
            </a:custGeom>
            <a:solidFill>
              <a:srgbClr val="400000"/>
            </a:solidFill>
            <a:ln w="1588">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301" name="Freeform 294"/>
            <p:cNvSpPr>
              <a:spLocks/>
            </p:cNvSpPr>
            <p:nvPr/>
          </p:nvSpPr>
          <p:spPr bwMode="auto">
            <a:xfrm>
              <a:off x="5362" y="1754"/>
              <a:ext cx="268" cy="299"/>
            </a:xfrm>
            <a:custGeom>
              <a:avLst/>
              <a:gdLst>
                <a:gd name="T0" fmla="*/ 0 w 1606"/>
                <a:gd name="T1" fmla="*/ 0 h 1792"/>
                <a:gd name="T2" fmla="*/ 0 w 1606"/>
                <a:gd name="T3" fmla="*/ 0 h 1792"/>
                <a:gd name="T4" fmla="*/ 0 w 1606"/>
                <a:gd name="T5" fmla="*/ 0 h 1792"/>
                <a:gd name="T6" fmla="*/ 0 w 1606"/>
                <a:gd name="T7" fmla="*/ 0 h 1792"/>
                <a:gd name="T8" fmla="*/ 0 w 1606"/>
                <a:gd name="T9" fmla="*/ 0 h 1792"/>
                <a:gd name="T10" fmla="*/ 0 w 1606"/>
                <a:gd name="T11" fmla="*/ 0 h 1792"/>
                <a:gd name="T12" fmla="*/ 0 w 1606"/>
                <a:gd name="T13" fmla="*/ 0 h 1792"/>
                <a:gd name="T14" fmla="*/ 0 w 1606"/>
                <a:gd name="T15" fmla="*/ 0 h 1792"/>
                <a:gd name="T16" fmla="*/ 0 w 1606"/>
                <a:gd name="T17" fmla="*/ 0 h 1792"/>
                <a:gd name="T18" fmla="*/ 0 w 1606"/>
                <a:gd name="T19" fmla="*/ 0 h 1792"/>
                <a:gd name="T20" fmla="*/ 0 w 1606"/>
                <a:gd name="T21" fmla="*/ 0 h 1792"/>
                <a:gd name="T22" fmla="*/ 0 w 1606"/>
                <a:gd name="T23" fmla="*/ 0 h 1792"/>
                <a:gd name="T24" fmla="*/ 0 w 1606"/>
                <a:gd name="T25" fmla="*/ 0 h 1792"/>
                <a:gd name="T26" fmla="*/ 0 w 1606"/>
                <a:gd name="T27" fmla="*/ 0 h 1792"/>
                <a:gd name="T28" fmla="*/ 0 w 1606"/>
                <a:gd name="T29" fmla="*/ 0 h 1792"/>
                <a:gd name="T30" fmla="*/ 0 w 1606"/>
                <a:gd name="T31" fmla="*/ 0 h 1792"/>
                <a:gd name="T32" fmla="*/ 0 w 1606"/>
                <a:gd name="T33" fmla="*/ 0 h 1792"/>
                <a:gd name="T34" fmla="*/ 0 w 1606"/>
                <a:gd name="T35" fmla="*/ 0 h 1792"/>
                <a:gd name="T36" fmla="*/ 0 w 1606"/>
                <a:gd name="T37" fmla="*/ 0 h 1792"/>
                <a:gd name="T38" fmla="*/ 0 w 1606"/>
                <a:gd name="T39" fmla="*/ 0 h 1792"/>
                <a:gd name="T40" fmla="*/ 0 w 1606"/>
                <a:gd name="T41" fmla="*/ 0 h 1792"/>
                <a:gd name="T42" fmla="*/ 0 w 1606"/>
                <a:gd name="T43" fmla="*/ 0 h 1792"/>
                <a:gd name="T44" fmla="*/ 0 w 1606"/>
                <a:gd name="T45" fmla="*/ 0 h 1792"/>
                <a:gd name="T46" fmla="*/ 0 w 1606"/>
                <a:gd name="T47" fmla="*/ 0 h 1792"/>
                <a:gd name="T48" fmla="*/ 0 w 1606"/>
                <a:gd name="T49" fmla="*/ 0 h 1792"/>
                <a:gd name="T50" fmla="*/ 0 w 1606"/>
                <a:gd name="T51" fmla="*/ 0 h 1792"/>
                <a:gd name="T52" fmla="*/ 0 w 1606"/>
                <a:gd name="T53" fmla="*/ 0 h 1792"/>
                <a:gd name="T54" fmla="*/ 0 w 1606"/>
                <a:gd name="T55" fmla="*/ 0 h 1792"/>
                <a:gd name="T56" fmla="*/ 0 w 1606"/>
                <a:gd name="T57" fmla="*/ 0 h 1792"/>
                <a:gd name="T58" fmla="*/ 0 w 1606"/>
                <a:gd name="T59" fmla="*/ 0 h 1792"/>
                <a:gd name="T60" fmla="*/ 0 w 1606"/>
                <a:gd name="T61" fmla="*/ 0 h 1792"/>
                <a:gd name="T62" fmla="*/ 0 w 1606"/>
                <a:gd name="T63" fmla="*/ 0 h 1792"/>
                <a:gd name="T64" fmla="*/ 0 w 1606"/>
                <a:gd name="T65" fmla="*/ 0 h 1792"/>
                <a:gd name="T66" fmla="*/ 0 w 1606"/>
                <a:gd name="T67" fmla="*/ 0 h 1792"/>
                <a:gd name="T68" fmla="*/ 0 w 1606"/>
                <a:gd name="T69" fmla="*/ 0 h 1792"/>
                <a:gd name="T70" fmla="*/ 0 w 1606"/>
                <a:gd name="T71" fmla="*/ 0 h 1792"/>
                <a:gd name="T72" fmla="*/ 0 w 1606"/>
                <a:gd name="T73" fmla="*/ 0 h 1792"/>
                <a:gd name="T74" fmla="*/ 0 w 1606"/>
                <a:gd name="T75" fmla="*/ 0 h 1792"/>
                <a:gd name="T76" fmla="*/ 0 w 1606"/>
                <a:gd name="T77" fmla="*/ 0 h 1792"/>
                <a:gd name="T78" fmla="*/ 0 w 1606"/>
                <a:gd name="T79" fmla="*/ 0 h 1792"/>
                <a:gd name="T80" fmla="*/ 0 w 1606"/>
                <a:gd name="T81" fmla="*/ 0 h 1792"/>
                <a:gd name="T82" fmla="*/ 0 w 1606"/>
                <a:gd name="T83" fmla="*/ 0 h 1792"/>
                <a:gd name="T84" fmla="*/ 0 w 1606"/>
                <a:gd name="T85" fmla="*/ 0 h 1792"/>
                <a:gd name="T86" fmla="*/ 0 w 1606"/>
                <a:gd name="T87" fmla="*/ 0 h 1792"/>
                <a:gd name="T88" fmla="*/ 0 w 1606"/>
                <a:gd name="T89" fmla="*/ 0 h 1792"/>
                <a:gd name="T90" fmla="*/ 0 w 1606"/>
                <a:gd name="T91" fmla="*/ 0 h 1792"/>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1606" h="1792">
                  <a:moveTo>
                    <a:pt x="1309" y="94"/>
                  </a:moveTo>
                  <a:lnTo>
                    <a:pt x="1258" y="0"/>
                  </a:lnTo>
                  <a:lnTo>
                    <a:pt x="867" y="163"/>
                  </a:lnTo>
                  <a:lnTo>
                    <a:pt x="850" y="288"/>
                  </a:lnTo>
                  <a:lnTo>
                    <a:pt x="818" y="332"/>
                  </a:lnTo>
                  <a:lnTo>
                    <a:pt x="773" y="382"/>
                  </a:lnTo>
                  <a:lnTo>
                    <a:pt x="747" y="472"/>
                  </a:lnTo>
                  <a:lnTo>
                    <a:pt x="660" y="678"/>
                  </a:lnTo>
                  <a:lnTo>
                    <a:pt x="590" y="924"/>
                  </a:lnTo>
                  <a:lnTo>
                    <a:pt x="558" y="1088"/>
                  </a:lnTo>
                  <a:lnTo>
                    <a:pt x="243" y="1094"/>
                  </a:lnTo>
                  <a:lnTo>
                    <a:pt x="192" y="1125"/>
                  </a:lnTo>
                  <a:lnTo>
                    <a:pt x="47" y="1125"/>
                  </a:lnTo>
                  <a:lnTo>
                    <a:pt x="7" y="1189"/>
                  </a:lnTo>
                  <a:lnTo>
                    <a:pt x="0" y="1264"/>
                  </a:lnTo>
                  <a:lnTo>
                    <a:pt x="15" y="1332"/>
                  </a:lnTo>
                  <a:lnTo>
                    <a:pt x="148" y="1358"/>
                  </a:lnTo>
                  <a:lnTo>
                    <a:pt x="211" y="1452"/>
                  </a:lnTo>
                  <a:lnTo>
                    <a:pt x="337" y="1484"/>
                  </a:lnTo>
                  <a:lnTo>
                    <a:pt x="430" y="1484"/>
                  </a:lnTo>
                  <a:lnTo>
                    <a:pt x="538" y="1503"/>
                  </a:lnTo>
                  <a:lnTo>
                    <a:pt x="544" y="1548"/>
                  </a:lnTo>
                  <a:lnTo>
                    <a:pt x="538" y="1642"/>
                  </a:lnTo>
                  <a:lnTo>
                    <a:pt x="550" y="1705"/>
                  </a:lnTo>
                  <a:lnTo>
                    <a:pt x="608" y="1712"/>
                  </a:lnTo>
                  <a:lnTo>
                    <a:pt x="677" y="1724"/>
                  </a:lnTo>
                  <a:lnTo>
                    <a:pt x="747" y="1786"/>
                  </a:lnTo>
                  <a:lnTo>
                    <a:pt x="830" y="1786"/>
                  </a:lnTo>
                  <a:lnTo>
                    <a:pt x="905" y="1779"/>
                  </a:lnTo>
                  <a:lnTo>
                    <a:pt x="1019" y="1744"/>
                  </a:lnTo>
                  <a:lnTo>
                    <a:pt x="1145" y="1756"/>
                  </a:lnTo>
                  <a:lnTo>
                    <a:pt x="1273" y="1792"/>
                  </a:lnTo>
                  <a:lnTo>
                    <a:pt x="1392" y="1766"/>
                  </a:lnTo>
                  <a:lnTo>
                    <a:pt x="1473" y="1674"/>
                  </a:lnTo>
                  <a:lnTo>
                    <a:pt x="1467" y="1571"/>
                  </a:lnTo>
                  <a:lnTo>
                    <a:pt x="1497" y="1446"/>
                  </a:lnTo>
                  <a:lnTo>
                    <a:pt x="1516" y="1282"/>
                  </a:lnTo>
                  <a:lnTo>
                    <a:pt x="1554" y="1131"/>
                  </a:lnTo>
                  <a:lnTo>
                    <a:pt x="1606" y="906"/>
                  </a:lnTo>
                  <a:lnTo>
                    <a:pt x="1598" y="678"/>
                  </a:lnTo>
                  <a:lnTo>
                    <a:pt x="1598" y="478"/>
                  </a:lnTo>
                  <a:lnTo>
                    <a:pt x="1586" y="338"/>
                  </a:lnTo>
                  <a:lnTo>
                    <a:pt x="1554" y="276"/>
                  </a:lnTo>
                  <a:lnTo>
                    <a:pt x="1484" y="225"/>
                  </a:lnTo>
                  <a:lnTo>
                    <a:pt x="1403" y="142"/>
                  </a:lnTo>
                  <a:lnTo>
                    <a:pt x="1309" y="94"/>
                  </a:lnTo>
                  <a:close/>
                </a:path>
              </a:pathLst>
            </a:custGeom>
            <a:solidFill>
              <a:srgbClr val="C0C0C0"/>
            </a:solidFill>
            <a:ln w="1588">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302" name="Freeform 295"/>
            <p:cNvSpPr>
              <a:spLocks/>
            </p:cNvSpPr>
            <p:nvPr/>
          </p:nvSpPr>
          <p:spPr bwMode="auto">
            <a:xfrm>
              <a:off x="5456" y="1772"/>
              <a:ext cx="169" cy="278"/>
            </a:xfrm>
            <a:custGeom>
              <a:avLst/>
              <a:gdLst>
                <a:gd name="T0" fmla="*/ 0 w 1014"/>
                <a:gd name="T1" fmla="*/ 0 h 1671"/>
                <a:gd name="T2" fmla="*/ 0 w 1014"/>
                <a:gd name="T3" fmla="*/ 0 h 1671"/>
                <a:gd name="T4" fmla="*/ 0 w 1014"/>
                <a:gd name="T5" fmla="*/ 0 h 1671"/>
                <a:gd name="T6" fmla="*/ 0 w 1014"/>
                <a:gd name="T7" fmla="*/ 0 h 1671"/>
                <a:gd name="T8" fmla="*/ 0 w 1014"/>
                <a:gd name="T9" fmla="*/ 0 h 1671"/>
                <a:gd name="T10" fmla="*/ 0 w 1014"/>
                <a:gd name="T11" fmla="*/ 0 h 1671"/>
                <a:gd name="T12" fmla="*/ 0 w 1014"/>
                <a:gd name="T13" fmla="*/ 0 h 1671"/>
                <a:gd name="T14" fmla="*/ 0 w 1014"/>
                <a:gd name="T15" fmla="*/ 0 h 1671"/>
                <a:gd name="T16" fmla="*/ 0 w 1014"/>
                <a:gd name="T17" fmla="*/ 0 h 1671"/>
                <a:gd name="T18" fmla="*/ 0 w 1014"/>
                <a:gd name="T19" fmla="*/ 0 h 1671"/>
                <a:gd name="T20" fmla="*/ 0 w 1014"/>
                <a:gd name="T21" fmla="*/ 0 h 1671"/>
                <a:gd name="T22" fmla="*/ 0 w 1014"/>
                <a:gd name="T23" fmla="*/ 0 h 1671"/>
                <a:gd name="T24" fmla="*/ 0 w 1014"/>
                <a:gd name="T25" fmla="*/ 0 h 1671"/>
                <a:gd name="T26" fmla="*/ 0 w 1014"/>
                <a:gd name="T27" fmla="*/ 0 h 1671"/>
                <a:gd name="T28" fmla="*/ 0 w 1014"/>
                <a:gd name="T29" fmla="*/ 0 h 1671"/>
                <a:gd name="T30" fmla="*/ 0 w 1014"/>
                <a:gd name="T31" fmla="*/ 0 h 1671"/>
                <a:gd name="T32" fmla="*/ 0 w 1014"/>
                <a:gd name="T33" fmla="*/ 0 h 1671"/>
                <a:gd name="T34" fmla="*/ 0 w 1014"/>
                <a:gd name="T35" fmla="*/ 0 h 1671"/>
                <a:gd name="T36" fmla="*/ 0 w 1014"/>
                <a:gd name="T37" fmla="*/ 0 h 1671"/>
                <a:gd name="T38" fmla="*/ 0 w 1014"/>
                <a:gd name="T39" fmla="*/ 0 h 1671"/>
                <a:gd name="T40" fmla="*/ 0 w 1014"/>
                <a:gd name="T41" fmla="*/ 0 h 1671"/>
                <a:gd name="T42" fmla="*/ 0 w 1014"/>
                <a:gd name="T43" fmla="*/ 0 h 1671"/>
                <a:gd name="T44" fmla="*/ 0 w 1014"/>
                <a:gd name="T45" fmla="*/ 0 h 1671"/>
                <a:gd name="T46" fmla="*/ 0 w 1014"/>
                <a:gd name="T47" fmla="*/ 0 h 1671"/>
                <a:gd name="T48" fmla="*/ 0 w 1014"/>
                <a:gd name="T49" fmla="*/ 0 h 1671"/>
                <a:gd name="T50" fmla="*/ 0 w 1014"/>
                <a:gd name="T51" fmla="*/ 0 h 1671"/>
                <a:gd name="T52" fmla="*/ 0 w 1014"/>
                <a:gd name="T53" fmla="*/ 0 h 1671"/>
                <a:gd name="T54" fmla="*/ 0 w 1014"/>
                <a:gd name="T55" fmla="*/ 0 h 1671"/>
                <a:gd name="T56" fmla="*/ 0 w 1014"/>
                <a:gd name="T57" fmla="*/ 0 h 1671"/>
                <a:gd name="T58" fmla="*/ 0 w 1014"/>
                <a:gd name="T59" fmla="*/ 0 h 1671"/>
                <a:gd name="T60" fmla="*/ 0 w 1014"/>
                <a:gd name="T61" fmla="*/ 0 h 1671"/>
                <a:gd name="T62" fmla="*/ 0 w 1014"/>
                <a:gd name="T63" fmla="*/ 0 h 1671"/>
                <a:gd name="T64" fmla="*/ 0 w 1014"/>
                <a:gd name="T65" fmla="*/ 0 h 1671"/>
                <a:gd name="T66" fmla="*/ 0 w 1014"/>
                <a:gd name="T67" fmla="*/ 0 h 1671"/>
                <a:gd name="T68" fmla="*/ 0 w 1014"/>
                <a:gd name="T69" fmla="*/ 0 h 1671"/>
                <a:gd name="T70" fmla="*/ 0 w 1014"/>
                <a:gd name="T71" fmla="*/ 0 h 1671"/>
                <a:gd name="T72" fmla="*/ 0 w 1014"/>
                <a:gd name="T73" fmla="*/ 0 h 1671"/>
                <a:gd name="T74" fmla="*/ 0 w 1014"/>
                <a:gd name="T75" fmla="*/ 0 h 1671"/>
                <a:gd name="T76" fmla="*/ 0 w 1014"/>
                <a:gd name="T77" fmla="*/ 0 h 1671"/>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1014" h="1671">
                  <a:moveTo>
                    <a:pt x="0" y="1402"/>
                  </a:moveTo>
                  <a:lnTo>
                    <a:pt x="132" y="1382"/>
                  </a:lnTo>
                  <a:lnTo>
                    <a:pt x="245" y="1376"/>
                  </a:lnTo>
                  <a:lnTo>
                    <a:pt x="370" y="1363"/>
                  </a:lnTo>
                  <a:lnTo>
                    <a:pt x="509" y="1344"/>
                  </a:lnTo>
                  <a:lnTo>
                    <a:pt x="573" y="1301"/>
                  </a:lnTo>
                  <a:lnTo>
                    <a:pt x="744" y="1088"/>
                  </a:lnTo>
                  <a:lnTo>
                    <a:pt x="656" y="1149"/>
                  </a:lnTo>
                  <a:lnTo>
                    <a:pt x="598" y="1201"/>
                  </a:lnTo>
                  <a:lnTo>
                    <a:pt x="630" y="1050"/>
                  </a:lnTo>
                  <a:lnTo>
                    <a:pt x="693" y="992"/>
                  </a:lnTo>
                  <a:lnTo>
                    <a:pt x="787" y="837"/>
                  </a:lnTo>
                  <a:lnTo>
                    <a:pt x="699" y="911"/>
                  </a:lnTo>
                  <a:lnTo>
                    <a:pt x="642" y="931"/>
                  </a:lnTo>
                  <a:lnTo>
                    <a:pt x="656" y="823"/>
                  </a:lnTo>
                  <a:lnTo>
                    <a:pt x="718" y="741"/>
                  </a:lnTo>
                  <a:lnTo>
                    <a:pt x="781" y="679"/>
                  </a:lnTo>
                  <a:lnTo>
                    <a:pt x="845" y="497"/>
                  </a:lnTo>
                  <a:lnTo>
                    <a:pt x="724" y="647"/>
                  </a:lnTo>
                  <a:lnTo>
                    <a:pt x="656" y="703"/>
                  </a:lnTo>
                  <a:lnTo>
                    <a:pt x="648" y="471"/>
                  </a:lnTo>
                  <a:lnTo>
                    <a:pt x="630" y="378"/>
                  </a:lnTo>
                  <a:lnTo>
                    <a:pt x="592" y="334"/>
                  </a:lnTo>
                  <a:lnTo>
                    <a:pt x="535" y="264"/>
                  </a:lnTo>
                  <a:lnTo>
                    <a:pt x="445" y="232"/>
                  </a:lnTo>
                  <a:lnTo>
                    <a:pt x="402" y="214"/>
                  </a:lnTo>
                  <a:lnTo>
                    <a:pt x="528" y="94"/>
                  </a:lnTo>
                  <a:lnTo>
                    <a:pt x="661" y="126"/>
                  </a:lnTo>
                  <a:lnTo>
                    <a:pt x="750" y="176"/>
                  </a:lnTo>
                  <a:lnTo>
                    <a:pt x="781" y="226"/>
                  </a:lnTo>
                  <a:lnTo>
                    <a:pt x="756" y="150"/>
                  </a:lnTo>
                  <a:lnTo>
                    <a:pt x="705" y="126"/>
                  </a:lnTo>
                  <a:lnTo>
                    <a:pt x="624" y="94"/>
                  </a:lnTo>
                  <a:lnTo>
                    <a:pt x="560" y="82"/>
                  </a:lnTo>
                  <a:lnTo>
                    <a:pt x="598" y="62"/>
                  </a:lnTo>
                  <a:lnTo>
                    <a:pt x="661" y="44"/>
                  </a:lnTo>
                  <a:lnTo>
                    <a:pt x="718" y="25"/>
                  </a:lnTo>
                  <a:lnTo>
                    <a:pt x="750" y="0"/>
                  </a:lnTo>
                  <a:lnTo>
                    <a:pt x="825" y="50"/>
                  </a:lnTo>
                  <a:lnTo>
                    <a:pt x="868" y="94"/>
                  </a:lnTo>
                  <a:lnTo>
                    <a:pt x="913" y="150"/>
                  </a:lnTo>
                  <a:lnTo>
                    <a:pt x="976" y="182"/>
                  </a:lnTo>
                  <a:lnTo>
                    <a:pt x="988" y="240"/>
                  </a:lnTo>
                  <a:lnTo>
                    <a:pt x="1014" y="334"/>
                  </a:lnTo>
                  <a:lnTo>
                    <a:pt x="1014" y="478"/>
                  </a:lnTo>
                  <a:lnTo>
                    <a:pt x="1008" y="628"/>
                  </a:lnTo>
                  <a:lnTo>
                    <a:pt x="1002" y="799"/>
                  </a:lnTo>
                  <a:lnTo>
                    <a:pt x="970" y="975"/>
                  </a:lnTo>
                  <a:lnTo>
                    <a:pt x="931" y="1157"/>
                  </a:lnTo>
                  <a:lnTo>
                    <a:pt x="913" y="1314"/>
                  </a:lnTo>
                  <a:lnTo>
                    <a:pt x="882" y="1426"/>
                  </a:lnTo>
                  <a:lnTo>
                    <a:pt x="888" y="1527"/>
                  </a:lnTo>
                  <a:lnTo>
                    <a:pt x="875" y="1584"/>
                  </a:lnTo>
                  <a:lnTo>
                    <a:pt x="830" y="1627"/>
                  </a:lnTo>
                  <a:lnTo>
                    <a:pt x="775" y="1664"/>
                  </a:lnTo>
                  <a:lnTo>
                    <a:pt x="699" y="1671"/>
                  </a:lnTo>
                  <a:lnTo>
                    <a:pt x="661" y="1652"/>
                  </a:lnTo>
                  <a:lnTo>
                    <a:pt x="612" y="1648"/>
                  </a:lnTo>
                  <a:lnTo>
                    <a:pt x="490" y="1622"/>
                  </a:lnTo>
                  <a:lnTo>
                    <a:pt x="541" y="1559"/>
                  </a:lnTo>
                  <a:lnTo>
                    <a:pt x="598" y="1470"/>
                  </a:lnTo>
                  <a:lnTo>
                    <a:pt x="516" y="1534"/>
                  </a:lnTo>
                  <a:lnTo>
                    <a:pt x="452" y="1590"/>
                  </a:lnTo>
                  <a:lnTo>
                    <a:pt x="407" y="1622"/>
                  </a:lnTo>
                  <a:lnTo>
                    <a:pt x="345" y="1652"/>
                  </a:lnTo>
                  <a:lnTo>
                    <a:pt x="276" y="1652"/>
                  </a:lnTo>
                  <a:lnTo>
                    <a:pt x="208" y="1652"/>
                  </a:lnTo>
                  <a:lnTo>
                    <a:pt x="170" y="1636"/>
                  </a:lnTo>
                  <a:lnTo>
                    <a:pt x="151" y="1616"/>
                  </a:lnTo>
                  <a:lnTo>
                    <a:pt x="240" y="1565"/>
                  </a:lnTo>
                  <a:lnTo>
                    <a:pt x="327" y="1484"/>
                  </a:lnTo>
                  <a:lnTo>
                    <a:pt x="352" y="1446"/>
                  </a:lnTo>
                  <a:lnTo>
                    <a:pt x="282" y="1463"/>
                  </a:lnTo>
                  <a:lnTo>
                    <a:pt x="176" y="1546"/>
                  </a:lnTo>
                  <a:lnTo>
                    <a:pt x="132" y="1584"/>
                  </a:lnTo>
                  <a:lnTo>
                    <a:pt x="32" y="1590"/>
                  </a:lnTo>
                  <a:lnTo>
                    <a:pt x="0" y="1572"/>
                  </a:lnTo>
                  <a:lnTo>
                    <a:pt x="0" y="1527"/>
                  </a:lnTo>
                  <a:lnTo>
                    <a:pt x="0" y="1402"/>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303" name="Freeform 296"/>
            <p:cNvSpPr>
              <a:spLocks/>
            </p:cNvSpPr>
            <p:nvPr/>
          </p:nvSpPr>
          <p:spPr bwMode="auto">
            <a:xfrm>
              <a:off x="5563" y="1910"/>
              <a:ext cx="50" cy="129"/>
            </a:xfrm>
            <a:custGeom>
              <a:avLst/>
              <a:gdLst>
                <a:gd name="T0" fmla="*/ 0 w 295"/>
                <a:gd name="T1" fmla="*/ 0 h 774"/>
                <a:gd name="T2" fmla="*/ 0 w 295"/>
                <a:gd name="T3" fmla="*/ 0 h 774"/>
                <a:gd name="T4" fmla="*/ 0 w 295"/>
                <a:gd name="T5" fmla="*/ 0 h 774"/>
                <a:gd name="T6" fmla="*/ 0 w 295"/>
                <a:gd name="T7" fmla="*/ 0 h 774"/>
                <a:gd name="T8" fmla="*/ 0 w 295"/>
                <a:gd name="T9" fmla="*/ 0 h 774"/>
                <a:gd name="T10" fmla="*/ 0 w 295"/>
                <a:gd name="T11" fmla="*/ 0 h 774"/>
                <a:gd name="T12" fmla="*/ 0 w 295"/>
                <a:gd name="T13" fmla="*/ 0 h 774"/>
                <a:gd name="T14" fmla="*/ 0 w 295"/>
                <a:gd name="T15" fmla="*/ 0 h 774"/>
                <a:gd name="T16" fmla="*/ 0 w 295"/>
                <a:gd name="T17" fmla="*/ 0 h 774"/>
                <a:gd name="T18" fmla="*/ 0 w 295"/>
                <a:gd name="T19" fmla="*/ 0 h 774"/>
                <a:gd name="T20" fmla="*/ 0 w 295"/>
                <a:gd name="T21" fmla="*/ 0 h 774"/>
                <a:gd name="T22" fmla="*/ 0 w 295"/>
                <a:gd name="T23" fmla="*/ 0 h 774"/>
                <a:gd name="T24" fmla="*/ 0 w 295"/>
                <a:gd name="T25" fmla="*/ 0 h 774"/>
                <a:gd name="T26" fmla="*/ 0 w 295"/>
                <a:gd name="T27" fmla="*/ 0 h 77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95" h="774">
                  <a:moveTo>
                    <a:pt x="0" y="774"/>
                  </a:moveTo>
                  <a:lnTo>
                    <a:pt x="51" y="748"/>
                  </a:lnTo>
                  <a:lnTo>
                    <a:pt x="107" y="686"/>
                  </a:lnTo>
                  <a:lnTo>
                    <a:pt x="156" y="573"/>
                  </a:lnTo>
                  <a:lnTo>
                    <a:pt x="183" y="477"/>
                  </a:lnTo>
                  <a:lnTo>
                    <a:pt x="220" y="371"/>
                  </a:lnTo>
                  <a:lnTo>
                    <a:pt x="239" y="270"/>
                  </a:lnTo>
                  <a:lnTo>
                    <a:pt x="270" y="114"/>
                  </a:lnTo>
                  <a:lnTo>
                    <a:pt x="295" y="0"/>
                  </a:lnTo>
                  <a:lnTo>
                    <a:pt x="232" y="226"/>
                  </a:lnTo>
                  <a:lnTo>
                    <a:pt x="183" y="402"/>
                  </a:lnTo>
                  <a:lnTo>
                    <a:pt x="126" y="521"/>
                  </a:lnTo>
                  <a:lnTo>
                    <a:pt x="38" y="648"/>
                  </a:lnTo>
                  <a:lnTo>
                    <a:pt x="0" y="774"/>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304" name="Freeform 297"/>
            <p:cNvSpPr>
              <a:spLocks/>
            </p:cNvSpPr>
            <p:nvPr/>
          </p:nvSpPr>
          <p:spPr bwMode="auto">
            <a:xfrm>
              <a:off x="5367" y="1806"/>
              <a:ext cx="195" cy="194"/>
            </a:xfrm>
            <a:custGeom>
              <a:avLst/>
              <a:gdLst>
                <a:gd name="T0" fmla="*/ 0 w 1172"/>
                <a:gd name="T1" fmla="*/ 0 h 1162"/>
                <a:gd name="T2" fmla="*/ 0 w 1172"/>
                <a:gd name="T3" fmla="*/ 0 h 1162"/>
                <a:gd name="T4" fmla="*/ 0 w 1172"/>
                <a:gd name="T5" fmla="*/ 0 h 1162"/>
                <a:gd name="T6" fmla="*/ 0 w 1172"/>
                <a:gd name="T7" fmla="*/ 0 h 1162"/>
                <a:gd name="T8" fmla="*/ 0 w 1172"/>
                <a:gd name="T9" fmla="*/ 0 h 1162"/>
                <a:gd name="T10" fmla="*/ 0 w 1172"/>
                <a:gd name="T11" fmla="*/ 0 h 1162"/>
                <a:gd name="T12" fmla="*/ 0 w 1172"/>
                <a:gd name="T13" fmla="*/ 0 h 1162"/>
                <a:gd name="T14" fmla="*/ 0 w 1172"/>
                <a:gd name="T15" fmla="*/ 0 h 1162"/>
                <a:gd name="T16" fmla="*/ 0 w 1172"/>
                <a:gd name="T17" fmla="*/ 0 h 1162"/>
                <a:gd name="T18" fmla="*/ 0 w 1172"/>
                <a:gd name="T19" fmla="*/ 0 h 1162"/>
                <a:gd name="T20" fmla="*/ 0 w 1172"/>
                <a:gd name="T21" fmla="*/ 0 h 1162"/>
                <a:gd name="T22" fmla="*/ 0 w 1172"/>
                <a:gd name="T23" fmla="*/ 0 h 1162"/>
                <a:gd name="T24" fmla="*/ 0 w 1172"/>
                <a:gd name="T25" fmla="*/ 0 h 1162"/>
                <a:gd name="T26" fmla="*/ 0 w 1172"/>
                <a:gd name="T27" fmla="*/ 0 h 1162"/>
                <a:gd name="T28" fmla="*/ 0 w 1172"/>
                <a:gd name="T29" fmla="*/ 0 h 1162"/>
                <a:gd name="T30" fmla="*/ 0 w 1172"/>
                <a:gd name="T31" fmla="*/ 0 h 1162"/>
                <a:gd name="T32" fmla="*/ 0 w 1172"/>
                <a:gd name="T33" fmla="*/ 0 h 1162"/>
                <a:gd name="T34" fmla="*/ 0 w 1172"/>
                <a:gd name="T35" fmla="*/ 0 h 1162"/>
                <a:gd name="T36" fmla="*/ 0 w 1172"/>
                <a:gd name="T37" fmla="*/ 0 h 1162"/>
                <a:gd name="T38" fmla="*/ 0 w 1172"/>
                <a:gd name="T39" fmla="*/ 0 h 1162"/>
                <a:gd name="T40" fmla="*/ 0 w 1172"/>
                <a:gd name="T41" fmla="*/ 0 h 1162"/>
                <a:gd name="T42" fmla="*/ 0 w 1172"/>
                <a:gd name="T43" fmla="*/ 0 h 1162"/>
                <a:gd name="T44" fmla="*/ 0 w 1172"/>
                <a:gd name="T45" fmla="*/ 0 h 1162"/>
                <a:gd name="T46" fmla="*/ 0 w 1172"/>
                <a:gd name="T47" fmla="*/ 0 h 1162"/>
                <a:gd name="T48" fmla="*/ 0 w 1172"/>
                <a:gd name="T49" fmla="*/ 0 h 1162"/>
                <a:gd name="T50" fmla="*/ 0 w 1172"/>
                <a:gd name="T51" fmla="*/ 0 h 1162"/>
                <a:gd name="T52" fmla="*/ 0 w 1172"/>
                <a:gd name="T53" fmla="*/ 0 h 1162"/>
                <a:gd name="T54" fmla="*/ 0 w 1172"/>
                <a:gd name="T55" fmla="*/ 0 h 1162"/>
                <a:gd name="T56" fmla="*/ 0 w 1172"/>
                <a:gd name="T57" fmla="*/ 0 h 1162"/>
                <a:gd name="T58" fmla="*/ 0 w 1172"/>
                <a:gd name="T59" fmla="*/ 0 h 1162"/>
                <a:gd name="T60" fmla="*/ 0 w 1172"/>
                <a:gd name="T61" fmla="*/ 0 h 1162"/>
                <a:gd name="T62" fmla="*/ 0 w 1172"/>
                <a:gd name="T63" fmla="*/ 0 h 1162"/>
                <a:gd name="T64" fmla="*/ 0 w 1172"/>
                <a:gd name="T65" fmla="*/ 0 h 1162"/>
                <a:gd name="T66" fmla="*/ 0 w 1172"/>
                <a:gd name="T67" fmla="*/ 0 h 1162"/>
                <a:gd name="T68" fmla="*/ 0 w 1172"/>
                <a:gd name="T69" fmla="*/ 0 h 1162"/>
                <a:gd name="T70" fmla="*/ 0 w 1172"/>
                <a:gd name="T71" fmla="*/ 0 h 1162"/>
                <a:gd name="T72" fmla="*/ 0 w 1172"/>
                <a:gd name="T73" fmla="*/ 0 h 1162"/>
                <a:gd name="T74" fmla="*/ 0 w 1172"/>
                <a:gd name="T75" fmla="*/ 0 h 1162"/>
                <a:gd name="T76" fmla="*/ 0 w 1172"/>
                <a:gd name="T77" fmla="*/ 0 h 1162"/>
                <a:gd name="T78" fmla="*/ 0 w 1172"/>
                <a:gd name="T79" fmla="*/ 0 h 1162"/>
                <a:gd name="T80" fmla="*/ 0 w 1172"/>
                <a:gd name="T81" fmla="*/ 0 h 1162"/>
                <a:gd name="T82" fmla="*/ 0 w 1172"/>
                <a:gd name="T83" fmla="*/ 0 h 1162"/>
                <a:gd name="T84" fmla="*/ 0 w 1172"/>
                <a:gd name="T85" fmla="*/ 0 h 1162"/>
                <a:gd name="T86" fmla="*/ 0 w 1172"/>
                <a:gd name="T87" fmla="*/ 0 h 1162"/>
                <a:gd name="T88" fmla="*/ 0 w 1172"/>
                <a:gd name="T89" fmla="*/ 0 h 1162"/>
                <a:gd name="T90" fmla="*/ 0 w 1172"/>
                <a:gd name="T91" fmla="*/ 0 h 1162"/>
                <a:gd name="T92" fmla="*/ 0 w 1172"/>
                <a:gd name="T93" fmla="*/ 0 h 1162"/>
                <a:gd name="T94" fmla="*/ 0 w 1172"/>
                <a:gd name="T95" fmla="*/ 0 h 1162"/>
                <a:gd name="T96" fmla="*/ 0 w 1172"/>
                <a:gd name="T97" fmla="*/ 0 h 1162"/>
                <a:gd name="T98" fmla="*/ 0 w 1172"/>
                <a:gd name="T99" fmla="*/ 0 h 1162"/>
                <a:gd name="T100" fmla="*/ 0 w 1172"/>
                <a:gd name="T101" fmla="*/ 0 h 1162"/>
                <a:gd name="T102" fmla="*/ 0 w 1172"/>
                <a:gd name="T103" fmla="*/ 0 h 1162"/>
                <a:gd name="T104" fmla="*/ 0 w 1172"/>
                <a:gd name="T105" fmla="*/ 0 h 1162"/>
                <a:gd name="T106" fmla="*/ 0 w 1172"/>
                <a:gd name="T107" fmla="*/ 0 h 1162"/>
                <a:gd name="T108" fmla="*/ 0 w 1172"/>
                <a:gd name="T109" fmla="*/ 0 h 1162"/>
                <a:gd name="T110" fmla="*/ 0 w 1172"/>
                <a:gd name="T111" fmla="*/ 0 h 1162"/>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1172" h="1162">
                  <a:moveTo>
                    <a:pt x="959" y="0"/>
                  </a:moveTo>
                  <a:lnTo>
                    <a:pt x="820" y="43"/>
                  </a:lnTo>
                  <a:lnTo>
                    <a:pt x="756" y="100"/>
                  </a:lnTo>
                  <a:lnTo>
                    <a:pt x="719" y="213"/>
                  </a:lnTo>
                  <a:lnTo>
                    <a:pt x="719" y="321"/>
                  </a:lnTo>
                  <a:lnTo>
                    <a:pt x="739" y="381"/>
                  </a:lnTo>
                  <a:lnTo>
                    <a:pt x="727" y="489"/>
                  </a:lnTo>
                  <a:lnTo>
                    <a:pt x="727" y="571"/>
                  </a:lnTo>
                  <a:lnTo>
                    <a:pt x="745" y="591"/>
                  </a:lnTo>
                  <a:lnTo>
                    <a:pt x="727" y="621"/>
                  </a:lnTo>
                  <a:lnTo>
                    <a:pt x="713" y="652"/>
                  </a:lnTo>
                  <a:lnTo>
                    <a:pt x="739" y="684"/>
                  </a:lnTo>
                  <a:lnTo>
                    <a:pt x="739" y="716"/>
                  </a:lnTo>
                  <a:lnTo>
                    <a:pt x="688" y="729"/>
                  </a:lnTo>
                  <a:lnTo>
                    <a:pt x="695" y="761"/>
                  </a:lnTo>
                  <a:lnTo>
                    <a:pt x="644" y="779"/>
                  </a:lnTo>
                  <a:lnTo>
                    <a:pt x="599" y="767"/>
                  </a:lnTo>
                  <a:lnTo>
                    <a:pt x="569" y="779"/>
                  </a:lnTo>
                  <a:lnTo>
                    <a:pt x="428" y="799"/>
                  </a:lnTo>
                  <a:lnTo>
                    <a:pt x="304" y="793"/>
                  </a:lnTo>
                  <a:lnTo>
                    <a:pt x="222" y="799"/>
                  </a:lnTo>
                  <a:lnTo>
                    <a:pt x="170" y="831"/>
                  </a:lnTo>
                  <a:lnTo>
                    <a:pt x="45" y="831"/>
                  </a:lnTo>
                  <a:lnTo>
                    <a:pt x="0" y="873"/>
                  </a:lnTo>
                  <a:lnTo>
                    <a:pt x="0" y="923"/>
                  </a:lnTo>
                  <a:lnTo>
                    <a:pt x="6" y="1004"/>
                  </a:lnTo>
                  <a:lnTo>
                    <a:pt x="109" y="1030"/>
                  </a:lnTo>
                  <a:lnTo>
                    <a:pt x="109" y="978"/>
                  </a:lnTo>
                  <a:lnTo>
                    <a:pt x="115" y="935"/>
                  </a:lnTo>
                  <a:lnTo>
                    <a:pt x="133" y="916"/>
                  </a:lnTo>
                  <a:lnTo>
                    <a:pt x="141" y="966"/>
                  </a:lnTo>
                  <a:lnTo>
                    <a:pt x="147" y="1030"/>
                  </a:lnTo>
                  <a:lnTo>
                    <a:pt x="170" y="1068"/>
                  </a:lnTo>
                  <a:lnTo>
                    <a:pt x="215" y="1118"/>
                  </a:lnTo>
                  <a:lnTo>
                    <a:pt x="321" y="1142"/>
                  </a:lnTo>
                  <a:lnTo>
                    <a:pt x="403" y="1155"/>
                  </a:lnTo>
                  <a:lnTo>
                    <a:pt x="499" y="1162"/>
                  </a:lnTo>
                  <a:lnTo>
                    <a:pt x="379" y="1093"/>
                  </a:lnTo>
                  <a:lnTo>
                    <a:pt x="297" y="1030"/>
                  </a:lnTo>
                  <a:lnTo>
                    <a:pt x="279" y="978"/>
                  </a:lnTo>
                  <a:lnTo>
                    <a:pt x="291" y="935"/>
                  </a:lnTo>
                  <a:lnTo>
                    <a:pt x="358" y="929"/>
                  </a:lnTo>
                  <a:lnTo>
                    <a:pt x="385" y="978"/>
                  </a:lnTo>
                  <a:lnTo>
                    <a:pt x="403" y="1036"/>
                  </a:lnTo>
                  <a:lnTo>
                    <a:pt x="467" y="1098"/>
                  </a:lnTo>
                  <a:lnTo>
                    <a:pt x="537" y="1149"/>
                  </a:lnTo>
                  <a:lnTo>
                    <a:pt x="607" y="1155"/>
                  </a:lnTo>
                  <a:lnTo>
                    <a:pt x="713" y="1149"/>
                  </a:lnTo>
                  <a:lnTo>
                    <a:pt x="599" y="1061"/>
                  </a:lnTo>
                  <a:lnTo>
                    <a:pt x="517" y="1016"/>
                  </a:lnTo>
                  <a:lnTo>
                    <a:pt x="454" y="966"/>
                  </a:lnTo>
                  <a:lnTo>
                    <a:pt x="435" y="929"/>
                  </a:lnTo>
                  <a:lnTo>
                    <a:pt x="441" y="891"/>
                  </a:lnTo>
                  <a:lnTo>
                    <a:pt x="479" y="885"/>
                  </a:lnTo>
                  <a:lnTo>
                    <a:pt x="523" y="923"/>
                  </a:lnTo>
                  <a:lnTo>
                    <a:pt x="549" y="972"/>
                  </a:lnTo>
                  <a:lnTo>
                    <a:pt x="607" y="1036"/>
                  </a:lnTo>
                  <a:lnTo>
                    <a:pt x="675" y="1068"/>
                  </a:lnTo>
                  <a:lnTo>
                    <a:pt x="727" y="1098"/>
                  </a:lnTo>
                  <a:lnTo>
                    <a:pt x="782" y="1123"/>
                  </a:lnTo>
                  <a:lnTo>
                    <a:pt x="846" y="1136"/>
                  </a:lnTo>
                  <a:lnTo>
                    <a:pt x="921" y="1136"/>
                  </a:lnTo>
                  <a:lnTo>
                    <a:pt x="994" y="1122"/>
                  </a:lnTo>
                  <a:lnTo>
                    <a:pt x="833" y="1068"/>
                  </a:lnTo>
                  <a:lnTo>
                    <a:pt x="771" y="1036"/>
                  </a:lnTo>
                  <a:lnTo>
                    <a:pt x="727" y="978"/>
                  </a:lnTo>
                  <a:lnTo>
                    <a:pt x="719" y="929"/>
                  </a:lnTo>
                  <a:lnTo>
                    <a:pt x="756" y="929"/>
                  </a:lnTo>
                  <a:lnTo>
                    <a:pt x="777" y="972"/>
                  </a:lnTo>
                  <a:lnTo>
                    <a:pt x="808" y="1010"/>
                  </a:lnTo>
                  <a:lnTo>
                    <a:pt x="859" y="1049"/>
                  </a:lnTo>
                  <a:lnTo>
                    <a:pt x="914" y="1087"/>
                  </a:lnTo>
                  <a:lnTo>
                    <a:pt x="989" y="1119"/>
                  </a:lnTo>
                  <a:lnTo>
                    <a:pt x="1046" y="1098"/>
                  </a:lnTo>
                  <a:lnTo>
                    <a:pt x="1072" y="1068"/>
                  </a:lnTo>
                  <a:lnTo>
                    <a:pt x="1117" y="991"/>
                  </a:lnTo>
                  <a:lnTo>
                    <a:pt x="1034" y="972"/>
                  </a:lnTo>
                  <a:lnTo>
                    <a:pt x="878" y="954"/>
                  </a:lnTo>
                  <a:lnTo>
                    <a:pt x="782" y="910"/>
                  </a:lnTo>
                  <a:lnTo>
                    <a:pt x="733" y="868"/>
                  </a:lnTo>
                  <a:lnTo>
                    <a:pt x="713" y="816"/>
                  </a:lnTo>
                  <a:lnTo>
                    <a:pt x="707" y="793"/>
                  </a:lnTo>
                  <a:lnTo>
                    <a:pt x="733" y="793"/>
                  </a:lnTo>
                  <a:lnTo>
                    <a:pt x="765" y="831"/>
                  </a:lnTo>
                  <a:lnTo>
                    <a:pt x="814" y="897"/>
                  </a:lnTo>
                  <a:lnTo>
                    <a:pt x="927" y="935"/>
                  </a:lnTo>
                  <a:lnTo>
                    <a:pt x="1034" y="968"/>
                  </a:lnTo>
                  <a:lnTo>
                    <a:pt x="1117" y="991"/>
                  </a:lnTo>
                  <a:lnTo>
                    <a:pt x="1149" y="861"/>
                  </a:lnTo>
                  <a:lnTo>
                    <a:pt x="1155" y="767"/>
                  </a:lnTo>
                  <a:lnTo>
                    <a:pt x="1155" y="683"/>
                  </a:lnTo>
                  <a:lnTo>
                    <a:pt x="1046" y="741"/>
                  </a:lnTo>
                  <a:lnTo>
                    <a:pt x="921" y="767"/>
                  </a:lnTo>
                  <a:lnTo>
                    <a:pt x="820" y="761"/>
                  </a:lnTo>
                  <a:lnTo>
                    <a:pt x="795" y="748"/>
                  </a:lnTo>
                  <a:lnTo>
                    <a:pt x="782" y="716"/>
                  </a:lnTo>
                  <a:lnTo>
                    <a:pt x="840" y="716"/>
                  </a:lnTo>
                  <a:lnTo>
                    <a:pt x="901" y="735"/>
                  </a:lnTo>
                  <a:lnTo>
                    <a:pt x="1049" y="741"/>
                  </a:lnTo>
                  <a:lnTo>
                    <a:pt x="1155" y="684"/>
                  </a:lnTo>
                  <a:lnTo>
                    <a:pt x="1161" y="565"/>
                  </a:lnTo>
                  <a:lnTo>
                    <a:pt x="1167" y="483"/>
                  </a:lnTo>
                  <a:lnTo>
                    <a:pt x="1172" y="401"/>
                  </a:lnTo>
                  <a:lnTo>
                    <a:pt x="1161" y="264"/>
                  </a:lnTo>
                  <a:lnTo>
                    <a:pt x="1129" y="213"/>
                  </a:lnTo>
                  <a:lnTo>
                    <a:pt x="1034" y="152"/>
                  </a:lnTo>
                  <a:lnTo>
                    <a:pt x="1065" y="158"/>
                  </a:lnTo>
                  <a:lnTo>
                    <a:pt x="1161" y="201"/>
                  </a:lnTo>
                  <a:lnTo>
                    <a:pt x="1123" y="113"/>
                  </a:lnTo>
                  <a:lnTo>
                    <a:pt x="1091" y="68"/>
                  </a:lnTo>
                  <a:lnTo>
                    <a:pt x="1065" y="38"/>
                  </a:lnTo>
                  <a:lnTo>
                    <a:pt x="959"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305" name="Freeform 298"/>
            <p:cNvSpPr>
              <a:spLocks/>
            </p:cNvSpPr>
            <p:nvPr/>
          </p:nvSpPr>
          <p:spPr bwMode="auto">
            <a:xfrm>
              <a:off x="5500" y="1878"/>
              <a:ext cx="49" cy="44"/>
            </a:xfrm>
            <a:custGeom>
              <a:avLst/>
              <a:gdLst>
                <a:gd name="T0" fmla="*/ 0 w 295"/>
                <a:gd name="T1" fmla="*/ 0 h 263"/>
                <a:gd name="T2" fmla="*/ 0 w 295"/>
                <a:gd name="T3" fmla="*/ 0 h 263"/>
                <a:gd name="T4" fmla="*/ 0 w 295"/>
                <a:gd name="T5" fmla="*/ 0 h 263"/>
                <a:gd name="T6" fmla="*/ 0 w 295"/>
                <a:gd name="T7" fmla="*/ 0 h 263"/>
                <a:gd name="T8" fmla="*/ 0 w 295"/>
                <a:gd name="T9" fmla="*/ 0 h 263"/>
                <a:gd name="T10" fmla="*/ 0 w 295"/>
                <a:gd name="T11" fmla="*/ 0 h 263"/>
                <a:gd name="T12" fmla="*/ 0 w 295"/>
                <a:gd name="T13" fmla="*/ 0 h 263"/>
                <a:gd name="T14" fmla="*/ 0 w 295"/>
                <a:gd name="T15" fmla="*/ 0 h 263"/>
                <a:gd name="T16" fmla="*/ 0 w 295"/>
                <a:gd name="T17" fmla="*/ 0 h 263"/>
                <a:gd name="T18" fmla="*/ 0 w 295"/>
                <a:gd name="T19" fmla="*/ 0 h 263"/>
                <a:gd name="T20" fmla="*/ 0 w 295"/>
                <a:gd name="T21" fmla="*/ 0 h 263"/>
                <a:gd name="T22" fmla="*/ 0 w 295"/>
                <a:gd name="T23" fmla="*/ 0 h 263"/>
                <a:gd name="T24" fmla="*/ 0 w 295"/>
                <a:gd name="T25" fmla="*/ 0 h 263"/>
                <a:gd name="T26" fmla="*/ 0 w 295"/>
                <a:gd name="T27" fmla="*/ 0 h 263"/>
                <a:gd name="T28" fmla="*/ 0 w 295"/>
                <a:gd name="T29" fmla="*/ 0 h 263"/>
                <a:gd name="T30" fmla="*/ 0 w 295"/>
                <a:gd name="T31" fmla="*/ 0 h 263"/>
                <a:gd name="T32" fmla="*/ 0 w 295"/>
                <a:gd name="T33" fmla="*/ 0 h 263"/>
                <a:gd name="T34" fmla="*/ 0 w 295"/>
                <a:gd name="T35" fmla="*/ 0 h 263"/>
                <a:gd name="T36" fmla="*/ 0 w 295"/>
                <a:gd name="T37" fmla="*/ 0 h 263"/>
                <a:gd name="T38" fmla="*/ 0 w 295"/>
                <a:gd name="T39" fmla="*/ 0 h 263"/>
                <a:gd name="T40" fmla="*/ 0 w 295"/>
                <a:gd name="T41" fmla="*/ 0 h 263"/>
                <a:gd name="T42" fmla="*/ 0 w 295"/>
                <a:gd name="T43" fmla="*/ 0 h 263"/>
                <a:gd name="T44" fmla="*/ 0 w 295"/>
                <a:gd name="T45" fmla="*/ 0 h 263"/>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295" h="263">
                  <a:moveTo>
                    <a:pt x="0" y="0"/>
                  </a:moveTo>
                  <a:lnTo>
                    <a:pt x="0" y="21"/>
                  </a:lnTo>
                  <a:lnTo>
                    <a:pt x="38" y="71"/>
                  </a:lnTo>
                  <a:lnTo>
                    <a:pt x="75" y="99"/>
                  </a:lnTo>
                  <a:lnTo>
                    <a:pt x="152" y="158"/>
                  </a:lnTo>
                  <a:lnTo>
                    <a:pt x="184" y="182"/>
                  </a:lnTo>
                  <a:lnTo>
                    <a:pt x="260" y="239"/>
                  </a:lnTo>
                  <a:lnTo>
                    <a:pt x="178" y="213"/>
                  </a:lnTo>
                  <a:lnTo>
                    <a:pt x="97" y="188"/>
                  </a:lnTo>
                  <a:lnTo>
                    <a:pt x="16" y="182"/>
                  </a:lnTo>
                  <a:lnTo>
                    <a:pt x="22" y="207"/>
                  </a:lnTo>
                  <a:lnTo>
                    <a:pt x="152" y="231"/>
                  </a:lnTo>
                  <a:lnTo>
                    <a:pt x="222" y="257"/>
                  </a:lnTo>
                  <a:lnTo>
                    <a:pt x="260" y="263"/>
                  </a:lnTo>
                  <a:lnTo>
                    <a:pt x="292" y="252"/>
                  </a:lnTo>
                  <a:lnTo>
                    <a:pt x="295" y="222"/>
                  </a:lnTo>
                  <a:lnTo>
                    <a:pt x="269" y="199"/>
                  </a:lnTo>
                  <a:lnTo>
                    <a:pt x="232" y="162"/>
                  </a:lnTo>
                  <a:lnTo>
                    <a:pt x="188" y="112"/>
                  </a:lnTo>
                  <a:lnTo>
                    <a:pt x="144" y="56"/>
                  </a:lnTo>
                  <a:lnTo>
                    <a:pt x="91" y="17"/>
                  </a:lnTo>
                  <a:lnTo>
                    <a:pt x="35" y="3"/>
                  </a:lnTo>
                  <a:lnTo>
                    <a:pt x="0" y="0"/>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306" name="Freeform 299"/>
            <p:cNvSpPr>
              <a:spLocks/>
            </p:cNvSpPr>
            <p:nvPr/>
          </p:nvSpPr>
          <p:spPr bwMode="auto">
            <a:xfrm>
              <a:off x="5503" y="1842"/>
              <a:ext cx="44" cy="57"/>
            </a:xfrm>
            <a:custGeom>
              <a:avLst/>
              <a:gdLst>
                <a:gd name="T0" fmla="*/ 0 w 270"/>
                <a:gd name="T1" fmla="*/ 0 h 345"/>
                <a:gd name="T2" fmla="*/ 0 w 270"/>
                <a:gd name="T3" fmla="*/ 0 h 345"/>
                <a:gd name="T4" fmla="*/ 0 w 270"/>
                <a:gd name="T5" fmla="*/ 0 h 345"/>
                <a:gd name="T6" fmla="*/ 0 w 270"/>
                <a:gd name="T7" fmla="*/ 0 h 345"/>
                <a:gd name="T8" fmla="*/ 0 w 270"/>
                <a:gd name="T9" fmla="*/ 0 h 345"/>
                <a:gd name="T10" fmla="*/ 0 w 270"/>
                <a:gd name="T11" fmla="*/ 0 h 345"/>
                <a:gd name="T12" fmla="*/ 0 w 270"/>
                <a:gd name="T13" fmla="*/ 0 h 345"/>
                <a:gd name="T14" fmla="*/ 0 w 270"/>
                <a:gd name="T15" fmla="*/ 0 h 345"/>
                <a:gd name="T16" fmla="*/ 0 w 270"/>
                <a:gd name="T17" fmla="*/ 0 h 345"/>
                <a:gd name="T18" fmla="*/ 0 w 270"/>
                <a:gd name="T19" fmla="*/ 0 h 345"/>
                <a:gd name="T20" fmla="*/ 0 w 270"/>
                <a:gd name="T21" fmla="*/ 0 h 345"/>
                <a:gd name="T22" fmla="*/ 0 w 270"/>
                <a:gd name="T23" fmla="*/ 0 h 345"/>
                <a:gd name="T24" fmla="*/ 0 w 270"/>
                <a:gd name="T25" fmla="*/ 0 h 345"/>
                <a:gd name="T26" fmla="*/ 0 w 270"/>
                <a:gd name="T27" fmla="*/ 0 h 345"/>
                <a:gd name="T28" fmla="*/ 0 w 270"/>
                <a:gd name="T29" fmla="*/ 0 h 345"/>
                <a:gd name="T30" fmla="*/ 0 w 270"/>
                <a:gd name="T31" fmla="*/ 0 h 345"/>
                <a:gd name="T32" fmla="*/ 0 w 270"/>
                <a:gd name="T33" fmla="*/ 0 h 34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270" h="345">
                  <a:moveTo>
                    <a:pt x="51" y="0"/>
                  </a:moveTo>
                  <a:lnTo>
                    <a:pt x="13" y="7"/>
                  </a:lnTo>
                  <a:lnTo>
                    <a:pt x="0" y="39"/>
                  </a:lnTo>
                  <a:lnTo>
                    <a:pt x="3" y="65"/>
                  </a:lnTo>
                  <a:lnTo>
                    <a:pt x="26" y="101"/>
                  </a:lnTo>
                  <a:lnTo>
                    <a:pt x="57" y="112"/>
                  </a:lnTo>
                  <a:lnTo>
                    <a:pt x="116" y="149"/>
                  </a:lnTo>
                  <a:lnTo>
                    <a:pt x="172" y="195"/>
                  </a:lnTo>
                  <a:lnTo>
                    <a:pt x="212" y="259"/>
                  </a:lnTo>
                  <a:lnTo>
                    <a:pt x="257" y="325"/>
                  </a:lnTo>
                  <a:lnTo>
                    <a:pt x="270" y="345"/>
                  </a:lnTo>
                  <a:lnTo>
                    <a:pt x="257" y="267"/>
                  </a:lnTo>
                  <a:lnTo>
                    <a:pt x="247" y="198"/>
                  </a:lnTo>
                  <a:lnTo>
                    <a:pt x="225" y="140"/>
                  </a:lnTo>
                  <a:lnTo>
                    <a:pt x="188" y="86"/>
                  </a:lnTo>
                  <a:lnTo>
                    <a:pt x="90" y="10"/>
                  </a:lnTo>
                  <a:lnTo>
                    <a:pt x="51" y="0"/>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307" name="Freeform 300"/>
            <p:cNvSpPr>
              <a:spLocks/>
            </p:cNvSpPr>
            <p:nvPr/>
          </p:nvSpPr>
          <p:spPr bwMode="auto">
            <a:xfrm>
              <a:off x="5494" y="1785"/>
              <a:ext cx="48" cy="34"/>
            </a:xfrm>
            <a:custGeom>
              <a:avLst/>
              <a:gdLst>
                <a:gd name="T0" fmla="*/ 0 w 287"/>
                <a:gd name="T1" fmla="*/ 0 h 199"/>
                <a:gd name="T2" fmla="*/ 0 w 287"/>
                <a:gd name="T3" fmla="*/ 0 h 199"/>
                <a:gd name="T4" fmla="*/ 0 w 287"/>
                <a:gd name="T5" fmla="*/ 0 h 199"/>
                <a:gd name="T6" fmla="*/ 0 w 287"/>
                <a:gd name="T7" fmla="*/ 0 h 199"/>
                <a:gd name="T8" fmla="*/ 0 w 287"/>
                <a:gd name="T9" fmla="*/ 0 h 199"/>
                <a:gd name="T10" fmla="*/ 0 w 287"/>
                <a:gd name="T11" fmla="*/ 0 h 199"/>
                <a:gd name="T12" fmla="*/ 0 w 287"/>
                <a:gd name="T13" fmla="*/ 0 h 199"/>
                <a:gd name="T14" fmla="*/ 0 w 287"/>
                <a:gd name="T15" fmla="*/ 0 h 199"/>
                <a:gd name="T16" fmla="*/ 0 w 287"/>
                <a:gd name="T17" fmla="*/ 0 h 199"/>
                <a:gd name="T18" fmla="*/ 0 w 287"/>
                <a:gd name="T19" fmla="*/ 0 h 19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87" h="199">
                  <a:moveTo>
                    <a:pt x="0" y="199"/>
                  </a:moveTo>
                  <a:lnTo>
                    <a:pt x="49" y="156"/>
                  </a:lnTo>
                  <a:lnTo>
                    <a:pt x="130" y="125"/>
                  </a:lnTo>
                  <a:lnTo>
                    <a:pt x="185" y="111"/>
                  </a:lnTo>
                  <a:lnTo>
                    <a:pt x="287" y="0"/>
                  </a:lnTo>
                  <a:lnTo>
                    <a:pt x="211" y="44"/>
                  </a:lnTo>
                  <a:lnTo>
                    <a:pt x="142" y="74"/>
                  </a:lnTo>
                  <a:lnTo>
                    <a:pt x="93" y="99"/>
                  </a:lnTo>
                  <a:lnTo>
                    <a:pt x="68" y="125"/>
                  </a:lnTo>
                  <a:lnTo>
                    <a:pt x="0" y="199"/>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308" name="Freeform 301"/>
            <p:cNvSpPr>
              <a:spLocks/>
            </p:cNvSpPr>
            <p:nvPr/>
          </p:nvSpPr>
          <p:spPr bwMode="auto">
            <a:xfrm>
              <a:off x="5458" y="1846"/>
              <a:ext cx="27" cy="86"/>
            </a:xfrm>
            <a:custGeom>
              <a:avLst/>
              <a:gdLst>
                <a:gd name="T0" fmla="*/ 0 w 162"/>
                <a:gd name="T1" fmla="*/ 0 h 514"/>
                <a:gd name="T2" fmla="*/ 0 w 162"/>
                <a:gd name="T3" fmla="*/ 0 h 514"/>
                <a:gd name="T4" fmla="*/ 0 w 162"/>
                <a:gd name="T5" fmla="*/ 0 h 514"/>
                <a:gd name="T6" fmla="*/ 0 w 162"/>
                <a:gd name="T7" fmla="*/ 0 h 514"/>
                <a:gd name="T8" fmla="*/ 0 w 162"/>
                <a:gd name="T9" fmla="*/ 0 h 514"/>
                <a:gd name="T10" fmla="*/ 0 w 162"/>
                <a:gd name="T11" fmla="*/ 0 h 514"/>
                <a:gd name="T12" fmla="*/ 0 w 162"/>
                <a:gd name="T13" fmla="*/ 0 h 514"/>
                <a:gd name="T14" fmla="*/ 0 w 162"/>
                <a:gd name="T15" fmla="*/ 0 h 514"/>
                <a:gd name="T16" fmla="*/ 0 w 162"/>
                <a:gd name="T17" fmla="*/ 0 h 514"/>
                <a:gd name="T18" fmla="*/ 0 w 162"/>
                <a:gd name="T19" fmla="*/ 0 h 514"/>
                <a:gd name="T20" fmla="*/ 0 w 162"/>
                <a:gd name="T21" fmla="*/ 0 h 514"/>
                <a:gd name="T22" fmla="*/ 0 w 162"/>
                <a:gd name="T23" fmla="*/ 0 h 514"/>
                <a:gd name="T24" fmla="*/ 0 w 162"/>
                <a:gd name="T25" fmla="*/ 0 h 514"/>
                <a:gd name="T26" fmla="*/ 0 w 162"/>
                <a:gd name="T27" fmla="*/ 0 h 514"/>
                <a:gd name="T28" fmla="*/ 0 w 162"/>
                <a:gd name="T29" fmla="*/ 0 h 514"/>
                <a:gd name="T30" fmla="*/ 0 w 162"/>
                <a:gd name="T31" fmla="*/ 0 h 514"/>
                <a:gd name="T32" fmla="*/ 0 w 162"/>
                <a:gd name="T33" fmla="*/ 0 h 514"/>
                <a:gd name="T34" fmla="*/ 0 w 162"/>
                <a:gd name="T35" fmla="*/ 0 h 514"/>
                <a:gd name="T36" fmla="*/ 0 w 162"/>
                <a:gd name="T37" fmla="*/ 0 h 51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62" h="514">
                  <a:moveTo>
                    <a:pt x="0" y="514"/>
                  </a:moveTo>
                  <a:lnTo>
                    <a:pt x="81" y="514"/>
                  </a:lnTo>
                  <a:lnTo>
                    <a:pt x="106" y="508"/>
                  </a:lnTo>
                  <a:lnTo>
                    <a:pt x="106" y="489"/>
                  </a:lnTo>
                  <a:lnTo>
                    <a:pt x="124" y="470"/>
                  </a:lnTo>
                  <a:lnTo>
                    <a:pt x="150" y="451"/>
                  </a:lnTo>
                  <a:lnTo>
                    <a:pt x="137" y="433"/>
                  </a:lnTo>
                  <a:lnTo>
                    <a:pt x="137" y="407"/>
                  </a:lnTo>
                  <a:lnTo>
                    <a:pt x="156" y="376"/>
                  </a:lnTo>
                  <a:lnTo>
                    <a:pt x="156" y="344"/>
                  </a:lnTo>
                  <a:lnTo>
                    <a:pt x="144" y="306"/>
                  </a:lnTo>
                  <a:lnTo>
                    <a:pt x="144" y="224"/>
                  </a:lnTo>
                  <a:lnTo>
                    <a:pt x="162" y="150"/>
                  </a:lnTo>
                  <a:lnTo>
                    <a:pt x="156" y="94"/>
                  </a:lnTo>
                  <a:lnTo>
                    <a:pt x="156" y="0"/>
                  </a:lnTo>
                  <a:lnTo>
                    <a:pt x="106" y="142"/>
                  </a:lnTo>
                  <a:lnTo>
                    <a:pt x="62" y="275"/>
                  </a:lnTo>
                  <a:lnTo>
                    <a:pt x="32" y="419"/>
                  </a:lnTo>
                  <a:lnTo>
                    <a:pt x="0" y="514"/>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309" name="Freeform 302"/>
            <p:cNvSpPr>
              <a:spLocks/>
            </p:cNvSpPr>
            <p:nvPr/>
          </p:nvSpPr>
          <p:spPr bwMode="auto">
            <a:xfrm>
              <a:off x="5498" y="1939"/>
              <a:ext cx="48" cy="16"/>
            </a:xfrm>
            <a:custGeom>
              <a:avLst/>
              <a:gdLst>
                <a:gd name="T0" fmla="*/ 0 w 289"/>
                <a:gd name="T1" fmla="*/ 0 h 97"/>
                <a:gd name="T2" fmla="*/ 0 w 289"/>
                <a:gd name="T3" fmla="*/ 0 h 97"/>
                <a:gd name="T4" fmla="*/ 0 w 289"/>
                <a:gd name="T5" fmla="*/ 0 h 97"/>
                <a:gd name="T6" fmla="*/ 0 w 289"/>
                <a:gd name="T7" fmla="*/ 0 h 97"/>
                <a:gd name="T8" fmla="*/ 0 w 289"/>
                <a:gd name="T9" fmla="*/ 0 h 97"/>
                <a:gd name="T10" fmla="*/ 0 w 289"/>
                <a:gd name="T11" fmla="*/ 0 h 97"/>
                <a:gd name="T12" fmla="*/ 0 w 289"/>
                <a:gd name="T13" fmla="*/ 0 h 97"/>
                <a:gd name="T14" fmla="*/ 0 w 289"/>
                <a:gd name="T15" fmla="*/ 0 h 97"/>
                <a:gd name="T16" fmla="*/ 0 w 289"/>
                <a:gd name="T17" fmla="*/ 0 h 97"/>
                <a:gd name="T18" fmla="*/ 0 w 289"/>
                <a:gd name="T19" fmla="*/ 0 h 97"/>
                <a:gd name="T20" fmla="*/ 0 w 289"/>
                <a:gd name="T21" fmla="*/ 0 h 9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89" h="97">
                  <a:moveTo>
                    <a:pt x="232" y="47"/>
                  </a:moveTo>
                  <a:lnTo>
                    <a:pt x="168" y="19"/>
                  </a:lnTo>
                  <a:lnTo>
                    <a:pt x="110" y="4"/>
                  </a:lnTo>
                  <a:lnTo>
                    <a:pt x="32" y="0"/>
                  </a:lnTo>
                  <a:lnTo>
                    <a:pt x="0" y="6"/>
                  </a:lnTo>
                  <a:lnTo>
                    <a:pt x="15" y="37"/>
                  </a:lnTo>
                  <a:lnTo>
                    <a:pt x="45" y="61"/>
                  </a:lnTo>
                  <a:lnTo>
                    <a:pt x="113" y="79"/>
                  </a:lnTo>
                  <a:lnTo>
                    <a:pt x="219" y="97"/>
                  </a:lnTo>
                  <a:lnTo>
                    <a:pt x="289" y="91"/>
                  </a:lnTo>
                  <a:lnTo>
                    <a:pt x="232" y="47"/>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310" name="Freeform 303"/>
            <p:cNvSpPr>
              <a:spLocks/>
            </p:cNvSpPr>
            <p:nvPr/>
          </p:nvSpPr>
          <p:spPr bwMode="auto">
            <a:xfrm>
              <a:off x="5458" y="1947"/>
              <a:ext cx="30" cy="36"/>
            </a:xfrm>
            <a:custGeom>
              <a:avLst/>
              <a:gdLst>
                <a:gd name="T0" fmla="*/ 0 w 176"/>
                <a:gd name="T1" fmla="*/ 0 h 216"/>
                <a:gd name="T2" fmla="*/ 0 w 176"/>
                <a:gd name="T3" fmla="*/ 0 h 216"/>
                <a:gd name="T4" fmla="*/ 0 w 176"/>
                <a:gd name="T5" fmla="*/ 0 h 216"/>
                <a:gd name="T6" fmla="*/ 0 w 176"/>
                <a:gd name="T7" fmla="*/ 0 h 216"/>
                <a:gd name="T8" fmla="*/ 0 w 176"/>
                <a:gd name="T9" fmla="*/ 0 h 216"/>
                <a:gd name="T10" fmla="*/ 0 w 176"/>
                <a:gd name="T11" fmla="*/ 0 h 216"/>
                <a:gd name="T12" fmla="*/ 0 w 176"/>
                <a:gd name="T13" fmla="*/ 0 h 216"/>
                <a:gd name="T14" fmla="*/ 0 w 176"/>
                <a:gd name="T15" fmla="*/ 0 h 216"/>
                <a:gd name="T16" fmla="*/ 0 w 176"/>
                <a:gd name="T17" fmla="*/ 0 h 216"/>
                <a:gd name="T18" fmla="*/ 0 w 176"/>
                <a:gd name="T19" fmla="*/ 0 h 216"/>
                <a:gd name="T20" fmla="*/ 0 w 176"/>
                <a:gd name="T21" fmla="*/ 0 h 216"/>
                <a:gd name="T22" fmla="*/ 0 w 176"/>
                <a:gd name="T23" fmla="*/ 0 h 216"/>
                <a:gd name="T24" fmla="*/ 0 w 176"/>
                <a:gd name="T25" fmla="*/ 0 h 21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76" h="216">
                  <a:moveTo>
                    <a:pt x="81" y="59"/>
                  </a:moveTo>
                  <a:lnTo>
                    <a:pt x="59" y="14"/>
                  </a:lnTo>
                  <a:lnTo>
                    <a:pt x="26" y="0"/>
                  </a:lnTo>
                  <a:lnTo>
                    <a:pt x="3" y="11"/>
                  </a:lnTo>
                  <a:lnTo>
                    <a:pt x="0" y="35"/>
                  </a:lnTo>
                  <a:lnTo>
                    <a:pt x="15" y="76"/>
                  </a:lnTo>
                  <a:lnTo>
                    <a:pt x="40" y="115"/>
                  </a:lnTo>
                  <a:lnTo>
                    <a:pt x="71" y="150"/>
                  </a:lnTo>
                  <a:lnTo>
                    <a:pt x="113" y="185"/>
                  </a:lnTo>
                  <a:lnTo>
                    <a:pt x="176" y="216"/>
                  </a:lnTo>
                  <a:lnTo>
                    <a:pt x="119" y="153"/>
                  </a:lnTo>
                  <a:lnTo>
                    <a:pt x="100" y="108"/>
                  </a:lnTo>
                  <a:lnTo>
                    <a:pt x="81" y="59"/>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311" name="Freeform 304"/>
            <p:cNvSpPr>
              <a:spLocks/>
            </p:cNvSpPr>
            <p:nvPr/>
          </p:nvSpPr>
          <p:spPr bwMode="auto">
            <a:xfrm>
              <a:off x="5506" y="1757"/>
              <a:ext cx="70" cy="44"/>
            </a:xfrm>
            <a:custGeom>
              <a:avLst/>
              <a:gdLst>
                <a:gd name="T0" fmla="*/ 0 w 418"/>
                <a:gd name="T1" fmla="*/ 0 h 260"/>
                <a:gd name="T2" fmla="*/ 0 w 418"/>
                <a:gd name="T3" fmla="*/ 0 h 260"/>
                <a:gd name="T4" fmla="*/ 0 w 418"/>
                <a:gd name="T5" fmla="*/ 0 h 260"/>
                <a:gd name="T6" fmla="*/ 0 w 418"/>
                <a:gd name="T7" fmla="*/ 0 h 260"/>
                <a:gd name="T8" fmla="*/ 0 w 418"/>
                <a:gd name="T9" fmla="*/ 0 h 260"/>
                <a:gd name="T10" fmla="*/ 0 w 418"/>
                <a:gd name="T11" fmla="*/ 0 h 260"/>
                <a:gd name="T12" fmla="*/ 0 w 418"/>
                <a:gd name="T13" fmla="*/ 0 h 260"/>
                <a:gd name="T14" fmla="*/ 0 w 418"/>
                <a:gd name="T15" fmla="*/ 0 h 260"/>
                <a:gd name="T16" fmla="*/ 0 w 418"/>
                <a:gd name="T17" fmla="*/ 0 h 260"/>
                <a:gd name="T18" fmla="*/ 0 w 418"/>
                <a:gd name="T19" fmla="*/ 0 h 260"/>
                <a:gd name="T20" fmla="*/ 0 w 418"/>
                <a:gd name="T21" fmla="*/ 0 h 260"/>
                <a:gd name="T22" fmla="*/ 0 w 418"/>
                <a:gd name="T23" fmla="*/ 0 h 26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418" h="260">
                  <a:moveTo>
                    <a:pt x="0" y="260"/>
                  </a:moveTo>
                  <a:lnTo>
                    <a:pt x="13" y="153"/>
                  </a:lnTo>
                  <a:lnTo>
                    <a:pt x="101" y="116"/>
                  </a:lnTo>
                  <a:lnTo>
                    <a:pt x="220" y="69"/>
                  </a:lnTo>
                  <a:lnTo>
                    <a:pt x="304" y="35"/>
                  </a:lnTo>
                  <a:lnTo>
                    <a:pt x="386" y="0"/>
                  </a:lnTo>
                  <a:lnTo>
                    <a:pt x="418" y="76"/>
                  </a:lnTo>
                  <a:lnTo>
                    <a:pt x="341" y="119"/>
                  </a:lnTo>
                  <a:lnTo>
                    <a:pt x="252" y="150"/>
                  </a:lnTo>
                  <a:lnTo>
                    <a:pt x="182" y="170"/>
                  </a:lnTo>
                  <a:lnTo>
                    <a:pt x="98" y="216"/>
                  </a:lnTo>
                  <a:lnTo>
                    <a:pt x="0" y="26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grpSp>
      <p:grpSp>
        <p:nvGrpSpPr>
          <p:cNvPr id="312" name="Group 305"/>
          <p:cNvGrpSpPr>
            <a:grpSpLocks/>
          </p:cNvGrpSpPr>
          <p:nvPr/>
        </p:nvGrpSpPr>
        <p:grpSpPr bwMode="auto">
          <a:xfrm>
            <a:off x="7199967" y="3351304"/>
            <a:ext cx="144954" cy="180263"/>
            <a:chOff x="5511" y="1960"/>
            <a:chExt cx="144" cy="194"/>
          </a:xfrm>
        </p:grpSpPr>
        <p:sp>
          <p:nvSpPr>
            <p:cNvPr id="313" name="Freeform 306"/>
            <p:cNvSpPr>
              <a:spLocks/>
            </p:cNvSpPr>
            <p:nvPr/>
          </p:nvSpPr>
          <p:spPr bwMode="auto">
            <a:xfrm>
              <a:off x="5511" y="1960"/>
              <a:ext cx="144" cy="194"/>
            </a:xfrm>
            <a:custGeom>
              <a:avLst/>
              <a:gdLst>
                <a:gd name="T0" fmla="*/ 0 w 863"/>
                <a:gd name="T1" fmla="*/ 0 h 1164"/>
                <a:gd name="T2" fmla="*/ 0 w 863"/>
                <a:gd name="T3" fmla="*/ 0 h 1164"/>
                <a:gd name="T4" fmla="*/ 0 w 863"/>
                <a:gd name="T5" fmla="*/ 0 h 1164"/>
                <a:gd name="T6" fmla="*/ 0 w 863"/>
                <a:gd name="T7" fmla="*/ 0 h 1164"/>
                <a:gd name="T8" fmla="*/ 0 w 863"/>
                <a:gd name="T9" fmla="*/ 0 h 1164"/>
                <a:gd name="T10" fmla="*/ 0 w 863"/>
                <a:gd name="T11" fmla="*/ 0 h 1164"/>
                <a:gd name="T12" fmla="*/ 0 w 863"/>
                <a:gd name="T13" fmla="*/ 0 h 1164"/>
                <a:gd name="T14" fmla="*/ 0 w 863"/>
                <a:gd name="T15" fmla="*/ 0 h 1164"/>
                <a:gd name="T16" fmla="*/ 0 w 863"/>
                <a:gd name="T17" fmla="*/ 0 h 1164"/>
                <a:gd name="T18" fmla="*/ 0 w 863"/>
                <a:gd name="T19" fmla="*/ 0 h 1164"/>
                <a:gd name="T20" fmla="*/ 0 w 863"/>
                <a:gd name="T21" fmla="*/ 0 h 1164"/>
                <a:gd name="T22" fmla="*/ 0 w 863"/>
                <a:gd name="T23" fmla="*/ 0 h 1164"/>
                <a:gd name="T24" fmla="*/ 0 w 863"/>
                <a:gd name="T25" fmla="*/ 0 h 1164"/>
                <a:gd name="T26" fmla="*/ 0 w 863"/>
                <a:gd name="T27" fmla="*/ 0 h 1164"/>
                <a:gd name="T28" fmla="*/ 0 w 863"/>
                <a:gd name="T29" fmla="*/ 0 h 1164"/>
                <a:gd name="T30" fmla="*/ 0 w 863"/>
                <a:gd name="T31" fmla="*/ 0 h 1164"/>
                <a:gd name="T32" fmla="*/ 0 w 863"/>
                <a:gd name="T33" fmla="*/ 0 h 1164"/>
                <a:gd name="T34" fmla="*/ 0 w 863"/>
                <a:gd name="T35" fmla="*/ 0 h 1164"/>
                <a:gd name="T36" fmla="*/ 0 w 863"/>
                <a:gd name="T37" fmla="*/ 0 h 1164"/>
                <a:gd name="T38" fmla="*/ 0 w 863"/>
                <a:gd name="T39" fmla="*/ 0 h 1164"/>
                <a:gd name="T40" fmla="*/ 0 w 863"/>
                <a:gd name="T41" fmla="*/ 0 h 1164"/>
                <a:gd name="T42" fmla="*/ 0 w 863"/>
                <a:gd name="T43" fmla="*/ 0 h 1164"/>
                <a:gd name="T44" fmla="*/ 0 w 863"/>
                <a:gd name="T45" fmla="*/ 0 h 1164"/>
                <a:gd name="T46" fmla="*/ 0 w 863"/>
                <a:gd name="T47" fmla="*/ 0 h 1164"/>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863" h="1164">
                  <a:moveTo>
                    <a:pt x="385" y="172"/>
                  </a:moveTo>
                  <a:lnTo>
                    <a:pt x="543" y="158"/>
                  </a:lnTo>
                  <a:lnTo>
                    <a:pt x="637" y="133"/>
                  </a:lnTo>
                  <a:lnTo>
                    <a:pt x="667" y="90"/>
                  </a:lnTo>
                  <a:lnTo>
                    <a:pt x="667" y="52"/>
                  </a:lnTo>
                  <a:lnTo>
                    <a:pt x="694" y="20"/>
                  </a:lnTo>
                  <a:lnTo>
                    <a:pt x="782" y="0"/>
                  </a:lnTo>
                  <a:lnTo>
                    <a:pt x="863" y="7"/>
                  </a:lnTo>
                  <a:lnTo>
                    <a:pt x="763" y="907"/>
                  </a:lnTo>
                  <a:lnTo>
                    <a:pt x="694" y="990"/>
                  </a:lnTo>
                  <a:lnTo>
                    <a:pt x="605" y="1071"/>
                  </a:lnTo>
                  <a:lnTo>
                    <a:pt x="481" y="1134"/>
                  </a:lnTo>
                  <a:lnTo>
                    <a:pt x="334" y="1153"/>
                  </a:lnTo>
                  <a:lnTo>
                    <a:pt x="138" y="1164"/>
                  </a:lnTo>
                  <a:lnTo>
                    <a:pt x="25" y="1147"/>
                  </a:lnTo>
                  <a:lnTo>
                    <a:pt x="0" y="1083"/>
                  </a:lnTo>
                  <a:lnTo>
                    <a:pt x="13" y="1001"/>
                  </a:lnTo>
                  <a:lnTo>
                    <a:pt x="95" y="750"/>
                  </a:lnTo>
                  <a:lnTo>
                    <a:pt x="163" y="499"/>
                  </a:lnTo>
                  <a:lnTo>
                    <a:pt x="195" y="310"/>
                  </a:lnTo>
                  <a:lnTo>
                    <a:pt x="195" y="259"/>
                  </a:lnTo>
                  <a:lnTo>
                    <a:pt x="239" y="190"/>
                  </a:lnTo>
                  <a:lnTo>
                    <a:pt x="291" y="172"/>
                  </a:lnTo>
                  <a:lnTo>
                    <a:pt x="385" y="172"/>
                  </a:lnTo>
                  <a:close/>
                </a:path>
              </a:pathLst>
            </a:custGeom>
            <a:solidFill>
              <a:srgbClr val="404040"/>
            </a:solidFill>
            <a:ln w="1588">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314" name="Freeform 307"/>
            <p:cNvSpPr>
              <a:spLocks/>
            </p:cNvSpPr>
            <p:nvPr/>
          </p:nvSpPr>
          <p:spPr bwMode="auto">
            <a:xfrm>
              <a:off x="5528" y="1970"/>
              <a:ext cx="124" cy="177"/>
            </a:xfrm>
            <a:custGeom>
              <a:avLst/>
              <a:gdLst>
                <a:gd name="T0" fmla="*/ 0 w 743"/>
                <a:gd name="T1" fmla="*/ 0 h 1068"/>
                <a:gd name="T2" fmla="*/ 0 w 743"/>
                <a:gd name="T3" fmla="*/ 0 h 1068"/>
                <a:gd name="T4" fmla="*/ 0 w 743"/>
                <a:gd name="T5" fmla="*/ 0 h 1068"/>
                <a:gd name="T6" fmla="*/ 0 w 743"/>
                <a:gd name="T7" fmla="*/ 0 h 1068"/>
                <a:gd name="T8" fmla="*/ 0 w 743"/>
                <a:gd name="T9" fmla="*/ 0 h 1068"/>
                <a:gd name="T10" fmla="*/ 0 w 743"/>
                <a:gd name="T11" fmla="*/ 0 h 1068"/>
                <a:gd name="T12" fmla="*/ 0 w 743"/>
                <a:gd name="T13" fmla="*/ 0 h 1068"/>
                <a:gd name="T14" fmla="*/ 0 w 743"/>
                <a:gd name="T15" fmla="*/ 0 h 1068"/>
                <a:gd name="T16" fmla="*/ 0 w 743"/>
                <a:gd name="T17" fmla="*/ 0 h 1068"/>
                <a:gd name="T18" fmla="*/ 0 w 743"/>
                <a:gd name="T19" fmla="*/ 0 h 1068"/>
                <a:gd name="T20" fmla="*/ 0 w 743"/>
                <a:gd name="T21" fmla="*/ 0 h 1068"/>
                <a:gd name="T22" fmla="*/ 0 w 743"/>
                <a:gd name="T23" fmla="*/ 0 h 1068"/>
                <a:gd name="T24" fmla="*/ 0 w 743"/>
                <a:gd name="T25" fmla="*/ 0 h 1068"/>
                <a:gd name="T26" fmla="*/ 0 w 743"/>
                <a:gd name="T27" fmla="*/ 0 h 1068"/>
                <a:gd name="T28" fmla="*/ 0 w 743"/>
                <a:gd name="T29" fmla="*/ 0 h 1068"/>
                <a:gd name="T30" fmla="*/ 0 w 743"/>
                <a:gd name="T31" fmla="*/ 0 h 1068"/>
                <a:gd name="T32" fmla="*/ 0 w 743"/>
                <a:gd name="T33" fmla="*/ 0 h 1068"/>
                <a:gd name="T34" fmla="*/ 0 w 743"/>
                <a:gd name="T35" fmla="*/ 0 h 1068"/>
                <a:gd name="T36" fmla="*/ 0 w 743"/>
                <a:gd name="T37" fmla="*/ 0 h 1068"/>
                <a:gd name="T38" fmla="*/ 0 w 743"/>
                <a:gd name="T39" fmla="*/ 0 h 1068"/>
                <a:gd name="T40" fmla="*/ 0 w 743"/>
                <a:gd name="T41" fmla="*/ 0 h 106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743" h="1068">
                  <a:moveTo>
                    <a:pt x="257" y="214"/>
                  </a:moveTo>
                  <a:lnTo>
                    <a:pt x="397" y="207"/>
                  </a:lnTo>
                  <a:lnTo>
                    <a:pt x="542" y="182"/>
                  </a:lnTo>
                  <a:lnTo>
                    <a:pt x="628" y="138"/>
                  </a:lnTo>
                  <a:lnTo>
                    <a:pt x="679" y="100"/>
                  </a:lnTo>
                  <a:lnTo>
                    <a:pt x="743" y="0"/>
                  </a:lnTo>
                  <a:lnTo>
                    <a:pt x="648" y="822"/>
                  </a:lnTo>
                  <a:lnTo>
                    <a:pt x="585" y="898"/>
                  </a:lnTo>
                  <a:lnTo>
                    <a:pt x="516" y="967"/>
                  </a:lnTo>
                  <a:lnTo>
                    <a:pt x="428" y="1016"/>
                  </a:lnTo>
                  <a:lnTo>
                    <a:pt x="353" y="1042"/>
                  </a:lnTo>
                  <a:lnTo>
                    <a:pt x="257" y="1055"/>
                  </a:lnTo>
                  <a:lnTo>
                    <a:pt x="170" y="1068"/>
                  </a:lnTo>
                  <a:lnTo>
                    <a:pt x="69" y="1068"/>
                  </a:lnTo>
                  <a:lnTo>
                    <a:pt x="24" y="1055"/>
                  </a:lnTo>
                  <a:lnTo>
                    <a:pt x="0" y="1016"/>
                  </a:lnTo>
                  <a:lnTo>
                    <a:pt x="11" y="956"/>
                  </a:lnTo>
                  <a:lnTo>
                    <a:pt x="75" y="809"/>
                  </a:lnTo>
                  <a:lnTo>
                    <a:pt x="184" y="321"/>
                  </a:lnTo>
                  <a:lnTo>
                    <a:pt x="201" y="252"/>
                  </a:lnTo>
                  <a:lnTo>
                    <a:pt x="257" y="214"/>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grpSp>
      <p:sp>
        <p:nvSpPr>
          <p:cNvPr id="315" name="Oval 308"/>
          <p:cNvSpPr>
            <a:spLocks noChangeArrowheads="1"/>
          </p:cNvSpPr>
          <p:nvPr/>
        </p:nvSpPr>
        <p:spPr bwMode="auto">
          <a:xfrm>
            <a:off x="6729874" y="3205421"/>
            <a:ext cx="189245" cy="94777"/>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en-US" sz="900" b="1">
              <a:latin typeface="微软雅黑" pitchFamily="34" charset="-122"/>
              <a:ea typeface="微软雅黑" pitchFamily="34" charset="-122"/>
            </a:endParaRPr>
          </a:p>
        </p:txBody>
      </p:sp>
      <p:sp>
        <p:nvSpPr>
          <p:cNvPr id="316" name="Oval 309"/>
          <p:cNvSpPr>
            <a:spLocks noChangeArrowheads="1"/>
          </p:cNvSpPr>
          <p:nvPr/>
        </p:nvSpPr>
        <p:spPr bwMode="auto">
          <a:xfrm>
            <a:off x="2763778" y="3046529"/>
            <a:ext cx="822411" cy="759149"/>
          </a:xfrm>
          <a:prstGeom prst="ellipse">
            <a:avLst/>
          </a:prstGeom>
          <a:solidFill>
            <a:srgbClr val="00FFCC"/>
          </a:solidFill>
          <a:ln w="9525">
            <a:solidFill>
              <a:schemeClr val="tx1"/>
            </a:solidFill>
            <a:round/>
            <a:headEnd/>
            <a:tailEnd/>
          </a:ln>
          <a:effectLst/>
        </p:spPr>
        <p:txBody>
          <a:bodyPr wrap="none" anchor="ctr"/>
          <a:lstStyle/>
          <a:p>
            <a:pPr algn="ctr" eaLnBrk="1" hangingPunct="1"/>
            <a:endParaRPr lang="zh-CN" altLang="en-US" sz="900" b="1">
              <a:latin typeface="微软雅黑" pitchFamily="34" charset="-122"/>
              <a:ea typeface="微软雅黑" pitchFamily="34" charset="-122"/>
            </a:endParaRPr>
          </a:p>
        </p:txBody>
      </p:sp>
      <p:grpSp>
        <p:nvGrpSpPr>
          <p:cNvPr id="317" name="Group 310"/>
          <p:cNvGrpSpPr>
            <a:grpSpLocks/>
          </p:cNvGrpSpPr>
          <p:nvPr/>
        </p:nvGrpSpPr>
        <p:grpSpPr bwMode="auto">
          <a:xfrm>
            <a:off x="3006374" y="3110643"/>
            <a:ext cx="289908" cy="267607"/>
            <a:chOff x="2351" y="2975"/>
            <a:chExt cx="481" cy="433"/>
          </a:xfrm>
          <a:effectLst/>
        </p:grpSpPr>
        <p:sp>
          <p:nvSpPr>
            <p:cNvPr id="318" name="Rectangle 311"/>
            <p:cNvSpPr>
              <a:spLocks noChangeArrowheads="1"/>
            </p:cNvSpPr>
            <p:nvPr/>
          </p:nvSpPr>
          <p:spPr bwMode="auto">
            <a:xfrm rot="-5400000">
              <a:off x="2376" y="2952"/>
              <a:ext cx="432" cy="480"/>
            </a:xfrm>
            <a:prstGeom prst="rect">
              <a:avLst/>
            </a:prstGeom>
            <a:solidFill>
              <a:srgbClr val="CCECFF"/>
            </a:solidFill>
            <a:ln w="19050">
              <a:solidFill>
                <a:schemeClr val="tx1"/>
              </a:solidFill>
              <a:miter lim="800000"/>
              <a:headEnd/>
              <a:tailEnd/>
            </a:ln>
            <a:effectLst>
              <a:outerShdw dist="35921" dir="2700000" algn="ctr" rotWithShape="0">
                <a:schemeClr val="bg2"/>
              </a:outerShdw>
            </a:effectLst>
          </p:spPr>
          <p:txBody>
            <a:bodyPr wrap="none" anchor="ctr"/>
            <a:lstStyle/>
            <a:p>
              <a:pPr algn="ctr" eaLnBrk="1" hangingPunct="1"/>
              <a:endParaRPr lang="zh-CN" altLang="en-US" sz="900" b="1">
                <a:latin typeface="微软雅黑" pitchFamily="34" charset="-122"/>
                <a:ea typeface="微软雅黑" pitchFamily="34" charset="-122"/>
              </a:endParaRPr>
            </a:p>
          </p:txBody>
        </p:sp>
        <p:sp>
          <p:nvSpPr>
            <p:cNvPr id="319" name="Line 312"/>
            <p:cNvSpPr>
              <a:spLocks noChangeShapeType="1"/>
            </p:cNvSpPr>
            <p:nvPr/>
          </p:nvSpPr>
          <p:spPr bwMode="auto">
            <a:xfrm rot="10800000">
              <a:off x="2351" y="3321"/>
              <a:ext cx="48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20" name="Line 313"/>
            <p:cNvSpPr>
              <a:spLocks noChangeShapeType="1"/>
            </p:cNvSpPr>
            <p:nvPr/>
          </p:nvSpPr>
          <p:spPr bwMode="auto">
            <a:xfrm rot="10800000">
              <a:off x="2351" y="3234"/>
              <a:ext cx="48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21" name="Line 314"/>
            <p:cNvSpPr>
              <a:spLocks noChangeShapeType="1"/>
            </p:cNvSpPr>
            <p:nvPr/>
          </p:nvSpPr>
          <p:spPr bwMode="auto">
            <a:xfrm rot="10800000">
              <a:off x="2351" y="3148"/>
              <a:ext cx="48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22" name="Line 315"/>
            <p:cNvSpPr>
              <a:spLocks noChangeShapeType="1"/>
            </p:cNvSpPr>
            <p:nvPr/>
          </p:nvSpPr>
          <p:spPr bwMode="auto">
            <a:xfrm rot="10800000">
              <a:off x="2351" y="3061"/>
              <a:ext cx="48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23" name="Line 316"/>
            <p:cNvSpPr>
              <a:spLocks noChangeShapeType="1"/>
            </p:cNvSpPr>
            <p:nvPr/>
          </p:nvSpPr>
          <p:spPr bwMode="auto">
            <a:xfrm rot="5400000">
              <a:off x="2519" y="3191"/>
              <a:ext cx="43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24" name="Line 317"/>
            <p:cNvSpPr>
              <a:spLocks noChangeShapeType="1"/>
            </p:cNvSpPr>
            <p:nvPr/>
          </p:nvSpPr>
          <p:spPr bwMode="auto">
            <a:xfrm rot="5400000">
              <a:off x="2423" y="3191"/>
              <a:ext cx="43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25" name="Line 318"/>
            <p:cNvSpPr>
              <a:spLocks noChangeShapeType="1"/>
            </p:cNvSpPr>
            <p:nvPr/>
          </p:nvSpPr>
          <p:spPr bwMode="auto">
            <a:xfrm rot="5400000">
              <a:off x="2327" y="3191"/>
              <a:ext cx="43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26" name="Line 319"/>
            <p:cNvSpPr>
              <a:spLocks noChangeShapeType="1"/>
            </p:cNvSpPr>
            <p:nvPr/>
          </p:nvSpPr>
          <p:spPr bwMode="auto">
            <a:xfrm rot="5400000">
              <a:off x="2231" y="3191"/>
              <a:ext cx="43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grpSp>
      <p:grpSp>
        <p:nvGrpSpPr>
          <p:cNvPr id="327" name="Group 320"/>
          <p:cNvGrpSpPr>
            <a:grpSpLocks/>
          </p:cNvGrpSpPr>
          <p:nvPr/>
        </p:nvGrpSpPr>
        <p:grpSpPr bwMode="auto">
          <a:xfrm>
            <a:off x="2939937" y="3434002"/>
            <a:ext cx="463047" cy="267607"/>
            <a:chOff x="1296" y="768"/>
            <a:chExt cx="556" cy="336"/>
          </a:xfrm>
          <a:effectLst/>
        </p:grpSpPr>
        <p:sp>
          <p:nvSpPr>
            <p:cNvPr id="328" name="Rectangle 321"/>
            <p:cNvSpPr>
              <a:spLocks noChangeArrowheads="1"/>
            </p:cNvSpPr>
            <p:nvPr/>
          </p:nvSpPr>
          <p:spPr bwMode="auto">
            <a:xfrm>
              <a:off x="1296" y="768"/>
              <a:ext cx="556" cy="336"/>
            </a:xfrm>
            <a:prstGeom prst="rect">
              <a:avLst/>
            </a:prstGeom>
            <a:solidFill>
              <a:srgbClr val="FFFF99"/>
            </a:solidFill>
            <a:ln w="12700">
              <a:solidFill>
                <a:schemeClr val="tx1"/>
              </a:solidFill>
              <a:miter lim="800000"/>
              <a:headEnd/>
              <a:tailEnd/>
            </a:ln>
            <a:effectLst>
              <a:outerShdw dist="35921" dir="2700000" algn="ctr" rotWithShape="0">
                <a:schemeClr val="bg2"/>
              </a:outerShdw>
            </a:effectLst>
          </p:spPr>
          <p:txBody>
            <a:bodyPr wrap="none" anchor="ctr"/>
            <a:lstStyle/>
            <a:p>
              <a:pPr algn="ctr" eaLnBrk="1" hangingPunct="1"/>
              <a:endParaRPr kumimoji="1" lang="zh-CN" altLang="zh-CN" sz="900" b="1">
                <a:latin typeface="微软雅黑" pitchFamily="34" charset="-122"/>
                <a:ea typeface="微软雅黑" pitchFamily="34" charset="-122"/>
              </a:endParaRPr>
            </a:p>
          </p:txBody>
        </p:sp>
        <p:grpSp>
          <p:nvGrpSpPr>
            <p:cNvPr id="329" name="Group 322"/>
            <p:cNvGrpSpPr>
              <a:grpSpLocks/>
            </p:cNvGrpSpPr>
            <p:nvPr/>
          </p:nvGrpSpPr>
          <p:grpSpPr bwMode="auto">
            <a:xfrm>
              <a:off x="1367" y="829"/>
              <a:ext cx="393" cy="214"/>
              <a:chOff x="2928" y="3744"/>
              <a:chExt cx="528" cy="336"/>
            </a:xfrm>
          </p:grpSpPr>
          <p:grpSp>
            <p:nvGrpSpPr>
              <p:cNvPr id="330" name="Group 323"/>
              <p:cNvGrpSpPr>
                <a:grpSpLocks/>
              </p:cNvGrpSpPr>
              <p:nvPr/>
            </p:nvGrpSpPr>
            <p:grpSpPr bwMode="auto">
              <a:xfrm>
                <a:off x="3024" y="3744"/>
                <a:ext cx="432" cy="240"/>
                <a:chOff x="2736" y="3648"/>
                <a:chExt cx="432" cy="240"/>
              </a:xfrm>
            </p:grpSpPr>
            <p:grpSp>
              <p:nvGrpSpPr>
                <p:cNvPr id="345" name="Group 324"/>
                <p:cNvGrpSpPr>
                  <a:grpSpLocks/>
                </p:cNvGrpSpPr>
                <p:nvPr/>
              </p:nvGrpSpPr>
              <p:grpSpPr bwMode="auto">
                <a:xfrm>
                  <a:off x="2736" y="3648"/>
                  <a:ext cx="432" cy="240"/>
                  <a:chOff x="2592" y="3504"/>
                  <a:chExt cx="576" cy="384"/>
                </a:xfrm>
              </p:grpSpPr>
              <p:sp>
                <p:nvSpPr>
                  <p:cNvPr id="347" name="Rectangle 325"/>
                  <p:cNvSpPr>
                    <a:spLocks noChangeArrowheads="1"/>
                  </p:cNvSpPr>
                  <p:nvPr/>
                </p:nvSpPr>
                <p:spPr bwMode="auto">
                  <a:xfrm>
                    <a:off x="2592" y="3504"/>
                    <a:ext cx="576" cy="384"/>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en-US" sz="900" b="1">
                      <a:latin typeface="微软雅黑" pitchFamily="34" charset="-122"/>
                      <a:ea typeface="微软雅黑" pitchFamily="34" charset="-122"/>
                    </a:endParaRPr>
                  </a:p>
                </p:txBody>
              </p:sp>
              <p:sp>
                <p:nvSpPr>
                  <p:cNvPr id="348" name="Freeform 326"/>
                  <p:cNvSpPr>
                    <a:spLocks/>
                  </p:cNvSpPr>
                  <p:nvPr/>
                </p:nvSpPr>
                <p:spPr bwMode="auto">
                  <a:xfrm>
                    <a:off x="2592" y="3504"/>
                    <a:ext cx="576" cy="240"/>
                  </a:xfrm>
                  <a:custGeom>
                    <a:avLst/>
                    <a:gdLst>
                      <a:gd name="T0" fmla="*/ 0 w 576"/>
                      <a:gd name="T1" fmla="*/ 0 h 240"/>
                      <a:gd name="T2" fmla="*/ 288 w 576"/>
                      <a:gd name="T3" fmla="*/ 240 h 240"/>
                      <a:gd name="T4" fmla="*/ 576 w 576"/>
                      <a:gd name="T5" fmla="*/ 0 h 240"/>
                      <a:gd name="T6" fmla="*/ 0 60000 65536"/>
                      <a:gd name="T7" fmla="*/ 0 60000 65536"/>
                      <a:gd name="T8" fmla="*/ 0 60000 65536"/>
                    </a:gdLst>
                    <a:ahLst/>
                    <a:cxnLst>
                      <a:cxn ang="T6">
                        <a:pos x="T0" y="T1"/>
                      </a:cxn>
                      <a:cxn ang="T7">
                        <a:pos x="T2" y="T3"/>
                      </a:cxn>
                      <a:cxn ang="T8">
                        <a:pos x="T4" y="T5"/>
                      </a:cxn>
                    </a:cxnLst>
                    <a:rect l="0" t="0" r="r" b="b"/>
                    <a:pathLst>
                      <a:path w="576" h="240">
                        <a:moveTo>
                          <a:pt x="0" y="0"/>
                        </a:moveTo>
                        <a:lnTo>
                          <a:pt x="288" y="240"/>
                        </a:lnTo>
                        <a:lnTo>
                          <a:pt x="576" y="0"/>
                        </a:lnTo>
                      </a:path>
                    </a:pathLst>
                  </a:custGeom>
                  <a:solidFill>
                    <a:srgbClr val="FFFF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49" name="Line 327"/>
                  <p:cNvSpPr>
                    <a:spLocks noChangeShapeType="1"/>
                  </p:cNvSpPr>
                  <p:nvPr/>
                </p:nvSpPr>
                <p:spPr bwMode="auto">
                  <a:xfrm flipV="1">
                    <a:off x="2592" y="3704"/>
                    <a:ext cx="232" cy="18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50" name="Line 328"/>
                  <p:cNvSpPr>
                    <a:spLocks noChangeShapeType="1"/>
                  </p:cNvSpPr>
                  <p:nvPr/>
                </p:nvSpPr>
                <p:spPr bwMode="auto">
                  <a:xfrm flipH="1" flipV="1">
                    <a:off x="2936" y="3704"/>
                    <a:ext cx="232" cy="18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grpSp>
            <p:sp>
              <p:nvSpPr>
                <p:cNvPr id="346" name="Line 329"/>
                <p:cNvSpPr>
                  <a:spLocks noChangeShapeType="1"/>
                </p:cNvSpPr>
                <p:nvPr/>
              </p:nvSpPr>
              <p:spPr bwMode="auto">
                <a:xfrm>
                  <a:off x="2736" y="3648"/>
                  <a:ext cx="42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grpSp>
          <p:grpSp>
            <p:nvGrpSpPr>
              <p:cNvPr id="331" name="Group 330"/>
              <p:cNvGrpSpPr>
                <a:grpSpLocks/>
              </p:cNvGrpSpPr>
              <p:nvPr/>
            </p:nvGrpSpPr>
            <p:grpSpPr bwMode="auto">
              <a:xfrm>
                <a:off x="2976" y="3792"/>
                <a:ext cx="432" cy="240"/>
                <a:chOff x="2736" y="3648"/>
                <a:chExt cx="432" cy="240"/>
              </a:xfrm>
            </p:grpSpPr>
            <p:grpSp>
              <p:nvGrpSpPr>
                <p:cNvPr id="339" name="Group 331"/>
                <p:cNvGrpSpPr>
                  <a:grpSpLocks/>
                </p:cNvGrpSpPr>
                <p:nvPr/>
              </p:nvGrpSpPr>
              <p:grpSpPr bwMode="auto">
                <a:xfrm>
                  <a:off x="2736" y="3648"/>
                  <a:ext cx="432" cy="240"/>
                  <a:chOff x="2592" y="3504"/>
                  <a:chExt cx="576" cy="384"/>
                </a:xfrm>
              </p:grpSpPr>
              <p:sp>
                <p:nvSpPr>
                  <p:cNvPr id="341" name="Rectangle 332"/>
                  <p:cNvSpPr>
                    <a:spLocks noChangeArrowheads="1"/>
                  </p:cNvSpPr>
                  <p:nvPr/>
                </p:nvSpPr>
                <p:spPr bwMode="auto">
                  <a:xfrm>
                    <a:off x="2592" y="3504"/>
                    <a:ext cx="576" cy="384"/>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en-US" sz="900" b="1">
                      <a:latin typeface="微软雅黑" pitchFamily="34" charset="-122"/>
                      <a:ea typeface="微软雅黑" pitchFamily="34" charset="-122"/>
                    </a:endParaRPr>
                  </a:p>
                </p:txBody>
              </p:sp>
              <p:sp>
                <p:nvSpPr>
                  <p:cNvPr id="342" name="Freeform 333"/>
                  <p:cNvSpPr>
                    <a:spLocks/>
                  </p:cNvSpPr>
                  <p:nvPr/>
                </p:nvSpPr>
                <p:spPr bwMode="auto">
                  <a:xfrm>
                    <a:off x="2592" y="3504"/>
                    <a:ext cx="576" cy="240"/>
                  </a:xfrm>
                  <a:custGeom>
                    <a:avLst/>
                    <a:gdLst>
                      <a:gd name="T0" fmla="*/ 0 w 576"/>
                      <a:gd name="T1" fmla="*/ 0 h 240"/>
                      <a:gd name="T2" fmla="*/ 288 w 576"/>
                      <a:gd name="T3" fmla="*/ 240 h 240"/>
                      <a:gd name="T4" fmla="*/ 576 w 576"/>
                      <a:gd name="T5" fmla="*/ 0 h 240"/>
                      <a:gd name="T6" fmla="*/ 0 60000 65536"/>
                      <a:gd name="T7" fmla="*/ 0 60000 65536"/>
                      <a:gd name="T8" fmla="*/ 0 60000 65536"/>
                    </a:gdLst>
                    <a:ahLst/>
                    <a:cxnLst>
                      <a:cxn ang="T6">
                        <a:pos x="T0" y="T1"/>
                      </a:cxn>
                      <a:cxn ang="T7">
                        <a:pos x="T2" y="T3"/>
                      </a:cxn>
                      <a:cxn ang="T8">
                        <a:pos x="T4" y="T5"/>
                      </a:cxn>
                    </a:cxnLst>
                    <a:rect l="0" t="0" r="r" b="b"/>
                    <a:pathLst>
                      <a:path w="576" h="240">
                        <a:moveTo>
                          <a:pt x="0" y="0"/>
                        </a:moveTo>
                        <a:lnTo>
                          <a:pt x="288" y="240"/>
                        </a:lnTo>
                        <a:lnTo>
                          <a:pt x="576" y="0"/>
                        </a:lnTo>
                      </a:path>
                    </a:pathLst>
                  </a:custGeom>
                  <a:solidFill>
                    <a:srgbClr val="FFFF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43" name="Line 334"/>
                  <p:cNvSpPr>
                    <a:spLocks noChangeShapeType="1"/>
                  </p:cNvSpPr>
                  <p:nvPr/>
                </p:nvSpPr>
                <p:spPr bwMode="auto">
                  <a:xfrm flipV="1">
                    <a:off x="2592" y="3704"/>
                    <a:ext cx="232" cy="18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44" name="Line 335"/>
                  <p:cNvSpPr>
                    <a:spLocks noChangeShapeType="1"/>
                  </p:cNvSpPr>
                  <p:nvPr/>
                </p:nvSpPr>
                <p:spPr bwMode="auto">
                  <a:xfrm flipH="1" flipV="1">
                    <a:off x="2936" y="3704"/>
                    <a:ext cx="232" cy="18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grpSp>
            <p:sp>
              <p:nvSpPr>
                <p:cNvPr id="340" name="Line 336"/>
                <p:cNvSpPr>
                  <a:spLocks noChangeShapeType="1"/>
                </p:cNvSpPr>
                <p:nvPr/>
              </p:nvSpPr>
              <p:spPr bwMode="auto">
                <a:xfrm>
                  <a:off x="2736" y="3648"/>
                  <a:ext cx="42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grpSp>
          <p:grpSp>
            <p:nvGrpSpPr>
              <p:cNvPr id="332" name="Group 337"/>
              <p:cNvGrpSpPr>
                <a:grpSpLocks/>
              </p:cNvGrpSpPr>
              <p:nvPr/>
            </p:nvGrpSpPr>
            <p:grpSpPr bwMode="auto">
              <a:xfrm>
                <a:off x="2928" y="3840"/>
                <a:ext cx="432" cy="240"/>
                <a:chOff x="2736" y="3648"/>
                <a:chExt cx="432" cy="240"/>
              </a:xfrm>
            </p:grpSpPr>
            <p:grpSp>
              <p:nvGrpSpPr>
                <p:cNvPr id="333" name="Group 338"/>
                <p:cNvGrpSpPr>
                  <a:grpSpLocks/>
                </p:cNvGrpSpPr>
                <p:nvPr/>
              </p:nvGrpSpPr>
              <p:grpSpPr bwMode="auto">
                <a:xfrm>
                  <a:off x="2736" y="3648"/>
                  <a:ext cx="432" cy="240"/>
                  <a:chOff x="2592" y="3504"/>
                  <a:chExt cx="576" cy="384"/>
                </a:xfrm>
              </p:grpSpPr>
              <p:sp>
                <p:nvSpPr>
                  <p:cNvPr id="335" name="Rectangle 339"/>
                  <p:cNvSpPr>
                    <a:spLocks noChangeArrowheads="1"/>
                  </p:cNvSpPr>
                  <p:nvPr/>
                </p:nvSpPr>
                <p:spPr bwMode="auto">
                  <a:xfrm>
                    <a:off x="2592" y="3504"/>
                    <a:ext cx="576" cy="384"/>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en-US" sz="900" b="1">
                      <a:latin typeface="微软雅黑" pitchFamily="34" charset="-122"/>
                      <a:ea typeface="微软雅黑" pitchFamily="34" charset="-122"/>
                    </a:endParaRPr>
                  </a:p>
                </p:txBody>
              </p:sp>
              <p:sp>
                <p:nvSpPr>
                  <p:cNvPr id="336" name="Freeform 340"/>
                  <p:cNvSpPr>
                    <a:spLocks/>
                  </p:cNvSpPr>
                  <p:nvPr/>
                </p:nvSpPr>
                <p:spPr bwMode="auto">
                  <a:xfrm>
                    <a:off x="2592" y="3504"/>
                    <a:ext cx="576" cy="240"/>
                  </a:xfrm>
                  <a:custGeom>
                    <a:avLst/>
                    <a:gdLst>
                      <a:gd name="T0" fmla="*/ 0 w 576"/>
                      <a:gd name="T1" fmla="*/ 0 h 240"/>
                      <a:gd name="T2" fmla="*/ 288 w 576"/>
                      <a:gd name="T3" fmla="*/ 240 h 240"/>
                      <a:gd name="T4" fmla="*/ 576 w 576"/>
                      <a:gd name="T5" fmla="*/ 0 h 240"/>
                      <a:gd name="T6" fmla="*/ 0 60000 65536"/>
                      <a:gd name="T7" fmla="*/ 0 60000 65536"/>
                      <a:gd name="T8" fmla="*/ 0 60000 65536"/>
                    </a:gdLst>
                    <a:ahLst/>
                    <a:cxnLst>
                      <a:cxn ang="T6">
                        <a:pos x="T0" y="T1"/>
                      </a:cxn>
                      <a:cxn ang="T7">
                        <a:pos x="T2" y="T3"/>
                      </a:cxn>
                      <a:cxn ang="T8">
                        <a:pos x="T4" y="T5"/>
                      </a:cxn>
                    </a:cxnLst>
                    <a:rect l="0" t="0" r="r" b="b"/>
                    <a:pathLst>
                      <a:path w="576" h="240">
                        <a:moveTo>
                          <a:pt x="0" y="0"/>
                        </a:moveTo>
                        <a:lnTo>
                          <a:pt x="288" y="240"/>
                        </a:lnTo>
                        <a:lnTo>
                          <a:pt x="576" y="0"/>
                        </a:lnTo>
                      </a:path>
                    </a:pathLst>
                  </a:custGeom>
                  <a:solidFill>
                    <a:srgbClr val="FFFF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37" name="Line 341"/>
                  <p:cNvSpPr>
                    <a:spLocks noChangeShapeType="1"/>
                  </p:cNvSpPr>
                  <p:nvPr/>
                </p:nvSpPr>
                <p:spPr bwMode="auto">
                  <a:xfrm flipV="1">
                    <a:off x="2592" y="3704"/>
                    <a:ext cx="232" cy="18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38" name="Line 342"/>
                  <p:cNvSpPr>
                    <a:spLocks noChangeShapeType="1"/>
                  </p:cNvSpPr>
                  <p:nvPr/>
                </p:nvSpPr>
                <p:spPr bwMode="auto">
                  <a:xfrm flipH="1" flipV="1">
                    <a:off x="2936" y="3704"/>
                    <a:ext cx="232" cy="18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grpSp>
            <p:sp>
              <p:nvSpPr>
                <p:cNvPr id="334" name="Line 343"/>
                <p:cNvSpPr>
                  <a:spLocks noChangeShapeType="1"/>
                </p:cNvSpPr>
                <p:nvPr/>
              </p:nvSpPr>
              <p:spPr bwMode="auto">
                <a:xfrm>
                  <a:off x="2736" y="3648"/>
                  <a:ext cx="42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grpSp>
        </p:grpSp>
      </p:grpSp>
      <p:sp>
        <p:nvSpPr>
          <p:cNvPr id="351" name="Freeform 344"/>
          <p:cNvSpPr>
            <a:spLocks/>
          </p:cNvSpPr>
          <p:nvPr/>
        </p:nvSpPr>
        <p:spPr bwMode="auto">
          <a:xfrm>
            <a:off x="2220201" y="3246306"/>
            <a:ext cx="785167" cy="290837"/>
          </a:xfrm>
          <a:custGeom>
            <a:avLst/>
            <a:gdLst>
              <a:gd name="T0" fmla="*/ 0 w 780"/>
              <a:gd name="T1" fmla="*/ 2147483646 h 313"/>
              <a:gd name="T2" fmla="*/ 2147483646 w 780"/>
              <a:gd name="T3" fmla="*/ 2147483646 h 313"/>
              <a:gd name="T4" fmla="*/ 2147483646 w 780"/>
              <a:gd name="T5" fmla="*/ 2147483646 h 313"/>
              <a:gd name="T6" fmla="*/ 2147483646 w 780"/>
              <a:gd name="T7" fmla="*/ 2147483646 h 313"/>
              <a:gd name="T8" fmla="*/ 2147483646 w 780"/>
              <a:gd name="T9" fmla="*/ 2147483646 h 313"/>
              <a:gd name="T10" fmla="*/ 2147483646 w 780"/>
              <a:gd name="T11" fmla="*/ 2147483646 h 31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780" h="313">
                <a:moveTo>
                  <a:pt x="0" y="99"/>
                </a:moveTo>
                <a:cubicBezTo>
                  <a:pt x="38" y="85"/>
                  <a:pt x="154" y="26"/>
                  <a:pt x="228" y="13"/>
                </a:cubicBezTo>
                <a:cubicBezTo>
                  <a:pt x="302" y="0"/>
                  <a:pt x="385" y="10"/>
                  <a:pt x="444" y="19"/>
                </a:cubicBezTo>
                <a:cubicBezTo>
                  <a:pt x="503" y="28"/>
                  <a:pt x="534" y="34"/>
                  <a:pt x="582" y="67"/>
                </a:cubicBezTo>
                <a:cubicBezTo>
                  <a:pt x="630" y="100"/>
                  <a:pt x="699" y="176"/>
                  <a:pt x="732" y="217"/>
                </a:cubicBezTo>
                <a:cubicBezTo>
                  <a:pt x="765" y="258"/>
                  <a:pt x="768" y="289"/>
                  <a:pt x="780" y="313"/>
                </a:cubicBezTo>
              </a:path>
            </a:pathLst>
          </a:custGeom>
          <a:noFill/>
          <a:ln w="38100" cap="flat" cmpd="sng">
            <a:solidFill>
              <a:srgbClr val="FF00FF"/>
            </a:solidFill>
            <a:prstDash val="solid"/>
            <a:round/>
            <a:headEnd type="none" w="med" len="me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52" name="Freeform 345"/>
          <p:cNvSpPr>
            <a:spLocks/>
          </p:cNvSpPr>
          <p:nvPr/>
        </p:nvSpPr>
        <p:spPr bwMode="auto">
          <a:xfrm>
            <a:off x="3198639" y="2894141"/>
            <a:ext cx="2829619" cy="598399"/>
          </a:xfrm>
          <a:custGeom>
            <a:avLst/>
            <a:gdLst>
              <a:gd name="T0" fmla="*/ 0 w 2811"/>
              <a:gd name="T1" fmla="*/ 2147483646 h 644"/>
              <a:gd name="T2" fmla="*/ 2147483646 w 2811"/>
              <a:gd name="T3" fmla="*/ 2147483646 h 644"/>
              <a:gd name="T4" fmla="*/ 2147483646 w 2811"/>
              <a:gd name="T5" fmla="*/ 2147483646 h 644"/>
              <a:gd name="T6" fmla="*/ 2147483646 w 2811"/>
              <a:gd name="T7" fmla="*/ 2147483646 h 644"/>
              <a:gd name="T8" fmla="*/ 2147483646 w 2811"/>
              <a:gd name="T9" fmla="*/ 2147483646 h 644"/>
              <a:gd name="T10" fmla="*/ 2147483646 w 2811"/>
              <a:gd name="T11" fmla="*/ 2147483646 h 644"/>
              <a:gd name="T12" fmla="*/ 2147483646 w 2811"/>
              <a:gd name="T13" fmla="*/ 2147483646 h 64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811" h="644">
                <a:moveTo>
                  <a:pt x="0" y="644"/>
                </a:moveTo>
                <a:cubicBezTo>
                  <a:pt x="81" y="585"/>
                  <a:pt x="354" y="376"/>
                  <a:pt x="488" y="292"/>
                </a:cubicBezTo>
                <a:cubicBezTo>
                  <a:pt x="622" y="208"/>
                  <a:pt x="688" y="181"/>
                  <a:pt x="807" y="137"/>
                </a:cubicBezTo>
                <a:cubicBezTo>
                  <a:pt x="926" y="93"/>
                  <a:pt x="1051" y="49"/>
                  <a:pt x="1200" y="28"/>
                </a:cubicBezTo>
                <a:cubicBezTo>
                  <a:pt x="1349" y="7"/>
                  <a:pt x="1533" y="0"/>
                  <a:pt x="1704" y="12"/>
                </a:cubicBezTo>
                <a:cubicBezTo>
                  <a:pt x="1875" y="24"/>
                  <a:pt x="2042" y="45"/>
                  <a:pt x="2226" y="98"/>
                </a:cubicBezTo>
                <a:cubicBezTo>
                  <a:pt x="2410" y="151"/>
                  <a:pt x="2689" y="281"/>
                  <a:pt x="2811" y="329"/>
                </a:cubicBezTo>
              </a:path>
            </a:pathLst>
          </a:custGeom>
          <a:noFill/>
          <a:ln w="38100" cap="flat" cmpd="sng">
            <a:solidFill>
              <a:srgbClr val="FF00FF"/>
            </a:solidFill>
            <a:prstDash val="solid"/>
            <a:round/>
            <a:headEnd type="none" w="med" len="me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53" name="Freeform 346"/>
          <p:cNvSpPr>
            <a:spLocks/>
          </p:cNvSpPr>
          <p:nvPr/>
        </p:nvSpPr>
        <p:spPr bwMode="auto">
          <a:xfrm>
            <a:off x="6090669" y="3066042"/>
            <a:ext cx="731815" cy="203493"/>
          </a:xfrm>
          <a:custGeom>
            <a:avLst/>
            <a:gdLst>
              <a:gd name="T0" fmla="*/ 0 w 727"/>
              <a:gd name="T1" fmla="*/ 2147483646 h 219"/>
              <a:gd name="T2" fmla="*/ 2147483646 w 727"/>
              <a:gd name="T3" fmla="*/ 2147483646 h 219"/>
              <a:gd name="T4" fmla="*/ 2147483646 w 727"/>
              <a:gd name="T5" fmla="*/ 2147483646 h 219"/>
              <a:gd name="T6" fmla="*/ 2147483646 w 727"/>
              <a:gd name="T7" fmla="*/ 2147483646 h 219"/>
              <a:gd name="T8" fmla="*/ 2147483646 w 727"/>
              <a:gd name="T9" fmla="*/ 2147483646 h 219"/>
              <a:gd name="T10" fmla="*/ 2147483646 w 727"/>
              <a:gd name="T11" fmla="*/ 2147483646 h 219"/>
              <a:gd name="T12" fmla="*/ 2147483646 w 727"/>
              <a:gd name="T13" fmla="*/ 2147483646 h 21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27" h="219">
                <a:moveTo>
                  <a:pt x="0" y="129"/>
                </a:moveTo>
                <a:cubicBezTo>
                  <a:pt x="24" y="114"/>
                  <a:pt x="107" y="58"/>
                  <a:pt x="145" y="38"/>
                </a:cubicBezTo>
                <a:cubicBezTo>
                  <a:pt x="183" y="18"/>
                  <a:pt x="202" y="15"/>
                  <a:pt x="229" y="9"/>
                </a:cubicBezTo>
                <a:cubicBezTo>
                  <a:pt x="256" y="3"/>
                  <a:pt x="282" y="3"/>
                  <a:pt x="307" y="3"/>
                </a:cubicBezTo>
                <a:cubicBezTo>
                  <a:pt x="332" y="3"/>
                  <a:pt x="353" y="0"/>
                  <a:pt x="382" y="6"/>
                </a:cubicBezTo>
                <a:cubicBezTo>
                  <a:pt x="411" y="12"/>
                  <a:pt x="423" y="3"/>
                  <a:pt x="481" y="39"/>
                </a:cubicBezTo>
                <a:cubicBezTo>
                  <a:pt x="539" y="75"/>
                  <a:pt x="676" y="182"/>
                  <a:pt x="727" y="219"/>
                </a:cubicBezTo>
              </a:path>
            </a:pathLst>
          </a:custGeom>
          <a:noFill/>
          <a:ln w="38100" cap="flat" cmpd="sng">
            <a:solidFill>
              <a:srgbClr val="FF00FF"/>
            </a:solidFill>
            <a:prstDash val="solid"/>
            <a:round/>
            <a:headEnd type="none" w="med" len="me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54" name="Text Box 347"/>
          <p:cNvSpPr txBox="1">
            <a:spLocks noChangeArrowheads="1"/>
          </p:cNvSpPr>
          <p:nvPr/>
        </p:nvSpPr>
        <p:spPr bwMode="auto">
          <a:xfrm>
            <a:off x="4433698" y="2706445"/>
            <a:ext cx="519694"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900" b="1" dirty="0">
                <a:solidFill>
                  <a:srgbClr val="0000FF"/>
                </a:solidFill>
                <a:latin typeface="微软雅黑" pitchFamily="34" charset="-122"/>
                <a:ea typeface="微软雅黑" pitchFamily="34" charset="-122"/>
              </a:rPr>
              <a:t>SMTP</a:t>
            </a:r>
          </a:p>
        </p:txBody>
      </p:sp>
      <p:sp>
        <p:nvSpPr>
          <p:cNvPr id="355" name="Text Box 348"/>
          <p:cNvSpPr txBox="1">
            <a:spLocks noChangeArrowheads="1"/>
          </p:cNvSpPr>
          <p:nvPr/>
        </p:nvSpPr>
        <p:spPr bwMode="auto">
          <a:xfrm>
            <a:off x="2345023" y="3039095"/>
            <a:ext cx="519694"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900" b="1">
                <a:solidFill>
                  <a:srgbClr val="0000FF"/>
                </a:solidFill>
                <a:latin typeface="微软雅黑" pitchFamily="34" charset="-122"/>
                <a:ea typeface="微软雅黑" pitchFamily="34" charset="-122"/>
              </a:rPr>
              <a:t>SMTP</a:t>
            </a:r>
          </a:p>
        </p:txBody>
      </p:sp>
      <p:sp>
        <p:nvSpPr>
          <p:cNvPr id="356" name="Text Box 349"/>
          <p:cNvSpPr txBox="1">
            <a:spLocks noChangeArrowheads="1"/>
          </p:cNvSpPr>
          <p:nvPr/>
        </p:nvSpPr>
        <p:spPr bwMode="auto">
          <a:xfrm>
            <a:off x="6197371" y="2837124"/>
            <a:ext cx="500458"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900" b="1" dirty="0">
                <a:solidFill>
                  <a:srgbClr val="0000FF"/>
                </a:solidFill>
                <a:latin typeface="微软雅黑" pitchFamily="34" charset="-122"/>
                <a:ea typeface="微软雅黑" pitchFamily="34" charset="-122"/>
              </a:rPr>
              <a:t>POP3</a:t>
            </a:r>
          </a:p>
        </p:txBody>
      </p:sp>
      <p:sp>
        <p:nvSpPr>
          <p:cNvPr id="357" name="Text Box 350"/>
          <p:cNvSpPr txBox="1">
            <a:spLocks noChangeArrowheads="1"/>
          </p:cNvSpPr>
          <p:nvPr/>
        </p:nvSpPr>
        <p:spPr bwMode="auto">
          <a:xfrm>
            <a:off x="3246958" y="3985011"/>
            <a:ext cx="76174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900" b="1">
                <a:latin typeface="微软雅黑" pitchFamily="34" charset="-122"/>
                <a:ea typeface="微软雅黑" pitchFamily="34" charset="-122"/>
              </a:rPr>
              <a:t>   </a:t>
            </a:r>
            <a:r>
              <a:rPr kumimoji="1" lang="zh-CN" altLang="en-US" sz="900" b="1">
                <a:latin typeface="微软雅黑" pitchFamily="34" charset="-122"/>
                <a:ea typeface="微软雅黑" pitchFamily="34" charset="-122"/>
              </a:rPr>
              <a:t>发送方</a:t>
            </a:r>
          </a:p>
          <a:p>
            <a:pPr algn="ctr" eaLnBrk="1" hangingPunct="1"/>
            <a:r>
              <a:rPr kumimoji="1" lang="zh-CN" altLang="en-US" sz="900" b="1">
                <a:latin typeface="微软雅黑" pitchFamily="34" charset="-122"/>
                <a:ea typeface="微软雅黑" pitchFamily="34" charset="-122"/>
              </a:rPr>
              <a:t>邮件服务器</a:t>
            </a:r>
          </a:p>
        </p:txBody>
      </p:sp>
      <p:sp>
        <p:nvSpPr>
          <p:cNvPr id="358" name="Line 351"/>
          <p:cNvSpPr>
            <a:spLocks noChangeShapeType="1"/>
          </p:cNvSpPr>
          <p:nvPr/>
        </p:nvSpPr>
        <p:spPr bwMode="auto">
          <a:xfrm flipH="1" flipV="1">
            <a:off x="6849663" y="3237012"/>
            <a:ext cx="85563" cy="676451"/>
          </a:xfrm>
          <a:prstGeom prst="line">
            <a:avLst/>
          </a:prstGeom>
          <a:noFill/>
          <a:ln w="1270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59" name="Line 352"/>
          <p:cNvSpPr>
            <a:spLocks noChangeShapeType="1"/>
          </p:cNvSpPr>
          <p:nvPr/>
        </p:nvSpPr>
        <p:spPr bwMode="auto">
          <a:xfrm flipV="1">
            <a:off x="2715460" y="3626344"/>
            <a:ext cx="386543" cy="356809"/>
          </a:xfrm>
          <a:prstGeom prst="line">
            <a:avLst/>
          </a:prstGeom>
          <a:noFill/>
          <a:ln w="1270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60" name="Line 353"/>
          <p:cNvSpPr>
            <a:spLocks noChangeShapeType="1"/>
          </p:cNvSpPr>
          <p:nvPr/>
        </p:nvSpPr>
        <p:spPr bwMode="auto">
          <a:xfrm flipV="1">
            <a:off x="2119539" y="3348516"/>
            <a:ext cx="109722" cy="512914"/>
          </a:xfrm>
          <a:prstGeom prst="line">
            <a:avLst/>
          </a:prstGeom>
          <a:noFill/>
          <a:ln w="1270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61" name="Text Box 354"/>
          <p:cNvSpPr txBox="1">
            <a:spLocks noChangeArrowheads="1"/>
          </p:cNvSpPr>
          <p:nvPr/>
        </p:nvSpPr>
        <p:spPr bwMode="auto">
          <a:xfrm>
            <a:off x="1797420" y="3857238"/>
            <a:ext cx="646331"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900" b="1" dirty="0">
                <a:latin typeface="微软雅黑" pitchFamily="34" charset="-122"/>
                <a:ea typeface="微软雅黑" pitchFamily="34" charset="-122"/>
              </a:rPr>
              <a:t>用户代理</a:t>
            </a:r>
          </a:p>
        </p:txBody>
      </p:sp>
      <p:sp>
        <p:nvSpPr>
          <p:cNvPr id="362" name="Text Box 355"/>
          <p:cNvSpPr txBox="1">
            <a:spLocks noChangeArrowheads="1"/>
          </p:cNvSpPr>
          <p:nvPr/>
        </p:nvSpPr>
        <p:spPr bwMode="auto">
          <a:xfrm>
            <a:off x="5421264" y="2629322"/>
            <a:ext cx="646331" cy="23083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900" b="1">
                <a:latin typeface="微软雅黑" pitchFamily="34" charset="-122"/>
                <a:ea typeface="微软雅黑" pitchFamily="34" charset="-122"/>
              </a:rPr>
              <a:t>用户邮箱</a:t>
            </a:r>
          </a:p>
        </p:txBody>
      </p:sp>
      <p:sp>
        <p:nvSpPr>
          <p:cNvPr id="363" name="Line 356"/>
          <p:cNvSpPr>
            <a:spLocks noChangeShapeType="1"/>
          </p:cNvSpPr>
          <p:nvPr/>
        </p:nvSpPr>
        <p:spPr bwMode="auto">
          <a:xfrm rot="10800000" flipH="1" flipV="1">
            <a:off x="5759489" y="2823523"/>
            <a:ext cx="278835" cy="260174"/>
          </a:xfrm>
          <a:prstGeom prst="line">
            <a:avLst/>
          </a:prstGeom>
          <a:noFill/>
          <a:ln w="1270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64" name="Text Box 357"/>
          <p:cNvSpPr txBox="1">
            <a:spLocks noChangeArrowheads="1"/>
          </p:cNvSpPr>
          <p:nvPr/>
        </p:nvSpPr>
        <p:spPr bwMode="auto">
          <a:xfrm>
            <a:off x="6898987" y="2807727"/>
            <a:ext cx="530915"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900" b="1">
                <a:latin typeface="微软雅黑" pitchFamily="34" charset="-122"/>
                <a:ea typeface="微软雅黑" pitchFamily="34" charset="-122"/>
              </a:rPr>
              <a:t>接收方</a:t>
            </a:r>
          </a:p>
        </p:txBody>
      </p:sp>
      <p:sp>
        <p:nvSpPr>
          <p:cNvPr id="365" name="Line 358"/>
          <p:cNvSpPr>
            <a:spLocks noChangeShapeType="1"/>
          </p:cNvSpPr>
          <p:nvPr/>
        </p:nvSpPr>
        <p:spPr bwMode="auto">
          <a:xfrm flipV="1">
            <a:off x="5517900" y="3779661"/>
            <a:ext cx="377484" cy="236015"/>
          </a:xfrm>
          <a:prstGeom prst="line">
            <a:avLst/>
          </a:prstGeom>
          <a:noFill/>
          <a:ln w="1270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66" name="Line 359"/>
          <p:cNvSpPr>
            <a:spLocks noChangeShapeType="1"/>
          </p:cNvSpPr>
          <p:nvPr/>
        </p:nvSpPr>
        <p:spPr bwMode="auto">
          <a:xfrm flipH="1" flipV="1">
            <a:off x="3295275" y="3804749"/>
            <a:ext cx="277828" cy="217431"/>
          </a:xfrm>
          <a:prstGeom prst="line">
            <a:avLst/>
          </a:prstGeom>
          <a:noFill/>
          <a:ln w="1270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67" name="Text Box 375"/>
          <p:cNvSpPr txBox="1">
            <a:spLocks noChangeArrowheads="1"/>
          </p:cNvSpPr>
          <p:nvPr/>
        </p:nvSpPr>
        <p:spPr bwMode="auto">
          <a:xfrm>
            <a:off x="2238321" y="2882062"/>
            <a:ext cx="736099"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900" b="1" dirty="0">
                <a:solidFill>
                  <a:srgbClr val="0000FF"/>
                </a:solidFill>
                <a:latin typeface="微软雅黑" pitchFamily="34" charset="-122"/>
                <a:ea typeface="微软雅黑" pitchFamily="34" charset="-122"/>
              </a:rPr>
              <a:t>(</a:t>
            </a:r>
            <a:r>
              <a:rPr kumimoji="1" lang="zh-CN" altLang="en-US" sz="900" b="1" dirty="0">
                <a:solidFill>
                  <a:srgbClr val="0000FF"/>
                </a:solidFill>
                <a:latin typeface="微软雅黑" pitchFamily="34" charset="-122"/>
                <a:ea typeface="微软雅黑" pitchFamily="34" charset="-122"/>
              </a:rPr>
              <a:t>发送邮件</a:t>
            </a:r>
            <a:r>
              <a:rPr kumimoji="1" lang="en-US" altLang="zh-CN" sz="900" b="1" dirty="0">
                <a:solidFill>
                  <a:srgbClr val="0000FF"/>
                </a:solidFill>
                <a:latin typeface="微软雅黑" pitchFamily="34" charset="-122"/>
                <a:ea typeface="微软雅黑" pitchFamily="34" charset="-122"/>
              </a:rPr>
              <a:t>)</a:t>
            </a:r>
          </a:p>
        </p:txBody>
      </p:sp>
      <p:sp>
        <p:nvSpPr>
          <p:cNvPr id="368" name="Text Box 376"/>
          <p:cNvSpPr txBox="1">
            <a:spLocks noChangeArrowheads="1"/>
          </p:cNvSpPr>
          <p:nvPr/>
        </p:nvSpPr>
        <p:spPr bwMode="auto">
          <a:xfrm>
            <a:off x="4248816" y="2543481"/>
            <a:ext cx="877163"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900" b="1" dirty="0">
                <a:solidFill>
                  <a:srgbClr val="0000FF"/>
                </a:solidFill>
                <a:latin typeface="微软雅黑" pitchFamily="34" charset="-122"/>
                <a:ea typeface="微软雅黑" pitchFamily="34" charset="-122"/>
              </a:rPr>
              <a:t>（发送邮件）</a:t>
            </a:r>
          </a:p>
        </p:txBody>
      </p:sp>
      <p:sp>
        <p:nvSpPr>
          <p:cNvPr id="369" name="Text Box 379"/>
          <p:cNvSpPr txBox="1">
            <a:spLocks noChangeArrowheads="1"/>
          </p:cNvSpPr>
          <p:nvPr/>
        </p:nvSpPr>
        <p:spPr bwMode="auto">
          <a:xfrm>
            <a:off x="6083622" y="2692507"/>
            <a:ext cx="736099"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900" b="1">
                <a:solidFill>
                  <a:srgbClr val="0000FF"/>
                </a:solidFill>
                <a:latin typeface="微软雅黑" pitchFamily="34" charset="-122"/>
                <a:ea typeface="微软雅黑" pitchFamily="34" charset="-122"/>
              </a:rPr>
              <a:t>(</a:t>
            </a:r>
            <a:r>
              <a:rPr kumimoji="1" lang="zh-CN" altLang="en-US" sz="900" b="1">
                <a:solidFill>
                  <a:srgbClr val="0000FF"/>
                </a:solidFill>
                <a:latin typeface="微软雅黑" pitchFamily="34" charset="-122"/>
                <a:ea typeface="微软雅黑" pitchFamily="34" charset="-122"/>
              </a:rPr>
              <a:t>读取邮件</a:t>
            </a:r>
            <a:r>
              <a:rPr kumimoji="1" lang="en-US" altLang="zh-CN" sz="900" b="1">
                <a:solidFill>
                  <a:srgbClr val="0000FF"/>
                </a:solidFill>
                <a:latin typeface="微软雅黑" pitchFamily="34" charset="-122"/>
                <a:ea typeface="微软雅黑" pitchFamily="34" charset="-122"/>
              </a:rPr>
              <a:t>)</a:t>
            </a:r>
          </a:p>
        </p:txBody>
      </p:sp>
      <p:sp>
        <p:nvSpPr>
          <p:cNvPr id="370" name="Text Box 384"/>
          <p:cNvSpPr txBox="1">
            <a:spLocks noChangeArrowheads="1"/>
          </p:cNvSpPr>
          <p:nvPr/>
        </p:nvSpPr>
        <p:spPr bwMode="auto">
          <a:xfrm>
            <a:off x="4364242" y="3348853"/>
            <a:ext cx="530915"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900" b="1" dirty="0">
                <a:latin typeface="微软雅黑" pitchFamily="34" charset="-122"/>
                <a:ea typeface="微软雅黑" pitchFamily="34" charset="-122"/>
              </a:rPr>
              <a:t>互联网</a:t>
            </a:r>
          </a:p>
        </p:txBody>
      </p:sp>
      <p:sp>
        <p:nvSpPr>
          <p:cNvPr id="371" name="Rectangle 385"/>
          <p:cNvSpPr>
            <a:spLocks noChangeArrowheads="1"/>
          </p:cNvSpPr>
          <p:nvPr/>
        </p:nvSpPr>
        <p:spPr bwMode="auto">
          <a:xfrm>
            <a:off x="6814430" y="1462893"/>
            <a:ext cx="547603" cy="1011889"/>
          </a:xfrm>
          <a:prstGeom prst="rect">
            <a:avLst/>
          </a:prstGeom>
          <a:solidFill>
            <a:srgbClr val="00FFCC"/>
          </a:solidFill>
          <a:ln w="9525" algn="ctr">
            <a:solidFill>
              <a:schemeClr val="tx1"/>
            </a:solidFill>
            <a:miter lim="800000"/>
            <a:headEnd/>
            <a:tailEnd/>
          </a:ln>
          <a:effectLst/>
        </p:spPr>
        <p:txBody>
          <a:bodyPr wrap="none" anchor="ctr"/>
          <a:lstStyle/>
          <a:p>
            <a:pPr algn="ctr" eaLnBrk="1" hangingPunct="1"/>
            <a:endParaRPr lang="zh-CN" altLang="en-US" sz="900" b="1">
              <a:latin typeface="微软雅黑" pitchFamily="34" charset="-122"/>
              <a:ea typeface="微软雅黑" pitchFamily="34" charset="-122"/>
            </a:endParaRPr>
          </a:p>
        </p:txBody>
      </p:sp>
      <p:sp>
        <p:nvSpPr>
          <p:cNvPr id="372" name="Rectangle 386"/>
          <p:cNvSpPr>
            <a:spLocks noChangeArrowheads="1"/>
          </p:cNvSpPr>
          <p:nvPr/>
        </p:nvSpPr>
        <p:spPr bwMode="auto">
          <a:xfrm>
            <a:off x="2842294" y="1456388"/>
            <a:ext cx="547603" cy="1018393"/>
          </a:xfrm>
          <a:prstGeom prst="rect">
            <a:avLst/>
          </a:prstGeom>
          <a:solidFill>
            <a:srgbClr val="0000FF"/>
          </a:solidFill>
          <a:ln w="12700" algn="ctr">
            <a:solidFill>
              <a:schemeClr val="tx1"/>
            </a:solidFill>
            <a:miter lim="800000"/>
            <a:headEnd/>
            <a:tailEnd/>
          </a:ln>
          <a:effectLst/>
        </p:spPr>
        <p:txBody>
          <a:bodyPr wrap="none" anchor="ctr"/>
          <a:lstStyle/>
          <a:p>
            <a:pPr algn="ctr" eaLnBrk="1" hangingPunct="1"/>
            <a:endParaRPr lang="zh-CN" altLang="en-US" sz="900" b="1">
              <a:latin typeface="微软雅黑" pitchFamily="34" charset="-122"/>
              <a:ea typeface="微软雅黑" pitchFamily="34" charset="-122"/>
            </a:endParaRPr>
          </a:p>
        </p:txBody>
      </p:sp>
      <p:sp>
        <p:nvSpPr>
          <p:cNvPr id="373" name="Rectangle 387"/>
          <p:cNvSpPr>
            <a:spLocks noChangeArrowheads="1"/>
          </p:cNvSpPr>
          <p:nvPr/>
        </p:nvSpPr>
        <p:spPr bwMode="auto">
          <a:xfrm>
            <a:off x="1746082" y="1456388"/>
            <a:ext cx="547603" cy="1018393"/>
          </a:xfrm>
          <a:prstGeom prst="rect">
            <a:avLst/>
          </a:prstGeom>
          <a:solidFill>
            <a:srgbClr val="00FFCC"/>
          </a:solidFill>
          <a:ln w="9525">
            <a:solidFill>
              <a:schemeClr val="tx1"/>
            </a:solidFill>
            <a:miter lim="800000"/>
            <a:headEnd/>
            <a:tailEnd/>
          </a:ln>
          <a:effectLst/>
        </p:spPr>
        <p:txBody>
          <a:bodyPr wrap="none" anchor="ctr"/>
          <a:lstStyle/>
          <a:p>
            <a:pPr algn="ctr" eaLnBrk="1" hangingPunct="1"/>
            <a:endParaRPr lang="zh-CN" altLang="en-US" sz="900" b="1">
              <a:latin typeface="微软雅黑" pitchFamily="34" charset="-122"/>
              <a:ea typeface="微软雅黑" pitchFamily="34" charset="-122"/>
            </a:endParaRPr>
          </a:p>
        </p:txBody>
      </p:sp>
      <p:sp>
        <p:nvSpPr>
          <p:cNvPr id="374" name="Line 388"/>
          <p:cNvSpPr>
            <a:spLocks noChangeShapeType="1"/>
          </p:cNvSpPr>
          <p:nvPr/>
        </p:nvSpPr>
        <p:spPr bwMode="auto">
          <a:xfrm>
            <a:off x="2129605" y="1715632"/>
            <a:ext cx="757988" cy="0"/>
          </a:xfrm>
          <a:prstGeom prst="line">
            <a:avLst/>
          </a:prstGeom>
          <a:noFill/>
          <a:ln w="38100">
            <a:solidFill>
              <a:srgbClr val="FF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75" name="Text Box 389"/>
          <p:cNvSpPr txBox="1">
            <a:spLocks noChangeArrowheads="1"/>
          </p:cNvSpPr>
          <p:nvPr/>
        </p:nvSpPr>
        <p:spPr bwMode="auto">
          <a:xfrm>
            <a:off x="2284626" y="1489247"/>
            <a:ext cx="519694"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900" b="1" dirty="0">
                <a:solidFill>
                  <a:srgbClr val="C00000"/>
                </a:solidFill>
                <a:latin typeface="微软雅黑" pitchFamily="34" charset="-122"/>
                <a:ea typeface="微软雅黑" pitchFamily="34" charset="-122"/>
              </a:rPr>
              <a:t>SMTP</a:t>
            </a:r>
          </a:p>
        </p:txBody>
      </p:sp>
      <p:sp>
        <p:nvSpPr>
          <p:cNvPr id="376" name="Text Box 390"/>
          <p:cNvSpPr txBox="1">
            <a:spLocks noChangeArrowheads="1"/>
          </p:cNvSpPr>
          <p:nvPr/>
        </p:nvSpPr>
        <p:spPr bwMode="auto">
          <a:xfrm>
            <a:off x="6257296" y="1488454"/>
            <a:ext cx="500458"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900" b="1" dirty="0">
                <a:solidFill>
                  <a:srgbClr val="C00000"/>
                </a:solidFill>
                <a:latin typeface="微软雅黑" pitchFamily="34" charset="-122"/>
                <a:ea typeface="微软雅黑" pitchFamily="34" charset="-122"/>
              </a:rPr>
              <a:t>POP3</a:t>
            </a:r>
          </a:p>
        </p:txBody>
      </p:sp>
      <p:sp>
        <p:nvSpPr>
          <p:cNvPr id="377" name="Text Box 391"/>
          <p:cNvSpPr txBox="1">
            <a:spLocks noChangeArrowheads="1"/>
          </p:cNvSpPr>
          <p:nvPr/>
        </p:nvSpPr>
        <p:spPr bwMode="auto">
          <a:xfrm>
            <a:off x="2319473" y="1196086"/>
            <a:ext cx="41549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900" b="1" dirty="0">
                <a:solidFill>
                  <a:srgbClr val="0000FF"/>
                </a:solidFill>
                <a:latin typeface="微软雅黑" pitchFamily="34" charset="-122"/>
                <a:ea typeface="微软雅黑" pitchFamily="34" charset="-122"/>
              </a:rPr>
              <a:t>发送</a:t>
            </a:r>
          </a:p>
          <a:p>
            <a:pPr algn="ctr" eaLnBrk="1" hangingPunct="1"/>
            <a:r>
              <a:rPr kumimoji="1" lang="zh-CN" altLang="en-US" sz="900" b="1" dirty="0">
                <a:solidFill>
                  <a:srgbClr val="0000FF"/>
                </a:solidFill>
                <a:latin typeface="微软雅黑" pitchFamily="34" charset="-122"/>
                <a:ea typeface="微软雅黑" pitchFamily="34" charset="-122"/>
              </a:rPr>
              <a:t>邮件</a:t>
            </a:r>
          </a:p>
        </p:txBody>
      </p:sp>
      <p:sp>
        <p:nvSpPr>
          <p:cNvPr id="378" name="Text Box 392"/>
          <p:cNvSpPr txBox="1">
            <a:spLocks noChangeArrowheads="1"/>
          </p:cNvSpPr>
          <p:nvPr/>
        </p:nvSpPr>
        <p:spPr bwMode="auto">
          <a:xfrm>
            <a:off x="4029104" y="1967443"/>
            <a:ext cx="1015021"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900" b="1" dirty="0">
                <a:solidFill>
                  <a:srgbClr val="0000FF"/>
                </a:solidFill>
                <a:latin typeface="微软雅黑" pitchFamily="34" charset="-122"/>
                <a:ea typeface="微软雅黑" pitchFamily="34" charset="-122"/>
              </a:rPr>
              <a:t>发送邮件 </a:t>
            </a:r>
            <a:r>
              <a:rPr kumimoji="1" lang="en-US" altLang="zh-CN" sz="900" b="1" dirty="0">
                <a:solidFill>
                  <a:srgbClr val="C00000"/>
                </a:solidFill>
                <a:latin typeface="微软雅黑" pitchFamily="34" charset="-122"/>
                <a:ea typeface="微软雅黑" pitchFamily="34" charset="-122"/>
              </a:rPr>
              <a:t>SMTP</a:t>
            </a:r>
          </a:p>
        </p:txBody>
      </p:sp>
      <p:sp>
        <p:nvSpPr>
          <p:cNvPr id="379" name="Text Box 393"/>
          <p:cNvSpPr txBox="1">
            <a:spLocks noChangeArrowheads="1"/>
          </p:cNvSpPr>
          <p:nvPr/>
        </p:nvSpPr>
        <p:spPr bwMode="auto">
          <a:xfrm>
            <a:off x="6284273" y="1210153"/>
            <a:ext cx="41549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900" b="1" dirty="0">
                <a:solidFill>
                  <a:srgbClr val="0000FF"/>
                </a:solidFill>
                <a:latin typeface="微软雅黑" pitchFamily="34" charset="-122"/>
                <a:ea typeface="微软雅黑" pitchFamily="34" charset="-122"/>
              </a:rPr>
              <a:t>读取</a:t>
            </a:r>
          </a:p>
          <a:p>
            <a:pPr algn="ctr" eaLnBrk="1" hangingPunct="1"/>
            <a:r>
              <a:rPr kumimoji="1" lang="zh-CN" altLang="en-US" sz="900" b="1" dirty="0">
                <a:solidFill>
                  <a:srgbClr val="0000FF"/>
                </a:solidFill>
                <a:latin typeface="微软雅黑" pitchFamily="34" charset="-122"/>
                <a:ea typeface="微软雅黑" pitchFamily="34" charset="-122"/>
              </a:rPr>
              <a:t>邮件</a:t>
            </a:r>
          </a:p>
        </p:txBody>
      </p:sp>
      <p:sp>
        <p:nvSpPr>
          <p:cNvPr id="380" name="Text Box 394"/>
          <p:cNvSpPr txBox="1">
            <a:spLocks noChangeArrowheads="1"/>
          </p:cNvSpPr>
          <p:nvPr/>
        </p:nvSpPr>
        <p:spPr bwMode="auto">
          <a:xfrm>
            <a:off x="2330846" y="1735531"/>
            <a:ext cx="41549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900" b="1" dirty="0">
                <a:solidFill>
                  <a:srgbClr val="0000FF"/>
                </a:solidFill>
                <a:latin typeface="微软雅黑" pitchFamily="34" charset="-122"/>
                <a:ea typeface="微软雅黑" pitchFamily="34" charset="-122"/>
              </a:rPr>
              <a:t>TCP</a:t>
            </a:r>
          </a:p>
          <a:p>
            <a:pPr algn="ctr" eaLnBrk="1" hangingPunct="1"/>
            <a:r>
              <a:rPr kumimoji="1" lang="zh-CN" altLang="en-US" sz="900" b="1" dirty="0">
                <a:solidFill>
                  <a:srgbClr val="0000FF"/>
                </a:solidFill>
                <a:latin typeface="微软雅黑" pitchFamily="34" charset="-122"/>
                <a:ea typeface="微软雅黑" pitchFamily="34" charset="-122"/>
              </a:rPr>
              <a:t>连接</a:t>
            </a:r>
          </a:p>
        </p:txBody>
      </p:sp>
      <p:sp>
        <p:nvSpPr>
          <p:cNvPr id="381" name="Text Box 395"/>
          <p:cNvSpPr txBox="1">
            <a:spLocks noChangeArrowheads="1"/>
          </p:cNvSpPr>
          <p:nvPr/>
        </p:nvSpPr>
        <p:spPr bwMode="auto">
          <a:xfrm>
            <a:off x="6297159" y="1719013"/>
            <a:ext cx="41549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900" b="1" dirty="0">
                <a:solidFill>
                  <a:srgbClr val="0000FF"/>
                </a:solidFill>
                <a:latin typeface="微软雅黑" pitchFamily="34" charset="-122"/>
                <a:ea typeface="微软雅黑" pitchFamily="34" charset="-122"/>
              </a:rPr>
              <a:t>TCP</a:t>
            </a:r>
          </a:p>
          <a:p>
            <a:pPr algn="ctr" eaLnBrk="1" hangingPunct="1"/>
            <a:r>
              <a:rPr kumimoji="1" lang="zh-CN" altLang="en-US" sz="900" b="1" dirty="0">
                <a:solidFill>
                  <a:srgbClr val="0000FF"/>
                </a:solidFill>
                <a:latin typeface="微软雅黑" pitchFamily="34" charset="-122"/>
                <a:ea typeface="微软雅黑" pitchFamily="34" charset="-122"/>
              </a:rPr>
              <a:t>连接</a:t>
            </a:r>
          </a:p>
        </p:txBody>
      </p:sp>
      <p:sp>
        <p:nvSpPr>
          <p:cNvPr id="382" name="Text Box 396"/>
          <p:cNvSpPr txBox="1">
            <a:spLocks noChangeArrowheads="1"/>
          </p:cNvSpPr>
          <p:nvPr/>
        </p:nvSpPr>
        <p:spPr bwMode="auto">
          <a:xfrm>
            <a:off x="2736115" y="1112105"/>
            <a:ext cx="76174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900" b="1" dirty="0">
                <a:latin typeface="微软雅黑" pitchFamily="34" charset="-122"/>
                <a:ea typeface="微软雅黑" pitchFamily="34" charset="-122"/>
              </a:rPr>
              <a:t>发送方</a:t>
            </a:r>
          </a:p>
          <a:p>
            <a:pPr algn="ctr" eaLnBrk="1" hangingPunct="1"/>
            <a:r>
              <a:rPr kumimoji="1" lang="zh-CN" altLang="en-US" sz="900" b="1" dirty="0">
                <a:solidFill>
                  <a:srgbClr val="C00000"/>
                </a:solidFill>
                <a:latin typeface="微软雅黑" pitchFamily="34" charset="-122"/>
                <a:ea typeface="微软雅黑" pitchFamily="34" charset="-122"/>
              </a:rPr>
              <a:t>邮件服务器</a:t>
            </a:r>
          </a:p>
        </p:txBody>
      </p:sp>
      <p:sp>
        <p:nvSpPr>
          <p:cNvPr id="383" name="Oval 397"/>
          <p:cNvSpPr>
            <a:spLocks noChangeArrowheads="1"/>
          </p:cNvSpPr>
          <p:nvPr/>
        </p:nvSpPr>
        <p:spPr bwMode="auto">
          <a:xfrm>
            <a:off x="1791380" y="1504706"/>
            <a:ext cx="456001" cy="420924"/>
          </a:xfrm>
          <a:prstGeom prst="ellipse">
            <a:avLst/>
          </a:prstGeom>
          <a:solidFill>
            <a:srgbClr val="FFFF00"/>
          </a:solidFill>
          <a:ln w="9525">
            <a:solidFill>
              <a:schemeClr val="tx1"/>
            </a:solidFill>
            <a:round/>
            <a:headEnd/>
            <a:tailEnd/>
          </a:ln>
          <a:effectLst/>
          <a:extLst/>
        </p:spPr>
        <p:txBody>
          <a:bodyPr wrap="none" anchor="ctr"/>
          <a:lstStyle/>
          <a:p>
            <a:pPr algn="ctr" eaLnBrk="1" hangingPunct="1"/>
            <a:r>
              <a:rPr kumimoji="1" lang="en-US" altLang="zh-CN" sz="900" b="1" dirty="0">
                <a:latin typeface="微软雅黑" pitchFamily="34" charset="-122"/>
                <a:ea typeface="微软雅黑" pitchFamily="34" charset="-122"/>
              </a:rPr>
              <a:t>SMTP</a:t>
            </a:r>
          </a:p>
          <a:p>
            <a:pPr algn="ctr" eaLnBrk="1" hangingPunct="1"/>
            <a:r>
              <a:rPr kumimoji="1" lang="zh-CN" altLang="en-US" sz="900" b="1" dirty="0">
                <a:latin typeface="微软雅黑" pitchFamily="34" charset="-122"/>
                <a:ea typeface="微软雅黑" pitchFamily="34" charset="-122"/>
              </a:rPr>
              <a:t>客户</a:t>
            </a:r>
          </a:p>
        </p:txBody>
      </p:sp>
      <p:sp>
        <p:nvSpPr>
          <p:cNvPr id="384" name="Oval 398"/>
          <p:cNvSpPr>
            <a:spLocks noChangeArrowheads="1"/>
          </p:cNvSpPr>
          <p:nvPr/>
        </p:nvSpPr>
        <p:spPr bwMode="auto">
          <a:xfrm>
            <a:off x="6859729" y="1504706"/>
            <a:ext cx="456000" cy="420924"/>
          </a:xfrm>
          <a:prstGeom prst="ellipse">
            <a:avLst/>
          </a:prstGeom>
          <a:solidFill>
            <a:srgbClr val="FFFF00"/>
          </a:solidFill>
          <a:ln w="9525">
            <a:solidFill>
              <a:schemeClr val="tx1"/>
            </a:solidFill>
            <a:round/>
            <a:headEnd/>
            <a:tailEnd/>
          </a:ln>
          <a:effectLst/>
          <a:extLst/>
        </p:spPr>
        <p:txBody>
          <a:bodyPr wrap="none" anchor="ctr"/>
          <a:lstStyle/>
          <a:p>
            <a:pPr algn="ctr" eaLnBrk="1" hangingPunct="1"/>
            <a:r>
              <a:rPr kumimoji="1" lang="en-US" altLang="zh-CN" sz="900" b="1">
                <a:latin typeface="微软雅黑" pitchFamily="34" charset="-122"/>
                <a:ea typeface="微软雅黑" pitchFamily="34" charset="-122"/>
              </a:rPr>
              <a:t>POP3</a:t>
            </a:r>
          </a:p>
          <a:p>
            <a:pPr algn="ctr" eaLnBrk="1" hangingPunct="1"/>
            <a:r>
              <a:rPr kumimoji="1" lang="zh-CN" altLang="en-US" sz="900" b="1">
                <a:latin typeface="微软雅黑" pitchFamily="34" charset="-122"/>
                <a:ea typeface="微软雅黑" pitchFamily="34" charset="-122"/>
              </a:rPr>
              <a:t>客户</a:t>
            </a:r>
          </a:p>
        </p:txBody>
      </p:sp>
      <p:sp>
        <p:nvSpPr>
          <p:cNvPr id="385" name="Text Box 399"/>
          <p:cNvSpPr txBox="1">
            <a:spLocks noChangeArrowheads="1"/>
          </p:cNvSpPr>
          <p:nvPr/>
        </p:nvSpPr>
        <p:spPr bwMode="auto">
          <a:xfrm>
            <a:off x="1695592" y="1099579"/>
            <a:ext cx="6463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900" b="1" dirty="0">
                <a:latin typeface="微软雅黑" pitchFamily="34" charset="-122"/>
                <a:ea typeface="微软雅黑" pitchFamily="34" charset="-122"/>
              </a:rPr>
              <a:t>发件方</a:t>
            </a:r>
          </a:p>
          <a:p>
            <a:pPr algn="ctr" eaLnBrk="1" hangingPunct="1"/>
            <a:r>
              <a:rPr kumimoji="1" lang="zh-CN" altLang="en-US" sz="900" b="1" dirty="0">
                <a:solidFill>
                  <a:srgbClr val="C00000"/>
                </a:solidFill>
                <a:latin typeface="微软雅黑" pitchFamily="34" charset="-122"/>
                <a:ea typeface="微软雅黑" pitchFamily="34" charset="-122"/>
              </a:rPr>
              <a:t>用户代理</a:t>
            </a:r>
          </a:p>
        </p:txBody>
      </p:sp>
      <p:sp>
        <p:nvSpPr>
          <p:cNvPr id="386" name="Text Box 400"/>
          <p:cNvSpPr txBox="1">
            <a:spLocks noChangeArrowheads="1"/>
          </p:cNvSpPr>
          <p:nvPr/>
        </p:nvSpPr>
        <p:spPr bwMode="auto">
          <a:xfrm>
            <a:off x="5621097" y="1112105"/>
            <a:ext cx="76174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900" b="1" dirty="0">
                <a:latin typeface="微软雅黑" pitchFamily="34" charset="-122"/>
                <a:ea typeface="微软雅黑" pitchFamily="34" charset="-122"/>
              </a:rPr>
              <a:t>接收方</a:t>
            </a:r>
          </a:p>
          <a:p>
            <a:pPr algn="ctr" eaLnBrk="1" hangingPunct="1"/>
            <a:r>
              <a:rPr kumimoji="1" lang="zh-CN" altLang="en-US" sz="900" b="1" dirty="0">
                <a:solidFill>
                  <a:srgbClr val="C00000"/>
                </a:solidFill>
                <a:latin typeface="微软雅黑" pitchFamily="34" charset="-122"/>
                <a:ea typeface="微软雅黑" pitchFamily="34" charset="-122"/>
              </a:rPr>
              <a:t>邮件服务器</a:t>
            </a:r>
          </a:p>
        </p:txBody>
      </p:sp>
      <p:sp>
        <p:nvSpPr>
          <p:cNvPr id="387" name="Rectangle 401"/>
          <p:cNvSpPr>
            <a:spLocks noChangeArrowheads="1"/>
          </p:cNvSpPr>
          <p:nvPr/>
        </p:nvSpPr>
        <p:spPr bwMode="auto">
          <a:xfrm>
            <a:off x="5719224" y="1462893"/>
            <a:ext cx="547603" cy="1011889"/>
          </a:xfrm>
          <a:prstGeom prst="rect">
            <a:avLst/>
          </a:prstGeom>
          <a:solidFill>
            <a:srgbClr val="0000FF"/>
          </a:solidFill>
          <a:ln w="12700" algn="ctr">
            <a:solidFill>
              <a:schemeClr val="tx1"/>
            </a:solidFill>
            <a:miter lim="800000"/>
            <a:headEnd/>
            <a:tailEnd/>
          </a:ln>
          <a:effectLst/>
        </p:spPr>
        <p:txBody>
          <a:bodyPr wrap="none" anchor="ctr"/>
          <a:lstStyle/>
          <a:p>
            <a:pPr algn="ctr" eaLnBrk="1" hangingPunct="1"/>
            <a:endParaRPr lang="zh-CN" altLang="en-US" sz="900" b="1">
              <a:latin typeface="微软雅黑" pitchFamily="34" charset="-122"/>
              <a:ea typeface="微软雅黑" pitchFamily="34" charset="-122"/>
            </a:endParaRPr>
          </a:p>
        </p:txBody>
      </p:sp>
      <p:sp>
        <p:nvSpPr>
          <p:cNvPr id="388" name="Oval 402"/>
          <p:cNvSpPr>
            <a:spLocks noChangeArrowheads="1"/>
          </p:cNvSpPr>
          <p:nvPr/>
        </p:nvSpPr>
        <p:spPr bwMode="auto">
          <a:xfrm>
            <a:off x="5764523" y="1968373"/>
            <a:ext cx="456000" cy="420923"/>
          </a:xfrm>
          <a:prstGeom prst="ellipse">
            <a:avLst/>
          </a:prstGeom>
          <a:solidFill>
            <a:schemeClr val="bg1"/>
          </a:solidFill>
          <a:ln w="9525" algn="ctr">
            <a:solidFill>
              <a:schemeClr val="tx1"/>
            </a:solidFill>
            <a:round/>
            <a:headEnd/>
            <a:tailEnd/>
          </a:ln>
          <a:effectLst/>
          <a:extLst/>
        </p:spPr>
        <p:txBody>
          <a:bodyPr wrap="none" anchor="ctr"/>
          <a:lstStyle/>
          <a:p>
            <a:pPr algn="ctr" eaLnBrk="1" hangingPunct="1"/>
            <a:r>
              <a:rPr kumimoji="1" lang="en-US" altLang="zh-CN" sz="900" b="1">
                <a:latin typeface="微软雅黑" pitchFamily="34" charset="-122"/>
                <a:ea typeface="微软雅黑" pitchFamily="34" charset="-122"/>
              </a:rPr>
              <a:t>SMTP</a:t>
            </a:r>
          </a:p>
          <a:p>
            <a:pPr algn="ctr" eaLnBrk="1" hangingPunct="1"/>
            <a:r>
              <a:rPr kumimoji="1" lang="zh-CN" altLang="en-US" sz="900" b="1">
                <a:latin typeface="微软雅黑" pitchFamily="34" charset="-122"/>
                <a:ea typeface="微软雅黑" pitchFamily="34" charset="-122"/>
              </a:rPr>
              <a:t>服务器</a:t>
            </a:r>
          </a:p>
        </p:txBody>
      </p:sp>
      <p:sp>
        <p:nvSpPr>
          <p:cNvPr id="389" name="Oval 403"/>
          <p:cNvSpPr>
            <a:spLocks noChangeArrowheads="1"/>
          </p:cNvSpPr>
          <p:nvPr/>
        </p:nvSpPr>
        <p:spPr bwMode="auto">
          <a:xfrm>
            <a:off x="5764523" y="1504706"/>
            <a:ext cx="456000" cy="420924"/>
          </a:xfrm>
          <a:prstGeom prst="ellipse">
            <a:avLst/>
          </a:prstGeom>
          <a:solidFill>
            <a:srgbClr val="00FFCC"/>
          </a:solidFill>
          <a:ln w="9525">
            <a:solidFill>
              <a:schemeClr val="tx1"/>
            </a:solidFill>
            <a:round/>
            <a:headEnd/>
            <a:tailEnd/>
          </a:ln>
          <a:effectLst/>
          <a:extLst/>
        </p:spPr>
        <p:txBody>
          <a:bodyPr wrap="none" anchor="ctr"/>
          <a:lstStyle/>
          <a:p>
            <a:pPr algn="ctr" eaLnBrk="1" hangingPunct="1"/>
            <a:r>
              <a:rPr kumimoji="1" lang="en-US" altLang="zh-CN" sz="900" b="1">
                <a:latin typeface="微软雅黑" pitchFamily="34" charset="-122"/>
                <a:ea typeface="微软雅黑" pitchFamily="34" charset="-122"/>
              </a:rPr>
              <a:t>POP3</a:t>
            </a:r>
          </a:p>
          <a:p>
            <a:pPr algn="ctr" eaLnBrk="1" hangingPunct="1"/>
            <a:r>
              <a:rPr kumimoji="1" lang="zh-CN" altLang="en-US" sz="900" b="1">
                <a:latin typeface="微软雅黑" pitchFamily="34" charset="-122"/>
                <a:ea typeface="微软雅黑" pitchFamily="34" charset="-122"/>
              </a:rPr>
              <a:t>服务器</a:t>
            </a:r>
          </a:p>
        </p:txBody>
      </p:sp>
      <p:sp>
        <p:nvSpPr>
          <p:cNvPr id="390" name="Line 404"/>
          <p:cNvSpPr>
            <a:spLocks noChangeShapeType="1"/>
          </p:cNvSpPr>
          <p:nvPr/>
        </p:nvSpPr>
        <p:spPr bwMode="auto">
          <a:xfrm flipV="1">
            <a:off x="3298295" y="2179299"/>
            <a:ext cx="2465220" cy="0"/>
          </a:xfrm>
          <a:prstGeom prst="line">
            <a:avLst/>
          </a:prstGeom>
          <a:noFill/>
          <a:ln w="38100">
            <a:solidFill>
              <a:srgbClr val="FF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91" name="Oval 405"/>
          <p:cNvSpPr>
            <a:spLocks noChangeArrowheads="1"/>
          </p:cNvSpPr>
          <p:nvPr/>
        </p:nvSpPr>
        <p:spPr bwMode="auto">
          <a:xfrm>
            <a:off x="2888599" y="1504706"/>
            <a:ext cx="456001" cy="420924"/>
          </a:xfrm>
          <a:prstGeom prst="ellipse">
            <a:avLst/>
          </a:prstGeom>
          <a:solidFill>
            <a:schemeClr val="bg1"/>
          </a:solidFill>
          <a:ln w="9525">
            <a:solidFill>
              <a:schemeClr val="tx1"/>
            </a:solidFill>
            <a:round/>
            <a:headEnd/>
            <a:tailEnd/>
          </a:ln>
          <a:effectLst/>
          <a:extLst/>
        </p:spPr>
        <p:txBody>
          <a:bodyPr wrap="none" anchor="ctr"/>
          <a:lstStyle/>
          <a:p>
            <a:pPr algn="ctr" eaLnBrk="1" hangingPunct="1"/>
            <a:r>
              <a:rPr kumimoji="1" lang="en-US" altLang="zh-CN" sz="900" b="1">
                <a:latin typeface="微软雅黑" pitchFamily="34" charset="-122"/>
                <a:ea typeface="微软雅黑" pitchFamily="34" charset="-122"/>
              </a:rPr>
              <a:t>SMTP</a:t>
            </a:r>
          </a:p>
          <a:p>
            <a:pPr algn="ctr" eaLnBrk="1" hangingPunct="1"/>
            <a:r>
              <a:rPr kumimoji="1" lang="zh-CN" altLang="en-US" sz="900" b="1">
                <a:latin typeface="微软雅黑" pitchFamily="34" charset="-122"/>
                <a:ea typeface="微软雅黑" pitchFamily="34" charset="-122"/>
              </a:rPr>
              <a:t>服务器</a:t>
            </a:r>
          </a:p>
        </p:txBody>
      </p:sp>
      <p:sp>
        <p:nvSpPr>
          <p:cNvPr id="392" name="Oval 406"/>
          <p:cNvSpPr>
            <a:spLocks noChangeArrowheads="1"/>
          </p:cNvSpPr>
          <p:nvPr/>
        </p:nvSpPr>
        <p:spPr bwMode="auto">
          <a:xfrm>
            <a:off x="2888599" y="1968373"/>
            <a:ext cx="456001" cy="420923"/>
          </a:xfrm>
          <a:prstGeom prst="ellipse">
            <a:avLst/>
          </a:prstGeom>
          <a:solidFill>
            <a:srgbClr val="FFFF00"/>
          </a:solidFill>
          <a:ln w="9525" algn="ctr">
            <a:solidFill>
              <a:schemeClr val="tx1"/>
            </a:solidFill>
            <a:round/>
            <a:headEnd/>
            <a:tailEnd/>
          </a:ln>
          <a:effectLst/>
          <a:extLst/>
        </p:spPr>
        <p:txBody>
          <a:bodyPr wrap="none" anchor="ctr"/>
          <a:lstStyle/>
          <a:p>
            <a:pPr algn="ctr" eaLnBrk="1" hangingPunct="1"/>
            <a:r>
              <a:rPr kumimoji="1" lang="en-US" altLang="zh-CN" sz="900" b="1">
                <a:latin typeface="微软雅黑" pitchFamily="34" charset="-122"/>
                <a:ea typeface="微软雅黑" pitchFamily="34" charset="-122"/>
              </a:rPr>
              <a:t>SMTP</a:t>
            </a:r>
          </a:p>
          <a:p>
            <a:pPr algn="ctr" eaLnBrk="1" hangingPunct="1"/>
            <a:r>
              <a:rPr kumimoji="1" lang="zh-CN" altLang="en-US" sz="900" b="1">
                <a:latin typeface="微软雅黑" pitchFamily="34" charset="-122"/>
                <a:ea typeface="微软雅黑" pitchFamily="34" charset="-122"/>
              </a:rPr>
              <a:t>客户</a:t>
            </a:r>
          </a:p>
        </p:txBody>
      </p:sp>
      <p:sp>
        <p:nvSpPr>
          <p:cNvPr id="393" name="Text Box 407"/>
          <p:cNvSpPr txBox="1">
            <a:spLocks noChangeArrowheads="1"/>
          </p:cNvSpPr>
          <p:nvPr/>
        </p:nvSpPr>
        <p:spPr bwMode="auto">
          <a:xfrm>
            <a:off x="6770220" y="1099579"/>
            <a:ext cx="6463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900" b="1" dirty="0">
                <a:latin typeface="微软雅黑" pitchFamily="34" charset="-122"/>
                <a:ea typeface="微软雅黑" pitchFamily="34" charset="-122"/>
              </a:rPr>
              <a:t>接收方</a:t>
            </a:r>
            <a:endParaRPr kumimoji="1" lang="en-US" altLang="zh-CN" sz="900" b="1" dirty="0">
              <a:latin typeface="微软雅黑" pitchFamily="34" charset="-122"/>
              <a:ea typeface="微软雅黑" pitchFamily="34" charset="-122"/>
            </a:endParaRPr>
          </a:p>
          <a:p>
            <a:pPr algn="ctr" eaLnBrk="1" hangingPunct="1"/>
            <a:r>
              <a:rPr kumimoji="1" lang="zh-CN" altLang="en-US" sz="900" b="1" dirty="0">
                <a:solidFill>
                  <a:srgbClr val="C00000"/>
                </a:solidFill>
                <a:latin typeface="微软雅黑" pitchFamily="34" charset="-122"/>
                <a:ea typeface="微软雅黑" pitchFamily="34" charset="-122"/>
              </a:rPr>
              <a:t>用户代理</a:t>
            </a:r>
          </a:p>
        </p:txBody>
      </p:sp>
      <p:sp>
        <p:nvSpPr>
          <p:cNvPr id="394" name="Line 408"/>
          <p:cNvSpPr>
            <a:spLocks noChangeShapeType="1"/>
          </p:cNvSpPr>
          <p:nvPr/>
        </p:nvSpPr>
        <p:spPr bwMode="auto">
          <a:xfrm flipV="1">
            <a:off x="6220523" y="1715632"/>
            <a:ext cx="639206" cy="0"/>
          </a:xfrm>
          <a:prstGeom prst="line">
            <a:avLst/>
          </a:prstGeom>
          <a:noFill/>
          <a:ln w="38100">
            <a:solidFill>
              <a:srgbClr val="FF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95" name="Text Box 409"/>
          <p:cNvSpPr txBox="1">
            <a:spLocks noChangeArrowheads="1"/>
          </p:cNvSpPr>
          <p:nvPr/>
        </p:nvSpPr>
        <p:spPr bwMode="auto">
          <a:xfrm>
            <a:off x="4211303" y="2192307"/>
            <a:ext cx="673582"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900" b="1">
                <a:solidFill>
                  <a:srgbClr val="0000FF"/>
                </a:solidFill>
                <a:latin typeface="微软雅黑" pitchFamily="34" charset="-122"/>
                <a:ea typeface="微软雅黑" pitchFamily="34" charset="-122"/>
              </a:rPr>
              <a:t>TCP </a:t>
            </a:r>
            <a:r>
              <a:rPr kumimoji="1" lang="zh-CN" altLang="en-US" sz="900" b="1">
                <a:solidFill>
                  <a:srgbClr val="0000FF"/>
                </a:solidFill>
                <a:latin typeface="微软雅黑" pitchFamily="34" charset="-122"/>
                <a:ea typeface="微软雅黑" pitchFamily="34" charset="-122"/>
              </a:rPr>
              <a:t>连接</a:t>
            </a:r>
          </a:p>
        </p:txBody>
      </p:sp>
      <p:sp>
        <p:nvSpPr>
          <p:cNvPr id="396" name="Text Box 399"/>
          <p:cNvSpPr txBox="1">
            <a:spLocks noChangeArrowheads="1"/>
          </p:cNvSpPr>
          <p:nvPr/>
        </p:nvSpPr>
        <p:spPr bwMode="auto">
          <a:xfrm>
            <a:off x="1096459" y="1099579"/>
            <a:ext cx="53091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900" b="1" dirty="0">
                <a:latin typeface="微软雅黑" pitchFamily="34" charset="-122"/>
                <a:ea typeface="微软雅黑" pitchFamily="34" charset="-122"/>
              </a:rPr>
              <a:t>用户</a:t>
            </a:r>
            <a:endParaRPr kumimoji="1" lang="en-US" altLang="zh-CN" sz="900" b="1" dirty="0">
              <a:latin typeface="微软雅黑" pitchFamily="34" charset="-122"/>
              <a:ea typeface="微软雅黑" pitchFamily="34" charset="-122"/>
            </a:endParaRPr>
          </a:p>
          <a:p>
            <a:pPr algn="ctr" eaLnBrk="1" hangingPunct="1"/>
            <a:r>
              <a:rPr kumimoji="1" lang="zh-CN" altLang="en-US" sz="900" b="1" dirty="0">
                <a:latin typeface="微软雅黑" pitchFamily="34" charset="-122"/>
                <a:ea typeface="微软雅黑" pitchFamily="34" charset="-122"/>
              </a:rPr>
              <a:t>发件人</a:t>
            </a:r>
          </a:p>
        </p:txBody>
      </p:sp>
      <p:grpSp>
        <p:nvGrpSpPr>
          <p:cNvPr id="254" name="Group 247"/>
          <p:cNvGrpSpPr>
            <a:grpSpLocks/>
          </p:cNvGrpSpPr>
          <p:nvPr/>
        </p:nvGrpSpPr>
        <p:grpSpPr bwMode="auto">
          <a:xfrm>
            <a:off x="6953345" y="3415418"/>
            <a:ext cx="350305" cy="144024"/>
            <a:chOff x="5266" y="2029"/>
            <a:chExt cx="348" cy="155"/>
          </a:xfrm>
        </p:grpSpPr>
        <p:sp>
          <p:nvSpPr>
            <p:cNvPr id="255" name="Freeform 248"/>
            <p:cNvSpPr>
              <a:spLocks/>
            </p:cNvSpPr>
            <p:nvPr/>
          </p:nvSpPr>
          <p:spPr bwMode="auto">
            <a:xfrm>
              <a:off x="5266" y="2029"/>
              <a:ext cx="348" cy="155"/>
            </a:xfrm>
            <a:custGeom>
              <a:avLst/>
              <a:gdLst>
                <a:gd name="T0" fmla="*/ 0 w 2091"/>
                <a:gd name="T1" fmla="*/ 0 h 931"/>
                <a:gd name="T2" fmla="*/ 0 w 2091"/>
                <a:gd name="T3" fmla="*/ 0 h 931"/>
                <a:gd name="T4" fmla="*/ 0 w 2091"/>
                <a:gd name="T5" fmla="*/ 0 h 931"/>
                <a:gd name="T6" fmla="*/ 0 w 2091"/>
                <a:gd name="T7" fmla="*/ 0 h 931"/>
                <a:gd name="T8" fmla="*/ 0 w 2091"/>
                <a:gd name="T9" fmla="*/ 0 h 931"/>
                <a:gd name="T10" fmla="*/ 0 w 2091"/>
                <a:gd name="T11" fmla="*/ 0 h 931"/>
                <a:gd name="T12" fmla="*/ 0 w 2091"/>
                <a:gd name="T13" fmla="*/ 0 h 931"/>
                <a:gd name="T14" fmla="*/ 0 w 2091"/>
                <a:gd name="T15" fmla="*/ 0 h 931"/>
                <a:gd name="T16" fmla="*/ 0 w 2091"/>
                <a:gd name="T17" fmla="*/ 0 h 931"/>
                <a:gd name="T18" fmla="*/ 0 w 2091"/>
                <a:gd name="T19" fmla="*/ 0 h 931"/>
                <a:gd name="T20" fmla="*/ 0 w 2091"/>
                <a:gd name="T21" fmla="*/ 0 h 931"/>
                <a:gd name="T22" fmla="*/ 0 w 2091"/>
                <a:gd name="T23" fmla="*/ 0 h 931"/>
                <a:gd name="T24" fmla="*/ 0 w 2091"/>
                <a:gd name="T25" fmla="*/ 0 h 931"/>
                <a:gd name="T26" fmla="*/ 0 w 2091"/>
                <a:gd name="T27" fmla="*/ 0 h 931"/>
                <a:gd name="T28" fmla="*/ 0 w 2091"/>
                <a:gd name="T29" fmla="*/ 0 h 931"/>
                <a:gd name="T30" fmla="*/ 0 w 2091"/>
                <a:gd name="T31" fmla="*/ 0 h 931"/>
                <a:gd name="T32" fmla="*/ 0 w 2091"/>
                <a:gd name="T33" fmla="*/ 0 h 931"/>
                <a:gd name="T34" fmla="*/ 0 w 2091"/>
                <a:gd name="T35" fmla="*/ 0 h 931"/>
                <a:gd name="T36" fmla="*/ 0 w 2091"/>
                <a:gd name="T37" fmla="*/ 0 h 931"/>
                <a:gd name="T38" fmla="*/ 0 w 2091"/>
                <a:gd name="T39" fmla="*/ 0 h 931"/>
                <a:gd name="T40" fmla="*/ 0 w 2091"/>
                <a:gd name="T41" fmla="*/ 0 h 931"/>
                <a:gd name="T42" fmla="*/ 0 w 2091"/>
                <a:gd name="T43" fmla="*/ 0 h 931"/>
                <a:gd name="T44" fmla="*/ 0 w 2091"/>
                <a:gd name="T45" fmla="*/ 0 h 931"/>
                <a:gd name="T46" fmla="*/ 0 w 2091"/>
                <a:gd name="T47" fmla="*/ 0 h 931"/>
                <a:gd name="T48" fmla="*/ 0 w 2091"/>
                <a:gd name="T49" fmla="*/ 0 h 931"/>
                <a:gd name="T50" fmla="*/ 0 w 2091"/>
                <a:gd name="T51" fmla="*/ 0 h 931"/>
                <a:gd name="T52" fmla="*/ 0 w 2091"/>
                <a:gd name="T53" fmla="*/ 0 h 931"/>
                <a:gd name="T54" fmla="*/ 0 w 2091"/>
                <a:gd name="T55" fmla="*/ 0 h 931"/>
                <a:gd name="T56" fmla="*/ 0 w 2091"/>
                <a:gd name="T57" fmla="*/ 0 h 931"/>
                <a:gd name="T58" fmla="*/ 0 w 2091"/>
                <a:gd name="T59" fmla="*/ 0 h 931"/>
                <a:gd name="T60" fmla="*/ 0 w 2091"/>
                <a:gd name="T61" fmla="*/ 0 h 931"/>
                <a:gd name="T62" fmla="*/ 0 w 2091"/>
                <a:gd name="T63" fmla="*/ 0 h 931"/>
                <a:gd name="T64" fmla="*/ 0 w 2091"/>
                <a:gd name="T65" fmla="*/ 0 h 931"/>
                <a:gd name="T66" fmla="*/ 0 w 2091"/>
                <a:gd name="T67" fmla="*/ 0 h 931"/>
                <a:gd name="T68" fmla="*/ 0 w 2091"/>
                <a:gd name="T69" fmla="*/ 0 h 931"/>
                <a:gd name="T70" fmla="*/ 0 w 2091"/>
                <a:gd name="T71" fmla="*/ 0 h 931"/>
                <a:gd name="T72" fmla="*/ 0 w 2091"/>
                <a:gd name="T73" fmla="*/ 0 h 931"/>
                <a:gd name="T74" fmla="*/ 0 w 2091"/>
                <a:gd name="T75" fmla="*/ 0 h 931"/>
                <a:gd name="T76" fmla="*/ 0 w 2091"/>
                <a:gd name="T77" fmla="*/ 0 h 931"/>
                <a:gd name="T78" fmla="*/ 0 w 2091"/>
                <a:gd name="T79" fmla="*/ 0 h 931"/>
                <a:gd name="T80" fmla="*/ 0 w 2091"/>
                <a:gd name="T81" fmla="*/ 0 h 931"/>
                <a:gd name="T82" fmla="*/ 0 w 2091"/>
                <a:gd name="T83" fmla="*/ 0 h 931"/>
                <a:gd name="T84" fmla="*/ 0 w 2091"/>
                <a:gd name="T85" fmla="*/ 0 h 931"/>
                <a:gd name="T86" fmla="*/ 0 w 2091"/>
                <a:gd name="T87" fmla="*/ 0 h 931"/>
                <a:gd name="T88" fmla="*/ 0 w 2091"/>
                <a:gd name="T89" fmla="*/ 0 h 931"/>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2091" h="931">
                  <a:moveTo>
                    <a:pt x="182" y="927"/>
                  </a:moveTo>
                  <a:lnTo>
                    <a:pt x="5" y="905"/>
                  </a:lnTo>
                  <a:lnTo>
                    <a:pt x="0" y="695"/>
                  </a:lnTo>
                  <a:lnTo>
                    <a:pt x="9" y="537"/>
                  </a:lnTo>
                  <a:lnTo>
                    <a:pt x="100" y="442"/>
                  </a:lnTo>
                  <a:lnTo>
                    <a:pt x="210" y="387"/>
                  </a:lnTo>
                  <a:lnTo>
                    <a:pt x="460" y="296"/>
                  </a:lnTo>
                  <a:lnTo>
                    <a:pt x="828" y="207"/>
                  </a:lnTo>
                  <a:lnTo>
                    <a:pt x="900" y="201"/>
                  </a:lnTo>
                  <a:lnTo>
                    <a:pt x="948" y="207"/>
                  </a:lnTo>
                  <a:lnTo>
                    <a:pt x="960" y="188"/>
                  </a:lnTo>
                  <a:lnTo>
                    <a:pt x="980" y="169"/>
                  </a:lnTo>
                  <a:lnTo>
                    <a:pt x="1003" y="173"/>
                  </a:lnTo>
                  <a:lnTo>
                    <a:pt x="1035" y="176"/>
                  </a:lnTo>
                  <a:lnTo>
                    <a:pt x="1049" y="138"/>
                  </a:lnTo>
                  <a:lnTo>
                    <a:pt x="1077" y="118"/>
                  </a:lnTo>
                  <a:lnTo>
                    <a:pt x="1106" y="112"/>
                  </a:lnTo>
                  <a:lnTo>
                    <a:pt x="1144" y="112"/>
                  </a:lnTo>
                  <a:lnTo>
                    <a:pt x="1138" y="82"/>
                  </a:lnTo>
                  <a:lnTo>
                    <a:pt x="1182" y="0"/>
                  </a:lnTo>
                  <a:lnTo>
                    <a:pt x="2040" y="22"/>
                  </a:lnTo>
                  <a:lnTo>
                    <a:pt x="2037" y="110"/>
                  </a:lnTo>
                  <a:lnTo>
                    <a:pt x="2053" y="188"/>
                  </a:lnTo>
                  <a:lnTo>
                    <a:pt x="2065" y="244"/>
                  </a:lnTo>
                  <a:lnTo>
                    <a:pt x="2080" y="314"/>
                  </a:lnTo>
                  <a:lnTo>
                    <a:pt x="2091" y="427"/>
                  </a:lnTo>
                  <a:lnTo>
                    <a:pt x="2077" y="494"/>
                  </a:lnTo>
                  <a:lnTo>
                    <a:pt x="2053" y="557"/>
                  </a:lnTo>
                  <a:lnTo>
                    <a:pt x="2023" y="610"/>
                  </a:lnTo>
                  <a:lnTo>
                    <a:pt x="1983" y="629"/>
                  </a:lnTo>
                  <a:lnTo>
                    <a:pt x="1921" y="648"/>
                  </a:lnTo>
                  <a:lnTo>
                    <a:pt x="1838" y="673"/>
                  </a:lnTo>
                  <a:lnTo>
                    <a:pt x="1801" y="717"/>
                  </a:lnTo>
                  <a:lnTo>
                    <a:pt x="1757" y="754"/>
                  </a:lnTo>
                  <a:lnTo>
                    <a:pt x="1686" y="786"/>
                  </a:lnTo>
                  <a:lnTo>
                    <a:pt x="1605" y="812"/>
                  </a:lnTo>
                  <a:lnTo>
                    <a:pt x="1475" y="827"/>
                  </a:lnTo>
                  <a:lnTo>
                    <a:pt x="1364" y="827"/>
                  </a:lnTo>
                  <a:lnTo>
                    <a:pt x="1279" y="818"/>
                  </a:lnTo>
                  <a:lnTo>
                    <a:pt x="1202" y="812"/>
                  </a:lnTo>
                  <a:lnTo>
                    <a:pt x="1144" y="843"/>
                  </a:lnTo>
                  <a:lnTo>
                    <a:pt x="1031" y="837"/>
                  </a:lnTo>
                  <a:lnTo>
                    <a:pt x="582" y="901"/>
                  </a:lnTo>
                  <a:lnTo>
                    <a:pt x="386" y="931"/>
                  </a:lnTo>
                  <a:lnTo>
                    <a:pt x="182" y="927"/>
                  </a:lnTo>
                  <a:close/>
                </a:path>
              </a:pathLst>
            </a:custGeom>
            <a:solidFill>
              <a:srgbClr val="606060"/>
            </a:solidFill>
            <a:ln w="1588">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256" name="Freeform 249"/>
            <p:cNvSpPr>
              <a:spLocks/>
            </p:cNvSpPr>
            <p:nvPr/>
          </p:nvSpPr>
          <p:spPr bwMode="auto">
            <a:xfrm>
              <a:off x="5268" y="2043"/>
              <a:ext cx="342" cy="138"/>
            </a:xfrm>
            <a:custGeom>
              <a:avLst/>
              <a:gdLst>
                <a:gd name="T0" fmla="*/ 0 w 2049"/>
                <a:gd name="T1" fmla="*/ 0 h 829"/>
                <a:gd name="T2" fmla="*/ 0 w 2049"/>
                <a:gd name="T3" fmla="*/ 0 h 829"/>
                <a:gd name="T4" fmla="*/ 0 w 2049"/>
                <a:gd name="T5" fmla="*/ 0 h 829"/>
                <a:gd name="T6" fmla="*/ 0 w 2049"/>
                <a:gd name="T7" fmla="*/ 0 h 829"/>
                <a:gd name="T8" fmla="*/ 0 w 2049"/>
                <a:gd name="T9" fmla="*/ 0 h 829"/>
                <a:gd name="T10" fmla="*/ 0 w 2049"/>
                <a:gd name="T11" fmla="*/ 0 h 829"/>
                <a:gd name="T12" fmla="*/ 0 w 2049"/>
                <a:gd name="T13" fmla="*/ 0 h 829"/>
                <a:gd name="T14" fmla="*/ 0 w 2049"/>
                <a:gd name="T15" fmla="*/ 0 h 829"/>
                <a:gd name="T16" fmla="*/ 0 w 2049"/>
                <a:gd name="T17" fmla="*/ 0 h 829"/>
                <a:gd name="T18" fmla="*/ 0 w 2049"/>
                <a:gd name="T19" fmla="*/ 0 h 829"/>
                <a:gd name="T20" fmla="*/ 0 w 2049"/>
                <a:gd name="T21" fmla="*/ 0 h 829"/>
                <a:gd name="T22" fmla="*/ 0 w 2049"/>
                <a:gd name="T23" fmla="*/ 0 h 829"/>
                <a:gd name="T24" fmla="*/ 0 w 2049"/>
                <a:gd name="T25" fmla="*/ 0 h 829"/>
                <a:gd name="T26" fmla="*/ 0 w 2049"/>
                <a:gd name="T27" fmla="*/ 0 h 829"/>
                <a:gd name="T28" fmla="*/ 0 w 2049"/>
                <a:gd name="T29" fmla="*/ 0 h 829"/>
                <a:gd name="T30" fmla="*/ 0 w 2049"/>
                <a:gd name="T31" fmla="*/ 0 h 829"/>
                <a:gd name="T32" fmla="*/ 0 w 2049"/>
                <a:gd name="T33" fmla="*/ 0 h 829"/>
                <a:gd name="T34" fmla="*/ 0 w 2049"/>
                <a:gd name="T35" fmla="*/ 0 h 829"/>
                <a:gd name="T36" fmla="*/ 0 w 2049"/>
                <a:gd name="T37" fmla="*/ 0 h 829"/>
                <a:gd name="T38" fmla="*/ 0 w 2049"/>
                <a:gd name="T39" fmla="*/ 0 h 829"/>
                <a:gd name="T40" fmla="*/ 0 w 2049"/>
                <a:gd name="T41" fmla="*/ 0 h 829"/>
                <a:gd name="T42" fmla="*/ 0 w 2049"/>
                <a:gd name="T43" fmla="*/ 0 h 829"/>
                <a:gd name="T44" fmla="*/ 0 w 2049"/>
                <a:gd name="T45" fmla="*/ 0 h 829"/>
                <a:gd name="T46" fmla="*/ 0 w 2049"/>
                <a:gd name="T47" fmla="*/ 0 h 829"/>
                <a:gd name="T48" fmla="*/ 0 w 2049"/>
                <a:gd name="T49" fmla="*/ 0 h 829"/>
                <a:gd name="T50" fmla="*/ 0 w 2049"/>
                <a:gd name="T51" fmla="*/ 0 h 829"/>
                <a:gd name="T52" fmla="*/ 0 w 2049"/>
                <a:gd name="T53" fmla="*/ 0 h 829"/>
                <a:gd name="T54" fmla="*/ 0 w 2049"/>
                <a:gd name="T55" fmla="*/ 0 h 829"/>
                <a:gd name="T56" fmla="*/ 0 w 2049"/>
                <a:gd name="T57" fmla="*/ 0 h 829"/>
                <a:gd name="T58" fmla="*/ 0 w 2049"/>
                <a:gd name="T59" fmla="*/ 0 h 829"/>
                <a:gd name="T60" fmla="*/ 0 w 2049"/>
                <a:gd name="T61" fmla="*/ 0 h 829"/>
                <a:gd name="T62" fmla="*/ 0 w 2049"/>
                <a:gd name="T63" fmla="*/ 0 h 829"/>
                <a:gd name="T64" fmla="*/ 0 w 2049"/>
                <a:gd name="T65" fmla="*/ 0 h 829"/>
                <a:gd name="T66" fmla="*/ 0 w 2049"/>
                <a:gd name="T67" fmla="*/ 0 h 829"/>
                <a:gd name="T68" fmla="*/ 0 w 2049"/>
                <a:gd name="T69" fmla="*/ 0 h 829"/>
                <a:gd name="T70" fmla="*/ 0 w 2049"/>
                <a:gd name="T71" fmla="*/ 0 h 829"/>
                <a:gd name="T72" fmla="*/ 0 w 2049"/>
                <a:gd name="T73" fmla="*/ 0 h 829"/>
                <a:gd name="T74" fmla="*/ 0 w 2049"/>
                <a:gd name="T75" fmla="*/ 0 h 829"/>
                <a:gd name="T76" fmla="*/ 0 w 2049"/>
                <a:gd name="T77" fmla="*/ 0 h 829"/>
                <a:gd name="T78" fmla="*/ 0 w 2049"/>
                <a:gd name="T79" fmla="*/ 0 h 829"/>
                <a:gd name="T80" fmla="*/ 0 w 2049"/>
                <a:gd name="T81" fmla="*/ 0 h 829"/>
                <a:gd name="T82" fmla="*/ 0 w 2049"/>
                <a:gd name="T83" fmla="*/ 0 h 829"/>
                <a:gd name="T84" fmla="*/ 0 w 2049"/>
                <a:gd name="T85" fmla="*/ 0 h 829"/>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2049" h="829">
                  <a:moveTo>
                    <a:pt x="1982" y="31"/>
                  </a:moveTo>
                  <a:lnTo>
                    <a:pt x="1986" y="90"/>
                  </a:lnTo>
                  <a:lnTo>
                    <a:pt x="2010" y="67"/>
                  </a:lnTo>
                  <a:lnTo>
                    <a:pt x="2037" y="199"/>
                  </a:lnTo>
                  <a:lnTo>
                    <a:pt x="2049" y="353"/>
                  </a:lnTo>
                  <a:lnTo>
                    <a:pt x="1995" y="512"/>
                  </a:lnTo>
                  <a:lnTo>
                    <a:pt x="1868" y="549"/>
                  </a:lnTo>
                  <a:lnTo>
                    <a:pt x="1882" y="512"/>
                  </a:lnTo>
                  <a:lnTo>
                    <a:pt x="1814" y="567"/>
                  </a:lnTo>
                  <a:lnTo>
                    <a:pt x="1754" y="624"/>
                  </a:lnTo>
                  <a:lnTo>
                    <a:pt x="1622" y="688"/>
                  </a:lnTo>
                  <a:lnTo>
                    <a:pt x="1460" y="701"/>
                  </a:lnTo>
                  <a:lnTo>
                    <a:pt x="1264" y="710"/>
                  </a:lnTo>
                  <a:lnTo>
                    <a:pt x="1181" y="701"/>
                  </a:lnTo>
                  <a:lnTo>
                    <a:pt x="1255" y="669"/>
                  </a:lnTo>
                  <a:lnTo>
                    <a:pt x="1287" y="589"/>
                  </a:lnTo>
                  <a:lnTo>
                    <a:pt x="1228" y="656"/>
                  </a:lnTo>
                  <a:lnTo>
                    <a:pt x="1155" y="697"/>
                  </a:lnTo>
                  <a:lnTo>
                    <a:pt x="1086" y="733"/>
                  </a:lnTo>
                  <a:lnTo>
                    <a:pt x="1017" y="724"/>
                  </a:lnTo>
                  <a:lnTo>
                    <a:pt x="1063" y="692"/>
                  </a:lnTo>
                  <a:lnTo>
                    <a:pt x="1109" y="652"/>
                  </a:lnTo>
                  <a:lnTo>
                    <a:pt x="1036" y="678"/>
                  </a:lnTo>
                  <a:lnTo>
                    <a:pt x="963" y="733"/>
                  </a:lnTo>
                  <a:lnTo>
                    <a:pt x="726" y="761"/>
                  </a:lnTo>
                  <a:lnTo>
                    <a:pt x="491" y="797"/>
                  </a:lnTo>
                  <a:lnTo>
                    <a:pt x="409" y="793"/>
                  </a:lnTo>
                  <a:lnTo>
                    <a:pt x="495" y="742"/>
                  </a:lnTo>
                  <a:lnTo>
                    <a:pt x="581" y="724"/>
                  </a:lnTo>
                  <a:lnTo>
                    <a:pt x="486" y="720"/>
                  </a:lnTo>
                  <a:lnTo>
                    <a:pt x="414" y="752"/>
                  </a:lnTo>
                  <a:lnTo>
                    <a:pt x="319" y="815"/>
                  </a:lnTo>
                  <a:lnTo>
                    <a:pt x="386" y="720"/>
                  </a:lnTo>
                  <a:lnTo>
                    <a:pt x="473" y="669"/>
                  </a:lnTo>
                  <a:lnTo>
                    <a:pt x="359" y="692"/>
                  </a:lnTo>
                  <a:lnTo>
                    <a:pt x="300" y="765"/>
                  </a:lnTo>
                  <a:lnTo>
                    <a:pt x="287" y="829"/>
                  </a:lnTo>
                  <a:lnTo>
                    <a:pt x="214" y="742"/>
                  </a:lnTo>
                  <a:lnTo>
                    <a:pt x="140" y="701"/>
                  </a:lnTo>
                  <a:lnTo>
                    <a:pt x="182" y="746"/>
                  </a:lnTo>
                  <a:lnTo>
                    <a:pt x="241" y="829"/>
                  </a:lnTo>
                  <a:lnTo>
                    <a:pt x="59" y="793"/>
                  </a:lnTo>
                  <a:lnTo>
                    <a:pt x="23" y="778"/>
                  </a:lnTo>
                  <a:lnTo>
                    <a:pt x="0" y="674"/>
                  </a:lnTo>
                  <a:lnTo>
                    <a:pt x="13" y="530"/>
                  </a:lnTo>
                  <a:lnTo>
                    <a:pt x="40" y="435"/>
                  </a:lnTo>
                  <a:lnTo>
                    <a:pt x="155" y="362"/>
                  </a:lnTo>
                  <a:lnTo>
                    <a:pt x="296" y="298"/>
                  </a:lnTo>
                  <a:lnTo>
                    <a:pt x="572" y="207"/>
                  </a:lnTo>
                  <a:lnTo>
                    <a:pt x="795" y="145"/>
                  </a:lnTo>
                  <a:lnTo>
                    <a:pt x="917" y="135"/>
                  </a:lnTo>
                  <a:lnTo>
                    <a:pt x="968" y="207"/>
                  </a:lnTo>
                  <a:lnTo>
                    <a:pt x="1123" y="285"/>
                  </a:lnTo>
                  <a:lnTo>
                    <a:pt x="1040" y="217"/>
                  </a:lnTo>
                  <a:lnTo>
                    <a:pt x="977" y="182"/>
                  </a:lnTo>
                  <a:lnTo>
                    <a:pt x="953" y="131"/>
                  </a:lnTo>
                  <a:lnTo>
                    <a:pt x="963" y="108"/>
                  </a:lnTo>
                  <a:lnTo>
                    <a:pt x="1008" y="108"/>
                  </a:lnTo>
                  <a:lnTo>
                    <a:pt x="1036" y="135"/>
                  </a:lnTo>
                  <a:lnTo>
                    <a:pt x="1063" y="163"/>
                  </a:lnTo>
                  <a:lnTo>
                    <a:pt x="1132" y="190"/>
                  </a:lnTo>
                  <a:lnTo>
                    <a:pt x="1068" y="135"/>
                  </a:lnTo>
                  <a:lnTo>
                    <a:pt x="1040" y="95"/>
                  </a:lnTo>
                  <a:lnTo>
                    <a:pt x="1059" y="67"/>
                  </a:lnTo>
                  <a:lnTo>
                    <a:pt x="1113" y="50"/>
                  </a:lnTo>
                  <a:lnTo>
                    <a:pt x="1186" y="113"/>
                  </a:lnTo>
                  <a:lnTo>
                    <a:pt x="1255" y="154"/>
                  </a:lnTo>
                  <a:lnTo>
                    <a:pt x="1173" y="63"/>
                  </a:lnTo>
                  <a:lnTo>
                    <a:pt x="1145" y="27"/>
                  </a:lnTo>
                  <a:lnTo>
                    <a:pt x="1145" y="0"/>
                  </a:lnTo>
                  <a:lnTo>
                    <a:pt x="1213" y="10"/>
                  </a:lnTo>
                  <a:lnTo>
                    <a:pt x="1277" y="54"/>
                  </a:lnTo>
                  <a:lnTo>
                    <a:pt x="1319" y="86"/>
                  </a:lnTo>
                  <a:lnTo>
                    <a:pt x="1514" y="104"/>
                  </a:lnTo>
                  <a:lnTo>
                    <a:pt x="1508" y="54"/>
                  </a:lnTo>
                  <a:lnTo>
                    <a:pt x="1567" y="35"/>
                  </a:lnTo>
                  <a:lnTo>
                    <a:pt x="1567" y="99"/>
                  </a:lnTo>
                  <a:lnTo>
                    <a:pt x="1626" y="113"/>
                  </a:lnTo>
                  <a:lnTo>
                    <a:pt x="1754" y="131"/>
                  </a:lnTo>
                  <a:lnTo>
                    <a:pt x="1745" y="63"/>
                  </a:lnTo>
                  <a:lnTo>
                    <a:pt x="1790" y="63"/>
                  </a:lnTo>
                  <a:lnTo>
                    <a:pt x="1795" y="131"/>
                  </a:lnTo>
                  <a:lnTo>
                    <a:pt x="1868" y="127"/>
                  </a:lnTo>
                  <a:lnTo>
                    <a:pt x="1946" y="108"/>
                  </a:lnTo>
                  <a:lnTo>
                    <a:pt x="1950" y="54"/>
                  </a:lnTo>
                  <a:lnTo>
                    <a:pt x="1982" y="31"/>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57" name="Freeform 250"/>
            <p:cNvSpPr>
              <a:spLocks/>
            </p:cNvSpPr>
            <p:nvPr/>
          </p:nvSpPr>
          <p:spPr bwMode="auto">
            <a:xfrm>
              <a:off x="5515" y="2093"/>
              <a:ext cx="47" cy="8"/>
            </a:xfrm>
            <a:custGeom>
              <a:avLst/>
              <a:gdLst>
                <a:gd name="T0" fmla="*/ 0 w 280"/>
                <a:gd name="T1" fmla="*/ 0 h 48"/>
                <a:gd name="T2" fmla="*/ 0 w 280"/>
                <a:gd name="T3" fmla="*/ 0 h 48"/>
                <a:gd name="T4" fmla="*/ 0 w 280"/>
                <a:gd name="T5" fmla="*/ 0 h 48"/>
                <a:gd name="T6" fmla="*/ 0 w 280"/>
                <a:gd name="T7" fmla="*/ 0 h 4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0" h="48">
                  <a:moveTo>
                    <a:pt x="280" y="0"/>
                  </a:moveTo>
                  <a:lnTo>
                    <a:pt x="149" y="48"/>
                  </a:lnTo>
                  <a:lnTo>
                    <a:pt x="0" y="35"/>
                  </a:lnTo>
                  <a:lnTo>
                    <a:pt x="28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58" name="Freeform 251"/>
            <p:cNvSpPr>
              <a:spLocks/>
            </p:cNvSpPr>
            <p:nvPr/>
          </p:nvSpPr>
          <p:spPr bwMode="auto">
            <a:xfrm>
              <a:off x="5580" y="2080"/>
              <a:ext cx="28" cy="10"/>
            </a:xfrm>
            <a:custGeom>
              <a:avLst/>
              <a:gdLst>
                <a:gd name="T0" fmla="*/ 0 w 170"/>
                <a:gd name="T1" fmla="*/ 0 h 57"/>
                <a:gd name="T2" fmla="*/ 0 w 170"/>
                <a:gd name="T3" fmla="*/ 0 h 57"/>
                <a:gd name="T4" fmla="*/ 0 w 170"/>
                <a:gd name="T5" fmla="*/ 0 h 57"/>
                <a:gd name="T6" fmla="*/ 0 w 170"/>
                <a:gd name="T7" fmla="*/ 0 h 57"/>
                <a:gd name="T8" fmla="*/ 0 w 170"/>
                <a:gd name="T9" fmla="*/ 0 h 5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0" h="57">
                  <a:moveTo>
                    <a:pt x="170" y="0"/>
                  </a:moveTo>
                  <a:lnTo>
                    <a:pt x="125" y="35"/>
                  </a:lnTo>
                  <a:lnTo>
                    <a:pt x="0" y="53"/>
                  </a:lnTo>
                  <a:lnTo>
                    <a:pt x="130" y="57"/>
                  </a:lnTo>
                  <a:lnTo>
                    <a:pt x="17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59" name="Freeform 252"/>
            <p:cNvSpPr>
              <a:spLocks/>
            </p:cNvSpPr>
            <p:nvPr/>
          </p:nvSpPr>
          <p:spPr bwMode="auto">
            <a:xfrm>
              <a:off x="5445" y="2073"/>
              <a:ext cx="44" cy="24"/>
            </a:xfrm>
            <a:custGeom>
              <a:avLst/>
              <a:gdLst>
                <a:gd name="T0" fmla="*/ 0 w 263"/>
                <a:gd name="T1" fmla="*/ 0 h 143"/>
                <a:gd name="T2" fmla="*/ 0 w 263"/>
                <a:gd name="T3" fmla="*/ 0 h 143"/>
                <a:gd name="T4" fmla="*/ 0 w 263"/>
                <a:gd name="T5" fmla="*/ 0 h 143"/>
                <a:gd name="T6" fmla="*/ 0 w 263"/>
                <a:gd name="T7" fmla="*/ 0 h 143"/>
                <a:gd name="T8" fmla="*/ 0 w 263"/>
                <a:gd name="T9" fmla="*/ 0 h 143"/>
                <a:gd name="T10" fmla="*/ 0 w 263"/>
                <a:gd name="T11" fmla="*/ 0 h 143"/>
                <a:gd name="T12" fmla="*/ 0 w 263"/>
                <a:gd name="T13" fmla="*/ 0 h 143"/>
                <a:gd name="T14" fmla="*/ 0 w 263"/>
                <a:gd name="T15" fmla="*/ 0 h 143"/>
                <a:gd name="T16" fmla="*/ 0 w 263"/>
                <a:gd name="T17" fmla="*/ 0 h 14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63" h="143">
                  <a:moveTo>
                    <a:pt x="263" y="0"/>
                  </a:moveTo>
                  <a:lnTo>
                    <a:pt x="145" y="13"/>
                  </a:lnTo>
                  <a:lnTo>
                    <a:pt x="122" y="31"/>
                  </a:lnTo>
                  <a:lnTo>
                    <a:pt x="122" y="76"/>
                  </a:lnTo>
                  <a:lnTo>
                    <a:pt x="113" y="124"/>
                  </a:lnTo>
                  <a:lnTo>
                    <a:pt x="0" y="143"/>
                  </a:lnTo>
                  <a:lnTo>
                    <a:pt x="136" y="138"/>
                  </a:lnTo>
                  <a:lnTo>
                    <a:pt x="159" y="48"/>
                  </a:lnTo>
                  <a:lnTo>
                    <a:pt x="263"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60" name="Freeform 253"/>
            <p:cNvSpPr>
              <a:spLocks/>
            </p:cNvSpPr>
            <p:nvPr/>
          </p:nvSpPr>
          <p:spPr bwMode="auto">
            <a:xfrm>
              <a:off x="5303" y="2127"/>
              <a:ext cx="142" cy="35"/>
            </a:xfrm>
            <a:custGeom>
              <a:avLst/>
              <a:gdLst>
                <a:gd name="T0" fmla="*/ 0 w 853"/>
                <a:gd name="T1" fmla="*/ 0 h 212"/>
                <a:gd name="T2" fmla="*/ 0 w 853"/>
                <a:gd name="T3" fmla="*/ 0 h 212"/>
                <a:gd name="T4" fmla="*/ 0 w 853"/>
                <a:gd name="T5" fmla="*/ 0 h 212"/>
                <a:gd name="T6" fmla="*/ 0 w 853"/>
                <a:gd name="T7" fmla="*/ 0 h 212"/>
                <a:gd name="T8" fmla="*/ 0 w 853"/>
                <a:gd name="T9" fmla="*/ 0 h 212"/>
                <a:gd name="T10" fmla="*/ 0 w 853"/>
                <a:gd name="T11" fmla="*/ 0 h 212"/>
                <a:gd name="T12" fmla="*/ 0 w 853"/>
                <a:gd name="T13" fmla="*/ 0 h 212"/>
                <a:gd name="T14" fmla="*/ 0 w 853"/>
                <a:gd name="T15" fmla="*/ 0 h 212"/>
                <a:gd name="T16" fmla="*/ 0 w 853"/>
                <a:gd name="T17" fmla="*/ 0 h 212"/>
                <a:gd name="T18" fmla="*/ 0 w 853"/>
                <a:gd name="T19" fmla="*/ 0 h 212"/>
                <a:gd name="T20" fmla="*/ 0 w 853"/>
                <a:gd name="T21" fmla="*/ 0 h 212"/>
                <a:gd name="T22" fmla="*/ 0 w 853"/>
                <a:gd name="T23" fmla="*/ 0 h 212"/>
                <a:gd name="T24" fmla="*/ 0 w 853"/>
                <a:gd name="T25" fmla="*/ 0 h 212"/>
                <a:gd name="T26" fmla="*/ 0 w 853"/>
                <a:gd name="T27" fmla="*/ 0 h 21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853" h="212">
                  <a:moveTo>
                    <a:pt x="853" y="0"/>
                  </a:moveTo>
                  <a:lnTo>
                    <a:pt x="636" y="10"/>
                  </a:lnTo>
                  <a:lnTo>
                    <a:pt x="413" y="63"/>
                  </a:lnTo>
                  <a:lnTo>
                    <a:pt x="249" y="71"/>
                  </a:lnTo>
                  <a:lnTo>
                    <a:pt x="114" y="99"/>
                  </a:lnTo>
                  <a:lnTo>
                    <a:pt x="64" y="170"/>
                  </a:lnTo>
                  <a:lnTo>
                    <a:pt x="0" y="212"/>
                  </a:lnTo>
                  <a:lnTo>
                    <a:pt x="64" y="198"/>
                  </a:lnTo>
                  <a:lnTo>
                    <a:pt x="123" y="117"/>
                  </a:lnTo>
                  <a:lnTo>
                    <a:pt x="304" y="81"/>
                  </a:lnTo>
                  <a:lnTo>
                    <a:pt x="413" y="81"/>
                  </a:lnTo>
                  <a:lnTo>
                    <a:pt x="500" y="63"/>
                  </a:lnTo>
                  <a:lnTo>
                    <a:pt x="649" y="23"/>
                  </a:lnTo>
                  <a:lnTo>
                    <a:pt x="853"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grpSp>
      <p:sp>
        <p:nvSpPr>
          <p:cNvPr id="2" name="Rectangle 17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17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412" name="对象 411"/>
          <p:cNvGraphicFramePr>
            <a:graphicFrameLocks noChangeAspect="1"/>
          </p:cNvGraphicFramePr>
          <p:nvPr>
            <p:extLst>
              <p:ext uri="{D42A27DB-BD31-4B8C-83A1-F6EECF244321}">
                <p14:modId xmlns:p14="http://schemas.microsoft.com/office/powerpoint/2010/main" val="3162079210"/>
              </p:ext>
            </p:extLst>
          </p:nvPr>
        </p:nvGraphicFramePr>
        <p:xfrm>
          <a:off x="1234937" y="1486630"/>
          <a:ext cx="440021" cy="504000"/>
        </p:xfrm>
        <a:graphic>
          <a:graphicData uri="http://schemas.openxmlformats.org/presentationml/2006/ole">
            <mc:AlternateContent xmlns:mc="http://schemas.openxmlformats.org/markup-compatibility/2006">
              <mc:Choice xmlns:v="urn:schemas-microsoft-com:vml" Requires="v">
                <p:oleObj spid="_x0000_s26724" name="Visio" r:id="rId6" imgW="3561172" imgH="4347469" progId="">
                  <p:embed/>
                </p:oleObj>
              </mc:Choice>
              <mc:Fallback>
                <p:oleObj name="Visio" r:id="rId6" imgW="3561172" imgH="4347469" progId="">
                  <p:embed/>
                  <p:pic>
                    <p:nvPicPr>
                      <p:cNvPr id="0" name="Picture 88"/>
                      <p:cNvPicPr>
                        <a:picLocks noChangeAspect="1" noChangeArrowheads="1"/>
                      </p:cNvPicPr>
                      <p:nvPr/>
                    </p:nvPicPr>
                    <p:blipFill>
                      <a:blip r:embed="rId7">
                        <a:extLst>
                          <a:ext uri="{28A0092B-C50C-407E-A947-70E740481C1C}">
                            <a14:useLocalDpi xmlns:a14="http://schemas.microsoft.com/office/drawing/2010/main" val="0"/>
                          </a:ext>
                        </a:extLst>
                      </a:blip>
                      <a:srcRect l="5348" t="4167" r="4546" b="11185"/>
                      <a:stretch>
                        <a:fillRect/>
                      </a:stretch>
                    </p:blipFill>
                    <p:spPr bwMode="auto">
                      <a:xfrm>
                        <a:off x="1234937" y="1486630"/>
                        <a:ext cx="440021" cy="504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13" name="Rectangle 18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414" name="对象 413"/>
          <p:cNvGraphicFramePr>
            <a:graphicFrameLocks noChangeAspect="1"/>
          </p:cNvGraphicFramePr>
          <p:nvPr>
            <p:extLst>
              <p:ext uri="{D42A27DB-BD31-4B8C-83A1-F6EECF244321}">
                <p14:modId xmlns:p14="http://schemas.microsoft.com/office/powerpoint/2010/main" val="171774528"/>
              </p:ext>
            </p:extLst>
          </p:nvPr>
        </p:nvGraphicFramePr>
        <p:xfrm>
          <a:off x="7436052" y="1486630"/>
          <a:ext cx="443938" cy="504000"/>
        </p:xfrm>
        <a:graphic>
          <a:graphicData uri="http://schemas.openxmlformats.org/presentationml/2006/ole">
            <mc:AlternateContent xmlns:mc="http://schemas.openxmlformats.org/markup-compatibility/2006">
              <mc:Choice xmlns:v="urn:schemas-microsoft-com:vml" Requires="v">
                <p:oleObj spid="_x0000_s26725" name="Visio" r:id="rId8" imgW="3561172" imgH="4347469" progId="">
                  <p:embed/>
                </p:oleObj>
              </mc:Choice>
              <mc:Fallback>
                <p:oleObj name="Visio" r:id="rId8" imgW="3561172" imgH="4347469" progId="">
                  <p:embed/>
                  <p:pic>
                    <p:nvPicPr>
                      <p:cNvPr id="0" name="Picture 89"/>
                      <p:cNvPicPr>
                        <a:picLocks noChangeAspect="1" noChangeArrowheads="1"/>
                      </p:cNvPicPr>
                      <p:nvPr/>
                    </p:nvPicPr>
                    <p:blipFill>
                      <a:blip r:embed="rId9">
                        <a:extLst>
                          <a:ext uri="{28A0092B-C50C-407E-A947-70E740481C1C}">
                            <a14:useLocalDpi xmlns:a14="http://schemas.microsoft.com/office/drawing/2010/main" val="0"/>
                          </a:ext>
                        </a:extLst>
                      </a:blip>
                      <a:srcRect l="4546" t="3947" r="4546" b="11403"/>
                      <a:stretch>
                        <a:fillRect/>
                      </a:stretch>
                    </p:blipFill>
                    <p:spPr bwMode="auto">
                      <a:xfrm>
                        <a:off x="7436052" y="1486630"/>
                        <a:ext cx="443938" cy="504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22" name="Text Box 399"/>
          <p:cNvSpPr txBox="1">
            <a:spLocks noChangeArrowheads="1"/>
          </p:cNvSpPr>
          <p:nvPr/>
        </p:nvSpPr>
        <p:spPr bwMode="auto">
          <a:xfrm>
            <a:off x="7471795" y="1099579"/>
            <a:ext cx="53091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900" b="1" dirty="0">
                <a:latin typeface="微软雅黑" pitchFamily="34" charset="-122"/>
                <a:ea typeface="微软雅黑" pitchFamily="34" charset="-122"/>
              </a:rPr>
              <a:t>用户</a:t>
            </a:r>
            <a:endParaRPr kumimoji="1" lang="en-US" altLang="zh-CN" sz="900" b="1" dirty="0">
              <a:latin typeface="微软雅黑" pitchFamily="34" charset="-122"/>
              <a:ea typeface="微软雅黑" pitchFamily="34" charset="-122"/>
            </a:endParaRPr>
          </a:p>
          <a:p>
            <a:pPr algn="ctr" eaLnBrk="1" hangingPunct="1"/>
            <a:r>
              <a:rPr kumimoji="1" lang="zh-CN" altLang="en-US" sz="900" b="1" dirty="0">
                <a:latin typeface="微软雅黑" pitchFamily="34" charset="-122"/>
                <a:ea typeface="微软雅黑" pitchFamily="34" charset="-122"/>
              </a:rPr>
              <a:t>收件人</a:t>
            </a:r>
          </a:p>
        </p:txBody>
      </p:sp>
      <p:sp>
        <p:nvSpPr>
          <p:cNvPr id="3" name="矩形 2"/>
          <p:cNvSpPr/>
          <p:nvPr/>
        </p:nvSpPr>
        <p:spPr>
          <a:xfrm>
            <a:off x="7609001" y="2461395"/>
            <a:ext cx="787419" cy="1722138"/>
          </a:xfrm>
          <a:prstGeom prst="rect">
            <a:avLst/>
          </a:prstGeom>
          <a:solidFill>
            <a:srgbClr val="FFFF99"/>
          </a:solidFill>
        </p:spPr>
        <p:txBody>
          <a:bodyPr wrap="square">
            <a:spAutoFit/>
          </a:bodyPr>
          <a:lstStyle/>
          <a:p>
            <a:pPr>
              <a:lnSpc>
                <a:spcPts val="1600"/>
              </a:lnSpc>
            </a:pPr>
            <a:r>
              <a:rPr lang="zh-CN" altLang="en-US" sz="1300" b="1" dirty="0">
                <a:solidFill>
                  <a:srgbClr val="C00000"/>
                </a:solidFill>
                <a:latin typeface="微软雅黑" pitchFamily="34" charset="-122"/>
                <a:ea typeface="微软雅黑" pitchFamily="34" charset="-122"/>
              </a:rPr>
              <a:t>注意：</a:t>
            </a:r>
            <a:r>
              <a:rPr lang="zh-CN" altLang="en-US" sz="1300" b="1" dirty="0">
                <a:latin typeface="微软雅黑" pitchFamily="34" charset="-122"/>
                <a:ea typeface="微软雅黑" pitchFamily="34" charset="-122"/>
              </a:rPr>
              <a:t>邮件不会在互联网中的某个中间邮件服务器落地。</a:t>
            </a:r>
          </a:p>
        </p:txBody>
      </p:sp>
    </p:spTree>
    <p:extLst>
      <p:ext uri="{BB962C8B-B14F-4D97-AF65-F5344CB8AC3E}">
        <p14:creationId xmlns:p14="http://schemas.microsoft.com/office/powerpoint/2010/main" val="2046911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1000"/>
                                        <p:tgtEl>
                                          <p:spTgt spid="3"/>
                                        </p:tgtEl>
                                      </p:cBhvr>
                                    </p:animEffect>
                                  </p:childTnLst>
                                </p:cTn>
                              </p:par>
                            </p:childTnLst>
                          </p:cTn>
                        </p:par>
                        <p:par>
                          <p:cTn id="8" fill="hold">
                            <p:stCondLst>
                              <p:cond delay="1000"/>
                            </p:stCondLst>
                            <p:childTnLst>
                              <p:par>
                                <p:cTn id="9" presetID="35" presetClass="emph" presetSubtype="0" repeatCount="3000" fill="hold" grpId="1" nodeType="afterEffect">
                                  <p:stCondLst>
                                    <p:cond delay="0"/>
                                  </p:stCondLst>
                                  <p:childTnLst>
                                    <p:anim calcmode="discrete" valueType="str">
                                      <p:cBhvr>
                                        <p:cTn id="10" dur="1000" fill="hold"/>
                                        <p:tgtEl>
                                          <p:spTgt spid="3"/>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4"/>
          <p:cNvSpPr/>
          <p:nvPr/>
        </p:nvSpPr>
        <p:spPr>
          <a:xfrm>
            <a:off x="556963" y="1057072"/>
            <a:ext cx="8048776" cy="331493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AutoShape 5"/>
          <p:cNvSpPr>
            <a:spLocks noChangeArrowheads="1"/>
          </p:cNvSpPr>
          <p:nvPr/>
        </p:nvSpPr>
        <p:spPr bwMode="auto">
          <a:xfrm>
            <a:off x="556963" y="633865"/>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7" name="Rectangle 6"/>
          <p:cNvSpPr>
            <a:spLocks noChangeArrowheads="1"/>
          </p:cNvSpPr>
          <p:nvPr/>
        </p:nvSpPr>
        <p:spPr bwMode="auto">
          <a:xfrm>
            <a:off x="2783425" y="600654"/>
            <a:ext cx="359585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电子邮件的最主要的组成构件</a:t>
            </a:r>
          </a:p>
        </p:txBody>
      </p:sp>
      <p:graphicFrame>
        <p:nvGraphicFramePr>
          <p:cNvPr id="8" name="Object 383"/>
          <p:cNvGraphicFramePr>
            <a:graphicFrameLocks noChangeAspect="1"/>
          </p:cNvGraphicFramePr>
          <p:nvPr>
            <p:extLst>
              <p:ext uri="{D42A27DB-BD31-4B8C-83A1-F6EECF244321}">
                <p14:modId xmlns:p14="http://schemas.microsoft.com/office/powerpoint/2010/main" val="4268814922"/>
              </p:ext>
            </p:extLst>
          </p:nvPr>
        </p:nvGraphicFramePr>
        <p:xfrm>
          <a:off x="3846905" y="3061396"/>
          <a:ext cx="1597512" cy="842777"/>
        </p:xfrm>
        <a:graphic>
          <a:graphicData uri="http://schemas.openxmlformats.org/presentationml/2006/ole">
            <mc:AlternateContent xmlns:mc="http://schemas.openxmlformats.org/markup-compatibility/2006">
              <mc:Choice xmlns:v="urn:schemas-microsoft-com:vml" Requires="v">
                <p:oleObj spid="_x0000_s27746" name="VISIO" r:id="rId3" imgW="1687068" imgH="964692" progId="">
                  <p:embed/>
                </p:oleObj>
              </mc:Choice>
              <mc:Fallback>
                <p:oleObj name="VISIO" r:id="rId3" imgW="1687068" imgH="964692" progId="">
                  <p:embed/>
                  <p:pic>
                    <p:nvPicPr>
                      <p:cNvPr id="0" name="Picture 8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46905" y="3061396"/>
                        <a:ext cx="1597512" cy="842777"/>
                      </a:xfrm>
                      <a:prstGeom prst="rect">
                        <a:avLst/>
                      </a:prstGeom>
                      <a:noFill/>
                      <a:ln>
                        <a:noFill/>
                      </a:ln>
                      <a:effectLst>
                        <a:outerShdw dist="25400" dir="54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graphicFrame>
        <p:nvGraphicFramePr>
          <p:cNvPr id="9" name="Object 383"/>
          <p:cNvGraphicFramePr>
            <a:graphicFrameLocks noChangeAspect="1"/>
          </p:cNvGraphicFramePr>
          <p:nvPr>
            <p:extLst>
              <p:ext uri="{D42A27DB-BD31-4B8C-83A1-F6EECF244321}">
                <p14:modId xmlns:p14="http://schemas.microsoft.com/office/powerpoint/2010/main" val="3648282673"/>
              </p:ext>
            </p:extLst>
          </p:nvPr>
        </p:nvGraphicFramePr>
        <p:xfrm>
          <a:off x="5780655" y="2998336"/>
          <a:ext cx="1597279" cy="842777"/>
        </p:xfrm>
        <a:graphic>
          <a:graphicData uri="http://schemas.openxmlformats.org/presentationml/2006/ole">
            <mc:AlternateContent xmlns:mc="http://schemas.openxmlformats.org/markup-compatibility/2006">
              <mc:Choice xmlns:v="urn:schemas-microsoft-com:vml" Requires="v">
                <p:oleObj spid="_x0000_s27747" name="VISIO" r:id="rId5" imgW="1687068" imgH="964692" progId="">
                  <p:embed/>
                </p:oleObj>
              </mc:Choice>
              <mc:Fallback>
                <p:oleObj name="VISIO" r:id="rId5" imgW="1687068" imgH="964692" progId="">
                  <p:embed/>
                  <p:pic>
                    <p:nvPicPr>
                      <p:cNvPr id="0" name="Picture 8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80655" y="2998336"/>
                        <a:ext cx="1597279" cy="842777"/>
                      </a:xfrm>
                      <a:prstGeom prst="rect">
                        <a:avLst/>
                      </a:prstGeom>
                      <a:noFill/>
                      <a:effectLst>
                        <a:outerShdw dist="25400" dir="5400000" algn="ctr" rotWithShape="0">
                          <a:schemeClr val="bg2"/>
                        </a:outerShdw>
                      </a:effectLst>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 name="Line 3"/>
          <p:cNvSpPr>
            <a:spLocks noChangeShapeType="1"/>
          </p:cNvSpPr>
          <p:nvPr/>
        </p:nvSpPr>
        <p:spPr bwMode="auto">
          <a:xfrm flipH="1" flipV="1">
            <a:off x="2328917" y="3358737"/>
            <a:ext cx="483179" cy="44601"/>
          </a:xfrm>
          <a:prstGeom prst="line">
            <a:avLst/>
          </a:prstGeom>
          <a:noFill/>
          <a:ln w="38100">
            <a:solidFill>
              <a:srgbClr val="0000FF"/>
            </a:solidFill>
            <a:round/>
            <a:headEnd/>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11" name="Freeform 4"/>
          <p:cNvSpPr>
            <a:spLocks/>
          </p:cNvSpPr>
          <p:nvPr/>
        </p:nvSpPr>
        <p:spPr bwMode="auto">
          <a:xfrm>
            <a:off x="6375543" y="3320641"/>
            <a:ext cx="483179" cy="83627"/>
          </a:xfrm>
          <a:custGeom>
            <a:avLst/>
            <a:gdLst>
              <a:gd name="T0" fmla="*/ 2147483646 w 480"/>
              <a:gd name="T1" fmla="*/ 0 h 90"/>
              <a:gd name="T2" fmla="*/ 0 w 480"/>
              <a:gd name="T3" fmla="*/ 2147483646 h 90"/>
              <a:gd name="T4" fmla="*/ 0 60000 65536"/>
              <a:gd name="T5" fmla="*/ 0 60000 65536"/>
            </a:gdLst>
            <a:ahLst/>
            <a:cxnLst>
              <a:cxn ang="T4">
                <a:pos x="T0" y="T1"/>
              </a:cxn>
              <a:cxn ang="T5">
                <a:pos x="T2" y="T3"/>
              </a:cxn>
            </a:cxnLst>
            <a:rect l="0" t="0" r="r" b="b"/>
            <a:pathLst>
              <a:path w="480" h="90">
                <a:moveTo>
                  <a:pt x="480" y="0"/>
                </a:moveTo>
                <a:lnTo>
                  <a:pt x="0" y="90"/>
                </a:lnTo>
              </a:path>
            </a:pathLst>
          </a:custGeom>
          <a:noFill/>
          <a:ln w="38100" cmpd="sng">
            <a:solidFill>
              <a:srgbClr val="0000FF"/>
            </a:solidFill>
            <a:round/>
            <a:headEnd type="none" w="med" len="med"/>
            <a:tailEnd type="none" w="sm"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12" name="Line 5"/>
          <p:cNvSpPr>
            <a:spLocks noChangeShapeType="1"/>
          </p:cNvSpPr>
          <p:nvPr/>
        </p:nvSpPr>
        <p:spPr bwMode="auto">
          <a:xfrm flipH="1" flipV="1">
            <a:off x="5360866" y="3447939"/>
            <a:ext cx="495259" cy="0"/>
          </a:xfrm>
          <a:prstGeom prst="line">
            <a:avLst/>
          </a:prstGeom>
          <a:noFill/>
          <a:ln w="38100">
            <a:solidFill>
              <a:srgbClr val="0000FF"/>
            </a:solidFill>
            <a:round/>
            <a:headEnd/>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13" name="Line 6"/>
          <p:cNvSpPr>
            <a:spLocks noChangeShapeType="1"/>
          </p:cNvSpPr>
          <p:nvPr/>
        </p:nvSpPr>
        <p:spPr bwMode="auto">
          <a:xfrm flipH="1" flipV="1">
            <a:off x="3440229" y="3440506"/>
            <a:ext cx="495259" cy="0"/>
          </a:xfrm>
          <a:prstGeom prst="line">
            <a:avLst/>
          </a:prstGeom>
          <a:noFill/>
          <a:ln w="38100">
            <a:solidFill>
              <a:srgbClr val="0000FF"/>
            </a:solidFill>
            <a:round/>
            <a:headEnd/>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14" name="Text Box 7"/>
          <p:cNvSpPr txBox="1">
            <a:spLocks noChangeArrowheads="1"/>
          </p:cNvSpPr>
          <p:nvPr/>
        </p:nvSpPr>
        <p:spPr bwMode="auto">
          <a:xfrm>
            <a:off x="1700784" y="2878345"/>
            <a:ext cx="530915"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900" b="1">
                <a:latin typeface="微软雅黑" pitchFamily="34" charset="-122"/>
                <a:ea typeface="微软雅黑" pitchFamily="34" charset="-122"/>
              </a:rPr>
              <a:t>发送方</a:t>
            </a:r>
          </a:p>
        </p:txBody>
      </p:sp>
      <p:sp>
        <p:nvSpPr>
          <p:cNvPr id="15" name="Text Box 8"/>
          <p:cNvSpPr txBox="1">
            <a:spLocks noChangeArrowheads="1"/>
          </p:cNvSpPr>
          <p:nvPr/>
        </p:nvSpPr>
        <p:spPr bwMode="auto">
          <a:xfrm>
            <a:off x="2324891" y="3967357"/>
            <a:ext cx="646331"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900" b="1">
                <a:solidFill>
                  <a:srgbClr val="0000FF"/>
                </a:solidFill>
                <a:latin typeface="微软雅黑" pitchFamily="34" charset="-122"/>
                <a:ea typeface="微软雅黑" pitchFamily="34" charset="-122"/>
              </a:rPr>
              <a:t>邮件缓存</a:t>
            </a:r>
          </a:p>
        </p:txBody>
      </p:sp>
      <p:sp>
        <p:nvSpPr>
          <p:cNvPr id="16" name="Text Box 9"/>
          <p:cNvSpPr txBox="1">
            <a:spLocks noChangeArrowheads="1"/>
          </p:cNvSpPr>
          <p:nvPr/>
        </p:nvSpPr>
        <p:spPr bwMode="auto">
          <a:xfrm>
            <a:off x="5131356" y="3985011"/>
            <a:ext cx="76174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900" b="1">
                <a:latin typeface="微软雅黑" pitchFamily="34" charset="-122"/>
                <a:ea typeface="微软雅黑" pitchFamily="34" charset="-122"/>
              </a:rPr>
              <a:t>   </a:t>
            </a:r>
            <a:r>
              <a:rPr kumimoji="1" lang="zh-CN" altLang="en-US" sz="900" b="1">
                <a:latin typeface="微软雅黑" pitchFamily="34" charset="-122"/>
                <a:ea typeface="微软雅黑" pitchFamily="34" charset="-122"/>
              </a:rPr>
              <a:t>接收方</a:t>
            </a:r>
          </a:p>
          <a:p>
            <a:pPr algn="ctr" eaLnBrk="1" hangingPunct="1"/>
            <a:r>
              <a:rPr kumimoji="1" lang="zh-CN" altLang="en-US" sz="900" b="1">
                <a:latin typeface="微软雅黑" pitchFamily="34" charset="-122"/>
                <a:ea typeface="微软雅黑" pitchFamily="34" charset="-122"/>
              </a:rPr>
              <a:t>邮件服务器</a:t>
            </a:r>
          </a:p>
        </p:txBody>
      </p:sp>
      <p:sp>
        <p:nvSpPr>
          <p:cNvPr id="17" name="Oval 10"/>
          <p:cNvSpPr>
            <a:spLocks noChangeArrowheads="1"/>
          </p:cNvSpPr>
          <p:nvPr/>
        </p:nvSpPr>
        <p:spPr bwMode="auto">
          <a:xfrm>
            <a:off x="5662853" y="3045600"/>
            <a:ext cx="822411" cy="759149"/>
          </a:xfrm>
          <a:prstGeom prst="ellipse">
            <a:avLst/>
          </a:prstGeom>
          <a:solidFill>
            <a:srgbClr val="00FFCC"/>
          </a:solidFill>
          <a:ln w="9525">
            <a:solidFill>
              <a:schemeClr val="tx1"/>
            </a:solidFill>
            <a:round/>
            <a:headEnd/>
            <a:tailEnd/>
          </a:ln>
          <a:effectLst/>
        </p:spPr>
        <p:txBody>
          <a:bodyPr wrap="none" anchor="ctr"/>
          <a:lstStyle/>
          <a:p>
            <a:pPr algn="ctr" eaLnBrk="1" hangingPunct="1"/>
            <a:endParaRPr lang="zh-CN" altLang="en-US" sz="900" b="1">
              <a:latin typeface="微软雅黑" pitchFamily="34" charset="-122"/>
              <a:ea typeface="微软雅黑" pitchFamily="34" charset="-122"/>
            </a:endParaRPr>
          </a:p>
        </p:txBody>
      </p:sp>
      <p:grpSp>
        <p:nvGrpSpPr>
          <p:cNvPr id="18" name="Group 11"/>
          <p:cNvGrpSpPr>
            <a:grpSpLocks/>
          </p:cNvGrpSpPr>
          <p:nvPr/>
        </p:nvGrpSpPr>
        <p:grpSpPr bwMode="auto">
          <a:xfrm>
            <a:off x="5905450" y="3109714"/>
            <a:ext cx="289908" cy="267607"/>
            <a:chOff x="2351" y="2975"/>
            <a:chExt cx="481" cy="433"/>
          </a:xfrm>
          <a:effectLst/>
        </p:grpSpPr>
        <p:sp>
          <p:nvSpPr>
            <p:cNvPr id="19" name="Rectangle 12"/>
            <p:cNvSpPr>
              <a:spLocks noChangeArrowheads="1"/>
            </p:cNvSpPr>
            <p:nvPr/>
          </p:nvSpPr>
          <p:spPr bwMode="auto">
            <a:xfrm rot="-5400000">
              <a:off x="2376" y="2952"/>
              <a:ext cx="432" cy="480"/>
            </a:xfrm>
            <a:prstGeom prst="rect">
              <a:avLst/>
            </a:prstGeom>
            <a:solidFill>
              <a:srgbClr val="CCECFF"/>
            </a:solidFill>
            <a:ln w="19050">
              <a:solidFill>
                <a:schemeClr val="tx1"/>
              </a:solidFill>
              <a:miter lim="800000"/>
              <a:headEnd/>
              <a:tailEnd/>
            </a:ln>
            <a:effectLst>
              <a:outerShdw dist="35921" dir="2700000" algn="ctr" rotWithShape="0">
                <a:schemeClr val="bg2"/>
              </a:outerShdw>
            </a:effectLst>
          </p:spPr>
          <p:txBody>
            <a:bodyPr wrap="none" anchor="ctr"/>
            <a:lstStyle/>
            <a:p>
              <a:pPr algn="ctr" eaLnBrk="1" hangingPunct="1"/>
              <a:endParaRPr lang="zh-CN" altLang="en-US" sz="900" b="1">
                <a:latin typeface="微软雅黑" pitchFamily="34" charset="-122"/>
                <a:ea typeface="微软雅黑" pitchFamily="34" charset="-122"/>
              </a:endParaRPr>
            </a:p>
          </p:txBody>
        </p:sp>
        <p:sp>
          <p:nvSpPr>
            <p:cNvPr id="20" name="Line 13"/>
            <p:cNvSpPr>
              <a:spLocks noChangeShapeType="1"/>
            </p:cNvSpPr>
            <p:nvPr/>
          </p:nvSpPr>
          <p:spPr bwMode="auto">
            <a:xfrm rot="10800000">
              <a:off x="2351" y="3321"/>
              <a:ext cx="48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21" name="Line 14"/>
            <p:cNvSpPr>
              <a:spLocks noChangeShapeType="1"/>
            </p:cNvSpPr>
            <p:nvPr/>
          </p:nvSpPr>
          <p:spPr bwMode="auto">
            <a:xfrm rot="10800000">
              <a:off x="2351" y="3234"/>
              <a:ext cx="48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22" name="Line 15"/>
            <p:cNvSpPr>
              <a:spLocks noChangeShapeType="1"/>
            </p:cNvSpPr>
            <p:nvPr/>
          </p:nvSpPr>
          <p:spPr bwMode="auto">
            <a:xfrm rot="10800000">
              <a:off x="2351" y="3148"/>
              <a:ext cx="48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23" name="Line 16"/>
            <p:cNvSpPr>
              <a:spLocks noChangeShapeType="1"/>
            </p:cNvSpPr>
            <p:nvPr/>
          </p:nvSpPr>
          <p:spPr bwMode="auto">
            <a:xfrm rot="10800000">
              <a:off x="2351" y="3061"/>
              <a:ext cx="48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24" name="Line 17"/>
            <p:cNvSpPr>
              <a:spLocks noChangeShapeType="1"/>
            </p:cNvSpPr>
            <p:nvPr/>
          </p:nvSpPr>
          <p:spPr bwMode="auto">
            <a:xfrm rot="5400000">
              <a:off x="2519" y="3191"/>
              <a:ext cx="43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25" name="Line 18"/>
            <p:cNvSpPr>
              <a:spLocks noChangeShapeType="1"/>
            </p:cNvSpPr>
            <p:nvPr/>
          </p:nvSpPr>
          <p:spPr bwMode="auto">
            <a:xfrm rot="5400000">
              <a:off x="2423" y="3191"/>
              <a:ext cx="43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26" name="Line 19"/>
            <p:cNvSpPr>
              <a:spLocks noChangeShapeType="1"/>
            </p:cNvSpPr>
            <p:nvPr/>
          </p:nvSpPr>
          <p:spPr bwMode="auto">
            <a:xfrm rot="5400000">
              <a:off x="2327" y="3191"/>
              <a:ext cx="43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27" name="Line 20"/>
            <p:cNvSpPr>
              <a:spLocks noChangeShapeType="1"/>
            </p:cNvSpPr>
            <p:nvPr/>
          </p:nvSpPr>
          <p:spPr bwMode="auto">
            <a:xfrm rot="5400000">
              <a:off x="2231" y="3191"/>
              <a:ext cx="43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grpSp>
      <p:grpSp>
        <p:nvGrpSpPr>
          <p:cNvPr id="28" name="Group 21"/>
          <p:cNvGrpSpPr>
            <a:grpSpLocks/>
          </p:cNvGrpSpPr>
          <p:nvPr/>
        </p:nvGrpSpPr>
        <p:grpSpPr bwMode="auto">
          <a:xfrm>
            <a:off x="5839013" y="3433072"/>
            <a:ext cx="463047" cy="267607"/>
            <a:chOff x="1296" y="768"/>
            <a:chExt cx="556" cy="336"/>
          </a:xfrm>
          <a:effectLst/>
        </p:grpSpPr>
        <p:sp>
          <p:nvSpPr>
            <p:cNvPr id="29" name="Rectangle 22"/>
            <p:cNvSpPr>
              <a:spLocks noChangeArrowheads="1"/>
            </p:cNvSpPr>
            <p:nvPr/>
          </p:nvSpPr>
          <p:spPr bwMode="auto">
            <a:xfrm>
              <a:off x="1296" y="768"/>
              <a:ext cx="556" cy="336"/>
            </a:xfrm>
            <a:prstGeom prst="rect">
              <a:avLst/>
            </a:prstGeom>
            <a:solidFill>
              <a:srgbClr val="FFFF99"/>
            </a:solidFill>
            <a:ln w="12700">
              <a:solidFill>
                <a:schemeClr val="tx1"/>
              </a:solidFill>
              <a:miter lim="800000"/>
              <a:headEnd/>
              <a:tailEnd/>
            </a:ln>
            <a:effectLst>
              <a:outerShdw dist="35921" dir="2700000" algn="ctr" rotWithShape="0">
                <a:schemeClr val="bg2"/>
              </a:outerShdw>
            </a:effectLst>
          </p:spPr>
          <p:txBody>
            <a:bodyPr wrap="none" anchor="ctr"/>
            <a:lstStyle/>
            <a:p>
              <a:pPr algn="ctr" eaLnBrk="1" hangingPunct="1"/>
              <a:endParaRPr kumimoji="1" lang="zh-CN" altLang="zh-CN" sz="900" b="1">
                <a:latin typeface="微软雅黑" pitchFamily="34" charset="-122"/>
                <a:ea typeface="微软雅黑" pitchFamily="34" charset="-122"/>
              </a:endParaRPr>
            </a:p>
          </p:txBody>
        </p:sp>
        <p:grpSp>
          <p:nvGrpSpPr>
            <p:cNvPr id="30" name="Group 23"/>
            <p:cNvGrpSpPr>
              <a:grpSpLocks/>
            </p:cNvGrpSpPr>
            <p:nvPr/>
          </p:nvGrpSpPr>
          <p:grpSpPr bwMode="auto">
            <a:xfrm>
              <a:off x="1367" y="829"/>
              <a:ext cx="393" cy="214"/>
              <a:chOff x="2928" y="3744"/>
              <a:chExt cx="528" cy="336"/>
            </a:xfrm>
          </p:grpSpPr>
          <p:grpSp>
            <p:nvGrpSpPr>
              <p:cNvPr id="31" name="Group 24"/>
              <p:cNvGrpSpPr>
                <a:grpSpLocks/>
              </p:cNvGrpSpPr>
              <p:nvPr/>
            </p:nvGrpSpPr>
            <p:grpSpPr bwMode="auto">
              <a:xfrm>
                <a:off x="3024" y="3744"/>
                <a:ext cx="432" cy="240"/>
                <a:chOff x="2736" y="3648"/>
                <a:chExt cx="432" cy="240"/>
              </a:xfrm>
            </p:grpSpPr>
            <p:grpSp>
              <p:nvGrpSpPr>
                <p:cNvPr id="46" name="Group 25"/>
                <p:cNvGrpSpPr>
                  <a:grpSpLocks/>
                </p:cNvGrpSpPr>
                <p:nvPr/>
              </p:nvGrpSpPr>
              <p:grpSpPr bwMode="auto">
                <a:xfrm>
                  <a:off x="2736" y="3648"/>
                  <a:ext cx="432" cy="240"/>
                  <a:chOff x="2592" y="3504"/>
                  <a:chExt cx="576" cy="384"/>
                </a:xfrm>
              </p:grpSpPr>
              <p:sp>
                <p:nvSpPr>
                  <p:cNvPr id="48" name="Rectangle 26"/>
                  <p:cNvSpPr>
                    <a:spLocks noChangeArrowheads="1"/>
                  </p:cNvSpPr>
                  <p:nvPr/>
                </p:nvSpPr>
                <p:spPr bwMode="auto">
                  <a:xfrm>
                    <a:off x="2592" y="3504"/>
                    <a:ext cx="576" cy="384"/>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en-US" sz="900" b="1">
                      <a:latin typeface="微软雅黑" pitchFamily="34" charset="-122"/>
                      <a:ea typeface="微软雅黑" pitchFamily="34" charset="-122"/>
                    </a:endParaRPr>
                  </a:p>
                </p:txBody>
              </p:sp>
              <p:sp>
                <p:nvSpPr>
                  <p:cNvPr id="49" name="Freeform 27"/>
                  <p:cNvSpPr>
                    <a:spLocks/>
                  </p:cNvSpPr>
                  <p:nvPr/>
                </p:nvSpPr>
                <p:spPr bwMode="auto">
                  <a:xfrm>
                    <a:off x="2592" y="3504"/>
                    <a:ext cx="576" cy="240"/>
                  </a:xfrm>
                  <a:custGeom>
                    <a:avLst/>
                    <a:gdLst>
                      <a:gd name="T0" fmla="*/ 0 w 576"/>
                      <a:gd name="T1" fmla="*/ 0 h 240"/>
                      <a:gd name="T2" fmla="*/ 288 w 576"/>
                      <a:gd name="T3" fmla="*/ 240 h 240"/>
                      <a:gd name="T4" fmla="*/ 576 w 576"/>
                      <a:gd name="T5" fmla="*/ 0 h 240"/>
                      <a:gd name="T6" fmla="*/ 0 60000 65536"/>
                      <a:gd name="T7" fmla="*/ 0 60000 65536"/>
                      <a:gd name="T8" fmla="*/ 0 60000 65536"/>
                    </a:gdLst>
                    <a:ahLst/>
                    <a:cxnLst>
                      <a:cxn ang="T6">
                        <a:pos x="T0" y="T1"/>
                      </a:cxn>
                      <a:cxn ang="T7">
                        <a:pos x="T2" y="T3"/>
                      </a:cxn>
                      <a:cxn ang="T8">
                        <a:pos x="T4" y="T5"/>
                      </a:cxn>
                    </a:cxnLst>
                    <a:rect l="0" t="0" r="r" b="b"/>
                    <a:pathLst>
                      <a:path w="576" h="240">
                        <a:moveTo>
                          <a:pt x="0" y="0"/>
                        </a:moveTo>
                        <a:lnTo>
                          <a:pt x="288" y="240"/>
                        </a:lnTo>
                        <a:lnTo>
                          <a:pt x="576" y="0"/>
                        </a:lnTo>
                      </a:path>
                    </a:pathLst>
                  </a:custGeom>
                  <a:solidFill>
                    <a:srgbClr val="FFFF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50" name="Line 28"/>
                  <p:cNvSpPr>
                    <a:spLocks noChangeShapeType="1"/>
                  </p:cNvSpPr>
                  <p:nvPr/>
                </p:nvSpPr>
                <p:spPr bwMode="auto">
                  <a:xfrm flipV="1">
                    <a:off x="2592" y="3704"/>
                    <a:ext cx="232" cy="18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51" name="Line 29"/>
                  <p:cNvSpPr>
                    <a:spLocks noChangeShapeType="1"/>
                  </p:cNvSpPr>
                  <p:nvPr/>
                </p:nvSpPr>
                <p:spPr bwMode="auto">
                  <a:xfrm flipH="1" flipV="1">
                    <a:off x="2936" y="3704"/>
                    <a:ext cx="232" cy="18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grpSp>
            <p:sp>
              <p:nvSpPr>
                <p:cNvPr id="47" name="Line 30"/>
                <p:cNvSpPr>
                  <a:spLocks noChangeShapeType="1"/>
                </p:cNvSpPr>
                <p:nvPr/>
              </p:nvSpPr>
              <p:spPr bwMode="auto">
                <a:xfrm>
                  <a:off x="2736" y="3648"/>
                  <a:ext cx="42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grpSp>
          <p:grpSp>
            <p:nvGrpSpPr>
              <p:cNvPr id="32" name="Group 31"/>
              <p:cNvGrpSpPr>
                <a:grpSpLocks/>
              </p:cNvGrpSpPr>
              <p:nvPr/>
            </p:nvGrpSpPr>
            <p:grpSpPr bwMode="auto">
              <a:xfrm>
                <a:off x="2976" y="3792"/>
                <a:ext cx="432" cy="240"/>
                <a:chOff x="2736" y="3648"/>
                <a:chExt cx="432" cy="240"/>
              </a:xfrm>
            </p:grpSpPr>
            <p:grpSp>
              <p:nvGrpSpPr>
                <p:cNvPr id="40" name="Group 32"/>
                <p:cNvGrpSpPr>
                  <a:grpSpLocks/>
                </p:cNvGrpSpPr>
                <p:nvPr/>
              </p:nvGrpSpPr>
              <p:grpSpPr bwMode="auto">
                <a:xfrm>
                  <a:off x="2736" y="3648"/>
                  <a:ext cx="432" cy="240"/>
                  <a:chOff x="2592" y="3504"/>
                  <a:chExt cx="576" cy="384"/>
                </a:xfrm>
              </p:grpSpPr>
              <p:sp>
                <p:nvSpPr>
                  <p:cNvPr id="42" name="Rectangle 33"/>
                  <p:cNvSpPr>
                    <a:spLocks noChangeArrowheads="1"/>
                  </p:cNvSpPr>
                  <p:nvPr/>
                </p:nvSpPr>
                <p:spPr bwMode="auto">
                  <a:xfrm>
                    <a:off x="2592" y="3504"/>
                    <a:ext cx="576" cy="384"/>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en-US" sz="900" b="1">
                      <a:latin typeface="微软雅黑" pitchFamily="34" charset="-122"/>
                      <a:ea typeface="微软雅黑" pitchFamily="34" charset="-122"/>
                    </a:endParaRPr>
                  </a:p>
                </p:txBody>
              </p:sp>
              <p:sp>
                <p:nvSpPr>
                  <p:cNvPr id="43" name="Freeform 34"/>
                  <p:cNvSpPr>
                    <a:spLocks/>
                  </p:cNvSpPr>
                  <p:nvPr/>
                </p:nvSpPr>
                <p:spPr bwMode="auto">
                  <a:xfrm>
                    <a:off x="2592" y="3504"/>
                    <a:ext cx="576" cy="240"/>
                  </a:xfrm>
                  <a:custGeom>
                    <a:avLst/>
                    <a:gdLst>
                      <a:gd name="T0" fmla="*/ 0 w 576"/>
                      <a:gd name="T1" fmla="*/ 0 h 240"/>
                      <a:gd name="T2" fmla="*/ 288 w 576"/>
                      <a:gd name="T3" fmla="*/ 240 h 240"/>
                      <a:gd name="T4" fmla="*/ 576 w 576"/>
                      <a:gd name="T5" fmla="*/ 0 h 240"/>
                      <a:gd name="T6" fmla="*/ 0 60000 65536"/>
                      <a:gd name="T7" fmla="*/ 0 60000 65536"/>
                      <a:gd name="T8" fmla="*/ 0 60000 65536"/>
                    </a:gdLst>
                    <a:ahLst/>
                    <a:cxnLst>
                      <a:cxn ang="T6">
                        <a:pos x="T0" y="T1"/>
                      </a:cxn>
                      <a:cxn ang="T7">
                        <a:pos x="T2" y="T3"/>
                      </a:cxn>
                      <a:cxn ang="T8">
                        <a:pos x="T4" y="T5"/>
                      </a:cxn>
                    </a:cxnLst>
                    <a:rect l="0" t="0" r="r" b="b"/>
                    <a:pathLst>
                      <a:path w="576" h="240">
                        <a:moveTo>
                          <a:pt x="0" y="0"/>
                        </a:moveTo>
                        <a:lnTo>
                          <a:pt x="288" y="240"/>
                        </a:lnTo>
                        <a:lnTo>
                          <a:pt x="576" y="0"/>
                        </a:lnTo>
                      </a:path>
                    </a:pathLst>
                  </a:custGeom>
                  <a:solidFill>
                    <a:srgbClr val="FFFF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44" name="Line 35"/>
                  <p:cNvSpPr>
                    <a:spLocks noChangeShapeType="1"/>
                  </p:cNvSpPr>
                  <p:nvPr/>
                </p:nvSpPr>
                <p:spPr bwMode="auto">
                  <a:xfrm flipV="1">
                    <a:off x="2592" y="3704"/>
                    <a:ext cx="232" cy="18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45" name="Line 36"/>
                  <p:cNvSpPr>
                    <a:spLocks noChangeShapeType="1"/>
                  </p:cNvSpPr>
                  <p:nvPr/>
                </p:nvSpPr>
                <p:spPr bwMode="auto">
                  <a:xfrm flipH="1" flipV="1">
                    <a:off x="2936" y="3704"/>
                    <a:ext cx="232" cy="18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grpSp>
            <p:sp>
              <p:nvSpPr>
                <p:cNvPr id="41" name="Line 37"/>
                <p:cNvSpPr>
                  <a:spLocks noChangeShapeType="1"/>
                </p:cNvSpPr>
                <p:nvPr/>
              </p:nvSpPr>
              <p:spPr bwMode="auto">
                <a:xfrm>
                  <a:off x="2736" y="3648"/>
                  <a:ext cx="42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grpSp>
          <p:grpSp>
            <p:nvGrpSpPr>
              <p:cNvPr id="33" name="Group 38"/>
              <p:cNvGrpSpPr>
                <a:grpSpLocks/>
              </p:cNvGrpSpPr>
              <p:nvPr/>
            </p:nvGrpSpPr>
            <p:grpSpPr bwMode="auto">
              <a:xfrm>
                <a:off x="2928" y="3840"/>
                <a:ext cx="432" cy="240"/>
                <a:chOff x="2736" y="3648"/>
                <a:chExt cx="432" cy="240"/>
              </a:xfrm>
            </p:grpSpPr>
            <p:grpSp>
              <p:nvGrpSpPr>
                <p:cNvPr id="34" name="Group 39"/>
                <p:cNvGrpSpPr>
                  <a:grpSpLocks/>
                </p:cNvGrpSpPr>
                <p:nvPr/>
              </p:nvGrpSpPr>
              <p:grpSpPr bwMode="auto">
                <a:xfrm>
                  <a:off x="2736" y="3648"/>
                  <a:ext cx="432" cy="240"/>
                  <a:chOff x="2592" y="3504"/>
                  <a:chExt cx="576" cy="384"/>
                </a:xfrm>
              </p:grpSpPr>
              <p:sp>
                <p:nvSpPr>
                  <p:cNvPr id="36" name="Rectangle 40"/>
                  <p:cNvSpPr>
                    <a:spLocks noChangeArrowheads="1"/>
                  </p:cNvSpPr>
                  <p:nvPr/>
                </p:nvSpPr>
                <p:spPr bwMode="auto">
                  <a:xfrm>
                    <a:off x="2592" y="3504"/>
                    <a:ext cx="576" cy="384"/>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en-US" sz="900" b="1">
                      <a:latin typeface="微软雅黑" pitchFamily="34" charset="-122"/>
                      <a:ea typeface="微软雅黑" pitchFamily="34" charset="-122"/>
                    </a:endParaRPr>
                  </a:p>
                </p:txBody>
              </p:sp>
              <p:sp>
                <p:nvSpPr>
                  <p:cNvPr id="37" name="Freeform 41"/>
                  <p:cNvSpPr>
                    <a:spLocks/>
                  </p:cNvSpPr>
                  <p:nvPr/>
                </p:nvSpPr>
                <p:spPr bwMode="auto">
                  <a:xfrm>
                    <a:off x="2592" y="3504"/>
                    <a:ext cx="576" cy="240"/>
                  </a:xfrm>
                  <a:custGeom>
                    <a:avLst/>
                    <a:gdLst>
                      <a:gd name="T0" fmla="*/ 0 w 576"/>
                      <a:gd name="T1" fmla="*/ 0 h 240"/>
                      <a:gd name="T2" fmla="*/ 288 w 576"/>
                      <a:gd name="T3" fmla="*/ 240 h 240"/>
                      <a:gd name="T4" fmla="*/ 576 w 576"/>
                      <a:gd name="T5" fmla="*/ 0 h 240"/>
                      <a:gd name="T6" fmla="*/ 0 60000 65536"/>
                      <a:gd name="T7" fmla="*/ 0 60000 65536"/>
                      <a:gd name="T8" fmla="*/ 0 60000 65536"/>
                    </a:gdLst>
                    <a:ahLst/>
                    <a:cxnLst>
                      <a:cxn ang="T6">
                        <a:pos x="T0" y="T1"/>
                      </a:cxn>
                      <a:cxn ang="T7">
                        <a:pos x="T2" y="T3"/>
                      </a:cxn>
                      <a:cxn ang="T8">
                        <a:pos x="T4" y="T5"/>
                      </a:cxn>
                    </a:cxnLst>
                    <a:rect l="0" t="0" r="r" b="b"/>
                    <a:pathLst>
                      <a:path w="576" h="240">
                        <a:moveTo>
                          <a:pt x="0" y="0"/>
                        </a:moveTo>
                        <a:lnTo>
                          <a:pt x="288" y="240"/>
                        </a:lnTo>
                        <a:lnTo>
                          <a:pt x="576" y="0"/>
                        </a:lnTo>
                      </a:path>
                    </a:pathLst>
                  </a:custGeom>
                  <a:solidFill>
                    <a:srgbClr val="FFFF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8" name="Line 42"/>
                  <p:cNvSpPr>
                    <a:spLocks noChangeShapeType="1"/>
                  </p:cNvSpPr>
                  <p:nvPr/>
                </p:nvSpPr>
                <p:spPr bwMode="auto">
                  <a:xfrm flipV="1">
                    <a:off x="2592" y="3704"/>
                    <a:ext cx="232" cy="18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9" name="Line 43"/>
                  <p:cNvSpPr>
                    <a:spLocks noChangeShapeType="1"/>
                  </p:cNvSpPr>
                  <p:nvPr/>
                </p:nvSpPr>
                <p:spPr bwMode="auto">
                  <a:xfrm flipH="1" flipV="1">
                    <a:off x="2936" y="3704"/>
                    <a:ext cx="232" cy="18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grpSp>
            <p:sp>
              <p:nvSpPr>
                <p:cNvPr id="35" name="Line 44"/>
                <p:cNvSpPr>
                  <a:spLocks noChangeShapeType="1"/>
                </p:cNvSpPr>
                <p:nvPr/>
              </p:nvSpPr>
              <p:spPr bwMode="auto">
                <a:xfrm>
                  <a:off x="2736" y="3648"/>
                  <a:ext cx="42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grpSp>
        </p:grpSp>
      </p:grpSp>
      <p:grpSp>
        <p:nvGrpSpPr>
          <p:cNvPr id="52" name="Group 45"/>
          <p:cNvGrpSpPr>
            <a:grpSpLocks/>
          </p:cNvGrpSpPr>
          <p:nvPr/>
        </p:nvGrpSpPr>
        <p:grpSpPr bwMode="auto">
          <a:xfrm>
            <a:off x="1900095" y="3171970"/>
            <a:ext cx="560690" cy="593753"/>
            <a:chOff x="246" y="1767"/>
            <a:chExt cx="557" cy="639"/>
          </a:xfrm>
        </p:grpSpPr>
        <p:grpSp>
          <p:nvGrpSpPr>
            <p:cNvPr id="53" name="Group 46"/>
            <p:cNvGrpSpPr>
              <a:grpSpLocks/>
            </p:cNvGrpSpPr>
            <p:nvPr/>
          </p:nvGrpSpPr>
          <p:grpSpPr bwMode="auto">
            <a:xfrm>
              <a:off x="246" y="1943"/>
              <a:ext cx="557" cy="463"/>
              <a:chOff x="246" y="1943"/>
              <a:chExt cx="557" cy="463"/>
            </a:xfrm>
          </p:grpSpPr>
          <p:sp>
            <p:nvSpPr>
              <p:cNvPr id="106" name="Freeform 47"/>
              <p:cNvSpPr>
                <a:spLocks/>
              </p:cNvSpPr>
              <p:nvPr/>
            </p:nvSpPr>
            <p:spPr bwMode="auto">
              <a:xfrm>
                <a:off x="373" y="2005"/>
                <a:ext cx="196" cy="295"/>
              </a:xfrm>
              <a:custGeom>
                <a:avLst/>
                <a:gdLst>
                  <a:gd name="T0" fmla="*/ 0 w 982"/>
                  <a:gd name="T1" fmla="*/ 0 h 1477"/>
                  <a:gd name="T2" fmla="*/ 0 w 982"/>
                  <a:gd name="T3" fmla="*/ 0 h 1477"/>
                  <a:gd name="T4" fmla="*/ 0 w 982"/>
                  <a:gd name="T5" fmla="*/ 0 h 1477"/>
                  <a:gd name="T6" fmla="*/ 0 w 982"/>
                  <a:gd name="T7" fmla="*/ 0 h 147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82" h="1477">
                    <a:moveTo>
                      <a:pt x="652" y="26"/>
                    </a:moveTo>
                    <a:lnTo>
                      <a:pt x="982" y="1347"/>
                    </a:lnTo>
                    <a:lnTo>
                      <a:pt x="0" y="1477"/>
                    </a:lnTo>
                    <a:lnTo>
                      <a:pt x="252" y="0"/>
                    </a:lnTo>
                  </a:path>
                </a:pathLst>
              </a:custGeom>
              <a:noFill/>
              <a:ln w="174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a:endParaRPr lang="zh-CN" altLang="en-US" sz="900" b="1">
                  <a:latin typeface="微软雅黑" pitchFamily="34" charset="-122"/>
                  <a:ea typeface="微软雅黑" pitchFamily="34" charset="-122"/>
                </a:endParaRPr>
              </a:p>
            </p:txBody>
          </p:sp>
          <p:grpSp>
            <p:nvGrpSpPr>
              <p:cNvPr id="107" name="Group 48"/>
              <p:cNvGrpSpPr>
                <a:grpSpLocks/>
              </p:cNvGrpSpPr>
              <p:nvPr/>
            </p:nvGrpSpPr>
            <p:grpSpPr bwMode="auto">
              <a:xfrm>
                <a:off x="246" y="1943"/>
                <a:ext cx="551" cy="121"/>
                <a:chOff x="246" y="1943"/>
                <a:chExt cx="551" cy="121"/>
              </a:xfrm>
            </p:grpSpPr>
            <p:sp>
              <p:nvSpPr>
                <p:cNvPr id="109" name="Freeform 49"/>
                <p:cNvSpPr>
                  <a:spLocks/>
                </p:cNvSpPr>
                <p:nvPr/>
              </p:nvSpPr>
              <p:spPr bwMode="auto">
                <a:xfrm>
                  <a:off x="246" y="1943"/>
                  <a:ext cx="551" cy="104"/>
                </a:xfrm>
                <a:custGeom>
                  <a:avLst/>
                  <a:gdLst>
                    <a:gd name="T0" fmla="*/ 0 w 2751"/>
                    <a:gd name="T1" fmla="*/ 0 h 522"/>
                    <a:gd name="T2" fmla="*/ 0 w 2751"/>
                    <a:gd name="T3" fmla="*/ 0 h 522"/>
                    <a:gd name="T4" fmla="*/ 0 w 2751"/>
                    <a:gd name="T5" fmla="*/ 0 h 522"/>
                    <a:gd name="T6" fmla="*/ 0 w 2751"/>
                    <a:gd name="T7" fmla="*/ 0 h 522"/>
                    <a:gd name="T8" fmla="*/ 0 w 2751"/>
                    <a:gd name="T9" fmla="*/ 0 h 52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751" h="522">
                      <a:moveTo>
                        <a:pt x="2751" y="270"/>
                      </a:moveTo>
                      <a:lnTo>
                        <a:pt x="1016" y="522"/>
                      </a:lnTo>
                      <a:lnTo>
                        <a:pt x="0" y="132"/>
                      </a:lnTo>
                      <a:lnTo>
                        <a:pt x="1302" y="0"/>
                      </a:lnTo>
                      <a:lnTo>
                        <a:pt x="2751" y="270"/>
                      </a:lnTo>
                      <a:close/>
                    </a:path>
                  </a:pathLst>
                </a:custGeom>
                <a:solidFill>
                  <a:srgbClr val="FFFFFF"/>
                </a:solidFill>
                <a:ln w="3175">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110" name="Freeform 50"/>
                <p:cNvSpPr>
                  <a:spLocks/>
                </p:cNvSpPr>
                <p:nvPr/>
              </p:nvSpPr>
              <p:spPr bwMode="auto">
                <a:xfrm>
                  <a:off x="450" y="1997"/>
                  <a:ext cx="345" cy="67"/>
                </a:xfrm>
                <a:custGeom>
                  <a:avLst/>
                  <a:gdLst>
                    <a:gd name="T0" fmla="*/ 0 w 1728"/>
                    <a:gd name="T1" fmla="*/ 0 h 337"/>
                    <a:gd name="T2" fmla="*/ 0 w 1728"/>
                    <a:gd name="T3" fmla="*/ 0 h 337"/>
                    <a:gd name="T4" fmla="*/ 0 w 1728"/>
                    <a:gd name="T5" fmla="*/ 0 h 337"/>
                    <a:gd name="T6" fmla="*/ 0 w 1728"/>
                    <a:gd name="T7" fmla="*/ 0 h 337"/>
                    <a:gd name="T8" fmla="*/ 0 w 1728"/>
                    <a:gd name="T9" fmla="*/ 0 h 33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28" h="337">
                      <a:moveTo>
                        <a:pt x="1728" y="0"/>
                      </a:moveTo>
                      <a:lnTo>
                        <a:pt x="0" y="251"/>
                      </a:lnTo>
                      <a:lnTo>
                        <a:pt x="0" y="337"/>
                      </a:lnTo>
                      <a:lnTo>
                        <a:pt x="1728" y="88"/>
                      </a:lnTo>
                      <a:lnTo>
                        <a:pt x="1728" y="0"/>
                      </a:lnTo>
                      <a:close/>
                    </a:path>
                  </a:pathLst>
                </a:custGeom>
                <a:solidFill>
                  <a:srgbClr val="E0E0E0"/>
                </a:solidFill>
                <a:ln w="3175">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111" name="Freeform 51"/>
                <p:cNvSpPr>
                  <a:spLocks/>
                </p:cNvSpPr>
                <p:nvPr/>
              </p:nvSpPr>
              <p:spPr bwMode="auto">
                <a:xfrm>
                  <a:off x="246" y="1969"/>
                  <a:ext cx="204" cy="95"/>
                </a:xfrm>
                <a:custGeom>
                  <a:avLst/>
                  <a:gdLst>
                    <a:gd name="T0" fmla="*/ 0 w 1016"/>
                    <a:gd name="T1" fmla="*/ 0 h 476"/>
                    <a:gd name="T2" fmla="*/ 0 w 1016"/>
                    <a:gd name="T3" fmla="*/ 0 h 476"/>
                    <a:gd name="T4" fmla="*/ 0 w 1016"/>
                    <a:gd name="T5" fmla="*/ 0 h 476"/>
                    <a:gd name="T6" fmla="*/ 0 w 1016"/>
                    <a:gd name="T7" fmla="*/ 0 h 476"/>
                    <a:gd name="T8" fmla="*/ 0 w 1016"/>
                    <a:gd name="T9" fmla="*/ 0 h 47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16" h="476">
                      <a:moveTo>
                        <a:pt x="1016" y="476"/>
                      </a:moveTo>
                      <a:lnTo>
                        <a:pt x="1016" y="390"/>
                      </a:lnTo>
                      <a:lnTo>
                        <a:pt x="0" y="0"/>
                      </a:lnTo>
                      <a:lnTo>
                        <a:pt x="0" y="60"/>
                      </a:lnTo>
                      <a:lnTo>
                        <a:pt x="1016" y="476"/>
                      </a:lnTo>
                      <a:close/>
                    </a:path>
                  </a:pathLst>
                </a:custGeom>
                <a:solidFill>
                  <a:srgbClr val="C0C0C0"/>
                </a:solidFill>
                <a:ln w="3175">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grpSp>
          <p:sp>
            <p:nvSpPr>
              <p:cNvPr id="108" name="Freeform 52"/>
              <p:cNvSpPr>
                <a:spLocks/>
              </p:cNvSpPr>
              <p:nvPr/>
            </p:nvSpPr>
            <p:spPr bwMode="auto">
              <a:xfrm>
                <a:off x="564" y="2028"/>
                <a:ext cx="239" cy="378"/>
              </a:xfrm>
              <a:custGeom>
                <a:avLst/>
                <a:gdLst>
                  <a:gd name="T0" fmla="*/ 0 w 1195"/>
                  <a:gd name="T1" fmla="*/ 0 h 1893"/>
                  <a:gd name="T2" fmla="*/ 0 w 1195"/>
                  <a:gd name="T3" fmla="*/ 0 h 1893"/>
                  <a:gd name="T4" fmla="*/ 0 w 1195"/>
                  <a:gd name="T5" fmla="*/ 0 h 1893"/>
                  <a:gd name="T6" fmla="*/ 0 w 1195"/>
                  <a:gd name="T7" fmla="*/ 0 h 189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195" h="1893">
                    <a:moveTo>
                      <a:pt x="660" y="0"/>
                    </a:moveTo>
                    <a:lnTo>
                      <a:pt x="1195" y="1747"/>
                    </a:lnTo>
                    <a:lnTo>
                      <a:pt x="0" y="1893"/>
                    </a:lnTo>
                    <a:lnTo>
                      <a:pt x="191" y="35"/>
                    </a:lnTo>
                  </a:path>
                </a:pathLst>
              </a:custGeom>
              <a:noFill/>
              <a:ln w="174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a:endParaRPr lang="zh-CN" altLang="en-US" sz="900" b="1">
                  <a:latin typeface="微软雅黑" pitchFamily="34" charset="-122"/>
                  <a:ea typeface="微软雅黑" pitchFamily="34" charset="-122"/>
                </a:endParaRPr>
              </a:p>
            </p:txBody>
          </p:sp>
        </p:grpSp>
        <p:grpSp>
          <p:nvGrpSpPr>
            <p:cNvPr id="54" name="Group 53"/>
            <p:cNvGrpSpPr>
              <a:grpSpLocks/>
            </p:cNvGrpSpPr>
            <p:nvPr/>
          </p:nvGrpSpPr>
          <p:grpSpPr bwMode="auto">
            <a:xfrm>
              <a:off x="325" y="1767"/>
              <a:ext cx="383" cy="268"/>
              <a:chOff x="325" y="1767"/>
              <a:chExt cx="383" cy="268"/>
            </a:xfrm>
          </p:grpSpPr>
          <p:grpSp>
            <p:nvGrpSpPr>
              <p:cNvPr id="55" name="Group 54"/>
              <p:cNvGrpSpPr>
                <a:grpSpLocks/>
              </p:cNvGrpSpPr>
              <p:nvPr/>
            </p:nvGrpSpPr>
            <p:grpSpPr bwMode="auto">
              <a:xfrm>
                <a:off x="412" y="1767"/>
                <a:ext cx="296" cy="243"/>
                <a:chOff x="412" y="1767"/>
                <a:chExt cx="296" cy="243"/>
              </a:xfrm>
            </p:grpSpPr>
            <p:grpSp>
              <p:nvGrpSpPr>
                <p:cNvPr id="88" name="Group 55"/>
                <p:cNvGrpSpPr>
                  <a:grpSpLocks/>
                </p:cNvGrpSpPr>
                <p:nvPr/>
              </p:nvGrpSpPr>
              <p:grpSpPr bwMode="auto">
                <a:xfrm>
                  <a:off x="412" y="1767"/>
                  <a:ext cx="296" cy="243"/>
                  <a:chOff x="412" y="1767"/>
                  <a:chExt cx="296" cy="243"/>
                </a:xfrm>
              </p:grpSpPr>
              <p:grpSp>
                <p:nvGrpSpPr>
                  <p:cNvPr id="97" name="Group 56"/>
                  <p:cNvGrpSpPr>
                    <a:grpSpLocks/>
                  </p:cNvGrpSpPr>
                  <p:nvPr/>
                </p:nvGrpSpPr>
                <p:grpSpPr bwMode="auto">
                  <a:xfrm>
                    <a:off x="412" y="1904"/>
                    <a:ext cx="296" cy="106"/>
                    <a:chOff x="412" y="1904"/>
                    <a:chExt cx="296" cy="106"/>
                  </a:xfrm>
                </p:grpSpPr>
                <p:sp>
                  <p:nvSpPr>
                    <p:cNvPr id="103" name="Freeform 57"/>
                    <p:cNvSpPr>
                      <a:spLocks/>
                    </p:cNvSpPr>
                    <p:nvPr/>
                  </p:nvSpPr>
                  <p:spPr bwMode="auto">
                    <a:xfrm>
                      <a:off x="412" y="1904"/>
                      <a:ext cx="170" cy="106"/>
                    </a:xfrm>
                    <a:custGeom>
                      <a:avLst/>
                      <a:gdLst>
                        <a:gd name="T0" fmla="*/ 0 w 848"/>
                        <a:gd name="T1" fmla="*/ 0 h 530"/>
                        <a:gd name="T2" fmla="*/ 0 w 848"/>
                        <a:gd name="T3" fmla="*/ 0 h 530"/>
                        <a:gd name="T4" fmla="*/ 0 w 848"/>
                        <a:gd name="T5" fmla="*/ 0 h 530"/>
                        <a:gd name="T6" fmla="*/ 0 w 848"/>
                        <a:gd name="T7" fmla="*/ 0 h 530"/>
                        <a:gd name="T8" fmla="*/ 0 w 848"/>
                        <a:gd name="T9" fmla="*/ 0 h 53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48" h="530">
                          <a:moveTo>
                            <a:pt x="848" y="162"/>
                          </a:moveTo>
                          <a:lnTo>
                            <a:pt x="848" y="530"/>
                          </a:lnTo>
                          <a:lnTo>
                            <a:pt x="0" y="258"/>
                          </a:lnTo>
                          <a:lnTo>
                            <a:pt x="0" y="0"/>
                          </a:lnTo>
                          <a:lnTo>
                            <a:pt x="848" y="162"/>
                          </a:lnTo>
                          <a:close/>
                        </a:path>
                      </a:pathLst>
                    </a:custGeom>
                    <a:solidFill>
                      <a:srgbClr val="A0A0A0"/>
                    </a:solidFill>
                    <a:ln w="3175">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104" name="Freeform 58"/>
                    <p:cNvSpPr>
                      <a:spLocks/>
                    </p:cNvSpPr>
                    <p:nvPr/>
                  </p:nvSpPr>
                  <p:spPr bwMode="auto">
                    <a:xfrm>
                      <a:off x="582" y="1929"/>
                      <a:ext cx="126" cy="81"/>
                    </a:xfrm>
                    <a:custGeom>
                      <a:avLst/>
                      <a:gdLst>
                        <a:gd name="T0" fmla="*/ 0 w 631"/>
                        <a:gd name="T1" fmla="*/ 0 h 404"/>
                        <a:gd name="T2" fmla="*/ 0 w 631"/>
                        <a:gd name="T3" fmla="*/ 0 h 404"/>
                        <a:gd name="T4" fmla="*/ 0 w 631"/>
                        <a:gd name="T5" fmla="*/ 0 h 404"/>
                        <a:gd name="T6" fmla="*/ 0 w 631"/>
                        <a:gd name="T7" fmla="*/ 0 h 404"/>
                        <a:gd name="T8" fmla="*/ 0 w 631"/>
                        <a:gd name="T9" fmla="*/ 0 h 40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31" h="404">
                          <a:moveTo>
                            <a:pt x="0" y="36"/>
                          </a:moveTo>
                          <a:lnTo>
                            <a:pt x="0" y="404"/>
                          </a:lnTo>
                          <a:lnTo>
                            <a:pt x="631" y="312"/>
                          </a:lnTo>
                          <a:lnTo>
                            <a:pt x="631" y="0"/>
                          </a:lnTo>
                          <a:lnTo>
                            <a:pt x="0" y="36"/>
                          </a:lnTo>
                          <a:close/>
                        </a:path>
                      </a:pathLst>
                    </a:custGeom>
                    <a:solidFill>
                      <a:srgbClr val="808080"/>
                    </a:solidFill>
                    <a:ln w="3175">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105" name="Freeform 59"/>
                    <p:cNvSpPr>
                      <a:spLocks/>
                    </p:cNvSpPr>
                    <p:nvPr/>
                  </p:nvSpPr>
                  <p:spPr bwMode="auto">
                    <a:xfrm>
                      <a:off x="412" y="1904"/>
                      <a:ext cx="296" cy="32"/>
                    </a:xfrm>
                    <a:custGeom>
                      <a:avLst/>
                      <a:gdLst>
                        <a:gd name="T0" fmla="*/ 0 w 1479"/>
                        <a:gd name="T1" fmla="*/ 0 h 162"/>
                        <a:gd name="T2" fmla="*/ 0 w 1479"/>
                        <a:gd name="T3" fmla="*/ 0 h 162"/>
                        <a:gd name="T4" fmla="*/ 0 w 1479"/>
                        <a:gd name="T5" fmla="*/ 0 h 162"/>
                        <a:gd name="T6" fmla="*/ 0 w 1479"/>
                        <a:gd name="T7" fmla="*/ 0 h 162"/>
                        <a:gd name="T8" fmla="*/ 0 w 1479"/>
                        <a:gd name="T9" fmla="*/ 0 h 1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79" h="162">
                          <a:moveTo>
                            <a:pt x="1479" y="126"/>
                          </a:moveTo>
                          <a:lnTo>
                            <a:pt x="842" y="162"/>
                          </a:lnTo>
                          <a:lnTo>
                            <a:pt x="0" y="0"/>
                          </a:lnTo>
                          <a:lnTo>
                            <a:pt x="619" y="0"/>
                          </a:lnTo>
                          <a:lnTo>
                            <a:pt x="1479" y="126"/>
                          </a:lnTo>
                          <a:close/>
                        </a:path>
                      </a:pathLst>
                    </a:custGeom>
                    <a:solidFill>
                      <a:srgbClr val="C0C0C0"/>
                    </a:solidFill>
                    <a:ln w="3175">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grpSp>
              <p:sp>
                <p:nvSpPr>
                  <p:cNvPr id="98" name="Freeform 60"/>
                  <p:cNvSpPr>
                    <a:spLocks/>
                  </p:cNvSpPr>
                  <p:nvPr/>
                </p:nvSpPr>
                <p:spPr bwMode="auto">
                  <a:xfrm>
                    <a:off x="504" y="1895"/>
                    <a:ext cx="108" cy="30"/>
                  </a:xfrm>
                  <a:custGeom>
                    <a:avLst/>
                    <a:gdLst>
                      <a:gd name="T0" fmla="*/ 0 w 538"/>
                      <a:gd name="T1" fmla="*/ 0 h 151"/>
                      <a:gd name="T2" fmla="*/ 0 w 538"/>
                      <a:gd name="T3" fmla="*/ 0 h 151"/>
                      <a:gd name="T4" fmla="*/ 0 w 538"/>
                      <a:gd name="T5" fmla="*/ 0 h 151"/>
                      <a:gd name="T6" fmla="*/ 0 w 538"/>
                      <a:gd name="T7" fmla="*/ 0 h 151"/>
                      <a:gd name="T8" fmla="*/ 0 w 538"/>
                      <a:gd name="T9" fmla="*/ 0 h 151"/>
                      <a:gd name="T10" fmla="*/ 0 w 538"/>
                      <a:gd name="T11" fmla="*/ 0 h 15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38" h="151">
                        <a:moveTo>
                          <a:pt x="538" y="86"/>
                        </a:moveTo>
                        <a:lnTo>
                          <a:pt x="538" y="135"/>
                        </a:lnTo>
                        <a:lnTo>
                          <a:pt x="287" y="151"/>
                        </a:lnTo>
                        <a:lnTo>
                          <a:pt x="0" y="97"/>
                        </a:lnTo>
                        <a:lnTo>
                          <a:pt x="0" y="0"/>
                        </a:lnTo>
                        <a:lnTo>
                          <a:pt x="538" y="86"/>
                        </a:lnTo>
                        <a:close/>
                      </a:path>
                    </a:pathLst>
                  </a:custGeom>
                  <a:solidFill>
                    <a:srgbClr val="606060"/>
                  </a:solidFill>
                  <a:ln w="3175">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grpSp>
                <p:nvGrpSpPr>
                  <p:cNvPr id="99" name="Group 61"/>
                  <p:cNvGrpSpPr>
                    <a:grpSpLocks/>
                  </p:cNvGrpSpPr>
                  <p:nvPr/>
                </p:nvGrpSpPr>
                <p:grpSpPr bwMode="auto">
                  <a:xfrm>
                    <a:off x="446" y="1767"/>
                    <a:ext cx="239" cy="151"/>
                    <a:chOff x="446" y="1767"/>
                    <a:chExt cx="239" cy="151"/>
                  </a:xfrm>
                </p:grpSpPr>
                <p:sp>
                  <p:nvSpPr>
                    <p:cNvPr id="100" name="Freeform 62"/>
                    <p:cNvSpPr>
                      <a:spLocks/>
                    </p:cNvSpPr>
                    <p:nvPr/>
                  </p:nvSpPr>
                  <p:spPr bwMode="auto">
                    <a:xfrm>
                      <a:off x="446" y="1767"/>
                      <a:ext cx="137" cy="148"/>
                    </a:xfrm>
                    <a:custGeom>
                      <a:avLst/>
                      <a:gdLst>
                        <a:gd name="T0" fmla="*/ 0 w 686"/>
                        <a:gd name="T1" fmla="*/ 0 h 740"/>
                        <a:gd name="T2" fmla="*/ 0 w 686"/>
                        <a:gd name="T3" fmla="*/ 0 h 740"/>
                        <a:gd name="T4" fmla="*/ 0 w 686"/>
                        <a:gd name="T5" fmla="*/ 0 h 740"/>
                        <a:gd name="T6" fmla="*/ 0 w 686"/>
                        <a:gd name="T7" fmla="*/ 0 h 740"/>
                        <a:gd name="T8" fmla="*/ 0 w 686"/>
                        <a:gd name="T9" fmla="*/ 0 h 7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86" h="740">
                          <a:moveTo>
                            <a:pt x="589" y="740"/>
                          </a:moveTo>
                          <a:lnTo>
                            <a:pt x="686" y="24"/>
                          </a:lnTo>
                          <a:lnTo>
                            <a:pt x="95" y="0"/>
                          </a:lnTo>
                          <a:lnTo>
                            <a:pt x="0" y="638"/>
                          </a:lnTo>
                          <a:lnTo>
                            <a:pt x="589" y="740"/>
                          </a:lnTo>
                          <a:close/>
                        </a:path>
                      </a:pathLst>
                    </a:custGeom>
                    <a:solidFill>
                      <a:srgbClr val="A0A0A0"/>
                    </a:solidFill>
                    <a:ln w="3175">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101" name="Freeform 63"/>
                    <p:cNvSpPr>
                      <a:spLocks/>
                    </p:cNvSpPr>
                    <p:nvPr/>
                  </p:nvSpPr>
                  <p:spPr bwMode="auto">
                    <a:xfrm>
                      <a:off x="564" y="1771"/>
                      <a:ext cx="121" cy="147"/>
                    </a:xfrm>
                    <a:custGeom>
                      <a:avLst/>
                      <a:gdLst>
                        <a:gd name="T0" fmla="*/ 0 w 608"/>
                        <a:gd name="T1" fmla="*/ 0 h 735"/>
                        <a:gd name="T2" fmla="*/ 0 w 608"/>
                        <a:gd name="T3" fmla="*/ 0 h 735"/>
                        <a:gd name="T4" fmla="*/ 0 w 608"/>
                        <a:gd name="T5" fmla="*/ 0 h 735"/>
                        <a:gd name="T6" fmla="*/ 0 w 608"/>
                        <a:gd name="T7" fmla="*/ 0 h 735"/>
                        <a:gd name="T8" fmla="*/ 0 w 608"/>
                        <a:gd name="T9" fmla="*/ 0 h 73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08" h="735">
                          <a:moveTo>
                            <a:pt x="97" y="0"/>
                          </a:moveTo>
                          <a:lnTo>
                            <a:pt x="608" y="163"/>
                          </a:lnTo>
                          <a:lnTo>
                            <a:pt x="536" y="735"/>
                          </a:lnTo>
                          <a:lnTo>
                            <a:pt x="0" y="717"/>
                          </a:lnTo>
                          <a:lnTo>
                            <a:pt x="97" y="0"/>
                          </a:lnTo>
                          <a:close/>
                        </a:path>
                      </a:pathLst>
                    </a:custGeom>
                    <a:solidFill>
                      <a:srgbClr val="808080"/>
                    </a:solidFill>
                    <a:ln w="3175">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102" name="Freeform 64"/>
                    <p:cNvSpPr>
                      <a:spLocks/>
                    </p:cNvSpPr>
                    <p:nvPr/>
                  </p:nvSpPr>
                  <p:spPr bwMode="auto">
                    <a:xfrm>
                      <a:off x="462" y="1781"/>
                      <a:ext cx="98" cy="112"/>
                    </a:xfrm>
                    <a:custGeom>
                      <a:avLst/>
                      <a:gdLst>
                        <a:gd name="T0" fmla="*/ 0 w 493"/>
                        <a:gd name="T1" fmla="*/ 0 h 557"/>
                        <a:gd name="T2" fmla="*/ 0 w 493"/>
                        <a:gd name="T3" fmla="*/ 0 h 557"/>
                        <a:gd name="T4" fmla="*/ 0 w 493"/>
                        <a:gd name="T5" fmla="*/ 0 h 557"/>
                        <a:gd name="T6" fmla="*/ 0 w 493"/>
                        <a:gd name="T7" fmla="*/ 0 h 557"/>
                        <a:gd name="T8" fmla="*/ 0 w 493"/>
                        <a:gd name="T9" fmla="*/ 0 h 55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93" h="557">
                          <a:moveTo>
                            <a:pt x="493" y="25"/>
                          </a:moveTo>
                          <a:lnTo>
                            <a:pt x="423" y="557"/>
                          </a:lnTo>
                          <a:lnTo>
                            <a:pt x="0" y="494"/>
                          </a:lnTo>
                          <a:lnTo>
                            <a:pt x="73" y="0"/>
                          </a:lnTo>
                          <a:lnTo>
                            <a:pt x="493" y="25"/>
                          </a:lnTo>
                          <a:close/>
                        </a:path>
                      </a:pathLst>
                    </a:custGeom>
                    <a:solidFill>
                      <a:srgbClr val="00C0C0"/>
                    </a:solidFill>
                    <a:ln w="3175">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grpSp>
            </p:grpSp>
            <p:grpSp>
              <p:nvGrpSpPr>
                <p:cNvPr id="89" name="Group 65"/>
                <p:cNvGrpSpPr>
                  <a:grpSpLocks/>
                </p:cNvGrpSpPr>
                <p:nvPr/>
              </p:nvGrpSpPr>
              <p:grpSpPr bwMode="auto">
                <a:xfrm>
                  <a:off x="424" y="1915"/>
                  <a:ext cx="97" cy="69"/>
                  <a:chOff x="424" y="1915"/>
                  <a:chExt cx="97" cy="69"/>
                </a:xfrm>
              </p:grpSpPr>
              <p:sp>
                <p:nvSpPr>
                  <p:cNvPr id="90" name="Freeform 66"/>
                  <p:cNvSpPr>
                    <a:spLocks/>
                  </p:cNvSpPr>
                  <p:nvPr/>
                </p:nvSpPr>
                <p:spPr bwMode="auto">
                  <a:xfrm>
                    <a:off x="424" y="1915"/>
                    <a:ext cx="97" cy="69"/>
                  </a:xfrm>
                  <a:custGeom>
                    <a:avLst/>
                    <a:gdLst>
                      <a:gd name="T0" fmla="*/ 0 w 483"/>
                      <a:gd name="T1" fmla="*/ 0 h 346"/>
                      <a:gd name="T2" fmla="*/ 0 w 483"/>
                      <a:gd name="T3" fmla="*/ 0 h 346"/>
                      <a:gd name="T4" fmla="*/ 0 w 483"/>
                      <a:gd name="T5" fmla="*/ 0 h 346"/>
                      <a:gd name="T6" fmla="*/ 0 w 483"/>
                      <a:gd name="T7" fmla="*/ 0 h 346"/>
                      <a:gd name="T8" fmla="*/ 0 w 483"/>
                      <a:gd name="T9" fmla="*/ 0 h 34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83" h="346">
                        <a:moveTo>
                          <a:pt x="0" y="0"/>
                        </a:moveTo>
                        <a:lnTo>
                          <a:pt x="483" y="104"/>
                        </a:lnTo>
                        <a:lnTo>
                          <a:pt x="483" y="346"/>
                        </a:lnTo>
                        <a:lnTo>
                          <a:pt x="0" y="195"/>
                        </a:lnTo>
                        <a:lnTo>
                          <a:pt x="0" y="0"/>
                        </a:lnTo>
                        <a:close/>
                      </a:path>
                    </a:pathLst>
                  </a:custGeom>
                  <a:solidFill>
                    <a:srgbClr val="404040"/>
                  </a:solidFill>
                  <a:ln w="3175">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91" name="Line 67"/>
                  <p:cNvSpPr>
                    <a:spLocks noChangeShapeType="1"/>
                  </p:cNvSpPr>
                  <p:nvPr/>
                </p:nvSpPr>
                <p:spPr bwMode="auto">
                  <a:xfrm flipH="1" flipV="1">
                    <a:off x="433" y="1933"/>
                    <a:ext cx="26" cy="6"/>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92" name="Line 68"/>
                  <p:cNvSpPr>
                    <a:spLocks noChangeShapeType="1"/>
                  </p:cNvSpPr>
                  <p:nvPr/>
                </p:nvSpPr>
                <p:spPr bwMode="auto">
                  <a:xfrm>
                    <a:off x="472" y="1941"/>
                    <a:ext cx="34" cy="7"/>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93" name="Line 69"/>
                  <p:cNvSpPr>
                    <a:spLocks noChangeShapeType="1"/>
                  </p:cNvSpPr>
                  <p:nvPr/>
                </p:nvSpPr>
                <p:spPr bwMode="auto">
                  <a:xfrm>
                    <a:off x="465" y="1924"/>
                    <a:ext cx="1" cy="45"/>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94" name="Line 70"/>
                  <p:cNvSpPr>
                    <a:spLocks noChangeShapeType="1"/>
                  </p:cNvSpPr>
                  <p:nvPr/>
                </p:nvSpPr>
                <p:spPr bwMode="auto">
                  <a:xfrm>
                    <a:off x="511" y="1934"/>
                    <a:ext cx="1" cy="49"/>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95" name="Line 71"/>
                  <p:cNvSpPr>
                    <a:spLocks noChangeShapeType="1"/>
                  </p:cNvSpPr>
                  <p:nvPr/>
                </p:nvSpPr>
                <p:spPr bwMode="auto">
                  <a:xfrm>
                    <a:off x="425" y="1933"/>
                    <a:ext cx="88" cy="22"/>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96" name="Line 72"/>
                  <p:cNvSpPr>
                    <a:spLocks noChangeShapeType="1"/>
                  </p:cNvSpPr>
                  <p:nvPr/>
                </p:nvSpPr>
                <p:spPr bwMode="auto">
                  <a:xfrm flipH="1" flipV="1">
                    <a:off x="424" y="1926"/>
                    <a:ext cx="89" cy="21"/>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grpSp>
          </p:grpSp>
          <p:grpSp>
            <p:nvGrpSpPr>
              <p:cNvPr id="56" name="Group 73"/>
              <p:cNvGrpSpPr>
                <a:grpSpLocks/>
              </p:cNvGrpSpPr>
              <p:nvPr/>
            </p:nvGrpSpPr>
            <p:grpSpPr bwMode="auto">
              <a:xfrm>
                <a:off x="325" y="1917"/>
                <a:ext cx="231" cy="118"/>
                <a:chOff x="325" y="1917"/>
                <a:chExt cx="231" cy="118"/>
              </a:xfrm>
            </p:grpSpPr>
            <p:grpSp>
              <p:nvGrpSpPr>
                <p:cNvPr id="57" name="Group 74"/>
                <p:cNvGrpSpPr>
                  <a:grpSpLocks/>
                </p:cNvGrpSpPr>
                <p:nvPr/>
              </p:nvGrpSpPr>
              <p:grpSpPr bwMode="auto">
                <a:xfrm>
                  <a:off x="504" y="1981"/>
                  <a:ext cx="37" cy="28"/>
                  <a:chOff x="504" y="1981"/>
                  <a:chExt cx="37" cy="28"/>
                </a:xfrm>
              </p:grpSpPr>
              <p:sp>
                <p:nvSpPr>
                  <p:cNvPr id="86" name="Freeform 75"/>
                  <p:cNvSpPr>
                    <a:spLocks/>
                  </p:cNvSpPr>
                  <p:nvPr/>
                </p:nvSpPr>
                <p:spPr bwMode="auto">
                  <a:xfrm>
                    <a:off x="531" y="1981"/>
                    <a:ext cx="10" cy="28"/>
                  </a:xfrm>
                  <a:custGeom>
                    <a:avLst/>
                    <a:gdLst>
                      <a:gd name="T0" fmla="*/ 0 w 53"/>
                      <a:gd name="T1" fmla="*/ 0 h 140"/>
                      <a:gd name="T2" fmla="*/ 0 w 53"/>
                      <a:gd name="T3" fmla="*/ 0 h 140"/>
                      <a:gd name="T4" fmla="*/ 0 w 53"/>
                      <a:gd name="T5" fmla="*/ 0 h 140"/>
                      <a:gd name="T6" fmla="*/ 0 w 53"/>
                      <a:gd name="T7" fmla="*/ 0 h 140"/>
                      <a:gd name="T8" fmla="*/ 0 w 53"/>
                      <a:gd name="T9" fmla="*/ 0 h 1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3" h="140">
                        <a:moveTo>
                          <a:pt x="37" y="0"/>
                        </a:moveTo>
                        <a:lnTo>
                          <a:pt x="53" y="131"/>
                        </a:lnTo>
                        <a:lnTo>
                          <a:pt x="14" y="140"/>
                        </a:lnTo>
                        <a:lnTo>
                          <a:pt x="0" y="6"/>
                        </a:lnTo>
                        <a:lnTo>
                          <a:pt x="37" y="0"/>
                        </a:lnTo>
                        <a:close/>
                      </a:path>
                    </a:pathLst>
                  </a:custGeom>
                  <a:solidFill>
                    <a:srgbClr val="606060"/>
                  </a:solidFill>
                  <a:ln w="3175">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87" name="Freeform 76"/>
                  <p:cNvSpPr>
                    <a:spLocks/>
                  </p:cNvSpPr>
                  <p:nvPr/>
                </p:nvSpPr>
                <p:spPr bwMode="auto">
                  <a:xfrm>
                    <a:off x="504" y="1985"/>
                    <a:ext cx="29" cy="24"/>
                  </a:xfrm>
                  <a:custGeom>
                    <a:avLst/>
                    <a:gdLst>
                      <a:gd name="T0" fmla="*/ 0 w 148"/>
                      <a:gd name="T1" fmla="*/ 0 h 122"/>
                      <a:gd name="T2" fmla="*/ 0 w 148"/>
                      <a:gd name="T3" fmla="*/ 0 h 122"/>
                      <a:gd name="T4" fmla="*/ 0 w 148"/>
                      <a:gd name="T5" fmla="*/ 0 h 122"/>
                      <a:gd name="T6" fmla="*/ 0 w 148"/>
                      <a:gd name="T7" fmla="*/ 0 h 122"/>
                      <a:gd name="T8" fmla="*/ 0 w 148"/>
                      <a:gd name="T9" fmla="*/ 0 h 122"/>
                      <a:gd name="T10" fmla="*/ 0 w 148"/>
                      <a:gd name="T11" fmla="*/ 0 h 122"/>
                      <a:gd name="T12" fmla="*/ 0 w 148"/>
                      <a:gd name="T13" fmla="*/ 0 h 12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48" h="122">
                        <a:moveTo>
                          <a:pt x="136" y="5"/>
                        </a:moveTo>
                        <a:lnTo>
                          <a:pt x="148" y="122"/>
                        </a:lnTo>
                        <a:lnTo>
                          <a:pt x="0" y="61"/>
                        </a:lnTo>
                        <a:lnTo>
                          <a:pt x="58" y="43"/>
                        </a:lnTo>
                        <a:lnTo>
                          <a:pt x="111" y="70"/>
                        </a:lnTo>
                        <a:lnTo>
                          <a:pt x="94" y="0"/>
                        </a:lnTo>
                        <a:lnTo>
                          <a:pt x="136" y="5"/>
                        </a:lnTo>
                        <a:close/>
                      </a:path>
                    </a:pathLst>
                  </a:custGeom>
                  <a:solidFill>
                    <a:srgbClr val="404040"/>
                  </a:solidFill>
                  <a:ln w="3175">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grpSp>
            <p:grpSp>
              <p:nvGrpSpPr>
                <p:cNvPr id="58" name="Group 77"/>
                <p:cNvGrpSpPr>
                  <a:grpSpLocks/>
                </p:cNvGrpSpPr>
                <p:nvPr/>
              </p:nvGrpSpPr>
              <p:grpSpPr bwMode="auto">
                <a:xfrm>
                  <a:off x="325" y="1917"/>
                  <a:ext cx="231" cy="118"/>
                  <a:chOff x="325" y="1917"/>
                  <a:chExt cx="231" cy="118"/>
                </a:xfrm>
              </p:grpSpPr>
              <p:sp>
                <p:nvSpPr>
                  <p:cNvPr id="59" name="Freeform 78"/>
                  <p:cNvSpPr>
                    <a:spLocks/>
                  </p:cNvSpPr>
                  <p:nvPr/>
                </p:nvSpPr>
                <p:spPr bwMode="auto">
                  <a:xfrm>
                    <a:off x="326" y="1917"/>
                    <a:ext cx="226" cy="105"/>
                  </a:xfrm>
                  <a:custGeom>
                    <a:avLst/>
                    <a:gdLst>
                      <a:gd name="T0" fmla="*/ 0 w 1132"/>
                      <a:gd name="T1" fmla="*/ 0 h 525"/>
                      <a:gd name="T2" fmla="*/ 0 w 1132"/>
                      <a:gd name="T3" fmla="*/ 0 h 525"/>
                      <a:gd name="T4" fmla="*/ 0 w 1132"/>
                      <a:gd name="T5" fmla="*/ 0 h 525"/>
                      <a:gd name="T6" fmla="*/ 0 w 1132"/>
                      <a:gd name="T7" fmla="*/ 0 h 525"/>
                      <a:gd name="T8" fmla="*/ 0 w 1132"/>
                      <a:gd name="T9" fmla="*/ 0 h 52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32" h="525">
                        <a:moveTo>
                          <a:pt x="1132" y="223"/>
                        </a:moveTo>
                        <a:lnTo>
                          <a:pt x="589" y="525"/>
                        </a:lnTo>
                        <a:lnTo>
                          <a:pt x="0" y="230"/>
                        </a:lnTo>
                        <a:lnTo>
                          <a:pt x="452" y="0"/>
                        </a:lnTo>
                        <a:lnTo>
                          <a:pt x="1132" y="223"/>
                        </a:lnTo>
                        <a:close/>
                      </a:path>
                    </a:pathLst>
                  </a:custGeom>
                  <a:solidFill>
                    <a:srgbClr val="808080"/>
                  </a:solidFill>
                  <a:ln w="3175">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60" name="Freeform 79"/>
                  <p:cNvSpPr>
                    <a:spLocks/>
                  </p:cNvSpPr>
                  <p:nvPr/>
                </p:nvSpPr>
                <p:spPr bwMode="auto">
                  <a:xfrm>
                    <a:off x="443" y="1961"/>
                    <a:ext cx="113" cy="74"/>
                  </a:xfrm>
                  <a:custGeom>
                    <a:avLst/>
                    <a:gdLst>
                      <a:gd name="T0" fmla="*/ 0 w 566"/>
                      <a:gd name="T1" fmla="*/ 0 h 371"/>
                      <a:gd name="T2" fmla="*/ 0 w 566"/>
                      <a:gd name="T3" fmla="*/ 0 h 371"/>
                      <a:gd name="T4" fmla="*/ 0 w 566"/>
                      <a:gd name="T5" fmla="*/ 0 h 371"/>
                      <a:gd name="T6" fmla="*/ 0 w 566"/>
                      <a:gd name="T7" fmla="*/ 0 h 371"/>
                      <a:gd name="T8" fmla="*/ 0 w 566"/>
                      <a:gd name="T9" fmla="*/ 0 h 37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66" h="371">
                        <a:moveTo>
                          <a:pt x="547" y="0"/>
                        </a:moveTo>
                        <a:lnTo>
                          <a:pt x="0" y="307"/>
                        </a:lnTo>
                        <a:lnTo>
                          <a:pt x="16" y="371"/>
                        </a:lnTo>
                        <a:lnTo>
                          <a:pt x="566" y="60"/>
                        </a:lnTo>
                        <a:lnTo>
                          <a:pt x="547" y="0"/>
                        </a:lnTo>
                        <a:close/>
                      </a:path>
                    </a:pathLst>
                  </a:custGeom>
                  <a:solidFill>
                    <a:srgbClr val="606060"/>
                  </a:solidFill>
                  <a:ln w="3175">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61" name="Freeform 80"/>
                  <p:cNvSpPr>
                    <a:spLocks/>
                  </p:cNvSpPr>
                  <p:nvPr/>
                </p:nvSpPr>
                <p:spPr bwMode="auto">
                  <a:xfrm>
                    <a:off x="325" y="1963"/>
                    <a:ext cx="121" cy="72"/>
                  </a:xfrm>
                  <a:custGeom>
                    <a:avLst/>
                    <a:gdLst>
                      <a:gd name="T0" fmla="*/ 0 w 605"/>
                      <a:gd name="T1" fmla="*/ 0 h 363"/>
                      <a:gd name="T2" fmla="*/ 0 w 605"/>
                      <a:gd name="T3" fmla="*/ 0 h 363"/>
                      <a:gd name="T4" fmla="*/ 0 w 605"/>
                      <a:gd name="T5" fmla="*/ 0 h 363"/>
                      <a:gd name="T6" fmla="*/ 0 w 605"/>
                      <a:gd name="T7" fmla="*/ 0 h 363"/>
                      <a:gd name="T8" fmla="*/ 0 w 605"/>
                      <a:gd name="T9" fmla="*/ 0 h 3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05" h="363">
                        <a:moveTo>
                          <a:pt x="605" y="363"/>
                        </a:moveTo>
                        <a:lnTo>
                          <a:pt x="587" y="295"/>
                        </a:lnTo>
                        <a:lnTo>
                          <a:pt x="0" y="0"/>
                        </a:lnTo>
                        <a:lnTo>
                          <a:pt x="21" y="53"/>
                        </a:lnTo>
                        <a:lnTo>
                          <a:pt x="605" y="363"/>
                        </a:lnTo>
                        <a:close/>
                      </a:path>
                    </a:pathLst>
                  </a:custGeom>
                  <a:solidFill>
                    <a:srgbClr val="404040"/>
                  </a:solidFill>
                  <a:ln w="3175">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62" name="Freeform 81"/>
                  <p:cNvSpPr>
                    <a:spLocks/>
                  </p:cNvSpPr>
                  <p:nvPr/>
                </p:nvSpPr>
                <p:spPr bwMode="auto">
                  <a:xfrm>
                    <a:off x="417" y="1966"/>
                    <a:ext cx="90" cy="46"/>
                  </a:xfrm>
                  <a:custGeom>
                    <a:avLst/>
                    <a:gdLst>
                      <a:gd name="T0" fmla="*/ 0 w 454"/>
                      <a:gd name="T1" fmla="*/ 0 h 230"/>
                      <a:gd name="T2" fmla="*/ 0 w 454"/>
                      <a:gd name="T3" fmla="*/ 0 h 230"/>
                      <a:gd name="T4" fmla="*/ 0 w 454"/>
                      <a:gd name="T5" fmla="*/ 0 h 230"/>
                      <a:gd name="T6" fmla="*/ 0 w 454"/>
                      <a:gd name="T7" fmla="*/ 0 h 230"/>
                      <a:gd name="T8" fmla="*/ 0 w 454"/>
                      <a:gd name="T9" fmla="*/ 0 h 23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54" h="230">
                        <a:moveTo>
                          <a:pt x="454" y="59"/>
                        </a:moveTo>
                        <a:lnTo>
                          <a:pt x="297" y="0"/>
                        </a:lnTo>
                        <a:lnTo>
                          <a:pt x="0" y="161"/>
                        </a:lnTo>
                        <a:lnTo>
                          <a:pt x="151" y="230"/>
                        </a:lnTo>
                        <a:lnTo>
                          <a:pt x="454" y="59"/>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63" name="Freeform 82"/>
                  <p:cNvSpPr>
                    <a:spLocks/>
                  </p:cNvSpPr>
                  <p:nvPr/>
                </p:nvSpPr>
                <p:spPr bwMode="auto">
                  <a:xfrm>
                    <a:off x="336" y="1934"/>
                    <a:ext cx="134" cy="61"/>
                  </a:xfrm>
                  <a:custGeom>
                    <a:avLst/>
                    <a:gdLst>
                      <a:gd name="T0" fmla="*/ 0 w 669"/>
                      <a:gd name="T1" fmla="*/ 0 h 309"/>
                      <a:gd name="T2" fmla="*/ 0 w 669"/>
                      <a:gd name="T3" fmla="*/ 0 h 309"/>
                      <a:gd name="T4" fmla="*/ 0 w 669"/>
                      <a:gd name="T5" fmla="*/ 0 h 309"/>
                      <a:gd name="T6" fmla="*/ 0 w 669"/>
                      <a:gd name="T7" fmla="*/ 0 h 309"/>
                      <a:gd name="T8" fmla="*/ 0 w 669"/>
                      <a:gd name="T9" fmla="*/ 0 h 30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69" h="309">
                        <a:moveTo>
                          <a:pt x="669" y="150"/>
                        </a:moveTo>
                        <a:lnTo>
                          <a:pt x="377" y="309"/>
                        </a:lnTo>
                        <a:lnTo>
                          <a:pt x="0" y="132"/>
                        </a:lnTo>
                        <a:lnTo>
                          <a:pt x="273" y="0"/>
                        </a:lnTo>
                        <a:lnTo>
                          <a:pt x="669" y="150"/>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64" name="Freeform 83"/>
                  <p:cNvSpPr>
                    <a:spLocks/>
                  </p:cNvSpPr>
                  <p:nvPr/>
                </p:nvSpPr>
                <p:spPr bwMode="auto">
                  <a:xfrm>
                    <a:off x="393" y="1920"/>
                    <a:ext cx="148" cy="57"/>
                  </a:xfrm>
                  <a:custGeom>
                    <a:avLst/>
                    <a:gdLst>
                      <a:gd name="T0" fmla="*/ 0 w 738"/>
                      <a:gd name="T1" fmla="*/ 0 h 283"/>
                      <a:gd name="T2" fmla="*/ 0 w 738"/>
                      <a:gd name="T3" fmla="*/ 0 h 283"/>
                      <a:gd name="T4" fmla="*/ 0 w 738"/>
                      <a:gd name="T5" fmla="*/ 0 h 283"/>
                      <a:gd name="T6" fmla="*/ 0 w 738"/>
                      <a:gd name="T7" fmla="*/ 0 h 283"/>
                      <a:gd name="T8" fmla="*/ 0 w 738"/>
                      <a:gd name="T9" fmla="*/ 0 h 28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38" h="283">
                        <a:moveTo>
                          <a:pt x="584" y="283"/>
                        </a:moveTo>
                        <a:lnTo>
                          <a:pt x="738" y="205"/>
                        </a:lnTo>
                        <a:lnTo>
                          <a:pt x="118" y="0"/>
                        </a:lnTo>
                        <a:lnTo>
                          <a:pt x="0" y="60"/>
                        </a:lnTo>
                        <a:lnTo>
                          <a:pt x="584" y="283"/>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65" name="Line 84"/>
                  <p:cNvSpPr>
                    <a:spLocks noChangeShapeType="1"/>
                  </p:cNvSpPr>
                  <p:nvPr/>
                </p:nvSpPr>
                <p:spPr bwMode="auto">
                  <a:xfrm flipH="1" flipV="1">
                    <a:off x="411" y="1923"/>
                    <a:ext cx="128" cy="44"/>
                  </a:xfrm>
                  <a:prstGeom prst="line">
                    <a:avLst/>
                  </a:prstGeom>
                  <a:noFill/>
                  <a:ln w="6350">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66" name="Line 85"/>
                  <p:cNvSpPr>
                    <a:spLocks noChangeShapeType="1"/>
                  </p:cNvSpPr>
                  <p:nvPr/>
                </p:nvSpPr>
                <p:spPr bwMode="auto">
                  <a:xfrm flipH="1" flipV="1">
                    <a:off x="404" y="1925"/>
                    <a:ext cx="124" cy="45"/>
                  </a:xfrm>
                  <a:prstGeom prst="line">
                    <a:avLst/>
                  </a:prstGeom>
                  <a:noFill/>
                  <a:ln w="6350">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67" name="Line 86"/>
                  <p:cNvSpPr>
                    <a:spLocks noChangeShapeType="1"/>
                  </p:cNvSpPr>
                  <p:nvPr/>
                </p:nvSpPr>
                <p:spPr bwMode="auto">
                  <a:xfrm flipH="1" flipV="1">
                    <a:off x="399" y="1930"/>
                    <a:ext cx="121" cy="46"/>
                  </a:xfrm>
                  <a:prstGeom prst="line">
                    <a:avLst/>
                  </a:prstGeom>
                  <a:noFill/>
                  <a:ln w="6350">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68" name="Line 87"/>
                  <p:cNvSpPr>
                    <a:spLocks noChangeShapeType="1"/>
                  </p:cNvSpPr>
                  <p:nvPr/>
                </p:nvSpPr>
                <p:spPr bwMode="auto">
                  <a:xfrm flipH="1" flipV="1">
                    <a:off x="384" y="1937"/>
                    <a:ext cx="119" cy="48"/>
                  </a:xfrm>
                  <a:prstGeom prst="line">
                    <a:avLst/>
                  </a:prstGeom>
                  <a:noFill/>
                  <a:ln w="6350">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69" name="Line 88"/>
                  <p:cNvSpPr>
                    <a:spLocks noChangeShapeType="1"/>
                  </p:cNvSpPr>
                  <p:nvPr/>
                </p:nvSpPr>
                <p:spPr bwMode="auto">
                  <a:xfrm flipH="1" flipV="1">
                    <a:off x="375" y="1942"/>
                    <a:ext cx="118" cy="48"/>
                  </a:xfrm>
                  <a:prstGeom prst="line">
                    <a:avLst/>
                  </a:prstGeom>
                  <a:noFill/>
                  <a:ln w="6350">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70" name="Line 89"/>
                  <p:cNvSpPr>
                    <a:spLocks noChangeShapeType="1"/>
                  </p:cNvSpPr>
                  <p:nvPr/>
                </p:nvSpPr>
                <p:spPr bwMode="auto">
                  <a:xfrm flipH="1" flipV="1">
                    <a:off x="365" y="1946"/>
                    <a:ext cx="119" cy="51"/>
                  </a:xfrm>
                  <a:prstGeom prst="line">
                    <a:avLst/>
                  </a:prstGeom>
                  <a:noFill/>
                  <a:ln w="6350">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71" name="Line 90"/>
                  <p:cNvSpPr>
                    <a:spLocks noChangeShapeType="1"/>
                  </p:cNvSpPr>
                  <p:nvPr/>
                </p:nvSpPr>
                <p:spPr bwMode="auto">
                  <a:xfrm flipH="1" flipV="1">
                    <a:off x="358" y="1951"/>
                    <a:ext cx="114" cy="50"/>
                  </a:xfrm>
                  <a:prstGeom prst="line">
                    <a:avLst/>
                  </a:prstGeom>
                  <a:noFill/>
                  <a:ln w="6350">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72" name="Line 91"/>
                  <p:cNvSpPr>
                    <a:spLocks noChangeShapeType="1"/>
                  </p:cNvSpPr>
                  <p:nvPr/>
                </p:nvSpPr>
                <p:spPr bwMode="auto">
                  <a:xfrm flipH="1" flipV="1">
                    <a:off x="347" y="1956"/>
                    <a:ext cx="114" cy="51"/>
                  </a:xfrm>
                  <a:prstGeom prst="line">
                    <a:avLst/>
                  </a:prstGeom>
                  <a:noFill/>
                  <a:ln w="6350">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73" name="Line 92"/>
                  <p:cNvSpPr>
                    <a:spLocks noChangeShapeType="1"/>
                  </p:cNvSpPr>
                  <p:nvPr/>
                </p:nvSpPr>
                <p:spPr bwMode="auto">
                  <a:xfrm flipH="1">
                    <a:off x="437" y="1974"/>
                    <a:ext cx="61" cy="34"/>
                  </a:xfrm>
                  <a:prstGeom prst="line">
                    <a:avLst/>
                  </a:prstGeom>
                  <a:noFill/>
                  <a:ln w="6350">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74" name="Line 93"/>
                  <p:cNvSpPr>
                    <a:spLocks noChangeShapeType="1"/>
                  </p:cNvSpPr>
                  <p:nvPr/>
                </p:nvSpPr>
                <p:spPr bwMode="auto">
                  <a:xfrm flipH="1">
                    <a:off x="426" y="1970"/>
                    <a:ext cx="58" cy="32"/>
                  </a:xfrm>
                  <a:prstGeom prst="line">
                    <a:avLst/>
                  </a:prstGeom>
                  <a:noFill/>
                  <a:ln w="6350">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75" name="Line 94"/>
                  <p:cNvSpPr>
                    <a:spLocks noChangeShapeType="1"/>
                  </p:cNvSpPr>
                  <p:nvPr/>
                </p:nvSpPr>
                <p:spPr bwMode="auto">
                  <a:xfrm flipH="1">
                    <a:off x="401" y="1959"/>
                    <a:ext cx="58" cy="31"/>
                  </a:xfrm>
                  <a:prstGeom prst="line">
                    <a:avLst/>
                  </a:prstGeom>
                  <a:noFill/>
                  <a:ln w="6350">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76" name="Line 95"/>
                  <p:cNvSpPr>
                    <a:spLocks noChangeShapeType="1"/>
                  </p:cNvSpPr>
                  <p:nvPr/>
                </p:nvSpPr>
                <p:spPr bwMode="auto">
                  <a:xfrm flipH="1">
                    <a:off x="387" y="1954"/>
                    <a:ext cx="58" cy="31"/>
                  </a:xfrm>
                  <a:prstGeom prst="line">
                    <a:avLst/>
                  </a:prstGeom>
                  <a:noFill/>
                  <a:ln w="6350">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77" name="Line 96"/>
                  <p:cNvSpPr>
                    <a:spLocks noChangeShapeType="1"/>
                  </p:cNvSpPr>
                  <p:nvPr/>
                </p:nvSpPr>
                <p:spPr bwMode="auto">
                  <a:xfrm flipH="1">
                    <a:off x="375" y="1949"/>
                    <a:ext cx="56" cy="31"/>
                  </a:xfrm>
                  <a:prstGeom prst="line">
                    <a:avLst/>
                  </a:prstGeom>
                  <a:noFill/>
                  <a:ln w="6350">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78" name="Line 97"/>
                  <p:cNvSpPr>
                    <a:spLocks noChangeShapeType="1"/>
                  </p:cNvSpPr>
                  <p:nvPr/>
                </p:nvSpPr>
                <p:spPr bwMode="auto">
                  <a:xfrm flipH="1">
                    <a:off x="364" y="1944"/>
                    <a:ext cx="53" cy="28"/>
                  </a:xfrm>
                  <a:prstGeom prst="line">
                    <a:avLst/>
                  </a:prstGeom>
                  <a:noFill/>
                  <a:ln w="6350">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79" name="Line 98"/>
                  <p:cNvSpPr>
                    <a:spLocks noChangeShapeType="1"/>
                  </p:cNvSpPr>
                  <p:nvPr/>
                </p:nvSpPr>
                <p:spPr bwMode="auto">
                  <a:xfrm flipH="1">
                    <a:off x="352" y="1939"/>
                    <a:ext cx="55" cy="28"/>
                  </a:xfrm>
                  <a:prstGeom prst="line">
                    <a:avLst/>
                  </a:prstGeom>
                  <a:noFill/>
                  <a:ln w="6350">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80" name="Line 99"/>
                  <p:cNvSpPr>
                    <a:spLocks noChangeShapeType="1"/>
                  </p:cNvSpPr>
                  <p:nvPr/>
                </p:nvSpPr>
                <p:spPr bwMode="auto">
                  <a:xfrm flipH="1">
                    <a:off x="494" y="1955"/>
                    <a:ext cx="28" cy="14"/>
                  </a:xfrm>
                  <a:prstGeom prst="line">
                    <a:avLst/>
                  </a:prstGeom>
                  <a:noFill/>
                  <a:ln w="6350">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81" name="Line 100"/>
                  <p:cNvSpPr>
                    <a:spLocks noChangeShapeType="1"/>
                  </p:cNvSpPr>
                  <p:nvPr/>
                </p:nvSpPr>
                <p:spPr bwMode="auto">
                  <a:xfrm flipH="1">
                    <a:off x="477" y="1949"/>
                    <a:ext cx="26" cy="14"/>
                  </a:xfrm>
                  <a:prstGeom prst="line">
                    <a:avLst/>
                  </a:prstGeom>
                  <a:noFill/>
                  <a:ln w="6350">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82" name="Line 101"/>
                  <p:cNvSpPr>
                    <a:spLocks noChangeShapeType="1"/>
                  </p:cNvSpPr>
                  <p:nvPr/>
                </p:nvSpPr>
                <p:spPr bwMode="auto">
                  <a:xfrm flipH="1">
                    <a:off x="460" y="1943"/>
                    <a:ext cx="28" cy="14"/>
                  </a:xfrm>
                  <a:prstGeom prst="line">
                    <a:avLst/>
                  </a:prstGeom>
                  <a:noFill/>
                  <a:ln w="6350">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83" name="Line 102"/>
                  <p:cNvSpPr>
                    <a:spLocks noChangeShapeType="1"/>
                  </p:cNvSpPr>
                  <p:nvPr/>
                </p:nvSpPr>
                <p:spPr bwMode="auto">
                  <a:xfrm flipH="1">
                    <a:off x="443" y="1937"/>
                    <a:ext cx="27" cy="13"/>
                  </a:xfrm>
                  <a:prstGeom prst="line">
                    <a:avLst/>
                  </a:prstGeom>
                  <a:noFill/>
                  <a:ln w="6350">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84" name="Line 103"/>
                  <p:cNvSpPr>
                    <a:spLocks noChangeShapeType="1"/>
                  </p:cNvSpPr>
                  <p:nvPr/>
                </p:nvSpPr>
                <p:spPr bwMode="auto">
                  <a:xfrm flipH="1">
                    <a:off x="427" y="1931"/>
                    <a:ext cx="26" cy="14"/>
                  </a:xfrm>
                  <a:prstGeom prst="line">
                    <a:avLst/>
                  </a:prstGeom>
                  <a:noFill/>
                  <a:ln w="6350">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85" name="Line 104"/>
                  <p:cNvSpPr>
                    <a:spLocks noChangeShapeType="1"/>
                  </p:cNvSpPr>
                  <p:nvPr/>
                </p:nvSpPr>
                <p:spPr bwMode="auto">
                  <a:xfrm flipH="1">
                    <a:off x="408" y="1925"/>
                    <a:ext cx="24" cy="13"/>
                  </a:xfrm>
                  <a:prstGeom prst="line">
                    <a:avLst/>
                  </a:prstGeom>
                  <a:noFill/>
                  <a:ln w="6350">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grpSp>
          </p:grpSp>
        </p:grpSp>
      </p:grpSp>
      <p:grpSp>
        <p:nvGrpSpPr>
          <p:cNvPr id="112" name="Group 105"/>
          <p:cNvGrpSpPr>
            <a:grpSpLocks/>
          </p:cNvGrpSpPr>
          <p:nvPr/>
        </p:nvGrpSpPr>
        <p:grpSpPr bwMode="auto">
          <a:xfrm>
            <a:off x="1941367" y="3269534"/>
            <a:ext cx="55364" cy="100353"/>
            <a:chOff x="287" y="1872"/>
            <a:chExt cx="55" cy="108"/>
          </a:xfrm>
        </p:grpSpPr>
        <p:sp>
          <p:nvSpPr>
            <p:cNvPr id="113" name="Freeform 106"/>
            <p:cNvSpPr>
              <a:spLocks/>
            </p:cNvSpPr>
            <p:nvPr/>
          </p:nvSpPr>
          <p:spPr bwMode="auto">
            <a:xfrm>
              <a:off x="287" y="1872"/>
              <a:ext cx="55" cy="108"/>
            </a:xfrm>
            <a:custGeom>
              <a:avLst/>
              <a:gdLst>
                <a:gd name="T0" fmla="*/ 0 w 276"/>
                <a:gd name="T1" fmla="*/ 0 h 540"/>
                <a:gd name="T2" fmla="*/ 0 w 276"/>
                <a:gd name="T3" fmla="*/ 0 h 540"/>
                <a:gd name="T4" fmla="*/ 0 w 276"/>
                <a:gd name="T5" fmla="*/ 0 h 540"/>
                <a:gd name="T6" fmla="*/ 0 w 276"/>
                <a:gd name="T7" fmla="*/ 0 h 540"/>
                <a:gd name="T8" fmla="*/ 0 w 276"/>
                <a:gd name="T9" fmla="*/ 0 h 540"/>
                <a:gd name="T10" fmla="*/ 0 w 276"/>
                <a:gd name="T11" fmla="*/ 0 h 540"/>
                <a:gd name="T12" fmla="*/ 0 w 276"/>
                <a:gd name="T13" fmla="*/ 0 h 540"/>
                <a:gd name="T14" fmla="*/ 0 w 276"/>
                <a:gd name="T15" fmla="*/ 0 h 540"/>
                <a:gd name="T16" fmla="*/ 0 w 276"/>
                <a:gd name="T17" fmla="*/ 0 h 540"/>
                <a:gd name="T18" fmla="*/ 0 w 276"/>
                <a:gd name="T19" fmla="*/ 0 h 540"/>
                <a:gd name="T20" fmla="*/ 0 w 276"/>
                <a:gd name="T21" fmla="*/ 0 h 540"/>
                <a:gd name="T22" fmla="*/ 0 w 276"/>
                <a:gd name="T23" fmla="*/ 0 h 54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76" h="540">
                  <a:moveTo>
                    <a:pt x="0" y="192"/>
                  </a:moveTo>
                  <a:lnTo>
                    <a:pt x="53" y="121"/>
                  </a:lnTo>
                  <a:lnTo>
                    <a:pt x="104" y="84"/>
                  </a:lnTo>
                  <a:lnTo>
                    <a:pt x="125" y="30"/>
                  </a:lnTo>
                  <a:lnTo>
                    <a:pt x="137" y="6"/>
                  </a:lnTo>
                  <a:lnTo>
                    <a:pt x="195" y="0"/>
                  </a:lnTo>
                  <a:lnTo>
                    <a:pt x="276" y="45"/>
                  </a:lnTo>
                  <a:lnTo>
                    <a:pt x="255" y="143"/>
                  </a:lnTo>
                  <a:lnTo>
                    <a:pt x="232" y="198"/>
                  </a:lnTo>
                  <a:lnTo>
                    <a:pt x="179" y="365"/>
                  </a:lnTo>
                  <a:lnTo>
                    <a:pt x="92" y="540"/>
                  </a:lnTo>
                  <a:lnTo>
                    <a:pt x="0" y="192"/>
                  </a:lnTo>
                  <a:close/>
                </a:path>
              </a:pathLst>
            </a:custGeom>
            <a:solidFill>
              <a:srgbClr val="C0C0C0"/>
            </a:solidFill>
            <a:ln w="3175">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114" name="Freeform 107"/>
            <p:cNvSpPr>
              <a:spLocks/>
            </p:cNvSpPr>
            <p:nvPr/>
          </p:nvSpPr>
          <p:spPr bwMode="auto">
            <a:xfrm>
              <a:off x="296" y="1880"/>
              <a:ext cx="43" cy="77"/>
            </a:xfrm>
            <a:custGeom>
              <a:avLst/>
              <a:gdLst>
                <a:gd name="T0" fmla="*/ 0 w 216"/>
                <a:gd name="T1" fmla="*/ 0 h 385"/>
                <a:gd name="T2" fmla="*/ 0 w 216"/>
                <a:gd name="T3" fmla="*/ 0 h 385"/>
                <a:gd name="T4" fmla="*/ 0 w 216"/>
                <a:gd name="T5" fmla="*/ 0 h 385"/>
                <a:gd name="T6" fmla="*/ 0 w 216"/>
                <a:gd name="T7" fmla="*/ 0 h 385"/>
                <a:gd name="T8" fmla="*/ 0 w 216"/>
                <a:gd name="T9" fmla="*/ 0 h 385"/>
                <a:gd name="T10" fmla="*/ 0 w 216"/>
                <a:gd name="T11" fmla="*/ 0 h 385"/>
                <a:gd name="T12" fmla="*/ 0 w 216"/>
                <a:gd name="T13" fmla="*/ 0 h 385"/>
                <a:gd name="T14" fmla="*/ 0 w 216"/>
                <a:gd name="T15" fmla="*/ 0 h 385"/>
                <a:gd name="T16" fmla="*/ 0 w 216"/>
                <a:gd name="T17" fmla="*/ 0 h 385"/>
                <a:gd name="T18" fmla="*/ 0 w 216"/>
                <a:gd name="T19" fmla="*/ 0 h 385"/>
                <a:gd name="T20" fmla="*/ 0 w 216"/>
                <a:gd name="T21" fmla="*/ 0 h 385"/>
                <a:gd name="T22" fmla="*/ 0 w 216"/>
                <a:gd name="T23" fmla="*/ 0 h 385"/>
                <a:gd name="T24" fmla="*/ 0 w 216"/>
                <a:gd name="T25" fmla="*/ 0 h 385"/>
                <a:gd name="T26" fmla="*/ 0 w 216"/>
                <a:gd name="T27" fmla="*/ 0 h 385"/>
                <a:gd name="T28" fmla="*/ 0 w 216"/>
                <a:gd name="T29" fmla="*/ 0 h 385"/>
                <a:gd name="T30" fmla="*/ 0 w 216"/>
                <a:gd name="T31" fmla="*/ 0 h 385"/>
                <a:gd name="T32" fmla="*/ 0 w 216"/>
                <a:gd name="T33" fmla="*/ 0 h 385"/>
                <a:gd name="T34" fmla="*/ 0 w 216"/>
                <a:gd name="T35" fmla="*/ 0 h 385"/>
                <a:gd name="T36" fmla="*/ 0 w 216"/>
                <a:gd name="T37" fmla="*/ 0 h 385"/>
                <a:gd name="T38" fmla="*/ 0 w 216"/>
                <a:gd name="T39" fmla="*/ 0 h 385"/>
                <a:gd name="T40" fmla="*/ 0 w 216"/>
                <a:gd name="T41" fmla="*/ 0 h 385"/>
                <a:gd name="T42" fmla="*/ 0 w 216"/>
                <a:gd name="T43" fmla="*/ 0 h 385"/>
                <a:gd name="T44" fmla="*/ 0 w 216"/>
                <a:gd name="T45" fmla="*/ 0 h 385"/>
                <a:gd name="T46" fmla="*/ 0 w 216"/>
                <a:gd name="T47" fmla="*/ 0 h 385"/>
                <a:gd name="T48" fmla="*/ 0 w 216"/>
                <a:gd name="T49" fmla="*/ 0 h 385"/>
                <a:gd name="T50" fmla="*/ 0 w 216"/>
                <a:gd name="T51" fmla="*/ 0 h 385"/>
                <a:gd name="T52" fmla="*/ 0 w 216"/>
                <a:gd name="T53" fmla="*/ 0 h 385"/>
                <a:gd name="T54" fmla="*/ 0 w 216"/>
                <a:gd name="T55" fmla="*/ 0 h 385"/>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216" h="385">
                  <a:moveTo>
                    <a:pt x="91" y="0"/>
                  </a:moveTo>
                  <a:lnTo>
                    <a:pt x="115" y="25"/>
                  </a:lnTo>
                  <a:lnTo>
                    <a:pt x="165" y="46"/>
                  </a:lnTo>
                  <a:lnTo>
                    <a:pt x="216" y="44"/>
                  </a:lnTo>
                  <a:lnTo>
                    <a:pt x="185" y="132"/>
                  </a:lnTo>
                  <a:lnTo>
                    <a:pt x="147" y="128"/>
                  </a:lnTo>
                  <a:lnTo>
                    <a:pt x="118" y="112"/>
                  </a:lnTo>
                  <a:lnTo>
                    <a:pt x="134" y="138"/>
                  </a:lnTo>
                  <a:lnTo>
                    <a:pt x="177" y="146"/>
                  </a:lnTo>
                  <a:lnTo>
                    <a:pt x="145" y="242"/>
                  </a:lnTo>
                  <a:lnTo>
                    <a:pt x="124" y="312"/>
                  </a:lnTo>
                  <a:lnTo>
                    <a:pt x="115" y="271"/>
                  </a:lnTo>
                  <a:lnTo>
                    <a:pt x="103" y="197"/>
                  </a:lnTo>
                  <a:lnTo>
                    <a:pt x="102" y="155"/>
                  </a:lnTo>
                  <a:lnTo>
                    <a:pt x="94" y="173"/>
                  </a:lnTo>
                  <a:lnTo>
                    <a:pt x="94" y="222"/>
                  </a:lnTo>
                  <a:lnTo>
                    <a:pt x="103" y="290"/>
                  </a:lnTo>
                  <a:lnTo>
                    <a:pt x="110" y="333"/>
                  </a:lnTo>
                  <a:lnTo>
                    <a:pt x="91" y="385"/>
                  </a:lnTo>
                  <a:lnTo>
                    <a:pt x="55" y="250"/>
                  </a:lnTo>
                  <a:lnTo>
                    <a:pt x="39" y="204"/>
                  </a:lnTo>
                  <a:lnTo>
                    <a:pt x="12" y="135"/>
                  </a:lnTo>
                  <a:lnTo>
                    <a:pt x="0" y="115"/>
                  </a:lnTo>
                  <a:lnTo>
                    <a:pt x="16" y="88"/>
                  </a:lnTo>
                  <a:lnTo>
                    <a:pt x="64" y="64"/>
                  </a:lnTo>
                  <a:lnTo>
                    <a:pt x="81" y="87"/>
                  </a:lnTo>
                  <a:lnTo>
                    <a:pt x="71" y="46"/>
                  </a:lnTo>
                  <a:lnTo>
                    <a:pt x="9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grpSp>
      <p:grpSp>
        <p:nvGrpSpPr>
          <p:cNvPr id="115" name="Group 108"/>
          <p:cNvGrpSpPr>
            <a:grpSpLocks/>
          </p:cNvGrpSpPr>
          <p:nvPr/>
        </p:nvGrpSpPr>
        <p:grpSpPr bwMode="auto">
          <a:xfrm>
            <a:off x="1932308" y="3211925"/>
            <a:ext cx="70463" cy="70619"/>
            <a:chOff x="278" y="1810"/>
            <a:chExt cx="70" cy="76"/>
          </a:xfrm>
        </p:grpSpPr>
        <p:sp>
          <p:nvSpPr>
            <p:cNvPr id="116" name="Freeform 109"/>
            <p:cNvSpPr>
              <a:spLocks/>
            </p:cNvSpPr>
            <p:nvPr/>
          </p:nvSpPr>
          <p:spPr bwMode="auto">
            <a:xfrm>
              <a:off x="297" y="1815"/>
              <a:ext cx="51" cy="71"/>
            </a:xfrm>
            <a:custGeom>
              <a:avLst/>
              <a:gdLst>
                <a:gd name="T0" fmla="*/ 0 w 256"/>
                <a:gd name="T1" fmla="*/ 0 h 356"/>
                <a:gd name="T2" fmla="*/ 0 w 256"/>
                <a:gd name="T3" fmla="*/ 0 h 356"/>
                <a:gd name="T4" fmla="*/ 0 w 256"/>
                <a:gd name="T5" fmla="*/ 0 h 356"/>
                <a:gd name="T6" fmla="*/ 0 w 256"/>
                <a:gd name="T7" fmla="*/ 0 h 356"/>
                <a:gd name="T8" fmla="*/ 0 w 256"/>
                <a:gd name="T9" fmla="*/ 0 h 356"/>
                <a:gd name="T10" fmla="*/ 0 w 256"/>
                <a:gd name="T11" fmla="*/ 0 h 356"/>
                <a:gd name="T12" fmla="*/ 0 w 256"/>
                <a:gd name="T13" fmla="*/ 0 h 356"/>
                <a:gd name="T14" fmla="*/ 0 w 256"/>
                <a:gd name="T15" fmla="*/ 0 h 356"/>
                <a:gd name="T16" fmla="*/ 0 w 256"/>
                <a:gd name="T17" fmla="*/ 0 h 356"/>
                <a:gd name="T18" fmla="*/ 0 w 256"/>
                <a:gd name="T19" fmla="*/ 0 h 356"/>
                <a:gd name="T20" fmla="*/ 0 w 256"/>
                <a:gd name="T21" fmla="*/ 0 h 356"/>
                <a:gd name="T22" fmla="*/ 0 w 256"/>
                <a:gd name="T23" fmla="*/ 0 h 356"/>
                <a:gd name="T24" fmla="*/ 0 w 256"/>
                <a:gd name="T25" fmla="*/ 0 h 356"/>
                <a:gd name="T26" fmla="*/ 0 w 256"/>
                <a:gd name="T27" fmla="*/ 0 h 356"/>
                <a:gd name="T28" fmla="*/ 0 w 256"/>
                <a:gd name="T29" fmla="*/ 0 h 356"/>
                <a:gd name="T30" fmla="*/ 0 w 256"/>
                <a:gd name="T31" fmla="*/ 0 h 356"/>
                <a:gd name="T32" fmla="*/ 0 w 256"/>
                <a:gd name="T33" fmla="*/ 0 h 356"/>
                <a:gd name="T34" fmla="*/ 0 w 256"/>
                <a:gd name="T35" fmla="*/ 0 h 356"/>
                <a:gd name="T36" fmla="*/ 0 w 256"/>
                <a:gd name="T37" fmla="*/ 0 h 356"/>
                <a:gd name="T38" fmla="*/ 0 w 256"/>
                <a:gd name="T39" fmla="*/ 0 h 356"/>
                <a:gd name="T40" fmla="*/ 0 w 256"/>
                <a:gd name="T41" fmla="*/ 0 h 356"/>
                <a:gd name="T42" fmla="*/ 0 w 256"/>
                <a:gd name="T43" fmla="*/ 0 h 356"/>
                <a:gd name="T44" fmla="*/ 0 w 256"/>
                <a:gd name="T45" fmla="*/ 0 h 356"/>
                <a:gd name="T46" fmla="*/ 0 w 256"/>
                <a:gd name="T47" fmla="*/ 0 h 356"/>
                <a:gd name="T48" fmla="*/ 0 w 256"/>
                <a:gd name="T49" fmla="*/ 0 h 356"/>
                <a:gd name="T50" fmla="*/ 0 w 256"/>
                <a:gd name="T51" fmla="*/ 0 h 356"/>
                <a:gd name="T52" fmla="*/ 0 w 256"/>
                <a:gd name="T53" fmla="*/ 0 h 356"/>
                <a:gd name="T54" fmla="*/ 0 w 256"/>
                <a:gd name="T55" fmla="*/ 0 h 356"/>
                <a:gd name="T56" fmla="*/ 0 w 256"/>
                <a:gd name="T57" fmla="*/ 0 h 356"/>
                <a:gd name="T58" fmla="*/ 0 w 256"/>
                <a:gd name="T59" fmla="*/ 0 h 356"/>
                <a:gd name="T60" fmla="*/ 0 w 256"/>
                <a:gd name="T61" fmla="*/ 0 h 356"/>
                <a:gd name="T62" fmla="*/ 0 w 256"/>
                <a:gd name="T63" fmla="*/ 0 h 356"/>
                <a:gd name="T64" fmla="*/ 0 w 256"/>
                <a:gd name="T65" fmla="*/ 0 h 356"/>
                <a:gd name="T66" fmla="*/ 0 w 256"/>
                <a:gd name="T67" fmla="*/ 0 h 356"/>
                <a:gd name="T68" fmla="*/ 0 w 256"/>
                <a:gd name="T69" fmla="*/ 0 h 356"/>
                <a:gd name="T70" fmla="*/ 0 w 256"/>
                <a:gd name="T71" fmla="*/ 0 h 356"/>
                <a:gd name="T72" fmla="*/ 0 w 256"/>
                <a:gd name="T73" fmla="*/ 0 h 356"/>
                <a:gd name="T74" fmla="*/ 0 w 256"/>
                <a:gd name="T75" fmla="*/ 0 h 356"/>
                <a:gd name="T76" fmla="*/ 0 w 256"/>
                <a:gd name="T77" fmla="*/ 0 h 356"/>
                <a:gd name="T78" fmla="*/ 0 w 256"/>
                <a:gd name="T79" fmla="*/ 0 h 356"/>
                <a:gd name="T80" fmla="*/ 0 w 256"/>
                <a:gd name="T81" fmla="*/ 0 h 356"/>
                <a:gd name="T82" fmla="*/ 0 w 256"/>
                <a:gd name="T83" fmla="*/ 0 h 356"/>
                <a:gd name="T84" fmla="*/ 0 w 256"/>
                <a:gd name="T85" fmla="*/ 0 h 356"/>
                <a:gd name="T86" fmla="*/ 0 w 256"/>
                <a:gd name="T87" fmla="*/ 0 h 356"/>
                <a:gd name="T88" fmla="*/ 0 w 256"/>
                <a:gd name="T89" fmla="*/ 0 h 356"/>
                <a:gd name="T90" fmla="*/ 0 w 256"/>
                <a:gd name="T91" fmla="*/ 0 h 356"/>
                <a:gd name="T92" fmla="*/ 0 w 256"/>
                <a:gd name="T93" fmla="*/ 0 h 356"/>
                <a:gd name="T94" fmla="*/ 0 w 256"/>
                <a:gd name="T95" fmla="*/ 0 h 35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256" h="356">
                  <a:moveTo>
                    <a:pt x="3" y="130"/>
                  </a:moveTo>
                  <a:lnTo>
                    <a:pt x="11" y="155"/>
                  </a:lnTo>
                  <a:lnTo>
                    <a:pt x="26" y="167"/>
                  </a:lnTo>
                  <a:lnTo>
                    <a:pt x="35" y="187"/>
                  </a:lnTo>
                  <a:lnTo>
                    <a:pt x="45" y="203"/>
                  </a:lnTo>
                  <a:lnTo>
                    <a:pt x="61" y="218"/>
                  </a:lnTo>
                  <a:lnTo>
                    <a:pt x="73" y="227"/>
                  </a:lnTo>
                  <a:lnTo>
                    <a:pt x="93" y="238"/>
                  </a:lnTo>
                  <a:lnTo>
                    <a:pt x="96" y="252"/>
                  </a:lnTo>
                  <a:lnTo>
                    <a:pt x="96" y="270"/>
                  </a:lnTo>
                  <a:lnTo>
                    <a:pt x="91" y="315"/>
                  </a:lnTo>
                  <a:lnTo>
                    <a:pt x="127" y="341"/>
                  </a:lnTo>
                  <a:lnTo>
                    <a:pt x="157" y="354"/>
                  </a:lnTo>
                  <a:lnTo>
                    <a:pt x="182" y="356"/>
                  </a:lnTo>
                  <a:lnTo>
                    <a:pt x="207" y="354"/>
                  </a:lnTo>
                  <a:lnTo>
                    <a:pt x="216" y="325"/>
                  </a:lnTo>
                  <a:lnTo>
                    <a:pt x="222" y="260"/>
                  </a:lnTo>
                  <a:lnTo>
                    <a:pt x="237" y="237"/>
                  </a:lnTo>
                  <a:lnTo>
                    <a:pt x="248" y="204"/>
                  </a:lnTo>
                  <a:lnTo>
                    <a:pt x="250" y="173"/>
                  </a:lnTo>
                  <a:lnTo>
                    <a:pt x="255" y="131"/>
                  </a:lnTo>
                  <a:lnTo>
                    <a:pt x="256" y="107"/>
                  </a:lnTo>
                  <a:lnTo>
                    <a:pt x="255" y="92"/>
                  </a:lnTo>
                  <a:lnTo>
                    <a:pt x="248" y="66"/>
                  </a:lnTo>
                  <a:lnTo>
                    <a:pt x="234" y="52"/>
                  </a:lnTo>
                  <a:lnTo>
                    <a:pt x="215" y="48"/>
                  </a:lnTo>
                  <a:lnTo>
                    <a:pt x="208" y="33"/>
                  </a:lnTo>
                  <a:lnTo>
                    <a:pt x="191" y="23"/>
                  </a:lnTo>
                  <a:lnTo>
                    <a:pt x="173" y="33"/>
                  </a:lnTo>
                  <a:lnTo>
                    <a:pt x="160" y="12"/>
                  </a:lnTo>
                  <a:lnTo>
                    <a:pt x="140" y="5"/>
                  </a:lnTo>
                  <a:lnTo>
                    <a:pt x="118" y="24"/>
                  </a:lnTo>
                  <a:lnTo>
                    <a:pt x="108" y="0"/>
                  </a:lnTo>
                  <a:lnTo>
                    <a:pt x="78" y="3"/>
                  </a:lnTo>
                  <a:lnTo>
                    <a:pt x="63" y="42"/>
                  </a:lnTo>
                  <a:lnTo>
                    <a:pt x="60" y="64"/>
                  </a:lnTo>
                  <a:lnTo>
                    <a:pt x="57" y="93"/>
                  </a:lnTo>
                  <a:lnTo>
                    <a:pt x="51" y="131"/>
                  </a:lnTo>
                  <a:lnTo>
                    <a:pt x="43" y="116"/>
                  </a:lnTo>
                  <a:lnTo>
                    <a:pt x="39" y="89"/>
                  </a:lnTo>
                  <a:lnTo>
                    <a:pt x="34" y="70"/>
                  </a:lnTo>
                  <a:lnTo>
                    <a:pt x="27" y="61"/>
                  </a:lnTo>
                  <a:lnTo>
                    <a:pt x="12" y="54"/>
                  </a:lnTo>
                  <a:lnTo>
                    <a:pt x="4" y="57"/>
                  </a:lnTo>
                  <a:lnTo>
                    <a:pt x="0" y="66"/>
                  </a:lnTo>
                  <a:lnTo>
                    <a:pt x="5" y="80"/>
                  </a:lnTo>
                  <a:lnTo>
                    <a:pt x="7" y="107"/>
                  </a:lnTo>
                  <a:lnTo>
                    <a:pt x="3" y="130"/>
                  </a:lnTo>
                  <a:close/>
                </a:path>
              </a:pathLst>
            </a:custGeom>
            <a:solidFill>
              <a:srgbClr val="FFC080"/>
            </a:solidFill>
            <a:ln w="3175">
              <a:solidFill>
                <a:srgbClr val="402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117" name="Freeform 110"/>
            <p:cNvSpPr>
              <a:spLocks/>
            </p:cNvSpPr>
            <p:nvPr/>
          </p:nvSpPr>
          <p:spPr bwMode="auto">
            <a:xfrm>
              <a:off x="320" y="1820"/>
              <a:ext cx="26" cy="27"/>
            </a:xfrm>
            <a:custGeom>
              <a:avLst/>
              <a:gdLst>
                <a:gd name="T0" fmla="*/ 0 w 129"/>
                <a:gd name="T1" fmla="*/ 0 h 134"/>
                <a:gd name="T2" fmla="*/ 0 w 129"/>
                <a:gd name="T3" fmla="*/ 0 h 134"/>
                <a:gd name="T4" fmla="*/ 0 w 129"/>
                <a:gd name="T5" fmla="*/ 0 h 134"/>
                <a:gd name="T6" fmla="*/ 0 w 129"/>
                <a:gd name="T7" fmla="*/ 0 h 134"/>
                <a:gd name="T8" fmla="*/ 0 w 129"/>
                <a:gd name="T9" fmla="*/ 0 h 134"/>
                <a:gd name="T10" fmla="*/ 0 w 129"/>
                <a:gd name="T11" fmla="*/ 0 h 134"/>
                <a:gd name="T12" fmla="*/ 0 w 129"/>
                <a:gd name="T13" fmla="*/ 0 h 134"/>
                <a:gd name="T14" fmla="*/ 0 w 129"/>
                <a:gd name="T15" fmla="*/ 0 h 134"/>
                <a:gd name="T16" fmla="*/ 0 w 129"/>
                <a:gd name="T17" fmla="*/ 0 h 134"/>
                <a:gd name="T18" fmla="*/ 0 w 129"/>
                <a:gd name="T19" fmla="*/ 0 h 134"/>
                <a:gd name="T20" fmla="*/ 0 w 129"/>
                <a:gd name="T21" fmla="*/ 0 h 134"/>
                <a:gd name="T22" fmla="*/ 0 w 129"/>
                <a:gd name="T23" fmla="*/ 0 h 134"/>
                <a:gd name="T24" fmla="*/ 0 w 129"/>
                <a:gd name="T25" fmla="*/ 0 h 134"/>
                <a:gd name="T26" fmla="*/ 0 w 129"/>
                <a:gd name="T27" fmla="*/ 0 h 134"/>
                <a:gd name="T28" fmla="*/ 0 w 129"/>
                <a:gd name="T29" fmla="*/ 0 h 134"/>
                <a:gd name="T30" fmla="*/ 0 w 129"/>
                <a:gd name="T31" fmla="*/ 0 h 134"/>
                <a:gd name="T32" fmla="*/ 0 w 129"/>
                <a:gd name="T33" fmla="*/ 0 h 134"/>
                <a:gd name="T34" fmla="*/ 0 w 129"/>
                <a:gd name="T35" fmla="*/ 0 h 134"/>
                <a:gd name="T36" fmla="*/ 0 w 129"/>
                <a:gd name="T37" fmla="*/ 0 h 134"/>
                <a:gd name="T38" fmla="*/ 0 w 129"/>
                <a:gd name="T39" fmla="*/ 0 h 134"/>
                <a:gd name="T40" fmla="*/ 0 w 129"/>
                <a:gd name="T41" fmla="*/ 0 h 134"/>
                <a:gd name="T42" fmla="*/ 0 w 129"/>
                <a:gd name="T43" fmla="*/ 0 h 134"/>
                <a:gd name="T44" fmla="*/ 0 w 129"/>
                <a:gd name="T45" fmla="*/ 0 h 134"/>
                <a:gd name="T46" fmla="*/ 0 w 129"/>
                <a:gd name="T47" fmla="*/ 0 h 134"/>
                <a:gd name="T48" fmla="*/ 0 w 129"/>
                <a:gd name="T49" fmla="*/ 0 h 134"/>
                <a:gd name="T50" fmla="*/ 0 w 129"/>
                <a:gd name="T51" fmla="*/ 0 h 134"/>
                <a:gd name="T52" fmla="*/ 0 w 129"/>
                <a:gd name="T53" fmla="*/ 0 h 134"/>
                <a:gd name="T54" fmla="*/ 0 w 129"/>
                <a:gd name="T55" fmla="*/ 0 h 134"/>
                <a:gd name="T56" fmla="*/ 0 w 129"/>
                <a:gd name="T57" fmla="*/ 0 h 134"/>
                <a:gd name="T58" fmla="*/ 0 w 129"/>
                <a:gd name="T59" fmla="*/ 0 h 134"/>
                <a:gd name="T60" fmla="*/ 0 w 129"/>
                <a:gd name="T61" fmla="*/ 0 h 134"/>
                <a:gd name="T62" fmla="*/ 0 w 129"/>
                <a:gd name="T63" fmla="*/ 0 h 134"/>
                <a:gd name="T64" fmla="*/ 0 w 129"/>
                <a:gd name="T65" fmla="*/ 0 h 134"/>
                <a:gd name="T66" fmla="*/ 0 w 129"/>
                <a:gd name="T67" fmla="*/ 0 h 134"/>
                <a:gd name="T68" fmla="*/ 0 w 129"/>
                <a:gd name="T69" fmla="*/ 0 h 134"/>
                <a:gd name="T70" fmla="*/ 0 w 129"/>
                <a:gd name="T71" fmla="*/ 0 h 134"/>
                <a:gd name="T72" fmla="*/ 0 w 129"/>
                <a:gd name="T73" fmla="*/ 0 h 134"/>
                <a:gd name="T74" fmla="*/ 0 w 129"/>
                <a:gd name="T75" fmla="*/ 0 h 134"/>
                <a:gd name="T76" fmla="*/ 0 w 129"/>
                <a:gd name="T77" fmla="*/ 0 h 134"/>
                <a:gd name="T78" fmla="*/ 0 w 129"/>
                <a:gd name="T79" fmla="*/ 0 h 134"/>
                <a:gd name="T80" fmla="*/ 0 w 129"/>
                <a:gd name="T81" fmla="*/ 0 h 134"/>
                <a:gd name="T82" fmla="*/ 0 w 129"/>
                <a:gd name="T83" fmla="*/ 0 h 134"/>
                <a:gd name="T84" fmla="*/ 0 w 129"/>
                <a:gd name="T85" fmla="*/ 0 h 134"/>
                <a:gd name="T86" fmla="*/ 0 w 129"/>
                <a:gd name="T87" fmla="*/ 0 h 134"/>
                <a:gd name="T88" fmla="*/ 0 w 129"/>
                <a:gd name="T89" fmla="*/ 0 h 134"/>
                <a:gd name="T90" fmla="*/ 0 w 129"/>
                <a:gd name="T91" fmla="*/ 0 h 134"/>
                <a:gd name="T92" fmla="*/ 0 w 129"/>
                <a:gd name="T93" fmla="*/ 0 h 134"/>
                <a:gd name="T94" fmla="*/ 0 w 129"/>
                <a:gd name="T95" fmla="*/ 0 h 134"/>
                <a:gd name="T96" fmla="*/ 0 w 129"/>
                <a:gd name="T97" fmla="*/ 0 h 134"/>
                <a:gd name="T98" fmla="*/ 0 w 129"/>
                <a:gd name="T99" fmla="*/ 0 h 134"/>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129" h="134">
                  <a:moveTo>
                    <a:pt x="6" y="2"/>
                  </a:moveTo>
                  <a:lnTo>
                    <a:pt x="13" y="30"/>
                  </a:lnTo>
                  <a:lnTo>
                    <a:pt x="22" y="49"/>
                  </a:lnTo>
                  <a:lnTo>
                    <a:pt x="11" y="91"/>
                  </a:lnTo>
                  <a:lnTo>
                    <a:pt x="18" y="100"/>
                  </a:lnTo>
                  <a:lnTo>
                    <a:pt x="28" y="104"/>
                  </a:lnTo>
                  <a:lnTo>
                    <a:pt x="41" y="102"/>
                  </a:lnTo>
                  <a:lnTo>
                    <a:pt x="51" y="79"/>
                  </a:lnTo>
                  <a:lnTo>
                    <a:pt x="60" y="61"/>
                  </a:lnTo>
                  <a:lnTo>
                    <a:pt x="55" y="36"/>
                  </a:lnTo>
                  <a:lnTo>
                    <a:pt x="53" y="9"/>
                  </a:lnTo>
                  <a:lnTo>
                    <a:pt x="60" y="12"/>
                  </a:lnTo>
                  <a:lnTo>
                    <a:pt x="62" y="37"/>
                  </a:lnTo>
                  <a:lnTo>
                    <a:pt x="65" y="54"/>
                  </a:lnTo>
                  <a:lnTo>
                    <a:pt x="65" y="68"/>
                  </a:lnTo>
                  <a:lnTo>
                    <a:pt x="56" y="83"/>
                  </a:lnTo>
                  <a:lnTo>
                    <a:pt x="47" y="100"/>
                  </a:lnTo>
                  <a:lnTo>
                    <a:pt x="46" y="116"/>
                  </a:lnTo>
                  <a:lnTo>
                    <a:pt x="56" y="123"/>
                  </a:lnTo>
                  <a:lnTo>
                    <a:pt x="75" y="120"/>
                  </a:lnTo>
                  <a:lnTo>
                    <a:pt x="86" y="106"/>
                  </a:lnTo>
                  <a:lnTo>
                    <a:pt x="104" y="84"/>
                  </a:lnTo>
                  <a:lnTo>
                    <a:pt x="103" y="70"/>
                  </a:lnTo>
                  <a:lnTo>
                    <a:pt x="101" y="45"/>
                  </a:lnTo>
                  <a:lnTo>
                    <a:pt x="107" y="65"/>
                  </a:lnTo>
                  <a:lnTo>
                    <a:pt x="108" y="84"/>
                  </a:lnTo>
                  <a:lnTo>
                    <a:pt x="94" y="103"/>
                  </a:lnTo>
                  <a:lnTo>
                    <a:pt x="93" y="117"/>
                  </a:lnTo>
                  <a:lnTo>
                    <a:pt x="96" y="128"/>
                  </a:lnTo>
                  <a:lnTo>
                    <a:pt x="104" y="131"/>
                  </a:lnTo>
                  <a:lnTo>
                    <a:pt x="113" y="125"/>
                  </a:lnTo>
                  <a:lnTo>
                    <a:pt x="129" y="109"/>
                  </a:lnTo>
                  <a:lnTo>
                    <a:pt x="116" y="127"/>
                  </a:lnTo>
                  <a:lnTo>
                    <a:pt x="111" y="134"/>
                  </a:lnTo>
                  <a:lnTo>
                    <a:pt x="97" y="134"/>
                  </a:lnTo>
                  <a:lnTo>
                    <a:pt x="91" y="126"/>
                  </a:lnTo>
                  <a:lnTo>
                    <a:pt x="87" y="114"/>
                  </a:lnTo>
                  <a:lnTo>
                    <a:pt x="79" y="125"/>
                  </a:lnTo>
                  <a:lnTo>
                    <a:pt x="63" y="127"/>
                  </a:lnTo>
                  <a:lnTo>
                    <a:pt x="49" y="127"/>
                  </a:lnTo>
                  <a:lnTo>
                    <a:pt x="43" y="116"/>
                  </a:lnTo>
                  <a:lnTo>
                    <a:pt x="41" y="106"/>
                  </a:lnTo>
                  <a:lnTo>
                    <a:pt x="35" y="109"/>
                  </a:lnTo>
                  <a:lnTo>
                    <a:pt x="24" y="109"/>
                  </a:lnTo>
                  <a:lnTo>
                    <a:pt x="11" y="101"/>
                  </a:lnTo>
                  <a:lnTo>
                    <a:pt x="8" y="86"/>
                  </a:lnTo>
                  <a:lnTo>
                    <a:pt x="18" y="51"/>
                  </a:lnTo>
                  <a:lnTo>
                    <a:pt x="7" y="29"/>
                  </a:lnTo>
                  <a:lnTo>
                    <a:pt x="0" y="0"/>
                  </a:lnTo>
                  <a:lnTo>
                    <a:pt x="6" y="2"/>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18" name="Freeform 111"/>
            <p:cNvSpPr>
              <a:spLocks/>
            </p:cNvSpPr>
            <p:nvPr/>
          </p:nvSpPr>
          <p:spPr bwMode="auto">
            <a:xfrm>
              <a:off x="325" y="1834"/>
              <a:ext cx="4" cy="1"/>
            </a:xfrm>
            <a:custGeom>
              <a:avLst/>
              <a:gdLst>
                <a:gd name="T0" fmla="*/ 0 w 20"/>
                <a:gd name="T1" fmla="*/ 0 h 5"/>
                <a:gd name="T2" fmla="*/ 0 w 20"/>
                <a:gd name="T3" fmla="*/ 0 h 5"/>
                <a:gd name="T4" fmla="*/ 0 w 20"/>
                <a:gd name="T5" fmla="*/ 0 h 5"/>
                <a:gd name="T6" fmla="*/ 0 w 20"/>
                <a:gd name="T7" fmla="*/ 0 h 5"/>
                <a:gd name="T8" fmla="*/ 0 w 20"/>
                <a:gd name="T9" fmla="*/ 0 h 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 h="5">
                  <a:moveTo>
                    <a:pt x="0" y="5"/>
                  </a:moveTo>
                  <a:lnTo>
                    <a:pt x="6" y="4"/>
                  </a:lnTo>
                  <a:lnTo>
                    <a:pt x="20" y="4"/>
                  </a:lnTo>
                  <a:lnTo>
                    <a:pt x="5" y="0"/>
                  </a:lnTo>
                  <a:lnTo>
                    <a:pt x="0" y="5"/>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19" name="Freeform 112"/>
            <p:cNvSpPr>
              <a:spLocks/>
            </p:cNvSpPr>
            <p:nvPr/>
          </p:nvSpPr>
          <p:spPr bwMode="auto">
            <a:xfrm>
              <a:off x="330" y="1838"/>
              <a:ext cx="6" cy="2"/>
            </a:xfrm>
            <a:custGeom>
              <a:avLst/>
              <a:gdLst>
                <a:gd name="T0" fmla="*/ 0 w 27"/>
                <a:gd name="T1" fmla="*/ 0 h 9"/>
                <a:gd name="T2" fmla="*/ 0 w 27"/>
                <a:gd name="T3" fmla="*/ 0 h 9"/>
                <a:gd name="T4" fmla="*/ 0 w 27"/>
                <a:gd name="T5" fmla="*/ 0 h 9"/>
                <a:gd name="T6" fmla="*/ 0 w 27"/>
                <a:gd name="T7" fmla="*/ 0 h 9"/>
                <a:gd name="T8" fmla="*/ 0 w 27"/>
                <a:gd name="T9" fmla="*/ 0 h 9"/>
                <a:gd name="T10" fmla="*/ 0 w 27"/>
                <a:gd name="T11" fmla="*/ 0 h 9"/>
                <a:gd name="T12" fmla="*/ 0 w 27"/>
                <a:gd name="T13" fmla="*/ 0 h 9"/>
                <a:gd name="T14" fmla="*/ 0 w 27"/>
                <a:gd name="T15" fmla="*/ 0 h 9"/>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7" h="9">
                  <a:moveTo>
                    <a:pt x="27" y="7"/>
                  </a:moveTo>
                  <a:lnTo>
                    <a:pt x="23" y="3"/>
                  </a:lnTo>
                  <a:lnTo>
                    <a:pt x="17" y="1"/>
                  </a:lnTo>
                  <a:lnTo>
                    <a:pt x="6" y="0"/>
                  </a:lnTo>
                  <a:lnTo>
                    <a:pt x="0" y="9"/>
                  </a:lnTo>
                  <a:lnTo>
                    <a:pt x="8" y="3"/>
                  </a:lnTo>
                  <a:lnTo>
                    <a:pt x="15" y="2"/>
                  </a:lnTo>
                  <a:lnTo>
                    <a:pt x="27" y="7"/>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20" name="Freeform 113"/>
            <p:cNvSpPr>
              <a:spLocks/>
            </p:cNvSpPr>
            <p:nvPr/>
          </p:nvSpPr>
          <p:spPr bwMode="auto">
            <a:xfrm>
              <a:off x="340" y="1841"/>
              <a:ext cx="4" cy="1"/>
            </a:xfrm>
            <a:custGeom>
              <a:avLst/>
              <a:gdLst>
                <a:gd name="T0" fmla="*/ 0 w 20"/>
                <a:gd name="T1" fmla="*/ 0 h 4"/>
                <a:gd name="T2" fmla="*/ 0 w 20"/>
                <a:gd name="T3" fmla="*/ 0 h 4"/>
                <a:gd name="T4" fmla="*/ 0 w 20"/>
                <a:gd name="T5" fmla="*/ 0 h 4"/>
                <a:gd name="T6" fmla="*/ 0 w 20"/>
                <a:gd name="T7" fmla="*/ 0 h 4"/>
                <a:gd name="T8" fmla="*/ 0 w 20"/>
                <a:gd name="T9" fmla="*/ 0 h 4"/>
                <a:gd name="T10" fmla="*/ 0 w 20"/>
                <a:gd name="T11" fmla="*/ 0 h 4"/>
                <a:gd name="T12" fmla="*/ 0 w 20"/>
                <a:gd name="T13" fmla="*/ 0 h 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0" h="4">
                  <a:moveTo>
                    <a:pt x="0" y="2"/>
                  </a:moveTo>
                  <a:lnTo>
                    <a:pt x="4" y="0"/>
                  </a:lnTo>
                  <a:lnTo>
                    <a:pt x="11" y="0"/>
                  </a:lnTo>
                  <a:lnTo>
                    <a:pt x="20" y="4"/>
                  </a:lnTo>
                  <a:lnTo>
                    <a:pt x="15" y="3"/>
                  </a:lnTo>
                  <a:lnTo>
                    <a:pt x="11" y="1"/>
                  </a:lnTo>
                  <a:lnTo>
                    <a:pt x="0" y="2"/>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21" name="Freeform 114"/>
            <p:cNvSpPr>
              <a:spLocks/>
            </p:cNvSpPr>
            <p:nvPr/>
          </p:nvSpPr>
          <p:spPr bwMode="auto">
            <a:xfrm>
              <a:off x="323" y="1845"/>
              <a:ext cx="6" cy="15"/>
            </a:xfrm>
            <a:custGeom>
              <a:avLst/>
              <a:gdLst>
                <a:gd name="T0" fmla="*/ 0 w 31"/>
                <a:gd name="T1" fmla="*/ 0 h 74"/>
                <a:gd name="T2" fmla="*/ 0 w 31"/>
                <a:gd name="T3" fmla="*/ 0 h 74"/>
                <a:gd name="T4" fmla="*/ 0 w 31"/>
                <a:gd name="T5" fmla="*/ 0 h 74"/>
                <a:gd name="T6" fmla="*/ 0 w 31"/>
                <a:gd name="T7" fmla="*/ 0 h 74"/>
                <a:gd name="T8" fmla="*/ 0 w 31"/>
                <a:gd name="T9" fmla="*/ 0 h 74"/>
                <a:gd name="T10" fmla="*/ 0 w 31"/>
                <a:gd name="T11" fmla="*/ 0 h 74"/>
                <a:gd name="T12" fmla="*/ 0 w 31"/>
                <a:gd name="T13" fmla="*/ 0 h 74"/>
                <a:gd name="T14" fmla="*/ 0 w 31"/>
                <a:gd name="T15" fmla="*/ 0 h 7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1" h="74">
                  <a:moveTo>
                    <a:pt x="0" y="0"/>
                  </a:moveTo>
                  <a:lnTo>
                    <a:pt x="17" y="19"/>
                  </a:lnTo>
                  <a:lnTo>
                    <a:pt x="25" y="42"/>
                  </a:lnTo>
                  <a:lnTo>
                    <a:pt x="26" y="74"/>
                  </a:lnTo>
                  <a:lnTo>
                    <a:pt x="31" y="49"/>
                  </a:lnTo>
                  <a:lnTo>
                    <a:pt x="29" y="29"/>
                  </a:lnTo>
                  <a:lnTo>
                    <a:pt x="24" y="20"/>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22" name="Freeform 115"/>
            <p:cNvSpPr>
              <a:spLocks/>
            </p:cNvSpPr>
            <p:nvPr/>
          </p:nvSpPr>
          <p:spPr bwMode="auto">
            <a:xfrm>
              <a:off x="308" y="1839"/>
              <a:ext cx="10" cy="5"/>
            </a:xfrm>
            <a:custGeom>
              <a:avLst/>
              <a:gdLst>
                <a:gd name="T0" fmla="*/ 0 w 50"/>
                <a:gd name="T1" fmla="*/ 0 h 25"/>
                <a:gd name="T2" fmla="*/ 0 w 50"/>
                <a:gd name="T3" fmla="*/ 0 h 25"/>
                <a:gd name="T4" fmla="*/ 0 w 50"/>
                <a:gd name="T5" fmla="*/ 0 h 25"/>
                <a:gd name="T6" fmla="*/ 0 w 50"/>
                <a:gd name="T7" fmla="*/ 0 h 25"/>
                <a:gd name="T8" fmla="*/ 0 w 50"/>
                <a:gd name="T9" fmla="*/ 0 h 25"/>
                <a:gd name="T10" fmla="*/ 0 w 50"/>
                <a:gd name="T11" fmla="*/ 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0" h="25">
                  <a:moveTo>
                    <a:pt x="0" y="11"/>
                  </a:moveTo>
                  <a:lnTo>
                    <a:pt x="19" y="13"/>
                  </a:lnTo>
                  <a:lnTo>
                    <a:pt x="50" y="25"/>
                  </a:lnTo>
                  <a:lnTo>
                    <a:pt x="28" y="9"/>
                  </a:lnTo>
                  <a:lnTo>
                    <a:pt x="1" y="0"/>
                  </a:lnTo>
                  <a:lnTo>
                    <a:pt x="0" y="11"/>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23" name="Freeform 116"/>
            <p:cNvSpPr>
              <a:spLocks/>
            </p:cNvSpPr>
            <p:nvPr/>
          </p:nvSpPr>
          <p:spPr bwMode="auto">
            <a:xfrm>
              <a:off x="321" y="1862"/>
              <a:ext cx="7" cy="7"/>
            </a:xfrm>
            <a:custGeom>
              <a:avLst/>
              <a:gdLst>
                <a:gd name="T0" fmla="*/ 0 w 39"/>
                <a:gd name="T1" fmla="*/ 0 h 33"/>
                <a:gd name="T2" fmla="*/ 0 w 39"/>
                <a:gd name="T3" fmla="*/ 0 h 33"/>
                <a:gd name="T4" fmla="*/ 0 w 39"/>
                <a:gd name="T5" fmla="*/ 0 h 33"/>
                <a:gd name="T6" fmla="*/ 0 w 39"/>
                <a:gd name="T7" fmla="*/ 0 h 33"/>
                <a:gd name="T8" fmla="*/ 0 w 39"/>
                <a:gd name="T9" fmla="*/ 0 h 3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9" h="33">
                  <a:moveTo>
                    <a:pt x="39" y="0"/>
                  </a:moveTo>
                  <a:lnTo>
                    <a:pt x="20" y="21"/>
                  </a:lnTo>
                  <a:lnTo>
                    <a:pt x="0" y="33"/>
                  </a:lnTo>
                  <a:lnTo>
                    <a:pt x="26" y="25"/>
                  </a:lnTo>
                  <a:lnTo>
                    <a:pt x="39"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24" name="Freeform 117"/>
            <p:cNvSpPr>
              <a:spLocks/>
            </p:cNvSpPr>
            <p:nvPr/>
          </p:nvSpPr>
          <p:spPr bwMode="auto">
            <a:xfrm>
              <a:off x="332" y="1858"/>
              <a:ext cx="7" cy="7"/>
            </a:xfrm>
            <a:custGeom>
              <a:avLst/>
              <a:gdLst>
                <a:gd name="T0" fmla="*/ 0 w 38"/>
                <a:gd name="T1" fmla="*/ 0 h 35"/>
                <a:gd name="T2" fmla="*/ 0 w 38"/>
                <a:gd name="T3" fmla="*/ 0 h 35"/>
                <a:gd name="T4" fmla="*/ 0 w 38"/>
                <a:gd name="T5" fmla="*/ 0 h 35"/>
                <a:gd name="T6" fmla="*/ 0 w 38"/>
                <a:gd name="T7" fmla="*/ 0 h 35"/>
                <a:gd name="T8" fmla="*/ 0 w 38"/>
                <a:gd name="T9" fmla="*/ 0 h 35"/>
                <a:gd name="T10" fmla="*/ 0 w 38"/>
                <a:gd name="T11" fmla="*/ 0 h 35"/>
                <a:gd name="T12" fmla="*/ 0 w 38"/>
                <a:gd name="T13" fmla="*/ 0 h 35"/>
                <a:gd name="T14" fmla="*/ 0 w 38"/>
                <a:gd name="T15" fmla="*/ 0 h 3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8" h="35">
                  <a:moveTo>
                    <a:pt x="0" y="0"/>
                  </a:moveTo>
                  <a:lnTo>
                    <a:pt x="3" y="13"/>
                  </a:lnTo>
                  <a:lnTo>
                    <a:pt x="22" y="29"/>
                  </a:lnTo>
                  <a:lnTo>
                    <a:pt x="38" y="35"/>
                  </a:lnTo>
                  <a:lnTo>
                    <a:pt x="12" y="32"/>
                  </a:lnTo>
                  <a:lnTo>
                    <a:pt x="3" y="21"/>
                  </a:lnTo>
                  <a:lnTo>
                    <a:pt x="2" y="9"/>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25" name="Freeform 118"/>
            <p:cNvSpPr>
              <a:spLocks/>
            </p:cNvSpPr>
            <p:nvPr/>
          </p:nvSpPr>
          <p:spPr bwMode="auto">
            <a:xfrm>
              <a:off x="278" y="1810"/>
              <a:ext cx="41" cy="31"/>
            </a:xfrm>
            <a:custGeom>
              <a:avLst/>
              <a:gdLst>
                <a:gd name="T0" fmla="*/ 0 w 201"/>
                <a:gd name="T1" fmla="*/ 0 h 158"/>
                <a:gd name="T2" fmla="*/ 0 w 201"/>
                <a:gd name="T3" fmla="*/ 0 h 158"/>
                <a:gd name="T4" fmla="*/ 0 w 201"/>
                <a:gd name="T5" fmla="*/ 0 h 158"/>
                <a:gd name="T6" fmla="*/ 0 w 201"/>
                <a:gd name="T7" fmla="*/ 0 h 158"/>
                <a:gd name="T8" fmla="*/ 0 w 201"/>
                <a:gd name="T9" fmla="*/ 0 h 158"/>
                <a:gd name="T10" fmla="*/ 0 w 201"/>
                <a:gd name="T11" fmla="*/ 0 h 158"/>
                <a:gd name="T12" fmla="*/ 0 w 201"/>
                <a:gd name="T13" fmla="*/ 0 h 15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01" h="158">
                  <a:moveTo>
                    <a:pt x="165" y="158"/>
                  </a:moveTo>
                  <a:lnTo>
                    <a:pt x="201" y="76"/>
                  </a:lnTo>
                  <a:lnTo>
                    <a:pt x="132" y="31"/>
                  </a:lnTo>
                  <a:lnTo>
                    <a:pt x="29" y="0"/>
                  </a:lnTo>
                  <a:lnTo>
                    <a:pt x="0" y="87"/>
                  </a:lnTo>
                  <a:lnTo>
                    <a:pt x="94" y="114"/>
                  </a:lnTo>
                  <a:lnTo>
                    <a:pt x="165" y="158"/>
                  </a:lnTo>
                  <a:close/>
                </a:path>
              </a:pathLst>
            </a:custGeom>
            <a:solidFill>
              <a:srgbClr val="FFFFFF"/>
            </a:solidFill>
            <a:ln w="3175">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126" name="Oval 119"/>
            <p:cNvSpPr>
              <a:spLocks noChangeArrowheads="1"/>
            </p:cNvSpPr>
            <p:nvPr/>
          </p:nvSpPr>
          <p:spPr bwMode="auto">
            <a:xfrm>
              <a:off x="304" y="1824"/>
              <a:ext cx="7" cy="9"/>
            </a:xfrm>
            <a:prstGeom prst="ellipse">
              <a:avLst/>
            </a:prstGeom>
            <a:solidFill>
              <a:srgbClr val="FFFFFF"/>
            </a:solidFill>
            <a:ln w="3175">
              <a:solidFill>
                <a:srgbClr val="000000"/>
              </a:solidFill>
              <a:round/>
              <a:headEnd/>
              <a:tailEnd/>
            </a:ln>
          </p:spPr>
          <p:txBody>
            <a:bodyPr/>
            <a:lstStyle/>
            <a:p>
              <a:pPr algn="ctr" eaLnBrk="1" hangingPunct="1"/>
              <a:endParaRPr lang="zh-CN" altLang="en-US" sz="900" b="1">
                <a:latin typeface="微软雅黑" pitchFamily="34" charset="-122"/>
                <a:ea typeface="微软雅黑" pitchFamily="34" charset="-122"/>
              </a:endParaRPr>
            </a:p>
          </p:txBody>
        </p:sp>
        <p:sp>
          <p:nvSpPr>
            <p:cNvPr id="127" name="Freeform 120"/>
            <p:cNvSpPr>
              <a:spLocks/>
            </p:cNvSpPr>
            <p:nvPr/>
          </p:nvSpPr>
          <p:spPr bwMode="auto">
            <a:xfrm>
              <a:off x="297" y="1826"/>
              <a:ext cx="10" cy="22"/>
            </a:xfrm>
            <a:custGeom>
              <a:avLst/>
              <a:gdLst>
                <a:gd name="T0" fmla="*/ 0 w 52"/>
                <a:gd name="T1" fmla="*/ 0 h 111"/>
                <a:gd name="T2" fmla="*/ 0 w 52"/>
                <a:gd name="T3" fmla="*/ 0 h 111"/>
                <a:gd name="T4" fmla="*/ 0 w 52"/>
                <a:gd name="T5" fmla="*/ 0 h 111"/>
                <a:gd name="T6" fmla="*/ 0 w 52"/>
                <a:gd name="T7" fmla="*/ 0 h 111"/>
                <a:gd name="T8" fmla="*/ 0 w 52"/>
                <a:gd name="T9" fmla="*/ 0 h 111"/>
                <a:gd name="T10" fmla="*/ 0 w 52"/>
                <a:gd name="T11" fmla="*/ 0 h 111"/>
                <a:gd name="T12" fmla="*/ 0 w 52"/>
                <a:gd name="T13" fmla="*/ 0 h 111"/>
                <a:gd name="T14" fmla="*/ 0 w 52"/>
                <a:gd name="T15" fmla="*/ 0 h 111"/>
                <a:gd name="T16" fmla="*/ 0 w 52"/>
                <a:gd name="T17" fmla="*/ 0 h 111"/>
                <a:gd name="T18" fmla="*/ 0 w 52"/>
                <a:gd name="T19" fmla="*/ 0 h 111"/>
                <a:gd name="T20" fmla="*/ 0 w 52"/>
                <a:gd name="T21" fmla="*/ 0 h 111"/>
                <a:gd name="T22" fmla="*/ 0 w 52"/>
                <a:gd name="T23" fmla="*/ 0 h 111"/>
                <a:gd name="T24" fmla="*/ 0 w 52"/>
                <a:gd name="T25" fmla="*/ 0 h 111"/>
                <a:gd name="T26" fmla="*/ 0 w 52"/>
                <a:gd name="T27" fmla="*/ 0 h 111"/>
                <a:gd name="T28" fmla="*/ 0 w 52"/>
                <a:gd name="T29" fmla="*/ 0 h 111"/>
                <a:gd name="T30" fmla="*/ 0 w 52"/>
                <a:gd name="T31" fmla="*/ 0 h 11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52" h="111">
                  <a:moveTo>
                    <a:pt x="4" y="74"/>
                  </a:moveTo>
                  <a:lnTo>
                    <a:pt x="7" y="55"/>
                  </a:lnTo>
                  <a:lnTo>
                    <a:pt x="5" y="36"/>
                  </a:lnTo>
                  <a:lnTo>
                    <a:pt x="4" y="23"/>
                  </a:lnTo>
                  <a:lnTo>
                    <a:pt x="0" y="13"/>
                  </a:lnTo>
                  <a:lnTo>
                    <a:pt x="4" y="4"/>
                  </a:lnTo>
                  <a:lnTo>
                    <a:pt x="11" y="0"/>
                  </a:lnTo>
                  <a:lnTo>
                    <a:pt x="27" y="6"/>
                  </a:lnTo>
                  <a:lnTo>
                    <a:pt x="33" y="16"/>
                  </a:lnTo>
                  <a:lnTo>
                    <a:pt x="37" y="27"/>
                  </a:lnTo>
                  <a:lnTo>
                    <a:pt x="39" y="39"/>
                  </a:lnTo>
                  <a:lnTo>
                    <a:pt x="40" y="59"/>
                  </a:lnTo>
                  <a:lnTo>
                    <a:pt x="52" y="79"/>
                  </a:lnTo>
                  <a:lnTo>
                    <a:pt x="23" y="111"/>
                  </a:lnTo>
                  <a:lnTo>
                    <a:pt x="11" y="103"/>
                  </a:lnTo>
                  <a:lnTo>
                    <a:pt x="4" y="74"/>
                  </a:lnTo>
                  <a:close/>
                </a:path>
              </a:pathLst>
            </a:custGeom>
            <a:solidFill>
              <a:srgbClr val="FFC080"/>
            </a:solidFill>
            <a:ln w="3175">
              <a:solidFill>
                <a:srgbClr val="402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128" name="Freeform 121"/>
            <p:cNvSpPr>
              <a:spLocks/>
            </p:cNvSpPr>
            <p:nvPr/>
          </p:nvSpPr>
          <p:spPr bwMode="auto">
            <a:xfrm>
              <a:off x="301" y="1841"/>
              <a:ext cx="7" cy="7"/>
            </a:xfrm>
            <a:custGeom>
              <a:avLst/>
              <a:gdLst>
                <a:gd name="T0" fmla="*/ 0 w 35"/>
                <a:gd name="T1" fmla="*/ 0 h 34"/>
                <a:gd name="T2" fmla="*/ 0 w 35"/>
                <a:gd name="T3" fmla="*/ 0 h 34"/>
                <a:gd name="T4" fmla="*/ 0 w 35"/>
                <a:gd name="T5" fmla="*/ 0 h 34"/>
                <a:gd name="T6" fmla="*/ 0 w 35"/>
                <a:gd name="T7" fmla="*/ 0 h 34"/>
                <a:gd name="T8" fmla="*/ 0 w 35"/>
                <a:gd name="T9" fmla="*/ 0 h 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 h="34">
                  <a:moveTo>
                    <a:pt x="24" y="0"/>
                  </a:moveTo>
                  <a:lnTo>
                    <a:pt x="35" y="4"/>
                  </a:lnTo>
                  <a:lnTo>
                    <a:pt x="9" y="34"/>
                  </a:lnTo>
                  <a:lnTo>
                    <a:pt x="0" y="26"/>
                  </a:lnTo>
                  <a:lnTo>
                    <a:pt x="24" y="0"/>
                  </a:lnTo>
                  <a:close/>
                </a:path>
              </a:pathLst>
            </a:custGeom>
            <a:solidFill>
              <a:srgbClr val="FFC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29" name="Freeform 122"/>
            <p:cNvSpPr>
              <a:spLocks/>
            </p:cNvSpPr>
            <p:nvPr/>
          </p:nvSpPr>
          <p:spPr bwMode="auto">
            <a:xfrm>
              <a:off x="312" y="1815"/>
              <a:ext cx="9" cy="20"/>
            </a:xfrm>
            <a:custGeom>
              <a:avLst/>
              <a:gdLst>
                <a:gd name="T0" fmla="*/ 0 w 48"/>
                <a:gd name="T1" fmla="*/ 0 h 97"/>
                <a:gd name="T2" fmla="*/ 0 w 48"/>
                <a:gd name="T3" fmla="*/ 0 h 97"/>
                <a:gd name="T4" fmla="*/ 0 w 48"/>
                <a:gd name="T5" fmla="*/ 0 h 97"/>
                <a:gd name="T6" fmla="*/ 0 w 48"/>
                <a:gd name="T7" fmla="*/ 0 h 97"/>
                <a:gd name="T8" fmla="*/ 0 w 48"/>
                <a:gd name="T9" fmla="*/ 0 h 97"/>
                <a:gd name="T10" fmla="*/ 0 w 48"/>
                <a:gd name="T11" fmla="*/ 0 h 97"/>
                <a:gd name="T12" fmla="*/ 0 w 48"/>
                <a:gd name="T13" fmla="*/ 0 h 97"/>
                <a:gd name="T14" fmla="*/ 0 w 48"/>
                <a:gd name="T15" fmla="*/ 0 h 97"/>
                <a:gd name="T16" fmla="*/ 0 w 48"/>
                <a:gd name="T17" fmla="*/ 0 h 97"/>
                <a:gd name="T18" fmla="*/ 0 w 48"/>
                <a:gd name="T19" fmla="*/ 0 h 97"/>
                <a:gd name="T20" fmla="*/ 0 w 48"/>
                <a:gd name="T21" fmla="*/ 0 h 97"/>
                <a:gd name="T22" fmla="*/ 0 w 48"/>
                <a:gd name="T23" fmla="*/ 0 h 97"/>
                <a:gd name="T24" fmla="*/ 0 w 48"/>
                <a:gd name="T25" fmla="*/ 0 h 97"/>
                <a:gd name="T26" fmla="*/ 0 w 48"/>
                <a:gd name="T27" fmla="*/ 0 h 97"/>
                <a:gd name="T28" fmla="*/ 0 w 48"/>
                <a:gd name="T29" fmla="*/ 0 h 97"/>
                <a:gd name="T30" fmla="*/ 0 w 48"/>
                <a:gd name="T31" fmla="*/ 0 h 97"/>
                <a:gd name="T32" fmla="*/ 0 w 48"/>
                <a:gd name="T33" fmla="*/ 0 h 97"/>
                <a:gd name="T34" fmla="*/ 0 w 48"/>
                <a:gd name="T35" fmla="*/ 0 h 97"/>
                <a:gd name="T36" fmla="*/ 0 w 48"/>
                <a:gd name="T37" fmla="*/ 0 h 9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48" h="97">
                  <a:moveTo>
                    <a:pt x="0" y="23"/>
                  </a:moveTo>
                  <a:lnTo>
                    <a:pt x="4" y="43"/>
                  </a:lnTo>
                  <a:lnTo>
                    <a:pt x="6" y="51"/>
                  </a:lnTo>
                  <a:lnTo>
                    <a:pt x="7" y="64"/>
                  </a:lnTo>
                  <a:lnTo>
                    <a:pt x="5" y="73"/>
                  </a:lnTo>
                  <a:lnTo>
                    <a:pt x="7" y="84"/>
                  </a:lnTo>
                  <a:lnTo>
                    <a:pt x="14" y="95"/>
                  </a:lnTo>
                  <a:lnTo>
                    <a:pt x="21" y="96"/>
                  </a:lnTo>
                  <a:lnTo>
                    <a:pt x="34" y="97"/>
                  </a:lnTo>
                  <a:lnTo>
                    <a:pt x="43" y="91"/>
                  </a:lnTo>
                  <a:lnTo>
                    <a:pt x="46" y="88"/>
                  </a:lnTo>
                  <a:lnTo>
                    <a:pt x="48" y="77"/>
                  </a:lnTo>
                  <a:lnTo>
                    <a:pt x="48" y="59"/>
                  </a:lnTo>
                  <a:lnTo>
                    <a:pt x="48" y="48"/>
                  </a:lnTo>
                  <a:lnTo>
                    <a:pt x="46" y="32"/>
                  </a:lnTo>
                  <a:lnTo>
                    <a:pt x="44" y="22"/>
                  </a:lnTo>
                  <a:lnTo>
                    <a:pt x="36" y="0"/>
                  </a:lnTo>
                  <a:lnTo>
                    <a:pt x="7" y="1"/>
                  </a:lnTo>
                  <a:lnTo>
                    <a:pt x="0" y="23"/>
                  </a:lnTo>
                  <a:close/>
                </a:path>
              </a:pathLst>
            </a:custGeom>
            <a:solidFill>
              <a:srgbClr val="FFC080"/>
            </a:solidFill>
            <a:ln w="3175">
              <a:solidFill>
                <a:srgbClr val="402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130" name="Freeform 123"/>
            <p:cNvSpPr>
              <a:spLocks/>
            </p:cNvSpPr>
            <p:nvPr/>
          </p:nvSpPr>
          <p:spPr bwMode="auto">
            <a:xfrm>
              <a:off x="315" y="1828"/>
              <a:ext cx="5" cy="4"/>
            </a:xfrm>
            <a:custGeom>
              <a:avLst/>
              <a:gdLst>
                <a:gd name="T0" fmla="*/ 0 w 24"/>
                <a:gd name="T1" fmla="*/ 0 h 20"/>
                <a:gd name="T2" fmla="*/ 0 w 24"/>
                <a:gd name="T3" fmla="*/ 0 h 20"/>
                <a:gd name="T4" fmla="*/ 0 w 24"/>
                <a:gd name="T5" fmla="*/ 0 h 20"/>
                <a:gd name="T6" fmla="*/ 0 w 24"/>
                <a:gd name="T7" fmla="*/ 0 h 20"/>
                <a:gd name="T8" fmla="*/ 0 w 24"/>
                <a:gd name="T9" fmla="*/ 0 h 20"/>
                <a:gd name="T10" fmla="*/ 0 w 24"/>
                <a:gd name="T11" fmla="*/ 0 h 20"/>
                <a:gd name="T12" fmla="*/ 0 w 24"/>
                <a:gd name="T13" fmla="*/ 0 h 20"/>
                <a:gd name="T14" fmla="*/ 0 w 24"/>
                <a:gd name="T15" fmla="*/ 0 h 2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4" h="20">
                  <a:moveTo>
                    <a:pt x="24" y="5"/>
                  </a:moveTo>
                  <a:lnTo>
                    <a:pt x="12" y="0"/>
                  </a:lnTo>
                  <a:lnTo>
                    <a:pt x="3" y="1"/>
                  </a:lnTo>
                  <a:lnTo>
                    <a:pt x="0" y="5"/>
                  </a:lnTo>
                  <a:lnTo>
                    <a:pt x="1" y="20"/>
                  </a:lnTo>
                  <a:lnTo>
                    <a:pt x="3" y="8"/>
                  </a:lnTo>
                  <a:lnTo>
                    <a:pt x="5" y="4"/>
                  </a:lnTo>
                  <a:lnTo>
                    <a:pt x="24" y="5"/>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grpSp>
      <p:grpSp>
        <p:nvGrpSpPr>
          <p:cNvPr id="131" name="Group 124"/>
          <p:cNvGrpSpPr>
            <a:grpSpLocks/>
          </p:cNvGrpSpPr>
          <p:nvPr/>
        </p:nvGrpSpPr>
        <p:grpSpPr bwMode="auto">
          <a:xfrm>
            <a:off x="2029950" y="3681166"/>
            <a:ext cx="139921" cy="65972"/>
            <a:chOff x="375" y="2315"/>
            <a:chExt cx="139" cy="71"/>
          </a:xfrm>
        </p:grpSpPr>
        <p:sp>
          <p:nvSpPr>
            <p:cNvPr id="132" name="Freeform 125"/>
            <p:cNvSpPr>
              <a:spLocks/>
            </p:cNvSpPr>
            <p:nvPr/>
          </p:nvSpPr>
          <p:spPr bwMode="auto">
            <a:xfrm>
              <a:off x="375" y="2315"/>
              <a:ext cx="139" cy="71"/>
            </a:xfrm>
            <a:custGeom>
              <a:avLst/>
              <a:gdLst>
                <a:gd name="T0" fmla="*/ 0 w 691"/>
                <a:gd name="T1" fmla="*/ 0 h 355"/>
                <a:gd name="T2" fmla="*/ 0 w 691"/>
                <a:gd name="T3" fmla="*/ 0 h 355"/>
                <a:gd name="T4" fmla="*/ 0 w 691"/>
                <a:gd name="T5" fmla="*/ 0 h 355"/>
                <a:gd name="T6" fmla="*/ 0 w 691"/>
                <a:gd name="T7" fmla="*/ 0 h 355"/>
                <a:gd name="T8" fmla="*/ 0 w 691"/>
                <a:gd name="T9" fmla="*/ 0 h 355"/>
                <a:gd name="T10" fmla="*/ 0 w 691"/>
                <a:gd name="T11" fmla="*/ 0 h 355"/>
                <a:gd name="T12" fmla="*/ 0 w 691"/>
                <a:gd name="T13" fmla="*/ 0 h 355"/>
                <a:gd name="T14" fmla="*/ 0 w 691"/>
                <a:gd name="T15" fmla="*/ 0 h 355"/>
                <a:gd name="T16" fmla="*/ 0 w 691"/>
                <a:gd name="T17" fmla="*/ 0 h 355"/>
                <a:gd name="T18" fmla="*/ 0 w 691"/>
                <a:gd name="T19" fmla="*/ 0 h 355"/>
                <a:gd name="T20" fmla="*/ 0 w 691"/>
                <a:gd name="T21" fmla="*/ 0 h 355"/>
                <a:gd name="T22" fmla="*/ 0 w 691"/>
                <a:gd name="T23" fmla="*/ 0 h 355"/>
                <a:gd name="T24" fmla="*/ 0 w 691"/>
                <a:gd name="T25" fmla="*/ 0 h 355"/>
                <a:gd name="T26" fmla="*/ 0 w 691"/>
                <a:gd name="T27" fmla="*/ 0 h 355"/>
                <a:gd name="T28" fmla="*/ 0 w 691"/>
                <a:gd name="T29" fmla="*/ 0 h 355"/>
                <a:gd name="T30" fmla="*/ 0 w 691"/>
                <a:gd name="T31" fmla="*/ 0 h 355"/>
                <a:gd name="T32" fmla="*/ 0 w 691"/>
                <a:gd name="T33" fmla="*/ 0 h 355"/>
                <a:gd name="T34" fmla="*/ 0 w 691"/>
                <a:gd name="T35" fmla="*/ 0 h 355"/>
                <a:gd name="T36" fmla="*/ 0 w 691"/>
                <a:gd name="T37" fmla="*/ 0 h 355"/>
                <a:gd name="T38" fmla="*/ 0 w 691"/>
                <a:gd name="T39" fmla="*/ 0 h 35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691" h="355">
                  <a:moveTo>
                    <a:pt x="279" y="11"/>
                  </a:moveTo>
                  <a:lnTo>
                    <a:pt x="274" y="104"/>
                  </a:lnTo>
                  <a:lnTo>
                    <a:pt x="455" y="189"/>
                  </a:lnTo>
                  <a:lnTo>
                    <a:pt x="607" y="226"/>
                  </a:lnTo>
                  <a:lnTo>
                    <a:pt x="691" y="263"/>
                  </a:lnTo>
                  <a:lnTo>
                    <a:pt x="687" y="313"/>
                  </a:lnTo>
                  <a:lnTo>
                    <a:pt x="577" y="343"/>
                  </a:lnTo>
                  <a:lnTo>
                    <a:pt x="413" y="355"/>
                  </a:lnTo>
                  <a:lnTo>
                    <a:pt x="274" y="331"/>
                  </a:lnTo>
                  <a:lnTo>
                    <a:pt x="188" y="307"/>
                  </a:lnTo>
                  <a:lnTo>
                    <a:pt x="183" y="334"/>
                  </a:lnTo>
                  <a:lnTo>
                    <a:pt x="74" y="331"/>
                  </a:lnTo>
                  <a:lnTo>
                    <a:pt x="7" y="318"/>
                  </a:lnTo>
                  <a:lnTo>
                    <a:pt x="7" y="270"/>
                  </a:lnTo>
                  <a:lnTo>
                    <a:pt x="0" y="242"/>
                  </a:lnTo>
                  <a:lnTo>
                    <a:pt x="0" y="173"/>
                  </a:lnTo>
                  <a:lnTo>
                    <a:pt x="18" y="135"/>
                  </a:lnTo>
                  <a:lnTo>
                    <a:pt x="53" y="91"/>
                  </a:lnTo>
                  <a:lnTo>
                    <a:pt x="60" y="0"/>
                  </a:lnTo>
                  <a:lnTo>
                    <a:pt x="279" y="11"/>
                  </a:lnTo>
                  <a:close/>
                </a:path>
              </a:pathLst>
            </a:custGeom>
            <a:solidFill>
              <a:srgbClr val="606060"/>
            </a:solidFill>
            <a:ln w="3175">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133" name="Freeform 126"/>
            <p:cNvSpPr>
              <a:spLocks/>
            </p:cNvSpPr>
            <p:nvPr/>
          </p:nvSpPr>
          <p:spPr bwMode="auto">
            <a:xfrm>
              <a:off x="421" y="2341"/>
              <a:ext cx="42" cy="22"/>
            </a:xfrm>
            <a:custGeom>
              <a:avLst/>
              <a:gdLst>
                <a:gd name="T0" fmla="*/ 0 w 208"/>
                <a:gd name="T1" fmla="*/ 0 h 110"/>
                <a:gd name="T2" fmla="*/ 0 w 208"/>
                <a:gd name="T3" fmla="*/ 0 h 110"/>
                <a:gd name="T4" fmla="*/ 0 w 208"/>
                <a:gd name="T5" fmla="*/ 0 h 110"/>
                <a:gd name="T6" fmla="*/ 0 w 208"/>
                <a:gd name="T7" fmla="*/ 0 h 110"/>
                <a:gd name="T8" fmla="*/ 0 w 208"/>
                <a:gd name="T9" fmla="*/ 0 h 1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8" h="110">
                  <a:moveTo>
                    <a:pt x="53" y="0"/>
                  </a:moveTo>
                  <a:lnTo>
                    <a:pt x="0" y="58"/>
                  </a:lnTo>
                  <a:lnTo>
                    <a:pt x="186" y="110"/>
                  </a:lnTo>
                  <a:lnTo>
                    <a:pt x="208" y="70"/>
                  </a:lnTo>
                  <a:lnTo>
                    <a:pt x="53"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34" name="Freeform 127"/>
            <p:cNvSpPr>
              <a:spLocks/>
            </p:cNvSpPr>
            <p:nvPr/>
          </p:nvSpPr>
          <p:spPr bwMode="auto">
            <a:xfrm>
              <a:off x="463" y="2356"/>
              <a:ext cx="46" cy="13"/>
            </a:xfrm>
            <a:custGeom>
              <a:avLst/>
              <a:gdLst>
                <a:gd name="T0" fmla="*/ 0 w 233"/>
                <a:gd name="T1" fmla="*/ 0 h 67"/>
                <a:gd name="T2" fmla="*/ 0 w 233"/>
                <a:gd name="T3" fmla="*/ 0 h 67"/>
                <a:gd name="T4" fmla="*/ 0 w 233"/>
                <a:gd name="T5" fmla="*/ 0 h 67"/>
                <a:gd name="T6" fmla="*/ 0 w 233"/>
                <a:gd name="T7" fmla="*/ 0 h 67"/>
                <a:gd name="T8" fmla="*/ 0 w 233"/>
                <a:gd name="T9" fmla="*/ 0 h 67"/>
                <a:gd name="T10" fmla="*/ 0 w 233"/>
                <a:gd name="T11" fmla="*/ 0 h 67"/>
                <a:gd name="T12" fmla="*/ 0 w 233"/>
                <a:gd name="T13" fmla="*/ 0 h 6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33" h="67">
                  <a:moveTo>
                    <a:pt x="27" y="0"/>
                  </a:moveTo>
                  <a:lnTo>
                    <a:pt x="0" y="32"/>
                  </a:lnTo>
                  <a:lnTo>
                    <a:pt x="115" y="62"/>
                  </a:lnTo>
                  <a:lnTo>
                    <a:pt x="168" y="67"/>
                  </a:lnTo>
                  <a:lnTo>
                    <a:pt x="233" y="64"/>
                  </a:lnTo>
                  <a:lnTo>
                    <a:pt x="165" y="30"/>
                  </a:lnTo>
                  <a:lnTo>
                    <a:pt x="27"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35" name="Freeform 128"/>
            <p:cNvSpPr>
              <a:spLocks/>
            </p:cNvSpPr>
            <p:nvPr/>
          </p:nvSpPr>
          <p:spPr bwMode="auto">
            <a:xfrm>
              <a:off x="376" y="2341"/>
              <a:ext cx="134" cy="41"/>
            </a:xfrm>
            <a:custGeom>
              <a:avLst/>
              <a:gdLst>
                <a:gd name="T0" fmla="*/ 0 w 670"/>
                <a:gd name="T1" fmla="*/ 0 h 209"/>
                <a:gd name="T2" fmla="*/ 0 w 670"/>
                <a:gd name="T3" fmla="*/ 0 h 209"/>
                <a:gd name="T4" fmla="*/ 0 w 670"/>
                <a:gd name="T5" fmla="*/ 0 h 209"/>
                <a:gd name="T6" fmla="*/ 0 w 670"/>
                <a:gd name="T7" fmla="*/ 0 h 209"/>
                <a:gd name="T8" fmla="*/ 0 w 670"/>
                <a:gd name="T9" fmla="*/ 0 h 209"/>
                <a:gd name="T10" fmla="*/ 0 w 670"/>
                <a:gd name="T11" fmla="*/ 0 h 209"/>
                <a:gd name="T12" fmla="*/ 0 w 670"/>
                <a:gd name="T13" fmla="*/ 0 h 209"/>
                <a:gd name="T14" fmla="*/ 0 w 670"/>
                <a:gd name="T15" fmla="*/ 0 h 209"/>
                <a:gd name="T16" fmla="*/ 0 w 670"/>
                <a:gd name="T17" fmla="*/ 0 h 209"/>
                <a:gd name="T18" fmla="*/ 0 w 670"/>
                <a:gd name="T19" fmla="*/ 0 h 209"/>
                <a:gd name="T20" fmla="*/ 0 w 670"/>
                <a:gd name="T21" fmla="*/ 0 h 209"/>
                <a:gd name="T22" fmla="*/ 0 w 670"/>
                <a:gd name="T23" fmla="*/ 0 h 209"/>
                <a:gd name="T24" fmla="*/ 0 w 670"/>
                <a:gd name="T25" fmla="*/ 0 h 209"/>
                <a:gd name="T26" fmla="*/ 0 w 670"/>
                <a:gd name="T27" fmla="*/ 0 h 209"/>
                <a:gd name="T28" fmla="*/ 0 w 670"/>
                <a:gd name="T29" fmla="*/ 0 h 209"/>
                <a:gd name="T30" fmla="*/ 0 w 670"/>
                <a:gd name="T31" fmla="*/ 0 h 209"/>
                <a:gd name="T32" fmla="*/ 0 w 670"/>
                <a:gd name="T33" fmla="*/ 0 h 209"/>
                <a:gd name="T34" fmla="*/ 0 w 670"/>
                <a:gd name="T35" fmla="*/ 0 h 209"/>
                <a:gd name="T36" fmla="*/ 0 w 670"/>
                <a:gd name="T37" fmla="*/ 0 h 20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670" h="209">
                  <a:moveTo>
                    <a:pt x="670" y="178"/>
                  </a:moveTo>
                  <a:lnTo>
                    <a:pt x="670" y="146"/>
                  </a:lnTo>
                  <a:lnTo>
                    <a:pt x="582" y="155"/>
                  </a:lnTo>
                  <a:lnTo>
                    <a:pt x="442" y="134"/>
                  </a:lnTo>
                  <a:lnTo>
                    <a:pt x="361" y="116"/>
                  </a:lnTo>
                  <a:lnTo>
                    <a:pt x="206" y="66"/>
                  </a:lnTo>
                  <a:lnTo>
                    <a:pt x="140" y="58"/>
                  </a:lnTo>
                  <a:lnTo>
                    <a:pt x="73" y="34"/>
                  </a:lnTo>
                  <a:lnTo>
                    <a:pt x="40" y="0"/>
                  </a:lnTo>
                  <a:lnTo>
                    <a:pt x="0" y="43"/>
                  </a:lnTo>
                  <a:lnTo>
                    <a:pt x="0" y="132"/>
                  </a:lnTo>
                  <a:lnTo>
                    <a:pt x="49" y="146"/>
                  </a:lnTo>
                  <a:lnTo>
                    <a:pt x="170" y="162"/>
                  </a:lnTo>
                  <a:lnTo>
                    <a:pt x="218" y="167"/>
                  </a:lnTo>
                  <a:lnTo>
                    <a:pt x="298" y="196"/>
                  </a:lnTo>
                  <a:lnTo>
                    <a:pt x="388" y="209"/>
                  </a:lnTo>
                  <a:lnTo>
                    <a:pt x="452" y="209"/>
                  </a:lnTo>
                  <a:lnTo>
                    <a:pt x="553" y="209"/>
                  </a:lnTo>
                  <a:lnTo>
                    <a:pt x="670" y="178"/>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36" name="Freeform 129"/>
            <p:cNvSpPr>
              <a:spLocks/>
            </p:cNvSpPr>
            <p:nvPr/>
          </p:nvSpPr>
          <p:spPr bwMode="auto">
            <a:xfrm>
              <a:off x="386" y="2317"/>
              <a:ext cx="44" cy="34"/>
            </a:xfrm>
            <a:custGeom>
              <a:avLst/>
              <a:gdLst>
                <a:gd name="T0" fmla="*/ 0 w 219"/>
                <a:gd name="T1" fmla="*/ 0 h 171"/>
                <a:gd name="T2" fmla="*/ 0 w 219"/>
                <a:gd name="T3" fmla="*/ 0 h 171"/>
                <a:gd name="T4" fmla="*/ 0 w 219"/>
                <a:gd name="T5" fmla="*/ 0 h 171"/>
                <a:gd name="T6" fmla="*/ 0 w 219"/>
                <a:gd name="T7" fmla="*/ 0 h 171"/>
                <a:gd name="T8" fmla="*/ 0 w 219"/>
                <a:gd name="T9" fmla="*/ 0 h 171"/>
                <a:gd name="T10" fmla="*/ 0 w 219"/>
                <a:gd name="T11" fmla="*/ 0 h 171"/>
                <a:gd name="T12" fmla="*/ 0 w 219"/>
                <a:gd name="T13" fmla="*/ 0 h 171"/>
                <a:gd name="T14" fmla="*/ 0 w 219"/>
                <a:gd name="T15" fmla="*/ 0 h 171"/>
                <a:gd name="T16" fmla="*/ 0 w 219"/>
                <a:gd name="T17" fmla="*/ 0 h 171"/>
                <a:gd name="T18" fmla="*/ 0 w 219"/>
                <a:gd name="T19" fmla="*/ 0 h 17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9" h="171">
                  <a:moveTo>
                    <a:pt x="214" y="11"/>
                  </a:moveTo>
                  <a:lnTo>
                    <a:pt x="207" y="96"/>
                  </a:lnTo>
                  <a:lnTo>
                    <a:pt x="219" y="114"/>
                  </a:lnTo>
                  <a:lnTo>
                    <a:pt x="170" y="171"/>
                  </a:lnTo>
                  <a:lnTo>
                    <a:pt x="103" y="171"/>
                  </a:lnTo>
                  <a:lnTo>
                    <a:pt x="26" y="146"/>
                  </a:lnTo>
                  <a:lnTo>
                    <a:pt x="0" y="112"/>
                  </a:lnTo>
                  <a:lnTo>
                    <a:pt x="15" y="89"/>
                  </a:lnTo>
                  <a:lnTo>
                    <a:pt x="20" y="0"/>
                  </a:lnTo>
                  <a:lnTo>
                    <a:pt x="214" y="11"/>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grpSp>
      <p:grpSp>
        <p:nvGrpSpPr>
          <p:cNvPr id="137" name="Group 130"/>
          <p:cNvGrpSpPr>
            <a:grpSpLocks/>
          </p:cNvGrpSpPr>
          <p:nvPr/>
        </p:nvGrpSpPr>
        <p:grpSpPr bwMode="auto">
          <a:xfrm>
            <a:off x="2032970" y="3565947"/>
            <a:ext cx="58384" cy="131945"/>
            <a:chOff x="378" y="2191"/>
            <a:chExt cx="58" cy="142"/>
          </a:xfrm>
        </p:grpSpPr>
        <p:sp>
          <p:nvSpPr>
            <p:cNvPr id="138" name="Freeform 131"/>
            <p:cNvSpPr>
              <a:spLocks/>
            </p:cNvSpPr>
            <p:nvPr/>
          </p:nvSpPr>
          <p:spPr bwMode="auto">
            <a:xfrm>
              <a:off x="378" y="2191"/>
              <a:ext cx="58" cy="142"/>
            </a:xfrm>
            <a:custGeom>
              <a:avLst/>
              <a:gdLst>
                <a:gd name="T0" fmla="*/ 0 w 292"/>
                <a:gd name="T1" fmla="*/ 0 h 710"/>
                <a:gd name="T2" fmla="*/ 0 w 292"/>
                <a:gd name="T3" fmla="*/ 0 h 710"/>
                <a:gd name="T4" fmla="*/ 0 w 292"/>
                <a:gd name="T5" fmla="*/ 0 h 710"/>
                <a:gd name="T6" fmla="*/ 0 w 292"/>
                <a:gd name="T7" fmla="*/ 0 h 710"/>
                <a:gd name="T8" fmla="*/ 0 w 292"/>
                <a:gd name="T9" fmla="*/ 0 h 710"/>
                <a:gd name="T10" fmla="*/ 0 w 292"/>
                <a:gd name="T11" fmla="*/ 0 h 710"/>
                <a:gd name="T12" fmla="*/ 0 w 292"/>
                <a:gd name="T13" fmla="*/ 0 h 710"/>
                <a:gd name="T14" fmla="*/ 0 w 292"/>
                <a:gd name="T15" fmla="*/ 0 h 71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92" h="710">
                  <a:moveTo>
                    <a:pt x="24" y="15"/>
                  </a:moveTo>
                  <a:lnTo>
                    <a:pt x="6" y="256"/>
                  </a:lnTo>
                  <a:lnTo>
                    <a:pt x="10" y="454"/>
                  </a:lnTo>
                  <a:lnTo>
                    <a:pt x="0" y="678"/>
                  </a:lnTo>
                  <a:lnTo>
                    <a:pt x="144" y="710"/>
                  </a:lnTo>
                  <a:lnTo>
                    <a:pt x="283" y="710"/>
                  </a:lnTo>
                  <a:lnTo>
                    <a:pt x="292" y="0"/>
                  </a:lnTo>
                  <a:lnTo>
                    <a:pt x="24" y="15"/>
                  </a:lnTo>
                  <a:close/>
                </a:path>
              </a:pathLst>
            </a:custGeom>
            <a:solidFill>
              <a:srgbClr val="606060"/>
            </a:solidFill>
            <a:ln w="3175">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139" name="Freeform 132"/>
            <p:cNvSpPr>
              <a:spLocks/>
            </p:cNvSpPr>
            <p:nvPr/>
          </p:nvSpPr>
          <p:spPr bwMode="auto">
            <a:xfrm>
              <a:off x="383" y="2193"/>
              <a:ext cx="50" cy="136"/>
            </a:xfrm>
            <a:custGeom>
              <a:avLst/>
              <a:gdLst>
                <a:gd name="T0" fmla="*/ 0 w 252"/>
                <a:gd name="T1" fmla="*/ 0 h 681"/>
                <a:gd name="T2" fmla="*/ 0 w 252"/>
                <a:gd name="T3" fmla="*/ 0 h 681"/>
                <a:gd name="T4" fmla="*/ 0 w 252"/>
                <a:gd name="T5" fmla="*/ 0 h 681"/>
                <a:gd name="T6" fmla="*/ 0 w 252"/>
                <a:gd name="T7" fmla="*/ 0 h 681"/>
                <a:gd name="T8" fmla="*/ 0 w 252"/>
                <a:gd name="T9" fmla="*/ 0 h 681"/>
                <a:gd name="T10" fmla="*/ 0 w 252"/>
                <a:gd name="T11" fmla="*/ 0 h 681"/>
                <a:gd name="T12" fmla="*/ 0 w 252"/>
                <a:gd name="T13" fmla="*/ 0 h 681"/>
                <a:gd name="T14" fmla="*/ 0 w 252"/>
                <a:gd name="T15" fmla="*/ 0 h 68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52" h="681">
                  <a:moveTo>
                    <a:pt x="23" y="21"/>
                  </a:moveTo>
                  <a:lnTo>
                    <a:pt x="0" y="223"/>
                  </a:lnTo>
                  <a:lnTo>
                    <a:pt x="5" y="385"/>
                  </a:lnTo>
                  <a:lnTo>
                    <a:pt x="5" y="633"/>
                  </a:lnTo>
                  <a:lnTo>
                    <a:pt x="128" y="681"/>
                  </a:lnTo>
                  <a:lnTo>
                    <a:pt x="238" y="681"/>
                  </a:lnTo>
                  <a:lnTo>
                    <a:pt x="252" y="0"/>
                  </a:lnTo>
                  <a:lnTo>
                    <a:pt x="23" y="21"/>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grpSp>
      <p:grpSp>
        <p:nvGrpSpPr>
          <p:cNvPr id="140" name="Group 133"/>
          <p:cNvGrpSpPr>
            <a:grpSpLocks/>
          </p:cNvGrpSpPr>
          <p:nvPr/>
        </p:nvGrpSpPr>
        <p:grpSpPr bwMode="auto">
          <a:xfrm>
            <a:off x="2063168" y="3699750"/>
            <a:ext cx="141934" cy="65972"/>
            <a:chOff x="408" y="2335"/>
            <a:chExt cx="141" cy="71"/>
          </a:xfrm>
        </p:grpSpPr>
        <p:sp>
          <p:nvSpPr>
            <p:cNvPr id="141" name="Freeform 134"/>
            <p:cNvSpPr>
              <a:spLocks/>
            </p:cNvSpPr>
            <p:nvPr/>
          </p:nvSpPr>
          <p:spPr bwMode="auto">
            <a:xfrm>
              <a:off x="408" y="2335"/>
              <a:ext cx="141" cy="71"/>
            </a:xfrm>
            <a:custGeom>
              <a:avLst/>
              <a:gdLst>
                <a:gd name="T0" fmla="*/ 0 w 703"/>
                <a:gd name="T1" fmla="*/ 0 h 356"/>
                <a:gd name="T2" fmla="*/ 0 w 703"/>
                <a:gd name="T3" fmla="*/ 0 h 356"/>
                <a:gd name="T4" fmla="*/ 0 w 703"/>
                <a:gd name="T5" fmla="*/ 0 h 356"/>
                <a:gd name="T6" fmla="*/ 0 w 703"/>
                <a:gd name="T7" fmla="*/ 0 h 356"/>
                <a:gd name="T8" fmla="*/ 0 w 703"/>
                <a:gd name="T9" fmla="*/ 0 h 356"/>
                <a:gd name="T10" fmla="*/ 0 w 703"/>
                <a:gd name="T11" fmla="*/ 0 h 356"/>
                <a:gd name="T12" fmla="*/ 0 w 703"/>
                <a:gd name="T13" fmla="*/ 0 h 356"/>
                <a:gd name="T14" fmla="*/ 0 w 703"/>
                <a:gd name="T15" fmla="*/ 0 h 356"/>
                <a:gd name="T16" fmla="*/ 0 w 703"/>
                <a:gd name="T17" fmla="*/ 0 h 356"/>
                <a:gd name="T18" fmla="*/ 0 w 703"/>
                <a:gd name="T19" fmla="*/ 0 h 356"/>
                <a:gd name="T20" fmla="*/ 0 w 703"/>
                <a:gd name="T21" fmla="*/ 0 h 356"/>
                <a:gd name="T22" fmla="*/ 0 w 703"/>
                <a:gd name="T23" fmla="*/ 0 h 356"/>
                <a:gd name="T24" fmla="*/ 0 w 703"/>
                <a:gd name="T25" fmla="*/ 0 h 356"/>
                <a:gd name="T26" fmla="*/ 0 w 703"/>
                <a:gd name="T27" fmla="*/ 0 h 356"/>
                <a:gd name="T28" fmla="*/ 0 w 703"/>
                <a:gd name="T29" fmla="*/ 0 h 356"/>
                <a:gd name="T30" fmla="*/ 0 w 703"/>
                <a:gd name="T31" fmla="*/ 0 h 356"/>
                <a:gd name="T32" fmla="*/ 0 w 703"/>
                <a:gd name="T33" fmla="*/ 0 h 356"/>
                <a:gd name="T34" fmla="*/ 0 w 703"/>
                <a:gd name="T35" fmla="*/ 0 h 356"/>
                <a:gd name="T36" fmla="*/ 0 w 703"/>
                <a:gd name="T37" fmla="*/ 0 h 356"/>
                <a:gd name="T38" fmla="*/ 0 w 703"/>
                <a:gd name="T39" fmla="*/ 0 h 35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703" h="356">
                  <a:moveTo>
                    <a:pt x="285" y="13"/>
                  </a:moveTo>
                  <a:lnTo>
                    <a:pt x="280" y="104"/>
                  </a:lnTo>
                  <a:lnTo>
                    <a:pt x="463" y="191"/>
                  </a:lnTo>
                  <a:lnTo>
                    <a:pt x="617" y="227"/>
                  </a:lnTo>
                  <a:lnTo>
                    <a:pt x="703" y="264"/>
                  </a:lnTo>
                  <a:lnTo>
                    <a:pt x="698" y="314"/>
                  </a:lnTo>
                  <a:lnTo>
                    <a:pt x="588" y="345"/>
                  </a:lnTo>
                  <a:lnTo>
                    <a:pt x="420" y="356"/>
                  </a:lnTo>
                  <a:lnTo>
                    <a:pt x="280" y="332"/>
                  </a:lnTo>
                  <a:lnTo>
                    <a:pt x="194" y="307"/>
                  </a:lnTo>
                  <a:lnTo>
                    <a:pt x="188" y="335"/>
                  </a:lnTo>
                  <a:lnTo>
                    <a:pt x="76" y="332"/>
                  </a:lnTo>
                  <a:lnTo>
                    <a:pt x="8" y="320"/>
                  </a:lnTo>
                  <a:lnTo>
                    <a:pt x="8" y="271"/>
                  </a:lnTo>
                  <a:lnTo>
                    <a:pt x="0" y="243"/>
                  </a:lnTo>
                  <a:lnTo>
                    <a:pt x="0" y="174"/>
                  </a:lnTo>
                  <a:lnTo>
                    <a:pt x="22" y="136"/>
                  </a:lnTo>
                  <a:lnTo>
                    <a:pt x="56" y="94"/>
                  </a:lnTo>
                  <a:lnTo>
                    <a:pt x="64" y="0"/>
                  </a:lnTo>
                  <a:lnTo>
                    <a:pt x="285" y="13"/>
                  </a:lnTo>
                  <a:close/>
                </a:path>
              </a:pathLst>
            </a:custGeom>
            <a:solidFill>
              <a:srgbClr val="606060"/>
            </a:solidFill>
            <a:ln w="3175">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142" name="Freeform 135"/>
            <p:cNvSpPr>
              <a:spLocks/>
            </p:cNvSpPr>
            <p:nvPr/>
          </p:nvSpPr>
          <p:spPr bwMode="auto">
            <a:xfrm>
              <a:off x="455" y="2361"/>
              <a:ext cx="42" cy="22"/>
            </a:xfrm>
            <a:custGeom>
              <a:avLst/>
              <a:gdLst>
                <a:gd name="T0" fmla="*/ 0 w 210"/>
                <a:gd name="T1" fmla="*/ 0 h 111"/>
                <a:gd name="T2" fmla="*/ 0 w 210"/>
                <a:gd name="T3" fmla="*/ 0 h 111"/>
                <a:gd name="T4" fmla="*/ 0 w 210"/>
                <a:gd name="T5" fmla="*/ 0 h 111"/>
                <a:gd name="T6" fmla="*/ 0 w 210"/>
                <a:gd name="T7" fmla="*/ 0 h 111"/>
                <a:gd name="T8" fmla="*/ 0 w 210"/>
                <a:gd name="T9" fmla="*/ 0 h 11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0" h="111">
                  <a:moveTo>
                    <a:pt x="53" y="0"/>
                  </a:moveTo>
                  <a:lnTo>
                    <a:pt x="0" y="60"/>
                  </a:lnTo>
                  <a:lnTo>
                    <a:pt x="187" y="111"/>
                  </a:lnTo>
                  <a:lnTo>
                    <a:pt x="210" y="71"/>
                  </a:lnTo>
                  <a:lnTo>
                    <a:pt x="53"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43" name="Freeform 136"/>
            <p:cNvSpPr>
              <a:spLocks/>
            </p:cNvSpPr>
            <p:nvPr/>
          </p:nvSpPr>
          <p:spPr bwMode="auto">
            <a:xfrm>
              <a:off x="497" y="2377"/>
              <a:ext cx="47" cy="13"/>
            </a:xfrm>
            <a:custGeom>
              <a:avLst/>
              <a:gdLst>
                <a:gd name="T0" fmla="*/ 0 w 237"/>
                <a:gd name="T1" fmla="*/ 0 h 66"/>
                <a:gd name="T2" fmla="*/ 0 w 237"/>
                <a:gd name="T3" fmla="*/ 0 h 66"/>
                <a:gd name="T4" fmla="*/ 0 w 237"/>
                <a:gd name="T5" fmla="*/ 0 h 66"/>
                <a:gd name="T6" fmla="*/ 0 w 237"/>
                <a:gd name="T7" fmla="*/ 0 h 66"/>
                <a:gd name="T8" fmla="*/ 0 w 237"/>
                <a:gd name="T9" fmla="*/ 0 h 66"/>
                <a:gd name="T10" fmla="*/ 0 w 237"/>
                <a:gd name="T11" fmla="*/ 0 h 66"/>
                <a:gd name="T12" fmla="*/ 0 w 237"/>
                <a:gd name="T13" fmla="*/ 0 h 6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37" h="66">
                  <a:moveTo>
                    <a:pt x="27" y="0"/>
                  </a:moveTo>
                  <a:lnTo>
                    <a:pt x="0" y="31"/>
                  </a:lnTo>
                  <a:lnTo>
                    <a:pt x="116" y="59"/>
                  </a:lnTo>
                  <a:lnTo>
                    <a:pt x="171" y="66"/>
                  </a:lnTo>
                  <a:lnTo>
                    <a:pt x="237" y="61"/>
                  </a:lnTo>
                  <a:lnTo>
                    <a:pt x="168" y="28"/>
                  </a:lnTo>
                  <a:lnTo>
                    <a:pt x="27"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44" name="Freeform 137"/>
            <p:cNvSpPr>
              <a:spLocks/>
            </p:cNvSpPr>
            <p:nvPr/>
          </p:nvSpPr>
          <p:spPr bwMode="auto">
            <a:xfrm>
              <a:off x="410" y="2361"/>
              <a:ext cx="135" cy="42"/>
            </a:xfrm>
            <a:custGeom>
              <a:avLst/>
              <a:gdLst>
                <a:gd name="T0" fmla="*/ 0 w 678"/>
                <a:gd name="T1" fmla="*/ 0 h 211"/>
                <a:gd name="T2" fmla="*/ 0 w 678"/>
                <a:gd name="T3" fmla="*/ 0 h 211"/>
                <a:gd name="T4" fmla="*/ 0 w 678"/>
                <a:gd name="T5" fmla="*/ 0 h 211"/>
                <a:gd name="T6" fmla="*/ 0 w 678"/>
                <a:gd name="T7" fmla="*/ 0 h 211"/>
                <a:gd name="T8" fmla="*/ 0 w 678"/>
                <a:gd name="T9" fmla="*/ 0 h 211"/>
                <a:gd name="T10" fmla="*/ 0 w 678"/>
                <a:gd name="T11" fmla="*/ 0 h 211"/>
                <a:gd name="T12" fmla="*/ 0 w 678"/>
                <a:gd name="T13" fmla="*/ 0 h 211"/>
                <a:gd name="T14" fmla="*/ 0 w 678"/>
                <a:gd name="T15" fmla="*/ 0 h 211"/>
                <a:gd name="T16" fmla="*/ 0 w 678"/>
                <a:gd name="T17" fmla="*/ 0 h 211"/>
                <a:gd name="T18" fmla="*/ 0 w 678"/>
                <a:gd name="T19" fmla="*/ 0 h 211"/>
                <a:gd name="T20" fmla="*/ 0 w 678"/>
                <a:gd name="T21" fmla="*/ 0 h 211"/>
                <a:gd name="T22" fmla="*/ 0 w 678"/>
                <a:gd name="T23" fmla="*/ 0 h 211"/>
                <a:gd name="T24" fmla="*/ 0 w 678"/>
                <a:gd name="T25" fmla="*/ 0 h 211"/>
                <a:gd name="T26" fmla="*/ 0 w 678"/>
                <a:gd name="T27" fmla="*/ 0 h 211"/>
                <a:gd name="T28" fmla="*/ 0 w 678"/>
                <a:gd name="T29" fmla="*/ 0 h 211"/>
                <a:gd name="T30" fmla="*/ 0 w 678"/>
                <a:gd name="T31" fmla="*/ 0 h 211"/>
                <a:gd name="T32" fmla="*/ 0 w 678"/>
                <a:gd name="T33" fmla="*/ 0 h 211"/>
                <a:gd name="T34" fmla="*/ 0 w 678"/>
                <a:gd name="T35" fmla="*/ 0 h 211"/>
                <a:gd name="T36" fmla="*/ 0 w 678"/>
                <a:gd name="T37" fmla="*/ 0 h 21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678" h="211">
                  <a:moveTo>
                    <a:pt x="678" y="178"/>
                  </a:moveTo>
                  <a:lnTo>
                    <a:pt x="678" y="147"/>
                  </a:lnTo>
                  <a:lnTo>
                    <a:pt x="590" y="156"/>
                  </a:lnTo>
                  <a:lnTo>
                    <a:pt x="446" y="136"/>
                  </a:lnTo>
                  <a:lnTo>
                    <a:pt x="365" y="117"/>
                  </a:lnTo>
                  <a:lnTo>
                    <a:pt x="209" y="66"/>
                  </a:lnTo>
                  <a:lnTo>
                    <a:pt x="140" y="60"/>
                  </a:lnTo>
                  <a:lnTo>
                    <a:pt x="74" y="35"/>
                  </a:lnTo>
                  <a:lnTo>
                    <a:pt x="39" y="0"/>
                  </a:lnTo>
                  <a:lnTo>
                    <a:pt x="0" y="44"/>
                  </a:lnTo>
                  <a:lnTo>
                    <a:pt x="0" y="133"/>
                  </a:lnTo>
                  <a:lnTo>
                    <a:pt x="50" y="147"/>
                  </a:lnTo>
                  <a:lnTo>
                    <a:pt x="171" y="162"/>
                  </a:lnTo>
                  <a:lnTo>
                    <a:pt x="220" y="170"/>
                  </a:lnTo>
                  <a:lnTo>
                    <a:pt x="300" y="197"/>
                  </a:lnTo>
                  <a:lnTo>
                    <a:pt x="392" y="211"/>
                  </a:lnTo>
                  <a:lnTo>
                    <a:pt x="458" y="211"/>
                  </a:lnTo>
                  <a:lnTo>
                    <a:pt x="560" y="211"/>
                  </a:lnTo>
                  <a:lnTo>
                    <a:pt x="678" y="178"/>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45" name="Freeform 138"/>
            <p:cNvSpPr>
              <a:spLocks/>
            </p:cNvSpPr>
            <p:nvPr/>
          </p:nvSpPr>
          <p:spPr bwMode="auto">
            <a:xfrm>
              <a:off x="419" y="2337"/>
              <a:ext cx="45" cy="34"/>
            </a:xfrm>
            <a:custGeom>
              <a:avLst/>
              <a:gdLst>
                <a:gd name="T0" fmla="*/ 0 w 224"/>
                <a:gd name="T1" fmla="*/ 0 h 170"/>
                <a:gd name="T2" fmla="*/ 0 w 224"/>
                <a:gd name="T3" fmla="*/ 0 h 170"/>
                <a:gd name="T4" fmla="*/ 0 w 224"/>
                <a:gd name="T5" fmla="*/ 0 h 170"/>
                <a:gd name="T6" fmla="*/ 0 w 224"/>
                <a:gd name="T7" fmla="*/ 0 h 170"/>
                <a:gd name="T8" fmla="*/ 0 w 224"/>
                <a:gd name="T9" fmla="*/ 0 h 170"/>
                <a:gd name="T10" fmla="*/ 0 w 224"/>
                <a:gd name="T11" fmla="*/ 0 h 170"/>
                <a:gd name="T12" fmla="*/ 0 w 224"/>
                <a:gd name="T13" fmla="*/ 0 h 170"/>
                <a:gd name="T14" fmla="*/ 0 w 224"/>
                <a:gd name="T15" fmla="*/ 0 h 170"/>
                <a:gd name="T16" fmla="*/ 0 w 224"/>
                <a:gd name="T17" fmla="*/ 0 h 170"/>
                <a:gd name="T18" fmla="*/ 0 w 224"/>
                <a:gd name="T19" fmla="*/ 0 h 17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4" h="170">
                  <a:moveTo>
                    <a:pt x="216" y="12"/>
                  </a:moveTo>
                  <a:lnTo>
                    <a:pt x="210" y="95"/>
                  </a:lnTo>
                  <a:lnTo>
                    <a:pt x="224" y="114"/>
                  </a:lnTo>
                  <a:lnTo>
                    <a:pt x="173" y="170"/>
                  </a:lnTo>
                  <a:lnTo>
                    <a:pt x="105" y="170"/>
                  </a:lnTo>
                  <a:lnTo>
                    <a:pt x="28" y="145"/>
                  </a:lnTo>
                  <a:lnTo>
                    <a:pt x="0" y="112"/>
                  </a:lnTo>
                  <a:lnTo>
                    <a:pt x="16" y="89"/>
                  </a:lnTo>
                  <a:lnTo>
                    <a:pt x="20" y="0"/>
                  </a:lnTo>
                  <a:lnTo>
                    <a:pt x="216" y="12"/>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grpSp>
      <p:sp>
        <p:nvSpPr>
          <p:cNvPr id="146" name="Oval 139"/>
          <p:cNvSpPr>
            <a:spLocks noChangeArrowheads="1"/>
          </p:cNvSpPr>
          <p:nvPr/>
        </p:nvSpPr>
        <p:spPr bwMode="auto">
          <a:xfrm>
            <a:off x="1851777" y="3700679"/>
            <a:ext cx="168107" cy="60398"/>
          </a:xfrm>
          <a:prstGeom prst="ellipse">
            <a:avLst/>
          </a:prstGeom>
          <a:solidFill>
            <a:srgbClr val="606060"/>
          </a:solidFill>
          <a:ln w="3175">
            <a:solidFill>
              <a:srgbClr val="000000"/>
            </a:solidFill>
            <a:round/>
            <a:headEnd/>
            <a:tailEnd/>
          </a:ln>
        </p:spPr>
        <p:txBody>
          <a:bodyPr/>
          <a:lstStyle/>
          <a:p>
            <a:pPr algn="ctr" eaLnBrk="1" hangingPunct="1"/>
            <a:endParaRPr lang="zh-CN" altLang="en-US" sz="900" b="1">
              <a:latin typeface="微软雅黑" pitchFamily="34" charset="-122"/>
              <a:ea typeface="微软雅黑" pitchFamily="34" charset="-122"/>
            </a:endParaRPr>
          </a:p>
        </p:txBody>
      </p:sp>
      <p:sp>
        <p:nvSpPr>
          <p:cNvPr id="147" name="Rectangle 140"/>
          <p:cNvSpPr>
            <a:spLocks noChangeArrowheads="1"/>
          </p:cNvSpPr>
          <p:nvPr/>
        </p:nvSpPr>
        <p:spPr bwMode="auto">
          <a:xfrm>
            <a:off x="1913181" y="3580814"/>
            <a:ext cx="44292" cy="137520"/>
          </a:xfrm>
          <a:prstGeom prst="rect">
            <a:avLst/>
          </a:prstGeom>
          <a:solidFill>
            <a:srgbClr val="606060"/>
          </a:solidFill>
          <a:ln w="3175">
            <a:solidFill>
              <a:srgbClr val="000000"/>
            </a:solidFill>
            <a:miter lim="800000"/>
            <a:headEnd/>
            <a:tailEnd/>
          </a:ln>
        </p:spPr>
        <p:txBody>
          <a:bodyPr/>
          <a:lstStyle/>
          <a:p>
            <a:pPr algn="ctr" eaLnBrk="1" hangingPunct="1"/>
            <a:endParaRPr lang="zh-CN" altLang="en-US" sz="900" b="1">
              <a:latin typeface="微软雅黑" pitchFamily="34" charset="-122"/>
              <a:ea typeface="微软雅黑" pitchFamily="34" charset="-122"/>
            </a:endParaRPr>
          </a:p>
        </p:txBody>
      </p:sp>
      <p:grpSp>
        <p:nvGrpSpPr>
          <p:cNvPr id="148" name="Group 141"/>
          <p:cNvGrpSpPr>
            <a:grpSpLocks/>
          </p:cNvGrpSpPr>
          <p:nvPr/>
        </p:nvGrpSpPr>
        <p:grpSpPr bwMode="auto">
          <a:xfrm>
            <a:off x="1835671" y="3528780"/>
            <a:ext cx="222464" cy="71547"/>
            <a:chOff x="182" y="2151"/>
            <a:chExt cx="221" cy="77"/>
          </a:xfrm>
        </p:grpSpPr>
        <p:sp>
          <p:nvSpPr>
            <p:cNvPr id="149" name="Freeform 142"/>
            <p:cNvSpPr>
              <a:spLocks/>
            </p:cNvSpPr>
            <p:nvPr/>
          </p:nvSpPr>
          <p:spPr bwMode="auto">
            <a:xfrm>
              <a:off x="182" y="2151"/>
              <a:ext cx="221" cy="77"/>
            </a:xfrm>
            <a:custGeom>
              <a:avLst/>
              <a:gdLst>
                <a:gd name="T0" fmla="*/ 0 w 1106"/>
                <a:gd name="T1" fmla="*/ 0 h 386"/>
                <a:gd name="T2" fmla="*/ 0 w 1106"/>
                <a:gd name="T3" fmla="*/ 0 h 386"/>
                <a:gd name="T4" fmla="*/ 0 w 1106"/>
                <a:gd name="T5" fmla="*/ 0 h 386"/>
                <a:gd name="T6" fmla="*/ 0 w 1106"/>
                <a:gd name="T7" fmla="*/ 0 h 386"/>
                <a:gd name="T8" fmla="*/ 0 w 1106"/>
                <a:gd name="T9" fmla="*/ 0 h 386"/>
                <a:gd name="T10" fmla="*/ 0 w 1106"/>
                <a:gd name="T11" fmla="*/ 0 h 386"/>
                <a:gd name="T12" fmla="*/ 0 w 1106"/>
                <a:gd name="T13" fmla="*/ 0 h 386"/>
                <a:gd name="T14" fmla="*/ 0 w 1106"/>
                <a:gd name="T15" fmla="*/ 0 h 38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106" h="386">
                  <a:moveTo>
                    <a:pt x="1106" y="202"/>
                  </a:moveTo>
                  <a:lnTo>
                    <a:pt x="1099" y="321"/>
                  </a:lnTo>
                  <a:lnTo>
                    <a:pt x="735" y="386"/>
                  </a:lnTo>
                  <a:lnTo>
                    <a:pt x="334" y="386"/>
                  </a:lnTo>
                  <a:lnTo>
                    <a:pt x="19" y="288"/>
                  </a:lnTo>
                  <a:lnTo>
                    <a:pt x="0" y="10"/>
                  </a:lnTo>
                  <a:lnTo>
                    <a:pt x="625" y="0"/>
                  </a:lnTo>
                  <a:lnTo>
                    <a:pt x="1106" y="202"/>
                  </a:lnTo>
                  <a:close/>
                </a:path>
              </a:pathLst>
            </a:custGeom>
            <a:solidFill>
              <a:srgbClr val="404040"/>
            </a:solidFill>
            <a:ln w="3175">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150" name="Freeform 143"/>
            <p:cNvSpPr>
              <a:spLocks/>
            </p:cNvSpPr>
            <p:nvPr/>
          </p:nvSpPr>
          <p:spPr bwMode="auto">
            <a:xfrm>
              <a:off x="187" y="2180"/>
              <a:ext cx="211" cy="45"/>
            </a:xfrm>
            <a:custGeom>
              <a:avLst/>
              <a:gdLst>
                <a:gd name="T0" fmla="*/ 0 w 1055"/>
                <a:gd name="T1" fmla="*/ 0 h 221"/>
                <a:gd name="T2" fmla="*/ 0 w 1055"/>
                <a:gd name="T3" fmla="*/ 0 h 221"/>
                <a:gd name="T4" fmla="*/ 0 w 1055"/>
                <a:gd name="T5" fmla="*/ 0 h 221"/>
                <a:gd name="T6" fmla="*/ 0 w 1055"/>
                <a:gd name="T7" fmla="*/ 0 h 221"/>
                <a:gd name="T8" fmla="*/ 0 w 1055"/>
                <a:gd name="T9" fmla="*/ 0 h 221"/>
                <a:gd name="T10" fmla="*/ 0 w 1055"/>
                <a:gd name="T11" fmla="*/ 0 h 221"/>
                <a:gd name="T12" fmla="*/ 0 w 1055"/>
                <a:gd name="T13" fmla="*/ 0 h 221"/>
                <a:gd name="T14" fmla="*/ 0 w 1055"/>
                <a:gd name="T15" fmla="*/ 0 h 221"/>
                <a:gd name="T16" fmla="*/ 0 w 1055"/>
                <a:gd name="T17" fmla="*/ 0 h 22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5" h="221">
                  <a:moveTo>
                    <a:pt x="1055" y="75"/>
                  </a:moveTo>
                  <a:lnTo>
                    <a:pt x="1049" y="162"/>
                  </a:lnTo>
                  <a:lnTo>
                    <a:pt x="721" y="221"/>
                  </a:lnTo>
                  <a:lnTo>
                    <a:pt x="296" y="221"/>
                  </a:lnTo>
                  <a:lnTo>
                    <a:pt x="0" y="119"/>
                  </a:lnTo>
                  <a:lnTo>
                    <a:pt x="0" y="0"/>
                  </a:lnTo>
                  <a:lnTo>
                    <a:pt x="283" y="119"/>
                  </a:lnTo>
                  <a:lnTo>
                    <a:pt x="716" y="124"/>
                  </a:lnTo>
                  <a:lnTo>
                    <a:pt x="1055" y="75"/>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grpSp>
      <p:sp>
        <p:nvSpPr>
          <p:cNvPr id="151" name="Freeform 144"/>
          <p:cNvSpPr>
            <a:spLocks/>
          </p:cNvSpPr>
          <p:nvPr/>
        </p:nvSpPr>
        <p:spPr bwMode="auto">
          <a:xfrm>
            <a:off x="1828626" y="3453514"/>
            <a:ext cx="304000" cy="260174"/>
          </a:xfrm>
          <a:custGeom>
            <a:avLst/>
            <a:gdLst>
              <a:gd name="T0" fmla="*/ 2147483646 w 1507"/>
              <a:gd name="T1" fmla="*/ 2147483646 h 1401"/>
              <a:gd name="T2" fmla="*/ 2147483646 w 1507"/>
              <a:gd name="T3" fmla="*/ 2147483646 h 1401"/>
              <a:gd name="T4" fmla="*/ 2147483646 w 1507"/>
              <a:gd name="T5" fmla="*/ 2147483646 h 1401"/>
              <a:gd name="T6" fmla="*/ 2147483646 w 1507"/>
              <a:gd name="T7" fmla="*/ 2147483646 h 1401"/>
              <a:gd name="T8" fmla="*/ 2147483646 w 1507"/>
              <a:gd name="T9" fmla="*/ 2147483646 h 1401"/>
              <a:gd name="T10" fmla="*/ 2147483646 w 1507"/>
              <a:gd name="T11" fmla="*/ 2147483646 h 1401"/>
              <a:gd name="T12" fmla="*/ 2147483646 w 1507"/>
              <a:gd name="T13" fmla="*/ 2147483646 h 1401"/>
              <a:gd name="T14" fmla="*/ 2147483646 w 1507"/>
              <a:gd name="T15" fmla="*/ 2147483646 h 1401"/>
              <a:gd name="T16" fmla="*/ 2147483646 w 1507"/>
              <a:gd name="T17" fmla="*/ 2147483646 h 1401"/>
              <a:gd name="T18" fmla="*/ 2147483646 w 1507"/>
              <a:gd name="T19" fmla="*/ 2147483646 h 1401"/>
              <a:gd name="T20" fmla="*/ 2147483646 w 1507"/>
              <a:gd name="T21" fmla="*/ 2147483646 h 1401"/>
              <a:gd name="T22" fmla="*/ 2147483646 w 1507"/>
              <a:gd name="T23" fmla="*/ 2147483646 h 1401"/>
              <a:gd name="T24" fmla="*/ 2147483646 w 1507"/>
              <a:gd name="T25" fmla="*/ 2147483646 h 1401"/>
              <a:gd name="T26" fmla="*/ 2147483646 w 1507"/>
              <a:gd name="T27" fmla="*/ 2147483646 h 1401"/>
              <a:gd name="T28" fmla="*/ 2147483646 w 1507"/>
              <a:gd name="T29" fmla="*/ 2147483646 h 1401"/>
              <a:gd name="T30" fmla="*/ 2147483646 w 1507"/>
              <a:gd name="T31" fmla="*/ 2147483646 h 1401"/>
              <a:gd name="T32" fmla="*/ 2147483646 w 1507"/>
              <a:gd name="T33" fmla="*/ 2147483646 h 1401"/>
              <a:gd name="T34" fmla="*/ 2147483646 w 1507"/>
              <a:gd name="T35" fmla="*/ 2147483646 h 1401"/>
              <a:gd name="T36" fmla="*/ 2147483646 w 1507"/>
              <a:gd name="T37" fmla="*/ 2147483646 h 1401"/>
              <a:gd name="T38" fmla="*/ 2147483646 w 1507"/>
              <a:gd name="T39" fmla="*/ 0 h 1401"/>
              <a:gd name="T40" fmla="*/ 2147483646 w 1507"/>
              <a:gd name="T41" fmla="*/ 2147483646 h 1401"/>
              <a:gd name="T42" fmla="*/ 2147483646 w 1507"/>
              <a:gd name="T43" fmla="*/ 2147483646 h 1401"/>
              <a:gd name="T44" fmla="*/ 2147483646 w 1507"/>
              <a:gd name="T45" fmla="*/ 2147483646 h 1401"/>
              <a:gd name="T46" fmla="*/ 2147483646 w 1507"/>
              <a:gd name="T47" fmla="*/ 2147483646 h 1401"/>
              <a:gd name="T48" fmla="*/ 2147483646 w 1507"/>
              <a:gd name="T49" fmla="*/ 2147483646 h 1401"/>
              <a:gd name="T50" fmla="*/ 0 w 1507"/>
              <a:gd name="T51" fmla="*/ 2147483646 h 1401"/>
              <a:gd name="T52" fmla="*/ 2147483646 w 1507"/>
              <a:gd name="T53" fmla="*/ 2147483646 h 1401"/>
              <a:gd name="T54" fmla="*/ 2147483646 w 1507"/>
              <a:gd name="T55" fmla="*/ 2147483646 h 1401"/>
              <a:gd name="T56" fmla="*/ 2147483646 w 1507"/>
              <a:gd name="T57" fmla="*/ 2147483646 h 1401"/>
              <a:gd name="T58" fmla="*/ 2147483646 w 1507"/>
              <a:gd name="T59" fmla="*/ 2147483646 h 1401"/>
              <a:gd name="T60" fmla="*/ 2147483646 w 1507"/>
              <a:gd name="T61" fmla="*/ 2147483646 h 1401"/>
              <a:gd name="T62" fmla="*/ 2147483646 w 1507"/>
              <a:gd name="T63" fmla="*/ 2147483646 h 1401"/>
              <a:gd name="T64" fmla="*/ 2147483646 w 1507"/>
              <a:gd name="T65" fmla="*/ 2147483646 h 1401"/>
              <a:gd name="T66" fmla="*/ 2147483646 w 1507"/>
              <a:gd name="T67" fmla="*/ 2147483646 h 1401"/>
              <a:gd name="T68" fmla="*/ 2147483646 w 1507"/>
              <a:gd name="T69" fmla="*/ 2147483646 h 1401"/>
              <a:gd name="T70" fmla="*/ 2147483646 w 1507"/>
              <a:gd name="T71" fmla="*/ 2147483646 h 1401"/>
              <a:gd name="T72" fmla="*/ 2147483646 w 1507"/>
              <a:gd name="T73" fmla="*/ 2147483646 h 1401"/>
              <a:gd name="T74" fmla="*/ 2147483646 w 1507"/>
              <a:gd name="T75" fmla="*/ 2147483646 h 1401"/>
              <a:gd name="T76" fmla="*/ 2147483646 w 1507"/>
              <a:gd name="T77" fmla="*/ 2147483646 h 1401"/>
              <a:gd name="T78" fmla="*/ 2147483646 w 1507"/>
              <a:gd name="T79" fmla="*/ 2147483646 h 1401"/>
              <a:gd name="T80" fmla="*/ 2147483646 w 1507"/>
              <a:gd name="T81" fmla="*/ 2147483646 h 1401"/>
              <a:gd name="T82" fmla="*/ 2147483646 w 1507"/>
              <a:gd name="T83" fmla="*/ 2147483646 h 1401"/>
              <a:gd name="T84" fmla="*/ 2147483646 w 1507"/>
              <a:gd name="T85" fmla="*/ 2147483646 h 1401"/>
              <a:gd name="T86" fmla="*/ 2147483646 w 1507"/>
              <a:gd name="T87" fmla="*/ 2147483646 h 1401"/>
              <a:gd name="T88" fmla="*/ 2147483646 w 1507"/>
              <a:gd name="T89" fmla="*/ 2147483646 h 1401"/>
              <a:gd name="T90" fmla="*/ 2147483646 w 1507"/>
              <a:gd name="T91" fmla="*/ 2147483646 h 1401"/>
              <a:gd name="T92" fmla="*/ 2147483646 w 1507"/>
              <a:gd name="T93" fmla="*/ 2147483646 h 1401"/>
              <a:gd name="T94" fmla="*/ 2147483646 w 1507"/>
              <a:gd name="T95" fmla="*/ 2147483646 h 1401"/>
              <a:gd name="T96" fmla="*/ 2147483646 w 1507"/>
              <a:gd name="T97" fmla="*/ 2147483646 h 1401"/>
              <a:gd name="T98" fmla="*/ 2147483646 w 1507"/>
              <a:gd name="T99" fmla="*/ 2147483646 h 1401"/>
              <a:gd name="T100" fmla="*/ 2147483646 w 1507"/>
              <a:gd name="T101" fmla="*/ 2147483646 h 1401"/>
              <a:gd name="T102" fmla="*/ 2147483646 w 1507"/>
              <a:gd name="T103" fmla="*/ 2147483646 h 1401"/>
              <a:gd name="T104" fmla="*/ 2147483646 w 1507"/>
              <a:gd name="T105" fmla="*/ 2147483646 h 1401"/>
              <a:gd name="T106" fmla="*/ 2147483646 w 1507"/>
              <a:gd name="T107" fmla="*/ 2147483646 h 1401"/>
              <a:gd name="T108" fmla="*/ 2147483646 w 1507"/>
              <a:gd name="T109" fmla="*/ 2147483646 h 1401"/>
              <a:gd name="T110" fmla="*/ 2147483646 w 1507"/>
              <a:gd name="T111" fmla="*/ 2147483646 h 1401"/>
              <a:gd name="T112" fmla="*/ 2147483646 w 1507"/>
              <a:gd name="T113" fmla="*/ 2147483646 h 1401"/>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507" h="1401">
                <a:moveTo>
                  <a:pt x="1501" y="789"/>
                </a:moveTo>
                <a:lnTo>
                  <a:pt x="1493" y="649"/>
                </a:lnTo>
                <a:lnTo>
                  <a:pt x="1495" y="499"/>
                </a:lnTo>
                <a:lnTo>
                  <a:pt x="1489" y="385"/>
                </a:lnTo>
                <a:lnTo>
                  <a:pt x="1424" y="317"/>
                </a:lnTo>
                <a:lnTo>
                  <a:pt x="1345" y="278"/>
                </a:lnTo>
                <a:lnTo>
                  <a:pt x="1166" y="213"/>
                </a:lnTo>
                <a:lnTo>
                  <a:pt x="903" y="149"/>
                </a:lnTo>
                <a:lnTo>
                  <a:pt x="852" y="144"/>
                </a:lnTo>
                <a:lnTo>
                  <a:pt x="817" y="149"/>
                </a:lnTo>
                <a:lnTo>
                  <a:pt x="809" y="135"/>
                </a:lnTo>
                <a:lnTo>
                  <a:pt x="794" y="122"/>
                </a:lnTo>
                <a:lnTo>
                  <a:pt x="777" y="125"/>
                </a:lnTo>
                <a:lnTo>
                  <a:pt x="754" y="126"/>
                </a:lnTo>
                <a:lnTo>
                  <a:pt x="745" y="100"/>
                </a:lnTo>
                <a:lnTo>
                  <a:pt x="726" y="85"/>
                </a:lnTo>
                <a:lnTo>
                  <a:pt x="704" y="82"/>
                </a:lnTo>
                <a:lnTo>
                  <a:pt x="678" y="82"/>
                </a:lnTo>
                <a:lnTo>
                  <a:pt x="681" y="59"/>
                </a:lnTo>
                <a:lnTo>
                  <a:pt x="651" y="0"/>
                </a:lnTo>
                <a:lnTo>
                  <a:pt x="37" y="16"/>
                </a:lnTo>
                <a:lnTo>
                  <a:pt x="39" y="79"/>
                </a:lnTo>
                <a:lnTo>
                  <a:pt x="28" y="135"/>
                </a:lnTo>
                <a:lnTo>
                  <a:pt x="18" y="175"/>
                </a:lnTo>
                <a:lnTo>
                  <a:pt x="8" y="225"/>
                </a:lnTo>
                <a:lnTo>
                  <a:pt x="0" y="306"/>
                </a:lnTo>
                <a:lnTo>
                  <a:pt x="9" y="354"/>
                </a:lnTo>
                <a:lnTo>
                  <a:pt x="28" y="399"/>
                </a:lnTo>
                <a:lnTo>
                  <a:pt x="49" y="438"/>
                </a:lnTo>
                <a:lnTo>
                  <a:pt x="78" y="451"/>
                </a:lnTo>
                <a:lnTo>
                  <a:pt x="122" y="464"/>
                </a:lnTo>
                <a:lnTo>
                  <a:pt x="180" y="483"/>
                </a:lnTo>
                <a:lnTo>
                  <a:pt x="208" y="514"/>
                </a:lnTo>
                <a:lnTo>
                  <a:pt x="240" y="541"/>
                </a:lnTo>
                <a:lnTo>
                  <a:pt x="289" y="564"/>
                </a:lnTo>
                <a:lnTo>
                  <a:pt x="348" y="582"/>
                </a:lnTo>
                <a:lnTo>
                  <a:pt x="441" y="594"/>
                </a:lnTo>
                <a:lnTo>
                  <a:pt x="520" y="594"/>
                </a:lnTo>
                <a:lnTo>
                  <a:pt x="581" y="587"/>
                </a:lnTo>
                <a:lnTo>
                  <a:pt x="637" y="582"/>
                </a:lnTo>
                <a:lnTo>
                  <a:pt x="678" y="604"/>
                </a:lnTo>
                <a:lnTo>
                  <a:pt x="758" y="600"/>
                </a:lnTo>
                <a:lnTo>
                  <a:pt x="1078" y="645"/>
                </a:lnTo>
                <a:lnTo>
                  <a:pt x="1165" y="655"/>
                </a:lnTo>
                <a:lnTo>
                  <a:pt x="1133" y="845"/>
                </a:lnTo>
                <a:lnTo>
                  <a:pt x="1130" y="942"/>
                </a:lnTo>
                <a:lnTo>
                  <a:pt x="1149" y="1066"/>
                </a:lnTo>
                <a:lnTo>
                  <a:pt x="1169" y="1212"/>
                </a:lnTo>
                <a:lnTo>
                  <a:pt x="1169" y="1363"/>
                </a:lnTo>
                <a:lnTo>
                  <a:pt x="1244" y="1385"/>
                </a:lnTo>
                <a:lnTo>
                  <a:pt x="1339" y="1395"/>
                </a:lnTo>
                <a:lnTo>
                  <a:pt x="1420" y="1401"/>
                </a:lnTo>
                <a:lnTo>
                  <a:pt x="1507" y="1391"/>
                </a:lnTo>
                <a:lnTo>
                  <a:pt x="1501" y="1252"/>
                </a:lnTo>
                <a:lnTo>
                  <a:pt x="1501" y="1024"/>
                </a:lnTo>
                <a:lnTo>
                  <a:pt x="1501" y="824"/>
                </a:lnTo>
                <a:lnTo>
                  <a:pt x="1501" y="789"/>
                </a:lnTo>
                <a:close/>
              </a:path>
            </a:pathLst>
          </a:custGeom>
          <a:solidFill>
            <a:srgbClr val="606060"/>
          </a:solidFill>
          <a:ln w="3175">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152" name="Freeform 145"/>
          <p:cNvSpPr>
            <a:spLocks/>
          </p:cNvSpPr>
          <p:nvPr/>
        </p:nvSpPr>
        <p:spPr bwMode="auto">
          <a:xfrm>
            <a:off x="1832652" y="3463736"/>
            <a:ext cx="296954" cy="246235"/>
          </a:xfrm>
          <a:custGeom>
            <a:avLst/>
            <a:gdLst>
              <a:gd name="T0" fmla="*/ 2147483646 w 1473"/>
              <a:gd name="T1" fmla="*/ 2147483646 h 1324"/>
              <a:gd name="T2" fmla="*/ 2147483646 w 1473"/>
              <a:gd name="T3" fmla="*/ 2147483646 h 1324"/>
              <a:gd name="T4" fmla="*/ 2147483646 w 1473"/>
              <a:gd name="T5" fmla="*/ 2147483646 h 1324"/>
              <a:gd name="T6" fmla="*/ 2147483646 w 1473"/>
              <a:gd name="T7" fmla="*/ 2147483646 h 1324"/>
              <a:gd name="T8" fmla="*/ 2147483646 w 1473"/>
              <a:gd name="T9" fmla="*/ 2147483646 h 1324"/>
              <a:gd name="T10" fmla="*/ 2147483646 w 1473"/>
              <a:gd name="T11" fmla="*/ 2147483646 h 1324"/>
              <a:gd name="T12" fmla="*/ 2147483646 w 1473"/>
              <a:gd name="T13" fmla="*/ 2147483646 h 1324"/>
              <a:gd name="T14" fmla="*/ 2147483646 w 1473"/>
              <a:gd name="T15" fmla="*/ 2147483646 h 1324"/>
              <a:gd name="T16" fmla="*/ 2147483646 w 1473"/>
              <a:gd name="T17" fmla="*/ 2147483646 h 1324"/>
              <a:gd name="T18" fmla="*/ 2147483646 w 1473"/>
              <a:gd name="T19" fmla="*/ 2147483646 h 1324"/>
              <a:gd name="T20" fmla="*/ 2147483646 w 1473"/>
              <a:gd name="T21" fmla="*/ 2147483646 h 1324"/>
              <a:gd name="T22" fmla="*/ 2147483646 w 1473"/>
              <a:gd name="T23" fmla="*/ 2147483646 h 1324"/>
              <a:gd name="T24" fmla="*/ 2147483646 w 1473"/>
              <a:gd name="T25" fmla="*/ 2147483646 h 1324"/>
              <a:gd name="T26" fmla="*/ 2147483646 w 1473"/>
              <a:gd name="T27" fmla="*/ 2147483646 h 1324"/>
              <a:gd name="T28" fmla="*/ 2147483646 w 1473"/>
              <a:gd name="T29" fmla="*/ 2147483646 h 1324"/>
              <a:gd name="T30" fmla="*/ 2147483646 w 1473"/>
              <a:gd name="T31" fmla="*/ 2147483646 h 1324"/>
              <a:gd name="T32" fmla="*/ 2147483646 w 1473"/>
              <a:gd name="T33" fmla="*/ 2147483646 h 1324"/>
              <a:gd name="T34" fmla="*/ 2147483646 w 1473"/>
              <a:gd name="T35" fmla="*/ 2147483646 h 1324"/>
              <a:gd name="T36" fmla="*/ 2147483646 w 1473"/>
              <a:gd name="T37" fmla="*/ 2147483646 h 1324"/>
              <a:gd name="T38" fmla="*/ 2147483646 w 1473"/>
              <a:gd name="T39" fmla="*/ 2147483646 h 1324"/>
              <a:gd name="T40" fmla="*/ 2147483646 w 1473"/>
              <a:gd name="T41" fmla="*/ 2147483646 h 1324"/>
              <a:gd name="T42" fmla="*/ 2147483646 w 1473"/>
              <a:gd name="T43" fmla="*/ 2147483646 h 1324"/>
              <a:gd name="T44" fmla="*/ 2147483646 w 1473"/>
              <a:gd name="T45" fmla="*/ 2147483646 h 1324"/>
              <a:gd name="T46" fmla="*/ 2147483646 w 1473"/>
              <a:gd name="T47" fmla="*/ 2147483646 h 1324"/>
              <a:gd name="T48" fmla="*/ 2147483646 w 1473"/>
              <a:gd name="T49" fmla="*/ 2147483646 h 1324"/>
              <a:gd name="T50" fmla="*/ 2147483646 w 1473"/>
              <a:gd name="T51" fmla="*/ 2147483646 h 1324"/>
              <a:gd name="T52" fmla="*/ 2147483646 w 1473"/>
              <a:gd name="T53" fmla="*/ 2147483646 h 1324"/>
              <a:gd name="T54" fmla="*/ 2147483646 w 1473"/>
              <a:gd name="T55" fmla="*/ 2147483646 h 1324"/>
              <a:gd name="T56" fmla="*/ 2147483646 w 1473"/>
              <a:gd name="T57" fmla="*/ 2147483646 h 1324"/>
              <a:gd name="T58" fmla="*/ 2147483646 w 1473"/>
              <a:gd name="T59" fmla="*/ 2147483646 h 1324"/>
              <a:gd name="T60" fmla="*/ 2147483646 w 1473"/>
              <a:gd name="T61" fmla="*/ 2147483646 h 1324"/>
              <a:gd name="T62" fmla="*/ 2147483646 w 1473"/>
              <a:gd name="T63" fmla="*/ 2147483646 h 1324"/>
              <a:gd name="T64" fmla="*/ 2147483646 w 1473"/>
              <a:gd name="T65" fmla="*/ 2147483646 h 1324"/>
              <a:gd name="T66" fmla="*/ 2147483646 w 1473"/>
              <a:gd name="T67" fmla="*/ 2147483646 h 1324"/>
              <a:gd name="T68" fmla="*/ 2147483646 w 1473"/>
              <a:gd name="T69" fmla="*/ 2147483646 h 1324"/>
              <a:gd name="T70" fmla="*/ 2147483646 w 1473"/>
              <a:gd name="T71" fmla="*/ 2147483646 h 1324"/>
              <a:gd name="T72" fmla="*/ 2147483646 w 1473"/>
              <a:gd name="T73" fmla="*/ 2147483646 h 1324"/>
              <a:gd name="T74" fmla="*/ 2147483646 w 1473"/>
              <a:gd name="T75" fmla="*/ 2147483646 h 1324"/>
              <a:gd name="T76" fmla="*/ 2147483646 w 1473"/>
              <a:gd name="T77" fmla="*/ 2147483646 h 1324"/>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1473" h="1324">
                <a:moveTo>
                  <a:pt x="49" y="23"/>
                </a:moveTo>
                <a:lnTo>
                  <a:pt x="46" y="66"/>
                </a:lnTo>
                <a:lnTo>
                  <a:pt x="29" y="49"/>
                </a:lnTo>
                <a:lnTo>
                  <a:pt x="10" y="144"/>
                </a:lnTo>
                <a:lnTo>
                  <a:pt x="0" y="254"/>
                </a:lnTo>
                <a:lnTo>
                  <a:pt x="39" y="367"/>
                </a:lnTo>
                <a:lnTo>
                  <a:pt x="130" y="393"/>
                </a:lnTo>
                <a:lnTo>
                  <a:pt x="120" y="367"/>
                </a:lnTo>
                <a:lnTo>
                  <a:pt x="169" y="406"/>
                </a:lnTo>
                <a:lnTo>
                  <a:pt x="211" y="449"/>
                </a:lnTo>
                <a:lnTo>
                  <a:pt x="306" y="494"/>
                </a:lnTo>
                <a:lnTo>
                  <a:pt x="421" y="504"/>
                </a:lnTo>
                <a:lnTo>
                  <a:pt x="562" y="511"/>
                </a:lnTo>
                <a:lnTo>
                  <a:pt x="620" y="504"/>
                </a:lnTo>
                <a:lnTo>
                  <a:pt x="569" y="481"/>
                </a:lnTo>
                <a:lnTo>
                  <a:pt x="546" y="423"/>
                </a:lnTo>
                <a:lnTo>
                  <a:pt x="588" y="471"/>
                </a:lnTo>
                <a:lnTo>
                  <a:pt x="641" y="501"/>
                </a:lnTo>
                <a:lnTo>
                  <a:pt x="688" y="527"/>
                </a:lnTo>
                <a:lnTo>
                  <a:pt x="737" y="520"/>
                </a:lnTo>
                <a:lnTo>
                  <a:pt x="706" y="497"/>
                </a:lnTo>
                <a:lnTo>
                  <a:pt x="672" y="469"/>
                </a:lnTo>
                <a:lnTo>
                  <a:pt x="725" y="488"/>
                </a:lnTo>
                <a:lnTo>
                  <a:pt x="776" y="527"/>
                </a:lnTo>
                <a:lnTo>
                  <a:pt x="946" y="546"/>
                </a:lnTo>
                <a:lnTo>
                  <a:pt x="1114" y="572"/>
                </a:lnTo>
                <a:lnTo>
                  <a:pt x="1165" y="585"/>
                </a:lnTo>
                <a:lnTo>
                  <a:pt x="1122" y="833"/>
                </a:lnTo>
                <a:lnTo>
                  <a:pt x="1155" y="1063"/>
                </a:lnTo>
                <a:lnTo>
                  <a:pt x="1159" y="1288"/>
                </a:lnTo>
                <a:lnTo>
                  <a:pt x="1266" y="1310"/>
                </a:lnTo>
                <a:lnTo>
                  <a:pt x="1360" y="1324"/>
                </a:lnTo>
                <a:lnTo>
                  <a:pt x="1473" y="1321"/>
                </a:lnTo>
                <a:lnTo>
                  <a:pt x="1468" y="998"/>
                </a:lnTo>
                <a:lnTo>
                  <a:pt x="1468" y="729"/>
                </a:lnTo>
                <a:lnTo>
                  <a:pt x="1451" y="579"/>
                </a:lnTo>
                <a:lnTo>
                  <a:pt x="1465" y="485"/>
                </a:lnTo>
                <a:lnTo>
                  <a:pt x="1455" y="381"/>
                </a:lnTo>
                <a:lnTo>
                  <a:pt x="1436" y="314"/>
                </a:lnTo>
                <a:lnTo>
                  <a:pt x="1355" y="261"/>
                </a:lnTo>
                <a:lnTo>
                  <a:pt x="1253" y="215"/>
                </a:lnTo>
                <a:lnTo>
                  <a:pt x="1057" y="150"/>
                </a:lnTo>
                <a:lnTo>
                  <a:pt x="897" y="105"/>
                </a:lnTo>
                <a:lnTo>
                  <a:pt x="809" y="98"/>
                </a:lnTo>
                <a:lnTo>
                  <a:pt x="773" y="150"/>
                </a:lnTo>
                <a:lnTo>
                  <a:pt x="662" y="205"/>
                </a:lnTo>
                <a:lnTo>
                  <a:pt x="722" y="157"/>
                </a:lnTo>
                <a:lnTo>
                  <a:pt x="767" y="131"/>
                </a:lnTo>
                <a:lnTo>
                  <a:pt x="783" y="95"/>
                </a:lnTo>
                <a:lnTo>
                  <a:pt x="776" y="79"/>
                </a:lnTo>
                <a:lnTo>
                  <a:pt x="744" y="79"/>
                </a:lnTo>
                <a:lnTo>
                  <a:pt x="725" y="98"/>
                </a:lnTo>
                <a:lnTo>
                  <a:pt x="706" y="117"/>
                </a:lnTo>
                <a:lnTo>
                  <a:pt x="656" y="137"/>
                </a:lnTo>
                <a:lnTo>
                  <a:pt x="702" y="98"/>
                </a:lnTo>
                <a:lnTo>
                  <a:pt x="722" y="68"/>
                </a:lnTo>
                <a:lnTo>
                  <a:pt x="708" y="49"/>
                </a:lnTo>
                <a:lnTo>
                  <a:pt x="669" y="36"/>
                </a:lnTo>
                <a:lnTo>
                  <a:pt x="618" y="82"/>
                </a:lnTo>
                <a:lnTo>
                  <a:pt x="569" y="112"/>
                </a:lnTo>
                <a:lnTo>
                  <a:pt x="627" y="45"/>
                </a:lnTo>
                <a:lnTo>
                  <a:pt x="646" y="20"/>
                </a:lnTo>
                <a:lnTo>
                  <a:pt x="646" y="0"/>
                </a:lnTo>
                <a:lnTo>
                  <a:pt x="597" y="7"/>
                </a:lnTo>
                <a:lnTo>
                  <a:pt x="553" y="40"/>
                </a:lnTo>
                <a:lnTo>
                  <a:pt x="523" y="63"/>
                </a:lnTo>
                <a:lnTo>
                  <a:pt x="383" y="75"/>
                </a:lnTo>
                <a:lnTo>
                  <a:pt x="386" y="40"/>
                </a:lnTo>
                <a:lnTo>
                  <a:pt x="345" y="26"/>
                </a:lnTo>
                <a:lnTo>
                  <a:pt x="345" y="72"/>
                </a:lnTo>
                <a:lnTo>
                  <a:pt x="303" y="82"/>
                </a:lnTo>
                <a:lnTo>
                  <a:pt x="211" y="95"/>
                </a:lnTo>
                <a:lnTo>
                  <a:pt x="218" y="45"/>
                </a:lnTo>
                <a:lnTo>
                  <a:pt x="185" y="45"/>
                </a:lnTo>
                <a:lnTo>
                  <a:pt x="182" y="95"/>
                </a:lnTo>
                <a:lnTo>
                  <a:pt x="130" y="91"/>
                </a:lnTo>
                <a:lnTo>
                  <a:pt x="75" y="79"/>
                </a:lnTo>
                <a:lnTo>
                  <a:pt x="72" y="40"/>
                </a:lnTo>
                <a:lnTo>
                  <a:pt x="49" y="23"/>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53" name="Freeform 146"/>
          <p:cNvSpPr>
            <a:spLocks/>
          </p:cNvSpPr>
          <p:nvPr/>
        </p:nvSpPr>
        <p:spPr bwMode="auto">
          <a:xfrm>
            <a:off x="1873923" y="3504620"/>
            <a:ext cx="40265" cy="6504"/>
          </a:xfrm>
          <a:custGeom>
            <a:avLst/>
            <a:gdLst>
              <a:gd name="T0" fmla="*/ 0 w 199"/>
              <a:gd name="T1" fmla="*/ 0 h 33"/>
              <a:gd name="T2" fmla="*/ 2147483646 w 199"/>
              <a:gd name="T3" fmla="*/ 2147483646 h 33"/>
              <a:gd name="T4" fmla="*/ 2147483646 w 199"/>
              <a:gd name="T5" fmla="*/ 2147483646 h 33"/>
              <a:gd name="T6" fmla="*/ 0 w 199"/>
              <a:gd name="T7" fmla="*/ 0 h 3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9" h="33">
                <a:moveTo>
                  <a:pt x="0" y="0"/>
                </a:moveTo>
                <a:lnTo>
                  <a:pt x="93" y="33"/>
                </a:lnTo>
                <a:lnTo>
                  <a:pt x="199" y="25"/>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54" name="Freeform 147"/>
          <p:cNvSpPr>
            <a:spLocks/>
          </p:cNvSpPr>
          <p:nvPr/>
        </p:nvSpPr>
        <p:spPr bwMode="auto">
          <a:xfrm>
            <a:off x="1833658" y="3494399"/>
            <a:ext cx="25166" cy="7434"/>
          </a:xfrm>
          <a:custGeom>
            <a:avLst/>
            <a:gdLst>
              <a:gd name="T0" fmla="*/ 0 w 122"/>
              <a:gd name="T1" fmla="*/ 0 h 40"/>
              <a:gd name="T2" fmla="*/ 2147483646 w 122"/>
              <a:gd name="T3" fmla="*/ 2147483646 h 40"/>
              <a:gd name="T4" fmla="*/ 2147483646 w 122"/>
              <a:gd name="T5" fmla="*/ 2147483646 h 40"/>
              <a:gd name="T6" fmla="*/ 2147483646 w 122"/>
              <a:gd name="T7" fmla="*/ 2147483646 h 40"/>
              <a:gd name="T8" fmla="*/ 0 w 122"/>
              <a:gd name="T9" fmla="*/ 0 h 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2" h="40">
                <a:moveTo>
                  <a:pt x="0" y="0"/>
                </a:moveTo>
                <a:lnTo>
                  <a:pt x="32" y="25"/>
                </a:lnTo>
                <a:lnTo>
                  <a:pt x="122" y="38"/>
                </a:lnTo>
                <a:lnTo>
                  <a:pt x="30" y="40"/>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55" name="Freeform 148"/>
          <p:cNvSpPr>
            <a:spLocks/>
          </p:cNvSpPr>
          <p:nvPr/>
        </p:nvSpPr>
        <p:spPr bwMode="auto">
          <a:xfrm>
            <a:off x="1936334" y="3488824"/>
            <a:ext cx="38252" cy="18584"/>
          </a:xfrm>
          <a:custGeom>
            <a:avLst/>
            <a:gdLst>
              <a:gd name="T0" fmla="*/ 0 w 187"/>
              <a:gd name="T1" fmla="*/ 0 h 102"/>
              <a:gd name="T2" fmla="*/ 2147483646 w 187"/>
              <a:gd name="T3" fmla="*/ 2147483646 h 102"/>
              <a:gd name="T4" fmla="*/ 2147483646 w 187"/>
              <a:gd name="T5" fmla="*/ 2147483646 h 102"/>
              <a:gd name="T6" fmla="*/ 2147483646 w 187"/>
              <a:gd name="T7" fmla="*/ 2147483646 h 102"/>
              <a:gd name="T8" fmla="*/ 2147483646 w 187"/>
              <a:gd name="T9" fmla="*/ 2147483646 h 102"/>
              <a:gd name="T10" fmla="*/ 2147483646 w 187"/>
              <a:gd name="T11" fmla="*/ 2147483646 h 102"/>
              <a:gd name="T12" fmla="*/ 2147483646 w 187"/>
              <a:gd name="T13" fmla="*/ 2147483646 h 102"/>
              <a:gd name="T14" fmla="*/ 2147483646 w 187"/>
              <a:gd name="T15" fmla="*/ 2147483646 h 102"/>
              <a:gd name="T16" fmla="*/ 0 w 187"/>
              <a:gd name="T17" fmla="*/ 0 h 10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87" h="102">
                <a:moveTo>
                  <a:pt x="0" y="0"/>
                </a:moveTo>
                <a:lnTo>
                  <a:pt x="84" y="9"/>
                </a:lnTo>
                <a:lnTo>
                  <a:pt x="101" y="23"/>
                </a:lnTo>
                <a:lnTo>
                  <a:pt x="101" y="54"/>
                </a:lnTo>
                <a:lnTo>
                  <a:pt x="106" y="89"/>
                </a:lnTo>
                <a:lnTo>
                  <a:pt x="187" y="102"/>
                </a:lnTo>
                <a:lnTo>
                  <a:pt x="90" y="98"/>
                </a:lnTo>
                <a:lnTo>
                  <a:pt x="74" y="34"/>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56" name="Freeform 149"/>
          <p:cNvSpPr>
            <a:spLocks/>
          </p:cNvSpPr>
          <p:nvPr/>
        </p:nvSpPr>
        <p:spPr bwMode="auto">
          <a:xfrm>
            <a:off x="1974586" y="3531567"/>
            <a:ext cx="122808" cy="27876"/>
          </a:xfrm>
          <a:custGeom>
            <a:avLst/>
            <a:gdLst>
              <a:gd name="T0" fmla="*/ 0 w 609"/>
              <a:gd name="T1" fmla="*/ 0 h 150"/>
              <a:gd name="T2" fmla="*/ 2147483646 w 609"/>
              <a:gd name="T3" fmla="*/ 2147483646 h 150"/>
              <a:gd name="T4" fmla="*/ 2147483646 w 609"/>
              <a:gd name="T5" fmla="*/ 2147483646 h 150"/>
              <a:gd name="T6" fmla="*/ 2147483646 w 609"/>
              <a:gd name="T7" fmla="*/ 2147483646 h 150"/>
              <a:gd name="T8" fmla="*/ 2147483646 w 609"/>
              <a:gd name="T9" fmla="*/ 2147483646 h 150"/>
              <a:gd name="T10" fmla="*/ 2147483646 w 609"/>
              <a:gd name="T11" fmla="*/ 2147483646 h 150"/>
              <a:gd name="T12" fmla="*/ 2147483646 w 609"/>
              <a:gd name="T13" fmla="*/ 2147483646 h 150"/>
              <a:gd name="T14" fmla="*/ 2147483646 w 609"/>
              <a:gd name="T15" fmla="*/ 2147483646 h 150"/>
              <a:gd name="T16" fmla="*/ 2147483646 w 609"/>
              <a:gd name="T17" fmla="*/ 2147483646 h 150"/>
              <a:gd name="T18" fmla="*/ 2147483646 w 609"/>
              <a:gd name="T19" fmla="*/ 2147483646 h 150"/>
              <a:gd name="T20" fmla="*/ 2147483646 w 609"/>
              <a:gd name="T21" fmla="*/ 2147483646 h 150"/>
              <a:gd name="T22" fmla="*/ 2147483646 w 609"/>
              <a:gd name="T23" fmla="*/ 2147483646 h 150"/>
              <a:gd name="T24" fmla="*/ 2147483646 w 609"/>
              <a:gd name="T25" fmla="*/ 2147483646 h 150"/>
              <a:gd name="T26" fmla="*/ 0 w 609"/>
              <a:gd name="T27" fmla="*/ 0 h 15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09" h="150">
                <a:moveTo>
                  <a:pt x="0" y="0"/>
                </a:moveTo>
                <a:lnTo>
                  <a:pt x="154" y="7"/>
                </a:lnTo>
                <a:lnTo>
                  <a:pt x="313" y="44"/>
                </a:lnTo>
                <a:lnTo>
                  <a:pt x="431" y="51"/>
                </a:lnTo>
                <a:lnTo>
                  <a:pt x="527" y="71"/>
                </a:lnTo>
                <a:lnTo>
                  <a:pt x="563" y="122"/>
                </a:lnTo>
                <a:lnTo>
                  <a:pt x="609" y="150"/>
                </a:lnTo>
                <a:lnTo>
                  <a:pt x="563" y="141"/>
                </a:lnTo>
                <a:lnTo>
                  <a:pt x="521" y="84"/>
                </a:lnTo>
                <a:lnTo>
                  <a:pt x="392" y="58"/>
                </a:lnTo>
                <a:lnTo>
                  <a:pt x="313" y="58"/>
                </a:lnTo>
                <a:lnTo>
                  <a:pt x="252" y="44"/>
                </a:lnTo>
                <a:lnTo>
                  <a:pt x="146" y="17"/>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57" name="Freeform 150"/>
          <p:cNvSpPr>
            <a:spLocks/>
          </p:cNvSpPr>
          <p:nvPr/>
        </p:nvSpPr>
        <p:spPr bwMode="auto">
          <a:xfrm>
            <a:off x="1851777" y="3150598"/>
            <a:ext cx="106702" cy="107786"/>
          </a:xfrm>
          <a:custGeom>
            <a:avLst/>
            <a:gdLst>
              <a:gd name="T0" fmla="*/ 2147483646 w 529"/>
              <a:gd name="T1" fmla="*/ 2147483646 h 580"/>
              <a:gd name="T2" fmla="*/ 2147483646 w 529"/>
              <a:gd name="T3" fmla="*/ 2147483646 h 580"/>
              <a:gd name="T4" fmla="*/ 2147483646 w 529"/>
              <a:gd name="T5" fmla="*/ 2147483646 h 580"/>
              <a:gd name="T6" fmla="*/ 2147483646 w 529"/>
              <a:gd name="T7" fmla="*/ 2147483646 h 580"/>
              <a:gd name="T8" fmla="*/ 2147483646 w 529"/>
              <a:gd name="T9" fmla="*/ 2147483646 h 580"/>
              <a:gd name="T10" fmla="*/ 2147483646 w 529"/>
              <a:gd name="T11" fmla="*/ 2147483646 h 580"/>
              <a:gd name="T12" fmla="*/ 2147483646 w 529"/>
              <a:gd name="T13" fmla="*/ 2147483646 h 580"/>
              <a:gd name="T14" fmla="*/ 2147483646 w 529"/>
              <a:gd name="T15" fmla="*/ 2147483646 h 580"/>
              <a:gd name="T16" fmla="*/ 2147483646 w 529"/>
              <a:gd name="T17" fmla="*/ 2147483646 h 580"/>
              <a:gd name="T18" fmla="*/ 2147483646 w 529"/>
              <a:gd name="T19" fmla="*/ 2147483646 h 580"/>
              <a:gd name="T20" fmla="*/ 2147483646 w 529"/>
              <a:gd name="T21" fmla="*/ 2147483646 h 580"/>
              <a:gd name="T22" fmla="*/ 2147483646 w 529"/>
              <a:gd name="T23" fmla="*/ 2147483646 h 580"/>
              <a:gd name="T24" fmla="*/ 2147483646 w 529"/>
              <a:gd name="T25" fmla="*/ 2147483646 h 580"/>
              <a:gd name="T26" fmla="*/ 2147483646 w 529"/>
              <a:gd name="T27" fmla="*/ 2147483646 h 580"/>
              <a:gd name="T28" fmla="*/ 2147483646 w 529"/>
              <a:gd name="T29" fmla="*/ 2147483646 h 580"/>
              <a:gd name="T30" fmla="*/ 2147483646 w 529"/>
              <a:gd name="T31" fmla="*/ 2147483646 h 580"/>
              <a:gd name="T32" fmla="*/ 2147483646 w 529"/>
              <a:gd name="T33" fmla="*/ 2147483646 h 580"/>
              <a:gd name="T34" fmla="*/ 2147483646 w 529"/>
              <a:gd name="T35" fmla="*/ 2147483646 h 580"/>
              <a:gd name="T36" fmla="*/ 2147483646 w 529"/>
              <a:gd name="T37" fmla="*/ 2147483646 h 580"/>
              <a:gd name="T38" fmla="*/ 2147483646 w 529"/>
              <a:gd name="T39" fmla="*/ 2147483646 h 580"/>
              <a:gd name="T40" fmla="*/ 2147483646 w 529"/>
              <a:gd name="T41" fmla="*/ 2147483646 h 580"/>
              <a:gd name="T42" fmla="*/ 2147483646 w 529"/>
              <a:gd name="T43" fmla="*/ 2147483646 h 580"/>
              <a:gd name="T44" fmla="*/ 2147483646 w 529"/>
              <a:gd name="T45" fmla="*/ 2147483646 h 580"/>
              <a:gd name="T46" fmla="*/ 2147483646 w 529"/>
              <a:gd name="T47" fmla="*/ 2147483646 h 580"/>
              <a:gd name="T48" fmla="*/ 2147483646 w 529"/>
              <a:gd name="T49" fmla="*/ 2147483646 h 580"/>
              <a:gd name="T50" fmla="*/ 2147483646 w 529"/>
              <a:gd name="T51" fmla="*/ 2147483646 h 580"/>
              <a:gd name="T52" fmla="*/ 2147483646 w 529"/>
              <a:gd name="T53" fmla="*/ 2147483646 h 580"/>
              <a:gd name="T54" fmla="*/ 2147483646 w 529"/>
              <a:gd name="T55" fmla="*/ 2147483646 h 580"/>
              <a:gd name="T56" fmla="*/ 2147483646 w 529"/>
              <a:gd name="T57" fmla="*/ 2147483646 h 580"/>
              <a:gd name="T58" fmla="*/ 0 w 529"/>
              <a:gd name="T59" fmla="*/ 2147483646 h 580"/>
              <a:gd name="T60" fmla="*/ 0 w 529"/>
              <a:gd name="T61" fmla="*/ 2147483646 h 580"/>
              <a:gd name="T62" fmla="*/ 2147483646 w 529"/>
              <a:gd name="T63" fmla="*/ 2147483646 h 580"/>
              <a:gd name="T64" fmla="*/ 2147483646 w 529"/>
              <a:gd name="T65" fmla="*/ 2147483646 h 580"/>
              <a:gd name="T66" fmla="*/ 2147483646 w 529"/>
              <a:gd name="T67" fmla="*/ 0 h 580"/>
              <a:gd name="T68" fmla="*/ 2147483646 w 529"/>
              <a:gd name="T69" fmla="*/ 2147483646 h 580"/>
              <a:gd name="T70" fmla="*/ 2147483646 w 529"/>
              <a:gd name="T71" fmla="*/ 2147483646 h 58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529" h="580">
                <a:moveTo>
                  <a:pt x="357" y="20"/>
                </a:moveTo>
                <a:lnTo>
                  <a:pt x="403" y="53"/>
                </a:lnTo>
                <a:lnTo>
                  <a:pt x="428" y="94"/>
                </a:lnTo>
                <a:lnTo>
                  <a:pt x="451" y="138"/>
                </a:lnTo>
                <a:lnTo>
                  <a:pt x="464" y="161"/>
                </a:lnTo>
                <a:lnTo>
                  <a:pt x="464" y="186"/>
                </a:lnTo>
                <a:lnTo>
                  <a:pt x="453" y="216"/>
                </a:lnTo>
                <a:lnTo>
                  <a:pt x="476" y="239"/>
                </a:lnTo>
                <a:lnTo>
                  <a:pt x="511" y="301"/>
                </a:lnTo>
                <a:lnTo>
                  <a:pt x="529" y="334"/>
                </a:lnTo>
                <a:lnTo>
                  <a:pt x="529" y="346"/>
                </a:lnTo>
                <a:lnTo>
                  <a:pt x="526" y="357"/>
                </a:lnTo>
                <a:lnTo>
                  <a:pt x="510" y="361"/>
                </a:lnTo>
                <a:lnTo>
                  <a:pt x="487" y="362"/>
                </a:lnTo>
                <a:lnTo>
                  <a:pt x="475" y="366"/>
                </a:lnTo>
                <a:lnTo>
                  <a:pt x="476" y="391"/>
                </a:lnTo>
                <a:lnTo>
                  <a:pt x="483" y="421"/>
                </a:lnTo>
                <a:lnTo>
                  <a:pt x="469" y="437"/>
                </a:lnTo>
                <a:lnTo>
                  <a:pt x="473" y="459"/>
                </a:lnTo>
                <a:lnTo>
                  <a:pt x="462" y="472"/>
                </a:lnTo>
                <a:lnTo>
                  <a:pt x="452" y="511"/>
                </a:lnTo>
                <a:lnTo>
                  <a:pt x="436" y="523"/>
                </a:lnTo>
                <a:lnTo>
                  <a:pt x="411" y="523"/>
                </a:lnTo>
                <a:lnTo>
                  <a:pt x="375" y="517"/>
                </a:lnTo>
                <a:lnTo>
                  <a:pt x="339" y="511"/>
                </a:lnTo>
                <a:lnTo>
                  <a:pt x="342" y="580"/>
                </a:lnTo>
                <a:lnTo>
                  <a:pt x="60" y="488"/>
                </a:lnTo>
                <a:lnTo>
                  <a:pt x="83" y="435"/>
                </a:lnTo>
                <a:lnTo>
                  <a:pt x="78" y="394"/>
                </a:lnTo>
                <a:lnTo>
                  <a:pt x="0" y="316"/>
                </a:lnTo>
                <a:lnTo>
                  <a:pt x="0" y="111"/>
                </a:lnTo>
                <a:lnTo>
                  <a:pt x="52" y="55"/>
                </a:lnTo>
                <a:lnTo>
                  <a:pt x="117" y="25"/>
                </a:lnTo>
                <a:lnTo>
                  <a:pt x="186" y="0"/>
                </a:lnTo>
                <a:lnTo>
                  <a:pt x="276" y="13"/>
                </a:lnTo>
                <a:lnTo>
                  <a:pt x="357" y="20"/>
                </a:lnTo>
                <a:close/>
              </a:path>
            </a:pathLst>
          </a:custGeom>
          <a:solidFill>
            <a:srgbClr val="FFC080"/>
          </a:solidFill>
          <a:ln w="3175">
            <a:solidFill>
              <a:srgbClr val="402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158" name="Freeform 151"/>
          <p:cNvSpPr>
            <a:spLocks/>
          </p:cNvSpPr>
          <p:nvPr/>
        </p:nvSpPr>
        <p:spPr bwMode="auto">
          <a:xfrm>
            <a:off x="1946400" y="3215641"/>
            <a:ext cx="6040" cy="929"/>
          </a:xfrm>
          <a:custGeom>
            <a:avLst/>
            <a:gdLst>
              <a:gd name="T0" fmla="*/ 2147483646 w 30"/>
              <a:gd name="T1" fmla="*/ 2147483646 h 6"/>
              <a:gd name="T2" fmla="*/ 2147483646 w 30"/>
              <a:gd name="T3" fmla="*/ 2147483646 h 6"/>
              <a:gd name="T4" fmla="*/ 2147483646 w 30"/>
              <a:gd name="T5" fmla="*/ 2147483646 h 6"/>
              <a:gd name="T6" fmla="*/ 2147483646 w 30"/>
              <a:gd name="T7" fmla="*/ 2147483646 h 6"/>
              <a:gd name="T8" fmla="*/ 0 w 30"/>
              <a:gd name="T9" fmla="*/ 2147483646 h 6"/>
              <a:gd name="T10" fmla="*/ 2147483646 w 30"/>
              <a:gd name="T11" fmla="*/ 0 h 6"/>
              <a:gd name="T12" fmla="*/ 2147483646 w 30"/>
              <a:gd name="T13" fmla="*/ 2147483646 h 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0" h="6">
                <a:moveTo>
                  <a:pt x="30" y="2"/>
                </a:moveTo>
                <a:lnTo>
                  <a:pt x="23" y="6"/>
                </a:lnTo>
                <a:lnTo>
                  <a:pt x="8" y="5"/>
                </a:lnTo>
                <a:lnTo>
                  <a:pt x="2" y="6"/>
                </a:lnTo>
                <a:lnTo>
                  <a:pt x="0" y="1"/>
                </a:lnTo>
                <a:lnTo>
                  <a:pt x="9" y="0"/>
                </a:lnTo>
                <a:lnTo>
                  <a:pt x="30" y="2"/>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59" name="Freeform 152"/>
          <p:cNvSpPr>
            <a:spLocks/>
          </p:cNvSpPr>
          <p:nvPr/>
        </p:nvSpPr>
        <p:spPr bwMode="auto">
          <a:xfrm>
            <a:off x="1944387" y="3211925"/>
            <a:ext cx="2013" cy="3717"/>
          </a:xfrm>
          <a:custGeom>
            <a:avLst/>
            <a:gdLst>
              <a:gd name="T0" fmla="*/ 2147483646 w 11"/>
              <a:gd name="T1" fmla="*/ 0 h 22"/>
              <a:gd name="T2" fmla="*/ 2147483646 w 11"/>
              <a:gd name="T3" fmla="*/ 2147483646 h 22"/>
              <a:gd name="T4" fmla="*/ 2147483646 w 11"/>
              <a:gd name="T5" fmla="*/ 2147483646 h 22"/>
              <a:gd name="T6" fmla="*/ 2147483646 w 11"/>
              <a:gd name="T7" fmla="*/ 2147483646 h 22"/>
              <a:gd name="T8" fmla="*/ 0 w 11"/>
              <a:gd name="T9" fmla="*/ 2147483646 h 22"/>
              <a:gd name="T10" fmla="*/ 0 w 11"/>
              <a:gd name="T11" fmla="*/ 2147483646 h 22"/>
              <a:gd name="T12" fmla="*/ 2147483646 w 11"/>
              <a:gd name="T13" fmla="*/ 0 h 2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1" h="22">
                <a:moveTo>
                  <a:pt x="11" y="0"/>
                </a:moveTo>
                <a:lnTo>
                  <a:pt x="3" y="6"/>
                </a:lnTo>
                <a:lnTo>
                  <a:pt x="3" y="12"/>
                </a:lnTo>
                <a:lnTo>
                  <a:pt x="2" y="22"/>
                </a:lnTo>
                <a:lnTo>
                  <a:pt x="0" y="8"/>
                </a:lnTo>
                <a:lnTo>
                  <a:pt x="0" y="1"/>
                </a:lnTo>
                <a:lnTo>
                  <a:pt x="11"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60" name="Freeform 153"/>
          <p:cNvSpPr>
            <a:spLocks/>
          </p:cNvSpPr>
          <p:nvPr/>
        </p:nvSpPr>
        <p:spPr bwMode="auto">
          <a:xfrm>
            <a:off x="1939354" y="3198916"/>
            <a:ext cx="3020" cy="7434"/>
          </a:xfrm>
          <a:custGeom>
            <a:avLst/>
            <a:gdLst>
              <a:gd name="T0" fmla="*/ 0 w 13"/>
              <a:gd name="T1" fmla="*/ 0 h 42"/>
              <a:gd name="T2" fmla="*/ 2147483646 w 13"/>
              <a:gd name="T3" fmla="*/ 2147483646 h 42"/>
              <a:gd name="T4" fmla="*/ 2147483646 w 13"/>
              <a:gd name="T5" fmla="*/ 2147483646 h 42"/>
              <a:gd name="T6" fmla="*/ 2147483646 w 13"/>
              <a:gd name="T7" fmla="*/ 2147483646 h 42"/>
              <a:gd name="T8" fmla="*/ 0 w 13"/>
              <a:gd name="T9" fmla="*/ 0 h 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 h="42">
                <a:moveTo>
                  <a:pt x="0" y="0"/>
                </a:moveTo>
                <a:lnTo>
                  <a:pt x="9" y="24"/>
                </a:lnTo>
                <a:lnTo>
                  <a:pt x="13" y="42"/>
                </a:lnTo>
                <a:lnTo>
                  <a:pt x="6" y="30"/>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61" name="Freeform 154"/>
          <p:cNvSpPr>
            <a:spLocks/>
          </p:cNvSpPr>
          <p:nvPr/>
        </p:nvSpPr>
        <p:spPr bwMode="auto">
          <a:xfrm>
            <a:off x="1928281" y="3190553"/>
            <a:ext cx="12080" cy="6504"/>
          </a:xfrm>
          <a:custGeom>
            <a:avLst/>
            <a:gdLst>
              <a:gd name="T0" fmla="*/ 2147483646 w 56"/>
              <a:gd name="T1" fmla="*/ 0 h 36"/>
              <a:gd name="T2" fmla="*/ 2147483646 w 56"/>
              <a:gd name="T3" fmla="*/ 2147483646 h 36"/>
              <a:gd name="T4" fmla="*/ 2147483646 w 56"/>
              <a:gd name="T5" fmla="*/ 2147483646 h 36"/>
              <a:gd name="T6" fmla="*/ 2147483646 w 56"/>
              <a:gd name="T7" fmla="*/ 2147483646 h 36"/>
              <a:gd name="T8" fmla="*/ 2147483646 w 56"/>
              <a:gd name="T9" fmla="*/ 2147483646 h 36"/>
              <a:gd name="T10" fmla="*/ 2147483646 w 56"/>
              <a:gd name="T11" fmla="*/ 2147483646 h 36"/>
              <a:gd name="T12" fmla="*/ 2147483646 w 56"/>
              <a:gd name="T13" fmla="*/ 2147483646 h 36"/>
              <a:gd name="T14" fmla="*/ 2147483646 w 56"/>
              <a:gd name="T15" fmla="*/ 2147483646 h 36"/>
              <a:gd name="T16" fmla="*/ 0 w 56"/>
              <a:gd name="T17" fmla="*/ 2147483646 h 36"/>
              <a:gd name="T18" fmla="*/ 2147483646 w 56"/>
              <a:gd name="T19" fmla="*/ 2147483646 h 36"/>
              <a:gd name="T20" fmla="*/ 2147483646 w 56"/>
              <a:gd name="T21" fmla="*/ 0 h 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56" h="36">
                <a:moveTo>
                  <a:pt x="56" y="0"/>
                </a:moveTo>
                <a:lnTo>
                  <a:pt x="45" y="20"/>
                </a:lnTo>
                <a:lnTo>
                  <a:pt x="47" y="26"/>
                </a:lnTo>
                <a:lnTo>
                  <a:pt x="47" y="29"/>
                </a:lnTo>
                <a:lnTo>
                  <a:pt x="51" y="36"/>
                </a:lnTo>
                <a:lnTo>
                  <a:pt x="43" y="24"/>
                </a:lnTo>
                <a:lnTo>
                  <a:pt x="32" y="24"/>
                </a:lnTo>
                <a:lnTo>
                  <a:pt x="20" y="20"/>
                </a:lnTo>
                <a:lnTo>
                  <a:pt x="0" y="19"/>
                </a:lnTo>
                <a:lnTo>
                  <a:pt x="20" y="7"/>
                </a:lnTo>
                <a:lnTo>
                  <a:pt x="56"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62" name="Freeform 155"/>
          <p:cNvSpPr>
            <a:spLocks/>
          </p:cNvSpPr>
          <p:nvPr/>
        </p:nvSpPr>
        <p:spPr bwMode="auto">
          <a:xfrm>
            <a:off x="1923247" y="3180333"/>
            <a:ext cx="20133" cy="6505"/>
          </a:xfrm>
          <a:custGeom>
            <a:avLst/>
            <a:gdLst>
              <a:gd name="T0" fmla="*/ 2147483646 w 96"/>
              <a:gd name="T1" fmla="*/ 2147483646 h 34"/>
              <a:gd name="T2" fmla="*/ 2147483646 w 96"/>
              <a:gd name="T3" fmla="*/ 2147483646 h 34"/>
              <a:gd name="T4" fmla="*/ 2147483646 w 96"/>
              <a:gd name="T5" fmla="*/ 2147483646 h 34"/>
              <a:gd name="T6" fmla="*/ 2147483646 w 96"/>
              <a:gd name="T7" fmla="*/ 2147483646 h 34"/>
              <a:gd name="T8" fmla="*/ 2147483646 w 96"/>
              <a:gd name="T9" fmla="*/ 2147483646 h 34"/>
              <a:gd name="T10" fmla="*/ 2147483646 w 96"/>
              <a:gd name="T11" fmla="*/ 2147483646 h 34"/>
              <a:gd name="T12" fmla="*/ 0 w 96"/>
              <a:gd name="T13" fmla="*/ 2147483646 h 34"/>
              <a:gd name="T14" fmla="*/ 2147483646 w 96"/>
              <a:gd name="T15" fmla="*/ 2147483646 h 34"/>
              <a:gd name="T16" fmla="*/ 2147483646 w 96"/>
              <a:gd name="T17" fmla="*/ 2147483646 h 34"/>
              <a:gd name="T18" fmla="*/ 2147483646 w 96"/>
              <a:gd name="T19" fmla="*/ 0 h 34"/>
              <a:gd name="T20" fmla="*/ 2147483646 w 96"/>
              <a:gd name="T21" fmla="*/ 2147483646 h 34"/>
              <a:gd name="T22" fmla="*/ 2147483646 w 96"/>
              <a:gd name="T23" fmla="*/ 2147483646 h 34"/>
              <a:gd name="T24" fmla="*/ 2147483646 w 96"/>
              <a:gd name="T25" fmla="*/ 2147483646 h 34"/>
              <a:gd name="T26" fmla="*/ 2147483646 w 96"/>
              <a:gd name="T27" fmla="*/ 2147483646 h 34"/>
              <a:gd name="T28" fmla="*/ 2147483646 w 96"/>
              <a:gd name="T29" fmla="*/ 2147483646 h 3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96" h="34">
                <a:moveTo>
                  <a:pt x="96" y="17"/>
                </a:moveTo>
                <a:lnTo>
                  <a:pt x="92" y="29"/>
                </a:lnTo>
                <a:lnTo>
                  <a:pt x="81" y="34"/>
                </a:lnTo>
                <a:lnTo>
                  <a:pt x="66" y="24"/>
                </a:lnTo>
                <a:lnTo>
                  <a:pt x="47" y="17"/>
                </a:lnTo>
                <a:lnTo>
                  <a:pt x="15" y="17"/>
                </a:lnTo>
                <a:lnTo>
                  <a:pt x="0" y="18"/>
                </a:lnTo>
                <a:lnTo>
                  <a:pt x="24" y="9"/>
                </a:lnTo>
                <a:lnTo>
                  <a:pt x="41" y="4"/>
                </a:lnTo>
                <a:lnTo>
                  <a:pt x="39" y="0"/>
                </a:lnTo>
                <a:lnTo>
                  <a:pt x="56" y="7"/>
                </a:lnTo>
                <a:lnTo>
                  <a:pt x="54" y="2"/>
                </a:lnTo>
                <a:lnTo>
                  <a:pt x="68" y="9"/>
                </a:lnTo>
                <a:lnTo>
                  <a:pt x="79" y="9"/>
                </a:lnTo>
                <a:lnTo>
                  <a:pt x="96" y="17"/>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63" name="Freeform 156"/>
          <p:cNvSpPr>
            <a:spLocks/>
          </p:cNvSpPr>
          <p:nvPr/>
        </p:nvSpPr>
        <p:spPr bwMode="auto">
          <a:xfrm>
            <a:off x="1888016" y="3189625"/>
            <a:ext cx="11073" cy="20442"/>
          </a:xfrm>
          <a:custGeom>
            <a:avLst/>
            <a:gdLst>
              <a:gd name="T0" fmla="*/ 2147483646 w 56"/>
              <a:gd name="T1" fmla="*/ 2147483646 h 113"/>
              <a:gd name="T2" fmla="*/ 2147483646 w 56"/>
              <a:gd name="T3" fmla="*/ 2147483646 h 113"/>
              <a:gd name="T4" fmla="*/ 2147483646 w 56"/>
              <a:gd name="T5" fmla="*/ 2147483646 h 113"/>
              <a:gd name="T6" fmla="*/ 2147483646 w 56"/>
              <a:gd name="T7" fmla="*/ 2147483646 h 113"/>
              <a:gd name="T8" fmla="*/ 2147483646 w 56"/>
              <a:gd name="T9" fmla="*/ 2147483646 h 113"/>
              <a:gd name="T10" fmla="*/ 2147483646 w 56"/>
              <a:gd name="T11" fmla="*/ 2147483646 h 113"/>
              <a:gd name="T12" fmla="*/ 2147483646 w 56"/>
              <a:gd name="T13" fmla="*/ 2147483646 h 113"/>
              <a:gd name="T14" fmla="*/ 2147483646 w 56"/>
              <a:gd name="T15" fmla="*/ 2147483646 h 113"/>
              <a:gd name="T16" fmla="*/ 2147483646 w 56"/>
              <a:gd name="T17" fmla="*/ 2147483646 h 113"/>
              <a:gd name="T18" fmla="*/ 2147483646 w 56"/>
              <a:gd name="T19" fmla="*/ 2147483646 h 113"/>
              <a:gd name="T20" fmla="*/ 2147483646 w 56"/>
              <a:gd name="T21" fmla="*/ 2147483646 h 113"/>
              <a:gd name="T22" fmla="*/ 2147483646 w 56"/>
              <a:gd name="T23" fmla="*/ 2147483646 h 113"/>
              <a:gd name="T24" fmla="*/ 2147483646 w 56"/>
              <a:gd name="T25" fmla="*/ 2147483646 h 113"/>
              <a:gd name="T26" fmla="*/ 2147483646 w 56"/>
              <a:gd name="T27" fmla="*/ 2147483646 h 113"/>
              <a:gd name="T28" fmla="*/ 2147483646 w 56"/>
              <a:gd name="T29" fmla="*/ 2147483646 h 113"/>
              <a:gd name="T30" fmla="*/ 2147483646 w 56"/>
              <a:gd name="T31" fmla="*/ 2147483646 h 113"/>
              <a:gd name="T32" fmla="*/ 2147483646 w 56"/>
              <a:gd name="T33" fmla="*/ 2147483646 h 113"/>
              <a:gd name="T34" fmla="*/ 0 w 56"/>
              <a:gd name="T35" fmla="*/ 2147483646 h 113"/>
              <a:gd name="T36" fmla="*/ 2147483646 w 56"/>
              <a:gd name="T37" fmla="*/ 2147483646 h 113"/>
              <a:gd name="T38" fmla="*/ 2147483646 w 56"/>
              <a:gd name="T39" fmla="*/ 2147483646 h 113"/>
              <a:gd name="T40" fmla="*/ 2147483646 w 56"/>
              <a:gd name="T41" fmla="*/ 0 h 113"/>
              <a:gd name="T42" fmla="*/ 2147483646 w 56"/>
              <a:gd name="T43" fmla="*/ 2147483646 h 113"/>
              <a:gd name="T44" fmla="*/ 2147483646 w 56"/>
              <a:gd name="T45" fmla="*/ 2147483646 h 113"/>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56" h="113">
                <a:moveTo>
                  <a:pt x="56" y="21"/>
                </a:moveTo>
                <a:lnTo>
                  <a:pt x="39" y="8"/>
                </a:lnTo>
                <a:lnTo>
                  <a:pt x="19" y="11"/>
                </a:lnTo>
                <a:lnTo>
                  <a:pt x="8" y="29"/>
                </a:lnTo>
                <a:lnTo>
                  <a:pt x="6" y="55"/>
                </a:lnTo>
                <a:lnTo>
                  <a:pt x="8" y="75"/>
                </a:lnTo>
                <a:lnTo>
                  <a:pt x="15" y="91"/>
                </a:lnTo>
                <a:lnTo>
                  <a:pt x="24" y="66"/>
                </a:lnTo>
                <a:lnTo>
                  <a:pt x="35" y="52"/>
                </a:lnTo>
                <a:lnTo>
                  <a:pt x="53" y="42"/>
                </a:lnTo>
                <a:lnTo>
                  <a:pt x="38" y="62"/>
                </a:lnTo>
                <a:lnTo>
                  <a:pt x="22" y="79"/>
                </a:lnTo>
                <a:lnTo>
                  <a:pt x="21" y="95"/>
                </a:lnTo>
                <a:lnTo>
                  <a:pt x="28" y="110"/>
                </a:lnTo>
                <a:lnTo>
                  <a:pt x="37" y="113"/>
                </a:lnTo>
                <a:lnTo>
                  <a:pt x="14" y="107"/>
                </a:lnTo>
                <a:lnTo>
                  <a:pt x="2" y="83"/>
                </a:lnTo>
                <a:lnTo>
                  <a:pt x="0" y="52"/>
                </a:lnTo>
                <a:lnTo>
                  <a:pt x="2" y="24"/>
                </a:lnTo>
                <a:lnTo>
                  <a:pt x="15" y="5"/>
                </a:lnTo>
                <a:lnTo>
                  <a:pt x="32" y="0"/>
                </a:lnTo>
                <a:lnTo>
                  <a:pt x="48" y="3"/>
                </a:lnTo>
                <a:lnTo>
                  <a:pt x="56" y="21"/>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64" name="Freeform 157"/>
          <p:cNvSpPr>
            <a:spLocks/>
          </p:cNvSpPr>
          <p:nvPr/>
        </p:nvSpPr>
        <p:spPr bwMode="auto">
          <a:xfrm>
            <a:off x="1883990" y="3185908"/>
            <a:ext cx="18119" cy="28805"/>
          </a:xfrm>
          <a:custGeom>
            <a:avLst/>
            <a:gdLst>
              <a:gd name="T0" fmla="*/ 2147483646 w 91"/>
              <a:gd name="T1" fmla="*/ 2147483646 h 153"/>
              <a:gd name="T2" fmla="*/ 2147483646 w 91"/>
              <a:gd name="T3" fmla="*/ 2147483646 h 153"/>
              <a:gd name="T4" fmla="*/ 2147483646 w 91"/>
              <a:gd name="T5" fmla="*/ 2147483646 h 153"/>
              <a:gd name="T6" fmla="*/ 2147483646 w 91"/>
              <a:gd name="T7" fmla="*/ 2147483646 h 153"/>
              <a:gd name="T8" fmla="*/ 2147483646 w 91"/>
              <a:gd name="T9" fmla="*/ 2147483646 h 153"/>
              <a:gd name="T10" fmla="*/ 2147483646 w 91"/>
              <a:gd name="T11" fmla="*/ 2147483646 h 153"/>
              <a:gd name="T12" fmla="*/ 2147483646 w 91"/>
              <a:gd name="T13" fmla="*/ 2147483646 h 153"/>
              <a:gd name="T14" fmla="*/ 2147483646 w 91"/>
              <a:gd name="T15" fmla="*/ 2147483646 h 153"/>
              <a:gd name="T16" fmla="*/ 2147483646 w 91"/>
              <a:gd name="T17" fmla="*/ 2147483646 h 153"/>
              <a:gd name="T18" fmla="*/ 2147483646 w 91"/>
              <a:gd name="T19" fmla="*/ 2147483646 h 153"/>
              <a:gd name="T20" fmla="*/ 2147483646 w 91"/>
              <a:gd name="T21" fmla="*/ 2147483646 h 153"/>
              <a:gd name="T22" fmla="*/ 2147483646 w 91"/>
              <a:gd name="T23" fmla="*/ 2147483646 h 153"/>
              <a:gd name="T24" fmla="*/ 2147483646 w 91"/>
              <a:gd name="T25" fmla="*/ 2147483646 h 153"/>
              <a:gd name="T26" fmla="*/ 2147483646 w 91"/>
              <a:gd name="T27" fmla="*/ 2147483646 h 153"/>
              <a:gd name="T28" fmla="*/ 2147483646 w 91"/>
              <a:gd name="T29" fmla="*/ 2147483646 h 153"/>
              <a:gd name="T30" fmla="*/ 2147483646 w 91"/>
              <a:gd name="T31" fmla="*/ 2147483646 h 153"/>
              <a:gd name="T32" fmla="*/ 2147483646 w 91"/>
              <a:gd name="T33" fmla="*/ 2147483646 h 153"/>
              <a:gd name="T34" fmla="*/ 2147483646 w 91"/>
              <a:gd name="T35" fmla="*/ 2147483646 h 153"/>
              <a:gd name="T36" fmla="*/ 2147483646 w 91"/>
              <a:gd name="T37" fmla="*/ 2147483646 h 153"/>
              <a:gd name="T38" fmla="*/ 0 w 91"/>
              <a:gd name="T39" fmla="*/ 2147483646 h 153"/>
              <a:gd name="T40" fmla="*/ 0 w 91"/>
              <a:gd name="T41" fmla="*/ 2147483646 h 153"/>
              <a:gd name="T42" fmla="*/ 2147483646 w 91"/>
              <a:gd name="T43" fmla="*/ 2147483646 h 153"/>
              <a:gd name="T44" fmla="*/ 2147483646 w 91"/>
              <a:gd name="T45" fmla="*/ 2147483646 h 153"/>
              <a:gd name="T46" fmla="*/ 2147483646 w 91"/>
              <a:gd name="T47" fmla="*/ 0 h 153"/>
              <a:gd name="T48" fmla="*/ 2147483646 w 91"/>
              <a:gd name="T49" fmla="*/ 2147483646 h 153"/>
              <a:gd name="T50" fmla="*/ 2147483646 w 91"/>
              <a:gd name="T51" fmla="*/ 2147483646 h 153"/>
              <a:gd name="T52" fmla="*/ 2147483646 w 91"/>
              <a:gd name="T53" fmla="*/ 2147483646 h 153"/>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91" h="153">
                <a:moveTo>
                  <a:pt x="91" y="38"/>
                </a:moveTo>
                <a:lnTo>
                  <a:pt x="76" y="13"/>
                </a:lnTo>
                <a:lnTo>
                  <a:pt x="54" y="7"/>
                </a:lnTo>
                <a:lnTo>
                  <a:pt x="24" y="12"/>
                </a:lnTo>
                <a:lnTo>
                  <a:pt x="14" y="25"/>
                </a:lnTo>
                <a:lnTo>
                  <a:pt x="7" y="48"/>
                </a:lnTo>
                <a:lnTo>
                  <a:pt x="7" y="66"/>
                </a:lnTo>
                <a:lnTo>
                  <a:pt x="11" y="79"/>
                </a:lnTo>
                <a:lnTo>
                  <a:pt x="11" y="98"/>
                </a:lnTo>
                <a:lnTo>
                  <a:pt x="15" y="120"/>
                </a:lnTo>
                <a:lnTo>
                  <a:pt x="34" y="142"/>
                </a:lnTo>
                <a:lnTo>
                  <a:pt x="47" y="142"/>
                </a:lnTo>
                <a:lnTo>
                  <a:pt x="63" y="142"/>
                </a:lnTo>
                <a:lnTo>
                  <a:pt x="63" y="144"/>
                </a:lnTo>
                <a:lnTo>
                  <a:pt x="51" y="153"/>
                </a:lnTo>
                <a:lnTo>
                  <a:pt x="36" y="151"/>
                </a:lnTo>
                <a:lnTo>
                  <a:pt x="19" y="144"/>
                </a:lnTo>
                <a:lnTo>
                  <a:pt x="6" y="121"/>
                </a:lnTo>
                <a:lnTo>
                  <a:pt x="5" y="86"/>
                </a:lnTo>
                <a:lnTo>
                  <a:pt x="0" y="62"/>
                </a:lnTo>
                <a:lnTo>
                  <a:pt x="0" y="41"/>
                </a:lnTo>
                <a:lnTo>
                  <a:pt x="9" y="23"/>
                </a:lnTo>
                <a:lnTo>
                  <a:pt x="18" y="7"/>
                </a:lnTo>
                <a:lnTo>
                  <a:pt x="42" y="0"/>
                </a:lnTo>
                <a:lnTo>
                  <a:pt x="76" y="5"/>
                </a:lnTo>
                <a:lnTo>
                  <a:pt x="89" y="13"/>
                </a:lnTo>
                <a:lnTo>
                  <a:pt x="91" y="38"/>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65" name="Freeform 158"/>
          <p:cNvSpPr>
            <a:spLocks/>
          </p:cNvSpPr>
          <p:nvPr/>
        </p:nvSpPr>
        <p:spPr bwMode="auto">
          <a:xfrm>
            <a:off x="1895063" y="3216571"/>
            <a:ext cx="17112" cy="24159"/>
          </a:xfrm>
          <a:custGeom>
            <a:avLst/>
            <a:gdLst>
              <a:gd name="T0" fmla="*/ 0 w 83"/>
              <a:gd name="T1" fmla="*/ 0 h 127"/>
              <a:gd name="T2" fmla="*/ 2147483646 w 83"/>
              <a:gd name="T3" fmla="*/ 2147483646 h 127"/>
              <a:gd name="T4" fmla="*/ 2147483646 w 83"/>
              <a:gd name="T5" fmla="*/ 2147483646 h 127"/>
              <a:gd name="T6" fmla="*/ 2147483646 w 83"/>
              <a:gd name="T7" fmla="*/ 2147483646 h 127"/>
              <a:gd name="T8" fmla="*/ 2147483646 w 83"/>
              <a:gd name="T9" fmla="*/ 2147483646 h 127"/>
              <a:gd name="T10" fmla="*/ 2147483646 w 83"/>
              <a:gd name="T11" fmla="*/ 2147483646 h 127"/>
              <a:gd name="T12" fmla="*/ 2147483646 w 83"/>
              <a:gd name="T13" fmla="*/ 2147483646 h 127"/>
              <a:gd name="T14" fmla="*/ 2147483646 w 83"/>
              <a:gd name="T15" fmla="*/ 2147483646 h 127"/>
              <a:gd name="T16" fmla="*/ 2147483646 w 83"/>
              <a:gd name="T17" fmla="*/ 2147483646 h 127"/>
              <a:gd name="T18" fmla="*/ 0 w 83"/>
              <a:gd name="T19" fmla="*/ 0 h 12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3" h="127">
                <a:moveTo>
                  <a:pt x="0" y="0"/>
                </a:moveTo>
                <a:lnTo>
                  <a:pt x="10" y="27"/>
                </a:lnTo>
                <a:lnTo>
                  <a:pt x="27" y="57"/>
                </a:lnTo>
                <a:lnTo>
                  <a:pt x="45" y="83"/>
                </a:lnTo>
                <a:lnTo>
                  <a:pt x="70" y="116"/>
                </a:lnTo>
                <a:lnTo>
                  <a:pt x="83" y="127"/>
                </a:lnTo>
                <a:lnTo>
                  <a:pt x="55" y="113"/>
                </a:lnTo>
                <a:lnTo>
                  <a:pt x="33" y="82"/>
                </a:lnTo>
                <a:lnTo>
                  <a:pt x="12" y="46"/>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66" name="Freeform 159"/>
          <p:cNvSpPr>
            <a:spLocks/>
          </p:cNvSpPr>
          <p:nvPr/>
        </p:nvSpPr>
        <p:spPr bwMode="auto">
          <a:xfrm>
            <a:off x="1843725" y="3135731"/>
            <a:ext cx="95630" cy="89202"/>
          </a:xfrm>
          <a:custGeom>
            <a:avLst/>
            <a:gdLst>
              <a:gd name="T0" fmla="*/ 2147483646 w 478"/>
              <a:gd name="T1" fmla="*/ 2147483646 h 480"/>
              <a:gd name="T2" fmla="*/ 2147483646 w 478"/>
              <a:gd name="T3" fmla="*/ 2147483646 h 480"/>
              <a:gd name="T4" fmla="*/ 2147483646 w 478"/>
              <a:gd name="T5" fmla="*/ 2147483646 h 480"/>
              <a:gd name="T6" fmla="*/ 2147483646 w 478"/>
              <a:gd name="T7" fmla="*/ 2147483646 h 480"/>
              <a:gd name="T8" fmla="*/ 2147483646 w 478"/>
              <a:gd name="T9" fmla="*/ 2147483646 h 480"/>
              <a:gd name="T10" fmla="*/ 2147483646 w 478"/>
              <a:gd name="T11" fmla="*/ 2147483646 h 480"/>
              <a:gd name="T12" fmla="*/ 2147483646 w 478"/>
              <a:gd name="T13" fmla="*/ 2147483646 h 480"/>
              <a:gd name="T14" fmla="*/ 2147483646 w 478"/>
              <a:gd name="T15" fmla="*/ 2147483646 h 480"/>
              <a:gd name="T16" fmla="*/ 2147483646 w 478"/>
              <a:gd name="T17" fmla="*/ 2147483646 h 480"/>
              <a:gd name="T18" fmla="*/ 2147483646 w 478"/>
              <a:gd name="T19" fmla="*/ 2147483646 h 480"/>
              <a:gd name="T20" fmla="*/ 2147483646 w 478"/>
              <a:gd name="T21" fmla="*/ 2147483646 h 480"/>
              <a:gd name="T22" fmla="*/ 2147483646 w 478"/>
              <a:gd name="T23" fmla="*/ 2147483646 h 480"/>
              <a:gd name="T24" fmla="*/ 2147483646 w 478"/>
              <a:gd name="T25" fmla="*/ 2147483646 h 480"/>
              <a:gd name="T26" fmla="*/ 2147483646 w 478"/>
              <a:gd name="T27" fmla="*/ 2147483646 h 480"/>
              <a:gd name="T28" fmla="*/ 2147483646 w 478"/>
              <a:gd name="T29" fmla="*/ 2147483646 h 480"/>
              <a:gd name="T30" fmla="*/ 2147483646 w 478"/>
              <a:gd name="T31" fmla="*/ 2147483646 h 480"/>
              <a:gd name="T32" fmla="*/ 2147483646 w 478"/>
              <a:gd name="T33" fmla="*/ 2147483646 h 480"/>
              <a:gd name="T34" fmla="*/ 2147483646 w 478"/>
              <a:gd name="T35" fmla="*/ 2147483646 h 480"/>
              <a:gd name="T36" fmla="*/ 2147483646 w 478"/>
              <a:gd name="T37" fmla="*/ 2147483646 h 480"/>
              <a:gd name="T38" fmla="*/ 2147483646 w 478"/>
              <a:gd name="T39" fmla="*/ 2147483646 h 480"/>
              <a:gd name="T40" fmla="*/ 2147483646 w 478"/>
              <a:gd name="T41" fmla="*/ 2147483646 h 480"/>
              <a:gd name="T42" fmla="*/ 2147483646 w 478"/>
              <a:gd name="T43" fmla="*/ 2147483646 h 480"/>
              <a:gd name="T44" fmla="*/ 2147483646 w 478"/>
              <a:gd name="T45" fmla="*/ 2147483646 h 480"/>
              <a:gd name="T46" fmla="*/ 2147483646 w 478"/>
              <a:gd name="T47" fmla="*/ 2147483646 h 480"/>
              <a:gd name="T48" fmla="*/ 2147483646 w 478"/>
              <a:gd name="T49" fmla="*/ 2147483646 h 480"/>
              <a:gd name="T50" fmla="*/ 0 w 478"/>
              <a:gd name="T51" fmla="*/ 2147483646 h 480"/>
              <a:gd name="T52" fmla="*/ 2147483646 w 478"/>
              <a:gd name="T53" fmla="*/ 2147483646 h 480"/>
              <a:gd name="T54" fmla="*/ 2147483646 w 478"/>
              <a:gd name="T55" fmla="*/ 2147483646 h 480"/>
              <a:gd name="T56" fmla="*/ 2147483646 w 478"/>
              <a:gd name="T57" fmla="*/ 2147483646 h 480"/>
              <a:gd name="T58" fmla="*/ 2147483646 w 478"/>
              <a:gd name="T59" fmla="*/ 2147483646 h 480"/>
              <a:gd name="T60" fmla="*/ 2147483646 w 478"/>
              <a:gd name="T61" fmla="*/ 0 h 480"/>
              <a:gd name="T62" fmla="*/ 2147483646 w 478"/>
              <a:gd name="T63" fmla="*/ 2147483646 h 480"/>
              <a:gd name="T64" fmla="*/ 2147483646 w 478"/>
              <a:gd name="T65" fmla="*/ 2147483646 h 480"/>
              <a:gd name="T66" fmla="*/ 2147483646 w 478"/>
              <a:gd name="T67" fmla="*/ 2147483646 h 480"/>
              <a:gd name="T68" fmla="*/ 2147483646 w 478"/>
              <a:gd name="T69" fmla="*/ 2147483646 h 480"/>
              <a:gd name="T70" fmla="*/ 2147483646 w 478"/>
              <a:gd name="T71" fmla="*/ 2147483646 h 480"/>
              <a:gd name="T72" fmla="*/ 2147483646 w 478"/>
              <a:gd name="T73" fmla="*/ 2147483646 h 480"/>
              <a:gd name="T74" fmla="*/ 2147483646 w 478"/>
              <a:gd name="T75" fmla="*/ 2147483646 h 48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478" h="480">
                <a:moveTo>
                  <a:pt x="440" y="138"/>
                </a:moveTo>
                <a:lnTo>
                  <a:pt x="367" y="127"/>
                </a:lnTo>
                <a:lnTo>
                  <a:pt x="320" y="133"/>
                </a:lnTo>
                <a:lnTo>
                  <a:pt x="290" y="168"/>
                </a:lnTo>
                <a:lnTo>
                  <a:pt x="308" y="209"/>
                </a:lnTo>
                <a:lnTo>
                  <a:pt x="331" y="224"/>
                </a:lnTo>
                <a:lnTo>
                  <a:pt x="338" y="262"/>
                </a:lnTo>
                <a:lnTo>
                  <a:pt x="324" y="287"/>
                </a:lnTo>
                <a:lnTo>
                  <a:pt x="335" y="325"/>
                </a:lnTo>
                <a:lnTo>
                  <a:pt x="306" y="325"/>
                </a:lnTo>
                <a:lnTo>
                  <a:pt x="298" y="282"/>
                </a:lnTo>
                <a:lnTo>
                  <a:pt x="280" y="262"/>
                </a:lnTo>
                <a:lnTo>
                  <a:pt x="243" y="262"/>
                </a:lnTo>
                <a:lnTo>
                  <a:pt x="209" y="271"/>
                </a:lnTo>
                <a:lnTo>
                  <a:pt x="197" y="301"/>
                </a:lnTo>
                <a:lnTo>
                  <a:pt x="193" y="341"/>
                </a:lnTo>
                <a:lnTo>
                  <a:pt x="197" y="370"/>
                </a:lnTo>
                <a:lnTo>
                  <a:pt x="197" y="391"/>
                </a:lnTo>
                <a:lnTo>
                  <a:pt x="195" y="416"/>
                </a:lnTo>
                <a:lnTo>
                  <a:pt x="172" y="439"/>
                </a:lnTo>
                <a:lnTo>
                  <a:pt x="156" y="453"/>
                </a:lnTo>
                <a:lnTo>
                  <a:pt x="115" y="480"/>
                </a:lnTo>
                <a:lnTo>
                  <a:pt x="37" y="399"/>
                </a:lnTo>
                <a:lnTo>
                  <a:pt x="14" y="334"/>
                </a:lnTo>
                <a:lnTo>
                  <a:pt x="5" y="229"/>
                </a:lnTo>
                <a:lnTo>
                  <a:pt x="0" y="154"/>
                </a:lnTo>
                <a:lnTo>
                  <a:pt x="9" y="82"/>
                </a:lnTo>
                <a:lnTo>
                  <a:pt x="30" y="42"/>
                </a:lnTo>
                <a:lnTo>
                  <a:pt x="78" y="15"/>
                </a:lnTo>
                <a:lnTo>
                  <a:pt x="121" y="7"/>
                </a:lnTo>
                <a:lnTo>
                  <a:pt x="204" y="0"/>
                </a:lnTo>
                <a:lnTo>
                  <a:pt x="285" y="5"/>
                </a:lnTo>
                <a:lnTo>
                  <a:pt x="387" y="22"/>
                </a:lnTo>
                <a:lnTo>
                  <a:pt x="432" y="44"/>
                </a:lnTo>
                <a:lnTo>
                  <a:pt x="455" y="67"/>
                </a:lnTo>
                <a:lnTo>
                  <a:pt x="478" y="102"/>
                </a:lnTo>
                <a:lnTo>
                  <a:pt x="475" y="120"/>
                </a:lnTo>
                <a:lnTo>
                  <a:pt x="440" y="138"/>
                </a:lnTo>
                <a:close/>
              </a:path>
            </a:pathLst>
          </a:custGeom>
          <a:solidFill>
            <a:srgbClr val="603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67" name="Freeform 160"/>
          <p:cNvSpPr>
            <a:spLocks/>
          </p:cNvSpPr>
          <p:nvPr/>
        </p:nvSpPr>
        <p:spPr bwMode="auto">
          <a:xfrm>
            <a:off x="1845737" y="3136660"/>
            <a:ext cx="91603" cy="85486"/>
          </a:xfrm>
          <a:custGeom>
            <a:avLst/>
            <a:gdLst>
              <a:gd name="T0" fmla="*/ 2147483646 w 455"/>
              <a:gd name="T1" fmla="*/ 2147483646 h 460"/>
              <a:gd name="T2" fmla="*/ 2147483646 w 455"/>
              <a:gd name="T3" fmla="*/ 2147483646 h 460"/>
              <a:gd name="T4" fmla="*/ 2147483646 w 455"/>
              <a:gd name="T5" fmla="*/ 2147483646 h 460"/>
              <a:gd name="T6" fmla="*/ 2147483646 w 455"/>
              <a:gd name="T7" fmla="*/ 2147483646 h 460"/>
              <a:gd name="T8" fmla="*/ 2147483646 w 455"/>
              <a:gd name="T9" fmla="*/ 2147483646 h 460"/>
              <a:gd name="T10" fmla="*/ 2147483646 w 455"/>
              <a:gd name="T11" fmla="*/ 2147483646 h 460"/>
              <a:gd name="T12" fmla="*/ 2147483646 w 455"/>
              <a:gd name="T13" fmla="*/ 2147483646 h 460"/>
              <a:gd name="T14" fmla="*/ 2147483646 w 455"/>
              <a:gd name="T15" fmla="*/ 2147483646 h 460"/>
              <a:gd name="T16" fmla="*/ 2147483646 w 455"/>
              <a:gd name="T17" fmla="*/ 2147483646 h 460"/>
              <a:gd name="T18" fmla="*/ 2147483646 w 455"/>
              <a:gd name="T19" fmla="*/ 2147483646 h 460"/>
              <a:gd name="T20" fmla="*/ 2147483646 w 455"/>
              <a:gd name="T21" fmla="*/ 2147483646 h 460"/>
              <a:gd name="T22" fmla="*/ 2147483646 w 455"/>
              <a:gd name="T23" fmla="*/ 2147483646 h 460"/>
              <a:gd name="T24" fmla="*/ 2147483646 w 455"/>
              <a:gd name="T25" fmla="*/ 2147483646 h 460"/>
              <a:gd name="T26" fmla="*/ 2147483646 w 455"/>
              <a:gd name="T27" fmla="*/ 2147483646 h 460"/>
              <a:gd name="T28" fmla="*/ 2147483646 w 455"/>
              <a:gd name="T29" fmla="*/ 2147483646 h 460"/>
              <a:gd name="T30" fmla="*/ 2147483646 w 455"/>
              <a:gd name="T31" fmla="*/ 2147483646 h 460"/>
              <a:gd name="T32" fmla="*/ 2147483646 w 455"/>
              <a:gd name="T33" fmla="*/ 2147483646 h 460"/>
              <a:gd name="T34" fmla="*/ 2147483646 w 455"/>
              <a:gd name="T35" fmla="*/ 2147483646 h 460"/>
              <a:gd name="T36" fmla="*/ 2147483646 w 455"/>
              <a:gd name="T37" fmla="*/ 2147483646 h 460"/>
              <a:gd name="T38" fmla="*/ 2147483646 w 455"/>
              <a:gd name="T39" fmla="*/ 2147483646 h 460"/>
              <a:gd name="T40" fmla="*/ 2147483646 w 455"/>
              <a:gd name="T41" fmla="*/ 2147483646 h 460"/>
              <a:gd name="T42" fmla="*/ 2147483646 w 455"/>
              <a:gd name="T43" fmla="*/ 2147483646 h 460"/>
              <a:gd name="T44" fmla="*/ 2147483646 w 455"/>
              <a:gd name="T45" fmla="*/ 2147483646 h 460"/>
              <a:gd name="T46" fmla="*/ 2147483646 w 455"/>
              <a:gd name="T47" fmla="*/ 2147483646 h 460"/>
              <a:gd name="T48" fmla="*/ 2147483646 w 455"/>
              <a:gd name="T49" fmla="*/ 2147483646 h 460"/>
              <a:gd name="T50" fmla="*/ 2147483646 w 455"/>
              <a:gd name="T51" fmla="*/ 2147483646 h 460"/>
              <a:gd name="T52" fmla="*/ 2147483646 w 455"/>
              <a:gd name="T53" fmla="*/ 2147483646 h 460"/>
              <a:gd name="T54" fmla="*/ 2147483646 w 455"/>
              <a:gd name="T55" fmla="*/ 2147483646 h 460"/>
              <a:gd name="T56" fmla="*/ 2147483646 w 455"/>
              <a:gd name="T57" fmla="*/ 2147483646 h 460"/>
              <a:gd name="T58" fmla="*/ 2147483646 w 455"/>
              <a:gd name="T59" fmla="*/ 2147483646 h 460"/>
              <a:gd name="T60" fmla="*/ 2147483646 w 455"/>
              <a:gd name="T61" fmla="*/ 2147483646 h 460"/>
              <a:gd name="T62" fmla="*/ 2147483646 w 455"/>
              <a:gd name="T63" fmla="*/ 2147483646 h 460"/>
              <a:gd name="T64" fmla="*/ 2147483646 w 455"/>
              <a:gd name="T65" fmla="*/ 2147483646 h 460"/>
              <a:gd name="T66" fmla="*/ 2147483646 w 455"/>
              <a:gd name="T67" fmla="*/ 2147483646 h 460"/>
              <a:gd name="T68" fmla="*/ 2147483646 w 455"/>
              <a:gd name="T69" fmla="*/ 2147483646 h 460"/>
              <a:gd name="T70" fmla="*/ 2147483646 w 455"/>
              <a:gd name="T71" fmla="*/ 2147483646 h 460"/>
              <a:gd name="T72" fmla="*/ 2147483646 w 455"/>
              <a:gd name="T73" fmla="*/ 2147483646 h 460"/>
              <a:gd name="T74" fmla="*/ 2147483646 w 455"/>
              <a:gd name="T75" fmla="*/ 2147483646 h 460"/>
              <a:gd name="T76" fmla="*/ 2147483646 w 455"/>
              <a:gd name="T77" fmla="*/ 2147483646 h 460"/>
              <a:gd name="T78" fmla="*/ 2147483646 w 455"/>
              <a:gd name="T79" fmla="*/ 2147483646 h 460"/>
              <a:gd name="T80" fmla="*/ 2147483646 w 455"/>
              <a:gd name="T81" fmla="*/ 2147483646 h 460"/>
              <a:gd name="T82" fmla="*/ 2147483646 w 455"/>
              <a:gd name="T83" fmla="*/ 2147483646 h 460"/>
              <a:gd name="T84" fmla="*/ 2147483646 w 455"/>
              <a:gd name="T85" fmla="*/ 2147483646 h 460"/>
              <a:gd name="T86" fmla="*/ 2147483646 w 455"/>
              <a:gd name="T87" fmla="*/ 2147483646 h 460"/>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455" h="460">
                <a:moveTo>
                  <a:pt x="379" y="28"/>
                </a:moveTo>
                <a:lnTo>
                  <a:pt x="418" y="44"/>
                </a:lnTo>
                <a:lnTo>
                  <a:pt x="436" y="69"/>
                </a:lnTo>
                <a:lnTo>
                  <a:pt x="447" y="85"/>
                </a:lnTo>
                <a:lnTo>
                  <a:pt x="455" y="98"/>
                </a:lnTo>
                <a:lnTo>
                  <a:pt x="444" y="108"/>
                </a:lnTo>
                <a:lnTo>
                  <a:pt x="425" y="120"/>
                </a:lnTo>
                <a:lnTo>
                  <a:pt x="376" y="113"/>
                </a:lnTo>
                <a:lnTo>
                  <a:pt x="339" y="113"/>
                </a:lnTo>
                <a:lnTo>
                  <a:pt x="315" y="100"/>
                </a:lnTo>
                <a:lnTo>
                  <a:pt x="279" y="92"/>
                </a:lnTo>
                <a:lnTo>
                  <a:pt x="247" y="90"/>
                </a:lnTo>
                <a:lnTo>
                  <a:pt x="209" y="92"/>
                </a:lnTo>
                <a:lnTo>
                  <a:pt x="264" y="98"/>
                </a:lnTo>
                <a:lnTo>
                  <a:pt x="291" y="105"/>
                </a:lnTo>
                <a:lnTo>
                  <a:pt x="311" y="113"/>
                </a:lnTo>
                <a:lnTo>
                  <a:pt x="315" y="115"/>
                </a:lnTo>
                <a:lnTo>
                  <a:pt x="302" y="120"/>
                </a:lnTo>
                <a:lnTo>
                  <a:pt x="291" y="131"/>
                </a:lnTo>
                <a:lnTo>
                  <a:pt x="272" y="120"/>
                </a:lnTo>
                <a:lnTo>
                  <a:pt x="256" y="116"/>
                </a:lnTo>
                <a:lnTo>
                  <a:pt x="223" y="110"/>
                </a:lnTo>
                <a:lnTo>
                  <a:pt x="212" y="110"/>
                </a:lnTo>
                <a:lnTo>
                  <a:pt x="246" y="122"/>
                </a:lnTo>
                <a:lnTo>
                  <a:pt x="270" y="133"/>
                </a:lnTo>
                <a:lnTo>
                  <a:pt x="283" y="142"/>
                </a:lnTo>
                <a:lnTo>
                  <a:pt x="272" y="154"/>
                </a:lnTo>
                <a:lnTo>
                  <a:pt x="246" y="145"/>
                </a:lnTo>
                <a:lnTo>
                  <a:pt x="223" y="140"/>
                </a:lnTo>
                <a:lnTo>
                  <a:pt x="264" y="161"/>
                </a:lnTo>
                <a:lnTo>
                  <a:pt x="277" y="170"/>
                </a:lnTo>
                <a:lnTo>
                  <a:pt x="281" y="189"/>
                </a:lnTo>
                <a:lnTo>
                  <a:pt x="289" y="199"/>
                </a:lnTo>
                <a:lnTo>
                  <a:pt x="264" y="187"/>
                </a:lnTo>
                <a:lnTo>
                  <a:pt x="241" y="183"/>
                </a:lnTo>
                <a:lnTo>
                  <a:pt x="205" y="181"/>
                </a:lnTo>
                <a:lnTo>
                  <a:pt x="259" y="197"/>
                </a:lnTo>
                <a:lnTo>
                  <a:pt x="293" y="210"/>
                </a:lnTo>
                <a:lnTo>
                  <a:pt x="315" y="222"/>
                </a:lnTo>
                <a:lnTo>
                  <a:pt x="318" y="239"/>
                </a:lnTo>
                <a:lnTo>
                  <a:pt x="291" y="227"/>
                </a:lnTo>
                <a:lnTo>
                  <a:pt x="254" y="214"/>
                </a:lnTo>
                <a:lnTo>
                  <a:pt x="237" y="214"/>
                </a:lnTo>
                <a:lnTo>
                  <a:pt x="277" y="228"/>
                </a:lnTo>
                <a:lnTo>
                  <a:pt x="309" y="242"/>
                </a:lnTo>
                <a:lnTo>
                  <a:pt x="320" y="253"/>
                </a:lnTo>
                <a:lnTo>
                  <a:pt x="315" y="264"/>
                </a:lnTo>
                <a:lnTo>
                  <a:pt x="291" y="255"/>
                </a:lnTo>
                <a:lnTo>
                  <a:pt x="269" y="246"/>
                </a:lnTo>
                <a:lnTo>
                  <a:pt x="221" y="244"/>
                </a:lnTo>
                <a:lnTo>
                  <a:pt x="202" y="246"/>
                </a:lnTo>
                <a:lnTo>
                  <a:pt x="158" y="249"/>
                </a:lnTo>
                <a:lnTo>
                  <a:pt x="107" y="242"/>
                </a:lnTo>
                <a:lnTo>
                  <a:pt x="137" y="253"/>
                </a:lnTo>
                <a:lnTo>
                  <a:pt x="191" y="262"/>
                </a:lnTo>
                <a:lnTo>
                  <a:pt x="181" y="280"/>
                </a:lnTo>
                <a:lnTo>
                  <a:pt x="141" y="271"/>
                </a:lnTo>
                <a:lnTo>
                  <a:pt x="104" y="258"/>
                </a:lnTo>
                <a:lnTo>
                  <a:pt x="79" y="246"/>
                </a:lnTo>
                <a:lnTo>
                  <a:pt x="126" y="280"/>
                </a:lnTo>
                <a:lnTo>
                  <a:pt x="156" y="290"/>
                </a:lnTo>
                <a:lnTo>
                  <a:pt x="181" y="298"/>
                </a:lnTo>
                <a:lnTo>
                  <a:pt x="178" y="317"/>
                </a:lnTo>
                <a:lnTo>
                  <a:pt x="141" y="310"/>
                </a:lnTo>
                <a:lnTo>
                  <a:pt x="113" y="302"/>
                </a:lnTo>
                <a:lnTo>
                  <a:pt x="131" y="315"/>
                </a:lnTo>
                <a:lnTo>
                  <a:pt x="161" y="323"/>
                </a:lnTo>
                <a:lnTo>
                  <a:pt x="178" y="325"/>
                </a:lnTo>
                <a:lnTo>
                  <a:pt x="178" y="365"/>
                </a:lnTo>
                <a:lnTo>
                  <a:pt x="143" y="351"/>
                </a:lnTo>
                <a:lnTo>
                  <a:pt x="116" y="341"/>
                </a:lnTo>
                <a:lnTo>
                  <a:pt x="145" y="363"/>
                </a:lnTo>
                <a:lnTo>
                  <a:pt x="182" y="379"/>
                </a:lnTo>
                <a:lnTo>
                  <a:pt x="181" y="397"/>
                </a:lnTo>
                <a:lnTo>
                  <a:pt x="159" y="418"/>
                </a:lnTo>
                <a:lnTo>
                  <a:pt x="141" y="395"/>
                </a:lnTo>
                <a:lnTo>
                  <a:pt x="116" y="365"/>
                </a:lnTo>
                <a:lnTo>
                  <a:pt x="100" y="337"/>
                </a:lnTo>
                <a:lnTo>
                  <a:pt x="116" y="381"/>
                </a:lnTo>
                <a:lnTo>
                  <a:pt x="131" y="397"/>
                </a:lnTo>
                <a:lnTo>
                  <a:pt x="156" y="429"/>
                </a:lnTo>
                <a:lnTo>
                  <a:pt x="137" y="449"/>
                </a:lnTo>
                <a:lnTo>
                  <a:pt x="109" y="424"/>
                </a:lnTo>
                <a:lnTo>
                  <a:pt x="88" y="395"/>
                </a:lnTo>
                <a:lnTo>
                  <a:pt x="69" y="363"/>
                </a:lnTo>
                <a:lnTo>
                  <a:pt x="86" y="409"/>
                </a:lnTo>
                <a:lnTo>
                  <a:pt x="104" y="430"/>
                </a:lnTo>
                <a:lnTo>
                  <a:pt x="121" y="452"/>
                </a:lnTo>
                <a:lnTo>
                  <a:pt x="107" y="460"/>
                </a:lnTo>
                <a:lnTo>
                  <a:pt x="69" y="429"/>
                </a:lnTo>
                <a:lnTo>
                  <a:pt x="34" y="379"/>
                </a:lnTo>
                <a:lnTo>
                  <a:pt x="21" y="341"/>
                </a:lnTo>
                <a:lnTo>
                  <a:pt x="12" y="275"/>
                </a:lnTo>
                <a:lnTo>
                  <a:pt x="7" y="227"/>
                </a:lnTo>
                <a:lnTo>
                  <a:pt x="0" y="170"/>
                </a:lnTo>
                <a:lnTo>
                  <a:pt x="39" y="181"/>
                </a:lnTo>
                <a:lnTo>
                  <a:pt x="81" y="197"/>
                </a:lnTo>
                <a:lnTo>
                  <a:pt x="145" y="212"/>
                </a:lnTo>
                <a:lnTo>
                  <a:pt x="88" y="189"/>
                </a:lnTo>
                <a:lnTo>
                  <a:pt x="67" y="177"/>
                </a:lnTo>
                <a:lnTo>
                  <a:pt x="26" y="162"/>
                </a:lnTo>
                <a:lnTo>
                  <a:pt x="5" y="158"/>
                </a:lnTo>
                <a:lnTo>
                  <a:pt x="5" y="129"/>
                </a:lnTo>
                <a:lnTo>
                  <a:pt x="10" y="92"/>
                </a:lnTo>
                <a:lnTo>
                  <a:pt x="61" y="100"/>
                </a:lnTo>
                <a:lnTo>
                  <a:pt x="94" y="110"/>
                </a:lnTo>
                <a:lnTo>
                  <a:pt x="135" y="129"/>
                </a:lnTo>
                <a:lnTo>
                  <a:pt x="97" y="100"/>
                </a:lnTo>
                <a:lnTo>
                  <a:pt x="54" y="88"/>
                </a:lnTo>
                <a:lnTo>
                  <a:pt x="12" y="77"/>
                </a:lnTo>
                <a:lnTo>
                  <a:pt x="21" y="49"/>
                </a:lnTo>
                <a:lnTo>
                  <a:pt x="34" y="31"/>
                </a:lnTo>
                <a:lnTo>
                  <a:pt x="73" y="19"/>
                </a:lnTo>
                <a:lnTo>
                  <a:pt x="111" y="28"/>
                </a:lnTo>
                <a:lnTo>
                  <a:pt x="145" y="53"/>
                </a:lnTo>
                <a:lnTo>
                  <a:pt x="121" y="25"/>
                </a:lnTo>
                <a:lnTo>
                  <a:pt x="86" y="10"/>
                </a:lnTo>
                <a:lnTo>
                  <a:pt x="126" y="4"/>
                </a:lnTo>
                <a:lnTo>
                  <a:pt x="156" y="2"/>
                </a:lnTo>
                <a:lnTo>
                  <a:pt x="198" y="8"/>
                </a:lnTo>
                <a:lnTo>
                  <a:pt x="226" y="27"/>
                </a:lnTo>
                <a:lnTo>
                  <a:pt x="272" y="35"/>
                </a:lnTo>
                <a:lnTo>
                  <a:pt x="241" y="23"/>
                </a:lnTo>
                <a:lnTo>
                  <a:pt x="218" y="8"/>
                </a:lnTo>
                <a:lnTo>
                  <a:pt x="205" y="0"/>
                </a:lnTo>
                <a:lnTo>
                  <a:pt x="249" y="2"/>
                </a:lnTo>
                <a:lnTo>
                  <a:pt x="289" y="4"/>
                </a:lnTo>
                <a:lnTo>
                  <a:pt x="313" y="15"/>
                </a:lnTo>
                <a:lnTo>
                  <a:pt x="337" y="37"/>
                </a:lnTo>
                <a:lnTo>
                  <a:pt x="356" y="67"/>
                </a:lnTo>
                <a:lnTo>
                  <a:pt x="346" y="33"/>
                </a:lnTo>
                <a:lnTo>
                  <a:pt x="322" y="10"/>
                </a:lnTo>
                <a:lnTo>
                  <a:pt x="379" y="2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grpSp>
        <p:nvGrpSpPr>
          <p:cNvPr id="168" name="Group 161"/>
          <p:cNvGrpSpPr>
            <a:grpSpLocks/>
          </p:cNvGrpSpPr>
          <p:nvPr/>
        </p:nvGrpSpPr>
        <p:grpSpPr bwMode="auto">
          <a:xfrm>
            <a:off x="2031963" y="3353162"/>
            <a:ext cx="99655" cy="56681"/>
            <a:chOff x="377" y="1962"/>
            <a:chExt cx="99" cy="61"/>
          </a:xfrm>
        </p:grpSpPr>
        <p:sp>
          <p:nvSpPr>
            <p:cNvPr id="169" name="Freeform 162"/>
            <p:cNvSpPr>
              <a:spLocks/>
            </p:cNvSpPr>
            <p:nvPr/>
          </p:nvSpPr>
          <p:spPr bwMode="auto">
            <a:xfrm>
              <a:off x="377" y="1962"/>
              <a:ext cx="99" cy="61"/>
            </a:xfrm>
            <a:custGeom>
              <a:avLst/>
              <a:gdLst>
                <a:gd name="T0" fmla="*/ 0 w 497"/>
                <a:gd name="T1" fmla="*/ 0 h 305"/>
                <a:gd name="T2" fmla="*/ 0 w 497"/>
                <a:gd name="T3" fmla="*/ 0 h 305"/>
                <a:gd name="T4" fmla="*/ 0 w 497"/>
                <a:gd name="T5" fmla="*/ 0 h 305"/>
                <a:gd name="T6" fmla="*/ 0 w 497"/>
                <a:gd name="T7" fmla="*/ 0 h 305"/>
                <a:gd name="T8" fmla="*/ 0 w 497"/>
                <a:gd name="T9" fmla="*/ 0 h 305"/>
                <a:gd name="T10" fmla="*/ 0 w 497"/>
                <a:gd name="T11" fmla="*/ 0 h 305"/>
                <a:gd name="T12" fmla="*/ 0 w 497"/>
                <a:gd name="T13" fmla="*/ 0 h 305"/>
                <a:gd name="T14" fmla="*/ 0 w 497"/>
                <a:gd name="T15" fmla="*/ 0 h 305"/>
                <a:gd name="T16" fmla="*/ 0 w 497"/>
                <a:gd name="T17" fmla="*/ 0 h 305"/>
                <a:gd name="T18" fmla="*/ 0 w 497"/>
                <a:gd name="T19" fmla="*/ 0 h 305"/>
                <a:gd name="T20" fmla="*/ 0 w 497"/>
                <a:gd name="T21" fmla="*/ 0 h 305"/>
                <a:gd name="T22" fmla="*/ 0 w 497"/>
                <a:gd name="T23" fmla="*/ 0 h 305"/>
                <a:gd name="T24" fmla="*/ 0 w 497"/>
                <a:gd name="T25" fmla="*/ 0 h 305"/>
                <a:gd name="T26" fmla="*/ 0 w 497"/>
                <a:gd name="T27" fmla="*/ 0 h 305"/>
                <a:gd name="T28" fmla="*/ 0 w 497"/>
                <a:gd name="T29" fmla="*/ 0 h 305"/>
                <a:gd name="T30" fmla="*/ 0 w 497"/>
                <a:gd name="T31" fmla="*/ 0 h 305"/>
                <a:gd name="T32" fmla="*/ 0 w 497"/>
                <a:gd name="T33" fmla="*/ 0 h 305"/>
                <a:gd name="T34" fmla="*/ 0 w 497"/>
                <a:gd name="T35" fmla="*/ 0 h 305"/>
                <a:gd name="T36" fmla="*/ 0 w 497"/>
                <a:gd name="T37" fmla="*/ 0 h 305"/>
                <a:gd name="T38" fmla="*/ 0 w 497"/>
                <a:gd name="T39" fmla="*/ 0 h 305"/>
                <a:gd name="T40" fmla="*/ 0 w 497"/>
                <a:gd name="T41" fmla="*/ 0 h 305"/>
                <a:gd name="T42" fmla="*/ 0 w 497"/>
                <a:gd name="T43" fmla="*/ 0 h 305"/>
                <a:gd name="T44" fmla="*/ 0 w 497"/>
                <a:gd name="T45" fmla="*/ 0 h 305"/>
                <a:gd name="T46" fmla="*/ 0 w 497"/>
                <a:gd name="T47" fmla="*/ 0 h 305"/>
                <a:gd name="T48" fmla="*/ 0 w 497"/>
                <a:gd name="T49" fmla="*/ 0 h 305"/>
                <a:gd name="T50" fmla="*/ 0 w 497"/>
                <a:gd name="T51" fmla="*/ 0 h 305"/>
                <a:gd name="T52" fmla="*/ 0 w 497"/>
                <a:gd name="T53" fmla="*/ 0 h 305"/>
                <a:gd name="T54" fmla="*/ 0 w 497"/>
                <a:gd name="T55" fmla="*/ 0 h 305"/>
                <a:gd name="T56" fmla="*/ 0 w 497"/>
                <a:gd name="T57" fmla="*/ 0 h 305"/>
                <a:gd name="T58" fmla="*/ 0 w 497"/>
                <a:gd name="T59" fmla="*/ 0 h 305"/>
                <a:gd name="T60" fmla="*/ 0 w 497"/>
                <a:gd name="T61" fmla="*/ 0 h 305"/>
                <a:gd name="T62" fmla="*/ 0 w 497"/>
                <a:gd name="T63" fmla="*/ 0 h 305"/>
                <a:gd name="T64" fmla="*/ 0 w 497"/>
                <a:gd name="T65" fmla="*/ 0 h 305"/>
                <a:gd name="T66" fmla="*/ 0 w 497"/>
                <a:gd name="T67" fmla="*/ 0 h 305"/>
                <a:gd name="T68" fmla="*/ 0 w 497"/>
                <a:gd name="T69" fmla="*/ 0 h 305"/>
                <a:gd name="T70" fmla="*/ 0 w 497"/>
                <a:gd name="T71" fmla="*/ 0 h 305"/>
                <a:gd name="T72" fmla="*/ 0 w 497"/>
                <a:gd name="T73" fmla="*/ 0 h 305"/>
                <a:gd name="T74" fmla="*/ 0 w 497"/>
                <a:gd name="T75" fmla="*/ 0 h 305"/>
                <a:gd name="T76" fmla="*/ 0 w 497"/>
                <a:gd name="T77" fmla="*/ 0 h 305"/>
                <a:gd name="T78" fmla="*/ 0 w 497"/>
                <a:gd name="T79" fmla="*/ 0 h 305"/>
                <a:gd name="T80" fmla="*/ 0 w 497"/>
                <a:gd name="T81" fmla="*/ 0 h 305"/>
                <a:gd name="T82" fmla="*/ 0 w 497"/>
                <a:gd name="T83" fmla="*/ 0 h 305"/>
                <a:gd name="T84" fmla="*/ 0 w 497"/>
                <a:gd name="T85" fmla="*/ 0 h 305"/>
                <a:gd name="T86" fmla="*/ 0 w 497"/>
                <a:gd name="T87" fmla="*/ 0 h 305"/>
                <a:gd name="T88" fmla="*/ 0 w 497"/>
                <a:gd name="T89" fmla="*/ 0 h 305"/>
                <a:gd name="T90" fmla="*/ 0 w 497"/>
                <a:gd name="T91" fmla="*/ 0 h 305"/>
                <a:gd name="T92" fmla="*/ 0 w 497"/>
                <a:gd name="T93" fmla="*/ 0 h 305"/>
                <a:gd name="T94" fmla="*/ 0 w 497"/>
                <a:gd name="T95" fmla="*/ 0 h 305"/>
                <a:gd name="T96" fmla="*/ 0 w 497"/>
                <a:gd name="T97" fmla="*/ 0 h 305"/>
                <a:gd name="T98" fmla="*/ 0 w 497"/>
                <a:gd name="T99" fmla="*/ 0 h 305"/>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497" h="305">
                  <a:moveTo>
                    <a:pt x="0" y="182"/>
                  </a:moveTo>
                  <a:lnTo>
                    <a:pt x="61" y="168"/>
                  </a:lnTo>
                  <a:lnTo>
                    <a:pt x="84" y="163"/>
                  </a:lnTo>
                  <a:lnTo>
                    <a:pt x="98" y="150"/>
                  </a:lnTo>
                  <a:lnTo>
                    <a:pt x="112" y="130"/>
                  </a:lnTo>
                  <a:lnTo>
                    <a:pt x="142" y="102"/>
                  </a:lnTo>
                  <a:lnTo>
                    <a:pt x="197" y="56"/>
                  </a:lnTo>
                  <a:lnTo>
                    <a:pt x="206" y="41"/>
                  </a:lnTo>
                  <a:lnTo>
                    <a:pt x="221" y="28"/>
                  </a:lnTo>
                  <a:lnTo>
                    <a:pt x="249" y="23"/>
                  </a:lnTo>
                  <a:lnTo>
                    <a:pt x="336" y="8"/>
                  </a:lnTo>
                  <a:lnTo>
                    <a:pt x="360" y="0"/>
                  </a:lnTo>
                  <a:lnTo>
                    <a:pt x="382" y="11"/>
                  </a:lnTo>
                  <a:lnTo>
                    <a:pt x="393" y="20"/>
                  </a:lnTo>
                  <a:lnTo>
                    <a:pt x="443" y="37"/>
                  </a:lnTo>
                  <a:lnTo>
                    <a:pt x="464" y="45"/>
                  </a:lnTo>
                  <a:lnTo>
                    <a:pt x="471" y="53"/>
                  </a:lnTo>
                  <a:lnTo>
                    <a:pt x="481" y="81"/>
                  </a:lnTo>
                  <a:lnTo>
                    <a:pt x="486" y="96"/>
                  </a:lnTo>
                  <a:lnTo>
                    <a:pt x="490" y="104"/>
                  </a:lnTo>
                  <a:lnTo>
                    <a:pt x="497" y="119"/>
                  </a:lnTo>
                  <a:lnTo>
                    <a:pt x="497" y="129"/>
                  </a:lnTo>
                  <a:lnTo>
                    <a:pt x="487" y="137"/>
                  </a:lnTo>
                  <a:lnTo>
                    <a:pt x="466" y="136"/>
                  </a:lnTo>
                  <a:lnTo>
                    <a:pt x="434" y="121"/>
                  </a:lnTo>
                  <a:lnTo>
                    <a:pt x="393" y="113"/>
                  </a:lnTo>
                  <a:lnTo>
                    <a:pt x="356" y="119"/>
                  </a:lnTo>
                  <a:lnTo>
                    <a:pt x="395" y="128"/>
                  </a:lnTo>
                  <a:lnTo>
                    <a:pt x="422" y="137"/>
                  </a:lnTo>
                  <a:lnTo>
                    <a:pt x="454" y="150"/>
                  </a:lnTo>
                  <a:lnTo>
                    <a:pt x="462" y="161"/>
                  </a:lnTo>
                  <a:lnTo>
                    <a:pt x="462" y="173"/>
                  </a:lnTo>
                  <a:lnTo>
                    <a:pt x="449" y="182"/>
                  </a:lnTo>
                  <a:lnTo>
                    <a:pt x="435" y="179"/>
                  </a:lnTo>
                  <a:lnTo>
                    <a:pt x="391" y="168"/>
                  </a:lnTo>
                  <a:lnTo>
                    <a:pt x="351" y="166"/>
                  </a:lnTo>
                  <a:lnTo>
                    <a:pt x="320" y="168"/>
                  </a:lnTo>
                  <a:lnTo>
                    <a:pt x="303" y="179"/>
                  </a:lnTo>
                  <a:lnTo>
                    <a:pt x="282" y="200"/>
                  </a:lnTo>
                  <a:lnTo>
                    <a:pt x="267" y="223"/>
                  </a:lnTo>
                  <a:lnTo>
                    <a:pt x="251" y="246"/>
                  </a:lnTo>
                  <a:lnTo>
                    <a:pt x="237" y="263"/>
                  </a:lnTo>
                  <a:lnTo>
                    <a:pt x="213" y="280"/>
                  </a:lnTo>
                  <a:lnTo>
                    <a:pt x="190" y="284"/>
                  </a:lnTo>
                  <a:lnTo>
                    <a:pt x="165" y="287"/>
                  </a:lnTo>
                  <a:lnTo>
                    <a:pt x="135" y="284"/>
                  </a:lnTo>
                  <a:lnTo>
                    <a:pt x="112" y="282"/>
                  </a:lnTo>
                  <a:lnTo>
                    <a:pt x="82" y="290"/>
                  </a:lnTo>
                  <a:lnTo>
                    <a:pt x="0" y="305"/>
                  </a:lnTo>
                  <a:lnTo>
                    <a:pt x="0" y="182"/>
                  </a:lnTo>
                  <a:close/>
                </a:path>
              </a:pathLst>
            </a:custGeom>
            <a:solidFill>
              <a:srgbClr val="FFC080"/>
            </a:solidFill>
            <a:ln w="3175">
              <a:solidFill>
                <a:srgbClr val="402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170" name="Freeform 163"/>
            <p:cNvSpPr>
              <a:spLocks/>
            </p:cNvSpPr>
            <p:nvPr/>
          </p:nvSpPr>
          <p:spPr bwMode="auto">
            <a:xfrm>
              <a:off x="439" y="1973"/>
              <a:ext cx="32" cy="7"/>
            </a:xfrm>
            <a:custGeom>
              <a:avLst/>
              <a:gdLst>
                <a:gd name="T0" fmla="*/ 0 w 159"/>
                <a:gd name="T1" fmla="*/ 0 h 37"/>
                <a:gd name="T2" fmla="*/ 0 w 159"/>
                <a:gd name="T3" fmla="*/ 0 h 37"/>
                <a:gd name="T4" fmla="*/ 0 w 159"/>
                <a:gd name="T5" fmla="*/ 0 h 37"/>
                <a:gd name="T6" fmla="*/ 0 w 159"/>
                <a:gd name="T7" fmla="*/ 0 h 37"/>
                <a:gd name="T8" fmla="*/ 0 w 159"/>
                <a:gd name="T9" fmla="*/ 0 h 37"/>
                <a:gd name="T10" fmla="*/ 0 w 159"/>
                <a:gd name="T11" fmla="*/ 0 h 37"/>
                <a:gd name="T12" fmla="*/ 0 w 159"/>
                <a:gd name="T13" fmla="*/ 0 h 37"/>
                <a:gd name="T14" fmla="*/ 0 w 159"/>
                <a:gd name="T15" fmla="*/ 0 h 37"/>
                <a:gd name="T16" fmla="*/ 0 w 159"/>
                <a:gd name="T17" fmla="*/ 0 h 37"/>
                <a:gd name="T18" fmla="*/ 0 w 159"/>
                <a:gd name="T19" fmla="*/ 0 h 37"/>
                <a:gd name="T20" fmla="*/ 0 w 159"/>
                <a:gd name="T21" fmla="*/ 0 h 37"/>
                <a:gd name="T22" fmla="*/ 0 w 159"/>
                <a:gd name="T23" fmla="*/ 0 h 37"/>
                <a:gd name="T24" fmla="*/ 0 w 159"/>
                <a:gd name="T25" fmla="*/ 0 h 3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59" h="37">
                  <a:moveTo>
                    <a:pt x="159" y="37"/>
                  </a:moveTo>
                  <a:lnTo>
                    <a:pt x="132" y="24"/>
                  </a:lnTo>
                  <a:lnTo>
                    <a:pt x="110" y="21"/>
                  </a:lnTo>
                  <a:lnTo>
                    <a:pt x="84" y="13"/>
                  </a:lnTo>
                  <a:lnTo>
                    <a:pt x="61" y="7"/>
                  </a:lnTo>
                  <a:lnTo>
                    <a:pt x="25" y="10"/>
                  </a:lnTo>
                  <a:lnTo>
                    <a:pt x="0" y="13"/>
                  </a:lnTo>
                  <a:lnTo>
                    <a:pt x="38" y="5"/>
                  </a:lnTo>
                  <a:lnTo>
                    <a:pt x="69" y="0"/>
                  </a:lnTo>
                  <a:lnTo>
                    <a:pt x="110" y="17"/>
                  </a:lnTo>
                  <a:lnTo>
                    <a:pt x="132" y="19"/>
                  </a:lnTo>
                  <a:lnTo>
                    <a:pt x="157" y="31"/>
                  </a:lnTo>
                  <a:lnTo>
                    <a:pt x="159" y="37"/>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71" name="Freeform 164"/>
            <p:cNvSpPr>
              <a:spLocks/>
            </p:cNvSpPr>
            <p:nvPr/>
          </p:nvSpPr>
          <p:spPr bwMode="auto">
            <a:xfrm>
              <a:off x="427" y="1965"/>
              <a:ext cx="27" cy="5"/>
            </a:xfrm>
            <a:custGeom>
              <a:avLst/>
              <a:gdLst>
                <a:gd name="T0" fmla="*/ 0 w 133"/>
                <a:gd name="T1" fmla="*/ 0 h 25"/>
                <a:gd name="T2" fmla="*/ 0 w 133"/>
                <a:gd name="T3" fmla="*/ 0 h 25"/>
                <a:gd name="T4" fmla="*/ 0 w 133"/>
                <a:gd name="T5" fmla="*/ 0 h 25"/>
                <a:gd name="T6" fmla="*/ 0 w 133"/>
                <a:gd name="T7" fmla="*/ 0 h 25"/>
                <a:gd name="T8" fmla="*/ 0 w 133"/>
                <a:gd name="T9" fmla="*/ 0 h 25"/>
                <a:gd name="T10" fmla="*/ 0 w 133"/>
                <a:gd name="T11" fmla="*/ 0 h 25"/>
                <a:gd name="T12" fmla="*/ 0 w 133"/>
                <a:gd name="T13" fmla="*/ 0 h 25"/>
                <a:gd name="T14" fmla="*/ 0 w 133"/>
                <a:gd name="T15" fmla="*/ 0 h 25"/>
                <a:gd name="T16" fmla="*/ 0 w 133"/>
                <a:gd name="T17" fmla="*/ 0 h 25"/>
                <a:gd name="T18" fmla="*/ 0 w 133"/>
                <a:gd name="T19" fmla="*/ 0 h 25"/>
                <a:gd name="T20" fmla="*/ 0 w 133"/>
                <a:gd name="T21" fmla="*/ 0 h 25"/>
                <a:gd name="T22" fmla="*/ 0 w 133"/>
                <a:gd name="T23" fmla="*/ 0 h 2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33" h="25">
                  <a:moveTo>
                    <a:pt x="97" y="0"/>
                  </a:moveTo>
                  <a:lnTo>
                    <a:pt x="113" y="1"/>
                  </a:lnTo>
                  <a:lnTo>
                    <a:pt x="133" y="8"/>
                  </a:lnTo>
                  <a:lnTo>
                    <a:pt x="120" y="7"/>
                  </a:lnTo>
                  <a:lnTo>
                    <a:pt x="99" y="3"/>
                  </a:lnTo>
                  <a:lnTo>
                    <a:pt x="56" y="15"/>
                  </a:lnTo>
                  <a:lnTo>
                    <a:pt x="32" y="21"/>
                  </a:lnTo>
                  <a:lnTo>
                    <a:pt x="4" y="25"/>
                  </a:lnTo>
                  <a:lnTo>
                    <a:pt x="0" y="21"/>
                  </a:lnTo>
                  <a:lnTo>
                    <a:pt x="29" y="16"/>
                  </a:lnTo>
                  <a:lnTo>
                    <a:pt x="64" y="8"/>
                  </a:lnTo>
                  <a:lnTo>
                    <a:pt x="97"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72" name="Freeform 165"/>
            <p:cNvSpPr>
              <a:spLocks/>
            </p:cNvSpPr>
            <p:nvPr/>
          </p:nvSpPr>
          <p:spPr bwMode="auto">
            <a:xfrm>
              <a:off x="438" y="1984"/>
              <a:ext cx="11" cy="2"/>
            </a:xfrm>
            <a:custGeom>
              <a:avLst/>
              <a:gdLst>
                <a:gd name="T0" fmla="*/ 0 w 53"/>
                <a:gd name="T1" fmla="*/ 0 h 12"/>
                <a:gd name="T2" fmla="*/ 0 w 53"/>
                <a:gd name="T3" fmla="*/ 0 h 12"/>
                <a:gd name="T4" fmla="*/ 0 w 53"/>
                <a:gd name="T5" fmla="*/ 0 h 12"/>
                <a:gd name="T6" fmla="*/ 0 w 53"/>
                <a:gd name="T7" fmla="*/ 0 h 12"/>
                <a:gd name="T8" fmla="*/ 0 w 53"/>
                <a:gd name="T9" fmla="*/ 0 h 12"/>
                <a:gd name="T10" fmla="*/ 0 w 53"/>
                <a:gd name="T11" fmla="*/ 0 h 12"/>
                <a:gd name="T12" fmla="*/ 0 w 53"/>
                <a:gd name="T13" fmla="*/ 0 h 1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3" h="12">
                  <a:moveTo>
                    <a:pt x="53" y="5"/>
                  </a:moveTo>
                  <a:lnTo>
                    <a:pt x="46" y="12"/>
                  </a:lnTo>
                  <a:lnTo>
                    <a:pt x="27" y="9"/>
                  </a:lnTo>
                  <a:lnTo>
                    <a:pt x="5" y="9"/>
                  </a:lnTo>
                  <a:lnTo>
                    <a:pt x="0" y="0"/>
                  </a:lnTo>
                  <a:lnTo>
                    <a:pt x="14" y="3"/>
                  </a:lnTo>
                  <a:lnTo>
                    <a:pt x="53" y="5"/>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73" name="Freeform 166"/>
            <p:cNvSpPr>
              <a:spLocks/>
            </p:cNvSpPr>
            <p:nvPr/>
          </p:nvSpPr>
          <p:spPr bwMode="auto">
            <a:xfrm>
              <a:off x="469" y="1982"/>
              <a:ext cx="3" cy="4"/>
            </a:xfrm>
            <a:custGeom>
              <a:avLst/>
              <a:gdLst>
                <a:gd name="T0" fmla="*/ 0 w 11"/>
                <a:gd name="T1" fmla="*/ 0 h 23"/>
                <a:gd name="T2" fmla="*/ 0 w 11"/>
                <a:gd name="T3" fmla="*/ 0 h 23"/>
                <a:gd name="T4" fmla="*/ 0 w 11"/>
                <a:gd name="T5" fmla="*/ 0 h 23"/>
                <a:gd name="T6" fmla="*/ 0 w 11"/>
                <a:gd name="T7" fmla="*/ 0 h 23"/>
                <a:gd name="T8" fmla="*/ 0 w 11"/>
                <a:gd name="T9" fmla="*/ 0 h 2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 h="23">
                  <a:moveTo>
                    <a:pt x="0" y="0"/>
                  </a:moveTo>
                  <a:lnTo>
                    <a:pt x="0" y="6"/>
                  </a:lnTo>
                  <a:lnTo>
                    <a:pt x="2" y="18"/>
                  </a:lnTo>
                  <a:lnTo>
                    <a:pt x="11" y="23"/>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74" name="Freeform 167"/>
            <p:cNvSpPr>
              <a:spLocks/>
            </p:cNvSpPr>
            <p:nvPr/>
          </p:nvSpPr>
          <p:spPr bwMode="auto">
            <a:xfrm>
              <a:off x="462" y="1993"/>
              <a:ext cx="2" cy="2"/>
            </a:xfrm>
            <a:custGeom>
              <a:avLst/>
              <a:gdLst>
                <a:gd name="T0" fmla="*/ 0 w 11"/>
                <a:gd name="T1" fmla="*/ 0 h 13"/>
                <a:gd name="T2" fmla="*/ 0 w 11"/>
                <a:gd name="T3" fmla="*/ 0 h 13"/>
                <a:gd name="T4" fmla="*/ 0 w 11"/>
                <a:gd name="T5" fmla="*/ 0 h 13"/>
                <a:gd name="T6" fmla="*/ 0 w 11"/>
                <a:gd name="T7" fmla="*/ 0 h 1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1" h="13">
                  <a:moveTo>
                    <a:pt x="0" y="0"/>
                  </a:moveTo>
                  <a:lnTo>
                    <a:pt x="3" y="7"/>
                  </a:lnTo>
                  <a:lnTo>
                    <a:pt x="11" y="13"/>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75" name="Freeform 168"/>
            <p:cNvSpPr>
              <a:spLocks/>
            </p:cNvSpPr>
            <p:nvPr/>
          </p:nvSpPr>
          <p:spPr bwMode="auto">
            <a:xfrm>
              <a:off x="423" y="1977"/>
              <a:ext cx="5" cy="6"/>
            </a:xfrm>
            <a:custGeom>
              <a:avLst/>
              <a:gdLst>
                <a:gd name="T0" fmla="*/ 0 w 25"/>
                <a:gd name="T1" fmla="*/ 0 h 29"/>
                <a:gd name="T2" fmla="*/ 0 w 25"/>
                <a:gd name="T3" fmla="*/ 0 h 29"/>
                <a:gd name="T4" fmla="*/ 0 w 25"/>
                <a:gd name="T5" fmla="*/ 0 h 29"/>
                <a:gd name="T6" fmla="*/ 0 w 25"/>
                <a:gd name="T7" fmla="*/ 0 h 29"/>
                <a:gd name="T8" fmla="*/ 0 w 25"/>
                <a:gd name="T9" fmla="*/ 0 h 2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 h="29">
                  <a:moveTo>
                    <a:pt x="25" y="0"/>
                  </a:moveTo>
                  <a:lnTo>
                    <a:pt x="21" y="9"/>
                  </a:lnTo>
                  <a:lnTo>
                    <a:pt x="21" y="17"/>
                  </a:lnTo>
                  <a:lnTo>
                    <a:pt x="0" y="29"/>
                  </a:lnTo>
                  <a:lnTo>
                    <a:pt x="25"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76" name="Freeform 169"/>
            <p:cNvSpPr>
              <a:spLocks/>
            </p:cNvSpPr>
            <p:nvPr/>
          </p:nvSpPr>
          <p:spPr bwMode="auto">
            <a:xfrm>
              <a:off x="403" y="1977"/>
              <a:ext cx="16" cy="16"/>
            </a:xfrm>
            <a:custGeom>
              <a:avLst/>
              <a:gdLst>
                <a:gd name="T0" fmla="*/ 0 w 80"/>
                <a:gd name="T1" fmla="*/ 0 h 81"/>
                <a:gd name="T2" fmla="*/ 0 w 80"/>
                <a:gd name="T3" fmla="*/ 0 h 81"/>
                <a:gd name="T4" fmla="*/ 0 w 80"/>
                <a:gd name="T5" fmla="*/ 0 h 81"/>
                <a:gd name="T6" fmla="*/ 0 w 80"/>
                <a:gd name="T7" fmla="*/ 0 h 81"/>
                <a:gd name="T8" fmla="*/ 0 w 80"/>
                <a:gd name="T9" fmla="*/ 0 h 81"/>
                <a:gd name="T10" fmla="*/ 0 w 80"/>
                <a:gd name="T11" fmla="*/ 0 h 8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0" h="81">
                  <a:moveTo>
                    <a:pt x="80" y="0"/>
                  </a:moveTo>
                  <a:lnTo>
                    <a:pt x="66" y="26"/>
                  </a:lnTo>
                  <a:lnTo>
                    <a:pt x="50" y="46"/>
                  </a:lnTo>
                  <a:lnTo>
                    <a:pt x="0" y="81"/>
                  </a:lnTo>
                  <a:lnTo>
                    <a:pt x="47" y="38"/>
                  </a:lnTo>
                  <a:lnTo>
                    <a:pt x="8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77" name="Freeform 170"/>
            <p:cNvSpPr>
              <a:spLocks/>
            </p:cNvSpPr>
            <p:nvPr/>
          </p:nvSpPr>
          <p:spPr bwMode="auto">
            <a:xfrm>
              <a:off x="395" y="2000"/>
              <a:ext cx="4" cy="12"/>
            </a:xfrm>
            <a:custGeom>
              <a:avLst/>
              <a:gdLst>
                <a:gd name="T0" fmla="*/ 0 w 18"/>
                <a:gd name="T1" fmla="*/ 0 h 58"/>
                <a:gd name="T2" fmla="*/ 0 w 18"/>
                <a:gd name="T3" fmla="*/ 0 h 58"/>
                <a:gd name="T4" fmla="*/ 0 w 18"/>
                <a:gd name="T5" fmla="*/ 0 h 58"/>
                <a:gd name="T6" fmla="*/ 0 w 18"/>
                <a:gd name="T7" fmla="*/ 0 h 58"/>
                <a:gd name="T8" fmla="*/ 0 w 18"/>
                <a:gd name="T9" fmla="*/ 0 h 58"/>
                <a:gd name="T10" fmla="*/ 0 w 18"/>
                <a:gd name="T11" fmla="*/ 0 h 58"/>
                <a:gd name="T12" fmla="*/ 0 w 18"/>
                <a:gd name="T13" fmla="*/ 0 h 5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8" h="58">
                  <a:moveTo>
                    <a:pt x="0" y="0"/>
                  </a:moveTo>
                  <a:lnTo>
                    <a:pt x="11" y="20"/>
                  </a:lnTo>
                  <a:lnTo>
                    <a:pt x="15" y="41"/>
                  </a:lnTo>
                  <a:lnTo>
                    <a:pt x="16" y="58"/>
                  </a:lnTo>
                  <a:lnTo>
                    <a:pt x="18" y="33"/>
                  </a:lnTo>
                  <a:lnTo>
                    <a:pt x="16" y="14"/>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78" name="Freeform 171"/>
            <p:cNvSpPr>
              <a:spLocks/>
            </p:cNvSpPr>
            <p:nvPr/>
          </p:nvSpPr>
          <p:spPr bwMode="auto">
            <a:xfrm>
              <a:off x="432" y="1988"/>
              <a:ext cx="2" cy="4"/>
            </a:xfrm>
            <a:custGeom>
              <a:avLst/>
              <a:gdLst>
                <a:gd name="T0" fmla="*/ 0 w 9"/>
                <a:gd name="T1" fmla="*/ 0 h 21"/>
                <a:gd name="T2" fmla="*/ 0 w 9"/>
                <a:gd name="T3" fmla="*/ 0 h 21"/>
                <a:gd name="T4" fmla="*/ 0 w 9"/>
                <a:gd name="T5" fmla="*/ 0 h 21"/>
                <a:gd name="T6" fmla="*/ 0 w 9"/>
                <a:gd name="T7" fmla="*/ 0 h 2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 h="21">
                  <a:moveTo>
                    <a:pt x="2" y="0"/>
                  </a:moveTo>
                  <a:lnTo>
                    <a:pt x="0" y="9"/>
                  </a:lnTo>
                  <a:lnTo>
                    <a:pt x="9" y="21"/>
                  </a:lnTo>
                  <a:lnTo>
                    <a:pt x="2"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grpSp>
      <p:grpSp>
        <p:nvGrpSpPr>
          <p:cNvPr id="179" name="Group 172"/>
          <p:cNvGrpSpPr>
            <a:grpSpLocks/>
          </p:cNvGrpSpPr>
          <p:nvPr/>
        </p:nvGrpSpPr>
        <p:grpSpPr bwMode="auto">
          <a:xfrm>
            <a:off x="1815539" y="3228651"/>
            <a:ext cx="230517" cy="243448"/>
            <a:chOff x="162" y="1828"/>
            <a:chExt cx="229" cy="262"/>
          </a:xfrm>
        </p:grpSpPr>
        <p:sp>
          <p:nvSpPr>
            <p:cNvPr id="180" name="Freeform 173"/>
            <p:cNvSpPr>
              <a:spLocks/>
            </p:cNvSpPr>
            <p:nvPr/>
          </p:nvSpPr>
          <p:spPr bwMode="auto">
            <a:xfrm>
              <a:off x="286" y="1828"/>
              <a:ext cx="7" cy="5"/>
            </a:xfrm>
            <a:custGeom>
              <a:avLst/>
              <a:gdLst>
                <a:gd name="T0" fmla="*/ 0 w 37"/>
                <a:gd name="T1" fmla="*/ 0 h 25"/>
                <a:gd name="T2" fmla="*/ 0 w 37"/>
                <a:gd name="T3" fmla="*/ 0 h 25"/>
                <a:gd name="T4" fmla="*/ 0 w 37"/>
                <a:gd name="T5" fmla="*/ 0 h 25"/>
                <a:gd name="T6" fmla="*/ 0 w 37"/>
                <a:gd name="T7" fmla="*/ 0 h 25"/>
                <a:gd name="T8" fmla="*/ 0 w 37"/>
                <a:gd name="T9" fmla="*/ 0 h 25"/>
                <a:gd name="T10" fmla="*/ 0 w 37"/>
                <a:gd name="T11" fmla="*/ 0 h 25"/>
                <a:gd name="T12" fmla="*/ 0 w 37"/>
                <a:gd name="T13" fmla="*/ 0 h 25"/>
                <a:gd name="T14" fmla="*/ 0 w 37"/>
                <a:gd name="T15" fmla="*/ 0 h 2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7" h="25">
                  <a:moveTo>
                    <a:pt x="37" y="0"/>
                  </a:moveTo>
                  <a:lnTo>
                    <a:pt x="26" y="7"/>
                  </a:lnTo>
                  <a:lnTo>
                    <a:pt x="16" y="10"/>
                  </a:lnTo>
                  <a:lnTo>
                    <a:pt x="6" y="16"/>
                  </a:lnTo>
                  <a:lnTo>
                    <a:pt x="0" y="25"/>
                  </a:lnTo>
                  <a:lnTo>
                    <a:pt x="9" y="22"/>
                  </a:lnTo>
                  <a:lnTo>
                    <a:pt x="26" y="17"/>
                  </a:lnTo>
                  <a:lnTo>
                    <a:pt x="37"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81" name="Freeform 174"/>
            <p:cNvSpPr>
              <a:spLocks/>
            </p:cNvSpPr>
            <p:nvPr/>
          </p:nvSpPr>
          <p:spPr bwMode="auto">
            <a:xfrm>
              <a:off x="289" y="1837"/>
              <a:ext cx="2" cy="3"/>
            </a:xfrm>
            <a:custGeom>
              <a:avLst/>
              <a:gdLst>
                <a:gd name="T0" fmla="*/ 0 w 9"/>
                <a:gd name="T1" fmla="*/ 0 h 16"/>
                <a:gd name="T2" fmla="*/ 0 w 9"/>
                <a:gd name="T3" fmla="*/ 0 h 16"/>
                <a:gd name="T4" fmla="*/ 0 w 9"/>
                <a:gd name="T5" fmla="*/ 0 h 16"/>
                <a:gd name="T6" fmla="*/ 0 w 9"/>
                <a:gd name="T7" fmla="*/ 0 h 1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 h="16">
                  <a:moveTo>
                    <a:pt x="9" y="0"/>
                  </a:moveTo>
                  <a:lnTo>
                    <a:pt x="0" y="0"/>
                  </a:lnTo>
                  <a:lnTo>
                    <a:pt x="0" y="16"/>
                  </a:lnTo>
                  <a:lnTo>
                    <a:pt x="9"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82" name="Freeform 175"/>
            <p:cNvSpPr>
              <a:spLocks/>
            </p:cNvSpPr>
            <p:nvPr/>
          </p:nvSpPr>
          <p:spPr bwMode="auto">
            <a:xfrm>
              <a:off x="260" y="1863"/>
              <a:ext cx="62" cy="154"/>
            </a:xfrm>
            <a:custGeom>
              <a:avLst/>
              <a:gdLst>
                <a:gd name="T0" fmla="*/ 0 w 309"/>
                <a:gd name="T1" fmla="*/ 0 h 772"/>
                <a:gd name="T2" fmla="*/ 0 w 309"/>
                <a:gd name="T3" fmla="*/ 0 h 772"/>
                <a:gd name="T4" fmla="*/ 0 w 309"/>
                <a:gd name="T5" fmla="*/ 0 h 772"/>
                <a:gd name="T6" fmla="*/ 0 w 309"/>
                <a:gd name="T7" fmla="*/ 0 h 772"/>
                <a:gd name="T8" fmla="*/ 0 w 309"/>
                <a:gd name="T9" fmla="*/ 0 h 772"/>
                <a:gd name="T10" fmla="*/ 0 w 309"/>
                <a:gd name="T11" fmla="*/ 0 h 772"/>
                <a:gd name="T12" fmla="*/ 0 w 309"/>
                <a:gd name="T13" fmla="*/ 0 h 772"/>
                <a:gd name="T14" fmla="*/ 0 w 309"/>
                <a:gd name="T15" fmla="*/ 0 h 772"/>
                <a:gd name="T16" fmla="*/ 0 w 309"/>
                <a:gd name="T17" fmla="*/ 0 h 772"/>
                <a:gd name="T18" fmla="*/ 0 w 309"/>
                <a:gd name="T19" fmla="*/ 0 h 77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09" h="772">
                  <a:moveTo>
                    <a:pt x="46" y="0"/>
                  </a:moveTo>
                  <a:lnTo>
                    <a:pt x="75" y="32"/>
                  </a:lnTo>
                  <a:lnTo>
                    <a:pt x="84" y="78"/>
                  </a:lnTo>
                  <a:lnTo>
                    <a:pt x="127" y="122"/>
                  </a:lnTo>
                  <a:lnTo>
                    <a:pt x="218" y="330"/>
                  </a:lnTo>
                  <a:lnTo>
                    <a:pt x="269" y="519"/>
                  </a:lnTo>
                  <a:lnTo>
                    <a:pt x="309" y="772"/>
                  </a:lnTo>
                  <a:lnTo>
                    <a:pt x="182" y="659"/>
                  </a:lnTo>
                  <a:lnTo>
                    <a:pt x="0" y="100"/>
                  </a:lnTo>
                  <a:lnTo>
                    <a:pt x="46" y="0"/>
                  </a:lnTo>
                  <a:close/>
                </a:path>
              </a:pathLst>
            </a:custGeom>
            <a:solidFill>
              <a:srgbClr val="400000"/>
            </a:solidFill>
            <a:ln w="3175">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183" name="Freeform 176"/>
            <p:cNvSpPr>
              <a:spLocks/>
            </p:cNvSpPr>
            <p:nvPr/>
          </p:nvSpPr>
          <p:spPr bwMode="auto">
            <a:xfrm>
              <a:off x="162" y="1833"/>
              <a:ext cx="229" cy="257"/>
            </a:xfrm>
            <a:custGeom>
              <a:avLst/>
              <a:gdLst>
                <a:gd name="T0" fmla="*/ 0 w 1147"/>
                <a:gd name="T1" fmla="*/ 0 h 1285"/>
                <a:gd name="T2" fmla="*/ 0 w 1147"/>
                <a:gd name="T3" fmla="*/ 0 h 1285"/>
                <a:gd name="T4" fmla="*/ 0 w 1147"/>
                <a:gd name="T5" fmla="*/ 0 h 1285"/>
                <a:gd name="T6" fmla="*/ 0 w 1147"/>
                <a:gd name="T7" fmla="*/ 0 h 1285"/>
                <a:gd name="T8" fmla="*/ 0 w 1147"/>
                <a:gd name="T9" fmla="*/ 0 h 1285"/>
                <a:gd name="T10" fmla="*/ 0 w 1147"/>
                <a:gd name="T11" fmla="*/ 0 h 1285"/>
                <a:gd name="T12" fmla="*/ 0 w 1147"/>
                <a:gd name="T13" fmla="*/ 0 h 1285"/>
                <a:gd name="T14" fmla="*/ 0 w 1147"/>
                <a:gd name="T15" fmla="*/ 0 h 1285"/>
                <a:gd name="T16" fmla="*/ 0 w 1147"/>
                <a:gd name="T17" fmla="*/ 0 h 1285"/>
                <a:gd name="T18" fmla="*/ 0 w 1147"/>
                <a:gd name="T19" fmla="*/ 0 h 1285"/>
                <a:gd name="T20" fmla="*/ 0 w 1147"/>
                <a:gd name="T21" fmla="*/ 0 h 1285"/>
                <a:gd name="T22" fmla="*/ 0 w 1147"/>
                <a:gd name="T23" fmla="*/ 0 h 1285"/>
                <a:gd name="T24" fmla="*/ 0 w 1147"/>
                <a:gd name="T25" fmla="*/ 0 h 1285"/>
                <a:gd name="T26" fmla="*/ 0 w 1147"/>
                <a:gd name="T27" fmla="*/ 0 h 1285"/>
                <a:gd name="T28" fmla="*/ 0 w 1147"/>
                <a:gd name="T29" fmla="*/ 0 h 1285"/>
                <a:gd name="T30" fmla="*/ 0 w 1147"/>
                <a:gd name="T31" fmla="*/ 0 h 1285"/>
                <a:gd name="T32" fmla="*/ 0 w 1147"/>
                <a:gd name="T33" fmla="*/ 0 h 1285"/>
                <a:gd name="T34" fmla="*/ 0 w 1147"/>
                <a:gd name="T35" fmla="*/ 0 h 1285"/>
                <a:gd name="T36" fmla="*/ 0 w 1147"/>
                <a:gd name="T37" fmla="*/ 0 h 1285"/>
                <a:gd name="T38" fmla="*/ 0 w 1147"/>
                <a:gd name="T39" fmla="*/ 0 h 1285"/>
                <a:gd name="T40" fmla="*/ 0 w 1147"/>
                <a:gd name="T41" fmla="*/ 0 h 1285"/>
                <a:gd name="T42" fmla="*/ 0 w 1147"/>
                <a:gd name="T43" fmla="*/ 0 h 1285"/>
                <a:gd name="T44" fmla="*/ 0 w 1147"/>
                <a:gd name="T45" fmla="*/ 0 h 1285"/>
                <a:gd name="T46" fmla="*/ 0 w 1147"/>
                <a:gd name="T47" fmla="*/ 0 h 1285"/>
                <a:gd name="T48" fmla="*/ 0 w 1147"/>
                <a:gd name="T49" fmla="*/ 0 h 1285"/>
                <a:gd name="T50" fmla="*/ 0 w 1147"/>
                <a:gd name="T51" fmla="*/ 0 h 1285"/>
                <a:gd name="T52" fmla="*/ 0 w 1147"/>
                <a:gd name="T53" fmla="*/ 0 h 1285"/>
                <a:gd name="T54" fmla="*/ 0 w 1147"/>
                <a:gd name="T55" fmla="*/ 0 h 1285"/>
                <a:gd name="T56" fmla="*/ 0 w 1147"/>
                <a:gd name="T57" fmla="*/ 0 h 1285"/>
                <a:gd name="T58" fmla="*/ 0 w 1147"/>
                <a:gd name="T59" fmla="*/ 0 h 1285"/>
                <a:gd name="T60" fmla="*/ 0 w 1147"/>
                <a:gd name="T61" fmla="*/ 0 h 1285"/>
                <a:gd name="T62" fmla="*/ 0 w 1147"/>
                <a:gd name="T63" fmla="*/ 0 h 1285"/>
                <a:gd name="T64" fmla="*/ 0 w 1147"/>
                <a:gd name="T65" fmla="*/ 0 h 1285"/>
                <a:gd name="T66" fmla="*/ 0 w 1147"/>
                <a:gd name="T67" fmla="*/ 0 h 1285"/>
                <a:gd name="T68" fmla="*/ 0 w 1147"/>
                <a:gd name="T69" fmla="*/ 0 h 1285"/>
                <a:gd name="T70" fmla="*/ 0 w 1147"/>
                <a:gd name="T71" fmla="*/ 0 h 1285"/>
                <a:gd name="T72" fmla="*/ 0 w 1147"/>
                <a:gd name="T73" fmla="*/ 0 h 1285"/>
                <a:gd name="T74" fmla="*/ 0 w 1147"/>
                <a:gd name="T75" fmla="*/ 0 h 1285"/>
                <a:gd name="T76" fmla="*/ 0 w 1147"/>
                <a:gd name="T77" fmla="*/ 0 h 1285"/>
                <a:gd name="T78" fmla="*/ 0 w 1147"/>
                <a:gd name="T79" fmla="*/ 0 h 1285"/>
                <a:gd name="T80" fmla="*/ 0 w 1147"/>
                <a:gd name="T81" fmla="*/ 0 h 1285"/>
                <a:gd name="T82" fmla="*/ 0 w 1147"/>
                <a:gd name="T83" fmla="*/ 0 h 1285"/>
                <a:gd name="T84" fmla="*/ 0 w 1147"/>
                <a:gd name="T85" fmla="*/ 0 h 1285"/>
                <a:gd name="T86" fmla="*/ 0 w 1147"/>
                <a:gd name="T87" fmla="*/ 0 h 1285"/>
                <a:gd name="T88" fmla="*/ 0 w 1147"/>
                <a:gd name="T89" fmla="*/ 0 h 1285"/>
                <a:gd name="T90" fmla="*/ 0 w 1147"/>
                <a:gd name="T91" fmla="*/ 0 h 1285"/>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1147" h="1285">
                  <a:moveTo>
                    <a:pt x="212" y="67"/>
                  </a:moveTo>
                  <a:lnTo>
                    <a:pt x="247" y="0"/>
                  </a:lnTo>
                  <a:lnTo>
                    <a:pt x="528" y="116"/>
                  </a:lnTo>
                  <a:lnTo>
                    <a:pt x="541" y="206"/>
                  </a:lnTo>
                  <a:lnTo>
                    <a:pt x="563" y="238"/>
                  </a:lnTo>
                  <a:lnTo>
                    <a:pt x="595" y="274"/>
                  </a:lnTo>
                  <a:lnTo>
                    <a:pt x="614" y="339"/>
                  </a:lnTo>
                  <a:lnTo>
                    <a:pt x="676" y="487"/>
                  </a:lnTo>
                  <a:lnTo>
                    <a:pt x="727" y="663"/>
                  </a:lnTo>
                  <a:lnTo>
                    <a:pt x="748" y="780"/>
                  </a:lnTo>
                  <a:lnTo>
                    <a:pt x="974" y="785"/>
                  </a:lnTo>
                  <a:lnTo>
                    <a:pt x="1011" y="807"/>
                  </a:lnTo>
                  <a:lnTo>
                    <a:pt x="1115" y="807"/>
                  </a:lnTo>
                  <a:lnTo>
                    <a:pt x="1143" y="853"/>
                  </a:lnTo>
                  <a:lnTo>
                    <a:pt x="1147" y="907"/>
                  </a:lnTo>
                  <a:lnTo>
                    <a:pt x="1137" y="956"/>
                  </a:lnTo>
                  <a:lnTo>
                    <a:pt x="1042" y="974"/>
                  </a:lnTo>
                  <a:lnTo>
                    <a:pt x="997" y="1041"/>
                  </a:lnTo>
                  <a:lnTo>
                    <a:pt x="907" y="1064"/>
                  </a:lnTo>
                  <a:lnTo>
                    <a:pt x="840" y="1064"/>
                  </a:lnTo>
                  <a:lnTo>
                    <a:pt x="763" y="1079"/>
                  </a:lnTo>
                  <a:lnTo>
                    <a:pt x="759" y="1110"/>
                  </a:lnTo>
                  <a:lnTo>
                    <a:pt x="763" y="1177"/>
                  </a:lnTo>
                  <a:lnTo>
                    <a:pt x="754" y="1223"/>
                  </a:lnTo>
                  <a:lnTo>
                    <a:pt x="713" y="1227"/>
                  </a:lnTo>
                  <a:lnTo>
                    <a:pt x="663" y="1236"/>
                  </a:lnTo>
                  <a:lnTo>
                    <a:pt x="614" y="1282"/>
                  </a:lnTo>
                  <a:lnTo>
                    <a:pt x="554" y="1282"/>
                  </a:lnTo>
                  <a:lnTo>
                    <a:pt x="501" y="1276"/>
                  </a:lnTo>
                  <a:lnTo>
                    <a:pt x="420" y="1250"/>
                  </a:lnTo>
                  <a:lnTo>
                    <a:pt x="330" y="1259"/>
                  </a:lnTo>
                  <a:lnTo>
                    <a:pt x="238" y="1285"/>
                  </a:lnTo>
                  <a:lnTo>
                    <a:pt x="153" y="1267"/>
                  </a:lnTo>
                  <a:lnTo>
                    <a:pt x="95" y="1200"/>
                  </a:lnTo>
                  <a:lnTo>
                    <a:pt x="99" y="1128"/>
                  </a:lnTo>
                  <a:lnTo>
                    <a:pt x="76" y="1038"/>
                  </a:lnTo>
                  <a:lnTo>
                    <a:pt x="64" y="920"/>
                  </a:lnTo>
                  <a:lnTo>
                    <a:pt x="36" y="812"/>
                  </a:lnTo>
                  <a:lnTo>
                    <a:pt x="0" y="650"/>
                  </a:lnTo>
                  <a:lnTo>
                    <a:pt x="4" y="487"/>
                  </a:lnTo>
                  <a:lnTo>
                    <a:pt x="4" y="342"/>
                  </a:lnTo>
                  <a:lnTo>
                    <a:pt x="14" y="243"/>
                  </a:lnTo>
                  <a:lnTo>
                    <a:pt x="36" y="198"/>
                  </a:lnTo>
                  <a:lnTo>
                    <a:pt x="87" y="162"/>
                  </a:lnTo>
                  <a:lnTo>
                    <a:pt x="145" y="102"/>
                  </a:lnTo>
                  <a:lnTo>
                    <a:pt x="212" y="67"/>
                  </a:lnTo>
                  <a:close/>
                </a:path>
              </a:pathLst>
            </a:custGeom>
            <a:solidFill>
              <a:srgbClr val="C0C0C0"/>
            </a:solidFill>
            <a:ln w="3175">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184" name="Freeform 177"/>
            <p:cNvSpPr>
              <a:spLocks/>
            </p:cNvSpPr>
            <p:nvPr/>
          </p:nvSpPr>
          <p:spPr bwMode="auto">
            <a:xfrm>
              <a:off x="166" y="1848"/>
              <a:ext cx="145" cy="240"/>
            </a:xfrm>
            <a:custGeom>
              <a:avLst/>
              <a:gdLst>
                <a:gd name="T0" fmla="*/ 0 w 725"/>
                <a:gd name="T1" fmla="*/ 0 h 1198"/>
                <a:gd name="T2" fmla="*/ 0 w 725"/>
                <a:gd name="T3" fmla="*/ 0 h 1198"/>
                <a:gd name="T4" fmla="*/ 0 w 725"/>
                <a:gd name="T5" fmla="*/ 0 h 1198"/>
                <a:gd name="T6" fmla="*/ 0 w 725"/>
                <a:gd name="T7" fmla="*/ 0 h 1198"/>
                <a:gd name="T8" fmla="*/ 0 w 725"/>
                <a:gd name="T9" fmla="*/ 0 h 1198"/>
                <a:gd name="T10" fmla="*/ 0 w 725"/>
                <a:gd name="T11" fmla="*/ 0 h 1198"/>
                <a:gd name="T12" fmla="*/ 0 w 725"/>
                <a:gd name="T13" fmla="*/ 0 h 1198"/>
                <a:gd name="T14" fmla="*/ 0 w 725"/>
                <a:gd name="T15" fmla="*/ 0 h 1198"/>
                <a:gd name="T16" fmla="*/ 0 w 725"/>
                <a:gd name="T17" fmla="*/ 0 h 1198"/>
                <a:gd name="T18" fmla="*/ 0 w 725"/>
                <a:gd name="T19" fmla="*/ 0 h 1198"/>
                <a:gd name="T20" fmla="*/ 0 w 725"/>
                <a:gd name="T21" fmla="*/ 0 h 1198"/>
                <a:gd name="T22" fmla="*/ 0 w 725"/>
                <a:gd name="T23" fmla="*/ 0 h 1198"/>
                <a:gd name="T24" fmla="*/ 0 w 725"/>
                <a:gd name="T25" fmla="*/ 0 h 1198"/>
                <a:gd name="T26" fmla="*/ 0 w 725"/>
                <a:gd name="T27" fmla="*/ 0 h 1198"/>
                <a:gd name="T28" fmla="*/ 0 w 725"/>
                <a:gd name="T29" fmla="*/ 0 h 1198"/>
                <a:gd name="T30" fmla="*/ 0 w 725"/>
                <a:gd name="T31" fmla="*/ 0 h 1198"/>
                <a:gd name="T32" fmla="*/ 0 w 725"/>
                <a:gd name="T33" fmla="*/ 0 h 1198"/>
                <a:gd name="T34" fmla="*/ 0 w 725"/>
                <a:gd name="T35" fmla="*/ 0 h 1198"/>
                <a:gd name="T36" fmla="*/ 0 w 725"/>
                <a:gd name="T37" fmla="*/ 0 h 1198"/>
                <a:gd name="T38" fmla="*/ 0 w 725"/>
                <a:gd name="T39" fmla="*/ 0 h 1198"/>
                <a:gd name="T40" fmla="*/ 0 w 725"/>
                <a:gd name="T41" fmla="*/ 0 h 1198"/>
                <a:gd name="T42" fmla="*/ 0 w 725"/>
                <a:gd name="T43" fmla="*/ 0 h 1198"/>
                <a:gd name="T44" fmla="*/ 0 w 725"/>
                <a:gd name="T45" fmla="*/ 0 h 1198"/>
                <a:gd name="T46" fmla="*/ 0 w 725"/>
                <a:gd name="T47" fmla="*/ 0 h 1198"/>
                <a:gd name="T48" fmla="*/ 0 w 725"/>
                <a:gd name="T49" fmla="*/ 0 h 1198"/>
                <a:gd name="T50" fmla="*/ 0 w 725"/>
                <a:gd name="T51" fmla="*/ 0 h 1198"/>
                <a:gd name="T52" fmla="*/ 0 w 725"/>
                <a:gd name="T53" fmla="*/ 0 h 1198"/>
                <a:gd name="T54" fmla="*/ 0 w 725"/>
                <a:gd name="T55" fmla="*/ 0 h 1198"/>
                <a:gd name="T56" fmla="*/ 0 w 725"/>
                <a:gd name="T57" fmla="*/ 0 h 1198"/>
                <a:gd name="T58" fmla="*/ 0 w 725"/>
                <a:gd name="T59" fmla="*/ 0 h 1198"/>
                <a:gd name="T60" fmla="*/ 0 w 725"/>
                <a:gd name="T61" fmla="*/ 0 h 1198"/>
                <a:gd name="T62" fmla="*/ 0 w 725"/>
                <a:gd name="T63" fmla="*/ 0 h 1198"/>
                <a:gd name="T64" fmla="*/ 0 w 725"/>
                <a:gd name="T65" fmla="*/ 0 h 1198"/>
                <a:gd name="T66" fmla="*/ 0 w 725"/>
                <a:gd name="T67" fmla="*/ 0 h 1198"/>
                <a:gd name="T68" fmla="*/ 0 w 725"/>
                <a:gd name="T69" fmla="*/ 0 h 1198"/>
                <a:gd name="T70" fmla="*/ 0 w 725"/>
                <a:gd name="T71" fmla="*/ 0 h 1198"/>
                <a:gd name="T72" fmla="*/ 0 w 725"/>
                <a:gd name="T73" fmla="*/ 0 h 1198"/>
                <a:gd name="T74" fmla="*/ 0 w 725"/>
                <a:gd name="T75" fmla="*/ 0 h 1198"/>
                <a:gd name="T76" fmla="*/ 0 w 725"/>
                <a:gd name="T77" fmla="*/ 0 h 119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725" h="1198">
                  <a:moveTo>
                    <a:pt x="725" y="1005"/>
                  </a:moveTo>
                  <a:lnTo>
                    <a:pt x="630" y="990"/>
                  </a:lnTo>
                  <a:lnTo>
                    <a:pt x="549" y="986"/>
                  </a:lnTo>
                  <a:lnTo>
                    <a:pt x="460" y="978"/>
                  </a:lnTo>
                  <a:lnTo>
                    <a:pt x="359" y="963"/>
                  </a:lnTo>
                  <a:lnTo>
                    <a:pt x="314" y="932"/>
                  </a:lnTo>
                  <a:lnTo>
                    <a:pt x="193" y="780"/>
                  </a:lnTo>
                  <a:lnTo>
                    <a:pt x="256" y="825"/>
                  </a:lnTo>
                  <a:lnTo>
                    <a:pt x="297" y="861"/>
                  </a:lnTo>
                  <a:lnTo>
                    <a:pt x="274" y="753"/>
                  </a:lnTo>
                  <a:lnTo>
                    <a:pt x="228" y="712"/>
                  </a:lnTo>
                  <a:lnTo>
                    <a:pt x="162" y="600"/>
                  </a:lnTo>
                  <a:lnTo>
                    <a:pt x="225" y="653"/>
                  </a:lnTo>
                  <a:lnTo>
                    <a:pt x="266" y="668"/>
                  </a:lnTo>
                  <a:lnTo>
                    <a:pt x="256" y="590"/>
                  </a:lnTo>
                  <a:lnTo>
                    <a:pt x="211" y="532"/>
                  </a:lnTo>
                  <a:lnTo>
                    <a:pt x="167" y="487"/>
                  </a:lnTo>
                  <a:lnTo>
                    <a:pt x="121" y="355"/>
                  </a:lnTo>
                  <a:lnTo>
                    <a:pt x="207" y="464"/>
                  </a:lnTo>
                  <a:lnTo>
                    <a:pt x="256" y="504"/>
                  </a:lnTo>
                  <a:lnTo>
                    <a:pt x="261" y="337"/>
                  </a:lnTo>
                  <a:lnTo>
                    <a:pt x="274" y="271"/>
                  </a:lnTo>
                  <a:lnTo>
                    <a:pt x="301" y="240"/>
                  </a:lnTo>
                  <a:lnTo>
                    <a:pt x="341" y="190"/>
                  </a:lnTo>
                  <a:lnTo>
                    <a:pt x="405" y="167"/>
                  </a:lnTo>
                  <a:lnTo>
                    <a:pt x="437" y="153"/>
                  </a:lnTo>
                  <a:lnTo>
                    <a:pt x="347" y="68"/>
                  </a:lnTo>
                  <a:lnTo>
                    <a:pt x="251" y="90"/>
                  </a:lnTo>
                  <a:lnTo>
                    <a:pt x="188" y="127"/>
                  </a:lnTo>
                  <a:lnTo>
                    <a:pt x="167" y="162"/>
                  </a:lnTo>
                  <a:lnTo>
                    <a:pt x="184" y="107"/>
                  </a:lnTo>
                  <a:lnTo>
                    <a:pt x="220" y="90"/>
                  </a:lnTo>
                  <a:lnTo>
                    <a:pt x="278" y="68"/>
                  </a:lnTo>
                  <a:lnTo>
                    <a:pt x="324" y="60"/>
                  </a:lnTo>
                  <a:lnTo>
                    <a:pt x="297" y="45"/>
                  </a:lnTo>
                  <a:lnTo>
                    <a:pt x="251" y="32"/>
                  </a:lnTo>
                  <a:lnTo>
                    <a:pt x="211" y="17"/>
                  </a:lnTo>
                  <a:lnTo>
                    <a:pt x="188" y="0"/>
                  </a:lnTo>
                  <a:lnTo>
                    <a:pt x="136" y="37"/>
                  </a:lnTo>
                  <a:lnTo>
                    <a:pt x="104" y="68"/>
                  </a:lnTo>
                  <a:lnTo>
                    <a:pt x="73" y="107"/>
                  </a:lnTo>
                  <a:lnTo>
                    <a:pt x="27" y="130"/>
                  </a:lnTo>
                  <a:lnTo>
                    <a:pt x="18" y="172"/>
                  </a:lnTo>
                  <a:lnTo>
                    <a:pt x="0" y="240"/>
                  </a:lnTo>
                  <a:lnTo>
                    <a:pt x="0" y="342"/>
                  </a:lnTo>
                  <a:lnTo>
                    <a:pt x="5" y="450"/>
                  </a:lnTo>
                  <a:lnTo>
                    <a:pt x="8" y="573"/>
                  </a:lnTo>
                  <a:lnTo>
                    <a:pt x="31" y="698"/>
                  </a:lnTo>
                  <a:lnTo>
                    <a:pt x="58" y="830"/>
                  </a:lnTo>
                  <a:lnTo>
                    <a:pt x="73" y="941"/>
                  </a:lnTo>
                  <a:lnTo>
                    <a:pt x="95" y="1022"/>
                  </a:lnTo>
                  <a:lnTo>
                    <a:pt x="90" y="1095"/>
                  </a:lnTo>
                  <a:lnTo>
                    <a:pt x="99" y="1135"/>
                  </a:lnTo>
                  <a:lnTo>
                    <a:pt x="131" y="1166"/>
                  </a:lnTo>
                  <a:lnTo>
                    <a:pt x="171" y="1193"/>
                  </a:lnTo>
                  <a:lnTo>
                    <a:pt x="225" y="1198"/>
                  </a:lnTo>
                  <a:lnTo>
                    <a:pt x="251" y="1185"/>
                  </a:lnTo>
                  <a:lnTo>
                    <a:pt x="288" y="1181"/>
                  </a:lnTo>
                  <a:lnTo>
                    <a:pt x="374" y="1163"/>
                  </a:lnTo>
                  <a:lnTo>
                    <a:pt x="337" y="1118"/>
                  </a:lnTo>
                  <a:lnTo>
                    <a:pt x="297" y="1053"/>
                  </a:lnTo>
                  <a:lnTo>
                    <a:pt x="356" y="1099"/>
                  </a:lnTo>
                  <a:lnTo>
                    <a:pt x="401" y="1140"/>
                  </a:lnTo>
                  <a:lnTo>
                    <a:pt x="433" y="1163"/>
                  </a:lnTo>
                  <a:lnTo>
                    <a:pt x="477" y="1185"/>
                  </a:lnTo>
                  <a:lnTo>
                    <a:pt x="527" y="1185"/>
                  </a:lnTo>
                  <a:lnTo>
                    <a:pt x="575" y="1185"/>
                  </a:lnTo>
                  <a:lnTo>
                    <a:pt x="603" y="1172"/>
                  </a:lnTo>
                  <a:lnTo>
                    <a:pt x="616" y="1158"/>
                  </a:lnTo>
                  <a:lnTo>
                    <a:pt x="553" y="1122"/>
                  </a:lnTo>
                  <a:lnTo>
                    <a:pt x="491" y="1063"/>
                  </a:lnTo>
                  <a:lnTo>
                    <a:pt x="472" y="1036"/>
                  </a:lnTo>
                  <a:lnTo>
                    <a:pt x="523" y="1050"/>
                  </a:lnTo>
                  <a:lnTo>
                    <a:pt x="598" y="1108"/>
                  </a:lnTo>
                  <a:lnTo>
                    <a:pt x="630" y="1135"/>
                  </a:lnTo>
                  <a:lnTo>
                    <a:pt x="702" y="1140"/>
                  </a:lnTo>
                  <a:lnTo>
                    <a:pt x="725" y="1126"/>
                  </a:lnTo>
                  <a:lnTo>
                    <a:pt x="725" y="1095"/>
                  </a:lnTo>
                  <a:lnTo>
                    <a:pt x="725" y="1005"/>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85" name="Freeform 178"/>
            <p:cNvSpPr>
              <a:spLocks/>
            </p:cNvSpPr>
            <p:nvPr/>
          </p:nvSpPr>
          <p:spPr bwMode="auto">
            <a:xfrm>
              <a:off x="176" y="1968"/>
              <a:ext cx="43" cy="110"/>
            </a:xfrm>
            <a:custGeom>
              <a:avLst/>
              <a:gdLst>
                <a:gd name="T0" fmla="*/ 0 w 211"/>
                <a:gd name="T1" fmla="*/ 0 h 553"/>
                <a:gd name="T2" fmla="*/ 0 w 211"/>
                <a:gd name="T3" fmla="*/ 0 h 553"/>
                <a:gd name="T4" fmla="*/ 0 w 211"/>
                <a:gd name="T5" fmla="*/ 0 h 553"/>
                <a:gd name="T6" fmla="*/ 0 w 211"/>
                <a:gd name="T7" fmla="*/ 0 h 553"/>
                <a:gd name="T8" fmla="*/ 0 w 211"/>
                <a:gd name="T9" fmla="*/ 0 h 553"/>
                <a:gd name="T10" fmla="*/ 0 w 211"/>
                <a:gd name="T11" fmla="*/ 0 h 553"/>
                <a:gd name="T12" fmla="*/ 0 w 211"/>
                <a:gd name="T13" fmla="*/ 0 h 553"/>
                <a:gd name="T14" fmla="*/ 0 w 211"/>
                <a:gd name="T15" fmla="*/ 0 h 553"/>
                <a:gd name="T16" fmla="*/ 0 w 211"/>
                <a:gd name="T17" fmla="*/ 0 h 553"/>
                <a:gd name="T18" fmla="*/ 0 w 211"/>
                <a:gd name="T19" fmla="*/ 0 h 553"/>
                <a:gd name="T20" fmla="*/ 0 w 211"/>
                <a:gd name="T21" fmla="*/ 0 h 553"/>
                <a:gd name="T22" fmla="*/ 0 w 211"/>
                <a:gd name="T23" fmla="*/ 0 h 553"/>
                <a:gd name="T24" fmla="*/ 0 w 211"/>
                <a:gd name="T25" fmla="*/ 0 h 553"/>
                <a:gd name="T26" fmla="*/ 0 w 211"/>
                <a:gd name="T27" fmla="*/ 0 h 553"/>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11" h="553">
                  <a:moveTo>
                    <a:pt x="211" y="553"/>
                  </a:moveTo>
                  <a:lnTo>
                    <a:pt x="173" y="535"/>
                  </a:lnTo>
                  <a:lnTo>
                    <a:pt x="134" y="490"/>
                  </a:lnTo>
                  <a:lnTo>
                    <a:pt x="99" y="410"/>
                  </a:lnTo>
                  <a:lnTo>
                    <a:pt x="81" y="342"/>
                  </a:lnTo>
                  <a:lnTo>
                    <a:pt x="53" y="265"/>
                  </a:lnTo>
                  <a:lnTo>
                    <a:pt x="41" y="192"/>
                  </a:lnTo>
                  <a:lnTo>
                    <a:pt x="19" y="81"/>
                  </a:lnTo>
                  <a:lnTo>
                    <a:pt x="0" y="0"/>
                  </a:lnTo>
                  <a:lnTo>
                    <a:pt x="45" y="162"/>
                  </a:lnTo>
                  <a:lnTo>
                    <a:pt x="81" y="287"/>
                  </a:lnTo>
                  <a:lnTo>
                    <a:pt x="121" y="373"/>
                  </a:lnTo>
                  <a:lnTo>
                    <a:pt x="183" y="463"/>
                  </a:lnTo>
                  <a:lnTo>
                    <a:pt x="211" y="553"/>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86" name="Freeform 179"/>
            <p:cNvSpPr>
              <a:spLocks/>
            </p:cNvSpPr>
            <p:nvPr/>
          </p:nvSpPr>
          <p:spPr bwMode="auto">
            <a:xfrm>
              <a:off x="220" y="1878"/>
              <a:ext cx="167" cy="167"/>
            </a:xfrm>
            <a:custGeom>
              <a:avLst/>
              <a:gdLst>
                <a:gd name="T0" fmla="*/ 0 w 838"/>
                <a:gd name="T1" fmla="*/ 0 h 832"/>
                <a:gd name="T2" fmla="*/ 0 w 838"/>
                <a:gd name="T3" fmla="*/ 0 h 832"/>
                <a:gd name="T4" fmla="*/ 0 w 838"/>
                <a:gd name="T5" fmla="*/ 0 h 832"/>
                <a:gd name="T6" fmla="*/ 0 w 838"/>
                <a:gd name="T7" fmla="*/ 0 h 832"/>
                <a:gd name="T8" fmla="*/ 0 w 838"/>
                <a:gd name="T9" fmla="*/ 0 h 832"/>
                <a:gd name="T10" fmla="*/ 0 w 838"/>
                <a:gd name="T11" fmla="*/ 0 h 832"/>
                <a:gd name="T12" fmla="*/ 0 w 838"/>
                <a:gd name="T13" fmla="*/ 0 h 832"/>
                <a:gd name="T14" fmla="*/ 0 w 838"/>
                <a:gd name="T15" fmla="*/ 0 h 832"/>
                <a:gd name="T16" fmla="*/ 0 w 838"/>
                <a:gd name="T17" fmla="*/ 0 h 832"/>
                <a:gd name="T18" fmla="*/ 0 w 838"/>
                <a:gd name="T19" fmla="*/ 0 h 832"/>
                <a:gd name="T20" fmla="*/ 0 w 838"/>
                <a:gd name="T21" fmla="*/ 0 h 832"/>
                <a:gd name="T22" fmla="*/ 0 w 838"/>
                <a:gd name="T23" fmla="*/ 0 h 832"/>
                <a:gd name="T24" fmla="*/ 0 w 838"/>
                <a:gd name="T25" fmla="*/ 0 h 832"/>
                <a:gd name="T26" fmla="*/ 0 w 838"/>
                <a:gd name="T27" fmla="*/ 0 h 832"/>
                <a:gd name="T28" fmla="*/ 0 w 838"/>
                <a:gd name="T29" fmla="*/ 0 h 832"/>
                <a:gd name="T30" fmla="*/ 0 w 838"/>
                <a:gd name="T31" fmla="*/ 0 h 832"/>
                <a:gd name="T32" fmla="*/ 0 w 838"/>
                <a:gd name="T33" fmla="*/ 0 h 832"/>
                <a:gd name="T34" fmla="*/ 0 w 838"/>
                <a:gd name="T35" fmla="*/ 0 h 832"/>
                <a:gd name="T36" fmla="*/ 0 w 838"/>
                <a:gd name="T37" fmla="*/ 0 h 832"/>
                <a:gd name="T38" fmla="*/ 0 w 838"/>
                <a:gd name="T39" fmla="*/ 0 h 832"/>
                <a:gd name="T40" fmla="*/ 0 w 838"/>
                <a:gd name="T41" fmla="*/ 0 h 832"/>
                <a:gd name="T42" fmla="*/ 0 w 838"/>
                <a:gd name="T43" fmla="*/ 0 h 832"/>
                <a:gd name="T44" fmla="*/ 0 w 838"/>
                <a:gd name="T45" fmla="*/ 0 h 832"/>
                <a:gd name="T46" fmla="*/ 0 w 838"/>
                <a:gd name="T47" fmla="*/ 0 h 832"/>
                <a:gd name="T48" fmla="*/ 0 w 838"/>
                <a:gd name="T49" fmla="*/ 0 h 832"/>
                <a:gd name="T50" fmla="*/ 0 w 838"/>
                <a:gd name="T51" fmla="*/ 0 h 832"/>
                <a:gd name="T52" fmla="*/ 0 w 838"/>
                <a:gd name="T53" fmla="*/ 0 h 832"/>
                <a:gd name="T54" fmla="*/ 0 w 838"/>
                <a:gd name="T55" fmla="*/ 0 h 832"/>
                <a:gd name="T56" fmla="*/ 0 w 838"/>
                <a:gd name="T57" fmla="*/ 0 h 832"/>
                <a:gd name="T58" fmla="*/ 0 w 838"/>
                <a:gd name="T59" fmla="*/ 0 h 832"/>
                <a:gd name="T60" fmla="*/ 0 w 838"/>
                <a:gd name="T61" fmla="*/ 0 h 832"/>
                <a:gd name="T62" fmla="*/ 0 w 838"/>
                <a:gd name="T63" fmla="*/ 0 h 832"/>
                <a:gd name="T64" fmla="*/ 0 w 838"/>
                <a:gd name="T65" fmla="*/ 0 h 832"/>
                <a:gd name="T66" fmla="*/ 0 w 838"/>
                <a:gd name="T67" fmla="*/ 0 h 832"/>
                <a:gd name="T68" fmla="*/ 0 w 838"/>
                <a:gd name="T69" fmla="*/ 0 h 832"/>
                <a:gd name="T70" fmla="*/ 0 w 838"/>
                <a:gd name="T71" fmla="*/ 0 h 832"/>
                <a:gd name="T72" fmla="*/ 0 w 838"/>
                <a:gd name="T73" fmla="*/ 0 h 832"/>
                <a:gd name="T74" fmla="*/ 0 w 838"/>
                <a:gd name="T75" fmla="*/ 0 h 832"/>
                <a:gd name="T76" fmla="*/ 0 w 838"/>
                <a:gd name="T77" fmla="*/ 0 h 832"/>
                <a:gd name="T78" fmla="*/ 0 w 838"/>
                <a:gd name="T79" fmla="*/ 0 h 832"/>
                <a:gd name="T80" fmla="*/ 0 w 838"/>
                <a:gd name="T81" fmla="*/ 0 h 832"/>
                <a:gd name="T82" fmla="*/ 0 w 838"/>
                <a:gd name="T83" fmla="*/ 0 h 832"/>
                <a:gd name="T84" fmla="*/ 0 w 838"/>
                <a:gd name="T85" fmla="*/ 0 h 832"/>
                <a:gd name="T86" fmla="*/ 0 w 838"/>
                <a:gd name="T87" fmla="*/ 0 h 832"/>
                <a:gd name="T88" fmla="*/ 0 w 838"/>
                <a:gd name="T89" fmla="*/ 0 h 832"/>
                <a:gd name="T90" fmla="*/ 0 w 838"/>
                <a:gd name="T91" fmla="*/ 0 h 832"/>
                <a:gd name="T92" fmla="*/ 0 w 838"/>
                <a:gd name="T93" fmla="*/ 0 h 832"/>
                <a:gd name="T94" fmla="*/ 0 w 838"/>
                <a:gd name="T95" fmla="*/ 0 h 832"/>
                <a:gd name="T96" fmla="*/ 0 w 838"/>
                <a:gd name="T97" fmla="*/ 0 h 832"/>
                <a:gd name="T98" fmla="*/ 0 w 838"/>
                <a:gd name="T99" fmla="*/ 0 h 832"/>
                <a:gd name="T100" fmla="*/ 0 w 838"/>
                <a:gd name="T101" fmla="*/ 0 h 832"/>
                <a:gd name="T102" fmla="*/ 0 w 838"/>
                <a:gd name="T103" fmla="*/ 0 h 832"/>
                <a:gd name="T104" fmla="*/ 0 w 838"/>
                <a:gd name="T105" fmla="*/ 0 h 832"/>
                <a:gd name="T106" fmla="*/ 0 w 838"/>
                <a:gd name="T107" fmla="*/ 0 h 832"/>
                <a:gd name="T108" fmla="*/ 0 w 838"/>
                <a:gd name="T109" fmla="*/ 0 h 832"/>
                <a:gd name="T110" fmla="*/ 0 w 838"/>
                <a:gd name="T111" fmla="*/ 0 h 832"/>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838" h="832">
                  <a:moveTo>
                    <a:pt x="155" y="0"/>
                  </a:moveTo>
                  <a:lnTo>
                    <a:pt x="253" y="30"/>
                  </a:lnTo>
                  <a:lnTo>
                    <a:pt x="298" y="70"/>
                  </a:lnTo>
                  <a:lnTo>
                    <a:pt x="326" y="153"/>
                  </a:lnTo>
                  <a:lnTo>
                    <a:pt x="326" y="228"/>
                  </a:lnTo>
                  <a:lnTo>
                    <a:pt x="311" y="272"/>
                  </a:lnTo>
                  <a:lnTo>
                    <a:pt x="320" y="350"/>
                  </a:lnTo>
                  <a:lnTo>
                    <a:pt x="320" y="408"/>
                  </a:lnTo>
                  <a:lnTo>
                    <a:pt x="306" y="423"/>
                  </a:lnTo>
                  <a:lnTo>
                    <a:pt x="320" y="445"/>
                  </a:lnTo>
                  <a:lnTo>
                    <a:pt x="329" y="467"/>
                  </a:lnTo>
                  <a:lnTo>
                    <a:pt x="311" y="490"/>
                  </a:lnTo>
                  <a:lnTo>
                    <a:pt x="311" y="513"/>
                  </a:lnTo>
                  <a:lnTo>
                    <a:pt x="347" y="521"/>
                  </a:lnTo>
                  <a:lnTo>
                    <a:pt x="343" y="544"/>
                  </a:lnTo>
                  <a:lnTo>
                    <a:pt x="378" y="557"/>
                  </a:lnTo>
                  <a:lnTo>
                    <a:pt x="411" y="548"/>
                  </a:lnTo>
                  <a:lnTo>
                    <a:pt x="433" y="557"/>
                  </a:lnTo>
                  <a:lnTo>
                    <a:pt x="532" y="571"/>
                  </a:lnTo>
                  <a:lnTo>
                    <a:pt x="622" y="567"/>
                  </a:lnTo>
                  <a:lnTo>
                    <a:pt x="679" y="571"/>
                  </a:lnTo>
                  <a:lnTo>
                    <a:pt x="717" y="594"/>
                  </a:lnTo>
                  <a:lnTo>
                    <a:pt x="807" y="594"/>
                  </a:lnTo>
                  <a:lnTo>
                    <a:pt x="838" y="625"/>
                  </a:lnTo>
                  <a:lnTo>
                    <a:pt x="838" y="660"/>
                  </a:lnTo>
                  <a:lnTo>
                    <a:pt x="833" y="719"/>
                  </a:lnTo>
                  <a:lnTo>
                    <a:pt x="762" y="738"/>
                  </a:lnTo>
                  <a:lnTo>
                    <a:pt x="762" y="700"/>
                  </a:lnTo>
                  <a:lnTo>
                    <a:pt x="757" y="669"/>
                  </a:lnTo>
                  <a:lnTo>
                    <a:pt x="743" y="656"/>
                  </a:lnTo>
                  <a:lnTo>
                    <a:pt x="739" y="692"/>
                  </a:lnTo>
                  <a:lnTo>
                    <a:pt x="734" y="738"/>
                  </a:lnTo>
                  <a:lnTo>
                    <a:pt x="717" y="765"/>
                  </a:lnTo>
                  <a:lnTo>
                    <a:pt x="685" y="800"/>
                  </a:lnTo>
                  <a:lnTo>
                    <a:pt x="610" y="818"/>
                  </a:lnTo>
                  <a:lnTo>
                    <a:pt x="550" y="828"/>
                  </a:lnTo>
                  <a:lnTo>
                    <a:pt x="482" y="832"/>
                  </a:lnTo>
                  <a:lnTo>
                    <a:pt x="569" y="782"/>
                  </a:lnTo>
                  <a:lnTo>
                    <a:pt x="627" y="738"/>
                  </a:lnTo>
                  <a:lnTo>
                    <a:pt x="639" y="700"/>
                  </a:lnTo>
                  <a:lnTo>
                    <a:pt x="631" y="669"/>
                  </a:lnTo>
                  <a:lnTo>
                    <a:pt x="582" y="665"/>
                  </a:lnTo>
                  <a:lnTo>
                    <a:pt x="564" y="700"/>
                  </a:lnTo>
                  <a:lnTo>
                    <a:pt x="550" y="742"/>
                  </a:lnTo>
                  <a:lnTo>
                    <a:pt x="505" y="787"/>
                  </a:lnTo>
                  <a:lnTo>
                    <a:pt x="456" y="823"/>
                  </a:lnTo>
                  <a:lnTo>
                    <a:pt x="406" y="828"/>
                  </a:lnTo>
                  <a:lnTo>
                    <a:pt x="329" y="823"/>
                  </a:lnTo>
                  <a:lnTo>
                    <a:pt x="411" y="759"/>
                  </a:lnTo>
                  <a:lnTo>
                    <a:pt x="469" y="727"/>
                  </a:lnTo>
                  <a:lnTo>
                    <a:pt x="514" y="692"/>
                  </a:lnTo>
                  <a:lnTo>
                    <a:pt x="528" y="665"/>
                  </a:lnTo>
                  <a:lnTo>
                    <a:pt x="524" y="637"/>
                  </a:lnTo>
                  <a:lnTo>
                    <a:pt x="497" y="633"/>
                  </a:lnTo>
                  <a:lnTo>
                    <a:pt x="465" y="660"/>
                  </a:lnTo>
                  <a:lnTo>
                    <a:pt x="447" y="697"/>
                  </a:lnTo>
                  <a:lnTo>
                    <a:pt x="406" y="742"/>
                  </a:lnTo>
                  <a:lnTo>
                    <a:pt x="356" y="765"/>
                  </a:lnTo>
                  <a:lnTo>
                    <a:pt x="320" y="787"/>
                  </a:lnTo>
                  <a:lnTo>
                    <a:pt x="280" y="805"/>
                  </a:lnTo>
                  <a:lnTo>
                    <a:pt x="234" y="813"/>
                  </a:lnTo>
                  <a:lnTo>
                    <a:pt x="181" y="813"/>
                  </a:lnTo>
                  <a:lnTo>
                    <a:pt x="129" y="804"/>
                  </a:lnTo>
                  <a:lnTo>
                    <a:pt x="244" y="765"/>
                  </a:lnTo>
                  <a:lnTo>
                    <a:pt x="288" y="742"/>
                  </a:lnTo>
                  <a:lnTo>
                    <a:pt x="320" y="700"/>
                  </a:lnTo>
                  <a:lnTo>
                    <a:pt x="326" y="665"/>
                  </a:lnTo>
                  <a:lnTo>
                    <a:pt x="298" y="665"/>
                  </a:lnTo>
                  <a:lnTo>
                    <a:pt x="285" y="697"/>
                  </a:lnTo>
                  <a:lnTo>
                    <a:pt x="262" y="723"/>
                  </a:lnTo>
                  <a:lnTo>
                    <a:pt x="225" y="751"/>
                  </a:lnTo>
                  <a:lnTo>
                    <a:pt x="185" y="779"/>
                  </a:lnTo>
                  <a:lnTo>
                    <a:pt x="132" y="802"/>
                  </a:lnTo>
                  <a:lnTo>
                    <a:pt x="91" y="787"/>
                  </a:lnTo>
                  <a:lnTo>
                    <a:pt x="72" y="765"/>
                  </a:lnTo>
                  <a:lnTo>
                    <a:pt x="42" y="709"/>
                  </a:lnTo>
                  <a:lnTo>
                    <a:pt x="100" y="697"/>
                  </a:lnTo>
                  <a:lnTo>
                    <a:pt x="212" y="683"/>
                  </a:lnTo>
                  <a:lnTo>
                    <a:pt x="280" y="652"/>
                  </a:lnTo>
                  <a:lnTo>
                    <a:pt x="315" y="621"/>
                  </a:lnTo>
                  <a:lnTo>
                    <a:pt x="329" y="585"/>
                  </a:lnTo>
                  <a:lnTo>
                    <a:pt x="334" y="567"/>
                  </a:lnTo>
                  <a:lnTo>
                    <a:pt x="315" y="567"/>
                  </a:lnTo>
                  <a:lnTo>
                    <a:pt x="293" y="594"/>
                  </a:lnTo>
                  <a:lnTo>
                    <a:pt x="257" y="642"/>
                  </a:lnTo>
                  <a:lnTo>
                    <a:pt x="176" y="669"/>
                  </a:lnTo>
                  <a:lnTo>
                    <a:pt x="100" y="693"/>
                  </a:lnTo>
                  <a:lnTo>
                    <a:pt x="42" y="709"/>
                  </a:lnTo>
                  <a:lnTo>
                    <a:pt x="19" y="616"/>
                  </a:lnTo>
                  <a:lnTo>
                    <a:pt x="14" y="548"/>
                  </a:lnTo>
                  <a:lnTo>
                    <a:pt x="14" y="489"/>
                  </a:lnTo>
                  <a:lnTo>
                    <a:pt x="91" y="530"/>
                  </a:lnTo>
                  <a:lnTo>
                    <a:pt x="181" y="548"/>
                  </a:lnTo>
                  <a:lnTo>
                    <a:pt x="253" y="544"/>
                  </a:lnTo>
                  <a:lnTo>
                    <a:pt x="271" y="536"/>
                  </a:lnTo>
                  <a:lnTo>
                    <a:pt x="280" y="513"/>
                  </a:lnTo>
                  <a:lnTo>
                    <a:pt x="239" y="513"/>
                  </a:lnTo>
                  <a:lnTo>
                    <a:pt x="196" y="526"/>
                  </a:lnTo>
                  <a:lnTo>
                    <a:pt x="88" y="530"/>
                  </a:lnTo>
                  <a:lnTo>
                    <a:pt x="14" y="490"/>
                  </a:lnTo>
                  <a:lnTo>
                    <a:pt x="10" y="405"/>
                  </a:lnTo>
                  <a:lnTo>
                    <a:pt x="5" y="345"/>
                  </a:lnTo>
                  <a:lnTo>
                    <a:pt x="0" y="287"/>
                  </a:lnTo>
                  <a:lnTo>
                    <a:pt x="10" y="188"/>
                  </a:lnTo>
                  <a:lnTo>
                    <a:pt x="32" y="153"/>
                  </a:lnTo>
                  <a:lnTo>
                    <a:pt x="100" y="108"/>
                  </a:lnTo>
                  <a:lnTo>
                    <a:pt x="78" y="113"/>
                  </a:lnTo>
                  <a:lnTo>
                    <a:pt x="10" y="143"/>
                  </a:lnTo>
                  <a:lnTo>
                    <a:pt x="37" y="81"/>
                  </a:lnTo>
                  <a:lnTo>
                    <a:pt x="60" y="48"/>
                  </a:lnTo>
                  <a:lnTo>
                    <a:pt x="78" y="26"/>
                  </a:lnTo>
                  <a:lnTo>
                    <a:pt x="155"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87" name="Freeform 180"/>
            <p:cNvSpPr>
              <a:spLocks/>
            </p:cNvSpPr>
            <p:nvPr/>
          </p:nvSpPr>
          <p:spPr bwMode="auto">
            <a:xfrm>
              <a:off x="231" y="1940"/>
              <a:ext cx="42" cy="38"/>
            </a:xfrm>
            <a:custGeom>
              <a:avLst/>
              <a:gdLst>
                <a:gd name="T0" fmla="*/ 0 w 209"/>
                <a:gd name="T1" fmla="*/ 0 h 187"/>
                <a:gd name="T2" fmla="*/ 0 w 209"/>
                <a:gd name="T3" fmla="*/ 0 h 187"/>
                <a:gd name="T4" fmla="*/ 0 w 209"/>
                <a:gd name="T5" fmla="*/ 0 h 187"/>
                <a:gd name="T6" fmla="*/ 0 w 209"/>
                <a:gd name="T7" fmla="*/ 0 h 187"/>
                <a:gd name="T8" fmla="*/ 0 w 209"/>
                <a:gd name="T9" fmla="*/ 0 h 187"/>
                <a:gd name="T10" fmla="*/ 0 w 209"/>
                <a:gd name="T11" fmla="*/ 0 h 187"/>
                <a:gd name="T12" fmla="*/ 0 w 209"/>
                <a:gd name="T13" fmla="*/ 0 h 187"/>
                <a:gd name="T14" fmla="*/ 0 w 209"/>
                <a:gd name="T15" fmla="*/ 0 h 187"/>
                <a:gd name="T16" fmla="*/ 0 w 209"/>
                <a:gd name="T17" fmla="*/ 0 h 187"/>
                <a:gd name="T18" fmla="*/ 0 w 209"/>
                <a:gd name="T19" fmla="*/ 0 h 187"/>
                <a:gd name="T20" fmla="*/ 0 w 209"/>
                <a:gd name="T21" fmla="*/ 0 h 187"/>
                <a:gd name="T22" fmla="*/ 0 w 209"/>
                <a:gd name="T23" fmla="*/ 0 h 187"/>
                <a:gd name="T24" fmla="*/ 0 w 209"/>
                <a:gd name="T25" fmla="*/ 0 h 187"/>
                <a:gd name="T26" fmla="*/ 0 w 209"/>
                <a:gd name="T27" fmla="*/ 0 h 187"/>
                <a:gd name="T28" fmla="*/ 0 w 209"/>
                <a:gd name="T29" fmla="*/ 0 h 187"/>
                <a:gd name="T30" fmla="*/ 0 w 209"/>
                <a:gd name="T31" fmla="*/ 0 h 187"/>
                <a:gd name="T32" fmla="*/ 0 w 209"/>
                <a:gd name="T33" fmla="*/ 0 h 187"/>
                <a:gd name="T34" fmla="*/ 0 w 209"/>
                <a:gd name="T35" fmla="*/ 0 h 187"/>
                <a:gd name="T36" fmla="*/ 0 w 209"/>
                <a:gd name="T37" fmla="*/ 0 h 187"/>
                <a:gd name="T38" fmla="*/ 0 w 209"/>
                <a:gd name="T39" fmla="*/ 0 h 187"/>
                <a:gd name="T40" fmla="*/ 0 w 209"/>
                <a:gd name="T41" fmla="*/ 0 h 187"/>
                <a:gd name="T42" fmla="*/ 0 w 209"/>
                <a:gd name="T43" fmla="*/ 0 h 187"/>
                <a:gd name="T44" fmla="*/ 0 w 209"/>
                <a:gd name="T45" fmla="*/ 0 h 18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209" h="187">
                  <a:moveTo>
                    <a:pt x="209" y="0"/>
                  </a:moveTo>
                  <a:lnTo>
                    <a:pt x="209" y="15"/>
                  </a:lnTo>
                  <a:lnTo>
                    <a:pt x="182" y="51"/>
                  </a:lnTo>
                  <a:lnTo>
                    <a:pt x="157" y="71"/>
                  </a:lnTo>
                  <a:lnTo>
                    <a:pt x="100" y="113"/>
                  </a:lnTo>
                  <a:lnTo>
                    <a:pt x="77" y="130"/>
                  </a:lnTo>
                  <a:lnTo>
                    <a:pt x="25" y="170"/>
                  </a:lnTo>
                  <a:lnTo>
                    <a:pt x="82" y="152"/>
                  </a:lnTo>
                  <a:lnTo>
                    <a:pt x="140" y="135"/>
                  </a:lnTo>
                  <a:lnTo>
                    <a:pt x="198" y="130"/>
                  </a:lnTo>
                  <a:lnTo>
                    <a:pt x="194" y="147"/>
                  </a:lnTo>
                  <a:lnTo>
                    <a:pt x="100" y="164"/>
                  </a:lnTo>
                  <a:lnTo>
                    <a:pt x="52" y="184"/>
                  </a:lnTo>
                  <a:lnTo>
                    <a:pt x="25" y="187"/>
                  </a:lnTo>
                  <a:lnTo>
                    <a:pt x="2" y="180"/>
                  </a:lnTo>
                  <a:lnTo>
                    <a:pt x="0" y="158"/>
                  </a:lnTo>
                  <a:lnTo>
                    <a:pt x="18" y="141"/>
                  </a:lnTo>
                  <a:lnTo>
                    <a:pt x="44" y="116"/>
                  </a:lnTo>
                  <a:lnTo>
                    <a:pt x="75" y="80"/>
                  </a:lnTo>
                  <a:lnTo>
                    <a:pt x="107" y="40"/>
                  </a:lnTo>
                  <a:lnTo>
                    <a:pt x="144" y="12"/>
                  </a:lnTo>
                  <a:lnTo>
                    <a:pt x="184" y="2"/>
                  </a:lnTo>
                  <a:lnTo>
                    <a:pt x="209" y="0"/>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88" name="Freeform 181"/>
            <p:cNvSpPr>
              <a:spLocks/>
            </p:cNvSpPr>
            <p:nvPr/>
          </p:nvSpPr>
          <p:spPr bwMode="auto">
            <a:xfrm>
              <a:off x="232" y="1909"/>
              <a:ext cx="39" cy="49"/>
            </a:xfrm>
            <a:custGeom>
              <a:avLst/>
              <a:gdLst>
                <a:gd name="T0" fmla="*/ 0 w 192"/>
                <a:gd name="T1" fmla="*/ 0 h 246"/>
                <a:gd name="T2" fmla="*/ 0 w 192"/>
                <a:gd name="T3" fmla="*/ 0 h 246"/>
                <a:gd name="T4" fmla="*/ 0 w 192"/>
                <a:gd name="T5" fmla="*/ 0 h 246"/>
                <a:gd name="T6" fmla="*/ 0 w 192"/>
                <a:gd name="T7" fmla="*/ 0 h 246"/>
                <a:gd name="T8" fmla="*/ 0 w 192"/>
                <a:gd name="T9" fmla="*/ 0 h 246"/>
                <a:gd name="T10" fmla="*/ 0 w 192"/>
                <a:gd name="T11" fmla="*/ 0 h 246"/>
                <a:gd name="T12" fmla="*/ 0 w 192"/>
                <a:gd name="T13" fmla="*/ 0 h 246"/>
                <a:gd name="T14" fmla="*/ 0 w 192"/>
                <a:gd name="T15" fmla="*/ 0 h 246"/>
                <a:gd name="T16" fmla="*/ 0 w 192"/>
                <a:gd name="T17" fmla="*/ 0 h 246"/>
                <a:gd name="T18" fmla="*/ 0 w 192"/>
                <a:gd name="T19" fmla="*/ 0 h 246"/>
                <a:gd name="T20" fmla="*/ 0 w 192"/>
                <a:gd name="T21" fmla="*/ 0 h 246"/>
                <a:gd name="T22" fmla="*/ 0 w 192"/>
                <a:gd name="T23" fmla="*/ 0 h 246"/>
                <a:gd name="T24" fmla="*/ 0 w 192"/>
                <a:gd name="T25" fmla="*/ 0 h 246"/>
                <a:gd name="T26" fmla="*/ 0 w 192"/>
                <a:gd name="T27" fmla="*/ 0 h 246"/>
                <a:gd name="T28" fmla="*/ 0 w 192"/>
                <a:gd name="T29" fmla="*/ 0 h 246"/>
                <a:gd name="T30" fmla="*/ 0 w 192"/>
                <a:gd name="T31" fmla="*/ 0 h 246"/>
                <a:gd name="T32" fmla="*/ 0 w 192"/>
                <a:gd name="T33" fmla="*/ 0 h 24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92" h="246">
                  <a:moveTo>
                    <a:pt x="156" y="0"/>
                  </a:moveTo>
                  <a:lnTo>
                    <a:pt x="183" y="4"/>
                  </a:lnTo>
                  <a:lnTo>
                    <a:pt x="192" y="27"/>
                  </a:lnTo>
                  <a:lnTo>
                    <a:pt x="190" y="46"/>
                  </a:lnTo>
                  <a:lnTo>
                    <a:pt x="174" y="71"/>
                  </a:lnTo>
                  <a:lnTo>
                    <a:pt x="152" y="78"/>
                  </a:lnTo>
                  <a:lnTo>
                    <a:pt x="110" y="106"/>
                  </a:lnTo>
                  <a:lnTo>
                    <a:pt x="69" y="140"/>
                  </a:lnTo>
                  <a:lnTo>
                    <a:pt x="41" y="184"/>
                  </a:lnTo>
                  <a:lnTo>
                    <a:pt x="8" y="231"/>
                  </a:lnTo>
                  <a:lnTo>
                    <a:pt x="0" y="246"/>
                  </a:lnTo>
                  <a:lnTo>
                    <a:pt x="8" y="190"/>
                  </a:lnTo>
                  <a:lnTo>
                    <a:pt x="16" y="141"/>
                  </a:lnTo>
                  <a:lnTo>
                    <a:pt x="31" y="99"/>
                  </a:lnTo>
                  <a:lnTo>
                    <a:pt x="57" y="60"/>
                  </a:lnTo>
                  <a:lnTo>
                    <a:pt x="128" y="6"/>
                  </a:lnTo>
                  <a:lnTo>
                    <a:pt x="156" y="0"/>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89" name="Freeform 182"/>
            <p:cNvSpPr>
              <a:spLocks/>
            </p:cNvSpPr>
            <p:nvPr/>
          </p:nvSpPr>
          <p:spPr bwMode="auto">
            <a:xfrm>
              <a:off x="237" y="1860"/>
              <a:ext cx="41" cy="29"/>
            </a:xfrm>
            <a:custGeom>
              <a:avLst/>
              <a:gdLst>
                <a:gd name="T0" fmla="*/ 0 w 204"/>
                <a:gd name="T1" fmla="*/ 0 h 141"/>
                <a:gd name="T2" fmla="*/ 0 w 204"/>
                <a:gd name="T3" fmla="*/ 0 h 141"/>
                <a:gd name="T4" fmla="*/ 0 w 204"/>
                <a:gd name="T5" fmla="*/ 0 h 141"/>
                <a:gd name="T6" fmla="*/ 0 w 204"/>
                <a:gd name="T7" fmla="*/ 0 h 141"/>
                <a:gd name="T8" fmla="*/ 0 w 204"/>
                <a:gd name="T9" fmla="*/ 0 h 141"/>
                <a:gd name="T10" fmla="*/ 0 w 204"/>
                <a:gd name="T11" fmla="*/ 0 h 141"/>
                <a:gd name="T12" fmla="*/ 0 w 204"/>
                <a:gd name="T13" fmla="*/ 0 h 141"/>
                <a:gd name="T14" fmla="*/ 0 w 204"/>
                <a:gd name="T15" fmla="*/ 0 h 141"/>
                <a:gd name="T16" fmla="*/ 0 w 204"/>
                <a:gd name="T17" fmla="*/ 0 h 141"/>
                <a:gd name="T18" fmla="*/ 0 w 204"/>
                <a:gd name="T19" fmla="*/ 0 h 1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4" h="141">
                  <a:moveTo>
                    <a:pt x="204" y="141"/>
                  </a:moveTo>
                  <a:lnTo>
                    <a:pt x="169" y="110"/>
                  </a:lnTo>
                  <a:lnTo>
                    <a:pt x="111" y="89"/>
                  </a:lnTo>
                  <a:lnTo>
                    <a:pt x="71" y="78"/>
                  </a:lnTo>
                  <a:lnTo>
                    <a:pt x="0" y="0"/>
                  </a:lnTo>
                  <a:lnTo>
                    <a:pt x="53" y="30"/>
                  </a:lnTo>
                  <a:lnTo>
                    <a:pt x="103" y="51"/>
                  </a:lnTo>
                  <a:lnTo>
                    <a:pt x="138" y="69"/>
                  </a:lnTo>
                  <a:lnTo>
                    <a:pt x="155" y="89"/>
                  </a:lnTo>
                  <a:lnTo>
                    <a:pt x="204" y="141"/>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90" name="Freeform 183"/>
            <p:cNvSpPr>
              <a:spLocks/>
            </p:cNvSpPr>
            <p:nvPr/>
          </p:nvSpPr>
          <p:spPr bwMode="auto">
            <a:xfrm>
              <a:off x="286" y="1913"/>
              <a:ext cx="23" cy="73"/>
            </a:xfrm>
            <a:custGeom>
              <a:avLst/>
              <a:gdLst>
                <a:gd name="T0" fmla="*/ 0 w 115"/>
                <a:gd name="T1" fmla="*/ 0 h 368"/>
                <a:gd name="T2" fmla="*/ 0 w 115"/>
                <a:gd name="T3" fmla="*/ 0 h 368"/>
                <a:gd name="T4" fmla="*/ 0 w 115"/>
                <a:gd name="T5" fmla="*/ 0 h 368"/>
                <a:gd name="T6" fmla="*/ 0 w 115"/>
                <a:gd name="T7" fmla="*/ 0 h 368"/>
                <a:gd name="T8" fmla="*/ 0 w 115"/>
                <a:gd name="T9" fmla="*/ 0 h 368"/>
                <a:gd name="T10" fmla="*/ 0 w 115"/>
                <a:gd name="T11" fmla="*/ 0 h 368"/>
                <a:gd name="T12" fmla="*/ 0 w 115"/>
                <a:gd name="T13" fmla="*/ 0 h 368"/>
                <a:gd name="T14" fmla="*/ 0 w 115"/>
                <a:gd name="T15" fmla="*/ 0 h 368"/>
                <a:gd name="T16" fmla="*/ 0 w 115"/>
                <a:gd name="T17" fmla="*/ 0 h 368"/>
                <a:gd name="T18" fmla="*/ 0 w 115"/>
                <a:gd name="T19" fmla="*/ 0 h 368"/>
                <a:gd name="T20" fmla="*/ 0 w 115"/>
                <a:gd name="T21" fmla="*/ 0 h 368"/>
                <a:gd name="T22" fmla="*/ 0 w 115"/>
                <a:gd name="T23" fmla="*/ 0 h 368"/>
                <a:gd name="T24" fmla="*/ 0 w 115"/>
                <a:gd name="T25" fmla="*/ 0 h 368"/>
                <a:gd name="T26" fmla="*/ 0 w 115"/>
                <a:gd name="T27" fmla="*/ 0 h 368"/>
                <a:gd name="T28" fmla="*/ 0 w 115"/>
                <a:gd name="T29" fmla="*/ 0 h 368"/>
                <a:gd name="T30" fmla="*/ 0 w 115"/>
                <a:gd name="T31" fmla="*/ 0 h 368"/>
                <a:gd name="T32" fmla="*/ 0 w 115"/>
                <a:gd name="T33" fmla="*/ 0 h 368"/>
                <a:gd name="T34" fmla="*/ 0 w 115"/>
                <a:gd name="T35" fmla="*/ 0 h 368"/>
                <a:gd name="T36" fmla="*/ 0 w 115"/>
                <a:gd name="T37" fmla="*/ 0 h 36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15" h="368">
                  <a:moveTo>
                    <a:pt x="115" y="368"/>
                  </a:moveTo>
                  <a:lnTo>
                    <a:pt x="58" y="368"/>
                  </a:lnTo>
                  <a:lnTo>
                    <a:pt x="40" y="364"/>
                  </a:lnTo>
                  <a:lnTo>
                    <a:pt x="40" y="349"/>
                  </a:lnTo>
                  <a:lnTo>
                    <a:pt x="28" y="336"/>
                  </a:lnTo>
                  <a:lnTo>
                    <a:pt x="9" y="323"/>
                  </a:lnTo>
                  <a:lnTo>
                    <a:pt x="19" y="309"/>
                  </a:lnTo>
                  <a:lnTo>
                    <a:pt x="19" y="291"/>
                  </a:lnTo>
                  <a:lnTo>
                    <a:pt x="5" y="269"/>
                  </a:lnTo>
                  <a:lnTo>
                    <a:pt x="5" y="246"/>
                  </a:lnTo>
                  <a:lnTo>
                    <a:pt x="14" y="219"/>
                  </a:lnTo>
                  <a:lnTo>
                    <a:pt x="14" y="161"/>
                  </a:lnTo>
                  <a:lnTo>
                    <a:pt x="0" y="107"/>
                  </a:lnTo>
                  <a:lnTo>
                    <a:pt x="5" y="67"/>
                  </a:lnTo>
                  <a:lnTo>
                    <a:pt x="5" y="0"/>
                  </a:lnTo>
                  <a:lnTo>
                    <a:pt x="40" y="101"/>
                  </a:lnTo>
                  <a:lnTo>
                    <a:pt x="71" y="197"/>
                  </a:lnTo>
                  <a:lnTo>
                    <a:pt x="93" y="300"/>
                  </a:lnTo>
                  <a:lnTo>
                    <a:pt x="115" y="368"/>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91" name="Freeform 184"/>
            <p:cNvSpPr>
              <a:spLocks/>
            </p:cNvSpPr>
            <p:nvPr/>
          </p:nvSpPr>
          <p:spPr bwMode="auto">
            <a:xfrm>
              <a:off x="233" y="1992"/>
              <a:ext cx="41" cy="14"/>
            </a:xfrm>
            <a:custGeom>
              <a:avLst/>
              <a:gdLst>
                <a:gd name="T0" fmla="*/ 0 w 206"/>
                <a:gd name="T1" fmla="*/ 0 h 69"/>
                <a:gd name="T2" fmla="*/ 0 w 206"/>
                <a:gd name="T3" fmla="*/ 0 h 69"/>
                <a:gd name="T4" fmla="*/ 0 w 206"/>
                <a:gd name="T5" fmla="*/ 0 h 69"/>
                <a:gd name="T6" fmla="*/ 0 w 206"/>
                <a:gd name="T7" fmla="*/ 0 h 69"/>
                <a:gd name="T8" fmla="*/ 0 w 206"/>
                <a:gd name="T9" fmla="*/ 0 h 69"/>
                <a:gd name="T10" fmla="*/ 0 w 206"/>
                <a:gd name="T11" fmla="*/ 0 h 69"/>
                <a:gd name="T12" fmla="*/ 0 w 206"/>
                <a:gd name="T13" fmla="*/ 0 h 69"/>
                <a:gd name="T14" fmla="*/ 0 w 206"/>
                <a:gd name="T15" fmla="*/ 0 h 69"/>
                <a:gd name="T16" fmla="*/ 0 w 206"/>
                <a:gd name="T17" fmla="*/ 0 h 69"/>
                <a:gd name="T18" fmla="*/ 0 w 206"/>
                <a:gd name="T19" fmla="*/ 0 h 69"/>
                <a:gd name="T20" fmla="*/ 0 w 206"/>
                <a:gd name="T21" fmla="*/ 0 h 6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06" h="69">
                  <a:moveTo>
                    <a:pt x="42" y="34"/>
                  </a:moveTo>
                  <a:lnTo>
                    <a:pt x="87" y="15"/>
                  </a:lnTo>
                  <a:lnTo>
                    <a:pt x="129" y="3"/>
                  </a:lnTo>
                  <a:lnTo>
                    <a:pt x="184" y="0"/>
                  </a:lnTo>
                  <a:lnTo>
                    <a:pt x="206" y="4"/>
                  </a:lnTo>
                  <a:lnTo>
                    <a:pt x="196" y="26"/>
                  </a:lnTo>
                  <a:lnTo>
                    <a:pt x="174" y="43"/>
                  </a:lnTo>
                  <a:lnTo>
                    <a:pt x="126" y="57"/>
                  </a:lnTo>
                  <a:lnTo>
                    <a:pt x="50" y="69"/>
                  </a:lnTo>
                  <a:lnTo>
                    <a:pt x="0" y="65"/>
                  </a:lnTo>
                  <a:lnTo>
                    <a:pt x="42" y="34"/>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92" name="Freeform 185"/>
            <p:cNvSpPr>
              <a:spLocks/>
            </p:cNvSpPr>
            <p:nvPr/>
          </p:nvSpPr>
          <p:spPr bwMode="auto">
            <a:xfrm>
              <a:off x="284" y="1999"/>
              <a:ext cx="25" cy="31"/>
            </a:xfrm>
            <a:custGeom>
              <a:avLst/>
              <a:gdLst>
                <a:gd name="T0" fmla="*/ 0 w 124"/>
                <a:gd name="T1" fmla="*/ 0 h 154"/>
                <a:gd name="T2" fmla="*/ 0 w 124"/>
                <a:gd name="T3" fmla="*/ 0 h 154"/>
                <a:gd name="T4" fmla="*/ 0 w 124"/>
                <a:gd name="T5" fmla="*/ 0 h 154"/>
                <a:gd name="T6" fmla="*/ 0 w 124"/>
                <a:gd name="T7" fmla="*/ 0 h 154"/>
                <a:gd name="T8" fmla="*/ 0 w 124"/>
                <a:gd name="T9" fmla="*/ 0 h 154"/>
                <a:gd name="T10" fmla="*/ 0 w 124"/>
                <a:gd name="T11" fmla="*/ 0 h 154"/>
                <a:gd name="T12" fmla="*/ 0 w 124"/>
                <a:gd name="T13" fmla="*/ 0 h 154"/>
                <a:gd name="T14" fmla="*/ 0 w 124"/>
                <a:gd name="T15" fmla="*/ 0 h 154"/>
                <a:gd name="T16" fmla="*/ 0 w 124"/>
                <a:gd name="T17" fmla="*/ 0 h 154"/>
                <a:gd name="T18" fmla="*/ 0 w 124"/>
                <a:gd name="T19" fmla="*/ 0 h 154"/>
                <a:gd name="T20" fmla="*/ 0 w 124"/>
                <a:gd name="T21" fmla="*/ 0 h 154"/>
                <a:gd name="T22" fmla="*/ 0 w 124"/>
                <a:gd name="T23" fmla="*/ 0 h 154"/>
                <a:gd name="T24" fmla="*/ 0 w 124"/>
                <a:gd name="T25" fmla="*/ 0 h 15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24" h="154">
                  <a:moveTo>
                    <a:pt x="67" y="43"/>
                  </a:moveTo>
                  <a:lnTo>
                    <a:pt x="82" y="9"/>
                  </a:lnTo>
                  <a:lnTo>
                    <a:pt x="106" y="0"/>
                  </a:lnTo>
                  <a:lnTo>
                    <a:pt x="122" y="7"/>
                  </a:lnTo>
                  <a:lnTo>
                    <a:pt x="124" y="25"/>
                  </a:lnTo>
                  <a:lnTo>
                    <a:pt x="114" y="55"/>
                  </a:lnTo>
                  <a:lnTo>
                    <a:pt x="95" y="82"/>
                  </a:lnTo>
                  <a:lnTo>
                    <a:pt x="73" y="108"/>
                  </a:lnTo>
                  <a:lnTo>
                    <a:pt x="45" y="133"/>
                  </a:lnTo>
                  <a:lnTo>
                    <a:pt x="0" y="154"/>
                  </a:lnTo>
                  <a:lnTo>
                    <a:pt x="40" y="110"/>
                  </a:lnTo>
                  <a:lnTo>
                    <a:pt x="53" y="78"/>
                  </a:lnTo>
                  <a:lnTo>
                    <a:pt x="67" y="43"/>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93" name="Freeform 186"/>
            <p:cNvSpPr>
              <a:spLocks/>
            </p:cNvSpPr>
            <p:nvPr/>
          </p:nvSpPr>
          <p:spPr bwMode="auto">
            <a:xfrm>
              <a:off x="208" y="1836"/>
              <a:ext cx="60" cy="37"/>
            </a:xfrm>
            <a:custGeom>
              <a:avLst/>
              <a:gdLst>
                <a:gd name="T0" fmla="*/ 0 w 298"/>
                <a:gd name="T1" fmla="*/ 0 h 186"/>
                <a:gd name="T2" fmla="*/ 0 w 298"/>
                <a:gd name="T3" fmla="*/ 0 h 186"/>
                <a:gd name="T4" fmla="*/ 0 w 298"/>
                <a:gd name="T5" fmla="*/ 0 h 186"/>
                <a:gd name="T6" fmla="*/ 0 w 298"/>
                <a:gd name="T7" fmla="*/ 0 h 186"/>
                <a:gd name="T8" fmla="*/ 0 w 298"/>
                <a:gd name="T9" fmla="*/ 0 h 186"/>
                <a:gd name="T10" fmla="*/ 0 w 298"/>
                <a:gd name="T11" fmla="*/ 0 h 186"/>
                <a:gd name="T12" fmla="*/ 0 w 298"/>
                <a:gd name="T13" fmla="*/ 0 h 186"/>
                <a:gd name="T14" fmla="*/ 0 w 298"/>
                <a:gd name="T15" fmla="*/ 0 h 186"/>
                <a:gd name="T16" fmla="*/ 0 w 298"/>
                <a:gd name="T17" fmla="*/ 0 h 186"/>
                <a:gd name="T18" fmla="*/ 0 w 298"/>
                <a:gd name="T19" fmla="*/ 0 h 186"/>
                <a:gd name="T20" fmla="*/ 0 w 298"/>
                <a:gd name="T21" fmla="*/ 0 h 186"/>
                <a:gd name="T22" fmla="*/ 0 w 298"/>
                <a:gd name="T23" fmla="*/ 0 h 18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98" h="186">
                  <a:moveTo>
                    <a:pt x="298" y="186"/>
                  </a:moveTo>
                  <a:lnTo>
                    <a:pt x="289" y="109"/>
                  </a:lnTo>
                  <a:lnTo>
                    <a:pt x="226" y="82"/>
                  </a:lnTo>
                  <a:lnTo>
                    <a:pt x="142" y="49"/>
                  </a:lnTo>
                  <a:lnTo>
                    <a:pt x="80" y="25"/>
                  </a:lnTo>
                  <a:lnTo>
                    <a:pt x="23" y="0"/>
                  </a:lnTo>
                  <a:lnTo>
                    <a:pt x="0" y="53"/>
                  </a:lnTo>
                  <a:lnTo>
                    <a:pt x="55" y="84"/>
                  </a:lnTo>
                  <a:lnTo>
                    <a:pt x="119" y="107"/>
                  </a:lnTo>
                  <a:lnTo>
                    <a:pt x="168" y="122"/>
                  </a:lnTo>
                  <a:lnTo>
                    <a:pt x="229" y="154"/>
                  </a:lnTo>
                  <a:lnTo>
                    <a:pt x="298" y="186"/>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grpSp>
      <p:grpSp>
        <p:nvGrpSpPr>
          <p:cNvPr id="194" name="Group 187"/>
          <p:cNvGrpSpPr>
            <a:grpSpLocks/>
          </p:cNvGrpSpPr>
          <p:nvPr/>
        </p:nvGrpSpPr>
        <p:grpSpPr bwMode="auto">
          <a:xfrm>
            <a:off x="1794400" y="3397763"/>
            <a:ext cx="123814" cy="155175"/>
            <a:chOff x="141" y="2010"/>
            <a:chExt cx="123" cy="167"/>
          </a:xfrm>
        </p:grpSpPr>
        <p:sp>
          <p:nvSpPr>
            <p:cNvPr id="195" name="Freeform 188"/>
            <p:cNvSpPr>
              <a:spLocks/>
            </p:cNvSpPr>
            <p:nvPr/>
          </p:nvSpPr>
          <p:spPr bwMode="auto">
            <a:xfrm>
              <a:off x="141" y="2010"/>
              <a:ext cx="123" cy="167"/>
            </a:xfrm>
            <a:custGeom>
              <a:avLst/>
              <a:gdLst>
                <a:gd name="T0" fmla="*/ 0 w 617"/>
                <a:gd name="T1" fmla="*/ 0 h 835"/>
                <a:gd name="T2" fmla="*/ 0 w 617"/>
                <a:gd name="T3" fmla="*/ 0 h 835"/>
                <a:gd name="T4" fmla="*/ 0 w 617"/>
                <a:gd name="T5" fmla="*/ 0 h 835"/>
                <a:gd name="T6" fmla="*/ 0 w 617"/>
                <a:gd name="T7" fmla="*/ 0 h 835"/>
                <a:gd name="T8" fmla="*/ 0 w 617"/>
                <a:gd name="T9" fmla="*/ 0 h 835"/>
                <a:gd name="T10" fmla="*/ 0 w 617"/>
                <a:gd name="T11" fmla="*/ 0 h 835"/>
                <a:gd name="T12" fmla="*/ 0 w 617"/>
                <a:gd name="T13" fmla="*/ 0 h 835"/>
                <a:gd name="T14" fmla="*/ 0 w 617"/>
                <a:gd name="T15" fmla="*/ 0 h 835"/>
                <a:gd name="T16" fmla="*/ 0 w 617"/>
                <a:gd name="T17" fmla="*/ 0 h 835"/>
                <a:gd name="T18" fmla="*/ 0 w 617"/>
                <a:gd name="T19" fmla="*/ 0 h 835"/>
                <a:gd name="T20" fmla="*/ 0 w 617"/>
                <a:gd name="T21" fmla="*/ 0 h 835"/>
                <a:gd name="T22" fmla="*/ 0 w 617"/>
                <a:gd name="T23" fmla="*/ 0 h 835"/>
                <a:gd name="T24" fmla="*/ 0 w 617"/>
                <a:gd name="T25" fmla="*/ 0 h 835"/>
                <a:gd name="T26" fmla="*/ 0 w 617"/>
                <a:gd name="T27" fmla="*/ 0 h 835"/>
                <a:gd name="T28" fmla="*/ 0 w 617"/>
                <a:gd name="T29" fmla="*/ 0 h 835"/>
                <a:gd name="T30" fmla="*/ 0 w 617"/>
                <a:gd name="T31" fmla="*/ 0 h 835"/>
                <a:gd name="T32" fmla="*/ 0 w 617"/>
                <a:gd name="T33" fmla="*/ 0 h 835"/>
                <a:gd name="T34" fmla="*/ 0 w 617"/>
                <a:gd name="T35" fmla="*/ 0 h 835"/>
                <a:gd name="T36" fmla="*/ 0 w 617"/>
                <a:gd name="T37" fmla="*/ 0 h 835"/>
                <a:gd name="T38" fmla="*/ 0 w 617"/>
                <a:gd name="T39" fmla="*/ 0 h 835"/>
                <a:gd name="T40" fmla="*/ 0 w 617"/>
                <a:gd name="T41" fmla="*/ 0 h 835"/>
                <a:gd name="T42" fmla="*/ 0 w 617"/>
                <a:gd name="T43" fmla="*/ 0 h 835"/>
                <a:gd name="T44" fmla="*/ 0 w 617"/>
                <a:gd name="T45" fmla="*/ 0 h 835"/>
                <a:gd name="T46" fmla="*/ 0 w 617"/>
                <a:gd name="T47" fmla="*/ 0 h 835"/>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617" h="835">
                  <a:moveTo>
                    <a:pt x="342" y="123"/>
                  </a:moveTo>
                  <a:lnTo>
                    <a:pt x="229" y="113"/>
                  </a:lnTo>
                  <a:lnTo>
                    <a:pt x="160" y="96"/>
                  </a:lnTo>
                  <a:lnTo>
                    <a:pt x="139" y="64"/>
                  </a:lnTo>
                  <a:lnTo>
                    <a:pt x="139" y="38"/>
                  </a:lnTo>
                  <a:lnTo>
                    <a:pt x="121" y="15"/>
                  </a:lnTo>
                  <a:lnTo>
                    <a:pt x="58" y="0"/>
                  </a:lnTo>
                  <a:lnTo>
                    <a:pt x="0" y="5"/>
                  </a:lnTo>
                  <a:lnTo>
                    <a:pt x="70" y="650"/>
                  </a:lnTo>
                  <a:lnTo>
                    <a:pt x="121" y="710"/>
                  </a:lnTo>
                  <a:lnTo>
                    <a:pt x="183" y="768"/>
                  </a:lnTo>
                  <a:lnTo>
                    <a:pt x="273" y="813"/>
                  </a:lnTo>
                  <a:lnTo>
                    <a:pt x="377" y="827"/>
                  </a:lnTo>
                  <a:lnTo>
                    <a:pt x="518" y="835"/>
                  </a:lnTo>
                  <a:lnTo>
                    <a:pt x="599" y="823"/>
                  </a:lnTo>
                  <a:lnTo>
                    <a:pt x="617" y="777"/>
                  </a:lnTo>
                  <a:lnTo>
                    <a:pt x="608" y="718"/>
                  </a:lnTo>
                  <a:lnTo>
                    <a:pt x="550" y="537"/>
                  </a:lnTo>
                  <a:lnTo>
                    <a:pt x="500" y="357"/>
                  </a:lnTo>
                  <a:lnTo>
                    <a:pt x="478" y="221"/>
                  </a:lnTo>
                  <a:lnTo>
                    <a:pt x="478" y="186"/>
                  </a:lnTo>
                  <a:lnTo>
                    <a:pt x="446" y="136"/>
                  </a:lnTo>
                  <a:lnTo>
                    <a:pt x="409" y="123"/>
                  </a:lnTo>
                  <a:lnTo>
                    <a:pt x="342" y="123"/>
                  </a:lnTo>
                  <a:close/>
                </a:path>
              </a:pathLst>
            </a:custGeom>
            <a:solidFill>
              <a:srgbClr val="404040"/>
            </a:solidFill>
            <a:ln w="3175">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196" name="Freeform 189"/>
            <p:cNvSpPr>
              <a:spLocks/>
            </p:cNvSpPr>
            <p:nvPr/>
          </p:nvSpPr>
          <p:spPr bwMode="auto">
            <a:xfrm>
              <a:off x="143" y="2019"/>
              <a:ext cx="106" cy="153"/>
            </a:xfrm>
            <a:custGeom>
              <a:avLst/>
              <a:gdLst>
                <a:gd name="T0" fmla="*/ 0 w 531"/>
                <a:gd name="T1" fmla="*/ 0 h 766"/>
                <a:gd name="T2" fmla="*/ 0 w 531"/>
                <a:gd name="T3" fmla="*/ 0 h 766"/>
                <a:gd name="T4" fmla="*/ 0 w 531"/>
                <a:gd name="T5" fmla="*/ 0 h 766"/>
                <a:gd name="T6" fmla="*/ 0 w 531"/>
                <a:gd name="T7" fmla="*/ 0 h 766"/>
                <a:gd name="T8" fmla="*/ 0 w 531"/>
                <a:gd name="T9" fmla="*/ 0 h 766"/>
                <a:gd name="T10" fmla="*/ 0 w 531"/>
                <a:gd name="T11" fmla="*/ 0 h 766"/>
                <a:gd name="T12" fmla="*/ 0 w 531"/>
                <a:gd name="T13" fmla="*/ 0 h 766"/>
                <a:gd name="T14" fmla="*/ 0 w 531"/>
                <a:gd name="T15" fmla="*/ 0 h 766"/>
                <a:gd name="T16" fmla="*/ 0 w 531"/>
                <a:gd name="T17" fmla="*/ 0 h 766"/>
                <a:gd name="T18" fmla="*/ 0 w 531"/>
                <a:gd name="T19" fmla="*/ 0 h 766"/>
                <a:gd name="T20" fmla="*/ 0 w 531"/>
                <a:gd name="T21" fmla="*/ 0 h 766"/>
                <a:gd name="T22" fmla="*/ 0 w 531"/>
                <a:gd name="T23" fmla="*/ 0 h 766"/>
                <a:gd name="T24" fmla="*/ 0 w 531"/>
                <a:gd name="T25" fmla="*/ 0 h 766"/>
                <a:gd name="T26" fmla="*/ 0 w 531"/>
                <a:gd name="T27" fmla="*/ 0 h 766"/>
                <a:gd name="T28" fmla="*/ 0 w 531"/>
                <a:gd name="T29" fmla="*/ 0 h 766"/>
                <a:gd name="T30" fmla="*/ 0 w 531"/>
                <a:gd name="T31" fmla="*/ 0 h 766"/>
                <a:gd name="T32" fmla="*/ 0 w 531"/>
                <a:gd name="T33" fmla="*/ 0 h 766"/>
                <a:gd name="T34" fmla="*/ 0 w 531"/>
                <a:gd name="T35" fmla="*/ 0 h 766"/>
                <a:gd name="T36" fmla="*/ 0 w 531"/>
                <a:gd name="T37" fmla="*/ 0 h 766"/>
                <a:gd name="T38" fmla="*/ 0 w 531"/>
                <a:gd name="T39" fmla="*/ 0 h 766"/>
                <a:gd name="T40" fmla="*/ 0 w 531"/>
                <a:gd name="T41" fmla="*/ 0 h 76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531" h="766">
                  <a:moveTo>
                    <a:pt x="347" y="154"/>
                  </a:moveTo>
                  <a:lnTo>
                    <a:pt x="248" y="150"/>
                  </a:lnTo>
                  <a:lnTo>
                    <a:pt x="143" y="131"/>
                  </a:lnTo>
                  <a:lnTo>
                    <a:pt x="81" y="99"/>
                  </a:lnTo>
                  <a:lnTo>
                    <a:pt x="46" y="72"/>
                  </a:lnTo>
                  <a:lnTo>
                    <a:pt x="0" y="0"/>
                  </a:lnTo>
                  <a:lnTo>
                    <a:pt x="67" y="589"/>
                  </a:lnTo>
                  <a:lnTo>
                    <a:pt x="113" y="643"/>
                  </a:lnTo>
                  <a:lnTo>
                    <a:pt x="162" y="694"/>
                  </a:lnTo>
                  <a:lnTo>
                    <a:pt x="225" y="729"/>
                  </a:lnTo>
                  <a:lnTo>
                    <a:pt x="279" y="747"/>
                  </a:lnTo>
                  <a:lnTo>
                    <a:pt x="347" y="756"/>
                  </a:lnTo>
                  <a:lnTo>
                    <a:pt x="409" y="766"/>
                  </a:lnTo>
                  <a:lnTo>
                    <a:pt x="480" y="766"/>
                  </a:lnTo>
                  <a:lnTo>
                    <a:pt x="512" y="756"/>
                  </a:lnTo>
                  <a:lnTo>
                    <a:pt x="531" y="729"/>
                  </a:lnTo>
                  <a:lnTo>
                    <a:pt x="522" y="685"/>
                  </a:lnTo>
                  <a:lnTo>
                    <a:pt x="476" y="581"/>
                  </a:lnTo>
                  <a:lnTo>
                    <a:pt x="399" y="229"/>
                  </a:lnTo>
                  <a:lnTo>
                    <a:pt x="387" y="180"/>
                  </a:lnTo>
                  <a:lnTo>
                    <a:pt x="347" y="154"/>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grpSp>
      <p:sp>
        <p:nvSpPr>
          <p:cNvPr id="197" name="Freeform 190"/>
          <p:cNvSpPr>
            <a:spLocks/>
          </p:cNvSpPr>
          <p:nvPr/>
        </p:nvSpPr>
        <p:spPr bwMode="auto">
          <a:xfrm>
            <a:off x="2098400" y="3574309"/>
            <a:ext cx="9060" cy="131016"/>
          </a:xfrm>
          <a:custGeom>
            <a:avLst/>
            <a:gdLst>
              <a:gd name="T0" fmla="*/ 2147483646 w 43"/>
              <a:gd name="T1" fmla="*/ 0 h 703"/>
              <a:gd name="T2" fmla="*/ 2147483646 w 43"/>
              <a:gd name="T3" fmla="*/ 2147483646 h 703"/>
              <a:gd name="T4" fmla="*/ 2147483646 w 43"/>
              <a:gd name="T5" fmla="*/ 2147483646 h 703"/>
              <a:gd name="T6" fmla="*/ 2147483646 w 43"/>
              <a:gd name="T7" fmla="*/ 2147483646 h 703"/>
              <a:gd name="T8" fmla="*/ 2147483646 w 43"/>
              <a:gd name="T9" fmla="*/ 2147483646 h 703"/>
              <a:gd name="T10" fmla="*/ 2147483646 w 43"/>
              <a:gd name="T11" fmla="*/ 2147483646 h 703"/>
              <a:gd name="T12" fmla="*/ 2147483646 w 43"/>
              <a:gd name="T13" fmla="*/ 2147483646 h 703"/>
              <a:gd name="T14" fmla="*/ 0 w 43"/>
              <a:gd name="T15" fmla="*/ 2147483646 h 703"/>
              <a:gd name="T16" fmla="*/ 2147483646 w 43"/>
              <a:gd name="T17" fmla="*/ 2147483646 h 703"/>
              <a:gd name="T18" fmla="*/ 2147483646 w 43"/>
              <a:gd name="T19" fmla="*/ 2147483646 h 703"/>
              <a:gd name="T20" fmla="*/ 2147483646 w 43"/>
              <a:gd name="T21" fmla="*/ 2147483646 h 703"/>
              <a:gd name="T22" fmla="*/ 2147483646 w 43"/>
              <a:gd name="T23" fmla="*/ 2147483646 h 703"/>
              <a:gd name="T24" fmla="*/ 2147483646 w 43"/>
              <a:gd name="T25" fmla="*/ 2147483646 h 703"/>
              <a:gd name="T26" fmla="*/ 2147483646 w 43"/>
              <a:gd name="T27" fmla="*/ 2147483646 h 703"/>
              <a:gd name="T28" fmla="*/ 2147483646 w 43"/>
              <a:gd name="T29" fmla="*/ 0 h 70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43" h="703">
                <a:moveTo>
                  <a:pt x="29" y="0"/>
                </a:moveTo>
                <a:lnTo>
                  <a:pt x="43" y="36"/>
                </a:lnTo>
                <a:lnTo>
                  <a:pt x="27" y="63"/>
                </a:lnTo>
                <a:lnTo>
                  <a:pt x="14" y="122"/>
                </a:lnTo>
                <a:lnTo>
                  <a:pt x="32" y="176"/>
                </a:lnTo>
                <a:lnTo>
                  <a:pt x="21" y="491"/>
                </a:lnTo>
                <a:lnTo>
                  <a:pt x="21" y="693"/>
                </a:lnTo>
                <a:lnTo>
                  <a:pt x="0" y="703"/>
                </a:lnTo>
                <a:lnTo>
                  <a:pt x="2" y="284"/>
                </a:lnTo>
                <a:lnTo>
                  <a:pt x="21" y="184"/>
                </a:lnTo>
                <a:lnTo>
                  <a:pt x="10" y="137"/>
                </a:lnTo>
                <a:lnTo>
                  <a:pt x="4" y="120"/>
                </a:lnTo>
                <a:lnTo>
                  <a:pt x="12" y="69"/>
                </a:lnTo>
                <a:lnTo>
                  <a:pt x="27" y="40"/>
                </a:lnTo>
                <a:lnTo>
                  <a:pt x="29"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98" name="Freeform 191"/>
          <p:cNvSpPr>
            <a:spLocks/>
          </p:cNvSpPr>
          <p:nvPr/>
        </p:nvSpPr>
        <p:spPr bwMode="auto">
          <a:xfrm>
            <a:off x="2062162" y="3576168"/>
            <a:ext cx="22145" cy="6505"/>
          </a:xfrm>
          <a:custGeom>
            <a:avLst/>
            <a:gdLst>
              <a:gd name="T0" fmla="*/ 2147483646 w 112"/>
              <a:gd name="T1" fmla="*/ 0 h 36"/>
              <a:gd name="T2" fmla="*/ 2147483646 w 112"/>
              <a:gd name="T3" fmla="*/ 2147483646 h 36"/>
              <a:gd name="T4" fmla="*/ 2147483646 w 112"/>
              <a:gd name="T5" fmla="*/ 2147483646 h 36"/>
              <a:gd name="T6" fmla="*/ 0 w 112"/>
              <a:gd name="T7" fmla="*/ 2147483646 h 36"/>
              <a:gd name="T8" fmla="*/ 2147483646 w 112"/>
              <a:gd name="T9" fmla="*/ 2147483646 h 36"/>
              <a:gd name="T10" fmla="*/ 2147483646 w 112"/>
              <a:gd name="T11" fmla="*/ 0 h 3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12" h="36">
                <a:moveTo>
                  <a:pt x="112" y="0"/>
                </a:moveTo>
                <a:lnTo>
                  <a:pt x="57" y="26"/>
                </a:lnTo>
                <a:lnTo>
                  <a:pt x="9" y="36"/>
                </a:lnTo>
                <a:lnTo>
                  <a:pt x="0" y="36"/>
                </a:lnTo>
                <a:lnTo>
                  <a:pt x="29" y="11"/>
                </a:lnTo>
                <a:lnTo>
                  <a:pt x="112"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99" name="Freeform 192"/>
          <p:cNvSpPr>
            <a:spLocks/>
          </p:cNvSpPr>
          <p:nvPr/>
        </p:nvSpPr>
        <p:spPr bwMode="auto">
          <a:xfrm>
            <a:off x="1968546" y="3236084"/>
            <a:ext cx="30199" cy="75265"/>
          </a:xfrm>
          <a:custGeom>
            <a:avLst/>
            <a:gdLst>
              <a:gd name="T0" fmla="*/ 0 w 150"/>
              <a:gd name="T1" fmla="*/ 0 h 407"/>
              <a:gd name="T2" fmla="*/ 2147483646 w 150"/>
              <a:gd name="T3" fmla="*/ 2147483646 h 407"/>
              <a:gd name="T4" fmla="*/ 2147483646 w 150"/>
              <a:gd name="T5" fmla="*/ 2147483646 h 407"/>
              <a:gd name="T6" fmla="*/ 2147483646 w 150"/>
              <a:gd name="T7" fmla="*/ 2147483646 h 407"/>
              <a:gd name="T8" fmla="*/ 2147483646 w 150"/>
              <a:gd name="T9" fmla="*/ 2147483646 h 407"/>
              <a:gd name="T10" fmla="*/ 2147483646 w 150"/>
              <a:gd name="T11" fmla="*/ 2147483646 h 407"/>
              <a:gd name="T12" fmla="*/ 2147483646 w 150"/>
              <a:gd name="T13" fmla="*/ 2147483646 h 407"/>
              <a:gd name="T14" fmla="*/ 2147483646 w 150"/>
              <a:gd name="T15" fmla="*/ 2147483646 h 407"/>
              <a:gd name="T16" fmla="*/ 2147483646 w 150"/>
              <a:gd name="T17" fmla="*/ 2147483646 h 407"/>
              <a:gd name="T18" fmla="*/ 2147483646 w 150"/>
              <a:gd name="T19" fmla="*/ 2147483646 h 407"/>
              <a:gd name="T20" fmla="*/ 2147483646 w 150"/>
              <a:gd name="T21" fmla="*/ 2147483646 h 407"/>
              <a:gd name="T22" fmla="*/ 2147483646 w 150"/>
              <a:gd name="T23" fmla="*/ 2147483646 h 407"/>
              <a:gd name="T24" fmla="*/ 2147483646 w 150"/>
              <a:gd name="T25" fmla="*/ 2147483646 h 407"/>
              <a:gd name="T26" fmla="*/ 2147483646 w 150"/>
              <a:gd name="T27" fmla="*/ 2147483646 h 407"/>
              <a:gd name="T28" fmla="*/ 2147483646 w 150"/>
              <a:gd name="T29" fmla="*/ 2147483646 h 407"/>
              <a:gd name="T30" fmla="*/ 2147483646 w 150"/>
              <a:gd name="T31" fmla="*/ 2147483646 h 407"/>
              <a:gd name="T32" fmla="*/ 2147483646 w 150"/>
              <a:gd name="T33" fmla="*/ 2147483646 h 407"/>
              <a:gd name="T34" fmla="*/ 2147483646 w 150"/>
              <a:gd name="T35" fmla="*/ 2147483646 h 407"/>
              <a:gd name="T36" fmla="*/ 2147483646 w 150"/>
              <a:gd name="T37" fmla="*/ 2147483646 h 407"/>
              <a:gd name="T38" fmla="*/ 2147483646 w 150"/>
              <a:gd name="T39" fmla="*/ 2147483646 h 407"/>
              <a:gd name="T40" fmla="*/ 2147483646 w 150"/>
              <a:gd name="T41" fmla="*/ 2147483646 h 407"/>
              <a:gd name="T42" fmla="*/ 2147483646 w 150"/>
              <a:gd name="T43" fmla="*/ 2147483646 h 407"/>
              <a:gd name="T44" fmla="*/ 2147483646 w 150"/>
              <a:gd name="T45" fmla="*/ 2147483646 h 407"/>
              <a:gd name="T46" fmla="*/ 2147483646 w 150"/>
              <a:gd name="T47" fmla="*/ 2147483646 h 407"/>
              <a:gd name="T48" fmla="*/ 2147483646 w 150"/>
              <a:gd name="T49" fmla="*/ 2147483646 h 40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50" h="407">
                <a:moveTo>
                  <a:pt x="0" y="0"/>
                </a:moveTo>
                <a:lnTo>
                  <a:pt x="20" y="10"/>
                </a:lnTo>
                <a:lnTo>
                  <a:pt x="17" y="34"/>
                </a:lnTo>
                <a:lnTo>
                  <a:pt x="36" y="22"/>
                </a:lnTo>
                <a:lnTo>
                  <a:pt x="33" y="50"/>
                </a:lnTo>
                <a:lnTo>
                  <a:pt x="58" y="46"/>
                </a:lnTo>
                <a:lnTo>
                  <a:pt x="39" y="69"/>
                </a:lnTo>
                <a:lnTo>
                  <a:pt x="91" y="73"/>
                </a:lnTo>
                <a:lnTo>
                  <a:pt x="61" y="101"/>
                </a:lnTo>
                <a:lnTo>
                  <a:pt x="105" y="101"/>
                </a:lnTo>
                <a:lnTo>
                  <a:pt x="75" y="130"/>
                </a:lnTo>
                <a:lnTo>
                  <a:pt x="121" y="127"/>
                </a:lnTo>
                <a:lnTo>
                  <a:pt x="92" y="167"/>
                </a:lnTo>
                <a:lnTo>
                  <a:pt x="133" y="164"/>
                </a:lnTo>
                <a:lnTo>
                  <a:pt x="98" y="199"/>
                </a:lnTo>
                <a:lnTo>
                  <a:pt x="150" y="205"/>
                </a:lnTo>
                <a:lnTo>
                  <a:pt x="105" y="237"/>
                </a:lnTo>
                <a:lnTo>
                  <a:pt x="150" y="250"/>
                </a:lnTo>
                <a:lnTo>
                  <a:pt x="101" y="266"/>
                </a:lnTo>
                <a:lnTo>
                  <a:pt x="146" y="293"/>
                </a:lnTo>
                <a:lnTo>
                  <a:pt x="98" y="312"/>
                </a:lnTo>
                <a:lnTo>
                  <a:pt x="140" y="343"/>
                </a:lnTo>
                <a:lnTo>
                  <a:pt x="98" y="355"/>
                </a:lnTo>
                <a:lnTo>
                  <a:pt x="121" y="382"/>
                </a:lnTo>
                <a:lnTo>
                  <a:pt x="88" y="407"/>
                </a:lnTo>
              </a:path>
            </a:pathLst>
          </a:custGeom>
          <a:noFill/>
          <a:ln w="317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a:endParaRPr lang="zh-CN" altLang="en-US" sz="900" b="1">
              <a:latin typeface="微软雅黑" pitchFamily="34" charset="-122"/>
              <a:ea typeface="微软雅黑" pitchFamily="34" charset="-122"/>
            </a:endParaRPr>
          </a:p>
        </p:txBody>
      </p:sp>
      <p:sp>
        <p:nvSpPr>
          <p:cNvPr id="200" name="Text Box 193"/>
          <p:cNvSpPr txBox="1">
            <a:spLocks noChangeArrowheads="1"/>
          </p:cNvSpPr>
          <p:nvPr/>
        </p:nvSpPr>
        <p:spPr bwMode="auto">
          <a:xfrm>
            <a:off x="6632191" y="3936394"/>
            <a:ext cx="646331"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900" b="1" dirty="0">
                <a:latin typeface="微软雅黑" pitchFamily="34" charset="-122"/>
                <a:ea typeface="微软雅黑" pitchFamily="34" charset="-122"/>
              </a:rPr>
              <a:t>用户代理</a:t>
            </a:r>
          </a:p>
        </p:txBody>
      </p:sp>
      <p:sp>
        <p:nvSpPr>
          <p:cNvPr id="201" name="Oval 194"/>
          <p:cNvSpPr>
            <a:spLocks noChangeArrowheads="1"/>
          </p:cNvSpPr>
          <p:nvPr/>
        </p:nvSpPr>
        <p:spPr bwMode="auto">
          <a:xfrm>
            <a:off x="2135645" y="3298340"/>
            <a:ext cx="189245" cy="94777"/>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en-US" sz="900" b="1">
              <a:latin typeface="微软雅黑" pitchFamily="34" charset="-122"/>
              <a:ea typeface="微软雅黑" pitchFamily="34" charset="-122"/>
            </a:endParaRPr>
          </a:p>
        </p:txBody>
      </p:sp>
      <p:grpSp>
        <p:nvGrpSpPr>
          <p:cNvPr id="202" name="Group 195"/>
          <p:cNvGrpSpPr>
            <a:grpSpLocks/>
          </p:cNvGrpSpPr>
          <p:nvPr/>
        </p:nvGrpSpPr>
        <p:grpSpPr bwMode="auto">
          <a:xfrm>
            <a:off x="6678537" y="3085555"/>
            <a:ext cx="449960" cy="289908"/>
            <a:chOff x="4993" y="1674"/>
            <a:chExt cx="447" cy="312"/>
          </a:xfrm>
        </p:grpSpPr>
        <p:grpSp>
          <p:nvGrpSpPr>
            <p:cNvPr id="203" name="Group 196"/>
            <p:cNvGrpSpPr>
              <a:grpSpLocks/>
            </p:cNvGrpSpPr>
            <p:nvPr/>
          </p:nvGrpSpPr>
          <p:grpSpPr bwMode="auto">
            <a:xfrm>
              <a:off x="4993" y="1674"/>
              <a:ext cx="345" cy="282"/>
              <a:chOff x="4993" y="1674"/>
              <a:chExt cx="345" cy="282"/>
            </a:xfrm>
          </p:grpSpPr>
          <p:grpSp>
            <p:nvGrpSpPr>
              <p:cNvPr id="236" name="Group 197"/>
              <p:cNvGrpSpPr>
                <a:grpSpLocks/>
              </p:cNvGrpSpPr>
              <p:nvPr/>
            </p:nvGrpSpPr>
            <p:grpSpPr bwMode="auto">
              <a:xfrm>
                <a:off x="4993" y="1674"/>
                <a:ext cx="345" cy="282"/>
                <a:chOff x="4993" y="1674"/>
                <a:chExt cx="345" cy="282"/>
              </a:xfrm>
            </p:grpSpPr>
            <p:grpSp>
              <p:nvGrpSpPr>
                <p:cNvPr id="245" name="Group 198"/>
                <p:cNvGrpSpPr>
                  <a:grpSpLocks/>
                </p:cNvGrpSpPr>
                <p:nvPr/>
              </p:nvGrpSpPr>
              <p:grpSpPr bwMode="auto">
                <a:xfrm>
                  <a:off x="4993" y="1833"/>
                  <a:ext cx="345" cy="123"/>
                  <a:chOff x="4993" y="1833"/>
                  <a:chExt cx="345" cy="123"/>
                </a:xfrm>
              </p:grpSpPr>
              <p:sp>
                <p:nvSpPr>
                  <p:cNvPr id="251" name="Freeform 199"/>
                  <p:cNvSpPr>
                    <a:spLocks/>
                  </p:cNvSpPr>
                  <p:nvPr/>
                </p:nvSpPr>
                <p:spPr bwMode="auto">
                  <a:xfrm>
                    <a:off x="5140" y="1833"/>
                    <a:ext cx="198" cy="123"/>
                  </a:xfrm>
                  <a:custGeom>
                    <a:avLst/>
                    <a:gdLst>
                      <a:gd name="T0" fmla="*/ 0 w 1188"/>
                      <a:gd name="T1" fmla="*/ 0 h 738"/>
                      <a:gd name="T2" fmla="*/ 0 w 1188"/>
                      <a:gd name="T3" fmla="*/ 0 h 738"/>
                      <a:gd name="T4" fmla="*/ 0 w 1188"/>
                      <a:gd name="T5" fmla="*/ 0 h 738"/>
                      <a:gd name="T6" fmla="*/ 0 w 1188"/>
                      <a:gd name="T7" fmla="*/ 0 h 738"/>
                      <a:gd name="T8" fmla="*/ 0 w 1188"/>
                      <a:gd name="T9" fmla="*/ 0 h 7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88" h="738">
                        <a:moveTo>
                          <a:pt x="0" y="225"/>
                        </a:moveTo>
                        <a:lnTo>
                          <a:pt x="0" y="738"/>
                        </a:lnTo>
                        <a:lnTo>
                          <a:pt x="1188" y="360"/>
                        </a:lnTo>
                        <a:lnTo>
                          <a:pt x="1188" y="0"/>
                        </a:lnTo>
                        <a:lnTo>
                          <a:pt x="0" y="225"/>
                        </a:lnTo>
                        <a:close/>
                      </a:path>
                    </a:pathLst>
                  </a:custGeom>
                  <a:solidFill>
                    <a:srgbClr val="A0A0A0"/>
                  </a:solidFill>
                  <a:ln w="1588">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252" name="Freeform 200"/>
                  <p:cNvSpPr>
                    <a:spLocks/>
                  </p:cNvSpPr>
                  <p:nvPr/>
                </p:nvSpPr>
                <p:spPr bwMode="auto">
                  <a:xfrm>
                    <a:off x="4993" y="1862"/>
                    <a:ext cx="147" cy="94"/>
                  </a:xfrm>
                  <a:custGeom>
                    <a:avLst/>
                    <a:gdLst>
                      <a:gd name="T0" fmla="*/ 0 w 882"/>
                      <a:gd name="T1" fmla="*/ 0 h 563"/>
                      <a:gd name="T2" fmla="*/ 0 w 882"/>
                      <a:gd name="T3" fmla="*/ 0 h 563"/>
                      <a:gd name="T4" fmla="*/ 0 w 882"/>
                      <a:gd name="T5" fmla="*/ 0 h 563"/>
                      <a:gd name="T6" fmla="*/ 0 w 882"/>
                      <a:gd name="T7" fmla="*/ 0 h 563"/>
                      <a:gd name="T8" fmla="*/ 0 w 882"/>
                      <a:gd name="T9" fmla="*/ 0 h 5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82" h="563">
                        <a:moveTo>
                          <a:pt x="882" y="50"/>
                        </a:moveTo>
                        <a:lnTo>
                          <a:pt x="882" y="563"/>
                        </a:lnTo>
                        <a:lnTo>
                          <a:pt x="0" y="436"/>
                        </a:lnTo>
                        <a:lnTo>
                          <a:pt x="0" y="0"/>
                        </a:lnTo>
                        <a:lnTo>
                          <a:pt x="882" y="50"/>
                        </a:lnTo>
                        <a:close/>
                      </a:path>
                    </a:pathLst>
                  </a:custGeom>
                  <a:solidFill>
                    <a:srgbClr val="808080"/>
                  </a:solidFill>
                  <a:ln w="1588">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253" name="Freeform 201"/>
                  <p:cNvSpPr>
                    <a:spLocks/>
                  </p:cNvSpPr>
                  <p:nvPr/>
                </p:nvSpPr>
                <p:spPr bwMode="auto">
                  <a:xfrm>
                    <a:off x="4993" y="1833"/>
                    <a:ext cx="345" cy="38"/>
                  </a:xfrm>
                  <a:custGeom>
                    <a:avLst/>
                    <a:gdLst>
                      <a:gd name="T0" fmla="*/ 0 w 2070"/>
                      <a:gd name="T1" fmla="*/ 0 h 225"/>
                      <a:gd name="T2" fmla="*/ 0 w 2070"/>
                      <a:gd name="T3" fmla="*/ 0 h 225"/>
                      <a:gd name="T4" fmla="*/ 0 w 2070"/>
                      <a:gd name="T5" fmla="*/ 0 h 225"/>
                      <a:gd name="T6" fmla="*/ 0 w 2070"/>
                      <a:gd name="T7" fmla="*/ 0 h 225"/>
                      <a:gd name="T8" fmla="*/ 0 w 2070"/>
                      <a:gd name="T9" fmla="*/ 0 h 22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70" h="225">
                        <a:moveTo>
                          <a:pt x="0" y="175"/>
                        </a:moveTo>
                        <a:lnTo>
                          <a:pt x="892" y="225"/>
                        </a:lnTo>
                        <a:lnTo>
                          <a:pt x="2070" y="0"/>
                        </a:lnTo>
                        <a:lnTo>
                          <a:pt x="1202" y="0"/>
                        </a:lnTo>
                        <a:lnTo>
                          <a:pt x="0" y="175"/>
                        </a:lnTo>
                        <a:close/>
                      </a:path>
                    </a:pathLst>
                  </a:custGeom>
                  <a:solidFill>
                    <a:srgbClr val="C0C0C0"/>
                  </a:solidFill>
                  <a:ln w="1588">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grpSp>
            <p:sp>
              <p:nvSpPr>
                <p:cNvPr id="246" name="Freeform 202"/>
                <p:cNvSpPr>
                  <a:spLocks/>
                </p:cNvSpPr>
                <p:nvPr/>
              </p:nvSpPr>
              <p:spPr bwMode="auto">
                <a:xfrm>
                  <a:off x="5105" y="1823"/>
                  <a:ext cx="126" cy="35"/>
                </a:xfrm>
                <a:custGeom>
                  <a:avLst/>
                  <a:gdLst>
                    <a:gd name="T0" fmla="*/ 0 w 751"/>
                    <a:gd name="T1" fmla="*/ 0 h 210"/>
                    <a:gd name="T2" fmla="*/ 0 w 751"/>
                    <a:gd name="T3" fmla="*/ 0 h 210"/>
                    <a:gd name="T4" fmla="*/ 0 w 751"/>
                    <a:gd name="T5" fmla="*/ 0 h 210"/>
                    <a:gd name="T6" fmla="*/ 0 w 751"/>
                    <a:gd name="T7" fmla="*/ 0 h 210"/>
                    <a:gd name="T8" fmla="*/ 0 w 751"/>
                    <a:gd name="T9" fmla="*/ 0 h 210"/>
                    <a:gd name="T10" fmla="*/ 0 w 751"/>
                    <a:gd name="T11" fmla="*/ 0 h 21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751" h="210">
                      <a:moveTo>
                        <a:pt x="0" y="120"/>
                      </a:moveTo>
                      <a:lnTo>
                        <a:pt x="0" y="188"/>
                      </a:lnTo>
                      <a:lnTo>
                        <a:pt x="351" y="210"/>
                      </a:lnTo>
                      <a:lnTo>
                        <a:pt x="751" y="135"/>
                      </a:lnTo>
                      <a:lnTo>
                        <a:pt x="751" y="0"/>
                      </a:lnTo>
                      <a:lnTo>
                        <a:pt x="0" y="120"/>
                      </a:lnTo>
                      <a:close/>
                    </a:path>
                  </a:pathLst>
                </a:custGeom>
                <a:solidFill>
                  <a:srgbClr val="606060"/>
                </a:solidFill>
                <a:ln w="1588">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grpSp>
              <p:nvGrpSpPr>
                <p:cNvPr id="247" name="Group 203"/>
                <p:cNvGrpSpPr>
                  <a:grpSpLocks/>
                </p:cNvGrpSpPr>
                <p:nvPr/>
              </p:nvGrpSpPr>
              <p:grpSpPr bwMode="auto">
                <a:xfrm>
                  <a:off x="5020" y="1674"/>
                  <a:ext cx="279" cy="176"/>
                  <a:chOff x="5020" y="1674"/>
                  <a:chExt cx="279" cy="176"/>
                </a:xfrm>
              </p:grpSpPr>
              <p:sp>
                <p:nvSpPr>
                  <p:cNvPr id="248" name="Freeform 204"/>
                  <p:cNvSpPr>
                    <a:spLocks/>
                  </p:cNvSpPr>
                  <p:nvPr/>
                </p:nvSpPr>
                <p:spPr bwMode="auto">
                  <a:xfrm>
                    <a:off x="5139" y="1674"/>
                    <a:ext cx="160" cy="172"/>
                  </a:xfrm>
                  <a:custGeom>
                    <a:avLst/>
                    <a:gdLst>
                      <a:gd name="T0" fmla="*/ 0 w 960"/>
                      <a:gd name="T1" fmla="*/ 0 h 1031"/>
                      <a:gd name="T2" fmla="*/ 0 w 960"/>
                      <a:gd name="T3" fmla="*/ 0 h 1031"/>
                      <a:gd name="T4" fmla="*/ 0 w 960"/>
                      <a:gd name="T5" fmla="*/ 0 h 1031"/>
                      <a:gd name="T6" fmla="*/ 0 w 960"/>
                      <a:gd name="T7" fmla="*/ 0 h 1031"/>
                      <a:gd name="T8" fmla="*/ 0 w 960"/>
                      <a:gd name="T9" fmla="*/ 0 h 103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60" h="1031">
                        <a:moveTo>
                          <a:pt x="135" y="1031"/>
                        </a:moveTo>
                        <a:lnTo>
                          <a:pt x="0" y="33"/>
                        </a:lnTo>
                        <a:lnTo>
                          <a:pt x="827" y="0"/>
                        </a:lnTo>
                        <a:lnTo>
                          <a:pt x="960" y="889"/>
                        </a:lnTo>
                        <a:lnTo>
                          <a:pt x="135" y="1031"/>
                        </a:lnTo>
                        <a:close/>
                      </a:path>
                    </a:pathLst>
                  </a:custGeom>
                  <a:solidFill>
                    <a:srgbClr val="A0A0A0"/>
                  </a:solidFill>
                  <a:ln w="1588">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249" name="Freeform 205"/>
                  <p:cNvSpPr>
                    <a:spLocks/>
                  </p:cNvSpPr>
                  <p:nvPr/>
                </p:nvSpPr>
                <p:spPr bwMode="auto">
                  <a:xfrm>
                    <a:off x="5020" y="1679"/>
                    <a:ext cx="141" cy="171"/>
                  </a:xfrm>
                  <a:custGeom>
                    <a:avLst/>
                    <a:gdLst>
                      <a:gd name="T0" fmla="*/ 0 w 850"/>
                      <a:gd name="T1" fmla="*/ 0 h 1026"/>
                      <a:gd name="T2" fmla="*/ 0 w 850"/>
                      <a:gd name="T3" fmla="*/ 0 h 1026"/>
                      <a:gd name="T4" fmla="*/ 0 w 850"/>
                      <a:gd name="T5" fmla="*/ 0 h 1026"/>
                      <a:gd name="T6" fmla="*/ 0 w 850"/>
                      <a:gd name="T7" fmla="*/ 0 h 1026"/>
                      <a:gd name="T8" fmla="*/ 0 w 850"/>
                      <a:gd name="T9" fmla="*/ 0 h 10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50" h="1026">
                        <a:moveTo>
                          <a:pt x="715" y="0"/>
                        </a:moveTo>
                        <a:lnTo>
                          <a:pt x="0" y="228"/>
                        </a:lnTo>
                        <a:lnTo>
                          <a:pt x="102" y="1026"/>
                        </a:lnTo>
                        <a:lnTo>
                          <a:pt x="850" y="1000"/>
                        </a:lnTo>
                        <a:lnTo>
                          <a:pt x="715" y="0"/>
                        </a:lnTo>
                        <a:close/>
                      </a:path>
                    </a:pathLst>
                  </a:custGeom>
                  <a:solidFill>
                    <a:srgbClr val="808080"/>
                  </a:solidFill>
                  <a:ln w="1588">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250" name="Freeform 206"/>
                  <p:cNvSpPr>
                    <a:spLocks/>
                  </p:cNvSpPr>
                  <p:nvPr/>
                </p:nvSpPr>
                <p:spPr bwMode="auto">
                  <a:xfrm>
                    <a:off x="5166" y="1691"/>
                    <a:ext cx="115" cy="129"/>
                  </a:xfrm>
                  <a:custGeom>
                    <a:avLst/>
                    <a:gdLst>
                      <a:gd name="T0" fmla="*/ 0 w 689"/>
                      <a:gd name="T1" fmla="*/ 0 h 778"/>
                      <a:gd name="T2" fmla="*/ 0 w 689"/>
                      <a:gd name="T3" fmla="*/ 0 h 778"/>
                      <a:gd name="T4" fmla="*/ 0 w 689"/>
                      <a:gd name="T5" fmla="*/ 0 h 778"/>
                      <a:gd name="T6" fmla="*/ 0 w 689"/>
                      <a:gd name="T7" fmla="*/ 0 h 778"/>
                      <a:gd name="T8" fmla="*/ 0 w 689"/>
                      <a:gd name="T9" fmla="*/ 0 h 77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89" h="778">
                        <a:moveTo>
                          <a:pt x="0" y="36"/>
                        </a:moveTo>
                        <a:lnTo>
                          <a:pt x="98" y="778"/>
                        </a:lnTo>
                        <a:lnTo>
                          <a:pt x="689" y="689"/>
                        </a:lnTo>
                        <a:lnTo>
                          <a:pt x="587" y="0"/>
                        </a:lnTo>
                        <a:lnTo>
                          <a:pt x="0" y="36"/>
                        </a:lnTo>
                        <a:close/>
                      </a:path>
                    </a:pathLst>
                  </a:custGeom>
                  <a:solidFill>
                    <a:srgbClr val="00C0C0"/>
                  </a:solidFill>
                  <a:ln w="1588">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grpSp>
          </p:grpSp>
          <p:grpSp>
            <p:nvGrpSpPr>
              <p:cNvPr id="237" name="Group 207"/>
              <p:cNvGrpSpPr>
                <a:grpSpLocks/>
              </p:cNvGrpSpPr>
              <p:nvPr/>
            </p:nvGrpSpPr>
            <p:grpSpPr bwMode="auto">
              <a:xfrm>
                <a:off x="5212" y="1846"/>
                <a:ext cx="113" cy="80"/>
                <a:chOff x="5212" y="1846"/>
                <a:chExt cx="113" cy="80"/>
              </a:xfrm>
            </p:grpSpPr>
            <p:sp>
              <p:nvSpPr>
                <p:cNvPr id="238" name="Freeform 208"/>
                <p:cNvSpPr>
                  <a:spLocks/>
                </p:cNvSpPr>
                <p:nvPr/>
              </p:nvSpPr>
              <p:spPr bwMode="auto">
                <a:xfrm>
                  <a:off x="5212" y="1846"/>
                  <a:ext cx="112" cy="80"/>
                </a:xfrm>
                <a:custGeom>
                  <a:avLst/>
                  <a:gdLst>
                    <a:gd name="T0" fmla="*/ 0 w 674"/>
                    <a:gd name="T1" fmla="*/ 0 h 482"/>
                    <a:gd name="T2" fmla="*/ 0 w 674"/>
                    <a:gd name="T3" fmla="*/ 0 h 482"/>
                    <a:gd name="T4" fmla="*/ 0 w 674"/>
                    <a:gd name="T5" fmla="*/ 0 h 482"/>
                    <a:gd name="T6" fmla="*/ 0 w 674"/>
                    <a:gd name="T7" fmla="*/ 0 h 482"/>
                    <a:gd name="T8" fmla="*/ 0 w 674"/>
                    <a:gd name="T9" fmla="*/ 0 h 48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74" h="482">
                      <a:moveTo>
                        <a:pt x="674" y="0"/>
                      </a:moveTo>
                      <a:lnTo>
                        <a:pt x="0" y="143"/>
                      </a:lnTo>
                      <a:lnTo>
                        <a:pt x="0" y="482"/>
                      </a:lnTo>
                      <a:lnTo>
                        <a:pt x="674" y="271"/>
                      </a:lnTo>
                      <a:lnTo>
                        <a:pt x="674" y="0"/>
                      </a:lnTo>
                      <a:close/>
                    </a:path>
                  </a:pathLst>
                </a:custGeom>
                <a:solidFill>
                  <a:srgbClr val="404040"/>
                </a:solidFill>
                <a:ln w="1588">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239" name="Line 209"/>
                <p:cNvSpPr>
                  <a:spLocks noChangeShapeType="1"/>
                </p:cNvSpPr>
                <p:nvPr/>
              </p:nvSpPr>
              <p:spPr bwMode="auto">
                <a:xfrm flipV="1">
                  <a:off x="5286" y="1866"/>
                  <a:ext cx="30" cy="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240" name="Line 210"/>
                <p:cNvSpPr>
                  <a:spLocks noChangeShapeType="1"/>
                </p:cNvSpPr>
                <p:nvPr/>
              </p:nvSpPr>
              <p:spPr bwMode="auto">
                <a:xfrm flipH="1">
                  <a:off x="5231" y="1876"/>
                  <a:ext cx="39" cy="9"/>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241" name="Line 211"/>
                <p:cNvSpPr>
                  <a:spLocks noChangeShapeType="1"/>
                </p:cNvSpPr>
                <p:nvPr/>
              </p:nvSpPr>
              <p:spPr bwMode="auto">
                <a:xfrm>
                  <a:off x="5277" y="1856"/>
                  <a:ext cx="1" cy="52"/>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242" name="Line 212"/>
                <p:cNvSpPr>
                  <a:spLocks noChangeShapeType="1"/>
                </p:cNvSpPr>
                <p:nvPr/>
              </p:nvSpPr>
              <p:spPr bwMode="auto">
                <a:xfrm>
                  <a:off x="5223" y="1868"/>
                  <a:ext cx="1" cy="57"/>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243" name="Line 213"/>
                <p:cNvSpPr>
                  <a:spLocks noChangeShapeType="1"/>
                </p:cNvSpPr>
                <p:nvPr/>
              </p:nvSpPr>
              <p:spPr bwMode="auto">
                <a:xfrm flipH="1">
                  <a:off x="5223" y="1867"/>
                  <a:ext cx="102" cy="26"/>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244" name="Line 214"/>
                <p:cNvSpPr>
                  <a:spLocks noChangeShapeType="1"/>
                </p:cNvSpPr>
                <p:nvPr/>
              </p:nvSpPr>
              <p:spPr bwMode="auto">
                <a:xfrm flipV="1">
                  <a:off x="5223" y="1860"/>
                  <a:ext cx="102" cy="23"/>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grpSp>
        </p:grpSp>
        <p:grpSp>
          <p:nvGrpSpPr>
            <p:cNvPr id="204" name="Group 215"/>
            <p:cNvGrpSpPr>
              <a:grpSpLocks/>
            </p:cNvGrpSpPr>
            <p:nvPr/>
          </p:nvGrpSpPr>
          <p:grpSpPr bwMode="auto">
            <a:xfrm>
              <a:off x="5170" y="1848"/>
              <a:ext cx="270" cy="138"/>
              <a:chOff x="5170" y="1848"/>
              <a:chExt cx="270" cy="138"/>
            </a:xfrm>
          </p:grpSpPr>
          <p:grpSp>
            <p:nvGrpSpPr>
              <p:cNvPr id="205" name="Group 216"/>
              <p:cNvGrpSpPr>
                <a:grpSpLocks/>
              </p:cNvGrpSpPr>
              <p:nvPr/>
            </p:nvGrpSpPr>
            <p:grpSpPr bwMode="auto">
              <a:xfrm>
                <a:off x="5188" y="1923"/>
                <a:ext cx="43" cy="32"/>
                <a:chOff x="5188" y="1923"/>
                <a:chExt cx="43" cy="32"/>
              </a:xfrm>
            </p:grpSpPr>
            <p:sp>
              <p:nvSpPr>
                <p:cNvPr id="234" name="Freeform 217"/>
                <p:cNvSpPr>
                  <a:spLocks/>
                </p:cNvSpPr>
                <p:nvPr/>
              </p:nvSpPr>
              <p:spPr bwMode="auto">
                <a:xfrm>
                  <a:off x="5188" y="1923"/>
                  <a:ext cx="12" cy="32"/>
                </a:xfrm>
                <a:custGeom>
                  <a:avLst/>
                  <a:gdLst>
                    <a:gd name="T0" fmla="*/ 0 w 75"/>
                    <a:gd name="T1" fmla="*/ 0 h 194"/>
                    <a:gd name="T2" fmla="*/ 0 w 75"/>
                    <a:gd name="T3" fmla="*/ 0 h 194"/>
                    <a:gd name="T4" fmla="*/ 0 w 75"/>
                    <a:gd name="T5" fmla="*/ 0 h 194"/>
                    <a:gd name="T6" fmla="*/ 0 w 75"/>
                    <a:gd name="T7" fmla="*/ 0 h 194"/>
                    <a:gd name="T8" fmla="*/ 0 w 75"/>
                    <a:gd name="T9" fmla="*/ 0 h 19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 h="194">
                      <a:moveTo>
                        <a:pt x="23" y="0"/>
                      </a:moveTo>
                      <a:lnTo>
                        <a:pt x="0" y="183"/>
                      </a:lnTo>
                      <a:lnTo>
                        <a:pt x="55" y="194"/>
                      </a:lnTo>
                      <a:lnTo>
                        <a:pt x="75" y="8"/>
                      </a:lnTo>
                      <a:lnTo>
                        <a:pt x="23" y="0"/>
                      </a:lnTo>
                      <a:close/>
                    </a:path>
                  </a:pathLst>
                </a:custGeom>
                <a:solidFill>
                  <a:srgbClr val="606060"/>
                </a:solidFill>
                <a:ln w="1588">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235" name="Freeform 218"/>
                <p:cNvSpPr>
                  <a:spLocks/>
                </p:cNvSpPr>
                <p:nvPr/>
              </p:nvSpPr>
              <p:spPr bwMode="auto">
                <a:xfrm>
                  <a:off x="5197" y="1927"/>
                  <a:ext cx="34" cy="28"/>
                </a:xfrm>
                <a:custGeom>
                  <a:avLst/>
                  <a:gdLst>
                    <a:gd name="T0" fmla="*/ 0 w 206"/>
                    <a:gd name="T1" fmla="*/ 0 h 168"/>
                    <a:gd name="T2" fmla="*/ 0 w 206"/>
                    <a:gd name="T3" fmla="*/ 0 h 168"/>
                    <a:gd name="T4" fmla="*/ 0 w 206"/>
                    <a:gd name="T5" fmla="*/ 0 h 168"/>
                    <a:gd name="T6" fmla="*/ 0 w 206"/>
                    <a:gd name="T7" fmla="*/ 0 h 168"/>
                    <a:gd name="T8" fmla="*/ 0 w 206"/>
                    <a:gd name="T9" fmla="*/ 0 h 168"/>
                    <a:gd name="T10" fmla="*/ 0 w 206"/>
                    <a:gd name="T11" fmla="*/ 0 h 168"/>
                    <a:gd name="T12" fmla="*/ 0 w 206"/>
                    <a:gd name="T13" fmla="*/ 0 h 16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06" h="168">
                      <a:moveTo>
                        <a:pt x="17" y="5"/>
                      </a:moveTo>
                      <a:lnTo>
                        <a:pt x="0" y="168"/>
                      </a:lnTo>
                      <a:lnTo>
                        <a:pt x="206" y="84"/>
                      </a:lnTo>
                      <a:lnTo>
                        <a:pt x="126" y="58"/>
                      </a:lnTo>
                      <a:lnTo>
                        <a:pt x="52" y="97"/>
                      </a:lnTo>
                      <a:lnTo>
                        <a:pt x="75" y="0"/>
                      </a:lnTo>
                      <a:lnTo>
                        <a:pt x="17" y="5"/>
                      </a:lnTo>
                      <a:close/>
                    </a:path>
                  </a:pathLst>
                </a:custGeom>
                <a:solidFill>
                  <a:srgbClr val="404040"/>
                </a:solidFill>
                <a:ln w="1588">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grpSp>
          <p:grpSp>
            <p:nvGrpSpPr>
              <p:cNvPr id="206" name="Group 219"/>
              <p:cNvGrpSpPr>
                <a:grpSpLocks/>
              </p:cNvGrpSpPr>
              <p:nvPr/>
            </p:nvGrpSpPr>
            <p:grpSpPr bwMode="auto">
              <a:xfrm>
                <a:off x="5170" y="1848"/>
                <a:ext cx="270" cy="138"/>
                <a:chOff x="5170" y="1848"/>
                <a:chExt cx="270" cy="138"/>
              </a:xfrm>
            </p:grpSpPr>
            <p:sp>
              <p:nvSpPr>
                <p:cNvPr id="207" name="Freeform 220"/>
                <p:cNvSpPr>
                  <a:spLocks/>
                </p:cNvSpPr>
                <p:nvPr/>
              </p:nvSpPr>
              <p:spPr bwMode="auto">
                <a:xfrm>
                  <a:off x="5175" y="1848"/>
                  <a:ext cx="264" cy="122"/>
                </a:xfrm>
                <a:custGeom>
                  <a:avLst/>
                  <a:gdLst>
                    <a:gd name="T0" fmla="*/ 0 w 1583"/>
                    <a:gd name="T1" fmla="*/ 0 h 729"/>
                    <a:gd name="T2" fmla="*/ 0 w 1583"/>
                    <a:gd name="T3" fmla="*/ 0 h 729"/>
                    <a:gd name="T4" fmla="*/ 0 w 1583"/>
                    <a:gd name="T5" fmla="*/ 0 h 729"/>
                    <a:gd name="T6" fmla="*/ 0 w 1583"/>
                    <a:gd name="T7" fmla="*/ 0 h 729"/>
                    <a:gd name="T8" fmla="*/ 0 w 1583"/>
                    <a:gd name="T9" fmla="*/ 0 h 72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83" h="729">
                      <a:moveTo>
                        <a:pt x="0" y="309"/>
                      </a:moveTo>
                      <a:lnTo>
                        <a:pt x="759" y="729"/>
                      </a:lnTo>
                      <a:lnTo>
                        <a:pt x="1583" y="318"/>
                      </a:lnTo>
                      <a:lnTo>
                        <a:pt x="951" y="0"/>
                      </a:lnTo>
                      <a:lnTo>
                        <a:pt x="0" y="309"/>
                      </a:lnTo>
                      <a:close/>
                    </a:path>
                  </a:pathLst>
                </a:custGeom>
                <a:solidFill>
                  <a:srgbClr val="808080"/>
                </a:solidFill>
                <a:ln w="1588">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208" name="Freeform 221"/>
                <p:cNvSpPr>
                  <a:spLocks/>
                </p:cNvSpPr>
                <p:nvPr/>
              </p:nvSpPr>
              <p:spPr bwMode="auto">
                <a:xfrm>
                  <a:off x="5170" y="1899"/>
                  <a:ext cx="133" cy="86"/>
                </a:xfrm>
                <a:custGeom>
                  <a:avLst/>
                  <a:gdLst>
                    <a:gd name="T0" fmla="*/ 0 w 792"/>
                    <a:gd name="T1" fmla="*/ 0 h 516"/>
                    <a:gd name="T2" fmla="*/ 0 w 792"/>
                    <a:gd name="T3" fmla="*/ 0 h 516"/>
                    <a:gd name="T4" fmla="*/ 0 w 792"/>
                    <a:gd name="T5" fmla="*/ 0 h 516"/>
                    <a:gd name="T6" fmla="*/ 0 w 792"/>
                    <a:gd name="T7" fmla="*/ 0 h 516"/>
                    <a:gd name="T8" fmla="*/ 0 w 792"/>
                    <a:gd name="T9" fmla="*/ 0 h 51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92" h="516">
                      <a:moveTo>
                        <a:pt x="28" y="0"/>
                      </a:moveTo>
                      <a:lnTo>
                        <a:pt x="792" y="426"/>
                      </a:lnTo>
                      <a:lnTo>
                        <a:pt x="770" y="516"/>
                      </a:lnTo>
                      <a:lnTo>
                        <a:pt x="0" y="82"/>
                      </a:lnTo>
                      <a:lnTo>
                        <a:pt x="28" y="0"/>
                      </a:lnTo>
                      <a:close/>
                    </a:path>
                  </a:pathLst>
                </a:custGeom>
                <a:solidFill>
                  <a:srgbClr val="606060"/>
                </a:solidFill>
                <a:ln w="1588">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209" name="Freeform 222"/>
                <p:cNvSpPr>
                  <a:spLocks/>
                </p:cNvSpPr>
                <p:nvPr/>
              </p:nvSpPr>
              <p:spPr bwMode="auto">
                <a:xfrm>
                  <a:off x="5299" y="1901"/>
                  <a:ext cx="141" cy="85"/>
                </a:xfrm>
                <a:custGeom>
                  <a:avLst/>
                  <a:gdLst>
                    <a:gd name="T0" fmla="*/ 0 w 846"/>
                    <a:gd name="T1" fmla="*/ 0 h 507"/>
                    <a:gd name="T2" fmla="*/ 0 w 846"/>
                    <a:gd name="T3" fmla="*/ 0 h 507"/>
                    <a:gd name="T4" fmla="*/ 0 w 846"/>
                    <a:gd name="T5" fmla="*/ 0 h 507"/>
                    <a:gd name="T6" fmla="*/ 0 w 846"/>
                    <a:gd name="T7" fmla="*/ 0 h 507"/>
                    <a:gd name="T8" fmla="*/ 0 w 846"/>
                    <a:gd name="T9" fmla="*/ 0 h 50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46" h="507">
                      <a:moveTo>
                        <a:pt x="0" y="507"/>
                      </a:moveTo>
                      <a:lnTo>
                        <a:pt x="25" y="411"/>
                      </a:lnTo>
                      <a:lnTo>
                        <a:pt x="846" y="0"/>
                      </a:lnTo>
                      <a:lnTo>
                        <a:pt x="817" y="76"/>
                      </a:lnTo>
                      <a:lnTo>
                        <a:pt x="0" y="507"/>
                      </a:lnTo>
                      <a:close/>
                    </a:path>
                  </a:pathLst>
                </a:custGeom>
                <a:solidFill>
                  <a:srgbClr val="404040"/>
                </a:solidFill>
                <a:ln w="1588">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210" name="Freeform 223"/>
                <p:cNvSpPr>
                  <a:spLocks/>
                </p:cNvSpPr>
                <p:nvPr/>
              </p:nvSpPr>
              <p:spPr bwMode="auto">
                <a:xfrm>
                  <a:off x="5227" y="1905"/>
                  <a:ext cx="106" cy="54"/>
                </a:xfrm>
                <a:custGeom>
                  <a:avLst/>
                  <a:gdLst>
                    <a:gd name="T0" fmla="*/ 0 w 637"/>
                    <a:gd name="T1" fmla="*/ 0 h 321"/>
                    <a:gd name="T2" fmla="*/ 0 w 637"/>
                    <a:gd name="T3" fmla="*/ 0 h 321"/>
                    <a:gd name="T4" fmla="*/ 0 w 637"/>
                    <a:gd name="T5" fmla="*/ 0 h 321"/>
                    <a:gd name="T6" fmla="*/ 0 w 637"/>
                    <a:gd name="T7" fmla="*/ 0 h 321"/>
                    <a:gd name="T8" fmla="*/ 0 w 637"/>
                    <a:gd name="T9" fmla="*/ 0 h 32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37" h="321">
                      <a:moveTo>
                        <a:pt x="0" y="83"/>
                      </a:moveTo>
                      <a:lnTo>
                        <a:pt x="220" y="0"/>
                      </a:lnTo>
                      <a:lnTo>
                        <a:pt x="637" y="224"/>
                      </a:lnTo>
                      <a:lnTo>
                        <a:pt x="425" y="321"/>
                      </a:lnTo>
                      <a:lnTo>
                        <a:pt x="0" y="83"/>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11" name="Freeform 224"/>
                <p:cNvSpPr>
                  <a:spLocks/>
                </p:cNvSpPr>
                <p:nvPr/>
              </p:nvSpPr>
              <p:spPr bwMode="auto">
                <a:xfrm>
                  <a:off x="5270" y="1868"/>
                  <a:ext cx="156" cy="72"/>
                </a:xfrm>
                <a:custGeom>
                  <a:avLst/>
                  <a:gdLst>
                    <a:gd name="T0" fmla="*/ 0 w 938"/>
                    <a:gd name="T1" fmla="*/ 0 h 434"/>
                    <a:gd name="T2" fmla="*/ 0 w 938"/>
                    <a:gd name="T3" fmla="*/ 0 h 434"/>
                    <a:gd name="T4" fmla="*/ 0 w 938"/>
                    <a:gd name="T5" fmla="*/ 0 h 434"/>
                    <a:gd name="T6" fmla="*/ 0 w 938"/>
                    <a:gd name="T7" fmla="*/ 0 h 434"/>
                    <a:gd name="T8" fmla="*/ 0 w 938"/>
                    <a:gd name="T9" fmla="*/ 0 h 4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38" h="434">
                      <a:moveTo>
                        <a:pt x="0" y="210"/>
                      </a:moveTo>
                      <a:lnTo>
                        <a:pt x="410" y="434"/>
                      </a:lnTo>
                      <a:lnTo>
                        <a:pt x="938" y="186"/>
                      </a:lnTo>
                      <a:lnTo>
                        <a:pt x="554" y="0"/>
                      </a:lnTo>
                      <a:lnTo>
                        <a:pt x="0" y="210"/>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12" name="Freeform 225"/>
                <p:cNvSpPr>
                  <a:spLocks/>
                </p:cNvSpPr>
                <p:nvPr/>
              </p:nvSpPr>
              <p:spPr bwMode="auto">
                <a:xfrm>
                  <a:off x="5188" y="1852"/>
                  <a:ext cx="172" cy="66"/>
                </a:xfrm>
                <a:custGeom>
                  <a:avLst/>
                  <a:gdLst>
                    <a:gd name="T0" fmla="*/ 0 w 1034"/>
                    <a:gd name="T1" fmla="*/ 0 h 395"/>
                    <a:gd name="T2" fmla="*/ 0 w 1034"/>
                    <a:gd name="T3" fmla="*/ 0 h 395"/>
                    <a:gd name="T4" fmla="*/ 0 w 1034"/>
                    <a:gd name="T5" fmla="*/ 0 h 395"/>
                    <a:gd name="T6" fmla="*/ 0 w 1034"/>
                    <a:gd name="T7" fmla="*/ 0 h 395"/>
                    <a:gd name="T8" fmla="*/ 0 w 1034"/>
                    <a:gd name="T9" fmla="*/ 0 h 39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34" h="395">
                      <a:moveTo>
                        <a:pt x="216" y="395"/>
                      </a:moveTo>
                      <a:lnTo>
                        <a:pt x="0" y="285"/>
                      </a:lnTo>
                      <a:lnTo>
                        <a:pt x="867" y="0"/>
                      </a:lnTo>
                      <a:lnTo>
                        <a:pt x="1034" y="82"/>
                      </a:lnTo>
                      <a:lnTo>
                        <a:pt x="216" y="395"/>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13" name="Line 226"/>
                <p:cNvSpPr>
                  <a:spLocks noChangeShapeType="1"/>
                </p:cNvSpPr>
                <p:nvPr/>
              </p:nvSpPr>
              <p:spPr bwMode="auto">
                <a:xfrm flipV="1">
                  <a:off x="5193" y="1855"/>
                  <a:ext cx="148" cy="51"/>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214" name="Line 227"/>
                <p:cNvSpPr>
                  <a:spLocks noChangeShapeType="1"/>
                </p:cNvSpPr>
                <p:nvPr/>
              </p:nvSpPr>
              <p:spPr bwMode="auto">
                <a:xfrm flipV="1">
                  <a:off x="5205" y="1858"/>
                  <a:ext cx="144" cy="52"/>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215" name="Line 228"/>
                <p:cNvSpPr>
                  <a:spLocks noChangeShapeType="1"/>
                </p:cNvSpPr>
                <p:nvPr/>
              </p:nvSpPr>
              <p:spPr bwMode="auto">
                <a:xfrm flipV="1">
                  <a:off x="5214" y="1862"/>
                  <a:ext cx="141" cy="54"/>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216" name="Line 229"/>
                <p:cNvSpPr>
                  <a:spLocks noChangeShapeType="1"/>
                </p:cNvSpPr>
                <p:nvPr/>
              </p:nvSpPr>
              <p:spPr bwMode="auto">
                <a:xfrm flipV="1">
                  <a:off x="5235" y="1871"/>
                  <a:ext cx="138" cy="55"/>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217" name="Line 230"/>
                <p:cNvSpPr>
                  <a:spLocks noChangeShapeType="1"/>
                </p:cNvSpPr>
                <p:nvPr/>
              </p:nvSpPr>
              <p:spPr bwMode="auto">
                <a:xfrm flipV="1">
                  <a:off x="5246" y="1877"/>
                  <a:ext cx="137" cy="56"/>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218" name="Line 231"/>
                <p:cNvSpPr>
                  <a:spLocks noChangeShapeType="1"/>
                </p:cNvSpPr>
                <p:nvPr/>
              </p:nvSpPr>
              <p:spPr bwMode="auto">
                <a:xfrm flipV="1">
                  <a:off x="5261" y="1885"/>
                  <a:ext cx="124" cy="53"/>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219" name="Line 232"/>
                <p:cNvSpPr>
                  <a:spLocks noChangeShapeType="1"/>
                </p:cNvSpPr>
                <p:nvPr/>
              </p:nvSpPr>
              <p:spPr bwMode="auto">
                <a:xfrm flipV="1">
                  <a:off x="5274" y="1890"/>
                  <a:ext cx="119" cy="53"/>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220" name="Line 233"/>
                <p:cNvSpPr>
                  <a:spLocks noChangeShapeType="1"/>
                </p:cNvSpPr>
                <p:nvPr/>
              </p:nvSpPr>
              <p:spPr bwMode="auto">
                <a:xfrm flipV="1">
                  <a:off x="5291" y="1897"/>
                  <a:ext cx="114" cy="52"/>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221" name="Line 234"/>
                <p:cNvSpPr>
                  <a:spLocks noChangeShapeType="1"/>
                </p:cNvSpPr>
                <p:nvPr/>
              </p:nvSpPr>
              <p:spPr bwMode="auto">
                <a:xfrm>
                  <a:off x="5239" y="1915"/>
                  <a:ext cx="71" cy="40"/>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222" name="Line 235"/>
                <p:cNvSpPr>
                  <a:spLocks noChangeShapeType="1"/>
                </p:cNvSpPr>
                <p:nvPr/>
              </p:nvSpPr>
              <p:spPr bwMode="auto">
                <a:xfrm>
                  <a:off x="5255" y="1910"/>
                  <a:ext cx="69" cy="38"/>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223" name="Line 236"/>
                <p:cNvSpPr>
                  <a:spLocks noChangeShapeType="1"/>
                </p:cNvSpPr>
                <p:nvPr/>
              </p:nvSpPr>
              <p:spPr bwMode="auto">
                <a:xfrm>
                  <a:off x="5285" y="1897"/>
                  <a:ext cx="68" cy="37"/>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224" name="Line 237"/>
                <p:cNvSpPr>
                  <a:spLocks noChangeShapeType="1"/>
                </p:cNvSpPr>
                <p:nvPr/>
              </p:nvSpPr>
              <p:spPr bwMode="auto">
                <a:xfrm>
                  <a:off x="5301" y="1891"/>
                  <a:ext cx="67" cy="36"/>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225" name="Line 238"/>
                <p:cNvSpPr>
                  <a:spLocks noChangeShapeType="1"/>
                </p:cNvSpPr>
                <p:nvPr/>
              </p:nvSpPr>
              <p:spPr bwMode="auto">
                <a:xfrm>
                  <a:off x="5318" y="1886"/>
                  <a:ext cx="65" cy="36"/>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226" name="Line 239"/>
                <p:cNvSpPr>
                  <a:spLocks noChangeShapeType="1"/>
                </p:cNvSpPr>
                <p:nvPr/>
              </p:nvSpPr>
              <p:spPr bwMode="auto">
                <a:xfrm>
                  <a:off x="5332" y="1880"/>
                  <a:ext cx="64" cy="34"/>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227" name="Line 240"/>
                <p:cNvSpPr>
                  <a:spLocks noChangeShapeType="1"/>
                </p:cNvSpPr>
                <p:nvPr/>
              </p:nvSpPr>
              <p:spPr bwMode="auto">
                <a:xfrm>
                  <a:off x="5346" y="1874"/>
                  <a:ext cx="64" cy="33"/>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228" name="Line 241"/>
                <p:cNvSpPr>
                  <a:spLocks noChangeShapeType="1"/>
                </p:cNvSpPr>
                <p:nvPr/>
              </p:nvSpPr>
              <p:spPr bwMode="auto">
                <a:xfrm>
                  <a:off x="5209" y="1892"/>
                  <a:ext cx="35" cy="18"/>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229" name="Line 242"/>
                <p:cNvSpPr>
                  <a:spLocks noChangeShapeType="1"/>
                </p:cNvSpPr>
                <p:nvPr/>
              </p:nvSpPr>
              <p:spPr bwMode="auto">
                <a:xfrm>
                  <a:off x="5232" y="1885"/>
                  <a:ext cx="32" cy="17"/>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230" name="Line 243"/>
                <p:cNvSpPr>
                  <a:spLocks noChangeShapeType="1"/>
                </p:cNvSpPr>
                <p:nvPr/>
              </p:nvSpPr>
              <p:spPr bwMode="auto">
                <a:xfrm>
                  <a:off x="5252" y="1879"/>
                  <a:ext cx="33" cy="17"/>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231" name="Line 244"/>
                <p:cNvSpPr>
                  <a:spLocks noChangeShapeType="1"/>
                </p:cNvSpPr>
                <p:nvPr/>
              </p:nvSpPr>
              <p:spPr bwMode="auto">
                <a:xfrm>
                  <a:off x="5272" y="1872"/>
                  <a:ext cx="32" cy="15"/>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232" name="Line 245"/>
                <p:cNvSpPr>
                  <a:spLocks noChangeShapeType="1"/>
                </p:cNvSpPr>
                <p:nvPr/>
              </p:nvSpPr>
              <p:spPr bwMode="auto">
                <a:xfrm>
                  <a:off x="5292" y="1865"/>
                  <a:ext cx="31" cy="16"/>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233" name="Line 246"/>
                <p:cNvSpPr>
                  <a:spLocks noChangeShapeType="1"/>
                </p:cNvSpPr>
                <p:nvPr/>
              </p:nvSpPr>
              <p:spPr bwMode="auto">
                <a:xfrm>
                  <a:off x="5315" y="1858"/>
                  <a:ext cx="29" cy="15"/>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grpSp>
        </p:grpSp>
      </p:grpSp>
      <p:grpSp>
        <p:nvGrpSpPr>
          <p:cNvPr id="261" name="Group 254"/>
          <p:cNvGrpSpPr>
            <a:grpSpLocks/>
          </p:cNvGrpSpPr>
          <p:nvPr/>
        </p:nvGrpSpPr>
        <p:grpSpPr bwMode="auto">
          <a:xfrm>
            <a:off x="7012736" y="3258385"/>
            <a:ext cx="144954" cy="73406"/>
            <a:chOff x="5325" y="1860"/>
            <a:chExt cx="144" cy="79"/>
          </a:xfrm>
        </p:grpSpPr>
        <p:grpSp>
          <p:nvGrpSpPr>
            <p:cNvPr id="262" name="Group 255"/>
            <p:cNvGrpSpPr>
              <a:grpSpLocks/>
            </p:cNvGrpSpPr>
            <p:nvPr/>
          </p:nvGrpSpPr>
          <p:grpSpPr bwMode="auto">
            <a:xfrm>
              <a:off x="5325" y="1860"/>
              <a:ext cx="125" cy="63"/>
              <a:chOff x="5325" y="1860"/>
              <a:chExt cx="125" cy="63"/>
            </a:xfrm>
          </p:grpSpPr>
          <p:sp>
            <p:nvSpPr>
              <p:cNvPr id="266" name="Freeform 256"/>
              <p:cNvSpPr>
                <a:spLocks/>
              </p:cNvSpPr>
              <p:nvPr/>
            </p:nvSpPr>
            <p:spPr bwMode="auto">
              <a:xfrm>
                <a:off x="5325" y="1860"/>
                <a:ext cx="125" cy="63"/>
              </a:xfrm>
              <a:custGeom>
                <a:avLst/>
                <a:gdLst>
                  <a:gd name="T0" fmla="*/ 0 w 751"/>
                  <a:gd name="T1" fmla="*/ 0 h 379"/>
                  <a:gd name="T2" fmla="*/ 0 w 751"/>
                  <a:gd name="T3" fmla="*/ 0 h 379"/>
                  <a:gd name="T4" fmla="*/ 0 w 751"/>
                  <a:gd name="T5" fmla="*/ 0 h 379"/>
                  <a:gd name="T6" fmla="*/ 0 w 751"/>
                  <a:gd name="T7" fmla="*/ 0 h 379"/>
                  <a:gd name="T8" fmla="*/ 0 w 751"/>
                  <a:gd name="T9" fmla="*/ 0 h 379"/>
                  <a:gd name="T10" fmla="*/ 0 w 751"/>
                  <a:gd name="T11" fmla="*/ 0 h 379"/>
                  <a:gd name="T12" fmla="*/ 0 w 751"/>
                  <a:gd name="T13" fmla="*/ 0 h 379"/>
                  <a:gd name="T14" fmla="*/ 0 w 751"/>
                  <a:gd name="T15" fmla="*/ 0 h 379"/>
                  <a:gd name="T16" fmla="*/ 0 w 751"/>
                  <a:gd name="T17" fmla="*/ 0 h 379"/>
                  <a:gd name="T18" fmla="*/ 0 w 751"/>
                  <a:gd name="T19" fmla="*/ 0 h 379"/>
                  <a:gd name="T20" fmla="*/ 0 w 751"/>
                  <a:gd name="T21" fmla="*/ 0 h 379"/>
                  <a:gd name="T22" fmla="*/ 0 w 751"/>
                  <a:gd name="T23" fmla="*/ 0 h 379"/>
                  <a:gd name="T24" fmla="*/ 0 w 751"/>
                  <a:gd name="T25" fmla="*/ 0 h 379"/>
                  <a:gd name="T26" fmla="*/ 0 w 751"/>
                  <a:gd name="T27" fmla="*/ 0 h 379"/>
                  <a:gd name="T28" fmla="*/ 0 w 751"/>
                  <a:gd name="T29" fmla="*/ 0 h 379"/>
                  <a:gd name="T30" fmla="*/ 0 w 751"/>
                  <a:gd name="T31" fmla="*/ 0 h 379"/>
                  <a:gd name="T32" fmla="*/ 0 w 751"/>
                  <a:gd name="T33" fmla="*/ 0 h 379"/>
                  <a:gd name="T34" fmla="*/ 0 w 751"/>
                  <a:gd name="T35" fmla="*/ 0 h 379"/>
                  <a:gd name="T36" fmla="*/ 0 w 751"/>
                  <a:gd name="T37" fmla="*/ 0 h 379"/>
                  <a:gd name="T38" fmla="*/ 0 w 751"/>
                  <a:gd name="T39" fmla="*/ 0 h 379"/>
                  <a:gd name="T40" fmla="*/ 0 w 751"/>
                  <a:gd name="T41" fmla="*/ 0 h 379"/>
                  <a:gd name="T42" fmla="*/ 0 w 751"/>
                  <a:gd name="T43" fmla="*/ 0 h 379"/>
                  <a:gd name="T44" fmla="*/ 0 w 751"/>
                  <a:gd name="T45" fmla="*/ 0 h 379"/>
                  <a:gd name="T46" fmla="*/ 0 w 751"/>
                  <a:gd name="T47" fmla="*/ 0 h 379"/>
                  <a:gd name="T48" fmla="*/ 0 w 751"/>
                  <a:gd name="T49" fmla="*/ 0 h 379"/>
                  <a:gd name="T50" fmla="*/ 0 w 751"/>
                  <a:gd name="T51" fmla="*/ 0 h 379"/>
                  <a:gd name="T52" fmla="*/ 0 w 751"/>
                  <a:gd name="T53" fmla="*/ 0 h 379"/>
                  <a:gd name="T54" fmla="*/ 0 w 751"/>
                  <a:gd name="T55" fmla="*/ 0 h 379"/>
                  <a:gd name="T56" fmla="*/ 0 w 751"/>
                  <a:gd name="T57" fmla="*/ 0 h 379"/>
                  <a:gd name="T58" fmla="*/ 0 w 751"/>
                  <a:gd name="T59" fmla="*/ 0 h 379"/>
                  <a:gd name="T60" fmla="*/ 0 w 751"/>
                  <a:gd name="T61" fmla="*/ 0 h 379"/>
                  <a:gd name="T62" fmla="*/ 0 w 751"/>
                  <a:gd name="T63" fmla="*/ 0 h 379"/>
                  <a:gd name="T64" fmla="*/ 0 w 751"/>
                  <a:gd name="T65" fmla="*/ 0 h 379"/>
                  <a:gd name="T66" fmla="*/ 0 w 751"/>
                  <a:gd name="T67" fmla="*/ 0 h 379"/>
                  <a:gd name="T68" fmla="*/ 0 w 751"/>
                  <a:gd name="T69" fmla="*/ 0 h 379"/>
                  <a:gd name="T70" fmla="*/ 0 w 751"/>
                  <a:gd name="T71" fmla="*/ 0 h 379"/>
                  <a:gd name="T72" fmla="*/ 0 w 751"/>
                  <a:gd name="T73" fmla="*/ 0 h 379"/>
                  <a:gd name="T74" fmla="*/ 0 w 751"/>
                  <a:gd name="T75" fmla="*/ 0 h 379"/>
                  <a:gd name="T76" fmla="*/ 0 w 751"/>
                  <a:gd name="T77" fmla="*/ 0 h 379"/>
                  <a:gd name="T78" fmla="*/ 0 w 751"/>
                  <a:gd name="T79" fmla="*/ 0 h 379"/>
                  <a:gd name="T80" fmla="*/ 0 w 751"/>
                  <a:gd name="T81" fmla="*/ 0 h 379"/>
                  <a:gd name="T82" fmla="*/ 0 w 751"/>
                  <a:gd name="T83" fmla="*/ 0 h 379"/>
                  <a:gd name="T84" fmla="*/ 0 w 751"/>
                  <a:gd name="T85" fmla="*/ 0 h 379"/>
                  <a:gd name="T86" fmla="*/ 0 w 751"/>
                  <a:gd name="T87" fmla="*/ 0 h 379"/>
                  <a:gd name="T88" fmla="*/ 0 w 751"/>
                  <a:gd name="T89" fmla="*/ 0 h 379"/>
                  <a:gd name="T90" fmla="*/ 0 w 751"/>
                  <a:gd name="T91" fmla="*/ 0 h 379"/>
                  <a:gd name="T92" fmla="*/ 0 w 751"/>
                  <a:gd name="T93" fmla="*/ 0 h 379"/>
                  <a:gd name="T94" fmla="*/ 0 w 751"/>
                  <a:gd name="T95" fmla="*/ 0 h 379"/>
                  <a:gd name="T96" fmla="*/ 0 w 751"/>
                  <a:gd name="T97" fmla="*/ 0 h 379"/>
                  <a:gd name="T98" fmla="*/ 0 w 751"/>
                  <a:gd name="T99" fmla="*/ 0 h 379"/>
                  <a:gd name="T100" fmla="*/ 0 w 751"/>
                  <a:gd name="T101" fmla="*/ 0 h 379"/>
                  <a:gd name="T102" fmla="*/ 0 w 751"/>
                  <a:gd name="T103" fmla="*/ 0 h 379"/>
                  <a:gd name="T104" fmla="*/ 0 w 751"/>
                  <a:gd name="T105" fmla="*/ 0 h 379"/>
                  <a:gd name="T106" fmla="*/ 0 w 751"/>
                  <a:gd name="T107" fmla="*/ 0 h 379"/>
                  <a:gd name="T108" fmla="*/ 0 w 751"/>
                  <a:gd name="T109" fmla="*/ 0 h 379"/>
                  <a:gd name="T110" fmla="*/ 0 w 751"/>
                  <a:gd name="T111" fmla="*/ 0 h 379"/>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751" h="379">
                    <a:moveTo>
                      <a:pt x="679" y="379"/>
                    </a:moveTo>
                    <a:lnTo>
                      <a:pt x="639" y="370"/>
                    </a:lnTo>
                    <a:lnTo>
                      <a:pt x="600" y="352"/>
                    </a:lnTo>
                    <a:lnTo>
                      <a:pt x="564" y="344"/>
                    </a:lnTo>
                    <a:lnTo>
                      <a:pt x="502" y="353"/>
                    </a:lnTo>
                    <a:lnTo>
                      <a:pt x="457" y="352"/>
                    </a:lnTo>
                    <a:lnTo>
                      <a:pt x="425" y="341"/>
                    </a:lnTo>
                    <a:lnTo>
                      <a:pt x="399" y="332"/>
                    </a:lnTo>
                    <a:lnTo>
                      <a:pt x="373" y="320"/>
                    </a:lnTo>
                    <a:lnTo>
                      <a:pt x="346" y="295"/>
                    </a:lnTo>
                    <a:lnTo>
                      <a:pt x="324" y="273"/>
                    </a:lnTo>
                    <a:lnTo>
                      <a:pt x="288" y="246"/>
                    </a:lnTo>
                    <a:lnTo>
                      <a:pt x="238" y="254"/>
                    </a:lnTo>
                    <a:lnTo>
                      <a:pt x="208" y="256"/>
                    </a:lnTo>
                    <a:lnTo>
                      <a:pt x="190" y="251"/>
                    </a:lnTo>
                    <a:lnTo>
                      <a:pt x="182" y="243"/>
                    </a:lnTo>
                    <a:lnTo>
                      <a:pt x="176" y="228"/>
                    </a:lnTo>
                    <a:lnTo>
                      <a:pt x="180" y="215"/>
                    </a:lnTo>
                    <a:lnTo>
                      <a:pt x="190" y="200"/>
                    </a:lnTo>
                    <a:lnTo>
                      <a:pt x="208" y="193"/>
                    </a:lnTo>
                    <a:lnTo>
                      <a:pt x="248" y="188"/>
                    </a:lnTo>
                    <a:lnTo>
                      <a:pt x="296" y="171"/>
                    </a:lnTo>
                    <a:lnTo>
                      <a:pt x="256" y="140"/>
                    </a:lnTo>
                    <a:lnTo>
                      <a:pt x="209" y="121"/>
                    </a:lnTo>
                    <a:lnTo>
                      <a:pt x="168" y="124"/>
                    </a:lnTo>
                    <a:lnTo>
                      <a:pt x="121" y="121"/>
                    </a:lnTo>
                    <a:lnTo>
                      <a:pt x="93" y="131"/>
                    </a:lnTo>
                    <a:lnTo>
                      <a:pt x="54" y="132"/>
                    </a:lnTo>
                    <a:lnTo>
                      <a:pt x="42" y="121"/>
                    </a:lnTo>
                    <a:lnTo>
                      <a:pt x="39" y="105"/>
                    </a:lnTo>
                    <a:lnTo>
                      <a:pt x="18" y="106"/>
                    </a:lnTo>
                    <a:lnTo>
                      <a:pt x="6" y="103"/>
                    </a:lnTo>
                    <a:lnTo>
                      <a:pt x="0" y="87"/>
                    </a:lnTo>
                    <a:lnTo>
                      <a:pt x="4" y="74"/>
                    </a:lnTo>
                    <a:lnTo>
                      <a:pt x="15" y="68"/>
                    </a:lnTo>
                    <a:lnTo>
                      <a:pt x="36" y="56"/>
                    </a:lnTo>
                    <a:lnTo>
                      <a:pt x="52" y="44"/>
                    </a:lnTo>
                    <a:lnTo>
                      <a:pt x="71" y="34"/>
                    </a:lnTo>
                    <a:lnTo>
                      <a:pt x="93" y="27"/>
                    </a:lnTo>
                    <a:lnTo>
                      <a:pt x="112" y="27"/>
                    </a:lnTo>
                    <a:lnTo>
                      <a:pt x="203" y="9"/>
                    </a:lnTo>
                    <a:lnTo>
                      <a:pt x="222" y="4"/>
                    </a:lnTo>
                    <a:lnTo>
                      <a:pt x="244" y="0"/>
                    </a:lnTo>
                    <a:lnTo>
                      <a:pt x="267" y="4"/>
                    </a:lnTo>
                    <a:lnTo>
                      <a:pt x="295" y="13"/>
                    </a:lnTo>
                    <a:lnTo>
                      <a:pt x="373" y="56"/>
                    </a:lnTo>
                    <a:lnTo>
                      <a:pt x="410" y="64"/>
                    </a:lnTo>
                    <a:lnTo>
                      <a:pt x="443" y="71"/>
                    </a:lnTo>
                    <a:lnTo>
                      <a:pt x="469" y="87"/>
                    </a:lnTo>
                    <a:lnTo>
                      <a:pt x="484" y="108"/>
                    </a:lnTo>
                    <a:lnTo>
                      <a:pt x="549" y="153"/>
                    </a:lnTo>
                    <a:lnTo>
                      <a:pt x="578" y="174"/>
                    </a:lnTo>
                    <a:lnTo>
                      <a:pt x="617" y="215"/>
                    </a:lnTo>
                    <a:lnTo>
                      <a:pt x="641" y="227"/>
                    </a:lnTo>
                    <a:lnTo>
                      <a:pt x="751" y="232"/>
                    </a:lnTo>
                    <a:lnTo>
                      <a:pt x="679" y="379"/>
                    </a:lnTo>
                    <a:close/>
                  </a:path>
                </a:pathLst>
              </a:custGeom>
              <a:solidFill>
                <a:srgbClr val="FFC080"/>
              </a:solidFill>
              <a:ln w="1588">
                <a:solidFill>
                  <a:srgbClr val="402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267" name="Freeform 257"/>
              <p:cNvSpPr>
                <a:spLocks/>
              </p:cNvSpPr>
              <p:nvPr/>
            </p:nvSpPr>
            <p:spPr bwMode="auto">
              <a:xfrm>
                <a:off x="5374" y="1888"/>
                <a:ext cx="29" cy="7"/>
              </a:xfrm>
              <a:custGeom>
                <a:avLst/>
                <a:gdLst>
                  <a:gd name="T0" fmla="*/ 0 w 179"/>
                  <a:gd name="T1" fmla="*/ 0 h 43"/>
                  <a:gd name="T2" fmla="*/ 0 w 179"/>
                  <a:gd name="T3" fmla="*/ 0 h 43"/>
                  <a:gd name="T4" fmla="*/ 0 w 179"/>
                  <a:gd name="T5" fmla="*/ 0 h 43"/>
                  <a:gd name="T6" fmla="*/ 0 w 179"/>
                  <a:gd name="T7" fmla="*/ 0 h 43"/>
                  <a:gd name="T8" fmla="*/ 0 w 179"/>
                  <a:gd name="T9" fmla="*/ 0 h 43"/>
                  <a:gd name="T10" fmla="*/ 0 w 179"/>
                  <a:gd name="T11" fmla="*/ 0 h 43"/>
                  <a:gd name="T12" fmla="*/ 0 w 179"/>
                  <a:gd name="T13" fmla="*/ 0 h 43"/>
                  <a:gd name="T14" fmla="*/ 0 w 179"/>
                  <a:gd name="T15" fmla="*/ 0 h 43"/>
                  <a:gd name="T16" fmla="*/ 0 w 179"/>
                  <a:gd name="T17" fmla="*/ 0 h 43"/>
                  <a:gd name="T18" fmla="*/ 0 w 179"/>
                  <a:gd name="T19" fmla="*/ 0 h 43"/>
                  <a:gd name="T20" fmla="*/ 0 w 179"/>
                  <a:gd name="T21" fmla="*/ 0 h 43"/>
                  <a:gd name="T22" fmla="*/ 0 w 179"/>
                  <a:gd name="T23" fmla="*/ 0 h 43"/>
                  <a:gd name="T24" fmla="*/ 0 w 179"/>
                  <a:gd name="T25" fmla="*/ 0 h 43"/>
                  <a:gd name="T26" fmla="*/ 0 w 179"/>
                  <a:gd name="T27" fmla="*/ 0 h 43"/>
                  <a:gd name="T28" fmla="*/ 0 w 179"/>
                  <a:gd name="T29" fmla="*/ 0 h 4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79" h="43">
                    <a:moveTo>
                      <a:pt x="0" y="0"/>
                    </a:moveTo>
                    <a:lnTo>
                      <a:pt x="6" y="11"/>
                    </a:lnTo>
                    <a:lnTo>
                      <a:pt x="38" y="10"/>
                    </a:lnTo>
                    <a:lnTo>
                      <a:pt x="50" y="16"/>
                    </a:lnTo>
                    <a:lnTo>
                      <a:pt x="76" y="29"/>
                    </a:lnTo>
                    <a:lnTo>
                      <a:pt x="112" y="37"/>
                    </a:lnTo>
                    <a:lnTo>
                      <a:pt x="150" y="38"/>
                    </a:lnTo>
                    <a:lnTo>
                      <a:pt x="179" y="43"/>
                    </a:lnTo>
                    <a:lnTo>
                      <a:pt x="155" y="34"/>
                    </a:lnTo>
                    <a:lnTo>
                      <a:pt x="125" y="29"/>
                    </a:lnTo>
                    <a:lnTo>
                      <a:pt x="105" y="29"/>
                    </a:lnTo>
                    <a:lnTo>
                      <a:pt x="76" y="21"/>
                    </a:lnTo>
                    <a:lnTo>
                      <a:pt x="53" y="8"/>
                    </a:lnTo>
                    <a:lnTo>
                      <a:pt x="43" y="2"/>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68" name="Freeform 258"/>
              <p:cNvSpPr>
                <a:spLocks/>
              </p:cNvSpPr>
              <p:nvPr/>
            </p:nvSpPr>
            <p:spPr bwMode="auto">
              <a:xfrm>
                <a:off x="5362" y="1894"/>
                <a:ext cx="4" cy="4"/>
              </a:xfrm>
              <a:custGeom>
                <a:avLst/>
                <a:gdLst>
                  <a:gd name="T0" fmla="*/ 0 w 20"/>
                  <a:gd name="T1" fmla="*/ 0 h 24"/>
                  <a:gd name="T2" fmla="*/ 0 w 20"/>
                  <a:gd name="T3" fmla="*/ 0 h 24"/>
                  <a:gd name="T4" fmla="*/ 0 w 20"/>
                  <a:gd name="T5" fmla="*/ 0 h 24"/>
                  <a:gd name="T6" fmla="*/ 0 w 20"/>
                  <a:gd name="T7" fmla="*/ 0 h 24"/>
                  <a:gd name="T8" fmla="*/ 0 w 20"/>
                  <a:gd name="T9" fmla="*/ 0 h 24"/>
                  <a:gd name="T10" fmla="*/ 0 w 20"/>
                  <a:gd name="T11" fmla="*/ 0 h 24"/>
                  <a:gd name="T12" fmla="*/ 0 w 20"/>
                  <a:gd name="T13" fmla="*/ 0 h 2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0" h="24">
                    <a:moveTo>
                      <a:pt x="4" y="0"/>
                    </a:moveTo>
                    <a:lnTo>
                      <a:pt x="12" y="6"/>
                    </a:lnTo>
                    <a:lnTo>
                      <a:pt x="9" y="15"/>
                    </a:lnTo>
                    <a:lnTo>
                      <a:pt x="0" y="24"/>
                    </a:lnTo>
                    <a:lnTo>
                      <a:pt x="17" y="18"/>
                    </a:lnTo>
                    <a:lnTo>
                      <a:pt x="20" y="8"/>
                    </a:lnTo>
                    <a:lnTo>
                      <a:pt x="4"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69" name="Freeform 259"/>
              <p:cNvSpPr>
                <a:spLocks/>
              </p:cNvSpPr>
              <p:nvPr/>
            </p:nvSpPr>
            <p:spPr bwMode="auto">
              <a:xfrm>
                <a:off x="5331" y="1869"/>
                <a:ext cx="17" cy="8"/>
              </a:xfrm>
              <a:custGeom>
                <a:avLst/>
                <a:gdLst>
                  <a:gd name="T0" fmla="*/ 0 w 104"/>
                  <a:gd name="T1" fmla="*/ 0 h 48"/>
                  <a:gd name="T2" fmla="*/ 0 w 104"/>
                  <a:gd name="T3" fmla="*/ 0 h 48"/>
                  <a:gd name="T4" fmla="*/ 0 w 104"/>
                  <a:gd name="T5" fmla="*/ 0 h 48"/>
                  <a:gd name="T6" fmla="*/ 0 w 104"/>
                  <a:gd name="T7" fmla="*/ 0 h 48"/>
                  <a:gd name="T8" fmla="*/ 0 w 104"/>
                  <a:gd name="T9" fmla="*/ 0 h 48"/>
                  <a:gd name="T10" fmla="*/ 0 w 104"/>
                  <a:gd name="T11" fmla="*/ 0 h 48"/>
                  <a:gd name="T12" fmla="*/ 0 w 104"/>
                  <a:gd name="T13" fmla="*/ 0 h 48"/>
                  <a:gd name="T14" fmla="*/ 0 w 104"/>
                  <a:gd name="T15" fmla="*/ 0 h 48"/>
                  <a:gd name="T16" fmla="*/ 0 w 104"/>
                  <a:gd name="T17" fmla="*/ 0 h 48"/>
                  <a:gd name="T18" fmla="*/ 0 w 104"/>
                  <a:gd name="T19" fmla="*/ 0 h 48"/>
                  <a:gd name="T20" fmla="*/ 0 w 104"/>
                  <a:gd name="T21" fmla="*/ 0 h 48"/>
                  <a:gd name="T22" fmla="*/ 0 w 104"/>
                  <a:gd name="T23" fmla="*/ 0 h 48"/>
                  <a:gd name="T24" fmla="*/ 0 w 104"/>
                  <a:gd name="T25" fmla="*/ 0 h 4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04" h="48">
                    <a:moveTo>
                      <a:pt x="0" y="45"/>
                    </a:moveTo>
                    <a:lnTo>
                      <a:pt x="11" y="48"/>
                    </a:lnTo>
                    <a:lnTo>
                      <a:pt x="25" y="33"/>
                    </a:lnTo>
                    <a:lnTo>
                      <a:pt x="46" y="25"/>
                    </a:lnTo>
                    <a:lnTo>
                      <a:pt x="56" y="14"/>
                    </a:lnTo>
                    <a:lnTo>
                      <a:pt x="66" y="9"/>
                    </a:lnTo>
                    <a:lnTo>
                      <a:pt x="89" y="4"/>
                    </a:lnTo>
                    <a:lnTo>
                      <a:pt x="104" y="1"/>
                    </a:lnTo>
                    <a:lnTo>
                      <a:pt x="84" y="0"/>
                    </a:lnTo>
                    <a:lnTo>
                      <a:pt x="58" y="4"/>
                    </a:lnTo>
                    <a:lnTo>
                      <a:pt x="49" y="12"/>
                    </a:lnTo>
                    <a:lnTo>
                      <a:pt x="37" y="20"/>
                    </a:lnTo>
                    <a:lnTo>
                      <a:pt x="0" y="45"/>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70" name="Freeform 260"/>
              <p:cNvSpPr>
                <a:spLocks/>
              </p:cNvSpPr>
              <p:nvPr/>
            </p:nvSpPr>
            <p:spPr bwMode="auto">
              <a:xfrm>
                <a:off x="5357" y="1866"/>
                <a:ext cx="27" cy="7"/>
              </a:xfrm>
              <a:custGeom>
                <a:avLst/>
                <a:gdLst>
                  <a:gd name="T0" fmla="*/ 0 w 166"/>
                  <a:gd name="T1" fmla="*/ 0 h 42"/>
                  <a:gd name="T2" fmla="*/ 0 w 166"/>
                  <a:gd name="T3" fmla="*/ 0 h 42"/>
                  <a:gd name="T4" fmla="*/ 0 w 166"/>
                  <a:gd name="T5" fmla="*/ 0 h 42"/>
                  <a:gd name="T6" fmla="*/ 0 w 166"/>
                  <a:gd name="T7" fmla="*/ 0 h 42"/>
                  <a:gd name="T8" fmla="*/ 0 w 166"/>
                  <a:gd name="T9" fmla="*/ 0 h 42"/>
                  <a:gd name="T10" fmla="*/ 0 w 166"/>
                  <a:gd name="T11" fmla="*/ 0 h 42"/>
                  <a:gd name="T12" fmla="*/ 0 w 166"/>
                  <a:gd name="T13" fmla="*/ 0 h 42"/>
                  <a:gd name="T14" fmla="*/ 0 w 166"/>
                  <a:gd name="T15" fmla="*/ 0 h 42"/>
                  <a:gd name="T16" fmla="*/ 0 w 166"/>
                  <a:gd name="T17" fmla="*/ 0 h 42"/>
                  <a:gd name="T18" fmla="*/ 0 w 166"/>
                  <a:gd name="T19" fmla="*/ 0 h 42"/>
                  <a:gd name="T20" fmla="*/ 0 w 166"/>
                  <a:gd name="T21" fmla="*/ 0 h 42"/>
                  <a:gd name="T22" fmla="*/ 0 w 166"/>
                  <a:gd name="T23" fmla="*/ 0 h 42"/>
                  <a:gd name="T24" fmla="*/ 0 w 166"/>
                  <a:gd name="T25" fmla="*/ 0 h 42"/>
                  <a:gd name="T26" fmla="*/ 0 w 166"/>
                  <a:gd name="T27" fmla="*/ 0 h 42"/>
                  <a:gd name="T28" fmla="*/ 0 w 166"/>
                  <a:gd name="T29" fmla="*/ 0 h 42"/>
                  <a:gd name="T30" fmla="*/ 0 w 166"/>
                  <a:gd name="T31" fmla="*/ 0 h 4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66" h="42">
                    <a:moveTo>
                      <a:pt x="0" y="10"/>
                    </a:moveTo>
                    <a:lnTo>
                      <a:pt x="35" y="6"/>
                    </a:lnTo>
                    <a:lnTo>
                      <a:pt x="55" y="0"/>
                    </a:lnTo>
                    <a:lnTo>
                      <a:pt x="63" y="0"/>
                    </a:lnTo>
                    <a:lnTo>
                      <a:pt x="85" y="5"/>
                    </a:lnTo>
                    <a:lnTo>
                      <a:pt x="94" y="14"/>
                    </a:lnTo>
                    <a:lnTo>
                      <a:pt x="111" y="23"/>
                    </a:lnTo>
                    <a:lnTo>
                      <a:pt x="143" y="36"/>
                    </a:lnTo>
                    <a:lnTo>
                      <a:pt x="166" y="36"/>
                    </a:lnTo>
                    <a:lnTo>
                      <a:pt x="142" y="42"/>
                    </a:lnTo>
                    <a:lnTo>
                      <a:pt x="126" y="39"/>
                    </a:lnTo>
                    <a:lnTo>
                      <a:pt x="91" y="22"/>
                    </a:lnTo>
                    <a:lnTo>
                      <a:pt x="79" y="10"/>
                    </a:lnTo>
                    <a:lnTo>
                      <a:pt x="55" y="8"/>
                    </a:lnTo>
                    <a:lnTo>
                      <a:pt x="35" y="10"/>
                    </a:lnTo>
                    <a:lnTo>
                      <a:pt x="0" y="1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71" name="Freeform 261"/>
              <p:cNvSpPr>
                <a:spLocks/>
              </p:cNvSpPr>
              <p:nvPr/>
            </p:nvSpPr>
            <p:spPr bwMode="auto">
              <a:xfrm>
                <a:off x="5335" y="1874"/>
                <a:ext cx="6" cy="5"/>
              </a:xfrm>
              <a:custGeom>
                <a:avLst/>
                <a:gdLst>
                  <a:gd name="T0" fmla="*/ 0 w 33"/>
                  <a:gd name="T1" fmla="*/ 0 h 30"/>
                  <a:gd name="T2" fmla="*/ 0 w 33"/>
                  <a:gd name="T3" fmla="*/ 0 h 30"/>
                  <a:gd name="T4" fmla="*/ 0 w 33"/>
                  <a:gd name="T5" fmla="*/ 0 h 30"/>
                  <a:gd name="T6" fmla="*/ 0 w 33"/>
                  <a:gd name="T7" fmla="*/ 0 h 30"/>
                  <a:gd name="T8" fmla="*/ 0 w 33"/>
                  <a:gd name="T9" fmla="*/ 0 h 30"/>
                  <a:gd name="T10" fmla="*/ 0 w 33"/>
                  <a:gd name="T11" fmla="*/ 0 h 3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30">
                    <a:moveTo>
                      <a:pt x="25" y="0"/>
                    </a:moveTo>
                    <a:lnTo>
                      <a:pt x="33" y="11"/>
                    </a:lnTo>
                    <a:lnTo>
                      <a:pt x="23" y="24"/>
                    </a:lnTo>
                    <a:lnTo>
                      <a:pt x="0" y="30"/>
                    </a:lnTo>
                    <a:lnTo>
                      <a:pt x="25" y="15"/>
                    </a:lnTo>
                    <a:lnTo>
                      <a:pt x="25"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72" name="Freeform 262"/>
              <p:cNvSpPr>
                <a:spLocks/>
              </p:cNvSpPr>
              <p:nvPr/>
            </p:nvSpPr>
            <p:spPr bwMode="auto">
              <a:xfrm>
                <a:off x="5329" y="1870"/>
                <a:ext cx="6" cy="4"/>
              </a:xfrm>
              <a:custGeom>
                <a:avLst/>
                <a:gdLst>
                  <a:gd name="T0" fmla="*/ 0 w 33"/>
                  <a:gd name="T1" fmla="*/ 0 h 28"/>
                  <a:gd name="T2" fmla="*/ 0 w 33"/>
                  <a:gd name="T3" fmla="*/ 0 h 28"/>
                  <a:gd name="T4" fmla="*/ 0 w 33"/>
                  <a:gd name="T5" fmla="*/ 0 h 28"/>
                  <a:gd name="T6" fmla="*/ 0 w 33"/>
                  <a:gd name="T7" fmla="*/ 0 h 28"/>
                  <a:gd name="T8" fmla="*/ 0 w 33"/>
                  <a:gd name="T9" fmla="*/ 0 h 28"/>
                  <a:gd name="T10" fmla="*/ 0 w 33"/>
                  <a:gd name="T11" fmla="*/ 0 h 2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8">
                    <a:moveTo>
                      <a:pt x="33" y="16"/>
                    </a:moveTo>
                    <a:lnTo>
                      <a:pt x="25" y="0"/>
                    </a:lnTo>
                    <a:lnTo>
                      <a:pt x="24" y="13"/>
                    </a:lnTo>
                    <a:lnTo>
                      <a:pt x="0" y="26"/>
                    </a:lnTo>
                    <a:lnTo>
                      <a:pt x="3" y="28"/>
                    </a:lnTo>
                    <a:lnTo>
                      <a:pt x="33" y="16"/>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73" name="Freeform 263"/>
              <p:cNvSpPr>
                <a:spLocks/>
              </p:cNvSpPr>
              <p:nvPr/>
            </p:nvSpPr>
            <p:spPr bwMode="auto">
              <a:xfrm>
                <a:off x="5399" y="1876"/>
                <a:ext cx="6" cy="7"/>
              </a:xfrm>
              <a:custGeom>
                <a:avLst/>
                <a:gdLst>
                  <a:gd name="T0" fmla="*/ 0 w 37"/>
                  <a:gd name="T1" fmla="*/ 0 h 42"/>
                  <a:gd name="T2" fmla="*/ 0 w 37"/>
                  <a:gd name="T3" fmla="*/ 0 h 42"/>
                  <a:gd name="T4" fmla="*/ 0 w 37"/>
                  <a:gd name="T5" fmla="*/ 0 h 42"/>
                  <a:gd name="T6" fmla="*/ 0 w 37"/>
                  <a:gd name="T7" fmla="*/ 0 h 42"/>
                  <a:gd name="T8" fmla="*/ 0 w 37"/>
                  <a:gd name="T9" fmla="*/ 0 h 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 h="42">
                    <a:moveTo>
                      <a:pt x="0" y="0"/>
                    </a:moveTo>
                    <a:lnTo>
                      <a:pt x="8" y="21"/>
                    </a:lnTo>
                    <a:lnTo>
                      <a:pt x="23" y="39"/>
                    </a:lnTo>
                    <a:lnTo>
                      <a:pt x="37" y="42"/>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74" name="Freeform 264"/>
              <p:cNvSpPr>
                <a:spLocks/>
              </p:cNvSpPr>
              <p:nvPr/>
            </p:nvSpPr>
            <p:spPr bwMode="auto">
              <a:xfrm>
                <a:off x="5420" y="1907"/>
                <a:ext cx="9" cy="6"/>
              </a:xfrm>
              <a:custGeom>
                <a:avLst/>
                <a:gdLst>
                  <a:gd name="T0" fmla="*/ 0 w 50"/>
                  <a:gd name="T1" fmla="*/ 0 h 39"/>
                  <a:gd name="T2" fmla="*/ 0 w 50"/>
                  <a:gd name="T3" fmla="*/ 0 h 39"/>
                  <a:gd name="T4" fmla="*/ 0 w 50"/>
                  <a:gd name="T5" fmla="*/ 0 h 39"/>
                  <a:gd name="T6" fmla="*/ 0 w 50"/>
                  <a:gd name="T7" fmla="*/ 0 h 3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0" h="39">
                    <a:moveTo>
                      <a:pt x="50" y="0"/>
                    </a:moveTo>
                    <a:lnTo>
                      <a:pt x="17" y="14"/>
                    </a:lnTo>
                    <a:lnTo>
                      <a:pt x="0" y="39"/>
                    </a:lnTo>
                    <a:lnTo>
                      <a:pt x="5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grpSp>
        <p:grpSp>
          <p:nvGrpSpPr>
            <p:cNvPr id="263" name="Group 265"/>
            <p:cNvGrpSpPr>
              <a:grpSpLocks/>
            </p:cNvGrpSpPr>
            <p:nvPr/>
          </p:nvGrpSpPr>
          <p:grpSpPr bwMode="auto">
            <a:xfrm>
              <a:off x="5432" y="1894"/>
              <a:ext cx="37" cy="45"/>
              <a:chOff x="5432" y="1894"/>
              <a:chExt cx="37" cy="45"/>
            </a:xfrm>
          </p:grpSpPr>
          <p:sp>
            <p:nvSpPr>
              <p:cNvPr id="264" name="Freeform 266"/>
              <p:cNvSpPr>
                <a:spLocks/>
              </p:cNvSpPr>
              <p:nvPr/>
            </p:nvSpPr>
            <p:spPr bwMode="auto">
              <a:xfrm>
                <a:off x="5432" y="1894"/>
                <a:ext cx="37" cy="45"/>
              </a:xfrm>
              <a:custGeom>
                <a:avLst/>
                <a:gdLst>
                  <a:gd name="T0" fmla="*/ 0 w 219"/>
                  <a:gd name="T1" fmla="*/ 0 h 267"/>
                  <a:gd name="T2" fmla="*/ 0 w 219"/>
                  <a:gd name="T3" fmla="*/ 0 h 267"/>
                  <a:gd name="T4" fmla="*/ 0 w 219"/>
                  <a:gd name="T5" fmla="*/ 0 h 267"/>
                  <a:gd name="T6" fmla="*/ 0 w 219"/>
                  <a:gd name="T7" fmla="*/ 0 h 267"/>
                  <a:gd name="T8" fmla="*/ 0 w 219"/>
                  <a:gd name="T9" fmla="*/ 0 h 267"/>
                  <a:gd name="T10" fmla="*/ 0 w 219"/>
                  <a:gd name="T11" fmla="*/ 0 h 267"/>
                  <a:gd name="T12" fmla="*/ 0 w 219"/>
                  <a:gd name="T13" fmla="*/ 0 h 267"/>
                  <a:gd name="T14" fmla="*/ 0 w 219"/>
                  <a:gd name="T15" fmla="*/ 0 h 267"/>
                  <a:gd name="T16" fmla="*/ 0 w 219"/>
                  <a:gd name="T17" fmla="*/ 0 h 267"/>
                  <a:gd name="T18" fmla="*/ 0 w 219"/>
                  <a:gd name="T19" fmla="*/ 0 h 26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9" h="267">
                    <a:moveTo>
                      <a:pt x="77" y="17"/>
                    </a:moveTo>
                    <a:lnTo>
                      <a:pt x="42" y="55"/>
                    </a:lnTo>
                    <a:lnTo>
                      <a:pt x="26" y="87"/>
                    </a:lnTo>
                    <a:lnTo>
                      <a:pt x="11" y="138"/>
                    </a:lnTo>
                    <a:lnTo>
                      <a:pt x="11" y="167"/>
                    </a:lnTo>
                    <a:lnTo>
                      <a:pt x="0" y="210"/>
                    </a:lnTo>
                    <a:lnTo>
                      <a:pt x="178" y="267"/>
                    </a:lnTo>
                    <a:lnTo>
                      <a:pt x="219" y="0"/>
                    </a:lnTo>
                    <a:lnTo>
                      <a:pt x="146" y="17"/>
                    </a:lnTo>
                    <a:lnTo>
                      <a:pt x="77" y="17"/>
                    </a:lnTo>
                    <a:close/>
                  </a:path>
                </a:pathLst>
              </a:custGeom>
              <a:solidFill>
                <a:srgbClr val="C0C0C0"/>
              </a:solidFill>
              <a:ln w="1588">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265" name="Freeform 267"/>
              <p:cNvSpPr>
                <a:spLocks/>
              </p:cNvSpPr>
              <p:nvPr/>
            </p:nvSpPr>
            <p:spPr bwMode="auto">
              <a:xfrm>
                <a:off x="5436" y="1898"/>
                <a:ext cx="29" cy="37"/>
              </a:xfrm>
              <a:custGeom>
                <a:avLst/>
                <a:gdLst>
                  <a:gd name="T0" fmla="*/ 0 w 175"/>
                  <a:gd name="T1" fmla="*/ 0 h 220"/>
                  <a:gd name="T2" fmla="*/ 0 w 175"/>
                  <a:gd name="T3" fmla="*/ 0 h 220"/>
                  <a:gd name="T4" fmla="*/ 0 w 175"/>
                  <a:gd name="T5" fmla="*/ 0 h 220"/>
                  <a:gd name="T6" fmla="*/ 0 w 175"/>
                  <a:gd name="T7" fmla="*/ 0 h 220"/>
                  <a:gd name="T8" fmla="*/ 0 w 175"/>
                  <a:gd name="T9" fmla="*/ 0 h 220"/>
                  <a:gd name="T10" fmla="*/ 0 w 175"/>
                  <a:gd name="T11" fmla="*/ 0 h 220"/>
                  <a:gd name="T12" fmla="*/ 0 w 175"/>
                  <a:gd name="T13" fmla="*/ 0 h 220"/>
                  <a:gd name="T14" fmla="*/ 0 w 175"/>
                  <a:gd name="T15" fmla="*/ 0 h 220"/>
                  <a:gd name="T16" fmla="*/ 0 w 175"/>
                  <a:gd name="T17" fmla="*/ 0 h 22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5" h="220">
                    <a:moveTo>
                      <a:pt x="69" y="7"/>
                    </a:moveTo>
                    <a:lnTo>
                      <a:pt x="38" y="42"/>
                    </a:lnTo>
                    <a:lnTo>
                      <a:pt x="12" y="92"/>
                    </a:lnTo>
                    <a:lnTo>
                      <a:pt x="6" y="128"/>
                    </a:lnTo>
                    <a:lnTo>
                      <a:pt x="0" y="171"/>
                    </a:lnTo>
                    <a:lnTo>
                      <a:pt x="140" y="220"/>
                    </a:lnTo>
                    <a:lnTo>
                      <a:pt x="175" y="0"/>
                    </a:lnTo>
                    <a:lnTo>
                      <a:pt x="122" y="10"/>
                    </a:lnTo>
                    <a:lnTo>
                      <a:pt x="69" y="7"/>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grpSp>
      </p:grpSp>
      <p:sp>
        <p:nvSpPr>
          <p:cNvPr id="275" name="Freeform 268"/>
          <p:cNvSpPr>
            <a:spLocks/>
          </p:cNvSpPr>
          <p:nvPr/>
        </p:nvSpPr>
        <p:spPr bwMode="auto">
          <a:xfrm>
            <a:off x="7153663" y="3064184"/>
            <a:ext cx="123814" cy="124512"/>
          </a:xfrm>
          <a:custGeom>
            <a:avLst/>
            <a:gdLst>
              <a:gd name="T0" fmla="*/ 2147483646 w 741"/>
              <a:gd name="T1" fmla="*/ 2147483646 h 807"/>
              <a:gd name="T2" fmla="*/ 2147483646 w 741"/>
              <a:gd name="T3" fmla="*/ 2147483646 h 807"/>
              <a:gd name="T4" fmla="*/ 2147483646 w 741"/>
              <a:gd name="T5" fmla="*/ 2147483646 h 807"/>
              <a:gd name="T6" fmla="*/ 2147483646 w 741"/>
              <a:gd name="T7" fmla="*/ 2147483646 h 807"/>
              <a:gd name="T8" fmla="*/ 2147483646 w 741"/>
              <a:gd name="T9" fmla="*/ 2147483646 h 807"/>
              <a:gd name="T10" fmla="*/ 2147483646 w 741"/>
              <a:gd name="T11" fmla="*/ 2147483646 h 807"/>
              <a:gd name="T12" fmla="*/ 2147483646 w 741"/>
              <a:gd name="T13" fmla="*/ 2147483646 h 807"/>
              <a:gd name="T14" fmla="*/ 2147483646 w 741"/>
              <a:gd name="T15" fmla="*/ 2147483646 h 807"/>
              <a:gd name="T16" fmla="*/ 2147483646 w 741"/>
              <a:gd name="T17" fmla="*/ 2147483646 h 807"/>
              <a:gd name="T18" fmla="*/ 0 w 741"/>
              <a:gd name="T19" fmla="*/ 2147483646 h 807"/>
              <a:gd name="T20" fmla="*/ 0 w 741"/>
              <a:gd name="T21" fmla="*/ 2147483646 h 807"/>
              <a:gd name="T22" fmla="*/ 2147483646 w 741"/>
              <a:gd name="T23" fmla="*/ 2147483646 h 807"/>
              <a:gd name="T24" fmla="*/ 2147483646 w 741"/>
              <a:gd name="T25" fmla="*/ 2147483646 h 807"/>
              <a:gd name="T26" fmla="*/ 2147483646 w 741"/>
              <a:gd name="T27" fmla="*/ 2147483646 h 807"/>
              <a:gd name="T28" fmla="*/ 2147483646 w 741"/>
              <a:gd name="T29" fmla="*/ 2147483646 h 807"/>
              <a:gd name="T30" fmla="*/ 2147483646 w 741"/>
              <a:gd name="T31" fmla="*/ 2147483646 h 807"/>
              <a:gd name="T32" fmla="*/ 2147483646 w 741"/>
              <a:gd name="T33" fmla="*/ 2147483646 h 807"/>
              <a:gd name="T34" fmla="*/ 2147483646 w 741"/>
              <a:gd name="T35" fmla="*/ 2147483646 h 807"/>
              <a:gd name="T36" fmla="*/ 2147483646 w 741"/>
              <a:gd name="T37" fmla="*/ 2147483646 h 807"/>
              <a:gd name="T38" fmla="*/ 2147483646 w 741"/>
              <a:gd name="T39" fmla="*/ 2147483646 h 807"/>
              <a:gd name="T40" fmla="*/ 2147483646 w 741"/>
              <a:gd name="T41" fmla="*/ 2147483646 h 807"/>
              <a:gd name="T42" fmla="*/ 2147483646 w 741"/>
              <a:gd name="T43" fmla="*/ 2147483646 h 807"/>
              <a:gd name="T44" fmla="*/ 2147483646 w 741"/>
              <a:gd name="T45" fmla="*/ 2147483646 h 807"/>
              <a:gd name="T46" fmla="*/ 2147483646 w 741"/>
              <a:gd name="T47" fmla="*/ 2147483646 h 807"/>
              <a:gd name="T48" fmla="*/ 2147483646 w 741"/>
              <a:gd name="T49" fmla="*/ 2147483646 h 807"/>
              <a:gd name="T50" fmla="*/ 2147483646 w 741"/>
              <a:gd name="T51" fmla="*/ 2147483646 h 807"/>
              <a:gd name="T52" fmla="*/ 2147483646 w 741"/>
              <a:gd name="T53" fmla="*/ 2147483646 h 807"/>
              <a:gd name="T54" fmla="*/ 2147483646 w 741"/>
              <a:gd name="T55" fmla="*/ 2147483646 h 807"/>
              <a:gd name="T56" fmla="*/ 2147483646 w 741"/>
              <a:gd name="T57" fmla="*/ 2147483646 h 807"/>
              <a:gd name="T58" fmla="*/ 2147483646 w 741"/>
              <a:gd name="T59" fmla="*/ 2147483646 h 807"/>
              <a:gd name="T60" fmla="*/ 2147483646 w 741"/>
              <a:gd name="T61" fmla="*/ 2147483646 h 807"/>
              <a:gd name="T62" fmla="*/ 2147483646 w 741"/>
              <a:gd name="T63" fmla="*/ 2147483646 h 807"/>
              <a:gd name="T64" fmla="*/ 2147483646 w 741"/>
              <a:gd name="T65" fmla="*/ 2147483646 h 807"/>
              <a:gd name="T66" fmla="*/ 2147483646 w 741"/>
              <a:gd name="T67" fmla="*/ 0 h 807"/>
              <a:gd name="T68" fmla="*/ 2147483646 w 741"/>
              <a:gd name="T69" fmla="*/ 2147483646 h 807"/>
              <a:gd name="T70" fmla="*/ 2147483646 w 741"/>
              <a:gd name="T71" fmla="*/ 2147483646 h 807"/>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741" h="807">
                <a:moveTo>
                  <a:pt x="243" y="26"/>
                </a:moveTo>
                <a:lnTo>
                  <a:pt x="179" y="74"/>
                </a:lnTo>
                <a:lnTo>
                  <a:pt x="144" y="131"/>
                </a:lnTo>
                <a:lnTo>
                  <a:pt x="112" y="192"/>
                </a:lnTo>
                <a:lnTo>
                  <a:pt x="92" y="224"/>
                </a:lnTo>
                <a:lnTo>
                  <a:pt x="92" y="259"/>
                </a:lnTo>
                <a:lnTo>
                  <a:pt x="109" y="300"/>
                </a:lnTo>
                <a:lnTo>
                  <a:pt x="77" y="332"/>
                </a:lnTo>
                <a:lnTo>
                  <a:pt x="26" y="420"/>
                </a:lnTo>
                <a:lnTo>
                  <a:pt x="0" y="467"/>
                </a:lnTo>
                <a:lnTo>
                  <a:pt x="0" y="482"/>
                </a:lnTo>
                <a:lnTo>
                  <a:pt x="6" y="498"/>
                </a:lnTo>
                <a:lnTo>
                  <a:pt x="28" y="503"/>
                </a:lnTo>
                <a:lnTo>
                  <a:pt x="60" y="504"/>
                </a:lnTo>
                <a:lnTo>
                  <a:pt x="79" y="511"/>
                </a:lnTo>
                <a:lnTo>
                  <a:pt x="77" y="546"/>
                </a:lnTo>
                <a:lnTo>
                  <a:pt x="67" y="587"/>
                </a:lnTo>
                <a:lnTo>
                  <a:pt x="86" y="609"/>
                </a:lnTo>
                <a:lnTo>
                  <a:pt x="80" y="639"/>
                </a:lnTo>
                <a:lnTo>
                  <a:pt x="95" y="659"/>
                </a:lnTo>
                <a:lnTo>
                  <a:pt x="110" y="713"/>
                </a:lnTo>
                <a:lnTo>
                  <a:pt x="133" y="728"/>
                </a:lnTo>
                <a:lnTo>
                  <a:pt x="167" y="728"/>
                </a:lnTo>
                <a:lnTo>
                  <a:pt x="217" y="721"/>
                </a:lnTo>
                <a:lnTo>
                  <a:pt x="269" y="713"/>
                </a:lnTo>
                <a:lnTo>
                  <a:pt x="263" y="807"/>
                </a:lnTo>
                <a:lnTo>
                  <a:pt x="658" y="681"/>
                </a:lnTo>
                <a:lnTo>
                  <a:pt x="626" y="606"/>
                </a:lnTo>
                <a:lnTo>
                  <a:pt x="634" y="549"/>
                </a:lnTo>
                <a:lnTo>
                  <a:pt x="741" y="441"/>
                </a:lnTo>
                <a:lnTo>
                  <a:pt x="741" y="155"/>
                </a:lnTo>
                <a:lnTo>
                  <a:pt x="668" y="77"/>
                </a:lnTo>
                <a:lnTo>
                  <a:pt x="577" y="35"/>
                </a:lnTo>
                <a:lnTo>
                  <a:pt x="481" y="0"/>
                </a:lnTo>
                <a:lnTo>
                  <a:pt x="355" y="18"/>
                </a:lnTo>
                <a:lnTo>
                  <a:pt x="243" y="26"/>
                </a:lnTo>
                <a:close/>
              </a:path>
            </a:pathLst>
          </a:custGeom>
          <a:solidFill>
            <a:srgbClr val="FFC080"/>
          </a:solidFill>
          <a:ln w="1588">
            <a:solidFill>
              <a:srgbClr val="402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276" name="Freeform 269"/>
          <p:cNvSpPr>
            <a:spLocks/>
          </p:cNvSpPr>
          <p:nvPr/>
        </p:nvSpPr>
        <p:spPr bwMode="auto">
          <a:xfrm>
            <a:off x="7159703" y="3139448"/>
            <a:ext cx="7046" cy="1858"/>
          </a:xfrm>
          <a:custGeom>
            <a:avLst/>
            <a:gdLst>
              <a:gd name="T0" fmla="*/ 0 w 42"/>
              <a:gd name="T1" fmla="*/ 2147483646 h 9"/>
              <a:gd name="T2" fmla="*/ 2147483646 w 42"/>
              <a:gd name="T3" fmla="*/ 2147483646 h 9"/>
              <a:gd name="T4" fmla="*/ 2147483646 w 42"/>
              <a:gd name="T5" fmla="*/ 2147483646 h 9"/>
              <a:gd name="T6" fmla="*/ 2147483646 w 42"/>
              <a:gd name="T7" fmla="*/ 2147483646 h 9"/>
              <a:gd name="T8" fmla="*/ 2147483646 w 42"/>
              <a:gd name="T9" fmla="*/ 2147483646 h 9"/>
              <a:gd name="T10" fmla="*/ 2147483646 w 42"/>
              <a:gd name="T11" fmla="*/ 0 h 9"/>
              <a:gd name="T12" fmla="*/ 0 w 42"/>
              <a:gd name="T13" fmla="*/ 2147483646 h 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2" h="9">
                <a:moveTo>
                  <a:pt x="0" y="3"/>
                </a:moveTo>
                <a:lnTo>
                  <a:pt x="9" y="8"/>
                </a:lnTo>
                <a:lnTo>
                  <a:pt x="30" y="6"/>
                </a:lnTo>
                <a:lnTo>
                  <a:pt x="39" y="9"/>
                </a:lnTo>
                <a:lnTo>
                  <a:pt x="42" y="2"/>
                </a:lnTo>
                <a:lnTo>
                  <a:pt x="29" y="0"/>
                </a:lnTo>
                <a:lnTo>
                  <a:pt x="0" y="3"/>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77" name="Freeform 270"/>
          <p:cNvSpPr>
            <a:spLocks/>
          </p:cNvSpPr>
          <p:nvPr/>
        </p:nvSpPr>
        <p:spPr bwMode="auto">
          <a:xfrm>
            <a:off x="7166749" y="3134803"/>
            <a:ext cx="3020" cy="4646"/>
          </a:xfrm>
          <a:custGeom>
            <a:avLst/>
            <a:gdLst>
              <a:gd name="T0" fmla="*/ 0 w 17"/>
              <a:gd name="T1" fmla="*/ 0 h 31"/>
              <a:gd name="T2" fmla="*/ 2147483646 w 17"/>
              <a:gd name="T3" fmla="*/ 2147483646 h 31"/>
              <a:gd name="T4" fmla="*/ 2147483646 w 17"/>
              <a:gd name="T5" fmla="*/ 2147483646 h 31"/>
              <a:gd name="T6" fmla="*/ 2147483646 w 17"/>
              <a:gd name="T7" fmla="*/ 2147483646 h 31"/>
              <a:gd name="T8" fmla="*/ 2147483646 w 17"/>
              <a:gd name="T9" fmla="*/ 2147483646 h 31"/>
              <a:gd name="T10" fmla="*/ 2147483646 w 17"/>
              <a:gd name="T11" fmla="*/ 2147483646 h 31"/>
              <a:gd name="T12" fmla="*/ 0 w 17"/>
              <a:gd name="T13" fmla="*/ 0 h 3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7" h="31">
                <a:moveTo>
                  <a:pt x="0" y="0"/>
                </a:moveTo>
                <a:lnTo>
                  <a:pt x="11" y="7"/>
                </a:lnTo>
                <a:lnTo>
                  <a:pt x="11" y="16"/>
                </a:lnTo>
                <a:lnTo>
                  <a:pt x="13" y="31"/>
                </a:lnTo>
                <a:lnTo>
                  <a:pt x="17" y="12"/>
                </a:lnTo>
                <a:lnTo>
                  <a:pt x="17" y="1"/>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78" name="Freeform 271"/>
          <p:cNvSpPr>
            <a:spLocks/>
          </p:cNvSpPr>
          <p:nvPr/>
        </p:nvSpPr>
        <p:spPr bwMode="auto">
          <a:xfrm>
            <a:off x="7171782" y="3119006"/>
            <a:ext cx="3020" cy="9292"/>
          </a:xfrm>
          <a:custGeom>
            <a:avLst/>
            <a:gdLst>
              <a:gd name="T0" fmla="*/ 2147483646 w 19"/>
              <a:gd name="T1" fmla="*/ 0 h 60"/>
              <a:gd name="T2" fmla="*/ 2147483646 w 19"/>
              <a:gd name="T3" fmla="*/ 2147483646 h 60"/>
              <a:gd name="T4" fmla="*/ 0 w 19"/>
              <a:gd name="T5" fmla="*/ 2147483646 h 60"/>
              <a:gd name="T6" fmla="*/ 2147483646 w 19"/>
              <a:gd name="T7" fmla="*/ 2147483646 h 60"/>
              <a:gd name="T8" fmla="*/ 2147483646 w 19"/>
              <a:gd name="T9" fmla="*/ 0 h 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 h="60">
                <a:moveTo>
                  <a:pt x="19" y="0"/>
                </a:moveTo>
                <a:lnTo>
                  <a:pt x="5" y="34"/>
                </a:lnTo>
                <a:lnTo>
                  <a:pt x="0" y="60"/>
                </a:lnTo>
                <a:lnTo>
                  <a:pt x="9" y="43"/>
                </a:lnTo>
                <a:lnTo>
                  <a:pt x="19"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79" name="Freeform 272"/>
          <p:cNvSpPr>
            <a:spLocks/>
          </p:cNvSpPr>
          <p:nvPr/>
        </p:nvSpPr>
        <p:spPr bwMode="auto">
          <a:xfrm>
            <a:off x="7173796" y="3109714"/>
            <a:ext cx="13086" cy="8363"/>
          </a:xfrm>
          <a:custGeom>
            <a:avLst/>
            <a:gdLst>
              <a:gd name="T0" fmla="*/ 0 w 80"/>
              <a:gd name="T1" fmla="*/ 0 h 51"/>
              <a:gd name="T2" fmla="*/ 2147483646 w 80"/>
              <a:gd name="T3" fmla="*/ 2147483646 h 51"/>
              <a:gd name="T4" fmla="*/ 2147483646 w 80"/>
              <a:gd name="T5" fmla="*/ 2147483646 h 51"/>
              <a:gd name="T6" fmla="*/ 2147483646 w 80"/>
              <a:gd name="T7" fmla="*/ 2147483646 h 51"/>
              <a:gd name="T8" fmla="*/ 2147483646 w 80"/>
              <a:gd name="T9" fmla="*/ 2147483646 h 51"/>
              <a:gd name="T10" fmla="*/ 2147483646 w 80"/>
              <a:gd name="T11" fmla="*/ 2147483646 h 51"/>
              <a:gd name="T12" fmla="*/ 2147483646 w 80"/>
              <a:gd name="T13" fmla="*/ 2147483646 h 51"/>
              <a:gd name="T14" fmla="*/ 2147483646 w 80"/>
              <a:gd name="T15" fmla="*/ 2147483646 h 51"/>
              <a:gd name="T16" fmla="*/ 2147483646 w 80"/>
              <a:gd name="T17" fmla="*/ 2147483646 h 51"/>
              <a:gd name="T18" fmla="*/ 2147483646 w 80"/>
              <a:gd name="T19" fmla="*/ 2147483646 h 51"/>
              <a:gd name="T20" fmla="*/ 0 w 80"/>
              <a:gd name="T21" fmla="*/ 0 h 5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80" h="51">
                <a:moveTo>
                  <a:pt x="0" y="0"/>
                </a:moveTo>
                <a:lnTo>
                  <a:pt x="17" y="28"/>
                </a:lnTo>
                <a:lnTo>
                  <a:pt x="13" y="35"/>
                </a:lnTo>
                <a:lnTo>
                  <a:pt x="13" y="40"/>
                </a:lnTo>
                <a:lnTo>
                  <a:pt x="9" y="51"/>
                </a:lnTo>
                <a:lnTo>
                  <a:pt x="20" y="34"/>
                </a:lnTo>
                <a:lnTo>
                  <a:pt x="35" y="34"/>
                </a:lnTo>
                <a:lnTo>
                  <a:pt x="52" y="28"/>
                </a:lnTo>
                <a:lnTo>
                  <a:pt x="80" y="26"/>
                </a:lnTo>
                <a:lnTo>
                  <a:pt x="52" y="9"/>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80" name="Freeform 273"/>
          <p:cNvSpPr>
            <a:spLocks/>
          </p:cNvSpPr>
          <p:nvPr/>
        </p:nvSpPr>
        <p:spPr bwMode="auto">
          <a:xfrm>
            <a:off x="7170776" y="3098563"/>
            <a:ext cx="22145" cy="7434"/>
          </a:xfrm>
          <a:custGeom>
            <a:avLst/>
            <a:gdLst>
              <a:gd name="T0" fmla="*/ 0 w 135"/>
              <a:gd name="T1" fmla="*/ 2147483646 h 48"/>
              <a:gd name="T2" fmla="*/ 2147483646 w 135"/>
              <a:gd name="T3" fmla="*/ 2147483646 h 48"/>
              <a:gd name="T4" fmla="*/ 2147483646 w 135"/>
              <a:gd name="T5" fmla="*/ 2147483646 h 48"/>
              <a:gd name="T6" fmla="*/ 2147483646 w 135"/>
              <a:gd name="T7" fmla="*/ 2147483646 h 48"/>
              <a:gd name="T8" fmla="*/ 2147483646 w 135"/>
              <a:gd name="T9" fmla="*/ 2147483646 h 48"/>
              <a:gd name="T10" fmla="*/ 2147483646 w 135"/>
              <a:gd name="T11" fmla="*/ 2147483646 h 48"/>
              <a:gd name="T12" fmla="*/ 2147483646 w 135"/>
              <a:gd name="T13" fmla="*/ 2147483646 h 48"/>
              <a:gd name="T14" fmla="*/ 2147483646 w 135"/>
              <a:gd name="T15" fmla="*/ 2147483646 h 48"/>
              <a:gd name="T16" fmla="*/ 2147483646 w 135"/>
              <a:gd name="T17" fmla="*/ 2147483646 h 48"/>
              <a:gd name="T18" fmla="*/ 2147483646 w 135"/>
              <a:gd name="T19" fmla="*/ 0 h 48"/>
              <a:gd name="T20" fmla="*/ 2147483646 w 135"/>
              <a:gd name="T21" fmla="*/ 2147483646 h 48"/>
              <a:gd name="T22" fmla="*/ 2147483646 w 135"/>
              <a:gd name="T23" fmla="*/ 2147483646 h 48"/>
              <a:gd name="T24" fmla="*/ 2147483646 w 135"/>
              <a:gd name="T25" fmla="*/ 2147483646 h 48"/>
              <a:gd name="T26" fmla="*/ 2147483646 w 135"/>
              <a:gd name="T27" fmla="*/ 2147483646 h 48"/>
              <a:gd name="T28" fmla="*/ 0 w 135"/>
              <a:gd name="T29" fmla="*/ 2147483646 h 4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35" h="48">
                <a:moveTo>
                  <a:pt x="0" y="25"/>
                </a:moveTo>
                <a:lnTo>
                  <a:pt x="6" y="42"/>
                </a:lnTo>
                <a:lnTo>
                  <a:pt x="20" y="48"/>
                </a:lnTo>
                <a:lnTo>
                  <a:pt x="42" y="34"/>
                </a:lnTo>
                <a:lnTo>
                  <a:pt x="69" y="25"/>
                </a:lnTo>
                <a:lnTo>
                  <a:pt x="113" y="24"/>
                </a:lnTo>
                <a:lnTo>
                  <a:pt x="135" y="27"/>
                </a:lnTo>
                <a:lnTo>
                  <a:pt x="101" y="12"/>
                </a:lnTo>
                <a:lnTo>
                  <a:pt x="77" y="6"/>
                </a:lnTo>
                <a:lnTo>
                  <a:pt x="80" y="0"/>
                </a:lnTo>
                <a:lnTo>
                  <a:pt x="57" y="9"/>
                </a:lnTo>
                <a:lnTo>
                  <a:pt x="59" y="3"/>
                </a:lnTo>
                <a:lnTo>
                  <a:pt x="40" y="12"/>
                </a:lnTo>
                <a:lnTo>
                  <a:pt x="23" y="12"/>
                </a:lnTo>
                <a:lnTo>
                  <a:pt x="0" y="25"/>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81" name="Freeform 274"/>
          <p:cNvSpPr>
            <a:spLocks/>
          </p:cNvSpPr>
          <p:nvPr/>
        </p:nvSpPr>
        <p:spPr bwMode="auto">
          <a:xfrm>
            <a:off x="7221106" y="3108785"/>
            <a:ext cx="13087" cy="24159"/>
          </a:xfrm>
          <a:custGeom>
            <a:avLst/>
            <a:gdLst>
              <a:gd name="T0" fmla="*/ 0 w 78"/>
              <a:gd name="T1" fmla="*/ 2147483646 h 159"/>
              <a:gd name="T2" fmla="*/ 2147483646 w 78"/>
              <a:gd name="T3" fmla="*/ 2147483646 h 159"/>
              <a:gd name="T4" fmla="*/ 2147483646 w 78"/>
              <a:gd name="T5" fmla="*/ 2147483646 h 159"/>
              <a:gd name="T6" fmla="*/ 2147483646 w 78"/>
              <a:gd name="T7" fmla="*/ 2147483646 h 159"/>
              <a:gd name="T8" fmla="*/ 2147483646 w 78"/>
              <a:gd name="T9" fmla="*/ 2147483646 h 159"/>
              <a:gd name="T10" fmla="*/ 2147483646 w 78"/>
              <a:gd name="T11" fmla="*/ 2147483646 h 159"/>
              <a:gd name="T12" fmla="*/ 2147483646 w 78"/>
              <a:gd name="T13" fmla="*/ 2147483646 h 159"/>
              <a:gd name="T14" fmla="*/ 2147483646 w 78"/>
              <a:gd name="T15" fmla="*/ 2147483646 h 159"/>
              <a:gd name="T16" fmla="*/ 2147483646 w 78"/>
              <a:gd name="T17" fmla="*/ 2147483646 h 159"/>
              <a:gd name="T18" fmla="*/ 2147483646 w 78"/>
              <a:gd name="T19" fmla="*/ 2147483646 h 159"/>
              <a:gd name="T20" fmla="*/ 2147483646 w 78"/>
              <a:gd name="T21" fmla="*/ 2147483646 h 159"/>
              <a:gd name="T22" fmla="*/ 2147483646 w 78"/>
              <a:gd name="T23" fmla="*/ 2147483646 h 159"/>
              <a:gd name="T24" fmla="*/ 2147483646 w 78"/>
              <a:gd name="T25" fmla="*/ 2147483646 h 159"/>
              <a:gd name="T26" fmla="*/ 2147483646 w 78"/>
              <a:gd name="T27" fmla="*/ 2147483646 h 159"/>
              <a:gd name="T28" fmla="*/ 2147483646 w 78"/>
              <a:gd name="T29" fmla="*/ 2147483646 h 159"/>
              <a:gd name="T30" fmla="*/ 2147483646 w 78"/>
              <a:gd name="T31" fmla="*/ 2147483646 h 159"/>
              <a:gd name="T32" fmla="*/ 2147483646 w 78"/>
              <a:gd name="T33" fmla="*/ 2147483646 h 159"/>
              <a:gd name="T34" fmla="*/ 2147483646 w 78"/>
              <a:gd name="T35" fmla="*/ 2147483646 h 159"/>
              <a:gd name="T36" fmla="*/ 2147483646 w 78"/>
              <a:gd name="T37" fmla="*/ 2147483646 h 159"/>
              <a:gd name="T38" fmla="*/ 2147483646 w 78"/>
              <a:gd name="T39" fmla="*/ 2147483646 h 159"/>
              <a:gd name="T40" fmla="*/ 2147483646 w 78"/>
              <a:gd name="T41" fmla="*/ 0 h 159"/>
              <a:gd name="T42" fmla="*/ 2147483646 w 78"/>
              <a:gd name="T43" fmla="*/ 2147483646 h 159"/>
              <a:gd name="T44" fmla="*/ 0 w 78"/>
              <a:gd name="T45" fmla="*/ 2147483646 h 159"/>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78" h="159">
                <a:moveTo>
                  <a:pt x="0" y="30"/>
                </a:moveTo>
                <a:lnTo>
                  <a:pt x="24" y="10"/>
                </a:lnTo>
                <a:lnTo>
                  <a:pt x="52" y="15"/>
                </a:lnTo>
                <a:lnTo>
                  <a:pt x="68" y="41"/>
                </a:lnTo>
                <a:lnTo>
                  <a:pt x="71" y="77"/>
                </a:lnTo>
                <a:lnTo>
                  <a:pt x="68" y="105"/>
                </a:lnTo>
                <a:lnTo>
                  <a:pt x="59" y="128"/>
                </a:lnTo>
                <a:lnTo>
                  <a:pt x="44" y="93"/>
                </a:lnTo>
                <a:lnTo>
                  <a:pt x="31" y="73"/>
                </a:lnTo>
                <a:lnTo>
                  <a:pt x="5" y="60"/>
                </a:lnTo>
                <a:lnTo>
                  <a:pt x="25" y="89"/>
                </a:lnTo>
                <a:lnTo>
                  <a:pt x="47" y="111"/>
                </a:lnTo>
                <a:lnTo>
                  <a:pt x="49" y="134"/>
                </a:lnTo>
                <a:lnTo>
                  <a:pt x="40" y="156"/>
                </a:lnTo>
                <a:lnTo>
                  <a:pt x="28" y="159"/>
                </a:lnTo>
                <a:lnTo>
                  <a:pt x="61" y="151"/>
                </a:lnTo>
                <a:lnTo>
                  <a:pt x="77" y="117"/>
                </a:lnTo>
                <a:lnTo>
                  <a:pt x="78" y="73"/>
                </a:lnTo>
                <a:lnTo>
                  <a:pt x="77" y="33"/>
                </a:lnTo>
                <a:lnTo>
                  <a:pt x="59" y="7"/>
                </a:lnTo>
                <a:lnTo>
                  <a:pt x="34" y="0"/>
                </a:lnTo>
                <a:lnTo>
                  <a:pt x="10" y="4"/>
                </a:lnTo>
                <a:lnTo>
                  <a:pt x="0" y="3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82" name="Freeform 275"/>
          <p:cNvSpPr>
            <a:spLocks/>
          </p:cNvSpPr>
          <p:nvPr/>
        </p:nvSpPr>
        <p:spPr bwMode="auto">
          <a:xfrm>
            <a:off x="7218087" y="3105068"/>
            <a:ext cx="21139" cy="32521"/>
          </a:xfrm>
          <a:custGeom>
            <a:avLst/>
            <a:gdLst>
              <a:gd name="T0" fmla="*/ 0 w 129"/>
              <a:gd name="T1" fmla="*/ 2147483646 h 215"/>
              <a:gd name="T2" fmla="*/ 2147483646 w 129"/>
              <a:gd name="T3" fmla="*/ 2147483646 h 215"/>
              <a:gd name="T4" fmla="*/ 2147483646 w 129"/>
              <a:gd name="T5" fmla="*/ 2147483646 h 215"/>
              <a:gd name="T6" fmla="*/ 2147483646 w 129"/>
              <a:gd name="T7" fmla="*/ 2147483646 h 215"/>
              <a:gd name="T8" fmla="*/ 2147483646 w 129"/>
              <a:gd name="T9" fmla="*/ 2147483646 h 215"/>
              <a:gd name="T10" fmla="*/ 2147483646 w 129"/>
              <a:gd name="T11" fmla="*/ 2147483646 h 215"/>
              <a:gd name="T12" fmla="*/ 2147483646 w 129"/>
              <a:gd name="T13" fmla="*/ 2147483646 h 215"/>
              <a:gd name="T14" fmla="*/ 2147483646 w 129"/>
              <a:gd name="T15" fmla="*/ 2147483646 h 215"/>
              <a:gd name="T16" fmla="*/ 2147483646 w 129"/>
              <a:gd name="T17" fmla="*/ 2147483646 h 215"/>
              <a:gd name="T18" fmla="*/ 2147483646 w 129"/>
              <a:gd name="T19" fmla="*/ 2147483646 h 215"/>
              <a:gd name="T20" fmla="*/ 2147483646 w 129"/>
              <a:gd name="T21" fmla="*/ 2147483646 h 215"/>
              <a:gd name="T22" fmla="*/ 2147483646 w 129"/>
              <a:gd name="T23" fmla="*/ 2147483646 h 215"/>
              <a:gd name="T24" fmla="*/ 2147483646 w 129"/>
              <a:gd name="T25" fmla="*/ 2147483646 h 215"/>
              <a:gd name="T26" fmla="*/ 2147483646 w 129"/>
              <a:gd name="T27" fmla="*/ 2147483646 h 215"/>
              <a:gd name="T28" fmla="*/ 2147483646 w 129"/>
              <a:gd name="T29" fmla="*/ 2147483646 h 215"/>
              <a:gd name="T30" fmla="*/ 2147483646 w 129"/>
              <a:gd name="T31" fmla="*/ 2147483646 h 215"/>
              <a:gd name="T32" fmla="*/ 2147483646 w 129"/>
              <a:gd name="T33" fmla="*/ 2147483646 h 215"/>
              <a:gd name="T34" fmla="*/ 2147483646 w 129"/>
              <a:gd name="T35" fmla="*/ 2147483646 h 215"/>
              <a:gd name="T36" fmla="*/ 2147483646 w 129"/>
              <a:gd name="T37" fmla="*/ 2147483646 h 215"/>
              <a:gd name="T38" fmla="*/ 2147483646 w 129"/>
              <a:gd name="T39" fmla="*/ 2147483646 h 215"/>
              <a:gd name="T40" fmla="*/ 2147483646 w 129"/>
              <a:gd name="T41" fmla="*/ 2147483646 h 215"/>
              <a:gd name="T42" fmla="*/ 2147483646 w 129"/>
              <a:gd name="T43" fmla="*/ 2147483646 h 215"/>
              <a:gd name="T44" fmla="*/ 2147483646 w 129"/>
              <a:gd name="T45" fmla="*/ 2147483646 h 215"/>
              <a:gd name="T46" fmla="*/ 2147483646 w 129"/>
              <a:gd name="T47" fmla="*/ 0 h 215"/>
              <a:gd name="T48" fmla="*/ 2147483646 w 129"/>
              <a:gd name="T49" fmla="*/ 2147483646 h 215"/>
              <a:gd name="T50" fmla="*/ 2147483646 w 129"/>
              <a:gd name="T51" fmla="*/ 2147483646 h 215"/>
              <a:gd name="T52" fmla="*/ 0 w 129"/>
              <a:gd name="T53" fmla="*/ 2147483646 h 215"/>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129" h="215">
                <a:moveTo>
                  <a:pt x="0" y="53"/>
                </a:moveTo>
                <a:lnTo>
                  <a:pt x="20" y="19"/>
                </a:lnTo>
                <a:lnTo>
                  <a:pt x="54" y="9"/>
                </a:lnTo>
                <a:lnTo>
                  <a:pt x="95" y="16"/>
                </a:lnTo>
                <a:lnTo>
                  <a:pt x="109" y="35"/>
                </a:lnTo>
                <a:lnTo>
                  <a:pt x="120" y="67"/>
                </a:lnTo>
                <a:lnTo>
                  <a:pt x="120" y="93"/>
                </a:lnTo>
                <a:lnTo>
                  <a:pt x="114" y="111"/>
                </a:lnTo>
                <a:lnTo>
                  <a:pt x="114" y="137"/>
                </a:lnTo>
                <a:lnTo>
                  <a:pt x="107" y="168"/>
                </a:lnTo>
                <a:lnTo>
                  <a:pt x="80" y="198"/>
                </a:lnTo>
                <a:lnTo>
                  <a:pt x="63" y="198"/>
                </a:lnTo>
                <a:lnTo>
                  <a:pt x="40" y="198"/>
                </a:lnTo>
                <a:lnTo>
                  <a:pt x="40" y="203"/>
                </a:lnTo>
                <a:lnTo>
                  <a:pt x="57" y="215"/>
                </a:lnTo>
                <a:lnTo>
                  <a:pt x="76" y="211"/>
                </a:lnTo>
                <a:lnTo>
                  <a:pt x="101" y="201"/>
                </a:lnTo>
                <a:lnTo>
                  <a:pt x="121" y="171"/>
                </a:lnTo>
                <a:lnTo>
                  <a:pt x="123" y="121"/>
                </a:lnTo>
                <a:lnTo>
                  <a:pt x="129" y="87"/>
                </a:lnTo>
                <a:lnTo>
                  <a:pt x="129" y="58"/>
                </a:lnTo>
                <a:lnTo>
                  <a:pt x="117" y="32"/>
                </a:lnTo>
                <a:lnTo>
                  <a:pt x="103" y="9"/>
                </a:lnTo>
                <a:lnTo>
                  <a:pt x="69" y="0"/>
                </a:lnTo>
                <a:lnTo>
                  <a:pt x="20" y="6"/>
                </a:lnTo>
                <a:lnTo>
                  <a:pt x="3" y="19"/>
                </a:lnTo>
                <a:lnTo>
                  <a:pt x="0" y="53"/>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83" name="Freeform 276"/>
          <p:cNvSpPr>
            <a:spLocks/>
          </p:cNvSpPr>
          <p:nvPr/>
        </p:nvSpPr>
        <p:spPr bwMode="auto">
          <a:xfrm>
            <a:off x="7207014" y="3140378"/>
            <a:ext cx="19126" cy="27876"/>
          </a:xfrm>
          <a:custGeom>
            <a:avLst/>
            <a:gdLst>
              <a:gd name="T0" fmla="*/ 2147483646 w 118"/>
              <a:gd name="T1" fmla="*/ 0 h 179"/>
              <a:gd name="T2" fmla="*/ 2147483646 w 118"/>
              <a:gd name="T3" fmla="*/ 2147483646 h 179"/>
              <a:gd name="T4" fmla="*/ 2147483646 w 118"/>
              <a:gd name="T5" fmla="*/ 2147483646 h 179"/>
              <a:gd name="T6" fmla="*/ 2147483646 w 118"/>
              <a:gd name="T7" fmla="*/ 2147483646 h 179"/>
              <a:gd name="T8" fmla="*/ 2147483646 w 118"/>
              <a:gd name="T9" fmla="*/ 2147483646 h 179"/>
              <a:gd name="T10" fmla="*/ 0 w 118"/>
              <a:gd name="T11" fmla="*/ 2147483646 h 179"/>
              <a:gd name="T12" fmla="*/ 2147483646 w 118"/>
              <a:gd name="T13" fmla="*/ 2147483646 h 179"/>
              <a:gd name="T14" fmla="*/ 2147483646 w 118"/>
              <a:gd name="T15" fmla="*/ 2147483646 h 179"/>
              <a:gd name="T16" fmla="*/ 2147483646 w 118"/>
              <a:gd name="T17" fmla="*/ 2147483646 h 179"/>
              <a:gd name="T18" fmla="*/ 2147483646 w 118"/>
              <a:gd name="T19" fmla="*/ 0 h 17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8" h="179">
                <a:moveTo>
                  <a:pt x="118" y="0"/>
                </a:moveTo>
                <a:lnTo>
                  <a:pt x="102" y="39"/>
                </a:lnTo>
                <a:lnTo>
                  <a:pt x="77" y="80"/>
                </a:lnTo>
                <a:lnTo>
                  <a:pt x="52" y="116"/>
                </a:lnTo>
                <a:lnTo>
                  <a:pt x="17" y="164"/>
                </a:lnTo>
                <a:lnTo>
                  <a:pt x="0" y="179"/>
                </a:lnTo>
                <a:lnTo>
                  <a:pt x="39" y="159"/>
                </a:lnTo>
                <a:lnTo>
                  <a:pt x="70" y="115"/>
                </a:lnTo>
                <a:lnTo>
                  <a:pt x="99" y="67"/>
                </a:lnTo>
                <a:lnTo>
                  <a:pt x="118"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84" name="Freeform 277"/>
          <p:cNvSpPr>
            <a:spLocks/>
          </p:cNvSpPr>
          <p:nvPr/>
        </p:nvSpPr>
        <p:spPr bwMode="auto">
          <a:xfrm>
            <a:off x="7173796" y="3046529"/>
            <a:ext cx="112742" cy="103141"/>
          </a:xfrm>
          <a:custGeom>
            <a:avLst/>
            <a:gdLst>
              <a:gd name="T0" fmla="*/ 2147483646 w 671"/>
              <a:gd name="T1" fmla="*/ 2147483646 h 670"/>
              <a:gd name="T2" fmla="*/ 2147483646 w 671"/>
              <a:gd name="T3" fmla="*/ 2147483646 h 670"/>
              <a:gd name="T4" fmla="*/ 2147483646 w 671"/>
              <a:gd name="T5" fmla="*/ 2147483646 h 670"/>
              <a:gd name="T6" fmla="*/ 2147483646 w 671"/>
              <a:gd name="T7" fmla="*/ 2147483646 h 670"/>
              <a:gd name="T8" fmla="*/ 2147483646 w 671"/>
              <a:gd name="T9" fmla="*/ 2147483646 h 670"/>
              <a:gd name="T10" fmla="*/ 2147483646 w 671"/>
              <a:gd name="T11" fmla="*/ 2147483646 h 670"/>
              <a:gd name="T12" fmla="*/ 2147483646 w 671"/>
              <a:gd name="T13" fmla="*/ 2147483646 h 670"/>
              <a:gd name="T14" fmla="*/ 2147483646 w 671"/>
              <a:gd name="T15" fmla="*/ 2147483646 h 670"/>
              <a:gd name="T16" fmla="*/ 2147483646 w 671"/>
              <a:gd name="T17" fmla="*/ 2147483646 h 670"/>
              <a:gd name="T18" fmla="*/ 2147483646 w 671"/>
              <a:gd name="T19" fmla="*/ 2147483646 h 670"/>
              <a:gd name="T20" fmla="*/ 2147483646 w 671"/>
              <a:gd name="T21" fmla="*/ 2147483646 h 670"/>
              <a:gd name="T22" fmla="*/ 2147483646 w 671"/>
              <a:gd name="T23" fmla="*/ 2147483646 h 670"/>
              <a:gd name="T24" fmla="*/ 2147483646 w 671"/>
              <a:gd name="T25" fmla="*/ 2147483646 h 670"/>
              <a:gd name="T26" fmla="*/ 2147483646 w 671"/>
              <a:gd name="T27" fmla="*/ 2147483646 h 670"/>
              <a:gd name="T28" fmla="*/ 2147483646 w 671"/>
              <a:gd name="T29" fmla="*/ 2147483646 h 670"/>
              <a:gd name="T30" fmla="*/ 2147483646 w 671"/>
              <a:gd name="T31" fmla="*/ 2147483646 h 670"/>
              <a:gd name="T32" fmla="*/ 2147483646 w 671"/>
              <a:gd name="T33" fmla="*/ 2147483646 h 670"/>
              <a:gd name="T34" fmla="*/ 2147483646 w 671"/>
              <a:gd name="T35" fmla="*/ 2147483646 h 670"/>
              <a:gd name="T36" fmla="*/ 2147483646 w 671"/>
              <a:gd name="T37" fmla="*/ 2147483646 h 670"/>
              <a:gd name="T38" fmla="*/ 2147483646 w 671"/>
              <a:gd name="T39" fmla="*/ 2147483646 h 670"/>
              <a:gd name="T40" fmla="*/ 2147483646 w 671"/>
              <a:gd name="T41" fmla="*/ 2147483646 h 670"/>
              <a:gd name="T42" fmla="*/ 2147483646 w 671"/>
              <a:gd name="T43" fmla="*/ 2147483646 h 670"/>
              <a:gd name="T44" fmla="*/ 2147483646 w 671"/>
              <a:gd name="T45" fmla="*/ 2147483646 h 670"/>
              <a:gd name="T46" fmla="*/ 2147483646 w 671"/>
              <a:gd name="T47" fmla="*/ 2147483646 h 670"/>
              <a:gd name="T48" fmla="*/ 2147483646 w 671"/>
              <a:gd name="T49" fmla="*/ 2147483646 h 670"/>
              <a:gd name="T50" fmla="*/ 2147483646 w 671"/>
              <a:gd name="T51" fmla="*/ 2147483646 h 670"/>
              <a:gd name="T52" fmla="*/ 2147483646 w 671"/>
              <a:gd name="T53" fmla="*/ 2147483646 h 670"/>
              <a:gd name="T54" fmla="*/ 2147483646 w 671"/>
              <a:gd name="T55" fmla="*/ 2147483646 h 670"/>
              <a:gd name="T56" fmla="*/ 2147483646 w 671"/>
              <a:gd name="T57" fmla="*/ 2147483646 h 670"/>
              <a:gd name="T58" fmla="*/ 2147483646 w 671"/>
              <a:gd name="T59" fmla="*/ 2147483646 h 670"/>
              <a:gd name="T60" fmla="*/ 2147483646 w 671"/>
              <a:gd name="T61" fmla="*/ 0 h 670"/>
              <a:gd name="T62" fmla="*/ 2147483646 w 671"/>
              <a:gd name="T63" fmla="*/ 2147483646 h 670"/>
              <a:gd name="T64" fmla="*/ 2147483646 w 671"/>
              <a:gd name="T65" fmla="*/ 2147483646 h 670"/>
              <a:gd name="T66" fmla="*/ 2147483646 w 671"/>
              <a:gd name="T67" fmla="*/ 2147483646 h 670"/>
              <a:gd name="T68" fmla="*/ 2147483646 w 671"/>
              <a:gd name="T69" fmla="*/ 2147483646 h 670"/>
              <a:gd name="T70" fmla="*/ 0 w 671"/>
              <a:gd name="T71" fmla="*/ 2147483646 h 670"/>
              <a:gd name="T72" fmla="*/ 2147483646 w 671"/>
              <a:gd name="T73" fmla="*/ 2147483646 h 670"/>
              <a:gd name="T74" fmla="*/ 2147483646 w 671"/>
              <a:gd name="T75" fmla="*/ 2147483646 h 67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671" h="670">
                <a:moveTo>
                  <a:pt x="54" y="193"/>
                </a:moveTo>
                <a:lnTo>
                  <a:pt x="155" y="177"/>
                </a:lnTo>
                <a:lnTo>
                  <a:pt x="223" y="187"/>
                </a:lnTo>
                <a:lnTo>
                  <a:pt x="264" y="234"/>
                </a:lnTo>
                <a:lnTo>
                  <a:pt x="238" y="290"/>
                </a:lnTo>
                <a:lnTo>
                  <a:pt x="206" y="311"/>
                </a:lnTo>
                <a:lnTo>
                  <a:pt x="197" y="366"/>
                </a:lnTo>
                <a:lnTo>
                  <a:pt x="217" y="401"/>
                </a:lnTo>
                <a:lnTo>
                  <a:pt x="200" y="453"/>
                </a:lnTo>
                <a:lnTo>
                  <a:pt x="242" y="453"/>
                </a:lnTo>
                <a:lnTo>
                  <a:pt x="254" y="394"/>
                </a:lnTo>
                <a:lnTo>
                  <a:pt x="280" y="366"/>
                </a:lnTo>
                <a:lnTo>
                  <a:pt x="329" y="366"/>
                </a:lnTo>
                <a:lnTo>
                  <a:pt x="378" y="378"/>
                </a:lnTo>
                <a:lnTo>
                  <a:pt x="393" y="419"/>
                </a:lnTo>
                <a:lnTo>
                  <a:pt x="399" y="475"/>
                </a:lnTo>
                <a:lnTo>
                  <a:pt x="393" y="516"/>
                </a:lnTo>
                <a:lnTo>
                  <a:pt x="393" y="547"/>
                </a:lnTo>
                <a:lnTo>
                  <a:pt x="396" y="581"/>
                </a:lnTo>
                <a:lnTo>
                  <a:pt x="428" y="613"/>
                </a:lnTo>
                <a:lnTo>
                  <a:pt x="451" y="632"/>
                </a:lnTo>
                <a:lnTo>
                  <a:pt x="510" y="670"/>
                </a:lnTo>
                <a:lnTo>
                  <a:pt x="620" y="558"/>
                </a:lnTo>
                <a:lnTo>
                  <a:pt x="652" y="466"/>
                </a:lnTo>
                <a:lnTo>
                  <a:pt x="665" y="318"/>
                </a:lnTo>
                <a:lnTo>
                  <a:pt x="671" y="215"/>
                </a:lnTo>
                <a:lnTo>
                  <a:pt x="658" y="114"/>
                </a:lnTo>
                <a:lnTo>
                  <a:pt x="629" y="59"/>
                </a:lnTo>
                <a:lnTo>
                  <a:pt x="562" y="21"/>
                </a:lnTo>
                <a:lnTo>
                  <a:pt x="502" y="8"/>
                </a:lnTo>
                <a:lnTo>
                  <a:pt x="384" y="0"/>
                </a:lnTo>
                <a:lnTo>
                  <a:pt x="270" y="5"/>
                </a:lnTo>
                <a:lnTo>
                  <a:pt x="129" y="30"/>
                </a:lnTo>
                <a:lnTo>
                  <a:pt x="64" y="62"/>
                </a:lnTo>
                <a:lnTo>
                  <a:pt x="32" y="94"/>
                </a:lnTo>
                <a:lnTo>
                  <a:pt x="0" y="140"/>
                </a:lnTo>
                <a:lnTo>
                  <a:pt x="6" y="166"/>
                </a:lnTo>
                <a:lnTo>
                  <a:pt x="54" y="193"/>
                </a:lnTo>
                <a:close/>
              </a:path>
            </a:pathLst>
          </a:custGeom>
          <a:solidFill>
            <a:srgbClr val="603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85" name="Freeform 278"/>
          <p:cNvSpPr>
            <a:spLocks/>
          </p:cNvSpPr>
          <p:nvPr/>
        </p:nvSpPr>
        <p:spPr bwMode="auto">
          <a:xfrm>
            <a:off x="7176815" y="3047458"/>
            <a:ext cx="107709" cy="99423"/>
          </a:xfrm>
          <a:custGeom>
            <a:avLst/>
            <a:gdLst>
              <a:gd name="T0" fmla="*/ 2147483646 w 636"/>
              <a:gd name="T1" fmla="*/ 2147483646 h 643"/>
              <a:gd name="T2" fmla="*/ 2147483646 w 636"/>
              <a:gd name="T3" fmla="*/ 2147483646 h 643"/>
              <a:gd name="T4" fmla="*/ 2147483646 w 636"/>
              <a:gd name="T5" fmla="*/ 2147483646 h 643"/>
              <a:gd name="T6" fmla="*/ 2147483646 w 636"/>
              <a:gd name="T7" fmla="*/ 2147483646 h 643"/>
              <a:gd name="T8" fmla="*/ 2147483646 w 636"/>
              <a:gd name="T9" fmla="*/ 2147483646 h 643"/>
              <a:gd name="T10" fmla="*/ 2147483646 w 636"/>
              <a:gd name="T11" fmla="*/ 2147483646 h 643"/>
              <a:gd name="T12" fmla="*/ 2147483646 w 636"/>
              <a:gd name="T13" fmla="*/ 2147483646 h 643"/>
              <a:gd name="T14" fmla="*/ 2147483646 w 636"/>
              <a:gd name="T15" fmla="*/ 2147483646 h 643"/>
              <a:gd name="T16" fmla="*/ 2147483646 w 636"/>
              <a:gd name="T17" fmla="*/ 2147483646 h 643"/>
              <a:gd name="T18" fmla="*/ 2147483646 w 636"/>
              <a:gd name="T19" fmla="*/ 2147483646 h 643"/>
              <a:gd name="T20" fmla="*/ 2147483646 w 636"/>
              <a:gd name="T21" fmla="*/ 2147483646 h 643"/>
              <a:gd name="T22" fmla="*/ 2147483646 w 636"/>
              <a:gd name="T23" fmla="*/ 2147483646 h 643"/>
              <a:gd name="T24" fmla="*/ 2147483646 w 636"/>
              <a:gd name="T25" fmla="*/ 2147483646 h 643"/>
              <a:gd name="T26" fmla="*/ 2147483646 w 636"/>
              <a:gd name="T27" fmla="*/ 2147483646 h 643"/>
              <a:gd name="T28" fmla="*/ 2147483646 w 636"/>
              <a:gd name="T29" fmla="*/ 2147483646 h 643"/>
              <a:gd name="T30" fmla="*/ 2147483646 w 636"/>
              <a:gd name="T31" fmla="*/ 2147483646 h 643"/>
              <a:gd name="T32" fmla="*/ 2147483646 w 636"/>
              <a:gd name="T33" fmla="*/ 2147483646 h 643"/>
              <a:gd name="T34" fmla="*/ 2147483646 w 636"/>
              <a:gd name="T35" fmla="*/ 2147483646 h 643"/>
              <a:gd name="T36" fmla="*/ 2147483646 w 636"/>
              <a:gd name="T37" fmla="*/ 2147483646 h 643"/>
              <a:gd name="T38" fmla="*/ 2147483646 w 636"/>
              <a:gd name="T39" fmla="*/ 2147483646 h 643"/>
              <a:gd name="T40" fmla="*/ 2147483646 w 636"/>
              <a:gd name="T41" fmla="*/ 2147483646 h 643"/>
              <a:gd name="T42" fmla="*/ 2147483646 w 636"/>
              <a:gd name="T43" fmla="*/ 2147483646 h 643"/>
              <a:gd name="T44" fmla="*/ 2147483646 w 636"/>
              <a:gd name="T45" fmla="*/ 2147483646 h 643"/>
              <a:gd name="T46" fmla="*/ 2147483646 w 636"/>
              <a:gd name="T47" fmla="*/ 2147483646 h 643"/>
              <a:gd name="T48" fmla="*/ 2147483646 w 636"/>
              <a:gd name="T49" fmla="*/ 2147483646 h 643"/>
              <a:gd name="T50" fmla="*/ 2147483646 w 636"/>
              <a:gd name="T51" fmla="*/ 2147483646 h 643"/>
              <a:gd name="T52" fmla="*/ 2147483646 w 636"/>
              <a:gd name="T53" fmla="*/ 2147483646 h 643"/>
              <a:gd name="T54" fmla="*/ 2147483646 w 636"/>
              <a:gd name="T55" fmla="*/ 2147483646 h 643"/>
              <a:gd name="T56" fmla="*/ 2147483646 w 636"/>
              <a:gd name="T57" fmla="*/ 2147483646 h 643"/>
              <a:gd name="T58" fmla="*/ 2147483646 w 636"/>
              <a:gd name="T59" fmla="*/ 2147483646 h 643"/>
              <a:gd name="T60" fmla="*/ 2147483646 w 636"/>
              <a:gd name="T61" fmla="*/ 2147483646 h 643"/>
              <a:gd name="T62" fmla="*/ 2147483646 w 636"/>
              <a:gd name="T63" fmla="*/ 2147483646 h 643"/>
              <a:gd name="T64" fmla="*/ 2147483646 w 636"/>
              <a:gd name="T65" fmla="*/ 2147483646 h 643"/>
              <a:gd name="T66" fmla="*/ 2147483646 w 636"/>
              <a:gd name="T67" fmla="*/ 2147483646 h 643"/>
              <a:gd name="T68" fmla="*/ 2147483646 w 636"/>
              <a:gd name="T69" fmla="*/ 2147483646 h 643"/>
              <a:gd name="T70" fmla="*/ 2147483646 w 636"/>
              <a:gd name="T71" fmla="*/ 2147483646 h 643"/>
              <a:gd name="T72" fmla="*/ 2147483646 w 636"/>
              <a:gd name="T73" fmla="*/ 2147483646 h 643"/>
              <a:gd name="T74" fmla="*/ 2147483646 w 636"/>
              <a:gd name="T75" fmla="*/ 2147483646 h 643"/>
              <a:gd name="T76" fmla="*/ 2147483646 w 636"/>
              <a:gd name="T77" fmla="*/ 2147483646 h 643"/>
              <a:gd name="T78" fmla="*/ 2147483646 w 636"/>
              <a:gd name="T79" fmla="*/ 2147483646 h 643"/>
              <a:gd name="T80" fmla="*/ 2147483646 w 636"/>
              <a:gd name="T81" fmla="*/ 2147483646 h 643"/>
              <a:gd name="T82" fmla="*/ 2147483646 w 636"/>
              <a:gd name="T83" fmla="*/ 2147483646 h 643"/>
              <a:gd name="T84" fmla="*/ 2147483646 w 636"/>
              <a:gd name="T85" fmla="*/ 2147483646 h 643"/>
              <a:gd name="T86" fmla="*/ 2147483646 w 636"/>
              <a:gd name="T87" fmla="*/ 2147483646 h 643"/>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636" h="643">
                <a:moveTo>
                  <a:pt x="104" y="41"/>
                </a:moveTo>
                <a:lnTo>
                  <a:pt x="51" y="63"/>
                </a:lnTo>
                <a:lnTo>
                  <a:pt x="25" y="98"/>
                </a:lnTo>
                <a:lnTo>
                  <a:pt x="10" y="121"/>
                </a:lnTo>
                <a:lnTo>
                  <a:pt x="0" y="138"/>
                </a:lnTo>
                <a:lnTo>
                  <a:pt x="13" y="152"/>
                </a:lnTo>
                <a:lnTo>
                  <a:pt x="41" y="169"/>
                </a:lnTo>
                <a:lnTo>
                  <a:pt x="110" y="158"/>
                </a:lnTo>
                <a:lnTo>
                  <a:pt x="160" y="158"/>
                </a:lnTo>
                <a:lnTo>
                  <a:pt x="194" y="141"/>
                </a:lnTo>
                <a:lnTo>
                  <a:pt x="245" y="129"/>
                </a:lnTo>
                <a:lnTo>
                  <a:pt x="290" y="126"/>
                </a:lnTo>
                <a:lnTo>
                  <a:pt x="342" y="129"/>
                </a:lnTo>
                <a:lnTo>
                  <a:pt x="267" y="138"/>
                </a:lnTo>
                <a:lnTo>
                  <a:pt x="229" y="148"/>
                </a:lnTo>
                <a:lnTo>
                  <a:pt x="201" y="158"/>
                </a:lnTo>
                <a:lnTo>
                  <a:pt x="194" y="161"/>
                </a:lnTo>
                <a:lnTo>
                  <a:pt x="213" y="169"/>
                </a:lnTo>
                <a:lnTo>
                  <a:pt x="229" y="185"/>
                </a:lnTo>
                <a:lnTo>
                  <a:pt x="255" y="169"/>
                </a:lnTo>
                <a:lnTo>
                  <a:pt x="277" y="163"/>
                </a:lnTo>
                <a:lnTo>
                  <a:pt x="325" y="155"/>
                </a:lnTo>
                <a:lnTo>
                  <a:pt x="339" y="155"/>
                </a:lnTo>
                <a:lnTo>
                  <a:pt x="293" y="172"/>
                </a:lnTo>
                <a:lnTo>
                  <a:pt x="258" y="188"/>
                </a:lnTo>
                <a:lnTo>
                  <a:pt x="239" y="201"/>
                </a:lnTo>
                <a:lnTo>
                  <a:pt x="255" y="217"/>
                </a:lnTo>
                <a:lnTo>
                  <a:pt x="293" y="204"/>
                </a:lnTo>
                <a:lnTo>
                  <a:pt x="325" y="198"/>
                </a:lnTo>
                <a:lnTo>
                  <a:pt x="267" y="226"/>
                </a:lnTo>
                <a:lnTo>
                  <a:pt x="248" y="239"/>
                </a:lnTo>
                <a:lnTo>
                  <a:pt x="242" y="266"/>
                </a:lnTo>
                <a:lnTo>
                  <a:pt x="232" y="280"/>
                </a:lnTo>
                <a:lnTo>
                  <a:pt x="267" y="263"/>
                </a:lnTo>
                <a:lnTo>
                  <a:pt x="298" y="257"/>
                </a:lnTo>
                <a:lnTo>
                  <a:pt x="348" y="255"/>
                </a:lnTo>
                <a:lnTo>
                  <a:pt x="272" y="276"/>
                </a:lnTo>
                <a:lnTo>
                  <a:pt x="226" y="294"/>
                </a:lnTo>
                <a:lnTo>
                  <a:pt x="194" y="310"/>
                </a:lnTo>
                <a:lnTo>
                  <a:pt x="191" y="335"/>
                </a:lnTo>
                <a:lnTo>
                  <a:pt x="229" y="317"/>
                </a:lnTo>
                <a:lnTo>
                  <a:pt x="280" y="300"/>
                </a:lnTo>
                <a:lnTo>
                  <a:pt x="304" y="300"/>
                </a:lnTo>
                <a:lnTo>
                  <a:pt x="248" y="320"/>
                </a:lnTo>
                <a:lnTo>
                  <a:pt x="204" y="338"/>
                </a:lnTo>
                <a:lnTo>
                  <a:pt x="187" y="355"/>
                </a:lnTo>
                <a:lnTo>
                  <a:pt x="194" y="370"/>
                </a:lnTo>
                <a:lnTo>
                  <a:pt x="229" y="358"/>
                </a:lnTo>
                <a:lnTo>
                  <a:pt x="261" y="344"/>
                </a:lnTo>
                <a:lnTo>
                  <a:pt x="327" y="341"/>
                </a:lnTo>
                <a:lnTo>
                  <a:pt x="354" y="344"/>
                </a:lnTo>
                <a:lnTo>
                  <a:pt x="415" y="348"/>
                </a:lnTo>
                <a:lnTo>
                  <a:pt x="488" y="338"/>
                </a:lnTo>
                <a:lnTo>
                  <a:pt x="444" y="355"/>
                </a:lnTo>
                <a:lnTo>
                  <a:pt x="368" y="367"/>
                </a:lnTo>
                <a:lnTo>
                  <a:pt x="384" y="393"/>
                </a:lnTo>
                <a:lnTo>
                  <a:pt x="438" y="379"/>
                </a:lnTo>
                <a:lnTo>
                  <a:pt x="491" y="361"/>
                </a:lnTo>
                <a:lnTo>
                  <a:pt x="525" y="344"/>
                </a:lnTo>
                <a:lnTo>
                  <a:pt x="460" y="393"/>
                </a:lnTo>
                <a:lnTo>
                  <a:pt x="419" y="405"/>
                </a:lnTo>
                <a:lnTo>
                  <a:pt x="384" y="417"/>
                </a:lnTo>
                <a:lnTo>
                  <a:pt x="387" y="442"/>
                </a:lnTo>
                <a:lnTo>
                  <a:pt x="438" y="434"/>
                </a:lnTo>
                <a:lnTo>
                  <a:pt x="478" y="423"/>
                </a:lnTo>
                <a:lnTo>
                  <a:pt x="454" y="440"/>
                </a:lnTo>
                <a:lnTo>
                  <a:pt x="409" y="452"/>
                </a:lnTo>
                <a:lnTo>
                  <a:pt x="387" y="455"/>
                </a:lnTo>
                <a:lnTo>
                  <a:pt x="387" y="511"/>
                </a:lnTo>
                <a:lnTo>
                  <a:pt x="435" y="492"/>
                </a:lnTo>
                <a:lnTo>
                  <a:pt x="473" y="477"/>
                </a:lnTo>
                <a:lnTo>
                  <a:pt x="432" y="508"/>
                </a:lnTo>
                <a:lnTo>
                  <a:pt x="380" y="530"/>
                </a:lnTo>
                <a:lnTo>
                  <a:pt x="384" y="556"/>
                </a:lnTo>
                <a:lnTo>
                  <a:pt x="412" y="586"/>
                </a:lnTo>
                <a:lnTo>
                  <a:pt x="438" y="553"/>
                </a:lnTo>
                <a:lnTo>
                  <a:pt x="473" y="511"/>
                </a:lnTo>
                <a:lnTo>
                  <a:pt x="496" y="471"/>
                </a:lnTo>
                <a:lnTo>
                  <a:pt x="473" y="533"/>
                </a:lnTo>
                <a:lnTo>
                  <a:pt x="454" y="556"/>
                </a:lnTo>
                <a:lnTo>
                  <a:pt x="419" y="599"/>
                </a:lnTo>
                <a:lnTo>
                  <a:pt x="444" y="628"/>
                </a:lnTo>
                <a:lnTo>
                  <a:pt x="485" y="594"/>
                </a:lnTo>
                <a:lnTo>
                  <a:pt x="514" y="553"/>
                </a:lnTo>
                <a:lnTo>
                  <a:pt x="540" y="508"/>
                </a:lnTo>
                <a:lnTo>
                  <a:pt x="517" y="573"/>
                </a:lnTo>
                <a:lnTo>
                  <a:pt x="491" y="602"/>
                </a:lnTo>
                <a:lnTo>
                  <a:pt x="465" y="631"/>
                </a:lnTo>
                <a:lnTo>
                  <a:pt x="488" y="643"/>
                </a:lnTo>
                <a:lnTo>
                  <a:pt x="540" y="599"/>
                </a:lnTo>
                <a:lnTo>
                  <a:pt x="589" y="530"/>
                </a:lnTo>
                <a:lnTo>
                  <a:pt x="607" y="477"/>
                </a:lnTo>
                <a:lnTo>
                  <a:pt x="620" y="386"/>
                </a:lnTo>
                <a:lnTo>
                  <a:pt x="627" y="317"/>
                </a:lnTo>
                <a:lnTo>
                  <a:pt x="636" y="239"/>
                </a:lnTo>
                <a:lnTo>
                  <a:pt x="582" y="255"/>
                </a:lnTo>
                <a:lnTo>
                  <a:pt x="522" y="276"/>
                </a:lnTo>
                <a:lnTo>
                  <a:pt x="432" y="297"/>
                </a:lnTo>
                <a:lnTo>
                  <a:pt x="514" y="266"/>
                </a:lnTo>
                <a:lnTo>
                  <a:pt x="543" y="249"/>
                </a:lnTo>
                <a:lnTo>
                  <a:pt x="601" y="229"/>
                </a:lnTo>
                <a:lnTo>
                  <a:pt x="630" y="223"/>
                </a:lnTo>
                <a:lnTo>
                  <a:pt x="630" y="182"/>
                </a:lnTo>
                <a:lnTo>
                  <a:pt x="623" y="129"/>
                </a:lnTo>
                <a:lnTo>
                  <a:pt x="551" y="141"/>
                </a:lnTo>
                <a:lnTo>
                  <a:pt x="505" y="155"/>
                </a:lnTo>
                <a:lnTo>
                  <a:pt x="447" y="182"/>
                </a:lnTo>
                <a:lnTo>
                  <a:pt x="499" y="141"/>
                </a:lnTo>
                <a:lnTo>
                  <a:pt x="560" y="124"/>
                </a:lnTo>
                <a:lnTo>
                  <a:pt x="620" y="109"/>
                </a:lnTo>
                <a:lnTo>
                  <a:pt x="607" y="69"/>
                </a:lnTo>
                <a:lnTo>
                  <a:pt x="589" y="45"/>
                </a:lnTo>
                <a:lnTo>
                  <a:pt x="534" y="28"/>
                </a:lnTo>
                <a:lnTo>
                  <a:pt x="482" y="41"/>
                </a:lnTo>
                <a:lnTo>
                  <a:pt x="432" y="76"/>
                </a:lnTo>
                <a:lnTo>
                  <a:pt x="465" y="35"/>
                </a:lnTo>
                <a:lnTo>
                  <a:pt x="517" y="16"/>
                </a:lnTo>
                <a:lnTo>
                  <a:pt x="460" y="6"/>
                </a:lnTo>
                <a:lnTo>
                  <a:pt x="419" y="3"/>
                </a:lnTo>
                <a:lnTo>
                  <a:pt x="359" y="13"/>
                </a:lnTo>
                <a:lnTo>
                  <a:pt x="318" y="38"/>
                </a:lnTo>
                <a:lnTo>
                  <a:pt x="255" y="51"/>
                </a:lnTo>
                <a:lnTo>
                  <a:pt x="298" y="32"/>
                </a:lnTo>
                <a:lnTo>
                  <a:pt x="330" y="13"/>
                </a:lnTo>
                <a:lnTo>
                  <a:pt x="348" y="0"/>
                </a:lnTo>
                <a:lnTo>
                  <a:pt x="287" y="3"/>
                </a:lnTo>
                <a:lnTo>
                  <a:pt x="232" y="6"/>
                </a:lnTo>
                <a:lnTo>
                  <a:pt x="198" y="22"/>
                </a:lnTo>
                <a:lnTo>
                  <a:pt x="163" y="54"/>
                </a:lnTo>
                <a:lnTo>
                  <a:pt x="136" y="95"/>
                </a:lnTo>
                <a:lnTo>
                  <a:pt x="151" y="48"/>
                </a:lnTo>
                <a:lnTo>
                  <a:pt x="184" y="16"/>
                </a:lnTo>
                <a:lnTo>
                  <a:pt x="104" y="41"/>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grpSp>
        <p:nvGrpSpPr>
          <p:cNvPr id="286" name="Group 279"/>
          <p:cNvGrpSpPr>
            <a:grpSpLocks/>
          </p:cNvGrpSpPr>
          <p:nvPr/>
        </p:nvGrpSpPr>
        <p:grpSpPr bwMode="auto">
          <a:xfrm>
            <a:off x="6951331" y="3299269"/>
            <a:ext cx="116768" cy="65973"/>
            <a:chOff x="5264" y="1904"/>
            <a:chExt cx="116" cy="71"/>
          </a:xfrm>
        </p:grpSpPr>
        <p:sp>
          <p:nvSpPr>
            <p:cNvPr id="287" name="Freeform 280"/>
            <p:cNvSpPr>
              <a:spLocks/>
            </p:cNvSpPr>
            <p:nvPr/>
          </p:nvSpPr>
          <p:spPr bwMode="auto">
            <a:xfrm>
              <a:off x="5264" y="1904"/>
              <a:ext cx="116" cy="71"/>
            </a:xfrm>
            <a:custGeom>
              <a:avLst/>
              <a:gdLst>
                <a:gd name="T0" fmla="*/ 0 w 698"/>
                <a:gd name="T1" fmla="*/ 0 h 425"/>
                <a:gd name="T2" fmla="*/ 0 w 698"/>
                <a:gd name="T3" fmla="*/ 0 h 425"/>
                <a:gd name="T4" fmla="*/ 0 w 698"/>
                <a:gd name="T5" fmla="*/ 0 h 425"/>
                <a:gd name="T6" fmla="*/ 0 w 698"/>
                <a:gd name="T7" fmla="*/ 0 h 425"/>
                <a:gd name="T8" fmla="*/ 0 w 698"/>
                <a:gd name="T9" fmla="*/ 0 h 425"/>
                <a:gd name="T10" fmla="*/ 0 w 698"/>
                <a:gd name="T11" fmla="*/ 0 h 425"/>
                <a:gd name="T12" fmla="*/ 0 w 698"/>
                <a:gd name="T13" fmla="*/ 0 h 425"/>
                <a:gd name="T14" fmla="*/ 0 w 698"/>
                <a:gd name="T15" fmla="*/ 0 h 425"/>
                <a:gd name="T16" fmla="*/ 0 w 698"/>
                <a:gd name="T17" fmla="*/ 0 h 425"/>
                <a:gd name="T18" fmla="*/ 0 w 698"/>
                <a:gd name="T19" fmla="*/ 0 h 425"/>
                <a:gd name="T20" fmla="*/ 0 w 698"/>
                <a:gd name="T21" fmla="*/ 0 h 425"/>
                <a:gd name="T22" fmla="*/ 0 w 698"/>
                <a:gd name="T23" fmla="*/ 0 h 425"/>
                <a:gd name="T24" fmla="*/ 0 w 698"/>
                <a:gd name="T25" fmla="*/ 0 h 425"/>
                <a:gd name="T26" fmla="*/ 0 w 698"/>
                <a:gd name="T27" fmla="*/ 0 h 425"/>
                <a:gd name="T28" fmla="*/ 0 w 698"/>
                <a:gd name="T29" fmla="*/ 0 h 425"/>
                <a:gd name="T30" fmla="*/ 0 w 698"/>
                <a:gd name="T31" fmla="*/ 0 h 425"/>
                <a:gd name="T32" fmla="*/ 0 w 698"/>
                <a:gd name="T33" fmla="*/ 0 h 425"/>
                <a:gd name="T34" fmla="*/ 0 w 698"/>
                <a:gd name="T35" fmla="*/ 0 h 425"/>
                <a:gd name="T36" fmla="*/ 0 w 698"/>
                <a:gd name="T37" fmla="*/ 0 h 425"/>
                <a:gd name="T38" fmla="*/ 0 w 698"/>
                <a:gd name="T39" fmla="*/ 0 h 425"/>
                <a:gd name="T40" fmla="*/ 0 w 698"/>
                <a:gd name="T41" fmla="*/ 0 h 425"/>
                <a:gd name="T42" fmla="*/ 0 w 698"/>
                <a:gd name="T43" fmla="*/ 0 h 425"/>
                <a:gd name="T44" fmla="*/ 0 w 698"/>
                <a:gd name="T45" fmla="*/ 0 h 425"/>
                <a:gd name="T46" fmla="*/ 0 w 698"/>
                <a:gd name="T47" fmla="*/ 0 h 425"/>
                <a:gd name="T48" fmla="*/ 0 w 698"/>
                <a:gd name="T49" fmla="*/ 0 h 425"/>
                <a:gd name="T50" fmla="*/ 0 w 698"/>
                <a:gd name="T51" fmla="*/ 0 h 425"/>
                <a:gd name="T52" fmla="*/ 0 w 698"/>
                <a:gd name="T53" fmla="*/ 0 h 425"/>
                <a:gd name="T54" fmla="*/ 0 w 698"/>
                <a:gd name="T55" fmla="*/ 0 h 425"/>
                <a:gd name="T56" fmla="*/ 0 w 698"/>
                <a:gd name="T57" fmla="*/ 0 h 425"/>
                <a:gd name="T58" fmla="*/ 0 w 698"/>
                <a:gd name="T59" fmla="*/ 0 h 425"/>
                <a:gd name="T60" fmla="*/ 0 w 698"/>
                <a:gd name="T61" fmla="*/ 0 h 425"/>
                <a:gd name="T62" fmla="*/ 0 w 698"/>
                <a:gd name="T63" fmla="*/ 0 h 425"/>
                <a:gd name="T64" fmla="*/ 0 w 698"/>
                <a:gd name="T65" fmla="*/ 0 h 425"/>
                <a:gd name="T66" fmla="*/ 0 w 698"/>
                <a:gd name="T67" fmla="*/ 0 h 425"/>
                <a:gd name="T68" fmla="*/ 0 w 698"/>
                <a:gd name="T69" fmla="*/ 0 h 425"/>
                <a:gd name="T70" fmla="*/ 0 w 698"/>
                <a:gd name="T71" fmla="*/ 0 h 425"/>
                <a:gd name="T72" fmla="*/ 0 w 698"/>
                <a:gd name="T73" fmla="*/ 0 h 425"/>
                <a:gd name="T74" fmla="*/ 0 w 698"/>
                <a:gd name="T75" fmla="*/ 0 h 425"/>
                <a:gd name="T76" fmla="*/ 0 w 698"/>
                <a:gd name="T77" fmla="*/ 0 h 425"/>
                <a:gd name="T78" fmla="*/ 0 w 698"/>
                <a:gd name="T79" fmla="*/ 0 h 425"/>
                <a:gd name="T80" fmla="*/ 0 w 698"/>
                <a:gd name="T81" fmla="*/ 0 h 425"/>
                <a:gd name="T82" fmla="*/ 0 w 698"/>
                <a:gd name="T83" fmla="*/ 0 h 425"/>
                <a:gd name="T84" fmla="*/ 0 w 698"/>
                <a:gd name="T85" fmla="*/ 0 h 425"/>
                <a:gd name="T86" fmla="*/ 0 w 698"/>
                <a:gd name="T87" fmla="*/ 0 h 425"/>
                <a:gd name="T88" fmla="*/ 0 w 698"/>
                <a:gd name="T89" fmla="*/ 0 h 425"/>
                <a:gd name="T90" fmla="*/ 0 w 698"/>
                <a:gd name="T91" fmla="*/ 0 h 425"/>
                <a:gd name="T92" fmla="*/ 0 w 698"/>
                <a:gd name="T93" fmla="*/ 0 h 425"/>
                <a:gd name="T94" fmla="*/ 0 w 698"/>
                <a:gd name="T95" fmla="*/ 0 h 425"/>
                <a:gd name="T96" fmla="*/ 0 w 698"/>
                <a:gd name="T97" fmla="*/ 0 h 425"/>
                <a:gd name="T98" fmla="*/ 0 w 698"/>
                <a:gd name="T99" fmla="*/ 0 h 425"/>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698" h="425">
                  <a:moveTo>
                    <a:pt x="698" y="253"/>
                  </a:moveTo>
                  <a:lnTo>
                    <a:pt x="611" y="233"/>
                  </a:lnTo>
                  <a:lnTo>
                    <a:pt x="579" y="227"/>
                  </a:lnTo>
                  <a:lnTo>
                    <a:pt x="558" y="210"/>
                  </a:lnTo>
                  <a:lnTo>
                    <a:pt x="538" y="182"/>
                  </a:lnTo>
                  <a:lnTo>
                    <a:pt x="496" y="143"/>
                  </a:lnTo>
                  <a:lnTo>
                    <a:pt x="420" y="79"/>
                  </a:lnTo>
                  <a:lnTo>
                    <a:pt x="407" y="58"/>
                  </a:lnTo>
                  <a:lnTo>
                    <a:pt x="387" y="38"/>
                  </a:lnTo>
                  <a:lnTo>
                    <a:pt x="347" y="32"/>
                  </a:lnTo>
                  <a:lnTo>
                    <a:pt x="225" y="11"/>
                  </a:lnTo>
                  <a:lnTo>
                    <a:pt x="192" y="0"/>
                  </a:lnTo>
                  <a:lnTo>
                    <a:pt x="162" y="14"/>
                  </a:lnTo>
                  <a:lnTo>
                    <a:pt x="147" y="27"/>
                  </a:lnTo>
                  <a:lnTo>
                    <a:pt x="75" y="52"/>
                  </a:lnTo>
                  <a:lnTo>
                    <a:pt x="48" y="62"/>
                  </a:lnTo>
                  <a:lnTo>
                    <a:pt x="37" y="73"/>
                  </a:lnTo>
                  <a:lnTo>
                    <a:pt x="24" y="114"/>
                  </a:lnTo>
                  <a:lnTo>
                    <a:pt x="16" y="133"/>
                  </a:lnTo>
                  <a:lnTo>
                    <a:pt x="9" y="146"/>
                  </a:lnTo>
                  <a:lnTo>
                    <a:pt x="0" y="165"/>
                  </a:lnTo>
                  <a:lnTo>
                    <a:pt x="0" y="181"/>
                  </a:lnTo>
                  <a:lnTo>
                    <a:pt x="15" y="191"/>
                  </a:lnTo>
                  <a:lnTo>
                    <a:pt x="43" y="190"/>
                  </a:lnTo>
                  <a:lnTo>
                    <a:pt x="89" y="168"/>
                  </a:lnTo>
                  <a:lnTo>
                    <a:pt x="147" y="158"/>
                  </a:lnTo>
                  <a:lnTo>
                    <a:pt x="198" y="165"/>
                  </a:lnTo>
                  <a:lnTo>
                    <a:pt x="144" y="179"/>
                  </a:lnTo>
                  <a:lnTo>
                    <a:pt x="105" y="191"/>
                  </a:lnTo>
                  <a:lnTo>
                    <a:pt x="61" y="210"/>
                  </a:lnTo>
                  <a:lnTo>
                    <a:pt x="51" y="224"/>
                  </a:lnTo>
                  <a:lnTo>
                    <a:pt x="51" y="242"/>
                  </a:lnTo>
                  <a:lnTo>
                    <a:pt x="67" y="253"/>
                  </a:lnTo>
                  <a:lnTo>
                    <a:pt x="87" y="250"/>
                  </a:lnTo>
                  <a:lnTo>
                    <a:pt x="150" y="233"/>
                  </a:lnTo>
                  <a:lnTo>
                    <a:pt x="205" y="230"/>
                  </a:lnTo>
                  <a:lnTo>
                    <a:pt x="249" y="233"/>
                  </a:lnTo>
                  <a:lnTo>
                    <a:pt x="273" y="250"/>
                  </a:lnTo>
                  <a:lnTo>
                    <a:pt x="301" y="279"/>
                  </a:lnTo>
                  <a:lnTo>
                    <a:pt x="323" y="310"/>
                  </a:lnTo>
                  <a:lnTo>
                    <a:pt x="346" y="342"/>
                  </a:lnTo>
                  <a:lnTo>
                    <a:pt x="364" y="366"/>
                  </a:lnTo>
                  <a:lnTo>
                    <a:pt x="397" y="389"/>
                  </a:lnTo>
                  <a:lnTo>
                    <a:pt x="429" y="396"/>
                  </a:lnTo>
                  <a:lnTo>
                    <a:pt x="464" y="399"/>
                  </a:lnTo>
                  <a:lnTo>
                    <a:pt x="507" y="396"/>
                  </a:lnTo>
                  <a:lnTo>
                    <a:pt x="539" y="393"/>
                  </a:lnTo>
                  <a:lnTo>
                    <a:pt x="582" y="404"/>
                  </a:lnTo>
                  <a:lnTo>
                    <a:pt x="698" y="425"/>
                  </a:lnTo>
                  <a:lnTo>
                    <a:pt x="698" y="253"/>
                  </a:lnTo>
                  <a:close/>
                </a:path>
              </a:pathLst>
            </a:custGeom>
            <a:solidFill>
              <a:srgbClr val="FFC080"/>
            </a:solidFill>
            <a:ln w="1588">
              <a:solidFill>
                <a:srgbClr val="402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288" name="Freeform 281"/>
            <p:cNvSpPr>
              <a:spLocks/>
            </p:cNvSpPr>
            <p:nvPr/>
          </p:nvSpPr>
          <p:spPr bwMode="auto">
            <a:xfrm>
              <a:off x="5269" y="1916"/>
              <a:ext cx="37" cy="9"/>
            </a:xfrm>
            <a:custGeom>
              <a:avLst/>
              <a:gdLst>
                <a:gd name="T0" fmla="*/ 0 w 223"/>
                <a:gd name="T1" fmla="*/ 0 h 52"/>
                <a:gd name="T2" fmla="*/ 0 w 223"/>
                <a:gd name="T3" fmla="*/ 0 h 52"/>
                <a:gd name="T4" fmla="*/ 0 w 223"/>
                <a:gd name="T5" fmla="*/ 0 h 52"/>
                <a:gd name="T6" fmla="*/ 0 w 223"/>
                <a:gd name="T7" fmla="*/ 0 h 52"/>
                <a:gd name="T8" fmla="*/ 0 w 223"/>
                <a:gd name="T9" fmla="*/ 0 h 52"/>
                <a:gd name="T10" fmla="*/ 0 w 223"/>
                <a:gd name="T11" fmla="*/ 0 h 52"/>
                <a:gd name="T12" fmla="*/ 0 w 223"/>
                <a:gd name="T13" fmla="*/ 0 h 52"/>
                <a:gd name="T14" fmla="*/ 0 w 223"/>
                <a:gd name="T15" fmla="*/ 0 h 52"/>
                <a:gd name="T16" fmla="*/ 0 w 223"/>
                <a:gd name="T17" fmla="*/ 0 h 52"/>
                <a:gd name="T18" fmla="*/ 0 w 223"/>
                <a:gd name="T19" fmla="*/ 0 h 52"/>
                <a:gd name="T20" fmla="*/ 0 w 223"/>
                <a:gd name="T21" fmla="*/ 0 h 52"/>
                <a:gd name="T22" fmla="*/ 0 w 223"/>
                <a:gd name="T23" fmla="*/ 0 h 52"/>
                <a:gd name="T24" fmla="*/ 0 w 223"/>
                <a:gd name="T25" fmla="*/ 0 h 5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23" h="52">
                  <a:moveTo>
                    <a:pt x="0" y="52"/>
                  </a:moveTo>
                  <a:lnTo>
                    <a:pt x="38" y="36"/>
                  </a:lnTo>
                  <a:lnTo>
                    <a:pt x="69" y="30"/>
                  </a:lnTo>
                  <a:lnTo>
                    <a:pt x="107" y="18"/>
                  </a:lnTo>
                  <a:lnTo>
                    <a:pt x="139" y="11"/>
                  </a:lnTo>
                  <a:lnTo>
                    <a:pt x="189" y="15"/>
                  </a:lnTo>
                  <a:lnTo>
                    <a:pt x="223" y="18"/>
                  </a:lnTo>
                  <a:lnTo>
                    <a:pt x="171" y="8"/>
                  </a:lnTo>
                  <a:lnTo>
                    <a:pt x="127" y="0"/>
                  </a:lnTo>
                  <a:lnTo>
                    <a:pt x="69" y="24"/>
                  </a:lnTo>
                  <a:lnTo>
                    <a:pt x="38" y="28"/>
                  </a:lnTo>
                  <a:lnTo>
                    <a:pt x="3" y="45"/>
                  </a:lnTo>
                  <a:lnTo>
                    <a:pt x="0" y="52"/>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89" name="Freeform 282"/>
            <p:cNvSpPr>
              <a:spLocks/>
            </p:cNvSpPr>
            <p:nvPr/>
          </p:nvSpPr>
          <p:spPr bwMode="auto">
            <a:xfrm>
              <a:off x="5289" y="1907"/>
              <a:ext cx="31" cy="6"/>
            </a:xfrm>
            <a:custGeom>
              <a:avLst/>
              <a:gdLst>
                <a:gd name="T0" fmla="*/ 0 w 188"/>
                <a:gd name="T1" fmla="*/ 0 h 36"/>
                <a:gd name="T2" fmla="*/ 0 w 188"/>
                <a:gd name="T3" fmla="*/ 0 h 36"/>
                <a:gd name="T4" fmla="*/ 0 w 188"/>
                <a:gd name="T5" fmla="*/ 0 h 36"/>
                <a:gd name="T6" fmla="*/ 0 w 188"/>
                <a:gd name="T7" fmla="*/ 0 h 36"/>
                <a:gd name="T8" fmla="*/ 0 w 188"/>
                <a:gd name="T9" fmla="*/ 0 h 36"/>
                <a:gd name="T10" fmla="*/ 0 w 188"/>
                <a:gd name="T11" fmla="*/ 0 h 36"/>
                <a:gd name="T12" fmla="*/ 0 w 188"/>
                <a:gd name="T13" fmla="*/ 0 h 36"/>
                <a:gd name="T14" fmla="*/ 0 w 188"/>
                <a:gd name="T15" fmla="*/ 0 h 36"/>
                <a:gd name="T16" fmla="*/ 0 w 188"/>
                <a:gd name="T17" fmla="*/ 0 h 36"/>
                <a:gd name="T18" fmla="*/ 0 w 188"/>
                <a:gd name="T19" fmla="*/ 0 h 36"/>
                <a:gd name="T20" fmla="*/ 0 w 188"/>
                <a:gd name="T21" fmla="*/ 0 h 36"/>
                <a:gd name="T22" fmla="*/ 0 w 188"/>
                <a:gd name="T23" fmla="*/ 0 h 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88" h="36">
                  <a:moveTo>
                    <a:pt x="51" y="0"/>
                  </a:moveTo>
                  <a:lnTo>
                    <a:pt x="29" y="1"/>
                  </a:lnTo>
                  <a:lnTo>
                    <a:pt x="0" y="11"/>
                  </a:lnTo>
                  <a:lnTo>
                    <a:pt x="19" y="9"/>
                  </a:lnTo>
                  <a:lnTo>
                    <a:pt x="48" y="4"/>
                  </a:lnTo>
                  <a:lnTo>
                    <a:pt x="109" y="20"/>
                  </a:lnTo>
                  <a:lnTo>
                    <a:pt x="143" y="30"/>
                  </a:lnTo>
                  <a:lnTo>
                    <a:pt x="181" y="36"/>
                  </a:lnTo>
                  <a:lnTo>
                    <a:pt x="188" y="30"/>
                  </a:lnTo>
                  <a:lnTo>
                    <a:pt x="146" y="22"/>
                  </a:lnTo>
                  <a:lnTo>
                    <a:pt x="97" y="11"/>
                  </a:lnTo>
                  <a:lnTo>
                    <a:pt x="51"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90" name="Freeform 283"/>
            <p:cNvSpPr>
              <a:spLocks/>
            </p:cNvSpPr>
            <p:nvPr/>
          </p:nvSpPr>
          <p:spPr bwMode="auto">
            <a:xfrm>
              <a:off x="5295" y="1929"/>
              <a:ext cx="13" cy="3"/>
            </a:xfrm>
            <a:custGeom>
              <a:avLst/>
              <a:gdLst>
                <a:gd name="T0" fmla="*/ 0 w 76"/>
                <a:gd name="T1" fmla="*/ 0 h 17"/>
                <a:gd name="T2" fmla="*/ 0 w 76"/>
                <a:gd name="T3" fmla="*/ 0 h 17"/>
                <a:gd name="T4" fmla="*/ 0 w 76"/>
                <a:gd name="T5" fmla="*/ 0 h 17"/>
                <a:gd name="T6" fmla="*/ 0 w 76"/>
                <a:gd name="T7" fmla="*/ 0 h 17"/>
                <a:gd name="T8" fmla="*/ 0 w 76"/>
                <a:gd name="T9" fmla="*/ 0 h 17"/>
                <a:gd name="T10" fmla="*/ 0 w 76"/>
                <a:gd name="T11" fmla="*/ 0 h 17"/>
                <a:gd name="T12" fmla="*/ 0 w 76"/>
                <a:gd name="T13" fmla="*/ 0 h 1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6" h="17">
                  <a:moveTo>
                    <a:pt x="0" y="8"/>
                  </a:moveTo>
                  <a:lnTo>
                    <a:pt x="8" y="17"/>
                  </a:lnTo>
                  <a:lnTo>
                    <a:pt x="36" y="12"/>
                  </a:lnTo>
                  <a:lnTo>
                    <a:pt x="67" y="12"/>
                  </a:lnTo>
                  <a:lnTo>
                    <a:pt x="76" y="0"/>
                  </a:lnTo>
                  <a:lnTo>
                    <a:pt x="55" y="4"/>
                  </a:lnTo>
                  <a:lnTo>
                    <a:pt x="0" y="8"/>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91" name="Freeform 284"/>
            <p:cNvSpPr>
              <a:spLocks/>
            </p:cNvSpPr>
            <p:nvPr/>
          </p:nvSpPr>
          <p:spPr bwMode="auto">
            <a:xfrm>
              <a:off x="5268" y="1926"/>
              <a:ext cx="3" cy="6"/>
            </a:xfrm>
            <a:custGeom>
              <a:avLst/>
              <a:gdLst>
                <a:gd name="T0" fmla="*/ 0 w 19"/>
                <a:gd name="T1" fmla="*/ 0 h 32"/>
                <a:gd name="T2" fmla="*/ 0 w 19"/>
                <a:gd name="T3" fmla="*/ 0 h 32"/>
                <a:gd name="T4" fmla="*/ 0 w 19"/>
                <a:gd name="T5" fmla="*/ 0 h 32"/>
                <a:gd name="T6" fmla="*/ 0 w 19"/>
                <a:gd name="T7" fmla="*/ 0 h 32"/>
                <a:gd name="T8" fmla="*/ 0 w 19"/>
                <a:gd name="T9" fmla="*/ 0 h 3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 h="32">
                  <a:moveTo>
                    <a:pt x="19" y="0"/>
                  </a:moveTo>
                  <a:lnTo>
                    <a:pt x="19" y="9"/>
                  </a:lnTo>
                  <a:lnTo>
                    <a:pt x="14" y="24"/>
                  </a:lnTo>
                  <a:lnTo>
                    <a:pt x="0" y="32"/>
                  </a:lnTo>
                  <a:lnTo>
                    <a:pt x="19"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92" name="Freeform 285"/>
            <p:cNvSpPr>
              <a:spLocks/>
            </p:cNvSpPr>
            <p:nvPr/>
          </p:nvSpPr>
          <p:spPr bwMode="auto">
            <a:xfrm>
              <a:off x="5277" y="1940"/>
              <a:ext cx="3" cy="3"/>
            </a:xfrm>
            <a:custGeom>
              <a:avLst/>
              <a:gdLst>
                <a:gd name="T0" fmla="*/ 0 w 14"/>
                <a:gd name="T1" fmla="*/ 0 h 18"/>
                <a:gd name="T2" fmla="*/ 0 w 14"/>
                <a:gd name="T3" fmla="*/ 0 h 18"/>
                <a:gd name="T4" fmla="*/ 0 w 14"/>
                <a:gd name="T5" fmla="*/ 0 h 18"/>
                <a:gd name="T6" fmla="*/ 0 w 14"/>
                <a:gd name="T7" fmla="*/ 0 h 1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 h="18">
                  <a:moveTo>
                    <a:pt x="14" y="0"/>
                  </a:moveTo>
                  <a:lnTo>
                    <a:pt x="11" y="9"/>
                  </a:lnTo>
                  <a:lnTo>
                    <a:pt x="0" y="18"/>
                  </a:lnTo>
                  <a:lnTo>
                    <a:pt x="14"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93" name="Freeform 286"/>
            <p:cNvSpPr>
              <a:spLocks/>
            </p:cNvSpPr>
            <p:nvPr/>
          </p:nvSpPr>
          <p:spPr bwMode="auto">
            <a:xfrm>
              <a:off x="5319" y="1921"/>
              <a:ext cx="6" cy="7"/>
            </a:xfrm>
            <a:custGeom>
              <a:avLst/>
              <a:gdLst>
                <a:gd name="T0" fmla="*/ 0 w 35"/>
                <a:gd name="T1" fmla="*/ 0 h 43"/>
                <a:gd name="T2" fmla="*/ 0 w 35"/>
                <a:gd name="T3" fmla="*/ 0 h 43"/>
                <a:gd name="T4" fmla="*/ 0 w 35"/>
                <a:gd name="T5" fmla="*/ 0 h 43"/>
                <a:gd name="T6" fmla="*/ 0 w 35"/>
                <a:gd name="T7" fmla="*/ 0 h 43"/>
                <a:gd name="T8" fmla="*/ 0 w 35"/>
                <a:gd name="T9" fmla="*/ 0 h 4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 h="43">
                  <a:moveTo>
                    <a:pt x="0" y="0"/>
                  </a:moveTo>
                  <a:lnTo>
                    <a:pt x="7" y="14"/>
                  </a:lnTo>
                  <a:lnTo>
                    <a:pt x="7" y="24"/>
                  </a:lnTo>
                  <a:lnTo>
                    <a:pt x="35" y="43"/>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94" name="Freeform 287"/>
            <p:cNvSpPr>
              <a:spLocks/>
            </p:cNvSpPr>
            <p:nvPr/>
          </p:nvSpPr>
          <p:spPr bwMode="auto">
            <a:xfrm>
              <a:off x="5330" y="1921"/>
              <a:ext cx="19" cy="19"/>
            </a:xfrm>
            <a:custGeom>
              <a:avLst/>
              <a:gdLst>
                <a:gd name="T0" fmla="*/ 0 w 114"/>
                <a:gd name="T1" fmla="*/ 0 h 114"/>
                <a:gd name="T2" fmla="*/ 0 w 114"/>
                <a:gd name="T3" fmla="*/ 0 h 114"/>
                <a:gd name="T4" fmla="*/ 0 w 114"/>
                <a:gd name="T5" fmla="*/ 0 h 114"/>
                <a:gd name="T6" fmla="*/ 0 w 114"/>
                <a:gd name="T7" fmla="*/ 0 h 114"/>
                <a:gd name="T8" fmla="*/ 0 w 114"/>
                <a:gd name="T9" fmla="*/ 0 h 114"/>
                <a:gd name="T10" fmla="*/ 0 w 114"/>
                <a:gd name="T11" fmla="*/ 0 h 11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14" h="114">
                  <a:moveTo>
                    <a:pt x="0" y="0"/>
                  </a:moveTo>
                  <a:lnTo>
                    <a:pt x="21" y="35"/>
                  </a:lnTo>
                  <a:lnTo>
                    <a:pt x="43" y="63"/>
                  </a:lnTo>
                  <a:lnTo>
                    <a:pt x="114" y="114"/>
                  </a:lnTo>
                  <a:lnTo>
                    <a:pt x="47" y="53"/>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95" name="Freeform 288"/>
            <p:cNvSpPr>
              <a:spLocks/>
            </p:cNvSpPr>
            <p:nvPr/>
          </p:nvSpPr>
          <p:spPr bwMode="auto">
            <a:xfrm>
              <a:off x="5354" y="1948"/>
              <a:ext cx="4" cy="13"/>
            </a:xfrm>
            <a:custGeom>
              <a:avLst/>
              <a:gdLst>
                <a:gd name="T0" fmla="*/ 0 w 27"/>
                <a:gd name="T1" fmla="*/ 0 h 82"/>
                <a:gd name="T2" fmla="*/ 0 w 27"/>
                <a:gd name="T3" fmla="*/ 0 h 82"/>
                <a:gd name="T4" fmla="*/ 0 w 27"/>
                <a:gd name="T5" fmla="*/ 0 h 82"/>
                <a:gd name="T6" fmla="*/ 0 w 27"/>
                <a:gd name="T7" fmla="*/ 0 h 82"/>
                <a:gd name="T8" fmla="*/ 0 w 27"/>
                <a:gd name="T9" fmla="*/ 0 h 82"/>
                <a:gd name="T10" fmla="*/ 0 w 27"/>
                <a:gd name="T11" fmla="*/ 0 h 82"/>
                <a:gd name="T12" fmla="*/ 0 w 27"/>
                <a:gd name="T13" fmla="*/ 0 h 8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7" h="82">
                  <a:moveTo>
                    <a:pt x="27" y="0"/>
                  </a:moveTo>
                  <a:lnTo>
                    <a:pt x="9" y="29"/>
                  </a:lnTo>
                  <a:lnTo>
                    <a:pt x="4" y="57"/>
                  </a:lnTo>
                  <a:lnTo>
                    <a:pt x="3" y="82"/>
                  </a:lnTo>
                  <a:lnTo>
                    <a:pt x="0" y="47"/>
                  </a:lnTo>
                  <a:lnTo>
                    <a:pt x="3" y="21"/>
                  </a:lnTo>
                  <a:lnTo>
                    <a:pt x="27"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96" name="Freeform 289"/>
            <p:cNvSpPr>
              <a:spLocks/>
            </p:cNvSpPr>
            <p:nvPr/>
          </p:nvSpPr>
          <p:spPr bwMode="auto">
            <a:xfrm>
              <a:off x="5312" y="1934"/>
              <a:ext cx="2" cy="5"/>
            </a:xfrm>
            <a:custGeom>
              <a:avLst/>
              <a:gdLst>
                <a:gd name="T0" fmla="*/ 0 w 15"/>
                <a:gd name="T1" fmla="*/ 0 h 30"/>
                <a:gd name="T2" fmla="*/ 0 w 15"/>
                <a:gd name="T3" fmla="*/ 0 h 30"/>
                <a:gd name="T4" fmla="*/ 0 w 15"/>
                <a:gd name="T5" fmla="*/ 0 h 30"/>
                <a:gd name="T6" fmla="*/ 0 w 15"/>
                <a:gd name="T7" fmla="*/ 0 h 3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5" h="30">
                  <a:moveTo>
                    <a:pt x="11" y="0"/>
                  </a:moveTo>
                  <a:lnTo>
                    <a:pt x="15" y="12"/>
                  </a:lnTo>
                  <a:lnTo>
                    <a:pt x="0" y="30"/>
                  </a:lnTo>
                  <a:lnTo>
                    <a:pt x="11"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grpSp>
      <p:grpSp>
        <p:nvGrpSpPr>
          <p:cNvPr id="297" name="Group 290"/>
          <p:cNvGrpSpPr>
            <a:grpSpLocks/>
          </p:cNvGrpSpPr>
          <p:nvPr/>
        </p:nvGrpSpPr>
        <p:grpSpPr bwMode="auto">
          <a:xfrm>
            <a:off x="7049981" y="3154315"/>
            <a:ext cx="269775" cy="283404"/>
            <a:chOff x="5362" y="1748"/>
            <a:chExt cx="268" cy="305"/>
          </a:xfrm>
        </p:grpSpPr>
        <p:sp>
          <p:nvSpPr>
            <p:cNvPr id="298" name="Freeform 291"/>
            <p:cNvSpPr>
              <a:spLocks/>
            </p:cNvSpPr>
            <p:nvPr/>
          </p:nvSpPr>
          <p:spPr bwMode="auto">
            <a:xfrm>
              <a:off x="5477" y="1748"/>
              <a:ext cx="8" cy="6"/>
            </a:xfrm>
            <a:custGeom>
              <a:avLst/>
              <a:gdLst>
                <a:gd name="T0" fmla="*/ 0 w 51"/>
                <a:gd name="T1" fmla="*/ 0 h 36"/>
                <a:gd name="T2" fmla="*/ 0 w 51"/>
                <a:gd name="T3" fmla="*/ 0 h 36"/>
                <a:gd name="T4" fmla="*/ 0 w 51"/>
                <a:gd name="T5" fmla="*/ 0 h 36"/>
                <a:gd name="T6" fmla="*/ 0 w 51"/>
                <a:gd name="T7" fmla="*/ 0 h 36"/>
                <a:gd name="T8" fmla="*/ 0 w 51"/>
                <a:gd name="T9" fmla="*/ 0 h 36"/>
                <a:gd name="T10" fmla="*/ 0 w 51"/>
                <a:gd name="T11" fmla="*/ 0 h 36"/>
                <a:gd name="T12" fmla="*/ 0 w 51"/>
                <a:gd name="T13" fmla="*/ 0 h 36"/>
                <a:gd name="T14" fmla="*/ 0 w 51"/>
                <a:gd name="T15" fmla="*/ 0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51" h="36">
                  <a:moveTo>
                    <a:pt x="0" y="0"/>
                  </a:moveTo>
                  <a:lnTo>
                    <a:pt x="14" y="10"/>
                  </a:lnTo>
                  <a:lnTo>
                    <a:pt x="29" y="15"/>
                  </a:lnTo>
                  <a:lnTo>
                    <a:pt x="43" y="23"/>
                  </a:lnTo>
                  <a:lnTo>
                    <a:pt x="51" y="36"/>
                  </a:lnTo>
                  <a:lnTo>
                    <a:pt x="39" y="32"/>
                  </a:lnTo>
                  <a:lnTo>
                    <a:pt x="14" y="24"/>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99" name="Freeform 292"/>
            <p:cNvSpPr>
              <a:spLocks/>
            </p:cNvSpPr>
            <p:nvPr/>
          </p:nvSpPr>
          <p:spPr bwMode="auto">
            <a:xfrm>
              <a:off x="5479" y="1758"/>
              <a:ext cx="2" cy="4"/>
            </a:xfrm>
            <a:custGeom>
              <a:avLst/>
              <a:gdLst>
                <a:gd name="T0" fmla="*/ 0 w 14"/>
                <a:gd name="T1" fmla="*/ 0 h 24"/>
                <a:gd name="T2" fmla="*/ 0 w 14"/>
                <a:gd name="T3" fmla="*/ 0 h 24"/>
                <a:gd name="T4" fmla="*/ 0 w 14"/>
                <a:gd name="T5" fmla="*/ 0 h 24"/>
                <a:gd name="T6" fmla="*/ 0 w 14"/>
                <a:gd name="T7" fmla="*/ 0 h 2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 h="24">
                  <a:moveTo>
                    <a:pt x="0" y="0"/>
                  </a:moveTo>
                  <a:lnTo>
                    <a:pt x="14" y="0"/>
                  </a:lnTo>
                  <a:lnTo>
                    <a:pt x="14" y="24"/>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300" name="Freeform 293"/>
            <p:cNvSpPr>
              <a:spLocks/>
            </p:cNvSpPr>
            <p:nvPr/>
          </p:nvSpPr>
          <p:spPr bwMode="auto">
            <a:xfrm>
              <a:off x="5444" y="1788"/>
              <a:ext cx="71" cy="180"/>
            </a:xfrm>
            <a:custGeom>
              <a:avLst/>
              <a:gdLst>
                <a:gd name="T0" fmla="*/ 0 w 431"/>
                <a:gd name="T1" fmla="*/ 0 h 1076"/>
                <a:gd name="T2" fmla="*/ 0 w 431"/>
                <a:gd name="T3" fmla="*/ 0 h 1076"/>
                <a:gd name="T4" fmla="*/ 0 w 431"/>
                <a:gd name="T5" fmla="*/ 0 h 1076"/>
                <a:gd name="T6" fmla="*/ 0 w 431"/>
                <a:gd name="T7" fmla="*/ 0 h 1076"/>
                <a:gd name="T8" fmla="*/ 0 w 431"/>
                <a:gd name="T9" fmla="*/ 0 h 1076"/>
                <a:gd name="T10" fmla="*/ 0 w 431"/>
                <a:gd name="T11" fmla="*/ 0 h 1076"/>
                <a:gd name="T12" fmla="*/ 0 w 431"/>
                <a:gd name="T13" fmla="*/ 0 h 1076"/>
                <a:gd name="T14" fmla="*/ 0 w 431"/>
                <a:gd name="T15" fmla="*/ 0 h 1076"/>
                <a:gd name="T16" fmla="*/ 0 w 431"/>
                <a:gd name="T17" fmla="*/ 0 h 1076"/>
                <a:gd name="T18" fmla="*/ 0 w 431"/>
                <a:gd name="T19" fmla="*/ 0 h 107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31" h="1076">
                  <a:moveTo>
                    <a:pt x="369" y="0"/>
                  </a:moveTo>
                  <a:lnTo>
                    <a:pt x="328" y="44"/>
                  </a:lnTo>
                  <a:lnTo>
                    <a:pt x="317" y="108"/>
                  </a:lnTo>
                  <a:lnTo>
                    <a:pt x="254" y="170"/>
                  </a:lnTo>
                  <a:lnTo>
                    <a:pt x="126" y="461"/>
                  </a:lnTo>
                  <a:lnTo>
                    <a:pt x="57" y="724"/>
                  </a:lnTo>
                  <a:lnTo>
                    <a:pt x="0" y="1076"/>
                  </a:lnTo>
                  <a:lnTo>
                    <a:pt x="178" y="919"/>
                  </a:lnTo>
                  <a:lnTo>
                    <a:pt x="431" y="140"/>
                  </a:lnTo>
                  <a:lnTo>
                    <a:pt x="369" y="0"/>
                  </a:lnTo>
                  <a:close/>
                </a:path>
              </a:pathLst>
            </a:custGeom>
            <a:solidFill>
              <a:srgbClr val="400000"/>
            </a:solidFill>
            <a:ln w="1588">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301" name="Freeform 294"/>
            <p:cNvSpPr>
              <a:spLocks/>
            </p:cNvSpPr>
            <p:nvPr/>
          </p:nvSpPr>
          <p:spPr bwMode="auto">
            <a:xfrm>
              <a:off x="5362" y="1754"/>
              <a:ext cx="268" cy="299"/>
            </a:xfrm>
            <a:custGeom>
              <a:avLst/>
              <a:gdLst>
                <a:gd name="T0" fmla="*/ 0 w 1606"/>
                <a:gd name="T1" fmla="*/ 0 h 1792"/>
                <a:gd name="T2" fmla="*/ 0 w 1606"/>
                <a:gd name="T3" fmla="*/ 0 h 1792"/>
                <a:gd name="T4" fmla="*/ 0 w 1606"/>
                <a:gd name="T5" fmla="*/ 0 h 1792"/>
                <a:gd name="T6" fmla="*/ 0 w 1606"/>
                <a:gd name="T7" fmla="*/ 0 h 1792"/>
                <a:gd name="T8" fmla="*/ 0 w 1606"/>
                <a:gd name="T9" fmla="*/ 0 h 1792"/>
                <a:gd name="T10" fmla="*/ 0 w 1606"/>
                <a:gd name="T11" fmla="*/ 0 h 1792"/>
                <a:gd name="T12" fmla="*/ 0 w 1606"/>
                <a:gd name="T13" fmla="*/ 0 h 1792"/>
                <a:gd name="T14" fmla="*/ 0 w 1606"/>
                <a:gd name="T15" fmla="*/ 0 h 1792"/>
                <a:gd name="T16" fmla="*/ 0 w 1606"/>
                <a:gd name="T17" fmla="*/ 0 h 1792"/>
                <a:gd name="T18" fmla="*/ 0 w 1606"/>
                <a:gd name="T19" fmla="*/ 0 h 1792"/>
                <a:gd name="T20" fmla="*/ 0 w 1606"/>
                <a:gd name="T21" fmla="*/ 0 h 1792"/>
                <a:gd name="T22" fmla="*/ 0 w 1606"/>
                <a:gd name="T23" fmla="*/ 0 h 1792"/>
                <a:gd name="T24" fmla="*/ 0 w 1606"/>
                <a:gd name="T25" fmla="*/ 0 h 1792"/>
                <a:gd name="T26" fmla="*/ 0 w 1606"/>
                <a:gd name="T27" fmla="*/ 0 h 1792"/>
                <a:gd name="T28" fmla="*/ 0 w 1606"/>
                <a:gd name="T29" fmla="*/ 0 h 1792"/>
                <a:gd name="T30" fmla="*/ 0 w 1606"/>
                <a:gd name="T31" fmla="*/ 0 h 1792"/>
                <a:gd name="T32" fmla="*/ 0 w 1606"/>
                <a:gd name="T33" fmla="*/ 0 h 1792"/>
                <a:gd name="T34" fmla="*/ 0 w 1606"/>
                <a:gd name="T35" fmla="*/ 0 h 1792"/>
                <a:gd name="T36" fmla="*/ 0 w 1606"/>
                <a:gd name="T37" fmla="*/ 0 h 1792"/>
                <a:gd name="T38" fmla="*/ 0 w 1606"/>
                <a:gd name="T39" fmla="*/ 0 h 1792"/>
                <a:gd name="T40" fmla="*/ 0 w 1606"/>
                <a:gd name="T41" fmla="*/ 0 h 1792"/>
                <a:gd name="T42" fmla="*/ 0 w 1606"/>
                <a:gd name="T43" fmla="*/ 0 h 1792"/>
                <a:gd name="T44" fmla="*/ 0 w 1606"/>
                <a:gd name="T45" fmla="*/ 0 h 1792"/>
                <a:gd name="T46" fmla="*/ 0 w 1606"/>
                <a:gd name="T47" fmla="*/ 0 h 1792"/>
                <a:gd name="T48" fmla="*/ 0 w 1606"/>
                <a:gd name="T49" fmla="*/ 0 h 1792"/>
                <a:gd name="T50" fmla="*/ 0 w 1606"/>
                <a:gd name="T51" fmla="*/ 0 h 1792"/>
                <a:gd name="T52" fmla="*/ 0 w 1606"/>
                <a:gd name="T53" fmla="*/ 0 h 1792"/>
                <a:gd name="T54" fmla="*/ 0 w 1606"/>
                <a:gd name="T55" fmla="*/ 0 h 1792"/>
                <a:gd name="T56" fmla="*/ 0 w 1606"/>
                <a:gd name="T57" fmla="*/ 0 h 1792"/>
                <a:gd name="T58" fmla="*/ 0 w 1606"/>
                <a:gd name="T59" fmla="*/ 0 h 1792"/>
                <a:gd name="T60" fmla="*/ 0 w 1606"/>
                <a:gd name="T61" fmla="*/ 0 h 1792"/>
                <a:gd name="T62" fmla="*/ 0 w 1606"/>
                <a:gd name="T63" fmla="*/ 0 h 1792"/>
                <a:gd name="T64" fmla="*/ 0 w 1606"/>
                <a:gd name="T65" fmla="*/ 0 h 1792"/>
                <a:gd name="T66" fmla="*/ 0 w 1606"/>
                <a:gd name="T67" fmla="*/ 0 h 1792"/>
                <a:gd name="T68" fmla="*/ 0 w 1606"/>
                <a:gd name="T69" fmla="*/ 0 h 1792"/>
                <a:gd name="T70" fmla="*/ 0 w 1606"/>
                <a:gd name="T71" fmla="*/ 0 h 1792"/>
                <a:gd name="T72" fmla="*/ 0 w 1606"/>
                <a:gd name="T73" fmla="*/ 0 h 1792"/>
                <a:gd name="T74" fmla="*/ 0 w 1606"/>
                <a:gd name="T75" fmla="*/ 0 h 1792"/>
                <a:gd name="T76" fmla="*/ 0 w 1606"/>
                <a:gd name="T77" fmla="*/ 0 h 1792"/>
                <a:gd name="T78" fmla="*/ 0 w 1606"/>
                <a:gd name="T79" fmla="*/ 0 h 1792"/>
                <a:gd name="T80" fmla="*/ 0 w 1606"/>
                <a:gd name="T81" fmla="*/ 0 h 1792"/>
                <a:gd name="T82" fmla="*/ 0 w 1606"/>
                <a:gd name="T83" fmla="*/ 0 h 1792"/>
                <a:gd name="T84" fmla="*/ 0 w 1606"/>
                <a:gd name="T85" fmla="*/ 0 h 1792"/>
                <a:gd name="T86" fmla="*/ 0 w 1606"/>
                <a:gd name="T87" fmla="*/ 0 h 1792"/>
                <a:gd name="T88" fmla="*/ 0 w 1606"/>
                <a:gd name="T89" fmla="*/ 0 h 1792"/>
                <a:gd name="T90" fmla="*/ 0 w 1606"/>
                <a:gd name="T91" fmla="*/ 0 h 1792"/>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1606" h="1792">
                  <a:moveTo>
                    <a:pt x="1309" y="94"/>
                  </a:moveTo>
                  <a:lnTo>
                    <a:pt x="1258" y="0"/>
                  </a:lnTo>
                  <a:lnTo>
                    <a:pt x="867" y="163"/>
                  </a:lnTo>
                  <a:lnTo>
                    <a:pt x="850" y="288"/>
                  </a:lnTo>
                  <a:lnTo>
                    <a:pt x="818" y="332"/>
                  </a:lnTo>
                  <a:lnTo>
                    <a:pt x="773" y="382"/>
                  </a:lnTo>
                  <a:lnTo>
                    <a:pt x="747" y="472"/>
                  </a:lnTo>
                  <a:lnTo>
                    <a:pt x="660" y="678"/>
                  </a:lnTo>
                  <a:lnTo>
                    <a:pt x="590" y="924"/>
                  </a:lnTo>
                  <a:lnTo>
                    <a:pt x="558" y="1088"/>
                  </a:lnTo>
                  <a:lnTo>
                    <a:pt x="243" y="1094"/>
                  </a:lnTo>
                  <a:lnTo>
                    <a:pt x="192" y="1125"/>
                  </a:lnTo>
                  <a:lnTo>
                    <a:pt x="47" y="1125"/>
                  </a:lnTo>
                  <a:lnTo>
                    <a:pt x="7" y="1189"/>
                  </a:lnTo>
                  <a:lnTo>
                    <a:pt x="0" y="1264"/>
                  </a:lnTo>
                  <a:lnTo>
                    <a:pt x="15" y="1332"/>
                  </a:lnTo>
                  <a:lnTo>
                    <a:pt x="148" y="1358"/>
                  </a:lnTo>
                  <a:lnTo>
                    <a:pt x="211" y="1452"/>
                  </a:lnTo>
                  <a:lnTo>
                    <a:pt x="337" y="1484"/>
                  </a:lnTo>
                  <a:lnTo>
                    <a:pt x="430" y="1484"/>
                  </a:lnTo>
                  <a:lnTo>
                    <a:pt x="538" y="1503"/>
                  </a:lnTo>
                  <a:lnTo>
                    <a:pt x="544" y="1548"/>
                  </a:lnTo>
                  <a:lnTo>
                    <a:pt x="538" y="1642"/>
                  </a:lnTo>
                  <a:lnTo>
                    <a:pt x="550" y="1705"/>
                  </a:lnTo>
                  <a:lnTo>
                    <a:pt x="608" y="1712"/>
                  </a:lnTo>
                  <a:lnTo>
                    <a:pt x="677" y="1724"/>
                  </a:lnTo>
                  <a:lnTo>
                    <a:pt x="747" y="1786"/>
                  </a:lnTo>
                  <a:lnTo>
                    <a:pt x="830" y="1786"/>
                  </a:lnTo>
                  <a:lnTo>
                    <a:pt x="905" y="1779"/>
                  </a:lnTo>
                  <a:lnTo>
                    <a:pt x="1019" y="1744"/>
                  </a:lnTo>
                  <a:lnTo>
                    <a:pt x="1145" y="1756"/>
                  </a:lnTo>
                  <a:lnTo>
                    <a:pt x="1273" y="1792"/>
                  </a:lnTo>
                  <a:lnTo>
                    <a:pt x="1392" y="1766"/>
                  </a:lnTo>
                  <a:lnTo>
                    <a:pt x="1473" y="1674"/>
                  </a:lnTo>
                  <a:lnTo>
                    <a:pt x="1467" y="1571"/>
                  </a:lnTo>
                  <a:lnTo>
                    <a:pt x="1497" y="1446"/>
                  </a:lnTo>
                  <a:lnTo>
                    <a:pt x="1516" y="1282"/>
                  </a:lnTo>
                  <a:lnTo>
                    <a:pt x="1554" y="1131"/>
                  </a:lnTo>
                  <a:lnTo>
                    <a:pt x="1606" y="906"/>
                  </a:lnTo>
                  <a:lnTo>
                    <a:pt x="1598" y="678"/>
                  </a:lnTo>
                  <a:lnTo>
                    <a:pt x="1598" y="478"/>
                  </a:lnTo>
                  <a:lnTo>
                    <a:pt x="1586" y="338"/>
                  </a:lnTo>
                  <a:lnTo>
                    <a:pt x="1554" y="276"/>
                  </a:lnTo>
                  <a:lnTo>
                    <a:pt x="1484" y="225"/>
                  </a:lnTo>
                  <a:lnTo>
                    <a:pt x="1403" y="142"/>
                  </a:lnTo>
                  <a:lnTo>
                    <a:pt x="1309" y="94"/>
                  </a:lnTo>
                  <a:close/>
                </a:path>
              </a:pathLst>
            </a:custGeom>
            <a:solidFill>
              <a:srgbClr val="C0C0C0"/>
            </a:solidFill>
            <a:ln w="1588">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302" name="Freeform 295"/>
            <p:cNvSpPr>
              <a:spLocks/>
            </p:cNvSpPr>
            <p:nvPr/>
          </p:nvSpPr>
          <p:spPr bwMode="auto">
            <a:xfrm>
              <a:off x="5456" y="1772"/>
              <a:ext cx="169" cy="278"/>
            </a:xfrm>
            <a:custGeom>
              <a:avLst/>
              <a:gdLst>
                <a:gd name="T0" fmla="*/ 0 w 1014"/>
                <a:gd name="T1" fmla="*/ 0 h 1671"/>
                <a:gd name="T2" fmla="*/ 0 w 1014"/>
                <a:gd name="T3" fmla="*/ 0 h 1671"/>
                <a:gd name="T4" fmla="*/ 0 w 1014"/>
                <a:gd name="T5" fmla="*/ 0 h 1671"/>
                <a:gd name="T6" fmla="*/ 0 w 1014"/>
                <a:gd name="T7" fmla="*/ 0 h 1671"/>
                <a:gd name="T8" fmla="*/ 0 w 1014"/>
                <a:gd name="T9" fmla="*/ 0 h 1671"/>
                <a:gd name="T10" fmla="*/ 0 w 1014"/>
                <a:gd name="T11" fmla="*/ 0 h 1671"/>
                <a:gd name="T12" fmla="*/ 0 w 1014"/>
                <a:gd name="T13" fmla="*/ 0 h 1671"/>
                <a:gd name="T14" fmla="*/ 0 w 1014"/>
                <a:gd name="T15" fmla="*/ 0 h 1671"/>
                <a:gd name="T16" fmla="*/ 0 w 1014"/>
                <a:gd name="T17" fmla="*/ 0 h 1671"/>
                <a:gd name="T18" fmla="*/ 0 w 1014"/>
                <a:gd name="T19" fmla="*/ 0 h 1671"/>
                <a:gd name="T20" fmla="*/ 0 w 1014"/>
                <a:gd name="T21" fmla="*/ 0 h 1671"/>
                <a:gd name="T22" fmla="*/ 0 w 1014"/>
                <a:gd name="T23" fmla="*/ 0 h 1671"/>
                <a:gd name="T24" fmla="*/ 0 w 1014"/>
                <a:gd name="T25" fmla="*/ 0 h 1671"/>
                <a:gd name="T26" fmla="*/ 0 w 1014"/>
                <a:gd name="T27" fmla="*/ 0 h 1671"/>
                <a:gd name="T28" fmla="*/ 0 w 1014"/>
                <a:gd name="T29" fmla="*/ 0 h 1671"/>
                <a:gd name="T30" fmla="*/ 0 w 1014"/>
                <a:gd name="T31" fmla="*/ 0 h 1671"/>
                <a:gd name="T32" fmla="*/ 0 w 1014"/>
                <a:gd name="T33" fmla="*/ 0 h 1671"/>
                <a:gd name="T34" fmla="*/ 0 w 1014"/>
                <a:gd name="T35" fmla="*/ 0 h 1671"/>
                <a:gd name="T36" fmla="*/ 0 w 1014"/>
                <a:gd name="T37" fmla="*/ 0 h 1671"/>
                <a:gd name="T38" fmla="*/ 0 w 1014"/>
                <a:gd name="T39" fmla="*/ 0 h 1671"/>
                <a:gd name="T40" fmla="*/ 0 w 1014"/>
                <a:gd name="T41" fmla="*/ 0 h 1671"/>
                <a:gd name="T42" fmla="*/ 0 w 1014"/>
                <a:gd name="T43" fmla="*/ 0 h 1671"/>
                <a:gd name="T44" fmla="*/ 0 w 1014"/>
                <a:gd name="T45" fmla="*/ 0 h 1671"/>
                <a:gd name="T46" fmla="*/ 0 w 1014"/>
                <a:gd name="T47" fmla="*/ 0 h 1671"/>
                <a:gd name="T48" fmla="*/ 0 w 1014"/>
                <a:gd name="T49" fmla="*/ 0 h 1671"/>
                <a:gd name="T50" fmla="*/ 0 w 1014"/>
                <a:gd name="T51" fmla="*/ 0 h 1671"/>
                <a:gd name="T52" fmla="*/ 0 w 1014"/>
                <a:gd name="T53" fmla="*/ 0 h 1671"/>
                <a:gd name="T54" fmla="*/ 0 w 1014"/>
                <a:gd name="T55" fmla="*/ 0 h 1671"/>
                <a:gd name="T56" fmla="*/ 0 w 1014"/>
                <a:gd name="T57" fmla="*/ 0 h 1671"/>
                <a:gd name="T58" fmla="*/ 0 w 1014"/>
                <a:gd name="T59" fmla="*/ 0 h 1671"/>
                <a:gd name="T60" fmla="*/ 0 w 1014"/>
                <a:gd name="T61" fmla="*/ 0 h 1671"/>
                <a:gd name="T62" fmla="*/ 0 w 1014"/>
                <a:gd name="T63" fmla="*/ 0 h 1671"/>
                <a:gd name="T64" fmla="*/ 0 w 1014"/>
                <a:gd name="T65" fmla="*/ 0 h 1671"/>
                <a:gd name="T66" fmla="*/ 0 w 1014"/>
                <a:gd name="T67" fmla="*/ 0 h 1671"/>
                <a:gd name="T68" fmla="*/ 0 w 1014"/>
                <a:gd name="T69" fmla="*/ 0 h 1671"/>
                <a:gd name="T70" fmla="*/ 0 w 1014"/>
                <a:gd name="T71" fmla="*/ 0 h 1671"/>
                <a:gd name="T72" fmla="*/ 0 w 1014"/>
                <a:gd name="T73" fmla="*/ 0 h 1671"/>
                <a:gd name="T74" fmla="*/ 0 w 1014"/>
                <a:gd name="T75" fmla="*/ 0 h 1671"/>
                <a:gd name="T76" fmla="*/ 0 w 1014"/>
                <a:gd name="T77" fmla="*/ 0 h 1671"/>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1014" h="1671">
                  <a:moveTo>
                    <a:pt x="0" y="1402"/>
                  </a:moveTo>
                  <a:lnTo>
                    <a:pt x="132" y="1382"/>
                  </a:lnTo>
                  <a:lnTo>
                    <a:pt x="245" y="1376"/>
                  </a:lnTo>
                  <a:lnTo>
                    <a:pt x="370" y="1363"/>
                  </a:lnTo>
                  <a:lnTo>
                    <a:pt x="509" y="1344"/>
                  </a:lnTo>
                  <a:lnTo>
                    <a:pt x="573" y="1301"/>
                  </a:lnTo>
                  <a:lnTo>
                    <a:pt x="744" y="1088"/>
                  </a:lnTo>
                  <a:lnTo>
                    <a:pt x="656" y="1149"/>
                  </a:lnTo>
                  <a:lnTo>
                    <a:pt x="598" y="1201"/>
                  </a:lnTo>
                  <a:lnTo>
                    <a:pt x="630" y="1050"/>
                  </a:lnTo>
                  <a:lnTo>
                    <a:pt x="693" y="992"/>
                  </a:lnTo>
                  <a:lnTo>
                    <a:pt x="787" y="837"/>
                  </a:lnTo>
                  <a:lnTo>
                    <a:pt x="699" y="911"/>
                  </a:lnTo>
                  <a:lnTo>
                    <a:pt x="642" y="931"/>
                  </a:lnTo>
                  <a:lnTo>
                    <a:pt x="656" y="823"/>
                  </a:lnTo>
                  <a:lnTo>
                    <a:pt x="718" y="741"/>
                  </a:lnTo>
                  <a:lnTo>
                    <a:pt x="781" y="679"/>
                  </a:lnTo>
                  <a:lnTo>
                    <a:pt x="845" y="497"/>
                  </a:lnTo>
                  <a:lnTo>
                    <a:pt x="724" y="647"/>
                  </a:lnTo>
                  <a:lnTo>
                    <a:pt x="656" y="703"/>
                  </a:lnTo>
                  <a:lnTo>
                    <a:pt x="648" y="471"/>
                  </a:lnTo>
                  <a:lnTo>
                    <a:pt x="630" y="378"/>
                  </a:lnTo>
                  <a:lnTo>
                    <a:pt x="592" y="334"/>
                  </a:lnTo>
                  <a:lnTo>
                    <a:pt x="535" y="264"/>
                  </a:lnTo>
                  <a:lnTo>
                    <a:pt x="445" y="232"/>
                  </a:lnTo>
                  <a:lnTo>
                    <a:pt x="402" y="214"/>
                  </a:lnTo>
                  <a:lnTo>
                    <a:pt x="528" y="94"/>
                  </a:lnTo>
                  <a:lnTo>
                    <a:pt x="661" y="126"/>
                  </a:lnTo>
                  <a:lnTo>
                    <a:pt x="750" y="176"/>
                  </a:lnTo>
                  <a:lnTo>
                    <a:pt x="781" y="226"/>
                  </a:lnTo>
                  <a:lnTo>
                    <a:pt x="756" y="150"/>
                  </a:lnTo>
                  <a:lnTo>
                    <a:pt x="705" y="126"/>
                  </a:lnTo>
                  <a:lnTo>
                    <a:pt x="624" y="94"/>
                  </a:lnTo>
                  <a:lnTo>
                    <a:pt x="560" y="82"/>
                  </a:lnTo>
                  <a:lnTo>
                    <a:pt x="598" y="62"/>
                  </a:lnTo>
                  <a:lnTo>
                    <a:pt x="661" y="44"/>
                  </a:lnTo>
                  <a:lnTo>
                    <a:pt x="718" y="25"/>
                  </a:lnTo>
                  <a:lnTo>
                    <a:pt x="750" y="0"/>
                  </a:lnTo>
                  <a:lnTo>
                    <a:pt x="825" y="50"/>
                  </a:lnTo>
                  <a:lnTo>
                    <a:pt x="868" y="94"/>
                  </a:lnTo>
                  <a:lnTo>
                    <a:pt x="913" y="150"/>
                  </a:lnTo>
                  <a:lnTo>
                    <a:pt x="976" y="182"/>
                  </a:lnTo>
                  <a:lnTo>
                    <a:pt x="988" y="240"/>
                  </a:lnTo>
                  <a:lnTo>
                    <a:pt x="1014" y="334"/>
                  </a:lnTo>
                  <a:lnTo>
                    <a:pt x="1014" y="478"/>
                  </a:lnTo>
                  <a:lnTo>
                    <a:pt x="1008" y="628"/>
                  </a:lnTo>
                  <a:lnTo>
                    <a:pt x="1002" y="799"/>
                  </a:lnTo>
                  <a:lnTo>
                    <a:pt x="970" y="975"/>
                  </a:lnTo>
                  <a:lnTo>
                    <a:pt x="931" y="1157"/>
                  </a:lnTo>
                  <a:lnTo>
                    <a:pt x="913" y="1314"/>
                  </a:lnTo>
                  <a:lnTo>
                    <a:pt x="882" y="1426"/>
                  </a:lnTo>
                  <a:lnTo>
                    <a:pt x="888" y="1527"/>
                  </a:lnTo>
                  <a:lnTo>
                    <a:pt x="875" y="1584"/>
                  </a:lnTo>
                  <a:lnTo>
                    <a:pt x="830" y="1627"/>
                  </a:lnTo>
                  <a:lnTo>
                    <a:pt x="775" y="1664"/>
                  </a:lnTo>
                  <a:lnTo>
                    <a:pt x="699" y="1671"/>
                  </a:lnTo>
                  <a:lnTo>
                    <a:pt x="661" y="1652"/>
                  </a:lnTo>
                  <a:lnTo>
                    <a:pt x="612" y="1648"/>
                  </a:lnTo>
                  <a:lnTo>
                    <a:pt x="490" y="1622"/>
                  </a:lnTo>
                  <a:lnTo>
                    <a:pt x="541" y="1559"/>
                  </a:lnTo>
                  <a:lnTo>
                    <a:pt x="598" y="1470"/>
                  </a:lnTo>
                  <a:lnTo>
                    <a:pt x="516" y="1534"/>
                  </a:lnTo>
                  <a:lnTo>
                    <a:pt x="452" y="1590"/>
                  </a:lnTo>
                  <a:lnTo>
                    <a:pt x="407" y="1622"/>
                  </a:lnTo>
                  <a:lnTo>
                    <a:pt x="345" y="1652"/>
                  </a:lnTo>
                  <a:lnTo>
                    <a:pt x="276" y="1652"/>
                  </a:lnTo>
                  <a:lnTo>
                    <a:pt x="208" y="1652"/>
                  </a:lnTo>
                  <a:lnTo>
                    <a:pt x="170" y="1636"/>
                  </a:lnTo>
                  <a:lnTo>
                    <a:pt x="151" y="1616"/>
                  </a:lnTo>
                  <a:lnTo>
                    <a:pt x="240" y="1565"/>
                  </a:lnTo>
                  <a:lnTo>
                    <a:pt x="327" y="1484"/>
                  </a:lnTo>
                  <a:lnTo>
                    <a:pt x="352" y="1446"/>
                  </a:lnTo>
                  <a:lnTo>
                    <a:pt x="282" y="1463"/>
                  </a:lnTo>
                  <a:lnTo>
                    <a:pt x="176" y="1546"/>
                  </a:lnTo>
                  <a:lnTo>
                    <a:pt x="132" y="1584"/>
                  </a:lnTo>
                  <a:lnTo>
                    <a:pt x="32" y="1590"/>
                  </a:lnTo>
                  <a:lnTo>
                    <a:pt x="0" y="1572"/>
                  </a:lnTo>
                  <a:lnTo>
                    <a:pt x="0" y="1527"/>
                  </a:lnTo>
                  <a:lnTo>
                    <a:pt x="0" y="1402"/>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303" name="Freeform 296"/>
            <p:cNvSpPr>
              <a:spLocks/>
            </p:cNvSpPr>
            <p:nvPr/>
          </p:nvSpPr>
          <p:spPr bwMode="auto">
            <a:xfrm>
              <a:off x="5563" y="1910"/>
              <a:ext cx="50" cy="129"/>
            </a:xfrm>
            <a:custGeom>
              <a:avLst/>
              <a:gdLst>
                <a:gd name="T0" fmla="*/ 0 w 295"/>
                <a:gd name="T1" fmla="*/ 0 h 774"/>
                <a:gd name="T2" fmla="*/ 0 w 295"/>
                <a:gd name="T3" fmla="*/ 0 h 774"/>
                <a:gd name="T4" fmla="*/ 0 w 295"/>
                <a:gd name="T5" fmla="*/ 0 h 774"/>
                <a:gd name="T6" fmla="*/ 0 w 295"/>
                <a:gd name="T7" fmla="*/ 0 h 774"/>
                <a:gd name="T8" fmla="*/ 0 w 295"/>
                <a:gd name="T9" fmla="*/ 0 h 774"/>
                <a:gd name="T10" fmla="*/ 0 w 295"/>
                <a:gd name="T11" fmla="*/ 0 h 774"/>
                <a:gd name="T12" fmla="*/ 0 w 295"/>
                <a:gd name="T13" fmla="*/ 0 h 774"/>
                <a:gd name="T14" fmla="*/ 0 w 295"/>
                <a:gd name="T15" fmla="*/ 0 h 774"/>
                <a:gd name="T16" fmla="*/ 0 w 295"/>
                <a:gd name="T17" fmla="*/ 0 h 774"/>
                <a:gd name="T18" fmla="*/ 0 w 295"/>
                <a:gd name="T19" fmla="*/ 0 h 774"/>
                <a:gd name="T20" fmla="*/ 0 w 295"/>
                <a:gd name="T21" fmla="*/ 0 h 774"/>
                <a:gd name="T22" fmla="*/ 0 w 295"/>
                <a:gd name="T23" fmla="*/ 0 h 774"/>
                <a:gd name="T24" fmla="*/ 0 w 295"/>
                <a:gd name="T25" fmla="*/ 0 h 774"/>
                <a:gd name="T26" fmla="*/ 0 w 295"/>
                <a:gd name="T27" fmla="*/ 0 h 77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95" h="774">
                  <a:moveTo>
                    <a:pt x="0" y="774"/>
                  </a:moveTo>
                  <a:lnTo>
                    <a:pt x="51" y="748"/>
                  </a:lnTo>
                  <a:lnTo>
                    <a:pt x="107" y="686"/>
                  </a:lnTo>
                  <a:lnTo>
                    <a:pt x="156" y="573"/>
                  </a:lnTo>
                  <a:lnTo>
                    <a:pt x="183" y="477"/>
                  </a:lnTo>
                  <a:lnTo>
                    <a:pt x="220" y="371"/>
                  </a:lnTo>
                  <a:lnTo>
                    <a:pt x="239" y="270"/>
                  </a:lnTo>
                  <a:lnTo>
                    <a:pt x="270" y="114"/>
                  </a:lnTo>
                  <a:lnTo>
                    <a:pt x="295" y="0"/>
                  </a:lnTo>
                  <a:lnTo>
                    <a:pt x="232" y="226"/>
                  </a:lnTo>
                  <a:lnTo>
                    <a:pt x="183" y="402"/>
                  </a:lnTo>
                  <a:lnTo>
                    <a:pt x="126" y="521"/>
                  </a:lnTo>
                  <a:lnTo>
                    <a:pt x="38" y="648"/>
                  </a:lnTo>
                  <a:lnTo>
                    <a:pt x="0" y="774"/>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304" name="Freeform 297"/>
            <p:cNvSpPr>
              <a:spLocks/>
            </p:cNvSpPr>
            <p:nvPr/>
          </p:nvSpPr>
          <p:spPr bwMode="auto">
            <a:xfrm>
              <a:off x="5367" y="1806"/>
              <a:ext cx="195" cy="194"/>
            </a:xfrm>
            <a:custGeom>
              <a:avLst/>
              <a:gdLst>
                <a:gd name="T0" fmla="*/ 0 w 1172"/>
                <a:gd name="T1" fmla="*/ 0 h 1162"/>
                <a:gd name="T2" fmla="*/ 0 w 1172"/>
                <a:gd name="T3" fmla="*/ 0 h 1162"/>
                <a:gd name="T4" fmla="*/ 0 w 1172"/>
                <a:gd name="T5" fmla="*/ 0 h 1162"/>
                <a:gd name="T6" fmla="*/ 0 w 1172"/>
                <a:gd name="T7" fmla="*/ 0 h 1162"/>
                <a:gd name="T8" fmla="*/ 0 w 1172"/>
                <a:gd name="T9" fmla="*/ 0 h 1162"/>
                <a:gd name="T10" fmla="*/ 0 w 1172"/>
                <a:gd name="T11" fmla="*/ 0 h 1162"/>
                <a:gd name="T12" fmla="*/ 0 w 1172"/>
                <a:gd name="T13" fmla="*/ 0 h 1162"/>
                <a:gd name="T14" fmla="*/ 0 w 1172"/>
                <a:gd name="T15" fmla="*/ 0 h 1162"/>
                <a:gd name="T16" fmla="*/ 0 w 1172"/>
                <a:gd name="T17" fmla="*/ 0 h 1162"/>
                <a:gd name="T18" fmla="*/ 0 w 1172"/>
                <a:gd name="T19" fmla="*/ 0 h 1162"/>
                <a:gd name="T20" fmla="*/ 0 w 1172"/>
                <a:gd name="T21" fmla="*/ 0 h 1162"/>
                <a:gd name="T22" fmla="*/ 0 w 1172"/>
                <a:gd name="T23" fmla="*/ 0 h 1162"/>
                <a:gd name="T24" fmla="*/ 0 w 1172"/>
                <a:gd name="T25" fmla="*/ 0 h 1162"/>
                <a:gd name="T26" fmla="*/ 0 w 1172"/>
                <a:gd name="T27" fmla="*/ 0 h 1162"/>
                <a:gd name="T28" fmla="*/ 0 w 1172"/>
                <a:gd name="T29" fmla="*/ 0 h 1162"/>
                <a:gd name="T30" fmla="*/ 0 w 1172"/>
                <a:gd name="T31" fmla="*/ 0 h 1162"/>
                <a:gd name="T32" fmla="*/ 0 w 1172"/>
                <a:gd name="T33" fmla="*/ 0 h 1162"/>
                <a:gd name="T34" fmla="*/ 0 w 1172"/>
                <a:gd name="T35" fmla="*/ 0 h 1162"/>
                <a:gd name="T36" fmla="*/ 0 w 1172"/>
                <a:gd name="T37" fmla="*/ 0 h 1162"/>
                <a:gd name="T38" fmla="*/ 0 w 1172"/>
                <a:gd name="T39" fmla="*/ 0 h 1162"/>
                <a:gd name="T40" fmla="*/ 0 w 1172"/>
                <a:gd name="T41" fmla="*/ 0 h 1162"/>
                <a:gd name="T42" fmla="*/ 0 w 1172"/>
                <a:gd name="T43" fmla="*/ 0 h 1162"/>
                <a:gd name="T44" fmla="*/ 0 w 1172"/>
                <a:gd name="T45" fmla="*/ 0 h 1162"/>
                <a:gd name="T46" fmla="*/ 0 w 1172"/>
                <a:gd name="T47" fmla="*/ 0 h 1162"/>
                <a:gd name="T48" fmla="*/ 0 w 1172"/>
                <a:gd name="T49" fmla="*/ 0 h 1162"/>
                <a:gd name="T50" fmla="*/ 0 w 1172"/>
                <a:gd name="T51" fmla="*/ 0 h 1162"/>
                <a:gd name="T52" fmla="*/ 0 w 1172"/>
                <a:gd name="T53" fmla="*/ 0 h 1162"/>
                <a:gd name="T54" fmla="*/ 0 w 1172"/>
                <a:gd name="T55" fmla="*/ 0 h 1162"/>
                <a:gd name="T56" fmla="*/ 0 w 1172"/>
                <a:gd name="T57" fmla="*/ 0 h 1162"/>
                <a:gd name="T58" fmla="*/ 0 w 1172"/>
                <a:gd name="T59" fmla="*/ 0 h 1162"/>
                <a:gd name="T60" fmla="*/ 0 w 1172"/>
                <a:gd name="T61" fmla="*/ 0 h 1162"/>
                <a:gd name="T62" fmla="*/ 0 w 1172"/>
                <a:gd name="T63" fmla="*/ 0 h 1162"/>
                <a:gd name="T64" fmla="*/ 0 w 1172"/>
                <a:gd name="T65" fmla="*/ 0 h 1162"/>
                <a:gd name="T66" fmla="*/ 0 w 1172"/>
                <a:gd name="T67" fmla="*/ 0 h 1162"/>
                <a:gd name="T68" fmla="*/ 0 w 1172"/>
                <a:gd name="T69" fmla="*/ 0 h 1162"/>
                <a:gd name="T70" fmla="*/ 0 w 1172"/>
                <a:gd name="T71" fmla="*/ 0 h 1162"/>
                <a:gd name="T72" fmla="*/ 0 w 1172"/>
                <a:gd name="T73" fmla="*/ 0 h 1162"/>
                <a:gd name="T74" fmla="*/ 0 w 1172"/>
                <a:gd name="T75" fmla="*/ 0 h 1162"/>
                <a:gd name="T76" fmla="*/ 0 w 1172"/>
                <a:gd name="T77" fmla="*/ 0 h 1162"/>
                <a:gd name="T78" fmla="*/ 0 w 1172"/>
                <a:gd name="T79" fmla="*/ 0 h 1162"/>
                <a:gd name="T80" fmla="*/ 0 w 1172"/>
                <a:gd name="T81" fmla="*/ 0 h 1162"/>
                <a:gd name="T82" fmla="*/ 0 w 1172"/>
                <a:gd name="T83" fmla="*/ 0 h 1162"/>
                <a:gd name="T84" fmla="*/ 0 w 1172"/>
                <a:gd name="T85" fmla="*/ 0 h 1162"/>
                <a:gd name="T86" fmla="*/ 0 w 1172"/>
                <a:gd name="T87" fmla="*/ 0 h 1162"/>
                <a:gd name="T88" fmla="*/ 0 w 1172"/>
                <a:gd name="T89" fmla="*/ 0 h 1162"/>
                <a:gd name="T90" fmla="*/ 0 w 1172"/>
                <a:gd name="T91" fmla="*/ 0 h 1162"/>
                <a:gd name="T92" fmla="*/ 0 w 1172"/>
                <a:gd name="T93" fmla="*/ 0 h 1162"/>
                <a:gd name="T94" fmla="*/ 0 w 1172"/>
                <a:gd name="T95" fmla="*/ 0 h 1162"/>
                <a:gd name="T96" fmla="*/ 0 w 1172"/>
                <a:gd name="T97" fmla="*/ 0 h 1162"/>
                <a:gd name="T98" fmla="*/ 0 w 1172"/>
                <a:gd name="T99" fmla="*/ 0 h 1162"/>
                <a:gd name="T100" fmla="*/ 0 w 1172"/>
                <a:gd name="T101" fmla="*/ 0 h 1162"/>
                <a:gd name="T102" fmla="*/ 0 w 1172"/>
                <a:gd name="T103" fmla="*/ 0 h 1162"/>
                <a:gd name="T104" fmla="*/ 0 w 1172"/>
                <a:gd name="T105" fmla="*/ 0 h 1162"/>
                <a:gd name="T106" fmla="*/ 0 w 1172"/>
                <a:gd name="T107" fmla="*/ 0 h 1162"/>
                <a:gd name="T108" fmla="*/ 0 w 1172"/>
                <a:gd name="T109" fmla="*/ 0 h 1162"/>
                <a:gd name="T110" fmla="*/ 0 w 1172"/>
                <a:gd name="T111" fmla="*/ 0 h 1162"/>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1172" h="1162">
                  <a:moveTo>
                    <a:pt x="959" y="0"/>
                  </a:moveTo>
                  <a:lnTo>
                    <a:pt x="820" y="43"/>
                  </a:lnTo>
                  <a:lnTo>
                    <a:pt x="756" y="100"/>
                  </a:lnTo>
                  <a:lnTo>
                    <a:pt x="719" y="213"/>
                  </a:lnTo>
                  <a:lnTo>
                    <a:pt x="719" y="321"/>
                  </a:lnTo>
                  <a:lnTo>
                    <a:pt x="739" y="381"/>
                  </a:lnTo>
                  <a:lnTo>
                    <a:pt x="727" y="489"/>
                  </a:lnTo>
                  <a:lnTo>
                    <a:pt x="727" y="571"/>
                  </a:lnTo>
                  <a:lnTo>
                    <a:pt x="745" y="591"/>
                  </a:lnTo>
                  <a:lnTo>
                    <a:pt x="727" y="621"/>
                  </a:lnTo>
                  <a:lnTo>
                    <a:pt x="713" y="652"/>
                  </a:lnTo>
                  <a:lnTo>
                    <a:pt x="739" y="684"/>
                  </a:lnTo>
                  <a:lnTo>
                    <a:pt x="739" y="716"/>
                  </a:lnTo>
                  <a:lnTo>
                    <a:pt x="688" y="729"/>
                  </a:lnTo>
                  <a:lnTo>
                    <a:pt x="695" y="761"/>
                  </a:lnTo>
                  <a:lnTo>
                    <a:pt x="644" y="779"/>
                  </a:lnTo>
                  <a:lnTo>
                    <a:pt x="599" y="767"/>
                  </a:lnTo>
                  <a:lnTo>
                    <a:pt x="569" y="779"/>
                  </a:lnTo>
                  <a:lnTo>
                    <a:pt x="428" y="799"/>
                  </a:lnTo>
                  <a:lnTo>
                    <a:pt x="304" y="793"/>
                  </a:lnTo>
                  <a:lnTo>
                    <a:pt x="222" y="799"/>
                  </a:lnTo>
                  <a:lnTo>
                    <a:pt x="170" y="831"/>
                  </a:lnTo>
                  <a:lnTo>
                    <a:pt x="45" y="831"/>
                  </a:lnTo>
                  <a:lnTo>
                    <a:pt x="0" y="873"/>
                  </a:lnTo>
                  <a:lnTo>
                    <a:pt x="0" y="923"/>
                  </a:lnTo>
                  <a:lnTo>
                    <a:pt x="6" y="1004"/>
                  </a:lnTo>
                  <a:lnTo>
                    <a:pt x="109" y="1030"/>
                  </a:lnTo>
                  <a:lnTo>
                    <a:pt x="109" y="978"/>
                  </a:lnTo>
                  <a:lnTo>
                    <a:pt x="115" y="935"/>
                  </a:lnTo>
                  <a:lnTo>
                    <a:pt x="133" y="916"/>
                  </a:lnTo>
                  <a:lnTo>
                    <a:pt x="141" y="966"/>
                  </a:lnTo>
                  <a:lnTo>
                    <a:pt x="147" y="1030"/>
                  </a:lnTo>
                  <a:lnTo>
                    <a:pt x="170" y="1068"/>
                  </a:lnTo>
                  <a:lnTo>
                    <a:pt x="215" y="1118"/>
                  </a:lnTo>
                  <a:lnTo>
                    <a:pt x="321" y="1142"/>
                  </a:lnTo>
                  <a:lnTo>
                    <a:pt x="403" y="1155"/>
                  </a:lnTo>
                  <a:lnTo>
                    <a:pt x="499" y="1162"/>
                  </a:lnTo>
                  <a:lnTo>
                    <a:pt x="379" y="1093"/>
                  </a:lnTo>
                  <a:lnTo>
                    <a:pt x="297" y="1030"/>
                  </a:lnTo>
                  <a:lnTo>
                    <a:pt x="279" y="978"/>
                  </a:lnTo>
                  <a:lnTo>
                    <a:pt x="291" y="935"/>
                  </a:lnTo>
                  <a:lnTo>
                    <a:pt x="358" y="929"/>
                  </a:lnTo>
                  <a:lnTo>
                    <a:pt x="385" y="978"/>
                  </a:lnTo>
                  <a:lnTo>
                    <a:pt x="403" y="1036"/>
                  </a:lnTo>
                  <a:lnTo>
                    <a:pt x="467" y="1098"/>
                  </a:lnTo>
                  <a:lnTo>
                    <a:pt x="537" y="1149"/>
                  </a:lnTo>
                  <a:lnTo>
                    <a:pt x="607" y="1155"/>
                  </a:lnTo>
                  <a:lnTo>
                    <a:pt x="713" y="1149"/>
                  </a:lnTo>
                  <a:lnTo>
                    <a:pt x="599" y="1061"/>
                  </a:lnTo>
                  <a:lnTo>
                    <a:pt x="517" y="1016"/>
                  </a:lnTo>
                  <a:lnTo>
                    <a:pt x="454" y="966"/>
                  </a:lnTo>
                  <a:lnTo>
                    <a:pt x="435" y="929"/>
                  </a:lnTo>
                  <a:lnTo>
                    <a:pt x="441" y="891"/>
                  </a:lnTo>
                  <a:lnTo>
                    <a:pt x="479" y="885"/>
                  </a:lnTo>
                  <a:lnTo>
                    <a:pt x="523" y="923"/>
                  </a:lnTo>
                  <a:lnTo>
                    <a:pt x="549" y="972"/>
                  </a:lnTo>
                  <a:lnTo>
                    <a:pt x="607" y="1036"/>
                  </a:lnTo>
                  <a:lnTo>
                    <a:pt x="675" y="1068"/>
                  </a:lnTo>
                  <a:lnTo>
                    <a:pt x="727" y="1098"/>
                  </a:lnTo>
                  <a:lnTo>
                    <a:pt x="782" y="1123"/>
                  </a:lnTo>
                  <a:lnTo>
                    <a:pt x="846" y="1136"/>
                  </a:lnTo>
                  <a:lnTo>
                    <a:pt x="921" y="1136"/>
                  </a:lnTo>
                  <a:lnTo>
                    <a:pt x="994" y="1122"/>
                  </a:lnTo>
                  <a:lnTo>
                    <a:pt x="833" y="1068"/>
                  </a:lnTo>
                  <a:lnTo>
                    <a:pt x="771" y="1036"/>
                  </a:lnTo>
                  <a:lnTo>
                    <a:pt x="727" y="978"/>
                  </a:lnTo>
                  <a:lnTo>
                    <a:pt x="719" y="929"/>
                  </a:lnTo>
                  <a:lnTo>
                    <a:pt x="756" y="929"/>
                  </a:lnTo>
                  <a:lnTo>
                    <a:pt x="777" y="972"/>
                  </a:lnTo>
                  <a:lnTo>
                    <a:pt x="808" y="1010"/>
                  </a:lnTo>
                  <a:lnTo>
                    <a:pt x="859" y="1049"/>
                  </a:lnTo>
                  <a:lnTo>
                    <a:pt x="914" y="1087"/>
                  </a:lnTo>
                  <a:lnTo>
                    <a:pt x="989" y="1119"/>
                  </a:lnTo>
                  <a:lnTo>
                    <a:pt x="1046" y="1098"/>
                  </a:lnTo>
                  <a:lnTo>
                    <a:pt x="1072" y="1068"/>
                  </a:lnTo>
                  <a:lnTo>
                    <a:pt x="1117" y="991"/>
                  </a:lnTo>
                  <a:lnTo>
                    <a:pt x="1034" y="972"/>
                  </a:lnTo>
                  <a:lnTo>
                    <a:pt x="878" y="954"/>
                  </a:lnTo>
                  <a:lnTo>
                    <a:pt x="782" y="910"/>
                  </a:lnTo>
                  <a:lnTo>
                    <a:pt x="733" y="868"/>
                  </a:lnTo>
                  <a:lnTo>
                    <a:pt x="713" y="816"/>
                  </a:lnTo>
                  <a:lnTo>
                    <a:pt x="707" y="793"/>
                  </a:lnTo>
                  <a:lnTo>
                    <a:pt x="733" y="793"/>
                  </a:lnTo>
                  <a:lnTo>
                    <a:pt x="765" y="831"/>
                  </a:lnTo>
                  <a:lnTo>
                    <a:pt x="814" y="897"/>
                  </a:lnTo>
                  <a:lnTo>
                    <a:pt x="927" y="935"/>
                  </a:lnTo>
                  <a:lnTo>
                    <a:pt x="1034" y="968"/>
                  </a:lnTo>
                  <a:lnTo>
                    <a:pt x="1117" y="991"/>
                  </a:lnTo>
                  <a:lnTo>
                    <a:pt x="1149" y="861"/>
                  </a:lnTo>
                  <a:lnTo>
                    <a:pt x="1155" y="767"/>
                  </a:lnTo>
                  <a:lnTo>
                    <a:pt x="1155" y="683"/>
                  </a:lnTo>
                  <a:lnTo>
                    <a:pt x="1046" y="741"/>
                  </a:lnTo>
                  <a:lnTo>
                    <a:pt x="921" y="767"/>
                  </a:lnTo>
                  <a:lnTo>
                    <a:pt x="820" y="761"/>
                  </a:lnTo>
                  <a:lnTo>
                    <a:pt x="795" y="748"/>
                  </a:lnTo>
                  <a:lnTo>
                    <a:pt x="782" y="716"/>
                  </a:lnTo>
                  <a:lnTo>
                    <a:pt x="840" y="716"/>
                  </a:lnTo>
                  <a:lnTo>
                    <a:pt x="901" y="735"/>
                  </a:lnTo>
                  <a:lnTo>
                    <a:pt x="1049" y="741"/>
                  </a:lnTo>
                  <a:lnTo>
                    <a:pt x="1155" y="684"/>
                  </a:lnTo>
                  <a:lnTo>
                    <a:pt x="1161" y="565"/>
                  </a:lnTo>
                  <a:lnTo>
                    <a:pt x="1167" y="483"/>
                  </a:lnTo>
                  <a:lnTo>
                    <a:pt x="1172" y="401"/>
                  </a:lnTo>
                  <a:lnTo>
                    <a:pt x="1161" y="264"/>
                  </a:lnTo>
                  <a:lnTo>
                    <a:pt x="1129" y="213"/>
                  </a:lnTo>
                  <a:lnTo>
                    <a:pt x="1034" y="152"/>
                  </a:lnTo>
                  <a:lnTo>
                    <a:pt x="1065" y="158"/>
                  </a:lnTo>
                  <a:lnTo>
                    <a:pt x="1161" y="201"/>
                  </a:lnTo>
                  <a:lnTo>
                    <a:pt x="1123" y="113"/>
                  </a:lnTo>
                  <a:lnTo>
                    <a:pt x="1091" y="68"/>
                  </a:lnTo>
                  <a:lnTo>
                    <a:pt x="1065" y="38"/>
                  </a:lnTo>
                  <a:lnTo>
                    <a:pt x="959"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305" name="Freeform 298"/>
            <p:cNvSpPr>
              <a:spLocks/>
            </p:cNvSpPr>
            <p:nvPr/>
          </p:nvSpPr>
          <p:spPr bwMode="auto">
            <a:xfrm>
              <a:off x="5500" y="1878"/>
              <a:ext cx="49" cy="44"/>
            </a:xfrm>
            <a:custGeom>
              <a:avLst/>
              <a:gdLst>
                <a:gd name="T0" fmla="*/ 0 w 295"/>
                <a:gd name="T1" fmla="*/ 0 h 263"/>
                <a:gd name="T2" fmla="*/ 0 w 295"/>
                <a:gd name="T3" fmla="*/ 0 h 263"/>
                <a:gd name="T4" fmla="*/ 0 w 295"/>
                <a:gd name="T5" fmla="*/ 0 h 263"/>
                <a:gd name="T6" fmla="*/ 0 w 295"/>
                <a:gd name="T7" fmla="*/ 0 h 263"/>
                <a:gd name="T8" fmla="*/ 0 w 295"/>
                <a:gd name="T9" fmla="*/ 0 h 263"/>
                <a:gd name="T10" fmla="*/ 0 w 295"/>
                <a:gd name="T11" fmla="*/ 0 h 263"/>
                <a:gd name="T12" fmla="*/ 0 w 295"/>
                <a:gd name="T13" fmla="*/ 0 h 263"/>
                <a:gd name="T14" fmla="*/ 0 w 295"/>
                <a:gd name="T15" fmla="*/ 0 h 263"/>
                <a:gd name="T16" fmla="*/ 0 w 295"/>
                <a:gd name="T17" fmla="*/ 0 h 263"/>
                <a:gd name="T18" fmla="*/ 0 w 295"/>
                <a:gd name="T19" fmla="*/ 0 h 263"/>
                <a:gd name="T20" fmla="*/ 0 w 295"/>
                <a:gd name="T21" fmla="*/ 0 h 263"/>
                <a:gd name="T22" fmla="*/ 0 w 295"/>
                <a:gd name="T23" fmla="*/ 0 h 263"/>
                <a:gd name="T24" fmla="*/ 0 w 295"/>
                <a:gd name="T25" fmla="*/ 0 h 263"/>
                <a:gd name="T26" fmla="*/ 0 w 295"/>
                <a:gd name="T27" fmla="*/ 0 h 263"/>
                <a:gd name="T28" fmla="*/ 0 w 295"/>
                <a:gd name="T29" fmla="*/ 0 h 263"/>
                <a:gd name="T30" fmla="*/ 0 w 295"/>
                <a:gd name="T31" fmla="*/ 0 h 263"/>
                <a:gd name="T32" fmla="*/ 0 w 295"/>
                <a:gd name="T33" fmla="*/ 0 h 263"/>
                <a:gd name="T34" fmla="*/ 0 w 295"/>
                <a:gd name="T35" fmla="*/ 0 h 263"/>
                <a:gd name="T36" fmla="*/ 0 w 295"/>
                <a:gd name="T37" fmla="*/ 0 h 263"/>
                <a:gd name="T38" fmla="*/ 0 w 295"/>
                <a:gd name="T39" fmla="*/ 0 h 263"/>
                <a:gd name="T40" fmla="*/ 0 w 295"/>
                <a:gd name="T41" fmla="*/ 0 h 263"/>
                <a:gd name="T42" fmla="*/ 0 w 295"/>
                <a:gd name="T43" fmla="*/ 0 h 263"/>
                <a:gd name="T44" fmla="*/ 0 w 295"/>
                <a:gd name="T45" fmla="*/ 0 h 263"/>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295" h="263">
                  <a:moveTo>
                    <a:pt x="0" y="0"/>
                  </a:moveTo>
                  <a:lnTo>
                    <a:pt x="0" y="21"/>
                  </a:lnTo>
                  <a:lnTo>
                    <a:pt x="38" y="71"/>
                  </a:lnTo>
                  <a:lnTo>
                    <a:pt x="75" y="99"/>
                  </a:lnTo>
                  <a:lnTo>
                    <a:pt x="152" y="158"/>
                  </a:lnTo>
                  <a:lnTo>
                    <a:pt x="184" y="182"/>
                  </a:lnTo>
                  <a:lnTo>
                    <a:pt x="260" y="239"/>
                  </a:lnTo>
                  <a:lnTo>
                    <a:pt x="178" y="213"/>
                  </a:lnTo>
                  <a:lnTo>
                    <a:pt x="97" y="188"/>
                  </a:lnTo>
                  <a:lnTo>
                    <a:pt x="16" y="182"/>
                  </a:lnTo>
                  <a:lnTo>
                    <a:pt x="22" y="207"/>
                  </a:lnTo>
                  <a:lnTo>
                    <a:pt x="152" y="231"/>
                  </a:lnTo>
                  <a:lnTo>
                    <a:pt x="222" y="257"/>
                  </a:lnTo>
                  <a:lnTo>
                    <a:pt x="260" y="263"/>
                  </a:lnTo>
                  <a:lnTo>
                    <a:pt x="292" y="252"/>
                  </a:lnTo>
                  <a:lnTo>
                    <a:pt x="295" y="222"/>
                  </a:lnTo>
                  <a:lnTo>
                    <a:pt x="269" y="199"/>
                  </a:lnTo>
                  <a:lnTo>
                    <a:pt x="232" y="162"/>
                  </a:lnTo>
                  <a:lnTo>
                    <a:pt x="188" y="112"/>
                  </a:lnTo>
                  <a:lnTo>
                    <a:pt x="144" y="56"/>
                  </a:lnTo>
                  <a:lnTo>
                    <a:pt x="91" y="17"/>
                  </a:lnTo>
                  <a:lnTo>
                    <a:pt x="35" y="3"/>
                  </a:lnTo>
                  <a:lnTo>
                    <a:pt x="0" y="0"/>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306" name="Freeform 299"/>
            <p:cNvSpPr>
              <a:spLocks/>
            </p:cNvSpPr>
            <p:nvPr/>
          </p:nvSpPr>
          <p:spPr bwMode="auto">
            <a:xfrm>
              <a:off x="5503" y="1842"/>
              <a:ext cx="44" cy="57"/>
            </a:xfrm>
            <a:custGeom>
              <a:avLst/>
              <a:gdLst>
                <a:gd name="T0" fmla="*/ 0 w 270"/>
                <a:gd name="T1" fmla="*/ 0 h 345"/>
                <a:gd name="T2" fmla="*/ 0 w 270"/>
                <a:gd name="T3" fmla="*/ 0 h 345"/>
                <a:gd name="T4" fmla="*/ 0 w 270"/>
                <a:gd name="T5" fmla="*/ 0 h 345"/>
                <a:gd name="T6" fmla="*/ 0 w 270"/>
                <a:gd name="T7" fmla="*/ 0 h 345"/>
                <a:gd name="T8" fmla="*/ 0 w 270"/>
                <a:gd name="T9" fmla="*/ 0 h 345"/>
                <a:gd name="T10" fmla="*/ 0 w 270"/>
                <a:gd name="T11" fmla="*/ 0 h 345"/>
                <a:gd name="T12" fmla="*/ 0 w 270"/>
                <a:gd name="T13" fmla="*/ 0 h 345"/>
                <a:gd name="T14" fmla="*/ 0 w 270"/>
                <a:gd name="T15" fmla="*/ 0 h 345"/>
                <a:gd name="T16" fmla="*/ 0 w 270"/>
                <a:gd name="T17" fmla="*/ 0 h 345"/>
                <a:gd name="T18" fmla="*/ 0 w 270"/>
                <a:gd name="T19" fmla="*/ 0 h 345"/>
                <a:gd name="T20" fmla="*/ 0 w 270"/>
                <a:gd name="T21" fmla="*/ 0 h 345"/>
                <a:gd name="T22" fmla="*/ 0 w 270"/>
                <a:gd name="T23" fmla="*/ 0 h 345"/>
                <a:gd name="T24" fmla="*/ 0 w 270"/>
                <a:gd name="T25" fmla="*/ 0 h 345"/>
                <a:gd name="T26" fmla="*/ 0 w 270"/>
                <a:gd name="T27" fmla="*/ 0 h 345"/>
                <a:gd name="T28" fmla="*/ 0 w 270"/>
                <a:gd name="T29" fmla="*/ 0 h 345"/>
                <a:gd name="T30" fmla="*/ 0 w 270"/>
                <a:gd name="T31" fmla="*/ 0 h 345"/>
                <a:gd name="T32" fmla="*/ 0 w 270"/>
                <a:gd name="T33" fmla="*/ 0 h 34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270" h="345">
                  <a:moveTo>
                    <a:pt x="51" y="0"/>
                  </a:moveTo>
                  <a:lnTo>
                    <a:pt x="13" y="7"/>
                  </a:lnTo>
                  <a:lnTo>
                    <a:pt x="0" y="39"/>
                  </a:lnTo>
                  <a:lnTo>
                    <a:pt x="3" y="65"/>
                  </a:lnTo>
                  <a:lnTo>
                    <a:pt x="26" y="101"/>
                  </a:lnTo>
                  <a:lnTo>
                    <a:pt x="57" y="112"/>
                  </a:lnTo>
                  <a:lnTo>
                    <a:pt x="116" y="149"/>
                  </a:lnTo>
                  <a:lnTo>
                    <a:pt x="172" y="195"/>
                  </a:lnTo>
                  <a:lnTo>
                    <a:pt x="212" y="259"/>
                  </a:lnTo>
                  <a:lnTo>
                    <a:pt x="257" y="325"/>
                  </a:lnTo>
                  <a:lnTo>
                    <a:pt x="270" y="345"/>
                  </a:lnTo>
                  <a:lnTo>
                    <a:pt x="257" y="267"/>
                  </a:lnTo>
                  <a:lnTo>
                    <a:pt x="247" y="198"/>
                  </a:lnTo>
                  <a:lnTo>
                    <a:pt x="225" y="140"/>
                  </a:lnTo>
                  <a:lnTo>
                    <a:pt x="188" y="86"/>
                  </a:lnTo>
                  <a:lnTo>
                    <a:pt x="90" y="10"/>
                  </a:lnTo>
                  <a:lnTo>
                    <a:pt x="51" y="0"/>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307" name="Freeform 300"/>
            <p:cNvSpPr>
              <a:spLocks/>
            </p:cNvSpPr>
            <p:nvPr/>
          </p:nvSpPr>
          <p:spPr bwMode="auto">
            <a:xfrm>
              <a:off x="5494" y="1785"/>
              <a:ext cx="48" cy="34"/>
            </a:xfrm>
            <a:custGeom>
              <a:avLst/>
              <a:gdLst>
                <a:gd name="T0" fmla="*/ 0 w 287"/>
                <a:gd name="T1" fmla="*/ 0 h 199"/>
                <a:gd name="T2" fmla="*/ 0 w 287"/>
                <a:gd name="T3" fmla="*/ 0 h 199"/>
                <a:gd name="T4" fmla="*/ 0 w 287"/>
                <a:gd name="T5" fmla="*/ 0 h 199"/>
                <a:gd name="T6" fmla="*/ 0 w 287"/>
                <a:gd name="T7" fmla="*/ 0 h 199"/>
                <a:gd name="T8" fmla="*/ 0 w 287"/>
                <a:gd name="T9" fmla="*/ 0 h 199"/>
                <a:gd name="T10" fmla="*/ 0 w 287"/>
                <a:gd name="T11" fmla="*/ 0 h 199"/>
                <a:gd name="T12" fmla="*/ 0 w 287"/>
                <a:gd name="T13" fmla="*/ 0 h 199"/>
                <a:gd name="T14" fmla="*/ 0 w 287"/>
                <a:gd name="T15" fmla="*/ 0 h 199"/>
                <a:gd name="T16" fmla="*/ 0 w 287"/>
                <a:gd name="T17" fmla="*/ 0 h 199"/>
                <a:gd name="T18" fmla="*/ 0 w 287"/>
                <a:gd name="T19" fmla="*/ 0 h 19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87" h="199">
                  <a:moveTo>
                    <a:pt x="0" y="199"/>
                  </a:moveTo>
                  <a:lnTo>
                    <a:pt x="49" y="156"/>
                  </a:lnTo>
                  <a:lnTo>
                    <a:pt x="130" y="125"/>
                  </a:lnTo>
                  <a:lnTo>
                    <a:pt x="185" y="111"/>
                  </a:lnTo>
                  <a:lnTo>
                    <a:pt x="287" y="0"/>
                  </a:lnTo>
                  <a:lnTo>
                    <a:pt x="211" y="44"/>
                  </a:lnTo>
                  <a:lnTo>
                    <a:pt x="142" y="74"/>
                  </a:lnTo>
                  <a:lnTo>
                    <a:pt x="93" y="99"/>
                  </a:lnTo>
                  <a:lnTo>
                    <a:pt x="68" y="125"/>
                  </a:lnTo>
                  <a:lnTo>
                    <a:pt x="0" y="199"/>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308" name="Freeform 301"/>
            <p:cNvSpPr>
              <a:spLocks/>
            </p:cNvSpPr>
            <p:nvPr/>
          </p:nvSpPr>
          <p:spPr bwMode="auto">
            <a:xfrm>
              <a:off x="5458" y="1846"/>
              <a:ext cx="27" cy="86"/>
            </a:xfrm>
            <a:custGeom>
              <a:avLst/>
              <a:gdLst>
                <a:gd name="T0" fmla="*/ 0 w 162"/>
                <a:gd name="T1" fmla="*/ 0 h 514"/>
                <a:gd name="T2" fmla="*/ 0 w 162"/>
                <a:gd name="T3" fmla="*/ 0 h 514"/>
                <a:gd name="T4" fmla="*/ 0 w 162"/>
                <a:gd name="T5" fmla="*/ 0 h 514"/>
                <a:gd name="T6" fmla="*/ 0 w 162"/>
                <a:gd name="T7" fmla="*/ 0 h 514"/>
                <a:gd name="T8" fmla="*/ 0 w 162"/>
                <a:gd name="T9" fmla="*/ 0 h 514"/>
                <a:gd name="T10" fmla="*/ 0 w 162"/>
                <a:gd name="T11" fmla="*/ 0 h 514"/>
                <a:gd name="T12" fmla="*/ 0 w 162"/>
                <a:gd name="T13" fmla="*/ 0 h 514"/>
                <a:gd name="T14" fmla="*/ 0 w 162"/>
                <a:gd name="T15" fmla="*/ 0 h 514"/>
                <a:gd name="T16" fmla="*/ 0 w 162"/>
                <a:gd name="T17" fmla="*/ 0 h 514"/>
                <a:gd name="T18" fmla="*/ 0 w 162"/>
                <a:gd name="T19" fmla="*/ 0 h 514"/>
                <a:gd name="T20" fmla="*/ 0 w 162"/>
                <a:gd name="T21" fmla="*/ 0 h 514"/>
                <a:gd name="T22" fmla="*/ 0 w 162"/>
                <a:gd name="T23" fmla="*/ 0 h 514"/>
                <a:gd name="T24" fmla="*/ 0 w 162"/>
                <a:gd name="T25" fmla="*/ 0 h 514"/>
                <a:gd name="T26" fmla="*/ 0 w 162"/>
                <a:gd name="T27" fmla="*/ 0 h 514"/>
                <a:gd name="T28" fmla="*/ 0 w 162"/>
                <a:gd name="T29" fmla="*/ 0 h 514"/>
                <a:gd name="T30" fmla="*/ 0 w 162"/>
                <a:gd name="T31" fmla="*/ 0 h 514"/>
                <a:gd name="T32" fmla="*/ 0 w 162"/>
                <a:gd name="T33" fmla="*/ 0 h 514"/>
                <a:gd name="T34" fmla="*/ 0 w 162"/>
                <a:gd name="T35" fmla="*/ 0 h 514"/>
                <a:gd name="T36" fmla="*/ 0 w 162"/>
                <a:gd name="T37" fmla="*/ 0 h 51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62" h="514">
                  <a:moveTo>
                    <a:pt x="0" y="514"/>
                  </a:moveTo>
                  <a:lnTo>
                    <a:pt x="81" y="514"/>
                  </a:lnTo>
                  <a:lnTo>
                    <a:pt x="106" y="508"/>
                  </a:lnTo>
                  <a:lnTo>
                    <a:pt x="106" y="489"/>
                  </a:lnTo>
                  <a:lnTo>
                    <a:pt x="124" y="470"/>
                  </a:lnTo>
                  <a:lnTo>
                    <a:pt x="150" y="451"/>
                  </a:lnTo>
                  <a:lnTo>
                    <a:pt x="137" y="433"/>
                  </a:lnTo>
                  <a:lnTo>
                    <a:pt x="137" y="407"/>
                  </a:lnTo>
                  <a:lnTo>
                    <a:pt x="156" y="376"/>
                  </a:lnTo>
                  <a:lnTo>
                    <a:pt x="156" y="344"/>
                  </a:lnTo>
                  <a:lnTo>
                    <a:pt x="144" y="306"/>
                  </a:lnTo>
                  <a:lnTo>
                    <a:pt x="144" y="224"/>
                  </a:lnTo>
                  <a:lnTo>
                    <a:pt x="162" y="150"/>
                  </a:lnTo>
                  <a:lnTo>
                    <a:pt x="156" y="94"/>
                  </a:lnTo>
                  <a:lnTo>
                    <a:pt x="156" y="0"/>
                  </a:lnTo>
                  <a:lnTo>
                    <a:pt x="106" y="142"/>
                  </a:lnTo>
                  <a:lnTo>
                    <a:pt x="62" y="275"/>
                  </a:lnTo>
                  <a:lnTo>
                    <a:pt x="32" y="419"/>
                  </a:lnTo>
                  <a:lnTo>
                    <a:pt x="0" y="514"/>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309" name="Freeform 302"/>
            <p:cNvSpPr>
              <a:spLocks/>
            </p:cNvSpPr>
            <p:nvPr/>
          </p:nvSpPr>
          <p:spPr bwMode="auto">
            <a:xfrm>
              <a:off x="5498" y="1939"/>
              <a:ext cx="48" cy="16"/>
            </a:xfrm>
            <a:custGeom>
              <a:avLst/>
              <a:gdLst>
                <a:gd name="T0" fmla="*/ 0 w 289"/>
                <a:gd name="T1" fmla="*/ 0 h 97"/>
                <a:gd name="T2" fmla="*/ 0 w 289"/>
                <a:gd name="T3" fmla="*/ 0 h 97"/>
                <a:gd name="T4" fmla="*/ 0 w 289"/>
                <a:gd name="T5" fmla="*/ 0 h 97"/>
                <a:gd name="T6" fmla="*/ 0 w 289"/>
                <a:gd name="T7" fmla="*/ 0 h 97"/>
                <a:gd name="T8" fmla="*/ 0 w 289"/>
                <a:gd name="T9" fmla="*/ 0 h 97"/>
                <a:gd name="T10" fmla="*/ 0 w 289"/>
                <a:gd name="T11" fmla="*/ 0 h 97"/>
                <a:gd name="T12" fmla="*/ 0 w 289"/>
                <a:gd name="T13" fmla="*/ 0 h 97"/>
                <a:gd name="T14" fmla="*/ 0 w 289"/>
                <a:gd name="T15" fmla="*/ 0 h 97"/>
                <a:gd name="T16" fmla="*/ 0 w 289"/>
                <a:gd name="T17" fmla="*/ 0 h 97"/>
                <a:gd name="T18" fmla="*/ 0 w 289"/>
                <a:gd name="T19" fmla="*/ 0 h 97"/>
                <a:gd name="T20" fmla="*/ 0 w 289"/>
                <a:gd name="T21" fmla="*/ 0 h 9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89" h="97">
                  <a:moveTo>
                    <a:pt x="232" y="47"/>
                  </a:moveTo>
                  <a:lnTo>
                    <a:pt x="168" y="19"/>
                  </a:lnTo>
                  <a:lnTo>
                    <a:pt x="110" y="4"/>
                  </a:lnTo>
                  <a:lnTo>
                    <a:pt x="32" y="0"/>
                  </a:lnTo>
                  <a:lnTo>
                    <a:pt x="0" y="6"/>
                  </a:lnTo>
                  <a:lnTo>
                    <a:pt x="15" y="37"/>
                  </a:lnTo>
                  <a:lnTo>
                    <a:pt x="45" y="61"/>
                  </a:lnTo>
                  <a:lnTo>
                    <a:pt x="113" y="79"/>
                  </a:lnTo>
                  <a:lnTo>
                    <a:pt x="219" y="97"/>
                  </a:lnTo>
                  <a:lnTo>
                    <a:pt x="289" y="91"/>
                  </a:lnTo>
                  <a:lnTo>
                    <a:pt x="232" y="47"/>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310" name="Freeform 303"/>
            <p:cNvSpPr>
              <a:spLocks/>
            </p:cNvSpPr>
            <p:nvPr/>
          </p:nvSpPr>
          <p:spPr bwMode="auto">
            <a:xfrm>
              <a:off x="5458" y="1947"/>
              <a:ext cx="30" cy="36"/>
            </a:xfrm>
            <a:custGeom>
              <a:avLst/>
              <a:gdLst>
                <a:gd name="T0" fmla="*/ 0 w 176"/>
                <a:gd name="T1" fmla="*/ 0 h 216"/>
                <a:gd name="T2" fmla="*/ 0 w 176"/>
                <a:gd name="T3" fmla="*/ 0 h 216"/>
                <a:gd name="T4" fmla="*/ 0 w 176"/>
                <a:gd name="T5" fmla="*/ 0 h 216"/>
                <a:gd name="T6" fmla="*/ 0 w 176"/>
                <a:gd name="T7" fmla="*/ 0 h 216"/>
                <a:gd name="T8" fmla="*/ 0 w 176"/>
                <a:gd name="T9" fmla="*/ 0 h 216"/>
                <a:gd name="T10" fmla="*/ 0 w 176"/>
                <a:gd name="T11" fmla="*/ 0 h 216"/>
                <a:gd name="T12" fmla="*/ 0 w 176"/>
                <a:gd name="T13" fmla="*/ 0 h 216"/>
                <a:gd name="T14" fmla="*/ 0 w 176"/>
                <a:gd name="T15" fmla="*/ 0 h 216"/>
                <a:gd name="T16" fmla="*/ 0 w 176"/>
                <a:gd name="T17" fmla="*/ 0 h 216"/>
                <a:gd name="T18" fmla="*/ 0 w 176"/>
                <a:gd name="T19" fmla="*/ 0 h 216"/>
                <a:gd name="T20" fmla="*/ 0 w 176"/>
                <a:gd name="T21" fmla="*/ 0 h 216"/>
                <a:gd name="T22" fmla="*/ 0 w 176"/>
                <a:gd name="T23" fmla="*/ 0 h 216"/>
                <a:gd name="T24" fmla="*/ 0 w 176"/>
                <a:gd name="T25" fmla="*/ 0 h 21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76" h="216">
                  <a:moveTo>
                    <a:pt x="81" y="59"/>
                  </a:moveTo>
                  <a:lnTo>
                    <a:pt x="59" y="14"/>
                  </a:lnTo>
                  <a:lnTo>
                    <a:pt x="26" y="0"/>
                  </a:lnTo>
                  <a:lnTo>
                    <a:pt x="3" y="11"/>
                  </a:lnTo>
                  <a:lnTo>
                    <a:pt x="0" y="35"/>
                  </a:lnTo>
                  <a:lnTo>
                    <a:pt x="15" y="76"/>
                  </a:lnTo>
                  <a:lnTo>
                    <a:pt x="40" y="115"/>
                  </a:lnTo>
                  <a:lnTo>
                    <a:pt x="71" y="150"/>
                  </a:lnTo>
                  <a:lnTo>
                    <a:pt x="113" y="185"/>
                  </a:lnTo>
                  <a:lnTo>
                    <a:pt x="176" y="216"/>
                  </a:lnTo>
                  <a:lnTo>
                    <a:pt x="119" y="153"/>
                  </a:lnTo>
                  <a:lnTo>
                    <a:pt x="100" y="108"/>
                  </a:lnTo>
                  <a:lnTo>
                    <a:pt x="81" y="59"/>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311" name="Freeform 304"/>
            <p:cNvSpPr>
              <a:spLocks/>
            </p:cNvSpPr>
            <p:nvPr/>
          </p:nvSpPr>
          <p:spPr bwMode="auto">
            <a:xfrm>
              <a:off x="5506" y="1757"/>
              <a:ext cx="70" cy="44"/>
            </a:xfrm>
            <a:custGeom>
              <a:avLst/>
              <a:gdLst>
                <a:gd name="T0" fmla="*/ 0 w 418"/>
                <a:gd name="T1" fmla="*/ 0 h 260"/>
                <a:gd name="T2" fmla="*/ 0 w 418"/>
                <a:gd name="T3" fmla="*/ 0 h 260"/>
                <a:gd name="T4" fmla="*/ 0 w 418"/>
                <a:gd name="T5" fmla="*/ 0 h 260"/>
                <a:gd name="T6" fmla="*/ 0 w 418"/>
                <a:gd name="T7" fmla="*/ 0 h 260"/>
                <a:gd name="T8" fmla="*/ 0 w 418"/>
                <a:gd name="T9" fmla="*/ 0 h 260"/>
                <a:gd name="T10" fmla="*/ 0 w 418"/>
                <a:gd name="T11" fmla="*/ 0 h 260"/>
                <a:gd name="T12" fmla="*/ 0 w 418"/>
                <a:gd name="T13" fmla="*/ 0 h 260"/>
                <a:gd name="T14" fmla="*/ 0 w 418"/>
                <a:gd name="T15" fmla="*/ 0 h 260"/>
                <a:gd name="T16" fmla="*/ 0 w 418"/>
                <a:gd name="T17" fmla="*/ 0 h 260"/>
                <a:gd name="T18" fmla="*/ 0 w 418"/>
                <a:gd name="T19" fmla="*/ 0 h 260"/>
                <a:gd name="T20" fmla="*/ 0 w 418"/>
                <a:gd name="T21" fmla="*/ 0 h 260"/>
                <a:gd name="T22" fmla="*/ 0 w 418"/>
                <a:gd name="T23" fmla="*/ 0 h 26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418" h="260">
                  <a:moveTo>
                    <a:pt x="0" y="260"/>
                  </a:moveTo>
                  <a:lnTo>
                    <a:pt x="13" y="153"/>
                  </a:lnTo>
                  <a:lnTo>
                    <a:pt x="101" y="116"/>
                  </a:lnTo>
                  <a:lnTo>
                    <a:pt x="220" y="69"/>
                  </a:lnTo>
                  <a:lnTo>
                    <a:pt x="304" y="35"/>
                  </a:lnTo>
                  <a:lnTo>
                    <a:pt x="386" y="0"/>
                  </a:lnTo>
                  <a:lnTo>
                    <a:pt x="418" y="76"/>
                  </a:lnTo>
                  <a:lnTo>
                    <a:pt x="341" y="119"/>
                  </a:lnTo>
                  <a:lnTo>
                    <a:pt x="252" y="150"/>
                  </a:lnTo>
                  <a:lnTo>
                    <a:pt x="182" y="170"/>
                  </a:lnTo>
                  <a:lnTo>
                    <a:pt x="98" y="216"/>
                  </a:lnTo>
                  <a:lnTo>
                    <a:pt x="0" y="26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grpSp>
      <p:grpSp>
        <p:nvGrpSpPr>
          <p:cNvPr id="312" name="Group 305"/>
          <p:cNvGrpSpPr>
            <a:grpSpLocks/>
          </p:cNvGrpSpPr>
          <p:nvPr/>
        </p:nvGrpSpPr>
        <p:grpSpPr bwMode="auto">
          <a:xfrm>
            <a:off x="7199967" y="3351304"/>
            <a:ext cx="144954" cy="180263"/>
            <a:chOff x="5511" y="1960"/>
            <a:chExt cx="144" cy="194"/>
          </a:xfrm>
        </p:grpSpPr>
        <p:sp>
          <p:nvSpPr>
            <p:cNvPr id="313" name="Freeform 306"/>
            <p:cNvSpPr>
              <a:spLocks/>
            </p:cNvSpPr>
            <p:nvPr/>
          </p:nvSpPr>
          <p:spPr bwMode="auto">
            <a:xfrm>
              <a:off x="5511" y="1960"/>
              <a:ext cx="144" cy="194"/>
            </a:xfrm>
            <a:custGeom>
              <a:avLst/>
              <a:gdLst>
                <a:gd name="T0" fmla="*/ 0 w 863"/>
                <a:gd name="T1" fmla="*/ 0 h 1164"/>
                <a:gd name="T2" fmla="*/ 0 w 863"/>
                <a:gd name="T3" fmla="*/ 0 h 1164"/>
                <a:gd name="T4" fmla="*/ 0 w 863"/>
                <a:gd name="T5" fmla="*/ 0 h 1164"/>
                <a:gd name="T6" fmla="*/ 0 w 863"/>
                <a:gd name="T7" fmla="*/ 0 h 1164"/>
                <a:gd name="T8" fmla="*/ 0 w 863"/>
                <a:gd name="T9" fmla="*/ 0 h 1164"/>
                <a:gd name="T10" fmla="*/ 0 w 863"/>
                <a:gd name="T11" fmla="*/ 0 h 1164"/>
                <a:gd name="T12" fmla="*/ 0 w 863"/>
                <a:gd name="T13" fmla="*/ 0 h 1164"/>
                <a:gd name="T14" fmla="*/ 0 w 863"/>
                <a:gd name="T15" fmla="*/ 0 h 1164"/>
                <a:gd name="T16" fmla="*/ 0 w 863"/>
                <a:gd name="T17" fmla="*/ 0 h 1164"/>
                <a:gd name="T18" fmla="*/ 0 w 863"/>
                <a:gd name="T19" fmla="*/ 0 h 1164"/>
                <a:gd name="T20" fmla="*/ 0 w 863"/>
                <a:gd name="T21" fmla="*/ 0 h 1164"/>
                <a:gd name="T22" fmla="*/ 0 w 863"/>
                <a:gd name="T23" fmla="*/ 0 h 1164"/>
                <a:gd name="T24" fmla="*/ 0 w 863"/>
                <a:gd name="T25" fmla="*/ 0 h 1164"/>
                <a:gd name="T26" fmla="*/ 0 w 863"/>
                <a:gd name="T27" fmla="*/ 0 h 1164"/>
                <a:gd name="T28" fmla="*/ 0 w 863"/>
                <a:gd name="T29" fmla="*/ 0 h 1164"/>
                <a:gd name="T30" fmla="*/ 0 w 863"/>
                <a:gd name="T31" fmla="*/ 0 h 1164"/>
                <a:gd name="T32" fmla="*/ 0 w 863"/>
                <a:gd name="T33" fmla="*/ 0 h 1164"/>
                <a:gd name="T34" fmla="*/ 0 w 863"/>
                <a:gd name="T35" fmla="*/ 0 h 1164"/>
                <a:gd name="T36" fmla="*/ 0 w 863"/>
                <a:gd name="T37" fmla="*/ 0 h 1164"/>
                <a:gd name="T38" fmla="*/ 0 w 863"/>
                <a:gd name="T39" fmla="*/ 0 h 1164"/>
                <a:gd name="T40" fmla="*/ 0 w 863"/>
                <a:gd name="T41" fmla="*/ 0 h 1164"/>
                <a:gd name="T42" fmla="*/ 0 w 863"/>
                <a:gd name="T43" fmla="*/ 0 h 1164"/>
                <a:gd name="T44" fmla="*/ 0 w 863"/>
                <a:gd name="T45" fmla="*/ 0 h 1164"/>
                <a:gd name="T46" fmla="*/ 0 w 863"/>
                <a:gd name="T47" fmla="*/ 0 h 1164"/>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863" h="1164">
                  <a:moveTo>
                    <a:pt x="385" y="172"/>
                  </a:moveTo>
                  <a:lnTo>
                    <a:pt x="543" y="158"/>
                  </a:lnTo>
                  <a:lnTo>
                    <a:pt x="637" y="133"/>
                  </a:lnTo>
                  <a:lnTo>
                    <a:pt x="667" y="90"/>
                  </a:lnTo>
                  <a:lnTo>
                    <a:pt x="667" y="52"/>
                  </a:lnTo>
                  <a:lnTo>
                    <a:pt x="694" y="20"/>
                  </a:lnTo>
                  <a:lnTo>
                    <a:pt x="782" y="0"/>
                  </a:lnTo>
                  <a:lnTo>
                    <a:pt x="863" y="7"/>
                  </a:lnTo>
                  <a:lnTo>
                    <a:pt x="763" y="907"/>
                  </a:lnTo>
                  <a:lnTo>
                    <a:pt x="694" y="990"/>
                  </a:lnTo>
                  <a:lnTo>
                    <a:pt x="605" y="1071"/>
                  </a:lnTo>
                  <a:lnTo>
                    <a:pt x="481" y="1134"/>
                  </a:lnTo>
                  <a:lnTo>
                    <a:pt x="334" y="1153"/>
                  </a:lnTo>
                  <a:lnTo>
                    <a:pt x="138" y="1164"/>
                  </a:lnTo>
                  <a:lnTo>
                    <a:pt x="25" y="1147"/>
                  </a:lnTo>
                  <a:lnTo>
                    <a:pt x="0" y="1083"/>
                  </a:lnTo>
                  <a:lnTo>
                    <a:pt x="13" y="1001"/>
                  </a:lnTo>
                  <a:lnTo>
                    <a:pt x="95" y="750"/>
                  </a:lnTo>
                  <a:lnTo>
                    <a:pt x="163" y="499"/>
                  </a:lnTo>
                  <a:lnTo>
                    <a:pt x="195" y="310"/>
                  </a:lnTo>
                  <a:lnTo>
                    <a:pt x="195" y="259"/>
                  </a:lnTo>
                  <a:lnTo>
                    <a:pt x="239" y="190"/>
                  </a:lnTo>
                  <a:lnTo>
                    <a:pt x="291" y="172"/>
                  </a:lnTo>
                  <a:lnTo>
                    <a:pt x="385" y="172"/>
                  </a:lnTo>
                  <a:close/>
                </a:path>
              </a:pathLst>
            </a:custGeom>
            <a:solidFill>
              <a:srgbClr val="404040"/>
            </a:solidFill>
            <a:ln w="1588">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314" name="Freeform 307"/>
            <p:cNvSpPr>
              <a:spLocks/>
            </p:cNvSpPr>
            <p:nvPr/>
          </p:nvSpPr>
          <p:spPr bwMode="auto">
            <a:xfrm>
              <a:off x="5528" y="1970"/>
              <a:ext cx="124" cy="177"/>
            </a:xfrm>
            <a:custGeom>
              <a:avLst/>
              <a:gdLst>
                <a:gd name="T0" fmla="*/ 0 w 743"/>
                <a:gd name="T1" fmla="*/ 0 h 1068"/>
                <a:gd name="T2" fmla="*/ 0 w 743"/>
                <a:gd name="T3" fmla="*/ 0 h 1068"/>
                <a:gd name="T4" fmla="*/ 0 w 743"/>
                <a:gd name="T5" fmla="*/ 0 h 1068"/>
                <a:gd name="T6" fmla="*/ 0 w 743"/>
                <a:gd name="T7" fmla="*/ 0 h 1068"/>
                <a:gd name="T8" fmla="*/ 0 w 743"/>
                <a:gd name="T9" fmla="*/ 0 h 1068"/>
                <a:gd name="T10" fmla="*/ 0 w 743"/>
                <a:gd name="T11" fmla="*/ 0 h 1068"/>
                <a:gd name="T12" fmla="*/ 0 w 743"/>
                <a:gd name="T13" fmla="*/ 0 h 1068"/>
                <a:gd name="T14" fmla="*/ 0 w 743"/>
                <a:gd name="T15" fmla="*/ 0 h 1068"/>
                <a:gd name="T16" fmla="*/ 0 w 743"/>
                <a:gd name="T17" fmla="*/ 0 h 1068"/>
                <a:gd name="T18" fmla="*/ 0 w 743"/>
                <a:gd name="T19" fmla="*/ 0 h 1068"/>
                <a:gd name="T20" fmla="*/ 0 w 743"/>
                <a:gd name="T21" fmla="*/ 0 h 1068"/>
                <a:gd name="T22" fmla="*/ 0 w 743"/>
                <a:gd name="T23" fmla="*/ 0 h 1068"/>
                <a:gd name="T24" fmla="*/ 0 w 743"/>
                <a:gd name="T25" fmla="*/ 0 h 1068"/>
                <a:gd name="T26" fmla="*/ 0 w 743"/>
                <a:gd name="T27" fmla="*/ 0 h 1068"/>
                <a:gd name="T28" fmla="*/ 0 w 743"/>
                <a:gd name="T29" fmla="*/ 0 h 1068"/>
                <a:gd name="T30" fmla="*/ 0 w 743"/>
                <a:gd name="T31" fmla="*/ 0 h 1068"/>
                <a:gd name="T32" fmla="*/ 0 w 743"/>
                <a:gd name="T33" fmla="*/ 0 h 1068"/>
                <a:gd name="T34" fmla="*/ 0 w 743"/>
                <a:gd name="T35" fmla="*/ 0 h 1068"/>
                <a:gd name="T36" fmla="*/ 0 w 743"/>
                <a:gd name="T37" fmla="*/ 0 h 1068"/>
                <a:gd name="T38" fmla="*/ 0 w 743"/>
                <a:gd name="T39" fmla="*/ 0 h 1068"/>
                <a:gd name="T40" fmla="*/ 0 w 743"/>
                <a:gd name="T41" fmla="*/ 0 h 106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743" h="1068">
                  <a:moveTo>
                    <a:pt x="257" y="214"/>
                  </a:moveTo>
                  <a:lnTo>
                    <a:pt x="397" y="207"/>
                  </a:lnTo>
                  <a:lnTo>
                    <a:pt x="542" y="182"/>
                  </a:lnTo>
                  <a:lnTo>
                    <a:pt x="628" y="138"/>
                  </a:lnTo>
                  <a:lnTo>
                    <a:pt x="679" y="100"/>
                  </a:lnTo>
                  <a:lnTo>
                    <a:pt x="743" y="0"/>
                  </a:lnTo>
                  <a:lnTo>
                    <a:pt x="648" y="822"/>
                  </a:lnTo>
                  <a:lnTo>
                    <a:pt x="585" y="898"/>
                  </a:lnTo>
                  <a:lnTo>
                    <a:pt x="516" y="967"/>
                  </a:lnTo>
                  <a:lnTo>
                    <a:pt x="428" y="1016"/>
                  </a:lnTo>
                  <a:lnTo>
                    <a:pt x="353" y="1042"/>
                  </a:lnTo>
                  <a:lnTo>
                    <a:pt x="257" y="1055"/>
                  </a:lnTo>
                  <a:lnTo>
                    <a:pt x="170" y="1068"/>
                  </a:lnTo>
                  <a:lnTo>
                    <a:pt x="69" y="1068"/>
                  </a:lnTo>
                  <a:lnTo>
                    <a:pt x="24" y="1055"/>
                  </a:lnTo>
                  <a:lnTo>
                    <a:pt x="0" y="1016"/>
                  </a:lnTo>
                  <a:lnTo>
                    <a:pt x="11" y="956"/>
                  </a:lnTo>
                  <a:lnTo>
                    <a:pt x="75" y="809"/>
                  </a:lnTo>
                  <a:lnTo>
                    <a:pt x="184" y="321"/>
                  </a:lnTo>
                  <a:lnTo>
                    <a:pt x="201" y="252"/>
                  </a:lnTo>
                  <a:lnTo>
                    <a:pt x="257" y="214"/>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grpSp>
      <p:sp>
        <p:nvSpPr>
          <p:cNvPr id="315" name="Oval 308"/>
          <p:cNvSpPr>
            <a:spLocks noChangeArrowheads="1"/>
          </p:cNvSpPr>
          <p:nvPr/>
        </p:nvSpPr>
        <p:spPr bwMode="auto">
          <a:xfrm>
            <a:off x="6729874" y="3205421"/>
            <a:ext cx="189245" cy="94777"/>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en-US" sz="900" b="1">
              <a:latin typeface="微软雅黑" pitchFamily="34" charset="-122"/>
              <a:ea typeface="微软雅黑" pitchFamily="34" charset="-122"/>
            </a:endParaRPr>
          </a:p>
        </p:txBody>
      </p:sp>
      <p:sp>
        <p:nvSpPr>
          <p:cNvPr id="316" name="Oval 309"/>
          <p:cNvSpPr>
            <a:spLocks noChangeArrowheads="1"/>
          </p:cNvSpPr>
          <p:nvPr/>
        </p:nvSpPr>
        <p:spPr bwMode="auto">
          <a:xfrm>
            <a:off x="2763778" y="3046529"/>
            <a:ext cx="822411" cy="759149"/>
          </a:xfrm>
          <a:prstGeom prst="ellipse">
            <a:avLst/>
          </a:prstGeom>
          <a:solidFill>
            <a:srgbClr val="00FFCC"/>
          </a:solidFill>
          <a:ln w="9525">
            <a:solidFill>
              <a:schemeClr val="tx1"/>
            </a:solidFill>
            <a:round/>
            <a:headEnd/>
            <a:tailEnd/>
          </a:ln>
          <a:effectLst/>
        </p:spPr>
        <p:txBody>
          <a:bodyPr wrap="none" anchor="ctr"/>
          <a:lstStyle/>
          <a:p>
            <a:pPr algn="ctr" eaLnBrk="1" hangingPunct="1"/>
            <a:endParaRPr lang="zh-CN" altLang="en-US" sz="900" b="1">
              <a:latin typeface="微软雅黑" pitchFamily="34" charset="-122"/>
              <a:ea typeface="微软雅黑" pitchFamily="34" charset="-122"/>
            </a:endParaRPr>
          </a:p>
        </p:txBody>
      </p:sp>
      <p:grpSp>
        <p:nvGrpSpPr>
          <p:cNvPr id="317" name="Group 310"/>
          <p:cNvGrpSpPr>
            <a:grpSpLocks/>
          </p:cNvGrpSpPr>
          <p:nvPr/>
        </p:nvGrpSpPr>
        <p:grpSpPr bwMode="auto">
          <a:xfrm>
            <a:off x="3006374" y="3110643"/>
            <a:ext cx="289908" cy="267607"/>
            <a:chOff x="2351" y="2975"/>
            <a:chExt cx="481" cy="433"/>
          </a:xfrm>
          <a:effectLst/>
        </p:grpSpPr>
        <p:sp>
          <p:nvSpPr>
            <p:cNvPr id="318" name="Rectangle 311"/>
            <p:cNvSpPr>
              <a:spLocks noChangeArrowheads="1"/>
            </p:cNvSpPr>
            <p:nvPr/>
          </p:nvSpPr>
          <p:spPr bwMode="auto">
            <a:xfrm rot="-5400000">
              <a:off x="2376" y="2952"/>
              <a:ext cx="432" cy="480"/>
            </a:xfrm>
            <a:prstGeom prst="rect">
              <a:avLst/>
            </a:prstGeom>
            <a:solidFill>
              <a:srgbClr val="CCECFF"/>
            </a:solidFill>
            <a:ln w="19050">
              <a:solidFill>
                <a:schemeClr val="tx1"/>
              </a:solidFill>
              <a:miter lim="800000"/>
              <a:headEnd/>
              <a:tailEnd/>
            </a:ln>
            <a:effectLst>
              <a:outerShdw dist="35921" dir="2700000" algn="ctr" rotWithShape="0">
                <a:schemeClr val="bg2"/>
              </a:outerShdw>
            </a:effectLst>
          </p:spPr>
          <p:txBody>
            <a:bodyPr wrap="none" anchor="ctr"/>
            <a:lstStyle/>
            <a:p>
              <a:pPr algn="ctr" eaLnBrk="1" hangingPunct="1"/>
              <a:endParaRPr lang="zh-CN" altLang="en-US" sz="900" b="1">
                <a:latin typeface="微软雅黑" pitchFamily="34" charset="-122"/>
                <a:ea typeface="微软雅黑" pitchFamily="34" charset="-122"/>
              </a:endParaRPr>
            </a:p>
          </p:txBody>
        </p:sp>
        <p:sp>
          <p:nvSpPr>
            <p:cNvPr id="319" name="Line 312"/>
            <p:cNvSpPr>
              <a:spLocks noChangeShapeType="1"/>
            </p:cNvSpPr>
            <p:nvPr/>
          </p:nvSpPr>
          <p:spPr bwMode="auto">
            <a:xfrm rot="10800000">
              <a:off x="2351" y="3321"/>
              <a:ext cx="48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20" name="Line 313"/>
            <p:cNvSpPr>
              <a:spLocks noChangeShapeType="1"/>
            </p:cNvSpPr>
            <p:nvPr/>
          </p:nvSpPr>
          <p:spPr bwMode="auto">
            <a:xfrm rot="10800000">
              <a:off x="2351" y="3234"/>
              <a:ext cx="48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21" name="Line 314"/>
            <p:cNvSpPr>
              <a:spLocks noChangeShapeType="1"/>
            </p:cNvSpPr>
            <p:nvPr/>
          </p:nvSpPr>
          <p:spPr bwMode="auto">
            <a:xfrm rot="10800000">
              <a:off x="2351" y="3148"/>
              <a:ext cx="48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22" name="Line 315"/>
            <p:cNvSpPr>
              <a:spLocks noChangeShapeType="1"/>
            </p:cNvSpPr>
            <p:nvPr/>
          </p:nvSpPr>
          <p:spPr bwMode="auto">
            <a:xfrm rot="10800000">
              <a:off x="2351" y="3061"/>
              <a:ext cx="48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23" name="Line 316"/>
            <p:cNvSpPr>
              <a:spLocks noChangeShapeType="1"/>
            </p:cNvSpPr>
            <p:nvPr/>
          </p:nvSpPr>
          <p:spPr bwMode="auto">
            <a:xfrm rot="5400000">
              <a:off x="2519" y="3191"/>
              <a:ext cx="43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24" name="Line 317"/>
            <p:cNvSpPr>
              <a:spLocks noChangeShapeType="1"/>
            </p:cNvSpPr>
            <p:nvPr/>
          </p:nvSpPr>
          <p:spPr bwMode="auto">
            <a:xfrm rot="5400000">
              <a:off x="2423" y="3191"/>
              <a:ext cx="43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25" name="Line 318"/>
            <p:cNvSpPr>
              <a:spLocks noChangeShapeType="1"/>
            </p:cNvSpPr>
            <p:nvPr/>
          </p:nvSpPr>
          <p:spPr bwMode="auto">
            <a:xfrm rot="5400000">
              <a:off x="2327" y="3191"/>
              <a:ext cx="43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26" name="Line 319"/>
            <p:cNvSpPr>
              <a:spLocks noChangeShapeType="1"/>
            </p:cNvSpPr>
            <p:nvPr/>
          </p:nvSpPr>
          <p:spPr bwMode="auto">
            <a:xfrm rot="5400000">
              <a:off x="2231" y="3191"/>
              <a:ext cx="43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grpSp>
      <p:grpSp>
        <p:nvGrpSpPr>
          <p:cNvPr id="327" name="Group 320"/>
          <p:cNvGrpSpPr>
            <a:grpSpLocks/>
          </p:cNvGrpSpPr>
          <p:nvPr/>
        </p:nvGrpSpPr>
        <p:grpSpPr bwMode="auto">
          <a:xfrm>
            <a:off x="2939937" y="3434002"/>
            <a:ext cx="463047" cy="267607"/>
            <a:chOff x="1296" y="768"/>
            <a:chExt cx="556" cy="336"/>
          </a:xfrm>
          <a:effectLst/>
        </p:grpSpPr>
        <p:sp>
          <p:nvSpPr>
            <p:cNvPr id="328" name="Rectangle 321"/>
            <p:cNvSpPr>
              <a:spLocks noChangeArrowheads="1"/>
            </p:cNvSpPr>
            <p:nvPr/>
          </p:nvSpPr>
          <p:spPr bwMode="auto">
            <a:xfrm>
              <a:off x="1296" y="768"/>
              <a:ext cx="556" cy="336"/>
            </a:xfrm>
            <a:prstGeom prst="rect">
              <a:avLst/>
            </a:prstGeom>
            <a:solidFill>
              <a:srgbClr val="FFFF99"/>
            </a:solidFill>
            <a:ln w="12700">
              <a:solidFill>
                <a:schemeClr val="tx1"/>
              </a:solidFill>
              <a:miter lim="800000"/>
              <a:headEnd/>
              <a:tailEnd/>
            </a:ln>
            <a:effectLst>
              <a:outerShdw dist="35921" dir="2700000" algn="ctr" rotWithShape="0">
                <a:schemeClr val="bg2"/>
              </a:outerShdw>
            </a:effectLst>
          </p:spPr>
          <p:txBody>
            <a:bodyPr wrap="none" anchor="ctr"/>
            <a:lstStyle/>
            <a:p>
              <a:pPr algn="ctr" eaLnBrk="1" hangingPunct="1"/>
              <a:endParaRPr kumimoji="1" lang="zh-CN" altLang="zh-CN" sz="900" b="1">
                <a:latin typeface="微软雅黑" pitchFamily="34" charset="-122"/>
                <a:ea typeface="微软雅黑" pitchFamily="34" charset="-122"/>
              </a:endParaRPr>
            </a:p>
          </p:txBody>
        </p:sp>
        <p:grpSp>
          <p:nvGrpSpPr>
            <p:cNvPr id="329" name="Group 322"/>
            <p:cNvGrpSpPr>
              <a:grpSpLocks/>
            </p:cNvGrpSpPr>
            <p:nvPr/>
          </p:nvGrpSpPr>
          <p:grpSpPr bwMode="auto">
            <a:xfrm>
              <a:off x="1367" y="829"/>
              <a:ext cx="393" cy="214"/>
              <a:chOff x="2928" y="3744"/>
              <a:chExt cx="528" cy="336"/>
            </a:xfrm>
          </p:grpSpPr>
          <p:grpSp>
            <p:nvGrpSpPr>
              <p:cNvPr id="330" name="Group 323"/>
              <p:cNvGrpSpPr>
                <a:grpSpLocks/>
              </p:cNvGrpSpPr>
              <p:nvPr/>
            </p:nvGrpSpPr>
            <p:grpSpPr bwMode="auto">
              <a:xfrm>
                <a:off x="3024" y="3744"/>
                <a:ext cx="432" cy="240"/>
                <a:chOff x="2736" y="3648"/>
                <a:chExt cx="432" cy="240"/>
              </a:xfrm>
            </p:grpSpPr>
            <p:grpSp>
              <p:nvGrpSpPr>
                <p:cNvPr id="345" name="Group 324"/>
                <p:cNvGrpSpPr>
                  <a:grpSpLocks/>
                </p:cNvGrpSpPr>
                <p:nvPr/>
              </p:nvGrpSpPr>
              <p:grpSpPr bwMode="auto">
                <a:xfrm>
                  <a:off x="2736" y="3648"/>
                  <a:ext cx="432" cy="240"/>
                  <a:chOff x="2592" y="3504"/>
                  <a:chExt cx="576" cy="384"/>
                </a:xfrm>
              </p:grpSpPr>
              <p:sp>
                <p:nvSpPr>
                  <p:cNvPr id="347" name="Rectangle 325"/>
                  <p:cNvSpPr>
                    <a:spLocks noChangeArrowheads="1"/>
                  </p:cNvSpPr>
                  <p:nvPr/>
                </p:nvSpPr>
                <p:spPr bwMode="auto">
                  <a:xfrm>
                    <a:off x="2592" y="3504"/>
                    <a:ext cx="576" cy="384"/>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en-US" sz="900" b="1">
                      <a:latin typeface="微软雅黑" pitchFamily="34" charset="-122"/>
                      <a:ea typeface="微软雅黑" pitchFamily="34" charset="-122"/>
                    </a:endParaRPr>
                  </a:p>
                </p:txBody>
              </p:sp>
              <p:sp>
                <p:nvSpPr>
                  <p:cNvPr id="348" name="Freeform 326"/>
                  <p:cNvSpPr>
                    <a:spLocks/>
                  </p:cNvSpPr>
                  <p:nvPr/>
                </p:nvSpPr>
                <p:spPr bwMode="auto">
                  <a:xfrm>
                    <a:off x="2592" y="3504"/>
                    <a:ext cx="576" cy="240"/>
                  </a:xfrm>
                  <a:custGeom>
                    <a:avLst/>
                    <a:gdLst>
                      <a:gd name="T0" fmla="*/ 0 w 576"/>
                      <a:gd name="T1" fmla="*/ 0 h 240"/>
                      <a:gd name="T2" fmla="*/ 288 w 576"/>
                      <a:gd name="T3" fmla="*/ 240 h 240"/>
                      <a:gd name="T4" fmla="*/ 576 w 576"/>
                      <a:gd name="T5" fmla="*/ 0 h 240"/>
                      <a:gd name="T6" fmla="*/ 0 60000 65536"/>
                      <a:gd name="T7" fmla="*/ 0 60000 65536"/>
                      <a:gd name="T8" fmla="*/ 0 60000 65536"/>
                    </a:gdLst>
                    <a:ahLst/>
                    <a:cxnLst>
                      <a:cxn ang="T6">
                        <a:pos x="T0" y="T1"/>
                      </a:cxn>
                      <a:cxn ang="T7">
                        <a:pos x="T2" y="T3"/>
                      </a:cxn>
                      <a:cxn ang="T8">
                        <a:pos x="T4" y="T5"/>
                      </a:cxn>
                    </a:cxnLst>
                    <a:rect l="0" t="0" r="r" b="b"/>
                    <a:pathLst>
                      <a:path w="576" h="240">
                        <a:moveTo>
                          <a:pt x="0" y="0"/>
                        </a:moveTo>
                        <a:lnTo>
                          <a:pt x="288" y="240"/>
                        </a:lnTo>
                        <a:lnTo>
                          <a:pt x="576" y="0"/>
                        </a:lnTo>
                      </a:path>
                    </a:pathLst>
                  </a:custGeom>
                  <a:solidFill>
                    <a:srgbClr val="FFFF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49" name="Line 327"/>
                  <p:cNvSpPr>
                    <a:spLocks noChangeShapeType="1"/>
                  </p:cNvSpPr>
                  <p:nvPr/>
                </p:nvSpPr>
                <p:spPr bwMode="auto">
                  <a:xfrm flipV="1">
                    <a:off x="2592" y="3704"/>
                    <a:ext cx="232" cy="18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50" name="Line 328"/>
                  <p:cNvSpPr>
                    <a:spLocks noChangeShapeType="1"/>
                  </p:cNvSpPr>
                  <p:nvPr/>
                </p:nvSpPr>
                <p:spPr bwMode="auto">
                  <a:xfrm flipH="1" flipV="1">
                    <a:off x="2936" y="3704"/>
                    <a:ext cx="232" cy="18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grpSp>
            <p:sp>
              <p:nvSpPr>
                <p:cNvPr id="346" name="Line 329"/>
                <p:cNvSpPr>
                  <a:spLocks noChangeShapeType="1"/>
                </p:cNvSpPr>
                <p:nvPr/>
              </p:nvSpPr>
              <p:spPr bwMode="auto">
                <a:xfrm>
                  <a:off x="2736" y="3648"/>
                  <a:ext cx="42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grpSp>
          <p:grpSp>
            <p:nvGrpSpPr>
              <p:cNvPr id="331" name="Group 330"/>
              <p:cNvGrpSpPr>
                <a:grpSpLocks/>
              </p:cNvGrpSpPr>
              <p:nvPr/>
            </p:nvGrpSpPr>
            <p:grpSpPr bwMode="auto">
              <a:xfrm>
                <a:off x="2976" y="3792"/>
                <a:ext cx="432" cy="240"/>
                <a:chOff x="2736" y="3648"/>
                <a:chExt cx="432" cy="240"/>
              </a:xfrm>
            </p:grpSpPr>
            <p:grpSp>
              <p:nvGrpSpPr>
                <p:cNvPr id="339" name="Group 331"/>
                <p:cNvGrpSpPr>
                  <a:grpSpLocks/>
                </p:cNvGrpSpPr>
                <p:nvPr/>
              </p:nvGrpSpPr>
              <p:grpSpPr bwMode="auto">
                <a:xfrm>
                  <a:off x="2736" y="3648"/>
                  <a:ext cx="432" cy="240"/>
                  <a:chOff x="2592" y="3504"/>
                  <a:chExt cx="576" cy="384"/>
                </a:xfrm>
              </p:grpSpPr>
              <p:sp>
                <p:nvSpPr>
                  <p:cNvPr id="341" name="Rectangle 332"/>
                  <p:cNvSpPr>
                    <a:spLocks noChangeArrowheads="1"/>
                  </p:cNvSpPr>
                  <p:nvPr/>
                </p:nvSpPr>
                <p:spPr bwMode="auto">
                  <a:xfrm>
                    <a:off x="2592" y="3504"/>
                    <a:ext cx="576" cy="384"/>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en-US" sz="900" b="1">
                      <a:latin typeface="微软雅黑" pitchFamily="34" charset="-122"/>
                      <a:ea typeface="微软雅黑" pitchFamily="34" charset="-122"/>
                    </a:endParaRPr>
                  </a:p>
                </p:txBody>
              </p:sp>
              <p:sp>
                <p:nvSpPr>
                  <p:cNvPr id="342" name="Freeform 333"/>
                  <p:cNvSpPr>
                    <a:spLocks/>
                  </p:cNvSpPr>
                  <p:nvPr/>
                </p:nvSpPr>
                <p:spPr bwMode="auto">
                  <a:xfrm>
                    <a:off x="2592" y="3504"/>
                    <a:ext cx="576" cy="240"/>
                  </a:xfrm>
                  <a:custGeom>
                    <a:avLst/>
                    <a:gdLst>
                      <a:gd name="T0" fmla="*/ 0 w 576"/>
                      <a:gd name="T1" fmla="*/ 0 h 240"/>
                      <a:gd name="T2" fmla="*/ 288 w 576"/>
                      <a:gd name="T3" fmla="*/ 240 h 240"/>
                      <a:gd name="T4" fmla="*/ 576 w 576"/>
                      <a:gd name="T5" fmla="*/ 0 h 240"/>
                      <a:gd name="T6" fmla="*/ 0 60000 65536"/>
                      <a:gd name="T7" fmla="*/ 0 60000 65536"/>
                      <a:gd name="T8" fmla="*/ 0 60000 65536"/>
                    </a:gdLst>
                    <a:ahLst/>
                    <a:cxnLst>
                      <a:cxn ang="T6">
                        <a:pos x="T0" y="T1"/>
                      </a:cxn>
                      <a:cxn ang="T7">
                        <a:pos x="T2" y="T3"/>
                      </a:cxn>
                      <a:cxn ang="T8">
                        <a:pos x="T4" y="T5"/>
                      </a:cxn>
                    </a:cxnLst>
                    <a:rect l="0" t="0" r="r" b="b"/>
                    <a:pathLst>
                      <a:path w="576" h="240">
                        <a:moveTo>
                          <a:pt x="0" y="0"/>
                        </a:moveTo>
                        <a:lnTo>
                          <a:pt x="288" y="240"/>
                        </a:lnTo>
                        <a:lnTo>
                          <a:pt x="576" y="0"/>
                        </a:lnTo>
                      </a:path>
                    </a:pathLst>
                  </a:custGeom>
                  <a:solidFill>
                    <a:srgbClr val="FFFF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43" name="Line 334"/>
                  <p:cNvSpPr>
                    <a:spLocks noChangeShapeType="1"/>
                  </p:cNvSpPr>
                  <p:nvPr/>
                </p:nvSpPr>
                <p:spPr bwMode="auto">
                  <a:xfrm flipV="1">
                    <a:off x="2592" y="3704"/>
                    <a:ext cx="232" cy="18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44" name="Line 335"/>
                  <p:cNvSpPr>
                    <a:spLocks noChangeShapeType="1"/>
                  </p:cNvSpPr>
                  <p:nvPr/>
                </p:nvSpPr>
                <p:spPr bwMode="auto">
                  <a:xfrm flipH="1" flipV="1">
                    <a:off x="2936" y="3704"/>
                    <a:ext cx="232" cy="18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grpSp>
            <p:sp>
              <p:nvSpPr>
                <p:cNvPr id="340" name="Line 336"/>
                <p:cNvSpPr>
                  <a:spLocks noChangeShapeType="1"/>
                </p:cNvSpPr>
                <p:nvPr/>
              </p:nvSpPr>
              <p:spPr bwMode="auto">
                <a:xfrm>
                  <a:off x="2736" y="3648"/>
                  <a:ext cx="42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grpSp>
          <p:grpSp>
            <p:nvGrpSpPr>
              <p:cNvPr id="332" name="Group 337"/>
              <p:cNvGrpSpPr>
                <a:grpSpLocks/>
              </p:cNvGrpSpPr>
              <p:nvPr/>
            </p:nvGrpSpPr>
            <p:grpSpPr bwMode="auto">
              <a:xfrm>
                <a:off x="2928" y="3840"/>
                <a:ext cx="432" cy="240"/>
                <a:chOff x="2736" y="3648"/>
                <a:chExt cx="432" cy="240"/>
              </a:xfrm>
            </p:grpSpPr>
            <p:grpSp>
              <p:nvGrpSpPr>
                <p:cNvPr id="333" name="Group 338"/>
                <p:cNvGrpSpPr>
                  <a:grpSpLocks/>
                </p:cNvGrpSpPr>
                <p:nvPr/>
              </p:nvGrpSpPr>
              <p:grpSpPr bwMode="auto">
                <a:xfrm>
                  <a:off x="2736" y="3648"/>
                  <a:ext cx="432" cy="240"/>
                  <a:chOff x="2592" y="3504"/>
                  <a:chExt cx="576" cy="384"/>
                </a:xfrm>
              </p:grpSpPr>
              <p:sp>
                <p:nvSpPr>
                  <p:cNvPr id="335" name="Rectangle 339"/>
                  <p:cNvSpPr>
                    <a:spLocks noChangeArrowheads="1"/>
                  </p:cNvSpPr>
                  <p:nvPr/>
                </p:nvSpPr>
                <p:spPr bwMode="auto">
                  <a:xfrm>
                    <a:off x="2592" y="3504"/>
                    <a:ext cx="576" cy="384"/>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en-US" sz="900" b="1">
                      <a:latin typeface="微软雅黑" pitchFamily="34" charset="-122"/>
                      <a:ea typeface="微软雅黑" pitchFamily="34" charset="-122"/>
                    </a:endParaRPr>
                  </a:p>
                </p:txBody>
              </p:sp>
              <p:sp>
                <p:nvSpPr>
                  <p:cNvPr id="336" name="Freeform 340"/>
                  <p:cNvSpPr>
                    <a:spLocks/>
                  </p:cNvSpPr>
                  <p:nvPr/>
                </p:nvSpPr>
                <p:spPr bwMode="auto">
                  <a:xfrm>
                    <a:off x="2592" y="3504"/>
                    <a:ext cx="576" cy="240"/>
                  </a:xfrm>
                  <a:custGeom>
                    <a:avLst/>
                    <a:gdLst>
                      <a:gd name="T0" fmla="*/ 0 w 576"/>
                      <a:gd name="T1" fmla="*/ 0 h 240"/>
                      <a:gd name="T2" fmla="*/ 288 w 576"/>
                      <a:gd name="T3" fmla="*/ 240 h 240"/>
                      <a:gd name="T4" fmla="*/ 576 w 576"/>
                      <a:gd name="T5" fmla="*/ 0 h 240"/>
                      <a:gd name="T6" fmla="*/ 0 60000 65536"/>
                      <a:gd name="T7" fmla="*/ 0 60000 65536"/>
                      <a:gd name="T8" fmla="*/ 0 60000 65536"/>
                    </a:gdLst>
                    <a:ahLst/>
                    <a:cxnLst>
                      <a:cxn ang="T6">
                        <a:pos x="T0" y="T1"/>
                      </a:cxn>
                      <a:cxn ang="T7">
                        <a:pos x="T2" y="T3"/>
                      </a:cxn>
                      <a:cxn ang="T8">
                        <a:pos x="T4" y="T5"/>
                      </a:cxn>
                    </a:cxnLst>
                    <a:rect l="0" t="0" r="r" b="b"/>
                    <a:pathLst>
                      <a:path w="576" h="240">
                        <a:moveTo>
                          <a:pt x="0" y="0"/>
                        </a:moveTo>
                        <a:lnTo>
                          <a:pt x="288" y="240"/>
                        </a:lnTo>
                        <a:lnTo>
                          <a:pt x="576" y="0"/>
                        </a:lnTo>
                      </a:path>
                    </a:pathLst>
                  </a:custGeom>
                  <a:solidFill>
                    <a:srgbClr val="FFFF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37" name="Line 341"/>
                  <p:cNvSpPr>
                    <a:spLocks noChangeShapeType="1"/>
                  </p:cNvSpPr>
                  <p:nvPr/>
                </p:nvSpPr>
                <p:spPr bwMode="auto">
                  <a:xfrm flipV="1">
                    <a:off x="2592" y="3704"/>
                    <a:ext cx="232" cy="18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38" name="Line 342"/>
                  <p:cNvSpPr>
                    <a:spLocks noChangeShapeType="1"/>
                  </p:cNvSpPr>
                  <p:nvPr/>
                </p:nvSpPr>
                <p:spPr bwMode="auto">
                  <a:xfrm flipH="1" flipV="1">
                    <a:off x="2936" y="3704"/>
                    <a:ext cx="232" cy="18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grpSp>
            <p:sp>
              <p:nvSpPr>
                <p:cNvPr id="334" name="Line 343"/>
                <p:cNvSpPr>
                  <a:spLocks noChangeShapeType="1"/>
                </p:cNvSpPr>
                <p:nvPr/>
              </p:nvSpPr>
              <p:spPr bwMode="auto">
                <a:xfrm>
                  <a:off x="2736" y="3648"/>
                  <a:ext cx="42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grpSp>
        </p:grpSp>
      </p:grpSp>
      <p:sp>
        <p:nvSpPr>
          <p:cNvPr id="351" name="Freeform 344"/>
          <p:cNvSpPr>
            <a:spLocks/>
          </p:cNvSpPr>
          <p:nvPr/>
        </p:nvSpPr>
        <p:spPr bwMode="auto">
          <a:xfrm>
            <a:off x="2220201" y="3246306"/>
            <a:ext cx="785167" cy="290837"/>
          </a:xfrm>
          <a:custGeom>
            <a:avLst/>
            <a:gdLst>
              <a:gd name="T0" fmla="*/ 0 w 780"/>
              <a:gd name="T1" fmla="*/ 2147483646 h 313"/>
              <a:gd name="T2" fmla="*/ 2147483646 w 780"/>
              <a:gd name="T3" fmla="*/ 2147483646 h 313"/>
              <a:gd name="T4" fmla="*/ 2147483646 w 780"/>
              <a:gd name="T5" fmla="*/ 2147483646 h 313"/>
              <a:gd name="T6" fmla="*/ 2147483646 w 780"/>
              <a:gd name="T7" fmla="*/ 2147483646 h 313"/>
              <a:gd name="T8" fmla="*/ 2147483646 w 780"/>
              <a:gd name="T9" fmla="*/ 2147483646 h 313"/>
              <a:gd name="T10" fmla="*/ 2147483646 w 780"/>
              <a:gd name="T11" fmla="*/ 2147483646 h 31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780" h="313">
                <a:moveTo>
                  <a:pt x="0" y="99"/>
                </a:moveTo>
                <a:cubicBezTo>
                  <a:pt x="38" y="85"/>
                  <a:pt x="154" y="26"/>
                  <a:pt x="228" y="13"/>
                </a:cubicBezTo>
                <a:cubicBezTo>
                  <a:pt x="302" y="0"/>
                  <a:pt x="385" y="10"/>
                  <a:pt x="444" y="19"/>
                </a:cubicBezTo>
                <a:cubicBezTo>
                  <a:pt x="503" y="28"/>
                  <a:pt x="534" y="34"/>
                  <a:pt x="582" y="67"/>
                </a:cubicBezTo>
                <a:cubicBezTo>
                  <a:pt x="630" y="100"/>
                  <a:pt x="699" y="176"/>
                  <a:pt x="732" y="217"/>
                </a:cubicBezTo>
                <a:cubicBezTo>
                  <a:pt x="765" y="258"/>
                  <a:pt x="768" y="289"/>
                  <a:pt x="780" y="313"/>
                </a:cubicBezTo>
              </a:path>
            </a:pathLst>
          </a:custGeom>
          <a:noFill/>
          <a:ln w="38100" cap="flat" cmpd="sng">
            <a:solidFill>
              <a:srgbClr val="FF00FF"/>
            </a:solidFill>
            <a:prstDash val="solid"/>
            <a:round/>
            <a:headEnd type="none" w="med" len="me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52" name="Freeform 345"/>
          <p:cNvSpPr>
            <a:spLocks/>
          </p:cNvSpPr>
          <p:nvPr/>
        </p:nvSpPr>
        <p:spPr bwMode="auto">
          <a:xfrm>
            <a:off x="3198639" y="2894141"/>
            <a:ext cx="2829619" cy="598399"/>
          </a:xfrm>
          <a:custGeom>
            <a:avLst/>
            <a:gdLst>
              <a:gd name="T0" fmla="*/ 0 w 2811"/>
              <a:gd name="T1" fmla="*/ 2147483646 h 644"/>
              <a:gd name="T2" fmla="*/ 2147483646 w 2811"/>
              <a:gd name="T3" fmla="*/ 2147483646 h 644"/>
              <a:gd name="T4" fmla="*/ 2147483646 w 2811"/>
              <a:gd name="T5" fmla="*/ 2147483646 h 644"/>
              <a:gd name="T6" fmla="*/ 2147483646 w 2811"/>
              <a:gd name="T7" fmla="*/ 2147483646 h 644"/>
              <a:gd name="T8" fmla="*/ 2147483646 w 2811"/>
              <a:gd name="T9" fmla="*/ 2147483646 h 644"/>
              <a:gd name="T10" fmla="*/ 2147483646 w 2811"/>
              <a:gd name="T11" fmla="*/ 2147483646 h 644"/>
              <a:gd name="T12" fmla="*/ 2147483646 w 2811"/>
              <a:gd name="T13" fmla="*/ 2147483646 h 64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811" h="644">
                <a:moveTo>
                  <a:pt x="0" y="644"/>
                </a:moveTo>
                <a:cubicBezTo>
                  <a:pt x="81" y="585"/>
                  <a:pt x="354" y="376"/>
                  <a:pt x="488" y="292"/>
                </a:cubicBezTo>
                <a:cubicBezTo>
                  <a:pt x="622" y="208"/>
                  <a:pt x="688" y="181"/>
                  <a:pt x="807" y="137"/>
                </a:cubicBezTo>
                <a:cubicBezTo>
                  <a:pt x="926" y="93"/>
                  <a:pt x="1051" y="49"/>
                  <a:pt x="1200" y="28"/>
                </a:cubicBezTo>
                <a:cubicBezTo>
                  <a:pt x="1349" y="7"/>
                  <a:pt x="1533" y="0"/>
                  <a:pt x="1704" y="12"/>
                </a:cubicBezTo>
                <a:cubicBezTo>
                  <a:pt x="1875" y="24"/>
                  <a:pt x="2042" y="45"/>
                  <a:pt x="2226" y="98"/>
                </a:cubicBezTo>
                <a:cubicBezTo>
                  <a:pt x="2410" y="151"/>
                  <a:pt x="2689" y="281"/>
                  <a:pt x="2811" y="329"/>
                </a:cubicBezTo>
              </a:path>
            </a:pathLst>
          </a:custGeom>
          <a:noFill/>
          <a:ln w="38100" cap="flat" cmpd="sng">
            <a:solidFill>
              <a:srgbClr val="FF00FF"/>
            </a:solidFill>
            <a:prstDash val="solid"/>
            <a:round/>
            <a:headEnd type="none" w="med" len="me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53" name="Freeform 346"/>
          <p:cNvSpPr>
            <a:spLocks/>
          </p:cNvSpPr>
          <p:nvPr/>
        </p:nvSpPr>
        <p:spPr bwMode="auto">
          <a:xfrm>
            <a:off x="6090669" y="3066042"/>
            <a:ext cx="731815" cy="203493"/>
          </a:xfrm>
          <a:custGeom>
            <a:avLst/>
            <a:gdLst>
              <a:gd name="T0" fmla="*/ 0 w 727"/>
              <a:gd name="T1" fmla="*/ 2147483646 h 219"/>
              <a:gd name="T2" fmla="*/ 2147483646 w 727"/>
              <a:gd name="T3" fmla="*/ 2147483646 h 219"/>
              <a:gd name="T4" fmla="*/ 2147483646 w 727"/>
              <a:gd name="T5" fmla="*/ 2147483646 h 219"/>
              <a:gd name="T6" fmla="*/ 2147483646 w 727"/>
              <a:gd name="T7" fmla="*/ 2147483646 h 219"/>
              <a:gd name="T8" fmla="*/ 2147483646 w 727"/>
              <a:gd name="T9" fmla="*/ 2147483646 h 219"/>
              <a:gd name="T10" fmla="*/ 2147483646 w 727"/>
              <a:gd name="T11" fmla="*/ 2147483646 h 219"/>
              <a:gd name="T12" fmla="*/ 2147483646 w 727"/>
              <a:gd name="T13" fmla="*/ 2147483646 h 21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27" h="219">
                <a:moveTo>
                  <a:pt x="0" y="129"/>
                </a:moveTo>
                <a:cubicBezTo>
                  <a:pt x="24" y="114"/>
                  <a:pt x="107" y="58"/>
                  <a:pt x="145" y="38"/>
                </a:cubicBezTo>
                <a:cubicBezTo>
                  <a:pt x="183" y="18"/>
                  <a:pt x="202" y="15"/>
                  <a:pt x="229" y="9"/>
                </a:cubicBezTo>
                <a:cubicBezTo>
                  <a:pt x="256" y="3"/>
                  <a:pt x="282" y="3"/>
                  <a:pt x="307" y="3"/>
                </a:cubicBezTo>
                <a:cubicBezTo>
                  <a:pt x="332" y="3"/>
                  <a:pt x="353" y="0"/>
                  <a:pt x="382" y="6"/>
                </a:cubicBezTo>
                <a:cubicBezTo>
                  <a:pt x="411" y="12"/>
                  <a:pt x="423" y="3"/>
                  <a:pt x="481" y="39"/>
                </a:cubicBezTo>
                <a:cubicBezTo>
                  <a:pt x="539" y="75"/>
                  <a:pt x="676" y="182"/>
                  <a:pt x="727" y="219"/>
                </a:cubicBezTo>
              </a:path>
            </a:pathLst>
          </a:custGeom>
          <a:noFill/>
          <a:ln w="38100" cap="flat" cmpd="sng">
            <a:solidFill>
              <a:srgbClr val="FF00FF"/>
            </a:solidFill>
            <a:prstDash val="solid"/>
            <a:round/>
            <a:headEnd type="none" w="med" len="me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54" name="Text Box 347"/>
          <p:cNvSpPr txBox="1">
            <a:spLocks noChangeArrowheads="1"/>
          </p:cNvSpPr>
          <p:nvPr/>
        </p:nvSpPr>
        <p:spPr bwMode="auto">
          <a:xfrm>
            <a:off x="4433698" y="2706445"/>
            <a:ext cx="519694"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900" b="1" dirty="0">
                <a:solidFill>
                  <a:srgbClr val="0000FF"/>
                </a:solidFill>
                <a:latin typeface="微软雅黑" pitchFamily="34" charset="-122"/>
                <a:ea typeface="微软雅黑" pitchFamily="34" charset="-122"/>
              </a:rPr>
              <a:t>SMTP</a:t>
            </a:r>
          </a:p>
        </p:txBody>
      </p:sp>
      <p:sp>
        <p:nvSpPr>
          <p:cNvPr id="355" name="Text Box 348"/>
          <p:cNvSpPr txBox="1">
            <a:spLocks noChangeArrowheads="1"/>
          </p:cNvSpPr>
          <p:nvPr/>
        </p:nvSpPr>
        <p:spPr bwMode="auto">
          <a:xfrm>
            <a:off x="2345023" y="3039095"/>
            <a:ext cx="519694"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900" b="1">
                <a:solidFill>
                  <a:srgbClr val="0000FF"/>
                </a:solidFill>
                <a:latin typeface="微软雅黑" pitchFamily="34" charset="-122"/>
                <a:ea typeface="微软雅黑" pitchFamily="34" charset="-122"/>
              </a:rPr>
              <a:t>SMTP</a:t>
            </a:r>
          </a:p>
        </p:txBody>
      </p:sp>
      <p:sp>
        <p:nvSpPr>
          <p:cNvPr id="356" name="Text Box 349"/>
          <p:cNvSpPr txBox="1">
            <a:spLocks noChangeArrowheads="1"/>
          </p:cNvSpPr>
          <p:nvPr/>
        </p:nvSpPr>
        <p:spPr bwMode="auto">
          <a:xfrm>
            <a:off x="6197371" y="2837124"/>
            <a:ext cx="500458"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900" b="1" dirty="0">
                <a:solidFill>
                  <a:srgbClr val="0000FF"/>
                </a:solidFill>
                <a:latin typeface="微软雅黑" pitchFamily="34" charset="-122"/>
                <a:ea typeface="微软雅黑" pitchFamily="34" charset="-122"/>
              </a:rPr>
              <a:t>POP3</a:t>
            </a:r>
          </a:p>
        </p:txBody>
      </p:sp>
      <p:sp>
        <p:nvSpPr>
          <p:cNvPr id="357" name="Text Box 350"/>
          <p:cNvSpPr txBox="1">
            <a:spLocks noChangeArrowheads="1"/>
          </p:cNvSpPr>
          <p:nvPr/>
        </p:nvSpPr>
        <p:spPr bwMode="auto">
          <a:xfrm>
            <a:off x="3246958" y="3985011"/>
            <a:ext cx="76174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900" b="1">
                <a:latin typeface="微软雅黑" pitchFamily="34" charset="-122"/>
                <a:ea typeface="微软雅黑" pitchFamily="34" charset="-122"/>
              </a:rPr>
              <a:t>   </a:t>
            </a:r>
            <a:r>
              <a:rPr kumimoji="1" lang="zh-CN" altLang="en-US" sz="900" b="1">
                <a:latin typeface="微软雅黑" pitchFamily="34" charset="-122"/>
                <a:ea typeface="微软雅黑" pitchFamily="34" charset="-122"/>
              </a:rPr>
              <a:t>发送方</a:t>
            </a:r>
          </a:p>
          <a:p>
            <a:pPr algn="ctr" eaLnBrk="1" hangingPunct="1"/>
            <a:r>
              <a:rPr kumimoji="1" lang="zh-CN" altLang="en-US" sz="900" b="1">
                <a:latin typeface="微软雅黑" pitchFamily="34" charset="-122"/>
                <a:ea typeface="微软雅黑" pitchFamily="34" charset="-122"/>
              </a:rPr>
              <a:t>邮件服务器</a:t>
            </a:r>
          </a:p>
        </p:txBody>
      </p:sp>
      <p:sp>
        <p:nvSpPr>
          <p:cNvPr id="358" name="Line 351"/>
          <p:cNvSpPr>
            <a:spLocks noChangeShapeType="1"/>
          </p:cNvSpPr>
          <p:nvPr/>
        </p:nvSpPr>
        <p:spPr bwMode="auto">
          <a:xfrm flipH="1" flipV="1">
            <a:off x="6849663" y="3237012"/>
            <a:ext cx="85563" cy="676451"/>
          </a:xfrm>
          <a:prstGeom prst="line">
            <a:avLst/>
          </a:prstGeom>
          <a:noFill/>
          <a:ln w="1270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59" name="Line 352"/>
          <p:cNvSpPr>
            <a:spLocks noChangeShapeType="1"/>
          </p:cNvSpPr>
          <p:nvPr/>
        </p:nvSpPr>
        <p:spPr bwMode="auto">
          <a:xfrm flipV="1">
            <a:off x="2715460" y="3626344"/>
            <a:ext cx="386543" cy="356809"/>
          </a:xfrm>
          <a:prstGeom prst="line">
            <a:avLst/>
          </a:prstGeom>
          <a:noFill/>
          <a:ln w="1270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60" name="Line 353"/>
          <p:cNvSpPr>
            <a:spLocks noChangeShapeType="1"/>
          </p:cNvSpPr>
          <p:nvPr/>
        </p:nvSpPr>
        <p:spPr bwMode="auto">
          <a:xfrm flipV="1">
            <a:off x="2119539" y="3348516"/>
            <a:ext cx="109722" cy="512914"/>
          </a:xfrm>
          <a:prstGeom prst="line">
            <a:avLst/>
          </a:prstGeom>
          <a:noFill/>
          <a:ln w="1270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61" name="Text Box 354"/>
          <p:cNvSpPr txBox="1">
            <a:spLocks noChangeArrowheads="1"/>
          </p:cNvSpPr>
          <p:nvPr/>
        </p:nvSpPr>
        <p:spPr bwMode="auto">
          <a:xfrm>
            <a:off x="1797420" y="3857238"/>
            <a:ext cx="646331"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900" b="1" dirty="0">
                <a:latin typeface="微软雅黑" pitchFamily="34" charset="-122"/>
                <a:ea typeface="微软雅黑" pitchFamily="34" charset="-122"/>
              </a:rPr>
              <a:t>用户代理</a:t>
            </a:r>
          </a:p>
        </p:txBody>
      </p:sp>
      <p:sp>
        <p:nvSpPr>
          <p:cNvPr id="362" name="Text Box 355"/>
          <p:cNvSpPr txBox="1">
            <a:spLocks noChangeArrowheads="1"/>
          </p:cNvSpPr>
          <p:nvPr/>
        </p:nvSpPr>
        <p:spPr bwMode="auto">
          <a:xfrm>
            <a:off x="5421264" y="2629322"/>
            <a:ext cx="646331" cy="23083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900" b="1">
                <a:latin typeface="微软雅黑" pitchFamily="34" charset="-122"/>
                <a:ea typeface="微软雅黑" pitchFamily="34" charset="-122"/>
              </a:rPr>
              <a:t>用户邮箱</a:t>
            </a:r>
          </a:p>
        </p:txBody>
      </p:sp>
      <p:sp>
        <p:nvSpPr>
          <p:cNvPr id="363" name="Line 356"/>
          <p:cNvSpPr>
            <a:spLocks noChangeShapeType="1"/>
          </p:cNvSpPr>
          <p:nvPr/>
        </p:nvSpPr>
        <p:spPr bwMode="auto">
          <a:xfrm rot="10800000" flipH="1" flipV="1">
            <a:off x="5759489" y="2823523"/>
            <a:ext cx="278835" cy="260174"/>
          </a:xfrm>
          <a:prstGeom prst="line">
            <a:avLst/>
          </a:prstGeom>
          <a:noFill/>
          <a:ln w="1270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64" name="Text Box 357"/>
          <p:cNvSpPr txBox="1">
            <a:spLocks noChangeArrowheads="1"/>
          </p:cNvSpPr>
          <p:nvPr/>
        </p:nvSpPr>
        <p:spPr bwMode="auto">
          <a:xfrm>
            <a:off x="6898987" y="2807727"/>
            <a:ext cx="530915"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900" b="1">
                <a:latin typeface="微软雅黑" pitchFamily="34" charset="-122"/>
                <a:ea typeface="微软雅黑" pitchFamily="34" charset="-122"/>
              </a:rPr>
              <a:t>接收方</a:t>
            </a:r>
          </a:p>
        </p:txBody>
      </p:sp>
      <p:sp>
        <p:nvSpPr>
          <p:cNvPr id="365" name="Line 358"/>
          <p:cNvSpPr>
            <a:spLocks noChangeShapeType="1"/>
          </p:cNvSpPr>
          <p:nvPr/>
        </p:nvSpPr>
        <p:spPr bwMode="auto">
          <a:xfrm flipV="1">
            <a:off x="5517900" y="3779661"/>
            <a:ext cx="377484" cy="236015"/>
          </a:xfrm>
          <a:prstGeom prst="line">
            <a:avLst/>
          </a:prstGeom>
          <a:noFill/>
          <a:ln w="1270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66" name="Line 359"/>
          <p:cNvSpPr>
            <a:spLocks noChangeShapeType="1"/>
          </p:cNvSpPr>
          <p:nvPr/>
        </p:nvSpPr>
        <p:spPr bwMode="auto">
          <a:xfrm flipH="1" flipV="1">
            <a:off x="3295275" y="3804749"/>
            <a:ext cx="277828" cy="217431"/>
          </a:xfrm>
          <a:prstGeom prst="line">
            <a:avLst/>
          </a:prstGeom>
          <a:noFill/>
          <a:ln w="1270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67" name="Text Box 375"/>
          <p:cNvSpPr txBox="1">
            <a:spLocks noChangeArrowheads="1"/>
          </p:cNvSpPr>
          <p:nvPr/>
        </p:nvSpPr>
        <p:spPr bwMode="auto">
          <a:xfrm>
            <a:off x="2238321" y="2882062"/>
            <a:ext cx="736099"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900" b="1" dirty="0">
                <a:solidFill>
                  <a:srgbClr val="0000FF"/>
                </a:solidFill>
                <a:latin typeface="微软雅黑" pitchFamily="34" charset="-122"/>
                <a:ea typeface="微软雅黑" pitchFamily="34" charset="-122"/>
              </a:rPr>
              <a:t>(</a:t>
            </a:r>
            <a:r>
              <a:rPr kumimoji="1" lang="zh-CN" altLang="en-US" sz="900" b="1" dirty="0">
                <a:solidFill>
                  <a:srgbClr val="0000FF"/>
                </a:solidFill>
                <a:latin typeface="微软雅黑" pitchFamily="34" charset="-122"/>
                <a:ea typeface="微软雅黑" pitchFamily="34" charset="-122"/>
              </a:rPr>
              <a:t>发送邮件</a:t>
            </a:r>
            <a:r>
              <a:rPr kumimoji="1" lang="en-US" altLang="zh-CN" sz="900" b="1" dirty="0">
                <a:solidFill>
                  <a:srgbClr val="0000FF"/>
                </a:solidFill>
                <a:latin typeface="微软雅黑" pitchFamily="34" charset="-122"/>
                <a:ea typeface="微软雅黑" pitchFamily="34" charset="-122"/>
              </a:rPr>
              <a:t>)</a:t>
            </a:r>
          </a:p>
        </p:txBody>
      </p:sp>
      <p:sp>
        <p:nvSpPr>
          <p:cNvPr id="368" name="Text Box 376"/>
          <p:cNvSpPr txBox="1">
            <a:spLocks noChangeArrowheads="1"/>
          </p:cNvSpPr>
          <p:nvPr/>
        </p:nvSpPr>
        <p:spPr bwMode="auto">
          <a:xfrm>
            <a:off x="4248816" y="2543481"/>
            <a:ext cx="877163"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900" b="1" dirty="0">
                <a:solidFill>
                  <a:srgbClr val="0000FF"/>
                </a:solidFill>
                <a:latin typeface="微软雅黑" pitchFamily="34" charset="-122"/>
                <a:ea typeface="微软雅黑" pitchFamily="34" charset="-122"/>
              </a:rPr>
              <a:t>（发送邮件）</a:t>
            </a:r>
          </a:p>
        </p:txBody>
      </p:sp>
      <p:sp>
        <p:nvSpPr>
          <p:cNvPr id="369" name="Text Box 379"/>
          <p:cNvSpPr txBox="1">
            <a:spLocks noChangeArrowheads="1"/>
          </p:cNvSpPr>
          <p:nvPr/>
        </p:nvSpPr>
        <p:spPr bwMode="auto">
          <a:xfrm>
            <a:off x="6083622" y="2692507"/>
            <a:ext cx="736099"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900" b="1">
                <a:solidFill>
                  <a:srgbClr val="0000FF"/>
                </a:solidFill>
                <a:latin typeface="微软雅黑" pitchFamily="34" charset="-122"/>
                <a:ea typeface="微软雅黑" pitchFamily="34" charset="-122"/>
              </a:rPr>
              <a:t>(</a:t>
            </a:r>
            <a:r>
              <a:rPr kumimoji="1" lang="zh-CN" altLang="en-US" sz="900" b="1">
                <a:solidFill>
                  <a:srgbClr val="0000FF"/>
                </a:solidFill>
                <a:latin typeface="微软雅黑" pitchFamily="34" charset="-122"/>
                <a:ea typeface="微软雅黑" pitchFamily="34" charset="-122"/>
              </a:rPr>
              <a:t>读取邮件</a:t>
            </a:r>
            <a:r>
              <a:rPr kumimoji="1" lang="en-US" altLang="zh-CN" sz="900" b="1">
                <a:solidFill>
                  <a:srgbClr val="0000FF"/>
                </a:solidFill>
                <a:latin typeface="微软雅黑" pitchFamily="34" charset="-122"/>
                <a:ea typeface="微软雅黑" pitchFamily="34" charset="-122"/>
              </a:rPr>
              <a:t>)</a:t>
            </a:r>
          </a:p>
        </p:txBody>
      </p:sp>
      <p:sp>
        <p:nvSpPr>
          <p:cNvPr id="370" name="Text Box 384"/>
          <p:cNvSpPr txBox="1">
            <a:spLocks noChangeArrowheads="1"/>
          </p:cNvSpPr>
          <p:nvPr/>
        </p:nvSpPr>
        <p:spPr bwMode="auto">
          <a:xfrm>
            <a:off x="4364242" y="3348853"/>
            <a:ext cx="530915"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900" b="1" dirty="0">
                <a:latin typeface="微软雅黑" pitchFamily="34" charset="-122"/>
                <a:ea typeface="微软雅黑" pitchFamily="34" charset="-122"/>
              </a:rPr>
              <a:t>互联网</a:t>
            </a:r>
          </a:p>
        </p:txBody>
      </p:sp>
      <p:sp>
        <p:nvSpPr>
          <p:cNvPr id="371" name="Rectangle 385"/>
          <p:cNvSpPr>
            <a:spLocks noChangeArrowheads="1"/>
          </p:cNvSpPr>
          <p:nvPr/>
        </p:nvSpPr>
        <p:spPr bwMode="auto">
          <a:xfrm>
            <a:off x="6814430" y="1462893"/>
            <a:ext cx="547603" cy="1011889"/>
          </a:xfrm>
          <a:prstGeom prst="rect">
            <a:avLst/>
          </a:prstGeom>
          <a:solidFill>
            <a:srgbClr val="00FFCC"/>
          </a:solidFill>
          <a:ln w="9525" algn="ctr">
            <a:solidFill>
              <a:schemeClr val="tx1"/>
            </a:solidFill>
            <a:miter lim="800000"/>
            <a:headEnd/>
            <a:tailEnd/>
          </a:ln>
          <a:effectLst/>
        </p:spPr>
        <p:txBody>
          <a:bodyPr wrap="none" anchor="ctr"/>
          <a:lstStyle/>
          <a:p>
            <a:pPr algn="ctr" eaLnBrk="1" hangingPunct="1"/>
            <a:endParaRPr lang="zh-CN" altLang="en-US" sz="900" b="1">
              <a:latin typeface="微软雅黑" pitchFamily="34" charset="-122"/>
              <a:ea typeface="微软雅黑" pitchFamily="34" charset="-122"/>
            </a:endParaRPr>
          </a:p>
        </p:txBody>
      </p:sp>
      <p:sp>
        <p:nvSpPr>
          <p:cNvPr id="372" name="Rectangle 386"/>
          <p:cNvSpPr>
            <a:spLocks noChangeArrowheads="1"/>
          </p:cNvSpPr>
          <p:nvPr/>
        </p:nvSpPr>
        <p:spPr bwMode="auto">
          <a:xfrm>
            <a:off x="2842294" y="1456388"/>
            <a:ext cx="547603" cy="1018393"/>
          </a:xfrm>
          <a:prstGeom prst="rect">
            <a:avLst/>
          </a:prstGeom>
          <a:solidFill>
            <a:srgbClr val="0000FF"/>
          </a:solidFill>
          <a:ln w="12700" algn="ctr">
            <a:solidFill>
              <a:schemeClr val="tx1"/>
            </a:solidFill>
            <a:miter lim="800000"/>
            <a:headEnd/>
            <a:tailEnd/>
          </a:ln>
          <a:effectLst/>
        </p:spPr>
        <p:txBody>
          <a:bodyPr wrap="none" anchor="ctr"/>
          <a:lstStyle/>
          <a:p>
            <a:pPr algn="ctr" eaLnBrk="1" hangingPunct="1"/>
            <a:endParaRPr lang="zh-CN" altLang="en-US" sz="900" b="1">
              <a:latin typeface="微软雅黑" pitchFamily="34" charset="-122"/>
              <a:ea typeface="微软雅黑" pitchFamily="34" charset="-122"/>
            </a:endParaRPr>
          </a:p>
        </p:txBody>
      </p:sp>
      <p:sp>
        <p:nvSpPr>
          <p:cNvPr id="373" name="Rectangle 387"/>
          <p:cNvSpPr>
            <a:spLocks noChangeArrowheads="1"/>
          </p:cNvSpPr>
          <p:nvPr/>
        </p:nvSpPr>
        <p:spPr bwMode="auto">
          <a:xfrm>
            <a:off x="1746082" y="1456388"/>
            <a:ext cx="547603" cy="1018393"/>
          </a:xfrm>
          <a:prstGeom prst="rect">
            <a:avLst/>
          </a:prstGeom>
          <a:solidFill>
            <a:srgbClr val="00FFCC"/>
          </a:solidFill>
          <a:ln w="9525">
            <a:solidFill>
              <a:schemeClr val="tx1"/>
            </a:solidFill>
            <a:miter lim="800000"/>
            <a:headEnd/>
            <a:tailEnd/>
          </a:ln>
          <a:effectLst/>
        </p:spPr>
        <p:txBody>
          <a:bodyPr wrap="none" anchor="ctr"/>
          <a:lstStyle/>
          <a:p>
            <a:pPr algn="ctr" eaLnBrk="1" hangingPunct="1"/>
            <a:endParaRPr lang="zh-CN" altLang="en-US" sz="900" b="1">
              <a:latin typeface="微软雅黑" pitchFamily="34" charset="-122"/>
              <a:ea typeface="微软雅黑" pitchFamily="34" charset="-122"/>
            </a:endParaRPr>
          </a:p>
        </p:txBody>
      </p:sp>
      <p:sp>
        <p:nvSpPr>
          <p:cNvPr id="374" name="Line 388"/>
          <p:cNvSpPr>
            <a:spLocks noChangeShapeType="1"/>
          </p:cNvSpPr>
          <p:nvPr/>
        </p:nvSpPr>
        <p:spPr bwMode="auto">
          <a:xfrm>
            <a:off x="2129605" y="1715632"/>
            <a:ext cx="757988" cy="0"/>
          </a:xfrm>
          <a:prstGeom prst="line">
            <a:avLst/>
          </a:prstGeom>
          <a:noFill/>
          <a:ln w="38100">
            <a:solidFill>
              <a:srgbClr val="FF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75" name="Text Box 389"/>
          <p:cNvSpPr txBox="1">
            <a:spLocks noChangeArrowheads="1"/>
          </p:cNvSpPr>
          <p:nvPr/>
        </p:nvSpPr>
        <p:spPr bwMode="auto">
          <a:xfrm>
            <a:off x="2284626" y="1489247"/>
            <a:ext cx="519694"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900" b="1" dirty="0">
                <a:solidFill>
                  <a:srgbClr val="C00000"/>
                </a:solidFill>
                <a:latin typeface="微软雅黑" pitchFamily="34" charset="-122"/>
                <a:ea typeface="微软雅黑" pitchFamily="34" charset="-122"/>
              </a:rPr>
              <a:t>SMTP</a:t>
            </a:r>
          </a:p>
        </p:txBody>
      </p:sp>
      <p:sp>
        <p:nvSpPr>
          <p:cNvPr id="376" name="Text Box 390"/>
          <p:cNvSpPr txBox="1">
            <a:spLocks noChangeArrowheads="1"/>
          </p:cNvSpPr>
          <p:nvPr/>
        </p:nvSpPr>
        <p:spPr bwMode="auto">
          <a:xfrm>
            <a:off x="6257296" y="1488454"/>
            <a:ext cx="500458"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900" b="1" dirty="0">
                <a:solidFill>
                  <a:srgbClr val="C00000"/>
                </a:solidFill>
                <a:latin typeface="微软雅黑" pitchFamily="34" charset="-122"/>
                <a:ea typeface="微软雅黑" pitchFamily="34" charset="-122"/>
              </a:rPr>
              <a:t>POP3</a:t>
            </a:r>
          </a:p>
        </p:txBody>
      </p:sp>
      <p:sp>
        <p:nvSpPr>
          <p:cNvPr id="377" name="Text Box 391"/>
          <p:cNvSpPr txBox="1">
            <a:spLocks noChangeArrowheads="1"/>
          </p:cNvSpPr>
          <p:nvPr/>
        </p:nvSpPr>
        <p:spPr bwMode="auto">
          <a:xfrm>
            <a:off x="2319473" y="1196086"/>
            <a:ext cx="41549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900" b="1" dirty="0">
                <a:solidFill>
                  <a:srgbClr val="0000FF"/>
                </a:solidFill>
                <a:latin typeface="微软雅黑" pitchFamily="34" charset="-122"/>
                <a:ea typeface="微软雅黑" pitchFamily="34" charset="-122"/>
              </a:rPr>
              <a:t>发送</a:t>
            </a:r>
          </a:p>
          <a:p>
            <a:pPr algn="ctr" eaLnBrk="1" hangingPunct="1"/>
            <a:r>
              <a:rPr kumimoji="1" lang="zh-CN" altLang="en-US" sz="900" b="1" dirty="0">
                <a:solidFill>
                  <a:srgbClr val="0000FF"/>
                </a:solidFill>
                <a:latin typeface="微软雅黑" pitchFamily="34" charset="-122"/>
                <a:ea typeface="微软雅黑" pitchFamily="34" charset="-122"/>
              </a:rPr>
              <a:t>邮件</a:t>
            </a:r>
          </a:p>
        </p:txBody>
      </p:sp>
      <p:sp>
        <p:nvSpPr>
          <p:cNvPr id="378" name="Text Box 392"/>
          <p:cNvSpPr txBox="1">
            <a:spLocks noChangeArrowheads="1"/>
          </p:cNvSpPr>
          <p:nvPr/>
        </p:nvSpPr>
        <p:spPr bwMode="auto">
          <a:xfrm>
            <a:off x="4029104" y="1967443"/>
            <a:ext cx="1015021"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900" b="1" dirty="0">
                <a:solidFill>
                  <a:srgbClr val="0000FF"/>
                </a:solidFill>
                <a:latin typeface="微软雅黑" pitchFamily="34" charset="-122"/>
                <a:ea typeface="微软雅黑" pitchFamily="34" charset="-122"/>
              </a:rPr>
              <a:t>发送邮件 </a:t>
            </a:r>
            <a:r>
              <a:rPr kumimoji="1" lang="en-US" altLang="zh-CN" sz="900" b="1" dirty="0">
                <a:solidFill>
                  <a:srgbClr val="C00000"/>
                </a:solidFill>
                <a:latin typeface="微软雅黑" pitchFamily="34" charset="-122"/>
                <a:ea typeface="微软雅黑" pitchFamily="34" charset="-122"/>
              </a:rPr>
              <a:t>SMTP</a:t>
            </a:r>
          </a:p>
        </p:txBody>
      </p:sp>
      <p:sp>
        <p:nvSpPr>
          <p:cNvPr id="379" name="Text Box 393"/>
          <p:cNvSpPr txBox="1">
            <a:spLocks noChangeArrowheads="1"/>
          </p:cNvSpPr>
          <p:nvPr/>
        </p:nvSpPr>
        <p:spPr bwMode="auto">
          <a:xfrm>
            <a:off x="6284273" y="1210153"/>
            <a:ext cx="41549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900" b="1" dirty="0">
                <a:solidFill>
                  <a:srgbClr val="0000FF"/>
                </a:solidFill>
                <a:latin typeface="微软雅黑" pitchFamily="34" charset="-122"/>
                <a:ea typeface="微软雅黑" pitchFamily="34" charset="-122"/>
              </a:rPr>
              <a:t>读取</a:t>
            </a:r>
          </a:p>
          <a:p>
            <a:pPr algn="ctr" eaLnBrk="1" hangingPunct="1"/>
            <a:r>
              <a:rPr kumimoji="1" lang="zh-CN" altLang="en-US" sz="900" b="1" dirty="0">
                <a:solidFill>
                  <a:srgbClr val="0000FF"/>
                </a:solidFill>
                <a:latin typeface="微软雅黑" pitchFamily="34" charset="-122"/>
                <a:ea typeface="微软雅黑" pitchFamily="34" charset="-122"/>
              </a:rPr>
              <a:t>邮件</a:t>
            </a:r>
          </a:p>
        </p:txBody>
      </p:sp>
      <p:sp>
        <p:nvSpPr>
          <p:cNvPr id="380" name="Text Box 394"/>
          <p:cNvSpPr txBox="1">
            <a:spLocks noChangeArrowheads="1"/>
          </p:cNvSpPr>
          <p:nvPr/>
        </p:nvSpPr>
        <p:spPr bwMode="auto">
          <a:xfrm>
            <a:off x="2330846" y="1735531"/>
            <a:ext cx="41549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900" b="1" dirty="0">
                <a:solidFill>
                  <a:srgbClr val="0000FF"/>
                </a:solidFill>
                <a:latin typeface="微软雅黑" pitchFamily="34" charset="-122"/>
                <a:ea typeface="微软雅黑" pitchFamily="34" charset="-122"/>
              </a:rPr>
              <a:t>TCP</a:t>
            </a:r>
          </a:p>
          <a:p>
            <a:pPr algn="ctr" eaLnBrk="1" hangingPunct="1"/>
            <a:r>
              <a:rPr kumimoji="1" lang="zh-CN" altLang="en-US" sz="900" b="1" dirty="0">
                <a:solidFill>
                  <a:srgbClr val="0000FF"/>
                </a:solidFill>
                <a:latin typeface="微软雅黑" pitchFamily="34" charset="-122"/>
                <a:ea typeface="微软雅黑" pitchFamily="34" charset="-122"/>
              </a:rPr>
              <a:t>连接</a:t>
            </a:r>
          </a:p>
        </p:txBody>
      </p:sp>
      <p:sp>
        <p:nvSpPr>
          <p:cNvPr id="381" name="Text Box 395"/>
          <p:cNvSpPr txBox="1">
            <a:spLocks noChangeArrowheads="1"/>
          </p:cNvSpPr>
          <p:nvPr/>
        </p:nvSpPr>
        <p:spPr bwMode="auto">
          <a:xfrm>
            <a:off x="6297159" y="1719013"/>
            <a:ext cx="41549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900" b="1" dirty="0">
                <a:solidFill>
                  <a:srgbClr val="0000FF"/>
                </a:solidFill>
                <a:latin typeface="微软雅黑" pitchFamily="34" charset="-122"/>
                <a:ea typeface="微软雅黑" pitchFamily="34" charset="-122"/>
              </a:rPr>
              <a:t>TCP</a:t>
            </a:r>
          </a:p>
          <a:p>
            <a:pPr algn="ctr" eaLnBrk="1" hangingPunct="1"/>
            <a:r>
              <a:rPr kumimoji="1" lang="zh-CN" altLang="en-US" sz="900" b="1" dirty="0">
                <a:solidFill>
                  <a:srgbClr val="0000FF"/>
                </a:solidFill>
                <a:latin typeface="微软雅黑" pitchFamily="34" charset="-122"/>
                <a:ea typeface="微软雅黑" pitchFamily="34" charset="-122"/>
              </a:rPr>
              <a:t>连接</a:t>
            </a:r>
          </a:p>
        </p:txBody>
      </p:sp>
      <p:sp>
        <p:nvSpPr>
          <p:cNvPr id="382" name="Text Box 396"/>
          <p:cNvSpPr txBox="1">
            <a:spLocks noChangeArrowheads="1"/>
          </p:cNvSpPr>
          <p:nvPr/>
        </p:nvSpPr>
        <p:spPr bwMode="auto">
          <a:xfrm>
            <a:off x="2736115" y="1112105"/>
            <a:ext cx="76174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900" b="1" dirty="0">
                <a:latin typeface="微软雅黑" pitchFamily="34" charset="-122"/>
                <a:ea typeface="微软雅黑" pitchFamily="34" charset="-122"/>
              </a:rPr>
              <a:t>发送方</a:t>
            </a:r>
          </a:p>
          <a:p>
            <a:pPr algn="ctr" eaLnBrk="1" hangingPunct="1"/>
            <a:r>
              <a:rPr kumimoji="1" lang="zh-CN" altLang="en-US" sz="900" b="1" dirty="0">
                <a:solidFill>
                  <a:srgbClr val="C00000"/>
                </a:solidFill>
                <a:latin typeface="微软雅黑" pitchFamily="34" charset="-122"/>
                <a:ea typeface="微软雅黑" pitchFamily="34" charset="-122"/>
              </a:rPr>
              <a:t>邮件服务器</a:t>
            </a:r>
          </a:p>
        </p:txBody>
      </p:sp>
      <p:sp>
        <p:nvSpPr>
          <p:cNvPr id="383" name="Oval 397"/>
          <p:cNvSpPr>
            <a:spLocks noChangeArrowheads="1"/>
          </p:cNvSpPr>
          <p:nvPr/>
        </p:nvSpPr>
        <p:spPr bwMode="auto">
          <a:xfrm>
            <a:off x="1791380" y="1504706"/>
            <a:ext cx="456001" cy="420924"/>
          </a:xfrm>
          <a:prstGeom prst="ellipse">
            <a:avLst/>
          </a:prstGeom>
          <a:solidFill>
            <a:srgbClr val="FFFF00"/>
          </a:solidFill>
          <a:ln w="9525">
            <a:solidFill>
              <a:schemeClr val="tx1"/>
            </a:solidFill>
            <a:round/>
            <a:headEnd/>
            <a:tailEnd/>
          </a:ln>
          <a:effectLst/>
          <a:extLst/>
        </p:spPr>
        <p:txBody>
          <a:bodyPr wrap="none" anchor="ctr"/>
          <a:lstStyle/>
          <a:p>
            <a:pPr algn="ctr" eaLnBrk="1" hangingPunct="1"/>
            <a:r>
              <a:rPr kumimoji="1" lang="en-US" altLang="zh-CN" sz="900" b="1" dirty="0">
                <a:latin typeface="微软雅黑" pitchFamily="34" charset="-122"/>
                <a:ea typeface="微软雅黑" pitchFamily="34" charset="-122"/>
              </a:rPr>
              <a:t>SMTP</a:t>
            </a:r>
          </a:p>
          <a:p>
            <a:pPr algn="ctr" eaLnBrk="1" hangingPunct="1"/>
            <a:r>
              <a:rPr kumimoji="1" lang="zh-CN" altLang="en-US" sz="900" b="1" dirty="0">
                <a:latin typeface="微软雅黑" pitchFamily="34" charset="-122"/>
                <a:ea typeface="微软雅黑" pitchFamily="34" charset="-122"/>
              </a:rPr>
              <a:t>客户</a:t>
            </a:r>
          </a:p>
        </p:txBody>
      </p:sp>
      <p:sp>
        <p:nvSpPr>
          <p:cNvPr id="384" name="Oval 398"/>
          <p:cNvSpPr>
            <a:spLocks noChangeArrowheads="1"/>
          </p:cNvSpPr>
          <p:nvPr/>
        </p:nvSpPr>
        <p:spPr bwMode="auto">
          <a:xfrm>
            <a:off x="6859729" y="1504706"/>
            <a:ext cx="456000" cy="420924"/>
          </a:xfrm>
          <a:prstGeom prst="ellipse">
            <a:avLst/>
          </a:prstGeom>
          <a:solidFill>
            <a:srgbClr val="FFFF00"/>
          </a:solidFill>
          <a:ln w="9525">
            <a:solidFill>
              <a:schemeClr val="tx1"/>
            </a:solidFill>
            <a:round/>
            <a:headEnd/>
            <a:tailEnd/>
          </a:ln>
          <a:effectLst/>
          <a:extLst/>
        </p:spPr>
        <p:txBody>
          <a:bodyPr wrap="none" anchor="ctr"/>
          <a:lstStyle/>
          <a:p>
            <a:pPr algn="ctr" eaLnBrk="1" hangingPunct="1"/>
            <a:r>
              <a:rPr kumimoji="1" lang="en-US" altLang="zh-CN" sz="900" b="1">
                <a:latin typeface="微软雅黑" pitchFamily="34" charset="-122"/>
                <a:ea typeface="微软雅黑" pitchFamily="34" charset="-122"/>
              </a:rPr>
              <a:t>POP3</a:t>
            </a:r>
          </a:p>
          <a:p>
            <a:pPr algn="ctr" eaLnBrk="1" hangingPunct="1"/>
            <a:r>
              <a:rPr kumimoji="1" lang="zh-CN" altLang="en-US" sz="900" b="1">
                <a:latin typeface="微软雅黑" pitchFamily="34" charset="-122"/>
                <a:ea typeface="微软雅黑" pitchFamily="34" charset="-122"/>
              </a:rPr>
              <a:t>客户</a:t>
            </a:r>
          </a:p>
        </p:txBody>
      </p:sp>
      <p:sp>
        <p:nvSpPr>
          <p:cNvPr id="385" name="Text Box 399"/>
          <p:cNvSpPr txBox="1">
            <a:spLocks noChangeArrowheads="1"/>
          </p:cNvSpPr>
          <p:nvPr/>
        </p:nvSpPr>
        <p:spPr bwMode="auto">
          <a:xfrm>
            <a:off x="1695592" y="1099579"/>
            <a:ext cx="6463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900" b="1" dirty="0">
                <a:latin typeface="微软雅黑" pitchFamily="34" charset="-122"/>
                <a:ea typeface="微软雅黑" pitchFamily="34" charset="-122"/>
              </a:rPr>
              <a:t>发件方</a:t>
            </a:r>
          </a:p>
          <a:p>
            <a:pPr algn="ctr" eaLnBrk="1" hangingPunct="1"/>
            <a:r>
              <a:rPr kumimoji="1" lang="zh-CN" altLang="en-US" sz="900" b="1" dirty="0">
                <a:solidFill>
                  <a:srgbClr val="C00000"/>
                </a:solidFill>
                <a:latin typeface="微软雅黑" pitchFamily="34" charset="-122"/>
                <a:ea typeface="微软雅黑" pitchFamily="34" charset="-122"/>
              </a:rPr>
              <a:t>用户代理</a:t>
            </a:r>
          </a:p>
        </p:txBody>
      </p:sp>
      <p:sp>
        <p:nvSpPr>
          <p:cNvPr id="386" name="Text Box 400"/>
          <p:cNvSpPr txBox="1">
            <a:spLocks noChangeArrowheads="1"/>
          </p:cNvSpPr>
          <p:nvPr/>
        </p:nvSpPr>
        <p:spPr bwMode="auto">
          <a:xfrm>
            <a:off x="5621097" y="1112105"/>
            <a:ext cx="76174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900" b="1" dirty="0">
                <a:latin typeface="微软雅黑" pitchFamily="34" charset="-122"/>
                <a:ea typeface="微软雅黑" pitchFamily="34" charset="-122"/>
              </a:rPr>
              <a:t>接收方</a:t>
            </a:r>
          </a:p>
          <a:p>
            <a:pPr algn="ctr" eaLnBrk="1" hangingPunct="1"/>
            <a:r>
              <a:rPr kumimoji="1" lang="zh-CN" altLang="en-US" sz="900" b="1" dirty="0">
                <a:solidFill>
                  <a:srgbClr val="C00000"/>
                </a:solidFill>
                <a:latin typeface="微软雅黑" pitchFamily="34" charset="-122"/>
                <a:ea typeface="微软雅黑" pitchFamily="34" charset="-122"/>
              </a:rPr>
              <a:t>邮件服务器</a:t>
            </a:r>
          </a:p>
        </p:txBody>
      </p:sp>
      <p:sp>
        <p:nvSpPr>
          <p:cNvPr id="387" name="Rectangle 401"/>
          <p:cNvSpPr>
            <a:spLocks noChangeArrowheads="1"/>
          </p:cNvSpPr>
          <p:nvPr/>
        </p:nvSpPr>
        <p:spPr bwMode="auto">
          <a:xfrm>
            <a:off x="5719224" y="1462893"/>
            <a:ext cx="547603" cy="1011889"/>
          </a:xfrm>
          <a:prstGeom prst="rect">
            <a:avLst/>
          </a:prstGeom>
          <a:solidFill>
            <a:srgbClr val="0000FF"/>
          </a:solidFill>
          <a:ln w="12700" algn="ctr">
            <a:solidFill>
              <a:schemeClr val="tx1"/>
            </a:solidFill>
            <a:miter lim="800000"/>
            <a:headEnd/>
            <a:tailEnd/>
          </a:ln>
          <a:effectLst/>
        </p:spPr>
        <p:txBody>
          <a:bodyPr wrap="none" anchor="ctr"/>
          <a:lstStyle/>
          <a:p>
            <a:pPr algn="ctr" eaLnBrk="1" hangingPunct="1"/>
            <a:endParaRPr lang="zh-CN" altLang="en-US" sz="900" b="1">
              <a:latin typeface="微软雅黑" pitchFamily="34" charset="-122"/>
              <a:ea typeface="微软雅黑" pitchFamily="34" charset="-122"/>
            </a:endParaRPr>
          </a:p>
        </p:txBody>
      </p:sp>
      <p:sp>
        <p:nvSpPr>
          <p:cNvPr id="388" name="Oval 402"/>
          <p:cNvSpPr>
            <a:spLocks noChangeArrowheads="1"/>
          </p:cNvSpPr>
          <p:nvPr/>
        </p:nvSpPr>
        <p:spPr bwMode="auto">
          <a:xfrm>
            <a:off x="5764523" y="1968373"/>
            <a:ext cx="456000" cy="420923"/>
          </a:xfrm>
          <a:prstGeom prst="ellipse">
            <a:avLst/>
          </a:prstGeom>
          <a:solidFill>
            <a:schemeClr val="bg1"/>
          </a:solidFill>
          <a:ln w="9525" algn="ctr">
            <a:solidFill>
              <a:schemeClr val="tx1"/>
            </a:solidFill>
            <a:round/>
            <a:headEnd/>
            <a:tailEnd/>
          </a:ln>
          <a:effectLst/>
          <a:extLst/>
        </p:spPr>
        <p:txBody>
          <a:bodyPr wrap="none" anchor="ctr"/>
          <a:lstStyle/>
          <a:p>
            <a:pPr algn="ctr" eaLnBrk="1" hangingPunct="1"/>
            <a:r>
              <a:rPr kumimoji="1" lang="en-US" altLang="zh-CN" sz="900" b="1">
                <a:latin typeface="微软雅黑" pitchFamily="34" charset="-122"/>
                <a:ea typeface="微软雅黑" pitchFamily="34" charset="-122"/>
              </a:rPr>
              <a:t>SMTP</a:t>
            </a:r>
          </a:p>
          <a:p>
            <a:pPr algn="ctr" eaLnBrk="1" hangingPunct="1"/>
            <a:r>
              <a:rPr kumimoji="1" lang="zh-CN" altLang="en-US" sz="900" b="1">
                <a:latin typeface="微软雅黑" pitchFamily="34" charset="-122"/>
                <a:ea typeface="微软雅黑" pitchFamily="34" charset="-122"/>
              </a:rPr>
              <a:t>服务器</a:t>
            </a:r>
          </a:p>
        </p:txBody>
      </p:sp>
      <p:sp>
        <p:nvSpPr>
          <p:cNvPr id="389" name="Oval 403"/>
          <p:cNvSpPr>
            <a:spLocks noChangeArrowheads="1"/>
          </p:cNvSpPr>
          <p:nvPr/>
        </p:nvSpPr>
        <p:spPr bwMode="auto">
          <a:xfrm>
            <a:off x="5764523" y="1504706"/>
            <a:ext cx="456000" cy="420924"/>
          </a:xfrm>
          <a:prstGeom prst="ellipse">
            <a:avLst/>
          </a:prstGeom>
          <a:solidFill>
            <a:srgbClr val="00FFCC"/>
          </a:solidFill>
          <a:ln w="9525">
            <a:solidFill>
              <a:schemeClr val="tx1"/>
            </a:solidFill>
            <a:round/>
            <a:headEnd/>
            <a:tailEnd/>
          </a:ln>
          <a:effectLst/>
          <a:extLst/>
        </p:spPr>
        <p:txBody>
          <a:bodyPr wrap="none" anchor="ctr"/>
          <a:lstStyle/>
          <a:p>
            <a:pPr algn="ctr" eaLnBrk="1" hangingPunct="1"/>
            <a:r>
              <a:rPr kumimoji="1" lang="en-US" altLang="zh-CN" sz="900" b="1">
                <a:latin typeface="微软雅黑" pitchFamily="34" charset="-122"/>
                <a:ea typeface="微软雅黑" pitchFamily="34" charset="-122"/>
              </a:rPr>
              <a:t>POP3</a:t>
            </a:r>
          </a:p>
          <a:p>
            <a:pPr algn="ctr" eaLnBrk="1" hangingPunct="1"/>
            <a:r>
              <a:rPr kumimoji="1" lang="zh-CN" altLang="en-US" sz="900" b="1">
                <a:latin typeface="微软雅黑" pitchFamily="34" charset="-122"/>
                <a:ea typeface="微软雅黑" pitchFamily="34" charset="-122"/>
              </a:rPr>
              <a:t>服务器</a:t>
            </a:r>
          </a:p>
        </p:txBody>
      </p:sp>
      <p:sp>
        <p:nvSpPr>
          <p:cNvPr id="390" name="Line 404"/>
          <p:cNvSpPr>
            <a:spLocks noChangeShapeType="1"/>
          </p:cNvSpPr>
          <p:nvPr/>
        </p:nvSpPr>
        <p:spPr bwMode="auto">
          <a:xfrm flipV="1">
            <a:off x="3298295" y="2179299"/>
            <a:ext cx="2465220" cy="0"/>
          </a:xfrm>
          <a:prstGeom prst="line">
            <a:avLst/>
          </a:prstGeom>
          <a:noFill/>
          <a:ln w="38100">
            <a:solidFill>
              <a:srgbClr val="FF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91" name="Oval 405"/>
          <p:cNvSpPr>
            <a:spLocks noChangeArrowheads="1"/>
          </p:cNvSpPr>
          <p:nvPr/>
        </p:nvSpPr>
        <p:spPr bwMode="auto">
          <a:xfrm>
            <a:off x="2888599" y="1504706"/>
            <a:ext cx="456001" cy="420924"/>
          </a:xfrm>
          <a:prstGeom prst="ellipse">
            <a:avLst/>
          </a:prstGeom>
          <a:solidFill>
            <a:schemeClr val="bg1"/>
          </a:solidFill>
          <a:ln w="9525">
            <a:solidFill>
              <a:schemeClr val="tx1"/>
            </a:solidFill>
            <a:round/>
            <a:headEnd/>
            <a:tailEnd/>
          </a:ln>
          <a:effectLst/>
          <a:extLst/>
        </p:spPr>
        <p:txBody>
          <a:bodyPr wrap="none" anchor="ctr"/>
          <a:lstStyle/>
          <a:p>
            <a:pPr algn="ctr" eaLnBrk="1" hangingPunct="1"/>
            <a:r>
              <a:rPr kumimoji="1" lang="en-US" altLang="zh-CN" sz="900" b="1">
                <a:latin typeface="微软雅黑" pitchFamily="34" charset="-122"/>
                <a:ea typeface="微软雅黑" pitchFamily="34" charset="-122"/>
              </a:rPr>
              <a:t>SMTP</a:t>
            </a:r>
          </a:p>
          <a:p>
            <a:pPr algn="ctr" eaLnBrk="1" hangingPunct="1"/>
            <a:r>
              <a:rPr kumimoji="1" lang="zh-CN" altLang="en-US" sz="900" b="1">
                <a:latin typeface="微软雅黑" pitchFamily="34" charset="-122"/>
                <a:ea typeface="微软雅黑" pitchFamily="34" charset="-122"/>
              </a:rPr>
              <a:t>服务器</a:t>
            </a:r>
          </a:p>
        </p:txBody>
      </p:sp>
      <p:sp>
        <p:nvSpPr>
          <p:cNvPr id="392" name="Oval 406"/>
          <p:cNvSpPr>
            <a:spLocks noChangeArrowheads="1"/>
          </p:cNvSpPr>
          <p:nvPr/>
        </p:nvSpPr>
        <p:spPr bwMode="auto">
          <a:xfrm>
            <a:off x="2888599" y="1968373"/>
            <a:ext cx="456001" cy="420923"/>
          </a:xfrm>
          <a:prstGeom prst="ellipse">
            <a:avLst/>
          </a:prstGeom>
          <a:solidFill>
            <a:srgbClr val="FFFF00"/>
          </a:solidFill>
          <a:ln w="9525" algn="ctr">
            <a:solidFill>
              <a:schemeClr val="tx1"/>
            </a:solidFill>
            <a:round/>
            <a:headEnd/>
            <a:tailEnd/>
          </a:ln>
          <a:effectLst/>
          <a:extLst/>
        </p:spPr>
        <p:txBody>
          <a:bodyPr wrap="none" anchor="ctr"/>
          <a:lstStyle/>
          <a:p>
            <a:pPr algn="ctr" eaLnBrk="1" hangingPunct="1"/>
            <a:r>
              <a:rPr kumimoji="1" lang="en-US" altLang="zh-CN" sz="900" b="1">
                <a:latin typeface="微软雅黑" pitchFamily="34" charset="-122"/>
                <a:ea typeface="微软雅黑" pitchFamily="34" charset="-122"/>
              </a:rPr>
              <a:t>SMTP</a:t>
            </a:r>
          </a:p>
          <a:p>
            <a:pPr algn="ctr" eaLnBrk="1" hangingPunct="1"/>
            <a:r>
              <a:rPr kumimoji="1" lang="zh-CN" altLang="en-US" sz="900" b="1">
                <a:latin typeface="微软雅黑" pitchFamily="34" charset="-122"/>
                <a:ea typeface="微软雅黑" pitchFamily="34" charset="-122"/>
              </a:rPr>
              <a:t>客户</a:t>
            </a:r>
          </a:p>
        </p:txBody>
      </p:sp>
      <p:sp>
        <p:nvSpPr>
          <p:cNvPr id="393" name="Text Box 407"/>
          <p:cNvSpPr txBox="1">
            <a:spLocks noChangeArrowheads="1"/>
          </p:cNvSpPr>
          <p:nvPr/>
        </p:nvSpPr>
        <p:spPr bwMode="auto">
          <a:xfrm>
            <a:off x="6770220" y="1099579"/>
            <a:ext cx="6463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900" b="1" dirty="0">
                <a:latin typeface="微软雅黑" pitchFamily="34" charset="-122"/>
                <a:ea typeface="微软雅黑" pitchFamily="34" charset="-122"/>
              </a:rPr>
              <a:t>接收方</a:t>
            </a:r>
            <a:endParaRPr kumimoji="1" lang="en-US" altLang="zh-CN" sz="900" b="1" dirty="0">
              <a:latin typeface="微软雅黑" pitchFamily="34" charset="-122"/>
              <a:ea typeface="微软雅黑" pitchFamily="34" charset="-122"/>
            </a:endParaRPr>
          </a:p>
          <a:p>
            <a:pPr algn="ctr" eaLnBrk="1" hangingPunct="1"/>
            <a:r>
              <a:rPr kumimoji="1" lang="zh-CN" altLang="en-US" sz="900" b="1" dirty="0">
                <a:solidFill>
                  <a:srgbClr val="C00000"/>
                </a:solidFill>
                <a:latin typeface="微软雅黑" pitchFamily="34" charset="-122"/>
                <a:ea typeface="微软雅黑" pitchFamily="34" charset="-122"/>
              </a:rPr>
              <a:t>用户代理</a:t>
            </a:r>
          </a:p>
        </p:txBody>
      </p:sp>
      <p:sp>
        <p:nvSpPr>
          <p:cNvPr id="394" name="Line 408"/>
          <p:cNvSpPr>
            <a:spLocks noChangeShapeType="1"/>
          </p:cNvSpPr>
          <p:nvPr/>
        </p:nvSpPr>
        <p:spPr bwMode="auto">
          <a:xfrm flipV="1">
            <a:off x="6220523" y="1715632"/>
            <a:ext cx="639206" cy="0"/>
          </a:xfrm>
          <a:prstGeom prst="line">
            <a:avLst/>
          </a:prstGeom>
          <a:noFill/>
          <a:ln w="38100">
            <a:solidFill>
              <a:srgbClr val="FF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95" name="Text Box 409"/>
          <p:cNvSpPr txBox="1">
            <a:spLocks noChangeArrowheads="1"/>
          </p:cNvSpPr>
          <p:nvPr/>
        </p:nvSpPr>
        <p:spPr bwMode="auto">
          <a:xfrm>
            <a:off x="4211303" y="2192307"/>
            <a:ext cx="673582"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900" b="1">
                <a:solidFill>
                  <a:srgbClr val="0000FF"/>
                </a:solidFill>
                <a:latin typeface="微软雅黑" pitchFamily="34" charset="-122"/>
                <a:ea typeface="微软雅黑" pitchFamily="34" charset="-122"/>
              </a:rPr>
              <a:t>TCP </a:t>
            </a:r>
            <a:r>
              <a:rPr kumimoji="1" lang="zh-CN" altLang="en-US" sz="900" b="1">
                <a:solidFill>
                  <a:srgbClr val="0000FF"/>
                </a:solidFill>
                <a:latin typeface="微软雅黑" pitchFamily="34" charset="-122"/>
                <a:ea typeface="微软雅黑" pitchFamily="34" charset="-122"/>
              </a:rPr>
              <a:t>连接</a:t>
            </a:r>
          </a:p>
        </p:txBody>
      </p:sp>
      <p:sp>
        <p:nvSpPr>
          <p:cNvPr id="396" name="Text Box 399"/>
          <p:cNvSpPr txBox="1">
            <a:spLocks noChangeArrowheads="1"/>
          </p:cNvSpPr>
          <p:nvPr/>
        </p:nvSpPr>
        <p:spPr bwMode="auto">
          <a:xfrm>
            <a:off x="1096459" y="1099579"/>
            <a:ext cx="53091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900" b="1" dirty="0">
                <a:latin typeface="微软雅黑" pitchFamily="34" charset="-122"/>
                <a:ea typeface="微软雅黑" pitchFamily="34" charset="-122"/>
              </a:rPr>
              <a:t>用户</a:t>
            </a:r>
            <a:endParaRPr kumimoji="1" lang="en-US" altLang="zh-CN" sz="900" b="1" dirty="0">
              <a:latin typeface="微软雅黑" pitchFamily="34" charset="-122"/>
              <a:ea typeface="微软雅黑" pitchFamily="34" charset="-122"/>
            </a:endParaRPr>
          </a:p>
          <a:p>
            <a:pPr algn="ctr" eaLnBrk="1" hangingPunct="1"/>
            <a:r>
              <a:rPr kumimoji="1" lang="zh-CN" altLang="en-US" sz="900" b="1" dirty="0">
                <a:latin typeface="微软雅黑" pitchFamily="34" charset="-122"/>
                <a:ea typeface="微软雅黑" pitchFamily="34" charset="-122"/>
              </a:rPr>
              <a:t>发件人</a:t>
            </a:r>
          </a:p>
        </p:txBody>
      </p:sp>
      <p:grpSp>
        <p:nvGrpSpPr>
          <p:cNvPr id="254" name="Group 247"/>
          <p:cNvGrpSpPr>
            <a:grpSpLocks/>
          </p:cNvGrpSpPr>
          <p:nvPr/>
        </p:nvGrpSpPr>
        <p:grpSpPr bwMode="auto">
          <a:xfrm>
            <a:off x="6953345" y="3415418"/>
            <a:ext cx="350305" cy="144024"/>
            <a:chOff x="5266" y="2029"/>
            <a:chExt cx="348" cy="155"/>
          </a:xfrm>
        </p:grpSpPr>
        <p:sp>
          <p:nvSpPr>
            <p:cNvPr id="255" name="Freeform 248"/>
            <p:cNvSpPr>
              <a:spLocks/>
            </p:cNvSpPr>
            <p:nvPr/>
          </p:nvSpPr>
          <p:spPr bwMode="auto">
            <a:xfrm>
              <a:off x="5266" y="2029"/>
              <a:ext cx="348" cy="155"/>
            </a:xfrm>
            <a:custGeom>
              <a:avLst/>
              <a:gdLst>
                <a:gd name="T0" fmla="*/ 0 w 2091"/>
                <a:gd name="T1" fmla="*/ 0 h 931"/>
                <a:gd name="T2" fmla="*/ 0 w 2091"/>
                <a:gd name="T3" fmla="*/ 0 h 931"/>
                <a:gd name="T4" fmla="*/ 0 w 2091"/>
                <a:gd name="T5" fmla="*/ 0 h 931"/>
                <a:gd name="T6" fmla="*/ 0 w 2091"/>
                <a:gd name="T7" fmla="*/ 0 h 931"/>
                <a:gd name="T8" fmla="*/ 0 w 2091"/>
                <a:gd name="T9" fmla="*/ 0 h 931"/>
                <a:gd name="T10" fmla="*/ 0 w 2091"/>
                <a:gd name="T11" fmla="*/ 0 h 931"/>
                <a:gd name="T12" fmla="*/ 0 w 2091"/>
                <a:gd name="T13" fmla="*/ 0 h 931"/>
                <a:gd name="T14" fmla="*/ 0 w 2091"/>
                <a:gd name="T15" fmla="*/ 0 h 931"/>
                <a:gd name="T16" fmla="*/ 0 w 2091"/>
                <a:gd name="T17" fmla="*/ 0 h 931"/>
                <a:gd name="T18" fmla="*/ 0 w 2091"/>
                <a:gd name="T19" fmla="*/ 0 h 931"/>
                <a:gd name="T20" fmla="*/ 0 w 2091"/>
                <a:gd name="T21" fmla="*/ 0 h 931"/>
                <a:gd name="T22" fmla="*/ 0 w 2091"/>
                <a:gd name="T23" fmla="*/ 0 h 931"/>
                <a:gd name="T24" fmla="*/ 0 w 2091"/>
                <a:gd name="T25" fmla="*/ 0 h 931"/>
                <a:gd name="T26" fmla="*/ 0 w 2091"/>
                <a:gd name="T27" fmla="*/ 0 h 931"/>
                <a:gd name="T28" fmla="*/ 0 w 2091"/>
                <a:gd name="T29" fmla="*/ 0 h 931"/>
                <a:gd name="T30" fmla="*/ 0 w 2091"/>
                <a:gd name="T31" fmla="*/ 0 h 931"/>
                <a:gd name="T32" fmla="*/ 0 w 2091"/>
                <a:gd name="T33" fmla="*/ 0 h 931"/>
                <a:gd name="T34" fmla="*/ 0 w 2091"/>
                <a:gd name="T35" fmla="*/ 0 h 931"/>
                <a:gd name="T36" fmla="*/ 0 w 2091"/>
                <a:gd name="T37" fmla="*/ 0 h 931"/>
                <a:gd name="T38" fmla="*/ 0 w 2091"/>
                <a:gd name="T39" fmla="*/ 0 h 931"/>
                <a:gd name="T40" fmla="*/ 0 w 2091"/>
                <a:gd name="T41" fmla="*/ 0 h 931"/>
                <a:gd name="T42" fmla="*/ 0 w 2091"/>
                <a:gd name="T43" fmla="*/ 0 h 931"/>
                <a:gd name="T44" fmla="*/ 0 w 2091"/>
                <a:gd name="T45" fmla="*/ 0 h 931"/>
                <a:gd name="T46" fmla="*/ 0 w 2091"/>
                <a:gd name="T47" fmla="*/ 0 h 931"/>
                <a:gd name="T48" fmla="*/ 0 w 2091"/>
                <a:gd name="T49" fmla="*/ 0 h 931"/>
                <a:gd name="T50" fmla="*/ 0 w 2091"/>
                <a:gd name="T51" fmla="*/ 0 h 931"/>
                <a:gd name="T52" fmla="*/ 0 w 2091"/>
                <a:gd name="T53" fmla="*/ 0 h 931"/>
                <a:gd name="T54" fmla="*/ 0 w 2091"/>
                <a:gd name="T55" fmla="*/ 0 h 931"/>
                <a:gd name="T56" fmla="*/ 0 w 2091"/>
                <a:gd name="T57" fmla="*/ 0 h 931"/>
                <a:gd name="T58" fmla="*/ 0 w 2091"/>
                <a:gd name="T59" fmla="*/ 0 h 931"/>
                <a:gd name="T60" fmla="*/ 0 w 2091"/>
                <a:gd name="T61" fmla="*/ 0 h 931"/>
                <a:gd name="T62" fmla="*/ 0 w 2091"/>
                <a:gd name="T63" fmla="*/ 0 h 931"/>
                <a:gd name="T64" fmla="*/ 0 w 2091"/>
                <a:gd name="T65" fmla="*/ 0 h 931"/>
                <a:gd name="T66" fmla="*/ 0 w 2091"/>
                <a:gd name="T67" fmla="*/ 0 h 931"/>
                <a:gd name="T68" fmla="*/ 0 w 2091"/>
                <a:gd name="T69" fmla="*/ 0 h 931"/>
                <a:gd name="T70" fmla="*/ 0 w 2091"/>
                <a:gd name="T71" fmla="*/ 0 h 931"/>
                <a:gd name="T72" fmla="*/ 0 w 2091"/>
                <a:gd name="T73" fmla="*/ 0 h 931"/>
                <a:gd name="T74" fmla="*/ 0 w 2091"/>
                <a:gd name="T75" fmla="*/ 0 h 931"/>
                <a:gd name="T76" fmla="*/ 0 w 2091"/>
                <a:gd name="T77" fmla="*/ 0 h 931"/>
                <a:gd name="T78" fmla="*/ 0 w 2091"/>
                <a:gd name="T79" fmla="*/ 0 h 931"/>
                <a:gd name="T80" fmla="*/ 0 w 2091"/>
                <a:gd name="T81" fmla="*/ 0 h 931"/>
                <a:gd name="T82" fmla="*/ 0 w 2091"/>
                <a:gd name="T83" fmla="*/ 0 h 931"/>
                <a:gd name="T84" fmla="*/ 0 w 2091"/>
                <a:gd name="T85" fmla="*/ 0 h 931"/>
                <a:gd name="T86" fmla="*/ 0 w 2091"/>
                <a:gd name="T87" fmla="*/ 0 h 931"/>
                <a:gd name="T88" fmla="*/ 0 w 2091"/>
                <a:gd name="T89" fmla="*/ 0 h 931"/>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2091" h="931">
                  <a:moveTo>
                    <a:pt x="182" y="927"/>
                  </a:moveTo>
                  <a:lnTo>
                    <a:pt x="5" y="905"/>
                  </a:lnTo>
                  <a:lnTo>
                    <a:pt x="0" y="695"/>
                  </a:lnTo>
                  <a:lnTo>
                    <a:pt x="9" y="537"/>
                  </a:lnTo>
                  <a:lnTo>
                    <a:pt x="100" y="442"/>
                  </a:lnTo>
                  <a:lnTo>
                    <a:pt x="210" y="387"/>
                  </a:lnTo>
                  <a:lnTo>
                    <a:pt x="460" y="296"/>
                  </a:lnTo>
                  <a:lnTo>
                    <a:pt x="828" y="207"/>
                  </a:lnTo>
                  <a:lnTo>
                    <a:pt x="900" y="201"/>
                  </a:lnTo>
                  <a:lnTo>
                    <a:pt x="948" y="207"/>
                  </a:lnTo>
                  <a:lnTo>
                    <a:pt x="960" y="188"/>
                  </a:lnTo>
                  <a:lnTo>
                    <a:pt x="980" y="169"/>
                  </a:lnTo>
                  <a:lnTo>
                    <a:pt x="1003" y="173"/>
                  </a:lnTo>
                  <a:lnTo>
                    <a:pt x="1035" y="176"/>
                  </a:lnTo>
                  <a:lnTo>
                    <a:pt x="1049" y="138"/>
                  </a:lnTo>
                  <a:lnTo>
                    <a:pt x="1077" y="118"/>
                  </a:lnTo>
                  <a:lnTo>
                    <a:pt x="1106" y="112"/>
                  </a:lnTo>
                  <a:lnTo>
                    <a:pt x="1144" y="112"/>
                  </a:lnTo>
                  <a:lnTo>
                    <a:pt x="1138" y="82"/>
                  </a:lnTo>
                  <a:lnTo>
                    <a:pt x="1182" y="0"/>
                  </a:lnTo>
                  <a:lnTo>
                    <a:pt x="2040" y="22"/>
                  </a:lnTo>
                  <a:lnTo>
                    <a:pt x="2037" y="110"/>
                  </a:lnTo>
                  <a:lnTo>
                    <a:pt x="2053" y="188"/>
                  </a:lnTo>
                  <a:lnTo>
                    <a:pt x="2065" y="244"/>
                  </a:lnTo>
                  <a:lnTo>
                    <a:pt x="2080" y="314"/>
                  </a:lnTo>
                  <a:lnTo>
                    <a:pt x="2091" y="427"/>
                  </a:lnTo>
                  <a:lnTo>
                    <a:pt x="2077" y="494"/>
                  </a:lnTo>
                  <a:lnTo>
                    <a:pt x="2053" y="557"/>
                  </a:lnTo>
                  <a:lnTo>
                    <a:pt x="2023" y="610"/>
                  </a:lnTo>
                  <a:lnTo>
                    <a:pt x="1983" y="629"/>
                  </a:lnTo>
                  <a:lnTo>
                    <a:pt x="1921" y="648"/>
                  </a:lnTo>
                  <a:lnTo>
                    <a:pt x="1838" y="673"/>
                  </a:lnTo>
                  <a:lnTo>
                    <a:pt x="1801" y="717"/>
                  </a:lnTo>
                  <a:lnTo>
                    <a:pt x="1757" y="754"/>
                  </a:lnTo>
                  <a:lnTo>
                    <a:pt x="1686" y="786"/>
                  </a:lnTo>
                  <a:lnTo>
                    <a:pt x="1605" y="812"/>
                  </a:lnTo>
                  <a:lnTo>
                    <a:pt x="1475" y="827"/>
                  </a:lnTo>
                  <a:lnTo>
                    <a:pt x="1364" y="827"/>
                  </a:lnTo>
                  <a:lnTo>
                    <a:pt x="1279" y="818"/>
                  </a:lnTo>
                  <a:lnTo>
                    <a:pt x="1202" y="812"/>
                  </a:lnTo>
                  <a:lnTo>
                    <a:pt x="1144" y="843"/>
                  </a:lnTo>
                  <a:lnTo>
                    <a:pt x="1031" y="837"/>
                  </a:lnTo>
                  <a:lnTo>
                    <a:pt x="582" y="901"/>
                  </a:lnTo>
                  <a:lnTo>
                    <a:pt x="386" y="931"/>
                  </a:lnTo>
                  <a:lnTo>
                    <a:pt x="182" y="927"/>
                  </a:lnTo>
                  <a:close/>
                </a:path>
              </a:pathLst>
            </a:custGeom>
            <a:solidFill>
              <a:srgbClr val="606060"/>
            </a:solidFill>
            <a:ln w="1588">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256" name="Freeform 249"/>
            <p:cNvSpPr>
              <a:spLocks/>
            </p:cNvSpPr>
            <p:nvPr/>
          </p:nvSpPr>
          <p:spPr bwMode="auto">
            <a:xfrm>
              <a:off x="5268" y="2043"/>
              <a:ext cx="342" cy="138"/>
            </a:xfrm>
            <a:custGeom>
              <a:avLst/>
              <a:gdLst>
                <a:gd name="T0" fmla="*/ 0 w 2049"/>
                <a:gd name="T1" fmla="*/ 0 h 829"/>
                <a:gd name="T2" fmla="*/ 0 w 2049"/>
                <a:gd name="T3" fmla="*/ 0 h 829"/>
                <a:gd name="T4" fmla="*/ 0 w 2049"/>
                <a:gd name="T5" fmla="*/ 0 h 829"/>
                <a:gd name="T6" fmla="*/ 0 w 2049"/>
                <a:gd name="T7" fmla="*/ 0 h 829"/>
                <a:gd name="T8" fmla="*/ 0 w 2049"/>
                <a:gd name="T9" fmla="*/ 0 h 829"/>
                <a:gd name="T10" fmla="*/ 0 w 2049"/>
                <a:gd name="T11" fmla="*/ 0 h 829"/>
                <a:gd name="T12" fmla="*/ 0 w 2049"/>
                <a:gd name="T13" fmla="*/ 0 h 829"/>
                <a:gd name="T14" fmla="*/ 0 w 2049"/>
                <a:gd name="T15" fmla="*/ 0 h 829"/>
                <a:gd name="T16" fmla="*/ 0 w 2049"/>
                <a:gd name="T17" fmla="*/ 0 h 829"/>
                <a:gd name="T18" fmla="*/ 0 w 2049"/>
                <a:gd name="T19" fmla="*/ 0 h 829"/>
                <a:gd name="T20" fmla="*/ 0 w 2049"/>
                <a:gd name="T21" fmla="*/ 0 h 829"/>
                <a:gd name="T22" fmla="*/ 0 w 2049"/>
                <a:gd name="T23" fmla="*/ 0 h 829"/>
                <a:gd name="T24" fmla="*/ 0 w 2049"/>
                <a:gd name="T25" fmla="*/ 0 h 829"/>
                <a:gd name="T26" fmla="*/ 0 w 2049"/>
                <a:gd name="T27" fmla="*/ 0 h 829"/>
                <a:gd name="T28" fmla="*/ 0 w 2049"/>
                <a:gd name="T29" fmla="*/ 0 h 829"/>
                <a:gd name="T30" fmla="*/ 0 w 2049"/>
                <a:gd name="T31" fmla="*/ 0 h 829"/>
                <a:gd name="T32" fmla="*/ 0 w 2049"/>
                <a:gd name="T33" fmla="*/ 0 h 829"/>
                <a:gd name="T34" fmla="*/ 0 w 2049"/>
                <a:gd name="T35" fmla="*/ 0 h 829"/>
                <a:gd name="T36" fmla="*/ 0 w 2049"/>
                <a:gd name="T37" fmla="*/ 0 h 829"/>
                <a:gd name="T38" fmla="*/ 0 w 2049"/>
                <a:gd name="T39" fmla="*/ 0 h 829"/>
                <a:gd name="T40" fmla="*/ 0 w 2049"/>
                <a:gd name="T41" fmla="*/ 0 h 829"/>
                <a:gd name="T42" fmla="*/ 0 w 2049"/>
                <a:gd name="T43" fmla="*/ 0 h 829"/>
                <a:gd name="T44" fmla="*/ 0 w 2049"/>
                <a:gd name="T45" fmla="*/ 0 h 829"/>
                <a:gd name="T46" fmla="*/ 0 w 2049"/>
                <a:gd name="T47" fmla="*/ 0 h 829"/>
                <a:gd name="T48" fmla="*/ 0 w 2049"/>
                <a:gd name="T49" fmla="*/ 0 h 829"/>
                <a:gd name="T50" fmla="*/ 0 w 2049"/>
                <a:gd name="T51" fmla="*/ 0 h 829"/>
                <a:gd name="T52" fmla="*/ 0 w 2049"/>
                <a:gd name="T53" fmla="*/ 0 h 829"/>
                <a:gd name="T54" fmla="*/ 0 w 2049"/>
                <a:gd name="T55" fmla="*/ 0 h 829"/>
                <a:gd name="T56" fmla="*/ 0 w 2049"/>
                <a:gd name="T57" fmla="*/ 0 h 829"/>
                <a:gd name="T58" fmla="*/ 0 w 2049"/>
                <a:gd name="T59" fmla="*/ 0 h 829"/>
                <a:gd name="T60" fmla="*/ 0 w 2049"/>
                <a:gd name="T61" fmla="*/ 0 h 829"/>
                <a:gd name="T62" fmla="*/ 0 w 2049"/>
                <a:gd name="T63" fmla="*/ 0 h 829"/>
                <a:gd name="T64" fmla="*/ 0 w 2049"/>
                <a:gd name="T65" fmla="*/ 0 h 829"/>
                <a:gd name="T66" fmla="*/ 0 w 2049"/>
                <a:gd name="T67" fmla="*/ 0 h 829"/>
                <a:gd name="T68" fmla="*/ 0 w 2049"/>
                <a:gd name="T69" fmla="*/ 0 h 829"/>
                <a:gd name="T70" fmla="*/ 0 w 2049"/>
                <a:gd name="T71" fmla="*/ 0 h 829"/>
                <a:gd name="T72" fmla="*/ 0 w 2049"/>
                <a:gd name="T73" fmla="*/ 0 h 829"/>
                <a:gd name="T74" fmla="*/ 0 w 2049"/>
                <a:gd name="T75" fmla="*/ 0 h 829"/>
                <a:gd name="T76" fmla="*/ 0 w 2049"/>
                <a:gd name="T77" fmla="*/ 0 h 829"/>
                <a:gd name="T78" fmla="*/ 0 w 2049"/>
                <a:gd name="T79" fmla="*/ 0 h 829"/>
                <a:gd name="T80" fmla="*/ 0 w 2049"/>
                <a:gd name="T81" fmla="*/ 0 h 829"/>
                <a:gd name="T82" fmla="*/ 0 w 2049"/>
                <a:gd name="T83" fmla="*/ 0 h 829"/>
                <a:gd name="T84" fmla="*/ 0 w 2049"/>
                <a:gd name="T85" fmla="*/ 0 h 829"/>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2049" h="829">
                  <a:moveTo>
                    <a:pt x="1982" y="31"/>
                  </a:moveTo>
                  <a:lnTo>
                    <a:pt x="1986" y="90"/>
                  </a:lnTo>
                  <a:lnTo>
                    <a:pt x="2010" y="67"/>
                  </a:lnTo>
                  <a:lnTo>
                    <a:pt x="2037" y="199"/>
                  </a:lnTo>
                  <a:lnTo>
                    <a:pt x="2049" y="353"/>
                  </a:lnTo>
                  <a:lnTo>
                    <a:pt x="1995" y="512"/>
                  </a:lnTo>
                  <a:lnTo>
                    <a:pt x="1868" y="549"/>
                  </a:lnTo>
                  <a:lnTo>
                    <a:pt x="1882" y="512"/>
                  </a:lnTo>
                  <a:lnTo>
                    <a:pt x="1814" y="567"/>
                  </a:lnTo>
                  <a:lnTo>
                    <a:pt x="1754" y="624"/>
                  </a:lnTo>
                  <a:lnTo>
                    <a:pt x="1622" y="688"/>
                  </a:lnTo>
                  <a:lnTo>
                    <a:pt x="1460" y="701"/>
                  </a:lnTo>
                  <a:lnTo>
                    <a:pt x="1264" y="710"/>
                  </a:lnTo>
                  <a:lnTo>
                    <a:pt x="1181" y="701"/>
                  </a:lnTo>
                  <a:lnTo>
                    <a:pt x="1255" y="669"/>
                  </a:lnTo>
                  <a:lnTo>
                    <a:pt x="1287" y="589"/>
                  </a:lnTo>
                  <a:lnTo>
                    <a:pt x="1228" y="656"/>
                  </a:lnTo>
                  <a:lnTo>
                    <a:pt x="1155" y="697"/>
                  </a:lnTo>
                  <a:lnTo>
                    <a:pt x="1086" y="733"/>
                  </a:lnTo>
                  <a:lnTo>
                    <a:pt x="1017" y="724"/>
                  </a:lnTo>
                  <a:lnTo>
                    <a:pt x="1063" y="692"/>
                  </a:lnTo>
                  <a:lnTo>
                    <a:pt x="1109" y="652"/>
                  </a:lnTo>
                  <a:lnTo>
                    <a:pt x="1036" y="678"/>
                  </a:lnTo>
                  <a:lnTo>
                    <a:pt x="963" y="733"/>
                  </a:lnTo>
                  <a:lnTo>
                    <a:pt x="726" y="761"/>
                  </a:lnTo>
                  <a:lnTo>
                    <a:pt x="491" y="797"/>
                  </a:lnTo>
                  <a:lnTo>
                    <a:pt x="409" y="793"/>
                  </a:lnTo>
                  <a:lnTo>
                    <a:pt x="495" y="742"/>
                  </a:lnTo>
                  <a:lnTo>
                    <a:pt x="581" y="724"/>
                  </a:lnTo>
                  <a:lnTo>
                    <a:pt x="486" y="720"/>
                  </a:lnTo>
                  <a:lnTo>
                    <a:pt x="414" y="752"/>
                  </a:lnTo>
                  <a:lnTo>
                    <a:pt x="319" y="815"/>
                  </a:lnTo>
                  <a:lnTo>
                    <a:pt x="386" y="720"/>
                  </a:lnTo>
                  <a:lnTo>
                    <a:pt x="473" y="669"/>
                  </a:lnTo>
                  <a:lnTo>
                    <a:pt x="359" y="692"/>
                  </a:lnTo>
                  <a:lnTo>
                    <a:pt x="300" y="765"/>
                  </a:lnTo>
                  <a:lnTo>
                    <a:pt x="287" y="829"/>
                  </a:lnTo>
                  <a:lnTo>
                    <a:pt x="214" y="742"/>
                  </a:lnTo>
                  <a:lnTo>
                    <a:pt x="140" y="701"/>
                  </a:lnTo>
                  <a:lnTo>
                    <a:pt x="182" y="746"/>
                  </a:lnTo>
                  <a:lnTo>
                    <a:pt x="241" y="829"/>
                  </a:lnTo>
                  <a:lnTo>
                    <a:pt x="59" y="793"/>
                  </a:lnTo>
                  <a:lnTo>
                    <a:pt x="23" y="778"/>
                  </a:lnTo>
                  <a:lnTo>
                    <a:pt x="0" y="674"/>
                  </a:lnTo>
                  <a:lnTo>
                    <a:pt x="13" y="530"/>
                  </a:lnTo>
                  <a:lnTo>
                    <a:pt x="40" y="435"/>
                  </a:lnTo>
                  <a:lnTo>
                    <a:pt x="155" y="362"/>
                  </a:lnTo>
                  <a:lnTo>
                    <a:pt x="296" y="298"/>
                  </a:lnTo>
                  <a:lnTo>
                    <a:pt x="572" y="207"/>
                  </a:lnTo>
                  <a:lnTo>
                    <a:pt x="795" y="145"/>
                  </a:lnTo>
                  <a:lnTo>
                    <a:pt x="917" y="135"/>
                  </a:lnTo>
                  <a:lnTo>
                    <a:pt x="968" y="207"/>
                  </a:lnTo>
                  <a:lnTo>
                    <a:pt x="1123" y="285"/>
                  </a:lnTo>
                  <a:lnTo>
                    <a:pt x="1040" y="217"/>
                  </a:lnTo>
                  <a:lnTo>
                    <a:pt x="977" y="182"/>
                  </a:lnTo>
                  <a:lnTo>
                    <a:pt x="953" y="131"/>
                  </a:lnTo>
                  <a:lnTo>
                    <a:pt x="963" y="108"/>
                  </a:lnTo>
                  <a:lnTo>
                    <a:pt x="1008" y="108"/>
                  </a:lnTo>
                  <a:lnTo>
                    <a:pt x="1036" y="135"/>
                  </a:lnTo>
                  <a:lnTo>
                    <a:pt x="1063" y="163"/>
                  </a:lnTo>
                  <a:lnTo>
                    <a:pt x="1132" y="190"/>
                  </a:lnTo>
                  <a:lnTo>
                    <a:pt x="1068" y="135"/>
                  </a:lnTo>
                  <a:lnTo>
                    <a:pt x="1040" y="95"/>
                  </a:lnTo>
                  <a:lnTo>
                    <a:pt x="1059" y="67"/>
                  </a:lnTo>
                  <a:lnTo>
                    <a:pt x="1113" y="50"/>
                  </a:lnTo>
                  <a:lnTo>
                    <a:pt x="1186" y="113"/>
                  </a:lnTo>
                  <a:lnTo>
                    <a:pt x="1255" y="154"/>
                  </a:lnTo>
                  <a:lnTo>
                    <a:pt x="1173" y="63"/>
                  </a:lnTo>
                  <a:lnTo>
                    <a:pt x="1145" y="27"/>
                  </a:lnTo>
                  <a:lnTo>
                    <a:pt x="1145" y="0"/>
                  </a:lnTo>
                  <a:lnTo>
                    <a:pt x="1213" y="10"/>
                  </a:lnTo>
                  <a:lnTo>
                    <a:pt x="1277" y="54"/>
                  </a:lnTo>
                  <a:lnTo>
                    <a:pt x="1319" y="86"/>
                  </a:lnTo>
                  <a:lnTo>
                    <a:pt x="1514" y="104"/>
                  </a:lnTo>
                  <a:lnTo>
                    <a:pt x="1508" y="54"/>
                  </a:lnTo>
                  <a:lnTo>
                    <a:pt x="1567" y="35"/>
                  </a:lnTo>
                  <a:lnTo>
                    <a:pt x="1567" y="99"/>
                  </a:lnTo>
                  <a:lnTo>
                    <a:pt x="1626" y="113"/>
                  </a:lnTo>
                  <a:lnTo>
                    <a:pt x="1754" y="131"/>
                  </a:lnTo>
                  <a:lnTo>
                    <a:pt x="1745" y="63"/>
                  </a:lnTo>
                  <a:lnTo>
                    <a:pt x="1790" y="63"/>
                  </a:lnTo>
                  <a:lnTo>
                    <a:pt x="1795" y="131"/>
                  </a:lnTo>
                  <a:lnTo>
                    <a:pt x="1868" y="127"/>
                  </a:lnTo>
                  <a:lnTo>
                    <a:pt x="1946" y="108"/>
                  </a:lnTo>
                  <a:lnTo>
                    <a:pt x="1950" y="54"/>
                  </a:lnTo>
                  <a:lnTo>
                    <a:pt x="1982" y="31"/>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57" name="Freeform 250"/>
            <p:cNvSpPr>
              <a:spLocks/>
            </p:cNvSpPr>
            <p:nvPr/>
          </p:nvSpPr>
          <p:spPr bwMode="auto">
            <a:xfrm>
              <a:off x="5515" y="2093"/>
              <a:ext cx="47" cy="8"/>
            </a:xfrm>
            <a:custGeom>
              <a:avLst/>
              <a:gdLst>
                <a:gd name="T0" fmla="*/ 0 w 280"/>
                <a:gd name="T1" fmla="*/ 0 h 48"/>
                <a:gd name="T2" fmla="*/ 0 w 280"/>
                <a:gd name="T3" fmla="*/ 0 h 48"/>
                <a:gd name="T4" fmla="*/ 0 w 280"/>
                <a:gd name="T5" fmla="*/ 0 h 48"/>
                <a:gd name="T6" fmla="*/ 0 w 280"/>
                <a:gd name="T7" fmla="*/ 0 h 4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0" h="48">
                  <a:moveTo>
                    <a:pt x="280" y="0"/>
                  </a:moveTo>
                  <a:lnTo>
                    <a:pt x="149" y="48"/>
                  </a:lnTo>
                  <a:lnTo>
                    <a:pt x="0" y="35"/>
                  </a:lnTo>
                  <a:lnTo>
                    <a:pt x="28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58" name="Freeform 251"/>
            <p:cNvSpPr>
              <a:spLocks/>
            </p:cNvSpPr>
            <p:nvPr/>
          </p:nvSpPr>
          <p:spPr bwMode="auto">
            <a:xfrm>
              <a:off x="5580" y="2080"/>
              <a:ext cx="28" cy="10"/>
            </a:xfrm>
            <a:custGeom>
              <a:avLst/>
              <a:gdLst>
                <a:gd name="T0" fmla="*/ 0 w 170"/>
                <a:gd name="T1" fmla="*/ 0 h 57"/>
                <a:gd name="T2" fmla="*/ 0 w 170"/>
                <a:gd name="T3" fmla="*/ 0 h 57"/>
                <a:gd name="T4" fmla="*/ 0 w 170"/>
                <a:gd name="T5" fmla="*/ 0 h 57"/>
                <a:gd name="T6" fmla="*/ 0 w 170"/>
                <a:gd name="T7" fmla="*/ 0 h 57"/>
                <a:gd name="T8" fmla="*/ 0 w 170"/>
                <a:gd name="T9" fmla="*/ 0 h 5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0" h="57">
                  <a:moveTo>
                    <a:pt x="170" y="0"/>
                  </a:moveTo>
                  <a:lnTo>
                    <a:pt x="125" y="35"/>
                  </a:lnTo>
                  <a:lnTo>
                    <a:pt x="0" y="53"/>
                  </a:lnTo>
                  <a:lnTo>
                    <a:pt x="130" y="57"/>
                  </a:lnTo>
                  <a:lnTo>
                    <a:pt x="17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59" name="Freeform 252"/>
            <p:cNvSpPr>
              <a:spLocks/>
            </p:cNvSpPr>
            <p:nvPr/>
          </p:nvSpPr>
          <p:spPr bwMode="auto">
            <a:xfrm>
              <a:off x="5445" y="2073"/>
              <a:ext cx="44" cy="24"/>
            </a:xfrm>
            <a:custGeom>
              <a:avLst/>
              <a:gdLst>
                <a:gd name="T0" fmla="*/ 0 w 263"/>
                <a:gd name="T1" fmla="*/ 0 h 143"/>
                <a:gd name="T2" fmla="*/ 0 w 263"/>
                <a:gd name="T3" fmla="*/ 0 h 143"/>
                <a:gd name="T4" fmla="*/ 0 w 263"/>
                <a:gd name="T5" fmla="*/ 0 h 143"/>
                <a:gd name="T6" fmla="*/ 0 w 263"/>
                <a:gd name="T7" fmla="*/ 0 h 143"/>
                <a:gd name="T8" fmla="*/ 0 w 263"/>
                <a:gd name="T9" fmla="*/ 0 h 143"/>
                <a:gd name="T10" fmla="*/ 0 w 263"/>
                <a:gd name="T11" fmla="*/ 0 h 143"/>
                <a:gd name="T12" fmla="*/ 0 w 263"/>
                <a:gd name="T13" fmla="*/ 0 h 143"/>
                <a:gd name="T14" fmla="*/ 0 w 263"/>
                <a:gd name="T15" fmla="*/ 0 h 143"/>
                <a:gd name="T16" fmla="*/ 0 w 263"/>
                <a:gd name="T17" fmla="*/ 0 h 14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63" h="143">
                  <a:moveTo>
                    <a:pt x="263" y="0"/>
                  </a:moveTo>
                  <a:lnTo>
                    <a:pt x="145" y="13"/>
                  </a:lnTo>
                  <a:lnTo>
                    <a:pt x="122" y="31"/>
                  </a:lnTo>
                  <a:lnTo>
                    <a:pt x="122" y="76"/>
                  </a:lnTo>
                  <a:lnTo>
                    <a:pt x="113" y="124"/>
                  </a:lnTo>
                  <a:lnTo>
                    <a:pt x="0" y="143"/>
                  </a:lnTo>
                  <a:lnTo>
                    <a:pt x="136" y="138"/>
                  </a:lnTo>
                  <a:lnTo>
                    <a:pt x="159" y="48"/>
                  </a:lnTo>
                  <a:lnTo>
                    <a:pt x="263"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60" name="Freeform 253"/>
            <p:cNvSpPr>
              <a:spLocks/>
            </p:cNvSpPr>
            <p:nvPr/>
          </p:nvSpPr>
          <p:spPr bwMode="auto">
            <a:xfrm>
              <a:off x="5303" y="2127"/>
              <a:ext cx="142" cy="35"/>
            </a:xfrm>
            <a:custGeom>
              <a:avLst/>
              <a:gdLst>
                <a:gd name="T0" fmla="*/ 0 w 853"/>
                <a:gd name="T1" fmla="*/ 0 h 212"/>
                <a:gd name="T2" fmla="*/ 0 w 853"/>
                <a:gd name="T3" fmla="*/ 0 h 212"/>
                <a:gd name="T4" fmla="*/ 0 w 853"/>
                <a:gd name="T5" fmla="*/ 0 h 212"/>
                <a:gd name="T6" fmla="*/ 0 w 853"/>
                <a:gd name="T7" fmla="*/ 0 h 212"/>
                <a:gd name="T8" fmla="*/ 0 w 853"/>
                <a:gd name="T9" fmla="*/ 0 h 212"/>
                <a:gd name="T10" fmla="*/ 0 w 853"/>
                <a:gd name="T11" fmla="*/ 0 h 212"/>
                <a:gd name="T12" fmla="*/ 0 w 853"/>
                <a:gd name="T13" fmla="*/ 0 h 212"/>
                <a:gd name="T14" fmla="*/ 0 w 853"/>
                <a:gd name="T15" fmla="*/ 0 h 212"/>
                <a:gd name="T16" fmla="*/ 0 w 853"/>
                <a:gd name="T17" fmla="*/ 0 h 212"/>
                <a:gd name="T18" fmla="*/ 0 w 853"/>
                <a:gd name="T19" fmla="*/ 0 h 212"/>
                <a:gd name="T20" fmla="*/ 0 w 853"/>
                <a:gd name="T21" fmla="*/ 0 h 212"/>
                <a:gd name="T22" fmla="*/ 0 w 853"/>
                <a:gd name="T23" fmla="*/ 0 h 212"/>
                <a:gd name="T24" fmla="*/ 0 w 853"/>
                <a:gd name="T25" fmla="*/ 0 h 212"/>
                <a:gd name="T26" fmla="*/ 0 w 853"/>
                <a:gd name="T27" fmla="*/ 0 h 21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853" h="212">
                  <a:moveTo>
                    <a:pt x="853" y="0"/>
                  </a:moveTo>
                  <a:lnTo>
                    <a:pt x="636" y="10"/>
                  </a:lnTo>
                  <a:lnTo>
                    <a:pt x="413" y="63"/>
                  </a:lnTo>
                  <a:lnTo>
                    <a:pt x="249" y="71"/>
                  </a:lnTo>
                  <a:lnTo>
                    <a:pt x="114" y="99"/>
                  </a:lnTo>
                  <a:lnTo>
                    <a:pt x="64" y="170"/>
                  </a:lnTo>
                  <a:lnTo>
                    <a:pt x="0" y="212"/>
                  </a:lnTo>
                  <a:lnTo>
                    <a:pt x="64" y="198"/>
                  </a:lnTo>
                  <a:lnTo>
                    <a:pt x="123" y="117"/>
                  </a:lnTo>
                  <a:lnTo>
                    <a:pt x="304" y="81"/>
                  </a:lnTo>
                  <a:lnTo>
                    <a:pt x="413" y="81"/>
                  </a:lnTo>
                  <a:lnTo>
                    <a:pt x="500" y="63"/>
                  </a:lnTo>
                  <a:lnTo>
                    <a:pt x="649" y="23"/>
                  </a:lnTo>
                  <a:lnTo>
                    <a:pt x="853"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grpSp>
      <p:sp>
        <p:nvSpPr>
          <p:cNvPr id="2" name="Rectangle 17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17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412" name="对象 411"/>
          <p:cNvGraphicFramePr>
            <a:graphicFrameLocks noChangeAspect="1"/>
          </p:cNvGraphicFramePr>
          <p:nvPr>
            <p:extLst>
              <p:ext uri="{D42A27DB-BD31-4B8C-83A1-F6EECF244321}">
                <p14:modId xmlns:p14="http://schemas.microsoft.com/office/powerpoint/2010/main" val="2970466875"/>
              </p:ext>
            </p:extLst>
          </p:nvPr>
        </p:nvGraphicFramePr>
        <p:xfrm>
          <a:off x="1234937" y="1486630"/>
          <a:ext cx="440021" cy="504000"/>
        </p:xfrm>
        <a:graphic>
          <a:graphicData uri="http://schemas.openxmlformats.org/presentationml/2006/ole">
            <mc:AlternateContent xmlns:mc="http://schemas.openxmlformats.org/markup-compatibility/2006">
              <mc:Choice xmlns:v="urn:schemas-microsoft-com:vml" Requires="v">
                <p:oleObj spid="_x0000_s27748" name="Visio" r:id="rId7" imgW="3561172" imgH="4347469" progId="">
                  <p:embed/>
                </p:oleObj>
              </mc:Choice>
              <mc:Fallback>
                <p:oleObj name="Visio" r:id="rId7" imgW="3561172" imgH="4347469" progId="">
                  <p:embed/>
                  <p:pic>
                    <p:nvPicPr>
                      <p:cNvPr id="0" name="Picture 88"/>
                      <p:cNvPicPr>
                        <a:picLocks noChangeAspect="1" noChangeArrowheads="1"/>
                      </p:cNvPicPr>
                      <p:nvPr/>
                    </p:nvPicPr>
                    <p:blipFill>
                      <a:blip r:embed="rId8">
                        <a:extLst>
                          <a:ext uri="{28A0092B-C50C-407E-A947-70E740481C1C}">
                            <a14:useLocalDpi xmlns:a14="http://schemas.microsoft.com/office/drawing/2010/main" val="0"/>
                          </a:ext>
                        </a:extLst>
                      </a:blip>
                      <a:srcRect l="5348" t="4167" r="4546" b="11185"/>
                      <a:stretch>
                        <a:fillRect/>
                      </a:stretch>
                    </p:blipFill>
                    <p:spPr bwMode="auto">
                      <a:xfrm>
                        <a:off x="1234937" y="1486630"/>
                        <a:ext cx="440021" cy="504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13" name="Rectangle 18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414" name="对象 413"/>
          <p:cNvGraphicFramePr>
            <a:graphicFrameLocks noChangeAspect="1"/>
          </p:cNvGraphicFramePr>
          <p:nvPr>
            <p:extLst>
              <p:ext uri="{D42A27DB-BD31-4B8C-83A1-F6EECF244321}">
                <p14:modId xmlns:p14="http://schemas.microsoft.com/office/powerpoint/2010/main" val="148611729"/>
              </p:ext>
            </p:extLst>
          </p:nvPr>
        </p:nvGraphicFramePr>
        <p:xfrm>
          <a:off x="7436052" y="1486630"/>
          <a:ext cx="443938" cy="504000"/>
        </p:xfrm>
        <a:graphic>
          <a:graphicData uri="http://schemas.openxmlformats.org/presentationml/2006/ole">
            <mc:AlternateContent xmlns:mc="http://schemas.openxmlformats.org/markup-compatibility/2006">
              <mc:Choice xmlns:v="urn:schemas-microsoft-com:vml" Requires="v">
                <p:oleObj spid="_x0000_s27749" name="Visio" r:id="rId9" imgW="3561172" imgH="4347469" progId="">
                  <p:embed/>
                </p:oleObj>
              </mc:Choice>
              <mc:Fallback>
                <p:oleObj name="Visio" r:id="rId9" imgW="3561172" imgH="4347469" progId="">
                  <p:embed/>
                  <p:pic>
                    <p:nvPicPr>
                      <p:cNvPr id="0" name="Picture 89"/>
                      <p:cNvPicPr>
                        <a:picLocks noChangeAspect="1" noChangeArrowheads="1"/>
                      </p:cNvPicPr>
                      <p:nvPr/>
                    </p:nvPicPr>
                    <p:blipFill>
                      <a:blip r:embed="rId10">
                        <a:extLst>
                          <a:ext uri="{28A0092B-C50C-407E-A947-70E740481C1C}">
                            <a14:useLocalDpi xmlns:a14="http://schemas.microsoft.com/office/drawing/2010/main" val="0"/>
                          </a:ext>
                        </a:extLst>
                      </a:blip>
                      <a:srcRect l="4546" t="3947" r="4546" b="11403"/>
                      <a:stretch>
                        <a:fillRect/>
                      </a:stretch>
                    </p:blipFill>
                    <p:spPr bwMode="auto">
                      <a:xfrm>
                        <a:off x="7436052" y="1486630"/>
                        <a:ext cx="443938" cy="504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22" name="Text Box 399"/>
          <p:cNvSpPr txBox="1">
            <a:spLocks noChangeArrowheads="1"/>
          </p:cNvSpPr>
          <p:nvPr/>
        </p:nvSpPr>
        <p:spPr bwMode="auto">
          <a:xfrm>
            <a:off x="7471795" y="1099579"/>
            <a:ext cx="53091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900" b="1" dirty="0">
                <a:latin typeface="微软雅黑" pitchFamily="34" charset="-122"/>
                <a:ea typeface="微软雅黑" pitchFamily="34" charset="-122"/>
              </a:rPr>
              <a:t>用户</a:t>
            </a:r>
            <a:endParaRPr kumimoji="1" lang="en-US" altLang="zh-CN" sz="900" b="1" dirty="0">
              <a:latin typeface="微软雅黑" pitchFamily="34" charset="-122"/>
              <a:ea typeface="微软雅黑" pitchFamily="34" charset="-122"/>
            </a:endParaRPr>
          </a:p>
          <a:p>
            <a:pPr algn="ctr" eaLnBrk="1" hangingPunct="1"/>
            <a:r>
              <a:rPr kumimoji="1" lang="zh-CN" altLang="en-US" sz="900" b="1" dirty="0">
                <a:latin typeface="微软雅黑" pitchFamily="34" charset="-122"/>
                <a:ea typeface="微软雅黑" pitchFamily="34" charset="-122"/>
              </a:rPr>
              <a:t>收件人</a:t>
            </a:r>
          </a:p>
        </p:txBody>
      </p:sp>
    </p:spTree>
    <p:extLst>
      <p:ext uri="{BB962C8B-B14F-4D97-AF65-F5344CB8AC3E}">
        <p14:creationId xmlns:p14="http://schemas.microsoft.com/office/powerpoint/2010/main" val="2095328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repeatCount="3000" fill="hold" grpId="0" nodeType="withEffect">
                                  <p:stCondLst>
                                    <p:cond delay="0"/>
                                  </p:stCondLst>
                                  <p:childTnLst>
                                    <p:set>
                                      <p:cBhvr>
                                        <p:cTn id="6" dur="1" fill="hold">
                                          <p:stCondLst>
                                            <p:cond delay="0"/>
                                          </p:stCondLst>
                                        </p:cTn>
                                        <p:tgtEl>
                                          <p:spTgt spid="353"/>
                                        </p:tgtEl>
                                        <p:attrNameLst>
                                          <p:attrName>style.visibility</p:attrName>
                                        </p:attrNameLst>
                                      </p:cBhvr>
                                      <p:to>
                                        <p:strVal val="visible"/>
                                      </p:to>
                                    </p:set>
                                    <p:animEffect transition="in" filter="wipe(left)">
                                      <p:cBhvr>
                                        <p:cTn id="7" dur="1000"/>
                                        <p:tgtEl>
                                          <p:spTgt spid="3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3" grpId="0" animBg="1"/>
    </p:bld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4"/>
          <p:cNvSpPr/>
          <p:nvPr/>
        </p:nvSpPr>
        <p:spPr>
          <a:xfrm>
            <a:off x="556963" y="1057072"/>
            <a:ext cx="8048776" cy="331493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AutoShape 5"/>
          <p:cNvSpPr>
            <a:spLocks noChangeArrowheads="1"/>
          </p:cNvSpPr>
          <p:nvPr/>
        </p:nvSpPr>
        <p:spPr bwMode="auto">
          <a:xfrm>
            <a:off x="556963" y="633865"/>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7" name="Rectangle 6"/>
          <p:cNvSpPr>
            <a:spLocks noChangeArrowheads="1"/>
          </p:cNvSpPr>
          <p:nvPr/>
        </p:nvSpPr>
        <p:spPr bwMode="auto">
          <a:xfrm>
            <a:off x="3334858" y="600654"/>
            <a:ext cx="249299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两种不同的通信方式</a:t>
            </a:r>
          </a:p>
        </p:txBody>
      </p:sp>
      <p:graphicFrame>
        <p:nvGraphicFramePr>
          <p:cNvPr id="8" name="Object 383"/>
          <p:cNvGraphicFramePr>
            <a:graphicFrameLocks noChangeAspect="1"/>
          </p:cNvGraphicFramePr>
          <p:nvPr>
            <p:extLst>
              <p:ext uri="{D42A27DB-BD31-4B8C-83A1-F6EECF244321}">
                <p14:modId xmlns:p14="http://schemas.microsoft.com/office/powerpoint/2010/main" val="3790318932"/>
              </p:ext>
            </p:extLst>
          </p:nvPr>
        </p:nvGraphicFramePr>
        <p:xfrm>
          <a:off x="3846905" y="3061396"/>
          <a:ext cx="1597512" cy="842777"/>
        </p:xfrm>
        <a:graphic>
          <a:graphicData uri="http://schemas.openxmlformats.org/presentationml/2006/ole">
            <mc:AlternateContent xmlns:mc="http://schemas.openxmlformats.org/markup-compatibility/2006">
              <mc:Choice xmlns:v="urn:schemas-microsoft-com:vml" Requires="v">
                <p:oleObj spid="_x0000_s28770" name="VISIO" r:id="rId3" imgW="1687068" imgH="964692" progId="">
                  <p:embed/>
                </p:oleObj>
              </mc:Choice>
              <mc:Fallback>
                <p:oleObj name="VISIO" r:id="rId3" imgW="1687068" imgH="964692" progId="">
                  <p:embed/>
                  <p:pic>
                    <p:nvPicPr>
                      <p:cNvPr id="0" name="Picture 8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46905" y="3061396"/>
                        <a:ext cx="1597512" cy="842777"/>
                      </a:xfrm>
                      <a:prstGeom prst="rect">
                        <a:avLst/>
                      </a:prstGeom>
                      <a:noFill/>
                      <a:ln>
                        <a:noFill/>
                      </a:ln>
                      <a:effectLst>
                        <a:outerShdw dist="25400" dir="54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graphicFrame>
        <p:nvGraphicFramePr>
          <p:cNvPr id="9" name="Object 383"/>
          <p:cNvGraphicFramePr>
            <a:graphicFrameLocks noChangeAspect="1"/>
          </p:cNvGraphicFramePr>
          <p:nvPr>
            <p:extLst>
              <p:ext uri="{D42A27DB-BD31-4B8C-83A1-F6EECF244321}">
                <p14:modId xmlns:p14="http://schemas.microsoft.com/office/powerpoint/2010/main" val="3708949018"/>
              </p:ext>
            </p:extLst>
          </p:nvPr>
        </p:nvGraphicFramePr>
        <p:xfrm>
          <a:off x="5780655" y="2998336"/>
          <a:ext cx="1597279" cy="842777"/>
        </p:xfrm>
        <a:graphic>
          <a:graphicData uri="http://schemas.openxmlformats.org/presentationml/2006/ole">
            <mc:AlternateContent xmlns:mc="http://schemas.openxmlformats.org/markup-compatibility/2006">
              <mc:Choice xmlns:v="urn:schemas-microsoft-com:vml" Requires="v">
                <p:oleObj spid="_x0000_s28771" name="VISIO" r:id="rId5" imgW="1687068" imgH="964692" progId="">
                  <p:embed/>
                </p:oleObj>
              </mc:Choice>
              <mc:Fallback>
                <p:oleObj name="VISIO" r:id="rId5" imgW="1687068" imgH="964692" progId="">
                  <p:embed/>
                  <p:pic>
                    <p:nvPicPr>
                      <p:cNvPr id="0" name="Picture 8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80655" y="2998336"/>
                        <a:ext cx="1597279" cy="842777"/>
                      </a:xfrm>
                      <a:prstGeom prst="rect">
                        <a:avLst/>
                      </a:prstGeom>
                      <a:noFill/>
                      <a:effectLst>
                        <a:outerShdw dist="25400" dir="5400000" algn="ctr" rotWithShape="0">
                          <a:schemeClr val="bg2"/>
                        </a:outerShdw>
                      </a:effectLst>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 name="Line 3"/>
          <p:cNvSpPr>
            <a:spLocks noChangeShapeType="1"/>
          </p:cNvSpPr>
          <p:nvPr/>
        </p:nvSpPr>
        <p:spPr bwMode="auto">
          <a:xfrm flipH="1" flipV="1">
            <a:off x="2328917" y="3358737"/>
            <a:ext cx="483179" cy="44601"/>
          </a:xfrm>
          <a:prstGeom prst="line">
            <a:avLst/>
          </a:prstGeom>
          <a:noFill/>
          <a:ln w="38100">
            <a:solidFill>
              <a:srgbClr val="0000FF"/>
            </a:solidFill>
            <a:round/>
            <a:headEnd/>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11" name="Freeform 4"/>
          <p:cNvSpPr>
            <a:spLocks/>
          </p:cNvSpPr>
          <p:nvPr/>
        </p:nvSpPr>
        <p:spPr bwMode="auto">
          <a:xfrm>
            <a:off x="6375543" y="3320641"/>
            <a:ext cx="483179" cy="83627"/>
          </a:xfrm>
          <a:custGeom>
            <a:avLst/>
            <a:gdLst>
              <a:gd name="T0" fmla="*/ 2147483646 w 480"/>
              <a:gd name="T1" fmla="*/ 0 h 90"/>
              <a:gd name="T2" fmla="*/ 0 w 480"/>
              <a:gd name="T3" fmla="*/ 2147483646 h 90"/>
              <a:gd name="T4" fmla="*/ 0 60000 65536"/>
              <a:gd name="T5" fmla="*/ 0 60000 65536"/>
            </a:gdLst>
            <a:ahLst/>
            <a:cxnLst>
              <a:cxn ang="T4">
                <a:pos x="T0" y="T1"/>
              </a:cxn>
              <a:cxn ang="T5">
                <a:pos x="T2" y="T3"/>
              </a:cxn>
            </a:cxnLst>
            <a:rect l="0" t="0" r="r" b="b"/>
            <a:pathLst>
              <a:path w="480" h="90">
                <a:moveTo>
                  <a:pt x="480" y="0"/>
                </a:moveTo>
                <a:lnTo>
                  <a:pt x="0" y="90"/>
                </a:lnTo>
              </a:path>
            </a:pathLst>
          </a:custGeom>
          <a:noFill/>
          <a:ln w="38100" cmpd="sng">
            <a:solidFill>
              <a:srgbClr val="0000FF"/>
            </a:solidFill>
            <a:round/>
            <a:headEnd type="none" w="med" len="med"/>
            <a:tailEnd type="none" w="sm"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12" name="Line 5"/>
          <p:cNvSpPr>
            <a:spLocks noChangeShapeType="1"/>
          </p:cNvSpPr>
          <p:nvPr/>
        </p:nvSpPr>
        <p:spPr bwMode="auto">
          <a:xfrm flipH="1" flipV="1">
            <a:off x="5360866" y="3447939"/>
            <a:ext cx="495259" cy="0"/>
          </a:xfrm>
          <a:prstGeom prst="line">
            <a:avLst/>
          </a:prstGeom>
          <a:noFill/>
          <a:ln w="38100">
            <a:solidFill>
              <a:srgbClr val="0000FF"/>
            </a:solidFill>
            <a:round/>
            <a:headEnd/>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13" name="Line 6"/>
          <p:cNvSpPr>
            <a:spLocks noChangeShapeType="1"/>
          </p:cNvSpPr>
          <p:nvPr/>
        </p:nvSpPr>
        <p:spPr bwMode="auto">
          <a:xfrm flipH="1" flipV="1">
            <a:off x="3440229" y="3440506"/>
            <a:ext cx="495259" cy="0"/>
          </a:xfrm>
          <a:prstGeom prst="line">
            <a:avLst/>
          </a:prstGeom>
          <a:noFill/>
          <a:ln w="38100">
            <a:solidFill>
              <a:srgbClr val="0000FF"/>
            </a:solidFill>
            <a:round/>
            <a:headEnd/>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14" name="Text Box 7"/>
          <p:cNvSpPr txBox="1">
            <a:spLocks noChangeArrowheads="1"/>
          </p:cNvSpPr>
          <p:nvPr/>
        </p:nvSpPr>
        <p:spPr bwMode="auto">
          <a:xfrm>
            <a:off x="1700784" y="2878345"/>
            <a:ext cx="530915"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900" b="1">
                <a:latin typeface="微软雅黑" pitchFamily="34" charset="-122"/>
                <a:ea typeface="微软雅黑" pitchFamily="34" charset="-122"/>
              </a:rPr>
              <a:t>发送方</a:t>
            </a:r>
          </a:p>
        </p:txBody>
      </p:sp>
      <p:sp>
        <p:nvSpPr>
          <p:cNvPr id="15" name="Text Box 8"/>
          <p:cNvSpPr txBox="1">
            <a:spLocks noChangeArrowheads="1"/>
          </p:cNvSpPr>
          <p:nvPr/>
        </p:nvSpPr>
        <p:spPr bwMode="auto">
          <a:xfrm>
            <a:off x="2324891" y="3967357"/>
            <a:ext cx="646331"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900" b="1">
                <a:solidFill>
                  <a:srgbClr val="0000FF"/>
                </a:solidFill>
                <a:latin typeface="微软雅黑" pitchFamily="34" charset="-122"/>
                <a:ea typeface="微软雅黑" pitchFamily="34" charset="-122"/>
              </a:rPr>
              <a:t>邮件缓存</a:t>
            </a:r>
          </a:p>
        </p:txBody>
      </p:sp>
      <p:sp>
        <p:nvSpPr>
          <p:cNvPr id="16" name="Text Box 9"/>
          <p:cNvSpPr txBox="1">
            <a:spLocks noChangeArrowheads="1"/>
          </p:cNvSpPr>
          <p:nvPr/>
        </p:nvSpPr>
        <p:spPr bwMode="auto">
          <a:xfrm>
            <a:off x="5131356" y="3985011"/>
            <a:ext cx="76174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900" b="1">
                <a:latin typeface="微软雅黑" pitchFamily="34" charset="-122"/>
                <a:ea typeface="微软雅黑" pitchFamily="34" charset="-122"/>
              </a:rPr>
              <a:t>   </a:t>
            </a:r>
            <a:r>
              <a:rPr kumimoji="1" lang="zh-CN" altLang="en-US" sz="900" b="1">
                <a:latin typeface="微软雅黑" pitchFamily="34" charset="-122"/>
                <a:ea typeface="微软雅黑" pitchFamily="34" charset="-122"/>
              </a:rPr>
              <a:t>接收方</a:t>
            </a:r>
          </a:p>
          <a:p>
            <a:pPr algn="ctr" eaLnBrk="1" hangingPunct="1"/>
            <a:r>
              <a:rPr kumimoji="1" lang="zh-CN" altLang="en-US" sz="900" b="1">
                <a:latin typeface="微软雅黑" pitchFamily="34" charset="-122"/>
                <a:ea typeface="微软雅黑" pitchFamily="34" charset="-122"/>
              </a:rPr>
              <a:t>邮件服务器</a:t>
            </a:r>
          </a:p>
        </p:txBody>
      </p:sp>
      <p:sp>
        <p:nvSpPr>
          <p:cNvPr id="17" name="Oval 10"/>
          <p:cNvSpPr>
            <a:spLocks noChangeArrowheads="1"/>
          </p:cNvSpPr>
          <p:nvPr/>
        </p:nvSpPr>
        <p:spPr bwMode="auto">
          <a:xfrm>
            <a:off x="5662853" y="3045600"/>
            <a:ext cx="822411" cy="759149"/>
          </a:xfrm>
          <a:prstGeom prst="ellipse">
            <a:avLst/>
          </a:prstGeom>
          <a:solidFill>
            <a:srgbClr val="00FFCC"/>
          </a:solidFill>
          <a:ln w="9525">
            <a:solidFill>
              <a:schemeClr val="tx1"/>
            </a:solidFill>
            <a:round/>
            <a:headEnd/>
            <a:tailEnd/>
          </a:ln>
          <a:effectLst/>
        </p:spPr>
        <p:txBody>
          <a:bodyPr wrap="none" anchor="ctr"/>
          <a:lstStyle/>
          <a:p>
            <a:pPr algn="ctr" eaLnBrk="1" hangingPunct="1"/>
            <a:endParaRPr lang="zh-CN" altLang="en-US" sz="900" b="1">
              <a:latin typeface="微软雅黑" pitchFamily="34" charset="-122"/>
              <a:ea typeface="微软雅黑" pitchFamily="34" charset="-122"/>
            </a:endParaRPr>
          </a:p>
        </p:txBody>
      </p:sp>
      <p:grpSp>
        <p:nvGrpSpPr>
          <p:cNvPr id="18" name="Group 11"/>
          <p:cNvGrpSpPr>
            <a:grpSpLocks/>
          </p:cNvGrpSpPr>
          <p:nvPr/>
        </p:nvGrpSpPr>
        <p:grpSpPr bwMode="auto">
          <a:xfrm>
            <a:off x="5905450" y="3109714"/>
            <a:ext cx="289908" cy="267607"/>
            <a:chOff x="2351" y="2975"/>
            <a:chExt cx="481" cy="433"/>
          </a:xfrm>
          <a:effectLst/>
        </p:grpSpPr>
        <p:sp>
          <p:nvSpPr>
            <p:cNvPr id="19" name="Rectangle 12"/>
            <p:cNvSpPr>
              <a:spLocks noChangeArrowheads="1"/>
            </p:cNvSpPr>
            <p:nvPr/>
          </p:nvSpPr>
          <p:spPr bwMode="auto">
            <a:xfrm rot="-5400000">
              <a:off x="2376" y="2952"/>
              <a:ext cx="432" cy="480"/>
            </a:xfrm>
            <a:prstGeom prst="rect">
              <a:avLst/>
            </a:prstGeom>
            <a:solidFill>
              <a:srgbClr val="CCECFF"/>
            </a:solidFill>
            <a:ln w="19050">
              <a:solidFill>
                <a:schemeClr val="tx1"/>
              </a:solidFill>
              <a:miter lim="800000"/>
              <a:headEnd/>
              <a:tailEnd/>
            </a:ln>
            <a:effectLst>
              <a:outerShdw dist="35921" dir="2700000" algn="ctr" rotWithShape="0">
                <a:schemeClr val="bg2"/>
              </a:outerShdw>
            </a:effectLst>
          </p:spPr>
          <p:txBody>
            <a:bodyPr wrap="none" anchor="ctr"/>
            <a:lstStyle/>
            <a:p>
              <a:pPr algn="ctr" eaLnBrk="1" hangingPunct="1"/>
              <a:endParaRPr lang="zh-CN" altLang="en-US" sz="900" b="1">
                <a:latin typeface="微软雅黑" pitchFamily="34" charset="-122"/>
                <a:ea typeface="微软雅黑" pitchFamily="34" charset="-122"/>
              </a:endParaRPr>
            </a:p>
          </p:txBody>
        </p:sp>
        <p:sp>
          <p:nvSpPr>
            <p:cNvPr id="20" name="Line 13"/>
            <p:cNvSpPr>
              <a:spLocks noChangeShapeType="1"/>
            </p:cNvSpPr>
            <p:nvPr/>
          </p:nvSpPr>
          <p:spPr bwMode="auto">
            <a:xfrm rot="10800000">
              <a:off x="2351" y="3321"/>
              <a:ext cx="48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21" name="Line 14"/>
            <p:cNvSpPr>
              <a:spLocks noChangeShapeType="1"/>
            </p:cNvSpPr>
            <p:nvPr/>
          </p:nvSpPr>
          <p:spPr bwMode="auto">
            <a:xfrm rot="10800000">
              <a:off x="2351" y="3234"/>
              <a:ext cx="48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22" name="Line 15"/>
            <p:cNvSpPr>
              <a:spLocks noChangeShapeType="1"/>
            </p:cNvSpPr>
            <p:nvPr/>
          </p:nvSpPr>
          <p:spPr bwMode="auto">
            <a:xfrm rot="10800000">
              <a:off x="2351" y="3148"/>
              <a:ext cx="48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23" name="Line 16"/>
            <p:cNvSpPr>
              <a:spLocks noChangeShapeType="1"/>
            </p:cNvSpPr>
            <p:nvPr/>
          </p:nvSpPr>
          <p:spPr bwMode="auto">
            <a:xfrm rot="10800000">
              <a:off x="2351" y="3061"/>
              <a:ext cx="48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24" name="Line 17"/>
            <p:cNvSpPr>
              <a:spLocks noChangeShapeType="1"/>
            </p:cNvSpPr>
            <p:nvPr/>
          </p:nvSpPr>
          <p:spPr bwMode="auto">
            <a:xfrm rot="5400000">
              <a:off x="2519" y="3191"/>
              <a:ext cx="43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25" name="Line 18"/>
            <p:cNvSpPr>
              <a:spLocks noChangeShapeType="1"/>
            </p:cNvSpPr>
            <p:nvPr/>
          </p:nvSpPr>
          <p:spPr bwMode="auto">
            <a:xfrm rot="5400000">
              <a:off x="2423" y="3191"/>
              <a:ext cx="43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26" name="Line 19"/>
            <p:cNvSpPr>
              <a:spLocks noChangeShapeType="1"/>
            </p:cNvSpPr>
            <p:nvPr/>
          </p:nvSpPr>
          <p:spPr bwMode="auto">
            <a:xfrm rot="5400000">
              <a:off x="2327" y="3191"/>
              <a:ext cx="43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27" name="Line 20"/>
            <p:cNvSpPr>
              <a:spLocks noChangeShapeType="1"/>
            </p:cNvSpPr>
            <p:nvPr/>
          </p:nvSpPr>
          <p:spPr bwMode="auto">
            <a:xfrm rot="5400000">
              <a:off x="2231" y="3191"/>
              <a:ext cx="43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grpSp>
      <p:grpSp>
        <p:nvGrpSpPr>
          <p:cNvPr id="28" name="Group 21"/>
          <p:cNvGrpSpPr>
            <a:grpSpLocks/>
          </p:cNvGrpSpPr>
          <p:nvPr/>
        </p:nvGrpSpPr>
        <p:grpSpPr bwMode="auto">
          <a:xfrm>
            <a:off x="5839013" y="3433072"/>
            <a:ext cx="463047" cy="267607"/>
            <a:chOff x="1296" y="768"/>
            <a:chExt cx="556" cy="336"/>
          </a:xfrm>
          <a:effectLst/>
        </p:grpSpPr>
        <p:sp>
          <p:nvSpPr>
            <p:cNvPr id="29" name="Rectangle 22"/>
            <p:cNvSpPr>
              <a:spLocks noChangeArrowheads="1"/>
            </p:cNvSpPr>
            <p:nvPr/>
          </p:nvSpPr>
          <p:spPr bwMode="auto">
            <a:xfrm>
              <a:off x="1296" y="768"/>
              <a:ext cx="556" cy="336"/>
            </a:xfrm>
            <a:prstGeom prst="rect">
              <a:avLst/>
            </a:prstGeom>
            <a:solidFill>
              <a:srgbClr val="FFFF99"/>
            </a:solidFill>
            <a:ln w="12700">
              <a:solidFill>
                <a:schemeClr val="tx1"/>
              </a:solidFill>
              <a:miter lim="800000"/>
              <a:headEnd/>
              <a:tailEnd/>
            </a:ln>
            <a:effectLst>
              <a:outerShdw dist="35921" dir="2700000" algn="ctr" rotWithShape="0">
                <a:schemeClr val="bg2"/>
              </a:outerShdw>
            </a:effectLst>
          </p:spPr>
          <p:txBody>
            <a:bodyPr wrap="none" anchor="ctr"/>
            <a:lstStyle/>
            <a:p>
              <a:pPr algn="ctr" eaLnBrk="1" hangingPunct="1"/>
              <a:endParaRPr kumimoji="1" lang="zh-CN" altLang="zh-CN" sz="900" b="1">
                <a:latin typeface="微软雅黑" pitchFamily="34" charset="-122"/>
                <a:ea typeface="微软雅黑" pitchFamily="34" charset="-122"/>
              </a:endParaRPr>
            </a:p>
          </p:txBody>
        </p:sp>
        <p:grpSp>
          <p:nvGrpSpPr>
            <p:cNvPr id="30" name="Group 23"/>
            <p:cNvGrpSpPr>
              <a:grpSpLocks/>
            </p:cNvGrpSpPr>
            <p:nvPr/>
          </p:nvGrpSpPr>
          <p:grpSpPr bwMode="auto">
            <a:xfrm>
              <a:off x="1367" y="829"/>
              <a:ext cx="393" cy="214"/>
              <a:chOff x="2928" y="3744"/>
              <a:chExt cx="528" cy="336"/>
            </a:xfrm>
          </p:grpSpPr>
          <p:grpSp>
            <p:nvGrpSpPr>
              <p:cNvPr id="31" name="Group 24"/>
              <p:cNvGrpSpPr>
                <a:grpSpLocks/>
              </p:cNvGrpSpPr>
              <p:nvPr/>
            </p:nvGrpSpPr>
            <p:grpSpPr bwMode="auto">
              <a:xfrm>
                <a:off x="3024" y="3744"/>
                <a:ext cx="432" cy="240"/>
                <a:chOff x="2736" y="3648"/>
                <a:chExt cx="432" cy="240"/>
              </a:xfrm>
            </p:grpSpPr>
            <p:grpSp>
              <p:nvGrpSpPr>
                <p:cNvPr id="46" name="Group 25"/>
                <p:cNvGrpSpPr>
                  <a:grpSpLocks/>
                </p:cNvGrpSpPr>
                <p:nvPr/>
              </p:nvGrpSpPr>
              <p:grpSpPr bwMode="auto">
                <a:xfrm>
                  <a:off x="2736" y="3648"/>
                  <a:ext cx="432" cy="240"/>
                  <a:chOff x="2592" y="3504"/>
                  <a:chExt cx="576" cy="384"/>
                </a:xfrm>
              </p:grpSpPr>
              <p:sp>
                <p:nvSpPr>
                  <p:cNvPr id="48" name="Rectangle 26"/>
                  <p:cNvSpPr>
                    <a:spLocks noChangeArrowheads="1"/>
                  </p:cNvSpPr>
                  <p:nvPr/>
                </p:nvSpPr>
                <p:spPr bwMode="auto">
                  <a:xfrm>
                    <a:off x="2592" y="3504"/>
                    <a:ext cx="576" cy="384"/>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en-US" sz="900" b="1">
                      <a:latin typeface="微软雅黑" pitchFamily="34" charset="-122"/>
                      <a:ea typeface="微软雅黑" pitchFamily="34" charset="-122"/>
                    </a:endParaRPr>
                  </a:p>
                </p:txBody>
              </p:sp>
              <p:sp>
                <p:nvSpPr>
                  <p:cNvPr id="49" name="Freeform 27"/>
                  <p:cNvSpPr>
                    <a:spLocks/>
                  </p:cNvSpPr>
                  <p:nvPr/>
                </p:nvSpPr>
                <p:spPr bwMode="auto">
                  <a:xfrm>
                    <a:off x="2592" y="3504"/>
                    <a:ext cx="576" cy="240"/>
                  </a:xfrm>
                  <a:custGeom>
                    <a:avLst/>
                    <a:gdLst>
                      <a:gd name="T0" fmla="*/ 0 w 576"/>
                      <a:gd name="T1" fmla="*/ 0 h 240"/>
                      <a:gd name="T2" fmla="*/ 288 w 576"/>
                      <a:gd name="T3" fmla="*/ 240 h 240"/>
                      <a:gd name="T4" fmla="*/ 576 w 576"/>
                      <a:gd name="T5" fmla="*/ 0 h 240"/>
                      <a:gd name="T6" fmla="*/ 0 60000 65536"/>
                      <a:gd name="T7" fmla="*/ 0 60000 65536"/>
                      <a:gd name="T8" fmla="*/ 0 60000 65536"/>
                    </a:gdLst>
                    <a:ahLst/>
                    <a:cxnLst>
                      <a:cxn ang="T6">
                        <a:pos x="T0" y="T1"/>
                      </a:cxn>
                      <a:cxn ang="T7">
                        <a:pos x="T2" y="T3"/>
                      </a:cxn>
                      <a:cxn ang="T8">
                        <a:pos x="T4" y="T5"/>
                      </a:cxn>
                    </a:cxnLst>
                    <a:rect l="0" t="0" r="r" b="b"/>
                    <a:pathLst>
                      <a:path w="576" h="240">
                        <a:moveTo>
                          <a:pt x="0" y="0"/>
                        </a:moveTo>
                        <a:lnTo>
                          <a:pt x="288" y="240"/>
                        </a:lnTo>
                        <a:lnTo>
                          <a:pt x="576" y="0"/>
                        </a:lnTo>
                      </a:path>
                    </a:pathLst>
                  </a:custGeom>
                  <a:solidFill>
                    <a:srgbClr val="FFFF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50" name="Line 28"/>
                  <p:cNvSpPr>
                    <a:spLocks noChangeShapeType="1"/>
                  </p:cNvSpPr>
                  <p:nvPr/>
                </p:nvSpPr>
                <p:spPr bwMode="auto">
                  <a:xfrm flipV="1">
                    <a:off x="2592" y="3704"/>
                    <a:ext cx="232" cy="18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51" name="Line 29"/>
                  <p:cNvSpPr>
                    <a:spLocks noChangeShapeType="1"/>
                  </p:cNvSpPr>
                  <p:nvPr/>
                </p:nvSpPr>
                <p:spPr bwMode="auto">
                  <a:xfrm flipH="1" flipV="1">
                    <a:off x="2936" y="3704"/>
                    <a:ext cx="232" cy="18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grpSp>
            <p:sp>
              <p:nvSpPr>
                <p:cNvPr id="47" name="Line 30"/>
                <p:cNvSpPr>
                  <a:spLocks noChangeShapeType="1"/>
                </p:cNvSpPr>
                <p:nvPr/>
              </p:nvSpPr>
              <p:spPr bwMode="auto">
                <a:xfrm>
                  <a:off x="2736" y="3648"/>
                  <a:ext cx="42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grpSp>
          <p:grpSp>
            <p:nvGrpSpPr>
              <p:cNvPr id="32" name="Group 31"/>
              <p:cNvGrpSpPr>
                <a:grpSpLocks/>
              </p:cNvGrpSpPr>
              <p:nvPr/>
            </p:nvGrpSpPr>
            <p:grpSpPr bwMode="auto">
              <a:xfrm>
                <a:off x="2976" y="3792"/>
                <a:ext cx="432" cy="240"/>
                <a:chOff x="2736" y="3648"/>
                <a:chExt cx="432" cy="240"/>
              </a:xfrm>
            </p:grpSpPr>
            <p:grpSp>
              <p:nvGrpSpPr>
                <p:cNvPr id="40" name="Group 32"/>
                <p:cNvGrpSpPr>
                  <a:grpSpLocks/>
                </p:cNvGrpSpPr>
                <p:nvPr/>
              </p:nvGrpSpPr>
              <p:grpSpPr bwMode="auto">
                <a:xfrm>
                  <a:off x="2736" y="3648"/>
                  <a:ext cx="432" cy="240"/>
                  <a:chOff x="2592" y="3504"/>
                  <a:chExt cx="576" cy="384"/>
                </a:xfrm>
              </p:grpSpPr>
              <p:sp>
                <p:nvSpPr>
                  <p:cNvPr id="42" name="Rectangle 33"/>
                  <p:cNvSpPr>
                    <a:spLocks noChangeArrowheads="1"/>
                  </p:cNvSpPr>
                  <p:nvPr/>
                </p:nvSpPr>
                <p:spPr bwMode="auto">
                  <a:xfrm>
                    <a:off x="2592" y="3504"/>
                    <a:ext cx="576" cy="384"/>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en-US" sz="900" b="1">
                      <a:latin typeface="微软雅黑" pitchFamily="34" charset="-122"/>
                      <a:ea typeface="微软雅黑" pitchFamily="34" charset="-122"/>
                    </a:endParaRPr>
                  </a:p>
                </p:txBody>
              </p:sp>
              <p:sp>
                <p:nvSpPr>
                  <p:cNvPr id="43" name="Freeform 34"/>
                  <p:cNvSpPr>
                    <a:spLocks/>
                  </p:cNvSpPr>
                  <p:nvPr/>
                </p:nvSpPr>
                <p:spPr bwMode="auto">
                  <a:xfrm>
                    <a:off x="2592" y="3504"/>
                    <a:ext cx="576" cy="240"/>
                  </a:xfrm>
                  <a:custGeom>
                    <a:avLst/>
                    <a:gdLst>
                      <a:gd name="T0" fmla="*/ 0 w 576"/>
                      <a:gd name="T1" fmla="*/ 0 h 240"/>
                      <a:gd name="T2" fmla="*/ 288 w 576"/>
                      <a:gd name="T3" fmla="*/ 240 h 240"/>
                      <a:gd name="T4" fmla="*/ 576 w 576"/>
                      <a:gd name="T5" fmla="*/ 0 h 240"/>
                      <a:gd name="T6" fmla="*/ 0 60000 65536"/>
                      <a:gd name="T7" fmla="*/ 0 60000 65536"/>
                      <a:gd name="T8" fmla="*/ 0 60000 65536"/>
                    </a:gdLst>
                    <a:ahLst/>
                    <a:cxnLst>
                      <a:cxn ang="T6">
                        <a:pos x="T0" y="T1"/>
                      </a:cxn>
                      <a:cxn ang="T7">
                        <a:pos x="T2" y="T3"/>
                      </a:cxn>
                      <a:cxn ang="T8">
                        <a:pos x="T4" y="T5"/>
                      </a:cxn>
                    </a:cxnLst>
                    <a:rect l="0" t="0" r="r" b="b"/>
                    <a:pathLst>
                      <a:path w="576" h="240">
                        <a:moveTo>
                          <a:pt x="0" y="0"/>
                        </a:moveTo>
                        <a:lnTo>
                          <a:pt x="288" y="240"/>
                        </a:lnTo>
                        <a:lnTo>
                          <a:pt x="576" y="0"/>
                        </a:lnTo>
                      </a:path>
                    </a:pathLst>
                  </a:custGeom>
                  <a:solidFill>
                    <a:srgbClr val="FFFF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44" name="Line 35"/>
                  <p:cNvSpPr>
                    <a:spLocks noChangeShapeType="1"/>
                  </p:cNvSpPr>
                  <p:nvPr/>
                </p:nvSpPr>
                <p:spPr bwMode="auto">
                  <a:xfrm flipV="1">
                    <a:off x="2592" y="3704"/>
                    <a:ext cx="232" cy="18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45" name="Line 36"/>
                  <p:cNvSpPr>
                    <a:spLocks noChangeShapeType="1"/>
                  </p:cNvSpPr>
                  <p:nvPr/>
                </p:nvSpPr>
                <p:spPr bwMode="auto">
                  <a:xfrm flipH="1" flipV="1">
                    <a:off x="2936" y="3704"/>
                    <a:ext cx="232" cy="18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grpSp>
            <p:sp>
              <p:nvSpPr>
                <p:cNvPr id="41" name="Line 37"/>
                <p:cNvSpPr>
                  <a:spLocks noChangeShapeType="1"/>
                </p:cNvSpPr>
                <p:nvPr/>
              </p:nvSpPr>
              <p:spPr bwMode="auto">
                <a:xfrm>
                  <a:off x="2736" y="3648"/>
                  <a:ext cx="42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grpSp>
          <p:grpSp>
            <p:nvGrpSpPr>
              <p:cNvPr id="33" name="Group 38"/>
              <p:cNvGrpSpPr>
                <a:grpSpLocks/>
              </p:cNvGrpSpPr>
              <p:nvPr/>
            </p:nvGrpSpPr>
            <p:grpSpPr bwMode="auto">
              <a:xfrm>
                <a:off x="2928" y="3840"/>
                <a:ext cx="432" cy="240"/>
                <a:chOff x="2736" y="3648"/>
                <a:chExt cx="432" cy="240"/>
              </a:xfrm>
            </p:grpSpPr>
            <p:grpSp>
              <p:nvGrpSpPr>
                <p:cNvPr id="34" name="Group 39"/>
                <p:cNvGrpSpPr>
                  <a:grpSpLocks/>
                </p:cNvGrpSpPr>
                <p:nvPr/>
              </p:nvGrpSpPr>
              <p:grpSpPr bwMode="auto">
                <a:xfrm>
                  <a:off x="2736" y="3648"/>
                  <a:ext cx="432" cy="240"/>
                  <a:chOff x="2592" y="3504"/>
                  <a:chExt cx="576" cy="384"/>
                </a:xfrm>
              </p:grpSpPr>
              <p:sp>
                <p:nvSpPr>
                  <p:cNvPr id="36" name="Rectangle 40"/>
                  <p:cNvSpPr>
                    <a:spLocks noChangeArrowheads="1"/>
                  </p:cNvSpPr>
                  <p:nvPr/>
                </p:nvSpPr>
                <p:spPr bwMode="auto">
                  <a:xfrm>
                    <a:off x="2592" y="3504"/>
                    <a:ext cx="576" cy="384"/>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en-US" sz="900" b="1">
                      <a:latin typeface="微软雅黑" pitchFamily="34" charset="-122"/>
                      <a:ea typeface="微软雅黑" pitchFamily="34" charset="-122"/>
                    </a:endParaRPr>
                  </a:p>
                </p:txBody>
              </p:sp>
              <p:sp>
                <p:nvSpPr>
                  <p:cNvPr id="37" name="Freeform 41"/>
                  <p:cNvSpPr>
                    <a:spLocks/>
                  </p:cNvSpPr>
                  <p:nvPr/>
                </p:nvSpPr>
                <p:spPr bwMode="auto">
                  <a:xfrm>
                    <a:off x="2592" y="3504"/>
                    <a:ext cx="576" cy="240"/>
                  </a:xfrm>
                  <a:custGeom>
                    <a:avLst/>
                    <a:gdLst>
                      <a:gd name="T0" fmla="*/ 0 w 576"/>
                      <a:gd name="T1" fmla="*/ 0 h 240"/>
                      <a:gd name="T2" fmla="*/ 288 w 576"/>
                      <a:gd name="T3" fmla="*/ 240 h 240"/>
                      <a:gd name="T4" fmla="*/ 576 w 576"/>
                      <a:gd name="T5" fmla="*/ 0 h 240"/>
                      <a:gd name="T6" fmla="*/ 0 60000 65536"/>
                      <a:gd name="T7" fmla="*/ 0 60000 65536"/>
                      <a:gd name="T8" fmla="*/ 0 60000 65536"/>
                    </a:gdLst>
                    <a:ahLst/>
                    <a:cxnLst>
                      <a:cxn ang="T6">
                        <a:pos x="T0" y="T1"/>
                      </a:cxn>
                      <a:cxn ang="T7">
                        <a:pos x="T2" y="T3"/>
                      </a:cxn>
                      <a:cxn ang="T8">
                        <a:pos x="T4" y="T5"/>
                      </a:cxn>
                    </a:cxnLst>
                    <a:rect l="0" t="0" r="r" b="b"/>
                    <a:pathLst>
                      <a:path w="576" h="240">
                        <a:moveTo>
                          <a:pt x="0" y="0"/>
                        </a:moveTo>
                        <a:lnTo>
                          <a:pt x="288" y="240"/>
                        </a:lnTo>
                        <a:lnTo>
                          <a:pt x="576" y="0"/>
                        </a:lnTo>
                      </a:path>
                    </a:pathLst>
                  </a:custGeom>
                  <a:solidFill>
                    <a:srgbClr val="FFFF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8" name="Line 42"/>
                  <p:cNvSpPr>
                    <a:spLocks noChangeShapeType="1"/>
                  </p:cNvSpPr>
                  <p:nvPr/>
                </p:nvSpPr>
                <p:spPr bwMode="auto">
                  <a:xfrm flipV="1">
                    <a:off x="2592" y="3704"/>
                    <a:ext cx="232" cy="18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9" name="Line 43"/>
                  <p:cNvSpPr>
                    <a:spLocks noChangeShapeType="1"/>
                  </p:cNvSpPr>
                  <p:nvPr/>
                </p:nvSpPr>
                <p:spPr bwMode="auto">
                  <a:xfrm flipH="1" flipV="1">
                    <a:off x="2936" y="3704"/>
                    <a:ext cx="232" cy="18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grpSp>
            <p:sp>
              <p:nvSpPr>
                <p:cNvPr id="35" name="Line 44"/>
                <p:cNvSpPr>
                  <a:spLocks noChangeShapeType="1"/>
                </p:cNvSpPr>
                <p:nvPr/>
              </p:nvSpPr>
              <p:spPr bwMode="auto">
                <a:xfrm>
                  <a:off x="2736" y="3648"/>
                  <a:ext cx="42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grpSp>
        </p:grpSp>
      </p:grpSp>
      <p:grpSp>
        <p:nvGrpSpPr>
          <p:cNvPr id="52" name="Group 45"/>
          <p:cNvGrpSpPr>
            <a:grpSpLocks/>
          </p:cNvGrpSpPr>
          <p:nvPr/>
        </p:nvGrpSpPr>
        <p:grpSpPr bwMode="auto">
          <a:xfrm>
            <a:off x="1900095" y="3171970"/>
            <a:ext cx="560690" cy="593753"/>
            <a:chOff x="246" y="1767"/>
            <a:chExt cx="557" cy="639"/>
          </a:xfrm>
        </p:grpSpPr>
        <p:grpSp>
          <p:nvGrpSpPr>
            <p:cNvPr id="53" name="Group 46"/>
            <p:cNvGrpSpPr>
              <a:grpSpLocks/>
            </p:cNvGrpSpPr>
            <p:nvPr/>
          </p:nvGrpSpPr>
          <p:grpSpPr bwMode="auto">
            <a:xfrm>
              <a:off x="246" y="1943"/>
              <a:ext cx="557" cy="463"/>
              <a:chOff x="246" y="1943"/>
              <a:chExt cx="557" cy="463"/>
            </a:xfrm>
          </p:grpSpPr>
          <p:sp>
            <p:nvSpPr>
              <p:cNvPr id="106" name="Freeform 47"/>
              <p:cNvSpPr>
                <a:spLocks/>
              </p:cNvSpPr>
              <p:nvPr/>
            </p:nvSpPr>
            <p:spPr bwMode="auto">
              <a:xfrm>
                <a:off x="373" y="2005"/>
                <a:ext cx="196" cy="295"/>
              </a:xfrm>
              <a:custGeom>
                <a:avLst/>
                <a:gdLst>
                  <a:gd name="T0" fmla="*/ 0 w 982"/>
                  <a:gd name="T1" fmla="*/ 0 h 1477"/>
                  <a:gd name="T2" fmla="*/ 0 w 982"/>
                  <a:gd name="T3" fmla="*/ 0 h 1477"/>
                  <a:gd name="T4" fmla="*/ 0 w 982"/>
                  <a:gd name="T5" fmla="*/ 0 h 1477"/>
                  <a:gd name="T6" fmla="*/ 0 w 982"/>
                  <a:gd name="T7" fmla="*/ 0 h 147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82" h="1477">
                    <a:moveTo>
                      <a:pt x="652" y="26"/>
                    </a:moveTo>
                    <a:lnTo>
                      <a:pt x="982" y="1347"/>
                    </a:lnTo>
                    <a:lnTo>
                      <a:pt x="0" y="1477"/>
                    </a:lnTo>
                    <a:lnTo>
                      <a:pt x="252" y="0"/>
                    </a:lnTo>
                  </a:path>
                </a:pathLst>
              </a:custGeom>
              <a:noFill/>
              <a:ln w="174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a:endParaRPr lang="zh-CN" altLang="en-US" sz="900" b="1">
                  <a:latin typeface="微软雅黑" pitchFamily="34" charset="-122"/>
                  <a:ea typeface="微软雅黑" pitchFamily="34" charset="-122"/>
                </a:endParaRPr>
              </a:p>
            </p:txBody>
          </p:sp>
          <p:grpSp>
            <p:nvGrpSpPr>
              <p:cNvPr id="107" name="Group 48"/>
              <p:cNvGrpSpPr>
                <a:grpSpLocks/>
              </p:cNvGrpSpPr>
              <p:nvPr/>
            </p:nvGrpSpPr>
            <p:grpSpPr bwMode="auto">
              <a:xfrm>
                <a:off x="246" y="1943"/>
                <a:ext cx="551" cy="121"/>
                <a:chOff x="246" y="1943"/>
                <a:chExt cx="551" cy="121"/>
              </a:xfrm>
            </p:grpSpPr>
            <p:sp>
              <p:nvSpPr>
                <p:cNvPr id="109" name="Freeform 49"/>
                <p:cNvSpPr>
                  <a:spLocks/>
                </p:cNvSpPr>
                <p:nvPr/>
              </p:nvSpPr>
              <p:spPr bwMode="auto">
                <a:xfrm>
                  <a:off x="246" y="1943"/>
                  <a:ext cx="551" cy="104"/>
                </a:xfrm>
                <a:custGeom>
                  <a:avLst/>
                  <a:gdLst>
                    <a:gd name="T0" fmla="*/ 0 w 2751"/>
                    <a:gd name="T1" fmla="*/ 0 h 522"/>
                    <a:gd name="T2" fmla="*/ 0 w 2751"/>
                    <a:gd name="T3" fmla="*/ 0 h 522"/>
                    <a:gd name="T4" fmla="*/ 0 w 2751"/>
                    <a:gd name="T5" fmla="*/ 0 h 522"/>
                    <a:gd name="T6" fmla="*/ 0 w 2751"/>
                    <a:gd name="T7" fmla="*/ 0 h 522"/>
                    <a:gd name="T8" fmla="*/ 0 w 2751"/>
                    <a:gd name="T9" fmla="*/ 0 h 52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751" h="522">
                      <a:moveTo>
                        <a:pt x="2751" y="270"/>
                      </a:moveTo>
                      <a:lnTo>
                        <a:pt x="1016" y="522"/>
                      </a:lnTo>
                      <a:lnTo>
                        <a:pt x="0" y="132"/>
                      </a:lnTo>
                      <a:lnTo>
                        <a:pt x="1302" y="0"/>
                      </a:lnTo>
                      <a:lnTo>
                        <a:pt x="2751" y="270"/>
                      </a:lnTo>
                      <a:close/>
                    </a:path>
                  </a:pathLst>
                </a:custGeom>
                <a:solidFill>
                  <a:srgbClr val="FFFFFF"/>
                </a:solidFill>
                <a:ln w="3175">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110" name="Freeform 50"/>
                <p:cNvSpPr>
                  <a:spLocks/>
                </p:cNvSpPr>
                <p:nvPr/>
              </p:nvSpPr>
              <p:spPr bwMode="auto">
                <a:xfrm>
                  <a:off x="450" y="1997"/>
                  <a:ext cx="345" cy="67"/>
                </a:xfrm>
                <a:custGeom>
                  <a:avLst/>
                  <a:gdLst>
                    <a:gd name="T0" fmla="*/ 0 w 1728"/>
                    <a:gd name="T1" fmla="*/ 0 h 337"/>
                    <a:gd name="T2" fmla="*/ 0 w 1728"/>
                    <a:gd name="T3" fmla="*/ 0 h 337"/>
                    <a:gd name="T4" fmla="*/ 0 w 1728"/>
                    <a:gd name="T5" fmla="*/ 0 h 337"/>
                    <a:gd name="T6" fmla="*/ 0 w 1728"/>
                    <a:gd name="T7" fmla="*/ 0 h 337"/>
                    <a:gd name="T8" fmla="*/ 0 w 1728"/>
                    <a:gd name="T9" fmla="*/ 0 h 33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28" h="337">
                      <a:moveTo>
                        <a:pt x="1728" y="0"/>
                      </a:moveTo>
                      <a:lnTo>
                        <a:pt x="0" y="251"/>
                      </a:lnTo>
                      <a:lnTo>
                        <a:pt x="0" y="337"/>
                      </a:lnTo>
                      <a:lnTo>
                        <a:pt x="1728" y="88"/>
                      </a:lnTo>
                      <a:lnTo>
                        <a:pt x="1728" y="0"/>
                      </a:lnTo>
                      <a:close/>
                    </a:path>
                  </a:pathLst>
                </a:custGeom>
                <a:solidFill>
                  <a:srgbClr val="E0E0E0"/>
                </a:solidFill>
                <a:ln w="3175">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111" name="Freeform 51"/>
                <p:cNvSpPr>
                  <a:spLocks/>
                </p:cNvSpPr>
                <p:nvPr/>
              </p:nvSpPr>
              <p:spPr bwMode="auto">
                <a:xfrm>
                  <a:off x="246" y="1969"/>
                  <a:ext cx="204" cy="95"/>
                </a:xfrm>
                <a:custGeom>
                  <a:avLst/>
                  <a:gdLst>
                    <a:gd name="T0" fmla="*/ 0 w 1016"/>
                    <a:gd name="T1" fmla="*/ 0 h 476"/>
                    <a:gd name="T2" fmla="*/ 0 w 1016"/>
                    <a:gd name="T3" fmla="*/ 0 h 476"/>
                    <a:gd name="T4" fmla="*/ 0 w 1016"/>
                    <a:gd name="T5" fmla="*/ 0 h 476"/>
                    <a:gd name="T6" fmla="*/ 0 w 1016"/>
                    <a:gd name="T7" fmla="*/ 0 h 476"/>
                    <a:gd name="T8" fmla="*/ 0 w 1016"/>
                    <a:gd name="T9" fmla="*/ 0 h 47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16" h="476">
                      <a:moveTo>
                        <a:pt x="1016" y="476"/>
                      </a:moveTo>
                      <a:lnTo>
                        <a:pt x="1016" y="390"/>
                      </a:lnTo>
                      <a:lnTo>
                        <a:pt x="0" y="0"/>
                      </a:lnTo>
                      <a:lnTo>
                        <a:pt x="0" y="60"/>
                      </a:lnTo>
                      <a:lnTo>
                        <a:pt x="1016" y="476"/>
                      </a:lnTo>
                      <a:close/>
                    </a:path>
                  </a:pathLst>
                </a:custGeom>
                <a:solidFill>
                  <a:srgbClr val="C0C0C0"/>
                </a:solidFill>
                <a:ln w="3175">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grpSp>
          <p:sp>
            <p:nvSpPr>
              <p:cNvPr id="108" name="Freeform 52"/>
              <p:cNvSpPr>
                <a:spLocks/>
              </p:cNvSpPr>
              <p:nvPr/>
            </p:nvSpPr>
            <p:spPr bwMode="auto">
              <a:xfrm>
                <a:off x="564" y="2028"/>
                <a:ext cx="239" cy="378"/>
              </a:xfrm>
              <a:custGeom>
                <a:avLst/>
                <a:gdLst>
                  <a:gd name="T0" fmla="*/ 0 w 1195"/>
                  <a:gd name="T1" fmla="*/ 0 h 1893"/>
                  <a:gd name="T2" fmla="*/ 0 w 1195"/>
                  <a:gd name="T3" fmla="*/ 0 h 1893"/>
                  <a:gd name="T4" fmla="*/ 0 w 1195"/>
                  <a:gd name="T5" fmla="*/ 0 h 1893"/>
                  <a:gd name="T6" fmla="*/ 0 w 1195"/>
                  <a:gd name="T7" fmla="*/ 0 h 189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195" h="1893">
                    <a:moveTo>
                      <a:pt x="660" y="0"/>
                    </a:moveTo>
                    <a:lnTo>
                      <a:pt x="1195" y="1747"/>
                    </a:lnTo>
                    <a:lnTo>
                      <a:pt x="0" y="1893"/>
                    </a:lnTo>
                    <a:lnTo>
                      <a:pt x="191" y="35"/>
                    </a:lnTo>
                  </a:path>
                </a:pathLst>
              </a:custGeom>
              <a:noFill/>
              <a:ln w="174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a:endParaRPr lang="zh-CN" altLang="en-US" sz="900" b="1">
                  <a:latin typeface="微软雅黑" pitchFamily="34" charset="-122"/>
                  <a:ea typeface="微软雅黑" pitchFamily="34" charset="-122"/>
                </a:endParaRPr>
              </a:p>
            </p:txBody>
          </p:sp>
        </p:grpSp>
        <p:grpSp>
          <p:nvGrpSpPr>
            <p:cNvPr id="54" name="Group 53"/>
            <p:cNvGrpSpPr>
              <a:grpSpLocks/>
            </p:cNvGrpSpPr>
            <p:nvPr/>
          </p:nvGrpSpPr>
          <p:grpSpPr bwMode="auto">
            <a:xfrm>
              <a:off x="325" y="1767"/>
              <a:ext cx="383" cy="268"/>
              <a:chOff x="325" y="1767"/>
              <a:chExt cx="383" cy="268"/>
            </a:xfrm>
          </p:grpSpPr>
          <p:grpSp>
            <p:nvGrpSpPr>
              <p:cNvPr id="55" name="Group 54"/>
              <p:cNvGrpSpPr>
                <a:grpSpLocks/>
              </p:cNvGrpSpPr>
              <p:nvPr/>
            </p:nvGrpSpPr>
            <p:grpSpPr bwMode="auto">
              <a:xfrm>
                <a:off x="412" y="1767"/>
                <a:ext cx="296" cy="243"/>
                <a:chOff x="412" y="1767"/>
                <a:chExt cx="296" cy="243"/>
              </a:xfrm>
            </p:grpSpPr>
            <p:grpSp>
              <p:nvGrpSpPr>
                <p:cNvPr id="88" name="Group 55"/>
                <p:cNvGrpSpPr>
                  <a:grpSpLocks/>
                </p:cNvGrpSpPr>
                <p:nvPr/>
              </p:nvGrpSpPr>
              <p:grpSpPr bwMode="auto">
                <a:xfrm>
                  <a:off x="412" y="1767"/>
                  <a:ext cx="296" cy="243"/>
                  <a:chOff x="412" y="1767"/>
                  <a:chExt cx="296" cy="243"/>
                </a:xfrm>
              </p:grpSpPr>
              <p:grpSp>
                <p:nvGrpSpPr>
                  <p:cNvPr id="97" name="Group 56"/>
                  <p:cNvGrpSpPr>
                    <a:grpSpLocks/>
                  </p:cNvGrpSpPr>
                  <p:nvPr/>
                </p:nvGrpSpPr>
                <p:grpSpPr bwMode="auto">
                  <a:xfrm>
                    <a:off x="412" y="1904"/>
                    <a:ext cx="296" cy="106"/>
                    <a:chOff x="412" y="1904"/>
                    <a:chExt cx="296" cy="106"/>
                  </a:xfrm>
                </p:grpSpPr>
                <p:sp>
                  <p:nvSpPr>
                    <p:cNvPr id="103" name="Freeform 57"/>
                    <p:cNvSpPr>
                      <a:spLocks/>
                    </p:cNvSpPr>
                    <p:nvPr/>
                  </p:nvSpPr>
                  <p:spPr bwMode="auto">
                    <a:xfrm>
                      <a:off x="412" y="1904"/>
                      <a:ext cx="170" cy="106"/>
                    </a:xfrm>
                    <a:custGeom>
                      <a:avLst/>
                      <a:gdLst>
                        <a:gd name="T0" fmla="*/ 0 w 848"/>
                        <a:gd name="T1" fmla="*/ 0 h 530"/>
                        <a:gd name="T2" fmla="*/ 0 w 848"/>
                        <a:gd name="T3" fmla="*/ 0 h 530"/>
                        <a:gd name="T4" fmla="*/ 0 w 848"/>
                        <a:gd name="T5" fmla="*/ 0 h 530"/>
                        <a:gd name="T6" fmla="*/ 0 w 848"/>
                        <a:gd name="T7" fmla="*/ 0 h 530"/>
                        <a:gd name="T8" fmla="*/ 0 w 848"/>
                        <a:gd name="T9" fmla="*/ 0 h 53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48" h="530">
                          <a:moveTo>
                            <a:pt x="848" y="162"/>
                          </a:moveTo>
                          <a:lnTo>
                            <a:pt x="848" y="530"/>
                          </a:lnTo>
                          <a:lnTo>
                            <a:pt x="0" y="258"/>
                          </a:lnTo>
                          <a:lnTo>
                            <a:pt x="0" y="0"/>
                          </a:lnTo>
                          <a:lnTo>
                            <a:pt x="848" y="162"/>
                          </a:lnTo>
                          <a:close/>
                        </a:path>
                      </a:pathLst>
                    </a:custGeom>
                    <a:solidFill>
                      <a:srgbClr val="A0A0A0"/>
                    </a:solidFill>
                    <a:ln w="3175">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104" name="Freeform 58"/>
                    <p:cNvSpPr>
                      <a:spLocks/>
                    </p:cNvSpPr>
                    <p:nvPr/>
                  </p:nvSpPr>
                  <p:spPr bwMode="auto">
                    <a:xfrm>
                      <a:off x="582" y="1929"/>
                      <a:ext cx="126" cy="81"/>
                    </a:xfrm>
                    <a:custGeom>
                      <a:avLst/>
                      <a:gdLst>
                        <a:gd name="T0" fmla="*/ 0 w 631"/>
                        <a:gd name="T1" fmla="*/ 0 h 404"/>
                        <a:gd name="T2" fmla="*/ 0 w 631"/>
                        <a:gd name="T3" fmla="*/ 0 h 404"/>
                        <a:gd name="T4" fmla="*/ 0 w 631"/>
                        <a:gd name="T5" fmla="*/ 0 h 404"/>
                        <a:gd name="T6" fmla="*/ 0 w 631"/>
                        <a:gd name="T7" fmla="*/ 0 h 404"/>
                        <a:gd name="T8" fmla="*/ 0 w 631"/>
                        <a:gd name="T9" fmla="*/ 0 h 40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31" h="404">
                          <a:moveTo>
                            <a:pt x="0" y="36"/>
                          </a:moveTo>
                          <a:lnTo>
                            <a:pt x="0" y="404"/>
                          </a:lnTo>
                          <a:lnTo>
                            <a:pt x="631" y="312"/>
                          </a:lnTo>
                          <a:lnTo>
                            <a:pt x="631" y="0"/>
                          </a:lnTo>
                          <a:lnTo>
                            <a:pt x="0" y="36"/>
                          </a:lnTo>
                          <a:close/>
                        </a:path>
                      </a:pathLst>
                    </a:custGeom>
                    <a:solidFill>
                      <a:srgbClr val="808080"/>
                    </a:solidFill>
                    <a:ln w="3175">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105" name="Freeform 59"/>
                    <p:cNvSpPr>
                      <a:spLocks/>
                    </p:cNvSpPr>
                    <p:nvPr/>
                  </p:nvSpPr>
                  <p:spPr bwMode="auto">
                    <a:xfrm>
                      <a:off x="412" y="1904"/>
                      <a:ext cx="296" cy="32"/>
                    </a:xfrm>
                    <a:custGeom>
                      <a:avLst/>
                      <a:gdLst>
                        <a:gd name="T0" fmla="*/ 0 w 1479"/>
                        <a:gd name="T1" fmla="*/ 0 h 162"/>
                        <a:gd name="T2" fmla="*/ 0 w 1479"/>
                        <a:gd name="T3" fmla="*/ 0 h 162"/>
                        <a:gd name="T4" fmla="*/ 0 w 1479"/>
                        <a:gd name="T5" fmla="*/ 0 h 162"/>
                        <a:gd name="T6" fmla="*/ 0 w 1479"/>
                        <a:gd name="T7" fmla="*/ 0 h 162"/>
                        <a:gd name="T8" fmla="*/ 0 w 1479"/>
                        <a:gd name="T9" fmla="*/ 0 h 1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79" h="162">
                          <a:moveTo>
                            <a:pt x="1479" y="126"/>
                          </a:moveTo>
                          <a:lnTo>
                            <a:pt x="842" y="162"/>
                          </a:lnTo>
                          <a:lnTo>
                            <a:pt x="0" y="0"/>
                          </a:lnTo>
                          <a:lnTo>
                            <a:pt x="619" y="0"/>
                          </a:lnTo>
                          <a:lnTo>
                            <a:pt x="1479" y="126"/>
                          </a:lnTo>
                          <a:close/>
                        </a:path>
                      </a:pathLst>
                    </a:custGeom>
                    <a:solidFill>
                      <a:srgbClr val="C0C0C0"/>
                    </a:solidFill>
                    <a:ln w="3175">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grpSp>
              <p:sp>
                <p:nvSpPr>
                  <p:cNvPr id="98" name="Freeform 60"/>
                  <p:cNvSpPr>
                    <a:spLocks/>
                  </p:cNvSpPr>
                  <p:nvPr/>
                </p:nvSpPr>
                <p:spPr bwMode="auto">
                  <a:xfrm>
                    <a:off x="504" y="1895"/>
                    <a:ext cx="108" cy="30"/>
                  </a:xfrm>
                  <a:custGeom>
                    <a:avLst/>
                    <a:gdLst>
                      <a:gd name="T0" fmla="*/ 0 w 538"/>
                      <a:gd name="T1" fmla="*/ 0 h 151"/>
                      <a:gd name="T2" fmla="*/ 0 w 538"/>
                      <a:gd name="T3" fmla="*/ 0 h 151"/>
                      <a:gd name="T4" fmla="*/ 0 w 538"/>
                      <a:gd name="T5" fmla="*/ 0 h 151"/>
                      <a:gd name="T6" fmla="*/ 0 w 538"/>
                      <a:gd name="T7" fmla="*/ 0 h 151"/>
                      <a:gd name="T8" fmla="*/ 0 w 538"/>
                      <a:gd name="T9" fmla="*/ 0 h 151"/>
                      <a:gd name="T10" fmla="*/ 0 w 538"/>
                      <a:gd name="T11" fmla="*/ 0 h 15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38" h="151">
                        <a:moveTo>
                          <a:pt x="538" y="86"/>
                        </a:moveTo>
                        <a:lnTo>
                          <a:pt x="538" y="135"/>
                        </a:lnTo>
                        <a:lnTo>
                          <a:pt x="287" y="151"/>
                        </a:lnTo>
                        <a:lnTo>
                          <a:pt x="0" y="97"/>
                        </a:lnTo>
                        <a:lnTo>
                          <a:pt x="0" y="0"/>
                        </a:lnTo>
                        <a:lnTo>
                          <a:pt x="538" y="86"/>
                        </a:lnTo>
                        <a:close/>
                      </a:path>
                    </a:pathLst>
                  </a:custGeom>
                  <a:solidFill>
                    <a:srgbClr val="606060"/>
                  </a:solidFill>
                  <a:ln w="3175">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grpSp>
                <p:nvGrpSpPr>
                  <p:cNvPr id="99" name="Group 61"/>
                  <p:cNvGrpSpPr>
                    <a:grpSpLocks/>
                  </p:cNvGrpSpPr>
                  <p:nvPr/>
                </p:nvGrpSpPr>
                <p:grpSpPr bwMode="auto">
                  <a:xfrm>
                    <a:off x="446" y="1767"/>
                    <a:ext cx="239" cy="151"/>
                    <a:chOff x="446" y="1767"/>
                    <a:chExt cx="239" cy="151"/>
                  </a:xfrm>
                </p:grpSpPr>
                <p:sp>
                  <p:nvSpPr>
                    <p:cNvPr id="100" name="Freeform 62"/>
                    <p:cNvSpPr>
                      <a:spLocks/>
                    </p:cNvSpPr>
                    <p:nvPr/>
                  </p:nvSpPr>
                  <p:spPr bwMode="auto">
                    <a:xfrm>
                      <a:off x="446" y="1767"/>
                      <a:ext cx="137" cy="148"/>
                    </a:xfrm>
                    <a:custGeom>
                      <a:avLst/>
                      <a:gdLst>
                        <a:gd name="T0" fmla="*/ 0 w 686"/>
                        <a:gd name="T1" fmla="*/ 0 h 740"/>
                        <a:gd name="T2" fmla="*/ 0 w 686"/>
                        <a:gd name="T3" fmla="*/ 0 h 740"/>
                        <a:gd name="T4" fmla="*/ 0 w 686"/>
                        <a:gd name="T5" fmla="*/ 0 h 740"/>
                        <a:gd name="T6" fmla="*/ 0 w 686"/>
                        <a:gd name="T7" fmla="*/ 0 h 740"/>
                        <a:gd name="T8" fmla="*/ 0 w 686"/>
                        <a:gd name="T9" fmla="*/ 0 h 7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86" h="740">
                          <a:moveTo>
                            <a:pt x="589" y="740"/>
                          </a:moveTo>
                          <a:lnTo>
                            <a:pt x="686" y="24"/>
                          </a:lnTo>
                          <a:lnTo>
                            <a:pt x="95" y="0"/>
                          </a:lnTo>
                          <a:lnTo>
                            <a:pt x="0" y="638"/>
                          </a:lnTo>
                          <a:lnTo>
                            <a:pt x="589" y="740"/>
                          </a:lnTo>
                          <a:close/>
                        </a:path>
                      </a:pathLst>
                    </a:custGeom>
                    <a:solidFill>
                      <a:srgbClr val="A0A0A0"/>
                    </a:solidFill>
                    <a:ln w="3175">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101" name="Freeform 63"/>
                    <p:cNvSpPr>
                      <a:spLocks/>
                    </p:cNvSpPr>
                    <p:nvPr/>
                  </p:nvSpPr>
                  <p:spPr bwMode="auto">
                    <a:xfrm>
                      <a:off x="564" y="1771"/>
                      <a:ext cx="121" cy="147"/>
                    </a:xfrm>
                    <a:custGeom>
                      <a:avLst/>
                      <a:gdLst>
                        <a:gd name="T0" fmla="*/ 0 w 608"/>
                        <a:gd name="T1" fmla="*/ 0 h 735"/>
                        <a:gd name="T2" fmla="*/ 0 w 608"/>
                        <a:gd name="T3" fmla="*/ 0 h 735"/>
                        <a:gd name="T4" fmla="*/ 0 w 608"/>
                        <a:gd name="T5" fmla="*/ 0 h 735"/>
                        <a:gd name="T6" fmla="*/ 0 w 608"/>
                        <a:gd name="T7" fmla="*/ 0 h 735"/>
                        <a:gd name="T8" fmla="*/ 0 w 608"/>
                        <a:gd name="T9" fmla="*/ 0 h 73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08" h="735">
                          <a:moveTo>
                            <a:pt x="97" y="0"/>
                          </a:moveTo>
                          <a:lnTo>
                            <a:pt x="608" y="163"/>
                          </a:lnTo>
                          <a:lnTo>
                            <a:pt x="536" y="735"/>
                          </a:lnTo>
                          <a:lnTo>
                            <a:pt x="0" y="717"/>
                          </a:lnTo>
                          <a:lnTo>
                            <a:pt x="97" y="0"/>
                          </a:lnTo>
                          <a:close/>
                        </a:path>
                      </a:pathLst>
                    </a:custGeom>
                    <a:solidFill>
                      <a:srgbClr val="808080"/>
                    </a:solidFill>
                    <a:ln w="3175">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102" name="Freeform 64"/>
                    <p:cNvSpPr>
                      <a:spLocks/>
                    </p:cNvSpPr>
                    <p:nvPr/>
                  </p:nvSpPr>
                  <p:spPr bwMode="auto">
                    <a:xfrm>
                      <a:off x="462" y="1781"/>
                      <a:ext cx="98" cy="112"/>
                    </a:xfrm>
                    <a:custGeom>
                      <a:avLst/>
                      <a:gdLst>
                        <a:gd name="T0" fmla="*/ 0 w 493"/>
                        <a:gd name="T1" fmla="*/ 0 h 557"/>
                        <a:gd name="T2" fmla="*/ 0 w 493"/>
                        <a:gd name="T3" fmla="*/ 0 h 557"/>
                        <a:gd name="T4" fmla="*/ 0 w 493"/>
                        <a:gd name="T5" fmla="*/ 0 h 557"/>
                        <a:gd name="T6" fmla="*/ 0 w 493"/>
                        <a:gd name="T7" fmla="*/ 0 h 557"/>
                        <a:gd name="T8" fmla="*/ 0 w 493"/>
                        <a:gd name="T9" fmla="*/ 0 h 55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93" h="557">
                          <a:moveTo>
                            <a:pt x="493" y="25"/>
                          </a:moveTo>
                          <a:lnTo>
                            <a:pt x="423" y="557"/>
                          </a:lnTo>
                          <a:lnTo>
                            <a:pt x="0" y="494"/>
                          </a:lnTo>
                          <a:lnTo>
                            <a:pt x="73" y="0"/>
                          </a:lnTo>
                          <a:lnTo>
                            <a:pt x="493" y="25"/>
                          </a:lnTo>
                          <a:close/>
                        </a:path>
                      </a:pathLst>
                    </a:custGeom>
                    <a:solidFill>
                      <a:srgbClr val="00C0C0"/>
                    </a:solidFill>
                    <a:ln w="3175">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grpSp>
            </p:grpSp>
            <p:grpSp>
              <p:nvGrpSpPr>
                <p:cNvPr id="89" name="Group 65"/>
                <p:cNvGrpSpPr>
                  <a:grpSpLocks/>
                </p:cNvGrpSpPr>
                <p:nvPr/>
              </p:nvGrpSpPr>
              <p:grpSpPr bwMode="auto">
                <a:xfrm>
                  <a:off x="424" y="1915"/>
                  <a:ext cx="97" cy="69"/>
                  <a:chOff x="424" y="1915"/>
                  <a:chExt cx="97" cy="69"/>
                </a:xfrm>
              </p:grpSpPr>
              <p:sp>
                <p:nvSpPr>
                  <p:cNvPr id="90" name="Freeform 66"/>
                  <p:cNvSpPr>
                    <a:spLocks/>
                  </p:cNvSpPr>
                  <p:nvPr/>
                </p:nvSpPr>
                <p:spPr bwMode="auto">
                  <a:xfrm>
                    <a:off x="424" y="1915"/>
                    <a:ext cx="97" cy="69"/>
                  </a:xfrm>
                  <a:custGeom>
                    <a:avLst/>
                    <a:gdLst>
                      <a:gd name="T0" fmla="*/ 0 w 483"/>
                      <a:gd name="T1" fmla="*/ 0 h 346"/>
                      <a:gd name="T2" fmla="*/ 0 w 483"/>
                      <a:gd name="T3" fmla="*/ 0 h 346"/>
                      <a:gd name="T4" fmla="*/ 0 w 483"/>
                      <a:gd name="T5" fmla="*/ 0 h 346"/>
                      <a:gd name="T6" fmla="*/ 0 w 483"/>
                      <a:gd name="T7" fmla="*/ 0 h 346"/>
                      <a:gd name="T8" fmla="*/ 0 w 483"/>
                      <a:gd name="T9" fmla="*/ 0 h 34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83" h="346">
                        <a:moveTo>
                          <a:pt x="0" y="0"/>
                        </a:moveTo>
                        <a:lnTo>
                          <a:pt x="483" y="104"/>
                        </a:lnTo>
                        <a:lnTo>
                          <a:pt x="483" y="346"/>
                        </a:lnTo>
                        <a:lnTo>
                          <a:pt x="0" y="195"/>
                        </a:lnTo>
                        <a:lnTo>
                          <a:pt x="0" y="0"/>
                        </a:lnTo>
                        <a:close/>
                      </a:path>
                    </a:pathLst>
                  </a:custGeom>
                  <a:solidFill>
                    <a:srgbClr val="404040"/>
                  </a:solidFill>
                  <a:ln w="3175">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91" name="Line 67"/>
                  <p:cNvSpPr>
                    <a:spLocks noChangeShapeType="1"/>
                  </p:cNvSpPr>
                  <p:nvPr/>
                </p:nvSpPr>
                <p:spPr bwMode="auto">
                  <a:xfrm flipH="1" flipV="1">
                    <a:off x="433" y="1933"/>
                    <a:ext cx="26" cy="6"/>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92" name="Line 68"/>
                  <p:cNvSpPr>
                    <a:spLocks noChangeShapeType="1"/>
                  </p:cNvSpPr>
                  <p:nvPr/>
                </p:nvSpPr>
                <p:spPr bwMode="auto">
                  <a:xfrm>
                    <a:off x="472" y="1941"/>
                    <a:ext cx="34" cy="7"/>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93" name="Line 69"/>
                  <p:cNvSpPr>
                    <a:spLocks noChangeShapeType="1"/>
                  </p:cNvSpPr>
                  <p:nvPr/>
                </p:nvSpPr>
                <p:spPr bwMode="auto">
                  <a:xfrm>
                    <a:off x="465" y="1924"/>
                    <a:ext cx="1" cy="45"/>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94" name="Line 70"/>
                  <p:cNvSpPr>
                    <a:spLocks noChangeShapeType="1"/>
                  </p:cNvSpPr>
                  <p:nvPr/>
                </p:nvSpPr>
                <p:spPr bwMode="auto">
                  <a:xfrm>
                    <a:off x="511" y="1934"/>
                    <a:ext cx="1" cy="49"/>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95" name="Line 71"/>
                  <p:cNvSpPr>
                    <a:spLocks noChangeShapeType="1"/>
                  </p:cNvSpPr>
                  <p:nvPr/>
                </p:nvSpPr>
                <p:spPr bwMode="auto">
                  <a:xfrm>
                    <a:off x="425" y="1933"/>
                    <a:ext cx="88" cy="22"/>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96" name="Line 72"/>
                  <p:cNvSpPr>
                    <a:spLocks noChangeShapeType="1"/>
                  </p:cNvSpPr>
                  <p:nvPr/>
                </p:nvSpPr>
                <p:spPr bwMode="auto">
                  <a:xfrm flipH="1" flipV="1">
                    <a:off x="424" y="1926"/>
                    <a:ext cx="89" cy="21"/>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grpSp>
          </p:grpSp>
          <p:grpSp>
            <p:nvGrpSpPr>
              <p:cNvPr id="56" name="Group 73"/>
              <p:cNvGrpSpPr>
                <a:grpSpLocks/>
              </p:cNvGrpSpPr>
              <p:nvPr/>
            </p:nvGrpSpPr>
            <p:grpSpPr bwMode="auto">
              <a:xfrm>
                <a:off x="325" y="1917"/>
                <a:ext cx="231" cy="118"/>
                <a:chOff x="325" y="1917"/>
                <a:chExt cx="231" cy="118"/>
              </a:xfrm>
            </p:grpSpPr>
            <p:grpSp>
              <p:nvGrpSpPr>
                <p:cNvPr id="57" name="Group 74"/>
                <p:cNvGrpSpPr>
                  <a:grpSpLocks/>
                </p:cNvGrpSpPr>
                <p:nvPr/>
              </p:nvGrpSpPr>
              <p:grpSpPr bwMode="auto">
                <a:xfrm>
                  <a:off x="504" y="1981"/>
                  <a:ext cx="37" cy="28"/>
                  <a:chOff x="504" y="1981"/>
                  <a:chExt cx="37" cy="28"/>
                </a:xfrm>
              </p:grpSpPr>
              <p:sp>
                <p:nvSpPr>
                  <p:cNvPr id="86" name="Freeform 75"/>
                  <p:cNvSpPr>
                    <a:spLocks/>
                  </p:cNvSpPr>
                  <p:nvPr/>
                </p:nvSpPr>
                <p:spPr bwMode="auto">
                  <a:xfrm>
                    <a:off x="531" y="1981"/>
                    <a:ext cx="10" cy="28"/>
                  </a:xfrm>
                  <a:custGeom>
                    <a:avLst/>
                    <a:gdLst>
                      <a:gd name="T0" fmla="*/ 0 w 53"/>
                      <a:gd name="T1" fmla="*/ 0 h 140"/>
                      <a:gd name="T2" fmla="*/ 0 w 53"/>
                      <a:gd name="T3" fmla="*/ 0 h 140"/>
                      <a:gd name="T4" fmla="*/ 0 w 53"/>
                      <a:gd name="T5" fmla="*/ 0 h 140"/>
                      <a:gd name="T6" fmla="*/ 0 w 53"/>
                      <a:gd name="T7" fmla="*/ 0 h 140"/>
                      <a:gd name="T8" fmla="*/ 0 w 53"/>
                      <a:gd name="T9" fmla="*/ 0 h 1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3" h="140">
                        <a:moveTo>
                          <a:pt x="37" y="0"/>
                        </a:moveTo>
                        <a:lnTo>
                          <a:pt x="53" y="131"/>
                        </a:lnTo>
                        <a:lnTo>
                          <a:pt x="14" y="140"/>
                        </a:lnTo>
                        <a:lnTo>
                          <a:pt x="0" y="6"/>
                        </a:lnTo>
                        <a:lnTo>
                          <a:pt x="37" y="0"/>
                        </a:lnTo>
                        <a:close/>
                      </a:path>
                    </a:pathLst>
                  </a:custGeom>
                  <a:solidFill>
                    <a:srgbClr val="606060"/>
                  </a:solidFill>
                  <a:ln w="3175">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87" name="Freeform 76"/>
                  <p:cNvSpPr>
                    <a:spLocks/>
                  </p:cNvSpPr>
                  <p:nvPr/>
                </p:nvSpPr>
                <p:spPr bwMode="auto">
                  <a:xfrm>
                    <a:off x="504" y="1985"/>
                    <a:ext cx="29" cy="24"/>
                  </a:xfrm>
                  <a:custGeom>
                    <a:avLst/>
                    <a:gdLst>
                      <a:gd name="T0" fmla="*/ 0 w 148"/>
                      <a:gd name="T1" fmla="*/ 0 h 122"/>
                      <a:gd name="T2" fmla="*/ 0 w 148"/>
                      <a:gd name="T3" fmla="*/ 0 h 122"/>
                      <a:gd name="T4" fmla="*/ 0 w 148"/>
                      <a:gd name="T5" fmla="*/ 0 h 122"/>
                      <a:gd name="T6" fmla="*/ 0 w 148"/>
                      <a:gd name="T7" fmla="*/ 0 h 122"/>
                      <a:gd name="T8" fmla="*/ 0 w 148"/>
                      <a:gd name="T9" fmla="*/ 0 h 122"/>
                      <a:gd name="T10" fmla="*/ 0 w 148"/>
                      <a:gd name="T11" fmla="*/ 0 h 122"/>
                      <a:gd name="T12" fmla="*/ 0 w 148"/>
                      <a:gd name="T13" fmla="*/ 0 h 12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48" h="122">
                        <a:moveTo>
                          <a:pt x="136" y="5"/>
                        </a:moveTo>
                        <a:lnTo>
                          <a:pt x="148" y="122"/>
                        </a:lnTo>
                        <a:lnTo>
                          <a:pt x="0" y="61"/>
                        </a:lnTo>
                        <a:lnTo>
                          <a:pt x="58" y="43"/>
                        </a:lnTo>
                        <a:lnTo>
                          <a:pt x="111" y="70"/>
                        </a:lnTo>
                        <a:lnTo>
                          <a:pt x="94" y="0"/>
                        </a:lnTo>
                        <a:lnTo>
                          <a:pt x="136" y="5"/>
                        </a:lnTo>
                        <a:close/>
                      </a:path>
                    </a:pathLst>
                  </a:custGeom>
                  <a:solidFill>
                    <a:srgbClr val="404040"/>
                  </a:solidFill>
                  <a:ln w="3175">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grpSp>
            <p:grpSp>
              <p:nvGrpSpPr>
                <p:cNvPr id="58" name="Group 77"/>
                <p:cNvGrpSpPr>
                  <a:grpSpLocks/>
                </p:cNvGrpSpPr>
                <p:nvPr/>
              </p:nvGrpSpPr>
              <p:grpSpPr bwMode="auto">
                <a:xfrm>
                  <a:off x="325" y="1917"/>
                  <a:ext cx="231" cy="118"/>
                  <a:chOff x="325" y="1917"/>
                  <a:chExt cx="231" cy="118"/>
                </a:xfrm>
              </p:grpSpPr>
              <p:sp>
                <p:nvSpPr>
                  <p:cNvPr id="59" name="Freeform 78"/>
                  <p:cNvSpPr>
                    <a:spLocks/>
                  </p:cNvSpPr>
                  <p:nvPr/>
                </p:nvSpPr>
                <p:spPr bwMode="auto">
                  <a:xfrm>
                    <a:off x="326" y="1917"/>
                    <a:ext cx="226" cy="105"/>
                  </a:xfrm>
                  <a:custGeom>
                    <a:avLst/>
                    <a:gdLst>
                      <a:gd name="T0" fmla="*/ 0 w 1132"/>
                      <a:gd name="T1" fmla="*/ 0 h 525"/>
                      <a:gd name="T2" fmla="*/ 0 w 1132"/>
                      <a:gd name="T3" fmla="*/ 0 h 525"/>
                      <a:gd name="T4" fmla="*/ 0 w 1132"/>
                      <a:gd name="T5" fmla="*/ 0 h 525"/>
                      <a:gd name="T6" fmla="*/ 0 w 1132"/>
                      <a:gd name="T7" fmla="*/ 0 h 525"/>
                      <a:gd name="T8" fmla="*/ 0 w 1132"/>
                      <a:gd name="T9" fmla="*/ 0 h 52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32" h="525">
                        <a:moveTo>
                          <a:pt x="1132" y="223"/>
                        </a:moveTo>
                        <a:lnTo>
                          <a:pt x="589" y="525"/>
                        </a:lnTo>
                        <a:lnTo>
                          <a:pt x="0" y="230"/>
                        </a:lnTo>
                        <a:lnTo>
                          <a:pt x="452" y="0"/>
                        </a:lnTo>
                        <a:lnTo>
                          <a:pt x="1132" y="223"/>
                        </a:lnTo>
                        <a:close/>
                      </a:path>
                    </a:pathLst>
                  </a:custGeom>
                  <a:solidFill>
                    <a:srgbClr val="808080"/>
                  </a:solidFill>
                  <a:ln w="3175">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60" name="Freeform 79"/>
                  <p:cNvSpPr>
                    <a:spLocks/>
                  </p:cNvSpPr>
                  <p:nvPr/>
                </p:nvSpPr>
                <p:spPr bwMode="auto">
                  <a:xfrm>
                    <a:off x="443" y="1961"/>
                    <a:ext cx="113" cy="74"/>
                  </a:xfrm>
                  <a:custGeom>
                    <a:avLst/>
                    <a:gdLst>
                      <a:gd name="T0" fmla="*/ 0 w 566"/>
                      <a:gd name="T1" fmla="*/ 0 h 371"/>
                      <a:gd name="T2" fmla="*/ 0 w 566"/>
                      <a:gd name="T3" fmla="*/ 0 h 371"/>
                      <a:gd name="T4" fmla="*/ 0 w 566"/>
                      <a:gd name="T5" fmla="*/ 0 h 371"/>
                      <a:gd name="T6" fmla="*/ 0 w 566"/>
                      <a:gd name="T7" fmla="*/ 0 h 371"/>
                      <a:gd name="T8" fmla="*/ 0 w 566"/>
                      <a:gd name="T9" fmla="*/ 0 h 37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66" h="371">
                        <a:moveTo>
                          <a:pt x="547" y="0"/>
                        </a:moveTo>
                        <a:lnTo>
                          <a:pt x="0" y="307"/>
                        </a:lnTo>
                        <a:lnTo>
                          <a:pt x="16" y="371"/>
                        </a:lnTo>
                        <a:lnTo>
                          <a:pt x="566" y="60"/>
                        </a:lnTo>
                        <a:lnTo>
                          <a:pt x="547" y="0"/>
                        </a:lnTo>
                        <a:close/>
                      </a:path>
                    </a:pathLst>
                  </a:custGeom>
                  <a:solidFill>
                    <a:srgbClr val="606060"/>
                  </a:solidFill>
                  <a:ln w="3175">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61" name="Freeform 80"/>
                  <p:cNvSpPr>
                    <a:spLocks/>
                  </p:cNvSpPr>
                  <p:nvPr/>
                </p:nvSpPr>
                <p:spPr bwMode="auto">
                  <a:xfrm>
                    <a:off x="325" y="1963"/>
                    <a:ext cx="121" cy="72"/>
                  </a:xfrm>
                  <a:custGeom>
                    <a:avLst/>
                    <a:gdLst>
                      <a:gd name="T0" fmla="*/ 0 w 605"/>
                      <a:gd name="T1" fmla="*/ 0 h 363"/>
                      <a:gd name="T2" fmla="*/ 0 w 605"/>
                      <a:gd name="T3" fmla="*/ 0 h 363"/>
                      <a:gd name="T4" fmla="*/ 0 w 605"/>
                      <a:gd name="T5" fmla="*/ 0 h 363"/>
                      <a:gd name="T6" fmla="*/ 0 w 605"/>
                      <a:gd name="T7" fmla="*/ 0 h 363"/>
                      <a:gd name="T8" fmla="*/ 0 w 605"/>
                      <a:gd name="T9" fmla="*/ 0 h 3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05" h="363">
                        <a:moveTo>
                          <a:pt x="605" y="363"/>
                        </a:moveTo>
                        <a:lnTo>
                          <a:pt x="587" y="295"/>
                        </a:lnTo>
                        <a:lnTo>
                          <a:pt x="0" y="0"/>
                        </a:lnTo>
                        <a:lnTo>
                          <a:pt x="21" y="53"/>
                        </a:lnTo>
                        <a:lnTo>
                          <a:pt x="605" y="363"/>
                        </a:lnTo>
                        <a:close/>
                      </a:path>
                    </a:pathLst>
                  </a:custGeom>
                  <a:solidFill>
                    <a:srgbClr val="404040"/>
                  </a:solidFill>
                  <a:ln w="3175">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62" name="Freeform 81"/>
                  <p:cNvSpPr>
                    <a:spLocks/>
                  </p:cNvSpPr>
                  <p:nvPr/>
                </p:nvSpPr>
                <p:spPr bwMode="auto">
                  <a:xfrm>
                    <a:off x="417" y="1966"/>
                    <a:ext cx="90" cy="46"/>
                  </a:xfrm>
                  <a:custGeom>
                    <a:avLst/>
                    <a:gdLst>
                      <a:gd name="T0" fmla="*/ 0 w 454"/>
                      <a:gd name="T1" fmla="*/ 0 h 230"/>
                      <a:gd name="T2" fmla="*/ 0 w 454"/>
                      <a:gd name="T3" fmla="*/ 0 h 230"/>
                      <a:gd name="T4" fmla="*/ 0 w 454"/>
                      <a:gd name="T5" fmla="*/ 0 h 230"/>
                      <a:gd name="T6" fmla="*/ 0 w 454"/>
                      <a:gd name="T7" fmla="*/ 0 h 230"/>
                      <a:gd name="T8" fmla="*/ 0 w 454"/>
                      <a:gd name="T9" fmla="*/ 0 h 23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54" h="230">
                        <a:moveTo>
                          <a:pt x="454" y="59"/>
                        </a:moveTo>
                        <a:lnTo>
                          <a:pt x="297" y="0"/>
                        </a:lnTo>
                        <a:lnTo>
                          <a:pt x="0" y="161"/>
                        </a:lnTo>
                        <a:lnTo>
                          <a:pt x="151" y="230"/>
                        </a:lnTo>
                        <a:lnTo>
                          <a:pt x="454" y="59"/>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63" name="Freeform 82"/>
                  <p:cNvSpPr>
                    <a:spLocks/>
                  </p:cNvSpPr>
                  <p:nvPr/>
                </p:nvSpPr>
                <p:spPr bwMode="auto">
                  <a:xfrm>
                    <a:off x="336" y="1934"/>
                    <a:ext cx="134" cy="61"/>
                  </a:xfrm>
                  <a:custGeom>
                    <a:avLst/>
                    <a:gdLst>
                      <a:gd name="T0" fmla="*/ 0 w 669"/>
                      <a:gd name="T1" fmla="*/ 0 h 309"/>
                      <a:gd name="T2" fmla="*/ 0 w 669"/>
                      <a:gd name="T3" fmla="*/ 0 h 309"/>
                      <a:gd name="T4" fmla="*/ 0 w 669"/>
                      <a:gd name="T5" fmla="*/ 0 h 309"/>
                      <a:gd name="T6" fmla="*/ 0 w 669"/>
                      <a:gd name="T7" fmla="*/ 0 h 309"/>
                      <a:gd name="T8" fmla="*/ 0 w 669"/>
                      <a:gd name="T9" fmla="*/ 0 h 30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69" h="309">
                        <a:moveTo>
                          <a:pt x="669" y="150"/>
                        </a:moveTo>
                        <a:lnTo>
                          <a:pt x="377" y="309"/>
                        </a:lnTo>
                        <a:lnTo>
                          <a:pt x="0" y="132"/>
                        </a:lnTo>
                        <a:lnTo>
                          <a:pt x="273" y="0"/>
                        </a:lnTo>
                        <a:lnTo>
                          <a:pt x="669" y="150"/>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64" name="Freeform 83"/>
                  <p:cNvSpPr>
                    <a:spLocks/>
                  </p:cNvSpPr>
                  <p:nvPr/>
                </p:nvSpPr>
                <p:spPr bwMode="auto">
                  <a:xfrm>
                    <a:off x="393" y="1920"/>
                    <a:ext cx="148" cy="57"/>
                  </a:xfrm>
                  <a:custGeom>
                    <a:avLst/>
                    <a:gdLst>
                      <a:gd name="T0" fmla="*/ 0 w 738"/>
                      <a:gd name="T1" fmla="*/ 0 h 283"/>
                      <a:gd name="T2" fmla="*/ 0 w 738"/>
                      <a:gd name="T3" fmla="*/ 0 h 283"/>
                      <a:gd name="T4" fmla="*/ 0 w 738"/>
                      <a:gd name="T5" fmla="*/ 0 h 283"/>
                      <a:gd name="T6" fmla="*/ 0 w 738"/>
                      <a:gd name="T7" fmla="*/ 0 h 283"/>
                      <a:gd name="T8" fmla="*/ 0 w 738"/>
                      <a:gd name="T9" fmla="*/ 0 h 28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38" h="283">
                        <a:moveTo>
                          <a:pt x="584" y="283"/>
                        </a:moveTo>
                        <a:lnTo>
                          <a:pt x="738" y="205"/>
                        </a:lnTo>
                        <a:lnTo>
                          <a:pt x="118" y="0"/>
                        </a:lnTo>
                        <a:lnTo>
                          <a:pt x="0" y="60"/>
                        </a:lnTo>
                        <a:lnTo>
                          <a:pt x="584" y="283"/>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65" name="Line 84"/>
                  <p:cNvSpPr>
                    <a:spLocks noChangeShapeType="1"/>
                  </p:cNvSpPr>
                  <p:nvPr/>
                </p:nvSpPr>
                <p:spPr bwMode="auto">
                  <a:xfrm flipH="1" flipV="1">
                    <a:off x="411" y="1923"/>
                    <a:ext cx="128" cy="44"/>
                  </a:xfrm>
                  <a:prstGeom prst="line">
                    <a:avLst/>
                  </a:prstGeom>
                  <a:noFill/>
                  <a:ln w="6350">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66" name="Line 85"/>
                  <p:cNvSpPr>
                    <a:spLocks noChangeShapeType="1"/>
                  </p:cNvSpPr>
                  <p:nvPr/>
                </p:nvSpPr>
                <p:spPr bwMode="auto">
                  <a:xfrm flipH="1" flipV="1">
                    <a:off x="404" y="1925"/>
                    <a:ext cx="124" cy="45"/>
                  </a:xfrm>
                  <a:prstGeom prst="line">
                    <a:avLst/>
                  </a:prstGeom>
                  <a:noFill/>
                  <a:ln w="6350">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67" name="Line 86"/>
                  <p:cNvSpPr>
                    <a:spLocks noChangeShapeType="1"/>
                  </p:cNvSpPr>
                  <p:nvPr/>
                </p:nvSpPr>
                <p:spPr bwMode="auto">
                  <a:xfrm flipH="1" flipV="1">
                    <a:off x="399" y="1930"/>
                    <a:ext cx="121" cy="46"/>
                  </a:xfrm>
                  <a:prstGeom prst="line">
                    <a:avLst/>
                  </a:prstGeom>
                  <a:noFill/>
                  <a:ln w="6350">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68" name="Line 87"/>
                  <p:cNvSpPr>
                    <a:spLocks noChangeShapeType="1"/>
                  </p:cNvSpPr>
                  <p:nvPr/>
                </p:nvSpPr>
                <p:spPr bwMode="auto">
                  <a:xfrm flipH="1" flipV="1">
                    <a:off x="384" y="1937"/>
                    <a:ext cx="119" cy="48"/>
                  </a:xfrm>
                  <a:prstGeom prst="line">
                    <a:avLst/>
                  </a:prstGeom>
                  <a:noFill/>
                  <a:ln w="6350">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69" name="Line 88"/>
                  <p:cNvSpPr>
                    <a:spLocks noChangeShapeType="1"/>
                  </p:cNvSpPr>
                  <p:nvPr/>
                </p:nvSpPr>
                <p:spPr bwMode="auto">
                  <a:xfrm flipH="1" flipV="1">
                    <a:off x="375" y="1942"/>
                    <a:ext cx="118" cy="48"/>
                  </a:xfrm>
                  <a:prstGeom prst="line">
                    <a:avLst/>
                  </a:prstGeom>
                  <a:noFill/>
                  <a:ln w="6350">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70" name="Line 89"/>
                  <p:cNvSpPr>
                    <a:spLocks noChangeShapeType="1"/>
                  </p:cNvSpPr>
                  <p:nvPr/>
                </p:nvSpPr>
                <p:spPr bwMode="auto">
                  <a:xfrm flipH="1" flipV="1">
                    <a:off x="365" y="1946"/>
                    <a:ext cx="119" cy="51"/>
                  </a:xfrm>
                  <a:prstGeom prst="line">
                    <a:avLst/>
                  </a:prstGeom>
                  <a:noFill/>
                  <a:ln w="6350">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71" name="Line 90"/>
                  <p:cNvSpPr>
                    <a:spLocks noChangeShapeType="1"/>
                  </p:cNvSpPr>
                  <p:nvPr/>
                </p:nvSpPr>
                <p:spPr bwMode="auto">
                  <a:xfrm flipH="1" flipV="1">
                    <a:off x="358" y="1951"/>
                    <a:ext cx="114" cy="50"/>
                  </a:xfrm>
                  <a:prstGeom prst="line">
                    <a:avLst/>
                  </a:prstGeom>
                  <a:noFill/>
                  <a:ln w="6350">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72" name="Line 91"/>
                  <p:cNvSpPr>
                    <a:spLocks noChangeShapeType="1"/>
                  </p:cNvSpPr>
                  <p:nvPr/>
                </p:nvSpPr>
                <p:spPr bwMode="auto">
                  <a:xfrm flipH="1" flipV="1">
                    <a:off x="347" y="1956"/>
                    <a:ext cx="114" cy="51"/>
                  </a:xfrm>
                  <a:prstGeom prst="line">
                    <a:avLst/>
                  </a:prstGeom>
                  <a:noFill/>
                  <a:ln w="6350">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73" name="Line 92"/>
                  <p:cNvSpPr>
                    <a:spLocks noChangeShapeType="1"/>
                  </p:cNvSpPr>
                  <p:nvPr/>
                </p:nvSpPr>
                <p:spPr bwMode="auto">
                  <a:xfrm flipH="1">
                    <a:off x="437" y="1974"/>
                    <a:ext cx="61" cy="34"/>
                  </a:xfrm>
                  <a:prstGeom prst="line">
                    <a:avLst/>
                  </a:prstGeom>
                  <a:noFill/>
                  <a:ln w="6350">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74" name="Line 93"/>
                  <p:cNvSpPr>
                    <a:spLocks noChangeShapeType="1"/>
                  </p:cNvSpPr>
                  <p:nvPr/>
                </p:nvSpPr>
                <p:spPr bwMode="auto">
                  <a:xfrm flipH="1">
                    <a:off x="426" y="1970"/>
                    <a:ext cx="58" cy="32"/>
                  </a:xfrm>
                  <a:prstGeom prst="line">
                    <a:avLst/>
                  </a:prstGeom>
                  <a:noFill/>
                  <a:ln w="6350">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75" name="Line 94"/>
                  <p:cNvSpPr>
                    <a:spLocks noChangeShapeType="1"/>
                  </p:cNvSpPr>
                  <p:nvPr/>
                </p:nvSpPr>
                <p:spPr bwMode="auto">
                  <a:xfrm flipH="1">
                    <a:off x="401" y="1959"/>
                    <a:ext cx="58" cy="31"/>
                  </a:xfrm>
                  <a:prstGeom prst="line">
                    <a:avLst/>
                  </a:prstGeom>
                  <a:noFill/>
                  <a:ln w="6350">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76" name="Line 95"/>
                  <p:cNvSpPr>
                    <a:spLocks noChangeShapeType="1"/>
                  </p:cNvSpPr>
                  <p:nvPr/>
                </p:nvSpPr>
                <p:spPr bwMode="auto">
                  <a:xfrm flipH="1">
                    <a:off x="387" y="1954"/>
                    <a:ext cx="58" cy="31"/>
                  </a:xfrm>
                  <a:prstGeom prst="line">
                    <a:avLst/>
                  </a:prstGeom>
                  <a:noFill/>
                  <a:ln w="6350">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77" name="Line 96"/>
                  <p:cNvSpPr>
                    <a:spLocks noChangeShapeType="1"/>
                  </p:cNvSpPr>
                  <p:nvPr/>
                </p:nvSpPr>
                <p:spPr bwMode="auto">
                  <a:xfrm flipH="1">
                    <a:off x="375" y="1949"/>
                    <a:ext cx="56" cy="31"/>
                  </a:xfrm>
                  <a:prstGeom prst="line">
                    <a:avLst/>
                  </a:prstGeom>
                  <a:noFill/>
                  <a:ln w="6350">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78" name="Line 97"/>
                  <p:cNvSpPr>
                    <a:spLocks noChangeShapeType="1"/>
                  </p:cNvSpPr>
                  <p:nvPr/>
                </p:nvSpPr>
                <p:spPr bwMode="auto">
                  <a:xfrm flipH="1">
                    <a:off x="364" y="1944"/>
                    <a:ext cx="53" cy="28"/>
                  </a:xfrm>
                  <a:prstGeom prst="line">
                    <a:avLst/>
                  </a:prstGeom>
                  <a:noFill/>
                  <a:ln w="6350">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79" name="Line 98"/>
                  <p:cNvSpPr>
                    <a:spLocks noChangeShapeType="1"/>
                  </p:cNvSpPr>
                  <p:nvPr/>
                </p:nvSpPr>
                <p:spPr bwMode="auto">
                  <a:xfrm flipH="1">
                    <a:off x="352" y="1939"/>
                    <a:ext cx="55" cy="28"/>
                  </a:xfrm>
                  <a:prstGeom prst="line">
                    <a:avLst/>
                  </a:prstGeom>
                  <a:noFill/>
                  <a:ln w="6350">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80" name="Line 99"/>
                  <p:cNvSpPr>
                    <a:spLocks noChangeShapeType="1"/>
                  </p:cNvSpPr>
                  <p:nvPr/>
                </p:nvSpPr>
                <p:spPr bwMode="auto">
                  <a:xfrm flipH="1">
                    <a:off x="494" y="1955"/>
                    <a:ext cx="28" cy="14"/>
                  </a:xfrm>
                  <a:prstGeom prst="line">
                    <a:avLst/>
                  </a:prstGeom>
                  <a:noFill/>
                  <a:ln w="6350">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81" name="Line 100"/>
                  <p:cNvSpPr>
                    <a:spLocks noChangeShapeType="1"/>
                  </p:cNvSpPr>
                  <p:nvPr/>
                </p:nvSpPr>
                <p:spPr bwMode="auto">
                  <a:xfrm flipH="1">
                    <a:off x="477" y="1949"/>
                    <a:ext cx="26" cy="14"/>
                  </a:xfrm>
                  <a:prstGeom prst="line">
                    <a:avLst/>
                  </a:prstGeom>
                  <a:noFill/>
                  <a:ln w="6350">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82" name="Line 101"/>
                  <p:cNvSpPr>
                    <a:spLocks noChangeShapeType="1"/>
                  </p:cNvSpPr>
                  <p:nvPr/>
                </p:nvSpPr>
                <p:spPr bwMode="auto">
                  <a:xfrm flipH="1">
                    <a:off x="460" y="1943"/>
                    <a:ext cx="28" cy="14"/>
                  </a:xfrm>
                  <a:prstGeom prst="line">
                    <a:avLst/>
                  </a:prstGeom>
                  <a:noFill/>
                  <a:ln w="6350">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83" name="Line 102"/>
                  <p:cNvSpPr>
                    <a:spLocks noChangeShapeType="1"/>
                  </p:cNvSpPr>
                  <p:nvPr/>
                </p:nvSpPr>
                <p:spPr bwMode="auto">
                  <a:xfrm flipH="1">
                    <a:off x="443" y="1937"/>
                    <a:ext cx="27" cy="13"/>
                  </a:xfrm>
                  <a:prstGeom prst="line">
                    <a:avLst/>
                  </a:prstGeom>
                  <a:noFill/>
                  <a:ln w="6350">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84" name="Line 103"/>
                  <p:cNvSpPr>
                    <a:spLocks noChangeShapeType="1"/>
                  </p:cNvSpPr>
                  <p:nvPr/>
                </p:nvSpPr>
                <p:spPr bwMode="auto">
                  <a:xfrm flipH="1">
                    <a:off x="427" y="1931"/>
                    <a:ext cx="26" cy="14"/>
                  </a:xfrm>
                  <a:prstGeom prst="line">
                    <a:avLst/>
                  </a:prstGeom>
                  <a:noFill/>
                  <a:ln w="6350">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85" name="Line 104"/>
                  <p:cNvSpPr>
                    <a:spLocks noChangeShapeType="1"/>
                  </p:cNvSpPr>
                  <p:nvPr/>
                </p:nvSpPr>
                <p:spPr bwMode="auto">
                  <a:xfrm flipH="1">
                    <a:off x="408" y="1925"/>
                    <a:ext cx="24" cy="13"/>
                  </a:xfrm>
                  <a:prstGeom prst="line">
                    <a:avLst/>
                  </a:prstGeom>
                  <a:noFill/>
                  <a:ln w="6350">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grpSp>
          </p:grpSp>
        </p:grpSp>
      </p:grpSp>
      <p:grpSp>
        <p:nvGrpSpPr>
          <p:cNvPr id="112" name="Group 105"/>
          <p:cNvGrpSpPr>
            <a:grpSpLocks/>
          </p:cNvGrpSpPr>
          <p:nvPr/>
        </p:nvGrpSpPr>
        <p:grpSpPr bwMode="auto">
          <a:xfrm>
            <a:off x="1941367" y="3269534"/>
            <a:ext cx="55364" cy="100353"/>
            <a:chOff x="287" y="1872"/>
            <a:chExt cx="55" cy="108"/>
          </a:xfrm>
        </p:grpSpPr>
        <p:sp>
          <p:nvSpPr>
            <p:cNvPr id="113" name="Freeform 106"/>
            <p:cNvSpPr>
              <a:spLocks/>
            </p:cNvSpPr>
            <p:nvPr/>
          </p:nvSpPr>
          <p:spPr bwMode="auto">
            <a:xfrm>
              <a:off x="287" y="1872"/>
              <a:ext cx="55" cy="108"/>
            </a:xfrm>
            <a:custGeom>
              <a:avLst/>
              <a:gdLst>
                <a:gd name="T0" fmla="*/ 0 w 276"/>
                <a:gd name="T1" fmla="*/ 0 h 540"/>
                <a:gd name="T2" fmla="*/ 0 w 276"/>
                <a:gd name="T3" fmla="*/ 0 h 540"/>
                <a:gd name="T4" fmla="*/ 0 w 276"/>
                <a:gd name="T5" fmla="*/ 0 h 540"/>
                <a:gd name="T6" fmla="*/ 0 w 276"/>
                <a:gd name="T7" fmla="*/ 0 h 540"/>
                <a:gd name="T8" fmla="*/ 0 w 276"/>
                <a:gd name="T9" fmla="*/ 0 h 540"/>
                <a:gd name="T10" fmla="*/ 0 w 276"/>
                <a:gd name="T11" fmla="*/ 0 h 540"/>
                <a:gd name="T12" fmla="*/ 0 w 276"/>
                <a:gd name="T13" fmla="*/ 0 h 540"/>
                <a:gd name="T14" fmla="*/ 0 w 276"/>
                <a:gd name="T15" fmla="*/ 0 h 540"/>
                <a:gd name="T16" fmla="*/ 0 w 276"/>
                <a:gd name="T17" fmla="*/ 0 h 540"/>
                <a:gd name="T18" fmla="*/ 0 w 276"/>
                <a:gd name="T19" fmla="*/ 0 h 540"/>
                <a:gd name="T20" fmla="*/ 0 w 276"/>
                <a:gd name="T21" fmla="*/ 0 h 540"/>
                <a:gd name="T22" fmla="*/ 0 w 276"/>
                <a:gd name="T23" fmla="*/ 0 h 54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76" h="540">
                  <a:moveTo>
                    <a:pt x="0" y="192"/>
                  </a:moveTo>
                  <a:lnTo>
                    <a:pt x="53" y="121"/>
                  </a:lnTo>
                  <a:lnTo>
                    <a:pt x="104" y="84"/>
                  </a:lnTo>
                  <a:lnTo>
                    <a:pt x="125" y="30"/>
                  </a:lnTo>
                  <a:lnTo>
                    <a:pt x="137" y="6"/>
                  </a:lnTo>
                  <a:lnTo>
                    <a:pt x="195" y="0"/>
                  </a:lnTo>
                  <a:lnTo>
                    <a:pt x="276" y="45"/>
                  </a:lnTo>
                  <a:lnTo>
                    <a:pt x="255" y="143"/>
                  </a:lnTo>
                  <a:lnTo>
                    <a:pt x="232" y="198"/>
                  </a:lnTo>
                  <a:lnTo>
                    <a:pt x="179" y="365"/>
                  </a:lnTo>
                  <a:lnTo>
                    <a:pt x="92" y="540"/>
                  </a:lnTo>
                  <a:lnTo>
                    <a:pt x="0" y="192"/>
                  </a:lnTo>
                  <a:close/>
                </a:path>
              </a:pathLst>
            </a:custGeom>
            <a:solidFill>
              <a:srgbClr val="C0C0C0"/>
            </a:solidFill>
            <a:ln w="3175">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114" name="Freeform 107"/>
            <p:cNvSpPr>
              <a:spLocks/>
            </p:cNvSpPr>
            <p:nvPr/>
          </p:nvSpPr>
          <p:spPr bwMode="auto">
            <a:xfrm>
              <a:off x="296" y="1880"/>
              <a:ext cx="43" cy="77"/>
            </a:xfrm>
            <a:custGeom>
              <a:avLst/>
              <a:gdLst>
                <a:gd name="T0" fmla="*/ 0 w 216"/>
                <a:gd name="T1" fmla="*/ 0 h 385"/>
                <a:gd name="T2" fmla="*/ 0 w 216"/>
                <a:gd name="T3" fmla="*/ 0 h 385"/>
                <a:gd name="T4" fmla="*/ 0 w 216"/>
                <a:gd name="T5" fmla="*/ 0 h 385"/>
                <a:gd name="T6" fmla="*/ 0 w 216"/>
                <a:gd name="T7" fmla="*/ 0 h 385"/>
                <a:gd name="T8" fmla="*/ 0 w 216"/>
                <a:gd name="T9" fmla="*/ 0 h 385"/>
                <a:gd name="T10" fmla="*/ 0 w 216"/>
                <a:gd name="T11" fmla="*/ 0 h 385"/>
                <a:gd name="T12" fmla="*/ 0 w 216"/>
                <a:gd name="T13" fmla="*/ 0 h 385"/>
                <a:gd name="T14" fmla="*/ 0 w 216"/>
                <a:gd name="T15" fmla="*/ 0 h 385"/>
                <a:gd name="T16" fmla="*/ 0 w 216"/>
                <a:gd name="T17" fmla="*/ 0 h 385"/>
                <a:gd name="T18" fmla="*/ 0 w 216"/>
                <a:gd name="T19" fmla="*/ 0 h 385"/>
                <a:gd name="T20" fmla="*/ 0 w 216"/>
                <a:gd name="T21" fmla="*/ 0 h 385"/>
                <a:gd name="T22" fmla="*/ 0 w 216"/>
                <a:gd name="T23" fmla="*/ 0 h 385"/>
                <a:gd name="T24" fmla="*/ 0 w 216"/>
                <a:gd name="T25" fmla="*/ 0 h 385"/>
                <a:gd name="T26" fmla="*/ 0 w 216"/>
                <a:gd name="T27" fmla="*/ 0 h 385"/>
                <a:gd name="T28" fmla="*/ 0 w 216"/>
                <a:gd name="T29" fmla="*/ 0 h 385"/>
                <a:gd name="T30" fmla="*/ 0 w 216"/>
                <a:gd name="T31" fmla="*/ 0 h 385"/>
                <a:gd name="T32" fmla="*/ 0 w 216"/>
                <a:gd name="T33" fmla="*/ 0 h 385"/>
                <a:gd name="T34" fmla="*/ 0 w 216"/>
                <a:gd name="T35" fmla="*/ 0 h 385"/>
                <a:gd name="T36" fmla="*/ 0 w 216"/>
                <a:gd name="T37" fmla="*/ 0 h 385"/>
                <a:gd name="T38" fmla="*/ 0 w 216"/>
                <a:gd name="T39" fmla="*/ 0 h 385"/>
                <a:gd name="T40" fmla="*/ 0 w 216"/>
                <a:gd name="T41" fmla="*/ 0 h 385"/>
                <a:gd name="T42" fmla="*/ 0 w 216"/>
                <a:gd name="T43" fmla="*/ 0 h 385"/>
                <a:gd name="T44" fmla="*/ 0 w 216"/>
                <a:gd name="T45" fmla="*/ 0 h 385"/>
                <a:gd name="T46" fmla="*/ 0 w 216"/>
                <a:gd name="T47" fmla="*/ 0 h 385"/>
                <a:gd name="T48" fmla="*/ 0 w 216"/>
                <a:gd name="T49" fmla="*/ 0 h 385"/>
                <a:gd name="T50" fmla="*/ 0 w 216"/>
                <a:gd name="T51" fmla="*/ 0 h 385"/>
                <a:gd name="T52" fmla="*/ 0 w 216"/>
                <a:gd name="T53" fmla="*/ 0 h 385"/>
                <a:gd name="T54" fmla="*/ 0 w 216"/>
                <a:gd name="T55" fmla="*/ 0 h 385"/>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216" h="385">
                  <a:moveTo>
                    <a:pt x="91" y="0"/>
                  </a:moveTo>
                  <a:lnTo>
                    <a:pt x="115" y="25"/>
                  </a:lnTo>
                  <a:lnTo>
                    <a:pt x="165" y="46"/>
                  </a:lnTo>
                  <a:lnTo>
                    <a:pt x="216" y="44"/>
                  </a:lnTo>
                  <a:lnTo>
                    <a:pt x="185" y="132"/>
                  </a:lnTo>
                  <a:lnTo>
                    <a:pt x="147" y="128"/>
                  </a:lnTo>
                  <a:lnTo>
                    <a:pt x="118" y="112"/>
                  </a:lnTo>
                  <a:lnTo>
                    <a:pt x="134" y="138"/>
                  </a:lnTo>
                  <a:lnTo>
                    <a:pt x="177" y="146"/>
                  </a:lnTo>
                  <a:lnTo>
                    <a:pt x="145" y="242"/>
                  </a:lnTo>
                  <a:lnTo>
                    <a:pt x="124" y="312"/>
                  </a:lnTo>
                  <a:lnTo>
                    <a:pt x="115" y="271"/>
                  </a:lnTo>
                  <a:lnTo>
                    <a:pt x="103" y="197"/>
                  </a:lnTo>
                  <a:lnTo>
                    <a:pt x="102" y="155"/>
                  </a:lnTo>
                  <a:lnTo>
                    <a:pt x="94" y="173"/>
                  </a:lnTo>
                  <a:lnTo>
                    <a:pt x="94" y="222"/>
                  </a:lnTo>
                  <a:lnTo>
                    <a:pt x="103" y="290"/>
                  </a:lnTo>
                  <a:lnTo>
                    <a:pt x="110" y="333"/>
                  </a:lnTo>
                  <a:lnTo>
                    <a:pt x="91" y="385"/>
                  </a:lnTo>
                  <a:lnTo>
                    <a:pt x="55" y="250"/>
                  </a:lnTo>
                  <a:lnTo>
                    <a:pt x="39" y="204"/>
                  </a:lnTo>
                  <a:lnTo>
                    <a:pt x="12" y="135"/>
                  </a:lnTo>
                  <a:lnTo>
                    <a:pt x="0" y="115"/>
                  </a:lnTo>
                  <a:lnTo>
                    <a:pt x="16" y="88"/>
                  </a:lnTo>
                  <a:lnTo>
                    <a:pt x="64" y="64"/>
                  </a:lnTo>
                  <a:lnTo>
                    <a:pt x="81" y="87"/>
                  </a:lnTo>
                  <a:lnTo>
                    <a:pt x="71" y="46"/>
                  </a:lnTo>
                  <a:lnTo>
                    <a:pt x="9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grpSp>
      <p:grpSp>
        <p:nvGrpSpPr>
          <p:cNvPr id="115" name="Group 108"/>
          <p:cNvGrpSpPr>
            <a:grpSpLocks/>
          </p:cNvGrpSpPr>
          <p:nvPr/>
        </p:nvGrpSpPr>
        <p:grpSpPr bwMode="auto">
          <a:xfrm>
            <a:off x="1932308" y="3211925"/>
            <a:ext cx="70463" cy="70619"/>
            <a:chOff x="278" y="1810"/>
            <a:chExt cx="70" cy="76"/>
          </a:xfrm>
        </p:grpSpPr>
        <p:sp>
          <p:nvSpPr>
            <p:cNvPr id="116" name="Freeform 109"/>
            <p:cNvSpPr>
              <a:spLocks/>
            </p:cNvSpPr>
            <p:nvPr/>
          </p:nvSpPr>
          <p:spPr bwMode="auto">
            <a:xfrm>
              <a:off x="297" y="1815"/>
              <a:ext cx="51" cy="71"/>
            </a:xfrm>
            <a:custGeom>
              <a:avLst/>
              <a:gdLst>
                <a:gd name="T0" fmla="*/ 0 w 256"/>
                <a:gd name="T1" fmla="*/ 0 h 356"/>
                <a:gd name="T2" fmla="*/ 0 w 256"/>
                <a:gd name="T3" fmla="*/ 0 h 356"/>
                <a:gd name="T4" fmla="*/ 0 w 256"/>
                <a:gd name="T5" fmla="*/ 0 h 356"/>
                <a:gd name="T6" fmla="*/ 0 w 256"/>
                <a:gd name="T7" fmla="*/ 0 h 356"/>
                <a:gd name="T8" fmla="*/ 0 w 256"/>
                <a:gd name="T9" fmla="*/ 0 h 356"/>
                <a:gd name="T10" fmla="*/ 0 w 256"/>
                <a:gd name="T11" fmla="*/ 0 h 356"/>
                <a:gd name="T12" fmla="*/ 0 w 256"/>
                <a:gd name="T13" fmla="*/ 0 h 356"/>
                <a:gd name="T14" fmla="*/ 0 w 256"/>
                <a:gd name="T15" fmla="*/ 0 h 356"/>
                <a:gd name="T16" fmla="*/ 0 w 256"/>
                <a:gd name="T17" fmla="*/ 0 h 356"/>
                <a:gd name="T18" fmla="*/ 0 w 256"/>
                <a:gd name="T19" fmla="*/ 0 h 356"/>
                <a:gd name="T20" fmla="*/ 0 w 256"/>
                <a:gd name="T21" fmla="*/ 0 h 356"/>
                <a:gd name="T22" fmla="*/ 0 w 256"/>
                <a:gd name="T23" fmla="*/ 0 h 356"/>
                <a:gd name="T24" fmla="*/ 0 w 256"/>
                <a:gd name="T25" fmla="*/ 0 h 356"/>
                <a:gd name="T26" fmla="*/ 0 w 256"/>
                <a:gd name="T27" fmla="*/ 0 h 356"/>
                <a:gd name="T28" fmla="*/ 0 w 256"/>
                <a:gd name="T29" fmla="*/ 0 h 356"/>
                <a:gd name="T30" fmla="*/ 0 w 256"/>
                <a:gd name="T31" fmla="*/ 0 h 356"/>
                <a:gd name="T32" fmla="*/ 0 w 256"/>
                <a:gd name="T33" fmla="*/ 0 h 356"/>
                <a:gd name="T34" fmla="*/ 0 w 256"/>
                <a:gd name="T35" fmla="*/ 0 h 356"/>
                <a:gd name="T36" fmla="*/ 0 w 256"/>
                <a:gd name="T37" fmla="*/ 0 h 356"/>
                <a:gd name="T38" fmla="*/ 0 w 256"/>
                <a:gd name="T39" fmla="*/ 0 h 356"/>
                <a:gd name="T40" fmla="*/ 0 w 256"/>
                <a:gd name="T41" fmla="*/ 0 h 356"/>
                <a:gd name="T42" fmla="*/ 0 w 256"/>
                <a:gd name="T43" fmla="*/ 0 h 356"/>
                <a:gd name="T44" fmla="*/ 0 w 256"/>
                <a:gd name="T45" fmla="*/ 0 h 356"/>
                <a:gd name="T46" fmla="*/ 0 w 256"/>
                <a:gd name="T47" fmla="*/ 0 h 356"/>
                <a:gd name="T48" fmla="*/ 0 w 256"/>
                <a:gd name="T49" fmla="*/ 0 h 356"/>
                <a:gd name="T50" fmla="*/ 0 w 256"/>
                <a:gd name="T51" fmla="*/ 0 h 356"/>
                <a:gd name="T52" fmla="*/ 0 w 256"/>
                <a:gd name="T53" fmla="*/ 0 h 356"/>
                <a:gd name="T54" fmla="*/ 0 w 256"/>
                <a:gd name="T55" fmla="*/ 0 h 356"/>
                <a:gd name="T56" fmla="*/ 0 w 256"/>
                <a:gd name="T57" fmla="*/ 0 h 356"/>
                <a:gd name="T58" fmla="*/ 0 w 256"/>
                <a:gd name="T59" fmla="*/ 0 h 356"/>
                <a:gd name="T60" fmla="*/ 0 w 256"/>
                <a:gd name="T61" fmla="*/ 0 h 356"/>
                <a:gd name="T62" fmla="*/ 0 w 256"/>
                <a:gd name="T63" fmla="*/ 0 h 356"/>
                <a:gd name="T64" fmla="*/ 0 w 256"/>
                <a:gd name="T65" fmla="*/ 0 h 356"/>
                <a:gd name="T66" fmla="*/ 0 w 256"/>
                <a:gd name="T67" fmla="*/ 0 h 356"/>
                <a:gd name="T68" fmla="*/ 0 w 256"/>
                <a:gd name="T69" fmla="*/ 0 h 356"/>
                <a:gd name="T70" fmla="*/ 0 w 256"/>
                <a:gd name="T71" fmla="*/ 0 h 356"/>
                <a:gd name="T72" fmla="*/ 0 w 256"/>
                <a:gd name="T73" fmla="*/ 0 h 356"/>
                <a:gd name="T74" fmla="*/ 0 w 256"/>
                <a:gd name="T75" fmla="*/ 0 h 356"/>
                <a:gd name="T76" fmla="*/ 0 w 256"/>
                <a:gd name="T77" fmla="*/ 0 h 356"/>
                <a:gd name="T78" fmla="*/ 0 w 256"/>
                <a:gd name="T79" fmla="*/ 0 h 356"/>
                <a:gd name="T80" fmla="*/ 0 w 256"/>
                <a:gd name="T81" fmla="*/ 0 h 356"/>
                <a:gd name="T82" fmla="*/ 0 w 256"/>
                <a:gd name="T83" fmla="*/ 0 h 356"/>
                <a:gd name="T84" fmla="*/ 0 w 256"/>
                <a:gd name="T85" fmla="*/ 0 h 356"/>
                <a:gd name="T86" fmla="*/ 0 w 256"/>
                <a:gd name="T87" fmla="*/ 0 h 356"/>
                <a:gd name="T88" fmla="*/ 0 w 256"/>
                <a:gd name="T89" fmla="*/ 0 h 356"/>
                <a:gd name="T90" fmla="*/ 0 w 256"/>
                <a:gd name="T91" fmla="*/ 0 h 356"/>
                <a:gd name="T92" fmla="*/ 0 w 256"/>
                <a:gd name="T93" fmla="*/ 0 h 356"/>
                <a:gd name="T94" fmla="*/ 0 w 256"/>
                <a:gd name="T95" fmla="*/ 0 h 35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256" h="356">
                  <a:moveTo>
                    <a:pt x="3" y="130"/>
                  </a:moveTo>
                  <a:lnTo>
                    <a:pt x="11" y="155"/>
                  </a:lnTo>
                  <a:lnTo>
                    <a:pt x="26" y="167"/>
                  </a:lnTo>
                  <a:lnTo>
                    <a:pt x="35" y="187"/>
                  </a:lnTo>
                  <a:lnTo>
                    <a:pt x="45" y="203"/>
                  </a:lnTo>
                  <a:lnTo>
                    <a:pt x="61" y="218"/>
                  </a:lnTo>
                  <a:lnTo>
                    <a:pt x="73" y="227"/>
                  </a:lnTo>
                  <a:lnTo>
                    <a:pt x="93" y="238"/>
                  </a:lnTo>
                  <a:lnTo>
                    <a:pt x="96" y="252"/>
                  </a:lnTo>
                  <a:lnTo>
                    <a:pt x="96" y="270"/>
                  </a:lnTo>
                  <a:lnTo>
                    <a:pt x="91" y="315"/>
                  </a:lnTo>
                  <a:lnTo>
                    <a:pt x="127" y="341"/>
                  </a:lnTo>
                  <a:lnTo>
                    <a:pt x="157" y="354"/>
                  </a:lnTo>
                  <a:lnTo>
                    <a:pt x="182" y="356"/>
                  </a:lnTo>
                  <a:lnTo>
                    <a:pt x="207" y="354"/>
                  </a:lnTo>
                  <a:lnTo>
                    <a:pt x="216" y="325"/>
                  </a:lnTo>
                  <a:lnTo>
                    <a:pt x="222" y="260"/>
                  </a:lnTo>
                  <a:lnTo>
                    <a:pt x="237" y="237"/>
                  </a:lnTo>
                  <a:lnTo>
                    <a:pt x="248" y="204"/>
                  </a:lnTo>
                  <a:lnTo>
                    <a:pt x="250" y="173"/>
                  </a:lnTo>
                  <a:lnTo>
                    <a:pt x="255" y="131"/>
                  </a:lnTo>
                  <a:lnTo>
                    <a:pt x="256" y="107"/>
                  </a:lnTo>
                  <a:lnTo>
                    <a:pt x="255" y="92"/>
                  </a:lnTo>
                  <a:lnTo>
                    <a:pt x="248" y="66"/>
                  </a:lnTo>
                  <a:lnTo>
                    <a:pt x="234" y="52"/>
                  </a:lnTo>
                  <a:lnTo>
                    <a:pt x="215" y="48"/>
                  </a:lnTo>
                  <a:lnTo>
                    <a:pt x="208" y="33"/>
                  </a:lnTo>
                  <a:lnTo>
                    <a:pt x="191" y="23"/>
                  </a:lnTo>
                  <a:lnTo>
                    <a:pt x="173" y="33"/>
                  </a:lnTo>
                  <a:lnTo>
                    <a:pt x="160" y="12"/>
                  </a:lnTo>
                  <a:lnTo>
                    <a:pt x="140" y="5"/>
                  </a:lnTo>
                  <a:lnTo>
                    <a:pt x="118" y="24"/>
                  </a:lnTo>
                  <a:lnTo>
                    <a:pt x="108" y="0"/>
                  </a:lnTo>
                  <a:lnTo>
                    <a:pt x="78" y="3"/>
                  </a:lnTo>
                  <a:lnTo>
                    <a:pt x="63" y="42"/>
                  </a:lnTo>
                  <a:lnTo>
                    <a:pt x="60" y="64"/>
                  </a:lnTo>
                  <a:lnTo>
                    <a:pt x="57" y="93"/>
                  </a:lnTo>
                  <a:lnTo>
                    <a:pt x="51" y="131"/>
                  </a:lnTo>
                  <a:lnTo>
                    <a:pt x="43" y="116"/>
                  </a:lnTo>
                  <a:lnTo>
                    <a:pt x="39" y="89"/>
                  </a:lnTo>
                  <a:lnTo>
                    <a:pt x="34" y="70"/>
                  </a:lnTo>
                  <a:lnTo>
                    <a:pt x="27" y="61"/>
                  </a:lnTo>
                  <a:lnTo>
                    <a:pt x="12" y="54"/>
                  </a:lnTo>
                  <a:lnTo>
                    <a:pt x="4" y="57"/>
                  </a:lnTo>
                  <a:lnTo>
                    <a:pt x="0" y="66"/>
                  </a:lnTo>
                  <a:lnTo>
                    <a:pt x="5" y="80"/>
                  </a:lnTo>
                  <a:lnTo>
                    <a:pt x="7" y="107"/>
                  </a:lnTo>
                  <a:lnTo>
                    <a:pt x="3" y="130"/>
                  </a:lnTo>
                  <a:close/>
                </a:path>
              </a:pathLst>
            </a:custGeom>
            <a:solidFill>
              <a:srgbClr val="FFC080"/>
            </a:solidFill>
            <a:ln w="3175">
              <a:solidFill>
                <a:srgbClr val="402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117" name="Freeform 110"/>
            <p:cNvSpPr>
              <a:spLocks/>
            </p:cNvSpPr>
            <p:nvPr/>
          </p:nvSpPr>
          <p:spPr bwMode="auto">
            <a:xfrm>
              <a:off x="320" y="1820"/>
              <a:ext cx="26" cy="27"/>
            </a:xfrm>
            <a:custGeom>
              <a:avLst/>
              <a:gdLst>
                <a:gd name="T0" fmla="*/ 0 w 129"/>
                <a:gd name="T1" fmla="*/ 0 h 134"/>
                <a:gd name="T2" fmla="*/ 0 w 129"/>
                <a:gd name="T3" fmla="*/ 0 h 134"/>
                <a:gd name="T4" fmla="*/ 0 w 129"/>
                <a:gd name="T5" fmla="*/ 0 h 134"/>
                <a:gd name="T6" fmla="*/ 0 w 129"/>
                <a:gd name="T7" fmla="*/ 0 h 134"/>
                <a:gd name="T8" fmla="*/ 0 w 129"/>
                <a:gd name="T9" fmla="*/ 0 h 134"/>
                <a:gd name="T10" fmla="*/ 0 w 129"/>
                <a:gd name="T11" fmla="*/ 0 h 134"/>
                <a:gd name="T12" fmla="*/ 0 w 129"/>
                <a:gd name="T13" fmla="*/ 0 h 134"/>
                <a:gd name="T14" fmla="*/ 0 w 129"/>
                <a:gd name="T15" fmla="*/ 0 h 134"/>
                <a:gd name="T16" fmla="*/ 0 w 129"/>
                <a:gd name="T17" fmla="*/ 0 h 134"/>
                <a:gd name="T18" fmla="*/ 0 w 129"/>
                <a:gd name="T19" fmla="*/ 0 h 134"/>
                <a:gd name="T20" fmla="*/ 0 w 129"/>
                <a:gd name="T21" fmla="*/ 0 h 134"/>
                <a:gd name="T22" fmla="*/ 0 w 129"/>
                <a:gd name="T23" fmla="*/ 0 h 134"/>
                <a:gd name="T24" fmla="*/ 0 w 129"/>
                <a:gd name="T25" fmla="*/ 0 h 134"/>
                <a:gd name="T26" fmla="*/ 0 w 129"/>
                <a:gd name="T27" fmla="*/ 0 h 134"/>
                <a:gd name="T28" fmla="*/ 0 w 129"/>
                <a:gd name="T29" fmla="*/ 0 h 134"/>
                <a:gd name="T30" fmla="*/ 0 w 129"/>
                <a:gd name="T31" fmla="*/ 0 h 134"/>
                <a:gd name="T32" fmla="*/ 0 w 129"/>
                <a:gd name="T33" fmla="*/ 0 h 134"/>
                <a:gd name="T34" fmla="*/ 0 w 129"/>
                <a:gd name="T35" fmla="*/ 0 h 134"/>
                <a:gd name="T36" fmla="*/ 0 w 129"/>
                <a:gd name="T37" fmla="*/ 0 h 134"/>
                <a:gd name="T38" fmla="*/ 0 w 129"/>
                <a:gd name="T39" fmla="*/ 0 h 134"/>
                <a:gd name="T40" fmla="*/ 0 w 129"/>
                <a:gd name="T41" fmla="*/ 0 h 134"/>
                <a:gd name="T42" fmla="*/ 0 w 129"/>
                <a:gd name="T43" fmla="*/ 0 h 134"/>
                <a:gd name="T44" fmla="*/ 0 w 129"/>
                <a:gd name="T45" fmla="*/ 0 h 134"/>
                <a:gd name="T46" fmla="*/ 0 w 129"/>
                <a:gd name="T47" fmla="*/ 0 h 134"/>
                <a:gd name="T48" fmla="*/ 0 w 129"/>
                <a:gd name="T49" fmla="*/ 0 h 134"/>
                <a:gd name="T50" fmla="*/ 0 w 129"/>
                <a:gd name="T51" fmla="*/ 0 h 134"/>
                <a:gd name="T52" fmla="*/ 0 w 129"/>
                <a:gd name="T53" fmla="*/ 0 h 134"/>
                <a:gd name="T54" fmla="*/ 0 w 129"/>
                <a:gd name="T55" fmla="*/ 0 h 134"/>
                <a:gd name="T56" fmla="*/ 0 w 129"/>
                <a:gd name="T57" fmla="*/ 0 h 134"/>
                <a:gd name="T58" fmla="*/ 0 w 129"/>
                <a:gd name="T59" fmla="*/ 0 h 134"/>
                <a:gd name="T60" fmla="*/ 0 w 129"/>
                <a:gd name="T61" fmla="*/ 0 h 134"/>
                <a:gd name="T62" fmla="*/ 0 w 129"/>
                <a:gd name="T63" fmla="*/ 0 h 134"/>
                <a:gd name="T64" fmla="*/ 0 w 129"/>
                <a:gd name="T65" fmla="*/ 0 h 134"/>
                <a:gd name="T66" fmla="*/ 0 w 129"/>
                <a:gd name="T67" fmla="*/ 0 h 134"/>
                <a:gd name="T68" fmla="*/ 0 w 129"/>
                <a:gd name="T69" fmla="*/ 0 h 134"/>
                <a:gd name="T70" fmla="*/ 0 w 129"/>
                <a:gd name="T71" fmla="*/ 0 h 134"/>
                <a:gd name="T72" fmla="*/ 0 w 129"/>
                <a:gd name="T73" fmla="*/ 0 h 134"/>
                <a:gd name="T74" fmla="*/ 0 w 129"/>
                <a:gd name="T75" fmla="*/ 0 h 134"/>
                <a:gd name="T76" fmla="*/ 0 w 129"/>
                <a:gd name="T77" fmla="*/ 0 h 134"/>
                <a:gd name="T78" fmla="*/ 0 w 129"/>
                <a:gd name="T79" fmla="*/ 0 h 134"/>
                <a:gd name="T80" fmla="*/ 0 w 129"/>
                <a:gd name="T81" fmla="*/ 0 h 134"/>
                <a:gd name="T82" fmla="*/ 0 w 129"/>
                <a:gd name="T83" fmla="*/ 0 h 134"/>
                <a:gd name="T84" fmla="*/ 0 w 129"/>
                <a:gd name="T85" fmla="*/ 0 h 134"/>
                <a:gd name="T86" fmla="*/ 0 w 129"/>
                <a:gd name="T87" fmla="*/ 0 h 134"/>
                <a:gd name="T88" fmla="*/ 0 w 129"/>
                <a:gd name="T89" fmla="*/ 0 h 134"/>
                <a:gd name="T90" fmla="*/ 0 w 129"/>
                <a:gd name="T91" fmla="*/ 0 h 134"/>
                <a:gd name="T92" fmla="*/ 0 w 129"/>
                <a:gd name="T93" fmla="*/ 0 h 134"/>
                <a:gd name="T94" fmla="*/ 0 w 129"/>
                <a:gd name="T95" fmla="*/ 0 h 134"/>
                <a:gd name="T96" fmla="*/ 0 w 129"/>
                <a:gd name="T97" fmla="*/ 0 h 134"/>
                <a:gd name="T98" fmla="*/ 0 w 129"/>
                <a:gd name="T99" fmla="*/ 0 h 134"/>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129" h="134">
                  <a:moveTo>
                    <a:pt x="6" y="2"/>
                  </a:moveTo>
                  <a:lnTo>
                    <a:pt x="13" y="30"/>
                  </a:lnTo>
                  <a:lnTo>
                    <a:pt x="22" y="49"/>
                  </a:lnTo>
                  <a:lnTo>
                    <a:pt x="11" y="91"/>
                  </a:lnTo>
                  <a:lnTo>
                    <a:pt x="18" y="100"/>
                  </a:lnTo>
                  <a:lnTo>
                    <a:pt x="28" y="104"/>
                  </a:lnTo>
                  <a:lnTo>
                    <a:pt x="41" y="102"/>
                  </a:lnTo>
                  <a:lnTo>
                    <a:pt x="51" y="79"/>
                  </a:lnTo>
                  <a:lnTo>
                    <a:pt x="60" y="61"/>
                  </a:lnTo>
                  <a:lnTo>
                    <a:pt x="55" y="36"/>
                  </a:lnTo>
                  <a:lnTo>
                    <a:pt x="53" y="9"/>
                  </a:lnTo>
                  <a:lnTo>
                    <a:pt x="60" y="12"/>
                  </a:lnTo>
                  <a:lnTo>
                    <a:pt x="62" y="37"/>
                  </a:lnTo>
                  <a:lnTo>
                    <a:pt x="65" y="54"/>
                  </a:lnTo>
                  <a:lnTo>
                    <a:pt x="65" y="68"/>
                  </a:lnTo>
                  <a:lnTo>
                    <a:pt x="56" y="83"/>
                  </a:lnTo>
                  <a:lnTo>
                    <a:pt x="47" y="100"/>
                  </a:lnTo>
                  <a:lnTo>
                    <a:pt x="46" y="116"/>
                  </a:lnTo>
                  <a:lnTo>
                    <a:pt x="56" y="123"/>
                  </a:lnTo>
                  <a:lnTo>
                    <a:pt x="75" y="120"/>
                  </a:lnTo>
                  <a:lnTo>
                    <a:pt x="86" y="106"/>
                  </a:lnTo>
                  <a:lnTo>
                    <a:pt x="104" y="84"/>
                  </a:lnTo>
                  <a:lnTo>
                    <a:pt x="103" y="70"/>
                  </a:lnTo>
                  <a:lnTo>
                    <a:pt x="101" y="45"/>
                  </a:lnTo>
                  <a:lnTo>
                    <a:pt x="107" y="65"/>
                  </a:lnTo>
                  <a:lnTo>
                    <a:pt x="108" y="84"/>
                  </a:lnTo>
                  <a:lnTo>
                    <a:pt x="94" y="103"/>
                  </a:lnTo>
                  <a:lnTo>
                    <a:pt x="93" y="117"/>
                  </a:lnTo>
                  <a:lnTo>
                    <a:pt x="96" y="128"/>
                  </a:lnTo>
                  <a:lnTo>
                    <a:pt x="104" y="131"/>
                  </a:lnTo>
                  <a:lnTo>
                    <a:pt x="113" y="125"/>
                  </a:lnTo>
                  <a:lnTo>
                    <a:pt x="129" y="109"/>
                  </a:lnTo>
                  <a:lnTo>
                    <a:pt x="116" y="127"/>
                  </a:lnTo>
                  <a:lnTo>
                    <a:pt x="111" y="134"/>
                  </a:lnTo>
                  <a:lnTo>
                    <a:pt x="97" y="134"/>
                  </a:lnTo>
                  <a:lnTo>
                    <a:pt x="91" y="126"/>
                  </a:lnTo>
                  <a:lnTo>
                    <a:pt x="87" y="114"/>
                  </a:lnTo>
                  <a:lnTo>
                    <a:pt x="79" y="125"/>
                  </a:lnTo>
                  <a:lnTo>
                    <a:pt x="63" y="127"/>
                  </a:lnTo>
                  <a:lnTo>
                    <a:pt x="49" y="127"/>
                  </a:lnTo>
                  <a:lnTo>
                    <a:pt x="43" y="116"/>
                  </a:lnTo>
                  <a:lnTo>
                    <a:pt x="41" y="106"/>
                  </a:lnTo>
                  <a:lnTo>
                    <a:pt x="35" y="109"/>
                  </a:lnTo>
                  <a:lnTo>
                    <a:pt x="24" y="109"/>
                  </a:lnTo>
                  <a:lnTo>
                    <a:pt x="11" y="101"/>
                  </a:lnTo>
                  <a:lnTo>
                    <a:pt x="8" y="86"/>
                  </a:lnTo>
                  <a:lnTo>
                    <a:pt x="18" y="51"/>
                  </a:lnTo>
                  <a:lnTo>
                    <a:pt x="7" y="29"/>
                  </a:lnTo>
                  <a:lnTo>
                    <a:pt x="0" y="0"/>
                  </a:lnTo>
                  <a:lnTo>
                    <a:pt x="6" y="2"/>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18" name="Freeform 111"/>
            <p:cNvSpPr>
              <a:spLocks/>
            </p:cNvSpPr>
            <p:nvPr/>
          </p:nvSpPr>
          <p:spPr bwMode="auto">
            <a:xfrm>
              <a:off x="325" y="1834"/>
              <a:ext cx="4" cy="1"/>
            </a:xfrm>
            <a:custGeom>
              <a:avLst/>
              <a:gdLst>
                <a:gd name="T0" fmla="*/ 0 w 20"/>
                <a:gd name="T1" fmla="*/ 0 h 5"/>
                <a:gd name="T2" fmla="*/ 0 w 20"/>
                <a:gd name="T3" fmla="*/ 0 h 5"/>
                <a:gd name="T4" fmla="*/ 0 w 20"/>
                <a:gd name="T5" fmla="*/ 0 h 5"/>
                <a:gd name="T6" fmla="*/ 0 w 20"/>
                <a:gd name="T7" fmla="*/ 0 h 5"/>
                <a:gd name="T8" fmla="*/ 0 w 20"/>
                <a:gd name="T9" fmla="*/ 0 h 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 h="5">
                  <a:moveTo>
                    <a:pt x="0" y="5"/>
                  </a:moveTo>
                  <a:lnTo>
                    <a:pt x="6" y="4"/>
                  </a:lnTo>
                  <a:lnTo>
                    <a:pt x="20" y="4"/>
                  </a:lnTo>
                  <a:lnTo>
                    <a:pt x="5" y="0"/>
                  </a:lnTo>
                  <a:lnTo>
                    <a:pt x="0" y="5"/>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19" name="Freeform 112"/>
            <p:cNvSpPr>
              <a:spLocks/>
            </p:cNvSpPr>
            <p:nvPr/>
          </p:nvSpPr>
          <p:spPr bwMode="auto">
            <a:xfrm>
              <a:off x="330" y="1838"/>
              <a:ext cx="6" cy="2"/>
            </a:xfrm>
            <a:custGeom>
              <a:avLst/>
              <a:gdLst>
                <a:gd name="T0" fmla="*/ 0 w 27"/>
                <a:gd name="T1" fmla="*/ 0 h 9"/>
                <a:gd name="T2" fmla="*/ 0 w 27"/>
                <a:gd name="T3" fmla="*/ 0 h 9"/>
                <a:gd name="T4" fmla="*/ 0 w 27"/>
                <a:gd name="T5" fmla="*/ 0 h 9"/>
                <a:gd name="T6" fmla="*/ 0 w 27"/>
                <a:gd name="T7" fmla="*/ 0 h 9"/>
                <a:gd name="T8" fmla="*/ 0 w 27"/>
                <a:gd name="T9" fmla="*/ 0 h 9"/>
                <a:gd name="T10" fmla="*/ 0 w 27"/>
                <a:gd name="T11" fmla="*/ 0 h 9"/>
                <a:gd name="T12" fmla="*/ 0 w 27"/>
                <a:gd name="T13" fmla="*/ 0 h 9"/>
                <a:gd name="T14" fmla="*/ 0 w 27"/>
                <a:gd name="T15" fmla="*/ 0 h 9"/>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7" h="9">
                  <a:moveTo>
                    <a:pt x="27" y="7"/>
                  </a:moveTo>
                  <a:lnTo>
                    <a:pt x="23" y="3"/>
                  </a:lnTo>
                  <a:lnTo>
                    <a:pt x="17" y="1"/>
                  </a:lnTo>
                  <a:lnTo>
                    <a:pt x="6" y="0"/>
                  </a:lnTo>
                  <a:lnTo>
                    <a:pt x="0" y="9"/>
                  </a:lnTo>
                  <a:lnTo>
                    <a:pt x="8" y="3"/>
                  </a:lnTo>
                  <a:lnTo>
                    <a:pt x="15" y="2"/>
                  </a:lnTo>
                  <a:lnTo>
                    <a:pt x="27" y="7"/>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20" name="Freeform 113"/>
            <p:cNvSpPr>
              <a:spLocks/>
            </p:cNvSpPr>
            <p:nvPr/>
          </p:nvSpPr>
          <p:spPr bwMode="auto">
            <a:xfrm>
              <a:off x="340" y="1841"/>
              <a:ext cx="4" cy="1"/>
            </a:xfrm>
            <a:custGeom>
              <a:avLst/>
              <a:gdLst>
                <a:gd name="T0" fmla="*/ 0 w 20"/>
                <a:gd name="T1" fmla="*/ 0 h 4"/>
                <a:gd name="T2" fmla="*/ 0 w 20"/>
                <a:gd name="T3" fmla="*/ 0 h 4"/>
                <a:gd name="T4" fmla="*/ 0 w 20"/>
                <a:gd name="T5" fmla="*/ 0 h 4"/>
                <a:gd name="T6" fmla="*/ 0 w 20"/>
                <a:gd name="T7" fmla="*/ 0 h 4"/>
                <a:gd name="T8" fmla="*/ 0 w 20"/>
                <a:gd name="T9" fmla="*/ 0 h 4"/>
                <a:gd name="T10" fmla="*/ 0 w 20"/>
                <a:gd name="T11" fmla="*/ 0 h 4"/>
                <a:gd name="T12" fmla="*/ 0 w 20"/>
                <a:gd name="T13" fmla="*/ 0 h 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0" h="4">
                  <a:moveTo>
                    <a:pt x="0" y="2"/>
                  </a:moveTo>
                  <a:lnTo>
                    <a:pt x="4" y="0"/>
                  </a:lnTo>
                  <a:lnTo>
                    <a:pt x="11" y="0"/>
                  </a:lnTo>
                  <a:lnTo>
                    <a:pt x="20" y="4"/>
                  </a:lnTo>
                  <a:lnTo>
                    <a:pt x="15" y="3"/>
                  </a:lnTo>
                  <a:lnTo>
                    <a:pt x="11" y="1"/>
                  </a:lnTo>
                  <a:lnTo>
                    <a:pt x="0" y="2"/>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21" name="Freeform 114"/>
            <p:cNvSpPr>
              <a:spLocks/>
            </p:cNvSpPr>
            <p:nvPr/>
          </p:nvSpPr>
          <p:spPr bwMode="auto">
            <a:xfrm>
              <a:off x="323" y="1845"/>
              <a:ext cx="6" cy="15"/>
            </a:xfrm>
            <a:custGeom>
              <a:avLst/>
              <a:gdLst>
                <a:gd name="T0" fmla="*/ 0 w 31"/>
                <a:gd name="T1" fmla="*/ 0 h 74"/>
                <a:gd name="T2" fmla="*/ 0 w 31"/>
                <a:gd name="T3" fmla="*/ 0 h 74"/>
                <a:gd name="T4" fmla="*/ 0 w 31"/>
                <a:gd name="T5" fmla="*/ 0 h 74"/>
                <a:gd name="T6" fmla="*/ 0 w 31"/>
                <a:gd name="T7" fmla="*/ 0 h 74"/>
                <a:gd name="T8" fmla="*/ 0 w 31"/>
                <a:gd name="T9" fmla="*/ 0 h 74"/>
                <a:gd name="T10" fmla="*/ 0 w 31"/>
                <a:gd name="T11" fmla="*/ 0 h 74"/>
                <a:gd name="T12" fmla="*/ 0 w 31"/>
                <a:gd name="T13" fmla="*/ 0 h 74"/>
                <a:gd name="T14" fmla="*/ 0 w 31"/>
                <a:gd name="T15" fmla="*/ 0 h 7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1" h="74">
                  <a:moveTo>
                    <a:pt x="0" y="0"/>
                  </a:moveTo>
                  <a:lnTo>
                    <a:pt x="17" y="19"/>
                  </a:lnTo>
                  <a:lnTo>
                    <a:pt x="25" y="42"/>
                  </a:lnTo>
                  <a:lnTo>
                    <a:pt x="26" y="74"/>
                  </a:lnTo>
                  <a:lnTo>
                    <a:pt x="31" y="49"/>
                  </a:lnTo>
                  <a:lnTo>
                    <a:pt x="29" y="29"/>
                  </a:lnTo>
                  <a:lnTo>
                    <a:pt x="24" y="20"/>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22" name="Freeform 115"/>
            <p:cNvSpPr>
              <a:spLocks/>
            </p:cNvSpPr>
            <p:nvPr/>
          </p:nvSpPr>
          <p:spPr bwMode="auto">
            <a:xfrm>
              <a:off x="308" y="1839"/>
              <a:ext cx="10" cy="5"/>
            </a:xfrm>
            <a:custGeom>
              <a:avLst/>
              <a:gdLst>
                <a:gd name="T0" fmla="*/ 0 w 50"/>
                <a:gd name="T1" fmla="*/ 0 h 25"/>
                <a:gd name="T2" fmla="*/ 0 w 50"/>
                <a:gd name="T3" fmla="*/ 0 h 25"/>
                <a:gd name="T4" fmla="*/ 0 w 50"/>
                <a:gd name="T5" fmla="*/ 0 h 25"/>
                <a:gd name="T6" fmla="*/ 0 w 50"/>
                <a:gd name="T7" fmla="*/ 0 h 25"/>
                <a:gd name="T8" fmla="*/ 0 w 50"/>
                <a:gd name="T9" fmla="*/ 0 h 25"/>
                <a:gd name="T10" fmla="*/ 0 w 50"/>
                <a:gd name="T11" fmla="*/ 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0" h="25">
                  <a:moveTo>
                    <a:pt x="0" y="11"/>
                  </a:moveTo>
                  <a:lnTo>
                    <a:pt x="19" y="13"/>
                  </a:lnTo>
                  <a:lnTo>
                    <a:pt x="50" y="25"/>
                  </a:lnTo>
                  <a:lnTo>
                    <a:pt x="28" y="9"/>
                  </a:lnTo>
                  <a:lnTo>
                    <a:pt x="1" y="0"/>
                  </a:lnTo>
                  <a:lnTo>
                    <a:pt x="0" y="11"/>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23" name="Freeform 116"/>
            <p:cNvSpPr>
              <a:spLocks/>
            </p:cNvSpPr>
            <p:nvPr/>
          </p:nvSpPr>
          <p:spPr bwMode="auto">
            <a:xfrm>
              <a:off x="321" y="1862"/>
              <a:ext cx="7" cy="7"/>
            </a:xfrm>
            <a:custGeom>
              <a:avLst/>
              <a:gdLst>
                <a:gd name="T0" fmla="*/ 0 w 39"/>
                <a:gd name="T1" fmla="*/ 0 h 33"/>
                <a:gd name="T2" fmla="*/ 0 w 39"/>
                <a:gd name="T3" fmla="*/ 0 h 33"/>
                <a:gd name="T4" fmla="*/ 0 w 39"/>
                <a:gd name="T5" fmla="*/ 0 h 33"/>
                <a:gd name="T6" fmla="*/ 0 w 39"/>
                <a:gd name="T7" fmla="*/ 0 h 33"/>
                <a:gd name="T8" fmla="*/ 0 w 39"/>
                <a:gd name="T9" fmla="*/ 0 h 3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9" h="33">
                  <a:moveTo>
                    <a:pt x="39" y="0"/>
                  </a:moveTo>
                  <a:lnTo>
                    <a:pt x="20" y="21"/>
                  </a:lnTo>
                  <a:lnTo>
                    <a:pt x="0" y="33"/>
                  </a:lnTo>
                  <a:lnTo>
                    <a:pt x="26" y="25"/>
                  </a:lnTo>
                  <a:lnTo>
                    <a:pt x="39"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24" name="Freeform 117"/>
            <p:cNvSpPr>
              <a:spLocks/>
            </p:cNvSpPr>
            <p:nvPr/>
          </p:nvSpPr>
          <p:spPr bwMode="auto">
            <a:xfrm>
              <a:off x="332" y="1858"/>
              <a:ext cx="7" cy="7"/>
            </a:xfrm>
            <a:custGeom>
              <a:avLst/>
              <a:gdLst>
                <a:gd name="T0" fmla="*/ 0 w 38"/>
                <a:gd name="T1" fmla="*/ 0 h 35"/>
                <a:gd name="T2" fmla="*/ 0 w 38"/>
                <a:gd name="T3" fmla="*/ 0 h 35"/>
                <a:gd name="T4" fmla="*/ 0 w 38"/>
                <a:gd name="T5" fmla="*/ 0 h 35"/>
                <a:gd name="T6" fmla="*/ 0 w 38"/>
                <a:gd name="T7" fmla="*/ 0 h 35"/>
                <a:gd name="T8" fmla="*/ 0 w 38"/>
                <a:gd name="T9" fmla="*/ 0 h 35"/>
                <a:gd name="T10" fmla="*/ 0 w 38"/>
                <a:gd name="T11" fmla="*/ 0 h 35"/>
                <a:gd name="T12" fmla="*/ 0 w 38"/>
                <a:gd name="T13" fmla="*/ 0 h 35"/>
                <a:gd name="T14" fmla="*/ 0 w 38"/>
                <a:gd name="T15" fmla="*/ 0 h 3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8" h="35">
                  <a:moveTo>
                    <a:pt x="0" y="0"/>
                  </a:moveTo>
                  <a:lnTo>
                    <a:pt x="3" y="13"/>
                  </a:lnTo>
                  <a:lnTo>
                    <a:pt x="22" y="29"/>
                  </a:lnTo>
                  <a:lnTo>
                    <a:pt x="38" y="35"/>
                  </a:lnTo>
                  <a:lnTo>
                    <a:pt x="12" y="32"/>
                  </a:lnTo>
                  <a:lnTo>
                    <a:pt x="3" y="21"/>
                  </a:lnTo>
                  <a:lnTo>
                    <a:pt x="2" y="9"/>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25" name="Freeform 118"/>
            <p:cNvSpPr>
              <a:spLocks/>
            </p:cNvSpPr>
            <p:nvPr/>
          </p:nvSpPr>
          <p:spPr bwMode="auto">
            <a:xfrm>
              <a:off x="278" y="1810"/>
              <a:ext cx="41" cy="31"/>
            </a:xfrm>
            <a:custGeom>
              <a:avLst/>
              <a:gdLst>
                <a:gd name="T0" fmla="*/ 0 w 201"/>
                <a:gd name="T1" fmla="*/ 0 h 158"/>
                <a:gd name="T2" fmla="*/ 0 w 201"/>
                <a:gd name="T3" fmla="*/ 0 h 158"/>
                <a:gd name="T4" fmla="*/ 0 w 201"/>
                <a:gd name="T5" fmla="*/ 0 h 158"/>
                <a:gd name="T6" fmla="*/ 0 w 201"/>
                <a:gd name="T7" fmla="*/ 0 h 158"/>
                <a:gd name="T8" fmla="*/ 0 w 201"/>
                <a:gd name="T9" fmla="*/ 0 h 158"/>
                <a:gd name="T10" fmla="*/ 0 w 201"/>
                <a:gd name="T11" fmla="*/ 0 h 158"/>
                <a:gd name="T12" fmla="*/ 0 w 201"/>
                <a:gd name="T13" fmla="*/ 0 h 15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01" h="158">
                  <a:moveTo>
                    <a:pt x="165" y="158"/>
                  </a:moveTo>
                  <a:lnTo>
                    <a:pt x="201" y="76"/>
                  </a:lnTo>
                  <a:lnTo>
                    <a:pt x="132" y="31"/>
                  </a:lnTo>
                  <a:lnTo>
                    <a:pt x="29" y="0"/>
                  </a:lnTo>
                  <a:lnTo>
                    <a:pt x="0" y="87"/>
                  </a:lnTo>
                  <a:lnTo>
                    <a:pt x="94" y="114"/>
                  </a:lnTo>
                  <a:lnTo>
                    <a:pt x="165" y="158"/>
                  </a:lnTo>
                  <a:close/>
                </a:path>
              </a:pathLst>
            </a:custGeom>
            <a:solidFill>
              <a:srgbClr val="FFFFFF"/>
            </a:solidFill>
            <a:ln w="3175">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126" name="Oval 119"/>
            <p:cNvSpPr>
              <a:spLocks noChangeArrowheads="1"/>
            </p:cNvSpPr>
            <p:nvPr/>
          </p:nvSpPr>
          <p:spPr bwMode="auto">
            <a:xfrm>
              <a:off x="304" y="1824"/>
              <a:ext cx="7" cy="9"/>
            </a:xfrm>
            <a:prstGeom prst="ellipse">
              <a:avLst/>
            </a:prstGeom>
            <a:solidFill>
              <a:srgbClr val="FFFFFF"/>
            </a:solidFill>
            <a:ln w="3175">
              <a:solidFill>
                <a:srgbClr val="000000"/>
              </a:solidFill>
              <a:round/>
              <a:headEnd/>
              <a:tailEnd/>
            </a:ln>
          </p:spPr>
          <p:txBody>
            <a:bodyPr/>
            <a:lstStyle/>
            <a:p>
              <a:pPr algn="ctr" eaLnBrk="1" hangingPunct="1"/>
              <a:endParaRPr lang="zh-CN" altLang="en-US" sz="900" b="1">
                <a:latin typeface="微软雅黑" pitchFamily="34" charset="-122"/>
                <a:ea typeface="微软雅黑" pitchFamily="34" charset="-122"/>
              </a:endParaRPr>
            </a:p>
          </p:txBody>
        </p:sp>
        <p:sp>
          <p:nvSpPr>
            <p:cNvPr id="127" name="Freeform 120"/>
            <p:cNvSpPr>
              <a:spLocks/>
            </p:cNvSpPr>
            <p:nvPr/>
          </p:nvSpPr>
          <p:spPr bwMode="auto">
            <a:xfrm>
              <a:off x="297" y="1826"/>
              <a:ext cx="10" cy="22"/>
            </a:xfrm>
            <a:custGeom>
              <a:avLst/>
              <a:gdLst>
                <a:gd name="T0" fmla="*/ 0 w 52"/>
                <a:gd name="T1" fmla="*/ 0 h 111"/>
                <a:gd name="T2" fmla="*/ 0 w 52"/>
                <a:gd name="T3" fmla="*/ 0 h 111"/>
                <a:gd name="T4" fmla="*/ 0 w 52"/>
                <a:gd name="T5" fmla="*/ 0 h 111"/>
                <a:gd name="T6" fmla="*/ 0 w 52"/>
                <a:gd name="T7" fmla="*/ 0 h 111"/>
                <a:gd name="T8" fmla="*/ 0 w 52"/>
                <a:gd name="T9" fmla="*/ 0 h 111"/>
                <a:gd name="T10" fmla="*/ 0 w 52"/>
                <a:gd name="T11" fmla="*/ 0 h 111"/>
                <a:gd name="T12" fmla="*/ 0 w 52"/>
                <a:gd name="T13" fmla="*/ 0 h 111"/>
                <a:gd name="T14" fmla="*/ 0 w 52"/>
                <a:gd name="T15" fmla="*/ 0 h 111"/>
                <a:gd name="T16" fmla="*/ 0 w 52"/>
                <a:gd name="T17" fmla="*/ 0 h 111"/>
                <a:gd name="T18" fmla="*/ 0 w 52"/>
                <a:gd name="T19" fmla="*/ 0 h 111"/>
                <a:gd name="T20" fmla="*/ 0 w 52"/>
                <a:gd name="T21" fmla="*/ 0 h 111"/>
                <a:gd name="T22" fmla="*/ 0 w 52"/>
                <a:gd name="T23" fmla="*/ 0 h 111"/>
                <a:gd name="T24" fmla="*/ 0 w 52"/>
                <a:gd name="T25" fmla="*/ 0 h 111"/>
                <a:gd name="T26" fmla="*/ 0 w 52"/>
                <a:gd name="T27" fmla="*/ 0 h 111"/>
                <a:gd name="T28" fmla="*/ 0 w 52"/>
                <a:gd name="T29" fmla="*/ 0 h 111"/>
                <a:gd name="T30" fmla="*/ 0 w 52"/>
                <a:gd name="T31" fmla="*/ 0 h 11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52" h="111">
                  <a:moveTo>
                    <a:pt x="4" y="74"/>
                  </a:moveTo>
                  <a:lnTo>
                    <a:pt x="7" y="55"/>
                  </a:lnTo>
                  <a:lnTo>
                    <a:pt x="5" y="36"/>
                  </a:lnTo>
                  <a:lnTo>
                    <a:pt x="4" y="23"/>
                  </a:lnTo>
                  <a:lnTo>
                    <a:pt x="0" y="13"/>
                  </a:lnTo>
                  <a:lnTo>
                    <a:pt x="4" y="4"/>
                  </a:lnTo>
                  <a:lnTo>
                    <a:pt x="11" y="0"/>
                  </a:lnTo>
                  <a:lnTo>
                    <a:pt x="27" y="6"/>
                  </a:lnTo>
                  <a:lnTo>
                    <a:pt x="33" y="16"/>
                  </a:lnTo>
                  <a:lnTo>
                    <a:pt x="37" y="27"/>
                  </a:lnTo>
                  <a:lnTo>
                    <a:pt x="39" y="39"/>
                  </a:lnTo>
                  <a:lnTo>
                    <a:pt x="40" y="59"/>
                  </a:lnTo>
                  <a:lnTo>
                    <a:pt x="52" y="79"/>
                  </a:lnTo>
                  <a:lnTo>
                    <a:pt x="23" y="111"/>
                  </a:lnTo>
                  <a:lnTo>
                    <a:pt x="11" y="103"/>
                  </a:lnTo>
                  <a:lnTo>
                    <a:pt x="4" y="74"/>
                  </a:lnTo>
                  <a:close/>
                </a:path>
              </a:pathLst>
            </a:custGeom>
            <a:solidFill>
              <a:srgbClr val="FFC080"/>
            </a:solidFill>
            <a:ln w="3175">
              <a:solidFill>
                <a:srgbClr val="402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128" name="Freeform 121"/>
            <p:cNvSpPr>
              <a:spLocks/>
            </p:cNvSpPr>
            <p:nvPr/>
          </p:nvSpPr>
          <p:spPr bwMode="auto">
            <a:xfrm>
              <a:off x="301" y="1841"/>
              <a:ext cx="7" cy="7"/>
            </a:xfrm>
            <a:custGeom>
              <a:avLst/>
              <a:gdLst>
                <a:gd name="T0" fmla="*/ 0 w 35"/>
                <a:gd name="T1" fmla="*/ 0 h 34"/>
                <a:gd name="T2" fmla="*/ 0 w 35"/>
                <a:gd name="T3" fmla="*/ 0 h 34"/>
                <a:gd name="T4" fmla="*/ 0 w 35"/>
                <a:gd name="T5" fmla="*/ 0 h 34"/>
                <a:gd name="T6" fmla="*/ 0 w 35"/>
                <a:gd name="T7" fmla="*/ 0 h 34"/>
                <a:gd name="T8" fmla="*/ 0 w 35"/>
                <a:gd name="T9" fmla="*/ 0 h 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 h="34">
                  <a:moveTo>
                    <a:pt x="24" y="0"/>
                  </a:moveTo>
                  <a:lnTo>
                    <a:pt x="35" y="4"/>
                  </a:lnTo>
                  <a:lnTo>
                    <a:pt x="9" y="34"/>
                  </a:lnTo>
                  <a:lnTo>
                    <a:pt x="0" y="26"/>
                  </a:lnTo>
                  <a:lnTo>
                    <a:pt x="24" y="0"/>
                  </a:lnTo>
                  <a:close/>
                </a:path>
              </a:pathLst>
            </a:custGeom>
            <a:solidFill>
              <a:srgbClr val="FFC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29" name="Freeform 122"/>
            <p:cNvSpPr>
              <a:spLocks/>
            </p:cNvSpPr>
            <p:nvPr/>
          </p:nvSpPr>
          <p:spPr bwMode="auto">
            <a:xfrm>
              <a:off x="312" y="1815"/>
              <a:ext cx="9" cy="20"/>
            </a:xfrm>
            <a:custGeom>
              <a:avLst/>
              <a:gdLst>
                <a:gd name="T0" fmla="*/ 0 w 48"/>
                <a:gd name="T1" fmla="*/ 0 h 97"/>
                <a:gd name="T2" fmla="*/ 0 w 48"/>
                <a:gd name="T3" fmla="*/ 0 h 97"/>
                <a:gd name="T4" fmla="*/ 0 w 48"/>
                <a:gd name="T5" fmla="*/ 0 h 97"/>
                <a:gd name="T6" fmla="*/ 0 w 48"/>
                <a:gd name="T7" fmla="*/ 0 h 97"/>
                <a:gd name="T8" fmla="*/ 0 w 48"/>
                <a:gd name="T9" fmla="*/ 0 h 97"/>
                <a:gd name="T10" fmla="*/ 0 w 48"/>
                <a:gd name="T11" fmla="*/ 0 h 97"/>
                <a:gd name="T12" fmla="*/ 0 w 48"/>
                <a:gd name="T13" fmla="*/ 0 h 97"/>
                <a:gd name="T14" fmla="*/ 0 w 48"/>
                <a:gd name="T15" fmla="*/ 0 h 97"/>
                <a:gd name="T16" fmla="*/ 0 w 48"/>
                <a:gd name="T17" fmla="*/ 0 h 97"/>
                <a:gd name="T18" fmla="*/ 0 w 48"/>
                <a:gd name="T19" fmla="*/ 0 h 97"/>
                <a:gd name="T20" fmla="*/ 0 w 48"/>
                <a:gd name="T21" fmla="*/ 0 h 97"/>
                <a:gd name="T22" fmla="*/ 0 w 48"/>
                <a:gd name="T23" fmla="*/ 0 h 97"/>
                <a:gd name="T24" fmla="*/ 0 w 48"/>
                <a:gd name="T25" fmla="*/ 0 h 97"/>
                <a:gd name="T26" fmla="*/ 0 w 48"/>
                <a:gd name="T27" fmla="*/ 0 h 97"/>
                <a:gd name="T28" fmla="*/ 0 w 48"/>
                <a:gd name="T29" fmla="*/ 0 h 97"/>
                <a:gd name="T30" fmla="*/ 0 w 48"/>
                <a:gd name="T31" fmla="*/ 0 h 97"/>
                <a:gd name="T32" fmla="*/ 0 w 48"/>
                <a:gd name="T33" fmla="*/ 0 h 97"/>
                <a:gd name="T34" fmla="*/ 0 w 48"/>
                <a:gd name="T35" fmla="*/ 0 h 97"/>
                <a:gd name="T36" fmla="*/ 0 w 48"/>
                <a:gd name="T37" fmla="*/ 0 h 9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48" h="97">
                  <a:moveTo>
                    <a:pt x="0" y="23"/>
                  </a:moveTo>
                  <a:lnTo>
                    <a:pt x="4" y="43"/>
                  </a:lnTo>
                  <a:lnTo>
                    <a:pt x="6" y="51"/>
                  </a:lnTo>
                  <a:lnTo>
                    <a:pt x="7" y="64"/>
                  </a:lnTo>
                  <a:lnTo>
                    <a:pt x="5" y="73"/>
                  </a:lnTo>
                  <a:lnTo>
                    <a:pt x="7" y="84"/>
                  </a:lnTo>
                  <a:lnTo>
                    <a:pt x="14" y="95"/>
                  </a:lnTo>
                  <a:lnTo>
                    <a:pt x="21" y="96"/>
                  </a:lnTo>
                  <a:lnTo>
                    <a:pt x="34" y="97"/>
                  </a:lnTo>
                  <a:lnTo>
                    <a:pt x="43" y="91"/>
                  </a:lnTo>
                  <a:lnTo>
                    <a:pt x="46" y="88"/>
                  </a:lnTo>
                  <a:lnTo>
                    <a:pt x="48" y="77"/>
                  </a:lnTo>
                  <a:lnTo>
                    <a:pt x="48" y="59"/>
                  </a:lnTo>
                  <a:lnTo>
                    <a:pt x="48" y="48"/>
                  </a:lnTo>
                  <a:lnTo>
                    <a:pt x="46" y="32"/>
                  </a:lnTo>
                  <a:lnTo>
                    <a:pt x="44" y="22"/>
                  </a:lnTo>
                  <a:lnTo>
                    <a:pt x="36" y="0"/>
                  </a:lnTo>
                  <a:lnTo>
                    <a:pt x="7" y="1"/>
                  </a:lnTo>
                  <a:lnTo>
                    <a:pt x="0" y="23"/>
                  </a:lnTo>
                  <a:close/>
                </a:path>
              </a:pathLst>
            </a:custGeom>
            <a:solidFill>
              <a:srgbClr val="FFC080"/>
            </a:solidFill>
            <a:ln w="3175">
              <a:solidFill>
                <a:srgbClr val="402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130" name="Freeform 123"/>
            <p:cNvSpPr>
              <a:spLocks/>
            </p:cNvSpPr>
            <p:nvPr/>
          </p:nvSpPr>
          <p:spPr bwMode="auto">
            <a:xfrm>
              <a:off x="315" y="1828"/>
              <a:ext cx="5" cy="4"/>
            </a:xfrm>
            <a:custGeom>
              <a:avLst/>
              <a:gdLst>
                <a:gd name="T0" fmla="*/ 0 w 24"/>
                <a:gd name="T1" fmla="*/ 0 h 20"/>
                <a:gd name="T2" fmla="*/ 0 w 24"/>
                <a:gd name="T3" fmla="*/ 0 h 20"/>
                <a:gd name="T4" fmla="*/ 0 w 24"/>
                <a:gd name="T5" fmla="*/ 0 h 20"/>
                <a:gd name="T6" fmla="*/ 0 w 24"/>
                <a:gd name="T7" fmla="*/ 0 h 20"/>
                <a:gd name="T8" fmla="*/ 0 w 24"/>
                <a:gd name="T9" fmla="*/ 0 h 20"/>
                <a:gd name="T10" fmla="*/ 0 w 24"/>
                <a:gd name="T11" fmla="*/ 0 h 20"/>
                <a:gd name="T12" fmla="*/ 0 w 24"/>
                <a:gd name="T13" fmla="*/ 0 h 20"/>
                <a:gd name="T14" fmla="*/ 0 w 24"/>
                <a:gd name="T15" fmla="*/ 0 h 2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4" h="20">
                  <a:moveTo>
                    <a:pt x="24" y="5"/>
                  </a:moveTo>
                  <a:lnTo>
                    <a:pt x="12" y="0"/>
                  </a:lnTo>
                  <a:lnTo>
                    <a:pt x="3" y="1"/>
                  </a:lnTo>
                  <a:lnTo>
                    <a:pt x="0" y="5"/>
                  </a:lnTo>
                  <a:lnTo>
                    <a:pt x="1" y="20"/>
                  </a:lnTo>
                  <a:lnTo>
                    <a:pt x="3" y="8"/>
                  </a:lnTo>
                  <a:lnTo>
                    <a:pt x="5" y="4"/>
                  </a:lnTo>
                  <a:lnTo>
                    <a:pt x="24" y="5"/>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grpSp>
      <p:grpSp>
        <p:nvGrpSpPr>
          <p:cNvPr id="131" name="Group 124"/>
          <p:cNvGrpSpPr>
            <a:grpSpLocks/>
          </p:cNvGrpSpPr>
          <p:nvPr/>
        </p:nvGrpSpPr>
        <p:grpSpPr bwMode="auto">
          <a:xfrm>
            <a:off x="2029950" y="3681166"/>
            <a:ext cx="139921" cy="65972"/>
            <a:chOff x="375" y="2315"/>
            <a:chExt cx="139" cy="71"/>
          </a:xfrm>
        </p:grpSpPr>
        <p:sp>
          <p:nvSpPr>
            <p:cNvPr id="132" name="Freeform 125"/>
            <p:cNvSpPr>
              <a:spLocks/>
            </p:cNvSpPr>
            <p:nvPr/>
          </p:nvSpPr>
          <p:spPr bwMode="auto">
            <a:xfrm>
              <a:off x="375" y="2315"/>
              <a:ext cx="139" cy="71"/>
            </a:xfrm>
            <a:custGeom>
              <a:avLst/>
              <a:gdLst>
                <a:gd name="T0" fmla="*/ 0 w 691"/>
                <a:gd name="T1" fmla="*/ 0 h 355"/>
                <a:gd name="T2" fmla="*/ 0 w 691"/>
                <a:gd name="T3" fmla="*/ 0 h 355"/>
                <a:gd name="T4" fmla="*/ 0 w 691"/>
                <a:gd name="T5" fmla="*/ 0 h 355"/>
                <a:gd name="T6" fmla="*/ 0 w 691"/>
                <a:gd name="T7" fmla="*/ 0 h 355"/>
                <a:gd name="T8" fmla="*/ 0 w 691"/>
                <a:gd name="T9" fmla="*/ 0 h 355"/>
                <a:gd name="T10" fmla="*/ 0 w 691"/>
                <a:gd name="T11" fmla="*/ 0 h 355"/>
                <a:gd name="T12" fmla="*/ 0 w 691"/>
                <a:gd name="T13" fmla="*/ 0 h 355"/>
                <a:gd name="T14" fmla="*/ 0 w 691"/>
                <a:gd name="T15" fmla="*/ 0 h 355"/>
                <a:gd name="T16" fmla="*/ 0 w 691"/>
                <a:gd name="T17" fmla="*/ 0 h 355"/>
                <a:gd name="T18" fmla="*/ 0 w 691"/>
                <a:gd name="T19" fmla="*/ 0 h 355"/>
                <a:gd name="T20" fmla="*/ 0 w 691"/>
                <a:gd name="T21" fmla="*/ 0 h 355"/>
                <a:gd name="T22" fmla="*/ 0 w 691"/>
                <a:gd name="T23" fmla="*/ 0 h 355"/>
                <a:gd name="T24" fmla="*/ 0 w 691"/>
                <a:gd name="T25" fmla="*/ 0 h 355"/>
                <a:gd name="T26" fmla="*/ 0 w 691"/>
                <a:gd name="T27" fmla="*/ 0 h 355"/>
                <a:gd name="T28" fmla="*/ 0 w 691"/>
                <a:gd name="T29" fmla="*/ 0 h 355"/>
                <a:gd name="T30" fmla="*/ 0 w 691"/>
                <a:gd name="T31" fmla="*/ 0 h 355"/>
                <a:gd name="T32" fmla="*/ 0 w 691"/>
                <a:gd name="T33" fmla="*/ 0 h 355"/>
                <a:gd name="T34" fmla="*/ 0 w 691"/>
                <a:gd name="T35" fmla="*/ 0 h 355"/>
                <a:gd name="T36" fmla="*/ 0 w 691"/>
                <a:gd name="T37" fmla="*/ 0 h 355"/>
                <a:gd name="T38" fmla="*/ 0 w 691"/>
                <a:gd name="T39" fmla="*/ 0 h 35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691" h="355">
                  <a:moveTo>
                    <a:pt x="279" y="11"/>
                  </a:moveTo>
                  <a:lnTo>
                    <a:pt x="274" y="104"/>
                  </a:lnTo>
                  <a:lnTo>
                    <a:pt x="455" y="189"/>
                  </a:lnTo>
                  <a:lnTo>
                    <a:pt x="607" y="226"/>
                  </a:lnTo>
                  <a:lnTo>
                    <a:pt x="691" y="263"/>
                  </a:lnTo>
                  <a:lnTo>
                    <a:pt x="687" y="313"/>
                  </a:lnTo>
                  <a:lnTo>
                    <a:pt x="577" y="343"/>
                  </a:lnTo>
                  <a:lnTo>
                    <a:pt x="413" y="355"/>
                  </a:lnTo>
                  <a:lnTo>
                    <a:pt x="274" y="331"/>
                  </a:lnTo>
                  <a:lnTo>
                    <a:pt x="188" y="307"/>
                  </a:lnTo>
                  <a:lnTo>
                    <a:pt x="183" y="334"/>
                  </a:lnTo>
                  <a:lnTo>
                    <a:pt x="74" y="331"/>
                  </a:lnTo>
                  <a:lnTo>
                    <a:pt x="7" y="318"/>
                  </a:lnTo>
                  <a:lnTo>
                    <a:pt x="7" y="270"/>
                  </a:lnTo>
                  <a:lnTo>
                    <a:pt x="0" y="242"/>
                  </a:lnTo>
                  <a:lnTo>
                    <a:pt x="0" y="173"/>
                  </a:lnTo>
                  <a:lnTo>
                    <a:pt x="18" y="135"/>
                  </a:lnTo>
                  <a:lnTo>
                    <a:pt x="53" y="91"/>
                  </a:lnTo>
                  <a:lnTo>
                    <a:pt x="60" y="0"/>
                  </a:lnTo>
                  <a:lnTo>
                    <a:pt x="279" y="11"/>
                  </a:lnTo>
                  <a:close/>
                </a:path>
              </a:pathLst>
            </a:custGeom>
            <a:solidFill>
              <a:srgbClr val="606060"/>
            </a:solidFill>
            <a:ln w="3175">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133" name="Freeform 126"/>
            <p:cNvSpPr>
              <a:spLocks/>
            </p:cNvSpPr>
            <p:nvPr/>
          </p:nvSpPr>
          <p:spPr bwMode="auto">
            <a:xfrm>
              <a:off x="421" y="2341"/>
              <a:ext cx="42" cy="22"/>
            </a:xfrm>
            <a:custGeom>
              <a:avLst/>
              <a:gdLst>
                <a:gd name="T0" fmla="*/ 0 w 208"/>
                <a:gd name="T1" fmla="*/ 0 h 110"/>
                <a:gd name="T2" fmla="*/ 0 w 208"/>
                <a:gd name="T3" fmla="*/ 0 h 110"/>
                <a:gd name="T4" fmla="*/ 0 w 208"/>
                <a:gd name="T5" fmla="*/ 0 h 110"/>
                <a:gd name="T6" fmla="*/ 0 w 208"/>
                <a:gd name="T7" fmla="*/ 0 h 110"/>
                <a:gd name="T8" fmla="*/ 0 w 208"/>
                <a:gd name="T9" fmla="*/ 0 h 1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8" h="110">
                  <a:moveTo>
                    <a:pt x="53" y="0"/>
                  </a:moveTo>
                  <a:lnTo>
                    <a:pt x="0" y="58"/>
                  </a:lnTo>
                  <a:lnTo>
                    <a:pt x="186" y="110"/>
                  </a:lnTo>
                  <a:lnTo>
                    <a:pt x="208" y="70"/>
                  </a:lnTo>
                  <a:lnTo>
                    <a:pt x="53"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34" name="Freeform 127"/>
            <p:cNvSpPr>
              <a:spLocks/>
            </p:cNvSpPr>
            <p:nvPr/>
          </p:nvSpPr>
          <p:spPr bwMode="auto">
            <a:xfrm>
              <a:off x="463" y="2356"/>
              <a:ext cx="46" cy="13"/>
            </a:xfrm>
            <a:custGeom>
              <a:avLst/>
              <a:gdLst>
                <a:gd name="T0" fmla="*/ 0 w 233"/>
                <a:gd name="T1" fmla="*/ 0 h 67"/>
                <a:gd name="T2" fmla="*/ 0 w 233"/>
                <a:gd name="T3" fmla="*/ 0 h 67"/>
                <a:gd name="T4" fmla="*/ 0 w 233"/>
                <a:gd name="T5" fmla="*/ 0 h 67"/>
                <a:gd name="T6" fmla="*/ 0 w 233"/>
                <a:gd name="T7" fmla="*/ 0 h 67"/>
                <a:gd name="T8" fmla="*/ 0 w 233"/>
                <a:gd name="T9" fmla="*/ 0 h 67"/>
                <a:gd name="T10" fmla="*/ 0 w 233"/>
                <a:gd name="T11" fmla="*/ 0 h 67"/>
                <a:gd name="T12" fmla="*/ 0 w 233"/>
                <a:gd name="T13" fmla="*/ 0 h 6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33" h="67">
                  <a:moveTo>
                    <a:pt x="27" y="0"/>
                  </a:moveTo>
                  <a:lnTo>
                    <a:pt x="0" y="32"/>
                  </a:lnTo>
                  <a:lnTo>
                    <a:pt x="115" y="62"/>
                  </a:lnTo>
                  <a:lnTo>
                    <a:pt x="168" y="67"/>
                  </a:lnTo>
                  <a:lnTo>
                    <a:pt x="233" y="64"/>
                  </a:lnTo>
                  <a:lnTo>
                    <a:pt x="165" y="30"/>
                  </a:lnTo>
                  <a:lnTo>
                    <a:pt x="27"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35" name="Freeform 128"/>
            <p:cNvSpPr>
              <a:spLocks/>
            </p:cNvSpPr>
            <p:nvPr/>
          </p:nvSpPr>
          <p:spPr bwMode="auto">
            <a:xfrm>
              <a:off x="376" y="2341"/>
              <a:ext cx="134" cy="41"/>
            </a:xfrm>
            <a:custGeom>
              <a:avLst/>
              <a:gdLst>
                <a:gd name="T0" fmla="*/ 0 w 670"/>
                <a:gd name="T1" fmla="*/ 0 h 209"/>
                <a:gd name="T2" fmla="*/ 0 w 670"/>
                <a:gd name="T3" fmla="*/ 0 h 209"/>
                <a:gd name="T4" fmla="*/ 0 w 670"/>
                <a:gd name="T5" fmla="*/ 0 h 209"/>
                <a:gd name="T6" fmla="*/ 0 w 670"/>
                <a:gd name="T7" fmla="*/ 0 h 209"/>
                <a:gd name="T8" fmla="*/ 0 w 670"/>
                <a:gd name="T9" fmla="*/ 0 h 209"/>
                <a:gd name="T10" fmla="*/ 0 w 670"/>
                <a:gd name="T11" fmla="*/ 0 h 209"/>
                <a:gd name="T12" fmla="*/ 0 w 670"/>
                <a:gd name="T13" fmla="*/ 0 h 209"/>
                <a:gd name="T14" fmla="*/ 0 w 670"/>
                <a:gd name="T15" fmla="*/ 0 h 209"/>
                <a:gd name="T16" fmla="*/ 0 w 670"/>
                <a:gd name="T17" fmla="*/ 0 h 209"/>
                <a:gd name="T18" fmla="*/ 0 w 670"/>
                <a:gd name="T19" fmla="*/ 0 h 209"/>
                <a:gd name="T20" fmla="*/ 0 w 670"/>
                <a:gd name="T21" fmla="*/ 0 h 209"/>
                <a:gd name="T22" fmla="*/ 0 w 670"/>
                <a:gd name="T23" fmla="*/ 0 h 209"/>
                <a:gd name="T24" fmla="*/ 0 w 670"/>
                <a:gd name="T25" fmla="*/ 0 h 209"/>
                <a:gd name="T26" fmla="*/ 0 w 670"/>
                <a:gd name="T27" fmla="*/ 0 h 209"/>
                <a:gd name="T28" fmla="*/ 0 w 670"/>
                <a:gd name="T29" fmla="*/ 0 h 209"/>
                <a:gd name="T30" fmla="*/ 0 w 670"/>
                <a:gd name="T31" fmla="*/ 0 h 209"/>
                <a:gd name="T32" fmla="*/ 0 w 670"/>
                <a:gd name="T33" fmla="*/ 0 h 209"/>
                <a:gd name="T34" fmla="*/ 0 w 670"/>
                <a:gd name="T35" fmla="*/ 0 h 209"/>
                <a:gd name="T36" fmla="*/ 0 w 670"/>
                <a:gd name="T37" fmla="*/ 0 h 20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670" h="209">
                  <a:moveTo>
                    <a:pt x="670" y="178"/>
                  </a:moveTo>
                  <a:lnTo>
                    <a:pt x="670" y="146"/>
                  </a:lnTo>
                  <a:lnTo>
                    <a:pt x="582" y="155"/>
                  </a:lnTo>
                  <a:lnTo>
                    <a:pt x="442" y="134"/>
                  </a:lnTo>
                  <a:lnTo>
                    <a:pt x="361" y="116"/>
                  </a:lnTo>
                  <a:lnTo>
                    <a:pt x="206" y="66"/>
                  </a:lnTo>
                  <a:lnTo>
                    <a:pt x="140" y="58"/>
                  </a:lnTo>
                  <a:lnTo>
                    <a:pt x="73" y="34"/>
                  </a:lnTo>
                  <a:lnTo>
                    <a:pt x="40" y="0"/>
                  </a:lnTo>
                  <a:lnTo>
                    <a:pt x="0" y="43"/>
                  </a:lnTo>
                  <a:lnTo>
                    <a:pt x="0" y="132"/>
                  </a:lnTo>
                  <a:lnTo>
                    <a:pt x="49" y="146"/>
                  </a:lnTo>
                  <a:lnTo>
                    <a:pt x="170" y="162"/>
                  </a:lnTo>
                  <a:lnTo>
                    <a:pt x="218" y="167"/>
                  </a:lnTo>
                  <a:lnTo>
                    <a:pt x="298" y="196"/>
                  </a:lnTo>
                  <a:lnTo>
                    <a:pt x="388" y="209"/>
                  </a:lnTo>
                  <a:lnTo>
                    <a:pt x="452" y="209"/>
                  </a:lnTo>
                  <a:lnTo>
                    <a:pt x="553" y="209"/>
                  </a:lnTo>
                  <a:lnTo>
                    <a:pt x="670" y="178"/>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36" name="Freeform 129"/>
            <p:cNvSpPr>
              <a:spLocks/>
            </p:cNvSpPr>
            <p:nvPr/>
          </p:nvSpPr>
          <p:spPr bwMode="auto">
            <a:xfrm>
              <a:off x="386" y="2317"/>
              <a:ext cx="44" cy="34"/>
            </a:xfrm>
            <a:custGeom>
              <a:avLst/>
              <a:gdLst>
                <a:gd name="T0" fmla="*/ 0 w 219"/>
                <a:gd name="T1" fmla="*/ 0 h 171"/>
                <a:gd name="T2" fmla="*/ 0 w 219"/>
                <a:gd name="T3" fmla="*/ 0 h 171"/>
                <a:gd name="T4" fmla="*/ 0 w 219"/>
                <a:gd name="T5" fmla="*/ 0 h 171"/>
                <a:gd name="T6" fmla="*/ 0 w 219"/>
                <a:gd name="T7" fmla="*/ 0 h 171"/>
                <a:gd name="T8" fmla="*/ 0 w 219"/>
                <a:gd name="T9" fmla="*/ 0 h 171"/>
                <a:gd name="T10" fmla="*/ 0 w 219"/>
                <a:gd name="T11" fmla="*/ 0 h 171"/>
                <a:gd name="T12" fmla="*/ 0 w 219"/>
                <a:gd name="T13" fmla="*/ 0 h 171"/>
                <a:gd name="T14" fmla="*/ 0 w 219"/>
                <a:gd name="T15" fmla="*/ 0 h 171"/>
                <a:gd name="T16" fmla="*/ 0 w 219"/>
                <a:gd name="T17" fmla="*/ 0 h 171"/>
                <a:gd name="T18" fmla="*/ 0 w 219"/>
                <a:gd name="T19" fmla="*/ 0 h 17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9" h="171">
                  <a:moveTo>
                    <a:pt x="214" y="11"/>
                  </a:moveTo>
                  <a:lnTo>
                    <a:pt x="207" y="96"/>
                  </a:lnTo>
                  <a:lnTo>
                    <a:pt x="219" y="114"/>
                  </a:lnTo>
                  <a:lnTo>
                    <a:pt x="170" y="171"/>
                  </a:lnTo>
                  <a:lnTo>
                    <a:pt x="103" y="171"/>
                  </a:lnTo>
                  <a:lnTo>
                    <a:pt x="26" y="146"/>
                  </a:lnTo>
                  <a:lnTo>
                    <a:pt x="0" y="112"/>
                  </a:lnTo>
                  <a:lnTo>
                    <a:pt x="15" y="89"/>
                  </a:lnTo>
                  <a:lnTo>
                    <a:pt x="20" y="0"/>
                  </a:lnTo>
                  <a:lnTo>
                    <a:pt x="214" y="11"/>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grpSp>
      <p:grpSp>
        <p:nvGrpSpPr>
          <p:cNvPr id="137" name="Group 130"/>
          <p:cNvGrpSpPr>
            <a:grpSpLocks/>
          </p:cNvGrpSpPr>
          <p:nvPr/>
        </p:nvGrpSpPr>
        <p:grpSpPr bwMode="auto">
          <a:xfrm>
            <a:off x="2032970" y="3565947"/>
            <a:ext cx="58384" cy="131945"/>
            <a:chOff x="378" y="2191"/>
            <a:chExt cx="58" cy="142"/>
          </a:xfrm>
        </p:grpSpPr>
        <p:sp>
          <p:nvSpPr>
            <p:cNvPr id="138" name="Freeform 131"/>
            <p:cNvSpPr>
              <a:spLocks/>
            </p:cNvSpPr>
            <p:nvPr/>
          </p:nvSpPr>
          <p:spPr bwMode="auto">
            <a:xfrm>
              <a:off x="378" y="2191"/>
              <a:ext cx="58" cy="142"/>
            </a:xfrm>
            <a:custGeom>
              <a:avLst/>
              <a:gdLst>
                <a:gd name="T0" fmla="*/ 0 w 292"/>
                <a:gd name="T1" fmla="*/ 0 h 710"/>
                <a:gd name="T2" fmla="*/ 0 w 292"/>
                <a:gd name="T3" fmla="*/ 0 h 710"/>
                <a:gd name="T4" fmla="*/ 0 w 292"/>
                <a:gd name="T5" fmla="*/ 0 h 710"/>
                <a:gd name="T6" fmla="*/ 0 w 292"/>
                <a:gd name="T7" fmla="*/ 0 h 710"/>
                <a:gd name="T8" fmla="*/ 0 w 292"/>
                <a:gd name="T9" fmla="*/ 0 h 710"/>
                <a:gd name="T10" fmla="*/ 0 w 292"/>
                <a:gd name="T11" fmla="*/ 0 h 710"/>
                <a:gd name="T12" fmla="*/ 0 w 292"/>
                <a:gd name="T13" fmla="*/ 0 h 710"/>
                <a:gd name="T14" fmla="*/ 0 w 292"/>
                <a:gd name="T15" fmla="*/ 0 h 71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92" h="710">
                  <a:moveTo>
                    <a:pt x="24" y="15"/>
                  </a:moveTo>
                  <a:lnTo>
                    <a:pt x="6" y="256"/>
                  </a:lnTo>
                  <a:lnTo>
                    <a:pt x="10" y="454"/>
                  </a:lnTo>
                  <a:lnTo>
                    <a:pt x="0" y="678"/>
                  </a:lnTo>
                  <a:lnTo>
                    <a:pt x="144" y="710"/>
                  </a:lnTo>
                  <a:lnTo>
                    <a:pt x="283" y="710"/>
                  </a:lnTo>
                  <a:lnTo>
                    <a:pt x="292" y="0"/>
                  </a:lnTo>
                  <a:lnTo>
                    <a:pt x="24" y="15"/>
                  </a:lnTo>
                  <a:close/>
                </a:path>
              </a:pathLst>
            </a:custGeom>
            <a:solidFill>
              <a:srgbClr val="606060"/>
            </a:solidFill>
            <a:ln w="3175">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139" name="Freeform 132"/>
            <p:cNvSpPr>
              <a:spLocks/>
            </p:cNvSpPr>
            <p:nvPr/>
          </p:nvSpPr>
          <p:spPr bwMode="auto">
            <a:xfrm>
              <a:off x="383" y="2193"/>
              <a:ext cx="50" cy="136"/>
            </a:xfrm>
            <a:custGeom>
              <a:avLst/>
              <a:gdLst>
                <a:gd name="T0" fmla="*/ 0 w 252"/>
                <a:gd name="T1" fmla="*/ 0 h 681"/>
                <a:gd name="T2" fmla="*/ 0 w 252"/>
                <a:gd name="T3" fmla="*/ 0 h 681"/>
                <a:gd name="T4" fmla="*/ 0 w 252"/>
                <a:gd name="T5" fmla="*/ 0 h 681"/>
                <a:gd name="T6" fmla="*/ 0 w 252"/>
                <a:gd name="T7" fmla="*/ 0 h 681"/>
                <a:gd name="T8" fmla="*/ 0 w 252"/>
                <a:gd name="T9" fmla="*/ 0 h 681"/>
                <a:gd name="T10" fmla="*/ 0 w 252"/>
                <a:gd name="T11" fmla="*/ 0 h 681"/>
                <a:gd name="T12" fmla="*/ 0 w 252"/>
                <a:gd name="T13" fmla="*/ 0 h 681"/>
                <a:gd name="T14" fmla="*/ 0 w 252"/>
                <a:gd name="T15" fmla="*/ 0 h 68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52" h="681">
                  <a:moveTo>
                    <a:pt x="23" y="21"/>
                  </a:moveTo>
                  <a:lnTo>
                    <a:pt x="0" y="223"/>
                  </a:lnTo>
                  <a:lnTo>
                    <a:pt x="5" y="385"/>
                  </a:lnTo>
                  <a:lnTo>
                    <a:pt x="5" y="633"/>
                  </a:lnTo>
                  <a:lnTo>
                    <a:pt x="128" y="681"/>
                  </a:lnTo>
                  <a:lnTo>
                    <a:pt x="238" y="681"/>
                  </a:lnTo>
                  <a:lnTo>
                    <a:pt x="252" y="0"/>
                  </a:lnTo>
                  <a:lnTo>
                    <a:pt x="23" y="21"/>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grpSp>
      <p:grpSp>
        <p:nvGrpSpPr>
          <p:cNvPr id="140" name="Group 133"/>
          <p:cNvGrpSpPr>
            <a:grpSpLocks/>
          </p:cNvGrpSpPr>
          <p:nvPr/>
        </p:nvGrpSpPr>
        <p:grpSpPr bwMode="auto">
          <a:xfrm>
            <a:off x="2063168" y="3699750"/>
            <a:ext cx="141934" cy="65972"/>
            <a:chOff x="408" y="2335"/>
            <a:chExt cx="141" cy="71"/>
          </a:xfrm>
        </p:grpSpPr>
        <p:sp>
          <p:nvSpPr>
            <p:cNvPr id="141" name="Freeform 134"/>
            <p:cNvSpPr>
              <a:spLocks/>
            </p:cNvSpPr>
            <p:nvPr/>
          </p:nvSpPr>
          <p:spPr bwMode="auto">
            <a:xfrm>
              <a:off x="408" y="2335"/>
              <a:ext cx="141" cy="71"/>
            </a:xfrm>
            <a:custGeom>
              <a:avLst/>
              <a:gdLst>
                <a:gd name="T0" fmla="*/ 0 w 703"/>
                <a:gd name="T1" fmla="*/ 0 h 356"/>
                <a:gd name="T2" fmla="*/ 0 w 703"/>
                <a:gd name="T3" fmla="*/ 0 h 356"/>
                <a:gd name="T4" fmla="*/ 0 w 703"/>
                <a:gd name="T5" fmla="*/ 0 h 356"/>
                <a:gd name="T6" fmla="*/ 0 w 703"/>
                <a:gd name="T7" fmla="*/ 0 h 356"/>
                <a:gd name="T8" fmla="*/ 0 w 703"/>
                <a:gd name="T9" fmla="*/ 0 h 356"/>
                <a:gd name="T10" fmla="*/ 0 w 703"/>
                <a:gd name="T11" fmla="*/ 0 h 356"/>
                <a:gd name="T12" fmla="*/ 0 w 703"/>
                <a:gd name="T13" fmla="*/ 0 h 356"/>
                <a:gd name="T14" fmla="*/ 0 w 703"/>
                <a:gd name="T15" fmla="*/ 0 h 356"/>
                <a:gd name="T16" fmla="*/ 0 w 703"/>
                <a:gd name="T17" fmla="*/ 0 h 356"/>
                <a:gd name="T18" fmla="*/ 0 w 703"/>
                <a:gd name="T19" fmla="*/ 0 h 356"/>
                <a:gd name="T20" fmla="*/ 0 w 703"/>
                <a:gd name="T21" fmla="*/ 0 h 356"/>
                <a:gd name="T22" fmla="*/ 0 w 703"/>
                <a:gd name="T23" fmla="*/ 0 h 356"/>
                <a:gd name="T24" fmla="*/ 0 w 703"/>
                <a:gd name="T25" fmla="*/ 0 h 356"/>
                <a:gd name="T26" fmla="*/ 0 w 703"/>
                <a:gd name="T27" fmla="*/ 0 h 356"/>
                <a:gd name="T28" fmla="*/ 0 w 703"/>
                <a:gd name="T29" fmla="*/ 0 h 356"/>
                <a:gd name="T30" fmla="*/ 0 w 703"/>
                <a:gd name="T31" fmla="*/ 0 h 356"/>
                <a:gd name="T32" fmla="*/ 0 w 703"/>
                <a:gd name="T33" fmla="*/ 0 h 356"/>
                <a:gd name="T34" fmla="*/ 0 w 703"/>
                <a:gd name="T35" fmla="*/ 0 h 356"/>
                <a:gd name="T36" fmla="*/ 0 w 703"/>
                <a:gd name="T37" fmla="*/ 0 h 356"/>
                <a:gd name="T38" fmla="*/ 0 w 703"/>
                <a:gd name="T39" fmla="*/ 0 h 35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703" h="356">
                  <a:moveTo>
                    <a:pt x="285" y="13"/>
                  </a:moveTo>
                  <a:lnTo>
                    <a:pt x="280" y="104"/>
                  </a:lnTo>
                  <a:lnTo>
                    <a:pt x="463" y="191"/>
                  </a:lnTo>
                  <a:lnTo>
                    <a:pt x="617" y="227"/>
                  </a:lnTo>
                  <a:lnTo>
                    <a:pt x="703" y="264"/>
                  </a:lnTo>
                  <a:lnTo>
                    <a:pt x="698" y="314"/>
                  </a:lnTo>
                  <a:lnTo>
                    <a:pt x="588" y="345"/>
                  </a:lnTo>
                  <a:lnTo>
                    <a:pt x="420" y="356"/>
                  </a:lnTo>
                  <a:lnTo>
                    <a:pt x="280" y="332"/>
                  </a:lnTo>
                  <a:lnTo>
                    <a:pt x="194" y="307"/>
                  </a:lnTo>
                  <a:lnTo>
                    <a:pt x="188" y="335"/>
                  </a:lnTo>
                  <a:lnTo>
                    <a:pt x="76" y="332"/>
                  </a:lnTo>
                  <a:lnTo>
                    <a:pt x="8" y="320"/>
                  </a:lnTo>
                  <a:lnTo>
                    <a:pt x="8" y="271"/>
                  </a:lnTo>
                  <a:lnTo>
                    <a:pt x="0" y="243"/>
                  </a:lnTo>
                  <a:lnTo>
                    <a:pt x="0" y="174"/>
                  </a:lnTo>
                  <a:lnTo>
                    <a:pt x="22" y="136"/>
                  </a:lnTo>
                  <a:lnTo>
                    <a:pt x="56" y="94"/>
                  </a:lnTo>
                  <a:lnTo>
                    <a:pt x="64" y="0"/>
                  </a:lnTo>
                  <a:lnTo>
                    <a:pt x="285" y="13"/>
                  </a:lnTo>
                  <a:close/>
                </a:path>
              </a:pathLst>
            </a:custGeom>
            <a:solidFill>
              <a:srgbClr val="606060"/>
            </a:solidFill>
            <a:ln w="3175">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142" name="Freeform 135"/>
            <p:cNvSpPr>
              <a:spLocks/>
            </p:cNvSpPr>
            <p:nvPr/>
          </p:nvSpPr>
          <p:spPr bwMode="auto">
            <a:xfrm>
              <a:off x="455" y="2361"/>
              <a:ext cx="42" cy="22"/>
            </a:xfrm>
            <a:custGeom>
              <a:avLst/>
              <a:gdLst>
                <a:gd name="T0" fmla="*/ 0 w 210"/>
                <a:gd name="T1" fmla="*/ 0 h 111"/>
                <a:gd name="T2" fmla="*/ 0 w 210"/>
                <a:gd name="T3" fmla="*/ 0 h 111"/>
                <a:gd name="T4" fmla="*/ 0 w 210"/>
                <a:gd name="T5" fmla="*/ 0 h 111"/>
                <a:gd name="T6" fmla="*/ 0 w 210"/>
                <a:gd name="T7" fmla="*/ 0 h 111"/>
                <a:gd name="T8" fmla="*/ 0 w 210"/>
                <a:gd name="T9" fmla="*/ 0 h 11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0" h="111">
                  <a:moveTo>
                    <a:pt x="53" y="0"/>
                  </a:moveTo>
                  <a:lnTo>
                    <a:pt x="0" y="60"/>
                  </a:lnTo>
                  <a:lnTo>
                    <a:pt x="187" y="111"/>
                  </a:lnTo>
                  <a:lnTo>
                    <a:pt x="210" y="71"/>
                  </a:lnTo>
                  <a:lnTo>
                    <a:pt x="53"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43" name="Freeform 136"/>
            <p:cNvSpPr>
              <a:spLocks/>
            </p:cNvSpPr>
            <p:nvPr/>
          </p:nvSpPr>
          <p:spPr bwMode="auto">
            <a:xfrm>
              <a:off x="497" y="2377"/>
              <a:ext cx="47" cy="13"/>
            </a:xfrm>
            <a:custGeom>
              <a:avLst/>
              <a:gdLst>
                <a:gd name="T0" fmla="*/ 0 w 237"/>
                <a:gd name="T1" fmla="*/ 0 h 66"/>
                <a:gd name="T2" fmla="*/ 0 w 237"/>
                <a:gd name="T3" fmla="*/ 0 h 66"/>
                <a:gd name="T4" fmla="*/ 0 w 237"/>
                <a:gd name="T5" fmla="*/ 0 h 66"/>
                <a:gd name="T6" fmla="*/ 0 w 237"/>
                <a:gd name="T7" fmla="*/ 0 h 66"/>
                <a:gd name="T8" fmla="*/ 0 w 237"/>
                <a:gd name="T9" fmla="*/ 0 h 66"/>
                <a:gd name="T10" fmla="*/ 0 w 237"/>
                <a:gd name="T11" fmla="*/ 0 h 66"/>
                <a:gd name="T12" fmla="*/ 0 w 237"/>
                <a:gd name="T13" fmla="*/ 0 h 6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37" h="66">
                  <a:moveTo>
                    <a:pt x="27" y="0"/>
                  </a:moveTo>
                  <a:lnTo>
                    <a:pt x="0" y="31"/>
                  </a:lnTo>
                  <a:lnTo>
                    <a:pt x="116" y="59"/>
                  </a:lnTo>
                  <a:lnTo>
                    <a:pt x="171" y="66"/>
                  </a:lnTo>
                  <a:lnTo>
                    <a:pt x="237" y="61"/>
                  </a:lnTo>
                  <a:lnTo>
                    <a:pt x="168" y="28"/>
                  </a:lnTo>
                  <a:lnTo>
                    <a:pt x="27"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44" name="Freeform 137"/>
            <p:cNvSpPr>
              <a:spLocks/>
            </p:cNvSpPr>
            <p:nvPr/>
          </p:nvSpPr>
          <p:spPr bwMode="auto">
            <a:xfrm>
              <a:off x="410" y="2361"/>
              <a:ext cx="135" cy="42"/>
            </a:xfrm>
            <a:custGeom>
              <a:avLst/>
              <a:gdLst>
                <a:gd name="T0" fmla="*/ 0 w 678"/>
                <a:gd name="T1" fmla="*/ 0 h 211"/>
                <a:gd name="T2" fmla="*/ 0 w 678"/>
                <a:gd name="T3" fmla="*/ 0 h 211"/>
                <a:gd name="T4" fmla="*/ 0 w 678"/>
                <a:gd name="T5" fmla="*/ 0 h 211"/>
                <a:gd name="T6" fmla="*/ 0 w 678"/>
                <a:gd name="T7" fmla="*/ 0 h 211"/>
                <a:gd name="T8" fmla="*/ 0 w 678"/>
                <a:gd name="T9" fmla="*/ 0 h 211"/>
                <a:gd name="T10" fmla="*/ 0 w 678"/>
                <a:gd name="T11" fmla="*/ 0 h 211"/>
                <a:gd name="T12" fmla="*/ 0 w 678"/>
                <a:gd name="T13" fmla="*/ 0 h 211"/>
                <a:gd name="T14" fmla="*/ 0 w 678"/>
                <a:gd name="T15" fmla="*/ 0 h 211"/>
                <a:gd name="T16" fmla="*/ 0 w 678"/>
                <a:gd name="T17" fmla="*/ 0 h 211"/>
                <a:gd name="T18" fmla="*/ 0 w 678"/>
                <a:gd name="T19" fmla="*/ 0 h 211"/>
                <a:gd name="T20" fmla="*/ 0 w 678"/>
                <a:gd name="T21" fmla="*/ 0 h 211"/>
                <a:gd name="T22" fmla="*/ 0 w 678"/>
                <a:gd name="T23" fmla="*/ 0 h 211"/>
                <a:gd name="T24" fmla="*/ 0 w 678"/>
                <a:gd name="T25" fmla="*/ 0 h 211"/>
                <a:gd name="T26" fmla="*/ 0 w 678"/>
                <a:gd name="T27" fmla="*/ 0 h 211"/>
                <a:gd name="T28" fmla="*/ 0 w 678"/>
                <a:gd name="T29" fmla="*/ 0 h 211"/>
                <a:gd name="T30" fmla="*/ 0 w 678"/>
                <a:gd name="T31" fmla="*/ 0 h 211"/>
                <a:gd name="T32" fmla="*/ 0 w 678"/>
                <a:gd name="T33" fmla="*/ 0 h 211"/>
                <a:gd name="T34" fmla="*/ 0 w 678"/>
                <a:gd name="T35" fmla="*/ 0 h 211"/>
                <a:gd name="T36" fmla="*/ 0 w 678"/>
                <a:gd name="T37" fmla="*/ 0 h 21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678" h="211">
                  <a:moveTo>
                    <a:pt x="678" y="178"/>
                  </a:moveTo>
                  <a:lnTo>
                    <a:pt x="678" y="147"/>
                  </a:lnTo>
                  <a:lnTo>
                    <a:pt x="590" y="156"/>
                  </a:lnTo>
                  <a:lnTo>
                    <a:pt x="446" y="136"/>
                  </a:lnTo>
                  <a:lnTo>
                    <a:pt x="365" y="117"/>
                  </a:lnTo>
                  <a:lnTo>
                    <a:pt x="209" y="66"/>
                  </a:lnTo>
                  <a:lnTo>
                    <a:pt x="140" y="60"/>
                  </a:lnTo>
                  <a:lnTo>
                    <a:pt x="74" y="35"/>
                  </a:lnTo>
                  <a:lnTo>
                    <a:pt x="39" y="0"/>
                  </a:lnTo>
                  <a:lnTo>
                    <a:pt x="0" y="44"/>
                  </a:lnTo>
                  <a:lnTo>
                    <a:pt x="0" y="133"/>
                  </a:lnTo>
                  <a:lnTo>
                    <a:pt x="50" y="147"/>
                  </a:lnTo>
                  <a:lnTo>
                    <a:pt x="171" y="162"/>
                  </a:lnTo>
                  <a:lnTo>
                    <a:pt x="220" y="170"/>
                  </a:lnTo>
                  <a:lnTo>
                    <a:pt x="300" y="197"/>
                  </a:lnTo>
                  <a:lnTo>
                    <a:pt x="392" y="211"/>
                  </a:lnTo>
                  <a:lnTo>
                    <a:pt x="458" y="211"/>
                  </a:lnTo>
                  <a:lnTo>
                    <a:pt x="560" y="211"/>
                  </a:lnTo>
                  <a:lnTo>
                    <a:pt x="678" y="178"/>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45" name="Freeform 138"/>
            <p:cNvSpPr>
              <a:spLocks/>
            </p:cNvSpPr>
            <p:nvPr/>
          </p:nvSpPr>
          <p:spPr bwMode="auto">
            <a:xfrm>
              <a:off x="419" y="2337"/>
              <a:ext cx="45" cy="34"/>
            </a:xfrm>
            <a:custGeom>
              <a:avLst/>
              <a:gdLst>
                <a:gd name="T0" fmla="*/ 0 w 224"/>
                <a:gd name="T1" fmla="*/ 0 h 170"/>
                <a:gd name="T2" fmla="*/ 0 w 224"/>
                <a:gd name="T3" fmla="*/ 0 h 170"/>
                <a:gd name="T4" fmla="*/ 0 w 224"/>
                <a:gd name="T5" fmla="*/ 0 h 170"/>
                <a:gd name="T6" fmla="*/ 0 w 224"/>
                <a:gd name="T7" fmla="*/ 0 h 170"/>
                <a:gd name="T8" fmla="*/ 0 w 224"/>
                <a:gd name="T9" fmla="*/ 0 h 170"/>
                <a:gd name="T10" fmla="*/ 0 w 224"/>
                <a:gd name="T11" fmla="*/ 0 h 170"/>
                <a:gd name="T12" fmla="*/ 0 w 224"/>
                <a:gd name="T13" fmla="*/ 0 h 170"/>
                <a:gd name="T14" fmla="*/ 0 w 224"/>
                <a:gd name="T15" fmla="*/ 0 h 170"/>
                <a:gd name="T16" fmla="*/ 0 w 224"/>
                <a:gd name="T17" fmla="*/ 0 h 170"/>
                <a:gd name="T18" fmla="*/ 0 w 224"/>
                <a:gd name="T19" fmla="*/ 0 h 17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4" h="170">
                  <a:moveTo>
                    <a:pt x="216" y="12"/>
                  </a:moveTo>
                  <a:lnTo>
                    <a:pt x="210" y="95"/>
                  </a:lnTo>
                  <a:lnTo>
                    <a:pt x="224" y="114"/>
                  </a:lnTo>
                  <a:lnTo>
                    <a:pt x="173" y="170"/>
                  </a:lnTo>
                  <a:lnTo>
                    <a:pt x="105" y="170"/>
                  </a:lnTo>
                  <a:lnTo>
                    <a:pt x="28" y="145"/>
                  </a:lnTo>
                  <a:lnTo>
                    <a:pt x="0" y="112"/>
                  </a:lnTo>
                  <a:lnTo>
                    <a:pt x="16" y="89"/>
                  </a:lnTo>
                  <a:lnTo>
                    <a:pt x="20" y="0"/>
                  </a:lnTo>
                  <a:lnTo>
                    <a:pt x="216" y="12"/>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grpSp>
      <p:sp>
        <p:nvSpPr>
          <p:cNvPr id="146" name="Oval 139"/>
          <p:cNvSpPr>
            <a:spLocks noChangeArrowheads="1"/>
          </p:cNvSpPr>
          <p:nvPr/>
        </p:nvSpPr>
        <p:spPr bwMode="auto">
          <a:xfrm>
            <a:off x="1851777" y="3700679"/>
            <a:ext cx="168107" cy="60398"/>
          </a:xfrm>
          <a:prstGeom prst="ellipse">
            <a:avLst/>
          </a:prstGeom>
          <a:solidFill>
            <a:srgbClr val="606060"/>
          </a:solidFill>
          <a:ln w="3175">
            <a:solidFill>
              <a:srgbClr val="000000"/>
            </a:solidFill>
            <a:round/>
            <a:headEnd/>
            <a:tailEnd/>
          </a:ln>
        </p:spPr>
        <p:txBody>
          <a:bodyPr/>
          <a:lstStyle/>
          <a:p>
            <a:pPr algn="ctr" eaLnBrk="1" hangingPunct="1"/>
            <a:endParaRPr lang="zh-CN" altLang="en-US" sz="900" b="1">
              <a:latin typeface="微软雅黑" pitchFamily="34" charset="-122"/>
              <a:ea typeface="微软雅黑" pitchFamily="34" charset="-122"/>
            </a:endParaRPr>
          </a:p>
        </p:txBody>
      </p:sp>
      <p:sp>
        <p:nvSpPr>
          <p:cNvPr id="147" name="Rectangle 140"/>
          <p:cNvSpPr>
            <a:spLocks noChangeArrowheads="1"/>
          </p:cNvSpPr>
          <p:nvPr/>
        </p:nvSpPr>
        <p:spPr bwMode="auto">
          <a:xfrm>
            <a:off x="1913181" y="3580814"/>
            <a:ext cx="44292" cy="137520"/>
          </a:xfrm>
          <a:prstGeom prst="rect">
            <a:avLst/>
          </a:prstGeom>
          <a:solidFill>
            <a:srgbClr val="606060"/>
          </a:solidFill>
          <a:ln w="3175">
            <a:solidFill>
              <a:srgbClr val="000000"/>
            </a:solidFill>
            <a:miter lim="800000"/>
            <a:headEnd/>
            <a:tailEnd/>
          </a:ln>
        </p:spPr>
        <p:txBody>
          <a:bodyPr/>
          <a:lstStyle/>
          <a:p>
            <a:pPr algn="ctr" eaLnBrk="1" hangingPunct="1"/>
            <a:endParaRPr lang="zh-CN" altLang="en-US" sz="900" b="1">
              <a:latin typeface="微软雅黑" pitchFamily="34" charset="-122"/>
              <a:ea typeface="微软雅黑" pitchFamily="34" charset="-122"/>
            </a:endParaRPr>
          </a:p>
        </p:txBody>
      </p:sp>
      <p:grpSp>
        <p:nvGrpSpPr>
          <p:cNvPr id="148" name="Group 141"/>
          <p:cNvGrpSpPr>
            <a:grpSpLocks/>
          </p:cNvGrpSpPr>
          <p:nvPr/>
        </p:nvGrpSpPr>
        <p:grpSpPr bwMode="auto">
          <a:xfrm>
            <a:off x="1835671" y="3528780"/>
            <a:ext cx="222464" cy="71547"/>
            <a:chOff x="182" y="2151"/>
            <a:chExt cx="221" cy="77"/>
          </a:xfrm>
        </p:grpSpPr>
        <p:sp>
          <p:nvSpPr>
            <p:cNvPr id="149" name="Freeform 142"/>
            <p:cNvSpPr>
              <a:spLocks/>
            </p:cNvSpPr>
            <p:nvPr/>
          </p:nvSpPr>
          <p:spPr bwMode="auto">
            <a:xfrm>
              <a:off x="182" y="2151"/>
              <a:ext cx="221" cy="77"/>
            </a:xfrm>
            <a:custGeom>
              <a:avLst/>
              <a:gdLst>
                <a:gd name="T0" fmla="*/ 0 w 1106"/>
                <a:gd name="T1" fmla="*/ 0 h 386"/>
                <a:gd name="T2" fmla="*/ 0 w 1106"/>
                <a:gd name="T3" fmla="*/ 0 h 386"/>
                <a:gd name="T4" fmla="*/ 0 w 1106"/>
                <a:gd name="T5" fmla="*/ 0 h 386"/>
                <a:gd name="T6" fmla="*/ 0 w 1106"/>
                <a:gd name="T7" fmla="*/ 0 h 386"/>
                <a:gd name="T8" fmla="*/ 0 w 1106"/>
                <a:gd name="T9" fmla="*/ 0 h 386"/>
                <a:gd name="T10" fmla="*/ 0 w 1106"/>
                <a:gd name="T11" fmla="*/ 0 h 386"/>
                <a:gd name="T12" fmla="*/ 0 w 1106"/>
                <a:gd name="T13" fmla="*/ 0 h 386"/>
                <a:gd name="T14" fmla="*/ 0 w 1106"/>
                <a:gd name="T15" fmla="*/ 0 h 38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106" h="386">
                  <a:moveTo>
                    <a:pt x="1106" y="202"/>
                  </a:moveTo>
                  <a:lnTo>
                    <a:pt x="1099" y="321"/>
                  </a:lnTo>
                  <a:lnTo>
                    <a:pt x="735" y="386"/>
                  </a:lnTo>
                  <a:lnTo>
                    <a:pt x="334" y="386"/>
                  </a:lnTo>
                  <a:lnTo>
                    <a:pt x="19" y="288"/>
                  </a:lnTo>
                  <a:lnTo>
                    <a:pt x="0" y="10"/>
                  </a:lnTo>
                  <a:lnTo>
                    <a:pt x="625" y="0"/>
                  </a:lnTo>
                  <a:lnTo>
                    <a:pt x="1106" y="202"/>
                  </a:lnTo>
                  <a:close/>
                </a:path>
              </a:pathLst>
            </a:custGeom>
            <a:solidFill>
              <a:srgbClr val="404040"/>
            </a:solidFill>
            <a:ln w="3175">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150" name="Freeform 143"/>
            <p:cNvSpPr>
              <a:spLocks/>
            </p:cNvSpPr>
            <p:nvPr/>
          </p:nvSpPr>
          <p:spPr bwMode="auto">
            <a:xfrm>
              <a:off x="187" y="2180"/>
              <a:ext cx="211" cy="45"/>
            </a:xfrm>
            <a:custGeom>
              <a:avLst/>
              <a:gdLst>
                <a:gd name="T0" fmla="*/ 0 w 1055"/>
                <a:gd name="T1" fmla="*/ 0 h 221"/>
                <a:gd name="T2" fmla="*/ 0 w 1055"/>
                <a:gd name="T3" fmla="*/ 0 h 221"/>
                <a:gd name="T4" fmla="*/ 0 w 1055"/>
                <a:gd name="T5" fmla="*/ 0 h 221"/>
                <a:gd name="T6" fmla="*/ 0 w 1055"/>
                <a:gd name="T7" fmla="*/ 0 h 221"/>
                <a:gd name="T8" fmla="*/ 0 w 1055"/>
                <a:gd name="T9" fmla="*/ 0 h 221"/>
                <a:gd name="T10" fmla="*/ 0 w 1055"/>
                <a:gd name="T11" fmla="*/ 0 h 221"/>
                <a:gd name="T12" fmla="*/ 0 w 1055"/>
                <a:gd name="T13" fmla="*/ 0 h 221"/>
                <a:gd name="T14" fmla="*/ 0 w 1055"/>
                <a:gd name="T15" fmla="*/ 0 h 221"/>
                <a:gd name="T16" fmla="*/ 0 w 1055"/>
                <a:gd name="T17" fmla="*/ 0 h 22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5" h="221">
                  <a:moveTo>
                    <a:pt x="1055" y="75"/>
                  </a:moveTo>
                  <a:lnTo>
                    <a:pt x="1049" y="162"/>
                  </a:lnTo>
                  <a:lnTo>
                    <a:pt x="721" y="221"/>
                  </a:lnTo>
                  <a:lnTo>
                    <a:pt x="296" y="221"/>
                  </a:lnTo>
                  <a:lnTo>
                    <a:pt x="0" y="119"/>
                  </a:lnTo>
                  <a:lnTo>
                    <a:pt x="0" y="0"/>
                  </a:lnTo>
                  <a:lnTo>
                    <a:pt x="283" y="119"/>
                  </a:lnTo>
                  <a:lnTo>
                    <a:pt x="716" y="124"/>
                  </a:lnTo>
                  <a:lnTo>
                    <a:pt x="1055" y="75"/>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grpSp>
      <p:sp>
        <p:nvSpPr>
          <p:cNvPr id="151" name="Freeform 144"/>
          <p:cNvSpPr>
            <a:spLocks/>
          </p:cNvSpPr>
          <p:nvPr/>
        </p:nvSpPr>
        <p:spPr bwMode="auto">
          <a:xfrm>
            <a:off x="1828626" y="3453514"/>
            <a:ext cx="304000" cy="260174"/>
          </a:xfrm>
          <a:custGeom>
            <a:avLst/>
            <a:gdLst>
              <a:gd name="T0" fmla="*/ 2147483646 w 1507"/>
              <a:gd name="T1" fmla="*/ 2147483646 h 1401"/>
              <a:gd name="T2" fmla="*/ 2147483646 w 1507"/>
              <a:gd name="T3" fmla="*/ 2147483646 h 1401"/>
              <a:gd name="T4" fmla="*/ 2147483646 w 1507"/>
              <a:gd name="T5" fmla="*/ 2147483646 h 1401"/>
              <a:gd name="T6" fmla="*/ 2147483646 w 1507"/>
              <a:gd name="T7" fmla="*/ 2147483646 h 1401"/>
              <a:gd name="T8" fmla="*/ 2147483646 w 1507"/>
              <a:gd name="T9" fmla="*/ 2147483646 h 1401"/>
              <a:gd name="T10" fmla="*/ 2147483646 w 1507"/>
              <a:gd name="T11" fmla="*/ 2147483646 h 1401"/>
              <a:gd name="T12" fmla="*/ 2147483646 w 1507"/>
              <a:gd name="T13" fmla="*/ 2147483646 h 1401"/>
              <a:gd name="T14" fmla="*/ 2147483646 w 1507"/>
              <a:gd name="T15" fmla="*/ 2147483646 h 1401"/>
              <a:gd name="T16" fmla="*/ 2147483646 w 1507"/>
              <a:gd name="T17" fmla="*/ 2147483646 h 1401"/>
              <a:gd name="T18" fmla="*/ 2147483646 w 1507"/>
              <a:gd name="T19" fmla="*/ 2147483646 h 1401"/>
              <a:gd name="T20" fmla="*/ 2147483646 w 1507"/>
              <a:gd name="T21" fmla="*/ 2147483646 h 1401"/>
              <a:gd name="T22" fmla="*/ 2147483646 w 1507"/>
              <a:gd name="T23" fmla="*/ 2147483646 h 1401"/>
              <a:gd name="T24" fmla="*/ 2147483646 w 1507"/>
              <a:gd name="T25" fmla="*/ 2147483646 h 1401"/>
              <a:gd name="T26" fmla="*/ 2147483646 w 1507"/>
              <a:gd name="T27" fmla="*/ 2147483646 h 1401"/>
              <a:gd name="T28" fmla="*/ 2147483646 w 1507"/>
              <a:gd name="T29" fmla="*/ 2147483646 h 1401"/>
              <a:gd name="T30" fmla="*/ 2147483646 w 1507"/>
              <a:gd name="T31" fmla="*/ 2147483646 h 1401"/>
              <a:gd name="T32" fmla="*/ 2147483646 w 1507"/>
              <a:gd name="T33" fmla="*/ 2147483646 h 1401"/>
              <a:gd name="T34" fmla="*/ 2147483646 w 1507"/>
              <a:gd name="T35" fmla="*/ 2147483646 h 1401"/>
              <a:gd name="T36" fmla="*/ 2147483646 w 1507"/>
              <a:gd name="T37" fmla="*/ 2147483646 h 1401"/>
              <a:gd name="T38" fmla="*/ 2147483646 w 1507"/>
              <a:gd name="T39" fmla="*/ 0 h 1401"/>
              <a:gd name="T40" fmla="*/ 2147483646 w 1507"/>
              <a:gd name="T41" fmla="*/ 2147483646 h 1401"/>
              <a:gd name="T42" fmla="*/ 2147483646 w 1507"/>
              <a:gd name="T43" fmla="*/ 2147483646 h 1401"/>
              <a:gd name="T44" fmla="*/ 2147483646 w 1507"/>
              <a:gd name="T45" fmla="*/ 2147483646 h 1401"/>
              <a:gd name="T46" fmla="*/ 2147483646 w 1507"/>
              <a:gd name="T47" fmla="*/ 2147483646 h 1401"/>
              <a:gd name="T48" fmla="*/ 2147483646 w 1507"/>
              <a:gd name="T49" fmla="*/ 2147483646 h 1401"/>
              <a:gd name="T50" fmla="*/ 0 w 1507"/>
              <a:gd name="T51" fmla="*/ 2147483646 h 1401"/>
              <a:gd name="T52" fmla="*/ 2147483646 w 1507"/>
              <a:gd name="T53" fmla="*/ 2147483646 h 1401"/>
              <a:gd name="T54" fmla="*/ 2147483646 w 1507"/>
              <a:gd name="T55" fmla="*/ 2147483646 h 1401"/>
              <a:gd name="T56" fmla="*/ 2147483646 w 1507"/>
              <a:gd name="T57" fmla="*/ 2147483646 h 1401"/>
              <a:gd name="T58" fmla="*/ 2147483646 w 1507"/>
              <a:gd name="T59" fmla="*/ 2147483646 h 1401"/>
              <a:gd name="T60" fmla="*/ 2147483646 w 1507"/>
              <a:gd name="T61" fmla="*/ 2147483646 h 1401"/>
              <a:gd name="T62" fmla="*/ 2147483646 w 1507"/>
              <a:gd name="T63" fmla="*/ 2147483646 h 1401"/>
              <a:gd name="T64" fmla="*/ 2147483646 w 1507"/>
              <a:gd name="T65" fmla="*/ 2147483646 h 1401"/>
              <a:gd name="T66" fmla="*/ 2147483646 w 1507"/>
              <a:gd name="T67" fmla="*/ 2147483646 h 1401"/>
              <a:gd name="T68" fmla="*/ 2147483646 w 1507"/>
              <a:gd name="T69" fmla="*/ 2147483646 h 1401"/>
              <a:gd name="T70" fmla="*/ 2147483646 w 1507"/>
              <a:gd name="T71" fmla="*/ 2147483646 h 1401"/>
              <a:gd name="T72" fmla="*/ 2147483646 w 1507"/>
              <a:gd name="T73" fmla="*/ 2147483646 h 1401"/>
              <a:gd name="T74" fmla="*/ 2147483646 w 1507"/>
              <a:gd name="T75" fmla="*/ 2147483646 h 1401"/>
              <a:gd name="T76" fmla="*/ 2147483646 w 1507"/>
              <a:gd name="T77" fmla="*/ 2147483646 h 1401"/>
              <a:gd name="T78" fmla="*/ 2147483646 w 1507"/>
              <a:gd name="T79" fmla="*/ 2147483646 h 1401"/>
              <a:gd name="T80" fmla="*/ 2147483646 w 1507"/>
              <a:gd name="T81" fmla="*/ 2147483646 h 1401"/>
              <a:gd name="T82" fmla="*/ 2147483646 w 1507"/>
              <a:gd name="T83" fmla="*/ 2147483646 h 1401"/>
              <a:gd name="T84" fmla="*/ 2147483646 w 1507"/>
              <a:gd name="T85" fmla="*/ 2147483646 h 1401"/>
              <a:gd name="T86" fmla="*/ 2147483646 w 1507"/>
              <a:gd name="T87" fmla="*/ 2147483646 h 1401"/>
              <a:gd name="T88" fmla="*/ 2147483646 w 1507"/>
              <a:gd name="T89" fmla="*/ 2147483646 h 1401"/>
              <a:gd name="T90" fmla="*/ 2147483646 w 1507"/>
              <a:gd name="T91" fmla="*/ 2147483646 h 1401"/>
              <a:gd name="T92" fmla="*/ 2147483646 w 1507"/>
              <a:gd name="T93" fmla="*/ 2147483646 h 1401"/>
              <a:gd name="T94" fmla="*/ 2147483646 w 1507"/>
              <a:gd name="T95" fmla="*/ 2147483646 h 1401"/>
              <a:gd name="T96" fmla="*/ 2147483646 w 1507"/>
              <a:gd name="T97" fmla="*/ 2147483646 h 1401"/>
              <a:gd name="T98" fmla="*/ 2147483646 w 1507"/>
              <a:gd name="T99" fmla="*/ 2147483646 h 1401"/>
              <a:gd name="T100" fmla="*/ 2147483646 w 1507"/>
              <a:gd name="T101" fmla="*/ 2147483646 h 1401"/>
              <a:gd name="T102" fmla="*/ 2147483646 w 1507"/>
              <a:gd name="T103" fmla="*/ 2147483646 h 1401"/>
              <a:gd name="T104" fmla="*/ 2147483646 w 1507"/>
              <a:gd name="T105" fmla="*/ 2147483646 h 1401"/>
              <a:gd name="T106" fmla="*/ 2147483646 w 1507"/>
              <a:gd name="T107" fmla="*/ 2147483646 h 1401"/>
              <a:gd name="T108" fmla="*/ 2147483646 w 1507"/>
              <a:gd name="T109" fmla="*/ 2147483646 h 1401"/>
              <a:gd name="T110" fmla="*/ 2147483646 w 1507"/>
              <a:gd name="T111" fmla="*/ 2147483646 h 1401"/>
              <a:gd name="T112" fmla="*/ 2147483646 w 1507"/>
              <a:gd name="T113" fmla="*/ 2147483646 h 1401"/>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507" h="1401">
                <a:moveTo>
                  <a:pt x="1501" y="789"/>
                </a:moveTo>
                <a:lnTo>
                  <a:pt x="1493" y="649"/>
                </a:lnTo>
                <a:lnTo>
                  <a:pt x="1495" y="499"/>
                </a:lnTo>
                <a:lnTo>
                  <a:pt x="1489" y="385"/>
                </a:lnTo>
                <a:lnTo>
                  <a:pt x="1424" y="317"/>
                </a:lnTo>
                <a:lnTo>
                  <a:pt x="1345" y="278"/>
                </a:lnTo>
                <a:lnTo>
                  <a:pt x="1166" y="213"/>
                </a:lnTo>
                <a:lnTo>
                  <a:pt x="903" y="149"/>
                </a:lnTo>
                <a:lnTo>
                  <a:pt x="852" y="144"/>
                </a:lnTo>
                <a:lnTo>
                  <a:pt x="817" y="149"/>
                </a:lnTo>
                <a:lnTo>
                  <a:pt x="809" y="135"/>
                </a:lnTo>
                <a:lnTo>
                  <a:pt x="794" y="122"/>
                </a:lnTo>
                <a:lnTo>
                  <a:pt x="777" y="125"/>
                </a:lnTo>
                <a:lnTo>
                  <a:pt x="754" y="126"/>
                </a:lnTo>
                <a:lnTo>
                  <a:pt x="745" y="100"/>
                </a:lnTo>
                <a:lnTo>
                  <a:pt x="726" y="85"/>
                </a:lnTo>
                <a:lnTo>
                  <a:pt x="704" y="82"/>
                </a:lnTo>
                <a:lnTo>
                  <a:pt x="678" y="82"/>
                </a:lnTo>
                <a:lnTo>
                  <a:pt x="681" y="59"/>
                </a:lnTo>
                <a:lnTo>
                  <a:pt x="651" y="0"/>
                </a:lnTo>
                <a:lnTo>
                  <a:pt x="37" y="16"/>
                </a:lnTo>
                <a:lnTo>
                  <a:pt x="39" y="79"/>
                </a:lnTo>
                <a:lnTo>
                  <a:pt x="28" y="135"/>
                </a:lnTo>
                <a:lnTo>
                  <a:pt x="18" y="175"/>
                </a:lnTo>
                <a:lnTo>
                  <a:pt x="8" y="225"/>
                </a:lnTo>
                <a:lnTo>
                  <a:pt x="0" y="306"/>
                </a:lnTo>
                <a:lnTo>
                  <a:pt x="9" y="354"/>
                </a:lnTo>
                <a:lnTo>
                  <a:pt x="28" y="399"/>
                </a:lnTo>
                <a:lnTo>
                  <a:pt x="49" y="438"/>
                </a:lnTo>
                <a:lnTo>
                  <a:pt x="78" y="451"/>
                </a:lnTo>
                <a:lnTo>
                  <a:pt x="122" y="464"/>
                </a:lnTo>
                <a:lnTo>
                  <a:pt x="180" y="483"/>
                </a:lnTo>
                <a:lnTo>
                  <a:pt x="208" y="514"/>
                </a:lnTo>
                <a:lnTo>
                  <a:pt x="240" y="541"/>
                </a:lnTo>
                <a:lnTo>
                  <a:pt x="289" y="564"/>
                </a:lnTo>
                <a:lnTo>
                  <a:pt x="348" y="582"/>
                </a:lnTo>
                <a:lnTo>
                  <a:pt x="441" y="594"/>
                </a:lnTo>
                <a:lnTo>
                  <a:pt x="520" y="594"/>
                </a:lnTo>
                <a:lnTo>
                  <a:pt x="581" y="587"/>
                </a:lnTo>
                <a:lnTo>
                  <a:pt x="637" y="582"/>
                </a:lnTo>
                <a:lnTo>
                  <a:pt x="678" y="604"/>
                </a:lnTo>
                <a:lnTo>
                  <a:pt x="758" y="600"/>
                </a:lnTo>
                <a:lnTo>
                  <a:pt x="1078" y="645"/>
                </a:lnTo>
                <a:lnTo>
                  <a:pt x="1165" y="655"/>
                </a:lnTo>
                <a:lnTo>
                  <a:pt x="1133" y="845"/>
                </a:lnTo>
                <a:lnTo>
                  <a:pt x="1130" y="942"/>
                </a:lnTo>
                <a:lnTo>
                  <a:pt x="1149" y="1066"/>
                </a:lnTo>
                <a:lnTo>
                  <a:pt x="1169" y="1212"/>
                </a:lnTo>
                <a:lnTo>
                  <a:pt x="1169" y="1363"/>
                </a:lnTo>
                <a:lnTo>
                  <a:pt x="1244" y="1385"/>
                </a:lnTo>
                <a:lnTo>
                  <a:pt x="1339" y="1395"/>
                </a:lnTo>
                <a:lnTo>
                  <a:pt x="1420" y="1401"/>
                </a:lnTo>
                <a:lnTo>
                  <a:pt x="1507" y="1391"/>
                </a:lnTo>
                <a:lnTo>
                  <a:pt x="1501" y="1252"/>
                </a:lnTo>
                <a:lnTo>
                  <a:pt x="1501" y="1024"/>
                </a:lnTo>
                <a:lnTo>
                  <a:pt x="1501" y="824"/>
                </a:lnTo>
                <a:lnTo>
                  <a:pt x="1501" y="789"/>
                </a:lnTo>
                <a:close/>
              </a:path>
            </a:pathLst>
          </a:custGeom>
          <a:solidFill>
            <a:srgbClr val="606060"/>
          </a:solidFill>
          <a:ln w="3175">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152" name="Freeform 145"/>
          <p:cNvSpPr>
            <a:spLocks/>
          </p:cNvSpPr>
          <p:nvPr/>
        </p:nvSpPr>
        <p:spPr bwMode="auto">
          <a:xfrm>
            <a:off x="1832652" y="3463736"/>
            <a:ext cx="296954" cy="246235"/>
          </a:xfrm>
          <a:custGeom>
            <a:avLst/>
            <a:gdLst>
              <a:gd name="T0" fmla="*/ 2147483646 w 1473"/>
              <a:gd name="T1" fmla="*/ 2147483646 h 1324"/>
              <a:gd name="T2" fmla="*/ 2147483646 w 1473"/>
              <a:gd name="T3" fmla="*/ 2147483646 h 1324"/>
              <a:gd name="T4" fmla="*/ 2147483646 w 1473"/>
              <a:gd name="T5" fmla="*/ 2147483646 h 1324"/>
              <a:gd name="T6" fmla="*/ 2147483646 w 1473"/>
              <a:gd name="T7" fmla="*/ 2147483646 h 1324"/>
              <a:gd name="T8" fmla="*/ 2147483646 w 1473"/>
              <a:gd name="T9" fmla="*/ 2147483646 h 1324"/>
              <a:gd name="T10" fmla="*/ 2147483646 w 1473"/>
              <a:gd name="T11" fmla="*/ 2147483646 h 1324"/>
              <a:gd name="T12" fmla="*/ 2147483646 w 1473"/>
              <a:gd name="T13" fmla="*/ 2147483646 h 1324"/>
              <a:gd name="T14" fmla="*/ 2147483646 w 1473"/>
              <a:gd name="T15" fmla="*/ 2147483646 h 1324"/>
              <a:gd name="T16" fmla="*/ 2147483646 w 1473"/>
              <a:gd name="T17" fmla="*/ 2147483646 h 1324"/>
              <a:gd name="T18" fmla="*/ 2147483646 w 1473"/>
              <a:gd name="T19" fmla="*/ 2147483646 h 1324"/>
              <a:gd name="T20" fmla="*/ 2147483646 w 1473"/>
              <a:gd name="T21" fmla="*/ 2147483646 h 1324"/>
              <a:gd name="T22" fmla="*/ 2147483646 w 1473"/>
              <a:gd name="T23" fmla="*/ 2147483646 h 1324"/>
              <a:gd name="T24" fmla="*/ 2147483646 w 1473"/>
              <a:gd name="T25" fmla="*/ 2147483646 h 1324"/>
              <a:gd name="T26" fmla="*/ 2147483646 w 1473"/>
              <a:gd name="T27" fmla="*/ 2147483646 h 1324"/>
              <a:gd name="T28" fmla="*/ 2147483646 w 1473"/>
              <a:gd name="T29" fmla="*/ 2147483646 h 1324"/>
              <a:gd name="T30" fmla="*/ 2147483646 w 1473"/>
              <a:gd name="T31" fmla="*/ 2147483646 h 1324"/>
              <a:gd name="T32" fmla="*/ 2147483646 w 1473"/>
              <a:gd name="T33" fmla="*/ 2147483646 h 1324"/>
              <a:gd name="T34" fmla="*/ 2147483646 w 1473"/>
              <a:gd name="T35" fmla="*/ 2147483646 h 1324"/>
              <a:gd name="T36" fmla="*/ 2147483646 w 1473"/>
              <a:gd name="T37" fmla="*/ 2147483646 h 1324"/>
              <a:gd name="T38" fmla="*/ 2147483646 w 1473"/>
              <a:gd name="T39" fmla="*/ 2147483646 h 1324"/>
              <a:gd name="T40" fmla="*/ 2147483646 w 1473"/>
              <a:gd name="T41" fmla="*/ 2147483646 h 1324"/>
              <a:gd name="T42" fmla="*/ 2147483646 w 1473"/>
              <a:gd name="T43" fmla="*/ 2147483646 h 1324"/>
              <a:gd name="T44" fmla="*/ 2147483646 w 1473"/>
              <a:gd name="T45" fmla="*/ 2147483646 h 1324"/>
              <a:gd name="T46" fmla="*/ 2147483646 w 1473"/>
              <a:gd name="T47" fmla="*/ 2147483646 h 1324"/>
              <a:gd name="T48" fmla="*/ 2147483646 w 1473"/>
              <a:gd name="T49" fmla="*/ 2147483646 h 1324"/>
              <a:gd name="T50" fmla="*/ 2147483646 w 1473"/>
              <a:gd name="T51" fmla="*/ 2147483646 h 1324"/>
              <a:gd name="T52" fmla="*/ 2147483646 w 1473"/>
              <a:gd name="T53" fmla="*/ 2147483646 h 1324"/>
              <a:gd name="T54" fmla="*/ 2147483646 w 1473"/>
              <a:gd name="T55" fmla="*/ 2147483646 h 1324"/>
              <a:gd name="T56" fmla="*/ 2147483646 w 1473"/>
              <a:gd name="T57" fmla="*/ 2147483646 h 1324"/>
              <a:gd name="T58" fmla="*/ 2147483646 w 1473"/>
              <a:gd name="T59" fmla="*/ 2147483646 h 1324"/>
              <a:gd name="T60" fmla="*/ 2147483646 w 1473"/>
              <a:gd name="T61" fmla="*/ 2147483646 h 1324"/>
              <a:gd name="T62" fmla="*/ 2147483646 w 1473"/>
              <a:gd name="T63" fmla="*/ 2147483646 h 1324"/>
              <a:gd name="T64" fmla="*/ 2147483646 w 1473"/>
              <a:gd name="T65" fmla="*/ 2147483646 h 1324"/>
              <a:gd name="T66" fmla="*/ 2147483646 w 1473"/>
              <a:gd name="T67" fmla="*/ 2147483646 h 1324"/>
              <a:gd name="T68" fmla="*/ 2147483646 w 1473"/>
              <a:gd name="T69" fmla="*/ 2147483646 h 1324"/>
              <a:gd name="T70" fmla="*/ 2147483646 w 1473"/>
              <a:gd name="T71" fmla="*/ 2147483646 h 1324"/>
              <a:gd name="T72" fmla="*/ 2147483646 w 1473"/>
              <a:gd name="T73" fmla="*/ 2147483646 h 1324"/>
              <a:gd name="T74" fmla="*/ 2147483646 w 1473"/>
              <a:gd name="T75" fmla="*/ 2147483646 h 1324"/>
              <a:gd name="T76" fmla="*/ 2147483646 w 1473"/>
              <a:gd name="T77" fmla="*/ 2147483646 h 1324"/>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1473" h="1324">
                <a:moveTo>
                  <a:pt x="49" y="23"/>
                </a:moveTo>
                <a:lnTo>
                  <a:pt x="46" y="66"/>
                </a:lnTo>
                <a:lnTo>
                  <a:pt x="29" y="49"/>
                </a:lnTo>
                <a:lnTo>
                  <a:pt x="10" y="144"/>
                </a:lnTo>
                <a:lnTo>
                  <a:pt x="0" y="254"/>
                </a:lnTo>
                <a:lnTo>
                  <a:pt x="39" y="367"/>
                </a:lnTo>
                <a:lnTo>
                  <a:pt x="130" y="393"/>
                </a:lnTo>
                <a:lnTo>
                  <a:pt x="120" y="367"/>
                </a:lnTo>
                <a:lnTo>
                  <a:pt x="169" y="406"/>
                </a:lnTo>
                <a:lnTo>
                  <a:pt x="211" y="449"/>
                </a:lnTo>
                <a:lnTo>
                  <a:pt x="306" y="494"/>
                </a:lnTo>
                <a:lnTo>
                  <a:pt x="421" y="504"/>
                </a:lnTo>
                <a:lnTo>
                  <a:pt x="562" y="511"/>
                </a:lnTo>
                <a:lnTo>
                  <a:pt x="620" y="504"/>
                </a:lnTo>
                <a:lnTo>
                  <a:pt x="569" y="481"/>
                </a:lnTo>
                <a:lnTo>
                  <a:pt x="546" y="423"/>
                </a:lnTo>
                <a:lnTo>
                  <a:pt x="588" y="471"/>
                </a:lnTo>
                <a:lnTo>
                  <a:pt x="641" y="501"/>
                </a:lnTo>
                <a:lnTo>
                  <a:pt x="688" y="527"/>
                </a:lnTo>
                <a:lnTo>
                  <a:pt x="737" y="520"/>
                </a:lnTo>
                <a:lnTo>
                  <a:pt x="706" y="497"/>
                </a:lnTo>
                <a:lnTo>
                  <a:pt x="672" y="469"/>
                </a:lnTo>
                <a:lnTo>
                  <a:pt x="725" y="488"/>
                </a:lnTo>
                <a:lnTo>
                  <a:pt x="776" y="527"/>
                </a:lnTo>
                <a:lnTo>
                  <a:pt x="946" y="546"/>
                </a:lnTo>
                <a:lnTo>
                  <a:pt x="1114" y="572"/>
                </a:lnTo>
                <a:lnTo>
                  <a:pt x="1165" y="585"/>
                </a:lnTo>
                <a:lnTo>
                  <a:pt x="1122" y="833"/>
                </a:lnTo>
                <a:lnTo>
                  <a:pt x="1155" y="1063"/>
                </a:lnTo>
                <a:lnTo>
                  <a:pt x="1159" y="1288"/>
                </a:lnTo>
                <a:lnTo>
                  <a:pt x="1266" y="1310"/>
                </a:lnTo>
                <a:lnTo>
                  <a:pt x="1360" y="1324"/>
                </a:lnTo>
                <a:lnTo>
                  <a:pt x="1473" y="1321"/>
                </a:lnTo>
                <a:lnTo>
                  <a:pt x="1468" y="998"/>
                </a:lnTo>
                <a:lnTo>
                  <a:pt x="1468" y="729"/>
                </a:lnTo>
                <a:lnTo>
                  <a:pt x="1451" y="579"/>
                </a:lnTo>
                <a:lnTo>
                  <a:pt x="1465" y="485"/>
                </a:lnTo>
                <a:lnTo>
                  <a:pt x="1455" y="381"/>
                </a:lnTo>
                <a:lnTo>
                  <a:pt x="1436" y="314"/>
                </a:lnTo>
                <a:lnTo>
                  <a:pt x="1355" y="261"/>
                </a:lnTo>
                <a:lnTo>
                  <a:pt x="1253" y="215"/>
                </a:lnTo>
                <a:lnTo>
                  <a:pt x="1057" y="150"/>
                </a:lnTo>
                <a:lnTo>
                  <a:pt x="897" y="105"/>
                </a:lnTo>
                <a:lnTo>
                  <a:pt x="809" y="98"/>
                </a:lnTo>
                <a:lnTo>
                  <a:pt x="773" y="150"/>
                </a:lnTo>
                <a:lnTo>
                  <a:pt x="662" y="205"/>
                </a:lnTo>
                <a:lnTo>
                  <a:pt x="722" y="157"/>
                </a:lnTo>
                <a:lnTo>
                  <a:pt x="767" y="131"/>
                </a:lnTo>
                <a:lnTo>
                  <a:pt x="783" y="95"/>
                </a:lnTo>
                <a:lnTo>
                  <a:pt x="776" y="79"/>
                </a:lnTo>
                <a:lnTo>
                  <a:pt x="744" y="79"/>
                </a:lnTo>
                <a:lnTo>
                  <a:pt x="725" y="98"/>
                </a:lnTo>
                <a:lnTo>
                  <a:pt x="706" y="117"/>
                </a:lnTo>
                <a:lnTo>
                  <a:pt x="656" y="137"/>
                </a:lnTo>
                <a:lnTo>
                  <a:pt x="702" y="98"/>
                </a:lnTo>
                <a:lnTo>
                  <a:pt x="722" y="68"/>
                </a:lnTo>
                <a:lnTo>
                  <a:pt x="708" y="49"/>
                </a:lnTo>
                <a:lnTo>
                  <a:pt x="669" y="36"/>
                </a:lnTo>
                <a:lnTo>
                  <a:pt x="618" y="82"/>
                </a:lnTo>
                <a:lnTo>
                  <a:pt x="569" y="112"/>
                </a:lnTo>
                <a:lnTo>
                  <a:pt x="627" y="45"/>
                </a:lnTo>
                <a:lnTo>
                  <a:pt x="646" y="20"/>
                </a:lnTo>
                <a:lnTo>
                  <a:pt x="646" y="0"/>
                </a:lnTo>
                <a:lnTo>
                  <a:pt x="597" y="7"/>
                </a:lnTo>
                <a:lnTo>
                  <a:pt x="553" y="40"/>
                </a:lnTo>
                <a:lnTo>
                  <a:pt x="523" y="63"/>
                </a:lnTo>
                <a:lnTo>
                  <a:pt x="383" y="75"/>
                </a:lnTo>
                <a:lnTo>
                  <a:pt x="386" y="40"/>
                </a:lnTo>
                <a:lnTo>
                  <a:pt x="345" y="26"/>
                </a:lnTo>
                <a:lnTo>
                  <a:pt x="345" y="72"/>
                </a:lnTo>
                <a:lnTo>
                  <a:pt x="303" y="82"/>
                </a:lnTo>
                <a:lnTo>
                  <a:pt x="211" y="95"/>
                </a:lnTo>
                <a:lnTo>
                  <a:pt x="218" y="45"/>
                </a:lnTo>
                <a:lnTo>
                  <a:pt x="185" y="45"/>
                </a:lnTo>
                <a:lnTo>
                  <a:pt x="182" y="95"/>
                </a:lnTo>
                <a:lnTo>
                  <a:pt x="130" y="91"/>
                </a:lnTo>
                <a:lnTo>
                  <a:pt x="75" y="79"/>
                </a:lnTo>
                <a:lnTo>
                  <a:pt x="72" y="40"/>
                </a:lnTo>
                <a:lnTo>
                  <a:pt x="49" y="23"/>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53" name="Freeform 146"/>
          <p:cNvSpPr>
            <a:spLocks/>
          </p:cNvSpPr>
          <p:nvPr/>
        </p:nvSpPr>
        <p:spPr bwMode="auto">
          <a:xfrm>
            <a:off x="1873923" y="3504620"/>
            <a:ext cx="40265" cy="6504"/>
          </a:xfrm>
          <a:custGeom>
            <a:avLst/>
            <a:gdLst>
              <a:gd name="T0" fmla="*/ 0 w 199"/>
              <a:gd name="T1" fmla="*/ 0 h 33"/>
              <a:gd name="T2" fmla="*/ 2147483646 w 199"/>
              <a:gd name="T3" fmla="*/ 2147483646 h 33"/>
              <a:gd name="T4" fmla="*/ 2147483646 w 199"/>
              <a:gd name="T5" fmla="*/ 2147483646 h 33"/>
              <a:gd name="T6" fmla="*/ 0 w 199"/>
              <a:gd name="T7" fmla="*/ 0 h 3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9" h="33">
                <a:moveTo>
                  <a:pt x="0" y="0"/>
                </a:moveTo>
                <a:lnTo>
                  <a:pt x="93" y="33"/>
                </a:lnTo>
                <a:lnTo>
                  <a:pt x="199" y="25"/>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54" name="Freeform 147"/>
          <p:cNvSpPr>
            <a:spLocks/>
          </p:cNvSpPr>
          <p:nvPr/>
        </p:nvSpPr>
        <p:spPr bwMode="auto">
          <a:xfrm>
            <a:off x="1833658" y="3494399"/>
            <a:ext cx="25166" cy="7434"/>
          </a:xfrm>
          <a:custGeom>
            <a:avLst/>
            <a:gdLst>
              <a:gd name="T0" fmla="*/ 0 w 122"/>
              <a:gd name="T1" fmla="*/ 0 h 40"/>
              <a:gd name="T2" fmla="*/ 2147483646 w 122"/>
              <a:gd name="T3" fmla="*/ 2147483646 h 40"/>
              <a:gd name="T4" fmla="*/ 2147483646 w 122"/>
              <a:gd name="T5" fmla="*/ 2147483646 h 40"/>
              <a:gd name="T6" fmla="*/ 2147483646 w 122"/>
              <a:gd name="T7" fmla="*/ 2147483646 h 40"/>
              <a:gd name="T8" fmla="*/ 0 w 122"/>
              <a:gd name="T9" fmla="*/ 0 h 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2" h="40">
                <a:moveTo>
                  <a:pt x="0" y="0"/>
                </a:moveTo>
                <a:lnTo>
                  <a:pt x="32" y="25"/>
                </a:lnTo>
                <a:lnTo>
                  <a:pt x="122" y="38"/>
                </a:lnTo>
                <a:lnTo>
                  <a:pt x="30" y="40"/>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55" name="Freeform 148"/>
          <p:cNvSpPr>
            <a:spLocks/>
          </p:cNvSpPr>
          <p:nvPr/>
        </p:nvSpPr>
        <p:spPr bwMode="auto">
          <a:xfrm>
            <a:off x="1936334" y="3488824"/>
            <a:ext cx="38252" cy="18584"/>
          </a:xfrm>
          <a:custGeom>
            <a:avLst/>
            <a:gdLst>
              <a:gd name="T0" fmla="*/ 0 w 187"/>
              <a:gd name="T1" fmla="*/ 0 h 102"/>
              <a:gd name="T2" fmla="*/ 2147483646 w 187"/>
              <a:gd name="T3" fmla="*/ 2147483646 h 102"/>
              <a:gd name="T4" fmla="*/ 2147483646 w 187"/>
              <a:gd name="T5" fmla="*/ 2147483646 h 102"/>
              <a:gd name="T6" fmla="*/ 2147483646 w 187"/>
              <a:gd name="T7" fmla="*/ 2147483646 h 102"/>
              <a:gd name="T8" fmla="*/ 2147483646 w 187"/>
              <a:gd name="T9" fmla="*/ 2147483646 h 102"/>
              <a:gd name="T10" fmla="*/ 2147483646 w 187"/>
              <a:gd name="T11" fmla="*/ 2147483646 h 102"/>
              <a:gd name="T12" fmla="*/ 2147483646 w 187"/>
              <a:gd name="T13" fmla="*/ 2147483646 h 102"/>
              <a:gd name="T14" fmla="*/ 2147483646 w 187"/>
              <a:gd name="T15" fmla="*/ 2147483646 h 102"/>
              <a:gd name="T16" fmla="*/ 0 w 187"/>
              <a:gd name="T17" fmla="*/ 0 h 10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87" h="102">
                <a:moveTo>
                  <a:pt x="0" y="0"/>
                </a:moveTo>
                <a:lnTo>
                  <a:pt x="84" y="9"/>
                </a:lnTo>
                <a:lnTo>
                  <a:pt x="101" y="23"/>
                </a:lnTo>
                <a:lnTo>
                  <a:pt x="101" y="54"/>
                </a:lnTo>
                <a:lnTo>
                  <a:pt x="106" y="89"/>
                </a:lnTo>
                <a:lnTo>
                  <a:pt x="187" y="102"/>
                </a:lnTo>
                <a:lnTo>
                  <a:pt x="90" y="98"/>
                </a:lnTo>
                <a:lnTo>
                  <a:pt x="74" y="34"/>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56" name="Freeform 149"/>
          <p:cNvSpPr>
            <a:spLocks/>
          </p:cNvSpPr>
          <p:nvPr/>
        </p:nvSpPr>
        <p:spPr bwMode="auto">
          <a:xfrm>
            <a:off x="1974586" y="3531567"/>
            <a:ext cx="122808" cy="27876"/>
          </a:xfrm>
          <a:custGeom>
            <a:avLst/>
            <a:gdLst>
              <a:gd name="T0" fmla="*/ 0 w 609"/>
              <a:gd name="T1" fmla="*/ 0 h 150"/>
              <a:gd name="T2" fmla="*/ 2147483646 w 609"/>
              <a:gd name="T3" fmla="*/ 2147483646 h 150"/>
              <a:gd name="T4" fmla="*/ 2147483646 w 609"/>
              <a:gd name="T5" fmla="*/ 2147483646 h 150"/>
              <a:gd name="T6" fmla="*/ 2147483646 w 609"/>
              <a:gd name="T7" fmla="*/ 2147483646 h 150"/>
              <a:gd name="T8" fmla="*/ 2147483646 w 609"/>
              <a:gd name="T9" fmla="*/ 2147483646 h 150"/>
              <a:gd name="T10" fmla="*/ 2147483646 w 609"/>
              <a:gd name="T11" fmla="*/ 2147483646 h 150"/>
              <a:gd name="T12" fmla="*/ 2147483646 w 609"/>
              <a:gd name="T13" fmla="*/ 2147483646 h 150"/>
              <a:gd name="T14" fmla="*/ 2147483646 w 609"/>
              <a:gd name="T15" fmla="*/ 2147483646 h 150"/>
              <a:gd name="T16" fmla="*/ 2147483646 w 609"/>
              <a:gd name="T17" fmla="*/ 2147483646 h 150"/>
              <a:gd name="T18" fmla="*/ 2147483646 w 609"/>
              <a:gd name="T19" fmla="*/ 2147483646 h 150"/>
              <a:gd name="T20" fmla="*/ 2147483646 w 609"/>
              <a:gd name="T21" fmla="*/ 2147483646 h 150"/>
              <a:gd name="T22" fmla="*/ 2147483646 w 609"/>
              <a:gd name="T23" fmla="*/ 2147483646 h 150"/>
              <a:gd name="T24" fmla="*/ 2147483646 w 609"/>
              <a:gd name="T25" fmla="*/ 2147483646 h 150"/>
              <a:gd name="T26" fmla="*/ 0 w 609"/>
              <a:gd name="T27" fmla="*/ 0 h 15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09" h="150">
                <a:moveTo>
                  <a:pt x="0" y="0"/>
                </a:moveTo>
                <a:lnTo>
                  <a:pt x="154" y="7"/>
                </a:lnTo>
                <a:lnTo>
                  <a:pt x="313" y="44"/>
                </a:lnTo>
                <a:lnTo>
                  <a:pt x="431" y="51"/>
                </a:lnTo>
                <a:lnTo>
                  <a:pt x="527" y="71"/>
                </a:lnTo>
                <a:lnTo>
                  <a:pt x="563" y="122"/>
                </a:lnTo>
                <a:lnTo>
                  <a:pt x="609" y="150"/>
                </a:lnTo>
                <a:lnTo>
                  <a:pt x="563" y="141"/>
                </a:lnTo>
                <a:lnTo>
                  <a:pt x="521" y="84"/>
                </a:lnTo>
                <a:lnTo>
                  <a:pt x="392" y="58"/>
                </a:lnTo>
                <a:lnTo>
                  <a:pt x="313" y="58"/>
                </a:lnTo>
                <a:lnTo>
                  <a:pt x="252" y="44"/>
                </a:lnTo>
                <a:lnTo>
                  <a:pt x="146" y="17"/>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57" name="Freeform 150"/>
          <p:cNvSpPr>
            <a:spLocks/>
          </p:cNvSpPr>
          <p:nvPr/>
        </p:nvSpPr>
        <p:spPr bwMode="auto">
          <a:xfrm>
            <a:off x="1851777" y="3150598"/>
            <a:ext cx="106702" cy="107786"/>
          </a:xfrm>
          <a:custGeom>
            <a:avLst/>
            <a:gdLst>
              <a:gd name="T0" fmla="*/ 2147483646 w 529"/>
              <a:gd name="T1" fmla="*/ 2147483646 h 580"/>
              <a:gd name="T2" fmla="*/ 2147483646 w 529"/>
              <a:gd name="T3" fmla="*/ 2147483646 h 580"/>
              <a:gd name="T4" fmla="*/ 2147483646 w 529"/>
              <a:gd name="T5" fmla="*/ 2147483646 h 580"/>
              <a:gd name="T6" fmla="*/ 2147483646 w 529"/>
              <a:gd name="T7" fmla="*/ 2147483646 h 580"/>
              <a:gd name="T8" fmla="*/ 2147483646 w 529"/>
              <a:gd name="T9" fmla="*/ 2147483646 h 580"/>
              <a:gd name="T10" fmla="*/ 2147483646 w 529"/>
              <a:gd name="T11" fmla="*/ 2147483646 h 580"/>
              <a:gd name="T12" fmla="*/ 2147483646 w 529"/>
              <a:gd name="T13" fmla="*/ 2147483646 h 580"/>
              <a:gd name="T14" fmla="*/ 2147483646 w 529"/>
              <a:gd name="T15" fmla="*/ 2147483646 h 580"/>
              <a:gd name="T16" fmla="*/ 2147483646 w 529"/>
              <a:gd name="T17" fmla="*/ 2147483646 h 580"/>
              <a:gd name="T18" fmla="*/ 2147483646 w 529"/>
              <a:gd name="T19" fmla="*/ 2147483646 h 580"/>
              <a:gd name="T20" fmla="*/ 2147483646 w 529"/>
              <a:gd name="T21" fmla="*/ 2147483646 h 580"/>
              <a:gd name="T22" fmla="*/ 2147483646 w 529"/>
              <a:gd name="T23" fmla="*/ 2147483646 h 580"/>
              <a:gd name="T24" fmla="*/ 2147483646 w 529"/>
              <a:gd name="T25" fmla="*/ 2147483646 h 580"/>
              <a:gd name="T26" fmla="*/ 2147483646 w 529"/>
              <a:gd name="T27" fmla="*/ 2147483646 h 580"/>
              <a:gd name="T28" fmla="*/ 2147483646 w 529"/>
              <a:gd name="T29" fmla="*/ 2147483646 h 580"/>
              <a:gd name="T30" fmla="*/ 2147483646 w 529"/>
              <a:gd name="T31" fmla="*/ 2147483646 h 580"/>
              <a:gd name="T32" fmla="*/ 2147483646 w 529"/>
              <a:gd name="T33" fmla="*/ 2147483646 h 580"/>
              <a:gd name="T34" fmla="*/ 2147483646 w 529"/>
              <a:gd name="T35" fmla="*/ 2147483646 h 580"/>
              <a:gd name="T36" fmla="*/ 2147483646 w 529"/>
              <a:gd name="T37" fmla="*/ 2147483646 h 580"/>
              <a:gd name="T38" fmla="*/ 2147483646 w 529"/>
              <a:gd name="T39" fmla="*/ 2147483646 h 580"/>
              <a:gd name="T40" fmla="*/ 2147483646 w 529"/>
              <a:gd name="T41" fmla="*/ 2147483646 h 580"/>
              <a:gd name="T42" fmla="*/ 2147483646 w 529"/>
              <a:gd name="T43" fmla="*/ 2147483646 h 580"/>
              <a:gd name="T44" fmla="*/ 2147483646 w 529"/>
              <a:gd name="T45" fmla="*/ 2147483646 h 580"/>
              <a:gd name="T46" fmla="*/ 2147483646 w 529"/>
              <a:gd name="T47" fmla="*/ 2147483646 h 580"/>
              <a:gd name="T48" fmla="*/ 2147483646 w 529"/>
              <a:gd name="T49" fmla="*/ 2147483646 h 580"/>
              <a:gd name="T50" fmla="*/ 2147483646 w 529"/>
              <a:gd name="T51" fmla="*/ 2147483646 h 580"/>
              <a:gd name="T52" fmla="*/ 2147483646 w 529"/>
              <a:gd name="T53" fmla="*/ 2147483646 h 580"/>
              <a:gd name="T54" fmla="*/ 2147483646 w 529"/>
              <a:gd name="T55" fmla="*/ 2147483646 h 580"/>
              <a:gd name="T56" fmla="*/ 2147483646 w 529"/>
              <a:gd name="T57" fmla="*/ 2147483646 h 580"/>
              <a:gd name="T58" fmla="*/ 0 w 529"/>
              <a:gd name="T59" fmla="*/ 2147483646 h 580"/>
              <a:gd name="T60" fmla="*/ 0 w 529"/>
              <a:gd name="T61" fmla="*/ 2147483646 h 580"/>
              <a:gd name="T62" fmla="*/ 2147483646 w 529"/>
              <a:gd name="T63" fmla="*/ 2147483646 h 580"/>
              <a:gd name="T64" fmla="*/ 2147483646 w 529"/>
              <a:gd name="T65" fmla="*/ 2147483646 h 580"/>
              <a:gd name="T66" fmla="*/ 2147483646 w 529"/>
              <a:gd name="T67" fmla="*/ 0 h 580"/>
              <a:gd name="T68" fmla="*/ 2147483646 w 529"/>
              <a:gd name="T69" fmla="*/ 2147483646 h 580"/>
              <a:gd name="T70" fmla="*/ 2147483646 w 529"/>
              <a:gd name="T71" fmla="*/ 2147483646 h 58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529" h="580">
                <a:moveTo>
                  <a:pt x="357" y="20"/>
                </a:moveTo>
                <a:lnTo>
                  <a:pt x="403" y="53"/>
                </a:lnTo>
                <a:lnTo>
                  <a:pt x="428" y="94"/>
                </a:lnTo>
                <a:lnTo>
                  <a:pt x="451" y="138"/>
                </a:lnTo>
                <a:lnTo>
                  <a:pt x="464" y="161"/>
                </a:lnTo>
                <a:lnTo>
                  <a:pt x="464" y="186"/>
                </a:lnTo>
                <a:lnTo>
                  <a:pt x="453" y="216"/>
                </a:lnTo>
                <a:lnTo>
                  <a:pt x="476" y="239"/>
                </a:lnTo>
                <a:lnTo>
                  <a:pt x="511" y="301"/>
                </a:lnTo>
                <a:lnTo>
                  <a:pt x="529" y="334"/>
                </a:lnTo>
                <a:lnTo>
                  <a:pt x="529" y="346"/>
                </a:lnTo>
                <a:lnTo>
                  <a:pt x="526" y="357"/>
                </a:lnTo>
                <a:lnTo>
                  <a:pt x="510" y="361"/>
                </a:lnTo>
                <a:lnTo>
                  <a:pt x="487" y="362"/>
                </a:lnTo>
                <a:lnTo>
                  <a:pt x="475" y="366"/>
                </a:lnTo>
                <a:lnTo>
                  <a:pt x="476" y="391"/>
                </a:lnTo>
                <a:lnTo>
                  <a:pt x="483" y="421"/>
                </a:lnTo>
                <a:lnTo>
                  <a:pt x="469" y="437"/>
                </a:lnTo>
                <a:lnTo>
                  <a:pt x="473" y="459"/>
                </a:lnTo>
                <a:lnTo>
                  <a:pt x="462" y="472"/>
                </a:lnTo>
                <a:lnTo>
                  <a:pt x="452" y="511"/>
                </a:lnTo>
                <a:lnTo>
                  <a:pt x="436" y="523"/>
                </a:lnTo>
                <a:lnTo>
                  <a:pt x="411" y="523"/>
                </a:lnTo>
                <a:lnTo>
                  <a:pt x="375" y="517"/>
                </a:lnTo>
                <a:lnTo>
                  <a:pt x="339" y="511"/>
                </a:lnTo>
                <a:lnTo>
                  <a:pt x="342" y="580"/>
                </a:lnTo>
                <a:lnTo>
                  <a:pt x="60" y="488"/>
                </a:lnTo>
                <a:lnTo>
                  <a:pt x="83" y="435"/>
                </a:lnTo>
                <a:lnTo>
                  <a:pt x="78" y="394"/>
                </a:lnTo>
                <a:lnTo>
                  <a:pt x="0" y="316"/>
                </a:lnTo>
                <a:lnTo>
                  <a:pt x="0" y="111"/>
                </a:lnTo>
                <a:lnTo>
                  <a:pt x="52" y="55"/>
                </a:lnTo>
                <a:lnTo>
                  <a:pt x="117" y="25"/>
                </a:lnTo>
                <a:lnTo>
                  <a:pt x="186" y="0"/>
                </a:lnTo>
                <a:lnTo>
                  <a:pt x="276" y="13"/>
                </a:lnTo>
                <a:lnTo>
                  <a:pt x="357" y="20"/>
                </a:lnTo>
                <a:close/>
              </a:path>
            </a:pathLst>
          </a:custGeom>
          <a:solidFill>
            <a:srgbClr val="FFC080"/>
          </a:solidFill>
          <a:ln w="3175">
            <a:solidFill>
              <a:srgbClr val="402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158" name="Freeform 151"/>
          <p:cNvSpPr>
            <a:spLocks/>
          </p:cNvSpPr>
          <p:nvPr/>
        </p:nvSpPr>
        <p:spPr bwMode="auto">
          <a:xfrm>
            <a:off x="1946400" y="3215641"/>
            <a:ext cx="6040" cy="929"/>
          </a:xfrm>
          <a:custGeom>
            <a:avLst/>
            <a:gdLst>
              <a:gd name="T0" fmla="*/ 2147483646 w 30"/>
              <a:gd name="T1" fmla="*/ 2147483646 h 6"/>
              <a:gd name="T2" fmla="*/ 2147483646 w 30"/>
              <a:gd name="T3" fmla="*/ 2147483646 h 6"/>
              <a:gd name="T4" fmla="*/ 2147483646 w 30"/>
              <a:gd name="T5" fmla="*/ 2147483646 h 6"/>
              <a:gd name="T6" fmla="*/ 2147483646 w 30"/>
              <a:gd name="T7" fmla="*/ 2147483646 h 6"/>
              <a:gd name="T8" fmla="*/ 0 w 30"/>
              <a:gd name="T9" fmla="*/ 2147483646 h 6"/>
              <a:gd name="T10" fmla="*/ 2147483646 w 30"/>
              <a:gd name="T11" fmla="*/ 0 h 6"/>
              <a:gd name="T12" fmla="*/ 2147483646 w 30"/>
              <a:gd name="T13" fmla="*/ 2147483646 h 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0" h="6">
                <a:moveTo>
                  <a:pt x="30" y="2"/>
                </a:moveTo>
                <a:lnTo>
                  <a:pt x="23" y="6"/>
                </a:lnTo>
                <a:lnTo>
                  <a:pt x="8" y="5"/>
                </a:lnTo>
                <a:lnTo>
                  <a:pt x="2" y="6"/>
                </a:lnTo>
                <a:lnTo>
                  <a:pt x="0" y="1"/>
                </a:lnTo>
                <a:lnTo>
                  <a:pt x="9" y="0"/>
                </a:lnTo>
                <a:lnTo>
                  <a:pt x="30" y="2"/>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59" name="Freeform 152"/>
          <p:cNvSpPr>
            <a:spLocks/>
          </p:cNvSpPr>
          <p:nvPr/>
        </p:nvSpPr>
        <p:spPr bwMode="auto">
          <a:xfrm>
            <a:off x="1944387" y="3211925"/>
            <a:ext cx="2013" cy="3717"/>
          </a:xfrm>
          <a:custGeom>
            <a:avLst/>
            <a:gdLst>
              <a:gd name="T0" fmla="*/ 2147483646 w 11"/>
              <a:gd name="T1" fmla="*/ 0 h 22"/>
              <a:gd name="T2" fmla="*/ 2147483646 w 11"/>
              <a:gd name="T3" fmla="*/ 2147483646 h 22"/>
              <a:gd name="T4" fmla="*/ 2147483646 w 11"/>
              <a:gd name="T5" fmla="*/ 2147483646 h 22"/>
              <a:gd name="T6" fmla="*/ 2147483646 w 11"/>
              <a:gd name="T7" fmla="*/ 2147483646 h 22"/>
              <a:gd name="T8" fmla="*/ 0 w 11"/>
              <a:gd name="T9" fmla="*/ 2147483646 h 22"/>
              <a:gd name="T10" fmla="*/ 0 w 11"/>
              <a:gd name="T11" fmla="*/ 2147483646 h 22"/>
              <a:gd name="T12" fmla="*/ 2147483646 w 11"/>
              <a:gd name="T13" fmla="*/ 0 h 2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1" h="22">
                <a:moveTo>
                  <a:pt x="11" y="0"/>
                </a:moveTo>
                <a:lnTo>
                  <a:pt x="3" y="6"/>
                </a:lnTo>
                <a:lnTo>
                  <a:pt x="3" y="12"/>
                </a:lnTo>
                <a:lnTo>
                  <a:pt x="2" y="22"/>
                </a:lnTo>
                <a:lnTo>
                  <a:pt x="0" y="8"/>
                </a:lnTo>
                <a:lnTo>
                  <a:pt x="0" y="1"/>
                </a:lnTo>
                <a:lnTo>
                  <a:pt x="11"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60" name="Freeform 153"/>
          <p:cNvSpPr>
            <a:spLocks/>
          </p:cNvSpPr>
          <p:nvPr/>
        </p:nvSpPr>
        <p:spPr bwMode="auto">
          <a:xfrm>
            <a:off x="1939354" y="3198916"/>
            <a:ext cx="3020" cy="7434"/>
          </a:xfrm>
          <a:custGeom>
            <a:avLst/>
            <a:gdLst>
              <a:gd name="T0" fmla="*/ 0 w 13"/>
              <a:gd name="T1" fmla="*/ 0 h 42"/>
              <a:gd name="T2" fmla="*/ 2147483646 w 13"/>
              <a:gd name="T3" fmla="*/ 2147483646 h 42"/>
              <a:gd name="T4" fmla="*/ 2147483646 w 13"/>
              <a:gd name="T5" fmla="*/ 2147483646 h 42"/>
              <a:gd name="T6" fmla="*/ 2147483646 w 13"/>
              <a:gd name="T7" fmla="*/ 2147483646 h 42"/>
              <a:gd name="T8" fmla="*/ 0 w 13"/>
              <a:gd name="T9" fmla="*/ 0 h 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 h="42">
                <a:moveTo>
                  <a:pt x="0" y="0"/>
                </a:moveTo>
                <a:lnTo>
                  <a:pt x="9" y="24"/>
                </a:lnTo>
                <a:lnTo>
                  <a:pt x="13" y="42"/>
                </a:lnTo>
                <a:lnTo>
                  <a:pt x="6" y="30"/>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61" name="Freeform 154"/>
          <p:cNvSpPr>
            <a:spLocks/>
          </p:cNvSpPr>
          <p:nvPr/>
        </p:nvSpPr>
        <p:spPr bwMode="auto">
          <a:xfrm>
            <a:off x="1928281" y="3190553"/>
            <a:ext cx="12080" cy="6504"/>
          </a:xfrm>
          <a:custGeom>
            <a:avLst/>
            <a:gdLst>
              <a:gd name="T0" fmla="*/ 2147483646 w 56"/>
              <a:gd name="T1" fmla="*/ 0 h 36"/>
              <a:gd name="T2" fmla="*/ 2147483646 w 56"/>
              <a:gd name="T3" fmla="*/ 2147483646 h 36"/>
              <a:gd name="T4" fmla="*/ 2147483646 w 56"/>
              <a:gd name="T5" fmla="*/ 2147483646 h 36"/>
              <a:gd name="T6" fmla="*/ 2147483646 w 56"/>
              <a:gd name="T7" fmla="*/ 2147483646 h 36"/>
              <a:gd name="T8" fmla="*/ 2147483646 w 56"/>
              <a:gd name="T9" fmla="*/ 2147483646 h 36"/>
              <a:gd name="T10" fmla="*/ 2147483646 w 56"/>
              <a:gd name="T11" fmla="*/ 2147483646 h 36"/>
              <a:gd name="T12" fmla="*/ 2147483646 w 56"/>
              <a:gd name="T13" fmla="*/ 2147483646 h 36"/>
              <a:gd name="T14" fmla="*/ 2147483646 w 56"/>
              <a:gd name="T15" fmla="*/ 2147483646 h 36"/>
              <a:gd name="T16" fmla="*/ 0 w 56"/>
              <a:gd name="T17" fmla="*/ 2147483646 h 36"/>
              <a:gd name="T18" fmla="*/ 2147483646 w 56"/>
              <a:gd name="T19" fmla="*/ 2147483646 h 36"/>
              <a:gd name="T20" fmla="*/ 2147483646 w 56"/>
              <a:gd name="T21" fmla="*/ 0 h 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56" h="36">
                <a:moveTo>
                  <a:pt x="56" y="0"/>
                </a:moveTo>
                <a:lnTo>
                  <a:pt x="45" y="20"/>
                </a:lnTo>
                <a:lnTo>
                  <a:pt x="47" y="26"/>
                </a:lnTo>
                <a:lnTo>
                  <a:pt x="47" y="29"/>
                </a:lnTo>
                <a:lnTo>
                  <a:pt x="51" y="36"/>
                </a:lnTo>
                <a:lnTo>
                  <a:pt x="43" y="24"/>
                </a:lnTo>
                <a:lnTo>
                  <a:pt x="32" y="24"/>
                </a:lnTo>
                <a:lnTo>
                  <a:pt x="20" y="20"/>
                </a:lnTo>
                <a:lnTo>
                  <a:pt x="0" y="19"/>
                </a:lnTo>
                <a:lnTo>
                  <a:pt x="20" y="7"/>
                </a:lnTo>
                <a:lnTo>
                  <a:pt x="56"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62" name="Freeform 155"/>
          <p:cNvSpPr>
            <a:spLocks/>
          </p:cNvSpPr>
          <p:nvPr/>
        </p:nvSpPr>
        <p:spPr bwMode="auto">
          <a:xfrm>
            <a:off x="1923247" y="3180333"/>
            <a:ext cx="20133" cy="6505"/>
          </a:xfrm>
          <a:custGeom>
            <a:avLst/>
            <a:gdLst>
              <a:gd name="T0" fmla="*/ 2147483646 w 96"/>
              <a:gd name="T1" fmla="*/ 2147483646 h 34"/>
              <a:gd name="T2" fmla="*/ 2147483646 w 96"/>
              <a:gd name="T3" fmla="*/ 2147483646 h 34"/>
              <a:gd name="T4" fmla="*/ 2147483646 w 96"/>
              <a:gd name="T5" fmla="*/ 2147483646 h 34"/>
              <a:gd name="T6" fmla="*/ 2147483646 w 96"/>
              <a:gd name="T7" fmla="*/ 2147483646 h 34"/>
              <a:gd name="T8" fmla="*/ 2147483646 w 96"/>
              <a:gd name="T9" fmla="*/ 2147483646 h 34"/>
              <a:gd name="T10" fmla="*/ 2147483646 w 96"/>
              <a:gd name="T11" fmla="*/ 2147483646 h 34"/>
              <a:gd name="T12" fmla="*/ 0 w 96"/>
              <a:gd name="T13" fmla="*/ 2147483646 h 34"/>
              <a:gd name="T14" fmla="*/ 2147483646 w 96"/>
              <a:gd name="T15" fmla="*/ 2147483646 h 34"/>
              <a:gd name="T16" fmla="*/ 2147483646 w 96"/>
              <a:gd name="T17" fmla="*/ 2147483646 h 34"/>
              <a:gd name="T18" fmla="*/ 2147483646 w 96"/>
              <a:gd name="T19" fmla="*/ 0 h 34"/>
              <a:gd name="T20" fmla="*/ 2147483646 w 96"/>
              <a:gd name="T21" fmla="*/ 2147483646 h 34"/>
              <a:gd name="T22" fmla="*/ 2147483646 w 96"/>
              <a:gd name="T23" fmla="*/ 2147483646 h 34"/>
              <a:gd name="T24" fmla="*/ 2147483646 w 96"/>
              <a:gd name="T25" fmla="*/ 2147483646 h 34"/>
              <a:gd name="T26" fmla="*/ 2147483646 w 96"/>
              <a:gd name="T27" fmla="*/ 2147483646 h 34"/>
              <a:gd name="T28" fmla="*/ 2147483646 w 96"/>
              <a:gd name="T29" fmla="*/ 2147483646 h 3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96" h="34">
                <a:moveTo>
                  <a:pt x="96" y="17"/>
                </a:moveTo>
                <a:lnTo>
                  <a:pt x="92" y="29"/>
                </a:lnTo>
                <a:lnTo>
                  <a:pt x="81" y="34"/>
                </a:lnTo>
                <a:lnTo>
                  <a:pt x="66" y="24"/>
                </a:lnTo>
                <a:lnTo>
                  <a:pt x="47" y="17"/>
                </a:lnTo>
                <a:lnTo>
                  <a:pt x="15" y="17"/>
                </a:lnTo>
                <a:lnTo>
                  <a:pt x="0" y="18"/>
                </a:lnTo>
                <a:lnTo>
                  <a:pt x="24" y="9"/>
                </a:lnTo>
                <a:lnTo>
                  <a:pt x="41" y="4"/>
                </a:lnTo>
                <a:lnTo>
                  <a:pt x="39" y="0"/>
                </a:lnTo>
                <a:lnTo>
                  <a:pt x="56" y="7"/>
                </a:lnTo>
                <a:lnTo>
                  <a:pt x="54" y="2"/>
                </a:lnTo>
                <a:lnTo>
                  <a:pt x="68" y="9"/>
                </a:lnTo>
                <a:lnTo>
                  <a:pt x="79" y="9"/>
                </a:lnTo>
                <a:lnTo>
                  <a:pt x="96" y="17"/>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63" name="Freeform 156"/>
          <p:cNvSpPr>
            <a:spLocks/>
          </p:cNvSpPr>
          <p:nvPr/>
        </p:nvSpPr>
        <p:spPr bwMode="auto">
          <a:xfrm>
            <a:off x="1888016" y="3189625"/>
            <a:ext cx="11073" cy="20442"/>
          </a:xfrm>
          <a:custGeom>
            <a:avLst/>
            <a:gdLst>
              <a:gd name="T0" fmla="*/ 2147483646 w 56"/>
              <a:gd name="T1" fmla="*/ 2147483646 h 113"/>
              <a:gd name="T2" fmla="*/ 2147483646 w 56"/>
              <a:gd name="T3" fmla="*/ 2147483646 h 113"/>
              <a:gd name="T4" fmla="*/ 2147483646 w 56"/>
              <a:gd name="T5" fmla="*/ 2147483646 h 113"/>
              <a:gd name="T6" fmla="*/ 2147483646 w 56"/>
              <a:gd name="T7" fmla="*/ 2147483646 h 113"/>
              <a:gd name="T8" fmla="*/ 2147483646 w 56"/>
              <a:gd name="T9" fmla="*/ 2147483646 h 113"/>
              <a:gd name="T10" fmla="*/ 2147483646 w 56"/>
              <a:gd name="T11" fmla="*/ 2147483646 h 113"/>
              <a:gd name="T12" fmla="*/ 2147483646 w 56"/>
              <a:gd name="T13" fmla="*/ 2147483646 h 113"/>
              <a:gd name="T14" fmla="*/ 2147483646 w 56"/>
              <a:gd name="T15" fmla="*/ 2147483646 h 113"/>
              <a:gd name="T16" fmla="*/ 2147483646 w 56"/>
              <a:gd name="T17" fmla="*/ 2147483646 h 113"/>
              <a:gd name="T18" fmla="*/ 2147483646 w 56"/>
              <a:gd name="T19" fmla="*/ 2147483646 h 113"/>
              <a:gd name="T20" fmla="*/ 2147483646 w 56"/>
              <a:gd name="T21" fmla="*/ 2147483646 h 113"/>
              <a:gd name="T22" fmla="*/ 2147483646 w 56"/>
              <a:gd name="T23" fmla="*/ 2147483646 h 113"/>
              <a:gd name="T24" fmla="*/ 2147483646 w 56"/>
              <a:gd name="T25" fmla="*/ 2147483646 h 113"/>
              <a:gd name="T26" fmla="*/ 2147483646 w 56"/>
              <a:gd name="T27" fmla="*/ 2147483646 h 113"/>
              <a:gd name="T28" fmla="*/ 2147483646 w 56"/>
              <a:gd name="T29" fmla="*/ 2147483646 h 113"/>
              <a:gd name="T30" fmla="*/ 2147483646 w 56"/>
              <a:gd name="T31" fmla="*/ 2147483646 h 113"/>
              <a:gd name="T32" fmla="*/ 2147483646 w 56"/>
              <a:gd name="T33" fmla="*/ 2147483646 h 113"/>
              <a:gd name="T34" fmla="*/ 0 w 56"/>
              <a:gd name="T35" fmla="*/ 2147483646 h 113"/>
              <a:gd name="T36" fmla="*/ 2147483646 w 56"/>
              <a:gd name="T37" fmla="*/ 2147483646 h 113"/>
              <a:gd name="T38" fmla="*/ 2147483646 w 56"/>
              <a:gd name="T39" fmla="*/ 2147483646 h 113"/>
              <a:gd name="T40" fmla="*/ 2147483646 w 56"/>
              <a:gd name="T41" fmla="*/ 0 h 113"/>
              <a:gd name="T42" fmla="*/ 2147483646 w 56"/>
              <a:gd name="T43" fmla="*/ 2147483646 h 113"/>
              <a:gd name="T44" fmla="*/ 2147483646 w 56"/>
              <a:gd name="T45" fmla="*/ 2147483646 h 113"/>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56" h="113">
                <a:moveTo>
                  <a:pt x="56" y="21"/>
                </a:moveTo>
                <a:lnTo>
                  <a:pt x="39" y="8"/>
                </a:lnTo>
                <a:lnTo>
                  <a:pt x="19" y="11"/>
                </a:lnTo>
                <a:lnTo>
                  <a:pt x="8" y="29"/>
                </a:lnTo>
                <a:lnTo>
                  <a:pt x="6" y="55"/>
                </a:lnTo>
                <a:lnTo>
                  <a:pt x="8" y="75"/>
                </a:lnTo>
                <a:lnTo>
                  <a:pt x="15" y="91"/>
                </a:lnTo>
                <a:lnTo>
                  <a:pt x="24" y="66"/>
                </a:lnTo>
                <a:lnTo>
                  <a:pt x="35" y="52"/>
                </a:lnTo>
                <a:lnTo>
                  <a:pt x="53" y="42"/>
                </a:lnTo>
                <a:lnTo>
                  <a:pt x="38" y="62"/>
                </a:lnTo>
                <a:lnTo>
                  <a:pt x="22" y="79"/>
                </a:lnTo>
                <a:lnTo>
                  <a:pt x="21" y="95"/>
                </a:lnTo>
                <a:lnTo>
                  <a:pt x="28" y="110"/>
                </a:lnTo>
                <a:lnTo>
                  <a:pt x="37" y="113"/>
                </a:lnTo>
                <a:lnTo>
                  <a:pt x="14" y="107"/>
                </a:lnTo>
                <a:lnTo>
                  <a:pt x="2" y="83"/>
                </a:lnTo>
                <a:lnTo>
                  <a:pt x="0" y="52"/>
                </a:lnTo>
                <a:lnTo>
                  <a:pt x="2" y="24"/>
                </a:lnTo>
                <a:lnTo>
                  <a:pt x="15" y="5"/>
                </a:lnTo>
                <a:lnTo>
                  <a:pt x="32" y="0"/>
                </a:lnTo>
                <a:lnTo>
                  <a:pt x="48" y="3"/>
                </a:lnTo>
                <a:lnTo>
                  <a:pt x="56" y="21"/>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64" name="Freeform 157"/>
          <p:cNvSpPr>
            <a:spLocks/>
          </p:cNvSpPr>
          <p:nvPr/>
        </p:nvSpPr>
        <p:spPr bwMode="auto">
          <a:xfrm>
            <a:off x="1883990" y="3185908"/>
            <a:ext cx="18119" cy="28805"/>
          </a:xfrm>
          <a:custGeom>
            <a:avLst/>
            <a:gdLst>
              <a:gd name="T0" fmla="*/ 2147483646 w 91"/>
              <a:gd name="T1" fmla="*/ 2147483646 h 153"/>
              <a:gd name="T2" fmla="*/ 2147483646 w 91"/>
              <a:gd name="T3" fmla="*/ 2147483646 h 153"/>
              <a:gd name="T4" fmla="*/ 2147483646 w 91"/>
              <a:gd name="T5" fmla="*/ 2147483646 h 153"/>
              <a:gd name="T6" fmla="*/ 2147483646 w 91"/>
              <a:gd name="T7" fmla="*/ 2147483646 h 153"/>
              <a:gd name="T8" fmla="*/ 2147483646 w 91"/>
              <a:gd name="T9" fmla="*/ 2147483646 h 153"/>
              <a:gd name="T10" fmla="*/ 2147483646 w 91"/>
              <a:gd name="T11" fmla="*/ 2147483646 h 153"/>
              <a:gd name="T12" fmla="*/ 2147483646 w 91"/>
              <a:gd name="T13" fmla="*/ 2147483646 h 153"/>
              <a:gd name="T14" fmla="*/ 2147483646 w 91"/>
              <a:gd name="T15" fmla="*/ 2147483646 h 153"/>
              <a:gd name="T16" fmla="*/ 2147483646 w 91"/>
              <a:gd name="T17" fmla="*/ 2147483646 h 153"/>
              <a:gd name="T18" fmla="*/ 2147483646 w 91"/>
              <a:gd name="T19" fmla="*/ 2147483646 h 153"/>
              <a:gd name="T20" fmla="*/ 2147483646 w 91"/>
              <a:gd name="T21" fmla="*/ 2147483646 h 153"/>
              <a:gd name="T22" fmla="*/ 2147483646 w 91"/>
              <a:gd name="T23" fmla="*/ 2147483646 h 153"/>
              <a:gd name="T24" fmla="*/ 2147483646 w 91"/>
              <a:gd name="T25" fmla="*/ 2147483646 h 153"/>
              <a:gd name="T26" fmla="*/ 2147483646 w 91"/>
              <a:gd name="T27" fmla="*/ 2147483646 h 153"/>
              <a:gd name="T28" fmla="*/ 2147483646 w 91"/>
              <a:gd name="T29" fmla="*/ 2147483646 h 153"/>
              <a:gd name="T30" fmla="*/ 2147483646 w 91"/>
              <a:gd name="T31" fmla="*/ 2147483646 h 153"/>
              <a:gd name="T32" fmla="*/ 2147483646 w 91"/>
              <a:gd name="T33" fmla="*/ 2147483646 h 153"/>
              <a:gd name="T34" fmla="*/ 2147483646 w 91"/>
              <a:gd name="T35" fmla="*/ 2147483646 h 153"/>
              <a:gd name="T36" fmla="*/ 2147483646 w 91"/>
              <a:gd name="T37" fmla="*/ 2147483646 h 153"/>
              <a:gd name="T38" fmla="*/ 0 w 91"/>
              <a:gd name="T39" fmla="*/ 2147483646 h 153"/>
              <a:gd name="T40" fmla="*/ 0 w 91"/>
              <a:gd name="T41" fmla="*/ 2147483646 h 153"/>
              <a:gd name="T42" fmla="*/ 2147483646 w 91"/>
              <a:gd name="T43" fmla="*/ 2147483646 h 153"/>
              <a:gd name="T44" fmla="*/ 2147483646 w 91"/>
              <a:gd name="T45" fmla="*/ 2147483646 h 153"/>
              <a:gd name="T46" fmla="*/ 2147483646 w 91"/>
              <a:gd name="T47" fmla="*/ 0 h 153"/>
              <a:gd name="T48" fmla="*/ 2147483646 w 91"/>
              <a:gd name="T49" fmla="*/ 2147483646 h 153"/>
              <a:gd name="T50" fmla="*/ 2147483646 w 91"/>
              <a:gd name="T51" fmla="*/ 2147483646 h 153"/>
              <a:gd name="T52" fmla="*/ 2147483646 w 91"/>
              <a:gd name="T53" fmla="*/ 2147483646 h 153"/>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91" h="153">
                <a:moveTo>
                  <a:pt x="91" y="38"/>
                </a:moveTo>
                <a:lnTo>
                  <a:pt x="76" y="13"/>
                </a:lnTo>
                <a:lnTo>
                  <a:pt x="54" y="7"/>
                </a:lnTo>
                <a:lnTo>
                  <a:pt x="24" y="12"/>
                </a:lnTo>
                <a:lnTo>
                  <a:pt x="14" y="25"/>
                </a:lnTo>
                <a:lnTo>
                  <a:pt x="7" y="48"/>
                </a:lnTo>
                <a:lnTo>
                  <a:pt x="7" y="66"/>
                </a:lnTo>
                <a:lnTo>
                  <a:pt x="11" y="79"/>
                </a:lnTo>
                <a:lnTo>
                  <a:pt x="11" y="98"/>
                </a:lnTo>
                <a:lnTo>
                  <a:pt x="15" y="120"/>
                </a:lnTo>
                <a:lnTo>
                  <a:pt x="34" y="142"/>
                </a:lnTo>
                <a:lnTo>
                  <a:pt x="47" y="142"/>
                </a:lnTo>
                <a:lnTo>
                  <a:pt x="63" y="142"/>
                </a:lnTo>
                <a:lnTo>
                  <a:pt x="63" y="144"/>
                </a:lnTo>
                <a:lnTo>
                  <a:pt x="51" y="153"/>
                </a:lnTo>
                <a:lnTo>
                  <a:pt x="36" y="151"/>
                </a:lnTo>
                <a:lnTo>
                  <a:pt x="19" y="144"/>
                </a:lnTo>
                <a:lnTo>
                  <a:pt x="6" y="121"/>
                </a:lnTo>
                <a:lnTo>
                  <a:pt x="5" y="86"/>
                </a:lnTo>
                <a:lnTo>
                  <a:pt x="0" y="62"/>
                </a:lnTo>
                <a:lnTo>
                  <a:pt x="0" y="41"/>
                </a:lnTo>
                <a:lnTo>
                  <a:pt x="9" y="23"/>
                </a:lnTo>
                <a:lnTo>
                  <a:pt x="18" y="7"/>
                </a:lnTo>
                <a:lnTo>
                  <a:pt x="42" y="0"/>
                </a:lnTo>
                <a:lnTo>
                  <a:pt x="76" y="5"/>
                </a:lnTo>
                <a:lnTo>
                  <a:pt x="89" y="13"/>
                </a:lnTo>
                <a:lnTo>
                  <a:pt x="91" y="38"/>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65" name="Freeform 158"/>
          <p:cNvSpPr>
            <a:spLocks/>
          </p:cNvSpPr>
          <p:nvPr/>
        </p:nvSpPr>
        <p:spPr bwMode="auto">
          <a:xfrm>
            <a:off x="1895063" y="3216571"/>
            <a:ext cx="17112" cy="24159"/>
          </a:xfrm>
          <a:custGeom>
            <a:avLst/>
            <a:gdLst>
              <a:gd name="T0" fmla="*/ 0 w 83"/>
              <a:gd name="T1" fmla="*/ 0 h 127"/>
              <a:gd name="T2" fmla="*/ 2147483646 w 83"/>
              <a:gd name="T3" fmla="*/ 2147483646 h 127"/>
              <a:gd name="T4" fmla="*/ 2147483646 w 83"/>
              <a:gd name="T5" fmla="*/ 2147483646 h 127"/>
              <a:gd name="T6" fmla="*/ 2147483646 w 83"/>
              <a:gd name="T7" fmla="*/ 2147483646 h 127"/>
              <a:gd name="T8" fmla="*/ 2147483646 w 83"/>
              <a:gd name="T9" fmla="*/ 2147483646 h 127"/>
              <a:gd name="T10" fmla="*/ 2147483646 w 83"/>
              <a:gd name="T11" fmla="*/ 2147483646 h 127"/>
              <a:gd name="T12" fmla="*/ 2147483646 w 83"/>
              <a:gd name="T13" fmla="*/ 2147483646 h 127"/>
              <a:gd name="T14" fmla="*/ 2147483646 w 83"/>
              <a:gd name="T15" fmla="*/ 2147483646 h 127"/>
              <a:gd name="T16" fmla="*/ 2147483646 w 83"/>
              <a:gd name="T17" fmla="*/ 2147483646 h 127"/>
              <a:gd name="T18" fmla="*/ 0 w 83"/>
              <a:gd name="T19" fmla="*/ 0 h 12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3" h="127">
                <a:moveTo>
                  <a:pt x="0" y="0"/>
                </a:moveTo>
                <a:lnTo>
                  <a:pt x="10" y="27"/>
                </a:lnTo>
                <a:lnTo>
                  <a:pt x="27" y="57"/>
                </a:lnTo>
                <a:lnTo>
                  <a:pt x="45" y="83"/>
                </a:lnTo>
                <a:lnTo>
                  <a:pt x="70" y="116"/>
                </a:lnTo>
                <a:lnTo>
                  <a:pt x="83" y="127"/>
                </a:lnTo>
                <a:lnTo>
                  <a:pt x="55" y="113"/>
                </a:lnTo>
                <a:lnTo>
                  <a:pt x="33" y="82"/>
                </a:lnTo>
                <a:lnTo>
                  <a:pt x="12" y="46"/>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66" name="Freeform 159"/>
          <p:cNvSpPr>
            <a:spLocks/>
          </p:cNvSpPr>
          <p:nvPr/>
        </p:nvSpPr>
        <p:spPr bwMode="auto">
          <a:xfrm>
            <a:off x="1843725" y="3135731"/>
            <a:ext cx="95630" cy="89202"/>
          </a:xfrm>
          <a:custGeom>
            <a:avLst/>
            <a:gdLst>
              <a:gd name="T0" fmla="*/ 2147483646 w 478"/>
              <a:gd name="T1" fmla="*/ 2147483646 h 480"/>
              <a:gd name="T2" fmla="*/ 2147483646 w 478"/>
              <a:gd name="T3" fmla="*/ 2147483646 h 480"/>
              <a:gd name="T4" fmla="*/ 2147483646 w 478"/>
              <a:gd name="T5" fmla="*/ 2147483646 h 480"/>
              <a:gd name="T6" fmla="*/ 2147483646 w 478"/>
              <a:gd name="T7" fmla="*/ 2147483646 h 480"/>
              <a:gd name="T8" fmla="*/ 2147483646 w 478"/>
              <a:gd name="T9" fmla="*/ 2147483646 h 480"/>
              <a:gd name="T10" fmla="*/ 2147483646 w 478"/>
              <a:gd name="T11" fmla="*/ 2147483646 h 480"/>
              <a:gd name="T12" fmla="*/ 2147483646 w 478"/>
              <a:gd name="T13" fmla="*/ 2147483646 h 480"/>
              <a:gd name="T14" fmla="*/ 2147483646 w 478"/>
              <a:gd name="T15" fmla="*/ 2147483646 h 480"/>
              <a:gd name="T16" fmla="*/ 2147483646 w 478"/>
              <a:gd name="T17" fmla="*/ 2147483646 h 480"/>
              <a:gd name="T18" fmla="*/ 2147483646 w 478"/>
              <a:gd name="T19" fmla="*/ 2147483646 h 480"/>
              <a:gd name="T20" fmla="*/ 2147483646 w 478"/>
              <a:gd name="T21" fmla="*/ 2147483646 h 480"/>
              <a:gd name="T22" fmla="*/ 2147483646 w 478"/>
              <a:gd name="T23" fmla="*/ 2147483646 h 480"/>
              <a:gd name="T24" fmla="*/ 2147483646 w 478"/>
              <a:gd name="T25" fmla="*/ 2147483646 h 480"/>
              <a:gd name="T26" fmla="*/ 2147483646 w 478"/>
              <a:gd name="T27" fmla="*/ 2147483646 h 480"/>
              <a:gd name="T28" fmla="*/ 2147483646 w 478"/>
              <a:gd name="T29" fmla="*/ 2147483646 h 480"/>
              <a:gd name="T30" fmla="*/ 2147483646 w 478"/>
              <a:gd name="T31" fmla="*/ 2147483646 h 480"/>
              <a:gd name="T32" fmla="*/ 2147483646 w 478"/>
              <a:gd name="T33" fmla="*/ 2147483646 h 480"/>
              <a:gd name="T34" fmla="*/ 2147483646 w 478"/>
              <a:gd name="T35" fmla="*/ 2147483646 h 480"/>
              <a:gd name="T36" fmla="*/ 2147483646 w 478"/>
              <a:gd name="T37" fmla="*/ 2147483646 h 480"/>
              <a:gd name="T38" fmla="*/ 2147483646 w 478"/>
              <a:gd name="T39" fmla="*/ 2147483646 h 480"/>
              <a:gd name="T40" fmla="*/ 2147483646 w 478"/>
              <a:gd name="T41" fmla="*/ 2147483646 h 480"/>
              <a:gd name="T42" fmla="*/ 2147483646 w 478"/>
              <a:gd name="T43" fmla="*/ 2147483646 h 480"/>
              <a:gd name="T44" fmla="*/ 2147483646 w 478"/>
              <a:gd name="T45" fmla="*/ 2147483646 h 480"/>
              <a:gd name="T46" fmla="*/ 2147483646 w 478"/>
              <a:gd name="T47" fmla="*/ 2147483646 h 480"/>
              <a:gd name="T48" fmla="*/ 2147483646 w 478"/>
              <a:gd name="T49" fmla="*/ 2147483646 h 480"/>
              <a:gd name="T50" fmla="*/ 0 w 478"/>
              <a:gd name="T51" fmla="*/ 2147483646 h 480"/>
              <a:gd name="T52" fmla="*/ 2147483646 w 478"/>
              <a:gd name="T53" fmla="*/ 2147483646 h 480"/>
              <a:gd name="T54" fmla="*/ 2147483646 w 478"/>
              <a:gd name="T55" fmla="*/ 2147483646 h 480"/>
              <a:gd name="T56" fmla="*/ 2147483646 w 478"/>
              <a:gd name="T57" fmla="*/ 2147483646 h 480"/>
              <a:gd name="T58" fmla="*/ 2147483646 w 478"/>
              <a:gd name="T59" fmla="*/ 2147483646 h 480"/>
              <a:gd name="T60" fmla="*/ 2147483646 w 478"/>
              <a:gd name="T61" fmla="*/ 0 h 480"/>
              <a:gd name="T62" fmla="*/ 2147483646 w 478"/>
              <a:gd name="T63" fmla="*/ 2147483646 h 480"/>
              <a:gd name="T64" fmla="*/ 2147483646 w 478"/>
              <a:gd name="T65" fmla="*/ 2147483646 h 480"/>
              <a:gd name="T66" fmla="*/ 2147483646 w 478"/>
              <a:gd name="T67" fmla="*/ 2147483646 h 480"/>
              <a:gd name="T68" fmla="*/ 2147483646 w 478"/>
              <a:gd name="T69" fmla="*/ 2147483646 h 480"/>
              <a:gd name="T70" fmla="*/ 2147483646 w 478"/>
              <a:gd name="T71" fmla="*/ 2147483646 h 480"/>
              <a:gd name="T72" fmla="*/ 2147483646 w 478"/>
              <a:gd name="T73" fmla="*/ 2147483646 h 480"/>
              <a:gd name="T74" fmla="*/ 2147483646 w 478"/>
              <a:gd name="T75" fmla="*/ 2147483646 h 48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478" h="480">
                <a:moveTo>
                  <a:pt x="440" y="138"/>
                </a:moveTo>
                <a:lnTo>
                  <a:pt x="367" y="127"/>
                </a:lnTo>
                <a:lnTo>
                  <a:pt x="320" y="133"/>
                </a:lnTo>
                <a:lnTo>
                  <a:pt x="290" y="168"/>
                </a:lnTo>
                <a:lnTo>
                  <a:pt x="308" y="209"/>
                </a:lnTo>
                <a:lnTo>
                  <a:pt x="331" y="224"/>
                </a:lnTo>
                <a:lnTo>
                  <a:pt x="338" y="262"/>
                </a:lnTo>
                <a:lnTo>
                  <a:pt x="324" y="287"/>
                </a:lnTo>
                <a:lnTo>
                  <a:pt x="335" y="325"/>
                </a:lnTo>
                <a:lnTo>
                  <a:pt x="306" y="325"/>
                </a:lnTo>
                <a:lnTo>
                  <a:pt x="298" y="282"/>
                </a:lnTo>
                <a:lnTo>
                  <a:pt x="280" y="262"/>
                </a:lnTo>
                <a:lnTo>
                  <a:pt x="243" y="262"/>
                </a:lnTo>
                <a:lnTo>
                  <a:pt x="209" y="271"/>
                </a:lnTo>
                <a:lnTo>
                  <a:pt x="197" y="301"/>
                </a:lnTo>
                <a:lnTo>
                  <a:pt x="193" y="341"/>
                </a:lnTo>
                <a:lnTo>
                  <a:pt x="197" y="370"/>
                </a:lnTo>
                <a:lnTo>
                  <a:pt x="197" y="391"/>
                </a:lnTo>
                <a:lnTo>
                  <a:pt x="195" y="416"/>
                </a:lnTo>
                <a:lnTo>
                  <a:pt x="172" y="439"/>
                </a:lnTo>
                <a:lnTo>
                  <a:pt x="156" y="453"/>
                </a:lnTo>
                <a:lnTo>
                  <a:pt x="115" y="480"/>
                </a:lnTo>
                <a:lnTo>
                  <a:pt x="37" y="399"/>
                </a:lnTo>
                <a:lnTo>
                  <a:pt x="14" y="334"/>
                </a:lnTo>
                <a:lnTo>
                  <a:pt x="5" y="229"/>
                </a:lnTo>
                <a:lnTo>
                  <a:pt x="0" y="154"/>
                </a:lnTo>
                <a:lnTo>
                  <a:pt x="9" y="82"/>
                </a:lnTo>
                <a:lnTo>
                  <a:pt x="30" y="42"/>
                </a:lnTo>
                <a:lnTo>
                  <a:pt x="78" y="15"/>
                </a:lnTo>
                <a:lnTo>
                  <a:pt x="121" y="7"/>
                </a:lnTo>
                <a:lnTo>
                  <a:pt x="204" y="0"/>
                </a:lnTo>
                <a:lnTo>
                  <a:pt x="285" y="5"/>
                </a:lnTo>
                <a:lnTo>
                  <a:pt x="387" y="22"/>
                </a:lnTo>
                <a:lnTo>
                  <a:pt x="432" y="44"/>
                </a:lnTo>
                <a:lnTo>
                  <a:pt x="455" y="67"/>
                </a:lnTo>
                <a:lnTo>
                  <a:pt x="478" y="102"/>
                </a:lnTo>
                <a:lnTo>
                  <a:pt x="475" y="120"/>
                </a:lnTo>
                <a:lnTo>
                  <a:pt x="440" y="138"/>
                </a:lnTo>
                <a:close/>
              </a:path>
            </a:pathLst>
          </a:custGeom>
          <a:solidFill>
            <a:srgbClr val="603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67" name="Freeform 160"/>
          <p:cNvSpPr>
            <a:spLocks/>
          </p:cNvSpPr>
          <p:nvPr/>
        </p:nvSpPr>
        <p:spPr bwMode="auto">
          <a:xfrm>
            <a:off x="1845737" y="3136660"/>
            <a:ext cx="91603" cy="85486"/>
          </a:xfrm>
          <a:custGeom>
            <a:avLst/>
            <a:gdLst>
              <a:gd name="T0" fmla="*/ 2147483646 w 455"/>
              <a:gd name="T1" fmla="*/ 2147483646 h 460"/>
              <a:gd name="T2" fmla="*/ 2147483646 w 455"/>
              <a:gd name="T3" fmla="*/ 2147483646 h 460"/>
              <a:gd name="T4" fmla="*/ 2147483646 w 455"/>
              <a:gd name="T5" fmla="*/ 2147483646 h 460"/>
              <a:gd name="T6" fmla="*/ 2147483646 w 455"/>
              <a:gd name="T7" fmla="*/ 2147483646 h 460"/>
              <a:gd name="T8" fmla="*/ 2147483646 w 455"/>
              <a:gd name="T9" fmla="*/ 2147483646 h 460"/>
              <a:gd name="T10" fmla="*/ 2147483646 w 455"/>
              <a:gd name="T11" fmla="*/ 2147483646 h 460"/>
              <a:gd name="T12" fmla="*/ 2147483646 w 455"/>
              <a:gd name="T13" fmla="*/ 2147483646 h 460"/>
              <a:gd name="T14" fmla="*/ 2147483646 w 455"/>
              <a:gd name="T15" fmla="*/ 2147483646 h 460"/>
              <a:gd name="T16" fmla="*/ 2147483646 w 455"/>
              <a:gd name="T17" fmla="*/ 2147483646 h 460"/>
              <a:gd name="T18" fmla="*/ 2147483646 w 455"/>
              <a:gd name="T19" fmla="*/ 2147483646 h 460"/>
              <a:gd name="T20" fmla="*/ 2147483646 w 455"/>
              <a:gd name="T21" fmla="*/ 2147483646 h 460"/>
              <a:gd name="T22" fmla="*/ 2147483646 w 455"/>
              <a:gd name="T23" fmla="*/ 2147483646 h 460"/>
              <a:gd name="T24" fmla="*/ 2147483646 w 455"/>
              <a:gd name="T25" fmla="*/ 2147483646 h 460"/>
              <a:gd name="T26" fmla="*/ 2147483646 w 455"/>
              <a:gd name="T27" fmla="*/ 2147483646 h 460"/>
              <a:gd name="T28" fmla="*/ 2147483646 w 455"/>
              <a:gd name="T29" fmla="*/ 2147483646 h 460"/>
              <a:gd name="T30" fmla="*/ 2147483646 w 455"/>
              <a:gd name="T31" fmla="*/ 2147483646 h 460"/>
              <a:gd name="T32" fmla="*/ 2147483646 w 455"/>
              <a:gd name="T33" fmla="*/ 2147483646 h 460"/>
              <a:gd name="T34" fmla="*/ 2147483646 w 455"/>
              <a:gd name="T35" fmla="*/ 2147483646 h 460"/>
              <a:gd name="T36" fmla="*/ 2147483646 w 455"/>
              <a:gd name="T37" fmla="*/ 2147483646 h 460"/>
              <a:gd name="T38" fmla="*/ 2147483646 w 455"/>
              <a:gd name="T39" fmla="*/ 2147483646 h 460"/>
              <a:gd name="T40" fmla="*/ 2147483646 w 455"/>
              <a:gd name="T41" fmla="*/ 2147483646 h 460"/>
              <a:gd name="T42" fmla="*/ 2147483646 w 455"/>
              <a:gd name="T43" fmla="*/ 2147483646 h 460"/>
              <a:gd name="T44" fmla="*/ 2147483646 w 455"/>
              <a:gd name="T45" fmla="*/ 2147483646 h 460"/>
              <a:gd name="T46" fmla="*/ 2147483646 w 455"/>
              <a:gd name="T47" fmla="*/ 2147483646 h 460"/>
              <a:gd name="T48" fmla="*/ 2147483646 w 455"/>
              <a:gd name="T49" fmla="*/ 2147483646 h 460"/>
              <a:gd name="T50" fmla="*/ 2147483646 w 455"/>
              <a:gd name="T51" fmla="*/ 2147483646 h 460"/>
              <a:gd name="T52" fmla="*/ 2147483646 w 455"/>
              <a:gd name="T53" fmla="*/ 2147483646 h 460"/>
              <a:gd name="T54" fmla="*/ 2147483646 w 455"/>
              <a:gd name="T55" fmla="*/ 2147483646 h 460"/>
              <a:gd name="T56" fmla="*/ 2147483646 w 455"/>
              <a:gd name="T57" fmla="*/ 2147483646 h 460"/>
              <a:gd name="T58" fmla="*/ 2147483646 w 455"/>
              <a:gd name="T59" fmla="*/ 2147483646 h 460"/>
              <a:gd name="T60" fmla="*/ 2147483646 w 455"/>
              <a:gd name="T61" fmla="*/ 2147483646 h 460"/>
              <a:gd name="T62" fmla="*/ 2147483646 w 455"/>
              <a:gd name="T63" fmla="*/ 2147483646 h 460"/>
              <a:gd name="T64" fmla="*/ 2147483646 w 455"/>
              <a:gd name="T65" fmla="*/ 2147483646 h 460"/>
              <a:gd name="T66" fmla="*/ 2147483646 w 455"/>
              <a:gd name="T67" fmla="*/ 2147483646 h 460"/>
              <a:gd name="T68" fmla="*/ 2147483646 w 455"/>
              <a:gd name="T69" fmla="*/ 2147483646 h 460"/>
              <a:gd name="T70" fmla="*/ 2147483646 w 455"/>
              <a:gd name="T71" fmla="*/ 2147483646 h 460"/>
              <a:gd name="T72" fmla="*/ 2147483646 w 455"/>
              <a:gd name="T73" fmla="*/ 2147483646 h 460"/>
              <a:gd name="T74" fmla="*/ 2147483646 w 455"/>
              <a:gd name="T75" fmla="*/ 2147483646 h 460"/>
              <a:gd name="T76" fmla="*/ 2147483646 w 455"/>
              <a:gd name="T77" fmla="*/ 2147483646 h 460"/>
              <a:gd name="T78" fmla="*/ 2147483646 w 455"/>
              <a:gd name="T79" fmla="*/ 2147483646 h 460"/>
              <a:gd name="T80" fmla="*/ 2147483646 w 455"/>
              <a:gd name="T81" fmla="*/ 2147483646 h 460"/>
              <a:gd name="T82" fmla="*/ 2147483646 w 455"/>
              <a:gd name="T83" fmla="*/ 2147483646 h 460"/>
              <a:gd name="T84" fmla="*/ 2147483646 w 455"/>
              <a:gd name="T85" fmla="*/ 2147483646 h 460"/>
              <a:gd name="T86" fmla="*/ 2147483646 w 455"/>
              <a:gd name="T87" fmla="*/ 2147483646 h 460"/>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455" h="460">
                <a:moveTo>
                  <a:pt x="379" y="28"/>
                </a:moveTo>
                <a:lnTo>
                  <a:pt x="418" y="44"/>
                </a:lnTo>
                <a:lnTo>
                  <a:pt x="436" y="69"/>
                </a:lnTo>
                <a:lnTo>
                  <a:pt x="447" y="85"/>
                </a:lnTo>
                <a:lnTo>
                  <a:pt x="455" y="98"/>
                </a:lnTo>
                <a:lnTo>
                  <a:pt x="444" y="108"/>
                </a:lnTo>
                <a:lnTo>
                  <a:pt x="425" y="120"/>
                </a:lnTo>
                <a:lnTo>
                  <a:pt x="376" y="113"/>
                </a:lnTo>
                <a:lnTo>
                  <a:pt x="339" y="113"/>
                </a:lnTo>
                <a:lnTo>
                  <a:pt x="315" y="100"/>
                </a:lnTo>
                <a:lnTo>
                  <a:pt x="279" y="92"/>
                </a:lnTo>
                <a:lnTo>
                  <a:pt x="247" y="90"/>
                </a:lnTo>
                <a:lnTo>
                  <a:pt x="209" y="92"/>
                </a:lnTo>
                <a:lnTo>
                  <a:pt x="264" y="98"/>
                </a:lnTo>
                <a:lnTo>
                  <a:pt x="291" y="105"/>
                </a:lnTo>
                <a:lnTo>
                  <a:pt x="311" y="113"/>
                </a:lnTo>
                <a:lnTo>
                  <a:pt x="315" y="115"/>
                </a:lnTo>
                <a:lnTo>
                  <a:pt x="302" y="120"/>
                </a:lnTo>
                <a:lnTo>
                  <a:pt x="291" y="131"/>
                </a:lnTo>
                <a:lnTo>
                  <a:pt x="272" y="120"/>
                </a:lnTo>
                <a:lnTo>
                  <a:pt x="256" y="116"/>
                </a:lnTo>
                <a:lnTo>
                  <a:pt x="223" y="110"/>
                </a:lnTo>
                <a:lnTo>
                  <a:pt x="212" y="110"/>
                </a:lnTo>
                <a:lnTo>
                  <a:pt x="246" y="122"/>
                </a:lnTo>
                <a:lnTo>
                  <a:pt x="270" y="133"/>
                </a:lnTo>
                <a:lnTo>
                  <a:pt x="283" y="142"/>
                </a:lnTo>
                <a:lnTo>
                  <a:pt x="272" y="154"/>
                </a:lnTo>
                <a:lnTo>
                  <a:pt x="246" y="145"/>
                </a:lnTo>
                <a:lnTo>
                  <a:pt x="223" y="140"/>
                </a:lnTo>
                <a:lnTo>
                  <a:pt x="264" y="161"/>
                </a:lnTo>
                <a:lnTo>
                  <a:pt x="277" y="170"/>
                </a:lnTo>
                <a:lnTo>
                  <a:pt x="281" y="189"/>
                </a:lnTo>
                <a:lnTo>
                  <a:pt x="289" y="199"/>
                </a:lnTo>
                <a:lnTo>
                  <a:pt x="264" y="187"/>
                </a:lnTo>
                <a:lnTo>
                  <a:pt x="241" y="183"/>
                </a:lnTo>
                <a:lnTo>
                  <a:pt x="205" y="181"/>
                </a:lnTo>
                <a:lnTo>
                  <a:pt x="259" y="197"/>
                </a:lnTo>
                <a:lnTo>
                  <a:pt x="293" y="210"/>
                </a:lnTo>
                <a:lnTo>
                  <a:pt x="315" y="222"/>
                </a:lnTo>
                <a:lnTo>
                  <a:pt x="318" y="239"/>
                </a:lnTo>
                <a:lnTo>
                  <a:pt x="291" y="227"/>
                </a:lnTo>
                <a:lnTo>
                  <a:pt x="254" y="214"/>
                </a:lnTo>
                <a:lnTo>
                  <a:pt x="237" y="214"/>
                </a:lnTo>
                <a:lnTo>
                  <a:pt x="277" y="228"/>
                </a:lnTo>
                <a:lnTo>
                  <a:pt x="309" y="242"/>
                </a:lnTo>
                <a:lnTo>
                  <a:pt x="320" y="253"/>
                </a:lnTo>
                <a:lnTo>
                  <a:pt x="315" y="264"/>
                </a:lnTo>
                <a:lnTo>
                  <a:pt x="291" y="255"/>
                </a:lnTo>
                <a:lnTo>
                  <a:pt x="269" y="246"/>
                </a:lnTo>
                <a:lnTo>
                  <a:pt x="221" y="244"/>
                </a:lnTo>
                <a:lnTo>
                  <a:pt x="202" y="246"/>
                </a:lnTo>
                <a:lnTo>
                  <a:pt x="158" y="249"/>
                </a:lnTo>
                <a:lnTo>
                  <a:pt x="107" y="242"/>
                </a:lnTo>
                <a:lnTo>
                  <a:pt x="137" y="253"/>
                </a:lnTo>
                <a:lnTo>
                  <a:pt x="191" y="262"/>
                </a:lnTo>
                <a:lnTo>
                  <a:pt x="181" y="280"/>
                </a:lnTo>
                <a:lnTo>
                  <a:pt x="141" y="271"/>
                </a:lnTo>
                <a:lnTo>
                  <a:pt x="104" y="258"/>
                </a:lnTo>
                <a:lnTo>
                  <a:pt x="79" y="246"/>
                </a:lnTo>
                <a:lnTo>
                  <a:pt x="126" y="280"/>
                </a:lnTo>
                <a:lnTo>
                  <a:pt x="156" y="290"/>
                </a:lnTo>
                <a:lnTo>
                  <a:pt x="181" y="298"/>
                </a:lnTo>
                <a:lnTo>
                  <a:pt x="178" y="317"/>
                </a:lnTo>
                <a:lnTo>
                  <a:pt x="141" y="310"/>
                </a:lnTo>
                <a:lnTo>
                  <a:pt x="113" y="302"/>
                </a:lnTo>
                <a:lnTo>
                  <a:pt x="131" y="315"/>
                </a:lnTo>
                <a:lnTo>
                  <a:pt x="161" y="323"/>
                </a:lnTo>
                <a:lnTo>
                  <a:pt x="178" y="325"/>
                </a:lnTo>
                <a:lnTo>
                  <a:pt x="178" y="365"/>
                </a:lnTo>
                <a:lnTo>
                  <a:pt x="143" y="351"/>
                </a:lnTo>
                <a:lnTo>
                  <a:pt x="116" y="341"/>
                </a:lnTo>
                <a:lnTo>
                  <a:pt x="145" y="363"/>
                </a:lnTo>
                <a:lnTo>
                  <a:pt x="182" y="379"/>
                </a:lnTo>
                <a:lnTo>
                  <a:pt x="181" y="397"/>
                </a:lnTo>
                <a:lnTo>
                  <a:pt x="159" y="418"/>
                </a:lnTo>
                <a:lnTo>
                  <a:pt x="141" y="395"/>
                </a:lnTo>
                <a:lnTo>
                  <a:pt x="116" y="365"/>
                </a:lnTo>
                <a:lnTo>
                  <a:pt x="100" y="337"/>
                </a:lnTo>
                <a:lnTo>
                  <a:pt x="116" y="381"/>
                </a:lnTo>
                <a:lnTo>
                  <a:pt x="131" y="397"/>
                </a:lnTo>
                <a:lnTo>
                  <a:pt x="156" y="429"/>
                </a:lnTo>
                <a:lnTo>
                  <a:pt x="137" y="449"/>
                </a:lnTo>
                <a:lnTo>
                  <a:pt x="109" y="424"/>
                </a:lnTo>
                <a:lnTo>
                  <a:pt x="88" y="395"/>
                </a:lnTo>
                <a:lnTo>
                  <a:pt x="69" y="363"/>
                </a:lnTo>
                <a:lnTo>
                  <a:pt x="86" y="409"/>
                </a:lnTo>
                <a:lnTo>
                  <a:pt x="104" y="430"/>
                </a:lnTo>
                <a:lnTo>
                  <a:pt x="121" y="452"/>
                </a:lnTo>
                <a:lnTo>
                  <a:pt x="107" y="460"/>
                </a:lnTo>
                <a:lnTo>
                  <a:pt x="69" y="429"/>
                </a:lnTo>
                <a:lnTo>
                  <a:pt x="34" y="379"/>
                </a:lnTo>
                <a:lnTo>
                  <a:pt x="21" y="341"/>
                </a:lnTo>
                <a:lnTo>
                  <a:pt x="12" y="275"/>
                </a:lnTo>
                <a:lnTo>
                  <a:pt x="7" y="227"/>
                </a:lnTo>
                <a:lnTo>
                  <a:pt x="0" y="170"/>
                </a:lnTo>
                <a:lnTo>
                  <a:pt x="39" y="181"/>
                </a:lnTo>
                <a:lnTo>
                  <a:pt x="81" y="197"/>
                </a:lnTo>
                <a:lnTo>
                  <a:pt x="145" y="212"/>
                </a:lnTo>
                <a:lnTo>
                  <a:pt x="88" y="189"/>
                </a:lnTo>
                <a:lnTo>
                  <a:pt x="67" y="177"/>
                </a:lnTo>
                <a:lnTo>
                  <a:pt x="26" y="162"/>
                </a:lnTo>
                <a:lnTo>
                  <a:pt x="5" y="158"/>
                </a:lnTo>
                <a:lnTo>
                  <a:pt x="5" y="129"/>
                </a:lnTo>
                <a:lnTo>
                  <a:pt x="10" y="92"/>
                </a:lnTo>
                <a:lnTo>
                  <a:pt x="61" y="100"/>
                </a:lnTo>
                <a:lnTo>
                  <a:pt x="94" y="110"/>
                </a:lnTo>
                <a:lnTo>
                  <a:pt x="135" y="129"/>
                </a:lnTo>
                <a:lnTo>
                  <a:pt x="97" y="100"/>
                </a:lnTo>
                <a:lnTo>
                  <a:pt x="54" y="88"/>
                </a:lnTo>
                <a:lnTo>
                  <a:pt x="12" y="77"/>
                </a:lnTo>
                <a:lnTo>
                  <a:pt x="21" y="49"/>
                </a:lnTo>
                <a:lnTo>
                  <a:pt x="34" y="31"/>
                </a:lnTo>
                <a:lnTo>
                  <a:pt x="73" y="19"/>
                </a:lnTo>
                <a:lnTo>
                  <a:pt x="111" y="28"/>
                </a:lnTo>
                <a:lnTo>
                  <a:pt x="145" y="53"/>
                </a:lnTo>
                <a:lnTo>
                  <a:pt x="121" y="25"/>
                </a:lnTo>
                <a:lnTo>
                  <a:pt x="86" y="10"/>
                </a:lnTo>
                <a:lnTo>
                  <a:pt x="126" y="4"/>
                </a:lnTo>
                <a:lnTo>
                  <a:pt x="156" y="2"/>
                </a:lnTo>
                <a:lnTo>
                  <a:pt x="198" y="8"/>
                </a:lnTo>
                <a:lnTo>
                  <a:pt x="226" y="27"/>
                </a:lnTo>
                <a:lnTo>
                  <a:pt x="272" y="35"/>
                </a:lnTo>
                <a:lnTo>
                  <a:pt x="241" y="23"/>
                </a:lnTo>
                <a:lnTo>
                  <a:pt x="218" y="8"/>
                </a:lnTo>
                <a:lnTo>
                  <a:pt x="205" y="0"/>
                </a:lnTo>
                <a:lnTo>
                  <a:pt x="249" y="2"/>
                </a:lnTo>
                <a:lnTo>
                  <a:pt x="289" y="4"/>
                </a:lnTo>
                <a:lnTo>
                  <a:pt x="313" y="15"/>
                </a:lnTo>
                <a:lnTo>
                  <a:pt x="337" y="37"/>
                </a:lnTo>
                <a:lnTo>
                  <a:pt x="356" y="67"/>
                </a:lnTo>
                <a:lnTo>
                  <a:pt x="346" y="33"/>
                </a:lnTo>
                <a:lnTo>
                  <a:pt x="322" y="10"/>
                </a:lnTo>
                <a:lnTo>
                  <a:pt x="379" y="2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grpSp>
        <p:nvGrpSpPr>
          <p:cNvPr id="168" name="Group 161"/>
          <p:cNvGrpSpPr>
            <a:grpSpLocks/>
          </p:cNvGrpSpPr>
          <p:nvPr/>
        </p:nvGrpSpPr>
        <p:grpSpPr bwMode="auto">
          <a:xfrm>
            <a:off x="2031963" y="3353162"/>
            <a:ext cx="99655" cy="56681"/>
            <a:chOff x="377" y="1962"/>
            <a:chExt cx="99" cy="61"/>
          </a:xfrm>
        </p:grpSpPr>
        <p:sp>
          <p:nvSpPr>
            <p:cNvPr id="169" name="Freeform 162"/>
            <p:cNvSpPr>
              <a:spLocks/>
            </p:cNvSpPr>
            <p:nvPr/>
          </p:nvSpPr>
          <p:spPr bwMode="auto">
            <a:xfrm>
              <a:off x="377" y="1962"/>
              <a:ext cx="99" cy="61"/>
            </a:xfrm>
            <a:custGeom>
              <a:avLst/>
              <a:gdLst>
                <a:gd name="T0" fmla="*/ 0 w 497"/>
                <a:gd name="T1" fmla="*/ 0 h 305"/>
                <a:gd name="T2" fmla="*/ 0 w 497"/>
                <a:gd name="T3" fmla="*/ 0 h 305"/>
                <a:gd name="T4" fmla="*/ 0 w 497"/>
                <a:gd name="T5" fmla="*/ 0 h 305"/>
                <a:gd name="T6" fmla="*/ 0 w 497"/>
                <a:gd name="T7" fmla="*/ 0 h 305"/>
                <a:gd name="T8" fmla="*/ 0 w 497"/>
                <a:gd name="T9" fmla="*/ 0 h 305"/>
                <a:gd name="T10" fmla="*/ 0 w 497"/>
                <a:gd name="T11" fmla="*/ 0 h 305"/>
                <a:gd name="T12" fmla="*/ 0 w 497"/>
                <a:gd name="T13" fmla="*/ 0 h 305"/>
                <a:gd name="T14" fmla="*/ 0 w 497"/>
                <a:gd name="T15" fmla="*/ 0 h 305"/>
                <a:gd name="T16" fmla="*/ 0 w 497"/>
                <a:gd name="T17" fmla="*/ 0 h 305"/>
                <a:gd name="T18" fmla="*/ 0 w 497"/>
                <a:gd name="T19" fmla="*/ 0 h 305"/>
                <a:gd name="T20" fmla="*/ 0 w 497"/>
                <a:gd name="T21" fmla="*/ 0 h 305"/>
                <a:gd name="T22" fmla="*/ 0 w 497"/>
                <a:gd name="T23" fmla="*/ 0 h 305"/>
                <a:gd name="T24" fmla="*/ 0 w 497"/>
                <a:gd name="T25" fmla="*/ 0 h 305"/>
                <a:gd name="T26" fmla="*/ 0 w 497"/>
                <a:gd name="T27" fmla="*/ 0 h 305"/>
                <a:gd name="T28" fmla="*/ 0 w 497"/>
                <a:gd name="T29" fmla="*/ 0 h 305"/>
                <a:gd name="T30" fmla="*/ 0 w 497"/>
                <a:gd name="T31" fmla="*/ 0 h 305"/>
                <a:gd name="T32" fmla="*/ 0 w 497"/>
                <a:gd name="T33" fmla="*/ 0 h 305"/>
                <a:gd name="T34" fmla="*/ 0 w 497"/>
                <a:gd name="T35" fmla="*/ 0 h 305"/>
                <a:gd name="T36" fmla="*/ 0 w 497"/>
                <a:gd name="T37" fmla="*/ 0 h 305"/>
                <a:gd name="T38" fmla="*/ 0 w 497"/>
                <a:gd name="T39" fmla="*/ 0 h 305"/>
                <a:gd name="T40" fmla="*/ 0 w 497"/>
                <a:gd name="T41" fmla="*/ 0 h 305"/>
                <a:gd name="T42" fmla="*/ 0 w 497"/>
                <a:gd name="T43" fmla="*/ 0 h 305"/>
                <a:gd name="T44" fmla="*/ 0 w 497"/>
                <a:gd name="T45" fmla="*/ 0 h 305"/>
                <a:gd name="T46" fmla="*/ 0 w 497"/>
                <a:gd name="T47" fmla="*/ 0 h 305"/>
                <a:gd name="T48" fmla="*/ 0 w 497"/>
                <a:gd name="T49" fmla="*/ 0 h 305"/>
                <a:gd name="T50" fmla="*/ 0 w 497"/>
                <a:gd name="T51" fmla="*/ 0 h 305"/>
                <a:gd name="T52" fmla="*/ 0 w 497"/>
                <a:gd name="T53" fmla="*/ 0 h 305"/>
                <a:gd name="T54" fmla="*/ 0 w 497"/>
                <a:gd name="T55" fmla="*/ 0 h 305"/>
                <a:gd name="T56" fmla="*/ 0 w 497"/>
                <a:gd name="T57" fmla="*/ 0 h 305"/>
                <a:gd name="T58" fmla="*/ 0 w 497"/>
                <a:gd name="T59" fmla="*/ 0 h 305"/>
                <a:gd name="T60" fmla="*/ 0 w 497"/>
                <a:gd name="T61" fmla="*/ 0 h 305"/>
                <a:gd name="T62" fmla="*/ 0 w 497"/>
                <a:gd name="T63" fmla="*/ 0 h 305"/>
                <a:gd name="T64" fmla="*/ 0 w 497"/>
                <a:gd name="T65" fmla="*/ 0 h 305"/>
                <a:gd name="T66" fmla="*/ 0 w 497"/>
                <a:gd name="T67" fmla="*/ 0 h 305"/>
                <a:gd name="T68" fmla="*/ 0 w 497"/>
                <a:gd name="T69" fmla="*/ 0 h 305"/>
                <a:gd name="T70" fmla="*/ 0 w 497"/>
                <a:gd name="T71" fmla="*/ 0 h 305"/>
                <a:gd name="T72" fmla="*/ 0 w 497"/>
                <a:gd name="T73" fmla="*/ 0 h 305"/>
                <a:gd name="T74" fmla="*/ 0 w 497"/>
                <a:gd name="T75" fmla="*/ 0 h 305"/>
                <a:gd name="T76" fmla="*/ 0 w 497"/>
                <a:gd name="T77" fmla="*/ 0 h 305"/>
                <a:gd name="T78" fmla="*/ 0 w 497"/>
                <a:gd name="T79" fmla="*/ 0 h 305"/>
                <a:gd name="T80" fmla="*/ 0 w 497"/>
                <a:gd name="T81" fmla="*/ 0 h 305"/>
                <a:gd name="T82" fmla="*/ 0 w 497"/>
                <a:gd name="T83" fmla="*/ 0 h 305"/>
                <a:gd name="T84" fmla="*/ 0 w 497"/>
                <a:gd name="T85" fmla="*/ 0 h 305"/>
                <a:gd name="T86" fmla="*/ 0 w 497"/>
                <a:gd name="T87" fmla="*/ 0 h 305"/>
                <a:gd name="T88" fmla="*/ 0 w 497"/>
                <a:gd name="T89" fmla="*/ 0 h 305"/>
                <a:gd name="T90" fmla="*/ 0 w 497"/>
                <a:gd name="T91" fmla="*/ 0 h 305"/>
                <a:gd name="T92" fmla="*/ 0 w 497"/>
                <a:gd name="T93" fmla="*/ 0 h 305"/>
                <a:gd name="T94" fmla="*/ 0 w 497"/>
                <a:gd name="T95" fmla="*/ 0 h 305"/>
                <a:gd name="T96" fmla="*/ 0 w 497"/>
                <a:gd name="T97" fmla="*/ 0 h 305"/>
                <a:gd name="T98" fmla="*/ 0 w 497"/>
                <a:gd name="T99" fmla="*/ 0 h 305"/>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497" h="305">
                  <a:moveTo>
                    <a:pt x="0" y="182"/>
                  </a:moveTo>
                  <a:lnTo>
                    <a:pt x="61" y="168"/>
                  </a:lnTo>
                  <a:lnTo>
                    <a:pt x="84" y="163"/>
                  </a:lnTo>
                  <a:lnTo>
                    <a:pt x="98" y="150"/>
                  </a:lnTo>
                  <a:lnTo>
                    <a:pt x="112" y="130"/>
                  </a:lnTo>
                  <a:lnTo>
                    <a:pt x="142" y="102"/>
                  </a:lnTo>
                  <a:lnTo>
                    <a:pt x="197" y="56"/>
                  </a:lnTo>
                  <a:lnTo>
                    <a:pt x="206" y="41"/>
                  </a:lnTo>
                  <a:lnTo>
                    <a:pt x="221" y="28"/>
                  </a:lnTo>
                  <a:lnTo>
                    <a:pt x="249" y="23"/>
                  </a:lnTo>
                  <a:lnTo>
                    <a:pt x="336" y="8"/>
                  </a:lnTo>
                  <a:lnTo>
                    <a:pt x="360" y="0"/>
                  </a:lnTo>
                  <a:lnTo>
                    <a:pt x="382" y="11"/>
                  </a:lnTo>
                  <a:lnTo>
                    <a:pt x="393" y="20"/>
                  </a:lnTo>
                  <a:lnTo>
                    <a:pt x="443" y="37"/>
                  </a:lnTo>
                  <a:lnTo>
                    <a:pt x="464" y="45"/>
                  </a:lnTo>
                  <a:lnTo>
                    <a:pt x="471" y="53"/>
                  </a:lnTo>
                  <a:lnTo>
                    <a:pt x="481" y="81"/>
                  </a:lnTo>
                  <a:lnTo>
                    <a:pt x="486" y="96"/>
                  </a:lnTo>
                  <a:lnTo>
                    <a:pt x="490" y="104"/>
                  </a:lnTo>
                  <a:lnTo>
                    <a:pt x="497" y="119"/>
                  </a:lnTo>
                  <a:lnTo>
                    <a:pt x="497" y="129"/>
                  </a:lnTo>
                  <a:lnTo>
                    <a:pt x="487" y="137"/>
                  </a:lnTo>
                  <a:lnTo>
                    <a:pt x="466" y="136"/>
                  </a:lnTo>
                  <a:lnTo>
                    <a:pt x="434" y="121"/>
                  </a:lnTo>
                  <a:lnTo>
                    <a:pt x="393" y="113"/>
                  </a:lnTo>
                  <a:lnTo>
                    <a:pt x="356" y="119"/>
                  </a:lnTo>
                  <a:lnTo>
                    <a:pt x="395" y="128"/>
                  </a:lnTo>
                  <a:lnTo>
                    <a:pt x="422" y="137"/>
                  </a:lnTo>
                  <a:lnTo>
                    <a:pt x="454" y="150"/>
                  </a:lnTo>
                  <a:lnTo>
                    <a:pt x="462" y="161"/>
                  </a:lnTo>
                  <a:lnTo>
                    <a:pt x="462" y="173"/>
                  </a:lnTo>
                  <a:lnTo>
                    <a:pt x="449" y="182"/>
                  </a:lnTo>
                  <a:lnTo>
                    <a:pt x="435" y="179"/>
                  </a:lnTo>
                  <a:lnTo>
                    <a:pt x="391" y="168"/>
                  </a:lnTo>
                  <a:lnTo>
                    <a:pt x="351" y="166"/>
                  </a:lnTo>
                  <a:lnTo>
                    <a:pt x="320" y="168"/>
                  </a:lnTo>
                  <a:lnTo>
                    <a:pt x="303" y="179"/>
                  </a:lnTo>
                  <a:lnTo>
                    <a:pt x="282" y="200"/>
                  </a:lnTo>
                  <a:lnTo>
                    <a:pt x="267" y="223"/>
                  </a:lnTo>
                  <a:lnTo>
                    <a:pt x="251" y="246"/>
                  </a:lnTo>
                  <a:lnTo>
                    <a:pt x="237" y="263"/>
                  </a:lnTo>
                  <a:lnTo>
                    <a:pt x="213" y="280"/>
                  </a:lnTo>
                  <a:lnTo>
                    <a:pt x="190" y="284"/>
                  </a:lnTo>
                  <a:lnTo>
                    <a:pt x="165" y="287"/>
                  </a:lnTo>
                  <a:lnTo>
                    <a:pt x="135" y="284"/>
                  </a:lnTo>
                  <a:lnTo>
                    <a:pt x="112" y="282"/>
                  </a:lnTo>
                  <a:lnTo>
                    <a:pt x="82" y="290"/>
                  </a:lnTo>
                  <a:lnTo>
                    <a:pt x="0" y="305"/>
                  </a:lnTo>
                  <a:lnTo>
                    <a:pt x="0" y="182"/>
                  </a:lnTo>
                  <a:close/>
                </a:path>
              </a:pathLst>
            </a:custGeom>
            <a:solidFill>
              <a:srgbClr val="FFC080"/>
            </a:solidFill>
            <a:ln w="3175">
              <a:solidFill>
                <a:srgbClr val="402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170" name="Freeform 163"/>
            <p:cNvSpPr>
              <a:spLocks/>
            </p:cNvSpPr>
            <p:nvPr/>
          </p:nvSpPr>
          <p:spPr bwMode="auto">
            <a:xfrm>
              <a:off x="439" y="1973"/>
              <a:ext cx="32" cy="7"/>
            </a:xfrm>
            <a:custGeom>
              <a:avLst/>
              <a:gdLst>
                <a:gd name="T0" fmla="*/ 0 w 159"/>
                <a:gd name="T1" fmla="*/ 0 h 37"/>
                <a:gd name="T2" fmla="*/ 0 w 159"/>
                <a:gd name="T3" fmla="*/ 0 h 37"/>
                <a:gd name="T4" fmla="*/ 0 w 159"/>
                <a:gd name="T5" fmla="*/ 0 h 37"/>
                <a:gd name="T6" fmla="*/ 0 w 159"/>
                <a:gd name="T7" fmla="*/ 0 h 37"/>
                <a:gd name="T8" fmla="*/ 0 w 159"/>
                <a:gd name="T9" fmla="*/ 0 h 37"/>
                <a:gd name="T10" fmla="*/ 0 w 159"/>
                <a:gd name="T11" fmla="*/ 0 h 37"/>
                <a:gd name="T12" fmla="*/ 0 w 159"/>
                <a:gd name="T13" fmla="*/ 0 h 37"/>
                <a:gd name="T14" fmla="*/ 0 w 159"/>
                <a:gd name="T15" fmla="*/ 0 h 37"/>
                <a:gd name="T16" fmla="*/ 0 w 159"/>
                <a:gd name="T17" fmla="*/ 0 h 37"/>
                <a:gd name="T18" fmla="*/ 0 w 159"/>
                <a:gd name="T19" fmla="*/ 0 h 37"/>
                <a:gd name="T20" fmla="*/ 0 w 159"/>
                <a:gd name="T21" fmla="*/ 0 h 37"/>
                <a:gd name="T22" fmla="*/ 0 w 159"/>
                <a:gd name="T23" fmla="*/ 0 h 37"/>
                <a:gd name="T24" fmla="*/ 0 w 159"/>
                <a:gd name="T25" fmla="*/ 0 h 3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59" h="37">
                  <a:moveTo>
                    <a:pt x="159" y="37"/>
                  </a:moveTo>
                  <a:lnTo>
                    <a:pt x="132" y="24"/>
                  </a:lnTo>
                  <a:lnTo>
                    <a:pt x="110" y="21"/>
                  </a:lnTo>
                  <a:lnTo>
                    <a:pt x="84" y="13"/>
                  </a:lnTo>
                  <a:lnTo>
                    <a:pt x="61" y="7"/>
                  </a:lnTo>
                  <a:lnTo>
                    <a:pt x="25" y="10"/>
                  </a:lnTo>
                  <a:lnTo>
                    <a:pt x="0" y="13"/>
                  </a:lnTo>
                  <a:lnTo>
                    <a:pt x="38" y="5"/>
                  </a:lnTo>
                  <a:lnTo>
                    <a:pt x="69" y="0"/>
                  </a:lnTo>
                  <a:lnTo>
                    <a:pt x="110" y="17"/>
                  </a:lnTo>
                  <a:lnTo>
                    <a:pt x="132" y="19"/>
                  </a:lnTo>
                  <a:lnTo>
                    <a:pt x="157" y="31"/>
                  </a:lnTo>
                  <a:lnTo>
                    <a:pt x="159" y="37"/>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71" name="Freeform 164"/>
            <p:cNvSpPr>
              <a:spLocks/>
            </p:cNvSpPr>
            <p:nvPr/>
          </p:nvSpPr>
          <p:spPr bwMode="auto">
            <a:xfrm>
              <a:off x="427" y="1965"/>
              <a:ext cx="27" cy="5"/>
            </a:xfrm>
            <a:custGeom>
              <a:avLst/>
              <a:gdLst>
                <a:gd name="T0" fmla="*/ 0 w 133"/>
                <a:gd name="T1" fmla="*/ 0 h 25"/>
                <a:gd name="T2" fmla="*/ 0 w 133"/>
                <a:gd name="T3" fmla="*/ 0 h 25"/>
                <a:gd name="T4" fmla="*/ 0 w 133"/>
                <a:gd name="T5" fmla="*/ 0 h 25"/>
                <a:gd name="T6" fmla="*/ 0 w 133"/>
                <a:gd name="T7" fmla="*/ 0 h 25"/>
                <a:gd name="T8" fmla="*/ 0 w 133"/>
                <a:gd name="T9" fmla="*/ 0 h 25"/>
                <a:gd name="T10" fmla="*/ 0 w 133"/>
                <a:gd name="T11" fmla="*/ 0 h 25"/>
                <a:gd name="T12" fmla="*/ 0 w 133"/>
                <a:gd name="T13" fmla="*/ 0 h 25"/>
                <a:gd name="T14" fmla="*/ 0 w 133"/>
                <a:gd name="T15" fmla="*/ 0 h 25"/>
                <a:gd name="T16" fmla="*/ 0 w 133"/>
                <a:gd name="T17" fmla="*/ 0 h 25"/>
                <a:gd name="T18" fmla="*/ 0 w 133"/>
                <a:gd name="T19" fmla="*/ 0 h 25"/>
                <a:gd name="T20" fmla="*/ 0 w 133"/>
                <a:gd name="T21" fmla="*/ 0 h 25"/>
                <a:gd name="T22" fmla="*/ 0 w 133"/>
                <a:gd name="T23" fmla="*/ 0 h 2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33" h="25">
                  <a:moveTo>
                    <a:pt x="97" y="0"/>
                  </a:moveTo>
                  <a:lnTo>
                    <a:pt x="113" y="1"/>
                  </a:lnTo>
                  <a:lnTo>
                    <a:pt x="133" y="8"/>
                  </a:lnTo>
                  <a:lnTo>
                    <a:pt x="120" y="7"/>
                  </a:lnTo>
                  <a:lnTo>
                    <a:pt x="99" y="3"/>
                  </a:lnTo>
                  <a:lnTo>
                    <a:pt x="56" y="15"/>
                  </a:lnTo>
                  <a:lnTo>
                    <a:pt x="32" y="21"/>
                  </a:lnTo>
                  <a:lnTo>
                    <a:pt x="4" y="25"/>
                  </a:lnTo>
                  <a:lnTo>
                    <a:pt x="0" y="21"/>
                  </a:lnTo>
                  <a:lnTo>
                    <a:pt x="29" y="16"/>
                  </a:lnTo>
                  <a:lnTo>
                    <a:pt x="64" y="8"/>
                  </a:lnTo>
                  <a:lnTo>
                    <a:pt x="97"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72" name="Freeform 165"/>
            <p:cNvSpPr>
              <a:spLocks/>
            </p:cNvSpPr>
            <p:nvPr/>
          </p:nvSpPr>
          <p:spPr bwMode="auto">
            <a:xfrm>
              <a:off x="438" y="1984"/>
              <a:ext cx="11" cy="2"/>
            </a:xfrm>
            <a:custGeom>
              <a:avLst/>
              <a:gdLst>
                <a:gd name="T0" fmla="*/ 0 w 53"/>
                <a:gd name="T1" fmla="*/ 0 h 12"/>
                <a:gd name="T2" fmla="*/ 0 w 53"/>
                <a:gd name="T3" fmla="*/ 0 h 12"/>
                <a:gd name="T4" fmla="*/ 0 w 53"/>
                <a:gd name="T5" fmla="*/ 0 h 12"/>
                <a:gd name="T6" fmla="*/ 0 w 53"/>
                <a:gd name="T7" fmla="*/ 0 h 12"/>
                <a:gd name="T8" fmla="*/ 0 w 53"/>
                <a:gd name="T9" fmla="*/ 0 h 12"/>
                <a:gd name="T10" fmla="*/ 0 w 53"/>
                <a:gd name="T11" fmla="*/ 0 h 12"/>
                <a:gd name="T12" fmla="*/ 0 w 53"/>
                <a:gd name="T13" fmla="*/ 0 h 1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3" h="12">
                  <a:moveTo>
                    <a:pt x="53" y="5"/>
                  </a:moveTo>
                  <a:lnTo>
                    <a:pt x="46" y="12"/>
                  </a:lnTo>
                  <a:lnTo>
                    <a:pt x="27" y="9"/>
                  </a:lnTo>
                  <a:lnTo>
                    <a:pt x="5" y="9"/>
                  </a:lnTo>
                  <a:lnTo>
                    <a:pt x="0" y="0"/>
                  </a:lnTo>
                  <a:lnTo>
                    <a:pt x="14" y="3"/>
                  </a:lnTo>
                  <a:lnTo>
                    <a:pt x="53" y="5"/>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73" name="Freeform 166"/>
            <p:cNvSpPr>
              <a:spLocks/>
            </p:cNvSpPr>
            <p:nvPr/>
          </p:nvSpPr>
          <p:spPr bwMode="auto">
            <a:xfrm>
              <a:off x="469" y="1982"/>
              <a:ext cx="3" cy="4"/>
            </a:xfrm>
            <a:custGeom>
              <a:avLst/>
              <a:gdLst>
                <a:gd name="T0" fmla="*/ 0 w 11"/>
                <a:gd name="T1" fmla="*/ 0 h 23"/>
                <a:gd name="T2" fmla="*/ 0 w 11"/>
                <a:gd name="T3" fmla="*/ 0 h 23"/>
                <a:gd name="T4" fmla="*/ 0 w 11"/>
                <a:gd name="T5" fmla="*/ 0 h 23"/>
                <a:gd name="T6" fmla="*/ 0 w 11"/>
                <a:gd name="T7" fmla="*/ 0 h 23"/>
                <a:gd name="T8" fmla="*/ 0 w 11"/>
                <a:gd name="T9" fmla="*/ 0 h 2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 h="23">
                  <a:moveTo>
                    <a:pt x="0" y="0"/>
                  </a:moveTo>
                  <a:lnTo>
                    <a:pt x="0" y="6"/>
                  </a:lnTo>
                  <a:lnTo>
                    <a:pt x="2" y="18"/>
                  </a:lnTo>
                  <a:lnTo>
                    <a:pt x="11" y="23"/>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74" name="Freeform 167"/>
            <p:cNvSpPr>
              <a:spLocks/>
            </p:cNvSpPr>
            <p:nvPr/>
          </p:nvSpPr>
          <p:spPr bwMode="auto">
            <a:xfrm>
              <a:off x="462" y="1993"/>
              <a:ext cx="2" cy="2"/>
            </a:xfrm>
            <a:custGeom>
              <a:avLst/>
              <a:gdLst>
                <a:gd name="T0" fmla="*/ 0 w 11"/>
                <a:gd name="T1" fmla="*/ 0 h 13"/>
                <a:gd name="T2" fmla="*/ 0 w 11"/>
                <a:gd name="T3" fmla="*/ 0 h 13"/>
                <a:gd name="T4" fmla="*/ 0 w 11"/>
                <a:gd name="T5" fmla="*/ 0 h 13"/>
                <a:gd name="T6" fmla="*/ 0 w 11"/>
                <a:gd name="T7" fmla="*/ 0 h 1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1" h="13">
                  <a:moveTo>
                    <a:pt x="0" y="0"/>
                  </a:moveTo>
                  <a:lnTo>
                    <a:pt x="3" y="7"/>
                  </a:lnTo>
                  <a:lnTo>
                    <a:pt x="11" y="13"/>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75" name="Freeform 168"/>
            <p:cNvSpPr>
              <a:spLocks/>
            </p:cNvSpPr>
            <p:nvPr/>
          </p:nvSpPr>
          <p:spPr bwMode="auto">
            <a:xfrm>
              <a:off x="423" y="1977"/>
              <a:ext cx="5" cy="6"/>
            </a:xfrm>
            <a:custGeom>
              <a:avLst/>
              <a:gdLst>
                <a:gd name="T0" fmla="*/ 0 w 25"/>
                <a:gd name="T1" fmla="*/ 0 h 29"/>
                <a:gd name="T2" fmla="*/ 0 w 25"/>
                <a:gd name="T3" fmla="*/ 0 h 29"/>
                <a:gd name="T4" fmla="*/ 0 w 25"/>
                <a:gd name="T5" fmla="*/ 0 h 29"/>
                <a:gd name="T6" fmla="*/ 0 w 25"/>
                <a:gd name="T7" fmla="*/ 0 h 29"/>
                <a:gd name="T8" fmla="*/ 0 w 25"/>
                <a:gd name="T9" fmla="*/ 0 h 2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 h="29">
                  <a:moveTo>
                    <a:pt x="25" y="0"/>
                  </a:moveTo>
                  <a:lnTo>
                    <a:pt x="21" y="9"/>
                  </a:lnTo>
                  <a:lnTo>
                    <a:pt x="21" y="17"/>
                  </a:lnTo>
                  <a:lnTo>
                    <a:pt x="0" y="29"/>
                  </a:lnTo>
                  <a:lnTo>
                    <a:pt x="25"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76" name="Freeform 169"/>
            <p:cNvSpPr>
              <a:spLocks/>
            </p:cNvSpPr>
            <p:nvPr/>
          </p:nvSpPr>
          <p:spPr bwMode="auto">
            <a:xfrm>
              <a:off x="403" y="1977"/>
              <a:ext cx="16" cy="16"/>
            </a:xfrm>
            <a:custGeom>
              <a:avLst/>
              <a:gdLst>
                <a:gd name="T0" fmla="*/ 0 w 80"/>
                <a:gd name="T1" fmla="*/ 0 h 81"/>
                <a:gd name="T2" fmla="*/ 0 w 80"/>
                <a:gd name="T3" fmla="*/ 0 h 81"/>
                <a:gd name="T4" fmla="*/ 0 w 80"/>
                <a:gd name="T5" fmla="*/ 0 h 81"/>
                <a:gd name="T6" fmla="*/ 0 w 80"/>
                <a:gd name="T7" fmla="*/ 0 h 81"/>
                <a:gd name="T8" fmla="*/ 0 w 80"/>
                <a:gd name="T9" fmla="*/ 0 h 81"/>
                <a:gd name="T10" fmla="*/ 0 w 80"/>
                <a:gd name="T11" fmla="*/ 0 h 8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0" h="81">
                  <a:moveTo>
                    <a:pt x="80" y="0"/>
                  </a:moveTo>
                  <a:lnTo>
                    <a:pt x="66" y="26"/>
                  </a:lnTo>
                  <a:lnTo>
                    <a:pt x="50" y="46"/>
                  </a:lnTo>
                  <a:lnTo>
                    <a:pt x="0" y="81"/>
                  </a:lnTo>
                  <a:lnTo>
                    <a:pt x="47" y="38"/>
                  </a:lnTo>
                  <a:lnTo>
                    <a:pt x="8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77" name="Freeform 170"/>
            <p:cNvSpPr>
              <a:spLocks/>
            </p:cNvSpPr>
            <p:nvPr/>
          </p:nvSpPr>
          <p:spPr bwMode="auto">
            <a:xfrm>
              <a:off x="395" y="2000"/>
              <a:ext cx="4" cy="12"/>
            </a:xfrm>
            <a:custGeom>
              <a:avLst/>
              <a:gdLst>
                <a:gd name="T0" fmla="*/ 0 w 18"/>
                <a:gd name="T1" fmla="*/ 0 h 58"/>
                <a:gd name="T2" fmla="*/ 0 w 18"/>
                <a:gd name="T3" fmla="*/ 0 h 58"/>
                <a:gd name="T4" fmla="*/ 0 w 18"/>
                <a:gd name="T5" fmla="*/ 0 h 58"/>
                <a:gd name="T6" fmla="*/ 0 w 18"/>
                <a:gd name="T7" fmla="*/ 0 h 58"/>
                <a:gd name="T8" fmla="*/ 0 w 18"/>
                <a:gd name="T9" fmla="*/ 0 h 58"/>
                <a:gd name="T10" fmla="*/ 0 w 18"/>
                <a:gd name="T11" fmla="*/ 0 h 58"/>
                <a:gd name="T12" fmla="*/ 0 w 18"/>
                <a:gd name="T13" fmla="*/ 0 h 5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8" h="58">
                  <a:moveTo>
                    <a:pt x="0" y="0"/>
                  </a:moveTo>
                  <a:lnTo>
                    <a:pt x="11" y="20"/>
                  </a:lnTo>
                  <a:lnTo>
                    <a:pt x="15" y="41"/>
                  </a:lnTo>
                  <a:lnTo>
                    <a:pt x="16" y="58"/>
                  </a:lnTo>
                  <a:lnTo>
                    <a:pt x="18" y="33"/>
                  </a:lnTo>
                  <a:lnTo>
                    <a:pt x="16" y="14"/>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78" name="Freeform 171"/>
            <p:cNvSpPr>
              <a:spLocks/>
            </p:cNvSpPr>
            <p:nvPr/>
          </p:nvSpPr>
          <p:spPr bwMode="auto">
            <a:xfrm>
              <a:off x="432" y="1988"/>
              <a:ext cx="2" cy="4"/>
            </a:xfrm>
            <a:custGeom>
              <a:avLst/>
              <a:gdLst>
                <a:gd name="T0" fmla="*/ 0 w 9"/>
                <a:gd name="T1" fmla="*/ 0 h 21"/>
                <a:gd name="T2" fmla="*/ 0 w 9"/>
                <a:gd name="T3" fmla="*/ 0 h 21"/>
                <a:gd name="T4" fmla="*/ 0 w 9"/>
                <a:gd name="T5" fmla="*/ 0 h 21"/>
                <a:gd name="T6" fmla="*/ 0 w 9"/>
                <a:gd name="T7" fmla="*/ 0 h 2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 h="21">
                  <a:moveTo>
                    <a:pt x="2" y="0"/>
                  </a:moveTo>
                  <a:lnTo>
                    <a:pt x="0" y="9"/>
                  </a:lnTo>
                  <a:lnTo>
                    <a:pt x="9" y="21"/>
                  </a:lnTo>
                  <a:lnTo>
                    <a:pt x="2"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grpSp>
      <p:grpSp>
        <p:nvGrpSpPr>
          <p:cNvPr id="179" name="Group 172"/>
          <p:cNvGrpSpPr>
            <a:grpSpLocks/>
          </p:cNvGrpSpPr>
          <p:nvPr/>
        </p:nvGrpSpPr>
        <p:grpSpPr bwMode="auto">
          <a:xfrm>
            <a:off x="1815539" y="3228651"/>
            <a:ext cx="230517" cy="243448"/>
            <a:chOff x="162" y="1828"/>
            <a:chExt cx="229" cy="262"/>
          </a:xfrm>
        </p:grpSpPr>
        <p:sp>
          <p:nvSpPr>
            <p:cNvPr id="180" name="Freeform 173"/>
            <p:cNvSpPr>
              <a:spLocks/>
            </p:cNvSpPr>
            <p:nvPr/>
          </p:nvSpPr>
          <p:spPr bwMode="auto">
            <a:xfrm>
              <a:off x="286" y="1828"/>
              <a:ext cx="7" cy="5"/>
            </a:xfrm>
            <a:custGeom>
              <a:avLst/>
              <a:gdLst>
                <a:gd name="T0" fmla="*/ 0 w 37"/>
                <a:gd name="T1" fmla="*/ 0 h 25"/>
                <a:gd name="T2" fmla="*/ 0 w 37"/>
                <a:gd name="T3" fmla="*/ 0 h 25"/>
                <a:gd name="T4" fmla="*/ 0 w 37"/>
                <a:gd name="T5" fmla="*/ 0 h 25"/>
                <a:gd name="T6" fmla="*/ 0 w 37"/>
                <a:gd name="T7" fmla="*/ 0 h 25"/>
                <a:gd name="T8" fmla="*/ 0 w 37"/>
                <a:gd name="T9" fmla="*/ 0 h 25"/>
                <a:gd name="T10" fmla="*/ 0 w 37"/>
                <a:gd name="T11" fmla="*/ 0 h 25"/>
                <a:gd name="T12" fmla="*/ 0 w 37"/>
                <a:gd name="T13" fmla="*/ 0 h 25"/>
                <a:gd name="T14" fmla="*/ 0 w 37"/>
                <a:gd name="T15" fmla="*/ 0 h 2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7" h="25">
                  <a:moveTo>
                    <a:pt x="37" y="0"/>
                  </a:moveTo>
                  <a:lnTo>
                    <a:pt x="26" y="7"/>
                  </a:lnTo>
                  <a:lnTo>
                    <a:pt x="16" y="10"/>
                  </a:lnTo>
                  <a:lnTo>
                    <a:pt x="6" y="16"/>
                  </a:lnTo>
                  <a:lnTo>
                    <a:pt x="0" y="25"/>
                  </a:lnTo>
                  <a:lnTo>
                    <a:pt x="9" y="22"/>
                  </a:lnTo>
                  <a:lnTo>
                    <a:pt x="26" y="17"/>
                  </a:lnTo>
                  <a:lnTo>
                    <a:pt x="37"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81" name="Freeform 174"/>
            <p:cNvSpPr>
              <a:spLocks/>
            </p:cNvSpPr>
            <p:nvPr/>
          </p:nvSpPr>
          <p:spPr bwMode="auto">
            <a:xfrm>
              <a:off x="289" y="1837"/>
              <a:ext cx="2" cy="3"/>
            </a:xfrm>
            <a:custGeom>
              <a:avLst/>
              <a:gdLst>
                <a:gd name="T0" fmla="*/ 0 w 9"/>
                <a:gd name="T1" fmla="*/ 0 h 16"/>
                <a:gd name="T2" fmla="*/ 0 w 9"/>
                <a:gd name="T3" fmla="*/ 0 h 16"/>
                <a:gd name="T4" fmla="*/ 0 w 9"/>
                <a:gd name="T5" fmla="*/ 0 h 16"/>
                <a:gd name="T6" fmla="*/ 0 w 9"/>
                <a:gd name="T7" fmla="*/ 0 h 1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 h="16">
                  <a:moveTo>
                    <a:pt x="9" y="0"/>
                  </a:moveTo>
                  <a:lnTo>
                    <a:pt x="0" y="0"/>
                  </a:lnTo>
                  <a:lnTo>
                    <a:pt x="0" y="16"/>
                  </a:lnTo>
                  <a:lnTo>
                    <a:pt x="9"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82" name="Freeform 175"/>
            <p:cNvSpPr>
              <a:spLocks/>
            </p:cNvSpPr>
            <p:nvPr/>
          </p:nvSpPr>
          <p:spPr bwMode="auto">
            <a:xfrm>
              <a:off x="260" y="1863"/>
              <a:ext cx="62" cy="154"/>
            </a:xfrm>
            <a:custGeom>
              <a:avLst/>
              <a:gdLst>
                <a:gd name="T0" fmla="*/ 0 w 309"/>
                <a:gd name="T1" fmla="*/ 0 h 772"/>
                <a:gd name="T2" fmla="*/ 0 w 309"/>
                <a:gd name="T3" fmla="*/ 0 h 772"/>
                <a:gd name="T4" fmla="*/ 0 w 309"/>
                <a:gd name="T5" fmla="*/ 0 h 772"/>
                <a:gd name="T6" fmla="*/ 0 w 309"/>
                <a:gd name="T7" fmla="*/ 0 h 772"/>
                <a:gd name="T8" fmla="*/ 0 w 309"/>
                <a:gd name="T9" fmla="*/ 0 h 772"/>
                <a:gd name="T10" fmla="*/ 0 w 309"/>
                <a:gd name="T11" fmla="*/ 0 h 772"/>
                <a:gd name="T12" fmla="*/ 0 w 309"/>
                <a:gd name="T13" fmla="*/ 0 h 772"/>
                <a:gd name="T14" fmla="*/ 0 w 309"/>
                <a:gd name="T15" fmla="*/ 0 h 772"/>
                <a:gd name="T16" fmla="*/ 0 w 309"/>
                <a:gd name="T17" fmla="*/ 0 h 772"/>
                <a:gd name="T18" fmla="*/ 0 w 309"/>
                <a:gd name="T19" fmla="*/ 0 h 77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09" h="772">
                  <a:moveTo>
                    <a:pt x="46" y="0"/>
                  </a:moveTo>
                  <a:lnTo>
                    <a:pt x="75" y="32"/>
                  </a:lnTo>
                  <a:lnTo>
                    <a:pt x="84" y="78"/>
                  </a:lnTo>
                  <a:lnTo>
                    <a:pt x="127" y="122"/>
                  </a:lnTo>
                  <a:lnTo>
                    <a:pt x="218" y="330"/>
                  </a:lnTo>
                  <a:lnTo>
                    <a:pt x="269" y="519"/>
                  </a:lnTo>
                  <a:lnTo>
                    <a:pt x="309" y="772"/>
                  </a:lnTo>
                  <a:lnTo>
                    <a:pt x="182" y="659"/>
                  </a:lnTo>
                  <a:lnTo>
                    <a:pt x="0" y="100"/>
                  </a:lnTo>
                  <a:lnTo>
                    <a:pt x="46" y="0"/>
                  </a:lnTo>
                  <a:close/>
                </a:path>
              </a:pathLst>
            </a:custGeom>
            <a:solidFill>
              <a:srgbClr val="400000"/>
            </a:solidFill>
            <a:ln w="3175">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183" name="Freeform 176"/>
            <p:cNvSpPr>
              <a:spLocks/>
            </p:cNvSpPr>
            <p:nvPr/>
          </p:nvSpPr>
          <p:spPr bwMode="auto">
            <a:xfrm>
              <a:off x="162" y="1833"/>
              <a:ext cx="229" cy="257"/>
            </a:xfrm>
            <a:custGeom>
              <a:avLst/>
              <a:gdLst>
                <a:gd name="T0" fmla="*/ 0 w 1147"/>
                <a:gd name="T1" fmla="*/ 0 h 1285"/>
                <a:gd name="T2" fmla="*/ 0 w 1147"/>
                <a:gd name="T3" fmla="*/ 0 h 1285"/>
                <a:gd name="T4" fmla="*/ 0 w 1147"/>
                <a:gd name="T5" fmla="*/ 0 h 1285"/>
                <a:gd name="T6" fmla="*/ 0 w 1147"/>
                <a:gd name="T7" fmla="*/ 0 h 1285"/>
                <a:gd name="T8" fmla="*/ 0 w 1147"/>
                <a:gd name="T9" fmla="*/ 0 h 1285"/>
                <a:gd name="T10" fmla="*/ 0 w 1147"/>
                <a:gd name="T11" fmla="*/ 0 h 1285"/>
                <a:gd name="T12" fmla="*/ 0 w 1147"/>
                <a:gd name="T13" fmla="*/ 0 h 1285"/>
                <a:gd name="T14" fmla="*/ 0 w 1147"/>
                <a:gd name="T15" fmla="*/ 0 h 1285"/>
                <a:gd name="T16" fmla="*/ 0 w 1147"/>
                <a:gd name="T17" fmla="*/ 0 h 1285"/>
                <a:gd name="T18" fmla="*/ 0 w 1147"/>
                <a:gd name="T19" fmla="*/ 0 h 1285"/>
                <a:gd name="T20" fmla="*/ 0 w 1147"/>
                <a:gd name="T21" fmla="*/ 0 h 1285"/>
                <a:gd name="T22" fmla="*/ 0 w 1147"/>
                <a:gd name="T23" fmla="*/ 0 h 1285"/>
                <a:gd name="T24" fmla="*/ 0 w 1147"/>
                <a:gd name="T25" fmla="*/ 0 h 1285"/>
                <a:gd name="T26" fmla="*/ 0 w 1147"/>
                <a:gd name="T27" fmla="*/ 0 h 1285"/>
                <a:gd name="T28" fmla="*/ 0 w 1147"/>
                <a:gd name="T29" fmla="*/ 0 h 1285"/>
                <a:gd name="T30" fmla="*/ 0 w 1147"/>
                <a:gd name="T31" fmla="*/ 0 h 1285"/>
                <a:gd name="T32" fmla="*/ 0 w 1147"/>
                <a:gd name="T33" fmla="*/ 0 h 1285"/>
                <a:gd name="T34" fmla="*/ 0 w 1147"/>
                <a:gd name="T35" fmla="*/ 0 h 1285"/>
                <a:gd name="T36" fmla="*/ 0 w 1147"/>
                <a:gd name="T37" fmla="*/ 0 h 1285"/>
                <a:gd name="T38" fmla="*/ 0 w 1147"/>
                <a:gd name="T39" fmla="*/ 0 h 1285"/>
                <a:gd name="T40" fmla="*/ 0 w 1147"/>
                <a:gd name="T41" fmla="*/ 0 h 1285"/>
                <a:gd name="T42" fmla="*/ 0 w 1147"/>
                <a:gd name="T43" fmla="*/ 0 h 1285"/>
                <a:gd name="T44" fmla="*/ 0 w 1147"/>
                <a:gd name="T45" fmla="*/ 0 h 1285"/>
                <a:gd name="T46" fmla="*/ 0 w 1147"/>
                <a:gd name="T47" fmla="*/ 0 h 1285"/>
                <a:gd name="T48" fmla="*/ 0 w 1147"/>
                <a:gd name="T49" fmla="*/ 0 h 1285"/>
                <a:gd name="T50" fmla="*/ 0 w 1147"/>
                <a:gd name="T51" fmla="*/ 0 h 1285"/>
                <a:gd name="T52" fmla="*/ 0 w 1147"/>
                <a:gd name="T53" fmla="*/ 0 h 1285"/>
                <a:gd name="T54" fmla="*/ 0 w 1147"/>
                <a:gd name="T55" fmla="*/ 0 h 1285"/>
                <a:gd name="T56" fmla="*/ 0 w 1147"/>
                <a:gd name="T57" fmla="*/ 0 h 1285"/>
                <a:gd name="T58" fmla="*/ 0 w 1147"/>
                <a:gd name="T59" fmla="*/ 0 h 1285"/>
                <a:gd name="T60" fmla="*/ 0 w 1147"/>
                <a:gd name="T61" fmla="*/ 0 h 1285"/>
                <a:gd name="T62" fmla="*/ 0 w 1147"/>
                <a:gd name="T63" fmla="*/ 0 h 1285"/>
                <a:gd name="T64" fmla="*/ 0 w 1147"/>
                <a:gd name="T65" fmla="*/ 0 h 1285"/>
                <a:gd name="T66" fmla="*/ 0 w 1147"/>
                <a:gd name="T67" fmla="*/ 0 h 1285"/>
                <a:gd name="T68" fmla="*/ 0 w 1147"/>
                <a:gd name="T69" fmla="*/ 0 h 1285"/>
                <a:gd name="T70" fmla="*/ 0 w 1147"/>
                <a:gd name="T71" fmla="*/ 0 h 1285"/>
                <a:gd name="T72" fmla="*/ 0 w 1147"/>
                <a:gd name="T73" fmla="*/ 0 h 1285"/>
                <a:gd name="T74" fmla="*/ 0 w 1147"/>
                <a:gd name="T75" fmla="*/ 0 h 1285"/>
                <a:gd name="T76" fmla="*/ 0 w 1147"/>
                <a:gd name="T77" fmla="*/ 0 h 1285"/>
                <a:gd name="T78" fmla="*/ 0 w 1147"/>
                <a:gd name="T79" fmla="*/ 0 h 1285"/>
                <a:gd name="T80" fmla="*/ 0 w 1147"/>
                <a:gd name="T81" fmla="*/ 0 h 1285"/>
                <a:gd name="T82" fmla="*/ 0 w 1147"/>
                <a:gd name="T83" fmla="*/ 0 h 1285"/>
                <a:gd name="T84" fmla="*/ 0 w 1147"/>
                <a:gd name="T85" fmla="*/ 0 h 1285"/>
                <a:gd name="T86" fmla="*/ 0 w 1147"/>
                <a:gd name="T87" fmla="*/ 0 h 1285"/>
                <a:gd name="T88" fmla="*/ 0 w 1147"/>
                <a:gd name="T89" fmla="*/ 0 h 1285"/>
                <a:gd name="T90" fmla="*/ 0 w 1147"/>
                <a:gd name="T91" fmla="*/ 0 h 1285"/>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1147" h="1285">
                  <a:moveTo>
                    <a:pt x="212" y="67"/>
                  </a:moveTo>
                  <a:lnTo>
                    <a:pt x="247" y="0"/>
                  </a:lnTo>
                  <a:lnTo>
                    <a:pt x="528" y="116"/>
                  </a:lnTo>
                  <a:lnTo>
                    <a:pt x="541" y="206"/>
                  </a:lnTo>
                  <a:lnTo>
                    <a:pt x="563" y="238"/>
                  </a:lnTo>
                  <a:lnTo>
                    <a:pt x="595" y="274"/>
                  </a:lnTo>
                  <a:lnTo>
                    <a:pt x="614" y="339"/>
                  </a:lnTo>
                  <a:lnTo>
                    <a:pt x="676" y="487"/>
                  </a:lnTo>
                  <a:lnTo>
                    <a:pt x="727" y="663"/>
                  </a:lnTo>
                  <a:lnTo>
                    <a:pt x="748" y="780"/>
                  </a:lnTo>
                  <a:lnTo>
                    <a:pt x="974" y="785"/>
                  </a:lnTo>
                  <a:lnTo>
                    <a:pt x="1011" y="807"/>
                  </a:lnTo>
                  <a:lnTo>
                    <a:pt x="1115" y="807"/>
                  </a:lnTo>
                  <a:lnTo>
                    <a:pt x="1143" y="853"/>
                  </a:lnTo>
                  <a:lnTo>
                    <a:pt x="1147" y="907"/>
                  </a:lnTo>
                  <a:lnTo>
                    <a:pt x="1137" y="956"/>
                  </a:lnTo>
                  <a:lnTo>
                    <a:pt x="1042" y="974"/>
                  </a:lnTo>
                  <a:lnTo>
                    <a:pt x="997" y="1041"/>
                  </a:lnTo>
                  <a:lnTo>
                    <a:pt x="907" y="1064"/>
                  </a:lnTo>
                  <a:lnTo>
                    <a:pt x="840" y="1064"/>
                  </a:lnTo>
                  <a:lnTo>
                    <a:pt x="763" y="1079"/>
                  </a:lnTo>
                  <a:lnTo>
                    <a:pt x="759" y="1110"/>
                  </a:lnTo>
                  <a:lnTo>
                    <a:pt x="763" y="1177"/>
                  </a:lnTo>
                  <a:lnTo>
                    <a:pt x="754" y="1223"/>
                  </a:lnTo>
                  <a:lnTo>
                    <a:pt x="713" y="1227"/>
                  </a:lnTo>
                  <a:lnTo>
                    <a:pt x="663" y="1236"/>
                  </a:lnTo>
                  <a:lnTo>
                    <a:pt x="614" y="1282"/>
                  </a:lnTo>
                  <a:lnTo>
                    <a:pt x="554" y="1282"/>
                  </a:lnTo>
                  <a:lnTo>
                    <a:pt x="501" y="1276"/>
                  </a:lnTo>
                  <a:lnTo>
                    <a:pt x="420" y="1250"/>
                  </a:lnTo>
                  <a:lnTo>
                    <a:pt x="330" y="1259"/>
                  </a:lnTo>
                  <a:lnTo>
                    <a:pt x="238" y="1285"/>
                  </a:lnTo>
                  <a:lnTo>
                    <a:pt x="153" y="1267"/>
                  </a:lnTo>
                  <a:lnTo>
                    <a:pt x="95" y="1200"/>
                  </a:lnTo>
                  <a:lnTo>
                    <a:pt x="99" y="1128"/>
                  </a:lnTo>
                  <a:lnTo>
                    <a:pt x="76" y="1038"/>
                  </a:lnTo>
                  <a:lnTo>
                    <a:pt x="64" y="920"/>
                  </a:lnTo>
                  <a:lnTo>
                    <a:pt x="36" y="812"/>
                  </a:lnTo>
                  <a:lnTo>
                    <a:pt x="0" y="650"/>
                  </a:lnTo>
                  <a:lnTo>
                    <a:pt x="4" y="487"/>
                  </a:lnTo>
                  <a:lnTo>
                    <a:pt x="4" y="342"/>
                  </a:lnTo>
                  <a:lnTo>
                    <a:pt x="14" y="243"/>
                  </a:lnTo>
                  <a:lnTo>
                    <a:pt x="36" y="198"/>
                  </a:lnTo>
                  <a:lnTo>
                    <a:pt x="87" y="162"/>
                  </a:lnTo>
                  <a:lnTo>
                    <a:pt x="145" y="102"/>
                  </a:lnTo>
                  <a:lnTo>
                    <a:pt x="212" y="67"/>
                  </a:lnTo>
                  <a:close/>
                </a:path>
              </a:pathLst>
            </a:custGeom>
            <a:solidFill>
              <a:srgbClr val="C0C0C0"/>
            </a:solidFill>
            <a:ln w="3175">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184" name="Freeform 177"/>
            <p:cNvSpPr>
              <a:spLocks/>
            </p:cNvSpPr>
            <p:nvPr/>
          </p:nvSpPr>
          <p:spPr bwMode="auto">
            <a:xfrm>
              <a:off x="166" y="1848"/>
              <a:ext cx="145" cy="240"/>
            </a:xfrm>
            <a:custGeom>
              <a:avLst/>
              <a:gdLst>
                <a:gd name="T0" fmla="*/ 0 w 725"/>
                <a:gd name="T1" fmla="*/ 0 h 1198"/>
                <a:gd name="T2" fmla="*/ 0 w 725"/>
                <a:gd name="T3" fmla="*/ 0 h 1198"/>
                <a:gd name="T4" fmla="*/ 0 w 725"/>
                <a:gd name="T5" fmla="*/ 0 h 1198"/>
                <a:gd name="T6" fmla="*/ 0 w 725"/>
                <a:gd name="T7" fmla="*/ 0 h 1198"/>
                <a:gd name="T8" fmla="*/ 0 w 725"/>
                <a:gd name="T9" fmla="*/ 0 h 1198"/>
                <a:gd name="T10" fmla="*/ 0 w 725"/>
                <a:gd name="T11" fmla="*/ 0 h 1198"/>
                <a:gd name="T12" fmla="*/ 0 w 725"/>
                <a:gd name="T13" fmla="*/ 0 h 1198"/>
                <a:gd name="T14" fmla="*/ 0 w 725"/>
                <a:gd name="T15" fmla="*/ 0 h 1198"/>
                <a:gd name="T16" fmla="*/ 0 w 725"/>
                <a:gd name="T17" fmla="*/ 0 h 1198"/>
                <a:gd name="T18" fmla="*/ 0 w 725"/>
                <a:gd name="T19" fmla="*/ 0 h 1198"/>
                <a:gd name="T20" fmla="*/ 0 w 725"/>
                <a:gd name="T21" fmla="*/ 0 h 1198"/>
                <a:gd name="T22" fmla="*/ 0 w 725"/>
                <a:gd name="T23" fmla="*/ 0 h 1198"/>
                <a:gd name="T24" fmla="*/ 0 w 725"/>
                <a:gd name="T25" fmla="*/ 0 h 1198"/>
                <a:gd name="T26" fmla="*/ 0 w 725"/>
                <a:gd name="T27" fmla="*/ 0 h 1198"/>
                <a:gd name="T28" fmla="*/ 0 w 725"/>
                <a:gd name="T29" fmla="*/ 0 h 1198"/>
                <a:gd name="T30" fmla="*/ 0 w 725"/>
                <a:gd name="T31" fmla="*/ 0 h 1198"/>
                <a:gd name="T32" fmla="*/ 0 w 725"/>
                <a:gd name="T33" fmla="*/ 0 h 1198"/>
                <a:gd name="T34" fmla="*/ 0 w 725"/>
                <a:gd name="T35" fmla="*/ 0 h 1198"/>
                <a:gd name="T36" fmla="*/ 0 w 725"/>
                <a:gd name="T37" fmla="*/ 0 h 1198"/>
                <a:gd name="T38" fmla="*/ 0 w 725"/>
                <a:gd name="T39" fmla="*/ 0 h 1198"/>
                <a:gd name="T40" fmla="*/ 0 w 725"/>
                <a:gd name="T41" fmla="*/ 0 h 1198"/>
                <a:gd name="T42" fmla="*/ 0 w 725"/>
                <a:gd name="T43" fmla="*/ 0 h 1198"/>
                <a:gd name="T44" fmla="*/ 0 w 725"/>
                <a:gd name="T45" fmla="*/ 0 h 1198"/>
                <a:gd name="T46" fmla="*/ 0 w 725"/>
                <a:gd name="T47" fmla="*/ 0 h 1198"/>
                <a:gd name="T48" fmla="*/ 0 w 725"/>
                <a:gd name="T49" fmla="*/ 0 h 1198"/>
                <a:gd name="T50" fmla="*/ 0 w 725"/>
                <a:gd name="T51" fmla="*/ 0 h 1198"/>
                <a:gd name="T52" fmla="*/ 0 w 725"/>
                <a:gd name="T53" fmla="*/ 0 h 1198"/>
                <a:gd name="T54" fmla="*/ 0 w 725"/>
                <a:gd name="T55" fmla="*/ 0 h 1198"/>
                <a:gd name="T56" fmla="*/ 0 w 725"/>
                <a:gd name="T57" fmla="*/ 0 h 1198"/>
                <a:gd name="T58" fmla="*/ 0 w 725"/>
                <a:gd name="T59" fmla="*/ 0 h 1198"/>
                <a:gd name="T60" fmla="*/ 0 w 725"/>
                <a:gd name="T61" fmla="*/ 0 h 1198"/>
                <a:gd name="T62" fmla="*/ 0 w 725"/>
                <a:gd name="T63" fmla="*/ 0 h 1198"/>
                <a:gd name="T64" fmla="*/ 0 w 725"/>
                <a:gd name="T65" fmla="*/ 0 h 1198"/>
                <a:gd name="T66" fmla="*/ 0 w 725"/>
                <a:gd name="T67" fmla="*/ 0 h 1198"/>
                <a:gd name="T68" fmla="*/ 0 w 725"/>
                <a:gd name="T69" fmla="*/ 0 h 1198"/>
                <a:gd name="T70" fmla="*/ 0 w 725"/>
                <a:gd name="T71" fmla="*/ 0 h 1198"/>
                <a:gd name="T72" fmla="*/ 0 w 725"/>
                <a:gd name="T73" fmla="*/ 0 h 1198"/>
                <a:gd name="T74" fmla="*/ 0 w 725"/>
                <a:gd name="T75" fmla="*/ 0 h 1198"/>
                <a:gd name="T76" fmla="*/ 0 w 725"/>
                <a:gd name="T77" fmla="*/ 0 h 119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725" h="1198">
                  <a:moveTo>
                    <a:pt x="725" y="1005"/>
                  </a:moveTo>
                  <a:lnTo>
                    <a:pt x="630" y="990"/>
                  </a:lnTo>
                  <a:lnTo>
                    <a:pt x="549" y="986"/>
                  </a:lnTo>
                  <a:lnTo>
                    <a:pt x="460" y="978"/>
                  </a:lnTo>
                  <a:lnTo>
                    <a:pt x="359" y="963"/>
                  </a:lnTo>
                  <a:lnTo>
                    <a:pt x="314" y="932"/>
                  </a:lnTo>
                  <a:lnTo>
                    <a:pt x="193" y="780"/>
                  </a:lnTo>
                  <a:lnTo>
                    <a:pt x="256" y="825"/>
                  </a:lnTo>
                  <a:lnTo>
                    <a:pt x="297" y="861"/>
                  </a:lnTo>
                  <a:lnTo>
                    <a:pt x="274" y="753"/>
                  </a:lnTo>
                  <a:lnTo>
                    <a:pt x="228" y="712"/>
                  </a:lnTo>
                  <a:lnTo>
                    <a:pt x="162" y="600"/>
                  </a:lnTo>
                  <a:lnTo>
                    <a:pt x="225" y="653"/>
                  </a:lnTo>
                  <a:lnTo>
                    <a:pt x="266" y="668"/>
                  </a:lnTo>
                  <a:lnTo>
                    <a:pt x="256" y="590"/>
                  </a:lnTo>
                  <a:lnTo>
                    <a:pt x="211" y="532"/>
                  </a:lnTo>
                  <a:lnTo>
                    <a:pt x="167" y="487"/>
                  </a:lnTo>
                  <a:lnTo>
                    <a:pt x="121" y="355"/>
                  </a:lnTo>
                  <a:lnTo>
                    <a:pt x="207" y="464"/>
                  </a:lnTo>
                  <a:lnTo>
                    <a:pt x="256" y="504"/>
                  </a:lnTo>
                  <a:lnTo>
                    <a:pt x="261" y="337"/>
                  </a:lnTo>
                  <a:lnTo>
                    <a:pt x="274" y="271"/>
                  </a:lnTo>
                  <a:lnTo>
                    <a:pt x="301" y="240"/>
                  </a:lnTo>
                  <a:lnTo>
                    <a:pt x="341" y="190"/>
                  </a:lnTo>
                  <a:lnTo>
                    <a:pt x="405" y="167"/>
                  </a:lnTo>
                  <a:lnTo>
                    <a:pt x="437" y="153"/>
                  </a:lnTo>
                  <a:lnTo>
                    <a:pt x="347" y="68"/>
                  </a:lnTo>
                  <a:lnTo>
                    <a:pt x="251" y="90"/>
                  </a:lnTo>
                  <a:lnTo>
                    <a:pt x="188" y="127"/>
                  </a:lnTo>
                  <a:lnTo>
                    <a:pt x="167" y="162"/>
                  </a:lnTo>
                  <a:lnTo>
                    <a:pt x="184" y="107"/>
                  </a:lnTo>
                  <a:lnTo>
                    <a:pt x="220" y="90"/>
                  </a:lnTo>
                  <a:lnTo>
                    <a:pt x="278" y="68"/>
                  </a:lnTo>
                  <a:lnTo>
                    <a:pt x="324" y="60"/>
                  </a:lnTo>
                  <a:lnTo>
                    <a:pt x="297" y="45"/>
                  </a:lnTo>
                  <a:lnTo>
                    <a:pt x="251" y="32"/>
                  </a:lnTo>
                  <a:lnTo>
                    <a:pt x="211" y="17"/>
                  </a:lnTo>
                  <a:lnTo>
                    <a:pt x="188" y="0"/>
                  </a:lnTo>
                  <a:lnTo>
                    <a:pt x="136" y="37"/>
                  </a:lnTo>
                  <a:lnTo>
                    <a:pt x="104" y="68"/>
                  </a:lnTo>
                  <a:lnTo>
                    <a:pt x="73" y="107"/>
                  </a:lnTo>
                  <a:lnTo>
                    <a:pt x="27" y="130"/>
                  </a:lnTo>
                  <a:lnTo>
                    <a:pt x="18" y="172"/>
                  </a:lnTo>
                  <a:lnTo>
                    <a:pt x="0" y="240"/>
                  </a:lnTo>
                  <a:lnTo>
                    <a:pt x="0" y="342"/>
                  </a:lnTo>
                  <a:lnTo>
                    <a:pt x="5" y="450"/>
                  </a:lnTo>
                  <a:lnTo>
                    <a:pt x="8" y="573"/>
                  </a:lnTo>
                  <a:lnTo>
                    <a:pt x="31" y="698"/>
                  </a:lnTo>
                  <a:lnTo>
                    <a:pt x="58" y="830"/>
                  </a:lnTo>
                  <a:lnTo>
                    <a:pt x="73" y="941"/>
                  </a:lnTo>
                  <a:lnTo>
                    <a:pt x="95" y="1022"/>
                  </a:lnTo>
                  <a:lnTo>
                    <a:pt x="90" y="1095"/>
                  </a:lnTo>
                  <a:lnTo>
                    <a:pt x="99" y="1135"/>
                  </a:lnTo>
                  <a:lnTo>
                    <a:pt x="131" y="1166"/>
                  </a:lnTo>
                  <a:lnTo>
                    <a:pt x="171" y="1193"/>
                  </a:lnTo>
                  <a:lnTo>
                    <a:pt x="225" y="1198"/>
                  </a:lnTo>
                  <a:lnTo>
                    <a:pt x="251" y="1185"/>
                  </a:lnTo>
                  <a:lnTo>
                    <a:pt x="288" y="1181"/>
                  </a:lnTo>
                  <a:lnTo>
                    <a:pt x="374" y="1163"/>
                  </a:lnTo>
                  <a:lnTo>
                    <a:pt x="337" y="1118"/>
                  </a:lnTo>
                  <a:lnTo>
                    <a:pt x="297" y="1053"/>
                  </a:lnTo>
                  <a:lnTo>
                    <a:pt x="356" y="1099"/>
                  </a:lnTo>
                  <a:lnTo>
                    <a:pt x="401" y="1140"/>
                  </a:lnTo>
                  <a:lnTo>
                    <a:pt x="433" y="1163"/>
                  </a:lnTo>
                  <a:lnTo>
                    <a:pt x="477" y="1185"/>
                  </a:lnTo>
                  <a:lnTo>
                    <a:pt x="527" y="1185"/>
                  </a:lnTo>
                  <a:lnTo>
                    <a:pt x="575" y="1185"/>
                  </a:lnTo>
                  <a:lnTo>
                    <a:pt x="603" y="1172"/>
                  </a:lnTo>
                  <a:lnTo>
                    <a:pt x="616" y="1158"/>
                  </a:lnTo>
                  <a:lnTo>
                    <a:pt x="553" y="1122"/>
                  </a:lnTo>
                  <a:lnTo>
                    <a:pt x="491" y="1063"/>
                  </a:lnTo>
                  <a:lnTo>
                    <a:pt x="472" y="1036"/>
                  </a:lnTo>
                  <a:lnTo>
                    <a:pt x="523" y="1050"/>
                  </a:lnTo>
                  <a:lnTo>
                    <a:pt x="598" y="1108"/>
                  </a:lnTo>
                  <a:lnTo>
                    <a:pt x="630" y="1135"/>
                  </a:lnTo>
                  <a:lnTo>
                    <a:pt x="702" y="1140"/>
                  </a:lnTo>
                  <a:lnTo>
                    <a:pt x="725" y="1126"/>
                  </a:lnTo>
                  <a:lnTo>
                    <a:pt x="725" y="1095"/>
                  </a:lnTo>
                  <a:lnTo>
                    <a:pt x="725" y="1005"/>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85" name="Freeform 178"/>
            <p:cNvSpPr>
              <a:spLocks/>
            </p:cNvSpPr>
            <p:nvPr/>
          </p:nvSpPr>
          <p:spPr bwMode="auto">
            <a:xfrm>
              <a:off x="176" y="1968"/>
              <a:ext cx="43" cy="110"/>
            </a:xfrm>
            <a:custGeom>
              <a:avLst/>
              <a:gdLst>
                <a:gd name="T0" fmla="*/ 0 w 211"/>
                <a:gd name="T1" fmla="*/ 0 h 553"/>
                <a:gd name="T2" fmla="*/ 0 w 211"/>
                <a:gd name="T3" fmla="*/ 0 h 553"/>
                <a:gd name="T4" fmla="*/ 0 w 211"/>
                <a:gd name="T5" fmla="*/ 0 h 553"/>
                <a:gd name="T6" fmla="*/ 0 w 211"/>
                <a:gd name="T7" fmla="*/ 0 h 553"/>
                <a:gd name="T8" fmla="*/ 0 w 211"/>
                <a:gd name="T9" fmla="*/ 0 h 553"/>
                <a:gd name="T10" fmla="*/ 0 w 211"/>
                <a:gd name="T11" fmla="*/ 0 h 553"/>
                <a:gd name="T12" fmla="*/ 0 w 211"/>
                <a:gd name="T13" fmla="*/ 0 h 553"/>
                <a:gd name="T14" fmla="*/ 0 w 211"/>
                <a:gd name="T15" fmla="*/ 0 h 553"/>
                <a:gd name="T16" fmla="*/ 0 w 211"/>
                <a:gd name="T17" fmla="*/ 0 h 553"/>
                <a:gd name="T18" fmla="*/ 0 w 211"/>
                <a:gd name="T19" fmla="*/ 0 h 553"/>
                <a:gd name="T20" fmla="*/ 0 w 211"/>
                <a:gd name="T21" fmla="*/ 0 h 553"/>
                <a:gd name="T22" fmla="*/ 0 w 211"/>
                <a:gd name="T23" fmla="*/ 0 h 553"/>
                <a:gd name="T24" fmla="*/ 0 w 211"/>
                <a:gd name="T25" fmla="*/ 0 h 553"/>
                <a:gd name="T26" fmla="*/ 0 w 211"/>
                <a:gd name="T27" fmla="*/ 0 h 553"/>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11" h="553">
                  <a:moveTo>
                    <a:pt x="211" y="553"/>
                  </a:moveTo>
                  <a:lnTo>
                    <a:pt x="173" y="535"/>
                  </a:lnTo>
                  <a:lnTo>
                    <a:pt x="134" y="490"/>
                  </a:lnTo>
                  <a:lnTo>
                    <a:pt x="99" y="410"/>
                  </a:lnTo>
                  <a:lnTo>
                    <a:pt x="81" y="342"/>
                  </a:lnTo>
                  <a:lnTo>
                    <a:pt x="53" y="265"/>
                  </a:lnTo>
                  <a:lnTo>
                    <a:pt x="41" y="192"/>
                  </a:lnTo>
                  <a:lnTo>
                    <a:pt x="19" y="81"/>
                  </a:lnTo>
                  <a:lnTo>
                    <a:pt x="0" y="0"/>
                  </a:lnTo>
                  <a:lnTo>
                    <a:pt x="45" y="162"/>
                  </a:lnTo>
                  <a:lnTo>
                    <a:pt x="81" y="287"/>
                  </a:lnTo>
                  <a:lnTo>
                    <a:pt x="121" y="373"/>
                  </a:lnTo>
                  <a:lnTo>
                    <a:pt x="183" y="463"/>
                  </a:lnTo>
                  <a:lnTo>
                    <a:pt x="211" y="553"/>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86" name="Freeform 179"/>
            <p:cNvSpPr>
              <a:spLocks/>
            </p:cNvSpPr>
            <p:nvPr/>
          </p:nvSpPr>
          <p:spPr bwMode="auto">
            <a:xfrm>
              <a:off x="220" y="1878"/>
              <a:ext cx="167" cy="167"/>
            </a:xfrm>
            <a:custGeom>
              <a:avLst/>
              <a:gdLst>
                <a:gd name="T0" fmla="*/ 0 w 838"/>
                <a:gd name="T1" fmla="*/ 0 h 832"/>
                <a:gd name="T2" fmla="*/ 0 w 838"/>
                <a:gd name="T3" fmla="*/ 0 h 832"/>
                <a:gd name="T4" fmla="*/ 0 w 838"/>
                <a:gd name="T5" fmla="*/ 0 h 832"/>
                <a:gd name="T6" fmla="*/ 0 w 838"/>
                <a:gd name="T7" fmla="*/ 0 h 832"/>
                <a:gd name="T8" fmla="*/ 0 w 838"/>
                <a:gd name="T9" fmla="*/ 0 h 832"/>
                <a:gd name="T10" fmla="*/ 0 w 838"/>
                <a:gd name="T11" fmla="*/ 0 h 832"/>
                <a:gd name="T12" fmla="*/ 0 w 838"/>
                <a:gd name="T13" fmla="*/ 0 h 832"/>
                <a:gd name="T14" fmla="*/ 0 w 838"/>
                <a:gd name="T15" fmla="*/ 0 h 832"/>
                <a:gd name="T16" fmla="*/ 0 w 838"/>
                <a:gd name="T17" fmla="*/ 0 h 832"/>
                <a:gd name="T18" fmla="*/ 0 w 838"/>
                <a:gd name="T19" fmla="*/ 0 h 832"/>
                <a:gd name="T20" fmla="*/ 0 w 838"/>
                <a:gd name="T21" fmla="*/ 0 h 832"/>
                <a:gd name="T22" fmla="*/ 0 w 838"/>
                <a:gd name="T23" fmla="*/ 0 h 832"/>
                <a:gd name="T24" fmla="*/ 0 w 838"/>
                <a:gd name="T25" fmla="*/ 0 h 832"/>
                <a:gd name="T26" fmla="*/ 0 w 838"/>
                <a:gd name="T27" fmla="*/ 0 h 832"/>
                <a:gd name="T28" fmla="*/ 0 w 838"/>
                <a:gd name="T29" fmla="*/ 0 h 832"/>
                <a:gd name="T30" fmla="*/ 0 w 838"/>
                <a:gd name="T31" fmla="*/ 0 h 832"/>
                <a:gd name="T32" fmla="*/ 0 w 838"/>
                <a:gd name="T33" fmla="*/ 0 h 832"/>
                <a:gd name="T34" fmla="*/ 0 w 838"/>
                <a:gd name="T35" fmla="*/ 0 h 832"/>
                <a:gd name="T36" fmla="*/ 0 w 838"/>
                <a:gd name="T37" fmla="*/ 0 h 832"/>
                <a:gd name="T38" fmla="*/ 0 w 838"/>
                <a:gd name="T39" fmla="*/ 0 h 832"/>
                <a:gd name="T40" fmla="*/ 0 w 838"/>
                <a:gd name="T41" fmla="*/ 0 h 832"/>
                <a:gd name="T42" fmla="*/ 0 w 838"/>
                <a:gd name="T43" fmla="*/ 0 h 832"/>
                <a:gd name="T44" fmla="*/ 0 w 838"/>
                <a:gd name="T45" fmla="*/ 0 h 832"/>
                <a:gd name="T46" fmla="*/ 0 w 838"/>
                <a:gd name="T47" fmla="*/ 0 h 832"/>
                <a:gd name="T48" fmla="*/ 0 w 838"/>
                <a:gd name="T49" fmla="*/ 0 h 832"/>
                <a:gd name="T50" fmla="*/ 0 w 838"/>
                <a:gd name="T51" fmla="*/ 0 h 832"/>
                <a:gd name="T52" fmla="*/ 0 w 838"/>
                <a:gd name="T53" fmla="*/ 0 h 832"/>
                <a:gd name="T54" fmla="*/ 0 w 838"/>
                <a:gd name="T55" fmla="*/ 0 h 832"/>
                <a:gd name="T56" fmla="*/ 0 w 838"/>
                <a:gd name="T57" fmla="*/ 0 h 832"/>
                <a:gd name="T58" fmla="*/ 0 w 838"/>
                <a:gd name="T59" fmla="*/ 0 h 832"/>
                <a:gd name="T60" fmla="*/ 0 w 838"/>
                <a:gd name="T61" fmla="*/ 0 h 832"/>
                <a:gd name="T62" fmla="*/ 0 w 838"/>
                <a:gd name="T63" fmla="*/ 0 h 832"/>
                <a:gd name="T64" fmla="*/ 0 w 838"/>
                <a:gd name="T65" fmla="*/ 0 h 832"/>
                <a:gd name="T66" fmla="*/ 0 w 838"/>
                <a:gd name="T67" fmla="*/ 0 h 832"/>
                <a:gd name="T68" fmla="*/ 0 w 838"/>
                <a:gd name="T69" fmla="*/ 0 h 832"/>
                <a:gd name="T70" fmla="*/ 0 w 838"/>
                <a:gd name="T71" fmla="*/ 0 h 832"/>
                <a:gd name="T72" fmla="*/ 0 w 838"/>
                <a:gd name="T73" fmla="*/ 0 h 832"/>
                <a:gd name="T74" fmla="*/ 0 w 838"/>
                <a:gd name="T75" fmla="*/ 0 h 832"/>
                <a:gd name="T76" fmla="*/ 0 w 838"/>
                <a:gd name="T77" fmla="*/ 0 h 832"/>
                <a:gd name="T78" fmla="*/ 0 w 838"/>
                <a:gd name="T79" fmla="*/ 0 h 832"/>
                <a:gd name="T80" fmla="*/ 0 w 838"/>
                <a:gd name="T81" fmla="*/ 0 h 832"/>
                <a:gd name="T82" fmla="*/ 0 w 838"/>
                <a:gd name="T83" fmla="*/ 0 h 832"/>
                <a:gd name="T84" fmla="*/ 0 w 838"/>
                <a:gd name="T85" fmla="*/ 0 h 832"/>
                <a:gd name="T86" fmla="*/ 0 w 838"/>
                <a:gd name="T87" fmla="*/ 0 h 832"/>
                <a:gd name="T88" fmla="*/ 0 w 838"/>
                <a:gd name="T89" fmla="*/ 0 h 832"/>
                <a:gd name="T90" fmla="*/ 0 w 838"/>
                <a:gd name="T91" fmla="*/ 0 h 832"/>
                <a:gd name="T92" fmla="*/ 0 w 838"/>
                <a:gd name="T93" fmla="*/ 0 h 832"/>
                <a:gd name="T94" fmla="*/ 0 w 838"/>
                <a:gd name="T95" fmla="*/ 0 h 832"/>
                <a:gd name="T96" fmla="*/ 0 w 838"/>
                <a:gd name="T97" fmla="*/ 0 h 832"/>
                <a:gd name="T98" fmla="*/ 0 w 838"/>
                <a:gd name="T99" fmla="*/ 0 h 832"/>
                <a:gd name="T100" fmla="*/ 0 w 838"/>
                <a:gd name="T101" fmla="*/ 0 h 832"/>
                <a:gd name="T102" fmla="*/ 0 w 838"/>
                <a:gd name="T103" fmla="*/ 0 h 832"/>
                <a:gd name="T104" fmla="*/ 0 w 838"/>
                <a:gd name="T105" fmla="*/ 0 h 832"/>
                <a:gd name="T106" fmla="*/ 0 w 838"/>
                <a:gd name="T107" fmla="*/ 0 h 832"/>
                <a:gd name="T108" fmla="*/ 0 w 838"/>
                <a:gd name="T109" fmla="*/ 0 h 832"/>
                <a:gd name="T110" fmla="*/ 0 w 838"/>
                <a:gd name="T111" fmla="*/ 0 h 832"/>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838" h="832">
                  <a:moveTo>
                    <a:pt x="155" y="0"/>
                  </a:moveTo>
                  <a:lnTo>
                    <a:pt x="253" y="30"/>
                  </a:lnTo>
                  <a:lnTo>
                    <a:pt x="298" y="70"/>
                  </a:lnTo>
                  <a:lnTo>
                    <a:pt x="326" y="153"/>
                  </a:lnTo>
                  <a:lnTo>
                    <a:pt x="326" y="228"/>
                  </a:lnTo>
                  <a:lnTo>
                    <a:pt x="311" y="272"/>
                  </a:lnTo>
                  <a:lnTo>
                    <a:pt x="320" y="350"/>
                  </a:lnTo>
                  <a:lnTo>
                    <a:pt x="320" y="408"/>
                  </a:lnTo>
                  <a:lnTo>
                    <a:pt x="306" y="423"/>
                  </a:lnTo>
                  <a:lnTo>
                    <a:pt x="320" y="445"/>
                  </a:lnTo>
                  <a:lnTo>
                    <a:pt x="329" y="467"/>
                  </a:lnTo>
                  <a:lnTo>
                    <a:pt x="311" y="490"/>
                  </a:lnTo>
                  <a:lnTo>
                    <a:pt x="311" y="513"/>
                  </a:lnTo>
                  <a:lnTo>
                    <a:pt x="347" y="521"/>
                  </a:lnTo>
                  <a:lnTo>
                    <a:pt x="343" y="544"/>
                  </a:lnTo>
                  <a:lnTo>
                    <a:pt x="378" y="557"/>
                  </a:lnTo>
                  <a:lnTo>
                    <a:pt x="411" y="548"/>
                  </a:lnTo>
                  <a:lnTo>
                    <a:pt x="433" y="557"/>
                  </a:lnTo>
                  <a:lnTo>
                    <a:pt x="532" y="571"/>
                  </a:lnTo>
                  <a:lnTo>
                    <a:pt x="622" y="567"/>
                  </a:lnTo>
                  <a:lnTo>
                    <a:pt x="679" y="571"/>
                  </a:lnTo>
                  <a:lnTo>
                    <a:pt x="717" y="594"/>
                  </a:lnTo>
                  <a:lnTo>
                    <a:pt x="807" y="594"/>
                  </a:lnTo>
                  <a:lnTo>
                    <a:pt x="838" y="625"/>
                  </a:lnTo>
                  <a:lnTo>
                    <a:pt x="838" y="660"/>
                  </a:lnTo>
                  <a:lnTo>
                    <a:pt x="833" y="719"/>
                  </a:lnTo>
                  <a:lnTo>
                    <a:pt x="762" y="738"/>
                  </a:lnTo>
                  <a:lnTo>
                    <a:pt x="762" y="700"/>
                  </a:lnTo>
                  <a:lnTo>
                    <a:pt x="757" y="669"/>
                  </a:lnTo>
                  <a:lnTo>
                    <a:pt x="743" y="656"/>
                  </a:lnTo>
                  <a:lnTo>
                    <a:pt x="739" y="692"/>
                  </a:lnTo>
                  <a:lnTo>
                    <a:pt x="734" y="738"/>
                  </a:lnTo>
                  <a:lnTo>
                    <a:pt x="717" y="765"/>
                  </a:lnTo>
                  <a:lnTo>
                    <a:pt x="685" y="800"/>
                  </a:lnTo>
                  <a:lnTo>
                    <a:pt x="610" y="818"/>
                  </a:lnTo>
                  <a:lnTo>
                    <a:pt x="550" y="828"/>
                  </a:lnTo>
                  <a:lnTo>
                    <a:pt x="482" y="832"/>
                  </a:lnTo>
                  <a:lnTo>
                    <a:pt x="569" y="782"/>
                  </a:lnTo>
                  <a:lnTo>
                    <a:pt x="627" y="738"/>
                  </a:lnTo>
                  <a:lnTo>
                    <a:pt x="639" y="700"/>
                  </a:lnTo>
                  <a:lnTo>
                    <a:pt x="631" y="669"/>
                  </a:lnTo>
                  <a:lnTo>
                    <a:pt x="582" y="665"/>
                  </a:lnTo>
                  <a:lnTo>
                    <a:pt x="564" y="700"/>
                  </a:lnTo>
                  <a:lnTo>
                    <a:pt x="550" y="742"/>
                  </a:lnTo>
                  <a:lnTo>
                    <a:pt x="505" y="787"/>
                  </a:lnTo>
                  <a:lnTo>
                    <a:pt x="456" y="823"/>
                  </a:lnTo>
                  <a:lnTo>
                    <a:pt x="406" y="828"/>
                  </a:lnTo>
                  <a:lnTo>
                    <a:pt x="329" y="823"/>
                  </a:lnTo>
                  <a:lnTo>
                    <a:pt x="411" y="759"/>
                  </a:lnTo>
                  <a:lnTo>
                    <a:pt x="469" y="727"/>
                  </a:lnTo>
                  <a:lnTo>
                    <a:pt x="514" y="692"/>
                  </a:lnTo>
                  <a:lnTo>
                    <a:pt x="528" y="665"/>
                  </a:lnTo>
                  <a:lnTo>
                    <a:pt x="524" y="637"/>
                  </a:lnTo>
                  <a:lnTo>
                    <a:pt x="497" y="633"/>
                  </a:lnTo>
                  <a:lnTo>
                    <a:pt x="465" y="660"/>
                  </a:lnTo>
                  <a:lnTo>
                    <a:pt x="447" y="697"/>
                  </a:lnTo>
                  <a:lnTo>
                    <a:pt x="406" y="742"/>
                  </a:lnTo>
                  <a:lnTo>
                    <a:pt x="356" y="765"/>
                  </a:lnTo>
                  <a:lnTo>
                    <a:pt x="320" y="787"/>
                  </a:lnTo>
                  <a:lnTo>
                    <a:pt x="280" y="805"/>
                  </a:lnTo>
                  <a:lnTo>
                    <a:pt x="234" y="813"/>
                  </a:lnTo>
                  <a:lnTo>
                    <a:pt x="181" y="813"/>
                  </a:lnTo>
                  <a:lnTo>
                    <a:pt x="129" y="804"/>
                  </a:lnTo>
                  <a:lnTo>
                    <a:pt x="244" y="765"/>
                  </a:lnTo>
                  <a:lnTo>
                    <a:pt x="288" y="742"/>
                  </a:lnTo>
                  <a:lnTo>
                    <a:pt x="320" y="700"/>
                  </a:lnTo>
                  <a:lnTo>
                    <a:pt x="326" y="665"/>
                  </a:lnTo>
                  <a:lnTo>
                    <a:pt x="298" y="665"/>
                  </a:lnTo>
                  <a:lnTo>
                    <a:pt x="285" y="697"/>
                  </a:lnTo>
                  <a:lnTo>
                    <a:pt x="262" y="723"/>
                  </a:lnTo>
                  <a:lnTo>
                    <a:pt x="225" y="751"/>
                  </a:lnTo>
                  <a:lnTo>
                    <a:pt x="185" y="779"/>
                  </a:lnTo>
                  <a:lnTo>
                    <a:pt x="132" y="802"/>
                  </a:lnTo>
                  <a:lnTo>
                    <a:pt x="91" y="787"/>
                  </a:lnTo>
                  <a:lnTo>
                    <a:pt x="72" y="765"/>
                  </a:lnTo>
                  <a:lnTo>
                    <a:pt x="42" y="709"/>
                  </a:lnTo>
                  <a:lnTo>
                    <a:pt x="100" y="697"/>
                  </a:lnTo>
                  <a:lnTo>
                    <a:pt x="212" y="683"/>
                  </a:lnTo>
                  <a:lnTo>
                    <a:pt x="280" y="652"/>
                  </a:lnTo>
                  <a:lnTo>
                    <a:pt x="315" y="621"/>
                  </a:lnTo>
                  <a:lnTo>
                    <a:pt x="329" y="585"/>
                  </a:lnTo>
                  <a:lnTo>
                    <a:pt x="334" y="567"/>
                  </a:lnTo>
                  <a:lnTo>
                    <a:pt x="315" y="567"/>
                  </a:lnTo>
                  <a:lnTo>
                    <a:pt x="293" y="594"/>
                  </a:lnTo>
                  <a:lnTo>
                    <a:pt x="257" y="642"/>
                  </a:lnTo>
                  <a:lnTo>
                    <a:pt x="176" y="669"/>
                  </a:lnTo>
                  <a:lnTo>
                    <a:pt x="100" y="693"/>
                  </a:lnTo>
                  <a:lnTo>
                    <a:pt x="42" y="709"/>
                  </a:lnTo>
                  <a:lnTo>
                    <a:pt x="19" y="616"/>
                  </a:lnTo>
                  <a:lnTo>
                    <a:pt x="14" y="548"/>
                  </a:lnTo>
                  <a:lnTo>
                    <a:pt x="14" y="489"/>
                  </a:lnTo>
                  <a:lnTo>
                    <a:pt x="91" y="530"/>
                  </a:lnTo>
                  <a:lnTo>
                    <a:pt x="181" y="548"/>
                  </a:lnTo>
                  <a:lnTo>
                    <a:pt x="253" y="544"/>
                  </a:lnTo>
                  <a:lnTo>
                    <a:pt x="271" y="536"/>
                  </a:lnTo>
                  <a:lnTo>
                    <a:pt x="280" y="513"/>
                  </a:lnTo>
                  <a:lnTo>
                    <a:pt x="239" y="513"/>
                  </a:lnTo>
                  <a:lnTo>
                    <a:pt x="196" y="526"/>
                  </a:lnTo>
                  <a:lnTo>
                    <a:pt x="88" y="530"/>
                  </a:lnTo>
                  <a:lnTo>
                    <a:pt x="14" y="490"/>
                  </a:lnTo>
                  <a:lnTo>
                    <a:pt x="10" y="405"/>
                  </a:lnTo>
                  <a:lnTo>
                    <a:pt x="5" y="345"/>
                  </a:lnTo>
                  <a:lnTo>
                    <a:pt x="0" y="287"/>
                  </a:lnTo>
                  <a:lnTo>
                    <a:pt x="10" y="188"/>
                  </a:lnTo>
                  <a:lnTo>
                    <a:pt x="32" y="153"/>
                  </a:lnTo>
                  <a:lnTo>
                    <a:pt x="100" y="108"/>
                  </a:lnTo>
                  <a:lnTo>
                    <a:pt x="78" y="113"/>
                  </a:lnTo>
                  <a:lnTo>
                    <a:pt x="10" y="143"/>
                  </a:lnTo>
                  <a:lnTo>
                    <a:pt x="37" y="81"/>
                  </a:lnTo>
                  <a:lnTo>
                    <a:pt x="60" y="48"/>
                  </a:lnTo>
                  <a:lnTo>
                    <a:pt x="78" y="26"/>
                  </a:lnTo>
                  <a:lnTo>
                    <a:pt x="155"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87" name="Freeform 180"/>
            <p:cNvSpPr>
              <a:spLocks/>
            </p:cNvSpPr>
            <p:nvPr/>
          </p:nvSpPr>
          <p:spPr bwMode="auto">
            <a:xfrm>
              <a:off x="231" y="1940"/>
              <a:ext cx="42" cy="38"/>
            </a:xfrm>
            <a:custGeom>
              <a:avLst/>
              <a:gdLst>
                <a:gd name="T0" fmla="*/ 0 w 209"/>
                <a:gd name="T1" fmla="*/ 0 h 187"/>
                <a:gd name="T2" fmla="*/ 0 w 209"/>
                <a:gd name="T3" fmla="*/ 0 h 187"/>
                <a:gd name="T4" fmla="*/ 0 w 209"/>
                <a:gd name="T5" fmla="*/ 0 h 187"/>
                <a:gd name="T6" fmla="*/ 0 w 209"/>
                <a:gd name="T7" fmla="*/ 0 h 187"/>
                <a:gd name="T8" fmla="*/ 0 w 209"/>
                <a:gd name="T9" fmla="*/ 0 h 187"/>
                <a:gd name="T10" fmla="*/ 0 w 209"/>
                <a:gd name="T11" fmla="*/ 0 h 187"/>
                <a:gd name="T12" fmla="*/ 0 w 209"/>
                <a:gd name="T13" fmla="*/ 0 h 187"/>
                <a:gd name="T14" fmla="*/ 0 w 209"/>
                <a:gd name="T15" fmla="*/ 0 h 187"/>
                <a:gd name="T16" fmla="*/ 0 w 209"/>
                <a:gd name="T17" fmla="*/ 0 h 187"/>
                <a:gd name="T18" fmla="*/ 0 w 209"/>
                <a:gd name="T19" fmla="*/ 0 h 187"/>
                <a:gd name="T20" fmla="*/ 0 w 209"/>
                <a:gd name="T21" fmla="*/ 0 h 187"/>
                <a:gd name="T22" fmla="*/ 0 w 209"/>
                <a:gd name="T23" fmla="*/ 0 h 187"/>
                <a:gd name="T24" fmla="*/ 0 w 209"/>
                <a:gd name="T25" fmla="*/ 0 h 187"/>
                <a:gd name="T26" fmla="*/ 0 w 209"/>
                <a:gd name="T27" fmla="*/ 0 h 187"/>
                <a:gd name="T28" fmla="*/ 0 w 209"/>
                <a:gd name="T29" fmla="*/ 0 h 187"/>
                <a:gd name="T30" fmla="*/ 0 w 209"/>
                <a:gd name="T31" fmla="*/ 0 h 187"/>
                <a:gd name="T32" fmla="*/ 0 w 209"/>
                <a:gd name="T33" fmla="*/ 0 h 187"/>
                <a:gd name="T34" fmla="*/ 0 w 209"/>
                <a:gd name="T35" fmla="*/ 0 h 187"/>
                <a:gd name="T36" fmla="*/ 0 w 209"/>
                <a:gd name="T37" fmla="*/ 0 h 187"/>
                <a:gd name="T38" fmla="*/ 0 w 209"/>
                <a:gd name="T39" fmla="*/ 0 h 187"/>
                <a:gd name="T40" fmla="*/ 0 w 209"/>
                <a:gd name="T41" fmla="*/ 0 h 187"/>
                <a:gd name="T42" fmla="*/ 0 w 209"/>
                <a:gd name="T43" fmla="*/ 0 h 187"/>
                <a:gd name="T44" fmla="*/ 0 w 209"/>
                <a:gd name="T45" fmla="*/ 0 h 18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209" h="187">
                  <a:moveTo>
                    <a:pt x="209" y="0"/>
                  </a:moveTo>
                  <a:lnTo>
                    <a:pt x="209" y="15"/>
                  </a:lnTo>
                  <a:lnTo>
                    <a:pt x="182" y="51"/>
                  </a:lnTo>
                  <a:lnTo>
                    <a:pt x="157" y="71"/>
                  </a:lnTo>
                  <a:lnTo>
                    <a:pt x="100" y="113"/>
                  </a:lnTo>
                  <a:lnTo>
                    <a:pt x="77" y="130"/>
                  </a:lnTo>
                  <a:lnTo>
                    <a:pt x="25" y="170"/>
                  </a:lnTo>
                  <a:lnTo>
                    <a:pt x="82" y="152"/>
                  </a:lnTo>
                  <a:lnTo>
                    <a:pt x="140" y="135"/>
                  </a:lnTo>
                  <a:lnTo>
                    <a:pt x="198" y="130"/>
                  </a:lnTo>
                  <a:lnTo>
                    <a:pt x="194" y="147"/>
                  </a:lnTo>
                  <a:lnTo>
                    <a:pt x="100" y="164"/>
                  </a:lnTo>
                  <a:lnTo>
                    <a:pt x="52" y="184"/>
                  </a:lnTo>
                  <a:lnTo>
                    <a:pt x="25" y="187"/>
                  </a:lnTo>
                  <a:lnTo>
                    <a:pt x="2" y="180"/>
                  </a:lnTo>
                  <a:lnTo>
                    <a:pt x="0" y="158"/>
                  </a:lnTo>
                  <a:lnTo>
                    <a:pt x="18" y="141"/>
                  </a:lnTo>
                  <a:lnTo>
                    <a:pt x="44" y="116"/>
                  </a:lnTo>
                  <a:lnTo>
                    <a:pt x="75" y="80"/>
                  </a:lnTo>
                  <a:lnTo>
                    <a:pt x="107" y="40"/>
                  </a:lnTo>
                  <a:lnTo>
                    <a:pt x="144" y="12"/>
                  </a:lnTo>
                  <a:lnTo>
                    <a:pt x="184" y="2"/>
                  </a:lnTo>
                  <a:lnTo>
                    <a:pt x="209" y="0"/>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88" name="Freeform 181"/>
            <p:cNvSpPr>
              <a:spLocks/>
            </p:cNvSpPr>
            <p:nvPr/>
          </p:nvSpPr>
          <p:spPr bwMode="auto">
            <a:xfrm>
              <a:off x="232" y="1909"/>
              <a:ext cx="39" cy="49"/>
            </a:xfrm>
            <a:custGeom>
              <a:avLst/>
              <a:gdLst>
                <a:gd name="T0" fmla="*/ 0 w 192"/>
                <a:gd name="T1" fmla="*/ 0 h 246"/>
                <a:gd name="T2" fmla="*/ 0 w 192"/>
                <a:gd name="T3" fmla="*/ 0 h 246"/>
                <a:gd name="T4" fmla="*/ 0 w 192"/>
                <a:gd name="T5" fmla="*/ 0 h 246"/>
                <a:gd name="T6" fmla="*/ 0 w 192"/>
                <a:gd name="T7" fmla="*/ 0 h 246"/>
                <a:gd name="T8" fmla="*/ 0 w 192"/>
                <a:gd name="T9" fmla="*/ 0 h 246"/>
                <a:gd name="T10" fmla="*/ 0 w 192"/>
                <a:gd name="T11" fmla="*/ 0 h 246"/>
                <a:gd name="T12" fmla="*/ 0 w 192"/>
                <a:gd name="T13" fmla="*/ 0 h 246"/>
                <a:gd name="T14" fmla="*/ 0 w 192"/>
                <a:gd name="T15" fmla="*/ 0 h 246"/>
                <a:gd name="T16" fmla="*/ 0 w 192"/>
                <a:gd name="T17" fmla="*/ 0 h 246"/>
                <a:gd name="T18" fmla="*/ 0 w 192"/>
                <a:gd name="T19" fmla="*/ 0 h 246"/>
                <a:gd name="T20" fmla="*/ 0 w 192"/>
                <a:gd name="T21" fmla="*/ 0 h 246"/>
                <a:gd name="T22" fmla="*/ 0 w 192"/>
                <a:gd name="T23" fmla="*/ 0 h 246"/>
                <a:gd name="T24" fmla="*/ 0 w 192"/>
                <a:gd name="T25" fmla="*/ 0 h 246"/>
                <a:gd name="T26" fmla="*/ 0 w 192"/>
                <a:gd name="T27" fmla="*/ 0 h 246"/>
                <a:gd name="T28" fmla="*/ 0 w 192"/>
                <a:gd name="T29" fmla="*/ 0 h 246"/>
                <a:gd name="T30" fmla="*/ 0 w 192"/>
                <a:gd name="T31" fmla="*/ 0 h 246"/>
                <a:gd name="T32" fmla="*/ 0 w 192"/>
                <a:gd name="T33" fmla="*/ 0 h 24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92" h="246">
                  <a:moveTo>
                    <a:pt x="156" y="0"/>
                  </a:moveTo>
                  <a:lnTo>
                    <a:pt x="183" y="4"/>
                  </a:lnTo>
                  <a:lnTo>
                    <a:pt x="192" y="27"/>
                  </a:lnTo>
                  <a:lnTo>
                    <a:pt x="190" y="46"/>
                  </a:lnTo>
                  <a:lnTo>
                    <a:pt x="174" y="71"/>
                  </a:lnTo>
                  <a:lnTo>
                    <a:pt x="152" y="78"/>
                  </a:lnTo>
                  <a:lnTo>
                    <a:pt x="110" y="106"/>
                  </a:lnTo>
                  <a:lnTo>
                    <a:pt x="69" y="140"/>
                  </a:lnTo>
                  <a:lnTo>
                    <a:pt x="41" y="184"/>
                  </a:lnTo>
                  <a:lnTo>
                    <a:pt x="8" y="231"/>
                  </a:lnTo>
                  <a:lnTo>
                    <a:pt x="0" y="246"/>
                  </a:lnTo>
                  <a:lnTo>
                    <a:pt x="8" y="190"/>
                  </a:lnTo>
                  <a:lnTo>
                    <a:pt x="16" y="141"/>
                  </a:lnTo>
                  <a:lnTo>
                    <a:pt x="31" y="99"/>
                  </a:lnTo>
                  <a:lnTo>
                    <a:pt x="57" y="60"/>
                  </a:lnTo>
                  <a:lnTo>
                    <a:pt x="128" y="6"/>
                  </a:lnTo>
                  <a:lnTo>
                    <a:pt x="156" y="0"/>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89" name="Freeform 182"/>
            <p:cNvSpPr>
              <a:spLocks/>
            </p:cNvSpPr>
            <p:nvPr/>
          </p:nvSpPr>
          <p:spPr bwMode="auto">
            <a:xfrm>
              <a:off x="237" y="1860"/>
              <a:ext cx="41" cy="29"/>
            </a:xfrm>
            <a:custGeom>
              <a:avLst/>
              <a:gdLst>
                <a:gd name="T0" fmla="*/ 0 w 204"/>
                <a:gd name="T1" fmla="*/ 0 h 141"/>
                <a:gd name="T2" fmla="*/ 0 w 204"/>
                <a:gd name="T3" fmla="*/ 0 h 141"/>
                <a:gd name="T4" fmla="*/ 0 w 204"/>
                <a:gd name="T5" fmla="*/ 0 h 141"/>
                <a:gd name="T6" fmla="*/ 0 w 204"/>
                <a:gd name="T7" fmla="*/ 0 h 141"/>
                <a:gd name="T8" fmla="*/ 0 w 204"/>
                <a:gd name="T9" fmla="*/ 0 h 141"/>
                <a:gd name="T10" fmla="*/ 0 w 204"/>
                <a:gd name="T11" fmla="*/ 0 h 141"/>
                <a:gd name="T12" fmla="*/ 0 w 204"/>
                <a:gd name="T13" fmla="*/ 0 h 141"/>
                <a:gd name="T14" fmla="*/ 0 w 204"/>
                <a:gd name="T15" fmla="*/ 0 h 141"/>
                <a:gd name="T16" fmla="*/ 0 w 204"/>
                <a:gd name="T17" fmla="*/ 0 h 141"/>
                <a:gd name="T18" fmla="*/ 0 w 204"/>
                <a:gd name="T19" fmla="*/ 0 h 1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4" h="141">
                  <a:moveTo>
                    <a:pt x="204" y="141"/>
                  </a:moveTo>
                  <a:lnTo>
                    <a:pt x="169" y="110"/>
                  </a:lnTo>
                  <a:lnTo>
                    <a:pt x="111" y="89"/>
                  </a:lnTo>
                  <a:lnTo>
                    <a:pt x="71" y="78"/>
                  </a:lnTo>
                  <a:lnTo>
                    <a:pt x="0" y="0"/>
                  </a:lnTo>
                  <a:lnTo>
                    <a:pt x="53" y="30"/>
                  </a:lnTo>
                  <a:lnTo>
                    <a:pt x="103" y="51"/>
                  </a:lnTo>
                  <a:lnTo>
                    <a:pt x="138" y="69"/>
                  </a:lnTo>
                  <a:lnTo>
                    <a:pt x="155" y="89"/>
                  </a:lnTo>
                  <a:lnTo>
                    <a:pt x="204" y="141"/>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90" name="Freeform 183"/>
            <p:cNvSpPr>
              <a:spLocks/>
            </p:cNvSpPr>
            <p:nvPr/>
          </p:nvSpPr>
          <p:spPr bwMode="auto">
            <a:xfrm>
              <a:off x="286" y="1913"/>
              <a:ext cx="23" cy="73"/>
            </a:xfrm>
            <a:custGeom>
              <a:avLst/>
              <a:gdLst>
                <a:gd name="T0" fmla="*/ 0 w 115"/>
                <a:gd name="T1" fmla="*/ 0 h 368"/>
                <a:gd name="T2" fmla="*/ 0 w 115"/>
                <a:gd name="T3" fmla="*/ 0 h 368"/>
                <a:gd name="T4" fmla="*/ 0 w 115"/>
                <a:gd name="T5" fmla="*/ 0 h 368"/>
                <a:gd name="T6" fmla="*/ 0 w 115"/>
                <a:gd name="T7" fmla="*/ 0 h 368"/>
                <a:gd name="T8" fmla="*/ 0 w 115"/>
                <a:gd name="T9" fmla="*/ 0 h 368"/>
                <a:gd name="T10" fmla="*/ 0 w 115"/>
                <a:gd name="T11" fmla="*/ 0 h 368"/>
                <a:gd name="T12" fmla="*/ 0 w 115"/>
                <a:gd name="T13" fmla="*/ 0 h 368"/>
                <a:gd name="T14" fmla="*/ 0 w 115"/>
                <a:gd name="T15" fmla="*/ 0 h 368"/>
                <a:gd name="T16" fmla="*/ 0 w 115"/>
                <a:gd name="T17" fmla="*/ 0 h 368"/>
                <a:gd name="T18" fmla="*/ 0 w 115"/>
                <a:gd name="T19" fmla="*/ 0 h 368"/>
                <a:gd name="T20" fmla="*/ 0 w 115"/>
                <a:gd name="T21" fmla="*/ 0 h 368"/>
                <a:gd name="T22" fmla="*/ 0 w 115"/>
                <a:gd name="T23" fmla="*/ 0 h 368"/>
                <a:gd name="T24" fmla="*/ 0 w 115"/>
                <a:gd name="T25" fmla="*/ 0 h 368"/>
                <a:gd name="T26" fmla="*/ 0 w 115"/>
                <a:gd name="T27" fmla="*/ 0 h 368"/>
                <a:gd name="T28" fmla="*/ 0 w 115"/>
                <a:gd name="T29" fmla="*/ 0 h 368"/>
                <a:gd name="T30" fmla="*/ 0 w 115"/>
                <a:gd name="T31" fmla="*/ 0 h 368"/>
                <a:gd name="T32" fmla="*/ 0 w 115"/>
                <a:gd name="T33" fmla="*/ 0 h 368"/>
                <a:gd name="T34" fmla="*/ 0 w 115"/>
                <a:gd name="T35" fmla="*/ 0 h 368"/>
                <a:gd name="T36" fmla="*/ 0 w 115"/>
                <a:gd name="T37" fmla="*/ 0 h 36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15" h="368">
                  <a:moveTo>
                    <a:pt x="115" y="368"/>
                  </a:moveTo>
                  <a:lnTo>
                    <a:pt x="58" y="368"/>
                  </a:lnTo>
                  <a:lnTo>
                    <a:pt x="40" y="364"/>
                  </a:lnTo>
                  <a:lnTo>
                    <a:pt x="40" y="349"/>
                  </a:lnTo>
                  <a:lnTo>
                    <a:pt x="28" y="336"/>
                  </a:lnTo>
                  <a:lnTo>
                    <a:pt x="9" y="323"/>
                  </a:lnTo>
                  <a:lnTo>
                    <a:pt x="19" y="309"/>
                  </a:lnTo>
                  <a:lnTo>
                    <a:pt x="19" y="291"/>
                  </a:lnTo>
                  <a:lnTo>
                    <a:pt x="5" y="269"/>
                  </a:lnTo>
                  <a:lnTo>
                    <a:pt x="5" y="246"/>
                  </a:lnTo>
                  <a:lnTo>
                    <a:pt x="14" y="219"/>
                  </a:lnTo>
                  <a:lnTo>
                    <a:pt x="14" y="161"/>
                  </a:lnTo>
                  <a:lnTo>
                    <a:pt x="0" y="107"/>
                  </a:lnTo>
                  <a:lnTo>
                    <a:pt x="5" y="67"/>
                  </a:lnTo>
                  <a:lnTo>
                    <a:pt x="5" y="0"/>
                  </a:lnTo>
                  <a:lnTo>
                    <a:pt x="40" y="101"/>
                  </a:lnTo>
                  <a:lnTo>
                    <a:pt x="71" y="197"/>
                  </a:lnTo>
                  <a:lnTo>
                    <a:pt x="93" y="300"/>
                  </a:lnTo>
                  <a:lnTo>
                    <a:pt x="115" y="368"/>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91" name="Freeform 184"/>
            <p:cNvSpPr>
              <a:spLocks/>
            </p:cNvSpPr>
            <p:nvPr/>
          </p:nvSpPr>
          <p:spPr bwMode="auto">
            <a:xfrm>
              <a:off x="233" y="1992"/>
              <a:ext cx="41" cy="14"/>
            </a:xfrm>
            <a:custGeom>
              <a:avLst/>
              <a:gdLst>
                <a:gd name="T0" fmla="*/ 0 w 206"/>
                <a:gd name="T1" fmla="*/ 0 h 69"/>
                <a:gd name="T2" fmla="*/ 0 w 206"/>
                <a:gd name="T3" fmla="*/ 0 h 69"/>
                <a:gd name="T4" fmla="*/ 0 w 206"/>
                <a:gd name="T5" fmla="*/ 0 h 69"/>
                <a:gd name="T6" fmla="*/ 0 w 206"/>
                <a:gd name="T7" fmla="*/ 0 h 69"/>
                <a:gd name="T8" fmla="*/ 0 w 206"/>
                <a:gd name="T9" fmla="*/ 0 h 69"/>
                <a:gd name="T10" fmla="*/ 0 w 206"/>
                <a:gd name="T11" fmla="*/ 0 h 69"/>
                <a:gd name="T12" fmla="*/ 0 w 206"/>
                <a:gd name="T13" fmla="*/ 0 h 69"/>
                <a:gd name="T14" fmla="*/ 0 w 206"/>
                <a:gd name="T15" fmla="*/ 0 h 69"/>
                <a:gd name="T16" fmla="*/ 0 w 206"/>
                <a:gd name="T17" fmla="*/ 0 h 69"/>
                <a:gd name="T18" fmla="*/ 0 w 206"/>
                <a:gd name="T19" fmla="*/ 0 h 69"/>
                <a:gd name="T20" fmla="*/ 0 w 206"/>
                <a:gd name="T21" fmla="*/ 0 h 6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06" h="69">
                  <a:moveTo>
                    <a:pt x="42" y="34"/>
                  </a:moveTo>
                  <a:lnTo>
                    <a:pt x="87" y="15"/>
                  </a:lnTo>
                  <a:lnTo>
                    <a:pt x="129" y="3"/>
                  </a:lnTo>
                  <a:lnTo>
                    <a:pt x="184" y="0"/>
                  </a:lnTo>
                  <a:lnTo>
                    <a:pt x="206" y="4"/>
                  </a:lnTo>
                  <a:lnTo>
                    <a:pt x="196" y="26"/>
                  </a:lnTo>
                  <a:lnTo>
                    <a:pt x="174" y="43"/>
                  </a:lnTo>
                  <a:lnTo>
                    <a:pt x="126" y="57"/>
                  </a:lnTo>
                  <a:lnTo>
                    <a:pt x="50" y="69"/>
                  </a:lnTo>
                  <a:lnTo>
                    <a:pt x="0" y="65"/>
                  </a:lnTo>
                  <a:lnTo>
                    <a:pt x="42" y="34"/>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92" name="Freeform 185"/>
            <p:cNvSpPr>
              <a:spLocks/>
            </p:cNvSpPr>
            <p:nvPr/>
          </p:nvSpPr>
          <p:spPr bwMode="auto">
            <a:xfrm>
              <a:off x="284" y="1999"/>
              <a:ext cx="25" cy="31"/>
            </a:xfrm>
            <a:custGeom>
              <a:avLst/>
              <a:gdLst>
                <a:gd name="T0" fmla="*/ 0 w 124"/>
                <a:gd name="T1" fmla="*/ 0 h 154"/>
                <a:gd name="T2" fmla="*/ 0 w 124"/>
                <a:gd name="T3" fmla="*/ 0 h 154"/>
                <a:gd name="T4" fmla="*/ 0 w 124"/>
                <a:gd name="T5" fmla="*/ 0 h 154"/>
                <a:gd name="T6" fmla="*/ 0 w 124"/>
                <a:gd name="T7" fmla="*/ 0 h 154"/>
                <a:gd name="T8" fmla="*/ 0 w 124"/>
                <a:gd name="T9" fmla="*/ 0 h 154"/>
                <a:gd name="T10" fmla="*/ 0 w 124"/>
                <a:gd name="T11" fmla="*/ 0 h 154"/>
                <a:gd name="T12" fmla="*/ 0 w 124"/>
                <a:gd name="T13" fmla="*/ 0 h 154"/>
                <a:gd name="T14" fmla="*/ 0 w 124"/>
                <a:gd name="T15" fmla="*/ 0 h 154"/>
                <a:gd name="T16" fmla="*/ 0 w 124"/>
                <a:gd name="T17" fmla="*/ 0 h 154"/>
                <a:gd name="T18" fmla="*/ 0 w 124"/>
                <a:gd name="T19" fmla="*/ 0 h 154"/>
                <a:gd name="T20" fmla="*/ 0 w 124"/>
                <a:gd name="T21" fmla="*/ 0 h 154"/>
                <a:gd name="T22" fmla="*/ 0 w 124"/>
                <a:gd name="T23" fmla="*/ 0 h 154"/>
                <a:gd name="T24" fmla="*/ 0 w 124"/>
                <a:gd name="T25" fmla="*/ 0 h 15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24" h="154">
                  <a:moveTo>
                    <a:pt x="67" y="43"/>
                  </a:moveTo>
                  <a:lnTo>
                    <a:pt x="82" y="9"/>
                  </a:lnTo>
                  <a:lnTo>
                    <a:pt x="106" y="0"/>
                  </a:lnTo>
                  <a:lnTo>
                    <a:pt x="122" y="7"/>
                  </a:lnTo>
                  <a:lnTo>
                    <a:pt x="124" y="25"/>
                  </a:lnTo>
                  <a:lnTo>
                    <a:pt x="114" y="55"/>
                  </a:lnTo>
                  <a:lnTo>
                    <a:pt x="95" y="82"/>
                  </a:lnTo>
                  <a:lnTo>
                    <a:pt x="73" y="108"/>
                  </a:lnTo>
                  <a:lnTo>
                    <a:pt x="45" y="133"/>
                  </a:lnTo>
                  <a:lnTo>
                    <a:pt x="0" y="154"/>
                  </a:lnTo>
                  <a:lnTo>
                    <a:pt x="40" y="110"/>
                  </a:lnTo>
                  <a:lnTo>
                    <a:pt x="53" y="78"/>
                  </a:lnTo>
                  <a:lnTo>
                    <a:pt x="67" y="43"/>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93" name="Freeform 186"/>
            <p:cNvSpPr>
              <a:spLocks/>
            </p:cNvSpPr>
            <p:nvPr/>
          </p:nvSpPr>
          <p:spPr bwMode="auto">
            <a:xfrm>
              <a:off x="208" y="1836"/>
              <a:ext cx="60" cy="37"/>
            </a:xfrm>
            <a:custGeom>
              <a:avLst/>
              <a:gdLst>
                <a:gd name="T0" fmla="*/ 0 w 298"/>
                <a:gd name="T1" fmla="*/ 0 h 186"/>
                <a:gd name="T2" fmla="*/ 0 w 298"/>
                <a:gd name="T3" fmla="*/ 0 h 186"/>
                <a:gd name="T4" fmla="*/ 0 w 298"/>
                <a:gd name="T5" fmla="*/ 0 h 186"/>
                <a:gd name="T6" fmla="*/ 0 w 298"/>
                <a:gd name="T7" fmla="*/ 0 h 186"/>
                <a:gd name="T8" fmla="*/ 0 w 298"/>
                <a:gd name="T9" fmla="*/ 0 h 186"/>
                <a:gd name="T10" fmla="*/ 0 w 298"/>
                <a:gd name="T11" fmla="*/ 0 h 186"/>
                <a:gd name="T12" fmla="*/ 0 w 298"/>
                <a:gd name="T13" fmla="*/ 0 h 186"/>
                <a:gd name="T14" fmla="*/ 0 w 298"/>
                <a:gd name="T15" fmla="*/ 0 h 186"/>
                <a:gd name="T16" fmla="*/ 0 w 298"/>
                <a:gd name="T17" fmla="*/ 0 h 186"/>
                <a:gd name="T18" fmla="*/ 0 w 298"/>
                <a:gd name="T19" fmla="*/ 0 h 186"/>
                <a:gd name="T20" fmla="*/ 0 w 298"/>
                <a:gd name="T21" fmla="*/ 0 h 186"/>
                <a:gd name="T22" fmla="*/ 0 w 298"/>
                <a:gd name="T23" fmla="*/ 0 h 18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98" h="186">
                  <a:moveTo>
                    <a:pt x="298" y="186"/>
                  </a:moveTo>
                  <a:lnTo>
                    <a:pt x="289" y="109"/>
                  </a:lnTo>
                  <a:lnTo>
                    <a:pt x="226" y="82"/>
                  </a:lnTo>
                  <a:lnTo>
                    <a:pt x="142" y="49"/>
                  </a:lnTo>
                  <a:lnTo>
                    <a:pt x="80" y="25"/>
                  </a:lnTo>
                  <a:lnTo>
                    <a:pt x="23" y="0"/>
                  </a:lnTo>
                  <a:lnTo>
                    <a:pt x="0" y="53"/>
                  </a:lnTo>
                  <a:lnTo>
                    <a:pt x="55" y="84"/>
                  </a:lnTo>
                  <a:lnTo>
                    <a:pt x="119" y="107"/>
                  </a:lnTo>
                  <a:lnTo>
                    <a:pt x="168" y="122"/>
                  </a:lnTo>
                  <a:lnTo>
                    <a:pt x="229" y="154"/>
                  </a:lnTo>
                  <a:lnTo>
                    <a:pt x="298" y="186"/>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grpSp>
      <p:grpSp>
        <p:nvGrpSpPr>
          <p:cNvPr id="194" name="Group 187"/>
          <p:cNvGrpSpPr>
            <a:grpSpLocks/>
          </p:cNvGrpSpPr>
          <p:nvPr/>
        </p:nvGrpSpPr>
        <p:grpSpPr bwMode="auto">
          <a:xfrm>
            <a:off x="1794400" y="3397763"/>
            <a:ext cx="123814" cy="155175"/>
            <a:chOff x="141" y="2010"/>
            <a:chExt cx="123" cy="167"/>
          </a:xfrm>
        </p:grpSpPr>
        <p:sp>
          <p:nvSpPr>
            <p:cNvPr id="195" name="Freeform 188"/>
            <p:cNvSpPr>
              <a:spLocks/>
            </p:cNvSpPr>
            <p:nvPr/>
          </p:nvSpPr>
          <p:spPr bwMode="auto">
            <a:xfrm>
              <a:off x="141" y="2010"/>
              <a:ext cx="123" cy="167"/>
            </a:xfrm>
            <a:custGeom>
              <a:avLst/>
              <a:gdLst>
                <a:gd name="T0" fmla="*/ 0 w 617"/>
                <a:gd name="T1" fmla="*/ 0 h 835"/>
                <a:gd name="T2" fmla="*/ 0 w 617"/>
                <a:gd name="T3" fmla="*/ 0 h 835"/>
                <a:gd name="T4" fmla="*/ 0 w 617"/>
                <a:gd name="T5" fmla="*/ 0 h 835"/>
                <a:gd name="T6" fmla="*/ 0 w 617"/>
                <a:gd name="T7" fmla="*/ 0 h 835"/>
                <a:gd name="T8" fmla="*/ 0 w 617"/>
                <a:gd name="T9" fmla="*/ 0 h 835"/>
                <a:gd name="T10" fmla="*/ 0 w 617"/>
                <a:gd name="T11" fmla="*/ 0 h 835"/>
                <a:gd name="T12" fmla="*/ 0 w 617"/>
                <a:gd name="T13" fmla="*/ 0 h 835"/>
                <a:gd name="T14" fmla="*/ 0 w 617"/>
                <a:gd name="T15" fmla="*/ 0 h 835"/>
                <a:gd name="T16" fmla="*/ 0 w 617"/>
                <a:gd name="T17" fmla="*/ 0 h 835"/>
                <a:gd name="T18" fmla="*/ 0 w 617"/>
                <a:gd name="T19" fmla="*/ 0 h 835"/>
                <a:gd name="T20" fmla="*/ 0 w 617"/>
                <a:gd name="T21" fmla="*/ 0 h 835"/>
                <a:gd name="T22" fmla="*/ 0 w 617"/>
                <a:gd name="T23" fmla="*/ 0 h 835"/>
                <a:gd name="T24" fmla="*/ 0 w 617"/>
                <a:gd name="T25" fmla="*/ 0 h 835"/>
                <a:gd name="T26" fmla="*/ 0 w 617"/>
                <a:gd name="T27" fmla="*/ 0 h 835"/>
                <a:gd name="T28" fmla="*/ 0 w 617"/>
                <a:gd name="T29" fmla="*/ 0 h 835"/>
                <a:gd name="T30" fmla="*/ 0 w 617"/>
                <a:gd name="T31" fmla="*/ 0 h 835"/>
                <a:gd name="T32" fmla="*/ 0 w 617"/>
                <a:gd name="T33" fmla="*/ 0 h 835"/>
                <a:gd name="T34" fmla="*/ 0 w 617"/>
                <a:gd name="T35" fmla="*/ 0 h 835"/>
                <a:gd name="T36" fmla="*/ 0 w 617"/>
                <a:gd name="T37" fmla="*/ 0 h 835"/>
                <a:gd name="T38" fmla="*/ 0 w 617"/>
                <a:gd name="T39" fmla="*/ 0 h 835"/>
                <a:gd name="T40" fmla="*/ 0 w 617"/>
                <a:gd name="T41" fmla="*/ 0 h 835"/>
                <a:gd name="T42" fmla="*/ 0 w 617"/>
                <a:gd name="T43" fmla="*/ 0 h 835"/>
                <a:gd name="T44" fmla="*/ 0 w 617"/>
                <a:gd name="T45" fmla="*/ 0 h 835"/>
                <a:gd name="T46" fmla="*/ 0 w 617"/>
                <a:gd name="T47" fmla="*/ 0 h 835"/>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617" h="835">
                  <a:moveTo>
                    <a:pt x="342" y="123"/>
                  </a:moveTo>
                  <a:lnTo>
                    <a:pt x="229" y="113"/>
                  </a:lnTo>
                  <a:lnTo>
                    <a:pt x="160" y="96"/>
                  </a:lnTo>
                  <a:lnTo>
                    <a:pt x="139" y="64"/>
                  </a:lnTo>
                  <a:lnTo>
                    <a:pt x="139" y="38"/>
                  </a:lnTo>
                  <a:lnTo>
                    <a:pt x="121" y="15"/>
                  </a:lnTo>
                  <a:lnTo>
                    <a:pt x="58" y="0"/>
                  </a:lnTo>
                  <a:lnTo>
                    <a:pt x="0" y="5"/>
                  </a:lnTo>
                  <a:lnTo>
                    <a:pt x="70" y="650"/>
                  </a:lnTo>
                  <a:lnTo>
                    <a:pt x="121" y="710"/>
                  </a:lnTo>
                  <a:lnTo>
                    <a:pt x="183" y="768"/>
                  </a:lnTo>
                  <a:lnTo>
                    <a:pt x="273" y="813"/>
                  </a:lnTo>
                  <a:lnTo>
                    <a:pt x="377" y="827"/>
                  </a:lnTo>
                  <a:lnTo>
                    <a:pt x="518" y="835"/>
                  </a:lnTo>
                  <a:lnTo>
                    <a:pt x="599" y="823"/>
                  </a:lnTo>
                  <a:lnTo>
                    <a:pt x="617" y="777"/>
                  </a:lnTo>
                  <a:lnTo>
                    <a:pt x="608" y="718"/>
                  </a:lnTo>
                  <a:lnTo>
                    <a:pt x="550" y="537"/>
                  </a:lnTo>
                  <a:lnTo>
                    <a:pt x="500" y="357"/>
                  </a:lnTo>
                  <a:lnTo>
                    <a:pt x="478" y="221"/>
                  </a:lnTo>
                  <a:lnTo>
                    <a:pt x="478" y="186"/>
                  </a:lnTo>
                  <a:lnTo>
                    <a:pt x="446" y="136"/>
                  </a:lnTo>
                  <a:lnTo>
                    <a:pt x="409" y="123"/>
                  </a:lnTo>
                  <a:lnTo>
                    <a:pt x="342" y="123"/>
                  </a:lnTo>
                  <a:close/>
                </a:path>
              </a:pathLst>
            </a:custGeom>
            <a:solidFill>
              <a:srgbClr val="404040"/>
            </a:solidFill>
            <a:ln w="3175">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196" name="Freeform 189"/>
            <p:cNvSpPr>
              <a:spLocks/>
            </p:cNvSpPr>
            <p:nvPr/>
          </p:nvSpPr>
          <p:spPr bwMode="auto">
            <a:xfrm>
              <a:off x="143" y="2019"/>
              <a:ext cx="106" cy="153"/>
            </a:xfrm>
            <a:custGeom>
              <a:avLst/>
              <a:gdLst>
                <a:gd name="T0" fmla="*/ 0 w 531"/>
                <a:gd name="T1" fmla="*/ 0 h 766"/>
                <a:gd name="T2" fmla="*/ 0 w 531"/>
                <a:gd name="T3" fmla="*/ 0 h 766"/>
                <a:gd name="T4" fmla="*/ 0 w 531"/>
                <a:gd name="T5" fmla="*/ 0 h 766"/>
                <a:gd name="T6" fmla="*/ 0 w 531"/>
                <a:gd name="T7" fmla="*/ 0 h 766"/>
                <a:gd name="T8" fmla="*/ 0 w 531"/>
                <a:gd name="T9" fmla="*/ 0 h 766"/>
                <a:gd name="T10" fmla="*/ 0 w 531"/>
                <a:gd name="T11" fmla="*/ 0 h 766"/>
                <a:gd name="T12" fmla="*/ 0 w 531"/>
                <a:gd name="T13" fmla="*/ 0 h 766"/>
                <a:gd name="T14" fmla="*/ 0 w 531"/>
                <a:gd name="T15" fmla="*/ 0 h 766"/>
                <a:gd name="T16" fmla="*/ 0 w 531"/>
                <a:gd name="T17" fmla="*/ 0 h 766"/>
                <a:gd name="T18" fmla="*/ 0 w 531"/>
                <a:gd name="T19" fmla="*/ 0 h 766"/>
                <a:gd name="T20" fmla="*/ 0 w 531"/>
                <a:gd name="T21" fmla="*/ 0 h 766"/>
                <a:gd name="T22" fmla="*/ 0 w 531"/>
                <a:gd name="T23" fmla="*/ 0 h 766"/>
                <a:gd name="T24" fmla="*/ 0 w 531"/>
                <a:gd name="T25" fmla="*/ 0 h 766"/>
                <a:gd name="T26" fmla="*/ 0 w 531"/>
                <a:gd name="T27" fmla="*/ 0 h 766"/>
                <a:gd name="T28" fmla="*/ 0 w 531"/>
                <a:gd name="T29" fmla="*/ 0 h 766"/>
                <a:gd name="T30" fmla="*/ 0 w 531"/>
                <a:gd name="T31" fmla="*/ 0 h 766"/>
                <a:gd name="T32" fmla="*/ 0 w 531"/>
                <a:gd name="T33" fmla="*/ 0 h 766"/>
                <a:gd name="T34" fmla="*/ 0 w 531"/>
                <a:gd name="T35" fmla="*/ 0 h 766"/>
                <a:gd name="T36" fmla="*/ 0 w 531"/>
                <a:gd name="T37" fmla="*/ 0 h 766"/>
                <a:gd name="T38" fmla="*/ 0 w 531"/>
                <a:gd name="T39" fmla="*/ 0 h 766"/>
                <a:gd name="T40" fmla="*/ 0 w 531"/>
                <a:gd name="T41" fmla="*/ 0 h 76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531" h="766">
                  <a:moveTo>
                    <a:pt x="347" y="154"/>
                  </a:moveTo>
                  <a:lnTo>
                    <a:pt x="248" y="150"/>
                  </a:lnTo>
                  <a:lnTo>
                    <a:pt x="143" y="131"/>
                  </a:lnTo>
                  <a:lnTo>
                    <a:pt x="81" y="99"/>
                  </a:lnTo>
                  <a:lnTo>
                    <a:pt x="46" y="72"/>
                  </a:lnTo>
                  <a:lnTo>
                    <a:pt x="0" y="0"/>
                  </a:lnTo>
                  <a:lnTo>
                    <a:pt x="67" y="589"/>
                  </a:lnTo>
                  <a:lnTo>
                    <a:pt x="113" y="643"/>
                  </a:lnTo>
                  <a:lnTo>
                    <a:pt x="162" y="694"/>
                  </a:lnTo>
                  <a:lnTo>
                    <a:pt x="225" y="729"/>
                  </a:lnTo>
                  <a:lnTo>
                    <a:pt x="279" y="747"/>
                  </a:lnTo>
                  <a:lnTo>
                    <a:pt x="347" y="756"/>
                  </a:lnTo>
                  <a:lnTo>
                    <a:pt x="409" y="766"/>
                  </a:lnTo>
                  <a:lnTo>
                    <a:pt x="480" y="766"/>
                  </a:lnTo>
                  <a:lnTo>
                    <a:pt x="512" y="756"/>
                  </a:lnTo>
                  <a:lnTo>
                    <a:pt x="531" y="729"/>
                  </a:lnTo>
                  <a:lnTo>
                    <a:pt x="522" y="685"/>
                  </a:lnTo>
                  <a:lnTo>
                    <a:pt x="476" y="581"/>
                  </a:lnTo>
                  <a:lnTo>
                    <a:pt x="399" y="229"/>
                  </a:lnTo>
                  <a:lnTo>
                    <a:pt x="387" y="180"/>
                  </a:lnTo>
                  <a:lnTo>
                    <a:pt x="347" y="154"/>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grpSp>
      <p:sp>
        <p:nvSpPr>
          <p:cNvPr id="197" name="Freeform 190"/>
          <p:cNvSpPr>
            <a:spLocks/>
          </p:cNvSpPr>
          <p:nvPr/>
        </p:nvSpPr>
        <p:spPr bwMode="auto">
          <a:xfrm>
            <a:off x="2098400" y="3574309"/>
            <a:ext cx="9060" cy="131016"/>
          </a:xfrm>
          <a:custGeom>
            <a:avLst/>
            <a:gdLst>
              <a:gd name="T0" fmla="*/ 2147483646 w 43"/>
              <a:gd name="T1" fmla="*/ 0 h 703"/>
              <a:gd name="T2" fmla="*/ 2147483646 w 43"/>
              <a:gd name="T3" fmla="*/ 2147483646 h 703"/>
              <a:gd name="T4" fmla="*/ 2147483646 w 43"/>
              <a:gd name="T5" fmla="*/ 2147483646 h 703"/>
              <a:gd name="T6" fmla="*/ 2147483646 w 43"/>
              <a:gd name="T7" fmla="*/ 2147483646 h 703"/>
              <a:gd name="T8" fmla="*/ 2147483646 w 43"/>
              <a:gd name="T9" fmla="*/ 2147483646 h 703"/>
              <a:gd name="T10" fmla="*/ 2147483646 w 43"/>
              <a:gd name="T11" fmla="*/ 2147483646 h 703"/>
              <a:gd name="T12" fmla="*/ 2147483646 w 43"/>
              <a:gd name="T13" fmla="*/ 2147483646 h 703"/>
              <a:gd name="T14" fmla="*/ 0 w 43"/>
              <a:gd name="T15" fmla="*/ 2147483646 h 703"/>
              <a:gd name="T16" fmla="*/ 2147483646 w 43"/>
              <a:gd name="T17" fmla="*/ 2147483646 h 703"/>
              <a:gd name="T18" fmla="*/ 2147483646 w 43"/>
              <a:gd name="T19" fmla="*/ 2147483646 h 703"/>
              <a:gd name="T20" fmla="*/ 2147483646 w 43"/>
              <a:gd name="T21" fmla="*/ 2147483646 h 703"/>
              <a:gd name="T22" fmla="*/ 2147483646 w 43"/>
              <a:gd name="T23" fmla="*/ 2147483646 h 703"/>
              <a:gd name="T24" fmla="*/ 2147483646 w 43"/>
              <a:gd name="T25" fmla="*/ 2147483646 h 703"/>
              <a:gd name="T26" fmla="*/ 2147483646 w 43"/>
              <a:gd name="T27" fmla="*/ 2147483646 h 703"/>
              <a:gd name="T28" fmla="*/ 2147483646 w 43"/>
              <a:gd name="T29" fmla="*/ 0 h 70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43" h="703">
                <a:moveTo>
                  <a:pt x="29" y="0"/>
                </a:moveTo>
                <a:lnTo>
                  <a:pt x="43" y="36"/>
                </a:lnTo>
                <a:lnTo>
                  <a:pt x="27" y="63"/>
                </a:lnTo>
                <a:lnTo>
                  <a:pt x="14" y="122"/>
                </a:lnTo>
                <a:lnTo>
                  <a:pt x="32" y="176"/>
                </a:lnTo>
                <a:lnTo>
                  <a:pt x="21" y="491"/>
                </a:lnTo>
                <a:lnTo>
                  <a:pt x="21" y="693"/>
                </a:lnTo>
                <a:lnTo>
                  <a:pt x="0" y="703"/>
                </a:lnTo>
                <a:lnTo>
                  <a:pt x="2" y="284"/>
                </a:lnTo>
                <a:lnTo>
                  <a:pt x="21" y="184"/>
                </a:lnTo>
                <a:lnTo>
                  <a:pt x="10" y="137"/>
                </a:lnTo>
                <a:lnTo>
                  <a:pt x="4" y="120"/>
                </a:lnTo>
                <a:lnTo>
                  <a:pt x="12" y="69"/>
                </a:lnTo>
                <a:lnTo>
                  <a:pt x="27" y="40"/>
                </a:lnTo>
                <a:lnTo>
                  <a:pt x="29"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98" name="Freeform 191"/>
          <p:cNvSpPr>
            <a:spLocks/>
          </p:cNvSpPr>
          <p:nvPr/>
        </p:nvSpPr>
        <p:spPr bwMode="auto">
          <a:xfrm>
            <a:off x="2062162" y="3576168"/>
            <a:ext cx="22145" cy="6505"/>
          </a:xfrm>
          <a:custGeom>
            <a:avLst/>
            <a:gdLst>
              <a:gd name="T0" fmla="*/ 2147483646 w 112"/>
              <a:gd name="T1" fmla="*/ 0 h 36"/>
              <a:gd name="T2" fmla="*/ 2147483646 w 112"/>
              <a:gd name="T3" fmla="*/ 2147483646 h 36"/>
              <a:gd name="T4" fmla="*/ 2147483646 w 112"/>
              <a:gd name="T5" fmla="*/ 2147483646 h 36"/>
              <a:gd name="T6" fmla="*/ 0 w 112"/>
              <a:gd name="T7" fmla="*/ 2147483646 h 36"/>
              <a:gd name="T8" fmla="*/ 2147483646 w 112"/>
              <a:gd name="T9" fmla="*/ 2147483646 h 36"/>
              <a:gd name="T10" fmla="*/ 2147483646 w 112"/>
              <a:gd name="T11" fmla="*/ 0 h 3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12" h="36">
                <a:moveTo>
                  <a:pt x="112" y="0"/>
                </a:moveTo>
                <a:lnTo>
                  <a:pt x="57" y="26"/>
                </a:lnTo>
                <a:lnTo>
                  <a:pt x="9" y="36"/>
                </a:lnTo>
                <a:lnTo>
                  <a:pt x="0" y="36"/>
                </a:lnTo>
                <a:lnTo>
                  <a:pt x="29" y="11"/>
                </a:lnTo>
                <a:lnTo>
                  <a:pt x="112"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199" name="Freeform 192"/>
          <p:cNvSpPr>
            <a:spLocks/>
          </p:cNvSpPr>
          <p:nvPr/>
        </p:nvSpPr>
        <p:spPr bwMode="auto">
          <a:xfrm>
            <a:off x="1968546" y="3236084"/>
            <a:ext cx="30199" cy="75265"/>
          </a:xfrm>
          <a:custGeom>
            <a:avLst/>
            <a:gdLst>
              <a:gd name="T0" fmla="*/ 0 w 150"/>
              <a:gd name="T1" fmla="*/ 0 h 407"/>
              <a:gd name="T2" fmla="*/ 2147483646 w 150"/>
              <a:gd name="T3" fmla="*/ 2147483646 h 407"/>
              <a:gd name="T4" fmla="*/ 2147483646 w 150"/>
              <a:gd name="T5" fmla="*/ 2147483646 h 407"/>
              <a:gd name="T6" fmla="*/ 2147483646 w 150"/>
              <a:gd name="T7" fmla="*/ 2147483646 h 407"/>
              <a:gd name="T8" fmla="*/ 2147483646 w 150"/>
              <a:gd name="T9" fmla="*/ 2147483646 h 407"/>
              <a:gd name="T10" fmla="*/ 2147483646 w 150"/>
              <a:gd name="T11" fmla="*/ 2147483646 h 407"/>
              <a:gd name="T12" fmla="*/ 2147483646 w 150"/>
              <a:gd name="T13" fmla="*/ 2147483646 h 407"/>
              <a:gd name="T14" fmla="*/ 2147483646 w 150"/>
              <a:gd name="T15" fmla="*/ 2147483646 h 407"/>
              <a:gd name="T16" fmla="*/ 2147483646 w 150"/>
              <a:gd name="T17" fmla="*/ 2147483646 h 407"/>
              <a:gd name="T18" fmla="*/ 2147483646 w 150"/>
              <a:gd name="T19" fmla="*/ 2147483646 h 407"/>
              <a:gd name="T20" fmla="*/ 2147483646 w 150"/>
              <a:gd name="T21" fmla="*/ 2147483646 h 407"/>
              <a:gd name="T22" fmla="*/ 2147483646 w 150"/>
              <a:gd name="T23" fmla="*/ 2147483646 h 407"/>
              <a:gd name="T24" fmla="*/ 2147483646 w 150"/>
              <a:gd name="T25" fmla="*/ 2147483646 h 407"/>
              <a:gd name="T26" fmla="*/ 2147483646 w 150"/>
              <a:gd name="T27" fmla="*/ 2147483646 h 407"/>
              <a:gd name="T28" fmla="*/ 2147483646 w 150"/>
              <a:gd name="T29" fmla="*/ 2147483646 h 407"/>
              <a:gd name="T30" fmla="*/ 2147483646 w 150"/>
              <a:gd name="T31" fmla="*/ 2147483646 h 407"/>
              <a:gd name="T32" fmla="*/ 2147483646 w 150"/>
              <a:gd name="T33" fmla="*/ 2147483646 h 407"/>
              <a:gd name="T34" fmla="*/ 2147483646 w 150"/>
              <a:gd name="T35" fmla="*/ 2147483646 h 407"/>
              <a:gd name="T36" fmla="*/ 2147483646 w 150"/>
              <a:gd name="T37" fmla="*/ 2147483646 h 407"/>
              <a:gd name="T38" fmla="*/ 2147483646 w 150"/>
              <a:gd name="T39" fmla="*/ 2147483646 h 407"/>
              <a:gd name="T40" fmla="*/ 2147483646 w 150"/>
              <a:gd name="T41" fmla="*/ 2147483646 h 407"/>
              <a:gd name="T42" fmla="*/ 2147483646 w 150"/>
              <a:gd name="T43" fmla="*/ 2147483646 h 407"/>
              <a:gd name="T44" fmla="*/ 2147483646 w 150"/>
              <a:gd name="T45" fmla="*/ 2147483646 h 407"/>
              <a:gd name="T46" fmla="*/ 2147483646 w 150"/>
              <a:gd name="T47" fmla="*/ 2147483646 h 407"/>
              <a:gd name="T48" fmla="*/ 2147483646 w 150"/>
              <a:gd name="T49" fmla="*/ 2147483646 h 40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50" h="407">
                <a:moveTo>
                  <a:pt x="0" y="0"/>
                </a:moveTo>
                <a:lnTo>
                  <a:pt x="20" y="10"/>
                </a:lnTo>
                <a:lnTo>
                  <a:pt x="17" y="34"/>
                </a:lnTo>
                <a:lnTo>
                  <a:pt x="36" y="22"/>
                </a:lnTo>
                <a:lnTo>
                  <a:pt x="33" y="50"/>
                </a:lnTo>
                <a:lnTo>
                  <a:pt x="58" y="46"/>
                </a:lnTo>
                <a:lnTo>
                  <a:pt x="39" y="69"/>
                </a:lnTo>
                <a:lnTo>
                  <a:pt x="91" y="73"/>
                </a:lnTo>
                <a:lnTo>
                  <a:pt x="61" y="101"/>
                </a:lnTo>
                <a:lnTo>
                  <a:pt x="105" y="101"/>
                </a:lnTo>
                <a:lnTo>
                  <a:pt x="75" y="130"/>
                </a:lnTo>
                <a:lnTo>
                  <a:pt x="121" y="127"/>
                </a:lnTo>
                <a:lnTo>
                  <a:pt x="92" y="167"/>
                </a:lnTo>
                <a:lnTo>
                  <a:pt x="133" y="164"/>
                </a:lnTo>
                <a:lnTo>
                  <a:pt x="98" y="199"/>
                </a:lnTo>
                <a:lnTo>
                  <a:pt x="150" y="205"/>
                </a:lnTo>
                <a:lnTo>
                  <a:pt x="105" y="237"/>
                </a:lnTo>
                <a:lnTo>
                  <a:pt x="150" y="250"/>
                </a:lnTo>
                <a:lnTo>
                  <a:pt x="101" y="266"/>
                </a:lnTo>
                <a:lnTo>
                  <a:pt x="146" y="293"/>
                </a:lnTo>
                <a:lnTo>
                  <a:pt x="98" y="312"/>
                </a:lnTo>
                <a:lnTo>
                  <a:pt x="140" y="343"/>
                </a:lnTo>
                <a:lnTo>
                  <a:pt x="98" y="355"/>
                </a:lnTo>
                <a:lnTo>
                  <a:pt x="121" y="382"/>
                </a:lnTo>
                <a:lnTo>
                  <a:pt x="88" y="407"/>
                </a:lnTo>
              </a:path>
            </a:pathLst>
          </a:custGeom>
          <a:noFill/>
          <a:ln w="317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a:endParaRPr lang="zh-CN" altLang="en-US" sz="900" b="1">
              <a:latin typeface="微软雅黑" pitchFamily="34" charset="-122"/>
              <a:ea typeface="微软雅黑" pitchFamily="34" charset="-122"/>
            </a:endParaRPr>
          </a:p>
        </p:txBody>
      </p:sp>
      <p:sp>
        <p:nvSpPr>
          <p:cNvPr id="200" name="Text Box 193"/>
          <p:cNvSpPr txBox="1">
            <a:spLocks noChangeArrowheads="1"/>
          </p:cNvSpPr>
          <p:nvPr/>
        </p:nvSpPr>
        <p:spPr bwMode="auto">
          <a:xfrm>
            <a:off x="6632191" y="3936394"/>
            <a:ext cx="646331"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900" b="1" dirty="0">
                <a:latin typeface="微软雅黑" pitchFamily="34" charset="-122"/>
                <a:ea typeface="微软雅黑" pitchFamily="34" charset="-122"/>
              </a:rPr>
              <a:t>用户代理</a:t>
            </a:r>
          </a:p>
        </p:txBody>
      </p:sp>
      <p:sp>
        <p:nvSpPr>
          <p:cNvPr id="201" name="Oval 194"/>
          <p:cNvSpPr>
            <a:spLocks noChangeArrowheads="1"/>
          </p:cNvSpPr>
          <p:nvPr/>
        </p:nvSpPr>
        <p:spPr bwMode="auto">
          <a:xfrm>
            <a:off x="2135645" y="3298340"/>
            <a:ext cx="189245" cy="94777"/>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en-US" sz="900" b="1">
              <a:latin typeface="微软雅黑" pitchFamily="34" charset="-122"/>
              <a:ea typeface="微软雅黑" pitchFamily="34" charset="-122"/>
            </a:endParaRPr>
          </a:p>
        </p:txBody>
      </p:sp>
      <p:grpSp>
        <p:nvGrpSpPr>
          <p:cNvPr id="202" name="Group 195"/>
          <p:cNvGrpSpPr>
            <a:grpSpLocks/>
          </p:cNvGrpSpPr>
          <p:nvPr/>
        </p:nvGrpSpPr>
        <p:grpSpPr bwMode="auto">
          <a:xfrm>
            <a:off x="6678537" y="3085555"/>
            <a:ext cx="449960" cy="289908"/>
            <a:chOff x="4993" y="1674"/>
            <a:chExt cx="447" cy="312"/>
          </a:xfrm>
        </p:grpSpPr>
        <p:grpSp>
          <p:nvGrpSpPr>
            <p:cNvPr id="203" name="Group 196"/>
            <p:cNvGrpSpPr>
              <a:grpSpLocks/>
            </p:cNvGrpSpPr>
            <p:nvPr/>
          </p:nvGrpSpPr>
          <p:grpSpPr bwMode="auto">
            <a:xfrm>
              <a:off x="4993" y="1674"/>
              <a:ext cx="345" cy="282"/>
              <a:chOff x="4993" y="1674"/>
              <a:chExt cx="345" cy="282"/>
            </a:xfrm>
          </p:grpSpPr>
          <p:grpSp>
            <p:nvGrpSpPr>
              <p:cNvPr id="236" name="Group 197"/>
              <p:cNvGrpSpPr>
                <a:grpSpLocks/>
              </p:cNvGrpSpPr>
              <p:nvPr/>
            </p:nvGrpSpPr>
            <p:grpSpPr bwMode="auto">
              <a:xfrm>
                <a:off x="4993" y="1674"/>
                <a:ext cx="345" cy="282"/>
                <a:chOff x="4993" y="1674"/>
                <a:chExt cx="345" cy="282"/>
              </a:xfrm>
            </p:grpSpPr>
            <p:grpSp>
              <p:nvGrpSpPr>
                <p:cNvPr id="245" name="Group 198"/>
                <p:cNvGrpSpPr>
                  <a:grpSpLocks/>
                </p:cNvGrpSpPr>
                <p:nvPr/>
              </p:nvGrpSpPr>
              <p:grpSpPr bwMode="auto">
                <a:xfrm>
                  <a:off x="4993" y="1833"/>
                  <a:ext cx="345" cy="123"/>
                  <a:chOff x="4993" y="1833"/>
                  <a:chExt cx="345" cy="123"/>
                </a:xfrm>
              </p:grpSpPr>
              <p:sp>
                <p:nvSpPr>
                  <p:cNvPr id="251" name="Freeform 199"/>
                  <p:cNvSpPr>
                    <a:spLocks/>
                  </p:cNvSpPr>
                  <p:nvPr/>
                </p:nvSpPr>
                <p:spPr bwMode="auto">
                  <a:xfrm>
                    <a:off x="5140" y="1833"/>
                    <a:ext cx="198" cy="123"/>
                  </a:xfrm>
                  <a:custGeom>
                    <a:avLst/>
                    <a:gdLst>
                      <a:gd name="T0" fmla="*/ 0 w 1188"/>
                      <a:gd name="T1" fmla="*/ 0 h 738"/>
                      <a:gd name="T2" fmla="*/ 0 w 1188"/>
                      <a:gd name="T3" fmla="*/ 0 h 738"/>
                      <a:gd name="T4" fmla="*/ 0 w 1188"/>
                      <a:gd name="T5" fmla="*/ 0 h 738"/>
                      <a:gd name="T6" fmla="*/ 0 w 1188"/>
                      <a:gd name="T7" fmla="*/ 0 h 738"/>
                      <a:gd name="T8" fmla="*/ 0 w 1188"/>
                      <a:gd name="T9" fmla="*/ 0 h 7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88" h="738">
                        <a:moveTo>
                          <a:pt x="0" y="225"/>
                        </a:moveTo>
                        <a:lnTo>
                          <a:pt x="0" y="738"/>
                        </a:lnTo>
                        <a:lnTo>
                          <a:pt x="1188" y="360"/>
                        </a:lnTo>
                        <a:lnTo>
                          <a:pt x="1188" y="0"/>
                        </a:lnTo>
                        <a:lnTo>
                          <a:pt x="0" y="225"/>
                        </a:lnTo>
                        <a:close/>
                      </a:path>
                    </a:pathLst>
                  </a:custGeom>
                  <a:solidFill>
                    <a:srgbClr val="A0A0A0"/>
                  </a:solidFill>
                  <a:ln w="1588">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252" name="Freeform 200"/>
                  <p:cNvSpPr>
                    <a:spLocks/>
                  </p:cNvSpPr>
                  <p:nvPr/>
                </p:nvSpPr>
                <p:spPr bwMode="auto">
                  <a:xfrm>
                    <a:off x="4993" y="1862"/>
                    <a:ext cx="147" cy="94"/>
                  </a:xfrm>
                  <a:custGeom>
                    <a:avLst/>
                    <a:gdLst>
                      <a:gd name="T0" fmla="*/ 0 w 882"/>
                      <a:gd name="T1" fmla="*/ 0 h 563"/>
                      <a:gd name="T2" fmla="*/ 0 w 882"/>
                      <a:gd name="T3" fmla="*/ 0 h 563"/>
                      <a:gd name="T4" fmla="*/ 0 w 882"/>
                      <a:gd name="T5" fmla="*/ 0 h 563"/>
                      <a:gd name="T6" fmla="*/ 0 w 882"/>
                      <a:gd name="T7" fmla="*/ 0 h 563"/>
                      <a:gd name="T8" fmla="*/ 0 w 882"/>
                      <a:gd name="T9" fmla="*/ 0 h 5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82" h="563">
                        <a:moveTo>
                          <a:pt x="882" y="50"/>
                        </a:moveTo>
                        <a:lnTo>
                          <a:pt x="882" y="563"/>
                        </a:lnTo>
                        <a:lnTo>
                          <a:pt x="0" y="436"/>
                        </a:lnTo>
                        <a:lnTo>
                          <a:pt x="0" y="0"/>
                        </a:lnTo>
                        <a:lnTo>
                          <a:pt x="882" y="50"/>
                        </a:lnTo>
                        <a:close/>
                      </a:path>
                    </a:pathLst>
                  </a:custGeom>
                  <a:solidFill>
                    <a:srgbClr val="808080"/>
                  </a:solidFill>
                  <a:ln w="1588">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253" name="Freeform 201"/>
                  <p:cNvSpPr>
                    <a:spLocks/>
                  </p:cNvSpPr>
                  <p:nvPr/>
                </p:nvSpPr>
                <p:spPr bwMode="auto">
                  <a:xfrm>
                    <a:off x="4993" y="1833"/>
                    <a:ext cx="345" cy="38"/>
                  </a:xfrm>
                  <a:custGeom>
                    <a:avLst/>
                    <a:gdLst>
                      <a:gd name="T0" fmla="*/ 0 w 2070"/>
                      <a:gd name="T1" fmla="*/ 0 h 225"/>
                      <a:gd name="T2" fmla="*/ 0 w 2070"/>
                      <a:gd name="T3" fmla="*/ 0 h 225"/>
                      <a:gd name="T4" fmla="*/ 0 w 2070"/>
                      <a:gd name="T5" fmla="*/ 0 h 225"/>
                      <a:gd name="T6" fmla="*/ 0 w 2070"/>
                      <a:gd name="T7" fmla="*/ 0 h 225"/>
                      <a:gd name="T8" fmla="*/ 0 w 2070"/>
                      <a:gd name="T9" fmla="*/ 0 h 22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70" h="225">
                        <a:moveTo>
                          <a:pt x="0" y="175"/>
                        </a:moveTo>
                        <a:lnTo>
                          <a:pt x="892" y="225"/>
                        </a:lnTo>
                        <a:lnTo>
                          <a:pt x="2070" y="0"/>
                        </a:lnTo>
                        <a:lnTo>
                          <a:pt x="1202" y="0"/>
                        </a:lnTo>
                        <a:lnTo>
                          <a:pt x="0" y="175"/>
                        </a:lnTo>
                        <a:close/>
                      </a:path>
                    </a:pathLst>
                  </a:custGeom>
                  <a:solidFill>
                    <a:srgbClr val="C0C0C0"/>
                  </a:solidFill>
                  <a:ln w="1588">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grpSp>
            <p:sp>
              <p:nvSpPr>
                <p:cNvPr id="246" name="Freeform 202"/>
                <p:cNvSpPr>
                  <a:spLocks/>
                </p:cNvSpPr>
                <p:nvPr/>
              </p:nvSpPr>
              <p:spPr bwMode="auto">
                <a:xfrm>
                  <a:off x="5105" y="1823"/>
                  <a:ext cx="126" cy="35"/>
                </a:xfrm>
                <a:custGeom>
                  <a:avLst/>
                  <a:gdLst>
                    <a:gd name="T0" fmla="*/ 0 w 751"/>
                    <a:gd name="T1" fmla="*/ 0 h 210"/>
                    <a:gd name="T2" fmla="*/ 0 w 751"/>
                    <a:gd name="T3" fmla="*/ 0 h 210"/>
                    <a:gd name="T4" fmla="*/ 0 w 751"/>
                    <a:gd name="T5" fmla="*/ 0 h 210"/>
                    <a:gd name="T6" fmla="*/ 0 w 751"/>
                    <a:gd name="T7" fmla="*/ 0 h 210"/>
                    <a:gd name="T8" fmla="*/ 0 w 751"/>
                    <a:gd name="T9" fmla="*/ 0 h 210"/>
                    <a:gd name="T10" fmla="*/ 0 w 751"/>
                    <a:gd name="T11" fmla="*/ 0 h 21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751" h="210">
                      <a:moveTo>
                        <a:pt x="0" y="120"/>
                      </a:moveTo>
                      <a:lnTo>
                        <a:pt x="0" y="188"/>
                      </a:lnTo>
                      <a:lnTo>
                        <a:pt x="351" y="210"/>
                      </a:lnTo>
                      <a:lnTo>
                        <a:pt x="751" y="135"/>
                      </a:lnTo>
                      <a:lnTo>
                        <a:pt x="751" y="0"/>
                      </a:lnTo>
                      <a:lnTo>
                        <a:pt x="0" y="120"/>
                      </a:lnTo>
                      <a:close/>
                    </a:path>
                  </a:pathLst>
                </a:custGeom>
                <a:solidFill>
                  <a:srgbClr val="606060"/>
                </a:solidFill>
                <a:ln w="1588">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grpSp>
              <p:nvGrpSpPr>
                <p:cNvPr id="247" name="Group 203"/>
                <p:cNvGrpSpPr>
                  <a:grpSpLocks/>
                </p:cNvGrpSpPr>
                <p:nvPr/>
              </p:nvGrpSpPr>
              <p:grpSpPr bwMode="auto">
                <a:xfrm>
                  <a:off x="5020" y="1674"/>
                  <a:ext cx="279" cy="176"/>
                  <a:chOff x="5020" y="1674"/>
                  <a:chExt cx="279" cy="176"/>
                </a:xfrm>
              </p:grpSpPr>
              <p:sp>
                <p:nvSpPr>
                  <p:cNvPr id="248" name="Freeform 204"/>
                  <p:cNvSpPr>
                    <a:spLocks/>
                  </p:cNvSpPr>
                  <p:nvPr/>
                </p:nvSpPr>
                <p:spPr bwMode="auto">
                  <a:xfrm>
                    <a:off x="5139" y="1674"/>
                    <a:ext cx="160" cy="172"/>
                  </a:xfrm>
                  <a:custGeom>
                    <a:avLst/>
                    <a:gdLst>
                      <a:gd name="T0" fmla="*/ 0 w 960"/>
                      <a:gd name="T1" fmla="*/ 0 h 1031"/>
                      <a:gd name="T2" fmla="*/ 0 w 960"/>
                      <a:gd name="T3" fmla="*/ 0 h 1031"/>
                      <a:gd name="T4" fmla="*/ 0 w 960"/>
                      <a:gd name="T5" fmla="*/ 0 h 1031"/>
                      <a:gd name="T6" fmla="*/ 0 w 960"/>
                      <a:gd name="T7" fmla="*/ 0 h 1031"/>
                      <a:gd name="T8" fmla="*/ 0 w 960"/>
                      <a:gd name="T9" fmla="*/ 0 h 103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60" h="1031">
                        <a:moveTo>
                          <a:pt x="135" y="1031"/>
                        </a:moveTo>
                        <a:lnTo>
                          <a:pt x="0" y="33"/>
                        </a:lnTo>
                        <a:lnTo>
                          <a:pt x="827" y="0"/>
                        </a:lnTo>
                        <a:lnTo>
                          <a:pt x="960" y="889"/>
                        </a:lnTo>
                        <a:lnTo>
                          <a:pt x="135" y="1031"/>
                        </a:lnTo>
                        <a:close/>
                      </a:path>
                    </a:pathLst>
                  </a:custGeom>
                  <a:solidFill>
                    <a:srgbClr val="A0A0A0"/>
                  </a:solidFill>
                  <a:ln w="1588">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249" name="Freeform 205"/>
                  <p:cNvSpPr>
                    <a:spLocks/>
                  </p:cNvSpPr>
                  <p:nvPr/>
                </p:nvSpPr>
                <p:spPr bwMode="auto">
                  <a:xfrm>
                    <a:off x="5020" y="1679"/>
                    <a:ext cx="141" cy="171"/>
                  </a:xfrm>
                  <a:custGeom>
                    <a:avLst/>
                    <a:gdLst>
                      <a:gd name="T0" fmla="*/ 0 w 850"/>
                      <a:gd name="T1" fmla="*/ 0 h 1026"/>
                      <a:gd name="T2" fmla="*/ 0 w 850"/>
                      <a:gd name="T3" fmla="*/ 0 h 1026"/>
                      <a:gd name="T4" fmla="*/ 0 w 850"/>
                      <a:gd name="T5" fmla="*/ 0 h 1026"/>
                      <a:gd name="T6" fmla="*/ 0 w 850"/>
                      <a:gd name="T7" fmla="*/ 0 h 1026"/>
                      <a:gd name="T8" fmla="*/ 0 w 850"/>
                      <a:gd name="T9" fmla="*/ 0 h 10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50" h="1026">
                        <a:moveTo>
                          <a:pt x="715" y="0"/>
                        </a:moveTo>
                        <a:lnTo>
                          <a:pt x="0" y="228"/>
                        </a:lnTo>
                        <a:lnTo>
                          <a:pt x="102" y="1026"/>
                        </a:lnTo>
                        <a:lnTo>
                          <a:pt x="850" y="1000"/>
                        </a:lnTo>
                        <a:lnTo>
                          <a:pt x="715" y="0"/>
                        </a:lnTo>
                        <a:close/>
                      </a:path>
                    </a:pathLst>
                  </a:custGeom>
                  <a:solidFill>
                    <a:srgbClr val="808080"/>
                  </a:solidFill>
                  <a:ln w="1588">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250" name="Freeform 206"/>
                  <p:cNvSpPr>
                    <a:spLocks/>
                  </p:cNvSpPr>
                  <p:nvPr/>
                </p:nvSpPr>
                <p:spPr bwMode="auto">
                  <a:xfrm>
                    <a:off x="5166" y="1691"/>
                    <a:ext cx="115" cy="129"/>
                  </a:xfrm>
                  <a:custGeom>
                    <a:avLst/>
                    <a:gdLst>
                      <a:gd name="T0" fmla="*/ 0 w 689"/>
                      <a:gd name="T1" fmla="*/ 0 h 778"/>
                      <a:gd name="T2" fmla="*/ 0 w 689"/>
                      <a:gd name="T3" fmla="*/ 0 h 778"/>
                      <a:gd name="T4" fmla="*/ 0 w 689"/>
                      <a:gd name="T5" fmla="*/ 0 h 778"/>
                      <a:gd name="T6" fmla="*/ 0 w 689"/>
                      <a:gd name="T7" fmla="*/ 0 h 778"/>
                      <a:gd name="T8" fmla="*/ 0 w 689"/>
                      <a:gd name="T9" fmla="*/ 0 h 77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89" h="778">
                        <a:moveTo>
                          <a:pt x="0" y="36"/>
                        </a:moveTo>
                        <a:lnTo>
                          <a:pt x="98" y="778"/>
                        </a:lnTo>
                        <a:lnTo>
                          <a:pt x="689" y="689"/>
                        </a:lnTo>
                        <a:lnTo>
                          <a:pt x="587" y="0"/>
                        </a:lnTo>
                        <a:lnTo>
                          <a:pt x="0" y="36"/>
                        </a:lnTo>
                        <a:close/>
                      </a:path>
                    </a:pathLst>
                  </a:custGeom>
                  <a:solidFill>
                    <a:srgbClr val="00C0C0"/>
                  </a:solidFill>
                  <a:ln w="1588">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grpSp>
          </p:grpSp>
          <p:grpSp>
            <p:nvGrpSpPr>
              <p:cNvPr id="237" name="Group 207"/>
              <p:cNvGrpSpPr>
                <a:grpSpLocks/>
              </p:cNvGrpSpPr>
              <p:nvPr/>
            </p:nvGrpSpPr>
            <p:grpSpPr bwMode="auto">
              <a:xfrm>
                <a:off x="5212" y="1846"/>
                <a:ext cx="113" cy="80"/>
                <a:chOff x="5212" y="1846"/>
                <a:chExt cx="113" cy="80"/>
              </a:xfrm>
            </p:grpSpPr>
            <p:sp>
              <p:nvSpPr>
                <p:cNvPr id="238" name="Freeform 208"/>
                <p:cNvSpPr>
                  <a:spLocks/>
                </p:cNvSpPr>
                <p:nvPr/>
              </p:nvSpPr>
              <p:spPr bwMode="auto">
                <a:xfrm>
                  <a:off x="5212" y="1846"/>
                  <a:ext cx="112" cy="80"/>
                </a:xfrm>
                <a:custGeom>
                  <a:avLst/>
                  <a:gdLst>
                    <a:gd name="T0" fmla="*/ 0 w 674"/>
                    <a:gd name="T1" fmla="*/ 0 h 482"/>
                    <a:gd name="T2" fmla="*/ 0 w 674"/>
                    <a:gd name="T3" fmla="*/ 0 h 482"/>
                    <a:gd name="T4" fmla="*/ 0 w 674"/>
                    <a:gd name="T5" fmla="*/ 0 h 482"/>
                    <a:gd name="T6" fmla="*/ 0 w 674"/>
                    <a:gd name="T7" fmla="*/ 0 h 482"/>
                    <a:gd name="T8" fmla="*/ 0 w 674"/>
                    <a:gd name="T9" fmla="*/ 0 h 48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74" h="482">
                      <a:moveTo>
                        <a:pt x="674" y="0"/>
                      </a:moveTo>
                      <a:lnTo>
                        <a:pt x="0" y="143"/>
                      </a:lnTo>
                      <a:lnTo>
                        <a:pt x="0" y="482"/>
                      </a:lnTo>
                      <a:lnTo>
                        <a:pt x="674" y="271"/>
                      </a:lnTo>
                      <a:lnTo>
                        <a:pt x="674" y="0"/>
                      </a:lnTo>
                      <a:close/>
                    </a:path>
                  </a:pathLst>
                </a:custGeom>
                <a:solidFill>
                  <a:srgbClr val="404040"/>
                </a:solidFill>
                <a:ln w="1588">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239" name="Line 209"/>
                <p:cNvSpPr>
                  <a:spLocks noChangeShapeType="1"/>
                </p:cNvSpPr>
                <p:nvPr/>
              </p:nvSpPr>
              <p:spPr bwMode="auto">
                <a:xfrm flipV="1">
                  <a:off x="5286" y="1866"/>
                  <a:ext cx="30" cy="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240" name="Line 210"/>
                <p:cNvSpPr>
                  <a:spLocks noChangeShapeType="1"/>
                </p:cNvSpPr>
                <p:nvPr/>
              </p:nvSpPr>
              <p:spPr bwMode="auto">
                <a:xfrm flipH="1">
                  <a:off x="5231" y="1876"/>
                  <a:ext cx="39" cy="9"/>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241" name="Line 211"/>
                <p:cNvSpPr>
                  <a:spLocks noChangeShapeType="1"/>
                </p:cNvSpPr>
                <p:nvPr/>
              </p:nvSpPr>
              <p:spPr bwMode="auto">
                <a:xfrm>
                  <a:off x="5277" y="1856"/>
                  <a:ext cx="1" cy="52"/>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242" name="Line 212"/>
                <p:cNvSpPr>
                  <a:spLocks noChangeShapeType="1"/>
                </p:cNvSpPr>
                <p:nvPr/>
              </p:nvSpPr>
              <p:spPr bwMode="auto">
                <a:xfrm>
                  <a:off x="5223" y="1868"/>
                  <a:ext cx="1" cy="57"/>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243" name="Line 213"/>
                <p:cNvSpPr>
                  <a:spLocks noChangeShapeType="1"/>
                </p:cNvSpPr>
                <p:nvPr/>
              </p:nvSpPr>
              <p:spPr bwMode="auto">
                <a:xfrm flipH="1">
                  <a:off x="5223" y="1867"/>
                  <a:ext cx="102" cy="26"/>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244" name="Line 214"/>
                <p:cNvSpPr>
                  <a:spLocks noChangeShapeType="1"/>
                </p:cNvSpPr>
                <p:nvPr/>
              </p:nvSpPr>
              <p:spPr bwMode="auto">
                <a:xfrm flipV="1">
                  <a:off x="5223" y="1860"/>
                  <a:ext cx="102" cy="23"/>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grpSp>
        </p:grpSp>
        <p:grpSp>
          <p:nvGrpSpPr>
            <p:cNvPr id="204" name="Group 215"/>
            <p:cNvGrpSpPr>
              <a:grpSpLocks/>
            </p:cNvGrpSpPr>
            <p:nvPr/>
          </p:nvGrpSpPr>
          <p:grpSpPr bwMode="auto">
            <a:xfrm>
              <a:off x="5170" y="1848"/>
              <a:ext cx="270" cy="138"/>
              <a:chOff x="5170" y="1848"/>
              <a:chExt cx="270" cy="138"/>
            </a:xfrm>
          </p:grpSpPr>
          <p:grpSp>
            <p:nvGrpSpPr>
              <p:cNvPr id="205" name="Group 216"/>
              <p:cNvGrpSpPr>
                <a:grpSpLocks/>
              </p:cNvGrpSpPr>
              <p:nvPr/>
            </p:nvGrpSpPr>
            <p:grpSpPr bwMode="auto">
              <a:xfrm>
                <a:off x="5188" y="1923"/>
                <a:ext cx="43" cy="32"/>
                <a:chOff x="5188" y="1923"/>
                <a:chExt cx="43" cy="32"/>
              </a:xfrm>
            </p:grpSpPr>
            <p:sp>
              <p:nvSpPr>
                <p:cNvPr id="234" name="Freeform 217"/>
                <p:cNvSpPr>
                  <a:spLocks/>
                </p:cNvSpPr>
                <p:nvPr/>
              </p:nvSpPr>
              <p:spPr bwMode="auto">
                <a:xfrm>
                  <a:off x="5188" y="1923"/>
                  <a:ext cx="12" cy="32"/>
                </a:xfrm>
                <a:custGeom>
                  <a:avLst/>
                  <a:gdLst>
                    <a:gd name="T0" fmla="*/ 0 w 75"/>
                    <a:gd name="T1" fmla="*/ 0 h 194"/>
                    <a:gd name="T2" fmla="*/ 0 w 75"/>
                    <a:gd name="T3" fmla="*/ 0 h 194"/>
                    <a:gd name="T4" fmla="*/ 0 w 75"/>
                    <a:gd name="T5" fmla="*/ 0 h 194"/>
                    <a:gd name="T6" fmla="*/ 0 w 75"/>
                    <a:gd name="T7" fmla="*/ 0 h 194"/>
                    <a:gd name="T8" fmla="*/ 0 w 75"/>
                    <a:gd name="T9" fmla="*/ 0 h 19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 h="194">
                      <a:moveTo>
                        <a:pt x="23" y="0"/>
                      </a:moveTo>
                      <a:lnTo>
                        <a:pt x="0" y="183"/>
                      </a:lnTo>
                      <a:lnTo>
                        <a:pt x="55" y="194"/>
                      </a:lnTo>
                      <a:lnTo>
                        <a:pt x="75" y="8"/>
                      </a:lnTo>
                      <a:lnTo>
                        <a:pt x="23" y="0"/>
                      </a:lnTo>
                      <a:close/>
                    </a:path>
                  </a:pathLst>
                </a:custGeom>
                <a:solidFill>
                  <a:srgbClr val="606060"/>
                </a:solidFill>
                <a:ln w="1588">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235" name="Freeform 218"/>
                <p:cNvSpPr>
                  <a:spLocks/>
                </p:cNvSpPr>
                <p:nvPr/>
              </p:nvSpPr>
              <p:spPr bwMode="auto">
                <a:xfrm>
                  <a:off x="5197" y="1927"/>
                  <a:ext cx="34" cy="28"/>
                </a:xfrm>
                <a:custGeom>
                  <a:avLst/>
                  <a:gdLst>
                    <a:gd name="T0" fmla="*/ 0 w 206"/>
                    <a:gd name="T1" fmla="*/ 0 h 168"/>
                    <a:gd name="T2" fmla="*/ 0 w 206"/>
                    <a:gd name="T3" fmla="*/ 0 h 168"/>
                    <a:gd name="T4" fmla="*/ 0 w 206"/>
                    <a:gd name="T5" fmla="*/ 0 h 168"/>
                    <a:gd name="T6" fmla="*/ 0 w 206"/>
                    <a:gd name="T7" fmla="*/ 0 h 168"/>
                    <a:gd name="T8" fmla="*/ 0 w 206"/>
                    <a:gd name="T9" fmla="*/ 0 h 168"/>
                    <a:gd name="T10" fmla="*/ 0 w 206"/>
                    <a:gd name="T11" fmla="*/ 0 h 168"/>
                    <a:gd name="T12" fmla="*/ 0 w 206"/>
                    <a:gd name="T13" fmla="*/ 0 h 16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06" h="168">
                      <a:moveTo>
                        <a:pt x="17" y="5"/>
                      </a:moveTo>
                      <a:lnTo>
                        <a:pt x="0" y="168"/>
                      </a:lnTo>
                      <a:lnTo>
                        <a:pt x="206" y="84"/>
                      </a:lnTo>
                      <a:lnTo>
                        <a:pt x="126" y="58"/>
                      </a:lnTo>
                      <a:lnTo>
                        <a:pt x="52" y="97"/>
                      </a:lnTo>
                      <a:lnTo>
                        <a:pt x="75" y="0"/>
                      </a:lnTo>
                      <a:lnTo>
                        <a:pt x="17" y="5"/>
                      </a:lnTo>
                      <a:close/>
                    </a:path>
                  </a:pathLst>
                </a:custGeom>
                <a:solidFill>
                  <a:srgbClr val="404040"/>
                </a:solidFill>
                <a:ln w="1588">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grpSp>
          <p:grpSp>
            <p:nvGrpSpPr>
              <p:cNvPr id="206" name="Group 219"/>
              <p:cNvGrpSpPr>
                <a:grpSpLocks/>
              </p:cNvGrpSpPr>
              <p:nvPr/>
            </p:nvGrpSpPr>
            <p:grpSpPr bwMode="auto">
              <a:xfrm>
                <a:off x="5170" y="1848"/>
                <a:ext cx="270" cy="138"/>
                <a:chOff x="5170" y="1848"/>
                <a:chExt cx="270" cy="138"/>
              </a:xfrm>
            </p:grpSpPr>
            <p:sp>
              <p:nvSpPr>
                <p:cNvPr id="207" name="Freeform 220"/>
                <p:cNvSpPr>
                  <a:spLocks/>
                </p:cNvSpPr>
                <p:nvPr/>
              </p:nvSpPr>
              <p:spPr bwMode="auto">
                <a:xfrm>
                  <a:off x="5175" y="1848"/>
                  <a:ext cx="264" cy="122"/>
                </a:xfrm>
                <a:custGeom>
                  <a:avLst/>
                  <a:gdLst>
                    <a:gd name="T0" fmla="*/ 0 w 1583"/>
                    <a:gd name="T1" fmla="*/ 0 h 729"/>
                    <a:gd name="T2" fmla="*/ 0 w 1583"/>
                    <a:gd name="T3" fmla="*/ 0 h 729"/>
                    <a:gd name="T4" fmla="*/ 0 w 1583"/>
                    <a:gd name="T5" fmla="*/ 0 h 729"/>
                    <a:gd name="T6" fmla="*/ 0 w 1583"/>
                    <a:gd name="T7" fmla="*/ 0 h 729"/>
                    <a:gd name="T8" fmla="*/ 0 w 1583"/>
                    <a:gd name="T9" fmla="*/ 0 h 72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83" h="729">
                      <a:moveTo>
                        <a:pt x="0" y="309"/>
                      </a:moveTo>
                      <a:lnTo>
                        <a:pt x="759" y="729"/>
                      </a:lnTo>
                      <a:lnTo>
                        <a:pt x="1583" y="318"/>
                      </a:lnTo>
                      <a:lnTo>
                        <a:pt x="951" y="0"/>
                      </a:lnTo>
                      <a:lnTo>
                        <a:pt x="0" y="309"/>
                      </a:lnTo>
                      <a:close/>
                    </a:path>
                  </a:pathLst>
                </a:custGeom>
                <a:solidFill>
                  <a:srgbClr val="808080"/>
                </a:solidFill>
                <a:ln w="1588">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208" name="Freeform 221"/>
                <p:cNvSpPr>
                  <a:spLocks/>
                </p:cNvSpPr>
                <p:nvPr/>
              </p:nvSpPr>
              <p:spPr bwMode="auto">
                <a:xfrm>
                  <a:off x="5170" y="1899"/>
                  <a:ext cx="133" cy="86"/>
                </a:xfrm>
                <a:custGeom>
                  <a:avLst/>
                  <a:gdLst>
                    <a:gd name="T0" fmla="*/ 0 w 792"/>
                    <a:gd name="T1" fmla="*/ 0 h 516"/>
                    <a:gd name="T2" fmla="*/ 0 w 792"/>
                    <a:gd name="T3" fmla="*/ 0 h 516"/>
                    <a:gd name="T4" fmla="*/ 0 w 792"/>
                    <a:gd name="T5" fmla="*/ 0 h 516"/>
                    <a:gd name="T6" fmla="*/ 0 w 792"/>
                    <a:gd name="T7" fmla="*/ 0 h 516"/>
                    <a:gd name="T8" fmla="*/ 0 w 792"/>
                    <a:gd name="T9" fmla="*/ 0 h 51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92" h="516">
                      <a:moveTo>
                        <a:pt x="28" y="0"/>
                      </a:moveTo>
                      <a:lnTo>
                        <a:pt x="792" y="426"/>
                      </a:lnTo>
                      <a:lnTo>
                        <a:pt x="770" y="516"/>
                      </a:lnTo>
                      <a:lnTo>
                        <a:pt x="0" y="82"/>
                      </a:lnTo>
                      <a:lnTo>
                        <a:pt x="28" y="0"/>
                      </a:lnTo>
                      <a:close/>
                    </a:path>
                  </a:pathLst>
                </a:custGeom>
                <a:solidFill>
                  <a:srgbClr val="606060"/>
                </a:solidFill>
                <a:ln w="1588">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209" name="Freeform 222"/>
                <p:cNvSpPr>
                  <a:spLocks/>
                </p:cNvSpPr>
                <p:nvPr/>
              </p:nvSpPr>
              <p:spPr bwMode="auto">
                <a:xfrm>
                  <a:off x="5299" y="1901"/>
                  <a:ext cx="141" cy="85"/>
                </a:xfrm>
                <a:custGeom>
                  <a:avLst/>
                  <a:gdLst>
                    <a:gd name="T0" fmla="*/ 0 w 846"/>
                    <a:gd name="T1" fmla="*/ 0 h 507"/>
                    <a:gd name="T2" fmla="*/ 0 w 846"/>
                    <a:gd name="T3" fmla="*/ 0 h 507"/>
                    <a:gd name="T4" fmla="*/ 0 w 846"/>
                    <a:gd name="T5" fmla="*/ 0 h 507"/>
                    <a:gd name="T6" fmla="*/ 0 w 846"/>
                    <a:gd name="T7" fmla="*/ 0 h 507"/>
                    <a:gd name="T8" fmla="*/ 0 w 846"/>
                    <a:gd name="T9" fmla="*/ 0 h 50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46" h="507">
                      <a:moveTo>
                        <a:pt x="0" y="507"/>
                      </a:moveTo>
                      <a:lnTo>
                        <a:pt x="25" y="411"/>
                      </a:lnTo>
                      <a:lnTo>
                        <a:pt x="846" y="0"/>
                      </a:lnTo>
                      <a:lnTo>
                        <a:pt x="817" y="76"/>
                      </a:lnTo>
                      <a:lnTo>
                        <a:pt x="0" y="507"/>
                      </a:lnTo>
                      <a:close/>
                    </a:path>
                  </a:pathLst>
                </a:custGeom>
                <a:solidFill>
                  <a:srgbClr val="404040"/>
                </a:solidFill>
                <a:ln w="1588">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210" name="Freeform 223"/>
                <p:cNvSpPr>
                  <a:spLocks/>
                </p:cNvSpPr>
                <p:nvPr/>
              </p:nvSpPr>
              <p:spPr bwMode="auto">
                <a:xfrm>
                  <a:off x="5227" y="1905"/>
                  <a:ext cx="106" cy="54"/>
                </a:xfrm>
                <a:custGeom>
                  <a:avLst/>
                  <a:gdLst>
                    <a:gd name="T0" fmla="*/ 0 w 637"/>
                    <a:gd name="T1" fmla="*/ 0 h 321"/>
                    <a:gd name="T2" fmla="*/ 0 w 637"/>
                    <a:gd name="T3" fmla="*/ 0 h 321"/>
                    <a:gd name="T4" fmla="*/ 0 w 637"/>
                    <a:gd name="T5" fmla="*/ 0 h 321"/>
                    <a:gd name="T6" fmla="*/ 0 w 637"/>
                    <a:gd name="T7" fmla="*/ 0 h 321"/>
                    <a:gd name="T8" fmla="*/ 0 w 637"/>
                    <a:gd name="T9" fmla="*/ 0 h 32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37" h="321">
                      <a:moveTo>
                        <a:pt x="0" y="83"/>
                      </a:moveTo>
                      <a:lnTo>
                        <a:pt x="220" y="0"/>
                      </a:lnTo>
                      <a:lnTo>
                        <a:pt x="637" y="224"/>
                      </a:lnTo>
                      <a:lnTo>
                        <a:pt x="425" y="321"/>
                      </a:lnTo>
                      <a:lnTo>
                        <a:pt x="0" y="83"/>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11" name="Freeform 224"/>
                <p:cNvSpPr>
                  <a:spLocks/>
                </p:cNvSpPr>
                <p:nvPr/>
              </p:nvSpPr>
              <p:spPr bwMode="auto">
                <a:xfrm>
                  <a:off x="5270" y="1868"/>
                  <a:ext cx="156" cy="72"/>
                </a:xfrm>
                <a:custGeom>
                  <a:avLst/>
                  <a:gdLst>
                    <a:gd name="T0" fmla="*/ 0 w 938"/>
                    <a:gd name="T1" fmla="*/ 0 h 434"/>
                    <a:gd name="T2" fmla="*/ 0 w 938"/>
                    <a:gd name="T3" fmla="*/ 0 h 434"/>
                    <a:gd name="T4" fmla="*/ 0 w 938"/>
                    <a:gd name="T5" fmla="*/ 0 h 434"/>
                    <a:gd name="T6" fmla="*/ 0 w 938"/>
                    <a:gd name="T7" fmla="*/ 0 h 434"/>
                    <a:gd name="T8" fmla="*/ 0 w 938"/>
                    <a:gd name="T9" fmla="*/ 0 h 4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38" h="434">
                      <a:moveTo>
                        <a:pt x="0" y="210"/>
                      </a:moveTo>
                      <a:lnTo>
                        <a:pt x="410" y="434"/>
                      </a:lnTo>
                      <a:lnTo>
                        <a:pt x="938" y="186"/>
                      </a:lnTo>
                      <a:lnTo>
                        <a:pt x="554" y="0"/>
                      </a:lnTo>
                      <a:lnTo>
                        <a:pt x="0" y="210"/>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12" name="Freeform 225"/>
                <p:cNvSpPr>
                  <a:spLocks/>
                </p:cNvSpPr>
                <p:nvPr/>
              </p:nvSpPr>
              <p:spPr bwMode="auto">
                <a:xfrm>
                  <a:off x="5188" y="1852"/>
                  <a:ext cx="172" cy="66"/>
                </a:xfrm>
                <a:custGeom>
                  <a:avLst/>
                  <a:gdLst>
                    <a:gd name="T0" fmla="*/ 0 w 1034"/>
                    <a:gd name="T1" fmla="*/ 0 h 395"/>
                    <a:gd name="T2" fmla="*/ 0 w 1034"/>
                    <a:gd name="T3" fmla="*/ 0 h 395"/>
                    <a:gd name="T4" fmla="*/ 0 w 1034"/>
                    <a:gd name="T5" fmla="*/ 0 h 395"/>
                    <a:gd name="T6" fmla="*/ 0 w 1034"/>
                    <a:gd name="T7" fmla="*/ 0 h 395"/>
                    <a:gd name="T8" fmla="*/ 0 w 1034"/>
                    <a:gd name="T9" fmla="*/ 0 h 39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34" h="395">
                      <a:moveTo>
                        <a:pt x="216" y="395"/>
                      </a:moveTo>
                      <a:lnTo>
                        <a:pt x="0" y="285"/>
                      </a:lnTo>
                      <a:lnTo>
                        <a:pt x="867" y="0"/>
                      </a:lnTo>
                      <a:lnTo>
                        <a:pt x="1034" y="82"/>
                      </a:lnTo>
                      <a:lnTo>
                        <a:pt x="216" y="395"/>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13" name="Line 226"/>
                <p:cNvSpPr>
                  <a:spLocks noChangeShapeType="1"/>
                </p:cNvSpPr>
                <p:nvPr/>
              </p:nvSpPr>
              <p:spPr bwMode="auto">
                <a:xfrm flipV="1">
                  <a:off x="5193" y="1855"/>
                  <a:ext cx="148" cy="51"/>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214" name="Line 227"/>
                <p:cNvSpPr>
                  <a:spLocks noChangeShapeType="1"/>
                </p:cNvSpPr>
                <p:nvPr/>
              </p:nvSpPr>
              <p:spPr bwMode="auto">
                <a:xfrm flipV="1">
                  <a:off x="5205" y="1858"/>
                  <a:ext cx="144" cy="52"/>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215" name="Line 228"/>
                <p:cNvSpPr>
                  <a:spLocks noChangeShapeType="1"/>
                </p:cNvSpPr>
                <p:nvPr/>
              </p:nvSpPr>
              <p:spPr bwMode="auto">
                <a:xfrm flipV="1">
                  <a:off x="5214" y="1862"/>
                  <a:ext cx="141" cy="54"/>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216" name="Line 229"/>
                <p:cNvSpPr>
                  <a:spLocks noChangeShapeType="1"/>
                </p:cNvSpPr>
                <p:nvPr/>
              </p:nvSpPr>
              <p:spPr bwMode="auto">
                <a:xfrm flipV="1">
                  <a:off x="5235" y="1871"/>
                  <a:ext cx="138" cy="55"/>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217" name="Line 230"/>
                <p:cNvSpPr>
                  <a:spLocks noChangeShapeType="1"/>
                </p:cNvSpPr>
                <p:nvPr/>
              </p:nvSpPr>
              <p:spPr bwMode="auto">
                <a:xfrm flipV="1">
                  <a:off x="5246" y="1877"/>
                  <a:ext cx="137" cy="56"/>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218" name="Line 231"/>
                <p:cNvSpPr>
                  <a:spLocks noChangeShapeType="1"/>
                </p:cNvSpPr>
                <p:nvPr/>
              </p:nvSpPr>
              <p:spPr bwMode="auto">
                <a:xfrm flipV="1">
                  <a:off x="5261" y="1885"/>
                  <a:ext cx="124" cy="53"/>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219" name="Line 232"/>
                <p:cNvSpPr>
                  <a:spLocks noChangeShapeType="1"/>
                </p:cNvSpPr>
                <p:nvPr/>
              </p:nvSpPr>
              <p:spPr bwMode="auto">
                <a:xfrm flipV="1">
                  <a:off x="5274" y="1890"/>
                  <a:ext cx="119" cy="53"/>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220" name="Line 233"/>
                <p:cNvSpPr>
                  <a:spLocks noChangeShapeType="1"/>
                </p:cNvSpPr>
                <p:nvPr/>
              </p:nvSpPr>
              <p:spPr bwMode="auto">
                <a:xfrm flipV="1">
                  <a:off x="5291" y="1897"/>
                  <a:ext cx="114" cy="52"/>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221" name="Line 234"/>
                <p:cNvSpPr>
                  <a:spLocks noChangeShapeType="1"/>
                </p:cNvSpPr>
                <p:nvPr/>
              </p:nvSpPr>
              <p:spPr bwMode="auto">
                <a:xfrm>
                  <a:off x="5239" y="1915"/>
                  <a:ext cx="71" cy="40"/>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222" name="Line 235"/>
                <p:cNvSpPr>
                  <a:spLocks noChangeShapeType="1"/>
                </p:cNvSpPr>
                <p:nvPr/>
              </p:nvSpPr>
              <p:spPr bwMode="auto">
                <a:xfrm>
                  <a:off x="5255" y="1910"/>
                  <a:ext cx="69" cy="38"/>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223" name="Line 236"/>
                <p:cNvSpPr>
                  <a:spLocks noChangeShapeType="1"/>
                </p:cNvSpPr>
                <p:nvPr/>
              </p:nvSpPr>
              <p:spPr bwMode="auto">
                <a:xfrm>
                  <a:off x="5285" y="1897"/>
                  <a:ext cx="68" cy="37"/>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224" name="Line 237"/>
                <p:cNvSpPr>
                  <a:spLocks noChangeShapeType="1"/>
                </p:cNvSpPr>
                <p:nvPr/>
              </p:nvSpPr>
              <p:spPr bwMode="auto">
                <a:xfrm>
                  <a:off x="5301" y="1891"/>
                  <a:ext cx="67" cy="36"/>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225" name="Line 238"/>
                <p:cNvSpPr>
                  <a:spLocks noChangeShapeType="1"/>
                </p:cNvSpPr>
                <p:nvPr/>
              </p:nvSpPr>
              <p:spPr bwMode="auto">
                <a:xfrm>
                  <a:off x="5318" y="1886"/>
                  <a:ext cx="65" cy="36"/>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226" name="Line 239"/>
                <p:cNvSpPr>
                  <a:spLocks noChangeShapeType="1"/>
                </p:cNvSpPr>
                <p:nvPr/>
              </p:nvSpPr>
              <p:spPr bwMode="auto">
                <a:xfrm>
                  <a:off x="5332" y="1880"/>
                  <a:ext cx="64" cy="34"/>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227" name="Line 240"/>
                <p:cNvSpPr>
                  <a:spLocks noChangeShapeType="1"/>
                </p:cNvSpPr>
                <p:nvPr/>
              </p:nvSpPr>
              <p:spPr bwMode="auto">
                <a:xfrm>
                  <a:off x="5346" y="1874"/>
                  <a:ext cx="64" cy="33"/>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228" name="Line 241"/>
                <p:cNvSpPr>
                  <a:spLocks noChangeShapeType="1"/>
                </p:cNvSpPr>
                <p:nvPr/>
              </p:nvSpPr>
              <p:spPr bwMode="auto">
                <a:xfrm>
                  <a:off x="5209" y="1892"/>
                  <a:ext cx="35" cy="18"/>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229" name="Line 242"/>
                <p:cNvSpPr>
                  <a:spLocks noChangeShapeType="1"/>
                </p:cNvSpPr>
                <p:nvPr/>
              </p:nvSpPr>
              <p:spPr bwMode="auto">
                <a:xfrm>
                  <a:off x="5232" y="1885"/>
                  <a:ext cx="32" cy="17"/>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230" name="Line 243"/>
                <p:cNvSpPr>
                  <a:spLocks noChangeShapeType="1"/>
                </p:cNvSpPr>
                <p:nvPr/>
              </p:nvSpPr>
              <p:spPr bwMode="auto">
                <a:xfrm>
                  <a:off x="5252" y="1879"/>
                  <a:ext cx="33" cy="17"/>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231" name="Line 244"/>
                <p:cNvSpPr>
                  <a:spLocks noChangeShapeType="1"/>
                </p:cNvSpPr>
                <p:nvPr/>
              </p:nvSpPr>
              <p:spPr bwMode="auto">
                <a:xfrm>
                  <a:off x="5272" y="1872"/>
                  <a:ext cx="32" cy="15"/>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232" name="Line 245"/>
                <p:cNvSpPr>
                  <a:spLocks noChangeShapeType="1"/>
                </p:cNvSpPr>
                <p:nvPr/>
              </p:nvSpPr>
              <p:spPr bwMode="auto">
                <a:xfrm>
                  <a:off x="5292" y="1865"/>
                  <a:ext cx="31" cy="16"/>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sp>
              <p:nvSpPr>
                <p:cNvPr id="233" name="Line 246"/>
                <p:cNvSpPr>
                  <a:spLocks noChangeShapeType="1"/>
                </p:cNvSpPr>
                <p:nvPr/>
              </p:nvSpPr>
              <p:spPr bwMode="auto">
                <a:xfrm>
                  <a:off x="5315" y="1858"/>
                  <a:ext cx="29" cy="15"/>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lgn="ctr"/>
                  <a:endParaRPr lang="zh-CN" altLang="en-US" sz="900" b="1">
                    <a:latin typeface="微软雅黑" pitchFamily="34" charset="-122"/>
                    <a:ea typeface="微软雅黑" pitchFamily="34" charset="-122"/>
                  </a:endParaRPr>
                </a:p>
              </p:txBody>
            </p:sp>
          </p:grpSp>
        </p:grpSp>
      </p:grpSp>
      <p:grpSp>
        <p:nvGrpSpPr>
          <p:cNvPr id="261" name="Group 254"/>
          <p:cNvGrpSpPr>
            <a:grpSpLocks/>
          </p:cNvGrpSpPr>
          <p:nvPr/>
        </p:nvGrpSpPr>
        <p:grpSpPr bwMode="auto">
          <a:xfrm>
            <a:off x="7012736" y="3258385"/>
            <a:ext cx="144954" cy="73406"/>
            <a:chOff x="5325" y="1860"/>
            <a:chExt cx="144" cy="79"/>
          </a:xfrm>
        </p:grpSpPr>
        <p:grpSp>
          <p:nvGrpSpPr>
            <p:cNvPr id="262" name="Group 255"/>
            <p:cNvGrpSpPr>
              <a:grpSpLocks/>
            </p:cNvGrpSpPr>
            <p:nvPr/>
          </p:nvGrpSpPr>
          <p:grpSpPr bwMode="auto">
            <a:xfrm>
              <a:off x="5325" y="1860"/>
              <a:ext cx="125" cy="63"/>
              <a:chOff x="5325" y="1860"/>
              <a:chExt cx="125" cy="63"/>
            </a:xfrm>
          </p:grpSpPr>
          <p:sp>
            <p:nvSpPr>
              <p:cNvPr id="266" name="Freeform 256"/>
              <p:cNvSpPr>
                <a:spLocks/>
              </p:cNvSpPr>
              <p:nvPr/>
            </p:nvSpPr>
            <p:spPr bwMode="auto">
              <a:xfrm>
                <a:off x="5325" y="1860"/>
                <a:ext cx="125" cy="63"/>
              </a:xfrm>
              <a:custGeom>
                <a:avLst/>
                <a:gdLst>
                  <a:gd name="T0" fmla="*/ 0 w 751"/>
                  <a:gd name="T1" fmla="*/ 0 h 379"/>
                  <a:gd name="T2" fmla="*/ 0 w 751"/>
                  <a:gd name="T3" fmla="*/ 0 h 379"/>
                  <a:gd name="T4" fmla="*/ 0 w 751"/>
                  <a:gd name="T5" fmla="*/ 0 h 379"/>
                  <a:gd name="T6" fmla="*/ 0 w 751"/>
                  <a:gd name="T7" fmla="*/ 0 h 379"/>
                  <a:gd name="T8" fmla="*/ 0 w 751"/>
                  <a:gd name="T9" fmla="*/ 0 h 379"/>
                  <a:gd name="T10" fmla="*/ 0 w 751"/>
                  <a:gd name="T11" fmla="*/ 0 h 379"/>
                  <a:gd name="T12" fmla="*/ 0 w 751"/>
                  <a:gd name="T13" fmla="*/ 0 h 379"/>
                  <a:gd name="T14" fmla="*/ 0 w 751"/>
                  <a:gd name="T15" fmla="*/ 0 h 379"/>
                  <a:gd name="T16" fmla="*/ 0 w 751"/>
                  <a:gd name="T17" fmla="*/ 0 h 379"/>
                  <a:gd name="T18" fmla="*/ 0 w 751"/>
                  <a:gd name="T19" fmla="*/ 0 h 379"/>
                  <a:gd name="T20" fmla="*/ 0 w 751"/>
                  <a:gd name="T21" fmla="*/ 0 h 379"/>
                  <a:gd name="T22" fmla="*/ 0 w 751"/>
                  <a:gd name="T23" fmla="*/ 0 h 379"/>
                  <a:gd name="T24" fmla="*/ 0 w 751"/>
                  <a:gd name="T25" fmla="*/ 0 h 379"/>
                  <a:gd name="T26" fmla="*/ 0 w 751"/>
                  <a:gd name="T27" fmla="*/ 0 h 379"/>
                  <a:gd name="T28" fmla="*/ 0 w 751"/>
                  <a:gd name="T29" fmla="*/ 0 h 379"/>
                  <a:gd name="T30" fmla="*/ 0 w 751"/>
                  <a:gd name="T31" fmla="*/ 0 h 379"/>
                  <a:gd name="T32" fmla="*/ 0 w 751"/>
                  <a:gd name="T33" fmla="*/ 0 h 379"/>
                  <a:gd name="T34" fmla="*/ 0 w 751"/>
                  <a:gd name="T35" fmla="*/ 0 h 379"/>
                  <a:gd name="T36" fmla="*/ 0 w 751"/>
                  <a:gd name="T37" fmla="*/ 0 h 379"/>
                  <a:gd name="T38" fmla="*/ 0 w 751"/>
                  <a:gd name="T39" fmla="*/ 0 h 379"/>
                  <a:gd name="T40" fmla="*/ 0 w 751"/>
                  <a:gd name="T41" fmla="*/ 0 h 379"/>
                  <a:gd name="T42" fmla="*/ 0 w 751"/>
                  <a:gd name="T43" fmla="*/ 0 h 379"/>
                  <a:gd name="T44" fmla="*/ 0 w 751"/>
                  <a:gd name="T45" fmla="*/ 0 h 379"/>
                  <a:gd name="T46" fmla="*/ 0 w 751"/>
                  <a:gd name="T47" fmla="*/ 0 h 379"/>
                  <a:gd name="T48" fmla="*/ 0 w 751"/>
                  <a:gd name="T49" fmla="*/ 0 h 379"/>
                  <a:gd name="T50" fmla="*/ 0 w 751"/>
                  <a:gd name="T51" fmla="*/ 0 h 379"/>
                  <a:gd name="T52" fmla="*/ 0 w 751"/>
                  <a:gd name="T53" fmla="*/ 0 h 379"/>
                  <a:gd name="T54" fmla="*/ 0 w 751"/>
                  <a:gd name="T55" fmla="*/ 0 h 379"/>
                  <a:gd name="T56" fmla="*/ 0 w 751"/>
                  <a:gd name="T57" fmla="*/ 0 h 379"/>
                  <a:gd name="T58" fmla="*/ 0 w 751"/>
                  <a:gd name="T59" fmla="*/ 0 h 379"/>
                  <a:gd name="T60" fmla="*/ 0 w 751"/>
                  <a:gd name="T61" fmla="*/ 0 h 379"/>
                  <a:gd name="T62" fmla="*/ 0 w 751"/>
                  <a:gd name="T63" fmla="*/ 0 h 379"/>
                  <a:gd name="T64" fmla="*/ 0 w 751"/>
                  <a:gd name="T65" fmla="*/ 0 h 379"/>
                  <a:gd name="T66" fmla="*/ 0 w 751"/>
                  <a:gd name="T67" fmla="*/ 0 h 379"/>
                  <a:gd name="T68" fmla="*/ 0 w 751"/>
                  <a:gd name="T69" fmla="*/ 0 h 379"/>
                  <a:gd name="T70" fmla="*/ 0 w 751"/>
                  <a:gd name="T71" fmla="*/ 0 h 379"/>
                  <a:gd name="T72" fmla="*/ 0 w 751"/>
                  <a:gd name="T73" fmla="*/ 0 h 379"/>
                  <a:gd name="T74" fmla="*/ 0 w 751"/>
                  <a:gd name="T75" fmla="*/ 0 h 379"/>
                  <a:gd name="T76" fmla="*/ 0 w 751"/>
                  <a:gd name="T77" fmla="*/ 0 h 379"/>
                  <a:gd name="T78" fmla="*/ 0 w 751"/>
                  <a:gd name="T79" fmla="*/ 0 h 379"/>
                  <a:gd name="T80" fmla="*/ 0 w 751"/>
                  <a:gd name="T81" fmla="*/ 0 h 379"/>
                  <a:gd name="T82" fmla="*/ 0 w 751"/>
                  <a:gd name="T83" fmla="*/ 0 h 379"/>
                  <a:gd name="T84" fmla="*/ 0 w 751"/>
                  <a:gd name="T85" fmla="*/ 0 h 379"/>
                  <a:gd name="T86" fmla="*/ 0 w 751"/>
                  <a:gd name="T87" fmla="*/ 0 h 379"/>
                  <a:gd name="T88" fmla="*/ 0 w 751"/>
                  <a:gd name="T89" fmla="*/ 0 h 379"/>
                  <a:gd name="T90" fmla="*/ 0 w 751"/>
                  <a:gd name="T91" fmla="*/ 0 h 379"/>
                  <a:gd name="T92" fmla="*/ 0 w 751"/>
                  <a:gd name="T93" fmla="*/ 0 h 379"/>
                  <a:gd name="T94" fmla="*/ 0 w 751"/>
                  <a:gd name="T95" fmla="*/ 0 h 379"/>
                  <a:gd name="T96" fmla="*/ 0 w 751"/>
                  <a:gd name="T97" fmla="*/ 0 h 379"/>
                  <a:gd name="T98" fmla="*/ 0 w 751"/>
                  <a:gd name="T99" fmla="*/ 0 h 379"/>
                  <a:gd name="T100" fmla="*/ 0 w 751"/>
                  <a:gd name="T101" fmla="*/ 0 h 379"/>
                  <a:gd name="T102" fmla="*/ 0 w 751"/>
                  <a:gd name="T103" fmla="*/ 0 h 379"/>
                  <a:gd name="T104" fmla="*/ 0 w 751"/>
                  <a:gd name="T105" fmla="*/ 0 h 379"/>
                  <a:gd name="T106" fmla="*/ 0 w 751"/>
                  <a:gd name="T107" fmla="*/ 0 h 379"/>
                  <a:gd name="T108" fmla="*/ 0 w 751"/>
                  <a:gd name="T109" fmla="*/ 0 h 379"/>
                  <a:gd name="T110" fmla="*/ 0 w 751"/>
                  <a:gd name="T111" fmla="*/ 0 h 379"/>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751" h="379">
                    <a:moveTo>
                      <a:pt x="679" y="379"/>
                    </a:moveTo>
                    <a:lnTo>
                      <a:pt x="639" y="370"/>
                    </a:lnTo>
                    <a:lnTo>
                      <a:pt x="600" y="352"/>
                    </a:lnTo>
                    <a:lnTo>
                      <a:pt x="564" y="344"/>
                    </a:lnTo>
                    <a:lnTo>
                      <a:pt x="502" y="353"/>
                    </a:lnTo>
                    <a:lnTo>
                      <a:pt x="457" y="352"/>
                    </a:lnTo>
                    <a:lnTo>
                      <a:pt x="425" y="341"/>
                    </a:lnTo>
                    <a:lnTo>
                      <a:pt x="399" y="332"/>
                    </a:lnTo>
                    <a:lnTo>
                      <a:pt x="373" y="320"/>
                    </a:lnTo>
                    <a:lnTo>
                      <a:pt x="346" y="295"/>
                    </a:lnTo>
                    <a:lnTo>
                      <a:pt x="324" y="273"/>
                    </a:lnTo>
                    <a:lnTo>
                      <a:pt x="288" y="246"/>
                    </a:lnTo>
                    <a:lnTo>
                      <a:pt x="238" y="254"/>
                    </a:lnTo>
                    <a:lnTo>
                      <a:pt x="208" y="256"/>
                    </a:lnTo>
                    <a:lnTo>
                      <a:pt x="190" y="251"/>
                    </a:lnTo>
                    <a:lnTo>
                      <a:pt x="182" y="243"/>
                    </a:lnTo>
                    <a:lnTo>
                      <a:pt x="176" y="228"/>
                    </a:lnTo>
                    <a:lnTo>
                      <a:pt x="180" y="215"/>
                    </a:lnTo>
                    <a:lnTo>
                      <a:pt x="190" y="200"/>
                    </a:lnTo>
                    <a:lnTo>
                      <a:pt x="208" y="193"/>
                    </a:lnTo>
                    <a:lnTo>
                      <a:pt x="248" y="188"/>
                    </a:lnTo>
                    <a:lnTo>
                      <a:pt x="296" y="171"/>
                    </a:lnTo>
                    <a:lnTo>
                      <a:pt x="256" y="140"/>
                    </a:lnTo>
                    <a:lnTo>
                      <a:pt x="209" y="121"/>
                    </a:lnTo>
                    <a:lnTo>
                      <a:pt x="168" y="124"/>
                    </a:lnTo>
                    <a:lnTo>
                      <a:pt x="121" y="121"/>
                    </a:lnTo>
                    <a:lnTo>
                      <a:pt x="93" y="131"/>
                    </a:lnTo>
                    <a:lnTo>
                      <a:pt x="54" y="132"/>
                    </a:lnTo>
                    <a:lnTo>
                      <a:pt x="42" y="121"/>
                    </a:lnTo>
                    <a:lnTo>
                      <a:pt x="39" y="105"/>
                    </a:lnTo>
                    <a:lnTo>
                      <a:pt x="18" y="106"/>
                    </a:lnTo>
                    <a:lnTo>
                      <a:pt x="6" y="103"/>
                    </a:lnTo>
                    <a:lnTo>
                      <a:pt x="0" y="87"/>
                    </a:lnTo>
                    <a:lnTo>
                      <a:pt x="4" y="74"/>
                    </a:lnTo>
                    <a:lnTo>
                      <a:pt x="15" y="68"/>
                    </a:lnTo>
                    <a:lnTo>
                      <a:pt x="36" y="56"/>
                    </a:lnTo>
                    <a:lnTo>
                      <a:pt x="52" y="44"/>
                    </a:lnTo>
                    <a:lnTo>
                      <a:pt x="71" y="34"/>
                    </a:lnTo>
                    <a:lnTo>
                      <a:pt x="93" y="27"/>
                    </a:lnTo>
                    <a:lnTo>
                      <a:pt x="112" y="27"/>
                    </a:lnTo>
                    <a:lnTo>
                      <a:pt x="203" y="9"/>
                    </a:lnTo>
                    <a:lnTo>
                      <a:pt x="222" y="4"/>
                    </a:lnTo>
                    <a:lnTo>
                      <a:pt x="244" y="0"/>
                    </a:lnTo>
                    <a:lnTo>
                      <a:pt x="267" y="4"/>
                    </a:lnTo>
                    <a:lnTo>
                      <a:pt x="295" y="13"/>
                    </a:lnTo>
                    <a:lnTo>
                      <a:pt x="373" y="56"/>
                    </a:lnTo>
                    <a:lnTo>
                      <a:pt x="410" y="64"/>
                    </a:lnTo>
                    <a:lnTo>
                      <a:pt x="443" y="71"/>
                    </a:lnTo>
                    <a:lnTo>
                      <a:pt x="469" y="87"/>
                    </a:lnTo>
                    <a:lnTo>
                      <a:pt x="484" y="108"/>
                    </a:lnTo>
                    <a:lnTo>
                      <a:pt x="549" y="153"/>
                    </a:lnTo>
                    <a:lnTo>
                      <a:pt x="578" y="174"/>
                    </a:lnTo>
                    <a:lnTo>
                      <a:pt x="617" y="215"/>
                    </a:lnTo>
                    <a:lnTo>
                      <a:pt x="641" y="227"/>
                    </a:lnTo>
                    <a:lnTo>
                      <a:pt x="751" y="232"/>
                    </a:lnTo>
                    <a:lnTo>
                      <a:pt x="679" y="379"/>
                    </a:lnTo>
                    <a:close/>
                  </a:path>
                </a:pathLst>
              </a:custGeom>
              <a:solidFill>
                <a:srgbClr val="FFC080"/>
              </a:solidFill>
              <a:ln w="1588">
                <a:solidFill>
                  <a:srgbClr val="402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267" name="Freeform 257"/>
              <p:cNvSpPr>
                <a:spLocks/>
              </p:cNvSpPr>
              <p:nvPr/>
            </p:nvSpPr>
            <p:spPr bwMode="auto">
              <a:xfrm>
                <a:off x="5374" y="1888"/>
                <a:ext cx="29" cy="7"/>
              </a:xfrm>
              <a:custGeom>
                <a:avLst/>
                <a:gdLst>
                  <a:gd name="T0" fmla="*/ 0 w 179"/>
                  <a:gd name="T1" fmla="*/ 0 h 43"/>
                  <a:gd name="T2" fmla="*/ 0 w 179"/>
                  <a:gd name="T3" fmla="*/ 0 h 43"/>
                  <a:gd name="T4" fmla="*/ 0 w 179"/>
                  <a:gd name="T5" fmla="*/ 0 h 43"/>
                  <a:gd name="T6" fmla="*/ 0 w 179"/>
                  <a:gd name="T7" fmla="*/ 0 h 43"/>
                  <a:gd name="T8" fmla="*/ 0 w 179"/>
                  <a:gd name="T9" fmla="*/ 0 h 43"/>
                  <a:gd name="T10" fmla="*/ 0 w 179"/>
                  <a:gd name="T11" fmla="*/ 0 h 43"/>
                  <a:gd name="T12" fmla="*/ 0 w 179"/>
                  <a:gd name="T13" fmla="*/ 0 h 43"/>
                  <a:gd name="T14" fmla="*/ 0 w 179"/>
                  <a:gd name="T15" fmla="*/ 0 h 43"/>
                  <a:gd name="T16" fmla="*/ 0 w 179"/>
                  <a:gd name="T17" fmla="*/ 0 h 43"/>
                  <a:gd name="T18" fmla="*/ 0 w 179"/>
                  <a:gd name="T19" fmla="*/ 0 h 43"/>
                  <a:gd name="T20" fmla="*/ 0 w 179"/>
                  <a:gd name="T21" fmla="*/ 0 h 43"/>
                  <a:gd name="T22" fmla="*/ 0 w 179"/>
                  <a:gd name="T23" fmla="*/ 0 h 43"/>
                  <a:gd name="T24" fmla="*/ 0 w 179"/>
                  <a:gd name="T25" fmla="*/ 0 h 43"/>
                  <a:gd name="T26" fmla="*/ 0 w 179"/>
                  <a:gd name="T27" fmla="*/ 0 h 43"/>
                  <a:gd name="T28" fmla="*/ 0 w 179"/>
                  <a:gd name="T29" fmla="*/ 0 h 4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79" h="43">
                    <a:moveTo>
                      <a:pt x="0" y="0"/>
                    </a:moveTo>
                    <a:lnTo>
                      <a:pt x="6" y="11"/>
                    </a:lnTo>
                    <a:lnTo>
                      <a:pt x="38" y="10"/>
                    </a:lnTo>
                    <a:lnTo>
                      <a:pt x="50" y="16"/>
                    </a:lnTo>
                    <a:lnTo>
                      <a:pt x="76" y="29"/>
                    </a:lnTo>
                    <a:lnTo>
                      <a:pt x="112" y="37"/>
                    </a:lnTo>
                    <a:lnTo>
                      <a:pt x="150" y="38"/>
                    </a:lnTo>
                    <a:lnTo>
                      <a:pt x="179" y="43"/>
                    </a:lnTo>
                    <a:lnTo>
                      <a:pt x="155" y="34"/>
                    </a:lnTo>
                    <a:lnTo>
                      <a:pt x="125" y="29"/>
                    </a:lnTo>
                    <a:lnTo>
                      <a:pt x="105" y="29"/>
                    </a:lnTo>
                    <a:lnTo>
                      <a:pt x="76" y="21"/>
                    </a:lnTo>
                    <a:lnTo>
                      <a:pt x="53" y="8"/>
                    </a:lnTo>
                    <a:lnTo>
                      <a:pt x="43" y="2"/>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68" name="Freeform 258"/>
              <p:cNvSpPr>
                <a:spLocks/>
              </p:cNvSpPr>
              <p:nvPr/>
            </p:nvSpPr>
            <p:spPr bwMode="auto">
              <a:xfrm>
                <a:off x="5362" y="1894"/>
                <a:ext cx="4" cy="4"/>
              </a:xfrm>
              <a:custGeom>
                <a:avLst/>
                <a:gdLst>
                  <a:gd name="T0" fmla="*/ 0 w 20"/>
                  <a:gd name="T1" fmla="*/ 0 h 24"/>
                  <a:gd name="T2" fmla="*/ 0 w 20"/>
                  <a:gd name="T3" fmla="*/ 0 h 24"/>
                  <a:gd name="T4" fmla="*/ 0 w 20"/>
                  <a:gd name="T5" fmla="*/ 0 h 24"/>
                  <a:gd name="T6" fmla="*/ 0 w 20"/>
                  <a:gd name="T7" fmla="*/ 0 h 24"/>
                  <a:gd name="T8" fmla="*/ 0 w 20"/>
                  <a:gd name="T9" fmla="*/ 0 h 24"/>
                  <a:gd name="T10" fmla="*/ 0 w 20"/>
                  <a:gd name="T11" fmla="*/ 0 h 24"/>
                  <a:gd name="T12" fmla="*/ 0 w 20"/>
                  <a:gd name="T13" fmla="*/ 0 h 2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0" h="24">
                    <a:moveTo>
                      <a:pt x="4" y="0"/>
                    </a:moveTo>
                    <a:lnTo>
                      <a:pt x="12" y="6"/>
                    </a:lnTo>
                    <a:lnTo>
                      <a:pt x="9" y="15"/>
                    </a:lnTo>
                    <a:lnTo>
                      <a:pt x="0" y="24"/>
                    </a:lnTo>
                    <a:lnTo>
                      <a:pt x="17" y="18"/>
                    </a:lnTo>
                    <a:lnTo>
                      <a:pt x="20" y="8"/>
                    </a:lnTo>
                    <a:lnTo>
                      <a:pt x="4"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69" name="Freeform 259"/>
              <p:cNvSpPr>
                <a:spLocks/>
              </p:cNvSpPr>
              <p:nvPr/>
            </p:nvSpPr>
            <p:spPr bwMode="auto">
              <a:xfrm>
                <a:off x="5331" y="1869"/>
                <a:ext cx="17" cy="8"/>
              </a:xfrm>
              <a:custGeom>
                <a:avLst/>
                <a:gdLst>
                  <a:gd name="T0" fmla="*/ 0 w 104"/>
                  <a:gd name="T1" fmla="*/ 0 h 48"/>
                  <a:gd name="T2" fmla="*/ 0 w 104"/>
                  <a:gd name="T3" fmla="*/ 0 h 48"/>
                  <a:gd name="T4" fmla="*/ 0 w 104"/>
                  <a:gd name="T5" fmla="*/ 0 h 48"/>
                  <a:gd name="T6" fmla="*/ 0 w 104"/>
                  <a:gd name="T7" fmla="*/ 0 h 48"/>
                  <a:gd name="T8" fmla="*/ 0 w 104"/>
                  <a:gd name="T9" fmla="*/ 0 h 48"/>
                  <a:gd name="T10" fmla="*/ 0 w 104"/>
                  <a:gd name="T11" fmla="*/ 0 h 48"/>
                  <a:gd name="T12" fmla="*/ 0 w 104"/>
                  <a:gd name="T13" fmla="*/ 0 h 48"/>
                  <a:gd name="T14" fmla="*/ 0 w 104"/>
                  <a:gd name="T15" fmla="*/ 0 h 48"/>
                  <a:gd name="T16" fmla="*/ 0 w 104"/>
                  <a:gd name="T17" fmla="*/ 0 h 48"/>
                  <a:gd name="T18" fmla="*/ 0 w 104"/>
                  <a:gd name="T19" fmla="*/ 0 h 48"/>
                  <a:gd name="T20" fmla="*/ 0 w 104"/>
                  <a:gd name="T21" fmla="*/ 0 h 48"/>
                  <a:gd name="T22" fmla="*/ 0 w 104"/>
                  <a:gd name="T23" fmla="*/ 0 h 48"/>
                  <a:gd name="T24" fmla="*/ 0 w 104"/>
                  <a:gd name="T25" fmla="*/ 0 h 4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04" h="48">
                    <a:moveTo>
                      <a:pt x="0" y="45"/>
                    </a:moveTo>
                    <a:lnTo>
                      <a:pt x="11" y="48"/>
                    </a:lnTo>
                    <a:lnTo>
                      <a:pt x="25" y="33"/>
                    </a:lnTo>
                    <a:lnTo>
                      <a:pt x="46" y="25"/>
                    </a:lnTo>
                    <a:lnTo>
                      <a:pt x="56" y="14"/>
                    </a:lnTo>
                    <a:lnTo>
                      <a:pt x="66" y="9"/>
                    </a:lnTo>
                    <a:lnTo>
                      <a:pt x="89" y="4"/>
                    </a:lnTo>
                    <a:lnTo>
                      <a:pt x="104" y="1"/>
                    </a:lnTo>
                    <a:lnTo>
                      <a:pt x="84" y="0"/>
                    </a:lnTo>
                    <a:lnTo>
                      <a:pt x="58" y="4"/>
                    </a:lnTo>
                    <a:lnTo>
                      <a:pt x="49" y="12"/>
                    </a:lnTo>
                    <a:lnTo>
                      <a:pt x="37" y="20"/>
                    </a:lnTo>
                    <a:lnTo>
                      <a:pt x="0" y="45"/>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70" name="Freeform 260"/>
              <p:cNvSpPr>
                <a:spLocks/>
              </p:cNvSpPr>
              <p:nvPr/>
            </p:nvSpPr>
            <p:spPr bwMode="auto">
              <a:xfrm>
                <a:off x="5357" y="1866"/>
                <a:ext cx="27" cy="7"/>
              </a:xfrm>
              <a:custGeom>
                <a:avLst/>
                <a:gdLst>
                  <a:gd name="T0" fmla="*/ 0 w 166"/>
                  <a:gd name="T1" fmla="*/ 0 h 42"/>
                  <a:gd name="T2" fmla="*/ 0 w 166"/>
                  <a:gd name="T3" fmla="*/ 0 h 42"/>
                  <a:gd name="T4" fmla="*/ 0 w 166"/>
                  <a:gd name="T5" fmla="*/ 0 h 42"/>
                  <a:gd name="T6" fmla="*/ 0 w 166"/>
                  <a:gd name="T7" fmla="*/ 0 h 42"/>
                  <a:gd name="T8" fmla="*/ 0 w 166"/>
                  <a:gd name="T9" fmla="*/ 0 h 42"/>
                  <a:gd name="T10" fmla="*/ 0 w 166"/>
                  <a:gd name="T11" fmla="*/ 0 h 42"/>
                  <a:gd name="T12" fmla="*/ 0 w 166"/>
                  <a:gd name="T13" fmla="*/ 0 h 42"/>
                  <a:gd name="T14" fmla="*/ 0 w 166"/>
                  <a:gd name="T15" fmla="*/ 0 h 42"/>
                  <a:gd name="T16" fmla="*/ 0 w 166"/>
                  <a:gd name="T17" fmla="*/ 0 h 42"/>
                  <a:gd name="T18" fmla="*/ 0 w 166"/>
                  <a:gd name="T19" fmla="*/ 0 h 42"/>
                  <a:gd name="T20" fmla="*/ 0 w 166"/>
                  <a:gd name="T21" fmla="*/ 0 h 42"/>
                  <a:gd name="T22" fmla="*/ 0 w 166"/>
                  <a:gd name="T23" fmla="*/ 0 h 42"/>
                  <a:gd name="T24" fmla="*/ 0 w 166"/>
                  <a:gd name="T25" fmla="*/ 0 h 42"/>
                  <a:gd name="T26" fmla="*/ 0 w 166"/>
                  <a:gd name="T27" fmla="*/ 0 h 42"/>
                  <a:gd name="T28" fmla="*/ 0 w 166"/>
                  <a:gd name="T29" fmla="*/ 0 h 42"/>
                  <a:gd name="T30" fmla="*/ 0 w 166"/>
                  <a:gd name="T31" fmla="*/ 0 h 4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66" h="42">
                    <a:moveTo>
                      <a:pt x="0" y="10"/>
                    </a:moveTo>
                    <a:lnTo>
                      <a:pt x="35" y="6"/>
                    </a:lnTo>
                    <a:lnTo>
                      <a:pt x="55" y="0"/>
                    </a:lnTo>
                    <a:lnTo>
                      <a:pt x="63" y="0"/>
                    </a:lnTo>
                    <a:lnTo>
                      <a:pt x="85" y="5"/>
                    </a:lnTo>
                    <a:lnTo>
                      <a:pt x="94" y="14"/>
                    </a:lnTo>
                    <a:lnTo>
                      <a:pt x="111" y="23"/>
                    </a:lnTo>
                    <a:lnTo>
                      <a:pt x="143" y="36"/>
                    </a:lnTo>
                    <a:lnTo>
                      <a:pt x="166" y="36"/>
                    </a:lnTo>
                    <a:lnTo>
                      <a:pt x="142" y="42"/>
                    </a:lnTo>
                    <a:lnTo>
                      <a:pt x="126" y="39"/>
                    </a:lnTo>
                    <a:lnTo>
                      <a:pt x="91" y="22"/>
                    </a:lnTo>
                    <a:lnTo>
                      <a:pt x="79" y="10"/>
                    </a:lnTo>
                    <a:lnTo>
                      <a:pt x="55" y="8"/>
                    </a:lnTo>
                    <a:lnTo>
                      <a:pt x="35" y="10"/>
                    </a:lnTo>
                    <a:lnTo>
                      <a:pt x="0" y="1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71" name="Freeform 261"/>
              <p:cNvSpPr>
                <a:spLocks/>
              </p:cNvSpPr>
              <p:nvPr/>
            </p:nvSpPr>
            <p:spPr bwMode="auto">
              <a:xfrm>
                <a:off x="5335" y="1874"/>
                <a:ext cx="6" cy="5"/>
              </a:xfrm>
              <a:custGeom>
                <a:avLst/>
                <a:gdLst>
                  <a:gd name="T0" fmla="*/ 0 w 33"/>
                  <a:gd name="T1" fmla="*/ 0 h 30"/>
                  <a:gd name="T2" fmla="*/ 0 w 33"/>
                  <a:gd name="T3" fmla="*/ 0 h 30"/>
                  <a:gd name="T4" fmla="*/ 0 w 33"/>
                  <a:gd name="T5" fmla="*/ 0 h 30"/>
                  <a:gd name="T6" fmla="*/ 0 w 33"/>
                  <a:gd name="T7" fmla="*/ 0 h 30"/>
                  <a:gd name="T8" fmla="*/ 0 w 33"/>
                  <a:gd name="T9" fmla="*/ 0 h 30"/>
                  <a:gd name="T10" fmla="*/ 0 w 33"/>
                  <a:gd name="T11" fmla="*/ 0 h 3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30">
                    <a:moveTo>
                      <a:pt x="25" y="0"/>
                    </a:moveTo>
                    <a:lnTo>
                      <a:pt x="33" y="11"/>
                    </a:lnTo>
                    <a:lnTo>
                      <a:pt x="23" y="24"/>
                    </a:lnTo>
                    <a:lnTo>
                      <a:pt x="0" y="30"/>
                    </a:lnTo>
                    <a:lnTo>
                      <a:pt x="25" y="15"/>
                    </a:lnTo>
                    <a:lnTo>
                      <a:pt x="25"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72" name="Freeform 262"/>
              <p:cNvSpPr>
                <a:spLocks/>
              </p:cNvSpPr>
              <p:nvPr/>
            </p:nvSpPr>
            <p:spPr bwMode="auto">
              <a:xfrm>
                <a:off x="5329" y="1870"/>
                <a:ext cx="6" cy="4"/>
              </a:xfrm>
              <a:custGeom>
                <a:avLst/>
                <a:gdLst>
                  <a:gd name="T0" fmla="*/ 0 w 33"/>
                  <a:gd name="T1" fmla="*/ 0 h 28"/>
                  <a:gd name="T2" fmla="*/ 0 w 33"/>
                  <a:gd name="T3" fmla="*/ 0 h 28"/>
                  <a:gd name="T4" fmla="*/ 0 w 33"/>
                  <a:gd name="T5" fmla="*/ 0 h 28"/>
                  <a:gd name="T6" fmla="*/ 0 w 33"/>
                  <a:gd name="T7" fmla="*/ 0 h 28"/>
                  <a:gd name="T8" fmla="*/ 0 w 33"/>
                  <a:gd name="T9" fmla="*/ 0 h 28"/>
                  <a:gd name="T10" fmla="*/ 0 w 33"/>
                  <a:gd name="T11" fmla="*/ 0 h 2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8">
                    <a:moveTo>
                      <a:pt x="33" y="16"/>
                    </a:moveTo>
                    <a:lnTo>
                      <a:pt x="25" y="0"/>
                    </a:lnTo>
                    <a:lnTo>
                      <a:pt x="24" y="13"/>
                    </a:lnTo>
                    <a:lnTo>
                      <a:pt x="0" y="26"/>
                    </a:lnTo>
                    <a:lnTo>
                      <a:pt x="3" y="28"/>
                    </a:lnTo>
                    <a:lnTo>
                      <a:pt x="33" y="16"/>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73" name="Freeform 263"/>
              <p:cNvSpPr>
                <a:spLocks/>
              </p:cNvSpPr>
              <p:nvPr/>
            </p:nvSpPr>
            <p:spPr bwMode="auto">
              <a:xfrm>
                <a:off x="5399" y="1876"/>
                <a:ext cx="6" cy="7"/>
              </a:xfrm>
              <a:custGeom>
                <a:avLst/>
                <a:gdLst>
                  <a:gd name="T0" fmla="*/ 0 w 37"/>
                  <a:gd name="T1" fmla="*/ 0 h 42"/>
                  <a:gd name="T2" fmla="*/ 0 w 37"/>
                  <a:gd name="T3" fmla="*/ 0 h 42"/>
                  <a:gd name="T4" fmla="*/ 0 w 37"/>
                  <a:gd name="T5" fmla="*/ 0 h 42"/>
                  <a:gd name="T6" fmla="*/ 0 w 37"/>
                  <a:gd name="T7" fmla="*/ 0 h 42"/>
                  <a:gd name="T8" fmla="*/ 0 w 37"/>
                  <a:gd name="T9" fmla="*/ 0 h 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 h="42">
                    <a:moveTo>
                      <a:pt x="0" y="0"/>
                    </a:moveTo>
                    <a:lnTo>
                      <a:pt x="8" y="21"/>
                    </a:lnTo>
                    <a:lnTo>
                      <a:pt x="23" y="39"/>
                    </a:lnTo>
                    <a:lnTo>
                      <a:pt x="37" y="42"/>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74" name="Freeform 264"/>
              <p:cNvSpPr>
                <a:spLocks/>
              </p:cNvSpPr>
              <p:nvPr/>
            </p:nvSpPr>
            <p:spPr bwMode="auto">
              <a:xfrm>
                <a:off x="5420" y="1907"/>
                <a:ext cx="9" cy="6"/>
              </a:xfrm>
              <a:custGeom>
                <a:avLst/>
                <a:gdLst>
                  <a:gd name="T0" fmla="*/ 0 w 50"/>
                  <a:gd name="T1" fmla="*/ 0 h 39"/>
                  <a:gd name="T2" fmla="*/ 0 w 50"/>
                  <a:gd name="T3" fmla="*/ 0 h 39"/>
                  <a:gd name="T4" fmla="*/ 0 w 50"/>
                  <a:gd name="T5" fmla="*/ 0 h 39"/>
                  <a:gd name="T6" fmla="*/ 0 w 50"/>
                  <a:gd name="T7" fmla="*/ 0 h 3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0" h="39">
                    <a:moveTo>
                      <a:pt x="50" y="0"/>
                    </a:moveTo>
                    <a:lnTo>
                      <a:pt x="17" y="14"/>
                    </a:lnTo>
                    <a:lnTo>
                      <a:pt x="0" y="39"/>
                    </a:lnTo>
                    <a:lnTo>
                      <a:pt x="5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grpSp>
        <p:grpSp>
          <p:nvGrpSpPr>
            <p:cNvPr id="263" name="Group 265"/>
            <p:cNvGrpSpPr>
              <a:grpSpLocks/>
            </p:cNvGrpSpPr>
            <p:nvPr/>
          </p:nvGrpSpPr>
          <p:grpSpPr bwMode="auto">
            <a:xfrm>
              <a:off x="5432" y="1894"/>
              <a:ext cx="37" cy="45"/>
              <a:chOff x="5432" y="1894"/>
              <a:chExt cx="37" cy="45"/>
            </a:xfrm>
          </p:grpSpPr>
          <p:sp>
            <p:nvSpPr>
              <p:cNvPr id="264" name="Freeform 266"/>
              <p:cNvSpPr>
                <a:spLocks/>
              </p:cNvSpPr>
              <p:nvPr/>
            </p:nvSpPr>
            <p:spPr bwMode="auto">
              <a:xfrm>
                <a:off x="5432" y="1894"/>
                <a:ext cx="37" cy="45"/>
              </a:xfrm>
              <a:custGeom>
                <a:avLst/>
                <a:gdLst>
                  <a:gd name="T0" fmla="*/ 0 w 219"/>
                  <a:gd name="T1" fmla="*/ 0 h 267"/>
                  <a:gd name="T2" fmla="*/ 0 w 219"/>
                  <a:gd name="T3" fmla="*/ 0 h 267"/>
                  <a:gd name="T4" fmla="*/ 0 w 219"/>
                  <a:gd name="T5" fmla="*/ 0 h 267"/>
                  <a:gd name="T6" fmla="*/ 0 w 219"/>
                  <a:gd name="T7" fmla="*/ 0 h 267"/>
                  <a:gd name="T8" fmla="*/ 0 w 219"/>
                  <a:gd name="T9" fmla="*/ 0 h 267"/>
                  <a:gd name="T10" fmla="*/ 0 w 219"/>
                  <a:gd name="T11" fmla="*/ 0 h 267"/>
                  <a:gd name="T12" fmla="*/ 0 w 219"/>
                  <a:gd name="T13" fmla="*/ 0 h 267"/>
                  <a:gd name="T14" fmla="*/ 0 w 219"/>
                  <a:gd name="T15" fmla="*/ 0 h 267"/>
                  <a:gd name="T16" fmla="*/ 0 w 219"/>
                  <a:gd name="T17" fmla="*/ 0 h 267"/>
                  <a:gd name="T18" fmla="*/ 0 w 219"/>
                  <a:gd name="T19" fmla="*/ 0 h 26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9" h="267">
                    <a:moveTo>
                      <a:pt x="77" y="17"/>
                    </a:moveTo>
                    <a:lnTo>
                      <a:pt x="42" y="55"/>
                    </a:lnTo>
                    <a:lnTo>
                      <a:pt x="26" y="87"/>
                    </a:lnTo>
                    <a:lnTo>
                      <a:pt x="11" y="138"/>
                    </a:lnTo>
                    <a:lnTo>
                      <a:pt x="11" y="167"/>
                    </a:lnTo>
                    <a:lnTo>
                      <a:pt x="0" y="210"/>
                    </a:lnTo>
                    <a:lnTo>
                      <a:pt x="178" y="267"/>
                    </a:lnTo>
                    <a:lnTo>
                      <a:pt x="219" y="0"/>
                    </a:lnTo>
                    <a:lnTo>
                      <a:pt x="146" y="17"/>
                    </a:lnTo>
                    <a:lnTo>
                      <a:pt x="77" y="17"/>
                    </a:lnTo>
                    <a:close/>
                  </a:path>
                </a:pathLst>
              </a:custGeom>
              <a:solidFill>
                <a:srgbClr val="C0C0C0"/>
              </a:solidFill>
              <a:ln w="1588">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265" name="Freeform 267"/>
              <p:cNvSpPr>
                <a:spLocks/>
              </p:cNvSpPr>
              <p:nvPr/>
            </p:nvSpPr>
            <p:spPr bwMode="auto">
              <a:xfrm>
                <a:off x="5436" y="1898"/>
                <a:ext cx="29" cy="37"/>
              </a:xfrm>
              <a:custGeom>
                <a:avLst/>
                <a:gdLst>
                  <a:gd name="T0" fmla="*/ 0 w 175"/>
                  <a:gd name="T1" fmla="*/ 0 h 220"/>
                  <a:gd name="T2" fmla="*/ 0 w 175"/>
                  <a:gd name="T3" fmla="*/ 0 h 220"/>
                  <a:gd name="T4" fmla="*/ 0 w 175"/>
                  <a:gd name="T5" fmla="*/ 0 h 220"/>
                  <a:gd name="T6" fmla="*/ 0 w 175"/>
                  <a:gd name="T7" fmla="*/ 0 h 220"/>
                  <a:gd name="T8" fmla="*/ 0 w 175"/>
                  <a:gd name="T9" fmla="*/ 0 h 220"/>
                  <a:gd name="T10" fmla="*/ 0 w 175"/>
                  <a:gd name="T11" fmla="*/ 0 h 220"/>
                  <a:gd name="T12" fmla="*/ 0 w 175"/>
                  <a:gd name="T13" fmla="*/ 0 h 220"/>
                  <a:gd name="T14" fmla="*/ 0 w 175"/>
                  <a:gd name="T15" fmla="*/ 0 h 220"/>
                  <a:gd name="T16" fmla="*/ 0 w 175"/>
                  <a:gd name="T17" fmla="*/ 0 h 22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5" h="220">
                    <a:moveTo>
                      <a:pt x="69" y="7"/>
                    </a:moveTo>
                    <a:lnTo>
                      <a:pt x="38" y="42"/>
                    </a:lnTo>
                    <a:lnTo>
                      <a:pt x="12" y="92"/>
                    </a:lnTo>
                    <a:lnTo>
                      <a:pt x="6" y="128"/>
                    </a:lnTo>
                    <a:lnTo>
                      <a:pt x="0" y="171"/>
                    </a:lnTo>
                    <a:lnTo>
                      <a:pt x="140" y="220"/>
                    </a:lnTo>
                    <a:lnTo>
                      <a:pt x="175" y="0"/>
                    </a:lnTo>
                    <a:lnTo>
                      <a:pt x="122" y="10"/>
                    </a:lnTo>
                    <a:lnTo>
                      <a:pt x="69" y="7"/>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grpSp>
      </p:grpSp>
      <p:sp>
        <p:nvSpPr>
          <p:cNvPr id="275" name="Freeform 268"/>
          <p:cNvSpPr>
            <a:spLocks/>
          </p:cNvSpPr>
          <p:nvPr/>
        </p:nvSpPr>
        <p:spPr bwMode="auto">
          <a:xfrm>
            <a:off x="7153663" y="3064184"/>
            <a:ext cx="123814" cy="124512"/>
          </a:xfrm>
          <a:custGeom>
            <a:avLst/>
            <a:gdLst>
              <a:gd name="T0" fmla="*/ 2147483646 w 741"/>
              <a:gd name="T1" fmla="*/ 2147483646 h 807"/>
              <a:gd name="T2" fmla="*/ 2147483646 w 741"/>
              <a:gd name="T3" fmla="*/ 2147483646 h 807"/>
              <a:gd name="T4" fmla="*/ 2147483646 w 741"/>
              <a:gd name="T5" fmla="*/ 2147483646 h 807"/>
              <a:gd name="T6" fmla="*/ 2147483646 w 741"/>
              <a:gd name="T7" fmla="*/ 2147483646 h 807"/>
              <a:gd name="T8" fmla="*/ 2147483646 w 741"/>
              <a:gd name="T9" fmla="*/ 2147483646 h 807"/>
              <a:gd name="T10" fmla="*/ 2147483646 w 741"/>
              <a:gd name="T11" fmla="*/ 2147483646 h 807"/>
              <a:gd name="T12" fmla="*/ 2147483646 w 741"/>
              <a:gd name="T13" fmla="*/ 2147483646 h 807"/>
              <a:gd name="T14" fmla="*/ 2147483646 w 741"/>
              <a:gd name="T15" fmla="*/ 2147483646 h 807"/>
              <a:gd name="T16" fmla="*/ 2147483646 w 741"/>
              <a:gd name="T17" fmla="*/ 2147483646 h 807"/>
              <a:gd name="T18" fmla="*/ 0 w 741"/>
              <a:gd name="T19" fmla="*/ 2147483646 h 807"/>
              <a:gd name="T20" fmla="*/ 0 w 741"/>
              <a:gd name="T21" fmla="*/ 2147483646 h 807"/>
              <a:gd name="T22" fmla="*/ 2147483646 w 741"/>
              <a:gd name="T23" fmla="*/ 2147483646 h 807"/>
              <a:gd name="T24" fmla="*/ 2147483646 w 741"/>
              <a:gd name="T25" fmla="*/ 2147483646 h 807"/>
              <a:gd name="T26" fmla="*/ 2147483646 w 741"/>
              <a:gd name="T27" fmla="*/ 2147483646 h 807"/>
              <a:gd name="T28" fmla="*/ 2147483646 w 741"/>
              <a:gd name="T29" fmla="*/ 2147483646 h 807"/>
              <a:gd name="T30" fmla="*/ 2147483646 w 741"/>
              <a:gd name="T31" fmla="*/ 2147483646 h 807"/>
              <a:gd name="T32" fmla="*/ 2147483646 w 741"/>
              <a:gd name="T33" fmla="*/ 2147483646 h 807"/>
              <a:gd name="T34" fmla="*/ 2147483646 w 741"/>
              <a:gd name="T35" fmla="*/ 2147483646 h 807"/>
              <a:gd name="T36" fmla="*/ 2147483646 w 741"/>
              <a:gd name="T37" fmla="*/ 2147483646 h 807"/>
              <a:gd name="T38" fmla="*/ 2147483646 w 741"/>
              <a:gd name="T39" fmla="*/ 2147483646 h 807"/>
              <a:gd name="T40" fmla="*/ 2147483646 w 741"/>
              <a:gd name="T41" fmla="*/ 2147483646 h 807"/>
              <a:gd name="T42" fmla="*/ 2147483646 w 741"/>
              <a:gd name="T43" fmla="*/ 2147483646 h 807"/>
              <a:gd name="T44" fmla="*/ 2147483646 w 741"/>
              <a:gd name="T45" fmla="*/ 2147483646 h 807"/>
              <a:gd name="T46" fmla="*/ 2147483646 w 741"/>
              <a:gd name="T47" fmla="*/ 2147483646 h 807"/>
              <a:gd name="T48" fmla="*/ 2147483646 w 741"/>
              <a:gd name="T49" fmla="*/ 2147483646 h 807"/>
              <a:gd name="T50" fmla="*/ 2147483646 w 741"/>
              <a:gd name="T51" fmla="*/ 2147483646 h 807"/>
              <a:gd name="T52" fmla="*/ 2147483646 w 741"/>
              <a:gd name="T53" fmla="*/ 2147483646 h 807"/>
              <a:gd name="T54" fmla="*/ 2147483646 w 741"/>
              <a:gd name="T55" fmla="*/ 2147483646 h 807"/>
              <a:gd name="T56" fmla="*/ 2147483646 w 741"/>
              <a:gd name="T57" fmla="*/ 2147483646 h 807"/>
              <a:gd name="T58" fmla="*/ 2147483646 w 741"/>
              <a:gd name="T59" fmla="*/ 2147483646 h 807"/>
              <a:gd name="T60" fmla="*/ 2147483646 w 741"/>
              <a:gd name="T61" fmla="*/ 2147483646 h 807"/>
              <a:gd name="T62" fmla="*/ 2147483646 w 741"/>
              <a:gd name="T63" fmla="*/ 2147483646 h 807"/>
              <a:gd name="T64" fmla="*/ 2147483646 w 741"/>
              <a:gd name="T65" fmla="*/ 2147483646 h 807"/>
              <a:gd name="T66" fmla="*/ 2147483646 w 741"/>
              <a:gd name="T67" fmla="*/ 0 h 807"/>
              <a:gd name="T68" fmla="*/ 2147483646 w 741"/>
              <a:gd name="T69" fmla="*/ 2147483646 h 807"/>
              <a:gd name="T70" fmla="*/ 2147483646 w 741"/>
              <a:gd name="T71" fmla="*/ 2147483646 h 807"/>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741" h="807">
                <a:moveTo>
                  <a:pt x="243" y="26"/>
                </a:moveTo>
                <a:lnTo>
                  <a:pt x="179" y="74"/>
                </a:lnTo>
                <a:lnTo>
                  <a:pt x="144" y="131"/>
                </a:lnTo>
                <a:lnTo>
                  <a:pt x="112" y="192"/>
                </a:lnTo>
                <a:lnTo>
                  <a:pt x="92" y="224"/>
                </a:lnTo>
                <a:lnTo>
                  <a:pt x="92" y="259"/>
                </a:lnTo>
                <a:lnTo>
                  <a:pt x="109" y="300"/>
                </a:lnTo>
                <a:lnTo>
                  <a:pt x="77" y="332"/>
                </a:lnTo>
                <a:lnTo>
                  <a:pt x="26" y="420"/>
                </a:lnTo>
                <a:lnTo>
                  <a:pt x="0" y="467"/>
                </a:lnTo>
                <a:lnTo>
                  <a:pt x="0" y="482"/>
                </a:lnTo>
                <a:lnTo>
                  <a:pt x="6" y="498"/>
                </a:lnTo>
                <a:lnTo>
                  <a:pt x="28" y="503"/>
                </a:lnTo>
                <a:lnTo>
                  <a:pt x="60" y="504"/>
                </a:lnTo>
                <a:lnTo>
                  <a:pt x="79" y="511"/>
                </a:lnTo>
                <a:lnTo>
                  <a:pt x="77" y="546"/>
                </a:lnTo>
                <a:lnTo>
                  <a:pt x="67" y="587"/>
                </a:lnTo>
                <a:lnTo>
                  <a:pt x="86" y="609"/>
                </a:lnTo>
                <a:lnTo>
                  <a:pt x="80" y="639"/>
                </a:lnTo>
                <a:lnTo>
                  <a:pt x="95" y="659"/>
                </a:lnTo>
                <a:lnTo>
                  <a:pt x="110" y="713"/>
                </a:lnTo>
                <a:lnTo>
                  <a:pt x="133" y="728"/>
                </a:lnTo>
                <a:lnTo>
                  <a:pt x="167" y="728"/>
                </a:lnTo>
                <a:lnTo>
                  <a:pt x="217" y="721"/>
                </a:lnTo>
                <a:lnTo>
                  <a:pt x="269" y="713"/>
                </a:lnTo>
                <a:lnTo>
                  <a:pt x="263" y="807"/>
                </a:lnTo>
                <a:lnTo>
                  <a:pt x="658" y="681"/>
                </a:lnTo>
                <a:lnTo>
                  <a:pt x="626" y="606"/>
                </a:lnTo>
                <a:lnTo>
                  <a:pt x="634" y="549"/>
                </a:lnTo>
                <a:lnTo>
                  <a:pt x="741" y="441"/>
                </a:lnTo>
                <a:lnTo>
                  <a:pt x="741" y="155"/>
                </a:lnTo>
                <a:lnTo>
                  <a:pt x="668" y="77"/>
                </a:lnTo>
                <a:lnTo>
                  <a:pt x="577" y="35"/>
                </a:lnTo>
                <a:lnTo>
                  <a:pt x="481" y="0"/>
                </a:lnTo>
                <a:lnTo>
                  <a:pt x="355" y="18"/>
                </a:lnTo>
                <a:lnTo>
                  <a:pt x="243" y="26"/>
                </a:lnTo>
                <a:close/>
              </a:path>
            </a:pathLst>
          </a:custGeom>
          <a:solidFill>
            <a:srgbClr val="FFC080"/>
          </a:solidFill>
          <a:ln w="1588">
            <a:solidFill>
              <a:srgbClr val="402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276" name="Freeform 269"/>
          <p:cNvSpPr>
            <a:spLocks/>
          </p:cNvSpPr>
          <p:nvPr/>
        </p:nvSpPr>
        <p:spPr bwMode="auto">
          <a:xfrm>
            <a:off x="7159703" y="3139448"/>
            <a:ext cx="7046" cy="1858"/>
          </a:xfrm>
          <a:custGeom>
            <a:avLst/>
            <a:gdLst>
              <a:gd name="T0" fmla="*/ 0 w 42"/>
              <a:gd name="T1" fmla="*/ 2147483646 h 9"/>
              <a:gd name="T2" fmla="*/ 2147483646 w 42"/>
              <a:gd name="T3" fmla="*/ 2147483646 h 9"/>
              <a:gd name="T4" fmla="*/ 2147483646 w 42"/>
              <a:gd name="T5" fmla="*/ 2147483646 h 9"/>
              <a:gd name="T6" fmla="*/ 2147483646 w 42"/>
              <a:gd name="T7" fmla="*/ 2147483646 h 9"/>
              <a:gd name="T8" fmla="*/ 2147483646 w 42"/>
              <a:gd name="T9" fmla="*/ 2147483646 h 9"/>
              <a:gd name="T10" fmla="*/ 2147483646 w 42"/>
              <a:gd name="T11" fmla="*/ 0 h 9"/>
              <a:gd name="T12" fmla="*/ 0 w 42"/>
              <a:gd name="T13" fmla="*/ 2147483646 h 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2" h="9">
                <a:moveTo>
                  <a:pt x="0" y="3"/>
                </a:moveTo>
                <a:lnTo>
                  <a:pt x="9" y="8"/>
                </a:lnTo>
                <a:lnTo>
                  <a:pt x="30" y="6"/>
                </a:lnTo>
                <a:lnTo>
                  <a:pt x="39" y="9"/>
                </a:lnTo>
                <a:lnTo>
                  <a:pt x="42" y="2"/>
                </a:lnTo>
                <a:lnTo>
                  <a:pt x="29" y="0"/>
                </a:lnTo>
                <a:lnTo>
                  <a:pt x="0" y="3"/>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77" name="Freeform 270"/>
          <p:cNvSpPr>
            <a:spLocks/>
          </p:cNvSpPr>
          <p:nvPr/>
        </p:nvSpPr>
        <p:spPr bwMode="auto">
          <a:xfrm>
            <a:off x="7166749" y="3134803"/>
            <a:ext cx="3020" cy="4646"/>
          </a:xfrm>
          <a:custGeom>
            <a:avLst/>
            <a:gdLst>
              <a:gd name="T0" fmla="*/ 0 w 17"/>
              <a:gd name="T1" fmla="*/ 0 h 31"/>
              <a:gd name="T2" fmla="*/ 2147483646 w 17"/>
              <a:gd name="T3" fmla="*/ 2147483646 h 31"/>
              <a:gd name="T4" fmla="*/ 2147483646 w 17"/>
              <a:gd name="T5" fmla="*/ 2147483646 h 31"/>
              <a:gd name="T6" fmla="*/ 2147483646 w 17"/>
              <a:gd name="T7" fmla="*/ 2147483646 h 31"/>
              <a:gd name="T8" fmla="*/ 2147483646 w 17"/>
              <a:gd name="T9" fmla="*/ 2147483646 h 31"/>
              <a:gd name="T10" fmla="*/ 2147483646 w 17"/>
              <a:gd name="T11" fmla="*/ 2147483646 h 31"/>
              <a:gd name="T12" fmla="*/ 0 w 17"/>
              <a:gd name="T13" fmla="*/ 0 h 3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7" h="31">
                <a:moveTo>
                  <a:pt x="0" y="0"/>
                </a:moveTo>
                <a:lnTo>
                  <a:pt x="11" y="7"/>
                </a:lnTo>
                <a:lnTo>
                  <a:pt x="11" y="16"/>
                </a:lnTo>
                <a:lnTo>
                  <a:pt x="13" y="31"/>
                </a:lnTo>
                <a:lnTo>
                  <a:pt x="17" y="12"/>
                </a:lnTo>
                <a:lnTo>
                  <a:pt x="17" y="1"/>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78" name="Freeform 271"/>
          <p:cNvSpPr>
            <a:spLocks/>
          </p:cNvSpPr>
          <p:nvPr/>
        </p:nvSpPr>
        <p:spPr bwMode="auto">
          <a:xfrm>
            <a:off x="7171782" y="3119006"/>
            <a:ext cx="3020" cy="9292"/>
          </a:xfrm>
          <a:custGeom>
            <a:avLst/>
            <a:gdLst>
              <a:gd name="T0" fmla="*/ 2147483646 w 19"/>
              <a:gd name="T1" fmla="*/ 0 h 60"/>
              <a:gd name="T2" fmla="*/ 2147483646 w 19"/>
              <a:gd name="T3" fmla="*/ 2147483646 h 60"/>
              <a:gd name="T4" fmla="*/ 0 w 19"/>
              <a:gd name="T5" fmla="*/ 2147483646 h 60"/>
              <a:gd name="T6" fmla="*/ 2147483646 w 19"/>
              <a:gd name="T7" fmla="*/ 2147483646 h 60"/>
              <a:gd name="T8" fmla="*/ 2147483646 w 19"/>
              <a:gd name="T9" fmla="*/ 0 h 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 h="60">
                <a:moveTo>
                  <a:pt x="19" y="0"/>
                </a:moveTo>
                <a:lnTo>
                  <a:pt x="5" y="34"/>
                </a:lnTo>
                <a:lnTo>
                  <a:pt x="0" y="60"/>
                </a:lnTo>
                <a:lnTo>
                  <a:pt x="9" y="43"/>
                </a:lnTo>
                <a:lnTo>
                  <a:pt x="19"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79" name="Freeform 272"/>
          <p:cNvSpPr>
            <a:spLocks/>
          </p:cNvSpPr>
          <p:nvPr/>
        </p:nvSpPr>
        <p:spPr bwMode="auto">
          <a:xfrm>
            <a:off x="7173796" y="3109714"/>
            <a:ext cx="13086" cy="8363"/>
          </a:xfrm>
          <a:custGeom>
            <a:avLst/>
            <a:gdLst>
              <a:gd name="T0" fmla="*/ 0 w 80"/>
              <a:gd name="T1" fmla="*/ 0 h 51"/>
              <a:gd name="T2" fmla="*/ 2147483646 w 80"/>
              <a:gd name="T3" fmla="*/ 2147483646 h 51"/>
              <a:gd name="T4" fmla="*/ 2147483646 w 80"/>
              <a:gd name="T5" fmla="*/ 2147483646 h 51"/>
              <a:gd name="T6" fmla="*/ 2147483646 w 80"/>
              <a:gd name="T7" fmla="*/ 2147483646 h 51"/>
              <a:gd name="T8" fmla="*/ 2147483646 w 80"/>
              <a:gd name="T9" fmla="*/ 2147483646 h 51"/>
              <a:gd name="T10" fmla="*/ 2147483646 w 80"/>
              <a:gd name="T11" fmla="*/ 2147483646 h 51"/>
              <a:gd name="T12" fmla="*/ 2147483646 w 80"/>
              <a:gd name="T13" fmla="*/ 2147483646 h 51"/>
              <a:gd name="T14" fmla="*/ 2147483646 w 80"/>
              <a:gd name="T15" fmla="*/ 2147483646 h 51"/>
              <a:gd name="T16" fmla="*/ 2147483646 w 80"/>
              <a:gd name="T17" fmla="*/ 2147483646 h 51"/>
              <a:gd name="T18" fmla="*/ 2147483646 w 80"/>
              <a:gd name="T19" fmla="*/ 2147483646 h 51"/>
              <a:gd name="T20" fmla="*/ 0 w 80"/>
              <a:gd name="T21" fmla="*/ 0 h 5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80" h="51">
                <a:moveTo>
                  <a:pt x="0" y="0"/>
                </a:moveTo>
                <a:lnTo>
                  <a:pt x="17" y="28"/>
                </a:lnTo>
                <a:lnTo>
                  <a:pt x="13" y="35"/>
                </a:lnTo>
                <a:lnTo>
                  <a:pt x="13" y="40"/>
                </a:lnTo>
                <a:lnTo>
                  <a:pt x="9" y="51"/>
                </a:lnTo>
                <a:lnTo>
                  <a:pt x="20" y="34"/>
                </a:lnTo>
                <a:lnTo>
                  <a:pt x="35" y="34"/>
                </a:lnTo>
                <a:lnTo>
                  <a:pt x="52" y="28"/>
                </a:lnTo>
                <a:lnTo>
                  <a:pt x="80" y="26"/>
                </a:lnTo>
                <a:lnTo>
                  <a:pt x="52" y="9"/>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80" name="Freeform 273"/>
          <p:cNvSpPr>
            <a:spLocks/>
          </p:cNvSpPr>
          <p:nvPr/>
        </p:nvSpPr>
        <p:spPr bwMode="auto">
          <a:xfrm>
            <a:off x="7170776" y="3098563"/>
            <a:ext cx="22145" cy="7434"/>
          </a:xfrm>
          <a:custGeom>
            <a:avLst/>
            <a:gdLst>
              <a:gd name="T0" fmla="*/ 0 w 135"/>
              <a:gd name="T1" fmla="*/ 2147483646 h 48"/>
              <a:gd name="T2" fmla="*/ 2147483646 w 135"/>
              <a:gd name="T3" fmla="*/ 2147483646 h 48"/>
              <a:gd name="T4" fmla="*/ 2147483646 w 135"/>
              <a:gd name="T5" fmla="*/ 2147483646 h 48"/>
              <a:gd name="T6" fmla="*/ 2147483646 w 135"/>
              <a:gd name="T7" fmla="*/ 2147483646 h 48"/>
              <a:gd name="T8" fmla="*/ 2147483646 w 135"/>
              <a:gd name="T9" fmla="*/ 2147483646 h 48"/>
              <a:gd name="T10" fmla="*/ 2147483646 w 135"/>
              <a:gd name="T11" fmla="*/ 2147483646 h 48"/>
              <a:gd name="T12" fmla="*/ 2147483646 w 135"/>
              <a:gd name="T13" fmla="*/ 2147483646 h 48"/>
              <a:gd name="T14" fmla="*/ 2147483646 w 135"/>
              <a:gd name="T15" fmla="*/ 2147483646 h 48"/>
              <a:gd name="T16" fmla="*/ 2147483646 w 135"/>
              <a:gd name="T17" fmla="*/ 2147483646 h 48"/>
              <a:gd name="T18" fmla="*/ 2147483646 w 135"/>
              <a:gd name="T19" fmla="*/ 0 h 48"/>
              <a:gd name="T20" fmla="*/ 2147483646 w 135"/>
              <a:gd name="T21" fmla="*/ 2147483646 h 48"/>
              <a:gd name="T22" fmla="*/ 2147483646 w 135"/>
              <a:gd name="T23" fmla="*/ 2147483646 h 48"/>
              <a:gd name="T24" fmla="*/ 2147483646 w 135"/>
              <a:gd name="T25" fmla="*/ 2147483646 h 48"/>
              <a:gd name="T26" fmla="*/ 2147483646 w 135"/>
              <a:gd name="T27" fmla="*/ 2147483646 h 48"/>
              <a:gd name="T28" fmla="*/ 0 w 135"/>
              <a:gd name="T29" fmla="*/ 2147483646 h 4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35" h="48">
                <a:moveTo>
                  <a:pt x="0" y="25"/>
                </a:moveTo>
                <a:lnTo>
                  <a:pt x="6" y="42"/>
                </a:lnTo>
                <a:lnTo>
                  <a:pt x="20" y="48"/>
                </a:lnTo>
                <a:lnTo>
                  <a:pt x="42" y="34"/>
                </a:lnTo>
                <a:lnTo>
                  <a:pt x="69" y="25"/>
                </a:lnTo>
                <a:lnTo>
                  <a:pt x="113" y="24"/>
                </a:lnTo>
                <a:lnTo>
                  <a:pt x="135" y="27"/>
                </a:lnTo>
                <a:lnTo>
                  <a:pt x="101" y="12"/>
                </a:lnTo>
                <a:lnTo>
                  <a:pt x="77" y="6"/>
                </a:lnTo>
                <a:lnTo>
                  <a:pt x="80" y="0"/>
                </a:lnTo>
                <a:lnTo>
                  <a:pt x="57" y="9"/>
                </a:lnTo>
                <a:lnTo>
                  <a:pt x="59" y="3"/>
                </a:lnTo>
                <a:lnTo>
                  <a:pt x="40" y="12"/>
                </a:lnTo>
                <a:lnTo>
                  <a:pt x="23" y="12"/>
                </a:lnTo>
                <a:lnTo>
                  <a:pt x="0" y="25"/>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81" name="Freeform 274"/>
          <p:cNvSpPr>
            <a:spLocks/>
          </p:cNvSpPr>
          <p:nvPr/>
        </p:nvSpPr>
        <p:spPr bwMode="auto">
          <a:xfrm>
            <a:off x="7221106" y="3108785"/>
            <a:ext cx="13087" cy="24159"/>
          </a:xfrm>
          <a:custGeom>
            <a:avLst/>
            <a:gdLst>
              <a:gd name="T0" fmla="*/ 0 w 78"/>
              <a:gd name="T1" fmla="*/ 2147483646 h 159"/>
              <a:gd name="T2" fmla="*/ 2147483646 w 78"/>
              <a:gd name="T3" fmla="*/ 2147483646 h 159"/>
              <a:gd name="T4" fmla="*/ 2147483646 w 78"/>
              <a:gd name="T5" fmla="*/ 2147483646 h 159"/>
              <a:gd name="T6" fmla="*/ 2147483646 w 78"/>
              <a:gd name="T7" fmla="*/ 2147483646 h 159"/>
              <a:gd name="T8" fmla="*/ 2147483646 w 78"/>
              <a:gd name="T9" fmla="*/ 2147483646 h 159"/>
              <a:gd name="T10" fmla="*/ 2147483646 w 78"/>
              <a:gd name="T11" fmla="*/ 2147483646 h 159"/>
              <a:gd name="T12" fmla="*/ 2147483646 w 78"/>
              <a:gd name="T13" fmla="*/ 2147483646 h 159"/>
              <a:gd name="T14" fmla="*/ 2147483646 w 78"/>
              <a:gd name="T15" fmla="*/ 2147483646 h 159"/>
              <a:gd name="T16" fmla="*/ 2147483646 w 78"/>
              <a:gd name="T17" fmla="*/ 2147483646 h 159"/>
              <a:gd name="T18" fmla="*/ 2147483646 w 78"/>
              <a:gd name="T19" fmla="*/ 2147483646 h 159"/>
              <a:gd name="T20" fmla="*/ 2147483646 w 78"/>
              <a:gd name="T21" fmla="*/ 2147483646 h 159"/>
              <a:gd name="T22" fmla="*/ 2147483646 w 78"/>
              <a:gd name="T23" fmla="*/ 2147483646 h 159"/>
              <a:gd name="T24" fmla="*/ 2147483646 w 78"/>
              <a:gd name="T25" fmla="*/ 2147483646 h 159"/>
              <a:gd name="T26" fmla="*/ 2147483646 w 78"/>
              <a:gd name="T27" fmla="*/ 2147483646 h 159"/>
              <a:gd name="T28" fmla="*/ 2147483646 w 78"/>
              <a:gd name="T29" fmla="*/ 2147483646 h 159"/>
              <a:gd name="T30" fmla="*/ 2147483646 w 78"/>
              <a:gd name="T31" fmla="*/ 2147483646 h 159"/>
              <a:gd name="T32" fmla="*/ 2147483646 w 78"/>
              <a:gd name="T33" fmla="*/ 2147483646 h 159"/>
              <a:gd name="T34" fmla="*/ 2147483646 w 78"/>
              <a:gd name="T35" fmla="*/ 2147483646 h 159"/>
              <a:gd name="T36" fmla="*/ 2147483646 w 78"/>
              <a:gd name="T37" fmla="*/ 2147483646 h 159"/>
              <a:gd name="T38" fmla="*/ 2147483646 w 78"/>
              <a:gd name="T39" fmla="*/ 2147483646 h 159"/>
              <a:gd name="T40" fmla="*/ 2147483646 w 78"/>
              <a:gd name="T41" fmla="*/ 0 h 159"/>
              <a:gd name="T42" fmla="*/ 2147483646 w 78"/>
              <a:gd name="T43" fmla="*/ 2147483646 h 159"/>
              <a:gd name="T44" fmla="*/ 0 w 78"/>
              <a:gd name="T45" fmla="*/ 2147483646 h 159"/>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78" h="159">
                <a:moveTo>
                  <a:pt x="0" y="30"/>
                </a:moveTo>
                <a:lnTo>
                  <a:pt x="24" y="10"/>
                </a:lnTo>
                <a:lnTo>
                  <a:pt x="52" y="15"/>
                </a:lnTo>
                <a:lnTo>
                  <a:pt x="68" y="41"/>
                </a:lnTo>
                <a:lnTo>
                  <a:pt x="71" y="77"/>
                </a:lnTo>
                <a:lnTo>
                  <a:pt x="68" y="105"/>
                </a:lnTo>
                <a:lnTo>
                  <a:pt x="59" y="128"/>
                </a:lnTo>
                <a:lnTo>
                  <a:pt x="44" y="93"/>
                </a:lnTo>
                <a:lnTo>
                  <a:pt x="31" y="73"/>
                </a:lnTo>
                <a:lnTo>
                  <a:pt x="5" y="60"/>
                </a:lnTo>
                <a:lnTo>
                  <a:pt x="25" y="89"/>
                </a:lnTo>
                <a:lnTo>
                  <a:pt x="47" y="111"/>
                </a:lnTo>
                <a:lnTo>
                  <a:pt x="49" y="134"/>
                </a:lnTo>
                <a:lnTo>
                  <a:pt x="40" y="156"/>
                </a:lnTo>
                <a:lnTo>
                  <a:pt x="28" y="159"/>
                </a:lnTo>
                <a:lnTo>
                  <a:pt x="61" y="151"/>
                </a:lnTo>
                <a:lnTo>
                  <a:pt x="77" y="117"/>
                </a:lnTo>
                <a:lnTo>
                  <a:pt x="78" y="73"/>
                </a:lnTo>
                <a:lnTo>
                  <a:pt x="77" y="33"/>
                </a:lnTo>
                <a:lnTo>
                  <a:pt x="59" y="7"/>
                </a:lnTo>
                <a:lnTo>
                  <a:pt x="34" y="0"/>
                </a:lnTo>
                <a:lnTo>
                  <a:pt x="10" y="4"/>
                </a:lnTo>
                <a:lnTo>
                  <a:pt x="0" y="3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82" name="Freeform 275"/>
          <p:cNvSpPr>
            <a:spLocks/>
          </p:cNvSpPr>
          <p:nvPr/>
        </p:nvSpPr>
        <p:spPr bwMode="auto">
          <a:xfrm>
            <a:off x="7218087" y="3105068"/>
            <a:ext cx="21139" cy="32521"/>
          </a:xfrm>
          <a:custGeom>
            <a:avLst/>
            <a:gdLst>
              <a:gd name="T0" fmla="*/ 0 w 129"/>
              <a:gd name="T1" fmla="*/ 2147483646 h 215"/>
              <a:gd name="T2" fmla="*/ 2147483646 w 129"/>
              <a:gd name="T3" fmla="*/ 2147483646 h 215"/>
              <a:gd name="T4" fmla="*/ 2147483646 w 129"/>
              <a:gd name="T5" fmla="*/ 2147483646 h 215"/>
              <a:gd name="T6" fmla="*/ 2147483646 w 129"/>
              <a:gd name="T7" fmla="*/ 2147483646 h 215"/>
              <a:gd name="T8" fmla="*/ 2147483646 w 129"/>
              <a:gd name="T9" fmla="*/ 2147483646 h 215"/>
              <a:gd name="T10" fmla="*/ 2147483646 w 129"/>
              <a:gd name="T11" fmla="*/ 2147483646 h 215"/>
              <a:gd name="T12" fmla="*/ 2147483646 w 129"/>
              <a:gd name="T13" fmla="*/ 2147483646 h 215"/>
              <a:gd name="T14" fmla="*/ 2147483646 w 129"/>
              <a:gd name="T15" fmla="*/ 2147483646 h 215"/>
              <a:gd name="T16" fmla="*/ 2147483646 w 129"/>
              <a:gd name="T17" fmla="*/ 2147483646 h 215"/>
              <a:gd name="T18" fmla="*/ 2147483646 w 129"/>
              <a:gd name="T19" fmla="*/ 2147483646 h 215"/>
              <a:gd name="T20" fmla="*/ 2147483646 w 129"/>
              <a:gd name="T21" fmla="*/ 2147483646 h 215"/>
              <a:gd name="T22" fmla="*/ 2147483646 w 129"/>
              <a:gd name="T23" fmla="*/ 2147483646 h 215"/>
              <a:gd name="T24" fmla="*/ 2147483646 w 129"/>
              <a:gd name="T25" fmla="*/ 2147483646 h 215"/>
              <a:gd name="T26" fmla="*/ 2147483646 w 129"/>
              <a:gd name="T27" fmla="*/ 2147483646 h 215"/>
              <a:gd name="T28" fmla="*/ 2147483646 w 129"/>
              <a:gd name="T29" fmla="*/ 2147483646 h 215"/>
              <a:gd name="T30" fmla="*/ 2147483646 w 129"/>
              <a:gd name="T31" fmla="*/ 2147483646 h 215"/>
              <a:gd name="T32" fmla="*/ 2147483646 w 129"/>
              <a:gd name="T33" fmla="*/ 2147483646 h 215"/>
              <a:gd name="T34" fmla="*/ 2147483646 w 129"/>
              <a:gd name="T35" fmla="*/ 2147483646 h 215"/>
              <a:gd name="T36" fmla="*/ 2147483646 w 129"/>
              <a:gd name="T37" fmla="*/ 2147483646 h 215"/>
              <a:gd name="T38" fmla="*/ 2147483646 w 129"/>
              <a:gd name="T39" fmla="*/ 2147483646 h 215"/>
              <a:gd name="T40" fmla="*/ 2147483646 w 129"/>
              <a:gd name="T41" fmla="*/ 2147483646 h 215"/>
              <a:gd name="T42" fmla="*/ 2147483646 w 129"/>
              <a:gd name="T43" fmla="*/ 2147483646 h 215"/>
              <a:gd name="T44" fmla="*/ 2147483646 w 129"/>
              <a:gd name="T45" fmla="*/ 2147483646 h 215"/>
              <a:gd name="T46" fmla="*/ 2147483646 w 129"/>
              <a:gd name="T47" fmla="*/ 0 h 215"/>
              <a:gd name="T48" fmla="*/ 2147483646 w 129"/>
              <a:gd name="T49" fmla="*/ 2147483646 h 215"/>
              <a:gd name="T50" fmla="*/ 2147483646 w 129"/>
              <a:gd name="T51" fmla="*/ 2147483646 h 215"/>
              <a:gd name="T52" fmla="*/ 0 w 129"/>
              <a:gd name="T53" fmla="*/ 2147483646 h 215"/>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129" h="215">
                <a:moveTo>
                  <a:pt x="0" y="53"/>
                </a:moveTo>
                <a:lnTo>
                  <a:pt x="20" y="19"/>
                </a:lnTo>
                <a:lnTo>
                  <a:pt x="54" y="9"/>
                </a:lnTo>
                <a:lnTo>
                  <a:pt x="95" y="16"/>
                </a:lnTo>
                <a:lnTo>
                  <a:pt x="109" y="35"/>
                </a:lnTo>
                <a:lnTo>
                  <a:pt x="120" y="67"/>
                </a:lnTo>
                <a:lnTo>
                  <a:pt x="120" y="93"/>
                </a:lnTo>
                <a:lnTo>
                  <a:pt x="114" y="111"/>
                </a:lnTo>
                <a:lnTo>
                  <a:pt x="114" y="137"/>
                </a:lnTo>
                <a:lnTo>
                  <a:pt x="107" y="168"/>
                </a:lnTo>
                <a:lnTo>
                  <a:pt x="80" y="198"/>
                </a:lnTo>
                <a:lnTo>
                  <a:pt x="63" y="198"/>
                </a:lnTo>
                <a:lnTo>
                  <a:pt x="40" y="198"/>
                </a:lnTo>
                <a:lnTo>
                  <a:pt x="40" y="203"/>
                </a:lnTo>
                <a:lnTo>
                  <a:pt x="57" y="215"/>
                </a:lnTo>
                <a:lnTo>
                  <a:pt x="76" y="211"/>
                </a:lnTo>
                <a:lnTo>
                  <a:pt x="101" y="201"/>
                </a:lnTo>
                <a:lnTo>
                  <a:pt x="121" y="171"/>
                </a:lnTo>
                <a:lnTo>
                  <a:pt x="123" y="121"/>
                </a:lnTo>
                <a:lnTo>
                  <a:pt x="129" y="87"/>
                </a:lnTo>
                <a:lnTo>
                  <a:pt x="129" y="58"/>
                </a:lnTo>
                <a:lnTo>
                  <a:pt x="117" y="32"/>
                </a:lnTo>
                <a:lnTo>
                  <a:pt x="103" y="9"/>
                </a:lnTo>
                <a:lnTo>
                  <a:pt x="69" y="0"/>
                </a:lnTo>
                <a:lnTo>
                  <a:pt x="20" y="6"/>
                </a:lnTo>
                <a:lnTo>
                  <a:pt x="3" y="19"/>
                </a:lnTo>
                <a:lnTo>
                  <a:pt x="0" y="53"/>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83" name="Freeform 276"/>
          <p:cNvSpPr>
            <a:spLocks/>
          </p:cNvSpPr>
          <p:nvPr/>
        </p:nvSpPr>
        <p:spPr bwMode="auto">
          <a:xfrm>
            <a:off x="7207014" y="3140378"/>
            <a:ext cx="19126" cy="27876"/>
          </a:xfrm>
          <a:custGeom>
            <a:avLst/>
            <a:gdLst>
              <a:gd name="T0" fmla="*/ 2147483646 w 118"/>
              <a:gd name="T1" fmla="*/ 0 h 179"/>
              <a:gd name="T2" fmla="*/ 2147483646 w 118"/>
              <a:gd name="T3" fmla="*/ 2147483646 h 179"/>
              <a:gd name="T4" fmla="*/ 2147483646 w 118"/>
              <a:gd name="T5" fmla="*/ 2147483646 h 179"/>
              <a:gd name="T6" fmla="*/ 2147483646 w 118"/>
              <a:gd name="T7" fmla="*/ 2147483646 h 179"/>
              <a:gd name="T8" fmla="*/ 2147483646 w 118"/>
              <a:gd name="T9" fmla="*/ 2147483646 h 179"/>
              <a:gd name="T10" fmla="*/ 0 w 118"/>
              <a:gd name="T11" fmla="*/ 2147483646 h 179"/>
              <a:gd name="T12" fmla="*/ 2147483646 w 118"/>
              <a:gd name="T13" fmla="*/ 2147483646 h 179"/>
              <a:gd name="T14" fmla="*/ 2147483646 w 118"/>
              <a:gd name="T15" fmla="*/ 2147483646 h 179"/>
              <a:gd name="T16" fmla="*/ 2147483646 w 118"/>
              <a:gd name="T17" fmla="*/ 2147483646 h 179"/>
              <a:gd name="T18" fmla="*/ 2147483646 w 118"/>
              <a:gd name="T19" fmla="*/ 0 h 17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8" h="179">
                <a:moveTo>
                  <a:pt x="118" y="0"/>
                </a:moveTo>
                <a:lnTo>
                  <a:pt x="102" y="39"/>
                </a:lnTo>
                <a:lnTo>
                  <a:pt x="77" y="80"/>
                </a:lnTo>
                <a:lnTo>
                  <a:pt x="52" y="116"/>
                </a:lnTo>
                <a:lnTo>
                  <a:pt x="17" y="164"/>
                </a:lnTo>
                <a:lnTo>
                  <a:pt x="0" y="179"/>
                </a:lnTo>
                <a:lnTo>
                  <a:pt x="39" y="159"/>
                </a:lnTo>
                <a:lnTo>
                  <a:pt x="70" y="115"/>
                </a:lnTo>
                <a:lnTo>
                  <a:pt x="99" y="67"/>
                </a:lnTo>
                <a:lnTo>
                  <a:pt x="118"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84" name="Freeform 277"/>
          <p:cNvSpPr>
            <a:spLocks/>
          </p:cNvSpPr>
          <p:nvPr/>
        </p:nvSpPr>
        <p:spPr bwMode="auto">
          <a:xfrm>
            <a:off x="7173796" y="3046529"/>
            <a:ext cx="112742" cy="103141"/>
          </a:xfrm>
          <a:custGeom>
            <a:avLst/>
            <a:gdLst>
              <a:gd name="T0" fmla="*/ 2147483646 w 671"/>
              <a:gd name="T1" fmla="*/ 2147483646 h 670"/>
              <a:gd name="T2" fmla="*/ 2147483646 w 671"/>
              <a:gd name="T3" fmla="*/ 2147483646 h 670"/>
              <a:gd name="T4" fmla="*/ 2147483646 w 671"/>
              <a:gd name="T5" fmla="*/ 2147483646 h 670"/>
              <a:gd name="T6" fmla="*/ 2147483646 w 671"/>
              <a:gd name="T7" fmla="*/ 2147483646 h 670"/>
              <a:gd name="T8" fmla="*/ 2147483646 w 671"/>
              <a:gd name="T9" fmla="*/ 2147483646 h 670"/>
              <a:gd name="T10" fmla="*/ 2147483646 w 671"/>
              <a:gd name="T11" fmla="*/ 2147483646 h 670"/>
              <a:gd name="T12" fmla="*/ 2147483646 w 671"/>
              <a:gd name="T13" fmla="*/ 2147483646 h 670"/>
              <a:gd name="T14" fmla="*/ 2147483646 w 671"/>
              <a:gd name="T15" fmla="*/ 2147483646 h 670"/>
              <a:gd name="T16" fmla="*/ 2147483646 w 671"/>
              <a:gd name="T17" fmla="*/ 2147483646 h 670"/>
              <a:gd name="T18" fmla="*/ 2147483646 w 671"/>
              <a:gd name="T19" fmla="*/ 2147483646 h 670"/>
              <a:gd name="T20" fmla="*/ 2147483646 w 671"/>
              <a:gd name="T21" fmla="*/ 2147483646 h 670"/>
              <a:gd name="T22" fmla="*/ 2147483646 w 671"/>
              <a:gd name="T23" fmla="*/ 2147483646 h 670"/>
              <a:gd name="T24" fmla="*/ 2147483646 w 671"/>
              <a:gd name="T25" fmla="*/ 2147483646 h 670"/>
              <a:gd name="T26" fmla="*/ 2147483646 w 671"/>
              <a:gd name="T27" fmla="*/ 2147483646 h 670"/>
              <a:gd name="T28" fmla="*/ 2147483646 w 671"/>
              <a:gd name="T29" fmla="*/ 2147483646 h 670"/>
              <a:gd name="T30" fmla="*/ 2147483646 w 671"/>
              <a:gd name="T31" fmla="*/ 2147483646 h 670"/>
              <a:gd name="T32" fmla="*/ 2147483646 w 671"/>
              <a:gd name="T33" fmla="*/ 2147483646 h 670"/>
              <a:gd name="T34" fmla="*/ 2147483646 w 671"/>
              <a:gd name="T35" fmla="*/ 2147483646 h 670"/>
              <a:gd name="T36" fmla="*/ 2147483646 w 671"/>
              <a:gd name="T37" fmla="*/ 2147483646 h 670"/>
              <a:gd name="T38" fmla="*/ 2147483646 w 671"/>
              <a:gd name="T39" fmla="*/ 2147483646 h 670"/>
              <a:gd name="T40" fmla="*/ 2147483646 w 671"/>
              <a:gd name="T41" fmla="*/ 2147483646 h 670"/>
              <a:gd name="T42" fmla="*/ 2147483646 w 671"/>
              <a:gd name="T43" fmla="*/ 2147483646 h 670"/>
              <a:gd name="T44" fmla="*/ 2147483646 w 671"/>
              <a:gd name="T45" fmla="*/ 2147483646 h 670"/>
              <a:gd name="T46" fmla="*/ 2147483646 w 671"/>
              <a:gd name="T47" fmla="*/ 2147483646 h 670"/>
              <a:gd name="T48" fmla="*/ 2147483646 w 671"/>
              <a:gd name="T49" fmla="*/ 2147483646 h 670"/>
              <a:gd name="T50" fmla="*/ 2147483646 w 671"/>
              <a:gd name="T51" fmla="*/ 2147483646 h 670"/>
              <a:gd name="T52" fmla="*/ 2147483646 w 671"/>
              <a:gd name="T53" fmla="*/ 2147483646 h 670"/>
              <a:gd name="T54" fmla="*/ 2147483646 w 671"/>
              <a:gd name="T55" fmla="*/ 2147483646 h 670"/>
              <a:gd name="T56" fmla="*/ 2147483646 w 671"/>
              <a:gd name="T57" fmla="*/ 2147483646 h 670"/>
              <a:gd name="T58" fmla="*/ 2147483646 w 671"/>
              <a:gd name="T59" fmla="*/ 2147483646 h 670"/>
              <a:gd name="T60" fmla="*/ 2147483646 w 671"/>
              <a:gd name="T61" fmla="*/ 0 h 670"/>
              <a:gd name="T62" fmla="*/ 2147483646 w 671"/>
              <a:gd name="T63" fmla="*/ 2147483646 h 670"/>
              <a:gd name="T64" fmla="*/ 2147483646 w 671"/>
              <a:gd name="T65" fmla="*/ 2147483646 h 670"/>
              <a:gd name="T66" fmla="*/ 2147483646 w 671"/>
              <a:gd name="T67" fmla="*/ 2147483646 h 670"/>
              <a:gd name="T68" fmla="*/ 2147483646 w 671"/>
              <a:gd name="T69" fmla="*/ 2147483646 h 670"/>
              <a:gd name="T70" fmla="*/ 0 w 671"/>
              <a:gd name="T71" fmla="*/ 2147483646 h 670"/>
              <a:gd name="T72" fmla="*/ 2147483646 w 671"/>
              <a:gd name="T73" fmla="*/ 2147483646 h 670"/>
              <a:gd name="T74" fmla="*/ 2147483646 w 671"/>
              <a:gd name="T75" fmla="*/ 2147483646 h 67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671" h="670">
                <a:moveTo>
                  <a:pt x="54" y="193"/>
                </a:moveTo>
                <a:lnTo>
                  <a:pt x="155" y="177"/>
                </a:lnTo>
                <a:lnTo>
                  <a:pt x="223" y="187"/>
                </a:lnTo>
                <a:lnTo>
                  <a:pt x="264" y="234"/>
                </a:lnTo>
                <a:lnTo>
                  <a:pt x="238" y="290"/>
                </a:lnTo>
                <a:lnTo>
                  <a:pt x="206" y="311"/>
                </a:lnTo>
                <a:lnTo>
                  <a:pt x="197" y="366"/>
                </a:lnTo>
                <a:lnTo>
                  <a:pt x="217" y="401"/>
                </a:lnTo>
                <a:lnTo>
                  <a:pt x="200" y="453"/>
                </a:lnTo>
                <a:lnTo>
                  <a:pt x="242" y="453"/>
                </a:lnTo>
                <a:lnTo>
                  <a:pt x="254" y="394"/>
                </a:lnTo>
                <a:lnTo>
                  <a:pt x="280" y="366"/>
                </a:lnTo>
                <a:lnTo>
                  <a:pt x="329" y="366"/>
                </a:lnTo>
                <a:lnTo>
                  <a:pt x="378" y="378"/>
                </a:lnTo>
                <a:lnTo>
                  <a:pt x="393" y="419"/>
                </a:lnTo>
                <a:lnTo>
                  <a:pt x="399" y="475"/>
                </a:lnTo>
                <a:lnTo>
                  <a:pt x="393" y="516"/>
                </a:lnTo>
                <a:lnTo>
                  <a:pt x="393" y="547"/>
                </a:lnTo>
                <a:lnTo>
                  <a:pt x="396" y="581"/>
                </a:lnTo>
                <a:lnTo>
                  <a:pt x="428" y="613"/>
                </a:lnTo>
                <a:lnTo>
                  <a:pt x="451" y="632"/>
                </a:lnTo>
                <a:lnTo>
                  <a:pt x="510" y="670"/>
                </a:lnTo>
                <a:lnTo>
                  <a:pt x="620" y="558"/>
                </a:lnTo>
                <a:lnTo>
                  <a:pt x="652" y="466"/>
                </a:lnTo>
                <a:lnTo>
                  <a:pt x="665" y="318"/>
                </a:lnTo>
                <a:lnTo>
                  <a:pt x="671" y="215"/>
                </a:lnTo>
                <a:lnTo>
                  <a:pt x="658" y="114"/>
                </a:lnTo>
                <a:lnTo>
                  <a:pt x="629" y="59"/>
                </a:lnTo>
                <a:lnTo>
                  <a:pt x="562" y="21"/>
                </a:lnTo>
                <a:lnTo>
                  <a:pt x="502" y="8"/>
                </a:lnTo>
                <a:lnTo>
                  <a:pt x="384" y="0"/>
                </a:lnTo>
                <a:lnTo>
                  <a:pt x="270" y="5"/>
                </a:lnTo>
                <a:lnTo>
                  <a:pt x="129" y="30"/>
                </a:lnTo>
                <a:lnTo>
                  <a:pt x="64" y="62"/>
                </a:lnTo>
                <a:lnTo>
                  <a:pt x="32" y="94"/>
                </a:lnTo>
                <a:lnTo>
                  <a:pt x="0" y="140"/>
                </a:lnTo>
                <a:lnTo>
                  <a:pt x="6" y="166"/>
                </a:lnTo>
                <a:lnTo>
                  <a:pt x="54" y="193"/>
                </a:lnTo>
                <a:close/>
              </a:path>
            </a:pathLst>
          </a:custGeom>
          <a:solidFill>
            <a:srgbClr val="603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85" name="Freeform 278"/>
          <p:cNvSpPr>
            <a:spLocks/>
          </p:cNvSpPr>
          <p:nvPr/>
        </p:nvSpPr>
        <p:spPr bwMode="auto">
          <a:xfrm>
            <a:off x="7176815" y="3047458"/>
            <a:ext cx="107709" cy="99423"/>
          </a:xfrm>
          <a:custGeom>
            <a:avLst/>
            <a:gdLst>
              <a:gd name="T0" fmla="*/ 2147483646 w 636"/>
              <a:gd name="T1" fmla="*/ 2147483646 h 643"/>
              <a:gd name="T2" fmla="*/ 2147483646 w 636"/>
              <a:gd name="T3" fmla="*/ 2147483646 h 643"/>
              <a:gd name="T4" fmla="*/ 2147483646 w 636"/>
              <a:gd name="T5" fmla="*/ 2147483646 h 643"/>
              <a:gd name="T6" fmla="*/ 2147483646 w 636"/>
              <a:gd name="T7" fmla="*/ 2147483646 h 643"/>
              <a:gd name="T8" fmla="*/ 2147483646 w 636"/>
              <a:gd name="T9" fmla="*/ 2147483646 h 643"/>
              <a:gd name="T10" fmla="*/ 2147483646 w 636"/>
              <a:gd name="T11" fmla="*/ 2147483646 h 643"/>
              <a:gd name="T12" fmla="*/ 2147483646 w 636"/>
              <a:gd name="T13" fmla="*/ 2147483646 h 643"/>
              <a:gd name="T14" fmla="*/ 2147483646 w 636"/>
              <a:gd name="T15" fmla="*/ 2147483646 h 643"/>
              <a:gd name="T16" fmla="*/ 2147483646 w 636"/>
              <a:gd name="T17" fmla="*/ 2147483646 h 643"/>
              <a:gd name="T18" fmla="*/ 2147483646 w 636"/>
              <a:gd name="T19" fmla="*/ 2147483646 h 643"/>
              <a:gd name="T20" fmla="*/ 2147483646 w 636"/>
              <a:gd name="T21" fmla="*/ 2147483646 h 643"/>
              <a:gd name="T22" fmla="*/ 2147483646 w 636"/>
              <a:gd name="T23" fmla="*/ 2147483646 h 643"/>
              <a:gd name="T24" fmla="*/ 2147483646 w 636"/>
              <a:gd name="T25" fmla="*/ 2147483646 h 643"/>
              <a:gd name="T26" fmla="*/ 2147483646 w 636"/>
              <a:gd name="T27" fmla="*/ 2147483646 h 643"/>
              <a:gd name="T28" fmla="*/ 2147483646 w 636"/>
              <a:gd name="T29" fmla="*/ 2147483646 h 643"/>
              <a:gd name="T30" fmla="*/ 2147483646 w 636"/>
              <a:gd name="T31" fmla="*/ 2147483646 h 643"/>
              <a:gd name="T32" fmla="*/ 2147483646 w 636"/>
              <a:gd name="T33" fmla="*/ 2147483646 h 643"/>
              <a:gd name="T34" fmla="*/ 2147483646 w 636"/>
              <a:gd name="T35" fmla="*/ 2147483646 h 643"/>
              <a:gd name="T36" fmla="*/ 2147483646 w 636"/>
              <a:gd name="T37" fmla="*/ 2147483646 h 643"/>
              <a:gd name="T38" fmla="*/ 2147483646 w 636"/>
              <a:gd name="T39" fmla="*/ 2147483646 h 643"/>
              <a:gd name="T40" fmla="*/ 2147483646 w 636"/>
              <a:gd name="T41" fmla="*/ 2147483646 h 643"/>
              <a:gd name="T42" fmla="*/ 2147483646 w 636"/>
              <a:gd name="T43" fmla="*/ 2147483646 h 643"/>
              <a:gd name="T44" fmla="*/ 2147483646 w 636"/>
              <a:gd name="T45" fmla="*/ 2147483646 h 643"/>
              <a:gd name="T46" fmla="*/ 2147483646 w 636"/>
              <a:gd name="T47" fmla="*/ 2147483646 h 643"/>
              <a:gd name="T48" fmla="*/ 2147483646 w 636"/>
              <a:gd name="T49" fmla="*/ 2147483646 h 643"/>
              <a:gd name="T50" fmla="*/ 2147483646 w 636"/>
              <a:gd name="T51" fmla="*/ 2147483646 h 643"/>
              <a:gd name="T52" fmla="*/ 2147483646 w 636"/>
              <a:gd name="T53" fmla="*/ 2147483646 h 643"/>
              <a:gd name="T54" fmla="*/ 2147483646 w 636"/>
              <a:gd name="T55" fmla="*/ 2147483646 h 643"/>
              <a:gd name="T56" fmla="*/ 2147483646 w 636"/>
              <a:gd name="T57" fmla="*/ 2147483646 h 643"/>
              <a:gd name="T58" fmla="*/ 2147483646 w 636"/>
              <a:gd name="T59" fmla="*/ 2147483646 h 643"/>
              <a:gd name="T60" fmla="*/ 2147483646 w 636"/>
              <a:gd name="T61" fmla="*/ 2147483646 h 643"/>
              <a:gd name="T62" fmla="*/ 2147483646 w 636"/>
              <a:gd name="T63" fmla="*/ 2147483646 h 643"/>
              <a:gd name="T64" fmla="*/ 2147483646 w 636"/>
              <a:gd name="T65" fmla="*/ 2147483646 h 643"/>
              <a:gd name="T66" fmla="*/ 2147483646 w 636"/>
              <a:gd name="T67" fmla="*/ 2147483646 h 643"/>
              <a:gd name="T68" fmla="*/ 2147483646 w 636"/>
              <a:gd name="T69" fmla="*/ 2147483646 h 643"/>
              <a:gd name="T70" fmla="*/ 2147483646 w 636"/>
              <a:gd name="T71" fmla="*/ 2147483646 h 643"/>
              <a:gd name="T72" fmla="*/ 2147483646 w 636"/>
              <a:gd name="T73" fmla="*/ 2147483646 h 643"/>
              <a:gd name="T74" fmla="*/ 2147483646 w 636"/>
              <a:gd name="T75" fmla="*/ 2147483646 h 643"/>
              <a:gd name="T76" fmla="*/ 2147483646 w 636"/>
              <a:gd name="T77" fmla="*/ 2147483646 h 643"/>
              <a:gd name="T78" fmla="*/ 2147483646 w 636"/>
              <a:gd name="T79" fmla="*/ 2147483646 h 643"/>
              <a:gd name="T80" fmla="*/ 2147483646 w 636"/>
              <a:gd name="T81" fmla="*/ 2147483646 h 643"/>
              <a:gd name="T82" fmla="*/ 2147483646 w 636"/>
              <a:gd name="T83" fmla="*/ 2147483646 h 643"/>
              <a:gd name="T84" fmla="*/ 2147483646 w 636"/>
              <a:gd name="T85" fmla="*/ 2147483646 h 643"/>
              <a:gd name="T86" fmla="*/ 2147483646 w 636"/>
              <a:gd name="T87" fmla="*/ 2147483646 h 643"/>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636" h="643">
                <a:moveTo>
                  <a:pt x="104" y="41"/>
                </a:moveTo>
                <a:lnTo>
                  <a:pt x="51" y="63"/>
                </a:lnTo>
                <a:lnTo>
                  <a:pt x="25" y="98"/>
                </a:lnTo>
                <a:lnTo>
                  <a:pt x="10" y="121"/>
                </a:lnTo>
                <a:lnTo>
                  <a:pt x="0" y="138"/>
                </a:lnTo>
                <a:lnTo>
                  <a:pt x="13" y="152"/>
                </a:lnTo>
                <a:lnTo>
                  <a:pt x="41" y="169"/>
                </a:lnTo>
                <a:lnTo>
                  <a:pt x="110" y="158"/>
                </a:lnTo>
                <a:lnTo>
                  <a:pt x="160" y="158"/>
                </a:lnTo>
                <a:lnTo>
                  <a:pt x="194" y="141"/>
                </a:lnTo>
                <a:lnTo>
                  <a:pt x="245" y="129"/>
                </a:lnTo>
                <a:lnTo>
                  <a:pt x="290" y="126"/>
                </a:lnTo>
                <a:lnTo>
                  <a:pt x="342" y="129"/>
                </a:lnTo>
                <a:lnTo>
                  <a:pt x="267" y="138"/>
                </a:lnTo>
                <a:lnTo>
                  <a:pt x="229" y="148"/>
                </a:lnTo>
                <a:lnTo>
                  <a:pt x="201" y="158"/>
                </a:lnTo>
                <a:lnTo>
                  <a:pt x="194" y="161"/>
                </a:lnTo>
                <a:lnTo>
                  <a:pt x="213" y="169"/>
                </a:lnTo>
                <a:lnTo>
                  <a:pt x="229" y="185"/>
                </a:lnTo>
                <a:lnTo>
                  <a:pt x="255" y="169"/>
                </a:lnTo>
                <a:lnTo>
                  <a:pt x="277" y="163"/>
                </a:lnTo>
                <a:lnTo>
                  <a:pt x="325" y="155"/>
                </a:lnTo>
                <a:lnTo>
                  <a:pt x="339" y="155"/>
                </a:lnTo>
                <a:lnTo>
                  <a:pt x="293" y="172"/>
                </a:lnTo>
                <a:lnTo>
                  <a:pt x="258" y="188"/>
                </a:lnTo>
                <a:lnTo>
                  <a:pt x="239" y="201"/>
                </a:lnTo>
                <a:lnTo>
                  <a:pt x="255" y="217"/>
                </a:lnTo>
                <a:lnTo>
                  <a:pt x="293" y="204"/>
                </a:lnTo>
                <a:lnTo>
                  <a:pt x="325" y="198"/>
                </a:lnTo>
                <a:lnTo>
                  <a:pt x="267" y="226"/>
                </a:lnTo>
                <a:lnTo>
                  <a:pt x="248" y="239"/>
                </a:lnTo>
                <a:lnTo>
                  <a:pt x="242" y="266"/>
                </a:lnTo>
                <a:lnTo>
                  <a:pt x="232" y="280"/>
                </a:lnTo>
                <a:lnTo>
                  <a:pt x="267" y="263"/>
                </a:lnTo>
                <a:lnTo>
                  <a:pt x="298" y="257"/>
                </a:lnTo>
                <a:lnTo>
                  <a:pt x="348" y="255"/>
                </a:lnTo>
                <a:lnTo>
                  <a:pt x="272" y="276"/>
                </a:lnTo>
                <a:lnTo>
                  <a:pt x="226" y="294"/>
                </a:lnTo>
                <a:lnTo>
                  <a:pt x="194" y="310"/>
                </a:lnTo>
                <a:lnTo>
                  <a:pt x="191" y="335"/>
                </a:lnTo>
                <a:lnTo>
                  <a:pt x="229" y="317"/>
                </a:lnTo>
                <a:lnTo>
                  <a:pt x="280" y="300"/>
                </a:lnTo>
                <a:lnTo>
                  <a:pt x="304" y="300"/>
                </a:lnTo>
                <a:lnTo>
                  <a:pt x="248" y="320"/>
                </a:lnTo>
                <a:lnTo>
                  <a:pt x="204" y="338"/>
                </a:lnTo>
                <a:lnTo>
                  <a:pt x="187" y="355"/>
                </a:lnTo>
                <a:lnTo>
                  <a:pt x="194" y="370"/>
                </a:lnTo>
                <a:lnTo>
                  <a:pt x="229" y="358"/>
                </a:lnTo>
                <a:lnTo>
                  <a:pt x="261" y="344"/>
                </a:lnTo>
                <a:lnTo>
                  <a:pt x="327" y="341"/>
                </a:lnTo>
                <a:lnTo>
                  <a:pt x="354" y="344"/>
                </a:lnTo>
                <a:lnTo>
                  <a:pt x="415" y="348"/>
                </a:lnTo>
                <a:lnTo>
                  <a:pt x="488" y="338"/>
                </a:lnTo>
                <a:lnTo>
                  <a:pt x="444" y="355"/>
                </a:lnTo>
                <a:lnTo>
                  <a:pt x="368" y="367"/>
                </a:lnTo>
                <a:lnTo>
                  <a:pt x="384" y="393"/>
                </a:lnTo>
                <a:lnTo>
                  <a:pt x="438" y="379"/>
                </a:lnTo>
                <a:lnTo>
                  <a:pt x="491" y="361"/>
                </a:lnTo>
                <a:lnTo>
                  <a:pt x="525" y="344"/>
                </a:lnTo>
                <a:lnTo>
                  <a:pt x="460" y="393"/>
                </a:lnTo>
                <a:lnTo>
                  <a:pt x="419" y="405"/>
                </a:lnTo>
                <a:lnTo>
                  <a:pt x="384" y="417"/>
                </a:lnTo>
                <a:lnTo>
                  <a:pt x="387" y="442"/>
                </a:lnTo>
                <a:lnTo>
                  <a:pt x="438" y="434"/>
                </a:lnTo>
                <a:lnTo>
                  <a:pt x="478" y="423"/>
                </a:lnTo>
                <a:lnTo>
                  <a:pt x="454" y="440"/>
                </a:lnTo>
                <a:lnTo>
                  <a:pt x="409" y="452"/>
                </a:lnTo>
                <a:lnTo>
                  <a:pt x="387" y="455"/>
                </a:lnTo>
                <a:lnTo>
                  <a:pt x="387" y="511"/>
                </a:lnTo>
                <a:lnTo>
                  <a:pt x="435" y="492"/>
                </a:lnTo>
                <a:lnTo>
                  <a:pt x="473" y="477"/>
                </a:lnTo>
                <a:lnTo>
                  <a:pt x="432" y="508"/>
                </a:lnTo>
                <a:lnTo>
                  <a:pt x="380" y="530"/>
                </a:lnTo>
                <a:lnTo>
                  <a:pt x="384" y="556"/>
                </a:lnTo>
                <a:lnTo>
                  <a:pt x="412" y="586"/>
                </a:lnTo>
                <a:lnTo>
                  <a:pt x="438" y="553"/>
                </a:lnTo>
                <a:lnTo>
                  <a:pt x="473" y="511"/>
                </a:lnTo>
                <a:lnTo>
                  <a:pt x="496" y="471"/>
                </a:lnTo>
                <a:lnTo>
                  <a:pt x="473" y="533"/>
                </a:lnTo>
                <a:lnTo>
                  <a:pt x="454" y="556"/>
                </a:lnTo>
                <a:lnTo>
                  <a:pt x="419" y="599"/>
                </a:lnTo>
                <a:lnTo>
                  <a:pt x="444" y="628"/>
                </a:lnTo>
                <a:lnTo>
                  <a:pt x="485" y="594"/>
                </a:lnTo>
                <a:lnTo>
                  <a:pt x="514" y="553"/>
                </a:lnTo>
                <a:lnTo>
                  <a:pt x="540" y="508"/>
                </a:lnTo>
                <a:lnTo>
                  <a:pt x="517" y="573"/>
                </a:lnTo>
                <a:lnTo>
                  <a:pt x="491" y="602"/>
                </a:lnTo>
                <a:lnTo>
                  <a:pt x="465" y="631"/>
                </a:lnTo>
                <a:lnTo>
                  <a:pt x="488" y="643"/>
                </a:lnTo>
                <a:lnTo>
                  <a:pt x="540" y="599"/>
                </a:lnTo>
                <a:lnTo>
                  <a:pt x="589" y="530"/>
                </a:lnTo>
                <a:lnTo>
                  <a:pt x="607" y="477"/>
                </a:lnTo>
                <a:lnTo>
                  <a:pt x="620" y="386"/>
                </a:lnTo>
                <a:lnTo>
                  <a:pt x="627" y="317"/>
                </a:lnTo>
                <a:lnTo>
                  <a:pt x="636" y="239"/>
                </a:lnTo>
                <a:lnTo>
                  <a:pt x="582" y="255"/>
                </a:lnTo>
                <a:lnTo>
                  <a:pt x="522" y="276"/>
                </a:lnTo>
                <a:lnTo>
                  <a:pt x="432" y="297"/>
                </a:lnTo>
                <a:lnTo>
                  <a:pt x="514" y="266"/>
                </a:lnTo>
                <a:lnTo>
                  <a:pt x="543" y="249"/>
                </a:lnTo>
                <a:lnTo>
                  <a:pt x="601" y="229"/>
                </a:lnTo>
                <a:lnTo>
                  <a:pt x="630" y="223"/>
                </a:lnTo>
                <a:lnTo>
                  <a:pt x="630" y="182"/>
                </a:lnTo>
                <a:lnTo>
                  <a:pt x="623" y="129"/>
                </a:lnTo>
                <a:lnTo>
                  <a:pt x="551" y="141"/>
                </a:lnTo>
                <a:lnTo>
                  <a:pt x="505" y="155"/>
                </a:lnTo>
                <a:lnTo>
                  <a:pt x="447" y="182"/>
                </a:lnTo>
                <a:lnTo>
                  <a:pt x="499" y="141"/>
                </a:lnTo>
                <a:lnTo>
                  <a:pt x="560" y="124"/>
                </a:lnTo>
                <a:lnTo>
                  <a:pt x="620" y="109"/>
                </a:lnTo>
                <a:lnTo>
                  <a:pt x="607" y="69"/>
                </a:lnTo>
                <a:lnTo>
                  <a:pt x="589" y="45"/>
                </a:lnTo>
                <a:lnTo>
                  <a:pt x="534" y="28"/>
                </a:lnTo>
                <a:lnTo>
                  <a:pt x="482" y="41"/>
                </a:lnTo>
                <a:lnTo>
                  <a:pt x="432" y="76"/>
                </a:lnTo>
                <a:lnTo>
                  <a:pt x="465" y="35"/>
                </a:lnTo>
                <a:lnTo>
                  <a:pt x="517" y="16"/>
                </a:lnTo>
                <a:lnTo>
                  <a:pt x="460" y="6"/>
                </a:lnTo>
                <a:lnTo>
                  <a:pt x="419" y="3"/>
                </a:lnTo>
                <a:lnTo>
                  <a:pt x="359" y="13"/>
                </a:lnTo>
                <a:lnTo>
                  <a:pt x="318" y="38"/>
                </a:lnTo>
                <a:lnTo>
                  <a:pt x="255" y="51"/>
                </a:lnTo>
                <a:lnTo>
                  <a:pt x="298" y="32"/>
                </a:lnTo>
                <a:lnTo>
                  <a:pt x="330" y="13"/>
                </a:lnTo>
                <a:lnTo>
                  <a:pt x="348" y="0"/>
                </a:lnTo>
                <a:lnTo>
                  <a:pt x="287" y="3"/>
                </a:lnTo>
                <a:lnTo>
                  <a:pt x="232" y="6"/>
                </a:lnTo>
                <a:lnTo>
                  <a:pt x="198" y="22"/>
                </a:lnTo>
                <a:lnTo>
                  <a:pt x="163" y="54"/>
                </a:lnTo>
                <a:lnTo>
                  <a:pt x="136" y="95"/>
                </a:lnTo>
                <a:lnTo>
                  <a:pt x="151" y="48"/>
                </a:lnTo>
                <a:lnTo>
                  <a:pt x="184" y="16"/>
                </a:lnTo>
                <a:lnTo>
                  <a:pt x="104" y="41"/>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grpSp>
        <p:nvGrpSpPr>
          <p:cNvPr id="286" name="Group 279"/>
          <p:cNvGrpSpPr>
            <a:grpSpLocks/>
          </p:cNvGrpSpPr>
          <p:nvPr/>
        </p:nvGrpSpPr>
        <p:grpSpPr bwMode="auto">
          <a:xfrm>
            <a:off x="6951331" y="3299269"/>
            <a:ext cx="116768" cy="65973"/>
            <a:chOff x="5264" y="1904"/>
            <a:chExt cx="116" cy="71"/>
          </a:xfrm>
        </p:grpSpPr>
        <p:sp>
          <p:nvSpPr>
            <p:cNvPr id="287" name="Freeform 280"/>
            <p:cNvSpPr>
              <a:spLocks/>
            </p:cNvSpPr>
            <p:nvPr/>
          </p:nvSpPr>
          <p:spPr bwMode="auto">
            <a:xfrm>
              <a:off x="5264" y="1904"/>
              <a:ext cx="116" cy="71"/>
            </a:xfrm>
            <a:custGeom>
              <a:avLst/>
              <a:gdLst>
                <a:gd name="T0" fmla="*/ 0 w 698"/>
                <a:gd name="T1" fmla="*/ 0 h 425"/>
                <a:gd name="T2" fmla="*/ 0 w 698"/>
                <a:gd name="T3" fmla="*/ 0 h 425"/>
                <a:gd name="T4" fmla="*/ 0 w 698"/>
                <a:gd name="T5" fmla="*/ 0 h 425"/>
                <a:gd name="T6" fmla="*/ 0 w 698"/>
                <a:gd name="T7" fmla="*/ 0 h 425"/>
                <a:gd name="T8" fmla="*/ 0 w 698"/>
                <a:gd name="T9" fmla="*/ 0 h 425"/>
                <a:gd name="T10" fmla="*/ 0 w 698"/>
                <a:gd name="T11" fmla="*/ 0 h 425"/>
                <a:gd name="T12" fmla="*/ 0 w 698"/>
                <a:gd name="T13" fmla="*/ 0 h 425"/>
                <a:gd name="T14" fmla="*/ 0 w 698"/>
                <a:gd name="T15" fmla="*/ 0 h 425"/>
                <a:gd name="T16" fmla="*/ 0 w 698"/>
                <a:gd name="T17" fmla="*/ 0 h 425"/>
                <a:gd name="T18" fmla="*/ 0 w 698"/>
                <a:gd name="T19" fmla="*/ 0 h 425"/>
                <a:gd name="T20" fmla="*/ 0 w 698"/>
                <a:gd name="T21" fmla="*/ 0 h 425"/>
                <a:gd name="T22" fmla="*/ 0 w 698"/>
                <a:gd name="T23" fmla="*/ 0 h 425"/>
                <a:gd name="T24" fmla="*/ 0 w 698"/>
                <a:gd name="T25" fmla="*/ 0 h 425"/>
                <a:gd name="T26" fmla="*/ 0 w 698"/>
                <a:gd name="T27" fmla="*/ 0 h 425"/>
                <a:gd name="T28" fmla="*/ 0 w 698"/>
                <a:gd name="T29" fmla="*/ 0 h 425"/>
                <a:gd name="T30" fmla="*/ 0 w 698"/>
                <a:gd name="T31" fmla="*/ 0 h 425"/>
                <a:gd name="T32" fmla="*/ 0 w 698"/>
                <a:gd name="T33" fmla="*/ 0 h 425"/>
                <a:gd name="T34" fmla="*/ 0 w 698"/>
                <a:gd name="T35" fmla="*/ 0 h 425"/>
                <a:gd name="T36" fmla="*/ 0 w 698"/>
                <a:gd name="T37" fmla="*/ 0 h 425"/>
                <a:gd name="T38" fmla="*/ 0 w 698"/>
                <a:gd name="T39" fmla="*/ 0 h 425"/>
                <a:gd name="T40" fmla="*/ 0 w 698"/>
                <a:gd name="T41" fmla="*/ 0 h 425"/>
                <a:gd name="T42" fmla="*/ 0 w 698"/>
                <a:gd name="T43" fmla="*/ 0 h 425"/>
                <a:gd name="T44" fmla="*/ 0 w 698"/>
                <a:gd name="T45" fmla="*/ 0 h 425"/>
                <a:gd name="T46" fmla="*/ 0 w 698"/>
                <a:gd name="T47" fmla="*/ 0 h 425"/>
                <a:gd name="T48" fmla="*/ 0 w 698"/>
                <a:gd name="T49" fmla="*/ 0 h 425"/>
                <a:gd name="T50" fmla="*/ 0 w 698"/>
                <a:gd name="T51" fmla="*/ 0 h 425"/>
                <a:gd name="T52" fmla="*/ 0 w 698"/>
                <a:gd name="T53" fmla="*/ 0 h 425"/>
                <a:gd name="T54" fmla="*/ 0 w 698"/>
                <a:gd name="T55" fmla="*/ 0 h 425"/>
                <a:gd name="T56" fmla="*/ 0 w 698"/>
                <a:gd name="T57" fmla="*/ 0 h 425"/>
                <a:gd name="T58" fmla="*/ 0 w 698"/>
                <a:gd name="T59" fmla="*/ 0 h 425"/>
                <a:gd name="T60" fmla="*/ 0 w 698"/>
                <a:gd name="T61" fmla="*/ 0 h 425"/>
                <a:gd name="T62" fmla="*/ 0 w 698"/>
                <a:gd name="T63" fmla="*/ 0 h 425"/>
                <a:gd name="T64" fmla="*/ 0 w 698"/>
                <a:gd name="T65" fmla="*/ 0 h 425"/>
                <a:gd name="T66" fmla="*/ 0 w 698"/>
                <a:gd name="T67" fmla="*/ 0 h 425"/>
                <a:gd name="T68" fmla="*/ 0 w 698"/>
                <a:gd name="T69" fmla="*/ 0 h 425"/>
                <a:gd name="T70" fmla="*/ 0 w 698"/>
                <a:gd name="T71" fmla="*/ 0 h 425"/>
                <a:gd name="T72" fmla="*/ 0 w 698"/>
                <a:gd name="T73" fmla="*/ 0 h 425"/>
                <a:gd name="T74" fmla="*/ 0 w 698"/>
                <a:gd name="T75" fmla="*/ 0 h 425"/>
                <a:gd name="T76" fmla="*/ 0 w 698"/>
                <a:gd name="T77" fmla="*/ 0 h 425"/>
                <a:gd name="T78" fmla="*/ 0 w 698"/>
                <a:gd name="T79" fmla="*/ 0 h 425"/>
                <a:gd name="T80" fmla="*/ 0 w 698"/>
                <a:gd name="T81" fmla="*/ 0 h 425"/>
                <a:gd name="T82" fmla="*/ 0 w 698"/>
                <a:gd name="T83" fmla="*/ 0 h 425"/>
                <a:gd name="T84" fmla="*/ 0 w 698"/>
                <a:gd name="T85" fmla="*/ 0 h 425"/>
                <a:gd name="T86" fmla="*/ 0 w 698"/>
                <a:gd name="T87" fmla="*/ 0 h 425"/>
                <a:gd name="T88" fmla="*/ 0 w 698"/>
                <a:gd name="T89" fmla="*/ 0 h 425"/>
                <a:gd name="T90" fmla="*/ 0 w 698"/>
                <a:gd name="T91" fmla="*/ 0 h 425"/>
                <a:gd name="T92" fmla="*/ 0 w 698"/>
                <a:gd name="T93" fmla="*/ 0 h 425"/>
                <a:gd name="T94" fmla="*/ 0 w 698"/>
                <a:gd name="T95" fmla="*/ 0 h 425"/>
                <a:gd name="T96" fmla="*/ 0 w 698"/>
                <a:gd name="T97" fmla="*/ 0 h 425"/>
                <a:gd name="T98" fmla="*/ 0 w 698"/>
                <a:gd name="T99" fmla="*/ 0 h 425"/>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698" h="425">
                  <a:moveTo>
                    <a:pt x="698" y="253"/>
                  </a:moveTo>
                  <a:lnTo>
                    <a:pt x="611" y="233"/>
                  </a:lnTo>
                  <a:lnTo>
                    <a:pt x="579" y="227"/>
                  </a:lnTo>
                  <a:lnTo>
                    <a:pt x="558" y="210"/>
                  </a:lnTo>
                  <a:lnTo>
                    <a:pt x="538" y="182"/>
                  </a:lnTo>
                  <a:lnTo>
                    <a:pt x="496" y="143"/>
                  </a:lnTo>
                  <a:lnTo>
                    <a:pt x="420" y="79"/>
                  </a:lnTo>
                  <a:lnTo>
                    <a:pt x="407" y="58"/>
                  </a:lnTo>
                  <a:lnTo>
                    <a:pt x="387" y="38"/>
                  </a:lnTo>
                  <a:lnTo>
                    <a:pt x="347" y="32"/>
                  </a:lnTo>
                  <a:lnTo>
                    <a:pt x="225" y="11"/>
                  </a:lnTo>
                  <a:lnTo>
                    <a:pt x="192" y="0"/>
                  </a:lnTo>
                  <a:lnTo>
                    <a:pt x="162" y="14"/>
                  </a:lnTo>
                  <a:lnTo>
                    <a:pt x="147" y="27"/>
                  </a:lnTo>
                  <a:lnTo>
                    <a:pt x="75" y="52"/>
                  </a:lnTo>
                  <a:lnTo>
                    <a:pt x="48" y="62"/>
                  </a:lnTo>
                  <a:lnTo>
                    <a:pt x="37" y="73"/>
                  </a:lnTo>
                  <a:lnTo>
                    <a:pt x="24" y="114"/>
                  </a:lnTo>
                  <a:lnTo>
                    <a:pt x="16" y="133"/>
                  </a:lnTo>
                  <a:lnTo>
                    <a:pt x="9" y="146"/>
                  </a:lnTo>
                  <a:lnTo>
                    <a:pt x="0" y="165"/>
                  </a:lnTo>
                  <a:lnTo>
                    <a:pt x="0" y="181"/>
                  </a:lnTo>
                  <a:lnTo>
                    <a:pt x="15" y="191"/>
                  </a:lnTo>
                  <a:lnTo>
                    <a:pt x="43" y="190"/>
                  </a:lnTo>
                  <a:lnTo>
                    <a:pt x="89" y="168"/>
                  </a:lnTo>
                  <a:lnTo>
                    <a:pt x="147" y="158"/>
                  </a:lnTo>
                  <a:lnTo>
                    <a:pt x="198" y="165"/>
                  </a:lnTo>
                  <a:lnTo>
                    <a:pt x="144" y="179"/>
                  </a:lnTo>
                  <a:lnTo>
                    <a:pt x="105" y="191"/>
                  </a:lnTo>
                  <a:lnTo>
                    <a:pt x="61" y="210"/>
                  </a:lnTo>
                  <a:lnTo>
                    <a:pt x="51" y="224"/>
                  </a:lnTo>
                  <a:lnTo>
                    <a:pt x="51" y="242"/>
                  </a:lnTo>
                  <a:lnTo>
                    <a:pt x="67" y="253"/>
                  </a:lnTo>
                  <a:lnTo>
                    <a:pt x="87" y="250"/>
                  </a:lnTo>
                  <a:lnTo>
                    <a:pt x="150" y="233"/>
                  </a:lnTo>
                  <a:lnTo>
                    <a:pt x="205" y="230"/>
                  </a:lnTo>
                  <a:lnTo>
                    <a:pt x="249" y="233"/>
                  </a:lnTo>
                  <a:lnTo>
                    <a:pt x="273" y="250"/>
                  </a:lnTo>
                  <a:lnTo>
                    <a:pt x="301" y="279"/>
                  </a:lnTo>
                  <a:lnTo>
                    <a:pt x="323" y="310"/>
                  </a:lnTo>
                  <a:lnTo>
                    <a:pt x="346" y="342"/>
                  </a:lnTo>
                  <a:lnTo>
                    <a:pt x="364" y="366"/>
                  </a:lnTo>
                  <a:lnTo>
                    <a:pt x="397" y="389"/>
                  </a:lnTo>
                  <a:lnTo>
                    <a:pt x="429" y="396"/>
                  </a:lnTo>
                  <a:lnTo>
                    <a:pt x="464" y="399"/>
                  </a:lnTo>
                  <a:lnTo>
                    <a:pt x="507" y="396"/>
                  </a:lnTo>
                  <a:lnTo>
                    <a:pt x="539" y="393"/>
                  </a:lnTo>
                  <a:lnTo>
                    <a:pt x="582" y="404"/>
                  </a:lnTo>
                  <a:lnTo>
                    <a:pt x="698" y="425"/>
                  </a:lnTo>
                  <a:lnTo>
                    <a:pt x="698" y="253"/>
                  </a:lnTo>
                  <a:close/>
                </a:path>
              </a:pathLst>
            </a:custGeom>
            <a:solidFill>
              <a:srgbClr val="FFC080"/>
            </a:solidFill>
            <a:ln w="1588">
              <a:solidFill>
                <a:srgbClr val="402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288" name="Freeform 281"/>
            <p:cNvSpPr>
              <a:spLocks/>
            </p:cNvSpPr>
            <p:nvPr/>
          </p:nvSpPr>
          <p:spPr bwMode="auto">
            <a:xfrm>
              <a:off x="5269" y="1916"/>
              <a:ext cx="37" cy="9"/>
            </a:xfrm>
            <a:custGeom>
              <a:avLst/>
              <a:gdLst>
                <a:gd name="T0" fmla="*/ 0 w 223"/>
                <a:gd name="T1" fmla="*/ 0 h 52"/>
                <a:gd name="T2" fmla="*/ 0 w 223"/>
                <a:gd name="T3" fmla="*/ 0 h 52"/>
                <a:gd name="T4" fmla="*/ 0 w 223"/>
                <a:gd name="T5" fmla="*/ 0 h 52"/>
                <a:gd name="T6" fmla="*/ 0 w 223"/>
                <a:gd name="T7" fmla="*/ 0 h 52"/>
                <a:gd name="T8" fmla="*/ 0 w 223"/>
                <a:gd name="T9" fmla="*/ 0 h 52"/>
                <a:gd name="T10" fmla="*/ 0 w 223"/>
                <a:gd name="T11" fmla="*/ 0 h 52"/>
                <a:gd name="T12" fmla="*/ 0 w 223"/>
                <a:gd name="T13" fmla="*/ 0 h 52"/>
                <a:gd name="T14" fmla="*/ 0 w 223"/>
                <a:gd name="T15" fmla="*/ 0 h 52"/>
                <a:gd name="T16" fmla="*/ 0 w 223"/>
                <a:gd name="T17" fmla="*/ 0 h 52"/>
                <a:gd name="T18" fmla="*/ 0 w 223"/>
                <a:gd name="T19" fmla="*/ 0 h 52"/>
                <a:gd name="T20" fmla="*/ 0 w 223"/>
                <a:gd name="T21" fmla="*/ 0 h 52"/>
                <a:gd name="T22" fmla="*/ 0 w 223"/>
                <a:gd name="T23" fmla="*/ 0 h 52"/>
                <a:gd name="T24" fmla="*/ 0 w 223"/>
                <a:gd name="T25" fmla="*/ 0 h 5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23" h="52">
                  <a:moveTo>
                    <a:pt x="0" y="52"/>
                  </a:moveTo>
                  <a:lnTo>
                    <a:pt x="38" y="36"/>
                  </a:lnTo>
                  <a:lnTo>
                    <a:pt x="69" y="30"/>
                  </a:lnTo>
                  <a:lnTo>
                    <a:pt x="107" y="18"/>
                  </a:lnTo>
                  <a:lnTo>
                    <a:pt x="139" y="11"/>
                  </a:lnTo>
                  <a:lnTo>
                    <a:pt x="189" y="15"/>
                  </a:lnTo>
                  <a:lnTo>
                    <a:pt x="223" y="18"/>
                  </a:lnTo>
                  <a:lnTo>
                    <a:pt x="171" y="8"/>
                  </a:lnTo>
                  <a:lnTo>
                    <a:pt x="127" y="0"/>
                  </a:lnTo>
                  <a:lnTo>
                    <a:pt x="69" y="24"/>
                  </a:lnTo>
                  <a:lnTo>
                    <a:pt x="38" y="28"/>
                  </a:lnTo>
                  <a:lnTo>
                    <a:pt x="3" y="45"/>
                  </a:lnTo>
                  <a:lnTo>
                    <a:pt x="0" y="52"/>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89" name="Freeform 282"/>
            <p:cNvSpPr>
              <a:spLocks/>
            </p:cNvSpPr>
            <p:nvPr/>
          </p:nvSpPr>
          <p:spPr bwMode="auto">
            <a:xfrm>
              <a:off x="5289" y="1907"/>
              <a:ext cx="31" cy="6"/>
            </a:xfrm>
            <a:custGeom>
              <a:avLst/>
              <a:gdLst>
                <a:gd name="T0" fmla="*/ 0 w 188"/>
                <a:gd name="T1" fmla="*/ 0 h 36"/>
                <a:gd name="T2" fmla="*/ 0 w 188"/>
                <a:gd name="T3" fmla="*/ 0 h 36"/>
                <a:gd name="T4" fmla="*/ 0 w 188"/>
                <a:gd name="T5" fmla="*/ 0 h 36"/>
                <a:gd name="T6" fmla="*/ 0 w 188"/>
                <a:gd name="T7" fmla="*/ 0 h 36"/>
                <a:gd name="T8" fmla="*/ 0 w 188"/>
                <a:gd name="T9" fmla="*/ 0 h 36"/>
                <a:gd name="T10" fmla="*/ 0 w 188"/>
                <a:gd name="T11" fmla="*/ 0 h 36"/>
                <a:gd name="T12" fmla="*/ 0 w 188"/>
                <a:gd name="T13" fmla="*/ 0 h 36"/>
                <a:gd name="T14" fmla="*/ 0 w 188"/>
                <a:gd name="T15" fmla="*/ 0 h 36"/>
                <a:gd name="T16" fmla="*/ 0 w 188"/>
                <a:gd name="T17" fmla="*/ 0 h 36"/>
                <a:gd name="T18" fmla="*/ 0 w 188"/>
                <a:gd name="T19" fmla="*/ 0 h 36"/>
                <a:gd name="T20" fmla="*/ 0 w 188"/>
                <a:gd name="T21" fmla="*/ 0 h 36"/>
                <a:gd name="T22" fmla="*/ 0 w 188"/>
                <a:gd name="T23" fmla="*/ 0 h 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88" h="36">
                  <a:moveTo>
                    <a:pt x="51" y="0"/>
                  </a:moveTo>
                  <a:lnTo>
                    <a:pt x="29" y="1"/>
                  </a:lnTo>
                  <a:lnTo>
                    <a:pt x="0" y="11"/>
                  </a:lnTo>
                  <a:lnTo>
                    <a:pt x="19" y="9"/>
                  </a:lnTo>
                  <a:lnTo>
                    <a:pt x="48" y="4"/>
                  </a:lnTo>
                  <a:lnTo>
                    <a:pt x="109" y="20"/>
                  </a:lnTo>
                  <a:lnTo>
                    <a:pt x="143" y="30"/>
                  </a:lnTo>
                  <a:lnTo>
                    <a:pt x="181" y="36"/>
                  </a:lnTo>
                  <a:lnTo>
                    <a:pt x="188" y="30"/>
                  </a:lnTo>
                  <a:lnTo>
                    <a:pt x="146" y="22"/>
                  </a:lnTo>
                  <a:lnTo>
                    <a:pt x="97" y="11"/>
                  </a:lnTo>
                  <a:lnTo>
                    <a:pt x="51"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90" name="Freeform 283"/>
            <p:cNvSpPr>
              <a:spLocks/>
            </p:cNvSpPr>
            <p:nvPr/>
          </p:nvSpPr>
          <p:spPr bwMode="auto">
            <a:xfrm>
              <a:off x="5295" y="1929"/>
              <a:ext cx="13" cy="3"/>
            </a:xfrm>
            <a:custGeom>
              <a:avLst/>
              <a:gdLst>
                <a:gd name="T0" fmla="*/ 0 w 76"/>
                <a:gd name="T1" fmla="*/ 0 h 17"/>
                <a:gd name="T2" fmla="*/ 0 w 76"/>
                <a:gd name="T3" fmla="*/ 0 h 17"/>
                <a:gd name="T4" fmla="*/ 0 w 76"/>
                <a:gd name="T5" fmla="*/ 0 h 17"/>
                <a:gd name="T6" fmla="*/ 0 w 76"/>
                <a:gd name="T7" fmla="*/ 0 h 17"/>
                <a:gd name="T8" fmla="*/ 0 w 76"/>
                <a:gd name="T9" fmla="*/ 0 h 17"/>
                <a:gd name="T10" fmla="*/ 0 w 76"/>
                <a:gd name="T11" fmla="*/ 0 h 17"/>
                <a:gd name="T12" fmla="*/ 0 w 76"/>
                <a:gd name="T13" fmla="*/ 0 h 1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6" h="17">
                  <a:moveTo>
                    <a:pt x="0" y="8"/>
                  </a:moveTo>
                  <a:lnTo>
                    <a:pt x="8" y="17"/>
                  </a:lnTo>
                  <a:lnTo>
                    <a:pt x="36" y="12"/>
                  </a:lnTo>
                  <a:lnTo>
                    <a:pt x="67" y="12"/>
                  </a:lnTo>
                  <a:lnTo>
                    <a:pt x="76" y="0"/>
                  </a:lnTo>
                  <a:lnTo>
                    <a:pt x="55" y="4"/>
                  </a:lnTo>
                  <a:lnTo>
                    <a:pt x="0" y="8"/>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91" name="Freeform 284"/>
            <p:cNvSpPr>
              <a:spLocks/>
            </p:cNvSpPr>
            <p:nvPr/>
          </p:nvSpPr>
          <p:spPr bwMode="auto">
            <a:xfrm>
              <a:off x="5268" y="1926"/>
              <a:ext cx="3" cy="6"/>
            </a:xfrm>
            <a:custGeom>
              <a:avLst/>
              <a:gdLst>
                <a:gd name="T0" fmla="*/ 0 w 19"/>
                <a:gd name="T1" fmla="*/ 0 h 32"/>
                <a:gd name="T2" fmla="*/ 0 w 19"/>
                <a:gd name="T3" fmla="*/ 0 h 32"/>
                <a:gd name="T4" fmla="*/ 0 w 19"/>
                <a:gd name="T5" fmla="*/ 0 h 32"/>
                <a:gd name="T6" fmla="*/ 0 w 19"/>
                <a:gd name="T7" fmla="*/ 0 h 32"/>
                <a:gd name="T8" fmla="*/ 0 w 19"/>
                <a:gd name="T9" fmla="*/ 0 h 3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 h="32">
                  <a:moveTo>
                    <a:pt x="19" y="0"/>
                  </a:moveTo>
                  <a:lnTo>
                    <a:pt x="19" y="9"/>
                  </a:lnTo>
                  <a:lnTo>
                    <a:pt x="14" y="24"/>
                  </a:lnTo>
                  <a:lnTo>
                    <a:pt x="0" y="32"/>
                  </a:lnTo>
                  <a:lnTo>
                    <a:pt x="19"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92" name="Freeform 285"/>
            <p:cNvSpPr>
              <a:spLocks/>
            </p:cNvSpPr>
            <p:nvPr/>
          </p:nvSpPr>
          <p:spPr bwMode="auto">
            <a:xfrm>
              <a:off x="5277" y="1940"/>
              <a:ext cx="3" cy="3"/>
            </a:xfrm>
            <a:custGeom>
              <a:avLst/>
              <a:gdLst>
                <a:gd name="T0" fmla="*/ 0 w 14"/>
                <a:gd name="T1" fmla="*/ 0 h 18"/>
                <a:gd name="T2" fmla="*/ 0 w 14"/>
                <a:gd name="T3" fmla="*/ 0 h 18"/>
                <a:gd name="T4" fmla="*/ 0 w 14"/>
                <a:gd name="T5" fmla="*/ 0 h 18"/>
                <a:gd name="T6" fmla="*/ 0 w 14"/>
                <a:gd name="T7" fmla="*/ 0 h 1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 h="18">
                  <a:moveTo>
                    <a:pt x="14" y="0"/>
                  </a:moveTo>
                  <a:lnTo>
                    <a:pt x="11" y="9"/>
                  </a:lnTo>
                  <a:lnTo>
                    <a:pt x="0" y="18"/>
                  </a:lnTo>
                  <a:lnTo>
                    <a:pt x="14"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93" name="Freeform 286"/>
            <p:cNvSpPr>
              <a:spLocks/>
            </p:cNvSpPr>
            <p:nvPr/>
          </p:nvSpPr>
          <p:spPr bwMode="auto">
            <a:xfrm>
              <a:off x="5319" y="1921"/>
              <a:ext cx="6" cy="7"/>
            </a:xfrm>
            <a:custGeom>
              <a:avLst/>
              <a:gdLst>
                <a:gd name="T0" fmla="*/ 0 w 35"/>
                <a:gd name="T1" fmla="*/ 0 h 43"/>
                <a:gd name="T2" fmla="*/ 0 w 35"/>
                <a:gd name="T3" fmla="*/ 0 h 43"/>
                <a:gd name="T4" fmla="*/ 0 w 35"/>
                <a:gd name="T5" fmla="*/ 0 h 43"/>
                <a:gd name="T6" fmla="*/ 0 w 35"/>
                <a:gd name="T7" fmla="*/ 0 h 43"/>
                <a:gd name="T8" fmla="*/ 0 w 35"/>
                <a:gd name="T9" fmla="*/ 0 h 4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 h="43">
                  <a:moveTo>
                    <a:pt x="0" y="0"/>
                  </a:moveTo>
                  <a:lnTo>
                    <a:pt x="7" y="14"/>
                  </a:lnTo>
                  <a:lnTo>
                    <a:pt x="7" y="24"/>
                  </a:lnTo>
                  <a:lnTo>
                    <a:pt x="35" y="43"/>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94" name="Freeform 287"/>
            <p:cNvSpPr>
              <a:spLocks/>
            </p:cNvSpPr>
            <p:nvPr/>
          </p:nvSpPr>
          <p:spPr bwMode="auto">
            <a:xfrm>
              <a:off x="5330" y="1921"/>
              <a:ext cx="19" cy="19"/>
            </a:xfrm>
            <a:custGeom>
              <a:avLst/>
              <a:gdLst>
                <a:gd name="T0" fmla="*/ 0 w 114"/>
                <a:gd name="T1" fmla="*/ 0 h 114"/>
                <a:gd name="T2" fmla="*/ 0 w 114"/>
                <a:gd name="T3" fmla="*/ 0 h 114"/>
                <a:gd name="T4" fmla="*/ 0 w 114"/>
                <a:gd name="T5" fmla="*/ 0 h 114"/>
                <a:gd name="T6" fmla="*/ 0 w 114"/>
                <a:gd name="T7" fmla="*/ 0 h 114"/>
                <a:gd name="T8" fmla="*/ 0 w 114"/>
                <a:gd name="T9" fmla="*/ 0 h 114"/>
                <a:gd name="T10" fmla="*/ 0 w 114"/>
                <a:gd name="T11" fmla="*/ 0 h 11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14" h="114">
                  <a:moveTo>
                    <a:pt x="0" y="0"/>
                  </a:moveTo>
                  <a:lnTo>
                    <a:pt x="21" y="35"/>
                  </a:lnTo>
                  <a:lnTo>
                    <a:pt x="43" y="63"/>
                  </a:lnTo>
                  <a:lnTo>
                    <a:pt x="114" y="114"/>
                  </a:lnTo>
                  <a:lnTo>
                    <a:pt x="47" y="53"/>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95" name="Freeform 288"/>
            <p:cNvSpPr>
              <a:spLocks/>
            </p:cNvSpPr>
            <p:nvPr/>
          </p:nvSpPr>
          <p:spPr bwMode="auto">
            <a:xfrm>
              <a:off x="5354" y="1948"/>
              <a:ext cx="4" cy="13"/>
            </a:xfrm>
            <a:custGeom>
              <a:avLst/>
              <a:gdLst>
                <a:gd name="T0" fmla="*/ 0 w 27"/>
                <a:gd name="T1" fmla="*/ 0 h 82"/>
                <a:gd name="T2" fmla="*/ 0 w 27"/>
                <a:gd name="T3" fmla="*/ 0 h 82"/>
                <a:gd name="T4" fmla="*/ 0 w 27"/>
                <a:gd name="T5" fmla="*/ 0 h 82"/>
                <a:gd name="T6" fmla="*/ 0 w 27"/>
                <a:gd name="T7" fmla="*/ 0 h 82"/>
                <a:gd name="T8" fmla="*/ 0 w 27"/>
                <a:gd name="T9" fmla="*/ 0 h 82"/>
                <a:gd name="T10" fmla="*/ 0 w 27"/>
                <a:gd name="T11" fmla="*/ 0 h 82"/>
                <a:gd name="T12" fmla="*/ 0 w 27"/>
                <a:gd name="T13" fmla="*/ 0 h 8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7" h="82">
                  <a:moveTo>
                    <a:pt x="27" y="0"/>
                  </a:moveTo>
                  <a:lnTo>
                    <a:pt x="9" y="29"/>
                  </a:lnTo>
                  <a:lnTo>
                    <a:pt x="4" y="57"/>
                  </a:lnTo>
                  <a:lnTo>
                    <a:pt x="3" y="82"/>
                  </a:lnTo>
                  <a:lnTo>
                    <a:pt x="0" y="47"/>
                  </a:lnTo>
                  <a:lnTo>
                    <a:pt x="3" y="21"/>
                  </a:lnTo>
                  <a:lnTo>
                    <a:pt x="27"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96" name="Freeform 289"/>
            <p:cNvSpPr>
              <a:spLocks/>
            </p:cNvSpPr>
            <p:nvPr/>
          </p:nvSpPr>
          <p:spPr bwMode="auto">
            <a:xfrm>
              <a:off x="5312" y="1934"/>
              <a:ext cx="2" cy="5"/>
            </a:xfrm>
            <a:custGeom>
              <a:avLst/>
              <a:gdLst>
                <a:gd name="T0" fmla="*/ 0 w 15"/>
                <a:gd name="T1" fmla="*/ 0 h 30"/>
                <a:gd name="T2" fmla="*/ 0 w 15"/>
                <a:gd name="T3" fmla="*/ 0 h 30"/>
                <a:gd name="T4" fmla="*/ 0 w 15"/>
                <a:gd name="T5" fmla="*/ 0 h 30"/>
                <a:gd name="T6" fmla="*/ 0 w 15"/>
                <a:gd name="T7" fmla="*/ 0 h 3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5" h="30">
                  <a:moveTo>
                    <a:pt x="11" y="0"/>
                  </a:moveTo>
                  <a:lnTo>
                    <a:pt x="15" y="12"/>
                  </a:lnTo>
                  <a:lnTo>
                    <a:pt x="0" y="30"/>
                  </a:lnTo>
                  <a:lnTo>
                    <a:pt x="11"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grpSp>
      <p:grpSp>
        <p:nvGrpSpPr>
          <p:cNvPr id="297" name="Group 290"/>
          <p:cNvGrpSpPr>
            <a:grpSpLocks/>
          </p:cNvGrpSpPr>
          <p:nvPr/>
        </p:nvGrpSpPr>
        <p:grpSpPr bwMode="auto">
          <a:xfrm>
            <a:off x="7049981" y="3154315"/>
            <a:ext cx="269775" cy="283404"/>
            <a:chOff x="5362" y="1748"/>
            <a:chExt cx="268" cy="305"/>
          </a:xfrm>
        </p:grpSpPr>
        <p:sp>
          <p:nvSpPr>
            <p:cNvPr id="298" name="Freeform 291"/>
            <p:cNvSpPr>
              <a:spLocks/>
            </p:cNvSpPr>
            <p:nvPr/>
          </p:nvSpPr>
          <p:spPr bwMode="auto">
            <a:xfrm>
              <a:off x="5477" y="1748"/>
              <a:ext cx="8" cy="6"/>
            </a:xfrm>
            <a:custGeom>
              <a:avLst/>
              <a:gdLst>
                <a:gd name="T0" fmla="*/ 0 w 51"/>
                <a:gd name="T1" fmla="*/ 0 h 36"/>
                <a:gd name="T2" fmla="*/ 0 w 51"/>
                <a:gd name="T3" fmla="*/ 0 h 36"/>
                <a:gd name="T4" fmla="*/ 0 w 51"/>
                <a:gd name="T5" fmla="*/ 0 h 36"/>
                <a:gd name="T6" fmla="*/ 0 w 51"/>
                <a:gd name="T7" fmla="*/ 0 h 36"/>
                <a:gd name="T8" fmla="*/ 0 w 51"/>
                <a:gd name="T9" fmla="*/ 0 h 36"/>
                <a:gd name="T10" fmla="*/ 0 w 51"/>
                <a:gd name="T11" fmla="*/ 0 h 36"/>
                <a:gd name="T12" fmla="*/ 0 w 51"/>
                <a:gd name="T13" fmla="*/ 0 h 36"/>
                <a:gd name="T14" fmla="*/ 0 w 51"/>
                <a:gd name="T15" fmla="*/ 0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51" h="36">
                  <a:moveTo>
                    <a:pt x="0" y="0"/>
                  </a:moveTo>
                  <a:lnTo>
                    <a:pt x="14" y="10"/>
                  </a:lnTo>
                  <a:lnTo>
                    <a:pt x="29" y="15"/>
                  </a:lnTo>
                  <a:lnTo>
                    <a:pt x="43" y="23"/>
                  </a:lnTo>
                  <a:lnTo>
                    <a:pt x="51" y="36"/>
                  </a:lnTo>
                  <a:lnTo>
                    <a:pt x="39" y="32"/>
                  </a:lnTo>
                  <a:lnTo>
                    <a:pt x="14" y="24"/>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99" name="Freeform 292"/>
            <p:cNvSpPr>
              <a:spLocks/>
            </p:cNvSpPr>
            <p:nvPr/>
          </p:nvSpPr>
          <p:spPr bwMode="auto">
            <a:xfrm>
              <a:off x="5479" y="1758"/>
              <a:ext cx="2" cy="4"/>
            </a:xfrm>
            <a:custGeom>
              <a:avLst/>
              <a:gdLst>
                <a:gd name="T0" fmla="*/ 0 w 14"/>
                <a:gd name="T1" fmla="*/ 0 h 24"/>
                <a:gd name="T2" fmla="*/ 0 w 14"/>
                <a:gd name="T3" fmla="*/ 0 h 24"/>
                <a:gd name="T4" fmla="*/ 0 w 14"/>
                <a:gd name="T5" fmla="*/ 0 h 24"/>
                <a:gd name="T6" fmla="*/ 0 w 14"/>
                <a:gd name="T7" fmla="*/ 0 h 2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 h="24">
                  <a:moveTo>
                    <a:pt x="0" y="0"/>
                  </a:moveTo>
                  <a:lnTo>
                    <a:pt x="14" y="0"/>
                  </a:lnTo>
                  <a:lnTo>
                    <a:pt x="14" y="24"/>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300" name="Freeform 293"/>
            <p:cNvSpPr>
              <a:spLocks/>
            </p:cNvSpPr>
            <p:nvPr/>
          </p:nvSpPr>
          <p:spPr bwMode="auto">
            <a:xfrm>
              <a:off x="5444" y="1788"/>
              <a:ext cx="71" cy="180"/>
            </a:xfrm>
            <a:custGeom>
              <a:avLst/>
              <a:gdLst>
                <a:gd name="T0" fmla="*/ 0 w 431"/>
                <a:gd name="T1" fmla="*/ 0 h 1076"/>
                <a:gd name="T2" fmla="*/ 0 w 431"/>
                <a:gd name="T3" fmla="*/ 0 h 1076"/>
                <a:gd name="T4" fmla="*/ 0 w 431"/>
                <a:gd name="T5" fmla="*/ 0 h 1076"/>
                <a:gd name="T6" fmla="*/ 0 w 431"/>
                <a:gd name="T7" fmla="*/ 0 h 1076"/>
                <a:gd name="T8" fmla="*/ 0 w 431"/>
                <a:gd name="T9" fmla="*/ 0 h 1076"/>
                <a:gd name="T10" fmla="*/ 0 w 431"/>
                <a:gd name="T11" fmla="*/ 0 h 1076"/>
                <a:gd name="T12" fmla="*/ 0 w 431"/>
                <a:gd name="T13" fmla="*/ 0 h 1076"/>
                <a:gd name="T14" fmla="*/ 0 w 431"/>
                <a:gd name="T15" fmla="*/ 0 h 1076"/>
                <a:gd name="T16" fmla="*/ 0 w 431"/>
                <a:gd name="T17" fmla="*/ 0 h 1076"/>
                <a:gd name="T18" fmla="*/ 0 w 431"/>
                <a:gd name="T19" fmla="*/ 0 h 107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31" h="1076">
                  <a:moveTo>
                    <a:pt x="369" y="0"/>
                  </a:moveTo>
                  <a:lnTo>
                    <a:pt x="328" y="44"/>
                  </a:lnTo>
                  <a:lnTo>
                    <a:pt x="317" y="108"/>
                  </a:lnTo>
                  <a:lnTo>
                    <a:pt x="254" y="170"/>
                  </a:lnTo>
                  <a:lnTo>
                    <a:pt x="126" y="461"/>
                  </a:lnTo>
                  <a:lnTo>
                    <a:pt x="57" y="724"/>
                  </a:lnTo>
                  <a:lnTo>
                    <a:pt x="0" y="1076"/>
                  </a:lnTo>
                  <a:lnTo>
                    <a:pt x="178" y="919"/>
                  </a:lnTo>
                  <a:lnTo>
                    <a:pt x="431" y="140"/>
                  </a:lnTo>
                  <a:lnTo>
                    <a:pt x="369" y="0"/>
                  </a:lnTo>
                  <a:close/>
                </a:path>
              </a:pathLst>
            </a:custGeom>
            <a:solidFill>
              <a:srgbClr val="400000"/>
            </a:solidFill>
            <a:ln w="1588">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301" name="Freeform 294"/>
            <p:cNvSpPr>
              <a:spLocks/>
            </p:cNvSpPr>
            <p:nvPr/>
          </p:nvSpPr>
          <p:spPr bwMode="auto">
            <a:xfrm>
              <a:off x="5362" y="1754"/>
              <a:ext cx="268" cy="299"/>
            </a:xfrm>
            <a:custGeom>
              <a:avLst/>
              <a:gdLst>
                <a:gd name="T0" fmla="*/ 0 w 1606"/>
                <a:gd name="T1" fmla="*/ 0 h 1792"/>
                <a:gd name="T2" fmla="*/ 0 w 1606"/>
                <a:gd name="T3" fmla="*/ 0 h 1792"/>
                <a:gd name="T4" fmla="*/ 0 w 1606"/>
                <a:gd name="T5" fmla="*/ 0 h 1792"/>
                <a:gd name="T6" fmla="*/ 0 w 1606"/>
                <a:gd name="T7" fmla="*/ 0 h 1792"/>
                <a:gd name="T8" fmla="*/ 0 w 1606"/>
                <a:gd name="T9" fmla="*/ 0 h 1792"/>
                <a:gd name="T10" fmla="*/ 0 w 1606"/>
                <a:gd name="T11" fmla="*/ 0 h 1792"/>
                <a:gd name="T12" fmla="*/ 0 w 1606"/>
                <a:gd name="T13" fmla="*/ 0 h 1792"/>
                <a:gd name="T14" fmla="*/ 0 w 1606"/>
                <a:gd name="T15" fmla="*/ 0 h 1792"/>
                <a:gd name="T16" fmla="*/ 0 w 1606"/>
                <a:gd name="T17" fmla="*/ 0 h 1792"/>
                <a:gd name="T18" fmla="*/ 0 w 1606"/>
                <a:gd name="T19" fmla="*/ 0 h 1792"/>
                <a:gd name="T20" fmla="*/ 0 w 1606"/>
                <a:gd name="T21" fmla="*/ 0 h 1792"/>
                <a:gd name="T22" fmla="*/ 0 w 1606"/>
                <a:gd name="T23" fmla="*/ 0 h 1792"/>
                <a:gd name="T24" fmla="*/ 0 w 1606"/>
                <a:gd name="T25" fmla="*/ 0 h 1792"/>
                <a:gd name="T26" fmla="*/ 0 w 1606"/>
                <a:gd name="T27" fmla="*/ 0 h 1792"/>
                <a:gd name="T28" fmla="*/ 0 w 1606"/>
                <a:gd name="T29" fmla="*/ 0 h 1792"/>
                <a:gd name="T30" fmla="*/ 0 w 1606"/>
                <a:gd name="T31" fmla="*/ 0 h 1792"/>
                <a:gd name="T32" fmla="*/ 0 w 1606"/>
                <a:gd name="T33" fmla="*/ 0 h 1792"/>
                <a:gd name="T34" fmla="*/ 0 w 1606"/>
                <a:gd name="T35" fmla="*/ 0 h 1792"/>
                <a:gd name="T36" fmla="*/ 0 w 1606"/>
                <a:gd name="T37" fmla="*/ 0 h 1792"/>
                <a:gd name="T38" fmla="*/ 0 w 1606"/>
                <a:gd name="T39" fmla="*/ 0 h 1792"/>
                <a:gd name="T40" fmla="*/ 0 w 1606"/>
                <a:gd name="T41" fmla="*/ 0 h 1792"/>
                <a:gd name="T42" fmla="*/ 0 w 1606"/>
                <a:gd name="T43" fmla="*/ 0 h 1792"/>
                <a:gd name="T44" fmla="*/ 0 w 1606"/>
                <a:gd name="T45" fmla="*/ 0 h 1792"/>
                <a:gd name="T46" fmla="*/ 0 w 1606"/>
                <a:gd name="T47" fmla="*/ 0 h 1792"/>
                <a:gd name="T48" fmla="*/ 0 w 1606"/>
                <a:gd name="T49" fmla="*/ 0 h 1792"/>
                <a:gd name="T50" fmla="*/ 0 w 1606"/>
                <a:gd name="T51" fmla="*/ 0 h 1792"/>
                <a:gd name="T52" fmla="*/ 0 w 1606"/>
                <a:gd name="T53" fmla="*/ 0 h 1792"/>
                <a:gd name="T54" fmla="*/ 0 w 1606"/>
                <a:gd name="T55" fmla="*/ 0 h 1792"/>
                <a:gd name="T56" fmla="*/ 0 w 1606"/>
                <a:gd name="T57" fmla="*/ 0 h 1792"/>
                <a:gd name="T58" fmla="*/ 0 w 1606"/>
                <a:gd name="T59" fmla="*/ 0 h 1792"/>
                <a:gd name="T60" fmla="*/ 0 w 1606"/>
                <a:gd name="T61" fmla="*/ 0 h 1792"/>
                <a:gd name="T62" fmla="*/ 0 w 1606"/>
                <a:gd name="T63" fmla="*/ 0 h 1792"/>
                <a:gd name="T64" fmla="*/ 0 w 1606"/>
                <a:gd name="T65" fmla="*/ 0 h 1792"/>
                <a:gd name="T66" fmla="*/ 0 w 1606"/>
                <a:gd name="T67" fmla="*/ 0 h 1792"/>
                <a:gd name="T68" fmla="*/ 0 w 1606"/>
                <a:gd name="T69" fmla="*/ 0 h 1792"/>
                <a:gd name="T70" fmla="*/ 0 w 1606"/>
                <a:gd name="T71" fmla="*/ 0 h 1792"/>
                <a:gd name="T72" fmla="*/ 0 w 1606"/>
                <a:gd name="T73" fmla="*/ 0 h 1792"/>
                <a:gd name="T74" fmla="*/ 0 w 1606"/>
                <a:gd name="T75" fmla="*/ 0 h 1792"/>
                <a:gd name="T76" fmla="*/ 0 w 1606"/>
                <a:gd name="T77" fmla="*/ 0 h 1792"/>
                <a:gd name="T78" fmla="*/ 0 w 1606"/>
                <a:gd name="T79" fmla="*/ 0 h 1792"/>
                <a:gd name="T80" fmla="*/ 0 w 1606"/>
                <a:gd name="T81" fmla="*/ 0 h 1792"/>
                <a:gd name="T82" fmla="*/ 0 w 1606"/>
                <a:gd name="T83" fmla="*/ 0 h 1792"/>
                <a:gd name="T84" fmla="*/ 0 w 1606"/>
                <a:gd name="T85" fmla="*/ 0 h 1792"/>
                <a:gd name="T86" fmla="*/ 0 w 1606"/>
                <a:gd name="T87" fmla="*/ 0 h 1792"/>
                <a:gd name="T88" fmla="*/ 0 w 1606"/>
                <a:gd name="T89" fmla="*/ 0 h 1792"/>
                <a:gd name="T90" fmla="*/ 0 w 1606"/>
                <a:gd name="T91" fmla="*/ 0 h 1792"/>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1606" h="1792">
                  <a:moveTo>
                    <a:pt x="1309" y="94"/>
                  </a:moveTo>
                  <a:lnTo>
                    <a:pt x="1258" y="0"/>
                  </a:lnTo>
                  <a:lnTo>
                    <a:pt x="867" y="163"/>
                  </a:lnTo>
                  <a:lnTo>
                    <a:pt x="850" y="288"/>
                  </a:lnTo>
                  <a:lnTo>
                    <a:pt x="818" y="332"/>
                  </a:lnTo>
                  <a:lnTo>
                    <a:pt x="773" y="382"/>
                  </a:lnTo>
                  <a:lnTo>
                    <a:pt x="747" y="472"/>
                  </a:lnTo>
                  <a:lnTo>
                    <a:pt x="660" y="678"/>
                  </a:lnTo>
                  <a:lnTo>
                    <a:pt x="590" y="924"/>
                  </a:lnTo>
                  <a:lnTo>
                    <a:pt x="558" y="1088"/>
                  </a:lnTo>
                  <a:lnTo>
                    <a:pt x="243" y="1094"/>
                  </a:lnTo>
                  <a:lnTo>
                    <a:pt x="192" y="1125"/>
                  </a:lnTo>
                  <a:lnTo>
                    <a:pt x="47" y="1125"/>
                  </a:lnTo>
                  <a:lnTo>
                    <a:pt x="7" y="1189"/>
                  </a:lnTo>
                  <a:lnTo>
                    <a:pt x="0" y="1264"/>
                  </a:lnTo>
                  <a:lnTo>
                    <a:pt x="15" y="1332"/>
                  </a:lnTo>
                  <a:lnTo>
                    <a:pt x="148" y="1358"/>
                  </a:lnTo>
                  <a:lnTo>
                    <a:pt x="211" y="1452"/>
                  </a:lnTo>
                  <a:lnTo>
                    <a:pt x="337" y="1484"/>
                  </a:lnTo>
                  <a:lnTo>
                    <a:pt x="430" y="1484"/>
                  </a:lnTo>
                  <a:lnTo>
                    <a:pt x="538" y="1503"/>
                  </a:lnTo>
                  <a:lnTo>
                    <a:pt x="544" y="1548"/>
                  </a:lnTo>
                  <a:lnTo>
                    <a:pt x="538" y="1642"/>
                  </a:lnTo>
                  <a:lnTo>
                    <a:pt x="550" y="1705"/>
                  </a:lnTo>
                  <a:lnTo>
                    <a:pt x="608" y="1712"/>
                  </a:lnTo>
                  <a:lnTo>
                    <a:pt x="677" y="1724"/>
                  </a:lnTo>
                  <a:lnTo>
                    <a:pt x="747" y="1786"/>
                  </a:lnTo>
                  <a:lnTo>
                    <a:pt x="830" y="1786"/>
                  </a:lnTo>
                  <a:lnTo>
                    <a:pt x="905" y="1779"/>
                  </a:lnTo>
                  <a:lnTo>
                    <a:pt x="1019" y="1744"/>
                  </a:lnTo>
                  <a:lnTo>
                    <a:pt x="1145" y="1756"/>
                  </a:lnTo>
                  <a:lnTo>
                    <a:pt x="1273" y="1792"/>
                  </a:lnTo>
                  <a:lnTo>
                    <a:pt x="1392" y="1766"/>
                  </a:lnTo>
                  <a:lnTo>
                    <a:pt x="1473" y="1674"/>
                  </a:lnTo>
                  <a:lnTo>
                    <a:pt x="1467" y="1571"/>
                  </a:lnTo>
                  <a:lnTo>
                    <a:pt x="1497" y="1446"/>
                  </a:lnTo>
                  <a:lnTo>
                    <a:pt x="1516" y="1282"/>
                  </a:lnTo>
                  <a:lnTo>
                    <a:pt x="1554" y="1131"/>
                  </a:lnTo>
                  <a:lnTo>
                    <a:pt x="1606" y="906"/>
                  </a:lnTo>
                  <a:lnTo>
                    <a:pt x="1598" y="678"/>
                  </a:lnTo>
                  <a:lnTo>
                    <a:pt x="1598" y="478"/>
                  </a:lnTo>
                  <a:lnTo>
                    <a:pt x="1586" y="338"/>
                  </a:lnTo>
                  <a:lnTo>
                    <a:pt x="1554" y="276"/>
                  </a:lnTo>
                  <a:lnTo>
                    <a:pt x="1484" y="225"/>
                  </a:lnTo>
                  <a:lnTo>
                    <a:pt x="1403" y="142"/>
                  </a:lnTo>
                  <a:lnTo>
                    <a:pt x="1309" y="94"/>
                  </a:lnTo>
                  <a:close/>
                </a:path>
              </a:pathLst>
            </a:custGeom>
            <a:solidFill>
              <a:srgbClr val="C0C0C0"/>
            </a:solidFill>
            <a:ln w="1588">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302" name="Freeform 295"/>
            <p:cNvSpPr>
              <a:spLocks/>
            </p:cNvSpPr>
            <p:nvPr/>
          </p:nvSpPr>
          <p:spPr bwMode="auto">
            <a:xfrm>
              <a:off x="5456" y="1772"/>
              <a:ext cx="169" cy="278"/>
            </a:xfrm>
            <a:custGeom>
              <a:avLst/>
              <a:gdLst>
                <a:gd name="T0" fmla="*/ 0 w 1014"/>
                <a:gd name="T1" fmla="*/ 0 h 1671"/>
                <a:gd name="T2" fmla="*/ 0 w 1014"/>
                <a:gd name="T3" fmla="*/ 0 h 1671"/>
                <a:gd name="T4" fmla="*/ 0 w 1014"/>
                <a:gd name="T5" fmla="*/ 0 h 1671"/>
                <a:gd name="T6" fmla="*/ 0 w 1014"/>
                <a:gd name="T7" fmla="*/ 0 h 1671"/>
                <a:gd name="T8" fmla="*/ 0 w 1014"/>
                <a:gd name="T9" fmla="*/ 0 h 1671"/>
                <a:gd name="T10" fmla="*/ 0 w 1014"/>
                <a:gd name="T11" fmla="*/ 0 h 1671"/>
                <a:gd name="T12" fmla="*/ 0 w 1014"/>
                <a:gd name="T13" fmla="*/ 0 h 1671"/>
                <a:gd name="T14" fmla="*/ 0 w 1014"/>
                <a:gd name="T15" fmla="*/ 0 h 1671"/>
                <a:gd name="T16" fmla="*/ 0 w 1014"/>
                <a:gd name="T17" fmla="*/ 0 h 1671"/>
                <a:gd name="T18" fmla="*/ 0 w 1014"/>
                <a:gd name="T19" fmla="*/ 0 h 1671"/>
                <a:gd name="T20" fmla="*/ 0 w 1014"/>
                <a:gd name="T21" fmla="*/ 0 h 1671"/>
                <a:gd name="T22" fmla="*/ 0 w 1014"/>
                <a:gd name="T23" fmla="*/ 0 h 1671"/>
                <a:gd name="T24" fmla="*/ 0 w 1014"/>
                <a:gd name="T25" fmla="*/ 0 h 1671"/>
                <a:gd name="T26" fmla="*/ 0 w 1014"/>
                <a:gd name="T27" fmla="*/ 0 h 1671"/>
                <a:gd name="T28" fmla="*/ 0 w 1014"/>
                <a:gd name="T29" fmla="*/ 0 h 1671"/>
                <a:gd name="T30" fmla="*/ 0 w 1014"/>
                <a:gd name="T31" fmla="*/ 0 h 1671"/>
                <a:gd name="T32" fmla="*/ 0 w 1014"/>
                <a:gd name="T33" fmla="*/ 0 h 1671"/>
                <a:gd name="T34" fmla="*/ 0 w 1014"/>
                <a:gd name="T35" fmla="*/ 0 h 1671"/>
                <a:gd name="T36" fmla="*/ 0 w 1014"/>
                <a:gd name="T37" fmla="*/ 0 h 1671"/>
                <a:gd name="T38" fmla="*/ 0 w 1014"/>
                <a:gd name="T39" fmla="*/ 0 h 1671"/>
                <a:gd name="T40" fmla="*/ 0 w 1014"/>
                <a:gd name="T41" fmla="*/ 0 h 1671"/>
                <a:gd name="T42" fmla="*/ 0 w 1014"/>
                <a:gd name="T43" fmla="*/ 0 h 1671"/>
                <a:gd name="T44" fmla="*/ 0 w 1014"/>
                <a:gd name="T45" fmla="*/ 0 h 1671"/>
                <a:gd name="T46" fmla="*/ 0 w 1014"/>
                <a:gd name="T47" fmla="*/ 0 h 1671"/>
                <a:gd name="T48" fmla="*/ 0 w 1014"/>
                <a:gd name="T49" fmla="*/ 0 h 1671"/>
                <a:gd name="T50" fmla="*/ 0 w 1014"/>
                <a:gd name="T51" fmla="*/ 0 h 1671"/>
                <a:gd name="T52" fmla="*/ 0 w 1014"/>
                <a:gd name="T53" fmla="*/ 0 h 1671"/>
                <a:gd name="T54" fmla="*/ 0 w 1014"/>
                <a:gd name="T55" fmla="*/ 0 h 1671"/>
                <a:gd name="T56" fmla="*/ 0 w 1014"/>
                <a:gd name="T57" fmla="*/ 0 h 1671"/>
                <a:gd name="T58" fmla="*/ 0 w 1014"/>
                <a:gd name="T59" fmla="*/ 0 h 1671"/>
                <a:gd name="T60" fmla="*/ 0 w 1014"/>
                <a:gd name="T61" fmla="*/ 0 h 1671"/>
                <a:gd name="T62" fmla="*/ 0 w 1014"/>
                <a:gd name="T63" fmla="*/ 0 h 1671"/>
                <a:gd name="T64" fmla="*/ 0 w 1014"/>
                <a:gd name="T65" fmla="*/ 0 h 1671"/>
                <a:gd name="T66" fmla="*/ 0 w 1014"/>
                <a:gd name="T67" fmla="*/ 0 h 1671"/>
                <a:gd name="T68" fmla="*/ 0 w 1014"/>
                <a:gd name="T69" fmla="*/ 0 h 1671"/>
                <a:gd name="T70" fmla="*/ 0 w 1014"/>
                <a:gd name="T71" fmla="*/ 0 h 1671"/>
                <a:gd name="T72" fmla="*/ 0 w 1014"/>
                <a:gd name="T73" fmla="*/ 0 h 1671"/>
                <a:gd name="T74" fmla="*/ 0 w 1014"/>
                <a:gd name="T75" fmla="*/ 0 h 1671"/>
                <a:gd name="T76" fmla="*/ 0 w 1014"/>
                <a:gd name="T77" fmla="*/ 0 h 1671"/>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1014" h="1671">
                  <a:moveTo>
                    <a:pt x="0" y="1402"/>
                  </a:moveTo>
                  <a:lnTo>
                    <a:pt x="132" y="1382"/>
                  </a:lnTo>
                  <a:lnTo>
                    <a:pt x="245" y="1376"/>
                  </a:lnTo>
                  <a:lnTo>
                    <a:pt x="370" y="1363"/>
                  </a:lnTo>
                  <a:lnTo>
                    <a:pt x="509" y="1344"/>
                  </a:lnTo>
                  <a:lnTo>
                    <a:pt x="573" y="1301"/>
                  </a:lnTo>
                  <a:lnTo>
                    <a:pt x="744" y="1088"/>
                  </a:lnTo>
                  <a:lnTo>
                    <a:pt x="656" y="1149"/>
                  </a:lnTo>
                  <a:lnTo>
                    <a:pt x="598" y="1201"/>
                  </a:lnTo>
                  <a:lnTo>
                    <a:pt x="630" y="1050"/>
                  </a:lnTo>
                  <a:lnTo>
                    <a:pt x="693" y="992"/>
                  </a:lnTo>
                  <a:lnTo>
                    <a:pt x="787" y="837"/>
                  </a:lnTo>
                  <a:lnTo>
                    <a:pt x="699" y="911"/>
                  </a:lnTo>
                  <a:lnTo>
                    <a:pt x="642" y="931"/>
                  </a:lnTo>
                  <a:lnTo>
                    <a:pt x="656" y="823"/>
                  </a:lnTo>
                  <a:lnTo>
                    <a:pt x="718" y="741"/>
                  </a:lnTo>
                  <a:lnTo>
                    <a:pt x="781" y="679"/>
                  </a:lnTo>
                  <a:lnTo>
                    <a:pt x="845" y="497"/>
                  </a:lnTo>
                  <a:lnTo>
                    <a:pt x="724" y="647"/>
                  </a:lnTo>
                  <a:lnTo>
                    <a:pt x="656" y="703"/>
                  </a:lnTo>
                  <a:lnTo>
                    <a:pt x="648" y="471"/>
                  </a:lnTo>
                  <a:lnTo>
                    <a:pt x="630" y="378"/>
                  </a:lnTo>
                  <a:lnTo>
                    <a:pt x="592" y="334"/>
                  </a:lnTo>
                  <a:lnTo>
                    <a:pt x="535" y="264"/>
                  </a:lnTo>
                  <a:lnTo>
                    <a:pt x="445" y="232"/>
                  </a:lnTo>
                  <a:lnTo>
                    <a:pt x="402" y="214"/>
                  </a:lnTo>
                  <a:lnTo>
                    <a:pt x="528" y="94"/>
                  </a:lnTo>
                  <a:lnTo>
                    <a:pt x="661" y="126"/>
                  </a:lnTo>
                  <a:lnTo>
                    <a:pt x="750" y="176"/>
                  </a:lnTo>
                  <a:lnTo>
                    <a:pt x="781" y="226"/>
                  </a:lnTo>
                  <a:lnTo>
                    <a:pt x="756" y="150"/>
                  </a:lnTo>
                  <a:lnTo>
                    <a:pt x="705" y="126"/>
                  </a:lnTo>
                  <a:lnTo>
                    <a:pt x="624" y="94"/>
                  </a:lnTo>
                  <a:lnTo>
                    <a:pt x="560" y="82"/>
                  </a:lnTo>
                  <a:lnTo>
                    <a:pt x="598" y="62"/>
                  </a:lnTo>
                  <a:lnTo>
                    <a:pt x="661" y="44"/>
                  </a:lnTo>
                  <a:lnTo>
                    <a:pt x="718" y="25"/>
                  </a:lnTo>
                  <a:lnTo>
                    <a:pt x="750" y="0"/>
                  </a:lnTo>
                  <a:lnTo>
                    <a:pt x="825" y="50"/>
                  </a:lnTo>
                  <a:lnTo>
                    <a:pt x="868" y="94"/>
                  </a:lnTo>
                  <a:lnTo>
                    <a:pt x="913" y="150"/>
                  </a:lnTo>
                  <a:lnTo>
                    <a:pt x="976" y="182"/>
                  </a:lnTo>
                  <a:lnTo>
                    <a:pt x="988" y="240"/>
                  </a:lnTo>
                  <a:lnTo>
                    <a:pt x="1014" y="334"/>
                  </a:lnTo>
                  <a:lnTo>
                    <a:pt x="1014" y="478"/>
                  </a:lnTo>
                  <a:lnTo>
                    <a:pt x="1008" y="628"/>
                  </a:lnTo>
                  <a:lnTo>
                    <a:pt x="1002" y="799"/>
                  </a:lnTo>
                  <a:lnTo>
                    <a:pt x="970" y="975"/>
                  </a:lnTo>
                  <a:lnTo>
                    <a:pt x="931" y="1157"/>
                  </a:lnTo>
                  <a:lnTo>
                    <a:pt x="913" y="1314"/>
                  </a:lnTo>
                  <a:lnTo>
                    <a:pt x="882" y="1426"/>
                  </a:lnTo>
                  <a:lnTo>
                    <a:pt x="888" y="1527"/>
                  </a:lnTo>
                  <a:lnTo>
                    <a:pt x="875" y="1584"/>
                  </a:lnTo>
                  <a:lnTo>
                    <a:pt x="830" y="1627"/>
                  </a:lnTo>
                  <a:lnTo>
                    <a:pt x="775" y="1664"/>
                  </a:lnTo>
                  <a:lnTo>
                    <a:pt x="699" y="1671"/>
                  </a:lnTo>
                  <a:lnTo>
                    <a:pt x="661" y="1652"/>
                  </a:lnTo>
                  <a:lnTo>
                    <a:pt x="612" y="1648"/>
                  </a:lnTo>
                  <a:lnTo>
                    <a:pt x="490" y="1622"/>
                  </a:lnTo>
                  <a:lnTo>
                    <a:pt x="541" y="1559"/>
                  </a:lnTo>
                  <a:lnTo>
                    <a:pt x="598" y="1470"/>
                  </a:lnTo>
                  <a:lnTo>
                    <a:pt x="516" y="1534"/>
                  </a:lnTo>
                  <a:lnTo>
                    <a:pt x="452" y="1590"/>
                  </a:lnTo>
                  <a:lnTo>
                    <a:pt x="407" y="1622"/>
                  </a:lnTo>
                  <a:lnTo>
                    <a:pt x="345" y="1652"/>
                  </a:lnTo>
                  <a:lnTo>
                    <a:pt x="276" y="1652"/>
                  </a:lnTo>
                  <a:lnTo>
                    <a:pt x="208" y="1652"/>
                  </a:lnTo>
                  <a:lnTo>
                    <a:pt x="170" y="1636"/>
                  </a:lnTo>
                  <a:lnTo>
                    <a:pt x="151" y="1616"/>
                  </a:lnTo>
                  <a:lnTo>
                    <a:pt x="240" y="1565"/>
                  </a:lnTo>
                  <a:lnTo>
                    <a:pt x="327" y="1484"/>
                  </a:lnTo>
                  <a:lnTo>
                    <a:pt x="352" y="1446"/>
                  </a:lnTo>
                  <a:lnTo>
                    <a:pt x="282" y="1463"/>
                  </a:lnTo>
                  <a:lnTo>
                    <a:pt x="176" y="1546"/>
                  </a:lnTo>
                  <a:lnTo>
                    <a:pt x="132" y="1584"/>
                  </a:lnTo>
                  <a:lnTo>
                    <a:pt x="32" y="1590"/>
                  </a:lnTo>
                  <a:lnTo>
                    <a:pt x="0" y="1572"/>
                  </a:lnTo>
                  <a:lnTo>
                    <a:pt x="0" y="1527"/>
                  </a:lnTo>
                  <a:lnTo>
                    <a:pt x="0" y="1402"/>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303" name="Freeform 296"/>
            <p:cNvSpPr>
              <a:spLocks/>
            </p:cNvSpPr>
            <p:nvPr/>
          </p:nvSpPr>
          <p:spPr bwMode="auto">
            <a:xfrm>
              <a:off x="5563" y="1910"/>
              <a:ext cx="50" cy="129"/>
            </a:xfrm>
            <a:custGeom>
              <a:avLst/>
              <a:gdLst>
                <a:gd name="T0" fmla="*/ 0 w 295"/>
                <a:gd name="T1" fmla="*/ 0 h 774"/>
                <a:gd name="T2" fmla="*/ 0 w 295"/>
                <a:gd name="T3" fmla="*/ 0 h 774"/>
                <a:gd name="T4" fmla="*/ 0 w 295"/>
                <a:gd name="T5" fmla="*/ 0 h 774"/>
                <a:gd name="T6" fmla="*/ 0 w 295"/>
                <a:gd name="T7" fmla="*/ 0 h 774"/>
                <a:gd name="T8" fmla="*/ 0 w 295"/>
                <a:gd name="T9" fmla="*/ 0 h 774"/>
                <a:gd name="T10" fmla="*/ 0 w 295"/>
                <a:gd name="T11" fmla="*/ 0 h 774"/>
                <a:gd name="T12" fmla="*/ 0 w 295"/>
                <a:gd name="T13" fmla="*/ 0 h 774"/>
                <a:gd name="T14" fmla="*/ 0 w 295"/>
                <a:gd name="T15" fmla="*/ 0 h 774"/>
                <a:gd name="T16" fmla="*/ 0 w 295"/>
                <a:gd name="T17" fmla="*/ 0 h 774"/>
                <a:gd name="T18" fmla="*/ 0 w 295"/>
                <a:gd name="T19" fmla="*/ 0 h 774"/>
                <a:gd name="T20" fmla="*/ 0 w 295"/>
                <a:gd name="T21" fmla="*/ 0 h 774"/>
                <a:gd name="T22" fmla="*/ 0 w 295"/>
                <a:gd name="T23" fmla="*/ 0 h 774"/>
                <a:gd name="T24" fmla="*/ 0 w 295"/>
                <a:gd name="T25" fmla="*/ 0 h 774"/>
                <a:gd name="T26" fmla="*/ 0 w 295"/>
                <a:gd name="T27" fmla="*/ 0 h 77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95" h="774">
                  <a:moveTo>
                    <a:pt x="0" y="774"/>
                  </a:moveTo>
                  <a:lnTo>
                    <a:pt x="51" y="748"/>
                  </a:lnTo>
                  <a:lnTo>
                    <a:pt x="107" y="686"/>
                  </a:lnTo>
                  <a:lnTo>
                    <a:pt x="156" y="573"/>
                  </a:lnTo>
                  <a:lnTo>
                    <a:pt x="183" y="477"/>
                  </a:lnTo>
                  <a:lnTo>
                    <a:pt x="220" y="371"/>
                  </a:lnTo>
                  <a:lnTo>
                    <a:pt x="239" y="270"/>
                  </a:lnTo>
                  <a:lnTo>
                    <a:pt x="270" y="114"/>
                  </a:lnTo>
                  <a:lnTo>
                    <a:pt x="295" y="0"/>
                  </a:lnTo>
                  <a:lnTo>
                    <a:pt x="232" y="226"/>
                  </a:lnTo>
                  <a:lnTo>
                    <a:pt x="183" y="402"/>
                  </a:lnTo>
                  <a:lnTo>
                    <a:pt x="126" y="521"/>
                  </a:lnTo>
                  <a:lnTo>
                    <a:pt x="38" y="648"/>
                  </a:lnTo>
                  <a:lnTo>
                    <a:pt x="0" y="774"/>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304" name="Freeform 297"/>
            <p:cNvSpPr>
              <a:spLocks/>
            </p:cNvSpPr>
            <p:nvPr/>
          </p:nvSpPr>
          <p:spPr bwMode="auto">
            <a:xfrm>
              <a:off x="5367" y="1806"/>
              <a:ext cx="195" cy="194"/>
            </a:xfrm>
            <a:custGeom>
              <a:avLst/>
              <a:gdLst>
                <a:gd name="T0" fmla="*/ 0 w 1172"/>
                <a:gd name="T1" fmla="*/ 0 h 1162"/>
                <a:gd name="T2" fmla="*/ 0 w 1172"/>
                <a:gd name="T3" fmla="*/ 0 h 1162"/>
                <a:gd name="T4" fmla="*/ 0 w 1172"/>
                <a:gd name="T5" fmla="*/ 0 h 1162"/>
                <a:gd name="T6" fmla="*/ 0 w 1172"/>
                <a:gd name="T7" fmla="*/ 0 h 1162"/>
                <a:gd name="T8" fmla="*/ 0 w 1172"/>
                <a:gd name="T9" fmla="*/ 0 h 1162"/>
                <a:gd name="T10" fmla="*/ 0 w 1172"/>
                <a:gd name="T11" fmla="*/ 0 h 1162"/>
                <a:gd name="T12" fmla="*/ 0 w 1172"/>
                <a:gd name="T13" fmla="*/ 0 h 1162"/>
                <a:gd name="T14" fmla="*/ 0 w 1172"/>
                <a:gd name="T15" fmla="*/ 0 h 1162"/>
                <a:gd name="T16" fmla="*/ 0 w 1172"/>
                <a:gd name="T17" fmla="*/ 0 h 1162"/>
                <a:gd name="T18" fmla="*/ 0 w 1172"/>
                <a:gd name="T19" fmla="*/ 0 h 1162"/>
                <a:gd name="T20" fmla="*/ 0 w 1172"/>
                <a:gd name="T21" fmla="*/ 0 h 1162"/>
                <a:gd name="T22" fmla="*/ 0 w 1172"/>
                <a:gd name="T23" fmla="*/ 0 h 1162"/>
                <a:gd name="T24" fmla="*/ 0 w 1172"/>
                <a:gd name="T25" fmla="*/ 0 h 1162"/>
                <a:gd name="T26" fmla="*/ 0 w 1172"/>
                <a:gd name="T27" fmla="*/ 0 h 1162"/>
                <a:gd name="T28" fmla="*/ 0 w 1172"/>
                <a:gd name="T29" fmla="*/ 0 h 1162"/>
                <a:gd name="T30" fmla="*/ 0 w 1172"/>
                <a:gd name="T31" fmla="*/ 0 h 1162"/>
                <a:gd name="T32" fmla="*/ 0 w 1172"/>
                <a:gd name="T33" fmla="*/ 0 h 1162"/>
                <a:gd name="T34" fmla="*/ 0 w 1172"/>
                <a:gd name="T35" fmla="*/ 0 h 1162"/>
                <a:gd name="T36" fmla="*/ 0 w 1172"/>
                <a:gd name="T37" fmla="*/ 0 h 1162"/>
                <a:gd name="T38" fmla="*/ 0 w 1172"/>
                <a:gd name="T39" fmla="*/ 0 h 1162"/>
                <a:gd name="T40" fmla="*/ 0 w 1172"/>
                <a:gd name="T41" fmla="*/ 0 h 1162"/>
                <a:gd name="T42" fmla="*/ 0 w 1172"/>
                <a:gd name="T43" fmla="*/ 0 h 1162"/>
                <a:gd name="T44" fmla="*/ 0 w 1172"/>
                <a:gd name="T45" fmla="*/ 0 h 1162"/>
                <a:gd name="T46" fmla="*/ 0 w 1172"/>
                <a:gd name="T47" fmla="*/ 0 h 1162"/>
                <a:gd name="T48" fmla="*/ 0 w 1172"/>
                <a:gd name="T49" fmla="*/ 0 h 1162"/>
                <a:gd name="T50" fmla="*/ 0 w 1172"/>
                <a:gd name="T51" fmla="*/ 0 h 1162"/>
                <a:gd name="T52" fmla="*/ 0 w 1172"/>
                <a:gd name="T53" fmla="*/ 0 h 1162"/>
                <a:gd name="T54" fmla="*/ 0 w 1172"/>
                <a:gd name="T55" fmla="*/ 0 h 1162"/>
                <a:gd name="T56" fmla="*/ 0 w 1172"/>
                <a:gd name="T57" fmla="*/ 0 h 1162"/>
                <a:gd name="T58" fmla="*/ 0 w 1172"/>
                <a:gd name="T59" fmla="*/ 0 h 1162"/>
                <a:gd name="T60" fmla="*/ 0 w 1172"/>
                <a:gd name="T61" fmla="*/ 0 h 1162"/>
                <a:gd name="T62" fmla="*/ 0 w 1172"/>
                <a:gd name="T63" fmla="*/ 0 h 1162"/>
                <a:gd name="T64" fmla="*/ 0 w 1172"/>
                <a:gd name="T65" fmla="*/ 0 h 1162"/>
                <a:gd name="T66" fmla="*/ 0 w 1172"/>
                <a:gd name="T67" fmla="*/ 0 h 1162"/>
                <a:gd name="T68" fmla="*/ 0 w 1172"/>
                <a:gd name="T69" fmla="*/ 0 h 1162"/>
                <a:gd name="T70" fmla="*/ 0 w 1172"/>
                <a:gd name="T71" fmla="*/ 0 h 1162"/>
                <a:gd name="T72" fmla="*/ 0 w 1172"/>
                <a:gd name="T73" fmla="*/ 0 h 1162"/>
                <a:gd name="T74" fmla="*/ 0 w 1172"/>
                <a:gd name="T75" fmla="*/ 0 h 1162"/>
                <a:gd name="T76" fmla="*/ 0 w 1172"/>
                <a:gd name="T77" fmla="*/ 0 h 1162"/>
                <a:gd name="T78" fmla="*/ 0 w 1172"/>
                <a:gd name="T79" fmla="*/ 0 h 1162"/>
                <a:gd name="T80" fmla="*/ 0 w 1172"/>
                <a:gd name="T81" fmla="*/ 0 h 1162"/>
                <a:gd name="T82" fmla="*/ 0 w 1172"/>
                <a:gd name="T83" fmla="*/ 0 h 1162"/>
                <a:gd name="T84" fmla="*/ 0 w 1172"/>
                <a:gd name="T85" fmla="*/ 0 h 1162"/>
                <a:gd name="T86" fmla="*/ 0 w 1172"/>
                <a:gd name="T87" fmla="*/ 0 h 1162"/>
                <a:gd name="T88" fmla="*/ 0 w 1172"/>
                <a:gd name="T89" fmla="*/ 0 h 1162"/>
                <a:gd name="T90" fmla="*/ 0 w 1172"/>
                <a:gd name="T91" fmla="*/ 0 h 1162"/>
                <a:gd name="T92" fmla="*/ 0 w 1172"/>
                <a:gd name="T93" fmla="*/ 0 h 1162"/>
                <a:gd name="T94" fmla="*/ 0 w 1172"/>
                <a:gd name="T95" fmla="*/ 0 h 1162"/>
                <a:gd name="T96" fmla="*/ 0 w 1172"/>
                <a:gd name="T97" fmla="*/ 0 h 1162"/>
                <a:gd name="T98" fmla="*/ 0 w 1172"/>
                <a:gd name="T99" fmla="*/ 0 h 1162"/>
                <a:gd name="T100" fmla="*/ 0 w 1172"/>
                <a:gd name="T101" fmla="*/ 0 h 1162"/>
                <a:gd name="T102" fmla="*/ 0 w 1172"/>
                <a:gd name="T103" fmla="*/ 0 h 1162"/>
                <a:gd name="T104" fmla="*/ 0 w 1172"/>
                <a:gd name="T105" fmla="*/ 0 h 1162"/>
                <a:gd name="T106" fmla="*/ 0 w 1172"/>
                <a:gd name="T107" fmla="*/ 0 h 1162"/>
                <a:gd name="T108" fmla="*/ 0 w 1172"/>
                <a:gd name="T109" fmla="*/ 0 h 1162"/>
                <a:gd name="T110" fmla="*/ 0 w 1172"/>
                <a:gd name="T111" fmla="*/ 0 h 1162"/>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1172" h="1162">
                  <a:moveTo>
                    <a:pt x="959" y="0"/>
                  </a:moveTo>
                  <a:lnTo>
                    <a:pt x="820" y="43"/>
                  </a:lnTo>
                  <a:lnTo>
                    <a:pt x="756" y="100"/>
                  </a:lnTo>
                  <a:lnTo>
                    <a:pt x="719" y="213"/>
                  </a:lnTo>
                  <a:lnTo>
                    <a:pt x="719" y="321"/>
                  </a:lnTo>
                  <a:lnTo>
                    <a:pt x="739" y="381"/>
                  </a:lnTo>
                  <a:lnTo>
                    <a:pt x="727" y="489"/>
                  </a:lnTo>
                  <a:lnTo>
                    <a:pt x="727" y="571"/>
                  </a:lnTo>
                  <a:lnTo>
                    <a:pt x="745" y="591"/>
                  </a:lnTo>
                  <a:lnTo>
                    <a:pt x="727" y="621"/>
                  </a:lnTo>
                  <a:lnTo>
                    <a:pt x="713" y="652"/>
                  </a:lnTo>
                  <a:lnTo>
                    <a:pt x="739" y="684"/>
                  </a:lnTo>
                  <a:lnTo>
                    <a:pt x="739" y="716"/>
                  </a:lnTo>
                  <a:lnTo>
                    <a:pt x="688" y="729"/>
                  </a:lnTo>
                  <a:lnTo>
                    <a:pt x="695" y="761"/>
                  </a:lnTo>
                  <a:lnTo>
                    <a:pt x="644" y="779"/>
                  </a:lnTo>
                  <a:lnTo>
                    <a:pt x="599" y="767"/>
                  </a:lnTo>
                  <a:lnTo>
                    <a:pt x="569" y="779"/>
                  </a:lnTo>
                  <a:lnTo>
                    <a:pt x="428" y="799"/>
                  </a:lnTo>
                  <a:lnTo>
                    <a:pt x="304" y="793"/>
                  </a:lnTo>
                  <a:lnTo>
                    <a:pt x="222" y="799"/>
                  </a:lnTo>
                  <a:lnTo>
                    <a:pt x="170" y="831"/>
                  </a:lnTo>
                  <a:lnTo>
                    <a:pt x="45" y="831"/>
                  </a:lnTo>
                  <a:lnTo>
                    <a:pt x="0" y="873"/>
                  </a:lnTo>
                  <a:lnTo>
                    <a:pt x="0" y="923"/>
                  </a:lnTo>
                  <a:lnTo>
                    <a:pt x="6" y="1004"/>
                  </a:lnTo>
                  <a:lnTo>
                    <a:pt x="109" y="1030"/>
                  </a:lnTo>
                  <a:lnTo>
                    <a:pt x="109" y="978"/>
                  </a:lnTo>
                  <a:lnTo>
                    <a:pt x="115" y="935"/>
                  </a:lnTo>
                  <a:lnTo>
                    <a:pt x="133" y="916"/>
                  </a:lnTo>
                  <a:lnTo>
                    <a:pt x="141" y="966"/>
                  </a:lnTo>
                  <a:lnTo>
                    <a:pt x="147" y="1030"/>
                  </a:lnTo>
                  <a:lnTo>
                    <a:pt x="170" y="1068"/>
                  </a:lnTo>
                  <a:lnTo>
                    <a:pt x="215" y="1118"/>
                  </a:lnTo>
                  <a:lnTo>
                    <a:pt x="321" y="1142"/>
                  </a:lnTo>
                  <a:lnTo>
                    <a:pt x="403" y="1155"/>
                  </a:lnTo>
                  <a:lnTo>
                    <a:pt x="499" y="1162"/>
                  </a:lnTo>
                  <a:lnTo>
                    <a:pt x="379" y="1093"/>
                  </a:lnTo>
                  <a:lnTo>
                    <a:pt x="297" y="1030"/>
                  </a:lnTo>
                  <a:lnTo>
                    <a:pt x="279" y="978"/>
                  </a:lnTo>
                  <a:lnTo>
                    <a:pt x="291" y="935"/>
                  </a:lnTo>
                  <a:lnTo>
                    <a:pt x="358" y="929"/>
                  </a:lnTo>
                  <a:lnTo>
                    <a:pt x="385" y="978"/>
                  </a:lnTo>
                  <a:lnTo>
                    <a:pt x="403" y="1036"/>
                  </a:lnTo>
                  <a:lnTo>
                    <a:pt x="467" y="1098"/>
                  </a:lnTo>
                  <a:lnTo>
                    <a:pt x="537" y="1149"/>
                  </a:lnTo>
                  <a:lnTo>
                    <a:pt x="607" y="1155"/>
                  </a:lnTo>
                  <a:lnTo>
                    <a:pt x="713" y="1149"/>
                  </a:lnTo>
                  <a:lnTo>
                    <a:pt x="599" y="1061"/>
                  </a:lnTo>
                  <a:lnTo>
                    <a:pt x="517" y="1016"/>
                  </a:lnTo>
                  <a:lnTo>
                    <a:pt x="454" y="966"/>
                  </a:lnTo>
                  <a:lnTo>
                    <a:pt x="435" y="929"/>
                  </a:lnTo>
                  <a:lnTo>
                    <a:pt x="441" y="891"/>
                  </a:lnTo>
                  <a:lnTo>
                    <a:pt x="479" y="885"/>
                  </a:lnTo>
                  <a:lnTo>
                    <a:pt x="523" y="923"/>
                  </a:lnTo>
                  <a:lnTo>
                    <a:pt x="549" y="972"/>
                  </a:lnTo>
                  <a:lnTo>
                    <a:pt x="607" y="1036"/>
                  </a:lnTo>
                  <a:lnTo>
                    <a:pt x="675" y="1068"/>
                  </a:lnTo>
                  <a:lnTo>
                    <a:pt x="727" y="1098"/>
                  </a:lnTo>
                  <a:lnTo>
                    <a:pt x="782" y="1123"/>
                  </a:lnTo>
                  <a:lnTo>
                    <a:pt x="846" y="1136"/>
                  </a:lnTo>
                  <a:lnTo>
                    <a:pt x="921" y="1136"/>
                  </a:lnTo>
                  <a:lnTo>
                    <a:pt x="994" y="1122"/>
                  </a:lnTo>
                  <a:lnTo>
                    <a:pt x="833" y="1068"/>
                  </a:lnTo>
                  <a:lnTo>
                    <a:pt x="771" y="1036"/>
                  </a:lnTo>
                  <a:lnTo>
                    <a:pt x="727" y="978"/>
                  </a:lnTo>
                  <a:lnTo>
                    <a:pt x="719" y="929"/>
                  </a:lnTo>
                  <a:lnTo>
                    <a:pt x="756" y="929"/>
                  </a:lnTo>
                  <a:lnTo>
                    <a:pt x="777" y="972"/>
                  </a:lnTo>
                  <a:lnTo>
                    <a:pt x="808" y="1010"/>
                  </a:lnTo>
                  <a:lnTo>
                    <a:pt x="859" y="1049"/>
                  </a:lnTo>
                  <a:lnTo>
                    <a:pt x="914" y="1087"/>
                  </a:lnTo>
                  <a:lnTo>
                    <a:pt x="989" y="1119"/>
                  </a:lnTo>
                  <a:lnTo>
                    <a:pt x="1046" y="1098"/>
                  </a:lnTo>
                  <a:lnTo>
                    <a:pt x="1072" y="1068"/>
                  </a:lnTo>
                  <a:lnTo>
                    <a:pt x="1117" y="991"/>
                  </a:lnTo>
                  <a:lnTo>
                    <a:pt x="1034" y="972"/>
                  </a:lnTo>
                  <a:lnTo>
                    <a:pt x="878" y="954"/>
                  </a:lnTo>
                  <a:lnTo>
                    <a:pt x="782" y="910"/>
                  </a:lnTo>
                  <a:lnTo>
                    <a:pt x="733" y="868"/>
                  </a:lnTo>
                  <a:lnTo>
                    <a:pt x="713" y="816"/>
                  </a:lnTo>
                  <a:lnTo>
                    <a:pt x="707" y="793"/>
                  </a:lnTo>
                  <a:lnTo>
                    <a:pt x="733" y="793"/>
                  </a:lnTo>
                  <a:lnTo>
                    <a:pt x="765" y="831"/>
                  </a:lnTo>
                  <a:lnTo>
                    <a:pt x="814" y="897"/>
                  </a:lnTo>
                  <a:lnTo>
                    <a:pt x="927" y="935"/>
                  </a:lnTo>
                  <a:lnTo>
                    <a:pt x="1034" y="968"/>
                  </a:lnTo>
                  <a:lnTo>
                    <a:pt x="1117" y="991"/>
                  </a:lnTo>
                  <a:lnTo>
                    <a:pt x="1149" y="861"/>
                  </a:lnTo>
                  <a:lnTo>
                    <a:pt x="1155" y="767"/>
                  </a:lnTo>
                  <a:lnTo>
                    <a:pt x="1155" y="683"/>
                  </a:lnTo>
                  <a:lnTo>
                    <a:pt x="1046" y="741"/>
                  </a:lnTo>
                  <a:lnTo>
                    <a:pt x="921" y="767"/>
                  </a:lnTo>
                  <a:lnTo>
                    <a:pt x="820" y="761"/>
                  </a:lnTo>
                  <a:lnTo>
                    <a:pt x="795" y="748"/>
                  </a:lnTo>
                  <a:lnTo>
                    <a:pt x="782" y="716"/>
                  </a:lnTo>
                  <a:lnTo>
                    <a:pt x="840" y="716"/>
                  </a:lnTo>
                  <a:lnTo>
                    <a:pt x="901" y="735"/>
                  </a:lnTo>
                  <a:lnTo>
                    <a:pt x="1049" y="741"/>
                  </a:lnTo>
                  <a:lnTo>
                    <a:pt x="1155" y="684"/>
                  </a:lnTo>
                  <a:lnTo>
                    <a:pt x="1161" y="565"/>
                  </a:lnTo>
                  <a:lnTo>
                    <a:pt x="1167" y="483"/>
                  </a:lnTo>
                  <a:lnTo>
                    <a:pt x="1172" y="401"/>
                  </a:lnTo>
                  <a:lnTo>
                    <a:pt x="1161" y="264"/>
                  </a:lnTo>
                  <a:lnTo>
                    <a:pt x="1129" y="213"/>
                  </a:lnTo>
                  <a:lnTo>
                    <a:pt x="1034" y="152"/>
                  </a:lnTo>
                  <a:lnTo>
                    <a:pt x="1065" y="158"/>
                  </a:lnTo>
                  <a:lnTo>
                    <a:pt x="1161" y="201"/>
                  </a:lnTo>
                  <a:lnTo>
                    <a:pt x="1123" y="113"/>
                  </a:lnTo>
                  <a:lnTo>
                    <a:pt x="1091" y="68"/>
                  </a:lnTo>
                  <a:lnTo>
                    <a:pt x="1065" y="38"/>
                  </a:lnTo>
                  <a:lnTo>
                    <a:pt x="959"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305" name="Freeform 298"/>
            <p:cNvSpPr>
              <a:spLocks/>
            </p:cNvSpPr>
            <p:nvPr/>
          </p:nvSpPr>
          <p:spPr bwMode="auto">
            <a:xfrm>
              <a:off x="5500" y="1878"/>
              <a:ext cx="49" cy="44"/>
            </a:xfrm>
            <a:custGeom>
              <a:avLst/>
              <a:gdLst>
                <a:gd name="T0" fmla="*/ 0 w 295"/>
                <a:gd name="T1" fmla="*/ 0 h 263"/>
                <a:gd name="T2" fmla="*/ 0 w 295"/>
                <a:gd name="T3" fmla="*/ 0 h 263"/>
                <a:gd name="T4" fmla="*/ 0 w 295"/>
                <a:gd name="T5" fmla="*/ 0 h 263"/>
                <a:gd name="T6" fmla="*/ 0 w 295"/>
                <a:gd name="T7" fmla="*/ 0 h 263"/>
                <a:gd name="T8" fmla="*/ 0 w 295"/>
                <a:gd name="T9" fmla="*/ 0 h 263"/>
                <a:gd name="T10" fmla="*/ 0 w 295"/>
                <a:gd name="T11" fmla="*/ 0 h 263"/>
                <a:gd name="T12" fmla="*/ 0 w 295"/>
                <a:gd name="T13" fmla="*/ 0 h 263"/>
                <a:gd name="T14" fmla="*/ 0 w 295"/>
                <a:gd name="T15" fmla="*/ 0 h 263"/>
                <a:gd name="T16" fmla="*/ 0 w 295"/>
                <a:gd name="T17" fmla="*/ 0 h 263"/>
                <a:gd name="T18" fmla="*/ 0 w 295"/>
                <a:gd name="T19" fmla="*/ 0 h 263"/>
                <a:gd name="T20" fmla="*/ 0 w 295"/>
                <a:gd name="T21" fmla="*/ 0 h 263"/>
                <a:gd name="T22" fmla="*/ 0 w 295"/>
                <a:gd name="T23" fmla="*/ 0 h 263"/>
                <a:gd name="T24" fmla="*/ 0 w 295"/>
                <a:gd name="T25" fmla="*/ 0 h 263"/>
                <a:gd name="T26" fmla="*/ 0 w 295"/>
                <a:gd name="T27" fmla="*/ 0 h 263"/>
                <a:gd name="T28" fmla="*/ 0 w 295"/>
                <a:gd name="T29" fmla="*/ 0 h 263"/>
                <a:gd name="T30" fmla="*/ 0 w 295"/>
                <a:gd name="T31" fmla="*/ 0 h 263"/>
                <a:gd name="T32" fmla="*/ 0 w 295"/>
                <a:gd name="T33" fmla="*/ 0 h 263"/>
                <a:gd name="T34" fmla="*/ 0 w 295"/>
                <a:gd name="T35" fmla="*/ 0 h 263"/>
                <a:gd name="T36" fmla="*/ 0 w 295"/>
                <a:gd name="T37" fmla="*/ 0 h 263"/>
                <a:gd name="T38" fmla="*/ 0 w 295"/>
                <a:gd name="T39" fmla="*/ 0 h 263"/>
                <a:gd name="T40" fmla="*/ 0 w 295"/>
                <a:gd name="T41" fmla="*/ 0 h 263"/>
                <a:gd name="T42" fmla="*/ 0 w 295"/>
                <a:gd name="T43" fmla="*/ 0 h 263"/>
                <a:gd name="T44" fmla="*/ 0 w 295"/>
                <a:gd name="T45" fmla="*/ 0 h 263"/>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295" h="263">
                  <a:moveTo>
                    <a:pt x="0" y="0"/>
                  </a:moveTo>
                  <a:lnTo>
                    <a:pt x="0" y="21"/>
                  </a:lnTo>
                  <a:lnTo>
                    <a:pt x="38" y="71"/>
                  </a:lnTo>
                  <a:lnTo>
                    <a:pt x="75" y="99"/>
                  </a:lnTo>
                  <a:lnTo>
                    <a:pt x="152" y="158"/>
                  </a:lnTo>
                  <a:lnTo>
                    <a:pt x="184" y="182"/>
                  </a:lnTo>
                  <a:lnTo>
                    <a:pt x="260" y="239"/>
                  </a:lnTo>
                  <a:lnTo>
                    <a:pt x="178" y="213"/>
                  </a:lnTo>
                  <a:lnTo>
                    <a:pt x="97" y="188"/>
                  </a:lnTo>
                  <a:lnTo>
                    <a:pt x="16" y="182"/>
                  </a:lnTo>
                  <a:lnTo>
                    <a:pt x="22" y="207"/>
                  </a:lnTo>
                  <a:lnTo>
                    <a:pt x="152" y="231"/>
                  </a:lnTo>
                  <a:lnTo>
                    <a:pt x="222" y="257"/>
                  </a:lnTo>
                  <a:lnTo>
                    <a:pt x="260" y="263"/>
                  </a:lnTo>
                  <a:lnTo>
                    <a:pt x="292" y="252"/>
                  </a:lnTo>
                  <a:lnTo>
                    <a:pt x="295" y="222"/>
                  </a:lnTo>
                  <a:lnTo>
                    <a:pt x="269" y="199"/>
                  </a:lnTo>
                  <a:lnTo>
                    <a:pt x="232" y="162"/>
                  </a:lnTo>
                  <a:lnTo>
                    <a:pt x="188" y="112"/>
                  </a:lnTo>
                  <a:lnTo>
                    <a:pt x="144" y="56"/>
                  </a:lnTo>
                  <a:lnTo>
                    <a:pt x="91" y="17"/>
                  </a:lnTo>
                  <a:lnTo>
                    <a:pt x="35" y="3"/>
                  </a:lnTo>
                  <a:lnTo>
                    <a:pt x="0" y="0"/>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306" name="Freeform 299"/>
            <p:cNvSpPr>
              <a:spLocks/>
            </p:cNvSpPr>
            <p:nvPr/>
          </p:nvSpPr>
          <p:spPr bwMode="auto">
            <a:xfrm>
              <a:off x="5503" y="1842"/>
              <a:ext cx="44" cy="57"/>
            </a:xfrm>
            <a:custGeom>
              <a:avLst/>
              <a:gdLst>
                <a:gd name="T0" fmla="*/ 0 w 270"/>
                <a:gd name="T1" fmla="*/ 0 h 345"/>
                <a:gd name="T2" fmla="*/ 0 w 270"/>
                <a:gd name="T3" fmla="*/ 0 h 345"/>
                <a:gd name="T4" fmla="*/ 0 w 270"/>
                <a:gd name="T5" fmla="*/ 0 h 345"/>
                <a:gd name="T6" fmla="*/ 0 w 270"/>
                <a:gd name="T7" fmla="*/ 0 h 345"/>
                <a:gd name="T8" fmla="*/ 0 w 270"/>
                <a:gd name="T9" fmla="*/ 0 h 345"/>
                <a:gd name="T10" fmla="*/ 0 w 270"/>
                <a:gd name="T11" fmla="*/ 0 h 345"/>
                <a:gd name="T12" fmla="*/ 0 w 270"/>
                <a:gd name="T13" fmla="*/ 0 h 345"/>
                <a:gd name="T14" fmla="*/ 0 w 270"/>
                <a:gd name="T15" fmla="*/ 0 h 345"/>
                <a:gd name="T16" fmla="*/ 0 w 270"/>
                <a:gd name="T17" fmla="*/ 0 h 345"/>
                <a:gd name="T18" fmla="*/ 0 w 270"/>
                <a:gd name="T19" fmla="*/ 0 h 345"/>
                <a:gd name="T20" fmla="*/ 0 w 270"/>
                <a:gd name="T21" fmla="*/ 0 h 345"/>
                <a:gd name="T22" fmla="*/ 0 w 270"/>
                <a:gd name="T23" fmla="*/ 0 h 345"/>
                <a:gd name="T24" fmla="*/ 0 w 270"/>
                <a:gd name="T25" fmla="*/ 0 h 345"/>
                <a:gd name="T26" fmla="*/ 0 w 270"/>
                <a:gd name="T27" fmla="*/ 0 h 345"/>
                <a:gd name="T28" fmla="*/ 0 w 270"/>
                <a:gd name="T29" fmla="*/ 0 h 345"/>
                <a:gd name="T30" fmla="*/ 0 w 270"/>
                <a:gd name="T31" fmla="*/ 0 h 345"/>
                <a:gd name="T32" fmla="*/ 0 w 270"/>
                <a:gd name="T33" fmla="*/ 0 h 34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270" h="345">
                  <a:moveTo>
                    <a:pt x="51" y="0"/>
                  </a:moveTo>
                  <a:lnTo>
                    <a:pt x="13" y="7"/>
                  </a:lnTo>
                  <a:lnTo>
                    <a:pt x="0" y="39"/>
                  </a:lnTo>
                  <a:lnTo>
                    <a:pt x="3" y="65"/>
                  </a:lnTo>
                  <a:lnTo>
                    <a:pt x="26" y="101"/>
                  </a:lnTo>
                  <a:lnTo>
                    <a:pt x="57" y="112"/>
                  </a:lnTo>
                  <a:lnTo>
                    <a:pt x="116" y="149"/>
                  </a:lnTo>
                  <a:lnTo>
                    <a:pt x="172" y="195"/>
                  </a:lnTo>
                  <a:lnTo>
                    <a:pt x="212" y="259"/>
                  </a:lnTo>
                  <a:lnTo>
                    <a:pt x="257" y="325"/>
                  </a:lnTo>
                  <a:lnTo>
                    <a:pt x="270" y="345"/>
                  </a:lnTo>
                  <a:lnTo>
                    <a:pt x="257" y="267"/>
                  </a:lnTo>
                  <a:lnTo>
                    <a:pt x="247" y="198"/>
                  </a:lnTo>
                  <a:lnTo>
                    <a:pt x="225" y="140"/>
                  </a:lnTo>
                  <a:lnTo>
                    <a:pt x="188" y="86"/>
                  </a:lnTo>
                  <a:lnTo>
                    <a:pt x="90" y="10"/>
                  </a:lnTo>
                  <a:lnTo>
                    <a:pt x="51" y="0"/>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307" name="Freeform 300"/>
            <p:cNvSpPr>
              <a:spLocks/>
            </p:cNvSpPr>
            <p:nvPr/>
          </p:nvSpPr>
          <p:spPr bwMode="auto">
            <a:xfrm>
              <a:off x="5494" y="1785"/>
              <a:ext cx="48" cy="34"/>
            </a:xfrm>
            <a:custGeom>
              <a:avLst/>
              <a:gdLst>
                <a:gd name="T0" fmla="*/ 0 w 287"/>
                <a:gd name="T1" fmla="*/ 0 h 199"/>
                <a:gd name="T2" fmla="*/ 0 w 287"/>
                <a:gd name="T3" fmla="*/ 0 h 199"/>
                <a:gd name="T4" fmla="*/ 0 w 287"/>
                <a:gd name="T5" fmla="*/ 0 h 199"/>
                <a:gd name="T6" fmla="*/ 0 w 287"/>
                <a:gd name="T7" fmla="*/ 0 h 199"/>
                <a:gd name="T8" fmla="*/ 0 w 287"/>
                <a:gd name="T9" fmla="*/ 0 h 199"/>
                <a:gd name="T10" fmla="*/ 0 w 287"/>
                <a:gd name="T11" fmla="*/ 0 h 199"/>
                <a:gd name="T12" fmla="*/ 0 w 287"/>
                <a:gd name="T13" fmla="*/ 0 h 199"/>
                <a:gd name="T14" fmla="*/ 0 w 287"/>
                <a:gd name="T15" fmla="*/ 0 h 199"/>
                <a:gd name="T16" fmla="*/ 0 w 287"/>
                <a:gd name="T17" fmla="*/ 0 h 199"/>
                <a:gd name="T18" fmla="*/ 0 w 287"/>
                <a:gd name="T19" fmla="*/ 0 h 19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87" h="199">
                  <a:moveTo>
                    <a:pt x="0" y="199"/>
                  </a:moveTo>
                  <a:lnTo>
                    <a:pt x="49" y="156"/>
                  </a:lnTo>
                  <a:lnTo>
                    <a:pt x="130" y="125"/>
                  </a:lnTo>
                  <a:lnTo>
                    <a:pt x="185" y="111"/>
                  </a:lnTo>
                  <a:lnTo>
                    <a:pt x="287" y="0"/>
                  </a:lnTo>
                  <a:lnTo>
                    <a:pt x="211" y="44"/>
                  </a:lnTo>
                  <a:lnTo>
                    <a:pt x="142" y="74"/>
                  </a:lnTo>
                  <a:lnTo>
                    <a:pt x="93" y="99"/>
                  </a:lnTo>
                  <a:lnTo>
                    <a:pt x="68" y="125"/>
                  </a:lnTo>
                  <a:lnTo>
                    <a:pt x="0" y="199"/>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308" name="Freeform 301"/>
            <p:cNvSpPr>
              <a:spLocks/>
            </p:cNvSpPr>
            <p:nvPr/>
          </p:nvSpPr>
          <p:spPr bwMode="auto">
            <a:xfrm>
              <a:off x="5458" y="1846"/>
              <a:ext cx="27" cy="86"/>
            </a:xfrm>
            <a:custGeom>
              <a:avLst/>
              <a:gdLst>
                <a:gd name="T0" fmla="*/ 0 w 162"/>
                <a:gd name="T1" fmla="*/ 0 h 514"/>
                <a:gd name="T2" fmla="*/ 0 w 162"/>
                <a:gd name="T3" fmla="*/ 0 h 514"/>
                <a:gd name="T4" fmla="*/ 0 w 162"/>
                <a:gd name="T5" fmla="*/ 0 h 514"/>
                <a:gd name="T6" fmla="*/ 0 w 162"/>
                <a:gd name="T7" fmla="*/ 0 h 514"/>
                <a:gd name="T8" fmla="*/ 0 w 162"/>
                <a:gd name="T9" fmla="*/ 0 h 514"/>
                <a:gd name="T10" fmla="*/ 0 w 162"/>
                <a:gd name="T11" fmla="*/ 0 h 514"/>
                <a:gd name="T12" fmla="*/ 0 w 162"/>
                <a:gd name="T13" fmla="*/ 0 h 514"/>
                <a:gd name="T14" fmla="*/ 0 w 162"/>
                <a:gd name="T15" fmla="*/ 0 h 514"/>
                <a:gd name="T16" fmla="*/ 0 w 162"/>
                <a:gd name="T17" fmla="*/ 0 h 514"/>
                <a:gd name="T18" fmla="*/ 0 w 162"/>
                <a:gd name="T19" fmla="*/ 0 h 514"/>
                <a:gd name="T20" fmla="*/ 0 w 162"/>
                <a:gd name="T21" fmla="*/ 0 h 514"/>
                <a:gd name="T22" fmla="*/ 0 w 162"/>
                <a:gd name="T23" fmla="*/ 0 h 514"/>
                <a:gd name="T24" fmla="*/ 0 w 162"/>
                <a:gd name="T25" fmla="*/ 0 h 514"/>
                <a:gd name="T26" fmla="*/ 0 w 162"/>
                <a:gd name="T27" fmla="*/ 0 h 514"/>
                <a:gd name="T28" fmla="*/ 0 w 162"/>
                <a:gd name="T29" fmla="*/ 0 h 514"/>
                <a:gd name="T30" fmla="*/ 0 w 162"/>
                <a:gd name="T31" fmla="*/ 0 h 514"/>
                <a:gd name="T32" fmla="*/ 0 w 162"/>
                <a:gd name="T33" fmla="*/ 0 h 514"/>
                <a:gd name="T34" fmla="*/ 0 w 162"/>
                <a:gd name="T35" fmla="*/ 0 h 514"/>
                <a:gd name="T36" fmla="*/ 0 w 162"/>
                <a:gd name="T37" fmla="*/ 0 h 51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62" h="514">
                  <a:moveTo>
                    <a:pt x="0" y="514"/>
                  </a:moveTo>
                  <a:lnTo>
                    <a:pt x="81" y="514"/>
                  </a:lnTo>
                  <a:lnTo>
                    <a:pt x="106" y="508"/>
                  </a:lnTo>
                  <a:lnTo>
                    <a:pt x="106" y="489"/>
                  </a:lnTo>
                  <a:lnTo>
                    <a:pt x="124" y="470"/>
                  </a:lnTo>
                  <a:lnTo>
                    <a:pt x="150" y="451"/>
                  </a:lnTo>
                  <a:lnTo>
                    <a:pt x="137" y="433"/>
                  </a:lnTo>
                  <a:lnTo>
                    <a:pt x="137" y="407"/>
                  </a:lnTo>
                  <a:lnTo>
                    <a:pt x="156" y="376"/>
                  </a:lnTo>
                  <a:lnTo>
                    <a:pt x="156" y="344"/>
                  </a:lnTo>
                  <a:lnTo>
                    <a:pt x="144" y="306"/>
                  </a:lnTo>
                  <a:lnTo>
                    <a:pt x="144" y="224"/>
                  </a:lnTo>
                  <a:lnTo>
                    <a:pt x="162" y="150"/>
                  </a:lnTo>
                  <a:lnTo>
                    <a:pt x="156" y="94"/>
                  </a:lnTo>
                  <a:lnTo>
                    <a:pt x="156" y="0"/>
                  </a:lnTo>
                  <a:lnTo>
                    <a:pt x="106" y="142"/>
                  </a:lnTo>
                  <a:lnTo>
                    <a:pt x="62" y="275"/>
                  </a:lnTo>
                  <a:lnTo>
                    <a:pt x="32" y="419"/>
                  </a:lnTo>
                  <a:lnTo>
                    <a:pt x="0" y="514"/>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309" name="Freeform 302"/>
            <p:cNvSpPr>
              <a:spLocks/>
            </p:cNvSpPr>
            <p:nvPr/>
          </p:nvSpPr>
          <p:spPr bwMode="auto">
            <a:xfrm>
              <a:off x="5498" y="1939"/>
              <a:ext cx="48" cy="16"/>
            </a:xfrm>
            <a:custGeom>
              <a:avLst/>
              <a:gdLst>
                <a:gd name="T0" fmla="*/ 0 w 289"/>
                <a:gd name="T1" fmla="*/ 0 h 97"/>
                <a:gd name="T2" fmla="*/ 0 w 289"/>
                <a:gd name="T3" fmla="*/ 0 h 97"/>
                <a:gd name="T4" fmla="*/ 0 w 289"/>
                <a:gd name="T5" fmla="*/ 0 h 97"/>
                <a:gd name="T6" fmla="*/ 0 w 289"/>
                <a:gd name="T7" fmla="*/ 0 h 97"/>
                <a:gd name="T8" fmla="*/ 0 w 289"/>
                <a:gd name="T9" fmla="*/ 0 h 97"/>
                <a:gd name="T10" fmla="*/ 0 w 289"/>
                <a:gd name="T11" fmla="*/ 0 h 97"/>
                <a:gd name="T12" fmla="*/ 0 w 289"/>
                <a:gd name="T13" fmla="*/ 0 h 97"/>
                <a:gd name="T14" fmla="*/ 0 w 289"/>
                <a:gd name="T15" fmla="*/ 0 h 97"/>
                <a:gd name="T16" fmla="*/ 0 w 289"/>
                <a:gd name="T17" fmla="*/ 0 h 97"/>
                <a:gd name="T18" fmla="*/ 0 w 289"/>
                <a:gd name="T19" fmla="*/ 0 h 97"/>
                <a:gd name="T20" fmla="*/ 0 w 289"/>
                <a:gd name="T21" fmla="*/ 0 h 9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89" h="97">
                  <a:moveTo>
                    <a:pt x="232" y="47"/>
                  </a:moveTo>
                  <a:lnTo>
                    <a:pt x="168" y="19"/>
                  </a:lnTo>
                  <a:lnTo>
                    <a:pt x="110" y="4"/>
                  </a:lnTo>
                  <a:lnTo>
                    <a:pt x="32" y="0"/>
                  </a:lnTo>
                  <a:lnTo>
                    <a:pt x="0" y="6"/>
                  </a:lnTo>
                  <a:lnTo>
                    <a:pt x="15" y="37"/>
                  </a:lnTo>
                  <a:lnTo>
                    <a:pt x="45" y="61"/>
                  </a:lnTo>
                  <a:lnTo>
                    <a:pt x="113" y="79"/>
                  </a:lnTo>
                  <a:lnTo>
                    <a:pt x="219" y="97"/>
                  </a:lnTo>
                  <a:lnTo>
                    <a:pt x="289" y="91"/>
                  </a:lnTo>
                  <a:lnTo>
                    <a:pt x="232" y="47"/>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310" name="Freeform 303"/>
            <p:cNvSpPr>
              <a:spLocks/>
            </p:cNvSpPr>
            <p:nvPr/>
          </p:nvSpPr>
          <p:spPr bwMode="auto">
            <a:xfrm>
              <a:off x="5458" y="1947"/>
              <a:ext cx="30" cy="36"/>
            </a:xfrm>
            <a:custGeom>
              <a:avLst/>
              <a:gdLst>
                <a:gd name="T0" fmla="*/ 0 w 176"/>
                <a:gd name="T1" fmla="*/ 0 h 216"/>
                <a:gd name="T2" fmla="*/ 0 w 176"/>
                <a:gd name="T3" fmla="*/ 0 h 216"/>
                <a:gd name="T4" fmla="*/ 0 w 176"/>
                <a:gd name="T5" fmla="*/ 0 h 216"/>
                <a:gd name="T6" fmla="*/ 0 w 176"/>
                <a:gd name="T7" fmla="*/ 0 h 216"/>
                <a:gd name="T8" fmla="*/ 0 w 176"/>
                <a:gd name="T9" fmla="*/ 0 h 216"/>
                <a:gd name="T10" fmla="*/ 0 w 176"/>
                <a:gd name="T11" fmla="*/ 0 h 216"/>
                <a:gd name="T12" fmla="*/ 0 w 176"/>
                <a:gd name="T13" fmla="*/ 0 h 216"/>
                <a:gd name="T14" fmla="*/ 0 w 176"/>
                <a:gd name="T15" fmla="*/ 0 h 216"/>
                <a:gd name="T16" fmla="*/ 0 w 176"/>
                <a:gd name="T17" fmla="*/ 0 h 216"/>
                <a:gd name="T18" fmla="*/ 0 w 176"/>
                <a:gd name="T19" fmla="*/ 0 h 216"/>
                <a:gd name="T20" fmla="*/ 0 w 176"/>
                <a:gd name="T21" fmla="*/ 0 h 216"/>
                <a:gd name="T22" fmla="*/ 0 w 176"/>
                <a:gd name="T23" fmla="*/ 0 h 216"/>
                <a:gd name="T24" fmla="*/ 0 w 176"/>
                <a:gd name="T25" fmla="*/ 0 h 21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76" h="216">
                  <a:moveTo>
                    <a:pt x="81" y="59"/>
                  </a:moveTo>
                  <a:lnTo>
                    <a:pt x="59" y="14"/>
                  </a:lnTo>
                  <a:lnTo>
                    <a:pt x="26" y="0"/>
                  </a:lnTo>
                  <a:lnTo>
                    <a:pt x="3" y="11"/>
                  </a:lnTo>
                  <a:lnTo>
                    <a:pt x="0" y="35"/>
                  </a:lnTo>
                  <a:lnTo>
                    <a:pt x="15" y="76"/>
                  </a:lnTo>
                  <a:lnTo>
                    <a:pt x="40" y="115"/>
                  </a:lnTo>
                  <a:lnTo>
                    <a:pt x="71" y="150"/>
                  </a:lnTo>
                  <a:lnTo>
                    <a:pt x="113" y="185"/>
                  </a:lnTo>
                  <a:lnTo>
                    <a:pt x="176" y="216"/>
                  </a:lnTo>
                  <a:lnTo>
                    <a:pt x="119" y="153"/>
                  </a:lnTo>
                  <a:lnTo>
                    <a:pt x="100" y="108"/>
                  </a:lnTo>
                  <a:lnTo>
                    <a:pt x="81" y="59"/>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311" name="Freeform 304"/>
            <p:cNvSpPr>
              <a:spLocks/>
            </p:cNvSpPr>
            <p:nvPr/>
          </p:nvSpPr>
          <p:spPr bwMode="auto">
            <a:xfrm>
              <a:off x="5506" y="1757"/>
              <a:ext cx="70" cy="44"/>
            </a:xfrm>
            <a:custGeom>
              <a:avLst/>
              <a:gdLst>
                <a:gd name="T0" fmla="*/ 0 w 418"/>
                <a:gd name="T1" fmla="*/ 0 h 260"/>
                <a:gd name="T2" fmla="*/ 0 w 418"/>
                <a:gd name="T3" fmla="*/ 0 h 260"/>
                <a:gd name="T4" fmla="*/ 0 w 418"/>
                <a:gd name="T5" fmla="*/ 0 h 260"/>
                <a:gd name="T6" fmla="*/ 0 w 418"/>
                <a:gd name="T7" fmla="*/ 0 h 260"/>
                <a:gd name="T8" fmla="*/ 0 w 418"/>
                <a:gd name="T9" fmla="*/ 0 h 260"/>
                <a:gd name="T10" fmla="*/ 0 w 418"/>
                <a:gd name="T11" fmla="*/ 0 h 260"/>
                <a:gd name="T12" fmla="*/ 0 w 418"/>
                <a:gd name="T13" fmla="*/ 0 h 260"/>
                <a:gd name="T14" fmla="*/ 0 w 418"/>
                <a:gd name="T15" fmla="*/ 0 h 260"/>
                <a:gd name="T16" fmla="*/ 0 w 418"/>
                <a:gd name="T17" fmla="*/ 0 h 260"/>
                <a:gd name="T18" fmla="*/ 0 w 418"/>
                <a:gd name="T19" fmla="*/ 0 h 260"/>
                <a:gd name="T20" fmla="*/ 0 w 418"/>
                <a:gd name="T21" fmla="*/ 0 h 260"/>
                <a:gd name="T22" fmla="*/ 0 w 418"/>
                <a:gd name="T23" fmla="*/ 0 h 26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418" h="260">
                  <a:moveTo>
                    <a:pt x="0" y="260"/>
                  </a:moveTo>
                  <a:lnTo>
                    <a:pt x="13" y="153"/>
                  </a:lnTo>
                  <a:lnTo>
                    <a:pt x="101" y="116"/>
                  </a:lnTo>
                  <a:lnTo>
                    <a:pt x="220" y="69"/>
                  </a:lnTo>
                  <a:lnTo>
                    <a:pt x="304" y="35"/>
                  </a:lnTo>
                  <a:lnTo>
                    <a:pt x="386" y="0"/>
                  </a:lnTo>
                  <a:lnTo>
                    <a:pt x="418" y="76"/>
                  </a:lnTo>
                  <a:lnTo>
                    <a:pt x="341" y="119"/>
                  </a:lnTo>
                  <a:lnTo>
                    <a:pt x="252" y="150"/>
                  </a:lnTo>
                  <a:lnTo>
                    <a:pt x="182" y="170"/>
                  </a:lnTo>
                  <a:lnTo>
                    <a:pt x="98" y="216"/>
                  </a:lnTo>
                  <a:lnTo>
                    <a:pt x="0" y="26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grpSp>
      <p:grpSp>
        <p:nvGrpSpPr>
          <p:cNvPr id="312" name="Group 305"/>
          <p:cNvGrpSpPr>
            <a:grpSpLocks/>
          </p:cNvGrpSpPr>
          <p:nvPr/>
        </p:nvGrpSpPr>
        <p:grpSpPr bwMode="auto">
          <a:xfrm>
            <a:off x="7199967" y="3351304"/>
            <a:ext cx="144954" cy="180263"/>
            <a:chOff x="5511" y="1960"/>
            <a:chExt cx="144" cy="194"/>
          </a:xfrm>
        </p:grpSpPr>
        <p:sp>
          <p:nvSpPr>
            <p:cNvPr id="313" name="Freeform 306"/>
            <p:cNvSpPr>
              <a:spLocks/>
            </p:cNvSpPr>
            <p:nvPr/>
          </p:nvSpPr>
          <p:spPr bwMode="auto">
            <a:xfrm>
              <a:off x="5511" y="1960"/>
              <a:ext cx="144" cy="194"/>
            </a:xfrm>
            <a:custGeom>
              <a:avLst/>
              <a:gdLst>
                <a:gd name="T0" fmla="*/ 0 w 863"/>
                <a:gd name="T1" fmla="*/ 0 h 1164"/>
                <a:gd name="T2" fmla="*/ 0 w 863"/>
                <a:gd name="T3" fmla="*/ 0 h 1164"/>
                <a:gd name="T4" fmla="*/ 0 w 863"/>
                <a:gd name="T5" fmla="*/ 0 h 1164"/>
                <a:gd name="T6" fmla="*/ 0 w 863"/>
                <a:gd name="T7" fmla="*/ 0 h 1164"/>
                <a:gd name="T8" fmla="*/ 0 w 863"/>
                <a:gd name="T9" fmla="*/ 0 h 1164"/>
                <a:gd name="T10" fmla="*/ 0 w 863"/>
                <a:gd name="T11" fmla="*/ 0 h 1164"/>
                <a:gd name="T12" fmla="*/ 0 w 863"/>
                <a:gd name="T13" fmla="*/ 0 h 1164"/>
                <a:gd name="T14" fmla="*/ 0 w 863"/>
                <a:gd name="T15" fmla="*/ 0 h 1164"/>
                <a:gd name="T16" fmla="*/ 0 w 863"/>
                <a:gd name="T17" fmla="*/ 0 h 1164"/>
                <a:gd name="T18" fmla="*/ 0 w 863"/>
                <a:gd name="T19" fmla="*/ 0 h 1164"/>
                <a:gd name="T20" fmla="*/ 0 w 863"/>
                <a:gd name="T21" fmla="*/ 0 h 1164"/>
                <a:gd name="T22" fmla="*/ 0 w 863"/>
                <a:gd name="T23" fmla="*/ 0 h 1164"/>
                <a:gd name="T24" fmla="*/ 0 w 863"/>
                <a:gd name="T25" fmla="*/ 0 h 1164"/>
                <a:gd name="T26" fmla="*/ 0 w 863"/>
                <a:gd name="T27" fmla="*/ 0 h 1164"/>
                <a:gd name="T28" fmla="*/ 0 w 863"/>
                <a:gd name="T29" fmla="*/ 0 h 1164"/>
                <a:gd name="T30" fmla="*/ 0 w 863"/>
                <a:gd name="T31" fmla="*/ 0 h 1164"/>
                <a:gd name="T32" fmla="*/ 0 w 863"/>
                <a:gd name="T33" fmla="*/ 0 h 1164"/>
                <a:gd name="T34" fmla="*/ 0 w 863"/>
                <a:gd name="T35" fmla="*/ 0 h 1164"/>
                <a:gd name="T36" fmla="*/ 0 w 863"/>
                <a:gd name="T37" fmla="*/ 0 h 1164"/>
                <a:gd name="T38" fmla="*/ 0 w 863"/>
                <a:gd name="T39" fmla="*/ 0 h 1164"/>
                <a:gd name="T40" fmla="*/ 0 w 863"/>
                <a:gd name="T41" fmla="*/ 0 h 1164"/>
                <a:gd name="T42" fmla="*/ 0 w 863"/>
                <a:gd name="T43" fmla="*/ 0 h 1164"/>
                <a:gd name="T44" fmla="*/ 0 w 863"/>
                <a:gd name="T45" fmla="*/ 0 h 1164"/>
                <a:gd name="T46" fmla="*/ 0 w 863"/>
                <a:gd name="T47" fmla="*/ 0 h 1164"/>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863" h="1164">
                  <a:moveTo>
                    <a:pt x="385" y="172"/>
                  </a:moveTo>
                  <a:lnTo>
                    <a:pt x="543" y="158"/>
                  </a:lnTo>
                  <a:lnTo>
                    <a:pt x="637" y="133"/>
                  </a:lnTo>
                  <a:lnTo>
                    <a:pt x="667" y="90"/>
                  </a:lnTo>
                  <a:lnTo>
                    <a:pt x="667" y="52"/>
                  </a:lnTo>
                  <a:lnTo>
                    <a:pt x="694" y="20"/>
                  </a:lnTo>
                  <a:lnTo>
                    <a:pt x="782" y="0"/>
                  </a:lnTo>
                  <a:lnTo>
                    <a:pt x="863" y="7"/>
                  </a:lnTo>
                  <a:lnTo>
                    <a:pt x="763" y="907"/>
                  </a:lnTo>
                  <a:lnTo>
                    <a:pt x="694" y="990"/>
                  </a:lnTo>
                  <a:lnTo>
                    <a:pt x="605" y="1071"/>
                  </a:lnTo>
                  <a:lnTo>
                    <a:pt x="481" y="1134"/>
                  </a:lnTo>
                  <a:lnTo>
                    <a:pt x="334" y="1153"/>
                  </a:lnTo>
                  <a:lnTo>
                    <a:pt x="138" y="1164"/>
                  </a:lnTo>
                  <a:lnTo>
                    <a:pt x="25" y="1147"/>
                  </a:lnTo>
                  <a:lnTo>
                    <a:pt x="0" y="1083"/>
                  </a:lnTo>
                  <a:lnTo>
                    <a:pt x="13" y="1001"/>
                  </a:lnTo>
                  <a:lnTo>
                    <a:pt x="95" y="750"/>
                  </a:lnTo>
                  <a:lnTo>
                    <a:pt x="163" y="499"/>
                  </a:lnTo>
                  <a:lnTo>
                    <a:pt x="195" y="310"/>
                  </a:lnTo>
                  <a:lnTo>
                    <a:pt x="195" y="259"/>
                  </a:lnTo>
                  <a:lnTo>
                    <a:pt x="239" y="190"/>
                  </a:lnTo>
                  <a:lnTo>
                    <a:pt x="291" y="172"/>
                  </a:lnTo>
                  <a:lnTo>
                    <a:pt x="385" y="172"/>
                  </a:lnTo>
                  <a:close/>
                </a:path>
              </a:pathLst>
            </a:custGeom>
            <a:solidFill>
              <a:srgbClr val="404040"/>
            </a:solidFill>
            <a:ln w="1588">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314" name="Freeform 307"/>
            <p:cNvSpPr>
              <a:spLocks/>
            </p:cNvSpPr>
            <p:nvPr/>
          </p:nvSpPr>
          <p:spPr bwMode="auto">
            <a:xfrm>
              <a:off x="5528" y="1970"/>
              <a:ext cx="124" cy="177"/>
            </a:xfrm>
            <a:custGeom>
              <a:avLst/>
              <a:gdLst>
                <a:gd name="T0" fmla="*/ 0 w 743"/>
                <a:gd name="T1" fmla="*/ 0 h 1068"/>
                <a:gd name="T2" fmla="*/ 0 w 743"/>
                <a:gd name="T3" fmla="*/ 0 h 1068"/>
                <a:gd name="T4" fmla="*/ 0 w 743"/>
                <a:gd name="T5" fmla="*/ 0 h 1068"/>
                <a:gd name="T6" fmla="*/ 0 w 743"/>
                <a:gd name="T7" fmla="*/ 0 h 1068"/>
                <a:gd name="T8" fmla="*/ 0 w 743"/>
                <a:gd name="T9" fmla="*/ 0 h 1068"/>
                <a:gd name="T10" fmla="*/ 0 w 743"/>
                <a:gd name="T11" fmla="*/ 0 h 1068"/>
                <a:gd name="T12" fmla="*/ 0 w 743"/>
                <a:gd name="T13" fmla="*/ 0 h 1068"/>
                <a:gd name="T14" fmla="*/ 0 w 743"/>
                <a:gd name="T15" fmla="*/ 0 h 1068"/>
                <a:gd name="T16" fmla="*/ 0 w 743"/>
                <a:gd name="T17" fmla="*/ 0 h 1068"/>
                <a:gd name="T18" fmla="*/ 0 w 743"/>
                <a:gd name="T19" fmla="*/ 0 h 1068"/>
                <a:gd name="T20" fmla="*/ 0 w 743"/>
                <a:gd name="T21" fmla="*/ 0 h 1068"/>
                <a:gd name="T22" fmla="*/ 0 w 743"/>
                <a:gd name="T23" fmla="*/ 0 h 1068"/>
                <a:gd name="T24" fmla="*/ 0 w 743"/>
                <a:gd name="T25" fmla="*/ 0 h 1068"/>
                <a:gd name="T26" fmla="*/ 0 w 743"/>
                <a:gd name="T27" fmla="*/ 0 h 1068"/>
                <a:gd name="T28" fmla="*/ 0 w 743"/>
                <a:gd name="T29" fmla="*/ 0 h 1068"/>
                <a:gd name="T30" fmla="*/ 0 w 743"/>
                <a:gd name="T31" fmla="*/ 0 h 1068"/>
                <a:gd name="T32" fmla="*/ 0 w 743"/>
                <a:gd name="T33" fmla="*/ 0 h 1068"/>
                <a:gd name="T34" fmla="*/ 0 w 743"/>
                <a:gd name="T35" fmla="*/ 0 h 1068"/>
                <a:gd name="T36" fmla="*/ 0 w 743"/>
                <a:gd name="T37" fmla="*/ 0 h 1068"/>
                <a:gd name="T38" fmla="*/ 0 w 743"/>
                <a:gd name="T39" fmla="*/ 0 h 1068"/>
                <a:gd name="T40" fmla="*/ 0 w 743"/>
                <a:gd name="T41" fmla="*/ 0 h 106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743" h="1068">
                  <a:moveTo>
                    <a:pt x="257" y="214"/>
                  </a:moveTo>
                  <a:lnTo>
                    <a:pt x="397" y="207"/>
                  </a:lnTo>
                  <a:lnTo>
                    <a:pt x="542" y="182"/>
                  </a:lnTo>
                  <a:lnTo>
                    <a:pt x="628" y="138"/>
                  </a:lnTo>
                  <a:lnTo>
                    <a:pt x="679" y="100"/>
                  </a:lnTo>
                  <a:lnTo>
                    <a:pt x="743" y="0"/>
                  </a:lnTo>
                  <a:lnTo>
                    <a:pt x="648" y="822"/>
                  </a:lnTo>
                  <a:lnTo>
                    <a:pt x="585" y="898"/>
                  </a:lnTo>
                  <a:lnTo>
                    <a:pt x="516" y="967"/>
                  </a:lnTo>
                  <a:lnTo>
                    <a:pt x="428" y="1016"/>
                  </a:lnTo>
                  <a:lnTo>
                    <a:pt x="353" y="1042"/>
                  </a:lnTo>
                  <a:lnTo>
                    <a:pt x="257" y="1055"/>
                  </a:lnTo>
                  <a:lnTo>
                    <a:pt x="170" y="1068"/>
                  </a:lnTo>
                  <a:lnTo>
                    <a:pt x="69" y="1068"/>
                  </a:lnTo>
                  <a:lnTo>
                    <a:pt x="24" y="1055"/>
                  </a:lnTo>
                  <a:lnTo>
                    <a:pt x="0" y="1016"/>
                  </a:lnTo>
                  <a:lnTo>
                    <a:pt x="11" y="956"/>
                  </a:lnTo>
                  <a:lnTo>
                    <a:pt x="75" y="809"/>
                  </a:lnTo>
                  <a:lnTo>
                    <a:pt x="184" y="321"/>
                  </a:lnTo>
                  <a:lnTo>
                    <a:pt x="201" y="252"/>
                  </a:lnTo>
                  <a:lnTo>
                    <a:pt x="257" y="214"/>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grpSp>
      <p:sp>
        <p:nvSpPr>
          <p:cNvPr id="315" name="Oval 308"/>
          <p:cNvSpPr>
            <a:spLocks noChangeArrowheads="1"/>
          </p:cNvSpPr>
          <p:nvPr/>
        </p:nvSpPr>
        <p:spPr bwMode="auto">
          <a:xfrm>
            <a:off x="6729874" y="3205421"/>
            <a:ext cx="189245" cy="94777"/>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en-US" sz="900" b="1">
              <a:latin typeface="微软雅黑" pitchFamily="34" charset="-122"/>
              <a:ea typeface="微软雅黑" pitchFamily="34" charset="-122"/>
            </a:endParaRPr>
          </a:p>
        </p:txBody>
      </p:sp>
      <p:sp>
        <p:nvSpPr>
          <p:cNvPr id="316" name="Oval 309"/>
          <p:cNvSpPr>
            <a:spLocks noChangeArrowheads="1"/>
          </p:cNvSpPr>
          <p:nvPr/>
        </p:nvSpPr>
        <p:spPr bwMode="auto">
          <a:xfrm>
            <a:off x="2763778" y="3046529"/>
            <a:ext cx="822411" cy="759149"/>
          </a:xfrm>
          <a:prstGeom prst="ellipse">
            <a:avLst/>
          </a:prstGeom>
          <a:solidFill>
            <a:srgbClr val="00FFCC"/>
          </a:solidFill>
          <a:ln w="9525">
            <a:solidFill>
              <a:schemeClr val="tx1"/>
            </a:solidFill>
            <a:round/>
            <a:headEnd/>
            <a:tailEnd/>
          </a:ln>
          <a:effectLst/>
        </p:spPr>
        <p:txBody>
          <a:bodyPr wrap="none" anchor="ctr"/>
          <a:lstStyle/>
          <a:p>
            <a:pPr algn="ctr" eaLnBrk="1" hangingPunct="1"/>
            <a:endParaRPr lang="zh-CN" altLang="en-US" sz="900" b="1">
              <a:latin typeface="微软雅黑" pitchFamily="34" charset="-122"/>
              <a:ea typeface="微软雅黑" pitchFamily="34" charset="-122"/>
            </a:endParaRPr>
          </a:p>
        </p:txBody>
      </p:sp>
      <p:grpSp>
        <p:nvGrpSpPr>
          <p:cNvPr id="317" name="Group 310"/>
          <p:cNvGrpSpPr>
            <a:grpSpLocks/>
          </p:cNvGrpSpPr>
          <p:nvPr/>
        </p:nvGrpSpPr>
        <p:grpSpPr bwMode="auto">
          <a:xfrm>
            <a:off x="3006374" y="3110643"/>
            <a:ext cx="289908" cy="267607"/>
            <a:chOff x="2351" y="2975"/>
            <a:chExt cx="481" cy="433"/>
          </a:xfrm>
          <a:effectLst/>
        </p:grpSpPr>
        <p:sp>
          <p:nvSpPr>
            <p:cNvPr id="318" name="Rectangle 311"/>
            <p:cNvSpPr>
              <a:spLocks noChangeArrowheads="1"/>
            </p:cNvSpPr>
            <p:nvPr/>
          </p:nvSpPr>
          <p:spPr bwMode="auto">
            <a:xfrm rot="-5400000">
              <a:off x="2376" y="2952"/>
              <a:ext cx="432" cy="480"/>
            </a:xfrm>
            <a:prstGeom prst="rect">
              <a:avLst/>
            </a:prstGeom>
            <a:solidFill>
              <a:srgbClr val="CCECFF"/>
            </a:solidFill>
            <a:ln w="19050">
              <a:solidFill>
                <a:schemeClr val="tx1"/>
              </a:solidFill>
              <a:miter lim="800000"/>
              <a:headEnd/>
              <a:tailEnd/>
            </a:ln>
            <a:effectLst>
              <a:outerShdw dist="35921" dir="2700000" algn="ctr" rotWithShape="0">
                <a:schemeClr val="bg2"/>
              </a:outerShdw>
            </a:effectLst>
          </p:spPr>
          <p:txBody>
            <a:bodyPr wrap="none" anchor="ctr"/>
            <a:lstStyle/>
            <a:p>
              <a:pPr algn="ctr" eaLnBrk="1" hangingPunct="1"/>
              <a:endParaRPr lang="zh-CN" altLang="en-US" sz="900" b="1">
                <a:latin typeface="微软雅黑" pitchFamily="34" charset="-122"/>
                <a:ea typeface="微软雅黑" pitchFamily="34" charset="-122"/>
              </a:endParaRPr>
            </a:p>
          </p:txBody>
        </p:sp>
        <p:sp>
          <p:nvSpPr>
            <p:cNvPr id="319" name="Line 312"/>
            <p:cNvSpPr>
              <a:spLocks noChangeShapeType="1"/>
            </p:cNvSpPr>
            <p:nvPr/>
          </p:nvSpPr>
          <p:spPr bwMode="auto">
            <a:xfrm rot="10800000">
              <a:off x="2351" y="3321"/>
              <a:ext cx="48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20" name="Line 313"/>
            <p:cNvSpPr>
              <a:spLocks noChangeShapeType="1"/>
            </p:cNvSpPr>
            <p:nvPr/>
          </p:nvSpPr>
          <p:spPr bwMode="auto">
            <a:xfrm rot="10800000">
              <a:off x="2351" y="3234"/>
              <a:ext cx="48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21" name="Line 314"/>
            <p:cNvSpPr>
              <a:spLocks noChangeShapeType="1"/>
            </p:cNvSpPr>
            <p:nvPr/>
          </p:nvSpPr>
          <p:spPr bwMode="auto">
            <a:xfrm rot="10800000">
              <a:off x="2351" y="3148"/>
              <a:ext cx="48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22" name="Line 315"/>
            <p:cNvSpPr>
              <a:spLocks noChangeShapeType="1"/>
            </p:cNvSpPr>
            <p:nvPr/>
          </p:nvSpPr>
          <p:spPr bwMode="auto">
            <a:xfrm rot="10800000">
              <a:off x="2351" y="3061"/>
              <a:ext cx="48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23" name="Line 316"/>
            <p:cNvSpPr>
              <a:spLocks noChangeShapeType="1"/>
            </p:cNvSpPr>
            <p:nvPr/>
          </p:nvSpPr>
          <p:spPr bwMode="auto">
            <a:xfrm rot="5400000">
              <a:off x="2519" y="3191"/>
              <a:ext cx="43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24" name="Line 317"/>
            <p:cNvSpPr>
              <a:spLocks noChangeShapeType="1"/>
            </p:cNvSpPr>
            <p:nvPr/>
          </p:nvSpPr>
          <p:spPr bwMode="auto">
            <a:xfrm rot="5400000">
              <a:off x="2423" y="3191"/>
              <a:ext cx="43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25" name="Line 318"/>
            <p:cNvSpPr>
              <a:spLocks noChangeShapeType="1"/>
            </p:cNvSpPr>
            <p:nvPr/>
          </p:nvSpPr>
          <p:spPr bwMode="auto">
            <a:xfrm rot="5400000">
              <a:off x="2327" y="3191"/>
              <a:ext cx="43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26" name="Line 319"/>
            <p:cNvSpPr>
              <a:spLocks noChangeShapeType="1"/>
            </p:cNvSpPr>
            <p:nvPr/>
          </p:nvSpPr>
          <p:spPr bwMode="auto">
            <a:xfrm rot="5400000">
              <a:off x="2231" y="3191"/>
              <a:ext cx="43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grpSp>
      <p:grpSp>
        <p:nvGrpSpPr>
          <p:cNvPr id="327" name="Group 320"/>
          <p:cNvGrpSpPr>
            <a:grpSpLocks/>
          </p:cNvGrpSpPr>
          <p:nvPr/>
        </p:nvGrpSpPr>
        <p:grpSpPr bwMode="auto">
          <a:xfrm>
            <a:off x="2939937" y="3434002"/>
            <a:ext cx="463047" cy="267607"/>
            <a:chOff x="1296" y="768"/>
            <a:chExt cx="556" cy="336"/>
          </a:xfrm>
          <a:effectLst/>
        </p:grpSpPr>
        <p:sp>
          <p:nvSpPr>
            <p:cNvPr id="328" name="Rectangle 321"/>
            <p:cNvSpPr>
              <a:spLocks noChangeArrowheads="1"/>
            </p:cNvSpPr>
            <p:nvPr/>
          </p:nvSpPr>
          <p:spPr bwMode="auto">
            <a:xfrm>
              <a:off x="1296" y="768"/>
              <a:ext cx="556" cy="336"/>
            </a:xfrm>
            <a:prstGeom prst="rect">
              <a:avLst/>
            </a:prstGeom>
            <a:solidFill>
              <a:srgbClr val="FFFF99"/>
            </a:solidFill>
            <a:ln w="12700">
              <a:solidFill>
                <a:schemeClr val="tx1"/>
              </a:solidFill>
              <a:miter lim="800000"/>
              <a:headEnd/>
              <a:tailEnd/>
            </a:ln>
            <a:effectLst>
              <a:outerShdw dist="35921" dir="2700000" algn="ctr" rotWithShape="0">
                <a:schemeClr val="bg2"/>
              </a:outerShdw>
            </a:effectLst>
          </p:spPr>
          <p:txBody>
            <a:bodyPr wrap="none" anchor="ctr"/>
            <a:lstStyle/>
            <a:p>
              <a:pPr algn="ctr" eaLnBrk="1" hangingPunct="1"/>
              <a:endParaRPr kumimoji="1" lang="zh-CN" altLang="zh-CN" sz="900" b="1">
                <a:latin typeface="微软雅黑" pitchFamily="34" charset="-122"/>
                <a:ea typeface="微软雅黑" pitchFamily="34" charset="-122"/>
              </a:endParaRPr>
            </a:p>
          </p:txBody>
        </p:sp>
        <p:grpSp>
          <p:nvGrpSpPr>
            <p:cNvPr id="329" name="Group 322"/>
            <p:cNvGrpSpPr>
              <a:grpSpLocks/>
            </p:cNvGrpSpPr>
            <p:nvPr/>
          </p:nvGrpSpPr>
          <p:grpSpPr bwMode="auto">
            <a:xfrm>
              <a:off x="1367" y="829"/>
              <a:ext cx="393" cy="214"/>
              <a:chOff x="2928" y="3744"/>
              <a:chExt cx="528" cy="336"/>
            </a:xfrm>
          </p:grpSpPr>
          <p:grpSp>
            <p:nvGrpSpPr>
              <p:cNvPr id="330" name="Group 323"/>
              <p:cNvGrpSpPr>
                <a:grpSpLocks/>
              </p:cNvGrpSpPr>
              <p:nvPr/>
            </p:nvGrpSpPr>
            <p:grpSpPr bwMode="auto">
              <a:xfrm>
                <a:off x="3024" y="3744"/>
                <a:ext cx="432" cy="240"/>
                <a:chOff x="2736" y="3648"/>
                <a:chExt cx="432" cy="240"/>
              </a:xfrm>
            </p:grpSpPr>
            <p:grpSp>
              <p:nvGrpSpPr>
                <p:cNvPr id="345" name="Group 324"/>
                <p:cNvGrpSpPr>
                  <a:grpSpLocks/>
                </p:cNvGrpSpPr>
                <p:nvPr/>
              </p:nvGrpSpPr>
              <p:grpSpPr bwMode="auto">
                <a:xfrm>
                  <a:off x="2736" y="3648"/>
                  <a:ext cx="432" cy="240"/>
                  <a:chOff x="2592" y="3504"/>
                  <a:chExt cx="576" cy="384"/>
                </a:xfrm>
              </p:grpSpPr>
              <p:sp>
                <p:nvSpPr>
                  <p:cNvPr id="347" name="Rectangle 325"/>
                  <p:cNvSpPr>
                    <a:spLocks noChangeArrowheads="1"/>
                  </p:cNvSpPr>
                  <p:nvPr/>
                </p:nvSpPr>
                <p:spPr bwMode="auto">
                  <a:xfrm>
                    <a:off x="2592" y="3504"/>
                    <a:ext cx="576" cy="384"/>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en-US" sz="900" b="1">
                      <a:latin typeface="微软雅黑" pitchFamily="34" charset="-122"/>
                      <a:ea typeface="微软雅黑" pitchFamily="34" charset="-122"/>
                    </a:endParaRPr>
                  </a:p>
                </p:txBody>
              </p:sp>
              <p:sp>
                <p:nvSpPr>
                  <p:cNvPr id="348" name="Freeform 326"/>
                  <p:cNvSpPr>
                    <a:spLocks/>
                  </p:cNvSpPr>
                  <p:nvPr/>
                </p:nvSpPr>
                <p:spPr bwMode="auto">
                  <a:xfrm>
                    <a:off x="2592" y="3504"/>
                    <a:ext cx="576" cy="240"/>
                  </a:xfrm>
                  <a:custGeom>
                    <a:avLst/>
                    <a:gdLst>
                      <a:gd name="T0" fmla="*/ 0 w 576"/>
                      <a:gd name="T1" fmla="*/ 0 h 240"/>
                      <a:gd name="T2" fmla="*/ 288 w 576"/>
                      <a:gd name="T3" fmla="*/ 240 h 240"/>
                      <a:gd name="T4" fmla="*/ 576 w 576"/>
                      <a:gd name="T5" fmla="*/ 0 h 240"/>
                      <a:gd name="T6" fmla="*/ 0 60000 65536"/>
                      <a:gd name="T7" fmla="*/ 0 60000 65536"/>
                      <a:gd name="T8" fmla="*/ 0 60000 65536"/>
                    </a:gdLst>
                    <a:ahLst/>
                    <a:cxnLst>
                      <a:cxn ang="T6">
                        <a:pos x="T0" y="T1"/>
                      </a:cxn>
                      <a:cxn ang="T7">
                        <a:pos x="T2" y="T3"/>
                      </a:cxn>
                      <a:cxn ang="T8">
                        <a:pos x="T4" y="T5"/>
                      </a:cxn>
                    </a:cxnLst>
                    <a:rect l="0" t="0" r="r" b="b"/>
                    <a:pathLst>
                      <a:path w="576" h="240">
                        <a:moveTo>
                          <a:pt x="0" y="0"/>
                        </a:moveTo>
                        <a:lnTo>
                          <a:pt x="288" y="240"/>
                        </a:lnTo>
                        <a:lnTo>
                          <a:pt x="576" y="0"/>
                        </a:lnTo>
                      </a:path>
                    </a:pathLst>
                  </a:custGeom>
                  <a:solidFill>
                    <a:srgbClr val="FFFF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49" name="Line 327"/>
                  <p:cNvSpPr>
                    <a:spLocks noChangeShapeType="1"/>
                  </p:cNvSpPr>
                  <p:nvPr/>
                </p:nvSpPr>
                <p:spPr bwMode="auto">
                  <a:xfrm flipV="1">
                    <a:off x="2592" y="3704"/>
                    <a:ext cx="232" cy="18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50" name="Line 328"/>
                  <p:cNvSpPr>
                    <a:spLocks noChangeShapeType="1"/>
                  </p:cNvSpPr>
                  <p:nvPr/>
                </p:nvSpPr>
                <p:spPr bwMode="auto">
                  <a:xfrm flipH="1" flipV="1">
                    <a:off x="2936" y="3704"/>
                    <a:ext cx="232" cy="18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grpSp>
            <p:sp>
              <p:nvSpPr>
                <p:cNvPr id="346" name="Line 329"/>
                <p:cNvSpPr>
                  <a:spLocks noChangeShapeType="1"/>
                </p:cNvSpPr>
                <p:nvPr/>
              </p:nvSpPr>
              <p:spPr bwMode="auto">
                <a:xfrm>
                  <a:off x="2736" y="3648"/>
                  <a:ext cx="42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grpSp>
          <p:grpSp>
            <p:nvGrpSpPr>
              <p:cNvPr id="331" name="Group 330"/>
              <p:cNvGrpSpPr>
                <a:grpSpLocks/>
              </p:cNvGrpSpPr>
              <p:nvPr/>
            </p:nvGrpSpPr>
            <p:grpSpPr bwMode="auto">
              <a:xfrm>
                <a:off x="2976" y="3792"/>
                <a:ext cx="432" cy="240"/>
                <a:chOff x="2736" y="3648"/>
                <a:chExt cx="432" cy="240"/>
              </a:xfrm>
            </p:grpSpPr>
            <p:grpSp>
              <p:nvGrpSpPr>
                <p:cNvPr id="339" name="Group 331"/>
                <p:cNvGrpSpPr>
                  <a:grpSpLocks/>
                </p:cNvGrpSpPr>
                <p:nvPr/>
              </p:nvGrpSpPr>
              <p:grpSpPr bwMode="auto">
                <a:xfrm>
                  <a:off x="2736" y="3648"/>
                  <a:ext cx="432" cy="240"/>
                  <a:chOff x="2592" y="3504"/>
                  <a:chExt cx="576" cy="384"/>
                </a:xfrm>
              </p:grpSpPr>
              <p:sp>
                <p:nvSpPr>
                  <p:cNvPr id="341" name="Rectangle 332"/>
                  <p:cNvSpPr>
                    <a:spLocks noChangeArrowheads="1"/>
                  </p:cNvSpPr>
                  <p:nvPr/>
                </p:nvSpPr>
                <p:spPr bwMode="auto">
                  <a:xfrm>
                    <a:off x="2592" y="3504"/>
                    <a:ext cx="576" cy="384"/>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en-US" sz="900" b="1">
                      <a:latin typeface="微软雅黑" pitchFamily="34" charset="-122"/>
                      <a:ea typeface="微软雅黑" pitchFamily="34" charset="-122"/>
                    </a:endParaRPr>
                  </a:p>
                </p:txBody>
              </p:sp>
              <p:sp>
                <p:nvSpPr>
                  <p:cNvPr id="342" name="Freeform 333"/>
                  <p:cNvSpPr>
                    <a:spLocks/>
                  </p:cNvSpPr>
                  <p:nvPr/>
                </p:nvSpPr>
                <p:spPr bwMode="auto">
                  <a:xfrm>
                    <a:off x="2592" y="3504"/>
                    <a:ext cx="576" cy="240"/>
                  </a:xfrm>
                  <a:custGeom>
                    <a:avLst/>
                    <a:gdLst>
                      <a:gd name="T0" fmla="*/ 0 w 576"/>
                      <a:gd name="T1" fmla="*/ 0 h 240"/>
                      <a:gd name="T2" fmla="*/ 288 w 576"/>
                      <a:gd name="T3" fmla="*/ 240 h 240"/>
                      <a:gd name="T4" fmla="*/ 576 w 576"/>
                      <a:gd name="T5" fmla="*/ 0 h 240"/>
                      <a:gd name="T6" fmla="*/ 0 60000 65536"/>
                      <a:gd name="T7" fmla="*/ 0 60000 65536"/>
                      <a:gd name="T8" fmla="*/ 0 60000 65536"/>
                    </a:gdLst>
                    <a:ahLst/>
                    <a:cxnLst>
                      <a:cxn ang="T6">
                        <a:pos x="T0" y="T1"/>
                      </a:cxn>
                      <a:cxn ang="T7">
                        <a:pos x="T2" y="T3"/>
                      </a:cxn>
                      <a:cxn ang="T8">
                        <a:pos x="T4" y="T5"/>
                      </a:cxn>
                    </a:cxnLst>
                    <a:rect l="0" t="0" r="r" b="b"/>
                    <a:pathLst>
                      <a:path w="576" h="240">
                        <a:moveTo>
                          <a:pt x="0" y="0"/>
                        </a:moveTo>
                        <a:lnTo>
                          <a:pt x="288" y="240"/>
                        </a:lnTo>
                        <a:lnTo>
                          <a:pt x="576" y="0"/>
                        </a:lnTo>
                      </a:path>
                    </a:pathLst>
                  </a:custGeom>
                  <a:solidFill>
                    <a:srgbClr val="FFFF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43" name="Line 334"/>
                  <p:cNvSpPr>
                    <a:spLocks noChangeShapeType="1"/>
                  </p:cNvSpPr>
                  <p:nvPr/>
                </p:nvSpPr>
                <p:spPr bwMode="auto">
                  <a:xfrm flipV="1">
                    <a:off x="2592" y="3704"/>
                    <a:ext cx="232" cy="18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44" name="Line 335"/>
                  <p:cNvSpPr>
                    <a:spLocks noChangeShapeType="1"/>
                  </p:cNvSpPr>
                  <p:nvPr/>
                </p:nvSpPr>
                <p:spPr bwMode="auto">
                  <a:xfrm flipH="1" flipV="1">
                    <a:off x="2936" y="3704"/>
                    <a:ext cx="232" cy="18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grpSp>
            <p:sp>
              <p:nvSpPr>
                <p:cNvPr id="340" name="Line 336"/>
                <p:cNvSpPr>
                  <a:spLocks noChangeShapeType="1"/>
                </p:cNvSpPr>
                <p:nvPr/>
              </p:nvSpPr>
              <p:spPr bwMode="auto">
                <a:xfrm>
                  <a:off x="2736" y="3648"/>
                  <a:ext cx="42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grpSp>
          <p:grpSp>
            <p:nvGrpSpPr>
              <p:cNvPr id="332" name="Group 337"/>
              <p:cNvGrpSpPr>
                <a:grpSpLocks/>
              </p:cNvGrpSpPr>
              <p:nvPr/>
            </p:nvGrpSpPr>
            <p:grpSpPr bwMode="auto">
              <a:xfrm>
                <a:off x="2928" y="3840"/>
                <a:ext cx="432" cy="240"/>
                <a:chOff x="2736" y="3648"/>
                <a:chExt cx="432" cy="240"/>
              </a:xfrm>
            </p:grpSpPr>
            <p:grpSp>
              <p:nvGrpSpPr>
                <p:cNvPr id="333" name="Group 338"/>
                <p:cNvGrpSpPr>
                  <a:grpSpLocks/>
                </p:cNvGrpSpPr>
                <p:nvPr/>
              </p:nvGrpSpPr>
              <p:grpSpPr bwMode="auto">
                <a:xfrm>
                  <a:off x="2736" y="3648"/>
                  <a:ext cx="432" cy="240"/>
                  <a:chOff x="2592" y="3504"/>
                  <a:chExt cx="576" cy="384"/>
                </a:xfrm>
              </p:grpSpPr>
              <p:sp>
                <p:nvSpPr>
                  <p:cNvPr id="335" name="Rectangle 339"/>
                  <p:cNvSpPr>
                    <a:spLocks noChangeArrowheads="1"/>
                  </p:cNvSpPr>
                  <p:nvPr/>
                </p:nvSpPr>
                <p:spPr bwMode="auto">
                  <a:xfrm>
                    <a:off x="2592" y="3504"/>
                    <a:ext cx="576" cy="384"/>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en-US" sz="900" b="1">
                      <a:latin typeface="微软雅黑" pitchFamily="34" charset="-122"/>
                      <a:ea typeface="微软雅黑" pitchFamily="34" charset="-122"/>
                    </a:endParaRPr>
                  </a:p>
                </p:txBody>
              </p:sp>
              <p:sp>
                <p:nvSpPr>
                  <p:cNvPr id="336" name="Freeform 340"/>
                  <p:cNvSpPr>
                    <a:spLocks/>
                  </p:cNvSpPr>
                  <p:nvPr/>
                </p:nvSpPr>
                <p:spPr bwMode="auto">
                  <a:xfrm>
                    <a:off x="2592" y="3504"/>
                    <a:ext cx="576" cy="240"/>
                  </a:xfrm>
                  <a:custGeom>
                    <a:avLst/>
                    <a:gdLst>
                      <a:gd name="T0" fmla="*/ 0 w 576"/>
                      <a:gd name="T1" fmla="*/ 0 h 240"/>
                      <a:gd name="T2" fmla="*/ 288 w 576"/>
                      <a:gd name="T3" fmla="*/ 240 h 240"/>
                      <a:gd name="T4" fmla="*/ 576 w 576"/>
                      <a:gd name="T5" fmla="*/ 0 h 240"/>
                      <a:gd name="T6" fmla="*/ 0 60000 65536"/>
                      <a:gd name="T7" fmla="*/ 0 60000 65536"/>
                      <a:gd name="T8" fmla="*/ 0 60000 65536"/>
                    </a:gdLst>
                    <a:ahLst/>
                    <a:cxnLst>
                      <a:cxn ang="T6">
                        <a:pos x="T0" y="T1"/>
                      </a:cxn>
                      <a:cxn ang="T7">
                        <a:pos x="T2" y="T3"/>
                      </a:cxn>
                      <a:cxn ang="T8">
                        <a:pos x="T4" y="T5"/>
                      </a:cxn>
                    </a:cxnLst>
                    <a:rect l="0" t="0" r="r" b="b"/>
                    <a:pathLst>
                      <a:path w="576" h="240">
                        <a:moveTo>
                          <a:pt x="0" y="0"/>
                        </a:moveTo>
                        <a:lnTo>
                          <a:pt x="288" y="240"/>
                        </a:lnTo>
                        <a:lnTo>
                          <a:pt x="576" y="0"/>
                        </a:lnTo>
                      </a:path>
                    </a:pathLst>
                  </a:custGeom>
                  <a:solidFill>
                    <a:srgbClr val="FFFF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37" name="Line 341"/>
                  <p:cNvSpPr>
                    <a:spLocks noChangeShapeType="1"/>
                  </p:cNvSpPr>
                  <p:nvPr/>
                </p:nvSpPr>
                <p:spPr bwMode="auto">
                  <a:xfrm flipV="1">
                    <a:off x="2592" y="3704"/>
                    <a:ext cx="232" cy="18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38" name="Line 342"/>
                  <p:cNvSpPr>
                    <a:spLocks noChangeShapeType="1"/>
                  </p:cNvSpPr>
                  <p:nvPr/>
                </p:nvSpPr>
                <p:spPr bwMode="auto">
                  <a:xfrm flipH="1" flipV="1">
                    <a:off x="2936" y="3704"/>
                    <a:ext cx="232" cy="18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grpSp>
            <p:sp>
              <p:nvSpPr>
                <p:cNvPr id="334" name="Line 343"/>
                <p:cNvSpPr>
                  <a:spLocks noChangeShapeType="1"/>
                </p:cNvSpPr>
                <p:nvPr/>
              </p:nvSpPr>
              <p:spPr bwMode="auto">
                <a:xfrm>
                  <a:off x="2736" y="3648"/>
                  <a:ext cx="42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grpSp>
        </p:grpSp>
      </p:grpSp>
      <p:sp>
        <p:nvSpPr>
          <p:cNvPr id="351" name="Freeform 344"/>
          <p:cNvSpPr>
            <a:spLocks/>
          </p:cNvSpPr>
          <p:nvPr/>
        </p:nvSpPr>
        <p:spPr bwMode="auto">
          <a:xfrm>
            <a:off x="2220201" y="3246306"/>
            <a:ext cx="785167" cy="290837"/>
          </a:xfrm>
          <a:custGeom>
            <a:avLst/>
            <a:gdLst>
              <a:gd name="T0" fmla="*/ 0 w 780"/>
              <a:gd name="T1" fmla="*/ 2147483646 h 313"/>
              <a:gd name="T2" fmla="*/ 2147483646 w 780"/>
              <a:gd name="T3" fmla="*/ 2147483646 h 313"/>
              <a:gd name="T4" fmla="*/ 2147483646 w 780"/>
              <a:gd name="T5" fmla="*/ 2147483646 h 313"/>
              <a:gd name="T6" fmla="*/ 2147483646 w 780"/>
              <a:gd name="T7" fmla="*/ 2147483646 h 313"/>
              <a:gd name="T8" fmla="*/ 2147483646 w 780"/>
              <a:gd name="T9" fmla="*/ 2147483646 h 313"/>
              <a:gd name="T10" fmla="*/ 2147483646 w 780"/>
              <a:gd name="T11" fmla="*/ 2147483646 h 31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780" h="313">
                <a:moveTo>
                  <a:pt x="0" y="99"/>
                </a:moveTo>
                <a:cubicBezTo>
                  <a:pt x="38" y="85"/>
                  <a:pt x="154" y="26"/>
                  <a:pt x="228" y="13"/>
                </a:cubicBezTo>
                <a:cubicBezTo>
                  <a:pt x="302" y="0"/>
                  <a:pt x="385" y="10"/>
                  <a:pt x="444" y="19"/>
                </a:cubicBezTo>
                <a:cubicBezTo>
                  <a:pt x="503" y="28"/>
                  <a:pt x="534" y="34"/>
                  <a:pt x="582" y="67"/>
                </a:cubicBezTo>
                <a:cubicBezTo>
                  <a:pt x="630" y="100"/>
                  <a:pt x="699" y="176"/>
                  <a:pt x="732" y="217"/>
                </a:cubicBezTo>
                <a:cubicBezTo>
                  <a:pt x="765" y="258"/>
                  <a:pt x="768" y="289"/>
                  <a:pt x="780" y="313"/>
                </a:cubicBezTo>
              </a:path>
            </a:pathLst>
          </a:custGeom>
          <a:noFill/>
          <a:ln w="38100" cap="flat" cmpd="sng">
            <a:solidFill>
              <a:srgbClr val="FF00FF"/>
            </a:solidFill>
            <a:prstDash val="solid"/>
            <a:round/>
            <a:headEnd type="none" w="med" len="me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52" name="Freeform 345"/>
          <p:cNvSpPr>
            <a:spLocks/>
          </p:cNvSpPr>
          <p:nvPr/>
        </p:nvSpPr>
        <p:spPr bwMode="auto">
          <a:xfrm>
            <a:off x="3198639" y="2894141"/>
            <a:ext cx="2829619" cy="598399"/>
          </a:xfrm>
          <a:custGeom>
            <a:avLst/>
            <a:gdLst>
              <a:gd name="T0" fmla="*/ 0 w 2811"/>
              <a:gd name="T1" fmla="*/ 2147483646 h 644"/>
              <a:gd name="T2" fmla="*/ 2147483646 w 2811"/>
              <a:gd name="T3" fmla="*/ 2147483646 h 644"/>
              <a:gd name="T4" fmla="*/ 2147483646 w 2811"/>
              <a:gd name="T5" fmla="*/ 2147483646 h 644"/>
              <a:gd name="T6" fmla="*/ 2147483646 w 2811"/>
              <a:gd name="T7" fmla="*/ 2147483646 h 644"/>
              <a:gd name="T8" fmla="*/ 2147483646 w 2811"/>
              <a:gd name="T9" fmla="*/ 2147483646 h 644"/>
              <a:gd name="T10" fmla="*/ 2147483646 w 2811"/>
              <a:gd name="T11" fmla="*/ 2147483646 h 644"/>
              <a:gd name="T12" fmla="*/ 2147483646 w 2811"/>
              <a:gd name="T13" fmla="*/ 2147483646 h 64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811" h="644">
                <a:moveTo>
                  <a:pt x="0" y="644"/>
                </a:moveTo>
                <a:cubicBezTo>
                  <a:pt x="81" y="585"/>
                  <a:pt x="354" y="376"/>
                  <a:pt x="488" y="292"/>
                </a:cubicBezTo>
                <a:cubicBezTo>
                  <a:pt x="622" y="208"/>
                  <a:pt x="688" y="181"/>
                  <a:pt x="807" y="137"/>
                </a:cubicBezTo>
                <a:cubicBezTo>
                  <a:pt x="926" y="93"/>
                  <a:pt x="1051" y="49"/>
                  <a:pt x="1200" y="28"/>
                </a:cubicBezTo>
                <a:cubicBezTo>
                  <a:pt x="1349" y="7"/>
                  <a:pt x="1533" y="0"/>
                  <a:pt x="1704" y="12"/>
                </a:cubicBezTo>
                <a:cubicBezTo>
                  <a:pt x="1875" y="24"/>
                  <a:pt x="2042" y="45"/>
                  <a:pt x="2226" y="98"/>
                </a:cubicBezTo>
                <a:cubicBezTo>
                  <a:pt x="2410" y="151"/>
                  <a:pt x="2689" y="281"/>
                  <a:pt x="2811" y="329"/>
                </a:cubicBezTo>
              </a:path>
            </a:pathLst>
          </a:custGeom>
          <a:noFill/>
          <a:ln w="38100" cap="flat" cmpd="sng">
            <a:solidFill>
              <a:srgbClr val="FF00FF"/>
            </a:solidFill>
            <a:prstDash val="solid"/>
            <a:round/>
            <a:headEnd type="none" w="med" len="me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53" name="Freeform 346"/>
          <p:cNvSpPr>
            <a:spLocks/>
          </p:cNvSpPr>
          <p:nvPr/>
        </p:nvSpPr>
        <p:spPr bwMode="auto">
          <a:xfrm>
            <a:off x="6090669" y="3066042"/>
            <a:ext cx="731815" cy="203493"/>
          </a:xfrm>
          <a:custGeom>
            <a:avLst/>
            <a:gdLst>
              <a:gd name="T0" fmla="*/ 0 w 727"/>
              <a:gd name="T1" fmla="*/ 2147483646 h 219"/>
              <a:gd name="T2" fmla="*/ 2147483646 w 727"/>
              <a:gd name="T3" fmla="*/ 2147483646 h 219"/>
              <a:gd name="T4" fmla="*/ 2147483646 w 727"/>
              <a:gd name="T5" fmla="*/ 2147483646 h 219"/>
              <a:gd name="T6" fmla="*/ 2147483646 w 727"/>
              <a:gd name="T7" fmla="*/ 2147483646 h 219"/>
              <a:gd name="T8" fmla="*/ 2147483646 w 727"/>
              <a:gd name="T9" fmla="*/ 2147483646 h 219"/>
              <a:gd name="T10" fmla="*/ 2147483646 w 727"/>
              <a:gd name="T11" fmla="*/ 2147483646 h 219"/>
              <a:gd name="T12" fmla="*/ 2147483646 w 727"/>
              <a:gd name="T13" fmla="*/ 2147483646 h 21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27" h="219">
                <a:moveTo>
                  <a:pt x="0" y="129"/>
                </a:moveTo>
                <a:cubicBezTo>
                  <a:pt x="24" y="114"/>
                  <a:pt x="107" y="58"/>
                  <a:pt x="145" y="38"/>
                </a:cubicBezTo>
                <a:cubicBezTo>
                  <a:pt x="183" y="18"/>
                  <a:pt x="202" y="15"/>
                  <a:pt x="229" y="9"/>
                </a:cubicBezTo>
                <a:cubicBezTo>
                  <a:pt x="256" y="3"/>
                  <a:pt x="282" y="3"/>
                  <a:pt x="307" y="3"/>
                </a:cubicBezTo>
                <a:cubicBezTo>
                  <a:pt x="332" y="3"/>
                  <a:pt x="353" y="0"/>
                  <a:pt x="382" y="6"/>
                </a:cubicBezTo>
                <a:cubicBezTo>
                  <a:pt x="411" y="12"/>
                  <a:pt x="423" y="3"/>
                  <a:pt x="481" y="39"/>
                </a:cubicBezTo>
                <a:cubicBezTo>
                  <a:pt x="539" y="75"/>
                  <a:pt x="676" y="182"/>
                  <a:pt x="727" y="219"/>
                </a:cubicBezTo>
              </a:path>
            </a:pathLst>
          </a:custGeom>
          <a:noFill/>
          <a:ln w="38100" cap="flat" cmpd="sng">
            <a:solidFill>
              <a:srgbClr val="FF00FF"/>
            </a:solidFill>
            <a:prstDash val="solid"/>
            <a:round/>
            <a:headEnd type="none" w="med" len="me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54" name="Text Box 347"/>
          <p:cNvSpPr txBox="1">
            <a:spLocks noChangeArrowheads="1"/>
          </p:cNvSpPr>
          <p:nvPr/>
        </p:nvSpPr>
        <p:spPr bwMode="auto">
          <a:xfrm>
            <a:off x="4433698" y="2706445"/>
            <a:ext cx="519694"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900" b="1" dirty="0">
                <a:solidFill>
                  <a:srgbClr val="0000FF"/>
                </a:solidFill>
                <a:latin typeface="微软雅黑" pitchFamily="34" charset="-122"/>
                <a:ea typeface="微软雅黑" pitchFamily="34" charset="-122"/>
              </a:rPr>
              <a:t>SMTP</a:t>
            </a:r>
          </a:p>
        </p:txBody>
      </p:sp>
      <p:sp>
        <p:nvSpPr>
          <p:cNvPr id="355" name="Text Box 348"/>
          <p:cNvSpPr txBox="1">
            <a:spLocks noChangeArrowheads="1"/>
          </p:cNvSpPr>
          <p:nvPr/>
        </p:nvSpPr>
        <p:spPr bwMode="auto">
          <a:xfrm>
            <a:off x="2345023" y="3039095"/>
            <a:ext cx="519694"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900" b="1">
                <a:solidFill>
                  <a:srgbClr val="0000FF"/>
                </a:solidFill>
                <a:latin typeface="微软雅黑" pitchFamily="34" charset="-122"/>
                <a:ea typeface="微软雅黑" pitchFamily="34" charset="-122"/>
              </a:rPr>
              <a:t>SMTP</a:t>
            </a:r>
          </a:p>
        </p:txBody>
      </p:sp>
      <p:sp>
        <p:nvSpPr>
          <p:cNvPr id="356" name="Text Box 349"/>
          <p:cNvSpPr txBox="1">
            <a:spLocks noChangeArrowheads="1"/>
          </p:cNvSpPr>
          <p:nvPr/>
        </p:nvSpPr>
        <p:spPr bwMode="auto">
          <a:xfrm>
            <a:off x="6197371" y="2837124"/>
            <a:ext cx="500458"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900" b="1" dirty="0">
                <a:solidFill>
                  <a:srgbClr val="0000FF"/>
                </a:solidFill>
                <a:latin typeface="微软雅黑" pitchFamily="34" charset="-122"/>
                <a:ea typeface="微软雅黑" pitchFamily="34" charset="-122"/>
              </a:rPr>
              <a:t>POP3</a:t>
            </a:r>
          </a:p>
        </p:txBody>
      </p:sp>
      <p:sp>
        <p:nvSpPr>
          <p:cNvPr id="357" name="Text Box 350"/>
          <p:cNvSpPr txBox="1">
            <a:spLocks noChangeArrowheads="1"/>
          </p:cNvSpPr>
          <p:nvPr/>
        </p:nvSpPr>
        <p:spPr bwMode="auto">
          <a:xfrm>
            <a:off x="3246958" y="3985011"/>
            <a:ext cx="76174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900" b="1">
                <a:latin typeface="微软雅黑" pitchFamily="34" charset="-122"/>
                <a:ea typeface="微软雅黑" pitchFamily="34" charset="-122"/>
              </a:rPr>
              <a:t>   </a:t>
            </a:r>
            <a:r>
              <a:rPr kumimoji="1" lang="zh-CN" altLang="en-US" sz="900" b="1">
                <a:latin typeface="微软雅黑" pitchFamily="34" charset="-122"/>
                <a:ea typeface="微软雅黑" pitchFamily="34" charset="-122"/>
              </a:rPr>
              <a:t>发送方</a:t>
            </a:r>
          </a:p>
          <a:p>
            <a:pPr algn="ctr" eaLnBrk="1" hangingPunct="1"/>
            <a:r>
              <a:rPr kumimoji="1" lang="zh-CN" altLang="en-US" sz="900" b="1">
                <a:latin typeface="微软雅黑" pitchFamily="34" charset="-122"/>
                <a:ea typeface="微软雅黑" pitchFamily="34" charset="-122"/>
              </a:rPr>
              <a:t>邮件服务器</a:t>
            </a:r>
          </a:p>
        </p:txBody>
      </p:sp>
      <p:sp>
        <p:nvSpPr>
          <p:cNvPr id="358" name="Line 351"/>
          <p:cNvSpPr>
            <a:spLocks noChangeShapeType="1"/>
          </p:cNvSpPr>
          <p:nvPr/>
        </p:nvSpPr>
        <p:spPr bwMode="auto">
          <a:xfrm flipH="1" flipV="1">
            <a:off x="6849663" y="3237012"/>
            <a:ext cx="85563" cy="676451"/>
          </a:xfrm>
          <a:prstGeom prst="line">
            <a:avLst/>
          </a:prstGeom>
          <a:noFill/>
          <a:ln w="1270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59" name="Line 352"/>
          <p:cNvSpPr>
            <a:spLocks noChangeShapeType="1"/>
          </p:cNvSpPr>
          <p:nvPr/>
        </p:nvSpPr>
        <p:spPr bwMode="auto">
          <a:xfrm flipV="1">
            <a:off x="2715460" y="3626344"/>
            <a:ext cx="386543" cy="356809"/>
          </a:xfrm>
          <a:prstGeom prst="line">
            <a:avLst/>
          </a:prstGeom>
          <a:noFill/>
          <a:ln w="1270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60" name="Line 353"/>
          <p:cNvSpPr>
            <a:spLocks noChangeShapeType="1"/>
          </p:cNvSpPr>
          <p:nvPr/>
        </p:nvSpPr>
        <p:spPr bwMode="auto">
          <a:xfrm flipV="1">
            <a:off x="2119539" y="3348516"/>
            <a:ext cx="109722" cy="512914"/>
          </a:xfrm>
          <a:prstGeom prst="line">
            <a:avLst/>
          </a:prstGeom>
          <a:noFill/>
          <a:ln w="1270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61" name="Text Box 354"/>
          <p:cNvSpPr txBox="1">
            <a:spLocks noChangeArrowheads="1"/>
          </p:cNvSpPr>
          <p:nvPr/>
        </p:nvSpPr>
        <p:spPr bwMode="auto">
          <a:xfrm>
            <a:off x="1797420" y="3857238"/>
            <a:ext cx="646331"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900" b="1" dirty="0">
                <a:latin typeface="微软雅黑" pitchFamily="34" charset="-122"/>
                <a:ea typeface="微软雅黑" pitchFamily="34" charset="-122"/>
              </a:rPr>
              <a:t>用户代理</a:t>
            </a:r>
          </a:p>
        </p:txBody>
      </p:sp>
      <p:sp>
        <p:nvSpPr>
          <p:cNvPr id="362" name="Text Box 355"/>
          <p:cNvSpPr txBox="1">
            <a:spLocks noChangeArrowheads="1"/>
          </p:cNvSpPr>
          <p:nvPr/>
        </p:nvSpPr>
        <p:spPr bwMode="auto">
          <a:xfrm>
            <a:off x="5421264" y="2629322"/>
            <a:ext cx="646331" cy="23083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900" b="1">
                <a:latin typeface="微软雅黑" pitchFamily="34" charset="-122"/>
                <a:ea typeface="微软雅黑" pitchFamily="34" charset="-122"/>
              </a:rPr>
              <a:t>用户邮箱</a:t>
            </a:r>
          </a:p>
        </p:txBody>
      </p:sp>
      <p:sp>
        <p:nvSpPr>
          <p:cNvPr id="363" name="Line 356"/>
          <p:cNvSpPr>
            <a:spLocks noChangeShapeType="1"/>
          </p:cNvSpPr>
          <p:nvPr/>
        </p:nvSpPr>
        <p:spPr bwMode="auto">
          <a:xfrm rot="10800000" flipH="1" flipV="1">
            <a:off x="5759489" y="2823523"/>
            <a:ext cx="278835" cy="260174"/>
          </a:xfrm>
          <a:prstGeom prst="line">
            <a:avLst/>
          </a:prstGeom>
          <a:noFill/>
          <a:ln w="1270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64" name="Text Box 357"/>
          <p:cNvSpPr txBox="1">
            <a:spLocks noChangeArrowheads="1"/>
          </p:cNvSpPr>
          <p:nvPr/>
        </p:nvSpPr>
        <p:spPr bwMode="auto">
          <a:xfrm>
            <a:off x="6898987" y="2807727"/>
            <a:ext cx="530915"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900" b="1">
                <a:latin typeface="微软雅黑" pitchFamily="34" charset="-122"/>
                <a:ea typeface="微软雅黑" pitchFamily="34" charset="-122"/>
              </a:rPr>
              <a:t>接收方</a:t>
            </a:r>
          </a:p>
        </p:txBody>
      </p:sp>
      <p:sp>
        <p:nvSpPr>
          <p:cNvPr id="365" name="Line 358"/>
          <p:cNvSpPr>
            <a:spLocks noChangeShapeType="1"/>
          </p:cNvSpPr>
          <p:nvPr/>
        </p:nvSpPr>
        <p:spPr bwMode="auto">
          <a:xfrm flipV="1">
            <a:off x="5517900" y="3779661"/>
            <a:ext cx="377484" cy="236015"/>
          </a:xfrm>
          <a:prstGeom prst="line">
            <a:avLst/>
          </a:prstGeom>
          <a:noFill/>
          <a:ln w="1270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66" name="Line 359"/>
          <p:cNvSpPr>
            <a:spLocks noChangeShapeType="1"/>
          </p:cNvSpPr>
          <p:nvPr/>
        </p:nvSpPr>
        <p:spPr bwMode="auto">
          <a:xfrm flipH="1" flipV="1">
            <a:off x="3295275" y="3804749"/>
            <a:ext cx="277828" cy="217431"/>
          </a:xfrm>
          <a:prstGeom prst="line">
            <a:avLst/>
          </a:prstGeom>
          <a:noFill/>
          <a:ln w="1270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67" name="Text Box 375"/>
          <p:cNvSpPr txBox="1">
            <a:spLocks noChangeArrowheads="1"/>
          </p:cNvSpPr>
          <p:nvPr/>
        </p:nvSpPr>
        <p:spPr bwMode="auto">
          <a:xfrm>
            <a:off x="2238321" y="2882062"/>
            <a:ext cx="736099"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900" b="1" dirty="0">
                <a:solidFill>
                  <a:srgbClr val="0000FF"/>
                </a:solidFill>
                <a:latin typeface="微软雅黑" pitchFamily="34" charset="-122"/>
                <a:ea typeface="微软雅黑" pitchFamily="34" charset="-122"/>
              </a:rPr>
              <a:t>(</a:t>
            </a:r>
            <a:r>
              <a:rPr kumimoji="1" lang="zh-CN" altLang="en-US" sz="900" b="1" dirty="0">
                <a:solidFill>
                  <a:srgbClr val="0000FF"/>
                </a:solidFill>
                <a:latin typeface="微软雅黑" pitchFamily="34" charset="-122"/>
                <a:ea typeface="微软雅黑" pitchFamily="34" charset="-122"/>
              </a:rPr>
              <a:t>发送邮件</a:t>
            </a:r>
            <a:r>
              <a:rPr kumimoji="1" lang="en-US" altLang="zh-CN" sz="900" b="1" dirty="0">
                <a:solidFill>
                  <a:srgbClr val="0000FF"/>
                </a:solidFill>
                <a:latin typeface="微软雅黑" pitchFamily="34" charset="-122"/>
                <a:ea typeface="微软雅黑" pitchFamily="34" charset="-122"/>
              </a:rPr>
              <a:t>)</a:t>
            </a:r>
          </a:p>
        </p:txBody>
      </p:sp>
      <p:sp>
        <p:nvSpPr>
          <p:cNvPr id="368" name="Text Box 376"/>
          <p:cNvSpPr txBox="1">
            <a:spLocks noChangeArrowheads="1"/>
          </p:cNvSpPr>
          <p:nvPr/>
        </p:nvSpPr>
        <p:spPr bwMode="auto">
          <a:xfrm>
            <a:off x="4248816" y="2543481"/>
            <a:ext cx="877163"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900" b="1" dirty="0">
                <a:solidFill>
                  <a:srgbClr val="0000FF"/>
                </a:solidFill>
                <a:latin typeface="微软雅黑" pitchFamily="34" charset="-122"/>
                <a:ea typeface="微软雅黑" pitchFamily="34" charset="-122"/>
              </a:rPr>
              <a:t>（发送邮件）</a:t>
            </a:r>
          </a:p>
        </p:txBody>
      </p:sp>
      <p:sp>
        <p:nvSpPr>
          <p:cNvPr id="369" name="Text Box 379"/>
          <p:cNvSpPr txBox="1">
            <a:spLocks noChangeArrowheads="1"/>
          </p:cNvSpPr>
          <p:nvPr/>
        </p:nvSpPr>
        <p:spPr bwMode="auto">
          <a:xfrm>
            <a:off x="6083622" y="2692507"/>
            <a:ext cx="736099"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900" b="1">
                <a:solidFill>
                  <a:srgbClr val="0000FF"/>
                </a:solidFill>
                <a:latin typeface="微软雅黑" pitchFamily="34" charset="-122"/>
                <a:ea typeface="微软雅黑" pitchFamily="34" charset="-122"/>
              </a:rPr>
              <a:t>(</a:t>
            </a:r>
            <a:r>
              <a:rPr kumimoji="1" lang="zh-CN" altLang="en-US" sz="900" b="1">
                <a:solidFill>
                  <a:srgbClr val="0000FF"/>
                </a:solidFill>
                <a:latin typeface="微软雅黑" pitchFamily="34" charset="-122"/>
                <a:ea typeface="微软雅黑" pitchFamily="34" charset="-122"/>
              </a:rPr>
              <a:t>读取邮件</a:t>
            </a:r>
            <a:r>
              <a:rPr kumimoji="1" lang="en-US" altLang="zh-CN" sz="900" b="1">
                <a:solidFill>
                  <a:srgbClr val="0000FF"/>
                </a:solidFill>
                <a:latin typeface="微软雅黑" pitchFamily="34" charset="-122"/>
                <a:ea typeface="微软雅黑" pitchFamily="34" charset="-122"/>
              </a:rPr>
              <a:t>)</a:t>
            </a:r>
          </a:p>
        </p:txBody>
      </p:sp>
      <p:sp>
        <p:nvSpPr>
          <p:cNvPr id="370" name="Text Box 384"/>
          <p:cNvSpPr txBox="1">
            <a:spLocks noChangeArrowheads="1"/>
          </p:cNvSpPr>
          <p:nvPr/>
        </p:nvSpPr>
        <p:spPr bwMode="auto">
          <a:xfrm>
            <a:off x="4364242" y="3348853"/>
            <a:ext cx="530915"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900" b="1" dirty="0">
                <a:latin typeface="微软雅黑" pitchFamily="34" charset="-122"/>
                <a:ea typeface="微软雅黑" pitchFamily="34" charset="-122"/>
              </a:rPr>
              <a:t>互联网</a:t>
            </a:r>
          </a:p>
        </p:txBody>
      </p:sp>
      <p:sp>
        <p:nvSpPr>
          <p:cNvPr id="371" name="Rectangle 385"/>
          <p:cNvSpPr>
            <a:spLocks noChangeArrowheads="1"/>
          </p:cNvSpPr>
          <p:nvPr/>
        </p:nvSpPr>
        <p:spPr bwMode="auto">
          <a:xfrm>
            <a:off x="6814430" y="1462893"/>
            <a:ext cx="547603" cy="1011889"/>
          </a:xfrm>
          <a:prstGeom prst="rect">
            <a:avLst/>
          </a:prstGeom>
          <a:solidFill>
            <a:srgbClr val="00FFCC"/>
          </a:solidFill>
          <a:ln w="9525" algn="ctr">
            <a:solidFill>
              <a:schemeClr val="tx1"/>
            </a:solidFill>
            <a:miter lim="800000"/>
            <a:headEnd/>
            <a:tailEnd/>
          </a:ln>
          <a:effectLst/>
        </p:spPr>
        <p:txBody>
          <a:bodyPr wrap="none" anchor="ctr"/>
          <a:lstStyle/>
          <a:p>
            <a:pPr algn="ctr" eaLnBrk="1" hangingPunct="1"/>
            <a:endParaRPr lang="zh-CN" altLang="en-US" sz="900" b="1">
              <a:latin typeface="微软雅黑" pitchFamily="34" charset="-122"/>
              <a:ea typeface="微软雅黑" pitchFamily="34" charset="-122"/>
            </a:endParaRPr>
          </a:p>
        </p:txBody>
      </p:sp>
      <p:sp>
        <p:nvSpPr>
          <p:cNvPr id="372" name="Rectangle 386"/>
          <p:cNvSpPr>
            <a:spLocks noChangeArrowheads="1"/>
          </p:cNvSpPr>
          <p:nvPr/>
        </p:nvSpPr>
        <p:spPr bwMode="auto">
          <a:xfrm>
            <a:off x="2842294" y="1456388"/>
            <a:ext cx="547603" cy="1018393"/>
          </a:xfrm>
          <a:prstGeom prst="rect">
            <a:avLst/>
          </a:prstGeom>
          <a:solidFill>
            <a:srgbClr val="0000FF"/>
          </a:solidFill>
          <a:ln w="12700" algn="ctr">
            <a:solidFill>
              <a:schemeClr val="tx1"/>
            </a:solidFill>
            <a:miter lim="800000"/>
            <a:headEnd/>
            <a:tailEnd/>
          </a:ln>
          <a:effectLst/>
        </p:spPr>
        <p:txBody>
          <a:bodyPr wrap="none" anchor="ctr"/>
          <a:lstStyle/>
          <a:p>
            <a:pPr algn="ctr" eaLnBrk="1" hangingPunct="1"/>
            <a:endParaRPr lang="zh-CN" altLang="en-US" sz="900" b="1">
              <a:latin typeface="微软雅黑" pitchFamily="34" charset="-122"/>
              <a:ea typeface="微软雅黑" pitchFamily="34" charset="-122"/>
            </a:endParaRPr>
          </a:p>
        </p:txBody>
      </p:sp>
      <p:sp>
        <p:nvSpPr>
          <p:cNvPr id="373" name="Rectangle 387"/>
          <p:cNvSpPr>
            <a:spLocks noChangeArrowheads="1"/>
          </p:cNvSpPr>
          <p:nvPr/>
        </p:nvSpPr>
        <p:spPr bwMode="auto">
          <a:xfrm>
            <a:off x="1746082" y="1456388"/>
            <a:ext cx="547603" cy="1018393"/>
          </a:xfrm>
          <a:prstGeom prst="rect">
            <a:avLst/>
          </a:prstGeom>
          <a:solidFill>
            <a:srgbClr val="00FFCC"/>
          </a:solidFill>
          <a:ln w="9525">
            <a:solidFill>
              <a:schemeClr val="tx1"/>
            </a:solidFill>
            <a:miter lim="800000"/>
            <a:headEnd/>
            <a:tailEnd/>
          </a:ln>
          <a:effectLst/>
        </p:spPr>
        <p:txBody>
          <a:bodyPr wrap="none" anchor="ctr"/>
          <a:lstStyle/>
          <a:p>
            <a:pPr algn="ctr" eaLnBrk="1" hangingPunct="1"/>
            <a:endParaRPr lang="zh-CN" altLang="en-US" sz="900" b="1">
              <a:latin typeface="微软雅黑" pitchFamily="34" charset="-122"/>
              <a:ea typeface="微软雅黑" pitchFamily="34" charset="-122"/>
            </a:endParaRPr>
          </a:p>
        </p:txBody>
      </p:sp>
      <p:sp>
        <p:nvSpPr>
          <p:cNvPr id="374" name="Line 388"/>
          <p:cNvSpPr>
            <a:spLocks noChangeShapeType="1"/>
          </p:cNvSpPr>
          <p:nvPr/>
        </p:nvSpPr>
        <p:spPr bwMode="auto">
          <a:xfrm>
            <a:off x="2129605" y="1715632"/>
            <a:ext cx="757988" cy="0"/>
          </a:xfrm>
          <a:prstGeom prst="line">
            <a:avLst/>
          </a:prstGeom>
          <a:noFill/>
          <a:ln w="38100">
            <a:solidFill>
              <a:srgbClr val="FF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75" name="Text Box 389"/>
          <p:cNvSpPr txBox="1">
            <a:spLocks noChangeArrowheads="1"/>
          </p:cNvSpPr>
          <p:nvPr/>
        </p:nvSpPr>
        <p:spPr bwMode="auto">
          <a:xfrm>
            <a:off x="2284626" y="1489247"/>
            <a:ext cx="519694"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900" b="1" dirty="0">
                <a:solidFill>
                  <a:srgbClr val="C00000"/>
                </a:solidFill>
                <a:latin typeface="微软雅黑" pitchFamily="34" charset="-122"/>
                <a:ea typeface="微软雅黑" pitchFamily="34" charset="-122"/>
              </a:rPr>
              <a:t>SMTP</a:t>
            </a:r>
          </a:p>
        </p:txBody>
      </p:sp>
      <p:sp>
        <p:nvSpPr>
          <p:cNvPr id="376" name="Text Box 390"/>
          <p:cNvSpPr txBox="1">
            <a:spLocks noChangeArrowheads="1"/>
          </p:cNvSpPr>
          <p:nvPr/>
        </p:nvSpPr>
        <p:spPr bwMode="auto">
          <a:xfrm>
            <a:off x="6257296" y="1488454"/>
            <a:ext cx="500458"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900" b="1" dirty="0">
                <a:solidFill>
                  <a:srgbClr val="C00000"/>
                </a:solidFill>
                <a:latin typeface="微软雅黑" pitchFamily="34" charset="-122"/>
                <a:ea typeface="微软雅黑" pitchFamily="34" charset="-122"/>
              </a:rPr>
              <a:t>POP3</a:t>
            </a:r>
          </a:p>
        </p:txBody>
      </p:sp>
      <p:sp>
        <p:nvSpPr>
          <p:cNvPr id="377" name="Text Box 391"/>
          <p:cNvSpPr txBox="1">
            <a:spLocks noChangeArrowheads="1"/>
          </p:cNvSpPr>
          <p:nvPr/>
        </p:nvSpPr>
        <p:spPr bwMode="auto">
          <a:xfrm>
            <a:off x="2319473" y="1196086"/>
            <a:ext cx="41549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900" b="1" dirty="0">
                <a:solidFill>
                  <a:srgbClr val="0000FF"/>
                </a:solidFill>
                <a:latin typeface="微软雅黑" pitchFamily="34" charset="-122"/>
                <a:ea typeface="微软雅黑" pitchFamily="34" charset="-122"/>
              </a:rPr>
              <a:t>发送</a:t>
            </a:r>
          </a:p>
          <a:p>
            <a:pPr algn="ctr" eaLnBrk="1" hangingPunct="1"/>
            <a:r>
              <a:rPr kumimoji="1" lang="zh-CN" altLang="en-US" sz="900" b="1" dirty="0">
                <a:solidFill>
                  <a:srgbClr val="0000FF"/>
                </a:solidFill>
                <a:latin typeface="微软雅黑" pitchFamily="34" charset="-122"/>
                <a:ea typeface="微软雅黑" pitchFamily="34" charset="-122"/>
              </a:rPr>
              <a:t>邮件</a:t>
            </a:r>
          </a:p>
        </p:txBody>
      </p:sp>
      <p:sp>
        <p:nvSpPr>
          <p:cNvPr id="378" name="Text Box 392"/>
          <p:cNvSpPr txBox="1">
            <a:spLocks noChangeArrowheads="1"/>
          </p:cNvSpPr>
          <p:nvPr/>
        </p:nvSpPr>
        <p:spPr bwMode="auto">
          <a:xfrm>
            <a:off x="4029104" y="1967443"/>
            <a:ext cx="1015021"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900" b="1" dirty="0">
                <a:solidFill>
                  <a:srgbClr val="0000FF"/>
                </a:solidFill>
                <a:latin typeface="微软雅黑" pitchFamily="34" charset="-122"/>
                <a:ea typeface="微软雅黑" pitchFamily="34" charset="-122"/>
              </a:rPr>
              <a:t>发送邮件 </a:t>
            </a:r>
            <a:r>
              <a:rPr kumimoji="1" lang="en-US" altLang="zh-CN" sz="900" b="1" dirty="0">
                <a:solidFill>
                  <a:srgbClr val="C00000"/>
                </a:solidFill>
                <a:latin typeface="微软雅黑" pitchFamily="34" charset="-122"/>
                <a:ea typeface="微软雅黑" pitchFamily="34" charset="-122"/>
              </a:rPr>
              <a:t>SMTP</a:t>
            </a:r>
          </a:p>
        </p:txBody>
      </p:sp>
      <p:sp>
        <p:nvSpPr>
          <p:cNvPr id="379" name="Text Box 393"/>
          <p:cNvSpPr txBox="1">
            <a:spLocks noChangeArrowheads="1"/>
          </p:cNvSpPr>
          <p:nvPr/>
        </p:nvSpPr>
        <p:spPr bwMode="auto">
          <a:xfrm>
            <a:off x="6284273" y="1210153"/>
            <a:ext cx="41549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900" b="1" dirty="0">
                <a:solidFill>
                  <a:srgbClr val="0000FF"/>
                </a:solidFill>
                <a:latin typeface="微软雅黑" pitchFamily="34" charset="-122"/>
                <a:ea typeface="微软雅黑" pitchFamily="34" charset="-122"/>
              </a:rPr>
              <a:t>读取</a:t>
            </a:r>
          </a:p>
          <a:p>
            <a:pPr algn="ctr" eaLnBrk="1" hangingPunct="1"/>
            <a:r>
              <a:rPr kumimoji="1" lang="zh-CN" altLang="en-US" sz="900" b="1" dirty="0">
                <a:solidFill>
                  <a:srgbClr val="0000FF"/>
                </a:solidFill>
                <a:latin typeface="微软雅黑" pitchFamily="34" charset="-122"/>
                <a:ea typeface="微软雅黑" pitchFamily="34" charset="-122"/>
              </a:rPr>
              <a:t>邮件</a:t>
            </a:r>
          </a:p>
        </p:txBody>
      </p:sp>
      <p:sp>
        <p:nvSpPr>
          <p:cNvPr id="380" name="Text Box 394"/>
          <p:cNvSpPr txBox="1">
            <a:spLocks noChangeArrowheads="1"/>
          </p:cNvSpPr>
          <p:nvPr/>
        </p:nvSpPr>
        <p:spPr bwMode="auto">
          <a:xfrm>
            <a:off x="2330846" y="1735531"/>
            <a:ext cx="41549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900" b="1" dirty="0">
                <a:solidFill>
                  <a:srgbClr val="0000FF"/>
                </a:solidFill>
                <a:latin typeface="微软雅黑" pitchFamily="34" charset="-122"/>
                <a:ea typeface="微软雅黑" pitchFamily="34" charset="-122"/>
              </a:rPr>
              <a:t>TCP</a:t>
            </a:r>
          </a:p>
          <a:p>
            <a:pPr algn="ctr" eaLnBrk="1" hangingPunct="1"/>
            <a:r>
              <a:rPr kumimoji="1" lang="zh-CN" altLang="en-US" sz="900" b="1" dirty="0">
                <a:solidFill>
                  <a:srgbClr val="0000FF"/>
                </a:solidFill>
                <a:latin typeface="微软雅黑" pitchFamily="34" charset="-122"/>
                <a:ea typeface="微软雅黑" pitchFamily="34" charset="-122"/>
              </a:rPr>
              <a:t>连接</a:t>
            </a:r>
          </a:p>
        </p:txBody>
      </p:sp>
      <p:sp>
        <p:nvSpPr>
          <p:cNvPr id="381" name="Text Box 395"/>
          <p:cNvSpPr txBox="1">
            <a:spLocks noChangeArrowheads="1"/>
          </p:cNvSpPr>
          <p:nvPr/>
        </p:nvSpPr>
        <p:spPr bwMode="auto">
          <a:xfrm>
            <a:off x="6297159" y="1719013"/>
            <a:ext cx="41549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900" b="1" dirty="0">
                <a:solidFill>
                  <a:srgbClr val="0000FF"/>
                </a:solidFill>
                <a:latin typeface="微软雅黑" pitchFamily="34" charset="-122"/>
                <a:ea typeface="微软雅黑" pitchFamily="34" charset="-122"/>
              </a:rPr>
              <a:t>TCP</a:t>
            </a:r>
          </a:p>
          <a:p>
            <a:pPr algn="ctr" eaLnBrk="1" hangingPunct="1"/>
            <a:r>
              <a:rPr kumimoji="1" lang="zh-CN" altLang="en-US" sz="900" b="1" dirty="0">
                <a:solidFill>
                  <a:srgbClr val="0000FF"/>
                </a:solidFill>
                <a:latin typeface="微软雅黑" pitchFamily="34" charset="-122"/>
                <a:ea typeface="微软雅黑" pitchFamily="34" charset="-122"/>
              </a:rPr>
              <a:t>连接</a:t>
            </a:r>
          </a:p>
        </p:txBody>
      </p:sp>
      <p:sp>
        <p:nvSpPr>
          <p:cNvPr id="382" name="Text Box 396"/>
          <p:cNvSpPr txBox="1">
            <a:spLocks noChangeArrowheads="1"/>
          </p:cNvSpPr>
          <p:nvPr/>
        </p:nvSpPr>
        <p:spPr bwMode="auto">
          <a:xfrm>
            <a:off x="2736115" y="1112105"/>
            <a:ext cx="76174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900" b="1" dirty="0">
                <a:latin typeface="微软雅黑" pitchFamily="34" charset="-122"/>
                <a:ea typeface="微软雅黑" pitchFamily="34" charset="-122"/>
              </a:rPr>
              <a:t>发送方</a:t>
            </a:r>
          </a:p>
          <a:p>
            <a:pPr algn="ctr" eaLnBrk="1" hangingPunct="1"/>
            <a:r>
              <a:rPr kumimoji="1" lang="zh-CN" altLang="en-US" sz="900" b="1" dirty="0">
                <a:solidFill>
                  <a:srgbClr val="C00000"/>
                </a:solidFill>
                <a:latin typeface="微软雅黑" pitchFamily="34" charset="-122"/>
                <a:ea typeface="微软雅黑" pitchFamily="34" charset="-122"/>
              </a:rPr>
              <a:t>邮件服务器</a:t>
            </a:r>
          </a:p>
        </p:txBody>
      </p:sp>
      <p:sp>
        <p:nvSpPr>
          <p:cNvPr id="383" name="Oval 397"/>
          <p:cNvSpPr>
            <a:spLocks noChangeArrowheads="1"/>
          </p:cNvSpPr>
          <p:nvPr/>
        </p:nvSpPr>
        <p:spPr bwMode="auto">
          <a:xfrm>
            <a:off x="1791380" y="1504706"/>
            <a:ext cx="456001" cy="420924"/>
          </a:xfrm>
          <a:prstGeom prst="ellipse">
            <a:avLst/>
          </a:prstGeom>
          <a:solidFill>
            <a:srgbClr val="FFFF00"/>
          </a:solidFill>
          <a:ln w="9525">
            <a:solidFill>
              <a:schemeClr val="tx1"/>
            </a:solidFill>
            <a:round/>
            <a:headEnd/>
            <a:tailEnd/>
          </a:ln>
          <a:effectLst/>
          <a:extLst/>
        </p:spPr>
        <p:txBody>
          <a:bodyPr wrap="none" anchor="ctr"/>
          <a:lstStyle/>
          <a:p>
            <a:pPr algn="ctr" eaLnBrk="1" hangingPunct="1"/>
            <a:r>
              <a:rPr kumimoji="1" lang="en-US" altLang="zh-CN" sz="900" b="1" dirty="0">
                <a:latin typeface="微软雅黑" pitchFamily="34" charset="-122"/>
                <a:ea typeface="微软雅黑" pitchFamily="34" charset="-122"/>
              </a:rPr>
              <a:t>SMTP</a:t>
            </a:r>
          </a:p>
          <a:p>
            <a:pPr algn="ctr" eaLnBrk="1" hangingPunct="1"/>
            <a:r>
              <a:rPr kumimoji="1" lang="zh-CN" altLang="en-US" sz="900" b="1" dirty="0">
                <a:latin typeface="微软雅黑" pitchFamily="34" charset="-122"/>
                <a:ea typeface="微软雅黑" pitchFamily="34" charset="-122"/>
              </a:rPr>
              <a:t>客户</a:t>
            </a:r>
          </a:p>
        </p:txBody>
      </p:sp>
      <p:sp>
        <p:nvSpPr>
          <p:cNvPr id="384" name="Oval 398"/>
          <p:cNvSpPr>
            <a:spLocks noChangeArrowheads="1"/>
          </p:cNvSpPr>
          <p:nvPr/>
        </p:nvSpPr>
        <p:spPr bwMode="auto">
          <a:xfrm>
            <a:off x="6859729" y="1504706"/>
            <a:ext cx="456000" cy="420924"/>
          </a:xfrm>
          <a:prstGeom prst="ellipse">
            <a:avLst/>
          </a:prstGeom>
          <a:solidFill>
            <a:srgbClr val="FFFF00"/>
          </a:solidFill>
          <a:ln w="9525">
            <a:solidFill>
              <a:schemeClr val="tx1"/>
            </a:solidFill>
            <a:round/>
            <a:headEnd/>
            <a:tailEnd/>
          </a:ln>
          <a:effectLst/>
          <a:extLst/>
        </p:spPr>
        <p:txBody>
          <a:bodyPr wrap="none" anchor="ctr"/>
          <a:lstStyle/>
          <a:p>
            <a:pPr algn="ctr" eaLnBrk="1" hangingPunct="1"/>
            <a:r>
              <a:rPr kumimoji="1" lang="en-US" altLang="zh-CN" sz="900" b="1">
                <a:latin typeface="微软雅黑" pitchFamily="34" charset="-122"/>
                <a:ea typeface="微软雅黑" pitchFamily="34" charset="-122"/>
              </a:rPr>
              <a:t>POP3</a:t>
            </a:r>
          </a:p>
          <a:p>
            <a:pPr algn="ctr" eaLnBrk="1" hangingPunct="1"/>
            <a:r>
              <a:rPr kumimoji="1" lang="zh-CN" altLang="en-US" sz="900" b="1">
                <a:latin typeface="微软雅黑" pitchFamily="34" charset="-122"/>
                <a:ea typeface="微软雅黑" pitchFamily="34" charset="-122"/>
              </a:rPr>
              <a:t>客户</a:t>
            </a:r>
          </a:p>
        </p:txBody>
      </p:sp>
      <p:sp>
        <p:nvSpPr>
          <p:cNvPr id="385" name="Text Box 399"/>
          <p:cNvSpPr txBox="1">
            <a:spLocks noChangeArrowheads="1"/>
          </p:cNvSpPr>
          <p:nvPr/>
        </p:nvSpPr>
        <p:spPr bwMode="auto">
          <a:xfrm>
            <a:off x="1695592" y="1099579"/>
            <a:ext cx="6463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900" b="1" dirty="0">
                <a:latin typeface="微软雅黑" pitchFamily="34" charset="-122"/>
                <a:ea typeface="微软雅黑" pitchFamily="34" charset="-122"/>
              </a:rPr>
              <a:t>发件方</a:t>
            </a:r>
          </a:p>
          <a:p>
            <a:pPr algn="ctr" eaLnBrk="1" hangingPunct="1"/>
            <a:r>
              <a:rPr kumimoji="1" lang="zh-CN" altLang="en-US" sz="900" b="1" dirty="0">
                <a:solidFill>
                  <a:srgbClr val="C00000"/>
                </a:solidFill>
                <a:latin typeface="微软雅黑" pitchFamily="34" charset="-122"/>
                <a:ea typeface="微软雅黑" pitchFamily="34" charset="-122"/>
              </a:rPr>
              <a:t>用户代理</a:t>
            </a:r>
          </a:p>
        </p:txBody>
      </p:sp>
      <p:sp>
        <p:nvSpPr>
          <p:cNvPr id="386" name="Text Box 400"/>
          <p:cNvSpPr txBox="1">
            <a:spLocks noChangeArrowheads="1"/>
          </p:cNvSpPr>
          <p:nvPr/>
        </p:nvSpPr>
        <p:spPr bwMode="auto">
          <a:xfrm>
            <a:off x="5621097" y="1112105"/>
            <a:ext cx="76174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900" b="1" dirty="0">
                <a:latin typeface="微软雅黑" pitchFamily="34" charset="-122"/>
                <a:ea typeface="微软雅黑" pitchFamily="34" charset="-122"/>
              </a:rPr>
              <a:t>接收方</a:t>
            </a:r>
          </a:p>
          <a:p>
            <a:pPr algn="ctr" eaLnBrk="1" hangingPunct="1"/>
            <a:r>
              <a:rPr kumimoji="1" lang="zh-CN" altLang="en-US" sz="900" b="1" dirty="0">
                <a:solidFill>
                  <a:srgbClr val="C00000"/>
                </a:solidFill>
                <a:latin typeface="微软雅黑" pitchFamily="34" charset="-122"/>
                <a:ea typeface="微软雅黑" pitchFamily="34" charset="-122"/>
              </a:rPr>
              <a:t>邮件服务器</a:t>
            </a:r>
          </a:p>
        </p:txBody>
      </p:sp>
      <p:sp>
        <p:nvSpPr>
          <p:cNvPr id="387" name="Rectangle 401"/>
          <p:cNvSpPr>
            <a:spLocks noChangeArrowheads="1"/>
          </p:cNvSpPr>
          <p:nvPr/>
        </p:nvSpPr>
        <p:spPr bwMode="auto">
          <a:xfrm>
            <a:off x="5719224" y="1462893"/>
            <a:ext cx="547603" cy="1011889"/>
          </a:xfrm>
          <a:prstGeom prst="rect">
            <a:avLst/>
          </a:prstGeom>
          <a:solidFill>
            <a:srgbClr val="0000FF"/>
          </a:solidFill>
          <a:ln w="12700" algn="ctr">
            <a:solidFill>
              <a:schemeClr val="tx1"/>
            </a:solidFill>
            <a:miter lim="800000"/>
            <a:headEnd/>
            <a:tailEnd/>
          </a:ln>
          <a:effectLst/>
        </p:spPr>
        <p:txBody>
          <a:bodyPr wrap="none" anchor="ctr"/>
          <a:lstStyle/>
          <a:p>
            <a:pPr algn="ctr" eaLnBrk="1" hangingPunct="1"/>
            <a:endParaRPr lang="zh-CN" altLang="en-US" sz="900" b="1">
              <a:latin typeface="微软雅黑" pitchFamily="34" charset="-122"/>
              <a:ea typeface="微软雅黑" pitchFamily="34" charset="-122"/>
            </a:endParaRPr>
          </a:p>
        </p:txBody>
      </p:sp>
      <p:sp>
        <p:nvSpPr>
          <p:cNvPr id="388" name="Oval 402"/>
          <p:cNvSpPr>
            <a:spLocks noChangeArrowheads="1"/>
          </p:cNvSpPr>
          <p:nvPr/>
        </p:nvSpPr>
        <p:spPr bwMode="auto">
          <a:xfrm>
            <a:off x="5764523" y="1968373"/>
            <a:ext cx="456000" cy="420923"/>
          </a:xfrm>
          <a:prstGeom prst="ellipse">
            <a:avLst/>
          </a:prstGeom>
          <a:solidFill>
            <a:schemeClr val="bg1"/>
          </a:solidFill>
          <a:ln w="9525" algn="ctr">
            <a:solidFill>
              <a:schemeClr val="tx1"/>
            </a:solidFill>
            <a:round/>
            <a:headEnd/>
            <a:tailEnd/>
          </a:ln>
          <a:effectLst/>
          <a:extLst/>
        </p:spPr>
        <p:txBody>
          <a:bodyPr wrap="none" anchor="ctr"/>
          <a:lstStyle/>
          <a:p>
            <a:pPr algn="ctr" eaLnBrk="1" hangingPunct="1"/>
            <a:r>
              <a:rPr kumimoji="1" lang="en-US" altLang="zh-CN" sz="900" b="1">
                <a:latin typeface="微软雅黑" pitchFamily="34" charset="-122"/>
                <a:ea typeface="微软雅黑" pitchFamily="34" charset="-122"/>
              </a:rPr>
              <a:t>SMTP</a:t>
            </a:r>
          </a:p>
          <a:p>
            <a:pPr algn="ctr" eaLnBrk="1" hangingPunct="1"/>
            <a:r>
              <a:rPr kumimoji="1" lang="zh-CN" altLang="en-US" sz="900" b="1">
                <a:latin typeface="微软雅黑" pitchFamily="34" charset="-122"/>
                <a:ea typeface="微软雅黑" pitchFamily="34" charset="-122"/>
              </a:rPr>
              <a:t>服务器</a:t>
            </a:r>
          </a:p>
        </p:txBody>
      </p:sp>
      <p:sp>
        <p:nvSpPr>
          <p:cNvPr id="389" name="Oval 403"/>
          <p:cNvSpPr>
            <a:spLocks noChangeArrowheads="1"/>
          </p:cNvSpPr>
          <p:nvPr/>
        </p:nvSpPr>
        <p:spPr bwMode="auto">
          <a:xfrm>
            <a:off x="5764523" y="1504706"/>
            <a:ext cx="456000" cy="420924"/>
          </a:xfrm>
          <a:prstGeom prst="ellipse">
            <a:avLst/>
          </a:prstGeom>
          <a:solidFill>
            <a:srgbClr val="00FFCC"/>
          </a:solidFill>
          <a:ln w="9525">
            <a:solidFill>
              <a:schemeClr val="tx1"/>
            </a:solidFill>
            <a:round/>
            <a:headEnd/>
            <a:tailEnd/>
          </a:ln>
          <a:effectLst/>
          <a:extLst/>
        </p:spPr>
        <p:txBody>
          <a:bodyPr wrap="none" anchor="ctr"/>
          <a:lstStyle/>
          <a:p>
            <a:pPr algn="ctr" eaLnBrk="1" hangingPunct="1"/>
            <a:r>
              <a:rPr kumimoji="1" lang="en-US" altLang="zh-CN" sz="900" b="1">
                <a:latin typeface="微软雅黑" pitchFamily="34" charset="-122"/>
                <a:ea typeface="微软雅黑" pitchFamily="34" charset="-122"/>
              </a:rPr>
              <a:t>POP3</a:t>
            </a:r>
          </a:p>
          <a:p>
            <a:pPr algn="ctr" eaLnBrk="1" hangingPunct="1"/>
            <a:r>
              <a:rPr kumimoji="1" lang="zh-CN" altLang="en-US" sz="900" b="1">
                <a:latin typeface="微软雅黑" pitchFamily="34" charset="-122"/>
                <a:ea typeface="微软雅黑" pitchFamily="34" charset="-122"/>
              </a:rPr>
              <a:t>服务器</a:t>
            </a:r>
          </a:p>
        </p:txBody>
      </p:sp>
      <p:sp>
        <p:nvSpPr>
          <p:cNvPr id="390" name="Line 404"/>
          <p:cNvSpPr>
            <a:spLocks noChangeShapeType="1"/>
          </p:cNvSpPr>
          <p:nvPr/>
        </p:nvSpPr>
        <p:spPr bwMode="auto">
          <a:xfrm flipV="1">
            <a:off x="3298295" y="2179299"/>
            <a:ext cx="2465220" cy="0"/>
          </a:xfrm>
          <a:prstGeom prst="line">
            <a:avLst/>
          </a:prstGeom>
          <a:noFill/>
          <a:ln w="38100">
            <a:solidFill>
              <a:srgbClr val="FF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91" name="Oval 405"/>
          <p:cNvSpPr>
            <a:spLocks noChangeArrowheads="1"/>
          </p:cNvSpPr>
          <p:nvPr/>
        </p:nvSpPr>
        <p:spPr bwMode="auto">
          <a:xfrm>
            <a:off x="2888599" y="1504706"/>
            <a:ext cx="456001" cy="420924"/>
          </a:xfrm>
          <a:prstGeom prst="ellipse">
            <a:avLst/>
          </a:prstGeom>
          <a:solidFill>
            <a:schemeClr val="bg1"/>
          </a:solidFill>
          <a:ln w="9525">
            <a:solidFill>
              <a:schemeClr val="tx1"/>
            </a:solidFill>
            <a:round/>
            <a:headEnd/>
            <a:tailEnd/>
          </a:ln>
          <a:effectLst/>
          <a:extLst/>
        </p:spPr>
        <p:txBody>
          <a:bodyPr wrap="none" anchor="ctr"/>
          <a:lstStyle/>
          <a:p>
            <a:pPr algn="ctr" eaLnBrk="1" hangingPunct="1"/>
            <a:r>
              <a:rPr kumimoji="1" lang="en-US" altLang="zh-CN" sz="900" b="1">
                <a:latin typeface="微软雅黑" pitchFamily="34" charset="-122"/>
                <a:ea typeface="微软雅黑" pitchFamily="34" charset="-122"/>
              </a:rPr>
              <a:t>SMTP</a:t>
            </a:r>
          </a:p>
          <a:p>
            <a:pPr algn="ctr" eaLnBrk="1" hangingPunct="1"/>
            <a:r>
              <a:rPr kumimoji="1" lang="zh-CN" altLang="en-US" sz="900" b="1">
                <a:latin typeface="微软雅黑" pitchFamily="34" charset="-122"/>
                <a:ea typeface="微软雅黑" pitchFamily="34" charset="-122"/>
              </a:rPr>
              <a:t>服务器</a:t>
            </a:r>
          </a:p>
        </p:txBody>
      </p:sp>
      <p:sp>
        <p:nvSpPr>
          <p:cNvPr id="392" name="Oval 406"/>
          <p:cNvSpPr>
            <a:spLocks noChangeArrowheads="1"/>
          </p:cNvSpPr>
          <p:nvPr/>
        </p:nvSpPr>
        <p:spPr bwMode="auto">
          <a:xfrm>
            <a:off x="2888599" y="1968373"/>
            <a:ext cx="456001" cy="420923"/>
          </a:xfrm>
          <a:prstGeom prst="ellipse">
            <a:avLst/>
          </a:prstGeom>
          <a:solidFill>
            <a:srgbClr val="FFFF00"/>
          </a:solidFill>
          <a:ln w="9525" algn="ctr">
            <a:solidFill>
              <a:schemeClr val="tx1"/>
            </a:solidFill>
            <a:round/>
            <a:headEnd/>
            <a:tailEnd/>
          </a:ln>
          <a:effectLst/>
          <a:extLst/>
        </p:spPr>
        <p:txBody>
          <a:bodyPr wrap="none" anchor="ctr"/>
          <a:lstStyle/>
          <a:p>
            <a:pPr algn="ctr" eaLnBrk="1" hangingPunct="1"/>
            <a:r>
              <a:rPr kumimoji="1" lang="en-US" altLang="zh-CN" sz="900" b="1">
                <a:latin typeface="微软雅黑" pitchFamily="34" charset="-122"/>
                <a:ea typeface="微软雅黑" pitchFamily="34" charset="-122"/>
              </a:rPr>
              <a:t>SMTP</a:t>
            </a:r>
          </a:p>
          <a:p>
            <a:pPr algn="ctr" eaLnBrk="1" hangingPunct="1"/>
            <a:r>
              <a:rPr kumimoji="1" lang="zh-CN" altLang="en-US" sz="900" b="1">
                <a:latin typeface="微软雅黑" pitchFamily="34" charset="-122"/>
                <a:ea typeface="微软雅黑" pitchFamily="34" charset="-122"/>
              </a:rPr>
              <a:t>客户</a:t>
            </a:r>
          </a:p>
        </p:txBody>
      </p:sp>
      <p:sp>
        <p:nvSpPr>
          <p:cNvPr id="393" name="Text Box 407"/>
          <p:cNvSpPr txBox="1">
            <a:spLocks noChangeArrowheads="1"/>
          </p:cNvSpPr>
          <p:nvPr/>
        </p:nvSpPr>
        <p:spPr bwMode="auto">
          <a:xfrm>
            <a:off x="6770220" y="1099579"/>
            <a:ext cx="6463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900" b="1" dirty="0">
                <a:latin typeface="微软雅黑" pitchFamily="34" charset="-122"/>
                <a:ea typeface="微软雅黑" pitchFamily="34" charset="-122"/>
              </a:rPr>
              <a:t>接收方</a:t>
            </a:r>
            <a:endParaRPr kumimoji="1" lang="en-US" altLang="zh-CN" sz="900" b="1" dirty="0">
              <a:latin typeface="微软雅黑" pitchFamily="34" charset="-122"/>
              <a:ea typeface="微软雅黑" pitchFamily="34" charset="-122"/>
            </a:endParaRPr>
          </a:p>
          <a:p>
            <a:pPr algn="ctr" eaLnBrk="1" hangingPunct="1"/>
            <a:r>
              <a:rPr kumimoji="1" lang="zh-CN" altLang="en-US" sz="900" b="1" dirty="0">
                <a:solidFill>
                  <a:srgbClr val="C00000"/>
                </a:solidFill>
                <a:latin typeface="微软雅黑" pitchFamily="34" charset="-122"/>
                <a:ea typeface="微软雅黑" pitchFamily="34" charset="-122"/>
              </a:rPr>
              <a:t>用户代理</a:t>
            </a:r>
          </a:p>
        </p:txBody>
      </p:sp>
      <p:sp>
        <p:nvSpPr>
          <p:cNvPr id="394" name="Line 408"/>
          <p:cNvSpPr>
            <a:spLocks noChangeShapeType="1"/>
          </p:cNvSpPr>
          <p:nvPr/>
        </p:nvSpPr>
        <p:spPr bwMode="auto">
          <a:xfrm flipV="1">
            <a:off x="6220523" y="1715632"/>
            <a:ext cx="639206" cy="0"/>
          </a:xfrm>
          <a:prstGeom prst="line">
            <a:avLst/>
          </a:prstGeom>
          <a:noFill/>
          <a:ln w="38100">
            <a:solidFill>
              <a:srgbClr val="FF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900" b="1">
              <a:latin typeface="微软雅黑" pitchFamily="34" charset="-122"/>
              <a:ea typeface="微软雅黑" pitchFamily="34" charset="-122"/>
            </a:endParaRPr>
          </a:p>
        </p:txBody>
      </p:sp>
      <p:sp>
        <p:nvSpPr>
          <p:cNvPr id="395" name="Text Box 409"/>
          <p:cNvSpPr txBox="1">
            <a:spLocks noChangeArrowheads="1"/>
          </p:cNvSpPr>
          <p:nvPr/>
        </p:nvSpPr>
        <p:spPr bwMode="auto">
          <a:xfrm>
            <a:off x="4211303" y="2192307"/>
            <a:ext cx="673582"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900" b="1">
                <a:solidFill>
                  <a:srgbClr val="0000FF"/>
                </a:solidFill>
                <a:latin typeface="微软雅黑" pitchFamily="34" charset="-122"/>
                <a:ea typeface="微软雅黑" pitchFamily="34" charset="-122"/>
              </a:rPr>
              <a:t>TCP </a:t>
            </a:r>
            <a:r>
              <a:rPr kumimoji="1" lang="zh-CN" altLang="en-US" sz="900" b="1">
                <a:solidFill>
                  <a:srgbClr val="0000FF"/>
                </a:solidFill>
                <a:latin typeface="微软雅黑" pitchFamily="34" charset="-122"/>
                <a:ea typeface="微软雅黑" pitchFamily="34" charset="-122"/>
              </a:rPr>
              <a:t>连接</a:t>
            </a:r>
          </a:p>
        </p:txBody>
      </p:sp>
      <p:sp>
        <p:nvSpPr>
          <p:cNvPr id="396" name="Text Box 399"/>
          <p:cNvSpPr txBox="1">
            <a:spLocks noChangeArrowheads="1"/>
          </p:cNvSpPr>
          <p:nvPr/>
        </p:nvSpPr>
        <p:spPr bwMode="auto">
          <a:xfrm>
            <a:off x="1096459" y="1099579"/>
            <a:ext cx="53091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900" b="1" dirty="0">
                <a:latin typeface="微软雅黑" pitchFamily="34" charset="-122"/>
                <a:ea typeface="微软雅黑" pitchFamily="34" charset="-122"/>
              </a:rPr>
              <a:t>用户</a:t>
            </a:r>
            <a:endParaRPr kumimoji="1" lang="en-US" altLang="zh-CN" sz="900" b="1" dirty="0">
              <a:latin typeface="微软雅黑" pitchFamily="34" charset="-122"/>
              <a:ea typeface="微软雅黑" pitchFamily="34" charset="-122"/>
            </a:endParaRPr>
          </a:p>
          <a:p>
            <a:pPr algn="ctr" eaLnBrk="1" hangingPunct="1"/>
            <a:r>
              <a:rPr kumimoji="1" lang="zh-CN" altLang="en-US" sz="900" b="1" dirty="0">
                <a:latin typeface="微软雅黑" pitchFamily="34" charset="-122"/>
                <a:ea typeface="微软雅黑" pitchFamily="34" charset="-122"/>
              </a:rPr>
              <a:t>发件人</a:t>
            </a:r>
          </a:p>
        </p:txBody>
      </p:sp>
      <p:grpSp>
        <p:nvGrpSpPr>
          <p:cNvPr id="254" name="Group 247"/>
          <p:cNvGrpSpPr>
            <a:grpSpLocks/>
          </p:cNvGrpSpPr>
          <p:nvPr/>
        </p:nvGrpSpPr>
        <p:grpSpPr bwMode="auto">
          <a:xfrm>
            <a:off x="6953345" y="3415418"/>
            <a:ext cx="350305" cy="144024"/>
            <a:chOff x="5266" y="2029"/>
            <a:chExt cx="348" cy="155"/>
          </a:xfrm>
        </p:grpSpPr>
        <p:sp>
          <p:nvSpPr>
            <p:cNvPr id="255" name="Freeform 248"/>
            <p:cNvSpPr>
              <a:spLocks/>
            </p:cNvSpPr>
            <p:nvPr/>
          </p:nvSpPr>
          <p:spPr bwMode="auto">
            <a:xfrm>
              <a:off x="5266" y="2029"/>
              <a:ext cx="348" cy="155"/>
            </a:xfrm>
            <a:custGeom>
              <a:avLst/>
              <a:gdLst>
                <a:gd name="T0" fmla="*/ 0 w 2091"/>
                <a:gd name="T1" fmla="*/ 0 h 931"/>
                <a:gd name="T2" fmla="*/ 0 w 2091"/>
                <a:gd name="T3" fmla="*/ 0 h 931"/>
                <a:gd name="T4" fmla="*/ 0 w 2091"/>
                <a:gd name="T5" fmla="*/ 0 h 931"/>
                <a:gd name="T6" fmla="*/ 0 w 2091"/>
                <a:gd name="T7" fmla="*/ 0 h 931"/>
                <a:gd name="T8" fmla="*/ 0 w 2091"/>
                <a:gd name="T9" fmla="*/ 0 h 931"/>
                <a:gd name="T10" fmla="*/ 0 w 2091"/>
                <a:gd name="T11" fmla="*/ 0 h 931"/>
                <a:gd name="T12" fmla="*/ 0 w 2091"/>
                <a:gd name="T13" fmla="*/ 0 h 931"/>
                <a:gd name="T14" fmla="*/ 0 w 2091"/>
                <a:gd name="T15" fmla="*/ 0 h 931"/>
                <a:gd name="T16" fmla="*/ 0 w 2091"/>
                <a:gd name="T17" fmla="*/ 0 h 931"/>
                <a:gd name="T18" fmla="*/ 0 w 2091"/>
                <a:gd name="T19" fmla="*/ 0 h 931"/>
                <a:gd name="T20" fmla="*/ 0 w 2091"/>
                <a:gd name="T21" fmla="*/ 0 h 931"/>
                <a:gd name="T22" fmla="*/ 0 w 2091"/>
                <a:gd name="T23" fmla="*/ 0 h 931"/>
                <a:gd name="T24" fmla="*/ 0 w 2091"/>
                <a:gd name="T25" fmla="*/ 0 h 931"/>
                <a:gd name="T26" fmla="*/ 0 w 2091"/>
                <a:gd name="T27" fmla="*/ 0 h 931"/>
                <a:gd name="T28" fmla="*/ 0 w 2091"/>
                <a:gd name="T29" fmla="*/ 0 h 931"/>
                <a:gd name="T30" fmla="*/ 0 w 2091"/>
                <a:gd name="T31" fmla="*/ 0 h 931"/>
                <a:gd name="T32" fmla="*/ 0 w 2091"/>
                <a:gd name="T33" fmla="*/ 0 h 931"/>
                <a:gd name="T34" fmla="*/ 0 w 2091"/>
                <a:gd name="T35" fmla="*/ 0 h 931"/>
                <a:gd name="T36" fmla="*/ 0 w 2091"/>
                <a:gd name="T37" fmla="*/ 0 h 931"/>
                <a:gd name="T38" fmla="*/ 0 w 2091"/>
                <a:gd name="T39" fmla="*/ 0 h 931"/>
                <a:gd name="T40" fmla="*/ 0 w 2091"/>
                <a:gd name="T41" fmla="*/ 0 h 931"/>
                <a:gd name="T42" fmla="*/ 0 w 2091"/>
                <a:gd name="T43" fmla="*/ 0 h 931"/>
                <a:gd name="T44" fmla="*/ 0 w 2091"/>
                <a:gd name="T45" fmla="*/ 0 h 931"/>
                <a:gd name="T46" fmla="*/ 0 w 2091"/>
                <a:gd name="T47" fmla="*/ 0 h 931"/>
                <a:gd name="T48" fmla="*/ 0 w 2091"/>
                <a:gd name="T49" fmla="*/ 0 h 931"/>
                <a:gd name="T50" fmla="*/ 0 w 2091"/>
                <a:gd name="T51" fmla="*/ 0 h 931"/>
                <a:gd name="T52" fmla="*/ 0 w 2091"/>
                <a:gd name="T53" fmla="*/ 0 h 931"/>
                <a:gd name="T54" fmla="*/ 0 w 2091"/>
                <a:gd name="T55" fmla="*/ 0 h 931"/>
                <a:gd name="T56" fmla="*/ 0 w 2091"/>
                <a:gd name="T57" fmla="*/ 0 h 931"/>
                <a:gd name="T58" fmla="*/ 0 w 2091"/>
                <a:gd name="T59" fmla="*/ 0 h 931"/>
                <a:gd name="T60" fmla="*/ 0 w 2091"/>
                <a:gd name="T61" fmla="*/ 0 h 931"/>
                <a:gd name="T62" fmla="*/ 0 w 2091"/>
                <a:gd name="T63" fmla="*/ 0 h 931"/>
                <a:gd name="T64" fmla="*/ 0 w 2091"/>
                <a:gd name="T65" fmla="*/ 0 h 931"/>
                <a:gd name="T66" fmla="*/ 0 w 2091"/>
                <a:gd name="T67" fmla="*/ 0 h 931"/>
                <a:gd name="T68" fmla="*/ 0 w 2091"/>
                <a:gd name="T69" fmla="*/ 0 h 931"/>
                <a:gd name="T70" fmla="*/ 0 w 2091"/>
                <a:gd name="T71" fmla="*/ 0 h 931"/>
                <a:gd name="T72" fmla="*/ 0 w 2091"/>
                <a:gd name="T73" fmla="*/ 0 h 931"/>
                <a:gd name="T74" fmla="*/ 0 w 2091"/>
                <a:gd name="T75" fmla="*/ 0 h 931"/>
                <a:gd name="T76" fmla="*/ 0 w 2091"/>
                <a:gd name="T77" fmla="*/ 0 h 931"/>
                <a:gd name="T78" fmla="*/ 0 w 2091"/>
                <a:gd name="T79" fmla="*/ 0 h 931"/>
                <a:gd name="T80" fmla="*/ 0 w 2091"/>
                <a:gd name="T81" fmla="*/ 0 h 931"/>
                <a:gd name="T82" fmla="*/ 0 w 2091"/>
                <a:gd name="T83" fmla="*/ 0 h 931"/>
                <a:gd name="T84" fmla="*/ 0 w 2091"/>
                <a:gd name="T85" fmla="*/ 0 h 931"/>
                <a:gd name="T86" fmla="*/ 0 w 2091"/>
                <a:gd name="T87" fmla="*/ 0 h 931"/>
                <a:gd name="T88" fmla="*/ 0 w 2091"/>
                <a:gd name="T89" fmla="*/ 0 h 931"/>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2091" h="931">
                  <a:moveTo>
                    <a:pt x="182" y="927"/>
                  </a:moveTo>
                  <a:lnTo>
                    <a:pt x="5" y="905"/>
                  </a:lnTo>
                  <a:lnTo>
                    <a:pt x="0" y="695"/>
                  </a:lnTo>
                  <a:lnTo>
                    <a:pt x="9" y="537"/>
                  </a:lnTo>
                  <a:lnTo>
                    <a:pt x="100" y="442"/>
                  </a:lnTo>
                  <a:lnTo>
                    <a:pt x="210" y="387"/>
                  </a:lnTo>
                  <a:lnTo>
                    <a:pt x="460" y="296"/>
                  </a:lnTo>
                  <a:lnTo>
                    <a:pt x="828" y="207"/>
                  </a:lnTo>
                  <a:lnTo>
                    <a:pt x="900" y="201"/>
                  </a:lnTo>
                  <a:lnTo>
                    <a:pt x="948" y="207"/>
                  </a:lnTo>
                  <a:lnTo>
                    <a:pt x="960" y="188"/>
                  </a:lnTo>
                  <a:lnTo>
                    <a:pt x="980" y="169"/>
                  </a:lnTo>
                  <a:lnTo>
                    <a:pt x="1003" y="173"/>
                  </a:lnTo>
                  <a:lnTo>
                    <a:pt x="1035" y="176"/>
                  </a:lnTo>
                  <a:lnTo>
                    <a:pt x="1049" y="138"/>
                  </a:lnTo>
                  <a:lnTo>
                    <a:pt x="1077" y="118"/>
                  </a:lnTo>
                  <a:lnTo>
                    <a:pt x="1106" y="112"/>
                  </a:lnTo>
                  <a:lnTo>
                    <a:pt x="1144" y="112"/>
                  </a:lnTo>
                  <a:lnTo>
                    <a:pt x="1138" y="82"/>
                  </a:lnTo>
                  <a:lnTo>
                    <a:pt x="1182" y="0"/>
                  </a:lnTo>
                  <a:lnTo>
                    <a:pt x="2040" y="22"/>
                  </a:lnTo>
                  <a:lnTo>
                    <a:pt x="2037" y="110"/>
                  </a:lnTo>
                  <a:lnTo>
                    <a:pt x="2053" y="188"/>
                  </a:lnTo>
                  <a:lnTo>
                    <a:pt x="2065" y="244"/>
                  </a:lnTo>
                  <a:lnTo>
                    <a:pt x="2080" y="314"/>
                  </a:lnTo>
                  <a:lnTo>
                    <a:pt x="2091" y="427"/>
                  </a:lnTo>
                  <a:lnTo>
                    <a:pt x="2077" y="494"/>
                  </a:lnTo>
                  <a:lnTo>
                    <a:pt x="2053" y="557"/>
                  </a:lnTo>
                  <a:lnTo>
                    <a:pt x="2023" y="610"/>
                  </a:lnTo>
                  <a:lnTo>
                    <a:pt x="1983" y="629"/>
                  </a:lnTo>
                  <a:lnTo>
                    <a:pt x="1921" y="648"/>
                  </a:lnTo>
                  <a:lnTo>
                    <a:pt x="1838" y="673"/>
                  </a:lnTo>
                  <a:lnTo>
                    <a:pt x="1801" y="717"/>
                  </a:lnTo>
                  <a:lnTo>
                    <a:pt x="1757" y="754"/>
                  </a:lnTo>
                  <a:lnTo>
                    <a:pt x="1686" y="786"/>
                  </a:lnTo>
                  <a:lnTo>
                    <a:pt x="1605" y="812"/>
                  </a:lnTo>
                  <a:lnTo>
                    <a:pt x="1475" y="827"/>
                  </a:lnTo>
                  <a:lnTo>
                    <a:pt x="1364" y="827"/>
                  </a:lnTo>
                  <a:lnTo>
                    <a:pt x="1279" y="818"/>
                  </a:lnTo>
                  <a:lnTo>
                    <a:pt x="1202" y="812"/>
                  </a:lnTo>
                  <a:lnTo>
                    <a:pt x="1144" y="843"/>
                  </a:lnTo>
                  <a:lnTo>
                    <a:pt x="1031" y="837"/>
                  </a:lnTo>
                  <a:lnTo>
                    <a:pt x="582" y="901"/>
                  </a:lnTo>
                  <a:lnTo>
                    <a:pt x="386" y="931"/>
                  </a:lnTo>
                  <a:lnTo>
                    <a:pt x="182" y="927"/>
                  </a:lnTo>
                  <a:close/>
                </a:path>
              </a:pathLst>
            </a:custGeom>
            <a:solidFill>
              <a:srgbClr val="606060"/>
            </a:solidFill>
            <a:ln w="1588">
              <a:solidFill>
                <a:srgbClr val="000000"/>
              </a:solidFill>
              <a:prstDash val="solid"/>
              <a:round/>
              <a:headEnd/>
              <a:tailEnd/>
            </a:ln>
          </p:spPr>
          <p:txBody>
            <a:bodyPr/>
            <a:lstStyle/>
            <a:p>
              <a:pPr algn="ctr"/>
              <a:endParaRPr lang="zh-CN" altLang="en-US" sz="900" b="1">
                <a:latin typeface="微软雅黑" pitchFamily="34" charset="-122"/>
                <a:ea typeface="微软雅黑" pitchFamily="34" charset="-122"/>
              </a:endParaRPr>
            </a:p>
          </p:txBody>
        </p:sp>
        <p:sp>
          <p:nvSpPr>
            <p:cNvPr id="256" name="Freeform 249"/>
            <p:cNvSpPr>
              <a:spLocks/>
            </p:cNvSpPr>
            <p:nvPr/>
          </p:nvSpPr>
          <p:spPr bwMode="auto">
            <a:xfrm>
              <a:off x="5268" y="2043"/>
              <a:ext cx="342" cy="138"/>
            </a:xfrm>
            <a:custGeom>
              <a:avLst/>
              <a:gdLst>
                <a:gd name="T0" fmla="*/ 0 w 2049"/>
                <a:gd name="T1" fmla="*/ 0 h 829"/>
                <a:gd name="T2" fmla="*/ 0 w 2049"/>
                <a:gd name="T3" fmla="*/ 0 h 829"/>
                <a:gd name="T4" fmla="*/ 0 w 2049"/>
                <a:gd name="T5" fmla="*/ 0 h 829"/>
                <a:gd name="T6" fmla="*/ 0 w 2049"/>
                <a:gd name="T7" fmla="*/ 0 h 829"/>
                <a:gd name="T8" fmla="*/ 0 w 2049"/>
                <a:gd name="T9" fmla="*/ 0 h 829"/>
                <a:gd name="T10" fmla="*/ 0 w 2049"/>
                <a:gd name="T11" fmla="*/ 0 h 829"/>
                <a:gd name="T12" fmla="*/ 0 w 2049"/>
                <a:gd name="T13" fmla="*/ 0 h 829"/>
                <a:gd name="T14" fmla="*/ 0 w 2049"/>
                <a:gd name="T15" fmla="*/ 0 h 829"/>
                <a:gd name="T16" fmla="*/ 0 w 2049"/>
                <a:gd name="T17" fmla="*/ 0 h 829"/>
                <a:gd name="T18" fmla="*/ 0 w 2049"/>
                <a:gd name="T19" fmla="*/ 0 h 829"/>
                <a:gd name="T20" fmla="*/ 0 w 2049"/>
                <a:gd name="T21" fmla="*/ 0 h 829"/>
                <a:gd name="T22" fmla="*/ 0 w 2049"/>
                <a:gd name="T23" fmla="*/ 0 h 829"/>
                <a:gd name="T24" fmla="*/ 0 w 2049"/>
                <a:gd name="T25" fmla="*/ 0 h 829"/>
                <a:gd name="T26" fmla="*/ 0 w 2049"/>
                <a:gd name="T27" fmla="*/ 0 h 829"/>
                <a:gd name="T28" fmla="*/ 0 w 2049"/>
                <a:gd name="T29" fmla="*/ 0 h 829"/>
                <a:gd name="T30" fmla="*/ 0 w 2049"/>
                <a:gd name="T31" fmla="*/ 0 h 829"/>
                <a:gd name="T32" fmla="*/ 0 w 2049"/>
                <a:gd name="T33" fmla="*/ 0 h 829"/>
                <a:gd name="T34" fmla="*/ 0 w 2049"/>
                <a:gd name="T35" fmla="*/ 0 h 829"/>
                <a:gd name="T36" fmla="*/ 0 w 2049"/>
                <a:gd name="T37" fmla="*/ 0 h 829"/>
                <a:gd name="T38" fmla="*/ 0 w 2049"/>
                <a:gd name="T39" fmla="*/ 0 h 829"/>
                <a:gd name="T40" fmla="*/ 0 w 2049"/>
                <a:gd name="T41" fmla="*/ 0 h 829"/>
                <a:gd name="T42" fmla="*/ 0 w 2049"/>
                <a:gd name="T43" fmla="*/ 0 h 829"/>
                <a:gd name="T44" fmla="*/ 0 w 2049"/>
                <a:gd name="T45" fmla="*/ 0 h 829"/>
                <a:gd name="T46" fmla="*/ 0 w 2049"/>
                <a:gd name="T47" fmla="*/ 0 h 829"/>
                <a:gd name="T48" fmla="*/ 0 w 2049"/>
                <a:gd name="T49" fmla="*/ 0 h 829"/>
                <a:gd name="T50" fmla="*/ 0 w 2049"/>
                <a:gd name="T51" fmla="*/ 0 h 829"/>
                <a:gd name="T52" fmla="*/ 0 w 2049"/>
                <a:gd name="T53" fmla="*/ 0 h 829"/>
                <a:gd name="T54" fmla="*/ 0 w 2049"/>
                <a:gd name="T55" fmla="*/ 0 h 829"/>
                <a:gd name="T56" fmla="*/ 0 w 2049"/>
                <a:gd name="T57" fmla="*/ 0 h 829"/>
                <a:gd name="T58" fmla="*/ 0 w 2049"/>
                <a:gd name="T59" fmla="*/ 0 h 829"/>
                <a:gd name="T60" fmla="*/ 0 w 2049"/>
                <a:gd name="T61" fmla="*/ 0 h 829"/>
                <a:gd name="T62" fmla="*/ 0 w 2049"/>
                <a:gd name="T63" fmla="*/ 0 h 829"/>
                <a:gd name="T64" fmla="*/ 0 w 2049"/>
                <a:gd name="T65" fmla="*/ 0 h 829"/>
                <a:gd name="T66" fmla="*/ 0 w 2049"/>
                <a:gd name="T67" fmla="*/ 0 h 829"/>
                <a:gd name="T68" fmla="*/ 0 w 2049"/>
                <a:gd name="T69" fmla="*/ 0 h 829"/>
                <a:gd name="T70" fmla="*/ 0 w 2049"/>
                <a:gd name="T71" fmla="*/ 0 h 829"/>
                <a:gd name="T72" fmla="*/ 0 w 2049"/>
                <a:gd name="T73" fmla="*/ 0 h 829"/>
                <a:gd name="T74" fmla="*/ 0 w 2049"/>
                <a:gd name="T75" fmla="*/ 0 h 829"/>
                <a:gd name="T76" fmla="*/ 0 w 2049"/>
                <a:gd name="T77" fmla="*/ 0 h 829"/>
                <a:gd name="T78" fmla="*/ 0 w 2049"/>
                <a:gd name="T79" fmla="*/ 0 h 829"/>
                <a:gd name="T80" fmla="*/ 0 w 2049"/>
                <a:gd name="T81" fmla="*/ 0 h 829"/>
                <a:gd name="T82" fmla="*/ 0 w 2049"/>
                <a:gd name="T83" fmla="*/ 0 h 829"/>
                <a:gd name="T84" fmla="*/ 0 w 2049"/>
                <a:gd name="T85" fmla="*/ 0 h 829"/>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2049" h="829">
                  <a:moveTo>
                    <a:pt x="1982" y="31"/>
                  </a:moveTo>
                  <a:lnTo>
                    <a:pt x="1986" y="90"/>
                  </a:lnTo>
                  <a:lnTo>
                    <a:pt x="2010" y="67"/>
                  </a:lnTo>
                  <a:lnTo>
                    <a:pt x="2037" y="199"/>
                  </a:lnTo>
                  <a:lnTo>
                    <a:pt x="2049" y="353"/>
                  </a:lnTo>
                  <a:lnTo>
                    <a:pt x="1995" y="512"/>
                  </a:lnTo>
                  <a:lnTo>
                    <a:pt x="1868" y="549"/>
                  </a:lnTo>
                  <a:lnTo>
                    <a:pt x="1882" y="512"/>
                  </a:lnTo>
                  <a:lnTo>
                    <a:pt x="1814" y="567"/>
                  </a:lnTo>
                  <a:lnTo>
                    <a:pt x="1754" y="624"/>
                  </a:lnTo>
                  <a:lnTo>
                    <a:pt x="1622" y="688"/>
                  </a:lnTo>
                  <a:lnTo>
                    <a:pt x="1460" y="701"/>
                  </a:lnTo>
                  <a:lnTo>
                    <a:pt x="1264" y="710"/>
                  </a:lnTo>
                  <a:lnTo>
                    <a:pt x="1181" y="701"/>
                  </a:lnTo>
                  <a:lnTo>
                    <a:pt x="1255" y="669"/>
                  </a:lnTo>
                  <a:lnTo>
                    <a:pt x="1287" y="589"/>
                  </a:lnTo>
                  <a:lnTo>
                    <a:pt x="1228" y="656"/>
                  </a:lnTo>
                  <a:lnTo>
                    <a:pt x="1155" y="697"/>
                  </a:lnTo>
                  <a:lnTo>
                    <a:pt x="1086" y="733"/>
                  </a:lnTo>
                  <a:lnTo>
                    <a:pt x="1017" y="724"/>
                  </a:lnTo>
                  <a:lnTo>
                    <a:pt x="1063" y="692"/>
                  </a:lnTo>
                  <a:lnTo>
                    <a:pt x="1109" y="652"/>
                  </a:lnTo>
                  <a:lnTo>
                    <a:pt x="1036" y="678"/>
                  </a:lnTo>
                  <a:lnTo>
                    <a:pt x="963" y="733"/>
                  </a:lnTo>
                  <a:lnTo>
                    <a:pt x="726" y="761"/>
                  </a:lnTo>
                  <a:lnTo>
                    <a:pt x="491" y="797"/>
                  </a:lnTo>
                  <a:lnTo>
                    <a:pt x="409" y="793"/>
                  </a:lnTo>
                  <a:lnTo>
                    <a:pt x="495" y="742"/>
                  </a:lnTo>
                  <a:lnTo>
                    <a:pt x="581" y="724"/>
                  </a:lnTo>
                  <a:lnTo>
                    <a:pt x="486" y="720"/>
                  </a:lnTo>
                  <a:lnTo>
                    <a:pt x="414" y="752"/>
                  </a:lnTo>
                  <a:lnTo>
                    <a:pt x="319" y="815"/>
                  </a:lnTo>
                  <a:lnTo>
                    <a:pt x="386" y="720"/>
                  </a:lnTo>
                  <a:lnTo>
                    <a:pt x="473" y="669"/>
                  </a:lnTo>
                  <a:lnTo>
                    <a:pt x="359" y="692"/>
                  </a:lnTo>
                  <a:lnTo>
                    <a:pt x="300" y="765"/>
                  </a:lnTo>
                  <a:lnTo>
                    <a:pt x="287" y="829"/>
                  </a:lnTo>
                  <a:lnTo>
                    <a:pt x="214" y="742"/>
                  </a:lnTo>
                  <a:lnTo>
                    <a:pt x="140" y="701"/>
                  </a:lnTo>
                  <a:lnTo>
                    <a:pt x="182" y="746"/>
                  </a:lnTo>
                  <a:lnTo>
                    <a:pt x="241" y="829"/>
                  </a:lnTo>
                  <a:lnTo>
                    <a:pt x="59" y="793"/>
                  </a:lnTo>
                  <a:lnTo>
                    <a:pt x="23" y="778"/>
                  </a:lnTo>
                  <a:lnTo>
                    <a:pt x="0" y="674"/>
                  </a:lnTo>
                  <a:lnTo>
                    <a:pt x="13" y="530"/>
                  </a:lnTo>
                  <a:lnTo>
                    <a:pt x="40" y="435"/>
                  </a:lnTo>
                  <a:lnTo>
                    <a:pt x="155" y="362"/>
                  </a:lnTo>
                  <a:lnTo>
                    <a:pt x="296" y="298"/>
                  </a:lnTo>
                  <a:lnTo>
                    <a:pt x="572" y="207"/>
                  </a:lnTo>
                  <a:lnTo>
                    <a:pt x="795" y="145"/>
                  </a:lnTo>
                  <a:lnTo>
                    <a:pt x="917" y="135"/>
                  </a:lnTo>
                  <a:lnTo>
                    <a:pt x="968" y="207"/>
                  </a:lnTo>
                  <a:lnTo>
                    <a:pt x="1123" y="285"/>
                  </a:lnTo>
                  <a:lnTo>
                    <a:pt x="1040" y="217"/>
                  </a:lnTo>
                  <a:lnTo>
                    <a:pt x="977" y="182"/>
                  </a:lnTo>
                  <a:lnTo>
                    <a:pt x="953" y="131"/>
                  </a:lnTo>
                  <a:lnTo>
                    <a:pt x="963" y="108"/>
                  </a:lnTo>
                  <a:lnTo>
                    <a:pt x="1008" y="108"/>
                  </a:lnTo>
                  <a:lnTo>
                    <a:pt x="1036" y="135"/>
                  </a:lnTo>
                  <a:lnTo>
                    <a:pt x="1063" y="163"/>
                  </a:lnTo>
                  <a:lnTo>
                    <a:pt x="1132" y="190"/>
                  </a:lnTo>
                  <a:lnTo>
                    <a:pt x="1068" y="135"/>
                  </a:lnTo>
                  <a:lnTo>
                    <a:pt x="1040" y="95"/>
                  </a:lnTo>
                  <a:lnTo>
                    <a:pt x="1059" y="67"/>
                  </a:lnTo>
                  <a:lnTo>
                    <a:pt x="1113" y="50"/>
                  </a:lnTo>
                  <a:lnTo>
                    <a:pt x="1186" y="113"/>
                  </a:lnTo>
                  <a:lnTo>
                    <a:pt x="1255" y="154"/>
                  </a:lnTo>
                  <a:lnTo>
                    <a:pt x="1173" y="63"/>
                  </a:lnTo>
                  <a:lnTo>
                    <a:pt x="1145" y="27"/>
                  </a:lnTo>
                  <a:lnTo>
                    <a:pt x="1145" y="0"/>
                  </a:lnTo>
                  <a:lnTo>
                    <a:pt x="1213" y="10"/>
                  </a:lnTo>
                  <a:lnTo>
                    <a:pt x="1277" y="54"/>
                  </a:lnTo>
                  <a:lnTo>
                    <a:pt x="1319" y="86"/>
                  </a:lnTo>
                  <a:lnTo>
                    <a:pt x="1514" y="104"/>
                  </a:lnTo>
                  <a:lnTo>
                    <a:pt x="1508" y="54"/>
                  </a:lnTo>
                  <a:lnTo>
                    <a:pt x="1567" y="35"/>
                  </a:lnTo>
                  <a:lnTo>
                    <a:pt x="1567" y="99"/>
                  </a:lnTo>
                  <a:lnTo>
                    <a:pt x="1626" y="113"/>
                  </a:lnTo>
                  <a:lnTo>
                    <a:pt x="1754" y="131"/>
                  </a:lnTo>
                  <a:lnTo>
                    <a:pt x="1745" y="63"/>
                  </a:lnTo>
                  <a:lnTo>
                    <a:pt x="1790" y="63"/>
                  </a:lnTo>
                  <a:lnTo>
                    <a:pt x="1795" y="131"/>
                  </a:lnTo>
                  <a:lnTo>
                    <a:pt x="1868" y="127"/>
                  </a:lnTo>
                  <a:lnTo>
                    <a:pt x="1946" y="108"/>
                  </a:lnTo>
                  <a:lnTo>
                    <a:pt x="1950" y="54"/>
                  </a:lnTo>
                  <a:lnTo>
                    <a:pt x="1982" y="31"/>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57" name="Freeform 250"/>
            <p:cNvSpPr>
              <a:spLocks/>
            </p:cNvSpPr>
            <p:nvPr/>
          </p:nvSpPr>
          <p:spPr bwMode="auto">
            <a:xfrm>
              <a:off x="5515" y="2093"/>
              <a:ext cx="47" cy="8"/>
            </a:xfrm>
            <a:custGeom>
              <a:avLst/>
              <a:gdLst>
                <a:gd name="T0" fmla="*/ 0 w 280"/>
                <a:gd name="T1" fmla="*/ 0 h 48"/>
                <a:gd name="T2" fmla="*/ 0 w 280"/>
                <a:gd name="T3" fmla="*/ 0 h 48"/>
                <a:gd name="T4" fmla="*/ 0 w 280"/>
                <a:gd name="T5" fmla="*/ 0 h 48"/>
                <a:gd name="T6" fmla="*/ 0 w 280"/>
                <a:gd name="T7" fmla="*/ 0 h 4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0" h="48">
                  <a:moveTo>
                    <a:pt x="280" y="0"/>
                  </a:moveTo>
                  <a:lnTo>
                    <a:pt x="149" y="48"/>
                  </a:lnTo>
                  <a:lnTo>
                    <a:pt x="0" y="35"/>
                  </a:lnTo>
                  <a:lnTo>
                    <a:pt x="28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58" name="Freeform 251"/>
            <p:cNvSpPr>
              <a:spLocks/>
            </p:cNvSpPr>
            <p:nvPr/>
          </p:nvSpPr>
          <p:spPr bwMode="auto">
            <a:xfrm>
              <a:off x="5580" y="2080"/>
              <a:ext cx="28" cy="10"/>
            </a:xfrm>
            <a:custGeom>
              <a:avLst/>
              <a:gdLst>
                <a:gd name="T0" fmla="*/ 0 w 170"/>
                <a:gd name="T1" fmla="*/ 0 h 57"/>
                <a:gd name="T2" fmla="*/ 0 w 170"/>
                <a:gd name="T3" fmla="*/ 0 h 57"/>
                <a:gd name="T4" fmla="*/ 0 w 170"/>
                <a:gd name="T5" fmla="*/ 0 h 57"/>
                <a:gd name="T6" fmla="*/ 0 w 170"/>
                <a:gd name="T7" fmla="*/ 0 h 57"/>
                <a:gd name="T8" fmla="*/ 0 w 170"/>
                <a:gd name="T9" fmla="*/ 0 h 5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0" h="57">
                  <a:moveTo>
                    <a:pt x="170" y="0"/>
                  </a:moveTo>
                  <a:lnTo>
                    <a:pt x="125" y="35"/>
                  </a:lnTo>
                  <a:lnTo>
                    <a:pt x="0" y="53"/>
                  </a:lnTo>
                  <a:lnTo>
                    <a:pt x="130" y="57"/>
                  </a:lnTo>
                  <a:lnTo>
                    <a:pt x="17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59" name="Freeform 252"/>
            <p:cNvSpPr>
              <a:spLocks/>
            </p:cNvSpPr>
            <p:nvPr/>
          </p:nvSpPr>
          <p:spPr bwMode="auto">
            <a:xfrm>
              <a:off x="5445" y="2073"/>
              <a:ext cx="44" cy="24"/>
            </a:xfrm>
            <a:custGeom>
              <a:avLst/>
              <a:gdLst>
                <a:gd name="T0" fmla="*/ 0 w 263"/>
                <a:gd name="T1" fmla="*/ 0 h 143"/>
                <a:gd name="T2" fmla="*/ 0 w 263"/>
                <a:gd name="T3" fmla="*/ 0 h 143"/>
                <a:gd name="T4" fmla="*/ 0 w 263"/>
                <a:gd name="T5" fmla="*/ 0 h 143"/>
                <a:gd name="T6" fmla="*/ 0 w 263"/>
                <a:gd name="T7" fmla="*/ 0 h 143"/>
                <a:gd name="T8" fmla="*/ 0 w 263"/>
                <a:gd name="T9" fmla="*/ 0 h 143"/>
                <a:gd name="T10" fmla="*/ 0 w 263"/>
                <a:gd name="T11" fmla="*/ 0 h 143"/>
                <a:gd name="T12" fmla="*/ 0 w 263"/>
                <a:gd name="T13" fmla="*/ 0 h 143"/>
                <a:gd name="T14" fmla="*/ 0 w 263"/>
                <a:gd name="T15" fmla="*/ 0 h 143"/>
                <a:gd name="T16" fmla="*/ 0 w 263"/>
                <a:gd name="T17" fmla="*/ 0 h 14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63" h="143">
                  <a:moveTo>
                    <a:pt x="263" y="0"/>
                  </a:moveTo>
                  <a:lnTo>
                    <a:pt x="145" y="13"/>
                  </a:lnTo>
                  <a:lnTo>
                    <a:pt x="122" y="31"/>
                  </a:lnTo>
                  <a:lnTo>
                    <a:pt x="122" y="76"/>
                  </a:lnTo>
                  <a:lnTo>
                    <a:pt x="113" y="124"/>
                  </a:lnTo>
                  <a:lnTo>
                    <a:pt x="0" y="143"/>
                  </a:lnTo>
                  <a:lnTo>
                    <a:pt x="136" y="138"/>
                  </a:lnTo>
                  <a:lnTo>
                    <a:pt x="159" y="48"/>
                  </a:lnTo>
                  <a:lnTo>
                    <a:pt x="263"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sp>
          <p:nvSpPr>
            <p:cNvPr id="260" name="Freeform 253"/>
            <p:cNvSpPr>
              <a:spLocks/>
            </p:cNvSpPr>
            <p:nvPr/>
          </p:nvSpPr>
          <p:spPr bwMode="auto">
            <a:xfrm>
              <a:off x="5303" y="2127"/>
              <a:ext cx="142" cy="35"/>
            </a:xfrm>
            <a:custGeom>
              <a:avLst/>
              <a:gdLst>
                <a:gd name="T0" fmla="*/ 0 w 853"/>
                <a:gd name="T1" fmla="*/ 0 h 212"/>
                <a:gd name="T2" fmla="*/ 0 w 853"/>
                <a:gd name="T3" fmla="*/ 0 h 212"/>
                <a:gd name="T4" fmla="*/ 0 w 853"/>
                <a:gd name="T5" fmla="*/ 0 h 212"/>
                <a:gd name="T6" fmla="*/ 0 w 853"/>
                <a:gd name="T7" fmla="*/ 0 h 212"/>
                <a:gd name="T8" fmla="*/ 0 w 853"/>
                <a:gd name="T9" fmla="*/ 0 h 212"/>
                <a:gd name="T10" fmla="*/ 0 w 853"/>
                <a:gd name="T11" fmla="*/ 0 h 212"/>
                <a:gd name="T12" fmla="*/ 0 w 853"/>
                <a:gd name="T13" fmla="*/ 0 h 212"/>
                <a:gd name="T14" fmla="*/ 0 w 853"/>
                <a:gd name="T15" fmla="*/ 0 h 212"/>
                <a:gd name="T16" fmla="*/ 0 w 853"/>
                <a:gd name="T17" fmla="*/ 0 h 212"/>
                <a:gd name="T18" fmla="*/ 0 w 853"/>
                <a:gd name="T19" fmla="*/ 0 h 212"/>
                <a:gd name="T20" fmla="*/ 0 w 853"/>
                <a:gd name="T21" fmla="*/ 0 h 212"/>
                <a:gd name="T22" fmla="*/ 0 w 853"/>
                <a:gd name="T23" fmla="*/ 0 h 212"/>
                <a:gd name="T24" fmla="*/ 0 w 853"/>
                <a:gd name="T25" fmla="*/ 0 h 212"/>
                <a:gd name="T26" fmla="*/ 0 w 853"/>
                <a:gd name="T27" fmla="*/ 0 h 21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853" h="212">
                  <a:moveTo>
                    <a:pt x="853" y="0"/>
                  </a:moveTo>
                  <a:lnTo>
                    <a:pt x="636" y="10"/>
                  </a:lnTo>
                  <a:lnTo>
                    <a:pt x="413" y="63"/>
                  </a:lnTo>
                  <a:lnTo>
                    <a:pt x="249" y="71"/>
                  </a:lnTo>
                  <a:lnTo>
                    <a:pt x="114" y="99"/>
                  </a:lnTo>
                  <a:lnTo>
                    <a:pt x="64" y="170"/>
                  </a:lnTo>
                  <a:lnTo>
                    <a:pt x="0" y="212"/>
                  </a:lnTo>
                  <a:lnTo>
                    <a:pt x="64" y="198"/>
                  </a:lnTo>
                  <a:lnTo>
                    <a:pt x="123" y="117"/>
                  </a:lnTo>
                  <a:lnTo>
                    <a:pt x="304" y="81"/>
                  </a:lnTo>
                  <a:lnTo>
                    <a:pt x="413" y="81"/>
                  </a:lnTo>
                  <a:lnTo>
                    <a:pt x="500" y="63"/>
                  </a:lnTo>
                  <a:lnTo>
                    <a:pt x="649" y="23"/>
                  </a:lnTo>
                  <a:lnTo>
                    <a:pt x="853"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900" b="1">
                <a:latin typeface="微软雅黑" pitchFamily="34" charset="-122"/>
                <a:ea typeface="微软雅黑" pitchFamily="34" charset="-122"/>
              </a:endParaRPr>
            </a:p>
          </p:txBody>
        </p:sp>
      </p:grpSp>
      <p:sp>
        <p:nvSpPr>
          <p:cNvPr id="2" name="Rectangle 17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17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412" name="对象 411"/>
          <p:cNvGraphicFramePr>
            <a:graphicFrameLocks noChangeAspect="1"/>
          </p:cNvGraphicFramePr>
          <p:nvPr>
            <p:extLst>
              <p:ext uri="{D42A27DB-BD31-4B8C-83A1-F6EECF244321}">
                <p14:modId xmlns:p14="http://schemas.microsoft.com/office/powerpoint/2010/main" val="2574301827"/>
              </p:ext>
            </p:extLst>
          </p:nvPr>
        </p:nvGraphicFramePr>
        <p:xfrm>
          <a:off x="1234937" y="1486630"/>
          <a:ext cx="440021" cy="504000"/>
        </p:xfrm>
        <a:graphic>
          <a:graphicData uri="http://schemas.openxmlformats.org/presentationml/2006/ole">
            <mc:AlternateContent xmlns:mc="http://schemas.openxmlformats.org/markup-compatibility/2006">
              <mc:Choice xmlns:v="urn:schemas-microsoft-com:vml" Requires="v">
                <p:oleObj spid="_x0000_s28772" name="Visio" r:id="rId6" imgW="3561172" imgH="4347469" progId="">
                  <p:embed/>
                </p:oleObj>
              </mc:Choice>
              <mc:Fallback>
                <p:oleObj name="Visio" r:id="rId6" imgW="3561172" imgH="4347469" progId="">
                  <p:embed/>
                  <p:pic>
                    <p:nvPicPr>
                      <p:cNvPr id="0" name="Picture 88"/>
                      <p:cNvPicPr>
                        <a:picLocks noChangeAspect="1" noChangeArrowheads="1"/>
                      </p:cNvPicPr>
                      <p:nvPr/>
                    </p:nvPicPr>
                    <p:blipFill>
                      <a:blip r:embed="rId7">
                        <a:extLst>
                          <a:ext uri="{28A0092B-C50C-407E-A947-70E740481C1C}">
                            <a14:useLocalDpi xmlns:a14="http://schemas.microsoft.com/office/drawing/2010/main" val="0"/>
                          </a:ext>
                        </a:extLst>
                      </a:blip>
                      <a:srcRect l="5348" t="4167" r="4546" b="11185"/>
                      <a:stretch>
                        <a:fillRect/>
                      </a:stretch>
                    </p:blipFill>
                    <p:spPr bwMode="auto">
                      <a:xfrm>
                        <a:off x="1234937" y="1486630"/>
                        <a:ext cx="440021" cy="504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13" name="Rectangle 18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414" name="对象 413"/>
          <p:cNvGraphicFramePr>
            <a:graphicFrameLocks noChangeAspect="1"/>
          </p:cNvGraphicFramePr>
          <p:nvPr>
            <p:extLst>
              <p:ext uri="{D42A27DB-BD31-4B8C-83A1-F6EECF244321}">
                <p14:modId xmlns:p14="http://schemas.microsoft.com/office/powerpoint/2010/main" val="1866433487"/>
              </p:ext>
            </p:extLst>
          </p:nvPr>
        </p:nvGraphicFramePr>
        <p:xfrm>
          <a:off x="7436052" y="1486630"/>
          <a:ext cx="443938" cy="504000"/>
        </p:xfrm>
        <a:graphic>
          <a:graphicData uri="http://schemas.openxmlformats.org/presentationml/2006/ole">
            <mc:AlternateContent xmlns:mc="http://schemas.openxmlformats.org/markup-compatibility/2006">
              <mc:Choice xmlns:v="urn:schemas-microsoft-com:vml" Requires="v">
                <p:oleObj spid="_x0000_s28773" name="Visio" r:id="rId8" imgW="3561172" imgH="4347469" progId="">
                  <p:embed/>
                </p:oleObj>
              </mc:Choice>
              <mc:Fallback>
                <p:oleObj name="Visio" r:id="rId8" imgW="3561172" imgH="4347469" progId="">
                  <p:embed/>
                  <p:pic>
                    <p:nvPicPr>
                      <p:cNvPr id="0" name="Picture 89"/>
                      <p:cNvPicPr>
                        <a:picLocks noChangeAspect="1" noChangeArrowheads="1"/>
                      </p:cNvPicPr>
                      <p:nvPr/>
                    </p:nvPicPr>
                    <p:blipFill>
                      <a:blip r:embed="rId9">
                        <a:extLst>
                          <a:ext uri="{28A0092B-C50C-407E-A947-70E740481C1C}">
                            <a14:useLocalDpi xmlns:a14="http://schemas.microsoft.com/office/drawing/2010/main" val="0"/>
                          </a:ext>
                        </a:extLst>
                      </a:blip>
                      <a:srcRect l="4546" t="3947" r="4546" b="11403"/>
                      <a:stretch>
                        <a:fillRect/>
                      </a:stretch>
                    </p:blipFill>
                    <p:spPr bwMode="auto">
                      <a:xfrm>
                        <a:off x="7436052" y="1486630"/>
                        <a:ext cx="443938" cy="504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22" name="Text Box 399"/>
          <p:cNvSpPr txBox="1">
            <a:spLocks noChangeArrowheads="1"/>
          </p:cNvSpPr>
          <p:nvPr/>
        </p:nvSpPr>
        <p:spPr bwMode="auto">
          <a:xfrm>
            <a:off x="7471795" y="1099579"/>
            <a:ext cx="53091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900" b="1" dirty="0">
                <a:latin typeface="微软雅黑" pitchFamily="34" charset="-122"/>
                <a:ea typeface="微软雅黑" pitchFamily="34" charset="-122"/>
              </a:rPr>
              <a:t>用户</a:t>
            </a:r>
            <a:endParaRPr kumimoji="1" lang="en-US" altLang="zh-CN" sz="900" b="1" dirty="0">
              <a:latin typeface="微软雅黑" pitchFamily="34" charset="-122"/>
              <a:ea typeface="微软雅黑" pitchFamily="34" charset="-122"/>
            </a:endParaRPr>
          </a:p>
          <a:p>
            <a:pPr algn="ctr" eaLnBrk="1" hangingPunct="1"/>
            <a:r>
              <a:rPr kumimoji="1" lang="zh-CN" altLang="en-US" sz="900" b="1" dirty="0">
                <a:latin typeface="微软雅黑" pitchFamily="34" charset="-122"/>
                <a:ea typeface="微软雅黑" pitchFamily="34" charset="-122"/>
              </a:rPr>
              <a:t>收件人</a:t>
            </a:r>
          </a:p>
        </p:txBody>
      </p:sp>
      <p:sp>
        <p:nvSpPr>
          <p:cNvPr id="3" name="矩形 2"/>
          <p:cNvSpPr/>
          <p:nvPr/>
        </p:nvSpPr>
        <p:spPr>
          <a:xfrm>
            <a:off x="969398" y="3132474"/>
            <a:ext cx="657976" cy="502702"/>
          </a:xfrm>
          <a:prstGeom prst="rect">
            <a:avLst/>
          </a:prstGeom>
          <a:noFill/>
        </p:spPr>
        <p:txBody>
          <a:bodyPr wrap="square" anchor="ctr">
            <a:spAutoFit/>
          </a:bodyPr>
          <a:lstStyle/>
          <a:p>
            <a:pPr algn="ctr">
              <a:lnSpc>
                <a:spcPts val="1600"/>
              </a:lnSpc>
            </a:pPr>
            <a:r>
              <a:rPr lang="zh-CN" altLang="en-US" sz="1300" b="1" dirty="0">
                <a:solidFill>
                  <a:srgbClr val="C00000"/>
                </a:solidFill>
                <a:latin typeface="微软雅黑" pitchFamily="34" charset="-122"/>
                <a:ea typeface="微软雅黑" pitchFamily="34" charset="-122"/>
              </a:rPr>
              <a:t>“推”</a:t>
            </a:r>
            <a:endParaRPr lang="en-US" altLang="zh-CN" sz="1300" b="1" dirty="0">
              <a:solidFill>
                <a:srgbClr val="C00000"/>
              </a:solidFill>
              <a:latin typeface="微软雅黑" pitchFamily="34" charset="-122"/>
              <a:ea typeface="微软雅黑" pitchFamily="34" charset="-122"/>
            </a:endParaRPr>
          </a:p>
          <a:p>
            <a:pPr algn="ctr">
              <a:lnSpc>
                <a:spcPts val="1600"/>
              </a:lnSpc>
            </a:pPr>
            <a:r>
              <a:rPr lang="en-US" altLang="zh-CN" sz="1300" b="1" dirty="0">
                <a:solidFill>
                  <a:srgbClr val="C00000"/>
                </a:solidFill>
                <a:latin typeface="微软雅黑" pitchFamily="34" charset="-122"/>
                <a:ea typeface="微软雅黑" pitchFamily="34" charset="-122"/>
              </a:rPr>
              <a:t>(</a:t>
            </a:r>
            <a:r>
              <a:rPr lang="en-US" altLang="zh-CN" sz="1200" b="1" dirty="0">
                <a:solidFill>
                  <a:srgbClr val="C00000"/>
                </a:solidFill>
                <a:latin typeface="微软雅黑" pitchFamily="34" charset="-122"/>
                <a:ea typeface="微软雅黑" pitchFamily="34" charset="-122"/>
              </a:rPr>
              <a:t>push</a:t>
            </a:r>
            <a:r>
              <a:rPr lang="en-US" altLang="zh-CN" sz="1300" b="1" dirty="0">
                <a:solidFill>
                  <a:srgbClr val="C00000"/>
                </a:solidFill>
                <a:latin typeface="微软雅黑" pitchFamily="34" charset="-122"/>
                <a:ea typeface="微软雅黑" pitchFamily="34" charset="-122"/>
              </a:rPr>
              <a:t>)</a:t>
            </a:r>
            <a:endParaRPr lang="zh-CN" altLang="en-US" sz="1300" b="1" dirty="0">
              <a:solidFill>
                <a:srgbClr val="C00000"/>
              </a:solidFill>
              <a:latin typeface="微软雅黑" pitchFamily="34" charset="-122"/>
              <a:ea typeface="微软雅黑" pitchFamily="34" charset="-122"/>
            </a:endParaRPr>
          </a:p>
        </p:txBody>
      </p:sp>
      <p:sp>
        <p:nvSpPr>
          <p:cNvPr id="401" name="矩形 400"/>
          <p:cNvSpPr/>
          <p:nvPr/>
        </p:nvSpPr>
        <p:spPr>
          <a:xfrm>
            <a:off x="7471795" y="3150681"/>
            <a:ext cx="657976" cy="502702"/>
          </a:xfrm>
          <a:prstGeom prst="rect">
            <a:avLst/>
          </a:prstGeom>
          <a:noFill/>
        </p:spPr>
        <p:txBody>
          <a:bodyPr wrap="square" anchor="ctr">
            <a:spAutoFit/>
          </a:bodyPr>
          <a:lstStyle/>
          <a:p>
            <a:pPr algn="ctr">
              <a:lnSpc>
                <a:spcPts val="1600"/>
              </a:lnSpc>
            </a:pPr>
            <a:r>
              <a:rPr lang="zh-CN" altLang="en-US" sz="1300" b="1" dirty="0">
                <a:solidFill>
                  <a:srgbClr val="C00000"/>
                </a:solidFill>
                <a:latin typeface="微软雅黑" pitchFamily="34" charset="-122"/>
                <a:ea typeface="微软雅黑" pitchFamily="34" charset="-122"/>
              </a:rPr>
              <a:t>“拉”</a:t>
            </a:r>
            <a:endParaRPr lang="en-US" altLang="zh-CN" sz="1300" b="1" dirty="0">
              <a:solidFill>
                <a:srgbClr val="C00000"/>
              </a:solidFill>
              <a:latin typeface="微软雅黑" pitchFamily="34" charset="-122"/>
              <a:ea typeface="微软雅黑" pitchFamily="34" charset="-122"/>
            </a:endParaRPr>
          </a:p>
          <a:p>
            <a:pPr algn="ctr">
              <a:lnSpc>
                <a:spcPts val="1600"/>
              </a:lnSpc>
            </a:pPr>
            <a:r>
              <a:rPr lang="en-US" altLang="zh-CN" sz="1300" b="1" dirty="0">
                <a:solidFill>
                  <a:srgbClr val="C00000"/>
                </a:solidFill>
                <a:latin typeface="微软雅黑" pitchFamily="34" charset="-122"/>
                <a:ea typeface="微软雅黑" pitchFamily="34" charset="-122"/>
              </a:rPr>
              <a:t>(</a:t>
            </a:r>
            <a:r>
              <a:rPr lang="en-US" altLang="zh-CN" sz="1200" b="1" dirty="0">
                <a:solidFill>
                  <a:srgbClr val="C00000"/>
                </a:solidFill>
                <a:latin typeface="微软雅黑" pitchFamily="34" charset="-122"/>
                <a:ea typeface="微软雅黑" pitchFamily="34" charset="-122"/>
              </a:rPr>
              <a:t>pull</a:t>
            </a:r>
            <a:r>
              <a:rPr lang="en-US" altLang="zh-CN" sz="1300" b="1" dirty="0">
                <a:solidFill>
                  <a:srgbClr val="C00000"/>
                </a:solidFill>
                <a:latin typeface="微软雅黑" pitchFamily="34" charset="-122"/>
                <a:ea typeface="微软雅黑" pitchFamily="34" charset="-122"/>
              </a:rPr>
              <a:t>)</a:t>
            </a:r>
            <a:endParaRPr lang="zh-CN" altLang="en-US" sz="1300" b="1" dirty="0">
              <a:solidFill>
                <a:srgbClr val="C00000"/>
              </a:solidFill>
              <a:latin typeface="微软雅黑" pitchFamily="34" charset="-122"/>
              <a:ea typeface="微软雅黑" pitchFamily="34" charset="-122"/>
            </a:endParaRPr>
          </a:p>
        </p:txBody>
      </p:sp>
    </p:spTree>
    <p:extLst>
      <p:ext uri="{BB962C8B-B14F-4D97-AF65-F5344CB8AC3E}">
        <p14:creationId xmlns:p14="http://schemas.microsoft.com/office/powerpoint/2010/main" val="39602831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repeatCount="3000" fill="hold" grpId="0" nodeType="withEffect">
                                  <p:stCondLst>
                                    <p:cond delay="0"/>
                                  </p:stCondLst>
                                  <p:childTnLst>
                                    <p:set>
                                      <p:cBhvr>
                                        <p:cTn id="6" dur="1" fill="hold">
                                          <p:stCondLst>
                                            <p:cond delay="0"/>
                                          </p:stCondLst>
                                        </p:cTn>
                                        <p:tgtEl>
                                          <p:spTgt spid="353"/>
                                        </p:tgtEl>
                                        <p:attrNameLst>
                                          <p:attrName>style.visibility</p:attrName>
                                        </p:attrNameLst>
                                      </p:cBhvr>
                                      <p:to>
                                        <p:strVal val="visible"/>
                                      </p:to>
                                    </p:set>
                                    <p:animEffect transition="in" filter="wipe(left)">
                                      <p:cBhvr>
                                        <p:cTn id="7" dur="1000"/>
                                        <p:tgtEl>
                                          <p:spTgt spid="353"/>
                                        </p:tgtEl>
                                      </p:cBhvr>
                                    </p:animEffect>
                                  </p:childTnLst>
                                </p:cTn>
                              </p:par>
                              <p:par>
                                <p:cTn id="8" presetID="22" presetClass="entr" presetSubtype="8" repeatCount="3000" fill="hold" grpId="0" nodeType="withEffect">
                                  <p:stCondLst>
                                    <p:cond delay="0"/>
                                  </p:stCondLst>
                                  <p:childTnLst>
                                    <p:set>
                                      <p:cBhvr>
                                        <p:cTn id="9" dur="1" fill="hold">
                                          <p:stCondLst>
                                            <p:cond delay="0"/>
                                          </p:stCondLst>
                                        </p:cTn>
                                        <p:tgtEl>
                                          <p:spTgt spid="351"/>
                                        </p:tgtEl>
                                        <p:attrNameLst>
                                          <p:attrName>style.visibility</p:attrName>
                                        </p:attrNameLst>
                                      </p:cBhvr>
                                      <p:to>
                                        <p:strVal val="visible"/>
                                      </p:to>
                                    </p:set>
                                    <p:animEffect transition="in" filter="wipe(left)">
                                      <p:cBhvr>
                                        <p:cTn id="10" dur="1000"/>
                                        <p:tgtEl>
                                          <p:spTgt spid="351"/>
                                        </p:tgtEl>
                                      </p:cBhvr>
                                    </p:animEffect>
                                  </p:childTnLst>
                                </p:cTn>
                              </p:par>
                              <p:par>
                                <p:cTn id="11" presetID="35" presetClass="emph" presetSubtype="0" repeatCount="3000" fill="hold" grpId="0" nodeType="withEffect">
                                  <p:stCondLst>
                                    <p:cond delay="0"/>
                                  </p:stCondLst>
                                  <p:childTnLst>
                                    <p:anim calcmode="discrete" valueType="str">
                                      <p:cBhvr>
                                        <p:cTn id="12" dur="1000" fill="hold"/>
                                        <p:tgtEl>
                                          <p:spTgt spid="3"/>
                                        </p:tgtEl>
                                        <p:attrNameLst>
                                          <p:attrName>style.visibility</p:attrName>
                                        </p:attrNameLst>
                                      </p:cBhvr>
                                      <p:tavLst>
                                        <p:tav tm="0">
                                          <p:val>
                                            <p:strVal val="hidden"/>
                                          </p:val>
                                        </p:tav>
                                        <p:tav tm="50000">
                                          <p:val>
                                            <p:strVal val="visible"/>
                                          </p:val>
                                        </p:tav>
                                      </p:tavLst>
                                    </p:anim>
                                  </p:childTnLst>
                                </p:cTn>
                              </p:par>
                              <p:par>
                                <p:cTn id="13" presetID="35" presetClass="emph" presetSubtype="0" repeatCount="3000" fill="hold" grpId="0" nodeType="withEffect">
                                  <p:stCondLst>
                                    <p:cond delay="0"/>
                                  </p:stCondLst>
                                  <p:childTnLst>
                                    <p:anim calcmode="discrete" valueType="str">
                                      <p:cBhvr>
                                        <p:cTn id="14" dur="1000" fill="hold"/>
                                        <p:tgtEl>
                                          <p:spTgt spid="401"/>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1" grpId="0" animBg="1"/>
      <p:bldP spid="353" grpId="0" animBg="1"/>
      <p:bldP spid="3" grpId="0"/>
      <p:bldP spid="401" grpId="0"/>
    </p:bld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56963" y="1239955"/>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3" name="Rectangle 6"/>
          <p:cNvSpPr>
            <a:spLocks noChangeArrowheads="1"/>
          </p:cNvSpPr>
          <p:nvPr/>
        </p:nvSpPr>
        <p:spPr bwMode="auto">
          <a:xfrm>
            <a:off x="2437179" y="1206744"/>
            <a:ext cx="428835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发送和接收电子邮件的几个重要步骤</a:t>
            </a:r>
          </a:p>
        </p:txBody>
      </p:sp>
      <p:sp>
        <p:nvSpPr>
          <p:cNvPr id="4" name="Rectangle 68"/>
          <p:cNvSpPr>
            <a:spLocks noChangeArrowheads="1"/>
          </p:cNvSpPr>
          <p:nvPr/>
        </p:nvSpPr>
        <p:spPr bwMode="auto">
          <a:xfrm>
            <a:off x="483810" y="1601045"/>
            <a:ext cx="8212134" cy="22082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eaLnBrk="0" hangingPunct="0">
              <a:lnSpc>
                <a:spcPts val="3300"/>
              </a:lnSpc>
              <a:buClr>
                <a:srgbClr val="0070C0"/>
              </a:buClr>
              <a:buFont typeface="+mj-lt"/>
              <a:buAutoNum type="arabicPeriod"/>
            </a:pPr>
            <a:r>
              <a:rPr lang="zh-CN" altLang="en-US" sz="2000" b="1" dirty="0">
                <a:latin typeface="微软雅黑" pitchFamily="34" charset="-122"/>
                <a:ea typeface="微软雅黑" pitchFamily="34" charset="-122"/>
              </a:rPr>
              <a:t>发件人调用 </a:t>
            </a:r>
            <a:r>
              <a:rPr lang="en-US" altLang="zh-CN" sz="2000" b="1" dirty="0">
                <a:latin typeface="微软雅黑" pitchFamily="34" charset="-122"/>
                <a:ea typeface="微软雅黑" pitchFamily="34" charset="-122"/>
              </a:rPr>
              <a:t>PC </a:t>
            </a:r>
            <a:r>
              <a:rPr lang="zh-CN" altLang="en-US" sz="2000" b="1" dirty="0">
                <a:latin typeface="微软雅黑" pitchFamily="34" charset="-122"/>
                <a:ea typeface="微软雅黑" pitchFamily="34" charset="-122"/>
              </a:rPr>
              <a:t>中的用户代理撰写和编辑要发送的邮件。</a:t>
            </a:r>
          </a:p>
          <a:p>
            <a:pPr marL="342900" indent="-342900" eaLnBrk="0" hangingPunct="0">
              <a:lnSpc>
                <a:spcPts val="3300"/>
              </a:lnSpc>
              <a:buClr>
                <a:srgbClr val="0070C0"/>
              </a:buClr>
              <a:buFont typeface="+mj-lt"/>
              <a:buAutoNum type="arabicPeriod"/>
            </a:pPr>
            <a:r>
              <a:rPr lang="zh-CN" altLang="en-US" sz="2000" b="1" dirty="0">
                <a:latin typeface="微软雅黑" pitchFamily="34" charset="-122"/>
                <a:ea typeface="微软雅黑" pitchFamily="34" charset="-122"/>
              </a:rPr>
              <a:t>发件人的用户代理把邮件用 </a:t>
            </a:r>
            <a:r>
              <a:rPr lang="en-US" altLang="zh-CN" sz="2000" b="1" dirty="0">
                <a:latin typeface="微软雅黑" pitchFamily="34" charset="-122"/>
                <a:ea typeface="微软雅黑" pitchFamily="34" charset="-122"/>
              </a:rPr>
              <a:t>SMTP </a:t>
            </a:r>
            <a:r>
              <a:rPr lang="zh-CN" altLang="en-US" sz="2000" b="1" dirty="0">
                <a:latin typeface="微软雅黑" pitchFamily="34" charset="-122"/>
                <a:ea typeface="微软雅黑" pitchFamily="34" charset="-122"/>
              </a:rPr>
              <a:t>协议发给发送方邮件服务器。</a:t>
            </a:r>
          </a:p>
          <a:p>
            <a:pPr marL="342900" indent="-342900" eaLnBrk="0" hangingPunct="0">
              <a:lnSpc>
                <a:spcPts val="3300"/>
              </a:lnSpc>
              <a:buClr>
                <a:srgbClr val="0070C0"/>
              </a:buClr>
              <a:buFont typeface="+mj-lt"/>
              <a:buAutoNum type="arabicPeriod"/>
            </a:pPr>
            <a:r>
              <a:rPr lang="en-US" altLang="zh-CN" sz="2000" b="1" dirty="0">
                <a:latin typeface="微软雅黑" pitchFamily="34" charset="-122"/>
                <a:ea typeface="微软雅黑" pitchFamily="34" charset="-122"/>
              </a:rPr>
              <a:t>SMTP </a:t>
            </a:r>
            <a:r>
              <a:rPr lang="zh-CN" altLang="en-US" sz="2000" b="1" dirty="0">
                <a:latin typeface="微软雅黑" pitchFamily="34" charset="-122"/>
                <a:ea typeface="微软雅黑" pitchFamily="34" charset="-122"/>
              </a:rPr>
              <a:t>服务器把邮件临时存放在邮件缓存队列中，等待发送。</a:t>
            </a:r>
          </a:p>
          <a:p>
            <a:pPr marL="342900" indent="-342900" eaLnBrk="0" hangingPunct="0">
              <a:lnSpc>
                <a:spcPts val="3300"/>
              </a:lnSpc>
              <a:buClr>
                <a:srgbClr val="0070C0"/>
              </a:buClr>
              <a:buFont typeface="+mj-lt"/>
              <a:buAutoNum type="arabicPeriod"/>
            </a:pPr>
            <a:r>
              <a:rPr lang="zh-CN" altLang="en-US" sz="2000" b="1" dirty="0">
                <a:latin typeface="微软雅黑" pitchFamily="34" charset="-122"/>
                <a:ea typeface="微软雅黑" pitchFamily="34" charset="-122"/>
              </a:rPr>
              <a:t>发送方邮件服务器的 </a:t>
            </a:r>
            <a:r>
              <a:rPr lang="en-US" altLang="zh-CN" sz="2000" b="1" dirty="0">
                <a:latin typeface="微软雅黑" pitchFamily="34" charset="-122"/>
                <a:ea typeface="微软雅黑" pitchFamily="34" charset="-122"/>
              </a:rPr>
              <a:t>SMTP </a:t>
            </a:r>
            <a:r>
              <a:rPr lang="zh-CN" altLang="en-US" sz="2000" b="1" dirty="0">
                <a:latin typeface="微软雅黑" pitchFamily="34" charset="-122"/>
                <a:ea typeface="微软雅黑" pitchFamily="34" charset="-122"/>
              </a:rPr>
              <a:t>客户与接收方邮件服务器的 </a:t>
            </a:r>
            <a:r>
              <a:rPr lang="en-US" altLang="zh-CN" sz="2000" b="1" dirty="0">
                <a:latin typeface="微软雅黑" pitchFamily="34" charset="-122"/>
                <a:ea typeface="微软雅黑" pitchFamily="34" charset="-122"/>
              </a:rPr>
              <a:t>SMTP </a:t>
            </a:r>
            <a:r>
              <a:rPr lang="zh-CN" altLang="en-US" sz="2000" b="1" dirty="0">
                <a:latin typeface="微软雅黑" pitchFamily="34" charset="-122"/>
                <a:ea typeface="微软雅黑" pitchFamily="34" charset="-122"/>
              </a:rPr>
              <a:t>服务器建立 </a:t>
            </a:r>
            <a:r>
              <a:rPr lang="en-US" altLang="zh-CN" sz="2000" b="1" dirty="0">
                <a:latin typeface="微软雅黑" pitchFamily="34" charset="-122"/>
                <a:ea typeface="微软雅黑" pitchFamily="34" charset="-122"/>
              </a:rPr>
              <a:t>TCP </a:t>
            </a:r>
            <a:r>
              <a:rPr lang="zh-CN" altLang="en-US" sz="2000" b="1" dirty="0">
                <a:latin typeface="微软雅黑" pitchFamily="34" charset="-122"/>
                <a:ea typeface="微软雅黑" pitchFamily="34" charset="-122"/>
              </a:rPr>
              <a:t>连接，然后就把邮件缓存队列中的邮件依次发送出去。 </a:t>
            </a:r>
          </a:p>
        </p:txBody>
      </p:sp>
    </p:spTree>
    <p:extLst>
      <p:ext uri="{BB962C8B-B14F-4D97-AF65-F5344CB8AC3E}">
        <p14:creationId xmlns:p14="http://schemas.microsoft.com/office/powerpoint/2010/main" val="1175451099"/>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56963" y="1349683"/>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3" name="Rectangle 6"/>
          <p:cNvSpPr>
            <a:spLocks noChangeArrowheads="1"/>
          </p:cNvSpPr>
          <p:nvPr/>
        </p:nvSpPr>
        <p:spPr bwMode="auto">
          <a:xfrm>
            <a:off x="2437179" y="1316472"/>
            <a:ext cx="428835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发送和接收电子邮件的几个重要步骤</a:t>
            </a:r>
          </a:p>
        </p:txBody>
      </p:sp>
      <p:sp>
        <p:nvSpPr>
          <p:cNvPr id="4" name="Rectangle 68"/>
          <p:cNvSpPr>
            <a:spLocks noChangeArrowheads="1"/>
          </p:cNvSpPr>
          <p:nvPr/>
        </p:nvSpPr>
        <p:spPr bwMode="auto">
          <a:xfrm>
            <a:off x="483810" y="1710773"/>
            <a:ext cx="8121929" cy="17403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eaLnBrk="0" hangingPunct="0">
              <a:lnSpc>
                <a:spcPts val="3300"/>
              </a:lnSpc>
              <a:buClr>
                <a:srgbClr val="0070C0"/>
              </a:buClr>
              <a:buFont typeface="+mj-lt"/>
              <a:buAutoNum type="arabicPeriod" startAt="6"/>
            </a:pPr>
            <a:r>
              <a:rPr lang="zh-CN" altLang="en-US" sz="2000" b="1" dirty="0">
                <a:latin typeface="微软雅黑" pitchFamily="34" charset="-122"/>
                <a:ea typeface="微软雅黑" pitchFamily="34" charset="-122"/>
              </a:rPr>
              <a:t>运行在接收方邮件服务器中的</a:t>
            </a:r>
            <a:r>
              <a:rPr lang="en-US" altLang="zh-CN" sz="2000" b="1" dirty="0">
                <a:latin typeface="微软雅黑" pitchFamily="34" charset="-122"/>
                <a:ea typeface="微软雅黑" pitchFamily="34" charset="-122"/>
              </a:rPr>
              <a:t>SMTP</a:t>
            </a:r>
            <a:r>
              <a:rPr lang="zh-CN" altLang="en-US" sz="2000" b="1" dirty="0">
                <a:latin typeface="微软雅黑" pitchFamily="34" charset="-122"/>
                <a:ea typeface="微软雅黑" pitchFamily="34" charset="-122"/>
              </a:rPr>
              <a:t>服务器进 程收到邮件后，把邮件放入收件人的用户邮箱中，等待收件人进行读取。 </a:t>
            </a:r>
          </a:p>
          <a:p>
            <a:pPr marL="342900" indent="-342900" eaLnBrk="0" hangingPunct="0">
              <a:lnSpc>
                <a:spcPts val="3300"/>
              </a:lnSpc>
              <a:buClr>
                <a:srgbClr val="0070C0"/>
              </a:buClr>
              <a:buFont typeface="+mj-lt"/>
              <a:buAutoNum type="arabicPeriod" startAt="6"/>
            </a:pPr>
            <a:r>
              <a:rPr lang="zh-CN" altLang="en-US" sz="2000" b="1" dirty="0">
                <a:latin typeface="微软雅黑" pitchFamily="34" charset="-122"/>
                <a:ea typeface="微软雅黑" pitchFamily="34" charset="-122"/>
              </a:rPr>
              <a:t>收件人在打算收信时，就运行</a:t>
            </a:r>
            <a:r>
              <a:rPr lang="en-US" altLang="zh-CN" sz="2000" b="1" dirty="0">
                <a:latin typeface="微软雅黑" pitchFamily="34" charset="-122"/>
                <a:ea typeface="微软雅黑" pitchFamily="34" charset="-122"/>
              </a:rPr>
              <a:t>PC</a:t>
            </a:r>
            <a:r>
              <a:rPr lang="zh-CN" altLang="en-US" sz="2000" b="1" dirty="0">
                <a:latin typeface="微软雅黑" pitchFamily="34" charset="-122"/>
                <a:ea typeface="微软雅黑" pitchFamily="34" charset="-122"/>
              </a:rPr>
              <a:t>机中的用户代理，使用</a:t>
            </a:r>
            <a:r>
              <a:rPr lang="en-US" altLang="zh-CN" sz="2000" b="1" dirty="0">
                <a:latin typeface="微软雅黑" pitchFamily="34" charset="-122"/>
                <a:ea typeface="微软雅黑" pitchFamily="34" charset="-122"/>
              </a:rPr>
              <a:t>POP3</a:t>
            </a:r>
            <a:r>
              <a:rPr lang="zh-CN" altLang="en-US" sz="2000" b="1" dirty="0">
                <a:latin typeface="微软雅黑" pitchFamily="34" charset="-122"/>
                <a:ea typeface="微软雅黑" pitchFamily="34" charset="-122"/>
              </a:rPr>
              <a:t>（或 </a:t>
            </a:r>
            <a:r>
              <a:rPr lang="en-US" altLang="zh-CN" sz="2000" b="1" dirty="0">
                <a:latin typeface="微软雅黑" pitchFamily="34" charset="-122"/>
                <a:ea typeface="微软雅黑" pitchFamily="34" charset="-122"/>
              </a:rPr>
              <a:t>IMAP</a:t>
            </a:r>
            <a:r>
              <a:rPr lang="zh-CN" altLang="en-US" sz="2000" b="1" dirty="0">
                <a:latin typeface="微软雅黑" pitchFamily="34" charset="-122"/>
                <a:ea typeface="微软雅黑" pitchFamily="34" charset="-122"/>
              </a:rPr>
              <a:t>）协议读取发送给自己的邮件。 </a:t>
            </a:r>
          </a:p>
        </p:txBody>
      </p:sp>
    </p:spTree>
    <p:extLst>
      <p:ext uri="{BB962C8B-B14F-4D97-AF65-F5344CB8AC3E}">
        <p14:creationId xmlns:p14="http://schemas.microsoft.com/office/powerpoint/2010/main" val="20515243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 name="圆角矩形 188"/>
          <p:cNvSpPr/>
          <p:nvPr/>
        </p:nvSpPr>
        <p:spPr>
          <a:xfrm>
            <a:off x="556963" y="1057072"/>
            <a:ext cx="8048776" cy="331493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5" name="AutoShape 5"/>
          <p:cNvSpPr>
            <a:spLocks noChangeArrowheads="1"/>
          </p:cNvSpPr>
          <p:nvPr/>
        </p:nvSpPr>
        <p:spPr bwMode="auto">
          <a:xfrm>
            <a:off x="556963" y="633865"/>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236" name="Rectangle 6"/>
          <p:cNvSpPr>
            <a:spLocks noChangeArrowheads="1"/>
          </p:cNvSpPr>
          <p:nvPr/>
        </p:nvSpPr>
        <p:spPr bwMode="auto">
          <a:xfrm>
            <a:off x="2803462" y="600654"/>
            <a:ext cx="355578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树状结构的 </a:t>
            </a:r>
            <a:r>
              <a:rPr lang="en-US" altLang="zh-CN" sz="2000" b="1" dirty="0">
                <a:solidFill>
                  <a:schemeClr val="bg1"/>
                </a:solidFill>
                <a:latin typeface="微软雅黑" pitchFamily="34" charset="-122"/>
                <a:ea typeface="微软雅黑" pitchFamily="34" charset="-122"/>
              </a:rPr>
              <a:t>DNS </a:t>
            </a:r>
            <a:r>
              <a:rPr lang="zh-CN" altLang="en-US" sz="2000" b="1" dirty="0">
                <a:solidFill>
                  <a:schemeClr val="bg1"/>
                </a:solidFill>
                <a:latin typeface="微软雅黑" pitchFamily="34" charset="-122"/>
                <a:ea typeface="微软雅黑" pitchFamily="34" charset="-122"/>
              </a:rPr>
              <a:t>域名服务器</a:t>
            </a:r>
          </a:p>
        </p:txBody>
      </p:sp>
      <p:grpSp>
        <p:nvGrpSpPr>
          <p:cNvPr id="2" name="组合 1"/>
          <p:cNvGrpSpPr/>
          <p:nvPr/>
        </p:nvGrpSpPr>
        <p:grpSpPr>
          <a:xfrm>
            <a:off x="1124956" y="1342755"/>
            <a:ext cx="6831277" cy="2755833"/>
            <a:chOff x="128464" y="1556792"/>
            <a:chExt cx="9873325" cy="3983038"/>
          </a:xfrm>
        </p:grpSpPr>
        <p:sp>
          <p:nvSpPr>
            <p:cNvPr id="276" name="AutoShape 31"/>
            <p:cNvSpPr>
              <a:spLocks noChangeArrowheads="1"/>
            </p:cNvSpPr>
            <p:nvPr/>
          </p:nvSpPr>
          <p:spPr bwMode="auto">
            <a:xfrm>
              <a:off x="4154498" y="3455442"/>
              <a:ext cx="2858294" cy="2084388"/>
            </a:xfrm>
            <a:prstGeom prst="roundRect">
              <a:avLst>
                <a:gd name="adj" fmla="val 16667"/>
              </a:avLst>
            </a:prstGeom>
            <a:solidFill>
              <a:srgbClr val="00FFCC"/>
            </a:solidFill>
            <a:ln w="9525">
              <a:solidFill>
                <a:schemeClr val="tx1"/>
              </a:solidFill>
              <a:prstDash val="dash"/>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1200" b="1">
                <a:latin typeface="微软雅黑" pitchFamily="34" charset="-122"/>
                <a:ea typeface="微软雅黑" pitchFamily="34" charset="-122"/>
              </a:endParaRPr>
            </a:p>
          </p:txBody>
        </p:sp>
        <p:grpSp>
          <p:nvGrpSpPr>
            <p:cNvPr id="277" name="Group 5"/>
            <p:cNvGrpSpPr>
              <a:grpSpLocks/>
            </p:cNvGrpSpPr>
            <p:nvPr/>
          </p:nvGrpSpPr>
          <p:grpSpPr bwMode="auto">
            <a:xfrm>
              <a:off x="3540531" y="2160043"/>
              <a:ext cx="4677833" cy="392113"/>
              <a:chOff x="2294" y="572"/>
              <a:chExt cx="2450" cy="318"/>
            </a:xfrm>
          </p:grpSpPr>
          <p:sp>
            <p:nvSpPr>
              <p:cNvPr id="278" name="Line 6"/>
              <p:cNvSpPr>
                <a:spLocks noChangeShapeType="1"/>
              </p:cNvSpPr>
              <p:nvPr/>
            </p:nvSpPr>
            <p:spPr bwMode="auto">
              <a:xfrm flipV="1">
                <a:off x="2294" y="572"/>
                <a:ext cx="1089" cy="31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279" name="Line 7"/>
              <p:cNvSpPr>
                <a:spLocks noChangeShapeType="1"/>
              </p:cNvSpPr>
              <p:nvPr/>
            </p:nvSpPr>
            <p:spPr bwMode="auto">
              <a:xfrm>
                <a:off x="3474" y="572"/>
                <a:ext cx="0" cy="31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280" name="Line 8"/>
              <p:cNvSpPr>
                <a:spLocks noChangeShapeType="1"/>
              </p:cNvSpPr>
              <p:nvPr/>
            </p:nvSpPr>
            <p:spPr bwMode="auto">
              <a:xfrm flipH="1" flipV="1">
                <a:off x="3565" y="572"/>
                <a:ext cx="1179" cy="31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grpSp>
        <p:sp>
          <p:nvSpPr>
            <p:cNvPr id="281" name="Rectangle 9"/>
            <p:cNvSpPr>
              <a:spLocks noChangeArrowheads="1"/>
            </p:cNvSpPr>
            <p:nvPr/>
          </p:nvSpPr>
          <p:spPr bwMode="auto">
            <a:xfrm>
              <a:off x="4847573" y="1639342"/>
              <a:ext cx="1905529" cy="496888"/>
            </a:xfrm>
            <a:prstGeom prst="rect">
              <a:avLst/>
            </a:prstGeom>
            <a:solidFill>
              <a:srgbClr val="CC00CC"/>
            </a:solidFill>
            <a:ln>
              <a:noFill/>
            </a:ln>
            <a:effectLst/>
            <a:extLst>
              <a:ext uri="{91240B29-F687-4F45-9708-019B960494DF}">
                <a14:hiddenLine xmlns:a14="http://schemas.microsoft.com/office/drawing/2010/main" w="9525" algn="ctr">
                  <a:solidFill>
                    <a:schemeClr val="tx1"/>
                  </a:solidFill>
                  <a:miter lim="800000"/>
                  <a:headEnd/>
                  <a:tailEnd/>
                </a14:hiddenLine>
              </a:ext>
            </a:extLst>
          </p:spPr>
          <p:txBody>
            <a:bodyPr wrap="none" anchor="ctr"/>
            <a:lstStyle/>
            <a:p>
              <a:pPr algn="ctr" eaLnBrk="1" hangingPunct="1"/>
              <a:r>
                <a:rPr kumimoji="1" lang="zh-CN" altLang="en-US" sz="1400" b="1" dirty="0">
                  <a:solidFill>
                    <a:schemeClr val="bg1"/>
                  </a:solidFill>
                  <a:latin typeface="微软雅黑" pitchFamily="34" charset="-122"/>
                  <a:ea typeface="微软雅黑" pitchFamily="34" charset="-122"/>
                </a:rPr>
                <a:t>根域名服务器</a:t>
              </a:r>
            </a:p>
          </p:txBody>
        </p:sp>
        <p:sp>
          <p:nvSpPr>
            <p:cNvPr id="282" name="Rectangle 10"/>
            <p:cNvSpPr>
              <a:spLocks noChangeArrowheads="1"/>
            </p:cNvSpPr>
            <p:nvPr/>
          </p:nvSpPr>
          <p:spPr bwMode="auto">
            <a:xfrm>
              <a:off x="2508656" y="2552156"/>
              <a:ext cx="1905529" cy="496887"/>
            </a:xfrm>
            <a:prstGeom prst="rect">
              <a:avLst/>
            </a:prstGeom>
            <a:solidFill>
              <a:srgbClr val="008000"/>
            </a:solidFill>
            <a:ln>
              <a:noFill/>
            </a:ln>
            <a:effectLst/>
            <a:extLst>
              <a:ext uri="{91240B29-F687-4F45-9708-019B960494DF}">
                <a14:hiddenLine xmlns:a14="http://schemas.microsoft.com/office/drawing/2010/main" w="9525" algn="ctr">
                  <a:solidFill>
                    <a:schemeClr val="tx1"/>
                  </a:solidFill>
                  <a:miter lim="800000"/>
                  <a:headEnd/>
                  <a:tailEnd/>
                </a14:hiddenLine>
              </a:ext>
            </a:extLst>
          </p:spPr>
          <p:txBody>
            <a:bodyPr wrap="none" anchor="ctr"/>
            <a:lstStyle/>
            <a:p>
              <a:pPr algn="ctr" eaLnBrk="1" hangingPunct="1"/>
              <a:r>
                <a:rPr kumimoji="1" lang="en-US" altLang="zh-CN" sz="1400" b="1">
                  <a:solidFill>
                    <a:schemeClr val="bg1"/>
                  </a:solidFill>
                  <a:latin typeface="微软雅黑" pitchFamily="34" charset="-122"/>
                  <a:ea typeface="微软雅黑" pitchFamily="34" charset="-122"/>
                </a:rPr>
                <a:t>org </a:t>
              </a:r>
              <a:r>
                <a:rPr kumimoji="1" lang="zh-CN" altLang="en-US" sz="1400" b="1">
                  <a:solidFill>
                    <a:schemeClr val="bg1"/>
                  </a:solidFill>
                  <a:latin typeface="微软雅黑" pitchFamily="34" charset="-122"/>
                  <a:ea typeface="微软雅黑" pitchFamily="34" charset="-122"/>
                </a:rPr>
                <a:t>域名服务器</a:t>
              </a:r>
            </a:p>
          </p:txBody>
        </p:sp>
        <p:sp>
          <p:nvSpPr>
            <p:cNvPr id="283" name="Rectangle 11"/>
            <p:cNvSpPr>
              <a:spLocks noChangeArrowheads="1"/>
            </p:cNvSpPr>
            <p:nvPr/>
          </p:nvSpPr>
          <p:spPr bwMode="auto">
            <a:xfrm>
              <a:off x="4847573" y="2552156"/>
              <a:ext cx="1905529" cy="496887"/>
            </a:xfrm>
            <a:prstGeom prst="rect">
              <a:avLst/>
            </a:prstGeom>
            <a:solidFill>
              <a:srgbClr val="0000FF"/>
            </a:solidFill>
            <a:ln>
              <a:noFill/>
            </a:ln>
            <a:effectLst/>
            <a:extLst>
              <a:ext uri="{91240B29-F687-4F45-9708-019B960494DF}">
                <a14:hiddenLine xmlns:a14="http://schemas.microsoft.com/office/drawing/2010/main" w="9525" algn="ctr">
                  <a:solidFill>
                    <a:schemeClr val="tx1"/>
                  </a:solidFill>
                  <a:miter lim="800000"/>
                  <a:headEnd/>
                  <a:tailEnd/>
                </a14:hiddenLine>
              </a:ext>
            </a:extLst>
          </p:spPr>
          <p:txBody>
            <a:bodyPr wrap="none" anchor="ctr"/>
            <a:lstStyle/>
            <a:p>
              <a:pPr algn="ctr" eaLnBrk="1" hangingPunct="1"/>
              <a:r>
                <a:rPr kumimoji="1" lang="en-US" altLang="zh-CN" sz="1400" b="1" dirty="0">
                  <a:solidFill>
                    <a:schemeClr val="bg1"/>
                  </a:solidFill>
                  <a:latin typeface="微软雅黑" pitchFamily="34" charset="-122"/>
                  <a:ea typeface="微软雅黑" pitchFamily="34" charset="-122"/>
                </a:rPr>
                <a:t>com </a:t>
              </a:r>
              <a:r>
                <a:rPr kumimoji="1" lang="zh-CN" altLang="en-US" sz="1400" b="1" dirty="0">
                  <a:solidFill>
                    <a:schemeClr val="bg1"/>
                  </a:solidFill>
                  <a:latin typeface="微软雅黑" pitchFamily="34" charset="-122"/>
                  <a:ea typeface="微软雅黑" pitchFamily="34" charset="-122"/>
                </a:rPr>
                <a:t>域名服务器</a:t>
              </a:r>
            </a:p>
          </p:txBody>
        </p:sp>
        <p:sp>
          <p:nvSpPr>
            <p:cNvPr id="284" name="Rectangle 12"/>
            <p:cNvSpPr>
              <a:spLocks noChangeArrowheads="1"/>
            </p:cNvSpPr>
            <p:nvPr/>
          </p:nvSpPr>
          <p:spPr bwMode="auto">
            <a:xfrm>
              <a:off x="7188210" y="2552156"/>
              <a:ext cx="1905529" cy="496887"/>
            </a:xfrm>
            <a:prstGeom prst="rect">
              <a:avLst/>
            </a:prstGeom>
            <a:solidFill>
              <a:srgbClr val="7030A0"/>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r>
                <a:rPr kumimoji="1" lang="en-US" altLang="zh-CN" sz="1400" b="1">
                  <a:solidFill>
                    <a:schemeClr val="bg1"/>
                  </a:solidFill>
                  <a:latin typeface="微软雅黑" pitchFamily="34" charset="-122"/>
                  <a:ea typeface="微软雅黑" pitchFamily="34" charset="-122"/>
                </a:rPr>
                <a:t>edu </a:t>
              </a:r>
              <a:r>
                <a:rPr kumimoji="1" lang="zh-CN" altLang="en-US" sz="1400" b="1">
                  <a:solidFill>
                    <a:schemeClr val="bg1"/>
                  </a:solidFill>
                  <a:latin typeface="微软雅黑" pitchFamily="34" charset="-122"/>
                  <a:ea typeface="微软雅黑" pitchFamily="34" charset="-122"/>
                </a:rPr>
                <a:t>域名服务器</a:t>
              </a:r>
            </a:p>
          </p:txBody>
        </p:sp>
        <p:grpSp>
          <p:nvGrpSpPr>
            <p:cNvPr id="285" name="Group 13"/>
            <p:cNvGrpSpPr>
              <a:grpSpLocks/>
            </p:cNvGrpSpPr>
            <p:nvPr/>
          </p:nvGrpSpPr>
          <p:grpSpPr bwMode="auto">
            <a:xfrm>
              <a:off x="7704147" y="3049042"/>
              <a:ext cx="866775" cy="249238"/>
              <a:chOff x="2875" y="1143"/>
              <a:chExt cx="330" cy="132"/>
            </a:xfrm>
          </p:grpSpPr>
          <p:sp>
            <p:nvSpPr>
              <p:cNvPr id="286" name="Line 14"/>
              <p:cNvSpPr>
                <a:spLocks noChangeShapeType="1"/>
              </p:cNvSpPr>
              <p:nvPr/>
            </p:nvSpPr>
            <p:spPr bwMode="auto">
              <a:xfrm>
                <a:off x="3061" y="1143"/>
                <a:ext cx="144" cy="13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287" name="Line 15"/>
              <p:cNvSpPr>
                <a:spLocks noChangeShapeType="1"/>
              </p:cNvSpPr>
              <p:nvPr/>
            </p:nvSpPr>
            <p:spPr bwMode="auto">
              <a:xfrm>
                <a:off x="3050" y="1143"/>
                <a:ext cx="37" cy="129"/>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288" name="Line 16"/>
              <p:cNvSpPr>
                <a:spLocks noChangeShapeType="1"/>
              </p:cNvSpPr>
              <p:nvPr/>
            </p:nvSpPr>
            <p:spPr bwMode="auto">
              <a:xfrm flipH="1">
                <a:off x="2875" y="1143"/>
                <a:ext cx="144" cy="13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289" name="Line 17"/>
              <p:cNvSpPr>
                <a:spLocks noChangeShapeType="1"/>
              </p:cNvSpPr>
              <p:nvPr/>
            </p:nvSpPr>
            <p:spPr bwMode="auto">
              <a:xfrm flipH="1">
                <a:off x="2980" y="1143"/>
                <a:ext cx="54" cy="12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grpSp>
        <p:sp>
          <p:nvSpPr>
            <p:cNvPr id="290" name="Text Box 18"/>
            <p:cNvSpPr txBox="1">
              <a:spLocks noChangeArrowheads="1"/>
            </p:cNvSpPr>
            <p:nvPr/>
          </p:nvSpPr>
          <p:spPr bwMode="auto">
            <a:xfrm>
              <a:off x="9263996" y="2533411"/>
              <a:ext cx="480049" cy="400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en-US" altLang="zh-CN" sz="1200" b="1" dirty="0">
                  <a:latin typeface="微软雅黑" pitchFamily="34" charset="-122"/>
                  <a:ea typeface="微软雅黑" pitchFamily="34" charset="-122"/>
                </a:rPr>
                <a:t>…</a:t>
              </a:r>
            </a:p>
          </p:txBody>
        </p:sp>
        <p:grpSp>
          <p:nvGrpSpPr>
            <p:cNvPr id="291" name="Group 19"/>
            <p:cNvGrpSpPr>
              <a:grpSpLocks/>
            </p:cNvGrpSpPr>
            <p:nvPr/>
          </p:nvGrpSpPr>
          <p:grpSpPr bwMode="auto">
            <a:xfrm>
              <a:off x="3028033" y="3049042"/>
              <a:ext cx="866775" cy="249238"/>
              <a:chOff x="2875" y="1143"/>
              <a:chExt cx="330" cy="132"/>
            </a:xfrm>
          </p:grpSpPr>
          <p:sp>
            <p:nvSpPr>
              <p:cNvPr id="292" name="Line 20"/>
              <p:cNvSpPr>
                <a:spLocks noChangeShapeType="1"/>
              </p:cNvSpPr>
              <p:nvPr/>
            </p:nvSpPr>
            <p:spPr bwMode="auto">
              <a:xfrm>
                <a:off x="3061" y="1143"/>
                <a:ext cx="144" cy="13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293" name="Line 21"/>
              <p:cNvSpPr>
                <a:spLocks noChangeShapeType="1"/>
              </p:cNvSpPr>
              <p:nvPr/>
            </p:nvSpPr>
            <p:spPr bwMode="auto">
              <a:xfrm>
                <a:off x="3050" y="1143"/>
                <a:ext cx="37" cy="129"/>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294" name="Line 22"/>
              <p:cNvSpPr>
                <a:spLocks noChangeShapeType="1"/>
              </p:cNvSpPr>
              <p:nvPr/>
            </p:nvSpPr>
            <p:spPr bwMode="auto">
              <a:xfrm flipH="1">
                <a:off x="2875" y="1143"/>
                <a:ext cx="144" cy="13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295" name="Line 23"/>
              <p:cNvSpPr>
                <a:spLocks noChangeShapeType="1"/>
              </p:cNvSpPr>
              <p:nvPr/>
            </p:nvSpPr>
            <p:spPr bwMode="auto">
              <a:xfrm flipH="1">
                <a:off x="2980" y="1143"/>
                <a:ext cx="54" cy="12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grpSp>
        <p:sp>
          <p:nvSpPr>
            <p:cNvPr id="296" name="Line 24"/>
            <p:cNvSpPr>
              <a:spLocks noChangeShapeType="1"/>
            </p:cNvSpPr>
            <p:nvPr/>
          </p:nvSpPr>
          <p:spPr bwMode="auto">
            <a:xfrm>
              <a:off x="5943081" y="3049042"/>
              <a:ext cx="376634" cy="24923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297" name="Line 25"/>
            <p:cNvSpPr>
              <a:spLocks noChangeShapeType="1"/>
            </p:cNvSpPr>
            <p:nvPr/>
          </p:nvSpPr>
          <p:spPr bwMode="auto">
            <a:xfrm>
              <a:off x="5913843" y="3049043"/>
              <a:ext cx="98029" cy="24447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298" name="Line 26"/>
            <p:cNvSpPr>
              <a:spLocks noChangeShapeType="1"/>
            </p:cNvSpPr>
            <p:nvPr/>
          </p:nvSpPr>
          <p:spPr bwMode="auto">
            <a:xfrm flipH="1">
              <a:off x="5452940" y="3049042"/>
              <a:ext cx="378354" cy="24923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299" name="Line 27"/>
            <p:cNvSpPr>
              <a:spLocks noChangeShapeType="1"/>
            </p:cNvSpPr>
            <p:nvPr/>
          </p:nvSpPr>
          <p:spPr bwMode="auto">
            <a:xfrm flipH="1">
              <a:off x="5590523" y="3049042"/>
              <a:ext cx="282046" cy="66833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300" name="Rectangle 29"/>
            <p:cNvSpPr>
              <a:spLocks noChangeArrowheads="1"/>
            </p:cNvSpPr>
            <p:nvPr/>
          </p:nvSpPr>
          <p:spPr bwMode="auto">
            <a:xfrm>
              <a:off x="4587885" y="4654449"/>
              <a:ext cx="1907248" cy="723789"/>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eaLnBrk="1" hangingPunct="1"/>
              <a:r>
                <a:rPr lang="en-US" altLang="zh-CN" sz="1400" b="1" dirty="0">
                  <a:solidFill>
                    <a:srgbClr val="0000FF"/>
                  </a:solidFill>
                  <a:latin typeface="微软雅黑" pitchFamily="34" charset="-122"/>
                  <a:ea typeface="微软雅黑" pitchFamily="34" charset="-122"/>
                </a:rPr>
                <a:t>y.abc.com</a:t>
              </a:r>
            </a:p>
            <a:p>
              <a:pPr algn="ctr" eaLnBrk="1" hangingPunct="1"/>
              <a:r>
                <a:rPr lang="zh-CN" altLang="en-US" sz="1400" b="1" dirty="0">
                  <a:solidFill>
                    <a:srgbClr val="0000FF"/>
                  </a:solidFill>
                  <a:latin typeface="微软雅黑" pitchFamily="34" charset="-122"/>
                  <a:ea typeface="微软雅黑" pitchFamily="34" charset="-122"/>
                </a:rPr>
                <a:t>域名服务器</a:t>
              </a:r>
            </a:p>
          </p:txBody>
        </p:sp>
        <p:sp>
          <p:nvSpPr>
            <p:cNvPr id="301" name="Line 30"/>
            <p:cNvSpPr>
              <a:spLocks noChangeShapeType="1"/>
            </p:cNvSpPr>
            <p:nvPr/>
          </p:nvSpPr>
          <p:spPr bwMode="auto">
            <a:xfrm>
              <a:off x="5538929" y="4211093"/>
              <a:ext cx="0" cy="49847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302" name="Line 32"/>
            <p:cNvSpPr>
              <a:spLocks noChangeShapeType="1"/>
            </p:cNvSpPr>
            <p:nvPr/>
          </p:nvSpPr>
          <p:spPr bwMode="auto">
            <a:xfrm flipH="1" flipV="1">
              <a:off x="6557046" y="3918993"/>
              <a:ext cx="1394752" cy="180975"/>
            </a:xfrm>
            <a:prstGeom prst="line">
              <a:avLst/>
            </a:prstGeom>
            <a:noFill/>
            <a:ln w="19050">
              <a:solidFill>
                <a:srgbClr val="0000FF"/>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303" name="Text Box 33"/>
            <p:cNvSpPr txBox="1">
              <a:spLocks noChangeArrowheads="1"/>
            </p:cNvSpPr>
            <p:nvPr/>
          </p:nvSpPr>
          <p:spPr bwMode="auto">
            <a:xfrm>
              <a:off x="7849639" y="3831681"/>
              <a:ext cx="2099521" cy="7562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lang="en-US" altLang="zh-CN" sz="1400" b="1" dirty="0" err="1">
                  <a:solidFill>
                    <a:srgbClr val="0000FF"/>
                  </a:solidFill>
                  <a:latin typeface="微软雅黑" pitchFamily="34" charset="-122"/>
                  <a:ea typeface="微软雅黑" pitchFamily="34" charset="-122"/>
                </a:rPr>
                <a:t>abc</a:t>
              </a:r>
              <a:r>
                <a:rPr lang="en-US" altLang="zh-CN" sz="1400" b="1" dirty="0">
                  <a:solidFill>
                    <a:srgbClr val="0000FF"/>
                  </a:solidFill>
                  <a:latin typeface="微软雅黑" pitchFamily="34" charset="-122"/>
                  <a:ea typeface="微软雅黑" pitchFamily="34" charset="-122"/>
                </a:rPr>
                <a:t> </a:t>
              </a:r>
              <a:r>
                <a:rPr lang="zh-CN" altLang="en-US" sz="1400" b="1" dirty="0">
                  <a:solidFill>
                    <a:srgbClr val="0000FF"/>
                  </a:solidFill>
                  <a:latin typeface="微软雅黑" pitchFamily="34" charset="-122"/>
                  <a:ea typeface="微软雅黑" pitchFamily="34" charset="-122"/>
                </a:rPr>
                <a:t>公司有两个</a:t>
              </a:r>
            </a:p>
            <a:p>
              <a:pPr algn="ctr" eaLnBrk="1" hangingPunct="1"/>
              <a:r>
                <a:rPr lang="zh-CN" altLang="en-US" sz="1400" b="1" dirty="0">
                  <a:solidFill>
                    <a:srgbClr val="0000FF"/>
                  </a:solidFill>
                  <a:latin typeface="微软雅黑" pitchFamily="34" charset="-122"/>
                  <a:ea typeface="微软雅黑" pitchFamily="34" charset="-122"/>
                </a:rPr>
                <a:t>权限域名服务器</a:t>
              </a:r>
            </a:p>
          </p:txBody>
        </p:sp>
        <p:grpSp>
          <p:nvGrpSpPr>
            <p:cNvPr id="304" name="Group 34"/>
            <p:cNvGrpSpPr>
              <a:grpSpLocks/>
            </p:cNvGrpSpPr>
            <p:nvPr/>
          </p:nvGrpSpPr>
          <p:grpSpPr bwMode="auto">
            <a:xfrm>
              <a:off x="128464" y="2385468"/>
              <a:ext cx="9873325" cy="830263"/>
              <a:chOff x="158" y="799"/>
              <a:chExt cx="5444" cy="454"/>
            </a:xfrm>
          </p:grpSpPr>
          <p:sp>
            <p:nvSpPr>
              <p:cNvPr id="305" name="Line 35"/>
              <p:cNvSpPr>
                <a:spLocks noChangeShapeType="1"/>
              </p:cNvSpPr>
              <p:nvPr/>
            </p:nvSpPr>
            <p:spPr bwMode="auto">
              <a:xfrm>
                <a:off x="158" y="799"/>
                <a:ext cx="5444" cy="0"/>
              </a:xfrm>
              <a:prstGeom prst="line">
                <a:avLst/>
              </a:prstGeom>
              <a:noFill/>
              <a:ln w="12700">
                <a:solidFill>
                  <a:srgbClr val="0000FF"/>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306" name="Line 36"/>
              <p:cNvSpPr>
                <a:spLocks noChangeShapeType="1"/>
              </p:cNvSpPr>
              <p:nvPr/>
            </p:nvSpPr>
            <p:spPr bwMode="auto">
              <a:xfrm>
                <a:off x="158" y="1253"/>
                <a:ext cx="5444" cy="0"/>
              </a:xfrm>
              <a:prstGeom prst="line">
                <a:avLst/>
              </a:prstGeom>
              <a:noFill/>
              <a:ln w="12700">
                <a:solidFill>
                  <a:srgbClr val="0000FF"/>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grpSp>
        <p:sp>
          <p:nvSpPr>
            <p:cNvPr id="307" name="Text Box 37"/>
            <p:cNvSpPr txBox="1">
              <a:spLocks noChangeArrowheads="1"/>
            </p:cNvSpPr>
            <p:nvPr/>
          </p:nvSpPr>
          <p:spPr bwMode="auto">
            <a:xfrm>
              <a:off x="147065" y="4063456"/>
              <a:ext cx="2083301" cy="4448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lang="zh-CN" altLang="en-US" sz="1400" b="1">
                  <a:latin typeface="微软雅黑" pitchFamily="34" charset="-122"/>
                  <a:ea typeface="微软雅黑" pitchFamily="34" charset="-122"/>
                </a:rPr>
                <a:t>权限域名服务器</a:t>
              </a:r>
            </a:p>
          </p:txBody>
        </p:sp>
        <p:sp>
          <p:nvSpPr>
            <p:cNvPr id="308" name="Text Box 38"/>
            <p:cNvSpPr txBox="1">
              <a:spLocks noChangeArrowheads="1"/>
            </p:cNvSpPr>
            <p:nvPr/>
          </p:nvSpPr>
          <p:spPr bwMode="auto">
            <a:xfrm>
              <a:off x="265628" y="1696493"/>
              <a:ext cx="1823817" cy="4448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lang="zh-CN" altLang="en-US" sz="1400" b="1">
                  <a:latin typeface="微软雅黑" pitchFamily="34" charset="-122"/>
                  <a:ea typeface="微软雅黑" pitchFamily="34" charset="-122"/>
                </a:rPr>
                <a:t>根域名服务器</a:t>
              </a:r>
            </a:p>
          </p:txBody>
        </p:sp>
        <p:sp>
          <p:nvSpPr>
            <p:cNvPr id="309" name="Text Box 39"/>
            <p:cNvSpPr txBox="1">
              <a:spLocks noChangeArrowheads="1"/>
            </p:cNvSpPr>
            <p:nvPr/>
          </p:nvSpPr>
          <p:spPr bwMode="auto">
            <a:xfrm>
              <a:off x="146205" y="2583906"/>
              <a:ext cx="2083301" cy="4448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lang="zh-CN" altLang="en-US" sz="1400" b="1" dirty="0">
                  <a:latin typeface="微软雅黑" pitchFamily="34" charset="-122"/>
                  <a:ea typeface="微软雅黑" pitchFamily="34" charset="-122"/>
                </a:rPr>
                <a:t>顶级域名服务器</a:t>
              </a:r>
            </a:p>
          </p:txBody>
        </p:sp>
        <p:sp>
          <p:nvSpPr>
            <p:cNvPr id="310" name="Line 40"/>
            <p:cNvSpPr>
              <a:spLocks noChangeShapeType="1"/>
            </p:cNvSpPr>
            <p:nvPr/>
          </p:nvSpPr>
          <p:spPr bwMode="auto">
            <a:xfrm>
              <a:off x="2242089" y="1556792"/>
              <a:ext cx="0" cy="3983038"/>
            </a:xfrm>
            <a:prstGeom prst="line">
              <a:avLst/>
            </a:prstGeom>
            <a:noFill/>
            <a:ln w="12700">
              <a:solidFill>
                <a:srgbClr val="0000FF"/>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311" name="Line 41"/>
            <p:cNvSpPr>
              <a:spLocks noChangeShapeType="1"/>
            </p:cNvSpPr>
            <p:nvPr/>
          </p:nvSpPr>
          <p:spPr bwMode="auto">
            <a:xfrm flipH="1">
              <a:off x="6531250" y="4377780"/>
              <a:ext cx="1427427" cy="658812"/>
            </a:xfrm>
            <a:prstGeom prst="line">
              <a:avLst/>
            </a:prstGeom>
            <a:noFill/>
            <a:ln w="19050">
              <a:solidFill>
                <a:srgbClr val="0000FF"/>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312" name="Rectangle 43"/>
            <p:cNvSpPr>
              <a:spLocks noChangeArrowheads="1"/>
            </p:cNvSpPr>
            <p:nvPr/>
          </p:nvSpPr>
          <p:spPr bwMode="auto">
            <a:xfrm>
              <a:off x="4575844" y="3683931"/>
              <a:ext cx="1907249" cy="736751"/>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eaLnBrk="1" hangingPunct="1"/>
              <a:r>
                <a:rPr lang="en-US" altLang="zh-CN" sz="1400" b="1" dirty="0">
                  <a:solidFill>
                    <a:srgbClr val="0000FF"/>
                  </a:solidFill>
                  <a:latin typeface="微软雅黑" pitchFamily="34" charset="-122"/>
                  <a:ea typeface="微软雅黑" pitchFamily="34" charset="-122"/>
                </a:rPr>
                <a:t>abc.com</a:t>
              </a:r>
            </a:p>
            <a:p>
              <a:pPr algn="ctr" eaLnBrk="1" hangingPunct="1"/>
              <a:r>
                <a:rPr lang="zh-CN" altLang="en-US" sz="1400" b="1" dirty="0">
                  <a:solidFill>
                    <a:srgbClr val="0000FF"/>
                  </a:solidFill>
                  <a:latin typeface="微软雅黑" pitchFamily="34" charset="-122"/>
                  <a:ea typeface="微软雅黑" pitchFamily="34" charset="-122"/>
                </a:rPr>
                <a:t>域名服务器</a:t>
              </a:r>
            </a:p>
          </p:txBody>
        </p:sp>
      </p:grpSp>
    </p:spTree>
    <p:extLst>
      <p:ext uri="{BB962C8B-B14F-4D97-AF65-F5344CB8AC3E}">
        <p14:creationId xmlns:p14="http://schemas.microsoft.com/office/powerpoint/2010/main" val="353281718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56963" y="1349683"/>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3" name="Rectangle 6"/>
          <p:cNvSpPr>
            <a:spLocks noChangeArrowheads="1"/>
          </p:cNvSpPr>
          <p:nvPr/>
        </p:nvSpPr>
        <p:spPr bwMode="auto">
          <a:xfrm>
            <a:off x="3591341" y="1316472"/>
            <a:ext cx="198002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电子邮件的组成</a:t>
            </a:r>
          </a:p>
        </p:txBody>
      </p:sp>
      <p:sp>
        <p:nvSpPr>
          <p:cNvPr id="4" name="Rectangle 68"/>
          <p:cNvSpPr>
            <a:spLocks noChangeArrowheads="1"/>
          </p:cNvSpPr>
          <p:nvPr/>
        </p:nvSpPr>
        <p:spPr bwMode="auto">
          <a:xfrm>
            <a:off x="483810" y="1710773"/>
            <a:ext cx="8121929" cy="17851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电子邮件由信封 </a:t>
            </a:r>
            <a:r>
              <a:rPr lang="en-US" altLang="zh-CN" sz="2000" b="1" dirty="0">
                <a:latin typeface="微软雅黑" pitchFamily="34" charset="-122"/>
                <a:ea typeface="微软雅黑" pitchFamily="34" charset="-122"/>
              </a:rPr>
              <a:t>(envelope) </a:t>
            </a:r>
            <a:r>
              <a:rPr lang="zh-CN" altLang="en-US" sz="2000" b="1" dirty="0">
                <a:latin typeface="微软雅黑" pitchFamily="34" charset="-122"/>
                <a:ea typeface="微软雅黑" pitchFamily="34" charset="-122"/>
              </a:rPr>
              <a:t>和内容 </a:t>
            </a:r>
            <a:r>
              <a:rPr lang="en-US" altLang="zh-CN" sz="2000" b="1" dirty="0">
                <a:latin typeface="微软雅黑" pitchFamily="34" charset="-122"/>
                <a:ea typeface="微软雅黑" pitchFamily="34" charset="-122"/>
              </a:rPr>
              <a:t>(content) </a:t>
            </a:r>
            <a:r>
              <a:rPr lang="zh-CN" altLang="en-US" sz="2000" b="1" dirty="0">
                <a:latin typeface="微软雅黑" pitchFamily="34" charset="-122"/>
                <a:ea typeface="微软雅黑" pitchFamily="34" charset="-122"/>
              </a:rPr>
              <a:t>两部分组成。</a:t>
            </a:r>
          </a:p>
          <a:p>
            <a:pPr marL="342900" indent="-34290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电子邮件的传输程序根据邮件信封上的信息来传送邮件。用户在从自己的邮箱中读取邮件时才能见到邮件的内容。</a:t>
            </a:r>
          </a:p>
          <a:p>
            <a:pPr marL="342900" indent="-34290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在邮件的信封上，最重要的就是收件人的地址。 </a:t>
            </a:r>
          </a:p>
        </p:txBody>
      </p:sp>
    </p:spTree>
    <p:extLst>
      <p:ext uri="{BB962C8B-B14F-4D97-AF65-F5344CB8AC3E}">
        <p14:creationId xmlns:p14="http://schemas.microsoft.com/office/powerpoint/2010/main" val="2989273178"/>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556963" y="1746504"/>
            <a:ext cx="8048775" cy="409101"/>
          </a:xfrm>
          <a:prstGeom prst="rect">
            <a:avLst/>
          </a:prstGeom>
          <a:solidFill>
            <a:srgbClr val="99FFCC"/>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AutoShape 5"/>
          <p:cNvSpPr>
            <a:spLocks noChangeArrowheads="1"/>
          </p:cNvSpPr>
          <p:nvPr/>
        </p:nvSpPr>
        <p:spPr bwMode="auto">
          <a:xfrm>
            <a:off x="556963" y="691315"/>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3" name="Rectangle 6"/>
          <p:cNvSpPr>
            <a:spLocks noChangeArrowheads="1"/>
          </p:cNvSpPr>
          <p:nvPr/>
        </p:nvSpPr>
        <p:spPr bwMode="auto">
          <a:xfrm>
            <a:off x="3334861" y="658104"/>
            <a:ext cx="249299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电子邮件地址的格式</a:t>
            </a:r>
          </a:p>
        </p:txBody>
      </p:sp>
      <p:sp>
        <p:nvSpPr>
          <p:cNvPr id="4" name="Rectangle 68"/>
          <p:cNvSpPr>
            <a:spLocks noChangeArrowheads="1"/>
          </p:cNvSpPr>
          <p:nvPr/>
        </p:nvSpPr>
        <p:spPr bwMode="auto">
          <a:xfrm>
            <a:off x="483810" y="1052405"/>
            <a:ext cx="8121929" cy="2169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eaLnBrk="0" hangingPunct="0">
              <a:lnSpc>
                <a:spcPts val="2700"/>
              </a:lnSpc>
              <a:buClr>
                <a:srgbClr val="0070C0"/>
              </a:buClr>
              <a:buFont typeface="Wingdings" pitchFamily="2" charset="2"/>
              <a:buChar char="l"/>
            </a:pPr>
            <a:r>
              <a:rPr lang="en-US" altLang="zh-CN" sz="2000" b="1" dirty="0">
                <a:latin typeface="微软雅黑" pitchFamily="34" charset="-122"/>
                <a:ea typeface="微软雅黑" pitchFamily="34" charset="-122"/>
              </a:rPr>
              <a:t>TCP/IP </a:t>
            </a:r>
            <a:r>
              <a:rPr lang="zh-CN" altLang="en-US" sz="2000" b="1" dirty="0">
                <a:latin typeface="微软雅黑" pitchFamily="34" charset="-122"/>
                <a:ea typeface="微软雅黑" pitchFamily="34" charset="-122"/>
              </a:rPr>
              <a:t>体系的电子邮件系统规定电子邮件地址的格式如下：</a:t>
            </a:r>
            <a:endParaRPr lang="en-US" altLang="zh-CN" sz="2000" b="1" dirty="0">
              <a:latin typeface="微软雅黑" pitchFamily="34" charset="-122"/>
              <a:ea typeface="微软雅黑" pitchFamily="34" charset="-122"/>
            </a:endParaRPr>
          </a:p>
          <a:p>
            <a:pPr marL="342900" indent="-342900" eaLnBrk="0" hangingPunct="0">
              <a:lnSpc>
                <a:spcPts val="2700"/>
              </a:lnSpc>
              <a:buClr>
                <a:srgbClr val="0070C0"/>
              </a:buClr>
              <a:buFont typeface="Wingdings" pitchFamily="2" charset="2"/>
              <a:buChar char="l"/>
            </a:pPr>
            <a:endParaRPr lang="zh-CN" altLang="en-US" sz="2000" b="1" dirty="0">
              <a:latin typeface="微软雅黑" pitchFamily="34" charset="-122"/>
              <a:ea typeface="微软雅黑" pitchFamily="34" charset="-122"/>
            </a:endParaRPr>
          </a:p>
          <a:p>
            <a:pPr algn="ctr" eaLnBrk="0" hangingPunct="0">
              <a:lnSpc>
                <a:spcPts val="2700"/>
              </a:lnSpc>
              <a:buClr>
                <a:srgbClr val="0070C0"/>
              </a:buClr>
            </a:pPr>
            <a:r>
              <a:rPr lang="zh-CN" altLang="en-US" sz="2000" b="1" dirty="0">
                <a:latin typeface="微软雅黑" pitchFamily="34" charset="-122"/>
                <a:ea typeface="微软雅黑" pitchFamily="34" charset="-122"/>
              </a:rPr>
              <a:t>收件人邮箱名</a:t>
            </a:r>
            <a:r>
              <a:rPr lang="en-US" altLang="zh-CN" sz="2000" b="1" dirty="0">
                <a:latin typeface="微软雅黑" pitchFamily="34" charset="-122"/>
                <a:ea typeface="微软雅黑" pitchFamily="34" charset="-122"/>
              </a:rPr>
              <a:t>@</a:t>
            </a:r>
            <a:r>
              <a:rPr lang="zh-CN" altLang="en-US" sz="2000" b="1" dirty="0">
                <a:latin typeface="微软雅黑" pitchFamily="34" charset="-122"/>
                <a:ea typeface="微软雅黑" pitchFamily="34" charset="-122"/>
              </a:rPr>
              <a:t>邮箱所在主机的域名      </a:t>
            </a:r>
            <a:r>
              <a:rPr lang="en-US" altLang="zh-CN" sz="2000" b="1" dirty="0">
                <a:latin typeface="微软雅黑" pitchFamily="34" charset="-122"/>
                <a:ea typeface="微软雅黑" pitchFamily="34" charset="-122"/>
              </a:rPr>
              <a:t>(6-1)</a:t>
            </a:r>
          </a:p>
          <a:p>
            <a:pPr algn="ctr" eaLnBrk="0" hangingPunct="0">
              <a:lnSpc>
                <a:spcPts val="2700"/>
              </a:lnSpc>
              <a:buClr>
                <a:srgbClr val="0070C0"/>
              </a:buClr>
            </a:pPr>
            <a:endParaRPr lang="en-US" altLang="zh-CN" sz="2000" b="1" dirty="0">
              <a:latin typeface="微软雅黑" pitchFamily="34" charset="-122"/>
              <a:ea typeface="微软雅黑" pitchFamily="34" charset="-122"/>
            </a:endParaRPr>
          </a:p>
          <a:p>
            <a:pPr marL="342900" indent="-342900" eaLnBrk="0" hangingPunct="0">
              <a:lnSpc>
                <a:spcPts val="2700"/>
              </a:lnSpc>
              <a:buClr>
                <a:srgbClr val="0070C0"/>
              </a:buClr>
              <a:buFont typeface="Wingdings" pitchFamily="2" charset="2"/>
              <a:buChar char="l"/>
            </a:pPr>
            <a:r>
              <a:rPr lang="zh-CN" altLang="en-US" sz="2000" b="1" dirty="0">
                <a:latin typeface="微软雅黑" pitchFamily="34" charset="-122"/>
                <a:ea typeface="微软雅黑" pitchFamily="34" charset="-122"/>
              </a:rPr>
              <a:t>符号“</a:t>
            </a:r>
            <a:r>
              <a:rPr lang="en-US" altLang="zh-CN" sz="2000" b="1" dirty="0">
                <a:latin typeface="微软雅黑" pitchFamily="34" charset="-122"/>
                <a:ea typeface="微软雅黑" pitchFamily="34" charset="-122"/>
              </a:rPr>
              <a:t>@”</a:t>
            </a:r>
            <a:r>
              <a:rPr lang="zh-CN" altLang="en-US" sz="2000" b="1" dirty="0">
                <a:latin typeface="微软雅黑" pitchFamily="34" charset="-122"/>
                <a:ea typeface="微软雅黑" pitchFamily="34" charset="-122"/>
              </a:rPr>
              <a:t>读作“</a:t>
            </a:r>
            <a:r>
              <a:rPr lang="en-US" altLang="zh-CN" sz="2000" b="1" dirty="0">
                <a:latin typeface="微软雅黑" pitchFamily="34" charset="-122"/>
                <a:ea typeface="微软雅黑" pitchFamily="34" charset="-122"/>
              </a:rPr>
              <a:t>at”</a:t>
            </a:r>
            <a:r>
              <a:rPr lang="zh-CN" altLang="en-US" sz="2000" b="1" dirty="0">
                <a:latin typeface="微软雅黑" pitchFamily="34" charset="-122"/>
                <a:ea typeface="微软雅黑" pitchFamily="34" charset="-122"/>
              </a:rPr>
              <a:t>，表示“在”的意思。 </a:t>
            </a:r>
          </a:p>
          <a:p>
            <a:pPr marL="342900" indent="-342900" eaLnBrk="0" hangingPunct="0">
              <a:lnSpc>
                <a:spcPts val="2700"/>
              </a:lnSpc>
              <a:buClr>
                <a:srgbClr val="0070C0"/>
              </a:buClr>
              <a:buFont typeface="Wingdings" pitchFamily="2" charset="2"/>
              <a:buChar char="l"/>
            </a:pPr>
            <a:r>
              <a:rPr lang="zh-CN" altLang="en-US" sz="2000" b="1" dirty="0">
                <a:latin typeface="微软雅黑" pitchFamily="34" charset="-122"/>
                <a:ea typeface="微软雅黑" pitchFamily="34" charset="-122"/>
              </a:rPr>
              <a:t>例如电子邮件地址 </a:t>
            </a:r>
            <a:r>
              <a:rPr lang="en-US" altLang="zh-CN" sz="2000" b="1" dirty="0">
                <a:latin typeface="微软雅黑" pitchFamily="34" charset="-122"/>
                <a:ea typeface="微软雅黑" pitchFamily="34" charset="-122"/>
              </a:rPr>
              <a:t>xiexiren@tsinghua.org.cn</a:t>
            </a:r>
          </a:p>
        </p:txBody>
      </p:sp>
      <p:grpSp>
        <p:nvGrpSpPr>
          <p:cNvPr id="16" name="组合 15"/>
          <p:cNvGrpSpPr/>
          <p:nvPr/>
        </p:nvGrpSpPr>
        <p:grpSpPr>
          <a:xfrm>
            <a:off x="1539091" y="3165518"/>
            <a:ext cx="5588033" cy="1052712"/>
            <a:chOff x="1710598" y="4437112"/>
            <a:chExt cx="9176804" cy="1728787"/>
          </a:xfrm>
        </p:grpSpPr>
        <p:grpSp>
          <p:nvGrpSpPr>
            <p:cNvPr id="6" name="Group 5"/>
            <p:cNvGrpSpPr>
              <a:grpSpLocks/>
            </p:cNvGrpSpPr>
            <p:nvPr/>
          </p:nvGrpSpPr>
          <p:grpSpPr bwMode="auto">
            <a:xfrm>
              <a:off x="6202693" y="4437112"/>
              <a:ext cx="4684709" cy="1728787"/>
              <a:chOff x="3696" y="2931"/>
              <a:chExt cx="2724" cy="1089"/>
            </a:xfrm>
          </p:grpSpPr>
          <p:sp>
            <p:nvSpPr>
              <p:cNvPr id="7" name="Line 6"/>
              <p:cNvSpPr>
                <a:spLocks noChangeShapeType="1"/>
              </p:cNvSpPr>
              <p:nvPr/>
            </p:nvSpPr>
            <p:spPr bwMode="auto">
              <a:xfrm>
                <a:off x="3696" y="2931"/>
                <a:ext cx="1998" cy="1"/>
              </a:xfrm>
              <a:prstGeom prst="line">
                <a:avLst/>
              </a:prstGeom>
              <a:noFill/>
              <a:ln w="38100">
                <a:solidFill>
                  <a:srgbClr val="FF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solidFill>
                    <a:srgbClr val="000099"/>
                  </a:solidFill>
                  <a:latin typeface="微软雅黑" pitchFamily="34" charset="-122"/>
                  <a:ea typeface="微软雅黑" pitchFamily="34" charset="-122"/>
                </a:endParaRPr>
              </a:p>
            </p:txBody>
          </p:sp>
          <p:grpSp>
            <p:nvGrpSpPr>
              <p:cNvPr id="8" name="Group 7"/>
              <p:cNvGrpSpPr>
                <a:grpSpLocks/>
              </p:cNvGrpSpPr>
              <p:nvPr/>
            </p:nvGrpSpPr>
            <p:grpSpPr bwMode="auto">
              <a:xfrm>
                <a:off x="4016" y="3339"/>
                <a:ext cx="2404" cy="681"/>
                <a:chOff x="4016" y="3339"/>
                <a:chExt cx="2404" cy="681"/>
              </a:xfrm>
            </p:grpSpPr>
            <p:sp>
              <p:nvSpPr>
                <p:cNvPr id="9" name="AutoShape 8"/>
                <p:cNvSpPr>
                  <a:spLocks noChangeArrowheads="1"/>
                </p:cNvSpPr>
                <p:nvPr/>
              </p:nvSpPr>
              <p:spPr bwMode="auto">
                <a:xfrm>
                  <a:off x="4016" y="3339"/>
                  <a:ext cx="2404" cy="681"/>
                </a:xfrm>
                <a:prstGeom prst="wedgeRoundRectCallout">
                  <a:avLst>
                    <a:gd name="adj1" fmla="val 167"/>
                    <a:gd name="adj2" fmla="val -108148"/>
                    <a:gd name="adj3" fmla="val 16667"/>
                  </a:avLst>
                </a:prstGeom>
                <a:solidFill>
                  <a:srgbClr val="66FF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1" hangingPunct="1"/>
                  <a:endParaRPr lang="zh-CN" altLang="zh-CN" sz="1600" b="1">
                    <a:latin typeface="微软雅黑" pitchFamily="34" charset="-122"/>
                    <a:ea typeface="微软雅黑" pitchFamily="34" charset="-122"/>
                  </a:endParaRPr>
                </a:p>
              </p:txBody>
            </p:sp>
            <p:sp>
              <p:nvSpPr>
                <p:cNvPr id="10" name="Text Box 9"/>
                <p:cNvSpPr txBox="1">
                  <a:spLocks noChangeArrowheads="1"/>
                </p:cNvSpPr>
                <p:nvPr/>
              </p:nvSpPr>
              <p:spPr bwMode="auto">
                <a:xfrm>
                  <a:off x="4043" y="3386"/>
                  <a:ext cx="2194" cy="6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lang="zh-CN" altLang="en-US" sz="1600" b="1" dirty="0">
                      <a:latin typeface="微软雅黑" pitchFamily="34" charset="-122"/>
                      <a:ea typeface="微软雅黑" pitchFamily="34" charset="-122"/>
                    </a:rPr>
                    <a:t>邮箱所在的主机的域名</a:t>
                  </a:r>
                </a:p>
                <a:p>
                  <a:pPr algn="ctr" eaLnBrk="1" hangingPunct="1"/>
                  <a:r>
                    <a:rPr lang="zh-CN" altLang="en-US" sz="1600" b="1" dirty="0">
                      <a:latin typeface="微软雅黑" pitchFamily="34" charset="-122"/>
                      <a:ea typeface="微软雅黑" pitchFamily="34" charset="-122"/>
                    </a:rPr>
                    <a:t>在全世界必须是唯一的 </a:t>
                  </a:r>
                </a:p>
              </p:txBody>
            </p:sp>
          </p:grpSp>
        </p:grpSp>
        <p:grpSp>
          <p:nvGrpSpPr>
            <p:cNvPr id="11" name="Group 10"/>
            <p:cNvGrpSpPr>
              <a:grpSpLocks/>
            </p:cNvGrpSpPr>
            <p:nvPr/>
          </p:nvGrpSpPr>
          <p:grpSpPr bwMode="auto">
            <a:xfrm>
              <a:off x="1710598" y="4437112"/>
              <a:ext cx="4101713" cy="1728787"/>
              <a:chOff x="1130" y="2931"/>
              <a:chExt cx="2385" cy="1089"/>
            </a:xfrm>
          </p:grpSpPr>
          <p:sp>
            <p:nvSpPr>
              <p:cNvPr id="12" name="Line 11"/>
              <p:cNvSpPr>
                <a:spLocks noChangeShapeType="1"/>
              </p:cNvSpPr>
              <p:nvPr/>
            </p:nvSpPr>
            <p:spPr bwMode="auto">
              <a:xfrm flipV="1">
                <a:off x="2537" y="2931"/>
                <a:ext cx="978" cy="1"/>
              </a:xfrm>
              <a:prstGeom prst="line">
                <a:avLst/>
              </a:prstGeom>
              <a:noFill/>
              <a:ln w="38100">
                <a:solidFill>
                  <a:srgbClr val="FF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solidFill>
                    <a:srgbClr val="000099"/>
                  </a:solidFill>
                  <a:latin typeface="微软雅黑" pitchFamily="34" charset="-122"/>
                  <a:ea typeface="微软雅黑" pitchFamily="34" charset="-122"/>
                </a:endParaRPr>
              </a:p>
            </p:txBody>
          </p:sp>
          <p:grpSp>
            <p:nvGrpSpPr>
              <p:cNvPr id="13" name="Group 12"/>
              <p:cNvGrpSpPr>
                <a:grpSpLocks/>
              </p:cNvGrpSpPr>
              <p:nvPr/>
            </p:nvGrpSpPr>
            <p:grpSpPr bwMode="auto">
              <a:xfrm>
                <a:off x="1130" y="3339"/>
                <a:ext cx="2223" cy="681"/>
                <a:chOff x="1130" y="3339"/>
                <a:chExt cx="2223" cy="681"/>
              </a:xfrm>
            </p:grpSpPr>
            <p:sp>
              <p:nvSpPr>
                <p:cNvPr id="14" name="AutoShape 13"/>
                <p:cNvSpPr>
                  <a:spLocks noChangeArrowheads="1"/>
                </p:cNvSpPr>
                <p:nvPr/>
              </p:nvSpPr>
              <p:spPr bwMode="auto">
                <a:xfrm>
                  <a:off x="1130" y="3339"/>
                  <a:ext cx="2223" cy="681"/>
                </a:xfrm>
                <a:prstGeom prst="wedgeRoundRectCallout">
                  <a:avLst>
                    <a:gd name="adj1" fmla="val 45303"/>
                    <a:gd name="adj2" fmla="val -108148"/>
                    <a:gd name="adj3" fmla="val 16667"/>
                  </a:avLst>
                </a:prstGeom>
                <a:solidFill>
                  <a:srgbClr val="00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1" hangingPunct="1"/>
                  <a:endParaRPr lang="zh-CN" altLang="zh-CN" sz="1600" b="1">
                    <a:solidFill>
                      <a:srgbClr val="000099"/>
                    </a:solidFill>
                    <a:latin typeface="微软雅黑" pitchFamily="34" charset="-122"/>
                    <a:ea typeface="微软雅黑" pitchFamily="34" charset="-122"/>
                  </a:endParaRPr>
                </a:p>
              </p:txBody>
            </p:sp>
            <p:sp>
              <p:nvSpPr>
                <p:cNvPr id="15" name="Text Box 14"/>
                <p:cNvSpPr txBox="1">
                  <a:spLocks noChangeArrowheads="1"/>
                </p:cNvSpPr>
                <p:nvPr/>
              </p:nvSpPr>
              <p:spPr bwMode="auto">
                <a:xfrm>
                  <a:off x="1230" y="3385"/>
                  <a:ext cx="1998" cy="6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lang="zh-CN" altLang="en-US" sz="1600" b="1" dirty="0">
                      <a:latin typeface="微软雅黑" pitchFamily="34" charset="-122"/>
                      <a:ea typeface="微软雅黑" pitchFamily="34" charset="-122"/>
                    </a:rPr>
                    <a:t>这个用户名在该域名</a:t>
                  </a:r>
                </a:p>
                <a:p>
                  <a:pPr algn="ctr" eaLnBrk="1" hangingPunct="1"/>
                  <a:r>
                    <a:rPr lang="zh-CN" altLang="en-US" sz="1600" b="1" dirty="0">
                      <a:latin typeface="微软雅黑" pitchFamily="34" charset="-122"/>
                      <a:ea typeface="微软雅黑" pitchFamily="34" charset="-122"/>
                    </a:rPr>
                    <a:t>的范围内是唯一的。 </a:t>
                  </a:r>
                </a:p>
              </p:txBody>
            </p:sp>
          </p:grpSp>
        </p:grpSp>
      </p:grpSp>
    </p:spTree>
    <p:extLst>
      <p:ext uri="{BB962C8B-B14F-4D97-AF65-F5344CB8AC3E}">
        <p14:creationId xmlns:p14="http://schemas.microsoft.com/office/powerpoint/2010/main" val="358182107"/>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56963" y="581885"/>
            <a:ext cx="8048776" cy="388721"/>
          </a:xfrm>
          <a:prstGeom prst="roundRect">
            <a:avLst>
              <a:gd name="adj" fmla="val 16667"/>
            </a:avLst>
          </a:prstGeom>
          <a:solidFill>
            <a:srgbClr val="0089FA"/>
          </a:solidFill>
          <a:ln>
            <a:noFill/>
          </a:ln>
          <a:effectLst/>
          <a:extLst/>
        </p:spPr>
        <p:txBody>
          <a:bodyPr wrap="none" anchor="ctr"/>
          <a:lstStyle/>
          <a:p>
            <a:endParaRPr lang="zh-CN" altLang="en-US"/>
          </a:p>
        </p:txBody>
      </p:sp>
      <p:sp>
        <p:nvSpPr>
          <p:cNvPr id="3" name="Rectangle 6"/>
          <p:cNvSpPr>
            <a:spLocks noChangeArrowheads="1"/>
          </p:cNvSpPr>
          <p:nvPr/>
        </p:nvSpPr>
        <p:spPr bwMode="auto">
          <a:xfrm>
            <a:off x="2291571" y="539614"/>
            <a:ext cx="456086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itchFamily="34" charset="-122"/>
                <a:ea typeface="微软雅黑" pitchFamily="34" charset="-122"/>
              </a:rPr>
              <a:t>6.5.2  </a:t>
            </a:r>
            <a:r>
              <a:rPr lang="zh-CN" altLang="en-US" sz="2400" b="1" dirty="0">
                <a:solidFill>
                  <a:schemeClr val="bg1"/>
                </a:solidFill>
                <a:latin typeface="微软雅黑" pitchFamily="34" charset="-122"/>
                <a:ea typeface="微软雅黑" pitchFamily="34" charset="-122"/>
              </a:rPr>
              <a:t>简单邮件传送协议 </a:t>
            </a:r>
            <a:r>
              <a:rPr lang="en-US" altLang="zh-CN" sz="2400" b="1" dirty="0">
                <a:solidFill>
                  <a:schemeClr val="bg1"/>
                </a:solidFill>
                <a:latin typeface="微软雅黑" pitchFamily="34" charset="-122"/>
                <a:ea typeface="微软雅黑" pitchFamily="34" charset="-122"/>
              </a:rPr>
              <a:t>SMTP</a:t>
            </a:r>
            <a:endParaRPr lang="zh-CN" altLang="en-US" sz="2400" b="1" dirty="0">
              <a:solidFill>
                <a:schemeClr val="bg1"/>
              </a:solidFill>
              <a:latin typeface="微软雅黑" pitchFamily="34" charset="-122"/>
              <a:ea typeface="微软雅黑" pitchFamily="34" charset="-122"/>
            </a:endParaRPr>
          </a:p>
        </p:txBody>
      </p:sp>
      <p:sp>
        <p:nvSpPr>
          <p:cNvPr id="5" name="圆角矩形 4"/>
          <p:cNvSpPr/>
          <p:nvPr/>
        </p:nvSpPr>
        <p:spPr>
          <a:xfrm>
            <a:off x="556963" y="1057072"/>
            <a:ext cx="8048776" cy="331493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Rectangle 386"/>
          <p:cNvSpPr>
            <a:spLocks noChangeArrowheads="1"/>
          </p:cNvSpPr>
          <p:nvPr/>
        </p:nvSpPr>
        <p:spPr bwMode="auto">
          <a:xfrm>
            <a:off x="2907058" y="1814899"/>
            <a:ext cx="680437" cy="1346517"/>
          </a:xfrm>
          <a:prstGeom prst="rect">
            <a:avLst/>
          </a:prstGeom>
          <a:solidFill>
            <a:srgbClr val="0000FF"/>
          </a:solidFill>
          <a:ln w="12700" algn="ctr">
            <a:solidFill>
              <a:schemeClr val="tx1"/>
            </a:solidFill>
            <a:miter lim="800000"/>
            <a:headEnd/>
            <a:tailEnd/>
          </a:ln>
          <a:effectLst/>
        </p:spPr>
        <p:txBody>
          <a:bodyPr wrap="none" anchor="ctr"/>
          <a:lstStyle/>
          <a:p>
            <a:pPr algn="ctr" eaLnBrk="1" hangingPunct="1"/>
            <a:endParaRPr lang="zh-CN" altLang="en-US" sz="1100" b="1">
              <a:latin typeface="微软雅黑" pitchFamily="34" charset="-122"/>
              <a:ea typeface="微软雅黑" pitchFamily="34" charset="-122"/>
            </a:endParaRPr>
          </a:p>
        </p:txBody>
      </p:sp>
      <p:sp>
        <p:nvSpPr>
          <p:cNvPr id="7" name="Rectangle 387"/>
          <p:cNvSpPr>
            <a:spLocks noChangeArrowheads="1"/>
          </p:cNvSpPr>
          <p:nvPr/>
        </p:nvSpPr>
        <p:spPr bwMode="auto">
          <a:xfrm>
            <a:off x="1544934" y="1814899"/>
            <a:ext cx="680437" cy="1346517"/>
          </a:xfrm>
          <a:prstGeom prst="rect">
            <a:avLst/>
          </a:prstGeom>
          <a:solidFill>
            <a:srgbClr val="00FFCC"/>
          </a:solidFill>
          <a:ln w="9525">
            <a:solidFill>
              <a:schemeClr val="tx1"/>
            </a:solidFill>
            <a:miter lim="800000"/>
            <a:headEnd/>
            <a:tailEnd/>
          </a:ln>
          <a:effectLst/>
        </p:spPr>
        <p:txBody>
          <a:bodyPr wrap="none" anchor="ctr"/>
          <a:lstStyle/>
          <a:p>
            <a:pPr algn="ctr" eaLnBrk="1" hangingPunct="1"/>
            <a:endParaRPr lang="zh-CN" altLang="en-US" sz="1100" b="1">
              <a:latin typeface="微软雅黑" pitchFamily="34" charset="-122"/>
              <a:ea typeface="微软雅黑" pitchFamily="34" charset="-122"/>
            </a:endParaRPr>
          </a:p>
        </p:txBody>
      </p:sp>
      <p:sp>
        <p:nvSpPr>
          <p:cNvPr id="8" name="Line 388"/>
          <p:cNvSpPr>
            <a:spLocks noChangeShapeType="1"/>
          </p:cNvSpPr>
          <p:nvPr/>
        </p:nvSpPr>
        <p:spPr bwMode="auto">
          <a:xfrm>
            <a:off x="2021489" y="2157671"/>
            <a:ext cx="941856" cy="0"/>
          </a:xfrm>
          <a:prstGeom prst="line">
            <a:avLst/>
          </a:prstGeom>
          <a:noFill/>
          <a:ln w="38100">
            <a:solidFill>
              <a:srgbClr val="FF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100" b="1">
              <a:latin typeface="微软雅黑" pitchFamily="34" charset="-122"/>
              <a:ea typeface="微软雅黑" pitchFamily="34" charset="-122"/>
            </a:endParaRPr>
          </a:p>
        </p:txBody>
      </p:sp>
      <p:sp>
        <p:nvSpPr>
          <p:cNvPr id="11" name="Oval 397"/>
          <p:cNvSpPr>
            <a:spLocks noChangeArrowheads="1"/>
          </p:cNvSpPr>
          <p:nvPr/>
        </p:nvSpPr>
        <p:spPr bwMode="auto">
          <a:xfrm>
            <a:off x="1601220" y="1878785"/>
            <a:ext cx="566615" cy="556545"/>
          </a:xfrm>
          <a:prstGeom prst="ellipse">
            <a:avLst/>
          </a:prstGeom>
          <a:solidFill>
            <a:srgbClr val="FFFF00"/>
          </a:solidFill>
          <a:ln w="9525">
            <a:solidFill>
              <a:schemeClr val="tx1"/>
            </a:solidFill>
            <a:round/>
            <a:headEnd/>
            <a:tailEnd/>
          </a:ln>
          <a:effectLst/>
          <a:extLst/>
        </p:spPr>
        <p:txBody>
          <a:bodyPr wrap="none" anchor="ctr"/>
          <a:lstStyle/>
          <a:p>
            <a:pPr algn="ctr" eaLnBrk="1" hangingPunct="1"/>
            <a:r>
              <a:rPr kumimoji="1" lang="en-US" altLang="zh-CN" sz="1100" b="1" dirty="0">
                <a:latin typeface="微软雅黑" pitchFamily="34" charset="-122"/>
                <a:ea typeface="微软雅黑" pitchFamily="34" charset="-122"/>
              </a:rPr>
              <a:t>SMTP</a:t>
            </a:r>
          </a:p>
          <a:p>
            <a:pPr algn="ctr" eaLnBrk="1" hangingPunct="1"/>
            <a:r>
              <a:rPr kumimoji="1" lang="zh-CN" altLang="en-US" sz="1100" b="1" dirty="0">
                <a:latin typeface="微软雅黑" pitchFamily="34" charset="-122"/>
                <a:ea typeface="微软雅黑" pitchFamily="34" charset="-122"/>
              </a:rPr>
              <a:t>客户</a:t>
            </a:r>
          </a:p>
        </p:txBody>
      </p:sp>
      <p:sp>
        <p:nvSpPr>
          <p:cNvPr id="12" name="Oval 405"/>
          <p:cNvSpPr>
            <a:spLocks noChangeArrowheads="1"/>
          </p:cNvSpPr>
          <p:nvPr/>
        </p:nvSpPr>
        <p:spPr bwMode="auto">
          <a:xfrm>
            <a:off x="2964596" y="1878785"/>
            <a:ext cx="566615" cy="556545"/>
          </a:xfrm>
          <a:prstGeom prst="ellipse">
            <a:avLst/>
          </a:prstGeom>
          <a:solidFill>
            <a:schemeClr val="bg1"/>
          </a:solidFill>
          <a:ln w="9525">
            <a:solidFill>
              <a:schemeClr val="tx1"/>
            </a:solidFill>
            <a:round/>
            <a:headEnd/>
            <a:tailEnd/>
          </a:ln>
          <a:effectLst/>
          <a:extLst/>
        </p:spPr>
        <p:txBody>
          <a:bodyPr wrap="none" anchor="ctr"/>
          <a:lstStyle/>
          <a:p>
            <a:pPr algn="ctr" eaLnBrk="1" hangingPunct="1"/>
            <a:r>
              <a:rPr kumimoji="1" lang="en-US" altLang="zh-CN" sz="1100" b="1">
                <a:latin typeface="微软雅黑" pitchFamily="34" charset="-122"/>
                <a:ea typeface="微软雅黑" pitchFamily="34" charset="-122"/>
              </a:rPr>
              <a:t>SMTP</a:t>
            </a:r>
          </a:p>
          <a:p>
            <a:pPr algn="ctr" eaLnBrk="1" hangingPunct="1"/>
            <a:r>
              <a:rPr kumimoji="1" lang="zh-CN" altLang="en-US" sz="1100" b="1">
                <a:latin typeface="微软雅黑" pitchFamily="34" charset="-122"/>
                <a:ea typeface="微软雅黑" pitchFamily="34" charset="-122"/>
              </a:rPr>
              <a:t>服务器</a:t>
            </a:r>
          </a:p>
        </p:txBody>
      </p:sp>
      <p:sp>
        <p:nvSpPr>
          <p:cNvPr id="13" name="Oval 406"/>
          <p:cNvSpPr>
            <a:spLocks noChangeArrowheads="1"/>
          </p:cNvSpPr>
          <p:nvPr/>
        </p:nvSpPr>
        <p:spPr bwMode="auto">
          <a:xfrm>
            <a:off x="2964596" y="2491844"/>
            <a:ext cx="566615" cy="556543"/>
          </a:xfrm>
          <a:prstGeom prst="ellipse">
            <a:avLst/>
          </a:prstGeom>
          <a:solidFill>
            <a:srgbClr val="FFFF00"/>
          </a:solidFill>
          <a:ln w="9525" algn="ctr">
            <a:solidFill>
              <a:schemeClr val="tx1"/>
            </a:solidFill>
            <a:round/>
            <a:headEnd/>
            <a:tailEnd/>
          </a:ln>
          <a:effectLst/>
          <a:extLst/>
        </p:spPr>
        <p:txBody>
          <a:bodyPr wrap="none" anchor="ctr"/>
          <a:lstStyle/>
          <a:p>
            <a:pPr algn="ctr" eaLnBrk="1" hangingPunct="1"/>
            <a:r>
              <a:rPr kumimoji="1" lang="en-US" altLang="zh-CN" sz="1100" b="1">
                <a:latin typeface="微软雅黑" pitchFamily="34" charset="-122"/>
                <a:ea typeface="微软雅黑" pitchFamily="34" charset="-122"/>
              </a:rPr>
              <a:t>SMTP</a:t>
            </a:r>
          </a:p>
          <a:p>
            <a:pPr algn="ctr" eaLnBrk="1" hangingPunct="1"/>
            <a:r>
              <a:rPr kumimoji="1" lang="zh-CN" altLang="en-US" sz="1100" b="1">
                <a:latin typeface="微软雅黑" pitchFamily="34" charset="-122"/>
                <a:ea typeface="微软雅黑" pitchFamily="34" charset="-122"/>
              </a:rPr>
              <a:t>客户</a:t>
            </a:r>
          </a:p>
        </p:txBody>
      </p:sp>
      <p:sp>
        <p:nvSpPr>
          <p:cNvPr id="14" name="Text Box 399"/>
          <p:cNvSpPr txBox="1">
            <a:spLocks noChangeArrowheads="1"/>
          </p:cNvSpPr>
          <p:nvPr/>
        </p:nvSpPr>
        <p:spPr bwMode="auto">
          <a:xfrm>
            <a:off x="616510" y="1343127"/>
            <a:ext cx="607859" cy="4770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lnSpc>
                <a:spcPts val="1500"/>
              </a:lnSpc>
            </a:pPr>
            <a:r>
              <a:rPr kumimoji="1" lang="zh-CN" altLang="en-US" sz="1100" b="1" dirty="0">
                <a:latin typeface="微软雅黑" pitchFamily="34" charset="-122"/>
                <a:ea typeface="微软雅黑" pitchFamily="34" charset="-122"/>
              </a:rPr>
              <a:t>用户</a:t>
            </a:r>
            <a:endParaRPr kumimoji="1" lang="en-US" altLang="zh-CN" sz="1100" b="1" dirty="0">
              <a:latin typeface="微软雅黑" pitchFamily="34" charset="-122"/>
              <a:ea typeface="微软雅黑" pitchFamily="34" charset="-122"/>
            </a:endParaRPr>
          </a:p>
          <a:p>
            <a:pPr algn="ctr" eaLnBrk="1" hangingPunct="1">
              <a:lnSpc>
                <a:spcPts val="1500"/>
              </a:lnSpc>
            </a:pPr>
            <a:r>
              <a:rPr kumimoji="1" lang="zh-CN" altLang="en-US" sz="1100" b="1" dirty="0">
                <a:latin typeface="微软雅黑" pitchFamily="34" charset="-122"/>
                <a:ea typeface="微软雅黑" pitchFamily="34" charset="-122"/>
              </a:rPr>
              <a:t>发件人</a:t>
            </a:r>
          </a:p>
        </p:txBody>
      </p:sp>
      <p:graphicFrame>
        <p:nvGraphicFramePr>
          <p:cNvPr id="15" name="对象 14"/>
          <p:cNvGraphicFramePr>
            <a:graphicFrameLocks noChangeAspect="1"/>
          </p:cNvGraphicFramePr>
          <p:nvPr>
            <p:extLst>
              <p:ext uri="{D42A27DB-BD31-4B8C-83A1-F6EECF244321}">
                <p14:modId xmlns:p14="http://schemas.microsoft.com/office/powerpoint/2010/main" val="1302962114"/>
              </p:ext>
            </p:extLst>
          </p:nvPr>
        </p:nvGraphicFramePr>
        <p:xfrm>
          <a:off x="762658" y="1854885"/>
          <a:ext cx="546759" cy="666388"/>
        </p:xfrm>
        <a:graphic>
          <a:graphicData uri="http://schemas.openxmlformats.org/presentationml/2006/ole">
            <mc:AlternateContent xmlns:mc="http://schemas.openxmlformats.org/markup-compatibility/2006">
              <mc:Choice xmlns:v="urn:schemas-microsoft-com:vml" Requires="v">
                <p:oleObj spid="_x0000_s29744" name="Visio" r:id="rId3" imgW="3561172" imgH="4347469" progId="">
                  <p:embed/>
                </p:oleObj>
              </mc:Choice>
              <mc:Fallback>
                <p:oleObj name="Visio" r:id="rId3" imgW="3561172" imgH="4347469" progId="">
                  <p:embed/>
                  <p:pic>
                    <p:nvPicPr>
                      <p:cNvPr id="0" name="Picture 42"/>
                      <p:cNvPicPr>
                        <a:picLocks noChangeAspect="1" noChangeArrowheads="1"/>
                      </p:cNvPicPr>
                      <p:nvPr/>
                    </p:nvPicPr>
                    <p:blipFill>
                      <a:blip r:embed="rId4">
                        <a:extLst>
                          <a:ext uri="{28A0092B-C50C-407E-A947-70E740481C1C}">
                            <a14:useLocalDpi xmlns:a14="http://schemas.microsoft.com/office/drawing/2010/main" val="0"/>
                          </a:ext>
                        </a:extLst>
                      </a:blip>
                      <a:srcRect l="5348" t="4167" r="4546" b="11185"/>
                      <a:stretch>
                        <a:fillRect/>
                      </a:stretch>
                    </p:blipFill>
                    <p:spPr bwMode="auto">
                      <a:xfrm>
                        <a:off x="762658" y="1854885"/>
                        <a:ext cx="546759" cy="6663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6" name="Rectangle 385"/>
          <p:cNvSpPr>
            <a:spLocks noChangeArrowheads="1"/>
          </p:cNvSpPr>
          <p:nvPr/>
        </p:nvSpPr>
        <p:spPr bwMode="auto">
          <a:xfrm>
            <a:off x="6723401" y="1823500"/>
            <a:ext cx="680437" cy="1337917"/>
          </a:xfrm>
          <a:prstGeom prst="rect">
            <a:avLst/>
          </a:prstGeom>
          <a:solidFill>
            <a:srgbClr val="00FFCC"/>
          </a:solidFill>
          <a:ln w="9525" algn="ctr">
            <a:solidFill>
              <a:schemeClr val="tx1"/>
            </a:solidFill>
            <a:miter lim="800000"/>
            <a:headEnd/>
            <a:tailEnd/>
          </a:ln>
          <a:effectLst/>
        </p:spPr>
        <p:txBody>
          <a:bodyPr wrap="none" anchor="ctr"/>
          <a:lstStyle/>
          <a:p>
            <a:pPr algn="ctr" eaLnBrk="1" hangingPunct="1"/>
            <a:endParaRPr lang="zh-CN" altLang="en-US" sz="1100" b="1">
              <a:latin typeface="微软雅黑" pitchFamily="34" charset="-122"/>
              <a:ea typeface="微软雅黑" pitchFamily="34" charset="-122"/>
            </a:endParaRPr>
          </a:p>
        </p:txBody>
      </p:sp>
      <p:sp>
        <p:nvSpPr>
          <p:cNvPr id="17" name="Text Box 393"/>
          <p:cNvSpPr txBox="1">
            <a:spLocks noChangeArrowheads="1"/>
          </p:cNvSpPr>
          <p:nvPr/>
        </p:nvSpPr>
        <p:spPr bwMode="auto">
          <a:xfrm>
            <a:off x="6089388" y="1489328"/>
            <a:ext cx="466794" cy="4770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lnSpc>
                <a:spcPts val="1500"/>
              </a:lnSpc>
            </a:pPr>
            <a:r>
              <a:rPr kumimoji="1" lang="zh-CN" altLang="en-US" sz="1100" b="1" dirty="0">
                <a:solidFill>
                  <a:srgbClr val="0000FF"/>
                </a:solidFill>
                <a:latin typeface="微软雅黑" pitchFamily="34" charset="-122"/>
                <a:ea typeface="微软雅黑" pitchFamily="34" charset="-122"/>
              </a:rPr>
              <a:t>读取</a:t>
            </a:r>
          </a:p>
          <a:p>
            <a:pPr algn="ctr" eaLnBrk="1" hangingPunct="1">
              <a:lnSpc>
                <a:spcPts val="1500"/>
              </a:lnSpc>
            </a:pPr>
            <a:r>
              <a:rPr kumimoji="1" lang="zh-CN" altLang="en-US" sz="1100" b="1" dirty="0">
                <a:solidFill>
                  <a:srgbClr val="0000FF"/>
                </a:solidFill>
                <a:latin typeface="微软雅黑" pitchFamily="34" charset="-122"/>
                <a:ea typeface="微软雅黑" pitchFamily="34" charset="-122"/>
              </a:rPr>
              <a:t>邮件</a:t>
            </a:r>
          </a:p>
        </p:txBody>
      </p:sp>
      <p:sp>
        <p:nvSpPr>
          <p:cNvPr id="18" name="Text Box 395"/>
          <p:cNvSpPr txBox="1">
            <a:spLocks noChangeArrowheads="1"/>
          </p:cNvSpPr>
          <p:nvPr/>
        </p:nvSpPr>
        <p:spPr bwMode="auto">
          <a:xfrm>
            <a:off x="6105400" y="2162141"/>
            <a:ext cx="466794" cy="4770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lnSpc>
                <a:spcPts val="1500"/>
              </a:lnSpc>
            </a:pPr>
            <a:r>
              <a:rPr kumimoji="1" lang="en-US" altLang="zh-CN" sz="1100" b="1" dirty="0">
                <a:solidFill>
                  <a:srgbClr val="0000FF"/>
                </a:solidFill>
                <a:latin typeface="微软雅黑" pitchFamily="34" charset="-122"/>
                <a:ea typeface="微软雅黑" pitchFamily="34" charset="-122"/>
              </a:rPr>
              <a:t>TCP</a:t>
            </a:r>
          </a:p>
          <a:p>
            <a:pPr algn="ctr" eaLnBrk="1" hangingPunct="1">
              <a:lnSpc>
                <a:spcPts val="1500"/>
              </a:lnSpc>
            </a:pPr>
            <a:r>
              <a:rPr kumimoji="1" lang="zh-CN" altLang="en-US" sz="1100" b="1" dirty="0">
                <a:solidFill>
                  <a:srgbClr val="0000FF"/>
                </a:solidFill>
                <a:latin typeface="微软雅黑" pitchFamily="34" charset="-122"/>
                <a:ea typeface="微软雅黑" pitchFamily="34" charset="-122"/>
              </a:rPr>
              <a:t>连接</a:t>
            </a:r>
          </a:p>
        </p:txBody>
      </p:sp>
      <p:sp>
        <p:nvSpPr>
          <p:cNvPr id="19" name="Oval 398"/>
          <p:cNvSpPr>
            <a:spLocks noChangeArrowheads="1"/>
          </p:cNvSpPr>
          <p:nvPr/>
        </p:nvSpPr>
        <p:spPr bwMode="auto">
          <a:xfrm>
            <a:off x="6779688" y="1878785"/>
            <a:ext cx="566614" cy="556545"/>
          </a:xfrm>
          <a:prstGeom prst="ellipse">
            <a:avLst/>
          </a:prstGeom>
          <a:solidFill>
            <a:srgbClr val="FFFF00"/>
          </a:solidFill>
          <a:ln w="9525">
            <a:solidFill>
              <a:schemeClr val="tx1"/>
            </a:solidFill>
            <a:round/>
            <a:headEnd/>
            <a:tailEnd/>
          </a:ln>
          <a:effectLst/>
          <a:extLst/>
        </p:spPr>
        <p:txBody>
          <a:bodyPr wrap="none" anchor="ctr"/>
          <a:lstStyle/>
          <a:p>
            <a:pPr algn="ctr" eaLnBrk="1" hangingPunct="1"/>
            <a:r>
              <a:rPr kumimoji="1" lang="en-US" altLang="zh-CN" sz="1100" b="1">
                <a:latin typeface="微软雅黑" pitchFamily="34" charset="-122"/>
                <a:ea typeface="微软雅黑" pitchFamily="34" charset="-122"/>
              </a:rPr>
              <a:t>POP3</a:t>
            </a:r>
          </a:p>
          <a:p>
            <a:pPr algn="ctr" eaLnBrk="1" hangingPunct="1"/>
            <a:r>
              <a:rPr kumimoji="1" lang="zh-CN" altLang="en-US" sz="1100" b="1">
                <a:latin typeface="微软雅黑" pitchFamily="34" charset="-122"/>
                <a:ea typeface="微软雅黑" pitchFamily="34" charset="-122"/>
              </a:rPr>
              <a:t>客户</a:t>
            </a:r>
          </a:p>
        </p:txBody>
      </p:sp>
      <p:sp>
        <p:nvSpPr>
          <p:cNvPr id="20" name="Rectangle 401"/>
          <p:cNvSpPr>
            <a:spLocks noChangeArrowheads="1"/>
          </p:cNvSpPr>
          <p:nvPr/>
        </p:nvSpPr>
        <p:spPr bwMode="auto">
          <a:xfrm>
            <a:off x="5362526" y="1823500"/>
            <a:ext cx="680437" cy="1337917"/>
          </a:xfrm>
          <a:prstGeom prst="rect">
            <a:avLst/>
          </a:prstGeom>
          <a:solidFill>
            <a:srgbClr val="0000FF"/>
          </a:solidFill>
          <a:ln w="12700" algn="ctr">
            <a:solidFill>
              <a:schemeClr val="tx1"/>
            </a:solidFill>
            <a:miter lim="800000"/>
            <a:headEnd/>
            <a:tailEnd/>
          </a:ln>
          <a:effectLst/>
        </p:spPr>
        <p:txBody>
          <a:bodyPr wrap="none" anchor="ctr"/>
          <a:lstStyle/>
          <a:p>
            <a:pPr algn="ctr" eaLnBrk="1" hangingPunct="1"/>
            <a:endParaRPr lang="zh-CN" altLang="en-US" sz="1100" b="1">
              <a:latin typeface="微软雅黑" pitchFamily="34" charset="-122"/>
              <a:ea typeface="微软雅黑" pitchFamily="34" charset="-122"/>
            </a:endParaRPr>
          </a:p>
        </p:txBody>
      </p:sp>
      <p:sp>
        <p:nvSpPr>
          <p:cNvPr id="21" name="Oval 402"/>
          <p:cNvSpPr>
            <a:spLocks noChangeArrowheads="1"/>
          </p:cNvSpPr>
          <p:nvPr/>
        </p:nvSpPr>
        <p:spPr bwMode="auto">
          <a:xfrm>
            <a:off x="5418813" y="2491844"/>
            <a:ext cx="566614" cy="556543"/>
          </a:xfrm>
          <a:prstGeom prst="ellipse">
            <a:avLst/>
          </a:prstGeom>
          <a:solidFill>
            <a:schemeClr val="bg1"/>
          </a:solidFill>
          <a:ln w="9525" algn="ctr">
            <a:solidFill>
              <a:schemeClr val="tx1"/>
            </a:solidFill>
            <a:round/>
            <a:headEnd/>
            <a:tailEnd/>
          </a:ln>
          <a:effectLst/>
          <a:extLst/>
        </p:spPr>
        <p:txBody>
          <a:bodyPr wrap="none" anchor="ctr"/>
          <a:lstStyle/>
          <a:p>
            <a:pPr algn="ctr" eaLnBrk="1" hangingPunct="1"/>
            <a:r>
              <a:rPr kumimoji="1" lang="en-US" altLang="zh-CN" sz="1100" b="1">
                <a:latin typeface="微软雅黑" pitchFamily="34" charset="-122"/>
                <a:ea typeface="微软雅黑" pitchFamily="34" charset="-122"/>
              </a:rPr>
              <a:t>SMTP</a:t>
            </a:r>
          </a:p>
          <a:p>
            <a:pPr algn="ctr" eaLnBrk="1" hangingPunct="1"/>
            <a:r>
              <a:rPr kumimoji="1" lang="zh-CN" altLang="en-US" sz="1100" b="1">
                <a:latin typeface="微软雅黑" pitchFamily="34" charset="-122"/>
                <a:ea typeface="微软雅黑" pitchFamily="34" charset="-122"/>
              </a:rPr>
              <a:t>服务器</a:t>
            </a:r>
          </a:p>
        </p:txBody>
      </p:sp>
      <p:sp>
        <p:nvSpPr>
          <p:cNvPr id="22" name="Oval 403"/>
          <p:cNvSpPr>
            <a:spLocks noChangeArrowheads="1"/>
          </p:cNvSpPr>
          <p:nvPr/>
        </p:nvSpPr>
        <p:spPr bwMode="auto">
          <a:xfrm>
            <a:off x="5418813" y="1878785"/>
            <a:ext cx="566614" cy="556545"/>
          </a:xfrm>
          <a:prstGeom prst="ellipse">
            <a:avLst/>
          </a:prstGeom>
          <a:solidFill>
            <a:srgbClr val="00FFCC"/>
          </a:solidFill>
          <a:ln w="9525">
            <a:solidFill>
              <a:schemeClr val="tx1"/>
            </a:solidFill>
            <a:round/>
            <a:headEnd/>
            <a:tailEnd/>
          </a:ln>
          <a:effectLst/>
          <a:extLst/>
        </p:spPr>
        <p:txBody>
          <a:bodyPr wrap="none" anchor="ctr"/>
          <a:lstStyle/>
          <a:p>
            <a:pPr algn="ctr" eaLnBrk="1" hangingPunct="1"/>
            <a:r>
              <a:rPr kumimoji="1" lang="en-US" altLang="zh-CN" sz="1100" b="1">
                <a:latin typeface="微软雅黑" pitchFamily="34" charset="-122"/>
                <a:ea typeface="微软雅黑" pitchFamily="34" charset="-122"/>
              </a:rPr>
              <a:t>POP3</a:t>
            </a:r>
          </a:p>
          <a:p>
            <a:pPr algn="ctr" eaLnBrk="1" hangingPunct="1"/>
            <a:r>
              <a:rPr kumimoji="1" lang="zh-CN" altLang="en-US" sz="1100" b="1">
                <a:latin typeface="微软雅黑" pitchFamily="34" charset="-122"/>
                <a:ea typeface="微软雅黑" pitchFamily="34" charset="-122"/>
              </a:rPr>
              <a:t>服务器</a:t>
            </a:r>
          </a:p>
        </p:txBody>
      </p:sp>
      <p:grpSp>
        <p:nvGrpSpPr>
          <p:cNvPr id="4" name="组合 3"/>
          <p:cNvGrpSpPr/>
          <p:nvPr/>
        </p:nvGrpSpPr>
        <p:grpSpPr>
          <a:xfrm>
            <a:off x="2239475" y="1470728"/>
            <a:ext cx="595035" cy="1190307"/>
            <a:chOff x="2239475" y="1525813"/>
            <a:chExt cx="595035" cy="1190307"/>
          </a:xfrm>
        </p:grpSpPr>
        <p:sp>
          <p:nvSpPr>
            <p:cNvPr id="9" name="Text Box 391"/>
            <p:cNvSpPr txBox="1">
              <a:spLocks noChangeArrowheads="1"/>
            </p:cNvSpPr>
            <p:nvPr/>
          </p:nvSpPr>
          <p:spPr bwMode="auto">
            <a:xfrm>
              <a:off x="2282161" y="1525813"/>
              <a:ext cx="466794" cy="4770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lnSpc>
                  <a:spcPts val="1500"/>
                </a:lnSpc>
              </a:pPr>
              <a:r>
                <a:rPr kumimoji="1" lang="zh-CN" altLang="en-US" sz="1100" b="1" dirty="0">
                  <a:solidFill>
                    <a:srgbClr val="0000FF"/>
                  </a:solidFill>
                  <a:latin typeface="微软雅黑" pitchFamily="34" charset="-122"/>
                  <a:ea typeface="微软雅黑" pitchFamily="34" charset="-122"/>
                </a:rPr>
                <a:t>发送</a:t>
              </a:r>
            </a:p>
            <a:p>
              <a:pPr algn="ctr" eaLnBrk="1" hangingPunct="1">
                <a:lnSpc>
                  <a:spcPts val="1500"/>
                </a:lnSpc>
              </a:pPr>
              <a:r>
                <a:rPr kumimoji="1" lang="zh-CN" altLang="en-US" sz="1100" b="1" dirty="0">
                  <a:solidFill>
                    <a:srgbClr val="0000FF"/>
                  </a:solidFill>
                  <a:latin typeface="微软雅黑" pitchFamily="34" charset="-122"/>
                  <a:ea typeface="微软雅黑" pitchFamily="34" charset="-122"/>
                </a:rPr>
                <a:t>邮件</a:t>
              </a:r>
            </a:p>
          </p:txBody>
        </p:sp>
        <p:sp>
          <p:nvSpPr>
            <p:cNvPr id="10" name="Text Box 394"/>
            <p:cNvSpPr txBox="1">
              <a:spLocks noChangeArrowheads="1"/>
            </p:cNvSpPr>
            <p:nvPr/>
          </p:nvSpPr>
          <p:spPr bwMode="auto">
            <a:xfrm>
              <a:off x="2296294" y="2239066"/>
              <a:ext cx="466794" cy="4770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lnSpc>
                  <a:spcPts val="1500"/>
                </a:lnSpc>
              </a:pPr>
              <a:r>
                <a:rPr kumimoji="1" lang="en-US" altLang="zh-CN" sz="1100" b="1" dirty="0">
                  <a:solidFill>
                    <a:srgbClr val="0000FF"/>
                  </a:solidFill>
                  <a:latin typeface="微软雅黑" pitchFamily="34" charset="-122"/>
                  <a:ea typeface="微软雅黑" pitchFamily="34" charset="-122"/>
                </a:rPr>
                <a:t>TCP</a:t>
              </a:r>
            </a:p>
            <a:p>
              <a:pPr algn="ctr" eaLnBrk="1" hangingPunct="1">
                <a:lnSpc>
                  <a:spcPts val="1500"/>
                </a:lnSpc>
              </a:pPr>
              <a:r>
                <a:rPr kumimoji="1" lang="zh-CN" altLang="en-US" sz="1100" b="1" dirty="0">
                  <a:solidFill>
                    <a:srgbClr val="0000FF"/>
                  </a:solidFill>
                  <a:latin typeface="微软雅黑" pitchFamily="34" charset="-122"/>
                  <a:ea typeface="微软雅黑" pitchFamily="34" charset="-122"/>
                </a:rPr>
                <a:t>连接</a:t>
              </a:r>
            </a:p>
          </p:txBody>
        </p:sp>
        <p:sp>
          <p:nvSpPr>
            <p:cNvPr id="24" name="Text Box 389"/>
            <p:cNvSpPr txBox="1">
              <a:spLocks noChangeArrowheads="1"/>
            </p:cNvSpPr>
            <p:nvPr/>
          </p:nvSpPr>
          <p:spPr bwMode="auto">
            <a:xfrm>
              <a:off x="2239475" y="1913430"/>
              <a:ext cx="595035" cy="2846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lnSpc>
                  <a:spcPts val="1500"/>
                </a:lnSpc>
              </a:pPr>
              <a:r>
                <a:rPr kumimoji="1" lang="en-US" altLang="zh-CN" sz="1100" b="1" dirty="0">
                  <a:solidFill>
                    <a:srgbClr val="C00000"/>
                  </a:solidFill>
                  <a:latin typeface="微软雅黑" pitchFamily="34" charset="-122"/>
                  <a:ea typeface="微软雅黑" pitchFamily="34" charset="-122"/>
                </a:rPr>
                <a:t>SMTP</a:t>
              </a:r>
            </a:p>
          </p:txBody>
        </p:sp>
      </p:grpSp>
      <p:sp>
        <p:nvSpPr>
          <p:cNvPr id="25" name="Text Box 396"/>
          <p:cNvSpPr txBox="1">
            <a:spLocks noChangeArrowheads="1"/>
          </p:cNvSpPr>
          <p:nvPr/>
        </p:nvSpPr>
        <p:spPr bwMode="auto">
          <a:xfrm>
            <a:off x="2805314" y="1343127"/>
            <a:ext cx="889987" cy="4770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lnSpc>
                <a:spcPts val="1500"/>
              </a:lnSpc>
            </a:pPr>
            <a:r>
              <a:rPr kumimoji="1" lang="zh-CN" altLang="en-US" sz="1100" b="1" dirty="0">
                <a:latin typeface="微软雅黑" pitchFamily="34" charset="-122"/>
                <a:ea typeface="微软雅黑" pitchFamily="34" charset="-122"/>
              </a:rPr>
              <a:t>发送方</a:t>
            </a:r>
          </a:p>
          <a:p>
            <a:pPr algn="ctr" eaLnBrk="1" hangingPunct="1">
              <a:lnSpc>
                <a:spcPts val="1500"/>
              </a:lnSpc>
            </a:pPr>
            <a:r>
              <a:rPr kumimoji="1" lang="zh-CN" altLang="en-US" sz="1100" b="1" dirty="0">
                <a:solidFill>
                  <a:srgbClr val="C00000"/>
                </a:solidFill>
                <a:latin typeface="微软雅黑" pitchFamily="34" charset="-122"/>
                <a:ea typeface="微软雅黑" pitchFamily="34" charset="-122"/>
              </a:rPr>
              <a:t>邮件服务器</a:t>
            </a:r>
          </a:p>
        </p:txBody>
      </p:sp>
      <p:sp>
        <p:nvSpPr>
          <p:cNvPr id="26" name="Text Box 399"/>
          <p:cNvSpPr txBox="1">
            <a:spLocks noChangeArrowheads="1"/>
          </p:cNvSpPr>
          <p:nvPr/>
        </p:nvSpPr>
        <p:spPr bwMode="auto">
          <a:xfrm>
            <a:off x="1509292" y="1343127"/>
            <a:ext cx="748923" cy="4770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lnSpc>
                <a:spcPts val="1500"/>
              </a:lnSpc>
            </a:pPr>
            <a:r>
              <a:rPr kumimoji="1" lang="zh-CN" altLang="en-US" sz="1100" b="1" dirty="0">
                <a:latin typeface="微软雅黑" pitchFamily="34" charset="-122"/>
                <a:ea typeface="微软雅黑" pitchFamily="34" charset="-122"/>
              </a:rPr>
              <a:t>发件方</a:t>
            </a:r>
          </a:p>
          <a:p>
            <a:pPr algn="ctr" eaLnBrk="1" hangingPunct="1">
              <a:lnSpc>
                <a:spcPts val="1500"/>
              </a:lnSpc>
            </a:pPr>
            <a:r>
              <a:rPr kumimoji="1" lang="zh-CN" altLang="en-US" sz="1100" b="1" dirty="0">
                <a:solidFill>
                  <a:srgbClr val="C00000"/>
                </a:solidFill>
                <a:latin typeface="微软雅黑" pitchFamily="34" charset="-122"/>
                <a:ea typeface="微软雅黑" pitchFamily="34" charset="-122"/>
              </a:rPr>
              <a:t>用户代理</a:t>
            </a:r>
          </a:p>
        </p:txBody>
      </p:sp>
      <p:sp>
        <p:nvSpPr>
          <p:cNvPr id="27" name="Text Box 390"/>
          <p:cNvSpPr txBox="1">
            <a:spLocks noChangeArrowheads="1"/>
          </p:cNvSpPr>
          <p:nvPr/>
        </p:nvSpPr>
        <p:spPr bwMode="auto">
          <a:xfrm>
            <a:off x="6055753" y="1857297"/>
            <a:ext cx="572593" cy="2846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lnSpc>
                <a:spcPts val="1500"/>
              </a:lnSpc>
            </a:pPr>
            <a:r>
              <a:rPr kumimoji="1" lang="en-US" altLang="zh-CN" sz="1100" b="1" dirty="0">
                <a:solidFill>
                  <a:srgbClr val="C00000"/>
                </a:solidFill>
                <a:latin typeface="微软雅黑" pitchFamily="34" charset="-122"/>
                <a:ea typeface="微软雅黑" pitchFamily="34" charset="-122"/>
              </a:rPr>
              <a:t>POP3</a:t>
            </a:r>
          </a:p>
        </p:txBody>
      </p:sp>
      <p:sp>
        <p:nvSpPr>
          <p:cNvPr id="28" name="Text Box 400"/>
          <p:cNvSpPr txBox="1">
            <a:spLocks noChangeArrowheads="1"/>
          </p:cNvSpPr>
          <p:nvPr/>
        </p:nvSpPr>
        <p:spPr bwMode="auto">
          <a:xfrm>
            <a:off x="5248753" y="1343127"/>
            <a:ext cx="889987" cy="4770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lnSpc>
                <a:spcPts val="1500"/>
              </a:lnSpc>
            </a:pPr>
            <a:r>
              <a:rPr kumimoji="1" lang="zh-CN" altLang="en-US" sz="1100" b="1" dirty="0">
                <a:latin typeface="微软雅黑" pitchFamily="34" charset="-122"/>
                <a:ea typeface="微软雅黑" pitchFamily="34" charset="-122"/>
              </a:rPr>
              <a:t>接收方</a:t>
            </a:r>
          </a:p>
          <a:p>
            <a:pPr algn="ctr" eaLnBrk="1" hangingPunct="1">
              <a:lnSpc>
                <a:spcPts val="1500"/>
              </a:lnSpc>
            </a:pPr>
            <a:r>
              <a:rPr kumimoji="1" lang="zh-CN" altLang="en-US" sz="1100" b="1" dirty="0">
                <a:solidFill>
                  <a:srgbClr val="C00000"/>
                </a:solidFill>
                <a:latin typeface="微软雅黑" pitchFamily="34" charset="-122"/>
                <a:ea typeface="微软雅黑" pitchFamily="34" charset="-122"/>
              </a:rPr>
              <a:t>邮件服务器</a:t>
            </a:r>
          </a:p>
        </p:txBody>
      </p:sp>
      <p:sp>
        <p:nvSpPr>
          <p:cNvPr id="29" name="Text Box 407"/>
          <p:cNvSpPr txBox="1">
            <a:spLocks noChangeArrowheads="1"/>
          </p:cNvSpPr>
          <p:nvPr/>
        </p:nvSpPr>
        <p:spPr bwMode="auto">
          <a:xfrm>
            <a:off x="6695563" y="1343127"/>
            <a:ext cx="748923" cy="4770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lnSpc>
                <a:spcPts val="1500"/>
              </a:lnSpc>
            </a:pPr>
            <a:r>
              <a:rPr kumimoji="1" lang="zh-CN" altLang="en-US" sz="1100" b="1" dirty="0">
                <a:latin typeface="微软雅黑" pitchFamily="34" charset="-122"/>
                <a:ea typeface="微软雅黑" pitchFamily="34" charset="-122"/>
              </a:rPr>
              <a:t>接收方</a:t>
            </a:r>
            <a:endParaRPr kumimoji="1" lang="en-US" altLang="zh-CN" sz="1100" b="1" dirty="0">
              <a:latin typeface="微软雅黑" pitchFamily="34" charset="-122"/>
              <a:ea typeface="微软雅黑" pitchFamily="34" charset="-122"/>
            </a:endParaRPr>
          </a:p>
          <a:p>
            <a:pPr algn="ctr" eaLnBrk="1" hangingPunct="1">
              <a:lnSpc>
                <a:spcPts val="1500"/>
              </a:lnSpc>
            </a:pPr>
            <a:r>
              <a:rPr kumimoji="1" lang="zh-CN" altLang="en-US" sz="1100" b="1" dirty="0">
                <a:solidFill>
                  <a:srgbClr val="C00000"/>
                </a:solidFill>
                <a:latin typeface="微软雅黑" pitchFamily="34" charset="-122"/>
                <a:ea typeface="微软雅黑" pitchFamily="34" charset="-122"/>
              </a:rPr>
              <a:t>用户代理</a:t>
            </a:r>
          </a:p>
        </p:txBody>
      </p:sp>
      <p:sp>
        <p:nvSpPr>
          <p:cNvPr id="30" name="Line 408"/>
          <p:cNvSpPr>
            <a:spLocks noChangeShapeType="1"/>
          </p:cNvSpPr>
          <p:nvPr/>
        </p:nvSpPr>
        <p:spPr bwMode="auto">
          <a:xfrm flipV="1">
            <a:off x="5985427" y="2157671"/>
            <a:ext cx="794261" cy="0"/>
          </a:xfrm>
          <a:prstGeom prst="line">
            <a:avLst/>
          </a:prstGeom>
          <a:noFill/>
          <a:ln w="38100">
            <a:solidFill>
              <a:srgbClr val="FF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100" b="1">
              <a:latin typeface="微软雅黑" pitchFamily="34" charset="-122"/>
              <a:ea typeface="微软雅黑" pitchFamily="34" charset="-122"/>
            </a:endParaRPr>
          </a:p>
        </p:txBody>
      </p:sp>
      <p:graphicFrame>
        <p:nvGraphicFramePr>
          <p:cNvPr id="31" name="对象 30"/>
          <p:cNvGraphicFramePr>
            <a:graphicFrameLocks noChangeAspect="1"/>
          </p:cNvGraphicFramePr>
          <p:nvPr>
            <p:extLst>
              <p:ext uri="{D42A27DB-BD31-4B8C-83A1-F6EECF244321}">
                <p14:modId xmlns:p14="http://schemas.microsoft.com/office/powerpoint/2010/main" val="1204939000"/>
              </p:ext>
            </p:extLst>
          </p:nvPr>
        </p:nvGraphicFramePr>
        <p:xfrm>
          <a:off x="7632442" y="1854885"/>
          <a:ext cx="551626" cy="666388"/>
        </p:xfrm>
        <a:graphic>
          <a:graphicData uri="http://schemas.openxmlformats.org/presentationml/2006/ole">
            <mc:AlternateContent xmlns:mc="http://schemas.openxmlformats.org/markup-compatibility/2006">
              <mc:Choice xmlns:v="urn:schemas-microsoft-com:vml" Requires="v">
                <p:oleObj spid="_x0000_s29745" name="Visio" r:id="rId5" imgW="3561172" imgH="4347469" progId="">
                  <p:embed/>
                </p:oleObj>
              </mc:Choice>
              <mc:Fallback>
                <p:oleObj name="Visio" r:id="rId5" imgW="3561172" imgH="4347469" progId="">
                  <p:embed/>
                  <p:pic>
                    <p:nvPicPr>
                      <p:cNvPr id="0" name="Picture 43"/>
                      <p:cNvPicPr>
                        <a:picLocks noChangeAspect="1" noChangeArrowheads="1"/>
                      </p:cNvPicPr>
                      <p:nvPr/>
                    </p:nvPicPr>
                    <p:blipFill>
                      <a:blip r:embed="rId6">
                        <a:extLst>
                          <a:ext uri="{28A0092B-C50C-407E-A947-70E740481C1C}">
                            <a14:useLocalDpi xmlns:a14="http://schemas.microsoft.com/office/drawing/2010/main" val="0"/>
                          </a:ext>
                        </a:extLst>
                      </a:blip>
                      <a:srcRect l="4546" t="3947" r="4546" b="11403"/>
                      <a:stretch>
                        <a:fillRect/>
                      </a:stretch>
                    </p:blipFill>
                    <p:spPr bwMode="auto">
                      <a:xfrm>
                        <a:off x="7632442" y="1854885"/>
                        <a:ext cx="551626" cy="6663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2" name="Text Box 399"/>
          <p:cNvSpPr txBox="1">
            <a:spLocks noChangeArrowheads="1"/>
          </p:cNvSpPr>
          <p:nvPr/>
        </p:nvSpPr>
        <p:spPr bwMode="auto">
          <a:xfrm>
            <a:off x="7702778" y="1343127"/>
            <a:ext cx="607859" cy="4770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lnSpc>
                <a:spcPts val="1500"/>
              </a:lnSpc>
            </a:pPr>
            <a:r>
              <a:rPr kumimoji="1" lang="zh-CN" altLang="en-US" sz="1100" b="1" dirty="0">
                <a:latin typeface="微软雅黑" pitchFamily="34" charset="-122"/>
                <a:ea typeface="微软雅黑" pitchFamily="34" charset="-122"/>
              </a:rPr>
              <a:t>用户</a:t>
            </a:r>
            <a:endParaRPr kumimoji="1" lang="en-US" altLang="zh-CN" sz="1100" b="1" dirty="0">
              <a:latin typeface="微软雅黑" pitchFamily="34" charset="-122"/>
              <a:ea typeface="微软雅黑" pitchFamily="34" charset="-122"/>
            </a:endParaRPr>
          </a:p>
          <a:p>
            <a:pPr algn="ctr" eaLnBrk="1" hangingPunct="1">
              <a:lnSpc>
                <a:spcPts val="1500"/>
              </a:lnSpc>
            </a:pPr>
            <a:r>
              <a:rPr kumimoji="1" lang="zh-CN" altLang="en-US" sz="1100" b="1" dirty="0">
                <a:latin typeface="微软雅黑" pitchFamily="34" charset="-122"/>
                <a:ea typeface="微软雅黑" pitchFamily="34" charset="-122"/>
              </a:rPr>
              <a:t>收件人</a:t>
            </a:r>
          </a:p>
        </p:txBody>
      </p:sp>
      <p:sp>
        <p:nvSpPr>
          <p:cNvPr id="35" name="Line 404"/>
          <p:cNvSpPr>
            <a:spLocks noChangeShapeType="1"/>
          </p:cNvSpPr>
          <p:nvPr/>
        </p:nvSpPr>
        <p:spPr bwMode="auto">
          <a:xfrm flipV="1">
            <a:off x="3515714" y="2770730"/>
            <a:ext cx="1928643" cy="0"/>
          </a:xfrm>
          <a:prstGeom prst="line">
            <a:avLst/>
          </a:prstGeom>
          <a:noFill/>
          <a:ln w="38100">
            <a:solidFill>
              <a:srgbClr val="FF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050" b="1">
              <a:latin typeface="微软雅黑" pitchFamily="34" charset="-122"/>
              <a:ea typeface="微软雅黑" pitchFamily="34" charset="-122"/>
            </a:endParaRPr>
          </a:p>
        </p:txBody>
      </p:sp>
      <p:grpSp>
        <p:nvGrpSpPr>
          <p:cNvPr id="39" name="组合 38"/>
          <p:cNvGrpSpPr/>
          <p:nvPr/>
        </p:nvGrpSpPr>
        <p:grpSpPr>
          <a:xfrm>
            <a:off x="3884017" y="2490615"/>
            <a:ext cx="1200971" cy="728201"/>
            <a:chOff x="3884017" y="2490615"/>
            <a:chExt cx="1200971" cy="728201"/>
          </a:xfrm>
        </p:grpSpPr>
        <p:sp>
          <p:nvSpPr>
            <p:cNvPr id="34" name="Text Box 392"/>
            <p:cNvSpPr txBox="1">
              <a:spLocks noChangeArrowheads="1"/>
            </p:cNvSpPr>
            <p:nvPr/>
          </p:nvSpPr>
          <p:spPr bwMode="auto">
            <a:xfrm>
              <a:off x="3884017" y="2490615"/>
              <a:ext cx="120097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1100" b="1" dirty="0">
                  <a:solidFill>
                    <a:srgbClr val="0000FF"/>
                  </a:solidFill>
                  <a:latin typeface="微软雅黑" pitchFamily="34" charset="-122"/>
                  <a:ea typeface="微软雅黑" pitchFamily="34" charset="-122"/>
                </a:rPr>
                <a:t>发送邮件 </a:t>
              </a:r>
              <a:r>
                <a:rPr kumimoji="1" lang="en-US" altLang="zh-CN" sz="1100" b="1" dirty="0">
                  <a:solidFill>
                    <a:srgbClr val="C00000"/>
                  </a:solidFill>
                  <a:latin typeface="微软雅黑" pitchFamily="34" charset="-122"/>
                  <a:ea typeface="微软雅黑" pitchFamily="34" charset="-122"/>
                </a:rPr>
                <a:t>SMTP</a:t>
              </a:r>
            </a:p>
          </p:txBody>
        </p:sp>
        <p:sp>
          <p:nvSpPr>
            <p:cNvPr id="36" name="Text Box 409"/>
            <p:cNvSpPr txBox="1">
              <a:spLocks noChangeArrowheads="1"/>
            </p:cNvSpPr>
            <p:nvPr/>
          </p:nvSpPr>
          <p:spPr bwMode="auto">
            <a:xfrm>
              <a:off x="4242453" y="2787929"/>
              <a:ext cx="502061"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1100" b="1" dirty="0">
                  <a:solidFill>
                    <a:srgbClr val="0000FF"/>
                  </a:solidFill>
                  <a:latin typeface="微软雅黑" pitchFamily="34" charset="-122"/>
                  <a:ea typeface="微软雅黑" pitchFamily="34" charset="-122"/>
                </a:rPr>
                <a:t>TCP </a:t>
              </a:r>
            </a:p>
            <a:p>
              <a:pPr algn="ctr" eaLnBrk="1" hangingPunct="1"/>
              <a:r>
                <a:rPr kumimoji="1" lang="zh-CN" altLang="en-US" sz="1100" b="1" dirty="0">
                  <a:solidFill>
                    <a:srgbClr val="0000FF"/>
                  </a:solidFill>
                  <a:latin typeface="微软雅黑" pitchFamily="34" charset="-122"/>
                  <a:ea typeface="微软雅黑" pitchFamily="34" charset="-122"/>
                </a:rPr>
                <a:t>连接</a:t>
              </a:r>
            </a:p>
          </p:txBody>
        </p:sp>
      </p:grpSp>
      <p:sp>
        <p:nvSpPr>
          <p:cNvPr id="37" name="圆角矩形 36"/>
          <p:cNvSpPr/>
          <p:nvPr/>
        </p:nvSpPr>
        <p:spPr>
          <a:xfrm>
            <a:off x="1371509" y="1244904"/>
            <a:ext cx="6194639" cy="2126256"/>
          </a:xfrm>
          <a:prstGeom prst="roundRect">
            <a:avLst/>
          </a:prstGeom>
          <a:noFill/>
          <a:ln w="952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p:cNvSpPr/>
          <p:nvPr/>
        </p:nvSpPr>
        <p:spPr>
          <a:xfrm>
            <a:off x="1470662" y="3400777"/>
            <a:ext cx="6331270" cy="938719"/>
          </a:xfrm>
          <a:prstGeom prst="rect">
            <a:avLst/>
          </a:prstGeom>
        </p:spPr>
        <p:txBody>
          <a:bodyPr wrap="square" anchor="ctr">
            <a:spAutoFit/>
          </a:bodyPr>
          <a:lstStyle/>
          <a:p>
            <a:pPr marL="285750" indent="-285750">
              <a:lnSpc>
                <a:spcPts val="2200"/>
              </a:lnSpc>
              <a:buClr>
                <a:srgbClr val="0066FF"/>
              </a:buClr>
              <a:buFont typeface="Wingdings" pitchFamily="2" charset="2"/>
              <a:buChar char="l"/>
            </a:pPr>
            <a:r>
              <a:rPr lang="en-US" altLang="zh-CN" sz="1600" b="1" dirty="0">
                <a:latin typeface="微软雅黑" pitchFamily="34" charset="-122"/>
                <a:ea typeface="微软雅黑" pitchFamily="34" charset="-122"/>
              </a:rPr>
              <a:t>SMTP </a:t>
            </a:r>
            <a:r>
              <a:rPr lang="zh-CN" altLang="en-US" sz="1600" b="1" dirty="0">
                <a:latin typeface="微软雅黑" pitchFamily="34" charset="-122"/>
                <a:ea typeface="微软雅黑" pitchFamily="34" charset="-122"/>
              </a:rPr>
              <a:t>规定了在两个相互通信的 </a:t>
            </a:r>
            <a:r>
              <a:rPr lang="en-US" altLang="zh-CN" sz="1600" b="1" dirty="0">
                <a:latin typeface="微软雅黑" pitchFamily="34" charset="-122"/>
                <a:ea typeface="微软雅黑" pitchFamily="34" charset="-122"/>
              </a:rPr>
              <a:t>SMTP </a:t>
            </a:r>
            <a:r>
              <a:rPr lang="zh-CN" altLang="en-US" sz="1600" b="1" dirty="0">
                <a:latin typeface="微软雅黑" pitchFamily="34" charset="-122"/>
                <a:ea typeface="微软雅黑" pitchFamily="34" charset="-122"/>
              </a:rPr>
              <a:t>进程交换信息的方法。</a:t>
            </a:r>
            <a:endParaRPr lang="en-US" altLang="zh-CN" sz="1600" b="1" dirty="0">
              <a:latin typeface="微软雅黑" pitchFamily="34" charset="-122"/>
              <a:ea typeface="微软雅黑" pitchFamily="34" charset="-122"/>
            </a:endParaRPr>
          </a:p>
          <a:p>
            <a:pPr marL="285750" indent="-285750">
              <a:lnSpc>
                <a:spcPts val="2200"/>
              </a:lnSpc>
              <a:buClr>
                <a:srgbClr val="0066FF"/>
              </a:buClr>
              <a:buFont typeface="Wingdings" pitchFamily="2" charset="2"/>
              <a:buChar char="l"/>
            </a:pPr>
            <a:r>
              <a:rPr lang="en-US" altLang="zh-CN" sz="1600" b="1" dirty="0">
                <a:latin typeface="微软雅黑" pitchFamily="34" charset="-122"/>
                <a:ea typeface="微软雅黑" pitchFamily="34" charset="-122"/>
              </a:rPr>
              <a:t>SMTP </a:t>
            </a:r>
            <a:r>
              <a:rPr lang="zh-CN" altLang="en-US" sz="1600" b="1" dirty="0">
                <a:latin typeface="微软雅黑" pitchFamily="34" charset="-122"/>
                <a:ea typeface="微软雅黑" pitchFamily="34" charset="-122"/>
              </a:rPr>
              <a:t>使用客户</a:t>
            </a:r>
            <a:r>
              <a:rPr lang="en-US" altLang="zh-CN" sz="1600" b="1" dirty="0">
                <a:latin typeface="Verdana"/>
                <a:ea typeface="微软雅黑" pitchFamily="34" charset="-122"/>
              </a:rPr>
              <a:t>–</a:t>
            </a:r>
            <a:r>
              <a:rPr lang="zh-CN" altLang="en-US" sz="1600" b="1" dirty="0">
                <a:latin typeface="微软雅黑" pitchFamily="34" charset="-122"/>
                <a:ea typeface="微软雅黑" pitchFamily="34" charset="-122"/>
              </a:rPr>
              <a:t>服务器方式。</a:t>
            </a:r>
            <a:endParaRPr lang="en-US" altLang="zh-CN" sz="1600" b="1" dirty="0">
              <a:latin typeface="微软雅黑" pitchFamily="34" charset="-122"/>
              <a:ea typeface="微软雅黑" pitchFamily="34" charset="-122"/>
            </a:endParaRPr>
          </a:p>
          <a:p>
            <a:pPr marL="285750" indent="-285750">
              <a:lnSpc>
                <a:spcPts val="2200"/>
              </a:lnSpc>
              <a:buClr>
                <a:srgbClr val="0066FF"/>
              </a:buClr>
              <a:buFont typeface="Wingdings" pitchFamily="2" charset="2"/>
              <a:buChar char="l"/>
            </a:pPr>
            <a:r>
              <a:rPr lang="en-US" altLang="zh-CN" sz="1600" b="1" dirty="0">
                <a:latin typeface="微软雅黑" pitchFamily="34" charset="-122"/>
                <a:ea typeface="微软雅黑" pitchFamily="34" charset="-122"/>
              </a:rPr>
              <a:t>SMTP </a:t>
            </a:r>
            <a:r>
              <a:rPr lang="zh-CN" altLang="en-US" sz="1600" b="1" dirty="0">
                <a:latin typeface="微软雅黑" pitchFamily="34" charset="-122"/>
                <a:ea typeface="微软雅黑" pitchFamily="34" charset="-122"/>
              </a:rPr>
              <a:t>基于 </a:t>
            </a:r>
            <a:r>
              <a:rPr lang="en-US" altLang="zh-CN" sz="1600" b="1" dirty="0">
                <a:latin typeface="微软雅黑" pitchFamily="34" charset="-122"/>
                <a:ea typeface="微软雅黑" pitchFamily="34" charset="-122"/>
              </a:rPr>
              <a:t>TCP </a:t>
            </a:r>
            <a:r>
              <a:rPr lang="zh-CN" altLang="en-US" sz="1600" b="1" dirty="0">
                <a:latin typeface="微软雅黑" pitchFamily="34" charset="-122"/>
                <a:ea typeface="微软雅黑" pitchFamily="34" charset="-122"/>
              </a:rPr>
              <a:t>实现客户与服务器的通信。</a:t>
            </a:r>
            <a:endParaRPr lang="en-US" altLang="zh-CN" sz="1600" b="1" dirty="0">
              <a:latin typeface="微软雅黑" pitchFamily="34" charset="-122"/>
              <a:ea typeface="微软雅黑" pitchFamily="34" charset="-122"/>
            </a:endParaRPr>
          </a:p>
        </p:txBody>
      </p:sp>
    </p:spTree>
    <p:extLst>
      <p:ext uri="{BB962C8B-B14F-4D97-AF65-F5344CB8AC3E}">
        <p14:creationId xmlns:p14="http://schemas.microsoft.com/office/powerpoint/2010/main" val="22937668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3000" fill="hold" nodeType="withEffect">
                                  <p:stCondLst>
                                    <p:cond delay="0"/>
                                  </p:stCondLst>
                                  <p:childTnLst>
                                    <p:anim calcmode="discrete" valueType="str">
                                      <p:cBhvr>
                                        <p:cTn id="6" dur="1000" fill="hold"/>
                                        <p:tgtEl>
                                          <p:spTgt spid="4"/>
                                        </p:tgtEl>
                                        <p:attrNameLst>
                                          <p:attrName>style.visibility</p:attrName>
                                        </p:attrNameLst>
                                      </p:cBhvr>
                                      <p:tavLst>
                                        <p:tav tm="0">
                                          <p:val>
                                            <p:strVal val="hidden"/>
                                          </p:val>
                                        </p:tav>
                                        <p:tav tm="50000">
                                          <p:val>
                                            <p:strVal val="visible"/>
                                          </p:val>
                                        </p:tav>
                                      </p:tavLst>
                                    </p:anim>
                                  </p:childTnLst>
                                </p:cTn>
                              </p:par>
                              <p:par>
                                <p:cTn id="7" presetID="35" presetClass="emph" presetSubtype="0" repeatCount="3000" fill="hold" nodeType="withEffect">
                                  <p:stCondLst>
                                    <p:cond delay="0"/>
                                  </p:stCondLst>
                                  <p:childTnLst>
                                    <p:anim calcmode="discrete" valueType="str">
                                      <p:cBhvr>
                                        <p:cTn id="8" dur="1000" fill="hold"/>
                                        <p:tgtEl>
                                          <p:spTgt spid="39"/>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圆角矩形 45"/>
          <p:cNvSpPr/>
          <p:nvPr/>
        </p:nvSpPr>
        <p:spPr>
          <a:xfrm>
            <a:off x="556963" y="1057072"/>
            <a:ext cx="8048776" cy="331493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AutoShape 5"/>
          <p:cNvSpPr>
            <a:spLocks noChangeArrowheads="1"/>
          </p:cNvSpPr>
          <p:nvPr/>
        </p:nvSpPr>
        <p:spPr bwMode="auto">
          <a:xfrm>
            <a:off x="556963" y="581885"/>
            <a:ext cx="8048776" cy="388721"/>
          </a:xfrm>
          <a:prstGeom prst="roundRect">
            <a:avLst>
              <a:gd name="adj" fmla="val 16667"/>
            </a:avLst>
          </a:prstGeom>
          <a:solidFill>
            <a:srgbClr val="0089FA"/>
          </a:solidFill>
          <a:ln>
            <a:noFill/>
          </a:ln>
          <a:effectLst/>
          <a:extLst/>
        </p:spPr>
        <p:txBody>
          <a:bodyPr wrap="none" anchor="ctr"/>
          <a:lstStyle/>
          <a:p>
            <a:endParaRPr lang="zh-CN" altLang="en-US"/>
          </a:p>
        </p:txBody>
      </p:sp>
      <p:sp>
        <p:nvSpPr>
          <p:cNvPr id="3" name="Rectangle 6"/>
          <p:cNvSpPr>
            <a:spLocks noChangeArrowheads="1"/>
          </p:cNvSpPr>
          <p:nvPr/>
        </p:nvSpPr>
        <p:spPr bwMode="auto">
          <a:xfrm>
            <a:off x="2291571" y="539614"/>
            <a:ext cx="456086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itchFamily="34" charset="-122"/>
                <a:ea typeface="微软雅黑" pitchFamily="34" charset="-122"/>
              </a:rPr>
              <a:t>6.5.2  </a:t>
            </a:r>
            <a:r>
              <a:rPr lang="zh-CN" altLang="en-US" sz="2400" b="1" dirty="0">
                <a:solidFill>
                  <a:schemeClr val="bg1"/>
                </a:solidFill>
                <a:latin typeface="微软雅黑" pitchFamily="34" charset="-122"/>
                <a:ea typeface="微软雅黑" pitchFamily="34" charset="-122"/>
              </a:rPr>
              <a:t>简单邮件传送协议 </a:t>
            </a:r>
            <a:r>
              <a:rPr lang="en-US" altLang="zh-CN" sz="2400" b="1" dirty="0">
                <a:solidFill>
                  <a:schemeClr val="bg1"/>
                </a:solidFill>
                <a:latin typeface="微软雅黑" pitchFamily="34" charset="-122"/>
                <a:ea typeface="微软雅黑" pitchFamily="34" charset="-122"/>
              </a:rPr>
              <a:t>SMTP</a:t>
            </a:r>
            <a:endParaRPr lang="zh-CN" altLang="en-US" sz="2400" b="1" dirty="0">
              <a:solidFill>
                <a:schemeClr val="bg1"/>
              </a:solidFill>
              <a:latin typeface="微软雅黑" pitchFamily="34" charset="-122"/>
              <a:ea typeface="微软雅黑" pitchFamily="34" charset="-122"/>
            </a:endParaRPr>
          </a:p>
        </p:txBody>
      </p:sp>
      <p:sp>
        <p:nvSpPr>
          <p:cNvPr id="38" name="矩形 37"/>
          <p:cNvSpPr/>
          <p:nvPr/>
        </p:nvSpPr>
        <p:spPr>
          <a:xfrm>
            <a:off x="1576552" y="3145468"/>
            <a:ext cx="6708131" cy="861774"/>
          </a:xfrm>
          <a:prstGeom prst="rect">
            <a:avLst/>
          </a:prstGeom>
        </p:spPr>
        <p:txBody>
          <a:bodyPr wrap="square" anchor="ctr">
            <a:spAutoFit/>
          </a:bodyPr>
          <a:lstStyle/>
          <a:p>
            <a:pPr marL="285750" indent="-285750">
              <a:lnSpc>
                <a:spcPts val="3000"/>
              </a:lnSpc>
              <a:buClr>
                <a:srgbClr val="0066FF"/>
              </a:buClr>
              <a:buFont typeface="Wingdings" pitchFamily="2" charset="2"/>
              <a:buChar char="l"/>
            </a:pPr>
            <a:r>
              <a:rPr lang="en-US" altLang="zh-CN" b="1" dirty="0">
                <a:latin typeface="微软雅黑" pitchFamily="34" charset="-122"/>
                <a:ea typeface="微软雅黑" pitchFamily="34" charset="-122"/>
              </a:rPr>
              <a:t>SMTP </a:t>
            </a:r>
            <a:r>
              <a:rPr lang="zh-CN" altLang="en-US" b="1" dirty="0">
                <a:latin typeface="微软雅黑" pitchFamily="34" charset="-122"/>
                <a:ea typeface="微软雅黑" pitchFamily="34" charset="-122"/>
              </a:rPr>
              <a:t>是一个基于文本的 （即 </a:t>
            </a:r>
            <a:r>
              <a:rPr lang="en-US" altLang="zh-CN" b="1" dirty="0">
                <a:latin typeface="微软雅黑" pitchFamily="34" charset="-122"/>
                <a:ea typeface="微软雅黑" pitchFamily="34" charset="-122"/>
              </a:rPr>
              <a:t>ASCII </a:t>
            </a:r>
            <a:r>
              <a:rPr lang="zh-CN" altLang="en-US" b="1" dirty="0">
                <a:latin typeface="微软雅黑" pitchFamily="34" charset="-122"/>
                <a:ea typeface="微软雅黑" pitchFamily="34" charset="-122"/>
              </a:rPr>
              <a:t>码） 的协议。 </a:t>
            </a:r>
            <a:endParaRPr lang="en-US" altLang="zh-CN" b="1" dirty="0">
              <a:latin typeface="微软雅黑" pitchFamily="34" charset="-122"/>
              <a:ea typeface="微软雅黑" pitchFamily="34" charset="-122"/>
            </a:endParaRPr>
          </a:p>
          <a:p>
            <a:pPr marL="285750" indent="-285750">
              <a:lnSpc>
                <a:spcPts val="3000"/>
              </a:lnSpc>
              <a:buClr>
                <a:srgbClr val="0066FF"/>
              </a:buClr>
              <a:buFont typeface="Wingdings" pitchFamily="2" charset="2"/>
              <a:buChar char="l"/>
            </a:pPr>
            <a:r>
              <a:rPr lang="en-US" altLang="zh-CN" b="1" dirty="0">
                <a:latin typeface="微软雅黑" pitchFamily="34" charset="-122"/>
                <a:ea typeface="微软雅黑" pitchFamily="34" charset="-122"/>
              </a:rPr>
              <a:t>SMTP </a:t>
            </a:r>
            <a:r>
              <a:rPr lang="zh-CN" altLang="en-US" b="1" dirty="0">
                <a:latin typeface="微软雅黑" pitchFamily="34" charset="-122"/>
                <a:ea typeface="微软雅黑" pitchFamily="34" charset="-122"/>
              </a:rPr>
              <a:t>客户与服务器之间采用命令</a:t>
            </a:r>
            <a:r>
              <a:rPr lang="en-US" altLang="zh-CN" b="1" dirty="0">
                <a:latin typeface="微软雅黑" pitchFamily="34" charset="-122"/>
                <a:ea typeface="微软雅黑" pitchFamily="34" charset="-122"/>
              </a:rPr>
              <a:t>-</a:t>
            </a:r>
            <a:r>
              <a:rPr lang="zh-CN" altLang="en-US" b="1" dirty="0">
                <a:latin typeface="微软雅黑" pitchFamily="34" charset="-122"/>
                <a:ea typeface="微软雅黑" pitchFamily="34" charset="-122"/>
              </a:rPr>
              <a:t>响应方式进行交互。</a:t>
            </a:r>
            <a:endParaRPr lang="en-US" altLang="zh-CN" b="1" dirty="0">
              <a:latin typeface="微软雅黑" pitchFamily="34" charset="-122"/>
              <a:ea typeface="微软雅黑" pitchFamily="34" charset="-122"/>
            </a:endParaRPr>
          </a:p>
        </p:txBody>
      </p:sp>
      <p:sp>
        <p:nvSpPr>
          <p:cNvPr id="4" name="矩形 3"/>
          <p:cNvSpPr/>
          <p:nvPr/>
        </p:nvSpPr>
        <p:spPr>
          <a:xfrm>
            <a:off x="1660633" y="1424161"/>
            <a:ext cx="967261" cy="641131"/>
          </a:xfrm>
          <a:prstGeom prst="rect">
            <a:avLst/>
          </a:prstGeom>
          <a:solidFill>
            <a:srgbClr val="FFFF00"/>
          </a:solidFill>
          <a:ln>
            <a:solidFill>
              <a:schemeClr val="tx1"/>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CN" sz="1600" b="1" dirty="0">
                <a:solidFill>
                  <a:schemeClr val="tx1"/>
                </a:solidFill>
                <a:latin typeface="微软雅黑" pitchFamily="34" charset="-122"/>
                <a:ea typeface="微软雅黑" pitchFamily="34" charset="-122"/>
              </a:rPr>
              <a:t>SMTP</a:t>
            </a:r>
          </a:p>
          <a:p>
            <a:pPr algn="ctr"/>
            <a:r>
              <a:rPr lang="zh-CN" altLang="en-US" sz="1600" b="1" dirty="0">
                <a:solidFill>
                  <a:schemeClr val="tx1"/>
                </a:solidFill>
                <a:latin typeface="微软雅黑" pitchFamily="34" charset="-122"/>
                <a:ea typeface="微软雅黑" pitchFamily="34" charset="-122"/>
              </a:rPr>
              <a:t>客户</a:t>
            </a:r>
          </a:p>
        </p:txBody>
      </p:sp>
      <p:sp>
        <p:nvSpPr>
          <p:cNvPr id="40" name="矩形 39"/>
          <p:cNvSpPr/>
          <p:nvPr/>
        </p:nvSpPr>
        <p:spPr>
          <a:xfrm>
            <a:off x="6600186" y="1424161"/>
            <a:ext cx="967261" cy="641131"/>
          </a:xfrm>
          <a:prstGeom prst="rect">
            <a:avLst/>
          </a:prstGeom>
          <a:solidFill>
            <a:srgbClr val="0066FF"/>
          </a:solidFill>
          <a:ln>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1600" b="1" dirty="0">
                <a:solidFill>
                  <a:schemeClr val="bg1"/>
                </a:solidFill>
                <a:latin typeface="微软雅黑" pitchFamily="34" charset="-122"/>
                <a:ea typeface="微软雅黑" pitchFamily="34" charset="-122"/>
              </a:rPr>
              <a:t>SMTP</a:t>
            </a:r>
          </a:p>
          <a:p>
            <a:pPr algn="ctr"/>
            <a:r>
              <a:rPr lang="zh-CN" altLang="en-US" sz="1600" b="1" dirty="0">
                <a:solidFill>
                  <a:schemeClr val="bg1"/>
                </a:solidFill>
                <a:latin typeface="微软雅黑" pitchFamily="34" charset="-122"/>
                <a:ea typeface="微软雅黑" pitchFamily="34" charset="-122"/>
              </a:rPr>
              <a:t>服务器</a:t>
            </a:r>
          </a:p>
        </p:txBody>
      </p:sp>
      <p:grpSp>
        <p:nvGrpSpPr>
          <p:cNvPr id="49" name="组合 48"/>
          <p:cNvGrpSpPr/>
          <p:nvPr/>
        </p:nvGrpSpPr>
        <p:grpSpPr>
          <a:xfrm>
            <a:off x="2650180" y="1665897"/>
            <a:ext cx="3950006" cy="213975"/>
            <a:chOff x="2650180" y="1918138"/>
            <a:chExt cx="2626968" cy="199700"/>
          </a:xfrm>
        </p:grpSpPr>
        <p:cxnSp>
          <p:nvCxnSpPr>
            <p:cNvPr id="41" name="直接箭头连接符 40"/>
            <p:cNvCxnSpPr/>
            <p:nvPr/>
          </p:nvCxnSpPr>
          <p:spPr>
            <a:xfrm>
              <a:off x="2650180" y="1918138"/>
              <a:ext cx="2626968" cy="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43" name="直接箭头连接符 42"/>
            <p:cNvCxnSpPr/>
            <p:nvPr/>
          </p:nvCxnSpPr>
          <p:spPr>
            <a:xfrm>
              <a:off x="2650180" y="2117838"/>
              <a:ext cx="2626968" cy="0"/>
            </a:xfrm>
            <a:prstGeom prst="straightConnector1">
              <a:avLst/>
            </a:prstGeom>
            <a:ln w="28575">
              <a:solidFill>
                <a:srgbClr val="3333FF"/>
              </a:solidFill>
              <a:headEnd type="stealth" w="lg" len="lg"/>
              <a:tailEnd type="none" w="med" len="med"/>
            </a:ln>
          </p:spPr>
          <p:style>
            <a:lnRef idx="1">
              <a:schemeClr val="accent1"/>
            </a:lnRef>
            <a:fillRef idx="0">
              <a:schemeClr val="accent1"/>
            </a:fillRef>
            <a:effectRef idx="0">
              <a:schemeClr val="accent1"/>
            </a:effectRef>
            <a:fontRef idx="minor">
              <a:schemeClr val="tx1"/>
            </a:fontRef>
          </p:style>
        </p:cxnSp>
      </p:grpSp>
      <p:sp>
        <p:nvSpPr>
          <p:cNvPr id="44" name="Text Box 409"/>
          <p:cNvSpPr txBox="1">
            <a:spLocks noChangeArrowheads="1"/>
          </p:cNvSpPr>
          <p:nvPr/>
        </p:nvSpPr>
        <p:spPr bwMode="auto">
          <a:xfrm>
            <a:off x="4457784" y="1392631"/>
            <a:ext cx="54374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1400" b="1" dirty="0">
                <a:latin typeface="微软雅黑" pitchFamily="34" charset="-122"/>
                <a:ea typeface="微软雅黑" pitchFamily="34" charset="-122"/>
              </a:rPr>
              <a:t>命令</a:t>
            </a:r>
          </a:p>
        </p:txBody>
      </p:sp>
      <p:sp>
        <p:nvSpPr>
          <p:cNvPr id="45" name="Text Box 409"/>
          <p:cNvSpPr txBox="1">
            <a:spLocks noChangeArrowheads="1"/>
          </p:cNvSpPr>
          <p:nvPr/>
        </p:nvSpPr>
        <p:spPr bwMode="auto">
          <a:xfrm>
            <a:off x="4457784" y="1879873"/>
            <a:ext cx="54374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1400" b="1" dirty="0">
                <a:solidFill>
                  <a:srgbClr val="0000FF"/>
                </a:solidFill>
                <a:latin typeface="微软雅黑" pitchFamily="34" charset="-122"/>
                <a:ea typeface="微软雅黑" pitchFamily="34" charset="-122"/>
              </a:rPr>
              <a:t>响应</a:t>
            </a:r>
          </a:p>
        </p:txBody>
      </p:sp>
    </p:spTree>
    <p:extLst>
      <p:ext uri="{BB962C8B-B14F-4D97-AF65-F5344CB8AC3E}">
        <p14:creationId xmlns:p14="http://schemas.microsoft.com/office/powerpoint/2010/main" val="2285552796"/>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圆角矩形 45"/>
          <p:cNvSpPr/>
          <p:nvPr/>
        </p:nvSpPr>
        <p:spPr>
          <a:xfrm>
            <a:off x="556963" y="1057072"/>
            <a:ext cx="8048776" cy="331493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AutoShape 5"/>
          <p:cNvSpPr>
            <a:spLocks noChangeArrowheads="1"/>
          </p:cNvSpPr>
          <p:nvPr/>
        </p:nvSpPr>
        <p:spPr bwMode="auto">
          <a:xfrm>
            <a:off x="556963" y="581885"/>
            <a:ext cx="8048776" cy="388721"/>
          </a:xfrm>
          <a:prstGeom prst="roundRect">
            <a:avLst>
              <a:gd name="adj" fmla="val 16667"/>
            </a:avLst>
          </a:prstGeom>
          <a:solidFill>
            <a:srgbClr val="0089FA"/>
          </a:solidFill>
          <a:ln>
            <a:noFill/>
          </a:ln>
          <a:effectLst/>
          <a:extLst/>
        </p:spPr>
        <p:txBody>
          <a:bodyPr wrap="none" anchor="ctr"/>
          <a:lstStyle/>
          <a:p>
            <a:endParaRPr lang="zh-CN" altLang="en-US"/>
          </a:p>
        </p:txBody>
      </p:sp>
      <p:sp>
        <p:nvSpPr>
          <p:cNvPr id="3" name="Rectangle 6"/>
          <p:cNvSpPr>
            <a:spLocks noChangeArrowheads="1"/>
          </p:cNvSpPr>
          <p:nvPr/>
        </p:nvSpPr>
        <p:spPr bwMode="auto">
          <a:xfrm>
            <a:off x="2291571" y="539614"/>
            <a:ext cx="456086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itchFamily="34" charset="-122"/>
                <a:ea typeface="微软雅黑" pitchFamily="34" charset="-122"/>
              </a:rPr>
              <a:t>6.5.2  </a:t>
            </a:r>
            <a:r>
              <a:rPr lang="zh-CN" altLang="en-US" sz="2400" b="1" dirty="0">
                <a:solidFill>
                  <a:schemeClr val="bg1"/>
                </a:solidFill>
                <a:latin typeface="微软雅黑" pitchFamily="34" charset="-122"/>
                <a:ea typeface="微软雅黑" pitchFamily="34" charset="-122"/>
              </a:rPr>
              <a:t>简单邮件传送协议 </a:t>
            </a:r>
            <a:r>
              <a:rPr lang="en-US" altLang="zh-CN" sz="2400" b="1" dirty="0">
                <a:solidFill>
                  <a:schemeClr val="bg1"/>
                </a:solidFill>
                <a:latin typeface="微软雅黑" pitchFamily="34" charset="-122"/>
                <a:ea typeface="微软雅黑" pitchFamily="34" charset="-122"/>
              </a:rPr>
              <a:t>SMTP</a:t>
            </a:r>
            <a:endParaRPr lang="zh-CN" altLang="en-US" sz="2400" b="1" dirty="0">
              <a:solidFill>
                <a:schemeClr val="bg1"/>
              </a:solidFill>
              <a:latin typeface="微软雅黑" pitchFamily="34" charset="-122"/>
              <a:ea typeface="微软雅黑" pitchFamily="34" charset="-122"/>
            </a:endParaRPr>
          </a:p>
        </p:txBody>
      </p:sp>
      <p:sp>
        <p:nvSpPr>
          <p:cNvPr id="40" name="矩形 39"/>
          <p:cNvSpPr/>
          <p:nvPr/>
        </p:nvSpPr>
        <p:spPr>
          <a:xfrm>
            <a:off x="6600186" y="1424161"/>
            <a:ext cx="967261" cy="641131"/>
          </a:xfrm>
          <a:prstGeom prst="rect">
            <a:avLst/>
          </a:prstGeom>
          <a:solidFill>
            <a:srgbClr val="0066FF"/>
          </a:solidFill>
          <a:ln>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1600" b="1" dirty="0">
                <a:solidFill>
                  <a:schemeClr val="bg1"/>
                </a:solidFill>
                <a:latin typeface="微软雅黑" pitchFamily="34" charset="-122"/>
                <a:ea typeface="微软雅黑" pitchFamily="34" charset="-122"/>
              </a:rPr>
              <a:t>SMTP</a:t>
            </a:r>
          </a:p>
          <a:p>
            <a:pPr algn="ctr"/>
            <a:r>
              <a:rPr lang="zh-CN" altLang="en-US" sz="1600" b="1" dirty="0">
                <a:solidFill>
                  <a:schemeClr val="bg1"/>
                </a:solidFill>
                <a:latin typeface="微软雅黑" pitchFamily="34" charset="-122"/>
                <a:ea typeface="微软雅黑" pitchFamily="34" charset="-122"/>
              </a:rPr>
              <a:t>服务器</a:t>
            </a:r>
          </a:p>
        </p:txBody>
      </p:sp>
      <p:cxnSp>
        <p:nvCxnSpPr>
          <p:cNvPr id="41" name="直接箭头连接符 40"/>
          <p:cNvCxnSpPr/>
          <p:nvPr/>
        </p:nvCxnSpPr>
        <p:spPr>
          <a:xfrm>
            <a:off x="2280893" y="2033760"/>
            <a:ext cx="1303135" cy="1074398"/>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44" name="Text Box 409"/>
          <p:cNvSpPr txBox="1">
            <a:spLocks noChangeArrowheads="1"/>
          </p:cNvSpPr>
          <p:nvPr/>
        </p:nvSpPr>
        <p:spPr bwMode="auto">
          <a:xfrm>
            <a:off x="6535843" y="2174872"/>
            <a:ext cx="1176925"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1400" b="1" dirty="0">
                <a:latin typeface="微软雅黑" pitchFamily="34" charset="-122"/>
                <a:ea typeface="微软雅黑" pitchFamily="34" charset="-122"/>
              </a:rPr>
              <a:t>TCP</a:t>
            </a:r>
          </a:p>
          <a:p>
            <a:pPr algn="ctr" eaLnBrk="1" hangingPunct="1"/>
            <a:r>
              <a:rPr kumimoji="1" lang="zh-CN" altLang="en-US" sz="1400" b="1" dirty="0">
                <a:latin typeface="微软雅黑" pitchFamily="34" charset="-122"/>
                <a:ea typeface="微软雅黑" pitchFamily="34" charset="-122"/>
              </a:rPr>
              <a:t>熟知端口 </a:t>
            </a:r>
            <a:r>
              <a:rPr kumimoji="1" lang="en-US" altLang="zh-CN" sz="1400" b="1" dirty="0">
                <a:latin typeface="微软雅黑" pitchFamily="34" charset="-122"/>
                <a:ea typeface="微软雅黑" pitchFamily="34" charset="-122"/>
              </a:rPr>
              <a:t>25</a:t>
            </a:r>
            <a:endParaRPr kumimoji="1" lang="zh-CN" altLang="en-US" sz="1400" b="1" dirty="0">
              <a:latin typeface="微软雅黑" pitchFamily="34" charset="-122"/>
              <a:ea typeface="微软雅黑" pitchFamily="34" charset="-122"/>
            </a:endParaRPr>
          </a:p>
        </p:txBody>
      </p:sp>
      <p:sp>
        <p:nvSpPr>
          <p:cNvPr id="13" name="矩形 12"/>
          <p:cNvSpPr/>
          <p:nvPr/>
        </p:nvSpPr>
        <p:spPr>
          <a:xfrm>
            <a:off x="1576553" y="3755423"/>
            <a:ext cx="6043448" cy="477054"/>
          </a:xfrm>
          <a:prstGeom prst="rect">
            <a:avLst/>
          </a:prstGeom>
        </p:spPr>
        <p:txBody>
          <a:bodyPr wrap="square" anchor="ctr">
            <a:spAutoFit/>
          </a:bodyPr>
          <a:lstStyle/>
          <a:p>
            <a:pPr algn="ctr">
              <a:lnSpc>
                <a:spcPts val="3000"/>
              </a:lnSpc>
              <a:buClr>
                <a:srgbClr val="0066FF"/>
              </a:buClr>
            </a:pPr>
            <a:r>
              <a:rPr lang="en-US" altLang="zh-CN" b="1" dirty="0">
                <a:latin typeface="微软雅黑" pitchFamily="34" charset="-122"/>
                <a:ea typeface="微软雅黑" pitchFamily="34" charset="-122"/>
              </a:rPr>
              <a:t>SMTP </a:t>
            </a:r>
            <a:r>
              <a:rPr lang="zh-CN" altLang="en-US" b="1" dirty="0">
                <a:latin typeface="微软雅黑" pitchFamily="34" charset="-122"/>
                <a:ea typeface="微软雅黑" pitchFamily="34" charset="-122"/>
              </a:rPr>
              <a:t>基于 </a:t>
            </a:r>
            <a:r>
              <a:rPr lang="en-US" altLang="zh-CN" b="1" dirty="0">
                <a:latin typeface="微软雅黑" pitchFamily="34" charset="-122"/>
                <a:ea typeface="微软雅黑" pitchFamily="34" charset="-122"/>
              </a:rPr>
              <a:t>TCP </a:t>
            </a:r>
            <a:r>
              <a:rPr lang="zh-CN" altLang="en-US" b="1" dirty="0">
                <a:latin typeface="微软雅黑" pitchFamily="34" charset="-122"/>
                <a:ea typeface="微软雅黑" pitchFamily="34" charset="-122"/>
              </a:rPr>
              <a:t>实现客户与服务器之间的通信。</a:t>
            </a:r>
            <a:endParaRPr lang="en-US" altLang="zh-CN" b="1" dirty="0">
              <a:latin typeface="微软雅黑" pitchFamily="34" charset="-122"/>
              <a:ea typeface="微软雅黑" pitchFamily="34" charset="-122"/>
            </a:endParaRPr>
          </a:p>
        </p:txBody>
      </p:sp>
      <p:sp>
        <p:nvSpPr>
          <p:cNvPr id="4" name="矩形 3"/>
          <p:cNvSpPr/>
          <p:nvPr/>
        </p:nvSpPr>
        <p:spPr>
          <a:xfrm>
            <a:off x="1660633" y="1424161"/>
            <a:ext cx="967261" cy="641131"/>
          </a:xfrm>
          <a:prstGeom prst="rect">
            <a:avLst/>
          </a:prstGeom>
          <a:solidFill>
            <a:srgbClr val="FFFF00"/>
          </a:solidFill>
          <a:ln>
            <a:solidFill>
              <a:schemeClr val="tx1"/>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CN" sz="1600" b="1" dirty="0">
                <a:solidFill>
                  <a:schemeClr val="tx1"/>
                </a:solidFill>
                <a:latin typeface="微软雅黑" pitchFamily="34" charset="-122"/>
                <a:ea typeface="微软雅黑" pitchFamily="34" charset="-122"/>
              </a:rPr>
              <a:t>SMTP</a:t>
            </a:r>
          </a:p>
          <a:p>
            <a:pPr algn="ctr"/>
            <a:r>
              <a:rPr lang="zh-CN" altLang="en-US" sz="1600" b="1" dirty="0">
                <a:solidFill>
                  <a:schemeClr val="tx1"/>
                </a:solidFill>
                <a:latin typeface="微软雅黑" pitchFamily="34" charset="-122"/>
                <a:ea typeface="微软雅黑" pitchFamily="34" charset="-122"/>
              </a:rPr>
              <a:t>客户</a:t>
            </a:r>
          </a:p>
        </p:txBody>
      </p:sp>
      <p:cxnSp>
        <p:nvCxnSpPr>
          <p:cNvPr id="19" name="直接箭头连接符 18"/>
          <p:cNvCxnSpPr/>
          <p:nvPr/>
        </p:nvCxnSpPr>
        <p:spPr>
          <a:xfrm flipV="1">
            <a:off x="5602014" y="2065292"/>
            <a:ext cx="1250421" cy="940667"/>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5" name="Freeform 1208"/>
          <p:cNvSpPr>
            <a:spLocks/>
          </p:cNvSpPr>
          <p:nvPr/>
        </p:nvSpPr>
        <p:spPr bwMode="ltGray">
          <a:xfrm>
            <a:off x="3486305" y="2695352"/>
            <a:ext cx="2223943" cy="825613"/>
          </a:xfrm>
          <a:custGeom>
            <a:avLst/>
            <a:gdLst>
              <a:gd name="T0" fmla="*/ 603773 w 16320"/>
              <a:gd name="T1" fmla="*/ 22740 h 11943"/>
              <a:gd name="T2" fmla="*/ 669215 w 16320"/>
              <a:gd name="T3" fmla="*/ 9746 h 11943"/>
              <a:gd name="T4" fmla="*/ 745191 w 16320"/>
              <a:gd name="T5" fmla="*/ 1866 h 11943"/>
              <a:gd name="T6" fmla="*/ 902522 w 16320"/>
              <a:gd name="T7" fmla="*/ 5115 h 11943"/>
              <a:gd name="T8" fmla="*/ 1023620 w 16320"/>
              <a:gd name="T9" fmla="*/ 31484 h 11943"/>
              <a:gd name="T10" fmla="*/ 1077782 w 16320"/>
              <a:gd name="T11" fmla="*/ 71643 h 11943"/>
              <a:gd name="T12" fmla="*/ 1079649 w 16320"/>
              <a:gd name="T13" fmla="*/ 82529 h 11943"/>
              <a:gd name="T14" fmla="*/ 1090258 w 16320"/>
              <a:gd name="T15" fmla="*/ 86504 h 11943"/>
              <a:gd name="T16" fmla="*/ 1119542 w 16320"/>
              <a:gd name="T17" fmla="*/ 88543 h 11943"/>
              <a:gd name="T18" fmla="*/ 1186105 w 16320"/>
              <a:gd name="T19" fmla="*/ 108311 h 11943"/>
              <a:gd name="T20" fmla="*/ 1217855 w 16320"/>
              <a:gd name="T21" fmla="*/ 142871 h 11943"/>
              <a:gd name="T22" fmla="*/ 1208218 w 16320"/>
              <a:gd name="T23" fmla="*/ 181198 h 11943"/>
              <a:gd name="T24" fmla="*/ 1175945 w 16320"/>
              <a:gd name="T25" fmla="*/ 207533 h 11943"/>
              <a:gd name="T26" fmla="*/ 1128432 w 16320"/>
              <a:gd name="T27" fmla="*/ 226714 h 11943"/>
              <a:gd name="T28" fmla="*/ 1107365 w 16320"/>
              <a:gd name="T29" fmla="*/ 240745 h 11943"/>
              <a:gd name="T30" fmla="*/ 1135231 w 16320"/>
              <a:gd name="T31" fmla="*/ 261550 h 11943"/>
              <a:gd name="T32" fmla="*/ 1144046 w 16320"/>
              <a:gd name="T33" fmla="*/ 285742 h 11943"/>
              <a:gd name="T34" fmla="*/ 1124846 w 16320"/>
              <a:gd name="T35" fmla="*/ 316708 h 11943"/>
              <a:gd name="T36" fmla="*/ 1063065 w 16320"/>
              <a:gd name="T37" fmla="*/ 345358 h 11943"/>
              <a:gd name="T38" fmla="*/ 976256 w 16320"/>
              <a:gd name="T39" fmla="*/ 357765 h 11943"/>
              <a:gd name="T40" fmla="*/ 922020 w 16320"/>
              <a:gd name="T41" fmla="*/ 355795 h 11943"/>
              <a:gd name="T42" fmla="*/ 902447 w 16320"/>
              <a:gd name="T43" fmla="*/ 353203 h 11943"/>
              <a:gd name="T44" fmla="*/ 884219 w 16320"/>
              <a:gd name="T45" fmla="*/ 349713 h 11943"/>
              <a:gd name="T46" fmla="*/ 879139 w 16320"/>
              <a:gd name="T47" fmla="*/ 356625 h 11943"/>
              <a:gd name="T48" fmla="*/ 872415 w 16320"/>
              <a:gd name="T49" fmla="*/ 373144 h 11943"/>
              <a:gd name="T50" fmla="*/ 832672 w 16320"/>
              <a:gd name="T51" fmla="*/ 398131 h 11943"/>
              <a:gd name="T52" fmla="*/ 769471 w 16320"/>
              <a:gd name="T53" fmla="*/ 411471 h 11943"/>
              <a:gd name="T54" fmla="*/ 705149 w 16320"/>
              <a:gd name="T55" fmla="*/ 410711 h 11943"/>
              <a:gd name="T56" fmla="*/ 667646 w 16320"/>
              <a:gd name="T57" fmla="*/ 403488 h 11943"/>
              <a:gd name="T58" fmla="*/ 638511 w 16320"/>
              <a:gd name="T59" fmla="*/ 392049 h 11943"/>
              <a:gd name="T60" fmla="*/ 605790 w 16320"/>
              <a:gd name="T61" fmla="*/ 388247 h 11943"/>
              <a:gd name="T62" fmla="*/ 544979 w 16320"/>
              <a:gd name="T63" fmla="*/ 399030 h 11943"/>
              <a:gd name="T64" fmla="*/ 475578 w 16320"/>
              <a:gd name="T65" fmla="*/ 404006 h 11943"/>
              <a:gd name="T66" fmla="*/ 377788 w 16320"/>
              <a:gd name="T67" fmla="*/ 400170 h 11943"/>
              <a:gd name="T68" fmla="*/ 277009 w 16320"/>
              <a:gd name="T69" fmla="*/ 378812 h 11943"/>
              <a:gd name="T70" fmla="*/ 226060 w 16320"/>
              <a:gd name="T71" fmla="*/ 344909 h 11943"/>
              <a:gd name="T72" fmla="*/ 224641 w 16320"/>
              <a:gd name="T73" fmla="*/ 325486 h 11943"/>
              <a:gd name="T74" fmla="*/ 199614 w 16320"/>
              <a:gd name="T75" fmla="*/ 328596 h 11943"/>
              <a:gd name="T76" fmla="*/ 167266 w 16320"/>
              <a:gd name="T77" fmla="*/ 330635 h 11943"/>
              <a:gd name="T78" fmla="*/ 133798 w 16320"/>
              <a:gd name="T79" fmla="*/ 329841 h 11943"/>
              <a:gd name="T80" fmla="*/ 58719 w 16320"/>
              <a:gd name="T81" fmla="*/ 315602 h 11943"/>
              <a:gd name="T82" fmla="*/ 9861 w 16320"/>
              <a:gd name="T83" fmla="*/ 286571 h 11943"/>
              <a:gd name="T84" fmla="*/ 3138 w 16320"/>
              <a:gd name="T85" fmla="*/ 249661 h 11943"/>
              <a:gd name="T86" fmla="*/ 28239 w 16320"/>
              <a:gd name="T87" fmla="*/ 223845 h 11943"/>
              <a:gd name="T88" fmla="*/ 73286 w 16320"/>
              <a:gd name="T89" fmla="*/ 204491 h 11943"/>
              <a:gd name="T90" fmla="*/ 123937 w 16320"/>
              <a:gd name="T91" fmla="*/ 192637 h 11943"/>
              <a:gd name="T92" fmla="*/ 104364 w 16320"/>
              <a:gd name="T93" fmla="*/ 174493 h 11943"/>
              <a:gd name="T94" fmla="*/ 96669 w 16320"/>
              <a:gd name="T95" fmla="*/ 154345 h 11943"/>
              <a:gd name="T96" fmla="*/ 104663 w 16320"/>
              <a:gd name="T97" fmla="*/ 129220 h 11943"/>
              <a:gd name="T98" fmla="*/ 157256 w 16320"/>
              <a:gd name="T99" fmla="*/ 93450 h 11943"/>
              <a:gd name="T100" fmla="*/ 243242 w 16320"/>
              <a:gd name="T101" fmla="*/ 73544 h 11943"/>
              <a:gd name="T102" fmla="*/ 321161 w 16320"/>
              <a:gd name="T103" fmla="*/ 72576 h 11943"/>
              <a:gd name="T104" fmla="*/ 338268 w 16320"/>
              <a:gd name="T105" fmla="*/ 74339 h 11943"/>
              <a:gd name="T106" fmla="*/ 354479 w 16320"/>
              <a:gd name="T107" fmla="*/ 76723 h 11943"/>
              <a:gd name="T108" fmla="*/ 364639 w 16320"/>
              <a:gd name="T109" fmla="*/ 78036 h 11943"/>
              <a:gd name="T110" fmla="*/ 381224 w 16320"/>
              <a:gd name="T111" fmla="*/ 58164 h 11943"/>
              <a:gd name="T112" fmla="*/ 427168 w 16320"/>
              <a:gd name="T113" fmla="*/ 35735 h 11943"/>
              <a:gd name="T114" fmla="*/ 487605 w 16320"/>
              <a:gd name="T115" fmla="*/ 26749 h 11943"/>
              <a:gd name="T116" fmla="*/ 519281 w 16320"/>
              <a:gd name="T117" fmla="*/ 28685 h 11943"/>
              <a:gd name="T118" fmla="*/ 537210 w 16320"/>
              <a:gd name="T119" fmla="*/ 32106 h 11943"/>
              <a:gd name="T120" fmla="*/ 553048 w 16320"/>
              <a:gd name="T121" fmla="*/ 37048 h 11943"/>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16320" h="11943">
                <a:moveTo>
                  <a:pt x="7438" y="1101"/>
                </a:moveTo>
                <a:lnTo>
                  <a:pt x="7496" y="1053"/>
                </a:lnTo>
                <a:lnTo>
                  <a:pt x="7554" y="1006"/>
                </a:lnTo>
                <a:lnTo>
                  <a:pt x="7615" y="960"/>
                </a:lnTo>
                <a:lnTo>
                  <a:pt x="7678" y="914"/>
                </a:lnTo>
                <a:lnTo>
                  <a:pt x="7741" y="869"/>
                </a:lnTo>
                <a:lnTo>
                  <a:pt x="7806" y="825"/>
                </a:lnTo>
                <a:lnTo>
                  <a:pt x="7873" y="782"/>
                </a:lnTo>
                <a:lnTo>
                  <a:pt x="7942" y="740"/>
                </a:lnTo>
                <a:lnTo>
                  <a:pt x="8011" y="698"/>
                </a:lnTo>
                <a:lnTo>
                  <a:pt x="8082" y="658"/>
                </a:lnTo>
                <a:lnTo>
                  <a:pt x="8156" y="618"/>
                </a:lnTo>
                <a:lnTo>
                  <a:pt x="8229" y="580"/>
                </a:lnTo>
                <a:lnTo>
                  <a:pt x="8305" y="542"/>
                </a:lnTo>
                <a:lnTo>
                  <a:pt x="8382" y="506"/>
                </a:lnTo>
                <a:lnTo>
                  <a:pt x="8461" y="470"/>
                </a:lnTo>
                <a:lnTo>
                  <a:pt x="8540" y="436"/>
                </a:lnTo>
                <a:lnTo>
                  <a:pt x="8621" y="403"/>
                </a:lnTo>
                <a:lnTo>
                  <a:pt x="8704" y="371"/>
                </a:lnTo>
                <a:lnTo>
                  <a:pt x="8786" y="340"/>
                </a:lnTo>
                <a:lnTo>
                  <a:pt x="8871" y="310"/>
                </a:lnTo>
                <a:lnTo>
                  <a:pt x="8958" y="282"/>
                </a:lnTo>
                <a:lnTo>
                  <a:pt x="9044" y="255"/>
                </a:lnTo>
                <a:lnTo>
                  <a:pt x="9132" y="228"/>
                </a:lnTo>
                <a:lnTo>
                  <a:pt x="9222" y="204"/>
                </a:lnTo>
                <a:lnTo>
                  <a:pt x="9313" y="180"/>
                </a:lnTo>
                <a:lnTo>
                  <a:pt x="9403" y="158"/>
                </a:lnTo>
                <a:lnTo>
                  <a:pt x="9496" y="137"/>
                </a:lnTo>
                <a:lnTo>
                  <a:pt x="9590" y="118"/>
                </a:lnTo>
                <a:lnTo>
                  <a:pt x="9685" y="99"/>
                </a:lnTo>
                <a:lnTo>
                  <a:pt x="9780" y="83"/>
                </a:lnTo>
                <a:lnTo>
                  <a:pt x="9877" y="68"/>
                </a:lnTo>
                <a:lnTo>
                  <a:pt x="9975" y="54"/>
                </a:lnTo>
                <a:lnTo>
                  <a:pt x="10176" y="31"/>
                </a:lnTo>
                <a:lnTo>
                  <a:pt x="10375" y="13"/>
                </a:lnTo>
                <a:lnTo>
                  <a:pt x="10574" y="4"/>
                </a:lnTo>
                <a:lnTo>
                  <a:pt x="10771" y="0"/>
                </a:lnTo>
                <a:lnTo>
                  <a:pt x="10967" y="3"/>
                </a:lnTo>
                <a:lnTo>
                  <a:pt x="11160" y="12"/>
                </a:lnTo>
                <a:lnTo>
                  <a:pt x="11351" y="27"/>
                </a:lnTo>
                <a:lnTo>
                  <a:pt x="11538" y="48"/>
                </a:lnTo>
                <a:lnTo>
                  <a:pt x="11723" y="76"/>
                </a:lnTo>
                <a:lnTo>
                  <a:pt x="11903" y="109"/>
                </a:lnTo>
                <a:lnTo>
                  <a:pt x="12081" y="148"/>
                </a:lnTo>
                <a:lnTo>
                  <a:pt x="12254" y="192"/>
                </a:lnTo>
                <a:lnTo>
                  <a:pt x="12424" y="241"/>
                </a:lnTo>
                <a:lnTo>
                  <a:pt x="12588" y="296"/>
                </a:lnTo>
                <a:lnTo>
                  <a:pt x="12747" y="356"/>
                </a:lnTo>
                <a:lnTo>
                  <a:pt x="12902" y="421"/>
                </a:lnTo>
                <a:lnTo>
                  <a:pt x="13051" y="492"/>
                </a:lnTo>
                <a:lnTo>
                  <a:pt x="13194" y="566"/>
                </a:lnTo>
                <a:lnTo>
                  <a:pt x="13330" y="645"/>
                </a:lnTo>
                <a:lnTo>
                  <a:pt x="13461" y="729"/>
                </a:lnTo>
                <a:lnTo>
                  <a:pt x="13584" y="818"/>
                </a:lnTo>
                <a:lnTo>
                  <a:pt x="13702" y="911"/>
                </a:lnTo>
                <a:lnTo>
                  <a:pt x="13811" y="1008"/>
                </a:lnTo>
                <a:lnTo>
                  <a:pt x="13913" y="1108"/>
                </a:lnTo>
                <a:lnTo>
                  <a:pt x="14008" y="1214"/>
                </a:lnTo>
                <a:lnTo>
                  <a:pt x="14093" y="1322"/>
                </a:lnTo>
                <a:lnTo>
                  <a:pt x="14171" y="1434"/>
                </a:lnTo>
                <a:lnTo>
                  <a:pt x="14239" y="1550"/>
                </a:lnTo>
                <a:lnTo>
                  <a:pt x="14299" y="1669"/>
                </a:lnTo>
                <a:lnTo>
                  <a:pt x="14349" y="1791"/>
                </a:lnTo>
                <a:lnTo>
                  <a:pt x="14390" y="1916"/>
                </a:lnTo>
                <a:lnTo>
                  <a:pt x="14421" y="2044"/>
                </a:lnTo>
                <a:lnTo>
                  <a:pt x="14427" y="2073"/>
                </a:lnTo>
                <a:lnTo>
                  <a:pt x="14431" y="2102"/>
                </a:lnTo>
                <a:lnTo>
                  <a:pt x="14436" y="2131"/>
                </a:lnTo>
                <a:lnTo>
                  <a:pt x="14440" y="2159"/>
                </a:lnTo>
                <a:lnTo>
                  <a:pt x="14443" y="2188"/>
                </a:lnTo>
                <a:lnTo>
                  <a:pt x="14446" y="2217"/>
                </a:lnTo>
                <a:lnTo>
                  <a:pt x="14448" y="2245"/>
                </a:lnTo>
                <a:lnTo>
                  <a:pt x="14450" y="2274"/>
                </a:lnTo>
                <a:lnTo>
                  <a:pt x="14451" y="2303"/>
                </a:lnTo>
                <a:lnTo>
                  <a:pt x="14452" y="2331"/>
                </a:lnTo>
                <a:lnTo>
                  <a:pt x="14452" y="2360"/>
                </a:lnTo>
                <a:lnTo>
                  <a:pt x="14452" y="2388"/>
                </a:lnTo>
                <a:lnTo>
                  <a:pt x="14451" y="2417"/>
                </a:lnTo>
                <a:lnTo>
                  <a:pt x="14450" y="2445"/>
                </a:lnTo>
                <a:lnTo>
                  <a:pt x="14448" y="2474"/>
                </a:lnTo>
                <a:lnTo>
                  <a:pt x="14446" y="2502"/>
                </a:lnTo>
                <a:lnTo>
                  <a:pt x="14467" y="2502"/>
                </a:lnTo>
                <a:lnTo>
                  <a:pt x="14488" y="2501"/>
                </a:lnTo>
                <a:lnTo>
                  <a:pt x="14510" y="2501"/>
                </a:lnTo>
                <a:lnTo>
                  <a:pt x="14530" y="2501"/>
                </a:lnTo>
                <a:lnTo>
                  <a:pt x="14551" y="2502"/>
                </a:lnTo>
                <a:lnTo>
                  <a:pt x="14573" y="2502"/>
                </a:lnTo>
                <a:lnTo>
                  <a:pt x="14594" y="2503"/>
                </a:lnTo>
                <a:lnTo>
                  <a:pt x="14615" y="2504"/>
                </a:lnTo>
                <a:lnTo>
                  <a:pt x="14636" y="2505"/>
                </a:lnTo>
                <a:lnTo>
                  <a:pt x="14657" y="2507"/>
                </a:lnTo>
                <a:lnTo>
                  <a:pt x="14679" y="2508"/>
                </a:lnTo>
                <a:lnTo>
                  <a:pt x="14699" y="2510"/>
                </a:lnTo>
                <a:lnTo>
                  <a:pt x="14721" y="2512"/>
                </a:lnTo>
                <a:lnTo>
                  <a:pt x="14742" y="2515"/>
                </a:lnTo>
                <a:lnTo>
                  <a:pt x="14762" y="2517"/>
                </a:lnTo>
                <a:lnTo>
                  <a:pt x="14784" y="2520"/>
                </a:lnTo>
                <a:lnTo>
                  <a:pt x="14886" y="2538"/>
                </a:lnTo>
                <a:lnTo>
                  <a:pt x="14986" y="2562"/>
                </a:lnTo>
                <a:lnTo>
                  <a:pt x="15083" y="2591"/>
                </a:lnTo>
                <a:lnTo>
                  <a:pt x="15178" y="2624"/>
                </a:lnTo>
                <a:lnTo>
                  <a:pt x="15268" y="2663"/>
                </a:lnTo>
                <a:lnTo>
                  <a:pt x="15356" y="2706"/>
                </a:lnTo>
                <a:lnTo>
                  <a:pt x="15441" y="2755"/>
                </a:lnTo>
                <a:lnTo>
                  <a:pt x="15522" y="2808"/>
                </a:lnTo>
                <a:lnTo>
                  <a:pt x="15601" y="2865"/>
                </a:lnTo>
                <a:lnTo>
                  <a:pt x="15675" y="2927"/>
                </a:lnTo>
                <a:lnTo>
                  <a:pt x="15747" y="2991"/>
                </a:lnTo>
                <a:lnTo>
                  <a:pt x="15814" y="3061"/>
                </a:lnTo>
                <a:lnTo>
                  <a:pt x="15877" y="3134"/>
                </a:lnTo>
                <a:lnTo>
                  <a:pt x="15938" y="3210"/>
                </a:lnTo>
                <a:lnTo>
                  <a:pt x="15994" y="3290"/>
                </a:lnTo>
                <a:lnTo>
                  <a:pt x="16045" y="3373"/>
                </a:lnTo>
                <a:lnTo>
                  <a:pt x="16093" y="3459"/>
                </a:lnTo>
                <a:lnTo>
                  <a:pt x="16136" y="3548"/>
                </a:lnTo>
                <a:lnTo>
                  <a:pt x="16175" y="3641"/>
                </a:lnTo>
                <a:lnTo>
                  <a:pt x="16210" y="3735"/>
                </a:lnTo>
                <a:lnTo>
                  <a:pt x="16239" y="3831"/>
                </a:lnTo>
                <a:lnTo>
                  <a:pt x="16265" y="3931"/>
                </a:lnTo>
                <a:lnTo>
                  <a:pt x="16286" y="4031"/>
                </a:lnTo>
                <a:lnTo>
                  <a:pt x="16302" y="4134"/>
                </a:lnTo>
                <a:lnTo>
                  <a:pt x="16313" y="4239"/>
                </a:lnTo>
                <a:lnTo>
                  <a:pt x="16319" y="4345"/>
                </a:lnTo>
                <a:lnTo>
                  <a:pt x="16320" y="4453"/>
                </a:lnTo>
                <a:lnTo>
                  <a:pt x="16316" y="4562"/>
                </a:lnTo>
                <a:lnTo>
                  <a:pt x="16307" y="4672"/>
                </a:lnTo>
                <a:lnTo>
                  <a:pt x="16291" y="4783"/>
                </a:lnTo>
                <a:lnTo>
                  <a:pt x="16271" y="4895"/>
                </a:lnTo>
                <a:lnTo>
                  <a:pt x="16246" y="5007"/>
                </a:lnTo>
                <a:lnTo>
                  <a:pt x="16224" y="5087"/>
                </a:lnTo>
                <a:lnTo>
                  <a:pt x="16200" y="5165"/>
                </a:lnTo>
                <a:lnTo>
                  <a:pt x="16173" y="5243"/>
                </a:lnTo>
                <a:lnTo>
                  <a:pt x="16145" y="5319"/>
                </a:lnTo>
                <a:lnTo>
                  <a:pt x="16113" y="5394"/>
                </a:lnTo>
                <a:lnTo>
                  <a:pt x="16080" y="5468"/>
                </a:lnTo>
                <a:lnTo>
                  <a:pt x="16045" y="5540"/>
                </a:lnTo>
                <a:lnTo>
                  <a:pt x="16007" y="5611"/>
                </a:lnTo>
                <a:lnTo>
                  <a:pt x="15967" y="5680"/>
                </a:lnTo>
                <a:lnTo>
                  <a:pt x="15925" y="5749"/>
                </a:lnTo>
                <a:lnTo>
                  <a:pt x="15882" y="5815"/>
                </a:lnTo>
                <a:lnTo>
                  <a:pt x="15837" y="5880"/>
                </a:lnTo>
                <a:lnTo>
                  <a:pt x="15790" y="5943"/>
                </a:lnTo>
                <a:lnTo>
                  <a:pt x="15741" y="6005"/>
                </a:lnTo>
                <a:lnTo>
                  <a:pt x="15690" y="6064"/>
                </a:lnTo>
                <a:lnTo>
                  <a:pt x="15638" y="6123"/>
                </a:lnTo>
                <a:lnTo>
                  <a:pt x="15584" y="6179"/>
                </a:lnTo>
                <a:lnTo>
                  <a:pt x="15528" y="6233"/>
                </a:lnTo>
                <a:lnTo>
                  <a:pt x="15472" y="6287"/>
                </a:lnTo>
                <a:lnTo>
                  <a:pt x="15414" y="6337"/>
                </a:lnTo>
                <a:lnTo>
                  <a:pt x="15354" y="6386"/>
                </a:lnTo>
                <a:lnTo>
                  <a:pt x="15294" y="6432"/>
                </a:lnTo>
                <a:lnTo>
                  <a:pt x="15232" y="6477"/>
                </a:lnTo>
                <a:lnTo>
                  <a:pt x="15169" y="6520"/>
                </a:lnTo>
                <a:lnTo>
                  <a:pt x="15105" y="6560"/>
                </a:lnTo>
                <a:lnTo>
                  <a:pt x="15040" y="6599"/>
                </a:lnTo>
                <a:lnTo>
                  <a:pt x="14975" y="6635"/>
                </a:lnTo>
                <a:lnTo>
                  <a:pt x="14907" y="6669"/>
                </a:lnTo>
                <a:lnTo>
                  <a:pt x="14840" y="6700"/>
                </a:lnTo>
                <a:lnTo>
                  <a:pt x="14771" y="6730"/>
                </a:lnTo>
                <a:lnTo>
                  <a:pt x="14702" y="6757"/>
                </a:lnTo>
                <a:lnTo>
                  <a:pt x="14632" y="6781"/>
                </a:lnTo>
                <a:lnTo>
                  <a:pt x="14682" y="6825"/>
                </a:lnTo>
                <a:lnTo>
                  <a:pt x="14731" y="6871"/>
                </a:lnTo>
                <a:lnTo>
                  <a:pt x="14778" y="6918"/>
                </a:lnTo>
                <a:lnTo>
                  <a:pt x="14823" y="6966"/>
                </a:lnTo>
                <a:lnTo>
                  <a:pt x="14867" y="7015"/>
                </a:lnTo>
                <a:lnTo>
                  <a:pt x="14907" y="7065"/>
                </a:lnTo>
                <a:lnTo>
                  <a:pt x="14947" y="7117"/>
                </a:lnTo>
                <a:lnTo>
                  <a:pt x="14985" y="7171"/>
                </a:lnTo>
                <a:lnTo>
                  <a:pt x="15022" y="7224"/>
                </a:lnTo>
                <a:lnTo>
                  <a:pt x="15055" y="7279"/>
                </a:lnTo>
                <a:lnTo>
                  <a:pt x="15088" y="7336"/>
                </a:lnTo>
                <a:lnTo>
                  <a:pt x="15117" y="7392"/>
                </a:lnTo>
                <a:lnTo>
                  <a:pt x="15146" y="7450"/>
                </a:lnTo>
                <a:lnTo>
                  <a:pt x="15171" y="7509"/>
                </a:lnTo>
                <a:lnTo>
                  <a:pt x="15196" y="7568"/>
                </a:lnTo>
                <a:lnTo>
                  <a:pt x="15217" y="7629"/>
                </a:lnTo>
                <a:lnTo>
                  <a:pt x="15237" y="7690"/>
                </a:lnTo>
                <a:lnTo>
                  <a:pt x="15255" y="7752"/>
                </a:lnTo>
                <a:lnTo>
                  <a:pt x="15270" y="7814"/>
                </a:lnTo>
                <a:lnTo>
                  <a:pt x="15284" y="7878"/>
                </a:lnTo>
                <a:lnTo>
                  <a:pt x="15294" y="7941"/>
                </a:lnTo>
                <a:lnTo>
                  <a:pt x="15303" y="8006"/>
                </a:lnTo>
                <a:lnTo>
                  <a:pt x="15309" y="8070"/>
                </a:lnTo>
                <a:lnTo>
                  <a:pt x="15313" y="8136"/>
                </a:lnTo>
                <a:lnTo>
                  <a:pt x="15314" y="8201"/>
                </a:lnTo>
                <a:lnTo>
                  <a:pt x="15314" y="8268"/>
                </a:lnTo>
                <a:lnTo>
                  <a:pt x="15311" y="8333"/>
                </a:lnTo>
                <a:lnTo>
                  <a:pt x="15305" y="8401"/>
                </a:lnTo>
                <a:lnTo>
                  <a:pt x="15297" y="8468"/>
                </a:lnTo>
                <a:lnTo>
                  <a:pt x="15286" y="8534"/>
                </a:lnTo>
                <a:lnTo>
                  <a:pt x="15272" y="8602"/>
                </a:lnTo>
                <a:lnTo>
                  <a:pt x="15257" y="8669"/>
                </a:lnTo>
                <a:lnTo>
                  <a:pt x="15228" y="8773"/>
                </a:lnTo>
                <a:lnTo>
                  <a:pt x="15193" y="8874"/>
                </a:lnTo>
                <a:lnTo>
                  <a:pt x="15153" y="8974"/>
                </a:lnTo>
                <a:lnTo>
                  <a:pt x="15107" y="9070"/>
                </a:lnTo>
                <a:lnTo>
                  <a:pt x="15057" y="9164"/>
                </a:lnTo>
                <a:lnTo>
                  <a:pt x="15002" y="9255"/>
                </a:lnTo>
                <a:lnTo>
                  <a:pt x="14942" y="9343"/>
                </a:lnTo>
                <a:lnTo>
                  <a:pt x="14879" y="9429"/>
                </a:lnTo>
                <a:lnTo>
                  <a:pt x="14810" y="9511"/>
                </a:lnTo>
                <a:lnTo>
                  <a:pt x="14738" y="9590"/>
                </a:lnTo>
                <a:lnTo>
                  <a:pt x="14661" y="9666"/>
                </a:lnTo>
                <a:lnTo>
                  <a:pt x="14582" y="9739"/>
                </a:lnTo>
                <a:lnTo>
                  <a:pt x="14499" y="9807"/>
                </a:lnTo>
                <a:lnTo>
                  <a:pt x="14413" y="9873"/>
                </a:lnTo>
                <a:lnTo>
                  <a:pt x="14323" y="9934"/>
                </a:lnTo>
                <a:lnTo>
                  <a:pt x="14230" y="9993"/>
                </a:lnTo>
                <a:lnTo>
                  <a:pt x="14135" y="10047"/>
                </a:lnTo>
                <a:lnTo>
                  <a:pt x="14037" y="10097"/>
                </a:lnTo>
                <a:lnTo>
                  <a:pt x="13936" y="10143"/>
                </a:lnTo>
                <a:lnTo>
                  <a:pt x="13834" y="10185"/>
                </a:lnTo>
                <a:lnTo>
                  <a:pt x="13729" y="10222"/>
                </a:lnTo>
                <a:lnTo>
                  <a:pt x="13623" y="10256"/>
                </a:lnTo>
                <a:lnTo>
                  <a:pt x="13514" y="10285"/>
                </a:lnTo>
                <a:lnTo>
                  <a:pt x="13405" y="10308"/>
                </a:lnTo>
                <a:lnTo>
                  <a:pt x="13294" y="10328"/>
                </a:lnTo>
                <a:lnTo>
                  <a:pt x="13181" y="10342"/>
                </a:lnTo>
                <a:lnTo>
                  <a:pt x="13068" y="10352"/>
                </a:lnTo>
                <a:lnTo>
                  <a:pt x="12954" y="10358"/>
                </a:lnTo>
                <a:lnTo>
                  <a:pt x="12839" y="10357"/>
                </a:lnTo>
                <a:lnTo>
                  <a:pt x="12723" y="10351"/>
                </a:lnTo>
                <a:lnTo>
                  <a:pt x="12608" y="10341"/>
                </a:lnTo>
                <a:lnTo>
                  <a:pt x="12492" y="10325"/>
                </a:lnTo>
                <a:lnTo>
                  <a:pt x="12466" y="10321"/>
                </a:lnTo>
                <a:lnTo>
                  <a:pt x="12442" y="10316"/>
                </a:lnTo>
                <a:lnTo>
                  <a:pt x="12416" y="10311"/>
                </a:lnTo>
                <a:lnTo>
                  <a:pt x="12392" y="10306"/>
                </a:lnTo>
                <a:lnTo>
                  <a:pt x="12366" y="10301"/>
                </a:lnTo>
                <a:lnTo>
                  <a:pt x="12342" y="10295"/>
                </a:lnTo>
                <a:lnTo>
                  <a:pt x="12318" y="10290"/>
                </a:lnTo>
                <a:lnTo>
                  <a:pt x="12293" y="10284"/>
                </a:lnTo>
                <a:lnTo>
                  <a:pt x="12269" y="10278"/>
                </a:lnTo>
                <a:lnTo>
                  <a:pt x="12245" y="10272"/>
                </a:lnTo>
                <a:lnTo>
                  <a:pt x="12221" y="10264"/>
                </a:lnTo>
                <a:lnTo>
                  <a:pt x="12197" y="10258"/>
                </a:lnTo>
                <a:lnTo>
                  <a:pt x="12174" y="10251"/>
                </a:lnTo>
                <a:lnTo>
                  <a:pt x="12150" y="10244"/>
                </a:lnTo>
                <a:lnTo>
                  <a:pt x="12127" y="10236"/>
                </a:lnTo>
                <a:lnTo>
                  <a:pt x="12103" y="10228"/>
                </a:lnTo>
                <a:lnTo>
                  <a:pt x="12080" y="10220"/>
                </a:lnTo>
                <a:lnTo>
                  <a:pt x="12057" y="10212"/>
                </a:lnTo>
                <a:lnTo>
                  <a:pt x="12034" y="10204"/>
                </a:lnTo>
                <a:lnTo>
                  <a:pt x="12012" y="10196"/>
                </a:lnTo>
                <a:lnTo>
                  <a:pt x="11989" y="10186"/>
                </a:lnTo>
                <a:lnTo>
                  <a:pt x="11967" y="10177"/>
                </a:lnTo>
                <a:lnTo>
                  <a:pt x="11944" y="10168"/>
                </a:lnTo>
                <a:lnTo>
                  <a:pt x="11923" y="10159"/>
                </a:lnTo>
                <a:lnTo>
                  <a:pt x="11900" y="10150"/>
                </a:lnTo>
                <a:lnTo>
                  <a:pt x="11879" y="10139"/>
                </a:lnTo>
                <a:lnTo>
                  <a:pt x="11858" y="10129"/>
                </a:lnTo>
                <a:lnTo>
                  <a:pt x="11836" y="10119"/>
                </a:lnTo>
                <a:lnTo>
                  <a:pt x="11815" y="10109"/>
                </a:lnTo>
                <a:lnTo>
                  <a:pt x="11793" y="10098"/>
                </a:lnTo>
                <a:lnTo>
                  <a:pt x="11773" y="10087"/>
                </a:lnTo>
                <a:lnTo>
                  <a:pt x="11751" y="10076"/>
                </a:lnTo>
                <a:lnTo>
                  <a:pt x="11757" y="10111"/>
                </a:lnTo>
                <a:lnTo>
                  <a:pt x="11761" y="10144"/>
                </a:lnTo>
                <a:lnTo>
                  <a:pt x="11764" y="10179"/>
                </a:lnTo>
                <a:lnTo>
                  <a:pt x="11766" y="10213"/>
                </a:lnTo>
                <a:lnTo>
                  <a:pt x="11768" y="10248"/>
                </a:lnTo>
                <a:lnTo>
                  <a:pt x="11769" y="10283"/>
                </a:lnTo>
                <a:lnTo>
                  <a:pt x="11768" y="10319"/>
                </a:lnTo>
                <a:lnTo>
                  <a:pt x="11767" y="10353"/>
                </a:lnTo>
                <a:lnTo>
                  <a:pt x="11765" y="10388"/>
                </a:lnTo>
                <a:lnTo>
                  <a:pt x="11763" y="10424"/>
                </a:lnTo>
                <a:lnTo>
                  <a:pt x="11759" y="10459"/>
                </a:lnTo>
                <a:lnTo>
                  <a:pt x="11753" y="10495"/>
                </a:lnTo>
                <a:lnTo>
                  <a:pt x="11748" y="10531"/>
                </a:lnTo>
                <a:lnTo>
                  <a:pt x="11742" y="10567"/>
                </a:lnTo>
                <a:lnTo>
                  <a:pt x="11734" y="10602"/>
                </a:lnTo>
                <a:lnTo>
                  <a:pt x="11726" y="10637"/>
                </a:lnTo>
                <a:lnTo>
                  <a:pt x="11705" y="10718"/>
                </a:lnTo>
                <a:lnTo>
                  <a:pt x="11678" y="10797"/>
                </a:lnTo>
                <a:lnTo>
                  <a:pt x="11647" y="10874"/>
                </a:lnTo>
                <a:lnTo>
                  <a:pt x="11613" y="10949"/>
                </a:lnTo>
                <a:lnTo>
                  <a:pt x="11574" y="11021"/>
                </a:lnTo>
                <a:lnTo>
                  <a:pt x="11532" y="11092"/>
                </a:lnTo>
                <a:lnTo>
                  <a:pt x="11486" y="11161"/>
                </a:lnTo>
                <a:lnTo>
                  <a:pt x="11437" y="11226"/>
                </a:lnTo>
                <a:lnTo>
                  <a:pt x="11385" y="11291"/>
                </a:lnTo>
                <a:lnTo>
                  <a:pt x="11329" y="11352"/>
                </a:lnTo>
                <a:lnTo>
                  <a:pt x="11271" y="11411"/>
                </a:lnTo>
                <a:lnTo>
                  <a:pt x="11210" y="11467"/>
                </a:lnTo>
                <a:lnTo>
                  <a:pt x="11146" y="11520"/>
                </a:lnTo>
                <a:lnTo>
                  <a:pt x="11079" y="11570"/>
                </a:lnTo>
                <a:lnTo>
                  <a:pt x="11010" y="11619"/>
                </a:lnTo>
                <a:lnTo>
                  <a:pt x="10938" y="11664"/>
                </a:lnTo>
                <a:lnTo>
                  <a:pt x="10865" y="11705"/>
                </a:lnTo>
                <a:lnTo>
                  <a:pt x="10789" y="11744"/>
                </a:lnTo>
                <a:lnTo>
                  <a:pt x="10711" y="11779"/>
                </a:lnTo>
                <a:lnTo>
                  <a:pt x="10632" y="11811"/>
                </a:lnTo>
                <a:lnTo>
                  <a:pt x="10551" y="11841"/>
                </a:lnTo>
                <a:lnTo>
                  <a:pt x="10468" y="11866"/>
                </a:lnTo>
                <a:lnTo>
                  <a:pt x="10385" y="11888"/>
                </a:lnTo>
                <a:lnTo>
                  <a:pt x="10300" y="11906"/>
                </a:lnTo>
                <a:lnTo>
                  <a:pt x="10214" y="11922"/>
                </a:lnTo>
                <a:lnTo>
                  <a:pt x="10127" y="11932"/>
                </a:lnTo>
                <a:lnTo>
                  <a:pt x="10039" y="11939"/>
                </a:lnTo>
                <a:lnTo>
                  <a:pt x="9950" y="11943"/>
                </a:lnTo>
                <a:lnTo>
                  <a:pt x="9861" y="11942"/>
                </a:lnTo>
                <a:lnTo>
                  <a:pt x="9772" y="11938"/>
                </a:lnTo>
                <a:lnTo>
                  <a:pt x="9682" y="11929"/>
                </a:lnTo>
                <a:lnTo>
                  <a:pt x="9592" y="11917"/>
                </a:lnTo>
                <a:lnTo>
                  <a:pt x="9540" y="11906"/>
                </a:lnTo>
                <a:lnTo>
                  <a:pt x="9489" y="11896"/>
                </a:lnTo>
                <a:lnTo>
                  <a:pt x="9439" y="11884"/>
                </a:lnTo>
                <a:lnTo>
                  <a:pt x="9389" y="11871"/>
                </a:lnTo>
                <a:lnTo>
                  <a:pt x="9340" y="11856"/>
                </a:lnTo>
                <a:lnTo>
                  <a:pt x="9292" y="11841"/>
                </a:lnTo>
                <a:lnTo>
                  <a:pt x="9245" y="11824"/>
                </a:lnTo>
                <a:lnTo>
                  <a:pt x="9198" y="11806"/>
                </a:lnTo>
                <a:lnTo>
                  <a:pt x="9152" y="11787"/>
                </a:lnTo>
                <a:lnTo>
                  <a:pt x="9108" y="11766"/>
                </a:lnTo>
                <a:lnTo>
                  <a:pt x="9064" y="11746"/>
                </a:lnTo>
                <a:lnTo>
                  <a:pt x="9021" y="11723"/>
                </a:lnTo>
                <a:lnTo>
                  <a:pt x="8978" y="11699"/>
                </a:lnTo>
                <a:lnTo>
                  <a:pt x="8937" y="11675"/>
                </a:lnTo>
                <a:lnTo>
                  <a:pt x="8896" y="11649"/>
                </a:lnTo>
                <a:lnTo>
                  <a:pt x="8857" y="11623"/>
                </a:lnTo>
                <a:lnTo>
                  <a:pt x="8819" y="11595"/>
                </a:lnTo>
                <a:lnTo>
                  <a:pt x="8781" y="11567"/>
                </a:lnTo>
                <a:lnTo>
                  <a:pt x="8744" y="11538"/>
                </a:lnTo>
                <a:lnTo>
                  <a:pt x="8709" y="11508"/>
                </a:lnTo>
                <a:lnTo>
                  <a:pt x="8674" y="11477"/>
                </a:lnTo>
                <a:lnTo>
                  <a:pt x="8640" y="11444"/>
                </a:lnTo>
                <a:lnTo>
                  <a:pt x="8608" y="11413"/>
                </a:lnTo>
                <a:lnTo>
                  <a:pt x="8577" y="11379"/>
                </a:lnTo>
                <a:lnTo>
                  <a:pt x="8547" y="11344"/>
                </a:lnTo>
                <a:lnTo>
                  <a:pt x="8517" y="11309"/>
                </a:lnTo>
                <a:lnTo>
                  <a:pt x="8489" y="11273"/>
                </a:lnTo>
                <a:lnTo>
                  <a:pt x="8462" y="11237"/>
                </a:lnTo>
                <a:lnTo>
                  <a:pt x="8436" y="11201"/>
                </a:lnTo>
                <a:lnTo>
                  <a:pt x="8412" y="11163"/>
                </a:lnTo>
                <a:lnTo>
                  <a:pt x="8388" y="11124"/>
                </a:lnTo>
                <a:lnTo>
                  <a:pt x="8366" y="11085"/>
                </a:lnTo>
                <a:lnTo>
                  <a:pt x="8304" y="11124"/>
                </a:lnTo>
                <a:lnTo>
                  <a:pt x="8241" y="11162"/>
                </a:lnTo>
                <a:lnTo>
                  <a:pt x="8175" y="11199"/>
                </a:lnTo>
                <a:lnTo>
                  <a:pt x="8109" y="11234"/>
                </a:lnTo>
                <a:lnTo>
                  <a:pt x="8041" y="11269"/>
                </a:lnTo>
                <a:lnTo>
                  <a:pt x="7971" y="11302"/>
                </a:lnTo>
                <a:lnTo>
                  <a:pt x="7901" y="11335"/>
                </a:lnTo>
                <a:lnTo>
                  <a:pt x="7830" y="11366"/>
                </a:lnTo>
                <a:lnTo>
                  <a:pt x="7756" y="11395"/>
                </a:lnTo>
                <a:lnTo>
                  <a:pt x="7683" y="11424"/>
                </a:lnTo>
                <a:lnTo>
                  <a:pt x="7607" y="11451"/>
                </a:lnTo>
                <a:lnTo>
                  <a:pt x="7531" y="11476"/>
                </a:lnTo>
                <a:lnTo>
                  <a:pt x="7453" y="11501"/>
                </a:lnTo>
                <a:lnTo>
                  <a:pt x="7375" y="11524"/>
                </a:lnTo>
                <a:lnTo>
                  <a:pt x="7295" y="11546"/>
                </a:lnTo>
                <a:lnTo>
                  <a:pt x="7214" y="11566"/>
                </a:lnTo>
                <a:lnTo>
                  <a:pt x="7133" y="11586"/>
                </a:lnTo>
                <a:lnTo>
                  <a:pt x="7050" y="11603"/>
                </a:lnTo>
                <a:lnTo>
                  <a:pt x="6968" y="11620"/>
                </a:lnTo>
                <a:lnTo>
                  <a:pt x="6884" y="11634"/>
                </a:lnTo>
                <a:lnTo>
                  <a:pt x="6799" y="11647"/>
                </a:lnTo>
                <a:lnTo>
                  <a:pt x="6714" y="11659"/>
                </a:lnTo>
                <a:lnTo>
                  <a:pt x="6628" y="11669"/>
                </a:lnTo>
                <a:lnTo>
                  <a:pt x="6541" y="11678"/>
                </a:lnTo>
                <a:lnTo>
                  <a:pt x="6454" y="11684"/>
                </a:lnTo>
                <a:lnTo>
                  <a:pt x="6366" y="11690"/>
                </a:lnTo>
                <a:lnTo>
                  <a:pt x="6277" y="11694"/>
                </a:lnTo>
                <a:lnTo>
                  <a:pt x="6188" y="11696"/>
                </a:lnTo>
                <a:lnTo>
                  <a:pt x="6099" y="11696"/>
                </a:lnTo>
                <a:lnTo>
                  <a:pt x="6009" y="11695"/>
                </a:lnTo>
                <a:lnTo>
                  <a:pt x="5919" y="11693"/>
                </a:lnTo>
                <a:lnTo>
                  <a:pt x="5828" y="11688"/>
                </a:lnTo>
                <a:lnTo>
                  <a:pt x="5668" y="11677"/>
                </a:lnTo>
                <a:lnTo>
                  <a:pt x="5510" y="11660"/>
                </a:lnTo>
                <a:lnTo>
                  <a:pt x="5356" y="11637"/>
                </a:lnTo>
                <a:lnTo>
                  <a:pt x="5205" y="11610"/>
                </a:lnTo>
                <a:lnTo>
                  <a:pt x="5057" y="11579"/>
                </a:lnTo>
                <a:lnTo>
                  <a:pt x="4912" y="11543"/>
                </a:lnTo>
                <a:lnTo>
                  <a:pt x="4773" y="11502"/>
                </a:lnTo>
                <a:lnTo>
                  <a:pt x="4636" y="11457"/>
                </a:lnTo>
                <a:lnTo>
                  <a:pt x="4503" y="11408"/>
                </a:lnTo>
                <a:lnTo>
                  <a:pt x="4376" y="11355"/>
                </a:lnTo>
                <a:lnTo>
                  <a:pt x="4252" y="11298"/>
                </a:lnTo>
                <a:lnTo>
                  <a:pt x="4133" y="11237"/>
                </a:lnTo>
                <a:lnTo>
                  <a:pt x="4020" y="11174"/>
                </a:lnTo>
                <a:lnTo>
                  <a:pt x="3911" y="11106"/>
                </a:lnTo>
                <a:lnTo>
                  <a:pt x="3807" y="11036"/>
                </a:lnTo>
                <a:lnTo>
                  <a:pt x="3708" y="10961"/>
                </a:lnTo>
                <a:lnTo>
                  <a:pt x="3615" y="10884"/>
                </a:lnTo>
                <a:lnTo>
                  <a:pt x="3528" y="10804"/>
                </a:lnTo>
                <a:lnTo>
                  <a:pt x="3447" y="10722"/>
                </a:lnTo>
                <a:lnTo>
                  <a:pt x="3371" y="10637"/>
                </a:lnTo>
                <a:lnTo>
                  <a:pt x="3302" y="10549"/>
                </a:lnTo>
                <a:lnTo>
                  <a:pt x="3239" y="10459"/>
                </a:lnTo>
                <a:lnTo>
                  <a:pt x="3182" y="10368"/>
                </a:lnTo>
                <a:lnTo>
                  <a:pt x="3133" y="10274"/>
                </a:lnTo>
                <a:lnTo>
                  <a:pt x="3091" y="10177"/>
                </a:lnTo>
                <a:lnTo>
                  <a:pt x="3055" y="10079"/>
                </a:lnTo>
                <a:lnTo>
                  <a:pt x="3026" y="9980"/>
                </a:lnTo>
                <a:lnTo>
                  <a:pt x="3006" y="9879"/>
                </a:lnTo>
                <a:lnTo>
                  <a:pt x="2993" y="9777"/>
                </a:lnTo>
                <a:lnTo>
                  <a:pt x="2987" y="9673"/>
                </a:lnTo>
                <a:lnTo>
                  <a:pt x="2990" y="9568"/>
                </a:lnTo>
                <a:lnTo>
                  <a:pt x="3000" y="9462"/>
                </a:lnTo>
                <a:lnTo>
                  <a:pt x="3001" y="9455"/>
                </a:lnTo>
                <a:lnTo>
                  <a:pt x="3003" y="9448"/>
                </a:lnTo>
                <a:lnTo>
                  <a:pt x="3004" y="9441"/>
                </a:lnTo>
                <a:lnTo>
                  <a:pt x="3005" y="9433"/>
                </a:lnTo>
                <a:lnTo>
                  <a:pt x="3006" y="9425"/>
                </a:lnTo>
                <a:lnTo>
                  <a:pt x="3007" y="9418"/>
                </a:lnTo>
                <a:lnTo>
                  <a:pt x="3009" y="9411"/>
                </a:lnTo>
                <a:lnTo>
                  <a:pt x="3010" y="9404"/>
                </a:lnTo>
                <a:lnTo>
                  <a:pt x="2973" y="9417"/>
                </a:lnTo>
                <a:lnTo>
                  <a:pt x="2937" y="9430"/>
                </a:lnTo>
                <a:lnTo>
                  <a:pt x="2900" y="9444"/>
                </a:lnTo>
                <a:lnTo>
                  <a:pt x="2862" y="9456"/>
                </a:lnTo>
                <a:lnTo>
                  <a:pt x="2824" y="9467"/>
                </a:lnTo>
                <a:lnTo>
                  <a:pt x="2787" y="9479"/>
                </a:lnTo>
                <a:lnTo>
                  <a:pt x="2749" y="9489"/>
                </a:lnTo>
                <a:lnTo>
                  <a:pt x="2711" y="9499"/>
                </a:lnTo>
                <a:lnTo>
                  <a:pt x="2672" y="9508"/>
                </a:lnTo>
                <a:lnTo>
                  <a:pt x="2634" y="9517"/>
                </a:lnTo>
                <a:lnTo>
                  <a:pt x="2595" y="9525"/>
                </a:lnTo>
                <a:lnTo>
                  <a:pt x="2556" y="9532"/>
                </a:lnTo>
                <a:lnTo>
                  <a:pt x="2517" y="9538"/>
                </a:lnTo>
                <a:lnTo>
                  <a:pt x="2478" y="9544"/>
                </a:lnTo>
                <a:lnTo>
                  <a:pt x="2438" y="9549"/>
                </a:lnTo>
                <a:lnTo>
                  <a:pt x="2399" y="9554"/>
                </a:lnTo>
                <a:lnTo>
                  <a:pt x="2359" y="9559"/>
                </a:lnTo>
                <a:lnTo>
                  <a:pt x="2318" y="9562"/>
                </a:lnTo>
                <a:lnTo>
                  <a:pt x="2279" y="9565"/>
                </a:lnTo>
                <a:lnTo>
                  <a:pt x="2239" y="9567"/>
                </a:lnTo>
                <a:lnTo>
                  <a:pt x="2198" y="9568"/>
                </a:lnTo>
                <a:lnTo>
                  <a:pt x="2158" y="9569"/>
                </a:lnTo>
                <a:lnTo>
                  <a:pt x="2118" y="9569"/>
                </a:lnTo>
                <a:lnTo>
                  <a:pt x="2077" y="9568"/>
                </a:lnTo>
                <a:lnTo>
                  <a:pt x="2036" y="9567"/>
                </a:lnTo>
                <a:lnTo>
                  <a:pt x="1995" y="9565"/>
                </a:lnTo>
                <a:lnTo>
                  <a:pt x="1955" y="9562"/>
                </a:lnTo>
                <a:lnTo>
                  <a:pt x="1914" y="9559"/>
                </a:lnTo>
                <a:lnTo>
                  <a:pt x="1873" y="9554"/>
                </a:lnTo>
                <a:lnTo>
                  <a:pt x="1832" y="9549"/>
                </a:lnTo>
                <a:lnTo>
                  <a:pt x="1791" y="9544"/>
                </a:lnTo>
                <a:lnTo>
                  <a:pt x="1750" y="9537"/>
                </a:lnTo>
                <a:lnTo>
                  <a:pt x="1641" y="9517"/>
                </a:lnTo>
                <a:lnTo>
                  <a:pt x="1534" y="9491"/>
                </a:lnTo>
                <a:lnTo>
                  <a:pt x="1431" y="9461"/>
                </a:lnTo>
                <a:lnTo>
                  <a:pt x="1329" y="9426"/>
                </a:lnTo>
                <a:lnTo>
                  <a:pt x="1231" y="9387"/>
                </a:lnTo>
                <a:lnTo>
                  <a:pt x="1135" y="9344"/>
                </a:lnTo>
                <a:lnTo>
                  <a:pt x="1043" y="9297"/>
                </a:lnTo>
                <a:lnTo>
                  <a:pt x="955" y="9246"/>
                </a:lnTo>
                <a:lnTo>
                  <a:pt x="868" y="9191"/>
                </a:lnTo>
                <a:lnTo>
                  <a:pt x="786" y="9132"/>
                </a:lnTo>
                <a:lnTo>
                  <a:pt x="707" y="9071"/>
                </a:lnTo>
                <a:lnTo>
                  <a:pt x="631" y="9005"/>
                </a:lnTo>
                <a:lnTo>
                  <a:pt x="560" y="8937"/>
                </a:lnTo>
                <a:lnTo>
                  <a:pt x="492" y="8866"/>
                </a:lnTo>
                <a:lnTo>
                  <a:pt x="428" y="8791"/>
                </a:lnTo>
                <a:lnTo>
                  <a:pt x="368" y="8714"/>
                </a:lnTo>
                <a:lnTo>
                  <a:pt x="312" y="8635"/>
                </a:lnTo>
                <a:lnTo>
                  <a:pt x="260" y="8553"/>
                </a:lnTo>
                <a:lnTo>
                  <a:pt x="213" y="8468"/>
                </a:lnTo>
                <a:lnTo>
                  <a:pt x="170" y="8382"/>
                </a:lnTo>
                <a:lnTo>
                  <a:pt x="132" y="8292"/>
                </a:lnTo>
                <a:lnTo>
                  <a:pt x="98" y="8202"/>
                </a:lnTo>
                <a:lnTo>
                  <a:pt x="69" y="8110"/>
                </a:lnTo>
                <a:lnTo>
                  <a:pt x="45" y="8016"/>
                </a:lnTo>
                <a:lnTo>
                  <a:pt x="27" y="7921"/>
                </a:lnTo>
                <a:lnTo>
                  <a:pt x="12" y="7823"/>
                </a:lnTo>
                <a:lnTo>
                  <a:pt x="3" y="7726"/>
                </a:lnTo>
                <a:lnTo>
                  <a:pt x="0" y="7627"/>
                </a:lnTo>
                <a:lnTo>
                  <a:pt x="2" y="7527"/>
                </a:lnTo>
                <a:lnTo>
                  <a:pt x="9" y="7427"/>
                </a:lnTo>
                <a:lnTo>
                  <a:pt x="22" y="7325"/>
                </a:lnTo>
                <a:lnTo>
                  <a:pt x="42" y="7224"/>
                </a:lnTo>
                <a:lnTo>
                  <a:pt x="59" y="7149"/>
                </a:lnTo>
                <a:lnTo>
                  <a:pt x="80" y="7076"/>
                </a:lnTo>
                <a:lnTo>
                  <a:pt x="102" y="7005"/>
                </a:lnTo>
                <a:lnTo>
                  <a:pt x="128" y="6934"/>
                </a:lnTo>
                <a:lnTo>
                  <a:pt x="156" y="6864"/>
                </a:lnTo>
                <a:lnTo>
                  <a:pt x="187" y="6797"/>
                </a:lnTo>
                <a:lnTo>
                  <a:pt x="220" y="6730"/>
                </a:lnTo>
                <a:lnTo>
                  <a:pt x="256" y="6665"/>
                </a:lnTo>
                <a:lnTo>
                  <a:pt x="295" y="6601"/>
                </a:lnTo>
                <a:lnTo>
                  <a:pt x="336" y="6539"/>
                </a:lnTo>
                <a:lnTo>
                  <a:pt x="378" y="6477"/>
                </a:lnTo>
                <a:lnTo>
                  <a:pt x="423" y="6418"/>
                </a:lnTo>
                <a:lnTo>
                  <a:pt x="470" y="6359"/>
                </a:lnTo>
                <a:lnTo>
                  <a:pt x="519" y="6304"/>
                </a:lnTo>
                <a:lnTo>
                  <a:pt x="571" y="6249"/>
                </a:lnTo>
                <a:lnTo>
                  <a:pt x="624" y="6197"/>
                </a:lnTo>
                <a:lnTo>
                  <a:pt x="679" y="6145"/>
                </a:lnTo>
                <a:lnTo>
                  <a:pt x="736" y="6096"/>
                </a:lnTo>
                <a:lnTo>
                  <a:pt x="795" y="6048"/>
                </a:lnTo>
                <a:lnTo>
                  <a:pt x="856" y="6003"/>
                </a:lnTo>
                <a:lnTo>
                  <a:pt x="917" y="5959"/>
                </a:lnTo>
                <a:lnTo>
                  <a:pt x="981" y="5917"/>
                </a:lnTo>
                <a:lnTo>
                  <a:pt x="1047" y="5878"/>
                </a:lnTo>
                <a:lnTo>
                  <a:pt x="1113" y="5840"/>
                </a:lnTo>
                <a:lnTo>
                  <a:pt x="1181" y="5804"/>
                </a:lnTo>
                <a:lnTo>
                  <a:pt x="1250" y="5770"/>
                </a:lnTo>
                <a:lnTo>
                  <a:pt x="1321" y="5740"/>
                </a:lnTo>
                <a:lnTo>
                  <a:pt x="1392" y="5711"/>
                </a:lnTo>
                <a:lnTo>
                  <a:pt x="1465" y="5683"/>
                </a:lnTo>
                <a:lnTo>
                  <a:pt x="1539" y="5659"/>
                </a:lnTo>
                <a:lnTo>
                  <a:pt x="1614" y="5637"/>
                </a:lnTo>
                <a:lnTo>
                  <a:pt x="1690" y="5618"/>
                </a:lnTo>
                <a:lnTo>
                  <a:pt x="1659" y="5574"/>
                </a:lnTo>
                <a:lnTo>
                  <a:pt x="1629" y="5529"/>
                </a:lnTo>
                <a:lnTo>
                  <a:pt x="1600" y="5484"/>
                </a:lnTo>
                <a:lnTo>
                  <a:pt x="1573" y="5437"/>
                </a:lnTo>
                <a:lnTo>
                  <a:pt x="1546" y="5391"/>
                </a:lnTo>
                <a:lnTo>
                  <a:pt x="1522" y="5344"/>
                </a:lnTo>
                <a:lnTo>
                  <a:pt x="1498" y="5296"/>
                </a:lnTo>
                <a:lnTo>
                  <a:pt x="1475" y="5248"/>
                </a:lnTo>
                <a:lnTo>
                  <a:pt x="1454" y="5199"/>
                </a:lnTo>
                <a:lnTo>
                  <a:pt x="1434" y="5150"/>
                </a:lnTo>
                <a:lnTo>
                  <a:pt x="1415" y="5099"/>
                </a:lnTo>
                <a:lnTo>
                  <a:pt x="1397" y="5049"/>
                </a:lnTo>
                <a:lnTo>
                  <a:pt x="1381" y="4998"/>
                </a:lnTo>
                <a:lnTo>
                  <a:pt x="1367" y="4947"/>
                </a:lnTo>
                <a:lnTo>
                  <a:pt x="1353" y="4895"/>
                </a:lnTo>
                <a:lnTo>
                  <a:pt x="1340" y="4842"/>
                </a:lnTo>
                <a:lnTo>
                  <a:pt x="1330" y="4790"/>
                </a:lnTo>
                <a:lnTo>
                  <a:pt x="1320" y="4737"/>
                </a:lnTo>
                <a:lnTo>
                  <a:pt x="1312" y="4683"/>
                </a:lnTo>
                <a:lnTo>
                  <a:pt x="1306" y="4629"/>
                </a:lnTo>
                <a:lnTo>
                  <a:pt x="1301" y="4575"/>
                </a:lnTo>
                <a:lnTo>
                  <a:pt x="1296" y="4521"/>
                </a:lnTo>
                <a:lnTo>
                  <a:pt x="1294" y="4466"/>
                </a:lnTo>
                <a:lnTo>
                  <a:pt x="1293" y="4411"/>
                </a:lnTo>
                <a:lnTo>
                  <a:pt x="1293" y="4356"/>
                </a:lnTo>
                <a:lnTo>
                  <a:pt x="1295" y="4300"/>
                </a:lnTo>
                <a:lnTo>
                  <a:pt x="1299" y="4244"/>
                </a:lnTo>
                <a:lnTo>
                  <a:pt x="1305" y="4189"/>
                </a:lnTo>
                <a:lnTo>
                  <a:pt x="1312" y="4132"/>
                </a:lnTo>
                <a:lnTo>
                  <a:pt x="1320" y="4076"/>
                </a:lnTo>
                <a:lnTo>
                  <a:pt x="1329" y="4020"/>
                </a:lnTo>
                <a:lnTo>
                  <a:pt x="1340" y="3963"/>
                </a:lnTo>
                <a:lnTo>
                  <a:pt x="1369" y="3850"/>
                </a:lnTo>
                <a:lnTo>
                  <a:pt x="1401" y="3739"/>
                </a:lnTo>
                <a:lnTo>
                  <a:pt x="1441" y="3630"/>
                </a:lnTo>
                <a:lnTo>
                  <a:pt x="1486" y="3524"/>
                </a:lnTo>
                <a:lnTo>
                  <a:pt x="1536" y="3420"/>
                </a:lnTo>
                <a:lnTo>
                  <a:pt x="1591" y="3320"/>
                </a:lnTo>
                <a:lnTo>
                  <a:pt x="1650" y="3223"/>
                </a:lnTo>
                <a:lnTo>
                  <a:pt x="1716" y="3127"/>
                </a:lnTo>
                <a:lnTo>
                  <a:pt x="1785" y="3036"/>
                </a:lnTo>
                <a:lnTo>
                  <a:pt x="1858" y="2948"/>
                </a:lnTo>
                <a:lnTo>
                  <a:pt x="1937" y="2863"/>
                </a:lnTo>
                <a:lnTo>
                  <a:pt x="2019" y="2782"/>
                </a:lnTo>
                <a:lnTo>
                  <a:pt x="2105" y="2704"/>
                </a:lnTo>
                <a:lnTo>
                  <a:pt x="2195" y="2631"/>
                </a:lnTo>
                <a:lnTo>
                  <a:pt x="2288" y="2561"/>
                </a:lnTo>
                <a:lnTo>
                  <a:pt x="2385" y="2494"/>
                </a:lnTo>
                <a:lnTo>
                  <a:pt x="2484" y="2433"/>
                </a:lnTo>
                <a:lnTo>
                  <a:pt x="2587" y="2376"/>
                </a:lnTo>
                <a:lnTo>
                  <a:pt x="2693" y="2322"/>
                </a:lnTo>
                <a:lnTo>
                  <a:pt x="2801" y="2274"/>
                </a:lnTo>
                <a:lnTo>
                  <a:pt x="2911" y="2230"/>
                </a:lnTo>
                <a:lnTo>
                  <a:pt x="3024" y="2191"/>
                </a:lnTo>
                <a:lnTo>
                  <a:pt x="3139" y="2157"/>
                </a:lnTo>
                <a:lnTo>
                  <a:pt x="3256" y="2128"/>
                </a:lnTo>
                <a:lnTo>
                  <a:pt x="3374" y="2104"/>
                </a:lnTo>
                <a:lnTo>
                  <a:pt x="3495" y="2085"/>
                </a:lnTo>
                <a:lnTo>
                  <a:pt x="3616" y="2071"/>
                </a:lnTo>
                <a:lnTo>
                  <a:pt x="3738" y="2064"/>
                </a:lnTo>
                <a:lnTo>
                  <a:pt x="3862" y="2061"/>
                </a:lnTo>
                <a:lnTo>
                  <a:pt x="3985" y="2065"/>
                </a:lnTo>
                <a:lnTo>
                  <a:pt x="4111" y="2074"/>
                </a:lnTo>
                <a:lnTo>
                  <a:pt x="4235" y="2090"/>
                </a:lnTo>
                <a:lnTo>
                  <a:pt x="4256" y="2094"/>
                </a:lnTo>
                <a:lnTo>
                  <a:pt x="4278" y="2097"/>
                </a:lnTo>
                <a:lnTo>
                  <a:pt x="4299" y="2100"/>
                </a:lnTo>
                <a:lnTo>
                  <a:pt x="4321" y="2104"/>
                </a:lnTo>
                <a:lnTo>
                  <a:pt x="4342" y="2108"/>
                </a:lnTo>
                <a:lnTo>
                  <a:pt x="4363" y="2112"/>
                </a:lnTo>
                <a:lnTo>
                  <a:pt x="4384" y="2116"/>
                </a:lnTo>
                <a:lnTo>
                  <a:pt x="4404" y="2120"/>
                </a:lnTo>
                <a:lnTo>
                  <a:pt x="4425" y="2126"/>
                </a:lnTo>
                <a:lnTo>
                  <a:pt x="4446" y="2131"/>
                </a:lnTo>
                <a:lnTo>
                  <a:pt x="4467" y="2135"/>
                </a:lnTo>
                <a:lnTo>
                  <a:pt x="4487" y="2140"/>
                </a:lnTo>
                <a:lnTo>
                  <a:pt x="4507" y="2145"/>
                </a:lnTo>
                <a:lnTo>
                  <a:pt x="4528" y="2151"/>
                </a:lnTo>
                <a:lnTo>
                  <a:pt x="4548" y="2156"/>
                </a:lnTo>
                <a:lnTo>
                  <a:pt x="4568" y="2162"/>
                </a:lnTo>
                <a:lnTo>
                  <a:pt x="4588" y="2168"/>
                </a:lnTo>
                <a:lnTo>
                  <a:pt x="4608" y="2174"/>
                </a:lnTo>
                <a:lnTo>
                  <a:pt x="4628" y="2180"/>
                </a:lnTo>
                <a:lnTo>
                  <a:pt x="4648" y="2186"/>
                </a:lnTo>
                <a:lnTo>
                  <a:pt x="4668" y="2193"/>
                </a:lnTo>
                <a:lnTo>
                  <a:pt x="4687" y="2199"/>
                </a:lnTo>
                <a:lnTo>
                  <a:pt x="4706" y="2207"/>
                </a:lnTo>
                <a:lnTo>
                  <a:pt x="4726" y="2213"/>
                </a:lnTo>
                <a:lnTo>
                  <a:pt x="4745" y="2220"/>
                </a:lnTo>
                <a:lnTo>
                  <a:pt x="4764" y="2227"/>
                </a:lnTo>
                <a:lnTo>
                  <a:pt x="4784" y="2234"/>
                </a:lnTo>
                <a:lnTo>
                  <a:pt x="4802" y="2242"/>
                </a:lnTo>
                <a:lnTo>
                  <a:pt x="4822" y="2250"/>
                </a:lnTo>
                <a:lnTo>
                  <a:pt x="4840" y="2258"/>
                </a:lnTo>
                <a:lnTo>
                  <a:pt x="4859" y="2265"/>
                </a:lnTo>
                <a:lnTo>
                  <a:pt x="4878" y="2273"/>
                </a:lnTo>
                <a:lnTo>
                  <a:pt x="4879" y="2269"/>
                </a:lnTo>
                <a:lnTo>
                  <a:pt x="4880" y="2266"/>
                </a:lnTo>
                <a:lnTo>
                  <a:pt x="4880" y="2262"/>
                </a:lnTo>
                <a:lnTo>
                  <a:pt x="4881" y="2258"/>
                </a:lnTo>
                <a:lnTo>
                  <a:pt x="4882" y="2254"/>
                </a:lnTo>
                <a:lnTo>
                  <a:pt x="4883" y="2250"/>
                </a:lnTo>
                <a:lnTo>
                  <a:pt x="4884" y="2245"/>
                </a:lnTo>
                <a:lnTo>
                  <a:pt x="4884" y="2242"/>
                </a:lnTo>
                <a:lnTo>
                  <a:pt x="4905" y="2156"/>
                </a:lnTo>
                <a:lnTo>
                  <a:pt x="4930" y="2073"/>
                </a:lnTo>
                <a:lnTo>
                  <a:pt x="4958" y="1991"/>
                </a:lnTo>
                <a:lnTo>
                  <a:pt x="4990" y="1912"/>
                </a:lnTo>
                <a:lnTo>
                  <a:pt x="5025" y="1834"/>
                </a:lnTo>
                <a:lnTo>
                  <a:pt x="5062" y="1757"/>
                </a:lnTo>
                <a:lnTo>
                  <a:pt x="5103" y="1683"/>
                </a:lnTo>
                <a:lnTo>
                  <a:pt x="5147" y="1611"/>
                </a:lnTo>
                <a:lnTo>
                  <a:pt x="5193" y="1542"/>
                </a:lnTo>
                <a:lnTo>
                  <a:pt x="5243" y="1474"/>
                </a:lnTo>
                <a:lnTo>
                  <a:pt x="5294" y="1410"/>
                </a:lnTo>
                <a:lnTo>
                  <a:pt x="5349" y="1348"/>
                </a:lnTo>
                <a:lnTo>
                  <a:pt x="5405" y="1288"/>
                </a:lnTo>
                <a:lnTo>
                  <a:pt x="5464" y="1231"/>
                </a:lnTo>
                <a:lnTo>
                  <a:pt x="5524" y="1177"/>
                </a:lnTo>
                <a:lnTo>
                  <a:pt x="5588" y="1127"/>
                </a:lnTo>
                <a:lnTo>
                  <a:pt x="5652" y="1079"/>
                </a:lnTo>
                <a:lnTo>
                  <a:pt x="5718" y="1034"/>
                </a:lnTo>
                <a:lnTo>
                  <a:pt x="5785" y="992"/>
                </a:lnTo>
                <a:lnTo>
                  <a:pt x="5856" y="954"/>
                </a:lnTo>
                <a:lnTo>
                  <a:pt x="5926" y="919"/>
                </a:lnTo>
                <a:lnTo>
                  <a:pt x="5998" y="887"/>
                </a:lnTo>
                <a:lnTo>
                  <a:pt x="6071" y="859"/>
                </a:lnTo>
                <a:lnTo>
                  <a:pt x="6146" y="836"/>
                </a:lnTo>
                <a:lnTo>
                  <a:pt x="6220" y="815"/>
                </a:lnTo>
                <a:lnTo>
                  <a:pt x="6296" y="799"/>
                </a:lnTo>
                <a:lnTo>
                  <a:pt x="6373" y="787"/>
                </a:lnTo>
                <a:lnTo>
                  <a:pt x="6449" y="779"/>
                </a:lnTo>
                <a:lnTo>
                  <a:pt x="6527" y="774"/>
                </a:lnTo>
                <a:lnTo>
                  <a:pt x="6605" y="774"/>
                </a:lnTo>
                <a:lnTo>
                  <a:pt x="6682" y="779"/>
                </a:lnTo>
                <a:lnTo>
                  <a:pt x="6761" y="788"/>
                </a:lnTo>
                <a:lnTo>
                  <a:pt x="6785" y="792"/>
                </a:lnTo>
                <a:lnTo>
                  <a:pt x="6810" y="796"/>
                </a:lnTo>
                <a:lnTo>
                  <a:pt x="6833" y="801"/>
                </a:lnTo>
                <a:lnTo>
                  <a:pt x="6857" y="806"/>
                </a:lnTo>
                <a:lnTo>
                  <a:pt x="6881" y="811"/>
                </a:lnTo>
                <a:lnTo>
                  <a:pt x="6904" y="817"/>
                </a:lnTo>
                <a:lnTo>
                  <a:pt x="6928" y="824"/>
                </a:lnTo>
                <a:lnTo>
                  <a:pt x="6951" y="830"/>
                </a:lnTo>
                <a:lnTo>
                  <a:pt x="6974" y="837"/>
                </a:lnTo>
                <a:lnTo>
                  <a:pt x="6996" y="844"/>
                </a:lnTo>
                <a:lnTo>
                  <a:pt x="7019" y="852"/>
                </a:lnTo>
                <a:lnTo>
                  <a:pt x="7041" y="860"/>
                </a:lnTo>
                <a:lnTo>
                  <a:pt x="7064" y="870"/>
                </a:lnTo>
                <a:lnTo>
                  <a:pt x="7085" y="878"/>
                </a:lnTo>
                <a:lnTo>
                  <a:pt x="7106" y="888"/>
                </a:lnTo>
                <a:lnTo>
                  <a:pt x="7128" y="897"/>
                </a:lnTo>
                <a:lnTo>
                  <a:pt x="7149" y="908"/>
                </a:lnTo>
                <a:lnTo>
                  <a:pt x="7171" y="918"/>
                </a:lnTo>
                <a:lnTo>
                  <a:pt x="7191" y="929"/>
                </a:lnTo>
                <a:lnTo>
                  <a:pt x="7211" y="940"/>
                </a:lnTo>
                <a:lnTo>
                  <a:pt x="7232" y="952"/>
                </a:lnTo>
                <a:lnTo>
                  <a:pt x="7251" y="964"/>
                </a:lnTo>
                <a:lnTo>
                  <a:pt x="7272" y="976"/>
                </a:lnTo>
                <a:lnTo>
                  <a:pt x="7291" y="989"/>
                </a:lnTo>
                <a:lnTo>
                  <a:pt x="7310" y="1002"/>
                </a:lnTo>
                <a:lnTo>
                  <a:pt x="7330" y="1015"/>
                </a:lnTo>
                <a:lnTo>
                  <a:pt x="7348" y="1028"/>
                </a:lnTo>
                <a:lnTo>
                  <a:pt x="7366" y="1043"/>
                </a:lnTo>
                <a:lnTo>
                  <a:pt x="7385" y="1057"/>
                </a:lnTo>
                <a:lnTo>
                  <a:pt x="7403" y="1072"/>
                </a:lnTo>
                <a:lnTo>
                  <a:pt x="7421" y="1086"/>
                </a:lnTo>
                <a:lnTo>
                  <a:pt x="7438" y="1101"/>
                </a:lnTo>
                <a:close/>
              </a:path>
            </a:pathLst>
          </a:custGeom>
          <a:solidFill>
            <a:schemeClr val="bg1"/>
          </a:solidFill>
          <a:ln>
            <a:solidFill>
              <a:schemeClr val="tx1"/>
            </a:solidFill>
          </a:ln>
          <a:effectLst>
            <a:outerShdw dist="40161" dir="4293903" algn="ctr" rotWithShape="0">
              <a:srgbClr val="666633"/>
            </a:outerShdw>
          </a:effectLst>
        </p:spPr>
        <p:txBody>
          <a:bodyPr wrap="square" lIns="22467" tIns="11234" rIns="22467" bIns="11234" anchor="ctr" anchorCtr="1">
            <a:noAutofit/>
          </a:bodyPr>
          <a:lstStyle/>
          <a:p>
            <a:r>
              <a:rPr lang="zh-CN" altLang="en-US" b="1" dirty="0">
                <a:latin typeface="微软雅黑" pitchFamily="34" charset="-122"/>
                <a:ea typeface="微软雅黑" pitchFamily="34" charset="-122"/>
              </a:rPr>
              <a:t>互联网</a:t>
            </a:r>
          </a:p>
        </p:txBody>
      </p:sp>
      <p:sp>
        <p:nvSpPr>
          <p:cNvPr id="22" name="Text Box 409"/>
          <p:cNvSpPr txBox="1">
            <a:spLocks noChangeArrowheads="1"/>
          </p:cNvSpPr>
          <p:nvPr/>
        </p:nvSpPr>
        <p:spPr bwMode="auto">
          <a:xfrm>
            <a:off x="1638439" y="2174872"/>
            <a:ext cx="902811"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1400" b="1" dirty="0">
                <a:latin typeface="微软雅黑" pitchFamily="34" charset="-122"/>
                <a:ea typeface="微软雅黑" pitchFamily="34" charset="-122"/>
              </a:rPr>
              <a:t>TCP</a:t>
            </a:r>
          </a:p>
          <a:p>
            <a:pPr algn="ctr" eaLnBrk="1" hangingPunct="1"/>
            <a:r>
              <a:rPr kumimoji="1" lang="zh-CN" altLang="en-US" sz="1400" b="1" dirty="0">
                <a:latin typeface="微软雅黑" pitchFamily="34" charset="-122"/>
                <a:ea typeface="微软雅黑" pitchFamily="34" charset="-122"/>
              </a:rPr>
              <a:t>短暂端口</a:t>
            </a:r>
          </a:p>
        </p:txBody>
      </p:sp>
    </p:spTree>
    <p:extLst>
      <p:ext uri="{BB962C8B-B14F-4D97-AF65-F5344CB8AC3E}">
        <p14:creationId xmlns:p14="http://schemas.microsoft.com/office/powerpoint/2010/main" val="3356859640"/>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56963" y="1349683"/>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3" name="Rectangle 6"/>
          <p:cNvSpPr>
            <a:spLocks noChangeArrowheads="1"/>
          </p:cNvSpPr>
          <p:nvPr/>
        </p:nvSpPr>
        <p:spPr bwMode="auto">
          <a:xfrm>
            <a:off x="3140897" y="1316472"/>
            <a:ext cx="288091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itchFamily="34" charset="-122"/>
                <a:ea typeface="微软雅黑" pitchFamily="34" charset="-122"/>
              </a:rPr>
              <a:t>SMTP </a:t>
            </a:r>
            <a:r>
              <a:rPr lang="zh-CN" altLang="en-US" sz="2000" b="1" dirty="0">
                <a:solidFill>
                  <a:schemeClr val="bg1"/>
                </a:solidFill>
                <a:latin typeface="微软雅黑" pitchFamily="34" charset="-122"/>
                <a:ea typeface="微软雅黑" pitchFamily="34" charset="-122"/>
              </a:rPr>
              <a:t>通信的三个阶段</a:t>
            </a:r>
          </a:p>
        </p:txBody>
      </p:sp>
      <p:sp>
        <p:nvSpPr>
          <p:cNvPr id="4" name="Rectangle 68"/>
          <p:cNvSpPr>
            <a:spLocks noChangeArrowheads="1"/>
          </p:cNvSpPr>
          <p:nvPr/>
        </p:nvSpPr>
        <p:spPr bwMode="auto">
          <a:xfrm>
            <a:off x="483810" y="1710773"/>
            <a:ext cx="8121929" cy="17851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eaLnBrk="0" hangingPunct="0">
              <a:lnSpc>
                <a:spcPts val="3300"/>
              </a:lnSpc>
              <a:buClr>
                <a:srgbClr val="0070C0"/>
              </a:buClr>
              <a:buFont typeface="+mj-lt"/>
              <a:buAutoNum type="arabicPeriod"/>
            </a:pPr>
            <a:r>
              <a:rPr lang="zh-CN" altLang="en-US" sz="2000" b="1" dirty="0">
                <a:solidFill>
                  <a:srgbClr val="0000FF"/>
                </a:solidFill>
                <a:latin typeface="微软雅黑" pitchFamily="34" charset="-122"/>
                <a:ea typeface="微软雅黑" pitchFamily="34" charset="-122"/>
              </a:rPr>
              <a:t>连接建立：</a:t>
            </a:r>
            <a:r>
              <a:rPr lang="zh-CN" altLang="en-US" sz="2000" b="1" dirty="0">
                <a:latin typeface="微软雅黑" pitchFamily="34" charset="-122"/>
                <a:ea typeface="微软雅黑" pitchFamily="34" charset="-122"/>
              </a:rPr>
              <a:t>连接是在发送主机的 </a:t>
            </a:r>
            <a:r>
              <a:rPr lang="en-US" altLang="zh-CN" sz="2000" b="1" dirty="0">
                <a:latin typeface="微软雅黑" pitchFamily="34" charset="-122"/>
                <a:ea typeface="微软雅黑" pitchFamily="34" charset="-122"/>
              </a:rPr>
              <a:t>SMTP </a:t>
            </a:r>
            <a:r>
              <a:rPr lang="zh-CN" altLang="en-US" sz="2000" b="1" dirty="0">
                <a:latin typeface="微软雅黑" pitchFamily="34" charset="-122"/>
                <a:ea typeface="微软雅黑" pitchFamily="34" charset="-122"/>
              </a:rPr>
              <a:t>客户和接收主机的 </a:t>
            </a:r>
            <a:r>
              <a:rPr lang="en-US" altLang="zh-CN" sz="2000" b="1" dirty="0">
                <a:latin typeface="微软雅黑" pitchFamily="34" charset="-122"/>
                <a:ea typeface="微软雅黑" pitchFamily="34" charset="-122"/>
              </a:rPr>
              <a:t>SMTP </a:t>
            </a:r>
            <a:r>
              <a:rPr lang="zh-CN" altLang="en-US" sz="2000" b="1" dirty="0">
                <a:latin typeface="微软雅黑" pitchFamily="34" charset="-122"/>
                <a:ea typeface="微软雅黑" pitchFamily="34" charset="-122"/>
              </a:rPr>
              <a:t>服务器之间建立的。</a:t>
            </a:r>
            <a:r>
              <a:rPr lang="en-US" altLang="zh-CN" sz="2000" b="1" dirty="0">
                <a:latin typeface="微软雅黑" pitchFamily="34" charset="-122"/>
                <a:ea typeface="微软雅黑" pitchFamily="34" charset="-122"/>
              </a:rPr>
              <a:t>SMTP</a:t>
            </a:r>
            <a:r>
              <a:rPr lang="zh-CN" altLang="en-US" sz="2000" b="1" dirty="0">
                <a:latin typeface="微软雅黑" pitchFamily="34" charset="-122"/>
                <a:ea typeface="微软雅黑" pitchFamily="34" charset="-122"/>
              </a:rPr>
              <a:t>不使用中间的邮件服务器。   </a:t>
            </a:r>
          </a:p>
          <a:p>
            <a:pPr marL="342900" indent="-342900" eaLnBrk="0" hangingPunct="0">
              <a:lnSpc>
                <a:spcPts val="3300"/>
              </a:lnSpc>
              <a:buClr>
                <a:srgbClr val="0070C0"/>
              </a:buClr>
              <a:buFont typeface="+mj-lt"/>
              <a:buAutoNum type="arabicPeriod"/>
            </a:pPr>
            <a:r>
              <a:rPr lang="zh-CN" altLang="en-US" sz="2000" b="1" dirty="0">
                <a:solidFill>
                  <a:srgbClr val="0000FF"/>
                </a:solidFill>
                <a:latin typeface="微软雅黑" pitchFamily="34" charset="-122"/>
                <a:ea typeface="微软雅黑" pitchFamily="34" charset="-122"/>
              </a:rPr>
              <a:t>邮件传送</a:t>
            </a:r>
          </a:p>
          <a:p>
            <a:pPr marL="342900" indent="-342900" eaLnBrk="0" hangingPunct="0">
              <a:lnSpc>
                <a:spcPts val="3300"/>
              </a:lnSpc>
              <a:buClr>
                <a:srgbClr val="0070C0"/>
              </a:buClr>
              <a:buFont typeface="+mj-lt"/>
              <a:buAutoNum type="arabicPeriod"/>
            </a:pPr>
            <a:r>
              <a:rPr lang="zh-CN" altLang="en-US" sz="2000" b="1" dirty="0">
                <a:solidFill>
                  <a:srgbClr val="0000FF"/>
                </a:solidFill>
                <a:latin typeface="微软雅黑" pitchFamily="34" charset="-122"/>
                <a:ea typeface="微软雅黑" pitchFamily="34" charset="-122"/>
              </a:rPr>
              <a:t>连接释放：</a:t>
            </a:r>
            <a:r>
              <a:rPr lang="zh-CN" altLang="en-US" sz="2000" b="1" dirty="0">
                <a:latin typeface="微软雅黑" pitchFamily="34" charset="-122"/>
                <a:ea typeface="微软雅黑" pitchFamily="34" charset="-122"/>
              </a:rPr>
              <a:t>邮件发送完毕后，</a:t>
            </a:r>
            <a:r>
              <a:rPr lang="en-US" altLang="zh-CN" sz="2000" b="1" dirty="0">
                <a:latin typeface="微软雅黑" pitchFamily="34" charset="-122"/>
                <a:ea typeface="微软雅黑" pitchFamily="34" charset="-122"/>
              </a:rPr>
              <a:t>SMTP </a:t>
            </a:r>
            <a:r>
              <a:rPr lang="zh-CN" altLang="en-US" sz="2000" b="1" dirty="0">
                <a:latin typeface="微软雅黑" pitchFamily="34" charset="-122"/>
                <a:ea typeface="微软雅黑" pitchFamily="34" charset="-122"/>
              </a:rPr>
              <a:t>应释放 </a:t>
            </a:r>
            <a:r>
              <a:rPr lang="en-US" altLang="zh-CN" sz="2000" b="1" dirty="0">
                <a:latin typeface="微软雅黑" pitchFamily="34" charset="-122"/>
                <a:ea typeface="微软雅黑" pitchFamily="34" charset="-122"/>
              </a:rPr>
              <a:t>TCP </a:t>
            </a:r>
            <a:r>
              <a:rPr lang="zh-CN" altLang="en-US" sz="2000" b="1" dirty="0">
                <a:latin typeface="微软雅黑" pitchFamily="34" charset="-122"/>
                <a:ea typeface="微软雅黑" pitchFamily="34" charset="-122"/>
              </a:rPr>
              <a:t>连接。 </a:t>
            </a:r>
          </a:p>
        </p:txBody>
      </p:sp>
    </p:spTree>
    <p:extLst>
      <p:ext uri="{BB962C8B-B14F-4D97-AF65-F5344CB8AC3E}">
        <p14:creationId xmlns:p14="http://schemas.microsoft.com/office/powerpoint/2010/main" val="3239891840"/>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50424" y="1731607"/>
            <a:ext cx="1372969" cy="966894"/>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3" name="Rectangle 6"/>
          <p:cNvSpPr>
            <a:spLocks noChangeArrowheads="1"/>
          </p:cNvSpPr>
          <p:nvPr/>
        </p:nvSpPr>
        <p:spPr bwMode="auto">
          <a:xfrm>
            <a:off x="636727" y="2001023"/>
            <a:ext cx="121058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连接建立</a:t>
            </a:r>
          </a:p>
        </p:txBody>
      </p:sp>
      <p:sp>
        <p:nvSpPr>
          <p:cNvPr id="6" name="矩形 5"/>
          <p:cNvSpPr/>
          <p:nvPr/>
        </p:nvSpPr>
        <p:spPr>
          <a:xfrm>
            <a:off x="6468639" y="589474"/>
            <a:ext cx="1203916" cy="402059"/>
          </a:xfrm>
          <a:prstGeom prst="rect">
            <a:avLst/>
          </a:prstGeom>
          <a:solidFill>
            <a:srgbClr val="0066FF"/>
          </a:solidFill>
          <a:ln>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1200" b="1" dirty="0">
                <a:solidFill>
                  <a:schemeClr val="bg1"/>
                </a:solidFill>
                <a:latin typeface="微软雅黑" pitchFamily="34" charset="-122"/>
                <a:ea typeface="微软雅黑" pitchFamily="34" charset="-122"/>
              </a:rPr>
              <a:t>SMTP </a:t>
            </a:r>
            <a:r>
              <a:rPr lang="zh-CN" altLang="en-US" sz="1200" b="1" dirty="0">
                <a:solidFill>
                  <a:schemeClr val="bg1"/>
                </a:solidFill>
                <a:latin typeface="微软雅黑" pitchFamily="34" charset="-122"/>
                <a:ea typeface="微软雅黑" pitchFamily="34" charset="-122"/>
              </a:rPr>
              <a:t>服务器</a:t>
            </a:r>
          </a:p>
        </p:txBody>
      </p:sp>
      <p:sp>
        <p:nvSpPr>
          <p:cNvPr id="8" name="Text Box 409"/>
          <p:cNvSpPr txBox="1">
            <a:spLocks noChangeArrowheads="1"/>
          </p:cNvSpPr>
          <p:nvPr/>
        </p:nvSpPr>
        <p:spPr bwMode="auto">
          <a:xfrm>
            <a:off x="7002560" y="980025"/>
            <a:ext cx="107772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1100" b="1" dirty="0">
                <a:latin typeface="微软雅黑" pitchFamily="34" charset="-122"/>
                <a:ea typeface="微软雅黑" pitchFamily="34" charset="-122"/>
              </a:rPr>
              <a:t>TCP </a:t>
            </a:r>
            <a:r>
              <a:rPr kumimoji="1" lang="zh-CN" altLang="en-US" sz="1100" b="1" dirty="0">
                <a:latin typeface="微软雅黑" pitchFamily="34" charset="-122"/>
                <a:ea typeface="微软雅黑" pitchFamily="34" charset="-122"/>
              </a:rPr>
              <a:t>端口 </a:t>
            </a:r>
            <a:r>
              <a:rPr kumimoji="1" lang="en-US" altLang="zh-CN" sz="1100" b="1" dirty="0">
                <a:latin typeface="微软雅黑" pitchFamily="34" charset="-122"/>
                <a:ea typeface="微软雅黑" pitchFamily="34" charset="-122"/>
              </a:rPr>
              <a:t>25</a:t>
            </a:r>
            <a:endParaRPr kumimoji="1" lang="zh-CN" altLang="en-US" sz="1100" b="1" dirty="0">
              <a:latin typeface="微软雅黑" pitchFamily="34" charset="-122"/>
              <a:ea typeface="微软雅黑" pitchFamily="34" charset="-122"/>
            </a:endParaRPr>
          </a:p>
        </p:txBody>
      </p:sp>
      <p:sp>
        <p:nvSpPr>
          <p:cNvPr id="10" name="矩形 9"/>
          <p:cNvSpPr/>
          <p:nvPr/>
        </p:nvSpPr>
        <p:spPr>
          <a:xfrm>
            <a:off x="2117646" y="589474"/>
            <a:ext cx="1203916" cy="402059"/>
          </a:xfrm>
          <a:prstGeom prst="rect">
            <a:avLst/>
          </a:prstGeom>
          <a:solidFill>
            <a:srgbClr val="FFFF00"/>
          </a:solidFill>
          <a:ln>
            <a:solidFill>
              <a:schemeClr val="tx1"/>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CN" sz="1200" b="1" dirty="0">
                <a:solidFill>
                  <a:schemeClr val="tx1"/>
                </a:solidFill>
                <a:latin typeface="微软雅黑" pitchFamily="34" charset="-122"/>
                <a:ea typeface="微软雅黑" pitchFamily="34" charset="-122"/>
              </a:rPr>
              <a:t>SMTP </a:t>
            </a:r>
            <a:r>
              <a:rPr lang="zh-CN" altLang="en-US" sz="1200" b="1" dirty="0">
                <a:solidFill>
                  <a:schemeClr val="tx1"/>
                </a:solidFill>
                <a:latin typeface="微软雅黑" pitchFamily="34" charset="-122"/>
                <a:ea typeface="微软雅黑" pitchFamily="34" charset="-122"/>
              </a:rPr>
              <a:t>客户</a:t>
            </a:r>
          </a:p>
        </p:txBody>
      </p:sp>
      <p:grpSp>
        <p:nvGrpSpPr>
          <p:cNvPr id="49" name="组合 48"/>
          <p:cNvGrpSpPr/>
          <p:nvPr/>
        </p:nvGrpSpPr>
        <p:grpSpPr>
          <a:xfrm>
            <a:off x="2719604" y="991533"/>
            <a:ext cx="4350993" cy="1562481"/>
            <a:chOff x="2719604" y="991533"/>
            <a:chExt cx="4350993" cy="2348869"/>
          </a:xfrm>
        </p:grpSpPr>
        <p:cxnSp>
          <p:nvCxnSpPr>
            <p:cNvPr id="7" name="直接箭头连接符 6"/>
            <p:cNvCxnSpPr>
              <a:stCxn id="10" idx="2"/>
            </p:cNvCxnSpPr>
            <p:nvPr/>
          </p:nvCxnSpPr>
          <p:spPr>
            <a:xfrm>
              <a:off x="2719604" y="991533"/>
              <a:ext cx="0" cy="2348869"/>
            </a:xfrm>
            <a:prstGeom prst="straightConnector1">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a:stCxn id="6" idx="2"/>
            </p:cNvCxnSpPr>
            <p:nvPr/>
          </p:nvCxnSpPr>
          <p:spPr>
            <a:xfrm>
              <a:off x="7070597" y="991533"/>
              <a:ext cx="0" cy="2348869"/>
            </a:xfrm>
            <a:prstGeom prst="straightConnector1">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39" name="组合 38"/>
          <p:cNvGrpSpPr/>
          <p:nvPr/>
        </p:nvGrpSpPr>
        <p:grpSpPr>
          <a:xfrm>
            <a:off x="2727397" y="865408"/>
            <a:ext cx="4337778" cy="276999"/>
            <a:chOff x="2144264" y="1565533"/>
            <a:chExt cx="4926338" cy="426271"/>
          </a:xfrm>
        </p:grpSpPr>
        <p:sp>
          <p:nvSpPr>
            <p:cNvPr id="17" name="Text Box 52"/>
            <p:cNvSpPr txBox="1">
              <a:spLocks noChangeArrowheads="1"/>
            </p:cNvSpPr>
            <p:nvPr/>
          </p:nvSpPr>
          <p:spPr bwMode="auto">
            <a:xfrm>
              <a:off x="3888314" y="1565533"/>
              <a:ext cx="1349793" cy="426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zh-CN"/>
              </a:defPPr>
              <a:lvl1pPr algn="ctr">
                <a:defRPr kumimoji="1" sz="1400" b="1">
                  <a:latin typeface="微软雅黑" pitchFamily="34" charset="-122"/>
                  <a:ea typeface="微软雅黑" pitchFamily="34" charset="-122"/>
                </a:defRPr>
              </a:lvl1pPr>
              <a:lvl2pPr marL="742950" indent="-285750">
                <a:defRPr sz="3600">
                  <a:latin typeface="Tahoma" pitchFamily="34" charset="0"/>
                  <a:ea typeface="宋体" charset="-122"/>
                </a:defRPr>
              </a:lvl2pPr>
              <a:lvl3pPr marL="1143000" indent="-228600">
                <a:defRPr sz="3600">
                  <a:latin typeface="Tahoma" pitchFamily="34" charset="0"/>
                  <a:ea typeface="宋体" charset="-122"/>
                </a:defRPr>
              </a:lvl3pPr>
              <a:lvl4pPr marL="1600200" indent="-228600">
                <a:defRPr sz="3600">
                  <a:latin typeface="Tahoma" pitchFamily="34" charset="0"/>
                  <a:ea typeface="宋体" charset="-122"/>
                </a:defRPr>
              </a:lvl4pPr>
              <a:lvl5pPr marL="2057400" indent="-228600">
                <a:defRPr sz="3600">
                  <a:latin typeface="Tahoma" pitchFamily="34" charset="0"/>
                  <a:ea typeface="宋体" charset="-122"/>
                </a:defRPr>
              </a:lvl5pPr>
              <a:lvl6pPr marL="2514600" indent="-228600" eaLnBrk="0" fontAlgn="base" hangingPunct="0">
                <a:spcBef>
                  <a:spcPct val="0"/>
                </a:spcBef>
                <a:spcAft>
                  <a:spcPct val="0"/>
                </a:spcAft>
                <a:defRPr sz="3600">
                  <a:latin typeface="Tahoma" pitchFamily="34" charset="0"/>
                  <a:ea typeface="宋体" charset="-122"/>
                </a:defRPr>
              </a:lvl6pPr>
              <a:lvl7pPr marL="2971800" indent="-228600" eaLnBrk="0" fontAlgn="base" hangingPunct="0">
                <a:spcBef>
                  <a:spcPct val="0"/>
                </a:spcBef>
                <a:spcAft>
                  <a:spcPct val="0"/>
                </a:spcAft>
                <a:defRPr sz="3600">
                  <a:latin typeface="Tahoma" pitchFamily="34" charset="0"/>
                  <a:ea typeface="宋体" charset="-122"/>
                </a:defRPr>
              </a:lvl7pPr>
              <a:lvl8pPr marL="3429000" indent="-228600" eaLnBrk="0" fontAlgn="base" hangingPunct="0">
                <a:spcBef>
                  <a:spcPct val="0"/>
                </a:spcBef>
                <a:spcAft>
                  <a:spcPct val="0"/>
                </a:spcAft>
                <a:defRPr sz="3600">
                  <a:latin typeface="Tahoma" pitchFamily="34" charset="0"/>
                  <a:ea typeface="宋体" charset="-122"/>
                </a:defRPr>
              </a:lvl8pPr>
              <a:lvl9pPr marL="3886200" indent="-228600" eaLnBrk="0" fontAlgn="base" hangingPunct="0">
                <a:spcBef>
                  <a:spcPct val="0"/>
                </a:spcBef>
                <a:spcAft>
                  <a:spcPct val="0"/>
                </a:spcAft>
                <a:defRPr sz="3600">
                  <a:latin typeface="Tahoma" pitchFamily="34" charset="0"/>
                  <a:ea typeface="宋体" charset="-122"/>
                </a:defRPr>
              </a:lvl9pPr>
            </a:lstStyle>
            <a:p>
              <a:r>
                <a:rPr lang="zh-CN" altLang="en-US" sz="1200" dirty="0"/>
                <a:t>建立 </a:t>
              </a:r>
              <a:r>
                <a:rPr lang="en-US" altLang="zh-CN" sz="1200" dirty="0"/>
                <a:t>TCP </a:t>
              </a:r>
              <a:r>
                <a:rPr lang="zh-CN" altLang="en-US" sz="1200" dirty="0"/>
                <a:t>连接</a:t>
              </a:r>
              <a:endParaRPr lang="en-US" altLang="zh-CN" sz="1200" dirty="0"/>
            </a:p>
          </p:txBody>
        </p:sp>
        <p:sp>
          <p:nvSpPr>
            <p:cNvPr id="18" name="Line 55"/>
            <p:cNvSpPr>
              <a:spLocks noChangeShapeType="1"/>
            </p:cNvSpPr>
            <p:nvPr/>
          </p:nvSpPr>
          <p:spPr bwMode="auto">
            <a:xfrm>
              <a:off x="2144264" y="1954086"/>
              <a:ext cx="4926338" cy="0"/>
            </a:xfrm>
            <a:prstGeom prst="line">
              <a:avLst/>
            </a:prstGeom>
            <a:noFill/>
            <a:ln w="12700">
              <a:solidFill>
                <a:schemeClr val="tx1"/>
              </a:solidFill>
              <a:prstDash val="solid"/>
              <a:miter lim="800000"/>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defPPr>
                <a:defRPr lang="en-US"/>
              </a:defPPr>
              <a:lvl1pPr algn="ctr" rtl="0" eaLnBrk="0" fontAlgn="base" hangingPunct="0">
                <a:spcBef>
                  <a:spcPct val="0"/>
                </a:spcBef>
                <a:spcAft>
                  <a:spcPct val="0"/>
                </a:spcAft>
                <a:defRPr kern="1200">
                  <a:solidFill>
                    <a:schemeClr val="tx1"/>
                  </a:solidFill>
                  <a:latin typeface="Arial" charset="0"/>
                  <a:ea typeface="+mn-ea"/>
                  <a:cs typeface="+mn-cs"/>
                </a:defRPr>
              </a:lvl1pPr>
              <a:lvl2pPr marL="457200" algn="ctr" rtl="0" eaLnBrk="0" fontAlgn="base" hangingPunct="0">
                <a:spcBef>
                  <a:spcPct val="0"/>
                </a:spcBef>
                <a:spcAft>
                  <a:spcPct val="0"/>
                </a:spcAft>
                <a:defRPr kern="1200">
                  <a:solidFill>
                    <a:schemeClr val="tx1"/>
                  </a:solidFill>
                  <a:latin typeface="Arial" charset="0"/>
                  <a:ea typeface="+mn-ea"/>
                  <a:cs typeface="+mn-cs"/>
                </a:defRPr>
              </a:lvl2pPr>
              <a:lvl3pPr marL="914400" algn="ctr" rtl="0" eaLnBrk="0" fontAlgn="base" hangingPunct="0">
                <a:spcBef>
                  <a:spcPct val="0"/>
                </a:spcBef>
                <a:spcAft>
                  <a:spcPct val="0"/>
                </a:spcAft>
                <a:defRPr kern="1200">
                  <a:solidFill>
                    <a:schemeClr val="tx1"/>
                  </a:solidFill>
                  <a:latin typeface="Arial" charset="0"/>
                  <a:ea typeface="+mn-ea"/>
                  <a:cs typeface="+mn-cs"/>
                </a:defRPr>
              </a:lvl3pPr>
              <a:lvl4pPr marL="1371600" algn="ctr" rtl="0" eaLnBrk="0" fontAlgn="base" hangingPunct="0">
                <a:spcBef>
                  <a:spcPct val="0"/>
                </a:spcBef>
                <a:spcAft>
                  <a:spcPct val="0"/>
                </a:spcAft>
                <a:defRPr kern="1200">
                  <a:solidFill>
                    <a:schemeClr val="tx1"/>
                  </a:solidFill>
                  <a:latin typeface="Arial" charset="0"/>
                  <a:ea typeface="+mn-ea"/>
                  <a:cs typeface="+mn-cs"/>
                </a:defRPr>
              </a:lvl4pPr>
              <a:lvl5pPr marL="1828800" algn="ctr"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endParaRPr lang="zh-CN" altLang="en-US"/>
            </a:p>
          </p:txBody>
        </p:sp>
      </p:grpSp>
      <p:grpSp>
        <p:nvGrpSpPr>
          <p:cNvPr id="23" name="组合 22"/>
          <p:cNvGrpSpPr/>
          <p:nvPr/>
        </p:nvGrpSpPr>
        <p:grpSpPr>
          <a:xfrm>
            <a:off x="2727397" y="1224883"/>
            <a:ext cx="4337778" cy="180000"/>
            <a:chOff x="2144264" y="2285523"/>
            <a:chExt cx="4926338" cy="292388"/>
          </a:xfrm>
        </p:grpSpPr>
        <p:sp>
          <p:nvSpPr>
            <p:cNvPr id="21" name="Line 55"/>
            <p:cNvSpPr>
              <a:spLocks noChangeShapeType="1"/>
            </p:cNvSpPr>
            <p:nvPr/>
          </p:nvSpPr>
          <p:spPr bwMode="auto">
            <a:xfrm>
              <a:off x="2144264" y="2426141"/>
              <a:ext cx="4926338" cy="0"/>
            </a:xfrm>
            <a:prstGeom prst="line">
              <a:avLst/>
            </a:prstGeom>
            <a:noFill/>
            <a:ln w="12700">
              <a:solidFill>
                <a:schemeClr val="tx1"/>
              </a:solidFill>
              <a:miter lim="800000"/>
              <a:headEnd type="triangl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defPPr>
                <a:defRPr lang="en-US"/>
              </a:defPPr>
              <a:lvl1pPr algn="ctr" rtl="0" eaLnBrk="0" fontAlgn="base" hangingPunct="0">
                <a:spcBef>
                  <a:spcPct val="0"/>
                </a:spcBef>
                <a:spcAft>
                  <a:spcPct val="0"/>
                </a:spcAft>
                <a:defRPr kern="1200">
                  <a:solidFill>
                    <a:schemeClr val="tx1"/>
                  </a:solidFill>
                  <a:latin typeface="Arial" charset="0"/>
                  <a:ea typeface="+mn-ea"/>
                  <a:cs typeface="+mn-cs"/>
                </a:defRPr>
              </a:lvl1pPr>
              <a:lvl2pPr marL="457200" algn="ctr" rtl="0" eaLnBrk="0" fontAlgn="base" hangingPunct="0">
                <a:spcBef>
                  <a:spcPct val="0"/>
                </a:spcBef>
                <a:spcAft>
                  <a:spcPct val="0"/>
                </a:spcAft>
                <a:defRPr kern="1200">
                  <a:solidFill>
                    <a:schemeClr val="tx1"/>
                  </a:solidFill>
                  <a:latin typeface="Arial" charset="0"/>
                  <a:ea typeface="+mn-ea"/>
                  <a:cs typeface="+mn-cs"/>
                </a:defRPr>
              </a:lvl2pPr>
              <a:lvl3pPr marL="914400" algn="ctr" rtl="0" eaLnBrk="0" fontAlgn="base" hangingPunct="0">
                <a:spcBef>
                  <a:spcPct val="0"/>
                </a:spcBef>
                <a:spcAft>
                  <a:spcPct val="0"/>
                </a:spcAft>
                <a:defRPr kern="1200">
                  <a:solidFill>
                    <a:schemeClr val="tx1"/>
                  </a:solidFill>
                  <a:latin typeface="Arial" charset="0"/>
                  <a:ea typeface="+mn-ea"/>
                  <a:cs typeface="+mn-cs"/>
                </a:defRPr>
              </a:lvl3pPr>
              <a:lvl4pPr marL="1371600" algn="ctr" rtl="0" eaLnBrk="0" fontAlgn="base" hangingPunct="0">
                <a:spcBef>
                  <a:spcPct val="0"/>
                </a:spcBef>
                <a:spcAft>
                  <a:spcPct val="0"/>
                </a:spcAft>
                <a:defRPr kern="1200">
                  <a:solidFill>
                    <a:schemeClr val="tx1"/>
                  </a:solidFill>
                  <a:latin typeface="Arial" charset="0"/>
                  <a:ea typeface="+mn-ea"/>
                  <a:cs typeface="+mn-cs"/>
                </a:defRPr>
              </a:lvl4pPr>
              <a:lvl5pPr marL="1828800" algn="ctr"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endParaRPr lang="zh-CN" altLang="en-US" sz="1100" b="1">
                <a:latin typeface="微软雅黑" pitchFamily="34" charset="-122"/>
                <a:ea typeface="微软雅黑" pitchFamily="34" charset="-122"/>
              </a:endParaRPr>
            </a:p>
          </p:txBody>
        </p:sp>
        <p:sp>
          <p:nvSpPr>
            <p:cNvPr id="22" name="矩形 21"/>
            <p:cNvSpPr/>
            <p:nvPr/>
          </p:nvSpPr>
          <p:spPr>
            <a:xfrm>
              <a:off x="2827283" y="2285523"/>
              <a:ext cx="3626069" cy="292388"/>
            </a:xfrm>
            <a:prstGeom prst="rect">
              <a:avLst/>
            </a:prstGeom>
            <a:solidFill>
              <a:srgbClr val="FFFF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b="1" dirty="0">
                  <a:solidFill>
                    <a:schemeClr val="tx1"/>
                  </a:solidFill>
                  <a:latin typeface="微软雅黑" pitchFamily="34" charset="-122"/>
                  <a:ea typeface="微软雅黑" pitchFamily="34" charset="-122"/>
                </a:rPr>
                <a:t>220 Service Ready</a:t>
              </a:r>
              <a:endParaRPr lang="zh-CN" altLang="en-US" sz="1100" b="1" dirty="0">
                <a:solidFill>
                  <a:schemeClr val="tx1"/>
                </a:solidFill>
                <a:latin typeface="微软雅黑" pitchFamily="34" charset="-122"/>
                <a:ea typeface="微软雅黑" pitchFamily="34" charset="-122"/>
              </a:endParaRPr>
            </a:p>
          </p:txBody>
        </p:sp>
      </p:grpSp>
      <p:grpSp>
        <p:nvGrpSpPr>
          <p:cNvPr id="24" name="组合 23"/>
          <p:cNvGrpSpPr/>
          <p:nvPr/>
        </p:nvGrpSpPr>
        <p:grpSpPr>
          <a:xfrm>
            <a:off x="2727397" y="1446578"/>
            <a:ext cx="4337778" cy="180000"/>
            <a:chOff x="2144264" y="2285523"/>
            <a:chExt cx="4926338" cy="292388"/>
          </a:xfrm>
        </p:grpSpPr>
        <p:sp>
          <p:nvSpPr>
            <p:cNvPr id="25" name="Line 55"/>
            <p:cNvSpPr>
              <a:spLocks noChangeShapeType="1"/>
            </p:cNvSpPr>
            <p:nvPr/>
          </p:nvSpPr>
          <p:spPr bwMode="auto">
            <a:xfrm>
              <a:off x="2144264" y="2426141"/>
              <a:ext cx="4926338" cy="0"/>
            </a:xfrm>
            <a:prstGeom prst="line">
              <a:avLst/>
            </a:prstGeom>
            <a:noFill/>
            <a:ln w="12700">
              <a:solidFill>
                <a:schemeClr val="tx1"/>
              </a:solidFill>
              <a:miter lim="800000"/>
              <a:headEnd type="non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defPPr>
                <a:defRPr lang="en-US"/>
              </a:defPPr>
              <a:lvl1pPr algn="ctr" rtl="0" eaLnBrk="0" fontAlgn="base" hangingPunct="0">
                <a:spcBef>
                  <a:spcPct val="0"/>
                </a:spcBef>
                <a:spcAft>
                  <a:spcPct val="0"/>
                </a:spcAft>
                <a:defRPr kern="1200">
                  <a:solidFill>
                    <a:schemeClr val="tx1"/>
                  </a:solidFill>
                  <a:latin typeface="Arial" charset="0"/>
                  <a:ea typeface="+mn-ea"/>
                  <a:cs typeface="+mn-cs"/>
                </a:defRPr>
              </a:lvl1pPr>
              <a:lvl2pPr marL="457200" algn="ctr" rtl="0" eaLnBrk="0" fontAlgn="base" hangingPunct="0">
                <a:spcBef>
                  <a:spcPct val="0"/>
                </a:spcBef>
                <a:spcAft>
                  <a:spcPct val="0"/>
                </a:spcAft>
                <a:defRPr kern="1200">
                  <a:solidFill>
                    <a:schemeClr val="tx1"/>
                  </a:solidFill>
                  <a:latin typeface="Arial" charset="0"/>
                  <a:ea typeface="+mn-ea"/>
                  <a:cs typeface="+mn-cs"/>
                </a:defRPr>
              </a:lvl2pPr>
              <a:lvl3pPr marL="914400" algn="ctr" rtl="0" eaLnBrk="0" fontAlgn="base" hangingPunct="0">
                <a:spcBef>
                  <a:spcPct val="0"/>
                </a:spcBef>
                <a:spcAft>
                  <a:spcPct val="0"/>
                </a:spcAft>
                <a:defRPr kern="1200">
                  <a:solidFill>
                    <a:schemeClr val="tx1"/>
                  </a:solidFill>
                  <a:latin typeface="Arial" charset="0"/>
                  <a:ea typeface="+mn-ea"/>
                  <a:cs typeface="+mn-cs"/>
                </a:defRPr>
              </a:lvl3pPr>
              <a:lvl4pPr marL="1371600" algn="ctr" rtl="0" eaLnBrk="0" fontAlgn="base" hangingPunct="0">
                <a:spcBef>
                  <a:spcPct val="0"/>
                </a:spcBef>
                <a:spcAft>
                  <a:spcPct val="0"/>
                </a:spcAft>
                <a:defRPr kern="1200">
                  <a:solidFill>
                    <a:schemeClr val="tx1"/>
                  </a:solidFill>
                  <a:latin typeface="Arial" charset="0"/>
                  <a:ea typeface="+mn-ea"/>
                  <a:cs typeface="+mn-cs"/>
                </a:defRPr>
              </a:lvl4pPr>
              <a:lvl5pPr marL="1828800" algn="ctr"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endParaRPr lang="zh-CN" altLang="en-US" sz="1100" b="1">
                <a:latin typeface="微软雅黑" pitchFamily="34" charset="-122"/>
                <a:ea typeface="微软雅黑" pitchFamily="34" charset="-122"/>
              </a:endParaRPr>
            </a:p>
          </p:txBody>
        </p:sp>
        <p:sp>
          <p:nvSpPr>
            <p:cNvPr id="26" name="矩形 25"/>
            <p:cNvSpPr/>
            <p:nvPr/>
          </p:nvSpPr>
          <p:spPr>
            <a:xfrm>
              <a:off x="2827283" y="2285523"/>
              <a:ext cx="3626069" cy="292388"/>
            </a:xfrm>
            <a:prstGeom prst="rect">
              <a:avLst/>
            </a:prstGeom>
            <a:solidFill>
              <a:srgbClr val="00FFCC"/>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b="1" dirty="0">
                  <a:solidFill>
                    <a:schemeClr val="tx1"/>
                  </a:solidFill>
                  <a:latin typeface="微软雅黑" pitchFamily="34" charset="-122"/>
                  <a:ea typeface="微软雅黑" pitchFamily="34" charset="-122"/>
                </a:rPr>
                <a:t>HELO abc.edu.cn</a:t>
              </a:r>
              <a:endParaRPr lang="zh-CN" altLang="en-US" sz="1100" b="1" dirty="0">
                <a:solidFill>
                  <a:schemeClr val="tx1"/>
                </a:solidFill>
                <a:latin typeface="微软雅黑" pitchFamily="34" charset="-122"/>
                <a:ea typeface="微软雅黑" pitchFamily="34" charset="-122"/>
              </a:endParaRPr>
            </a:p>
          </p:txBody>
        </p:sp>
      </p:grpSp>
      <p:grpSp>
        <p:nvGrpSpPr>
          <p:cNvPr id="27" name="组合 26"/>
          <p:cNvGrpSpPr/>
          <p:nvPr/>
        </p:nvGrpSpPr>
        <p:grpSpPr>
          <a:xfrm>
            <a:off x="2727397" y="1670166"/>
            <a:ext cx="4337778" cy="180000"/>
            <a:chOff x="2144264" y="2285523"/>
            <a:chExt cx="4926338" cy="292388"/>
          </a:xfrm>
        </p:grpSpPr>
        <p:sp>
          <p:nvSpPr>
            <p:cNvPr id="28" name="Line 55"/>
            <p:cNvSpPr>
              <a:spLocks noChangeShapeType="1"/>
            </p:cNvSpPr>
            <p:nvPr/>
          </p:nvSpPr>
          <p:spPr bwMode="auto">
            <a:xfrm>
              <a:off x="2144264" y="2426141"/>
              <a:ext cx="4926338" cy="0"/>
            </a:xfrm>
            <a:prstGeom prst="line">
              <a:avLst/>
            </a:prstGeom>
            <a:noFill/>
            <a:ln w="12700">
              <a:solidFill>
                <a:schemeClr val="tx1"/>
              </a:solidFill>
              <a:miter lim="800000"/>
              <a:headEnd type="triangl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defPPr>
                <a:defRPr lang="en-US"/>
              </a:defPPr>
              <a:lvl1pPr algn="ctr" rtl="0" eaLnBrk="0" fontAlgn="base" hangingPunct="0">
                <a:spcBef>
                  <a:spcPct val="0"/>
                </a:spcBef>
                <a:spcAft>
                  <a:spcPct val="0"/>
                </a:spcAft>
                <a:defRPr kern="1200">
                  <a:solidFill>
                    <a:schemeClr val="tx1"/>
                  </a:solidFill>
                  <a:latin typeface="Arial" charset="0"/>
                  <a:ea typeface="+mn-ea"/>
                  <a:cs typeface="+mn-cs"/>
                </a:defRPr>
              </a:lvl1pPr>
              <a:lvl2pPr marL="457200" algn="ctr" rtl="0" eaLnBrk="0" fontAlgn="base" hangingPunct="0">
                <a:spcBef>
                  <a:spcPct val="0"/>
                </a:spcBef>
                <a:spcAft>
                  <a:spcPct val="0"/>
                </a:spcAft>
                <a:defRPr kern="1200">
                  <a:solidFill>
                    <a:schemeClr val="tx1"/>
                  </a:solidFill>
                  <a:latin typeface="Arial" charset="0"/>
                  <a:ea typeface="+mn-ea"/>
                  <a:cs typeface="+mn-cs"/>
                </a:defRPr>
              </a:lvl2pPr>
              <a:lvl3pPr marL="914400" algn="ctr" rtl="0" eaLnBrk="0" fontAlgn="base" hangingPunct="0">
                <a:spcBef>
                  <a:spcPct val="0"/>
                </a:spcBef>
                <a:spcAft>
                  <a:spcPct val="0"/>
                </a:spcAft>
                <a:defRPr kern="1200">
                  <a:solidFill>
                    <a:schemeClr val="tx1"/>
                  </a:solidFill>
                  <a:latin typeface="Arial" charset="0"/>
                  <a:ea typeface="+mn-ea"/>
                  <a:cs typeface="+mn-cs"/>
                </a:defRPr>
              </a:lvl3pPr>
              <a:lvl4pPr marL="1371600" algn="ctr" rtl="0" eaLnBrk="0" fontAlgn="base" hangingPunct="0">
                <a:spcBef>
                  <a:spcPct val="0"/>
                </a:spcBef>
                <a:spcAft>
                  <a:spcPct val="0"/>
                </a:spcAft>
                <a:defRPr kern="1200">
                  <a:solidFill>
                    <a:schemeClr val="tx1"/>
                  </a:solidFill>
                  <a:latin typeface="Arial" charset="0"/>
                  <a:ea typeface="+mn-ea"/>
                  <a:cs typeface="+mn-cs"/>
                </a:defRPr>
              </a:lvl4pPr>
              <a:lvl5pPr marL="1828800" algn="ctr"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endParaRPr lang="zh-CN" altLang="en-US" sz="1100" b="1">
                <a:latin typeface="微软雅黑" pitchFamily="34" charset="-122"/>
                <a:ea typeface="微软雅黑" pitchFamily="34" charset="-122"/>
              </a:endParaRPr>
            </a:p>
          </p:txBody>
        </p:sp>
        <p:sp>
          <p:nvSpPr>
            <p:cNvPr id="29" name="矩形 28"/>
            <p:cNvSpPr/>
            <p:nvPr/>
          </p:nvSpPr>
          <p:spPr>
            <a:xfrm>
              <a:off x="2827283" y="2285523"/>
              <a:ext cx="3626069" cy="292388"/>
            </a:xfrm>
            <a:prstGeom prst="rect">
              <a:avLst/>
            </a:prstGeom>
            <a:solidFill>
              <a:srgbClr val="FFFF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b="1" dirty="0">
                  <a:solidFill>
                    <a:schemeClr val="tx1"/>
                  </a:solidFill>
                  <a:latin typeface="微软雅黑" pitchFamily="34" charset="-122"/>
                  <a:ea typeface="微软雅黑" pitchFamily="34" charset="-122"/>
                </a:rPr>
                <a:t>250 OK</a:t>
              </a:r>
              <a:endParaRPr lang="zh-CN" altLang="en-US" sz="1100" b="1" dirty="0">
                <a:solidFill>
                  <a:schemeClr val="tx1"/>
                </a:solidFill>
                <a:latin typeface="微软雅黑" pitchFamily="34" charset="-122"/>
                <a:ea typeface="微软雅黑" pitchFamily="34" charset="-122"/>
              </a:endParaRPr>
            </a:p>
          </p:txBody>
        </p:sp>
      </p:grpSp>
    </p:spTree>
    <p:extLst>
      <p:ext uri="{BB962C8B-B14F-4D97-AF65-F5344CB8AC3E}">
        <p14:creationId xmlns:p14="http://schemas.microsoft.com/office/powerpoint/2010/main" val="347651159"/>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矩形 85"/>
          <p:cNvSpPr/>
          <p:nvPr/>
        </p:nvSpPr>
        <p:spPr>
          <a:xfrm>
            <a:off x="2117646" y="3291508"/>
            <a:ext cx="5891237" cy="1022400"/>
          </a:xfrm>
          <a:prstGeom prst="rect">
            <a:avLst/>
          </a:prstGeom>
          <a:solidFill>
            <a:srgbClr val="FF6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矩形 84"/>
          <p:cNvSpPr/>
          <p:nvPr/>
        </p:nvSpPr>
        <p:spPr>
          <a:xfrm>
            <a:off x="2117646" y="1866563"/>
            <a:ext cx="5891237" cy="1197386"/>
          </a:xfrm>
          <a:prstGeom prst="rect">
            <a:avLst/>
          </a:prstGeom>
          <a:solidFill>
            <a:srgbClr val="99C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2117646" y="1057708"/>
            <a:ext cx="5891237" cy="800765"/>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AutoShape 5"/>
          <p:cNvSpPr>
            <a:spLocks noChangeArrowheads="1"/>
          </p:cNvSpPr>
          <p:nvPr/>
        </p:nvSpPr>
        <p:spPr bwMode="auto">
          <a:xfrm>
            <a:off x="550424" y="1731607"/>
            <a:ext cx="1372969" cy="966894"/>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3" name="Rectangle 6"/>
          <p:cNvSpPr>
            <a:spLocks noChangeArrowheads="1"/>
          </p:cNvSpPr>
          <p:nvPr/>
        </p:nvSpPr>
        <p:spPr bwMode="auto">
          <a:xfrm>
            <a:off x="636727" y="2001023"/>
            <a:ext cx="121058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邮件传送</a:t>
            </a:r>
          </a:p>
        </p:txBody>
      </p:sp>
      <p:sp>
        <p:nvSpPr>
          <p:cNvPr id="6" name="矩形 5"/>
          <p:cNvSpPr/>
          <p:nvPr/>
        </p:nvSpPr>
        <p:spPr>
          <a:xfrm>
            <a:off x="6468639" y="589474"/>
            <a:ext cx="1203916" cy="402059"/>
          </a:xfrm>
          <a:prstGeom prst="rect">
            <a:avLst/>
          </a:prstGeom>
          <a:solidFill>
            <a:srgbClr val="0066FF"/>
          </a:solidFill>
          <a:ln>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1200" b="1" dirty="0">
                <a:solidFill>
                  <a:schemeClr val="bg1"/>
                </a:solidFill>
                <a:latin typeface="微软雅黑" pitchFamily="34" charset="-122"/>
                <a:ea typeface="微软雅黑" pitchFamily="34" charset="-122"/>
              </a:rPr>
              <a:t>SMTP </a:t>
            </a:r>
            <a:r>
              <a:rPr lang="zh-CN" altLang="en-US" sz="1200" b="1" dirty="0">
                <a:solidFill>
                  <a:schemeClr val="bg1"/>
                </a:solidFill>
                <a:latin typeface="微软雅黑" pitchFamily="34" charset="-122"/>
                <a:ea typeface="微软雅黑" pitchFamily="34" charset="-122"/>
              </a:rPr>
              <a:t>服务器</a:t>
            </a:r>
          </a:p>
        </p:txBody>
      </p:sp>
      <p:sp>
        <p:nvSpPr>
          <p:cNvPr id="10" name="矩形 9"/>
          <p:cNvSpPr/>
          <p:nvPr/>
        </p:nvSpPr>
        <p:spPr>
          <a:xfrm>
            <a:off x="2117646" y="589474"/>
            <a:ext cx="1203916" cy="402059"/>
          </a:xfrm>
          <a:prstGeom prst="rect">
            <a:avLst/>
          </a:prstGeom>
          <a:solidFill>
            <a:srgbClr val="FFFF00"/>
          </a:solidFill>
          <a:ln>
            <a:solidFill>
              <a:schemeClr val="tx1"/>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CN" sz="1200" b="1" dirty="0">
                <a:solidFill>
                  <a:schemeClr val="tx1"/>
                </a:solidFill>
                <a:latin typeface="微软雅黑" pitchFamily="34" charset="-122"/>
                <a:ea typeface="微软雅黑" pitchFamily="34" charset="-122"/>
              </a:rPr>
              <a:t>SMTP </a:t>
            </a:r>
            <a:r>
              <a:rPr lang="zh-CN" altLang="en-US" sz="1200" b="1" dirty="0">
                <a:solidFill>
                  <a:schemeClr val="tx1"/>
                </a:solidFill>
                <a:latin typeface="微软雅黑" pitchFamily="34" charset="-122"/>
                <a:ea typeface="微软雅黑" pitchFamily="34" charset="-122"/>
              </a:rPr>
              <a:t>客户</a:t>
            </a:r>
          </a:p>
        </p:txBody>
      </p:sp>
      <p:grpSp>
        <p:nvGrpSpPr>
          <p:cNvPr id="4" name="组合 3"/>
          <p:cNvGrpSpPr/>
          <p:nvPr/>
        </p:nvGrpSpPr>
        <p:grpSpPr>
          <a:xfrm>
            <a:off x="2719604" y="991533"/>
            <a:ext cx="4350993" cy="3517405"/>
            <a:chOff x="2719604" y="991533"/>
            <a:chExt cx="4350993" cy="2348869"/>
          </a:xfrm>
        </p:grpSpPr>
        <p:cxnSp>
          <p:nvCxnSpPr>
            <p:cNvPr id="7" name="直接箭头连接符 6"/>
            <p:cNvCxnSpPr>
              <a:stCxn id="10" idx="2"/>
            </p:cNvCxnSpPr>
            <p:nvPr/>
          </p:nvCxnSpPr>
          <p:spPr>
            <a:xfrm>
              <a:off x="2719604" y="991533"/>
              <a:ext cx="0" cy="2348869"/>
            </a:xfrm>
            <a:prstGeom prst="straightConnector1">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a:stCxn id="6" idx="2"/>
            </p:cNvCxnSpPr>
            <p:nvPr/>
          </p:nvCxnSpPr>
          <p:spPr>
            <a:xfrm>
              <a:off x="7070597" y="991533"/>
              <a:ext cx="0" cy="2348869"/>
            </a:xfrm>
            <a:prstGeom prst="straightConnector1">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24" name="组合 23"/>
          <p:cNvGrpSpPr/>
          <p:nvPr/>
        </p:nvGrpSpPr>
        <p:grpSpPr>
          <a:xfrm>
            <a:off x="2727397" y="1057708"/>
            <a:ext cx="4337778" cy="180000"/>
            <a:chOff x="2144264" y="2285523"/>
            <a:chExt cx="4926338" cy="292388"/>
          </a:xfrm>
        </p:grpSpPr>
        <p:sp>
          <p:nvSpPr>
            <p:cNvPr id="25" name="Line 55"/>
            <p:cNvSpPr>
              <a:spLocks noChangeShapeType="1"/>
            </p:cNvSpPr>
            <p:nvPr/>
          </p:nvSpPr>
          <p:spPr bwMode="auto">
            <a:xfrm>
              <a:off x="2144264" y="2426141"/>
              <a:ext cx="4926338" cy="0"/>
            </a:xfrm>
            <a:prstGeom prst="line">
              <a:avLst/>
            </a:prstGeom>
            <a:noFill/>
            <a:ln w="12700">
              <a:solidFill>
                <a:schemeClr val="tx1"/>
              </a:solidFill>
              <a:miter lim="800000"/>
              <a:headEnd type="non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defPPr>
                <a:defRPr lang="en-US"/>
              </a:defPPr>
              <a:lvl1pPr algn="ctr" rtl="0" eaLnBrk="0" fontAlgn="base" hangingPunct="0">
                <a:spcBef>
                  <a:spcPct val="0"/>
                </a:spcBef>
                <a:spcAft>
                  <a:spcPct val="0"/>
                </a:spcAft>
                <a:defRPr kern="1200">
                  <a:solidFill>
                    <a:schemeClr val="tx1"/>
                  </a:solidFill>
                  <a:latin typeface="Arial" charset="0"/>
                  <a:ea typeface="+mn-ea"/>
                  <a:cs typeface="+mn-cs"/>
                </a:defRPr>
              </a:lvl1pPr>
              <a:lvl2pPr marL="457200" algn="ctr" rtl="0" eaLnBrk="0" fontAlgn="base" hangingPunct="0">
                <a:spcBef>
                  <a:spcPct val="0"/>
                </a:spcBef>
                <a:spcAft>
                  <a:spcPct val="0"/>
                </a:spcAft>
                <a:defRPr kern="1200">
                  <a:solidFill>
                    <a:schemeClr val="tx1"/>
                  </a:solidFill>
                  <a:latin typeface="Arial" charset="0"/>
                  <a:ea typeface="+mn-ea"/>
                  <a:cs typeface="+mn-cs"/>
                </a:defRPr>
              </a:lvl2pPr>
              <a:lvl3pPr marL="914400" algn="ctr" rtl="0" eaLnBrk="0" fontAlgn="base" hangingPunct="0">
                <a:spcBef>
                  <a:spcPct val="0"/>
                </a:spcBef>
                <a:spcAft>
                  <a:spcPct val="0"/>
                </a:spcAft>
                <a:defRPr kern="1200">
                  <a:solidFill>
                    <a:schemeClr val="tx1"/>
                  </a:solidFill>
                  <a:latin typeface="Arial" charset="0"/>
                  <a:ea typeface="+mn-ea"/>
                  <a:cs typeface="+mn-cs"/>
                </a:defRPr>
              </a:lvl3pPr>
              <a:lvl4pPr marL="1371600" algn="ctr" rtl="0" eaLnBrk="0" fontAlgn="base" hangingPunct="0">
                <a:spcBef>
                  <a:spcPct val="0"/>
                </a:spcBef>
                <a:spcAft>
                  <a:spcPct val="0"/>
                </a:spcAft>
                <a:defRPr kern="1200">
                  <a:solidFill>
                    <a:schemeClr val="tx1"/>
                  </a:solidFill>
                  <a:latin typeface="Arial" charset="0"/>
                  <a:ea typeface="+mn-ea"/>
                  <a:cs typeface="+mn-cs"/>
                </a:defRPr>
              </a:lvl4pPr>
              <a:lvl5pPr marL="1828800" algn="ctr"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endParaRPr lang="zh-CN" altLang="en-US" sz="1100" b="1">
                <a:latin typeface="微软雅黑" pitchFamily="34" charset="-122"/>
                <a:ea typeface="微软雅黑" pitchFamily="34" charset="-122"/>
              </a:endParaRPr>
            </a:p>
          </p:txBody>
        </p:sp>
        <p:sp>
          <p:nvSpPr>
            <p:cNvPr id="26" name="矩形 25"/>
            <p:cNvSpPr/>
            <p:nvPr/>
          </p:nvSpPr>
          <p:spPr>
            <a:xfrm>
              <a:off x="2827283" y="2285523"/>
              <a:ext cx="3626069" cy="292388"/>
            </a:xfrm>
            <a:prstGeom prst="rect">
              <a:avLst/>
            </a:prstGeom>
            <a:solidFill>
              <a:srgbClr val="00FFCC"/>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b="1" dirty="0">
                  <a:solidFill>
                    <a:schemeClr val="tx1"/>
                  </a:solidFill>
                  <a:latin typeface="微软雅黑" pitchFamily="34" charset="-122"/>
                  <a:ea typeface="微软雅黑" pitchFamily="34" charset="-122"/>
                </a:rPr>
                <a:t>MAIL FROM: LionKing@abc.edu</a:t>
              </a:r>
              <a:endParaRPr lang="zh-CN" altLang="en-US" sz="1100" b="1" dirty="0">
                <a:solidFill>
                  <a:schemeClr val="tx1"/>
                </a:solidFill>
                <a:latin typeface="微软雅黑" pitchFamily="34" charset="-122"/>
                <a:ea typeface="微软雅黑" pitchFamily="34" charset="-122"/>
              </a:endParaRPr>
            </a:p>
          </p:txBody>
        </p:sp>
      </p:grpSp>
      <p:grpSp>
        <p:nvGrpSpPr>
          <p:cNvPr id="27" name="组合 26"/>
          <p:cNvGrpSpPr/>
          <p:nvPr/>
        </p:nvGrpSpPr>
        <p:grpSpPr>
          <a:xfrm>
            <a:off x="2727397" y="1260276"/>
            <a:ext cx="4337778" cy="180000"/>
            <a:chOff x="2144264" y="2285523"/>
            <a:chExt cx="4926338" cy="292388"/>
          </a:xfrm>
        </p:grpSpPr>
        <p:sp>
          <p:nvSpPr>
            <p:cNvPr id="28" name="Line 55"/>
            <p:cNvSpPr>
              <a:spLocks noChangeShapeType="1"/>
            </p:cNvSpPr>
            <p:nvPr/>
          </p:nvSpPr>
          <p:spPr bwMode="auto">
            <a:xfrm>
              <a:off x="2144264" y="2426141"/>
              <a:ext cx="4926338" cy="0"/>
            </a:xfrm>
            <a:prstGeom prst="line">
              <a:avLst/>
            </a:prstGeom>
            <a:noFill/>
            <a:ln w="12700">
              <a:solidFill>
                <a:schemeClr val="tx1"/>
              </a:solidFill>
              <a:miter lim="800000"/>
              <a:headEnd type="triangl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defPPr>
                <a:defRPr lang="en-US"/>
              </a:defPPr>
              <a:lvl1pPr algn="ctr" rtl="0" eaLnBrk="0" fontAlgn="base" hangingPunct="0">
                <a:spcBef>
                  <a:spcPct val="0"/>
                </a:spcBef>
                <a:spcAft>
                  <a:spcPct val="0"/>
                </a:spcAft>
                <a:defRPr kern="1200">
                  <a:solidFill>
                    <a:schemeClr val="tx1"/>
                  </a:solidFill>
                  <a:latin typeface="Arial" charset="0"/>
                  <a:ea typeface="+mn-ea"/>
                  <a:cs typeface="+mn-cs"/>
                </a:defRPr>
              </a:lvl1pPr>
              <a:lvl2pPr marL="457200" algn="ctr" rtl="0" eaLnBrk="0" fontAlgn="base" hangingPunct="0">
                <a:spcBef>
                  <a:spcPct val="0"/>
                </a:spcBef>
                <a:spcAft>
                  <a:spcPct val="0"/>
                </a:spcAft>
                <a:defRPr kern="1200">
                  <a:solidFill>
                    <a:schemeClr val="tx1"/>
                  </a:solidFill>
                  <a:latin typeface="Arial" charset="0"/>
                  <a:ea typeface="+mn-ea"/>
                  <a:cs typeface="+mn-cs"/>
                </a:defRPr>
              </a:lvl2pPr>
              <a:lvl3pPr marL="914400" algn="ctr" rtl="0" eaLnBrk="0" fontAlgn="base" hangingPunct="0">
                <a:spcBef>
                  <a:spcPct val="0"/>
                </a:spcBef>
                <a:spcAft>
                  <a:spcPct val="0"/>
                </a:spcAft>
                <a:defRPr kern="1200">
                  <a:solidFill>
                    <a:schemeClr val="tx1"/>
                  </a:solidFill>
                  <a:latin typeface="Arial" charset="0"/>
                  <a:ea typeface="+mn-ea"/>
                  <a:cs typeface="+mn-cs"/>
                </a:defRPr>
              </a:lvl3pPr>
              <a:lvl4pPr marL="1371600" algn="ctr" rtl="0" eaLnBrk="0" fontAlgn="base" hangingPunct="0">
                <a:spcBef>
                  <a:spcPct val="0"/>
                </a:spcBef>
                <a:spcAft>
                  <a:spcPct val="0"/>
                </a:spcAft>
                <a:defRPr kern="1200">
                  <a:solidFill>
                    <a:schemeClr val="tx1"/>
                  </a:solidFill>
                  <a:latin typeface="Arial" charset="0"/>
                  <a:ea typeface="+mn-ea"/>
                  <a:cs typeface="+mn-cs"/>
                </a:defRPr>
              </a:lvl4pPr>
              <a:lvl5pPr marL="1828800" algn="ctr"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endParaRPr lang="zh-CN" altLang="en-US" sz="1100" b="1">
                <a:latin typeface="微软雅黑" pitchFamily="34" charset="-122"/>
                <a:ea typeface="微软雅黑" pitchFamily="34" charset="-122"/>
              </a:endParaRPr>
            </a:p>
          </p:txBody>
        </p:sp>
        <p:sp>
          <p:nvSpPr>
            <p:cNvPr id="29" name="矩形 28"/>
            <p:cNvSpPr/>
            <p:nvPr/>
          </p:nvSpPr>
          <p:spPr>
            <a:xfrm>
              <a:off x="2827283" y="2285523"/>
              <a:ext cx="3626069" cy="292388"/>
            </a:xfrm>
            <a:prstGeom prst="rect">
              <a:avLst/>
            </a:prstGeom>
            <a:solidFill>
              <a:srgbClr val="FFFF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b="1" dirty="0">
                  <a:solidFill>
                    <a:schemeClr val="tx1"/>
                  </a:solidFill>
                  <a:latin typeface="微软雅黑" pitchFamily="34" charset="-122"/>
                  <a:ea typeface="微软雅黑" pitchFamily="34" charset="-122"/>
                </a:rPr>
                <a:t>250 OK</a:t>
              </a:r>
              <a:endParaRPr lang="zh-CN" altLang="en-US" sz="1100" b="1" dirty="0">
                <a:solidFill>
                  <a:schemeClr val="tx1"/>
                </a:solidFill>
                <a:latin typeface="微软雅黑" pitchFamily="34" charset="-122"/>
                <a:ea typeface="微软雅黑" pitchFamily="34" charset="-122"/>
              </a:endParaRPr>
            </a:p>
          </p:txBody>
        </p:sp>
      </p:grpSp>
      <p:grpSp>
        <p:nvGrpSpPr>
          <p:cNvPr id="30" name="组合 29"/>
          <p:cNvGrpSpPr/>
          <p:nvPr/>
        </p:nvGrpSpPr>
        <p:grpSpPr>
          <a:xfrm>
            <a:off x="2727397" y="1469603"/>
            <a:ext cx="4337778" cy="180000"/>
            <a:chOff x="2144264" y="2285523"/>
            <a:chExt cx="4926338" cy="292388"/>
          </a:xfrm>
        </p:grpSpPr>
        <p:sp>
          <p:nvSpPr>
            <p:cNvPr id="37" name="Line 55"/>
            <p:cNvSpPr>
              <a:spLocks noChangeShapeType="1"/>
            </p:cNvSpPr>
            <p:nvPr/>
          </p:nvSpPr>
          <p:spPr bwMode="auto">
            <a:xfrm>
              <a:off x="2144264" y="2426141"/>
              <a:ext cx="4926338" cy="0"/>
            </a:xfrm>
            <a:prstGeom prst="line">
              <a:avLst/>
            </a:prstGeom>
            <a:noFill/>
            <a:ln w="12700">
              <a:solidFill>
                <a:schemeClr val="tx1"/>
              </a:solidFill>
              <a:miter lim="800000"/>
              <a:headEnd type="non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defPPr>
                <a:defRPr lang="en-US"/>
              </a:defPPr>
              <a:lvl1pPr algn="ctr" rtl="0" eaLnBrk="0" fontAlgn="base" hangingPunct="0">
                <a:spcBef>
                  <a:spcPct val="0"/>
                </a:spcBef>
                <a:spcAft>
                  <a:spcPct val="0"/>
                </a:spcAft>
                <a:defRPr kern="1200">
                  <a:solidFill>
                    <a:schemeClr val="tx1"/>
                  </a:solidFill>
                  <a:latin typeface="Arial" charset="0"/>
                  <a:ea typeface="+mn-ea"/>
                  <a:cs typeface="+mn-cs"/>
                </a:defRPr>
              </a:lvl1pPr>
              <a:lvl2pPr marL="457200" algn="ctr" rtl="0" eaLnBrk="0" fontAlgn="base" hangingPunct="0">
                <a:spcBef>
                  <a:spcPct val="0"/>
                </a:spcBef>
                <a:spcAft>
                  <a:spcPct val="0"/>
                </a:spcAft>
                <a:defRPr kern="1200">
                  <a:solidFill>
                    <a:schemeClr val="tx1"/>
                  </a:solidFill>
                  <a:latin typeface="Arial" charset="0"/>
                  <a:ea typeface="+mn-ea"/>
                  <a:cs typeface="+mn-cs"/>
                </a:defRPr>
              </a:lvl2pPr>
              <a:lvl3pPr marL="914400" algn="ctr" rtl="0" eaLnBrk="0" fontAlgn="base" hangingPunct="0">
                <a:spcBef>
                  <a:spcPct val="0"/>
                </a:spcBef>
                <a:spcAft>
                  <a:spcPct val="0"/>
                </a:spcAft>
                <a:defRPr kern="1200">
                  <a:solidFill>
                    <a:schemeClr val="tx1"/>
                  </a:solidFill>
                  <a:latin typeface="Arial" charset="0"/>
                  <a:ea typeface="+mn-ea"/>
                  <a:cs typeface="+mn-cs"/>
                </a:defRPr>
              </a:lvl3pPr>
              <a:lvl4pPr marL="1371600" algn="ctr" rtl="0" eaLnBrk="0" fontAlgn="base" hangingPunct="0">
                <a:spcBef>
                  <a:spcPct val="0"/>
                </a:spcBef>
                <a:spcAft>
                  <a:spcPct val="0"/>
                </a:spcAft>
                <a:defRPr kern="1200">
                  <a:solidFill>
                    <a:schemeClr val="tx1"/>
                  </a:solidFill>
                  <a:latin typeface="Arial" charset="0"/>
                  <a:ea typeface="+mn-ea"/>
                  <a:cs typeface="+mn-cs"/>
                </a:defRPr>
              </a:lvl4pPr>
              <a:lvl5pPr marL="1828800" algn="ctr"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endParaRPr lang="zh-CN" altLang="en-US" sz="1100" b="1">
                <a:latin typeface="微软雅黑" pitchFamily="34" charset="-122"/>
                <a:ea typeface="微软雅黑" pitchFamily="34" charset="-122"/>
              </a:endParaRPr>
            </a:p>
          </p:txBody>
        </p:sp>
        <p:sp>
          <p:nvSpPr>
            <p:cNvPr id="38" name="矩形 37"/>
            <p:cNvSpPr/>
            <p:nvPr/>
          </p:nvSpPr>
          <p:spPr>
            <a:xfrm>
              <a:off x="2827283" y="2285523"/>
              <a:ext cx="3626069" cy="292388"/>
            </a:xfrm>
            <a:prstGeom prst="rect">
              <a:avLst/>
            </a:prstGeom>
            <a:solidFill>
              <a:srgbClr val="00FFCC"/>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b="1" dirty="0">
                  <a:solidFill>
                    <a:schemeClr val="tx1"/>
                  </a:solidFill>
                  <a:latin typeface="微软雅黑" pitchFamily="34" charset="-122"/>
                  <a:ea typeface="微软雅黑" pitchFamily="34" charset="-122"/>
                </a:rPr>
                <a:t>RCPT TO: TigerWang@xyz.com</a:t>
              </a:r>
              <a:endParaRPr lang="zh-CN" altLang="en-US" sz="1100" b="1" dirty="0">
                <a:solidFill>
                  <a:schemeClr val="tx1"/>
                </a:solidFill>
                <a:latin typeface="微软雅黑" pitchFamily="34" charset="-122"/>
                <a:ea typeface="微软雅黑" pitchFamily="34" charset="-122"/>
              </a:endParaRPr>
            </a:p>
          </p:txBody>
        </p:sp>
      </p:grpSp>
      <p:grpSp>
        <p:nvGrpSpPr>
          <p:cNvPr id="40" name="组合 39"/>
          <p:cNvGrpSpPr/>
          <p:nvPr/>
        </p:nvGrpSpPr>
        <p:grpSpPr>
          <a:xfrm>
            <a:off x="2727397" y="1672171"/>
            <a:ext cx="4337778" cy="180000"/>
            <a:chOff x="2144264" y="2285523"/>
            <a:chExt cx="4926338" cy="292388"/>
          </a:xfrm>
        </p:grpSpPr>
        <p:sp>
          <p:nvSpPr>
            <p:cNvPr id="41" name="Line 55"/>
            <p:cNvSpPr>
              <a:spLocks noChangeShapeType="1"/>
            </p:cNvSpPr>
            <p:nvPr/>
          </p:nvSpPr>
          <p:spPr bwMode="auto">
            <a:xfrm>
              <a:off x="2144264" y="2409068"/>
              <a:ext cx="4926338" cy="0"/>
            </a:xfrm>
            <a:prstGeom prst="line">
              <a:avLst/>
            </a:prstGeom>
            <a:noFill/>
            <a:ln w="12700">
              <a:solidFill>
                <a:schemeClr val="tx1"/>
              </a:solidFill>
              <a:miter lim="800000"/>
              <a:headEnd type="triangl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defPPr>
                <a:defRPr lang="en-US"/>
              </a:defPPr>
              <a:lvl1pPr algn="ctr" rtl="0" eaLnBrk="0" fontAlgn="base" hangingPunct="0">
                <a:spcBef>
                  <a:spcPct val="0"/>
                </a:spcBef>
                <a:spcAft>
                  <a:spcPct val="0"/>
                </a:spcAft>
                <a:defRPr kern="1200">
                  <a:solidFill>
                    <a:schemeClr val="tx1"/>
                  </a:solidFill>
                  <a:latin typeface="Arial" charset="0"/>
                  <a:ea typeface="+mn-ea"/>
                  <a:cs typeface="+mn-cs"/>
                </a:defRPr>
              </a:lvl1pPr>
              <a:lvl2pPr marL="457200" algn="ctr" rtl="0" eaLnBrk="0" fontAlgn="base" hangingPunct="0">
                <a:spcBef>
                  <a:spcPct val="0"/>
                </a:spcBef>
                <a:spcAft>
                  <a:spcPct val="0"/>
                </a:spcAft>
                <a:defRPr kern="1200">
                  <a:solidFill>
                    <a:schemeClr val="tx1"/>
                  </a:solidFill>
                  <a:latin typeface="Arial" charset="0"/>
                  <a:ea typeface="+mn-ea"/>
                  <a:cs typeface="+mn-cs"/>
                </a:defRPr>
              </a:lvl2pPr>
              <a:lvl3pPr marL="914400" algn="ctr" rtl="0" eaLnBrk="0" fontAlgn="base" hangingPunct="0">
                <a:spcBef>
                  <a:spcPct val="0"/>
                </a:spcBef>
                <a:spcAft>
                  <a:spcPct val="0"/>
                </a:spcAft>
                <a:defRPr kern="1200">
                  <a:solidFill>
                    <a:schemeClr val="tx1"/>
                  </a:solidFill>
                  <a:latin typeface="Arial" charset="0"/>
                  <a:ea typeface="+mn-ea"/>
                  <a:cs typeface="+mn-cs"/>
                </a:defRPr>
              </a:lvl3pPr>
              <a:lvl4pPr marL="1371600" algn="ctr" rtl="0" eaLnBrk="0" fontAlgn="base" hangingPunct="0">
                <a:spcBef>
                  <a:spcPct val="0"/>
                </a:spcBef>
                <a:spcAft>
                  <a:spcPct val="0"/>
                </a:spcAft>
                <a:defRPr kern="1200">
                  <a:solidFill>
                    <a:schemeClr val="tx1"/>
                  </a:solidFill>
                  <a:latin typeface="Arial" charset="0"/>
                  <a:ea typeface="+mn-ea"/>
                  <a:cs typeface="+mn-cs"/>
                </a:defRPr>
              </a:lvl4pPr>
              <a:lvl5pPr marL="1828800" algn="ctr"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endParaRPr lang="zh-CN" altLang="en-US" sz="1100" b="1">
                <a:latin typeface="微软雅黑" pitchFamily="34" charset="-122"/>
                <a:ea typeface="微软雅黑" pitchFamily="34" charset="-122"/>
              </a:endParaRPr>
            </a:p>
          </p:txBody>
        </p:sp>
        <p:sp>
          <p:nvSpPr>
            <p:cNvPr id="42" name="矩形 41"/>
            <p:cNvSpPr/>
            <p:nvPr/>
          </p:nvSpPr>
          <p:spPr>
            <a:xfrm>
              <a:off x="2827283" y="2285523"/>
              <a:ext cx="3626069" cy="292388"/>
            </a:xfrm>
            <a:prstGeom prst="rect">
              <a:avLst/>
            </a:prstGeom>
            <a:solidFill>
              <a:srgbClr val="FFFF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b="1" dirty="0">
                  <a:solidFill>
                    <a:schemeClr val="tx1"/>
                  </a:solidFill>
                  <a:latin typeface="微软雅黑" pitchFamily="34" charset="-122"/>
                  <a:ea typeface="微软雅黑" pitchFamily="34" charset="-122"/>
                </a:rPr>
                <a:t>250 OK</a:t>
              </a:r>
              <a:endParaRPr lang="zh-CN" altLang="en-US" sz="1100" b="1" dirty="0">
                <a:solidFill>
                  <a:schemeClr val="tx1"/>
                </a:solidFill>
                <a:latin typeface="微软雅黑" pitchFamily="34" charset="-122"/>
                <a:ea typeface="微软雅黑" pitchFamily="34" charset="-122"/>
              </a:endParaRPr>
            </a:p>
          </p:txBody>
        </p:sp>
      </p:grpSp>
      <p:grpSp>
        <p:nvGrpSpPr>
          <p:cNvPr id="52" name="组合 51"/>
          <p:cNvGrpSpPr/>
          <p:nvPr/>
        </p:nvGrpSpPr>
        <p:grpSpPr>
          <a:xfrm>
            <a:off x="2727397" y="1879493"/>
            <a:ext cx="4337778" cy="180000"/>
            <a:chOff x="2144264" y="2285523"/>
            <a:chExt cx="4926338" cy="292388"/>
          </a:xfrm>
        </p:grpSpPr>
        <p:sp>
          <p:nvSpPr>
            <p:cNvPr id="53" name="Line 55"/>
            <p:cNvSpPr>
              <a:spLocks noChangeShapeType="1"/>
            </p:cNvSpPr>
            <p:nvPr/>
          </p:nvSpPr>
          <p:spPr bwMode="auto">
            <a:xfrm>
              <a:off x="2144264" y="2426141"/>
              <a:ext cx="4926338" cy="0"/>
            </a:xfrm>
            <a:prstGeom prst="line">
              <a:avLst/>
            </a:prstGeom>
            <a:noFill/>
            <a:ln w="12700">
              <a:solidFill>
                <a:schemeClr val="tx1"/>
              </a:solidFill>
              <a:miter lim="800000"/>
              <a:headEnd type="non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defPPr>
                <a:defRPr lang="en-US"/>
              </a:defPPr>
              <a:lvl1pPr algn="ctr" rtl="0" eaLnBrk="0" fontAlgn="base" hangingPunct="0">
                <a:spcBef>
                  <a:spcPct val="0"/>
                </a:spcBef>
                <a:spcAft>
                  <a:spcPct val="0"/>
                </a:spcAft>
                <a:defRPr kern="1200">
                  <a:solidFill>
                    <a:schemeClr val="tx1"/>
                  </a:solidFill>
                  <a:latin typeface="Arial" charset="0"/>
                  <a:ea typeface="+mn-ea"/>
                  <a:cs typeface="+mn-cs"/>
                </a:defRPr>
              </a:lvl1pPr>
              <a:lvl2pPr marL="457200" algn="ctr" rtl="0" eaLnBrk="0" fontAlgn="base" hangingPunct="0">
                <a:spcBef>
                  <a:spcPct val="0"/>
                </a:spcBef>
                <a:spcAft>
                  <a:spcPct val="0"/>
                </a:spcAft>
                <a:defRPr kern="1200">
                  <a:solidFill>
                    <a:schemeClr val="tx1"/>
                  </a:solidFill>
                  <a:latin typeface="Arial" charset="0"/>
                  <a:ea typeface="+mn-ea"/>
                  <a:cs typeface="+mn-cs"/>
                </a:defRPr>
              </a:lvl2pPr>
              <a:lvl3pPr marL="914400" algn="ctr" rtl="0" eaLnBrk="0" fontAlgn="base" hangingPunct="0">
                <a:spcBef>
                  <a:spcPct val="0"/>
                </a:spcBef>
                <a:spcAft>
                  <a:spcPct val="0"/>
                </a:spcAft>
                <a:defRPr kern="1200">
                  <a:solidFill>
                    <a:schemeClr val="tx1"/>
                  </a:solidFill>
                  <a:latin typeface="Arial" charset="0"/>
                  <a:ea typeface="+mn-ea"/>
                  <a:cs typeface="+mn-cs"/>
                </a:defRPr>
              </a:lvl3pPr>
              <a:lvl4pPr marL="1371600" algn="ctr" rtl="0" eaLnBrk="0" fontAlgn="base" hangingPunct="0">
                <a:spcBef>
                  <a:spcPct val="0"/>
                </a:spcBef>
                <a:spcAft>
                  <a:spcPct val="0"/>
                </a:spcAft>
                <a:defRPr kern="1200">
                  <a:solidFill>
                    <a:schemeClr val="tx1"/>
                  </a:solidFill>
                  <a:latin typeface="Arial" charset="0"/>
                  <a:ea typeface="+mn-ea"/>
                  <a:cs typeface="+mn-cs"/>
                </a:defRPr>
              </a:lvl4pPr>
              <a:lvl5pPr marL="1828800" algn="ctr"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endParaRPr lang="zh-CN" altLang="en-US" sz="1100" b="1">
                <a:latin typeface="微软雅黑" pitchFamily="34" charset="-122"/>
                <a:ea typeface="微软雅黑" pitchFamily="34" charset="-122"/>
              </a:endParaRPr>
            </a:p>
          </p:txBody>
        </p:sp>
        <p:sp>
          <p:nvSpPr>
            <p:cNvPr id="54" name="矩形 53"/>
            <p:cNvSpPr/>
            <p:nvPr/>
          </p:nvSpPr>
          <p:spPr>
            <a:xfrm>
              <a:off x="2827283" y="2285523"/>
              <a:ext cx="3626069" cy="292388"/>
            </a:xfrm>
            <a:prstGeom prst="rect">
              <a:avLst/>
            </a:prstGeom>
            <a:solidFill>
              <a:srgbClr val="00FFCC"/>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b="1" dirty="0">
                  <a:solidFill>
                    <a:schemeClr val="tx1"/>
                  </a:solidFill>
                  <a:latin typeface="微软雅黑" pitchFamily="34" charset="-122"/>
                  <a:ea typeface="微软雅黑" pitchFamily="34" charset="-122"/>
                </a:rPr>
                <a:t>DATA</a:t>
              </a:r>
              <a:endParaRPr lang="zh-CN" altLang="en-US" sz="1100" b="1" dirty="0">
                <a:solidFill>
                  <a:schemeClr val="tx1"/>
                </a:solidFill>
                <a:latin typeface="微软雅黑" pitchFamily="34" charset="-122"/>
                <a:ea typeface="微软雅黑" pitchFamily="34" charset="-122"/>
              </a:endParaRPr>
            </a:p>
          </p:txBody>
        </p:sp>
      </p:grpSp>
      <p:grpSp>
        <p:nvGrpSpPr>
          <p:cNvPr id="55" name="组合 54"/>
          <p:cNvGrpSpPr/>
          <p:nvPr/>
        </p:nvGrpSpPr>
        <p:grpSpPr>
          <a:xfrm>
            <a:off x="2727397" y="2082061"/>
            <a:ext cx="4337778" cy="180000"/>
            <a:chOff x="2144264" y="2285523"/>
            <a:chExt cx="4926338" cy="292388"/>
          </a:xfrm>
        </p:grpSpPr>
        <p:sp>
          <p:nvSpPr>
            <p:cNvPr id="56" name="Line 55"/>
            <p:cNvSpPr>
              <a:spLocks noChangeShapeType="1"/>
            </p:cNvSpPr>
            <p:nvPr/>
          </p:nvSpPr>
          <p:spPr bwMode="auto">
            <a:xfrm>
              <a:off x="2144264" y="2426141"/>
              <a:ext cx="4926338" cy="0"/>
            </a:xfrm>
            <a:prstGeom prst="line">
              <a:avLst/>
            </a:prstGeom>
            <a:noFill/>
            <a:ln w="12700">
              <a:solidFill>
                <a:schemeClr val="tx1"/>
              </a:solidFill>
              <a:miter lim="800000"/>
              <a:headEnd type="triangl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defPPr>
                <a:defRPr lang="en-US"/>
              </a:defPPr>
              <a:lvl1pPr algn="ctr" rtl="0" eaLnBrk="0" fontAlgn="base" hangingPunct="0">
                <a:spcBef>
                  <a:spcPct val="0"/>
                </a:spcBef>
                <a:spcAft>
                  <a:spcPct val="0"/>
                </a:spcAft>
                <a:defRPr kern="1200">
                  <a:solidFill>
                    <a:schemeClr val="tx1"/>
                  </a:solidFill>
                  <a:latin typeface="Arial" charset="0"/>
                  <a:ea typeface="+mn-ea"/>
                  <a:cs typeface="+mn-cs"/>
                </a:defRPr>
              </a:lvl1pPr>
              <a:lvl2pPr marL="457200" algn="ctr" rtl="0" eaLnBrk="0" fontAlgn="base" hangingPunct="0">
                <a:spcBef>
                  <a:spcPct val="0"/>
                </a:spcBef>
                <a:spcAft>
                  <a:spcPct val="0"/>
                </a:spcAft>
                <a:defRPr kern="1200">
                  <a:solidFill>
                    <a:schemeClr val="tx1"/>
                  </a:solidFill>
                  <a:latin typeface="Arial" charset="0"/>
                  <a:ea typeface="+mn-ea"/>
                  <a:cs typeface="+mn-cs"/>
                </a:defRPr>
              </a:lvl2pPr>
              <a:lvl3pPr marL="914400" algn="ctr" rtl="0" eaLnBrk="0" fontAlgn="base" hangingPunct="0">
                <a:spcBef>
                  <a:spcPct val="0"/>
                </a:spcBef>
                <a:spcAft>
                  <a:spcPct val="0"/>
                </a:spcAft>
                <a:defRPr kern="1200">
                  <a:solidFill>
                    <a:schemeClr val="tx1"/>
                  </a:solidFill>
                  <a:latin typeface="Arial" charset="0"/>
                  <a:ea typeface="+mn-ea"/>
                  <a:cs typeface="+mn-cs"/>
                </a:defRPr>
              </a:lvl3pPr>
              <a:lvl4pPr marL="1371600" algn="ctr" rtl="0" eaLnBrk="0" fontAlgn="base" hangingPunct="0">
                <a:spcBef>
                  <a:spcPct val="0"/>
                </a:spcBef>
                <a:spcAft>
                  <a:spcPct val="0"/>
                </a:spcAft>
                <a:defRPr kern="1200">
                  <a:solidFill>
                    <a:schemeClr val="tx1"/>
                  </a:solidFill>
                  <a:latin typeface="Arial" charset="0"/>
                  <a:ea typeface="+mn-ea"/>
                  <a:cs typeface="+mn-cs"/>
                </a:defRPr>
              </a:lvl4pPr>
              <a:lvl5pPr marL="1828800" algn="ctr"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endParaRPr lang="zh-CN" altLang="en-US" sz="1100" b="1">
                <a:latin typeface="微软雅黑" pitchFamily="34" charset="-122"/>
                <a:ea typeface="微软雅黑" pitchFamily="34" charset="-122"/>
              </a:endParaRPr>
            </a:p>
          </p:txBody>
        </p:sp>
        <p:sp>
          <p:nvSpPr>
            <p:cNvPr id="57" name="矩形 56"/>
            <p:cNvSpPr/>
            <p:nvPr/>
          </p:nvSpPr>
          <p:spPr>
            <a:xfrm>
              <a:off x="2827283" y="2285523"/>
              <a:ext cx="3626069" cy="292388"/>
            </a:xfrm>
            <a:prstGeom prst="rect">
              <a:avLst/>
            </a:prstGeom>
            <a:solidFill>
              <a:srgbClr val="FFFF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50" b="1" dirty="0">
                  <a:solidFill>
                    <a:schemeClr val="tx1"/>
                  </a:solidFill>
                  <a:latin typeface="微软雅黑" pitchFamily="34" charset="-122"/>
                  <a:ea typeface="微软雅黑" pitchFamily="34" charset="-122"/>
                </a:rPr>
                <a:t>354 Start mail input; end with &lt;CRLF&gt;.&lt;CRLF&gt;</a:t>
              </a:r>
              <a:endParaRPr lang="zh-CN" altLang="en-US" sz="950" b="1" dirty="0">
                <a:solidFill>
                  <a:schemeClr val="tx1"/>
                </a:solidFill>
                <a:latin typeface="微软雅黑" pitchFamily="34" charset="-122"/>
                <a:ea typeface="微软雅黑" pitchFamily="34" charset="-122"/>
              </a:endParaRPr>
            </a:p>
          </p:txBody>
        </p:sp>
      </p:grpSp>
      <p:grpSp>
        <p:nvGrpSpPr>
          <p:cNvPr id="58" name="组合 57"/>
          <p:cNvGrpSpPr/>
          <p:nvPr/>
        </p:nvGrpSpPr>
        <p:grpSpPr>
          <a:xfrm>
            <a:off x="2727397" y="2283708"/>
            <a:ext cx="4337778" cy="180000"/>
            <a:chOff x="2144264" y="2285523"/>
            <a:chExt cx="4926338" cy="292388"/>
          </a:xfrm>
        </p:grpSpPr>
        <p:sp>
          <p:nvSpPr>
            <p:cNvPr id="59" name="Line 55"/>
            <p:cNvSpPr>
              <a:spLocks noChangeShapeType="1"/>
            </p:cNvSpPr>
            <p:nvPr/>
          </p:nvSpPr>
          <p:spPr bwMode="auto">
            <a:xfrm>
              <a:off x="2144264" y="2426141"/>
              <a:ext cx="4926338" cy="0"/>
            </a:xfrm>
            <a:prstGeom prst="line">
              <a:avLst/>
            </a:prstGeom>
            <a:noFill/>
            <a:ln w="12700">
              <a:solidFill>
                <a:schemeClr val="tx1"/>
              </a:solidFill>
              <a:miter lim="800000"/>
              <a:headEnd type="non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defPPr>
                <a:defRPr lang="en-US"/>
              </a:defPPr>
              <a:lvl1pPr algn="ctr" rtl="0" eaLnBrk="0" fontAlgn="base" hangingPunct="0">
                <a:spcBef>
                  <a:spcPct val="0"/>
                </a:spcBef>
                <a:spcAft>
                  <a:spcPct val="0"/>
                </a:spcAft>
                <a:defRPr kern="1200">
                  <a:solidFill>
                    <a:schemeClr val="tx1"/>
                  </a:solidFill>
                  <a:latin typeface="Arial" charset="0"/>
                  <a:ea typeface="+mn-ea"/>
                  <a:cs typeface="+mn-cs"/>
                </a:defRPr>
              </a:lvl1pPr>
              <a:lvl2pPr marL="457200" algn="ctr" rtl="0" eaLnBrk="0" fontAlgn="base" hangingPunct="0">
                <a:spcBef>
                  <a:spcPct val="0"/>
                </a:spcBef>
                <a:spcAft>
                  <a:spcPct val="0"/>
                </a:spcAft>
                <a:defRPr kern="1200">
                  <a:solidFill>
                    <a:schemeClr val="tx1"/>
                  </a:solidFill>
                  <a:latin typeface="Arial" charset="0"/>
                  <a:ea typeface="+mn-ea"/>
                  <a:cs typeface="+mn-cs"/>
                </a:defRPr>
              </a:lvl2pPr>
              <a:lvl3pPr marL="914400" algn="ctr" rtl="0" eaLnBrk="0" fontAlgn="base" hangingPunct="0">
                <a:spcBef>
                  <a:spcPct val="0"/>
                </a:spcBef>
                <a:spcAft>
                  <a:spcPct val="0"/>
                </a:spcAft>
                <a:defRPr kern="1200">
                  <a:solidFill>
                    <a:schemeClr val="tx1"/>
                  </a:solidFill>
                  <a:latin typeface="Arial" charset="0"/>
                  <a:ea typeface="+mn-ea"/>
                  <a:cs typeface="+mn-cs"/>
                </a:defRPr>
              </a:lvl3pPr>
              <a:lvl4pPr marL="1371600" algn="ctr" rtl="0" eaLnBrk="0" fontAlgn="base" hangingPunct="0">
                <a:spcBef>
                  <a:spcPct val="0"/>
                </a:spcBef>
                <a:spcAft>
                  <a:spcPct val="0"/>
                </a:spcAft>
                <a:defRPr kern="1200">
                  <a:solidFill>
                    <a:schemeClr val="tx1"/>
                  </a:solidFill>
                  <a:latin typeface="Arial" charset="0"/>
                  <a:ea typeface="+mn-ea"/>
                  <a:cs typeface="+mn-cs"/>
                </a:defRPr>
              </a:lvl4pPr>
              <a:lvl5pPr marL="1828800" algn="ctr"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endParaRPr lang="zh-CN" altLang="en-US" sz="1100" b="1">
                <a:latin typeface="微软雅黑" pitchFamily="34" charset="-122"/>
                <a:ea typeface="微软雅黑" pitchFamily="34" charset="-122"/>
              </a:endParaRPr>
            </a:p>
          </p:txBody>
        </p:sp>
        <p:sp>
          <p:nvSpPr>
            <p:cNvPr id="60" name="矩形 59"/>
            <p:cNvSpPr/>
            <p:nvPr/>
          </p:nvSpPr>
          <p:spPr>
            <a:xfrm>
              <a:off x="2827283" y="2285523"/>
              <a:ext cx="3626069" cy="292388"/>
            </a:xfrm>
            <a:prstGeom prst="rect">
              <a:avLst/>
            </a:prstGeom>
            <a:solidFill>
              <a:srgbClr val="00FFCC"/>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b="1" dirty="0">
                  <a:solidFill>
                    <a:schemeClr val="tx1"/>
                  </a:solidFill>
                  <a:latin typeface="微软雅黑" pitchFamily="34" charset="-122"/>
                  <a:ea typeface="微软雅黑" pitchFamily="34" charset="-122"/>
                </a:rPr>
                <a:t>From: ome@abc.edu</a:t>
              </a:r>
              <a:endParaRPr lang="zh-CN" altLang="en-US" sz="1100" b="1" dirty="0">
                <a:solidFill>
                  <a:schemeClr val="tx1"/>
                </a:solidFill>
                <a:latin typeface="微软雅黑" pitchFamily="34" charset="-122"/>
                <a:ea typeface="微软雅黑" pitchFamily="34" charset="-122"/>
              </a:endParaRPr>
            </a:p>
          </p:txBody>
        </p:sp>
      </p:grpSp>
      <p:grpSp>
        <p:nvGrpSpPr>
          <p:cNvPr id="61" name="组合 60"/>
          <p:cNvGrpSpPr/>
          <p:nvPr/>
        </p:nvGrpSpPr>
        <p:grpSpPr>
          <a:xfrm>
            <a:off x="2727397" y="2490176"/>
            <a:ext cx="4337778" cy="180000"/>
            <a:chOff x="2144264" y="2285523"/>
            <a:chExt cx="4926338" cy="292388"/>
          </a:xfrm>
        </p:grpSpPr>
        <p:sp>
          <p:nvSpPr>
            <p:cNvPr id="62" name="Line 55"/>
            <p:cNvSpPr>
              <a:spLocks noChangeShapeType="1"/>
            </p:cNvSpPr>
            <p:nvPr/>
          </p:nvSpPr>
          <p:spPr bwMode="auto">
            <a:xfrm>
              <a:off x="2144264" y="2426141"/>
              <a:ext cx="4926338" cy="0"/>
            </a:xfrm>
            <a:prstGeom prst="line">
              <a:avLst/>
            </a:prstGeom>
            <a:noFill/>
            <a:ln w="12700">
              <a:solidFill>
                <a:schemeClr val="tx1"/>
              </a:solidFill>
              <a:miter lim="800000"/>
              <a:headEnd type="non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defPPr>
                <a:defRPr lang="en-US"/>
              </a:defPPr>
              <a:lvl1pPr algn="ctr" rtl="0" eaLnBrk="0" fontAlgn="base" hangingPunct="0">
                <a:spcBef>
                  <a:spcPct val="0"/>
                </a:spcBef>
                <a:spcAft>
                  <a:spcPct val="0"/>
                </a:spcAft>
                <a:defRPr kern="1200">
                  <a:solidFill>
                    <a:schemeClr val="tx1"/>
                  </a:solidFill>
                  <a:latin typeface="Arial" charset="0"/>
                  <a:ea typeface="+mn-ea"/>
                  <a:cs typeface="+mn-cs"/>
                </a:defRPr>
              </a:lvl1pPr>
              <a:lvl2pPr marL="457200" algn="ctr" rtl="0" eaLnBrk="0" fontAlgn="base" hangingPunct="0">
                <a:spcBef>
                  <a:spcPct val="0"/>
                </a:spcBef>
                <a:spcAft>
                  <a:spcPct val="0"/>
                </a:spcAft>
                <a:defRPr kern="1200">
                  <a:solidFill>
                    <a:schemeClr val="tx1"/>
                  </a:solidFill>
                  <a:latin typeface="Arial" charset="0"/>
                  <a:ea typeface="+mn-ea"/>
                  <a:cs typeface="+mn-cs"/>
                </a:defRPr>
              </a:lvl2pPr>
              <a:lvl3pPr marL="914400" algn="ctr" rtl="0" eaLnBrk="0" fontAlgn="base" hangingPunct="0">
                <a:spcBef>
                  <a:spcPct val="0"/>
                </a:spcBef>
                <a:spcAft>
                  <a:spcPct val="0"/>
                </a:spcAft>
                <a:defRPr kern="1200">
                  <a:solidFill>
                    <a:schemeClr val="tx1"/>
                  </a:solidFill>
                  <a:latin typeface="Arial" charset="0"/>
                  <a:ea typeface="+mn-ea"/>
                  <a:cs typeface="+mn-cs"/>
                </a:defRPr>
              </a:lvl3pPr>
              <a:lvl4pPr marL="1371600" algn="ctr" rtl="0" eaLnBrk="0" fontAlgn="base" hangingPunct="0">
                <a:spcBef>
                  <a:spcPct val="0"/>
                </a:spcBef>
                <a:spcAft>
                  <a:spcPct val="0"/>
                </a:spcAft>
                <a:defRPr kern="1200">
                  <a:solidFill>
                    <a:schemeClr val="tx1"/>
                  </a:solidFill>
                  <a:latin typeface="Arial" charset="0"/>
                  <a:ea typeface="+mn-ea"/>
                  <a:cs typeface="+mn-cs"/>
                </a:defRPr>
              </a:lvl4pPr>
              <a:lvl5pPr marL="1828800" algn="ctr"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endParaRPr lang="zh-CN" altLang="en-US" sz="1100" b="1">
                <a:latin typeface="微软雅黑" pitchFamily="34" charset="-122"/>
                <a:ea typeface="微软雅黑" pitchFamily="34" charset="-122"/>
              </a:endParaRPr>
            </a:p>
          </p:txBody>
        </p:sp>
        <p:sp>
          <p:nvSpPr>
            <p:cNvPr id="63" name="矩形 62"/>
            <p:cNvSpPr/>
            <p:nvPr/>
          </p:nvSpPr>
          <p:spPr>
            <a:xfrm>
              <a:off x="2827283" y="2285523"/>
              <a:ext cx="3626069" cy="292388"/>
            </a:xfrm>
            <a:prstGeom prst="rect">
              <a:avLst/>
            </a:prstGeom>
            <a:solidFill>
              <a:srgbClr val="00FFCC"/>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b="1" dirty="0">
                  <a:solidFill>
                    <a:schemeClr val="tx1"/>
                  </a:solidFill>
                  <a:latin typeface="微软雅黑" pitchFamily="34" charset="-122"/>
                  <a:ea typeface="微软雅黑" pitchFamily="34" charset="-122"/>
                </a:rPr>
                <a:t>To: TigerWang@xyz.com</a:t>
              </a:r>
              <a:endParaRPr lang="zh-CN" altLang="en-US" sz="1100" b="1" dirty="0">
                <a:solidFill>
                  <a:schemeClr val="tx1"/>
                </a:solidFill>
                <a:latin typeface="微软雅黑" pitchFamily="34" charset="-122"/>
                <a:ea typeface="微软雅黑" pitchFamily="34" charset="-122"/>
              </a:endParaRPr>
            </a:p>
          </p:txBody>
        </p:sp>
      </p:grpSp>
      <p:grpSp>
        <p:nvGrpSpPr>
          <p:cNvPr id="64" name="组合 63"/>
          <p:cNvGrpSpPr/>
          <p:nvPr/>
        </p:nvGrpSpPr>
        <p:grpSpPr>
          <a:xfrm>
            <a:off x="2727397" y="2677481"/>
            <a:ext cx="4337778" cy="180000"/>
            <a:chOff x="2144264" y="2285523"/>
            <a:chExt cx="4926338" cy="292388"/>
          </a:xfrm>
        </p:grpSpPr>
        <p:sp>
          <p:nvSpPr>
            <p:cNvPr id="65" name="Line 55"/>
            <p:cNvSpPr>
              <a:spLocks noChangeShapeType="1"/>
            </p:cNvSpPr>
            <p:nvPr/>
          </p:nvSpPr>
          <p:spPr bwMode="auto">
            <a:xfrm>
              <a:off x="2144264" y="2426141"/>
              <a:ext cx="4926338" cy="0"/>
            </a:xfrm>
            <a:prstGeom prst="line">
              <a:avLst/>
            </a:prstGeom>
            <a:noFill/>
            <a:ln w="12700">
              <a:solidFill>
                <a:schemeClr val="tx1"/>
              </a:solidFill>
              <a:miter lim="800000"/>
              <a:headEnd type="non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defPPr>
                <a:defRPr lang="en-US"/>
              </a:defPPr>
              <a:lvl1pPr algn="ctr" rtl="0" eaLnBrk="0" fontAlgn="base" hangingPunct="0">
                <a:spcBef>
                  <a:spcPct val="0"/>
                </a:spcBef>
                <a:spcAft>
                  <a:spcPct val="0"/>
                </a:spcAft>
                <a:defRPr kern="1200">
                  <a:solidFill>
                    <a:schemeClr val="tx1"/>
                  </a:solidFill>
                  <a:latin typeface="Arial" charset="0"/>
                  <a:ea typeface="+mn-ea"/>
                  <a:cs typeface="+mn-cs"/>
                </a:defRPr>
              </a:lvl1pPr>
              <a:lvl2pPr marL="457200" algn="ctr" rtl="0" eaLnBrk="0" fontAlgn="base" hangingPunct="0">
                <a:spcBef>
                  <a:spcPct val="0"/>
                </a:spcBef>
                <a:spcAft>
                  <a:spcPct val="0"/>
                </a:spcAft>
                <a:defRPr kern="1200">
                  <a:solidFill>
                    <a:schemeClr val="tx1"/>
                  </a:solidFill>
                  <a:latin typeface="Arial" charset="0"/>
                  <a:ea typeface="+mn-ea"/>
                  <a:cs typeface="+mn-cs"/>
                </a:defRPr>
              </a:lvl2pPr>
              <a:lvl3pPr marL="914400" algn="ctr" rtl="0" eaLnBrk="0" fontAlgn="base" hangingPunct="0">
                <a:spcBef>
                  <a:spcPct val="0"/>
                </a:spcBef>
                <a:spcAft>
                  <a:spcPct val="0"/>
                </a:spcAft>
                <a:defRPr kern="1200">
                  <a:solidFill>
                    <a:schemeClr val="tx1"/>
                  </a:solidFill>
                  <a:latin typeface="Arial" charset="0"/>
                  <a:ea typeface="+mn-ea"/>
                  <a:cs typeface="+mn-cs"/>
                </a:defRPr>
              </a:lvl3pPr>
              <a:lvl4pPr marL="1371600" algn="ctr" rtl="0" eaLnBrk="0" fontAlgn="base" hangingPunct="0">
                <a:spcBef>
                  <a:spcPct val="0"/>
                </a:spcBef>
                <a:spcAft>
                  <a:spcPct val="0"/>
                </a:spcAft>
                <a:defRPr kern="1200">
                  <a:solidFill>
                    <a:schemeClr val="tx1"/>
                  </a:solidFill>
                  <a:latin typeface="Arial" charset="0"/>
                  <a:ea typeface="+mn-ea"/>
                  <a:cs typeface="+mn-cs"/>
                </a:defRPr>
              </a:lvl4pPr>
              <a:lvl5pPr marL="1828800" algn="ctr"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endParaRPr lang="zh-CN" altLang="en-US" sz="1100" b="1">
                <a:latin typeface="微软雅黑" pitchFamily="34" charset="-122"/>
                <a:ea typeface="微软雅黑" pitchFamily="34" charset="-122"/>
              </a:endParaRPr>
            </a:p>
          </p:txBody>
        </p:sp>
        <p:sp>
          <p:nvSpPr>
            <p:cNvPr id="66" name="矩形 65"/>
            <p:cNvSpPr/>
            <p:nvPr/>
          </p:nvSpPr>
          <p:spPr>
            <a:xfrm>
              <a:off x="2827283" y="2285523"/>
              <a:ext cx="3626069" cy="292388"/>
            </a:xfrm>
            <a:prstGeom prst="rect">
              <a:avLst/>
            </a:prstGeom>
            <a:solidFill>
              <a:srgbClr val="00FFCC"/>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b="1" dirty="0">
                  <a:solidFill>
                    <a:schemeClr val="tx1"/>
                  </a:solidFill>
                  <a:latin typeface="微软雅黑" pitchFamily="34" charset="-122"/>
                  <a:ea typeface="微软雅黑" pitchFamily="34" charset="-122"/>
                </a:rPr>
                <a:t>Date: 2018-08-18</a:t>
              </a:r>
              <a:endParaRPr lang="zh-CN" altLang="en-US" sz="1100" b="1" dirty="0">
                <a:solidFill>
                  <a:schemeClr val="tx1"/>
                </a:solidFill>
                <a:latin typeface="微软雅黑" pitchFamily="34" charset="-122"/>
                <a:ea typeface="微软雅黑" pitchFamily="34" charset="-122"/>
              </a:endParaRPr>
            </a:p>
          </p:txBody>
        </p:sp>
      </p:grpSp>
      <p:grpSp>
        <p:nvGrpSpPr>
          <p:cNvPr id="67" name="组合 66"/>
          <p:cNvGrpSpPr/>
          <p:nvPr/>
        </p:nvGrpSpPr>
        <p:grpSpPr>
          <a:xfrm>
            <a:off x="2727397" y="2883949"/>
            <a:ext cx="4337778" cy="180000"/>
            <a:chOff x="2144264" y="2285523"/>
            <a:chExt cx="4926338" cy="292388"/>
          </a:xfrm>
        </p:grpSpPr>
        <p:sp>
          <p:nvSpPr>
            <p:cNvPr id="68" name="Line 55"/>
            <p:cNvSpPr>
              <a:spLocks noChangeShapeType="1"/>
            </p:cNvSpPr>
            <p:nvPr/>
          </p:nvSpPr>
          <p:spPr bwMode="auto">
            <a:xfrm>
              <a:off x="2144264" y="2426141"/>
              <a:ext cx="4926338" cy="0"/>
            </a:xfrm>
            <a:prstGeom prst="line">
              <a:avLst/>
            </a:prstGeom>
            <a:noFill/>
            <a:ln w="12700">
              <a:solidFill>
                <a:schemeClr val="tx1"/>
              </a:solidFill>
              <a:miter lim="800000"/>
              <a:headEnd type="non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defPPr>
                <a:defRPr lang="en-US"/>
              </a:defPPr>
              <a:lvl1pPr algn="ctr" rtl="0" eaLnBrk="0" fontAlgn="base" hangingPunct="0">
                <a:spcBef>
                  <a:spcPct val="0"/>
                </a:spcBef>
                <a:spcAft>
                  <a:spcPct val="0"/>
                </a:spcAft>
                <a:defRPr kern="1200">
                  <a:solidFill>
                    <a:schemeClr val="tx1"/>
                  </a:solidFill>
                  <a:latin typeface="Arial" charset="0"/>
                  <a:ea typeface="+mn-ea"/>
                  <a:cs typeface="+mn-cs"/>
                </a:defRPr>
              </a:lvl1pPr>
              <a:lvl2pPr marL="457200" algn="ctr" rtl="0" eaLnBrk="0" fontAlgn="base" hangingPunct="0">
                <a:spcBef>
                  <a:spcPct val="0"/>
                </a:spcBef>
                <a:spcAft>
                  <a:spcPct val="0"/>
                </a:spcAft>
                <a:defRPr kern="1200">
                  <a:solidFill>
                    <a:schemeClr val="tx1"/>
                  </a:solidFill>
                  <a:latin typeface="Arial" charset="0"/>
                  <a:ea typeface="+mn-ea"/>
                  <a:cs typeface="+mn-cs"/>
                </a:defRPr>
              </a:lvl2pPr>
              <a:lvl3pPr marL="914400" algn="ctr" rtl="0" eaLnBrk="0" fontAlgn="base" hangingPunct="0">
                <a:spcBef>
                  <a:spcPct val="0"/>
                </a:spcBef>
                <a:spcAft>
                  <a:spcPct val="0"/>
                </a:spcAft>
                <a:defRPr kern="1200">
                  <a:solidFill>
                    <a:schemeClr val="tx1"/>
                  </a:solidFill>
                  <a:latin typeface="Arial" charset="0"/>
                  <a:ea typeface="+mn-ea"/>
                  <a:cs typeface="+mn-cs"/>
                </a:defRPr>
              </a:lvl3pPr>
              <a:lvl4pPr marL="1371600" algn="ctr" rtl="0" eaLnBrk="0" fontAlgn="base" hangingPunct="0">
                <a:spcBef>
                  <a:spcPct val="0"/>
                </a:spcBef>
                <a:spcAft>
                  <a:spcPct val="0"/>
                </a:spcAft>
                <a:defRPr kern="1200">
                  <a:solidFill>
                    <a:schemeClr val="tx1"/>
                  </a:solidFill>
                  <a:latin typeface="Arial" charset="0"/>
                  <a:ea typeface="+mn-ea"/>
                  <a:cs typeface="+mn-cs"/>
                </a:defRPr>
              </a:lvl4pPr>
              <a:lvl5pPr marL="1828800" algn="ctr"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endParaRPr lang="zh-CN" altLang="en-US" sz="1100" b="1">
                <a:latin typeface="微软雅黑" pitchFamily="34" charset="-122"/>
                <a:ea typeface="微软雅黑" pitchFamily="34" charset="-122"/>
              </a:endParaRPr>
            </a:p>
          </p:txBody>
        </p:sp>
        <p:sp>
          <p:nvSpPr>
            <p:cNvPr id="69" name="矩形 68"/>
            <p:cNvSpPr/>
            <p:nvPr/>
          </p:nvSpPr>
          <p:spPr>
            <a:xfrm>
              <a:off x="2827283" y="2285523"/>
              <a:ext cx="3626069" cy="292388"/>
            </a:xfrm>
            <a:prstGeom prst="rect">
              <a:avLst/>
            </a:prstGeom>
            <a:solidFill>
              <a:srgbClr val="00FFCC"/>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b="1" dirty="0">
                  <a:solidFill>
                    <a:schemeClr val="tx1"/>
                  </a:solidFill>
                  <a:latin typeface="微软雅黑" pitchFamily="34" charset="-122"/>
                  <a:ea typeface="微软雅黑" pitchFamily="34" charset="-122"/>
                </a:rPr>
                <a:t>Subject: Greetings</a:t>
              </a:r>
              <a:endParaRPr lang="zh-CN" altLang="en-US" sz="1100" b="1" dirty="0">
                <a:solidFill>
                  <a:schemeClr val="tx1"/>
                </a:solidFill>
                <a:latin typeface="微软雅黑" pitchFamily="34" charset="-122"/>
                <a:ea typeface="微软雅黑" pitchFamily="34" charset="-122"/>
              </a:endParaRPr>
            </a:p>
          </p:txBody>
        </p:sp>
      </p:grpSp>
      <p:grpSp>
        <p:nvGrpSpPr>
          <p:cNvPr id="70" name="组合 69"/>
          <p:cNvGrpSpPr/>
          <p:nvPr/>
        </p:nvGrpSpPr>
        <p:grpSpPr>
          <a:xfrm>
            <a:off x="2727397" y="3090488"/>
            <a:ext cx="4337778" cy="180000"/>
            <a:chOff x="2144264" y="2285523"/>
            <a:chExt cx="4926338" cy="292388"/>
          </a:xfrm>
        </p:grpSpPr>
        <p:sp>
          <p:nvSpPr>
            <p:cNvPr id="71" name="Line 55"/>
            <p:cNvSpPr>
              <a:spLocks noChangeShapeType="1"/>
            </p:cNvSpPr>
            <p:nvPr/>
          </p:nvSpPr>
          <p:spPr bwMode="auto">
            <a:xfrm>
              <a:off x="2144264" y="2426141"/>
              <a:ext cx="4926338" cy="0"/>
            </a:xfrm>
            <a:prstGeom prst="line">
              <a:avLst/>
            </a:prstGeom>
            <a:noFill/>
            <a:ln w="12700">
              <a:solidFill>
                <a:schemeClr val="tx1"/>
              </a:solidFill>
              <a:miter lim="800000"/>
              <a:headEnd type="non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defPPr>
                <a:defRPr lang="en-US"/>
              </a:defPPr>
              <a:lvl1pPr algn="ctr" rtl="0" eaLnBrk="0" fontAlgn="base" hangingPunct="0">
                <a:spcBef>
                  <a:spcPct val="0"/>
                </a:spcBef>
                <a:spcAft>
                  <a:spcPct val="0"/>
                </a:spcAft>
                <a:defRPr kern="1200">
                  <a:solidFill>
                    <a:schemeClr val="tx1"/>
                  </a:solidFill>
                  <a:latin typeface="Arial" charset="0"/>
                  <a:ea typeface="+mn-ea"/>
                  <a:cs typeface="+mn-cs"/>
                </a:defRPr>
              </a:lvl1pPr>
              <a:lvl2pPr marL="457200" algn="ctr" rtl="0" eaLnBrk="0" fontAlgn="base" hangingPunct="0">
                <a:spcBef>
                  <a:spcPct val="0"/>
                </a:spcBef>
                <a:spcAft>
                  <a:spcPct val="0"/>
                </a:spcAft>
                <a:defRPr kern="1200">
                  <a:solidFill>
                    <a:schemeClr val="tx1"/>
                  </a:solidFill>
                  <a:latin typeface="Arial" charset="0"/>
                  <a:ea typeface="+mn-ea"/>
                  <a:cs typeface="+mn-cs"/>
                </a:defRPr>
              </a:lvl2pPr>
              <a:lvl3pPr marL="914400" algn="ctr" rtl="0" eaLnBrk="0" fontAlgn="base" hangingPunct="0">
                <a:spcBef>
                  <a:spcPct val="0"/>
                </a:spcBef>
                <a:spcAft>
                  <a:spcPct val="0"/>
                </a:spcAft>
                <a:defRPr kern="1200">
                  <a:solidFill>
                    <a:schemeClr val="tx1"/>
                  </a:solidFill>
                  <a:latin typeface="Arial" charset="0"/>
                  <a:ea typeface="+mn-ea"/>
                  <a:cs typeface="+mn-cs"/>
                </a:defRPr>
              </a:lvl3pPr>
              <a:lvl4pPr marL="1371600" algn="ctr" rtl="0" eaLnBrk="0" fontAlgn="base" hangingPunct="0">
                <a:spcBef>
                  <a:spcPct val="0"/>
                </a:spcBef>
                <a:spcAft>
                  <a:spcPct val="0"/>
                </a:spcAft>
                <a:defRPr kern="1200">
                  <a:solidFill>
                    <a:schemeClr val="tx1"/>
                  </a:solidFill>
                  <a:latin typeface="Arial" charset="0"/>
                  <a:ea typeface="+mn-ea"/>
                  <a:cs typeface="+mn-cs"/>
                </a:defRPr>
              </a:lvl4pPr>
              <a:lvl5pPr marL="1828800" algn="ctr"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endParaRPr lang="zh-CN" altLang="en-US" sz="1100" b="1">
                <a:latin typeface="微软雅黑" pitchFamily="34" charset="-122"/>
                <a:ea typeface="微软雅黑" pitchFamily="34" charset="-122"/>
              </a:endParaRPr>
            </a:p>
          </p:txBody>
        </p:sp>
        <p:sp>
          <p:nvSpPr>
            <p:cNvPr id="72" name="矩形 71"/>
            <p:cNvSpPr/>
            <p:nvPr/>
          </p:nvSpPr>
          <p:spPr>
            <a:xfrm>
              <a:off x="2827283" y="2285523"/>
              <a:ext cx="3626069" cy="292388"/>
            </a:xfrm>
            <a:prstGeom prst="rect">
              <a:avLst/>
            </a:prstGeom>
            <a:solidFill>
              <a:srgbClr val="0066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b="1" dirty="0">
                <a:solidFill>
                  <a:schemeClr val="tx1"/>
                </a:solidFill>
                <a:latin typeface="微软雅黑" pitchFamily="34" charset="-122"/>
                <a:ea typeface="微软雅黑" pitchFamily="34" charset="-122"/>
              </a:endParaRPr>
            </a:p>
          </p:txBody>
        </p:sp>
      </p:grpSp>
      <p:grpSp>
        <p:nvGrpSpPr>
          <p:cNvPr id="73" name="组合 72"/>
          <p:cNvGrpSpPr/>
          <p:nvPr/>
        </p:nvGrpSpPr>
        <p:grpSpPr>
          <a:xfrm>
            <a:off x="2727397" y="3291508"/>
            <a:ext cx="4337778" cy="180000"/>
            <a:chOff x="2144264" y="2285523"/>
            <a:chExt cx="4926338" cy="292388"/>
          </a:xfrm>
        </p:grpSpPr>
        <p:sp>
          <p:nvSpPr>
            <p:cNvPr id="74" name="Line 55"/>
            <p:cNvSpPr>
              <a:spLocks noChangeShapeType="1"/>
            </p:cNvSpPr>
            <p:nvPr/>
          </p:nvSpPr>
          <p:spPr bwMode="auto">
            <a:xfrm>
              <a:off x="2144264" y="2426141"/>
              <a:ext cx="4926338" cy="0"/>
            </a:xfrm>
            <a:prstGeom prst="line">
              <a:avLst/>
            </a:prstGeom>
            <a:noFill/>
            <a:ln w="12700">
              <a:solidFill>
                <a:schemeClr val="tx1"/>
              </a:solidFill>
              <a:miter lim="800000"/>
              <a:headEnd type="non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defPPr>
                <a:defRPr lang="en-US"/>
              </a:defPPr>
              <a:lvl1pPr algn="ctr" rtl="0" eaLnBrk="0" fontAlgn="base" hangingPunct="0">
                <a:spcBef>
                  <a:spcPct val="0"/>
                </a:spcBef>
                <a:spcAft>
                  <a:spcPct val="0"/>
                </a:spcAft>
                <a:defRPr kern="1200">
                  <a:solidFill>
                    <a:schemeClr val="tx1"/>
                  </a:solidFill>
                  <a:latin typeface="Arial" charset="0"/>
                  <a:ea typeface="+mn-ea"/>
                  <a:cs typeface="+mn-cs"/>
                </a:defRPr>
              </a:lvl1pPr>
              <a:lvl2pPr marL="457200" algn="ctr" rtl="0" eaLnBrk="0" fontAlgn="base" hangingPunct="0">
                <a:spcBef>
                  <a:spcPct val="0"/>
                </a:spcBef>
                <a:spcAft>
                  <a:spcPct val="0"/>
                </a:spcAft>
                <a:defRPr kern="1200">
                  <a:solidFill>
                    <a:schemeClr val="tx1"/>
                  </a:solidFill>
                  <a:latin typeface="Arial" charset="0"/>
                  <a:ea typeface="+mn-ea"/>
                  <a:cs typeface="+mn-cs"/>
                </a:defRPr>
              </a:lvl2pPr>
              <a:lvl3pPr marL="914400" algn="ctr" rtl="0" eaLnBrk="0" fontAlgn="base" hangingPunct="0">
                <a:spcBef>
                  <a:spcPct val="0"/>
                </a:spcBef>
                <a:spcAft>
                  <a:spcPct val="0"/>
                </a:spcAft>
                <a:defRPr kern="1200">
                  <a:solidFill>
                    <a:schemeClr val="tx1"/>
                  </a:solidFill>
                  <a:latin typeface="Arial" charset="0"/>
                  <a:ea typeface="+mn-ea"/>
                  <a:cs typeface="+mn-cs"/>
                </a:defRPr>
              </a:lvl3pPr>
              <a:lvl4pPr marL="1371600" algn="ctr" rtl="0" eaLnBrk="0" fontAlgn="base" hangingPunct="0">
                <a:spcBef>
                  <a:spcPct val="0"/>
                </a:spcBef>
                <a:spcAft>
                  <a:spcPct val="0"/>
                </a:spcAft>
                <a:defRPr kern="1200">
                  <a:solidFill>
                    <a:schemeClr val="tx1"/>
                  </a:solidFill>
                  <a:latin typeface="Arial" charset="0"/>
                  <a:ea typeface="+mn-ea"/>
                  <a:cs typeface="+mn-cs"/>
                </a:defRPr>
              </a:lvl4pPr>
              <a:lvl5pPr marL="1828800" algn="ctr"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endParaRPr lang="zh-CN" altLang="en-US" sz="1100" b="1">
                <a:latin typeface="微软雅黑" pitchFamily="34" charset="-122"/>
                <a:ea typeface="微软雅黑" pitchFamily="34" charset="-122"/>
              </a:endParaRPr>
            </a:p>
          </p:txBody>
        </p:sp>
        <p:sp>
          <p:nvSpPr>
            <p:cNvPr id="75" name="矩形 74"/>
            <p:cNvSpPr/>
            <p:nvPr/>
          </p:nvSpPr>
          <p:spPr>
            <a:xfrm>
              <a:off x="2827283" y="2285523"/>
              <a:ext cx="3626069" cy="292388"/>
            </a:xfrm>
            <a:prstGeom prst="rect">
              <a:avLst/>
            </a:prstGeom>
            <a:solidFill>
              <a:srgbClr val="00FFCC"/>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b="1" dirty="0">
                  <a:solidFill>
                    <a:schemeClr val="tx1"/>
                  </a:solidFill>
                  <a:latin typeface="微软雅黑" pitchFamily="34" charset="-122"/>
                  <a:ea typeface="微软雅黑" pitchFamily="34" charset="-122"/>
                </a:rPr>
                <a:t>Dear Mr. Wang, </a:t>
              </a:r>
              <a:endParaRPr lang="zh-CN" altLang="en-US" sz="1100" b="1" dirty="0">
                <a:solidFill>
                  <a:schemeClr val="tx1"/>
                </a:solidFill>
                <a:latin typeface="微软雅黑" pitchFamily="34" charset="-122"/>
                <a:ea typeface="微软雅黑" pitchFamily="34" charset="-122"/>
              </a:endParaRPr>
            </a:p>
          </p:txBody>
        </p:sp>
      </p:grpSp>
      <p:grpSp>
        <p:nvGrpSpPr>
          <p:cNvPr id="76" name="组合 75"/>
          <p:cNvGrpSpPr/>
          <p:nvPr/>
        </p:nvGrpSpPr>
        <p:grpSpPr>
          <a:xfrm>
            <a:off x="2727397" y="3497976"/>
            <a:ext cx="4337778" cy="180000"/>
            <a:chOff x="2144264" y="2285523"/>
            <a:chExt cx="4926338" cy="292388"/>
          </a:xfrm>
        </p:grpSpPr>
        <p:sp>
          <p:nvSpPr>
            <p:cNvPr id="77" name="Line 55"/>
            <p:cNvSpPr>
              <a:spLocks noChangeShapeType="1"/>
            </p:cNvSpPr>
            <p:nvPr/>
          </p:nvSpPr>
          <p:spPr bwMode="auto">
            <a:xfrm>
              <a:off x="2144264" y="2426141"/>
              <a:ext cx="4926338" cy="0"/>
            </a:xfrm>
            <a:prstGeom prst="line">
              <a:avLst/>
            </a:prstGeom>
            <a:noFill/>
            <a:ln w="12700">
              <a:solidFill>
                <a:schemeClr val="tx1"/>
              </a:solidFill>
              <a:miter lim="800000"/>
              <a:headEnd type="non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defPPr>
                <a:defRPr lang="en-US"/>
              </a:defPPr>
              <a:lvl1pPr algn="ctr" rtl="0" eaLnBrk="0" fontAlgn="base" hangingPunct="0">
                <a:spcBef>
                  <a:spcPct val="0"/>
                </a:spcBef>
                <a:spcAft>
                  <a:spcPct val="0"/>
                </a:spcAft>
                <a:defRPr kern="1200">
                  <a:solidFill>
                    <a:schemeClr val="tx1"/>
                  </a:solidFill>
                  <a:latin typeface="Arial" charset="0"/>
                  <a:ea typeface="+mn-ea"/>
                  <a:cs typeface="+mn-cs"/>
                </a:defRPr>
              </a:lvl1pPr>
              <a:lvl2pPr marL="457200" algn="ctr" rtl="0" eaLnBrk="0" fontAlgn="base" hangingPunct="0">
                <a:spcBef>
                  <a:spcPct val="0"/>
                </a:spcBef>
                <a:spcAft>
                  <a:spcPct val="0"/>
                </a:spcAft>
                <a:defRPr kern="1200">
                  <a:solidFill>
                    <a:schemeClr val="tx1"/>
                  </a:solidFill>
                  <a:latin typeface="Arial" charset="0"/>
                  <a:ea typeface="+mn-ea"/>
                  <a:cs typeface="+mn-cs"/>
                </a:defRPr>
              </a:lvl2pPr>
              <a:lvl3pPr marL="914400" algn="ctr" rtl="0" eaLnBrk="0" fontAlgn="base" hangingPunct="0">
                <a:spcBef>
                  <a:spcPct val="0"/>
                </a:spcBef>
                <a:spcAft>
                  <a:spcPct val="0"/>
                </a:spcAft>
                <a:defRPr kern="1200">
                  <a:solidFill>
                    <a:schemeClr val="tx1"/>
                  </a:solidFill>
                  <a:latin typeface="Arial" charset="0"/>
                  <a:ea typeface="+mn-ea"/>
                  <a:cs typeface="+mn-cs"/>
                </a:defRPr>
              </a:lvl3pPr>
              <a:lvl4pPr marL="1371600" algn="ctr" rtl="0" eaLnBrk="0" fontAlgn="base" hangingPunct="0">
                <a:spcBef>
                  <a:spcPct val="0"/>
                </a:spcBef>
                <a:spcAft>
                  <a:spcPct val="0"/>
                </a:spcAft>
                <a:defRPr kern="1200">
                  <a:solidFill>
                    <a:schemeClr val="tx1"/>
                  </a:solidFill>
                  <a:latin typeface="Arial" charset="0"/>
                  <a:ea typeface="+mn-ea"/>
                  <a:cs typeface="+mn-cs"/>
                </a:defRPr>
              </a:lvl4pPr>
              <a:lvl5pPr marL="1828800" algn="ctr"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endParaRPr lang="zh-CN" altLang="en-US" sz="1100" b="1">
                <a:latin typeface="微软雅黑" pitchFamily="34" charset="-122"/>
                <a:ea typeface="微软雅黑" pitchFamily="34" charset="-122"/>
              </a:endParaRPr>
            </a:p>
          </p:txBody>
        </p:sp>
        <p:sp>
          <p:nvSpPr>
            <p:cNvPr id="78" name="矩形 77"/>
            <p:cNvSpPr/>
            <p:nvPr/>
          </p:nvSpPr>
          <p:spPr>
            <a:xfrm>
              <a:off x="2827283" y="2285523"/>
              <a:ext cx="3626069" cy="292388"/>
            </a:xfrm>
            <a:prstGeom prst="rect">
              <a:avLst/>
            </a:prstGeom>
            <a:solidFill>
              <a:srgbClr val="00FFCC"/>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b="1" dirty="0">
                  <a:solidFill>
                    <a:schemeClr val="tx1"/>
                  </a:solidFill>
                  <a:latin typeface="微软雅黑" pitchFamily="34" charset="-122"/>
                  <a:ea typeface="微软雅黑" pitchFamily="34" charset="-122"/>
                </a:rPr>
                <a:t>Welcome you back.</a:t>
              </a:r>
              <a:endParaRPr lang="zh-CN" altLang="en-US" sz="1100" b="1" dirty="0">
                <a:solidFill>
                  <a:schemeClr val="tx1"/>
                </a:solidFill>
                <a:latin typeface="微软雅黑" pitchFamily="34" charset="-122"/>
                <a:ea typeface="微软雅黑" pitchFamily="34" charset="-122"/>
              </a:endParaRPr>
            </a:p>
          </p:txBody>
        </p:sp>
      </p:grpSp>
      <p:grpSp>
        <p:nvGrpSpPr>
          <p:cNvPr id="79" name="组合 78"/>
          <p:cNvGrpSpPr/>
          <p:nvPr/>
        </p:nvGrpSpPr>
        <p:grpSpPr>
          <a:xfrm>
            <a:off x="2727397" y="3907918"/>
            <a:ext cx="4337778" cy="180000"/>
            <a:chOff x="2144264" y="2285523"/>
            <a:chExt cx="4926338" cy="292388"/>
          </a:xfrm>
        </p:grpSpPr>
        <p:sp>
          <p:nvSpPr>
            <p:cNvPr id="80" name="Line 55"/>
            <p:cNvSpPr>
              <a:spLocks noChangeShapeType="1"/>
            </p:cNvSpPr>
            <p:nvPr/>
          </p:nvSpPr>
          <p:spPr bwMode="auto">
            <a:xfrm>
              <a:off x="2144264" y="2426141"/>
              <a:ext cx="4926338" cy="0"/>
            </a:xfrm>
            <a:prstGeom prst="line">
              <a:avLst/>
            </a:prstGeom>
            <a:noFill/>
            <a:ln w="12700">
              <a:solidFill>
                <a:schemeClr val="tx1"/>
              </a:solidFill>
              <a:miter lim="800000"/>
              <a:headEnd type="non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defPPr>
                <a:defRPr lang="en-US"/>
              </a:defPPr>
              <a:lvl1pPr algn="ctr" rtl="0" eaLnBrk="0" fontAlgn="base" hangingPunct="0">
                <a:spcBef>
                  <a:spcPct val="0"/>
                </a:spcBef>
                <a:spcAft>
                  <a:spcPct val="0"/>
                </a:spcAft>
                <a:defRPr kern="1200">
                  <a:solidFill>
                    <a:schemeClr val="tx1"/>
                  </a:solidFill>
                  <a:latin typeface="Arial" charset="0"/>
                  <a:ea typeface="+mn-ea"/>
                  <a:cs typeface="+mn-cs"/>
                </a:defRPr>
              </a:lvl1pPr>
              <a:lvl2pPr marL="457200" algn="ctr" rtl="0" eaLnBrk="0" fontAlgn="base" hangingPunct="0">
                <a:spcBef>
                  <a:spcPct val="0"/>
                </a:spcBef>
                <a:spcAft>
                  <a:spcPct val="0"/>
                </a:spcAft>
                <a:defRPr kern="1200">
                  <a:solidFill>
                    <a:schemeClr val="tx1"/>
                  </a:solidFill>
                  <a:latin typeface="Arial" charset="0"/>
                  <a:ea typeface="+mn-ea"/>
                  <a:cs typeface="+mn-cs"/>
                </a:defRPr>
              </a:lvl2pPr>
              <a:lvl3pPr marL="914400" algn="ctr" rtl="0" eaLnBrk="0" fontAlgn="base" hangingPunct="0">
                <a:spcBef>
                  <a:spcPct val="0"/>
                </a:spcBef>
                <a:spcAft>
                  <a:spcPct val="0"/>
                </a:spcAft>
                <a:defRPr kern="1200">
                  <a:solidFill>
                    <a:schemeClr val="tx1"/>
                  </a:solidFill>
                  <a:latin typeface="Arial" charset="0"/>
                  <a:ea typeface="+mn-ea"/>
                  <a:cs typeface="+mn-cs"/>
                </a:defRPr>
              </a:lvl3pPr>
              <a:lvl4pPr marL="1371600" algn="ctr" rtl="0" eaLnBrk="0" fontAlgn="base" hangingPunct="0">
                <a:spcBef>
                  <a:spcPct val="0"/>
                </a:spcBef>
                <a:spcAft>
                  <a:spcPct val="0"/>
                </a:spcAft>
                <a:defRPr kern="1200">
                  <a:solidFill>
                    <a:schemeClr val="tx1"/>
                  </a:solidFill>
                  <a:latin typeface="Arial" charset="0"/>
                  <a:ea typeface="+mn-ea"/>
                  <a:cs typeface="+mn-cs"/>
                </a:defRPr>
              </a:lvl4pPr>
              <a:lvl5pPr marL="1828800" algn="ctr"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endParaRPr lang="zh-CN" altLang="en-US" sz="1100" b="1">
                <a:latin typeface="微软雅黑" pitchFamily="34" charset="-122"/>
                <a:ea typeface="微软雅黑" pitchFamily="34" charset="-122"/>
              </a:endParaRPr>
            </a:p>
          </p:txBody>
        </p:sp>
        <p:sp>
          <p:nvSpPr>
            <p:cNvPr id="81" name="矩形 80"/>
            <p:cNvSpPr/>
            <p:nvPr/>
          </p:nvSpPr>
          <p:spPr>
            <a:xfrm>
              <a:off x="2827283" y="2285523"/>
              <a:ext cx="3626069" cy="292388"/>
            </a:xfrm>
            <a:prstGeom prst="rect">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chemeClr val="bg1"/>
                  </a:solidFill>
                  <a:latin typeface="微软雅黑" pitchFamily="34" charset="-122"/>
                  <a:ea typeface="微软雅黑" pitchFamily="34" charset="-122"/>
                </a:rPr>
                <a:t>.</a:t>
              </a:r>
              <a:endParaRPr lang="zh-CN" altLang="en-US" sz="1600" b="1" dirty="0">
                <a:solidFill>
                  <a:schemeClr val="bg1"/>
                </a:solidFill>
                <a:latin typeface="微软雅黑" pitchFamily="34" charset="-122"/>
                <a:ea typeface="微软雅黑" pitchFamily="34" charset="-122"/>
              </a:endParaRPr>
            </a:p>
          </p:txBody>
        </p:sp>
      </p:grpSp>
      <p:grpSp>
        <p:nvGrpSpPr>
          <p:cNvPr id="82" name="组合 81"/>
          <p:cNvGrpSpPr/>
          <p:nvPr/>
        </p:nvGrpSpPr>
        <p:grpSpPr>
          <a:xfrm>
            <a:off x="2727397" y="4109014"/>
            <a:ext cx="4337778" cy="180000"/>
            <a:chOff x="2144264" y="2285523"/>
            <a:chExt cx="4926338" cy="292388"/>
          </a:xfrm>
        </p:grpSpPr>
        <p:sp>
          <p:nvSpPr>
            <p:cNvPr id="83" name="Line 55"/>
            <p:cNvSpPr>
              <a:spLocks noChangeShapeType="1"/>
            </p:cNvSpPr>
            <p:nvPr/>
          </p:nvSpPr>
          <p:spPr bwMode="auto">
            <a:xfrm>
              <a:off x="2144264" y="2426141"/>
              <a:ext cx="4926338" cy="0"/>
            </a:xfrm>
            <a:prstGeom prst="line">
              <a:avLst/>
            </a:prstGeom>
            <a:noFill/>
            <a:ln w="12700">
              <a:solidFill>
                <a:schemeClr val="tx1"/>
              </a:solidFill>
              <a:miter lim="800000"/>
              <a:headEnd type="triangl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defPPr>
                <a:defRPr lang="en-US"/>
              </a:defPPr>
              <a:lvl1pPr algn="ctr" rtl="0" eaLnBrk="0" fontAlgn="base" hangingPunct="0">
                <a:spcBef>
                  <a:spcPct val="0"/>
                </a:spcBef>
                <a:spcAft>
                  <a:spcPct val="0"/>
                </a:spcAft>
                <a:defRPr kern="1200">
                  <a:solidFill>
                    <a:schemeClr val="tx1"/>
                  </a:solidFill>
                  <a:latin typeface="Arial" charset="0"/>
                  <a:ea typeface="+mn-ea"/>
                  <a:cs typeface="+mn-cs"/>
                </a:defRPr>
              </a:lvl1pPr>
              <a:lvl2pPr marL="457200" algn="ctr" rtl="0" eaLnBrk="0" fontAlgn="base" hangingPunct="0">
                <a:spcBef>
                  <a:spcPct val="0"/>
                </a:spcBef>
                <a:spcAft>
                  <a:spcPct val="0"/>
                </a:spcAft>
                <a:defRPr kern="1200">
                  <a:solidFill>
                    <a:schemeClr val="tx1"/>
                  </a:solidFill>
                  <a:latin typeface="Arial" charset="0"/>
                  <a:ea typeface="+mn-ea"/>
                  <a:cs typeface="+mn-cs"/>
                </a:defRPr>
              </a:lvl2pPr>
              <a:lvl3pPr marL="914400" algn="ctr" rtl="0" eaLnBrk="0" fontAlgn="base" hangingPunct="0">
                <a:spcBef>
                  <a:spcPct val="0"/>
                </a:spcBef>
                <a:spcAft>
                  <a:spcPct val="0"/>
                </a:spcAft>
                <a:defRPr kern="1200">
                  <a:solidFill>
                    <a:schemeClr val="tx1"/>
                  </a:solidFill>
                  <a:latin typeface="Arial" charset="0"/>
                  <a:ea typeface="+mn-ea"/>
                  <a:cs typeface="+mn-cs"/>
                </a:defRPr>
              </a:lvl3pPr>
              <a:lvl4pPr marL="1371600" algn="ctr" rtl="0" eaLnBrk="0" fontAlgn="base" hangingPunct="0">
                <a:spcBef>
                  <a:spcPct val="0"/>
                </a:spcBef>
                <a:spcAft>
                  <a:spcPct val="0"/>
                </a:spcAft>
                <a:defRPr kern="1200">
                  <a:solidFill>
                    <a:schemeClr val="tx1"/>
                  </a:solidFill>
                  <a:latin typeface="Arial" charset="0"/>
                  <a:ea typeface="+mn-ea"/>
                  <a:cs typeface="+mn-cs"/>
                </a:defRPr>
              </a:lvl4pPr>
              <a:lvl5pPr marL="1828800" algn="ctr"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endParaRPr lang="zh-CN" altLang="en-US" sz="1100" b="1">
                <a:latin typeface="微软雅黑" pitchFamily="34" charset="-122"/>
                <a:ea typeface="微软雅黑" pitchFamily="34" charset="-122"/>
              </a:endParaRPr>
            </a:p>
          </p:txBody>
        </p:sp>
        <p:sp>
          <p:nvSpPr>
            <p:cNvPr id="84" name="矩形 83"/>
            <p:cNvSpPr/>
            <p:nvPr/>
          </p:nvSpPr>
          <p:spPr>
            <a:xfrm>
              <a:off x="2827283" y="2285523"/>
              <a:ext cx="3626069" cy="292388"/>
            </a:xfrm>
            <a:prstGeom prst="rect">
              <a:avLst/>
            </a:prstGeom>
            <a:solidFill>
              <a:srgbClr val="FFFF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b="1" dirty="0">
                  <a:solidFill>
                    <a:schemeClr val="tx1"/>
                  </a:solidFill>
                  <a:latin typeface="微软雅黑" pitchFamily="34" charset="-122"/>
                  <a:ea typeface="微软雅黑" pitchFamily="34" charset="-122"/>
                </a:rPr>
                <a:t>250 OK</a:t>
              </a:r>
              <a:endParaRPr lang="zh-CN" altLang="en-US" sz="1100" b="1" dirty="0">
                <a:solidFill>
                  <a:schemeClr val="tx1"/>
                </a:solidFill>
                <a:latin typeface="微软雅黑" pitchFamily="34" charset="-122"/>
                <a:ea typeface="微软雅黑" pitchFamily="34" charset="-122"/>
              </a:endParaRPr>
            </a:p>
          </p:txBody>
        </p:sp>
      </p:grpSp>
      <p:sp>
        <p:nvSpPr>
          <p:cNvPr id="87" name="Text Box 409"/>
          <p:cNvSpPr txBox="1">
            <a:spLocks noChangeArrowheads="1"/>
          </p:cNvSpPr>
          <p:nvPr/>
        </p:nvSpPr>
        <p:spPr bwMode="auto">
          <a:xfrm>
            <a:off x="7086640" y="1305835"/>
            <a:ext cx="922243"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1400" b="1" dirty="0">
                <a:solidFill>
                  <a:srgbClr val="3333FF"/>
                </a:solidFill>
                <a:latin typeface="微软雅黑" pitchFamily="34" charset="-122"/>
                <a:ea typeface="微软雅黑" pitchFamily="34" charset="-122"/>
              </a:rPr>
              <a:t>信封</a:t>
            </a:r>
          </a:p>
        </p:txBody>
      </p:sp>
      <p:sp>
        <p:nvSpPr>
          <p:cNvPr id="88" name="Text Box 409"/>
          <p:cNvSpPr txBox="1">
            <a:spLocks noChangeArrowheads="1"/>
          </p:cNvSpPr>
          <p:nvPr/>
        </p:nvSpPr>
        <p:spPr bwMode="auto">
          <a:xfrm>
            <a:off x="7086640" y="2308695"/>
            <a:ext cx="922243"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1400" b="1" dirty="0">
                <a:solidFill>
                  <a:srgbClr val="3333FF"/>
                </a:solidFill>
                <a:latin typeface="微软雅黑" pitchFamily="34" charset="-122"/>
                <a:ea typeface="微软雅黑" pitchFamily="34" charset="-122"/>
              </a:rPr>
              <a:t>首部</a:t>
            </a:r>
          </a:p>
        </p:txBody>
      </p:sp>
      <p:sp>
        <p:nvSpPr>
          <p:cNvPr id="89" name="Text Box 409"/>
          <p:cNvSpPr txBox="1">
            <a:spLocks noChangeArrowheads="1"/>
          </p:cNvSpPr>
          <p:nvPr/>
        </p:nvSpPr>
        <p:spPr bwMode="auto">
          <a:xfrm>
            <a:off x="7086640" y="3635936"/>
            <a:ext cx="922243"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1400" b="1" dirty="0">
                <a:solidFill>
                  <a:srgbClr val="333399"/>
                </a:solidFill>
                <a:latin typeface="微软雅黑" pitchFamily="34" charset="-122"/>
                <a:ea typeface="微软雅黑" pitchFamily="34" charset="-122"/>
              </a:rPr>
              <a:t>主体</a:t>
            </a:r>
          </a:p>
        </p:txBody>
      </p:sp>
      <p:sp>
        <p:nvSpPr>
          <p:cNvPr id="90" name="Text Box 409"/>
          <p:cNvSpPr txBox="1">
            <a:spLocks noChangeArrowheads="1"/>
          </p:cNvSpPr>
          <p:nvPr/>
        </p:nvSpPr>
        <p:spPr bwMode="auto">
          <a:xfrm>
            <a:off x="7086640" y="3044186"/>
            <a:ext cx="922243"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1050" b="1" dirty="0">
                <a:latin typeface="微软雅黑" pitchFamily="34" charset="-122"/>
                <a:ea typeface="微软雅黑" pitchFamily="34" charset="-122"/>
              </a:rPr>
              <a:t>空行</a:t>
            </a:r>
          </a:p>
        </p:txBody>
      </p:sp>
    </p:spTree>
    <p:extLst>
      <p:ext uri="{BB962C8B-B14F-4D97-AF65-F5344CB8AC3E}">
        <p14:creationId xmlns:p14="http://schemas.microsoft.com/office/powerpoint/2010/main" val="941888122"/>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50424" y="1731607"/>
            <a:ext cx="1372969" cy="966894"/>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3" name="Rectangle 6"/>
          <p:cNvSpPr>
            <a:spLocks noChangeArrowheads="1"/>
          </p:cNvSpPr>
          <p:nvPr/>
        </p:nvSpPr>
        <p:spPr bwMode="auto">
          <a:xfrm>
            <a:off x="636727" y="2001023"/>
            <a:ext cx="121058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连接释放</a:t>
            </a:r>
          </a:p>
        </p:txBody>
      </p:sp>
      <p:sp>
        <p:nvSpPr>
          <p:cNvPr id="6" name="矩形 5"/>
          <p:cNvSpPr/>
          <p:nvPr/>
        </p:nvSpPr>
        <p:spPr>
          <a:xfrm>
            <a:off x="6468639" y="589474"/>
            <a:ext cx="1203916" cy="402059"/>
          </a:xfrm>
          <a:prstGeom prst="rect">
            <a:avLst/>
          </a:prstGeom>
          <a:solidFill>
            <a:srgbClr val="0066FF"/>
          </a:solidFill>
          <a:ln>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1200" b="1" dirty="0">
                <a:solidFill>
                  <a:schemeClr val="bg1"/>
                </a:solidFill>
                <a:latin typeface="微软雅黑" pitchFamily="34" charset="-122"/>
                <a:ea typeface="微软雅黑" pitchFamily="34" charset="-122"/>
              </a:rPr>
              <a:t>SMTP </a:t>
            </a:r>
            <a:r>
              <a:rPr lang="zh-CN" altLang="en-US" sz="1200" b="1" dirty="0">
                <a:solidFill>
                  <a:schemeClr val="bg1"/>
                </a:solidFill>
                <a:latin typeface="微软雅黑" pitchFamily="34" charset="-122"/>
                <a:ea typeface="微软雅黑" pitchFamily="34" charset="-122"/>
              </a:rPr>
              <a:t>服务器</a:t>
            </a:r>
          </a:p>
        </p:txBody>
      </p:sp>
      <p:sp>
        <p:nvSpPr>
          <p:cNvPr id="8" name="Text Box 409"/>
          <p:cNvSpPr txBox="1">
            <a:spLocks noChangeArrowheads="1"/>
          </p:cNvSpPr>
          <p:nvPr/>
        </p:nvSpPr>
        <p:spPr bwMode="auto">
          <a:xfrm>
            <a:off x="7002560" y="980025"/>
            <a:ext cx="107772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1100" b="1" dirty="0">
                <a:latin typeface="微软雅黑" pitchFamily="34" charset="-122"/>
                <a:ea typeface="微软雅黑" pitchFamily="34" charset="-122"/>
              </a:rPr>
              <a:t>TCP </a:t>
            </a:r>
            <a:r>
              <a:rPr kumimoji="1" lang="zh-CN" altLang="en-US" sz="1100" b="1" dirty="0">
                <a:latin typeface="微软雅黑" pitchFamily="34" charset="-122"/>
                <a:ea typeface="微软雅黑" pitchFamily="34" charset="-122"/>
              </a:rPr>
              <a:t>端口 </a:t>
            </a:r>
            <a:r>
              <a:rPr kumimoji="1" lang="en-US" altLang="zh-CN" sz="1100" b="1" dirty="0">
                <a:latin typeface="微软雅黑" pitchFamily="34" charset="-122"/>
                <a:ea typeface="微软雅黑" pitchFamily="34" charset="-122"/>
              </a:rPr>
              <a:t>25</a:t>
            </a:r>
            <a:endParaRPr kumimoji="1" lang="zh-CN" altLang="en-US" sz="1100" b="1" dirty="0">
              <a:latin typeface="微软雅黑" pitchFamily="34" charset="-122"/>
              <a:ea typeface="微软雅黑" pitchFamily="34" charset="-122"/>
            </a:endParaRPr>
          </a:p>
        </p:txBody>
      </p:sp>
      <p:sp>
        <p:nvSpPr>
          <p:cNvPr id="10" name="矩形 9"/>
          <p:cNvSpPr/>
          <p:nvPr/>
        </p:nvSpPr>
        <p:spPr>
          <a:xfrm>
            <a:off x="2117646" y="589474"/>
            <a:ext cx="1203916" cy="402059"/>
          </a:xfrm>
          <a:prstGeom prst="rect">
            <a:avLst/>
          </a:prstGeom>
          <a:solidFill>
            <a:srgbClr val="FFFF00"/>
          </a:solidFill>
          <a:ln>
            <a:solidFill>
              <a:schemeClr val="tx1"/>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CN" sz="1200" b="1" dirty="0">
                <a:solidFill>
                  <a:schemeClr val="tx1"/>
                </a:solidFill>
                <a:latin typeface="微软雅黑" pitchFamily="34" charset="-122"/>
                <a:ea typeface="微软雅黑" pitchFamily="34" charset="-122"/>
              </a:rPr>
              <a:t>SMTP </a:t>
            </a:r>
            <a:r>
              <a:rPr lang="zh-CN" altLang="en-US" sz="1200" b="1" dirty="0">
                <a:solidFill>
                  <a:schemeClr val="tx1"/>
                </a:solidFill>
                <a:latin typeface="微软雅黑" pitchFamily="34" charset="-122"/>
                <a:ea typeface="微软雅黑" pitchFamily="34" charset="-122"/>
              </a:rPr>
              <a:t>客户</a:t>
            </a:r>
          </a:p>
        </p:txBody>
      </p:sp>
      <p:grpSp>
        <p:nvGrpSpPr>
          <p:cNvPr id="4" name="组合 3"/>
          <p:cNvGrpSpPr/>
          <p:nvPr/>
        </p:nvGrpSpPr>
        <p:grpSpPr>
          <a:xfrm>
            <a:off x="2719604" y="991534"/>
            <a:ext cx="4350993" cy="2014426"/>
            <a:chOff x="2719604" y="991533"/>
            <a:chExt cx="4350993" cy="2348869"/>
          </a:xfrm>
        </p:grpSpPr>
        <p:cxnSp>
          <p:nvCxnSpPr>
            <p:cNvPr id="7" name="直接箭头连接符 6"/>
            <p:cNvCxnSpPr>
              <a:stCxn id="10" idx="2"/>
            </p:cNvCxnSpPr>
            <p:nvPr/>
          </p:nvCxnSpPr>
          <p:spPr>
            <a:xfrm>
              <a:off x="2719604" y="991533"/>
              <a:ext cx="0" cy="2348869"/>
            </a:xfrm>
            <a:prstGeom prst="straightConnector1">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a:stCxn id="6" idx="2"/>
            </p:cNvCxnSpPr>
            <p:nvPr/>
          </p:nvCxnSpPr>
          <p:spPr>
            <a:xfrm>
              <a:off x="7070597" y="991533"/>
              <a:ext cx="0" cy="2348869"/>
            </a:xfrm>
            <a:prstGeom prst="straightConnector1">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39" name="组合 38"/>
          <p:cNvGrpSpPr/>
          <p:nvPr/>
        </p:nvGrpSpPr>
        <p:grpSpPr>
          <a:xfrm>
            <a:off x="2727397" y="2290113"/>
            <a:ext cx="4337778" cy="276999"/>
            <a:chOff x="2144264" y="1950857"/>
            <a:chExt cx="4926338" cy="426271"/>
          </a:xfrm>
        </p:grpSpPr>
        <p:sp>
          <p:nvSpPr>
            <p:cNvPr id="17" name="Text Box 52"/>
            <p:cNvSpPr txBox="1">
              <a:spLocks noChangeArrowheads="1"/>
            </p:cNvSpPr>
            <p:nvPr/>
          </p:nvSpPr>
          <p:spPr bwMode="auto">
            <a:xfrm>
              <a:off x="3888314" y="1950857"/>
              <a:ext cx="1349793" cy="426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zh-CN"/>
              </a:defPPr>
              <a:lvl1pPr algn="ctr">
                <a:defRPr kumimoji="1" sz="1400" b="1">
                  <a:latin typeface="微软雅黑" pitchFamily="34" charset="-122"/>
                  <a:ea typeface="微软雅黑" pitchFamily="34" charset="-122"/>
                </a:defRPr>
              </a:lvl1pPr>
              <a:lvl2pPr marL="742950" indent="-285750">
                <a:defRPr sz="3600">
                  <a:latin typeface="Tahoma" pitchFamily="34" charset="0"/>
                  <a:ea typeface="宋体" charset="-122"/>
                </a:defRPr>
              </a:lvl2pPr>
              <a:lvl3pPr marL="1143000" indent="-228600">
                <a:defRPr sz="3600">
                  <a:latin typeface="Tahoma" pitchFamily="34" charset="0"/>
                  <a:ea typeface="宋体" charset="-122"/>
                </a:defRPr>
              </a:lvl3pPr>
              <a:lvl4pPr marL="1600200" indent="-228600">
                <a:defRPr sz="3600">
                  <a:latin typeface="Tahoma" pitchFamily="34" charset="0"/>
                  <a:ea typeface="宋体" charset="-122"/>
                </a:defRPr>
              </a:lvl4pPr>
              <a:lvl5pPr marL="2057400" indent="-228600">
                <a:defRPr sz="3600">
                  <a:latin typeface="Tahoma" pitchFamily="34" charset="0"/>
                  <a:ea typeface="宋体" charset="-122"/>
                </a:defRPr>
              </a:lvl5pPr>
              <a:lvl6pPr marL="2514600" indent="-228600" eaLnBrk="0" fontAlgn="base" hangingPunct="0">
                <a:spcBef>
                  <a:spcPct val="0"/>
                </a:spcBef>
                <a:spcAft>
                  <a:spcPct val="0"/>
                </a:spcAft>
                <a:defRPr sz="3600">
                  <a:latin typeface="Tahoma" pitchFamily="34" charset="0"/>
                  <a:ea typeface="宋体" charset="-122"/>
                </a:defRPr>
              </a:lvl6pPr>
              <a:lvl7pPr marL="2971800" indent="-228600" eaLnBrk="0" fontAlgn="base" hangingPunct="0">
                <a:spcBef>
                  <a:spcPct val="0"/>
                </a:spcBef>
                <a:spcAft>
                  <a:spcPct val="0"/>
                </a:spcAft>
                <a:defRPr sz="3600">
                  <a:latin typeface="Tahoma" pitchFamily="34" charset="0"/>
                  <a:ea typeface="宋体" charset="-122"/>
                </a:defRPr>
              </a:lvl7pPr>
              <a:lvl8pPr marL="3429000" indent="-228600" eaLnBrk="0" fontAlgn="base" hangingPunct="0">
                <a:spcBef>
                  <a:spcPct val="0"/>
                </a:spcBef>
                <a:spcAft>
                  <a:spcPct val="0"/>
                </a:spcAft>
                <a:defRPr sz="3600">
                  <a:latin typeface="Tahoma" pitchFamily="34" charset="0"/>
                  <a:ea typeface="宋体" charset="-122"/>
                </a:defRPr>
              </a:lvl8pPr>
              <a:lvl9pPr marL="3886200" indent="-228600" eaLnBrk="0" fontAlgn="base" hangingPunct="0">
                <a:spcBef>
                  <a:spcPct val="0"/>
                </a:spcBef>
                <a:spcAft>
                  <a:spcPct val="0"/>
                </a:spcAft>
                <a:defRPr sz="3600">
                  <a:latin typeface="Tahoma" pitchFamily="34" charset="0"/>
                  <a:ea typeface="宋体" charset="-122"/>
                </a:defRPr>
              </a:lvl9pPr>
            </a:lstStyle>
            <a:p>
              <a:r>
                <a:rPr lang="zh-CN" altLang="en-US" sz="1200" dirty="0"/>
                <a:t>释放 </a:t>
              </a:r>
              <a:r>
                <a:rPr lang="en-US" altLang="zh-CN" sz="1200" dirty="0"/>
                <a:t>TCP </a:t>
              </a:r>
              <a:r>
                <a:rPr lang="zh-CN" altLang="en-US" sz="1200" dirty="0"/>
                <a:t>连接</a:t>
              </a:r>
              <a:endParaRPr lang="en-US" altLang="zh-CN" sz="1200" dirty="0"/>
            </a:p>
          </p:txBody>
        </p:sp>
        <p:sp>
          <p:nvSpPr>
            <p:cNvPr id="18" name="Line 55"/>
            <p:cNvSpPr>
              <a:spLocks noChangeShapeType="1"/>
            </p:cNvSpPr>
            <p:nvPr/>
          </p:nvSpPr>
          <p:spPr bwMode="auto">
            <a:xfrm>
              <a:off x="2144264" y="1954086"/>
              <a:ext cx="4926338" cy="0"/>
            </a:xfrm>
            <a:prstGeom prst="line">
              <a:avLst/>
            </a:prstGeom>
            <a:noFill/>
            <a:ln w="12700">
              <a:solidFill>
                <a:schemeClr val="tx1"/>
              </a:solidFill>
              <a:prstDash val="dash"/>
              <a:miter lim="800000"/>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defPPr>
                <a:defRPr lang="en-US"/>
              </a:defPPr>
              <a:lvl1pPr algn="ctr" rtl="0" eaLnBrk="0" fontAlgn="base" hangingPunct="0">
                <a:spcBef>
                  <a:spcPct val="0"/>
                </a:spcBef>
                <a:spcAft>
                  <a:spcPct val="0"/>
                </a:spcAft>
                <a:defRPr kern="1200">
                  <a:solidFill>
                    <a:schemeClr val="tx1"/>
                  </a:solidFill>
                  <a:latin typeface="Arial" charset="0"/>
                  <a:ea typeface="+mn-ea"/>
                  <a:cs typeface="+mn-cs"/>
                </a:defRPr>
              </a:lvl1pPr>
              <a:lvl2pPr marL="457200" algn="ctr" rtl="0" eaLnBrk="0" fontAlgn="base" hangingPunct="0">
                <a:spcBef>
                  <a:spcPct val="0"/>
                </a:spcBef>
                <a:spcAft>
                  <a:spcPct val="0"/>
                </a:spcAft>
                <a:defRPr kern="1200">
                  <a:solidFill>
                    <a:schemeClr val="tx1"/>
                  </a:solidFill>
                  <a:latin typeface="Arial" charset="0"/>
                  <a:ea typeface="+mn-ea"/>
                  <a:cs typeface="+mn-cs"/>
                </a:defRPr>
              </a:lvl2pPr>
              <a:lvl3pPr marL="914400" algn="ctr" rtl="0" eaLnBrk="0" fontAlgn="base" hangingPunct="0">
                <a:spcBef>
                  <a:spcPct val="0"/>
                </a:spcBef>
                <a:spcAft>
                  <a:spcPct val="0"/>
                </a:spcAft>
                <a:defRPr kern="1200">
                  <a:solidFill>
                    <a:schemeClr val="tx1"/>
                  </a:solidFill>
                  <a:latin typeface="Arial" charset="0"/>
                  <a:ea typeface="+mn-ea"/>
                  <a:cs typeface="+mn-cs"/>
                </a:defRPr>
              </a:lvl3pPr>
              <a:lvl4pPr marL="1371600" algn="ctr" rtl="0" eaLnBrk="0" fontAlgn="base" hangingPunct="0">
                <a:spcBef>
                  <a:spcPct val="0"/>
                </a:spcBef>
                <a:spcAft>
                  <a:spcPct val="0"/>
                </a:spcAft>
                <a:defRPr kern="1200">
                  <a:solidFill>
                    <a:schemeClr val="tx1"/>
                  </a:solidFill>
                  <a:latin typeface="Arial" charset="0"/>
                  <a:ea typeface="+mn-ea"/>
                  <a:cs typeface="+mn-cs"/>
                </a:defRPr>
              </a:lvl4pPr>
              <a:lvl5pPr marL="1828800" algn="ctr"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endParaRPr lang="zh-CN" altLang="en-US"/>
            </a:p>
          </p:txBody>
        </p:sp>
      </p:grpSp>
      <p:grpSp>
        <p:nvGrpSpPr>
          <p:cNvPr id="24" name="组合 23"/>
          <p:cNvGrpSpPr/>
          <p:nvPr/>
        </p:nvGrpSpPr>
        <p:grpSpPr>
          <a:xfrm>
            <a:off x="2727397" y="1446578"/>
            <a:ext cx="4337778" cy="180000"/>
            <a:chOff x="2144264" y="2285523"/>
            <a:chExt cx="4926338" cy="292388"/>
          </a:xfrm>
        </p:grpSpPr>
        <p:sp>
          <p:nvSpPr>
            <p:cNvPr id="25" name="Line 55"/>
            <p:cNvSpPr>
              <a:spLocks noChangeShapeType="1"/>
            </p:cNvSpPr>
            <p:nvPr/>
          </p:nvSpPr>
          <p:spPr bwMode="auto">
            <a:xfrm>
              <a:off x="2144264" y="2426141"/>
              <a:ext cx="4926338" cy="0"/>
            </a:xfrm>
            <a:prstGeom prst="line">
              <a:avLst/>
            </a:prstGeom>
            <a:noFill/>
            <a:ln w="12700">
              <a:solidFill>
                <a:schemeClr val="tx1"/>
              </a:solidFill>
              <a:miter lim="800000"/>
              <a:headEnd type="non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defPPr>
                <a:defRPr lang="en-US"/>
              </a:defPPr>
              <a:lvl1pPr algn="ctr" rtl="0" eaLnBrk="0" fontAlgn="base" hangingPunct="0">
                <a:spcBef>
                  <a:spcPct val="0"/>
                </a:spcBef>
                <a:spcAft>
                  <a:spcPct val="0"/>
                </a:spcAft>
                <a:defRPr kern="1200">
                  <a:solidFill>
                    <a:schemeClr val="tx1"/>
                  </a:solidFill>
                  <a:latin typeface="Arial" charset="0"/>
                  <a:ea typeface="+mn-ea"/>
                  <a:cs typeface="+mn-cs"/>
                </a:defRPr>
              </a:lvl1pPr>
              <a:lvl2pPr marL="457200" algn="ctr" rtl="0" eaLnBrk="0" fontAlgn="base" hangingPunct="0">
                <a:spcBef>
                  <a:spcPct val="0"/>
                </a:spcBef>
                <a:spcAft>
                  <a:spcPct val="0"/>
                </a:spcAft>
                <a:defRPr kern="1200">
                  <a:solidFill>
                    <a:schemeClr val="tx1"/>
                  </a:solidFill>
                  <a:latin typeface="Arial" charset="0"/>
                  <a:ea typeface="+mn-ea"/>
                  <a:cs typeface="+mn-cs"/>
                </a:defRPr>
              </a:lvl2pPr>
              <a:lvl3pPr marL="914400" algn="ctr" rtl="0" eaLnBrk="0" fontAlgn="base" hangingPunct="0">
                <a:spcBef>
                  <a:spcPct val="0"/>
                </a:spcBef>
                <a:spcAft>
                  <a:spcPct val="0"/>
                </a:spcAft>
                <a:defRPr kern="1200">
                  <a:solidFill>
                    <a:schemeClr val="tx1"/>
                  </a:solidFill>
                  <a:latin typeface="Arial" charset="0"/>
                  <a:ea typeface="+mn-ea"/>
                  <a:cs typeface="+mn-cs"/>
                </a:defRPr>
              </a:lvl3pPr>
              <a:lvl4pPr marL="1371600" algn="ctr" rtl="0" eaLnBrk="0" fontAlgn="base" hangingPunct="0">
                <a:spcBef>
                  <a:spcPct val="0"/>
                </a:spcBef>
                <a:spcAft>
                  <a:spcPct val="0"/>
                </a:spcAft>
                <a:defRPr kern="1200">
                  <a:solidFill>
                    <a:schemeClr val="tx1"/>
                  </a:solidFill>
                  <a:latin typeface="Arial" charset="0"/>
                  <a:ea typeface="+mn-ea"/>
                  <a:cs typeface="+mn-cs"/>
                </a:defRPr>
              </a:lvl4pPr>
              <a:lvl5pPr marL="1828800" algn="ctr"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endParaRPr lang="zh-CN" altLang="en-US" sz="1100" b="1">
                <a:latin typeface="微软雅黑" pitchFamily="34" charset="-122"/>
                <a:ea typeface="微软雅黑" pitchFamily="34" charset="-122"/>
              </a:endParaRPr>
            </a:p>
          </p:txBody>
        </p:sp>
        <p:sp>
          <p:nvSpPr>
            <p:cNvPr id="26" name="矩形 25"/>
            <p:cNvSpPr/>
            <p:nvPr/>
          </p:nvSpPr>
          <p:spPr>
            <a:xfrm>
              <a:off x="2827283" y="2285523"/>
              <a:ext cx="3626069" cy="292388"/>
            </a:xfrm>
            <a:prstGeom prst="rect">
              <a:avLst/>
            </a:prstGeom>
            <a:solidFill>
              <a:srgbClr val="00FFCC"/>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b="1" dirty="0">
                  <a:solidFill>
                    <a:schemeClr val="tx1"/>
                  </a:solidFill>
                  <a:latin typeface="微软雅黑" pitchFamily="34" charset="-122"/>
                  <a:ea typeface="微软雅黑" pitchFamily="34" charset="-122"/>
                </a:rPr>
                <a:t>QUIT</a:t>
              </a:r>
              <a:endParaRPr lang="zh-CN" altLang="en-US" sz="1100" b="1" dirty="0">
                <a:solidFill>
                  <a:schemeClr val="tx1"/>
                </a:solidFill>
                <a:latin typeface="微软雅黑" pitchFamily="34" charset="-122"/>
                <a:ea typeface="微软雅黑" pitchFamily="34" charset="-122"/>
              </a:endParaRPr>
            </a:p>
          </p:txBody>
        </p:sp>
      </p:grpSp>
      <p:grpSp>
        <p:nvGrpSpPr>
          <p:cNvPr id="27" name="组合 26"/>
          <p:cNvGrpSpPr/>
          <p:nvPr/>
        </p:nvGrpSpPr>
        <p:grpSpPr>
          <a:xfrm>
            <a:off x="2727397" y="1670166"/>
            <a:ext cx="4337778" cy="180000"/>
            <a:chOff x="2144264" y="2285523"/>
            <a:chExt cx="4926338" cy="292388"/>
          </a:xfrm>
        </p:grpSpPr>
        <p:sp>
          <p:nvSpPr>
            <p:cNvPr id="28" name="Line 55"/>
            <p:cNvSpPr>
              <a:spLocks noChangeShapeType="1"/>
            </p:cNvSpPr>
            <p:nvPr/>
          </p:nvSpPr>
          <p:spPr bwMode="auto">
            <a:xfrm>
              <a:off x="2144264" y="2426141"/>
              <a:ext cx="4926338" cy="0"/>
            </a:xfrm>
            <a:prstGeom prst="line">
              <a:avLst/>
            </a:prstGeom>
            <a:noFill/>
            <a:ln w="12700">
              <a:solidFill>
                <a:schemeClr val="tx1"/>
              </a:solidFill>
              <a:miter lim="800000"/>
              <a:headEnd type="triangl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defPPr>
                <a:defRPr lang="en-US"/>
              </a:defPPr>
              <a:lvl1pPr algn="ctr" rtl="0" eaLnBrk="0" fontAlgn="base" hangingPunct="0">
                <a:spcBef>
                  <a:spcPct val="0"/>
                </a:spcBef>
                <a:spcAft>
                  <a:spcPct val="0"/>
                </a:spcAft>
                <a:defRPr kern="1200">
                  <a:solidFill>
                    <a:schemeClr val="tx1"/>
                  </a:solidFill>
                  <a:latin typeface="Arial" charset="0"/>
                  <a:ea typeface="+mn-ea"/>
                  <a:cs typeface="+mn-cs"/>
                </a:defRPr>
              </a:lvl1pPr>
              <a:lvl2pPr marL="457200" algn="ctr" rtl="0" eaLnBrk="0" fontAlgn="base" hangingPunct="0">
                <a:spcBef>
                  <a:spcPct val="0"/>
                </a:spcBef>
                <a:spcAft>
                  <a:spcPct val="0"/>
                </a:spcAft>
                <a:defRPr kern="1200">
                  <a:solidFill>
                    <a:schemeClr val="tx1"/>
                  </a:solidFill>
                  <a:latin typeface="Arial" charset="0"/>
                  <a:ea typeface="+mn-ea"/>
                  <a:cs typeface="+mn-cs"/>
                </a:defRPr>
              </a:lvl2pPr>
              <a:lvl3pPr marL="914400" algn="ctr" rtl="0" eaLnBrk="0" fontAlgn="base" hangingPunct="0">
                <a:spcBef>
                  <a:spcPct val="0"/>
                </a:spcBef>
                <a:spcAft>
                  <a:spcPct val="0"/>
                </a:spcAft>
                <a:defRPr kern="1200">
                  <a:solidFill>
                    <a:schemeClr val="tx1"/>
                  </a:solidFill>
                  <a:latin typeface="Arial" charset="0"/>
                  <a:ea typeface="+mn-ea"/>
                  <a:cs typeface="+mn-cs"/>
                </a:defRPr>
              </a:lvl3pPr>
              <a:lvl4pPr marL="1371600" algn="ctr" rtl="0" eaLnBrk="0" fontAlgn="base" hangingPunct="0">
                <a:spcBef>
                  <a:spcPct val="0"/>
                </a:spcBef>
                <a:spcAft>
                  <a:spcPct val="0"/>
                </a:spcAft>
                <a:defRPr kern="1200">
                  <a:solidFill>
                    <a:schemeClr val="tx1"/>
                  </a:solidFill>
                  <a:latin typeface="Arial" charset="0"/>
                  <a:ea typeface="+mn-ea"/>
                  <a:cs typeface="+mn-cs"/>
                </a:defRPr>
              </a:lvl4pPr>
              <a:lvl5pPr marL="1828800" algn="ctr"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endParaRPr lang="zh-CN" altLang="en-US" sz="1100" b="1">
                <a:latin typeface="微软雅黑" pitchFamily="34" charset="-122"/>
                <a:ea typeface="微软雅黑" pitchFamily="34" charset="-122"/>
              </a:endParaRPr>
            </a:p>
          </p:txBody>
        </p:sp>
        <p:sp>
          <p:nvSpPr>
            <p:cNvPr id="29" name="矩形 28"/>
            <p:cNvSpPr/>
            <p:nvPr/>
          </p:nvSpPr>
          <p:spPr>
            <a:xfrm>
              <a:off x="2827283" y="2285523"/>
              <a:ext cx="3626069" cy="292388"/>
            </a:xfrm>
            <a:prstGeom prst="rect">
              <a:avLst/>
            </a:prstGeom>
            <a:solidFill>
              <a:srgbClr val="FFFF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b="1" dirty="0">
                  <a:solidFill>
                    <a:schemeClr val="tx1"/>
                  </a:solidFill>
                  <a:latin typeface="微软雅黑" pitchFamily="34" charset="-122"/>
                  <a:ea typeface="微软雅黑" pitchFamily="34" charset="-122"/>
                </a:rPr>
                <a:t>221 Service closed</a:t>
              </a:r>
              <a:endParaRPr lang="zh-CN" altLang="en-US" sz="1100" b="1" dirty="0">
                <a:solidFill>
                  <a:schemeClr val="tx1"/>
                </a:solidFill>
                <a:latin typeface="微软雅黑" pitchFamily="34" charset="-122"/>
                <a:ea typeface="微软雅黑" pitchFamily="34" charset="-122"/>
              </a:endParaRPr>
            </a:p>
          </p:txBody>
        </p:sp>
      </p:grpSp>
    </p:spTree>
    <p:extLst>
      <p:ext uri="{BB962C8B-B14F-4D97-AF65-F5344CB8AC3E}">
        <p14:creationId xmlns:p14="http://schemas.microsoft.com/office/powerpoint/2010/main" val="2767238065"/>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圆角矩形 22"/>
          <p:cNvSpPr/>
          <p:nvPr/>
        </p:nvSpPr>
        <p:spPr>
          <a:xfrm>
            <a:off x="3972911" y="1172682"/>
            <a:ext cx="4538238" cy="331493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Rectangle 6"/>
          <p:cNvSpPr>
            <a:spLocks noChangeArrowheads="1"/>
          </p:cNvSpPr>
          <p:nvPr/>
        </p:nvSpPr>
        <p:spPr bwMode="auto">
          <a:xfrm>
            <a:off x="4389019" y="2324539"/>
            <a:ext cx="3035300" cy="1917261"/>
          </a:xfrm>
          <a:prstGeom prst="rect">
            <a:avLst/>
          </a:prstGeom>
          <a:solidFill>
            <a:schemeClr val="bg1"/>
          </a:solidFill>
          <a:ln w="19050">
            <a:solidFill>
              <a:schemeClr val="tx1"/>
            </a:solidFill>
            <a:miter lim="800000"/>
            <a:headEnd/>
            <a:tailEnd/>
          </a:ln>
          <a:effectLst/>
          <a:extLst/>
        </p:spPr>
        <p:txBody>
          <a:bodyPr wrap="none" anchor="ctr"/>
          <a:lstStyle/>
          <a:p>
            <a:endParaRPr lang="zh-CN" altLang="en-US"/>
          </a:p>
        </p:txBody>
      </p:sp>
      <p:sp>
        <p:nvSpPr>
          <p:cNvPr id="2" name="AutoShape 5"/>
          <p:cNvSpPr>
            <a:spLocks noChangeArrowheads="1"/>
          </p:cNvSpPr>
          <p:nvPr/>
        </p:nvSpPr>
        <p:spPr bwMode="auto">
          <a:xfrm>
            <a:off x="556963" y="650521"/>
            <a:ext cx="8048776" cy="388721"/>
          </a:xfrm>
          <a:prstGeom prst="roundRect">
            <a:avLst>
              <a:gd name="adj" fmla="val 16667"/>
            </a:avLst>
          </a:prstGeom>
          <a:solidFill>
            <a:srgbClr val="0089FA"/>
          </a:solidFill>
          <a:ln>
            <a:noFill/>
          </a:ln>
          <a:effectLst/>
          <a:extLst/>
        </p:spPr>
        <p:txBody>
          <a:bodyPr wrap="none" anchor="ctr"/>
          <a:lstStyle/>
          <a:p>
            <a:endParaRPr lang="zh-CN" altLang="en-US"/>
          </a:p>
        </p:txBody>
      </p:sp>
      <p:sp>
        <p:nvSpPr>
          <p:cNvPr id="3" name="Rectangle 6"/>
          <p:cNvSpPr>
            <a:spLocks noChangeArrowheads="1"/>
          </p:cNvSpPr>
          <p:nvPr/>
        </p:nvSpPr>
        <p:spPr bwMode="auto">
          <a:xfrm>
            <a:off x="2631407" y="608250"/>
            <a:ext cx="388119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itchFamily="34" charset="-122"/>
                <a:ea typeface="微软雅黑" pitchFamily="34" charset="-122"/>
              </a:rPr>
              <a:t>6.5.3  </a:t>
            </a:r>
            <a:r>
              <a:rPr lang="zh-CN" altLang="en-US" sz="2400" b="1" dirty="0">
                <a:solidFill>
                  <a:schemeClr val="bg1"/>
                </a:solidFill>
                <a:latin typeface="微软雅黑" pitchFamily="34" charset="-122"/>
                <a:ea typeface="微软雅黑" pitchFamily="34" charset="-122"/>
              </a:rPr>
              <a:t>电子邮件的信息格式</a:t>
            </a:r>
          </a:p>
        </p:txBody>
      </p:sp>
      <p:sp>
        <p:nvSpPr>
          <p:cNvPr id="5" name="Rectangle 4"/>
          <p:cNvSpPr>
            <a:spLocks noChangeArrowheads="1"/>
          </p:cNvSpPr>
          <p:nvPr/>
        </p:nvSpPr>
        <p:spPr bwMode="auto">
          <a:xfrm>
            <a:off x="4494119" y="2456794"/>
            <a:ext cx="2832100" cy="369326"/>
          </a:xfrm>
          <a:prstGeom prst="rect">
            <a:avLst/>
          </a:prstGeom>
          <a:solidFill>
            <a:srgbClr val="00FFCC"/>
          </a:solidFill>
          <a:ln w="12700">
            <a:solidFill>
              <a:schemeClr val="tx1"/>
            </a:solidFill>
            <a:miter lim="800000"/>
            <a:headEnd/>
            <a:tailEnd/>
          </a:ln>
          <a:effectLst/>
          <a:extLst/>
        </p:spPr>
        <p:txBody>
          <a:bodyPr wrap="none" anchor="ctr"/>
          <a:lstStyle/>
          <a:p>
            <a:pPr algn="ctr"/>
            <a:r>
              <a:rPr lang="zh-CN" altLang="en-US" b="1" dirty="0">
                <a:latin typeface="微软雅黑" pitchFamily="34" charset="-122"/>
                <a:ea typeface="微软雅黑" pitchFamily="34" charset="-122"/>
              </a:rPr>
              <a:t>首部 </a:t>
            </a:r>
            <a:r>
              <a:rPr lang="en-US" altLang="zh-CN" b="1" dirty="0">
                <a:latin typeface="微软雅黑" pitchFamily="34" charset="-122"/>
                <a:ea typeface="微软雅黑" pitchFamily="34" charset="-122"/>
              </a:rPr>
              <a:t>(header)</a:t>
            </a:r>
          </a:p>
        </p:txBody>
      </p:sp>
      <p:sp>
        <p:nvSpPr>
          <p:cNvPr id="6" name="Rectangle 5"/>
          <p:cNvSpPr>
            <a:spLocks noChangeArrowheads="1"/>
          </p:cNvSpPr>
          <p:nvPr/>
        </p:nvSpPr>
        <p:spPr bwMode="auto">
          <a:xfrm>
            <a:off x="4494119" y="3069905"/>
            <a:ext cx="2832100" cy="1056289"/>
          </a:xfrm>
          <a:prstGeom prst="rect">
            <a:avLst/>
          </a:prstGeom>
          <a:solidFill>
            <a:srgbClr val="FF66FF"/>
          </a:solidFill>
          <a:ln w="12700">
            <a:solidFill>
              <a:schemeClr val="tx1"/>
            </a:solidFill>
            <a:miter lim="800000"/>
            <a:headEnd/>
            <a:tailEnd/>
          </a:ln>
          <a:effectLst/>
          <a:extLst/>
        </p:spPr>
        <p:txBody>
          <a:bodyPr wrap="none" anchor="ctr"/>
          <a:lstStyle/>
          <a:p>
            <a:pPr algn="ctr"/>
            <a:r>
              <a:rPr lang="zh-CN" altLang="en-US" b="1" dirty="0">
                <a:latin typeface="微软雅黑" pitchFamily="34" charset="-122"/>
                <a:ea typeface="微软雅黑" pitchFamily="34" charset="-122"/>
              </a:rPr>
              <a:t>主体 </a:t>
            </a:r>
            <a:r>
              <a:rPr lang="en-US" altLang="zh-CN" b="1" dirty="0">
                <a:latin typeface="微软雅黑" pitchFamily="34" charset="-122"/>
                <a:ea typeface="微软雅黑" pitchFamily="34" charset="-122"/>
              </a:rPr>
              <a:t>(body)</a:t>
            </a:r>
          </a:p>
        </p:txBody>
      </p:sp>
      <p:sp>
        <p:nvSpPr>
          <p:cNvPr id="8" name="Text Box 7"/>
          <p:cNvSpPr txBox="1">
            <a:spLocks noChangeArrowheads="1"/>
          </p:cNvSpPr>
          <p:nvPr/>
        </p:nvSpPr>
        <p:spPr bwMode="auto">
          <a:xfrm>
            <a:off x="5022211" y="2792637"/>
            <a:ext cx="1797488" cy="30777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Tahoma" pitchFamily="34" charset="0"/>
                <a:ea typeface="黑体" pitchFamily="2" charset="-122"/>
              </a:defRPr>
            </a:lvl1pPr>
            <a:lvl2pPr marL="742950" indent="-285750">
              <a:defRPr>
                <a:solidFill>
                  <a:schemeClr val="tx1"/>
                </a:solidFill>
                <a:latin typeface="Tahoma" pitchFamily="34" charset="0"/>
                <a:ea typeface="黑体" pitchFamily="2" charset="-122"/>
              </a:defRPr>
            </a:lvl2pPr>
            <a:lvl3pPr marL="1143000" indent="-228600">
              <a:defRPr>
                <a:solidFill>
                  <a:schemeClr val="tx1"/>
                </a:solidFill>
                <a:latin typeface="Tahoma" pitchFamily="34" charset="0"/>
                <a:ea typeface="黑体" pitchFamily="2" charset="-122"/>
              </a:defRPr>
            </a:lvl3pPr>
            <a:lvl4pPr marL="1600200" indent="-228600">
              <a:defRPr>
                <a:solidFill>
                  <a:schemeClr val="tx1"/>
                </a:solidFill>
                <a:latin typeface="Tahoma" pitchFamily="34" charset="0"/>
                <a:ea typeface="黑体" pitchFamily="2" charset="-122"/>
              </a:defRPr>
            </a:lvl4pPr>
            <a:lvl5pPr marL="2057400" indent="-228600">
              <a:defRPr>
                <a:solidFill>
                  <a:schemeClr val="tx1"/>
                </a:solidFill>
                <a:latin typeface="Tahoma" pitchFamily="34" charset="0"/>
                <a:ea typeface="黑体" pitchFamily="2" charset="-122"/>
              </a:defRPr>
            </a:lvl5pPr>
            <a:lvl6pPr marL="2514600" indent="-228600" eaLnBrk="0" fontAlgn="base" hangingPunct="0">
              <a:spcBef>
                <a:spcPct val="0"/>
              </a:spcBef>
              <a:spcAft>
                <a:spcPct val="0"/>
              </a:spcAft>
              <a:defRPr>
                <a:solidFill>
                  <a:schemeClr val="tx1"/>
                </a:solidFill>
                <a:latin typeface="Tahoma" pitchFamily="34" charset="0"/>
                <a:ea typeface="黑体" pitchFamily="2" charset="-122"/>
              </a:defRPr>
            </a:lvl6pPr>
            <a:lvl7pPr marL="2971800" indent="-228600" eaLnBrk="0" fontAlgn="base" hangingPunct="0">
              <a:spcBef>
                <a:spcPct val="0"/>
              </a:spcBef>
              <a:spcAft>
                <a:spcPct val="0"/>
              </a:spcAft>
              <a:defRPr>
                <a:solidFill>
                  <a:schemeClr val="tx1"/>
                </a:solidFill>
                <a:latin typeface="Tahoma" pitchFamily="34" charset="0"/>
                <a:ea typeface="黑体" pitchFamily="2" charset="-122"/>
              </a:defRPr>
            </a:lvl7pPr>
            <a:lvl8pPr marL="3429000" indent="-228600" eaLnBrk="0" fontAlgn="base" hangingPunct="0">
              <a:spcBef>
                <a:spcPct val="0"/>
              </a:spcBef>
              <a:spcAft>
                <a:spcPct val="0"/>
              </a:spcAft>
              <a:defRPr>
                <a:solidFill>
                  <a:schemeClr val="tx1"/>
                </a:solidFill>
                <a:latin typeface="Tahoma" pitchFamily="34" charset="0"/>
                <a:ea typeface="黑体" pitchFamily="2" charset="-122"/>
              </a:defRPr>
            </a:lvl8pPr>
            <a:lvl9pPr marL="3886200" indent="-228600" eaLnBrk="0" fontAlgn="base" hangingPunct="0">
              <a:spcBef>
                <a:spcPct val="0"/>
              </a:spcBef>
              <a:spcAft>
                <a:spcPct val="0"/>
              </a:spcAft>
              <a:defRPr>
                <a:solidFill>
                  <a:schemeClr val="tx1"/>
                </a:solidFill>
                <a:latin typeface="Tahoma" pitchFamily="34" charset="0"/>
                <a:ea typeface="黑体" pitchFamily="2" charset="-122"/>
              </a:defRPr>
            </a:lvl9pPr>
          </a:lstStyle>
          <a:p>
            <a:pPr algn="ctr"/>
            <a:r>
              <a:rPr lang="zh-CN" altLang="en-US" sz="1400" b="1" dirty="0">
                <a:latin typeface="微软雅黑" pitchFamily="34" charset="-122"/>
                <a:ea typeface="微软雅黑" pitchFamily="34" charset="-122"/>
              </a:rPr>
              <a:t>空行</a:t>
            </a:r>
            <a:endParaRPr lang="en-US" altLang="zh-CN" sz="1400" b="1" dirty="0">
              <a:latin typeface="微软雅黑" pitchFamily="34" charset="-122"/>
              <a:ea typeface="微软雅黑" pitchFamily="34" charset="-122"/>
            </a:endParaRPr>
          </a:p>
        </p:txBody>
      </p:sp>
      <p:sp>
        <p:nvSpPr>
          <p:cNvPr id="10" name="Rectangle 6"/>
          <p:cNvSpPr>
            <a:spLocks noChangeArrowheads="1"/>
          </p:cNvSpPr>
          <p:nvPr/>
        </p:nvSpPr>
        <p:spPr bwMode="auto">
          <a:xfrm>
            <a:off x="4389019" y="1468504"/>
            <a:ext cx="3035300" cy="860409"/>
          </a:xfrm>
          <a:prstGeom prst="rect">
            <a:avLst/>
          </a:prstGeom>
          <a:solidFill>
            <a:srgbClr val="0066FF"/>
          </a:solidFill>
          <a:ln w="19050">
            <a:solidFill>
              <a:schemeClr val="tx1"/>
            </a:solidFill>
            <a:miter lim="800000"/>
            <a:headEnd/>
            <a:tailEnd/>
          </a:ln>
          <a:effectLst/>
          <a:extLst/>
        </p:spPr>
        <p:txBody>
          <a:bodyPr wrap="none" anchor="ctr"/>
          <a:lstStyle/>
          <a:p>
            <a:pPr>
              <a:lnSpc>
                <a:spcPts val="1600"/>
              </a:lnSpc>
            </a:pPr>
            <a:r>
              <a:rPr lang="en-US" altLang="zh-CN" sz="1200" b="1" dirty="0">
                <a:solidFill>
                  <a:schemeClr val="bg1"/>
                </a:solidFill>
                <a:latin typeface="微软雅黑" pitchFamily="34" charset="-122"/>
                <a:ea typeface="微软雅黑" pitchFamily="34" charset="-122"/>
              </a:rPr>
              <a:t>MAIL FROM: one@abc.edu</a:t>
            </a:r>
          </a:p>
          <a:p>
            <a:pPr>
              <a:lnSpc>
                <a:spcPts val="1600"/>
              </a:lnSpc>
            </a:pPr>
            <a:r>
              <a:rPr lang="en-US" altLang="zh-CN" sz="1200" b="1" dirty="0">
                <a:solidFill>
                  <a:schemeClr val="bg1"/>
                </a:solidFill>
                <a:latin typeface="微软雅黑" pitchFamily="34" charset="-122"/>
                <a:ea typeface="微软雅黑" pitchFamily="34" charset="-122"/>
              </a:rPr>
              <a:t>RCPT TO: two@xyz.com</a:t>
            </a:r>
            <a:endParaRPr lang="zh-CN" altLang="en-US" sz="1200" b="1" dirty="0">
              <a:solidFill>
                <a:schemeClr val="bg1"/>
              </a:solidFill>
              <a:latin typeface="微软雅黑" pitchFamily="34" charset="-122"/>
              <a:ea typeface="微软雅黑" pitchFamily="34" charset="-122"/>
            </a:endParaRPr>
          </a:p>
        </p:txBody>
      </p:sp>
      <p:sp>
        <p:nvSpPr>
          <p:cNvPr id="11" name="矩形 10"/>
          <p:cNvSpPr/>
          <p:nvPr/>
        </p:nvSpPr>
        <p:spPr>
          <a:xfrm>
            <a:off x="7441871" y="1735062"/>
            <a:ext cx="745679" cy="369332"/>
          </a:xfrm>
          <a:prstGeom prst="rect">
            <a:avLst/>
          </a:prstGeom>
          <a:noFill/>
          <a:ln w="12700">
            <a:noFill/>
            <a:miter lim="800000"/>
            <a:headEnd/>
            <a:tailEnd/>
          </a:ln>
          <a:effectLst/>
        </p:spPr>
        <p:txBody>
          <a:bodyPr wrap="none" anchor="ctr"/>
          <a:lstStyle/>
          <a:p>
            <a:pPr algn="r"/>
            <a:r>
              <a:rPr lang="zh-CN" altLang="en-US" sz="1600" b="1" dirty="0">
                <a:latin typeface="微软雅黑" pitchFamily="34" charset="-122"/>
                <a:ea typeface="微软雅黑" pitchFamily="34" charset="-122"/>
              </a:rPr>
              <a:t>信封</a:t>
            </a:r>
            <a:endParaRPr lang="en-US" altLang="zh-CN" sz="1600" b="1" dirty="0">
              <a:latin typeface="微软雅黑" pitchFamily="34" charset="-122"/>
              <a:ea typeface="微软雅黑" pitchFamily="34" charset="-122"/>
            </a:endParaRPr>
          </a:p>
        </p:txBody>
      </p:sp>
      <p:sp>
        <p:nvSpPr>
          <p:cNvPr id="12" name="矩形 11"/>
          <p:cNvSpPr/>
          <p:nvPr/>
        </p:nvSpPr>
        <p:spPr>
          <a:xfrm>
            <a:off x="7441871" y="3069905"/>
            <a:ext cx="745679" cy="369332"/>
          </a:xfrm>
          <a:prstGeom prst="rect">
            <a:avLst/>
          </a:prstGeom>
          <a:noFill/>
          <a:ln w="12700">
            <a:noFill/>
            <a:miter lim="800000"/>
            <a:headEnd/>
            <a:tailEnd/>
          </a:ln>
          <a:effectLst/>
        </p:spPr>
        <p:txBody>
          <a:bodyPr wrap="none" anchor="ctr"/>
          <a:lstStyle/>
          <a:p>
            <a:pPr algn="r"/>
            <a:r>
              <a:rPr lang="zh-CN" altLang="en-US" sz="1600" b="1" dirty="0">
                <a:latin typeface="微软雅黑" pitchFamily="34" charset="-122"/>
                <a:ea typeface="微软雅黑" pitchFamily="34" charset="-122"/>
              </a:rPr>
              <a:t>内容</a:t>
            </a:r>
            <a:endParaRPr lang="en-US" altLang="zh-CN" sz="1600" b="1" dirty="0">
              <a:latin typeface="微软雅黑" pitchFamily="34" charset="-122"/>
              <a:ea typeface="微软雅黑" pitchFamily="34" charset="-122"/>
            </a:endParaRPr>
          </a:p>
        </p:txBody>
      </p:sp>
      <p:grpSp>
        <p:nvGrpSpPr>
          <p:cNvPr id="24" name="组合 23"/>
          <p:cNvGrpSpPr/>
          <p:nvPr/>
        </p:nvGrpSpPr>
        <p:grpSpPr>
          <a:xfrm>
            <a:off x="7473400" y="1468504"/>
            <a:ext cx="714150" cy="2768917"/>
            <a:chOff x="7200140" y="1468504"/>
            <a:chExt cx="807016" cy="2768917"/>
          </a:xfrm>
        </p:grpSpPr>
        <p:cxnSp>
          <p:nvCxnSpPr>
            <p:cNvPr id="14" name="直接连接符 13"/>
            <p:cNvCxnSpPr/>
            <p:nvPr/>
          </p:nvCxnSpPr>
          <p:spPr>
            <a:xfrm>
              <a:off x="7200140" y="1468504"/>
              <a:ext cx="80701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7200140" y="2324539"/>
              <a:ext cx="80701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7200140" y="4237421"/>
              <a:ext cx="80701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7" name="直接连接符 16"/>
          <p:cNvCxnSpPr/>
          <p:nvPr/>
        </p:nvCxnSpPr>
        <p:spPr>
          <a:xfrm>
            <a:off x="7628776" y="1468504"/>
            <a:ext cx="0" cy="856035"/>
          </a:xfrm>
          <a:prstGeom prst="line">
            <a:avLst/>
          </a:prstGeom>
          <a:ln w="127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7628776" y="2328913"/>
            <a:ext cx="0" cy="1908508"/>
          </a:xfrm>
          <a:prstGeom prst="line">
            <a:avLst/>
          </a:prstGeom>
          <a:ln w="127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5" name="Rectangle 68"/>
          <p:cNvSpPr>
            <a:spLocks noChangeArrowheads="1"/>
          </p:cNvSpPr>
          <p:nvPr/>
        </p:nvSpPr>
        <p:spPr bwMode="auto">
          <a:xfrm>
            <a:off x="525511" y="1146689"/>
            <a:ext cx="3289738" cy="30546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一个电子邮件分为</a:t>
            </a:r>
            <a:r>
              <a:rPr lang="zh-CN" altLang="en-US" sz="2000" b="1" dirty="0">
                <a:solidFill>
                  <a:srgbClr val="0000FF"/>
                </a:solidFill>
                <a:latin typeface="微软雅黑" pitchFamily="34" charset="-122"/>
                <a:ea typeface="微软雅黑" pitchFamily="34" charset="-122"/>
              </a:rPr>
              <a:t>信封</a:t>
            </a:r>
            <a:r>
              <a:rPr lang="zh-CN" altLang="en-US" sz="2000" b="1" dirty="0">
                <a:latin typeface="微软雅黑" pitchFamily="34" charset="-122"/>
                <a:ea typeface="微软雅黑" pitchFamily="34" charset="-122"/>
              </a:rPr>
              <a:t>和</a:t>
            </a:r>
            <a:r>
              <a:rPr lang="zh-CN" altLang="en-US" sz="2000" b="1" dirty="0">
                <a:solidFill>
                  <a:srgbClr val="0000FF"/>
                </a:solidFill>
                <a:latin typeface="微软雅黑" pitchFamily="34" charset="-122"/>
                <a:ea typeface="微软雅黑" pitchFamily="34" charset="-122"/>
              </a:rPr>
              <a:t>内容</a:t>
            </a:r>
            <a:r>
              <a:rPr lang="zh-CN" altLang="en-US" sz="2000" b="1" dirty="0">
                <a:latin typeface="微软雅黑" pitchFamily="34" charset="-122"/>
                <a:ea typeface="微软雅黑" pitchFamily="34" charset="-122"/>
              </a:rPr>
              <a:t>两大部分。</a:t>
            </a:r>
          </a:p>
          <a:p>
            <a:pPr marL="285750" indent="-285750" eaLnBrk="0" hangingPunct="0">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RFC 5322 </a:t>
            </a:r>
            <a:r>
              <a:rPr lang="zh-CN" altLang="en-US" sz="2000" b="1" dirty="0">
                <a:latin typeface="微软雅黑" pitchFamily="34" charset="-122"/>
                <a:ea typeface="微软雅黑" pitchFamily="34" charset="-122"/>
              </a:rPr>
              <a:t>只规定了邮件内容中的</a:t>
            </a:r>
            <a:r>
              <a:rPr lang="zh-CN" altLang="en-US" sz="2000" b="1" dirty="0">
                <a:solidFill>
                  <a:srgbClr val="0000FF"/>
                </a:solidFill>
                <a:latin typeface="微软雅黑" pitchFamily="34" charset="-122"/>
                <a:ea typeface="微软雅黑" pitchFamily="34" charset="-122"/>
              </a:rPr>
              <a:t>首部</a:t>
            </a:r>
            <a:r>
              <a:rPr lang="zh-CN" altLang="en-US" sz="2000" b="1" dirty="0">
                <a:latin typeface="微软雅黑" pitchFamily="34" charset="-122"/>
                <a:ea typeface="微软雅黑" pitchFamily="34" charset="-122"/>
              </a:rPr>
              <a:t> </a:t>
            </a:r>
            <a:r>
              <a:rPr lang="en-US" altLang="zh-CN" sz="2000" b="1" dirty="0">
                <a:latin typeface="微软雅黑" pitchFamily="34" charset="-122"/>
                <a:ea typeface="微软雅黑" pitchFamily="34" charset="-122"/>
              </a:rPr>
              <a:t>(header) </a:t>
            </a:r>
            <a:r>
              <a:rPr lang="zh-CN" altLang="en-US" sz="2000" b="1" dirty="0">
                <a:latin typeface="微软雅黑" pitchFamily="34" charset="-122"/>
                <a:ea typeface="微软雅黑" pitchFamily="34" charset="-122"/>
              </a:rPr>
              <a:t>格式，而对邮件的</a:t>
            </a:r>
            <a:r>
              <a:rPr lang="zh-CN" altLang="en-US" sz="2000" b="1" dirty="0">
                <a:solidFill>
                  <a:srgbClr val="0000FF"/>
                </a:solidFill>
                <a:latin typeface="微软雅黑" pitchFamily="34" charset="-122"/>
                <a:ea typeface="微软雅黑" pitchFamily="34" charset="-122"/>
              </a:rPr>
              <a:t>主体</a:t>
            </a:r>
            <a:r>
              <a:rPr lang="zh-CN" altLang="en-US" sz="2000" b="1" dirty="0">
                <a:latin typeface="微软雅黑" pitchFamily="34" charset="-122"/>
                <a:ea typeface="微软雅黑" pitchFamily="34" charset="-122"/>
              </a:rPr>
              <a:t> </a:t>
            </a:r>
            <a:r>
              <a:rPr lang="en-US" altLang="zh-CN" sz="2000" b="1" dirty="0">
                <a:latin typeface="微软雅黑" pitchFamily="34" charset="-122"/>
                <a:ea typeface="微软雅黑" pitchFamily="34" charset="-122"/>
              </a:rPr>
              <a:t>(body) </a:t>
            </a:r>
            <a:r>
              <a:rPr lang="zh-CN" altLang="en-US" sz="2000" b="1" dirty="0">
                <a:latin typeface="微软雅黑" pitchFamily="34" charset="-122"/>
                <a:ea typeface="微软雅黑" pitchFamily="34" charset="-122"/>
              </a:rPr>
              <a:t>部分则让用户自由撰写。</a:t>
            </a:r>
          </a:p>
        </p:txBody>
      </p:sp>
    </p:spTree>
    <p:extLst>
      <p:ext uri="{BB962C8B-B14F-4D97-AF65-F5344CB8AC3E}">
        <p14:creationId xmlns:p14="http://schemas.microsoft.com/office/powerpoint/2010/main" val="2109413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3000" fill="hold" grpId="0" nodeType="withEffect">
                                  <p:stCondLst>
                                    <p:cond delay="0"/>
                                  </p:stCondLst>
                                  <p:childTnLst>
                                    <p:anim calcmode="discrete" valueType="str">
                                      <p:cBhvr>
                                        <p:cTn id="6" dur="1000" fill="hold"/>
                                        <p:tgtEl>
                                          <p:spTgt spid="5"/>
                                        </p:tgtEl>
                                        <p:attrNameLst>
                                          <p:attrName>style.visibility</p:attrName>
                                        </p:attrNameLst>
                                      </p:cBhvr>
                                      <p:tavLst>
                                        <p:tav tm="0">
                                          <p:val>
                                            <p:strVal val="hidden"/>
                                          </p:val>
                                        </p:tav>
                                        <p:tav tm="50000">
                                          <p:val>
                                            <p:strVal val="visible"/>
                                          </p:val>
                                        </p:tav>
                                      </p:tavLst>
                                    </p:anim>
                                  </p:childTnLst>
                                </p:cTn>
                              </p:par>
                              <p:par>
                                <p:cTn id="7" presetID="35" presetClass="emph" presetSubtype="0" repeatCount="3000" fill="hold" grpId="0" nodeType="withEffect">
                                  <p:stCondLst>
                                    <p:cond delay="0"/>
                                  </p:stCondLst>
                                  <p:childTnLst>
                                    <p:anim calcmode="discrete" valueType="str">
                                      <p:cBhvr>
                                        <p:cTn id="8" dur="1000" fill="hold"/>
                                        <p:tgtEl>
                                          <p:spTgt spid="6"/>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AutoShape 5"/>
          <p:cNvSpPr>
            <a:spLocks noChangeArrowheads="1"/>
          </p:cNvSpPr>
          <p:nvPr/>
        </p:nvSpPr>
        <p:spPr bwMode="auto">
          <a:xfrm>
            <a:off x="556963" y="1411072"/>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42" name="Rectangle 6"/>
          <p:cNvSpPr>
            <a:spLocks noChangeArrowheads="1"/>
          </p:cNvSpPr>
          <p:nvPr/>
        </p:nvSpPr>
        <p:spPr bwMode="auto">
          <a:xfrm>
            <a:off x="2911665" y="1377861"/>
            <a:ext cx="333937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域名服务器有以下四种类型</a:t>
            </a:r>
          </a:p>
        </p:txBody>
      </p:sp>
      <p:sp>
        <p:nvSpPr>
          <p:cNvPr id="43" name="Rectangle 68"/>
          <p:cNvSpPr>
            <a:spLocks noChangeArrowheads="1"/>
          </p:cNvSpPr>
          <p:nvPr/>
        </p:nvSpPr>
        <p:spPr bwMode="auto">
          <a:xfrm>
            <a:off x="483810" y="1856467"/>
            <a:ext cx="8245143" cy="17851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根域名服务器 </a:t>
            </a:r>
          </a:p>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顶级域名服务器 </a:t>
            </a:r>
          </a:p>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权限域名服务器 </a:t>
            </a:r>
          </a:p>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本地域名服务器 </a:t>
            </a:r>
          </a:p>
        </p:txBody>
      </p:sp>
    </p:spTree>
    <p:extLst>
      <p:ext uri="{BB962C8B-B14F-4D97-AF65-F5344CB8AC3E}">
        <p14:creationId xmlns:p14="http://schemas.microsoft.com/office/powerpoint/2010/main" val="1168252567"/>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56963" y="691315"/>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3" name="Rectangle 6"/>
          <p:cNvSpPr>
            <a:spLocks noChangeArrowheads="1"/>
          </p:cNvSpPr>
          <p:nvPr/>
        </p:nvSpPr>
        <p:spPr bwMode="auto">
          <a:xfrm>
            <a:off x="3552869" y="658104"/>
            <a:ext cx="205697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邮件内容的首部</a:t>
            </a:r>
          </a:p>
        </p:txBody>
      </p:sp>
      <p:sp>
        <p:nvSpPr>
          <p:cNvPr id="4" name="Rectangle 68"/>
          <p:cNvSpPr>
            <a:spLocks noChangeArrowheads="1"/>
          </p:cNvSpPr>
          <p:nvPr/>
        </p:nvSpPr>
        <p:spPr bwMode="auto">
          <a:xfrm>
            <a:off x="483810" y="1015829"/>
            <a:ext cx="8121929" cy="3477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eaLnBrk="0" hangingPunct="0">
              <a:lnSpc>
                <a:spcPts val="3300"/>
              </a:lnSpc>
              <a:buClr>
                <a:srgbClr val="0070C0"/>
              </a:buClr>
              <a:buFont typeface="+mj-lt"/>
              <a:buAutoNum type="arabicPeriod"/>
            </a:pPr>
            <a:r>
              <a:rPr lang="zh-CN" altLang="en-US" sz="2000" b="1" dirty="0">
                <a:solidFill>
                  <a:srgbClr val="0000FF"/>
                </a:solidFill>
                <a:latin typeface="微软雅黑" pitchFamily="34" charset="-122"/>
                <a:ea typeface="微软雅黑" pitchFamily="34" charset="-122"/>
              </a:rPr>
              <a:t>“</a:t>
            </a:r>
            <a:r>
              <a:rPr lang="en-US" altLang="zh-CN" sz="2000" b="1" dirty="0">
                <a:solidFill>
                  <a:srgbClr val="0000FF"/>
                </a:solidFill>
                <a:latin typeface="微软雅黑" pitchFamily="34" charset="-122"/>
                <a:ea typeface="微软雅黑" pitchFamily="34" charset="-122"/>
              </a:rPr>
              <a:t>To:” </a:t>
            </a:r>
            <a:r>
              <a:rPr lang="zh-CN" altLang="en-US" sz="2000" b="1" dirty="0">
                <a:latin typeface="微软雅黑" pitchFamily="34" charset="-122"/>
                <a:ea typeface="微软雅黑" pitchFamily="34" charset="-122"/>
              </a:rPr>
              <a:t>后面填入一个或多个收件人的电子邮件地址。用户只需打开地址簿，点击收件人名字，收件人的电子邮件地址就会自动地填入到合适的位置上。</a:t>
            </a:r>
          </a:p>
          <a:p>
            <a:pPr marL="342900" indent="-342900" eaLnBrk="0" hangingPunct="0">
              <a:lnSpc>
                <a:spcPts val="3300"/>
              </a:lnSpc>
              <a:buClr>
                <a:srgbClr val="0070C0"/>
              </a:buClr>
              <a:buFont typeface="+mj-lt"/>
              <a:buAutoNum type="arabicPeriod"/>
            </a:pPr>
            <a:r>
              <a:rPr lang="zh-CN" altLang="en-US" sz="2000" b="1" dirty="0">
                <a:solidFill>
                  <a:srgbClr val="0000FF"/>
                </a:solidFill>
                <a:latin typeface="微软雅黑" pitchFamily="34" charset="-122"/>
                <a:ea typeface="微软雅黑" pitchFamily="34" charset="-122"/>
              </a:rPr>
              <a:t>“</a:t>
            </a:r>
            <a:r>
              <a:rPr lang="en-US" altLang="zh-CN" sz="2000" b="1" dirty="0">
                <a:solidFill>
                  <a:srgbClr val="0000FF"/>
                </a:solidFill>
                <a:latin typeface="微软雅黑" pitchFamily="34" charset="-122"/>
                <a:ea typeface="微软雅黑" pitchFamily="34" charset="-122"/>
              </a:rPr>
              <a:t>Subject:” </a:t>
            </a:r>
            <a:r>
              <a:rPr lang="zh-CN" altLang="en-US" sz="2000" b="1" dirty="0">
                <a:latin typeface="微软雅黑" pitchFamily="34" charset="-122"/>
                <a:ea typeface="微软雅黑" pitchFamily="34" charset="-122"/>
              </a:rPr>
              <a:t>是邮件的主题。它反映了邮件的主要内容，便于用户查找邮件。</a:t>
            </a:r>
          </a:p>
          <a:p>
            <a:pPr marL="342900" indent="-342900" eaLnBrk="0" hangingPunct="0">
              <a:lnSpc>
                <a:spcPts val="3300"/>
              </a:lnSpc>
              <a:buClr>
                <a:srgbClr val="0070C0"/>
              </a:buClr>
              <a:buFont typeface="+mj-lt"/>
              <a:buAutoNum type="arabicPeriod"/>
            </a:pPr>
            <a:r>
              <a:rPr lang="zh-CN" altLang="en-US" sz="2000" b="1" dirty="0">
                <a:solidFill>
                  <a:srgbClr val="0000FF"/>
                </a:solidFill>
                <a:latin typeface="微软雅黑" pitchFamily="34" charset="-122"/>
                <a:ea typeface="微软雅黑" pitchFamily="34" charset="-122"/>
              </a:rPr>
              <a:t>“</a:t>
            </a:r>
            <a:r>
              <a:rPr lang="en-US" altLang="zh-CN" sz="2000" b="1" dirty="0">
                <a:solidFill>
                  <a:srgbClr val="0000FF"/>
                </a:solidFill>
                <a:latin typeface="微软雅黑" pitchFamily="34" charset="-122"/>
                <a:ea typeface="微软雅黑" pitchFamily="34" charset="-122"/>
              </a:rPr>
              <a:t>Cc:”  </a:t>
            </a:r>
            <a:r>
              <a:rPr lang="zh-CN" altLang="en-US" sz="2000" b="1" dirty="0">
                <a:latin typeface="微软雅黑" pitchFamily="34" charset="-122"/>
                <a:ea typeface="微软雅黑" pitchFamily="34" charset="-122"/>
              </a:rPr>
              <a:t>表示应给某某人发送一个邮件副本。</a:t>
            </a:r>
          </a:p>
          <a:p>
            <a:pPr marL="342900" indent="-342900" eaLnBrk="0" hangingPunct="0">
              <a:lnSpc>
                <a:spcPts val="3300"/>
              </a:lnSpc>
              <a:buClr>
                <a:srgbClr val="0070C0"/>
              </a:buClr>
              <a:buFont typeface="+mj-lt"/>
              <a:buAutoNum type="arabicPeriod"/>
            </a:pPr>
            <a:r>
              <a:rPr lang="zh-CN" altLang="en-US" sz="2000" b="1" dirty="0">
                <a:solidFill>
                  <a:srgbClr val="0000FF"/>
                </a:solidFill>
                <a:latin typeface="微软雅黑" pitchFamily="34" charset="-122"/>
                <a:ea typeface="微软雅黑" pitchFamily="34" charset="-122"/>
              </a:rPr>
              <a:t>“</a:t>
            </a:r>
            <a:r>
              <a:rPr lang="en-US" altLang="zh-CN" sz="2000" b="1" dirty="0">
                <a:solidFill>
                  <a:srgbClr val="0000FF"/>
                </a:solidFill>
                <a:latin typeface="微软雅黑" pitchFamily="34" charset="-122"/>
                <a:ea typeface="微软雅黑" pitchFamily="34" charset="-122"/>
              </a:rPr>
              <a:t>From” </a:t>
            </a:r>
            <a:r>
              <a:rPr lang="zh-CN" altLang="en-US" sz="2000" b="1" dirty="0">
                <a:latin typeface="微软雅黑" pitchFamily="34" charset="-122"/>
                <a:ea typeface="微软雅黑" pitchFamily="34" charset="-122"/>
              </a:rPr>
              <a:t>和 </a:t>
            </a:r>
            <a:r>
              <a:rPr lang="zh-CN" altLang="en-US" sz="2000" b="1" dirty="0">
                <a:solidFill>
                  <a:srgbClr val="0000FF"/>
                </a:solidFill>
                <a:latin typeface="微软雅黑" pitchFamily="34" charset="-122"/>
                <a:ea typeface="微软雅黑" pitchFamily="34" charset="-122"/>
              </a:rPr>
              <a:t>“</a:t>
            </a:r>
            <a:r>
              <a:rPr lang="en-US" altLang="zh-CN" sz="2000" b="1" dirty="0">
                <a:solidFill>
                  <a:srgbClr val="0000FF"/>
                </a:solidFill>
                <a:latin typeface="微软雅黑" pitchFamily="34" charset="-122"/>
                <a:ea typeface="微软雅黑" pitchFamily="34" charset="-122"/>
              </a:rPr>
              <a:t>Date” </a:t>
            </a:r>
            <a:r>
              <a:rPr lang="zh-CN" altLang="en-US" sz="2000" b="1" dirty="0">
                <a:latin typeface="微软雅黑" pitchFamily="34" charset="-122"/>
                <a:ea typeface="微软雅黑" pitchFamily="34" charset="-122"/>
              </a:rPr>
              <a:t>表示发信人的电子邮件地址和发信日期。</a:t>
            </a:r>
          </a:p>
          <a:p>
            <a:pPr marL="342900" indent="-342900" eaLnBrk="0" hangingPunct="0">
              <a:lnSpc>
                <a:spcPts val="3300"/>
              </a:lnSpc>
              <a:buClr>
                <a:srgbClr val="0070C0"/>
              </a:buClr>
              <a:buFont typeface="+mj-lt"/>
              <a:buAutoNum type="arabicPeriod"/>
            </a:pPr>
            <a:r>
              <a:rPr lang="zh-CN" altLang="en-US" sz="2000" b="1" dirty="0">
                <a:solidFill>
                  <a:srgbClr val="0000FF"/>
                </a:solidFill>
                <a:latin typeface="微软雅黑" pitchFamily="34" charset="-122"/>
                <a:ea typeface="微软雅黑" pitchFamily="34" charset="-122"/>
              </a:rPr>
              <a:t>“</a:t>
            </a:r>
            <a:r>
              <a:rPr lang="en-US" altLang="zh-CN" sz="2000" b="1" dirty="0">
                <a:solidFill>
                  <a:srgbClr val="0000FF"/>
                </a:solidFill>
                <a:latin typeface="微软雅黑" pitchFamily="34" charset="-122"/>
                <a:ea typeface="微软雅黑" pitchFamily="34" charset="-122"/>
              </a:rPr>
              <a:t>Reply-To” </a:t>
            </a:r>
            <a:r>
              <a:rPr lang="zh-CN" altLang="en-US" sz="2000" b="1" dirty="0">
                <a:latin typeface="微软雅黑" pitchFamily="34" charset="-122"/>
                <a:ea typeface="微软雅黑" pitchFamily="34" charset="-122"/>
              </a:rPr>
              <a:t>是对方回信所用的地址。 </a:t>
            </a:r>
          </a:p>
        </p:txBody>
      </p:sp>
    </p:spTree>
    <p:extLst>
      <p:ext uri="{BB962C8B-B14F-4D97-AF65-F5344CB8AC3E}">
        <p14:creationId xmlns:p14="http://schemas.microsoft.com/office/powerpoint/2010/main" val="904009573"/>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圆角矩形 22"/>
          <p:cNvSpPr/>
          <p:nvPr/>
        </p:nvSpPr>
        <p:spPr>
          <a:xfrm>
            <a:off x="3972911" y="1172682"/>
            <a:ext cx="4538238" cy="331493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Rectangle 6"/>
          <p:cNvSpPr>
            <a:spLocks noChangeArrowheads="1"/>
          </p:cNvSpPr>
          <p:nvPr/>
        </p:nvSpPr>
        <p:spPr bwMode="auto">
          <a:xfrm>
            <a:off x="4389019" y="2324539"/>
            <a:ext cx="3035300" cy="1917261"/>
          </a:xfrm>
          <a:prstGeom prst="rect">
            <a:avLst/>
          </a:prstGeom>
          <a:solidFill>
            <a:schemeClr val="bg1"/>
          </a:solidFill>
          <a:ln w="19050">
            <a:solidFill>
              <a:schemeClr val="tx1"/>
            </a:solidFill>
            <a:miter lim="800000"/>
            <a:headEnd/>
            <a:tailEnd/>
          </a:ln>
          <a:effectLst/>
          <a:extLst/>
        </p:spPr>
        <p:txBody>
          <a:bodyPr wrap="none" anchor="ctr"/>
          <a:lstStyle/>
          <a:p>
            <a:endParaRPr lang="zh-CN" altLang="en-US"/>
          </a:p>
        </p:txBody>
      </p:sp>
      <p:sp>
        <p:nvSpPr>
          <p:cNvPr id="5" name="Rectangle 4"/>
          <p:cNvSpPr>
            <a:spLocks noChangeArrowheads="1"/>
          </p:cNvSpPr>
          <p:nvPr/>
        </p:nvSpPr>
        <p:spPr bwMode="auto">
          <a:xfrm>
            <a:off x="4494119" y="2456794"/>
            <a:ext cx="2832100" cy="369326"/>
          </a:xfrm>
          <a:prstGeom prst="rect">
            <a:avLst/>
          </a:prstGeom>
          <a:solidFill>
            <a:srgbClr val="00FFCC"/>
          </a:solidFill>
          <a:ln w="12700">
            <a:solidFill>
              <a:schemeClr val="tx1"/>
            </a:solidFill>
            <a:miter lim="800000"/>
            <a:headEnd/>
            <a:tailEnd/>
          </a:ln>
          <a:effectLst/>
          <a:extLst/>
        </p:spPr>
        <p:txBody>
          <a:bodyPr wrap="none" anchor="ctr"/>
          <a:lstStyle/>
          <a:p>
            <a:pPr algn="ctr"/>
            <a:r>
              <a:rPr lang="zh-CN" altLang="en-US" b="1" dirty="0">
                <a:latin typeface="微软雅黑" pitchFamily="34" charset="-122"/>
                <a:ea typeface="微软雅黑" pitchFamily="34" charset="-122"/>
              </a:rPr>
              <a:t>首部 </a:t>
            </a:r>
            <a:r>
              <a:rPr lang="en-US" altLang="zh-CN" b="1" dirty="0">
                <a:latin typeface="微软雅黑" pitchFamily="34" charset="-122"/>
                <a:ea typeface="微软雅黑" pitchFamily="34" charset="-122"/>
              </a:rPr>
              <a:t>(header)</a:t>
            </a:r>
          </a:p>
        </p:txBody>
      </p:sp>
      <p:sp>
        <p:nvSpPr>
          <p:cNvPr id="6" name="Rectangle 5"/>
          <p:cNvSpPr>
            <a:spLocks noChangeArrowheads="1"/>
          </p:cNvSpPr>
          <p:nvPr/>
        </p:nvSpPr>
        <p:spPr bwMode="auto">
          <a:xfrm>
            <a:off x="4494119" y="3069905"/>
            <a:ext cx="2832100" cy="1056289"/>
          </a:xfrm>
          <a:prstGeom prst="rect">
            <a:avLst/>
          </a:prstGeom>
          <a:solidFill>
            <a:srgbClr val="FF66FF"/>
          </a:solidFill>
          <a:ln w="12700">
            <a:solidFill>
              <a:schemeClr val="tx1"/>
            </a:solidFill>
            <a:miter lim="800000"/>
            <a:headEnd/>
            <a:tailEnd/>
          </a:ln>
          <a:effectLst/>
          <a:extLst/>
        </p:spPr>
        <p:txBody>
          <a:bodyPr wrap="none" anchor="ctr"/>
          <a:lstStyle/>
          <a:p>
            <a:pPr algn="ctr"/>
            <a:r>
              <a:rPr lang="zh-CN" altLang="en-US" b="1" dirty="0">
                <a:latin typeface="微软雅黑" pitchFamily="34" charset="-122"/>
                <a:ea typeface="微软雅黑" pitchFamily="34" charset="-122"/>
              </a:rPr>
              <a:t>主体 </a:t>
            </a:r>
            <a:r>
              <a:rPr lang="en-US" altLang="zh-CN" b="1" dirty="0">
                <a:latin typeface="微软雅黑" pitchFamily="34" charset="-122"/>
                <a:ea typeface="微软雅黑" pitchFamily="34" charset="-122"/>
              </a:rPr>
              <a:t>(body)</a:t>
            </a:r>
          </a:p>
        </p:txBody>
      </p:sp>
      <p:sp>
        <p:nvSpPr>
          <p:cNvPr id="8" name="Text Box 7"/>
          <p:cNvSpPr txBox="1">
            <a:spLocks noChangeArrowheads="1"/>
          </p:cNvSpPr>
          <p:nvPr/>
        </p:nvSpPr>
        <p:spPr bwMode="auto">
          <a:xfrm>
            <a:off x="5022211" y="2792637"/>
            <a:ext cx="1797488" cy="30777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Tahoma" pitchFamily="34" charset="0"/>
                <a:ea typeface="黑体" pitchFamily="2" charset="-122"/>
              </a:defRPr>
            </a:lvl1pPr>
            <a:lvl2pPr marL="742950" indent="-285750">
              <a:defRPr>
                <a:solidFill>
                  <a:schemeClr val="tx1"/>
                </a:solidFill>
                <a:latin typeface="Tahoma" pitchFamily="34" charset="0"/>
                <a:ea typeface="黑体" pitchFamily="2" charset="-122"/>
              </a:defRPr>
            </a:lvl2pPr>
            <a:lvl3pPr marL="1143000" indent="-228600">
              <a:defRPr>
                <a:solidFill>
                  <a:schemeClr val="tx1"/>
                </a:solidFill>
                <a:latin typeface="Tahoma" pitchFamily="34" charset="0"/>
                <a:ea typeface="黑体" pitchFamily="2" charset="-122"/>
              </a:defRPr>
            </a:lvl3pPr>
            <a:lvl4pPr marL="1600200" indent="-228600">
              <a:defRPr>
                <a:solidFill>
                  <a:schemeClr val="tx1"/>
                </a:solidFill>
                <a:latin typeface="Tahoma" pitchFamily="34" charset="0"/>
                <a:ea typeface="黑体" pitchFamily="2" charset="-122"/>
              </a:defRPr>
            </a:lvl4pPr>
            <a:lvl5pPr marL="2057400" indent="-228600">
              <a:defRPr>
                <a:solidFill>
                  <a:schemeClr val="tx1"/>
                </a:solidFill>
                <a:latin typeface="Tahoma" pitchFamily="34" charset="0"/>
                <a:ea typeface="黑体" pitchFamily="2" charset="-122"/>
              </a:defRPr>
            </a:lvl5pPr>
            <a:lvl6pPr marL="2514600" indent="-228600" eaLnBrk="0" fontAlgn="base" hangingPunct="0">
              <a:spcBef>
                <a:spcPct val="0"/>
              </a:spcBef>
              <a:spcAft>
                <a:spcPct val="0"/>
              </a:spcAft>
              <a:defRPr>
                <a:solidFill>
                  <a:schemeClr val="tx1"/>
                </a:solidFill>
                <a:latin typeface="Tahoma" pitchFamily="34" charset="0"/>
                <a:ea typeface="黑体" pitchFamily="2" charset="-122"/>
              </a:defRPr>
            </a:lvl6pPr>
            <a:lvl7pPr marL="2971800" indent="-228600" eaLnBrk="0" fontAlgn="base" hangingPunct="0">
              <a:spcBef>
                <a:spcPct val="0"/>
              </a:spcBef>
              <a:spcAft>
                <a:spcPct val="0"/>
              </a:spcAft>
              <a:defRPr>
                <a:solidFill>
                  <a:schemeClr val="tx1"/>
                </a:solidFill>
                <a:latin typeface="Tahoma" pitchFamily="34" charset="0"/>
                <a:ea typeface="黑体" pitchFamily="2" charset="-122"/>
              </a:defRPr>
            </a:lvl7pPr>
            <a:lvl8pPr marL="3429000" indent="-228600" eaLnBrk="0" fontAlgn="base" hangingPunct="0">
              <a:spcBef>
                <a:spcPct val="0"/>
              </a:spcBef>
              <a:spcAft>
                <a:spcPct val="0"/>
              </a:spcAft>
              <a:defRPr>
                <a:solidFill>
                  <a:schemeClr val="tx1"/>
                </a:solidFill>
                <a:latin typeface="Tahoma" pitchFamily="34" charset="0"/>
                <a:ea typeface="黑体" pitchFamily="2" charset="-122"/>
              </a:defRPr>
            </a:lvl8pPr>
            <a:lvl9pPr marL="3886200" indent="-228600" eaLnBrk="0" fontAlgn="base" hangingPunct="0">
              <a:spcBef>
                <a:spcPct val="0"/>
              </a:spcBef>
              <a:spcAft>
                <a:spcPct val="0"/>
              </a:spcAft>
              <a:defRPr>
                <a:solidFill>
                  <a:schemeClr val="tx1"/>
                </a:solidFill>
                <a:latin typeface="Tahoma" pitchFamily="34" charset="0"/>
                <a:ea typeface="黑体" pitchFamily="2" charset="-122"/>
              </a:defRPr>
            </a:lvl9pPr>
          </a:lstStyle>
          <a:p>
            <a:pPr algn="ctr"/>
            <a:r>
              <a:rPr lang="zh-CN" altLang="en-US" sz="1400" b="1" dirty="0">
                <a:latin typeface="微软雅黑" pitchFamily="34" charset="-122"/>
                <a:ea typeface="微软雅黑" pitchFamily="34" charset="-122"/>
              </a:rPr>
              <a:t>空行</a:t>
            </a:r>
            <a:endParaRPr lang="en-US" altLang="zh-CN" sz="1400" b="1" dirty="0">
              <a:latin typeface="微软雅黑" pitchFamily="34" charset="-122"/>
              <a:ea typeface="微软雅黑" pitchFamily="34" charset="-122"/>
            </a:endParaRPr>
          </a:p>
        </p:txBody>
      </p:sp>
      <p:sp>
        <p:nvSpPr>
          <p:cNvPr id="10" name="Rectangle 6"/>
          <p:cNvSpPr>
            <a:spLocks noChangeArrowheads="1"/>
          </p:cNvSpPr>
          <p:nvPr/>
        </p:nvSpPr>
        <p:spPr bwMode="auto">
          <a:xfrm>
            <a:off x="4389019" y="1468504"/>
            <a:ext cx="3035300" cy="860409"/>
          </a:xfrm>
          <a:prstGeom prst="rect">
            <a:avLst/>
          </a:prstGeom>
          <a:solidFill>
            <a:srgbClr val="0066FF"/>
          </a:solidFill>
          <a:ln w="19050">
            <a:solidFill>
              <a:schemeClr val="tx1"/>
            </a:solidFill>
            <a:miter lim="800000"/>
            <a:headEnd/>
            <a:tailEnd/>
          </a:ln>
          <a:effectLst/>
          <a:extLst/>
        </p:spPr>
        <p:txBody>
          <a:bodyPr wrap="none" anchor="ctr"/>
          <a:lstStyle/>
          <a:p>
            <a:pPr>
              <a:lnSpc>
                <a:spcPts val="1600"/>
              </a:lnSpc>
            </a:pPr>
            <a:r>
              <a:rPr lang="en-US" altLang="zh-CN" sz="1200" b="1" dirty="0">
                <a:solidFill>
                  <a:schemeClr val="bg1"/>
                </a:solidFill>
                <a:latin typeface="微软雅黑" pitchFamily="34" charset="-122"/>
                <a:ea typeface="微软雅黑" pitchFamily="34" charset="-122"/>
              </a:rPr>
              <a:t>MAIL FROM: LionKing@abc.edu</a:t>
            </a:r>
          </a:p>
          <a:p>
            <a:pPr>
              <a:lnSpc>
                <a:spcPts val="1600"/>
              </a:lnSpc>
            </a:pPr>
            <a:r>
              <a:rPr lang="en-US" altLang="zh-CN" sz="1200" b="1" dirty="0">
                <a:solidFill>
                  <a:schemeClr val="bg1"/>
                </a:solidFill>
                <a:latin typeface="微软雅黑" pitchFamily="34" charset="-122"/>
                <a:ea typeface="微软雅黑" pitchFamily="34" charset="-122"/>
              </a:rPr>
              <a:t>RCPT TO: TigerWang@xyz.com</a:t>
            </a:r>
            <a:endParaRPr lang="zh-CN" altLang="en-US" sz="1200" b="1" dirty="0">
              <a:solidFill>
                <a:schemeClr val="bg1"/>
              </a:solidFill>
              <a:latin typeface="微软雅黑" pitchFamily="34" charset="-122"/>
              <a:ea typeface="微软雅黑" pitchFamily="34" charset="-122"/>
            </a:endParaRPr>
          </a:p>
        </p:txBody>
      </p:sp>
      <p:sp>
        <p:nvSpPr>
          <p:cNvPr id="11" name="矩形 10"/>
          <p:cNvSpPr/>
          <p:nvPr/>
        </p:nvSpPr>
        <p:spPr>
          <a:xfrm>
            <a:off x="7441871" y="1735062"/>
            <a:ext cx="745679" cy="369332"/>
          </a:xfrm>
          <a:prstGeom prst="rect">
            <a:avLst/>
          </a:prstGeom>
          <a:noFill/>
          <a:ln w="12700">
            <a:noFill/>
            <a:miter lim="800000"/>
            <a:headEnd/>
            <a:tailEnd/>
          </a:ln>
          <a:effectLst/>
        </p:spPr>
        <p:txBody>
          <a:bodyPr wrap="none" anchor="ctr"/>
          <a:lstStyle/>
          <a:p>
            <a:pPr algn="r"/>
            <a:r>
              <a:rPr lang="zh-CN" altLang="en-US" sz="1600" b="1" dirty="0">
                <a:latin typeface="微软雅黑" pitchFamily="34" charset="-122"/>
                <a:ea typeface="微软雅黑" pitchFamily="34" charset="-122"/>
              </a:rPr>
              <a:t>信封</a:t>
            </a:r>
            <a:endParaRPr lang="en-US" altLang="zh-CN" sz="1600" b="1" dirty="0">
              <a:latin typeface="微软雅黑" pitchFamily="34" charset="-122"/>
              <a:ea typeface="微软雅黑" pitchFamily="34" charset="-122"/>
            </a:endParaRPr>
          </a:p>
        </p:txBody>
      </p:sp>
      <p:sp>
        <p:nvSpPr>
          <p:cNvPr id="12" name="矩形 11"/>
          <p:cNvSpPr/>
          <p:nvPr/>
        </p:nvSpPr>
        <p:spPr>
          <a:xfrm>
            <a:off x="7441871" y="3069905"/>
            <a:ext cx="745679" cy="369332"/>
          </a:xfrm>
          <a:prstGeom prst="rect">
            <a:avLst/>
          </a:prstGeom>
          <a:noFill/>
          <a:ln w="12700">
            <a:noFill/>
            <a:miter lim="800000"/>
            <a:headEnd/>
            <a:tailEnd/>
          </a:ln>
          <a:effectLst/>
        </p:spPr>
        <p:txBody>
          <a:bodyPr wrap="none" anchor="ctr"/>
          <a:lstStyle/>
          <a:p>
            <a:pPr algn="r"/>
            <a:r>
              <a:rPr lang="zh-CN" altLang="en-US" sz="1600" b="1" dirty="0">
                <a:latin typeface="微软雅黑" pitchFamily="34" charset="-122"/>
                <a:ea typeface="微软雅黑" pitchFamily="34" charset="-122"/>
              </a:rPr>
              <a:t>内容</a:t>
            </a:r>
            <a:endParaRPr lang="en-US" altLang="zh-CN" sz="1600" b="1" dirty="0">
              <a:latin typeface="微软雅黑" pitchFamily="34" charset="-122"/>
              <a:ea typeface="微软雅黑" pitchFamily="34" charset="-122"/>
            </a:endParaRPr>
          </a:p>
        </p:txBody>
      </p:sp>
      <p:grpSp>
        <p:nvGrpSpPr>
          <p:cNvPr id="24" name="组合 23"/>
          <p:cNvGrpSpPr/>
          <p:nvPr/>
        </p:nvGrpSpPr>
        <p:grpSpPr>
          <a:xfrm>
            <a:off x="7473400" y="1468504"/>
            <a:ext cx="714150" cy="2768917"/>
            <a:chOff x="7200140" y="1468504"/>
            <a:chExt cx="807016" cy="2768917"/>
          </a:xfrm>
        </p:grpSpPr>
        <p:cxnSp>
          <p:nvCxnSpPr>
            <p:cNvPr id="14" name="直接连接符 13"/>
            <p:cNvCxnSpPr/>
            <p:nvPr/>
          </p:nvCxnSpPr>
          <p:spPr>
            <a:xfrm>
              <a:off x="7200140" y="1468504"/>
              <a:ext cx="80701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7200140" y="2324539"/>
              <a:ext cx="80701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7200140" y="4237421"/>
              <a:ext cx="80701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7" name="直接连接符 16"/>
          <p:cNvCxnSpPr/>
          <p:nvPr/>
        </p:nvCxnSpPr>
        <p:spPr>
          <a:xfrm>
            <a:off x="7628776" y="1468504"/>
            <a:ext cx="0" cy="856035"/>
          </a:xfrm>
          <a:prstGeom prst="line">
            <a:avLst/>
          </a:prstGeom>
          <a:ln w="127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7628776" y="2328913"/>
            <a:ext cx="0" cy="1908508"/>
          </a:xfrm>
          <a:prstGeom prst="line">
            <a:avLst/>
          </a:prstGeom>
          <a:ln w="127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5" name="Rectangle 68"/>
          <p:cNvSpPr>
            <a:spLocks noChangeArrowheads="1"/>
          </p:cNvSpPr>
          <p:nvPr/>
        </p:nvSpPr>
        <p:spPr bwMode="auto">
          <a:xfrm>
            <a:off x="525511" y="1272809"/>
            <a:ext cx="3289738" cy="1759456"/>
          </a:xfrm>
          <a:prstGeom prst="rect">
            <a:avLst/>
          </a:prstGeom>
          <a:solidFill>
            <a:srgbClr val="00FFCC"/>
          </a:solidFill>
          <a:ln w="9525" algn="ctr">
            <a:solidFill>
              <a:srgbClr val="000000"/>
            </a:solidFill>
            <a:miter lim="1000000"/>
            <a:headEnd/>
            <a:tailEnd/>
          </a:ln>
          <a:effectLst/>
          <a:extLst/>
        </p:spPr>
        <p:txBody>
          <a:bodyPr wrap="square">
            <a:spAutoFit/>
          </a:bodyPr>
          <a:lstStyle/>
          <a:p>
            <a:pPr marL="285750" indent="-285750" eaLnBrk="0" hangingPunct="0">
              <a:lnSpc>
                <a:spcPts val="2600"/>
              </a:lnSpc>
              <a:buClr>
                <a:srgbClr val="0070C0"/>
              </a:buClr>
              <a:buFont typeface="Wingdings" pitchFamily="2" charset="2"/>
              <a:buChar char="l"/>
            </a:pPr>
            <a:r>
              <a:rPr lang="en-US" altLang="zh-CN" sz="1600" b="1" dirty="0">
                <a:latin typeface="微软雅黑" pitchFamily="34" charset="-122"/>
                <a:ea typeface="微软雅黑" pitchFamily="34" charset="-122"/>
              </a:rPr>
              <a:t>From: LionKing@abc.edu</a:t>
            </a:r>
          </a:p>
          <a:p>
            <a:pPr marL="285750" indent="-285750" eaLnBrk="0" hangingPunct="0">
              <a:lnSpc>
                <a:spcPts val="2600"/>
              </a:lnSpc>
              <a:buClr>
                <a:srgbClr val="0070C0"/>
              </a:buClr>
              <a:buFont typeface="Wingdings" pitchFamily="2" charset="2"/>
              <a:buChar char="l"/>
            </a:pPr>
            <a:r>
              <a:rPr lang="en-US" altLang="zh-CN" sz="1600" b="1" dirty="0">
                <a:latin typeface="微软雅黑" pitchFamily="34" charset="-122"/>
                <a:ea typeface="微软雅黑" pitchFamily="34" charset="-122"/>
              </a:rPr>
              <a:t>To: TigerWang@xyz.com</a:t>
            </a:r>
          </a:p>
          <a:p>
            <a:pPr marL="285750" indent="-285750" eaLnBrk="0" hangingPunct="0">
              <a:lnSpc>
                <a:spcPts val="2600"/>
              </a:lnSpc>
              <a:buClr>
                <a:srgbClr val="0070C0"/>
              </a:buClr>
              <a:buFont typeface="Wingdings" pitchFamily="2" charset="2"/>
              <a:buChar char="l"/>
            </a:pPr>
            <a:r>
              <a:rPr lang="en-US" altLang="zh-CN" sz="1600" b="1" dirty="0">
                <a:latin typeface="微软雅黑" pitchFamily="34" charset="-122"/>
                <a:ea typeface="微软雅黑" pitchFamily="34" charset="-122"/>
              </a:rPr>
              <a:t>Date: 2018-08-18</a:t>
            </a:r>
          </a:p>
          <a:p>
            <a:pPr marL="285750" indent="-285750" eaLnBrk="0" hangingPunct="0">
              <a:lnSpc>
                <a:spcPts val="2600"/>
              </a:lnSpc>
              <a:buClr>
                <a:srgbClr val="0070C0"/>
              </a:buClr>
              <a:buFont typeface="Wingdings" pitchFamily="2" charset="2"/>
              <a:buChar char="l"/>
            </a:pPr>
            <a:r>
              <a:rPr lang="en-US" altLang="zh-CN" sz="1600" b="1" dirty="0">
                <a:latin typeface="微软雅黑" pitchFamily="34" charset="-122"/>
                <a:ea typeface="微软雅黑" pitchFamily="34" charset="-122"/>
              </a:rPr>
              <a:t>Subject: Greetings</a:t>
            </a:r>
          </a:p>
          <a:p>
            <a:pPr marL="285750" indent="-285750" eaLnBrk="0" hangingPunct="0">
              <a:lnSpc>
                <a:spcPts val="2600"/>
              </a:lnSpc>
              <a:buClr>
                <a:srgbClr val="0070C0"/>
              </a:buClr>
              <a:buFont typeface="Wingdings" pitchFamily="2" charset="2"/>
              <a:buChar char="l"/>
            </a:pPr>
            <a:r>
              <a:rPr lang="en-US" altLang="zh-CN" sz="1600" b="1" dirty="0">
                <a:latin typeface="微软雅黑" pitchFamily="34" charset="-122"/>
                <a:ea typeface="微软雅黑" pitchFamily="34" charset="-122"/>
              </a:rPr>
              <a:t>Cc: Manager@zoo.com</a:t>
            </a:r>
          </a:p>
        </p:txBody>
      </p:sp>
      <p:cxnSp>
        <p:nvCxnSpPr>
          <p:cNvPr id="9" name="直接箭头连接符 8"/>
          <p:cNvCxnSpPr/>
          <p:nvPr/>
        </p:nvCxnSpPr>
        <p:spPr>
          <a:xfrm>
            <a:off x="3447391" y="2324539"/>
            <a:ext cx="1282262" cy="316918"/>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26" name="Rectangle 68"/>
          <p:cNvSpPr>
            <a:spLocks noChangeArrowheads="1"/>
          </p:cNvSpPr>
          <p:nvPr/>
        </p:nvSpPr>
        <p:spPr bwMode="auto">
          <a:xfrm>
            <a:off x="525511" y="3432668"/>
            <a:ext cx="3289738" cy="759182"/>
          </a:xfrm>
          <a:prstGeom prst="rect">
            <a:avLst/>
          </a:prstGeom>
          <a:solidFill>
            <a:srgbClr val="FF66FF"/>
          </a:solidFill>
          <a:ln w="9525" algn="ctr">
            <a:solidFill>
              <a:srgbClr val="000000"/>
            </a:solidFill>
            <a:miter lim="1000000"/>
            <a:headEnd/>
            <a:tailEnd/>
          </a:ln>
          <a:effectLst/>
          <a:extLst/>
        </p:spPr>
        <p:txBody>
          <a:bodyPr wrap="square">
            <a:spAutoFit/>
          </a:bodyPr>
          <a:lstStyle/>
          <a:p>
            <a:pPr marL="285750" indent="-285750" eaLnBrk="0" hangingPunct="0">
              <a:lnSpc>
                <a:spcPts val="2600"/>
              </a:lnSpc>
              <a:buClr>
                <a:srgbClr val="0070C0"/>
              </a:buClr>
              <a:buFont typeface="Wingdings" pitchFamily="2" charset="2"/>
              <a:buChar char="l"/>
            </a:pPr>
            <a:r>
              <a:rPr lang="zh-CN" altLang="en-US" sz="1600" b="1" dirty="0">
                <a:latin typeface="微软雅黑" pitchFamily="34" charset="-122"/>
                <a:ea typeface="微软雅黑" pitchFamily="34" charset="-122"/>
              </a:rPr>
              <a:t>纯文本信息 （</a:t>
            </a:r>
            <a:r>
              <a:rPr lang="en-US" altLang="zh-CN" sz="1600" b="1" dirty="0">
                <a:latin typeface="微软雅黑" pitchFamily="34" charset="-122"/>
                <a:ea typeface="微软雅黑" pitchFamily="34" charset="-122"/>
              </a:rPr>
              <a:t>ASCII</a:t>
            </a:r>
            <a:r>
              <a:rPr lang="zh-CN" altLang="en-US" sz="1600" b="1" dirty="0">
                <a:latin typeface="微软雅黑" pitchFamily="34" charset="-122"/>
                <a:ea typeface="微软雅黑" pitchFamily="34" charset="-122"/>
              </a:rPr>
              <a:t>编码）。</a:t>
            </a:r>
            <a:endParaRPr lang="en-US" altLang="zh-CN" sz="1600" b="1" dirty="0">
              <a:latin typeface="微软雅黑" pitchFamily="34" charset="-122"/>
              <a:ea typeface="微软雅黑" pitchFamily="34" charset="-122"/>
            </a:endParaRPr>
          </a:p>
          <a:p>
            <a:pPr marL="285750" indent="-285750" eaLnBrk="0" hangingPunct="0">
              <a:lnSpc>
                <a:spcPts val="2600"/>
              </a:lnSpc>
              <a:buClr>
                <a:srgbClr val="0070C0"/>
              </a:buClr>
              <a:buFont typeface="Wingdings" pitchFamily="2" charset="2"/>
              <a:buChar char="l"/>
            </a:pPr>
            <a:r>
              <a:rPr lang="zh-CN" altLang="en-US" sz="1600" b="1" dirty="0">
                <a:latin typeface="微软雅黑" pitchFamily="34" charset="-122"/>
                <a:ea typeface="微软雅黑" pitchFamily="34" charset="-122"/>
              </a:rPr>
              <a:t>无特定结构和含义。</a:t>
            </a:r>
            <a:endParaRPr lang="en-US" altLang="zh-CN" sz="1600" b="1" dirty="0">
              <a:latin typeface="微软雅黑" pitchFamily="34" charset="-122"/>
              <a:ea typeface="微软雅黑" pitchFamily="34" charset="-122"/>
            </a:endParaRPr>
          </a:p>
        </p:txBody>
      </p:sp>
      <p:cxnSp>
        <p:nvCxnSpPr>
          <p:cNvPr id="27" name="直接箭头连接符 26"/>
          <p:cNvCxnSpPr/>
          <p:nvPr/>
        </p:nvCxnSpPr>
        <p:spPr>
          <a:xfrm flipV="1">
            <a:off x="3447391" y="3598049"/>
            <a:ext cx="1282262" cy="276883"/>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22" name="AutoShape 5"/>
          <p:cNvSpPr>
            <a:spLocks noChangeArrowheads="1"/>
          </p:cNvSpPr>
          <p:nvPr/>
        </p:nvSpPr>
        <p:spPr bwMode="auto">
          <a:xfrm>
            <a:off x="556963" y="691315"/>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28" name="Rectangle 6"/>
          <p:cNvSpPr>
            <a:spLocks noChangeArrowheads="1"/>
          </p:cNvSpPr>
          <p:nvPr/>
        </p:nvSpPr>
        <p:spPr bwMode="auto">
          <a:xfrm>
            <a:off x="3552869" y="658104"/>
            <a:ext cx="205697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邮件内容的首部</a:t>
            </a:r>
          </a:p>
        </p:txBody>
      </p:sp>
    </p:spTree>
    <p:extLst>
      <p:ext uri="{BB962C8B-B14F-4D97-AF65-F5344CB8AC3E}">
        <p14:creationId xmlns:p14="http://schemas.microsoft.com/office/powerpoint/2010/main" val="3227575524"/>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56963" y="1151963"/>
            <a:ext cx="8048776" cy="388721"/>
          </a:xfrm>
          <a:prstGeom prst="roundRect">
            <a:avLst>
              <a:gd name="adj" fmla="val 16667"/>
            </a:avLst>
          </a:prstGeom>
          <a:solidFill>
            <a:srgbClr val="0089FA"/>
          </a:solidFill>
          <a:ln>
            <a:noFill/>
          </a:ln>
          <a:effectLst/>
          <a:extLst/>
        </p:spPr>
        <p:txBody>
          <a:bodyPr wrap="none" anchor="ctr"/>
          <a:lstStyle/>
          <a:p>
            <a:endParaRPr lang="zh-CN" altLang="en-US"/>
          </a:p>
        </p:txBody>
      </p:sp>
      <p:sp>
        <p:nvSpPr>
          <p:cNvPr id="3" name="Rectangle 6"/>
          <p:cNvSpPr>
            <a:spLocks noChangeArrowheads="1"/>
          </p:cNvSpPr>
          <p:nvPr/>
        </p:nvSpPr>
        <p:spPr bwMode="auto">
          <a:xfrm>
            <a:off x="1954139" y="1109692"/>
            <a:ext cx="523572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itchFamily="34" charset="-122"/>
                <a:ea typeface="微软雅黑" pitchFamily="34" charset="-122"/>
              </a:rPr>
              <a:t>6.5.4  </a:t>
            </a:r>
            <a:r>
              <a:rPr lang="zh-CN" altLang="en-US" sz="2400" b="1" dirty="0">
                <a:solidFill>
                  <a:schemeClr val="bg1"/>
                </a:solidFill>
                <a:latin typeface="微软雅黑" pitchFamily="34" charset="-122"/>
                <a:ea typeface="微软雅黑" pitchFamily="34" charset="-122"/>
              </a:rPr>
              <a:t>邮件读取协议 </a:t>
            </a:r>
            <a:r>
              <a:rPr lang="en-US" altLang="zh-CN" sz="2400" b="1" dirty="0">
                <a:solidFill>
                  <a:schemeClr val="bg1"/>
                </a:solidFill>
                <a:latin typeface="微软雅黑" pitchFamily="34" charset="-122"/>
                <a:ea typeface="微软雅黑" pitchFamily="34" charset="-122"/>
              </a:rPr>
              <a:t>POP3 </a:t>
            </a:r>
            <a:r>
              <a:rPr lang="zh-CN" altLang="en-US" sz="2400" b="1" dirty="0">
                <a:solidFill>
                  <a:schemeClr val="bg1"/>
                </a:solidFill>
                <a:latin typeface="微软雅黑" pitchFamily="34" charset="-122"/>
                <a:ea typeface="微软雅黑" pitchFamily="34" charset="-122"/>
              </a:rPr>
              <a:t>和 </a:t>
            </a:r>
            <a:r>
              <a:rPr lang="en-US" altLang="zh-CN" sz="2400" b="1" dirty="0">
                <a:solidFill>
                  <a:schemeClr val="bg1"/>
                </a:solidFill>
                <a:latin typeface="微软雅黑" pitchFamily="34" charset="-122"/>
                <a:ea typeface="微软雅黑" pitchFamily="34" charset="-122"/>
              </a:rPr>
              <a:t>IMAP</a:t>
            </a:r>
            <a:endParaRPr lang="zh-CN" altLang="en-US" sz="2400" b="1" dirty="0">
              <a:solidFill>
                <a:schemeClr val="bg1"/>
              </a:solidFill>
              <a:latin typeface="微软雅黑" pitchFamily="34" charset="-122"/>
              <a:ea typeface="微软雅黑" pitchFamily="34" charset="-122"/>
            </a:endParaRPr>
          </a:p>
        </p:txBody>
      </p:sp>
      <p:sp>
        <p:nvSpPr>
          <p:cNvPr id="4" name="Rectangle 68"/>
          <p:cNvSpPr>
            <a:spLocks noChangeArrowheads="1"/>
          </p:cNvSpPr>
          <p:nvPr/>
        </p:nvSpPr>
        <p:spPr bwMode="auto">
          <a:xfrm>
            <a:off x="483810" y="1637621"/>
            <a:ext cx="8121929" cy="17851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两个常用的邮件读取协议：</a:t>
            </a:r>
            <a:endParaRPr lang="en-US" altLang="zh-CN" sz="2000" b="1" dirty="0">
              <a:latin typeface="微软雅黑" pitchFamily="34" charset="-122"/>
              <a:ea typeface="微软雅黑" pitchFamily="34" charset="-122"/>
            </a:endParaRPr>
          </a:p>
          <a:p>
            <a:pPr marL="630238" indent="-357188" eaLnBrk="0" hangingPunct="0">
              <a:lnSpc>
                <a:spcPts val="3300"/>
              </a:lnSpc>
              <a:buClr>
                <a:srgbClr val="0070C0"/>
              </a:buClr>
              <a:buFont typeface="+mj-lt"/>
              <a:buAutoNum type="arabicPeriod"/>
            </a:pPr>
            <a:r>
              <a:rPr lang="en-US" altLang="zh-CN" sz="2000" b="1" dirty="0">
                <a:latin typeface="微软雅黑" pitchFamily="34" charset="-122"/>
                <a:ea typeface="微软雅黑" pitchFamily="34" charset="-122"/>
              </a:rPr>
              <a:t>POP3</a:t>
            </a:r>
            <a:r>
              <a:rPr lang="zh-CN" altLang="en-US" sz="2000" b="1" dirty="0">
                <a:latin typeface="微软雅黑" pitchFamily="34" charset="-122"/>
                <a:ea typeface="微软雅黑" pitchFamily="34" charset="-122"/>
              </a:rPr>
              <a:t>：邮局协议 </a:t>
            </a:r>
            <a:r>
              <a:rPr lang="en-US" altLang="zh-CN" sz="2000" b="1" dirty="0">
                <a:latin typeface="微软雅黑" pitchFamily="34" charset="-122"/>
                <a:ea typeface="微软雅黑" pitchFamily="34" charset="-122"/>
              </a:rPr>
              <a:t>(Post Office Protocol) </a:t>
            </a:r>
            <a:r>
              <a:rPr lang="zh-CN" altLang="en-US" sz="2000" b="1" dirty="0">
                <a:latin typeface="微软雅黑" pitchFamily="34" charset="-122"/>
                <a:ea typeface="微软雅黑" pitchFamily="34" charset="-122"/>
              </a:rPr>
              <a:t>第</a:t>
            </a:r>
            <a:r>
              <a:rPr lang="en-US" altLang="zh-CN" sz="2000" b="1" dirty="0">
                <a:latin typeface="微软雅黑" pitchFamily="34" charset="-122"/>
                <a:ea typeface="微软雅黑" pitchFamily="34" charset="-122"/>
              </a:rPr>
              <a:t>3</a:t>
            </a:r>
            <a:r>
              <a:rPr lang="zh-CN" altLang="en-US" sz="2000" b="1" dirty="0">
                <a:latin typeface="微软雅黑" pitchFamily="34" charset="-122"/>
                <a:ea typeface="微软雅黑" pitchFamily="34" charset="-122"/>
              </a:rPr>
              <a:t>个版本 </a:t>
            </a:r>
            <a:endParaRPr lang="en-US" altLang="zh-CN" sz="2000" b="1" dirty="0">
              <a:latin typeface="微软雅黑" pitchFamily="34" charset="-122"/>
              <a:ea typeface="微软雅黑" pitchFamily="34" charset="-122"/>
            </a:endParaRPr>
          </a:p>
          <a:p>
            <a:pPr marL="630238" indent="-357188" eaLnBrk="0" hangingPunct="0">
              <a:lnSpc>
                <a:spcPts val="3300"/>
              </a:lnSpc>
              <a:buClr>
                <a:srgbClr val="0070C0"/>
              </a:buClr>
              <a:buFont typeface="+mj-lt"/>
              <a:buAutoNum type="arabicPeriod"/>
            </a:pPr>
            <a:r>
              <a:rPr lang="en-US" altLang="zh-CN" sz="2000" b="1" dirty="0">
                <a:latin typeface="微软雅黑" pitchFamily="34" charset="-122"/>
                <a:ea typeface="微软雅黑" pitchFamily="34" charset="-122"/>
              </a:rPr>
              <a:t>IMAP</a:t>
            </a:r>
            <a:r>
              <a:rPr lang="zh-CN" altLang="en-US" sz="2000" b="1" dirty="0">
                <a:latin typeface="微软雅黑" pitchFamily="34" charset="-122"/>
                <a:ea typeface="微软雅黑" pitchFamily="34" charset="-122"/>
              </a:rPr>
              <a:t>：网际报文存取协议</a:t>
            </a:r>
            <a:r>
              <a:rPr lang="en-US" altLang="zh-CN" sz="2000" b="1" dirty="0">
                <a:latin typeface="微软雅黑" pitchFamily="34" charset="-122"/>
                <a:ea typeface="微软雅黑" pitchFamily="34" charset="-122"/>
              </a:rPr>
              <a:t> (Internet Message Access Protocol)</a:t>
            </a:r>
            <a:endParaRPr lang="zh-CN" altLang="en-US" sz="2000" b="1" dirty="0">
              <a:latin typeface="微软雅黑" pitchFamily="34" charset="-122"/>
              <a:ea typeface="微软雅黑" pitchFamily="34" charset="-122"/>
            </a:endParaRPr>
          </a:p>
        </p:txBody>
      </p:sp>
    </p:spTree>
    <p:extLst>
      <p:ext uri="{BB962C8B-B14F-4D97-AF65-F5344CB8AC3E}">
        <p14:creationId xmlns:p14="http://schemas.microsoft.com/office/powerpoint/2010/main" val="1886341754"/>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4"/>
          <p:cNvSpPr/>
          <p:nvPr/>
        </p:nvSpPr>
        <p:spPr>
          <a:xfrm>
            <a:off x="556963" y="1057072"/>
            <a:ext cx="8048776" cy="331493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圆角矩形 36"/>
          <p:cNvSpPr/>
          <p:nvPr/>
        </p:nvSpPr>
        <p:spPr>
          <a:xfrm>
            <a:off x="1371509" y="1297156"/>
            <a:ext cx="6194639" cy="2126256"/>
          </a:xfrm>
          <a:prstGeom prst="roundRect">
            <a:avLst/>
          </a:prstGeom>
          <a:solidFill>
            <a:schemeClr val="bg1"/>
          </a:solidFill>
          <a:ln w="952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Rectangle 386"/>
          <p:cNvSpPr>
            <a:spLocks noChangeArrowheads="1"/>
          </p:cNvSpPr>
          <p:nvPr/>
        </p:nvSpPr>
        <p:spPr bwMode="auto">
          <a:xfrm>
            <a:off x="2907058" y="1867151"/>
            <a:ext cx="680437" cy="1346517"/>
          </a:xfrm>
          <a:prstGeom prst="rect">
            <a:avLst/>
          </a:prstGeom>
          <a:solidFill>
            <a:srgbClr val="0000FF"/>
          </a:solidFill>
          <a:ln w="12700" algn="ctr">
            <a:solidFill>
              <a:schemeClr val="tx1"/>
            </a:solidFill>
            <a:miter lim="800000"/>
            <a:headEnd/>
            <a:tailEnd/>
          </a:ln>
          <a:effectLst/>
        </p:spPr>
        <p:txBody>
          <a:bodyPr wrap="none" anchor="ctr"/>
          <a:lstStyle/>
          <a:p>
            <a:pPr algn="ctr" eaLnBrk="1" hangingPunct="1"/>
            <a:endParaRPr lang="zh-CN" altLang="en-US" sz="1100" b="1">
              <a:latin typeface="微软雅黑" pitchFamily="34" charset="-122"/>
              <a:ea typeface="微软雅黑" pitchFamily="34" charset="-122"/>
            </a:endParaRPr>
          </a:p>
        </p:txBody>
      </p:sp>
      <p:sp>
        <p:nvSpPr>
          <p:cNvPr id="7" name="Rectangle 387"/>
          <p:cNvSpPr>
            <a:spLocks noChangeArrowheads="1"/>
          </p:cNvSpPr>
          <p:nvPr/>
        </p:nvSpPr>
        <p:spPr bwMode="auto">
          <a:xfrm>
            <a:off x="1544934" y="1867151"/>
            <a:ext cx="680437" cy="1346517"/>
          </a:xfrm>
          <a:prstGeom prst="rect">
            <a:avLst/>
          </a:prstGeom>
          <a:solidFill>
            <a:srgbClr val="00FFCC"/>
          </a:solidFill>
          <a:ln w="9525">
            <a:solidFill>
              <a:schemeClr val="tx1"/>
            </a:solidFill>
            <a:miter lim="800000"/>
            <a:headEnd/>
            <a:tailEnd/>
          </a:ln>
          <a:effectLst/>
        </p:spPr>
        <p:txBody>
          <a:bodyPr wrap="none" anchor="ctr"/>
          <a:lstStyle/>
          <a:p>
            <a:pPr algn="ctr" eaLnBrk="1" hangingPunct="1"/>
            <a:endParaRPr lang="zh-CN" altLang="en-US" sz="1100" b="1">
              <a:latin typeface="微软雅黑" pitchFamily="34" charset="-122"/>
              <a:ea typeface="微软雅黑" pitchFamily="34" charset="-122"/>
            </a:endParaRPr>
          </a:p>
        </p:txBody>
      </p:sp>
      <p:sp>
        <p:nvSpPr>
          <p:cNvPr id="8" name="Line 388"/>
          <p:cNvSpPr>
            <a:spLocks noChangeShapeType="1"/>
          </p:cNvSpPr>
          <p:nvPr/>
        </p:nvSpPr>
        <p:spPr bwMode="auto">
          <a:xfrm>
            <a:off x="2021489" y="2209923"/>
            <a:ext cx="941856" cy="0"/>
          </a:xfrm>
          <a:prstGeom prst="line">
            <a:avLst/>
          </a:prstGeom>
          <a:noFill/>
          <a:ln w="38100">
            <a:solidFill>
              <a:srgbClr val="FF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100" b="1">
              <a:latin typeface="微软雅黑" pitchFamily="34" charset="-122"/>
              <a:ea typeface="微软雅黑" pitchFamily="34" charset="-122"/>
            </a:endParaRPr>
          </a:p>
        </p:txBody>
      </p:sp>
      <p:sp>
        <p:nvSpPr>
          <p:cNvPr id="11" name="Oval 397"/>
          <p:cNvSpPr>
            <a:spLocks noChangeArrowheads="1"/>
          </p:cNvSpPr>
          <p:nvPr/>
        </p:nvSpPr>
        <p:spPr bwMode="auto">
          <a:xfrm>
            <a:off x="1601220" y="1931037"/>
            <a:ext cx="566615" cy="556545"/>
          </a:xfrm>
          <a:prstGeom prst="ellipse">
            <a:avLst/>
          </a:prstGeom>
          <a:solidFill>
            <a:srgbClr val="FFFF00"/>
          </a:solidFill>
          <a:ln w="9525">
            <a:solidFill>
              <a:schemeClr val="tx1"/>
            </a:solidFill>
            <a:round/>
            <a:headEnd/>
            <a:tailEnd/>
          </a:ln>
          <a:effectLst/>
          <a:extLst/>
        </p:spPr>
        <p:txBody>
          <a:bodyPr wrap="none" anchor="ctr"/>
          <a:lstStyle/>
          <a:p>
            <a:pPr algn="ctr" eaLnBrk="1" hangingPunct="1"/>
            <a:r>
              <a:rPr kumimoji="1" lang="en-US" altLang="zh-CN" sz="1100" b="1" dirty="0">
                <a:latin typeface="微软雅黑" pitchFamily="34" charset="-122"/>
                <a:ea typeface="微软雅黑" pitchFamily="34" charset="-122"/>
              </a:rPr>
              <a:t>SMTP</a:t>
            </a:r>
          </a:p>
          <a:p>
            <a:pPr algn="ctr" eaLnBrk="1" hangingPunct="1"/>
            <a:r>
              <a:rPr kumimoji="1" lang="zh-CN" altLang="en-US" sz="1100" b="1" dirty="0">
                <a:latin typeface="微软雅黑" pitchFamily="34" charset="-122"/>
                <a:ea typeface="微软雅黑" pitchFamily="34" charset="-122"/>
              </a:rPr>
              <a:t>客户</a:t>
            </a:r>
          </a:p>
        </p:txBody>
      </p:sp>
      <p:sp>
        <p:nvSpPr>
          <p:cNvPr id="12" name="Oval 405"/>
          <p:cNvSpPr>
            <a:spLocks noChangeArrowheads="1"/>
          </p:cNvSpPr>
          <p:nvPr/>
        </p:nvSpPr>
        <p:spPr bwMode="auto">
          <a:xfrm>
            <a:off x="2964596" y="1931037"/>
            <a:ext cx="566615" cy="556545"/>
          </a:xfrm>
          <a:prstGeom prst="ellipse">
            <a:avLst/>
          </a:prstGeom>
          <a:solidFill>
            <a:schemeClr val="bg1"/>
          </a:solidFill>
          <a:ln w="9525">
            <a:solidFill>
              <a:schemeClr val="tx1"/>
            </a:solidFill>
            <a:round/>
            <a:headEnd/>
            <a:tailEnd/>
          </a:ln>
          <a:effectLst/>
          <a:extLst/>
        </p:spPr>
        <p:txBody>
          <a:bodyPr wrap="none" anchor="ctr"/>
          <a:lstStyle/>
          <a:p>
            <a:pPr algn="ctr" eaLnBrk="1" hangingPunct="1"/>
            <a:r>
              <a:rPr kumimoji="1" lang="en-US" altLang="zh-CN" sz="1100" b="1">
                <a:latin typeface="微软雅黑" pitchFamily="34" charset="-122"/>
                <a:ea typeface="微软雅黑" pitchFamily="34" charset="-122"/>
              </a:rPr>
              <a:t>SMTP</a:t>
            </a:r>
          </a:p>
          <a:p>
            <a:pPr algn="ctr" eaLnBrk="1" hangingPunct="1"/>
            <a:r>
              <a:rPr kumimoji="1" lang="zh-CN" altLang="en-US" sz="1100" b="1">
                <a:latin typeface="微软雅黑" pitchFamily="34" charset="-122"/>
                <a:ea typeface="微软雅黑" pitchFamily="34" charset="-122"/>
              </a:rPr>
              <a:t>服务器</a:t>
            </a:r>
          </a:p>
        </p:txBody>
      </p:sp>
      <p:sp>
        <p:nvSpPr>
          <p:cNvPr id="13" name="Oval 406"/>
          <p:cNvSpPr>
            <a:spLocks noChangeArrowheads="1"/>
          </p:cNvSpPr>
          <p:nvPr/>
        </p:nvSpPr>
        <p:spPr bwMode="auto">
          <a:xfrm>
            <a:off x="2964596" y="2544096"/>
            <a:ext cx="566615" cy="556543"/>
          </a:xfrm>
          <a:prstGeom prst="ellipse">
            <a:avLst/>
          </a:prstGeom>
          <a:solidFill>
            <a:srgbClr val="FFFF00"/>
          </a:solidFill>
          <a:ln w="9525" algn="ctr">
            <a:solidFill>
              <a:schemeClr val="tx1"/>
            </a:solidFill>
            <a:round/>
            <a:headEnd/>
            <a:tailEnd/>
          </a:ln>
          <a:effectLst/>
          <a:extLst/>
        </p:spPr>
        <p:txBody>
          <a:bodyPr wrap="none" anchor="ctr"/>
          <a:lstStyle/>
          <a:p>
            <a:pPr algn="ctr" eaLnBrk="1" hangingPunct="1"/>
            <a:r>
              <a:rPr kumimoji="1" lang="en-US" altLang="zh-CN" sz="1100" b="1">
                <a:latin typeface="微软雅黑" pitchFamily="34" charset="-122"/>
                <a:ea typeface="微软雅黑" pitchFamily="34" charset="-122"/>
              </a:rPr>
              <a:t>SMTP</a:t>
            </a:r>
          </a:p>
          <a:p>
            <a:pPr algn="ctr" eaLnBrk="1" hangingPunct="1"/>
            <a:r>
              <a:rPr kumimoji="1" lang="zh-CN" altLang="en-US" sz="1100" b="1">
                <a:latin typeface="微软雅黑" pitchFamily="34" charset="-122"/>
                <a:ea typeface="微软雅黑" pitchFamily="34" charset="-122"/>
              </a:rPr>
              <a:t>客户</a:t>
            </a:r>
          </a:p>
        </p:txBody>
      </p:sp>
      <p:sp>
        <p:nvSpPr>
          <p:cNvPr id="14" name="Text Box 399"/>
          <p:cNvSpPr txBox="1">
            <a:spLocks noChangeArrowheads="1"/>
          </p:cNvSpPr>
          <p:nvPr/>
        </p:nvSpPr>
        <p:spPr bwMode="auto">
          <a:xfrm>
            <a:off x="616510" y="1395379"/>
            <a:ext cx="607859" cy="4770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lnSpc>
                <a:spcPts val="1500"/>
              </a:lnSpc>
            </a:pPr>
            <a:r>
              <a:rPr kumimoji="1" lang="zh-CN" altLang="en-US" sz="1100" b="1" dirty="0">
                <a:latin typeface="微软雅黑" pitchFamily="34" charset="-122"/>
                <a:ea typeface="微软雅黑" pitchFamily="34" charset="-122"/>
              </a:rPr>
              <a:t>用户</a:t>
            </a:r>
            <a:endParaRPr kumimoji="1" lang="en-US" altLang="zh-CN" sz="1100" b="1" dirty="0">
              <a:latin typeface="微软雅黑" pitchFamily="34" charset="-122"/>
              <a:ea typeface="微软雅黑" pitchFamily="34" charset="-122"/>
            </a:endParaRPr>
          </a:p>
          <a:p>
            <a:pPr algn="ctr" eaLnBrk="1" hangingPunct="1">
              <a:lnSpc>
                <a:spcPts val="1500"/>
              </a:lnSpc>
            </a:pPr>
            <a:r>
              <a:rPr kumimoji="1" lang="zh-CN" altLang="en-US" sz="1100" b="1" dirty="0">
                <a:latin typeface="微软雅黑" pitchFamily="34" charset="-122"/>
                <a:ea typeface="微软雅黑" pitchFamily="34" charset="-122"/>
              </a:rPr>
              <a:t>发件人</a:t>
            </a:r>
          </a:p>
        </p:txBody>
      </p:sp>
      <p:graphicFrame>
        <p:nvGraphicFramePr>
          <p:cNvPr id="15" name="对象 14"/>
          <p:cNvGraphicFramePr>
            <a:graphicFrameLocks noChangeAspect="1"/>
          </p:cNvGraphicFramePr>
          <p:nvPr>
            <p:extLst>
              <p:ext uri="{D42A27DB-BD31-4B8C-83A1-F6EECF244321}">
                <p14:modId xmlns:p14="http://schemas.microsoft.com/office/powerpoint/2010/main" val="2377869966"/>
              </p:ext>
            </p:extLst>
          </p:nvPr>
        </p:nvGraphicFramePr>
        <p:xfrm>
          <a:off x="762658" y="1907137"/>
          <a:ext cx="546759" cy="666388"/>
        </p:xfrm>
        <a:graphic>
          <a:graphicData uri="http://schemas.openxmlformats.org/presentationml/2006/ole">
            <mc:AlternateContent xmlns:mc="http://schemas.openxmlformats.org/markup-compatibility/2006">
              <mc:Choice xmlns:v="urn:schemas-microsoft-com:vml" Requires="v">
                <p:oleObj spid="_x0000_s30768" name="Visio" r:id="rId3" imgW="3561172" imgH="4347469" progId="">
                  <p:embed/>
                </p:oleObj>
              </mc:Choice>
              <mc:Fallback>
                <p:oleObj name="Visio" r:id="rId3" imgW="3561172" imgH="4347469" progId="">
                  <p:embed/>
                  <p:pic>
                    <p:nvPicPr>
                      <p:cNvPr id="0" name="Picture 42"/>
                      <p:cNvPicPr>
                        <a:picLocks noChangeAspect="1" noChangeArrowheads="1"/>
                      </p:cNvPicPr>
                      <p:nvPr/>
                    </p:nvPicPr>
                    <p:blipFill>
                      <a:blip r:embed="rId4">
                        <a:extLst>
                          <a:ext uri="{28A0092B-C50C-407E-A947-70E740481C1C}">
                            <a14:useLocalDpi xmlns:a14="http://schemas.microsoft.com/office/drawing/2010/main" val="0"/>
                          </a:ext>
                        </a:extLst>
                      </a:blip>
                      <a:srcRect l="5348" t="4167" r="4546" b="11185"/>
                      <a:stretch>
                        <a:fillRect/>
                      </a:stretch>
                    </p:blipFill>
                    <p:spPr bwMode="auto">
                      <a:xfrm>
                        <a:off x="762658" y="1907137"/>
                        <a:ext cx="546759" cy="6663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6" name="Rectangle 385"/>
          <p:cNvSpPr>
            <a:spLocks noChangeArrowheads="1"/>
          </p:cNvSpPr>
          <p:nvPr/>
        </p:nvSpPr>
        <p:spPr bwMode="auto">
          <a:xfrm>
            <a:off x="6723401" y="1875752"/>
            <a:ext cx="680437" cy="1337917"/>
          </a:xfrm>
          <a:prstGeom prst="rect">
            <a:avLst/>
          </a:prstGeom>
          <a:solidFill>
            <a:srgbClr val="00FFCC"/>
          </a:solidFill>
          <a:ln w="9525" algn="ctr">
            <a:solidFill>
              <a:schemeClr val="tx1"/>
            </a:solidFill>
            <a:miter lim="800000"/>
            <a:headEnd/>
            <a:tailEnd/>
          </a:ln>
          <a:effectLst/>
        </p:spPr>
        <p:txBody>
          <a:bodyPr wrap="none" anchor="ctr"/>
          <a:lstStyle/>
          <a:p>
            <a:pPr algn="ctr" eaLnBrk="1" hangingPunct="1"/>
            <a:endParaRPr lang="zh-CN" altLang="en-US" sz="1100" b="1">
              <a:latin typeface="微软雅黑" pitchFamily="34" charset="-122"/>
              <a:ea typeface="微软雅黑" pitchFamily="34" charset="-122"/>
            </a:endParaRPr>
          </a:p>
        </p:txBody>
      </p:sp>
      <p:sp>
        <p:nvSpPr>
          <p:cNvPr id="19" name="Oval 398"/>
          <p:cNvSpPr>
            <a:spLocks noChangeArrowheads="1"/>
          </p:cNvSpPr>
          <p:nvPr/>
        </p:nvSpPr>
        <p:spPr bwMode="auto">
          <a:xfrm>
            <a:off x="6779688" y="1931037"/>
            <a:ext cx="566614" cy="556545"/>
          </a:xfrm>
          <a:prstGeom prst="ellipse">
            <a:avLst/>
          </a:prstGeom>
          <a:solidFill>
            <a:srgbClr val="FFFF00"/>
          </a:solidFill>
          <a:ln w="9525">
            <a:solidFill>
              <a:schemeClr val="tx1"/>
            </a:solidFill>
            <a:round/>
            <a:headEnd/>
            <a:tailEnd/>
          </a:ln>
          <a:effectLst/>
          <a:extLst/>
        </p:spPr>
        <p:txBody>
          <a:bodyPr wrap="none" anchor="ctr"/>
          <a:lstStyle/>
          <a:p>
            <a:pPr algn="ctr" eaLnBrk="1" hangingPunct="1"/>
            <a:r>
              <a:rPr kumimoji="1" lang="en-US" altLang="zh-CN" sz="1100" b="1">
                <a:latin typeface="微软雅黑" pitchFamily="34" charset="-122"/>
                <a:ea typeface="微软雅黑" pitchFamily="34" charset="-122"/>
              </a:rPr>
              <a:t>POP3</a:t>
            </a:r>
          </a:p>
          <a:p>
            <a:pPr algn="ctr" eaLnBrk="1" hangingPunct="1"/>
            <a:r>
              <a:rPr kumimoji="1" lang="zh-CN" altLang="en-US" sz="1100" b="1">
                <a:latin typeface="微软雅黑" pitchFamily="34" charset="-122"/>
                <a:ea typeface="微软雅黑" pitchFamily="34" charset="-122"/>
              </a:rPr>
              <a:t>客户</a:t>
            </a:r>
          </a:p>
        </p:txBody>
      </p:sp>
      <p:sp>
        <p:nvSpPr>
          <p:cNvPr id="20" name="Rectangle 401"/>
          <p:cNvSpPr>
            <a:spLocks noChangeArrowheads="1"/>
          </p:cNvSpPr>
          <p:nvPr/>
        </p:nvSpPr>
        <p:spPr bwMode="auto">
          <a:xfrm>
            <a:off x="5362526" y="1875752"/>
            <a:ext cx="680437" cy="1337917"/>
          </a:xfrm>
          <a:prstGeom prst="rect">
            <a:avLst/>
          </a:prstGeom>
          <a:solidFill>
            <a:srgbClr val="0000FF"/>
          </a:solidFill>
          <a:ln w="12700" algn="ctr">
            <a:solidFill>
              <a:schemeClr val="tx1"/>
            </a:solidFill>
            <a:miter lim="800000"/>
            <a:headEnd/>
            <a:tailEnd/>
          </a:ln>
          <a:effectLst/>
        </p:spPr>
        <p:txBody>
          <a:bodyPr wrap="none" anchor="ctr"/>
          <a:lstStyle/>
          <a:p>
            <a:pPr algn="ctr" eaLnBrk="1" hangingPunct="1"/>
            <a:endParaRPr lang="zh-CN" altLang="en-US" sz="1100" b="1">
              <a:latin typeface="微软雅黑" pitchFamily="34" charset="-122"/>
              <a:ea typeface="微软雅黑" pitchFamily="34" charset="-122"/>
            </a:endParaRPr>
          </a:p>
        </p:txBody>
      </p:sp>
      <p:sp>
        <p:nvSpPr>
          <p:cNvPr id="21" name="Oval 402"/>
          <p:cNvSpPr>
            <a:spLocks noChangeArrowheads="1"/>
          </p:cNvSpPr>
          <p:nvPr/>
        </p:nvSpPr>
        <p:spPr bwMode="auto">
          <a:xfrm>
            <a:off x="5418813" y="2544096"/>
            <a:ext cx="566614" cy="556543"/>
          </a:xfrm>
          <a:prstGeom prst="ellipse">
            <a:avLst/>
          </a:prstGeom>
          <a:solidFill>
            <a:schemeClr val="bg1"/>
          </a:solidFill>
          <a:ln w="9525" algn="ctr">
            <a:solidFill>
              <a:schemeClr val="tx1"/>
            </a:solidFill>
            <a:round/>
            <a:headEnd/>
            <a:tailEnd/>
          </a:ln>
          <a:effectLst/>
          <a:extLst/>
        </p:spPr>
        <p:txBody>
          <a:bodyPr wrap="none" anchor="ctr"/>
          <a:lstStyle/>
          <a:p>
            <a:pPr algn="ctr" eaLnBrk="1" hangingPunct="1"/>
            <a:r>
              <a:rPr kumimoji="1" lang="en-US" altLang="zh-CN" sz="1100" b="1">
                <a:latin typeface="微软雅黑" pitchFamily="34" charset="-122"/>
                <a:ea typeface="微软雅黑" pitchFamily="34" charset="-122"/>
              </a:rPr>
              <a:t>SMTP</a:t>
            </a:r>
          </a:p>
          <a:p>
            <a:pPr algn="ctr" eaLnBrk="1" hangingPunct="1"/>
            <a:r>
              <a:rPr kumimoji="1" lang="zh-CN" altLang="en-US" sz="1100" b="1">
                <a:latin typeface="微软雅黑" pitchFamily="34" charset="-122"/>
                <a:ea typeface="微软雅黑" pitchFamily="34" charset="-122"/>
              </a:rPr>
              <a:t>服务器</a:t>
            </a:r>
          </a:p>
        </p:txBody>
      </p:sp>
      <p:sp>
        <p:nvSpPr>
          <p:cNvPr id="22" name="Oval 403"/>
          <p:cNvSpPr>
            <a:spLocks noChangeArrowheads="1"/>
          </p:cNvSpPr>
          <p:nvPr/>
        </p:nvSpPr>
        <p:spPr bwMode="auto">
          <a:xfrm>
            <a:off x="5418813" y="1931037"/>
            <a:ext cx="566614" cy="556545"/>
          </a:xfrm>
          <a:prstGeom prst="ellipse">
            <a:avLst/>
          </a:prstGeom>
          <a:solidFill>
            <a:srgbClr val="00FFCC"/>
          </a:solidFill>
          <a:ln w="9525">
            <a:solidFill>
              <a:schemeClr val="tx1"/>
            </a:solidFill>
            <a:round/>
            <a:headEnd/>
            <a:tailEnd/>
          </a:ln>
          <a:effectLst/>
          <a:extLst/>
        </p:spPr>
        <p:txBody>
          <a:bodyPr wrap="none" anchor="ctr"/>
          <a:lstStyle/>
          <a:p>
            <a:pPr algn="ctr" eaLnBrk="1" hangingPunct="1"/>
            <a:r>
              <a:rPr kumimoji="1" lang="en-US" altLang="zh-CN" sz="1100" b="1">
                <a:latin typeface="微软雅黑" pitchFamily="34" charset="-122"/>
                <a:ea typeface="微软雅黑" pitchFamily="34" charset="-122"/>
              </a:rPr>
              <a:t>POP3</a:t>
            </a:r>
          </a:p>
          <a:p>
            <a:pPr algn="ctr" eaLnBrk="1" hangingPunct="1"/>
            <a:r>
              <a:rPr kumimoji="1" lang="zh-CN" altLang="en-US" sz="1100" b="1">
                <a:latin typeface="微软雅黑" pitchFamily="34" charset="-122"/>
                <a:ea typeface="微软雅黑" pitchFamily="34" charset="-122"/>
              </a:rPr>
              <a:t>服务器</a:t>
            </a:r>
          </a:p>
        </p:txBody>
      </p:sp>
      <p:grpSp>
        <p:nvGrpSpPr>
          <p:cNvPr id="4" name="组合 3"/>
          <p:cNvGrpSpPr/>
          <p:nvPr/>
        </p:nvGrpSpPr>
        <p:grpSpPr>
          <a:xfrm>
            <a:off x="2239475" y="1522980"/>
            <a:ext cx="595035" cy="1190307"/>
            <a:chOff x="2239475" y="1525813"/>
            <a:chExt cx="595035" cy="1190307"/>
          </a:xfrm>
        </p:grpSpPr>
        <p:sp>
          <p:nvSpPr>
            <p:cNvPr id="9" name="Text Box 391"/>
            <p:cNvSpPr txBox="1">
              <a:spLocks noChangeArrowheads="1"/>
            </p:cNvSpPr>
            <p:nvPr/>
          </p:nvSpPr>
          <p:spPr bwMode="auto">
            <a:xfrm>
              <a:off x="2282161" y="1525813"/>
              <a:ext cx="466794" cy="4770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lnSpc>
                  <a:spcPts val="1500"/>
                </a:lnSpc>
              </a:pPr>
              <a:r>
                <a:rPr kumimoji="1" lang="zh-CN" altLang="en-US" sz="1100" b="1" dirty="0">
                  <a:solidFill>
                    <a:srgbClr val="0000FF"/>
                  </a:solidFill>
                  <a:latin typeface="微软雅黑" pitchFamily="34" charset="-122"/>
                  <a:ea typeface="微软雅黑" pitchFamily="34" charset="-122"/>
                </a:rPr>
                <a:t>发送</a:t>
              </a:r>
            </a:p>
            <a:p>
              <a:pPr algn="ctr" eaLnBrk="1" hangingPunct="1">
                <a:lnSpc>
                  <a:spcPts val="1500"/>
                </a:lnSpc>
              </a:pPr>
              <a:r>
                <a:rPr kumimoji="1" lang="zh-CN" altLang="en-US" sz="1100" b="1" dirty="0">
                  <a:solidFill>
                    <a:srgbClr val="0000FF"/>
                  </a:solidFill>
                  <a:latin typeface="微软雅黑" pitchFamily="34" charset="-122"/>
                  <a:ea typeface="微软雅黑" pitchFamily="34" charset="-122"/>
                </a:rPr>
                <a:t>邮件</a:t>
              </a:r>
            </a:p>
          </p:txBody>
        </p:sp>
        <p:sp>
          <p:nvSpPr>
            <p:cNvPr id="10" name="Text Box 394"/>
            <p:cNvSpPr txBox="1">
              <a:spLocks noChangeArrowheads="1"/>
            </p:cNvSpPr>
            <p:nvPr/>
          </p:nvSpPr>
          <p:spPr bwMode="auto">
            <a:xfrm>
              <a:off x="2296294" y="2239066"/>
              <a:ext cx="466794" cy="4770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lnSpc>
                  <a:spcPts val="1500"/>
                </a:lnSpc>
              </a:pPr>
              <a:r>
                <a:rPr kumimoji="1" lang="en-US" altLang="zh-CN" sz="1100" b="1" dirty="0">
                  <a:solidFill>
                    <a:srgbClr val="0000FF"/>
                  </a:solidFill>
                  <a:latin typeface="微软雅黑" pitchFamily="34" charset="-122"/>
                  <a:ea typeface="微软雅黑" pitchFamily="34" charset="-122"/>
                </a:rPr>
                <a:t>TCP</a:t>
              </a:r>
            </a:p>
            <a:p>
              <a:pPr algn="ctr" eaLnBrk="1" hangingPunct="1">
                <a:lnSpc>
                  <a:spcPts val="1500"/>
                </a:lnSpc>
              </a:pPr>
              <a:r>
                <a:rPr kumimoji="1" lang="zh-CN" altLang="en-US" sz="1100" b="1" dirty="0">
                  <a:solidFill>
                    <a:srgbClr val="0000FF"/>
                  </a:solidFill>
                  <a:latin typeface="微软雅黑" pitchFamily="34" charset="-122"/>
                  <a:ea typeface="微软雅黑" pitchFamily="34" charset="-122"/>
                </a:rPr>
                <a:t>连接</a:t>
              </a:r>
            </a:p>
          </p:txBody>
        </p:sp>
        <p:sp>
          <p:nvSpPr>
            <p:cNvPr id="24" name="Text Box 389"/>
            <p:cNvSpPr txBox="1">
              <a:spLocks noChangeArrowheads="1"/>
            </p:cNvSpPr>
            <p:nvPr/>
          </p:nvSpPr>
          <p:spPr bwMode="auto">
            <a:xfrm>
              <a:off x="2239475" y="1913430"/>
              <a:ext cx="595035" cy="2846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lnSpc>
                  <a:spcPts val="1500"/>
                </a:lnSpc>
              </a:pPr>
              <a:r>
                <a:rPr kumimoji="1" lang="en-US" altLang="zh-CN" sz="1100" b="1" dirty="0">
                  <a:solidFill>
                    <a:srgbClr val="C00000"/>
                  </a:solidFill>
                  <a:latin typeface="微软雅黑" pitchFamily="34" charset="-122"/>
                  <a:ea typeface="微软雅黑" pitchFamily="34" charset="-122"/>
                </a:rPr>
                <a:t>SMTP</a:t>
              </a:r>
            </a:p>
          </p:txBody>
        </p:sp>
      </p:grpSp>
      <p:sp>
        <p:nvSpPr>
          <p:cNvPr id="25" name="Text Box 396"/>
          <p:cNvSpPr txBox="1">
            <a:spLocks noChangeArrowheads="1"/>
          </p:cNvSpPr>
          <p:nvPr/>
        </p:nvSpPr>
        <p:spPr bwMode="auto">
          <a:xfrm>
            <a:off x="2805314" y="1395379"/>
            <a:ext cx="889987" cy="4770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lnSpc>
                <a:spcPts val="1500"/>
              </a:lnSpc>
            </a:pPr>
            <a:r>
              <a:rPr kumimoji="1" lang="zh-CN" altLang="en-US" sz="1100" b="1" dirty="0">
                <a:latin typeface="微软雅黑" pitchFamily="34" charset="-122"/>
                <a:ea typeface="微软雅黑" pitchFamily="34" charset="-122"/>
              </a:rPr>
              <a:t>发送方</a:t>
            </a:r>
          </a:p>
          <a:p>
            <a:pPr algn="ctr" eaLnBrk="1" hangingPunct="1">
              <a:lnSpc>
                <a:spcPts val="1500"/>
              </a:lnSpc>
            </a:pPr>
            <a:r>
              <a:rPr kumimoji="1" lang="zh-CN" altLang="en-US" sz="1100" b="1" dirty="0">
                <a:solidFill>
                  <a:srgbClr val="C00000"/>
                </a:solidFill>
                <a:latin typeface="微软雅黑" pitchFamily="34" charset="-122"/>
                <a:ea typeface="微软雅黑" pitchFamily="34" charset="-122"/>
              </a:rPr>
              <a:t>邮件服务器</a:t>
            </a:r>
          </a:p>
        </p:txBody>
      </p:sp>
      <p:sp>
        <p:nvSpPr>
          <p:cNvPr id="26" name="Text Box 399"/>
          <p:cNvSpPr txBox="1">
            <a:spLocks noChangeArrowheads="1"/>
          </p:cNvSpPr>
          <p:nvPr/>
        </p:nvSpPr>
        <p:spPr bwMode="auto">
          <a:xfrm>
            <a:off x="1509292" y="1395379"/>
            <a:ext cx="748923" cy="4770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lnSpc>
                <a:spcPts val="1500"/>
              </a:lnSpc>
            </a:pPr>
            <a:r>
              <a:rPr kumimoji="1" lang="zh-CN" altLang="en-US" sz="1100" b="1" dirty="0">
                <a:latin typeface="微软雅黑" pitchFamily="34" charset="-122"/>
                <a:ea typeface="微软雅黑" pitchFamily="34" charset="-122"/>
              </a:rPr>
              <a:t>发件方</a:t>
            </a:r>
          </a:p>
          <a:p>
            <a:pPr algn="ctr" eaLnBrk="1" hangingPunct="1">
              <a:lnSpc>
                <a:spcPts val="1500"/>
              </a:lnSpc>
            </a:pPr>
            <a:r>
              <a:rPr kumimoji="1" lang="zh-CN" altLang="en-US" sz="1100" b="1" dirty="0">
                <a:solidFill>
                  <a:srgbClr val="C00000"/>
                </a:solidFill>
                <a:latin typeface="微软雅黑" pitchFamily="34" charset="-122"/>
                <a:ea typeface="微软雅黑" pitchFamily="34" charset="-122"/>
              </a:rPr>
              <a:t>用户代理</a:t>
            </a:r>
          </a:p>
        </p:txBody>
      </p:sp>
      <p:grpSp>
        <p:nvGrpSpPr>
          <p:cNvPr id="23" name="组合 22"/>
          <p:cNvGrpSpPr/>
          <p:nvPr/>
        </p:nvGrpSpPr>
        <p:grpSpPr>
          <a:xfrm>
            <a:off x="6055753" y="1541580"/>
            <a:ext cx="572593" cy="1149867"/>
            <a:chOff x="6055753" y="1489328"/>
            <a:chExt cx="572593" cy="1149867"/>
          </a:xfrm>
        </p:grpSpPr>
        <p:sp>
          <p:nvSpPr>
            <p:cNvPr id="17" name="Text Box 393"/>
            <p:cNvSpPr txBox="1">
              <a:spLocks noChangeArrowheads="1"/>
            </p:cNvSpPr>
            <p:nvPr/>
          </p:nvSpPr>
          <p:spPr bwMode="auto">
            <a:xfrm>
              <a:off x="6089388" y="1489328"/>
              <a:ext cx="466794" cy="4770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lnSpc>
                  <a:spcPts val="1500"/>
                </a:lnSpc>
              </a:pPr>
              <a:r>
                <a:rPr kumimoji="1" lang="zh-CN" altLang="en-US" sz="1100" b="1" dirty="0">
                  <a:solidFill>
                    <a:srgbClr val="0000FF"/>
                  </a:solidFill>
                  <a:latin typeface="微软雅黑" pitchFamily="34" charset="-122"/>
                  <a:ea typeface="微软雅黑" pitchFamily="34" charset="-122"/>
                </a:rPr>
                <a:t>读取</a:t>
              </a:r>
            </a:p>
            <a:p>
              <a:pPr algn="ctr" eaLnBrk="1" hangingPunct="1">
                <a:lnSpc>
                  <a:spcPts val="1500"/>
                </a:lnSpc>
              </a:pPr>
              <a:r>
                <a:rPr kumimoji="1" lang="zh-CN" altLang="en-US" sz="1100" b="1" dirty="0">
                  <a:solidFill>
                    <a:srgbClr val="0000FF"/>
                  </a:solidFill>
                  <a:latin typeface="微软雅黑" pitchFamily="34" charset="-122"/>
                  <a:ea typeface="微软雅黑" pitchFamily="34" charset="-122"/>
                </a:rPr>
                <a:t>邮件</a:t>
              </a:r>
            </a:p>
          </p:txBody>
        </p:sp>
        <p:sp>
          <p:nvSpPr>
            <p:cNvPr id="18" name="Text Box 395"/>
            <p:cNvSpPr txBox="1">
              <a:spLocks noChangeArrowheads="1"/>
            </p:cNvSpPr>
            <p:nvPr/>
          </p:nvSpPr>
          <p:spPr bwMode="auto">
            <a:xfrm>
              <a:off x="6105400" y="2162141"/>
              <a:ext cx="466794" cy="4770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lnSpc>
                  <a:spcPts val="1500"/>
                </a:lnSpc>
              </a:pPr>
              <a:r>
                <a:rPr kumimoji="1" lang="en-US" altLang="zh-CN" sz="1100" b="1" dirty="0">
                  <a:solidFill>
                    <a:srgbClr val="0000FF"/>
                  </a:solidFill>
                  <a:latin typeface="微软雅黑" pitchFamily="34" charset="-122"/>
                  <a:ea typeface="微软雅黑" pitchFamily="34" charset="-122"/>
                </a:rPr>
                <a:t>TCP</a:t>
              </a:r>
            </a:p>
            <a:p>
              <a:pPr algn="ctr" eaLnBrk="1" hangingPunct="1">
                <a:lnSpc>
                  <a:spcPts val="1500"/>
                </a:lnSpc>
              </a:pPr>
              <a:r>
                <a:rPr kumimoji="1" lang="zh-CN" altLang="en-US" sz="1100" b="1" dirty="0">
                  <a:solidFill>
                    <a:srgbClr val="0000FF"/>
                  </a:solidFill>
                  <a:latin typeface="微软雅黑" pitchFamily="34" charset="-122"/>
                  <a:ea typeface="微软雅黑" pitchFamily="34" charset="-122"/>
                </a:rPr>
                <a:t>连接</a:t>
              </a:r>
            </a:p>
          </p:txBody>
        </p:sp>
        <p:sp>
          <p:nvSpPr>
            <p:cNvPr id="27" name="Text Box 390"/>
            <p:cNvSpPr txBox="1">
              <a:spLocks noChangeArrowheads="1"/>
            </p:cNvSpPr>
            <p:nvPr/>
          </p:nvSpPr>
          <p:spPr bwMode="auto">
            <a:xfrm>
              <a:off x="6055753" y="1857297"/>
              <a:ext cx="572593" cy="2846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lnSpc>
                  <a:spcPts val="1500"/>
                </a:lnSpc>
              </a:pPr>
              <a:r>
                <a:rPr kumimoji="1" lang="en-US" altLang="zh-CN" sz="1100" b="1" dirty="0">
                  <a:solidFill>
                    <a:srgbClr val="C00000"/>
                  </a:solidFill>
                  <a:latin typeface="微软雅黑" pitchFamily="34" charset="-122"/>
                  <a:ea typeface="微软雅黑" pitchFamily="34" charset="-122"/>
                </a:rPr>
                <a:t>POP3</a:t>
              </a:r>
            </a:p>
          </p:txBody>
        </p:sp>
      </p:grpSp>
      <p:sp>
        <p:nvSpPr>
          <p:cNvPr id="28" name="Text Box 400"/>
          <p:cNvSpPr txBox="1">
            <a:spLocks noChangeArrowheads="1"/>
          </p:cNvSpPr>
          <p:nvPr/>
        </p:nvSpPr>
        <p:spPr bwMode="auto">
          <a:xfrm>
            <a:off x="5248753" y="1395379"/>
            <a:ext cx="889987" cy="4770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lnSpc>
                <a:spcPts val="1500"/>
              </a:lnSpc>
            </a:pPr>
            <a:r>
              <a:rPr kumimoji="1" lang="zh-CN" altLang="en-US" sz="1100" b="1" dirty="0">
                <a:latin typeface="微软雅黑" pitchFamily="34" charset="-122"/>
                <a:ea typeface="微软雅黑" pitchFamily="34" charset="-122"/>
              </a:rPr>
              <a:t>接收方</a:t>
            </a:r>
          </a:p>
          <a:p>
            <a:pPr algn="ctr" eaLnBrk="1" hangingPunct="1">
              <a:lnSpc>
                <a:spcPts val="1500"/>
              </a:lnSpc>
            </a:pPr>
            <a:r>
              <a:rPr kumimoji="1" lang="zh-CN" altLang="en-US" sz="1100" b="1" dirty="0">
                <a:solidFill>
                  <a:srgbClr val="C00000"/>
                </a:solidFill>
                <a:latin typeface="微软雅黑" pitchFamily="34" charset="-122"/>
                <a:ea typeface="微软雅黑" pitchFamily="34" charset="-122"/>
              </a:rPr>
              <a:t>邮件服务器</a:t>
            </a:r>
          </a:p>
        </p:txBody>
      </p:sp>
      <p:sp>
        <p:nvSpPr>
          <p:cNvPr id="29" name="Text Box 407"/>
          <p:cNvSpPr txBox="1">
            <a:spLocks noChangeArrowheads="1"/>
          </p:cNvSpPr>
          <p:nvPr/>
        </p:nvSpPr>
        <p:spPr bwMode="auto">
          <a:xfrm>
            <a:off x="6695563" y="1395379"/>
            <a:ext cx="748923" cy="4770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lnSpc>
                <a:spcPts val="1500"/>
              </a:lnSpc>
            </a:pPr>
            <a:r>
              <a:rPr kumimoji="1" lang="zh-CN" altLang="en-US" sz="1100" b="1" dirty="0">
                <a:latin typeface="微软雅黑" pitchFamily="34" charset="-122"/>
                <a:ea typeface="微软雅黑" pitchFamily="34" charset="-122"/>
              </a:rPr>
              <a:t>接收方</a:t>
            </a:r>
            <a:endParaRPr kumimoji="1" lang="en-US" altLang="zh-CN" sz="1100" b="1" dirty="0">
              <a:latin typeface="微软雅黑" pitchFamily="34" charset="-122"/>
              <a:ea typeface="微软雅黑" pitchFamily="34" charset="-122"/>
            </a:endParaRPr>
          </a:p>
          <a:p>
            <a:pPr algn="ctr" eaLnBrk="1" hangingPunct="1">
              <a:lnSpc>
                <a:spcPts val="1500"/>
              </a:lnSpc>
            </a:pPr>
            <a:r>
              <a:rPr kumimoji="1" lang="zh-CN" altLang="en-US" sz="1100" b="1" dirty="0">
                <a:solidFill>
                  <a:srgbClr val="C00000"/>
                </a:solidFill>
                <a:latin typeface="微软雅黑" pitchFamily="34" charset="-122"/>
                <a:ea typeface="微软雅黑" pitchFamily="34" charset="-122"/>
              </a:rPr>
              <a:t>用户代理</a:t>
            </a:r>
          </a:p>
        </p:txBody>
      </p:sp>
      <p:sp>
        <p:nvSpPr>
          <p:cNvPr id="30" name="Line 408"/>
          <p:cNvSpPr>
            <a:spLocks noChangeShapeType="1"/>
          </p:cNvSpPr>
          <p:nvPr/>
        </p:nvSpPr>
        <p:spPr bwMode="auto">
          <a:xfrm flipV="1">
            <a:off x="5985427" y="2209923"/>
            <a:ext cx="794261" cy="0"/>
          </a:xfrm>
          <a:prstGeom prst="line">
            <a:avLst/>
          </a:prstGeom>
          <a:noFill/>
          <a:ln w="38100">
            <a:solidFill>
              <a:srgbClr val="FF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100" b="1">
              <a:latin typeface="微软雅黑" pitchFamily="34" charset="-122"/>
              <a:ea typeface="微软雅黑" pitchFamily="34" charset="-122"/>
            </a:endParaRPr>
          </a:p>
        </p:txBody>
      </p:sp>
      <p:graphicFrame>
        <p:nvGraphicFramePr>
          <p:cNvPr id="31" name="对象 30"/>
          <p:cNvGraphicFramePr>
            <a:graphicFrameLocks noChangeAspect="1"/>
          </p:cNvGraphicFramePr>
          <p:nvPr>
            <p:extLst>
              <p:ext uri="{D42A27DB-BD31-4B8C-83A1-F6EECF244321}">
                <p14:modId xmlns:p14="http://schemas.microsoft.com/office/powerpoint/2010/main" val="3536620366"/>
              </p:ext>
            </p:extLst>
          </p:nvPr>
        </p:nvGraphicFramePr>
        <p:xfrm>
          <a:off x="7632442" y="1907137"/>
          <a:ext cx="551626" cy="666388"/>
        </p:xfrm>
        <a:graphic>
          <a:graphicData uri="http://schemas.openxmlformats.org/presentationml/2006/ole">
            <mc:AlternateContent xmlns:mc="http://schemas.openxmlformats.org/markup-compatibility/2006">
              <mc:Choice xmlns:v="urn:schemas-microsoft-com:vml" Requires="v">
                <p:oleObj spid="_x0000_s30769" name="Visio" r:id="rId5" imgW="3561172" imgH="4347469" progId="">
                  <p:embed/>
                </p:oleObj>
              </mc:Choice>
              <mc:Fallback>
                <p:oleObj name="Visio" r:id="rId5" imgW="3561172" imgH="4347469" progId="">
                  <p:embed/>
                  <p:pic>
                    <p:nvPicPr>
                      <p:cNvPr id="0" name="Picture 43"/>
                      <p:cNvPicPr>
                        <a:picLocks noChangeAspect="1" noChangeArrowheads="1"/>
                      </p:cNvPicPr>
                      <p:nvPr/>
                    </p:nvPicPr>
                    <p:blipFill>
                      <a:blip r:embed="rId6">
                        <a:extLst>
                          <a:ext uri="{28A0092B-C50C-407E-A947-70E740481C1C}">
                            <a14:useLocalDpi xmlns:a14="http://schemas.microsoft.com/office/drawing/2010/main" val="0"/>
                          </a:ext>
                        </a:extLst>
                      </a:blip>
                      <a:srcRect l="4546" t="3947" r="4546" b="11403"/>
                      <a:stretch>
                        <a:fillRect/>
                      </a:stretch>
                    </p:blipFill>
                    <p:spPr bwMode="auto">
                      <a:xfrm>
                        <a:off x="7632442" y="1907137"/>
                        <a:ext cx="551626" cy="6663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2" name="Text Box 399"/>
          <p:cNvSpPr txBox="1">
            <a:spLocks noChangeArrowheads="1"/>
          </p:cNvSpPr>
          <p:nvPr/>
        </p:nvSpPr>
        <p:spPr bwMode="auto">
          <a:xfrm>
            <a:off x="7702778" y="1395379"/>
            <a:ext cx="607859" cy="4770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lnSpc>
                <a:spcPts val="1500"/>
              </a:lnSpc>
            </a:pPr>
            <a:r>
              <a:rPr kumimoji="1" lang="zh-CN" altLang="en-US" sz="1100" b="1" dirty="0">
                <a:latin typeface="微软雅黑" pitchFamily="34" charset="-122"/>
                <a:ea typeface="微软雅黑" pitchFamily="34" charset="-122"/>
              </a:rPr>
              <a:t>用户</a:t>
            </a:r>
            <a:endParaRPr kumimoji="1" lang="en-US" altLang="zh-CN" sz="1100" b="1" dirty="0">
              <a:latin typeface="微软雅黑" pitchFamily="34" charset="-122"/>
              <a:ea typeface="微软雅黑" pitchFamily="34" charset="-122"/>
            </a:endParaRPr>
          </a:p>
          <a:p>
            <a:pPr algn="ctr" eaLnBrk="1" hangingPunct="1">
              <a:lnSpc>
                <a:spcPts val="1500"/>
              </a:lnSpc>
            </a:pPr>
            <a:r>
              <a:rPr kumimoji="1" lang="zh-CN" altLang="en-US" sz="1100" b="1" dirty="0">
                <a:latin typeface="微软雅黑" pitchFamily="34" charset="-122"/>
                <a:ea typeface="微软雅黑" pitchFamily="34" charset="-122"/>
              </a:rPr>
              <a:t>收件人</a:t>
            </a:r>
          </a:p>
        </p:txBody>
      </p:sp>
      <p:grpSp>
        <p:nvGrpSpPr>
          <p:cNvPr id="33" name="组合 32"/>
          <p:cNvGrpSpPr/>
          <p:nvPr/>
        </p:nvGrpSpPr>
        <p:grpSpPr>
          <a:xfrm>
            <a:off x="3515714" y="2542867"/>
            <a:ext cx="1928643" cy="728201"/>
            <a:chOff x="3473673" y="2734550"/>
            <a:chExt cx="3063219" cy="728201"/>
          </a:xfrm>
        </p:grpSpPr>
        <p:sp>
          <p:nvSpPr>
            <p:cNvPr id="34" name="Text Box 392"/>
            <p:cNvSpPr txBox="1">
              <a:spLocks noChangeArrowheads="1"/>
            </p:cNvSpPr>
            <p:nvPr/>
          </p:nvSpPr>
          <p:spPr bwMode="auto">
            <a:xfrm>
              <a:off x="4058640" y="2734550"/>
              <a:ext cx="1907474"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1100" b="1" dirty="0">
                  <a:solidFill>
                    <a:srgbClr val="0000FF"/>
                  </a:solidFill>
                  <a:latin typeface="微软雅黑" pitchFamily="34" charset="-122"/>
                  <a:ea typeface="微软雅黑" pitchFamily="34" charset="-122"/>
                </a:rPr>
                <a:t>发送邮件 </a:t>
              </a:r>
              <a:r>
                <a:rPr kumimoji="1" lang="en-US" altLang="zh-CN" sz="1100" b="1" dirty="0">
                  <a:solidFill>
                    <a:srgbClr val="C00000"/>
                  </a:solidFill>
                  <a:latin typeface="微软雅黑" pitchFamily="34" charset="-122"/>
                  <a:ea typeface="微软雅黑" pitchFamily="34" charset="-122"/>
                </a:rPr>
                <a:t>SMTP</a:t>
              </a:r>
            </a:p>
          </p:txBody>
        </p:sp>
        <p:sp>
          <p:nvSpPr>
            <p:cNvPr id="35" name="Line 404"/>
            <p:cNvSpPr>
              <a:spLocks noChangeShapeType="1"/>
            </p:cNvSpPr>
            <p:nvPr/>
          </p:nvSpPr>
          <p:spPr bwMode="auto">
            <a:xfrm flipV="1">
              <a:off x="3473673" y="3014665"/>
              <a:ext cx="3063219" cy="0"/>
            </a:xfrm>
            <a:prstGeom prst="line">
              <a:avLst/>
            </a:prstGeom>
            <a:noFill/>
            <a:ln w="38100">
              <a:solidFill>
                <a:srgbClr val="FF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050" b="1">
                <a:latin typeface="微软雅黑" pitchFamily="34" charset="-122"/>
                <a:ea typeface="微软雅黑" pitchFamily="34" charset="-122"/>
              </a:endParaRPr>
            </a:p>
          </p:txBody>
        </p:sp>
        <p:sp>
          <p:nvSpPr>
            <p:cNvPr id="36" name="Text Box 409"/>
            <p:cNvSpPr txBox="1">
              <a:spLocks noChangeArrowheads="1"/>
            </p:cNvSpPr>
            <p:nvPr/>
          </p:nvSpPr>
          <p:spPr bwMode="auto">
            <a:xfrm>
              <a:off x="4627936" y="3031864"/>
              <a:ext cx="797412"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1100" b="1" dirty="0">
                  <a:solidFill>
                    <a:srgbClr val="0000FF"/>
                  </a:solidFill>
                  <a:latin typeface="微软雅黑" pitchFamily="34" charset="-122"/>
                  <a:ea typeface="微软雅黑" pitchFamily="34" charset="-122"/>
                </a:rPr>
                <a:t>TCP </a:t>
              </a:r>
            </a:p>
            <a:p>
              <a:pPr algn="ctr" eaLnBrk="1" hangingPunct="1"/>
              <a:r>
                <a:rPr kumimoji="1" lang="zh-CN" altLang="en-US" sz="1100" b="1" dirty="0">
                  <a:solidFill>
                    <a:srgbClr val="0000FF"/>
                  </a:solidFill>
                  <a:latin typeface="微软雅黑" pitchFamily="34" charset="-122"/>
                  <a:ea typeface="微软雅黑" pitchFamily="34" charset="-122"/>
                </a:rPr>
                <a:t>连接</a:t>
              </a:r>
            </a:p>
          </p:txBody>
        </p:sp>
      </p:grpSp>
      <p:sp>
        <p:nvSpPr>
          <p:cNvPr id="38" name="矩形 37"/>
          <p:cNvSpPr/>
          <p:nvPr/>
        </p:nvSpPr>
        <p:spPr>
          <a:xfrm>
            <a:off x="1470662" y="3594093"/>
            <a:ext cx="6331270" cy="656590"/>
          </a:xfrm>
          <a:prstGeom prst="rect">
            <a:avLst/>
          </a:prstGeom>
        </p:spPr>
        <p:txBody>
          <a:bodyPr wrap="square" anchor="ctr">
            <a:spAutoFit/>
          </a:bodyPr>
          <a:lstStyle/>
          <a:p>
            <a:pPr marL="285750" indent="-285750">
              <a:lnSpc>
                <a:spcPts val="2200"/>
              </a:lnSpc>
              <a:buClr>
                <a:srgbClr val="0066FF"/>
              </a:buClr>
              <a:buFont typeface="Wingdings" pitchFamily="2" charset="2"/>
              <a:buChar char="l"/>
            </a:pPr>
            <a:r>
              <a:rPr lang="en-US" altLang="zh-CN" sz="1600" b="1" dirty="0">
                <a:latin typeface="微软雅黑" pitchFamily="34" charset="-122"/>
                <a:ea typeface="微软雅黑" pitchFamily="34" charset="-122"/>
              </a:rPr>
              <a:t>POP3 </a:t>
            </a:r>
            <a:r>
              <a:rPr lang="zh-CN" altLang="en-US" sz="1600" b="1" dirty="0">
                <a:latin typeface="微软雅黑" pitchFamily="34" charset="-122"/>
                <a:ea typeface="微软雅黑" pitchFamily="34" charset="-122"/>
              </a:rPr>
              <a:t>使用客户</a:t>
            </a:r>
            <a:r>
              <a:rPr lang="en-US" altLang="zh-CN" sz="1600" b="1" dirty="0">
                <a:latin typeface="Verdana"/>
                <a:ea typeface="微软雅黑" pitchFamily="34" charset="-122"/>
              </a:rPr>
              <a:t>–</a:t>
            </a:r>
            <a:r>
              <a:rPr lang="zh-CN" altLang="en-US" sz="1600" b="1" dirty="0">
                <a:latin typeface="微软雅黑" pitchFamily="34" charset="-122"/>
                <a:ea typeface="微软雅黑" pitchFamily="34" charset="-122"/>
              </a:rPr>
              <a:t>服务器方式。</a:t>
            </a:r>
            <a:endParaRPr lang="en-US" altLang="zh-CN" sz="1600" b="1" dirty="0">
              <a:latin typeface="微软雅黑" pitchFamily="34" charset="-122"/>
              <a:ea typeface="微软雅黑" pitchFamily="34" charset="-122"/>
            </a:endParaRPr>
          </a:p>
          <a:p>
            <a:pPr marL="285750" indent="-285750">
              <a:lnSpc>
                <a:spcPts val="2200"/>
              </a:lnSpc>
              <a:buClr>
                <a:srgbClr val="0066FF"/>
              </a:buClr>
              <a:buFont typeface="Wingdings" pitchFamily="2" charset="2"/>
              <a:buChar char="l"/>
            </a:pPr>
            <a:r>
              <a:rPr lang="en-US" altLang="zh-CN" sz="1600" b="1" dirty="0">
                <a:latin typeface="微软雅黑" pitchFamily="34" charset="-122"/>
                <a:ea typeface="微软雅黑" pitchFamily="34" charset="-122"/>
              </a:rPr>
              <a:t>POP3 </a:t>
            </a:r>
            <a:r>
              <a:rPr lang="zh-CN" altLang="en-US" sz="1600" b="1" dirty="0">
                <a:latin typeface="微软雅黑" pitchFamily="34" charset="-122"/>
                <a:ea typeface="微软雅黑" pitchFamily="34" charset="-122"/>
              </a:rPr>
              <a:t>基于</a:t>
            </a:r>
            <a:r>
              <a:rPr lang="en-US" altLang="zh-CN" sz="1600" b="1" dirty="0">
                <a:latin typeface="微软雅黑" pitchFamily="34" charset="-122"/>
                <a:ea typeface="微软雅黑" pitchFamily="34" charset="-122"/>
              </a:rPr>
              <a:t>TCP</a:t>
            </a:r>
            <a:r>
              <a:rPr lang="zh-CN" altLang="en-US" sz="1600" b="1" dirty="0">
                <a:latin typeface="微软雅黑" pitchFamily="34" charset="-122"/>
                <a:ea typeface="微软雅黑" pitchFamily="34" charset="-122"/>
              </a:rPr>
              <a:t>实现客户与服务器的通信。</a:t>
            </a:r>
            <a:endParaRPr lang="en-US" altLang="zh-CN" sz="1600" b="1" dirty="0">
              <a:latin typeface="微软雅黑" pitchFamily="34" charset="-122"/>
              <a:ea typeface="微软雅黑" pitchFamily="34" charset="-122"/>
            </a:endParaRPr>
          </a:p>
        </p:txBody>
      </p:sp>
      <p:sp>
        <p:nvSpPr>
          <p:cNvPr id="39" name="AutoShape 5"/>
          <p:cNvSpPr>
            <a:spLocks noChangeArrowheads="1"/>
          </p:cNvSpPr>
          <p:nvPr/>
        </p:nvSpPr>
        <p:spPr bwMode="auto">
          <a:xfrm>
            <a:off x="556963" y="609859"/>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40" name="Rectangle 6"/>
          <p:cNvSpPr>
            <a:spLocks noChangeArrowheads="1"/>
          </p:cNvSpPr>
          <p:nvPr/>
        </p:nvSpPr>
        <p:spPr bwMode="auto">
          <a:xfrm>
            <a:off x="3841409" y="576648"/>
            <a:ext cx="147989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itchFamily="34" charset="-122"/>
                <a:ea typeface="微软雅黑" pitchFamily="34" charset="-122"/>
              </a:rPr>
              <a:t>POP3 </a:t>
            </a:r>
            <a:r>
              <a:rPr lang="zh-CN" altLang="en-US" sz="2000" b="1" dirty="0">
                <a:solidFill>
                  <a:schemeClr val="bg1"/>
                </a:solidFill>
                <a:latin typeface="微软雅黑" pitchFamily="34" charset="-122"/>
                <a:ea typeface="微软雅黑" pitchFamily="34" charset="-122"/>
              </a:rPr>
              <a:t>协议</a:t>
            </a:r>
          </a:p>
        </p:txBody>
      </p:sp>
    </p:spTree>
    <p:extLst>
      <p:ext uri="{BB962C8B-B14F-4D97-AF65-F5344CB8AC3E}">
        <p14:creationId xmlns:p14="http://schemas.microsoft.com/office/powerpoint/2010/main" val="4129935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3000" fill="hold" nodeType="withEffect">
                                  <p:stCondLst>
                                    <p:cond delay="0"/>
                                  </p:stCondLst>
                                  <p:childTnLst>
                                    <p:anim calcmode="discrete" valueType="str">
                                      <p:cBhvr>
                                        <p:cTn id="6" dur="1000" fill="hold"/>
                                        <p:tgtEl>
                                          <p:spTgt spid="23"/>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4"/>
          <p:cNvSpPr/>
          <p:nvPr/>
        </p:nvSpPr>
        <p:spPr>
          <a:xfrm>
            <a:off x="556963" y="1057072"/>
            <a:ext cx="8048776" cy="331493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Rectangle 385"/>
          <p:cNvSpPr>
            <a:spLocks noChangeArrowheads="1"/>
          </p:cNvSpPr>
          <p:nvPr/>
        </p:nvSpPr>
        <p:spPr bwMode="auto">
          <a:xfrm>
            <a:off x="6091422" y="1745122"/>
            <a:ext cx="680437" cy="1337917"/>
          </a:xfrm>
          <a:prstGeom prst="rect">
            <a:avLst/>
          </a:prstGeom>
          <a:solidFill>
            <a:srgbClr val="00FFCC"/>
          </a:solidFill>
          <a:ln w="9525" algn="ctr">
            <a:solidFill>
              <a:schemeClr val="tx1"/>
            </a:solidFill>
            <a:miter lim="800000"/>
            <a:headEnd/>
            <a:tailEnd/>
          </a:ln>
          <a:effectLst/>
        </p:spPr>
        <p:txBody>
          <a:bodyPr wrap="none" anchor="ctr"/>
          <a:lstStyle/>
          <a:p>
            <a:pPr algn="ctr" eaLnBrk="1" hangingPunct="1"/>
            <a:endParaRPr lang="zh-CN" altLang="en-US" sz="1100" b="1">
              <a:latin typeface="微软雅黑" pitchFamily="34" charset="-122"/>
              <a:ea typeface="微软雅黑" pitchFamily="34" charset="-122"/>
            </a:endParaRPr>
          </a:p>
        </p:txBody>
      </p:sp>
      <p:sp>
        <p:nvSpPr>
          <p:cNvPr id="19" name="Oval 398"/>
          <p:cNvSpPr>
            <a:spLocks noChangeArrowheads="1"/>
          </p:cNvSpPr>
          <p:nvPr/>
        </p:nvSpPr>
        <p:spPr bwMode="auto">
          <a:xfrm>
            <a:off x="6147709" y="1800407"/>
            <a:ext cx="566614" cy="556545"/>
          </a:xfrm>
          <a:prstGeom prst="ellipse">
            <a:avLst/>
          </a:prstGeom>
          <a:solidFill>
            <a:srgbClr val="FFFF00"/>
          </a:solidFill>
          <a:ln w="9525">
            <a:solidFill>
              <a:schemeClr val="tx1"/>
            </a:solidFill>
            <a:round/>
            <a:headEnd/>
            <a:tailEnd/>
          </a:ln>
          <a:effectLst/>
          <a:extLst/>
        </p:spPr>
        <p:txBody>
          <a:bodyPr wrap="none" anchor="ctr"/>
          <a:lstStyle/>
          <a:p>
            <a:pPr algn="ctr" eaLnBrk="1" hangingPunct="1"/>
            <a:r>
              <a:rPr kumimoji="1" lang="en-US" altLang="zh-CN" sz="1100" b="1">
                <a:latin typeface="微软雅黑" pitchFamily="34" charset="-122"/>
                <a:ea typeface="微软雅黑" pitchFamily="34" charset="-122"/>
              </a:rPr>
              <a:t>POP3</a:t>
            </a:r>
          </a:p>
          <a:p>
            <a:pPr algn="ctr" eaLnBrk="1" hangingPunct="1"/>
            <a:r>
              <a:rPr kumimoji="1" lang="zh-CN" altLang="en-US" sz="1100" b="1">
                <a:latin typeface="微软雅黑" pitchFamily="34" charset="-122"/>
                <a:ea typeface="微软雅黑" pitchFamily="34" charset="-122"/>
              </a:rPr>
              <a:t>客户</a:t>
            </a:r>
          </a:p>
        </p:txBody>
      </p:sp>
      <p:sp>
        <p:nvSpPr>
          <p:cNvPr id="20" name="Rectangle 401"/>
          <p:cNvSpPr>
            <a:spLocks noChangeArrowheads="1"/>
          </p:cNvSpPr>
          <p:nvPr/>
        </p:nvSpPr>
        <p:spPr bwMode="auto">
          <a:xfrm>
            <a:off x="2377527" y="1745122"/>
            <a:ext cx="680437" cy="1337917"/>
          </a:xfrm>
          <a:prstGeom prst="rect">
            <a:avLst/>
          </a:prstGeom>
          <a:solidFill>
            <a:srgbClr val="0000FF"/>
          </a:solidFill>
          <a:ln w="12700" algn="ctr">
            <a:solidFill>
              <a:schemeClr val="tx1"/>
            </a:solidFill>
            <a:miter lim="800000"/>
            <a:headEnd/>
            <a:tailEnd/>
          </a:ln>
          <a:effectLst/>
        </p:spPr>
        <p:txBody>
          <a:bodyPr wrap="none" anchor="ctr"/>
          <a:lstStyle/>
          <a:p>
            <a:pPr algn="ctr" eaLnBrk="1" hangingPunct="1"/>
            <a:endParaRPr lang="zh-CN" altLang="en-US" sz="1100" b="1">
              <a:latin typeface="微软雅黑" pitchFamily="34" charset="-122"/>
              <a:ea typeface="微软雅黑" pitchFamily="34" charset="-122"/>
            </a:endParaRPr>
          </a:p>
        </p:txBody>
      </p:sp>
      <p:sp>
        <p:nvSpPr>
          <p:cNvPr id="21" name="Oval 402"/>
          <p:cNvSpPr>
            <a:spLocks noChangeArrowheads="1"/>
          </p:cNvSpPr>
          <p:nvPr/>
        </p:nvSpPr>
        <p:spPr bwMode="auto">
          <a:xfrm>
            <a:off x="2433814" y="2413466"/>
            <a:ext cx="566614" cy="556543"/>
          </a:xfrm>
          <a:prstGeom prst="ellipse">
            <a:avLst/>
          </a:prstGeom>
          <a:solidFill>
            <a:schemeClr val="bg1"/>
          </a:solidFill>
          <a:ln w="9525" algn="ctr">
            <a:solidFill>
              <a:schemeClr val="tx1"/>
            </a:solidFill>
            <a:round/>
            <a:headEnd/>
            <a:tailEnd/>
          </a:ln>
          <a:effectLst/>
          <a:extLst/>
        </p:spPr>
        <p:txBody>
          <a:bodyPr wrap="none" anchor="ctr"/>
          <a:lstStyle/>
          <a:p>
            <a:pPr algn="ctr" eaLnBrk="1" hangingPunct="1"/>
            <a:r>
              <a:rPr kumimoji="1" lang="en-US" altLang="zh-CN" sz="1100" b="1">
                <a:latin typeface="微软雅黑" pitchFamily="34" charset="-122"/>
                <a:ea typeface="微软雅黑" pitchFamily="34" charset="-122"/>
              </a:rPr>
              <a:t>SMTP</a:t>
            </a:r>
          </a:p>
          <a:p>
            <a:pPr algn="ctr" eaLnBrk="1" hangingPunct="1"/>
            <a:r>
              <a:rPr kumimoji="1" lang="zh-CN" altLang="en-US" sz="1100" b="1">
                <a:latin typeface="微软雅黑" pitchFamily="34" charset="-122"/>
                <a:ea typeface="微软雅黑" pitchFamily="34" charset="-122"/>
              </a:rPr>
              <a:t>服务器</a:t>
            </a:r>
          </a:p>
        </p:txBody>
      </p:sp>
      <p:sp>
        <p:nvSpPr>
          <p:cNvPr id="22" name="Oval 403"/>
          <p:cNvSpPr>
            <a:spLocks noChangeArrowheads="1"/>
          </p:cNvSpPr>
          <p:nvPr/>
        </p:nvSpPr>
        <p:spPr bwMode="auto">
          <a:xfrm>
            <a:off x="2433814" y="1800407"/>
            <a:ext cx="566614" cy="556545"/>
          </a:xfrm>
          <a:prstGeom prst="ellipse">
            <a:avLst/>
          </a:prstGeom>
          <a:solidFill>
            <a:srgbClr val="00FFCC"/>
          </a:solidFill>
          <a:ln w="9525">
            <a:solidFill>
              <a:schemeClr val="tx1"/>
            </a:solidFill>
            <a:round/>
            <a:headEnd/>
            <a:tailEnd/>
          </a:ln>
          <a:effectLst/>
          <a:extLst/>
        </p:spPr>
        <p:txBody>
          <a:bodyPr wrap="none" anchor="ctr"/>
          <a:lstStyle/>
          <a:p>
            <a:pPr algn="ctr" eaLnBrk="1" hangingPunct="1"/>
            <a:r>
              <a:rPr kumimoji="1" lang="en-US" altLang="zh-CN" sz="1100" b="1">
                <a:latin typeface="微软雅黑" pitchFamily="34" charset="-122"/>
                <a:ea typeface="微软雅黑" pitchFamily="34" charset="-122"/>
              </a:rPr>
              <a:t>POP3</a:t>
            </a:r>
          </a:p>
          <a:p>
            <a:pPr algn="ctr" eaLnBrk="1" hangingPunct="1"/>
            <a:r>
              <a:rPr kumimoji="1" lang="zh-CN" altLang="en-US" sz="1100" b="1">
                <a:latin typeface="微软雅黑" pitchFamily="34" charset="-122"/>
                <a:ea typeface="微软雅黑" pitchFamily="34" charset="-122"/>
              </a:rPr>
              <a:t>服务器</a:t>
            </a:r>
          </a:p>
        </p:txBody>
      </p:sp>
      <p:sp>
        <p:nvSpPr>
          <p:cNvPr id="17" name="Text Box 393"/>
          <p:cNvSpPr txBox="1">
            <a:spLocks noChangeArrowheads="1"/>
          </p:cNvSpPr>
          <p:nvPr/>
        </p:nvSpPr>
        <p:spPr bwMode="auto">
          <a:xfrm>
            <a:off x="3455860" y="1460931"/>
            <a:ext cx="2339102" cy="2846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a:lnSpc>
                <a:spcPts val="1500"/>
              </a:lnSpc>
            </a:pPr>
            <a:r>
              <a:rPr kumimoji="1" lang="zh-CN" altLang="en-US" sz="1400" b="1" dirty="0">
                <a:solidFill>
                  <a:srgbClr val="0000FF"/>
                </a:solidFill>
                <a:latin typeface="微软雅黑" pitchFamily="34" charset="-122"/>
                <a:ea typeface="微软雅黑" pitchFamily="34" charset="-122"/>
              </a:rPr>
              <a:t>你是谁？（用户名和口令）</a:t>
            </a:r>
          </a:p>
        </p:txBody>
      </p:sp>
      <p:sp>
        <p:nvSpPr>
          <p:cNvPr id="27" name="Text Box 390"/>
          <p:cNvSpPr txBox="1">
            <a:spLocks noChangeArrowheads="1"/>
          </p:cNvSpPr>
          <p:nvPr/>
        </p:nvSpPr>
        <p:spPr bwMode="auto">
          <a:xfrm>
            <a:off x="4649001" y="2154899"/>
            <a:ext cx="679994" cy="2846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lnSpc>
                <a:spcPts val="1500"/>
              </a:lnSpc>
            </a:pPr>
            <a:r>
              <a:rPr kumimoji="1" lang="en-US" altLang="zh-CN" sz="1400" b="1" dirty="0">
                <a:solidFill>
                  <a:srgbClr val="C00000"/>
                </a:solidFill>
                <a:latin typeface="微软雅黑" pitchFamily="34" charset="-122"/>
                <a:ea typeface="微软雅黑" pitchFamily="34" charset="-122"/>
              </a:rPr>
              <a:t>POP3</a:t>
            </a:r>
          </a:p>
        </p:txBody>
      </p:sp>
      <p:sp>
        <p:nvSpPr>
          <p:cNvPr id="28" name="Text Box 400"/>
          <p:cNvSpPr txBox="1">
            <a:spLocks noChangeArrowheads="1"/>
          </p:cNvSpPr>
          <p:nvPr/>
        </p:nvSpPr>
        <p:spPr bwMode="auto">
          <a:xfrm>
            <a:off x="2263754" y="1264749"/>
            <a:ext cx="889987" cy="4770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lnSpc>
                <a:spcPts val="1500"/>
              </a:lnSpc>
            </a:pPr>
            <a:r>
              <a:rPr kumimoji="1" lang="zh-CN" altLang="en-US" sz="1100" b="1" dirty="0">
                <a:latin typeface="微软雅黑" pitchFamily="34" charset="-122"/>
                <a:ea typeface="微软雅黑" pitchFamily="34" charset="-122"/>
              </a:rPr>
              <a:t>接收方</a:t>
            </a:r>
          </a:p>
          <a:p>
            <a:pPr algn="ctr" eaLnBrk="1" hangingPunct="1">
              <a:lnSpc>
                <a:spcPts val="1500"/>
              </a:lnSpc>
            </a:pPr>
            <a:r>
              <a:rPr kumimoji="1" lang="zh-CN" altLang="en-US" sz="1100" b="1" dirty="0">
                <a:solidFill>
                  <a:srgbClr val="C00000"/>
                </a:solidFill>
                <a:latin typeface="微软雅黑" pitchFamily="34" charset="-122"/>
                <a:ea typeface="微软雅黑" pitchFamily="34" charset="-122"/>
              </a:rPr>
              <a:t>邮件服务器</a:t>
            </a:r>
          </a:p>
        </p:txBody>
      </p:sp>
      <p:sp>
        <p:nvSpPr>
          <p:cNvPr id="29" name="Text Box 407"/>
          <p:cNvSpPr txBox="1">
            <a:spLocks noChangeArrowheads="1"/>
          </p:cNvSpPr>
          <p:nvPr/>
        </p:nvSpPr>
        <p:spPr bwMode="auto">
          <a:xfrm>
            <a:off x="6063584" y="1264749"/>
            <a:ext cx="748923" cy="4770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lnSpc>
                <a:spcPts val="1500"/>
              </a:lnSpc>
            </a:pPr>
            <a:r>
              <a:rPr kumimoji="1" lang="zh-CN" altLang="en-US" sz="1100" b="1" dirty="0">
                <a:latin typeface="微软雅黑" pitchFamily="34" charset="-122"/>
                <a:ea typeface="微软雅黑" pitchFamily="34" charset="-122"/>
              </a:rPr>
              <a:t>接收方</a:t>
            </a:r>
            <a:endParaRPr kumimoji="1" lang="en-US" altLang="zh-CN" sz="1100" b="1" dirty="0">
              <a:latin typeface="微软雅黑" pitchFamily="34" charset="-122"/>
              <a:ea typeface="微软雅黑" pitchFamily="34" charset="-122"/>
            </a:endParaRPr>
          </a:p>
          <a:p>
            <a:pPr algn="ctr" eaLnBrk="1" hangingPunct="1">
              <a:lnSpc>
                <a:spcPts val="1500"/>
              </a:lnSpc>
            </a:pPr>
            <a:r>
              <a:rPr kumimoji="1" lang="zh-CN" altLang="en-US" sz="1100" b="1" dirty="0">
                <a:solidFill>
                  <a:srgbClr val="C00000"/>
                </a:solidFill>
                <a:latin typeface="微软雅黑" pitchFamily="34" charset="-122"/>
                <a:ea typeface="微软雅黑" pitchFamily="34" charset="-122"/>
              </a:rPr>
              <a:t>用户代理</a:t>
            </a:r>
          </a:p>
        </p:txBody>
      </p:sp>
      <p:sp>
        <p:nvSpPr>
          <p:cNvPr id="30" name="Line 408"/>
          <p:cNvSpPr>
            <a:spLocks noChangeShapeType="1"/>
          </p:cNvSpPr>
          <p:nvPr/>
        </p:nvSpPr>
        <p:spPr bwMode="auto">
          <a:xfrm flipV="1">
            <a:off x="3000429" y="2079293"/>
            <a:ext cx="3147280" cy="0"/>
          </a:xfrm>
          <a:prstGeom prst="line">
            <a:avLst/>
          </a:prstGeom>
          <a:noFill/>
          <a:ln w="38100">
            <a:solidFill>
              <a:srgbClr val="FF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100" b="1">
              <a:latin typeface="微软雅黑" pitchFamily="34" charset="-122"/>
              <a:ea typeface="微软雅黑" pitchFamily="34" charset="-122"/>
            </a:endParaRPr>
          </a:p>
        </p:txBody>
      </p:sp>
      <p:sp>
        <p:nvSpPr>
          <p:cNvPr id="38" name="矩形 37"/>
          <p:cNvSpPr/>
          <p:nvPr/>
        </p:nvSpPr>
        <p:spPr>
          <a:xfrm>
            <a:off x="2263754" y="3424276"/>
            <a:ext cx="5221263" cy="656590"/>
          </a:xfrm>
          <a:prstGeom prst="rect">
            <a:avLst/>
          </a:prstGeom>
        </p:spPr>
        <p:txBody>
          <a:bodyPr wrap="square" anchor="ctr">
            <a:spAutoFit/>
          </a:bodyPr>
          <a:lstStyle/>
          <a:p>
            <a:pPr marL="285750" indent="-285750">
              <a:lnSpc>
                <a:spcPts val="2200"/>
              </a:lnSpc>
              <a:buClr>
                <a:srgbClr val="0066FF"/>
              </a:buClr>
              <a:buFont typeface="Wingdings" pitchFamily="2" charset="2"/>
              <a:buChar char="l"/>
            </a:pPr>
            <a:r>
              <a:rPr lang="en-US" altLang="zh-CN" sz="1600" b="1" dirty="0">
                <a:latin typeface="微软雅黑" pitchFamily="34" charset="-122"/>
                <a:ea typeface="微软雅黑" pitchFamily="34" charset="-122"/>
              </a:rPr>
              <a:t>POP3 </a:t>
            </a:r>
            <a:r>
              <a:rPr lang="zh-CN" altLang="en-US" sz="1600" b="1" dirty="0">
                <a:latin typeface="微软雅黑" pitchFamily="34" charset="-122"/>
                <a:ea typeface="微软雅黑" pitchFamily="34" charset="-122"/>
              </a:rPr>
              <a:t>支持用户鉴别。</a:t>
            </a:r>
            <a:endParaRPr lang="en-US" altLang="zh-CN" sz="1600" b="1" dirty="0">
              <a:latin typeface="微软雅黑" pitchFamily="34" charset="-122"/>
              <a:ea typeface="微软雅黑" pitchFamily="34" charset="-122"/>
            </a:endParaRPr>
          </a:p>
          <a:p>
            <a:pPr marL="285750" indent="-285750">
              <a:lnSpc>
                <a:spcPts val="2200"/>
              </a:lnSpc>
              <a:buClr>
                <a:srgbClr val="0066FF"/>
              </a:buClr>
              <a:buFont typeface="Wingdings" pitchFamily="2" charset="2"/>
              <a:buChar char="l"/>
            </a:pPr>
            <a:r>
              <a:rPr lang="en-US" altLang="zh-CN" sz="1600" b="1" dirty="0">
                <a:latin typeface="微软雅黑" pitchFamily="34" charset="-122"/>
                <a:ea typeface="微软雅黑" pitchFamily="34" charset="-122"/>
              </a:rPr>
              <a:t>POP3 </a:t>
            </a:r>
            <a:r>
              <a:rPr lang="zh-CN" altLang="en-US" sz="1600" b="1" dirty="0">
                <a:latin typeface="微软雅黑" pitchFamily="34" charset="-122"/>
                <a:ea typeface="微软雅黑" pitchFamily="34" charset="-122"/>
              </a:rPr>
              <a:t>服务器删除被用户读取了的邮件。</a:t>
            </a:r>
            <a:endParaRPr lang="en-US" altLang="zh-CN" sz="1600" b="1" dirty="0">
              <a:latin typeface="微软雅黑" pitchFamily="34" charset="-122"/>
              <a:ea typeface="微软雅黑" pitchFamily="34" charset="-122"/>
            </a:endParaRPr>
          </a:p>
        </p:txBody>
      </p:sp>
      <p:sp>
        <p:nvSpPr>
          <p:cNvPr id="39" name="AutoShape 5"/>
          <p:cNvSpPr>
            <a:spLocks noChangeArrowheads="1"/>
          </p:cNvSpPr>
          <p:nvPr/>
        </p:nvSpPr>
        <p:spPr bwMode="auto">
          <a:xfrm>
            <a:off x="556963" y="609859"/>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40" name="Rectangle 6"/>
          <p:cNvSpPr>
            <a:spLocks noChangeArrowheads="1"/>
          </p:cNvSpPr>
          <p:nvPr/>
        </p:nvSpPr>
        <p:spPr bwMode="auto">
          <a:xfrm>
            <a:off x="3828346" y="576648"/>
            <a:ext cx="147989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itchFamily="34" charset="-122"/>
                <a:ea typeface="微软雅黑" pitchFamily="34" charset="-122"/>
              </a:rPr>
              <a:t>POP3 </a:t>
            </a:r>
            <a:r>
              <a:rPr lang="zh-CN" altLang="en-US" sz="2000" b="1" dirty="0">
                <a:solidFill>
                  <a:schemeClr val="bg1"/>
                </a:solidFill>
                <a:latin typeface="微软雅黑" pitchFamily="34" charset="-122"/>
                <a:ea typeface="微软雅黑" pitchFamily="34" charset="-122"/>
              </a:rPr>
              <a:t>协议</a:t>
            </a:r>
          </a:p>
        </p:txBody>
      </p:sp>
      <p:sp>
        <p:nvSpPr>
          <p:cNvPr id="2"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3" name="对象 2"/>
          <p:cNvGraphicFramePr>
            <a:graphicFrameLocks noChangeAspect="1"/>
          </p:cNvGraphicFramePr>
          <p:nvPr>
            <p:extLst>
              <p:ext uri="{D42A27DB-BD31-4B8C-83A1-F6EECF244321}">
                <p14:modId xmlns:p14="http://schemas.microsoft.com/office/powerpoint/2010/main" val="4212007553"/>
              </p:ext>
            </p:extLst>
          </p:nvPr>
        </p:nvGraphicFramePr>
        <p:xfrm>
          <a:off x="4006897" y="1765662"/>
          <a:ext cx="325507" cy="529316"/>
        </p:xfrm>
        <a:graphic>
          <a:graphicData uri="http://schemas.openxmlformats.org/presentationml/2006/ole">
            <mc:AlternateContent xmlns:mc="http://schemas.openxmlformats.org/markup-compatibility/2006">
              <mc:Choice xmlns:v="urn:schemas-microsoft-com:vml" Requires="v">
                <p:oleObj spid="_x0000_s31769" name="Visio" r:id="rId3" imgW="795436" imgH="1560250" progId="">
                  <p:embed/>
                </p:oleObj>
              </mc:Choice>
              <mc:Fallback>
                <p:oleObj name="Visio" r:id="rId3" imgW="795436" imgH="1560250" progId="">
                  <p:embed/>
                  <p:pic>
                    <p:nvPicPr>
                      <p:cNvPr id="0" name="Picture 2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06897" y="1765662"/>
                        <a:ext cx="325507" cy="52931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19115955"/>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4"/>
          <p:cNvSpPr/>
          <p:nvPr/>
        </p:nvSpPr>
        <p:spPr>
          <a:xfrm>
            <a:off x="556963" y="1057072"/>
            <a:ext cx="8048776" cy="331493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Rectangle 385"/>
          <p:cNvSpPr>
            <a:spLocks noChangeArrowheads="1"/>
          </p:cNvSpPr>
          <p:nvPr/>
        </p:nvSpPr>
        <p:spPr bwMode="auto">
          <a:xfrm>
            <a:off x="6091422" y="1627555"/>
            <a:ext cx="680437" cy="1337917"/>
          </a:xfrm>
          <a:prstGeom prst="rect">
            <a:avLst/>
          </a:prstGeom>
          <a:solidFill>
            <a:srgbClr val="00FFCC"/>
          </a:solidFill>
          <a:ln w="9525" algn="ctr">
            <a:solidFill>
              <a:schemeClr val="tx1"/>
            </a:solidFill>
            <a:miter lim="800000"/>
            <a:headEnd/>
            <a:tailEnd/>
          </a:ln>
          <a:effectLst/>
        </p:spPr>
        <p:txBody>
          <a:bodyPr wrap="none" anchor="ctr"/>
          <a:lstStyle/>
          <a:p>
            <a:pPr algn="ctr" eaLnBrk="1" hangingPunct="1"/>
            <a:endParaRPr lang="zh-CN" altLang="en-US" sz="1100" b="1">
              <a:latin typeface="微软雅黑" pitchFamily="34" charset="-122"/>
              <a:ea typeface="微软雅黑" pitchFamily="34" charset="-122"/>
            </a:endParaRPr>
          </a:p>
        </p:txBody>
      </p:sp>
      <p:sp>
        <p:nvSpPr>
          <p:cNvPr id="19" name="Oval 398"/>
          <p:cNvSpPr>
            <a:spLocks noChangeArrowheads="1"/>
          </p:cNvSpPr>
          <p:nvPr/>
        </p:nvSpPr>
        <p:spPr bwMode="auto">
          <a:xfrm>
            <a:off x="6147709" y="1682840"/>
            <a:ext cx="566614" cy="556545"/>
          </a:xfrm>
          <a:prstGeom prst="ellipse">
            <a:avLst/>
          </a:prstGeom>
          <a:solidFill>
            <a:srgbClr val="FFFF00"/>
          </a:solidFill>
          <a:ln w="9525">
            <a:solidFill>
              <a:schemeClr val="tx1"/>
            </a:solidFill>
            <a:round/>
            <a:headEnd/>
            <a:tailEnd/>
          </a:ln>
          <a:effectLst/>
          <a:extLst/>
        </p:spPr>
        <p:txBody>
          <a:bodyPr wrap="none" anchor="ctr"/>
          <a:lstStyle/>
          <a:p>
            <a:pPr algn="ctr" eaLnBrk="1" hangingPunct="1"/>
            <a:r>
              <a:rPr kumimoji="1" lang="en-US" altLang="zh-CN" sz="1100" b="1" dirty="0">
                <a:latin typeface="微软雅黑" pitchFamily="34" charset="-122"/>
                <a:ea typeface="微软雅黑" pitchFamily="34" charset="-122"/>
              </a:rPr>
              <a:t>IMAP</a:t>
            </a:r>
          </a:p>
          <a:p>
            <a:pPr algn="ctr" eaLnBrk="1" hangingPunct="1"/>
            <a:r>
              <a:rPr kumimoji="1" lang="zh-CN" altLang="en-US" sz="1100" b="1" dirty="0">
                <a:latin typeface="微软雅黑" pitchFamily="34" charset="-122"/>
                <a:ea typeface="微软雅黑" pitchFamily="34" charset="-122"/>
              </a:rPr>
              <a:t>客户</a:t>
            </a:r>
          </a:p>
        </p:txBody>
      </p:sp>
      <p:sp>
        <p:nvSpPr>
          <p:cNvPr id="20" name="Rectangle 401"/>
          <p:cNvSpPr>
            <a:spLocks noChangeArrowheads="1"/>
          </p:cNvSpPr>
          <p:nvPr/>
        </p:nvSpPr>
        <p:spPr bwMode="auto">
          <a:xfrm>
            <a:off x="2377527" y="1627555"/>
            <a:ext cx="680437" cy="1337917"/>
          </a:xfrm>
          <a:prstGeom prst="rect">
            <a:avLst/>
          </a:prstGeom>
          <a:solidFill>
            <a:srgbClr val="0000FF"/>
          </a:solidFill>
          <a:ln w="12700" algn="ctr">
            <a:solidFill>
              <a:schemeClr val="tx1"/>
            </a:solidFill>
            <a:miter lim="800000"/>
            <a:headEnd/>
            <a:tailEnd/>
          </a:ln>
          <a:effectLst/>
        </p:spPr>
        <p:txBody>
          <a:bodyPr wrap="none" anchor="ctr"/>
          <a:lstStyle/>
          <a:p>
            <a:pPr algn="ctr" eaLnBrk="1" hangingPunct="1"/>
            <a:endParaRPr lang="zh-CN" altLang="en-US" sz="1100" b="1">
              <a:latin typeface="微软雅黑" pitchFamily="34" charset="-122"/>
              <a:ea typeface="微软雅黑" pitchFamily="34" charset="-122"/>
            </a:endParaRPr>
          </a:p>
        </p:txBody>
      </p:sp>
      <p:sp>
        <p:nvSpPr>
          <p:cNvPr id="21" name="Oval 402"/>
          <p:cNvSpPr>
            <a:spLocks noChangeArrowheads="1"/>
          </p:cNvSpPr>
          <p:nvPr/>
        </p:nvSpPr>
        <p:spPr bwMode="auto">
          <a:xfrm>
            <a:off x="2433814" y="2295899"/>
            <a:ext cx="566614" cy="556543"/>
          </a:xfrm>
          <a:prstGeom prst="ellipse">
            <a:avLst/>
          </a:prstGeom>
          <a:solidFill>
            <a:schemeClr val="bg1"/>
          </a:solidFill>
          <a:ln w="9525" algn="ctr">
            <a:solidFill>
              <a:schemeClr val="tx1"/>
            </a:solidFill>
            <a:round/>
            <a:headEnd/>
            <a:tailEnd/>
          </a:ln>
          <a:effectLst/>
          <a:extLst/>
        </p:spPr>
        <p:txBody>
          <a:bodyPr wrap="none" anchor="ctr"/>
          <a:lstStyle/>
          <a:p>
            <a:pPr algn="ctr" eaLnBrk="1" hangingPunct="1"/>
            <a:r>
              <a:rPr kumimoji="1" lang="en-US" altLang="zh-CN" sz="1100" b="1">
                <a:latin typeface="微软雅黑" pitchFamily="34" charset="-122"/>
                <a:ea typeface="微软雅黑" pitchFamily="34" charset="-122"/>
              </a:rPr>
              <a:t>SMTP</a:t>
            </a:r>
          </a:p>
          <a:p>
            <a:pPr algn="ctr" eaLnBrk="1" hangingPunct="1"/>
            <a:r>
              <a:rPr kumimoji="1" lang="zh-CN" altLang="en-US" sz="1100" b="1">
                <a:latin typeface="微软雅黑" pitchFamily="34" charset="-122"/>
                <a:ea typeface="微软雅黑" pitchFamily="34" charset="-122"/>
              </a:rPr>
              <a:t>服务器</a:t>
            </a:r>
          </a:p>
        </p:txBody>
      </p:sp>
      <p:sp>
        <p:nvSpPr>
          <p:cNvPr id="22" name="Oval 403"/>
          <p:cNvSpPr>
            <a:spLocks noChangeArrowheads="1"/>
          </p:cNvSpPr>
          <p:nvPr/>
        </p:nvSpPr>
        <p:spPr bwMode="auto">
          <a:xfrm>
            <a:off x="2433814" y="1682840"/>
            <a:ext cx="566614" cy="556545"/>
          </a:xfrm>
          <a:prstGeom prst="ellipse">
            <a:avLst/>
          </a:prstGeom>
          <a:solidFill>
            <a:srgbClr val="00FFCC"/>
          </a:solidFill>
          <a:ln w="9525">
            <a:solidFill>
              <a:schemeClr val="tx1"/>
            </a:solidFill>
            <a:round/>
            <a:headEnd/>
            <a:tailEnd/>
          </a:ln>
          <a:effectLst/>
          <a:extLst/>
        </p:spPr>
        <p:txBody>
          <a:bodyPr wrap="none" anchor="ctr"/>
          <a:lstStyle/>
          <a:p>
            <a:pPr algn="ctr" eaLnBrk="1" hangingPunct="1"/>
            <a:r>
              <a:rPr kumimoji="1" lang="en-US" altLang="zh-CN" sz="1100" b="1" dirty="0">
                <a:latin typeface="微软雅黑" pitchFamily="34" charset="-122"/>
                <a:ea typeface="微软雅黑" pitchFamily="34" charset="-122"/>
              </a:rPr>
              <a:t>IMAP</a:t>
            </a:r>
          </a:p>
          <a:p>
            <a:pPr algn="ctr" eaLnBrk="1" hangingPunct="1"/>
            <a:r>
              <a:rPr kumimoji="1" lang="zh-CN" altLang="en-US" sz="1100" b="1" dirty="0">
                <a:latin typeface="微软雅黑" pitchFamily="34" charset="-122"/>
                <a:ea typeface="微软雅黑" pitchFamily="34" charset="-122"/>
              </a:rPr>
              <a:t>服务器</a:t>
            </a:r>
          </a:p>
        </p:txBody>
      </p:sp>
      <p:sp>
        <p:nvSpPr>
          <p:cNvPr id="27" name="Text Box 390"/>
          <p:cNvSpPr txBox="1">
            <a:spLocks noChangeArrowheads="1"/>
          </p:cNvSpPr>
          <p:nvPr/>
        </p:nvSpPr>
        <p:spPr bwMode="auto">
          <a:xfrm>
            <a:off x="4294697" y="1671568"/>
            <a:ext cx="683200" cy="2846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lnSpc>
                <a:spcPts val="1500"/>
              </a:lnSpc>
            </a:pPr>
            <a:r>
              <a:rPr kumimoji="1" lang="en-US" altLang="zh-CN" sz="1400" b="1" dirty="0">
                <a:solidFill>
                  <a:srgbClr val="C00000"/>
                </a:solidFill>
                <a:latin typeface="微软雅黑" pitchFamily="34" charset="-122"/>
                <a:ea typeface="微软雅黑" pitchFamily="34" charset="-122"/>
              </a:rPr>
              <a:t>IMAP</a:t>
            </a:r>
          </a:p>
        </p:txBody>
      </p:sp>
      <p:sp>
        <p:nvSpPr>
          <p:cNvPr id="28" name="Text Box 400"/>
          <p:cNvSpPr txBox="1">
            <a:spLocks noChangeArrowheads="1"/>
          </p:cNvSpPr>
          <p:nvPr/>
        </p:nvSpPr>
        <p:spPr bwMode="auto">
          <a:xfrm>
            <a:off x="2263754" y="1147182"/>
            <a:ext cx="889987" cy="4770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lnSpc>
                <a:spcPts val="1500"/>
              </a:lnSpc>
            </a:pPr>
            <a:r>
              <a:rPr kumimoji="1" lang="zh-CN" altLang="en-US" sz="1100" b="1" dirty="0">
                <a:latin typeface="微软雅黑" pitchFamily="34" charset="-122"/>
                <a:ea typeface="微软雅黑" pitchFamily="34" charset="-122"/>
              </a:rPr>
              <a:t>接收方</a:t>
            </a:r>
          </a:p>
          <a:p>
            <a:pPr algn="ctr" eaLnBrk="1" hangingPunct="1">
              <a:lnSpc>
                <a:spcPts val="1500"/>
              </a:lnSpc>
            </a:pPr>
            <a:r>
              <a:rPr kumimoji="1" lang="zh-CN" altLang="en-US" sz="1100" b="1" dirty="0">
                <a:solidFill>
                  <a:srgbClr val="C00000"/>
                </a:solidFill>
                <a:latin typeface="微软雅黑" pitchFamily="34" charset="-122"/>
                <a:ea typeface="微软雅黑" pitchFamily="34" charset="-122"/>
              </a:rPr>
              <a:t>邮件服务器</a:t>
            </a:r>
          </a:p>
        </p:txBody>
      </p:sp>
      <p:sp>
        <p:nvSpPr>
          <p:cNvPr id="29" name="Text Box 407"/>
          <p:cNvSpPr txBox="1">
            <a:spLocks noChangeArrowheads="1"/>
          </p:cNvSpPr>
          <p:nvPr/>
        </p:nvSpPr>
        <p:spPr bwMode="auto">
          <a:xfrm>
            <a:off x="6063584" y="1147182"/>
            <a:ext cx="748923" cy="4770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lnSpc>
                <a:spcPts val="1500"/>
              </a:lnSpc>
            </a:pPr>
            <a:r>
              <a:rPr kumimoji="1" lang="zh-CN" altLang="en-US" sz="1100" b="1" dirty="0">
                <a:latin typeface="微软雅黑" pitchFamily="34" charset="-122"/>
                <a:ea typeface="微软雅黑" pitchFamily="34" charset="-122"/>
              </a:rPr>
              <a:t>接收方</a:t>
            </a:r>
            <a:endParaRPr kumimoji="1" lang="en-US" altLang="zh-CN" sz="1100" b="1" dirty="0">
              <a:latin typeface="微软雅黑" pitchFamily="34" charset="-122"/>
              <a:ea typeface="微软雅黑" pitchFamily="34" charset="-122"/>
            </a:endParaRPr>
          </a:p>
          <a:p>
            <a:pPr algn="ctr" eaLnBrk="1" hangingPunct="1">
              <a:lnSpc>
                <a:spcPts val="1500"/>
              </a:lnSpc>
            </a:pPr>
            <a:r>
              <a:rPr kumimoji="1" lang="zh-CN" altLang="en-US" sz="1100" b="1" dirty="0">
                <a:solidFill>
                  <a:srgbClr val="C00000"/>
                </a:solidFill>
                <a:latin typeface="微软雅黑" pitchFamily="34" charset="-122"/>
                <a:ea typeface="微软雅黑" pitchFamily="34" charset="-122"/>
              </a:rPr>
              <a:t>用户代理</a:t>
            </a:r>
          </a:p>
        </p:txBody>
      </p:sp>
      <p:sp>
        <p:nvSpPr>
          <p:cNvPr id="30" name="Line 408"/>
          <p:cNvSpPr>
            <a:spLocks noChangeShapeType="1"/>
          </p:cNvSpPr>
          <p:nvPr/>
        </p:nvSpPr>
        <p:spPr bwMode="auto">
          <a:xfrm flipV="1">
            <a:off x="3000429" y="1961726"/>
            <a:ext cx="3147280" cy="0"/>
          </a:xfrm>
          <a:prstGeom prst="line">
            <a:avLst/>
          </a:prstGeom>
          <a:noFill/>
          <a:ln w="38100">
            <a:solidFill>
              <a:srgbClr val="FF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100" b="1">
              <a:latin typeface="微软雅黑" pitchFamily="34" charset="-122"/>
              <a:ea typeface="微软雅黑" pitchFamily="34" charset="-122"/>
            </a:endParaRPr>
          </a:p>
        </p:txBody>
      </p:sp>
      <p:sp>
        <p:nvSpPr>
          <p:cNvPr id="38" name="矩形 37"/>
          <p:cNvSpPr/>
          <p:nvPr/>
        </p:nvSpPr>
        <p:spPr>
          <a:xfrm>
            <a:off x="2263754" y="3114110"/>
            <a:ext cx="5221263" cy="1015663"/>
          </a:xfrm>
          <a:prstGeom prst="rect">
            <a:avLst/>
          </a:prstGeom>
        </p:spPr>
        <p:txBody>
          <a:bodyPr wrap="square" anchor="ctr">
            <a:spAutoFit/>
          </a:bodyPr>
          <a:lstStyle/>
          <a:p>
            <a:pPr marL="285750" indent="-285750">
              <a:lnSpc>
                <a:spcPts val="2400"/>
              </a:lnSpc>
              <a:buClr>
                <a:srgbClr val="0066FF"/>
              </a:buClr>
              <a:buFont typeface="Wingdings" pitchFamily="2" charset="2"/>
              <a:buChar char="l"/>
            </a:pPr>
            <a:r>
              <a:rPr lang="en-US" altLang="zh-CN" sz="1600" b="1" dirty="0">
                <a:latin typeface="微软雅黑" pitchFamily="34" charset="-122"/>
                <a:ea typeface="微软雅黑" pitchFamily="34" charset="-122"/>
              </a:rPr>
              <a:t>IMAP </a:t>
            </a:r>
            <a:r>
              <a:rPr lang="zh-CN" altLang="en-US" sz="1600" b="1" dirty="0">
                <a:latin typeface="微软雅黑" pitchFamily="34" charset="-122"/>
                <a:ea typeface="微软雅黑" pitchFamily="34" charset="-122"/>
              </a:rPr>
              <a:t>使用客户</a:t>
            </a:r>
            <a:r>
              <a:rPr lang="en-US" altLang="zh-CN" sz="1600" b="1" dirty="0">
                <a:latin typeface="微软雅黑" pitchFamily="34" charset="-122"/>
                <a:ea typeface="微软雅黑" pitchFamily="34" charset="-122"/>
              </a:rPr>
              <a:t>–</a:t>
            </a:r>
            <a:r>
              <a:rPr lang="zh-CN" altLang="en-US" sz="1600" b="1" dirty="0">
                <a:latin typeface="微软雅黑" pitchFamily="34" charset="-122"/>
                <a:ea typeface="微软雅黑" pitchFamily="34" charset="-122"/>
              </a:rPr>
              <a:t>服务器方式。</a:t>
            </a:r>
            <a:endParaRPr lang="en-US" altLang="zh-CN" sz="1600" b="1" dirty="0">
              <a:latin typeface="微软雅黑" pitchFamily="34" charset="-122"/>
              <a:ea typeface="微软雅黑" pitchFamily="34" charset="-122"/>
            </a:endParaRPr>
          </a:p>
          <a:p>
            <a:pPr marL="285750" indent="-285750">
              <a:lnSpc>
                <a:spcPts val="2400"/>
              </a:lnSpc>
              <a:buClr>
                <a:srgbClr val="0066FF"/>
              </a:buClr>
              <a:buFont typeface="Wingdings" pitchFamily="2" charset="2"/>
              <a:buChar char="l"/>
            </a:pPr>
            <a:r>
              <a:rPr lang="en-US" altLang="zh-CN" sz="1600" b="1" dirty="0">
                <a:latin typeface="微软雅黑" pitchFamily="34" charset="-122"/>
                <a:ea typeface="微软雅黑" pitchFamily="34" charset="-122"/>
              </a:rPr>
              <a:t>IMAP </a:t>
            </a:r>
            <a:r>
              <a:rPr lang="zh-CN" altLang="en-US" sz="1600" b="1" dirty="0">
                <a:latin typeface="微软雅黑" pitchFamily="34" charset="-122"/>
                <a:ea typeface="微软雅黑" pitchFamily="34" charset="-122"/>
              </a:rPr>
              <a:t>基于</a:t>
            </a:r>
            <a:r>
              <a:rPr lang="en-US" altLang="zh-CN" sz="1600" b="1" dirty="0">
                <a:latin typeface="微软雅黑" pitchFamily="34" charset="-122"/>
                <a:ea typeface="微软雅黑" pitchFamily="34" charset="-122"/>
              </a:rPr>
              <a:t>TCP</a:t>
            </a:r>
            <a:r>
              <a:rPr lang="zh-CN" altLang="en-US" sz="1600" b="1" dirty="0">
                <a:latin typeface="微软雅黑" pitchFamily="34" charset="-122"/>
                <a:ea typeface="微软雅黑" pitchFamily="34" charset="-122"/>
              </a:rPr>
              <a:t>实现客户与服务器的通信。</a:t>
            </a:r>
            <a:endParaRPr lang="en-US" altLang="zh-CN" sz="1600" b="1" dirty="0">
              <a:latin typeface="微软雅黑" pitchFamily="34" charset="-122"/>
              <a:ea typeface="微软雅黑" pitchFamily="34" charset="-122"/>
            </a:endParaRPr>
          </a:p>
          <a:p>
            <a:pPr marL="285750" indent="-285750">
              <a:lnSpc>
                <a:spcPts val="2400"/>
              </a:lnSpc>
              <a:buClr>
                <a:srgbClr val="0066FF"/>
              </a:buClr>
              <a:buFont typeface="Wingdings" pitchFamily="2" charset="2"/>
              <a:buChar char="l"/>
            </a:pPr>
            <a:r>
              <a:rPr lang="en-US" altLang="zh-CN" sz="1600" b="1" dirty="0">
                <a:latin typeface="微软雅黑" pitchFamily="34" charset="-122"/>
                <a:ea typeface="微软雅黑" pitchFamily="34" charset="-122"/>
              </a:rPr>
              <a:t>IMAP</a:t>
            </a:r>
            <a:r>
              <a:rPr lang="zh-CN" altLang="en-US" sz="1600" b="1" dirty="0">
                <a:latin typeface="微软雅黑" pitchFamily="34" charset="-122"/>
                <a:ea typeface="微软雅黑" pitchFamily="34" charset="-122"/>
              </a:rPr>
              <a:t>是一个联机协议。</a:t>
            </a:r>
            <a:endParaRPr lang="en-US" altLang="zh-CN" sz="1600" b="1" dirty="0">
              <a:latin typeface="微软雅黑" pitchFamily="34" charset="-122"/>
              <a:ea typeface="微软雅黑" pitchFamily="34" charset="-122"/>
            </a:endParaRPr>
          </a:p>
        </p:txBody>
      </p:sp>
      <p:sp>
        <p:nvSpPr>
          <p:cNvPr id="39" name="AutoShape 5"/>
          <p:cNvSpPr>
            <a:spLocks noChangeArrowheads="1"/>
          </p:cNvSpPr>
          <p:nvPr/>
        </p:nvSpPr>
        <p:spPr bwMode="auto">
          <a:xfrm>
            <a:off x="556963" y="609859"/>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40" name="Rectangle 6"/>
          <p:cNvSpPr>
            <a:spLocks noChangeArrowheads="1"/>
          </p:cNvSpPr>
          <p:nvPr/>
        </p:nvSpPr>
        <p:spPr bwMode="auto">
          <a:xfrm>
            <a:off x="3825141" y="576648"/>
            <a:ext cx="148630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itchFamily="34" charset="-122"/>
                <a:ea typeface="微软雅黑" pitchFamily="34" charset="-122"/>
              </a:rPr>
              <a:t>IMAP </a:t>
            </a:r>
            <a:r>
              <a:rPr lang="zh-CN" altLang="en-US" sz="2000" b="1" dirty="0">
                <a:solidFill>
                  <a:schemeClr val="bg1"/>
                </a:solidFill>
                <a:latin typeface="微软雅黑" pitchFamily="34" charset="-122"/>
                <a:ea typeface="微软雅黑" pitchFamily="34" charset="-122"/>
              </a:rPr>
              <a:t>协议</a:t>
            </a:r>
          </a:p>
        </p:txBody>
      </p:sp>
      <p:sp>
        <p:nvSpPr>
          <p:cNvPr id="2"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160746122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56963" y="819911"/>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3" name="Rectangle 6"/>
          <p:cNvSpPr>
            <a:spLocks noChangeArrowheads="1"/>
          </p:cNvSpPr>
          <p:nvPr/>
        </p:nvSpPr>
        <p:spPr bwMode="auto">
          <a:xfrm>
            <a:off x="3709962" y="786700"/>
            <a:ext cx="174278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itchFamily="34" charset="-122"/>
                <a:ea typeface="微软雅黑" pitchFamily="34" charset="-122"/>
              </a:rPr>
              <a:t>IMAP </a:t>
            </a:r>
            <a:r>
              <a:rPr lang="zh-CN" altLang="en-US" sz="2000" b="1" dirty="0">
                <a:solidFill>
                  <a:schemeClr val="bg1"/>
                </a:solidFill>
                <a:latin typeface="微软雅黑" pitchFamily="34" charset="-122"/>
                <a:ea typeface="微软雅黑" pitchFamily="34" charset="-122"/>
              </a:rPr>
              <a:t>的特点</a:t>
            </a:r>
          </a:p>
        </p:txBody>
      </p:sp>
      <p:sp>
        <p:nvSpPr>
          <p:cNvPr id="4" name="Rectangle 68"/>
          <p:cNvSpPr>
            <a:spLocks noChangeArrowheads="1"/>
          </p:cNvSpPr>
          <p:nvPr/>
        </p:nvSpPr>
        <p:spPr bwMode="auto">
          <a:xfrm>
            <a:off x="483810" y="1181001"/>
            <a:ext cx="8285286" cy="30546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连接后只下载</a:t>
            </a:r>
            <a:r>
              <a:rPr lang="zh-CN" altLang="en-US" sz="2000" b="1" dirty="0">
                <a:solidFill>
                  <a:srgbClr val="CC00CC"/>
                </a:solidFill>
                <a:latin typeface="微软雅黑" pitchFamily="34" charset="-122"/>
                <a:ea typeface="微软雅黑" pitchFamily="34" charset="-122"/>
              </a:rPr>
              <a:t>邮件首部</a:t>
            </a:r>
            <a:r>
              <a:rPr lang="zh-CN" altLang="en-US" sz="2000" b="1" dirty="0">
                <a:latin typeface="微软雅黑" pitchFamily="34" charset="-122"/>
                <a:ea typeface="微软雅黑" pitchFamily="34" charset="-122"/>
              </a:rPr>
              <a:t>（部分下载）。</a:t>
            </a:r>
          </a:p>
          <a:p>
            <a:pPr marL="342900" indent="-34290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用户直接在</a:t>
            </a:r>
            <a:r>
              <a:rPr lang="en-US" altLang="zh-CN" sz="2000" b="1" dirty="0">
                <a:latin typeface="微软雅黑" pitchFamily="34" charset="-122"/>
                <a:ea typeface="微软雅黑" pitchFamily="34" charset="-122"/>
              </a:rPr>
              <a:t>IMAP</a:t>
            </a:r>
            <a:r>
              <a:rPr lang="zh-CN" altLang="en-US" sz="2000" b="1" dirty="0">
                <a:latin typeface="微软雅黑" pitchFamily="34" charset="-122"/>
                <a:ea typeface="微软雅黑" pitchFamily="34" charset="-122"/>
              </a:rPr>
              <a:t>服务器上创建和管理文件夹。</a:t>
            </a:r>
            <a:endParaRPr lang="en-US" altLang="zh-CN" sz="2000" b="1" dirty="0">
              <a:latin typeface="微软雅黑" pitchFamily="34" charset="-122"/>
              <a:ea typeface="微软雅黑" pitchFamily="34" charset="-122"/>
            </a:endParaRPr>
          </a:p>
          <a:p>
            <a:pPr marL="342900" indent="-34290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用户可以搜索邮件内容。</a:t>
            </a:r>
            <a:endParaRPr lang="en-US" altLang="zh-CN" sz="2000" b="1" dirty="0">
              <a:latin typeface="微软雅黑" pitchFamily="34" charset="-122"/>
              <a:ea typeface="微软雅黑" pitchFamily="34" charset="-122"/>
            </a:endParaRPr>
          </a:p>
          <a:p>
            <a:pPr marL="342900" indent="-34290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用户可以在不同的地方使用不同的计算机随时上网阅读和处理自己的邮件。</a:t>
            </a:r>
          </a:p>
          <a:p>
            <a:pPr marL="342900" indent="-34290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允许收信人只读取邮件中的某一个部分。</a:t>
            </a:r>
            <a:endParaRPr lang="en-US" altLang="zh-CN" sz="2000" b="1" dirty="0">
              <a:latin typeface="微软雅黑" pitchFamily="34" charset="-122"/>
              <a:ea typeface="微软雅黑" pitchFamily="34" charset="-122"/>
            </a:endParaRPr>
          </a:p>
          <a:p>
            <a:pPr marL="342900" indent="-342900" eaLnBrk="0" hangingPunct="0">
              <a:lnSpc>
                <a:spcPts val="3300"/>
              </a:lnSpc>
              <a:buClr>
                <a:srgbClr val="0070C0"/>
              </a:buClr>
              <a:buFont typeface="Wingdings" pitchFamily="2" charset="2"/>
              <a:buChar char="l"/>
            </a:pPr>
            <a:r>
              <a:rPr lang="zh-CN" altLang="en-US" sz="2000" b="1" dirty="0">
                <a:solidFill>
                  <a:srgbClr val="CC00CC"/>
                </a:solidFill>
                <a:latin typeface="微软雅黑" pitchFamily="34" charset="-122"/>
                <a:ea typeface="微软雅黑" pitchFamily="34" charset="-122"/>
              </a:rPr>
              <a:t>缺点</a:t>
            </a:r>
            <a:r>
              <a:rPr lang="zh-CN" altLang="en-US" sz="2000" b="1" dirty="0">
                <a:latin typeface="微软雅黑" pitchFamily="34" charset="-122"/>
                <a:ea typeface="微软雅黑" pitchFamily="34" charset="-122"/>
              </a:rPr>
              <a:t>：要想查阅邮件，必须先联网。</a:t>
            </a:r>
          </a:p>
        </p:txBody>
      </p:sp>
    </p:spTree>
    <p:extLst>
      <p:ext uri="{BB962C8B-B14F-4D97-AF65-F5344CB8AC3E}">
        <p14:creationId xmlns:p14="http://schemas.microsoft.com/office/powerpoint/2010/main" val="3095756017"/>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56963" y="994018"/>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3" name="Rectangle 6"/>
          <p:cNvSpPr>
            <a:spLocks noChangeArrowheads="1"/>
          </p:cNvSpPr>
          <p:nvPr/>
        </p:nvSpPr>
        <p:spPr bwMode="auto">
          <a:xfrm>
            <a:off x="3280360" y="960807"/>
            <a:ext cx="260199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itchFamily="34" charset="-122"/>
                <a:ea typeface="微软雅黑" pitchFamily="34" charset="-122"/>
              </a:rPr>
              <a:t>IMAP </a:t>
            </a:r>
            <a:r>
              <a:rPr lang="zh-CN" altLang="en-US" sz="2000" b="1" dirty="0">
                <a:solidFill>
                  <a:schemeClr val="bg1"/>
                </a:solidFill>
                <a:latin typeface="微软雅黑" pitchFamily="34" charset="-122"/>
                <a:ea typeface="微软雅黑" pitchFamily="34" charset="-122"/>
              </a:rPr>
              <a:t>与 </a:t>
            </a:r>
            <a:r>
              <a:rPr lang="en-US" altLang="zh-CN" sz="2000" b="1" dirty="0">
                <a:solidFill>
                  <a:schemeClr val="bg1"/>
                </a:solidFill>
                <a:latin typeface="微软雅黑" pitchFamily="34" charset="-122"/>
                <a:ea typeface="微软雅黑" pitchFamily="34" charset="-122"/>
              </a:rPr>
              <a:t>POP3 </a:t>
            </a:r>
            <a:r>
              <a:rPr lang="zh-CN" altLang="en-US" sz="2000" b="1" dirty="0">
                <a:solidFill>
                  <a:schemeClr val="bg1"/>
                </a:solidFill>
                <a:latin typeface="微软雅黑" pitchFamily="34" charset="-122"/>
                <a:ea typeface="微软雅黑" pitchFamily="34" charset="-122"/>
              </a:rPr>
              <a:t>比较</a:t>
            </a:r>
          </a:p>
        </p:txBody>
      </p:sp>
      <p:graphicFrame>
        <p:nvGraphicFramePr>
          <p:cNvPr id="7" name="表格 6"/>
          <p:cNvGraphicFramePr>
            <a:graphicFrameLocks noGrp="1"/>
          </p:cNvGraphicFramePr>
          <p:nvPr>
            <p:extLst>
              <p:ext uri="{D42A27DB-BD31-4B8C-83A1-F6EECF244321}">
                <p14:modId xmlns:p14="http://schemas.microsoft.com/office/powerpoint/2010/main" val="2113713998"/>
              </p:ext>
            </p:extLst>
          </p:nvPr>
        </p:nvGraphicFramePr>
        <p:xfrm>
          <a:off x="556963" y="1504701"/>
          <a:ext cx="8048775" cy="2548154"/>
        </p:xfrm>
        <a:graphic>
          <a:graphicData uri="http://schemas.openxmlformats.org/drawingml/2006/table">
            <a:tbl>
              <a:tblPr firstRow="1" bandRow="1">
                <a:tableStyleId>{5C22544A-7EE6-4342-B048-85BDC9FD1C3A}</a:tableStyleId>
              </a:tblPr>
              <a:tblGrid>
                <a:gridCol w="1354838">
                  <a:extLst>
                    <a:ext uri="{9D8B030D-6E8A-4147-A177-3AD203B41FA5}">
                      <a16:colId xmlns:a16="http://schemas.microsoft.com/office/drawing/2014/main" val="20000"/>
                    </a:ext>
                  </a:extLst>
                </a:gridCol>
                <a:gridCol w="3025325">
                  <a:extLst>
                    <a:ext uri="{9D8B030D-6E8A-4147-A177-3AD203B41FA5}">
                      <a16:colId xmlns:a16="http://schemas.microsoft.com/office/drawing/2014/main" val="20001"/>
                    </a:ext>
                  </a:extLst>
                </a:gridCol>
                <a:gridCol w="2279548">
                  <a:extLst>
                    <a:ext uri="{9D8B030D-6E8A-4147-A177-3AD203B41FA5}">
                      <a16:colId xmlns:a16="http://schemas.microsoft.com/office/drawing/2014/main" val="20002"/>
                    </a:ext>
                  </a:extLst>
                </a:gridCol>
                <a:gridCol w="1389064">
                  <a:extLst>
                    <a:ext uri="{9D8B030D-6E8A-4147-A177-3AD203B41FA5}">
                      <a16:colId xmlns:a16="http://schemas.microsoft.com/office/drawing/2014/main" val="20003"/>
                    </a:ext>
                  </a:extLst>
                </a:gridCol>
              </a:tblGrid>
              <a:tr h="364022">
                <a:tc>
                  <a:txBody>
                    <a:bodyPr/>
                    <a:lstStyle/>
                    <a:p>
                      <a:pPr algn="ctr"/>
                      <a:r>
                        <a:rPr lang="zh-CN" altLang="en-US" sz="1600" b="1" dirty="0">
                          <a:latin typeface="微软雅黑" pitchFamily="34" charset="-122"/>
                          <a:ea typeface="微软雅黑" pitchFamily="34" charset="-122"/>
                        </a:rPr>
                        <a:t>操作位置</a:t>
                      </a:r>
                    </a:p>
                  </a:txBody>
                  <a:tcPr anchor="ctr">
                    <a:solidFill>
                      <a:srgbClr val="0066FF"/>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600" b="1" dirty="0">
                          <a:latin typeface="微软雅黑" pitchFamily="34" charset="-122"/>
                          <a:ea typeface="微软雅黑" pitchFamily="34" charset="-122"/>
                        </a:rPr>
                        <a:t>操作内容</a:t>
                      </a:r>
                    </a:p>
                  </a:txBody>
                  <a:tcPr anchor="ctr">
                    <a:solidFill>
                      <a:srgbClr val="0066FF"/>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600" b="1" dirty="0">
                          <a:latin typeface="微软雅黑" pitchFamily="34" charset="-122"/>
                          <a:ea typeface="微软雅黑" pitchFamily="34" charset="-122"/>
                        </a:rPr>
                        <a:t>IMAP</a:t>
                      </a:r>
                    </a:p>
                  </a:txBody>
                  <a:tcPr anchor="ctr">
                    <a:solidFill>
                      <a:srgbClr val="0066FF"/>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600" b="1" dirty="0">
                          <a:latin typeface="微软雅黑" pitchFamily="34" charset="-122"/>
                          <a:ea typeface="微软雅黑" pitchFamily="34" charset="-122"/>
                        </a:rPr>
                        <a:t>POP3</a:t>
                      </a:r>
                      <a:endParaRPr lang="zh-CN" altLang="en-US" sz="1600" b="1" dirty="0">
                        <a:latin typeface="微软雅黑" pitchFamily="34" charset="-122"/>
                        <a:ea typeface="微软雅黑" pitchFamily="34" charset="-122"/>
                      </a:endParaRPr>
                    </a:p>
                  </a:txBody>
                  <a:tcPr anchor="ctr">
                    <a:solidFill>
                      <a:srgbClr val="0066FF"/>
                    </a:solidFill>
                  </a:tcPr>
                </a:tc>
                <a:extLst>
                  <a:ext uri="{0D108BD9-81ED-4DB2-BD59-A6C34878D82A}">
                    <a16:rowId xmlns:a16="http://schemas.microsoft.com/office/drawing/2014/main" val="10000"/>
                  </a:ext>
                </a:extLst>
              </a:tr>
              <a:tr h="364022">
                <a:tc>
                  <a:txBody>
                    <a:bodyPr/>
                    <a:lstStyle/>
                    <a:p>
                      <a:pPr algn="l"/>
                      <a:r>
                        <a:rPr lang="zh-CN" altLang="en-US" sz="1400" b="1" dirty="0">
                          <a:latin typeface="微软雅黑" pitchFamily="34" charset="-122"/>
                          <a:ea typeface="微软雅黑" pitchFamily="34" charset="-122"/>
                        </a:rPr>
                        <a:t>收件箱 </a:t>
                      </a:r>
                    </a:p>
                  </a:txBody>
                  <a:tcPr anchor="ctr"/>
                </a:tc>
                <a:tc>
                  <a:txBody>
                    <a:bodyPr/>
                    <a:lstStyle/>
                    <a:p>
                      <a:pPr algn="l"/>
                      <a:r>
                        <a:rPr lang="zh-CN" altLang="en-US" sz="1400" b="1" dirty="0">
                          <a:latin typeface="微软雅黑" pitchFamily="34" charset="-122"/>
                          <a:ea typeface="微软雅黑" pitchFamily="34" charset="-122"/>
                        </a:rPr>
                        <a:t>阅读、标记、移动、删除邮件等 </a:t>
                      </a:r>
                    </a:p>
                  </a:txBody>
                  <a:tcPr anchor="ctr"/>
                </a:tc>
                <a:tc>
                  <a:txBody>
                    <a:bodyPr/>
                    <a:lstStyle/>
                    <a:p>
                      <a:pPr algn="l"/>
                      <a:r>
                        <a:rPr lang="zh-CN" altLang="en-US" sz="1400" b="1" dirty="0">
                          <a:latin typeface="微软雅黑" pitchFamily="34" charset="-122"/>
                          <a:ea typeface="微软雅黑" pitchFamily="34" charset="-122"/>
                        </a:rPr>
                        <a:t>客户端与邮箱更新同步 </a:t>
                      </a:r>
                    </a:p>
                  </a:txBody>
                  <a:tcPr anchor="ctr"/>
                </a:tc>
                <a:tc>
                  <a:txBody>
                    <a:bodyPr/>
                    <a:lstStyle/>
                    <a:p>
                      <a:pPr algn="l"/>
                      <a:r>
                        <a:rPr lang="zh-CN" altLang="en-US" sz="1400" b="1" dirty="0">
                          <a:latin typeface="微软雅黑" pitchFamily="34" charset="-122"/>
                          <a:ea typeface="微软雅黑" pitchFamily="34" charset="-122"/>
                        </a:rPr>
                        <a:t>仅在客户端内</a:t>
                      </a:r>
                    </a:p>
                  </a:txBody>
                  <a:tcPr anchor="ctr"/>
                </a:tc>
                <a:extLst>
                  <a:ext uri="{0D108BD9-81ED-4DB2-BD59-A6C34878D82A}">
                    <a16:rowId xmlns:a16="http://schemas.microsoft.com/office/drawing/2014/main" val="10001"/>
                  </a:ext>
                </a:extLst>
              </a:tr>
              <a:tr h="364022">
                <a:tc>
                  <a:txBody>
                    <a:bodyPr/>
                    <a:lstStyle/>
                    <a:p>
                      <a:pPr algn="l"/>
                      <a:r>
                        <a:rPr lang="zh-CN" altLang="en-US" sz="1400" b="1" dirty="0">
                          <a:latin typeface="微软雅黑" pitchFamily="34" charset="-122"/>
                          <a:ea typeface="微软雅黑" pitchFamily="34" charset="-122"/>
                        </a:rPr>
                        <a:t>发件箱</a:t>
                      </a:r>
                    </a:p>
                  </a:txBody>
                  <a:tcPr anchor="ctr">
                    <a:solidFill>
                      <a:srgbClr val="00FFCC"/>
                    </a:solidFill>
                  </a:tcPr>
                </a:tc>
                <a:tc>
                  <a:txBody>
                    <a:bodyPr/>
                    <a:lstStyle/>
                    <a:p>
                      <a:pPr algn="l"/>
                      <a:r>
                        <a:rPr lang="zh-CN" altLang="en-US" sz="1400" b="1" dirty="0">
                          <a:latin typeface="微软雅黑" pitchFamily="34" charset="-122"/>
                          <a:ea typeface="微软雅黑" pitchFamily="34" charset="-122"/>
                        </a:rPr>
                        <a:t>保存到已发送 </a:t>
                      </a:r>
                    </a:p>
                  </a:txBody>
                  <a:tcPr anchor="ctr">
                    <a:solidFill>
                      <a:srgbClr val="00FFCC"/>
                    </a:solidFill>
                  </a:tcPr>
                </a:tc>
                <a:tc>
                  <a:txBody>
                    <a:bodyPr/>
                    <a:lstStyle/>
                    <a:p>
                      <a:pPr algn="l"/>
                      <a:r>
                        <a:rPr lang="zh-CN" altLang="en-US" sz="1400" b="1" dirty="0">
                          <a:latin typeface="微软雅黑" pitchFamily="34" charset="-122"/>
                          <a:ea typeface="微软雅黑" pitchFamily="34" charset="-122"/>
                        </a:rPr>
                        <a:t>客户端与邮箱更新同步 </a:t>
                      </a:r>
                    </a:p>
                  </a:txBody>
                  <a:tcPr anchor="ctr">
                    <a:solidFill>
                      <a:srgbClr val="00FFCC"/>
                    </a:solidFill>
                  </a:tcPr>
                </a:tc>
                <a:tc>
                  <a:txBody>
                    <a:bodyPr/>
                    <a:lstStyle/>
                    <a:p>
                      <a:pPr algn="l"/>
                      <a:r>
                        <a:rPr lang="zh-CN" altLang="en-US" sz="1400" b="1" dirty="0">
                          <a:latin typeface="微软雅黑" pitchFamily="34" charset="-122"/>
                          <a:ea typeface="微软雅黑" pitchFamily="34" charset="-122"/>
                        </a:rPr>
                        <a:t>仅在客户端内</a:t>
                      </a:r>
                    </a:p>
                  </a:txBody>
                  <a:tcPr anchor="ctr">
                    <a:solidFill>
                      <a:srgbClr val="00FFCC"/>
                    </a:solidFill>
                  </a:tcPr>
                </a:tc>
                <a:extLst>
                  <a:ext uri="{0D108BD9-81ED-4DB2-BD59-A6C34878D82A}">
                    <a16:rowId xmlns:a16="http://schemas.microsoft.com/office/drawing/2014/main" val="10002"/>
                  </a:ext>
                </a:extLst>
              </a:tr>
              <a:tr h="364022">
                <a:tc>
                  <a:txBody>
                    <a:bodyPr/>
                    <a:lstStyle/>
                    <a:p>
                      <a:pPr algn="l"/>
                      <a:r>
                        <a:rPr lang="zh-CN" altLang="en-US" sz="1400" b="1" dirty="0">
                          <a:latin typeface="微软雅黑" pitchFamily="34" charset="-122"/>
                          <a:ea typeface="微软雅黑" pitchFamily="34" charset="-122"/>
                        </a:rPr>
                        <a:t>创建文件夹 </a:t>
                      </a:r>
                    </a:p>
                  </a:txBody>
                  <a:tcPr anchor="ctr"/>
                </a:tc>
                <a:tc>
                  <a:txBody>
                    <a:bodyPr/>
                    <a:lstStyle/>
                    <a:p>
                      <a:pPr algn="l"/>
                      <a:r>
                        <a:rPr lang="zh-CN" altLang="en-US" sz="1400" b="1" dirty="0">
                          <a:latin typeface="微软雅黑" pitchFamily="34" charset="-122"/>
                          <a:ea typeface="微软雅黑" pitchFamily="34" charset="-122"/>
                        </a:rPr>
                        <a:t>新建自定义的文件夹 </a:t>
                      </a:r>
                    </a:p>
                  </a:txBody>
                  <a:tcPr anchor="ctr"/>
                </a:tc>
                <a:tc>
                  <a:txBody>
                    <a:bodyPr/>
                    <a:lstStyle/>
                    <a:p>
                      <a:pPr algn="l"/>
                      <a:r>
                        <a:rPr lang="zh-CN" altLang="en-US" sz="1400" b="1" dirty="0">
                          <a:latin typeface="微软雅黑" pitchFamily="34" charset="-122"/>
                          <a:ea typeface="微软雅黑" pitchFamily="34" charset="-122"/>
                        </a:rPr>
                        <a:t>客户端与邮箱更新同步 </a:t>
                      </a:r>
                    </a:p>
                  </a:txBody>
                  <a:tcPr anchor="ctr"/>
                </a:tc>
                <a:tc>
                  <a:txBody>
                    <a:bodyPr/>
                    <a:lstStyle/>
                    <a:p>
                      <a:pPr algn="l"/>
                      <a:r>
                        <a:rPr lang="zh-CN" altLang="en-US" sz="1400" b="1" dirty="0">
                          <a:latin typeface="微软雅黑" pitchFamily="34" charset="-122"/>
                          <a:ea typeface="微软雅黑" pitchFamily="34" charset="-122"/>
                        </a:rPr>
                        <a:t>仅在客户端内</a:t>
                      </a:r>
                    </a:p>
                  </a:txBody>
                  <a:tcPr anchor="ctr"/>
                </a:tc>
                <a:extLst>
                  <a:ext uri="{0D108BD9-81ED-4DB2-BD59-A6C34878D82A}">
                    <a16:rowId xmlns:a16="http://schemas.microsoft.com/office/drawing/2014/main" val="10003"/>
                  </a:ext>
                </a:extLst>
              </a:tr>
              <a:tr h="364022">
                <a:tc>
                  <a:txBody>
                    <a:bodyPr/>
                    <a:lstStyle/>
                    <a:p>
                      <a:pPr algn="l"/>
                      <a:r>
                        <a:rPr lang="zh-CN" altLang="en-US" sz="1400" b="1" dirty="0">
                          <a:latin typeface="微软雅黑" pitchFamily="34" charset="-122"/>
                          <a:ea typeface="微软雅黑" pitchFamily="34" charset="-122"/>
                        </a:rPr>
                        <a:t>草稿 </a:t>
                      </a:r>
                    </a:p>
                  </a:txBody>
                  <a:tcPr anchor="ctr">
                    <a:solidFill>
                      <a:srgbClr val="00FFCC"/>
                    </a:solidFill>
                  </a:tcPr>
                </a:tc>
                <a:tc>
                  <a:txBody>
                    <a:bodyPr/>
                    <a:lstStyle/>
                    <a:p>
                      <a:pPr algn="l"/>
                      <a:r>
                        <a:rPr lang="zh-CN" altLang="en-US" sz="1400" b="1" dirty="0">
                          <a:latin typeface="微软雅黑" pitchFamily="34" charset="-122"/>
                          <a:ea typeface="微软雅黑" pitchFamily="34" charset="-122"/>
                        </a:rPr>
                        <a:t>保存草稿 </a:t>
                      </a:r>
                    </a:p>
                  </a:txBody>
                  <a:tcPr anchor="ctr">
                    <a:solidFill>
                      <a:srgbClr val="00FFCC"/>
                    </a:solidFill>
                  </a:tcPr>
                </a:tc>
                <a:tc>
                  <a:txBody>
                    <a:bodyPr/>
                    <a:lstStyle/>
                    <a:p>
                      <a:pPr algn="l"/>
                      <a:r>
                        <a:rPr lang="zh-CN" altLang="en-US" sz="1400" b="1" dirty="0">
                          <a:latin typeface="微软雅黑" pitchFamily="34" charset="-122"/>
                          <a:ea typeface="微软雅黑" pitchFamily="34" charset="-122"/>
                        </a:rPr>
                        <a:t>客户端与邮箱更新同步 </a:t>
                      </a:r>
                    </a:p>
                  </a:txBody>
                  <a:tcPr anchor="ctr">
                    <a:solidFill>
                      <a:srgbClr val="00FFCC"/>
                    </a:solidFill>
                  </a:tcPr>
                </a:tc>
                <a:tc>
                  <a:txBody>
                    <a:bodyPr/>
                    <a:lstStyle/>
                    <a:p>
                      <a:pPr algn="l"/>
                      <a:r>
                        <a:rPr lang="zh-CN" altLang="en-US" sz="1400" b="1" dirty="0">
                          <a:latin typeface="微软雅黑" pitchFamily="34" charset="-122"/>
                          <a:ea typeface="微软雅黑" pitchFamily="34" charset="-122"/>
                        </a:rPr>
                        <a:t>仅在客户端内</a:t>
                      </a:r>
                    </a:p>
                  </a:txBody>
                  <a:tcPr anchor="ctr">
                    <a:solidFill>
                      <a:srgbClr val="00FFCC"/>
                    </a:solidFill>
                  </a:tcPr>
                </a:tc>
                <a:extLst>
                  <a:ext uri="{0D108BD9-81ED-4DB2-BD59-A6C34878D82A}">
                    <a16:rowId xmlns:a16="http://schemas.microsoft.com/office/drawing/2014/main" val="10004"/>
                  </a:ext>
                </a:extLst>
              </a:tr>
              <a:tr h="364022">
                <a:tc>
                  <a:txBody>
                    <a:bodyPr/>
                    <a:lstStyle/>
                    <a:p>
                      <a:pPr algn="l"/>
                      <a:r>
                        <a:rPr lang="zh-CN" altLang="en-US" sz="1400" b="1" dirty="0">
                          <a:latin typeface="微软雅黑" pitchFamily="34" charset="-122"/>
                          <a:ea typeface="微软雅黑" pitchFamily="34" charset="-122"/>
                        </a:rPr>
                        <a:t>垃圾文件夹 </a:t>
                      </a:r>
                    </a:p>
                  </a:txBody>
                  <a:tcPr anchor="ctr"/>
                </a:tc>
                <a:tc>
                  <a:txBody>
                    <a:bodyPr/>
                    <a:lstStyle/>
                    <a:p>
                      <a:pPr algn="l"/>
                      <a:r>
                        <a:rPr lang="zh-CN" altLang="en-US" sz="1400" b="1" dirty="0">
                          <a:latin typeface="微软雅黑" pitchFamily="34" charset="-122"/>
                          <a:ea typeface="微软雅黑" pitchFamily="34" charset="-122"/>
                        </a:rPr>
                        <a:t>接收并移入垃圾文件夹的邮件 </a:t>
                      </a:r>
                    </a:p>
                  </a:txBody>
                  <a:tcPr anchor="ctr"/>
                </a:tc>
                <a:tc>
                  <a:txBody>
                    <a:bodyPr/>
                    <a:lstStyle/>
                    <a:p>
                      <a:pPr algn="l"/>
                      <a:r>
                        <a:rPr lang="zh-CN" altLang="en-US" sz="1400" b="1" dirty="0">
                          <a:latin typeface="微软雅黑" pitchFamily="34" charset="-122"/>
                          <a:ea typeface="微软雅黑" pitchFamily="34" charset="-122"/>
                        </a:rPr>
                        <a:t>支持 </a:t>
                      </a:r>
                    </a:p>
                  </a:txBody>
                  <a:tcPr anchor="ctr"/>
                </a:tc>
                <a:tc>
                  <a:txBody>
                    <a:bodyPr/>
                    <a:lstStyle/>
                    <a:p>
                      <a:pPr algn="l"/>
                      <a:r>
                        <a:rPr lang="zh-CN" altLang="en-US" sz="1400" b="1" dirty="0">
                          <a:latin typeface="微软雅黑" pitchFamily="34" charset="-122"/>
                          <a:ea typeface="微软雅黑" pitchFamily="34" charset="-122"/>
                        </a:rPr>
                        <a:t>不支持 </a:t>
                      </a:r>
                    </a:p>
                  </a:txBody>
                  <a:tcPr anchor="ctr"/>
                </a:tc>
                <a:extLst>
                  <a:ext uri="{0D108BD9-81ED-4DB2-BD59-A6C34878D82A}">
                    <a16:rowId xmlns:a16="http://schemas.microsoft.com/office/drawing/2014/main" val="10005"/>
                  </a:ext>
                </a:extLst>
              </a:tr>
              <a:tr h="364022">
                <a:tc>
                  <a:txBody>
                    <a:bodyPr/>
                    <a:lstStyle/>
                    <a:p>
                      <a:pPr algn="l"/>
                      <a:r>
                        <a:rPr lang="zh-CN" altLang="en-US" sz="1400" b="1" dirty="0">
                          <a:latin typeface="微软雅黑" pitchFamily="34" charset="-122"/>
                          <a:ea typeface="微软雅黑" pitchFamily="34" charset="-122"/>
                        </a:rPr>
                        <a:t>广告邮件 </a:t>
                      </a:r>
                    </a:p>
                  </a:txBody>
                  <a:tcPr anchor="ctr">
                    <a:solidFill>
                      <a:srgbClr val="00FFCC"/>
                    </a:solidFill>
                  </a:tcPr>
                </a:tc>
                <a:tc>
                  <a:txBody>
                    <a:bodyPr/>
                    <a:lstStyle/>
                    <a:p>
                      <a:pPr algn="l"/>
                      <a:r>
                        <a:rPr lang="zh-CN" altLang="en-US" sz="1400" b="1" dirty="0">
                          <a:latin typeface="微软雅黑" pitchFamily="34" charset="-122"/>
                          <a:ea typeface="微软雅黑" pitchFamily="34" charset="-122"/>
                        </a:rPr>
                        <a:t>接收并移入广告邮件夹的邮</a:t>
                      </a:r>
                    </a:p>
                  </a:txBody>
                  <a:tcPr anchor="ctr">
                    <a:solidFill>
                      <a:srgbClr val="00FFCC"/>
                    </a:solidFill>
                  </a:tcPr>
                </a:tc>
                <a:tc>
                  <a:txBody>
                    <a:bodyPr/>
                    <a:lstStyle/>
                    <a:p>
                      <a:pPr algn="l"/>
                      <a:r>
                        <a:rPr lang="zh-CN" altLang="en-US" sz="1400" b="1" dirty="0">
                          <a:latin typeface="微软雅黑" pitchFamily="34" charset="-122"/>
                          <a:ea typeface="微软雅黑" pitchFamily="34" charset="-122"/>
                        </a:rPr>
                        <a:t>支持 </a:t>
                      </a:r>
                    </a:p>
                  </a:txBody>
                  <a:tcPr anchor="ctr">
                    <a:solidFill>
                      <a:srgbClr val="00FFCC"/>
                    </a:solidFill>
                  </a:tcPr>
                </a:tc>
                <a:tc>
                  <a:txBody>
                    <a:bodyPr/>
                    <a:lstStyle/>
                    <a:p>
                      <a:pPr algn="l"/>
                      <a:r>
                        <a:rPr lang="zh-CN" altLang="en-US" sz="1400" b="1" dirty="0">
                          <a:latin typeface="微软雅黑" pitchFamily="34" charset="-122"/>
                          <a:ea typeface="微软雅黑" pitchFamily="34" charset="-122"/>
                        </a:rPr>
                        <a:t>不支持 </a:t>
                      </a:r>
                    </a:p>
                  </a:txBody>
                  <a:tcPr anchor="ctr">
                    <a:solidFill>
                      <a:srgbClr val="00FFCC"/>
                    </a:solid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806501262"/>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56963" y="675472"/>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3" name="Rectangle 6"/>
          <p:cNvSpPr>
            <a:spLocks noChangeArrowheads="1"/>
          </p:cNvSpPr>
          <p:nvPr/>
        </p:nvSpPr>
        <p:spPr bwMode="auto">
          <a:xfrm>
            <a:off x="3280360" y="642261"/>
            <a:ext cx="260199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itchFamily="34" charset="-122"/>
                <a:ea typeface="微软雅黑" pitchFamily="34" charset="-122"/>
              </a:rPr>
              <a:t>IMAP </a:t>
            </a:r>
            <a:r>
              <a:rPr lang="zh-CN" altLang="en-US" sz="2000" b="1" dirty="0">
                <a:solidFill>
                  <a:schemeClr val="bg1"/>
                </a:solidFill>
                <a:latin typeface="微软雅黑" pitchFamily="34" charset="-122"/>
                <a:ea typeface="微软雅黑" pitchFamily="34" charset="-122"/>
              </a:rPr>
              <a:t>与 </a:t>
            </a:r>
            <a:r>
              <a:rPr lang="en-US" altLang="zh-CN" sz="2000" b="1" dirty="0">
                <a:solidFill>
                  <a:schemeClr val="bg1"/>
                </a:solidFill>
                <a:latin typeface="微软雅黑" pitchFamily="34" charset="-122"/>
                <a:ea typeface="微软雅黑" pitchFamily="34" charset="-122"/>
              </a:rPr>
              <a:t>POP3 </a:t>
            </a:r>
            <a:r>
              <a:rPr lang="zh-CN" altLang="en-US" sz="2000" b="1" dirty="0">
                <a:solidFill>
                  <a:schemeClr val="bg1"/>
                </a:solidFill>
                <a:latin typeface="微软雅黑" pitchFamily="34" charset="-122"/>
                <a:ea typeface="微软雅黑" pitchFamily="34" charset="-122"/>
              </a:rPr>
              <a:t>比较</a:t>
            </a:r>
          </a:p>
        </p:txBody>
      </p:sp>
      <p:sp>
        <p:nvSpPr>
          <p:cNvPr id="5" name="圆角矩形 4"/>
          <p:cNvSpPr/>
          <p:nvPr/>
        </p:nvSpPr>
        <p:spPr>
          <a:xfrm>
            <a:off x="556963" y="1124609"/>
            <a:ext cx="8048776" cy="3184342"/>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Rectangle 9"/>
          <p:cNvSpPr>
            <a:spLocks noChangeArrowheads="1"/>
          </p:cNvSpPr>
          <p:nvPr/>
        </p:nvSpPr>
        <p:spPr bwMode="auto">
          <a:xfrm>
            <a:off x="2464906" y="1279605"/>
            <a:ext cx="769441"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eaLnBrk="1" hangingPunct="1"/>
            <a:r>
              <a:rPr kumimoji="0" lang="zh-CN" altLang="en-US" sz="1200" b="1" dirty="0">
                <a:solidFill>
                  <a:srgbClr val="25221E"/>
                </a:solidFill>
                <a:latin typeface="微软雅黑" pitchFamily="34" charset="-122"/>
                <a:ea typeface="微软雅黑" pitchFamily="34" charset="-122"/>
              </a:rPr>
              <a:t>邮件服务器</a:t>
            </a:r>
          </a:p>
        </p:txBody>
      </p:sp>
      <p:pic>
        <p:nvPicPr>
          <p:cNvPr id="37"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80620" y="1675669"/>
            <a:ext cx="407130" cy="407130"/>
          </a:xfrm>
          <a:prstGeom prst="rect">
            <a:avLst/>
          </a:prstGeom>
          <a:noFill/>
          <a:extLst>
            <a:ext uri="{909E8E84-426E-40DD-AFC4-6F175D3DCCD1}">
              <a14:hiddenFill xmlns:a14="http://schemas.microsoft.com/office/drawing/2010/main">
                <a:solidFill>
                  <a:srgbClr val="FFFFFF"/>
                </a:solidFill>
              </a14:hiddenFill>
            </a:ext>
          </a:extLst>
        </p:spPr>
      </p:pic>
      <p:sp>
        <p:nvSpPr>
          <p:cNvPr id="38" name="Rectangle 9"/>
          <p:cNvSpPr>
            <a:spLocks noChangeArrowheads="1"/>
          </p:cNvSpPr>
          <p:nvPr/>
        </p:nvSpPr>
        <p:spPr bwMode="auto">
          <a:xfrm>
            <a:off x="2464906" y="2728388"/>
            <a:ext cx="769441"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eaLnBrk="1" hangingPunct="1"/>
            <a:r>
              <a:rPr kumimoji="0" lang="zh-CN" altLang="en-US" sz="1200" b="1" dirty="0">
                <a:solidFill>
                  <a:srgbClr val="25221E"/>
                </a:solidFill>
                <a:latin typeface="微软雅黑" pitchFamily="34" charset="-122"/>
                <a:ea typeface="微软雅黑" pitchFamily="34" charset="-122"/>
              </a:rPr>
              <a:t>邮件服务器</a:t>
            </a:r>
          </a:p>
        </p:txBody>
      </p:sp>
      <p:pic>
        <p:nvPicPr>
          <p:cNvPr id="52"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059314" y="2612211"/>
            <a:ext cx="407130" cy="407130"/>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466444" y="3119825"/>
            <a:ext cx="407130" cy="407130"/>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059314" y="3628837"/>
            <a:ext cx="407130" cy="407130"/>
          </a:xfrm>
          <a:prstGeom prst="rect">
            <a:avLst/>
          </a:prstGeom>
          <a:noFill/>
          <a:extLst>
            <a:ext uri="{909E8E84-426E-40DD-AFC4-6F175D3DCCD1}">
              <a14:hiddenFill xmlns:a14="http://schemas.microsoft.com/office/drawing/2010/main">
                <a:solidFill>
                  <a:srgbClr val="FFFFFF"/>
                </a:solidFill>
              </a14:hiddenFill>
            </a:ext>
          </a:extLst>
        </p:spPr>
      </p:pic>
      <p:cxnSp>
        <p:nvCxnSpPr>
          <p:cNvPr id="56" name="直接连接符 55"/>
          <p:cNvCxnSpPr>
            <a:stCxn id="11" idx="3"/>
          </p:cNvCxnSpPr>
          <p:nvPr/>
        </p:nvCxnSpPr>
        <p:spPr>
          <a:xfrm>
            <a:off x="2986409" y="1901124"/>
            <a:ext cx="1165177" cy="0"/>
          </a:xfrm>
          <a:prstGeom prst="line">
            <a:avLst/>
          </a:prstGeom>
          <a:ln w="28575">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57" name="直接连接符 56"/>
          <p:cNvCxnSpPr>
            <a:endCxn id="37" idx="1"/>
          </p:cNvCxnSpPr>
          <p:nvPr/>
        </p:nvCxnSpPr>
        <p:spPr>
          <a:xfrm>
            <a:off x="4882375" y="1879234"/>
            <a:ext cx="1898245" cy="0"/>
          </a:xfrm>
          <a:prstGeom prst="line">
            <a:avLst/>
          </a:pr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cxnSp>
      <p:grpSp>
        <p:nvGrpSpPr>
          <p:cNvPr id="8" name="Group 50"/>
          <p:cNvGrpSpPr>
            <a:grpSpLocks noChangeAspect="1"/>
          </p:cNvGrpSpPr>
          <p:nvPr/>
        </p:nvGrpSpPr>
        <p:grpSpPr bwMode="auto">
          <a:xfrm>
            <a:off x="2590426" y="1507498"/>
            <a:ext cx="478479" cy="734218"/>
            <a:chOff x="3104" y="1028"/>
            <a:chExt cx="406" cy="623"/>
          </a:xfrm>
        </p:grpSpPr>
        <p:sp>
          <p:nvSpPr>
            <p:cNvPr id="9" name="AutoShape 51"/>
            <p:cNvSpPr>
              <a:spLocks noChangeAspect="1" noChangeArrowheads="1" noTextEdit="1"/>
            </p:cNvSpPr>
            <p:nvPr/>
          </p:nvSpPr>
          <p:spPr bwMode="auto">
            <a:xfrm>
              <a:off x="3104" y="1028"/>
              <a:ext cx="406" cy="6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0" name="Freeform 52"/>
            <p:cNvSpPr>
              <a:spLocks/>
            </p:cNvSpPr>
            <p:nvPr/>
          </p:nvSpPr>
          <p:spPr bwMode="auto">
            <a:xfrm>
              <a:off x="3104" y="1028"/>
              <a:ext cx="406" cy="623"/>
            </a:xfrm>
            <a:custGeom>
              <a:avLst/>
              <a:gdLst>
                <a:gd name="T0" fmla="*/ 406 w 10555"/>
                <a:gd name="T1" fmla="*/ 0 h 16198"/>
                <a:gd name="T2" fmla="*/ 406 w 10555"/>
                <a:gd name="T3" fmla="*/ 579 h 16198"/>
                <a:gd name="T4" fmla="*/ 336 w 10555"/>
                <a:gd name="T5" fmla="*/ 623 h 16198"/>
                <a:gd name="T6" fmla="*/ 0 w 10555"/>
                <a:gd name="T7" fmla="*/ 623 h 16198"/>
                <a:gd name="T8" fmla="*/ 0 w 10555"/>
                <a:gd name="T9" fmla="*/ 45 h 16198"/>
                <a:gd name="T10" fmla="*/ 70 w 10555"/>
                <a:gd name="T11" fmla="*/ 0 h 16198"/>
                <a:gd name="T12" fmla="*/ 406 w 10555"/>
                <a:gd name="T13" fmla="*/ 0 h 16198"/>
                <a:gd name="T14" fmla="*/ 406 w 10555"/>
                <a:gd name="T15" fmla="*/ 0 h 16198"/>
                <a:gd name="T16" fmla="*/ 406 w 10555"/>
                <a:gd name="T17" fmla="*/ 0 h 1619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55" h="16198">
                  <a:moveTo>
                    <a:pt x="10555" y="0"/>
                  </a:moveTo>
                  <a:lnTo>
                    <a:pt x="10555" y="15043"/>
                  </a:lnTo>
                  <a:lnTo>
                    <a:pt x="8741" y="16198"/>
                  </a:lnTo>
                  <a:lnTo>
                    <a:pt x="0" y="16198"/>
                  </a:lnTo>
                  <a:lnTo>
                    <a:pt x="0" y="1157"/>
                  </a:lnTo>
                  <a:lnTo>
                    <a:pt x="1812" y="0"/>
                  </a:lnTo>
                  <a:lnTo>
                    <a:pt x="10555" y="0"/>
                  </a:lnTo>
                  <a:close/>
                </a:path>
              </a:pathLst>
            </a:custGeom>
            <a:solidFill>
              <a:srgbClr val="7FA6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 name="Rectangle 53"/>
            <p:cNvSpPr>
              <a:spLocks noChangeArrowheads="1"/>
            </p:cNvSpPr>
            <p:nvPr/>
          </p:nvSpPr>
          <p:spPr bwMode="auto">
            <a:xfrm>
              <a:off x="3104" y="1073"/>
              <a:ext cx="336" cy="578"/>
            </a:xfrm>
            <a:prstGeom prst="rect">
              <a:avLst/>
            </a:prstGeom>
            <a:solidFill>
              <a:srgbClr val="0000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r" eaLnBrk="1" hangingPunct="1"/>
              <a:endParaRPr lang="zh-CN" altLang="en-US"/>
            </a:p>
          </p:txBody>
        </p:sp>
        <p:sp>
          <p:nvSpPr>
            <p:cNvPr id="12" name="Freeform 54"/>
            <p:cNvSpPr>
              <a:spLocks/>
            </p:cNvSpPr>
            <p:nvPr/>
          </p:nvSpPr>
          <p:spPr bwMode="auto">
            <a:xfrm>
              <a:off x="3440" y="1028"/>
              <a:ext cx="70" cy="623"/>
            </a:xfrm>
            <a:custGeom>
              <a:avLst/>
              <a:gdLst>
                <a:gd name="T0" fmla="*/ 70 w 1814"/>
                <a:gd name="T1" fmla="*/ 0 h 16198"/>
                <a:gd name="T2" fmla="*/ 0 w 1814"/>
                <a:gd name="T3" fmla="*/ 45 h 16198"/>
                <a:gd name="T4" fmla="*/ 0 w 1814"/>
                <a:gd name="T5" fmla="*/ 623 h 16198"/>
                <a:gd name="T6" fmla="*/ 70 w 1814"/>
                <a:gd name="T7" fmla="*/ 579 h 16198"/>
                <a:gd name="T8" fmla="*/ 70 w 1814"/>
                <a:gd name="T9" fmla="*/ 0 h 1619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14" h="16198">
                  <a:moveTo>
                    <a:pt x="1814" y="0"/>
                  </a:moveTo>
                  <a:lnTo>
                    <a:pt x="0" y="1157"/>
                  </a:lnTo>
                  <a:lnTo>
                    <a:pt x="0" y="16198"/>
                  </a:lnTo>
                  <a:lnTo>
                    <a:pt x="1814" y="15043"/>
                  </a:lnTo>
                  <a:lnTo>
                    <a:pt x="1814" y="0"/>
                  </a:lnTo>
                  <a:close/>
                </a:path>
              </a:pathLst>
            </a:custGeom>
            <a:solidFill>
              <a:srgbClr val="006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 name="Freeform 55"/>
            <p:cNvSpPr>
              <a:spLocks/>
            </p:cNvSpPr>
            <p:nvPr/>
          </p:nvSpPr>
          <p:spPr bwMode="auto">
            <a:xfrm>
              <a:off x="3104" y="1028"/>
              <a:ext cx="406" cy="45"/>
            </a:xfrm>
            <a:custGeom>
              <a:avLst/>
              <a:gdLst>
                <a:gd name="T0" fmla="*/ 0 w 10555"/>
                <a:gd name="T1" fmla="*/ 45 h 1157"/>
                <a:gd name="T2" fmla="*/ 336 w 10555"/>
                <a:gd name="T3" fmla="*/ 45 h 1157"/>
                <a:gd name="T4" fmla="*/ 406 w 10555"/>
                <a:gd name="T5" fmla="*/ 0 h 1157"/>
                <a:gd name="T6" fmla="*/ 70 w 10555"/>
                <a:gd name="T7" fmla="*/ 0 h 1157"/>
                <a:gd name="T8" fmla="*/ 0 w 10555"/>
                <a:gd name="T9" fmla="*/ 45 h 115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555" h="1157">
                  <a:moveTo>
                    <a:pt x="0" y="1157"/>
                  </a:moveTo>
                  <a:lnTo>
                    <a:pt x="8741" y="1157"/>
                  </a:lnTo>
                  <a:lnTo>
                    <a:pt x="10555" y="0"/>
                  </a:lnTo>
                  <a:lnTo>
                    <a:pt x="1812" y="0"/>
                  </a:lnTo>
                  <a:lnTo>
                    <a:pt x="0" y="1157"/>
                  </a:lnTo>
                  <a:close/>
                </a:path>
              </a:pathLst>
            </a:custGeom>
            <a:solidFill>
              <a:srgbClr val="339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 name="Rectangle 56"/>
            <p:cNvSpPr>
              <a:spLocks noChangeArrowheads="1"/>
            </p:cNvSpPr>
            <p:nvPr/>
          </p:nvSpPr>
          <p:spPr bwMode="auto">
            <a:xfrm>
              <a:off x="3104" y="1268"/>
              <a:ext cx="336" cy="26"/>
            </a:xfrm>
            <a:prstGeom prst="rect">
              <a:avLst/>
            </a:prstGeom>
            <a:solidFill>
              <a:srgbClr val="1F1A1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r" eaLnBrk="1" hangingPunct="1"/>
              <a:endParaRPr lang="zh-CN" altLang="en-US"/>
            </a:p>
          </p:txBody>
        </p:sp>
        <p:sp>
          <p:nvSpPr>
            <p:cNvPr id="15" name="Rectangle 57"/>
            <p:cNvSpPr>
              <a:spLocks noChangeArrowheads="1"/>
            </p:cNvSpPr>
            <p:nvPr/>
          </p:nvSpPr>
          <p:spPr bwMode="auto">
            <a:xfrm>
              <a:off x="3104" y="1294"/>
              <a:ext cx="336" cy="25"/>
            </a:xfrm>
            <a:prstGeom prst="rect">
              <a:avLst/>
            </a:prstGeom>
            <a:solidFill>
              <a:srgbClr val="A7CDE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r" eaLnBrk="1" hangingPunct="1"/>
              <a:endParaRPr lang="zh-CN" altLang="en-US"/>
            </a:p>
          </p:txBody>
        </p:sp>
        <p:sp>
          <p:nvSpPr>
            <p:cNvPr id="16" name="Rectangle 58"/>
            <p:cNvSpPr>
              <a:spLocks noChangeArrowheads="1"/>
            </p:cNvSpPr>
            <p:nvPr/>
          </p:nvSpPr>
          <p:spPr bwMode="auto">
            <a:xfrm>
              <a:off x="3104" y="1151"/>
              <a:ext cx="336" cy="26"/>
            </a:xfrm>
            <a:prstGeom prst="rect">
              <a:avLst/>
            </a:prstGeom>
            <a:solidFill>
              <a:srgbClr val="1F1A1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r" eaLnBrk="1" hangingPunct="1"/>
              <a:endParaRPr lang="zh-CN" altLang="en-US"/>
            </a:p>
          </p:txBody>
        </p:sp>
        <p:sp>
          <p:nvSpPr>
            <p:cNvPr id="17" name="Rectangle 59"/>
            <p:cNvSpPr>
              <a:spLocks noChangeArrowheads="1"/>
            </p:cNvSpPr>
            <p:nvPr/>
          </p:nvSpPr>
          <p:spPr bwMode="auto">
            <a:xfrm>
              <a:off x="3104" y="1176"/>
              <a:ext cx="336" cy="26"/>
            </a:xfrm>
            <a:prstGeom prst="rect">
              <a:avLst/>
            </a:prstGeom>
            <a:solidFill>
              <a:srgbClr val="A7CDE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r" eaLnBrk="1" hangingPunct="1"/>
              <a:endParaRPr lang="zh-CN" altLang="en-US"/>
            </a:p>
          </p:txBody>
        </p:sp>
        <p:sp>
          <p:nvSpPr>
            <p:cNvPr id="18" name="Freeform 60"/>
            <p:cNvSpPr>
              <a:spLocks noEditPoints="1"/>
            </p:cNvSpPr>
            <p:nvPr/>
          </p:nvSpPr>
          <p:spPr bwMode="auto">
            <a:xfrm>
              <a:off x="3159" y="1374"/>
              <a:ext cx="241" cy="233"/>
            </a:xfrm>
            <a:custGeom>
              <a:avLst/>
              <a:gdLst>
                <a:gd name="T0" fmla="*/ 121 w 6286"/>
                <a:gd name="T1" fmla="*/ 174 h 6039"/>
                <a:gd name="T2" fmla="*/ 96 w 6286"/>
                <a:gd name="T3" fmla="*/ 179 h 6039"/>
                <a:gd name="T4" fmla="*/ 77 w 6286"/>
                <a:gd name="T5" fmla="*/ 174 h 6039"/>
                <a:gd name="T6" fmla="*/ 64 w 6286"/>
                <a:gd name="T7" fmla="*/ 162 h 6039"/>
                <a:gd name="T8" fmla="*/ 58 w 6286"/>
                <a:gd name="T9" fmla="*/ 143 h 6039"/>
                <a:gd name="T10" fmla="*/ 60 w 6286"/>
                <a:gd name="T11" fmla="*/ 114 h 6039"/>
                <a:gd name="T12" fmla="*/ 73 w 6286"/>
                <a:gd name="T13" fmla="*/ 86 h 6039"/>
                <a:gd name="T14" fmla="*/ 95 w 6286"/>
                <a:gd name="T15" fmla="*/ 67 h 6039"/>
                <a:gd name="T16" fmla="*/ 122 w 6286"/>
                <a:gd name="T17" fmla="*/ 61 h 6039"/>
                <a:gd name="T18" fmla="*/ 140 w 6286"/>
                <a:gd name="T19" fmla="*/ 67 h 6039"/>
                <a:gd name="T20" fmla="*/ 163 w 6286"/>
                <a:gd name="T21" fmla="*/ 145 h 6039"/>
                <a:gd name="T22" fmla="*/ 165 w 6286"/>
                <a:gd name="T23" fmla="*/ 154 h 6039"/>
                <a:gd name="T24" fmla="*/ 177 w 6286"/>
                <a:gd name="T25" fmla="*/ 155 h 6039"/>
                <a:gd name="T26" fmla="*/ 195 w 6286"/>
                <a:gd name="T27" fmla="*/ 145 h 6039"/>
                <a:gd name="T28" fmla="*/ 209 w 6286"/>
                <a:gd name="T29" fmla="*/ 125 h 6039"/>
                <a:gd name="T30" fmla="*/ 215 w 6286"/>
                <a:gd name="T31" fmla="*/ 100 h 6039"/>
                <a:gd name="T32" fmla="*/ 210 w 6286"/>
                <a:gd name="T33" fmla="*/ 69 h 6039"/>
                <a:gd name="T34" fmla="*/ 192 w 6286"/>
                <a:gd name="T35" fmla="*/ 44 h 6039"/>
                <a:gd name="T36" fmla="*/ 162 w 6286"/>
                <a:gd name="T37" fmla="*/ 28 h 6039"/>
                <a:gd name="T38" fmla="*/ 123 w 6286"/>
                <a:gd name="T39" fmla="*/ 25 h 6039"/>
                <a:gd name="T40" fmla="*/ 85 w 6286"/>
                <a:gd name="T41" fmla="*/ 33 h 6039"/>
                <a:gd name="T42" fmla="*/ 58 w 6286"/>
                <a:gd name="T43" fmla="*/ 51 h 6039"/>
                <a:gd name="T44" fmla="*/ 42 w 6286"/>
                <a:gd name="T45" fmla="*/ 71 h 6039"/>
                <a:gd name="T46" fmla="*/ 31 w 6286"/>
                <a:gd name="T47" fmla="*/ 95 h 6039"/>
                <a:gd name="T48" fmla="*/ 26 w 6286"/>
                <a:gd name="T49" fmla="*/ 121 h 6039"/>
                <a:gd name="T50" fmla="*/ 33 w 6286"/>
                <a:gd name="T51" fmla="*/ 159 h 6039"/>
                <a:gd name="T52" fmla="*/ 56 w 6286"/>
                <a:gd name="T53" fmla="*/ 189 h 6039"/>
                <a:gd name="T54" fmla="*/ 92 w 6286"/>
                <a:gd name="T55" fmla="*/ 206 h 6039"/>
                <a:gd name="T56" fmla="*/ 137 w 6286"/>
                <a:gd name="T57" fmla="*/ 209 h 6039"/>
                <a:gd name="T58" fmla="*/ 181 w 6286"/>
                <a:gd name="T59" fmla="*/ 196 h 6039"/>
                <a:gd name="T60" fmla="*/ 187 w 6286"/>
                <a:gd name="T61" fmla="*/ 218 h 6039"/>
                <a:gd name="T62" fmla="*/ 137 w 6286"/>
                <a:gd name="T63" fmla="*/ 232 h 6039"/>
                <a:gd name="T64" fmla="*/ 84 w 6286"/>
                <a:gd name="T65" fmla="*/ 229 h 6039"/>
                <a:gd name="T66" fmla="*/ 42 w 6286"/>
                <a:gd name="T67" fmla="*/ 210 h 6039"/>
                <a:gd name="T68" fmla="*/ 21 w 6286"/>
                <a:gd name="T69" fmla="*/ 190 h 6039"/>
                <a:gd name="T70" fmla="*/ 8 w 6286"/>
                <a:gd name="T71" fmla="*/ 168 h 6039"/>
                <a:gd name="T72" fmla="*/ 1 w 6286"/>
                <a:gd name="T73" fmla="*/ 142 h 6039"/>
                <a:gd name="T74" fmla="*/ 1 w 6286"/>
                <a:gd name="T75" fmla="*/ 107 h 6039"/>
                <a:gd name="T76" fmla="*/ 16 w 6286"/>
                <a:gd name="T77" fmla="*/ 63 h 6039"/>
                <a:gd name="T78" fmla="*/ 41 w 6286"/>
                <a:gd name="T79" fmla="*/ 33 h 6039"/>
                <a:gd name="T80" fmla="*/ 68 w 6286"/>
                <a:gd name="T81" fmla="*/ 15 h 6039"/>
                <a:gd name="T82" fmla="*/ 99 w 6286"/>
                <a:gd name="T83" fmla="*/ 3 h 6039"/>
                <a:gd name="T84" fmla="*/ 135 w 6286"/>
                <a:gd name="T85" fmla="*/ 0 h 6039"/>
                <a:gd name="T86" fmla="*/ 180 w 6286"/>
                <a:gd name="T87" fmla="*/ 8 h 6039"/>
                <a:gd name="T88" fmla="*/ 217 w 6286"/>
                <a:gd name="T89" fmla="*/ 32 h 6039"/>
                <a:gd name="T90" fmla="*/ 238 w 6286"/>
                <a:gd name="T91" fmla="*/ 70 h 6039"/>
                <a:gd name="T92" fmla="*/ 238 w 6286"/>
                <a:gd name="T93" fmla="*/ 117 h 6039"/>
                <a:gd name="T94" fmla="*/ 217 w 6286"/>
                <a:gd name="T95" fmla="*/ 156 h 6039"/>
                <a:gd name="T96" fmla="*/ 193 w 6286"/>
                <a:gd name="T97" fmla="*/ 174 h 6039"/>
                <a:gd name="T98" fmla="*/ 168 w 6286"/>
                <a:gd name="T99" fmla="*/ 179 h 6039"/>
                <a:gd name="T100" fmla="*/ 145 w 6286"/>
                <a:gd name="T101" fmla="*/ 173 h 6039"/>
                <a:gd name="T102" fmla="*/ 142 w 6286"/>
                <a:gd name="T103" fmla="*/ 100 h 6039"/>
                <a:gd name="T104" fmla="*/ 133 w 6286"/>
                <a:gd name="T105" fmla="*/ 85 h 6039"/>
                <a:gd name="T106" fmla="*/ 117 w 6286"/>
                <a:gd name="T107" fmla="*/ 83 h 6039"/>
                <a:gd name="T108" fmla="*/ 104 w 6286"/>
                <a:gd name="T109" fmla="*/ 91 h 6039"/>
                <a:gd name="T110" fmla="*/ 94 w 6286"/>
                <a:gd name="T111" fmla="*/ 108 h 6039"/>
                <a:gd name="T112" fmla="*/ 89 w 6286"/>
                <a:gd name="T113" fmla="*/ 130 h 6039"/>
                <a:gd name="T114" fmla="*/ 92 w 6286"/>
                <a:gd name="T115" fmla="*/ 150 h 6039"/>
                <a:gd name="T116" fmla="*/ 106 w 6286"/>
                <a:gd name="T117" fmla="*/ 157 h 6039"/>
                <a:gd name="T118" fmla="*/ 127 w 6286"/>
                <a:gd name="T119" fmla="*/ 148 h 6039"/>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6286" h="6039">
                  <a:moveTo>
                    <a:pt x="3596" y="4105"/>
                  </a:moveTo>
                  <a:lnTo>
                    <a:pt x="3573" y="4139"/>
                  </a:lnTo>
                  <a:lnTo>
                    <a:pt x="3549" y="4171"/>
                  </a:lnTo>
                  <a:lnTo>
                    <a:pt x="3525" y="4202"/>
                  </a:lnTo>
                  <a:lnTo>
                    <a:pt x="3500" y="4233"/>
                  </a:lnTo>
                  <a:lnTo>
                    <a:pt x="3475" y="4262"/>
                  </a:lnTo>
                  <a:lnTo>
                    <a:pt x="3450" y="4291"/>
                  </a:lnTo>
                  <a:lnTo>
                    <a:pt x="3424" y="4317"/>
                  </a:lnTo>
                  <a:lnTo>
                    <a:pt x="3397" y="4343"/>
                  </a:lnTo>
                  <a:lnTo>
                    <a:pt x="3371" y="4367"/>
                  </a:lnTo>
                  <a:lnTo>
                    <a:pt x="3344" y="4391"/>
                  </a:lnTo>
                  <a:lnTo>
                    <a:pt x="3317" y="4413"/>
                  </a:lnTo>
                  <a:lnTo>
                    <a:pt x="3289" y="4434"/>
                  </a:lnTo>
                  <a:lnTo>
                    <a:pt x="3261" y="4454"/>
                  </a:lnTo>
                  <a:lnTo>
                    <a:pt x="3233" y="4473"/>
                  </a:lnTo>
                  <a:lnTo>
                    <a:pt x="3203" y="4490"/>
                  </a:lnTo>
                  <a:lnTo>
                    <a:pt x="3174" y="4506"/>
                  </a:lnTo>
                  <a:lnTo>
                    <a:pt x="3145" y="4522"/>
                  </a:lnTo>
                  <a:lnTo>
                    <a:pt x="3115" y="4537"/>
                  </a:lnTo>
                  <a:lnTo>
                    <a:pt x="3083" y="4550"/>
                  </a:lnTo>
                  <a:lnTo>
                    <a:pt x="3052" y="4562"/>
                  </a:lnTo>
                  <a:lnTo>
                    <a:pt x="3019" y="4573"/>
                  </a:lnTo>
                  <a:lnTo>
                    <a:pt x="2986" y="4584"/>
                  </a:lnTo>
                  <a:lnTo>
                    <a:pt x="2952" y="4593"/>
                  </a:lnTo>
                  <a:lnTo>
                    <a:pt x="2918" y="4601"/>
                  </a:lnTo>
                  <a:lnTo>
                    <a:pt x="2881" y="4609"/>
                  </a:lnTo>
                  <a:lnTo>
                    <a:pt x="2846" y="4616"/>
                  </a:lnTo>
                  <a:lnTo>
                    <a:pt x="2808" y="4621"/>
                  </a:lnTo>
                  <a:lnTo>
                    <a:pt x="2771" y="4626"/>
                  </a:lnTo>
                  <a:lnTo>
                    <a:pt x="2733" y="4629"/>
                  </a:lnTo>
                  <a:lnTo>
                    <a:pt x="2693" y="4631"/>
                  </a:lnTo>
                  <a:lnTo>
                    <a:pt x="2654" y="4633"/>
                  </a:lnTo>
                  <a:lnTo>
                    <a:pt x="2613" y="4633"/>
                  </a:lnTo>
                  <a:lnTo>
                    <a:pt x="2580" y="4633"/>
                  </a:lnTo>
                  <a:lnTo>
                    <a:pt x="2547" y="4632"/>
                  </a:lnTo>
                  <a:lnTo>
                    <a:pt x="2513" y="4631"/>
                  </a:lnTo>
                  <a:lnTo>
                    <a:pt x="2482" y="4629"/>
                  </a:lnTo>
                  <a:lnTo>
                    <a:pt x="2450" y="4627"/>
                  </a:lnTo>
                  <a:lnTo>
                    <a:pt x="2419" y="4623"/>
                  </a:lnTo>
                  <a:lnTo>
                    <a:pt x="2388" y="4620"/>
                  </a:lnTo>
                  <a:lnTo>
                    <a:pt x="2358" y="4616"/>
                  </a:lnTo>
                  <a:lnTo>
                    <a:pt x="2329" y="4610"/>
                  </a:lnTo>
                  <a:lnTo>
                    <a:pt x="2299" y="4604"/>
                  </a:lnTo>
                  <a:lnTo>
                    <a:pt x="2271" y="4599"/>
                  </a:lnTo>
                  <a:lnTo>
                    <a:pt x="2243" y="4592"/>
                  </a:lnTo>
                  <a:lnTo>
                    <a:pt x="2215" y="4585"/>
                  </a:lnTo>
                  <a:lnTo>
                    <a:pt x="2188" y="4577"/>
                  </a:lnTo>
                  <a:lnTo>
                    <a:pt x="2162" y="4569"/>
                  </a:lnTo>
                  <a:lnTo>
                    <a:pt x="2136" y="4561"/>
                  </a:lnTo>
                  <a:lnTo>
                    <a:pt x="2110" y="4551"/>
                  </a:lnTo>
                  <a:lnTo>
                    <a:pt x="2085" y="4542"/>
                  </a:lnTo>
                  <a:lnTo>
                    <a:pt x="2061" y="4530"/>
                  </a:lnTo>
                  <a:lnTo>
                    <a:pt x="2037" y="4519"/>
                  </a:lnTo>
                  <a:lnTo>
                    <a:pt x="2013" y="4508"/>
                  </a:lnTo>
                  <a:lnTo>
                    <a:pt x="1990" y="4495"/>
                  </a:lnTo>
                  <a:lnTo>
                    <a:pt x="1968" y="4483"/>
                  </a:lnTo>
                  <a:lnTo>
                    <a:pt x="1947" y="4469"/>
                  </a:lnTo>
                  <a:lnTo>
                    <a:pt x="1925" y="4456"/>
                  </a:lnTo>
                  <a:lnTo>
                    <a:pt x="1904" y="4440"/>
                  </a:lnTo>
                  <a:lnTo>
                    <a:pt x="1884" y="4425"/>
                  </a:lnTo>
                  <a:lnTo>
                    <a:pt x="1864" y="4410"/>
                  </a:lnTo>
                  <a:lnTo>
                    <a:pt x="1845" y="4394"/>
                  </a:lnTo>
                  <a:lnTo>
                    <a:pt x="1826" y="4377"/>
                  </a:lnTo>
                  <a:lnTo>
                    <a:pt x="1807" y="4359"/>
                  </a:lnTo>
                  <a:lnTo>
                    <a:pt x="1790" y="4341"/>
                  </a:lnTo>
                  <a:lnTo>
                    <a:pt x="1773" y="4323"/>
                  </a:lnTo>
                  <a:lnTo>
                    <a:pt x="1756" y="4304"/>
                  </a:lnTo>
                  <a:lnTo>
                    <a:pt x="1740" y="4284"/>
                  </a:lnTo>
                  <a:lnTo>
                    <a:pt x="1725" y="4264"/>
                  </a:lnTo>
                  <a:lnTo>
                    <a:pt x="1709" y="4243"/>
                  </a:lnTo>
                  <a:lnTo>
                    <a:pt x="1695" y="4222"/>
                  </a:lnTo>
                  <a:lnTo>
                    <a:pt x="1681" y="4200"/>
                  </a:lnTo>
                  <a:lnTo>
                    <a:pt x="1668" y="4178"/>
                  </a:lnTo>
                  <a:lnTo>
                    <a:pt x="1655" y="4155"/>
                  </a:lnTo>
                  <a:lnTo>
                    <a:pt x="1643" y="4132"/>
                  </a:lnTo>
                  <a:lnTo>
                    <a:pt x="1631" y="4107"/>
                  </a:lnTo>
                  <a:lnTo>
                    <a:pt x="1620" y="4083"/>
                  </a:lnTo>
                  <a:lnTo>
                    <a:pt x="1608" y="4058"/>
                  </a:lnTo>
                  <a:lnTo>
                    <a:pt x="1598" y="4032"/>
                  </a:lnTo>
                  <a:lnTo>
                    <a:pt x="1589" y="4006"/>
                  </a:lnTo>
                  <a:lnTo>
                    <a:pt x="1580" y="3980"/>
                  </a:lnTo>
                  <a:lnTo>
                    <a:pt x="1572" y="3952"/>
                  </a:lnTo>
                  <a:lnTo>
                    <a:pt x="1564" y="3925"/>
                  </a:lnTo>
                  <a:lnTo>
                    <a:pt x="1556" y="3897"/>
                  </a:lnTo>
                  <a:lnTo>
                    <a:pt x="1550" y="3868"/>
                  </a:lnTo>
                  <a:lnTo>
                    <a:pt x="1543" y="3839"/>
                  </a:lnTo>
                  <a:lnTo>
                    <a:pt x="1538" y="3809"/>
                  </a:lnTo>
                  <a:lnTo>
                    <a:pt x="1533" y="3778"/>
                  </a:lnTo>
                  <a:lnTo>
                    <a:pt x="1528" y="3747"/>
                  </a:lnTo>
                  <a:lnTo>
                    <a:pt x="1524" y="3716"/>
                  </a:lnTo>
                  <a:lnTo>
                    <a:pt x="1521" y="3684"/>
                  </a:lnTo>
                  <a:lnTo>
                    <a:pt x="1516" y="3652"/>
                  </a:lnTo>
                  <a:lnTo>
                    <a:pt x="1514" y="3618"/>
                  </a:lnTo>
                  <a:lnTo>
                    <a:pt x="1512" y="3585"/>
                  </a:lnTo>
                  <a:lnTo>
                    <a:pt x="1511" y="3550"/>
                  </a:lnTo>
                  <a:lnTo>
                    <a:pt x="1510" y="3516"/>
                  </a:lnTo>
                  <a:lnTo>
                    <a:pt x="1510" y="3481"/>
                  </a:lnTo>
                  <a:lnTo>
                    <a:pt x="1510" y="3430"/>
                  </a:lnTo>
                  <a:lnTo>
                    <a:pt x="1512" y="3380"/>
                  </a:lnTo>
                  <a:lnTo>
                    <a:pt x="1514" y="3332"/>
                  </a:lnTo>
                  <a:lnTo>
                    <a:pt x="1517" y="3283"/>
                  </a:lnTo>
                  <a:lnTo>
                    <a:pt x="1522" y="3236"/>
                  </a:lnTo>
                  <a:lnTo>
                    <a:pt x="1527" y="3188"/>
                  </a:lnTo>
                  <a:lnTo>
                    <a:pt x="1533" y="3140"/>
                  </a:lnTo>
                  <a:lnTo>
                    <a:pt x="1540" y="3094"/>
                  </a:lnTo>
                  <a:lnTo>
                    <a:pt x="1548" y="3048"/>
                  </a:lnTo>
                  <a:lnTo>
                    <a:pt x="1556" y="3003"/>
                  </a:lnTo>
                  <a:lnTo>
                    <a:pt x="1566" y="2958"/>
                  </a:lnTo>
                  <a:lnTo>
                    <a:pt x="1576" y="2914"/>
                  </a:lnTo>
                  <a:lnTo>
                    <a:pt x="1588" y="2869"/>
                  </a:lnTo>
                  <a:lnTo>
                    <a:pt x="1600" y="2826"/>
                  </a:lnTo>
                  <a:lnTo>
                    <a:pt x="1613" y="2783"/>
                  </a:lnTo>
                  <a:lnTo>
                    <a:pt x="1628" y="2741"/>
                  </a:lnTo>
                  <a:lnTo>
                    <a:pt x="1643" y="2699"/>
                  </a:lnTo>
                  <a:lnTo>
                    <a:pt x="1659" y="2658"/>
                  </a:lnTo>
                  <a:lnTo>
                    <a:pt x="1676" y="2617"/>
                  </a:lnTo>
                  <a:lnTo>
                    <a:pt x="1694" y="2577"/>
                  </a:lnTo>
                  <a:lnTo>
                    <a:pt x="1712" y="2536"/>
                  </a:lnTo>
                  <a:lnTo>
                    <a:pt x="1733" y="2498"/>
                  </a:lnTo>
                  <a:lnTo>
                    <a:pt x="1754" y="2458"/>
                  </a:lnTo>
                  <a:lnTo>
                    <a:pt x="1775" y="2420"/>
                  </a:lnTo>
                  <a:lnTo>
                    <a:pt x="1797" y="2382"/>
                  </a:lnTo>
                  <a:lnTo>
                    <a:pt x="1822" y="2345"/>
                  </a:lnTo>
                  <a:lnTo>
                    <a:pt x="1846" y="2308"/>
                  </a:lnTo>
                  <a:lnTo>
                    <a:pt x="1871" y="2272"/>
                  </a:lnTo>
                  <a:lnTo>
                    <a:pt x="1897" y="2236"/>
                  </a:lnTo>
                  <a:lnTo>
                    <a:pt x="1925" y="2201"/>
                  </a:lnTo>
                  <a:lnTo>
                    <a:pt x="1952" y="2166"/>
                  </a:lnTo>
                  <a:lnTo>
                    <a:pt x="1981" y="2132"/>
                  </a:lnTo>
                  <a:lnTo>
                    <a:pt x="2010" y="2098"/>
                  </a:lnTo>
                  <a:lnTo>
                    <a:pt x="2041" y="2065"/>
                  </a:lnTo>
                  <a:lnTo>
                    <a:pt x="2072" y="2034"/>
                  </a:lnTo>
                  <a:lnTo>
                    <a:pt x="2102" y="2004"/>
                  </a:lnTo>
                  <a:lnTo>
                    <a:pt x="2135" y="1974"/>
                  </a:lnTo>
                  <a:lnTo>
                    <a:pt x="2166" y="1947"/>
                  </a:lnTo>
                  <a:lnTo>
                    <a:pt x="2198" y="1920"/>
                  </a:lnTo>
                  <a:lnTo>
                    <a:pt x="2232" y="1893"/>
                  </a:lnTo>
                  <a:lnTo>
                    <a:pt x="2264" y="1868"/>
                  </a:lnTo>
                  <a:lnTo>
                    <a:pt x="2298" y="1845"/>
                  </a:lnTo>
                  <a:lnTo>
                    <a:pt x="2332" y="1821"/>
                  </a:lnTo>
                  <a:lnTo>
                    <a:pt x="2366" y="1799"/>
                  </a:lnTo>
                  <a:lnTo>
                    <a:pt x="2401" y="1779"/>
                  </a:lnTo>
                  <a:lnTo>
                    <a:pt x="2437" y="1760"/>
                  </a:lnTo>
                  <a:lnTo>
                    <a:pt x="2472" y="1740"/>
                  </a:lnTo>
                  <a:lnTo>
                    <a:pt x="2508" y="1723"/>
                  </a:lnTo>
                  <a:lnTo>
                    <a:pt x="2545" y="1706"/>
                  </a:lnTo>
                  <a:lnTo>
                    <a:pt x="2582" y="1691"/>
                  </a:lnTo>
                  <a:lnTo>
                    <a:pt x="2620" y="1677"/>
                  </a:lnTo>
                  <a:lnTo>
                    <a:pt x="2658" y="1663"/>
                  </a:lnTo>
                  <a:lnTo>
                    <a:pt x="2696" y="1651"/>
                  </a:lnTo>
                  <a:lnTo>
                    <a:pt x="2735" y="1640"/>
                  </a:lnTo>
                  <a:lnTo>
                    <a:pt x="2774" y="1630"/>
                  </a:lnTo>
                  <a:lnTo>
                    <a:pt x="2814" y="1621"/>
                  </a:lnTo>
                  <a:lnTo>
                    <a:pt x="2854" y="1613"/>
                  </a:lnTo>
                  <a:lnTo>
                    <a:pt x="2894" y="1606"/>
                  </a:lnTo>
                  <a:lnTo>
                    <a:pt x="2935" y="1600"/>
                  </a:lnTo>
                  <a:lnTo>
                    <a:pt x="2976" y="1596"/>
                  </a:lnTo>
                  <a:lnTo>
                    <a:pt x="3019" y="1592"/>
                  </a:lnTo>
                  <a:lnTo>
                    <a:pt x="3060" y="1589"/>
                  </a:lnTo>
                  <a:lnTo>
                    <a:pt x="3103" y="1588"/>
                  </a:lnTo>
                  <a:lnTo>
                    <a:pt x="3146" y="1586"/>
                  </a:lnTo>
                  <a:lnTo>
                    <a:pt x="3178" y="1588"/>
                  </a:lnTo>
                  <a:lnTo>
                    <a:pt x="3209" y="1589"/>
                  </a:lnTo>
                  <a:lnTo>
                    <a:pt x="3241" y="1591"/>
                  </a:lnTo>
                  <a:lnTo>
                    <a:pt x="3271" y="1594"/>
                  </a:lnTo>
                  <a:lnTo>
                    <a:pt x="3300" y="1597"/>
                  </a:lnTo>
                  <a:lnTo>
                    <a:pt x="3330" y="1601"/>
                  </a:lnTo>
                  <a:lnTo>
                    <a:pt x="3358" y="1607"/>
                  </a:lnTo>
                  <a:lnTo>
                    <a:pt x="3386" y="1612"/>
                  </a:lnTo>
                  <a:lnTo>
                    <a:pt x="3415" y="1619"/>
                  </a:lnTo>
                  <a:lnTo>
                    <a:pt x="3442" y="1627"/>
                  </a:lnTo>
                  <a:lnTo>
                    <a:pt x="3468" y="1635"/>
                  </a:lnTo>
                  <a:lnTo>
                    <a:pt x="3494" y="1644"/>
                  </a:lnTo>
                  <a:lnTo>
                    <a:pt x="3520" y="1654"/>
                  </a:lnTo>
                  <a:lnTo>
                    <a:pt x="3545" y="1664"/>
                  </a:lnTo>
                  <a:lnTo>
                    <a:pt x="3569" y="1676"/>
                  </a:lnTo>
                  <a:lnTo>
                    <a:pt x="3593" y="1688"/>
                  </a:lnTo>
                  <a:lnTo>
                    <a:pt x="3617" y="1702"/>
                  </a:lnTo>
                  <a:lnTo>
                    <a:pt x="3640" y="1715"/>
                  </a:lnTo>
                  <a:lnTo>
                    <a:pt x="3662" y="1730"/>
                  </a:lnTo>
                  <a:lnTo>
                    <a:pt x="3684" y="1746"/>
                  </a:lnTo>
                  <a:lnTo>
                    <a:pt x="3705" y="1763"/>
                  </a:lnTo>
                  <a:lnTo>
                    <a:pt x="3727" y="1780"/>
                  </a:lnTo>
                  <a:lnTo>
                    <a:pt x="3747" y="1798"/>
                  </a:lnTo>
                  <a:lnTo>
                    <a:pt x="3767" y="1816"/>
                  </a:lnTo>
                  <a:lnTo>
                    <a:pt x="3786" y="1837"/>
                  </a:lnTo>
                  <a:lnTo>
                    <a:pt x="3805" y="1857"/>
                  </a:lnTo>
                  <a:lnTo>
                    <a:pt x="3824" y="1878"/>
                  </a:lnTo>
                  <a:lnTo>
                    <a:pt x="3842" y="1900"/>
                  </a:lnTo>
                  <a:lnTo>
                    <a:pt x="3860" y="1924"/>
                  </a:lnTo>
                  <a:lnTo>
                    <a:pt x="3877" y="1947"/>
                  </a:lnTo>
                  <a:lnTo>
                    <a:pt x="3893" y="1972"/>
                  </a:lnTo>
                  <a:lnTo>
                    <a:pt x="3910" y="1998"/>
                  </a:lnTo>
                  <a:lnTo>
                    <a:pt x="4082" y="1691"/>
                  </a:lnTo>
                  <a:lnTo>
                    <a:pt x="4769" y="1691"/>
                  </a:lnTo>
                  <a:lnTo>
                    <a:pt x="4260" y="3728"/>
                  </a:lnTo>
                  <a:lnTo>
                    <a:pt x="4259" y="3737"/>
                  </a:lnTo>
                  <a:lnTo>
                    <a:pt x="4257" y="3748"/>
                  </a:lnTo>
                  <a:lnTo>
                    <a:pt x="4252" y="3776"/>
                  </a:lnTo>
                  <a:lnTo>
                    <a:pt x="4249" y="3801"/>
                  </a:lnTo>
                  <a:lnTo>
                    <a:pt x="4247" y="3822"/>
                  </a:lnTo>
                  <a:lnTo>
                    <a:pt x="4246" y="3838"/>
                  </a:lnTo>
                  <a:lnTo>
                    <a:pt x="4247" y="3863"/>
                  </a:lnTo>
                  <a:lnTo>
                    <a:pt x="4250" y="3886"/>
                  </a:lnTo>
                  <a:lnTo>
                    <a:pt x="4252" y="3897"/>
                  </a:lnTo>
                  <a:lnTo>
                    <a:pt x="4254" y="3907"/>
                  </a:lnTo>
                  <a:lnTo>
                    <a:pt x="4257" y="3917"/>
                  </a:lnTo>
                  <a:lnTo>
                    <a:pt x="4260" y="3926"/>
                  </a:lnTo>
                  <a:lnTo>
                    <a:pt x="4263" y="3935"/>
                  </a:lnTo>
                  <a:lnTo>
                    <a:pt x="4267" y="3943"/>
                  </a:lnTo>
                  <a:lnTo>
                    <a:pt x="4271" y="3951"/>
                  </a:lnTo>
                  <a:lnTo>
                    <a:pt x="4276" y="3959"/>
                  </a:lnTo>
                  <a:lnTo>
                    <a:pt x="4281" y="3967"/>
                  </a:lnTo>
                  <a:lnTo>
                    <a:pt x="4287" y="3974"/>
                  </a:lnTo>
                  <a:lnTo>
                    <a:pt x="4293" y="3981"/>
                  </a:lnTo>
                  <a:lnTo>
                    <a:pt x="4299" y="3987"/>
                  </a:lnTo>
                  <a:lnTo>
                    <a:pt x="4306" y="3993"/>
                  </a:lnTo>
                  <a:lnTo>
                    <a:pt x="4314" y="3998"/>
                  </a:lnTo>
                  <a:lnTo>
                    <a:pt x="4322" y="4004"/>
                  </a:lnTo>
                  <a:lnTo>
                    <a:pt x="4330" y="4008"/>
                  </a:lnTo>
                  <a:lnTo>
                    <a:pt x="4338" y="4013"/>
                  </a:lnTo>
                  <a:lnTo>
                    <a:pt x="4347" y="4017"/>
                  </a:lnTo>
                  <a:lnTo>
                    <a:pt x="4356" y="4020"/>
                  </a:lnTo>
                  <a:lnTo>
                    <a:pt x="4365" y="4023"/>
                  </a:lnTo>
                  <a:lnTo>
                    <a:pt x="4385" y="4029"/>
                  </a:lnTo>
                  <a:lnTo>
                    <a:pt x="4408" y="4032"/>
                  </a:lnTo>
                  <a:lnTo>
                    <a:pt x="4431" y="4035"/>
                  </a:lnTo>
                  <a:lnTo>
                    <a:pt x="4456" y="4035"/>
                  </a:lnTo>
                  <a:lnTo>
                    <a:pt x="4484" y="4035"/>
                  </a:lnTo>
                  <a:lnTo>
                    <a:pt x="4513" y="4033"/>
                  </a:lnTo>
                  <a:lnTo>
                    <a:pt x="4540" y="4031"/>
                  </a:lnTo>
                  <a:lnTo>
                    <a:pt x="4568" y="4028"/>
                  </a:lnTo>
                  <a:lnTo>
                    <a:pt x="4595" y="4024"/>
                  </a:lnTo>
                  <a:lnTo>
                    <a:pt x="4623" y="4019"/>
                  </a:lnTo>
                  <a:lnTo>
                    <a:pt x="4650" y="4013"/>
                  </a:lnTo>
                  <a:lnTo>
                    <a:pt x="4677" y="4006"/>
                  </a:lnTo>
                  <a:lnTo>
                    <a:pt x="4703" y="3998"/>
                  </a:lnTo>
                  <a:lnTo>
                    <a:pt x="4731" y="3989"/>
                  </a:lnTo>
                  <a:lnTo>
                    <a:pt x="4757" y="3979"/>
                  </a:lnTo>
                  <a:lnTo>
                    <a:pt x="4782" y="3969"/>
                  </a:lnTo>
                  <a:lnTo>
                    <a:pt x="4809" y="3956"/>
                  </a:lnTo>
                  <a:lnTo>
                    <a:pt x="4834" y="3944"/>
                  </a:lnTo>
                  <a:lnTo>
                    <a:pt x="4859" y="3930"/>
                  </a:lnTo>
                  <a:lnTo>
                    <a:pt x="4884" y="3916"/>
                  </a:lnTo>
                  <a:lnTo>
                    <a:pt x="4910" y="3901"/>
                  </a:lnTo>
                  <a:lnTo>
                    <a:pt x="4934" y="3885"/>
                  </a:lnTo>
                  <a:lnTo>
                    <a:pt x="4959" y="3866"/>
                  </a:lnTo>
                  <a:lnTo>
                    <a:pt x="4983" y="3848"/>
                  </a:lnTo>
                  <a:lnTo>
                    <a:pt x="5008" y="3829"/>
                  </a:lnTo>
                  <a:lnTo>
                    <a:pt x="5031" y="3809"/>
                  </a:lnTo>
                  <a:lnTo>
                    <a:pt x="5055" y="3788"/>
                  </a:lnTo>
                  <a:lnTo>
                    <a:pt x="5078" y="3766"/>
                  </a:lnTo>
                  <a:lnTo>
                    <a:pt x="5101" y="3743"/>
                  </a:lnTo>
                  <a:lnTo>
                    <a:pt x="5125" y="3720"/>
                  </a:lnTo>
                  <a:lnTo>
                    <a:pt x="5147" y="3694"/>
                  </a:lnTo>
                  <a:lnTo>
                    <a:pt x="5169" y="3668"/>
                  </a:lnTo>
                  <a:lnTo>
                    <a:pt x="5192" y="3642"/>
                  </a:lnTo>
                  <a:lnTo>
                    <a:pt x="5214" y="3614"/>
                  </a:lnTo>
                  <a:lnTo>
                    <a:pt x="5236" y="3585"/>
                  </a:lnTo>
                  <a:lnTo>
                    <a:pt x="5258" y="3556"/>
                  </a:lnTo>
                  <a:lnTo>
                    <a:pt x="5279" y="3526"/>
                  </a:lnTo>
                  <a:lnTo>
                    <a:pt x="5299" y="3495"/>
                  </a:lnTo>
                  <a:lnTo>
                    <a:pt x="5319" y="3464"/>
                  </a:lnTo>
                  <a:lnTo>
                    <a:pt x="5338" y="3433"/>
                  </a:lnTo>
                  <a:lnTo>
                    <a:pt x="5357" y="3403"/>
                  </a:lnTo>
                  <a:lnTo>
                    <a:pt x="5374" y="3370"/>
                  </a:lnTo>
                  <a:lnTo>
                    <a:pt x="5391" y="3339"/>
                  </a:lnTo>
                  <a:lnTo>
                    <a:pt x="5409" y="3307"/>
                  </a:lnTo>
                  <a:lnTo>
                    <a:pt x="5424" y="3273"/>
                  </a:lnTo>
                  <a:lnTo>
                    <a:pt x="5439" y="3241"/>
                  </a:lnTo>
                  <a:lnTo>
                    <a:pt x="5454" y="3207"/>
                  </a:lnTo>
                  <a:lnTo>
                    <a:pt x="5467" y="3174"/>
                  </a:lnTo>
                  <a:lnTo>
                    <a:pt x="5480" y="3139"/>
                  </a:lnTo>
                  <a:lnTo>
                    <a:pt x="5493" y="3106"/>
                  </a:lnTo>
                  <a:lnTo>
                    <a:pt x="5505" y="3071"/>
                  </a:lnTo>
                  <a:lnTo>
                    <a:pt x="5516" y="3036"/>
                  </a:lnTo>
                  <a:lnTo>
                    <a:pt x="5527" y="3001"/>
                  </a:lnTo>
                  <a:lnTo>
                    <a:pt x="5536" y="2965"/>
                  </a:lnTo>
                  <a:lnTo>
                    <a:pt x="5545" y="2930"/>
                  </a:lnTo>
                  <a:lnTo>
                    <a:pt x="5554" y="2893"/>
                  </a:lnTo>
                  <a:lnTo>
                    <a:pt x="5561" y="2857"/>
                  </a:lnTo>
                  <a:lnTo>
                    <a:pt x="5568" y="2821"/>
                  </a:lnTo>
                  <a:lnTo>
                    <a:pt x="5575" y="2783"/>
                  </a:lnTo>
                  <a:lnTo>
                    <a:pt x="5580" y="2746"/>
                  </a:lnTo>
                  <a:lnTo>
                    <a:pt x="5585" y="2708"/>
                  </a:lnTo>
                  <a:lnTo>
                    <a:pt x="5590" y="2670"/>
                  </a:lnTo>
                  <a:lnTo>
                    <a:pt x="5593" y="2631"/>
                  </a:lnTo>
                  <a:lnTo>
                    <a:pt x="5596" y="2593"/>
                  </a:lnTo>
                  <a:lnTo>
                    <a:pt x="5599" y="2554"/>
                  </a:lnTo>
                  <a:lnTo>
                    <a:pt x="5600" y="2515"/>
                  </a:lnTo>
                  <a:lnTo>
                    <a:pt x="5601" y="2475"/>
                  </a:lnTo>
                  <a:lnTo>
                    <a:pt x="5603" y="2435"/>
                  </a:lnTo>
                  <a:lnTo>
                    <a:pt x="5601" y="2385"/>
                  </a:lnTo>
                  <a:lnTo>
                    <a:pt x="5599" y="2337"/>
                  </a:lnTo>
                  <a:lnTo>
                    <a:pt x="5597" y="2288"/>
                  </a:lnTo>
                  <a:lnTo>
                    <a:pt x="5593" y="2240"/>
                  </a:lnTo>
                  <a:lnTo>
                    <a:pt x="5587" y="2193"/>
                  </a:lnTo>
                  <a:lnTo>
                    <a:pt x="5581" y="2146"/>
                  </a:lnTo>
                  <a:lnTo>
                    <a:pt x="5573" y="2100"/>
                  </a:lnTo>
                  <a:lnTo>
                    <a:pt x="5565" y="2054"/>
                  </a:lnTo>
                  <a:lnTo>
                    <a:pt x="5555" y="2009"/>
                  </a:lnTo>
                  <a:lnTo>
                    <a:pt x="5544" y="1965"/>
                  </a:lnTo>
                  <a:lnTo>
                    <a:pt x="5532" y="1921"/>
                  </a:lnTo>
                  <a:lnTo>
                    <a:pt x="5519" y="1877"/>
                  </a:lnTo>
                  <a:lnTo>
                    <a:pt x="5504" y="1835"/>
                  </a:lnTo>
                  <a:lnTo>
                    <a:pt x="5487" y="1793"/>
                  </a:lnTo>
                  <a:lnTo>
                    <a:pt x="5471" y="1750"/>
                  </a:lnTo>
                  <a:lnTo>
                    <a:pt x="5453" y="1710"/>
                  </a:lnTo>
                  <a:lnTo>
                    <a:pt x="5434" y="1670"/>
                  </a:lnTo>
                  <a:lnTo>
                    <a:pt x="5413" y="1630"/>
                  </a:lnTo>
                  <a:lnTo>
                    <a:pt x="5391" y="1591"/>
                  </a:lnTo>
                  <a:lnTo>
                    <a:pt x="5368" y="1552"/>
                  </a:lnTo>
                  <a:lnTo>
                    <a:pt x="5345" y="1514"/>
                  </a:lnTo>
                  <a:lnTo>
                    <a:pt x="5320" y="1476"/>
                  </a:lnTo>
                  <a:lnTo>
                    <a:pt x="5293" y="1439"/>
                  </a:lnTo>
                  <a:lnTo>
                    <a:pt x="5266" y="1402"/>
                  </a:lnTo>
                  <a:lnTo>
                    <a:pt x="5237" y="1367"/>
                  </a:lnTo>
                  <a:lnTo>
                    <a:pt x="5208" y="1331"/>
                  </a:lnTo>
                  <a:lnTo>
                    <a:pt x="5176" y="1297"/>
                  </a:lnTo>
                  <a:lnTo>
                    <a:pt x="5144" y="1263"/>
                  </a:lnTo>
                  <a:lnTo>
                    <a:pt x="5111" y="1229"/>
                  </a:lnTo>
                  <a:lnTo>
                    <a:pt x="5076" y="1196"/>
                  </a:lnTo>
                  <a:lnTo>
                    <a:pt x="5041" y="1163"/>
                  </a:lnTo>
                  <a:lnTo>
                    <a:pt x="5003" y="1132"/>
                  </a:lnTo>
                  <a:lnTo>
                    <a:pt x="4966" y="1101"/>
                  </a:lnTo>
                  <a:lnTo>
                    <a:pt x="4928" y="1071"/>
                  </a:lnTo>
                  <a:lnTo>
                    <a:pt x="4888" y="1042"/>
                  </a:lnTo>
                  <a:lnTo>
                    <a:pt x="4849" y="1013"/>
                  </a:lnTo>
                  <a:lnTo>
                    <a:pt x="4809" y="986"/>
                  </a:lnTo>
                  <a:lnTo>
                    <a:pt x="4767" y="961"/>
                  </a:lnTo>
                  <a:lnTo>
                    <a:pt x="4725" y="936"/>
                  </a:lnTo>
                  <a:lnTo>
                    <a:pt x="4682" y="911"/>
                  </a:lnTo>
                  <a:lnTo>
                    <a:pt x="4639" y="888"/>
                  </a:lnTo>
                  <a:lnTo>
                    <a:pt x="4595" y="866"/>
                  </a:lnTo>
                  <a:lnTo>
                    <a:pt x="4550" y="844"/>
                  </a:lnTo>
                  <a:lnTo>
                    <a:pt x="4504" y="824"/>
                  </a:lnTo>
                  <a:lnTo>
                    <a:pt x="4458" y="806"/>
                  </a:lnTo>
                  <a:lnTo>
                    <a:pt x="4412" y="787"/>
                  </a:lnTo>
                  <a:lnTo>
                    <a:pt x="4364" y="770"/>
                  </a:lnTo>
                  <a:lnTo>
                    <a:pt x="4316" y="753"/>
                  </a:lnTo>
                  <a:lnTo>
                    <a:pt x="4266" y="738"/>
                  </a:lnTo>
                  <a:lnTo>
                    <a:pt x="4217" y="724"/>
                  </a:lnTo>
                  <a:lnTo>
                    <a:pt x="4166" y="711"/>
                  </a:lnTo>
                  <a:lnTo>
                    <a:pt x="4116" y="699"/>
                  </a:lnTo>
                  <a:lnTo>
                    <a:pt x="4063" y="688"/>
                  </a:lnTo>
                  <a:lnTo>
                    <a:pt x="4011" y="677"/>
                  </a:lnTo>
                  <a:lnTo>
                    <a:pt x="3957" y="667"/>
                  </a:lnTo>
                  <a:lnTo>
                    <a:pt x="3903" y="659"/>
                  </a:lnTo>
                  <a:lnTo>
                    <a:pt x="3849" y="652"/>
                  </a:lnTo>
                  <a:lnTo>
                    <a:pt x="3793" y="646"/>
                  </a:lnTo>
                  <a:lnTo>
                    <a:pt x="3738" y="640"/>
                  </a:lnTo>
                  <a:lnTo>
                    <a:pt x="3680" y="636"/>
                  </a:lnTo>
                  <a:lnTo>
                    <a:pt x="3623" y="633"/>
                  </a:lnTo>
                  <a:lnTo>
                    <a:pt x="3565" y="630"/>
                  </a:lnTo>
                  <a:lnTo>
                    <a:pt x="3506" y="629"/>
                  </a:lnTo>
                  <a:lnTo>
                    <a:pt x="3447" y="628"/>
                  </a:lnTo>
                  <a:lnTo>
                    <a:pt x="3385" y="629"/>
                  </a:lnTo>
                  <a:lnTo>
                    <a:pt x="3325" y="630"/>
                  </a:lnTo>
                  <a:lnTo>
                    <a:pt x="3264" y="632"/>
                  </a:lnTo>
                  <a:lnTo>
                    <a:pt x="3204" y="636"/>
                  </a:lnTo>
                  <a:lnTo>
                    <a:pt x="3145" y="640"/>
                  </a:lnTo>
                  <a:lnTo>
                    <a:pt x="3086" y="645"/>
                  </a:lnTo>
                  <a:lnTo>
                    <a:pt x="3029" y="651"/>
                  </a:lnTo>
                  <a:lnTo>
                    <a:pt x="2971" y="658"/>
                  </a:lnTo>
                  <a:lnTo>
                    <a:pt x="2915" y="666"/>
                  </a:lnTo>
                  <a:lnTo>
                    <a:pt x="2858" y="675"/>
                  </a:lnTo>
                  <a:lnTo>
                    <a:pt x="2802" y="685"/>
                  </a:lnTo>
                  <a:lnTo>
                    <a:pt x="2748" y="697"/>
                  </a:lnTo>
                  <a:lnTo>
                    <a:pt x="2693" y="709"/>
                  </a:lnTo>
                  <a:lnTo>
                    <a:pt x="2639" y="721"/>
                  </a:lnTo>
                  <a:lnTo>
                    <a:pt x="2585" y="735"/>
                  </a:lnTo>
                  <a:lnTo>
                    <a:pt x="2533" y="750"/>
                  </a:lnTo>
                  <a:lnTo>
                    <a:pt x="2481" y="765"/>
                  </a:lnTo>
                  <a:lnTo>
                    <a:pt x="2429" y="783"/>
                  </a:lnTo>
                  <a:lnTo>
                    <a:pt x="2378" y="800"/>
                  </a:lnTo>
                  <a:lnTo>
                    <a:pt x="2328" y="818"/>
                  </a:lnTo>
                  <a:lnTo>
                    <a:pt x="2277" y="838"/>
                  </a:lnTo>
                  <a:lnTo>
                    <a:pt x="2229" y="859"/>
                  </a:lnTo>
                  <a:lnTo>
                    <a:pt x="2179" y="880"/>
                  </a:lnTo>
                  <a:lnTo>
                    <a:pt x="2132" y="902"/>
                  </a:lnTo>
                  <a:lnTo>
                    <a:pt x="2083" y="925"/>
                  </a:lnTo>
                  <a:lnTo>
                    <a:pt x="2037" y="950"/>
                  </a:lnTo>
                  <a:lnTo>
                    <a:pt x="1990" y="975"/>
                  </a:lnTo>
                  <a:lnTo>
                    <a:pt x="1944" y="1001"/>
                  </a:lnTo>
                  <a:lnTo>
                    <a:pt x="1898" y="1029"/>
                  </a:lnTo>
                  <a:lnTo>
                    <a:pt x="1854" y="1057"/>
                  </a:lnTo>
                  <a:lnTo>
                    <a:pt x="1809" y="1085"/>
                  </a:lnTo>
                  <a:lnTo>
                    <a:pt x="1766" y="1116"/>
                  </a:lnTo>
                  <a:lnTo>
                    <a:pt x="1734" y="1139"/>
                  </a:lnTo>
                  <a:lnTo>
                    <a:pt x="1702" y="1162"/>
                  </a:lnTo>
                  <a:lnTo>
                    <a:pt x="1671" y="1187"/>
                  </a:lnTo>
                  <a:lnTo>
                    <a:pt x="1641" y="1211"/>
                  </a:lnTo>
                  <a:lnTo>
                    <a:pt x="1610" y="1235"/>
                  </a:lnTo>
                  <a:lnTo>
                    <a:pt x="1581" y="1261"/>
                  </a:lnTo>
                  <a:lnTo>
                    <a:pt x="1551" y="1286"/>
                  </a:lnTo>
                  <a:lnTo>
                    <a:pt x="1523" y="1311"/>
                  </a:lnTo>
                  <a:lnTo>
                    <a:pt x="1494" y="1337"/>
                  </a:lnTo>
                  <a:lnTo>
                    <a:pt x="1466" y="1364"/>
                  </a:lnTo>
                  <a:lnTo>
                    <a:pt x="1439" y="1390"/>
                  </a:lnTo>
                  <a:lnTo>
                    <a:pt x="1411" y="1417"/>
                  </a:lnTo>
                  <a:lnTo>
                    <a:pt x="1385" y="1445"/>
                  </a:lnTo>
                  <a:lnTo>
                    <a:pt x="1359" y="1472"/>
                  </a:lnTo>
                  <a:lnTo>
                    <a:pt x="1334" y="1500"/>
                  </a:lnTo>
                  <a:lnTo>
                    <a:pt x="1308" y="1529"/>
                  </a:lnTo>
                  <a:lnTo>
                    <a:pt x="1284" y="1558"/>
                  </a:lnTo>
                  <a:lnTo>
                    <a:pt x="1260" y="1586"/>
                  </a:lnTo>
                  <a:lnTo>
                    <a:pt x="1236" y="1617"/>
                  </a:lnTo>
                  <a:lnTo>
                    <a:pt x="1212" y="1646"/>
                  </a:lnTo>
                  <a:lnTo>
                    <a:pt x="1190" y="1677"/>
                  </a:lnTo>
                  <a:lnTo>
                    <a:pt x="1168" y="1707"/>
                  </a:lnTo>
                  <a:lnTo>
                    <a:pt x="1146" y="1738"/>
                  </a:lnTo>
                  <a:lnTo>
                    <a:pt x="1125" y="1770"/>
                  </a:lnTo>
                  <a:lnTo>
                    <a:pt x="1103" y="1801"/>
                  </a:lnTo>
                  <a:lnTo>
                    <a:pt x="1083" y="1834"/>
                  </a:lnTo>
                  <a:lnTo>
                    <a:pt x="1063" y="1866"/>
                  </a:lnTo>
                  <a:lnTo>
                    <a:pt x="1044" y="1898"/>
                  </a:lnTo>
                  <a:lnTo>
                    <a:pt x="1025" y="1932"/>
                  </a:lnTo>
                  <a:lnTo>
                    <a:pt x="1005" y="1965"/>
                  </a:lnTo>
                  <a:lnTo>
                    <a:pt x="987" y="1999"/>
                  </a:lnTo>
                  <a:lnTo>
                    <a:pt x="970" y="2033"/>
                  </a:lnTo>
                  <a:lnTo>
                    <a:pt x="953" y="2067"/>
                  </a:lnTo>
                  <a:lnTo>
                    <a:pt x="936" y="2102"/>
                  </a:lnTo>
                  <a:lnTo>
                    <a:pt x="919" y="2136"/>
                  </a:lnTo>
                  <a:lnTo>
                    <a:pt x="904" y="2172"/>
                  </a:lnTo>
                  <a:lnTo>
                    <a:pt x="889" y="2206"/>
                  </a:lnTo>
                  <a:lnTo>
                    <a:pt x="875" y="2241"/>
                  </a:lnTo>
                  <a:lnTo>
                    <a:pt x="861" y="2277"/>
                  </a:lnTo>
                  <a:lnTo>
                    <a:pt x="848" y="2312"/>
                  </a:lnTo>
                  <a:lnTo>
                    <a:pt x="835" y="2349"/>
                  </a:lnTo>
                  <a:lnTo>
                    <a:pt x="823" y="2384"/>
                  </a:lnTo>
                  <a:lnTo>
                    <a:pt x="810" y="2421"/>
                  </a:lnTo>
                  <a:lnTo>
                    <a:pt x="799" y="2457"/>
                  </a:lnTo>
                  <a:lnTo>
                    <a:pt x="788" y="2494"/>
                  </a:lnTo>
                  <a:lnTo>
                    <a:pt x="778" y="2531"/>
                  </a:lnTo>
                  <a:lnTo>
                    <a:pt x="769" y="2567"/>
                  </a:lnTo>
                  <a:lnTo>
                    <a:pt x="760" y="2605"/>
                  </a:lnTo>
                  <a:lnTo>
                    <a:pt x="752" y="2642"/>
                  </a:lnTo>
                  <a:lnTo>
                    <a:pt x="744" y="2680"/>
                  </a:lnTo>
                  <a:lnTo>
                    <a:pt x="736" y="2717"/>
                  </a:lnTo>
                  <a:lnTo>
                    <a:pt x="730" y="2755"/>
                  </a:lnTo>
                  <a:lnTo>
                    <a:pt x="723" y="2793"/>
                  </a:lnTo>
                  <a:lnTo>
                    <a:pt x="717" y="2831"/>
                  </a:lnTo>
                  <a:lnTo>
                    <a:pt x="712" y="2869"/>
                  </a:lnTo>
                  <a:lnTo>
                    <a:pt x="707" y="2908"/>
                  </a:lnTo>
                  <a:lnTo>
                    <a:pt x="703" y="2947"/>
                  </a:lnTo>
                  <a:lnTo>
                    <a:pt x="700" y="2986"/>
                  </a:lnTo>
                  <a:lnTo>
                    <a:pt x="696" y="3025"/>
                  </a:lnTo>
                  <a:lnTo>
                    <a:pt x="694" y="3064"/>
                  </a:lnTo>
                  <a:lnTo>
                    <a:pt x="692" y="3103"/>
                  </a:lnTo>
                  <a:lnTo>
                    <a:pt x="691" y="3144"/>
                  </a:lnTo>
                  <a:lnTo>
                    <a:pt x="690" y="3183"/>
                  </a:lnTo>
                  <a:lnTo>
                    <a:pt x="690" y="3222"/>
                  </a:lnTo>
                  <a:lnTo>
                    <a:pt x="690" y="3285"/>
                  </a:lnTo>
                  <a:lnTo>
                    <a:pt x="692" y="3347"/>
                  </a:lnTo>
                  <a:lnTo>
                    <a:pt x="696" y="3409"/>
                  </a:lnTo>
                  <a:lnTo>
                    <a:pt x="700" y="3468"/>
                  </a:lnTo>
                  <a:lnTo>
                    <a:pt x="706" y="3528"/>
                  </a:lnTo>
                  <a:lnTo>
                    <a:pt x="713" y="3587"/>
                  </a:lnTo>
                  <a:lnTo>
                    <a:pt x="723" y="3645"/>
                  </a:lnTo>
                  <a:lnTo>
                    <a:pt x="733" y="3702"/>
                  </a:lnTo>
                  <a:lnTo>
                    <a:pt x="744" y="3758"/>
                  </a:lnTo>
                  <a:lnTo>
                    <a:pt x="756" y="3814"/>
                  </a:lnTo>
                  <a:lnTo>
                    <a:pt x="770" y="3868"/>
                  </a:lnTo>
                  <a:lnTo>
                    <a:pt x="785" y="3922"/>
                  </a:lnTo>
                  <a:lnTo>
                    <a:pt x="801" y="3976"/>
                  </a:lnTo>
                  <a:lnTo>
                    <a:pt x="819" y="4027"/>
                  </a:lnTo>
                  <a:lnTo>
                    <a:pt x="839" y="4079"/>
                  </a:lnTo>
                  <a:lnTo>
                    <a:pt x="859" y="4130"/>
                  </a:lnTo>
                  <a:lnTo>
                    <a:pt x="881" y="4180"/>
                  </a:lnTo>
                  <a:lnTo>
                    <a:pt x="904" y="4229"/>
                  </a:lnTo>
                  <a:lnTo>
                    <a:pt x="929" y="4277"/>
                  </a:lnTo>
                  <a:lnTo>
                    <a:pt x="954" y="4325"/>
                  </a:lnTo>
                  <a:lnTo>
                    <a:pt x="981" y="4372"/>
                  </a:lnTo>
                  <a:lnTo>
                    <a:pt x="1009" y="4417"/>
                  </a:lnTo>
                  <a:lnTo>
                    <a:pt x="1040" y="4463"/>
                  </a:lnTo>
                  <a:lnTo>
                    <a:pt x="1071" y="4506"/>
                  </a:lnTo>
                  <a:lnTo>
                    <a:pt x="1103" y="4550"/>
                  </a:lnTo>
                  <a:lnTo>
                    <a:pt x="1137" y="4592"/>
                  </a:lnTo>
                  <a:lnTo>
                    <a:pt x="1172" y="4635"/>
                  </a:lnTo>
                  <a:lnTo>
                    <a:pt x="1208" y="4675"/>
                  </a:lnTo>
                  <a:lnTo>
                    <a:pt x="1246" y="4716"/>
                  </a:lnTo>
                  <a:lnTo>
                    <a:pt x="1285" y="4755"/>
                  </a:lnTo>
                  <a:lnTo>
                    <a:pt x="1326" y="4794"/>
                  </a:lnTo>
                  <a:lnTo>
                    <a:pt x="1367" y="4831"/>
                  </a:lnTo>
                  <a:lnTo>
                    <a:pt x="1409" y="4869"/>
                  </a:lnTo>
                  <a:lnTo>
                    <a:pt x="1453" y="4904"/>
                  </a:lnTo>
                  <a:lnTo>
                    <a:pt x="1497" y="4938"/>
                  </a:lnTo>
                  <a:lnTo>
                    <a:pt x="1543" y="4972"/>
                  </a:lnTo>
                  <a:lnTo>
                    <a:pt x="1589" y="5004"/>
                  </a:lnTo>
                  <a:lnTo>
                    <a:pt x="1637" y="5036"/>
                  </a:lnTo>
                  <a:lnTo>
                    <a:pt x="1684" y="5066"/>
                  </a:lnTo>
                  <a:lnTo>
                    <a:pt x="1734" y="5094"/>
                  </a:lnTo>
                  <a:lnTo>
                    <a:pt x="1783" y="5122"/>
                  </a:lnTo>
                  <a:lnTo>
                    <a:pt x="1834" y="5148"/>
                  </a:lnTo>
                  <a:lnTo>
                    <a:pt x="1886" y="5173"/>
                  </a:lnTo>
                  <a:lnTo>
                    <a:pt x="1939" y="5198"/>
                  </a:lnTo>
                  <a:lnTo>
                    <a:pt x="1992" y="5220"/>
                  </a:lnTo>
                  <a:lnTo>
                    <a:pt x="2047" y="5242"/>
                  </a:lnTo>
                  <a:lnTo>
                    <a:pt x="2101" y="5262"/>
                  </a:lnTo>
                  <a:lnTo>
                    <a:pt x="2158" y="5282"/>
                  </a:lnTo>
                  <a:lnTo>
                    <a:pt x="2214" y="5300"/>
                  </a:lnTo>
                  <a:lnTo>
                    <a:pt x="2273" y="5317"/>
                  </a:lnTo>
                  <a:lnTo>
                    <a:pt x="2332" y="5332"/>
                  </a:lnTo>
                  <a:lnTo>
                    <a:pt x="2391" y="5347"/>
                  </a:lnTo>
                  <a:lnTo>
                    <a:pt x="2452" y="5361"/>
                  </a:lnTo>
                  <a:lnTo>
                    <a:pt x="2513" y="5373"/>
                  </a:lnTo>
                  <a:lnTo>
                    <a:pt x="2576" y="5384"/>
                  </a:lnTo>
                  <a:lnTo>
                    <a:pt x="2640" y="5394"/>
                  </a:lnTo>
                  <a:lnTo>
                    <a:pt x="2703" y="5403"/>
                  </a:lnTo>
                  <a:lnTo>
                    <a:pt x="2769" y="5410"/>
                  </a:lnTo>
                  <a:lnTo>
                    <a:pt x="2835" y="5416"/>
                  </a:lnTo>
                  <a:lnTo>
                    <a:pt x="2902" y="5422"/>
                  </a:lnTo>
                  <a:lnTo>
                    <a:pt x="2970" y="5426"/>
                  </a:lnTo>
                  <a:lnTo>
                    <a:pt x="3039" y="5429"/>
                  </a:lnTo>
                  <a:lnTo>
                    <a:pt x="3108" y="5430"/>
                  </a:lnTo>
                  <a:lnTo>
                    <a:pt x="3179" y="5431"/>
                  </a:lnTo>
                  <a:lnTo>
                    <a:pt x="3248" y="5430"/>
                  </a:lnTo>
                  <a:lnTo>
                    <a:pt x="3316" y="5428"/>
                  </a:lnTo>
                  <a:lnTo>
                    <a:pt x="3383" y="5425"/>
                  </a:lnTo>
                  <a:lnTo>
                    <a:pt x="3450" y="5421"/>
                  </a:lnTo>
                  <a:lnTo>
                    <a:pt x="3518" y="5416"/>
                  </a:lnTo>
                  <a:lnTo>
                    <a:pt x="3584" y="5409"/>
                  </a:lnTo>
                  <a:lnTo>
                    <a:pt x="3650" y="5401"/>
                  </a:lnTo>
                  <a:lnTo>
                    <a:pt x="3717" y="5392"/>
                  </a:lnTo>
                  <a:lnTo>
                    <a:pt x="3781" y="5382"/>
                  </a:lnTo>
                  <a:lnTo>
                    <a:pt x="3847" y="5370"/>
                  </a:lnTo>
                  <a:lnTo>
                    <a:pt x="3912" y="5357"/>
                  </a:lnTo>
                  <a:lnTo>
                    <a:pt x="3977" y="5342"/>
                  </a:lnTo>
                  <a:lnTo>
                    <a:pt x="4041" y="5327"/>
                  </a:lnTo>
                  <a:lnTo>
                    <a:pt x="4105" y="5310"/>
                  </a:lnTo>
                  <a:lnTo>
                    <a:pt x="4169" y="5292"/>
                  </a:lnTo>
                  <a:lnTo>
                    <a:pt x="4233" y="5273"/>
                  </a:lnTo>
                  <a:lnTo>
                    <a:pt x="4295" y="5252"/>
                  </a:lnTo>
                  <a:lnTo>
                    <a:pt x="4358" y="5231"/>
                  </a:lnTo>
                  <a:lnTo>
                    <a:pt x="4420" y="5208"/>
                  </a:lnTo>
                  <a:lnTo>
                    <a:pt x="4481" y="5184"/>
                  </a:lnTo>
                  <a:lnTo>
                    <a:pt x="4541" y="5159"/>
                  </a:lnTo>
                  <a:lnTo>
                    <a:pt x="4601" y="5133"/>
                  </a:lnTo>
                  <a:lnTo>
                    <a:pt x="4660" y="5107"/>
                  </a:lnTo>
                  <a:lnTo>
                    <a:pt x="4719" y="5078"/>
                  </a:lnTo>
                  <a:lnTo>
                    <a:pt x="4777" y="5049"/>
                  </a:lnTo>
                  <a:lnTo>
                    <a:pt x="4834" y="5017"/>
                  </a:lnTo>
                  <a:lnTo>
                    <a:pt x="4891" y="4986"/>
                  </a:lnTo>
                  <a:lnTo>
                    <a:pt x="4947" y="4953"/>
                  </a:lnTo>
                  <a:lnTo>
                    <a:pt x="5002" y="4919"/>
                  </a:lnTo>
                  <a:lnTo>
                    <a:pt x="5057" y="4884"/>
                  </a:lnTo>
                  <a:lnTo>
                    <a:pt x="5112" y="4847"/>
                  </a:lnTo>
                  <a:lnTo>
                    <a:pt x="5165" y="4810"/>
                  </a:lnTo>
                  <a:lnTo>
                    <a:pt x="5488" y="5261"/>
                  </a:lnTo>
                  <a:lnTo>
                    <a:pt x="5424" y="5309"/>
                  </a:lnTo>
                  <a:lnTo>
                    <a:pt x="5358" y="5356"/>
                  </a:lnTo>
                  <a:lnTo>
                    <a:pt x="5291" y="5401"/>
                  </a:lnTo>
                  <a:lnTo>
                    <a:pt x="5226" y="5445"/>
                  </a:lnTo>
                  <a:lnTo>
                    <a:pt x="5158" y="5486"/>
                  </a:lnTo>
                  <a:lnTo>
                    <a:pt x="5091" y="5527"/>
                  </a:lnTo>
                  <a:lnTo>
                    <a:pt x="5024" y="5565"/>
                  </a:lnTo>
                  <a:lnTo>
                    <a:pt x="4955" y="5603"/>
                  </a:lnTo>
                  <a:lnTo>
                    <a:pt x="4886" y="5638"/>
                  </a:lnTo>
                  <a:lnTo>
                    <a:pt x="4818" y="5672"/>
                  </a:lnTo>
                  <a:lnTo>
                    <a:pt x="4748" y="5705"/>
                  </a:lnTo>
                  <a:lnTo>
                    <a:pt x="4677" y="5736"/>
                  </a:lnTo>
                  <a:lnTo>
                    <a:pt x="4608" y="5766"/>
                  </a:lnTo>
                  <a:lnTo>
                    <a:pt x="4536" y="5794"/>
                  </a:lnTo>
                  <a:lnTo>
                    <a:pt x="4465" y="5820"/>
                  </a:lnTo>
                  <a:lnTo>
                    <a:pt x="4393" y="5846"/>
                  </a:lnTo>
                  <a:lnTo>
                    <a:pt x="4321" y="5869"/>
                  </a:lnTo>
                  <a:lnTo>
                    <a:pt x="4248" y="5890"/>
                  </a:lnTo>
                  <a:lnTo>
                    <a:pt x="4174" y="5911"/>
                  </a:lnTo>
                  <a:lnTo>
                    <a:pt x="4100" y="5930"/>
                  </a:lnTo>
                  <a:lnTo>
                    <a:pt x="4027" y="5947"/>
                  </a:lnTo>
                  <a:lnTo>
                    <a:pt x="3952" y="5963"/>
                  </a:lnTo>
                  <a:lnTo>
                    <a:pt x="3876" y="5977"/>
                  </a:lnTo>
                  <a:lnTo>
                    <a:pt x="3801" y="5990"/>
                  </a:lnTo>
                  <a:lnTo>
                    <a:pt x="3725" y="6001"/>
                  </a:lnTo>
                  <a:lnTo>
                    <a:pt x="3648" y="6012"/>
                  </a:lnTo>
                  <a:lnTo>
                    <a:pt x="3571" y="6020"/>
                  </a:lnTo>
                  <a:lnTo>
                    <a:pt x="3493" y="6027"/>
                  </a:lnTo>
                  <a:lnTo>
                    <a:pt x="3416" y="6032"/>
                  </a:lnTo>
                  <a:lnTo>
                    <a:pt x="3338" y="6036"/>
                  </a:lnTo>
                  <a:lnTo>
                    <a:pt x="3258" y="6038"/>
                  </a:lnTo>
                  <a:lnTo>
                    <a:pt x="3179" y="6039"/>
                  </a:lnTo>
                  <a:lnTo>
                    <a:pt x="3099" y="6038"/>
                  </a:lnTo>
                  <a:lnTo>
                    <a:pt x="3021" y="6037"/>
                  </a:lnTo>
                  <a:lnTo>
                    <a:pt x="2943" y="6034"/>
                  </a:lnTo>
                  <a:lnTo>
                    <a:pt x="2866" y="6029"/>
                  </a:lnTo>
                  <a:lnTo>
                    <a:pt x="2789" y="6023"/>
                  </a:lnTo>
                  <a:lnTo>
                    <a:pt x="2713" y="6016"/>
                  </a:lnTo>
                  <a:lnTo>
                    <a:pt x="2639" y="6008"/>
                  </a:lnTo>
                  <a:lnTo>
                    <a:pt x="2564" y="5998"/>
                  </a:lnTo>
                  <a:lnTo>
                    <a:pt x="2491" y="5987"/>
                  </a:lnTo>
                  <a:lnTo>
                    <a:pt x="2419" y="5975"/>
                  </a:lnTo>
                  <a:lnTo>
                    <a:pt x="2346" y="5962"/>
                  </a:lnTo>
                  <a:lnTo>
                    <a:pt x="2275" y="5947"/>
                  </a:lnTo>
                  <a:lnTo>
                    <a:pt x="2204" y="5931"/>
                  </a:lnTo>
                  <a:lnTo>
                    <a:pt x="2135" y="5913"/>
                  </a:lnTo>
                  <a:lnTo>
                    <a:pt x="2066" y="5895"/>
                  </a:lnTo>
                  <a:lnTo>
                    <a:pt x="1998" y="5875"/>
                  </a:lnTo>
                  <a:lnTo>
                    <a:pt x="1931" y="5854"/>
                  </a:lnTo>
                  <a:lnTo>
                    <a:pt x="1865" y="5831"/>
                  </a:lnTo>
                  <a:lnTo>
                    <a:pt x="1799" y="5808"/>
                  </a:lnTo>
                  <a:lnTo>
                    <a:pt x="1736" y="5784"/>
                  </a:lnTo>
                  <a:lnTo>
                    <a:pt x="1672" y="5757"/>
                  </a:lnTo>
                  <a:lnTo>
                    <a:pt x="1609" y="5730"/>
                  </a:lnTo>
                  <a:lnTo>
                    <a:pt x="1548" y="5702"/>
                  </a:lnTo>
                  <a:lnTo>
                    <a:pt x="1487" y="5672"/>
                  </a:lnTo>
                  <a:lnTo>
                    <a:pt x="1428" y="5642"/>
                  </a:lnTo>
                  <a:lnTo>
                    <a:pt x="1369" y="5610"/>
                  </a:lnTo>
                  <a:lnTo>
                    <a:pt x="1311" y="5576"/>
                  </a:lnTo>
                  <a:lnTo>
                    <a:pt x="1255" y="5542"/>
                  </a:lnTo>
                  <a:lnTo>
                    <a:pt x="1198" y="5506"/>
                  </a:lnTo>
                  <a:lnTo>
                    <a:pt x="1144" y="5469"/>
                  </a:lnTo>
                  <a:lnTo>
                    <a:pt x="1090" y="5430"/>
                  </a:lnTo>
                  <a:lnTo>
                    <a:pt x="1037" y="5391"/>
                  </a:lnTo>
                  <a:lnTo>
                    <a:pt x="1004" y="5366"/>
                  </a:lnTo>
                  <a:lnTo>
                    <a:pt x="972" y="5340"/>
                  </a:lnTo>
                  <a:lnTo>
                    <a:pt x="941" y="5314"/>
                  </a:lnTo>
                  <a:lnTo>
                    <a:pt x="910" y="5288"/>
                  </a:lnTo>
                  <a:lnTo>
                    <a:pt x="880" y="5260"/>
                  </a:lnTo>
                  <a:lnTo>
                    <a:pt x="850" y="5234"/>
                  </a:lnTo>
                  <a:lnTo>
                    <a:pt x="820" y="5207"/>
                  </a:lnTo>
                  <a:lnTo>
                    <a:pt x="792" y="5179"/>
                  </a:lnTo>
                  <a:lnTo>
                    <a:pt x="764" y="5152"/>
                  </a:lnTo>
                  <a:lnTo>
                    <a:pt x="736" y="5124"/>
                  </a:lnTo>
                  <a:lnTo>
                    <a:pt x="708" y="5096"/>
                  </a:lnTo>
                  <a:lnTo>
                    <a:pt x="682" y="5068"/>
                  </a:lnTo>
                  <a:lnTo>
                    <a:pt x="656" y="5039"/>
                  </a:lnTo>
                  <a:lnTo>
                    <a:pt x="630" y="5010"/>
                  </a:lnTo>
                  <a:lnTo>
                    <a:pt x="605" y="4981"/>
                  </a:lnTo>
                  <a:lnTo>
                    <a:pt x="580" y="4952"/>
                  </a:lnTo>
                  <a:lnTo>
                    <a:pt x="556" y="4922"/>
                  </a:lnTo>
                  <a:lnTo>
                    <a:pt x="533" y="4893"/>
                  </a:lnTo>
                  <a:lnTo>
                    <a:pt x="509" y="4863"/>
                  </a:lnTo>
                  <a:lnTo>
                    <a:pt x="487" y="4832"/>
                  </a:lnTo>
                  <a:lnTo>
                    <a:pt x="465" y="4802"/>
                  </a:lnTo>
                  <a:lnTo>
                    <a:pt x="444" y="4771"/>
                  </a:lnTo>
                  <a:lnTo>
                    <a:pt x="422" y="4740"/>
                  </a:lnTo>
                  <a:lnTo>
                    <a:pt x="402" y="4709"/>
                  </a:lnTo>
                  <a:lnTo>
                    <a:pt x="382" y="4677"/>
                  </a:lnTo>
                  <a:lnTo>
                    <a:pt x="363" y="4646"/>
                  </a:lnTo>
                  <a:lnTo>
                    <a:pt x="344" y="4615"/>
                  </a:lnTo>
                  <a:lnTo>
                    <a:pt x="326" y="4582"/>
                  </a:lnTo>
                  <a:lnTo>
                    <a:pt x="308" y="4550"/>
                  </a:lnTo>
                  <a:lnTo>
                    <a:pt x="291" y="4517"/>
                  </a:lnTo>
                  <a:lnTo>
                    <a:pt x="274" y="4484"/>
                  </a:lnTo>
                  <a:lnTo>
                    <a:pt x="258" y="4451"/>
                  </a:lnTo>
                  <a:lnTo>
                    <a:pt x="242" y="4417"/>
                  </a:lnTo>
                  <a:lnTo>
                    <a:pt x="227" y="4384"/>
                  </a:lnTo>
                  <a:lnTo>
                    <a:pt x="211" y="4349"/>
                  </a:lnTo>
                  <a:lnTo>
                    <a:pt x="197" y="4315"/>
                  </a:lnTo>
                  <a:lnTo>
                    <a:pt x="183" y="4280"/>
                  </a:lnTo>
                  <a:lnTo>
                    <a:pt x="170" y="4246"/>
                  </a:lnTo>
                  <a:lnTo>
                    <a:pt x="157" y="4211"/>
                  </a:lnTo>
                  <a:lnTo>
                    <a:pt x="145" y="4175"/>
                  </a:lnTo>
                  <a:lnTo>
                    <a:pt x="134" y="4140"/>
                  </a:lnTo>
                  <a:lnTo>
                    <a:pt x="121" y="4103"/>
                  </a:lnTo>
                  <a:lnTo>
                    <a:pt x="111" y="4068"/>
                  </a:lnTo>
                  <a:lnTo>
                    <a:pt x="101" y="4031"/>
                  </a:lnTo>
                  <a:lnTo>
                    <a:pt x="91" y="3994"/>
                  </a:lnTo>
                  <a:lnTo>
                    <a:pt x="82" y="3957"/>
                  </a:lnTo>
                  <a:lnTo>
                    <a:pt x="73" y="3920"/>
                  </a:lnTo>
                  <a:lnTo>
                    <a:pt x="65" y="3883"/>
                  </a:lnTo>
                  <a:lnTo>
                    <a:pt x="57" y="3844"/>
                  </a:lnTo>
                  <a:lnTo>
                    <a:pt x="50" y="3807"/>
                  </a:lnTo>
                  <a:lnTo>
                    <a:pt x="43" y="3768"/>
                  </a:lnTo>
                  <a:lnTo>
                    <a:pt x="37" y="3729"/>
                  </a:lnTo>
                  <a:lnTo>
                    <a:pt x="31" y="3690"/>
                  </a:lnTo>
                  <a:lnTo>
                    <a:pt x="26" y="3651"/>
                  </a:lnTo>
                  <a:lnTo>
                    <a:pt x="20" y="3611"/>
                  </a:lnTo>
                  <a:lnTo>
                    <a:pt x="16" y="3572"/>
                  </a:lnTo>
                  <a:lnTo>
                    <a:pt x="12" y="3531"/>
                  </a:lnTo>
                  <a:lnTo>
                    <a:pt x="9" y="3491"/>
                  </a:lnTo>
                  <a:lnTo>
                    <a:pt x="6" y="3450"/>
                  </a:lnTo>
                  <a:lnTo>
                    <a:pt x="4" y="3410"/>
                  </a:lnTo>
                  <a:lnTo>
                    <a:pt x="3" y="3368"/>
                  </a:lnTo>
                  <a:lnTo>
                    <a:pt x="1" y="3327"/>
                  </a:lnTo>
                  <a:lnTo>
                    <a:pt x="1" y="3285"/>
                  </a:lnTo>
                  <a:lnTo>
                    <a:pt x="0" y="3244"/>
                  </a:lnTo>
                  <a:lnTo>
                    <a:pt x="1" y="3173"/>
                  </a:lnTo>
                  <a:lnTo>
                    <a:pt x="3" y="3103"/>
                  </a:lnTo>
                  <a:lnTo>
                    <a:pt x="6" y="3034"/>
                  </a:lnTo>
                  <a:lnTo>
                    <a:pt x="11" y="2964"/>
                  </a:lnTo>
                  <a:lnTo>
                    <a:pt x="17" y="2897"/>
                  </a:lnTo>
                  <a:lnTo>
                    <a:pt x="26" y="2829"/>
                  </a:lnTo>
                  <a:lnTo>
                    <a:pt x="35" y="2761"/>
                  </a:lnTo>
                  <a:lnTo>
                    <a:pt x="45" y="2694"/>
                  </a:lnTo>
                  <a:lnTo>
                    <a:pt x="57" y="2627"/>
                  </a:lnTo>
                  <a:lnTo>
                    <a:pt x="70" y="2560"/>
                  </a:lnTo>
                  <a:lnTo>
                    <a:pt x="84" y="2495"/>
                  </a:lnTo>
                  <a:lnTo>
                    <a:pt x="100" y="2430"/>
                  </a:lnTo>
                  <a:lnTo>
                    <a:pt x="117" y="2365"/>
                  </a:lnTo>
                  <a:lnTo>
                    <a:pt x="136" y="2300"/>
                  </a:lnTo>
                  <a:lnTo>
                    <a:pt x="156" y="2236"/>
                  </a:lnTo>
                  <a:lnTo>
                    <a:pt x="177" y="2173"/>
                  </a:lnTo>
                  <a:lnTo>
                    <a:pt x="199" y="2110"/>
                  </a:lnTo>
                  <a:lnTo>
                    <a:pt x="223" y="2047"/>
                  </a:lnTo>
                  <a:lnTo>
                    <a:pt x="249" y="1986"/>
                  </a:lnTo>
                  <a:lnTo>
                    <a:pt x="276" y="1925"/>
                  </a:lnTo>
                  <a:lnTo>
                    <a:pt x="303" y="1865"/>
                  </a:lnTo>
                  <a:lnTo>
                    <a:pt x="333" y="1805"/>
                  </a:lnTo>
                  <a:lnTo>
                    <a:pt x="364" y="1746"/>
                  </a:lnTo>
                  <a:lnTo>
                    <a:pt x="395" y="1688"/>
                  </a:lnTo>
                  <a:lnTo>
                    <a:pt x="429" y="1630"/>
                  </a:lnTo>
                  <a:lnTo>
                    <a:pt x="463" y="1573"/>
                  </a:lnTo>
                  <a:lnTo>
                    <a:pt x="498" y="1518"/>
                  </a:lnTo>
                  <a:lnTo>
                    <a:pt x="536" y="1462"/>
                  </a:lnTo>
                  <a:lnTo>
                    <a:pt x="574" y="1406"/>
                  </a:lnTo>
                  <a:lnTo>
                    <a:pt x="613" y="1353"/>
                  </a:lnTo>
                  <a:lnTo>
                    <a:pt x="655" y="1299"/>
                  </a:lnTo>
                  <a:lnTo>
                    <a:pt x="697" y="1245"/>
                  </a:lnTo>
                  <a:lnTo>
                    <a:pt x="728" y="1208"/>
                  </a:lnTo>
                  <a:lnTo>
                    <a:pt x="759" y="1170"/>
                  </a:lnTo>
                  <a:lnTo>
                    <a:pt x="791" y="1134"/>
                  </a:lnTo>
                  <a:lnTo>
                    <a:pt x="824" y="1098"/>
                  </a:lnTo>
                  <a:lnTo>
                    <a:pt x="856" y="1062"/>
                  </a:lnTo>
                  <a:lnTo>
                    <a:pt x="889" y="1027"/>
                  </a:lnTo>
                  <a:lnTo>
                    <a:pt x="923" y="992"/>
                  </a:lnTo>
                  <a:lnTo>
                    <a:pt x="957" y="958"/>
                  </a:lnTo>
                  <a:lnTo>
                    <a:pt x="991" y="925"/>
                  </a:lnTo>
                  <a:lnTo>
                    <a:pt x="1026" y="892"/>
                  </a:lnTo>
                  <a:lnTo>
                    <a:pt x="1061" y="860"/>
                  </a:lnTo>
                  <a:lnTo>
                    <a:pt x="1096" y="828"/>
                  </a:lnTo>
                  <a:lnTo>
                    <a:pt x="1133" y="798"/>
                  </a:lnTo>
                  <a:lnTo>
                    <a:pt x="1169" y="766"/>
                  </a:lnTo>
                  <a:lnTo>
                    <a:pt x="1205" y="737"/>
                  </a:lnTo>
                  <a:lnTo>
                    <a:pt x="1243" y="708"/>
                  </a:lnTo>
                  <a:lnTo>
                    <a:pt x="1280" y="679"/>
                  </a:lnTo>
                  <a:lnTo>
                    <a:pt x="1318" y="651"/>
                  </a:lnTo>
                  <a:lnTo>
                    <a:pt x="1357" y="624"/>
                  </a:lnTo>
                  <a:lnTo>
                    <a:pt x="1396" y="596"/>
                  </a:lnTo>
                  <a:lnTo>
                    <a:pt x="1435" y="570"/>
                  </a:lnTo>
                  <a:lnTo>
                    <a:pt x="1475" y="544"/>
                  </a:lnTo>
                  <a:lnTo>
                    <a:pt x="1514" y="518"/>
                  </a:lnTo>
                  <a:lnTo>
                    <a:pt x="1556" y="494"/>
                  </a:lnTo>
                  <a:lnTo>
                    <a:pt x="1596" y="470"/>
                  </a:lnTo>
                  <a:lnTo>
                    <a:pt x="1638" y="447"/>
                  </a:lnTo>
                  <a:lnTo>
                    <a:pt x="1679" y="423"/>
                  </a:lnTo>
                  <a:lnTo>
                    <a:pt x="1722" y="401"/>
                  </a:lnTo>
                  <a:lnTo>
                    <a:pt x="1764" y="379"/>
                  </a:lnTo>
                  <a:lnTo>
                    <a:pt x="1807" y="357"/>
                  </a:lnTo>
                  <a:lnTo>
                    <a:pt x="1851" y="337"/>
                  </a:lnTo>
                  <a:lnTo>
                    <a:pt x="1894" y="317"/>
                  </a:lnTo>
                  <a:lnTo>
                    <a:pt x="1939" y="297"/>
                  </a:lnTo>
                  <a:lnTo>
                    <a:pt x="1983" y="279"/>
                  </a:lnTo>
                  <a:lnTo>
                    <a:pt x="2028" y="260"/>
                  </a:lnTo>
                  <a:lnTo>
                    <a:pt x="2073" y="242"/>
                  </a:lnTo>
                  <a:lnTo>
                    <a:pt x="2119" y="226"/>
                  </a:lnTo>
                  <a:lnTo>
                    <a:pt x="2164" y="209"/>
                  </a:lnTo>
                  <a:lnTo>
                    <a:pt x="2210" y="193"/>
                  </a:lnTo>
                  <a:lnTo>
                    <a:pt x="2257" y="178"/>
                  </a:lnTo>
                  <a:lnTo>
                    <a:pt x="2303" y="164"/>
                  </a:lnTo>
                  <a:lnTo>
                    <a:pt x="2350" y="150"/>
                  </a:lnTo>
                  <a:lnTo>
                    <a:pt x="2396" y="137"/>
                  </a:lnTo>
                  <a:lnTo>
                    <a:pt x="2444" y="124"/>
                  </a:lnTo>
                  <a:lnTo>
                    <a:pt x="2492" y="111"/>
                  </a:lnTo>
                  <a:lnTo>
                    <a:pt x="2540" y="100"/>
                  </a:lnTo>
                  <a:lnTo>
                    <a:pt x="2588" y="89"/>
                  </a:lnTo>
                  <a:lnTo>
                    <a:pt x="2637" y="79"/>
                  </a:lnTo>
                  <a:lnTo>
                    <a:pt x="2685" y="70"/>
                  </a:lnTo>
                  <a:lnTo>
                    <a:pt x="2735" y="61"/>
                  </a:lnTo>
                  <a:lnTo>
                    <a:pt x="2784" y="52"/>
                  </a:lnTo>
                  <a:lnTo>
                    <a:pt x="2834" y="45"/>
                  </a:lnTo>
                  <a:lnTo>
                    <a:pt x="2884" y="38"/>
                  </a:lnTo>
                  <a:lnTo>
                    <a:pt x="2935" y="30"/>
                  </a:lnTo>
                  <a:lnTo>
                    <a:pt x="2985" y="24"/>
                  </a:lnTo>
                  <a:lnTo>
                    <a:pt x="3036" y="19"/>
                  </a:lnTo>
                  <a:lnTo>
                    <a:pt x="3087" y="15"/>
                  </a:lnTo>
                  <a:lnTo>
                    <a:pt x="3139" y="11"/>
                  </a:lnTo>
                  <a:lnTo>
                    <a:pt x="3190" y="7"/>
                  </a:lnTo>
                  <a:lnTo>
                    <a:pt x="3242" y="4"/>
                  </a:lnTo>
                  <a:lnTo>
                    <a:pt x="3294" y="2"/>
                  </a:lnTo>
                  <a:lnTo>
                    <a:pt x="3347" y="1"/>
                  </a:lnTo>
                  <a:lnTo>
                    <a:pt x="3400" y="0"/>
                  </a:lnTo>
                  <a:lnTo>
                    <a:pt x="3453" y="0"/>
                  </a:lnTo>
                  <a:lnTo>
                    <a:pt x="3524" y="0"/>
                  </a:lnTo>
                  <a:lnTo>
                    <a:pt x="3593" y="2"/>
                  </a:lnTo>
                  <a:lnTo>
                    <a:pt x="3663" y="5"/>
                  </a:lnTo>
                  <a:lnTo>
                    <a:pt x="3733" y="9"/>
                  </a:lnTo>
                  <a:lnTo>
                    <a:pt x="3800" y="15"/>
                  </a:lnTo>
                  <a:lnTo>
                    <a:pt x="3869" y="21"/>
                  </a:lnTo>
                  <a:lnTo>
                    <a:pt x="3936" y="29"/>
                  </a:lnTo>
                  <a:lnTo>
                    <a:pt x="4002" y="39"/>
                  </a:lnTo>
                  <a:lnTo>
                    <a:pt x="4069" y="49"/>
                  </a:lnTo>
                  <a:lnTo>
                    <a:pt x="4135" y="60"/>
                  </a:lnTo>
                  <a:lnTo>
                    <a:pt x="4200" y="73"/>
                  </a:lnTo>
                  <a:lnTo>
                    <a:pt x="4265" y="86"/>
                  </a:lnTo>
                  <a:lnTo>
                    <a:pt x="4330" y="101"/>
                  </a:lnTo>
                  <a:lnTo>
                    <a:pt x="4393" y="118"/>
                  </a:lnTo>
                  <a:lnTo>
                    <a:pt x="4456" y="135"/>
                  </a:lnTo>
                  <a:lnTo>
                    <a:pt x="4520" y="154"/>
                  </a:lnTo>
                  <a:lnTo>
                    <a:pt x="4581" y="173"/>
                  </a:lnTo>
                  <a:lnTo>
                    <a:pt x="4642" y="194"/>
                  </a:lnTo>
                  <a:lnTo>
                    <a:pt x="4702" y="216"/>
                  </a:lnTo>
                  <a:lnTo>
                    <a:pt x="4761" y="239"/>
                  </a:lnTo>
                  <a:lnTo>
                    <a:pt x="4819" y="262"/>
                  </a:lnTo>
                  <a:lnTo>
                    <a:pt x="4875" y="288"/>
                  </a:lnTo>
                  <a:lnTo>
                    <a:pt x="4931" y="314"/>
                  </a:lnTo>
                  <a:lnTo>
                    <a:pt x="4986" y="341"/>
                  </a:lnTo>
                  <a:lnTo>
                    <a:pt x="5040" y="369"/>
                  </a:lnTo>
                  <a:lnTo>
                    <a:pt x="5092" y="398"/>
                  </a:lnTo>
                  <a:lnTo>
                    <a:pt x="5144" y="428"/>
                  </a:lnTo>
                  <a:lnTo>
                    <a:pt x="5194" y="460"/>
                  </a:lnTo>
                  <a:lnTo>
                    <a:pt x="5244" y="492"/>
                  </a:lnTo>
                  <a:lnTo>
                    <a:pt x="5292" y="526"/>
                  </a:lnTo>
                  <a:lnTo>
                    <a:pt x="5340" y="559"/>
                  </a:lnTo>
                  <a:lnTo>
                    <a:pt x="5386" y="594"/>
                  </a:lnTo>
                  <a:lnTo>
                    <a:pt x="5442" y="640"/>
                  </a:lnTo>
                  <a:lnTo>
                    <a:pt x="5496" y="685"/>
                  </a:lnTo>
                  <a:lnTo>
                    <a:pt x="5548" y="732"/>
                  </a:lnTo>
                  <a:lnTo>
                    <a:pt x="5598" y="780"/>
                  </a:lnTo>
                  <a:lnTo>
                    <a:pt x="5647" y="828"/>
                  </a:lnTo>
                  <a:lnTo>
                    <a:pt x="5693" y="877"/>
                  </a:lnTo>
                  <a:lnTo>
                    <a:pt x="5739" y="926"/>
                  </a:lnTo>
                  <a:lnTo>
                    <a:pt x="5782" y="976"/>
                  </a:lnTo>
                  <a:lnTo>
                    <a:pt x="5824" y="1028"/>
                  </a:lnTo>
                  <a:lnTo>
                    <a:pt x="5863" y="1079"/>
                  </a:lnTo>
                  <a:lnTo>
                    <a:pt x="5901" y="1132"/>
                  </a:lnTo>
                  <a:lnTo>
                    <a:pt x="5937" y="1186"/>
                  </a:lnTo>
                  <a:lnTo>
                    <a:pt x="5971" y="1239"/>
                  </a:lnTo>
                  <a:lnTo>
                    <a:pt x="6004" y="1295"/>
                  </a:lnTo>
                  <a:lnTo>
                    <a:pt x="6034" y="1351"/>
                  </a:lnTo>
                  <a:lnTo>
                    <a:pt x="6063" y="1406"/>
                  </a:lnTo>
                  <a:lnTo>
                    <a:pt x="6090" y="1464"/>
                  </a:lnTo>
                  <a:lnTo>
                    <a:pt x="6116" y="1522"/>
                  </a:lnTo>
                  <a:lnTo>
                    <a:pt x="6139" y="1580"/>
                  </a:lnTo>
                  <a:lnTo>
                    <a:pt x="6161" y="1640"/>
                  </a:lnTo>
                  <a:lnTo>
                    <a:pt x="6180" y="1701"/>
                  </a:lnTo>
                  <a:lnTo>
                    <a:pt x="6200" y="1763"/>
                  </a:lnTo>
                  <a:lnTo>
                    <a:pt x="6216" y="1825"/>
                  </a:lnTo>
                  <a:lnTo>
                    <a:pt x="6231" y="1889"/>
                  </a:lnTo>
                  <a:lnTo>
                    <a:pt x="6243" y="1953"/>
                  </a:lnTo>
                  <a:lnTo>
                    <a:pt x="6255" y="2019"/>
                  </a:lnTo>
                  <a:lnTo>
                    <a:pt x="6264" y="2085"/>
                  </a:lnTo>
                  <a:lnTo>
                    <a:pt x="6272" y="2151"/>
                  </a:lnTo>
                  <a:lnTo>
                    <a:pt x="6278" y="2219"/>
                  </a:lnTo>
                  <a:lnTo>
                    <a:pt x="6282" y="2288"/>
                  </a:lnTo>
                  <a:lnTo>
                    <a:pt x="6285" y="2358"/>
                  </a:lnTo>
                  <a:lnTo>
                    <a:pt x="6286" y="2428"/>
                  </a:lnTo>
                  <a:lnTo>
                    <a:pt x="6285" y="2498"/>
                  </a:lnTo>
                  <a:lnTo>
                    <a:pt x="6282" y="2566"/>
                  </a:lnTo>
                  <a:lnTo>
                    <a:pt x="6278" y="2634"/>
                  </a:lnTo>
                  <a:lnTo>
                    <a:pt x="6272" y="2701"/>
                  </a:lnTo>
                  <a:lnTo>
                    <a:pt x="6264" y="2768"/>
                  </a:lnTo>
                  <a:lnTo>
                    <a:pt x="6255" y="2834"/>
                  </a:lnTo>
                  <a:lnTo>
                    <a:pt x="6244" y="2899"/>
                  </a:lnTo>
                  <a:lnTo>
                    <a:pt x="6232" y="2963"/>
                  </a:lnTo>
                  <a:lnTo>
                    <a:pt x="6217" y="3027"/>
                  </a:lnTo>
                  <a:lnTo>
                    <a:pt x="6201" y="3091"/>
                  </a:lnTo>
                  <a:lnTo>
                    <a:pt x="6182" y="3153"/>
                  </a:lnTo>
                  <a:lnTo>
                    <a:pt x="6163" y="3214"/>
                  </a:lnTo>
                  <a:lnTo>
                    <a:pt x="6142" y="3275"/>
                  </a:lnTo>
                  <a:lnTo>
                    <a:pt x="6119" y="3336"/>
                  </a:lnTo>
                  <a:lnTo>
                    <a:pt x="6094" y="3396"/>
                  </a:lnTo>
                  <a:lnTo>
                    <a:pt x="6067" y="3454"/>
                  </a:lnTo>
                  <a:lnTo>
                    <a:pt x="6040" y="3512"/>
                  </a:lnTo>
                  <a:lnTo>
                    <a:pt x="6010" y="3569"/>
                  </a:lnTo>
                  <a:lnTo>
                    <a:pt x="5978" y="3625"/>
                  </a:lnTo>
                  <a:lnTo>
                    <a:pt x="5946" y="3680"/>
                  </a:lnTo>
                  <a:lnTo>
                    <a:pt x="5912" y="3734"/>
                  </a:lnTo>
                  <a:lnTo>
                    <a:pt x="5876" y="3786"/>
                  </a:lnTo>
                  <a:lnTo>
                    <a:pt x="5839" y="3838"/>
                  </a:lnTo>
                  <a:lnTo>
                    <a:pt x="5799" y="3889"/>
                  </a:lnTo>
                  <a:lnTo>
                    <a:pt x="5759" y="3938"/>
                  </a:lnTo>
                  <a:lnTo>
                    <a:pt x="5718" y="3987"/>
                  </a:lnTo>
                  <a:lnTo>
                    <a:pt x="5673" y="4034"/>
                  </a:lnTo>
                  <a:lnTo>
                    <a:pt x="5629" y="4081"/>
                  </a:lnTo>
                  <a:lnTo>
                    <a:pt x="5582" y="4127"/>
                  </a:lnTo>
                  <a:lnTo>
                    <a:pt x="5534" y="4170"/>
                  </a:lnTo>
                  <a:lnTo>
                    <a:pt x="5484" y="4214"/>
                  </a:lnTo>
                  <a:lnTo>
                    <a:pt x="5433" y="4256"/>
                  </a:lnTo>
                  <a:lnTo>
                    <a:pt x="5404" y="4278"/>
                  </a:lnTo>
                  <a:lnTo>
                    <a:pt x="5374" y="4301"/>
                  </a:lnTo>
                  <a:lnTo>
                    <a:pt x="5345" y="4323"/>
                  </a:lnTo>
                  <a:lnTo>
                    <a:pt x="5315" y="4343"/>
                  </a:lnTo>
                  <a:lnTo>
                    <a:pt x="5283" y="4364"/>
                  </a:lnTo>
                  <a:lnTo>
                    <a:pt x="5253" y="4384"/>
                  </a:lnTo>
                  <a:lnTo>
                    <a:pt x="5222" y="4403"/>
                  </a:lnTo>
                  <a:lnTo>
                    <a:pt x="5189" y="4420"/>
                  </a:lnTo>
                  <a:lnTo>
                    <a:pt x="5157" y="4438"/>
                  </a:lnTo>
                  <a:lnTo>
                    <a:pt x="5125" y="4455"/>
                  </a:lnTo>
                  <a:lnTo>
                    <a:pt x="5091" y="4471"/>
                  </a:lnTo>
                  <a:lnTo>
                    <a:pt x="5058" y="4486"/>
                  </a:lnTo>
                  <a:lnTo>
                    <a:pt x="5024" y="4501"/>
                  </a:lnTo>
                  <a:lnTo>
                    <a:pt x="4989" y="4515"/>
                  </a:lnTo>
                  <a:lnTo>
                    <a:pt x="4955" y="4528"/>
                  </a:lnTo>
                  <a:lnTo>
                    <a:pt x="4920" y="4541"/>
                  </a:lnTo>
                  <a:lnTo>
                    <a:pt x="4884" y="4553"/>
                  </a:lnTo>
                  <a:lnTo>
                    <a:pt x="4849" y="4564"/>
                  </a:lnTo>
                  <a:lnTo>
                    <a:pt x="4813" y="4575"/>
                  </a:lnTo>
                  <a:lnTo>
                    <a:pt x="4777" y="4584"/>
                  </a:lnTo>
                  <a:lnTo>
                    <a:pt x="4741" y="4593"/>
                  </a:lnTo>
                  <a:lnTo>
                    <a:pt x="4704" y="4601"/>
                  </a:lnTo>
                  <a:lnTo>
                    <a:pt x="4668" y="4608"/>
                  </a:lnTo>
                  <a:lnTo>
                    <a:pt x="4632" y="4616"/>
                  </a:lnTo>
                  <a:lnTo>
                    <a:pt x="4594" y="4621"/>
                  </a:lnTo>
                  <a:lnTo>
                    <a:pt x="4558" y="4626"/>
                  </a:lnTo>
                  <a:lnTo>
                    <a:pt x="4521" y="4631"/>
                  </a:lnTo>
                  <a:lnTo>
                    <a:pt x="4483" y="4634"/>
                  </a:lnTo>
                  <a:lnTo>
                    <a:pt x="4446" y="4637"/>
                  </a:lnTo>
                  <a:lnTo>
                    <a:pt x="4409" y="4639"/>
                  </a:lnTo>
                  <a:lnTo>
                    <a:pt x="4370" y="4640"/>
                  </a:lnTo>
                  <a:lnTo>
                    <a:pt x="4333" y="4640"/>
                  </a:lnTo>
                  <a:lnTo>
                    <a:pt x="4289" y="4640"/>
                  </a:lnTo>
                  <a:lnTo>
                    <a:pt x="4247" y="4638"/>
                  </a:lnTo>
                  <a:lnTo>
                    <a:pt x="4206" y="4636"/>
                  </a:lnTo>
                  <a:lnTo>
                    <a:pt x="4167" y="4632"/>
                  </a:lnTo>
                  <a:lnTo>
                    <a:pt x="4129" y="4627"/>
                  </a:lnTo>
                  <a:lnTo>
                    <a:pt x="4091" y="4622"/>
                  </a:lnTo>
                  <a:lnTo>
                    <a:pt x="4056" y="4615"/>
                  </a:lnTo>
                  <a:lnTo>
                    <a:pt x="4022" y="4606"/>
                  </a:lnTo>
                  <a:lnTo>
                    <a:pt x="3989" y="4598"/>
                  </a:lnTo>
                  <a:lnTo>
                    <a:pt x="3958" y="4588"/>
                  </a:lnTo>
                  <a:lnTo>
                    <a:pt x="3928" y="4577"/>
                  </a:lnTo>
                  <a:lnTo>
                    <a:pt x="3898" y="4565"/>
                  </a:lnTo>
                  <a:lnTo>
                    <a:pt x="3871" y="4552"/>
                  </a:lnTo>
                  <a:lnTo>
                    <a:pt x="3845" y="4538"/>
                  </a:lnTo>
                  <a:lnTo>
                    <a:pt x="3821" y="4522"/>
                  </a:lnTo>
                  <a:lnTo>
                    <a:pt x="3797" y="4506"/>
                  </a:lnTo>
                  <a:lnTo>
                    <a:pt x="3774" y="4490"/>
                  </a:lnTo>
                  <a:lnTo>
                    <a:pt x="3754" y="4472"/>
                  </a:lnTo>
                  <a:lnTo>
                    <a:pt x="3734" y="4452"/>
                  </a:lnTo>
                  <a:lnTo>
                    <a:pt x="3716" y="4431"/>
                  </a:lnTo>
                  <a:lnTo>
                    <a:pt x="3698" y="4410"/>
                  </a:lnTo>
                  <a:lnTo>
                    <a:pt x="3682" y="4388"/>
                  </a:lnTo>
                  <a:lnTo>
                    <a:pt x="3668" y="4364"/>
                  </a:lnTo>
                  <a:lnTo>
                    <a:pt x="3655" y="4340"/>
                  </a:lnTo>
                  <a:lnTo>
                    <a:pt x="3643" y="4314"/>
                  </a:lnTo>
                  <a:lnTo>
                    <a:pt x="3633" y="4288"/>
                  </a:lnTo>
                  <a:lnTo>
                    <a:pt x="3624" y="4260"/>
                  </a:lnTo>
                  <a:lnTo>
                    <a:pt x="3616" y="4231"/>
                  </a:lnTo>
                  <a:lnTo>
                    <a:pt x="3608" y="4201"/>
                  </a:lnTo>
                  <a:lnTo>
                    <a:pt x="3603" y="4170"/>
                  </a:lnTo>
                  <a:lnTo>
                    <a:pt x="3599" y="4139"/>
                  </a:lnTo>
                  <a:lnTo>
                    <a:pt x="3596" y="4105"/>
                  </a:lnTo>
                  <a:close/>
                  <a:moveTo>
                    <a:pt x="3720" y="2655"/>
                  </a:moveTo>
                  <a:lnTo>
                    <a:pt x="3716" y="2624"/>
                  </a:lnTo>
                  <a:lnTo>
                    <a:pt x="3711" y="2594"/>
                  </a:lnTo>
                  <a:lnTo>
                    <a:pt x="3704" y="2564"/>
                  </a:lnTo>
                  <a:lnTo>
                    <a:pt x="3698" y="2536"/>
                  </a:lnTo>
                  <a:lnTo>
                    <a:pt x="3690" y="2509"/>
                  </a:lnTo>
                  <a:lnTo>
                    <a:pt x="3682" y="2481"/>
                  </a:lnTo>
                  <a:lnTo>
                    <a:pt x="3673" y="2456"/>
                  </a:lnTo>
                  <a:lnTo>
                    <a:pt x="3663" y="2431"/>
                  </a:lnTo>
                  <a:lnTo>
                    <a:pt x="3653" y="2408"/>
                  </a:lnTo>
                  <a:lnTo>
                    <a:pt x="3641" y="2384"/>
                  </a:lnTo>
                  <a:lnTo>
                    <a:pt x="3629" y="2363"/>
                  </a:lnTo>
                  <a:lnTo>
                    <a:pt x="3615" y="2342"/>
                  </a:lnTo>
                  <a:lnTo>
                    <a:pt x="3600" y="2321"/>
                  </a:lnTo>
                  <a:lnTo>
                    <a:pt x="3586" y="2302"/>
                  </a:lnTo>
                  <a:lnTo>
                    <a:pt x="3570" y="2285"/>
                  </a:lnTo>
                  <a:lnTo>
                    <a:pt x="3553" y="2268"/>
                  </a:lnTo>
                  <a:lnTo>
                    <a:pt x="3536" y="2252"/>
                  </a:lnTo>
                  <a:lnTo>
                    <a:pt x="3518" y="2236"/>
                  </a:lnTo>
                  <a:lnTo>
                    <a:pt x="3498" y="2222"/>
                  </a:lnTo>
                  <a:lnTo>
                    <a:pt x="3479" y="2209"/>
                  </a:lnTo>
                  <a:lnTo>
                    <a:pt x="3459" y="2197"/>
                  </a:lnTo>
                  <a:lnTo>
                    <a:pt x="3438" y="2186"/>
                  </a:lnTo>
                  <a:lnTo>
                    <a:pt x="3416" y="2177"/>
                  </a:lnTo>
                  <a:lnTo>
                    <a:pt x="3393" y="2168"/>
                  </a:lnTo>
                  <a:lnTo>
                    <a:pt x="3370" y="2159"/>
                  </a:lnTo>
                  <a:lnTo>
                    <a:pt x="3346" y="2152"/>
                  </a:lnTo>
                  <a:lnTo>
                    <a:pt x="3322" y="2147"/>
                  </a:lnTo>
                  <a:lnTo>
                    <a:pt x="3295" y="2142"/>
                  </a:lnTo>
                  <a:lnTo>
                    <a:pt x="3270" y="2139"/>
                  </a:lnTo>
                  <a:lnTo>
                    <a:pt x="3243" y="2136"/>
                  </a:lnTo>
                  <a:lnTo>
                    <a:pt x="3216" y="2134"/>
                  </a:lnTo>
                  <a:lnTo>
                    <a:pt x="3187" y="2134"/>
                  </a:lnTo>
                  <a:lnTo>
                    <a:pt x="3166" y="2134"/>
                  </a:lnTo>
                  <a:lnTo>
                    <a:pt x="3144" y="2135"/>
                  </a:lnTo>
                  <a:lnTo>
                    <a:pt x="3123" y="2137"/>
                  </a:lnTo>
                  <a:lnTo>
                    <a:pt x="3102" y="2140"/>
                  </a:lnTo>
                  <a:lnTo>
                    <a:pt x="3081" y="2144"/>
                  </a:lnTo>
                  <a:lnTo>
                    <a:pt x="3061" y="2148"/>
                  </a:lnTo>
                  <a:lnTo>
                    <a:pt x="3041" y="2153"/>
                  </a:lnTo>
                  <a:lnTo>
                    <a:pt x="3020" y="2159"/>
                  </a:lnTo>
                  <a:lnTo>
                    <a:pt x="2999" y="2167"/>
                  </a:lnTo>
                  <a:lnTo>
                    <a:pt x="2980" y="2174"/>
                  </a:lnTo>
                  <a:lnTo>
                    <a:pt x="2960" y="2182"/>
                  </a:lnTo>
                  <a:lnTo>
                    <a:pt x="2941" y="2191"/>
                  </a:lnTo>
                  <a:lnTo>
                    <a:pt x="2921" y="2201"/>
                  </a:lnTo>
                  <a:lnTo>
                    <a:pt x="2901" y="2212"/>
                  </a:lnTo>
                  <a:lnTo>
                    <a:pt x="2882" y="2223"/>
                  </a:lnTo>
                  <a:lnTo>
                    <a:pt x="2864" y="2235"/>
                  </a:lnTo>
                  <a:lnTo>
                    <a:pt x="2845" y="2249"/>
                  </a:lnTo>
                  <a:lnTo>
                    <a:pt x="2826" y="2263"/>
                  </a:lnTo>
                  <a:lnTo>
                    <a:pt x="2807" y="2277"/>
                  </a:lnTo>
                  <a:lnTo>
                    <a:pt x="2789" y="2293"/>
                  </a:lnTo>
                  <a:lnTo>
                    <a:pt x="2771" y="2309"/>
                  </a:lnTo>
                  <a:lnTo>
                    <a:pt x="2753" y="2327"/>
                  </a:lnTo>
                  <a:lnTo>
                    <a:pt x="2735" y="2344"/>
                  </a:lnTo>
                  <a:lnTo>
                    <a:pt x="2718" y="2363"/>
                  </a:lnTo>
                  <a:lnTo>
                    <a:pt x="2700" y="2382"/>
                  </a:lnTo>
                  <a:lnTo>
                    <a:pt x="2682" y="2402"/>
                  </a:lnTo>
                  <a:lnTo>
                    <a:pt x="2665" y="2424"/>
                  </a:lnTo>
                  <a:lnTo>
                    <a:pt x="2649" y="2445"/>
                  </a:lnTo>
                  <a:lnTo>
                    <a:pt x="2632" y="2467"/>
                  </a:lnTo>
                  <a:lnTo>
                    <a:pt x="2615" y="2491"/>
                  </a:lnTo>
                  <a:lnTo>
                    <a:pt x="2598" y="2515"/>
                  </a:lnTo>
                  <a:lnTo>
                    <a:pt x="2582" y="2540"/>
                  </a:lnTo>
                  <a:lnTo>
                    <a:pt x="2566" y="2565"/>
                  </a:lnTo>
                  <a:lnTo>
                    <a:pt x="2550" y="2592"/>
                  </a:lnTo>
                  <a:lnTo>
                    <a:pt x="2535" y="2617"/>
                  </a:lnTo>
                  <a:lnTo>
                    <a:pt x="2521" y="2644"/>
                  </a:lnTo>
                  <a:lnTo>
                    <a:pt x="2506" y="2671"/>
                  </a:lnTo>
                  <a:lnTo>
                    <a:pt x="2493" y="2698"/>
                  </a:lnTo>
                  <a:lnTo>
                    <a:pt x="2480" y="2725"/>
                  </a:lnTo>
                  <a:lnTo>
                    <a:pt x="2467" y="2753"/>
                  </a:lnTo>
                  <a:lnTo>
                    <a:pt x="2456" y="2780"/>
                  </a:lnTo>
                  <a:lnTo>
                    <a:pt x="2444" y="2808"/>
                  </a:lnTo>
                  <a:lnTo>
                    <a:pt x="2433" y="2837"/>
                  </a:lnTo>
                  <a:lnTo>
                    <a:pt x="2423" y="2865"/>
                  </a:lnTo>
                  <a:lnTo>
                    <a:pt x="2412" y="2894"/>
                  </a:lnTo>
                  <a:lnTo>
                    <a:pt x="2403" y="2924"/>
                  </a:lnTo>
                  <a:lnTo>
                    <a:pt x="2394" y="2953"/>
                  </a:lnTo>
                  <a:lnTo>
                    <a:pt x="2386" y="2983"/>
                  </a:lnTo>
                  <a:lnTo>
                    <a:pt x="2378" y="3013"/>
                  </a:lnTo>
                  <a:lnTo>
                    <a:pt x="2370" y="3043"/>
                  </a:lnTo>
                  <a:lnTo>
                    <a:pt x="2363" y="3074"/>
                  </a:lnTo>
                  <a:lnTo>
                    <a:pt x="2357" y="3105"/>
                  </a:lnTo>
                  <a:lnTo>
                    <a:pt x="2351" y="3136"/>
                  </a:lnTo>
                  <a:lnTo>
                    <a:pt x="2346" y="3168"/>
                  </a:lnTo>
                  <a:lnTo>
                    <a:pt x="2341" y="3199"/>
                  </a:lnTo>
                  <a:lnTo>
                    <a:pt x="2337" y="3232"/>
                  </a:lnTo>
                  <a:lnTo>
                    <a:pt x="2333" y="3264"/>
                  </a:lnTo>
                  <a:lnTo>
                    <a:pt x="2330" y="3296"/>
                  </a:lnTo>
                  <a:lnTo>
                    <a:pt x="2327" y="3329"/>
                  </a:lnTo>
                  <a:lnTo>
                    <a:pt x="2325" y="3362"/>
                  </a:lnTo>
                  <a:lnTo>
                    <a:pt x="2323" y="3396"/>
                  </a:lnTo>
                  <a:lnTo>
                    <a:pt x="2322" y="3429"/>
                  </a:lnTo>
                  <a:lnTo>
                    <a:pt x="2321" y="3463"/>
                  </a:lnTo>
                  <a:lnTo>
                    <a:pt x="2321" y="3498"/>
                  </a:lnTo>
                  <a:lnTo>
                    <a:pt x="2321" y="3532"/>
                  </a:lnTo>
                  <a:lnTo>
                    <a:pt x="2322" y="3565"/>
                  </a:lnTo>
                  <a:lnTo>
                    <a:pt x="2325" y="3597"/>
                  </a:lnTo>
                  <a:lnTo>
                    <a:pt x="2328" y="3628"/>
                  </a:lnTo>
                  <a:lnTo>
                    <a:pt x="2332" y="3659"/>
                  </a:lnTo>
                  <a:lnTo>
                    <a:pt x="2337" y="3688"/>
                  </a:lnTo>
                  <a:lnTo>
                    <a:pt x="2343" y="3717"/>
                  </a:lnTo>
                  <a:lnTo>
                    <a:pt x="2350" y="3744"/>
                  </a:lnTo>
                  <a:lnTo>
                    <a:pt x="2357" y="3770"/>
                  </a:lnTo>
                  <a:lnTo>
                    <a:pt x="2366" y="3795"/>
                  </a:lnTo>
                  <a:lnTo>
                    <a:pt x="2375" y="3820"/>
                  </a:lnTo>
                  <a:lnTo>
                    <a:pt x="2386" y="3843"/>
                  </a:lnTo>
                  <a:lnTo>
                    <a:pt x="2397" y="3866"/>
                  </a:lnTo>
                  <a:lnTo>
                    <a:pt x="2409" y="3888"/>
                  </a:lnTo>
                  <a:lnTo>
                    <a:pt x="2424" y="3908"/>
                  </a:lnTo>
                  <a:lnTo>
                    <a:pt x="2438" y="3927"/>
                  </a:lnTo>
                  <a:lnTo>
                    <a:pt x="2452" y="3946"/>
                  </a:lnTo>
                  <a:lnTo>
                    <a:pt x="2468" y="3964"/>
                  </a:lnTo>
                  <a:lnTo>
                    <a:pt x="2484" y="3979"/>
                  </a:lnTo>
                  <a:lnTo>
                    <a:pt x="2501" y="3994"/>
                  </a:lnTo>
                  <a:lnTo>
                    <a:pt x="2520" y="4008"/>
                  </a:lnTo>
                  <a:lnTo>
                    <a:pt x="2538" y="4020"/>
                  </a:lnTo>
                  <a:lnTo>
                    <a:pt x="2557" y="4031"/>
                  </a:lnTo>
                  <a:lnTo>
                    <a:pt x="2577" y="4042"/>
                  </a:lnTo>
                  <a:lnTo>
                    <a:pt x="2598" y="4051"/>
                  </a:lnTo>
                  <a:lnTo>
                    <a:pt x="2620" y="4058"/>
                  </a:lnTo>
                  <a:lnTo>
                    <a:pt x="2642" y="4065"/>
                  </a:lnTo>
                  <a:lnTo>
                    <a:pt x="2665" y="4070"/>
                  </a:lnTo>
                  <a:lnTo>
                    <a:pt x="2688" y="4074"/>
                  </a:lnTo>
                  <a:lnTo>
                    <a:pt x="2712" y="4077"/>
                  </a:lnTo>
                  <a:lnTo>
                    <a:pt x="2738" y="4079"/>
                  </a:lnTo>
                  <a:lnTo>
                    <a:pt x="2764" y="4079"/>
                  </a:lnTo>
                  <a:lnTo>
                    <a:pt x="2798" y="4078"/>
                  </a:lnTo>
                  <a:lnTo>
                    <a:pt x="2833" y="4076"/>
                  </a:lnTo>
                  <a:lnTo>
                    <a:pt x="2866" y="4072"/>
                  </a:lnTo>
                  <a:lnTo>
                    <a:pt x="2899" y="4067"/>
                  </a:lnTo>
                  <a:lnTo>
                    <a:pt x="2932" y="4060"/>
                  </a:lnTo>
                  <a:lnTo>
                    <a:pt x="2964" y="4052"/>
                  </a:lnTo>
                  <a:lnTo>
                    <a:pt x="2995" y="4042"/>
                  </a:lnTo>
                  <a:lnTo>
                    <a:pt x="3027" y="4029"/>
                  </a:lnTo>
                  <a:lnTo>
                    <a:pt x="3057" y="4016"/>
                  </a:lnTo>
                  <a:lnTo>
                    <a:pt x="3087" y="4002"/>
                  </a:lnTo>
                  <a:lnTo>
                    <a:pt x="3117" y="3986"/>
                  </a:lnTo>
                  <a:lnTo>
                    <a:pt x="3146" y="3968"/>
                  </a:lnTo>
                  <a:lnTo>
                    <a:pt x="3174" y="3948"/>
                  </a:lnTo>
                  <a:lnTo>
                    <a:pt x="3202" y="3928"/>
                  </a:lnTo>
                  <a:lnTo>
                    <a:pt x="3230" y="3906"/>
                  </a:lnTo>
                  <a:lnTo>
                    <a:pt x="3257" y="3882"/>
                  </a:lnTo>
                  <a:lnTo>
                    <a:pt x="3282" y="3857"/>
                  </a:lnTo>
                  <a:lnTo>
                    <a:pt x="3307" y="3831"/>
                  </a:lnTo>
                  <a:lnTo>
                    <a:pt x="3332" y="3804"/>
                  </a:lnTo>
                  <a:lnTo>
                    <a:pt x="3355" y="3775"/>
                  </a:lnTo>
                  <a:lnTo>
                    <a:pt x="3377" y="3746"/>
                  </a:lnTo>
                  <a:lnTo>
                    <a:pt x="3397" y="3716"/>
                  </a:lnTo>
                  <a:lnTo>
                    <a:pt x="3418" y="3684"/>
                  </a:lnTo>
                  <a:lnTo>
                    <a:pt x="3437" y="3652"/>
                  </a:lnTo>
                  <a:lnTo>
                    <a:pt x="3454" y="3617"/>
                  </a:lnTo>
                  <a:lnTo>
                    <a:pt x="3471" y="3583"/>
                  </a:lnTo>
                  <a:lnTo>
                    <a:pt x="3486" y="3547"/>
                  </a:lnTo>
                  <a:lnTo>
                    <a:pt x="3501" y="3511"/>
                  </a:lnTo>
                  <a:lnTo>
                    <a:pt x="3516" y="3474"/>
                  </a:lnTo>
                  <a:lnTo>
                    <a:pt x="3528" y="3434"/>
                  </a:lnTo>
                  <a:lnTo>
                    <a:pt x="3540" y="3395"/>
                  </a:lnTo>
                  <a:lnTo>
                    <a:pt x="3550" y="3354"/>
                  </a:lnTo>
                  <a:lnTo>
                    <a:pt x="3720" y="2655"/>
                  </a:lnTo>
                  <a:close/>
                </a:path>
              </a:pathLst>
            </a:custGeom>
            <a:solidFill>
              <a:srgbClr val="1F1A1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 name="Freeform 61"/>
            <p:cNvSpPr>
              <a:spLocks noEditPoints="1"/>
            </p:cNvSpPr>
            <p:nvPr/>
          </p:nvSpPr>
          <p:spPr bwMode="auto">
            <a:xfrm>
              <a:off x="3147" y="1369"/>
              <a:ext cx="242" cy="232"/>
            </a:xfrm>
            <a:custGeom>
              <a:avLst/>
              <a:gdLst>
                <a:gd name="T0" fmla="*/ 121 w 6285"/>
                <a:gd name="T1" fmla="*/ 174 h 6039"/>
                <a:gd name="T2" fmla="*/ 97 w 6285"/>
                <a:gd name="T3" fmla="*/ 178 h 6039"/>
                <a:gd name="T4" fmla="*/ 78 w 6285"/>
                <a:gd name="T5" fmla="*/ 173 h 6039"/>
                <a:gd name="T6" fmla="*/ 65 w 6285"/>
                <a:gd name="T7" fmla="*/ 161 h 6039"/>
                <a:gd name="T8" fmla="*/ 59 w 6285"/>
                <a:gd name="T9" fmla="*/ 143 h 6039"/>
                <a:gd name="T10" fmla="*/ 60 w 6285"/>
                <a:gd name="T11" fmla="*/ 114 h 6039"/>
                <a:gd name="T12" fmla="*/ 73 w 6285"/>
                <a:gd name="T13" fmla="*/ 86 h 6039"/>
                <a:gd name="T14" fmla="*/ 95 w 6285"/>
                <a:gd name="T15" fmla="*/ 67 h 6039"/>
                <a:gd name="T16" fmla="*/ 122 w 6285"/>
                <a:gd name="T17" fmla="*/ 61 h 6039"/>
                <a:gd name="T18" fmla="*/ 141 w 6285"/>
                <a:gd name="T19" fmla="*/ 66 h 6039"/>
                <a:gd name="T20" fmla="*/ 164 w 6285"/>
                <a:gd name="T21" fmla="*/ 144 h 6039"/>
                <a:gd name="T22" fmla="*/ 166 w 6285"/>
                <a:gd name="T23" fmla="*/ 153 h 6039"/>
                <a:gd name="T24" fmla="*/ 178 w 6285"/>
                <a:gd name="T25" fmla="*/ 154 h 6039"/>
                <a:gd name="T26" fmla="*/ 195 w 6285"/>
                <a:gd name="T27" fmla="*/ 145 h 6039"/>
                <a:gd name="T28" fmla="*/ 209 w 6285"/>
                <a:gd name="T29" fmla="*/ 125 h 6039"/>
                <a:gd name="T30" fmla="*/ 216 w 6285"/>
                <a:gd name="T31" fmla="*/ 100 h 6039"/>
                <a:gd name="T32" fmla="*/ 211 w 6285"/>
                <a:gd name="T33" fmla="*/ 69 h 6039"/>
                <a:gd name="T34" fmla="*/ 193 w 6285"/>
                <a:gd name="T35" fmla="*/ 43 h 6039"/>
                <a:gd name="T36" fmla="*/ 162 w 6285"/>
                <a:gd name="T37" fmla="*/ 28 h 6039"/>
                <a:gd name="T38" fmla="*/ 123 w 6285"/>
                <a:gd name="T39" fmla="*/ 24 h 6039"/>
                <a:gd name="T40" fmla="*/ 86 w 6285"/>
                <a:gd name="T41" fmla="*/ 33 h 6039"/>
                <a:gd name="T42" fmla="*/ 59 w 6285"/>
                <a:gd name="T43" fmla="*/ 50 h 6039"/>
                <a:gd name="T44" fmla="*/ 42 w 6285"/>
                <a:gd name="T45" fmla="*/ 70 h 6039"/>
                <a:gd name="T46" fmla="*/ 31 w 6285"/>
                <a:gd name="T47" fmla="*/ 94 h 6039"/>
                <a:gd name="T48" fmla="*/ 27 w 6285"/>
                <a:gd name="T49" fmla="*/ 121 h 6039"/>
                <a:gd name="T50" fmla="*/ 33 w 6285"/>
                <a:gd name="T51" fmla="*/ 159 h 6039"/>
                <a:gd name="T52" fmla="*/ 56 w 6285"/>
                <a:gd name="T53" fmla="*/ 188 h 6039"/>
                <a:gd name="T54" fmla="*/ 92 w 6285"/>
                <a:gd name="T55" fmla="*/ 205 h 6039"/>
                <a:gd name="T56" fmla="*/ 138 w 6285"/>
                <a:gd name="T57" fmla="*/ 208 h 6039"/>
                <a:gd name="T58" fmla="*/ 182 w 6285"/>
                <a:gd name="T59" fmla="*/ 195 h 6039"/>
                <a:gd name="T60" fmla="*/ 188 w 6285"/>
                <a:gd name="T61" fmla="*/ 217 h 6039"/>
                <a:gd name="T62" fmla="*/ 137 w 6285"/>
                <a:gd name="T63" fmla="*/ 231 h 6039"/>
                <a:gd name="T64" fmla="*/ 85 w 6285"/>
                <a:gd name="T65" fmla="*/ 228 h 6039"/>
                <a:gd name="T66" fmla="*/ 42 w 6285"/>
                <a:gd name="T67" fmla="*/ 209 h 6039"/>
                <a:gd name="T68" fmla="*/ 21 w 6285"/>
                <a:gd name="T69" fmla="*/ 189 h 6039"/>
                <a:gd name="T70" fmla="*/ 8 w 6285"/>
                <a:gd name="T71" fmla="*/ 167 h 6039"/>
                <a:gd name="T72" fmla="*/ 1 w 6285"/>
                <a:gd name="T73" fmla="*/ 142 h 6039"/>
                <a:gd name="T74" fmla="*/ 1 w 6285"/>
                <a:gd name="T75" fmla="*/ 106 h 6039"/>
                <a:gd name="T76" fmla="*/ 16 w 6285"/>
                <a:gd name="T77" fmla="*/ 63 h 6039"/>
                <a:gd name="T78" fmla="*/ 41 w 6285"/>
                <a:gd name="T79" fmla="*/ 33 h 6039"/>
                <a:gd name="T80" fmla="*/ 68 w 6285"/>
                <a:gd name="T81" fmla="*/ 15 h 6039"/>
                <a:gd name="T82" fmla="*/ 100 w 6285"/>
                <a:gd name="T83" fmla="*/ 3 h 6039"/>
                <a:gd name="T84" fmla="*/ 136 w 6285"/>
                <a:gd name="T85" fmla="*/ 0 h 6039"/>
                <a:gd name="T86" fmla="*/ 181 w 6285"/>
                <a:gd name="T87" fmla="*/ 8 h 6039"/>
                <a:gd name="T88" fmla="*/ 217 w 6285"/>
                <a:gd name="T89" fmla="*/ 32 h 6039"/>
                <a:gd name="T90" fmla="*/ 239 w 6285"/>
                <a:gd name="T91" fmla="*/ 70 h 6039"/>
                <a:gd name="T92" fmla="*/ 239 w 6285"/>
                <a:gd name="T93" fmla="*/ 116 h 6039"/>
                <a:gd name="T94" fmla="*/ 218 w 6285"/>
                <a:gd name="T95" fmla="*/ 155 h 6039"/>
                <a:gd name="T96" fmla="*/ 193 w 6285"/>
                <a:gd name="T97" fmla="*/ 173 h 6039"/>
                <a:gd name="T98" fmla="*/ 168 w 6285"/>
                <a:gd name="T99" fmla="*/ 178 h 6039"/>
                <a:gd name="T100" fmla="*/ 145 w 6285"/>
                <a:gd name="T101" fmla="*/ 172 h 6039"/>
                <a:gd name="T102" fmla="*/ 143 w 6285"/>
                <a:gd name="T103" fmla="*/ 100 h 6039"/>
                <a:gd name="T104" fmla="*/ 134 w 6285"/>
                <a:gd name="T105" fmla="*/ 85 h 6039"/>
                <a:gd name="T106" fmla="*/ 118 w 6285"/>
                <a:gd name="T107" fmla="*/ 83 h 6039"/>
                <a:gd name="T108" fmla="*/ 105 w 6285"/>
                <a:gd name="T109" fmla="*/ 91 h 6039"/>
                <a:gd name="T110" fmla="*/ 94 w 6285"/>
                <a:gd name="T111" fmla="*/ 108 h 6039"/>
                <a:gd name="T112" fmla="*/ 89 w 6285"/>
                <a:gd name="T113" fmla="*/ 129 h 6039"/>
                <a:gd name="T114" fmla="*/ 93 w 6285"/>
                <a:gd name="T115" fmla="*/ 149 h 6039"/>
                <a:gd name="T116" fmla="*/ 106 w 6285"/>
                <a:gd name="T117" fmla="*/ 157 h 6039"/>
                <a:gd name="T118" fmla="*/ 127 w 6285"/>
                <a:gd name="T119" fmla="*/ 147 h 6039"/>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6285" h="6039">
                  <a:moveTo>
                    <a:pt x="3596" y="4105"/>
                  </a:moveTo>
                  <a:lnTo>
                    <a:pt x="3572" y="4139"/>
                  </a:lnTo>
                  <a:lnTo>
                    <a:pt x="3548" y="4172"/>
                  </a:lnTo>
                  <a:lnTo>
                    <a:pt x="3524" y="4204"/>
                  </a:lnTo>
                  <a:lnTo>
                    <a:pt x="3499" y="4233"/>
                  </a:lnTo>
                  <a:lnTo>
                    <a:pt x="3474" y="4262"/>
                  </a:lnTo>
                  <a:lnTo>
                    <a:pt x="3449" y="4291"/>
                  </a:lnTo>
                  <a:lnTo>
                    <a:pt x="3423" y="4317"/>
                  </a:lnTo>
                  <a:lnTo>
                    <a:pt x="3397" y="4343"/>
                  </a:lnTo>
                  <a:lnTo>
                    <a:pt x="3370" y="4368"/>
                  </a:lnTo>
                  <a:lnTo>
                    <a:pt x="3344" y="4391"/>
                  </a:lnTo>
                  <a:lnTo>
                    <a:pt x="3316" y="4413"/>
                  </a:lnTo>
                  <a:lnTo>
                    <a:pt x="3288" y="4435"/>
                  </a:lnTo>
                  <a:lnTo>
                    <a:pt x="3260" y="4455"/>
                  </a:lnTo>
                  <a:lnTo>
                    <a:pt x="3232" y="4473"/>
                  </a:lnTo>
                  <a:lnTo>
                    <a:pt x="3203" y="4490"/>
                  </a:lnTo>
                  <a:lnTo>
                    <a:pt x="3174" y="4507"/>
                  </a:lnTo>
                  <a:lnTo>
                    <a:pt x="3144" y="4523"/>
                  </a:lnTo>
                  <a:lnTo>
                    <a:pt x="3114" y="4537"/>
                  </a:lnTo>
                  <a:lnTo>
                    <a:pt x="3083" y="4550"/>
                  </a:lnTo>
                  <a:lnTo>
                    <a:pt x="3051" y="4562"/>
                  </a:lnTo>
                  <a:lnTo>
                    <a:pt x="3019" y="4574"/>
                  </a:lnTo>
                  <a:lnTo>
                    <a:pt x="2985" y="4584"/>
                  </a:lnTo>
                  <a:lnTo>
                    <a:pt x="2951" y="4593"/>
                  </a:lnTo>
                  <a:lnTo>
                    <a:pt x="2917" y="4602"/>
                  </a:lnTo>
                  <a:lnTo>
                    <a:pt x="2881" y="4610"/>
                  </a:lnTo>
                  <a:lnTo>
                    <a:pt x="2845" y="4616"/>
                  </a:lnTo>
                  <a:lnTo>
                    <a:pt x="2808" y="4622"/>
                  </a:lnTo>
                  <a:lnTo>
                    <a:pt x="2770" y="4626"/>
                  </a:lnTo>
                  <a:lnTo>
                    <a:pt x="2732" y="4629"/>
                  </a:lnTo>
                  <a:lnTo>
                    <a:pt x="2693" y="4632"/>
                  </a:lnTo>
                  <a:lnTo>
                    <a:pt x="2653" y="4633"/>
                  </a:lnTo>
                  <a:lnTo>
                    <a:pt x="2614" y="4634"/>
                  </a:lnTo>
                  <a:lnTo>
                    <a:pt x="2579" y="4633"/>
                  </a:lnTo>
                  <a:lnTo>
                    <a:pt x="2546" y="4633"/>
                  </a:lnTo>
                  <a:lnTo>
                    <a:pt x="2514" y="4631"/>
                  </a:lnTo>
                  <a:lnTo>
                    <a:pt x="2481" y="4629"/>
                  </a:lnTo>
                  <a:lnTo>
                    <a:pt x="2449" y="4627"/>
                  </a:lnTo>
                  <a:lnTo>
                    <a:pt x="2419" y="4624"/>
                  </a:lnTo>
                  <a:lnTo>
                    <a:pt x="2387" y="4620"/>
                  </a:lnTo>
                  <a:lnTo>
                    <a:pt x="2358" y="4616"/>
                  </a:lnTo>
                  <a:lnTo>
                    <a:pt x="2328" y="4611"/>
                  </a:lnTo>
                  <a:lnTo>
                    <a:pt x="2298" y="4606"/>
                  </a:lnTo>
                  <a:lnTo>
                    <a:pt x="2270" y="4600"/>
                  </a:lnTo>
                  <a:lnTo>
                    <a:pt x="2242" y="4592"/>
                  </a:lnTo>
                  <a:lnTo>
                    <a:pt x="2215" y="4585"/>
                  </a:lnTo>
                  <a:lnTo>
                    <a:pt x="2187" y="4578"/>
                  </a:lnTo>
                  <a:lnTo>
                    <a:pt x="2161" y="4569"/>
                  </a:lnTo>
                  <a:lnTo>
                    <a:pt x="2135" y="4561"/>
                  </a:lnTo>
                  <a:lnTo>
                    <a:pt x="2109" y="4552"/>
                  </a:lnTo>
                  <a:lnTo>
                    <a:pt x="2084" y="4542"/>
                  </a:lnTo>
                  <a:lnTo>
                    <a:pt x="2060" y="4531"/>
                  </a:lnTo>
                  <a:lnTo>
                    <a:pt x="2037" y="4520"/>
                  </a:lnTo>
                  <a:lnTo>
                    <a:pt x="2013" y="4508"/>
                  </a:lnTo>
                  <a:lnTo>
                    <a:pt x="1990" y="4496"/>
                  </a:lnTo>
                  <a:lnTo>
                    <a:pt x="1968" y="4483"/>
                  </a:lnTo>
                  <a:lnTo>
                    <a:pt x="1946" y="4470"/>
                  </a:lnTo>
                  <a:lnTo>
                    <a:pt x="1925" y="4456"/>
                  </a:lnTo>
                  <a:lnTo>
                    <a:pt x="1903" y="4442"/>
                  </a:lnTo>
                  <a:lnTo>
                    <a:pt x="1883" y="4426"/>
                  </a:lnTo>
                  <a:lnTo>
                    <a:pt x="1863" y="4410"/>
                  </a:lnTo>
                  <a:lnTo>
                    <a:pt x="1844" y="4394"/>
                  </a:lnTo>
                  <a:lnTo>
                    <a:pt x="1826" y="4377"/>
                  </a:lnTo>
                  <a:lnTo>
                    <a:pt x="1807" y="4360"/>
                  </a:lnTo>
                  <a:lnTo>
                    <a:pt x="1789" y="4341"/>
                  </a:lnTo>
                  <a:lnTo>
                    <a:pt x="1772" y="4323"/>
                  </a:lnTo>
                  <a:lnTo>
                    <a:pt x="1756" y="4304"/>
                  </a:lnTo>
                  <a:lnTo>
                    <a:pt x="1740" y="4285"/>
                  </a:lnTo>
                  <a:lnTo>
                    <a:pt x="1724" y="4264"/>
                  </a:lnTo>
                  <a:lnTo>
                    <a:pt x="1708" y="4244"/>
                  </a:lnTo>
                  <a:lnTo>
                    <a:pt x="1694" y="4222"/>
                  </a:lnTo>
                  <a:lnTo>
                    <a:pt x="1680" y="4201"/>
                  </a:lnTo>
                  <a:lnTo>
                    <a:pt x="1667" y="4178"/>
                  </a:lnTo>
                  <a:lnTo>
                    <a:pt x="1654" y="4155"/>
                  </a:lnTo>
                  <a:lnTo>
                    <a:pt x="1642" y="4132"/>
                  </a:lnTo>
                  <a:lnTo>
                    <a:pt x="1630" y="4109"/>
                  </a:lnTo>
                  <a:lnTo>
                    <a:pt x="1619" y="4083"/>
                  </a:lnTo>
                  <a:lnTo>
                    <a:pt x="1608" y="4059"/>
                  </a:lnTo>
                  <a:lnTo>
                    <a:pt x="1598" y="4033"/>
                  </a:lnTo>
                  <a:lnTo>
                    <a:pt x="1588" y="4007"/>
                  </a:lnTo>
                  <a:lnTo>
                    <a:pt x="1579" y="3980"/>
                  </a:lnTo>
                  <a:lnTo>
                    <a:pt x="1571" y="3953"/>
                  </a:lnTo>
                  <a:lnTo>
                    <a:pt x="1563" y="3925"/>
                  </a:lnTo>
                  <a:lnTo>
                    <a:pt x="1556" y="3897"/>
                  </a:lnTo>
                  <a:lnTo>
                    <a:pt x="1549" y="3869"/>
                  </a:lnTo>
                  <a:lnTo>
                    <a:pt x="1543" y="3839"/>
                  </a:lnTo>
                  <a:lnTo>
                    <a:pt x="1537" y="3809"/>
                  </a:lnTo>
                  <a:lnTo>
                    <a:pt x="1532" y="3778"/>
                  </a:lnTo>
                  <a:lnTo>
                    <a:pt x="1527" y="3748"/>
                  </a:lnTo>
                  <a:lnTo>
                    <a:pt x="1523" y="3717"/>
                  </a:lnTo>
                  <a:lnTo>
                    <a:pt x="1520" y="3684"/>
                  </a:lnTo>
                  <a:lnTo>
                    <a:pt x="1517" y="3652"/>
                  </a:lnTo>
                  <a:lnTo>
                    <a:pt x="1514" y="3619"/>
                  </a:lnTo>
                  <a:lnTo>
                    <a:pt x="1513" y="3585"/>
                  </a:lnTo>
                  <a:lnTo>
                    <a:pt x="1510" y="3551"/>
                  </a:lnTo>
                  <a:lnTo>
                    <a:pt x="1509" y="3516"/>
                  </a:lnTo>
                  <a:lnTo>
                    <a:pt x="1509" y="3481"/>
                  </a:lnTo>
                  <a:lnTo>
                    <a:pt x="1510" y="3431"/>
                  </a:lnTo>
                  <a:lnTo>
                    <a:pt x="1511" y="3382"/>
                  </a:lnTo>
                  <a:lnTo>
                    <a:pt x="1514" y="3332"/>
                  </a:lnTo>
                  <a:lnTo>
                    <a:pt x="1517" y="3283"/>
                  </a:lnTo>
                  <a:lnTo>
                    <a:pt x="1521" y="3236"/>
                  </a:lnTo>
                  <a:lnTo>
                    <a:pt x="1526" y="3188"/>
                  </a:lnTo>
                  <a:lnTo>
                    <a:pt x="1532" y="3141"/>
                  </a:lnTo>
                  <a:lnTo>
                    <a:pt x="1539" y="3094"/>
                  </a:lnTo>
                  <a:lnTo>
                    <a:pt x="1547" y="3049"/>
                  </a:lnTo>
                  <a:lnTo>
                    <a:pt x="1556" y="3003"/>
                  </a:lnTo>
                  <a:lnTo>
                    <a:pt x="1565" y="2958"/>
                  </a:lnTo>
                  <a:lnTo>
                    <a:pt x="1576" y="2914"/>
                  </a:lnTo>
                  <a:lnTo>
                    <a:pt x="1587" y="2870"/>
                  </a:lnTo>
                  <a:lnTo>
                    <a:pt x="1599" y="2827"/>
                  </a:lnTo>
                  <a:lnTo>
                    <a:pt x="1613" y="2783"/>
                  </a:lnTo>
                  <a:lnTo>
                    <a:pt x="1628" y="2741"/>
                  </a:lnTo>
                  <a:lnTo>
                    <a:pt x="1643" y="2699"/>
                  </a:lnTo>
                  <a:lnTo>
                    <a:pt x="1659" y="2658"/>
                  </a:lnTo>
                  <a:lnTo>
                    <a:pt x="1675" y="2617"/>
                  </a:lnTo>
                  <a:lnTo>
                    <a:pt x="1693" y="2577"/>
                  </a:lnTo>
                  <a:lnTo>
                    <a:pt x="1713" y="2537"/>
                  </a:lnTo>
                  <a:lnTo>
                    <a:pt x="1732" y="2498"/>
                  </a:lnTo>
                  <a:lnTo>
                    <a:pt x="1753" y="2458"/>
                  </a:lnTo>
                  <a:lnTo>
                    <a:pt x="1774" y="2420"/>
                  </a:lnTo>
                  <a:lnTo>
                    <a:pt x="1797" y="2382"/>
                  </a:lnTo>
                  <a:lnTo>
                    <a:pt x="1821" y="2345"/>
                  </a:lnTo>
                  <a:lnTo>
                    <a:pt x="1845" y="2309"/>
                  </a:lnTo>
                  <a:lnTo>
                    <a:pt x="1870" y="2272"/>
                  </a:lnTo>
                  <a:lnTo>
                    <a:pt x="1896" y="2237"/>
                  </a:lnTo>
                  <a:lnTo>
                    <a:pt x="1924" y="2201"/>
                  </a:lnTo>
                  <a:lnTo>
                    <a:pt x="1952" y="2167"/>
                  </a:lnTo>
                  <a:lnTo>
                    <a:pt x="1980" y="2132"/>
                  </a:lnTo>
                  <a:lnTo>
                    <a:pt x="2011" y="2099"/>
                  </a:lnTo>
                  <a:lnTo>
                    <a:pt x="2041" y="2067"/>
                  </a:lnTo>
                  <a:lnTo>
                    <a:pt x="2071" y="2035"/>
                  </a:lnTo>
                  <a:lnTo>
                    <a:pt x="2102" y="2005"/>
                  </a:lnTo>
                  <a:lnTo>
                    <a:pt x="2134" y="1975"/>
                  </a:lnTo>
                  <a:lnTo>
                    <a:pt x="2165" y="1947"/>
                  </a:lnTo>
                  <a:lnTo>
                    <a:pt x="2197" y="1920"/>
                  </a:lnTo>
                  <a:lnTo>
                    <a:pt x="2231" y="1893"/>
                  </a:lnTo>
                  <a:lnTo>
                    <a:pt x="2264" y="1868"/>
                  </a:lnTo>
                  <a:lnTo>
                    <a:pt x="2297" y="1845"/>
                  </a:lnTo>
                  <a:lnTo>
                    <a:pt x="2332" y="1822"/>
                  </a:lnTo>
                  <a:lnTo>
                    <a:pt x="2366" y="1800"/>
                  </a:lnTo>
                  <a:lnTo>
                    <a:pt x="2400" y="1779"/>
                  </a:lnTo>
                  <a:lnTo>
                    <a:pt x="2436" y="1760"/>
                  </a:lnTo>
                  <a:lnTo>
                    <a:pt x="2472" y="1741"/>
                  </a:lnTo>
                  <a:lnTo>
                    <a:pt x="2509" y="1723"/>
                  </a:lnTo>
                  <a:lnTo>
                    <a:pt x="2545" y="1707"/>
                  </a:lnTo>
                  <a:lnTo>
                    <a:pt x="2581" y="1691"/>
                  </a:lnTo>
                  <a:lnTo>
                    <a:pt x="2619" y="1677"/>
                  </a:lnTo>
                  <a:lnTo>
                    <a:pt x="2657" y="1664"/>
                  </a:lnTo>
                  <a:lnTo>
                    <a:pt x="2695" y="1651"/>
                  </a:lnTo>
                  <a:lnTo>
                    <a:pt x="2734" y="1640"/>
                  </a:lnTo>
                  <a:lnTo>
                    <a:pt x="2773" y="1630"/>
                  </a:lnTo>
                  <a:lnTo>
                    <a:pt x="2813" y="1621"/>
                  </a:lnTo>
                  <a:lnTo>
                    <a:pt x="2853" y="1613"/>
                  </a:lnTo>
                  <a:lnTo>
                    <a:pt x="2893" y="1606"/>
                  </a:lnTo>
                  <a:lnTo>
                    <a:pt x="2935" y="1601"/>
                  </a:lnTo>
                  <a:lnTo>
                    <a:pt x="2976" y="1596"/>
                  </a:lnTo>
                  <a:lnTo>
                    <a:pt x="3018" y="1592"/>
                  </a:lnTo>
                  <a:lnTo>
                    <a:pt x="3060" y="1590"/>
                  </a:lnTo>
                  <a:lnTo>
                    <a:pt x="3102" y="1588"/>
                  </a:lnTo>
                  <a:lnTo>
                    <a:pt x="3146" y="1587"/>
                  </a:lnTo>
                  <a:lnTo>
                    <a:pt x="3177" y="1588"/>
                  </a:lnTo>
                  <a:lnTo>
                    <a:pt x="3209" y="1589"/>
                  </a:lnTo>
                  <a:lnTo>
                    <a:pt x="3240" y="1591"/>
                  </a:lnTo>
                  <a:lnTo>
                    <a:pt x="3270" y="1594"/>
                  </a:lnTo>
                  <a:lnTo>
                    <a:pt x="3299" y="1597"/>
                  </a:lnTo>
                  <a:lnTo>
                    <a:pt x="3329" y="1602"/>
                  </a:lnTo>
                  <a:lnTo>
                    <a:pt x="3358" y="1607"/>
                  </a:lnTo>
                  <a:lnTo>
                    <a:pt x="3386" y="1613"/>
                  </a:lnTo>
                  <a:lnTo>
                    <a:pt x="3414" y="1619"/>
                  </a:lnTo>
                  <a:lnTo>
                    <a:pt x="3441" y="1627"/>
                  </a:lnTo>
                  <a:lnTo>
                    <a:pt x="3467" y="1635"/>
                  </a:lnTo>
                  <a:lnTo>
                    <a:pt x="3493" y="1644"/>
                  </a:lnTo>
                  <a:lnTo>
                    <a:pt x="3519" y="1655"/>
                  </a:lnTo>
                  <a:lnTo>
                    <a:pt x="3544" y="1665"/>
                  </a:lnTo>
                  <a:lnTo>
                    <a:pt x="3568" y="1677"/>
                  </a:lnTo>
                  <a:lnTo>
                    <a:pt x="3592" y="1689"/>
                  </a:lnTo>
                  <a:lnTo>
                    <a:pt x="3616" y="1702"/>
                  </a:lnTo>
                  <a:lnTo>
                    <a:pt x="3639" y="1716"/>
                  </a:lnTo>
                  <a:lnTo>
                    <a:pt x="3661" y="1730"/>
                  </a:lnTo>
                  <a:lnTo>
                    <a:pt x="3683" y="1747"/>
                  </a:lnTo>
                  <a:lnTo>
                    <a:pt x="3705" y="1763"/>
                  </a:lnTo>
                  <a:lnTo>
                    <a:pt x="3726" y="1780"/>
                  </a:lnTo>
                  <a:lnTo>
                    <a:pt x="3746" y="1798"/>
                  </a:lnTo>
                  <a:lnTo>
                    <a:pt x="3766" y="1817"/>
                  </a:lnTo>
                  <a:lnTo>
                    <a:pt x="3786" y="1837"/>
                  </a:lnTo>
                  <a:lnTo>
                    <a:pt x="3805" y="1857"/>
                  </a:lnTo>
                  <a:lnTo>
                    <a:pt x="3824" y="1878"/>
                  </a:lnTo>
                  <a:lnTo>
                    <a:pt x="3842" y="1901"/>
                  </a:lnTo>
                  <a:lnTo>
                    <a:pt x="3859" y="1924"/>
                  </a:lnTo>
                  <a:lnTo>
                    <a:pt x="3876" y="1947"/>
                  </a:lnTo>
                  <a:lnTo>
                    <a:pt x="3892" y="1972"/>
                  </a:lnTo>
                  <a:lnTo>
                    <a:pt x="3909" y="1998"/>
                  </a:lnTo>
                  <a:lnTo>
                    <a:pt x="4082" y="1691"/>
                  </a:lnTo>
                  <a:lnTo>
                    <a:pt x="4769" y="1691"/>
                  </a:lnTo>
                  <a:lnTo>
                    <a:pt x="4259" y="3728"/>
                  </a:lnTo>
                  <a:lnTo>
                    <a:pt x="4258" y="3737"/>
                  </a:lnTo>
                  <a:lnTo>
                    <a:pt x="4256" y="3749"/>
                  </a:lnTo>
                  <a:lnTo>
                    <a:pt x="4251" y="3776"/>
                  </a:lnTo>
                  <a:lnTo>
                    <a:pt x="4248" y="3801"/>
                  </a:lnTo>
                  <a:lnTo>
                    <a:pt x="4246" y="3822"/>
                  </a:lnTo>
                  <a:lnTo>
                    <a:pt x="4246" y="3839"/>
                  </a:lnTo>
                  <a:lnTo>
                    <a:pt x="4246" y="3864"/>
                  </a:lnTo>
                  <a:lnTo>
                    <a:pt x="4249" y="3886"/>
                  </a:lnTo>
                  <a:lnTo>
                    <a:pt x="4251" y="3897"/>
                  </a:lnTo>
                  <a:lnTo>
                    <a:pt x="4253" y="3907"/>
                  </a:lnTo>
                  <a:lnTo>
                    <a:pt x="4256" y="3917"/>
                  </a:lnTo>
                  <a:lnTo>
                    <a:pt x="4259" y="3926"/>
                  </a:lnTo>
                  <a:lnTo>
                    <a:pt x="4263" y="3935"/>
                  </a:lnTo>
                  <a:lnTo>
                    <a:pt x="4266" y="3944"/>
                  </a:lnTo>
                  <a:lnTo>
                    <a:pt x="4271" y="3953"/>
                  </a:lnTo>
                  <a:lnTo>
                    <a:pt x="4276" y="3960"/>
                  </a:lnTo>
                  <a:lnTo>
                    <a:pt x="4281" y="3968"/>
                  </a:lnTo>
                  <a:lnTo>
                    <a:pt x="4286" y="3975"/>
                  </a:lnTo>
                  <a:lnTo>
                    <a:pt x="4292" y="3981"/>
                  </a:lnTo>
                  <a:lnTo>
                    <a:pt x="4299" y="3987"/>
                  </a:lnTo>
                  <a:lnTo>
                    <a:pt x="4306" y="3993"/>
                  </a:lnTo>
                  <a:lnTo>
                    <a:pt x="4313" y="3999"/>
                  </a:lnTo>
                  <a:lnTo>
                    <a:pt x="4321" y="4004"/>
                  </a:lnTo>
                  <a:lnTo>
                    <a:pt x="4329" y="4008"/>
                  </a:lnTo>
                  <a:lnTo>
                    <a:pt x="4337" y="4013"/>
                  </a:lnTo>
                  <a:lnTo>
                    <a:pt x="4346" y="4017"/>
                  </a:lnTo>
                  <a:lnTo>
                    <a:pt x="4355" y="4020"/>
                  </a:lnTo>
                  <a:lnTo>
                    <a:pt x="4364" y="4024"/>
                  </a:lnTo>
                  <a:lnTo>
                    <a:pt x="4385" y="4030"/>
                  </a:lnTo>
                  <a:lnTo>
                    <a:pt x="4407" y="4034"/>
                  </a:lnTo>
                  <a:lnTo>
                    <a:pt x="4430" y="4036"/>
                  </a:lnTo>
                  <a:lnTo>
                    <a:pt x="4455" y="4036"/>
                  </a:lnTo>
                  <a:lnTo>
                    <a:pt x="4483" y="4036"/>
                  </a:lnTo>
                  <a:lnTo>
                    <a:pt x="4512" y="4035"/>
                  </a:lnTo>
                  <a:lnTo>
                    <a:pt x="4540" y="4032"/>
                  </a:lnTo>
                  <a:lnTo>
                    <a:pt x="4567" y="4029"/>
                  </a:lnTo>
                  <a:lnTo>
                    <a:pt x="4595" y="4024"/>
                  </a:lnTo>
                  <a:lnTo>
                    <a:pt x="4623" y="4019"/>
                  </a:lnTo>
                  <a:lnTo>
                    <a:pt x="4650" y="4013"/>
                  </a:lnTo>
                  <a:lnTo>
                    <a:pt x="4676" y="4006"/>
                  </a:lnTo>
                  <a:lnTo>
                    <a:pt x="4704" y="3998"/>
                  </a:lnTo>
                  <a:lnTo>
                    <a:pt x="4730" y="3989"/>
                  </a:lnTo>
                  <a:lnTo>
                    <a:pt x="4756" y="3980"/>
                  </a:lnTo>
                  <a:lnTo>
                    <a:pt x="4782" y="3969"/>
                  </a:lnTo>
                  <a:lnTo>
                    <a:pt x="4808" y="3957"/>
                  </a:lnTo>
                  <a:lnTo>
                    <a:pt x="4834" y="3945"/>
                  </a:lnTo>
                  <a:lnTo>
                    <a:pt x="4859" y="3931"/>
                  </a:lnTo>
                  <a:lnTo>
                    <a:pt x="4884" y="3916"/>
                  </a:lnTo>
                  <a:lnTo>
                    <a:pt x="4909" y="3901"/>
                  </a:lnTo>
                  <a:lnTo>
                    <a:pt x="4934" y="3885"/>
                  </a:lnTo>
                  <a:lnTo>
                    <a:pt x="4958" y="3868"/>
                  </a:lnTo>
                  <a:lnTo>
                    <a:pt x="4982" y="3848"/>
                  </a:lnTo>
                  <a:lnTo>
                    <a:pt x="5007" y="3830"/>
                  </a:lnTo>
                  <a:lnTo>
                    <a:pt x="5031" y="3810"/>
                  </a:lnTo>
                  <a:lnTo>
                    <a:pt x="5054" y="3789"/>
                  </a:lnTo>
                  <a:lnTo>
                    <a:pt x="5077" y="3766"/>
                  </a:lnTo>
                  <a:lnTo>
                    <a:pt x="5101" y="3743"/>
                  </a:lnTo>
                  <a:lnTo>
                    <a:pt x="5124" y="3720"/>
                  </a:lnTo>
                  <a:lnTo>
                    <a:pt x="5146" y="3694"/>
                  </a:lnTo>
                  <a:lnTo>
                    <a:pt x="5169" y="3669"/>
                  </a:lnTo>
                  <a:lnTo>
                    <a:pt x="5191" y="3642"/>
                  </a:lnTo>
                  <a:lnTo>
                    <a:pt x="5214" y="3614"/>
                  </a:lnTo>
                  <a:lnTo>
                    <a:pt x="5235" y="3586"/>
                  </a:lnTo>
                  <a:lnTo>
                    <a:pt x="5257" y="3556"/>
                  </a:lnTo>
                  <a:lnTo>
                    <a:pt x="5278" y="3526"/>
                  </a:lnTo>
                  <a:lnTo>
                    <a:pt x="5299" y="3496"/>
                  </a:lnTo>
                  <a:lnTo>
                    <a:pt x="5319" y="3465"/>
                  </a:lnTo>
                  <a:lnTo>
                    <a:pt x="5338" y="3434"/>
                  </a:lnTo>
                  <a:lnTo>
                    <a:pt x="5356" y="3403"/>
                  </a:lnTo>
                  <a:lnTo>
                    <a:pt x="5374" y="3371"/>
                  </a:lnTo>
                  <a:lnTo>
                    <a:pt x="5391" y="3339"/>
                  </a:lnTo>
                  <a:lnTo>
                    <a:pt x="5408" y="3307"/>
                  </a:lnTo>
                  <a:lnTo>
                    <a:pt x="5424" y="3274"/>
                  </a:lnTo>
                  <a:lnTo>
                    <a:pt x="5439" y="3241"/>
                  </a:lnTo>
                  <a:lnTo>
                    <a:pt x="5453" y="3208"/>
                  </a:lnTo>
                  <a:lnTo>
                    <a:pt x="5467" y="3174"/>
                  </a:lnTo>
                  <a:lnTo>
                    <a:pt x="5480" y="3141"/>
                  </a:lnTo>
                  <a:lnTo>
                    <a:pt x="5492" y="3106"/>
                  </a:lnTo>
                  <a:lnTo>
                    <a:pt x="5505" y="3072"/>
                  </a:lnTo>
                  <a:lnTo>
                    <a:pt x="5516" y="3036"/>
                  </a:lnTo>
                  <a:lnTo>
                    <a:pt x="5526" y="3001"/>
                  </a:lnTo>
                  <a:lnTo>
                    <a:pt x="5536" y="2966"/>
                  </a:lnTo>
                  <a:lnTo>
                    <a:pt x="5545" y="2930"/>
                  </a:lnTo>
                  <a:lnTo>
                    <a:pt x="5553" y="2894"/>
                  </a:lnTo>
                  <a:lnTo>
                    <a:pt x="5561" y="2857"/>
                  </a:lnTo>
                  <a:lnTo>
                    <a:pt x="5568" y="2821"/>
                  </a:lnTo>
                  <a:lnTo>
                    <a:pt x="5574" y="2783"/>
                  </a:lnTo>
                  <a:lnTo>
                    <a:pt x="5580" y="2746"/>
                  </a:lnTo>
                  <a:lnTo>
                    <a:pt x="5585" y="2708"/>
                  </a:lnTo>
                  <a:lnTo>
                    <a:pt x="5589" y="2670"/>
                  </a:lnTo>
                  <a:lnTo>
                    <a:pt x="5593" y="2632"/>
                  </a:lnTo>
                  <a:lnTo>
                    <a:pt x="5597" y="2593"/>
                  </a:lnTo>
                  <a:lnTo>
                    <a:pt x="5599" y="2555"/>
                  </a:lnTo>
                  <a:lnTo>
                    <a:pt x="5601" y="2515"/>
                  </a:lnTo>
                  <a:lnTo>
                    <a:pt x="5602" y="2476"/>
                  </a:lnTo>
                  <a:lnTo>
                    <a:pt x="5602" y="2435"/>
                  </a:lnTo>
                  <a:lnTo>
                    <a:pt x="5601" y="2385"/>
                  </a:lnTo>
                  <a:lnTo>
                    <a:pt x="5600" y="2337"/>
                  </a:lnTo>
                  <a:lnTo>
                    <a:pt x="5597" y="2288"/>
                  </a:lnTo>
                  <a:lnTo>
                    <a:pt x="5592" y="2241"/>
                  </a:lnTo>
                  <a:lnTo>
                    <a:pt x="5587" y="2193"/>
                  </a:lnTo>
                  <a:lnTo>
                    <a:pt x="5580" y="2147"/>
                  </a:lnTo>
                  <a:lnTo>
                    <a:pt x="5573" y="2100"/>
                  </a:lnTo>
                  <a:lnTo>
                    <a:pt x="5564" y="2054"/>
                  </a:lnTo>
                  <a:lnTo>
                    <a:pt x="5554" y="2010"/>
                  </a:lnTo>
                  <a:lnTo>
                    <a:pt x="5543" y="1965"/>
                  </a:lnTo>
                  <a:lnTo>
                    <a:pt x="5531" y="1921"/>
                  </a:lnTo>
                  <a:lnTo>
                    <a:pt x="5518" y="1878"/>
                  </a:lnTo>
                  <a:lnTo>
                    <a:pt x="5503" y="1835"/>
                  </a:lnTo>
                  <a:lnTo>
                    <a:pt x="5487" y="1793"/>
                  </a:lnTo>
                  <a:lnTo>
                    <a:pt x="5470" y="1752"/>
                  </a:lnTo>
                  <a:lnTo>
                    <a:pt x="5452" y="1710"/>
                  </a:lnTo>
                  <a:lnTo>
                    <a:pt x="5433" y="1670"/>
                  </a:lnTo>
                  <a:lnTo>
                    <a:pt x="5413" y="1630"/>
                  </a:lnTo>
                  <a:lnTo>
                    <a:pt x="5390" y="1591"/>
                  </a:lnTo>
                  <a:lnTo>
                    <a:pt x="5368" y="1552"/>
                  </a:lnTo>
                  <a:lnTo>
                    <a:pt x="5344" y="1514"/>
                  </a:lnTo>
                  <a:lnTo>
                    <a:pt x="5319" y="1476"/>
                  </a:lnTo>
                  <a:lnTo>
                    <a:pt x="5292" y="1439"/>
                  </a:lnTo>
                  <a:lnTo>
                    <a:pt x="5265" y="1402"/>
                  </a:lnTo>
                  <a:lnTo>
                    <a:pt x="5237" y="1367"/>
                  </a:lnTo>
                  <a:lnTo>
                    <a:pt x="5207" y="1332"/>
                  </a:lnTo>
                  <a:lnTo>
                    <a:pt x="5175" y="1297"/>
                  </a:lnTo>
                  <a:lnTo>
                    <a:pt x="5144" y="1263"/>
                  </a:lnTo>
                  <a:lnTo>
                    <a:pt x="5111" y="1229"/>
                  </a:lnTo>
                  <a:lnTo>
                    <a:pt x="5075" y="1197"/>
                  </a:lnTo>
                  <a:lnTo>
                    <a:pt x="5040" y="1165"/>
                  </a:lnTo>
                  <a:lnTo>
                    <a:pt x="5004" y="1132"/>
                  </a:lnTo>
                  <a:lnTo>
                    <a:pt x="4965" y="1101"/>
                  </a:lnTo>
                  <a:lnTo>
                    <a:pt x="4927" y="1071"/>
                  </a:lnTo>
                  <a:lnTo>
                    <a:pt x="4888" y="1042"/>
                  </a:lnTo>
                  <a:lnTo>
                    <a:pt x="4848" y="1014"/>
                  </a:lnTo>
                  <a:lnTo>
                    <a:pt x="4808" y="987"/>
                  </a:lnTo>
                  <a:lnTo>
                    <a:pt x="4766" y="961"/>
                  </a:lnTo>
                  <a:lnTo>
                    <a:pt x="4725" y="936"/>
                  </a:lnTo>
                  <a:lnTo>
                    <a:pt x="4681" y="911"/>
                  </a:lnTo>
                  <a:lnTo>
                    <a:pt x="4638" y="888"/>
                  </a:lnTo>
                  <a:lnTo>
                    <a:pt x="4594" y="866"/>
                  </a:lnTo>
                  <a:lnTo>
                    <a:pt x="4549" y="845"/>
                  </a:lnTo>
                  <a:lnTo>
                    <a:pt x="4504" y="825"/>
                  </a:lnTo>
                  <a:lnTo>
                    <a:pt x="4458" y="806"/>
                  </a:lnTo>
                  <a:lnTo>
                    <a:pt x="4411" y="788"/>
                  </a:lnTo>
                  <a:lnTo>
                    <a:pt x="4363" y="771"/>
                  </a:lnTo>
                  <a:lnTo>
                    <a:pt x="4315" y="755"/>
                  </a:lnTo>
                  <a:lnTo>
                    <a:pt x="4266" y="739"/>
                  </a:lnTo>
                  <a:lnTo>
                    <a:pt x="4217" y="724"/>
                  </a:lnTo>
                  <a:lnTo>
                    <a:pt x="4166" y="711"/>
                  </a:lnTo>
                  <a:lnTo>
                    <a:pt x="4115" y="699"/>
                  </a:lnTo>
                  <a:lnTo>
                    <a:pt x="4063" y="688"/>
                  </a:lnTo>
                  <a:lnTo>
                    <a:pt x="4011" y="678"/>
                  </a:lnTo>
                  <a:lnTo>
                    <a:pt x="3957" y="668"/>
                  </a:lnTo>
                  <a:lnTo>
                    <a:pt x="3903" y="659"/>
                  </a:lnTo>
                  <a:lnTo>
                    <a:pt x="3848" y="652"/>
                  </a:lnTo>
                  <a:lnTo>
                    <a:pt x="3792" y="646"/>
                  </a:lnTo>
                  <a:lnTo>
                    <a:pt x="3737" y="640"/>
                  </a:lnTo>
                  <a:lnTo>
                    <a:pt x="3680" y="636"/>
                  </a:lnTo>
                  <a:lnTo>
                    <a:pt x="3623" y="633"/>
                  </a:lnTo>
                  <a:lnTo>
                    <a:pt x="3564" y="630"/>
                  </a:lnTo>
                  <a:lnTo>
                    <a:pt x="3506" y="629"/>
                  </a:lnTo>
                  <a:lnTo>
                    <a:pt x="3446" y="628"/>
                  </a:lnTo>
                  <a:lnTo>
                    <a:pt x="3384" y="629"/>
                  </a:lnTo>
                  <a:lnTo>
                    <a:pt x="3324" y="630"/>
                  </a:lnTo>
                  <a:lnTo>
                    <a:pt x="3263" y="633"/>
                  </a:lnTo>
                  <a:lnTo>
                    <a:pt x="3203" y="636"/>
                  </a:lnTo>
                  <a:lnTo>
                    <a:pt x="3145" y="640"/>
                  </a:lnTo>
                  <a:lnTo>
                    <a:pt x="3086" y="645"/>
                  </a:lnTo>
                  <a:lnTo>
                    <a:pt x="3028" y="651"/>
                  </a:lnTo>
                  <a:lnTo>
                    <a:pt x="2971" y="659"/>
                  </a:lnTo>
                  <a:lnTo>
                    <a:pt x="2914" y="667"/>
                  </a:lnTo>
                  <a:lnTo>
                    <a:pt x="2858" y="677"/>
                  </a:lnTo>
                  <a:lnTo>
                    <a:pt x="2801" y="686"/>
                  </a:lnTo>
                  <a:lnTo>
                    <a:pt x="2747" y="697"/>
                  </a:lnTo>
                  <a:lnTo>
                    <a:pt x="2692" y="709"/>
                  </a:lnTo>
                  <a:lnTo>
                    <a:pt x="2639" y="722"/>
                  </a:lnTo>
                  <a:lnTo>
                    <a:pt x="2585" y="735"/>
                  </a:lnTo>
                  <a:lnTo>
                    <a:pt x="2533" y="750"/>
                  </a:lnTo>
                  <a:lnTo>
                    <a:pt x="2480" y="766"/>
                  </a:lnTo>
                  <a:lnTo>
                    <a:pt x="2429" y="783"/>
                  </a:lnTo>
                  <a:lnTo>
                    <a:pt x="2377" y="800"/>
                  </a:lnTo>
                  <a:lnTo>
                    <a:pt x="2327" y="818"/>
                  </a:lnTo>
                  <a:lnTo>
                    <a:pt x="2277" y="839"/>
                  </a:lnTo>
                  <a:lnTo>
                    <a:pt x="2228" y="859"/>
                  </a:lnTo>
                  <a:lnTo>
                    <a:pt x="2179" y="880"/>
                  </a:lnTo>
                  <a:lnTo>
                    <a:pt x="2131" y="902"/>
                  </a:lnTo>
                  <a:lnTo>
                    <a:pt x="2083" y="926"/>
                  </a:lnTo>
                  <a:lnTo>
                    <a:pt x="2036" y="950"/>
                  </a:lnTo>
                  <a:lnTo>
                    <a:pt x="1989" y="975"/>
                  </a:lnTo>
                  <a:lnTo>
                    <a:pt x="1944" y="1002"/>
                  </a:lnTo>
                  <a:lnTo>
                    <a:pt x="1898" y="1029"/>
                  </a:lnTo>
                  <a:lnTo>
                    <a:pt x="1853" y="1057"/>
                  </a:lnTo>
                  <a:lnTo>
                    <a:pt x="1809" y="1087"/>
                  </a:lnTo>
                  <a:lnTo>
                    <a:pt x="1766" y="1116"/>
                  </a:lnTo>
                  <a:lnTo>
                    <a:pt x="1734" y="1139"/>
                  </a:lnTo>
                  <a:lnTo>
                    <a:pt x="1701" y="1163"/>
                  </a:lnTo>
                  <a:lnTo>
                    <a:pt x="1671" y="1187"/>
                  </a:lnTo>
                  <a:lnTo>
                    <a:pt x="1640" y="1211"/>
                  </a:lnTo>
                  <a:lnTo>
                    <a:pt x="1609" y="1235"/>
                  </a:lnTo>
                  <a:lnTo>
                    <a:pt x="1580" y="1261"/>
                  </a:lnTo>
                  <a:lnTo>
                    <a:pt x="1551" y="1286"/>
                  </a:lnTo>
                  <a:lnTo>
                    <a:pt x="1522" y="1311"/>
                  </a:lnTo>
                  <a:lnTo>
                    <a:pt x="1493" y="1338"/>
                  </a:lnTo>
                  <a:lnTo>
                    <a:pt x="1466" y="1364"/>
                  </a:lnTo>
                  <a:lnTo>
                    <a:pt x="1438" y="1390"/>
                  </a:lnTo>
                  <a:lnTo>
                    <a:pt x="1411" y="1418"/>
                  </a:lnTo>
                  <a:lnTo>
                    <a:pt x="1384" y="1445"/>
                  </a:lnTo>
                  <a:lnTo>
                    <a:pt x="1359" y="1472"/>
                  </a:lnTo>
                  <a:lnTo>
                    <a:pt x="1333" y="1501"/>
                  </a:lnTo>
                  <a:lnTo>
                    <a:pt x="1308" y="1529"/>
                  </a:lnTo>
                  <a:lnTo>
                    <a:pt x="1283" y="1558"/>
                  </a:lnTo>
                  <a:lnTo>
                    <a:pt x="1259" y="1588"/>
                  </a:lnTo>
                  <a:lnTo>
                    <a:pt x="1236" y="1617"/>
                  </a:lnTo>
                  <a:lnTo>
                    <a:pt x="1212" y="1646"/>
                  </a:lnTo>
                  <a:lnTo>
                    <a:pt x="1189" y="1677"/>
                  </a:lnTo>
                  <a:lnTo>
                    <a:pt x="1167" y="1707"/>
                  </a:lnTo>
                  <a:lnTo>
                    <a:pt x="1145" y="1739"/>
                  </a:lnTo>
                  <a:lnTo>
                    <a:pt x="1124" y="1770"/>
                  </a:lnTo>
                  <a:lnTo>
                    <a:pt x="1102" y="1801"/>
                  </a:lnTo>
                  <a:lnTo>
                    <a:pt x="1082" y="1834"/>
                  </a:lnTo>
                  <a:lnTo>
                    <a:pt x="1062" y="1866"/>
                  </a:lnTo>
                  <a:lnTo>
                    <a:pt x="1043" y="1899"/>
                  </a:lnTo>
                  <a:lnTo>
                    <a:pt x="1024" y="1932"/>
                  </a:lnTo>
                  <a:lnTo>
                    <a:pt x="1005" y="1965"/>
                  </a:lnTo>
                  <a:lnTo>
                    <a:pt x="987" y="1999"/>
                  </a:lnTo>
                  <a:lnTo>
                    <a:pt x="969" y="2033"/>
                  </a:lnTo>
                  <a:lnTo>
                    <a:pt x="952" y="2068"/>
                  </a:lnTo>
                  <a:lnTo>
                    <a:pt x="936" y="2102"/>
                  </a:lnTo>
                  <a:lnTo>
                    <a:pt x="920" y="2136"/>
                  </a:lnTo>
                  <a:lnTo>
                    <a:pt x="903" y="2172"/>
                  </a:lnTo>
                  <a:lnTo>
                    <a:pt x="888" y="2207"/>
                  </a:lnTo>
                  <a:lnTo>
                    <a:pt x="874" y="2242"/>
                  </a:lnTo>
                  <a:lnTo>
                    <a:pt x="860" y="2277"/>
                  </a:lnTo>
                  <a:lnTo>
                    <a:pt x="847" y="2314"/>
                  </a:lnTo>
                  <a:lnTo>
                    <a:pt x="834" y="2349"/>
                  </a:lnTo>
                  <a:lnTo>
                    <a:pt x="822" y="2385"/>
                  </a:lnTo>
                  <a:lnTo>
                    <a:pt x="809" y="2421"/>
                  </a:lnTo>
                  <a:lnTo>
                    <a:pt x="798" y="2457"/>
                  </a:lnTo>
                  <a:lnTo>
                    <a:pt x="788" y="2495"/>
                  </a:lnTo>
                  <a:lnTo>
                    <a:pt x="778" y="2531"/>
                  </a:lnTo>
                  <a:lnTo>
                    <a:pt x="768" y="2568"/>
                  </a:lnTo>
                  <a:lnTo>
                    <a:pt x="759" y="2605"/>
                  </a:lnTo>
                  <a:lnTo>
                    <a:pt x="751" y="2643"/>
                  </a:lnTo>
                  <a:lnTo>
                    <a:pt x="743" y="2680"/>
                  </a:lnTo>
                  <a:lnTo>
                    <a:pt x="736" y="2718"/>
                  </a:lnTo>
                  <a:lnTo>
                    <a:pt x="729" y="2755"/>
                  </a:lnTo>
                  <a:lnTo>
                    <a:pt x="723" y="2793"/>
                  </a:lnTo>
                  <a:lnTo>
                    <a:pt x="717" y="2832"/>
                  </a:lnTo>
                  <a:lnTo>
                    <a:pt x="711" y="2869"/>
                  </a:lnTo>
                  <a:lnTo>
                    <a:pt x="706" y="2909"/>
                  </a:lnTo>
                  <a:lnTo>
                    <a:pt x="702" y="2947"/>
                  </a:lnTo>
                  <a:lnTo>
                    <a:pt x="699" y="2986"/>
                  </a:lnTo>
                  <a:lnTo>
                    <a:pt x="696" y="3025"/>
                  </a:lnTo>
                  <a:lnTo>
                    <a:pt x="693" y="3065"/>
                  </a:lnTo>
                  <a:lnTo>
                    <a:pt x="691" y="3104"/>
                  </a:lnTo>
                  <a:lnTo>
                    <a:pt x="690" y="3144"/>
                  </a:lnTo>
                  <a:lnTo>
                    <a:pt x="689" y="3183"/>
                  </a:lnTo>
                  <a:lnTo>
                    <a:pt x="689" y="3223"/>
                  </a:lnTo>
                  <a:lnTo>
                    <a:pt x="690" y="3285"/>
                  </a:lnTo>
                  <a:lnTo>
                    <a:pt x="692" y="3348"/>
                  </a:lnTo>
                  <a:lnTo>
                    <a:pt x="695" y="3409"/>
                  </a:lnTo>
                  <a:lnTo>
                    <a:pt x="700" y="3469"/>
                  </a:lnTo>
                  <a:lnTo>
                    <a:pt x="705" y="3528"/>
                  </a:lnTo>
                  <a:lnTo>
                    <a:pt x="713" y="3587"/>
                  </a:lnTo>
                  <a:lnTo>
                    <a:pt x="722" y="3645"/>
                  </a:lnTo>
                  <a:lnTo>
                    <a:pt x="732" y="3703"/>
                  </a:lnTo>
                  <a:lnTo>
                    <a:pt x="743" y="3758"/>
                  </a:lnTo>
                  <a:lnTo>
                    <a:pt x="755" y="3814"/>
                  </a:lnTo>
                  <a:lnTo>
                    <a:pt x="769" y="3869"/>
                  </a:lnTo>
                  <a:lnTo>
                    <a:pt x="784" y="3922"/>
                  </a:lnTo>
                  <a:lnTo>
                    <a:pt x="800" y="3976"/>
                  </a:lnTo>
                  <a:lnTo>
                    <a:pt x="819" y="4029"/>
                  </a:lnTo>
                  <a:lnTo>
                    <a:pt x="838" y="4079"/>
                  </a:lnTo>
                  <a:lnTo>
                    <a:pt x="859" y="4130"/>
                  </a:lnTo>
                  <a:lnTo>
                    <a:pt x="880" y="4180"/>
                  </a:lnTo>
                  <a:lnTo>
                    <a:pt x="903" y="4229"/>
                  </a:lnTo>
                  <a:lnTo>
                    <a:pt x="928" y="4278"/>
                  </a:lnTo>
                  <a:lnTo>
                    <a:pt x="954" y="4325"/>
                  </a:lnTo>
                  <a:lnTo>
                    <a:pt x="980" y="4372"/>
                  </a:lnTo>
                  <a:lnTo>
                    <a:pt x="1009" y="4417"/>
                  </a:lnTo>
                  <a:lnTo>
                    <a:pt x="1039" y="4463"/>
                  </a:lnTo>
                  <a:lnTo>
                    <a:pt x="1070" y="4506"/>
                  </a:lnTo>
                  <a:lnTo>
                    <a:pt x="1102" y="4550"/>
                  </a:lnTo>
                  <a:lnTo>
                    <a:pt x="1136" y="4593"/>
                  </a:lnTo>
                  <a:lnTo>
                    <a:pt x="1171" y="4635"/>
                  </a:lnTo>
                  <a:lnTo>
                    <a:pt x="1207" y="4675"/>
                  </a:lnTo>
                  <a:lnTo>
                    <a:pt x="1245" y="4716"/>
                  </a:lnTo>
                  <a:lnTo>
                    <a:pt x="1284" y="4755"/>
                  </a:lnTo>
                  <a:lnTo>
                    <a:pt x="1325" y="4794"/>
                  </a:lnTo>
                  <a:lnTo>
                    <a:pt x="1366" y="4832"/>
                  </a:lnTo>
                  <a:lnTo>
                    <a:pt x="1408" y="4869"/>
                  </a:lnTo>
                  <a:lnTo>
                    <a:pt x="1453" y="4904"/>
                  </a:lnTo>
                  <a:lnTo>
                    <a:pt x="1497" y="4940"/>
                  </a:lnTo>
                  <a:lnTo>
                    <a:pt x="1543" y="4973"/>
                  </a:lnTo>
                  <a:lnTo>
                    <a:pt x="1588" y="5005"/>
                  </a:lnTo>
                  <a:lnTo>
                    <a:pt x="1636" y="5036"/>
                  </a:lnTo>
                  <a:lnTo>
                    <a:pt x="1684" y="5066"/>
                  </a:lnTo>
                  <a:lnTo>
                    <a:pt x="1733" y="5095"/>
                  </a:lnTo>
                  <a:lnTo>
                    <a:pt x="1782" y="5122"/>
                  </a:lnTo>
                  <a:lnTo>
                    <a:pt x="1834" y="5148"/>
                  </a:lnTo>
                  <a:lnTo>
                    <a:pt x="1885" y="5174"/>
                  </a:lnTo>
                  <a:lnTo>
                    <a:pt x="1938" y="5198"/>
                  </a:lnTo>
                  <a:lnTo>
                    <a:pt x="1991" y="5220"/>
                  </a:lnTo>
                  <a:lnTo>
                    <a:pt x="2046" y="5242"/>
                  </a:lnTo>
                  <a:lnTo>
                    <a:pt x="2101" y="5263"/>
                  </a:lnTo>
                  <a:lnTo>
                    <a:pt x="2157" y="5282"/>
                  </a:lnTo>
                  <a:lnTo>
                    <a:pt x="2215" y="5300"/>
                  </a:lnTo>
                  <a:lnTo>
                    <a:pt x="2272" y="5317"/>
                  </a:lnTo>
                  <a:lnTo>
                    <a:pt x="2331" y="5332"/>
                  </a:lnTo>
                  <a:lnTo>
                    <a:pt x="2391" y="5348"/>
                  </a:lnTo>
                  <a:lnTo>
                    <a:pt x="2452" y="5361"/>
                  </a:lnTo>
                  <a:lnTo>
                    <a:pt x="2514" y="5373"/>
                  </a:lnTo>
                  <a:lnTo>
                    <a:pt x="2575" y="5384"/>
                  </a:lnTo>
                  <a:lnTo>
                    <a:pt x="2639" y="5394"/>
                  </a:lnTo>
                  <a:lnTo>
                    <a:pt x="2703" y="5403"/>
                  </a:lnTo>
                  <a:lnTo>
                    <a:pt x="2768" y="5410"/>
                  </a:lnTo>
                  <a:lnTo>
                    <a:pt x="2835" y="5418"/>
                  </a:lnTo>
                  <a:lnTo>
                    <a:pt x="2901" y="5423"/>
                  </a:lnTo>
                  <a:lnTo>
                    <a:pt x="2969" y="5427"/>
                  </a:lnTo>
                  <a:lnTo>
                    <a:pt x="3038" y="5430"/>
                  </a:lnTo>
                  <a:lnTo>
                    <a:pt x="3108" y="5431"/>
                  </a:lnTo>
                  <a:lnTo>
                    <a:pt x="3178" y="5432"/>
                  </a:lnTo>
                  <a:lnTo>
                    <a:pt x="3247" y="5431"/>
                  </a:lnTo>
                  <a:lnTo>
                    <a:pt x="3315" y="5430"/>
                  </a:lnTo>
                  <a:lnTo>
                    <a:pt x="3382" y="5427"/>
                  </a:lnTo>
                  <a:lnTo>
                    <a:pt x="3450" y="5422"/>
                  </a:lnTo>
                  <a:lnTo>
                    <a:pt x="3517" y="5417"/>
                  </a:lnTo>
                  <a:lnTo>
                    <a:pt x="3583" y="5409"/>
                  </a:lnTo>
                  <a:lnTo>
                    <a:pt x="3650" y="5401"/>
                  </a:lnTo>
                  <a:lnTo>
                    <a:pt x="3716" y="5392"/>
                  </a:lnTo>
                  <a:lnTo>
                    <a:pt x="3781" y="5382"/>
                  </a:lnTo>
                  <a:lnTo>
                    <a:pt x="3846" y="5370"/>
                  </a:lnTo>
                  <a:lnTo>
                    <a:pt x="3912" y="5357"/>
                  </a:lnTo>
                  <a:lnTo>
                    <a:pt x="3976" y="5343"/>
                  </a:lnTo>
                  <a:lnTo>
                    <a:pt x="4041" y="5327"/>
                  </a:lnTo>
                  <a:lnTo>
                    <a:pt x="4105" y="5310"/>
                  </a:lnTo>
                  <a:lnTo>
                    <a:pt x="4168" y="5293"/>
                  </a:lnTo>
                  <a:lnTo>
                    <a:pt x="4232" y="5273"/>
                  </a:lnTo>
                  <a:lnTo>
                    <a:pt x="4295" y="5253"/>
                  </a:lnTo>
                  <a:lnTo>
                    <a:pt x="4357" y="5231"/>
                  </a:lnTo>
                  <a:lnTo>
                    <a:pt x="4419" y="5209"/>
                  </a:lnTo>
                  <a:lnTo>
                    <a:pt x="4480" y="5185"/>
                  </a:lnTo>
                  <a:lnTo>
                    <a:pt x="4541" y="5159"/>
                  </a:lnTo>
                  <a:lnTo>
                    <a:pt x="4601" y="5134"/>
                  </a:lnTo>
                  <a:lnTo>
                    <a:pt x="4660" y="5107"/>
                  </a:lnTo>
                  <a:lnTo>
                    <a:pt x="4719" y="5078"/>
                  </a:lnTo>
                  <a:lnTo>
                    <a:pt x="4776" y="5049"/>
                  </a:lnTo>
                  <a:lnTo>
                    <a:pt x="4834" y="5018"/>
                  </a:lnTo>
                  <a:lnTo>
                    <a:pt x="4890" y="4986"/>
                  </a:lnTo>
                  <a:lnTo>
                    <a:pt x="4947" y="4953"/>
                  </a:lnTo>
                  <a:lnTo>
                    <a:pt x="5002" y="4919"/>
                  </a:lnTo>
                  <a:lnTo>
                    <a:pt x="5057" y="4884"/>
                  </a:lnTo>
                  <a:lnTo>
                    <a:pt x="5111" y="4848"/>
                  </a:lnTo>
                  <a:lnTo>
                    <a:pt x="5165" y="4810"/>
                  </a:lnTo>
                  <a:lnTo>
                    <a:pt x="5487" y="5262"/>
                  </a:lnTo>
                  <a:lnTo>
                    <a:pt x="5423" y="5310"/>
                  </a:lnTo>
                  <a:lnTo>
                    <a:pt x="5357" y="5357"/>
                  </a:lnTo>
                  <a:lnTo>
                    <a:pt x="5291" y="5401"/>
                  </a:lnTo>
                  <a:lnTo>
                    <a:pt x="5225" y="5445"/>
                  </a:lnTo>
                  <a:lnTo>
                    <a:pt x="5158" y="5486"/>
                  </a:lnTo>
                  <a:lnTo>
                    <a:pt x="5090" y="5527"/>
                  </a:lnTo>
                  <a:lnTo>
                    <a:pt x="5023" y="5565"/>
                  </a:lnTo>
                  <a:lnTo>
                    <a:pt x="4955" y="5603"/>
                  </a:lnTo>
                  <a:lnTo>
                    <a:pt x="4885" y="5638"/>
                  </a:lnTo>
                  <a:lnTo>
                    <a:pt x="4817" y="5673"/>
                  </a:lnTo>
                  <a:lnTo>
                    <a:pt x="4747" y="5705"/>
                  </a:lnTo>
                  <a:lnTo>
                    <a:pt x="4677" y="5736"/>
                  </a:lnTo>
                  <a:lnTo>
                    <a:pt x="4607" y="5766"/>
                  </a:lnTo>
                  <a:lnTo>
                    <a:pt x="4536" y="5794"/>
                  </a:lnTo>
                  <a:lnTo>
                    <a:pt x="4464" y="5820"/>
                  </a:lnTo>
                  <a:lnTo>
                    <a:pt x="4392" y="5846"/>
                  </a:lnTo>
                  <a:lnTo>
                    <a:pt x="4320" y="5869"/>
                  </a:lnTo>
                  <a:lnTo>
                    <a:pt x="4247" y="5891"/>
                  </a:lnTo>
                  <a:lnTo>
                    <a:pt x="4174" y="5912"/>
                  </a:lnTo>
                  <a:lnTo>
                    <a:pt x="4100" y="5930"/>
                  </a:lnTo>
                  <a:lnTo>
                    <a:pt x="4026" y="5948"/>
                  </a:lnTo>
                  <a:lnTo>
                    <a:pt x="3951" y="5963"/>
                  </a:lnTo>
                  <a:lnTo>
                    <a:pt x="3876" y="5978"/>
                  </a:lnTo>
                  <a:lnTo>
                    <a:pt x="3800" y="5991"/>
                  </a:lnTo>
                  <a:lnTo>
                    <a:pt x="3724" y="6002"/>
                  </a:lnTo>
                  <a:lnTo>
                    <a:pt x="3648" y="6012"/>
                  </a:lnTo>
                  <a:lnTo>
                    <a:pt x="3570" y="6020"/>
                  </a:lnTo>
                  <a:lnTo>
                    <a:pt x="3493" y="6027"/>
                  </a:lnTo>
                  <a:lnTo>
                    <a:pt x="3415" y="6033"/>
                  </a:lnTo>
                  <a:lnTo>
                    <a:pt x="3337" y="6036"/>
                  </a:lnTo>
                  <a:lnTo>
                    <a:pt x="3258" y="6039"/>
                  </a:lnTo>
                  <a:lnTo>
                    <a:pt x="3178" y="6039"/>
                  </a:lnTo>
                  <a:lnTo>
                    <a:pt x="3099" y="6039"/>
                  </a:lnTo>
                  <a:lnTo>
                    <a:pt x="3021" y="6037"/>
                  </a:lnTo>
                  <a:lnTo>
                    <a:pt x="2943" y="6034"/>
                  </a:lnTo>
                  <a:lnTo>
                    <a:pt x="2865" y="6029"/>
                  </a:lnTo>
                  <a:lnTo>
                    <a:pt x="2788" y="6024"/>
                  </a:lnTo>
                  <a:lnTo>
                    <a:pt x="2713" y="6017"/>
                  </a:lnTo>
                  <a:lnTo>
                    <a:pt x="2638" y="6008"/>
                  </a:lnTo>
                  <a:lnTo>
                    <a:pt x="2564" y="5999"/>
                  </a:lnTo>
                  <a:lnTo>
                    <a:pt x="2490" y="5987"/>
                  </a:lnTo>
                  <a:lnTo>
                    <a:pt x="2418" y="5975"/>
                  </a:lnTo>
                  <a:lnTo>
                    <a:pt x="2346" y="5962"/>
                  </a:lnTo>
                  <a:lnTo>
                    <a:pt x="2274" y="5947"/>
                  </a:lnTo>
                  <a:lnTo>
                    <a:pt x="2204" y="5931"/>
                  </a:lnTo>
                  <a:lnTo>
                    <a:pt x="2135" y="5914"/>
                  </a:lnTo>
                  <a:lnTo>
                    <a:pt x="2066" y="5895"/>
                  </a:lnTo>
                  <a:lnTo>
                    <a:pt x="1997" y="5875"/>
                  </a:lnTo>
                  <a:lnTo>
                    <a:pt x="1931" y="5854"/>
                  </a:lnTo>
                  <a:lnTo>
                    <a:pt x="1864" y="5833"/>
                  </a:lnTo>
                  <a:lnTo>
                    <a:pt x="1799" y="5808"/>
                  </a:lnTo>
                  <a:lnTo>
                    <a:pt x="1735" y="5784"/>
                  </a:lnTo>
                  <a:lnTo>
                    <a:pt x="1671" y="5758"/>
                  </a:lnTo>
                  <a:lnTo>
                    <a:pt x="1608" y="5731"/>
                  </a:lnTo>
                  <a:lnTo>
                    <a:pt x="1547" y="5703"/>
                  </a:lnTo>
                  <a:lnTo>
                    <a:pt x="1486" y="5673"/>
                  </a:lnTo>
                  <a:lnTo>
                    <a:pt x="1427" y="5642"/>
                  </a:lnTo>
                  <a:lnTo>
                    <a:pt x="1368" y="5610"/>
                  </a:lnTo>
                  <a:lnTo>
                    <a:pt x="1310" y="5576"/>
                  </a:lnTo>
                  <a:lnTo>
                    <a:pt x="1254" y="5542"/>
                  </a:lnTo>
                  <a:lnTo>
                    <a:pt x="1198" y="5507"/>
                  </a:lnTo>
                  <a:lnTo>
                    <a:pt x="1143" y="5469"/>
                  </a:lnTo>
                  <a:lnTo>
                    <a:pt x="1089" y="5432"/>
                  </a:lnTo>
                  <a:lnTo>
                    <a:pt x="1037" y="5392"/>
                  </a:lnTo>
                  <a:lnTo>
                    <a:pt x="1003" y="5366"/>
                  </a:lnTo>
                  <a:lnTo>
                    <a:pt x="972" y="5341"/>
                  </a:lnTo>
                  <a:lnTo>
                    <a:pt x="941" y="5314"/>
                  </a:lnTo>
                  <a:lnTo>
                    <a:pt x="909" y="5288"/>
                  </a:lnTo>
                  <a:lnTo>
                    <a:pt x="879" y="5262"/>
                  </a:lnTo>
                  <a:lnTo>
                    <a:pt x="849" y="5234"/>
                  </a:lnTo>
                  <a:lnTo>
                    <a:pt x="820" y="5207"/>
                  </a:lnTo>
                  <a:lnTo>
                    <a:pt x="791" y="5180"/>
                  </a:lnTo>
                  <a:lnTo>
                    <a:pt x="763" y="5152"/>
                  </a:lnTo>
                  <a:lnTo>
                    <a:pt x="735" y="5124"/>
                  </a:lnTo>
                  <a:lnTo>
                    <a:pt x="707" y="5097"/>
                  </a:lnTo>
                  <a:lnTo>
                    <a:pt x="681" y="5068"/>
                  </a:lnTo>
                  <a:lnTo>
                    <a:pt x="655" y="5040"/>
                  </a:lnTo>
                  <a:lnTo>
                    <a:pt x="630" y="5011"/>
                  </a:lnTo>
                  <a:lnTo>
                    <a:pt x="604" y="4981"/>
                  </a:lnTo>
                  <a:lnTo>
                    <a:pt x="580" y="4952"/>
                  </a:lnTo>
                  <a:lnTo>
                    <a:pt x="556" y="4922"/>
                  </a:lnTo>
                  <a:lnTo>
                    <a:pt x="532" y="4893"/>
                  </a:lnTo>
                  <a:lnTo>
                    <a:pt x="509" y="4863"/>
                  </a:lnTo>
                  <a:lnTo>
                    <a:pt x="486" y="4832"/>
                  </a:lnTo>
                  <a:lnTo>
                    <a:pt x="464" y="4802"/>
                  </a:lnTo>
                  <a:lnTo>
                    <a:pt x="443" y="4772"/>
                  </a:lnTo>
                  <a:lnTo>
                    <a:pt x="423" y="4740"/>
                  </a:lnTo>
                  <a:lnTo>
                    <a:pt x="401" y="4710"/>
                  </a:lnTo>
                  <a:lnTo>
                    <a:pt x="382" y="4678"/>
                  </a:lnTo>
                  <a:lnTo>
                    <a:pt x="362" y="4646"/>
                  </a:lnTo>
                  <a:lnTo>
                    <a:pt x="344" y="4615"/>
                  </a:lnTo>
                  <a:lnTo>
                    <a:pt x="326" y="4582"/>
                  </a:lnTo>
                  <a:lnTo>
                    <a:pt x="307" y="4550"/>
                  </a:lnTo>
                  <a:lnTo>
                    <a:pt x="290" y="4518"/>
                  </a:lnTo>
                  <a:lnTo>
                    <a:pt x="273" y="4484"/>
                  </a:lnTo>
                  <a:lnTo>
                    <a:pt x="257" y="4451"/>
                  </a:lnTo>
                  <a:lnTo>
                    <a:pt x="241" y="4417"/>
                  </a:lnTo>
                  <a:lnTo>
                    <a:pt x="226" y="4384"/>
                  </a:lnTo>
                  <a:lnTo>
                    <a:pt x="211" y="4349"/>
                  </a:lnTo>
                  <a:lnTo>
                    <a:pt x="196" y="4316"/>
                  </a:lnTo>
                  <a:lnTo>
                    <a:pt x="183" y="4281"/>
                  </a:lnTo>
                  <a:lnTo>
                    <a:pt x="169" y="4246"/>
                  </a:lnTo>
                  <a:lnTo>
                    <a:pt x="157" y="4211"/>
                  </a:lnTo>
                  <a:lnTo>
                    <a:pt x="145" y="4175"/>
                  </a:lnTo>
                  <a:lnTo>
                    <a:pt x="133" y="4140"/>
                  </a:lnTo>
                  <a:lnTo>
                    <a:pt x="122" y="4104"/>
                  </a:lnTo>
                  <a:lnTo>
                    <a:pt x="110" y="4068"/>
                  </a:lnTo>
                  <a:lnTo>
                    <a:pt x="100" y="4032"/>
                  </a:lnTo>
                  <a:lnTo>
                    <a:pt x="90" y="3994"/>
                  </a:lnTo>
                  <a:lnTo>
                    <a:pt x="81" y="3958"/>
                  </a:lnTo>
                  <a:lnTo>
                    <a:pt x="72" y="3920"/>
                  </a:lnTo>
                  <a:lnTo>
                    <a:pt x="64" y="3883"/>
                  </a:lnTo>
                  <a:lnTo>
                    <a:pt x="56" y="3844"/>
                  </a:lnTo>
                  <a:lnTo>
                    <a:pt x="49" y="3807"/>
                  </a:lnTo>
                  <a:lnTo>
                    <a:pt x="42" y="3768"/>
                  </a:lnTo>
                  <a:lnTo>
                    <a:pt x="36" y="3730"/>
                  </a:lnTo>
                  <a:lnTo>
                    <a:pt x="31" y="3690"/>
                  </a:lnTo>
                  <a:lnTo>
                    <a:pt x="25" y="3651"/>
                  </a:lnTo>
                  <a:lnTo>
                    <a:pt x="21" y="3611"/>
                  </a:lnTo>
                  <a:lnTo>
                    <a:pt x="16" y="3572"/>
                  </a:lnTo>
                  <a:lnTo>
                    <a:pt x="12" y="3531"/>
                  </a:lnTo>
                  <a:lnTo>
                    <a:pt x="9" y="3492"/>
                  </a:lnTo>
                  <a:lnTo>
                    <a:pt x="6" y="3450"/>
                  </a:lnTo>
                  <a:lnTo>
                    <a:pt x="4" y="3410"/>
                  </a:lnTo>
                  <a:lnTo>
                    <a:pt x="2" y="3368"/>
                  </a:lnTo>
                  <a:lnTo>
                    <a:pt x="1" y="3327"/>
                  </a:lnTo>
                  <a:lnTo>
                    <a:pt x="0" y="3285"/>
                  </a:lnTo>
                  <a:lnTo>
                    <a:pt x="0" y="3244"/>
                  </a:lnTo>
                  <a:lnTo>
                    <a:pt x="0" y="3173"/>
                  </a:lnTo>
                  <a:lnTo>
                    <a:pt x="2" y="3103"/>
                  </a:lnTo>
                  <a:lnTo>
                    <a:pt x="6" y="3034"/>
                  </a:lnTo>
                  <a:lnTo>
                    <a:pt x="11" y="2966"/>
                  </a:lnTo>
                  <a:lnTo>
                    <a:pt x="17" y="2897"/>
                  </a:lnTo>
                  <a:lnTo>
                    <a:pt x="25" y="2829"/>
                  </a:lnTo>
                  <a:lnTo>
                    <a:pt x="34" y="2761"/>
                  </a:lnTo>
                  <a:lnTo>
                    <a:pt x="44" y="2694"/>
                  </a:lnTo>
                  <a:lnTo>
                    <a:pt x="56" y="2627"/>
                  </a:lnTo>
                  <a:lnTo>
                    <a:pt x="69" y="2561"/>
                  </a:lnTo>
                  <a:lnTo>
                    <a:pt x="83" y="2496"/>
                  </a:lnTo>
                  <a:lnTo>
                    <a:pt x="99" y="2430"/>
                  </a:lnTo>
                  <a:lnTo>
                    <a:pt x="116" y="2365"/>
                  </a:lnTo>
                  <a:lnTo>
                    <a:pt x="135" y="2300"/>
                  </a:lnTo>
                  <a:lnTo>
                    <a:pt x="155" y="2237"/>
                  </a:lnTo>
                  <a:lnTo>
                    <a:pt x="176" y="2173"/>
                  </a:lnTo>
                  <a:lnTo>
                    <a:pt x="199" y="2110"/>
                  </a:lnTo>
                  <a:lnTo>
                    <a:pt x="224" y="2048"/>
                  </a:lnTo>
                  <a:lnTo>
                    <a:pt x="249" y="1987"/>
                  </a:lnTo>
                  <a:lnTo>
                    <a:pt x="275" y="1926"/>
                  </a:lnTo>
                  <a:lnTo>
                    <a:pt x="303" y="1865"/>
                  </a:lnTo>
                  <a:lnTo>
                    <a:pt x="333" y="1805"/>
                  </a:lnTo>
                  <a:lnTo>
                    <a:pt x="363" y="1747"/>
                  </a:lnTo>
                  <a:lnTo>
                    <a:pt x="395" y="1688"/>
                  </a:lnTo>
                  <a:lnTo>
                    <a:pt x="428" y="1630"/>
                  </a:lnTo>
                  <a:lnTo>
                    <a:pt x="462" y="1574"/>
                  </a:lnTo>
                  <a:lnTo>
                    <a:pt x="498" y="1518"/>
                  </a:lnTo>
                  <a:lnTo>
                    <a:pt x="535" y="1462"/>
                  </a:lnTo>
                  <a:lnTo>
                    <a:pt x="573" y="1408"/>
                  </a:lnTo>
                  <a:lnTo>
                    <a:pt x="613" y="1353"/>
                  </a:lnTo>
                  <a:lnTo>
                    <a:pt x="654" y="1299"/>
                  </a:lnTo>
                  <a:lnTo>
                    <a:pt x="696" y="1247"/>
                  </a:lnTo>
                  <a:lnTo>
                    <a:pt x="728" y="1208"/>
                  </a:lnTo>
                  <a:lnTo>
                    <a:pt x="759" y="1171"/>
                  </a:lnTo>
                  <a:lnTo>
                    <a:pt x="790" y="1134"/>
                  </a:lnTo>
                  <a:lnTo>
                    <a:pt x="823" y="1098"/>
                  </a:lnTo>
                  <a:lnTo>
                    <a:pt x="855" y="1062"/>
                  </a:lnTo>
                  <a:lnTo>
                    <a:pt x="888" y="1027"/>
                  </a:lnTo>
                  <a:lnTo>
                    <a:pt x="922" y="992"/>
                  </a:lnTo>
                  <a:lnTo>
                    <a:pt x="956" y="959"/>
                  </a:lnTo>
                  <a:lnTo>
                    <a:pt x="990" y="926"/>
                  </a:lnTo>
                  <a:lnTo>
                    <a:pt x="1025" y="892"/>
                  </a:lnTo>
                  <a:lnTo>
                    <a:pt x="1060" y="861"/>
                  </a:lnTo>
                  <a:lnTo>
                    <a:pt x="1095" y="828"/>
                  </a:lnTo>
                  <a:lnTo>
                    <a:pt x="1132" y="798"/>
                  </a:lnTo>
                  <a:lnTo>
                    <a:pt x="1168" y="768"/>
                  </a:lnTo>
                  <a:lnTo>
                    <a:pt x="1205" y="737"/>
                  </a:lnTo>
                  <a:lnTo>
                    <a:pt x="1242" y="708"/>
                  </a:lnTo>
                  <a:lnTo>
                    <a:pt x="1280" y="680"/>
                  </a:lnTo>
                  <a:lnTo>
                    <a:pt x="1318" y="651"/>
                  </a:lnTo>
                  <a:lnTo>
                    <a:pt x="1356" y="624"/>
                  </a:lnTo>
                  <a:lnTo>
                    <a:pt x="1395" y="597"/>
                  </a:lnTo>
                  <a:lnTo>
                    <a:pt x="1435" y="570"/>
                  </a:lnTo>
                  <a:lnTo>
                    <a:pt x="1474" y="544"/>
                  </a:lnTo>
                  <a:lnTo>
                    <a:pt x="1515" y="519"/>
                  </a:lnTo>
                  <a:lnTo>
                    <a:pt x="1555" y="494"/>
                  </a:lnTo>
                  <a:lnTo>
                    <a:pt x="1595" y="470"/>
                  </a:lnTo>
                  <a:lnTo>
                    <a:pt x="1637" y="447"/>
                  </a:lnTo>
                  <a:lnTo>
                    <a:pt x="1679" y="423"/>
                  </a:lnTo>
                  <a:lnTo>
                    <a:pt x="1722" y="401"/>
                  </a:lnTo>
                  <a:lnTo>
                    <a:pt x="1764" y="379"/>
                  </a:lnTo>
                  <a:lnTo>
                    <a:pt x="1806" y="358"/>
                  </a:lnTo>
                  <a:lnTo>
                    <a:pt x="1850" y="337"/>
                  </a:lnTo>
                  <a:lnTo>
                    <a:pt x="1894" y="317"/>
                  </a:lnTo>
                  <a:lnTo>
                    <a:pt x="1938" y="298"/>
                  </a:lnTo>
                  <a:lnTo>
                    <a:pt x="1983" y="279"/>
                  </a:lnTo>
                  <a:lnTo>
                    <a:pt x="2028" y="260"/>
                  </a:lnTo>
                  <a:lnTo>
                    <a:pt x="2072" y="243"/>
                  </a:lnTo>
                  <a:lnTo>
                    <a:pt x="2118" y="226"/>
                  </a:lnTo>
                  <a:lnTo>
                    <a:pt x="2164" y="210"/>
                  </a:lnTo>
                  <a:lnTo>
                    <a:pt x="2210" y="194"/>
                  </a:lnTo>
                  <a:lnTo>
                    <a:pt x="2256" y="178"/>
                  </a:lnTo>
                  <a:lnTo>
                    <a:pt x="2302" y="164"/>
                  </a:lnTo>
                  <a:lnTo>
                    <a:pt x="2349" y="150"/>
                  </a:lnTo>
                  <a:lnTo>
                    <a:pt x="2396" y="137"/>
                  </a:lnTo>
                  <a:lnTo>
                    <a:pt x="2444" y="124"/>
                  </a:lnTo>
                  <a:lnTo>
                    <a:pt x="2491" y="112"/>
                  </a:lnTo>
                  <a:lnTo>
                    <a:pt x="2540" y="101"/>
                  </a:lnTo>
                  <a:lnTo>
                    <a:pt x="2587" y="89"/>
                  </a:lnTo>
                  <a:lnTo>
                    <a:pt x="2636" y="79"/>
                  </a:lnTo>
                  <a:lnTo>
                    <a:pt x="2685" y="70"/>
                  </a:lnTo>
                  <a:lnTo>
                    <a:pt x="2734" y="61"/>
                  </a:lnTo>
                  <a:lnTo>
                    <a:pt x="2783" y="53"/>
                  </a:lnTo>
                  <a:lnTo>
                    <a:pt x="2834" y="45"/>
                  </a:lnTo>
                  <a:lnTo>
                    <a:pt x="2883" y="38"/>
                  </a:lnTo>
                  <a:lnTo>
                    <a:pt x="2934" y="31"/>
                  </a:lnTo>
                  <a:lnTo>
                    <a:pt x="2984" y="26"/>
                  </a:lnTo>
                  <a:lnTo>
                    <a:pt x="3035" y="20"/>
                  </a:lnTo>
                  <a:lnTo>
                    <a:pt x="3086" y="15"/>
                  </a:lnTo>
                  <a:lnTo>
                    <a:pt x="3138" y="11"/>
                  </a:lnTo>
                  <a:lnTo>
                    <a:pt x="3189" y="7"/>
                  </a:lnTo>
                  <a:lnTo>
                    <a:pt x="3242" y="5"/>
                  </a:lnTo>
                  <a:lnTo>
                    <a:pt x="3293" y="3"/>
                  </a:lnTo>
                  <a:lnTo>
                    <a:pt x="3347" y="1"/>
                  </a:lnTo>
                  <a:lnTo>
                    <a:pt x="3399" y="0"/>
                  </a:lnTo>
                  <a:lnTo>
                    <a:pt x="3453" y="0"/>
                  </a:lnTo>
                  <a:lnTo>
                    <a:pt x="3523" y="0"/>
                  </a:lnTo>
                  <a:lnTo>
                    <a:pt x="3593" y="2"/>
                  </a:lnTo>
                  <a:lnTo>
                    <a:pt x="3663" y="5"/>
                  </a:lnTo>
                  <a:lnTo>
                    <a:pt x="3732" y="9"/>
                  </a:lnTo>
                  <a:lnTo>
                    <a:pt x="3800" y="15"/>
                  </a:lnTo>
                  <a:lnTo>
                    <a:pt x="3868" y="22"/>
                  </a:lnTo>
                  <a:lnTo>
                    <a:pt x="3936" y="30"/>
                  </a:lnTo>
                  <a:lnTo>
                    <a:pt x="4003" y="39"/>
                  </a:lnTo>
                  <a:lnTo>
                    <a:pt x="4068" y="49"/>
                  </a:lnTo>
                  <a:lnTo>
                    <a:pt x="4135" y="60"/>
                  </a:lnTo>
                  <a:lnTo>
                    <a:pt x="4199" y="73"/>
                  </a:lnTo>
                  <a:lnTo>
                    <a:pt x="4264" y="86"/>
                  </a:lnTo>
                  <a:lnTo>
                    <a:pt x="4329" y="102"/>
                  </a:lnTo>
                  <a:lnTo>
                    <a:pt x="4392" y="118"/>
                  </a:lnTo>
                  <a:lnTo>
                    <a:pt x="4456" y="135"/>
                  </a:lnTo>
                  <a:lnTo>
                    <a:pt x="4519" y="154"/>
                  </a:lnTo>
                  <a:lnTo>
                    <a:pt x="4580" y="173"/>
                  </a:lnTo>
                  <a:lnTo>
                    <a:pt x="4642" y="195"/>
                  </a:lnTo>
                  <a:lnTo>
                    <a:pt x="4702" y="216"/>
                  </a:lnTo>
                  <a:lnTo>
                    <a:pt x="4760" y="239"/>
                  </a:lnTo>
                  <a:lnTo>
                    <a:pt x="4818" y="264"/>
                  </a:lnTo>
                  <a:lnTo>
                    <a:pt x="4875" y="288"/>
                  </a:lnTo>
                  <a:lnTo>
                    <a:pt x="4931" y="314"/>
                  </a:lnTo>
                  <a:lnTo>
                    <a:pt x="4985" y="341"/>
                  </a:lnTo>
                  <a:lnTo>
                    <a:pt x="5039" y="370"/>
                  </a:lnTo>
                  <a:lnTo>
                    <a:pt x="5091" y="398"/>
                  </a:lnTo>
                  <a:lnTo>
                    <a:pt x="5143" y="429"/>
                  </a:lnTo>
                  <a:lnTo>
                    <a:pt x="5193" y="460"/>
                  </a:lnTo>
                  <a:lnTo>
                    <a:pt x="5243" y="492"/>
                  </a:lnTo>
                  <a:lnTo>
                    <a:pt x="5291" y="526"/>
                  </a:lnTo>
                  <a:lnTo>
                    <a:pt x="5339" y="560"/>
                  </a:lnTo>
                  <a:lnTo>
                    <a:pt x="5385" y="596"/>
                  </a:lnTo>
                  <a:lnTo>
                    <a:pt x="5441" y="640"/>
                  </a:lnTo>
                  <a:lnTo>
                    <a:pt x="5496" y="686"/>
                  </a:lnTo>
                  <a:lnTo>
                    <a:pt x="5547" y="732"/>
                  </a:lnTo>
                  <a:lnTo>
                    <a:pt x="5598" y="780"/>
                  </a:lnTo>
                  <a:lnTo>
                    <a:pt x="5646" y="828"/>
                  </a:lnTo>
                  <a:lnTo>
                    <a:pt x="5693" y="877"/>
                  </a:lnTo>
                  <a:lnTo>
                    <a:pt x="5738" y="927"/>
                  </a:lnTo>
                  <a:lnTo>
                    <a:pt x="5781" y="976"/>
                  </a:lnTo>
                  <a:lnTo>
                    <a:pt x="5823" y="1028"/>
                  </a:lnTo>
                  <a:lnTo>
                    <a:pt x="5862" y="1079"/>
                  </a:lnTo>
                  <a:lnTo>
                    <a:pt x="5901" y="1132"/>
                  </a:lnTo>
                  <a:lnTo>
                    <a:pt x="5936" y="1186"/>
                  </a:lnTo>
                  <a:lnTo>
                    <a:pt x="5970" y="1239"/>
                  </a:lnTo>
                  <a:lnTo>
                    <a:pt x="6003" y="1295"/>
                  </a:lnTo>
                  <a:lnTo>
                    <a:pt x="6034" y="1351"/>
                  </a:lnTo>
                  <a:lnTo>
                    <a:pt x="6062" y="1406"/>
                  </a:lnTo>
                  <a:lnTo>
                    <a:pt x="6089" y="1464"/>
                  </a:lnTo>
                  <a:lnTo>
                    <a:pt x="6115" y="1522"/>
                  </a:lnTo>
                  <a:lnTo>
                    <a:pt x="6138" y="1581"/>
                  </a:lnTo>
                  <a:lnTo>
                    <a:pt x="6160" y="1640"/>
                  </a:lnTo>
                  <a:lnTo>
                    <a:pt x="6180" y="1702"/>
                  </a:lnTo>
                  <a:lnTo>
                    <a:pt x="6199" y="1763"/>
                  </a:lnTo>
                  <a:lnTo>
                    <a:pt x="6215" y="1826"/>
                  </a:lnTo>
                  <a:lnTo>
                    <a:pt x="6230" y="1889"/>
                  </a:lnTo>
                  <a:lnTo>
                    <a:pt x="6243" y="1953"/>
                  </a:lnTo>
                  <a:lnTo>
                    <a:pt x="6254" y="2019"/>
                  </a:lnTo>
                  <a:lnTo>
                    <a:pt x="6263" y="2085"/>
                  </a:lnTo>
                  <a:lnTo>
                    <a:pt x="6271" y="2152"/>
                  </a:lnTo>
                  <a:lnTo>
                    <a:pt x="6277" y="2219"/>
                  </a:lnTo>
                  <a:lnTo>
                    <a:pt x="6281" y="2288"/>
                  </a:lnTo>
                  <a:lnTo>
                    <a:pt x="6284" y="2358"/>
                  </a:lnTo>
                  <a:lnTo>
                    <a:pt x="6285" y="2429"/>
                  </a:lnTo>
                  <a:lnTo>
                    <a:pt x="6284" y="2498"/>
                  </a:lnTo>
                  <a:lnTo>
                    <a:pt x="6282" y="2567"/>
                  </a:lnTo>
                  <a:lnTo>
                    <a:pt x="6277" y="2635"/>
                  </a:lnTo>
                  <a:lnTo>
                    <a:pt x="6271" y="2701"/>
                  </a:lnTo>
                  <a:lnTo>
                    <a:pt x="6264" y="2768"/>
                  </a:lnTo>
                  <a:lnTo>
                    <a:pt x="6254" y="2834"/>
                  </a:lnTo>
                  <a:lnTo>
                    <a:pt x="6244" y="2900"/>
                  </a:lnTo>
                  <a:lnTo>
                    <a:pt x="6231" y="2964"/>
                  </a:lnTo>
                  <a:lnTo>
                    <a:pt x="6217" y="3027"/>
                  </a:lnTo>
                  <a:lnTo>
                    <a:pt x="6200" y="3091"/>
                  </a:lnTo>
                  <a:lnTo>
                    <a:pt x="6182" y="3153"/>
                  </a:lnTo>
                  <a:lnTo>
                    <a:pt x="6162" y="3215"/>
                  </a:lnTo>
                  <a:lnTo>
                    <a:pt x="6141" y="3276"/>
                  </a:lnTo>
                  <a:lnTo>
                    <a:pt x="6118" y="3336"/>
                  </a:lnTo>
                  <a:lnTo>
                    <a:pt x="6094" y="3396"/>
                  </a:lnTo>
                  <a:lnTo>
                    <a:pt x="6067" y="3455"/>
                  </a:lnTo>
                  <a:lnTo>
                    <a:pt x="6039" y="3512"/>
                  </a:lnTo>
                  <a:lnTo>
                    <a:pt x="6010" y="3570"/>
                  </a:lnTo>
                  <a:lnTo>
                    <a:pt x="5978" y="3626"/>
                  </a:lnTo>
                  <a:lnTo>
                    <a:pt x="5945" y="3680"/>
                  </a:lnTo>
                  <a:lnTo>
                    <a:pt x="5911" y="3734"/>
                  </a:lnTo>
                  <a:lnTo>
                    <a:pt x="5875" y="3787"/>
                  </a:lnTo>
                  <a:lnTo>
                    <a:pt x="5838" y="3838"/>
                  </a:lnTo>
                  <a:lnTo>
                    <a:pt x="5799" y="3889"/>
                  </a:lnTo>
                  <a:lnTo>
                    <a:pt x="5758" y="3938"/>
                  </a:lnTo>
                  <a:lnTo>
                    <a:pt x="5717" y="3987"/>
                  </a:lnTo>
                  <a:lnTo>
                    <a:pt x="5673" y="4035"/>
                  </a:lnTo>
                  <a:lnTo>
                    <a:pt x="5628" y="4081"/>
                  </a:lnTo>
                  <a:lnTo>
                    <a:pt x="5581" y="4127"/>
                  </a:lnTo>
                  <a:lnTo>
                    <a:pt x="5533" y="4170"/>
                  </a:lnTo>
                  <a:lnTo>
                    <a:pt x="5483" y="4214"/>
                  </a:lnTo>
                  <a:lnTo>
                    <a:pt x="5432" y="4256"/>
                  </a:lnTo>
                  <a:lnTo>
                    <a:pt x="5404" y="4280"/>
                  </a:lnTo>
                  <a:lnTo>
                    <a:pt x="5373" y="4302"/>
                  </a:lnTo>
                  <a:lnTo>
                    <a:pt x="5344" y="4323"/>
                  </a:lnTo>
                  <a:lnTo>
                    <a:pt x="5314" y="4344"/>
                  </a:lnTo>
                  <a:lnTo>
                    <a:pt x="5283" y="4365"/>
                  </a:lnTo>
                  <a:lnTo>
                    <a:pt x="5252" y="4384"/>
                  </a:lnTo>
                  <a:lnTo>
                    <a:pt x="5221" y="4403"/>
                  </a:lnTo>
                  <a:lnTo>
                    <a:pt x="5188" y="4421"/>
                  </a:lnTo>
                  <a:lnTo>
                    <a:pt x="5156" y="4439"/>
                  </a:lnTo>
                  <a:lnTo>
                    <a:pt x="5124" y="4456"/>
                  </a:lnTo>
                  <a:lnTo>
                    <a:pt x="5090" y="4471"/>
                  </a:lnTo>
                  <a:lnTo>
                    <a:pt x="5057" y="4487"/>
                  </a:lnTo>
                  <a:lnTo>
                    <a:pt x="5024" y="4501"/>
                  </a:lnTo>
                  <a:lnTo>
                    <a:pt x="4989" y="4515"/>
                  </a:lnTo>
                  <a:lnTo>
                    <a:pt x="4954" y="4529"/>
                  </a:lnTo>
                  <a:lnTo>
                    <a:pt x="4919" y="4541"/>
                  </a:lnTo>
                  <a:lnTo>
                    <a:pt x="4883" y="4553"/>
                  </a:lnTo>
                  <a:lnTo>
                    <a:pt x="4848" y="4564"/>
                  </a:lnTo>
                  <a:lnTo>
                    <a:pt x="4812" y="4575"/>
                  </a:lnTo>
                  <a:lnTo>
                    <a:pt x="4776" y="4584"/>
                  </a:lnTo>
                  <a:lnTo>
                    <a:pt x="4740" y="4593"/>
                  </a:lnTo>
                  <a:lnTo>
                    <a:pt x="4704" y="4602"/>
                  </a:lnTo>
                  <a:lnTo>
                    <a:pt x="4667" y="4609"/>
                  </a:lnTo>
                  <a:lnTo>
                    <a:pt x="4631" y="4616"/>
                  </a:lnTo>
                  <a:lnTo>
                    <a:pt x="4593" y="4622"/>
                  </a:lnTo>
                  <a:lnTo>
                    <a:pt x="4557" y="4627"/>
                  </a:lnTo>
                  <a:lnTo>
                    <a:pt x="4520" y="4631"/>
                  </a:lnTo>
                  <a:lnTo>
                    <a:pt x="4482" y="4634"/>
                  </a:lnTo>
                  <a:lnTo>
                    <a:pt x="4445" y="4637"/>
                  </a:lnTo>
                  <a:lnTo>
                    <a:pt x="4408" y="4639"/>
                  </a:lnTo>
                  <a:lnTo>
                    <a:pt x="4370" y="4640"/>
                  </a:lnTo>
                  <a:lnTo>
                    <a:pt x="4332" y="4640"/>
                  </a:lnTo>
                  <a:lnTo>
                    <a:pt x="4288" y="4640"/>
                  </a:lnTo>
                  <a:lnTo>
                    <a:pt x="4246" y="4638"/>
                  </a:lnTo>
                  <a:lnTo>
                    <a:pt x="4206" y="4636"/>
                  </a:lnTo>
                  <a:lnTo>
                    <a:pt x="4166" y="4632"/>
                  </a:lnTo>
                  <a:lnTo>
                    <a:pt x="4128" y="4628"/>
                  </a:lnTo>
                  <a:lnTo>
                    <a:pt x="4091" y="4622"/>
                  </a:lnTo>
                  <a:lnTo>
                    <a:pt x="4056" y="4615"/>
                  </a:lnTo>
                  <a:lnTo>
                    <a:pt x="4022" y="4607"/>
                  </a:lnTo>
                  <a:lnTo>
                    <a:pt x="3988" y="4599"/>
                  </a:lnTo>
                  <a:lnTo>
                    <a:pt x="3957" y="4588"/>
                  </a:lnTo>
                  <a:lnTo>
                    <a:pt x="3927" y="4577"/>
                  </a:lnTo>
                  <a:lnTo>
                    <a:pt x="3898" y="4565"/>
                  </a:lnTo>
                  <a:lnTo>
                    <a:pt x="3870" y="4553"/>
                  </a:lnTo>
                  <a:lnTo>
                    <a:pt x="3845" y="4539"/>
                  </a:lnTo>
                  <a:lnTo>
                    <a:pt x="3820" y="4524"/>
                  </a:lnTo>
                  <a:lnTo>
                    <a:pt x="3796" y="4507"/>
                  </a:lnTo>
                  <a:lnTo>
                    <a:pt x="3774" y="4490"/>
                  </a:lnTo>
                  <a:lnTo>
                    <a:pt x="3753" y="4472"/>
                  </a:lnTo>
                  <a:lnTo>
                    <a:pt x="3733" y="4453"/>
                  </a:lnTo>
                  <a:lnTo>
                    <a:pt x="3715" y="4432"/>
                  </a:lnTo>
                  <a:lnTo>
                    <a:pt x="3697" y="4411"/>
                  </a:lnTo>
                  <a:lnTo>
                    <a:pt x="3682" y="4388"/>
                  </a:lnTo>
                  <a:lnTo>
                    <a:pt x="3667" y="4365"/>
                  </a:lnTo>
                  <a:lnTo>
                    <a:pt x="3654" y="4340"/>
                  </a:lnTo>
                  <a:lnTo>
                    <a:pt x="3642" y="4315"/>
                  </a:lnTo>
                  <a:lnTo>
                    <a:pt x="3632" y="4288"/>
                  </a:lnTo>
                  <a:lnTo>
                    <a:pt x="3623" y="4260"/>
                  </a:lnTo>
                  <a:lnTo>
                    <a:pt x="3615" y="4231"/>
                  </a:lnTo>
                  <a:lnTo>
                    <a:pt x="3609" y="4202"/>
                  </a:lnTo>
                  <a:lnTo>
                    <a:pt x="3602" y="4170"/>
                  </a:lnTo>
                  <a:lnTo>
                    <a:pt x="3598" y="4139"/>
                  </a:lnTo>
                  <a:lnTo>
                    <a:pt x="3596" y="4105"/>
                  </a:lnTo>
                  <a:close/>
                  <a:moveTo>
                    <a:pt x="3719" y="2656"/>
                  </a:moveTo>
                  <a:lnTo>
                    <a:pt x="3715" y="2624"/>
                  </a:lnTo>
                  <a:lnTo>
                    <a:pt x="3710" y="2594"/>
                  </a:lnTo>
                  <a:lnTo>
                    <a:pt x="3705" y="2565"/>
                  </a:lnTo>
                  <a:lnTo>
                    <a:pt x="3697" y="2536"/>
                  </a:lnTo>
                  <a:lnTo>
                    <a:pt x="3690" y="2509"/>
                  </a:lnTo>
                  <a:lnTo>
                    <a:pt x="3681" y="2482"/>
                  </a:lnTo>
                  <a:lnTo>
                    <a:pt x="3672" y="2456"/>
                  </a:lnTo>
                  <a:lnTo>
                    <a:pt x="3663" y="2432"/>
                  </a:lnTo>
                  <a:lnTo>
                    <a:pt x="3652" y="2408"/>
                  </a:lnTo>
                  <a:lnTo>
                    <a:pt x="3640" y="2385"/>
                  </a:lnTo>
                  <a:lnTo>
                    <a:pt x="3628" y="2363"/>
                  </a:lnTo>
                  <a:lnTo>
                    <a:pt x="3615" y="2342"/>
                  </a:lnTo>
                  <a:lnTo>
                    <a:pt x="3600" y="2322"/>
                  </a:lnTo>
                  <a:lnTo>
                    <a:pt x="3585" y="2303"/>
                  </a:lnTo>
                  <a:lnTo>
                    <a:pt x="3569" y="2285"/>
                  </a:lnTo>
                  <a:lnTo>
                    <a:pt x="3553" y="2268"/>
                  </a:lnTo>
                  <a:lnTo>
                    <a:pt x="3536" y="2252"/>
                  </a:lnTo>
                  <a:lnTo>
                    <a:pt x="3517" y="2237"/>
                  </a:lnTo>
                  <a:lnTo>
                    <a:pt x="3498" y="2222"/>
                  </a:lnTo>
                  <a:lnTo>
                    <a:pt x="3478" y="2209"/>
                  </a:lnTo>
                  <a:lnTo>
                    <a:pt x="3458" y="2197"/>
                  </a:lnTo>
                  <a:lnTo>
                    <a:pt x="3437" y="2187"/>
                  </a:lnTo>
                  <a:lnTo>
                    <a:pt x="3415" y="2177"/>
                  </a:lnTo>
                  <a:lnTo>
                    <a:pt x="3392" y="2168"/>
                  </a:lnTo>
                  <a:lnTo>
                    <a:pt x="3369" y="2160"/>
                  </a:lnTo>
                  <a:lnTo>
                    <a:pt x="3345" y="2154"/>
                  </a:lnTo>
                  <a:lnTo>
                    <a:pt x="3321" y="2148"/>
                  </a:lnTo>
                  <a:lnTo>
                    <a:pt x="3295" y="2142"/>
                  </a:lnTo>
                  <a:lnTo>
                    <a:pt x="3269" y="2139"/>
                  </a:lnTo>
                  <a:lnTo>
                    <a:pt x="3242" y="2136"/>
                  </a:lnTo>
                  <a:lnTo>
                    <a:pt x="3215" y="2134"/>
                  </a:lnTo>
                  <a:lnTo>
                    <a:pt x="3186" y="2134"/>
                  </a:lnTo>
                  <a:lnTo>
                    <a:pt x="3165" y="2134"/>
                  </a:lnTo>
                  <a:lnTo>
                    <a:pt x="3144" y="2136"/>
                  </a:lnTo>
                  <a:lnTo>
                    <a:pt x="3123" y="2138"/>
                  </a:lnTo>
                  <a:lnTo>
                    <a:pt x="3101" y="2140"/>
                  </a:lnTo>
                  <a:lnTo>
                    <a:pt x="3080" y="2145"/>
                  </a:lnTo>
                  <a:lnTo>
                    <a:pt x="3060" y="2149"/>
                  </a:lnTo>
                  <a:lnTo>
                    <a:pt x="3040" y="2154"/>
                  </a:lnTo>
                  <a:lnTo>
                    <a:pt x="3020" y="2160"/>
                  </a:lnTo>
                  <a:lnTo>
                    <a:pt x="2999" y="2167"/>
                  </a:lnTo>
                  <a:lnTo>
                    <a:pt x="2979" y="2174"/>
                  </a:lnTo>
                  <a:lnTo>
                    <a:pt x="2959" y="2183"/>
                  </a:lnTo>
                  <a:lnTo>
                    <a:pt x="2940" y="2192"/>
                  </a:lnTo>
                  <a:lnTo>
                    <a:pt x="2921" y="2201"/>
                  </a:lnTo>
                  <a:lnTo>
                    <a:pt x="2901" y="2212"/>
                  </a:lnTo>
                  <a:lnTo>
                    <a:pt x="2882" y="2223"/>
                  </a:lnTo>
                  <a:lnTo>
                    <a:pt x="2863" y="2236"/>
                  </a:lnTo>
                  <a:lnTo>
                    <a:pt x="2844" y="2249"/>
                  </a:lnTo>
                  <a:lnTo>
                    <a:pt x="2826" y="2263"/>
                  </a:lnTo>
                  <a:lnTo>
                    <a:pt x="2806" y="2278"/>
                  </a:lnTo>
                  <a:lnTo>
                    <a:pt x="2788" y="2293"/>
                  </a:lnTo>
                  <a:lnTo>
                    <a:pt x="2770" y="2310"/>
                  </a:lnTo>
                  <a:lnTo>
                    <a:pt x="2752" y="2327"/>
                  </a:lnTo>
                  <a:lnTo>
                    <a:pt x="2735" y="2344"/>
                  </a:lnTo>
                  <a:lnTo>
                    <a:pt x="2717" y="2363"/>
                  </a:lnTo>
                  <a:lnTo>
                    <a:pt x="2699" y="2382"/>
                  </a:lnTo>
                  <a:lnTo>
                    <a:pt x="2682" y="2403"/>
                  </a:lnTo>
                  <a:lnTo>
                    <a:pt x="2665" y="2424"/>
                  </a:lnTo>
                  <a:lnTo>
                    <a:pt x="2648" y="2445"/>
                  </a:lnTo>
                  <a:lnTo>
                    <a:pt x="2631" y="2467"/>
                  </a:lnTo>
                  <a:lnTo>
                    <a:pt x="2615" y="2491"/>
                  </a:lnTo>
                  <a:lnTo>
                    <a:pt x="2597" y="2515"/>
                  </a:lnTo>
                  <a:lnTo>
                    <a:pt x="2581" y="2540"/>
                  </a:lnTo>
                  <a:lnTo>
                    <a:pt x="2565" y="2566"/>
                  </a:lnTo>
                  <a:lnTo>
                    <a:pt x="2550" y="2592"/>
                  </a:lnTo>
                  <a:lnTo>
                    <a:pt x="2535" y="2618"/>
                  </a:lnTo>
                  <a:lnTo>
                    <a:pt x="2520" y="2645"/>
                  </a:lnTo>
                  <a:lnTo>
                    <a:pt x="2505" y="2671"/>
                  </a:lnTo>
                  <a:lnTo>
                    <a:pt x="2492" y="2698"/>
                  </a:lnTo>
                  <a:lnTo>
                    <a:pt x="2479" y="2726"/>
                  </a:lnTo>
                  <a:lnTo>
                    <a:pt x="2467" y="2753"/>
                  </a:lnTo>
                  <a:lnTo>
                    <a:pt x="2455" y="2780"/>
                  </a:lnTo>
                  <a:lnTo>
                    <a:pt x="2443" y="2809"/>
                  </a:lnTo>
                  <a:lnTo>
                    <a:pt x="2433" y="2837"/>
                  </a:lnTo>
                  <a:lnTo>
                    <a:pt x="2422" y="2865"/>
                  </a:lnTo>
                  <a:lnTo>
                    <a:pt x="2412" y="2895"/>
                  </a:lnTo>
                  <a:lnTo>
                    <a:pt x="2402" y="2924"/>
                  </a:lnTo>
                  <a:lnTo>
                    <a:pt x="2393" y="2953"/>
                  </a:lnTo>
                  <a:lnTo>
                    <a:pt x="2385" y="2983"/>
                  </a:lnTo>
                  <a:lnTo>
                    <a:pt x="2377" y="3013"/>
                  </a:lnTo>
                  <a:lnTo>
                    <a:pt x="2370" y="3044"/>
                  </a:lnTo>
                  <a:lnTo>
                    <a:pt x="2363" y="3074"/>
                  </a:lnTo>
                  <a:lnTo>
                    <a:pt x="2356" y="3105"/>
                  </a:lnTo>
                  <a:lnTo>
                    <a:pt x="2351" y="3137"/>
                  </a:lnTo>
                  <a:lnTo>
                    <a:pt x="2345" y="3168"/>
                  </a:lnTo>
                  <a:lnTo>
                    <a:pt x="2340" y="3199"/>
                  </a:lnTo>
                  <a:lnTo>
                    <a:pt x="2336" y="3232"/>
                  </a:lnTo>
                  <a:lnTo>
                    <a:pt x="2332" y="3264"/>
                  </a:lnTo>
                  <a:lnTo>
                    <a:pt x="2329" y="3297"/>
                  </a:lnTo>
                  <a:lnTo>
                    <a:pt x="2326" y="3329"/>
                  </a:lnTo>
                  <a:lnTo>
                    <a:pt x="2324" y="3362"/>
                  </a:lnTo>
                  <a:lnTo>
                    <a:pt x="2322" y="3396"/>
                  </a:lnTo>
                  <a:lnTo>
                    <a:pt x="2321" y="3430"/>
                  </a:lnTo>
                  <a:lnTo>
                    <a:pt x="2320" y="3464"/>
                  </a:lnTo>
                  <a:lnTo>
                    <a:pt x="2320" y="3498"/>
                  </a:lnTo>
                  <a:lnTo>
                    <a:pt x="2320" y="3532"/>
                  </a:lnTo>
                  <a:lnTo>
                    <a:pt x="2322" y="3566"/>
                  </a:lnTo>
                  <a:lnTo>
                    <a:pt x="2324" y="3597"/>
                  </a:lnTo>
                  <a:lnTo>
                    <a:pt x="2327" y="3629"/>
                  </a:lnTo>
                  <a:lnTo>
                    <a:pt x="2331" y="3659"/>
                  </a:lnTo>
                  <a:lnTo>
                    <a:pt x="2336" y="3688"/>
                  </a:lnTo>
                  <a:lnTo>
                    <a:pt x="2342" y="3717"/>
                  </a:lnTo>
                  <a:lnTo>
                    <a:pt x="2349" y="3744"/>
                  </a:lnTo>
                  <a:lnTo>
                    <a:pt x="2356" y="3770"/>
                  </a:lnTo>
                  <a:lnTo>
                    <a:pt x="2365" y="3796"/>
                  </a:lnTo>
                  <a:lnTo>
                    <a:pt x="2375" y="3820"/>
                  </a:lnTo>
                  <a:lnTo>
                    <a:pt x="2385" y="3844"/>
                  </a:lnTo>
                  <a:lnTo>
                    <a:pt x="2396" y="3867"/>
                  </a:lnTo>
                  <a:lnTo>
                    <a:pt x="2410" y="3888"/>
                  </a:lnTo>
                  <a:lnTo>
                    <a:pt x="2423" y="3908"/>
                  </a:lnTo>
                  <a:lnTo>
                    <a:pt x="2437" y="3927"/>
                  </a:lnTo>
                  <a:lnTo>
                    <a:pt x="2452" y="3947"/>
                  </a:lnTo>
                  <a:lnTo>
                    <a:pt x="2467" y="3964"/>
                  </a:lnTo>
                  <a:lnTo>
                    <a:pt x="2483" y="3980"/>
                  </a:lnTo>
                  <a:lnTo>
                    <a:pt x="2500" y="3994"/>
                  </a:lnTo>
                  <a:lnTo>
                    <a:pt x="2519" y="4008"/>
                  </a:lnTo>
                  <a:lnTo>
                    <a:pt x="2537" y="4020"/>
                  </a:lnTo>
                  <a:lnTo>
                    <a:pt x="2556" y="4032"/>
                  </a:lnTo>
                  <a:lnTo>
                    <a:pt x="2576" y="4042"/>
                  </a:lnTo>
                  <a:lnTo>
                    <a:pt x="2597" y="4051"/>
                  </a:lnTo>
                  <a:lnTo>
                    <a:pt x="2619" y="4058"/>
                  </a:lnTo>
                  <a:lnTo>
                    <a:pt x="2641" y="4065"/>
                  </a:lnTo>
                  <a:lnTo>
                    <a:pt x="2664" y="4070"/>
                  </a:lnTo>
                  <a:lnTo>
                    <a:pt x="2687" y="4074"/>
                  </a:lnTo>
                  <a:lnTo>
                    <a:pt x="2713" y="4077"/>
                  </a:lnTo>
                  <a:lnTo>
                    <a:pt x="2738" y="4079"/>
                  </a:lnTo>
                  <a:lnTo>
                    <a:pt x="2763" y="4079"/>
                  </a:lnTo>
                  <a:lnTo>
                    <a:pt x="2797" y="4079"/>
                  </a:lnTo>
                  <a:lnTo>
                    <a:pt x="2832" y="4076"/>
                  </a:lnTo>
                  <a:lnTo>
                    <a:pt x="2866" y="4072"/>
                  </a:lnTo>
                  <a:lnTo>
                    <a:pt x="2898" y="4067"/>
                  </a:lnTo>
                  <a:lnTo>
                    <a:pt x="2932" y="4060"/>
                  </a:lnTo>
                  <a:lnTo>
                    <a:pt x="2964" y="4052"/>
                  </a:lnTo>
                  <a:lnTo>
                    <a:pt x="2995" y="4042"/>
                  </a:lnTo>
                  <a:lnTo>
                    <a:pt x="3026" y="4030"/>
                  </a:lnTo>
                  <a:lnTo>
                    <a:pt x="3057" y="4017"/>
                  </a:lnTo>
                  <a:lnTo>
                    <a:pt x="3086" y="4002"/>
                  </a:lnTo>
                  <a:lnTo>
                    <a:pt x="3116" y="3986"/>
                  </a:lnTo>
                  <a:lnTo>
                    <a:pt x="3145" y="3969"/>
                  </a:lnTo>
                  <a:lnTo>
                    <a:pt x="3173" y="3950"/>
                  </a:lnTo>
                  <a:lnTo>
                    <a:pt x="3201" y="3928"/>
                  </a:lnTo>
                  <a:lnTo>
                    <a:pt x="3229" y="3906"/>
                  </a:lnTo>
                  <a:lnTo>
                    <a:pt x="3256" y="3882"/>
                  </a:lnTo>
                  <a:lnTo>
                    <a:pt x="3282" y="3857"/>
                  </a:lnTo>
                  <a:lnTo>
                    <a:pt x="3308" y="3831"/>
                  </a:lnTo>
                  <a:lnTo>
                    <a:pt x="3331" y="3804"/>
                  </a:lnTo>
                  <a:lnTo>
                    <a:pt x="3354" y="3775"/>
                  </a:lnTo>
                  <a:lnTo>
                    <a:pt x="3376" y="3746"/>
                  </a:lnTo>
                  <a:lnTo>
                    <a:pt x="3397" y="3716"/>
                  </a:lnTo>
                  <a:lnTo>
                    <a:pt x="3417" y="3684"/>
                  </a:lnTo>
                  <a:lnTo>
                    <a:pt x="3436" y="3652"/>
                  </a:lnTo>
                  <a:lnTo>
                    <a:pt x="3454" y="3619"/>
                  </a:lnTo>
                  <a:lnTo>
                    <a:pt x="3470" y="3583"/>
                  </a:lnTo>
                  <a:lnTo>
                    <a:pt x="3486" y="3548"/>
                  </a:lnTo>
                  <a:lnTo>
                    <a:pt x="3500" y="3511"/>
                  </a:lnTo>
                  <a:lnTo>
                    <a:pt x="3515" y="3474"/>
                  </a:lnTo>
                  <a:lnTo>
                    <a:pt x="3527" y="3435"/>
                  </a:lnTo>
                  <a:lnTo>
                    <a:pt x="3539" y="3395"/>
                  </a:lnTo>
                  <a:lnTo>
                    <a:pt x="3549" y="3354"/>
                  </a:lnTo>
                  <a:lnTo>
                    <a:pt x="3719" y="2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6" name="Freeform 1208"/>
          <p:cNvSpPr>
            <a:spLocks/>
          </p:cNvSpPr>
          <p:nvPr/>
        </p:nvSpPr>
        <p:spPr bwMode="ltGray">
          <a:xfrm>
            <a:off x="3802790" y="1560531"/>
            <a:ext cx="1469535" cy="557048"/>
          </a:xfrm>
          <a:custGeom>
            <a:avLst/>
            <a:gdLst>
              <a:gd name="T0" fmla="*/ 603773 w 16320"/>
              <a:gd name="T1" fmla="*/ 22740 h 11943"/>
              <a:gd name="T2" fmla="*/ 669215 w 16320"/>
              <a:gd name="T3" fmla="*/ 9746 h 11943"/>
              <a:gd name="T4" fmla="*/ 745191 w 16320"/>
              <a:gd name="T5" fmla="*/ 1866 h 11943"/>
              <a:gd name="T6" fmla="*/ 902522 w 16320"/>
              <a:gd name="T7" fmla="*/ 5115 h 11943"/>
              <a:gd name="T8" fmla="*/ 1023620 w 16320"/>
              <a:gd name="T9" fmla="*/ 31484 h 11943"/>
              <a:gd name="T10" fmla="*/ 1077782 w 16320"/>
              <a:gd name="T11" fmla="*/ 71643 h 11943"/>
              <a:gd name="T12" fmla="*/ 1079649 w 16320"/>
              <a:gd name="T13" fmla="*/ 82529 h 11943"/>
              <a:gd name="T14" fmla="*/ 1090258 w 16320"/>
              <a:gd name="T15" fmla="*/ 86504 h 11943"/>
              <a:gd name="T16" fmla="*/ 1119542 w 16320"/>
              <a:gd name="T17" fmla="*/ 88543 h 11943"/>
              <a:gd name="T18" fmla="*/ 1186105 w 16320"/>
              <a:gd name="T19" fmla="*/ 108311 h 11943"/>
              <a:gd name="T20" fmla="*/ 1217855 w 16320"/>
              <a:gd name="T21" fmla="*/ 142871 h 11943"/>
              <a:gd name="T22" fmla="*/ 1208218 w 16320"/>
              <a:gd name="T23" fmla="*/ 181198 h 11943"/>
              <a:gd name="T24" fmla="*/ 1175945 w 16320"/>
              <a:gd name="T25" fmla="*/ 207533 h 11943"/>
              <a:gd name="T26" fmla="*/ 1128432 w 16320"/>
              <a:gd name="T27" fmla="*/ 226714 h 11943"/>
              <a:gd name="T28" fmla="*/ 1107365 w 16320"/>
              <a:gd name="T29" fmla="*/ 240745 h 11943"/>
              <a:gd name="T30" fmla="*/ 1135231 w 16320"/>
              <a:gd name="T31" fmla="*/ 261550 h 11943"/>
              <a:gd name="T32" fmla="*/ 1144046 w 16320"/>
              <a:gd name="T33" fmla="*/ 285742 h 11943"/>
              <a:gd name="T34" fmla="*/ 1124846 w 16320"/>
              <a:gd name="T35" fmla="*/ 316708 h 11943"/>
              <a:gd name="T36" fmla="*/ 1063065 w 16320"/>
              <a:gd name="T37" fmla="*/ 345358 h 11943"/>
              <a:gd name="T38" fmla="*/ 976256 w 16320"/>
              <a:gd name="T39" fmla="*/ 357765 h 11943"/>
              <a:gd name="T40" fmla="*/ 922020 w 16320"/>
              <a:gd name="T41" fmla="*/ 355795 h 11943"/>
              <a:gd name="T42" fmla="*/ 902447 w 16320"/>
              <a:gd name="T43" fmla="*/ 353203 h 11943"/>
              <a:gd name="T44" fmla="*/ 884219 w 16320"/>
              <a:gd name="T45" fmla="*/ 349713 h 11943"/>
              <a:gd name="T46" fmla="*/ 879139 w 16320"/>
              <a:gd name="T47" fmla="*/ 356625 h 11943"/>
              <a:gd name="T48" fmla="*/ 872415 w 16320"/>
              <a:gd name="T49" fmla="*/ 373144 h 11943"/>
              <a:gd name="T50" fmla="*/ 832672 w 16320"/>
              <a:gd name="T51" fmla="*/ 398131 h 11943"/>
              <a:gd name="T52" fmla="*/ 769471 w 16320"/>
              <a:gd name="T53" fmla="*/ 411471 h 11943"/>
              <a:gd name="T54" fmla="*/ 705149 w 16320"/>
              <a:gd name="T55" fmla="*/ 410711 h 11943"/>
              <a:gd name="T56" fmla="*/ 667646 w 16320"/>
              <a:gd name="T57" fmla="*/ 403488 h 11943"/>
              <a:gd name="T58" fmla="*/ 638511 w 16320"/>
              <a:gd name="T59" fmla="*/ 392049 h 11943"/>
              <a:gd name="T60" fmla="*/ 605790 w 16320"/>
              <a:gd name="T61" fmla="*/ 388247 h 11943"/>
              <a:gd name="T62" fmla="*/ 544979 w 16320"/>
              <a:gd name="T63" fmla="*/ 399030 h 11943"/>
              <a:gd name="T64" fmla="*/ 475578 w 16320"/>
              <a:gd name="T65" fmla="*/ 404006 h 11943"/>
              <a:gd name="T66" fmla="*/ 377788 w 16320"/>
              <a:gd name="T67" fmla="*/ 400170 h 11943"/>
              <a:gd name="T68" fmla="*/ 277009 w 16320"/>
              <a:gd name="T69" fmla="*/ 378812 h 11943"/>
              <a:gd name="T70" fmla="*/ 226060 w 16320"/>
              <a:gd name="T71" fmla="*/ 344909 h 11943"/>
              <a:gd name="T72" fmla="*/ 224641 w 16320"/>
              <a:gd name="T73" fmla="*/ 325486 h 11943"/>
              <a:gd name="T74" fmla="*/ 199614 w 16320"/>
              <a:gd name="T75" fmla="*/ 328596 h 11943"/>
              <a:gd name="T76" fmla="*/ 167266 w 16320"/>
              <a:gd name="T77" fmla="*/ 330635 h 11943"/>
              <a:gd name="T78" fmla="*/ 133798 w 16320"/>
              <a:gd name="T79" fmla="*/ 329841 h 11943"/>
              <a:gd name="T80" fmla="*/ 58719 w 16320"/>
              <a:gd name="T81" fmla="*/ 315602 h 11943"/>
              <a:gd name="T82" fmla="*/ 9861 w 16320"/>
              <a:gd name="T83" fmla="*/ 286571 h 11943"/>
              <a:gd name="T84" fmla="*/ 3138 w 16320"/>
              <a:gd name="T85" fmla="*/ 249661 h 11943"/>
              <a:gd name="T86" fmla="*/ 28239 w 16320"/>
              <a:gd name="T87" fmla="*/ 223845 h 11943"/>
              <a:gd name="T88" fmla="*/ 73286 w 16320"/>
              <a:gd name="T89" fmla="*/ 204491 h 11943"/>
              <a:gd name="T90" fmla="*/ 123937 w 16320"/>
              <a:gd name="T91" fmla="*/ 192637 h 11943"/>
              <a:gd name="T92" fmla="*/ 104364 w 16320"/>
              <a:gd name="T93" fmla="*/ 174493 h 11943"/>
              <a:gd name="T94" fmla="*/ 96669 w 16320"/>
              <a:gd name="T95" fmla="*/ 154345 h 11943"/>
              <a:gd name="T96" fmla="*/ 104663 w 16320"/>
              <a:gd name="T97" fmla="*/ 129220 h 11943"/>
              <a:gd name="T98" fmla="*/ 157256 w 16320"/>
              <a:gd name="T99" fmla="*/ 93450 h 11943"/>
              <a:gd name="T100" fmla="*/ 243242 w 16320"/>
              <a:gd name="T101" fmla="*/ 73544 h 11943"/>
              <a:gd name="T102" fmla="*/ 321161 w 16320"/>
              <a:gd name="T103" fmla="*/ 72576 h 11943"/>
              <a:gd name="T104" fmla="*/ 338268 w 16320"/>
              <a:gd name="T105" fmla="*/ 74339 h 11943"/>
              <a:gd name="T106" fmla="*/ 354479 w 16320"/>
              <a:gd name="T107" fmla="*/ 76723 h 11943"/>
              <a:gd name="T108" fmla="*/ 364639 w 16320"/>
              <a:gd name="T109" fmla="*/ 78036 h 11943"/>
              <a:gd name="T110" fmla="*/ 381224 w 16320"/>
              <a:gd name="T111" fmla="*/ 58164 h 11943"/>
              <a:gd name="T112" fmla="*/ 427168 w 16320"/>
              <a:gd name="T113" fmla="*/ 35735 h 11943"/>
              <a:gd name="T114" fmla="*/ 487605 w 16320"/>
              <a:gd name="T115" fmla="*/ 26749 h 11943"/>
              <a:gd name="T116" fmla="*/ 519281 w 16320"/>
              <a:gd name="T117" fmla="*/ 28685 h 11943"/>
              <a:gd name="T118" fmla="*/ 537210 w 16320"/>
              <a:gd name="T119" fmla="*/ 32106 h 11943"/>
              <a:gd name="T120" fmla="*/ 553048 w 16320"/>
              <a:gd name="T121" fmla="*/ 37048 h 11943"/>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16320" h="11943">
                <a:moveTo>
                  <a:pt x="7438" y="1101"/>
                </a:moveTo>
                <a:lnTo>
                  <a:pt x="7496" y="1053"/>
                </a:lnTo>
                <a:lnTo>
                  <a:pt x="7554" y="1006"/>
                </a:lnTo>
                <a:lnTo>
                  <a:pt x="7615" y="960"/>
                </a:lnTo>
                <a:lnTo>
                  <a:pt x="7678" y="914"/>
                </a:lnTo>
                <a:lnTo>
                  <a:pt x="7741" y="869"/>
                </a:lnTo>
                <a:lnTo>
                  <a:pt x="7806" y="825"/>
                </a:lnTo>
                <a:lnTo>
                  <a:pt x="7873" y="782"/>
                </a:lnTo>
                <a:lnTo>
                  <a:pt x="7942" y="740"/>
                </a:lnTo>
                <a:lnTo>
                  <a:pt x="8011" y="698"/>
                </a:lnTo>
                <a:lnTo>
                  <a:pt x="8082" y="658"/>
                </a:lnTo>
                <a:lnTo>
                  <a:pt x="8156" y="618"/>
                </a:lnTo>
                <a:lnTo>
                  <a:pt x="8229" y="580"/>
                </a:lnTo>
                <a:lnTo>
                  <a:pt x="8305" y="542"/>
                </a:lnTo>
                <a:lnTo>
                  <a:pt x="8382" y="506"/>
                </a:lnTo>
                <a:lnTo>
                  <a:pt x="8461" y="470"/>
                </a:lnTo>
                <a:lnTo>
                  <a:pt x="8540" y="436"/>
                </a:lnTo>
                <a:lnTo>
                  <a:pt x="8621" y="403"/>
                </a:lnTo>
                <a:lnTo>
                  <a:pt x="8704" y="371"/>
                </a:lnTo>
                <a:lnTo>
                  <a:pt x="8786" y="340"/>
                </a:lnTo>
                <a:lnTo>
                  <a:pt x="8871" y="310"/>
                </a:lnTo>
                <a:lnTo>
                  <a:pt x="8958" y="282"/>
                </a:lnTo>
                <a:lnTo>
                  <a:pt x="9044" y="255"/>
                </a:lnTo>
                <a:lnTo>
                  <a:pt x="9132" y="228"/>
                </a:lnTo>
                <a:lnTo>
                  <a:pt x="9222" y="204"/>
                </a:lnTo>
                <a:lnTo>
                  <a:pt x="9313" y="180"/>
                </a:lnTo>
                <a:lnTo>
                  <a:pt x="9403" y="158"/>
                </a:lnTo>
                <a:lnTo>
                  <a:pt x="9496" y="137"/>
                </a:lnTo>
                <a:lnTo>
                  <a:pt x="9590" y="118"/>
                </a:lnTo>
                <a:lnTo>
                  <a:pt x="9685" y="99"/>
                </a:lnTo>
                <a:lnTo>
                  <a:pt x="9780" y="83"/>
                </a:lnTo>
                <a:lnTo>
                  <a:pt x="9877" y="68"/>
                </a:lnTo>
                <a:lnTo>
                  <a:pt x="9975" y="54"/>
                </a:lnTo>
                <a:lnTo>
                  <a:pt x="10176" y="31"/>
                </a:lnTo>
                <a:lnTo>
                  <a:pt x="10375" y="13"/>
                </a:lnTo>
                <a:lnTo>
                  <a:pt x="10574" y="4"/>
                </a:lnTo>
                <a:lnTo>
                  <a:pt x="10771" y="0"/>
                </a:lnTo>
                <a:lnTo>
                  <a:pt x="10967" y="3"/>
                </a:lnTo>
                <a:lnTo>
                  <a:pt x="11160" y="12"/>
                </a:lnTo>
                <a:lnTo>
                  <a:pt x="11351" y="27"/>
                </a:lnTo>
                <a:lnTo>
                  <a:pt x="11538" y="48"/>
                </a:lnTo>
                <a:lnTo>
                  <a:pt x="11723" y="76"/>
                </a:lnTo>
                <a:lnTo>
                  <a:pt x="11903" y="109"/>
                </a:lnTo>
                <a:lnTo>
                  <a:pt x="12081" y="148"/>
                </a:lnTo>
                <a:lnTo>
                  <a:pt x="12254" y="192"/>
                </a:lnTo>
                <a:lnTo>
                  <a:pt x="12424" y="241"/>
                </a:lnTo>
                <a:lnTo>
                  <a:pt x="12588" y="296"/>
                </a:lnTo>
                <a:lnTo>
                  <a:pt x="12747" y="356"/>
                </a:lnTo>
                <a:lnTo>
                  <a:pt x="12902" y="421"/>
                </a:lnTo>
                <a:lnTo>
                  <a:pt x="13051" y="492"/>
                </a:lnTo>
                <a:lnTo>
                  <a:pt x="13194" y="566"/>
                </a:lnTo>
                <a:lnTo>
                  <a:pt x="13330" y="645"/>
                </a:lnTo>
                <a:lnTo>
                  <a:pt x="13461" y="729"/>
                </a:lnTo>
                <a:lnTo>
                  <a:pt x="13584" y="818"/>
                </a:lnTo>
                <a:lnTo>
                  <a:pt x="13702" y="911"/>
                </a:lnTo>
                <a:lnTo>
                  <a:pt x="13811" y="1008"/>
                </a:lnTo>
                <a:lnTo>
                  <a:pt x="13913" y="1108"/>
                </a:lnTo>
                <a:lnTo>
                  <a:pt x="14008" y="1214"/>
                </a:lnTo>
                <a:lnTo>
                  <a:pt x="14093" y="1322"/>
                </a:lnTo>
                <a:lnTo>
                  <a:pt x="14171" y="1434"/>
                </a:lnTo>
                <a:lnTo>
                  <a:pt x="14239" y="1550"/>
                </a:lnTo>
                <a:lnTo>
                  <a:pt x="14299" y="1669"/>
                </a:lnTo>
                <a:lnTo>
                  <a:pt x="14349" y="1791"/>
                </a:lnTo>
                <a:lnTo>
                  <a:pt x="14390" y="1916"/>
                </a:lnTo>
                <a:lnTo>
                  <a:pt x="14421" y="2044"/>
                </a:lnTo>
                <a:lnTo>
                  <a:pt x="14427" y="2073"/>
                </a:lnTo>
                <a:lnTo>
                  <a:pt x="14431" y="2102"/>
                </a:lnTo>
                <a:lnTo>
                  <a:pt x="14436" y="2131"/>
                </a:lnTo>
                <a:lnTo>
                  <a:pt x="14440" y="2159"/>
                </a:lnTo>
                <a:lnTo>
                  <a:pt x="14443" y="2188"/>
                </a:lnTo>
                <a:lnTo>
                  <a:pt x="14446" y="2217"/>
                </a:lnTo>
                <a:lnTo>
                  <a:pt x="14448" y="2245"/>
                </a:lnTo>
                <a:lnTo>
                  <a:pt x="14450" y="2274"/>
                </a:lnTo>
                <a:lnTo>
                  <a:pt x="14451" y="2303"/>
                </a:lnTo>
                <a:lnTo>
                  <a:pt x="14452" y="2331"/>
                </a:lnTo>
                <a:lnTo>
                  <a:pt x="14452" y="2360"/>
                </a:lnTo>
                <a:lnTo>
                  <a:pt x="14452" y="2388"/>
                </a:lnTo>
                <a:lnTo>
                  <a:pt x="14451" y="2417"/>
                </a:lnTo>
                <a:lnTo>
                  <a:pt x="14450" y="2445"/>
                </a:lnTo>
                <a:lnTo>
                  <a:pt x="14448" y="2474"/>
                </a:lnTo>
                <a:lnTo>
                  <a:pt x="14446" y="2502"/>
                </a:lnTo>
                <a:lnTo>
                  <a:pt x="14467" y="2502"/>
                </a:lnTo>
                <a:lnTo>
                  <a:pt x="14488" y="2501"/>
                </a:lnTo>
                <a:lnTo>
                  <a:pt x="14510" y="2501"/>
                </a:lnTo>
                <a:lnTo>
                  <a:pt x="14530" y="2501"/>
                </a:lnTo>
                <a:lnTo>
                  <a:pt x="14551" y="2502"/>
                </a:lnTo>
                <a:lnTo>
                  <a:pt x="14573" y="2502"/>
                </a:lnTo>
                <a:lnTo>
                  <a:pt x="14594" y="2503"/>
                </a:lnTo>
                <a:lnTo>
                  <a:pt x="14615" y="2504"/>
                </a:lnTo>
                <a:lnTo>
                  <a:pt x="14636" y="2505"/>
                </a:lnTo>
                <a:lnTo>
                  <a:pt x="14657" y="2507"/>
                </a:lnTo>
                <a:lnTo>
                  <a:pt x="14679" y="2508"/>
                </a:lnTo>
                <a:lnTo>
                  <a:pt x="14699" y="2510"/>
                </a:lnTo>
                <a:lnTo>
                  <a:pt x="14721" y="2512"/>
                </a:lnTo>
                <a:lnTo>
                  <a:pt x="14742" y="2515"/>
                </a:lnTo>
                <a:lnTo>
                  <a:pt x="14762" y="2517"/>
                </a:lnTo>
                <a:lnTo>
                  <a:pt x="14784" y="2520"/>
                </a:lnTo>
                <a:lnTo>
                  <a:pt x="14886" y="2538"/>
                </a:lnTo>
                <a:lnTo>
                  <a:pt x="14986" y="2562"/>
                </a:lnTo>
                <a:lnTo>
                  <a:pt x="15083" y="2591"/>
                </a:lnTo>
                <a:lnTo>
                  <a:pt x="15178" y="2624"/>
                </a:lnTo>
                <a:lnTo>
                  <a:pt x="15268" y="2663"/>
                </a:lnTo>
                <a:lnTo>
                  <a:pt x="15356" y="2706"/>
                </a:lnTo>
                <a:lnTo>
                  <a:pt x="15441" y="2755"/>
                </a:lnTo>
                <a:lnTo>
                  <a:pt x="15522" y="2808"/>
                </a:lnTo>
                <a:lnTo>
                  <a:pt x="15601" y="2865"/>
                </a:lnTo>
                <a:lnTo>
                  <a:pt x="15675" y="2927"/>
                </a:lnTo>
                <a:lnTo>
                  <a:pt x="15747" y="2991"/>
                </a:lnTo>
                <a:lnTo>
                  <a:pt x="15814" y="3061"/>
                </a:lnTo>
                <a:lnTo>
                  <a:pt x="15877" y="3134"/>
                </a:lnTo>
                <a:lnTo>
                  <a:pt x="15938" y="3210"/>
                </a:lnTo>
                <a:lnTo>
                  <a:pt x="15994" y="3290"/>
                </a:lnTo>
                <a:lnTo>
                  <a:pt x="16045" y="3373"/>
                </a:lnTo>
                <a:lnTo>
                  <a:pt x="16093" y="3459"/>
                </a:lnTo>
                <a:lnTo>
                  <a:pt x="16136" y="3548"/>
                </a:lnTo>
                <a:lnTo>
                  <a:pt x="16175" y="3641"/>
                </a:lnTo>
                <a:lnTo>
                  <a:pt x="16210" y="3735"/>
                </a:lnTo>
                <a:lnTo>
                  <a:pt x="16239" y="3831"/>
                </a:lnTo>
                <a:lnTo>
                  <a:pt x="16265" y="3931"/>
                </a:lnTo>
                <a:lnTo>
                  <a:pt x="16286" y="4031"/>
                </a:lnTo>
                <a:lnTo>
                  <a:pt x="16302" y="4134"/>
                </a:lnTo>
                <a:lnTo>
                  <a:pt x="16313" y="4239"/>
                </a:lnTo>
                <a:lnTo>
                  <a:pt x="16319" y="4345"/>
                </a:lnTo>
                <a:lnTo>
                  <a:pt x="16320" y="4453"/>
                </a:lnTo>
                <a:lnTo>
                  <a:pt x="16316" y="4562"/>
                </a:lnTo>
                <a:lnTo>
                  <a:pt x="16307" y="4672"/>
                </a:lnTo>
                <a:lnTo>
                  <a:pt x="16291" y="4783"/>
                </a:lnTo>
                <a:lnTo>
                  <a:pt x="16271" y="4895"/>
                </a:lnTo>
                <a:lnTo>
                  <a:pt x="16246" y="5007"/>
                </a:lnTo>
                <a:lnTo>
                  <a:pt x="16224" y="5087"/>
                </a:lnTo>
                <a:lnTo>
                  <a:pt x="16200" y="5165"/>
                </a:lnTo>
                <a:lnTo>
                  <a:pt x="16173" y="5243"/>
                </a:lnTo>
                <a:lnTo>
                  <a:pt x="16145" y="5319"/>
                </a:lnTo>
                <a:lnTo>
                  <a:pt x="16113" y="5394"/>
                </a:lnTo>
                <a:lnTo>
                  <a:pt x="16080" y="5468"/>
                </a:lnTo>
                <a:lnTo>
                  <a:pt x="16045" y="5540"/>
                </a:lnTo>
                <a:lnTo>
                  <a:pt x="16007" y="5611"/>
                </a:lnTo>
                <a:lnTo>
                  <a:pt x="15967" y="5680"/>
                </a:lnTo>
                <a:lnTo>
                  <a:pt x="15925" y="5749"/>
                </a:lnTo>
                <a:lnTo>
                  <a:pt x="15882" y="5815"/>
                </a:lnTo>
                <a:lnTo>
                  <a:pt x="15837" y="5880"/>
                </a:lnTo>
                <a:lnTo>
                  <a:pt x="15790" y="5943"/>
                </a:lnTo>
                <a:lnTo>
                  <a:pt x="15741" y="6005"/>
                </a:lnTo>
                <a:lnTo>
                  <a:pt x="15690" y="6064"/>
                </a:lnTo>
                <a:lnTo>
                  <a:pt x="15638" y="6123"/>
                </a:lnTo>
                <a:lnTo>
                  <a:pt x="15584" y="6179"/>
                </a:lnTo>
                <a:lnTo>
                  <a:pt x="15528" y="6233"/>
                </a:lnTo>
                <a:lnTo>
                  <a:pt x="15472" y="6287"/>
                </a:lnTo>
                <a:lnTo>
                  <a:pt x="15414" y="6337"/>
                </a:lnTo>
                <a:lnTo>
                  <a:pt x="15354" y="6386"/>
                </a:lnTo>
                <a:lnTo>
                  <a:pt x="15294" y="6432"/>
                </a:lnTo>
                <a:lnTo>
                  <a:pt x="15232" y="6477"/>
                </a:lnTo>
                <a:lnTo>
                  <a:pt x="15169" y="6520"/>
                </a:lnTo>
                <a:lnTo>
                  <a:pt x="15105" y="6560"/>
                </a:lnTo>
                <a:lnTo>
                  <a:pt x="15040" y="6599"/>
                </a:lnTo>
                <a:lnTo>
                  <a:pt x="14975" y="6635"/>
                </a:lnTo>
                <a:lnTo>
                  <a:pt x="14907" y="6669"/>
                </a:lnTo>
                <a:lnTo>
                  <a:pt x="14840" y="6700"/>
                </a:lnTo>
                <a:lnTo>
                  <a:pt x="14771" y="6730"/>
                </a:lnTo>
                <a:lnTo>
                  <a:pt x="14702" y="6757"/>
                </a:lnTo>
                <a:lnTo>
                  <a:pt x="14632" y="6781"/>
                </a:lnTo>
                <a:lnTo>
                  <a:pt x="14682" y="6825"/>
                </a:lnTo>
                <a:lnTo>
                  <a:pt x="14731" y="6871"/>
                </a:lnTo>
                <a:lnTo>
                  <a:pt x="14778" y="6918"/>
                </a:lnTo>
                <a:lnTo>
                  <a:pt x="14823" y="6966"/>
                </a:lnTo>
                <a:lnTo>
                  <a:pt x="14867" y="7015"/>
                </a:lnTo>
                <a:lnTo>
                  <a:pt x="14907" y="7065"/>
                </a:lnTo>
                <a:lnTo>
                  <a:pt x="14947" y="7117"/>
                </a:lnTo>
                <a:lnTo>
                  <a:pt x="14985" y="7171"/>
                </a:lnTo>
                <a:lnTo>
                  <a:pt x="15022" y="7224"/>
                </a:lnTo>
                <a:lnTo>
                  <a:pt x="15055" y="7279"/>
                </a:lnTo>
                <a:lnTo>
                  <a:pt x="15088" y="7336"/>
                </a:lnTo>
                <a:lnTo>
                  <a:pt x="15117" y="7392"/>
                </a:lnTo>
                <a:lnTo>
                  <a:pt x="15146" y="7450"/>
                </a:lnTo>
                <a:lnTo>
                  <a:pt x="15171" y="7509"/>
                </a:lnTo>
                <a:lnTo>
                  <a:pt x="15196" y="7568"/>
                </a:lnTo>
                <a:lnTo>
                  <a:pt x="15217" y="7629"/>
                </a:lnTo>
                <a:lnTo>
                  <a:pt x="15237" y="7690"/>
                </a:lnTo>
                <a:lnTo>
                  <a:pt x="15255" y="7752"/>
                </a:lnTo>
                <a:lnTo>
                  <a:pt x="15270" y="7814"/>
                </a:lnTo>
                <a:lnTo>
                  <a:pt x="15284" y="7878"/>
                </a:lnTo>
                <a:lnTo>
                  <a:pt x="15294" y="7941"/>
                </a:lnTo>
                <a:lnTo>
                  <a:pt x="15303" y="8006"/>
                </a:lnTo>
                <a:lnTo>
                  <a:pt x="15309" y="8070"/>
                </a:lnTo>
                <a:lnTo>
                  <a:pt x="15313" y="8136"/>
                </a:lnTo>
                <a:lnTo>
                  <a:pt x="15314" y="8201"/>
                </a:lnTo>
                <a:lnTo>
                  <a:pt x="15314" y="8268"/>
                </a:lnTo>
                <a:lnTo>
                  <a:pt x="15311" y="8333"/>
                </a:lnTo>
                <a:lnTo>
                  <a:pt x="15305" y="8401"/>
                </a:lnTo>
                <a:lnTo>
                  <a:pt x="15297" y="8468"/>
                </a:lnTo>
                <a:lnTo>
                  <a:pt x="15286" y="8534"/>
                </a:lnTo>
                <a:lnTo>
                  <a:pt x="15272" y="8602"/>
                </a:lnTo>
                <a:lnTo>
                  <a:pt x="15257" y="8669"/>
                </a:lnTo>
                <a:lnTo>
                  <a:pt x="15228" y="8773"/>
                </a:lnTo>
                <a:lnTo>
                  <a:pt x="15193" y="8874"/>
                </a:lnTo>
                <a:lnTo>
                  <a:pt x="15153" y="8974"/>
                </a:lnTo>
                <a:lnTo>
                  <a:pt x="15107" y="9070"/>
                </a:lnTo>
                <a:lnTo>
                  <a:pt x="15057" y="9164"/>
                </a:lnTo>
                <a:lnTo>
                  <a:pt x="15002" y="9255"/>
                </a:lnTo>
                <a:lnTo>
                  <a:pt x="14942" y="9343"/>
                </a:lnTo>
                <a:lnTo>
                  <a:pt x="14879" y="9429"/>
                </a:lnTo>
                <a:lnTo>
                  <a:pt x="14810" y="9511"/>
                </a:lnTo>
                <a:lnTo>
                  <a:pt x="14738" y="9590"/>
                </a:lnTo>
                <a:lnTo>
                  <a:pt x="14661" y="9666"/>
                </a:lnTo>
                <a:lnTo>
                  <a:pt x="14582" y="9739"/>
                </a:lnTo>
                <a:lnTo>
                  <a:pt x="14499" y="9807"/>
                </a:lnTo>
                <a:lnTo>
                  <a:pt x="14413" y="9873"/>
                </a:lnTo>
                <a:lnTo>
                  <a:pt x="14323" y="9934"/>
                </a:lnTo>
                <a:lnTo>
                  <a:pt x="14230" y="9993"/>
                </a:lnTo>
                <a:lnTo>
                  <a:pt x="14135" y="10047"/>
                </a:lnTo>
                <a:lnTo>
                  <a:pt x="14037" y="10097"/>
                </a:lnTo>
                <a:lnTo>
                  <a:pt x="13936" y="10143"/>
                </a:lnTo>
                <a:lnTo>
                  <a:pt x="13834" y="10185"/>
                </a:lnTo>
                <a:lnTo>
                  <a:pt x="13729" y="10222"/>
                </a:lnTo>
                <a:lnTo>
                  <a:pt x="13623" y="10256"/>
                </a:lnTo>
                <a:lnTo>
                  <a:pt x="13514" y="10285"/>
                </a:lnTo>
                <a:lnTo>
                  <a:pt x="13405" y="10308"/>
                </a:lnTo>
                <a:lnTo>
                  <a:pt x="13294" y="10328"/>
                </a:lnTo>
                <a:lnTo>
                  <a:pt x="13181" y="10342"/>
                </a:lnTo>
                <a:lnTo>
                  <a:pt x="13068" y="10352"/>
                </a:lnTo>
                <a:lnTo>
                  <a:pt x="12954" y="10358"/>
                </a:lnTo>
                <a:lnTo>
                  <a:pt x="12839" y="10357"/>
                </a:lnTo>
                <a:lnTo>
                  <a:pt x="12723" y="10351"/>
                </a:lnTo>
                <a:lnTo>
                  <a:pt x="12608" y="10341"/>
                </a:lnTo>
                <a:lnTo>
                  <a:pt x="12492" y="10325"/>
                </a:lnTo>
                <a:lnTo>
                  <a:pt x="12466" y="10321"/>
                </a:lnTo>
                <a:lnTo>
                  <a:pt x="12442" y="10316"/>
                </a:lnTo>
                <a:lnTo>
                  <a:pt x="12416" y="10311"/>
                </a:lnTo>
                <a:lnTo>
                  <a:pt x="12392" y="10306"/>
                </a:lnTo>
                <a:lnTo>
                  <a:pt x="12366" y="10301"/>
                </a:lnTo>
                <a:lnTo>
                  <a:pt x="12342" y="10295"/>
                </a:lnTo>
                <a:lnTo>
                  <a:pt x="12318" y="10290"/>
                </a:lnTo>
                <a:lnTo>
                  <a:pt x="12293" y="10284"/>
                </a:lnTo>
                <a:lnTo>
                  <a:pt x="12269" y="10278"/>
                </a:lnTo>
                <a:lnTo>
                  <a:pt x="12245" y="10272"/>
                </a:lnTo>
                <a:lnTo>
                  <a:pt x="12221" y="10264"/>
                </a:lnTo>
                <a:lnTo>
                  <a:pt x="12197" y="10258"/>
                </a:lnTo>
                <a:lnTo>
                  <a:pt x="12174" y="10251"/>
                </a:lnTo>
                <a:lnTo>
                  <a:pt x="12150" y="10244"/>
                </a:lnTo>
                <a:lnTo>
                  <a:pt x="12127" y="10236"/>
                </a:lnTo>
                <a:lnTo>
                  <a:pt x="12103" y="10228"/>
                </a:lnTo>
                <a:lnTo>
                  <a:pt x="12080" y="10220"/>
                </a:lnTo>
                <a:lnTo>
                  <a:pt x="12057" y="10212"/>
                </a:lnTo>
                <a:lnTo>
                  <a:pt x="12034" y="10204"/>
                </a:lnTo>
                <a:lnTo>
                  <a:pt x="12012" y="10196"/>
                </a:lnTo>
                <a:lnTo>
                  <a:pt x="11989" y="10186"/>
                </a:lnTo>
                <a:lnTo>
                  <a:pt x="11967" y="10177"/>
                </a:lnTo>
                <a:lnTo>
                  <a:pt x="11944" y="10168"/>
                </a:lnTo>
                <a:lnTo>
                  <a:pt x="11923" y="10159"/>
                </a:lnTo>
                <a:lnTo>
                  <a:pt x="11900" y="10150"/>
                </a:lnTo>
                <a:lnTo>
                  <a:pt x="11879" y="10139"/>
                </a:lnTo>
                <a:lnTo>
                  <a:pt x="11858" y="10129"/>
                </a:lnTo>
                <a:lnTo>
                  <a:pt x="11836" y="10119"/>
                </a:lnTo>
                <a:lnTo>
                  <a:pt x="11815" y="10109"/>
                </a:lnTo>
                <a:lnTo>
                  <a:pt x="11793" y="10098"/>
                </a:lnTo>
                <a:lnTo>
                  <a:pt x="11773" y="10087"/>
                </a:lnTo>
                <a:lnTo>
                  <a:pt x="11751" y="10076"/>
                </a:lnTo>
                <a:lnTo>
                  <a:pt x="11757" y="10111"/>
                </a:lnTo>
                <a:lnTo>
                  <a:pt x="11761" y="10144"/>
                </a:lnTo>
                <a:lnTo>
                  <a:pt x="11764" y="10179"/>
                </a:lnTo>
                <a:lnTo>
                  <a:pt x="11766" y="10213"/>
                </a:lnTo>
                <a:lnTo>
                  <a:pt x="11768" y="10248"/>
                </a:lnTo>
                <a:lnTo>
                  <a:pt x="11769" y="10283"/>
                </a:lnTo>
                <a:lnTo>
                  <a:pt x="11768" y="10319"/>
                </a:lnTo>
                <a:lnTo>
                  <a:pt x="11767" y="10353"/>
                </a:lnTo>
                <a:lnTo>
                  <a:pt x="11765" y="10388"/>
                </a:lnTo>
                <a:lnTo>
                  <a:pt x="11763" y="10424"/>
                </a:lnTo>
                <a:lnTo>
                  <a:pt x="11759" y="10459"/>
                </a:lnTo>
                <a:lnTo>
                  <a:pt x="11753" y="10495"/>
                </a:lnTo>
                <a:lnTo>
                  <a:pt x="11748" y="10531"/>
                </a:lnTo>
                <a:lnTo>
                  <a:pt x="11742" y="10567"/>
                </a:lnTo>
                <a:lnTo>
                  <a:pt x="11734" y="10602"/>
                </a:lnTo>
                <a:lnTo>
                  <a:pt x="11726" y="10637"/>
                </a:lnTo>
                <a:lnTo>
                  <a:pt x="11705" y="10718"/>
                </a:lnTo>
                <a:lnTo>
                  <a:pt x="11678" y="10797"/>
                </a:lnTo>
                <a:lnTo>
                  <a:pt x="11647" y="10874"/>
                </a:lnTo>
                <a:lnTo>
                  <a:pt x="11613" y="10949"/>
                </a:lnTo>
                <a:lnTo>
                  <a:pt x="11574" y="11021"/>
                </a:lnTo>
                <a:lnTo>
                  <a:pt x="11532" y="11092"/>
                </a:lnTo>
                <a:lnTo>
                  <a:pt x="11486" y="11161"/>
                </a:lnTo>
                <a:lnTo>
                  <a:pt x="11437" y="11226"/>
                </a:lnTo>
                <a:lnTo>
                  <a:pt x="11385" y="11291"/>
                </a:lnTo>
                <a:lnTo>
                  <a:pt x="11329" y="11352"/>
                </a:lnTo>
                <a:lnTo>
                  <a:pt x="11271" y="11411"/>
                </a:lnTo>
                <a:lnTo>
                  <a:pt x="11210" y="11467"/>
                </a:lnTo>
                <a:lnTo>
                  <a:pt x="11146" y="11520"/>
                </a:lnTo>
                <a:lnTo>
                  <a:pt x="11079" y="11570"/>
                </a:lnTo>
                <a:lnTo>
                  <a:pt x="11010" y="11619"/>
                </a:lnTo>
                <a:lnTo>
                  <a:pt x="10938" y="11664"/>
                </a:lnTo>
                <a:lnTo>
                  <a:pt x="10865" y="11705"/>
                </a:lnTo>
                <a:lnTo>
                  <a:pt x="10789" y="11744"/>
                </a:lnTo>
                <a:lnTo>
                  <a:pt x="10711" y="11779"/>
                </a:lnTo>
                <a:lnTo>
                  <a:pt x="10632" y="11811"/>
                </a:lnTo>
                <a:lnTo>
                  <a:pt x="10551" y="11841"/>
                </a:lnTo>
                <a:lnTo>
                  <a:pt x="10468" y="11866"/>
                </a:lnTo>
                <a:lnTo>
                  <a:pt x="10385" y="11888"/>
                </a:lnTo>
                <a:lnTo>
                  <a:pt x="10300" y="11906"/>
                </a:lnTo>
                <a:lnTo>
                  <a:pt x="10214" y="11922"/>
                </a:lnTo>
                <a:lnTo>
                  <a:pt x="10127" y="11932"/>
                </a:lnTo>
                <a:lnTo>
                  <a:pt x="10039" y="11939"/>
                </a:lnTo>
                <a:lnTo>
                  <a:pt x="9950" y="11943"/>
                </a:lnTo>
                <a:lnTo>
                  <a:pt x="9861" y="11942"/>
                </a:lnTo>
                <a:lnTo>
                  <a:pt x="9772" y="11938"/>
                </a:lnTo>
                <a:lnTo>
                  <a:pt x="9682" y="11929"/>
                </a:lnTo>
                <a:lnTo>
                  <a:pt x="9592" y="11917"/>
                </a:lnTo>
                <a:lnTo>
                  <a:pt x="9540" y="11906"/>
                </a:lnTo>
                <a:lnTo>
                  <a:pt x="9489" y="11896"/>
                </a:lnTo>
                <a:lnTo>
                  <a:pt x="9439" y="11884"/>
                </a:lnTo>
                <a:lnTo>
                  <a:pt x="9389" y="11871"/>
                </a:lnTo>
                <a:lnTo>
                  <a:pt x="9340" y="11856"/>
                </a:lnTo>
                <a:lnTo>
                  <a:pt x="9292" y="11841"/>
                </a:lnTo>
                <a:lnTo>
                  <a:pt x="9245" y="11824"/>
                </a:lnTo>
                <a:lnTo>
                  <a:pt x="9198" y="11806"/>
                </a:lnTo>
                <a:lnTo>
                  <a:pt x="9152" y="11787"/>
                </a:lnTo>
                <a:lnTo>
                  <a:pt x="9108" y="11766"/>
                </a:lnTo>
                <a:lnTo>
                  <a:pt x="9064" y="11746"/>
                </a:lnTo>
                <a:lnTo>
                  <a:pt x="9021" y="11723"/>
                </a:lnTo>
                <a:lnTo>
                  <a:pt x="8978" y="11699"/>
                </a:lnTo>
                <a:lnTo>
                  <a:pt x="8937" y="11675"/>
                </a:lnTo>
                <a:lnTo>
                  <a:pt x="8896" y="11649"/>
                </a:lnTo>
                <a:lnTo>
                  <a:pt x="8857" y="11623"/>
                </a:lnTo>
                <a:lnTo>
                  <a:pt x="8819" y="11595"/>
                </a:lnTo>
                <a:lnTo>
                  <a:pt x="8781" y="11567"/>
                </a:lnTo>
                <a:lnTo>
                  <a:pt x="8744" y="11538"/>
                </a:lnTo>
                <a:lnTo>
                  <a:pt x="8709" y="11508"/>
                </a:lnTo>
                <a:lnTo>
                  <a:pt x="8674" y="11477"/>
                </a:lnTo>
                <a:lnTo>
                  <a:pt x="8640" y="11444"/>
                </a:lnTo>
                <a:lnTo>
                  <a:pt x="8608" y="11413"/>
                </a:lnTo>
                <a:lnTo>
                  <a:pt x="8577" y="11379"/>
                </a:lnTo>
                <a:lnTo>
                  <a:pt x="8547" y="11344"/>
                </a:lnTo>
                <a:lnTo>
                  <a:pt x="8517" y="11309"/>
                </a:lnTo>
                <a:lnTo>
                  <a:pt x="8489" y="11273"/>
                </a:lnTo>
                <a:lnTo>
                  <a:pt x="8462" y="11237"/>
                </a:lnTo>
                <a:lnTo>
                  <a:pt x="8436" y="11201"/>
                </a:lnTo>
                <a:lnTo>
                  <a:pt x="8412" y="11163"/>
                </a:lnTo>
                <a:lnTo>
                  <a:pt x="8388" y="11124"/>
                </a:lnTo>
                <a:lnTo>
                  <a:pt x="8366" y="11085"/>
                </a:lnTo>
                <a:lnTo>
                  <a:pt x="8304" y="11124"/>
                </a:lnTo>
                <a:lnTo>
                  <a:pt x="8241" y="11162"/>
                </a:lnTo>
                <a:lnTo>
                  <a:pt x="8175" y="11199"/>
                </a:lnTo>
                <a:lnTo>
                  <a:pt x="8109" y="11234"/>
                </a:lnTo>
                <a:lnTo>
                  <a:pt x="8041" y="11269"/>
                </a:lnTo>
                <a:lnTo>
                  <a:pt x="7971" y="11302"/>
                </a:lnTo>
                <a:lnTo>
                  <a:pt x="7901" y="11335"/>
                </a:lnTo>
                <a:lnTo>
                  <a:pt x="7830" y="11366"/>
                </a:lnTo>
                <a:lnTo>
                  <a:pt x="7756" y="11395"/>
                </a:lnTo>
                <a:lnTo>
                  <a:pt x="7683" y="11424"/>
                </a:lnTo>
                <a:lnTo>
                  <a:pt x="7607" y="11451"/>
                </a:lnTo>
                <a:lnTo>
                  <a:pt x="7531" y="11476"/>
                </a:lnTo>
                <a:lnTo>
                  <a:pt x="7453" y="11501"/>
                </a:lnTo>
                <a:lnTo>
                  <a:pt x="7375" y="11524"/>
                </a:lnTo>
                <a:lnTo>
                  <a:pt x="7295" y="11546"/>
                </a:lnTo>
                <a:lnTo>
                  <a:pt x="7214" y="11566"/>
                </a:lnTo>
                <a:lnTo>
                  <a:pt x="7133" y="11586"/>
                </a:lnTo>
                <a:lnTo>
                  <a:pt x="7050" y="11603"/>
                </a:lnTo>
                <a:lnTo>
                  <a:pt x="6968" y="11620"/>
                </a:lnTo>
                <a:lnTo>
                  <a:pt x="6884" y="11634"/>
                </a:lnTo>
                <a:lnTo>
                  <a:pt x="6799" y="11647"/>
                </a:lnTo>
                <a:lnTo>
                  <a:pt x="6714" y="11659"/>
                </a:lnTo>
                <a:lnTo>
                  <a:pt x="6628" y="11669"/>
                </a:lnTo>
                <a:lnTo>
                  <a:pt x="6541" y="11678"/>
                </a:lnTo>
                <a:lnTo>
                  <a:pt x="6454" y="11684"/>
                </a:lnTo>
                <a:lnTo>
                  <a:pt x="6366" y="11690"/>
                </a:lnTo>
                <a:lnTo>
                  <a:pt x="6277" y="11694"/>
                </a:lnTo>
                <a:lnTo>
                  <a:pt x="6188" y="11696"/>
                </a:lnTo>
                <a:lnTo>
                  <a:pt x="6099" y="11696"/>
                </a:lnTo>
                <a:lnTo>
                  <a:pt x="6009" y="11695"/>
                </a:lnTo>
                <a:lnTo>
                  <a:pt x="5919" y="11693"/>
                </a:lnTo>
                <a:lnTo>
                  <a:pt x="5828" y="11688"/>
                </a:lnTo>
                <a:lnTo>
                  <a:pt x="5668" y="11677"/>
                </a:lnTo>
                <a:lnTo>
                  <a:pt x="5510" y="11660"/>
                </a:lnTo>
                <a:lnTo>
                  <a:pt x="5356" y="11637"/>
                </a:lnTo>
                <a:lnTo>
                  <a:pt x="5205" y="11610"/>
                </a:lnTo>
                <a:lnTo>
                  <a:pt x="5057" y="11579"/>
                </a:lnTo>
                <a:lnTo>
                  <a:pt x="4912" y="11543"/>
                </a:lnTo>
                <a:lnTo>
                  <a:pt x="4773" y="11502"/>
                </a:lnTo>
                <a:lnTo>
                  <a:pt x="4636" y="11457"/>
                </a:lnTo>
                <a:lnTo>
                  <a:pt x="4503" y="11408"/>
                </a:lnTo>
                <a:lnTo>
                  <a:pt x="4376" y="11355"/>
                </a:lnTo>
                <a:lnTo>
                  <a:pt x="4252" y="11298"/>
                </a:lnTo>
                <a:lnTo>
                  <a:pt x="4133" y="11237"/>
                </a:lnTo>
                <a:lnTo>
                  <a:pt x="4020" y="11174"/>
                </a:lnTo>
                <a:lnTo>
                  <a:pt x="3911" y="11106"/>
                </a:lnTo>
                <a:lnTo>
                  <a:pt x="3807" y="11036"/>
                </a:lnTo>
                <a:lnTo>
                  <a:pt x="3708" y="10961"/>
                </a:lnTo>
                <a:lnTo>
                  <a:pt x="3615" y="10884"/>
                </a:lnTo>
                <a:lnTo>
                  <a:pt x="3528" y="10804"/>
                </a:lnTo>
                <a:lnTo>
                  <a:pt x="3447" y="10722"/>
                </a:lnTo>
                <a:lnTo>
                  <a:pt x="3371" y="10637"/>
                </a:lnTo>
                <a:lnTo>
                  <a:pt x="3302" y="10549"/>
                </a:lnTo>
                <a:lnTo>
                  <a:pt x="3239" y="10459"/>
                </a:lnTo>
                <a:lnTo>
                  <a:pt x="3182" y="10368"/>
                </a:lnTo>
                <a:lnTo>
                  <a:pt x="3133" y="10274"/>
                </a:lnTo>
                <a:lnTo>
                  <a:pt x="3091" y="10177"/>
                </a:lnTo>
                <a:lnTo>
                  <a:pt x="3055" y="10079"/>
                </a:lnTo>
                <a:lnTo>
                  <a:pt x="3026" y="9980"/>
                </a:lnTo>
                <a:lnTo>
                  <a:pt x="3006" y="9879"/>
                </a:lnTo>
                <a:lnTo>
                  <a:pt x="2993" y="9777"/>
                </a:lnTo>
                <a:lnTo>
                  <a:pt x="2987" y="9673"/>
                </a:lnTo>
                <a:lnTo>
                  <a:pt x="2990" y="9568"/>
                </a:lnTo>
                <a:lnTo>
                  <a:pt x="3000" y="9462"/>
                </a:lnTo>
                <a:lnTo>
                  <a:pt x="3001" y="9455"/>
                </a:lnTo>
                <a:lnTo>
                  <a:pt x="3003" y="9448"/>
                </a:lnTo>
                <a:lnTo>
                  <a:pt x="3004" y="9441"/>
                </a:lnTo>
                <a:lnTo>
                  <a:pt x="3005" y="9433"/>
                </a:lnTo>
                <a:lnTo>
                  <a:pt x="3006" y="9425"/>
                </a:lnTo>
                <a:lnTo>
                  <a:pt x="3007" y="9418"/>
                </a:lnTo>
                <a:lnTo>
                  <a:pt x="3009" y="9411"/>
                </a:lnTo>
                <a:lnTo>
                  <a:pt x="3010" y="9404"/>
                </a:lnTo>
                <a:lnTo>
                  <a:pt x="2973" y="9417"/>
                </a:lnTo>
                <a:lnTo>
                  <a:pt x="2937" y="9430"/>
                </a:lnTo>
                <a:lnTo>
                  <a:pt x="2900" y="9444"/>
                </a:lnTo>
                <a:lnTo>
                  <a:pt x="2862" y="9456"/>
                </a:lnTo>
                <a:lnTo>
                  <a:pt x="2824" y="9467"/>
                </a:lnTo>
                <a:lnTo>
                  <a:pt x="2787" y="9479"/>
                </a:lnTo>
                <a:lnTo>
                  <a:pt x="2749" y="9489"/>
                </a:lnTo>
                <a:lnTo>
                  <a:pt x="2711" y="9499"/>
                </a:lnTo>
                <a:lnTo>
                  <a:pt x="2672" y="9508"/>
                </a:lnTo>
                <a:lnTo>
                  <a:pt x="2634" y="9517"/>
                </a:lnTo>
                <a:lnTo>
                  <a:pt x="2595" y="9525"/>
                </a:lnTo>
                <a:lnTo>
                  <a:pt x="2556" y="9532"/>
                </a:lnTo>
                <a:lnTo>
                  <a:pt x="2517" y="9538"/>
                </a:lnTo>
                <a:lnTo>
                  <a:pt x="2478" y="9544"/>
                </a:lnTo>
                <a:lnTo>
                  <a:pt x="2438" y="9549"/>
                </a:lnTo>
                <a:lnTo>
                  <a:pt x="2399" y="9554"/>
                </a:lnTo>
                <a:lnTo>
                  <a:pt x="2359" y="9559"/>
                </a:lnTo>
                <a:lnTo>
                  <a:pt x="2318" y="9562"/>
                </a:lnTo>
                <a:lnTo>
                  <a:pt x="2279" y="9565"/>
                </a:lnTo>
                <a:lnTo>
                  <a:pt x="2239" y="9567"/>
                </a:lnTo>
                <a:lnTo>
                  <a:pt x="2198" y="9568"/>
                </a:lnTo>
                <a:lnTo>
                  <a:pt x="2158" y="9569"/>
                </a:lnTo>
                <a:lnTo>
                  <a:pt x="2118" y="9569"/>
                </a:lnTo>
                <a:lnTo>
                  <a:pt x="2077" y="9568"/>
                </a:lnTo>
                <a:lnTo>
                  <a:pt x="2036" y="9567"/>
                </a:lnTo>
                <a:lnTo>
                  <a:pt x="1995" y="9565"/>
                </a:lnTo>
                <a:lnTo>
                  <a:pt x="1955" y="9562"/>
                </a:lnTo>
                <a:lnTo>
                  <a:pt x="1914" y="9559"/>
                </a:lnTo>
                <a:lnTo>
                  <a:pt x="1873" y="9554"/>
                </a:lnTo>
                <a:lnTo>
                  <a:pt x="1832" y="9549"/>
                </a:lnTo>
                <a:lnTo>
                  <a:pt x="1791" y="9544"/>
                </a:lnTo>
                <a:lnTo>
                  <a:pt x="1750" y="9537"/>
                </a:lnTo>
                <a:lnTo>
                  <a:pt x="1641" y="9517"/>
                </a:lnTo>
                <a:lnTo>
                  <a:pt x="1534" y="9491"/>
                </a:lnTo>
                <a:lnTo>
                  <a:pt x="1431" y="9461"/>
                </a:lnTo>
                <a:lnTo>
                  <a:pt x="1329" y="9426"/>
                </a:lnTo>
                <a:lnTo>
                  <a:pt x="1231" y="9387"/>
                </a:lnTo>
                <a:lnTo>
                  <a:pt x="1135" y="9344"/>
                </a:lnTo>
                <a:lnTo>
                  <a:pt x="1043" y="9297"/>
                </a:lnTo>
                <a:lnTo>
                  <a:pt x="955" y="9246"/>
                </a:lnTo>
                <a:lnTo>
                  <a:pt x="868" y="9191"/>
                </a:lnTo>
                <a:lnTo>
                  <a:pt x="786" y="9132"/>
                </a:lnTo>
                <a:lnTo>
                  <a:pt x="707" y="9071"/>
                </a:lnTo>
                <a:lnTo>
                  <a:pt x="631" y="9005"/>
                </a:lnTo>
                <a:lnTo>
                  <a:pt x="560" y="8937"/>
                </a:lnTo>
                <a:lnTo>
                  <a:pt x="492" y="8866"/>
                </a:lnTo>
                <a:lnTo>
                  <a:pt x="428" y="8791"/>
                </a:lnTo>
                <a:lnTo>
                  <a:pt x="368" y="8714"/>
                </a:lnTo>
                <a:lnTo>
                  <a:pt x="312" y="8635"/>
                </a:lnTo>
                <a:lnTo>
                  <a:pt x="260" y="8553"/>
                </a:lnTo>
                <a:lnTo>
                  <a:pt x="213" y="8468"/>
                </a:lnTo>
                <a:lnTo>
                  <a:pt x="170" y="8382"/>
                </a:lnTo>
                <a:lnTo>
                  <a:pt x="132" y="8292"/>
                </a:lnTo>
                <a:lnTo>
                  <a:pt x="98" y="8202"/>
                </a:lnTo>
                <a:lnTo>
                  <a:pt x="69" y="8110"/>
                </a:lnTo>
                <a:lnTo>
                  <a:pt x="45" y="8016"/>
                </a:lnTo>
                <a:lnTo>
                  <a:pt x="27" y="7921"/>
                </a:lnTo>
                <a:lnTo>
                  <a:pt x="12" y="7823"/>
                </a:lnTo>
                <a:lnTo>
                  <a:pt x="3" y="7726"/>
                </a:lnTo>
                <a:lnTo>
                  <a:pt x="0" y="7627"/>
                </a:lnTo>
                <a:lnTo>
                  <a:pt x="2" y="7527"/>
                </a:lnTo>
                <a:lnTo>
                  <a:pt x="9" y="7427"/>
                </a:lnTo>
                <a:lnTo>
                  <a:pt x="22" y="7325"/>
                </a:lnTo>
                <a:lnTo>
                  <a:pt x="42" y="7224"/>
                </a:lnTo>
                <a:lnTo>
                  <a:pt x="59" y="7149"/>
                </a:lnTo>
                <a:lnTo>
                  <a:pt x="80" y="7076"/>
                </a:lnTo>
                <a:lnTo>
                  <a:pt x="102" y="7005"/>
                </a:lnTo>
                <a:lnTo>
                  <a:pt x="128" y="6934"/>
                </a:lnTo>
                <a:lnTo>
                  <a:pt x="156" y="6864"/>
                </a:lnTo>
                <a:lnTo>
                  <a:pt x="187" y="6797"/>
                </a:lnTo>
                <a:lnTo>
                  <a:pt x="220" y="6730"/>
                </a:lnTo>
                <a:lnTo>
                  <a:pt x="256" y="6665"/>
                </a:lnTo>
                <a:lnTo>
                  <a:pt x="295" y="6601"/>
                </a:lnTo>
                <a:lnTo>
                  <a:pt x="336" y="6539"/>
                </a:lnTo>
                <a:lnTo>
                  <a:pt x="378" y="6477"/>
                </a:lnTo>
                <a:lnTo>
                  <a:pt x="423" y="6418"/>
                </a:lnTo>
                <a:lnTo>
                  <a:pt x="470" y="6359"/>
                </a:lnTo>
                <a:lnTo>
                  <a:pt x="519" y="6304"/>
                </a:lnTo>
                <a:lnTo>
                  <a:pt x="571" y="6249"/>
                </a:lnTo>
                <a:lnTo>
                  <a:pt x="624" y="6197"/>
                </a:lnTo>
                <a:lnTo>
                  <a:pt x="679" y="6145"/>
                </a:lnTo>
                <a:lnTo>
                  <a:pt x="736" y="6096"/>
                </a:lnTo>
                <a:lnTo>
                  <a:pt x="795" y="6048"/>
                </a:lnTo>
                <a:lnTo>
                  <a:pt x="856" y="6003"/>
                </a:lnTo>
                <a:lnTo>
                  <a:pt x="917" y="5959"/>
                </a:lnTo>
                <a:lnTo>
                  <a:pt x="981" y="5917"/>
                </a:lnTo>
                <a:lnTo>
                  <a:pt x="1047" y="5878"/>
                </a:lnTo>
                <a:lnTo>
                  <a:pt x="1113" y="5840"/>
                </a:lnTo>
                <a:lnTo>
                  <a:pt x="1181" y="5804"/>
                </a:lnTo>
                <a:lnTo>
                  <a:pt x="1250" y="5770"/>
                </a:lnTo>
                <a:lnTo>
                  <a:pt x="1321" y="5740"/>
                </a:lnTo>
                <a:lnTo>
                  <a:pt x="1392" y="5711"/>
                </a:lnTo>
                <a:lnTo>
                  <a:pt x="1465" y="5683"/>
                </a:lnTo>
                <a:lnTo>
                  <a:pt x="1539" y="5659"/>
                </a:lnTo>
                <a:lnTo>
                  <a:pt x="1614" y="5637"/>
                </a:lnTo>
                <a:lnTo>
                  <a:pt x="1690" y="5618"/>
                </a:lnTo>
                <a:lnTo>
                  <a:pt x="1659" y="5574"/>
                </a:lnTo>
                <a:lnTo>
                  <a:pt x="1629" y="5529"/>
                </a:lnTo>
                <a:lnTo>
                  <a:pt x="1600" y="5484"/>
                </a:lnTo>
                <a:lnTo>
                  <a:pt x="1573" y="5437"/>
                </a:lnTo>
                <a:lnTo>
                  <a:pt x="1546" y="5391"/>
                </a:lnTo>
                <a:lnTo>
                  <a:pt x="1522" y="5344"/>
                </a:lnTo>
                <a:lnTo>
                  <a:pt x="1498" y="5296"/>
                </a:lnTo>
                <a:lnTo>
                  <a:pt x="1475" y="5248"/>
                </a:lnTo>
                <a:lnTo>
                  <a:pt x="1454" y="5199"/>
                </a:lnTo>
                <a:lnTo>
                  <a:pt x="1434" y="5150"/>
                </a:lnTo>
                <a:lnTo>
                  <a:pt x="1415" y="5099"/>
                </a:lnTo>
                <a:lnTo>
                  <a:pt x="1397" y="5049"/>
                </a:lnTo>
                <a:lnTo>
                  <a:pt x="1381" y="4998"/>
                </a:lnTo>
                <a:lnTo>
                  <a:pt x="1367" y="4947"/>
                </a:lnTo>
                <a:lnTo>
                  <a:pt x="1353" y="4895"/>
                </a:lnTo>
                <a:lnTo>
                  <a:pt x="1340" y="4842"/>
                </a:lnTo>
                <a:lnTo>
                  <a:pt x="1330" y="4790"/>
                </a:lnTo>
                <a:lnTo>
                  <a:pt x="1320" y="4737"/>
                </a:lnTo>
                <a:lnTo>
                  <a:pt x="1312" y="4683"/>
                </a:lnTo>
                <a:lnTo>
                  <a:pt x="1306" y="4629"/>
                </a:lnTo>
                <a:lnTo>
                  <a:pt x="1301" y="4575"/>
                </a:lnTo>
                <a:lnTo>
                  <a:pt x="1296" y="4521"/>
                </a:lnTo>
                <a:lnTo>
                  <a:pt x="1294" y="4466"/>
                </a:lnTo>
                <a:lnTo>
                  <a:pt x="1293" y="4411"/>
                </a:lnTo>
                <a:lnTo>
                  <a:pt x="1293" y="4356"/>
                </a:lnTo>
                <a:lnTo>
                  <a:pt x="1295" y="4300"/>
                </a:lnTo>
                <a:lnTo>
                  <a:pt x="1299" y="4244"/>
                </a:lnTo>
                <a:lnTo>
                  <a:pt x="1305" y="4189"/>
                </a:lnTo>
                <a:lnTo>
                  <a:pt x="1312" y="4132"/>
                </a:lnTo>
                <a:lnTo>
                  <a:pt x="1320" y="4076"/>
                </a:lnTo>
                <a:lnTo>
                  <a:pt x="1329" y="4020"/>
                </a:lnTo>
                <a:lnTo>
                  <a:pt x="1340" y="3963"/>
                </a:lnTo>
                <a:lnTo>
                  <a:pt x="1369" y="3850"/>
                </a:lnTo>
                <a:lnTo>
                  <a:pt x="1401" y="3739"/>
                </a:lnTo>
                <a:lnTo>
                  <a:pt x="1441" y="3630"/>
                </a:lnTo>
                <a:lnTo>
                  <a:pt x="1486" y="3524"/>
                </a:lnTo>
                <a:lnTo>
                  <a:pt x="1536" y="3420"/>
                </a:lnTo>
                <a:lnTo>
                  <a:pt x="1591" y="3320"/>
                </a:lnTo>
                <a:lnTo>
                  <a:pt x="1650" y="3223"/>
                </a:lnTo>
                <a:lnTo>
                  <a:pt x="1716" y="3127"/>
                </a:lnTo>
                <a:lnTo>
                  <a:pt x="1785" y="3036"/>
                </a:lnTo>
                <a:lnTo>
                  <a:pt x="1858" y="2948"/>
                </a:lnTo>
                <a:lnTo>
                  <a:pt x="1937" y="2863"/>
                </a:lnTo>
                <a:lnTo>
                  <a:pt x="2019" y="2782"/>
                </a:lnTo>
                <a:lnTo>
                  <a:pt x="2105" y="2704"/>
                </a:lnTo>
                <a:lnTo>
                  <a:pt x="2195" y="2631"/>
                </a:lnTo>
                <a:lnTo>
                  <a:pt x="2288" y="2561"/>
                </a:lnTo>
                <a:lnTo>
                  <a:pt x="2385" y="2494"/>
                </a:lnTo>
                <a:lnTo>
                  <a:pt x="2484" y="2433"/>
                </a:lnTo>
                <a:lnTo>
                  <a:pt x="2587" y="2376"/>
                </a:lnTo>
                <a:lnTo>
                  <a:pt x="2693" y="2322"/>
                </a:lnTo>
                <a:lnTo>
                  <a:pt x="2801" y="2274"/>
                </a:lnTo>
                <a:lnTo>
                  <a:pt x="2911" y="2230"/>
                </a:lnTo>
                <a:lnTo>
                  <a:pt x="3024" y="2191"/>
                </a:lnTo>
                <a:lnTo>
                  <a:pt x="3139" y="2157"/>
                </a:lnTo>
                <a:lnTo>
                  <a:pt x="3256" y="2128"/>
                </a:lnTo>
                <a:lnTo>
                  <a:pt x="3374" y="2104"/>
                </a:lnTo>
                <a:lnTo>
                  <a:pt x="3495" y="2085"/>
                </a:lnTo>
                <a:lnTo>
                  <a:pt x="3616" y="2071"/>
                </a:lnTo>
                <a:lnTo>
                  <a:pt x="3738" y="2064"/>
                </a:lnTo>
                <a:lnTo>
                  <a:pt x="3862" y="2061"/>
                </a:lnTo>
                <a:lnTo>
                  <a:pt x="3985" y="2065"/>
                </a:lnTo>
                <a:lnTo>
                  <a:pt x="4111" y="2074"/>
                </a:lnTo>
                <a:lnTo>
                  <a:pt x="4235" y="2090"/>
                </a:lnTo>
                <a:lnTo>
                  <a:pt x="4256" y="2094"/>
                </a:lnTo>
                <a:lnTo>
                  <a:pt x="4278" y="2097"/>
                </a:lnTo>
                <a:lnTo>
                  <a:pt x="4299" y="2100"/>
                </a:lnTo>
                <a:lnTo>
                  <a:pt x="4321" y="2104"/>
                </a:lnTo>
                <a:lnTo>
                  <a:pt x="4342" y="2108"/>
                </a:lnTo>
                <a:lnTo>
                  <a:pt x="4363" y="2112"/>
                </a:lnTo>
                <a:lnTo>
                  <a:pt x="4384" y="2116"/>
                </a:lnTo>
                <a:lnTo>
                  <a:pt x="4404" y="2120"/>
                </a:lnTo>
                <a:lnTo>
                  <a:pt x="4425" y="2126"/>
                </a:lnTo>
                <a:lnTo>
                  <a:pt x="4446" y="2131"/>
                </a:lnTo>
                <a:lnTo>
                  <a:pt x="4467" y="2135"/>
                </a:lnTo>
                <a:lnTo>
                  <a:pt x="4487" y="2140"/>
                </a:lnTo>
                <a:lnTo>
                  <a:pt x="4507" y="2145"/>
                </a:lnTo>
                <a:lnTo>
                  <a:pt x="4528" y="2151"/>
                </a:lnTo>
                <a:lnTo>
                  <a:pt x="4548" y="2156"/>
                </a:lnTo>
                <a:lnTo>
                  <a:pt x="4568" y="2162"/>
                </a:lnTo>
                <a:lnTo>
                  <a:pt x="4588" y="2168"/>
                </a:lnTo>
                <a:lnTo>
                  <a:pt x="4608" y="2174"/>
                </a:lnTo>
                <a:lnTo>
                  <a:pt x="4628" y="2180"/>
                </a:lnTo>
                <a:lnTo>
                  <a:pt x="4648" y="2186"/>
                </a:lnTo>
                <a:lnTo>
                  <a:pt x="4668" y="2193"/>
                </a:lnTo>
                <a:lnTo>
                  <a:pt x="4687" y="2199"/>
                </a:lnTo>
                <a:lnTo>
                  <a:pt x="4706" y="2207"/>
                </a:lnTo>
                <a:lnTo>
                  <a:pt x="4726" y="2213"/>
                </a:lnTo>
                <a:lnTo>
                  <a:pt x="4745" y="2220"/>
                </a:lnTo>
                <a:lnTo>
                  <a:pt x="4764" y="2227"/>
                </a:lnTo>
                <a:lnTo>
                  <a:pt x="4784" y="2234"/>
                </a:lnTo>
                <a:lnTo>
                  <a:pt x="4802" y="2242"/>
                </a:lnTo>
                <a:lnTo>
                  <a:pt x="4822" y="2250"/>
                </a:lnTo>
                <a:lnTo>
                  <a:pt x="4840" y="2258"/>
                </a:lnTo>
                <a:lnTo>
                  <a:pt x="4859" y="2265"/>
                </a:lnTo>
                <a:lnTo>
                  <a:pt x="4878" y="2273"/>
                </a:lnTo>
                <a:lnTo>
                  <a:pt x="4879" y="2269"/>
                </a:lnTo>
                <a:lnTo>
                  <a:pt x="4880" y="2266"/>
                </a:lnTo>
                <a:lnTo>
                  <a:pt x="4880" y="2262"/>
                </a:lnTo>
                <a:lnTo>
                  <a:pt x="4881" y="2258"/>
                </a:lnTo>
                <a:lnTo>
                  <a:pt x="4882" y="2254"/>
                </a:lnTo>
                <a:lnTo>
                  <a:pt x="4883" y="2250"/>
                </a:lnTo>
                <a:lnTo>
                  <a:pt x="4884" y="2245"/>
                </a:lnTo>
                <a:lnTo>
                  <a:pt x="4884" y="2242"/>
                </a:lnTo>
                <a:lnTo>
                  <a:pt x="4905" y="2156"/>
                </a:lnTo>
                <a:lnTo>
                  <a:pt x="4930" y="2073"/>
                </a:lnTo>
                <a:lnTo>
                  <a:pt x="4958" y="1991"/>
                </a:lnTo>
                <a:lnTo>
                  <a:pt x="4990" y="1912"/>
                </a:lnTo>
                <a:lnTo>
                  <a:pt x="5025" y="1834"/>
                </a:lnTo>
                <a:lnTo>
                  <a:pt x="5062" y="1757"/>
                </a:lnTo>
                <a:lnTo>
                  <a:pt x="5103" y="1683"/>
                </a:lnTo>
                <a:lnTo>
                  <a:pt x="5147" y="1611"/>
                </a:lnTo>
                <a:lnTo>
                  <a:pt x="5193" y="1542"/>
                </a:lnTo>
                <a:lnTo>
                  <a:pt x="5243" y="1474"/>
                </a:lnTo>
                <a:lnTo>
                  <a:pt x="5294" y="1410"/>
                </a:lnTo>
                <a:lnTo>
                  <a:pt x="5349" y="1348"/>
                </a:lnTo>
                <a:lnTo>
                  <a:pt x="5405" y="1288"/>
                </a:lnTo>
                <a:lnTo>
                  <a:pt x="5464" y="1231"/>
                </a:lnTo>
                <a:lnTo>
                  <a:pt x="5524" y="1177"/>
                </a:lnTo>
                <a:lnTo>
                  <a:pt x="5588" y="1127"/>
                </a:lnTo>
                <a:lnTo>
                  <a:pt x="5652" y="1079"/>
                </a:lnTo>
                <a:lnTo>
                  <a:pt x="5718" y="1034"/>
                </a:lnTo>
                <a:lnTo>
                  <a:pt x="5785" y="992"/>
                </a:lnTo>
                <a:lnTo>
                  <a:pt x="5856" y="954"/>
                </a:lnTo>
                <a:lnTo>
                  <a:pt x="5926" y="919"/>
                </a:lnTo>
                <a:lnTo>
                  <a:pt x="5998" y="887"/>
                </a:lnTo>
                <a:lnTo>
                  <a:pt x="6071" y="859"/>
                </a:lnTo>
                <a:lnTo>
                  <a:pt x="6146" y="836"/>
                </a:lnTo>
                <a:lnTo>
                  <a:pt x="6220" y="815"/>
                </a:lnTo>
                <a:lnTo>
                  <a:pt x="6296" y="799"/>
                </a:lnTo>
                <a:lnTo>
                  <a:pt x="6373" y="787"/>
                </a:lnTo>
                <a:lnTo>
                  <a:pt x="6449" y="779"/>
                </a:lnTo>
                <a:lnTo>
                  <a:pt x="6527" y="774"/>
                </a:lnTo>
                <a:lnTo>
                  <a:pt x="6605" y="774"/>
                </a:lnTo>
                <a:lnTo>
                  <a:pt x="6682" y="779"/>
                </a:lnTo>
                <a:lnTo>
                  <a:pt x="6761" y="788"/>
                </a:lnTo>
                <a:lnTo>
                  <a:pt x="6785" y="792"/>
                </a:lnTo>
                <a:lnTo>
                  <a:pt x="6810" y="796"/>
                </a:lnTo>
                <a:lnTo>
                  <a:pt x="6833" y="801"/>
                </a:lnTo>
                <a:lnTo>
                  <a:pt x="6857" y="806"/>
                </a:lnTo>
                <a:lnTo>
                  <a:pt x="6881" y="811"/>
                </a:lnTo>
                <a:lnTo>
                  <a:pt x="6904" y="817"/>
                </a:lnTo>
                <a:lnTo>
                  <a:pt x="6928" y="824"/>
                </a:lnTo>
                <a:lnTo>
                  <a:pt x="6951" y="830"/>
                </a:lnTo>
                <a:lnTo>
                  <a:pt x="6974" y="837"/>
                </a:lnTo>
                <a:lnTo>
                  <a:pt x="6996" y="844"/>
                </a:lnTo>
                <a:lnTo>
                  <a:pt x="7019" y="852"/>
                </a:lnTo>
                <a:lnTo>
                  <a:pt x="7041" y="860"/>
                </a:lnTo>
                <a:lnTo>
                  <a:pt x="7064" y="870"/>
                </a:lnTo>
                <a:lnTo>
                  <a:pt x="7085" y="878"/>
                </a:lnTo>
                <a:lnTo>
                  <a:pt x="7106" y="888"/>
                </a:lnTo>
                <a:lnTo>
                  <a:pt x="7128" y="897"/>
                </a:lnTo>
                <a:lnTo>
                  <a:pt x="7149" y="908"/>
                </a:lnTo>
                <a:lnTo>
                  <a:pt x="7171" y="918"/>
                </a:lnTo>
                <a:lnTo>
                  <a:pt x="7191" y="929"/>
                </a:lnTo>
                <a:lnTo>
                  <a:pt x="7211" y="940"/>
                </a:lnTo>
                <a:lnTo>
                  <a:pt x="7232" y="952"/>
                </a:lnTo>
                <a:lnTo>
                  <a:pt x="7251" y="964"/>
                </a:lnTo>
                <a:lnTo>
                  <a:pt x="7272" y="976"/>
                </a:lnTo>
                <a:lnTo>
                  <a:pt x="7291" y="989"/>
                </a:lnTo>
                <a:lnTo>
                  <a:pt x="7310" y="1002"/>
                </a:lnTo>
                <a:lnTo>
                  <a:pt x="7330" y="1015"/>
                </a:lnTo>
                <a:lnTo>
                  <a:pt x="7348" y="1028"/>
                </a:lnTo>
                <a:lnTo>
                  <a:pt x="7366" y="1043"/>
                </a:lnTo>
                <a:lnTo>
                  <a:pt x="7385" y="1057"/>
                </a:lnTo>
                <a:lnTo>
                  <a:pt x="7403" y="1072"/>
                </a:lnTo>
                <a:lnTo>
                  <a:pt x="7421" y="1086"/>
                </a:lnTo>
                <a:lnTo>
                  <a:pt x="7438" y="1101"/>
                </a:lnTo>
                <a:close/>
              </a:path>
            </a:pathLst>
          </a:custGeom>
          <a:solidFill>
            <a:schemeClr val="bg1"/>
          </a:solidFill>
          <a:ln>
            <a:solidFill>
              <a:schemeClr val="tx1"/>
            </a:solidFill>
          </a:ln>
          <a:effectLst>
            <a:outerShdw dist="40161" dir="4293903" algn="ctr" rotWithShape="0">
              <a:srgbClr val="666633"/>
            </a:outerShdw>
          </a:effectLst>
        </p:spPr>
        <p:txBody>
          <a:bodyPr wrap="square" lIns="22467" tIns="11234" rIns="22467" bIns="11234" anchor="ctr" anchorCtr="1">
            <a:noAutofit/>
          </a:bodyPr>
          <a:lstStyle/>
          <a:p>
            <a:r>
              <a:rPr lang="zh-CN" altLang="en-US" sz="1200" b="1" dirty="0">
                <a:latin typeface="微软雅黑" pitchFamily="34" charset="-122"/>
                <a:ea typeface="微软雅黑" pitchFamily="34" charset="-122"/>
              </a:rPr>
              <a:t>互联网</a:t>
            </a:r>
          </a:p>
        </p:txBody>
      </p:sp>
      <p:cxnSp>
        <p:nvCxnSpPr>
          <p:cNvPr id="64" name="直接连接符 63"/>
          <p:cNvCxnSpPr>
            <a:stCxn id="42" idx="3"/>
          </p:cNvCxnSpPr>
          <p:nvPr/>
        </p:nvCxnSpPr>
        <p:spPr>
          <a:xfrm>
            <a:off x="2986409" y="3349907"/>
            <a:ext cx="1757041" cy="0"/>
          </a:xfrm>
          <a:prstGeom prst="line">
            <a:avLst/>
          </a:prstGeom>
          <a:ln w="28575">
            <a:solidFill>
              <a:schemeClr val="tx1"/>
            </a:solidFill>
            <a:prstDash val="solid"/>
          </a:ln>
        </p:spPr>
        <p:style>
          <a:lnRef idx="1">
            <a:schemeClr val="accent1"/>
          </a:lnRef>
          <a:fillRef idx="0">
            <a:schemeClr val="accent1"/>
          </a:fillRef>
          <a:effectRef idx="0">
            <a:schemeClr val="accent1"/>
          </a:effectRef>
          <a:fontRef idx="minor">
            <a:schemeClr val="tx1"/>
          </a:fontRef>
        </p:style>
      </p:cxnSp>
      <p:grpSp>
        <p:nvGrpSpPr>
          <p:cNvPr id="39" name="Group 50"/>
          <p:cNvGrpSpPr>
            <a:grpSpLocks noChangeAspect="1"/>
          </p:cNvGrpSpPr>
          <p:nvPr/>
        </p:nvGrpSpPr>
        <p:grpSpPr bwMode="auto">
          <a:xfrm>
            <a:off x="2590426" y="2956281"/>
            <a:ext cx="478479" cy="734218"/>
            <a:chOff x="3104" y="1028"/>
            <a:chExt cx="406" cy="623"/>
          </a:xfrm>
        </p:grpSpPr>
        <p:sp>
          <p:nvSpPr>
            <p:cNvPr id="40" name="AutoShape 51"/>
            <p:cNvSpPr>
              <a:spLocks noChangeAspect="1" noChangeArrowheads="1" noTextEdit="1"/>
            </p:cNvSpPr>
            <p:nvPr/>
          </p:nvSpPr>
          <p:spPr bwMode="auto">
            <a:xfrm>
              <a:off x="3104" y="1028"/>
              <a:ext cx="406" cy="6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41" name="Freeform 52"/>
            <p:cNvSpPr>
              <a:spLocks/>
            </p:cNvSpPr>
            <p:nvPr/>
          </p:nvSpPr>
          <p:spPr bwMode="auto">
            <a:xfrm>
              <a:off x="3104" y="1028"/>
              <a:ext cx="406" cy="623"/>
            </a:xfrm>
            <a:custGeom>
              <a:avLst/>
              <a:gdLst>
                <a:gd name="T0" fmla="*/ 406 w 10555"/>
                <a:gd name="T1" fmla="*/ 0 h 16198"/>
                <a:gd name="T2" fmla="*/ 406 w 10555"/>
                <a:gd name="T3" fmla="*/ 579 h 16198"/>
                <a:gd name="T4" fmla="*/ 336 w 10555"/>
                <a:gd name="T5" fmla="*/ 623 h 16198"/>
                <a:gd name="T6" fmla="*/ 0 w 10555"/>
                <a:gd name="T7" fmla="*/ 623 h 16198"/>
                <a:gd name="T8" fmla="*/ 0 w 10555"/>
                <a:gd name="T9" fmla="*/ 45 h 16198"/>
                <a:gd name="T10" fmla="*/ 70 w 10555"/>
                <a:gd name="T11" fmla="*/ 0 h 16198"/>
                <a:gd name="T12" fmla="*/ 406 w 10555"/>
                <a:gd name="T13" fmla="*/ 0 h 16198"/>
                <a:gd name="T14" fmla="*/ 406 w 10555"/>
                <a:gd name="T15" fmla="*/ 0 h 16198"/>
                <a:gd name="T16" fmla="*/ 406 w 10555"/>
                <a:gd name="T17" fmla="*/ 0 h 1619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55" h="16198">
                  <a:moveTo>
                    <a:pt x="10555" y="0"/>
                  </a:moveTo>
                  <a:lnTo>
                    <a:pt x="10555" y="15043"/>
                  </a:lnTo>
                  <a:lnTo>
                    <a:pt x="8741" y="16198"/>
                  </a:lnTo>
                  <a:lnTo>
                    <a:pt x="0" y="16198"/>
                  </a:lnTo>
                  <a:lnTo>
                    <a:pt x="0" y="1157"/>
                  </a:lnTo>
                  <a:lnTo>
                    <a:pt x="1812" y="0"/>
                  </a:lnTo>
                  <a:lnTo>
                    <a:pt x="10555" y="0"/>
                  </a:lnTo>
                  <a:close/>
                </a:path>
              </a:pathLst>
            </a:custGeom>
            <a:solidFill>
              <a:srgbClr val="7FA6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 name="Rectangle 53"/>
            <p:cNvSpPr>
              <a:spLocks noChangeArrowheads="1"/>
            </p:cNvSpPr>
            <p:nvPr/>
          </p:nvSpPr>
          <p:spPr bwMode="auto">
            <a:xfrm>
              <a:off x="3104" y="1073"/>
              <a:ext cx="336" cy="578"/>
            </a:xfrm>
            <a:prstGeom prst="rect">
              <a:avLst/>
            </a:prstGeom>
            <a:solidFill>
              <a:srgbClr val="0000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r" eaLnBrk="1" hangingPunct="1"/>
              <a:endParaRPr lang="zh-CN" altLang="en-US"/>
            </a:p>
          </p:txBody>
        </p:sp>
        <p:sp>
          <p:nvSpPr>
            <p:cNvPr id="43" name="Freeform 54"/>
            <p:cNvSpPr>
              <a:spLocks/>
            </p:cNvSpPr>
            <p:nvPr/>
          </p:nvSpPr>
          <p:spPr bwMode="auto">
            <a:xfrm>
              <a:off x="3440" y="1028"/>
              <a:ext cx="70" cy="623"/>
            </a:xfrm>
            <a:custGeom>
              <a:avLst/>
              <a:gdLst>
                <a:gd name="T0" fmla="*/ 70 w 1814"/>
                <a:gd name="T1" fmla="*/ 0 h 16198"/>
                <a:gd name="T2" fmla="*/ 0 w 1814"/>
                <a:gd name="T3" fmla="*/ 45 h 16198"/>
                <a:gd name="T4" fmla="*/ 0 w 1814"/>
                <a:gd name="T5" fmla="*/ 623 h 16198"/>
                <a:gd name="T6" fmla="*/ 70 w 1814"/>
                <a:gd name="T7" fmla="*/ 579 h 16198"/>
                <a:gd name="T8" fmla="*/ 70 w 1814"/>
                <a:gd name="T9" fmla="*/ 0 h 1619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14" h="16198">
                  <a:moveTo>
                    <a:pt x="1814" y="0"/>
                  </a:moveTo>
                  <a:lnTo>
                    <a:pt x="0" y="1157"/>
                  </a:lnTo>
                  <a:lnTo>
                    <a:pt x="0" y="16198"/>
                  </a:lnTo>
                  <a:lnTo>
                    <a:pt x="1814" y="15043"/>
                  </a:lnTo>
                  <a:lnTo>
                    <a:pt x="1814" y="0"/>
                  </a:lnTo>
                  <a:close/>
                </a:path>
              </a:pathLst>
            </a:custGeom>
            <a:solidFill>
              <a:srgbClr val="006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4" name="Freeform 55"/>
            <p:cNvSpPr>
              <a:spLocks/>
            </p:cNvSpPr>
            <p:nvPr/>
          </p:nvSpPr>
          <p:spPr bwMode="auto">
            <a:xfrm>
              <a:off x="3104" y="1028"/>
              <a:ext cx="406" cy="45"/>
            </a:xfrm>
            <a:custGeom>
              <a:avLst/>
              <a:gdLst>
                <a:gd name="T0" fmla="*/ 0 w 10555"/>
                <a:gd name="T1" fmla="*/ 45 h 1157"/>
                <a:gd name="T2" fmla="*/ 336 w 10555"/>
                <a:gd name="T3" fmla="*/ 45 h 1157"/>
                <a:gd name="T4" fmla="*/ 406 w 10555"/>
                <a:gd name="T5" fmla="*/ 0 h 1157"/>
                <a:gd name="T6" fmla="*/ 70 w 10555"/>
                <a:gd name="T7" fmla="*/ 0 h 1157"/>
                <a:gd name="T8" fmla="*/ 0 w 10555"/>
                <a:gd name="T9" fmla="*/ 45 h 115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555" h="1157">
                  <a:moveTo>
                    <a:pt x="0" y="1157"/>
                  </a:moveTo>
                  <a:lnTo>
                    <a:pt x="8741" y="1157"/>
                  </a:lnTo>
                  <a:lnTo>
                    <a:pt x="10555" y="0"/>
                  </a:lnTo>
                  <a:lnTo>
                    <a:pt x="1812" y="0"/>
                  </a:lnTo>
                  <a:lnTo>
                    <a:pt x="0" y="1157"/>
                  </a:lnTo>
                  <a:close/>
                </a:path>
              </a:pathLst>
            </a:custGeom>
            <a:solidFill>
              <a:srgbClr val="339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 name="Rectangle 56"/>
            <p:cNvSpPr>
              <a:spLocks noChangeArrowheads="1"/>
            </p:cNvSpPr>
            <p:nvPr/>
          </p:nvSpPr>
          <p:spPr bwMode="auto">
            <a:xfrm>
              <a:off x="3104" y="1268"/>
              <a:ext cx="336" cy="26"/>
            </a:xfrm>
            <a:prstGeom prst="rect">
              <a:avLst/>
            </a:prstGeom>
            <a:solidFill>
              <a:srgbClr val="1F1A1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r" eaLnBrk="1" hangingPunct="1"/>
              <a:endParaRPr lang="zh-CN" altLang="en-US"/>
            </a:p>
          </p:txBody>
        </p:sp>
        <p:sp>
          <p:nvSpPr>
            <p:cNvPr id="46" name="Rectangle 57"/>
            <p:cNvSpPr>
              <a:spLocks noChangeArrowheads="1"/>
            </p:cNvSpPr>
            <p:nvPr/>
          </p:nvSpPr>
          <p:spPr bwMode="auto">
            <a:xfrm>
              <a:off x="3104" y="1294"/>
              <a:ext cx="336" cy="25"/>
            </a:xfrm>
            <a:prstGeom prst="rect">
              <a:avLst/>
            </a:prstGeom>
            <a:solidFill>
              <a:srgbClr val="A7CDE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r" eaLnBrk="1" hangingPunct="1"/>
              <a:endParaRPr lang="zh-CN" altLang="en-US"/>
            </a:p>
          </p:txBody>
        </p:sp>
        <p:sp>
          <p:nvSpPr>
            <p:cNvPr id="47" name="Rectangle 58"/>
            <p:cNvSpPr>
              <a:spLocks noChangeArrowheads="1"/>
            </p:cNvSpPr>
            <p:nvPr/>
          </p:nvSpPr>
          <p:spPr bwMode="auto">
            <a:xfrm>
              <a:off x="3104" y="1151"/>
              <a:ext cx="336" cy="26"/>
            </a:xfrm>
            <a:prstGeom prst="rect">
              <a:avLst/>
            </a:prstGeom>
            <a:solidFill>
              <a:srgbClr val="1F1A1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r" eaLnBrk="1" hangingPunct="1"/>
              <a:endParaRPr lang="zh-CN" altLang="en-US"/>
            </a:p>
          </p:txBody>
        </p:sp>
        <p:sp>
          <p:nvSpPr>
            <p:cNvPr id="48" name="Rectangle 59"/>
            <p:cNvSpPr>
              <a:spLocks noChangeArrowheads="1"/>
            </p:cNvSpPr>
            <p:nvPr/>
          </p:nvSpPr>
          <p:spPr bwMode="auto">
            <a:xfrm>
              <a:off x="3104" y="1176"/>
              <a:ext cx="336" cy="26"/>
            </a:xfrm>
            <a:prstGeom prst="rect">
              <a:avLst/>
            </a:prstGeom>
            <a:solidFill>
              <a:srgbClr val="A7CDE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r" eaLnBrk="1" hangingPunct="1"/>
              <a:endParaRPr lang="zh-CN" altLang="en-US"/>
            </a:p>
          </p:txBody>
        </p:sp>
        <p:sp>
          <p:nvSpPr>
            <p:cNvPr id="49" name="Freeform 60"/>
            <p:cNvSpPr>
              <a:spLocks noEditPoints="1"/>
            </p:cNvSpPr>
            <p:nvPr/>
          </p:nvSpPr>
          <p:spPr bwMode="auto">
            <a:xfrm>
              <a:off x="3159" y="1374"/>
              <a:ext cx="241" cy="233"/>
            </a:xfrm>
            <a:custGeom>
              <a:avLst/>
              <a:gdLst>
                <a:gd name="T0" fmla="*/ 121 w 6286"/>
                <a:gd name="T1" fmla="*/ 174 h 6039"/>
                <a:gd name="T2" fmla="*/ 96 w 6286"/>
                <a:gd name="T3" fmla="*/ 179 h 6039"/>
                <a:gd name="T4" fmla="*/ 77 w 6286"/>
                <a:gd name="T5" fmla="*/ 174 h 6039"/>
                <a:gd name="T6" fmla="*/ 64 w 6286"/>
                <a:gd name="T7" fmla="*/ 162 h 6039"/>
                <a:gd name="T8" fmla="*/ 58 w 6286"/>
                <a:gd name="T9" fmla="*/ 143 h 6039"/>
                <a:gd name="T10" fmla="*/ 60 w 6286"/>
                <a:gd name="T11" fmla="*/ 114 h 6039"/>
                <a:gd name="T12" fmla="*/ 73 w 6286"/>
                <a:gd name="T13" fmla="*/ 86 h 6039"/>
                <a:gd name="T14" fmla="*/ 95 w 6286"/>
                <a:gd name="T15" fmla="*/ 67 h 6039"/>
                <a:gd name="T16" fmla="*/ 122 w 6286"/>
                <a:gd name="T17" fmla="*/ 61 h 6039"/>
                <a:gd name="T18" fmla="*/ 140 w 6286"/>
                <a:gd name="T19" fmla="*/ 67 h 6039"/>
                <a:gd name="T20" fmla="*/ 163 w 6286"/>
                <a:gd name="T21" fmla="*/ 145 h 6039"/>
                <a:gd name="T22" fmla="*/ 165 w 6286"/>
                <a:gd name="T23" fmla="*/ 154 h 6039"/>
                <a:gd name="T24" fmla="*/ 177 w 6286"/>
                <a:gd name="T25" fmla="*/ 155 h 6039"/>
                <a:gd name="T26" fmla="*/ 195 w 6286"/>
                <a:gd name="T27" fmla="*/ 145 h 6039"/>
                <a:gd name="T28" fmla="*/ 209 w 6286"/>
                <a:gd name="T29" fmla="*/ 125 h 6039"/>
                <a:gd name="T30" fmla="*/ 215 w 6286"/>
                <a:gd name="T31" fmla="*/ 100 h 6039"/>
                <a:gd name="T32" fmla="*/ 210 w 6286"/>
                <a:gd name="T33" fmla="*/ 69 h 6039"/>
                <a:gd name="T34" fmla="*/ 192 w 6286"/>
                <a:gd name="T35" fmla="*/ 44 h 6039"/>
                <a:gd name="T36" fmla="*/ 162 w 6286"/>
                <a:gd name="T37" fmla="*/ 28 h 6039"/>
                <a:gd name="T38" fmla="*/ 123 w 6286"/>
                <a:gd name="T39" fmla="*/ 25 h 6039"/>
                <a:gd name="T40" fmla="*/ 85 w 6286"/>
                <a:gd name="T41" fmla="*/ 33 h 6039"/>
                <a:gd name="T42" fmla="*/ 58 w 6286"/>
                <a:gd name="T43" fmla="*/ 51 h 6039"/>
                <a:gd name="T44" fmla="*/ 42 w 6286"/>
                <a:gd name="T45" fmla="*/ 71 h 6039"/>
                <a:gd name="T46" fmla="*/ 31 w 6286"/>
                <a:gd name="T47" fmla="*/ 95 h 6039"/>
                <a:gd name="T48" fmla="*/ 26 w 6286"/>
                <a:gd name="T49" fmla="*/ 121 h 6039"/>
                <a:gd name="T50" fmla="*/ 33 w 6286"/>
                <a:gd name="T51" fmla="*/ 159 h 6039"/>
                <a:gd name="T52" fmla="*/ 56 w 6286"/>
                <a:gd name="T53" fmla="*/ 189 h 6039"/>
                <a:gd name="T54" fmla="*/ 92 w 6286"/>
                <a:gd name="T55" fmla="*/ 206 h 6039"/>
                <a:gd name="T56" fmla="*/ 137 w 6286"/>
                <a:gd name="T57" fmla="*/ 209 h 6039"/>
                <a:gd name="T58" fmla="*/ 181 w 6286"/>
                <a:gd name="T59" fmla="*/ 196 h 6039"/>
                <a:gd name="T60" fmla="*/ 187 w 6286"/>
                <a:gd name="T61" fmla="*/ 218 h 6039"/>
                <a:gd name="T62" fmla="*/ 137 w 6286"/>
                <a:gd name="T63" fmla="*/ 232 h 6039"/>
                <a:gd name="T64" fmla="*/ 84 w 6286"/>
                <a:gd name="T65" fmla="*/ 229 h 6039"/>
                <a:gd name="T66" fmla="*/ 42 w 6286"/>
                <a:gd name="T67" fmla="*/ 210 h 6039"/>
                <a:gd name="T68" fmla="*/ 21 w 6286"/>
                <a:gd name="T69" fmla="*/ 190 h 6039"/>
                <a:gd name="T70" fmla="*/ 8 w 6286"/>
                <a:gd name="T71" fmla="*/ 168 h 6039"/>
                <a:gd name="T72" fmla="*/ 1 w 6286"/>
                <a:gd name="T73" fmla="*/ 142 h 6039"/>
                <a:gd name="T74" fmla="*/ 1 w 6286"/>
                <a:gd name="T75" fmla="*/ 107 h 6039"/>
                <a:gd name="T76" fmla="*/ 16 w 6286"/>
                <a:gd name="T77" fmla="*/ 63 h 6039"/>
                <a:gd name="T78" fmla="*/ 41 w 6286"/>
                <a:gd name="T79" fmla="*/ 33 h 6039"/>
                <a:gd name="T80" fmla="*/ 68 w 6286"/>
                <a:gd name="T81" fmla="*/ 15 h 6039"/>
                <a:gd name="T82" fmla="*/ 99 w 6286"/>
                <a:gd name="T83" fmla="*/ 3 h 6039"/>
                <a:gd name="T84" fmla="*/ 135 w 6286"/>
                <a:gd name="T85" fmla="*/ 0 h 6039"/>
                <a:gd name="T86" fmla="*/ 180 w 6286"/>
                <a:gd name="T87" fmla="*/ 8 h 6039"/>
                <a:gd name="T88" fmla="*/ 217 w 6286"/>
                <a:gd name="T89" fmla="*/ 32 h 6039"/>
                <a:gd name="T90" fmla="*/ 238 w 6286"/>
                <a:gd name="T91" fmla="*/ 70 h 6039"/>
                <a:gd name="T92" fmla="*/ 238 w 6286"/>
                <a:gd name="T93" fmla="*/ 117 h 6039"/>
                <a:gd name="T94" fmla="*/ 217 w 6286"/>
                <a:gd name="T95" fmla="*/ 156 h 6039"/>
                <a:gd name="T96" fmla="*/ 193 w 6286"/>
                <a:gd name="T97" fmla="*/ 174 h 6039"/>
                <a:gd name="T98" fmla="*/ 168 w 6286"/>
                <a:gd name="T99" fmla="*/ 179 h 6039"/>
                <a:gd name="T100" fmla="*/ 145 w 6286"/>
                <a:gd name="T101" fmla="*/ 173 h 6039"/>
                <a:gd name="T102" fmla="*/ 142 w 6286"/>
                <a:gd name="T103" fmla="*/ 100 h 6039"/>
                <a:gd name="T104" fmla="*/ 133 w 6286"/>
                <a:gd name="T105" fmla="*/ 85 h 6039"/>
                <a:gd name="T106" fmla="*/ 117 w 6286"/>
                <a:gd name="T107" fmla="*/ 83 h 6039"/>
                <a:gd name="T108" fmla="*/ 104 w 6286"/>
                <a:gd name="T109" fmla="*/ 91 h 6039"/>
                <a:gd name="T110" fmla="*/ 94 w 6286"/>
                <a:gd name="T111" fmla="*/ 108 h 6039"/>
                <a:gd name="T112" fmla="*/ 89 w 6286"/>
                <a:gd name="T113" fmla="*/ 130 h 6039"/>
                <a:gd name="T114" fmla="*/ 92 w 6286"/>
                <a:gd name="T115" fmla="*/ 150 h 6039"/>
                <a:gd name="T116" fmla="*/ 106 w 6286"/>
                <a:gd name="T117" fmla="*/ 157 h 6039"/>
                <a:gd name="T118" fmla="*/ 127 w 6286"/>
                <a:gd name="T119" fmla="*/ 148 h 6039"/>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6286" h="6039">
                  <a:moveTo>
                    <a:pt x="3596" y="4105"/>
                  </a:moveTo>
                  <a:lnTo>
                    <a:pt x="3573" y="4139"/>
                  </a:lnTo>
                  <a:lnTo>
                    <a:pt x="3549" y="4171"/>
                  </a:lnTo>
                  <a:lnTo>
                    <a:pt x="3525" y="4202"/>
                  </a:lnTo>
                  <a:lnTo>
                    <a:pt x="3500" y="4233"/>
                  </a:lnTo>
                  <a:lnTo>
                    <a:pt x="3475" y="4262"/>
                  </a:lnTo>
                  <a:lnTo>
                    <a:pt x="3450" y="4291"/>
                  </a:lnTo>
                  <a:lnTo>
                    <a:pt x="3424" y="4317"/>
                  </a:lnTo>
                  <a:lnTo>
                    <a:pt x="3397" y="4343"/>
                  </a:lnTo>
                  <a:lnTo>
                    <a:pt x="3371" y="4367"/>
                  </a:lnTo>
                  <a:lnTo>
                    <a:pt x="3344" y="4391"/>
                  </a:lnTo>
                  <a:lnTo>
                    <a:pt x="3317" y="4413"/>
                  </a:lnTo>
                  <a:lnTo>
                    <a:pt x="3289" y="4434"/>
                  </a:lnTo>
                  <a:lnTo>
                    <a:pt x="3261" y="4454"/>
                  </a:lnTo>
                  <a:lnTo>
                    <a:pt x="3233" y="4473"/>
                  </a:lnTo>
                  <a:lnTo>
                    <a:pt x="3203" y="4490"/>
                  </a:lnTo>
                  <a:lnTo>
                    <a:pt x="3174" y="4506"/>
                  </a:lnTo>
                  <a:lnTo>
                    <a:pt x="3145" y="4522"/>
                  </a:lnTo>
                  <a:lnTo>
                    <a:pt x="3115" y="4537"/>
                  </a:lnTo>
                  <a:lnTo>
                    <a:pt x="3083" y="4550"/>
                  </a:lnTo>
                  <a:lnTo>
                    <a:pt x="3052" y="4562"/>
                  </a:lnTo>
                  <a:lnTo>
                    <a:pt x="3019" y="4573"/>
                  </a:lnTo>
                  <a:lnTo>
                    <a:pt x="2986" y="4584"/>
                  </a:lnTo>
                  <a:lnTo>
                    <a:pt x="2952" y="4593"/>
                  </a:lnTo>
                  <a:lnTo>
                    <a:pt x="2918" y="4601"/>
                  </a:lnTo>
                  <a:lnTo>
                    <a:pt x="2881" y="4609"/>
                  </a:lnTo>
                  <a:lnTo>
                    <a:pt x="2846" y="4616"/>
                  </a:lnTo>
                  <a:lnTo>
                    <a:pt x="2808" y="4621"/>
                  </a:lnTo>
                  <a:lnTo>
                    <a:pt x="2771" y="4626"/>
                  </a:lnTo>
                  <a:lnTo>
                    <a:pt x="2733" y="4629"/>
                  </a:lnTo>
                  <a:lnTo>
                    <a:pt x="2693" y="4631"/>
                  </a:lnTo>
                  <a:lnTo>
                    <a:pt x="2654" y="4633"/>
                  </a:lnTo>
                  <a:lnTo>
                    <a:pt x="2613" y="4633"/>
                  </a:lnTo>
                  <a:lnTo>
                    <a:pt x="2580" y="4633"/>
                  </a:lnTo>
                  <a:lnTo>
                    <a:pt x="2547" y="4632"/>
                  </a:lnTo>
                  <a:lnTo>
                    <a:pt x="2513" y="4631"/>
                  </a:lnTo>
                  <a:lnTo>
                    <a:pt x="2482" y="4629"/>
                  </a:lnTo>
                  <a:lnTo>
                    <a:pt x="2450" y="4627"/>
                  </a:lnTo>
                  <a:lnTo>
                    <a:pt x="2419" y="4623"/>
                  </a:lnTo>
                  <a:lnTo>
                    <a:pt x="2388" y="4620"/>
                  </a:lnTo>
                  <a:lnTo>
                    <a:pt x="2358" y="4616"/>
                  </a:lnTo>
                  <a:lnTo>
                    <a:pt x="2329" y="4610"/>
                  </a:lnTo>
                  <a:lnTo>
                    <a:pt x="2299" y="4604"/>
                  </a:lnTo>
                  <a:lnTo>
                    <a:pt x="2271" y="4599"/>
                  </a:lnTo>
                  <a:lnTo>
                    <a:pt x="2243" y="4592"/>
                  </a:lnTo>
                  <a:lnTo>
                    <a:pt x="2215" y="4585"/>
                  </a:lnTo>
                  <a:lnTo>
                    <a:pt x="2188" y="4577"/>
                  </a:lnTo>
                  <a:lnTo>
                    <a:pt x="2162" y="4569"/>
                  </a:lnTo>
                  <a:lnTo>
                    <a:pt x="2136" y="4561"/>
                  </a:lnTo>
                  <a:lnTo>
                    <a:pt x="2110" y="4551"/>
                  </a:lnTo>
                  <a:lnTo>
                    <a:pt x="2085" y="4542"/>
                  </a:lnTo>
                  <a:lnTo>
                    <a:pt x="2061" y="4530"/>
                  </a:lnTo>
                  <a:lnTo>
                    <a:pt x="2037" y="4519"/>
                  </a:lnTo>
                  <a:lnTo>
                    <a:pt x="2013" y="4508"/>
                  </a:lnTo>
                  <a:lnTo>
                    <a:pt x="1990" y="4495"/>
                  </a:lnTo>
                  <a:lnTo>
                    <a:pt x="1968" y="4483"/>
                  </a:lnTo>
                  <a:lnTo>
                    <a:pt x="1947" y="4469"/>
                  </a:lnTo>
                  <a:lnTo>
                    <a:pt x="1925" y="4456"/>
                  </a:lnTo>
                  <a:lnTo>
                    <a:pt x="1904" y="4440"/>
                  </a:lnTo>
                  <a:lnTo>
                    <a:pt x="1884" y="4425"/>
                  </a:lnTo>
                  <a:lnTo>
                    <a:pt x="1864" y="4410"/>
                  </a:lnTo>
                  <a:lnTo>
                    <a:pt x="1845" y="4394"/>
                  </a:lnTo>
                  <a:lnTo>
                    <a:pt x="1826" y="4377"/>
                  </a:lnTo>
                  <a:lnTo>
                    <a:pt x="1807" y="4359"/>
                  </a:lnTo>
                  <a:lnTo>
                    <a:pt x="1790" y="4341"/>
                  </a:lnTo>
                  <a:lnTo>
                    <a:pt x="1773" y="4323"/>
                  </a:lnTo>
                  <a:lnTo>
                    <a:pt x="1756" y="4304"/>
                  </a:lnTo>
                  <a:lnTo>
                    <a:pt x="1740" y="4284"/>
                  </a:lnTo>
                  <a:lnTo>
                    <a:pt x="1725" y="4264"/>
                  </a:lnTo>
                  <a:lnTo>
                    <a:pt x="1709" y="4243"/>
                  </a:lnTo>
                  <a:lnTo>
                    <a:pt x="1695" y="4222"/>
                  </a:lnTo>
                  <a:lnTo>
                    <a:pt x="1681" y="4200"/>
                  </a:lnTo>
                  <a:lnTo>
                    <a:pt x="1668" y="4178"/>
                  </a:lnTo>
                  <a:lnTo>
                    <a:pt x="1655" y="4155"/>
                  </a:lnTo>
                  <a:lnTo>
                    <a:pt x="1643" y="4132"/>
                  </a:lnTo>
                  <a:lnTo>
                    <a:pt x="1631" y="4107"/>
                  </a:lnTo>
                  <a:lnTo>
                    <a:pt x="1620" y="4083"/>
                  </a:lnTo>
                  <a:lnTo>
                    <a:pt x="1608" y="4058"/>
                  </a:lnTo>
                  <a:lnTo>
                    <a:pt x="1598" y="4032"/>
                  </a:lnTo>
                  <a:lnTo>
                    <a:pt x="1589" y="4006"/>
                  </a:lnTo>
                  <a:lnTo>
                    <a:pt x="1580" y="3980"/>
                  </a:lnTo>
                  <a:lnTo>
                    <a:pt x="1572" y="3952"/>
                  </a:lnTo>
                  <a:lnTo>
                    <a:pt x="1564" y="3925"/>
                  </a:lnTo>
                  <a:lnTo>
                    <a:pt x="1556" y="3897"/>
                  </a:lnTo>
                  <a:lnTo>
                    <a:pt x="1550" y="3868"/>
                  </a:lnTo>
                  <a:lnTo>
                    <a:pt x="1543" y="3839"/>
                  </a:lnTo>
                  <a:lnTo>
                    <a:pt x="1538" y="3809"/>
                  </a:lnTo>
                  <a:lnTo>
                    <a:pt x="1533" y="3778"/>
                  </a:lnTo>
                  <a:lnTo>
                    <a:pt x="1528" y="3747"/>
                  </a:lnTo>
                  <a:lnTo>
                    <a:pt x="1524" y="3716"/>
                  </a:lnTo>
                  <a:lnTo>
                    <a:pt x="1521" y="3684"/>
                  </a:lnTo>
                  <a:lnTo>
                    <a:pt x="1516" y="3652"/>
                  </a:lnTo>
                  <a:lnTo>
                    <a:pt x="1514" y="3618"/>
                  </a:lnTo>
                  <a:lnTo>
                    <a:pt x="1512" y="3585"/>
                  </a:lnTo>
                  <a:lnTo>
                    <a:pt x="1511" y="3550"/>
                  </a:lnTo>
                  <a:lnTo>
                    <a:pt x="1510" y="3516"/>
                  </a:lnTo>
                  <a:lnTo>
                    <a:pt x="1510" y="3481"/>
                  </a:lnTo>
                  <a:lnTo>
                    <a:pt x="1510" y="3430"/>
                  </a:lnTo>
                  <a:lnTo>
                    <a:pt x="1512" y="3380"/>
                  </a:lnTo>
                  <a:lnTo>
                    <a:pt x="1514" y="3332"/>
                  </a:lnTo>
                  <a:lnTo>
                    <a:pt x="1517" y="3283"/>
                  </a:lnTo>
                  <a:lnTo>
                    <a:pt x="1522" y="3236"/>
                  </a:lnTo>
                  <a:lnTo>
                    <a:pt x="1527" y="3188"/>
                  </a:lnTo>
                  <a:lnTo>
                    <a:pt x="1533" y="3140"/>
                  </a:lnTo>
                  <a:lnTo>
                    <a:pt x="1540" y="3094"/>
                  </a:lnTo>
                  <a:lnTo>
                    <a:pt x="1548" y="3048"/>
                  </a:lnTo>
                  <a:lnTo>
                    <a:pt x="1556" y="3003"/>
                  </a:lnTo>
                  <a:lnTo>
                    <a:pt x="1566" y="2958"/>
                  </a:lnTo>
                  <a:lnTo>
                    <a:pt x="1576" y="2914"/>
                  </a:lnTo>
                  <a:lnTo>
                    <a:pt x="1588" y="2869"/>
                  </a:lnTo>
                  <a:lnTo>
                    <a:pt x="1600" y="2826"/>
                  </a:lnTo>
                  <a:lnTo>
                    <a:pt x="1613" y="2783"/>
                  </a:lnTo>
                  <a:lnTo>
                    <a:pt x="1628" y="2741"/>
                  </a:lnTo>
                  <a:lnTo>
                    <a:pt x="1643" y="2699"/>
                  </a:lnTo>
                  <a:lnTo>
                    <a:pt x="1659" y="2658"/>
                  </a:lnTo>
                  <a:lnTo>
                    <a:pt x="1676" y="2617"/>
                  </a:lnTo>
                  <a:lnTo>
                    <a:pt x="1694" y="2577"/>
                  </a:lnTo>
                  <a:lnTo>
                    <a:pt x="1712" y="2536"/>
                  </a:lnTo>
                  <a:lnTo>
                    <a:pt x="1733" y="2498"/>
                  </a:lnTo>
                  <a:lnTo>
                    <a:pt x="1754" y="2458"/>
                  </a:lnTo>
                  <a:lnTo>
                    <a:pt x="1775" y="2420"/>
                  </a:lnTo>
                  <a:lnTo>
                    <a:pt x="1797" y="2382"/>
                  </a:lnTo>
                  <a:lnTo>
                    <a:pt x="1822" y="2345"/>
                  </a:lnTo>
                  <a:lnTo>
                    <a:pt x="1846" y="2308"/>
                  </a:lnTo>
                  <a:lnTo>
                    <a:pt x="1871" y="2272"/>
                  </a:lnTo>
                  <a:lnTo>
                    <a:pt x="1897" y="2236"/>
                  </a:lnTo>
                  <a:lnTo>
                    <a:pt x="1925" y="2201"/>
                  </a:lnTo>
                  <a:lnTo>
                    <a:pt x="1952" y="2166"/>
                  </a:lnTo>
                  <a:lnTo>
                    <a:pt x="1981" y="2132"/>
                  </a:lnTo>
                  <a:lnTo>
                    <a:pt x="2010" y="2098"/>
                  </a:lnTo>
                  <a:lnTo>
                    <a:pt x="2041" y="2065"/>
                  </a:lnTo>
                  <a:lnTo>
                    <a:pt x="2072" y="2034"/>
                  </a:lnTo>
                  <a:lnTo>
                    <a:pt x="2102" y="2004"/>
                  </a:lnTo>
                  <a:lnTo>
                    <a:pt x="2135" y="1974"/>
                  </a:lnTo>
                  <a:lnTo>
                    <a:pt x="2166" y="1947"/>
                  </a:lnTo>
                  <a:lnTo>
                    <a:pt x="2198" y="1920"/>
                  </a:lnTo>
                  <a:lnTo>
                    <a:pt x="2232" y="1893"/>
                  </a:lnTo>
                  <a:lnTo>
                    <a:pt x="2264" y="1868"/>
                  </a:lnTo>
                  <a:lnTo>
                    <a:pt x="2298" y="1845"/>
                  </a:lnTo>
                  <a:lnTo>
                    <a:pt x="2332" y="1821"/>
                  </a:lnTo>
                  <a:lnTo>
                    <a:pt x="2366" y="1799"/>
                  </a:lnTo>
                  <a:lnTo>
                    <a:pt x="2401" y="1779"/>
                  </a:lnTo>
                  <a:lnTo>
                    <a:pt x="2437" y="1760"/>
                  </a:lnTo>
                  <a:lnTo>
                    <a:pt x="2472" y="1740"/>
                  </a:lnTo>
                  <a:lnTo>
                    <a:pt x="2508" y="1723"/>
                  </a:lnTo>
                  <a:lnTo>
                    <a:pt x="2545" y="1706"/>
                  </a:lnTo>
                  <a:lnTo>
                    <a:pt x="2582" y="1691"/>
                  </a:lnTo>
                  <a:lnTo>
                    <a:pt x="2620" y="1677"/>
                  </a:lnTo>
                  <a:lnTo>
                    <a:pt x="2658" y="1663"/>
                  </a:lnTo>
                  <a:lnTo>
                    <a:pt x="2696" y="1651"/>
                  </a:lnTo>
                  <a:lnTo>
                    <a:pt x="2735" y="1640"/>
                  </a:lnTo>
                  <a:lnTo>
                    <a:pt x="2774" y="1630"/>
                  </a:lnTo>
                  <a:lnTo>
                    <a:pt x="2814" y="1621"/>
                  </a:lnTo>
                  <a:lnTo>
                    <a:pt x="2854" y="1613"/>
                  </a:lnTo>
                  <a:lnTo>
                    <a:pt x="2894" y="1606"/>
                  </a:lnTo>
                  <a:lnTo>
                    <a:pt x="2935" y="1600"/>
                  </a:lnTo>
                  <a:lnTo>
                    <a:pt x="2976" y="1596"/>
                  </a:lnTo>
                  <a:lnTo>
                    <a:pt x="3019" y="1592"/>
                  </a:lnTo>
                  <a:lnTo>
                    <a:pt x="3060" y="1589"/>
                  </a:lnTo>
                  <a:lnTo>
                    <a:pt x="3103" y="1588"/>
                  </a:lnTo>
                  <a:lnTo>
                    <a:pt x="3146" y="1586"/>
                  </a:lnTo>
                  <a:lnTo>
                    <a:pt x="3178" y="1588"/>
                  </a:lnTo>
                  <a:lnTo>
                    <a:pt x="3209" y="1589"/>
                  </a:lnTo>
                  <a:lnTo>
                    <a:pt x="3241" y="1591"/>
                  </a:lnTo>
                  <a:lnTo>
                    <a:pt x="3271" y="1594"/>
                  </a:lnTo>
                  <a:lnTo>
                    <a:pt x="3300" y="1597"/>
                  </a:lnTo>
                  <a:lnTo>
                    <a:pt x="3330" y="1601"/>
                  </a:lnTo>
                  <a:lnTo>
                    <a:pt x="3358" y="1607"/>
                  </a:lnTo>
                  <a:lnTo>
                    <a:pt x="3386" y="1612"/>
                  </a:lnTo>
                  <a:lnTo>
                    <a:pt x="3415" y="1619"/>
                  </a:lnTo>
                  <a:lnTo>
                    <a:pt x="3442" y="1627"/>
                  </a:lnTo>
                  <a:lnTo>
                    <a:pt x="3468" y="1635"/>
                  </a:lnTo>
                  <a:lnTo>
                    <a:pt x="3494" y="1644"/>
                  </a:lnTo>
                  <a:lnTo>
                    <a:pt x="3520" y="1654"/>
                  </a:lnTo>
                  <a:lnTo>
                    <a:pt x="3545" y="1664"/>
                  </a:lnTo>
                  <a:lnTo>
                    <a:pt x="3569" y="1676"/>
                  </a:lnTo>
                  <a:lnTo>
                    <a:pt x="3593" y="1688"/>
                  </a:lnTo>
                  <a:lnTo>
                    <a:pt x="3617" y="1702"/>
                  </a:lnTo>
                  <a:lnTo>
                    <a:pt x="3640" y="1715"/>
                  </a:lnTo>
                  <a:lnTo>
                    <a:pt x="3662" y="1730"/>
                  </a:lnTo>
                  <a:lnTo>
                    <a:pt x="3684" y="1746"/>
                  </a:lnTo>
                  <a:lnTo>
                    <a:pt x="3705" y="1763"/>
                  </a:lnTo>
                  <a:lnTo>
                    <a:pt x="3727" y="1780"/>
                  </a:lnTo>
                  <a:lnTo>
                    <a:pt x="3747" y="1798"/>
                  </a:lnTo>
                  <a:lnTo>
                    <a:pt x="3767" y="1816"/>
                  </a:lnTo>
                  <a:lnTo>
                    <a:pt x="3786" y="1837"/>
                  </a:lnTo>
                  <a:lnTo>
                    <a:pt x="3805" y="1857"/>
                  </a:lnTo>
                  <a:lnTo>
                    <a:pt x="3824" y="1878"/>
                  </a:lnTo>
                  <a:lnTo>
                    <a:pt x="3842" y="1900"/>
                  </a:lnTo>
                  <a:lnTo>
                    <a:pt x="3860" y="1924"/>
                  </a:lnTo>
                  <a:lnTo>
                    <a:pt x="3877" y="1947"/>
                  </a:lnTo>
                  <a:lnTo>
                    <a:pt x="3893" y="1972"/>
                  </a:lnTo>
                  <a:lnTo>
                    <a:pt x="3910" y="1998"/>
                  </a:lnTo>
                  <a:lnTo>
                    <a:pt x="4082" y="1691"/>
                  </a:lnTo>
                  <a:lnTo>
                    <a:pt x="4769" y="1691"/>
                  </a:lnTo>
                  <a:lnTo>
                    <a:pt x="4260" y="3728"/>
                  </a:lnTo>
                  <a:lnTo>
                    <a:pt x="4259" y="3737"/>
                  </a:lnTo>
                  <a:lnTo>
                    <a:pt x="4257" y="3748"/>
                  </a:lnTo>
                  <a:lnTo>
                    <a:pt x="4252" y="3776"/>
                  </a:lnTo>
                  <a:lnTo>
                    <a:pt x="4249" y="3801"/>
                  </a:lnTo>
                  <a:lnTo>
                    <a:pt x="4247" y="3822"/>
                  </a:lnTo>
                  <a:lnTo>
                    <a:pt x="4246" y="3838"/>
                  </a:lnTo>
                  <a:lnTo>
                    <a:pt x="4247" y="3863"/>
                  </a:lnTo>
                  <a:lnTo>
                    <a:pt x="4250" y="3886"/>
                  </a:lnTo>
                  <a:lnTo>
                    <a:pt x="4252" y="3897"/>
                  </a:lnTo>
                  <a:lnTo>
                    <a:pt x="4254" y="3907"/>
                  </a:lnTo>
                  <a:lnTo>
                    <a:pt x="4257" y="3917"/>
                  </a:lnTo>
                  <a:lnTo>
                    <a:pt x="4260" y="3926"/>
                  </a:lnTo>
                  <a:lnTo>
                    <a:pt x="4263" y="3935"/>
                  </a:lnTo>
                  <a:lnTo>
                    <a:pt x="4267" y="3943"/>
                  </a:lnTo>
                  <a:lnTo>
                    <a:pt x="4271" y="3951"/>
                  </a:lnTo>
                  <a:lnTo>
                    <a:pt x="4276" y="3959"/>
                  </a:lnTo>
                  <a:lnTo>
                    <a:pt x="4281" y="3967"/>
                  </a:lnTo>
                  <a:lnTo>
                    <a:pt x="4287" y="3974"/>
                  </a:lnTo>
                  <a:lnTo>
                    <a:pt x="4293" y="3981"/>
                  </a:lnTo>
                  <a:lnTo>
                    <a:pt x="4299" y="3987"/>
                  </a:lnTo>
                  <a:lnTo>
                    <a:pt x="4306" y="3993"/>
                  </a:lnTo>
                  <a:lnTo>
                    <a:pt x="4314" y="3998"/>
                  </a:lnTo>
                  <a:lnTo>
                    <a:pt x="4322" y="4004"/>
                  </a:lnTo>
                  <a:lnTo>
                    <a:pt x="4330" y="4008"/>
                  </a:lnTo>
                  <a:lnTo>
                    <a:pt x="4338" y="4013"/>
                  </a:lnTo>
                  <a:lnTo>
                    <a:pt x="4347" y="4017"/>
                  </a:lnTo>
                  <a:lnTo>
                    <a:pt x="4356" y="4020"/>
                  </a:lnTo>
                  <a:lnTo>
                    <a:pt x="4365" y="4023"/>
                  </a:lnTo>
                  <a:lnTo>
                    <a:pt x="4385" y="4029"/>
                  </a:lnTo>
                  <a:lnTo>
                    <a:pt x="4408" y="4032"/>
                  </a:lnTo>
                  <a:lnTo>
                    <a:pt x="4431" y="4035"/>
                  </a:lnTo>
                  <a:lnTo>
                    <a:pt x="4456" y="4035"/>
                  </a:lnTo>
                  <a:lnTo>
                    <a:pt x="4484" y="4035"/>
                  </a:lnTo>
                  <a:lnTo>
                    <a:pt x="4513" y="4033"/>
                  </a:lnTo>
                  <a:lnTo>
                    <a:pt x="4540" y="4031"/>
                  </a:lnTo>
                  <a:lnTo>
                    <a:pt x="4568" y="4028"/>
                  </a:lnTo>
                  <a:lnTo>
                    <a:pt x="4595" y="4024"/>
                  </a:lnTo>
                  <a:lnTo>
                    <a:pt x="4623" y="4019"/>
                  </a:lnTo>
                  <a:lnTo>
                    <a:pt x="4650" y="4013"/>
                  </a:lnTo>
                  <a:lnTo>
                    <a:pt x="4677" y="4006"/>
                  </a:lnTo>
                  <a:lnTo>
                    <a:pt x="4703" y="3998"/>
                  </a:lnTo>
                  <a:lnTo>
                    <a:pt x="4731" y="3989"/>
                  </a:lnTo>
                  <a:lnTo>
                    <a:pt x="4757" y="3979"/>
                  </a:lnTo>
                  <a:lnTo>
                    <a:pt x="4782" y="3969"/>
                  </a:lnTo>
                  <a:lnTo>
                    <a:pt x="4809" y="3956"/>
                  </a:lnTo>
                  <a:lnTo>
                    <a:pt x="4834" y="3944"/>
                  </a:lnTo>
                  <a:lnTo>
                    <a:pt x="4859" y="3930"/>
                  </a:lnTo>
                  <a:lnTo>
                    <a:pt x="4884" y="3916"/>
                  </a:lnTo>
                  <a:lnTo>
                    <a:pt x="4910" y="3901"/>
                  </a:lnTo>
                  <a:lnTo>
                    <a:pt x="4934" y="3885"/>
                  </a:lnTo>
                  <a:lnTo>
                    <a:pt x="4959" y="3866"/>
                  </a:lnTo>
                  <a:lnTo>
                    <a:pt x="4983" y="3848"/>
                  </a:lnTo>
                  <a:lnTo>
                    <a:pt x="5008" y="3829"/>
                  </a:lnTo>
                  <a:lnTo>
                    <a:pt x="5031" y="3809"/>
                  </a:lnTo>
                  <a:lnTo>
                    <a:pt x="5055" y="3788"/>
                  </a:lnTo>
                  <a:lnTo>
                    <a:pt x="5078" y="3766"/>
                  </a:lnTo>
                  <a:lnTo>
                    <a:pt x="5101" y="3743"/>
                  </a:lnTo>
                  <a:lnTo>
                    <a:pt x="5125" y="3720"/>
                  </a:lnTo>
                  <a:lnTo>
                    <a:pt x="5147" y="3694"/>
                  </a:lnTo>
                  <a:lnTo>
                    <a:pt x="5169" y="3668"/>
                  </a:lnTo>
                  <a:lnTo>
                    <a:pt x="5192" y="3642"/>
                  </a:lnTo>
                  <a:lnTo>
                    <a:pt x="5214" y="3614"/>
                  </a:lnTo>
                  <a:lnTo>
                    <a:pt x="5236" y="3585"/>
                  </a:lnTo>
                  <a:lnTo>
                    <a:pt x="5258" y="3556"/>
                  </a:lnTo>
                  <a:lnTo>
                    <a:pt x="5279" y="3526"/>
                  </a:lnTo>
                  <a:lnTo>
                    <a:pt x="5299" y="3495"/>
                  </a:lnTo>
                  <a:lnTo>
                    <a:pt x="5319" y="3464"/>
                  </a:lnTo>
                  <a:lnTo>
                    <a:pt x="5338" y="3433"/>
                  </a:lnTo>
                  <a:lnTo>
                    <a:pt x="5357" y="3403"/>
                  </a:lnTo>
                  <a:lnTo>
                    <a:pt x="5374" y="3370"/>
                  </a:lnTo>
                  <a:lnTo>
                    <a:pt x="5391" y="3339"/>
                  </a:lnTo>
                  <a:lnTo>
                    <a:pt x="5409" y="3307"/>
                  </a:lnTo>
                  <a:lnTo>
                    <a:pt x="5424" y="3273"/>
                  </a:lnTo>
                  <a:lnTo>
                    <a:pt x="5439" y="3241"/>
                  </a:lnTo>
                  <a:lnTo>
                    <a:pt x="5454" y="3207"/>
                  </a:lnTo>
                  <a:lnTo>
                    <a:pt x="5467" y="3174"/>
                  </a:lnTo>
                  <a:lnTo>
                    <a:pt x="5480" y="3139"/>
                  </a:lnTo>
                  <a:lnTo>
                    <a:pt x="5493" y="3106"/>
                  </a:lnTo>
                  <a:lnTo>
                    <a:pt x="5505" y="3071"/>
                  </a:lnTo>
                  <a:lnTo>
                    <a:pt x="5516" y="3036"/>
                  </a:lnTo>
                  <a:lnTo>
                    <a:pt x="5527" y="3001"/>
                  </a:lnTo>
                  <a:lnTo>
                    <a:pt x="5536" y="2965"/>
                  </a:lnTo>
                  <a:lnTo>
                    <a:pt x="5545" y="2930"/>
                  </a:lnTo>
                  <a:lnTo>
                    <a:pt x="5554" y="2893"/>
                  </a:lnTo>
                  <a:lnTo>
                    <a:pt x="5561" y="2857"/>
                  </a:lnTo>
                  <a:lnTo>
                    <a:pt x="5568" y="2821"/>
                  </a:lnTo>
                  <a:lnTo>
                    <a:pt x="5575" y="2783"/>
                  </a:lnTo>
                  <a:lnTo>
                    <a:pt x="5580" y="2746"/>
                  </a:lnTo>
                  <a:lnTo>
                    <a:pt x="5585" y="2708"/>
                  </a:lnTo>
                  <a:lnTo>
                    <a:pt x="5590" y="2670"/>
                  </a:lnTo>
                  <a:lnTo>
                    <a:pt x="5593" y="2631"/>
                  </a:lnTo>
                  <a:lnTo>
                    <a:pt x="5596" y="2593"/>
                  </a:lnTo>
                  <a:lnTo>
                    <a:pt x="5599" y="2554"/>
                  </a:lnTo>
                  <a:lnTo>
                    <a:pt x="5600" y="2515"/>
                  </a:lnTo>
                  <a:lnTo>
                    <a:pt x="5601" y="2475"/>
                  </a:lnTo>
                  <a:lnTo>
                    <a:pt x="5603" y="2435"/>
                  </a:lnTo>
                  <a:lnTo>
                    <a:pt x="5601" y="2385"/>
                  </a:lnTo>
                  <a:lnTo>
                    <a:pt x="5599" y="2337"/>
                  </a:lnTo>
                  <a:lnTo>
                    <a:pt x="5597" y="2288"/>
                  </a:lnTo>
                  <a:lnTo>
                    <a:pt x="5593" y="2240"/>
                  </a:lnTo>
                  <a:lnTo>
                    <a:pt x="5587" y="2193"/>
                  </a:lnTo>
                  <a:lnTo>
                    <a:pt x="5581" y="2146"/>
                  </a:lnTo>
                  <a:lnTo>
                    <a:pt x="5573" y="2100"/>
                  </a:lnTo>
                  <a:lnTo>
                    <a:pt x="5565" y="2054"/>
                  </a:lnTo>
                  <a:lnTo>
                    <a:pt x="5555" y="2009"/>
                  </a:lnTo>
                  <a:lnTo>
                    <a:pt x="5544" y="1965"/>
                  </a:lnTo>
                  <a:lnTo>
                    <a:pt x="5532" y="1921"/>
                  </a:lnTo>
                  <a:lnTo>
                    <a:pt x="5519" y="1877"/>
                  </a:lnTo>
                  <a:lnTo>
                    <a:pt x="5504" y="1835"/>
                  </a:lnTo>
                  <a:lnTo>
                    <a:pt x="5487" y="1793"/>
                  </a:lnTo>
                  <a:lnTo>
                    <a:pt x="5471" y="1750"/>
                  </a:lnTo>
                  <a:lnTo>
                    <a:pt x="5453" y="1710"/>
                  </a:lnTo>
                  <a:lnTo>
                    <a:pt x="5434" y="1670"/>
                  </a:lnTo>
                  <a:lnTo>
                    <a:pt x="5413" y="1630"/>
                  </a:lnTo>
                  <a:lnTo>
                    <a:pt x="5391" y="1591"/>
                  </a:lnTo>
                  <a:lnTo>
                    <a:pt x="5368" y="1552"/>
                  </a:lnTo>
                  <a:lnTo>
                    <a:pt x="5345" y="1514"/>
                  </a:lnTo>
                  <a:lnTo>
                    <a:pt x="5320" y="1476"/>
                  </a:lnTo>
                  <a:lnTo>
                    <a:pt x="5293" y="1439"/>
                  </a:lnTo>
                  <a:lnTo>
                    <a:pt x="5266" y="1402"/>
                  </a:lnTo>
                  <a:lnTo>
                    <a:pt x="5237" y="1367"/>
                  </a:lnTo>
                  <a:lnTo>
                    <a:pt x="5208" y="1331"/>
                  </a:lnTo>
                  <a:lnTo>
                    <a:pt x="5176" y="1297"/>
                  </a:lnTo>
                  <a:lnTo>
                    <a:pt x="5144" y="1263"/>
                  </a:lnTo>
                  <a:lnTo>
                    <a:pt x="5111" y="1229"/>
                  </a:lnTo>
                  <a:lnTo>
                    <a:pt x="5076" y="1196"/>
                  </a:lnTo>
                  <a:lnTo>
                    <a:pt x="5041" y="1163"/>
                  </a:lnTo>
                  <a:lnTo>
                    <a:pt x="5003" y="1132"/>
                  </a:lnTo>
                  <a:lnTo>
                    <a:pt x="4966" y="1101"/>
                  </a:lnTo>
                  <a:lnTo>
                    <a:pt x="4928" y="1071"/>
                  </a:lnTo>
                  <a:lnTo>
                    <a:pt x="4888" y="1042"/>
                  </a:lnTo>
                  <a:lnTo>
                    <a:pt x="4849" y="1013"/>
                  </a:lnTo>
                  <a:lnTo>
                    <a:pt x="4809" y="986"/>
                  </a:lnTo>
                  <a:lnTo>
                    <a:pt x="4767" y="961"/>
                  </a:lnTo>
                  <a:lnTo>
                    <a:pt x="4725" y="936"/>
                  </a:lnTo>
                  <a:lnTo>
                    <a:pt x="4682" y="911"/>
                  </a:lnTo>
                  <a:lnTo>
                    <a:pt x="4639" y="888"/>
                  </a:lnTo>
                  <a:lnTo>
                    <a:pt x="4595" y="866"/>
                  </a:lnTo>
                  <a:lnTo>
                    <a:pt x="4550" y="844"/>
                  </a:lnTo>
                  <a:lnTo>
                    <a:pt x="4504" y="824"/>
                  </a:lnTo>
                  <a:lnTo>
                    <a:pt x="4458" y="806"/>
                  </a:lnTo>
                  <a:lnTo>
                    <a:pt x="4412" y="787"/>
                  </a:lnTo>
                  <a:lnTo>
                    <a:pt x="4364" y="770"/>
                  </a:lnTo>
                  <a:lnTo>
                    <a:pt x="4316" y="753"/>
                  </a:lnTo>
                  <a:lnTo>
                    <a:pt x="4266" y="738"/>
                  </a:lnTo>
                  <a:lnTo>
                    <a:pt x="4217" y="724"/>
                  </a:lnTo>
                  <a:lnTo>
                    <a:pt x="4166" y="711"/>
                  </a:lnTo>
                  <a:lnTo>
                    <a:pt x="4116" y="699"/>
                  </a:lnTo>
                  <a:lnTo>
                    <a:pt x="4063" y="688"/>
                  </a:lnTo>
                  <a:lnTo>
                    <a:pt x="4011" y="677"/>
                  </a:lnTo>
                  <a:lnTo>
                    <a:pt x="3957" y="667"/>
                  </a:lnTo>
                  <a:lnTo>
                    <a:pt x="3903" y="659"/>
                  </a:lnTo>
                  <a:lnTo>
                    <a:pt x="3849" y="652"/>
                  </a:lnTo>
                  <a:lnTo>
                    <a:pt x="3793" y="646"/>
                  </a:lnTo>
                  <a:lnTo>
                    <a:pt x="3738" y="640"/>
                  </a:lnTo>
                  <a:lnTo>
                    <a:pt x="3680" y="636"/>
                  </a:lnTo>
                  <a:lnTo>
                    <a:pt x="3623" y="633"/>
                  </a:lnTo>
                  <a:lnTo>
                    <a:pt x="3565" y="630"/>
                  </a:lnTo>
                  <a:lnTo>
                    <a:pt x="3506" y="629"/>
                  </a:lnTo>
                  <a:lnTo>
                    <a:pt x="3447" y="628"/>
                  </a:lnTo>
                  <a:lnTo>
                    <a:pt x="3385" y="629"/>
                  </a:lnTo>
                  <a:lnTo>
                    <a:pt x="3325" y="630"/>
                  </a:lnTo>
                  <a:lnTo>
                    <a:pt x="3264" y="632"/>
                  </a:lnTo>
                  <a:lnTo>
                    <a:pt x="3204" y="636"/>
                  </a:lnTo>
                  <a:lnTo>
                    <a:pt x="3145" y="640"/>
                  </a:lnTo>
                  <a:lnTo>
                    <a:pt x="3086" y="645"/>
                  </a:lnTo>
                  <a:lnTo>
                    <a:pt x="3029" y="651"/>
                  </a:lnTo>
                  <a:lnTo>
                    <a:pt x="2971" y="658"/>
                  </a:lnTo>
                  <a:lnTo>
                    <a:pt x="2915" y="666"/>
                  </a:lnTo>
                  <a:lnTo>
                    <a:pt x="2858" y="675"/>
                  </a:lnTo>
                  <a:lnTo>
                    <a:pt x="2802" y="685"/>
                  </a:lnTo>
                  <a:lnTo>
                    <a:pt x="2748" y="697"/>
                  </a:lnTo>
                  <a:lnTo>
                    <a:pt x="2693" y="709"/>
                  </a:lnTo>
                  <a:lnTo>
                    <a:pt x="2639" y="721"/>
                  </a:lnTo>
                  <a:lnTo>
                    <a:pt x="2585" y="735"/>
                  </a:lnTo>
                  <a:lnTo>
                    <a:pt x="2533" y="750"/>
                  </a:lnTo>
                  <a:lnTo>
                    <a:pt x="2481" y="765"/>
                  </a:lnTo>
                  <a:lnTo>
                    <a:pt x="2429" y="783"/>
                  </a:lnTo>
                  <a:lnTo>
                    <a:pt x="2378" y="800"/>
                  </a:lnTo>
                  <a:lnTo>
                    <a:pt x="2328" y="818"/>
                  </a:lnTo>
                  <a:lnTo>
                    <a:pt x="2277" y="838"/>
                  </a:lnTo>
                  <a:lnTo>
                    <a:pt x="2229" y="859"/>
                  </a:lnTo>
                  <a:lnTo>
                    <a:pt x="2179" y="880"/>
                  </a:lnTo>
                  <a:lnTo>
                    <a:pt x="2132" y="902"/>
                  </a:lnTo>
                  <a:lnTo>
                    <a:pt x="2083" y="925"/>
                  </a:lnTo>
                  <a:lnTo>
                    <a:pt x="2037" y="950"/>
                  </a:lnTo>
                  <a:lnTo>
                    <a:pt x="1990" y="975"/>
                  </a:lnTo>
                  <a:lnTo>
                    <a:pt x="1944" y="1001"/>
                  </a:lnTo>
                  <a:lnTo>
                    <a:pt x="1898" y="1029"/>
                  </a:lnTo>
                  <a:lnTo>
                    <a:pt x="1854" y="1057"/>
                  </a:lnTo>
                  <a:lnTo>
                    <a:pt x="1809" y="1085"/>
                  </a:lnTo>
                  <a:lnTo>
                    <a:pt x="1766" y="1116"/>
                  </a:lnTo>
                  <a:lnTo>
                    <a:pt x="1734" y="1139"/>
                  </a:lnTo>
                  <a:lnTo>
                    <a:pt x="1702" y="1162"/>
                  </a:lnTo>
                  <a:lnTo>
                    <a:pt x="1671" y="1187"/>
                  </a:lnTo>
                  <a:lnTo>
                    <a:pt x="1641" y="1211"/>
                  </a:lnTo>
                  <a:lnTo>
                    <a:pt x="1610" y="1235"/>
                  </a:lnTo>
                  <a:lnTo>
                    <a:pt x="1581" y="1261"/>
                  </a:lnTo>
                  <a:lnTo>
                    <a:pt x="1551" y="1286"/>
                  </a:lnTo>
                  <a:lnTo>
                    <a:pt x="1523" y="1311"/>
                  </a:lnTo>
                  <a:lnTo>
                    <a:pt x="1494" y="1337"/>
                  </a:lnTo>
                  <a:lnTo>
                    <a:pt x="1466" y="1364"/>
                  </a:lnTo>
                  <a:lnTo>
                    <a:pt x="1439" y="1390"/>
                  </a:lnTo>
                  <a:lnTo>
                    <a:pt x="1411" y="1417"/>
                  </a:lnTo>
                  <a:lnTo>
                    <a:pt x="1385" y="1445"/>
                  </a:lnTo>
                  <a:lnTo>
                    <a:pt x="1359" y="1472"/>
                  </a:lnTo>
                  <a:lnTo>
                    <a:pt x="1334" y="1500"/>
                  </a:lnTo>
                  <a:lnTo>
                    <a:pt x="1308" y="1529"/>
                  </a:lnTo>
                  <a:lnTo>
                    <a:pt x="1284" y="1558"/>
                  </a:lnTo>
                  <a:lnTo>
                    <a:pt x="1260" y="1586"/>
                  </a:lnTo>
                  <a:lnTo>
                    <a:pt x="1236" y="1617"/>
                  </a:lnTo>
                  <a:lnTo>
                    <a:pt x="1212" y="1646"/>
                  </a:lnTo>
                  <a:lnTo>
                    <a:pt x="1190" y="1677"/>
                  </a:lnTo>
                  <a:lnTo>
                    <a:pt x="1168" y="1707"/>
                  </a:lnTo>
                  <a:lnTo>
                    <a:pt x="1146" y="1738"/>
                  </a:lnTo>
                  <a:lnTo>
                    <a:pt x="1125" y="1770"/>
                  </a:lnTo>
                  <a:lnTo>
                    <a:pt x="1103" y="1801"/>
                  </a:lnTo>
                  <a:lnTo>
                    <a:pt x="1083" y="1834"/>
                  </a:lnTo>
                  <a:lnTo>
                    <a:pt x="1063" y="1866"/>
                  </a:lnTo>
                  <a:lnTo>
                    <a:pt x="1044" y="1898"/>
                  </a:lnTo>
                  <a:lnTo>
                    <a:pt x="1025" y="1932"/>
                  </a:lnTo>
                  <a:lnTo>
                    <a:pt x="1005" y="1965"/>
                  </a:lnTo>
                  <a:lnTo>
                    <a:pt x="987" y="1999"/>
                  </a:lnTo>
                  <a:lnTo>
                    <a:pt x="970" y="2033"/>
                  </a:lnTo>
                  <a:lnTo>
                    <a:pt x="953" y="2067"/>
                  </a:lnTo>
                  <a:lnTo>
                    <a:pt x="936" y="2102"/>
                  </a:lnTo>
                  <a:lnTo>
                    <a:pt x="919" y="2136"/>
                  </a:lnTo>
                  <a:lnTo>
                    <a:pt x="904" y="2172"/>
                  </a:lnTo>
                  <a:lnTo>
                    <a:pt x="889" y="2206"/>
                  </a:lnTo>
                  <a:lnTo>
                    <a:pt x="875" y="2241"/>
                  </a:lnTo>
                  <a:lnTo>
                    <a:pt x="861" y="2277"/>
                  </a:lnTo>
                  <a:lnTo>
                    <a:pt x="848" y="2312"/>
                  </a:lnTo>
                  <a:lnTo>
                    <a:pt x="835" y="2349"/>
                  </a:lnTo>
                  <a:lnTo>
                    <a:pt x="823" y="2384"/>
                  </a:lnTo>
                  <a:lnTo>
                    <a:pt x="810" y="2421"/>
                  </a:lnTo>
                  <a:lnTo>
                    <a:pt x="799" y="2457"/>
                  </a:lnTo>
                  <a:lnTo>
                    <a:pt x="788" y="2494"/>
                  </a:lnTo>
                  <a:lnTo>
                    <a:pt x="778" y="2531"/>
                  </a:lnTo>
                  <a:lnTo>
                    <a:pt x="769" y="2567"/>
                  </a:lnTo>
                  <a:lnTo>
                    <a:pt x="760" y="2605"/>
                  </a:lnTo>
                  <a:lnTo>
                    <a:pt x="752" y="2642"/>
                  </a:lnTo>
                  <a:lnTo>
                    <a:pt x="744" y="2680"/>
                  </a:lnTo>
                  <a:lnTo>
                    <a:pt x="736" y="2717"/>
                  </a:lnTo>
                  <a:lnTo>
                    <a:pt x="730" y="2755"/>
                  </a:lnTo>
                  <a:lnTo>
                    <a:pt x="723" y="2793"/>
                  </a:lnTo>
                  <a:lnTo>
                    <a:pt x="717" y="2831"/>
                  </a:lnTo>
                  <a:lnTo>
                    <a:pt x="712" y="2869"/>
                  </a:lnTo>
                  <a:lnTo>
                    <a:pt x="707" y="2908"/>
                  </a:lnTo>
                  <a:lnTo>
                    <a:pt x="703" y="2947"/>
                  </a:lnTo>
                  <a:lnTo>
                    <a:pt x="700" y="2986"/>
                  </a:lnTo>
                  <a:lnTo>
                    <a:pt x="696" y="3025"/>
                  </a:lnTo>
                  <a:lnTo>
                    <a:pt x="694" y="3064"/>
                  </a:lnTo>
                  <a:lnTo>
                    <a:pt x="692" y="3103"/>
                  </a:lnTo>
                  <a:lnTo>
                    <a:pt x="691" y="3144"/>
                  </a:lnTo>
                  <a:lnTo>
                    <a:pt x="690" y="3183"/>
                  </a:lnTo>
                  <a:lnTo>
                    <a:pt x="690" y="3222"/>
                  </a:lnTo>
                  <a:lnTo>
                    <a:pt x="690" y="3285"/>
                  </a:lnTo>
                  <a:lnTo>
                    <a:pt x="692" y="3347"/>
                  </a:lnTo>
                  <a:lnTo>
                    <a:pt x="696" y="3409"/>
                  </a:lnTo>
                  <a:lnTo>
                    <a:pt x="700" y="3468"/>
                  </a:lnTo>
                  <a:lnTo>
                    <a:pt x="706" y="3528"/>
                  </a:lnTo>
                  <a:lnTo>
                    <a:pt x="713" y="3587"/>
                  </a:lnTo>
                  <a:lnTo>
                    <a:pt x="723" y="3645"/>
                  </a:lnTo>
                  <a:lnTo>
                    <a:pt x="733" y="3702"/>
                  </a:lnTo>
                  <a:lnTo>
                    <a:pt x="744" y="3758"/>
                  </a:lnTo>
                  <a:lnTo>
                    <a:pt x="756" y="3814"/>
                  </a:lnTo>
                  <a:lnTo>
                    <a:pt x="770" y="3868"/>
                  </a:lnTo>
                  <a:lnTo>
                    <a:pt x="785" y="3922"/>
                  </a:lnTo>
                  <a:lnTo>
                    <a:pt x="801" y="3976"/>
                  </a:lnTo>
                  <a:lnTo>
                    <a:pt x="819" y="4027"/>
                  </a:lnTo>
                  <a:lnTo>
                    <a:pt x="839" y="4079"/>
                  </a:lnTo>
                  <a:lnTo>
                    <a:pt x="859" y="4130"/>
                  </a:lnTo>
                  <a:lnTo>
                    <a:pt x="881" y="4180"/>
                  </a:lnTo>
                  <a:lnTo>
                    <a:pt x="904" y="4229"/>
                  </a:lnTo>
                  <a:lnTo>
                    <a:pt x="929" y="4277"/>
                  </a:lnTo>
                  <a:lnTo>
                    <a:pt x="954" y="4325"/>
                  </a:lnTo>
                  <a:lnTo>
                    <a:pt x="981" y="4372"/>
                  </a:lnTo>
                  <a:lnTo>
                    <a:pt x="1009" y="4417"/>
                  </a:lnTo>
                  <a:lnTo>
                    <a:pt x="1040" y="4463"/>
                  </a:lnTo>
                  <a:lnTo>
                    <a:pt x="1071" y="4506"/>
                  </a:lnTo>
                  <a:lnTo>
                    <a:pt x="1103" y="4550"/>
                  </a:lnTo>
                  <a:lnTo>
                    <a:pt x="1137" y="4592"/>
                  </a:lnTo>
                  <a:lnTo>
                    <a:pt x="1172" y="4635"/>
                  </a:lnTo>
                  <a:lnTo>
                    <a:pt x="1208" y="4675"/>
                  </a:lnTo>
                  <a:lnTo>
                    <a:pt x="1246" y="4716"/>
                  </a:lnTo>
                  <a:lnTo>
                    <a:pt x="1285" y="4755"/>
                  </a:lnTo>
                  <a:lnTo>
                    <a:pt x="1326" y="4794"/>
                  </a:lnTo>
                  <a:lnTo>
                    <a:pt x="1367" y="4831"/>
                  </a:lnTo>
                  <a:lnTo>
                    <a:pt x="1409" y="4869"/>
                  </a:lnTo>
                  <a:lnTo>
                    <a:pt x="1453" y="4904"/>
                  </a:lnTo>
                  <a:lnTo>
                    <a:pt x="1497" y="4938"/>
                  </a:lnTo>
                  <a:lnTo>
                    <a:pt x="1543" y="4972"/>
                  </a:lnTo>
                  <a:lnTo>
                    <a:pt x="1589" y="5004"/>
                  </a:lnTo>
                  <a:lnTo>
                    <a:pt x="1637" y="5036"/>
                  </a:lnTo>
                  <a:lnTo>
                    <a:pt x="1684" y="5066"/>
                  </a:lnTo>
                  <a:lnTo>
                    <a:pt x="1734" y="5094"/>
                  </a:lnTo>
                  <a:lnTo>
                    <a:pt x="1783" y="5122"/>
                  </a:lnTo>
                  <a:lnTo>
                    <a:pt x="1834" y="5148"/>
                  </a:lnTo>
                  <a:lnTo>
                    <a:pt x="1886" y="5173"/>
                  </a:lnTo>
                  <a:lnTo>
                    <a:pt x="1939" y="5198"/>
                  </a:lnTo>
                  <a:lnTo>
                    <a:pt x="1992" y="5220"/>
                  </a:lnTo>
                  <a:lnTo>
                    <a:pt x="2047" y="5242"/>
                  </a:lnTo>
                  <a:lnTo>
                    <a:pt x="2101" y="5262"/>
                  </a:lnTo>
                  <a:lnTo>
                    <a:pt x="2158" y="5282"/>
                  </a:lnTo>
                  <a:lnTo>
                    <a:pt x="2214" y="5300"/>
                  </a:lnTo>
                  <a:lnTo>
                    <a:pt x="2273" y="5317"/>
                  </a:lnTo>
                  <a:lnTo>
                    <a:pt x="2332" y="5332"/>
                  </a:lnTo>
                  <a:lnTo>
                    <a:pt x="2391" y="5347"/>
                  </a:lnTo>
                  <a:lnTo>
                    <a:pt x="2452" y="5361"/>
                  </a:lnTo>
                  <a:lnTo>
                    <a:pt x="2513" y="5373"/>
                  </a:lnTo>
                  <a:lnTo>
                    <a:pt x="2576" y="5384"/>
                  </a:lnTo>
                  <a:lnTo>
                    <a:pt x="2640" y="5394"/>
                  </a:lnTo>
                  <a:lnTo>
                    <a:pt x="2703" y="5403"/>
                  </a:lnTo>
                  <a:lnTo>
                    <a:pt x="2769" y="5410"/>
                  </a:lnTo>
                  <a:lnTo>
                    <a:pt x="2835" y="5416"/>
                  </a:lnTo>
                  <a:lnTo>
                    <a:pt x="2902" y="5422"/>
                  </a:lnTo>
                  <a:lnTo>
                    <a:pt x="2970" y="5426"/>
                  </a:lnTo>
                  <a:lnTo>
                    <a:pt x="3039" y="5429"/>
                  </a:lnTo>
                  <a:lnTo>
                    <a:pt x="3108" y="5430"/>
                  </a:lnTo>
                  <a:lnTo>
                    <a:pt x="3179" y="5431"/>
                  </a:lnTo>
                  <a:lnTo>
                    <a:pt x="3248" y="5430"/>
                  </a:lnTo>
                  <a:lnTo>
                    <a:pt x="3316" y="5428"/>
                  </a:lnTo>
                  <a:lnTo>
                    <a:pt x="3383" y="5425"/>
                  </a:lnTo>
                  <a:lnTo>
                    <a:pt x="3450" y="5421"/>
                  </a:lnTo>
                  <a:lnTo>
                    <a:pt x="3518" y="5416"/>
                  </a:lnTo>
                  <a:lnTo>
                    <a:pt x="3584" y="5409"/>
                  </a:lnTo>
                  <a:lnTo>
                    <a:pt x="3650" y="5401"/>
                  </a:lnTo>
                  <a:lnTo>
                    <a:pt x="3717" y="5392"/>
                  </a:lnTo>
                  <a:lnTo>
                    <a:pt x="3781" y="5382"/>
                  </a:lnTo>
                  <a:lnTo>
                    <a:pt x="3847" y="5370"/>
                  </a:lnTo>
                  <a:lnTo>
                    <a:pt x="3912" y="5357"/>
                  </a:lnTo>
                  <a:lnTo>
                    <a:pt x="3977" y="5342"/>
                  </a:lnTo>
                  <a:lnTo>
                    <a:pt x="4041" y="5327"/>
                  </a:lnTo>
                  <a:lnTo>
                    <a:pt x="4105" y="5310"/>
                  </a:lnTo>
                  <a:lnTo>
                    <a:pt x="4169" y="5292"/>
                  </a:lnTo>
                  <a:lnTo>
                    <a:pt x="4233" y="5273"/>
                  </a:lnTo>
                  <a:lnTo>
                    <a:pt x="4295" y="5252"/>
                  </a:lnTo>
                  <a:lnTo>
                    <a:pt x="4358" y="5231"/>
                  </a:lnTo>
                  <a:lnTo>
                    <a:pt x="4420" y="5208"/>
                  </a:lnTo>
                  <a:lnTo>
                    <a:pt x="4481" y="5184"/>
                  </a:lnTo>
                  <a:lnTo>
                    <a:pt x="4541" y="5159"/>
                  </a:lnTo>
                  <a:lnTo>
                    <a:pt x="4601" y="5133"/>
                  </a:lnTo>
                  <a:lnTo>
                    <a:pt x="4660" y="5107"/>
                  </a:lnTo>
                  <a:lnTo>
                    <a:pt x="4719" y="5078"/>
                  </a:lnTo>
                  <a:lnTo>
                    <a:pt x="4777" y="5049"/>
                  </a:lnTo>
                  <a:lnTo>
                    <a:pt x="4834" y="5017"/>
                  </a:lnTo>
                  <a:lnTo>
                    <a:pt x="4891" y="4986"/>
                  </a:lnTo>
                  <a:lnTo>
                    <a:pt x="4947" y="4953"/>
                  </a:lnTo>
                  <a:lnTo>
                    <a:pt x="5002" y="4919"/>
                  </a:lnTo>
                  <a:lnTo>
                    <a:pt x="5057" y="4884"/>
                  </a:lnTo>
                  <a:lnTo>
                    <a:pt x="5112" y="4847"/>
                  </a:lnTo>
                  <a:lnTo>
                    <a:pt x="5165" y="4810"/>
                  </a:lnTo>
                  <a:lnTo>
                    <a:pt x="5488" y="5261"/>
                  </a:lnTo>
                  <a:lnTo>
                    <a:pt x="5424" y="5309"/>
                  </a:lnTo>
                  <a:lnTo>
                    <a:pt x="5358" y="5356"/>
                  </a:lnTo>
                  <a:lnTo>
                    <a:pt x="5291" y="5401"/>
                  </a:lnTo>
                  <a:lnTo>
                    <a:pt x="5226" y="5445"/>
                  </a:lnTo>
                  <a:lnTo>
                    <a:pt x="5158" y="5486"/>
                  </a:lnTo>
                  <a:lnTo>
                    <a:pt x="5091" y="5527"/>
                  </a:lnTo>
                  <a:lnTo>
                    <a:pt x="5024" y="5565"/>
                  </a:lnTo>
                  <a:lnTo>
                    <a:pt x="4955" y="5603"/>
                  </a:lnTo>
                  <a:lnTo>
                    <a:pt x="4886" y="5638"/>
                  </a:lnTo>
                  <a:lnTo>
                    <a:pt x="4818" y="5672"/>
                  </a:lnTo>
                  <a:lnTo>
                    <a:pt x="4748" y="5705"/>
                  </a:lnTo>
                  <a:lnTo>
                    <a:pt x="4677" y="5736"/>
                  </a:lnTo>
                  <a:lnTo>
                    <a:pt x="4608" y="5766"/>
                  </a:lnTo>
                  <a:lnTo>
                    <a:pt x="4536" y="5794"/>
                  </a:lnTo>
                  <a:lnTo>
                    <a:pt x="4465" y="5820"/>
                  </a:lnTo>
                  <a:lnTo>
                    <a:pt x="4393" y="5846"/>
                  </a:lnTo>
                  <a:lnTo>
                    <a:pt x="4321" y="5869"/>
                  </a:lnTo>
                  <a:lnTo>
                    <a:pt x="4248" y="5890"/>
                  </a:lnTo>
                  <a:lnTo>
                    <a:pt x="4174" y="5911"/>
                  </a:lnTo>
                  <a:lnTo>
                    <a:pt x="4100" y="5930"/>
                  </a:lnTo>
                  <a:lnTo>
                    <a:pt x="4027" y="5947"/>
                  </a:lnTo>
                  <a:lnTo>
                    <a:pt x="3952" y="5963"/>
                  </a:lnTo>
                  <a:lnTo>
                    <a:pt x="3876" y="5977"/>
                  </a:lnTo>
                  <a:lnTo>
                    <a:pt x="3801" y="5990"/>
                  </a:lnTo>
                  <a:lnTo>
                    <a:pt x="3725" y="6001"/>
                  </a:lnTo>
                  <a:lnTo>
                    <a:pt x="3648" y="6012"/>
                  </a:lnTo>
                  <a:lnTo>
                    <a:pt x="3571" y="6020"/>
                  </a:lnTo>
                  <a:lnTo>
                    <a:pt x="3493" y="6027"/>
                  </a:lnTo>
                  <a:lnTo>
                    <a:pt x="3416" y="6032"/>
                  </a:lnTo>
                  <a:lnTo>
                    <a:pt x="3338" y="6036"/>
                  </a:lnTo>
                  <a:lnTo>
                    <a:pt x="3258" y="6038"/>
                  </a:lnTo>
                  <a:lnTo>
                    <a:pt x="3179" y="6039"/>
                  </a:lnTo>
                  <a:lnTo>
                    <a:pt x="3099" y="6038"/>
                  </a:lnTo>
                  <a:lnTo>
                    <a:pt x="3021" y="6037"/>
                  </a:lnTo>
                  <a:lnTo>
                    <a:pt x="2943" y="6034"/>
                  </a:lnTo>
                  <a:lnTo>
                    <a:pt x="2866" y="6029"/>
                  </a:lnTo>
                  <a:lnTo>
                    <a:pt x="2789" y="6023"/>
                  </a:lnTo>
                  <a:lnTo>
                    <a:pt x="2713" y="6016"/>
                  </a:lnTo>
                  <a:lnTo>
                    <a:pt x="2639" y="6008"/>
                  </a:lnTo>
                  <a:lnTo>
                    <a:pt x="2564" y="5998"/>
                  </a:lnTo>
                  <a:lnTo>
                    <a:pt x="2491" y="5987"/>
                  </a:lnTo>
                  <a:lnTo>
                    <a:pt x="2419" y="5975"/>
                  </a:lnTo>
                  <a:lnTo>
                    <a:pt x="2346" y="5962"/>
                  </a:lnTo>
                  <a:lnTo>
                    <a:pt x="2275" y="5947"/>
                  </a:lnTo>
                  <a:lnTo>
                    <a:pt x="2204" y="5931"/>
                  </a:lnTo>
                  <a:lnTo>
                    <a:pt x="2135" y="5913"/>
                  </a:lnTo>
                  <a:lnTo>
                    <a:pt x="2066" y="5895"/>
                  </a:lnTo>
                  <a:lnTo>
                    <a:pt x="1998" y="5875"/>
                  </a:lnTo>
                  <a:lnTo>
                    <a:pt x="1931" y="5854"/>
                  </a:lnTo>
                  <a:lnTo>
                    <a:pt x="1865" y="5831"/>
                  </a:lnTo>
                  <a:lnTo>
                    <a:pt x="1799" y="5808"/>
                  </a:lnTo>
                  <a:lnTo>
                    <a:pt x="1736" y="5784"/>
                  </a:lnTo>
                  <a:lnTo>
                    <a:pt x="1672" y="5757"/>
                  </a:lnTo>
                  <a:lnTo>
                    <a:pt x="1609" y="5730"/>
                  </a:lnTo>
                  <a:lnTo>
                    <a:pt x="1548" y="5702"/>
                  </a:lnTo>
                  <a:lnTo>
                    <a:pt x="1487" y="5672"/>
                  </a:lnTo>
                  <a:lnTo>
                    <a:pt x="1428" y="5642"/>
                  </a:lnTo>
                  <a:lnTo>
                    <a:pt x="1369" y="5610"/>
                  </a:lnTo>
                  <a:lnTo>
                    <a:pt x="1311" y="5576"/>
                  </a:lnTo>
                  <a:lnTo>
                    <a:pt x="1255" y="5542"/>
                  </a:lnTo>
                  <a:lnTo>
                    <a:pt x="1198" y="5506"/>
                  </a:lnTo>
                  <a:lnTo>
                    <a:pt x="1144" y="5469"/>
                  </a:lnTo>
                  <a:lnTo>
                    <a:pt x="1090" y="5430"/>
                  </a:lnTo>
                  <a:lnTo>
                    <a:pt x="1037" y="5391"/>
                  </a:lnTo>
                  <a:lnTo>
                    <a:pt x="1004" y="5366"/>
                  </a:lnTo>
                  <a:lnTo>
                    <a:pt x="972" y="5340"/>
                  </a:lnTo>
                  <a:lnTo>
                    <a:pt x="941" y="5314"/>
                  </a:lnTo>
                  <a:lnTo>
                    <a:pt x="910" y="5288"/>
                  </a:lnTo>
                  <a:lnTo>
                    <a:pt x="880" y="5260"/>
                  </a:lnTo>
                  <a:lnTo>
                    <a:pt x="850" y="5234"/>
                  </a:lnTo>
                  <a:lnTo>
                    <a:pt x="820" y="5207"/>
                  </a:lnTo>
                  <a:lnTo>
                    <a:pt x="792" y="5179"/>
                  </a:lnTo>
                  <a:lnTo>
                    <a:pt x="764" y="5152"/>
                  </a:lnTo>
                  <a:lnTo>
                    <a:pt x="736" y="5124"/>
                  </a:lnTo>
                  <a:lnTo>
                    <a:pt x="708" y="5096"/>
                  </a:lnTo>
                  <a:lnTo>
                    <a:pt x="682" y="5068"/>
                  </a:lnTo>
                  <a:lnTo>
                    <a:pt x="656" y="5039"/>
                  </a:lnTo>
                  <a:lnTo>
                    <a:pt x="630" y="5010"/>
                  </a:lnTo>
                  <a:lnTo>
                    <a:pt x="605" y="4981"/>
                  </a:lnTo>
                  <a:lnTo>
                    <a:pt x="580" y="4952"/>
                  </a:lnTo>
                  <a:lnTo>
                    <a:pt x="556" y="4922"/>
                  </a:lnTo>
                  <a:lnTo>
                    <a:pt x="533" y="4893"/>
                  </a:lnTo>
                  <a:lnTo>
                    <a:pt x="509" y="4863"/>
                  </a:lnTo>
                  <a:lnTo>
                    <a:pt x="487" y="4832"/>
                  </a:lnTo>
                  <a:lnTo>
                    <a:pt x="465" y="4802"/>
                  </a:lnTo>
                  <a:lnTo>
                    <a:pt x="444" y="4771"/>
                  </a:lnTo>
                  <a:lnTo>
                    <a:pt x="422" y="4740"/>
                  </a:lnTo>
                  <a:lnTo>
                    <a:pt x="402" y="4709"/>
                  </a:lnTo>
                  <a:lnTo>
                    <a:pt x="382" y="4677"/>
                  </a:lnTo>
                  <a:lnTo>
                    <a:pt x="363" y="4646"/>
                  </a:lnTo>
                  <a:lnTo>
                    <a:pt x="344" y="4615"/>
                  </a:lnTo>
                  <a:lnTo>
                    <a:pt x="326" y="4582"/>
                  </a:lnTo>
                  <a:lnTo>
                    <a:pt x="308" y="4550"/>
                  </a:lnTo>
                  <a:lnTo>
                    <a:pt x="291" y="4517"/>
                  </a:lnTo>
                  <a:lnTo>
                    <a:pt x="274" y="4484"/>
                  </a:lnTo>
                  <a:lnTo>
                    <a:pt x="258" y="4451"/>
                  </a:lnTo>
                  <a:lnTo>
                    <a:pt x="242" y="4417"/>
                  </a:lnTo>
                  <a:lnTo>
                    <a:pt x="227" y="4384"/>
                  </a:lnTo>
                  <a:lnTo>
                    <a:pt x="211" y="4349"/>
                  </a:lnTo>
                  <a:lnTo>
                    <a:pt x="197" y="4315"/>
                  </a:lnTo>
                  <a:lnTo>
                    <a:pt x="183" y="4280"/>
                  </a:lnTo>
                  <a:lnTo>
                    <a:pt x="170" y="4246"/>
                  </a:lnTo>
                  <a:lnTo>
                    <a:pt x="157" y="4211"/>
                  </a:lnTo>
                  <a:lnTo>
                    <a:pt x="145" y="4175"/>
                  </a:lnTo>
                  <a:lnTo>
                    <a:pt x="134" y="4140"/>
                  </a:lnTo>
                  <a:lnTo>
                    <a:pt x="121" y="4103"/>
                  </a:lnTo>
                  <a:lnTo>
                    <a:pt x="111" y="4068"/>
                  </a:lnTo>
                  <a:lnTo>
                    <a:pt x="101" y="4031"/>
                  </a:lnTo>
                  <a:lnTo>
                    <a:pt x="91" y="3994"/>
                  </a:lnTo>
                  <a:lnTo>
                    <a:pt x="82" y="3957"/>
                  </a:lnTo>
                  <a:lnTo>
                    <a:pt x="73" y="3920"/>
                  </a:lnTo>
                  <a:lnTo>
                    <a:pt x="65" y="3883"/>
                  </a:lnTo>
                  <a:lnTo>
                    <a:pt x="57" y="3844"/>
                  </a:lnTo>
                  <a:lnTo>
                    <a:pt x="50" y="3807"/>
                  </a:lnTo>
                  <a:lnTo>
                    <a:pt x="43" y="3768"/>
                  </a:lnTo>
                  <a:lnTo>
                    <a:pt x="37" y="3729"/>
                  </a:lnTo>
                  <a:lnTo>
                    <a:pt x="31" y="3690"/>
                  </a:lnTo>
                  <a:lnTo>
                    <a:pt x="26" y="3651"/>
                  </a:lnTo>
                  <a:lnTo>
                    <a:pt x="20" y="3611"/>
                  </a:lnTo>
                  <a:lnTo>
                    <a:pt x="16" y="3572"/>
                  </a:lnTo>
                  <a:lnTo>
                    <a:pt x="12" y="3531"/>
                  </a:lnTo>
                  <a:lnTo>
                    <a:pt x="9" y="3491"/>
                  </a:lnTo>
                  <a:lnTo>
                    <a:pt x="6" y="3450"/>
                  </a:lnTo>
                  <a:lnTo>
                    <a:pt x="4" y="3410"/>
                  </a:lnTo>
                  <a:lnTo>
                    <a:pt x="3" y="3368"/>
                  </a:lnTo>
                  <a:lnTo>
                    <a:pt x="1" y="3327"/>
                  </a:lnTo>
                  <a:lnTo>
                    <a:pt x="1" y="3285"/>
                  </a:lnTo>
                  <a:lnTo>
                    <a:pt x="0" y="3244"/>
                  </a:lnTo>
                  <a:lnTo>
                    <a:pt x="1" y="3173"/>
                  </a:lnTo>
                  <a:lnTo>
                    <a:pt x="3" y="3103"/>
                  </a:lnTo>
                  <a:lnTo>
                    <a:pt x="6" y="3034"/>
                  </a:lnTo>
                  <a:lnTo>
                    <a:pt x="11" y="2964"/>
                  </a:lnTo>
                  <a:lnTo>
                    <a:pt x="17" y="2897"/>
                  </a:lnTo>
                  <a:lnTo>
                    <a:pt x="26" y="2829"/>
                  </a:lnTo>
                  <a:lnTo>
                    <a:pt x="35" y="2761"/>
                  </a:lnTo>
                  <a:lnTo>
                    <a:pt x="45" y="2694"/>
                  </a:lnTo>
                  <a:lnTo>
                    <a:pt x="57" y="2627"/>
                  </a:lnTo>
                  <a:lnTo>
                    <a:pt x="70" y="2560"/>
                  </a:lnTo>
                  <a:lnTo>
                    <a:pt x="84" y="2495"/>
                  </a:lnTo>
                  <a:lnTo>
                    <a:pt x="100" y="2430"/>
                  </a:lnTo>
                  <a:lnTo>
                    <a:pt x="117" y="2365"/>
                  </a:lnTo>
                  <a:lnTo>
                    <a:pt x="136" y="2300"/>
                  </a:lnTo>
                  <a:lnTo>
                    <a:pt x="156" y="2236"/>
                  </a:lnTo>
                  <a:lnTo>
                    <a:pt x="177" y="2173"/>
                  </a:lnTo>
                  <a:lnTo>
                    <a:pt x="199" y="2110"/>
                  </a:lnTo>
                  <a:lnTo>
                    <a:pt x="223" y="2047"/>
                  </a:lnTo>
                  <a:lnTo>
                    <a:pt x="249" y="1986"/>
                  </a:lnTo>
                  <a:lnTo>
                    <a:pt x="276" y="1925"/>
                  </a:lnTo>
                  <a:lnTo>
                    <a:pt x="303" y="1865"/>
                  </a:lnTo>
                  <a:lnTo>
                    <a:pt x="333" y="1805"/>
                  </a:lnTo>
                  <a:lnTo>
                    <a:pt x="364" y="1746"/>
                  </a:lnTo>
                  <a:lnTo>
                    <a:pt x="395" y="1688"/>
                  </a:lnTo>
                  <a:lnTo>
                    <a:pt x="429" y="1630"/>
                  </a:lnTo>
                  <a:lnTo>
                    <a:pt x="463" y="1573"/>
                  </a:lnTo>
                  <a:lnTo>
                    <a:pt x="498" y="1518"/>
                  </a:lnTo>
                  <a:lnTo>
                    <a:pt x="536" y="1462"/>
                  </a:lnTo>
                  <a:lnTo>
                    <a:pt x="574" y="1406"/>
                  </a:lnTo>
                  <a:lnTo>
                    <a:pt x="613" y="1353"/>
                  </a:lnTo>
                  <a:lnTo>
                    <a:pt x="655" y="1299"/>
                  </a:lnTo>
                  <a:lnTo>
                    <a:pt x="697" y="1245"/>
                  </a:lnTo>
                  <a:lnTo>
                    <a:pt x="728" y="1208"/>
                  </a:lnTo>
                  <a:lnTo>
                    <a:pt x="759" y="1170"/>
                  </a:lnTo>
                  <a:lnTo>
                    <a:pt x="791" y="1134"/>
                  </a:lnTo>
                  <a:lnTo>
                    <a:pt x="824" y="1098"/>
                  </a:lnTo>
                  <a:lnTo>
                    <a:pt x="856" y="1062"/>
                  </a:lnTo>
                  <a:lnTo>
                    <a:pt x="889" y="1027"/>
                  </a:lnTo>
                  <a:lnTo>
                    <a:pt x="923" y="992"/>
                  </a:lnTo>
                  <a:lnTo>
                    <a:pt x="957" y="958"/>
                  </a:lnTo>
                  <a:lnTo>
                    <a:pt x="991" y="925"/>
                  </a:lnTo>
                  <a:lnTo>
                    <a:pt x="1026" y="892"/>
                  </a:lnTo>
                  <a:lnTo>
                    <a:pt x="1061" y="860"/>
                  </a:lnTo>
                  <a:lnTo>
                    <a:pt x="1096" y="828"/>
                  </a:lnTo>
                  <a:lnTo>
                    <a:pt x="1133" y="798"/>
                  </a:lnTo>
                  <a:lnTo>
                    <a:pt x="1169" y="766"/>
                  </a:lnTo>
                  <a:lnTo>
                    <a:pt x="1205" y="737"/>
                  </a:lnTo>
                  <a:lnTo>
                    <a:pt x="1243" y="708"/>
                  </a:lnTo>
                  <a:lnTo>
                    <a:pt x="1280" y="679"/>
                  </a:lnTo>
                  <a:lnTo>
                    <a:pt x="1318" y="651"/>
                  </a:lnTo>
                  <a:lnTo>
                    <a:pt x="1357" y="624"/>
                  </a:lnTo>
                  <a:lnTo>
                    <a:pt x="1396" y="596"/>
                  </a:lnTo>
                  <a:lnTo>
                    <a:pt x="1435" y="570"/>
                  </a:lnTo>
                  <a:lnTo>
                    <a:pt x="1475" y="544"/>
                  </a:lnTo>
                  <a:lnTo>
                    <a:pt x="1514" y="518"/>
                  </a:lnTo>
                  <a:lnTo>
                    <a:pt x="1556" y="494"/>
                  </a:lnTo>
                  <a:lnTo>
                    <a:pt x="1596" y="470"/>
                  </a:lnTo>
                  <a:lnTo>
                    <a:pt x="1638" y="447"/>
                  </a:lnTo>
                  <a:lnTo>
                    <a:pt x="1679" y="423"/>
                  </a:lnTo>
                  <a:lnTo>
                    <a:pt x="1722" y="401"/>
                  </a:lnTo>
                  <a:lnTo>
                    <a:pt x="1764" y="379"/>
                  </a:lnTo>
                  <a:lnTo>
                    <a:pt x="1807" y="357"/>
                  </a:lnTo>
                  <a:lnTo>
                    <a:pt x="1851" y="337"/>
                  </a:lnTo>
                  <a:lnTo>
                    <a:pt x="1894" y="317"/>
                  </a:lnTo>
                  <a:lnTo>
                    <a:pt x="1939" y="297"/>
                  </a:lnTo>
                  <a:lnTo>
                    <a:pt x="1983" y="279"/>
                  </a:lnTo>
                  <a:lnTo>
                    <a:pt x="2028" y="260"/>
                  </a:lnTo>
                  <a:lnTo>
                    <a:pt x="2073" y="242"/>
                  </a:lnTo>
                  <a:lnTo>
                    <a:pt x="2119" y="226"/>
                  </a:lnTo>
                  <a:lnTo>
                    <a:pt x="2164" y="209"/>
                  </a:lnTo>
                  <a:lnTo>
                    <a:pt x="2210" y="193"/>
                  </a:lnTo>
                  <a:lnTo>
                    <a:pt x="2257" y="178"/>
                  </a:lnTo>
                  <a:lnTo>
                    <a:pt x="2303" y="164"/>
                  </a:lnTo>
                  <a:lnTo>
                    <a:pt x="2350" y="150"/>
                  </a:lnTo>
                  <a:lnTo>
                    <a:pt x="2396" y="137"/>
                  </a:lnTo>
                  <a:lnTo>
                    <a:pt x="2444" y="124"/>
                  </a:lnTo>
                  <a:lnTo>
                    <a:pt x="2492" y="111"/>
                  </a:lnTo>
                  <a:lnTo>
                    <a:pt x="2540" y="100"/>
                  </a:lnTo>
                  <a:lnTo>
                    <a:pt x="2588" y="89"/>
                  </a:lnTo>
                  <a:lnTo>
                    <a:pt x="2637" y="79"/>
                  </a:lnTo>
                  <a:lnTo>
                    <a:pt x="2685" y="70"/>
                  </a:lnTo>
                  <a:lnTo>
                    <a:pt x="2735" y="61"/>
                  </a:lnTo>
                  <a:lnTo>
                    <a:pt x="2784" y="52"/>
                  </a:lnTo>
                  <a:lnTo>
                    <a:pt x="2834" y="45"/>
                  </a:lnTo>
                  <a:lnTo>
                    <a:pt x="2884" y="38"/>
                  </a:lnTo>
                  <a:lnTo>
                    <a:pt x="2935" y="30"/>
                  </a:lnTo>
                  <a:lnTo>
                    <a:pt x="2985" y="24"/>
                  </a:lnTo>
                  <a:lnTo>
                    <a:pt x="3036" y="19"/>
                  </a:lnTo>
                  <a:lnTo>
                    <a:pt x="3087" y="15"/>
                  </a:lnTo>
                  <a:lnTo>
                    <a:pt x="3139" y="11"/>
                  </a:lnTo>
                  <a:lnTo>
                    <a:pt x="3190" y="7"/>
                  </a:lnTo>
                  <a:lnTo>
                    <a:pt x="3242" y="4"/>
                  </a:lnTo>
                  <a:lnTo>
                    <a:pt x="3294" y="2"/>
                  </a:lnTo>
                  <a:lnTo>
                    <a:pt x="3347" y="1"/>
                  </a:lnTo>
                  <a:lnTo>
                    <a:pt x="3400" y="0"/>
                  </a:lnTo>
                  <a:lnTo>
                    <a:pt x="3453" y="0"/>
                  </a:lnTo>
                  <a:lnTo>
                    <a:pt x="3524" y="0"/>
                  </a:lnTo>
                  <a:lnTo>
                    <a:pt x="3593" y="2"/>
                  </a:lnTo>
                  <a:lnTo>
                    <a:pt x="3663" y="5"/>
                  </a:lnTo>
                  <a:lnTo>
                    <a:pt x="3733" y="9"/>
                  </a:lnTo>
                  <a:lnTo>
                    <a:pt x="3800" y="15"/>
                  </a:lnTo>
                  <a:lnTo>
                    <a:pt x="3869" y="21"/>
                  </a:lnTo>
                  <a:lnTo>
                    <a:pt x="3936" y="29"/>
                  </a:lnTo>
                  <a:lnTo>
                    <a:pt x="4002" y="39"/>
                  </a:lnTo>
                  <a:lnTo>
                    <a:pt x="4069" y="49"/>
                  </a:lnTo>
                  <a:lnTo>
                    <a:pt x="4135" y="60"/>
                  </a:lnTo>
                  <a:lnTo>
                    <a:pt x="4200" y="73"/>
                  </a:lnTo>
                  <a:lnTo>
                    <a:pt x="4265" y="86"/>
                  </a:lnTo>
                  <a:lnTo>
                    <a:pt x="4330" y="101"/>
                  </a:lnTo>
                  <a:lnTo>
                    <a:pt x="4393" y="118"/>
                  </a:lnTo>
                  <a:lnTo>
                    <a:pt x="4456" y="135"/>
                  </a:lnTo>
                  <a:lnTo>
                    <a:pt x="4520" y="154"/>
                  </a:lnTo>
                  <a:lnTo>
                    <a:pt x="4581" y="173"/>
                  </a:lnTo>
                  <a:lnTo>
                    <a:pt x="4642" y="194"/>
                  </a:lnTo>
                  <a:lnTo>
                    <a:pt x="4702" y="216"/>
                  </a:lnTo>
                  <a:lnTo>
                    <a:pt x="4761" y="239"/>
                  </a:lnTo>
                  <a:lnTo>
                    <a:pt x="4819" y="262"/>
                  </a:lnTo>
                  <a:lnTo>
                    <a:pt x="4875" y="288"/>
                  </a:lnTo>
                  <a:lnTo>
                    <a:pt x="4931" y="314"/>
                  </a:lnTo>
                  <a:lnTo>
                    <a:pt x="4986" y="341"/>
                  </a:lnTo>
                  <a:lnTo>
                    <a:pt x="5040" y="369"/>
                  </a:lnTo>
                  <a:lnTo>
                    <a:pt x="5092" y="398"/>
                  </a:lnTo>
                  <a:lnTo>
                    <a:pt x="5144" y="428"/>
                  </a:lnTo>
                  <a:lnTo>
                    <a:pt x="5194" y="460"/>
                  </a:lnTo>
                  <a:lnTo>
                    <a:pt x="5244" y="492"/>
                  </a:lnTo>
                  <a:lnTo>
                    <a:pt x="5292" y="526"/>
                  </a:lnTo>
                  <a:lnTo>
                    <a:pt x="5340" y="559"/>
                  </a:lnTo>
                  <a:lnTo>
                    <a:pt x="5386" y="594"/>
                  </a:lnTo>
                  <a:lnTo>
                    <a:pt x="5442" y="640"/>
                  </a:lnTo>
                  <a:lnTo>
                    <a:pt x="5496" y="685"/>
                  </a:lnTo>
                  <a:lnTo>
                    <a:pt x="5548" y="732"/>
                  </a:lnTo>
                  <a:lnTo>
                    <a:pt x="5598" y="780"/>
                  </a:lnTo>
                  <a:lnTo>
                    <a:pt x="5647" y="828"/>
                  </a:lnTo>
                  <a:lnTo>
                    <a:pt x="5693" y="877"/>
                  </a:lnTo>
                  <a:lnTo>
                    <a:pt x="5739" y="926"/>
                  </a:lnTo>
                  <a:lnTo>
                    <a:pt x="5782" y="976"/>
                  </a:lnTo>
                  <a:lnTo>
                    <a:pt x="5824" y="1028"/>
                  </a:lnTo>
                  <a:lnTo>
                    <a:pt x="5863" y="1079"/>
                  </a:lnTo>
                  <a:lnTo>
                    <a:pt x="5901" y="1132"/>
                  </a:lnTo>
                  <a:lnTo>
                    <a:pt x="5937" y="1186"/>
                  </a:lnTo>
                  <a:lnTo>
                    <a:pt x="5971" y="1239"/>
                  </a:lnTo>
                  <a:lnTo>
                    <a:pt x="6004" y="1295"/>
                  </a:lnTo>
                  <a:lnTo>
                    <a:pt x="6034" y="1351"/>
                  </a:lnTo>
                  <a:lnTo>
                    <a:pt x="6063" y="1406"/>
                  </a:lnTo>
                  <a:lnTo>
                    <a:pt x="6090" y="1464"/>
                  </a:lnTo>
                  <a:lnTo>
                    <a:pt x="6116" y="1522"/>
                  </a:lnTo>
                  <a:lnTo>
                    <a:pt x="6139" y="1580"/>
                  </a:lnTo>
                  <a:lnTo>
                    <a:pt x="6161" y="1640"/>
                  </a:lnTo>
                  <a:lnTo>
                    <a:pt x="6180" y="1701"/>
                  </a:lnTo>
                  <a:lnTo>
                    <a:pt x="6200" y="1763"/>
                  </a:lnTo>
                  <a:lnTo>
                    <a:pt x="6216" y="1825"/>
                  </a:lnTo>
                  <a:lnTo>
                    <a:pt x="6231" y="1889"/>
                  </a:lnTo>
                  <a:lnTo>
                    <a:pt x="6243" y="1953"/>
                  </a:lnTo>
                  <a:lnTo>
                    <a:pt x="6255" y="2019"/>
                  </a:lnTo>
                  <a:lnTo>
                    <a:pt x="6264" y="2085"/>
                  </a:lnTo>
                  <a:lnTo>
                    <a:pt x="6272" y="2151"/>
                  </a:lnTo>
                  <a:lnTo>
                    <a:pt x="6278" y="2219"/>
                  </a:lnTo>
                  <a:lnTo>
                    <a:pt x="6282" y="2288"/>
                  </a:lnTo>
                  <a:lnTo>
                    <a:pt x="6285" y="2358"/>
                  </a:lnTo>
                  <a:lnTo>
                    <a:pt x="6286" y="2428"/>
                  </a:lnTo>
                  <a:lnTo>
                    <a:pt x="6285" y="2498"/>
                  </a:lnTo>
                  <a:lnTo>
                    <a:pt x="6282" y="2566"/>
                  </a:lnTo>
                  <a:lnTo>
                    <a:pt x="6278" y="2634"/>
                  </a:lnTo>
                  <a:lnTo>
                    <a:pt x="6272" y="2701"/>
                  </a:lnTo>
                  <a:lnTo>
                    <a:pt x="6264" y="2768"/>
                  </a:lnTo>
                  <a:lnTo>
                    <a:pt x="6255" y="2834"/>
                  </a:lnTo>
                  <a:lnTo>
                    <a:pt x="6244" y="2899"/>
                  </a:lnTo>
                  <a:lnTo>
                    <a:pt x="6232" y="2963"/>
                  </a:lnTo>
                  <a:lnTo>
                    <a:pt x="6217" y="3027"/>
                  </a:lnTo>
                  <a:lnTo>
                    <a:pt x="6201" y="3091"/>
                  </a:lnTo>
                  <a:lnTo>
                    <a:pt x="6182" y="3153"/>
                  </a:lnTo>
                  <a:lnTo>
                    <a:pt x="6163" y="3214"/>
                  </a:lnTo>
                  <a:lnTo>
                    <a:pt x="6142" y="3275"/>
                  </a:lnTo>
                  <a:lnTo>
                    <a:pt x="6119" y="3336"/>
                  </a:lnTo>
                  <a:lnTo>
                    <a:pt x="6094" y="3396"/>
                  </a:lnTo>
                  <a:lnTo>
                    <a:pt x="6067" y="3454"/>
                  </a:lnTo>
                  <a:lnTo>
                    <a:pt x="6040" y="3512"/>
                  </a:lnTo>
                  <a:lnTo>
                    <a:pt x="6010" y="3569"/>
                  </a:lnTo>
                  <a:lnTo>
                    <a:pt x="5978" y="3625"/>
                  </a:lnTo>
                  <a:lnTo>
                    <a:pt x="5946" y="3680"/>
                  </a:lnTo>
                  <a:lnTo>
                    <a:pt x="5912" y="3734"/>
                  </a:lnTo>
                  <a:lnTo>
                    <a:pt x="5876" y="3786"/>
                  </a:lnTo>
                  <a:lnTo>
                    <a:pt x="5839" y="3838"/>
                  </a:lnTo>
                  <a:lnTo>
                    <a:pt x="5799" y="3889"/>
                  </a:lnTo>
                  <a:lnTo>
                    <a:pt x="5759" y="3938"/>
                  </a:lnTo>
                  <a:lnTo>
                    <a:pt x="5718" y="3987"/>
                  </a:lnTo>
                  <a:lnTo>
                    <a:pt x="5673" y="4034"/>
                  </a:lnTo>
                  <a:lnTo>
                    <a:pt x="5629" y="4081"/>
                  </a:lnTo>
                  <a:lnTo>
                    <a:pt x="5582" y="4127"/>
                  </a:lnTo>
                  <a:lnTo>
                    <a:pt x="5534" y="4170"/>
                  </a:lnTo>
                  <a:lnTo>
                    <a:pt x="5484" y="4214"/>
                  </a:lnTo>
                  <a:lnTo>
                    <a:pt x="5433" y="4256"/>
                  </a:lnTo>
                  <a:lnTo>
                    <a:pt x="5404" y="4278"/>
                  </a:lnTo>
                  <a:lnTo>
                    <a:pt x="5374" y="4301"/>
                  </a:lnTo>
                  <a:lnTo>
                    <a:pt x="5345" y="4323"/>
                  </a:lnTo>
                  <a:lnTo>
                    <a:pt x="5315" y="4343"/>
                  </a:lnTo>
                  <a:lnTo>
                    <a:pt x="5283" y="4364"/>
                  </a:lnTo>
                  <a:lnTo>
                    <a:pt x="5253" y="4384"/>
                  </a:lnTo>
                  <a:lnTo>
                    <a:pt x="5222" y="4403"/>
                  </a:lnTo>
                  <a:lnTo>
                    <a:pt x="5189" y="4420"/>
                  </a:lnTo>
                  <a:lnTo>
                    <a:pt x="5157" y="4438"/>
                  </a:lnTo>
                  <a:lnTo>
                    <a:pt x="5125" y="4455"/>
                  </a:lnTo>
                  <a:lnTo>
                    <a:pt x="5091" y="4471"/>
                  </a:lnTo>
                  <a:lnTo>
                    <a:pt x="5058" y="4486"/>
                  </a:lnTo>
                  <a:lnTo>
                    <a:pt x="5024" y="4501"/>
                  </a:lnTo>
                  <a:lnTo>
                    <a:pt x="4989" y="4515"/>
                  </a:lnTo>
                  <a:lnTo>
                    <a:pt x="4955" y="4528"/>
                  </a:lnTo>
                  <a:lnTo>
                    <a:pt x="4920" y="4541"/>
                  </a:lnTo>
                  <a:lnTo>
                    <a:pt x="4884" y="4553"/>
                  </a:lnTo>
                  <a:lnTo>
                    <a:pt x="4849" y="4564"/>
                  </a:lnTo>
                  <a:lnTo>
                    <a:pt x="4813" y="4575"/>
                  </a:lnTo>
                  <a:lnTo>
                    <a:pt x="4777" y="4584"/>
                  </a:lnTo>
                  <a:lnTo>
                    <a:pt x="4741" y="4593"/>
                  </a:lnTo>
                  <a:lnTo>
                    <a:pt x="4704" y="4601"/>
                  </a:lnTo>
                  <a:lnTo>
                    <a:pt x="4668" y="4608"/>
                  </a:lnTo>
                  <a:lnTo>
                    <a:pt x="4632" y="4616"/>
                  </a:lnTo>
                  <a:lnTo>
                    <a:pt x="4594" y="4621"/>
                  </a:lnTo>
                  <a:lnTo>
                    <a:pt x="4558" y="4626"/>
                  </a:lnTo>
                  <a:lnTo>
                    <a:pt x="4521" y="4631"/>
                  </a:lnTo>
                  <a:lnTo>
                    <a:pt x="4483" y="4634"/>
                  </a:lnTo>
                  <a:lnTo>
                    <a:pt x="4446" y="4637"/>
                  </a:lnTo>
                  <a:lnTo>
                    <a:pt x="4409" y="4639"/>
                  </a:lnTo>
                  <a:lnTo>
                    <a:pt x="4370" y="4640"/>
                  </a:lnTo>
                  <a:lnTo>
                    <a:pt x="4333" y="4640"/>
                  </a:lnTo>
                  <a:lnTo>
                    <a:pt x="4289" y="4640"/>
                  </a:lnTo>
                  <a:lnTo>
                    <a:pt x="4247" y="4638"/>
                  </a:lnTo>
                  <a:lnTo>
                    <a:pt x="4206" y="4636"/>
                  </a:lnTo>
                  <a:lnTo>
                    <a:pt x="4167" y="4632"/>
                  </a:lnTo>
                  <a:lnTo>
                    <a:pt x="4129" y="4627"/>
                  </a:lnTo>
                  <a:lnTo>
                    <a:pt x="4091" y="4622"/>
                  </a:lnTo>
                  <a:lnTo>
                    <a:pt x="4056" y="4615"/>
                  </a:lnTo>
                  <a:lnTo>
                    <a:pt x="4022" y="4606"/>
                  </a:lnTo>
                  <a:lnTo>
                    <a:pt x="3989" y="4598"/>
                  </a:lnTo>
                  <a:lnTo>
                    <a:pt x="3958" y="4588"/>
                  </a:lnTo>
                  <a:lnTo>
                    <a:pt x="3928" y="4577"/>
                  </a:lnTo>
                  <a:lnTo>
                    <a:pt x="3898" y="4565"/>
                  </a:lnTo>
                  <a:lnTo>
                    <a:pt x="3871" y="4552"/>
                  </a:lnTo>
                  <a:lnTo>
                    <a:pt x="3845" y="4538"/>
                  </a:lnTo>
                  <a:lnTo>
                    <a:pt x="3821" y="4522"/>
                  </a:lnTo>
                  <a:lnTo>
                    <a:pt x="3797" y="4506"/>
                  </a:lnTo>
                  <a:lnTo>
                    <a:pt x="3774" y="4490"/>
                  </a:lnTo>
                  <a:lnTo>
                    <a:pt x="3754" y="4472"/>
                  </a:lnTo>
                  <a:lnTo>
                    <a:pt x="3734" y="4452"/>
                  </a:lnTo>
                  <a:lnTo>
                    <a:pt x="3716" y="4431"/>
                  </a:lnTo>
                  <a:lnTo>
                    <a:pt x="3698" y="4410"/>
                  </a:lnTo>
                  <a:lnTo>
                    <a:pt x="3682" y="4388"/>
                  </a:lnTo>
                  <a:lnTo>
                    <a:pt x="3668" y="4364"/>
                  </a:lnTo>
                  <a:lnTo>
                    <a:pt x="3655" y="4340"/>
                  </a:lnTo>
                  <a:lnTo>
                    <a:pt x="3643" y="4314"/>
                  </a:lnTo>
                  <a:lnTo>
                    <a:pt x="3633" y="4288"/>
                  </a:lnTo>
                  <a:lnTo>
                    <a:pt x="3624" y="4260"/>
                  </a:lnTo>
                  <a:lnTo>
                    <a:pt x="3616" y="4231"/>
                  </a:lnTo>
                  <a:lnTo>
                    <a:pt x="3608" y="4201"/>
                  </a:lnTo>
                  <a:lnTo>
                    <a:pt x="3603" y="4170"/>
                  </a:lnTo>
                  <a:lnTo>
                    <a:pt x="3599" y="4139"/>
                  </a:lnTo>
                  <a:lnTo>
                    <a:pt x="3596" y="4105"/>
                  </a:lnTo>
                  <a:close/>
                  <a:moveTo>
                    <a:pt x="3720" y="2655"/>
                  </a:moveTo>
                  <a:lnTo>
                    <a:pt x="3716" y="2624"/>
                  </a:lnTo>
                  <a:lnTo>
                    <a:pt x="3711" y="2594"/>
                  </a:lnTo>
                  <a:lnTo>
                    <a:pt x="3704" y="2564"/>
                  </a:lnTo>
                  <a:lnTo>
                    <a:pt x="3698" y="2536"/>
                  </a:lnTo>
                  <a:lnTo>
                    <a:pt x="3690" y="2509"/>
                  </a:lnTo>
                  <a:lnTo>
                    <a:pt x="3682" y="2481"/>
                  </a:lnTo>
                  <a:lnTo>
                    <a:pt x="3673" y="2456"/>
                  </a:lnTo>
                  <a:lnTo>
                    <a:pt x="3663" y="2431"/>
                  </a:lnTo>
                  <a:lnTo>
                    <a:pt x="3653" y="2408"/>
                  </a:lnTo>
                  <a:lnTo>
                    <a:pt x="3641" y="2384"/>
                  </a:lnTo>
                  <a:lnTo>
                    <a:pt x="3629" y="2363"/>
                  </a:lnTo>
                  <a:lnTo>
                    <a:pt x="3615" y="2342"/>
                  </a:lnTo>
                  <a:lnTo>
                    <a:pt x="3600" y="2321"/>
                  </a:lnTo>
                  <a:lnTo>
                    <a:pt x="3586" y="2302"/>
                  </a:lnTo>
                  <a:lnTo>
                    <a:pt x="3570" y="2285"/>
                  </a:lnTo>
                  <a:lnTo>
                    <a:pt x="3553" y="2268"/>
                  </a:lnTo>
                  <a:lnTo>
                    <a:pt x="3536" y="2252"/>
                  </a:lnTo>
                  <a:lnTo>
                    <a:pt x="3518" y="2236"/>
                  </a:lnTo>
                  <a:lnTo>
                    <a:pt x="3498" y="2222"/>
                  </a:lnTo>
                  <a:lnTo>
                    <a:pt x="3479" y="2209"/>
                  </a:lnTo>
                  <a:lnTo>
                    <a:pt x="3459" y="2197"/>
                  </a:lnTo>
                  <a:lnTo>
                    <a:pt x="3438" y="2186"/>
                  </a:lnTo>
                  <a:lnTo>
                    <a:pt x="3416" y="2177"/>
                  </a:lnTo>
                  <a:lnTo>
                    <a:pt x="3393" y="2168"/>
                  </a:lnTo>
                  <a:lnTo>
                    <a:pt x="3370" y="2159"/>
                  </a:lnTo>
                  <a:lnTo>
                    <a:pt x="3346" y="2152"/>
                  </a:lnTo>
                  <a:lnTo>
                    <a:pt x="3322" y="2147"/>
                  </a:lnTo>
                  <a:lnTo>
                    <a:pt x="3295" y="2142"/>
                  </a:lnTo>
                  <a:lnTo>
                    <a:pt x="3270" y="2139"/>
                  </a:lnTo>
                  <a:lnTo>
                    <a:pt x="3243" y="2136"/>
                  </a:lnTo>
                  <a:lnTo>
                    <a:pt x="3216" y="2134"/>
                  </a:lnTo>
                  <a:lnTo>
                    <a:pt x="3187" y="2134"/>
                  </a:lnTo>
                  <a:lnTo>
                    <a:pt x="3166" y="2134"/>
                  </a:lnTo>
                  <a:lnTo>
                    <a:pt x="3144" y="2135"/>
                  </a:lnTo>
                  <a:lnTo>
                    <a:pt x="3123" y="2137"/>
                  </a:lnTo>
                  <a:lnTo>
                    <a:pt x="3102" y="2140"/>
                  </a:lnTo>
                  <a:lnTo>
                    <a:pt x="3081" y="2144"/>
                  </a:lnTo>
                  <a:lnTo>
                    <a:pt x="3061" y="2148"/>
                  </a:lnTo>
                  <a:lnTo>
                    <a:pt x="3041" y="2153"/>
                  </a:lnTo>
                  <a:lnTo>
                    <a:pt x="3020" y="2159"/>
                  </a:lnTo>
                  <a:lnTo>
                    <a:pt x="2999" y="2167"/>
                  </a:lnTo>
                  <a:lnTo>
                    <a:pt x="2980" y="2174"/>
                  </a:lnTo>
                  <a:lnTo>
                    <a:pt x="2960" y="2182"/>
                  </a:lnTo>
                  <a:lnTo>
                    <a:pt x="2941" y="2191"/>
                  </a:lnTo>
                  <a:lnTo>
                    <a:pt x="2921" y="2201"/>
                  </a:lnTo>
                  <a:lnTo>
                    <a:pt x="2901" y="2212"/>
                  </a:lnTo>
                  <a:lnTo>
                    <a:pt x="2882" y="2223"/>
                  </a:lnTo>
                  <a:lnTo>
                    <a:pt x="2864" y="2235"/>
                  </a:lnTo>
                  <a:lnTo>
                    <a:pt x="2845" y="2249"/>
                  </a:lnTo>
                  <a:lnTo>
                    <a:pt x="2826" y="2263"/>
                  </a:lnTo>
                  <a:lnTo>
                    <a:pt x="2807" y="2277"/>
                  </a:lnTo>
                  <a:lnTo>
                    <a:pt x="2789" y="2293"/>
                  </a:lnTo>
                  <a:lnTo>
                    <a:pt x="2771" y="2309"/>
                  </a:lnTo>
                  <a:lnTo>
                    <a:pt x="2753" y="2327"/>
                  </a:lnTo>
                  <a:lnTo>
                    <a:pt x="2735" y="2344"/>
                  </a:lnTo>
                  <a:lnTo>
                    <a:pt x="2718" y="2363"/>
                  </a:lnTo>
                  <a:lnTo>
                    <a:pt x="2700" y="2382"/>
                  </a:lnTo>
                  <a:lnTo>
                    <a:pt x="2682" y="2402"/>
                  </a:lnTo>
                  <a:lnTo>
                    <a:pt x="2665" y="2424"/>
                  </a:lnTo>
                  <a:lnTo>
                    <a:pt x="2649" y="2445"/>
                  </a:lnTo>
                  <a:lnTo>
                    <a:pt x="2632" y="2467"/>
                  </a:lnTo>
                  <a:lnTo>
                    <a:pt x="2615" y="2491"/>
                  </a:lnTo>
                  <a:lnTo>
                    <a:pt x="2598" y="2515"/>
                  </a:lnTo>
                  <a:lnTo>
                    <a:pt x="2582" y="2540"/>
                  </a:lnTo>
                  <a:lnTo>
                    <a:pt x="2566" y="2565"/>
                  </a:lnTo>
                  <a:lnTo>
                    <a:pt x="2550" y="2592"/>
                  </a:lnTo>
                  <a:lnTo>
                    <a:pt x="2535" y="2617"/>
                  </a:lnTo>
                  <a:lnTo>
                    <a:pt x="2521" y="2644"/>
                  </a:lnTo>
                  <a:lnTo>
                    <a:pt x="2506" y="2671"/>
                  </a:lnTo>
                  <a:lnTo>
                    <a:pt x="2493" y="2698"/>
                  </a:lnTo>
                  <a:lnTo>
                    <a:pt x="2480" y="2725"/>
                  </a:lnTo>
                  <a:lnTo>
                    <a:pt x="2467" y="2753"/>
                  </a:lnTo>
                  <a:lnTo>
                    <a:pt x="2456" y="2780"/>
                  </a:lnTo>
                  <a:lnTo>
                    <a:pt x="2444" y="2808"/>
                  </a:lnTo>
                  <a:lnTo>
                    <a:pt x="2433" y="2837"/>
                  </a:lnTo>
                  <a:lnTo>
                    <a:pt x="2423" y="2865"/>
                  </a:lnTo>
                  <a:lnTo>
                    <a:pt x="2412" y="2894"/>
                  </a:lnTo>
                  <a:lnTo>
                    <a:pt x="2403" y="2924"/>
                  </a:lnTo>
                  <a:lnTo>
                    <a:pt x="2394" y="2953"/>
                  </a:lnTo>
                  <a:lnTo>
                    <a:pt x="2386" y="2983"/>
                  </a:lnTo>
                  <a:lnTo>
                    <a:pt x="2378" y="3013"/>
                  </a:lnTo>
                  <a:lnTo>
                    <a:pt x="2370" y="3043"/>
                  </a:lnTo>
                  <a:lnTo>
                    <a:pt x="2363" y="3074"/>
                  </a:lnTo>
                  <a:lnTo>
                    <a:pt x="2357" y="3105"/>
                  </a:lnTo>
                  <a:lnTo>
                    <a:pt x="2351" y="3136"/>
                  </a:lnTo>
                  <a:lnTo>
                    <a:pt x="2346" y="3168"/>
                  </a:lnTo>
                  <a:lnTo>
                    <a:pt x="2341" y="3199"/>
                  </a:lnTo>
                  <a:lnTo>
                    <a:pt x="2337" y="3232"/>
                  </a:lnTo>
                  <a:lnTo>
                    <a:pt x="2333" y="3264"/>
                  </a:lnTo>
                  <a:lnTo>
                    <a:pt x="2330" y="3296"/>
                  </a:lnTo>
                  <a:lnTo>
                    <a:pt x="2327" y="3329"/>
                  </a:lnTo>
                  <a:lnTo>
                    <a:pt x="2325" y="3362"/>
                  </a:lnTo>
                  <a:lnTo>
                    <a:pt x="2323" y="3396"/>
                  </a:lnTo>
                  <a:lnTo>
                    <a:pt x="2322" y="3429"/>
                  </a:lnTo>
                  <a:lnTo>
                    <a:pt x="2321" y="3463"/>
                  </a:lnTo>
                  <a:lnTo>
                    <a:pt x="2321" y="3498"/>
                  </a:lnTo>
                  <a:lnTo>
                    <a:pt x="2321" y="3532"/>
                  </a:lnTo>
                  <a:lnTo>
                    <a:pt x="2322" y="3565"/>
                  </a:lnTo>
                  <a:lnTo>
                    <a:pt x="2325" y="3597"/>
                  </a:lnTo>
                  <a:lnTo>
                    <a:pt x="2328" y="3628"/>
                  </a:lnTo>
                  <a:lnTo>
                    <a:pt x="2332" y="3659"/>
                  </a:lnTo>
                  <a:lnTo>
                    <a:pt x="2337" y="3688"/>
                  </a:lnTo>
                  <a:lnTo>
                    <a:pt x="2343" y="3717"/>
                  </a:lnTo>
                  <a:lnTo>
                    <a:pt x="2350" y="3744"/>
                  </a:lnTo>
                  <a:lnTo>
                    <a:pt x="2357" y="3770"/>
                  </a:lnTo>
                  <a:lnTo>
                    <a:pt x="2366" y="3795"/>
                  </a:lnTo>
                  <a:lnTo>
                    <a:pt x="2375" y="3820"/>
                  </a:lnTo>
                  <a:lnTo>
                    <a:pt x="2386" y="3843"/>
                  </a:lnTo>
                  <a:lnTo>
                    <a:pt x="2397" y="3866"/>
                  </a:lnTo>
                  <a:lnTo>
                    <a:pt x="2409" y="3888"/>
                  </a:lnTo>
                  <a:lnTo>
                    <a:pt x="2424" y="3908"/>
                  </a:lnTo>
                  <a:lnTo>
                    <a:pt x="2438" y="3927"/>
                  </a:lnTo>
                  <a:lnTo>
                    <a:pt x="2452" y="3946"/>
                  </a:lnTo>
                  <a:lnTo>
                    <a:pt x="2468" y="3964"/>
                  </a:lnTo>
                  <a:lnTo>
                    <a:pt x="2484" y="3979"/>
                  </a:lnTo>
                  <a:lnTo>
                    <a:pt x="2501" y="3994"/>
                  </a:lnTo>
                  <a:lnTo>
                    <a:pt x="2520" y="4008"/>
                  </a:lnTo>
                  <a:lnTo>
                    <a:pt x="2538" y="4020"/>
                  </a:lnTo>
                  <a:lnTo>
                    <a:pt x="2557" y="4031"/>
                  </a:lnTo>
                  <a:lnTo>
                    <a:pt x="2577" y="4042"/>
                  </a:lnTo>
                  <a:lnTo>
                    <a:pt x="2598" y="4051"/>
                  </a:lnTo>
                  <a:lnTo>
                    <a:pt x="2620" y="4058"/>
                  </a:lnTo>
                  <a:lnTo>
                    <a:pt x="2642" y="4065"/>
                  </a:lnTo>
                  <a:lnTo>
                    <a:pt x="2665" y="4070"/>
                  </a:lnTo>
                  <a:lnTo>
                    <a:pt x="2688" y="4074"/>
                  </a:lnTo>
                  <a:lnTo>
                    <a:pt x="2712" y="4077"/>
                  </a:lnTo>
                  <a:lnTo>
                    <a:pt x="2738" y="4079"/>
                  </a:lnTo>
                  <a:lnTo>
                    <a:pt x="2764" y="4079"/>
                  </a:lnTo>
                  <a:lnTo>
                    <a:pt x="2798" y="4078"/>
                  </a:lnTo>
                  <a:lnTo>
                    <a:pt x="2833" y="4076"/>
                  </a:lnTo>
                  <a:lnTo>
                    <a:pt x="2866" y="4072"/>
                  </a:lnTo>
                  <a:lnTo>
                    <a:pt x="2899" y="4067"/>
                  </a:lnTo>
                  <a:lnTo>
                    <a:pt x="2932" y="4060"/>
                  </a:lnTo>
                  <a:lnTo>
                    <a:pt x="2964" y="4052"/>
                  </a:lnTo>
                  <a:lnTo>
                    <a:pt x="2995" y="4042"/>
                  </a:lnTo>
                  <a:lnTo>
                    <a:pt x="3027" y="4029"/>
                  </a:lnTo>
                  <a:lnTo>
                    <a:pt x="3057" y="4016"/>
                  </a:lnTo>
                  <a:lnTo>
                    <a:pt x="3087" y="4002"/>
                  </a:lnTo>
                  <a:lnTo>
                    <a:pt x="3117" y="3986"/>
                  </a:lnTo>
                  <a:lnTo>
                    <a:pt x="3146" y="3968"/>
                  </a:lnTo>
                  <a:lnTo>
                    <a:pt x="3174" y="3948"/>
                  </a:lnTo>
                  <a:lnTo>
                    <a:pt x="3202" y="3928"/>
                  </a:lnTo>
                  <a:lnTo>
                    <a:pt x="3230" y="3906"/>
                  </a:lnTo>
                  <a:lnTo>
                    <a:pt x="3257" y="3882"/>
                  </a:lnTo>
                  <a:lnTo>
                    <a:pt x="3282" y="3857"/>
                  </a:lnTo>
                  <a:lnTo>
                    <a:pt x="3307" y="3831"/>
                  </a:lnTo>
                  <a:lnTo>
                    <a:pt x="3332" y="3804"/>
                  </a:lnTo>
                  <a:lnTo>
                    <a:pt x="3355" y="3775"/>
                  </a:lnTo>
                  <a:lnTo>
                    <a:pt x="3377" y="3746"/>
                  </a:lnTo>
                  <a:lnTo>
                    <a:pt x="3397" y="3716"/>
                  </a:lnTo>
                  <a:lnTo>
                    <a:pt x="3418" y="3684"/>
                  </a:lnTo>
                  <a:lnTo>
                    <a:pt x="3437" y="3652"/>
                  </a:lnTo>
                  <a:lnTo>
                    <a:pt x="3454" y="3617"/>
                  </a:lnTo>
                  <a:lnTo>
                    <a:pt x="3471" y="3583"/>
                  </a:lnTo>
                  <a:lnTo>
                    <a:pt x="3486" y="3547"/>
                  </a:lnTo>
                  <a:lnTo>
                    <a:pt x="3501" y="3511"/>
                  </a:lnTo>
                  <a:lnTo>
                    <a:pt x="3516" y="3474"/>
                  </a:lnTo>
                  <a:lnTo>
                    <a:pt x="3528" y="3434"/>
                  </a:lnTo>
                  <a:lnTo>
                    <a:pt x="3540" y="3395"/>
                  </a:lnTo>
                  <a:lnTo>
                    <a:pt x="3550" y="3354"/>
                  </a:lnTo>
                  <a:lnTo>
                    <a:pt x="3720" y="2655"/>
                  </a:lnTo>
                  <a:close/>
                </a:path>
              </a:pathLst>
            </a:custGeom>
            <a:solidFill>
              <a:srgbClr val="1F1A1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0" name="Freeform 61"/>
            <p:cNvSpPr>
              <a:spLocks noEditPoints="1"/>
            </p:cNvSpPr>
            <p:nvPr/>
          </p:nvSpPr>
          <p:spPr bwMode="auto">
            <a:xfrm>
              <a:off x="3147" y="1369"/>
              <a:ext cx="242" cy="232"/>
            </a:xfrm>
            <a:custGeom>
              <a:avLst/>
              <a:gdLst>
                <a:gd name="T0" fmla="*/ 121 w 6285"/>
                <a:gd name="T1" fmla="*/ 174 h 6039"/>
                <a:gd name="T2" fmla="*/ 97 w 6285"/>
                <a:gd name="T3" fmla="*/ 178 h 6039"/>
                <a:gd name="T4" fmla="*/ 78 w 6285"/>
                <a:gd name="T5" fmla="*/ 173 h 6039"/>
                <a:gd name="T6" fmla="*/ 65 w 6285"/>
                <a:gd name="T7" fmla="*/ 161 h 6039"/>
                <a:gd name="T8" fmla="*/ 59 w 6285"/>
                <a:gd name="T9" fmla="*/ 143 h 6039"/>
                <a:gd name="T10" fmla="*/ 60 w 6285"/>
                <a:gd name="T11" fmla="*/ 114 h 6039"/>
                <a:gd name="T12" fmla="*/ 73 w 6285"/>
                <a:gd name="T13" fmla="*/ 86 h 6039"/>
                <a:gd name="T14" fmla="*/ 95 w 6285"/>
                <a:gd name="T15" fmla="*/ 67 h 6039"/>
                <a:gd name="T16" fmla="*/ 122 w 6285"/>
                <a:gd name="T17" fmla="*/ 61 h 6039"/>
                <a:gd name="T18" fmla="*/ 141 w 6285"/>
                <a:gd name="T19" fmla="*/ 66 h 6039"/>
                <a:gd name="T20" fmla="*/ 164 w 6285"/>
                <a:gd name="T21" fmla="*/ 144 h 6039"/>
                <a:gd name="T22" fmla="*/ 166 w 6285"/>
                <a:gd name="T23" fmla="*/ 153 h 6039"/>
                <a:gd name="T24" fmla="*/ 178 w 6285"/>
                <a:gd name="T25" fmla="*/ 154 h 6039"/>
                <a:gd name="T26" fmla="*/ 195 w 6285"/>
                <a:gd name="T27" fmla="*/ 145 h 6039"/>
                <a:gd name="T28" fmla="*/ 209 w 6285"/>
                <a:gd name="T29" fmla="*/ 125 h 6039"/>
                <a:gd name="T30" fmla="*/ 216 w 6285"/>
                <a:gd name="T31" fmla="*/ 100 h 6039"/>
                <a:gd name="T32" fmla="*/ 211 w 6285"/>
                <a:gd name="T33" fmla="*/ 69 h 6039"/>
                <a:gd name="T34" fmla="*/ 193 w 6285"/>
                <a:gd name="T35" fmla="*/ 43 h 6039"/>
                <a:gd name="T36" fmla="*/ 162 w 6285"/>
                <a:gd name="T37" fmla="*/ 28 h 6039"/>
                <a:gd name="T38" fmla="*/ 123 w 6285"/>
                <a:gd name="T39" fmla="*/ 24 h 6039"/>
                <a:gd name="T40" fmla="*/ 86 w 6285"/>
                <a:gd name="T41" fmla="*/ 33 h 6039"/>
                <a:gd name="T42" fmla="*/ 59 w 6285"/>
                <a:gd name="T43" fmla="*/ 50 h 6039"/>
                <a:gd name="T44" fmla="*/ 42 w 6285"/>
                <a:gd name="T45" fmla="*/ 70 h 6039"/>
                <a:gd name="T46" fmla="*/ 31 w 6285"/>
                <a:gd name="T47" fmla="*/ 94 h 6039"/>
                <a:gd name="T48" fmla="*/ 27 w 6285"/>
                <a:gd name="T49" fmla="*/ 121 h 6039"/>
                <a:gd name="T50" fmla="*/ 33 w 6285"/>
                <a:gd name="T51" fmla="*/ 159 h 6039"/>
                <a:gd name="T52" fmla="*/ 56 w 6285"/>
                <a:gd name="T53" fmla="*/ 188 h 6039"/>
                <a:gd name="T54" fmla="*/ 92 w 6285"/>
                <a:gd name="T55" fmla="*/ 205 h 6039"/>
                <a:gd name="T56" fmla="*/ 138 w 6285"/>
                <a:gd name="T57" fmla="*/ 208 h 6039"/>
                <a:gd name="T58" fmla="*/ 182 w 6285"/>
                <a:gd name="T59" fmla="*/ 195 h 6039"/>
                <a:gd name="T60" fmla="*/ 188 w 6285"/>
                <a:gd name="T61" fmla="*/ 217 h 6039"/>
                <a:gd name="T62" fmla="*/ 137 w 6285"/>
                <a:gd name="T63" fmla="*/ 231 h 6039"/>
                <a:gd name="T64" fmla="*/ 85 w 6285"/>
                <a:gd name="T65" fmla="*/ 228 h 6039"/>
                <a:gd name="T66" fmla="*/ 42 w 6285"/>
                <a:gd name="T67" fmla="*/ 209 h 6039"/>
                <a:gd name="T68" fmla="*/ 21 w 6285"/>
                <a:gd name="T69" fmla="*/ 189 h 6039"/>
                <a:gd name="T70" fmla="*/ 8 w 6285"/>
                <a:gd name="T71" fmla="*/ 167 h 6039"/>
                <a:gd name="T72" fmla="*/ 1 w 6285"/>
                <a:gd name="T73" fmla="*/ 142 h 6039"/>
                <a:gd name="T74" fmla="*/ 1 w 6285"/>
                <a:gd name="T75" fmla="*/ 106 h 6039"/>
                <a:gd name="T76" fmla="*/ 16 w 6285"/>
                <a:gd name="T77" fmla="*/ 63 h 6039"/>
                <a:gd name="T78" fmla="*/ 41 w 6285"/>
                <a:gd name="T79" fmla="*/ 33 h 6039"/>
                <a:gd name="T80" fmla="*/ 68 w 6285"/>
                <a:gd name="T81" fmla="*/ 15 h 6039"/>
                <a:gd name="T82" fmla="*/ 100 w 6285"/>
                <a:gd name="T83" fmla="*/ 3 h 6039"/>
                <a:gd name="T84" fmla="*/ 136 w 6285"/>
                <a:gd name="T85" fmla="*/ 0 h 6039"/>
                <a:gd name="T86" fmla="*/ 181 w 6285"/>
                <a:gd name="T87" fmla="*/ 8 h 6039"/>
                <a:gd name="T88" fmla="*/ 217 w 6285"/>
                <a:gd name="T89" fmla="*/ 32 h 6039"/>
                <a:gd name="T90" fmla="*/ 239 w 6285"/>
                <a:gd name="T91" fmla="*/ 70 h 6039"/>
                <a:gd name="T92" fmla="*/ 239 w 6285"/>
                <a:gd name="T93" fmla="*/ 116 h 6039"/>
                <a:gd name="T94" fmla="*/ 218 w 6285"/>
                <a:gd name="T95" fmla="*/ 155 h 6039"/>
                <a:gd name="T96" fmla="*/ 193 w 6285"/>
                <a:gd name="T97" fmla="*/ 173 h 6039"/>
                <a:gd name="T98" fmla="*/ 168 w 6285"/>
                <a:gd name="T99" fmla="*/ 178 h 6039"/>
                <a:gd name="T100" fmla="*/ 145 w 6285"/>
                <a:gd name="T101" fmla="*/ 172 h 6039"/>
                <a:gd name="T102" fmla="*/ 143 w 6285"/>
                <a:gd name="T103" fmla="*/ 100 h 6039"/>
                <a:gd name="T104" fmla="*/ 134 w 6285"/>
                <a:gd name="T105" fmla="*/ 85 h 6039"/>
                <a:gd name="T106" fmla="*/ 118 w 6285"/>
                <a:gd name="T107" fmla="*/ 83 h 6039"/>
                <a:gd name="T108" fmla="*/ 105 w 6285"/>
                <a:gd name="T109" fmla="*/ 91 h 6039"/>
                <a:gd name="T110" fmla="*/ 94 w 6285"/>
                <a:gd name="T111" fmla="*/ 108 h 6039"/>
                <a:gd name="T112" fmla="*/ 89 w 6285"/>
                <a:gd name="T113" fmla="*/ 129 h 6039"/>
                <a:gd name="T114" fmla="*/ 93 w 6285"/>
                <a:gd name="T115" fmla="*/ 149 h 6039"/>
                <a:gd name="T116" fmla="*/ 106 w 6285"/>
                <a:gd name="T117" fmla="*/ 157 h 6039"/>
                <a:gd name="T118" fmla="*/ 127 w 6285"/>
                <a:gd name="T119" fmla="*/ 147 h 6039"/>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6285" h="6039">
                  <a:moveTo>
                    <a:pt x="3596" y="4105"/>
                  </a:moveTo>
                  <a:lnTo>
                    <a:pt x="3572" y="4139"/>
                  </a:lnTo>
                  <a:lnTo>
                    <a:pt x="3548" y="4172"/>
                  </a:lnTo>
                  <a:lnTo>
                    <a:pt x="3524" y="4204"/>
                  </a:lnTo>
                  <a:lnTo>
                    <a:pt x="3499" y="4233"/>
                  </a:lnTo>
                  <a:lnTo>
                    <a:pt x="3474" y="4262"/>
                  </a:lnTo>
                  <a:lnTo>
                    <a:pt x="3449" y="4291"/>
                  </a:lnTo>
                  <a:lnTo>
                    <a:pt x="3423" y="4317"/>
                  </a:lnTo>
                  <a:lnTo>
                    <a:pt x="3397" y="4343"/>
                  </a:lnTo>
                  <a:lnTo>
                    <a:pt x="3370" y="4368"/>
                  </a:lnTo>
                  <a:lnTo>
                    <a:pt x="3344" y="4391"/>
                  </a:lnTo>
                  <a:lnTo>
                    <a:pt x="3316" y="4413"/>
                  </a:lnTo>
                  <a:lnTo>
                    <a:pt x="3288" y="4435"/>
                  </a:lnTo>
                  <a:lnTo>
                    <a:pt x="3260" y="4455"/>
                  </a:lnTo>
                  <a:lnTo>
                    <a:pt x="3232" y="4473"/>
                  </a:lnTo>
                  <a:lnTo>
                    <a:pt x="3203" y="4490"/>
                  </a:lnTo>
                  <a:lnTo>
                    <a:pt x="3174" y="4507"/>
                  </a:lnTo>
                  <a:lnTo>
                    <a:pt x="3144" y="4523"/>
                  </a:lnTo>
                  <a:lnTo>
                    <a:pt x="3114" y="4537"/>
                  </a:lnTo>
                  <a:lnTo>
                    <a:pt x="3083" y="4550"/>
                  </a:lnTo>
                  <a:lnTo>
                    <a:pt x="3051" y="4562"/>
                  </a:lnTo>
                  <a:lnTo>
                    <a:pt x="3019" y="4574"/>
                  </a:lnTo>
                  <a:lnTo>
                    <a:pt x="2985" y="4584"/>
                  </a:lnTo>
                  <a:lnTo>
                    <a:pt x="2951" y="4593"/>
                  </a:lnTo>
                  <a:lnTo>
                    <a:pt x="2917" y="4602"/>
                  </a:lnTo>
                  <a:lnTo>
                    <a:pt x="2881" y="4610"/>
                  </a:lnTo>
                  <a:lnTo>
                    <a:pt x="2845" y="4616"/>
                  </a:lnTo>
                  <a:lnTo>
                    <a:pt x="2808" y="4622"/>
                  </a:lnTo>
                  <a:lnTo>
                    <a:pt x="2770" y="4626"/>
                  </a:lnTo>
                  <a:lnTo>
                    <a:pt x="2732" y="4629"/>
                  </a:lnTo>
                  <a:lnTo>
                    <a:pt x="2693" y="4632"/>
                  </a:lnTo>
                  <a:lnTo>
                    <a:pt x="2653" y="4633"/>
                  </a:lnTo>
                  <a:lnTo>
                    <a:pt x="2614" y="4634"/>
                  </a:lnTo>
                  <a:lnTo>
                    <a:pt x="2579" y="4633"/>
                  </a:lnTo>
                  <a:lnTo>
                    <a:pt x="2546" y="4633"/>
                  </a:lnTo>
                  <a:lnTo>
                    <a:pt x="2514" y="4631"/>
                  </a:lnTo>
                  <a:lnTo>
                    <a:pt x="2481" y="4629"/>
                  </a:lnTo>
                  <a:lnTo>
                    <a:pt x="2449" y="4627"/>
                  </a:lnTo>
                  <a:lnTo>
                    <a:pt x="2419" y="4624"/>
                  </a:lnTo>
                  <a:lnTo>
                    <a:pt x="2387" y="4620"/>
                  </a:lnTo>
                  <a:lnTo>
                    <a:pt x="2358" y="4616"/>
                  </a:lnTo>
                  <a:lnTo>
                    <a:pt x="2328" y="4611"/>
                  </a:lnTo>
                  <a:lnTo>
                    <a:pt x="2298" y="4606"/>
                  </a:lnTo>
                  <a:lnTo>
                    <a:pt x="2270" y="4600"/>
                  </a:lnTo>
                  <a:lnTo>
                    <a:pt x="2242" y="4592"/>
                  </a:lnTo>
                  <a:lnTo>
                    <a:pt x="2215" y="4585"/>
                  </a:lnTo>
                  <a:lnTo>
                    <a:pt x="2187" y="4578"/>
                  </a:lnTo>
                  <a:lnTo>
                    <a:pt x="2161" y="4569"/>
                  </a:lnTo>
                  <a:lnTo>
                    <a:pt x="2135" y="4561"/>
                  </a:lnTo>
                  <a:lnTo>
                    <a:pt x="2109" y="4552"/>
                  </a:lnTo>
                  <a:lnTo>
                    <a:pt x="2084" y="4542"/>
                  </a:lnTo>
                  <a:lnTo>
                    <a:pt x="2060" y="4531"/>
                  </a:lnTo>
                  <a:lnTo>
                    <a:pt x="2037" y="4520"/>
                  </a:lnTo>
                  <a:lnTo>
                    <a:pt x="2013" y="4508"/>
                  </a:lnTo>
                  <a:lnTo>
                    <a:pt x="1990" y="4496"/>
                  </a:lnTo>
                  <a:lnTo>
                    <a:pt x="1968" y="4483"/>
                  </a:lnTo>
                  <a:lnTo>
                    <a:pt x="1946" y="4470"/>
                  </a:lnTo>
                  <a:lnTo>
                    <a:pt x="1925" y="4456"/>
                  </a:lnTo>
                  <a:lnTo>
                    <a:pt x="1903" y="4442"/>
                  </a:lnTo>
                  <a:lnTo>
                    <a:pt x="1883" y="4426"/>
                  </a:lnTo>
                  <a:lnTo>
                    <a:pt x="1863" y="4410"/>
                  </a:lnTo>
                  <a:lnTo>
                    <a:pt x="1844" y="4394"/>
                  </a:lnTo>
                  <a:lnTo>
                    <a:pt x="1826" y="4377"/>
                  </a:lnTo>
                  <a:lnTo>
                    <a:pt x="1807" y="4360"/>
                  </a:lnTo>
                  <a:lnTo>
                    <a:pt x="1789" y="4341"/>
                  </a:lnTo>
                  <a:lnTo>
                    <a:pt x="1772" y="4323"/>
                  </a:lnTo>
                  <a:lnTo>
                    <a:pt x="1756" y="4304"/>
                  </a:lnTo>
                  <a:lnTo>
                    <a:pt x="1740" y="4285"/>
                  </a:lnTo>
                  <a:lnTo>
                    <a:pt x="1724" y="4264"/>
                  </a:lnTo>
                  <a:lnTo>
                    <a:pt x="1708" y="4244"/>
                  </a:lnTo>
                  <a:lnTo>
                    <a:pt x="1694" y="4222"/>
                  </a:lnTo>
                  <a:lnTo>
                    <a:pt x="1680" y="4201"/>
                  </a:lnTo>
                  <a:lnTo>
                    <a:pt x="1667" y="4178"/>
                  </a:lnTo>
                  <a:lnTo>
                    <a:pt x="1654" y="4155"/>
                  </a:lnTo>
                  <a:lnTo>
                    <a:pt x="1642" y="4132"/>
                  </a:lnTo>
                  <a:lnTo>
                    <a:pt x="1630" y="4109"/>
                  </a:lnTo>
                  <a:lnTo>
                    <a:pt x="1619" y="4083"/>
                  </a:lnTo>
                  <a:lnTo>
                    <a:pt x="1608" y="4059"/>
                  </a:lnTo>
                  <a:lnTo>
                    <a:pt x="1598" y="4033"/>
                  </a:lnTo>
                  <a:lnTo>
                    <a:pt x="1588" y="4007"/>
                  </a:lnTo>
                  <a:lnTo>
                    <a:pt x="1579" y="3980"/>
                  </a:lnTo>
                  <a:lnTo>
                    <a:pt x="1571" y="3953"/>
                  </a:lnTo>
                  <a:lnTo>
                    <a:pt x="1563" y="3925"/>
                  </a:lnTo>
                  <a:lnTo>
                    <a:pt x="1556" y="3897"/>
                  </a:lnTo>
                  <a:lnTo>
                    <a:pt x="1549" y="3869"/>
                  </a:lnTo>
                  <a:lnTo>
                    <a:pt x="1543" y="3839"/>
                  </a:lnTo>
                  <a:lnTo>
                    <a:pt x="1537" y="3809"/>
                  </a:lnTo>
                  <a:lnTo>
                    <a:pt x="1532" y="3778"/>
                  </a:lnTo>
                  <a:lnTo>
                    <a:pt x="1527" y="3748"/>
                  </a:lnTo>
                  <a:lnTo>
                    <a:pt x="1523" y="3717"/>
                  </a:lnTo>
                  <a:lnTo>
                    <a:pt x="1520" y="3684"/>
                  </a:lnTo>
                  <a:lnTo>
                    <a:pt x="1517" y="3652"/>
                  </a:lnTo>
                  <a:lnTo>
                    <a:pt x="1514" y="3619"/>
                  </a:lnTo>
                  <a:lnTo>
                    <a:pt x="1513" y="3585"/>
                  </a:lnTo>
                  <a:lnTo>
                    <a:pt x="1510" y="3551"/>
                  </a:lnTo>
                  <a:lnTo>
                    <a:pt x="1509" y="3516"/>
                  </a:lnTo>
                  <a:lnTo>
                    <a:pt x="1509" y="3481"/>
                  </a:lnTo>
                  <a:lnTo>
                    <a:pt x="1510" y="3431"/>
                  </a:lnTo>
                  <a:lnTo>
                    <a:pt x="1511" y="3382"/>
                  </a:lnTo>
                  <a:lnTo>
                    <a:pt x="1514" y="3332"/>
                  </a:lnTo>
                  <a:lnTo>
                    <a:pt x="1517" y="3283"/>
                  </a:lnTo>
                  <a:lnTo>
                    <a:pt x="1521" y="3236"/>
                  </a:lnTo>
                  <a:lnTo>
                    <a:pt x="1526" y="3188"/>
                  </a:lnTo>
                  <a:lnTo>
                    <a:pt x="1532" y="3141"/>
                  </a:lnTo>
                  <a:lnTo>
                    <a:pt x="1539" y="3094"/>
                  </a:lnTo>
                  <a:lnTo>
                    <a:pt x="1547" y="3049"/>
                  </a:lnTo>
                  <a:lnTo>
                    <a:pt x="1556" y="3003"/>
                  </a:lnTo>
                  <a:lnTo>
                    <a:pt x="1565" y="2958"/>
                  </a:lnTo>
                  <a:lnTo>
                    <a:pt x="1576" y="2914"/>
                  </a:lnTo>
                  <a:lnTo>
                    <a:pt x="1587" y="2870"/>
                  </a:lnTo>
                  <a:lnTo>
                    <a:pt x="1599" y="2827"/>
                  </a:lnTo>
                  <a:lnTo>
                    <a:pt x="1613" y="2783"/>
                  </a:lnTo>
                  <a:lnTo>
                    <a:pt x="1628" y="2741"/>
                  </a:lnTo>
                  <a:lnTo>
                    <a:pt x="1643" y="2699"/>
                  </a:lnTo>
                  <a:lnTo>
                    <a:pt x="1659" y="2658"/>
                  </a:lnTo>
                  <a:lnTo>
                    <a:pt x="1675" y="2617"/>
                  </a:lnTo>
                  <a:lnTo>
                    <a:pt x="1693" y="2577"/>
                  </a:lnTo>
                  <a:lnTo>
                    <a:pt x="1713" y="2537"/>
                  </a:lnTo>
                  <a:lnTo>
                    <a:pt x="1732" y="2498"/>
                  </a:lnTo>
                  <a:lnTo>
                    <a:pt x="1753" y="2458"/>
                  </a:lnTo>
                  <a:lnTo>
                    <a:pt x="1774" y="2420"/>
                  </a:lnTo>
                  <a:lnTo>
                    <a:pt x="1797" y="2382"/>
                  </a:lnTo>
                  <a:lnTo>
                    <a:pt x="1821" y="2345"/>
                  </a:lnTo>
                  <a:lnTo>
                    <a:pt x="1845" y="2309"/>
                  </a:lnTo>
                  <a:lnTo>
                    <a:pt x="1870" y="2272"/>
                  </a:lnTo>
                  <a:lnTo>
                    <a:pt x="1896" y="2237"/>
                  </a:lnTo>
                  <a:lnTo>
                    <a:pt x="1924" y="2201"/>
                  </a:lnTo>
                  <a:lnTo>
                    <a:pt x="1952" y="2167"/>
                  </a:lnTo>
                  <a:lnTo>
                    <a:pt x="1980" y="2132"/>
                  </a:lnTo>
                  <a:lnTo>
                    <a:pt x="2011" y="2099"/>
                  </a:lnTo>
                  <a:lnTo>
                    <a:pt x="2041" y="2067"/>
                  </a:lnTo>
                  <a:lnTo>
                    <a:pt x="2071" y="2035"/>
                  </a:lnTo>
                  <a:lnTo>
                    <a:pt x="2102" y="2005"/>
                  </a:lnTo>
                  <a:lnTo>
                    <a:pt x="2134" y="1975"/>
                  </a:lnTo>
                  <a:lnTo>
                    <a:pt x="2165" y="1947"/>
                  </a:lnTo>
                  <a:lnTo>
                    <a:pt x="2197" y="1920"/>
                  </a:lnTo>
                  <a:lnTo>
                    <a:pt x="2231" y="1893"/>
                  </a:lnTo>
                  <a:lnTo>
                    <a:pt x="2264" y="1868"/>
                  </a:lnTo>
                  <a:lnTo>
                    <a:pt x="2297" y="1845"/>
                  </a:lnTo>
                  <a:lnTo>
                    <a:pt x="2332" y="1822"/>
                  </a:lnTo>
                  <a:lnTo>
                    <a:pt x="2366" y="1800"/>
                  </a:lnTo>
                  <a:lnTo>
                    <a:pt x="2400" y="1779"/>
                  </a:lnTo>
                  <a:lnTo>
                    <a:pt x="2436" y="1760"/>
                  </a:lnTo>
                  <a:lnTo>
                    <a:pt x="2472" y="1741"/>
                  </a:lnTo>
                  <a:lnTo>
                    <a:pt x="2509" y="1723"/>
                  </a:lnTo>
                  <a:lnTo>
                    <a:pt x="2545" y="1707"/>
                  </a:lnTo>
                  <a:lnTo>
                    <a:pt x="2581" y="1691"/>
                  </a:lnTo>
                  <a:lnTo>
                    <a:pt x="2619" y="1677"/>
                  </a:lnTo>
                  <a:lnTo>
                    <a:pt x="2657" y="1664"/>
                  </a:lnTo>
                  <a:lnTo>
                    <a:pt x="2695" y="1651"/>
                  </a:lnTo>
                  <a:lnTo>
                    <a:pt x="2734" y="1640"/>
                  </a:lnTo>
                  <a:lnTo>
                    <a:pt x="2773" y="1630"/>
                  </a:lnTo>
                  <a:lnTo>
                    <a:pt x="2813" y="1621"/>
                  </a:lnTo>
                  <a:lnTo>
                    <a:pt x="2853" y="1613"/>
                  </a:lnTo>
                  <a:lnTo>
                    <a:pt x="2893" y="1606"/>
                  </a:lnTo>
                  <a:lnTo>
                    <a:pt x="2935" y="1601"/>
                  </a:lnTo>
                  <a:lnTo>
                    <a:pt x="2976" y="1596"/>
                  </a:lnTo>
                  <a:lnTo>
                    <a:pt x="3018" y="1592"/>
                  </a:lnTo>
                  <a:lnTo>
                    <a:pt x="3060" y="1590"/>
                  </a:lnTo>
                  <a:lnTo>
                    <a:pt x="3102" y="1588"/>
                  </a:lnTo>
                  <a:lnTo>
                    <a:pt x="3146" y="1587"/>
                  </a:lnTo>
                  <a:lnTo>
                    <a:pt x="3177" y="1588"/>
                  </a:lnTo>
                  <a:lnTo>
                    <a:pt x="3209" y="1589"/>
                  </a:lnTo>
                  <a:lnTo>
                    <a:pt x="3240" y="1591"/>
                  </a:lnTo>
                  <a:lnTo>
                    <a:pt x="3270" y="1594"/>
                  </a:lnTo>
                  <a:lnTo>
                    <a:pt x="3299" y="1597"/>
                  </a:lnTo>
                  <a:lnTo>
                    <a:pt x="3329" y="1602"/>
                  </a:lnTo>
                  <a:lnTo>
                    <a:pt x="3358" y="1607"/>
                  </a:lnTo>
                  <a:lnTo>
                    <a:pt x="3386" y="1613"/>
                  </a:lnTo>
                  <a:lnTo>
                    <a:pt x="3414" y="1619"/>
                  </a:lnTo>
                  <a:lnTo>
                    <a:pt x="3441" y="1627"/>
                  </a:lnTo>
                  <a:lnTo>
                    <a:pt x="3467" y="1635"/>
                  </a:lnTo>
                  <a:lnTo>
                    <a:pt x="3493" y="1644"/>
                  </a:lnTo>
                  <a:lnTo>
                    <a:pt x="3519" y="1655"/>
                  </a:lnTo>
                  <a:lnTo>
                    <a:pt x="3544" y="1665"/>
                  </a:lnTo>
                  <a:lnTo>
                    <a:pt x="3568" y="1677"/>
                  </a:lnTo>
                  <a:lnTo>
                    <a:pt x="3592" y="1689"/>
                  </a:lnTo>
                  <a:lnTo>
                    <a:pt x="3616" y="1702"/>
                  </a:lnTo>
                  <a:lnTo>
                    <a:pt x="3639" y="1716"/>
                  </a:lnTo>
                  <a:lnTo>
                    <a:pt x="3661" y="1730"/>
                  </a:lnTo>
                  <a:lnTo>
                    <a:pt x="3683" y="1747"/>
                  </a:lnTo>
                  <a:lnTo>
                    <a:pt x="3705" y="1763"/>
                  </a:lnTo>
                  <a:lnTo>
                    <a:pt x="3726" y="1780"/>
                  </a:lnTo>
                  <a:lnTo>
                    <a:pt x="3746" y="1798"/>
                  </a:lnTo>
                  <a:lnTo>
                    <a:pt x="3766" y="1817"/>
                  </a:lnTo>
                  <a:lnTo>
                    <a:pt x="3786" y="1837"/>
                  </a:lnTo>
                  <a:lnTo>
                    <a:pt x="3805" y="1857"/>
                  </a:lnTo>
                  <a:lnTo>
                    <a:pt x="3824" y="1878"/>
                  </a:lnTo>
                  <a:lnTo>
                    <a:pt x="3842" y="1901"/>
                  </a:lnTo>
                  <a:lnTo>
                    <a:pt x="3859" y="1924"/>
                  </a:lnTo>
                  <a:lnTo>
                    <a:pt x="3876" y="1947"/>
                  </a:lnTo>
                  <a:lnTo>
                    <a:pt x="3892" y="1972"/>
                  </a:lnTo>
                  <a:lnTo>
                    <a:pt x="3909" y="1998"/>
                  </a:lnTo>
                  <a:lnTo>
                    <a:pt x="4082" y="1691"/>
                  </a:lnTo>
                  <a:lnTo>
                    <a:pt x="4769" y="1691"/>
                  </a:lnTo>
                  <a:lnTo>
                    <a:pt x="4259" y="3728"/>
                  </a:lnTo>
                  <a:lnTo>
                    <a:pt x="4258" y="3737"/>
                  </a:lnTo>
                  <a:lnTo>
                    <a:pt x="4256" y="3749"/>
                  </a:lnTo>
                  <a:lnTo>
                    <a:pt x="4251" y="3776"/>
                  </a:lnTo>
                  <a:lnTo>
                    <a:pt x="4248" y="3801"/>
                  </a:lnTo>
                  <a:lnTo>
                    <a:pt x="4246" y="3822"/>
                  </a:lnTo>
                  <a:lnTo>
                    <a:pt x="4246" y="3839"/>
                  </a:lnTo>
                  <a:lnTo>
                    <a:pt x="4246" y="3864"/>
                  </a:lnTo>
                  <a:lnTo>
                    <a:pt x="4249" y="3886"/>
                  </a:lnTo>
                  <a:lnTo>
                    <a:pt x="4251" y="3897"/>
                  </a:lnTo>
                  <a:lnTo>
                    <a:pt x="4253" y="3907"/>
                  </a:lnTo>
                  <a:lnTo>
                    <a:pt x="4256" y="3917"/>
                  </a:lnTo>
                  <a:lnTo>
                    <a:pt x="4259" y="3926"/>
                  </a:lnTo>
                  <a:lnTo>
                    <a:pt x="4263" y="3935"/>
                  </a:lnTo>
                  <a:lnTo>
                    <a:pt x="4266" y="3944"/>
                  </a:lnTo>
                  <a:lnTo>
                    <a:pt x="4271" y="3953"/>
                  </a:lnTo>
                  <a:lnTo>
                    <a:pt x="4276" y="3960"/>
                  </a:lnTo>
                  <a:lnTo>
                    <a:pt x="4281" y="3968"/>
                  </a:lnTo>
                  <a:lnTo>
                    <a:pt x="4286" y="3975"/>
                  </a:lnTo>
                  <a:lnTo>
                    <a:pt x="4292" y="3981"/>
                  </a:lnTo>
                  <a:lnTo>
                    <a:pt x="4299" y="3987"/>
                  </a:lnTo>
                  <a:lnTo>
                    <a:pt x="4306" y="3993"/>
                  </a:lnTo>
                  <a:lnTo>
                    <a:pt x="4313" y="3999"/>
                  </a:lnTo>
                  <a:lnTo>
                    <a:pt x="4321" y="4004"/>
                  </a:lnTo>
                  <a:lnTo>
                    <a:pt x="4329" y="4008"/>
                  </a:lnTo>
                  <a:lnTo>
                    <a:pt x="4337" y="4013"/>
                  </a:lnTo>
                  <a:lnTo>
                    <a:pt x="4346" y="4017"/>
                  </a:lnTo>
                  <a:lnTo>
                    <a:pt x="4355" y="4020"/>
                  </a:lnTo>
                  <a:lnTo>
                    <a:pt x="4364" y="4024"/>
                  </a:lnTo>
                  <a:lnTo>
                    <a:pt x="4385" y="4030"/>
                  </a:lnTo>
                  <a:lnTo>
                    <a:pt x="4407" y="4034"/>
                  </a:lnTo>
                  <a:lnTo>
                    <a:pt x="4430" y="4036"/>
                  </a:lnTo>
                  <a:lnTo>
                    <a:pt x="4455" y="4036"/>
                  </a:lnTo>
                  <a:lnTo>
                    <a:pt x="4483" y="4036"/>
                  </a:lnTo>
                  <a:lnTo>
                    <a:pt x="4512" y="4035"/>
                  </a:lnTo>
                  <a:lnTo>
                    <a:pt x="4540" y="4032"/>
                  </a:lnTo>
                  <a:lnTo>
                    <a:pt x="4567" y="4029"/>
                  </a:lnTo>
                  <a:lnTo>
                    <a:pt x="4595" y="4024"/>
                  </a:lnTo>
                  <a:lnTo>
                    <a:pt x="4623" y="4019"/>
                  </a:lnTo>
                  <a:lnTo>
                    <a:pt x="4650" y="4013"/>
                  </a:lnTo>
                  <a:lnTo>
                    <a:pt x="4676" y="4006"/>
                  </a:lnTo>
                  <a:lnTo>
                    <a:pt x="4704" y="3998"/>
                  </a:lnTo>
                  <a:lnTo>
                    <a:pt x="4730" y="3989"/>
                  </a:lnTo>
                  <a:lnTo>
                    <a:pt x="4756" y="3980"/>
                  </a:lnTo>
                  <a:lnTo>
                    <a:pt x="4782" y="3969"/>
                  </a:lnTo>
                  <a:lnTo>
                    <a:pt x="4808" y="3957"/>
                  </a:lnTo>
                  <a:lnTo>
                    <a:pt x="4834" y="3945"/>
                  </a:lnTo>
                  <a:lnTo>
                    <a:pt x="4859" y="3931"/>
                  </a:lnTo>
                  <a:lnTo>
                    <a:pt x="4884" y="3916"/>
                  </a:lnTo>
                  <a:lnTo>
                    <a:pt x="4909" y="3901"/>
                  </a:lnTo>
                  <a:lnTo>
                    <a:pt x="4934" y="3885"/>
                  </a:lnTo>
                  <a:lnTo>
                    <a:pt x="4958" y="3868"/>
                  </a:lnTo>
                  <a:lnTo>
                    <a:pt x="4982" y="3848"/>
                  </a:lnTo>
                  <a:lnTo>
                    <a:pt x="5007" y="3830"/>
                  </a:lnTo>
                  <a:lnTo>
                    <a:pt x="5031" y="3810"/>
                  </a:lnTo>
                  <a:lnTo>
                    <a:pt x="5054" y="3789"/>
                  </a:lnTo>
                  <a:lnTo>
                    <a:pt x="5077" y="3766"/>
                  </a:lnTo>
                  <a:lnTo>
                    <a:pt x="5101" y="3743"/>
                  </a:lnTo>
                  <a:lnTo>
                    <a:pt x="5124" y="3720"/>
                  </a:lnTo>
                  <a:lnTo>
                    <a:pt x="5146" y="3694"/>
                  </a:lnTo>
                  <a:lnTo>
                    <a:pt x="5169" y="3669"/>
                  </a:lnTo>
                  <a:lnTo>
                    <a:pt x="5191" y="3642"/>
                  </a:lnTo>
                  <a:lnTo>
                    <a:pt x="5214" y="3614"/>
                  </a:lnTo>
                  <a:lnTo>
                    <a:pt x="5235" y="3586"/>
                  </a:lnTo>
                  <a:lnTo>
                    <a:pt x="5257" y="3556"/>
                  </a:lnTo>
                  <a:lnTo>
                    <a:pt x="5278" y="3526"/>
                  </a:lnTo>
                  <a:lnTo>
                    <a:pt x="5299" y="3496"/>
                  </a:lnTo>
                  <a:lnTo>
                    <a:pt x="5319" y="3465"/>
                  </a:lnTo>
                  <a:lnTo>
                    <a:pt x="5338" y="3434"/>
                  </a:lnTo>
                  <a:lnTo>
                    <a:pt x="5356" y="3403"/>
                  </a:lnTo>
                  <a:lnTo>
                    <a:pt x="5374" y="3371"/>
                  </a:lnTo>
                  <a:lnTo>
                    <a:pt x="5391" y="3339"/>
                  </a:lnTo>
                  <a:lnTo>
                    <a:pt x="5408" y="3307"/>
                  </a:lnTo>
                  <a:lnTo>
                    <a:pt x="5424" y="3274"/>
                  </a:lnTo>
                  <a:lnTo>
                    <a:pt x="5439" y="3241"/>
                  </a:lnTo>
                  <a:lnTo>
                    <a:pt x="5453" y="3208"/>
                  </a:lnTo>
                  <a:lnTo>
                    <a:pt x="5467" y="3174"/>
                  </a:lnTo>
                  <a:lnTo>
                    <a:pt x="5480" y="3141"/>
                  </a:lnTo>
                  <a:lnTo>
                    <a:pt x="5492" y="3106"/>
                  </a:lnTo>
                  <a:lnTo>
                    <a:pt x="5505" y="3072"/>
                  </a:lnTo>
                  <a:lnTo>
                    <a:pt x="5516" y="3036"/>
                  </a:lnTo>
                  <a:lnTo>
                    <a:pt x="5526" y="3001"/>
                  </a:lnTo>
                  <a:lnTo>
                    <a:pt x="5536" y="2966"/>
                  </a:lnTo>
                  <a:lnTo>
                    <a:pt x="5545" y="2930"/>
                  </a:lnTo>
                  <a:lnTo>
                    <a:pt x="5553" y="2894"/>
                  </a:lnTo>
                  <a:lnTo>
                    <a:pt x="5561" y="2857"/>
                  </a:lnTo>
                  <a:lnTo>
                    <a:pt x="5568" y="2821"/>
                  </a:lnTo>
                  <a:lnTo>
                    <a:pt x="5574" y="2783"/>
                  </a:lnTo>
                  <a:lnTo>
                    <a:pt x="5580" y="2746"/>
                  </a:lnTo>
                  <a:lnTo>
                    <a:pt x="5585" y="2708"/>
                  </a:lnTo>
                  <a:lnTo>
                    <a:pt x="5589" y="2670"/>
                  </a:lnTo>
                  <a:lnTo>
                    <a:pt x="5593" y="2632"/>
                  </a:lnTo>
                  <a:lnTo>
                    <a:pt x="5597" y="2593"/>
                  </a:lnTo>
                  <a:lnTo>
                    <a:pt x="5599" y="2555"/>
                  </a:lnTo>
                  <a:lnTo>
                    <a:pt x="5601" y="2515"/>
                  </a:lnTo>
                  <a:lnTo>
                    <a:pt x="5602" y="2476"/>
                  </a:lnTo>
                  <a:lnTo>
                    <a:pt x="5602" y="2435"/>
                  </a:lnTo>
                  <a:lnTo>
                    <a:pt x="5601" y="2385"/>
                  </a:lnTo>
                  <a:lnTo>
                    <a:pt x="5600" y="2337"/>
                  </a:lnTo>
                  <a:lnTo>
                    <a:pt x="5597" y="2288"/>
                  </a:lnTo>
                  <a:lnTo>
                    <a:pt x="5592" y="2241"/>
                  </a:lnTo>
                  <a:lnTo>
                    <a:pt x="5587" y="2193"/>
                  </a:lnTo>
                  <a:lnTo>
                    <a:pt x="5580" y="2147"/>
                  </a:lnTo>
                  <a:lnTo>
                    <a:pt x="5573" y="2100"/>
                  </a:lnTo>
                  <a:lnTo>
                    <a:pt x="5564" y="2054"/>
                  </a:lnTo>
                  <a:lnTo>
                    <a:pt x="5554" y="2010"/>
                  </a:lnTo>
                  <a:lnTo>
                    <a:pt x="5543" y="1965"/>
                  </a:lnTo>
                  <a:lnTo>
                    <a:pt x="5531" y="1921"/>
                  </a:lnTo>
                  <a:lnTo>
                    <a:pt x="5518" y="1878"/>
                  </a:lnTo>
                  <a:lnTo>
                    <a:pt x="5503" y="1835"/>
                  </a:lnTo>
                  <a:lnTo>
                    <a:pt x="5487" y="1793"/>
                  </a:lnTo>
                  <a:lnTo>
                    <a:pt x="5470" y="1752"/>
                  </a:lnTo>
                  <a:lnTo>
                    <a:pt x="5452" y="1710"/>
                  </a:lnTo>
                  <a:lnTo>
                    <a:pt x="5433" y="1670"/>
                  </a:lnTo>
                  <a:lnTo>
                    <a:pt x="5413" y="1630"/>
                  </a:lnTo>
                  <a:lnTo>
                    <a:pt x="5390" y="1591"/>
                  </a:lnTo>
                  <a:lnTo>
                    <a:pt x="5368" y="1552"/>
                  </a:lnTo>
                  <a:lnTo>
                    <a:pt x="5344" y="1514"/>
                  </a:lnTo>
                  <a:lnTo>
                    <a:pt x="5319" y="1476"/>
                  </a:lnTo>
                  <a:lnTo>
                    <a:pt x="5292" y="1439"/>
                  </a:lnTo>
                  <a:lnTo>
                    <a:pt x="5265" y="1402"/>
                  </a:lnTo>
                  <a:lnTo>
                    <a:pt x="5237" y="1367"/>
                  </a:lnTo>
                  <a:lnTo>
                    <a:pt x="5207" y="1332"/>
                  </a:lnTo>
                  <a:lnTo>
                    <a:pt x="5175" y="1297"/>
                  </a:lnTo>
                  <a:lnTo>
                    <a:pt x="5144" y="1263"/>
                  </a:lnTo>
                  <a:lnTo>
                    <a:pt x="5111" y="1229"/>
                  </a:lnTo>
                  <a:lnTo>
                    <a:pt x="5075" y="1197"/>
                  </a:lnTo>
                  <a:lnTo>
                    <a:pt x="5040" y="1165"/>
                  </a:lnTo>
                  <a:lnTo>
                    <a:pt x="5004" y="1132"/>
                  </a:lnTo>
                  <a:lnTo>
                    <a:pt x="4965" y="1101"/>
                  </a:lnTo>
                  <a:lnTo>
                    <a:pt x="4927" y="1071"/>
                  </a:lnTo>
                  <a:lnTo>
                    <a:pt x="4888" y="1042"/>
                  </a:lnTo>
                  <a:lnTo>
                    <a:pt x="4848" y="1014"/>
                  </a:lnTo>
                  <a:lnTo>
                    <a:pt x="4808" y="987"/>
                  </a:lnTo>
                  <a:lnTo>
                    <a:pt x="4766" y="961"/>
                  </a:lnTo>
                  <a:lnTo>
                    <a:pt x="4725" y="936"/>
                  </a:lnTo>
                  <a:lnTo>
                    <a:pt x="4681" y="911"/>
                  </a:lnTo>
                  <a:lnTo>
                    <a:pt x="4638" y="888"/>
                  </a:lnTo>
                  <a:lnTo>
                    <a:pt x="4594" y="866"/>
                  </a:lnTo>
                  <a:lnTo>
                    <a:pt x="4549" y="845"/>
                  </a:lnTo>
                  <a:lnTo>
                    <a:pt x="4504" y="825"/>
                  </a:lnTo>
                  <a:lnTo>
                    <a:pt x="4458" y="806"/>
                  </a:lnTo>
                  <a:lnTo>
                    <a:pt x="4411" y="788"/>
                  </a:lnTo>
                  <a:lnTo>
                    <a:pt x="4363" y="771"/>
                  </a:lnTo>
                  <a:lnTo>
                    <a:pt x="4315" y="755"/>
                  </a:lnTo>
                  <a:lnTo>
                    <a:pt x="4266" y="739"/>
                  </a:lnTo>
                  <a:lnTo>
                    <a:pt x="4217" y="724"/>
                  </a:lnTo>
                  <a:lnTo>
                    <a:pt x="4166" y="711"/>
                  </a:lnTo>
                  <a:lnTo>
                    <a:pt x="4115" y="699"/>
                  </a:lnTo>
                  <a:lnTo>
                    <a:pt x="4063" y="688"/>
                  </a:lnTo>
                  <a:lnTo>
                    <a:pt x="4011" y="678"/>
                  </a:lnTo>
                  <a:lnTo>
                    <a:pt x="3957" y="668"/>
                  </a:lnTo>
                  <a:lnTo>
                    <a:pt x="3903" y="659"/>
                  </a:lnTo>
                  <a:lnTo>
                    <a:pt x="3848" y="652"/>
                  </a:lnTo>
                  <a:lnTo>
                    <a:pt x="3792" y="646"/>
                  </a:lnTo>
                  <a:lnTo>
                    <a:pt x="3737" y="640"/>
                  </a:lnTo>
                  <a:lnTo>
                    <a:pt x="3680" y="636"/>
                  </a:lnTo>
                  <a:lnTo>
                    <a:pt x="3623" y="633"/>
                  </a:lnTo>
                  <a:lnTo>
                    <a:pt x="3564" y="630"/>
                  </a:lnTo>
                  <a:lnTo>
                    <a:pt x="3506" y="629"/>
                  </a:lnTo>
                  <a:lnTo>
                    <a:pt x="3446" y="628"/>
                  </a:lnTo>
                  <a:lnTo>
                    <a:pt x="3384" y="629"/>
                  </a:lnTo>
                  <a:lnTo>
                    <a:pt x="3324" y="630"/>
                  </a:lnTo>
                  <a:lnTo>
                    <a:pt x="3263" y="633"/>
                  </a:lnTo>
                  <a:lnTo>
                    <a:pt x="3203" y="636"/>
                  </a:lnTo>
                  <a:lnTo>
                    <a:pt x="3145" y="640"/>
                  </a:lnTo>
                  <a:lnTo>
                    <a:pt x="3086" y="645"/>
                  </a:lnTo>
                  <a:lnTo>
                    <a:pt x="3028" y="651"/>
                  </a:lnTo>
                  <a:lnTo>
                    <a:pt x="2971" y="659"/>
                  </a:lnTo>
                  <a:lnTo>
                    <a:pt x="2914" y="667"/>
                  </a:lnTo>
                  <a:lnTo>
                    <a:pt x="2858" y="677"/>
                  </a:lnTo>
                  <a:lnTo>
                    <a:pt x="2801" y="686"/>
                  </a:lnTo>
                  <a:lnTo>
                    <a:pt x="2747" y="697"/>
                  </a:lnTo>
                  <a:lnTo>
                    <a:pt x="2692" y="709"/>
                  </a:lnTo>
                  <a:lnTo>
                    <a:pt x="2639" y="722"/>
                  </a:lnTo>
                  <a:lnTo>
                    <a:pt x="2585" y="735"/>
                  </a:lnTo>
                  <a:lnTo>
                    <a:pt x="2533" y="750"/>
                  </a:lnTo>
                  <a:lnTo>
                    <a:pt x="2480" y="766"/>
                  </a:lnTo>
                  <a:lnTo>
                    <a:pt x="2429" y="783"/>
                  </a:lnTo>
                  <a:lnTo>
                    <a:pt x="2377" y="800"/>
                  </a:lnTo>
                  <a:lnTo>
                    <a:pt x="2327" y="818"/>
                  </a:lnTo>
                  <a:lnTo>
                    <a:pt x="2277" y="839"/>
                  </a:lnTo>
                  <a:lnTo>
                    <a:pt x="2228" y="859"/>
                  </a:lnTo>
                  <a:lnTo>
                    <a:pt x="2179" y="880"/>
                  </a:lnTo>
                  <a:lnTo>
                    <a:pt x="2131" y="902"/>
                  </a:lnTo>
                  <a:lnTo>
                    <a:pt x="2083" y="926"/>
                  </a:lnTo>
                  <a:lnTo>
                    <a:pt x="2036" y="950"/>
                  </a:lnTo>
                  <a:lnTo>
                    <a:pt x="1989" y="975"/>
                  </a:lnTo>
                  <a:lnTo>
                    <a:pt x="1944" y="1002"/>
                  </a:lnTo>
                  <a:lnTo>
                    <a:pt x="1898" y="1029"/>
                  </a:lnTo>
                  <a:lnTo>
                    <a:pt x="1853" y="1057"/>
                  </a:lnTo>
                  <a:lnTo>
                    <a:pt x="1809" y="1087"/>
                  </a:lnTo>
                  <a:lnTo>
                    <a:pt x="1766" y="1116"/>
                  </a:lnTo>
                  <a:lnTo>
                    <a:pt x="1734" y="1139"/>
                  </a:lnTo>
                  <a:lnTo>
                    <a:pt x="1701" y="1163"/>
                  </a:lnTo>
                  <a:lnTo>
                    <a:pt x="1671" y="1187"/>
                  </a:lnTo>
                  <a:lnTo>
                    <a:pt x="1640" y="1211"/>
                  </a:lnTo>
                  <a:lnTo>
                    <a:pt x="1609" y="1235"/>
                  </a:lnTo>
                  <a:lnTo>
                    <a:pt x="1580" y="1261"/>
                  </a:lnTo>
                  <a:lnTo>
                    <a:pt x="1551" y="1286"/>
                  </a:lnTo>
                  <a:lnTo>
                    <a:pt x="1522" y="1311"/>
                  </a:lnTo>
                  <a:lnTo>
                    <a:pt x="1493" y="1338"/>
                  </a:lnTo>
                  <a:lnTo>
                    <a:pt x="1466" y="1364"/>
                  </a:lnTo>
                  <a:lnTo>
                    <a:pt x="1438" y="1390"/>
                  </a:lnTo>
                  <a:lnTo>
                    <a:pt x="1411" y="1418"/>
                  </a:lnTo>
                  <a:lnTo>
                    <a:pt x="1384" y="1445"/>
                  </a:lnTo>
                  <a:lnTo>
                    <a:pt x="1359" y="1472"/>
                  </a:lnTo>
                  <a:lnTo>
                    <a:pt x="1333" y="1501"/>
                  </a:lnTo>
                  <a:lnTo>
                    <a:pt x="1308" y="1529"/>
                  </a:lnTo>
                  <a:lnTo>
                    <a:pt x="1283" y="1558"/>
                  </a:lnTo>
                  <a:lnTo>
                    <a:pt x="1259" y="1588"/>
                  </a:lnTo>
                  <a:lnTo>
                    <a:pt x="1236" y="1617"/>
                  </a:lnTo>
                  <a:lnTo>
                    <a:pt x="1212" y="1646"/>
                  </a:lnTo>
                  <a:lnTo>
                    <a:pt x="1189" y="1677"/>
                  </a:lnTo>
                  <a:lnTo>
                    <a:pt x="1167" y="1707"/>
                  </a:lnTo>
                  <a:lnTo>
                    <a:pt x="1145" y="1739"/>
                  </a:lnTo>
                  <a:lnTo>
                    <a:pt x="1124" y="1770"/>
                  </a:lnTo>
                  <a:lnTo>
                    <a:pt x="1102" y="1801"/>
                  </a:lnTo>
                  <a:lnTo>
                    <a:pt x="1082" y="1834"/>
                  </a:lnTo>
                  <a:lnTo>
                    <a:pt x="1062" y="1866"/>
                  </a:lnTo>
                  <a:lnTo>
                    <a:pt x="1043" y="1899"/>
                  </a:lnTo>
                  <a:lnTo>
                    <a:pt x="1024" y="1932"/>
                  </a:lnTo>
                  <a:lnTo>
                    <a:pt x="1005" y="1965"/>
                  </a:lnTo>
                  <a:lnTo>
                    <a:pt x="987" y="1999"/>
                  </a:lnTo>
                  <a:lnTo>
                    <a:pt x="969" y="2033"/>
                  </a:lnTo>
                  <a:lnTo>
                    <a:pt x="952" y="2068"/>
                  </a:lnTo>
                  <a:lnTo>
                    <a:pt x="936" y="2102"/>
                  </a:lnTo>
                  <a:lnTo>
                    <a:pt x="920" y="2136"/>
                  </a:lnTo>
                  <a:lnTo>
                    <a:pt x="903" y="2172"/>
                  </a:lnTo>
                  <a:lnTo>
                    <a:pt x="888" y="2207"/>
                  </a:lnTo>
                  <a:lnTo>
                    <a:pt x="874" y="2242"/>
                  </a:lnTo>
                  <a:lnTo>
                    <a:pt x="860" y="2277"/>
                  </a:lnTo>
                  <a:lnTo>
                    <a:pt x="847" y="2314"/>
                  </a:lnTo>
                  <a:lnTo>
                    <a:pt x="834" y="2349"/>
                  </a:lnTo>
                  <a:lnTo>
                    <a:pt x="822" y="2385"/>
                  </a:lnTo>
                  <a:lnTo>
                    <a:pt x="809" y="2421"/>
                  </a:lnTo>
                  <a:lnTo>
                    <a:pt x="798" y="2457"/>
                  </a:lnTo>
                  <a:lnTo>
                    <a:pt x="788" y="2495"/>
                  </a:lnTo>
                  <a:lnTo>
                    <a:pt x="778" y="2531"/>
                  </a:lnTo>
                  <a:lnTo>
                    <a:pt x="768" y="2568"/>
                  </a:lnTo>
                  <a:lnTo>
                    <a:pt x="759" y="2605"/>
                  </a:lnTo>
                  <a:lnTo>
                    <a:pt x="751" y="2643"/>
                  </a:lnTo>
                  <a:lnTo>
                    <a:pt x="743" y="2680"/>
                  </a:lnTo>
                  <a:lnTo>
                    <a:pt x="736" y="2718"/>
                  </a:lnTo>
                  <a:lnTo>
                    <a:pt x="729" y="2755"/>
                  </a:lnTo>
                  <a:lnTo>
                    <a:pt x="723" y="2793"/>
                  </a:lnTo>
                  <a:lnTo>
                    <a:pt x="717" y="2832"/>
                  </a:lnTo>
                  <a:lnTo>
                    <a:pt x="711" y="2869"/>
                  </a:lnTo>
                  <a:lnTo>
                    <a:pt x="706" y="2909"/>
                  </a:lnTo>
                  <a:lnTo>
                    <a:pt x="702" y="2947"/>
                  </a:lnTo>
                  <a:lnTo>
                    <a:pt x="699" y="2986"/>
                  </a:lnTo>
                  <a:lnTo>
                    <a:pt x="696" y="3025"/>
                  </a:lnTo>
                  <a:lnTo>
                    <a:pt x="693" y="3065"/>
                  </a:lnTo>
                  <a:lnTo>
                    <a:pt x="691" y="3104"/>
                  </a:lnTo>
                  <a:lnTo>
                    <a:pt x="690" y="3144"/>
                  </a:lnTo>
                  <a:lnTo>
                    <a:pt x="689" y="3183"/>
                  </a:lnTo>
                  <a:lnTo>
                    <a:pt x="689" y="3223"/>
                  </a:lnTo>
                  <a:lnTo>
                    <a:pt x="690" y="3285"/>
                  </a:lnTo>
                  <a:lnTo>
                    <a:pt x="692" y="3348"/>
                  </a:lnTo>
                  <a:lnTo>
                    <a:pt x="695" y="3409"/>
                  </a:lnTo>
                  <a:lnTo>
                    <a:pt x="700" y="3469"/>
                  </a:lnTo>
                  <a:lnTo>
                    <a:pt x="705" y="3528"/>
                  </a:lnTo>
                  <a:lnTo>
                    <a:pt x="713" y="3587"/>
                  </a:lnTo>
                  <a:lnTo>
                    <a:pt x="722" y="3645"/>
                  </a:lnTo>
                  <a:lnTo>
                    <a:pt x="732" y="3703"/>
                  </a:lnTo>
                  <a:lnTo>
                    <a:pt x="743" y="3758"/>
                  </a:lnTo>
                  <a:lnTo>
                    <a:pt x="755" y="3814"/>
                  </a:lnTo>
                  <a:lnTo>
                    <a:pt x="769" y="3869"/>
                  </a:lnTo>
                  <a:lnTo>
                    <a:pt x="784" y="3922"/>
                  </a:lnTo>
                  <a:lnTo>
                    <a:pt x="800" y="3976"/>
                  </a:lnTo>
                  <a:lnTo>
                    <a:pt x="819" y="4029"/>
                  </a:lnTo>
                  <a:lnTo>
                    <a:pt x="838" y="4079"/>
                  </a:lnTo>
                  <a:lnTo>
                    <a:pt x="859" y="4130"/>
                  </a:lnTo>
                  <a:lnTo>
                    <a:pt x="880" y="4180"/>
                  </a:lnTo>
                  <a:lnTo>
                    <a:pt x="903" y="4229"/>
                  </a:lnTo>
                  <a:lnTo>
                    <a:pt x="928" y="4278"/>
                  </a:lnTo>
                  <a:lnTo>
                    <a:pt x="954" y="4325"/>
                  </a:lnTo>
                  <a:lnTo>
                    <a:pt x="980" y="4372"/>
                  </a:lnTo>
                  <a:lnTo>
                    <a:pt x="1009" y="4417"/>
                  </a:lnTo>
                  <a:lnTo>
                    <a:pt x="1039" y="4463"/>
                  </a:lnTo>
                  <a:lnTo>
                    <a:pt x="1070" y="4506"/>
                  </a:lnTo>
                  <a:lnTo>
                    <a:pt x="1102" y="4550"/>
                  </a:lnTo>
                  <a:lnTo>
                    <a:pt x="1136" y="4593"/>
                  </a:lnTo>
                  <a:lnTo>
                    <a:pt x="1171" y="4635"/>
                  </a:lnTo>
                  <a:lnTo>
                    <a:pt x="1207" y="4675"/>
                  </a:lnTo>
                  <a:lnTo>
                    <a:pt x="1245" y="4716"/>
                  </a:lnTo>
                  <a:lnTo>
                    <a:pt x="1284" y="4755"/>
                  </a:lnTo>
                  <a:lnTo>
                    <a:pt x="1325" y="4794"/>
                  </a:lnTo>
                  <a:lnTo>
                    <a:pt x="1366" y="4832"/>
                  </a:lnTo>
                  <a:lnTo>
                    <a:pt x="1408" y="4869"/>
                  </a:lnTo>
                  <a:lnTo>
                    <a:pt x="1453" y="4904"/>
                  </a:lnTo>
                  <a:lnTo>
                    <a:pt x="1497" y="4940"/>
                  </a:lnTo>
                  <a:lnTo>
                    <a:pt x="1543" y="4973"/>
                  </a:lnTo>
                  <a:lnTo>
                    <a:pt x="1588" y="5005"/>
                  </a:lnTo>
                  <a:lnTo>
                    <a:pt x="1636" y="5036"/>
                  </a:lnTo>
                  <a:lnTo>
                    <a:pt x="1684" y="5066"/>
                  </a:lnTo>
                  <a:lnTo>
                    <a:pt x="1733" y="5095"/>
                  </a:lnTo>
                  <a:lnTo>
                    <a:pt x="1782" y="5122"/>
                  </a:lnTo>
                  <a:lnTo>
                    <a:pt x="1834" y="5148"/>
                  </a:lnTo>
                  <a:lnTo>
                    <a:pt x="1885" y="5174"/>
                  </a:lnTo>
                  <a:lnTo>
                    <a:pt x="1938" y="5198"/>
                  </a:lnTo>
                  <a:lnTo>
                    <a:pt x="1991" y="5220"/>
                  </a:lnTo>
                  <a:lnTo>
                    <a:pt x="2046" y="5242"/>
                  </a:lnTo>
                  <a:lnTo>
                    <a:pt x="2101" y="5263"/>
                  </a:lnTo>
                  <a:lnTo>
                    <a:pt x="2157" y="5282"/>
                  </a:lnTo>
                  <a:lnTo>
                    <a:pt x="2215" y="5300"/>
                  </a:lnTo>
                  <a:lnTo>
                    <a:pt x="2272" y="5317"/>
                  </a:lnTo>
                  <a:lnTo>
                    <a:pt x="2331" y="5332"/>
                  </a:lnTo>
                  <a:lnTo>
                    <a:pt x="2391" y="5348"/>
                  </a:lnTo>
                  <a:lnTo>
                    <a:pt x="2452" y="5361"/>
                  </a:lnTo>
                  <a:lnTo>
                    <a:pt x="2514" y="5373"/>
                  </a:lnTo>
                  <a:lnTo>
                    <a:pt x="2575" y="5384"/>
                  </a:lnTo>
                  <a:lnTo>
                    <a:pt x="2639" y="5394"/>
                  </a:lnTo>
                  <a:lnTo>
                    <a:pt x="2703" y="5403"/>
                  </a:lnTo>
                  <a:lnTo>
                    <a:pt x="2768" y="5410"/>
                  </a:lnTo>
                  <a:lnTo>
                    <a:pt x="2835" y="5418"/>
                  </a:lnTo>
                  <a:lnTo>
                    <a:pt x="2901" y="5423"/>
                  </a:lnTo>
                  <a:lnTo>
                    <a:pt x="2969" y="5427"/>
                  </a:lnTo>
                  <a:lnTo>
                    <a:pt x="3038" y="5430"/>
                  </a:lnTo>
                  <a:lnTo>
                    <a:pt x="3108" y="5431"/>
                  </a:lnTo>
                  <a:lnTo>
                    <a:pt x="3178" y="5432"/>
                  </a:lnTo>
                  <a:lnTo>
                    <a:pt x="3247" y="5431"/>
                  </a:lnTo>
                  <a:lnTo>
                    <a:pt x="3315" y="5430"/>
                  </a:lnTo>
                  <a:lnTo>
                    <a:pt x="3382" y="5427"/>
                  </a:lnTo>
                  <a:lnTo>
                    <a:pt x="3450" y="5422"/>
                  </a:lnTo>
                  <a:lnTo>
                    <a:pt x="3517" y="5417"/>
                  </a:lnTo>
                  <a:lnTo>
                    <a:pt x="3583" y="5409"/>
                  </a:lnTo>
                  <a:lnTo>
                    <a:pt x="3650" y="5401"/>
                  </a:lnTo>
                  <a:lnTo>
                    <a:pt x="3716" y="5392"/>
                  </a:lnTo>
                  <a:lnTo>
                    <a:pt x="3781" y="5382"/>
                  </a:lnTo>
                  <a:lnTo>
                    <a:pt x="3846" y="5370"/>
                  </a:lnTo>
                  <a:lnTo>
                    <a:pt x="3912" y="5357"/>
                  </a:lnTo>
                  <a:lnTo>
                    <a:pt x="3976" y="5343"/>
                  </a:lnTo>
                  <a:lnTo>
                    <a:pt x="4041" y="5327"/>
                  </a:lnTo>
                  <a:lnTo>
                    <a:pt x="4105" y="5310"/>
                  </a:lnTo>
                  <a:lnTo>
                    <a:pt x="4168" y="5293"/>
                  </a:lnTo>
                  <a:lnTo>
                    <a:pt x="4232" y="5273"/>
                  </a:lnTo>
                  <a:lnTo>
                    <a:pt x="4295" y="5253"/>
                  </a:lnTo>
                  <a:lnTo>
                    <a:pt x="4357" y="5231"/>
                  </a:lnTo>
                  <a:lnTo>
                    <a:pt x="4419" y="5209"/>
                  </a:lnTo>
                  <a:lnTo>
                    <a:pt x="4480" y="5185"/>
                  </a:lnTo>
                  <a:lnTo>
                    <a:pt x="4541" y="5159"/>
                  </a:lnTo>
                  <a:lnTo>
                    <a:pt x="4601" y="5134"/>
                  </a:lnTo>
                  <a:lnTo>
                    <a:pt x="4660" y="5107"/>
                  </a:lnTo>
                  <a:lnTo>
                    <a:pt x="4719" y="5078"/>
                  </a:lnTo>
                  <a:lnTo>
                    <a:pt x="4776" y="5049"/>
                  </a:lnTo>
                  <a:lnTo>
                    <a:pt x="4834" y="5018"/>
                  </a:lnTo>
                  <a:lnTo>
                    <a:pt x="4890" y="4986"/>
                  </a:lnTo>
                  <a:lnTo>
                    <a:pt x="4947" y="4953"/>
                  </a:lnTo>
                  <a:lnTo>
                    <a:pt x="5002" y="4919"/>
                  </a:lnTo>
                  <a:lnTo>
                    <a:pt x="5057" y="4884"/>
                  </a:lnTo>
                  <a:lnTo>
                    <a:pt x="5111" y="4848"/>
                  </a:lnTo>
                  <a:lnTo>
                    <a:pt x="5165" y="4810"/>
                  </a:lnTo>
                  <a:lnTo>
                    <a:pt x="5487" y="5262"/>
                  </a:lnTo>
                  <a:lnTo>
                    <a:pt x="5423" y="5310"/>
                  </a:lnTo>
                  <a:lnTo>
                    <a:pt x="5357" y="5357"/>
                  </a:lnTo>
                  <a:lnTo>
                    <a:pt x="5291" y="5401"/>
                  </a:lnTo>
                  <a:lnTo>
                    <a:pt x="5225" y="5445"/>
                  </a:lnTo>
                  <a:lnTo>
                    <a:pt x="5158" y="5486"/>
                  </a:lnTo>
                  <a:lnTo>
                    <a:pt x="5090" y="5527"/>
                  </a:lnTo>
                  <a:lnTo>
                    <a:pt x="5023" y="5565"/>
                  </a:lnTo>
                  <a:lnTo>
                    <a:pt x="4955" y="5603"/>
                  </a:lnTo>
                  <a:lnTo>
                    <a:pt x="4885" y="5638"/>
                  </a:lnTo>
                  <a:lnTo>
                    <a:pt x="4817" y="5673"/>
                  </a:lnTo>
                  <a:lnTo>
                    <a:pt x="4747" y="5705"/>
                  </a:lnTo>
                  <a:lnTo>
                    <a:pt x="4677" y="5736"/>
                  </a:lnTo>
                  <a:lnTo>
                    <a:pt x="4607" y="5766"/>
                  </a:lnTo>
                  <a:lnTo>
                    <a:pt x="4536" y="5794"/>
                  </a:lnTo>
                  <a:lnTo>
                    <a:pt x="4464" y="5820"/>
                  </a:lnTo>
                  <a:lnTo>
                    <a:pt x="4392" y="5846"/>
                  </a:lnTo>
                  <a:lnTo>
                    <a:pt x="4320" y="5869"/>
                  </a:lnTo>
                  <a:lnTo>
                    <a:pt x="4247" y="5891"/>
                  </a:lnTo>
                  <a:lnTo>
                    <a:pt x="4174" y="5912"/>
                  </a:lnTo>
                  <a:lnTo>
                    <a:pt x="4100" y="5930"/>
                  </a:lnTo>
                  <a:lnTo>
                    <a:pt x="4026" y="5948"/>
                  </a:lnTo>
                  <a:lnTo>
                    <a:pt x="3951" y="5963"/>
                  </a:lnTo>
                  <a:lnTo>
                    <a:pt x="3876" y="5978"/>
                  </a:lnTo>
                  <a:lnTo>
                    <a:pt x="3800" y="5991"/>
                  </a:lnTo>
                  <a:lnTo>
                    <a:pt x="3724" y="6002"/>
                  </a:lnTo>
                  <a:lnTo>
                    <a:pt x="3648" y="6012"/>
                  </a:lnTo>
                  <a:lnTo>
                    <a:pt x="3570" y="6020"/>
                  </a:lnTo>
                  <a:lnTo>
                    <a:pt x="3493" y="6027"/>
                  </a:lnTo>
                  <a:lnTo>
                    <a:pt x="3415" y="6033"/>
                  </a:lnTo>
                  <a:lnTo>
                    <a:pt x="3337" y="6036"/>
                  </a:lnTo>
                  <a:lnTo>
                    <a:pt x="3258" y="6039"/>
                  </a:lnTo>
                  <a:lnTo>
                    <a:pt x="3178" y="6039"/>
                  </a:lnTo>
                  <a:lnTo>
                    <a:pt x="3099" y="6039"/>
                  </a:lnTo>
                  <a:lnTo>
                    <a:pt x="3021" y="6037"/>
                  </a:lnTo>
                  <a:lnTo>
                    <a:pt x="2943" y="6034"/>
                  </a:lnTo>
                  <a:lnTo>
                    <a:pt x="2865" y="6029"/>
                  </a:lnTo>
                  <a:lnTo>
                    <a:pt x="2788" y="6024"/>
                  </a:lnTo>
                  <a:lnTo>
                    <a:pt x="2713" y="6017"/>
                  </a:lnTo>
                  <a:lnTo>
                    <a:pt x="2638" y="6008"/>
                  </a:lnTo>
                  <a:lnTo>
                    <a:pt x="2564" y="5999"/>
                  </a:lnTo>
                  <a:lnTo>
                    <a:pt x="2490" y="5987"/>
                  </a:lnTo>
                  <a:lnTo>
                    <a:pt x="2418" y="5975"/>
                  </a:lnTo>
                  <a:lnTo>
                    <a:pt x="2346" y="5962"/>
                  </a:lnTo>
                  <a:lnTo>
                    <a:pt x="2274" y="5947"/>
                  </a:lnTo>
                  <a:lnTo>
                    <a:pt x="2204" y="5931"/>
                  </a:lnTo>
                  <a:lnTo>
                    <a:pt x="2135" y="5914"/>
                  </a:lnTo>
                  <a:lnTo>
                    <a:pt x="2066" y="5895"/>
                  </a:lnTo>
                  <a:lnTo>
                    <a:pt x="1997" y="5875"/>
                  </a:lnTo>
                  <a:lnTo>
                    <a:pt x="1931" y="5854"/>
                  </a:lnTo>
                  <a:lnTo>
                    <a:pt x="1864" y="5833"/>
                  </a:lnTo>
                  <a:lnTo>
                    <a:pt x="1799" y="5808"/>
                  </a:lnTo>
                  <a:lnTo>
                    <a:pt x="1735" y="5784"/>
                  </a:lnTo>
                  <a:lnTo>
                    <a:pt x="1671" y="5758"/>
                  </a:lnTo>
                  <a:lnTo>
                    <a:pt x="1608" y="5731"/>
                  </a:lnTo>
                  <a:lnTo>
                    <a:pt x="1547" y="5703"/>
                  </a:lnTo>
                  <a:lnTo>
                    <a:pt x="1486" y="5673"/>
                  </a:lnTo>
                  <a:lnTo>
                    <a:pt x="1427" y="5642"/>
                  </a:lnTo>
                  <a:lnTo>
                    <a:pt x="1368" y="5610"/>
                  </a:lnTo>
                  <a:lnTo>
                    <a:pt x="1310" y="5576"/>
                  </a:lnTo>
                  <a:lnTo>
                    <a:pt x="1254" y="5542"/>
                  </a:lnTo>
                  <a:lnTo>
                    <a:pt x="1198" y="5507"/>
                  </a:lnTo>
                  <a:lnTo>
                    <a:pt x="1143" y="5469"/>
                  </a:lnTo>
                  <a:lnTo>
                    <a:pt x="1089" y="5432"/>
                  </a:lnTo>
                  <a:lnTo>
                    <a:pt x="1037" y="5392"/>
                  </a:lnTo>
                  <a:lnTo>
                    <a:pt x="1003" y="5366"/>
                  </a:lnTo>
                  <a:lnTo>
                    <a:pt x="972" y="5341"/>
                  </a:lnTo>
                  <a:lnTo>
                    <a:pt x="941" y="5314"/>
                  </a:lnTo>
                  <a:lnTo>
                    <a:pt x="909" y="5288"/>
                  </a:lnTo>
                  <a:lnTo>
                    <a:pt x="879" y="5262"/>
                  </a:lnTo>
                  <a:lnTo>
                    <a:pt x="849" y="5234"/>
                  </a:lnTo>
                  <a:lnTo>
                    <a:pt x="820" y="5207"/>
                  </a:lnTo>
                  <a:lnTo>
                    <a:pt x="791" y="5180"/>
                  </a:lnTo>
                  <a:lnTo>
                    <a:pt x="763" y="5152"/>
                  </a:lnTo>
                  <a:lnTo>
                    <a:pt x="735" y="5124"/>
                  </a:lnTo>
                  <a:lnTo>
                    <a:pt x="707" y="5097"/>
                  </a:lnTo>
                  <a:lnTo>
                    <a:pt x="681" y="5068"/>
                  </a:lnTo>
                  <a:lnTo>
                    <a:pt x="655" y="5040"/>
                  </a:lnTo>
                  <a:lnTo>
                    <a:pt x="630" y="5011"/>
                  </a:lnTo>
                  <a:lnTo>
                    <a:pt x="604" y="4981"/>
                  </a:lnTo>
                  <a:lnTo>
                    <a:pt x="580" y="4952"/>
                  </a:lnTo>
                  <a:lnTo>
                    <a:pt x="556" y="4922"/>
                  </a:lnTo>
                  <a:lnTo>
                    <a:pt x="532" y="4893"/>
                  </a:lnTo>
                  <a:lnTo>
                    <a:pt x="509" y="4863"/>
                  </a:lnTo>
                  <a:lnTo>
                    <a:pt x="486" y="4832"/>
                  </a:lnTo>
                  <a:lnTo>
                    <a:pt x="464" y="4802"/>
                  </a:lnTo>
                  <a:lnTo>
                    <a:pt x="443" y="4772"/>
                  </a:lnTo>
                  <a:lnTo>
                    <a:pt x="423" y="4740"/>
                  </a:lnTo>
                  <a:lnTo>
                    <a:pt x="401" y="4710"/>
                  </a:lnTo>
                  <a:lnTo>
                    <a:pt x="382" y="4678"/>
                  </a:lnTo>
                  <a:lnTo>
                    <a:pt x="362" y="4646"/>
                  </a:lnTo>
                  <a:lnTo>
                    <a:pt x="344" y="4615"/>
                  </a:lnTo>
                  <a:lnTo>
                    <a:pt x="326" y="4582"/>
                  </a:lnTo>
                  <a:lnTo>
                    <a:pt x="307" y="4550"/>
                  </a:lnTo>
                  <a:lnTo>
                    <a:pt x="290" y="4518"/>
                  </a:lnTo>
                  <a:lnTo>
                    <a:pt x="273" y="4484"/>
                  </a:lnTo>
                  <a:lnTo>
                    <a:pt x="257" y="4451"/>
                  </a:lnTo>
                  <a:lnTo>
                    <a:pt x="241" y="4417"/>
                  </a:lnTo>
                  <a:lnTo>
                    <a:pt x="226" y="4384"/>
                  </a:lnTo>
                  <a:lnTo>
                    <a:pt x="211" y="4349"/>
                  </a:lnTo>
                  <a:lnTo>
                    <a:pt x="196" y="4316"/>
                  </a:lnTo>
                  <a:lnTo>
                    <a:pt x="183" y="4281"/>
                  </a:lnTo>
                  <a:lnTo>
                    <a:pt x="169" y="4246"/>
                  </a:lnTo>
                  <a:lnTo>
                    <a:pt x="157" y="4211"/>
                  </a:lnTo>
                  <a:lnTo>
                    <a:pt x="145" y="4175"/>
                  </a:lnTo>
                  <a:lnTo>
                    <a:pt x="133" y="4140"/>
                  </a:lnTo>
                  <a:lnTo>
                    <a:pt x="122" y="4104"/>
                  </a:lnTo>
                  <a:lnTo>
                    <a:pt x="110" y="4068"/>
                  </a:lnTo>
                  <a:lnTo>
                    <a:pt x="100" y="4032"/>
                  </a:lnTo>
                  <a:lnTo>
                    <a:pt x="90" y="3994"/>
                  </a:lnTo>
                  <a:lnTo>
                    <a:pt x="81" y="3958"/>
                  </a:lnTo>
                  <a:lnTo>
                    <a:pt x="72" y="3920"/>
                  </a:lnTo>
                  <a:lnTo>
                    <a:pt x="64" y="3883"/>
                  </a:lnTo>
                  <a:lnTo>
                    <a:pt x="56" y="3844"/>
                  </a:lnTo>
                  <a:lnTo>
                    <a:pt x="49" y="3807"/>
                  </a:lnTo>
                  <a:lnTo>
                    <a:pt x="42" y="3768"/>
                  </a:lnTo>
                  <a:lnTo>
                    <a:pt x="36" y="3730"/>
                  </a:lnTo>
                  <a:lnTo>
                    <a:pt x="31" y="3690"/>
                  </a:lnTo>
                  <a:lnTo>
                    <a:pt x="25" y="3651"/>
                  </a:lnTo>
                  <a:lnTo>
                    <a:pt x="21" y="3611"/>
                  </a:lnTo>
                  <a:lnTo>
                    <a:pt x="16" y="3572"/>
                  </a:lnTo>
                  <a:lnTo>
                    <a:pt x="12" y="3531"/>
                  </a:lnTo>
                  <a:lnTo>
                    <a:pt x="9" y="3492"/>
                  </a:lnTo>
                  <a:lnTo>
                    <a:pt x="6" y="3450"/>
                  </a:lnTo>
                  <a:lnTo>
                    <a:pt x="4" y="3410"/>
                  </a:lnTo>
                  <a:lnTo>
                    <a:pt x="2" y="3368"/>
                  </a:lnTo>
                  <a:lnTo>
                    <a:pt x="1" y="3327"/>
                  </a:lnTo>
                  <a:lnTo>
                    <a:pt x="0" y="3285"/>
                  </a:lnTo>
                  <a:lnTo>
                    <a:pt x="0" y="3244"/>
                  </a:lnTo>
                  <a:lnTo>
                    <a:pt x="0" y="3173"/>
                  </a:lnTo>
                  <a:lnTo>
                    <a:pt x="2" y="3103"/>
                  </a:lnTo>
                  <a:lnTo>
                    <a:pt x="6" y="3034"/>
                  </a:lnTo>
                  <a:lnTo>
                    <a:pt x="11" y="2966"/>
                  </a:lnTo>
                  <a:lnTo>
                    <a:pt x="17" y="2897"/>
                  </a:lnTo>
                  <a:lnTo>
                    <a:pt x="25" y="2829"/>
                  </a:lnTo>
                  <a:lnTo>
                    <a:pt x="34" y="2761"/>
                  </a:lnTo>
                  <a:lnTo>
                    <a:pt x="44" y="2694"/>
                  </a:lnTo>
                  <a:lnTo>
                    <a:pt x="56" y="2627"/>
                  </a:lnTo>
                  <a:lnTo>
                    <a:pt x="69" y="2561"/>
                  </a:lnTo>
                  <a:lnTo>
                    <a:pt x="83" y="2496"/>
                  </a:lnTo>
                  <a:lnTo>
                    <a:pt x="99" y="2430"/>
                  </a:lnTo>
                  <a:lnTo>
                    <a:pt x="116" y="2365"/>
                  </a:lnTo>
                  <a:lnTo>
                    <a:pt x="135" y="2300"/>
                  </a:lnTo>
                  <a:lnTo>
                    <a:pt x="155" y="2237"/>
                  </a:lnTo>
                  <a:lnTo>
                    <a:pt x="176" y="2173"/>
                  </a:lnTo>
                  <a:lnTo>
                    <a:pt x="199" y="2110"/>
                  </a:lnTo>
                  <a:lnTo>
                    <a:pt x="224" y="2048"/>
                  </a:lnTo>
                  <a:lnTo>
                    <a:pt x="249" y="1987"/>
                  </a:lnTo>
                  <a:lnTo>
                    <a:pt x="275" y="1926"/>
                  </a:lnTo>
                  <a:lnTo>
                    <a:pt x="303" y="1865"/>
                  </a:lnTo>
                  <a:lnTo>
                    <a:pt x="333" y="1805"/>
                  </a:lnTo>
                  <a:lnTo>
                    <a:pt x="363" y="1747"/>
                  </a:lnTo>
                  <a:lnTo>
                    <a:pt x="395" y="1688"/>
                  </a:lnTo>
                  <a:lnTo>
                    <a:pt x="428" y="1630"/>
                  </a:lnTo>
                  <a:lnTo>
                    <a:pt x="462" y="1574"/>
                  </a:lnTo>
                  <a:lnTo>
                    <a:pt x="498" y="1518"/>
                  </a:lnTo>
                  <a:lnTo>
                    <a:pt x="535" y="1462"/>
                  </a:lnTo>
                  <a:lnTo>
                    <a:pt x="573" y="1408"/>
                  </a:lnTo>
                  <a:lnTo>
                    <a:pt x="613" y="1353"/>
                  </a:lnTo>
                  <a:lnTo>
                    <a:pt x="654" y="1299"/>
                  </a:lnTo>
                  <a:lnTo>
                    <a:pt x="696" y="1247"/>
                  </a:lnTo>
                  <a:lnTo>
                    <a:pt x="728" y="1208"/>
                  </a:lnTo>
                  <a:lnTo>
                    <a:pt x="759" y="1171"/>
                  </a:lnTo>
                  <a:lnTo>
                    <a:pt x="790" y="1134"/>
                  </a:lnTo>
                  <a:lnTo>
                    <a:pt x="823" y="1098"/>
                  </a:lnTo>
                  <a:lnTo>
                    <a:pt x="855" y="1062"/>
                  </a:lnTo>
                  <a:lnTo>
                    <a:pt x="888" y="1027"/>
                  </a:lnTo>
                  <a:lnTo>
                    <a:pt x="922" y="992"/>
                  </a:lnTo>
                  <a:lnTo>
                    <a:pt x="956" y="959"/>
                  </a:lnTo>
                  <a:lnTo>
                    <a:pt x="990" y="926"/>
                  </a:lnTo>
                  <a:lnTo>
                    <a:pt x="1025" y="892"/>
                  </a:lnTo>
                  <a:lnTo>
                    <a:pt x="1060" y="861"/>
                  </a:lnTo>
                  <a:lnTo>
                    <a:pt x="1095" y="828"/>
                  </a:lnTo>
                  <a:lnTo>
                    <a:pt x="1132" y="798"/>
                  </a:lnTo>
                  <a:lnTo>
                    <a:pt x="1168" y="768"/>
                  </a:lnTo>
                  <a:lnTo>
                    <a:pt x="1205" y="737"/>
                  </a:lnTo>
                  <a:lnTo>
                    <a:pt x="1242" y="708"/>
                  </a:lnTo>
                  <a:lnTo>
                    <a:pt x="1280" y="680"/>
                  </a:lnTo>
                  <a:lnTo>
                    <a:pt x="1318" y="651"/>
                  </a:lnTo>
                  <a:lnTo>
                    <a:pt x="1356" y="624"/>
                  </a:lnTo>
                  <a:lnTo>
                    <a:pt x="1395" y="597"/>
                  </a:lnTo>
                  <a:lnTo>
                    <a:pt x="1435" y="570"/>
                  </a:lnTo>
                  <a:lnTo>
                    <a:pt x="1474" y="544"/>
                  </a:lnTo>
                  <a:lnTo>
                    <a:pt x="1515" y="519"/>
                  </a:lnTo>
                  <a:lnTo>
                    <a:pt x="1555" y="494"/>
                  </a:lnTo>
                  <a:lnTo>
                    <a:pt x="1595" y="470"/>
                  </a:lnTo>
                  <a:lnTo>
                    <a:pt x="1637" y="447"/>
                  </a:lnTo>
                  <a:lnTo>
                    <a:pt x="1679" y="423"/>
                  </a:lnTo>
                  <a:lnTo>
                    <a:pt x="1722" y="401"/>
                  </a:lnTo>
                  <a:lnTo>
                    <a:pt x="1764" y="379"/>
                  </a:lnTo>
                  <a:lnTo>
                    <a:pt x="1806" y="358"/>
                  </a:lnTo>
                  <a:lnTo>
                    <a:pt x="1850" y="337"/>
                  </a:lnTo>
                  <a:lnTo>
                    <a:pt x="1894" y="317"/>
                  </a:lnTo>
                  <a:lnTo>
                    <a:pt x="1938" y="298"/>
                  </a:lnTo>
                  <a:lnTo>
                    <a:pt x="1983" y="279"/>
                  </a:lnTo>
                  <a:lnTo>
                    <a:pt x="2028" y="260"/>
                  </a:lnTo>
                  <a:lnTo>
                    <a:pt x="2072" y="243"/>
                  </a:lnTo>
                  <a:lnTo>
                    <a:pt x="2118" y="226"/>
                  </a:lnTo>
                  <a:lnTo>
                    <a:pt x="2164" y="210"/>
                  </a:lnTo>
                  <a:lnTo>
                    <a:pt x="2210" y="194"/>
                  </a:lnTo>
                  <a:lnTo>
                    <a:pt x="2256" y="178"/>
                  </a:lnTo>
                  <a:lnTo>
                    <a:pt x="2302" y="164"/>
                  </a:lnTo>
                  <a:lnTo>
                    <a:pt x="2349" y="150"/>
                  </a:lnTo>
                  <a:lnTo>
                    <a:pt x="2396" y="137"/>
                  </a:lnTo>
                  <a:lnTo>
                    <a:pt x="2444" y="124"/>
                  </a:lnTo>
                  <a:lnTo>
                    <a:pt x="2491" y="112"/>
                  </a:lnTo>
                  <a:lnTo>
                    <a:pt x="2540" y="101"/>
                  </a:lnTo>
                  <a:lnTo>
                    <a:pt x="2587" y="89"/>
                  </a:lnTo>
                  <a:lnTo>
                    <a:pt x="2636" y="79"/>
                  </a:lnTo>
                  <a:lnTo>
                    <a:pt x="2685" y="70"/>
                  </a:lnTo>
                  <a:lnTo>
                    <a:pt x="2734" y="61"/>
                  </a:lnTo>
                  <a:lnTo>
                    <a:pt x="2783" y="53"/>
                  </a:lnTo>
                  <a:lnTo>
                    <a:pt x="2834" y="45"/>
                  </a:lnTo>
                  <a:lnTo>
                    <a:pt x="2883" y="38"/>
                  </a:lnTo>
                  <a:lnTo>
                    <a:pt x="2934" y="31"/>
                  </a:lnTo>
                  <a:lnTo>
                    <a:pt x="2984" y="26"/>
                  </a:lnTo>
                  <a:lnTo>
                    <a:pt x="3035" y="20"/>
                  </a:lnTo>
                  <a:lnTo>
                    <a:pt x="3086" y="15"/>
                  </a:lnTo>
                  <a:lnTo>
                    <a:pt x="3138" y="11"/>
                  </a:lnTo>
                  <a:lnTo>
                    <a:pt x="3189" y="7"/>
                  </a:lnTo>
                  <a:lnTo>
                    <a:pt x="3242" y="5"/>
                  </a:lnTo>
                  <a:lnTo>
                    <a:pt x="3293" y="3"/>
                  </a:lnTo>
                  <a:lnTo>
                    <a:pt x="3347" y="1"/>
                  </a:lnTo>
                  <a:lnTo>
                    <a:pt x="3399" y="0"/>
                  </a:lnTo>
                  <a:lnTo>
                    <a:pt x="3453" y="0"/>
                  </a:lnTo>
                  <a:lnTo>
                    <a:pt x="3523" y="0"/>
                  </a:lnTo>
                  <a:lnTo>
                    <a:pt x="3593" y="2"/>
                  </a:lnTo>
                  <a:lnTo>
                    <a:pt x="3663" y="5"/>
                  </a:lnTo>
                  <a:lnTo>
                    <a:pt x="3732" y="9"/>
                  </a:lnTo>
                  <a:lnTo>
                    <a:pt x="3800" y="15"/>
                  </a:lnTo>
                  <a:lnTo>
                    <a:pt x="3868" y="22"/>
                  </a:lnTo>
                  <a:lnTo>
                    <a:pt x="3936" y="30"/>
                  </a:lnTo>
                  <a:lnTo>
                    <a:pt x="4003" y="39"/>
                  </a:lnTo>
                  <a:lnTo>
                    <a:pt x="4068" y="49"/>
                  </a:lnTo>
                  <a:lnTo>
                    <a:pt x="4135" y="60"/>
                  </a:lnTo>
                  <a:lnTo>
                    <a:pt x="4199" y="73"/>
                  </a:lnTo>
                  <a:lnTo>
                    <a:pt x="4264" y="86"/>
                  </a:lnTo>
                  <a:lnTo>
                    <a:pt x="4329" y="102"/>
                  </a:lnTo>
                  <a:lnTo>
                    <a:pt x="4392" y="118"/>
                  </a:lnTo>
                  <a:lnTo>
                    <a:pt x="4456" y="135"/>
                  </a:lnTo>
                  <a:lnTo>
                    <a:pt x="4519" y="154"/>
                  </a:lnTo>
                  <a:lnTo>
                    <a:pt x="4580" y="173"/>
                  </a:lnTo>
                  <a:lnTo>
                    <a:pt x="4642" y="195"/>
                  </a:lnTo>
                  <a:lnTo>
                    <a:pt x="4702" y="216"/>
                  </a:lnTo>
                  <a:lnTo>
                    <a:pt x="4760" y="239"/>
                  </a:lnTo>
                  <a:lnTo>
                    <a:pt x="4818" y="264"/>
                  </a:lnTo>
                  <a:lnTo>
                    <a:pt x="4875" y="288"/>
                  </a:lnTo>
                  <a:lnTo>
                    <a:pt x="4931" y="314"/>
                  </a:lnTo>
                  <a:lnTo>
                    <a:pt x="4985" y="341"/>
                  </a:lnTo>
                  <a:lnTo>
                    <a:pt x="5039" y="370"/>
                  </a:lnTo>
                  <a:lnTo>
                    <a:pt x="5091" y="398"/>
                  </a:lnTo>
                  <a:lnTo>
                    <a:pt x="5143" y="429"/>
                  </a:lnTo>
                  <a:lnTo>
                    <a:pt x="5193" y="460"/>
                  </a:lnTo>
                  <a:lnTo>
                    <a:pt x="5243" y="492"/>
                  </a:lnTo>
                  <a:lnTo>
                    <a:pt x="5291" y="526"/>
                  </a:lnTo>
                  <a:lnTo>
                    <a:pt x="5339" y="560"/>
                  </a:lnTo>
                  <a:lnTo>
                    <a:pt x="5385" y="596"/>
                  </a:lnTo>
                  <a:lnTo>
                    <a:pt x="5441" y="640"/>
                  </a:lnTo>
                  <a:lnTo>
                    <a:pt x="5496" y="686"/>
                  </a:lnTo>
                  <a:lnTo>
                    <a:pt x="5547" y="732"/>
                  </a:lnTo>
                  <a:lnTo>
                    <a:pt x="5598" y="780"/>
                  </a:lnTo>
                  <a:lnTo>
                    <a:pt x="5646" y="828"/>
                  </a:lnTo>
                  <a:lnTo>
                    <a:pt x="5693" y="877"/>
                  </a:lnTo>
                  <a:lnTo>
                    <a:pt x="5738" y="927"/>
                  </a:lnTo>
                  <a:lnTo>
                    <a:pt x="5781" y="976"/>
                  </a:lnTo>
                  <a:lnTo>
                    <a:pt x="5823" y="1028"/>
                  </a:lnTo>
                  <a:lnTo>
                    <a:pt x="5862" y="1079"/>
                  </a:lnTo>
                  <a:lnTo>
                    <a:pt x="5901" y="1132"/>
                  </a:lnTo>
                  <a:lnTo>
                    <a:pt x="5936" y="1186"/>
                  </a:lnTo>
                  <a:lnTo>
                    <a:pt x="5970" y="1239"/>
                  </a:lnTo>
                  <a:lnTo>
                    <a:pt x="6003" y="1295"/>
                  </a:lnTo>
                  <a:lnTo>
                    <a:pt x="6034" y="1351"/>
                  </a:lnTo>
                  <a:lnTo>
                    <a:pt x="6062" y="1406"/>
                  </a:lnTo>
                  <a:lnTo>
                    <a:pt x="6089" y="1464"/>
                  </a:lnTo>
                  <a:lnTo>
                    <a:pt x="6115" y="1522"/>
                  </a:lnTo>
                  <a:lnTo>
                    <a:pt x="6138" y="1581"/>
                  </a:lnTo>
                  <a:lnTo>
                    <a:pt x="6160" y="1640"/>
                  </a:lnTo>
                  <a:lnTo>
                    <a:pt x="6180" y="1702"/>
                  </a:lnTo>
                  <a:lnTo>
                    <a:pt x="6199" y="1763"/>
                  </a:lnTo>
                  <a:lnTo>
                    <a:pt x="6215" y="1826"/>
                  </a:lnTo>
                  <a:lnTo>
                    <a:pt x="6230" y="1889"/>
                  </a:lnTo>
                  <a:lnTo>
                    <a:pt x="6243" y="1953"/>
                  </a:lnTo>
                  <a:lnTo>
                    <a:pt x="6254" y="2019"/>
                  </a:lnTo>
                  <a:lnTo>
                    <a:pt x="6263" y="2085"/>
                  </a:lnTo>
                  <a:lnTo>
                    <a:pt x="6271" y="2152"/>
                  </a:lnTo>
                  <a:lnTo>
                    <a:pt x="6277" y="2219"/>
                  </a:lnTo>
                  <a:lnTo>
                    <a:pt x="6281" y="2288"/>
                  </a:lnTo>
                  <a:lnTo>
                    <a:pt x="6284" y="2358"/>
                  </a:lnTo>
                  <a:lnTo>
                    <a:pt x="6285" y="2429"/>
                  </a:lnTo>
                  <a:lnTo>
                    <a:pt x="6284" y="2498"/>
                  </a:lnTo>
                  <a:lnTo>
                    <a:pt x="6282" y="2567"/>
                  </a:lnTo>
                  <a:lnTo>
                    <a:pt x="6277" y="2635"/>
                  </a:lnTo>
                  <a:lnTo>
                    <a:pt x="6271" y="2701"/>
                  </a:lnTo>
                  <a:lnTo>
                    <a:pt x="6264" y="2768"/>
                  </a:lnTo>
                  <a:lnTo>
                    <a:pt x="6254" y="2834"/>
                  </a:lnTo>
                  <a:lnTo>
                    <a:pt x="6244" y="2900"/>
                  </a:lnTo>
                  <a:lnTo>
                    <a:pt x="6231" y="2964"/>
                  </a:lnTo>
                  <a:lnTo>
                    <a:pt x="6217" y="3027"/>
                  </a:lnTo>
                  <a:lnTo>
                    <a:pt x="6200" y="3091"/>
                  </a:lnTo>
                  <a:lnTo>
                    <a:pt x="6182" y="3153"/>
                  </a:lnTo>
                  <a:lnTo>
                    <a:pt x="6162" y="3215"/>
                  </a:lnTo>
                  <a:lnTo>
                    <a:pt x="6141" y="3276"/>
                  </a:lnTo>
                  <a:lnTo>
                    <a:pt x="6118" y="3336"/>
                  </a:lnTo>
                  <a:lnTo>
                    <a:pt x="6094" y="3396"/>
                  </a:lnTo>
                  <a:lnTo>
                    <a:pt x="6067" y="3455"/>
                  </a:lnTo>
                  <a:lnTo>
                    <a:pt x="6039" y="3512"/>
                  </a:lnTo>
                  <a:lnTo>
                    <a:pt x="6010" y="3570"/>
                  </a:lnTo>
                  <a:lnTo>
                    <a:pt x="5978" y="3626"/>
                  </a:lnTo>
                  <a:lnTo>
                    <a:pt x="5945" y="3680"/>
                  </a:lnTo>
                  <a:lnTo>
                    <a:pt x="5911" y="3734"/>
                  </a:lnTo>
                  <a:lnTo>
                    <a:pt x="5875" y="3787"/>
                  </a:lnTo>
                  <a:lnTo>
                    <a:pt x="5838" y="3838"/>
                  </a:lnTo>
                  <a:lnTo>
                    <a:pt x="5799" y="3889"/>
                  </a:lnTo>
                  <a:lnTo>
                    <a:pt x="5758" y="3938"/>
                  </a:lnTo>
                  <a:lnTo>
                    <a:pt x="5717" y="3987"/>
                  </a:lnTo>
                  <a:lnTo>
                    <a:pt x="5673" y="4035"/>
                  </a:lnTo>
                  <a:lnTo>
                    <a:pt x="5628" y="4081"/>
                  </a:lnTo>
                  <a:lnTo>
                    <a:pt x="5581" y="4127"/>
                  </a:lnTo>
                  <a:lnTo>
                    <a:pt x="5533" y="4170"/>
                  </a:lnTo>
                  <a:lnTo>
                    <a:pt x="5483" y="4214"/>
                  </a:lnTo>
                  <a:lnTo>
                    <a:pt x="5432" y="4256"/>
                  </a:lnTo>
                  <a:lnTo>
                    <a:pt x="5404" y="4280"/>
                  </a:lnTo>
                  <a:lnTo>
                    <a:pt x="5373" y="4302"/>
                  </a:lnTo>
                  <a:lnTo>
                    <a:pt x="5344" y="4323"/>
                  </a:lnTo>
                  <a:lnTo>
                    <a:pt x="5314" y="4344"/>
                  </a:lnTo>
                  <a:lnTo>
                    <a:pt x="5283" y="4365"/>
                  </a:lnTo>
                  <a:lnTo>
                    <a:pt x="5252" y="4384"/>
                  </a:lnTo>
                  <a:lnTo>
                    <a:pt x="5221" y="4403"/>
                  </a:lnTo>
                  <a:lnTo>
                    <a:pt x="5188" y="4421"/>
                  </a:lnTo>
                  <a:lnTo>
                    <a:pt x="5156" y="4439"/>
                  </a:lnTo>
                  <a:lnTo>
                    <a:pt x="5124" y="4456"/>
                  </a:lnTo>
                  <a:lnTo>
                    <a:pt x="5090" y="4471"/>
                  </a:lnTo>
                  <a:lnTo>
                    <a:pt x="5057" y="4487"/>
                  </a:lnTo>
                  <a:lnTo>
                    <a:pt x="5024" y="4501"/>
                  </a:lnTo>
                  <a:lnTo>
                    <a:pt x="4989" y="4515"/>
                  </a:lnTo>
                  <a:lnTo>
                    <a:pt x="4954" y="4529"/>
                  </a:lnTo>
                  <a:lnTo>
                    <a:pt x="4919" y="4541"/>
                  </a:lnTo>
                  <a:lnTo>
                    <a:pt x="4883" y="4553"/>
                  </a:lnTo>
                  <a:lnTo>
                    <a:pt x="4848" y="4564"/>
                  </a:lnTo>
                  <a:lnTo>
                    <a:pt x="4812" y="4575"/>
                  </a:lnTo>
                  <a:lnTo>
                    <a:pt x="4776" y="4584"/>
                  </a:lnTo>
                  <a:lnTo>
                    <a:pt x="4740" y="4593"/>
                  </a:lnTo>
                  <a:lnTo>
                    <a:pt x="4704" y="4602"/>
                  </a:lnTo>
                  <a:lnTo>
                    <a:pt x="4667" y="4609"/>
                  </a:lnTo>
                  <a:lnTo>
                    <a:pt x="4631" y="4616"/>
                  </a:lnTo>
                  <a:lnTo>
                    <a:pt x="4593" y="4622"/>
                  </a:lnTo>
                  <a:lnTo>
                    <a:pt x="4557" y="4627"/>
                  </a:lnTo>
                  <a:lnTo>
                    <a:pt x="4520" y="4631"/>
                  </a:lnTo>
                  <a:lnTo>
                    <a:pt x="4482" y="4634"/>
                  </a:lnTo>
                  <a:lnTo>
                    <a:pt x="4445" y="4637"/>
                  </a:lnTo>
                  <a:lnTo>
                    <a:pt x="4408" y="4639"/>
                  </a:lnTo>
                  <a:lnTo>
                    <a:pt x="4370" y="4640"/>
                  </a:lnTo>
                  <a:lnTo>
                    <a:pt x="4332" y="4640"/>
                  </a:lnTo>
                  <a:lnTo>
                    <a:pt x="4288" y="4640"/>
                  </a:lnTo>
                  <a:lnTo>
                    <a:pt x="4246" y="4638"/>
                  </a:lnTo>
                  <a:lnTo>
                    <a:pt x="4206" y="4636"/>
                  </a:lnTo>
                  <a:lnTo>
                    <a:pt x="4166" y="4632"/>
                  </a:lnTo>
                  <a:lnTo>
                    <a:pt x="4128" y="4628"/>
                  </a:lnTo>
                  <a:lnTo>
                    <a:pt x="4091" y="4622"/>
                  </a:lnTo>
                  <a:lnTo>
                    <a:pt x="4056" y="4615"/>
                  </a:lnTo>
                  <a:lnTo>
                    <a:pt x="4022" y="4607"/>
                  </a:lnTo>
                  <a:lnTo>
                    <a:pt x="3988" y="4599"/>
                  </a:lnTo>
                  <a:lnTo>
                    <a:pt x="3957" y="4588"/>
                  </a:lnTo>
                  <a:lnTo>
                    <a:pt x="3927" y="4577"/>
                  </a:lnTo>
                  <a:lnTo>
                    <a:pt x="3898" y="4565"/>
                  </a:lnTo>
                  <a:lnTo>
                    <a:pt x="3870" y="4553"/>
                  </a:lnTo>
                  <a:lnTo>
                    <a:pt x="3845" y="4539"/>
                  </a:lnTo>
                  <a:lnTo>
                    <a:pt x="3820" y="4524"/>
                  </a:lnTo>
                  <a:lnTo>
                    <a:pt x="3796" y="4507"/>
                  </a:lnTo>
                  <a:lnTo>
                    <a:pt x="3774" y="4490"/>
                  </a:lnTo>
                  <a:lnTo>
                    <a:pt x="3753" y="4472"/>
                  </a:lnTo>
                  <a:lnTo>
                    <a:pt x="3733" y="4453"/>
                  </a:lnTo>
                  <a:lnTo>
                    <a:pt x="3715" y="4432"/>
                  </a:lnTo>
                  <a:lnTo>
                    <a:pt x="3697" y="4411"/>
                  </a:lnTo>
                  <a:lnTo>
                    <a:pt x="3682" y="4388"/>
                  </a:lnTo>
                  <a:lnTo>
                    <a:pt x="3667" y="4365"/>
                  </a:lnTo>
                  <a:lnTo>
                    <a:pt x="3654" y="4340"/>
                  </a:lnTo>
                  <a:lnTo>
                    <a:pt x="3642" y="4315"/>
                  </a:lnTo>
                  <a:lnTo>
                    <a:pt x="3632" y="4288"/>
                  </a:lnTo>
                  <a:lnTo>
                    <a:pt x="3623" y="4260"/>
                  </a:lnTo>
                  <a:lnTo>
                    <a:pt x="3615" y="4231"/>
                  </a:lnTo>
                  <a:lnTo>
                    <a:pt x="3609" y="4202"/>
                  </a:lnTo>
                  <a:lnTo>
                    <a:pt x="3602" y="4170"/>
                  </a:lnTo>
                  <a:lnTo>
                    <a:pt x="3598" y="4139"/>
                  </a:lnTo>
                  <a:lnTo>
                    <a:pt x="3596" y="4105"/>
                  </a:lnTo>
                  <a:close/>
                  <a:moveTo>
                    <a:pt x="3719" y="2656"/>
                  </a:moveTo>
                  <a:lnTo>
                    <a:pt x="3715" y="2624"/>
                  </a:lnTo>
                  <a:lnTo>
                    <a:pt x="3710" y="2594"/>
                  </a:lnTo>
                  <a:lnTo>
                    <a:pt x="3705" y="2565"/>
                  </a:lnTo>
                  <a:lnTo>
                    <a:pt x="3697" y="2536"/>
                  </a:lnTo>
                  <a:lnTo>
                    <a:pt x="3690" y="2509"/>
                  </a:lnTo>
                  <a:lnTo>
                    <a:pt x="3681" y="2482"/>
                  </a:lnTo>
                  <a:lnTo>
                    <a:pt x="3672" y="2456"/>
                  </a:lnTo>
                  <a:lnTo>
                    <a:pt x="3663" y="2432"/>
                  </a:lnTo>
                  <a:lnTo>
                    <a:pt x="3652" y="2408"/>
                  </a:lnTo>
                  <a:lnTo>
                    <a:pt x="3640" y="2385"/>
                  </a:lnTo>
                  <a:lnTo>
                    <a:pt x="3628" y="2363"/>
                  </a:lnTo>
                  <a:lnTo>
                    <a:pt x="3615" y="2342"/>
                  </a:lnTo>
                  <a:lnTo>
                    <a:pt x="3600" y="2322"/>
                  </a:lnTo>
                  <a:lnTo>
                    <a:pt x="3585" y="2303"/>
                  </a:lnTo>
                  <a:lnTo>
                    <a:pt x="3569" y="2285"/>
                  </a:lnTo>
                  <a:lnTo>
                    <a:pt x="3553" y="2268"/>
                  </a:lnTo>
                  <a:lnTo>
                    <a:pt x="3536" y="2252"/>
                  </a:lnTo>
                  <a:lnTo>
                    <a:pt x="3517" y="2237"/>
                  </a:lnTo>
                  <a:lnTo>
                    <a:pt x="3498" y="2222"/>
                  </a:lnTo>
                  <a:lnTo>
                    <a:pt x="3478" y="2209"/>
                  </a:lnTo>
                  <a:lnTo>
                    <a:pt x="3458" y="2197"/>
                  </a:lnTo>
                  <a:lnTo>
                    <a:pt x="3437" y="2187"/>
                  </a:lnTo>
                  <a:lnTo>
                    <a:pt x="3415" y="2177"/>
                  </a:lnTo>
                  <a:lnTo>
                    <a:pt x="3392" y="2168"/>
                  </a:lnTo>
                  <a:lnTo>
                    <a:pt x="3369" y="2160"/>
                  </a:lnTo>
                  <a:lnTo>
                    <a:pt x="3345" y="2154"/>
                  </a:lnTo>
                  <a:lnTo>
                    <a:pt x="3321" y="2148"/>
                  </a:lnTo>
                  <a:lnTo>
                    <a:pt x="3295" y="2142"/>
                  </a:lnTo>
                  <a:lnTo>
                    <a:pt x="3269" y="2139"/>
                  </a:lnTo>
                  <a:lnTo>
                    <a:pt x="3242" y="2136"/>
                  </a:lnTo>
                  <a:lnTo>
                    <a:pt x="3215" y="2134"/>
                  </a:lnTo>
                  <a:lnTo>
                    <a:pt x="3186" y="2134"/>
                  </a:lnTo>
                  <a:lnTo>
                    <a:pt x="3165" y="2134"/>
                  </a:lnTo>
                  <a:lnTo>
                    <a:pt x="3144" y="2136"/>
                  </a:lnTo>
                  <a:lnTo>
                    <a:pt x="3123" y="2138"/>
                  </a:lnTo>
                  <a:lnTo>
                    <a:pt x="3101" y="2140"/>
                  </a:lnTo>
                  <a:lnTo>
                    <a:pt x="3080" y="2145"/>
                  </a:lnTo>
                  <a:lnTo>
                    <a:pt x="3060" y="2149"/>
                  </a:lnTo>
                  <a:lnTo>
                    <a:pt x="3040" y="2154"/>
                  </a:lnTo>
                  <a:lnTo>
                    <a:pt x="3020" y="2160"/>
                  </a:lnTo>
                  <a:lnTo>
                    <a:pt x="2999" y="2167"/>
                  </a:lnTo>
                  <a:lnTo>
                    <a:pt x="2979" y="2174"/>
                  </a:lnTo>
                  <a:lnTo>
                    <a:pt x="2959" y="2183"/>
                  </a:lnTo>
                  <a:lnTo>
                    <a:pt x="2940" y="2192"/>
                  </a:lnTo>
                  <a:lnTo>
                    <a:pt x="2921" y="2201"/>
                  </a:lnTo>
                  <a:lnTo>
                    <a:pt x="2901" y="2212"/>
                  </a:lnTo>
                  <a:lnTo>
                    <a:pt x="2882" y="2223"/>
                  </a:lnTo>
                  <a:lnTo>
                    <a:pt x="2863" y="2236"/>
                  </a:lnTo>
                  <a:lnTo>
                    <a:pt x="2844" y="2249"/>
                  </a:lnTo>
                  <a:lnTo>
                    <a:pt x="2826" y="2263"/>
                  </a:lnTo>
                  <a:lnTo>
                    <a:pt x="2806" y="2278"/>
                  </a:lnTo>
                  <a:lnTo>
                    <a:pt x="2788" y="2293"/>
                  </a:lnTo>
                  <a:lnTo>
                    <a:pt x="2770" y="2310"/>
                  </a:lnTo>
                  <a:lnTo>
                    <a:pt x="2752" y="2327"/>
                  </a:lnTo>
                  <a:lnTo>
                    <a:pt x="2735" y="2344"/>
                  </a:lnTo>
                  <a:lnTo>
                    <a:pt x="2717" y="2363"/>
                  </a:lnTo>
                  <a:lnTo>
                    <a:pt x="2699" y="2382"/>
                  </a:lnTo>
                  <a:lnTo>
                    <a:pt x="2682" y="2403"/>
                  </a:lnTo>
                  <a:lnTo>
                    <a:pt x="2665" y="2424"/>
                  </a:lnTo>
                  <a:lnTo>
                    <a:pt x="2648" y="2445"/>
                  </a:lnTo>
                  <a:lnTo>
                    <a:pt x="2631" y="2467"/>
                  </a:lnTo>
                  <a:lnTo>
                    <a:pt x="2615" y="2491"/>
                  </a:lnTo>
                  <a:lnTo>
                    <a:pt x="2597" y="2515"/>
                  </a:lnTo>
                  <a:lnTo>
                    <a:pt x="2581" y="2540"/>
                  </a:lnTo>
                  <a:lnTo>
                    <a:pt x="2565" y="2566"/>
                  </a:lnTo>
                  <a:lnTo>
                    <a:pt x="2550" y="2592"/>
                  </a:lnTo>
                  <a:lnTo>
                    <a:pt x="2535" y="2618"/>
                  </a:lnTo>
                  <a:lnTo>
                    <a:pt x="2520" y="2645"/>
                  </a:lnTo>
                  <a:lnTo>
                    <a:pt x="2505" y="2671"/>
                  </a:lnTo>
                  <a:lnTo>
                    <a:pt x="2492" y="2698"/>
                  </a:lnTo>
                  <a:lnTo>
                    <a:pt x="2479" y="2726"/>
                  </a:lnTo>
                  <a:lnTo>
                    <a:pt x="2467" y="2753"/>
                  </a:lnTo>
                  <a:lnTo>
                    <a:pt x="2455" y="2780"/>
                  </a:lnTo>
                  <a:lnTo>
                    <a:pt x="2443" y="2809"/>
                  </a:lnTo>
                  <a:lnTo>
                    <a:pt x="2433" y="2837"/>
                  </a:lnTo>
                  <a:lnTo>
                    <a:pt x="2422" y="2865"/>
                  </a:lnTo>
                  <a:lnTo>
                    <a:pt x="2412" y="2895"/>
                  </a:lnTo>
                  <a:lnTo>
                    <a:pt x="2402" y="2924"/>
                  </a:lnTo>
                  <a:lnTo>
                    <a:pt x="2393" y="2953"/>
                  </a:lnTo>
                  <a:lnTo>
                    <a:pt x="2385" y="2983"/>
                  </a:lnTo>
                  <a:lnTo>
                    <a:pt x="2377" y="3013"/>
                  </a:lnTo>
                  <a:lnTo>
                    <a:pt x="2370" y="3044"/>
                  </a:lnTo>
                  <a:lnTo>
                    <a:pt x="2363" y="3074"/>
                  </a:lnTo>
                  <a:lnTo>
                    <a:pt x="2356" y="3105"/>
                  </a:lnTo>
                  <a:lnTo>
                    <a:pt x="2351" y="3137"/>
                  </a:lnTo>
                  <a:lnTo>
                    <a:pt x="2345" y="3168"/>
                  </a:lnTo>
                  <a:lnTo>
                    <a:pt x="2340" y="3199"/>
                  </a:lnTo>
                  <a:lnTo>
                    <a:pt x="2336" y="3232"/>
                  </a:lnTo>
                  <a:lnTo>
                    <a:pt x="2332" y="3264"/>
                  </a:lnTo>
                  <a:lnTo>
                    <a:pt x="2329" y="3297"/>
                  </a:lnTo>
                  <a:lnTo>
                    <a:pt x="2326" y="3329"/>
                  </a:lnTo>
                  <a:lnTo>
                    <a:pt x="2324" y="3362"/>
                  </a:lnTo>
                  <a:lnTo>
                    <a:pt x="2322" y="3396"/>
                  </a:lnTo>
                  <a:lnTo>
                    <a:pt x="2321" y="3430"/>
                  </a:lnTo>
                  <a:lnTo>
                    <a:pt x="2320" y="3464"/>
                  </a:lnTo>
                  <a:lnTo>
                    <a:pt x="2320" y="3498"/>
                  </a:lnTo>
                  <a:lnTo>
                    <a:pt x="2320" y="3532"/>
                  </a:lnTo>
                  <a:lnTo>
                    <a:pt x="2322" y="3566"/>
                  </a:lnTo>
                  <a:lnTo>
                    <a:pt x="2324" y="3597"/>
                  </a:lnTo>
                  <a:lnTo>
                    <a:pt x="2327" y="3629"/>
                  </a:lnTo>
                  <a:lnTo>
                    <a:pt x="2331" y="3659"/>
                  </a:lnTo>
                  <a:lnTo>
                    <a:pt x="2336" y="3688"/>
                  </a:lnTo>
                  <a:lnTo>
                    <a:pt x="2342" y="3717"/>
                  </a:lnTo>
                  <a:lnTo>
                    <a:pt x="2349" y="3744"/>
                  </a:lnTo>
                  <a:lnTo>
                    <a:pt x="2356" y="3770"/>
                  </a:lnTo>
                  <a:lnTo>
                    <a:pt x="2365" y="3796"/>
                  </a:lnTo>
                  <a:lnTo>
                    <a:pt x="2375" y="3820"/>
                  </a:lnTo>
                  <a:lnTo>
                    <a:pt x="2385" y="3844"/>
                  </a:lnTo>
                  <a:lnTo>
                    <a:pt x="2396" y="3867"/>
                  </a:lnTo>
                  <a:lnTo>
                    <a:pt x="2410" y="3888"/>
                  </a:lnTo>
                  <a:lnTo>
                    <a:pt x="2423" y="3908"/>
                  </a:lnTo>
                  <a:lnTo>
                    <a:pt x="2437" y="3927"/>
                  </a:lnTo>
                  <a:lnTo>
                    <a:pt x="2452" y="3947"/>
                  </a:lnTo>
                  <a:lnTo>
                    <a:pt x="2467" y="3964"/>
                  </a:lnTo>
                  <a:lnTo>
                    <a:pt x="2483" y="3980"/>
                  </a:lnTo>
                  <a:lnTo>
                    <a:pt x="2500" y="3994"/>
                  </a:lnTo>
                  <a:lnTo>
                    <a:pt x="2519" y="4008"/>
                  </a:lnTo>
                  <a:lnTo>
                    <a:pt x="2537" y="4020"/>
                  </a:lnTo>
                  <a:lnTo>
                    <a:pt x="2556" y="4032"/>
                  </a:lnTo>
                  <a:lnTo>
                    <a:pt x="2576" y="4042"/>
                  </a:lnTo>
                  <a:lnTo>
                    <a:pt x="2597" y="4051"/>
                  </a:lnTo>
                  <a:lnTo>
                    <a:pt x="2619" y="4058"/>
                  </a:lnTo>
                  <a:lnTo>
                    <a:pt x="2641" y="4065"/>
                  </a:lnTo>
                  <a:lnTo>
                    <a:pt x="2664" y="4070"/>
                  </a:lnTo>
                  <a:lnTo>
                    <a:pt x="2687" y="4074"/>
                  </a:lnTo>
                  <a:lnTo>
                    <a:pt x="2713" y="4077"/>
                  </a:lnTo>
                  <a:lnTo>
                    <a:pt x="2738" y="4079"/>
                  </a:lnTo>
                  <a:lnTo>
                    <a:pt x="2763" y="4079"/>
                  </a:lnTo>
                  <a:lnTo>
                    <a:pt x="2797" y="4079"/>
                  </a:lnTo>
                  <a:lnTo>
                    <a:pt x="2832" y="4076"/>
                  </a:lnTo>
                  <a:lnTo>
                    <a:pt x="2866" y="4072"/>
                  </a:lnTo>
                  <a:lnTo>
                    <a:pt x="2898" y="4067"/>
                  </a:lnTo>
                  <a:lnTo>
                    <a:pt x="2932" y="4060"/>
                  </a:lnTo>
                  <a:lnTo>
                    <a:pt x="2964" y="4052"/>
                  </a:lnTo>
                  <a:lnTo>
                    <a:pt x="2995" y="4042"/>
                  </a:lnTo>
                  <a:lnTo>
                    <a:pt x="3026" y="4030"/>
                  </a:lnTo>
                  <a:lnTo>
                    <a:pt x="3057" y="4017"/>
                  </a:lnTo>
                  <a:lnTo>
                    <a:pt x="3086" y="4002"/>
                  </a:lnTo>
                  <a:lnTo>
                    <a:pt x="3116" y="3986"/>
                  </a:lnTo>
                  <a:lnTo>
                    <a:pt x="3145" y="3969"/>
                  </a:lnTo>
                  <a:lnTo>
                    <a:pt x="3173" y="3950"/>
                  </a:lnTo>
                  <a:lnTo>
                    <a:pt x="3201" y="3928"/>
                  </a:lnTo>
                  <a:lnTo>
                    <a:pt x="3229" y="3906"/>
                  </a:lnTo>
                  <a:lnTo>
                    <a:pt x="3256" y="3882"/>
                  </a:lnTo>
                  <a:lnTo>
                    <a:pt x="3282" y="3857"/>
                  </a:lnTo>
                  <a:lnTo>
                    <a:pt x="3308" y="3831"/>
                  </a:lnTo>
                  <a:lnTo>
                    <a:pt x="3331" y="3804"/>
                  </a:lnTo>
                  <a:lnTo>
                    <a:pt x="3354" y="3775"/>
                  </a:lnTo>
                  <a:lnTo>
                    <a:pt x="3376" y="3746"/>
                  </a:lnTo>
                  <a:lnTo>
                    <a:pt x="3397" y="3716"/>
                  </a:lnTo>
                  <a:lnTo>
                    <a:pt x="3417" y="3684"/>
                  </a:lnTo>
                  <a:lnTo>
                    <a:pt x="3436" y="3652"/>
                  </a:lnTo>
                  <a:lnTo>
                    <a:pt x="3454" y="3619"/>
                  </a:lnTo>
                  <a:lnTo>
                    <a:pt x="3470" y="3583"/>
                  </a:lnTo>
                  <a:lnTo>
                    <a:pt x="3486" y="3548"/>
                  </a:lnTo>
                  <a:lnTo>
                    <a:pt x="3500" y="3511"/>
                  </a:lnTo>
                  <a:lnTo>
                    <a:pt x="3515" y="3474"/>
                  </a:lnTo>
                  <a:lnTo>
                    <a:pt x="3527" y="3435"/>
                  </a:lnTo>
                  <a:lnTo>
                    <a:pt x="3539" y="3395"/>
                  </a:lnTo>
                  <a:lnTo>
                    <a:pt x="3549" y="3354"/>
                  </a:lnTo>
                  <a:lnTo>
                    <a:pt x="3719" y="2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cxnSp>
        <p:nvCxnSpPr>
          <p:cNvPr id="67" name="直接连接符 66"/>
          <p:cNvCxnSpPr>
            <a:endCxn id="53" idx="1"/>
          </p:cNvCxnSpPr>
          <p:nvPr/>
        </p:nvCxnSpPr>
        <p:spPr>
          <a:xfrm>
            <a:off x="5568199" y="3323390"/>
            <a:ext cx="1898245" cy="0"/>
          </a:xfrm>
          <a:prstGeom prst="line">
            <a:avLst/>
          </a:pr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70" name="直接连接符 69"/>
          <p:cNvCxnSpPr>
            <a:endCxn id="52" idx="1"/>
          </p:cNvCxnSpPr>
          <p:nvPr/>
        </p:nvCxnSpPr>
        <p:spPr>
          <a:xfrm flipV="1">
            <a:off x="5452585" y="2815776"/>
            <a:ext cx="1606729" cy="453992"/>
          </a:xfrm>
          <a:prstGeom prst="line">
            <a:avLst/>
          </a:pr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72" name="直接连接符 71"/>
          <p:cNvCxnSpPr>
            <a:endCxn id="55" idx="1"/>
          </p:cNvCxnSpPr>
          <p:nvPr/>
        </p:nvCxnSpPr>
        <p:spPr>
          <a:xfrm>
            <a:off x="5452585" y="3364049"/>
            <a:ext cx="1606729" cy="468353"/>
          </a:xfrm>
          <a:prstGeom prst="line">
            <a:avLst/>
          </a:pr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51" name="Freeform 1208"/>
          <p:cNvSpPr>
            <a:spLocks/>
          </p:cNvSpPr>
          <p:nvPr/>
        </p:nvSpPr>
        <p:spPr bwMode="ltGray">
          <a:xfrm>
            <a:off x="4488614" y="3009314"/>
            <a:ext cx="1469535" cy="557048"/>
          </a:xfrm>
          <a:custGeom>
            <a:avLst/>
            <a:gdLst>
              <a:gd name="T0" fmla="*/ 603773 w 16320"/>
              <a:gd name="T1" fmla="*/ 22740 h 11943"/>
              <a:gd name="T2" fmla="*/ 669215 w 16320"/>
              <a:gd name="T3" fmla="*/ 9746 h 11943"/>
              <a:gd name="T4" fmla="*/ 745191 w 16320"/>
              <a:gd name="T5" fmla="*/ 1866 h 11943"/>
              <a:gd name="T6" fmla="*/ 902522 w 16320"/>
              <a:gd name="T7" fmla="*/ 5115 h 11943"/>
              <a:gd name="T8" fmla="*/ 1023620 w 16320"/>
              <a:gd name="T9" fmla="*/ 31484 h 11943"/>
              <a:gd name="T10" fmla="*/ 1077782 w 16320"/>
              <a:gd name="T11" fmla="*/ 71643 h 11943"/>
              <a:gd name="T12" fmla="*/ 1079649 w 16320"/>
              <a:gd name="T13" fmla="*/ 82529 h 11943"/>
              <a:gd name="T14" fmla="*/ 1090258 w 16320"/>
              <a:gd name="T15" fmla="*/ 86504 h 11943"/>
              <a:gd name="T16" fmla="*/ 1119542 w 16320"/>
              <a:gd name="T17" fmla="*/ 88543 h 11943"/>
              <a:gd name="T18" fmla="*/ 1186105 w 16320"/>
              <a:gd name="T19" fmla="*/ 108311 h 11943"/>
              <a:gd name="T20" fmla="*/ 1217855 w 16320"/>
              <a:gd name="T21" fmla="*/ 142871 h 11943"/>
              <a:gd name="T22" fmla="*/ 1208218 w 16320"/>
              <a:gd name="T23" fmla="*/ 181198 h 11943"/>
              <a:gd name="T24" fmla="*/ 1175945 w 16320"/>
              <a:gd name="T25" fmla="*/ 207533 h 11943"/>
              <a:gd name="T26" fmla="*/ 1128432 w 16320"/>
              <a:gd name="T27" fmla="*/ 226714 h 11943"/>
              <a:gd name="T28" fmla="*/ 1107365 w 16320"/>
              <a:gd name="T29" fmla="*/ 240745 h 11943"/>
              <a:gd name="T30" fmla="*/ 1135231 w 16320"/>
              <a:gd name="T31" fmla="*/ 261550 h 11943"/>
              <a:gd name="T32" fmla="*/ 1144046 w 16320"/>
              <a:gd name="T33" fmla="*/ 285742 h 11943"/>
              <a:gd name="T34" fmla="*/ 1124846 w 16320"/>
              <a:gd name="T35" fmla="*/ 316708 h 11943"/>
              <a:gd name="T36" fmla="*/ 1063065 w 16320"/>
              <a:gd name="T37" fmla="*/ 345358 h 11943"/>
              <a:gd name="T38" fmla="*/ 976256 w 16320"/>
              <a:gd name="T39" fmla="*/ 357765 h 11943"/>
              <a:gd name="T40" fmla="*/ 922020 w 16320"/>
              <a:gd name="T41" fmla="*/ 355795 h 11943"/>
              <a:gd name="T42" fmla="*/ 902447 w 16320"/>
              <a:gd name="T43" fmla="*/ 353203 h 11943"/>
              <a:gd name="T44" fmla="*/ 884219 w 16320"/>
              <a:gd name="T45" fmla="*/ 349713 h 11943"/>
              <a:gd name="T46" fmla="*/ 879139 w 16320"/>
              <a:gd name="T47" fmla="*/ 356625 h 11943"/>
              <a:gd name="T48" fmla="*/ 872415 w 16320"/>
              <a:gd name="T49" fmla="*/ 373144 h 11943"/>
              <a:gd name="T50" fmla="*/ 832672 w 16320"/>
              <a:gd name="T51" fmla="*/ 398131 h 11943"/>
              <a:gd name="T52" fmla="*/ 769471 w 16320"/>
              <a:gd name="T53" fmla="*/ 411471 h 11943"/>
              <a:gd name="T54" fmla="*/ 705149 w 16320"/>
              <a:gd name="T55" fmla="*/ 410711 h 11943"/>
              <a:gd name="T56" fmla="*/ 667646 w 16320"/>
              <a:gd name="T57" fmla="*/ 403488 h 11943"/>
              <a:gd name="T58" fmla="*/ 638511 w 16320"/>
              <a:gd name="T59" fmla="*/ 392049 h 11943"/>
              <a:gd name="T60" fmla="*/ 605790 w 16320"/>
              <a:gd name="T61" fmla="*/ 388247 h 11943"/>
              <a:gd name="T62" fmla="*/ 544979 w 16320"/>
              <a:gd name="T63" fmla="*/ 399030 h 11943"/>
              <a:gd name="T64" fmla="*/ 475578 w 16320"/>
              <a:gd name="T65" fmla="*/ 404006 h 11943"/>
              <a:gd name="T66" fmla="*/ 377788 w 16320"/>
              <a:gd name="T67" fmla="*/ 400170 h 11943"/>
              <a:gd name="T68" fmla="*/ 277009 w 16320"/>
              <a:gd name="T69" fmla="*/ 378812 h 11943"/>
              <a:gd name="T70" fmla="*/ 226060 w 16320"/>
              <a:gd name="T71" fmla="*/ 344909 h 11943"/>
              <a:gd name="T72" fmla="*/ 224641 w 16320"/>
              <a:gd name="T73" fmla="*/ 325486 h 11943"/>
              <a:gd name="T74" fmla="*/ 199614 w 16320"/>
              <a:gd name="T75" fmla="*/ 328596 h 11943"/>
              <a:gd name="T76" fmla="*/ 167266 w 16320"/>
              <a:gd name="T77" fmla="*/ 330635 h 11943"/>
              <a:gd name="T78" fmla="*/ 133798 w 16320"/>
              <a:gd name="T79" fmla="*/ 329841 h 11943"/>
              <a:gd name="T80" fmla="*/ 58719 w 16320"/>
              <a:gd name="T81" fmla="*/ 315602 h 11943"/>
              <a:gd name="T82" fmla="*/ 9861 w 16320"/>
              <a:gd name="T83" fmla="*/ 286571 h 11943"/>
              <a:gd name="T84" fmla="*/ 3138 w 16320"/>
              <a:gd name="T85" fmla="*/ 249661 h 11943"/>
              <a:gd name="T86" fmla="*/ 28239 w 16320"/>
              <a:gd name="T87" fmla="*/ 223845 h 11943"/>
              <a:gd name="T88" fmla="*/ 73286 w 16320"/>
              <a:gd name="T89" fmla="*/ 204491 h 11943"/>
              <a:gd name="T90" fmla="*/ 123937 w 16320"/>
              <a:gd name="T91" fmla="*/ 192637 h 11943"/>
              <a:gd name="T92" fmla="*/ 104364 w 16320"/>
              <a:gd name="T93" fmla="*/ 174493 h 11943"/>
              <a:gd name="T94" fmla="*/ 96669 w 16320"/>
              <a:gd name="T95" fmla="*/ 154345 h 11943"/>
              <a:gd name="T96" fmla="*/ 104663 w 16320"/>
              <a:gd name="T97" fmla="*/ 129220 h 11943"/>
              <a:gd name="T98" fmla="*/ 157256 w 16320"/>
              <a:gd name="T99" fmla="*/ 93450 h 11943"/>
              <a:gd name="T100" fmla="*/ 243242 w 16320"/>
              <a:gd name="T101" fmla="*/ 73544 h 11943"/>
              <a:gd name="T102" fmla="*/ 321161 w 16320"/>
              <a:gd name="T103" fmla="*/ 72576 h 11943"/>
              <a:gd name="T104" fmla="*/ 338268 w 16320"/>
              <a:gd name="T105" fmla="*/ 74339 h 11943"/>
              <a:gd name="T106" fmla="*/ 354479 w 16320"/>
              <a:gd name="T107" fmla="*/ 76723 h 11943"/>
              <a:gd name="T108" fmla="*/ 364639 w 16320"/>
              <a:gd name="T109" fmla="*/ 78036 h 11943"/>
              <a:gd name="T110" fmla="*/ 381224 w 16320"/>
              <a:gd name="T111" fmla="*/ 58164 h 11943"/>
              <a:gd name="T112" fmla="*/ 427168 w 16320"/>
              <a:gd name="T113" fmla="*/ 35735 h 11943"/>
              <a:gd name="T114" fmla="*/ 487605 w 16320"/>
              <a:gd name="T115" fmla="*/ 26749 h 11943"/>
              <a:gd name="T116" fmla="*/ 519281 w 16320"/>
              <a:gd name="T117" fmla="*/ 28685 h 11943"/>
              <a:gd name="T118" fmla="*/ 537210 w 16320"/>
              <a:gd name="T119" fmla="*/ 32106 h 11943"/>
              <a:gd name="T120" fmla="*/ 553048 w 16320"/>
              <a:gd name="T121" fmla="*/ 37048 h 11943"/>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16320" h="11943">
                <a:moveTo>
                  <a:pt x="7438" y="1101"/>
                </a:moveTo>
                <a:lnTo>
                  <a:pt x="7496" y="1053"/>
                </a:lnTo>
                <a:lnTo>
                  <a:pt x="7554" y="1006"/>
                </a:lnTo>
                <a:lnTo>
                  <a:pt x="7615" y="960"/>
                </a:lnTo>
                <a:lnTo>
                  <a:pt x="7678" y="914"/>
                </a:lnTo>
                <a:lnTo>
                  <a:pt x="7741" y="869"/>
                </a:lnTo>
                <a:lnTo>
                  <a:pt x="7806" y="825"/>
                </a:lnTo>
                <a:lnTo>
                  <a:pt x="7873" y="782"/>
                </a:lnTo>
                <a:lnTo>
                  <a:pt x="7942" y="740"/>
                </a:lnTo>
                <a:lnTo>
                  <a:pt x="8011" y="698"/>
                </a:lnTo>
                <a:lnTo>
                  <a:pt x="8082" y="658"/>
                </a:lnTo>
                <a:lnTo>
                  <a:pt x="8156" y="618"/>
                </a:lnTo>
                <a:lnTo>
                  <a:pt x="8229" y="580"/>
                </a:lnTo>
                <a:lnTo>
                  <a:pt x="8305" y="542"/>
                </a:lnTo>
                <a:lnTo>
                  <a:pt x="8382" y="506"/>
                </a:lnTo>
                <a:lnTo>
                  <a:pt x="8461" y="470"/>
                </a:lnTo>
                <a:lnTo>
                  <a:pt x="8540" y="436"/>
                </a:lnTo>
                <a:lnTo>
                  <a:pt x="8621" y="403"/>
                </a:lnTo>
                <a:lnTo>
                  <a:pt x="8704" y="371"/>
                </a:lnTo>
                <a:lnTo>
                  <a:pt x="8786" y="340"/>
                </a:lnTo>
                <a:lnTo>
                  <a:pt x="8871" y="310"/>
                </a:lnTo>
                <a:lnTo>
                  <a:pt x="8958" y="282"/>
                </a:lnTo>
                <a:lnTo>
                  <a:pt x="9044" y="255"/>
                </a:lnTo>
                <a:lnTo>
                  <a:pt x="9132" y="228"/>
                </a:lnTo>
                <a:lnTo>
                  <a:pt x="9222" y="204"/>
                </a:lnTo>
                <a:lnTo>
                  <a:pt x="9313" y="180"/>
                </a:lnTo>
                <a:lnTo>
                  <a:pt x="9403" y="158"/>
                </a:lnTo>
                <a:lnTo>
                  <a:pt x="9496" y="137"/>
                </a:lnTo>
                <a:lnTo>
                  <a:pt x="9590" y="118"/>
                </a:lnTo>
                <a:lnTo>
                  <a:pt x="9685" y="99"/>
                </a:lnTo>
                <a:lnTo>
                  <a:pt x="9780" y="83"/>
                </a:lnTo>
                <a:lnTo>
                  <a:pt x="9877" y="68"/>
                </a:lnTo>
                <a:lnTo>
                  <a:pt x="9975" y="54"/>
                </a:lnTo>
                <a:lnTo>
                  <a:pt x="10176" y="31"/>
                </a:lnTo>
                <a:lnTo>
                  <a:pt x="10375" y="13"/>
                </a:lnTo>
                <a:lnTo>
                  <a:pt x="10574" y="4"/>
                </a:lnTo>
                <a:lnTo>
                  <a:pt x="10771" y="0"/>
                </a:lnTo>
                <a:lnTo>
                  <a:pt x="10967" y="3"/>
                </a:lnTo>
                <a:lnTo>
                  <a:pt x="11160" y="12"/>
                </a:lnTo>
                <a:lnTo>
                  <a:pt x="11351" y="27"/>
                </a:lnTo>
                <a:lnTo>
                  <a:pt x="11538" y="48"/>
                </a:lnTo>
                <a:lnTo>
                  <a:pt x="11723" y="76"/>
                </a:lnTo>
                <a:lnTo>
                  <a:pt x="11903" y="109"/>
                </a:lnTo>
                <a:lnTo>
                  <a:pt x="12081" y="148"/>
                </a:lnTo>
                <a:lnTo>
                  <a:pt x="12254" y="192"/>
                </a:lnTo>
                <a:lnTo>
                  <a:pt x="12424" y="241"/>
                </a:lnTo>
                <a:lnTo>
                  <a:pt x="12588" y="296"/>
                </a:lnTo>
                <a:lnTo>
                  <a:pt x="12747" y="356"/>
                </a:lnTo>
                <a:lnTo>
                  <a:pt x="12902" y="421"/>
                </a:lnTo>
                <a:lnTo>
                  <a:pt x="13051" y="492"/>
                </a:lnTo>
                <a:lnTo>
                  <a:pt x="13194" y="566"/>
                </a:lnTo>
                <a:lnTo>
                  <a:pt x="13330" y="645"/>
                </a:lnTo>
                <a:lnTo>
                  <a:pt x="13461" y="729"/>
                </a:lnTo>
                <a:lnTo>
                  <a:pt x="13584" y="818"/>
                </a:lnTo>
                <a:lnTo>
                  <a:pt x="13702" y="911"/>
                </a:lnTo>
                <a:lnTo>
                  <a:pt x="13811" y="1008"/>
                </a:lnTo>
                <a:lnTo>
                  <a:pt x="13913" y="1108"/>
                </a:lnTo>
                <a:lnTo>
                  <a:pt x="14008" y="1214"/>
                </a:lnTo>
                <a:lnTo>
                  <a:pt x="14093" y="1322"/>
                </a:lnTo>
                <a:lnTo>
                  <a:pt x="14171" y="1434"/>
                </a:lnTo>
                <a:lnTo>
                  <a:pt x="14239" y="1550"/>
                </a:lnTo>
                <a:lnTo>
                  <a:pt x="14299" y="1669"/>
                </a:lnTo>
                <a:lnTo>
                  <a:pt x="14349" y="1791"/>
                </a:lnTo>
                <a:lnTo>
                  <a:pt x="14390" y="1916"/>
                </a:lnTo>
                <a:lnTo>
                  <a:pt x="14421" y="2044"/>
                </a:lnTo>
                <a:lnTo>
                  <a:pt x="14427" y="2073"/>
                </a:lnTo>
                <a:lnTo>
                  <a:pt x="14431" y="2102"/>
                </a:lnTo>
                <a:lnTo>
                  <a:pt x="14436" y="2131"/>
                </a:lnTo>
                <a:lnTo>
                  <a:pt x="14440" y="2159"/>
                </a:lnTo>
                <a:lnTo>
                  <a:pt x="14443" y="2188"/>
                </a:lnTo>
                <a:lnTo>
                  <a:pt x="14446" y="2217"/>
                </a:lnTo>
                <a:lnTo>
                  <a:pt x="14448" y="2245"/>
                </a:lnTo>
                <a:lnTo>
                  <a:pt x="14450" y="2274"/>
                </a:lnTo>
                <a:lnTo>
                  <a:pt x="14451" y="2303"/>
                </a:lnTo>
                <a:lnTo>
                  <a:pt x="14452" y="2331"/>
                </a:lnTo>
                <a:lnTo>
                  <a:pt x="14452" y="2360"/>
                </a:lnTo>
                <a:lnTo>
                  <a:pt x="14452" y="2388"/>
                </a:lnTo>
                <a:lnTo>
                  <a:pt x="14451" y="2417"/>
                </a:lnTo>
                <a:lnTo>
                  <a:pt x="14450" y="2445"/>
                </a:lnTo>
                <a:lnTo>
                  <a:pt x="14448" y="2474"/>
                </a:lnTo>
                <a:lnTo>
                  <a:pt x="14446" y="2502"/>
                </a:lnTo>
                <a:lnTo>
                  <a:pt x="14467" y="2502"/>
                </a:lnTo>
                <a:lnTo>
                  <a:pt x="14488" y="2501"/>
                </a:lnTo>
                <a:lnTo>
                  <a:pt x="14510" y="2501"/>
                </a:lnTo>
                <a:lnTo>
                  <a:pt x="14530" y="2501"/>
                </a:lnTo>
                <a:lnTo>
                  <a:pt x="14551" y="2502"/>
                </a:lnTo>
                <a:lnTo>
                  <a:pt x="14573" y="2502"/>
                </a:lnTo>
                <a:lnTo>
                  <a:pt x="14594" y="2503"/>
                </a:lnTo>
                <a:lnTo>
                  <a:pt x="14615" y="2504"/>
                </a:lnTo>
                <a:lnTo>
                  <a:pt x="14636" y="2505"/>
                </a:lnTo>
                <a:lnTo>
                  <a:pt x="14657" y="2507"/>
                </a:lnTo>
                <a:lnTo>
                  <a:pt x="14679" y="2508"/>
                </a:lnTo>
                <a:lnTo>
                  <a:pt x="14699" y="2510"/>
                </a:lnTo>
                <a:lnTo>
                  <a:pt x="14721" y="2512"/>
                </a:lnTo>
                <a:lnTo>
                  <a:pt x="14742" y="2515"/>
                </a:lnTo>
                <a:lnTo>
                  <a:pt x="14762" y="2517"/>
                </a:lnTo>
                <a:lnTo>
                  <a:pt x="14784" y="2520"/>
                </a:lnTo>
                <a:lnTo>
                  <a:pt x="14886" y="2538"/>
                </a:lnTo>
                <a:lnTo>
                  <a:pt x="14986" y="2562"/>
                </a:lnTo>
                <a:lnTo>
                  <a:pt x="15083" y="2591"/>
                </a:lnTo>
                <a:lnTo>
                  <a:pt x="15178" y="2624"/>
                </a:lnTo>
                <a:lnTo>
                  <a:pt x="15268" y="2663"/>
                </a:lnTo>
                <a:lnTo>
                  <a:pt x="15356" y="2706"/>
                </a:lnTo>
                <a:lnTo>
                  <a:pt x="15441" y="2755"/>
                </a:lnTo>
                <a:lnTo>
                  <a:pt x="15522" y="2808"/>
                </a:lnTo>
                <a:lnTo>
                  <a:pt x="15601" y="2865"/>
                </a:lnTo>
                <a:lnTo>
                  <a:pt x="15675" y="2927"/>
                </a:lnTo>
                <a:lnTo>
                  <a:pt x="15747" y="2991"/>
                </a:lnTo>
                <a:lnTo>
                  <a:pt x="15814" y="3061"/>
                </a:lnTo>
                <a:lnTo>
                  <a:pt x="15877" y="3134"/>
                </a:lnTo>
                <a:lnTo>
                  <a:pt x="15938" y="3210"/>
                </a:lnTo>
                <a:lnTo>
                  <a:pt x="15994" y="3290"/>
                </a:lnTo>
                <a:lnTo>
                  <a:pt x="16045" y="3373"/>
                </a:lnTo>
                <a:lnTo>
                  <a:pt x="16093" y="3459"/>
                </a:lnTo>
                <a:lnTo>
                  <a:pt x="16136" y="3548"/>
                </a:lnTo>
                <a:lnTo>
                  <a:pt x="16175" y="3641"/>
                </a:lnTo>
                <a:lnTo>
                  <a:pt x="16210" y="3735"/>
                </a:lnTo>
                <a:lnTo>
                  <a:pt x="16239" y="3831"/>
                </a:lnTo>
                <a:lnTo>
                  <a:pt x="16265" y="3931"/>
                </a:lnTo>
                <a:lnTo>
                  <a:pt x="16286" y="4031"/>
                </a:lnTo>
                <a:lnTo>
                  <a:pt x="16302" y="4134"/>
                </a:lnTo>
                <a:lnTo>
                  <a:pt x="16313" y="4239"/>
                </a:lnTo>
                <a:lnTo>
                  <a:pt x="16319" y="4345"/>
                </a:lnTo>
                <a:lnTo>
                  <a:pt x="16320" y="4453"/>
                </a:lnTo>
                <a:lnTo>
                  <a:pt x="16316" y="4562"/>
                </a:lnTo>
                <a:lnTo>
                  <a:pt x="16307" y="4672"/>
                </a:lnTo>
                <a:lnTo>
                  <a:pt x="16291" y="4783"/>
                </a:lnTo>
                <a:lnTo>
                  <a:pt x="16271" y="4895"/>
                </a:lnTo>
                <a:lnTo>
                  <a:pt x="16246" y="5007"/>
                </a:lnTo>
                <a:lnTo>
                  <a:pt x="16224" y="5087"/>
                </a:lnTo>
                <a:lnTo>
                  <a:pt x="16200" y="5165"/>
                </a:lnTo>
                <a:lnTo>
                  <a:pt x="16173" y="5243"/>
                </a:lnTo>
                <a:lnTo>
                  <a:pt x="16145" y="5319"/>
                </a:lnTo>
                <a:lnTo>
                  <a:pt x="16113" y="5394"/>
                </a:lnTo>
                <a:lnTo>
                  <a:pt x="16080" y="5468"/>
                </a:lnTo>
                <a:lnTo>
                  <a:pt x="16045" y="5540"/>
                </a:lnTo>
                <a:lnTo>
                  <a:pt x="16007" y="5611"/>
                </a:lnTo>
                <a:lnTo>
                  <a:pt x="15967" y="5680"/>
                </a:lnTo>
                <a:lnTo>
                  <a:pt x="15925" y="5749"/>
                </a:lnTo>
                <a:lnTo>
                  <a:pt x="15882" y="5815"/>
                </a:lnTo>
                <a:lnTo>
                  <a:pt x="15837" y="5880"/>
                </a:lnTo>
                <a:lnTo>
                  <a:pt x="15790" y="5943"/>
                </a:lnTo>
                <a:lnTo>
                  <a:pt x="15741" y="6005"/>
                </a:lnTo>
                <a:lnTo>
                  <a:pt x="15690" y="6064"/>
                </a:lnTo>
                <a:lnTo>
                  <a:pt x="15638" y="6123"/>
                </a:lnTo>
                <a:lnTo>
                  <a:pt x="15584" y="6179"/>
                </a:lnTo>
                <a:lnTo>
                  <a:pt x="15528" y="6233"/>
                </a:lnTo>
                <a:lnTo>
                  <a:pt x="15472" y="6287"/>
                </a:lnTo>
                <a:lnTo>
                  <a:pt x="15414" y="6337"/>
                </a:lnTo>
                <a:lnTo>
                  <a:pt x="15354" y="6386"/>
                </a:lnTo>
                <a:lnTo>
                  <a:pt x="15294" y="6432"/>
                </a:lnTo>
                <a:lnTo>
                  <a:pt x="15232" y="6477"/>
                </a:lnTo>
                <a:lnTo>
                  <a:pt x="15169" y="6520"/>
                </a:lnTo>
                <a:lnTo>
                  <a:pt x="15105" y="6560"/>
                </a:lnTo>
                <a:lnTo>
                  <a:pt x="15040" y="6599"/>
                </a:lnTo>
                <a:lnTo>
                  <a:pt x="14975" y="6635"/>
                </a:lnTo>
                <a:lnTo>
                  <a:pt x="14907" y="6669"/>
                </a:lnTo>
                <a:lnTo>
                  <a:pt x="14840" y="6700"/>
                </a:lnTo>
                <a:lnTo>
                  <a:pt x="14771" y="6730"/>
                </a:lnTo>
                <a:lnTo>
                  <a:pt x="14702" y="6757"/>
                </a:lnTo>
                <a:lnTo>
                  <a:pt x="14632" y="6781"/>
                </a:lnTo>
                <a:lnTo>
                  <a:pt x="14682" y="6825"/>
                </a:lnTo>
                <a:lnTo>
                  <a:pt x="14731" y="6871"/>
                </a:lnTo>
                <a:lnTo>
                  <a:pt x="14778" y="6918"/>
                </a:lnTo>
                <a:lnTo>
                  <a:pt x="14823" y="6966"/>
                </a:lnTo>
                <a:lnTo>
                  <a:pt x="14867" y="7015"/>
                </a:lnTo>
                <a:lnTo>
                  <a:pt x="14907" y="7065"/>
                </a:lnTo>
                <a:lnTo>
                  <a:pt x="14947" y="7117"/>
                </a:lnTo>
                <a:lnTo>
                  <a:pt x="14985" y="7171"/>
                </a:lnTo>
                <a:lnTo>
                  <a:pt x="15022" y="7224"/>
                </a:lnTo>
                <a:lnTo>
                  <a:pt x="15055" y="7279"/>
                </a:lnTo>
                <a:lnTo>
                  <a:pt x="15088" y="7336"/>
                </a:lnTo>
                <a:lnTo>
                  <a:pt x="15117" y="7392"/>
                </a:lnTo>
                <a:lnTo>
                  <a:pt x="15146" y="7450"/>
                </a:lnTo>
                <a:lnTo>
                  <a:pt x="15171" y="7509"/>
                </a:lnTo>
                <a:lnTo>
                  <a:pt x="15196" y="7568"/>
                </a:lnTo>
                <a:lnTo>
                  <a:pt x="15217" y="7629"/>
                </a:lnTo>
                <a:lnTo>
                  <a:pt x="15237" y="7690"/>
                </a:lnTo>
                <a:lnTo>
                  <a:pt x="15255" y="7752"/>
                </a:lnTo>
                <a:lnTo>
                  <a:pt x="15270" y="7814"/>
                </a:lnTo>
                <a:lnTo>
                  <a:pt x="15284" y="7878"/>
                </a:lnTo>
                <a:lnTo>
                  <a:pt x="15294" y="7941"/>
                </a:lnTo>
                <a:lnTo>
                  <a:pt x="15303" y="8006"/>
                </a:lnTo>
                <a:lnTo>
                  <a:pt x="15309" y="8070"/>
                </a:lnTo>
                <a:lnTo>
                  <a:pt x="15313" y="8136"/>
                </a:lnTo>
                <a:lnTo>
                  <a:pt x="15314" y="8201"/>
                </a:lnTo>
                <a:lnTo>
                  <a:pt x="15314" y="8268"/>
                </a:lnTo>
                <a:lnTo>
                  <a:pt x="15311" y="8333"/>
                </a:lnTo>
                <a:lnTo>
                  <a:pt x="15305" y="8401"/>
                </a:lnTo>
                <a:lnTo>
                  <a:pt x="15297" y="8468"/>
                </a:lnTo>
                <a:lnTo>
                  <a:pt x="15286" y="8534"/>
                </a:lnTo>
                <a:lnTo>
                  <a:pt x="15272" y="8602"/>
                </a:lnTo>
                <a:lnTo>
                  <a:pt x="15257" y="8669"/>
                </a:lnTo>
                <a:lnTo>
                  <a:pt x="15228" y="8773"/>
                </a:lnTo>
                <a:lnTo>
                  <a:pt x="15193" y="8874"/>
                </a:lnTo>
                <a:lnTo>
                  <a:pt x="15153" y="8974"/>
                </a:lnTo>
                <a:lnTo>
                  <a:pt x="15107" y="9070"/>
                </a:lnTo>
                <a:lnTo>
                  <a:pt x="15057" y="9164"/>
                </a:lnTo>
                <a:lnTo>
                  <a:pt x="15002" y="9255"/>
                </a:lnTo>
                <a:lnTo>
                  <a:pt x="14942" y="9343"/>
                </a:lnTo>
                <a:lnTo>
                  <a:pt x="14879" y="9429"/>
                </a:lnTo>
                <a:lnTo>
                  <a:pt x="14810" y="9511"/>
                </a:lnTo>
                <a:lnTo>
                  <a:pt x="14738" y="9590"/>
                </a:lnTo>
                <a:lnTo>
                  <a:pt x="14661" y="9666"/>
                </a:lnTo>
                <a:lnTo>
                  <a:pt x="14582" y="9739"/>
                </a:lnTo>
                <a:lnTo>
                  <a:pt x="14499" y="9807"/>
                </a:lnTo>
                <a:lnTo>
                  <a:pt x="14413" y="9873"/>
                </a:lnTo>
                <a:lnTo>
                  <a:pt x="14323" y="9934"/>
                </a:lnTo>
                <a:lnTo>
                  <a:pt x="14230" y="9993"/>
                </a:lnTo>
                <a:lnTo>
                  <a:pt x="14135" y="10047"/>
                </a:lnTo>
                <a:lnTo>
                  <a:pt x="14037" y="10097"/>
                </a:lnTo>
                <a:lnTo>
                  <a:pt x="13936" y="10143"/>
                </a:lnTo>
                <a:lnTo>
                  <a:pt x="13834" y="10185"/>
                </a:lnTo>
                <a:lnTo>
                  <a:pt x="13729" y="10222"/>
                </a:lnTo>
                <a:lnTo>
                  <a:pt x="13623" y="10256"/>
                </a:lnTo>
                <a:lnTo>
                  <a:pt x="13514" y="10285"/>
                </a:lnTo>
                <a:lnTo>
                  <a:pt x="13405" y="10308"/>
                </a:lnTo>
                <a:lnTo>
                  <a:pt x="13294" y="10328"/>
                </a:lnTo>
                <a:lnTo>
                  <a:pt x="13181" y="10342"/>
                </a:lnTo>
                <a:lnTo>
                  <a:pt x="13068" y="10352"/>
                </a:lnTo>
                <a:lnTo>
                  <a:pt x="12954" y="10358"/>
                </a:lnTo>
                <a:lnTo>
                  <a:pt x="12839" y="10357"/>
                </a:lnTo>
                <a:lnTo>
                  <a:pt x="12723" y="10351"/>
                </a:lnTo>
                <a:lnTo>
                  <a:pt x="12608" y="10341"/>
                </a:lnTo>
                <a:lnTo>
                  <a:pt x="12492" y="10325"/>
                </a:lnTo>
                <a:lnTo>
                  <a:pt x="12466" y="10321"/>
                </a:lnTo>
                <a:lnTo>
                  <a:pt x="12442" y="10316"/>
                </a:lnTo>
                <a:lnTo>
                  <a:pt x="12416" y="10311"/>
                </a:lnTo>
                <a:lnTo>
                  <a:pt x="12392" y="10306"/>
                </a:lnTo>
                <a:lnTo>
                  <a:pt x="12366" y="10301"/>
                </a:lnTo>
                <a:lnTo>
                  <a:pt x="12342" y="10295"/>
                </a:lnTo>
                <a:lnTo>
                  <a:pt x="12318" y="10290"/>
                </a:lnTo>
                <a:lnTo>
                  <a:pt x="12293" y="10284"/>
                </a:lnTo>
                <a:lnTo>
                  <a:pt x="12269" y="10278"/>
                </a:lnTo>
                <a:lnTo>
                  <a:pt x="12245" y="10272"/>
                </a:lnTo>
                <a:lnTo>
                  <a:pt x="12221" y="10264"/>
                </a:lnTo>
                <a:lnTo>
                  <a:pt x="12197" y="10258"/>
                </a:lnTo>
                <a:lnTo>
                  <a:pt x="12174" y="10251"/>
                </a:lnTo>
                <a:lnTo>
                  <a:pt x="12150" y="10244"/>
                </a:lnTo>
                <a:lnTo>
                  <a:pt x="12127" y="10236"/>
                </a:lnTo>
                <a:lnTo>
                  <a:pt x="12103" y="10228"/>
                </a:lnTo>
                <a:lnTo>
                  <a:pt x="12080" y="10220"/>
                </a:lnTo>
                <a:lnTo>
                  <a:pt x="12057" y="10212"/>
                </a:lnTo>
                <a:lnTo>
                  <a:pt x="12034" y="10204"/>
                </a:lnTo>
                <a:lnTo>
                  <a:pt x="12012" y="10196"/>
                </a:lnTo>
                <a:lnTo>
                  <a:pt x="11989" y="10186"/>
                </a:lnTo>
                <a:lnTo>
                  <a:pt x="11967" y="10177"/>
                </a:lnTo>
                <a:lnTo>
                  <a:pt x="11944" y="10168"/>
                </a:lnTo>
                <a:lnTo>
                  <a:pt x="11923" y="10159"/>
                </a:lnTo>
                <a:lnTo>
                  <a:pt x="11900" y="10150"/>
                </a:lnTo>
                <a:lnTo>
                  <a:pt x="11879" y="10139"/>
                </a:lnTo>
                <a:lnTo>
                  <a:pt x="11858" y="10129"/>
                </a:lnTo>
                <a:lnTo>
                  <a:pt x="11836" y="10119"/>
                </a:lnTo>
                <a:lnTo>
                  <a:pt x="11815" y="10109"/>
                </a:lnTo>
                <a:lnTo>
                  <a:pt x="11793" y="10098"/>
                </a:lnTo>
                <a:lnTo>
                  <a:pt x="11773" y="10087"/>
                </a:lnTo>
                <a:lnTo>
                  <a:pt x="11751" y="10076"/>
                </a:lnTo>
                <a:lnTo>
                  <a:pt x="11757" y="10111"/>
                </a:lnTo>
                <a:lnTo>
                  <a:pt x="11761" y="10144"/>
                </a:lnTo>
                <a:lnTo>
                  <a:pt x="11764" y="10179"/>
                </a:lnTo>
                <a:lnTo>
                  <a:pt x="11766" y="10213"/>
                </a:lnTo>
                <a:lnTo>
                  <a:pt x="11768" y="10248"/>
                </a:lnTo>
                <a:lnTo>
                  <a:pt x="11769" y="10283"/>
                </a:lnTo>
                <a:lnTo>
                  <a:pt x="11768" y="10319"/>
                </a:lnTo>
                <a:lnTo>
                  <a:pt x="11767" y="10353"/>
                </a:lnTo>
                <a:lnTo>
                  <a:pt x="11765" y="10388"/>
                </a:lnTo>
                <a:lnTo>
                  <a:pt x="11763" y="10424"/>
                </a:lnTo>
                <a:lnTo>
                  <a:pt x="11759" y="10459"/>
                </a:lnTo>
                <a:lnTo>
                  <a:pt x="11753" y="10495"/>
                </a:lnTo>
                <a:lnTo>
                  <a:pt x="11748" y="10531"/>
                </a:lnTo>
                <a:lnTo>
                  <a:pt x="11742" y="10567"/>
                </a:lnTo>
                <a:lnTo>
                  <a:pt x="11734" y="10602"/>
                </a:lnTo>
                <a:lnTo>
                  <a:pt x="11726" y="10637"/>
                </a:lnTo>
                <a:lnTo>
                  <a:pt x="11705" y="10718"/>
                </a:lnTo>
                <a:lnTo>
                  <a:pt x="11678" y="10797"/>
                </a:lnTo>
                <a:lnTo>
                  <a:pt x="11647" y="10874"/>
                </a:lnTo>
                <a:lnTo>
                  <a:pt x="11613" y="10949"/>
                </a:lnTo>
                <a:lnTo>
                  <a:pt x="11574" y="11021"/>
                </a:lnTo>
                <a:lnTo>
                  <a:pt x="11532" y="11092"/>
                </a:lnTo>
                <a:lnTo>
                  <a:pt x="11486" y="11161"/>
                </a:lnTo>
                <a:lnTo>
                  <a:pt x="11437" y="11226"/>
                </a:lnTo>
                <a:lnTo>
                  <a:pt x="11385" y="11291"/>
                </a:lnTo>
                <a:lnTo>
                  <a:pt x="11329" y="11352"/>
                </a:lnTo>
                <a:lnTo>
                  <a:pt x="11271" y="11411"/>
                </a:lnTo>
                <a:lnTo>
                  <a:pt x="11210" y="11467"/>
                </a:lnTo>
                <a:lnTo>
                  <a:pt x="11146" y="11520"/>
                </a:lnTo>
                <a:lnTo>
                  <a:pt x="11079" y="11570"/>
                </a:lnTo>
                <a:lnTo>
                  <a:pt x="11010" y="11619"/>
                </a:lnTo>
                <a:lnTo>
                  <a:pt x="10938" y="11664"/>
                </a:lnTo>
                <a:lnTo>
                  <a:pt x="10865" y="11705"/>
                </a:lnTo>
                <a:lnTo>
                  <a:pt x="10789" y="11744"/>
                </a:lnTo>
                <a:lnTo>
                  <a:pt x="10711" y="11779"/>
                </a:lnTo>
                <a:lnTo>
                  <a:pt x="10632" y="11811"/>
                </a:lnTo>
                <a:lnTo>
                  <a:pt x="10551" y="11841"/>
                </a:lnTo>
                <a:lnTo>
                  <a:pt x="10468" y="11866"/>
                </a:lnTo>
                <a:lnTo>
                  <a:pt x="10385" y="11888"/>
                </a:lnTo>
                <a:lnTo>
                  <a:pt x="10300" y="11906"/>
                </a:lnTo>
                <a:lnTo>
                  <a:pt x="10214" y="11922"/>
                </a:lnTo>
                <a:lnTo>
                  <a:pt x="10127" y="11932"/>
                </a:lnTo>
                <a:lnTo>
                  <a:pt x="10039" y="11939"/>
                </a:lnTo>
                <a:lnTo>
                  <a:pt x="9950" y="11943"/>
                </a:lnTo>
                <a:lnTo>
                  <a:pt x="9861" y="11942"/>
                </a:lnTo>
                <a:lnTo>
                  <a:pt x="9772" y="11938"/>
                </a:lnTo>
                <a:lnTo>
                  <a:pt x="9682" y="11929"/>
                </a:lnTo>
                <a:lnTo>
                  <a:pt x="9592" y="11917"/>
                </a:lnTo>
                <a:lnTo>
                  <a:pt x="9540" y="11906"/>
                </a:lnTo>
                <a:lnTo>
                  <a:pt x="9489" y="11896"/>
                </a:lnTo>
                <a:lnTo>
                  <a:pt x="9439" y="11884"/>
                </a:lnTo>
                <a:lnTo>
                  <a:pt x="9389" y="11871"/>
                </a:lnTo>
                <a:lnTo>
                  <a:pt x="9340" y="11856"/>
                </a:lnTo>
                <a:lnTo>
                  <a:pt x="9292" y="11841"/>
                </a:lnTo>
                <a:lnTo>
                  <a:pt x="9245" y="11824"/>
                </a:lnTo>
                <a:lnTo>
                  <a:pt x="9198" y="11806"/>
                </a:lnTo>
                <a:lnTo>
                  <a:pt x="9152" y="11787"/>
                </a:lnTo>
                <a:lnTo>
                  <a:pt x="9108" y="11766"/>
                </a:lnTo>
                <a:lnTo>
                  <a:pt x="9064" y="11746"/>
                </a:lnTo>
                <a:lnTo>
                  <a:pt x="9021" y="11723"/>
                </a:lnTo>
                <a:lnTo>
                  <a:pt x="8978" y="11699"/>
                </a:lnTo>
                <a:lnTo>
                  <a:pt x="8937" y="11675"/>
                </a:lnTo>
                <a:lnTo>
                  <a:pt x="8896" y="11649"/>
                </a:lnTo>
                <a:lnTo>
                  <a:pt x="8857" y="11623"/>
                </a:lnTo>
                <a:lnTo>
                  <a:pt x="8819" y="11595"/>
                </a:lnTo>
                <a:lnTo>
                  <a:pt x="8781" y="11567"/>
                </a:lnTo>
                <a:lnTo>
                  <a:pt x="8744" y="11538"/>
                </a:lnTo>
                <a:lnTo>
                  <a:pt x="8709" y="11508"/>
                </a:lnTo>
                <a:lnTo>
                  <a:pt x="8674" y="11477"/>
                </a:lnTo>
                <a:lnTo>
                  <a:pt x="8640" y="11444"/>
                </a:lnTo>
                <a:lnTo>
                  <a:pt x="8608" y="11413"/>
                </a:lnTo>
                <a:lnTo>
                  <a:pt x="8577" y="11379"/>
                </a:lnTo>
                <a:lnTo>
                  <a:pt x="8547" y="11344"/>
                </a:lnTo>
                <a:lnTo>
                  <a:pt x="8517" y="11309"/>
                </a:lnTo>
                <a:lnTo>
                  <a:pt x="8489" y="11273"/>
                </a:lnTo>
                <a:lnTo>
                  <a:pt x="8462" y="11237"/>
                </a:lnTo>
                <a:lnTo>
                  <a:pt x="8436" y="11201"/>
                </a:lnTo>
                <a:lnTo>
                  <a:pt x="8412" y="11163"/>
                </a:lnTo>
                <a:lnTo>
                  <a:pt x="8388" y="11124"/>
                </a:lnTo>
                <a:lnTo>
                  <a:pt x="8366" y="11085"/>
                </a:lnTo>
                <a:lnTo>
                  <a:pt x="8304" y="11124"/>
                </a:lnTo>
                <a:lnTo>
                  <a:pt x="8241" y="11162"/>
                </a:lnTo>
                <a:lnTo>
                  <a:pt x="8175" y="11199"/>
                </a:lnTo>
                <a:lnTo>
                  <a:pt x="8109" y="11234"/>
                </a:lnTo>
                <a:lnTo>
                  <a:pt x="8041" y="11269"/>
                </a:lnTo>
                <a:lnTo>
                  <a:pt x="7971" y="11302"/>
                </a:lnTo>
                <a:lnTo>
                  <a:pt x="7901" y="11335"/>
                </a:lnTo>
                <a:lnTo>
                  <a:pt x="7830" y="11366"/>
                </a:lnTo>
                <a:lnTo>
                  <a:pt x="7756" y="11395"/>
                </a:lnTo>
                <a:lnTo>
                  <a:pt x="7683" y="11424"/>
                </a:lnTo>
                <a:lnTo>
                  <a:pt x="7607" y="11451"/>
                </a:lnTo>
                <a:lnTo>
                  <a:pt x="7531" y="11476"/>
                </a:lnTo>
                <a:lnTo>
                  <a:pt x="7453" y="11501"/>
                </a:lnTo>
                <a:lnTo>
                  <a:pt x="7375" y="11524"/>
                </a:lnTo>
                <a:lnTo>
                  <a:pt x="7295" y="11546"/>
                </a:lnTo>
                <a:lnTo>
                  <a:pt x="7214" y="11566"/>
                </a:lnTo>
                <a:lnTo>
                  <a:pt x="7133" y="11586"/>
                </a:lnTo>
                <a:lnTo>
                  <a:pt x="7050" y="11603"/>
                </a:lnTo>
                <a:lnTo>
                  <a:pt x="6968" y="11620"/>
                </a:lnTo>
                <a:lnTo>
                  <a:pt x="6884" y="11634"/>
                </a:lnTo>
                <a:lnTo>
                  <a:pt x="6799" y="11647"/>
                </a:lnTo>
                <a:lnTo>
                  <a:pt x="6714" y="11659"/>
                </a:lnTo>
                <a:lnTo>
                  <a:pt x="6628" y="11669"/>
                </a:lnTo>
                <a:lnTo>
                  <a:pt x="6541" y="11678"/>
                </a:lnTo>
                <a:lnTo>
                  <a:pt x="6454" y="11684"/>
                </a:lnTo>
                <a:lnTo>
                  <a:pt x="6366" y="11690"/>
                </a:lnTo>
                <a:lnTo>
                  <a:pt x="6277" y="11694"/>
                </a:lnTo>
                <a:lnTo>
                  <a:pt x="6188" y="11696"/>
                </a:lnTo>
                <a:lnTo>
                  <a:pt x="6099" y="11696"/>
                </a:lnTo>
                <a:lnTo>
                  <a:pt x="6009" y="11695"/>
                </a:lnTo>
                <a:lnTo>
                  <a:pt x="5919" y="11693"/>
                </a:lnTo>
                <a:lnTo>
                  <a:pt x="5828" y="11688"/>
                </a:lnTo>
                <a:lnTo>
                  <a:pt x="5668" y="11677"/>
                </a:lnTo>
                <a:lnTo>
                  <a:pt x="5510" y="11660"/>
                </a:lnTo>
                <a:lnTo>
                  <a:pt x="5356" y="11637"/>
                </a:lnTo>
                <a:lnTo>
                  <a:pt x="5205" y="11610"/>
                </a:lnTo>
                <a:lnTo>
                  <a:pt x="5057" y="11579"/>
                </a:lnTo>
                <a:lnTo>
                  <a:pt x="4912" y="11543"/>
                </a:lnTo>
                <a:lnTo>
                  <a:pt x="4773" y="11502"/>
                </a:lnTo>
                <a:lnTo>
                  <a:pt x="4636" y="11457"/>
                </a:lnTo>
                <a:lnTo>
                  <a:pt x="4503" y="11408"/>
                </a:lnTo>
                <a:lnTo>
                  <a:pt x="4376" y="11355"/>
                </a:lnTo>
                <a:lnTo>
                  <a:pt x="4252" y="11298"/>
                </a:lnTo>
                <a:lnTo>
                  <a:pt x="4133" y="11237"/>
                </a:lnTo>
                <a:lnTo>
                  <a:pt x="4020" y="11174"/>
                </a:lnTo>
                <a:lnTo>
                  <a:pt x="3911" y="11106"/>
                </a:lnTo>
                <a:lnTo>
                  <a:pt x="3807" y="11036"/>
                </a:lnTo>
                <a:lnTo>
                  <a:pt x="3708" y="10961"/>
                </a:lnTo>
                <a:lnTo>
                  <a:pt x="3615" y="10884"/>
                </a:lnTo>
                <a:lnTo>
                  <a:pt x="3528" y="10804"/>
                </a:lnTo>
                <a:lnTo>
                  <a:pt x="3447" y="10722"/>
                </a:lnTo>
                <a:lnTo>
                  <a:pt x="3371" y="10637"/>
                </a:lnTo>
                <a:lnTo>
                  <a:pt x="3302" y="10549"/>
                </a:lnTo>
                <a:lnTo>
                  <a:pt x="3239" y="10459"/>
                </a:lnTo>
                <a:lnTo>
                  <a:pt x="3182" y="10368"/>
                </a:lnTo>
                <a:lnTo>
                  <a:pt x="3133" y="10274"/>
                </a:lnTo>
                <a:lnTo>
                  <a:pt x="3091" y="10177"/>
                </a:lnTo>
                <a:lnTo>
                  <a:pt x="3055" y="10079"/>
                </a:lnTo>
                <a:lnTo>
                  <a:pt x="3026" y="9980"/>
                </a:lnTo>
                <a:lnTo>
                  <a:pt x="3006" y="9879"/>
                </a:lnTo>
                <a:lnTo>
                  <a:pt x="2993" y="9777"/>
                </a:lnTo>
                <a:lnTo>
                  <a:pt x="2987" y="9673"/>
                </a:lnTo>
                <a:lnTo>
                  <a:pt x="2990" y="9568"/>
                </a:lnTo>
                <a:lnTo>
                  <a:pt x="3000" y="9462"/>
                </a:lnTo>
                <a:lnTo>
                  <a:pt x="3001" y="9455"/>
                </a:lnTo>
                <a:lnTo>
                  <a:pt x="3003" y="9448"/>
                </a:lnTo>
                <a:lnTo>
                  <a:pt x="3004" y="9441"/>
                </a:lnTo>
                <a:lnTo>
                  <a:pt x="3005" y="9433"/>
                </a:lnTo>
                <a:lnTo>
                  <a:pt x="3006" y="9425"/>
                </a:lnTo>
                <a:lnTo>
                  <a:pt x="3007" y="9418"/>
                </a:lnTo>
                <a:lnTo>
                  <a:pt x="3009" y="9411"/>
                </a:lnTo>
                <a:lnTo>
                  <a:pt x="3010" y="9404"/>
                </a:lnTo>
                <a:lnTo>
                  <a:pt x="2973" y="9417"/>
                </a:lnTo>
                <a:lnTo>
                  <a:pt x="2937" y="9430"/>
                </a:lnTo>
                <a:lnTo>
                  <a:pt x="2900" y="9444"/>
                </a:lnTo>
                <a:lnTo>
                  <a:pt x="2862" y="9456"/>
                </a:lnTo>
                <a:lnTo>
                  <a:pt x="2824" y="9467"/>
                </a:lnTo>
                <a:lnTo>
                  <a:pt x="2787" y="9479"/>
                </a:lnTo>
                <a:lnTo>
                  <a:pt x="2749" y="9489"/>
                </a:lnTo>
                <a:lnTo>
                  <a:pt x="2711" y="9499"/>
                </a:lnTo>
                <a:lnTo>
                  <a:pt x="2672" y="9508"/>
                </a:lnTo>
                <a:lnTo>
                  <a:pt x="2634" y="9517"/>
                </a:lnTo>
                <a:lnTo>
                  <a:pt x="2595" y="9525"/>
                </a:lnTo>
                <a:lnTo>
                  <a:pt x="2556" y="9532"/>
                </a:lnTo>
                <a:lnTo>
                  <a:pt x="2517" y="9538"/>
                </a:lnTo>
                <a:lnTo>
                  <a:pt x="2478" y="9544"/>
                </a:lnTo>
                <a:lnTo>
                  <a:pt x="2438" y="9549"/>
                </a:lnTo>
                <a:lnTo>
                  <a:pt x="2399" y="9554"/>
                </a:lnTo>
                <a:lnTo>
                  <a:pt x="2359" y="9559"/>
                </a:lnTo>
                <a:lnTo>
                  <a:pt x="2318" y="9562"/>
                </a:lnTo>
                <a:lnTo>
                  <a:pt x="2279" y="9565"/>
                </a:lnTo>
                <a:lnTo>
                  <a:pt x="2239" y="9567"/>
                </a:lnTo>
                <a:lnTo>
                  <a:pt x="2198" y="9568"/>
                </a:lnTo>
                <a:lnTo>
                  <a:pt x="2158" y="9569"/>
                </a:lnTo>
                <a:lnTo>
                  <a:pt x="2118" y="9569"/>
                </a:lnTo>
                <a:lnTo>
                  <a:pt x="2077" y="9568"/>
                </a:lnTo>
                <a:lnTo>
                  <a:pt x="2036" y="9567"/>
                </a:lnTo>
                <a:lnTo>
                  <a:pt x="1995" y="9565"/>
                </a:lnTo>
                <a:lnTo>
                  <a:pt x="1955" y="9562"/>
                </a:lnTo>
                <a:lnTo>
                  <a:pt x="1914" y="9559"/>
                </a:lnTo>
                <a:lnTo>
                  <a:pt x="1873" y="9554"/>
                </a:lnTo>
                <a:lnTo>
                  <a:pt x="1832" y="9549"/>
                </a:lnTo>
                <a:lnTo>
                  <a:pt x="1791" y="9544"/>
                </a:lnTo>
                <a:lnTo>
                  <a:pt x="1750" y="9537"/>
                </a:lnTo>
                <a:lnTo>
                  <a:pt x="1641" y="9517"/>
                </a:lnTo>
                <a:lnTo>
                  <a:pt x="1534" y="9491"/>
                </a:lnTo>
                <a:lnTo>
                  <a:pt x="1431" y="9461"/>
                </a:lnTo>
                <a:lnTo>
                  <a:pt x="1329" y="9426"/>
                </a:lnTo>
                <a:lnTo>
                  <a:pt x="1231" y="9387"/>
                </a:lnTo>
                <a:lnTo>
                  <a:pt x="1135" y="9344"/>
                </a:lnTo>
                <a:lnTo>
                  <a:pt x="1043" y="9297"/>
                </a:lnTo>
                <a:lnTo>
                  <a:pt x="955" y="9246"/>
                </a:lnTo>
                <a:lnTo>
                  <a:pt x="868" y="9191"/>
                </a:lnTo>
                <a:lnTo>
                  <a:pt x="786" y="9132"/>
                </a:lnTo>
                <a:lnTo>
                  <a:pt x="707" y="9071"/>
                </a:lnTo>
                <a:lnTo>
                  <a:pt x="631" y="9005"/>
                </a:lnTo>
                <a:lnTo>
                  <a:pt x="560" y="8937"/>
                </a:lnTo>
                <a:lnTo>
                  <a:pt x="492" y="8866"/>
                </a:lnTo>
                <a:lnTo>
                  <a:pt x="428" y="8791"/>
                </a:lnTo>
                <a:lnTo>
                  <a:pt x="368" y="8714"/>
                </a:lnTo>
                <a:lnTo>
                  <a:pt x="312" y="8635"/>
                </a:lnTo>
                <a:lnTo>
                  <a:pt x="260" y="8553"/>
                </a:lnTo>
                <a:lnTo>
                  <a:pt x="213" y="8468"/>
                </a:lnTo>
                <a:lnTo>
                  <a:pt x="170" y="8382"/>
                </a:lnTo>
                <a:lnTo>
                  <a:pt x="132" y="8292"/>
                </a:lnTo>
                <a:lnTo>
                  <a:pt x="98" y="8202"/>
                </a:lnTo>
                <a:lnTo>
                  <a:pt x="69" y="8110"/>
                </a:lnTo>
                <a:lnTo>
                  <a:pt x="45" y="8016"/>
                </a:lnTo>
                <a:lnTo>
                  <a:pt x="27" y="7921"/>
                </a:lnTo>
                <a:lnTo>
                  <a:pt x="12" y="7823"/>
                </a:lnTo>
                <a:lnTo>
                  <a:pt x="3" y="7726"/>
                </a:lnTo>
                <a:lnTo>
                  <a:pt x="0" y="7627"/>
                </a:lnTo>
                <a:lnTo>
                  <a:pt x="2" y="7527"/>
                </a:lnTo>
                <a:lnTo>
                  <a:pt x="9" y="7427"/>
                </a:lnTo>
                <a:lnTo>
                  <a:pt x="22" y="7325"/>
                </a:lnTo>
                <a:lnTo>
                  <a:pt x="42" y="7224"/>
                </a:lnTo>
                <a:lnTo>
                  <a:pt x="59" y="7149"/>
                </a:lnTo>
                <a:lnTo>
                  <a:pt x="80" y="7076"/>
                </a:lnTo>
                <a:lnTo>
                  <a:pt x="102" y="7005"/>
                </a:lnTo>
                <a:lnTo>
                  <a:pt x="128" y="6934"/>
                </a:lnTo>
                <a:lnTo>
                  <a:pt x="156" y="6864"/>
                </a:lnTo>
                <a:lnTo>
                  <a:pt x="187" y="6797"/>
                </a:lnTo>
                <a:lnTo>
                  <a:pt x="220" y="6730"/>
                </a:lnTo>
                <a:lnTo>
                  <a:pt x="256" y="6665"/>
                </a:lnTo>
                <a:lnTo>
                  <a:pt x="295" y="6601"/>
                </a:lnTo>
                <a:lnTo>
                  <a:pt x="336" y="6539"/>
                </a:lnTo>
                <a:lnTo>
                  <a:pt x="378" y="6477"/>
                </a:lnTo>
                <a:lnTo>
                  <a:pt x="423" y="6418"/>
                </a:lnTo>
                <a:lnTo>
                  <a:pt x="470" y="6359"/>
                </a:lnTo>
                <a:lnTo>
                  <a:pt x="519" y="6304"/>
                </a:lnTo>
                <a:lnTo>
                  <a:pt x="571" y="6249"/>
                </a:lnTo>
                <a:lnTo>
                  <a:pt x="624" y="6197"/>
                </a:lnTo>
                <a:lnTo>
                  <a:pt x="679" y="6145"/>
                </a:lnTo>
                <a:lnTo>
                  <a:pt x="736" y="6096"/>
                </a:lnTo>
                <a:lnTo>
                  <a:pt x="795" y="6048"/>
                </a:lnTo>
                <a:lnTo>
                  <a:pt x="856" y="6003"/>
                </a:lnTo>
                <a:lnTo>
                  <a:pt x="917" y="5959"/>
                </a:lnTo>
                <a:lnTo>
                  <a:pt x="981" y="5917"/>
                </a:lnTo>
                <a:lnTo>
                  <a:pt x="1047" y="5878"/>
                </a:lnTo>
                <a:lnTo>
                  <a:pt x="1113" y="5840"/>
                </a:lnTo>
                <a:lnTo>
                  <a:pt x="1181" y="5804"/>
                </a:lnTo>
                <a:lnTo>
                  <a:pt x="1250" y="5770"/>
                </a:lnTo>
                <a:lnTo>
                  <a:pt x="1321" y="5740"/>
                </a:lnTo>
                <a:lnTo>
                  <a:pt x="1392" y="5711"/>
                </a:lnTo>
                <a:lnTo>
                  <a:pt x="1465" y="5683"/>
                </a:lnTo>
                <a:lnTo>
                  <a:pt x="1539" y="5659"/>
                </a:lnTo>
                <a:lnTo>
                  <a:pt x="1614" y="5637"/>
                </a:lnTo>
                <a:lnTo>
                  <a:pt x="1690" y="5618"/>
                </a:lnTo>
                <a:lnTo>
                  <a:pt x="1659" y="5574"/>
                </a:lnTo>
                <a:lnTo>
                  <a:pt x="1629" y="5529"/>
                </a:lnTo>
                <a:lnTo>
                  <a:pt x="1600" y="5484"/>
                </a:lnTo>
                <a:lnTo>
                  <a:pt x="1573" y="5437"/>
                </a:lnTo>
                <a:lnTo>
                  <a:pt x="1546" y="5391"/>
                </a:lnTo>
                <a:lnTo>
                  <a:pt x="1522" y="5344"/>
                </a:lnTo>
                <a:lnTo>
                  <a:pt x="1498" y="5296"/>
                </a:lnTo>
                <a:lnTo>
                  <a:pt x="1475" y="5248"/>
                </a:lnTo>
                <a:lnTo>
                  <a:pt x="1454" y="5199"/>
                </a:lnTo>
                <a:lnTo>
                  <a:pt x="1434" y="5150"/>
                </a:lnTo>
                <a:lnTo>
                  <a:pt x="1415" y="5099"/>
                </a:lnTo>
                <a:lnTo>
                  <a:pt x="1397" y="5049"/>
                </a:lnTo>
                <a:lnTo>
                  <a:pt x="1381" y="4998"/>
                </a:lnTo>
                <a:lnTo>
                  <a:pt x="1367" y="4947"/>
                </a:lnTo>
                <a:lnTo>
                  <a:pt x="1353" y="4895"/>
                </a:lnTo>
                <a:lnTo>
                  <a:pt x="1340" y="4842"/>
                </a:lnTo>
                <a:lnTo>
                  <a:pt x="1330" y="4790"/>
                </a:lnTo>
                <a:lnTo>
                  <a:pt x="1320" y="4737"/>
                </a:lnTo>
                <a:lnTo>
                  <a:pt x="1312" y="4683"/>
                </a:lnTo>
                <a:lnTo>
                  <a:pt x="1306" y="4629"/>
                </a:lnTo>
                <a:lnTo>
                  <a:pt x="1301" y="4575"/>
                </a:lnTo>
                <a:lnTo>
                  <a:pt x="1296" y="4521"/>
                </a:lnTo>
                <a:lnTo>
                  <a:pt x="1294" y="4466"/>
                </a:lnTo>
                <a:lnTo>
                  <a:pt x="1293" y="4411"/>
                </a:lnTo>
                <a:lnTo>
                  <a:pt x="1293" y="4356"/>
                </a:lnTo>
                <a:lnTo>
                  <a:pt x="1295" y="4300"/>
                </a:lnTo>
                <a:lnTo>
                  <a:pt x="1299" y="4244"/>
                </a:lnTo>
                <a:lnTo>
                  <a:pt x="1305" y="4189"/>
                </a:lnTo>
                <a:lnTo>
                  <a:pt x="1312" y="4132"/>
                </a:lnTo>
                <a:lnTo>
                  <a:pt x="1320" y="4076"/>
                </a:lnTo>
                <a:lnTo>
                  <a:pt x="1329" y="4020"/>
                </a:lnTo>
                <a:lnTo>
                  <a:pt x="1340" y="3963"/>
                </a:lnTo>
                <a:lnTo>
                  <a:pt x="1369" y="3850"/>
                </a:lnTo>
                <a:lnTo>
                  <a:pt x="1401" y="3739"/>
                </a:lnTo>
                <a:lnTo>
                  <a:pt x="1441" y="3630"/>
                </a:lnTo>
                <a:lnTo>
                  <a:pt x="1486" y="3524"/>
                </a:lnTo>
                <a:lnTo>
                  <a:pt x="1536" y="3420"/>
                </a:lnTo>
                <a:lnTo>
                  <a:pt x="1591" y="3320"/>
                </a:lnTo>
                <a:lnTo>
                  <a:pt x="1650" y="3223"/>
                </a:lnTo>
                <a:lnTo>
                  <a:pt x="1716" y="3127"/>
                </a:lnTo>
                <a:lnTo>
                  <a:pt x="1785" y="3036"/>
                </a:lnTo>
                <a:lnTo>
                  <a:pt x="1858" y="2948"/>
                </a:lnTo>
                <a:lnTo>
                  <a:pt x="1937" y="2863"/>
                </a:lnTo>
                <a:lnTo>
                  <a:pt x="2019" y="2782"/>
                </a:lnTo>
                <a:lnTo>
                  <a:pt x="2105" y="2704"/>
                </a:lnTo>
                <a:lnTo>
                  <a:pt x="2195" y="2631"/>
                </a:lnTo>
                <a:lnTo>
                  <a:pt x="2288" y="2561"/>
                </a:lnTo>
                <a:lnTo>
                  <a:pt x="2385" y="2494"/>
                </a:lnTo>
                <a:lnTo>
                  <a:pt x="2484" y="2433"/>
                </a:lnTo>
                <a:lnTo>
                  <a:pt x="2587" y="2376"/>
                </a:lnTo>
                <a:lnTo>
                  <a:pt x="2693" y="2322"/>
                </a:lnTo>
                <a:lnTo>
                  <a:pt x="2801" y="2274"/>
                </a:lnTo>
                <a:lnTo>
                  <a:pt x="2911" y="2230"/>
                </a:lnTo>
                <a:lnTo>
                  <a:pt x="3024" y="2191"/>
                </a:lnTo>
                <a:lnTo>
                  <a:pt x="3139" y="2157"/>
                </a:lnTo>
                <a:lnTo>
                  <a:pt x="3256" y="2128"/>
                </a:lnTo>
                <a:lnTo>
                  <a:pt x="3374" y="2104"/>
                </a:lnTo>
                <a:lnTo>
                  <a:pt x="3495" y="2085"/>
                </a:lnTo>
                <a:lnTo>
                  <a:pt x="3616" y="2071"/>
                </a:lnTo>
                <a:lnTo>
                  <a:pt x="3738" y="2064"/>
                </a:lnTo>
                <a:lnTo>
                  <a:pt x="3862" y="2061"/>
                </a:lnTo>
                <a:lnTo>
                  <a:pt x="3985" y="2065"/>
                </a:lnTo>
                <a:lnTo>
                  <a:pt x="4111" y="2074"/>
                </a:lnTo>
                <a:lnTo>
                  <a:pt x="4235" y="2090"/>
                </a:lnTo>
                <a:lnTo>
                  <a:pt x="4256" y="2094"/>
                </a:lnTo>
                <a:lnTo>
                  <a:pt x="4278" y="2097"/>
                </a:lnTo>
                <a:lnTo>
                  <a:pt x="4299" y="2100"/>
                </a:lnTo>
                <a:lnTo>
                  <a:pt x="4321" y="2104"/>
                </a:lnTo>
                <a:lnTo>
                  <a:pt x="4342" y="2108"/>
                </a:lnTo>
                <a:lnTo>
                  <a:pt x="4363" y="2112"/>
                </a:lnTo>
                <a:lnTo>
                  <a:pt x="4384" y="2116"/>
                </a:lnTo>
                <a:lnTo>
                  <a:pt x="4404" y="2120"/>
                </a:lnTo>
                <a:lnTo>
                  <a:pt x="4425" y="2126"/>
                </a:lnTo>
                <a:lnTo>
                  <a:pt x="4446" y="2131"/>
                </a:lnTo>
                <a:lnTo>
                  <a:pt x="4467" y="2135"/>
                </a:lnTo>
                <a:lnTo>
                  <a:pt x="4487" y="2140"/>
                </a:lnTo>
                <a:lnTo>
                  <a:pt x="4507" y="2145"/>
                </a:lnTo>
                <a:lnTo>
                  <a:pt x="4528" y="2151"/>
                </a:lnTo>
                <a:lnTo>
                  <a:pt x="4548" y="2156"/>
                </a:lnTo>
                <a:lnTo>
                  <a:pt x="4568" y="2162"/>
                </a:lnTo>
                <a:lnTo>
                  <a:pt x="4588" y="2168"/>
                </a:lnTo>
                <a:lnTo>
                  <a:pt x="4608" y="2174"/>
                </a:lnTo>
                <a:lnTo>
                  <a:pt x="4628" y="2180"/>
                </a:lnTo>
                <a:lnTo>
                  <a:pt x="4648" y="2186"/>
                </a:lnTo>
                <a:lnTo>
                  <a:pt x="4668" y="2193"/>
                </a:lnTo>
                <a:lnTo>
                  <a:pt x="4687" y="2199"/>
                </a:lnTo>
                <a:lnTo>
                  <a:pt x="4706" y="2207"/>
                </a:lnTo>
                <a:lnTo>
                  <a:pt x="4726" y="2213"/>
                </a:lnTo>
                <a:lnTo>
                  <a:pt x="4745" y="2220"/>
                </a:lnTo>
                <a:lnTo>
                  <a:pt x="4764" y="2227"/>
                </a:lnTo>
                <a:lnTo>
                  <a:pt x="4784" y="2234"/>
                </a:lnTo>
                <a:lnTo>
                  <a:pt x="4802" y="2242"/>
                </a:lnTo>
                <a:lnTo>
                  <a:pt x="4822" y="2250"/>
                </a:lnTo>
                <a:lnTo>
                  <a:pt x="4840" y="2258"/>
                </a:lnTo>
                <a:lnTo>
                  <a:pt x="4859" y="2265"/>
                </a:lnTo>
                <a:lnTo>
                  <a:pt x="4878" y="2273"/>
                </a:lnTo>
                <a:lnTo>
                  <a:pt x="4879" y="2269"/>
                </a:lnTo>
                <a:lnTo>
                  <a:pt x="4880" y="2266"/>
                </a:lnTo>
                <a:lnTo>
                  <a:pt x="4880" y="2262"/>
                </a:lnTo>
                <a:lnTo>
                  <a:pt x="4881" y="2258"/>
                </a:lnTo>
                <a:lnTo>
                  <a:pt x="4882" y="2254"/>
                </a:lnTo>
                <a:lnTo>
                  <a:pt x="4883" y="2250"/>
                </a:lnTo>
                <a:lnTo>
                  <a:pt x="4884" y="2245"/>
                </a:lnTo>
                <a:lnTo>
                  <a:pt x="4884" y="2242"/>
                </a:lnTo>
                <a:lnTo>
                  <a:pt x="4905" y="2156"/>
                </a:lnTo>
                <a:lnTo>
                  <a:pt x="4930" y="2073"/>
                </a:lnTo>
                <a:lnTo>
                  <a:pt x="4958" y="1991"/>
                </a:lnTo>
                <a:lnTo>
                  <a:pt x="4990" y="1912"/>
                </a:lnTo>
                <a:lnTo>
                  <a:pt x="5025" y="1834"/>
                </a:lnTo>
                <a:lnTo>
                  <a:pt x="5062" y="1757"/>
                </a:lnTo>
                <a:lnTo>
                  <a:pt x="5103" y="1683"/>
                </a:lnTo>
                <a:lnTo>
                  <a:pt x="5147" y="1611"/>
                </a:lnTo>
                <a:lnTo>
                  <a:pt x="5193" y="1542"/>
                </a:lnTo>
                <a:lnTo>
                  <a:pt x="5243" y="1474"/>
                </a:lnTo>
                <a:lnTo>
                  <a:pt x="5294" y="1410"/>
                </a:lnTo>
                <a:lnTo>
                  <a:pt x="5349" y="1348"/>
                </a:lnTo>
                <a:lnTo>
                  <a:pt x="5405" y="1288"/>
                </a:lnTo>
                <a:lnTo>
                  <a:pt x="5464" y="1231"/>
                </a:lnTo>
                <a:lnTo>
                  <a:pt x="5524" y="1177"/>
                </a:lnTo>
                <a:lnTo>
                  <a:pt x="5588" y="1127"/>
                </a:lnTo>
                <a:lnTo>
                  <a:pt x="5652" y="1079"/>
                </a:lnTo>
                <a:lnTo>
                  <a:pt x="5718" y="1034"/>
                </a:lnTo>
                <a:lnTo>
                  <a:pt x="5785" y="992"/>
                </a:lnTo>
                <a:lnTo>
                  <a:pt x="5856" y="954"/>
                </a:lnTo>
                <a:lnTo>
                  <a:pt x="5926" y="919"/>
                </a:lnTo>
                <a:lnTo>
                  <a:pt x="5998" y="887"/>
                </a:lnTo>
                <a:lnTo>
                  <a:pt x="6071" y="859"/>
                </a:lnTo>
                <a:lnTo>
                  <a:pt x="6146" y="836"/>
                </a:lnTo>
                <a:lnTo>
                  <a:pt x="6220" y="815"/>
                </a:lnTo>
                <a:lnTo>
                  <a:pt x="6296" y="799"/>
                </a:lnTo>
                <a:lnTo>
                  <a:pt x="6373" y="787"/>
                </a:lnTo>
                <a:lnTo>
                  <a:pt x="6449" y="779"/>
                </a:lnTo>
                <a:lnTo>
                  <a:pt x="6527" y="774"/>
                </a:lnTo>
                <a:lnTo>
                  <a:pt x="6605" y="774"/>
                </a:lnTo>
                <a:lnTo>
                  <a:pt x="6682" y="779"/>
                </a:lnTo>
                <a:lnTo>
                  <a:pt x="6761" y="788"/>
                </a:lnTo>
                <a:lnTo>
                  <a:pt x="6785" y="792"/>
                </a:lnTo>
                <a:lnTo>
                  <a:pt x="6810" y="796"/>
                </a:lnTo>
                <a:lnTo>
                  <a:pt x="6833" y="801"/>
                </a:lnTo>
                <a:lnTo>
                  <a:pt x="6857" y="806"/>
                </a:lnTo>
                <a:lnTo>
                  <a:pt x="6881" y="811"/>
                </a:lnTo>
                <a:lnTo>
                  <a:pt x="6904" y="817"/>
                </a:lnTo>
                <a:lnTo>
                  <a:pt x="6928" y="824"/>
                </a:lnTo>
                <a:lnTo>
                  <a:pt x="6951" y="830"/>
                </a:lnTo>
                <a:lnTo>
                  <a:pt x="6974" y="837"/>
                </a:lnTo>
                <a:lnTo>
                  <a:pt x="6996" y="844"/>
                </a:lnTo>
                <a:lnTo>
                  <a:pt x="7019" y="852"/>
                </a:lnTo>
                <a:lnTo>
                  <a:pt x="7041" y="860"/>
                </a:lnTo>
                <a:lnTo>
                  <a:pt x="7064" y="870"/>
                </a:lnTo>
                <a:lnTo>
                  <a:pt x="7085" y="878"/>
                </a:lnTo>
                <a:lnTo>
                  <a:pt x="7106" y="888"/>
                </a:lnTo>
                <a:lnTo>
                  <a:pt x="7128" y="897"/>
                </a:lnTo>
                <a:lnTo>
                  <a:pt x="7149" y="908"/>
                </a:lnTo>
                <a:lnTo>
                  <a:pt x="7171" y="918"/>
                </a:lnTo>
                <a:lnTo>
                  <a:pt x="7191" y="929"/>
                </a:lnTo>
                <a:lnTo>
                  <a:pt x="7211" y="940"/>
                </a:lnTo>
                <a:lnTo>
                  <a:pt x="7232" y="952"/>
                </a:lnTo>
                <a:lnTo>
                  <a:pt x="7251" y="964"/>
                </a:lnTo>
                <a:lnTo>
                  <a:pt x="7272" y="976"/>
                </a:lnTo>
                <a:lnTo>
                  <a:pt x="7291" y="989"/>
                </a:lnTo>
                <a:lnTo>
                  <a:pt x="7310" y="1002"/>
                </a:lnTo>
                <a:lnTo>
                  <a:pt x="7330" y="1015"/>
                </a:lnTo>
                <a:lnTo>
                  <a:pt x="7348" y="1028"/>
                </a:lnTo>
                <a:lnTo>
                  <a:pt x="7366" y="1043"/>
                </a:lnTo>
                <a:lnTo>
                  <a:pt x="7385" y="1057"/>
                </a:lnTo>
                <a:lnTo>
                  <a:pt x="7403" y="1072"/>
                </a:lnTo>
                <a:lnTo>
                  <a:pt x="7421" y="1086"/>
                </a:lnTo>
                <a:lnTo>
                  <a:pt x="7438" y="1101"/>
                </a:lnTo>
                <a:close/>
              </a:path>
            </a:pathLst>
          </a:custGeom>
          <a:solidFill>
            <a:schemeClr val="bg1"/>
          </a:solidFill>
          <a:ln>
            <a:solidFill>
              <a:schemeClr val="tx1"/>
            </a:solidFill>
          </a:ln>
          <a:effectLst>
            <a:outerShdw dist="40161" dir="4293903" algn="ctr" rotWithShape="0">
              <a:srgbClr val="666633"/>
            </a:outerShdw>
          </a:effectLst>
        </p:spPr>
        <p:txBody>
          <a:bodyPr wrap="square" lIns="22467" tIns="11234" rIns="22467" bIns="11234" anchor="ctr" anchorCtr="1">
            <a:noAutofit/>
          </a:bodyPr>
          <a:lstStyle/>
          <a:p>
            <a:r>
              <a:rPr lang="zh-CN" altLang="en-US" sz="1200" b="1" dirty="0">
                <a:latin typeface="微软雅黑" pitchFamily="34" charset="-122"/>
                <a:ea typeface="微软雅黑" pitchFamily="34" charset="-122"/>
              </a:rPr>
              <a:t>互联网</a:t>
            </a:r>
          </a:p>
        </p:txBody>
      </p:sp>
      <p:sp>
        <p:nvSpPr>
          <p:cNvPr id="75" name="Rectangle 9"/>
          <p:cNvSpPr>
            <a:spLocks noChangeArrowheads="1"/>
          </p:cNvSpPr>
          <p:nvPr/>
        </p:nvSpPr>
        <p:spPr bwMode="auto">
          <a:xfrm>
            <a:off x="5568200" y="1668232"/>
            <a:ext cx="828258"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eaLnBrk="1" hangingPunct="1"/>
            <a:r>
              <a:rPr kumimoji="0" lang="zh-CN" altLang="en-US" sz="1200" b="1" dirty="0">
                <a:solidFill>
                  <a:srgbClr val="25221E"/>
                </a:solidFill>
                <a:latin typeface="微软雅黑" pitchFamily="34" charset="-122"/>
                <a:ea typeface="微软雅黑" pitchFamily="34" charset="-122"/>
              </a:rPr>
              <a:t>整个邮件</a:t>
            </a:r>
          </a:p>
        </p:txBody>
      </p:sp>
      <p:sp>
        <p:nvSpPr>
          <p:cNvPr id="76" name="Documents"/>
          <p:cNvSpPr>
            <a:spLocks noEditPoints="1" noChangeArrowheads="1"/>
          </p:cNvSpPr>
          <p:nvPr/>
        </p:nvSpPr>
        <p:spPr bwMode="auto">
          <a:xfrm>
            <a:off x="7315192" y="1449605"/>
            <a:ext cx="871546" cy="451373"/>
          </a:xfrm>
          <a:custGeom>
            <a:avLst/>
            <a:gdLst>
              <a:gd name="T0" fmla="*/ 0 w 21600"/>
              <a:gd name="T1" fmla="*/ 2800 h 21600"/>
              <a:gd name="T2" fmla="*/ 3468 w 21600"/>
              <a:gd name="T3" fmla="*/ 0 h 21600"/>
              <a:gd name="T4" fmla="*/ 21653 w 21600"/>
              <a:gd name="T5" fmla="*/ 18828 h 21600"/>
              <a:gd name="T6" fmla="*/ 19954 w 21600"/>
              <a:gd name="T7" fmla="*/ 20214 h 21600"/>
              <a:gd name="T8" fmla="*/ 18256 w 21600"/>
              <a:gd name="T9" fmla="*/ 21628 h 21600"/>
              <a:gd name="T10" fmla="*/ 19954 w 21600"/>
              <a:gd name="T11" fmla="*/ 1428 h 21600"/>
              <a:gd name="T12" fmla="*/ 18256 w 21600"/>
              <a:gd name="T13" fmla="*/ 2800 h 21600"/>
              <a:gd name="T14" fmla="*/ 1645 w 21600"/>
              <a:gd name="T15" fmla="*/ 1428 h 21600"/>
              <a:gd name="T16" fmla="*/ 21600 w 21600"/>
              <a:gd name="T17" fmla="*/ 0 h 21600"/>
              <a:gd name="T18" fmla="*/ 10800 w 21600"/>
              <a:gd name="T19" fmla="*/ 0 h 21600"/>
              <a:gd name="T20" fmla="*/ 0 w 21600"/>
              <a:gd name="T21" fmla="*/ 10800 h 21600"/>
              <a:gd name="T22" fmla="*/ 21600 w 21600"/>
              <a:gd name="T23" fmla="*/ 10800 h 21600"/>
              <a:gd name="T24" fmla="*/ 1645 w 21600"/>
              <a:gd name="T25" fmla="*/ 4171 h 21600"/>
              <a:gd name="T26" fmla="*/ 16522 w 21600"/>
              <a:gd name="T27" fmla="*/ 17314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T24" t="T25" r="T26" b="T27"/>
            <a:pathLst>
              <a:path w="21600" h="21600" extrusionOk="0">
                <a:moveTo>
                  <a:pt x="0" y="18014"/>
                </a:moveTo>
                <a:lnTo>
                  <a:pt x="0" y="2800"/>
                </a:lnTo>
                <a:lnTo>
                  <a:pt x="1645" y="2800"/>
                </a:lnTo>
                <a:lnTo>
                  <a:pt x="1645" y="1428"/>
                </a:lnTo>
                <a:lnTo>
                  <a:pt x="3468" y="1428"/>
                </a:lnTo>
                <a:lnTo>
                  <a:pt x="3468" y="0"/>
                </a:lnTo>
                <a:lnTo>
                  <a:pt x="21653" y="0"/>
                </a:lnTo>
                <a:lnTo>
                  <a:pt x="21653" y="18828"/>
                </a:lnTo>
                <a:lnTo>
                  <a:pt x="19954" y="18828"/>
                </a:lnTo>
                <a:lnTo>
                  <a:pt x="19954" y="20214"/>
                </a:lnTo>
                <a:lnTo>
                  <a:pt x="18256" y="20214"/>
                </a:lnTo>
                <a:lnTo>
                  <a:pt x="18256" y="21600"/>
                </a:lnTo>
                <a:lnTo>
                  <a:pt x="4434" y="21600"/>
                </a:lnTo>
                <a:lnTo>
                  <a:pt x="0" y="18014"/>
                </a:lnTo>
                <a:close/>
              </a:path>
              <a:path w="21600" h="21600" extrusionOk="0">
                <a:moveTo>
                  <a:pt x="3486" y="1428"/>
                </a:moveTo>
                <a:lnTo>
                  <a:pt x="19954" y="1428"/>
                </a:lnTo>
                <a:lnTo>
                  <a:pt x="19954" y="20214"/>
                </a:lnTo>
                <a:lnTo>
                  <a:pt x="18256" y="20214"/>
                </a:lnTo>
                <a:lnTo>
                  <a:pt x="18256" y="2800"/>
                </a:lnTo>
                <a:lnTo>
                  <a:pt x="1645" y="2800"/>
                </a:lnTo>
                <a:lnTo>
                  <a:pt x="1645" y="1428"/>
                </a:lnTo>
                <a:lnTo>
                  <a:pt x="3486" y="1428"/>
                </a:lnTo>
                <a:close/>
              </a:path>
              <a:path w="21600" h="21600" extrusionOk="0">
                <a:moveTo>
                  <a:pt x="0" y="18014"/>
                </a:moveTo>
                <a:lnTo>
                  <a:pt x="4434" y="18000"/>
                </a:lnTo>
                <a:lnTo>
                  <a:pt x="4434" y="21600"/>
                </a:lnTo>
                <a:lnTo>
                  <a:pt x="0" y="18014"/>
                </a:lnTo>
                <a:close/>
              </a:path>
            </a:pathLst>
          </a:custGeom>
          <a:solidFill>
            <a:srgbClr val="00FFCC"/>
          </a:solidFill>
          <a:ln w="9525">
            <a:solidFill>
              <a:srgbClr val="000000"/>
            </a:solidFill>
            <a:miter lim="800000"/>
            <a:headEnd/>
            <a:tailEnd/>
          </a:ln>
          <a:effectLst/>
        </p:spPr>
        <p:txBody>
          <a:bodyPr vert="horz" wrap="square" lIns="91440" tIns="45720" rIns="91440" bIns="45720" numCol="1" anchor="t" anchorCtr="0" compatLnSpc="1">
            <a:prstTxWarp prst="textNoShape">
              <a:avLst/>
            </a:prstTxWarp>
          </a:bodyPr>
          <a:lstStyle/>
          <a:p>
            <a:endParaRPr lang="zh-CN" altLang="en-US"/>
          </a:p>
        </p:txBody>
      </p:sp>
      <p:sp>
        <p:nvSpPr>
          <p:cNvPr id="77" name="Rectangle 9"/>
          <p:cNvSpPr>
            <a:spLocks noChangeArrowheads="1"/>
          </p:cNvSpPr>
          <p:nvPr/>
        </p:nvSpPr>
        <p:spPr bwMode="auto">
          <a:xfrm>
            <a:off x="7314047" y="1584213"/>
            <a:ext cx="772675"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eaLnBrk="1" hangingPunct="1"/>
            <a:r>
              <a:rPr kumimoji="0" lang="zh-CN" altLang="en-US" sz="1100" b="1" dirty="0">
                <a:solidFill>
                  <a:srgbClr val="25221E"/>
                </a:solidFill>
                <a:latin typeface="微软雅黑" pitchFamily="34" charset="-122"/>
                <a:ea typeface="微软雅黑" pitchFamily="34" charset="-122"/>
              </a:rPr>
              <a:t>所有邮件</a:t>
            </a:r>
          </a:p>
        </p:txBody>
      </p:sp>
      <p:sp>
        <p:nvSpPr>
          <p:cNvPr id="78" name="Rectangle 9"/>
          <p:cNvSpPr>
            <a:spLocks noChangeArrowheads="1"/>
          </p:cNvSpPr>
          <p:nvPr/>
        </p:nvSpPr>
        <p:spPr bwMode="auto">
          <a:xfrm rot="20578601">
            <a:off x="6004789" y="2765199"/>
            <a:ext cx="769473"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eaLnBrk="1" hangingPunct="1"/>
            <a:r>
              <a:rPr kumimoji="0" lang="zh-CN" altLang="en-US" sz="1200" b="1" dirty="0">
                <a:solidFill>
                  <a:srgbClr val="25221E"/>
                </a:solidFill>
                <a:latin typeface="微软雅黑" pitchFamily="34" charset="-122"/>
                <a:ea typeface="微软雅黑" pitchFamily="34" charset="-122"/>
              </a:rPr>
              <a:t>邮件首部</a:t>
            </a:r>
          </a:p>
        </p:txBody>
      </p:sp>
      <p:grpSp>
        <p:nvGrpSpPr>
          <p:cNvPr id="88" name="组合 87"/>
          <p:cNvGrpSpPr/>
          <p:nvPr/>
        </p:nvGrpSpPr>
        <p:grpSpPr>
          <a:xfrm>
            <a:off x="3149855" y="3452334"/>
            <a:ext cx="715074" cy="395003"/>
            <a:chOff x="3420280" y="3918130"/>
            <a:chExt cx="512274" cy="390821"/>
          </a:xfrm>
          <a:solidFill>
            <a:srgbClr val="00FFCC"/>
          </a:solidFill>
        </p:grpSpPr>
        <p:sp>
          <p:nvSpPr>
            <p:cNvPr id="86" name="File"/>
            <p:cNvSpPr>
              <a:spLocks noEditPoints="1" noChangeArrowheads="1"/>
            </p:cNvSpPr>
            <p:nvPr/>
          </p:nvSpPr>
          <p:spPr bwMode="auto">
            <a:xfrm>
              <a:off x="3420280" y="3918130"/>
              <a:ext cx="512274" cy="390821"/>
            </a:xfrm>
            <a:custGeom>
              <a:avLst/>
              <a:gdLst>
                <a:gd name="T0" fmla="*/ 10981 w 21600"/>
                <a:gd name="T1" fmla="*/ 3240 h 21600"/>
                <a:gd name="T2" fmla="*/ 0 w 21600"/>
                <a:gd name="T3" fmla="*/ 10800 h 21600"/>
                <a:gd name="T4" fmla="*/ 10800 w 21600"/>
                <a:gd name="T5" fmla="*/ 21600 h 21600"/>
                <a:gd name="T6" fmla="*/ 21600 w 21600"/>
                <a:gd name="T7" fmla="*/ 10800 h 21600"/>
                <a:gd name="T8" fmla="*/ 0 w 21600"/>
                <a:gd name="T9" fmla="*/ 21600 h 21600"/>
                <a:gd name="T10" fmla="*/ 21600 w 21600"/>
                <a:gd name="T11" fmla="*/ 21600 h 21600"/>
                <a:gd name="T12" fmla="*/ 1086 w 21600"/>
                <a:gd name="T13" fmla="*/ 4628 h 21600"/>
                <a:gd name="T14" fmla="*/ 20635 w 21600"/>
                <a:gd name="T15" fmla="*/ 20289 h 21600"/>
              </a:gdLst>
              <a:ahLst/>
              <a:cxnLst>
                <a:cxn ang="0">
                  <a:pos x="T0" y="T1"/>
                </a:cxn>
                <a:cxn ang="0">
                  <a:pos x="T2" y="T3"/>
                </a:cxn>
                <a:cxn ang="0">
                  <a:pos x="T4" y="T5"/>
                </a:cxn>
                <a:cxn ang="0">
                  <a:pos x="T6" y="T7"/>
                </a:cxn>
                <a:cxn ang="0">
                  <a:pos x="T8" y="T9"/>
                </a:cxn>
                <a:cxn ang="0">
                  <a:pos x="T10" y="T11"/>
                </a:cxn>
              </a:cxnLst>
              <a:rect l="T12" t="T13" r="T14" b="T15"/>
              <a:pathLst>
                <a:path w="21600" h="21600">
                  <a:moveTo>
                    <a:pt x="19790" y="3240"/>
                  </a:moveTo>
                  <a:cubicBezTo>
                    <a:pt x="10981" y="3240"/>
                    <a:pt x="9171" y="3240"/>
                    <a:pt x="9050" y="3086"/>
                  </a:cubicBezTo>
                  <a:cubicBezTo>
                    <a:pt x="9050" y="2931"/>
                    <a:pt x="8930" y="2777"/>
                    <a:pt x="8930" y="2469"/>
                  </a:cubicBezTo>
                  <a:cubicBezTo>
                    <a:pt x="8930" y="2160"/>
                    <a:pt x="8809" y="1851"/>
                    <a:pt x="8688" y="1389"/>
                  </a:cubicBezTo>
                  <a:cubicBezTo>
                    <a:pt x="8568" y="1080"/>
                    <a:pt x="8326" y="771"/>
                    <a:pt x="8085" y="463"/>
                  </a:cubicBezTo>
                  <a:cubicBezTo>
                    <a:pt x="7723" y="154"/>
                    <a:pt x="7361" y="0"/>
                    <a:pt x="7361" y="0"/>
                  </a:cubicBezTo>
                  <a:cubicBezTo>
                    <a:pt x="7361" y="0"/>
                    <a:pt x="2293" y="0"/>
                    <a:pt x="2051" y="154"/>
                  </a:cubicBezTo>
                  <a:cubicBezTo>
                    <a:pt x="1689" y="309"/>
                    <a:pt x="1448" y="463"/>
                    <a:pt x="1327" y="771"/>
                  </a:cubicBezTo>
                  <a:cubicBezTo>
                    <a:pt x="1207" y="1080"/>
                    <a:pt x="1086" y="1389"/>
                    <a:pt x="965" y="1697"/>
                  </a:cubicBezTo>
                  <a:cubicBezTo>
                    <a:pt x="845" y="2160"/>
                    <a:pt x="724" y="2314"/>
                    <a:pt x="724" y="2469"/>
                  </a:cubicBezTo>
                  <a:cubicBezTo>
                    <a:pt x="603" y="2623"/>
                    <a:pt x="603" y="2777"/>
                    <a:pt x="483" y="2931"/>
                  </a:cubicBezTo>
                  <a:cubicBezTo>
                    <a:pt x="483" y="3086"/>
                    <a:pt x="362" y="3240"/>
                    <a:pt x="241" y="3240"/>
                  </a:cubicBezTo>
                  <a:lnTo>
                    <a:pt x="0" y="3394"/>
                  </a:lnTo>
                  <a:lnTo>
                    <a:pt x="0" y="3703"/>
                  </a:lnTo>
                  <a:lnTo>
                    <a:pt x="0" y="10800"/>
                  </a:lnTo>
                  <a:lnTo>
                    <a:pt x="0" y="21600"/>
                  </a:lnTo>
                  <a:lnTo>
                    <a:pt x="10981" y="21600"/>
                  </a:lnTo>
                  <a:lnTo>
                    <a:pt x="21600" y="21600"/>
                  </a:lnTo>
                  <a:lnTo>
                    <a:pt x="21600" y="10800"/>
                  </a:lnTo>
                  <a:lnTo>
                    <a:pt x="21600" y="5246"/>
                  </a:lnTo>
                  <a:lnTo>
                    <a:pt x="21600" y="4783"/>
                  </a:lnTo>
                  <a:cubicBezTo>
                    <a:pt x="21479" y="4320"/>
                    <a:pt x="21359" y="4011"/>
                    <a:pt x="21117" y="3703"/>
                  </a:cubicBezTo>
                  <a:cubicBezTo>
                    <a:pt x="20876" y="3549"/>
                    <a:pt x="20514" y="3394"/>
                    <a:pt x="20152" y="3240"/>
                  </a:cubicBezTo>
                  <a:close/>
                </a:path>
              </a:pathLst>
            </a:custGeom>
            <a:grpFill/>
            <a:ln w="9525">
              <a:solidFill>
                <a:srgbClr val="000000"/>
              </a:solidFill>
              <a:miter lim="800000"/>
              <a:headEnd/>
              <a:tailEnd/>
            </a:ln>
            <a:effectLst/>
          </p:spPr>
          <p:txBody>
            <a:bodyPr vert="horz" wrap="square" lIns="91440" tIns="45720" rIns="91440" bIns="45720" numCol="1" anchor="t" anchorCtr="0" compatLnSpc="1">
              <a:prstTxWarp prst="textNoShape">
                <a:avLst/>
              </a:prstTxWarp>
            </a:bodyPr>
            <a:lstStyle/>
            <a:p>
              <a:endParaRPr lang="zh-CN" altLang="en-US"/>
            </a:p>
          </p:txBody>
        </p:sp>
        <p:sp>
          <p:nvSpPr>
            <p:cNvPr id="87" name="Rectangle 9"/>
            <p:cNvSpPr>
              <a:spLocks noChangeArrowheads="1"/>
            </p:cNvSpPr>
            <p:nvPr/>
          </p:nvSpPr>
          <p:spPr bwMode="auto">
            <a:xfrm>
              <a:off x="3537935" y="4043189"/>
              <a:ext cx="282129" cy="16927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eaLnBrk="1" hangingPunct="1"/>
              <a:r>
                <a:rPr kumimoji="0" lang="zh-CN" altLang="en-US" sz="1100" b="1" dirty="0">
                  <a:solidFill>
                    <a:srgbClr val="25221E"/>
                  </a:solidFill>
                  <a:latin typeface="微软雅黑" pitchFamily="34" charset="-122"/>
                  <a:ea typeface="微软雅黑" pitchFamily="34" charset="-122"/>
                </a:rPr>
                <a:t>工作</a:t>
              </a:r>
            </a:p>
          </p:txBody>
        </p:sp>
      </p:grpSp>
      <p:grpSp>
        <p:nvGrpSpPr>
          <p:cNvPr id="89" name="组合 88"/>
          <p:cNvGrpSpPr/>
          <p:nvPr/>
        </p:nvGrpSpPr>
        <p:grpSpPr>
          <a:xfrm>
            <a:off x="2905346" y="3690608"/>
            <a:ext cx="715074" cy="395003"/>
            <a:chOff x="3420280" y="3918130"/>
            <a:chExt cx="512274" cy="390821"/>
          </a:xfrm>
          <a:solidFill>
            <a:srgbClr val="00FFCC"/>
          </a:solidFill>
        </p:grpSpPr>
        <p:sp>
          <p:nvSpPr>
            <p:cNvPr id="90" name="File"/>
            <p:cNvSpPr>
              <a:spLocks noEditPoints="1" noChangeArrowheads="1"/>
            </p:cNvSpPr>
            <p:nvPr/>
          </p:nvSpPr>
          <p:spPr bwMode="auto">
            <a:xfrm>
              <a:off x="3420280" y="3918130"/>
              <a:ext cx="512274" cy="390821"/>
            </a:xfrm>
            <a:custGeom>
              <a:avLst/>
              <a:gdLst>
                <a:gd name="T0" fmla="*/ 10981 w 21600"/>
                <a:gd name="T1" fmla="*/ 3240 h 21600"/>
                <a:gd name="T2" fmla="*/ 0 w 21600"/>
                <a:gd name="T3" fmla="*/ 10800 h 21600"/>
                <a:gd name="T4" fmla="*/ 10800 w 21600"/>
                <a:gd name="T5" fmla="*/ 21600 h 21600"/>
                <a:gd name="T6" fmla="*/ 21600 w 21600"/>
                <a:gd name="T7" fmla="*/ 10800 h 21600"/>
                <a:gd name="T8" fmla="*/ 0 w 21600"/>
                <a:gd name="T9" fmla="*/ 21600 h 21600"/>
                <a:gd name="T10" fmla="*/ 21600 w 21600"/>
                <a:gd name="T11" fmla="*/ 21600 h 21600"/>
                <a:gd name="T12" fmla="*/ 1086 w 21600"/>
                <a:gd name="T13" fmla="*/ 4628 h 21600"/>
                <a:gd name="T14" fmla="*/ 20635 w 21600"/>
                <a:gd name="T15" fmla="*/ 20289 h 21600"/>
              </a:gdLst>
              <a:ahLst/>
              <a:cxnLst>
                <a:cxn ang="0">
                  <a:pos x="T0" y="T1"/>
                </a:cxn>
                <a:cxn ang="0">
                  <a:pos x="T2" y="T3"/>
                </a:cxn>
                <a:cxn ang="0">
                  <a:pos x="T4" y="T5"/>
                </a:cxn>
                <a:cxn ang="0">
                  <a:pos x="T6" y="T7"/>
                </a:cxn>
                <a:cxn ang="0">
                  <a:pos x="T8" y="T9"/>
                </a:cxn>
                <a:cxn ang="0">
                  <a:pos x="T10" y="T11"/>
                </a:cxn>
              </a:cxnLst>
              <a:rect l="T12" t="T13" r="T14" b="T15"/>
              <a:pathLst>
                <a:path w="21600" h="21600">
                  <a:moveTo>
                    <a:pt x="19790" y="3240"/>
                  </a:moveTo>
                  <a:cubicBezTo>
                    <a:pt x="10981" y="3240"/>
                    <a:pt x="9171" y="3240"/>
                    <a:pt x="9050" y="3086"/>
                  </a:cubicBezTo>
                  <a:cubicBezTo>
                    <a:pt x="9050" y="2931"/>
                    <a:pt x="8930" y="2777"/>
                    <a:pt x="8930" y="2469"/>
                  </a:cubicBezTo>
                  <a:cubicBezTo>
                    <a:pt x="8930" y="2160"/>
                    <a:pt x="8809" y="1851"/>
                    <a:pt x="8688" y="1389"/>
                  </a:cubicBezTo>
                  <a:cubicBezTo>
                    <a:pt x="8568" y="1080"/>
                    <a:pt x="8326" y="771"/>
                    <a:pt x="8085" y="463"/>
                  </a:cubicBezTo>
                  <a:cubicBezTo>
                    <a:pt x="7723" y="154"/>
                    <a:pt x="7361" y="0"/>
                    <a:pt x="7361" y="0"/>
                  </a:cubicBezTo>
                  <a:cubicBezTo>
                    <a:pt x="7361" y="0"/>
                    <a:pt x="2293" y="0"/>
                    <a:pt x="2051" y="154"/>
                  </a:cubicBezTo>
                  <a:cubicBezTo>
                    <a:pt x="1689" y="309"/>
                    <a:pt x="1448" y="463"/>
                    <a:pt x="1327" y="771"/>
                  </a:cubicBezTo>
                  <a:cubicBezTo>
                    <a:pt x="1207" y="1080"/>
                    <a:pt x="1086" y="1389"/>
                    <a:pt x="965" y="1697"/>
                  </a:cubicBezTo>
                  <a:cubicBezTo>
                    <a:pt x="845" y="2160"/>
                    <a:pt x="724" y="2314"/>
                    <a:pt x="724" y="2469"/>
                  </a:cubicBezTo>
                  <a:cubicBezTo>
                    <a:pt x="603" y="2623"/>
                    <a:pt x="603" y="2777"/>
                    <a:pt x="483" y="2931"/>
                  </a:cubicBezTo>
                  <a:cubicBezTo>
                    <a:pt x="483" y="3086"/>
                    <a:pt x="362" y="3240"/>
                    <a:pt x="241" y="3240"/>
                  </a:cubicBezTo>
                  <a:lnTo>
                    <a:pt x="0" y="3394"/>
                  </a:lnTo>
                  <a:lnTo>
                    <a:pt x="0" y="3703"/>
                  </a:lnTo>
                  <a:lnTo>
                    <a:pt x="0" y="10800"/>
                  </a:lnTo>
                  <a:lnTo>
                    <a:pt x="0" y="21600"/>
                  </a:lnTo>
                  <a:lnTo>
                    <a:pt x="10981" y="21600"/>
                  </a:lnTo>
                  <a:lnTo>
                    <a:pt x="21600" y="21600"/>
                  </a:lnTo>
                  <a:lnTo>
                    <a:pt x="21600" y="10800"/>
                  </a:lnTo>
                  <a:lnTo>
                    <a:pt x="21600" y="5246"/>
                  </a:lnTo>
                  <a:lnTo>
                    <a:pt x="21600" y="4783"/>
                  </a:lnTo>
                  <a:cubicBezTo>
                    <a:pt x="21479" y="4320"/>
                    <a:pt x="21359" y="4011"/>
                    <a:pt x="21117" y="3703"/>
                  </a:cubicBezTo>
                  <a:cubicBezTo>
                    <a:pt x="20876" y="3549"/>
                    <a:pt x="20514" y="3394"/>
                    <a:pt x="20152" y="3240"/>
                  </a:cubicBezTo>
                  <a:close/>
                </a:path>
              </a:pathLst>
            </a:custGeom>
            <a:grpFill/>
            <a:ln w="9525">
              <a:solidFill>
                <a:srgbClr val="000000"/>
              </a:solidFill>
              <a:miter lim="800000"/>
              <a:headEnd/>
              <a:tailEnd/>
            </a:ln>
            <a:effectLst/>
          </p:spPr>
          <p:txBody>
            <a:bodyPr vert="horz" wrap="square" lIns="91440" tIns="45720" rIns="91440" bIns="45720" numCol="1" anchor="t" anchorCtr="0" compatLnSpc="1">
              <a:prstTxWarp prst="textNoShape">
                <a:avLst/>
              </a:prstTxWarp>
            </a:bodyPr>
            <a:lstStyle/>
            <a:p>
              <a:endParaRPr lang="zh-CN" altLang="en-US"/>
            </a:p>
          </p:txBody>
        </p:sp>
        <p:sp>
          <p:nvSpPr>
            <p:cNvPr id="91" name="Rectangle 9"/>
            <p:cNvSpPr>
              <a:spLocks noChangeArrowheads="1"/>
            </p:cNvSpPr>
            <p:nvPr/>
          </p:nvSpPr>
          <p:spPr bwMode="auto">
            <a:xfrm>
              <a:off x="3537935" y="4043189"/>
              <a:ext cx="282129" cy="16927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eaLnBrk="1" hangingPunct="1"/>
              <a:r>
                <a:rPr kumimoji="0" lang="zh-CN" altLang="en-US" sz="1100" b="1" dirty="0">
                  <a:solidFill>
                    <a:srgbClr val="25221E"/>
                  </a:solidFill>
                  <a:latin typeface="微软雅黑" pitchFamily="34" charset="-122"/>
                  <a:ea typeface="微软雅黑" pitchFamily="34" charset="-122"/>
                </a:rPr>
                <a:t>好友</a:t>
              </a:r>
            </a:p>
          </p:txBody>
        </p:sp>
      </p:grpSp>
      <p:sp>
        <p:nvSpPr>
          <p:cNvPr id="92" name="Rectangle 9"/>
          <p:cNvSpPr>
            <a:spLocks noChangeArrowheads="1"/>
          </p:cNvSpPr>
          <p:nvPr/>
        </p:nvSpPr>
        <p:spPr bwMode="auto">
          <a:xfrm>
            <a:off x="949635" y="1643774"/>
            <a:ext cx="143433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p>
            <a:pPr algn="ctr" eaLnBrk="1" hangingPunct="1">
              <a:lnSpc>
                <a:spcPts val="1800"/>
              </a:lnSpc>
            </a:pPr>
            <a:r>
              <a:rPr kumimoji="0" lang="zh-CN" altLang="en-US" sz="1600" b="1" dirty="0">
                <a:solidFill>
                  <a:srgbClr val="0000FF"/>
                </a:solidFill>
                <a:latin typeface="微软雅黑" pitchFamily="34" charset="-122"/>
                <a:ea typeface="微软雅黑" pitchFamily="34" charset="-122"/>
              </a:rPr>
              <a:t>使用 </a:t>
            </a:r>
            <a:r>
              <a:rPr kumimoji="0" lang="en-US" altLang="zh-CN" sz="1600" b="1" dirty="0">
                <a:solidFill>
                  <a:srgbClr val="0000FF"/>
                </a:solidFill>
                <a:latin typeface="微软雅黑" pitchFamily="34" charset="-122"/>
                <a:ea typeface="微软雅黑" pitchFamily="34" charset="-122"/>
              </a:rPr>
              <a:t>POP3</a:t>
            </a:r>
          </a:p>
          <a:p>
            <a:pPr algn="ctr" eaLnBrk="1" hangingPunct="1">
              <a:lnSpc>
                <a:spcPts val="1800"/>
              </a:lnSpc>
            </a:pPr>
            <a:r>
              <a:rPr kumimoji="0" lang="zh-CN" altLang="en-US" sz="1600" b="1" dirty="0">
                <a:solidFill>
                  <a:srgbClr val="0000FF"/>
                </a:solidFill>
                <a:latin typeface="微软雅黑" pitchFamily="34" charset="-122"/>
                <a:ea typeface="微软雅黑" pitchFamily="34" charset="-122"/>
              </a:rPr>
              <a:t>读取邮件</a:t>
            </a:r>
          </a:p>
        </p:txBody>
      </p:sp>
      <p:sp>
        <p:nvSpPr>
          <p:cNvPr id="93" name="Rectangle 9"/>
          <p:cNvSpPr>
            <a:spLocks noChangeArrowheads="1"/>
          </p:cNvSpPr>
          <p:nvPr/>
        </p:nvSpPr>
        <p:spPr bwMode="auto">
          <a:xfrm>
            <a:off x="942975" y="3092557"/>
            <a:ext cx="144099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p>
            <a:pPr algn="ctr" eaLnBrk="1" hangingPunct="1">
              <a:lnSpc>
                <a:spcPts val="1800"/>
              </a:lnSpc>
            </a:pPr>
            <a:r>
              <a:rPr kumimoji="0" lang="zh-CN" altLang="en-US" sz="1600" b="1" dirty="0">
                <a:solidFill>
                  <a:srgbClr val="0000FF"/>
                </a:solidFill>
                <a:latin typeface="微软雅黑" pitchFamily="34" charset="-122"/>
                <a:ea typeface="微软雅黑" pitchFamily="34" charset="-122"/>
              </a:rPr>
              <a:t>使用 </a:t>
            </a:r>
            <a:r>
              <a:rPr kumimoji="0" lang="en-US" altLang="zh-CN" sz="1600" b="1" dirty="0">
                <a:solidFill>
                  <a:srgbClr val="0000FF"/>
                </a:solidFill>
                <a:latin typeface="微软雅黑" pitchFamily="34" charset="-122"/>
                <a:ea typeface="微软雅黑" pitchFamily="34" charset="-122"/>
              </a:rPr>
              <a:t>IMAP</a:t>
            </a:r>
          </a:p>
          <a:p>
            <a:pPr algn="ctr" eaLnBrk="1" hangingPunct="1">
              <a:lnSpc>
                <a:spcPts val="1800"/>
              </a:lnSpc>
            </a:pPr>
            <a:r>
              <a:rPr kumimoji="0" lang="zh-CN" altLang="en-US" sz="1600" b="1" dirty="0">
                <a:solidFill>
                  <a:srgbClr val="0000FF"/>
                </a:solidFill>
                <a:latin typeface="微软雅黑" pitchFamily="34" charset="-122"/>
                <a:ea typeface="微软雅黑" pitchFamily="34" charset="-122"/>
              </a:rPr>
              <a:t>读取邮件</a:t>
            </a:r>
          </a:p>
        </p:txBody>
      </p:sp>
    </p:spTree>
    <p:extLst>
      <p:ext uri="{BB962C8B-B14F-4D97-AF65-F5344CB8AC3E}">
        <p14:creationId xmlns:p14="http://schemas.microsoft.com/office/powerpoint/2010/main" val="193154490"/>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56963" y="693189"/>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3" name="Rectangle 6"/>
          <p:cNvSpPr>
            <a:spLocks noChangeArrowheads="1"/>
          </p:cNvSpPr>
          <p:nvPr/>
        </p:nvSpPr>
        <p:spPr bwMode="auto">
          <a:xfrm>
            <a:off x="3976061" y="659978"/>
            <a:ext cx="121058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必须注意</a:t>
            </a:r>
          </a:p>
        </p:txBody>
      </p:sp>
      <p:sp>
        <p:nvSpPr>
          <p:cNvPr id="4" name="Rectangle 68"/>
          <p:cNvSpPr>
            <a:spLocks noChangeArrowheads="1"/>
          </p:cNvSpPr>
          <p:nvPr/>
        </p:nvSpPr>
        <p:spPr bwMode="auto">
          <a:xfrm>
            <a:off x="483810" y="1054279"/>
            <a:ext cx="8285286" cy="22082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邮件读取协议 </a:t>
            </a:r>
            <a:r>
              <a:rPr lang="en-US" altLang="zh-CN" sz="2000" b="1" dirty="0">
                <a:latin typeface="微软雅黑" pitchFamily="34" charset="-122"/>
                <a:ea typeface="微软雅黑" pitchFamily="34" charset="-122"/>
              </a:rPr>
              <a:t>POP </a:t>
            </a:r>
            <a:r>
              <a:rPr lang="zh-CN" altLang="en-US" sz="2000" b="1" dirty="0">
                <a:latin typeface="微软雅黑" pitchFamily="34" charset="-122"/>
                <a:ea typeface="微软雅黑" pitchFamily="34" charset="-122"/>
              </a:rPr>
              <a:t>或 </a:t>
            </a:r>
            <a:r>
              <a:rPr lang="en-US" altLang="zh-CN" sz="2000" b="1" dirty="0">
                <a:latin typeface="微软雅黑" pitchFamily="34" charset="-122"/>
                <a:ea typeface="微软雅黑" pitchFamily="34" charset="-122"/>
              </a:rPr>
              <a:t>IMAP </a:t>
            </a:r>
            <a:r>
              <a:rPr lang="zh-CN" altLang="en-US" sz="2000" b="1" dirty="0">
                <a:latin typeface="微软雅黑" pitchFamily="34" charset="-122"/>
                <a:ea typeface="微软雅黑" pitchFamily="34" charset="-122"/>
              </a:rPr>
              <a:t>与邮件传送协议 </a:t>
            </a:r>
            <a:r>
              <a:rPr lang="en-US" altLang="zh-CN" sz="2000" b="1" dirty="0">
                <a:latin typeface="微软雅黑" pitchFamily="34" charset="-122"/>
                <a:ea typeface="微软雅黑" pitchFamily="34" charset="-122"/>
              </a:rPr>
              <a:t>SMTP </a:t>
            </a:r>
            <a:r>
              <a:rPr lang="zh-CN" altLang="en-US" sz="2000" b="1" dirty="0">
                <a:latin typeface="微软雅黑" pitchFamily="34" charset="-122"/>
                <a:ea typeface="微软雅黑" pitchFamily="34" charset="-122"/>
              </a:rPr>
              <a:t>完全不同。</a:t>
            </a:r>
          </a:p>
          <a:p>
            <a:pPr marL="342900" indent="-34290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发信人的用户代理向源邮件服务器发送邮件，以及源邮件服务器向目的邮件服务器发送邮件，都是使用 </a:t>
            </a:r>
            <a:r>
              <a:rPr lang="en-US" altLang="zh-CN" sz="2000" b="1" dirty="0">
                <a:latin typeface="微软雅黑" pitchFamily="34" charset="-122"/>
                <a:ea typeface="微软雅黑" pitchFamily="34" charset="-122"/>
              </a:rPr>
              <a:t>SMTP </a:t>
            </a:r>
            <a:r>
              <a:rPr lang="zh-CN" altLang="en-US" sz="2000" b="1" dirty="0">
                <a:latin typeface="微软雅黑" pitchFamily="34" charset="-122"/>
                <a:ea typeface="微软雅黑" pitchFamily="34" charset="-122"/>
              </a:rPr>
              <a:t>协议。</a:t>
            </a:r>
          </a:p>
          <a:p>
            <a:pPr marL="342900" indent="-34290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而 </a:t>
            </a:r>
            <a:r>
              <a:rPr lang="en-US" altLang="zh-CN" sz="2000" b="1" dirty="0">
                <a:latin typeface="微软雅黑" pitchFamily="34" charset="-122"/>
                <a:ea typeface="微软雅黑" pitchFamily="34" charset="-122"/>
              </a:rPr>
              <a:t>POP </a:t>
            </a:r>
            <a:r>
              <a:rPr lang="zh-CN" altLang="en-US" sz="2000" b="1" dirty="0">
                <a:latin typeface="微软雅黑" pitchFamily="34" charset="-122"/>
                <a:ea typeface="微软雅黑" pitchFamily="34" charset="-122"/>
              </a:rPr>
              <a:t>协议或 </a:t>
            </a:r>
            <a:r>
              <a:rPr lang="en-US" altLang="zh-CN" sz="2000" b="1" dirty="0">
                <a:latin typeface="微软雅黑" pitchFamily="34" charset="-122"/>
                <a:ea typeface="微软雅黑" pitchFamily="34" charset="-122"/>
              </a:rPr>
              <a:t>IMAP </a:t>
            </a:r>
            <a:r>
              <a:rPr lang="zh-CN" altLang="en-US" sz="2000" b="1" dirty="0">
                <a:latin typeface="微软雅黑" pitchFamily="34" charset="-122"/>
                <a:ea typeface="微软雅黑" pitchFamily="34" charset="-122"/>
              </a:rPr>
              <a:t>协议则是用户从目的邮件服务器上读取邮件所使用的协议。 </a:t>
            </a:r>
          </a:p>
        </p:txBody>
      </p:sp>
      <p:grpSp>
        <p:nvGrpSpPr>
          <p:cNvPr id="42" name="组合 41"/>
          <p:cNvGrpSpPr/>
          <p:nvPr/>
        </p:nvGrpSpPr>
        <p:grpSpPr>
          <a:xfrm>
            <a:off x="1054981" y="3266066"/>
            <a:ext cx="7066484" cy="1001131"/>
            <a:chOff x="981411" y="3266066"/>
            <a:chExt cx="7066484" cy="1001131"/>
          </a:xfrm>
        </p:grpSpPr>
        <p:sp>
          <p:nvSpPr>
            <p:cNvPr id="5" name="矩形 4"/>
            <p:cNvSpPr/>
            <p:nvPr/>
          </p:nvSpPr>
          <p:spPr>
            <a:xfrm>
              <a:off x="2417371" y="3773211"/>
              <a:ext cx="861848" cy="430924"/>
            </a:xfrm>
            <a:prstGeom prst="rect">
              <a:avLst/>
            </a:prstGeom>
            <a:solidFill>
              <a:srgbClr val="0066FF"/>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sz="1200" b="1" dirty="0">
                  <a:solidFill>
                    <a:schemeClr val="bg1"/>
                  </a:solidFill>
                  <a:latin typeface="微软雅黑" pitchFamily="34" charset="-122"/>
                  <a:ea typeface="微软雅黑" pitchFamily="34" charset="-122"/>
                </a:rPr>
                <a:t>邮件</a:t>
              </a:r>
              <a:endParaRPr lang="en-US" altLang="zh-CN" sz="1200" b="1" dirty="0">
                <a:solidFill>
                  <a:schemeClr val="bg1"/>
                </a:solidFill>
                <a:latin typeface="微软雅黑" pitchFamily="34" charset="-122"/>
                <a:ea typeface="微软雅黑" pitchFamily="34" charset="-122"/>
              </a:endParaRPr>
            </a:p>
            <a:p>
              <a:pPr algn="ctr"/>
              <a:r>
                <a:rPr lang="zh-CN" altLang="en-US" sz="1200" b="1" dirty="0">
                  <a:solidFill>
                    <a:schemeClr val="bg1"/>
                  </a:solidFill>
                  <a:latin typeface="微软雅黑" pitchFamily="34" charset="-122"/>
                  <a:ea typeface="微软雅黑" pitchFamily="34" charset="-122"/>
                </a:rPr>
                <a:t>服务器</a:t>
              </a:r>
            </a:p>
          </p:txBody>
        </p:sp>
        <p:sp>
          <p:nvSpPr>
            <p:cNvPr id="6" name="矩形 5"/>
            <p:cNvSpPr/>
            <p:nvPr/>
          </p:nvSpPr>
          <p:spPr>
            <a:xfrm>
              <a:off x="5707113" y="3773211"/>
              <a:ext cx="861848" cy="430924"/>
            </a:xfrm>
            <a:prstGeom prst="rect">
              <a:avLst/>
            </a:prstGeom>
            <a:solidFill>
              <a:srgbClr val="0066FF"/>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sz="1200" b="1" dirty="0">
                  <a:solidFill>
                    <a:schemeClr val="bg1"/>
                  </a:solidFill>
                  <a:latin typeface="微软雅黑" pitchFamily="34" charset="-122"/>
                  <a:ea typeface="微软雅黑" pitchFamily="34" charset="-122"/>
                </a:rPr>
                <a:t>邮件</a:t>
              </a:r>
              <a:endParaRPr lang="en-US" altLang="zh-CN" sz="1200" b="1" dirty="0">
                <a:solidFill>
                  <a:schemeClr val="bg1"/>
                </a:solidFill>
                <a:latin typeface="微软雅黑" pitchFamily="34" charset="-122"/>
                <a:ea typeface="微软雅黑" pitchFamily="34" charset="-122"/>
              </a:endParaRPr>
            </a:p>
            <a:p>
              <a:pPr algn="ctr"/>
              <a:r>
                <a:rPr lang="zh-CN" altLang="en-US" sz="1200" b="1" dirty="0">
                  <a:solidFill>
                    <a:schemeClr val="bg1"/>
                  </a:solidFill>
                  <a:latin typeface="微软雅黑" pitchFamily="34" charset="-122"/>
                  <a:ea typeface="微软雅黑" pitchFamily="34" charset="-122"/>
                </a:rPr>
                <a:t>服务器</a:t>
              </a:r>
            </a:p>
          </p:txBody>
        </p:sp>
        <p:pic>
          <p:nvPicPr>
            <p:cNvPr id="8"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40765" y="3785108"/>
              <a:ext cx="407130" cy="40713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81411" y="3785108"/>
              <a:ext cx="407130" cy="407130"/>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直接连接符 10"/>
            <p:cNvCxnSpPr>
              <a:stCxn id="5" idx="3"/>
              <a:endCxn id="6" idx="1"/>
            </p:cNvCxnSpPr>
            <p:nvPr/>
          </p:nvCxnSpPr>
          <p:spPr>
            <a:xfrm>
              <a:off x="3279219" y="3988673"/>
              <a:ext cx="2427894" cy="0"/>
            </a:xfrm>
            <a:prstGeom prst="line">
              <a:avLst/>
            </a:prstGeom>
            <a:ln w="28575">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7" name="Freeform 1208"/>
            <p:cNvSpPr>
              <a:spLocks/>
            </p:cNvSpPr>
            <p:nvPr/>
          </p:nvSpPr>
          <p:spPr bwMode="ltGray">
            <a:xfrm>
              <a:off x="3701557" y="3710149"/>
              <a:ext cx="1600702" cy="557048"/>
            </a:xfrm>
            <a:custGeom>
              <a:avLst/>
              <a:gdLst>
                <a:gd name="T0" fmla="*/ 603773 w 16320"/>
                <a:gd name="T1" fmla="*/ 22740 h 11943"/>
                <a:gd name="T2" fmla="*/ 669215 w 16320"/>
                <a:gd name="T3" fmla="*/ 9746 h 11943"/>
                <a:gd name="T4" fmla="*/ 745191 w 16320"/>
                <a:gd name="T5" fmla="*/ 1866 h 11943"/>
                <a:gd name="T6" fmla="*/ 902522 w 16320"/>
                <a:gd name="T7" fmla="*/ 5115 h 11943"/>
                <a:gd name="T8" fmla="*/ 1023620 w 16320"/>
                <a:gd name="T9" fmla="*/ 31484 h 11943"/>
                <a:gd name="T10" fmla="*/ 1077782 w 16320"/>
                <a:gd name="T11" fmla="*/ 71643 h 11943"/>
                <a:gd name="T12" fmla="*/ 1079649 w 16320"/>
                <a:gd name="T13" fmla="*/ 82529 h 11943"/>
                <a:gd name="T14" fmla="*/ 1090258 w 16320"/>
                <a:gd name="T15" fmla="*/ 86504 h 11943"/>
                <a:gd name="T16" fmla="*/ 1119542 w 16320"/>
                <a:gd name="T17" fmla="*/ 88543 h 11943"/>
                <a:gd name="T18" fmla="*/ 1186105 w 16320"/>
                <a:gd name="T19" fmla="*/ 108311 h 11943"/>
                <a:gd name="T20" fmla="*/ 1217855 w 16320"/>
                <a:gd name="T21" fmla="*/ 142871 h 11943"/>
                <a:gd name="T22" fmla="*/ 1208218 w 16320"/>
                <a:gd name="T23" fmla="*/ 181198 h 11943"/>
                <a:gd name="T24" fmla="*/ 1175945 w 16320"/>
                <a:gd name="T25" fmla="*/ 207533 h 11943"/>
                <a:gd name="T26" fmla="*/ 1128432 w 16320"/>
                <a:gd name="T27" fmla="*/ 226714 h 11943"/>
                <a:gd name="T28" fmla="*/ 1107365 w 16320"/>
                <a:gd name="T29" fmla="*/ 240745 h 11943"/>
                <a:gd name="T30" fmla="*/ 1135231 w 16320"/>
                <a:gd name="T31" fmla="*/ 261550 h 11943"/>
                <a:gd name="T32" fmla="*/ 1144046 w 16320"/>
                <a:gd name="T33" fmla="*/ 285742 h 11943"/>
                <a:gd name="T34" fmla="*/ 1124846 w 16320"/>
                <a:gd name="T35" fmla="*/ 316708 h 11943"/>
                <a:gd name="T36" fmla="*/ 1063065 w 16320"/>
                <a:gd name="T37" fmla="*/ 345358 h 11943"/>
                <a:gd name="T38" fmla="*/ 976256 w 16320"/>
                <a:gd name="T39" fmla="*/ 357765 h 11943"/>
                <a:gd name="T40" fmla="*/ 922020 w 16320"/>
                <a:gd name="T41" fmla="*/ 355795 h 11943"/>
                <a:gd name="T42" fmla="*/ 902447 w 16320"/>
                <a:gd name="T43" fmla="*/ 353203 h 11943"/>
                <a:gd name="T44" fmla="*/ 884219 w 16320"/>
                <a:gd name="T45" fmla="*/ 349713 h 11943"/>
                <a:gd name="T46" fmla="*/ 879139 w 16320"/>
                <a:gd name="T47" fmla="*/ 356625 h 11943"/>
                <a:gd name="T48" fmla="*/ 872415 w 16320"/>
                <a:gd name="T49" fmla="*/ 373144 h 11943"/>
                <a:gd name="T50" fmla="*/ 832672 w 16320"/>
                <a:gd name="T51" fmla="*/ 398131 h 11943"/>
                <a:gd name="T52" fmla="*/ 769471 w 16320"/>
                <a:gd name="T53" fmla="*/ 411471 h 11943"/>
                <a:gd name="T54" fmla="*/ 705149 w 16320"/>
                <a:gd name="T55" fmla="*/ 410711 h 11943"/>
                <a:gd name="T56" fmla="*/ 667646 w 16320"/>
                <a:gd name="T57" fmla="*/ 403488 h 11943"/>
                <a:gd name="T58" fmla="*/ 638511 w 16320"/>
                <a:gd name="T59" fmla="*/ 392049 h 11943"/>
                <a:gd name="T60" fmla="*/ 605790 w 16320"/>
                <a:gd name="T61" fmla="*/ 388247 h 11943"/>
                <a:gd name="T62" fmla="*/ 544979 w 16320"/>
                <a:gd name="T63" fmla="*/ 399030 h 11943"/>
                <a:gd name="T64" fmla="*/ 475578 w 16320"/>
                <a:gd name="T65" fmla="*/ 404006 h 11943"/>
                <a:gd name="T66" fmla="*/ 377788 w 16320"/>
                <a:gd name="T67" fmla="*/ 400170 h 11943"/>
                <a:gd name="T68" fmla="*/ 277009 w 16320"/>
                <a:gd name="T69" fmla="*/ 378812 h 11943"/>
                <a:gd name="T70" fmla="*/ 226060 w 16320"/>
                <a:gd name="T71" fmla="*/ 344909 h 11943"/>
                <a:gd name="T72" fmla="*/ 224641 w 16320"/>
                <a:gd name="T73" fmla="*/ 325486 h 11943"/>
                <a:gd name="T74" fmla="*/ 199614 w 16320"/>
                <a:gd name="T75" fmla="*/ 328596 h 11943"/>
                <a:gd name="T76" fmla="*/ 167266 w 16320"/>
                <a:gd name="T77" fmla="*/ 330635 h 11943"/>
                <a:gd name="T78" fmla="*/ 133798 w 16320"/>
                <a:gd name="T79" fmla="*/ 329841 h 11943"/>
                <a:gd name="T80" fmla="*/ 58719 w 16320"/>
                <a:gd name="T81" fmla="*/ 315602 h 11943"/>
                <a:gd name="T82" fmla="*/ 9861 w 16320"/>
                <a:gd name="T83" fmla="*/ 286571 h 11943"/>
                <a:gd name="T84" fmla="*/ 3138 w 16320"/>
                <a:gd name="T85" fmla="*/ 249661 h 11943"/>
                <a:gd name="T86" fmla="*/ 28239 w 16320"/>
                <a:gd name="T87" fmla="*/ 223845 h 11943"/>
                <a:gd name="T88" fmla="*/ 73286 w 16320"/>
                <a:gd name="T89" fmla="*/ 204491 h 11943"/>
                <a:gd name="T90" fmla="*/ 123937 w 16320"/>
                <a:gd name="T91" fmla="*/ 192637 h 11943"/>
                <a:gd name="T92" fmla="*/ 104364 w 16320"/>
                <a:gd name="T93" fmla="*/ 174493 h 11943"/>
                <a:gd name="T94" fmla="*/ 96669 w 16320"/>
                <a:gd name="T95" fmla="*/ 154345 h 11943"/>
                <a:gd name="T96" fmla="*/ 104663 w 16320"/>
                <a:gd name="T97" fmla="*/ 129220 h 11943"/>
                <a:gd name="T98" fmla="*/ 157256 w 16320"/>
                <a:gd name="T99" fmla="*/ 93450 h 11943"/>
                <a:gd name="T100" fmla="*/ 243242 w 16320"/>
                <a:gd name="T101" fmla="*/ 73544 h 11943"/>
                <a:gd name="T102" fmla="*/ 321161 w 16320"/>
                <a:gd name="T103" fmla="*/ 72576 h 11943"/>
                <a:gd name="T104" fmla="*/ 338268 w 16320"/>
                <a:gd name="T105" fmla="*/ 74339 h 11943"/>
                <a:gd name="T106" fmla="*/ 354479 w 16320"/>
                <a:gd name="T107" fmla="*/ 76723 h 11943"/>
                <a:gd name="T108" fmla="*/ 364639 w 16320"/>
                <a:gd name="T109" fmla="*/ 78036 h 11943"/>
                <a:gd name="T110" fmla="*/ 381224 w 16320"/>
                <a:gd name="T111" fmla="*/ 58164 h 11943"/>
                <a:gd name="T112" fmla="*/ 427168 w 16320"/>
                <a:gd name="T113" fmla="*/ 35735 h 11943"/>
                <a:gd name="T114" fmla="*/ 487605 w 16320"/>
                <a:gd name="T115" fmla="*/ 26749 h 11943"/>
                <a:gd name="T116" fmla="*/ 519281 w 16320"/>
                <a:gd name="T117" fmla="*/ 28685 h 11943"/>
                <a:gd name="T118" fmla="*/ 537210 w 16320"/>
                <a:gd name="T119" fmla="*/ 32106 h 11943"/>
                <a:gd name="T120" fmla="*/ 553048 w 16320"/>
                <a:gd name="T121" fmla="*/ 37048 h 11943"/>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16320" h="11943">
                  <a:moveTo>
                    <a:pt x="7438" y="1101"/>
                  </a:moveTo>
                  <a:lnTo>
                    <a:pt x="7496" y="1053"/>
                  </a:lnTo>
                  <a:lnTo>
                    <a:pt x="7554" y="1006"/>
                  </a:lnTo>
                  <a:lnTo>
                    <a:pt x="7615" y="960"/>
                  </a:lnTo>
                  <a:lnTo>
                    <a:pt x="7678" y="914"/>
                  </a:lnTo>
                  <a:lnTo>
                    <a:pt x="7741" y="869"/>
                  </a:lnTo>
                  <a:lnTo>
                    <a:pt x="7806" y="825"/>
                  </a:lnTo>
                  <a:lnTo>
                    <a:pt x="7873" y="782"/>
                  </a:lnTo>
                  <a:lnTo>
                    <a:pt x="7942" y="740"/>
                  </a:lnTo>
                  <a:lnTo>
                    <a:pt x="8011" y="698"/>
                  </a:lnTo>
                  <a:lnTo>
                    <a:pt x="8082" y="658"/>
                  </a:lnTo>
                  <a:lnTo>
                    <a:pt x="8156" y="618"/>
                  </a:lnTo>
                  <a:lnTo>
                    <a:pt x="8229" y="580"/>
                  </a:lnTo>
                  <a:lnTo>
                    <a:pt x="8305" y="542"/>
                  </a:lnTo>
                  <a:lnTo>
                    <a:pt x="8382" y="506"/>
                  </a:lnTo>
                  <a:lnTo>
                    <a:pt x="8461" y="470"/>
                  </a:lnTo>
                  <a:lnTo>
                    <a:pt x="8540" y="436"/>
                  </a:lnTo>
                  <a:lnTo>
                    <a:pt x="8621" y="403"/>
                  </a:lnTo>
                  <a:lnTo>
                    <a:pt x="8704" y="371"/>
                  </a:lnTo>
                  <a:lnTo>
                    <a:pt x="8786" y="340"/>
                  </a:lnTo>
                  <a:lnTo>
                    <a:pt x="8871" y="310"/>
                  </a:lnTo>
                  <a:lnTo>
                    <a:pt x="8958" y="282"/>
                  </a:lnTo>
                  <a:lnTo>
                    <a:pt x="9044" y="255"/>
                  </a:lnTo>
                  <a:lnTo>
                    <a:pt x="9132" y="228"/>
                  </a:lnTo>
                  <a:lnTo>
                    <a:pt x="9222" y="204"/>
                  </a:lnTo>
                  <a:lnTo>
                    <a:pt x="9313" y="180"/>
                  </a:lnTo>
                  <a:lnTo>
                    <a:pt x="9403" y="158"/>
                  </a:lnTo>
                  <a:lnTo>
                    <a:pt x="9496" y="137"/>
                  </a:lnTo>
                  <a:lnTo>
                    <a:pt x="9590" y="118"/>
                  </a:lnTo>
                  <a:lnTo>
                    <a:pt x="9685" y="99"/>
                  </a:lnTo>
                  <a:lnTo>
                    <a:pt x="9780" y="83"/>
                  </a:lnTo>
                  <a:lnTo>
                    <a:pt x="9877" y="68"/>
                  </a:lnTo>
                  <a:lnTo>
                    <a:pt x="9975" y="54"/>
                  </a:lnTo>
                  <a:lnTo>
                    <a:pt x="10176" y="31"/>
                  </a:lnTo>
                  <a:lnTo>
                    <a:pt x="10375" y="13"/>
                  </a:lnTo>
                  <a:lnTo>
                    <a:pt x="10574" y="4"/>
                  </a:lnTo>
                  <a:lnTo>
                    <a:pt x="10771" y="0"/>
                  </a:lnTo>
                  <a:lnTo>
                    <a:pt x="10967" y="3"/>
                  </a:lnTo>
                  <a:lnTo>
                    <a:pt x="11160" y="12"/>
                  </a:lnTo>
                  <a:lnTo>
                    <a:pt x="11351" y="27"/>
                  </a:lnTo>
                  <a:lnTo>
                    <a:pt x="11538" y="48"/>
                  </a:lnTo>
                  <a:lnTo>
                    <a:pt x="11723" y="76"/>
                  </a:lnTo>
                  <a:lnTo>
                    <a:pt x="11903" y="109"/>
                  </a:lnTo>
                  <a:lnTo>
                    <a:pt x="12081" y="148"/>
                  </a:lnTo>
                  <a:lnTo>
                    <a:pt x="12254" y="192"/>
                  </a:lnTo>
                  <a:lnTo>
                    <a:pt x="12424" y="241"/>
                  </a:lnTo>
                  <a:lnTo>
                    <a:pt x="12588" y="296"/>
                  </a:lnTo>
                  <a:lnTo>
                    <a:pt x="12747" y="356"/>
                  </a:lnTo>
                  <a:lnTo>
                    <a:pt x="12902" y="421"/>
                  </a:lnTo>
                  <a:lnTo>
                    <a:pt x="13051" y="492"/>
                  </a:lnTo>
                  <a:lnTo>
                    <a:pt x="13194" y="566"/>
                  </a:lnTo>
                  <a:lnTo>
                    <a:pt x="13330" y="645"/>
                  </a:lnTo>
                  <a:lnTo>
                    <a:pt x="13461" y="729"/>
                  </a:lnTo>
                  <a:lnTo>
                    <a:pt x="13584" y="818"/>
                  </a:lnTo>
                  <a:lnTo>
                    <a:pt x="13702" y="911"/>
                  </a:lnTo>
                  <a:lnTo>
                    <a:pt x="13811" y="1008"/>
                  </a:lnTo>
                  <a:lnTo>
                    <a:pt x="13913" y="1108"/>
                  </a:lnTo>
                  <a:lnTo>
                    <a:pt x="14008" y="1214"/>
                  </a:lnTo>
                  <a:lnTo>
                    <a:pt x="14093" y="1322"/>
                  </a:lnTo>
                  <a:lnTo>
                    <a:pt x="14171" y="1434"/>
                  </a:lnTo>
                  <a:lnTo>
                    <a:pt x="14239" y="1550"/>
                  </a:lnTo>
                  <a:lnTo>
                    <a:pt x="14299" y="1669"/>
                  </a:lnTo>
                  <a:lnTo>
                    <a:pt x="14349" y="1791"/>
                  </a:lnTo>
                  <a:lnTo>
                    <a:pt x="14390" y="1916"/>
                  </a:lnTo>
                  <a:lnTo>
                    <a:pt x="14421" y="2044"/>
                  </a:lnTo>
                  <a:lnTo>
                    <a:pt x="14427" y="2073"/>
                  </a:lnTo>
                  <a:lnTo>
                    <a:pt x="14431" y="2102"/>
                  </a:lnTo>
                  <a:lnTo>
                    <a:pt x="14436" y="2131"/>
                  </a:lnTo>
                  <a:lnTo>
                    <a:pt x="14440" y="2159"/>
                  </a:lnTo>
                  <a:lnTo>
                    <a:pt x="14443" y="2188"/>
                  </a:lnTo>
                  <a:lnTo>
                    <a:pt x="14446" y="2217"/>
                  </a:lnTo>
                  <a:lnTo>
                    <a:pt x="14448" y="2245"/>
                  </a:lnTo>
                  <a:lnTo>
                    <a:pt x="14450" y="2274"/>
                  </a:lnTo>
                  <a:lnTo>
                    <a:pt x="14451" y="2303"/>
                  </a:lnTo>
                  <a:lnTo>
                    <a:pt x="14452" y="2331"/>
                  </a:lnTo>
                  <a:lnTo>
                    <a:pt x="14452" y="2360"/>
                  </a:lnTo>
                  <a:lnTo>
                    <a:pt x="14452" y="2388"/>
                  </a:lnTo>
                  <a:lnTo>
                    <a:pt x="14451" y="2417"/>
                  </a:lnTo>
                  <a:lnTo>
                    <a:pt x="14450" y="2445"/>
                  </a:lnTo>
                  <a:lnTo>
                    <a:pt x="14448" y="2474"/>
                  </a:lnTo>
                  <a:lnTo>
                    <a:pt x="14446" y="2502"/>
                  </a:lnTo>
                  <a:lnTo>
                    <a:pt x="14467" y="2502"/>
                  </a:lnTo>
                  <a:lnTo>
                    <a:pt x="14488" y="2501"/>
                  </a:lnTo>
                  <a:lnTo>
                    <a:pt x="14510" y="2501"/>
                  </a:lnTo>
                  <a:lnTo>
                    <a:pt x="14530" y="2501"/>
                  </a:lnTo>
                  <a:lnTo>
                    <a:pt x="14551" y="2502"/>
                  </a:lnTo>
                  <a:lnTo>
                    <a:pt x="14573" y="2502"/>
                  </a:lnTo>
                  <a:lnTo>
                    <a:pt x="14594" y="2503"/>
                  </a:lnTo>
                  <a:lnTo>
                    <a:pt x="14615" y="2504"/>
                  </a:lnTo>
                  <a:lnTo>
                    <a:pt x="14636" y="2505"/>
                  </a:lnTo>
                  <a:lnTo>
                    <a:pt x="14657" y="2507"/>
                  </a:lnTo>
                  <a:lnTo>
                    <a:pt x="14679" y="2508"/>
                  </a:lnTo>
                  <a:lnTo>
                    <a:pt x="14699" y="2510"/>
                  </a:lnTo>
                  <a:lnTo>
                    <a:pt x="14721" y="2512"/>
                  </a:lnTo>
                  <a:lnTo>
                    <a:pt x="14742" y="2515"/>
                  </a:lnTo>
                  <a:lnTo>
                    <a:pt x="14762" y="2517"/>
                  </a:lnTo>
                  <a:lnTo>
                    <a:pt x="14784" y="2520"/>
                  </a:lnTo>
                  <a:lnTo>
                    <a:pt x="14886" y="2538"/>
                  </a:lnTo>
                  <a:lnTo>
                    <a:pt x="14986" y="2562"/>
                  </a:lnTo>
                  <a:lnTo>
                    <a:pt x="15083" y="2591"/>
                  </a:lnTo>
                  <a:lnTo>
                    <a:pt x="15178" y="2624"/>
                  </a:lnTo>
                  <a:lnTo>
                    <a:pt x="15268" y="2663"/>
                  </a:lnTo>
                  <a:lnTo>
                    <a:pt x="15356" y="2706"/>
                  </a:lnTo>
                  <a:lnTo>
                    <a:pt x="15441" y="2755"/>
                  </a:lnTo>
                  <a:lnTo>
                    <a:pt x="15522" y="2808"/>
                  </a:lnTo>
                  <a:lnTo>
                    <a:pt x="15601" y="2865"/>
                  </a:lnTo>
                  <a:lnTo>
                    <a:pt x="15675" y="2927"/>
                  </a:lnTo>
                  <a:lnTo>
                    <a:pt x="15747" y="2991"/>
                  </a:lnTo>
                  <a:lnTo>
                    <a:pt x="15814" y="3061"/>
                  </a:lnTo>
                  <a:lnTo>
                    <a:pt x="15877" y="3134"/>
                  </a:lnTo>
                  <a:lnTo>
                    <a:pt x="15938" y="3210"/>
                  </a:lnTo>
                  <a:lnTo>
                    <a:pt x="15994" y="3290"/>
                  </a:lnTo>
                  <a:lnTo>
                    <a:pt x="16045" y="3373"/>
                  </a:lnTo>
                  <a:lnTo>
                    <a:pt x="16093" y="3459"/>
                  </a:lnTo>
                  <a:lnTo>
                    <a:pt x="16136" y="3548"/>
                  </a:lnTo>
                  <a:lnTo>
                    <a:pt x="16175" y="3641"/>
                  </a:lnTo>
                  <a:lnTo>
                    <a:pt x="16210" y="3735"/>
                  </a:lnTo>
                  <a:lnTo>
                    <a:pt x="16239" y="3831"/>
                  </a:lnTo>
                  <a:lnTo>
                    <a:pt x="16265" y="3931"/>
                  </a:lnTo>
                  <a:lnTo>
                    <a:pt x="16286" y="4031"/>
                  </a:lnTo>
                  <a:lnTo>
                    <a:pt x="16302" y="4134"/>
                  </a:lnTo>
                  <a:lnTo>
                    <a:pt x="16313" y="4239"/>
                  </a:lnTo>
                  <a:lnTo>
                    <a:pt x="16319" y="4345"/>
                  </a:lnTo>
                  <a:lnTo>
                    <a:pt x="16320" y="4453"/>
                  </a:lnTo>
                  <a:lnTo>
                    <a:pt x="16316" y="4562"/>
                  </a:lnTo>
                  <a:lnTo>
                    <a:pt x="16307" y="4672"/>
                  </a:lnTo>
                  <a:lnTo>
                    <a:pt x="16291" y="4783"/>
                  </a:lnTo>
                  <a:lnTo>
                    <a:pt x="16271" y="4895"/>
                  </a:lnTo>
                  <a:lnTo>
                    <a:pt x="16246" y="5007"/>
                  </a:lnTo>
                  <a:lnTo>
                    <a:pt x="16224" y="5087"/>
                  </a:lnTo>
                  <a:lnTo>
                    <a:pt x="16200" y="5165"/>
                  </a:lnTo>
                  <a:lnTo>
                    <a:pt x="16173" y="5243"/>
                  </a:lnTo>
                  <a:lnTo>
                    <a:pt x="16145" y="5319"/>
                  </a:lnTo>
                  <a:lnTo>
                    <a:pt x="16113" y="5394"/>
                  </a:lnTo>
                  <a:lnTo>
                    <a:pt x="16080" y="5468"/>
                  </a:lnTo>
                  <a:lnTo>
                    <a:pt x="16045" y="5540"/>
                  </a:lnTo>
                  <a:lnTo>
                    <a:pt x="16007" y="5611"/>
                  </a:lnTo>
                  <a:lnTo>
                    <a:pt x="15967" y="5680"/>
                  </a:lnTo>
                  <a:lnTo>
                    <a:pt x="15925" y="5749"/>
                  </a:lnTo>
                  <a:lnTo>
                    <a:pt x="15882" y="5815"/>
                  </a:lnTo>
                  <a:lnTo>
                    <a:pt x="15837" y="5880"/>
                  </a:lnTo>
                  <a:lnTo>
                    <a:pt x="15790" y="5943"/>
                  </a:lnTo>
                  <a:lnTo>
                    <a:pt x="15741" y="6005"/>
                  </a:lnTo>
                  <a:lnTo>
                    <a:pt x="15690" y="6064"/>
                  </a:lnTo>
                  <a:lnTo>
                    <a:pt x="15638" y="6123"/>
                  </a:lnTo>
                  <a:lnTo>
                    <a:pt x="15584" y="6179"/>
                  </a:lnTo>
                  <a:lnTo>
                    <a:pt x="15528" y="6233"/>
                  </a:lnTo>
                  <a:lnTo>
                    <a:pt x="15472" y="6287"/>
                  </a:lnTo>
                  <a:lnTo>
                    <a:pt x="15414" y="6337"/>
                  </a:lnTo>
                  <a:lnTo>
                    <a:pt x="15354" y="6386"/>
                  </a:lnTo>
                  <a:lnTo>
                    <a:pt x="15294" y="6432"/>
                  </a:lnTo>
                  <a:lnTo>
                    <a:pt x="15232" y="6477"/>
                  </a:lnTo>
                  <a:lnTo>
                    <a:pt x="15169" y="6520"/>
                  </a:lnTo>
                  <a:lnTo>
                    <a:pt x="15105" y="6560"/>
                  </a:lnTo>
                  <a:lnTo>
                    <a:pt x="15040" y="6599"/>
                  </a:lnTo>
                  <a:lnTo>
                    <a:pt x="14975" y="6635"/>
                  </a:lnTo>
                  <a:lnTo>
                    <a:pt x="14907" y="6669"/>
                  </a:lnTo>
                  <a:lnTo>
                    <a:pt x="14840" y="6700"/>
                  </a:lnTo>
                  <a:lnTo>
                    <a:pt x="14771" y="6730"/>
                  </a:lnTo>
                  <a:lnTo>
                    <a:pt x="14702" y="6757"/>
                  </a:lnTo>
                  <a:lnTo>
                    <a:pt x="14632" y="6781"/>
                  </a:lnTo>
                  <a:lnTo>
                    <a:pt x="14682" y="6825"/>
                  </a:lnTo>
                  <a:lnTo>
                    <a:pt x="14731" y="6871"/>
                  </a:lnTo>
                  <a:lnTo>
                    <a:pt x="14778" y="6918"/>
                  </a:lnTo>
                  <a:lnTo>
                    <a:pt x="14823" y="6966"/>
                  </a:lnTo>
                  <a:lnTo>
                    <a:pt x="14867" y="7015"/>
                  </a:lnTo>
                  <a:lnTo>
                    <a:pt x="14907" y="7065"/>
                  </a:lnTo>
                  <a:lnTo>
                    <a:pt x="14947" y="7117"/>
                  </a:lnTo>
                  <a:lnTo>
                    <a:pt x="14985" y="7171"/>
                  </a:lnTo>
                  <a:lnTo>
                    <a:pt x="15022" y="7224"/>
                  </a:lnTo>
                  <a:lnTo>
                    <a:pt x="15055" y="7279"/>
                  </a:lnTo>
                  <a:lnTo>
                    <a:pt x="15088" y="7336"/>
                  </a:lnTo>
                  <a:lnTo>
                    <a:pt x="15117" y="7392"/>
                  </a:lnTo>
                  <a:lnTo>
                    <a:pt x="15146" y="7450"/>
                  </a:lnTo>
                  <a:lnTo>
                    <a:pt x="15171" y="7509"/>
                  </a:lnTo>
                  <a:lnTo>
                    <a:pt x="15196" y="7568"/>
                  </a:lnTo>
                  <a:lnTo>
                    <a:pt x="15217" y="7629"/>
                  </a:lnTo>
                  <a:lnTo>
                    <a:pt x="15237" y="7690"/>
                  </a:lnTo>
                  <a:lnTo>
                    <a:pt x="15255" y="7752"/>
                  </a:lnTo>
                  <a:lnTo>
                    <a:pt x="15270" y="7814"/>
                  </a:lnTo>
                  <a:lnTo>
                    <a:pt x="15284" y="7878"/>
                  </a:lnTo>
                  <a:lnTo>
                    <a:pt x="15294" y="7941"/>
                  </a:lnTo>
                  <a:lnTo>
                    <a:pt x="15303" y="8006"/>
                  </a:lnTo>
                  <a:lnTo>
                    <a:pt x="15309" y="8070"/>
                  </a:lnTo>
                  <a:lnTo>
                    <a:pt x="15313" y="8136"/>
                  </a:lnTo>
                  <a:lnTo>
                    <a:pt x="15314" y="8201"/>
                  </a:lnTo>
                  <a:lnTo>
                    <a:pt x="15314" y="8268"/>
                  </a:lnTo>
                  <a:lnTo>
                    <a:pt x="15311" y="8333"/>
                  </a:lnTo>
                  <a:lnTo>
                    <a:pt x="15305" y="8401"/>
                  </a:lnTo>
                  <a:lnTo>
                    <a:pt x="15297" y="8468"/>
                  </a:lnTo>
                  <a:lnTo>
                    <a:pt x="15286" y="8534"/>
                  </a:lnTo>
                  <a:lnTo>
                    <a:pt x="15272" y="8602"/>
                  </a:lnTo>
                  <a:lnTo>
                    <a:pt x="15257" y="8669"/>
                  </a:lnTo>
                  <a:lnTo>
                    <a:pt x="15228" y="8773"/>
                  </a:lnTo>
                  <a:lnTo>
                    <a:pt x="15193" y="8874"/>
                  </a:lnTo>
                  <a:lnTo>
                    <a:pt x="15153" y="8974"/>
                  </a:lnTo>
                  <a:lnTo>
                    <a:pt x="15107" y="9070"/>
                  </a:lnTo>
                  <a:lnTo>
                    <a:pt x="15057" y="9164"/>
                  </a:lnTo>
                  <a:lnTo>
                    <a:pt x="15002" y="9255"/>
                  </a:lnTo>
                  <a:lnTo>
                    <a:pt x="14942" y="9343"/>
                  </a:lnTo>
                  <a:lnTo>
                    <a:pt x="14879" y="9429"/>
                  </a:lnTo>
                  <a:lnTo>
                    <a:pt x="14810" y="9511"/>
                  </a:lnTo>
                  <a:lnTo>
                    <a:pt x="14738" y="9590"/>
                  </a:lnTo>
                  <a:lnTo>
                    <a:pt x="14661" y="9666"/>
                  </a:lnTo>
                  <a:lnTo>
                    <a:pt x="14582" y="9739"/>
                  </a:lnTo>
                  <a:lnTo>
                    <a:pt x="14499" y="9807"/>
                  </a:lnTo>
                  <a:lnTo>
                    <a:pt x="14413" y="9873"/>
                  </a:lnTo>
                  <a:lnTo>
                    <a:pt x="14323" y="9934"/>
                  </a:lnTo>
                  <a:lnTo>
                    <a:pt x="14230" y="9993"/>
                  </a:lnTo>
                  <a:lnTo>
                    <a:pt x="14135" y="10047"/>
                  </a:lnTo>
                  <a:lnTo>
                    <a:pt x="14037" y="10097"/>
                  </a:lnTo>
                  <a:lnTo>
                    <a:pt x="13936" y="10143"/>
                  </a:lnTo>
                  <a:lnTo>
                    <a:pt x="13834" y="10185"/>
                  </a:lnTo>
                  <a:lnTo>
                    <a:pt x="13729" y="10222"/>
                  </a:lnTo>
                  <a:lnTo>
                    <a:pt x="13623" y="10256"/>
                  </a:lnTo>
                  <a:lnTo>
                    <a:pt x="13514" y="10285"/>
                  </a:lnTo>
                  <a:lnTo>
                    <a:pt x="13405" y="10308"/>
                  </a:lnTo>
                  <a:lnTo>
                    <a:pt x="13294" y="10328"/>
                  </a:lnTo>
                  <a:lnTo>
                    <a:pt x="13181" y="10342"/>
                  </a:lnTo>
                  <a:lnTo>
                    <a:pt x="13068" y="10352"/>
                  </a:lnTo>
                  <a:lnTo>
                    <a:pt x="12954" y="10358"/>
                  </a:lnTo>
                  <a:lnTo>
                    <a:pt x="12839" y="10357"/>
                  </a:lnTo>
                  <a:lnTo>
                    <a:pt x="12723" y="10351"/>
                  </a:lnTo>
                  <a:lnTo>
                    <a:pt x="12608" y="10341"/>
                  </a:lnTo>
                  <a:lnTo>
                    <a:pt x="12492" y="10325"/>
                  </a:lnTo>
                  <a:lnTo>
                    <a:pt x="12466" y="10321"/>
                  </a:lnTo>
                  <a:lnTo>
                    <a:pt x="12442" y="10316"/>
                  </a:lnTo>
                  <a:lnTo>
                    <a:pt x="12416" y="10311"/>
                  </a:lnTo>
                  <a:lnTo>
                    <a:pt x="12392" y="10306"/>
                  </a:lnTo>
                  <a:lnTo>
                    <a:pt x="12366" y="10301"/>
                  </a:lnTo>
                  <a:lnTo>
                    <a:pt x="12342" y="10295"/>
                  </a:lnTo>
                  <a:lnTo>
                    <a:pt x="12318" y="10290"/>
                  </a:lnTo>
                  <a:lnTo>
                    <a:pt x="12293" y="10284"/>
                  </a:lnTo>
                  <a:lnTo>
                    <a:pt x="12269" y="10278"/>
                  </a:lnTo>
                  <a:lnTo>
                    <a:pt x="12245" y="10272"/>
                  </a:lnTo>
                  <a:lnTo>
                    <a:pt x="12221" y="10264"/>
                  </a:lnTo>
                  <a:lnTo>
                    <a:pt x="12197" y="10258"/>
                  </a:lnTo>
                  <a:lnTo>
                    <a:pt x="12174" y="10251"/>
                  </a:lnTo>
                  <a:lnTo>
                    <a:pt x="12150" y="10244"/>
                  </a:lnTo>
                  <a:lnTo>
                    <a:pt x="12127" y="10236"/>
                  </a:lnTo>
                  <a:lnTo>
                    <a:pt x="12103" y="10228"/>
                  </a:lnTo>
                  <a:lnTo>
                    <a:pt x="12080" y="10220"/>
                  </a:lnTo>
                  <a:lnTo>
                    <a:pt x="12057" y="10212"/>
                  </a:lnTo>
                  <a:lnTo>
                    <a:pt x="12034" y="10204"/>
                  </a:lnTo>
                  <a:lnTo>
                    <a:pt x="12012" y="10196"/>
                  </a:lnTo>
                  <a:lnTo>
                    <a:pt x="11989" y="10186"/>
                  </a:lnTo>
                  <a:lnTo>
                    <a:pt x="11967" y="10177"/>
                  </a:lnTo>
                  <a:lnTo>
                    <a:pt x="11944" y="10168"/>
                  </a:lnTo>
                  <a:lnTo>
                    <a:pt x="11923" y="10159"/>
                  </a:lnTo>
                  <a:lnTo>
                    <a:pt x="11900" y="10150"/>
                  </a:lnTo>
                  <a:lnTo>
                    <a:pt x="11879" y="10139"/>
                  </a:lnTo>
                  <a:lnTo>
                    <a:pt x="11858" y="10129"/>
                  </a:lnTo>
                  <a:lnTo>
                    <a:pt x="11836" y="10119"/>
                  </a:lnTo>
                  <a:lnTo>
                    <a:pt x="11815" y="10109"/>
                  </a:lnTo>
                  <a:lnTo>
                    <a:pt x="11793" y="10098"/>
                  </a:lnTo>
                  <a:lnTo>
                    <a:pt x="11773" y="10087"/>
                  </a:lnTo>
                  <a:lnTo>
                    <a:pt x="11751" y="10076"/>
                  </a:lnTo>
                  <a:lnTo>
                    <a:pt x="11757" y="10111"/>
                  </a:lnTo>
                  <a:lnTo>
                    <a:pt x="11761" y="10144"/>
                  </a:lnTo>
                  <a:lnTo>
                    <a:pt x="11764" y="10179"/>
                  </a:lnTo>
                  <a:lnTo>
                    <a:pt x="11766" y="10213"/>
                  </a:lnTo>
                  <a:lnTo>
                    <a:pt x="11768" y="10248"/>
                  </a:lnTo>
                  <a:lnTo>
                    <a:pt x="11769" y="10283"/>
                  </a:lnTo>
                  <a:lnTo>
                    <a:pt x="11768" y="10319"/>
                  </a:lnTo>
                  <a:lnTo>
                    <a:pt x="11767" y="10353"/>
                  </a:lnTo>
                  <a:lnTo>
                    <a:pt x="11765" y="10388"/>
                  </a:lnTo>
                  <a:lnTo>
                    <a:pt x="11763" y="10424"/>
                  </a:lnTo>
                  <a:lnTo>
                    <a:pt x="11759" y="10459"/>
                  </a:lnTo>
                  <a:lnTo>
                    <a:pt x="11753" y="10495"/>
                  </a:lnTo>
                  <a:lnTo>
                    <a:pt x="11748" y="10531"/>
                  </a:lnTo>
                  <a:lnTo>
                    <a:pt x="11742" y="10567"/>
                  </a:lnTo>
                  <a:lnTo>
                    <a:pt x="11734" y="10602"/>
                  </a:lnTo>
                  <a:lnTo>
                    <a:pt x="11726" y="10637"/>
                  </a:lnTo>
                  <a:lnTo>
                    <a:pt x="11705" y="10718"/>
                  </a:lnTo>
                  <a:lnTo>
                    <a:pt x="11678" y="10797"/>
                  </a:lnTo>
                  <a:lnTo>
                    <a:pt x="11647" y="10874"/>
                  </a:lnTo>
                  <a:lnTo>
                    <a:pt x="11613" y="10949"/>
                  </a:lnTo>
                  <a:lnTo>
                    <a:pt x="11574" y="11021"/>
                  </a:lnTo>
                  <a:lnTo>
                    <a:pt x="11532" y="11092"/>
                  </a:lnTo>
                  <a:lnTo>
                    <a:pt x="11486" y="11161"/>
                  </a:lnTo>
                  <a:lnTo>
                    <a:pt x="11437" y="11226"/>
                  </a:lnTo>
                  <a:lnTo>
                    <a:pt x="11385" y="11291"/>
                  </a:lnTo>
                  <a:lnTo>
                    <a:pt x="11329" y="11352"/>
                  </a:lnTo>
                  <a:lnTo>
                    <a:pt x="11271" y="11411"/>
                  </a:lnTo>
                  <a:lnTo>
                    <a:pt x="11210" y="11467"/>
                  </a:lnTo>
                  <a:lnTo>
                    <a:pt x="11146" y="11520"/>
                  </a:lnTo>
                  <a:lnTo>
                    <a:pt x="11079" y="11570"/>
                  </a:lnTo>
                  <a:lnTo>
                    <a:pt x="11010" y="11619"/>
                  </a:lnTo>
                  <a:lnTo>
                    <a:pt x="10938" y="11664"/>
                  </a:lnTo>
                  <a:lnTo>
                    <a:pt x="10865" y="11705"/>
                  </a:lnTo>
                  <a:lnTo>
                    <a:pt x="10789" y="11744"/>
                  </a:lnTo>
                  <a:lnTo>
                    <a:pt x="10711" y="11779"/>
                  </a:lnTo>
                  <a:lnTo>
                    <a:pt x="10632" y="11811"/>
                  </a:lnTo>
                  <a:lnTo>
                    <a:pt x="10551" y="11841"/>
                  </a:lnTo>
                  <a:lnTo>
                    <a:pt x="10468" y="11866"/>
                  </a:lnTo>
                  <a:lnTo>
                    <a:pt x="10385" y="11888"/>
                  </a:lnTo>
                  <a:lnTo>
                    <a:pt x="10300" y="11906"/>
                  </a:lnTo>
                  <a:lnTo>
                    <a:pt x="10214" y="11922"/>
                  </a:lnTo>
                  <a:lnTo>
                    <a:pt x="10127" y="11932"/>
                  </a:lnTo>
                  <a:lnTo>
                    <a:pt x="10039" y="11939"/>
                  </a:lnTo>
                  <a:lnTo>
                    <a:pt x="9950" y="11943"/>
                  </a:lnTo>
                  <a:lnTo>
                    <a:pt x="9861" y="11942"/>
                  </a:lnTo>
                  <a:lnTo>
                    <a:pt x="9772" y="11938"/>
                  </a:lnTo>
                  <a:lnTo>
                    <a:pt x="9682" y="11929"/>
                  </a:lnTo>
                  <a:lnTo>
                    <a:pt x="9592" y="11917"/>
                  </a:lnTo>
                  <a:lnTo>
                    <a:pt x="9540" y="11906"/>
                  </a:lnTo>
                  <a:lnTo>
                    <a:pt x="9489" y="11896"/>
                  </a:lnTo>
                  <a:lnTo>
                    <a:pt x="9439" y="11884"/>
                  </a:lnTo>
                  <a:lnTo>
                    <a:pt x="9389" y="11871"/>
                  </a:lnTo>
                  <a:lnTo>
                    <a:pt x="9340" y="11856"/>
                  </a:lnTo>
                  <a:lnTo>
                    <a:pt x="9292" y="11841"/>
                  </a:lnTo>
                  <a:lnTo>
                    <a:pt x="9245" y="11824"/>
                  </a:lnTo>
                  <a:lnTo>
                    <a:pt x="9198" y="11806"/>
                  </a:lnTo>
                  <a:lnTo>
                    <a:pt x="9152" y="11787"/>
                  </a:lnTo>
                  <a:lnTo>
                    <a:pt x="9108" y="11766"/>
                  </a:lnTo>
                  <a:lnTo>
                    <a:pt x="9064" y="11746"/>
                  </a:lnTo>
                  <a:lnTo>
                    <a:pt x="9021" y="11723"/>
                  </a:lnTo>
                  <a:lnTo>
                    <a:pt x="8978" y="11699"/>
                  </a:lnTo>
                  <a:lnTo>
                    <a:pt x="8937" y="11675"/>
                  </a:lnTo>
                  <a:lnTo>
                    <a:pt x="8896" y="11649"/>
                  </a:lnTo>
                  <a:lnTo>
                    <a:pt x="8857" y="11623"/>
                  </a:lnTo>
                  <a:lnTo>
                    <a:pt x="8819" y="11595"/>
                  </a:lnTo>
                  <a:lnTo>
                    <a:pt x="8781" y="11567"/>
                  </a:lnTo>
                  <a:lnTo>
                    <a:pt x="8744" y="11538"/>
                  </a:lnTo>
                  <a:lnTo>
                    <a:pt x="8709" y="11508"/>
                  </a:lnTo>
                  <a:lnTo>
                    <a:pt x="8674" y="11477"/>
                  </a:lnTo>
                  <a:lnTo>
                    <a:pt x="8640" y="11444"/>
                  </a:lnTo>
                  <a:lnTo>
                    <a:pt x="8608" y="11413"/>
                  </a:lnTo>
                  <a:lnTo>
                    <a:pt x="8577" y="11379"/>
                  </a:lnTo>
                  <a:lnTo>
                    <a:pt x="8547" y="11344"/>
                  </a:lnTo>
                  <a:lnTo>
                    <a:pt x="8517" y="11309"/>
                  </a:lnTo>
                  <a:lnTo>
                    <a:pt x="8489" y="11273"/>
                  </a:lnTo>
                  <a:lnTo>
                    <a:pt x="8462" y="11237"/>
                  </a:lnTo>
                  <a:lnTo>
                    <a:pt x="8436" y="11201"/>
                  </a:lnTo>
                  <a:lnTo>
                    <a:pt x="8412" y="11163"/>
                  </a:lnTo>
                  <a:lnTo>
                    <a:pt x="8388" y="11124"/>
                  </a:lnTo>
                  <a:lnTo>
                    <a:pt x="8366" y="11085"/>
                  </a:lnTo>
                  <a:lnTo>
                    <a:pt x="8304" y="11124"/>
                  </a:lnTo>
                  <a:lnTo>
                    <a:pt x="8241" y="11162"/>
                  </a:lnTo>
                  <a:lnTo>
                    <a:pt x="8175" y="11199"/>
                  </a:lnTo>
                  <a:lnTo>
                    <a:pt x="8109" y="11234"/>
                  </a:lnTo>
                  <a:lnTo>
                    <a:pt x="8041" y="11269"/>
                  </a:lnTo>
                  <a:lnTo>
                    <a:pt x="7971" y="11302"/>
                  </a:lnTo>
                  <a:lnTo>
                    <a:pt x="7901" y="11335"/>
                  </a:lnTo>
                  <a:lnTo>
                    <a:pt x="7830" y="11366"/>
                  </a:lnTo>
                  <a:lnTo>
                    <a:pt x="7756" y="11395"/>
                  </a:lnTo>
                  <a:lnTo>
                    <a:pt x="7683" y="11424"/>
                  </a:lnTo>
                  <a:lnTo>
                    <a:pt x="7607" y="11451"/>
                  </a:lnTo>
                  <a:lnTo>
                    <a:pt x="7531" y="11476"/>
                  </a:lnTo>
                  <a:lnTo>
                    <a:pt x="7453" y="11501"/>
                  </a:lnTo>
                  <a:lnTo>
                    <a:pt x="7375" y="11524"/>
                  </a:lnTo>
                  <a:lnTo>
                    <a:pt x="7295" y="11546"/>
                  </a:lnTo>
                  <a:lnTo>
                    <a:pt x="7214" y="11566"/>
                  </a:lnTo>
                  <a:lnTo>
                    <a:pt x="7133" y="11586"/>
                  </a:lnTo>
                  <a:lnTo>
                    <a:pt x="7050" y="11603"/>
                  </a:lnTo>
                  <a:lnTo>
                    <a:pt x="6968" y="11620"/>
                  </a:lnTo>
                  <a:lnTo>
                    <a:pt x="6884" y="11634"/>
                  </a:lnTo>
                  <a:lnTo>
                    <a:pt x="6799" y="11647"/>
                  </a:lnTo>
                  <a:lnTo>
                    <a:pt x="6714" y="11659"/>
                  </a:lnTo>
                  <a:lnTo>
                    <a:pt x="6628" y="11669"/>
                  </a:lnTo>
                  <a:lnTo>
                    <a:pt x="6541" y="11678"/>
                  </a:lnTo>
                  <a:lnTo>
                    <a:pt x="6454" y="11684"/>
                  </a:lnTo>
                  <a:lnTo>
                    <a:pt x="6366" y="11690"/>
                  </a:lnTo>
                  <a:lnTo>
                    <a:pt x="6277" y="11694"/>
                  </a:lnTo>
                  <a:lnTo>
                    <a:pt x="6188" y="11696"/>
                  </a:lnTo>
                  <a:lnTo>
                    <a:pt x="6099" y="11696"/>
                  </a:lnTo>
                  <a:lnTo>
                    <a:pt x="6009" y="11695"/>
                  </a:lnTo>
                  <a:lnTo>
                    <a:pt x="5919" y="11693"/>
                  </a:lnTo>
                  <a:lnTo>
                    <a:pt x="5828" y="11688"/>
                  </a:lnTo>
                  <a:lnTo>
                    <a:pt x="5668" y="11677"/>
                  </a:lnTo>
                  <a:lnTo>
                    <a:pt x="5510" y="11660"/>
                  </a:lnTo>
                  <a:lnTo>
                    <a:pt x="5356" y="11637"/>
                  </a:lnTo>
                  <a:lnTo>
                    <a:pt x="5205" y="11610"/>
                  </a:lnTo>
                  <a:lnTo>
                    <a:pt x="5057" y="11579"/>
                  </a:lnTo>
                  <a:lnTo>
                    <a:pt x="4912" y="11543"/>
                  </a:lnTo>
                  <a:lnTo>
                    <a:pt x="4773" y="11502"/>
                  </a:lnTo>
                  <a:lnTo>
                    <a:pt x="4636" y="11457"/>
                  </a:lnTo>
                  <a:lnTo>
                    <a:pt x="4503" y="11408"/>
                  </a:lnTo>
                  <a:lnTo>
                    <a:pt x="4376" y="11355"/>
                  </a:lnTo>
                  <a:lnTo>
                    <a:pt x="4252" y="11298"/>
                  </a:lnTo>
                  <a:lnTo>
                    <a:pt x="4133" y="11237"/>
                  </a:lnTo>
                  <a:lnTo>
                    <a:pt x="4020" y="11174"/>
                  </a:lnTo>
                  <a:lnTo>
                    <a:pt x="3911" y="11106"/>
                  </a:lnTo>
                  <a:lnTo>
                    <a:pt x="3807" y="11036"/>
                  </a:lnTo>
                  <a:lnTo>
                    <a:pt x="3708" y="10961"/>
                  </a:lnTo>
                  <a:lnTo>
                    <a:pt x="3615" y="10884"/>
                  </a:lnTo>
                  <a:lnTo>
                    <a:pt x="3528" y="10804"/>
                  </a:lnTo>
                  <a:lnTo>
                    <a:pt x="3447" y="10722"/>
                  </a:lnTo>
                  <a:lnTo>
                    <a:pt x="3371" y="10637"/>
                  </a:lnTo>
                  <a:lnTo>
                    <a:pt x="3302" y="10549"/>
                  </a:lnTo>
                  <a:lnTo>
                    <a:pt x="3239" y="10459"/>
                  </a:lnTo>
                  <a:lnTo>
                    <a:pt x="3182" y="10368"/>
                  </a:lnTo>
                  <a:lnTo>
                    <a:pt x="3133" y="10274"/>
                  </a:lnTo>
                  <a:lnTo>
                    <a:pt x="3091" y="10177"/>
                  </a:lnTo>
                  <a:lnTo>
                    <a:pt x="3055" y="10079"/>
                  </a:lnTo>
                  <a:lnTo>
                    <a:pt x="3026" y="9980"/>
                  </a:lnTo>
                  <a:lnTo>
                    <a:pt x="3006" y="9879"/>
                  </a:lnTo>
                  <a:lnTo>
                    <a:pt x="2993" y="9777"/>
                  </a:lnTo>
                  <a:lnTo>
                    <a:pt x="2987" y="9673"/>
                  </a:lnTo>
                  <a:lnTo>
                    <a:pt x="2990" y="9568"/>
                  </a:lnTo>
                  <a:lnTo>
                    <a:pt x="3000" y="9462"/>
                  </a:lnTo>
                  <a:lnTo>
                    <a:pt x="3001" y="9455"/>
                  </a:lnTo>
                  <a:lnTo>
                    <a:pt x="3003" y="9448"/>
                  </a:lnTo>
                  <a:lnTo>
                    <a:pt x="3004" y="9441"/>
                  </a:lnTo>
                  <a:lnTo>
                    <a:pt x="3005" y="9433"/>
                  </a:lnTo>
                  <a:lnTo>
                    <a:pt x="3006" y="9425"/>
                  </a:lnTo>
                  <a:lnTo>
                    <a:pt x="3007" y="9418"/>
                  </a:lnTo>
                  <a:lnTo>
                    <a:pt x="3009" y="9411"/>
                  </a:lnTo>
                  <a:lnTo>
                    <a:pt x="3010" y="9404"/>
                  </a:lnTo>
                  <a:lnTo>
                    <a:pt x="2973" y="9417"/>
                  </a:lnTo>
                  <a:lnTo>
                    <a:pt x="2937" y="9430"/>
                  </a:lnTo>
                  <a:lnTo>
                    <a:pt x="2900" y="9444"/>
                  </a:lnTo>
                  <a:lnTo>
                    <a:pt x="2862" y="9456"/>
                  </a:lnTo>
                  <a:lnTo>
                    <a:pt x="2824" y="9467"/>
                  </a:lnTo>
                  <a:lnTo>
                    <a:pt x="2787" y="9479"/>
                  </a:lnTo>
                  <a:lnTo>
                    <a:pt x="2749" y="9489"/>
                  </a:lnTo>
                  <a:lnTo>
                    <a:pt x="2711" y="9499"/>
                  </a:lnTo>
                  <a:lnTo>
                    <a:pt x="2672" y="9508"/>
                  </a:lnTo>
                  <a:lnTo>
                    <a:pt x="2634" y="9517"/>
                  </a:lnTo>
                  <a:lnTo>
                    <a:pt x="2595" y="9525"/>
                  </a:lnTo>
                  <a:lnTo>
                    <a:pt x="2556" y="9532"/>
                  </a:lnTo>
                  <a:lnTo>
                    <a:pt x="2517" y="9538"/>
                  </a:lnTo>
                  <a:lnTo>
                    <a:pt x="2478" y="9544"/>
                  </a:lnTo>
                  <a:lnTo>
                    <a:pt x="2438" y="9549"/>
                  </a:lnTo>
                  <a:lnTo>
                    <a:pt x="2399" y="9554"/>
                  </a:lnTo>
                  <a:lnTo>
                    <a:pt x="2359" y="9559"/>
                  </a:lnTo>
                  <a:lnTo>
                    <a:pt x="2318" y="9562"/>
                  </a:lnTo>
                  <a:lnTo>
                    <a:pt x="2279" y="9565"/>
                  </a:lnTo>
                  <a:lnTo>
                    <a:pt x="2239" y="9567"/>
                  </a:lnTo>
                  <a:lnTo>
                    <a:pt x="2198" y="9568"/>
                  </a:lnTo>
                  <a:lnTo>
                    <a:pt x="2158" y="9569"/>
                  </a:lnTo>
                  <a:lnTo>
                    <a:pt x="2118" y="9569"/>
                  </a:lnTo>
                  <a:lnTo>
                    <a:pt x="2077" y="9568"/>
                  </a:lnTo>
                  <a:lnTo>
                    <a:pt x="2036" y="9567"/>
                  </a:lnTo>
                  <a:lnTo>
                    <a:pt x="1995" y="9565"/>
                  </a:lnTo>
                  <a:lnTo>
                    <a:pt x="1955" y="9562"/>
                  </a:lnTo>
                  <a:lnTo>
                    <a:pt x="1914" y="9559"/>
                  </a:lnTo>
                  <a:lnTo>
                    <a:pt x="1873" y="9554"/>
                  </a:lnTo>
                  <a:lnTo>
                    <a:pt x="1832" y="9549"/>
                  </a:lnTo>
                  <a:lnTo>
                    <a:pt x="1791" y="9544"/>
                  </a:lnTo>
                  <a:lnTo>
                    <a:pt x="1750" y="9537"/>
                  </a:lnTo>
                  <a:lnTo>
                    <a:pt x="1641" y="9517"/>
                  </a:lnTo>
                  <a:lnTo>
                    <a:pt x="1534" y="9491"/>
                  </a:lnTo>
                  <a:lnTo>
                    <a:pt x="1431" y="9461"/>
                  </a:lnTo>
                  <a:lnTo>
                    <a:pt x="1329" y="9426"/>
                  </a:lnTo>
                  <a:lnTo>
                    <a:pt x="1231" y="9387"/>
                  </a:lnTo>
                  <a:lnTo>
                    <a:pt x="1135" y="9344"/>
                  </a:lnTo>
                  <a:lnTo>
                    <a:pt x="1043" y="9297"/>
                  </a:lnTo>
                  <a:lnTo>
                    <a:pt x="955" y="9246"/>
                  </a:lnTo>
                  <a:lnTo>
                    <a:pt x="868" y="9191"/>
                  </a:lnTo>
                  <a:lnTo>
                    <a:pt x="786" y="9132"/>
                  </a:lnTo>
                  <a:lnTo>
                    <a:pt x="707" y="9071"/>
                  </a:lnTo>
                  <a:lnTo>
                    <a:pt x="631" y="9005"/>
                  </a:lnTo>
                  <a:lnTo>
                    <a:pt x="560" y="8937"/>
                  </a:lnTo>
                  <a:lnTo>
                    <a:pt x="492" y="8866"/>
                  </a:lnTo>
                  <a:lnTo>
                    <a:pt x="428" y="8791"/>
                  </a:lnTo>
                  <a:lnTo>
                    <a:pt x="368" y="8714"/>
                  </a:lnTo>
                  <a:lnTo>
                    <a:pt x="312" y="8635"/>
                  </a:lnTo>
                  <a:lnTo>
                    <a:pt x="260" y="8553"/>
                  </a:lnTo>
                  <a:lnTo>
                    <a:pt x="213" y="8468"/>
                  </a:lnTo>
                  <a:lnTo>
                    <a:pt x="170" y="8382"/>
                  </a:lnTo>
                  <a:lnTo>
                    <a:pt x="132" y="8292"/>
                  </a:lnTo>
                  <a:lnTo>
                    <a:pt x="98" y="8202"/>
                  </a:lnTo>
                  <a:lnTo>
                    <a:pt x="69" y="8110"/>
                  </a:lnTo>
                  <a:lnTo>
                    <a:pt x="45" y="8016"/>
                  </a:lnTo>
                  <a:lnTo>
                    <a:pt x="27" y="7921"/>
                  </a:lnTo>
                  <a:lnTo>
                    <a:pt x="12" y="7823"/>
                  </a:lnTo>
                  <a:lnTo>
                    <a:pt x="3" y="7726"/>
                  </a:lnTo>
                  <a:lnTo>
                    <a:pt x="0" y="7627"/>
                  </a:lnTo>
                  <a:lnTo>
                    <a:pt x="2" y="7527"/>
                  </a:lnTo>
                  <a:lnTo>
                    <a:pt x="9" y="7427"/>
                  </a:lnTo>
                  <a:lnTo>
                    <a:pt x="22" y="7325"/>
                  </a:lnTo>
                  <a:lnTo>
                    <a:pt x="42" y="7224"/>
                  </a:lnTo>
                  <a:lnTo>
                    <a:pt x="59" y="7149"/>
                  </a:lnTo>
                  <a:lnTo>
                    <a:pt x="80" y="7076"/>
                  </a:lnTo>
                  <a:lnTo>
                    <a:pt x="102" y="7005"/>
                  </a:lnTo>
                  <a:lnTo>
                    <a:pt x="128" y="6934"/>
                  </a:lnTo>
                  <a:lnTo>
                    <a:pt x="156" y="6864"/>
                  </a:lnTo>
                  <a:lnTo>
                    <a:pt x="187" y="6797"/>
                  </a:lnTo>
                  <a:lnTo>
                    <a:pt x="220" y="6730"/>
                  </a:lnTo>
                  <a:lnTo>
                    <a:pt x="256" y="6665"/>
                  </a:lnTo>
                  <a:lnTo>
                    <a:pt x="295" y="6601"/>
                  </a:lnTo>
                  <a:lnTo>
                    <a:pt x="336" y="6539"/>
                  </a:lnTo>
                  <a:lnTo>
                    <a:pt x="378" y="6477"/>
                  </a:lnTo>
                  <a:lnTo>
                    <a:pt x="423" y="6418"/>
                  </a:lnTo>
                  <a:lnTo>
                    <a:pt x="470" y="6359"/>
                  </a:lnTo>
                  <a:lnTo>
                    <a:pt x="519" y="6304"/>
                  </a:lnTo>
                  <a:lnTo>
                    <a:pt x="571" y="6249"/>
                  </a:lnTo>
                  <a:lnTo>
                    <a:pt x="624" y="6197"/>
                  </a:lnTo>
                  <a:lnTo>
                    <a:pt x="679" y="6145"/>
                  </a:lnTo>
                  <a:lnTo>
                    <a:pt x="736" y="6096"/>
                  </a:lnTo>
                  <a:lnTo>
                    <a:pt x="795" y="6048"/>
                  </a:lnTo>
                  <a:lnTo>
                    <a:pt x="856" y="6003"/>
                  </a:lnTo>
                  <a:lnTo>
                    <a:pt x="917" y="5959"/>
                  </a:lnTo>
                  <a:lnTo>
                    <a:pt x="981" y="5917"/>
                  </a:lnTo>
                  <a:lnTo>
                    <a:pt x="1047" y="5878"/>
                  </a:lnTo>
                  <a:lnTo>
                    <a:pt x="1113" y="5840"/>
                  </a:lnTo>
                  <a:lnTo>
                    <a:pt x="1181" y="5804"/>
                  </a:lnTo>
                  <a:lnTo>
                    <a:pt x="1250" y="5770"/>
                  </a:lnTo>
                  <a:lnTo>
                    <a:pt x="1321" y="5740"/>
                  </a:lnTo>
                  <a:lnTo>
                    <a:pt x="1392" y="5711"/>
                  </a:lnTo>
                  <a:lnTo>
                    <a:pt x="1465" y="5683"/>
                  </a:lnTo>
                  <a:lnTo>
                    <a:pt x="1539" y="5659"/>
                  </a:lnTo>
                  <a:lnTo>
                    <a:pt x="1614" y="5637"/>
                  </a:lnTo>
                  <a:lnTo>
                    <a:pt x="1690" y="5618"/>
                  </a:lnTo>
                  <a:lnTo>
                    <a:pt x="1659" y="5574"/>
                  </a:lnTo>
                  <a:lnTo>
                    <a:pt x="1629" y="5529"/>
                  </a:lnTo>
                  <a:lnTo>
                    <a:pt x="1600" y="5484"/>
                  </a:lnTo>
                  <a:lnTo>
                    <a:pt x="1573" y="5437"/>
                  </a:lnTo>
                  <a:lnTo>
                    <a:pt x="1546" y="5391"/>
                  </a:lnTo>
                  <a:lnTo>
                    <a:pt x="1522" y="5344"/>
                  </a:lnTo>
                  <a:lnTo>
                    <a:pt x="1498" y="5296"/>
                  </a:lnTo>
                  <a:lnTo>
                    <a:pt x="1475" y="5248"/>
                  </a:lnTo>
                  <a:lnTo>
                    <a:pt x="1454" y="5199"/>
                  </a:lnTo>
                  <a:lnTo>
                    <a:pt x="1434" y="5150"/>
                  </a:lnTo>
                  <a:lnTo>
                    <a:pt x="1415" y="5099"/>
                  </a:lnTo>
                  <a:lnTo>
                    <a:pt x="1397" y="5049"/>
                  </a:lnTo>
                  <a:lnTo>
                    <a:pt x="1381" y="4998"/>
                  </a:lnTo>
                  <a:lnTo>
                    <a:pt x="1367" y="4947"/>
                  </a:lnTo>
                  <a:lnTo>
                    <a:pt x="1353" y="4895"/>
                  </a:lnTo>
                  <a:lnTo>
                    <a:pt x="1340" y="4842"/>
                  </a:lnTo>
                  <a:lnTo>
                    <a:pt x="1330" y="4790"/>
                  </a:lnTo>
                  <a:lnTo>
                    <a:pt x="1320" y="4737"/>
                  </a:lnTo>
                  <a:lnTo>
                    <a:pt x="1312" y="4683"/>
                  </a:lnTo>
                  <a:lnTo>
                    <a:pt x="1306" y="4629"/>
                  </a:lnTo>
                  <a:lnTo>
                    <a:pt x="1301" y="4575"/>
                  </a:lnTo>
                  <a:lnTo>
                    <a:pt x="1296" y="4521"/>
                  </a:lnTo>
                  <a:lnTo>
                    <a:pt x="1294" y="4466"/>
                  </a:lnTo>
                  <a:lnTo>
                    <a:pt x="1293" y="4411"/>
                  </a:lnTo>
                  <a:lnTo>
                    <a:pt x="1293" y="4356"/>
                  </a:lnTo>
                  <a:lnTo>
                    <a:pt x="1295" y="4300"/>
                  </a:lnTo>
                  <a:lnTo>
                    <a:pt x="1299" y="4244"/>
                  </a:lnTo>
                  <a:lnTo>
                    <a:pt x="1305" y="4189"/>
                  </a:lnTo>
                  <a:lnTo>
                    <a:pt x="1312" y="4132"/>
                  </a:lnTo>
                  <a:lnTo>
                    <a:pt x="1320" y="4076"/>
                  </a:lnTo>
                  <a:lnTo>
                    <a:pt x="1329" y="4020"/>
                  </a:lnTo>
                  <a:lnTo>
                    <a:pt x="1340" y="3963"/>
                  </a:lnTo>
                  <a:lnTo>
                    <a:pt x="1369" y="3850"/>
                  </a:lnTo>
                  <a:lnTo>
                    <a:pt x="1401" y="3739"/>
                  </a:lnTo>
                  <a:lnTo>
                    <a:pt x="1441" y="3630"/>
                  </a:lnTo>
                  <a:lnTo>
                    <a:pt x="1486" y="3524"/>
                  </a:lnTo>
                  <a:lnTo>
                    <a:pt x="1536" y="3420"/>
                  </a:lnTo>
                  <a:lnTo>
                    <a:pt x="1591" y="3320"/>
                  </a:lnTo>
                  <a:lnTo>
                    <a:pt x="1650" y="3223"/>
                  </a:lnTo>
                  <a:lnTo>
                    <a:pt x="1716" y="3127"/>
                  </a:lnTo>
                  <a:lnTo>
                    <a:pt x="1785" y="3036"/>
                  </a:lnTo>
                  <a:lnTo>
                    <a:pt x="1858" y="2948"/>
                  </a:lnTo>
                  <a:lnTo>
                    <a:pt x="1937" y="2863"/>
                  </a:lnTo>
                  <a:lnTo>
                    <a:pt x="2019" y="2782"/>
                  </a:lnTo>
                  <a:lnTo>
                    <a:pt x="2105" y="2704"/>
                  </a:lnTo>
                  <a:lnTo>
                    <a:pt x="2195" y="2631"/>
                  </a:lnTo>
                  <a:lnTo>
                    <a:pt x="2288" y="2561"/>
                  </a:lnTo>
                  <a:lnTo>
                    <a:pt x="2385" y="2494"/>
                  </a:lnTo>
                  <a:lnTo>
                    <a:pt x="2484" y="2433"/>
                  </a:lnTo>
                  <a:lnTo>
                    <a:pt x="2587" y="2376"/>
                  </a:lnTo>
                  <a:lnTo>
                    <a:pt x="2693" y="2322"/>
                  </a:lnTo>
                  <a:lnTo>
                    <a:pt x="2801" y="2274"/>
                  </a:lnTo>
                  <a:lnTo>
                    <a:pt x="2911" y="2230"/>
                  </a:lnTo>
                  <a:lnTo>
                    <a:pt x="3024" y="2191"/>
                  </a:lnTo>
                  <a:lnTo>
                    <a:pt x="3139" y="2157"/>
                  </a:lnTo>
                  <a:lnTo>
                    <a:pt x="3256" y="2128"/>
                  </a:lnTo>
                  <a:lnTo>
                    <a:pt x="3374" y="2104"/>
                  </a:lnTo>
                  <a:lnTo>
                    <a:pt x="3495" y="2085"/>
                  </a:lnTo>
                  <a:lnTo>
                    <a:pt x="3616" y="2071"/>
                  </a:lnTo>
                  <a:lnTo>
                    <a:pt x="3738" y="2064"/>
                  </a:lnTo>
                  <a:lnTo>
                    <a:pt x="3862" y="2061"/>
                  </a:lnTo>
                  <a:lnTo>
                    <a:pt x="3985" y="2065"/>
                  </a:lnTo>
                  <a:lnTo>
                    <a:pt x="4111" y="2074"/>
                  </a:lnTo>
                  <a:lnTo>
                    <a:pt x="4235" y="2090"/>
                  </a:lnTo>
                  <a:lnTo>
                    <a:pt x="4256" y="2094"/>
                  </a:lnTo>
                  <a:lnTo>
                    <a:pt x="4278" y="2097"/>
                  </a:lnTo>
                  <a:lnTo>
                    <a:pt x="4299" y="2100"/>
                  </a:lnTo>
                  <a:lnTo>
                    <a:pt x="4321" y="2104"/>
                  </a:lnTo>
                  <a:lnTo>
                    <a:pt x="4342" y="2108"/>
                  </a:lnTo>
                  <a:lnTo>
                    <a:pt x="4363" y="2112"/>
                  </a:lnTo>
                  <a:lnTo>
                    <a:pt x="4384" y="2116"/>
                  </a:lnTo>
                  <a:lnTo>
                    <a:pt x="4404" y="2120"/>
                  </a:lnTo>
                  <a:lnTo>
                    <a:pt x="4425" y="2126"/>
                  </a:lnTo>
                  <a:lnTo>
                    <a:pt x="4446" y="2131"/>
                  </a:lnTo>
                  <a:lnTo>
                    <a:pt x="4467" y="2135"/>
                  </a:lnTo>
                  <a:lnTo>
                    <a:pt x="4487" y="2140"/>
                  </a:lnTo>
                  <a:lnTo>
                    <a:pt x="4507" y="2145"/>
                  </a:lnTo>
                  <a:lnTo>
                    <a:pt x="4528" y="2151"/>
                  </a:lnTo>
                  <a:lnTo>
                    <a:pt x="4548" y="2156"/>
                  </a:lnTo>
                  <a:lnTo>
                    <a:pt x="4568" y="2162"/>
                  </a:lnTo>
                  <a:lnTo>
                    <a:pt x="4588" y="2168"/>
                  </a:lnTo>
                  <a:lnTo>
                    <a:pt x="4608" y="2174"/>
                  </a:lnTo>
                  <a:lnTo>
                    <a:pt x="4628" y="2180"/>
                  </a:lnTo>
                  <a:lnTo>
                    <a:pt x="4648" y="2186"/>
                  </a:lnTo>
                  <a:lnTo>
                    <a:pt x="4668" y="2193"/>
                  </a:lnTo>
                  <a:lnTo>
                    <a:pt x="4687" y="2199"/>
                  </a:lnTo>
                  <a:lnTo>
                    <a:pt x="4706" y="2207"/>
                  </a:lnTo>
                  <a:lnTo>
                    <a:pt x="4726" y="2213"/>
                  </a:lnTo>
                  <a:lnTo>
                    <a:pt x="4745" y="2220"/>
                  </a:lnTo>
                  <a:lnTo>
                    <a:pt x="4764" y="2227"/>
                  </a:lnTo>
                  <a:lnTo>
                    <a:pt x="4784" y="2234"/>
                  </a:lnTo>
                  <a:lnTo>
                    <a:pt x="4802" y="2242"/>
                  </a:lnTo>
                  <a:lnTo>
                    <a:pt x="4822" y="2250"/>
                  </a:lnTo>
                  <a:lnTo>
                    <a:pt x="4840" y="2258"/>
                  </a:lnTo>
                  <a:lnTo>
                    <a:pt x="4859" y="2265"/>
                  </a:lnTo>
                  <a:lnTo>
                    <a:pt x="4878" y="2273"/>
                  </a:lnTo>
                  <a:lnTo>
                    <a:pt x="4879" y="2269"/>
                  </a:lnTo>
                  <a:lnTo>
                    <a:pt x="4880" y="2266"/>
                  </a:lnTo>
                  <a:lnTo>
                    <a:pt x="4880" y="2262"/>
                  </a:lnTo>
                  <a:lnTo>
                    <a:pt x="4881" y="2258"/>
                  </a:lnTo>
                  <a:lnTo>
                    <a:pt x="4882" y="2254"/>
                  </a:lnTo>
                  <a:lnTo>
                    <a:pt x="4883" y="2250"/>
                  </a:lnTo>
                  <a:lnTo>
                    <a:pt x="4884" y="2245"/>
                  </a:lnTo>
                  <a:lnTo>
                    <a:pt x="4884" y="2242"/>
                  </a:lnTo>
                  <a:lnTo>
                    <a:pt x="4905" y="2156"/>
                  </a:lnTo>
                  <a:lnTo>
                    <a:pt x="4930" y="2073"/>
                  </a:lnTo>
                  <a:lnTo>
                    <a:pt x="4958" y="1991"/>
                  </a:lnTo>
                  <a:lnTo>
                    <a:pt x="4990" y="1912"/>
                  </a:lnTo>
                  <a:lnTo>
                    <a:pt x="5025" y="1834"/>
                  </a:lnTo>
                  <a:lnTo>
                    <a:pt x="5062" y="1757"/>
                  </a:lnTo>
                  <a:lnTo>
                    <a:pt x="5103" y="1683"/>
                  </a:lnTo>
                  <a:lnTo>
                    <a:pt x="5147" y="1611"/>
                  </a:lnTo>
                  <a:lnTo>
                    <a:pt x="5193" y="1542"/>
                  </a:lnTo>
                  <a:lnTo>
                    <a:pt x="5243" y="1474"/>
                  </a:lnTo>
                  <a:lnTo>
                    <a:pt x="5294" y="1410"/>
                  </a:lnTo>
                  <a:lnTo>
                    <a:pt x="5349" y="1348"/>
                  </a:lnTo>
                  <a:lnTo>
                    <a:pt x="5405" y="1288"/>
                  </a:lnTo>
                  <a:lnTo>
                    <a:pt x="5464" y="1231"/>
                  </a:lnTo>
                  <a:lnTo>
                    <a:pt x="5524" y="1177"/>
                  </a:lnTo>
                  <a:lnTo>
                    <a:pt x="5588" y="1127"/>
                  </a:lnTo>
                  <a:lnTo>
                    <a:pt x="5652" y="1079"/>
                  </a:lnTo>
                  <a:lnTo>
                    <a:pt x="5718" y="1034"/>
                  </a:lnTo>
                  <a:lnTo>
                    <a:pt x="5785" y="992"/>
                  </a:lnTo>
                  <a:lnTo>
                    <a:pt x="5856" y="954"/>
                  </a:lnTo>
                  <a:lnTo>
                    <a:pt x="5926" y="919"/>
                  </a:lnTo>
                  <a:lnTo>
                    <a:pt x="5998" y="887"/>
                  </a:lnTo>
                  <a:lnTo>
                    <a:pt x="6071" y="859"/>
                  </a:lnTo>
                  <a:lnTo>
                    <a:pt x="6146" y="836"/>
                  </a:lnTo>
                  <a:lnTo>
                    <a:pt x="6220" y="815"/>
                  </a:lnTo>
                  <a:lnTo>
                    <a:pt x="6296" y="799"/>
                  </a:lnTo>
                  <a:lnTo>
                    <a:pt x="6373" y="787"/>
                  </a:lnTo>
                  <a:lnTo>
                    <a:pt x="6449" y="779"/>
                  </a:lnTo>
                  <a:lnTo>
                    <a:pt x="6527" y="774"/>
                  </a:lnTo>
                  <a:lnTo>
                    <a:pt x="6605" y="774"/>
                  </a:lnTo>
                  <a:lnTo>
                    <a:pt x="6682" y="779"/>
                  </a:lnTo>
                  <a:lnTo>
                    <a:pt x="6761" y="788"/>
                  </a:lnTo>
                  <a:lnTo>
                    <a:pt x="6785" y="792"/>
                  </a:lnTo>
                  <a:lnTo>
                    <a:pt x="6810" y="796"/>
                  </a:lnTo>
                  <a:lnTo>
                    <a:pt x="6833" y="801"/>
                  </a:lnTo>
                  <a:lnTo>
                    <a:pt x="6857" y="806"/>
                  </a:lnTo>
                  <a:lnTo>
                    <a:pt x="6881" y="811"/>
                  </a:lnTo>
                  <a:lnTo>
                    <a:pt x="6904" y="817"/>
                  </a:lnTo>
                  <a:lnTo>
                    <a:pt x="6928" y="824"/>
                  </a:lnTo>
                  <a:lnTo>
                    <a:pt x="6951" y="830"/>
                  </a:lnTo>
                  <a:lnTo>
                    <a:pt x="6974" y="837"/>
                  </a:lnTo>
                  <a:lnTo>
                    <a:pt x="6996" y="844"/>
                  </a:lnTo>
                  <a:lnTo>
                    <a:pt x="7019" y="852"/>
                  </a:lnTo>
                  <a:lnTo>
                    <a:pt x="7041" y="860"/>
                  </a:lnTo>
                  <a:lnTo>
                    <a:pt x="7064" y="870"/>
                  </a:lnTo>
                  <a:lnTo>
                    <a:pt x="7085" y="878"/>
                  </a:lnTo>
                  <a:lnTo>
                    <a:pt x="7106" y="888"/>
                  </a:lnTo>
                  <a:lnTo>
                    <a:pt x="7128" y="897"/>
                  </a:lnTo>
                  <a:lnTo>
                    <a:pt x="7149" y="908"/>
                  </a:lnTo>
                  <a:lnTo>
                    <a:pt x="7171" y="918"/>
                  </a:lnTo>
                  <a:lnTo>
                    <a:pt x="7191" y="929"/>
                  </a:lnTo>
                  <a:lnTo>
                    <a:pt x="7211" y="940"/>
                  </a:lnTo>
                  <a:lnTo>
                    <a:pt x="7232" y="952"/>
                  </a:lnTo>
                  <a:lnTo>
                    <a:pt x="7251" y="964"/>
                  </a:lnTo>
                  <a:lnTo>
                    <a:pt x="7272" y="976"/>
                  </a:lnTo>
                  <a:lnTo>
                    <a:pt x="7291" y="989"/>
                  </a:lnTo>
                  <a:lnTo>
                    <a:pt x="7310" y="1002"/>
                  </a:lnTo>
                  <a:lnTo>
                    <a:pt x="7330" y="1015"/>
                  </a:lnTo>
                  <a:lnTo>
                    <a:pt x="7348" y="1028"/>
                  </a:lnTo>
                  <a:lnTo>
                    <a:pt x="7366" y="1043"/>
                  </a:lnTo>
                  <a:lnTo>
                    <a:pt x="7385" y="1057"/>
                  </a:lnTo>
                  <a:lnTo>
                    <a:pt x="7403" y="1072"/>
                  </a:lnTo>
                  <a:lnTo>
                    <a:pt x="7421" y="1086"/>
                  </a:lnTo>
                  <a:lnTo>
                    <a:pt x="7438" y="1101"/>
                  </a:lnTo>
                  <a:close/>
                </a:path>
              </a:pathLst>
            </a:custGeom>
            <a:solidFill>
              <a:schemeClr val="bg1"/>
            </a:solidFill>
            <a:ln>
              <a:solidFill>
                <a:schemeClr val="tx1"/>
              </a:solidFill>
            </a:ln>
            <a:effectLst>
              <a:outerShdw dist="40161" dir="4293903" algn="ctr" rotWithShape="0">
                <a:srgbClr val="666633"/>
              </a:outerShdw>
            </a:effectLst>
          </p:spPr>
          <p:txBody>
            <a:bodyPr wrap="square" lIns="22467" tIns="11234" rIns="22467" bIns="11234" anchor="ctr" anchorCtr="1">
              <a:noAutofit/>
            </a:bodyPr>
            <a:lstStyle/>
            <a:p>
              <a:r>
                <a:rPr lang="zh-CN" altLang="en-US" sz="1400" b="1" dirty="0">
                  <a:latin typeface="微软雅黑" pitchFamily="34" charset="-122"/>
                  <a:ea typeface="微软雅黑" pitchFamily="34" charset="-122"/>
                </a:rPr>
                <a:t>互联网</a:t>
              </a:r>
            </a:p>
          </p:txBody>
        </p:sp>
        <p:cxnSp>
          <p:nvCxnSpPr>
            <p:cNvPr id="13" name="直接连接符 12"/>
            <p:cNvCxnSpPr>
              <a:stCxn id="9" idx="3"/>
              <a:endCxn id="5" idx="1"/>
            </p:cNvCxnSpPr>
            <p:nvPr/>
          </p:nvCxnSpPr>
          <p:spPr>
            <a:xfrm>
              <a:off x="1388541" y="3988673"/>
              <a:ext cx="1028830" cy="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7" name="直接连接符 16"/>
            <p:cNvCxnSpPr>
              <a:stCxn id="6" idx="3"/>
              <a:endCxn id="8" idx="1"/>
            </p:cNvCxnSpPr>
            <p:nvPr/>
          </p:nvCxnSpPr>
          <p:spPr>
            <a:xfrm>
              <a:off x="6568961" y="3988673"/>
              <a:ext cx="1071804" cy="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1157321" y="3662851"/>
              <a:ext cx="6697519" cy="0"/>
            </a:xfrm>
            <a:prstGeom prst="line">
              <a:avLst/>
            </a:prstGeom>
            <a:ln w="28575">
              <a:solidFill>
                <a:srgbClr val="CC00CC"/>
              </a:solidFill>
              <a:prstDash val="solid"/>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a:off x="1184976" y="3304616"/>
              <a:ext cx="0" cy="27941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2848295" y="3304616"/>
              <a:ext cx="0" cy="27941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6138029" y="3304616"/>
              <a:ext cx="0" cy="27941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7823297" y="3304616"/>
              <a:ext cx="0" cy="27941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1184976" y="3510456"/>
              <a:ext cx="1663319" cy="0"/>
            </a:xfrm>
            <a:prstGeom prst="line">
              <a:avLst/>
            </a:prstGeom>
            <a:ln w="12700">
              <a:solidFill>
                <a:schemeClr val="tx1"/>
              </a:solidFill>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a:off x="2848295" y="3510456"/>
              <a:ext cx="3289734" cy="0"/>
            </a:xfrm>
            <a:prstGeom prst="line">
              <a:avLst/>
            </a:prstGeom>
            <a:ln w="12700">
              <a:solidFill>
                <a:schemeClr val="tx1"/>
              </a:solidFill>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a:off x="6138029" y="3510456"/>
              <a:ext cx="1663319" cy="0"/>
            </a:xfrm>
            <a:prstGeom prst="line">
              <a:avLst/>
            </a:prstGeom>
            <a:ln w="12700">
              <a:solidFill>
                <a:schemeClr val="tx1"/>
              </a:solidFill>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Text Box 390"/>
            <p:cNvSpPr txBox="1">
              <a:spLocks noChangeArrowheads="1"/>
            </p:cNvSpPr>
            <p:nvPr/>
          </p:nvSpPr>
          <p:spPr bwMode="auto">
            <a:xfrm>
              <a:off x="1605438" y="3273311"/>
              <a:ext cx="595036" cy="270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lnSpc>
                  <a:spcPts val="1500"/>
                </a:lnSpc>
              </a:pPr>
              <a:r>
                <a:rPr kumimoji="1" lang="en-US" altLang="zh-CN" sz="1100" b="1" dirty="0">
                  <a:solidFill>
                    <a:srgbClr val="C00000"/>
                  </a:solidFill>
                  <a:latin typeface="微软雅黑" pitchFamily="34" charset="-122"/>
                  <a:ea typeface="微软雅黑" pitchFamily="34" charset="-122"/>
                </a:rPr>
                <a:t>SMTP</a:t>
              </a:r>
            </a:p>
          </p:txBody>
        </p:sp>
        <p:sp>
          <p:nvSpPr>
            <p:cNvPr id="35" name="Text Box 390"/>
            <p:cNvSpPr txBox="1">
              <a:spLocks noChangeArrowheads="1"/>
            </p:cNvSpPr>
            <p:nvPr/>
          </p:nvSpPr>
          <p:spPr bwMode="auto">
            <a:xfrm>
              <a:off x="4195644" y="3273311"/>
              <a:ext cx="595036" cy="270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lnSpc>
                  <a:spcPts val="1500"/>
                </a:lnSpc>
              </a:pPr>
              <a:r>
                <a:rPr kumimoji="1" lang="en-US" altLang="zh-CN" sz="1100" b="1" dirty="0">
                  <a:solidFill>
                    <a:srgbClr val="C00000"/>
                  </a:solidFill>
                  <a:latin typeface="微软雅黑" pitchFamily="34" charset="-122"/>
                  <a:ea typeface="微软雅黑" pitchFamily="34" charset="-122"/>
                </a:rPr>
                <a:t>SMTP</a:t>
              </a:r>
            </a:p>
          </p:txBody>
        </p:sp>
        <p:sp>
          <p:nvSpPr>
            <p:cNvPr id="36" name="Text Box 390"/>
            <p:cNvSpPr txBox="1">
              <a:spLocks noChangeArrowheads="1"/>
            </p:cNvSpPr>
            <p:nvPr/>
          </p:nvSpPr>
          <p:spPr bwMode="auto">
            <a:xfrm>
              <a:off x="6329063" y="3266066"/>
              <a:ext cx="1229824" cy="2846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lnSpc>
                  <a:spcPts val="1500"/>
                </a:lnSpc>
              </a:pPr>
              <a:r>
                <a:rPr kumimoji="1" lang="en-US" altLang="zh-CN" sz="1100" b="1" dirty="0">
                  <a:solidFill>
                    <a:srgbClr val="C00000"/>
                  </a:solidFill>
                  <a:latin typeface="微软雅黑" pitchFamily="34" charset="-122"/>
                  <a:ea typeface="微软雅黑" pitchFamily="34" charset="-122"/>
                </a:rPr>
                <a:t>POP3  </a:t>
              </a:r>
              <a:r>
                <a:rPr kumimoji="1" lang="zh-CN" altLang="en-US" sz="1100" b="1" dirty="0">
                  <a:solidFill>
                    <a:srgbClr val="C00000"/>
                  </a:solidFill>
                  <a:latin typeface="微软雅黑" pitchFamily="34" charset="-122"/>
                  <a:ea typeface="微软雅黑" pitchFamily="34" charset="-122"/>
                </a:rPr>
                <a:t>或 </a:t>
              </a:r>
              <a:r>
                <a:rPr kumimoji="1" lang="en-US" altLang="zh-CN" sz="1100" b="1" dirty="0">
                  <a:solidFill>
                    <a:srgbClr val="C00000"/>
                  </a:solidFill>
                  <a:latin typeface="微软雅黑" pitchFamily="34" charset="-122"/>
                  <a:ea typeface="微软雅黑" pitchFamily="34" charset="-122"/>
                </a:rPr>
                <a:t>IMAP</a:t>
              </a:r>
            </a:p>
          </p:txBody>
        </p:sp>
        <p:sp>
          <p:nvSpPr>
            <p:cNvPr id="37" name="Text Box 390"/>
            <p:cNvSpPr txBox="1">
              <a:spLocks noChangeArrowheads="1"/>
            </p:cNvSpPr>
            <p:nvPr/>
          </p:nvSpPr>
          <p:spPr bwMode="auto">
            <a:xfrm>
              <a:off x="1363112" y="3975975"/>
              <a:ext cx="1016624" cy="270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lnSpc>
                  <a:spcPts val="1500"/>
                </a:lnSpc>
              </a:pPr>
              <a:r>
                <a:rPr kumimoji="1" lang="en-US" altLang="zh-CN" sz="1100" b="1" dirty="0">
                  <a:latin typeface="微软雅黑" pitchFamily="34" charset="-122"/>
                  <a:ea typeface="微软雅黑" pitchFamily="34" charset="-122"/>
                </a:rPr>
                <a:t>LAN / WAN</a:t>
              </a:r>
            </a:p>
          </p:txBody>
        </p:sp>
        <p:sp>
          <p:nvSpPr>
            <p:cNvPr id="38" name="Text Box 390"/>
            <p:cNvSpPr txBox="1">
              <a:spLocks noChangeArrowheads="1"/>
            </p:cNvSpPr>
            <p:nvPr/>
          </p:nvSpPr>
          <p:spPr bwMode="auto">
            <a:xfrm>
              <a:off x="6596551" y="3975975"/>
              <a:ext cx="1016624" cy="270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lnSpc>
                  <a:spcPts val="1500"/>
                </a:lnSpc>
              </a:pPr>
              <a:r>
                <a:rPr kumimoji="1" lang="en-US" altLang="zh-CN" sz="1100" b="1" dirty="0">
                  <a:latin typeface="微软雅黑" pitchFamily="34" charset="-122"/>
                  <a:ea typeface="微软雅黑" pitchFamily="34" charset="-122"/>
                </a:rPr>
                <a:t>LAN / WAN</a:t>
              </a:r>
            </a:p>
          </p:txBody>
        </p:sp>
      </p:grpSp>
    </p:spTree>
    <p:extLst>
      <p:ext uri="{BB962C8B-B14F-4D97-AF65-F5344CB8AC3E}">
        <p14:creationId xmlns:p14="http://schemas.microsoft.com/office/powerpoint/2010/main" val="38677598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5"/>
          <p:cNvSpPr>
            <a:spLocks noChangeArrowheads="1"/>
          </p:cNvSpPr>
          <p:nvPr/>
        </p:nvSpPr>
        <p:spPr bwMode="auto">
          <a:xfrm>
            <a:off x="556963" y="1010255"/>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6" name="Rectangle 6"/>
          <p:cNvSpPr>
            <a:spLocks noChangeArrowheads="1"/>
          </p:cNvSpPr>
          <p:nvPr/>
        </p:nvSpPr>
        <p:spPr bwMode="auto">
          <a:xfrm>
            <a:off x="3719578" y="977044"/>
            <a:ext cx="172354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根域名服务器</a:t>
            </a:r>
          </a:p>
        </p:txBody>
      </p:sp>
      <p:sp>
        <p:nvSpPr>
          <p:cNvPr id="7" name="Rectangle 68"/>
          <p:cNvSpPr>
            <a:spLocks noChangeArrowheads="1"/>
          </p:cNvSpPr>
          <p:nvPr/>
        </p:nvSpPr>
        <p:spPr bwMode="auto">
          <a:xfrm>
            <a:off x="483810" y="1455650"/>
            <a:ext cx="8245143" cy="263149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根域名服务器是</a:t>
            </a:r>
            <a:r>
              <a:rPr lang="zh-CN" altLang="en-US" sz="2000" b="1" dirty="0">
                <a:solidFill>
                  <a:srgbClr val="0000FF"/>
                </a:solidFill>
                <a:latin typeface="微软雅黑" pitchFamily="34" charset="-122"/>
                <a:ea typeface="微软雅黑" pitchFamily="34" charset="-122"/>
              </a:rPr>
              <a:t>最高层次</a:t>
            </a:r>
            <a:r>
              <a:rPr lang="zh-CN" altLang="en-US" sz="2000" b="1" dirty="0">
                <a:latin typeface="微软雅黑" pitchFamily="34" charset="-122"/>
                <a:ea typeface="微软雅黑" pitchFamily="34" charset="-122"/>
              </a:rPr>
              <a:t>的域名服务器，也是</a:t>
            </a:r>
            <a:r>
              <a:rPr lang="zh-CN" altLang="en-US" sz="2000" b="1" dirty="0">
                <a:solidFill>
                  <a:srgbClr val="0000FF"/>
                </a:solidFill>
                <a:latin typeface="微软雅黑" pitchFamily="34" charset="-122"/>
                <a:ea typeface="微软雅黑" pitchFamily="34" charset="-122"/>
              </a:rPr>
              <a:t>最重要</a:t>
            </a:r>
            <a:r>
              <a:rPr lang="zh-CN" altLang="en-US" sz="2000" b="1" dirty="0">
                <a:latin typeface="微软雅黑" pitchFamily="34" charset="-122"/>
                <a:ea typeface="微软雅黑" pitchFamily="34" charset="-122"/>
              </a:rPr>
              <a:t>的域名服务器。所有的根域名服务器都知道所有的顶级域名服务器的域名和 </a:t>
            </a:r>
            <a:r>
              <a:rPr lang="en-US" altLang="zh-CN" sz="2000" b="1" dirty="0">
                <a:latin typeface="微软雅黑" pitchFamily="34" charset="-122"/>
                <a:ea typeface="微软雅黑" pitchFamily="34" charset="-122"/>
              </a:rPr>
              <a:t>IP </a:t>
            </a:r>
            <a:r>
              <a:rPr lang="zh-CN" altLang="en-US" sz="2000" b="1" dirty="0">
                <a:latin typeface="微软雅黑" pitchFamily="34" charset="-122"/>
                <a:ea typeface="微软雅黑" pitchFamily="34" charset="-122"/>
              </a:rPr>
              <a:t>地址。</a:t>
            </a:r>
          </a:p>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不管是哪一个本地域名服务器，若要对互联网上任何一个域名进行解析，只要自己无法解析，就首先求助于根域名服务器。</a:t>
            </a:r>
          </a:p>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在互联网上共有 </a:t>
            </a:r>
            <a:r>
              <a:rPr lang="en-US" altLang="zh-CN" sz="2000" b="1" dirty="0">
                <a:latin typeface="微软雅黑" pitchFamily="34" charset="-122"/>
                <a:ea typeface="微软雅黑" pitchFamily="34" charset="-122"/>
              </a:rPr>
              <a:t>13 </a:t>
            </a:r>
            <a:r>
              <a:rPr lang="zh-CN" altLang="en-US" sz="2000" b="1" dirty="0">
                <a:latin typeface="微软雅黑" pitchFamily="34" charset="-122"/>
                <a:ea typeface="微软雅黑" pitchFamily="34" charset="-122"/>
              </a:rPr>
              <a:t>个不同 </a:t>
            </a:r>
            <a:r>
              <a:rPr lang="en-US" altLang="zh-CN" sz="2000" b="1" dirty="0">
                <a:latin typeface="微软雅黑" pitchFamily="34" charset="-122"/>
                <a:ea typeface="微软雅黑" pitchFamily="34" charset="-122"/>
              </a:rPr>
              <a:t>IP </a:t>
            </a:r>
            <a:r>
              <a:rPr lang="zh-CN" altLang="en-US" sz="2000" b="1" dirty="0">
                <a:latin typeface="微软雅黑" pitchFamily="34" charset="-122"/>
                <a:ea typeface="微软雅黑" pitchFamily="34" charset="-122"/>
              </a:rPr>
              <a:t>地址的根域名服务器，它们的名字是用一个英文字母命名，从 </a:t>
            </a:r>
            <a:r>
              <a:rPr lang="en-US" altLang="zh-CN" sz="2000" b="1" dirty="0">
                <a:latin typeface="微软雅黑" pitchFamily="34" charset="-122"/>
                <a:ea typeface="微软雅黑" pitchFamily="34" charset="-122"/>
              </a:rPr>
              <a:t>a  </a:t>
            </a:r>
            <a:r>
              <a:rPr lang="zh-CN" altLang="en-US" sz="2000" b="1" dirty="0">
                <a:latin typeface="微软雅黑" pitchFamily="34" charset="-122"/>
                <a:ea typeface="微软雅黑" pitchFamily="34" charset="-122"/>
              </a:rPr>
              <a:t>一直到 </a:t>
            </a:r>
            <a:r>
              <a:rPr lang="en-US" altLang="zh-CN" sz="2000" b="1" dirty="0">
                <a:latin typeface="微软雅黑" pitchFamily="34" charset="-122"/>
                <a:ea typeface="微软雅黑" pitchFamily="34" charset="-122"/>
              </a:rPr>
              <a:t>m</a:t>
            </a:r>
            <a:r>
              <a:rPr lang="zh-CN" altLang="en-US" sz="2000" b="1" dirty="0">
                <a:latin typeface="微软雅黑" pitchFamily="34" charset="-122"/>
                <a:ea typeface="微软雅黑" pitchFamily="34" charset="-122"/>
              </a:rPr>
              <a:t>（前 </a:t>
            </a:r>
            <a:r>
              <a:rPr lang="en-US" altLang="zh-CN" sz="2000" b="1" dirty="0">
                <a:latin typeface="微软雅黑" pitchFamily="34" charset="-122"/>
                <a:ea typeface="微软雅黑" pitchFamily="34" charset="-122"/>
              </a:rPr>
              <a:t>13 </a:t>
            </a:r>
            <a:r>
              <a:rPr lang="zh-CN" altLang="en-US" sz="2000" b="1" dirty="0">
                <a:latin typeface="微软雅黑" pitchFamily="34" charset="-122"/>
                <a:ea typeface="微软雅黑" pitchFamily="34" charset="-122"/>
              </a:rPr>
              <a:t>个字母）。</a:t>
            </a:r>
          </a:p>
        </p:txBody>
      </p:sp>
    </p:spTree>
    <p:extLst>
      <p:ext uri="{BB962C8B-B14F-4D97-AF65-F5344CB8AC3E}">
        <p14:creationId xmlns:p14="http://schemas.microsoft.com/office/powerpoint/2010/main" val="433802383"/>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56963" y="1425694"/>
            <a:ext cx="8048776" cy="388721"/>
          </a:xfrm>
          <a:prstGeom prst="roundRect">
            <a:avLst>
              <a:gd name="adj" fmla="val 16667"/>
            </a:avLst>
          </a:prstGeom>
          <a:solidFill>
            <a:srgbClr val="0089FA"/>
          </a:solidFill>
          <a:ln>
            <a:noFill/>
          </a:ln>
          <a:effectLst/>
          <a:extLst/>
        </p:spPr>
        <p:txBody>
          <a:bodyPr wrap="none" anchor="ctr"/>
          <a:lstStyle/>
          <a:p>
            <a:endParaRPr lang="zh-CN" altLang="en-US"/>
          </a:p>
        </p:txBody>
      </p:sp>
      <p:sp>
        <p:nvSpPr>
          <p:cNvPr id="3" name="Rectangle 6"/>
          <p:cNvSpPr>
            <a:spLocks noChangeArrowheads="1"/>
          </p:cNvSpPr>
          <p:nvPr/>
        </p:nvSpPr>
        <p:spPr bwMode="auto">
          <a:xfrm>
            <a:off x="2477519" y="1383423"/>
            <a:ext cx="418896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itchFamily="34" charset="-122"/>
                <a:ea typeface="微软雅黑" pitchFamily="34" charset="-122"/>
              </a:rPr>
              <a:t>6.5.5  </a:t>
            </a:r>
            <a:r>
              <a:rPr lang="zh-CN" altLang="en-US" sz="2400" b="1" dirty="0">
                <a:solidFill>
                  <a:schemeClr val="bg1"/>
                </a:solidFill>
                <a:latin typeface="微软雅黑" pitchFamily="34" charset="-122"/>
                <a:ea typeface="微软雅黑" pitchFamily="34" charset="-122"/>
              </a:rPr>
              <a:t>基于万维网的电子邮件</a:t>
            </a:r>
          </a:p>
        </p:txBody>
      </p:sp>
      <p:sp>
        <p:nvSpPr>
          <p:cNvPr id="25" name="Rectangle 68"/>
          <p:cNvSpPr>
            <a:spLocks noChangeArrowheads="1"/>
          </p:cNvSpPr>
          <p:nvPr/>
        </p:nvSpPr>
        <p:spPr bwMode="auto">
          <a:xfrm>
            <a:off x="556963" y="1815508"/>
            <a:ext cx="8048776" cy="17851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lnSpc>
                <a:spcPts val="3300"/>
              </a:lnSpc>
              <a:buClr>
                <a:srgbClr val="0070C0"/>
              </a:buClr>
            </a:pPr>
            <a:r>
              <a:rPr lang="zh-CN" altLang="en-US" sz="2000" b="1" dirty="0">
                <a:latin typeface="微软雅黑" pitchFamily="34" charset="-122"/>
                <a:ea typeface="微软雅黑" pitchFamily="34" charset="-122"/>
              </a:rPr>
              <a:t>用户代理 </a:t>
            </a:r>
            <a:r>
              <a:rPr lang="en-US" altLang="zh-CN" sz="2000" b="1" dirty="0">
                <a:latin typeface="微软雅黑" pitchFamily="34" charset="-122"/>
                <a:ea typeface="微软雅黑" pitchFamily="34" charset="-122"/>
              </a:rPr>
              <a:t>(UA) </a:t>
            </a:r>
            <a:r>
              <a:rPr lang="zh-CN" altLang="en-US" sz="2000" b="1" dirty="0">
                <a:latin typeface="微软雅黑" pitchFamily="34" charset="-122"/>
                <a:ea typeface="微软雅黑" pitchFamily="34" charset="-122"/>
              </a:rPr>
              <a:t>的</a:t>
            </a:r>
            <a:r>
              <a:rPr lang="zh-CN" altLang="en-US" sz="2000" b="1" dirty="0">
                <a:solidFill>
                  <a:srgbClr val="0000FF"/>
                </a:solidFill>
                <a:latin typeface="微软雅黑" pitchFamily="34" charset="-122"/>
                <a:ea typeface="微软雅黑" pitchFamily="34" charset="-122"/>
              </a:rPr>
              <a:t>缺点</a:t>
            </a:r>
            <a:r>
              <a:rPr lang="zh-CN" altLang="en-US" sz="2000" b="1" dirty="0">
                <a:latin typeface="微软雅黑" pitchFamily="34" charset="-122"/>
                <a:ea typeface="微软雅黑" pitchFamily="34" charset="-122"/>
              </a:rPr>
              <a:t>：</a:t>
            </a:r>
          </a:p>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必须在计算机中安装用户代理软件。</a:t>
            </a:r>
            <a:endParaRPr lang="en-US" altLang="zh-CN" sz="2000" b="1" dirty="0">
              <a:latin typeface="微软雅黑" pitchFamily="34" charset="-122"/>
              <a:ea typeface="微软雅黑" pitchFamily="34" charset="-122"/>
            </a:endParaRPr>
          </a:p>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但可能不能安装或不允许安装。</a:t>
            </a:r>
            <a:endParaRPr lang="en-US" altLang="zh-CN" sz="2000" b="1" dirty="0">
              <a:latin typeface="微软雅黑" pitchFamily="34" charset="-122"/>
              <a:ea typeface="微软雅黑" pitchFamily="34" charset="-122"/>
            </a:endParaRPr>
          </a:p>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因此，不方便收发邮件。</a:t>
            </a:r>
          </a:p>
        </p:txBody>
      </p:sp>
    </p:spTree>
    <p:extLst>
      <p:ext uri="{BB962C8B-B14F-4D97-AF65-F5344CB8AC3E}">
        <p14:creationId xmlns:p14="http://schemas.microsoft.com/office/powerpoint/2010/main" val="2710661481"/>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68"/>
          <p:cNvSpPr>
            <a:spLocks noChangeArrowheads="1"/>
          </p:cNvSpPr>
          <p:nvPr/>
        </p:nvSpPr>
        <p:spPr bwMode="auto">
          <a:xfrm>
            <a:off x="556963" y="1978116"/>
            <a:ext cx="8048776" cy="13619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不需要在计算机中再安装用户代理软件。</a:t>
            </a:r>
            <a:endParaRPr lang="en-US" altLang="zh-CN" sz="2000" b="1" dirty="0">
              <a:latin typeface="微软雅黑" pitchFamily="34" charset="-122"/>
              <a:ea typeface="微软雅黑" pitchFamily="34" charset="-122"/>
            </a:endParaRPr>
          </a:p>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计算机能联网，就能非常方便地收发电子邮件。</a:t>
            </a:r>
            <a:endParaRPr lang="en-US" altLang="zh-CN" sz="2000" b="1" dirty="0">
              <a:latin typeface="微软雅黑" pitchFamily="34" charset="-122"/>
              <a:ea typeface="微软雅黑" pitchFamily="34" charset="-122"/>
            </a:endParaRPr>
          </a:p>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电子邮件界面非常友好。</a:t>
            </a:r>
          </a:p>
        </p:txBody>
      </p:sp>
      <p:sp>
        <p:nvSpPr>
          <p:cNvPr id="5" name="AutoShape 5"/>
          <p:cNvSpPr>
            <a:spLocks noChangeArrowheads="1"/>
          </p:cNvSpPr>
          <p:nvPr/>
        </p:nvSpPr>
        <p:spPr bwMode="auto">
          <a:xfrm>
            <a:off x="556963" y="1607196"/>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6" name="Rectangle 6"/>
          <p:cNvSpPr>
            <a:spLocks noChangeArrowheads="1"/>
          </p:cNvSpPr>
          <p:nvPr/>
        </p:nvSpPr>
        <p:spPr bwMode="auto">
          <a:xfrm>
            <a:off x="3334861" y="1573985"/>
            <a:ext cx="249299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万维网电子邮件优点</a:t>
            </a:r>
          </a:p>
        </p:txBody>
      </p:sp>
    </p:spTree>
    <p:extLst>
      <p:ext uri="{BB962C8B-B14F-4D97-AF65-F5344CB8AC3E}">
        <p14:creationId xmlns:p14="http://schemas.microsoft.com/office/powerpoint/2010/main" val="1732700338"/>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圆角矩形 6"/>
          <p:cNvSpPr/>
          <p:nvPr/>
        </p:nvSpPr>
        <p:spPr>
          <a:xfrm>
            <a:off x="556963" y="1057072"/>
            <a:ext cx="8048776" cy="331493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圆角矩形 40"/>
          <p:cNvSpPr/>
          <p:nvPr/>
        </p:nvSpPr>
        <p:spPr>
          <a:xfrm>
            <a:off x="1371509" y="1297155"/>
            <a:ext cx="6194639" cy="2151439"/>
          </a:xfrm>
          <a:prstGeom prst="roundRect">
            <a:avLst/>
          </a:prstGeom>
          <a:solidFill>
            <a:schemeClr val="bg1"/>
          </a:solidFill>
          <a:ln w="952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AutoShape 5"/>
          <p:cNvSpPr>
            <a:spLocks noChangeArrowheads="1"/>
          </p:cNvSpPr>
          <p:nvPr/>
        </p:nvSpPr>
        <p:spPr bwMode="auto">
          <a:xfrm>
            <a:off x="556963" y="642819"/>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6" name="Rectangle 6"/>
          <p:cNvSpPr>
            <a:spLocks noChangeArrowheads="1"/>
          </p:cNvSpPr>
          <p:nvPr/>
        </p:nvSpPr>
        <p:spPr bwMode="auto">
          <a:xfrm>
            <a:off x="3591341" y="609608"/>
            <a:ext cx="198002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万维网电子邮件</a:t>
            </a:r>
          </a:p>
        </p:txBody>
      </p:sp>
      <p:sp>
        <p:nvSpPr>
          <p:cNvPr id="8" name="Rectangle 386"/>
          <p:cNvSpPr>
            <a:spLocks noChangeArrowheads="1"/>
          </p:cNvSpPr>
          <p:nvPr/>
        </p:nvSpPr>
        <p:spPr bwMode="auto">
          <a:xfrm>
            <a:off x="2907058" y="1762647"/>
            <a:ext cx="680437" cy="1346517"/>
          </a:xfrm>
          <a:prstGeom prst="rect">
            <a:avLst/>
          </a:prstGeom>
          <a:solidFill>
            <a:srgbClr val="0000FF"/>
          </a:solidFill>
          <a:ln w="12700" algn="ctr">
            <a:solidFill>
              <a:schemeClr val="tx1"/>
            </a:solidFill>
            <a:miter lim="800000"/>
            <a:headEnd/>
            <a:tailEnd/>
          </a:ln>
          <a:effectLst/>
        </p:spPr>
        <p:txBody>
          <a:bodyPr wrap="none" anchor="ctr"/>
          <a:lstStyle/>
          <a:p>
            <a:pPr algn="ctr" eaLnBrk="1" hangingPunct="1"/>
            <a:endParaRPr lang="zh-CN" altLang="en-US" sz="1100" b="1">
              <a:latin typeface="微软雅黑" pitchFamily="34" charset="-122"/>
              <a:ea typeface="微软雅黑" pitchFamily="34" charset="-122"/>
            </a:endParaRPr>
          </a:p>
        </p:txBody>
      </p:sp>
      <p:sp>
        <p:nvSpPr>
          <p:cNvPr id="9" name="Rectangle 387"/>
          <p:cNvSpPr>
            <a:spLocks noChangeArrowheads="1"/>
          </p:cNvSpPr>
          <p:nvPr/>
        </p:nvSpPr>
        <p:spPr bwMode="auto">
          <a:xfrm>
            <a:off x="1466556" y="1867151"/>
            <a:ext cx="680437" cy="487647"/>
          </a:xfrm>
          <a:prstGeom prst="rect">
            <a:avLst/>
          </a:prstGeom>
          <a:solidFill>
            <a:srgbClr val="66FFFF"/>
          </a:solidFill>
          <a:ln w="9525">
            <a:solidFill>
              <a:schemeClr val="tx1"/>
            </a:solidFill>
            <a:miter lim="800000"/>
            <a:headEnd/>
            <a:tailEnd/>
          </a:ln>
          <a:effectLst/>
        </p:spPr>
        <p:txBody>
          <a:bodyPr wrap="none" anchor="ctr"/>
          <a:lstStyle/>
          <a:p>
            <a:pPr algn="ctr" eaLnBrk="1" hangingPunct="1"/>
            <a:endParaRPr lang="zh-CN" altLang="en-US" sz="1100" b="1">
              <a:latin typeface="微软雅黑" pitchFamily="34" charset="-122"/>
              <a:ea typeface="微软雅黑" pitchFamily="34" charset="-122"/>
            </a:endParaRPr>
          </a:p>
        </p:txBody>
      </p:sp>
      <p:sp>
        <p:nvSpPr>
          <p:cNvPr id="10" name="Line 388"/>
          <p:cNvSpPr>
            <a:spLocks noChangeShapeType="1"/>
          </p:cNvSpPr>
          <p:nvPr/>
        </p:nvSpPr>
        <p:spPr bwMode="auto">
          <a:xfrm>
            <a:off x="2146993" y="2104805"/>
            <a:ext cx="816352" cy="614"/>
          </a:xfrm>
          <a:prstGeom prst="line">
            <a:avLst/>
          </a:prstGeom>
          <a:noFill/>
          <a:ln w="76200">
            <a:solidFill>
              <a:srgbClr val="C00000"/>
            </a:solidFill>
            <a:round/>
            <a:headEnd/>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100" b="1">
              <a:latin typeface="微软雅黑" pitchFamily="34" charset="-122"/>
              <a:ea typeface="微软雅黑" pitchFamily="34" charset="-122"/>
            </a:endParaRPr>
          </a:p>
        </p:txBody>
      </p:sp>
      <p:sp>
        <p:nvSpPr>
          <p:cNvPr id="12" name="Oval 405"/>
          <p:cNvSpPr>
            <a:spLocks noChangeArrowheads="1"/>
          </p:cNvSpPr>
          <p:nvPr/>
        </p:nvSpPr>
        <p:spPr bwMode="auto">
          <a:xfrm>
            <a:off x="2964596" y="1826533"/>
            <a:ext cx="566615" cy="556545"/>
          </a:xfrm>
          <a:prstGeom prst="ellipse">
            <a:avLst/>
          </a:prstGeom>
          <a:solidFill>
            <a:srgbClr val="00FFCC"/>
          </a:solidFill>
          <a:ln w="9525">
            <a:solidFill>
              <a:schemeClr val="tx1"/>
            </a:solidFill>
            <a:round/>
            <a:headEnd/>
            <a:tailEnd/>
          </a:ln>
          <a:effectLst/>
          <a:extLst/>
        </p:spPr>
        <p:txBody>
          <a:bodyPr wrap="none" anchor="ctr"/>
          <a:lstStyle/>
          <a:p>
            <a:pPr algn="ctr" eaLnBrk="1" hangingPunct="1"/>
            <a:r>
              <a:rPr kumimoji="1" lang="en-US" altLang="zh-CN" sz="1100" b="1" dirty="0">
                <a:latin typeface="微软雅黑" pitchFamily="34" charset="-122"/>
                <a:ea typeface="微软雅黑" pitchFamily="34" charset="-122"/>
              </a:rPr>
              <a:t>HTTP</a:t>
            </a:r>
          </a:p>
          <a:p>
            <a:pPr algn="ctr" eaLnBrk="1" hangingPunct="1"/>
            <a:r>
              <a:rPr kumimoji="1" lang="zh-CN" altLang="en-US" sz="1100" b="1" dirty="0">
                <a:latin typeface="微软雅黑" pitchFamily="34" charset="-122"/>
                <a:ea typeface="微软雅黑" pitchFamily="34" charset="-122"/>
              </a:rPr>
              <a:t>服务器</a:t>
            </a:r>
          </a:p>
        </p:txBody>
      </p:sp>
      <p:sp>
        <p:nvSpPr>
          <p:cNvPr id="13" name="Oval 406"/>
          <p:cNvSpPr>
            <a:spLocks noChangeArrowheads="1"/>
          </p:cNvSpPr>
          <p:nvPr/>
        </p:nvSpPr>
        <p:spPr bwMode="auto">
          <a:xfrm>
            <a:off x="2964596" y="2439592"/>
            <a:ext cx="566615" cy="556543"/>
          </a:xfrm>
          <a:prstGeom prst="ellipse">
            <a:avLst/>
          </a:prstGeom>
          <a:solidFill>
            <a:srgbClr val="FFFF00"/>
          </a:solidFill>
          <a:ln w="9525" algn="ctr">
            <a:solidFill>
              <a:schemeClr val="tx1"/>
            </a:solidFill>
            <a:round/>
            <a:headEnd/>
            <a:tailEnd/>
          </a:ln>
          <a:effectLst/>
          <a:extLst/>
        </p:spPr>
        <p:txBody>
          <a:bodyPr wrap="none" anchor="ctr"/>
          <a:lstStyle/>
          <a:p>
            <a:pPr algn="ctr" eaLnBrk="1" hangingPunct="1"/>
            <a:r>
              <a:rPr kumimoji="1" lang="en-US" altLang="zh-CN" sz="1100" b="1">
                <a:latin typeface="微软雅黑" pitchFamily="34" charset="-122"/>
                <a:ea typeface="微软雅黑" pitchFamily="34" charset="-122"/>
              </a:rPr>
              <a:t>SMTP</a:t>
            </a:r>
          </a:p>
          <a:p>
            <a:pPr algn="ctr" eaLnBrk="1" hangingPunct="1"/>
            <a:r>
              <a:rPr kumimoji="1" lang="zh-CN" altLang="en-US" sz="1100" b="1">
                <a:latin typeface="微软雅黑" pitchFamily="34" charset="-122"/>
                <a:ea typeface="微软雅黑" pitchFamily="34" charset="-122"/>
              </a:rPr>
              <a:t>客户</a:t>
            </a:r>
          </a:p>
        </p:txBody>
      </p:sp>
      <p:sp>
        <p:nvSpPr>
          <p:cNvPr id="14" name="Text Box 399"/>
          <p:cNvSpPr txBox="1">
            <a:spLocks noChangeArrowheads="1"/>
          </p:cNvSpPr>
          <p:nvPr/>
        </p:nvSpPr>
        <p:spPr bwMode="auto">
          <a:xfrm>
            <a:off x="616510" y="1395379"/>
            <a:ext cx="607859" cy="4770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lnSpc>
                <a:spcPts val="1500"/>
              </a:lnSpc>
            </a:pPr>
            <a:r>
              <a:rPr kumimoji="1" lang="zh-CN" altLang="en-US" sz="1100" b="1" dirty="0">
                <a:latin typeface="微软雅黑" pitchFamily="34" charset="-122"/>
                <a:ea typeface="微软雅黑" pitchFamily="34" charset="-122"/>
              </a:rPr>
              <a:t>用户</a:t>
            </a:r>
            <a:endParaRPr kumimoji="1" lang="en-US" altLang="zh-CN" sz="1100" b="1" dirty="0">
              <a:latin typeface="微软雅黑" pitchFamily="34" charset="-122"/>
              <a:ea typeface="微软雅黑" pitchFamily="34" charset="-122"/>
            </a:endParaRPr>
          </a:p>
          <a:p>
            <a:pPr algn="ctr" eaLnBrk="1" hangingPunct="1">
              <a:lnSpc>
                <a:spcPts val="1500"/>
              </a:lnSpc>
            </a:pPr>
            <a:r>
              <a:rPr kumimoji="1" lang="zh-CN" altLang="en-US" sz="1100" b="1" dirty="0">
                <a:latin typeface="微软雅黑" pitchFamily="34" charset="-122"/>
                <a:ea typeface="微软雅黑" pitchFamily="34" charset="-122"/>
              </a:rPr>
              <a:t>发件人</a:t>
            </a:r>
          </a:p>
        </p:txBody>
      </p:sp>
      <p:graphicFrame>
        <p:nvGraphicFramePr>
          <p:cNvPr id="15" name="对象 14"/>
          <p:cNvGraphicFramePr>
            <a:graphicFrameLocks noChangeAspect="1"/>
          </p:cNvGraphicFramePr>
          <p:nvPr>
            <p:extLst>
              <p:ext uri="{D42A27DB-BD31-4B8C-83A1-F6EECF244321}">
                <p14:modId xmlns:p14="http://schemas.microsoft.com/office/powerpoint/2010/main" val="2088848615"/>
              </p:ext>
            </p:extLst>
          </p:nvPr>
        </p:nvGraphicFramePr>
        <p:xfrm>
          <a:off x="762658" y="1907137"/>
          <a:ext cx="546759" cy="666388"/>
        </p:xfrm>
        <a:graphic>
          <a:graphicData uri="http://schemas.openxmlformats.org/presentationml/2006/ole">
            <mc:AlternateContent xmlns:mc="http://schemas.openxmlformats.org/markup-compatibility/2006">
              <mc:Choice xmlns:v="urn:schemas-microsoft-com:vml" Requires="v">
                <p:oleObj spid="_x0000_s32816" name="Visio" r:id="rId3" imgW="3561172" imgH="4347469" progId="">
                  <p:embed/>
                </p:oleObj>
              </mc:Choice>
              <mc:Fallback>
                <p:oleObj name="Visio" r:id="rId3" imgW="3561172" imgH="4347469" progId="">
                  <p:embed/>
                  <p:pic>
                    <p:nvPicPr>
                      <p:cNvPr id="0" name="Picture 42"/>
                      <p:cNvPicPr>
                        <a:picLocks noChangeAspect="1" noChangeArrowheads="1"/>
                      </p:cNvPicPr>
                      <p:nvPr/>
                    </p:nvPicPr>
                    <p:blipFill>
                      <a:blip r:embed="rId4">
                        <a:extLst>
                          <a:ext uri="{28A0092B-C50C-407E-A947-70E740481C1C}">
                            <a14:useLocalDpi xmlns:a14="http://schemas.microsoft.com/office/drawing/2010/main" val="0"/>
                          </a:ext>
                        </a:extLst>
                      </a:blip>
                      <a:srcRect l="5348" t="4167" r="4546" b="11185"/>
                      <a:stretch>
                        <a:fillRect/>
                      </a:stretch>
                    </p:blipFill>
                    <p:spPr bwMode="auto">
                      <a:xfrm>
                        <a:off x="762658" y="1907137"/>
                        <a:ext cx="546759" cy="6663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6" name="Rectangle 385"/>
          <p:cNvSpPr>
            <a:spLocks noChangeArrowheads="1"/>
          </p:cNvSpPr>
          <p:nvPr/>
        </p:nvSpPr>
        <p:spPr bwMode="auto">
          <a:xfrm>
            <a:off x="6827905" y="1867151"/>
            <a:ext cx="680437" cy="484532"/>
          </a:xfrm>
          <a:prstGeom prst="rect">
            <a:avLst/>
          </a:prstGeom>
          <a:solidFill>
            <a:srgbClr val="66FFFF"/>
          </a:solidFill>
          <a:ln w="9525" algn="ctr">
            <a:solidFill>
              <a:schemeClr val="tx1"/>
            </a:solidFill>
            <a:miter lim="800000"/>
            <a:headEnd/>
            <a:tailEnd/>
          </a:ln>
          <a:effectLst/>
        </p:spPr>
        <p:txBody>
          <a:bodyPr wrap="none" anchor="ctr"/>
          <a:lstStyle/>
          <a:p>
            <a:pPr algn="ctr" eaLnBrk="1" hangingPunct="1"/>
            <a:endParaRPr lang="zh-CN" altLang="en-US" sz="1100" b="1">
              <a:latin typeface="微软雅黑" pitchFamily="34" charset="-122"/>
              <a:ea typeface="微软雅黑" pitchFamily="34" charset="-122"/>
            </a:endParaRPr>
          </a:p>
        </p:txBody>
      </p:sp>
      <p:sp>
        <p:nvSpPr>
          <p:cNvPr id="18" name="Rectangle 401"/>
          <p:cNvSpPr>
            <a:spLocks noChangeArrowheads="1"/>
          </p:cNvSpPr>
          <p:nvPr/>
        </p:nvSpPr>
        <p:spPr bwMode="auto">
          <a:xfrm>
            <a:off x="5362526" y="1771248"/>
            <a:ext cx="680437" cy="1337917"/>
          </a:xfrm>
          <a:prstGeom prst="rect">
            <a:avLst/>
          </a:prstGeom>
          <a:solidFill>
            <a:srgbClr val="0000FF"/>
          </a:solidFill>
          <a:ln w="12700" algn="ctr">
            <a:solidFill>
              <a:schemeClr val="tx1"/>
            </a:solidFill>
            <a:miter lim="800000"/>
            <a:headEnd/>
            <a:tailEnd/>
          </a:ln>
          <a:effectLst/>
        </p:spPr>
        <p:txBody>
          <a:bodyPr wrap="none" anchor="ctr"/>
          <a:lstStyle/>
          <a:p>
            <a:pPr algn="ctr" eaLnBrk="1" hangingPunct="1"/>
            <a:endParaRPr lang="zh-CN" altLang="en-US" sz="1100" b="1">
              <a:latin typeface="微软雅黑" pitchFamily="34" charset="-122"/>
              <a:ea typeface="微软雅黑" pitchFamily="34" charset="-122"/>
            </a:endParaRPr>
          </a:p>
        </p:txBody>
      </p:sp>
      <p:sp>
        <p:nvSpPr>
          <p:cNvPr id="19" name="Oval 402"/>
          <p:cNvSpPr>
            <a:spLocks noChangeArrowheads="1"/>
          </p:cNvSpPr>
          <p:nvPr/>
        </p:nvSpPr>
        <p:spPr bwMode="auto">
          <a:xfrm>
            <a:off x="5418813" y="2439592"/>
            <a:ext cx="566614" cy="556543"/>
          </a:xfrm>
          <a:prstGeom prst="ellipse">
            <a:avLst/>
          </a:prstGeom>
          <a:solidFill>
            <a:schemeClr val="bg1"/>
          </a:solidFill>
          <a:ln w="9525" algn="ctr">
            <a:solidFill>
              <a:schemeClr val="tx1"/>
            </a:solidFill>
            <a:round/>
            <a:headEnd/>
            <a:tailEnd/>
          </a:ln>
          <a:effectLst/>
          <a:extLst/>
        </p:spPr>
        <p:txBody>
          <a:bodyPr wrap="none" anchor="ctr"/>
          <a:lstStyle/>
          <a:p>
            <a:pPr algn="ctr" eaLnBrk="1" hangingPunct="1"/>
            <a:r>
              <a:rPr kumimoji="1" lang="en-US" altLang="zh-CN" sz="1100" b="1">
                <a:latin typeface="微软雅黑" pitchFamily="34" charset="-122"/>
                <a:ea typeface="微软雅黑" pitchFamily="34" charset="-122"/>
              </a:rPr>
              <a:t>SMTP</a:t>
            </a:r>
          </a:p>
          <a:p>
            <a:pPr algn="ctr" eaLnBrk="1" hangingPunct="1"/>
            <a:r>
              <a:rPr kumimoji="1" lang="zh-CN" altLang="en-US" sz="1100" b="1">
                <a:latin typeface="微软雅黑" pitchFamily="34" charset="-122"/>
                <a:ea typeface="微软雅黑" pitchFamily="34" charset="-122"/>
              </a:rPr>
              <a:t>服务器</a:t>
            </a:r>
          </a:p>
        </p:txBody>
      </p:sp>
      <p:sp>
        <p:nvSpPr>
          <p:cNvPr id="20" name="Oval 403"/>
          <p:cNvSpPr>
            <a:spLocks noChangeArrowheads="1"/>
          </p:cNvSpPr>
          <p:nvPr/>
        </p:nvSpPr>
        <p:spPr bwMode="auto">
          <a:xfrm>
            <a:off x="5418813" y="1826533"/>
            <a:ext cx="566614" cy="556545"/>
          </a:xfrm>
          <a:prstGeom prst="ellipse">
            <a:avLst/>
          </a:prstGeom>
          <a:solidFill>
            <a:srgbClr val="00FFCC"/>
          </a:solidFill>
          <a:ln w="9525">
            <a:solidFill>
              <a:schemeClr val="tx1"/>
            </a:solidFill>
            <a:round/>
            <a:headEnd/>
            <a:tailEnd/>
          </a:ln>
          <a:effectLst/>
          <a:extLst/>
        </p:spPr>
        <p:txBody>
          <a:bodyPr wrap="none" anchor="ctr"/>
          <a:lstStyle/>
          <a:p>
            <a:pPr algn="ctr" eaLnBrk="1" hangingPunct="1"/>
            <a:r>
              <a:rPr kumimoji="1" lang="en-US" altLang="zh-CN" sz="1100" b="1" dirty="0">
                <a:latin typeface="微软雅黑" pitchFamily="34" charset="-122"/>
                <a:ea typeface="微软雅黑" pitchFamily="34" charset="-122"/>
              </a:rPr>
              <a:t>HTTP</a:t>
            </a:r>
          </a:p>
          <a:p>
            <a:pPr algn="ctr" eaLnBrk="1" hangingPunct="1"/>
            <a:r>
              <a:rPr kumimoji="1" lang="zh-CN" altLang="en-US" sz="1100" b="1" dirty="0">
                <a:latin typeface="微软雅黑" pitchFamily="34" charset="-122"/>
                <a:ea typeface="微软雅黑" pitchFamily="34" charset="-122"/>
              </a:rPr>
              <a:t>服务器</a:t>
            </a:r>
          </a:p>
        </p:txBody>
      </p:sp>
      <p:grpSp>
        <p:nvGrpSpPr>
          <p:cNvPr id="21" name="组合 20"/>
          <p:cNvGrpSpPr/>
          <p:nvPr/>
        </p:nvGrpSpPr>
        <p:grpSpPr>
          <a:xfrm>
            <a:off x="2252299" y="1418476"/>
            <a:ext cx="569388" cy="1183063"/>
            <a:chOff x="2252299" y="1525813"/>
            <a:chExt cx="569388" cy="1183063"/>
          </a:xfrm>
        </p:grpSpPr>
        <p:sp>
          <p:nvSpPr>
            <p:cNvPr id="22" name="Text Box 391"/>
            <p:cNvSpPr txBox="1">
              <a:spLocks noChangeArrowheads="1"/>
            </p:cNvSpPr>
            <p:nvPr/>
          </p:nvSpPr>
          <p:spPr bwMode="auto">
            <a:xfrm>
              <a:off x="2282161" y="1525813"/>
              <a:ext cx="466794" cy="4770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lnSpc>
                  <a:spcPts val="1500"/>
                </a:lnSpc>
              </a:pPr>
              <a:r>
                <a:rPr kumimoji="1" lang="zh-CN" altLang="en-US" sz="1100" b="1" dirty="0">
                  <a:solidFill>
                    <a:srgbClr val="0000FF"/>
                  </a:solidFill>
                  <a:latin typeface="微软雅黑" pitchFamily="34" charset="-122"/>
                  <a:ea typeface="微软雅黑" pitchFamily="34" charset="-122"/>
                </a:rPr>
                <a:t>发送</a:t>
              </a:r>
            </a:p>
            <a:p>
              <a:pPr algn="ctr" eaLnBrk="1" hangingPunct="1">
                <a:lnSpc>
                  <a:spcPts val="1500"/>
                </a:lnSpc>
              </a:pPr>
              <a:r>
                <a:rPr kumimoji="1" lang="zh-CN" altLang="en-US" sz="1100" b="1" dirty="0">
                  <a:solidFill>
                    <a:srgbClr val="0000FF"/>
                  </a:solidFill>
                  <a:latin typeface="微软雅黑" pitchFamily="34" charset="-122"/>
                  <a:ea typeface="微软雅黑" pitchFamily="34" charset="-122"/>
                </a:rPr>
                <a:t>邮件</a:t>
              </a:r>
            </a:p>
          </p:txBody>
        </p:sp>
        <p:sp>
          <p:nvSpPr>
            <p:cNvPr id="23" name="Text Box 394"/>
            <p:cNvSpPr txBox="1">
              <a:spLocks noChangeArrowheads="1"/>
            </p:cNvSpPr>
            <p:nvPr/>
          </p:nvSpPr>
          <p:spPr bwMode="auto">
            <a:xfrm>
              <a:off x="2296294" y="2246313"/>
              <a:ext cx="466794" cy="462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lnSpc>
                  <a:spcPts val="1500"/>
                </a:lnSpc>
              </a:pPr>
              <a:r>
                <a:rPr kumimoji="1" lang="en-US" altLang="zh-CN" sz="1100" b="1" dirty="0">
                  <a:solidFill>
                    <a:srgbClr val="0000FF"/>
                  </a:solidFill>
                  <a:latin typeface="微软雅黑" pitchFamily="34" charset="-122"/>
                  <a:ea typeface="微软雅黑" pitchFamily="34" charset="-122"/>
                </a:rPr>
                <a:t>TCP</a:t>
              </a:r>
            </a:p>
            <a:p>
              <a:pPr algn="ctr" eaLnBrk="1" hangingPunct="1">
                <a:lnSpc>
                  <a:spcPts val="1500"/>
                </a:lnSpc>
              </a:pPr>
              <a:r>
                <a:rPr kumimoji="1" lang="zh-CN" altLang="en-US" sz="1100" b="1" dirty="0">
                  <a:solidFill>
                    <a:srgbClr val="0000FF"/>
                  </a:solidFill>
                  <a:latin typeface="微软雅黑" pitchFamily="34" charset="-122"/>
                  <a:ea typeface="微软雅黑" pitchFamily="34" charset="-122"/>
                </a:rPr>
                <a:t>连接</a:t>
              </a:r>
            </a:p>
          </p:txBody>
        </p:sp>
        <p:sp>
          <p:nvSpPr>
            <p:cNvPr id="24" name="Text Box 389"/>
            <p:cNvSpPr txBox="1">
              <a:spLocks noChangeArrowheads="1"/>
            </p:cNvSpPr>
            <p:nvPr/>
          </p:nvSpPr>
          <p:spPr bwMode="auto">
            <a:xfrm>
              <a:off x="2252299" y="1920675"/>
              <a:ext cx="569388" cy="270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lnSpc>
                  <a:spcPts val="1500"/>
                </a:lnSpc>
              </a:pPr>
              <a:r>
                <a:rPr kumimoji="1" lang="en-US" altLang="zh-CN" sz="1100" b="1" dirty="0">
                  <a:solidFill>
                    <a:srgbClr val="C00000"/>
                  </a:solidFill>
                  <a:latin typeface="微软雅黑" pitchFamily="34" charset="-122"/>
                  <a:ea typeface="微软雅黑" pitchFamily="34" charset="-122"/>
                </a:rPr>
                <a:t>HTTP</a:t>
              </a:r>
            </a:p>
          </p:txBody>
        </p:sp>
      </p:grpSp>
      <p:sp>
        <p:nvSpPr>
          <p:cNvPr id="27" name="Text Box 399"/>
          <p:cNvSpPr txBox="1">
            <a:spLocks noChangeArrowheads="1"/>
          </p:cNvSpPr>
          <p:nvPr/>
        </p:nvSpPr>
        <p:spPr bwMode="auto">
          <a:xfrm>
            <a:off x="1599060" y="1395379"/>
            <a:ext cx="569387" cy="4770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lnSpc>
                <a:spcPts val="1500"/>
              </a:lnSpc>
            </a:pPr>
            <a:r>
              <a:rPr kumimoji="1" lang="en-US" altLang="zh-CN" sz="1100" b="1" dirty="0">
                <a:solidFill>
                  <a:srgbClr val="C00000"/>
                </a:solidFill>
                <a:latin typeface="微软雅黑" pitchFamily="34" charset="-122"/>
                <a:ea typeface="微软雅黑" pitchFamily="34" charset="-122"/>
              </a:rPr>
              <a:t>HTTP</a:t>
            </a:r>
          </a:p>
          <a:p>
            <a:pPr algn="ctr" eaLnBrk="1" hangingPunct="1">
              <a:lnSpc>
                <a:spcPts val="1500"/>
              </a:lnSpc>
            </a:pPr>
            <a:r>
              <a:rPr kumimoji="1" lang="zh-CN" altLang="en-US" sz="1100" b="1" dirty="0">
                <a:solidFill>
                  <a:srgbClr val="C00000"/>
                </a:solidFill>
                <a:latin typeface="微软雅黑" pitchFamily="34" charset="-122"/>
                <a:ea typeface="微软雅黑" pitchFamily="34" charset="-122"/>
              </a:rPr>
              <a:t>客户</a:t>
            </a:r>
          </a:p>
        </p:txBody>
      </p:sp>
      <p:grpSp>
        <p:nvGrpSpPr>
          <p:cNvPr id="28" name="组合 27"/>
          <p:cNvGrpSpPr/>
          <p:nvPr/>
        </p:nvGrpSpPr>
        <p:grpSpPr>
          <a:xfrm>
            <a:off x="6148796" y="1437076"/>
            <a:ext cx="569388" cy="1149869"/>
            <a:chOff x="6148796" y="1489328"/>
            <a:chExt cx="569388" cy="1149869"/>
          </a:xfrm>
        </p:grpSpPr>
        <p:sp>
          <p:nvSpPr>
            <p:cNvPr id="29" name="Text Box 393"/>
            <p:cNvSpPr txBox="1">
              <a:spLocks noChangeArrowheads="1"/>
            </p:cNvSpPr>
            <p:nvPr/>
          </p:nvSpPr>
          <p:spPr bwMode="auto">
            <a:xfrm>
              <a:off x="6193892" y="1489328"/>
              <a:ext cx="466794" cy="4770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lnSpc>
                  <a:spcPts val="1500"/>
                </a:lnSpc>
              </a:pPr>
              <a:r>
                <a:rPr kumimoji="1" lang="zh-CN" altLang="en-US" sz="1100" b="1" dirty="0">
                  <a:solidFill>
                    <a:srgbClr val="0000FF"/>
                  </a:solidFill>
                  <a:latin typeface="微软雅黑" pitchFamily="34" charset="-122"/>
                  <a:ea typeface="微软雅黑" pitchFamily="34" charset="-122"/>
                </a:rPr>
                <a:t>读取</a:t>
              </a:r>
            </a:p>
            <a:p>
              <a:pPr algn="ctr" eaLnBrk="1" hangingPunct="1">
                <a:lnSpc>
                  <a:spcPts val="1500"/>
                </a:lnSpc>
              </a:pPr>
              <a:r>
                <a:rPr kumimoji="1" lang="zh-CN" altLang="en-US" sz="1100" b="1" dirty="0">
                  <a:solidFill>
                    <a:srgbClr val="0000FF"/>
                  </a:solidFill>
                  <a:latin typeface="微软雅黑" pitchFamily="34" charset="-122"/>
                  <a:ea typeface="微软雅黑" pitchFamily="34" charset="-122"/>
                </a:rPr>
                <a:t>邮件</a:t>
              </a:r>
            </a:p>
          </p:txBody>
        </p:sp>
        <p:sp>
          <p:nvSpPr>
            <p:cNvPr id="30" name="Text Box 395"/>
            <p:cNvSpPr txBox="1">
              <a:spLocks noChangeArrowheads="1"/>
            </p:cNvSpPr>
            <p:nvPr/>
          </p:nvSpPr>
          <p:spPr bwMode="auto">
            <a:xfrm>
              <a:off x="6222967" y="2162143"/>
              <a:ext cx="466795" cy="4770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lnSpc>
                  <a:spcPts val="1500"/>
                </a:lnSpc>
              </a:pPr>
              <a:r>
                <a:rPr kumimoji="1" lang="en-US" altLang="zh-CN" sz="1100" b="1" dirty="0">
                  <a:solidFill>
                    <a:srgbClr val="0000FF"/>
                  </a:solidFill>
                  <a:latin typeface="微软雅黑" pitchFamily="34" charset="-122"/>
                  <a:ea typeface="微软雅黑" pitchFamily="34" charset="-122"/>
                </a:rPr>
                <a:t>TCP</a:t>
              </a:r>
            </a:p>
            <a:p>
              <a:pPr algn="ctr" eaLnBrk="1" hangingPunct="1">
                <a:lnSpc>
                  <a:spcPts val="1500"/>
                </a:lnSpc>
              </a:pPr>
              <a:r>
                <a:rPr kumimoji="1" lang="zh-CN" altLang="en-US" sz="1100" b="1" dirty="0">
                  <a:solidFill>
                    <a:srgbClr val="0000FF"/>
                  </a:solidFill>
                  <a:latin typeface="微软雅黑" pitchFamily="34" charset="-122"/>
                  <a:ea typeface="微软雅黑" pitchFamily="34" charset="-122"/>
                </a:rPr>
                <a:t>连接</a:t>
              </a:r>
            </a:p>
          </p:txBody>
        </p:sp>
        <p:sp>
          <p:nvSpPr>
            <p:cNvPr id="31" name="Text Box 390"/>
            <p:cNvSpPr txBox="1">
              <a:spLocks noChangeArrowheads="1"/>
            </p:cNvSpPr>
            <p:nvPr/>
          </p:nvSpPr>
          <p:spPr bwMode="auto">
            <a:xfrm>
              <a:off x="6148796" y="1857297"/>
              <a:ext cx="569388" cy="2846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lnSpc>
                  <a:spcPts val="1500"/>
                </a:lnSpc>
              </a:pPr>
              <a:r>
                <a:rPr kumimoji="1" lang="en-US" altLang="zh-CN" sz="1100" b="1" dirty="0">
                  <a:solidFill>
                    <a:srgbClr val="C00000"/>
                  </a:solidFill>
                  <a:latin typeface="微软雅黑" pitchFamily="34" charset="-122"/>
                  <a:ea typeface="微软雅黑" pitchFamily="34" charset="-122"/>
                </a:rPr>
                <a:t>HTTP</a:t>
              </a:r>
            </a:p>
          </p:txBody>
        </p:sp>
      </p:grpSp>
      <p:sp>
        <p:nvSpPr>
          <p:cNvPr id="34" name="Line 408"/>
          <p:cNvSpPr>
            <a:spLocks noChangeShapeType="1"/>
          </p:cNvSpPr>
          <p:nvPr/>
        </p:nvSpPr>
        <p:spPr bwMode="auto">
          <a:xfrm flipV="1">
            <a:off x="5985427" y="2105419"/>
            <a:ext cx="842478" cy="0"/>
          </a:xfrm>
          <a:prstGeom prst="line">
            <a:avLst/>
          </a:prstGeom>
          <a:noFill/>
          <a:ln w="76200">
            <a:solidFill>
              <a:srgbClr val="C00000"/>
            </a:solidFill>
            <a:round/>
            <a:headEnd/>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100" b="1">
              <a:latin typeface="微软雅黑" pitchFamily="34" charset="-122"/>
              <a:ea typeface="微软雅黑" pitchFamily="34" charset="-122"/>
            </a:endParaRPr>
          </a:p>
        </p:txBody>
      </p:sp>
      <p:graphicFrame>
        <p:nvGraphicFramePr>
          <p:cNvPr id="35" name="对象 34"/>
          <p:cNvGraphicFramePr>
            <a:graphicFrameLocks noChangeAspect="1"/>
          </p:cNvGraphicFramePr>
          <p:nvPr>
            <p:extLst>
              <p:ext uri="{D42A27DB-BD31-4B8C-83A1-F6EECF244321}">
                <p14:modId xmlns:p14="http://schemas.microsoft.com/office/powerpoint/2010/main" val="770108376"/>
              </p:ext>
            </p:extLst>
          </p:nvPr>
        </p:nvGraphicFramePr>
        <p:xfrm>
          <a:off x="7632442" y="1907137"/>
          <a:ext cx="551626" cy="666388"/>
        </p:xfrm>
        <a:graphic>
          <a:graphicData uri="http://schemas.openxmlformats.org/presentationml/2006/ole">
            <mc:AlternateContent xmlns:mc="http://schemas.openxmlformats.org/markup-compatibility/2006">
              <mc:Choice xmlns:v="urn:schemas-microsoft-com:vml" Requires="v">
                <p:oleObj spid="_x0000_s32817" name="Visio" r:id="rId5" imgW="3561172" imgH="4347469" progId="">
                  <p:embed/>
                </p:oleObj>
              </mc:Choice>
              <mc:Fallback>
                <p:oleObj name="Visio" r:id="rId5" imgW="3561172" imgH="4347469" progId="">
                  <p:embed/>
                  <p:pic>
                    <p:nvPicPr>
                      <p:cNvPr id="0" name="Picture 43"/>
                      <p:cNvPicPr>
                        <a:picLocks noChangeAspect="1" noChangeArrowheads="1"/>
                      </p:cNvPicPr>
                      <p:nvPr/>
                    </p:nvPicPr>
                    <p:blipFill>
                      <a:blip r:embed="rId6">
                        <a:extLst>
                          <a:ext uri="{28A0092B-C50C-407E-A947-70E740481C1C}">
                            <a14:useLocalDpi xmlns:a14="http://schemas.microsoft.com/office/drawing/2010/main" val="0"/>
                          </a:ext>
                        </a:extLst>
                      </a:blip>
                      <a:srcRect l="4546" t="3947" r="4546" b="11403"/>
                      <a:stretch>
                        <a:fillRect/>
                      </a:stretch>
                    </p:blipFill>
                    <p:spPr bwMode="auto">
                      <a:xfrm>
                        <a:off x="7632442" y="1907137"/>
                        <a:ext cx="551626" cy="6663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6" name="Text Box 399"/>
          <p:cNvSpPr txBox="1">
            <a:spLocks noChangeArrowheads="1"/>
          </p:cNvSpPr>
          <p:nvPr/>
        </p:nvSpPr>
        <p:spPr bwMode="auto">
          <a:xfrm>
            <a:off x="7702778" y="1395379"/>
            <a:ext cx="607859" cy="4770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lnSpc>
                <a:spcPts val="1500"/>
              </a:lnSpc>
            </a:pPr>
            <a:r>
              <a:rPr kumimoji="1" lang="zh-CN" altLang="en-US" sz="1100" b="1" dirty="0">
                <a:latin typeface="微软雅黑" pitchFamily="34" charset="-122"/>
                <a:ea typeface="微软雅黑" pitchFamily="34" charset="-122"/>
              </a:rPr>
              <a:t>用户</a:t>
            </a:r>
            <a:endParaRPr kumimoji="1" lang="en-US" altLang="zh-CN" sz="1100" b="1" dirty="0">
              <a:latin typeface="微软雅黑" pitchFamily="34" charset="-122"/>
              <a:ea typeface="微软雅黑" pitchFamily="34" charset="-122"/>
            </a:endParaRPr>
          </a:p>
          <a:p>
            <a:pPr algn="ctr" eaLnBrk="1" hangingPunct="1">
              <a:lnSpc>
                <a:spcPts val="1500"/>
              </a:lnSpc>
            </a:pPr>
            <a:r>
              <a:rPr kumimoji="1" lang="zh-CN" altLang="en-US" sz="1100" b="1" dirty="0">
                <a:latin typeface="微软雅黑" pitchFamily="34" charset="-122"/>
                <a:ea typeface="微软雅黑" pitchFamily="34" charset="-122"/>
              </a:rPr>
              <a:t>收件人</a:t>
            </a:r>
          </a:p>
        </p:txBody>
      </p:sp>
      <p:grpSp>
        <p:nvGrpSpPr>
          <p:cNvPr id="37" name="组合 36"/>
          <p:cNvGrpSpPr/>
          <p:nvPr/>
        </p:nvGrpSpPr>
        <p:grpSpPr>
          <a:xfrm>
            <a:off x="3515714" y="2438363"/>
            <a:ext cx="1928643" cy="728201"/>
            <a:chOff x="3473673" y="2734550"/>
            <a:chExt cx="3063219" cy="728201"/>
          </a:xfrm>
        </p:grpSpPr>
        <p:sp>
          <p:nvSpPr>
            <p:cNvPr id="38" name="Text Box 392"/>
            <p:cNvSpPr txBox="1">
              <a:spLocks noChangeArrowheads="1"/>
            </p:cNvSpPr>
            <p:nvPr/>
          </p:nvSpPr>
          <p:spPr bwMode="auto">
            <a:xfrm>
              <a:off x="4058640" y="2734550"/>
              <a:ext cx="1907474"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1100" b="1" dirty="0">
                  <a:solidFill>
                    <a:srgbClr val="0000FF"/>
                  </a:solidFill>
                  <a:latin typeface="微软雅黑" pitchFamily="34" charset="-122"/>
                  <a:ea typeface="微软雅黑" pitchFamily="34" charset="-122"/>
                </a:rPr>
                <a:t>发送邮件 </a:t>
              </a:r>
              <a:r>
                <a:rPr kumimoji="1" lang="en-US" altLang="zh-CN" sz="1100" b="1" dirty="0">
                  <a:solidFill>
                    <a:srgbClr val="C00000"/>
                  </a:solidFill>
                  <a:latin typeface="微软雅黑" pitchFamily="34" charset="-122"/>
                  <a:ea typeface="微软雅黑" pitchFamily="34" charset="-122"/>
                </a:rPr>
                <a:t>SMTP</a:t>
              </a:r>
            </a:p>
          </p:txBody>
        </p:sp>
        <p:sp>
          <p:nvSpPr>
            <p:cNvPr id="39" name="Line 404"/>
            <p:cNvSpPr>
              <a:spLocks noChangeShapeType="1"/>
            </p:cNvSpPr>
            <p:nvPr/>
          </p:nvSpPr>
          <p:spPr bwMode="auto">
            <a:xfrm flipV="1">
              <a:off x="3473673" y="3014665"/>
              <a:ext cx="3063219" cy="0"/>
            </a:xfrm>
            <a:prstGeom prst="line">
              <a:avLst/>
            </a:prstGeom>
            <a:noFill/>
            <a:ln w="38100">
              <a:solidFill>
                <a:srgbClr val="FF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050" b="1">
                <a:latin typeface="微软雅黑" pitchFamily="34" charset="-122"/>
                <a:ea typeface="微软雅黑" pitchFamily="34" charset="-122"/>
              </a:endParaRPr>
            </a:p>
          </p:txBody>
        </p:sp>
        <p:sp>
          <p:nvSpPr>
            <p:cNvPr id="40" name="Text Box 409"/>
            <p:cNvSpPr txBox="1">
              <a:spLocks noChangeArrowheads="1"/>
            </p:cNvSpPr>
            <p:nvPr/>
          </p:nvSpPr>
          <p:spPr bwMode="auto">
            <a:xfrm>
              <a:off x="4627936" y="3031864"/>
              <a:ext cx="797412"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1100" b="1" dirty="0">
                  <a:solidFill>
                    <a:srgbClr val="0000FF"/>
                  </a:solidFill>
                  <a:latin typeface="微软雅黑" pitchFamily="34" charset="-122"/>
                  <a:ea typeface="微软雅黑" pitchFamily="34" charset="-122"/>
                </a:rPr>
                <a:t>TCP </a:t>
              </a:r>
            </a:p>
            <a:p>
              <a:pPr algn="ctr" eaLnBrk="1" hangingPunct="1"/>
              <a:r>
                <a:rPr kumimoji="1" lang="zh-CN" altLang="en-US" sz="1100" b="1" dirty="0">
                  <a:solidFill>
                    <a:srgbClr val="0000FF"/>
                  </a:solidFill>
                  <a:latin typeface="微软雅黑" pitchFamily="34" charset="-122"/>
                  <a:ea typeface="微软雅黑" pitchFamily="34" charset="-122"/>
                </a:rPr>
                <a:t>连接</a:t>
              </a:r>
            </a:p>
          </p:txBody>
        </p:sp>
      </p:grpSp>
      <p:sp>
        <p:nvSpPr>
          <p:cNvPr id="42" name="矩形 41"/>
          <p:cNvSpPr/>
          <p:nvPr/>
        </p:nvSpPr>
        <p:spPr>
          <a:xfrm>
            <a:off x="1470662" y="3567967"/>
            <a:ext cx="6331270" cy="656590"/>
          </a:xfrm>
          <a:prstGeom prst="rect">
            <a:avLst/>
          </a:prstGeom>
        </p:spPr>
        <p:txBody>
          <a:bodyPr wrap="square" anchor="ctr">
            <a:spAutoFit/>
          </a:bodyPr>
          <a:lstStyle/>
          <a:p>
            <a:pPr marL="285750" indent="-285750">
              <a:lnSpc>
                <a:spcPts val="2200"/>
              </a:lnSpc>
              <a:buClr>
                <a:srgbClr val="0066FF"/>
              </a:buClr>
              <a:buFont typeface="Wingdings" pitchFamily="2" charset="2"/>
              <a:buChar char="l"/>
            </a:pPr>
            <a:r>
              <a:rPr lang="zh-CN" altLang="en-US" sz="1600" b="1" dirty="0">
                <a:latin typeface="微软雅黑" pitchFamily="34" charset="-122"/>
                <a:ea typeface="微软雅黑" pitchFamily="34" charset="-122"/>
              </a:rPr>
              <a:t>发送、接收电子邮件时使用 </a:t>
            </a:r>
            <a:r>
              <a:rPr lang="en-US" altLang="zh-CN" sz="1600" b="1" dirty="0">
                <a:latin typeface="微软雅黑" pitchFamily="34" charset="-122"/>
                <a:ea typeface="微软雅黑" pitchFamily="34" charset="-122"/>
              </a:rPr>
              <a:t>HTTP </a:t>
            </a:r>
            <a:r>
              <a:rPr lang="zh-CN" altLang="en-US" sz="1600" b="1" dirty="0">
                <a:latin typeface="微软雅黑" pitchFamily="34" charset="-122"/>
                <a:ea typeface="微软雅黑" pitchFamily="34" charset="-122"/>
              </a:rPr>
              <a:t>协议。</a:t>
            </a:r>
          </a:p>
          <a:p>
            <a:pPr marL="285750" indent="-285750">
              <a:lnSpc>
                <a:spcPts val="2200"/>
              </a:lnSpc>
              <a:buClr>
                <a:srgbClr val="0066FF"/>
              </a:buClr>
              <a:buFont typeface="Wingdings" pitchFamily="2" charset="2"/>
              <a:buChar char="l"/>
            </a:pPr>
            <a:r>
              <a:rPr lang="zh-CN" altLang="en-US" sz="1600" b="1" dirty="0">
                <a:latin typeface="微软雅黑" pitchFamily="34" charset="-122"/>
                <a:ea typeface="微软雅黑" pitchFamily="34" charset="-122"/>
              </a:rPr>
              <a:t>两个邮件服务器之间传送邮件时使用 </a:t>
            </a:r>
            <a:r>
              <a:rPr lang="en-US" altLang="zh-CN" sz="1600" b="1" dirty="0">
                <a:latin typeface="微软雅黑" pitchFamily="34" charset="-122"/>
                <a:ea typeface="微软雅黑" pitchFamily="34" charset="-122"/>
              </a:rPr>
              <a:t>SMTP</a:t>
            </a:r>
            <a:r>
              <a:rPr lang="zh-CN" altLang="en-US" sz="1600" b="1" dirty="0">
                <a:latin typeface="微软雅黑" pitchFamily="34" charset="-122"/>
                <a:ea typeface="微软雅黑" pitchFamily="34" charset="-122"/>
              </a:rPr>
              <a:t>。</a:t>
            </a:r>
          </a:p>
        </p:txBody>
      </p:sp>
      <p:sp>
        <p:nvSpPr>
          <p:cNvPr id="43" name="Text Box 399"/>
          <p:cNvSpPr txBox="1">
            <a:spLocks noChangeArrowheads="1"/>
          </p:cNvSpPr>
          <p:nvPr/>
        </p:nvSpPr>
        <p:spPr bwMode="auto">
          <a:xfrm>
            <a:off x="6889107" y="1395379"/>
            <a:ext cx="569387" cy="4770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lnSpc>
                <a:spcPts val="1500"/>
              </a:lnSpc>
            </a:pPr>
            <a:r>
              <a:rPr kumimoji="1" lang="en-US" altLang="zh-CN" sz="1100" b="1" dirty="0">
                <a:solidFill>
                  <a:srgbClr val="C00000"/>
                </a:solidFill>
                <a:latin typeface="微软雅黑" pitchFamily="34" charset="-122"/>
                <a:ea typeface="微软雅黑" pitchFamily="34" charset="-122"/>
              </a:rPr>
              <a:t>HTTP</a:t>
            </a:r>
          </a:p>
          <a:p>
            <a:pPr algn="ctr" eaLnBrk="1" hangingPunct="1">
              <a:lnSpc>
                <a:spcPts val="1500"/>
              </a:lnSpc>
            </a:pPr>
            <a:r>
              <a:rPr kumimoji="1" lang="zh-CN" altLang="en-US" sz="1100" b="1" dirty="0">
                <a:solidFill>
                  <a:srgbClr val="C00000"/>
                </a:solidFill>
                <a:latin typeface="微软雅黑" pitchFamily="34" charset="-122"/>
                <a:ea typeface="微软雅黑" pitchFamily="34" charset="-122"/>
              </a:rPr>
              <a:t>客户</a:t>
            </a:r>
          </a:p>
        </p:txBody>
      </p:sp>
      <p:sp>
        <p:nvSpPr>
          <p:cNvPr id="44" name="Text Box 396"/>
          <p:cNvSpPr txBox="1">
            <a:spLocks noChangeArrowheads="1"/>
          </p:cNvSpPr>
          <p:nvPr/>
        </p:nvSpPr>
        <p:spPr bwMode="auto">
          <a:xfrm>
            <a:off x="2843146" y="1507964"/>
            <a:ext cx="805029" cy="270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lnSpc>
                <a:spcPts val="1500"/>
              </a:lnSpc>
            </a:pPr>
            <a:r>
              <a:rPr kumimoji="1" lang="en-US" altLang="zh-CN" sz="1100" b="1" dirty="0">
                <a:latin typeface="微软雅黑" pitchFamily="34" charset="-122"/>
                <a:ea typeface="微软雅黑" pitchFamily="34" charset="-122"/>
              </a:rPr>
              <a:t>ABC </a:t>
            </a:r>
            <a:r>
              <a:rPr kumimoji="1" lang="zh-CN" altLang="en-US" sz="1100" b="1" dirty="0">
                <a:latin typeface="微软雅黑" pitchFamily="34" charset="-122"/>
                <a:ea typeface="微软雅黑" pitchFamily="34" charset="-122"/>
              </a:rPr>
              <a:t>网站</a:t>
            </a:r>
          </a:p>
        </p:txBody>
      </p:sp>
      <p:sp>
        <p:nvSpPr>
          <p:cNvPr id="45" name="Text Box 396"/>
          <p:cNvSpPr txBox="1">
            <a:spLocks noChangeArrowheads="1"/>
          </p:cNvSpPr>
          <p:nvPr/>
        </p:nvSpPr>
        <p:spPr bwMode="auto">
          <a:xfrm>
            <a:off x="5307586" y="1507964"/>
            <a:ext cx="790601" cy="2846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lnSpc>
                <a:spcPts val="1500"/>
              </a:lnSpc>
            </a:pPr>
            <a:r>
              <a:rPr kumimoji="1" lang="en-US" altLang="zh-CN" sz="1100" b="1" dirty="0">
                <a:latin typeface="微软雅黑" pitchFamily="34" charset="-122"/>
                <a:ea typeface="微软雅黑" pitchFamily="34" charset="-122"/>
              </a:rPr>
              <a:t>XYZ </a:t>
            </a:r>
            <a:r>
              <a:rPr kumimoji="1" lang="zh-CN" altLang="en-US" sz="1100" b="1" dirty="0">
                <a:latin typeface="微软雅黑" pitchFamily="34" charset="-122"/>
                <a:ea typeface="微软雅黑" pitchFamily="34" charset="-122"/>
              </a:rPr>
              <a:t>网站</a:t>
            </a:r>
          </a:p>
        </p:txBody>
      </p:sp>
    </p:spTree>
    <p:extLst>
      <p:ext uri="{BB962C8B-B14F-4D97-AF65-F5344CB8AC3E}">
        <p14:creationId xmlns:p14="http://schemas.microsoft.com/office/powerpoint/2010/main" val="3263342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3000" fill="hold" nodeType="withEffect">
                                  <p:stCondLst>
                                    <p:cond delay="0"/>
                                  </p:stCondLst>
                                  <p:childTnLst>
                                    <p:anim calcmode="discrete" valueType="str">
                                      <p:cBhvr>
                                        <p:cTn id="6" dur="1000" fill="hold"/>
                                        <p:tgtEl>
                                          <p:spTgt spid="21"/>
                                        </p:tgtEl>
                                        <p:attrNameLst>
                                          <p:attrName>style.visibility</p:attrName>
                                        </p:attrNameLst>
                                      </p:cBhvr>
                                      <p:tavLst>
                                        <p:tav tm="0">
                                          <p:val>
                                            <p:strVal val="hidden"/>
                                          </p:val>
                                        </p:tav>
                                        <p:tav tm="50000">
                                          <p:val>
                                            <p:strVal val="visible"/>
                                          </p:val>
                                        </p:tav>
                                      </p:tavLst>
                                    </p:anim>
                                  </p:childTnLst>
                                </p:cTn>
                              </p:par>
                              <p:par>
                                <p:cTn id="7" presetID="35" presetClass="emph" presetSubtype="0" repeatCount="3000" fill="hold" nodeType="withEffect">
                                  <p:stCondLst>
                                    <p:cond delay="0"/>
                                  </p:stCondLst>
                                  <p:childTnLst>
                                    <p:anim calcmode="discrete" valueType="str">
                                      <p:cBhvr>
                                        <p:cTn id="8" dur="1000" fill="hold"/>
                                        <p:tgtEl>
                                          <p:spTgt spid="28"/>
                                        </p:tgtEl>
                                        <p:attrNameLst>
                                          <p:attrName>style.visibility</p:attrName>
                                        </p:attrNameLst>
                                      </p:cBhvr>
                                      <p:tavLst>
                                        <p:tav tm="0">
                                          <p:val>
                                            <p:strVal val="hidden"/>
                                          </p:val>
                                        </p:tav>
                                        <p:tav tm="50000">
                                          <p:val>
                                            <p:strVal val="visible"/>
                                          </p:val>
                                        </p:tav>
                                      </p:tavLst>
                                    </p:anim>
                                  </p:childTnLst>
                                </p:cTn>
                              </p:par>
                              <p:par>
                                <p:cTn id="9" presetID="35" presetClass="emph" presetSubtype="0" repeatCount="3000" fill="hold" grpId="0" nodeType="withEffect">
                                  <p:stCondLst>
                                    <p:cond delay="0"/>
                                  </p:stCondLst>
                                  <p:childTnLst>
                                    <p:anim calcmode="discrete" valueType="str">
                                      <p:cBhvr>
                                        <p:cTn id="10" dur="1000" fill="hold"/>
                                        <p:tgtEl>
                                          <p:spTgt spid="27"/>
                                        </p:tgtEl>
                                        <p:attrNameLst>
                                          <p:attrName>style.visibility</p:attrName>
                                        </p:attrNameLst>
                                      </p:cBhvr>
                                      <p:tavLst>
                                        <p:tav tm="0">
                                          <p:val>
                                            <p:strVal val="hidden"/>
                                          </p:val>
                                        </p:tav>
                                        <p:tav tm="50000">
                                          <p:val>
                                            <p:strVal val="visible"/>
                                          </p:val>
                                        </p:tav>
                                      </p:tavLst>
                                    </p:anim>
                                  </p:childTnLst>
                                </p:cTn>
                              </p:par>
                              <p:par>
                                <p:cTn id="11" presetID="35" presetClass="emph" presetSubtype="0" repeatCount="3000" fill="hold" grpId="0" nodeType="withEffect">
                                  <p:stCondLst>
                                    <p:cond delay="0"/>
                                  </p:stCondLst>
                                  <p:childTnLst>
                                    <p:anim calcmode="discrete" valueType="str">
                                      <p:cBhvr>
                                        <p:cTn id="12" dur="1000" fill="hold"/>
                                        <p:tgtEl>
                                          <p:spTgt spid="43"/>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43" grpId="0"/>
    </p:bld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圆角矩形 6"/>
          <p:cNvSpPr/>
          <p:nvPr/>
        </p:nvSpPr>
        <p:spPr>
          <a:xfrm>
            <a:off x="556963" y="1057072"/>
            <a:ext cx="8048776" cy="331493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圆角矩形 40"/>
          <p:cNvSpPr/>
          <p:nvPr/>
        </p:nvSpPr>
        <p:spPr>
          <a:xfrm>
            <a:off x="1371509" y="1297155"/>
            <a:ext cx="6194639" cy="2151439"/>
          </a:xfrm>
          <a:prstGeom prst="roundRect">
            <a:avLst/>
          </a:prstGeom>
          <a:solidFill>
            <a:schemeClr val="bg1"/>
          </a:solidFill>
          <a:ln w="952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AutoShape 5"/>
          <p:cNvSpPr>
            <a:spLocks noChangeArrowheads="1"/>
          </p:cNvSpPr>
          <p:nvPr/>
        </p:nvSpPr>
        <p:spPr bwMode="auto">
          <a:xfrm>
            <a:off x="556963" y="642819"/>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6" name="Rectangle 6"/>
          <p:cNvSpPr>
            <a:spLocks noChangeArrowheads="1"/>
          </p:cNvSpPr>
          <p:nvPr/>
        </p:nvSpPr>
        <p:spPr bwMode="auto">
          <a:xfrm>
            <a:off x="3591341" y="609608"/>
            <a:ext cx="198002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万维网电子邮件</a:t>
            </a:r>
          </a:p>
        </p:txBody>
      </p:sp>
      <p:sp>
        <p:nvSpPr>
          <p:cNvPr id="8" name="Rectangle 386"/>
          <p:cNvSpPr>
            <a:spLocks noChangeArrowheads="1"/>
          </p:cNvSpPr>
          <p:nvPr/>
        </p:nvSpPr>
        <p:spPr bwMode="auto">
          <a:xfrm>
            <a:off x="2907058" y="1762647"/>
            <a:ext cx="680437" cy="1346517"/>
          </a:xfrm>
          <a:prstGeom prst="rect">
            <a:avLst/>
          </a:prstGeom>
          <a:solidFill>
            <a:srgbClr val="0000FF"/>
          </a:solidFill>
          <a:ln w="12700" algn="ctr">
            <a:solidFill>
              <a:schemeClr val="tx1"/>
            </a:solidFill>
            <a:miter lim="800000"/>
            <a:headEnd/>
            <a:tailEnd/>
          </a:ln>
          <a:effectLst/>
        </p:spPr>
        <p:txBody>
          <a:bodyPr wrap="none" anchor="ctr"/>
          <a:lstStyle/>
          <a:p>
            <a:pPr algn="ctr" eaLnBrk="1" hangingPunct="1"/>
            <a:endParaRPr lang="zh-CN" altLang="en-US" sz="1100" b="1">
              <a:latin typeface="微软雅黑" pitchFamily="34" charset="-122"/>
              <a:ea typeface="微软雅黑" pitchFamily="34" charset="-122"/>
            </a:endParaRPr>
          </a:p>
        </p:txBody>
      </p:sp>
      <p:sp>
        <p:nvSpPr>
          <p:cNvPr id="9" name="Rectangle 387"/>
          <p:cNvSpPr>
            <a:spLocks noChangeArrowheads="1"/>
          </p:cNvSpPr>
          <p:nvPr/>
        </p:nvSpPr>
        <p:spPr bwMode="auto">
          <a:xfrm>
            <a:off x="1466556" y="1867151"/>
            <a:ext cx="680437" cy="487647"/>
          </a:xfrm>
          <a:prstGeom prst="rect">
            <a:avLst/>
          </a:prstGeom>
          <a:solidFill>
            <a:srgbClr val="66FFFF"/>
          </a:solidFill>
          <a:ln w="9525">
            <a:solidFill>
              <a:schemeClr val="tx1"/>
            </a:solidFill>
            <a:miter lim="800000"/>
            <a:headEnd/>
            <a:tailEnd/>
          </a:ln>
          <a:effectLst/>
        </p:spPr>
        <p:txBody>
          <a:bodyPr wrap="none" anchor="ctr"/>
          <a:lstStyle/>
          <a:p>
            <a:pPr algn="ctr" eaLnBrk="1" hangingPunct="1"/>
            <a:endParaRPr lang="zh-CN" altLang="en-US" sz="1100" b="1">
              <a:latin typeface="微软雅黑" pitchFamily="34" charset="-122"/>
              <a:ea typeface="微软雅黑" pitchFamily="34" charset="-122"/>
            </a:endParaRPr>
          </a:p>
        </p:txBody>
      </p:sp>
      <p:sp>
        <p:nvSpPr>
          <p:cNvPr id="10" name="Line 388"/>
          <p:cNvSpPr>
            <a:spLocks noChangeShapeType="1"/>
          </p:cNvSpPr>
          <p:nvPr/>
        </p:nvSpPr>
        <p:spPr bwMode="auto">
          <a:xfrm>
            <a:off x="2146993" y="2104805"/>
            <a:ext cx="816352" cy="614"/>
          </a:xfrm>
          <a:prstGeom prst="line">
            <a:avLst/>
          </a:prstGeom>
          <a:noFill/>
          <a:ln w="76200">
            <a:solidFill>
              <a:srgbClr val="C00000"/>
            </a:solidFill>
            <a:round/>
            <a:headEnd/>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100" b="1">
              <a:latin typeface="微软雅黑" pitchFamily="34" charset="-122"/>
              <a:ea typeface="微软雅黑" pitchFamily="34" charset="-122"/>
            </a:endParaRPr>
          </a:p>
        </p:txBody>
      </p:sp>
      <p:sp>
        <p:nvSpPr>
          <p:cNvPr id="12" name="Oval 405"/>
          <p:cNvSpPr>
            <a:spLocks noChangeArrowheads="1"/>
          </p:cNvSpPr>
          <p:nvPr/>
        </p:nvSpPr>
        <p:spPr bwMode="auto">
          <a:xfrm>
            <a:off x="2964596" y="1826533"/>
            <a:ext cx="566615" cy="556545"/>
          </a:xfrm>
          <a:prstGeom prst="ellipse">
            <a:avLst/>
          </a:prstGeom>
          <a:solidFill>
            <a:srgbClr val="00FFCC"/>
          </a:solidFill>
          <a:ln w="9525">
            <a:solidFill>
              <a:schemeClr val="tx1"/>
            </a:solidFill>
            <a:round/>
            <a:headEnd/>
            <a:tailEnd/>
          </a:ln>
          <a:effectLst/>
          <a:extLst/>
        </p:spPr>
        <p:txBody>
          <a:bodyPr wrap="none" anchor="ctr"/>
          <a:lstStyle/>
          <a:p>
            <a:pPr algn="ctr" eaLnBrk="1" hangingPunct="1"/>
            <a:r>
              <a:rPr kumimoji="1" lang="en-US" altLang="zh-CN" sz="1100" b="1" dirty="0">
                <a:latin typeface="微软雅黑" pitchFamily="34" charset="-122"/>
                <a:ea typeface="微软雅黑" pitchFamily="34" charset="-122"/>
              </a:rPr>
              <a:t>HTTP</a:t>
            </a:r>
          </a:p>
          <a:p>
            <a:pPr algn="ctr" eaLnBrk="1" hangingPunct="1"/>
            <a:r>
              <a:rPr kumimoji="1" lang="zh-CN" altLang="en-US" sz="1100" b="1" dirty="0">
                <a:latin typeface="微软雅黑" pitchFamily="34" charset="-122"/>
                <a:ea typeface="微软雅黑" pitchFamily="34" charset="-122"/>
              </a:rPr>
              <a:t>服务器</a:t>
            </a:r>
          </a:p>
        </p:txBody>
      </p:sp>
      <p:sp>
        <p:nvSpPr>
          <p:cNvPr id="13" name="Oval 406"/>
          <p:cNvSpPr>
            <a:spLocks noChangeArrowheads="1"/>
          </p:cNvSpPr>
          <p:nvPr/>
        </p:nvSpPr>
        <p:spPr bwMode="auto">
          <a:xfrm>
            <a:off x="2964596" y="2439592"/>
            <a:ext cx="566615" cy="556543"/>
          </a:xfrm>
          <a:prstGeom prst="ellipse">
            <a:avLst/>
          </a:prstGeom>
          <a:solidFill>
            <a:srgbClr val="FFFF00"/>
          </a:solidFill>
          <a:ln w="9525" algn="ctr">
            <a:solidFill>
              <a:schemeClr val="tx1"/>
            </a:solidFill>
            <a:round/>
            <a:headEnd/>
            <a:tailEnd/>
          </a:ln>
          <a:effectLst/>
          <a:extLst/>
        </p:spPr>
        <p:txBody>
          <a:bodyPr wrap="none" anchor="ctr"/>
          <a:lstStyle/>
          <a:p>
            <a:pPr algn="ctr" eaLnBrk="1" hangingPunct="1"/>
            <a:r>
              <a:rPr kumimoji="1" lang="en-US" altLang="zh-CN" sz="1100" b="1">
                <a:latin typeface="微软雅黑" pitchFamily="34" charset="-122"/>
                <a:ea typeface="微软雅黑" pitchFamily="34" charset="-122"/>
              </a:rPr>
              <a:t>SMTP</a:t>
            </a:r>
          </a:p>
          <a:p>
            <a:pPr algn="ctr" eaLnBrk="1" hangingPunct="1"/>
            <a:r>
              <a:rPr kumimoji="1" lang="zh-CN" altLang="en-US" sz="1100" b="1">
                <a:latin typeface="微软雅黑" pitchFamily="34" charset="-122"/>
                <a:ea typeface="微软雅黑" pitchFamily="34" charset="-122"/>
              </a:rPr>
              <a:t>客户</a:t>
            </a:r>
          </a:p>
        </p:txBody>
      </p:sp>
      <p:sp>
        <p:nvSpPr>
          <p:cNvPr id="14" name="Text Box 399"/>
          <p:cNvSpPr txBox="1">
            <a:spLocks noChangeArrowheads="1"/>
          </p:cNvSpPr>
          <p:nvPr/>
        </p:nvSpPr>
        <p:spPr bwMode="auto">
          <a:xfrm>
            <a:off x="616510" y="1395379"/>
            <a:ext cx="607859" cy="4770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lnSpc>
                <a:spcPts val="1500"/>
              </a:lnSpc>
            </a:pPr>
            <a:r>
              <a:rPr kumimoji="1" lang="zh-CN" altLang="en-US" sz="1100" b="1" dirty="0">
                <a:latin typeface="微软雅黑" pitchFamily="34" charset="-122"/>
                <a:ea typeface="微软雅黑" pitchFamily="34" charset="-122"/>
              </a:rPr>
              <a:t>用户</a:t>
            </a:r>
            <a:endParaRPr kumimoji="1" lang="en-US" altLang="zh-CN" sz="1100" b="1" dirty="0">
              <a:latin typeface="微软雅黑" pitchFamily="34" charset="-122"/>
              <a:ea typeface="微软雅黑" pitchFamily="34" charset="-122"/>
            </a:endParaRPr>
          </a:p>
          <a:p>
            <a:pPr algn="ctr" eaLnBrk="1" hangingPunct="1">
              <a:lnSpc>
                <a:spcPts val="1500"/>
              </a:lnSpc>
            </a:pPr>
            <a:r>
              <a:rPr kumimoji="1" lang="zh-CN" altLang="en-US" sz="1100" b="1" dirty="0">
                <a:latin typeface="微软雅黑" pitchFamily="34" charset="-122"/>
                <a:ea typeface="微软雅黑" pitchFamily="34" charset="-122"/>
              </a:rPr>
              <a:t>发件人</a:t>
            </a:r>
          </a:p>
        </p:txBody>
      </p:sp>
      <p:graphicFrame>
        <p:nvGraphicFramePr>
          <p:cNvPr id="15" name="对象 14"/>
          <p:cNvGraphicFramePr>
            <a:graphicFrameLocks noChangeAspect="1"/>
          </p:cNvGraphicFramePr>
          <p:nvPr>
            <p:extLst>
              <p:ext uri="{D42A27DB-BD31-4B8C-83A1-F6EECF244321}">
                <p14:modId xmlns:p14="http://schemas.microsoft.com/office/powerpoint/2010/main" val="1483939771"/>
              </p:ext>
            </p:extLst>
          </p:nvPr>
        </p:nvGraphicFramePr>
        <p:xfrm>
          <a:off x="762658" y="1907137"/>
          <a:ext cx="546759" cy="666388"/>
        </p:xfrm>
        <a:graphic>
          <a:graphicData uri="http://schemas.openxmlformats.org/presentationml/2006/ole">
            <mc:AlternateContent xmlns:mc="http://schemas.openxmlformats.org/markup-compatibility/2006">
              <mc:Choice xmlns:v="urn:schemas-microsoft-com:vml" Requires="v">
                <p:oleObj spid="_x0000_s33840" name="Visio" r:id="rId3" imgW="3561172" imgH="4347469" progId="">
                  <p:embed/>
                </p:oleObj>
              </mc:Choice>
              <mc:Fallback>
                <p:oleObj name="Visio" r:id="rId3" imgW="3561172" imgH="4347469" progId="">
                  <p:embed/>
                  <p:pic>
                    <p:nvPicPr>
                      <p:cNvPr id="0" name="Picture 42"/>
                      <p:cNvPicPr>
                        <a:picLocks noChangeAspect="1" noChangeArrowheads="1"/>
                      </p:cNvPicPr>
                      <p:nvPr/>
                    </p:nvPicPr>
                    <p:blipFill>
                      <a:blip r:embed="rId4">
                        <a:extLst>
                          <a:ext uri="{28A0092B-C50C-407E-A947-70E740481C1C}">
                            <a14:useLocalDpi xmlns:a14="http://schemas.microsoft.com/office/drawing/2010/main" val="0"/>
                          </a:ext>
                        </a:extLst>
                      </a:blip>
                      <a:srcRect l="5348" t="4167" r="4546" b="11185"/>
                      <a:stretch>
                        <a:fillRect/>
                      </a:stretch>
                    </p:blipFill>
                    <p:spPr bwMode="auto">
                      <a:xfrm>
                        <a:off x="762658" y="1907137"/>
                        <a:ext cx="546759" cy="6663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6" name="Rectangle 385"/>
          <p:cNvSpPr>
            <a:spLocks noChangeArrowheads="1"/>
          </p:cNvSpPr>
          <p:nvPr/>
        </p:nvSpPr>
        <p:spPr bwMode="auto">
          <a:xfrm>
            <a:off x="6827905" y="1867151"/>
            <a:ext cx="680437" cy="484532"/>
          </a:xfrm>
          <a:prstGeom prst="rect">
            <a:avLst/>
          </a:prstGeom>
          <a:solidFill>
            <a:srgbClr val="66FFFF"/>
          </a:solidFill>
          <a:ln w="9525" algn="ctr">
            <a:solidFill>
              <a:schemeClr val="tx1"/>
            </a:solidFill>
            <a:miter lim="800000"/>
            <a:headEnd/>
            <a:tailEnd/>
          </a:ln>
          <a:effectLst/>
        </p:spPr>
        <p:txBody>
          <a:bodyPr wrap="none" anchor="ctr"/>
          <a:lstStyle/>
          <a:p>
            <a:pPr algn="ctr" eaLnBrk="1" hangingPunct="1"/>
            <a:endParaRPr lang="zh-CN" altLang="en-US" sz="1100" b="1">
              <a:latin typeface="微软雅黑" pitchFamily="34" charset="-122"/>
              <a:ea typeface="微软雅黑" pitchFamily="34" charset="-122"/>
            </a:endParaRPr>
          </a:p>
        </p:txBody>
      </p:sp>
      <p:sp>
        <p:nvSpPr>
          <p:cNvPr id="18" name="Rectangle 401"/>
          <p:cNvSpPr>
            <a:spLocks noChangeArrowheads="1"/>
          </p:cNvSpPr>
          <p:nvPr/>
        </p:nvSpPr>
        <p:spPr bwMode="auto">
          <a:xfrm>
            <a:off x="5362526" y="1771248"/>
            <a:ext cx="680437" cy="1337917"/>
          </a:xfrm>
          <a:prstGeom prst="rect">
            <a:avLst/>
          </a:prstGeom>
          <a:solidFill>
            <a:srgbClr val="0000FF"/>
          </a:solidFill>
          <a:ln w="12700" algn="ctr">
            <a:solidFill>
              <a:schemeClr val="tx1"/>
            </a:solidFill>
            <a:miter lim="800000"/>
            <a:headEnd/>
            <a:tailEnd/>
          </a:ln>
          <a:effectLst/>
        </p:spPr>
        <p:txBody>
          <a:bodyPr wrap="none" anchor="ctr"/>
          <a:lstStyle/>
          <a:p>
            <a:pPr algn="ctr" eaLnBrk="1" hangingPunct="1"/>
            <a:endParaRPr lang="zh-CN" altLang="en-US" sz="1100" b="1">
              <a:latin typeface="微软雅黑" pitchFamily="34" charset="-122"/>
              <a:ea typeface="微软雅黑" pitchFamily="34" charset="-122"/>
            </a:endParaRPr>
          </a:p>
        </p:txBody>
      </p:sp>
      <p:sp>
        <p:nvSpPr>
          <p:cNvPr id="19" name="Oval 402"/>
          <p:cNvSpPr>
            <a:spLocks noChangeArrowheads="1"/>
          </p:cNvSpPr>
          <p:nvPr/>
        </p:nvSpPr>
        <p:spPr bwMode="auto">
          <a:xfrm>
            <a:off x="5418813" y="2439592"/>
            <a:ext cx="566614" cy="556543"/>
          </a:xfrm>
          <a:prstGeom prst="ellipse">
            <a:avLst/>
          </a:prstGeom>
          <a:solidFill>
            <a:schemeClr val="bg1"/>
          </a:solidFill>
          <a:ln w="9525" algn="ctr">
            <a:solidFill>
              <a:schemeClr val="tx1"/>
            </a:solidFill>
            <a:round/>
            <a:headEnd/>
            <a:tailEnd/>
          </a:ln>
          <a:effectLst/>
          <a:extLst/>
        </p:spPr>
        <p:txBody>
          <a:bodyPr wrap="none" anchor="ctr"/>
          <a:lstStyle/>
          <a:p>
            <a:pPr algn="ctr" eaLnBrk="1" hangingPunct="1"/>
            <a:r>
              <a:rPr kumimoji="1" lang="en-US" altLang="zh-CN" sz="1100" b="1">
                <a:latin typeface="微软雅黑" pitchFamily="34" charset="-122"/>
                <a:ea typeface="微软雅黑" pitchFamily="34" charset="-122"/>
              </a:rPr>
              <a:t>SMTP</a:t>
            </a:r>
          </a:p>
          <a:p>
            <a:pPr algn="ctr" eaLnBrk="1" hangingPunct="1"/>
            <a:r>
              <a:rPr kumimoji="1" lang="zh-CN" altLang="en-US" sz="1100" b="1">
                <a:latin typeface="微软雅黑" pitchFamily="34" charset="-122"/>
                <a:ea typeface="微软雅黑" pitchFamily="34" charset="-122"/>
              </a:rPr>
              <a:t>服务器</a:t>
            </a:r>
          </a:p>
        </p:txBody>
      </p:sp>
      <p:sp>
        <p:nvSpPr>
          <p:cNvPr id="20" name="Oval 403"/>
          <p:cNvSpPr>
            <a:spLocks noChangeArrowheads="1"/>
          </p:cNvSpPr>
          <p:nvPr/>
        </p:nvSpPr>
        <p:spPr bwMode="auto">
          <a:xfrm>
            <a:off x="5418813" y="1826533"/>
            <a:ext cx="566614" cy="556545"/>
          </a:xfrm>
          <a:prstGeom prst="ellipse">
            <a:avLst/>
          </a:prstGeom>
          <a:solidFill>
            <a:srgbClr val="00FFCC"/>
          </a:solidFill>
          <a:ln w="9525">
            <a:solidFill>
              <a:schemeClr val="tx1"/>
            </a:solidFill>
            <a:round/>
            <a:headEnd/>
            <a:tailEnd/>
          </a:ln>
          <a:effectLst/>
          <a:extLst/>
        </p:spPr>
        <p:txBody>
          <a:bodyPr wrap="none" anchor="ctr"/>
          <a:lstStyle/>
          <a:p>
            <a:pPr algn="ctr" eaLnBrk="1" hangingPunct="1"/>
            <a:r>
              <a:rPr kumimoji="1" lang="en-US" altLang="zh-CN" sz="1100" b="1" dirty="0">
                <a:latin typeface="微软雅黑" pitchFamily="34" charset="-122"/>
                <a:ea typeface="微软雅黑" pitchFamily="34" charset="-122"/>
              </a:rPr>
              <a:t>HTTP</a:t>
            </a:r>
          </a:p>
          <a:p>
            <a:pPr algn="ctr" eaLnBrk="1" hangingPunct="1"/>
            <a:r>
              <a:rPr kumimoji="1" lang="zh-CN" altLang="en-US" sz="1100" b="1" dirty="0">
                <a:latin typeface="微软雅黑" pitchFamily="34" charset="-122"/>
                <a:ea typeface="微软雅黑" pitchFamily="34" charset="-122"/>
              </a:rPr>
              <a:t>服务器</a:t>
            </a:r>
          </a:p>
        </p:txBody>
      </p:sp>
      <p:grpSp>
        <p:nvGrpSpPr>
          <p:cNvPr id="21" name="组合 20"/>
          <p:cNvGrpSpPr/>
          <p:nvPr/>
        </p:nvGrpSpPr>
        <p:grpSpPr>
          <a:xfrm>
            <a:off x="2183282" y="1418476"/>
            <a:ext cx="692818" cy="1190308"/>
            <a:chOff x="2183282" y="1525813"/>
            <a:chExt cx="692818" cy="1190308"/>
          </a:xfrm>
        </p:grpSpPr>
        <p:sp>
          <p:nvSpPr>
            <p:cNvPr id="22" name="Text Box 391"/>
            <p:cNvSpPr txBox="1">
              <a:spLocks noChangeArrowheads="1"/>
            </p:cNvSpPr>
            <p:nvPr/>
          </p:nvSpPr>
          <p:spPr bwMode="auto">
            <a:xfrm>
              <a:off x="2282161" y="1525813"/>
              <a:ext cx="466794" cy="4770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lnSpc>
                  <a:spcPts val="1500"/>
                </a:lnSpc>
              </a:pPr>
              <a:r>
                <a:rPr kumimoji="1" lang="zh-CN" altLang="en-US" sz="1100" b="1" dirty="0">
                  <a:solidFill>
                    <a:srgbClr val="0000FF"/>
                  </a:solidFill>
                  <a:latin typeface="微软雅黑" pitchFamily="34" charset="-122"/>
                  <a:ea typeface="微软雅黑" pitchFamily="34" charset="-122"/>
                </a:rPr>
                <a:t>发送</a:t>
              </a:r>
            </a:p>
            <a:p>
              <a:pPr algn="ctr" eaLnBrk="1" hangingPunct="1">
                <a:lnSpc>
                  <a:spcPts val="1500"/>
                </a:lnSpc>
              </a:pPr>
              <a:r>
                <a:rPr kumimoji="1" lang="zh-CN" altLang="en-US" sz="1100" b="1" dirty="0">
                  <a:solidFill>
                    <a:srgbClr val="0000FF"/>
                  </a:solidFill>
                  <a:latin typeface="微软雅黑" pitchFamily="34" charset="-122"/>
                  <a:ea typeface="微软雅黑" pitchFamily="34" charset="-122"/>
                </a:rPr>
                <a:t>邮件</a:t>
              </a:r>
            </a:p>
          </p:txBody>
        </p:sp>
        <p:sp>
          <p:nvSpPr>
            <p:cNvPr id="23" name="Text Box 394"/>
            <p:cNvSpPr txBox="1">
              <a:spLocks noChangeArrowheads="1"/>
            </p:cNvSpPr>
            <p:nvPr/>
          </p:nvSpPr>
          <p:spPr bwMode="auto">
            <a:xfrm>
              <a:off x="2183282" y="2239067"/>
              <a:ext cx="692818" cy="4770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lnSpc>
                  <a:spcPts val="1500"/>
                </a:lnSpc>
              </a:pPr>
              <a:r>
                <a:rPr kumimoji="1" lang="en-US" altLang="zh-CN" sz="1100" b="1" dirty="0">
                  <a:solidFill>
                    <a:srgbClr val="C00000"/>
                  </a:solidFill>
                  <a:latin typeface="微软雅黑" pitchFamily="34" charset="-122"/>
                  <a:ea typeface="微软雅黑" pitchFamily="34" charset="-122"/>
                </a:rPr>
                <a:t>POST</a:t>
              </a:r>
            </a:p>
            <a:p>
              <a:pPr algn="ctr" eaLnBrk="1" hangingPunct="1">
                <a:lnSpc>
                  <a:spcPts val="1500"/>
                </a:lnSpc>
              </a:pPr>
              <a:r>
                <a:rPr kumimoji="1" lang="en-US" altLang="zh-CN" sz="1100" b="1" dirty="0">
                  <a:solidFill>
                    <a:srgbClr val="C00000"/>
                  </a:solidFill>
                  <a:latin typeface="微软雅黑" pitchFamily="34" charset="-122"/>
                  <a:ea typeface="微软雅黑" pitchFamily="34" charset="-122"/>
                </a:rPr>
                <a:t>Submit</a:t>
              </a:r>
              <a:endParaRPr kumimoji="1" lang="zh-CN" altLang="en-US" sz="1100" b="1" dirty="0">
                <a:solidFill>
                  <a:srgbClr val="C00000"/>
                </a:solidFill>
                <a:latin typeface="微软雅黑" pitchFamily="34" charset="-122"/>
                <a:ea typeface="微软雅黑" pitchFamily="34" charset="-122"/>
              </a:endParaRPr>
            </a:p>
          </p:txBody>
        </p:sp>
        <p:sp>
          <p:nvSpPr>
            <p:cNvPr id="24" name="Text Box 389"/>
            <p:cNvSpPr txBox="1">
              <a:spLocks noChangeArrowheads="1"/>
            </p:cNvSpPr>
            <p:nvPr/>
          </p:nvSpPr>
          <p:spPr bwMode="auto">
            <a:xfrm>
              <a:off x="2252299" y="1920675"/>
              <a:ext cx="569388" cy="270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lnSpc>
                  <a:spcPts val="1500"/>
                </a:lnSpc>
              </a:pPr>
              <a:r>
                <a:rPr kumimoji="1" lang="en-US" altLang="zh-CN" sz="1100" b="1" dirty="0">
                  <a:solidFill>
                    <a:srgbClr val="C00000"/>
                  </a:solidFill>
                  <a:latin typeface="微软雅黑" pitchFamily="34" charset="-122"/>
                  <a:ea typeface="微软雅黑" pitchFamily="34" charset="-122"/>
                </a:rPr>
                <a:t>HTTP</a:t>
              </a:r>
            </a:p>
          </p:txBody>
        </p:sp>
      </p:grpSp>
      <p:sp>
        <p:nvSpPr>
          <p:cNvPr id="27" name="Text Box 399"/>
          <p:cNvSpPr txBox="1">
            <a:spLocks noChangeArrowheads="1"/>
          </p:cNvSpPr>
          <p:nvPr/>
        </p:nvSpPr>
        <p:spPr bwMode="auto">
          <a:xfrm>
            <a:off x="1599060" y="1395379"/>
            <a:ext cx="569387" cy="4770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lnSpc>
                <a:spcPts val="1500"/>
              </a:lnSpc>
            </a:pPr>
            <a:r>
              <a:rPr kumimoji="1" lang="en-US" altLang="zh-CN" sz="1100" b="1" dirty="0">
                <a:solidFill>
                  <a:srgbClr val="C00000"/>
                </a:solidFill>
                <a:latin typeface="微软雅黑" pitchFamily="34" charset="-122"/>
                <a:ea typeface="微软雅黑" pitchFamily="34" charset="-122"/>
              </a:rPr>
              <a:t>HTTP</a:t>
            </a:r>
          </a:p>
          <a:p>
            <a:pPr algn="ctr" eaLnBrk="1" hangingPunct="1">
              <a:lnSpc>
                <a:spcPts val="1500"/>
              </a:lnSpc>
            </a:pPr>
            <a:r>
              <a:rPr kumimoji="1" lang="zh-CN" altLang="en-US" sz="1100" b="1" dirty="0">
                <a:solidFill>
                  <a:srgbClr val="C00000"/>
                </a:solidFill>
                <a:latin typeface="微软雅黑" pitchFamily="34" charset="-122"/>
                <a:ea typeface="微软雅黑" pitchFamily="34" charset="-122"/>
              </a:rPr>
              <a:t>客户</a:t>
            </a:r>
          </a:p>
        </p:txBody>
      </p:sp>
      <p:grpSp>
        <p:nvGrpSpPr>
          <p:cNvPr id="28" name="组合 27"/>
          <p:cNvGrpSpPr/>
          <p:nvPr/>
        </p:nvGrpSpPr>
        <p:grpSpPr>
          <a:xfrm>
            <a:off x="6000951" y="1437076"/>
            <a:ext cx="910827" cy="1149868"/>
            <a:chOff x="6000951" y="1489328"/>
            <a:chExt cx="910827" cy="1149868"/>
          </a:xfrm>
        </p:grpSpPr>
        <p:sp>
          <p:nvSpPr>
            <p:cNvPr id="29" name="Text Box 393"/>
            <p:cNvSpPr txBox="1">
              <a:spLocks noChangeArrowheads="1"/>
            </p:cNvSpPr>
            <p:nvPr/>
          </p:nvSpPr>
          <p:spPr bwMode="auto">
            <a:xfrm>
              <a:off x="6193892" y="1489328"/>
              <a:ext cx="466794" cy="4770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lnSpc>
                  <a:spcPts val="1500"/>
                </a:lnSpc>
              </a:pPr>
              <a:r>
                <a:rPr kumimoji="1" lang="zh-CN" altLang="en-US" sz="1100" b="1" dirty="0">
                  <a:solidFill>
                    <a:srgbClr val="0000FF"/>
                  </a:solidFill>
                  <a:latin typeface="微软雅黑" pitchFamily="34" charset="-122"/>
                  <a:ea typeface="微软雅黑" pitchFamily="34" charset="-122"/>
                </a:rPr>
                <a:t>读取</a:t>
              </a:r>
            </a:p>
            <a:p>
              <a:pPr algn="ctr" eaLnBrk="1" hangingPunct="1">
                <a:lnSpc>
                  <a:spcPts val="1500"/>
                </a:lnSpc>
              </a:pPr>
              <a:r>
                <a:rPr kumimoji="1" lang="zh-CN" altLang="en-US" sz="1100" b="1" dirty="0">
                  <a:solidFill>
                    <a:srgbClr val="0000FF"/>
                  </a:solidFill>
                  <a:latin typeface="微软雅黑" pitchFamily="34" charset="-122"/>
                  <a:ea typeface="微软雅黑" pitchFamily="34" charset="-122"/>
                </a:rPr>
                <a:t>邮件</a:t>
              </a:r>
            </a:p>
          </p:txBody>
        </p:sp>
        <p:sp>
          <p:nvSpPr>
            <p:cNvPr id="30" name="Text Box 395"/>
            <p:cNvSpPr txBox="1">
              <a:spLocks noChangeArrowheads="1"/>
            </p:cNvSpPr>
            <p:nvPr/>
          </p:nvSpPr>
          <p:spPr bwMode="auto">
            <a:xfrm>
              <a:off x="6000951" y="2162142"/>
              <a:ext cx="910827" cy="4770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lnSpc>
                  <a:spcPts val="1500"/>
                </a:lnSpc>
              </a:pPr>
              <a:r>
                <a:rPr kumimoji="1" lang="en-US" altLang="zh-CN" sz="1100" b="1" dirty="0">
                  <a:solidFill>
                    <a:srgbClr val="C00000"/>
                  </a:solidFill>
                  <a:latin typeface="微软雅黑" pitchFamily="34" charset="-122"/>
                  <a:ea typeface="微软雅黑" pitchFamily="34" charset="-122"/>
                </a:rPr>
                <a:t>GET</a:t>
              </a:r>
            </a:p>
            <a:p>
              <a:pPr algn="ctr" eaLnBrk="1" hangingPunct="1">
                <a:lnSpc>
                  <a:spcPts val="1500"/>
                </a:lnSpc>
              </a:pPr>
              <a:r>
                <a:rPr kumimoji="1" lang="en-US" altLang="zh-CN" sz="1100" b="1" dirty="0">
                  <a:solidFill>
                    <a:srgbClr val="C00000"/>
                  </a:solidFill>
                  <a:latin typeface="微软雅黑" pitchFamily="34" charset="-122"/>
                  <a:ea typeface="微软雅黑" pitchFamily="34" charset="-122"/>
                </a:rPr>
                <a:t>Download</a:t>
              </a:r>
              <a:endParaRPr kumimoji="1" lang="zh-CN" altLang="en-US" sz="1100" b="1" dirty="0">
                <a:solidFill>
                  <a:srgbClr val="C00000"/>
                </a:solidFill>
                <a:latin typeface="微软雅黑" pitchFamily="34" charset="-122"/>
                <a:ea typeface="微软雅黑" pitchFamily="34" charset="-122"/>
              </a:endParaRPr>
            </a:p>
          </p:txBody>
        </p:sp>
        <p:sp>
          <p:nvSpPr>
            <p:cNvPr id="31" name="Text Box 390"/>
            <p:cNvSpPr txBox="1">
              <a:spLocks noChangeArrowheads="1"/>
            </p:cNvSpPr>
            <p:nvPr/>
          </p:nvSpPr>
          <p:spPr bwMode="auto">
            <a:xfrm>
              <a:off x="6148796" y="1857297"/>
              <a:ext cx="569388" cy="2846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lnSpc>
                  <a:spcPts val="1500"/>
                </a:lnSpc>
              </a:pPr>
              <a:r>
                <a:rPr kumimoji="1" lang="en-US" altLang="zh-CN" sz="1100" b="1" dirty="0">
                  <a:solidFill>
                    <a:srgbClr val="C00000"/>
                  </a:solidFill>
                  <a:latin typeface="微软雅黑" pitchFamily="34" charset="-122"/>
                  <a:ea typeface="微软雅黑" pitchFamily="34" charset="-122"/>
                </a:rPr>
                <a:t>HTTP</a:t>
              </a:r>
            </a:p>
          </p:txBody>
        </p:sp>
      </p:grpSp>
      <p:sp>
        <p:nvSpPr>
          <p:cNvPr id="34" name="Line 408"/>
          <p:cNvSpPr>
            <a:spLocks noChangeShapeType="1"/>
          </p:cNvSpPr>
          <p:nvPr/>
        </p:nvSpPr>
        <p:spPr bwMode="auto">
          <a:xfrm flipV="1">
            <a:off x="5985427" y="2105419"/>
            <a:ext cx="842478" cy="0"/>
          </a:xfrm>
          <a:prstGeom prst="line">
            <a:avLst/>
          </a:prstGeom>
          <a:noFill/>
          <a:ln w="76200">
            <a:solidFill>
              <a:srgbClr val="C00000"/>
            </a:solidFill>
            <a:round/>
            <a:headEnd/>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100" b="1">
              <a:latin typeface="微软雅黑" pitchFamily="34" charset="-122"/>
              <a:ea typeface="微软雅黑" pitchFamily="34" charset="-122"/>
            </a:endParaRPr>
          </a:p>
        </p:txBody>
      </p:sp>
      <p:graphicFrame>
        <p:nvGraphicFramePr>
          <p:cNvPr id="35" name="对象 34"/>
          <p:cNvGraphicFramePr>
            <a:graphicFrameLocks noChangeAspect="1"/>
          </p:cNvGraphicFramePr>
          <p:nvPr>
            <p:extLst>
              <p:ext uri="{D42A27DB-BD31-4B8C-83A1-F6EECF244321}">
                <p14:modId xmlns:p14="http://schemas.microsoft.com/office/powerpoint/2010/main" val="574779915"/>
              </p:ext>
            </p:extLst>
          </p:nvPr>
        </p:nvGraphicFramePr>
        <p:xfrm>
          <a:off x="7632442" y="1907137"/>
          <a:ext cx="551626" cy="666388"/>
        </p:xfrm>
        <a:graphic>
          <a:graphicData uri="http://schemas.openxmlformats.org/presentationml/2006/ole">
            <mc:AlternateContent xmlns:mc="http://schemas.openxmlformats.org/markup-compatibility/2006">
              <mc:Choice xmlns:v="urn:schemas-microsoft-com:vml" Requires="v">
                <p:oleObj spid="_x0000_s33841" name="Visio" r:id="rId5" imgW="3561172" imgH="4347469" progId="">
                  <p:embed/>
                </p:oleObj>
              </mc:Choice>
              <mc:Fallback>
                <p:oleObj name="Visio" r:id="rId5" imgW="3561172" imgH="4347469" progId="">
                  <p:embed/>
                  <p:pic>
                    <p:nvPicPr>
                      <p:cNvPr id="0" name="Picture 43"/>
                      <p:cNvPicPr>
                        <a:picLocks noChangeAspect="1" noChangeArrowheads="1"/>
                      </p:cNvPicPr>
                      <p:nvPr/>
                    </p:nvPicPr>
                    <p:blipFill>
                      <a:blip r:embed="rId6">
                        <a:extLst>
                          <a:ext uri="{28A0092B-C50C-407E-A947-70E740481C1C}">
                            <a14:useLocalDpi xmlns:a14="http://schemas.microsoft.com/office/drawing/2010/main" val="0"/>
                          </a:ext>
                        </a:extLst>
                      </a:blip>
                      <a:srcRect l="4546" t="3947" r="4546" b="11403"/>
                      <a:stretch>
                        <a:fillRect/>
                      </a:stretch>
                    </p:blipFill>
                    <p:spPr bwMode="auto">
                      <a:xfrm>
                        <a:off x="7632442" y="1907137"/>
                        <a:ext cx="551626" cy="6663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6" name="Text Box 399"/>
          <p:cNvSpPr txBox="1">
            <a:spLocks noChangeArrowheads="1"/>
          </p:cNvSpPr>
          <p:nvPr/>
        </p:nvSpPr>
        <p:spPr bwMode="auto">
          <a:xfrm>
            <a:off x="7702778" y="1395379"/>
            <a:ext cx="607859" cy="4770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lnSpc>
                <a:spcPts val="1500"/>
              </a:lnSpc>
            </a:pPr>
            <a:r>
              <a:rPr kumimoji="1" lang="zh-CN" altLang="en-US" sz="1100" b="1" dirty="0">
                <a:latin typeface="微软雅黑" pitchFamily="34" charset="-122"/>
                <a:ea typeface="微软雅黑" pitchFamily="34" charset="-122"/>
              </a:rPr>
              <a:t>用户</a:t>
            </a:r>
            <a:endParaRPr kumimoji="1" lang="en-US" altLang="zh-CN" sz="1100" b="1" dirty="0">
              <a:latin typeface="微软雅黑" pitchFamily="34" charset="-122"/>
              <a:ea typeface="微软雅黑" pitchFamily="34" charset="-122"/>
            </a:endParaRPr>
          </a:p>
          <a:p>
            <a:pPr algn="ctr" eaLnBrk="1" hangingPunct="1">
              <a:lnSpc>
                <a:spcPts val="1500"/>
              </a:lnSpc>
            </a:pPr>
            <a:r>
              <a:rPr kumimoji="1" lang="zh-CN" altLang="en-US" sz="1100" b="1" dirty="0">
                <a:latin typeface="微软雅黑" pitchFamily="34" charset="-122"/>
                <a:ea typeface="微软雅黑" pitchFamily="34" charset="-122"/>
              </a:rPr>
              <a:t>收件人</a:t>
            </a:r>
          </a:p>
        </p:txBody>
      </p:sp>
      <p:grpSp>
        <p:nvGrpSpPr>
          <p:cNvPr id="37" name="组合 36"/>
          <p:cNvGrpSpPr/>
          <p:nvPr/>
        </p:nvGrpSpPr>
        <p:grpSpPr>
          <a:xfrm>
            <a:off x="3515714" y="2438363"/>
            <a:ext cx="1928643" cy="728201"/>
            <a:chOff x="3473673" y="2734550"/>
            <a:chExt cx="3063219" cy="728201"/>
          </a:xfrm>
        </p:grpSpPr>
        <p:sp>
          <p:nvSpPr>
            <p:cNvPr id="38" name="Text Box 392"/>
            <p:cNvSpPr txBox="1">
              <a:spLocks noChangeArrowheads="1"/>
            </p:cNvSpPr>
            <p:nvPr/>
          </p:nvSpPr>
          <p:spPr bwMode="auto">
            <a:xfrm>
              <a:off x="4058640" y="2734550"/>
              <a:ext cx="1907474"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1100" b="1" dirty="0">
                  <a:solidFill>
                    <a:srgbClr val="0000FF"/>
                  </a:solidFill>
                  <a:latin typeface="微软雅黑" pitchFamily="34" charset="-122"/>
                  <a:ea typeface="微软雅黑" pitchFamily="34" charset="-122"/>
                </a:rPr>
                <a:t>发送邮件 </a:t>
              </a:r>
              <a:r>
                <a:rPr kumimoji="1" lang="en-US" altLang="zh-CN" sz="1100" b="1" dirty="0">
                  <a:solidFill>
                    <a:srgbClr val="C00000"/>
                  </a:solidFill>
                  <a:latin typeface="微软雅黑" pitchFamily="34" charset="-122"/>
                  <a:ea typeface="微软雅黑" pitchFamily="34" charset="-122"/>
                </a:rPr>
                <a:t>SMTP</a:t>
              </a:r>
            </a:p>
          </p:txBody>
        </p:sp>
        <p:sp>
          <p:nvSpPr>
            <p:cNvPr id="39" name="Line 404"/>
            <p:cNvSpPr>
              <a:spLocks noChangeShapeType="1"/>
            </p:cNvSpPr>
            <p:nvPr/>
          </p:nvSpPr>
          <p:spPr bwMode="auto">
            <a:xfrm flipV="1">
              <a:off x="3473673" y="3014665"/>
              <a:ext cx="3063219" cy="0"/>
            </a:xfrm>
            <a:prstGeom prst="line">
              <a:avLst/>
            </a:prstGeom>
            <a:noFill/>
            <a:ln w="38100">
              <a:solidFill>
                <a:srgbClr val="FF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050" b="1">
                <a:latin typeface="微软雅黑" pitchFamily="34" charset="-122"/>
                <a:ea typeface="微软雅黑" pitchFamily="34" charset="-122"/>
              </a:endParaRPr>
            </a:p>
          </p:txBody>
        </p:sp>
        <p:sp>
          <p:nvSpPr>
            <p:cNvPr id="40" name="Text Box 409"/>
            <p:cNvSpPr txBox="1">
              <a:spLocks noChangeArrowheads="1"/>
            </p:cNvSpPr>
            <p:nvPr/>
          </p:nvSpPr>
          <p:spPr bwMode="auto">
            <a:xfrm>
              <a:off x="4627936" y="3031864"/>
              <a:ext cx="797412"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1100" b="1" dirty="0">
                  <a:solidFill>
                    <a:srgbClr val="0000FF"/>
                  </a:solidFill>
                  <a:latin typeface="微软雅黑" pitchFamily="34" charset="-122"/>
                  <a:ea typeface="微软雅黑" pitchFamily="34" charset="-122"/>
                </a:rPr>
                <a:t>TCP </a:t>
              </a:r>
            </a:p>
            <a:p>
              <a:pPr algn="ctr" eaLnBrk="1" hangingPunct="1"/>
              <a:r>
                <a:rPr kumimoji="1" lang="zh-CN" altLang="en-US" sz="1100" b="1" dirty="0">
                  <a:solidFill>
                    <a:srgbClr val="0000FF"/>
                  </a:solidFill>
                  <a:latin typeface="微软雅黑" pitchFamily="34" charset="-122"/>
                  <a:ea typeface="微软雅黑" pitchFamily="34" charset="-122"/>
                </a:rPr>
                <a:t>连接</a:t>
              </a:r>
            </a:p>
          </p:txBody>
        </p:sp>
      </p:grpSp>
      <p:sp>
        <p:nvSpPr>
          <p:cNvPr id="42" name="矩形 41"/>
          <p:cNvSpPr/>
          <p:nvPr/>
        </p:nvSpPr>
        <p:spPr>
          <a:xfrm>
            <a:off x="1470662" y="3567967"/>
            <a:ext cx="6331270" cy="656590"/>
          </a:xfrm>
          <a:prstGeom prst="rect">
            <a:avLst/>
          </a:prstGeom>
        </p:spPr>
        <p:txBody>
          <a:bodyPr wrap="square" anchor="ctr">
            <a:spAutoFit/>
          </a:bodyPr>
          <a:lstStyle/>
          <a:p>
            <a:pPr marL="285750" indent="-285750">
              <a:lnSpc>
                <a:spcPts val="2200"/>
              </a:lnSpc>
              <a:buClr>
                <a:srgbClr val="0066FF"/>
              </a:buClr>
              <a:buFont typeface="Wingdings" pitchFamily="2" charset="2"/>
              <a:buChar char="l"/>
            </a:pPr>
            <a:r>
              <a:rPr lang="zh-CN" altLang="en-US" sz="1600" b="1" dirty="0">
                <a:latin typeface="微软雅黑" pitchFamily="34" charset="-122"/>
                <a:ea typeface="微软雅黑" pitchFamily="34" charset="-122"/>
              </a:rPr>
              <a:t>发送、接收电子邮件时使用 </a:t>
            </a:r>
            <a:r>
              <a:rPr lang="en-US" altLang="zh-CN" sz="1600" b="1" dirty="0">
                <a:latin typeface="微软雅黑" pitchFamily="34" charset="-122"/>
                <a:ea typeface="微软雅黑" pitchFamily="34" charset="-122"/>
              </a:rPr>
              <a:t>HTTP </a:t>
            </a:r>
            <a:r>
              <a:rPr lang="zh-CN" altLang="en-US" sz="1600" b="1" dirty="0">
                <a:latin typeface="微软雅黑" pitchFamily="34" charset="-122"/>
                <a:ea typeface="微软雅黑" pitchFamily="34" charset="-122"/>
              </a:rPr>
              <a:t>协议。</a:t>
            </a:r>
          </a:p>
          <a:p>
            <a:pPr marL="285750" indent="-285750">
              <a:lnSpc>
                <a:spcPts val="2200"/>
              </a:lnSpc>
              <a:buClr>
                <a:srgbClr val="0066FF"/>
              </a:buClr>
              <a:buFont typeface="Wingdings" pitchFamily="2" charset="2"/>
              <a:buChar char="l"/>
            </a:pPr>
            <a:r>
              <a:rPr lang="zh-CN" altLang="en-US" sz="1600" b="1" dirty="0">
                <a:latin typeface="微软雅黑" pitchFamily="34" charset="-122"/>
                <a:ea typeface="微软雅黑" pitchFamily="34" charset="-122"/>
              </a:rPr>
              <a:t>两个邮件服务器之间传送邮件时使用 </a:t>
            </a:r>
            <a:r>
              <a:rPr lang="en-US" altLang="zh-CN" sz="1600" b="1" dirty="0">
                <a:latin typeface="微软雅黑" pitchFamily="34" charset="-122"/>
                <a:ea typeface="微软雅黑" pitchFamily="34" charset="-122"/>
              </a:rPr>
              <a:t>SMTP</a:t>
            </a:r>
            <a:r>
              <a:rPr lang="zh-CN" altLang="en-US" sz="1600" b="1" dirty="0">
                <a:latin typeface="微软雅黑" pitchFamily="34" charset="-122"/>
                <a:ea typeface="微软雅黑" pitchFamily="34" charset="-122"/>
              </a:rPr>
              <a:t>。</a:t>
            </a:r>
          </a:p>
        </p:txBody>
      </p:sp>
      <p:sp>
        <p:nvSpPr>
          <p:cNvPr id="43" name="Text Box 399"/>
          <p:cNvSpPr txBox="1">
            <a:spLocks noChangeArrowheads="1"/>
          </p:cNvSpPr>
          <p:nvPr/>
        </p:nvSpPr>
        <p:spPr bwMode="auto">
          <a:xfrm>
            <a:off x="6889107" y="1395379"/>
            <a:ext cx="569387" cy="4770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lnSpc>
                <a:spcPts val="1500"/>
              </a:lnSpc>
            </a:pPr>
            <a:r>
              <a:rPr kumimoji="1" lang="en-US" altLang="zh-CN" sz="1100" b="1" dirty="0">
                <a:solidFill>
                  <a:srgbClr val="C00000"/>
                </a:solidFill>
                <a:latin typeface="微软雅黑" pitchFamily="34" charset="-122"/>
                <a:ea typeface="微软雅黑" pitchFamily="34" charset="-122"/>
              </a:rPr>
              <a:t>HTTP</a:t>
            </a:r>
          </a:p>
          <a:p>
            <a:pPr algn="ctr" eaLnBrk="1" hangingPunct="1">
              <a:lnSpc>
                <a:spcPts val="1500"/>
              </a:lnSpc>
            </a:pPr>
            <a:r>
              <a:rPr kumimoji="1" lang="zh-CN" altLang="en-US" sz="1100" b="1" dirty="0">
                <a:solidFill>
                  <a:srgbClr val="C00000"/>
                </a:solidFill>
                <a:latin typeface="微软雅黑" pitchFamily="34" charset="-122"/>
                <a:ea typeface="微软雅黑" pitchFamily="34" charset="-122"/>
              </a:rPr>
              <a:t>客户</a:t>
            </a:r>
          </a:p>
        </p:txBody>
      </p:sp>
      <p:sp>
        <p:nvSpPr>
          <p:cNvPr id="44" name="Text Box 396"/>
          <p:cNvSpPr txBox="1">
            <a:spLocks noChangeArrowheads="1"/>
          </p:cNvSpPr>
          <p:nvPr/>
        </p:nvSpPr>
        <p:spPr bwMode="auto">
          <a:xfrm>
            <a:off x="2843146" y="1507964"/>
            <a:ext cx="805029" cy="270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lnSpc>
                <a:spcPts val="1500"/>
              </a:lnSpc>
            </a:pPr>
            <a:r>
              <a:rPr kumimoji="1" lang="en-US" altLang="zh-CN" sz="1100" b="1" dirty="0">
                <a:latin typeface="微软雅黑" pitchFamily="34" charset="-122"/>
                <a:ea typeface="微软雅黑" pitchFamily="34" charset="-122"/>
              </a:rPr>
              <a:t>ABC </a:t>
            </a:r>
            <a:r>
              <a:rPr kumimoji="1" lang="zh-CN" altLang="en-US" sz="1100" b="1" dirty="0">
                <a:latin typeface="微软雅黑" pitchFamily="34" charset="-122"/>
                <a:ea typeface="微软雅黑" pitchFamily="34" charset="-122"/>
              </a:rPr>
              <a:t>网站</a:t>
            </a:r>
          </a:p>
        </p:txBody>
      </p:sp>
      <p:sp>
        <p:nvSpPr>
          <p:cNvPr id="45" name="Text Box 396"/>
          <p:cNvSpPr txBox="1">
            <a:spLocks noChangeArrowheads="1"/>
          </p:cNvSpPr>
          <p:nvPr/>
        </p:nvSpPr>
        <p:spPr bwMode="auto">
          <a:xfrm>
            <a:off x="5307586" y="1507964"/>
            <a:ext cx="790601" cy="2846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lnSpc>
                <a:spcPts val="1500"/>
              </a:lnSpc>
            </a:pPr>
            <a:r>
              <a:rPr kumimoji="1" lang="en-US" altLang="zh-CN" sz="1100" b="1" dirty="0">
                <a:latin typeface="微软雅黑" pitchFamily="34" charset="-122"/>
                <a:ea typeface="微软雅黑" pitchFamily="34" charset="-122"/>
              </a:rPr>
              <a:t>XYZ </a:t>
            </a:r>
            <a:r>
              <a:rPr kumimoji="1" lang="zh-CN" altLang="en-US" sz="1100" b="1" dirty="0">
                <a:latin typeface="微软雅黑" pitchFamily="34" charset="-122"/>
                <a:ea typeface="微软雅黑" pitchFamily="34" charset="-122"/>
              </a:rPr>
              <a:t>网站</a:t>
            </a:r>
          </a:p>
        </p:txBody>
      </p:sp>
    </p:spTree>
    <p:extLst>
      <p:ext uri="{BB962C8B-B14F-4D97-AF65-F5344CB8AC3E}">
        <p14:creationId xmlns:p14="http://schemas.microsoft.com/office/powerpoint/2010/main" val="1528443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3000" fill="hold" nodeType="withEffect">
                                  <p:stCondLst>
                                    <p:cond delay="0"/>
                                  </p:stCondLst>
                                  <p:childTnLst>
                                    <p:anim calcmode="discrete" valueType="str">
                                      <p:cBhvr>
                                        <p:cTn id="6" dur="1000" fill="hold"/>
                                        <p:tgtEl>
                                          <p:spTgt spid="21"/>
                                        </p:tgtEl>
                                        <p:attrNameLst>
                                          <p:attrName>style.visibility</p:attrName>
                                        </p:attrNameLst>
                                      </p:cBhvr>
                                      <p:tavLst>
                                        <p:tav tm="0">
                                          <p:val>
                                            <p:strVal val="hidden"/>
                                          </p:val>
                                        </p:tav>
                                        <p:tav tm="50000">
                                          <p:val>
                                            <p:strVal val="visible"/>
                                          </p:val>
                                        </p:tav>
                                      </p:tavLst>
                                    </p:anim>
                                  </p:childTnLst>
                                </p:cTn>
                              </p:par>
                              <p:par>
                                <p:cTn id="7" presetID="35" presetClass="emph" presetSubtype="0" repeatCount="3000" fill="hold" nodeType="withEffect">
                                  <p:stCondLst>
                                    <p:cond delay="0"/>
                                  </p:stCondLst>
                                  <p:childTnLst>
                                    <p:anim calcmode="discrete" valueType="str">
                                      <p:cBhvr>
                                        <p:cTn id="8" dur="1000" fill="hold"/>
                                        <p:tgtEl>
                                          <p:spTgt spid="28"/>
                                        </p:tgtEl>
                                        <p:attrNameLst>
                                          <p:attrName>style.visibility</p:attrName>
                                        </p:attrNameLst>
                                      </p:cBhvr>
                                      <p:tavLst>
                                        <p:tav tm="0">
                                          <p:val>
                                            <p:strVal val="hidden"/>
                                          </p:val>
                                        </p:tav>
                                        <p:tav tm="50000">
                                          <p:val>
                                            <p:strVal val="visible"/>
                                          </p:val>
                                        </p:tav>
                                      </p:tavLst>
                                    </p:anim>
                                  </p:childTnLst>
                                </p:cTn>
                              </p:par>
                              <p:par>
                                <p:cTn id="9" presetID="35" presetClass="emph" presetSubtype="0" repeatCount="3000" fill="hold" grpId="0" nodeType="withEffect">
                                  <p:stCondLst>
                                    <p:cond delay="0"/>
                                  </p:stCondLst>
                                  <p:childTnLst>
                                    <p:anim calcmode="discrete" valueType="str">
                                      <p:cBhvr>
                                        <p:cTn id="10" dur="1000" fill="hold"/>
                                        <p:tgtEl>
                                          <p:spTgt spid="27"/>
                                        </p:tgtEl>
                                        <p:attrNameLst>
                                          <p:attrName>style.visibility</p:attrName>
                                        </p:attrNameLst>
                                      </p:cBhvr>
                                      <p:tavLst>
                                        <p:tav tm="0">
                                          <p:val>
                                            <p:strVal val="hidden"/>
                                          </p:val>
                                        </p:tav>
                                        <p:tav tm="50000">
                                          <p:val>
                                            <p:strVal val="visible"/>
                                          </p:val>
                                        </p:tav>
                                      </p:tavLst>
                                    </p:anim>
                                  </p:childTnLst>
                                </p:cTn>
                              </p:par>
                              <p:par>
                                <p:cTn id="11" presetID="35" presetClass="emph" presetSubtype="0" repeatCount="3000" fill="hold" grpId="0" nodeType="withEffect">
                                  <p:stCondLst>
                                    <p:cond delay="0"/>
                                  </p:stCondLst>
                                  <p:childTnLst>
                                    <p:anim calcmode="discrete" valueType="str">
                                      <p:cBhvr>
                                        <p:cTn id="12" dur="1000" fill="hold"/>
                                        <p:tgtEl>
                                          <p:spTgt spid="43"/>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43" grpId="0"/>
    </p:bld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56963" y="987371"/>
            <a:ext cx="8048776" cy="388721"/>
          </a:xfrm>
          <a:prstGeom prst="roundRect">
            <a:avLst>
              <a:gd name="adj" fmla="val 16667"/>
            </a:avLst>
          </a:prstGeom>
          <a:solidFill>
            <a:srgbClr val="0089FA"/>
          </a:solidFill>
          <a:ln>
            <a:noFill/>
          </a:ln>
          <a:effectLst/>
          <a:extLst/>
        </p:spPr>
        <p:txBody>
          <a:bodyPr wrap="none" anchor="ctr"/>
          <a:lstStyle/>
          <a:p>
            <a:endParaRPr lang="zh-CN" altLang="en-US"/>
          </a:p>
        </p:txBody>
      </p:sp>
      <p:sp>
        <p:nvSpPr>
          <p:cNvPr id="3" name="Rectangle 6"/>
          <p:cNvSpPr>
            <a:spLocks noChangeArrowheads="1"/>
          </p:cNvSpPr>
          <p:nvPr/>
        </p:nvSpPr>
        <p:spPr bwMode="auto">
          <a:xfrm>
            <a:off x="2130469" y="945100"/>
            <a:ext cx="488306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itchFamily="34" charset="-122"/>
                <a:ea typeface="微软雅黑" pitchFamily="34" charset="-122"/>
              </a:rPr>
              <a:t>6.5.6  </a:t>
            </a:r>
            <a:r>
              <a:rPr lang="zh-CN" altLang="en-US" sz="2400" b="1" dirty="0">
                <a:solidFill>
                  <a:schemeClr val="bg1"/>
                </a:solidFill>
                <a:latin typeface="微软雅黑" pitchFamily="34" charset="-122"/>
                <a:ea typeface="微软雅黑" pitchFamily="34" charset="-122"/>
              </a:rPr>
              <a:t>通用互联网邮件扩充 </a:t>
            </a:r>
            <a:r>
              <a:rPr lang="en-US" altLang="zh-CN" sz="2400" b="1" dirty="0">
                <a:solidFill>
                  <a:schemeClr val="bg1"/>
                </a:solidFill>
                <a:latin typeface="微软雅黑" pitchFamily="34" charset="-122"/>
                <a:ea typeface="微软雅黑" pitchFamily="34" charset="-122"/>
              </a:rPr>
              <a:t>MIME</a:t>
            </a:r>
            <a:endParaRPr lang="zh-CN" altLang="en-US" sz="2400" b="1" dirty="0">
              <a:solidFill>
                <a:schemeClr val="bg1"/>
              </a:solidFill>
              <a:latin typeface="微软雅黑" pitchFamily="34" charset="-122"/>
              <a:ea typeface="微软雅黑" pitchFamily="34" charset="-122"/>
            </a:endParaRPr>
          </a:p>
        </p:txBody>
      </p:sp>
      <p:sp>
        <p:nvSpPr>
          <p:cNvPr id="4" name="Rectangle 68"/>
          <p:cNvSpPr>
            <a:spLocks noChangeArrowheads="1"/>
          </p:cNvSpPr>
          <p:nvPr/>
        </p:nvSpPr>
        <p:spPr bwMode="auto">
          <a:xfrm>
            <a:off x="556963" y="1381589"/>
            <a:ext cx="8048776" cy="263149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lnSpc>
                <a:spcPts val="3300"/>
              </a:lnSpc>
              <a:buClr>
                <a:srgbClr val="0070C0"/>
              </a:buClr>
            </a:pPr>
            <a:r>
              <a:rPr lang="en-US" altLang="zh-CN" sz="2000" b="1" dirty="0">
                <a:latin typeface="微软雅黑" pitchFamily="34" charset="-122"/>
                <a:ea typeface="微软雅黑" pitchFamily="34" charset="-122"/>
              </a:rPr>
              <a:t>SMTP </a:t>
            </a:r>
            <a:r>
              <a:rPr lang="zh-CN" altLang="en-US" sz="2000" b="1" dirty="0">
                <a:latin typeface="微软雅黑" pitchFamily="34" charset="-122"/>
                <a:ea typeface="微软雅黑" pitchFamily="34" charset="-122"/>
              </a:rPr>
              <a:t>有以下</a:t>
            </a:r>
            <a:r>
              <a:rPr lang="zh-CN" altLang="en-US" sz="2000" b="1" dirty="0">
                <a:solidFill>
                  <a:srgbClr val="0000FF"/>
                </a:solidFill>
                <a:latin typeface="微软雅黑" pitchFamily="34" charset="-122"/>
                <a:ea typeface="微软雅黑" pitchFamily="34" charset="-122"/>
              </a:rPr>
              <a:t>缺点</a:t>
            </a:r>
            <a:r>
              <a:rPr lang="zh-CN" altLang="en-US" sz="2000" b="1" dirty="0">
                <a:latin typeface="微软雅黑" pitchFamily="34" charset="-122"/>
                <a:ea typeface="微软雅黑" pitchFamily="34" charset="-122"/>
              </a:rPr>
              <a:t>：</a:t>
            </a:r>
          </a:p>
          <a:p>
            <a:pPr marL="285750" indent="-285750" eaLnBrk="0" hangingPunct="0">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SMTP </a:t>
            </a:r>
            <a:r>
              <a:rPr lang="zh-CN" altLang="en-US" sz="2000" b="1" dirty="0">
                <a:latin typeface="微软雅黑" pitchFamily="34" charset="-122"/>
                <a:ea typeface="微软雅黑" pitchFamily="34" charset="-122"/>
              </a:rPr>
              <a:t>不能传送可执行文件或其他的二进制对象。</a:t>
            </a:r>
          </a:p>
          <a:p>
            <a:pPr marL="285750" indent="-285750" eaLnBrk="0" hangingPunct="0">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SMTP </a:t>
            </a:r>
            <a:r>
              <a:rPr lang="zh-CN" altLang="en-US" sz="2000" b="1" dirty="0">
                <a:latin typeface="微软雅黑" pitchFamily="34" charset="-122"/>
                <a:ea typeface="微软雅黑" pitchFamily="34" charset="-122"/>
              </a:rPr>
              <a:t>限于传送 </a:t>
            </a:r>
            <a:r>
              <a:rPr lang="en-US" altLang="zh-CN" sz="2000" b="1" dirty="0">
                <a:latin typeface="微软雅黑" pitchFamily="34" charset="-122"/>
                <a:ea typeface="微软雅黑" pitchFamily="34" charset="-122"/>
              </a:rPr>
              <a:t>7 </a:t>
            </a:r>
            <a:r>
              <a:rPr lang="zh-CN" altLang="en-US" sz="2000" b="1" dirty="0">
                <a:latin typeface="微软雅黑" pitchFamily="34" charset="-122"/>
                <a:ea typeface="微软雅黑" pitchFamily="34" charset="-122"/>
              </a:rPr>
              <a:t>位的 </a:t>
            </a:r>
            <a:r>
              <a:rPr lang="en-US" altLang="zh-CN" sz="2000" b="1" dirty="0">
                <a:latin typeface="微软雅黑" pitchFamily="34" charset="-122"/>
                <a:ea typeface="微软雅黑" pitchFamily="34" charset="-122"/>
              </a:rPr>
              <a:t>ASCII </a:t>
            </a:r>
            <a:r>
              <a:rPr lang="zh-CN" altLang="en-US" sz="2000" b="1" dirty="0">
                <a:latin typeface="微软雅黑" pitchFamily="34" charset="-122"/>
                <a:ea typeface="微软雅黑" pitchFamily="34" charset="-122"/>
              </a:rPr>
              <a:t>码。许多其他非英语国家的文字（如中文、俄文，甚至带重音符号的法文或德文）就无法传送。</a:t>
            </a:r>
          </a:p>
          <a:p>
            <a:pPr marL="285750" indent="-285750" eaLnBrk="0" hangingPunct="0">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SMTP </a:t>
            </a:r>
            <a:r>
              <a:rPr lang="zh-CN" altLang="en-US" sz="2000" b="1" dirty="0">
                <a:latin typeface="微软雅黑" pitchFamily="34" charset="-122"/>
                <a:ea typeface="微软雅黑" pitchFamily="34" charset="-122"/>
              </a:rPr>
              <a:t>服务器会拒绝超过一定长度的邮件。</a:t>
            </a:r>
          </a:p>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某些 </a:t>
            </a:r>
            <a:r>
              <a:rPr lang="en-US" altLang="zh-CN" sz="2000" b="1" dirty="0">
                <a:latin typeface="微软雅黑" pitchFamily="34" charset="-122"/>
                <a:ea typeface="微软雅黑" pitchFamily="34" charset="-122"/>
              </a:rPr>
              <a:t>SMTP </a:t>
            </a:r>
            <a:r>
              <a:rPr lang="zh-CN" altLang="en-US" sz="2000" b="1" dirty="0">
                <a:latin typeface="微软雅黑" pitchFamily="34" charset="-122"/>
                <a:ea typeface="微软雅黑" pitchFamily="34" charset="-122"/>
              </a:rPr>
              <a:t>的实现并没有完全按照 </a:t>
            </a:r>
            <a:r>
              <a:rPr lang="en-US" altLang="zh-CN" sz="2000" b="1" dirty="0">
                <a:latin typeface="微软雅黑" pitchFamily="34" charset="-122"/>
                <a:ea typeface="微软雅黑" pitchFamily="34" charset="-122"/>
              </a:rPr>
              <a:t>[RFC 821] </a:t>
            </a:r>
            <a:r>
              <a:rPr lang="zh-CN" altLang="en-US" sz="2000" b="1" dirty="0">
                <a:latin typeface="微软雅黑" pitchFamily="34" charset="-122"/>
                <a:ea typeface="微软雅黑" pitchFamily="34" charset="-122"/>
              </a:rPr>
              <a:t>的 </a:t>
            </a:r>
            <a:r>
              <a:rPr lang="en-US" altLang="zh-CN" sz="2000" b="1" dirty="0">
                <a:latin typeface="微软雅黑" pitchFamily="34" charset="-122"/>
                <a:ea typeface="微软雅黑" pitchFamily="34" charset="-122"/>
              </a:rPr>
              <a:t>SMTP </a:t>
            </a:r>
            <a:r>
              <a:rPr lang="zh-CN" altLang="en-US" sz="2000" b="1" dirty="0">
                <a:latin typeface="微软雅黑" pitchFamily="34" charset="-122"/>
                <a:ea typeface="微软雅黑" pitchFamily="34" charset="-122"/>
              </a:rPr>
              <a:t>标准。 </a:t>
            </a:r>
          </a:p>
        </p:txBody>
      </p:sp>
    </p:spTree>
    <p:extLst>
      <p:ext uri="{BB962C8B-B14F-4D97-AF65-F5344CB8AC3E}">
        <p14:creationId xmlns:p14="http://schemas.microsoft.com/office/powerpoint/2010/main" val="631408001"/>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56963" y="987371"/>
            <a:ext cx="8048776" cy="388721"/>
          </a:xfrm>
          <a:prstGeom prst="roundRect">
            <a:avLst>
              <a:gd name="adj" fmla="val 16667"/>
            </a:avLst>
          </a:prstGeom>
          <a:solidFill>
            <a:srgbClr val="0089FA"/>
          </a:solidFill>
          <a:ln>
            <a:noFill/>
          </a:ln>
          <a:effectLst/>
          <a:extLst/>
        </p:spPr>
        <p:txBody>
          <a:bodyPr wrap="none" anchor="ctr"/>
          <a:lstStyle/>
          <a:p>
            <a:endParaRPr lang="zh-CN" altLang="en-US"/>
          </a:p>
        </p:txBody>
      </p:sp>
      <p:sp>
        <p:nvSpPr>
          <p:cNvPr id="3" name="Rectangle 6"/>
          <p:cNvSpPr>
            <a:spLocks noChangeArrowheads="1"/>
          </p:cNvSpPr>
          <p:nvPr/>
        </p:nvSpPr>
        <p:spPr bwMode="auto">
          <a:xfrm>
            <a:off x="2130469" y="945100"/>
            <a:ext cx="488306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itchFamily="34" charset="-122"/>
                <a:ea typeface="微软雅黑" pitchFamily="34" charset="-122"/>
              </a:rPr>
              <a:t>6.5.6  </a:t>
            </a:r>
            <a:r>
              <a:rPr lang="zh-CN" altLang="en-US" sz="2400" b="1" dirty="0">
                <a:solidFill>
                  <a:schemeClr val="bg1"/>
                </a:solidFill>
                <a:latin typeface="微软雅黑" pitchFamily="34" charset="-122"/>
                <a:ea typeface="微软雅黑" pitchFamily="34" charset="-122"/>
              </a:rPr>
              <a:t>通用互联网邮件扩充 </a:t>
            </a:r>
            <a:r>
              <a:rPr lang="en-US" altLang="zh-CN" sz="2400" b="1" dirty="0">
                <a:solidFill>
                  <a:schemeClr val="bg1"/>
                </a:solidFill>
                <a:latin typeface="微软雅黑" pitchFamily="34" charset="-122"/>
                <a:ea typeface="微软雅黑" pitchFamily="34" charset="-122"/>
              </a:rPr>
              <a:t>MIME</a:t>
            </a:r>
            <a:endParaRPr lang="zh-CN" altLang="en-US" sz="2400" b="1" dirty="0">
              <a:solidFill>
                <a:schemeClr val="bg1"/>
              </a:solidFill>
              <a:latin typeface="微软雅黑" pitchFamily="34" charset="-122"/>
              <a:ea typeface="微软雅黑" pitchFamily="34" charset="-122"/>
            </a:endParaRPr>
          </a:p>
        </p:txBody>
      </p:sp>
      <p:sp>
        <p:nvSpPr>
          <p:cNvPr id="4" name="Rectangle 68"/>
          <p:cNvSpPr>
            <a:spLocks noChangeArrowheads="1"/>
          </p:cNvSpPr>
          <p:nvPr/>
        </p:nvSpPr>
        <p:spPr bwMode="auto">
          <a:xfrm>
            <a:off x="556963" y="1381589"/>
            <a:ext cx="8048776" cy="263149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lnSpc>
                <a:spcPts val="3300"/>
              </a:lnSpc>
              <a:buClr>
                <a:srgbClr val="0070C0"/>
              </a:buClr>
            </a:pPr>
            <a:r>
              <a:rPr lang="en-US" altLang="zh-CN" sz="2000" b="1" dirty="0">
                <a:latin typeface="微软雅黑" pitchFamily="34" charset="-122"/>
                <a:ea typeface="微软雅黑" pitchFamily="34" charset="-122"/>
              </a:rPr>
              <a:t>SMTP </a:t>
            </a:r>
            <a:r>
              <a:rPr lang="zh-CN" altLang="en-US" sz="2000" b="1" dirty="0">
                <a:latin typeface="微软雅黑" pitchFamily="34" charset="-122"/>
                <a:ea typeface="微软雅黑" pitchFamily="34" charset="-122"/>
              </a:rPr>
              <a:t>有以下</a:t>
            </a:r>
            <a:r>
              <a:rPr lang="zh-CN" altLang="en-US" sz="2000" b="1" dirty="0">
                <a:solidFill>
                  <a:srgbClr val="0000FF"/>
                </a:solidFill>
                <a:latin typeface="微软雅黑" pitchFamily="34" charset="-122"/>
                <a:ea typeface="微软雅黑" pitchFamily="34" charset="-122"/>
              </a:rPr>
              <a:t>缺点</a:t>
            </a:r>
            <a:r>
              <a:rPr lang="zh-CN" altLang="en-US" sz="2000" b="1" dirty="0">
                <a:latin typeface="微软雅黑" pitchFamily="34" charset="-122"/>
                <a:ea typeface="微软雅黑" pitchFamily="34" charset="-122"/>
              </a:rPr>
              <a:t>：</a:t>
            </a:r>
          </a:p>
          <a:p>
            <a:pPr marL="285750" indent="-285750" eaLnBrk="0" hangingPunct="0">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SMTP </a:t>
            </a:r>
            <a:r>
              <a:rPr lang="zh-CN" altLang="en-US" sz="2000" b="1" dirty="0">
                <a:latin typeface="微软雅黑" pitchFamily="34" charset="-122"/>
                <a:ea typeface="微软雅黑" pitchFamily="34" charset="-122"/>
              </a:rPr>
              <a:t>不能传送可执行文件或其他的二进制对象。</a:t>
            </a:r>
          </a:p>
          <a:p>
            <a:pPr marL="285750" indent="-285750" eaLnBrk="0" hangingPunct="0">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SMTP </a:t>
            </a:r>
            <a:r>
              <a:rPr lang="zh-CN" altLang="en-US" sz="2000" b="1" dirty="0">
                <a:latin typeface="微软雅黑" pitchFamily="34" charset="-122"/>
                <a:ea typeface="微软雅黑" pitchFamily="34" charset="-122"/>
              </a:rPr>
              <a:t>限于传送 </a:t>
            </a:r>
            <a:r>
              <a:rPr lang="en-US" altLang="zh-CN" sz="2000" b="1" dirty="0">
                <a:latin typeface="微软雅黑" pitchFamily="34" charset="-122"/>
                <a:ea typeface="微软雅黑" pitchFamily="34" charset="-122"/>
              </a:rPr>
              <a:t>7 </a:t>
            </a:r>
            <a:r>
              <a:rPr lang="zh-CN" altLang="en-US" sz="2000" b="1" dirty="0">
                <a:latin typeface="微软雅黑" pitchFamily="34" charset="-122"/>
                <a:ea typeface="微软雅黑" pitchFamily="34" charset="-122"/>
              </a:rPr>
              <a:t>位的 </a:t>
            </a:r>
            <a:r>
              <a:rPr lang="en-US" altLang="zh-CN" sz="2000" b="1" dirty="0">
                <a:latin typeface="微软雅黑" pitchFamily="34" charset="-122"/>
                <a:ea typeface="微软雅黑" pitchFamily="34" charset="-122"/>
              </a:rPr>
              <a:t>ASCII </a:t>
            </a:r>
            <a:r>
              <a:rPr lang="zh-CN" altLang="en-US" sz="2000" b="1" dirty="0">
                <a:latin typeface="微软雅黑" pitchFamily="34" charset="-122"/>
                <a:ea typeface="微软雅黑" pitchFamily="34" charset="-122"/>
              </a:rPr>
              <a:t>码。许多其他非英语国家的文字（如中文、俄文，甚至带重音符号的法文或德文）就无法传送。</a:t>
            </a:r>
          </a:p>
          <a:p>
            <a:pPr marL="285750" indent="-285750" eaLnBrk="0" hangingPunct="0">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SMTP </a:t>
            </a:r>
            <a:r>
              <a:rPr lang="zh-CN" altLang="en-US" sz="2000" b="1" dirty="0">
                <a:latin typeface="微软雅黑" pitchFamily="34" charset="-122"/>
                <a:ea typeface="微软雅黑" pitchFamily="34" charset="-122"/>
              </a:rPr>
              <a:t>服务器会拒绝超过一定长度的邮件。</a:t>
            </a:r>
          </a:p>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某些 </a:t>
            </a:r>
            <a:r>
              <a:rPr lang="en-US" altLang="zh-CN" sz="2000" b="1" dirty="0">
                <a:latin typeface="微软雅黑" pitchFamily="34" charset="-122"/>
                <a:ea typeface="微软雅黑" pitchFamily="34" charset="-122"/>
              </a:rPr>
              <a:t>SMTP </a:t>
            </a:r>
            <a:r>
              <a:rPr lang="zh-CN" altLang="en-US" sz="2000" b="1" dirty="0">
                <a:latin typeface="微软雅黑" pitchFamily="34" charset="-122"/>
                <a:ea typeface="微软雅黑" pitchFamily="34" charset="-122"/>
              </a:rPr>
              <a:t>的实现并没有完全按照 </a:t>
            </a:r>
            <a:r>
              <a:rPr lang="en-US" altLang="zh-CN" sz="2000" b="1" dirty="0">
                <a:latin typeface="微软雅黑" pitchFamily="34" charset="-122"/>
                <a:ea typeface="微软雅黑" pitchFamily="34" charset="-122"/>
              </a:rPr>
              <a:t>SMTP </a:t>
            </a:r>
            <a:r>
              <a:rPr lang="zh-CN" altLang="en-US" sz="2000" b="1" dirty="0">
                <a:latin typeface="微软雅黑" pitchFamily="34" charset="-122"/>
                <a:ea typeface="微软雅黑" pitchFamily="34" charset="-122"/>
              </a:rPr>
              <a:t>标准。 </a:t>
            </a:r>
          </a:p>
        </p:txBody>
      </p:sp>
    </p:spTree>
    <p:extLst>
      <p:ext uri="{BB962C8B-B14F-4D97-AF65-F5344CB8AC3E}">
        <p14:creationId xmlns:p14="http://schemas.microsoft.com/office/powerpoint/2010/main" val="2044350647"/>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56963" y="1405686"/>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3" name="Rectangle 6"/>
          <p:cNvSpPr>
            <a:spLocks noChangeArrowheads="1"/>
          </p:cNvSpPr>
          <p:nvPr/>
        </p:nvSpPr>
        <p:spPr bwMode="auto">
          <a:xfrm>
            <a:off x="3620195" y="1372475"/>
            <a:ext cx="192232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itchFamily="34" charset="-122"/>
                <a:ea typeface="微软雅黑" pitchFamily="34" charset="-122"/>
              </a:rPr>
              <a:t>1.  MIME </a:t>
            </a:r>
            <a:r>
              <a:rPr lang="zh-CN" altLang="en-US" sz="2000" b="1" dirty="0">
                <a:solidFill>
                  <a:schemeClr val="bg1"/>
                </a:solidFill>
                <a:latin typeface="微软雅黑" pitchFamily="34" charset="-122"/>
                <a:ea typeface="微软雅黑" pitchFamily="34" charset="-122"/>
              </a:rPr>
              <a:t>概述</a:t>
            </a:r>
          </a:p>
        </p:txBody>
      </p:sp>
      <p:sp>
        <p:nvSpPr>
          <p:cNvPr id="4" name="Rectangle 68"/>
          <p:cNvSpPr>
            <a:spLocks noChangeArrowheads="1"/>
          </p:cNvSpPr>
          <p:nvPr/>
        </p:nvSpPr>
        <p:spPr bwMode="auto">
          <a:xfrm>
            <a:off x="483810" y="1803352"/>
            <a:ext cx="8121929" cy="13619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eaLnBrk="0" hangingPunct="0">
              <a:lnSpc>
                <a:spcPts val="3300"/>
              </a:lnSpc>
              <a:buClr>
                <a:srgbClr val="0070C0"/>
              </a:buClr>
              <a:buFont typeface="Wingdings" pitchFamily="2" charset="2"/>
              <a:buChar char="l"/>
            </a:pPr>
            <a:r>
              <a:rPr lang="zh-CN" altLang="en-US" sz="2000" b="1" dirty="0">
                <a:solidFill>
                  <a:srgbClr val="0000FF"/>
                </a:solidFill>
                <a:latin typeface="微软雅黑" pitchFamily="34" charset="-122"/>
                <a:ea typeface="微软雅黑" pitchFamily="34" charset="-122"/>
              </a:rPr>
              <a:t>通用互联网邮件扩充 </a:t>
            </a:r>
            <a:r>
              <a:rPr lang="en-US" altLang="zh-CN" sz="2000" b="1" dirty="0">
                <a:solidFill>
                  <a:srgbClr val="0000FF"/>
                </a:solidFill>
                <a:latin typeface="微软雅黑" pitchFamily="34" charset="-122"/>
                <a:ea typeface="微软雅黑" pitchFamily="34" charset="-122"/>
              </a:rPr>
              <a:t>MIME </a:t>
            </a:r>
            <a:r>
              <a:rPr lang="zh-CN" altLang="en-US" sz="2000" b="1" dirty="0">
                <a:latin typeface="微软雅黑" pitchFamily="34" charset="-122"/>
                <a:ea typeface="微软雅黑" pitchFamily="34" charset="-122"/>
              </a:rPr>
              <a:t>并没有改动 </a:t>
            </a:r>
            <a:r>
              <a:rPr lang="en-US" altLang="zh-CN" sz="2000" b="1" dirty="0">
                <a:latin typeface="微软雅黑" pitchFamily="34" charset="-122"/>
                <a:ea typeface="微软雅黑" pitchFamily="34" charset="-122"/>
              </a:rPr>
              <a:t>SMTP </a:t>
            </a:r>
            <a:r>
              <a:rPr lang="zh-CN" altLang="en-US" sz="2000" b="1" dirty="0">
                <a:latin typeface="微软雅黑" pitchFamily="34" charset="-122"/>
                <a:ea typeface="微软雅黑" pitchFamily="34" charset="-122"/>
              </a:rPr>
              <a:t>或取代它。</a:t>
            </a:r>
          </a:p>
          <a:p>
            <a:pPr marL="342900" indent="-342900" eaLnBrk="0" hangingPunct="0">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MIME </a:t>
            </a:r>
            <a:r>
              <a:rPr lang="zh-CN" altLang="en-US" sz="2000" b="1" dirty="0">
                <a:latin typeface="微软雅黑" pitchFamily="34" charset="-122"/>
                <a:ea typeface="微软雅黑" pitchFamily="34" charset="-122"/>
              </a:rPr>
              <a:t>的意图是继续使用目前的 </a:t>
            </a:r>
            <a:r>
              <a:rPr lang="en-US" altLang="zh-CN" sz="2000" b="1" dirty="0">
                <a:latin typeface="微软雅黑" pitchFamily="34" charset="-122"/>
                <a:ea typeface="微软雅黑" pitchFamily="34" charset="-122"/>
              </a:rPr>
              <a:t>[RFC 822] </a:t>
            </a:r>
            <a:r>
              <a:rPr lang="zh-CN" altLang="en-US" sz="2000" b="1" dirty="0">
                <a:latin typeface="微软雅黑" pitchFamily="34" charset="-122"/>
                <a:ea typeface="微软雅黑" pitchFamily="34" charset="-122"/>
              </a:rPr>
              <a:t>格式，但增加了邮件主体的</a:t>
            </a:r>
            <a:r>
              <a:rPr lang="zh-CN" altLang="en-US" sz="2000" b="1" dirty="0">
                <a:solidFill>
                  <a:srgbClr val="0000FF"/>
                </a:solidFill>
                <a:latin typeface="微软雅黑" pitchFamily="34" charset="-122"/>
                <a:ea typeface="微软雅黑" pitchFamily="34" charset="-122"/>
              </a:rPr>
              <a:t>结构</a:t>
            </a:r>
            <a:r>
              <a:rPr lang="zh-CN" altLang="en-US" sz="2000" b="1" dirty="0">
                <a:latin typeface="微软雅黑" pitchFamily="34" charset="-122"/>
                <a:ea typeface="微软雅黑" pitchFamily="34" charset="-122"/>
              </a:rPr>
              <a:t>，并定义了传送非 </a:t>
            </a:r>
            <a:r>
              <a:rPr lang="en-US" altLang="zh-CN" sz="2000" b="1" dirty="0">
                <a:latin typeface="微软雅黑" pitchFamily="34" charset="-122"/>
                <a:ea typeface="微软雅黑" pitchFamily="34" charset="-122"/>
              </a:rPr>
              <a:t>ASCII </a:t>
            </a:r>
            <a:r>
              <a:rPr lang="zh-CN" altLang="en-US" sz="2000" b="1" dirty="0">
                <a:latin typeface="微软雅黑" pitchFamily="34" charset="-122"/>
                <a:ea typeface="微软雅黑" pitchFamily="34" charset="-122"/>
              </a:rPr>
              <a:t>码的</a:t>
            </a:r>
            <a:r>
              <a:rPr lang="zh-CN" altLang="en-US" sz="2000" b="1" dirty="0">
                <a:solidFill>
                  <a:srgbClr val="0000FF"/>
                </a:solidFill>
                <a:latin typeface="微软雅黑" pitchFamily="34" charset="-122"/>
                <a:ea typeface="微软雅黑" pitchFamily="34" charset="-122"/>
              </a:rPr>
              <a:t>编码规则</a:t>
            </a:r>
            <a:r>
              <a:rPr lang="zh-CN" altLang="en-US" sz="2000" b="1" dirty="0">
                <a:latin typeface="微软雅黑" pitchFamily="34" charset="-122"/>
                <a:ea typeface="微软雅黑" pitchFamily="34" charset="-122"/>
              </a:rPr>
              <a:t>。 </a:t>
            </a:r>
          </a:p>
        </p:txBody>
      </p:sp>
    </p:spTree>
    <p:extLst>
      <p:ext uri="{BB962C8B-B14F-4D97-AF65-F5344CB8AC3E}">
        <p14:creationId xmlns:p14="http://schemas.microsoft.com/office/powerpoint/2010/main" val="2472745598"/>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556963" y="1057072"/>
            <a:ext cx="8048776" cy="331493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1" name="组合 20"/>
          <p:cNvGrpSpPr/>
          <p:nvPr/>
        </p:nvGrpSpPr>
        <p:grpSpPr>
          <a:xfrm>
            <a:off x="1474462" y="1272019"/>
            <a:ext cx="6187085" cy="2778773"/>
            <a:chOff x="1184473" y="1772816"/>
            <a:chExt cx="7800975" cy="3503611"/>
          </a:xfrm>
        </p:grpSpPr>
        <p:sp>
          <p:nvSpPr>
            <p:cNvPr id="5" name="Text Box 3"/>
            <p:cNvSpPr txBox="1">
              <a:spLocks noChangeArrowheads="1"/>
            </p:cNvSpPr>
            <p:nvPr/>
          </p:nvSpPr>
          <p:spPr bwMode="auto">
            <a:xfrm>
              <a:off x="1839713" y="2430041"/>
              <a:ext cx="1601150" cy="4268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zh-CN" altLang="en-US" sz="1600" b="1" dirty="0">
                  <a:solidFill>
                    <a:srgbClr val="0000FF"/>
                  </a:solidFill>
                  <a:latin typeface="微软雅黑" pitchFamily="34" charset="-122"/>
                  <a:ea typeface="微软雅黑" pitchFamily="34" charset="-122"/>
                </a:rPr>
                <a:t>非 </a:t>
              </a:r>
              <a:r>
                <a:rPr kumimoji="1" lang="en-US" altLang="zh-CN" sz="1600" b="1" dirty="0">
                  <a:solidFill>
                    <a:srgbClr val="0000FF"/>
                  </a:solidFill>
                  <a:latin typeface="微软雅黑" pitchFamily="34" charset="-122"/>
                  <a:ea typeface="微软雅黑" pitchFamily="34" charset="-122"/>
                </a:rPr>
                <a:t>ASCII </a:t>
              </a:r>
              <a:r>
                <a:rPr kumimoji="1" lang="zh-CN" altLang="en-US" sz="1600" b="1" dirty="0">
                  <a:solidFill>
                    <a:srgbClr val="0000FF"/>
                  </a:solidFill>
                  <a:latin typeface="微软雅黑" pitchFamily="34" charset="-122"/>
                  <a:ea typeface="微软雅黑" pitchFamily="34" charset="-122"/>
                </a:rPr>
                <a:t>码</a:t>
              </a:r>
            </a:p>
          </p:txBody>
        </p:sp>
        <p:sp>
          <p:nvSpPr>
            <p:cNvPr id="6" name="Text Box 4"/>
            <p:cNvSpPr txBox="1">
              <a:spLocks noChangeArrowheads="1"/>
            </p:cNvSpPr>
            <p:nvPr/>
          </p:nvSpPr>
          <p:spPr bwMode="auto">
            <a:xfrm>
              <a:off x="1855191" y="3942927"/>
              <a:ext cx="1837623" cy="4268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en-US" altLang="zh-CN" sz="1600" b="1">
                  <a:solidFill>
                    <a:srgbClr val="0000FF"/>
                  </a:solidFill>
                  <a:latin typeface="微软雅黑" pitchFamily="34" charset="-122"/>
                  <a:ea typeface="微软雅黑" pitchFamily="34" charset="-122"/>
                </a:rPr>
                <a:t>7 </a:t>
              </a:r>
              <a:r>
                <a:rPr kumimoji="1" lang="zh-CN" altLang="en-US" sz="1600" b="1">
                  <a:solidFill>
                    <a:srgbClr val="0000FF"/>
                  </a:solidFill>
                  <a:latin typeface="微软雅黑" pitchFamily="34" charset="-122"/>
                  <a:ea typeface="微软雅黑" pitchFamily="34" charset="-122"/>
                </a:rPr>
                <a:t>位 </a:t>
              </a:r>
              <a:r>
                <a:rPr kumimoji="1" lang="en-US" altLang="zh-CN" sz="1600" b="1">
                  <a:solidFill>
                    <a:srgbClr val="0000FF"/>
                  </a:solidFill>
                  <a:latin typeface="微软雅黑" pitchFamily="34" charset="-122"/>
                  <a:ea typeface="微软雅黑" pitchFamily="34" charset="-122"/>
                </a:rPr>
                <a:t>ASCII </a:t>
              </a:r>
              <a:r>
                <a:rPr kumimoji="1" lang="zh-CN" altLang="en-US" sz="1600" b="1">
                  <a:solidFill>
                    <a:srgbClr val="0000FF"/>
                  </a:solidFill>
                  <a:latin typeface="微软雅黑" pitchFamily="34" charset="-122"/>
                  <a:ea typeface="微软雅黑" pitchFamily="34" charset="-122"/>
                </a:rPr>
                <a:t>码</a:t>
              </a:r>
            </a:p>
          </p:txBody>
        </p:sp>
        <p:sp>
          <p:nvSpPr>
            <p:cNvPr id="7" name="Rectangle 5"/>
            <p:cNvSpPr>
              <a:spLocks noChangeArrowheads="1"/>
            </p:cNvSpPr>
            <p:nvPr/>
          </p:nvSpPr>
          <p:spPr bwMode="auto">
            <a:xfrm>
              <a:off x="1184473" y="3007890"/>
              <a:ext cx="1281244" cy="596900"/>
            </a:xfrm>
            <a:prstGeom prst="rect">
              <a:avLst/>
            </a:prstGeom>
            <a:solidFill>
              <a:srgbClr val="0000FF"/>
            </a:solidFill>
            <a:ln w="9525">
              <a:solidFill>
                <a:srgbClr val="333399"/>
              </a:solidFill>
              <a:miter lim="800000"/>
              <a:headEnd/>
              <a:tailEnd/>
            </a:ln>
            <a:effectLst/>
          </p:spPr>
          <p:txBody>
            <a:bodyPr wrap="none" anchor="ctr"/>
            <a:lstStyle/>
            <a:p>
              <a:pPr algn="ctr" eaLnBrk="1" hangingPunct="1"/>
              <a:r>
                <a:rPr kumimoji="1" lang="en-US" altLang="zh-CN" sz="1600" b="1" dirty="0">
                  <a:ln w="12700">
                    <a:solidFill>
                      <a:schemeClr val="bg1"/>
                    </a:solidFill>
                    <a:prstDash val="solid"/>
                  </a:ln>
                  <a:solidFill>
                    <a:schemeClr val="bg1"/>
                  </a:solidFill>
                  <a:effectLst>
                    <a:outerShdw blurRad="41275" dist="20320" dir="1800000" algn="tl" rotWithShape="0">
                      <a:srgbClr val="000000">
                        <a:alpha val="40000"/>
                      </a:srgbClr>
                    </a:outerShdw>
                  </a:effectLst>
                  <a:latin typeface="微软雅黑" pitchFamily="34" charset="-122"/>
                  <a:ea typeface="微软雅黑" pitchFamily="34" charset="-122"/>
                </a:rPr>
                <a:t>MIME</a:t>
              </a:r>
            </a:p>
          </p:txBody>
        </p:sp>
        <p:sp>
          <p:nvSpPr>
            <p:cNvPr id="8" name="Rectangle 6"/>
            <p:cNvSpPr>
              <a:spLocks noChangeArrowheads="1"/>
            </p:cNvSpPr>
            <p:nvPr/>
          </p:nvSpPr>
          <p:spPr bwMode="auto">
            <a:xfrm>
              <a:off x="1184473" y="4679527"/>
              <a:ext cx="1281244" cy="596900"/>
            </a:xfrm>
            <a:prstGeom prst="rect">
              <a:avLst/>
            </a:prstGeom>
            <a:solidFill>
              <a:srgbClr val="00FFCC"/>
            </a:solidFill>
            <a:ln w="9525">
              <a:solidFill>
                <a:srgbClr val="333399"/>
              </a:solidFill>
              <a:miter lim="800000"/>
              <a:headEnd/>
              <a:tailEnd/>
            </a:ln>
            <a:effectLst/>
          </p:spPr>
          <p:txBody>
            <a:bodyPr wrap="none" anchor="ctr"/>
            <a:lstStyle/>
            <a:p>
              <a:pPr algn="ctr" eaLnBrk="1" hangingPunct="1"/>
              <a:r>
                <a:rPr kumimoji="1" lang="en-US" altLang="zh-CN" sz="1600" b="1">
                  <a:latin typeface="微软雅黑" pitchFamily="34" charset="-122"/>
                  <a:ea typeface="微软雅黑" pitchFamily="34" charset="-122"/>
                </a:rPr>
                <a:t>SMTP</a:t>
              </a:r>
            </a:p>
          </p:txBody>
        </p:sp>
        <p:sp>
          <p:nvSpPr>
            <p:cNvPr id="9" name="Rectangle 7"/>
            <p:cNvSpPr>
              <a:spLocks noChangeArrowheads="1"/>
            </p:cNvSpPr>
            <p:nvPr/>
          </p:nvSpPr>
          <p:spPr bwMode="auto">
            <a:xfrm>
              <a:off x="7704203" y="3007890"/>
              <a:ext cx="1281245" cy="596900"/>
            </a:xfrm>
            <a:prstGeom prst="rect">
              <a:avLst/>
            </a:prstGeom>
            <a:solidFill>
              <a:srgbClr val="0000FF"/>
            </a:solidFill>
            <a:ln w="9525">
              <a:solidFill>
                <a:srgbClr val="333399"/>
              </a:solidFill>
              <a:miter lim="800000"/>
              <a:headEnd/>
              <a:tailEnd/>
            </a:ln>
            <a:effectLst/>
          </p:spPr>
          <p:txBody>
            <a:bodyPr wrap="none" anchor="ctr"/>
            <a:lstStyle/>
            <a:p>
              <a:pPr algn="ctr" eaLnBrk="1" hangingPunct="1"/>
              <a:r>
                <a:rPr kumimoji="1" lang="en-US" altLang="zh-CN" sz="1600" b="1">
                  <a:ln w="12700">
                    <a:solidFill>
                      <a:schemeClr val="bg1"/>
                    </a:solidFill>
                    <a:prstDash val="solid"/>
                  </a:ln>
                  <a:solidFill>
                    <a:schemeClr val="bg1"/>
                  </a:solidFill>
                  <a:effectLst>
                    <a:outerShdw blurRad="41275" dist="20320" dir="1800000" algn="tl" rotWithShape="0">
                      <a:srgbClr val="000000">
                        <a:alpha val="40000"/>
                      </a:srgbClr>
                    </a:outerShdw>
                  </a:effectLst>
                  <a:latin typeface="微软雅黑" pitchFamily="34" charset="-122"/>
                  <a:ea typeface="微软雅黑" pitchFamily="34" charset="-122"/>
                </a:rPr>
                <a:t>MIME</a:t>
              </a:r>
            </a:p>
          </p:txBody>
        </p:sp>
        <p:sp>
          <p:nvSpPr>
            <p:cNvPr id="10" name="Rectangle 8"/>
            <p:cNvSpPr>
              <a:spLocks noChangeArrowheads="1"/>
            </p:cNvSpPr>
            <p:nvPr/>
          </p:nvSpPr>
          <p:spPr bwMode="auto">
            <a:xfrm>
              <a:off x="7704203" y="4679527"/>
              <a:ext cx="1281245" cy="596900"/>
            </a:xfrm>
            <a:prstGeom prst="rect">
              <a:avLst/>
            </a:prstGeom>
            <a:solidFill>
              <a:srgbClr val="00FFCC"/>
            </a:solidFill>
            <a:ln w="9525">
              <a:solidFill>
                <a:srgbClr val="333399"/>
              </a:solidFill>
              <a:miter lim="800000"/>
              <a:headEnd/>
              <a:tailEnd/>
            </a:ln>
            <a:effectLst/>
          </p:spPr>
          <p:txBody>
            <a:bodyPr wrap="none" anchor="ctr"/>
            <a:lstStyle/>
            <a:p>
              <a:pPr algn="ctr" eaLnBrk="1" hangingPunct="1"/>
              <a:r>
                <a:rPr kumimoji="1" lang="en-US" altLang="zh-CN" sz="1600" b="1">
                  <a:latin typeface="微软雅黑" pitchFamily="34" charset="-122"/>
                  <a:ea typeface="微软雅黑" pitchFamily="34" charset="-122"/>
                </a:rPr>
                <a:t>SMTP</a:t>
              </a:r>
            </a:p>
          </p:txBody>
        </p:sp>
        <p:sp>
          <p:nvSpPr>
            <p:cNvPr id="11" name="Line 9"/>
            <p:cNvSpPr>
              <a:spLocks noChangeShapeType="1"/>
            </p:cNvSpPr>
            <p:nvPr/>
          </p:nvSpPr>
          <p:spPr bwMode="auto">
            <a:xfrm>
              <a:off x="2484635" y="4977977"/>
              <a:ext cx="5240205" cy="0"/>
            </a:xfrm>
            <a:prstGeom prst="line">
              <a:avLst/>
            </a:prstGeom>
            <a:noFill/>
            <a:ln w="28575">
              <a:solidFill>
                <a:srgbClr val="333399"/>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latin typeface="微软雅黑" pitchFamily="34" charset="-122"/>
                <a:ea typeface="微软雅黑" pitchFamily="34" charset="-122"/>
              </a:endParaRPr>
            </a:p>
          </p:txBody>
        </p:sp>
        <p:sp>
          <p:nvSpPr>
            <p:cNvPr id="12" name="Line 10"/>
            <p:cNvSpPr>
              <a:spLocks noChangeShapeType="1"/>
            </p:cNvSpPr>
            <p:nvPr/>
          </p:nvSpPr>
          <p:spPr bwMode="auto">
            <a:xfrm rot="5400000" flipH="1" flipV="1">
              <a:off x="1286867" y="4142159"/>
              <a:ext cx="1074737" cy="0"/>
            </a:xfrm>
            <a:prstGeom prst="line">
              <a:avLst/>
            </a:prstGeom>
            <a:noFill/>
            <a:ln w="28575">
              <a:solidFill>
                <a:srgbClr val="333399"/>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latin typeface="微软雅黑" pitchFamily="34" charset="-122"/>
                <a:ea typeface="微软雅黑" pitchFamily="34" charset="-122"/>
              </a:endParaRPr>
            </a:p>
          </p:txBody>
        </p:sp>
        <p:sp>
          <p:nvSpPr>
            <p:cNvPr id="13" name="Line 11"/>
            <p:cNvSpPr>
              <a:spLocks noChangeShapeType="1"/>
            </p:cNvSpPr>
            <p:nvPr/>
          </p:nvSpPr>
          <p:spPr bwMode="auto">
            <a:xfrm rot="5400000" flipH="1" flipV="1">
              <a:off x="7808317" y="4142159"/>
              <a:ext cx="1074737" cy="0"/>
            </a:xfrm>
            <a:prstGeom prst="line">
              <a:avLst/>
            </a:prstGeom>
            <a:noFill/>
            <a:ln w="28575">
              <a:solidFill>
                <a:srgbClr val="333399"/>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latin typeface="微软雅黑" pitchFamily="34" charset="-122"/>
                <a:ea typeface="微软雅黑" pitchFamily="34" charset="-122"/>
              </a:endParaRPr>
            </a:p>
          </p:txBody>
        </p:sp>
        <p:sp>
          <p:nvSpPr>
            <p:cNvPr id="14" name="Line 12"/>
            <p:cNvSpPr>
              <a:spLocks noChangeShapeType="1"/>
            </p:cNvSpPr>
            <p:nvPr/>
          </p:nvSpPr>
          <p:spPr bwMode="auto">
            <a:xfrm rot="16200000" flipV="1">
              <a:off x="1439266" y="2622921"/>
              <a:ext cx="769938" cy="0"/>
            </a:xfrm>
            <a:prstGeom prst="line">
              <a:avLst/>
            </a:prstGeom>
            <a:noFill/>
            <a:ln w="28575">
              <a:solidFill>
                <a:srgbClr val="333399"/>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latin typeface="微软雅黑" pitchFamily="34" charset="-122"/>
                <a:ea typeface="微软雅黑" pitchFamily="34" charset="-122"/>
              </a:endParaRPr>
            </a:p>
          </p:txBody>
        </p:sp>
        <p:sp>
          <p:nvSpPr>
            <p:cNvPr id="15" name="Line 13"/>
            <p:cNvSpPr>
              <a:spLocks noChangeShapeType="1"/>
            </p:cNvSpPr>
            <p:nvPr/>
          </p:nvSpPr>
          <p:spPr bwMode="auto">
            <a:xfrm rot="16200000" flipV="1">
              <a:off x="7960716" y="2622921"/>
              <a:ext cx="769938" cy="0"/>
            </a:xfrm>
            <a:prstGeom prst="line">
              <a:avLst/>
            </a:prstGeom>
            <a:noFill/>
            <a:ln w="28575">
              <a:solidFill>
                <a:srgbClr val="333399"/>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latin typeface="微软雅黑" pitchFamily="34" charset="-122"/>
                <a:ea typeface="微软雅黑" pitchFamily="34" charset="-122"/>
              </a:endParaRPr>
            </a:p>
          </p:txBody>
        </p:sp>
        <p:sp>
          <p:nvSpPr>
            <p:cNvPr id="16" name="Text Box 14"/>
            <p:cNvSpPr txBox="1">
              <a:spLocks noChangeArrowheads="1"/>
            </p:cNvSpPr>
            <p:nvPr/>
          </p:nvSpPr>
          <p:spPr bwMode="auto">
            <a:xfrm>
              <a:off x="6490030" y="3914352"/>
              <a:ext cx="1837623" cy="4268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en-US" altLang="zh-CN" sz="1600" b="1">
                  <a:solidFill>
                    <a:srgbClr val="0000FF"/>
                  </a:solidFill>
                  <a:latin typeface="微软雅黑" pitchFamily="34" charset="-122"/>
                  <a:ea typeface="微软雅黑" pitchFamily="34" charset="-122"/>
                </a:rPr>
                <a:t>7 </a:t>
              </a:r>
              <a:r>
                <a:rPr kumimoji="1" lang="zh-CN" altLang="en-US" sz="1600" b="1">
                  <a:solidFill>
                    <a:srgbClr val="0000FF"/>
                  </a:solidFill>
                  <a:latin typeface="微软雅黑" pitchFamily="34" charset="-122"/>
                  <a:ea typeface="微软雅黑" pitchFamily="34" charset="-122"/>
                </a:rPr>
                <a:t>位 </a:t>
              </a:r>
              <a:r>
                <a:rPr kumimoji="1" lang="en-US" altLang="zh-CN" sz="1600" b="1">
                  <a:solidFill>
                    <a:srgbClr val="0000FF"/>
                  </a:solidFill>
                  <a:latin typeface="微软雅黑" pitchFamily="34" charset="-122"/>
                  <a:ea typeface="微软雅黑" pitchFamily="34" charset="-122"/>
                </a:rPr>
                <a:t>ASCII </a:t>
              </a:r>
              <a:r>
                <a:rPr kumimoji="1" lang="zh-CN" altLang="en-US" sz="1600" b="1">
                  <a:solidFill>
                    <a:srgbClr val="0000FF"/>
                  </a:solidFill>
                  <a:latin typeface="微软雅黑" pitchFamily="34" charset="-122"/>
                  <a:ea typeface="微软雅黑" pitchFamily="34" charset="-122"/>
                </a:rPr>
                <a:t>码</a:t>
              </a:r>
            </a:p>
          </p:txBody>
        </p:sp>
        <p:sp>
          <p:nvSpPr>
            <p:cNvPr id="17" name="Text Box 15"/>
            <p:cNvSpPr txBox="1">
              <a:spLocks noChangeArrowheads="1"/>
            </p:cNvSpPr>
            <p:nvPr/>
          </p:nvSpPr>
          <p:spPr bwMode="auto">
            <a:xfrm>
              <a:off x="3955057" y="4555702"/>
              <a:ext cx="1837623" cy="4268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en-US" altLang="zh-CN" sz="1600" b="1">
                  <a:solidFill>
                    <a:srgbClr val="0000FF"/>
                  </a:solidFill>
                  <a:latin typeface="微软雅黑" pitchFamily="34" charset="-122"/>
                  <a:ea typeface="微软雅黑" pitchFamily="34" charset="-122"/>
                </a:rPr>
                <a:t>7 </a:t>
              </a:r>
              <a:r>
                <a:rPr kumimoji="1" lang="zh-CN" altLang="en-US" sz="1600" b="1">
                  <a:solidFill>
                    <a:srgbClr val="0000FF"/>
                  </a:solidFill>
                  <a:latin typeface="微软雅黑" pitchFamily="34" charset="-122"/>
                  <a:ea typeface="微软雅黑" pitchFamily="34" charset="-122"/>
                </a:rPr>
                <a:t>位 </a:t>
              </a:r>
              <a:r>
                <a:rPr kumimoji="1" lang="en-US" altLang="zh-CN" sz="1600" b="1">
                  <a:solidFill>
                    <a:srgbClr val="0000FF"/>
                  </a:solidFill>
                  <a:latin typeface="微软雅黑" pitchFamily="34" charset="-122"/>
                  <a:ea typeface="微软雅黑" pitchFamily="34" charset="-122"/>
                </a:rPr>
                <a:t>ASCII </a:t>
              </a:r>
              <a:r>
                <a:rPr kumimoji="1" lang="zh-CN" altLang="en-US" sz="1600" b="1">
                  <a:solidFill>
                    <a:srgbClr val="0000FF"/>
                  </a:solidFill>
                  <a:latin typeface="微软雅黑" pitchFamily="34" charset="-122"/>
                  <a:ea typeface="微软雅黑" pitchFamily="34" charset="-122"/>
                </a:rPr>
                <a:t>码</a:t>
              </a:r>
            </a:p>
          </p:txBody>
        </p:sp>
        <p:sp>
          <p:nvSpPr>
            <p:cNvPr id="18" name="Text Box 16"/>
            <p:cNvSpPr txBox="1">
              <a:spLocks noChangeArrowheads="1"/>
            </p:cNvSpPr>
            <p:nvPr/>
          </p:nvSpPr>
          <p:spPr bwMode="auto">
            <a:xfrm>
              <a:off x="6662009" y="2430041"/>
              <a:ext cx="1601150" cy="4268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zh-CN" altLang="en-US" sz="1600" b="1">
                  <a:solidFill>
                    <a:srgbClr val="0000FF"/>
                  </a:solidFill>
                  <a:latin typeface="微软雅黑" pitchFamily="34" charset="-122"/>
                  <a:ea typeface="微软雅黑" pitchFamily="34" charset="-122"/>
                </a:rPr>
                <a:t>非 </a:t>
              </a:r>
              <a:r>
                <a:rPr kumimoji="1" lang="en-US" altLang="zh-CN" sz="1600" b="1">
                  <a:solidFill>
                    <a:srgbClr val="0000FF"/>
                  </a:solidFill>
                  <a:latin typeface="微软雅黑" pitchFamily="34" charset="-122"/>
                  <a:ea typeface="微软雅黑" pitchFamily="34" charset="-122"/>
                </a:rPr>
                <a:t>ASCII </a:t>
              </a:r>
              <a:r>
                <a:rPr kumimoji="1" lang="zh-CN" altLang="en-US" sz="1600" b="1">
                  <a:solidFill>
                    <a:srgbClr val="0000FF"/>
                  </a:solidFill>
                  <a:latin typeface="微软雅黑" pitchFamily="34" charset="-122"/>
                  <a:ea typeface="微软雅黑" pitchFamily="34" charset="-122"/>
                </a:rPr>
                <a:t>码</a:t>
              </a:r>
            </a:p>
          </p:txBody>
        </p:sp>
        <p:sp>
          <p:nvSpPr>
            <p:cNvPr id="19" name="Rectangle 17"/>
            <p:cNvSpPr>
              <a:spLocks noChangeArrowheads="1"/>
            </p:cNvSpPr>
            <p:nvPr/>
          </p:nvSpPr>
          <p:spPr bwMode="auto">
            <a:xfrm>
              <a:off x="1301419" y="1772816"/>
              <a:ext cx="1047353" cy="477837"/>
            </a:xfrm>
            <a:prstGeom prst="rect">
              <a:avLst/>
            </a:prstGeom>
            <a:solidFill>
              <a:srgbClr val="99FFCC"/>
            </a:solidFill>
            <a:ln w="9525">
              <a:solidFill>
                <a:srgbClr val="333399"/>
              </a:solidFill>
              <a:miter lim="800000"/>
              <a:headEnd/>
              <a:tailEnd/>
            </a:ln>
            <a:effectLst/>
          </p:spPr>
          <p:txBody>
            <a:bodyPr wrap="none" anchor="ctr"/>
            <a:lstStyle/>
            <a:p>
              <a:pPr algn="ctr" eaLnBrk="1" hangingPunct="1"/>
              <a:r>
                <a:rPr kumimoji="1" lang="zh-CN" altLang="en-US" sz="1600" b="1">
                  <a:latin typeface="微软雅黑" pitchFamily="34" charset="-122"/>
                  <a:ea typeface="微软雅黑" pitchFamily="34" charset="-122"/>
                </a:rPr>
                <a:t>用户</a:t>
              </a:r>
            </a:p>
          </p:txBody>
        </p:sp>
        <p:sp>
          <p:nvSpPr>
            <p:cNvPr id="20" name="Rectangle 18"/>
            <p:cNvSpPr>
              <a:spLocks noChangeArrowheads="1"/>
            </p:cNvSpPr>
            <p:nvPr/>
          </p:nvSpPr>
          <p:spPr bwMode="auto">
            <a:xfrm>
              <a:off x="7821148" y="1772816"/>
              <a:ext cx="1047354" cy="477837"/>
            </a:xfrm>
            <a:prstGeom prst="rect">
              <a:avLst/>
            </a:prstGeom>
            <a:solidFill>
              <a:srgbClr val="99FFCC"/>
            </a:solidFill>
            <a:ln w="9525">
              <a:solidFill>
                <a:srgbClr val="333399"/>
              </a:solidFill>
              <a:miter lim="800000"/>
              <a:headEnd/>
              <a:tailEnd/>
            </a:ln>
            <a:effectLst/>
          </p:spPr>
          <p:txBody>
            <a:bodyPr wrap="none" anchor="ctr"/>
            <a:lstStyle/>
            <a:p>
              <a:pPr algn="ctr" eaLnBrk="1" hangingPunct="1"/>
              <a:r>
                <a:rPr kumimoji="1" lang="zh-CN" altLang="en-US" sz="1600" b="1" dirty="0">
                  <a:latin typeface="微软雅黑" pitchFamily="34" charset="-122"/>
                  <a:ea typeface="微软雅黑" pitchFamily="34" charset="-122"/>
                </a:rPr>
                <a:t>用户</a:t>
              </a:r>
            </a:p>
          </p:txBody>
        </p:sp>
      </p:grpSp>
      <p:sp>
        <p:nvSpPr>
          <p:cNvPr id="22" name="AutoShape 5"/>
          <p:cNvSpPr>
            <a:spLocks noChangeArrowheads="1"/>
          </p:cNvSpPr>
          <p:nvPr/>
        </p:nvSpPr>
        <p:spPr bwMode="auto">
          <a:xfrm>
            <a:off x="556963" y="646966"/>
            <a:ext cx="8048776"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3" name="矩形 22"/>
          <p:cNvSpPr/>
          <p:nvPr/>
        </p:nvSpPr>
        <p:spPr>
          <a:xfrm>
            <a:off x="645268" y="604726"/>
            <a:ext cx="2949846" cy="400110"/>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b="1" dirty="0">
                <a:latin typeface="微软雅黑" pitchFamily="34" charset="-122"/>
                <a:ea typeface="微软雅黑" pitchFamily="34" charset="-122"/>
              </a:rPr>
              <a:t>MIME </a:t>
            </a:r>
            <a:r>
              <a:rPr lang="zh-CN" altLang="en-US" sz="2000" b="1" dirty="0">
                <a:latin typeface="微软雅黑" pitchFamily="34" charset="-122"/>
                <a:ea typeface="微软雅黑" pitchFamily="34" charset="-122"/>
              </a:rPr>
              <a:t>和 </a:t>
            </a:r>
            <a:r>
              <a:rPr lang="en-US" altLang="zh-CN" sz="2000" b="1" dirty="0">
                <a:latin typeface="微软雅黑" pitchFamily="34" charset="-122"/>
                <a:ea typeface="微软雅黑" pitchFamily="34" charset="-122"/>
              </a:rPr>
              <a:t>SMTP </a:t>
            </a:r>
            <a:r>
              <a:rPr lang="zh-CN" altLang="en-US" sz="2000" b="1" dirty="0">
                <a:latin typeface="微软雅黑" pitchFamily="34" charset="-122"/>
                <a:ea typeface="微软雅黑" pitchFamily="34" charset="-122"/>
              </a:rPr>
              <a:t>的关系</a:t>
            </a:r>
          </a:p>
        </p:txBody>
      </p:sp>
    </p:spTree>
    <p:extLst>
      <p:ext uri="{BB962C8B-B14F-4D97-AF65-F5344CB8AC3E}">
        <p14:creationId xmlns:p14="http://schemas.microsoft.com/office/powerpoint/2010/main" val="2291374789"/>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68"/>
          <p:cNvSpPr>
            <a:spLocks noChangeArrowheads="1"/>
          </p:cNvSpPr>
          <p:nvPr/>
        </p:nvSpPr>
        <p:spPr bwMode="auto">
          <a:xfrm>
            <a:off x="556964" y="1419304"/>
            <a:ext cx="8048776" cy="263149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eaLnBrk="0" hangingPunct="0">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5 </a:t>
            </a:r>
            <a:r>
              <a:rPr lang="zh-CN" altLang="en-US" sz="2000" b="1" dirty="0">
                <a:latin typeface="微软雅黑" pitchFamily="34" charset="-122"/>
                <a:ea typeface="微软雅黑" pitchFamily="34" charset="-122"/>
              </a:rPr>
              <a:t>个新的邮件</a:t>
            </a:r>
            <a:r>
              <a:rPr lang="zh-CN" altLang="en-US" sz="2000" b="1" dirty="0">
                <a:solidFill>
                  <a:srgbClr val="0000FF"/>
                </a:solidFill>
                <a:latin typeface="微软雅黑" pitchFamily="34" charset="-122"/>
                <a:ea typeface="微软雅黑" pitchFamily="34" charset="-122"/>
              </a:rPr>
              <a:t>首部字段</a:t>
            </a:r>
            <a:r>
              <a:rPr lang="zh-CN" altLang="en-US" sz="2000" b="1" dirty="0">
                <a:latin typeface="微软雅黑" pitchFamily="34" charset="-122"/>
                <a:ea typeface="微软雅黑" pitchFamily="34" charset="-122"/>
              </a:rPr>
              <a:t>，它们可包含在原有首部中。这些字段提供了有关邮件主体的信息。</a:t>
            </a:r>
          </a:p>
          <a:p>
            <a:pPr marL="342900" indent="-34290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定义了许多邮件内容的</a:t>
            </a:r>
            <a:r>
              <a:rPr lang="zh-CN" altLang="en-US" sz="2000" b="1" dirty="0">
                <a:solidFill>
                  <a:srgbClr val="0000FF"/>
                </a:solidFill>
                <a:latin typeface="微软雅黑" pitchFamily="34" charset="-122"/>
                <a:ea typeface="微软雅黑" pitchFamily="34" charset="-122"/>
              </a:rPr>
              <a:t>格式</a:t>
            </a:r>
            <a:r>
              <a:rPr lang="zh-CN" altLang="en-US" sz="2000" b="1" dirty="0">
                <a:latin typeface="微软雅黑" pitchFamily="34" charset="-122"/>
                <a:ea typeface="微软雅黑" pitchFamily="34" charset="-122"/>
              </a:rPr>
              <a:t>，对多媒体电子邮件的表示方法进行了标准化。</a:t>
            </a:r>
          </a:p>
          <a:p>
            <a:pPr marL="342900" indent="-34290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定义了</a:t>
            </a:r>
            <a:r>
              <a:rPr lang="zh-CN" altLang="en-US" sz="2000" b="1" dirty="0">
                <a:solidFill>
                  <a:srgbClr val="0000FF"/>
                </a:solidFill>
                <a:latin typeface="微软雅黑" pitchFamily="34" charset="-122"/>
                <a:ea typeface="微软雅黑" pitchFamily="34" charset="-122"/>
              </a:rPr>
              <a:t>传送编码</a:t>
            </a:r>
            <a:r>
              <a:rPr lang="zh-CN" altLang="en-US" sz="2000" b="1" dirty="0">
                <a:latin typeface="微软雅黑" pitchFamily="34" charset="-122"/>
                <a:ea typeface="微软雅黑" pitchFamily="34" charset="-122"/>
              </a:rPr>
              <a:t>，可对任何内容格式进行转换，而不会被邮件系统改变。</a:t>
            </a:r>
          </a:p>
        </p:txBody>
      </p:sp>
      <p:sp>
        <p:nvSpPr>
          <p:cNvPr id="5" name="AutoShape 5"/>
          <p:cNvSpPr>
            <a:spLocks noChangeArrowheads="1"/>
          </p:cNvSpPr>
          <p:nvPr/>
        </p:nvSpPr>
        <p:spPr bwMode="auto">
          <a:xfrm>
            <a:off x="556963" y="1110365"/>
            <a:ext cx="8048776"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6" name="矩形 5"/>
          <p:cNvSpPr/>
          <p:nvPr/>
        </p:nvSpPr>
        <p:spPr>
          <a:xfrm>
            <a:off x="645268" y="1058981"/>
            <a:ext cx="3074881" cy="400110"/>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b="1" dirty="0">
                <a:latin typeface="微软雅黑" pitchFamily="34" charset="-122"/>
                <a:ea typeface="微软雅黑" pitchFamily="34" charset="-122"/>
              </a:rPr>
              <a:t>MIME </a:t>
            </a:r>
            <a:r>
              <a:rPr lang="zh-CN" altLang="en-US" sz="2000" b="1" dirty="0">
                <a:latin typeface="微软雅黑" pitchFamily="34" charset="-122"/>
                <a:ea typeface="微软雅黑" pitchFamily="34" charset="-122"/>
              </a:rPr>
              <a:t>主要包括三个部分</a:t>
            </a:r>
          </a:p>
        </p:txBody>
      </p:sp>
    </p:spTree>
    <p:extLst>
      <p:ext uri="{BB962C8B-B14F-4D97-AF65-F5344CB8AC3E}">
        <p14:creationId xmlns:p14="http://schemas.microsoft.com/office/powerpoint/2010/main" val="1947712307"/>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圆角矩形 9"/>
          <p:cNvSpPr/>
          <p:nvPr/>
        </p:nvSpPr>
        <p:spPr>
          <a:xfrm>
            <a:off x="556963" y="1057072"/>
            <a:ext cx="8048776" cy="331493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AutoShape 5"/>
          <p:cNvSpPr>
            <a:spLocks noChangeArrowheads="1"/>
          </p:cNvSpPr>
          <p:nvPr/>
        </p:nvSpPr>
        <p:spPr bwMode="auto">
          <a:xfrm>
            <a:off x="556963" y="649597"/>
            <a:ext cx="8048776"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6" name="矩形 5"/>
          <p:cNvSpPr/>
          <p:nvPr/>
        </p:nvSpPr>
        <p:spPr>
          <a:xfrm>
            <a:off x="645268" y="589069"/>
            <a:ext cx="3643946" cy="400110"/>
          </a:xfrm>
          <a:prstGeom prst="rect">
            <a:avLst/>
          </a:prstGeom>
        </p:spPr>
        <p:txBody>
          <a:bodyPr wrap="none" anchor="ct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b="1" dirty="0">
                <a:latin typeface="微软雅黑" pitchFamily="34" charset="-122"/>
                <a:ea typeface="微软雅黑" pitchFamily="34" charset="-122"/>
              </a:rPr>
              <a:t>MIME </a:t>
            </a:r>
            <a:r>
              <a:rPr lang="zh-CN" altLang="en-US" sz="2000" b="1" dirty="0">
                <a:latin typeface="微软雅黑" pitchFamily="34" charset="-122"/>
                <a:ea typeface="微软雅黑" pitchFamily="34" charset="-122"/>
              </a:rPr>
              <a:t>增加 </a:t>
            </a:r>
            <a:r>
              <a:rPr lang="en-US" altLang="zh-CN" sz="2000" b="1" dirty="0">
                <a:latin typeface="微软雅黑" pitchFamily="34" charset="-122"/>
                <a:ea typeface="微软雅黑" pitchFamily="34" charset="-122"/>
              </a:rPr>
              <a:t>5 </a:t>
            </a:r>
            <a:r>
              <a:rPr lang="zh-CN" altLang="en-US" sz="2000" b="1" dirty="0">
                <a:latin typeface="微软雅黑" pitchFamily="34" charset="-122"/>
                <a:ea typeface="微软雅黑" pitchFamily="34" charset="-122"/>
              </a:rPr>
              <a:t>个新的邮件首部</a:t>
            </a:r>
          </a:p>
        </p:txBody>
      </p:sp>
      <p:sp>
        <p:nvSpPr>
          <p:cNvPr id="2" name="矩形 1"/>
          <p:cNvSpPr/>
          <p:nvPr/>
        </p:nvSpPr>
        <p:spPr>
          <a:xfrm>
            <a:off x="1789774" y="1389101"/>
            <a:ext cx="6345239" cy="367862"/>
          </a:xfrm>
          <a:prstGeom prst="rect">
            <a:avLst/>
          </a:prstGeom>
          <a:solidFill>
            <a:srgbClr val="0066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bg1"/>
                </a:solidFill>
                <a:latin typeface="微软雅黑" pitchFamily="34" charset="-122"/>
                <a:ea typeface="微软雅黑" pitchFamily="34" charset="-122"/>
              </a:rPr>
              <a:t>邮件首部</a:t>
            </a:r>
          </a:p>
        </p:txBody>
      </p:sp>
      <p:sp>
        <p:nvSpPr>
          <p:cNvPr id="7" name="矩形 6"/>
          <p:cNvSpPr/>
          <p:nvPr/>
        </p:nvSpPr>
        <p:spPr>
          <a:xfrm>
            <a:off x="1789774" y="1756963"/>
            <a:ext cx="6345239" cy="192165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1789774" y="3678613"/>
            <a:ext cx="6345239" cy="367862"/>
          </a:xfrm>
          <a:prstGeom prst="rect">
            <a:avLst/>
          </a:prstGeom>
          <a:solidFill>
            <a:srgbClr val="FFFF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solidFill>
                <a:latin typeface="微软雅黑" pitchFamily="34" charset="-122"/>
                <a:ea typeface="微软雅黑" pitchFamily="34" charset="-122"/>
              </a:rPr>
              <a:t>邮件主体</a:t>
            </a:r>
          </a:p>
        </p:txBody>
      </p:sp>
      <p:sp>
        <p:nvSpPr>
          <p:cNvPr id="3" name="矩形 2"/>
          <p:cNvSpPr/>
          <p:nvPr/>
        </p:nvSpPr>
        <p:spPr>
          <a:xfrm>
            <a:off x="990472" y="2507950"/>
            <a:ext cx="793807" cy="584775"/>
          </a:xfrm>
          <a:prstGeom prst="rect">
            <a:avLst/>
          </a:prstGeom>
        </p:spPr>
        <p:txBody>
          <a:bodyPr wrap="none">
            <a:spAutoFit/>
          </a:bodyPr>
          <a:lstStyle/>
          <a:p>
            <a:pPr algn="ctr"/>
            <a:r>
              <a:rPr lang="en-US" altLang="zh-CN" sz="1600" b="1" dirty="0">
                <a:solidFill>
                  <a:srgbClr val="0000FF"/>
                </a:solidFill>
                <a:latin typeface="微软雅黑" pitchFamily="34" charset="-122"/>
                <a:ea typeface="微软雅黑" pitchFamily="34" charset="-122"/>
              </a:rPr>
              <a:t>MIME</a:t>
            </a:r>
          </a:p>
          <a:p>
            <a:pPr algn="ctr"/>
            <a:r>
              <a:rPr lang="zh-CN" altLang="en-US" sz="1600" b="1" dirty="0">
                <a:solidFill>
                  <a:srgbClr val="0000FF"/>
                </a:solidFill>
                <a:latin typeface="微软雅黑" pitchFamily="34" charset="-122"/>
                <a:ea typeface="微软雅黑" pitchFamily="34" charset="-122"/>
              </a:rPr>
              <a:t>首部</a:t>
            </a:r>
          </a:p>
        </p:txBody>
      </p:sp>
      <p:sp>
        <p:nvSpPr>
          <p:cNvPr id="9" name="Rectangle 68"/>
          <p:cNvSpPr>
            <a:spLocks noChangeArrowheads="1"/>
          </p:cNvSpPr>
          <p:nvPr/>
        </p:nvSpPr>
        <p:spPr bwMode="auto">
          <a:xfrm>
            <a:off x="1825141" y="1790610"/>
            <a:ext cx="6383444" cy="17594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179388" indent="-179388" eaLnBrk="0" hangingPunct="0">
              <a:lnSpc>
                <a:spcPts val="2600"/>
              </a:lnSpc>
              <a:buClr>
                <a:srgbClr val="0070C0"/>
              </a:buClr>
              <a:buFont typeface="Wingdings" pitchFamily="2" charset="2"/>
              <a:buChar char="l"/>
            </a:pPr>
            <a:r>
              <a:rPr lang="en-US" altLang="zh-CN" sz="1600" b="1" dirty="0">
                <a:solidFill>
                  <a:srgbClr val="0000FF"/>
                </a:solidFill>
                <a:latin typeface="微软雅黑" pitchFamily="34" charset="-122"/>
                <a:ea typeface="微软雅黑" pitchFamily="34" charset="-122"/>
              </a:rPr>
              <a:t>MIME-Version</a:t>
            </a:r>
            <a:r>
              <a:rPr lang="zh-CN" altLang="en-US" sz="1600" b="1" dirty="0">
                <a:solidFill>
                  <a:srgbClr val="0000FF"/>
                </a:solidFill>
                <a:latin typeface="微软雅黑" pitchFamily="34" charset="-122"/>
                <a:ea typeface="微软雅黑" pitchFamily="34" charset="-122"/>
              </a:rPr>
              <a:t>：</a:t>
            </a:r>
            <a:r>
              <a:rPr lang="en-US" altLang="zh-CN" sz="1600" b="1" dirty="0">
                <a:latin typeface="微软雅黑" pitchFamily="34" charset="-122"/>
                <a:ea typeface="微软雅黑" pitchFamily="34" charset="-122"/>
              </a:rPr>
              <a:t>MIME </a:t>
            </a:r>
            <a:r>
              <a:rPr lang="zh-CN" altLang="en-US" sz="1600" b="1" dirty="0">
                <a:latin typeface="微软雅黑" pitchFamily="34" charset="-122"/>
                <a:ea typeface="微软雅黑" pitchFamily="34" charset="-122"/>
              </a:rPr>
              <a:t>的版本。若无此行，则为英文文本。</a:t>
            </a:r>
          </a:p>
          <a:p>
            <a:pPr marL="179388" indent="-179388" eaLnBrk="0" hangingPunct="0">
              <a:lnSpc>
                <a:spcPts val="2600"/>
              </a:lnSpc>
              <a:buClr>
                <a:srgbClr val="0070C0"/>
              </a:buClr>
              <a:buFont typeface="Wingdings" pitchFamily="2" charset="2"/>
              <a:buChar char="l"/>
            </a:pPr>
            <a:r>
              <a:rPr lang="en-US" altLang="zh-CN" sz="1600" b="1" dirty="0">
                <a:solidFill>
                  <a:srgbClr val="0000FF"/>
                </a:solidFill>
                <a:latin typeface="微软雅黑" pitchFamily="34" charset="-122"/>
                <a:ea typeface="微软雅黑" pitchFamily="34" charset="-122"/>
              </a:rPr>
              <a:t>Content-Description</a:t>
            </a:r>
            <a:r>
              <a:rPr lang="zh-CN" altLang="en-US" sz="1600" b="1" dirty="0">
                <a:solidFill>
                  <a:srgbClr val="0000FF"/>
                </a:solidFill>
                <a:latin typeface="微软雅黑" pitchFamily="34" charset="-122"/>
                <a:ea typeface="微软雅黑" pitchFamily="34" charset="-122"/>
              </a:rPr>
              <a:t>：</a:t>
            </a:r>
            <a:r>
              <a:rPr lang="zh-CN" altLang="en-US" sz="1600" b="1" dirty="0">
                <a:latin typeface="微软雅黑" pitchFamily="34" charset="-122"/>
                <a:ea typeface="微软雅黑" pitchFamily="34" charset="-122"/>
              </a:rPr>
              <a:t>这是可读字符串，此邮件的说明。</a:t>
            </a:r>
          </a:p>
          <a:p>
            <a:pPr marL="179388" indent="-179388" eaLnBrk="0" hangingPunct="0">
              <a:lnSpc>
                <a:spcPts val="2600"/>
              </a:lnSpc>
              <a:buClr>
                <a:srgbClr val="0070C0"/>
              </a:buClr>
              <a:buFont typeface="Wingdings" pitchFamily="2" charset="2"/>
              <a:buChar char="l"/>
            </a:pPr>
            <a:r>
              <a:rPr lang="en-US" altLang="zh-CN" sz="1600" b="1" dirty="0">
                <a:solidFill>
                  <a:srgbClr val="0000FF"/>
                </a:solidFill>
                <a:latin typeface="微软雅黑" pitchFamily="34" charset="-122"/>
                <a:ea typeface="微软雅黑" pitchFamily="34" charset="-122"/>
              </a:rPr>
              <a:t>Content-Id</a:t>
            </a:r>
            <a:r>
              <a:rPr lang="zh-CN" altLang="en-US" sz="1600" b="1" dirty="0">
                <a:solidFill>
                  <a:srgbClr val="0000FF"/>
                </a:solidFill>
                <a:latin typeface="微软雅黑" pitchFamily="34" charset="-122"/>
                <a:ea typeface="微软雅黑" pitchFamily="34" charset="-122"/>
              </a:rPr>
              <a:t>：</a:t>
            </a:r>
            <a:r>
              <a:rPr lang="zh-CN" altLang="en-US" sz="1600" b="1" dirty="0">
                <a:latin typeface="微软雅黑" pitchFamily="34" charset="-122"/>
                <a:ea typeface="微软雅黑" pitchFamily="34" charset="-122"/>
              </a:rPr>
              <a:t>邮件的唯一标识符。 </a:t>
            </a:r>
          </a:p>
          <a:p>
            <a:pPr marL="179388" indent="-179388" eaLnBrk="0" hangingPunct="0">
              <a:lnSpc>
                <a:spcPts val="2600"/>
              </a:lnSpc>
              <a:buClr>
                <a:srgbClr val="0070C0"/>
              </a:buClr>
              <a:buFont typeface="Wingdings" pitchFamily="2" charset="2"/>
              <a:buChar char="l"/>
            </a:pPr>
            <a:r>
              <a:rPr lang="en-US" altLang="zh-CN" sz="1600" b="1" dirty="0">
                <a:solidFill>
                  <a:srgbClr val="0000FF"/>
                </a:solidFill>
                <a:latin typeface="微软雅黑" pitchFamily="34" charset="-122"/>
                <a:ea typeface="微软雅黑" pitchFamily="34" charset="-122"/>
              </a:rPr>
              <a:t>Content-Transfer-Encoding</a:t>
            </a:r>
            <a:r>
              <a:rPr lang="zh-CN" altLang="en-US" sz="1600" b="1" dirty="0">
                <a:solidFill>
                  <a:srgbClr val="0000FF"/>
                </a:solidFill>
                <a:latin typeface="微软雅黑" pitchFamily="34" charset="-122"/>
                <a:ea typeface="微软雅黑" pitchFamily="34" charset="-122"/>
              </a:rPr>
              <a:t>：</a:t>
            </a:r>
            <a:r>
              <a:rPr lang="zh-CN" altLang="en-US" sz="1600" b="1" dirty="0">
                <a:latin typeface="微软雅黑" pitchFamily="34" charset="-122"/>
                <a:ea typeface="微软雅黑" pitchFamily="34" charset="-122"/>
              </a:rPr>
              <a:t>传送时邮件主体使用的编码方法。</a:t>
            </a:r>
          </a:p>
          <a:p>
            <a:pPr marL="179388" indent="-179388" eaLnBrk="0" hangingPunct="0">
              <a:lnSpc>
                <a:spcPts val="2600"/>
              </a:lnSpc>
              <a:buClr>
                <a:srgbClr val="0070C0"/>
              </a:buClr>
              <a:buFont typeface="Wingdings" pitchFamily="2" charset="2"/>
              <a:buChar char="l"/>
            </a:pPr>
            <a:r>
              <a:rPr lang="en-US" altLang="zh-CN" sz="1600" b="1" dirty="0">
                <a:solidFill>
                  <a:srgbClr val="0000FF"/>
                </a:solidFill>
                <a:latin typeface="微软雅黑" pitchFamily="34" charset="-122"/>
                <a:ea typeface="微软雅黑" pitchFamily="34" charset="-122"/>
              </a:rPr>
              <a:t>Content-Type</a:t>
            </a:r>
            <a:r>
              <a:rPr lang="zh-CN" altLang="en-US" sz="1600" b="1" dirty="0">
                <a:solidFill>
                  <a:srgbClr val="0000FF"/>
                </a:solidFill>
                <a:latin typeface="微软雅黑" pitchFamily="34" charset="-122"/>
                <a:ea typeface="微软雅黑" pitchFamily="34" charset="-122"/>
              </a:rPr>
              <a:t>：</a:t>
            </a:r>
            <a:r>
              <a:rPr lang="zh-CN" altLang="en-US" sz="1600" b="1" dirty="0">
                <a:latin typeface="微软雅黑" pitchFamily="34" charset="-122"/>
                <a:ea typeface="微软雅黑" pitchFamily="34" charset="-122"/>
              </a:rPr>
              <a:t>邮件内容类型 </a:t>
            </a:r>
            <a:r>
              <a:rPr lang="en-US" altLang="zh-CN" sz="1600" b="1" dirty="0">
                <a:latin typeface="微软雅黑" pitchFamily="34" charset="-122"/>
                <a:ea typeface="微软雅黑" pitchFamily="34" charset="-122"/>
              </a:rPr>
              <a:t>/ </a:t>
            </a:r>
            <a:r>
              <a:rPr lang="zh-CN" altLang="en-US" sz="1600" b="1" dirty="0">
                <a:latin typeface="微软雅黑" pitchFamily="34" charset="-122"/>
                <a:ea typeface="微软雅黑" pitchFamily="34" charset="-122"/>
              </a:rPr>
              <a:t>子类型。 </a:t>
            </a:r>
          </a:p>
        </p:txBody>
      </p:sp>
    </p:spTree>
    <p:extLst>
      <p:ext uri="{BB962C8B-B14F-4D97-AF65-F5344CB8AC3E}">
        <p14:creationId xmlns:p14="http://schemas.microsoft.com/office/powerpoint/2010/main" val="9821120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AutoShape 5"/>
          <p:cNvSpPr>
            <a:spLocks noChangeArrowheads="1"/>
          </p:cNvSpPr>
          <p:nvPr/>
        </p:nvSpPr>
        <p:spPr bwMode="auto">
          <a:xfrm>
            <a:off x="556963" y="657406"/>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32" name="Rectangle 6"/>
          <p:cNvSpPr>
            <a:spLocks noChangeArrowheads="1"/>
          </p:cNvSpPr>
          <p:nvPr/>
        </p:nvSpPr>
        <p:spPr bwMode="auto">
          <a:xfrm>
            <a:off x="2842736" y="624195"/>
            <a:ext cx="34772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根域名服务器共有 </a:t>
            </a:r>
            <a:r>
              <a:rPr lang="en-US" altLang="zh-CN" sz="2000" b="1" dirty="0">
                <a:solidFill>
                  <a:schemeClr val="bg1"/>
                </a:solidFill>
                <a:latin typeface="微软雅黑" pitchFamily="34" charset="-122"/>
                <a:ea typeface="微软雅黑" pitchFamily="34" charset="-122"/>
              </a:rPr>
              <a:t>13 </a:t>
            </a:r>
            <a:r>
              <a:rPr lang="zh-CN" altLang="en-US" sz="2000" b="1" dirty="0">
                <a:solidFill>
                  <a:schemeClr val="bg1"/>
                </a:solidFill>
                <a:latin typeface="微软雅黑" pitchFamily="34" charset="-122"/>
                <a:ea typeface="微软雅黑" pitchFamily="34" charset="-122"/>
              </a:rPr>
              <a:t>套装置</a:t>
            </a:r>
          </a:p>
        </p:txBody>
      </p:sp>
      <p:sp>
        <p:nvSpPr>
          <p:cNvPr id="33" name="Rectangle 68"/>
          <p:cNvSpPr>
            <a:spLocks noChangeArrowheads="1"/>
          </p:cNvSpPr>
          <p:nvPr/>
        </p:nvSpPr>
        <p:spPr bwMode="auto">
          <a:xfrm>
            <a:off x="483810" y="965641"/>
            <a:ext cx="8245143" cy="3477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eaLnBrk="0" hangingPunct="0">
              <a:lnSpc>
                <a:spcPts val="3300"/>
              </a:lnSpc>
              <a:buClr>
                <a:srgbClr val="0070C0"/>
              </a:buClr>
              <a:buFont typeface="Wingdings" pitchFamily="2" charset="2"/>
              <a:buChar char="l"/>
            </a:pPr>
            <a:r>
              <a:rPr lang="zh-CN" altLang="en-US" sz="2000" b="1" dirty="0">
                <a:solidFill>
                  <a:srgbClr val="0000FF"/>
                </a:solidFill>
                <a:latin typeface="微软雅黑" pitchFamily="34" charset="-122"/>
                <a:ea typeface="微软雅黑" pitchFamily="34" charset="-122"/>
              </a:rPr>
              <a:t>根域名服务器共有 </a:t>
            </a:r>
            <a:r>
              <a:rPr lang="en-US" altLang="zh-CN" sz="2000" b="1" dirty="0">
                <a:solidFill>
                  <a:srgbClr val="0000FF"/>
                </a:solidFill>
                <a:latin typeface="微软雅黑" pitchFamily="34" charset="-122"/>
                <a:ea typeface="微软雅黑" pitchFamily="34" charset="-122"/>
              </a:rPr>
              <a:t>13 </a:t>
            </a:r>
            <a:r>
              <a:rPr lang="zh-CN" altLang="en-US" sz="2000" b="1" dirty="0">
                <a:solidFill>
                  <a:srgbClr val="0000FF"/>
                </a:solidFill>
                <a:latin typeface="微软雅黑" pitchFamily="34" charset="-122"/>
                <a:ea typeface="微软雅黑" pitchFamily="34" charset="-122"/>
              </a:rPr>
              <a:t>套装置，不是 </a:t>
            </a:r>
            <a:r>
              <a:rPr lang="en-US" altLang="zh-CN" sz="2000" b="1" dirty="0">
                <a:solidFill>
                  <a:srgbClr val="0000FF"/>
                </a:solidFill>
                <a:latin typeface="微软雅黑" pitchFamily="34" charset="-122"/>
                <a:ea typeface="微软雅黑" pitchFamily="34" charset="-122"/>
              </a:rPr>
              <a:t>13 </a:t>
            </a:r>
            <a:r>
              <a:rPr lang="zh-CN" altLang="en-US" sz="2000" b="1" dirty="0">
                <a:solidFill>
                  <a:srgbClr val="0000FF"/>
                </a:solidFill>
                <a:latin typeface="微软雅黑" pitchFamily="34" charset="-122"/>
                <a:ea typeface="微软雅黑" pitchFamily="34" charset="-122"/>
              </a:rPr>
              <a:t>个机器。</a:t>
            </a:r>
          </a:p>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这些根域名服务器相应的</a:t>
            </a:r>
            <a:r>
              <a:rPr lang="zh-CN" altLang="en-US" sz="2000" b="1" dirty="0">
                <a:solidFill>
                  <a:srgbClr val="0000FF"/>
                </a:solidFill>
                <a:latin typeface="微软雅黑" pitchFamily="34" charset="-122"/>
                <a:ea typeface="微软雅黑" pitchFamily="34" charset="-122"/>
              </a:rPr>
              <a:t>域名</a:t>
            </a:r>
            <a:r>
              <a:rPr lang="zh-CN" altLang="en-US" sz="2000" b="1" dirty="0">
                <a:latin typeface="微软雅黑" pitchFamily="34" charset="-122"/>
                <a:ea typeface="微软雅黑" pitchFamily="34" charset="-122"/>
              </a:rPr>
              <a:t>分别是：</a:t>
            </a:r>
          </a:p>
          <a:p>
            <a:pPr eaLnBrk="0" hangingPunct="0">
              <a:lnSpc>
                <a:spcPts val="3300"/>
              </a:lnSpc>
              <a:buClr>
                <a:srgbClr val="0070C0"/>
              </a:buClr>
            </a:pPr>
            <a:r>
              <a:rPr lang="zh-CN" altLang="en-US" sz="2000" b="1" dirty="0">
                <a:latin typeface="微软雅黑" pitchFamily="34" charset="-122"/>
                <a:ea typeface="微软雅黑" pitchFamily="34" charset="-122"/>
              </a:rPr>
              <a:t>    </a:t>
            </a:r>
            <a:r>
              <a:rPr lang="en-US" altLang="zh-CN" sz="2000" b="1" dirty="0">
                <a:latin typeface="微软雅黑" pitchFamily="34" charset="-122"/>
                <a:ea typeface="微软雅黑" pitchFamily="34" charset="-122"/>
              </a:rPr>
              <a:t>a.rootservers.net</a:t>
            </a:r>
          </a:p>
          <a:p>
            <a:pPr eaLnBrk="0" hangingPunct="0">
              <a:lnSpc>
                <a:spcPts val="3300"/>
              </a:lnSpc>
              <a:buClr>
                <a:srgbClr val="0070C0"/>
              </a:buClr>
            </a:pPr>
            <a:r>
              <a:rPr lang="en-US" altLang="zh-CN" sz="2000" b="1" dirty="0">
                <a:latin typeface="微软雅黑" pitchFamily="34" charset="-122"/>
                <a:ea typeface="微软雅黑" pitchFamily="34" charset="-122"/>
              </a:rPr>
              <a:t>    b.rootservers.net</a:t>
            </a:r>
          </a:p>
          <a:p>
            <a:pPr eaLnBrk="0" hangingPunct="0">
              <a:lnSpc>
                <a:spcPts val="3300"/>
              </a:lnSpc>
              <a:buClr>
                <a:srgbClr val="0070C0"/>
              </a:buClr>
            </a:pPr>
            <a:r>
              <a:rPr lang="en-US" altLang="zh-CN" sz="2000" b="1" dirty="0">
                <a:latin typeface="微软雅黑" pitchFamily="34" charset="-122"/>
                <a:ea typeface="微软雅黑" pitchFamily="34" charset="-122"/>
              </a:rPr>
              <a:t>    … </a:t>
            </a:r>
          </a:p>
          <a:p>
            <a:pPr eaLnBrk="0" hangingPunct="0">
              <a:lnSpc>
                <a:spcPts val="3300"/>
              </a:lnSpc>
              <a:buClr>
                <a:srgbClr val="0070C0"/>
              </a:buClr>
            </a:pPr>
            <a:r>
              <a:rPr lang="en-US" altLang="zh-CN" sz="2000" b="1" dirty="0">
                <a:latin typeface="微软雅黑" pitchFamily="34" charset="-122"/>
                <a:ea typeface="微软雅黑" pitchFamily="34" charset="-122"/>
              </a:rPr>
              <a:t>    m.rootservers.net</a:t>
            </a:r>
          </a:p>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到</a:t>
            </a:r>
            <a:r>
              <a:rPr lang="en-US" altLang="zh-CN" sz="2000" b="1" dirty="0">
                <a:latin typeface="微软雅黑" pitchFamily="34" charset="-122"/>
                <a:ea typeface="微软雅黑" pitchFamily="34" charset="-122"/>
              </a:rPr>
              <a:t>2016</a:t>
            </a:r>
            <a:r>
              <a:rPr lang="zh-CN" altLang="en-US" sz="2000" b="1" dirty="0">
                <a:latin typeface="微软雅黑" pitchFamily="34" charset="-122"/>
                <a:ea typeface="微软雅黑" pitchFamily="34" charset="-122"/>
              </a:rPr>
              <a:t>年</a:t>
            </a:r>
            <a:r>
              <a:rPr lang="en-US" altLang="zh-CN" sz="2000" b="1" dirty="0">
                <a:latin typeface="微软雅黑" pitchFamily="34" charset="-122"/>
                <a:ea typeface="微软雅黑" pitchFamily="34" charset="-122"/>
              </a:rPr>
              <a:t>2</a:t>
            </a:r>
            <a:r>
              <a:rPr lang="zh-CN" altLang="en-US" sz="2000" b="1" dirty="0">
                <a:latin typeface="微软雅黑" pitchFamily="34" charset="-122"/>
                <a:ea typeface="微软雅黑" pitchFamily="34" charset="-122"/>
              </a:rPr>
              <a:t>月，全世界已经在 </a:t>
            </a:r>
            <a:r>
              <a:rPr lang="en-US" altLang="zh-CN" sz="2000" b="1" dirty="0">
                <a:latin typeface="微软雅黑" pitchFamily="34" charset="-122"/>
                <a:ea typeface="微软雅黑" pitchFamily="34" charset="-122"/>
              </a:rPr>
              <a:t>588 </a:t>
            </a:r>
            <a:r>
              <a:rPr lang="zh-CN" altLang="en-US" sz="2000" b="1" dirty="0">
                <a:latin typeface="微软雅黑" pitchFamily="34" charset="-122"/>
                <a:ea typeface="微软雅黑" pitchFamily="34" charset="-122"/>
              </a:rPr>
              <a:t>个地点安装了根域名服务器，使世界上大部分 </a:t>
            </a:r>
            <a:r>
              <a:rPr lang="en-US" altLang="zh-CN" sz="2000" b="1" dirty="0">
                <a:latin typeface="微软雅黑" pitchFamily="34" charset="-122"/>
                <a:ea typeface="微软雅黑" pitchFamily="34" charset="-122"/>
              </a:rPr>
              <a:t>DNS </a:t>
            </a:r>
            <a:r>
              <a:rPr lang="zh-CN" altLang="en-US" sz="2000" b="1" dirty="0">
                <a:latin typeface="微软雅黑" pitchFamily="34" charset="-122"/>
                <a:ea typeface="微软雅黑" pitchFamily="34" charset="-122"/>
              </a:rPr>
              <a:t>域名服务器都能</a:t>
            </a:r>
            <a:r>
              <a:rPr lang="zh-CN" altLang="en-US" sz="2000" b="1" dirty="0">
                <a:solidFill>
                  <a:srgbClr val="0000FF"/>
                </a:solidFill>
                <a:latin typeface="微软雅黑" pitchFamily="34" charset="-122"/>
                <a:ea typeface="微软雅黑" pitchFamily="34" charset="-122"/>
              </a:rPr>
              <a:t>就近</a:t>
            </a:r>
            <a:r>
              <a:rPr lang="zh-CN" altLang="en-US" sz="2000" b="1" dirty="0">
                <a:latin typeface="微软雅黑" pitchFamily="34" charset="-122"/>
                <a:ea typeface="微软雅黑" pitchFamily="34" charset="-122"/>
              </a:rPr>
              <a:t>找到一个根域名服务器。 </a:t>
            </a:r>
          </a:p>
        </p:txBody>
      </p:sp>
    </p:spTree>
    <p:extLst>
      <p:ext uri="{BB962C8B-B14F-4D97-AF65-F5344CB8AC3E}">
        <p14:creationId xmlns:p14="http://schemas.microsoft.com/office/powerpoint/2010/main" val="3780931495"/>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56963" y="734049"/>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3" name="Rectangle 6"/>
          <p:cNvSpPr>
            <a:spLocks noChangeArrowheads="1"/>
          </p:cNvSpPr>
          <p:nvPr/>
        </p:nvSpPr>
        <p:spPr bwMode="auto">
          <a:xfrm>
            <a:off x="1649079" y="700838"/>
            <a:ext cx="586455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itchFamily="34" charset="-122"/>
                <a:ea typeface="微软雅黑" pitchFamily="34" charset="-122"/>
              </a:rPr>
              <a:t>2.  </a:t>
            </a:r>
            <a:r>
              <a:rPr lang="zh-CN" altLang="en-US" sz="2000" b="1" dirty="0">
                <a:solidFill>
                  <a:schemeClr val="bg1"/>
                </a:solidFill>
                <a:latin typeface="微软雅黑" pitchFamily="34" charset="-122"/>
                <a:ea typeface="微软雅黑" pitchFamily="34" charset="-122"/>
              </a:rPr>
              <a:t>内容传送编码</a:t>
            </a:r>
            <a:r>
              <a:rPr lang="en-US" altLang="zh-CN" sz="2000" b="1" dirty="0">
                <a:solidFill>
                  <a:schemeClr val="bg1"/>
                </a:solidFill>
                <a:latin typeface="微软雅黑" pitchFamily="34" charset="-122"/>
                <a:ea typeface="微软雅黑" pitchFamily="34" charset="-122"/>
              </a:rPr>
              <a:t>(Content-Transfer-Encoding) </a:t>
            </a:r>
            <a:endParaRPr lang="zh-CN" altLang="en-US" sz="2000" b="1" dirty="0">
              <a:solidFill>
                <a:schemeClr val="bg1"/>
              </a:solidFill>
              <a:latin typeface="微软雅黑" pitchFamily="34" charset="-122"/>
              <a:ea typeface="微软雅黑" pitchFamily="34" charset="-122"/>
            </a:endParaRPr>
          </a:p>
        </p:txBody>
      </p:sp>
      <p:graphicFrame>
        <p:nvGraphicFramePr>
          <p:cNvPr id="5" name="Group 34"/>
          <p:cNvGraphicFramePr>
            <a:graphicFrameLocks noGrp="1"/>
          </p:cNvGraphicFramePr>
          <p:nvPr>
            <p:extLst>
              <p:ext uri="{D42A27DB-BD31-4B8C-83A1-F6EECF244321}">
                <p14:modId xmlns:p14="http://schemas.microsoft.com/office/powerpoint/2010/main" val="2155098215"/>
              </p:ext>
            </p:extLst>
          </p:nvPr>
        </p:nvGraphicFramePr>
        <p:xfrm>
          <a:off x="556963" y="1232149"/>
          <a:ext cx="8048776" cy="3058430"/>
        </p:xfrm>
        <a:graphic>
          <a:graphicData uri="http://schemas.openxmlformats.org/drawingml/2006/table">
            <a:tbl>
              <a:tblPr firstRow="1" bandRow="1">
                <a:tableStyleId>{5C22544A-7EE6-4342-B048-85BDC9FD1C3A}</a:tableStyleId>
              </a:tblPr>
              <a:tblGrid>
                <a:gridCol w="1149825">
                  <a:extLst>
                    <a:ext uri="{9D8B030D-6E8A-4147-A177-3AD203B41FA5}">
                      <a16:colId xmlns:a16="http://schemas.microsoft.com/office/drawing/2014/main" val="20000"/>
                    </a:ext>
                  </a:extLst>
                </a:gridCol>
                <a:gridCol w="6898951">
                  <a:extLst>
                    <a:ext uri="{9D8B030D-6E8A-4147-A177-3AD203B41FA5}">
                      <a16:colId xmlns:a16="http://schemas.microsoft.com/office/drawing/2014/main" val="20001"/>
                    </a:ext>
                  </a:extLst>
                </a:gridCol>
              </a:tblGrid>
              <a:tr h="366030">
                <a:tc>
                  <a:txBody>
                    <a:bodyPr/>
                    <a:lstStyle>
                      <a:lvl1pPr marL="0" algn="l" defTabSz="914400" rtl="0" eaLnBrk="1" latinLnBrk="0" hangingPunct="1">
                        <a:defRPr sz="1800" kern="1200">
                          <a:solidFill>
                            <a:schemeClr val="tx1"/>
                          </a:solidFill>
                          <a:latin typeface="굴림"/>
                          <a:ea typeface="굴림"/>
                        </a:defRPr>
                      </a:lvl1pPr>
                      <a:lvl2pPr marL="457200" algn="l" defTabSz="914400" rtl="0" eaLnBrk="1" latinLnBrk="0" hangingPunct="1">
                        <a:defRPr sz="1800" kern="1200">
                          <a:solidFill>
                            <a:schemeClr val="tx1"/>
                          </a:solidFill>
                          <a:latin typeface="굴림"/>
                          <a:ea typeface="굴림"/>
                        </a:defRPr>
                      </a:lvl2pPr>
                      <a:lvl3pPr marL="914400" algn="l" defTabSz="914400" rtl="0" eaLnBrk="1" latinLnBrk="0" hangingPunct="1">
                        <a:defRPr sz="1800" kern="1200">
                          <a:solidFill>
                            <a:schemeClr val="tx1"/>
                          </a:solidFill>
                          <a:latin typeface="굴림"/>
                          <a:ea typeface="굴림"/>
                        </a:defRPr>
                      </a:lvl3pPr>
                      <a:lvl4pPr marL="1371600" algn="l" defTabSz="914400" rtl="0" eaLnBrk="1" latinLnBrk="0" hangingPunct="1">
                        <a:defRPr sz="1800" kern="1200">
                          <a:solidFill>
                            <a:schemeClr val="tx1"/>
                          </a:solidFill>
                          <a:latin typeface="굴림"/>
                          <a:ea typeface="굴림"/>
                        </a:defRPr>
                      </a:lvl4pPr>
                      <a:lvl5pPr marL="1828800" algn="l" defTabSz="914400" rtl="0" eaLnBrk="1" latinLnBrk="0" hangingPunct="1">
                        <a:defRPr sz="1800" kern="1200">
                          <a:solidFill>
                            <a:schemeClr val="tx1"/>
                          </a:solidFill>
                          <a:latin typeface="굴림"/>
                          <a:ea typeface="굴림"/>
                        </a:defRPr>
                      </a:lvl5pPr>
                      <a:lvl6pPr marL="2286000" algn="l" defTabSz="914400" rtl="0" eaLnBrk="1" latinLnBrk="0" hangingPunct="1">
                        <a:defRPr sz="1800" kern="1200">
                          <a:solidFill>
                            <a:schemeClr val="tx1"/>
                          </a:solidFill>
                          <a:latin typeface="굴림"/>
                          <a:ea typeface="굴림"/>
                        </a:defRPr>
                      </a:lvl6pPr>
                      <a:lvl7pPr marL="2743200" algn="l" defTabSz="914400" rtl="0" eaLnBrk="1" latinLnBrk="0" hangingPunct="1">
                        <a:defRPr sz="1800" kern="1200">
                          <a:solidFill>
                            <a:schemeClr val="tx1"/>
                          </a:solidFill>
                          <a:latin typeface="굴림"/>
                          <a:ea typeface="굴림"/>
                        </a:defRPr>
                      </a:lvl7pPr>
                      <a:lvl8pPr marL="3200400" algn="l" defTabSz="914400" rtl="0" eaLnBrk="1" latinLnBrk="0" hangingPunct="1">
                        <a:defRPr sz="1800" kern="1200">
                          <a:solidFill>
                            <a:schemeClr val="tx1"/>
                          </a:solidFill>
                          <a:latin typeface="굴림"/>
                          <a:ea typeface="굴림"/>
                        </a:defRPr>
                      </a:lvl8pPr>
                      <a:lvl9pPr marL="3657600" algn="l" defTabSz="914400" rtl="0" eaLnBrk="1" latinLnBrk="0" hangingPunct="1">
                        <a:defRPr sz="1800" kern="1200">
                          <a:solidFill>
                            <a:schemeClr val="tx1"/>
                          </a:solidFill>
                          <a:latin typeface="굴림"/>
                          <a:ea typeface="굴림"/>
                        </a:defRPr>
                      </a:lvl9pPr>
                    </a:lstStyle>
                    <a:p>
                      <a:pPr marL="0" marR="0" lvl="0" indent="0" algn="ctr" defTabSz="914400" rtl="0" eaLnBrk="1" fontAlgn="base" latinLnBrk="1" hangingPunct="1">
                        <a:lnSpc>
                          <a:spcPct val="100000"/>
                        </a:lnSpc>
                        <a:spcBef>
                          <a:spcPct val="20000"/>
                        </a:spcBef>
                        <a:spcAft>
                          <a:spcPct val="0"/>
                        </a:spcAft>
                        <a:buClr>
                          <a:schemeClr val="folHlink"/>
                        </a:buClr>
                        <a:buSzPct val="60000"/>
                        <a:buFont typeface="Wingdings" pitchFamily="2" charset="2"/>
                        <a:buNone/>
                        <a:tabLst/>
                      </a:pPr>
                      <a:r>
                        <a:rPr kumimoji="1" lang="zh-CN" altLang="en-US" sz="1600" b="1" i="0" u="none" strike="noStrike" cap="none" normalizeH="0" baseline="0" dirty="0">
                          <a:ln>
                            <a:noFill/>
                          </a:ln>
                          <a:solidFill>
                            <a:schemeClr val="bg1"/>
                          </a:solidFill>
                          <a:effectLst/>
                          <a:latin typeface="微软雅黑" pitchFamily="34" charset="-122"/>
                          <a:ea typeface="微软雅黑" pitchFamily="34" charset="-122"/>
                        </a:rPr>
                        <a:t>编码方法</a:t>
                      </a:r>
                      <a:endParaRPr kumimoji="1" lang="en-US" altLang="ko-KR" sz="1600" b="1" i="0" u="none" strike="noStrike" cap="none" normalizeH="0" baseline="0" dirty="0">
                        <a:ln>
                          <a:noFill/>
                        </a:ln>
                        <a:solidFill>
                          <a:schemeClr val="bg1"/>
                        </a:solidFill>
                        <a:effectLst/>
                        <a:latin typeface="微软雅黑" pitchFamily="34" charset="-122"/>
                        <a:ea typeface="微软雅黑" pitchFamily="34" charset="-122"/>
                      </a:endParaRPr>
                    </a:p>
                  </a:txBody>
                  <a:tcPr anchor="ctr" horzOverflow="overflow">
                    <a:lnL w="12700"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66FF"/>
                    </a:solidFill>
                  </a:tcPr>
                </a:tc>
                <a:tc>
                  <a:txBody>
                    <a:bodyPr/>
                    <a:lstStyle>
                      <a:lvl1pPr marL="0" algn="l" defTabSz="914400" rtl="0" eaLnBrk="1" latinLnBrk="0" hangingPunct="1">
                        <a:defRPr sz="1800" kern="1200">
                          <a:solidFill>
                            <a:schemeClr val="tx1"/>
                          </a:solidFill>
                          <a:latin typeface="굴림"/>
                          <a:ea typeface="굴림"/>
                        </a:defRPr>
                      </a:lvl1pPr>
                      <a:lvl2pPr marL="457200" algn="l" defTabSz="914400" rtl="0" eaLnBrk="1" latinLnBrk="0" hangingPunct="1">
                        <a:defRPr sz="1800" kern="1200">
                          <a:solidFill>
                            <a:schemeClr val="tx1"/>
                          </a:solidFill>
                          <a:latin typeface="굴림"/>
                          <a:ea typeface="굴림"/>
                        </a:defRPr>
                      </a:lvl2pPr>
                      <a:lvl3pPr marL="914400" algn="l" defTabSz="914400" rtl="0" eaLnBrk="1" latinLnBrk="0" hangingPunct="1">
                        <a:defRPr sz="1800" kern="1200">
                          <a:solidFill>
                            <a:schemeClr val="tx1"/>
                          </a:solidFill>
                          <a:latin typeface="굴림"/>
                          <a:ea typeface="굴림"/>
                        </a:defRPr>
                      </a:lvl3pPr>
                      <a:lvl4pPr marL="1371600" algn="l" defTabSz="914400" rtl="0" eaLnBrk="1" latinLnBrk="0" hangingPunct="1">
                        <a:defRPr sz="1800" kern="1200">
                          <a:solidFill>
                            <a:schemeClr val="tx1"/>
                          </a:solidFill>
                          <a:latin typeface="굴림"/>
                          <a:ea typeface="굴림"/>
                        </a:defRPr>
                      </a:lvl4pPr>
                      <a:lvl5pPr marL="1828800" algn="l" defTabSz="914400" rtl="0" eaLnBrk="1" latinLnBrk="0" hangingPunct="1">
                        <a:defRPr sz="1800" kern="1200">
                          <a:solidFill>
                            <a:schemeClr val="tx1"/>
                          </a:solidFill>
                          <a:latin typeface="굴림"/>
                          <a:ea typeface="굴림"/>
                        </a:defRPr>
                      </a:lvl5pPr>
                      <a:lvl6pPr marL="2286000" algn="l" defTabSz="914400" rtl="0" eaLnBrk="1" latinLnBrk="0" hangingPunct="1">
                        <a:defRPr sz="1800" kern="1200">
                          <a:solidFill>
                            <a:schemeClr val="tx1"/>
                          </a:solidFill>
                          <a:latin typeface="굴림"/>
                          <a:ea typeface="굴림"/>
                        </a:defRPr>
                      </a:lvl6pPr>
                      <a:lvl7pPr marL="2743200" algn="l" defTabSz="914400" rtl="0" eaLnBrk="1" latinLnBrk="0" hangingPunct="1">
                        <a:defRPr sz="1800" kern="1200">
                          <a:solidFill>
                            <a:schemeClr val="tx1"/>
                          </a:solidFill>
                          <a:latin typeface="굴림"/>
                          <a:ea typeface="굴림"/>
                        </a:defRPr>
                      </a:lvl7pPr>
                      <a:lvl8pPr marL="3200400" algn="l" defTabSz="914400" rtl="0" eaLnBrk="1" latinLnBrk="0" hangingPunct="1">
                        <a:defRPr sz="1800" kern="1200">
                          <a:solidFill>
                            <a:schemeClr val="tx1"/>
                          </a:solidFill>
                          <a:latin typeface="굴림"/>
                          <a:ea typeface="굴림"/>
                        </a:defRPr>
                      </a:lvl8pPr>
                      <a:lvl9pPr marL="3657600" algn="l" defTabSz="914400" rtl="0" eaLnBrk="1" latinLnBrk="0" hangingPunct="1">
                        <a:defRPr sz="1800" kern="1200">
                          <a:solidFill>
                            <a:schemeClr val="tx1"/>
                          </a:solidFill>
                          <a:latin typeface="굴림"/>
                          <a:ea typeface="굴림"/>
                        </a:defRPr>
                      </a:lvl9pPr>
                    </a:lstStyle>
                    <a:p>
                      <a:pPr marL="0" marR="0" lvl="0" indent="0" algn="ctr" defTabSz="914400" rtl="0" eaLnBrk="1" fontAlgn="base" latinLnBrk="1" hangingPunct="1">
                        <a:lnSpc>
                          <a:spcPct val="100000"/>
                        </a:lnSpc>
                        <a:spcBef>
                          <a:spcPct val="20000"/>
                        </a:spcBef>
                        <a:spcAft>
                          <a:spcPct val="0"/>
                        </a:spcAft>
                        <a:buClr>
                          <a:schemeClr val="folHlink"/>
                        </a:buClr>
                        <a:buSzPct val="60000"/>
                        <a:buFont typeface="Wingdings" pitchFamily="2" charset="2"/>
                        <a:buNone/>
                        <a:tabLst/>
                      </a:pPr>
                      <a:r>
                        <a:rPr kumimoji="1" lang="zh-CN" altLang="en-US" sz="1600" b="1" i="0" u="none" strike="noStrike" cap="none" normalizeH="0" baseline="0" dirty="0">
                          <a:ln>
                            <a:noFill/>
                          </a:ln>
                          <a:solidFill>
                            <a:schemeClr val="bg1"/>
                          </a:solidFill>
                          <a:effectLst/>
                          <a:latin typeface="微软雅黑" pitchFamily="34" charset="-122"/>
                          <a:ea typeface="微软雅黑" pitchFamily="34" charset="-122"/>
                        </a:rPr>
                        <a:t>说明</a:t>
                      </a:r>
                      <a:endParaRPr kumimoji="1" lang="en-US" altLang="ko-KR" sz="1600" b="1" i="0" u="none" strike="noStrike" cap="none" normalizeH="0" baseline="0" dirty="0">
                        <a:ln>
                          <a:noFill/>
                        </a:ln>
                        <a:solidFill>
                          <a:schemeClr val="bg1"/>
                        </a:solidFill>
                        <a:effectLst/>
                        <a:latin typeface="微软雅黑" pitchFamily="34" charset="-122"/>
                        <a:ea typeface="微软雅黑" pitchFamily="34" charset="-122"/>
                      </a:endParaRPr>
                    </a:p>
                  </a:txBody>
                  <a:tcPr anchor="ctr" horzOverflow="overflow">
                    <a:lnL w="952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66FF"/>
                    </a:solidFill>
                  </a:tcPr>
                </a:tc>
                <a:extLst>
                  <a:ext uri="{0D108BD9-81ED-4DB2-BD59-A6C34878D82A}">
                    <a16:rowId xmlns:a16="http://schemas.microsoft.com/office/drawing/2014/main" val="10000"/>
                  </a:ext>
                </a:extLst>
              </a:tr>
              <a:tr h="644119">
                <a:tc>
                  <a:txBody>
                    <a:bodyPr/>
                    <a:lstStyle>
                      <a:lvl1pPr marL="0" algn="l" defTabSz="914400" rtl="0" eaLnBrk="1" latinLnBrk="0" hangingPunct="1">
                        <a:defRPr sz="1800" kern="1200">
                          <a:solidFill>
                            <a:schemeClr val="tx1"/>
                          </a:solidFill>
                          <a:latin typeface="굴림"/>
                          <a:ea typeface="굴림"/>
                        </a:defRPr>
                      </a:lvl1pPr>
                      <a:lvl2pPr marL="457200" algn="l" defTabSz="914400" rtl="0" eaLnBrk="1" latinLnBrk="0" hangingPunct="1">
                        <a:defRPr sz="1800" kern="1200">
                          <a:solidFill>
                            <a:schemeClr val="tx1"/>
                          </a:solidFill>
                          <a:latin typeface="굴림"/>
                          <a:ea typeface="굴림"/>
                        </a:defRPr>
                      </a:lvl2pPr>
                      <a:lvl3pPr marL="914400" algn="l" defTabSz="914400" rtl="0" eaLnBrk="1" latinLnBrk="0" hangingPunct="1">
                        <a:defRPr sz="1800" kern="1200">
                          <a:solidFill>
                            <a:schemeClr val="tx1"/>
                          </a:solidFill>
                          <a:latin typeface="굴림"/>
                          <a:ea typeface="굴림"/>
                        </a:defRPr>
                      </a:lvl3pPr>
                      <a:lvl4pPr marL="1371600" algn="l" defTabSz="914400" rtl="0" eaLnBrk="1" latinLnBrk="0" hangingPunct="1">
                        <a:defRPr sz="1800" kern="1200">
                          <a:solidFill>
                            <a:schemeClr val="tx1"/>
                          </a:solidFill>
                          <a:latin typeface="굴림"/>
                          <a:ea typeface="굴림"/>
                        </a:defRPr>
                      </a:lvl4pPr>
                      <a:lvl5pPr marL="1828800" algn="l" defTabSz="914400" rtl="0" eaLnBrk="1" latinLnBrk="0" hangingPunct="1">
                        <a:defRPr sz="1800" kern="1200">
                          <a:solidFill>
                            <a:schemeClr val="tx1"/>
                          </a:solidFill>
                          <a:latin typeface="굴림"/>
                          <a:ea typeface="굴림"/>
                        </a:defRPr>
                      </a:lvl5pPr>
                      <a:lvl6pPr marL="2286000" algn="l" defTabSz="914400" rtl="0" eaLnBrk="1" latinLnBrk="0" hangingPunct="1">
                        <a:defRPr sz="1800" kern="1200">
                          <a:solidFill>
                            <a:schemeClr val="tx1"/>
                          </a:solidFill>
                          <a:latin typeface="굴림"/>
                          <a:ea typeface="굴림"/>
                        </a:defRPr>
                      </a:lvl6pPr>
                      <a:lvl7pPr marL="2743200" algn="l" defTabSz="914400" rtl="0" eaLnBrk="1" latinLnBrk="0" hangingPunct="1">
                        <a:defRPr sz="1800" kern="1200">
                          <a:solidFill>
                            <a:schemeClr val="tx1"/>
                          </a:solidFill>
                          <a:latin typeface="굴림"/>
                          <a:ea typeface="굴림"/>
                        </a:defRPr>
                      </a:lvl7pPr>
                      <a:lvl8pPr marL="3200400" algn="l" defTabSz="914400" rtl="0" eaLnBrk="1" latinLnBrk="0" hangingPunct="1">
                        <a:defRPr sz="1800" kern="1200">
                          <a:solidFill>
                            <a:schemeClr val="tx1"/>
                          </a:solidFill>
                          <a:latin typeface="굴림"/>
                          <a:ea typeface="굴림"/>
                        </a:defRPr>
                      </a:lvl8pPr>
                      <a:lvl9pPr marL="3657600" algn="l" defTabSz="914400" rtl="0" eaLnBrk="1" latinLnBrk="0" hangingPunct="1">
                        <a:defRPr sz="1800" kern="1200">
                          <a:solidFill>
                            <a:schemeClr val="tx1"/>
                          </a:solidFill>
                          <a:latin typeface="굴림"/>
                          <a:ea typeface="굴림"/>
                        </a:defRPr>
                      </a:lvl9pPr>
                    </a:lstStyle>
                    <a:p>
                      <a:pPr marL="0" marR="0" lvl="0" indent="0" algn="l" defTabSz="914400" rtl="0" eaLnBrk="1" fontAlgn="base" latinLnBrk="1" hangingPunct="1">
                        <a:lnSpc>
                          <a:spcPts val="2200"/>
                        </a:lnSpc>
                        <a:spcBef>
                          <a:spcPct val="20000"/>
                        </a:spcBef>
                        <a:spcAft>
                          <a:spcPct val="0"/>
                        </a:spcAft>
                        <a:buClr>
                          <a:schemeClr val="folHlink"/>
                        </a:buClr>
                        <a:buSzPct val="60000"/>
                        <a:buFont typeface="Wingdings" pitchFamily="2" charset="2"/>
                        <a:buNone/>
                        <a:tabLst/>
                      </a:pPr>
                      <a:r>
                        <a:rPr kumimoji="1" lang="en-US" altLang="ko-KR" sz="1600" b="1" u="none" strike="noStrike" cap="none" normalizeH="0" baseline="0" dirty="0">
                          <a:ln>
                            <a:noFill/>
                          </a:ln>
                          <a:effectLst/>
                          <a:latin typeface="微软雅黑" pitchFamily="34" charset="-122"/>
                          <a:ea typeface="微软雅黑" pitchFamily="34" charset="-122"/>
                        </a:rPr>
                        <a:t>7bit</a:t>
                      </a:r>
                      <a:endParaRPr kumimoji="1" lang="en-US" altLang="ko-KR" sz="1600" b="1" i="0" u="none" strike="noStrike" cap="none" normalizeH="0" baseline="0" dirty="0">
                        <a:ln>
                          <a:noFill/>
                        </a:ln>
                        <a:solidFill>
                          <a:schemeClr val="tx1"/>
                        </a:solidFill>
                        <a:effectLst/>
                        <a:latin typeface="微软雅黑" pitchFamily="34" charset="-122"/>
                        <a:ea typeface="微软雅黑" pitchFamily="34" charset="-122"/>
                      </a:endParaRPr>
                    </a:p>
                  </a:txBody>
                  <a:tcPr anchor="ctr" horzOverflow="overflow">
                    <a:lnL w="12700"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lvl1pPr marL="0" algn="l" defTabSz="914400" rtl="0" eaLnBrk="1" latinLnBrk="0" hangingPunct="1">
                        <a:defRPr sz="1800" kern="1200">
                          <a:solidFill>
                            <a:schemeClr val="tx1"/>
                          </a:solidFill>
                          <a:latin typeface="굴림"/>
                          <a:ea typeface="굴림"/>
                        </a:defRPr>
                      </a:lvl1pPr>
                      <a:lvl2pPr marL="457200" algn="l" defTabSz="914400" rtl="0" eaLnBrk="1" latinLnBrk="0" hangingPunct="1">
                        <a:defRPr sz="1800" kern="1200">
                          <a:solidFill>
                            <a:schemeClr val="tx1"/>
                          </a:solidFill>
                          <a:latin typeface="굴림"/>
                          <a:ea typeface="굴림"/>
                        </a:defRPr>
                      </a:lvl2pPr>
                      <a:lvl3pPr marL="914400" algn="l" defTabSz="914400" rtl="0" eaLnBrk="1" latinLnBrk="0" hangingPunct="1">
                        <a:defRPr sz="1800" kern="1200">
                          <a:solidFill>
                            <a:schemeClr val="tx1"/>
                          </a:solidFill>
                          <a:latin typeface="굴림"/>
                          <a:ea typeface="굴림"/>
                        </a:defRPr>
                      </a:lvl3pPr>
                      <a:lvl4pPr marL="1371600" algn="l" defTabSz="914400" rtl="0" eaLnBrk="1" latinLnBrk="0" hangingPunct="1">
                        <a:defRPr sz="1800" kern="1200">
                          <a:solidFill>
                            <a:schemeClr val="tx1"/>
                          </a:solidFill>
                          <a:latin typeface="굴림"/>
                          <a:ea typeface="굴림"/>
                        </a:defRPr>
                      </a:lvl4pPr>
                      <a:lvl5pPr marL="1828800" algn="l" defTabSz="914400" rtl="0" eaLnBrk="1" latinLnBrk="0" hangingPunct="1">
                        <a:defRPr sz="1800" kern="1200">
                          <a:solidFill>
                            <a:schemeClr val="tx1"/>
                          </a:solidFill>
                          <a:latin typeface="굴림"/>
                          <a:ea typeface="굴림"/>
                        </a:defRPr>
                      </a:lvl5pPr>
                      <a:lvl6pPr marL="2286000" algn="l" defTabSz="914400" rtl="0" eaLnBrk="1" latinLnBrk="0" hangingPunct="1">
                        <a:defRPr sz="1800" kern="1200">
                          <a:solidFill>
                            <a:schemeClr val="tx1"/>
                          </a:solidFill>
                          <a:latin typeface="굴림"/>
                          <a:ea typeface="굴림"/>
                        </a:defRPr>
                      </a:lvl6pPr>
                      <a:lvl7pPr marL="2743200" algn="l" defTabSz="914400" rtl="0" eaLnBrk="1" latinLnBrk="0" hangingPunct="1">
                        <a:defRPr sz="1800" kern="1200">
                          <a:solidFill>
                            <a:schemeClr val="tx1"/>
                          </a:solidFill>
                          <a:latin typeface="굴림"/>
                          <a:ea typeface="굴림"/>
                        </a:defRPr>
                      </a:lvl7pPr>
                      <a:lvl8pPr marL="3200400" algn="l" defTabSz="914400" rtl="0" eaLnBrk="1" latinLnBrk="0" hangingPunct="1">
                        <a:defRPr sz="1800" kern="1200">
                          <a:solidFill>
                            <a:schemeClr val="tx1"/>
                          </a:solidFill>
                          <a:latin typeface="굴림"/>
                          <a:ea typeface="굴림"/>
                        </a:defRPr>
                      </a:lvl8pPr>
                      <a:lvl9pPr marL="3657600" algn="l" defTabSz="914400" rtl="0" eaLnBrk="1" latinLnBrk="0" hangingPunct="1">
                        <a:defRPr sz="1800" kern="1200">
                          <a:solidFill>
                            <a:schemeClr val="tx1"/>
                          </a:solidFill>
                          <a:latin typeface="굴림"/>
                          <a:ea typeface="굴림"/>
                        </a:defRPr>
                      </a:lvl9pPr>
                    </a:lstStyle>
                    <a:p>
                      <a:pPr marL="0" marR="0" lvl="0" indent="0" algn="l" defTabSz="914400" rtl="0" eaLnBrk="1" fontAlgn="base" latinLnBrk="1" hangingPunct="1">
                        <a:lnSpc>
                          <a:spcPts val="2200"/>
                        </a:lnSpc>
                        <a:spcBef>
                          <a:spcPct val="20000"/>
                        </a:spcBef>
                        <a:spcAft>
                          <a:spcPct val="0"/>
                        </a:spcAft>
                        <a:buClr>
                          <a:schemeClr val="folHlink"/>
                        </a:buClr>
                        <a:buSzPct val="60000"/>
                        <a:buFont typeface="Wingdings" pitchFamily="2" charset="2"/>
                        <a:buNone/>
                        <a:tabLst/>
                      </a:pPr>
                      <a:r>
                        <a:rPr kumimoji="1" lang="en-US" altLang="ko-KR" sz="1600" b="1" u="none" strike="noStrike" cap="none" normalizeH="0" baseline="0" dirty="0">
                          <a:ln>
                            <a:noFill/>
                          </a:ln>
                          <a:effectLst/>
                          <a:latin typeface="微软雅黑" pitchFamily="34" charset="-122"/>
                          <a:ea typeface="微软雅黑" pitchFamily="34" charset="-122"/>
                        </a:rPr>
                        <a:t>7 </a:t>
                      </a:r>
                      <a:r>
                        <a:rPr kumimoji="1" lang="zh-CN" altLang="en-US" sz="1600" b="1" u="none" strike="noStrike" cap="none" normalizeH="0" baseline="0" dirty="0">
                          <a:ln>
                            <a:noFill/>
                          </a:ln>
                          <a:effectLst/>
                          <a:latin typeface="微软雅黑" pitchFamily="34" charset="-122"/>
                          <a:ea typeface="微软雅黑" pitchFamily="34" charset="-122"/>
                        </a:rPr>
                        <a:t>位 </a:t>
                      </a:r>
                      <a:r>
                        <a:rPr kumimoji="1" lang="en-US" altLang="ko-KR" sz="1600" b="1" u="none" strike="noStrike" cap="none" normalizeH="0" baseline="0" dirty="0">
                          <a:ln>
                            <a:noFill/>
                          </a:ln>
                          <a:effectLst/>
                          <a:latin typeface="微软雅黑" pitchFamily="34" charset="-122"/>
                          <a:ea typeface="微软雅黑" pitchFamily="34" charset="-122"/>
                        </a:rPr>
                        <a:t>ASCII </a:t>
                      </a:r>
                      <a:r>
                        <a:rPr kumimoji="1" lang="zh-CN" altLang="en-US" sz="1600" b="1" u="none" strike="noStrike" cap="none" normalizeH="0" baseline="0" dirty="0">
                          <a:ln>
                            <a:noFill/>
                          </a:ln>
                          <a:effectLst/>
                          <a:latin typeface="微软雅黑" pitchFamily="34" charset="-122"/>
                          <a:ea typeface="微软雅黑" pitchFamily="34" charset="-122"/>
                        </a:rPr>
                        <a:t>编码，每行不能超过 </a:t>
                      </a:r>
                      <a:r>
                        <a:rPr kumimoji="1" lang="en-US" altLang="zh-CN" sz="1600" b="1" u="none" strike="noStrike" cap="none" normalizeH="0" baseline="0" dirty="0">
                          <a:ln>
                            <a:noFill/>
                          </a:ln>
                          <a:effectLst/>
                          <a:latin typeface="微软雅黑" pitchFamily="34" charset="-122"/>
                          <a:ea typeface="微软雅黑" pitchFamily="34" charset="-122"/>
                        </a:rPr>
                        <a:t>1000 </a:t>
                      </a:r>
                      <a:r>
                        <a:rPr kumimoji="1" lang="zh-CN" altLang="en-US" sz="1600" b="1" u="none" strike="noStrike" cap="none" normalizeH="0" baseline="0" dirty="0">
                          <a:ln>
                            <a:noFill/>
                          </a:ln>
                          <a:effectLst/>
                          <a:latin typeface="微软雅黑" pitchFamily="34" charset="-122"/>
                          <a:ea typeface="微软雅黑" pitchFamily="34" charset="-122"/>
                        </a:rPr>
                        <a:t>个字符（包括回车和换行）。缺省编码方法。</a:t>
                      </a:r>
                      <a:endParaRPr kumimoji="1" lang="ko-KR" altLang="en-US" sz="1600" b="1" i="0" u="none" strike="noStrike" cap="none" normalizeH="0" baseline="0" dirty="0">
                        <a:ln>
                          <a:noFill/>
                        </a:ln>
                        <a:solidFill>
                          <a:schemeClr val="tx1"/>
                        </a:solidFill>
                        <a:effectLst/>
                        <a:latin typeface="微软雅黑" pitchFamily="34" charset="-122"/>
                        <a:ea typeface="굴림" pitchFamily="50" charset="-127"/>
                      </a:endParaRPr>
                    </a:p>
                  </a:txBody>
                  <a:tcPr anchor="ctr" horzOverflow="overflow">
                    <a:lnL w="952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10001"/>
                  </a:ext>
                </a:extLst>
              </a:tr>
              <a:tr h="367349">
                <a:tc>
                  <a:txBody>
                    <a:bodyPr/>
                    <a:lstStyle>
                      <a:lvl1pPr marL="0" algn="l" defTabSz="914400" rtl="0" eaLnBrk="1" latinLnBrk="0" hangingPunct="1">
                        <a:defRPr sz="1800" kern="1200">
                          <a:solidFill>
                            <a:schemeClr val="tx1"/>
                          </a:solidFill>
                          <a:latin typeface="굴림"/>
                          <a:ea typeface="굴림"/>
                        </a:defRPr>
                      </a:lvl1pPr>
                      <a:lvl2pPr marL="457200" algn="l" defTabSz="914400" rtl="0" eaLnBrk="1" latinLnBrk="0" hangingPunct="1">
                        <a:defRPr sz="1800" kern="1200">
                          <a:solidFill>
                            <a:schemeClr val="tx1"/>
                          </a:solidFill>
                          <a:latin typeface="굴림"/>
                          <a:ea typeface="굴림"/>
                        </a:defRPr>
                      </a:lvl2pPr>
                      <a:lvl3pPr marL="914400" algn="l" defTabSz="914400" rtl="0" eaLnBrk="1" latinLnBrk="0" hangingPunct="1">
                        <a:defRPr sz="1800" kern="1200">
                          <a:solidFill>
                            <a:schemeClr val="tx1"/>
                          </a:solidFill>
                          <a:latin typeface="굴림"/>
                          <a:ea typeface="굴림"/>
                        </a:defRPr>
                      </a:lvl3pPr>
                      <a:lvl4pPr marL="1371600" algn="l" defTabSz="914400" rtl="0" eaLnBrk="1" latinLnBrk="0" hangingPunct="1">
                        <a:defRPr sz="1800" kern="1200">
                          <a:solidFill>
                            <a:schemeClr val="tx1"/>
                          </a:solidFill>
                          <a:latin typeface="굴림"/>
                          <a:ea typeface="굴림"/>
                        </a:defRPr>
                      </a:lvl4pPr>
                      <a:lvl5pPr marL="1828800" algn="l" defTabSz="914400" rtl="0" eaLnBrk="1" latinLnBrk="0" hangingPunct="1">
                        <a:defRPr sz="1800" kern="1200">
                          <a:solidFill>
                            <a:schemeClr val="tx1"/>
                          </a:solidFill>
                          <a:latin typeface="굴림"/>
                          <a:ea typeface="굴림"/>
                        </a:defRPr>
                      </a:lvl5pPr>
                      <a:lvl6pPr marL="2286000" algn="l" defTabSz="914400" rtl="0" eaLnBrk="1" latinLnBrk="0" hangingPunct="1">
                        <a:defRPr sz="1800" kern="1200">
                          <a:solidFill>
                            <a:schemeClr val="tx1"/>
                          </a:solidFill>
                          <a:latin typeface="굴림"/>
                          <a:ea typeface="굴림"/>
                        </a:defRPr>
                      </a:lvl6pPr>
                      <a:lvl7pPr marL="2743200" algn="l" defTabSz="914400" rtl="0" eaLnBrk="1" latinLnBrk="0" hangingPunct="1">
                        <a:defRPr sz="1800" kern="1200">
                          <a:solidFill>
                            <a:schemeClr val="tx1"/>
                          </a:solidFill>
                          <a:latin typeface="굴림"/>
                          <a:ea typeface="굴림"/>
                        </a:defRPr>
                      </a:lvl7pPr>
                      <a:lvl8pPr marL="3200400" algn="l" defTabSz="914400" rtl="0" eaLnBrk="1" latinLnBrk="0" hangingPunct="1">
                        <a:defRPr sz="1800" kern="1200">
                          <a:solidFill>
                            <a:schemeClr val="tx1"/>
                          </a:solidFill>
                          <a:latin typeface="굴림"/>
                          <a:ea typeface="굴림"/>
                        </a:defRPr>
                      </a:lvl8pPr>
                      <a:lvl9pPr marL="3657600" algn="l" defTabSz="914400" rtl="0" eaLnBrk="1" latinLnBrk="0" hangingPunct="1">
                        <a:defRPr sz="1800" kern="1200">
                          <a:solidFill>
                            <a:schemeClr val="tx1"/>
                          </a:solidFill>
                          <a:latin typeface="굴림"/>
                          <a:ea typeface="굴림"/>
                        </a:defRPr>
                      </a:lvl9pPr>
                    </a:lstStyle>
                    <a:p>
                      <a:pPr marL="0" marR="0" lvl="0" indent="0" algn="l" defTabSz="914400" rtl="0" eaLnBrk="1" fontAlgn="base" latinLnBrk="1" hangingPunct="1">
                        <a:lnSpc>
                          <a:spcPts val="2200"/>
                        </a:lnSpc>
                        <a:spcBef>
                          <a:spcPct val="20000"/>
                        </a:spcBef>
                        <a:spcAft>
                          <a:spcPct val="0"/>
                        </a:spcAft>
                        <a:buClr>
                          <a:schemeClr val="folHlink"/>
                        </a:buClr>
                        <a:buSzPct val="60000"/>
                        <a:buFont typeface="Wingdings" pitchFamily="2" charset="2"/>
                        <a:buNone/>
                        <a:tabLst/>
                      </a:pPr>
                      <a:r>
                        <a:rPr kumimoji="1" lang="en-US" altLang="ko-KR" sz="1600" b="1" u="none" strike="noStrike" cap="none" normalizeH="0" baseline="0" dirty="0">
                          <a:ln>
                            <a:noFill/>
                          </a:ln>
                          <a:effectLst/>
                          <a:latin typeface="微软雅黑" pitchFamily="34" charset="-122"/>
                          <a:ea typeface="微软雅黑" pitchFamily="34" charset="-122"/>
                        </a:rPr>
                        <a:t>8bit</a:t>
                      </a:r>
                      <a:endParaRPr kumimoji="1" lang="en-US" altLang="ko-KR" sz="1600" b="1" i="0" u="none" strike="noStrike" cap="none" normalizeH="0" baseline="0" dirty="0">
                        <a:ln>
                          <a:noFill/>
                        </a:ln>
                        <a:solidFill>
                          <a:schemeClr val="tx1"/>
                        </a:solidFill>
                        <a:effectLst/>
                        <a:latin typeface="微软雅黑" pitchFamily="34" charset="-122"/>
                        <a:ea typeface="微软雅黑" pitchFamily="34" charset="-122"/>
                      </a:endParaRPr>
                    </a:p>
                  </a:txBody>
                  <a:tcPr anchor="ctr" horzOverflow="overflow">
                    <a:lnL w="12700"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FFCC"/>
                    </a:solidFill>
                  </a:tcPr>
                </a:tc>
                <a:tc>
                  <a:txBody>
                    <a:bodyPr/>
                    <a:lstStyle>
                      <a:lvl1pPr marL="0" algn="l" defTabSz="914400" rtl="0" eaLnBrk="1" latinLnBrk="0" hangingPunct="1">
                        <a:defRPr sz="1800" kern="1200">
                          <a:solidFill>
                            <a:schemeClr val="tx1"/>
                          </a:solidFill>
                          <a:latin typeface="굴림"/>
                          <a:ea typeface="굴림"/>
                        </a:defRPr>
                      </a:lvl1pPr>
                      <a:lvl2pPr marL="457200" algn="l" defTabSz="914400" rtl="0" eaLnBrk="1" latinLnBrk="0" hangingPunct="1">
                        <a:defRPr sz="1800" kern="1200">
                          <a:solidFill>
                            <a:schemeClr val="tx1"/>
                          </a:solidFill>
                          <a:latin typeface="굴림"/>
                          <a:ea typeface="굴림"/>
                        </a:defRPr>
                      </a:lvl2pPr>
                      <a:lvl3pPr marL="914400" algn="l" defTabSz="914400" rtl="0" eaLnBrk="1" latinLnBrk="0" hangingPunct="1">
                        <a:defRPr sz="1800" kern="1200">
                          <a:solidFill>
                            <a:schemeClr val="tx1"/>
                          </a:solidFill>
                          <a:latin typeface="굴림"/>
                          <a:ea typeface="굴림"/>
                        </a:defRPr>
                      </a:lvl3pPr>
                      <a:lvl4pPr marL="1371600" algn="l" defTabSz="914400" rtl="0" eaLnBrk="1" latinLnBrk="0" hangingPunct="1">
                        <a:defRPr sz="1800" kern="1200">
                          <a:solidFill>
                            <a:schemeClr val="tx1"/>
                          </a:solidFill>
                          <a:latin typeface="굴림"/>
                          <a:ea typeface="굴림"/>
                        </a:defRPr>
                      </a:lvl4pPr>
                      <a:lvl5pPr marL="1828800" algn="l" defTabSz="914400" rtl="0" eaLnBrk="1" latinLnBrk="0" hangingPunct="1">
                        <a:defRPr sz="1800" kern="1200">
                          <a:solidFill>
                            <a:schemeClr val="tx1"/>
                          </a:solidFill>
                          <a:latin typeface="굴림"/>
                          <a:ea typeface="굴림"/>
                        </a:defRPr>
                      </a:lvl5pPr>
                      <a:lvl6pPr marL="2286000" algn="l" defTabSz="914400" rtl="0" eaLnBrk="1" latinLnBrk="0" hangingPunct="1">
                        <a:defRPr sz="1800" kern="1200">
                          <a:solidFill>
                            <a:schemeClr val="tx1"/>
                          </a:solidFill>
                          <a:latin typeface="굴림"/>
                          <a:ea typeface="굴림"/>
                        </a:defRPr>
                      </a:lvl6pPr>
                      <a:lvl7pPr marL="2743200" algn="l" defTabSz="914400" rtl="0" eaLnBrk="1" latinLnBrk="0" hangingPunct="1">
                        <a:defRPr sz="1800" kern="1200">
                          <a:solidFill>
                            <a:schemeClr val="tx1"/>
                          </a:solidFill>
                          <a:latin typeface="굴림"/>
                          <a:ea typeface="굴림"/>
                        </a:defRPr>
                      </a:lvl7pPr>
                      <a:lvl8pPr marL="3200400" algn="l" defTabSz="914400" rtl="0" eaLnBrk="1" latinLnBrk="0" hangingPunct="1">
                        <a:defRPr sz="1800" kern="1200">
                          <a:solidFill>
                            <a:schemeClr val="tx1"/>
                          </a:solidFill>
                          <a:latin typeface="굴림"/>
                          <a:ea typeface="굴림"/>
                        </a:defRPr>
                      </a:lvl8pPr>
                      <a:lvl9pPr marL="3657600" algn="l" defTabSz="914400" rtl="0" eaLnBrk="1" latinLnBrk="0" hangingPunct="1">
                        <a:defRPr sz="1800" kern="1200">
                          <a:solidFill>
                            <a:schemeClr val="tx1"/>
                          </a:solidFill>
                          <a:latin typeface="굴림"/>
                          <a:ea typeface="굴림"/>
                        </a:defRPr>
                      </a:lvl9pPr>
                    </a:lstStyle>
                    <a:p>
                      <a:pPr marL="0" marR="0" lvl="0" indent="0" algn="l" defTabSz="914400" rtl="0" eaLnBrk="1" fontAlgn="base" latinLnBrk="1" hangingPunct="1">
                        <a:lnSpc>
                          <a:spcPts val="2200"/>
                        </a:lnSpc>
                        <a:spcBef>
                          <a:spcPct val="20000"/>
                        </a:spcBef>
                        <a:spcAft>
                          <a:spcPct val="0"/>
                        </a:spcAft>
                        <a:buClr>
                          <a:schemeClr val="folHlink"/>
                        </a:buClr>
                        <a:buSzPct val="60000"/>
                        <a:buFont typeface="Wingdings" pitchFamily="2" charset="2"/>
                        <a:buNone/>
                        <a:tabLst/>
                      </a:pPr>
                      <a:r>
                        <a:rPr kumimoji="1" lang="en-US" altLang="ko-KR" sz="1600" b="1" u="none" strike="noStrike" cap="none" normalizeH="0" baseline="0" dirty="0">
                          <a:ln>
                            <a:noFill/>
                          </a:ln>
                          <a:effectLst/>
                          <a:latin typeface="微软雅黑" pitchFamily="34" charset="-122"/>
                          <a:ea typeface="微软雅黑" pitchFamily="34" charset="-122"/>
                        </a:rPr>
                        <a:t>8 </a:t>
                      </a:r>
                      <a:r>
                        <a:rPr kumimoji="1" lang="zh-CN" altLang="en-US" sz="1600" b="1" u="none" strike="noStrike" cap="none" normalizeH="0" baseline="0" dirty="0">
                          <a:ln>
                            <a:noFill/>
                          </a:ln>
                          <a:effectLst/>
                          <a:latin typeface="微软雅黑" pitchFamily="34" charset="-122"/>
                          <a:ea typeface="微软雅黑" pitchFamily="34" charset="-122"/>
                        </a:rPr>
                        <a:t>位非 </a:t>
                      </a:r>
                      <a:r>
                        <a:rPr kumimoji="1" lang="en-US" altLang="zh-CN" sz="1600" b="1" u="none" strike="noStrike" cap="none" normalizeH="0" baseline="0" dirty="0">
                          <a:ln>
                            <a:noFill/>
                          </a:ln>
                          <a:effectLst/>
                          <a:latin typeface="微软雅黑" pitchFamily="34" charset="-122"/>
                          <a:ea typeface="微软雅黑" pitchFamily="34" charset="-122"/>
                        </a:rPr>
                        <a:t>ASCII </a:t>
                      </a:r>
                      <a:r>
                        <a:rPr kumimoji="1" lang="zh-CN" altLang="en-US" sz="1600" b="1" u="none" strike="noStrike" cap="none" normalizeH="0" baseline="0" dirty="0">
                          <a:ln>
                            <a:noFill/>
                          </a:ln>
                          <a:effectLst/>
                          <a:latin typeface="微软雅黑" pitchFamily="34" charset="-122"/>
                          <a:ea typeface="微软雅黑" pitchFamily="34" charset="-122"/>
                        </a:rPr>
                        <a:t>编码，每行不能超过 </a:t>
                      </a:r>
                      <a:r>
                        <a:rPr kumimoji="1" lang="en-US" altLang="zh-CN" sz="1600" b="1" u="none" strike="noStrike" cap="none" normalizeH="0" baseline="0" dirty="0">
                          <a:ln>
                            <a:noFill/>
                          </a:ln>
                          <a:effectLst/>
                          <a:latin typeface="微软雅黑" pitchFamily="34" charset="-122"/>
                          <a:ea typeface="微软雅黑" pitchFamily="34" charset="-122"/>
                        </a:rPr>
                        <a:t>1000 </a:t>
                      </a:r>
                      <a:r>
                        <a:rPr kumimoji="1" lang="zh-CN" altLang="en-US" sz="1600" b="1" u="none" strike="noStrike" cap="none" normalizeH="0" baseline="0" dirty="0">
                          <a:ln>
                            <a:noFill/>
                          </a:ln>
                          <a:effectLst/>
                          <a:latin typeface="微软雅黑" pitchFamily="34" charset="-122"/>
                          <a:ea typeface="微软雅黑" pitchFamily="34" charset="-122"/>
                        </a:rPr>
                        <a:t>个字节（包括回车和换行）。</a:t>
                      </a:r>
                      <a:endParaRPr kumimoji="1" lang="en-US" altLang="ko-KR" sz="1600" b="1" i="0" u="none" strike="noStrike" cap="none" normalizeH="0" baseline="0" dirty="0">
                        <a:ln>
                          <a:noFill/>
                        </a:ln>
                        <a:solidFill>
                          <a:schemeClr val="tx1"/>
                        </a:solidFill>
                        <a:effectLst/>
                        <a:latin typeface="微软雅黑" pitchFamily="34" charset="-122"/>
                        <a:ea typeface="微软雅黑" pitchFamily="34" charset="-122"/>
                      </a:endParaRPr>
                    </a:p>
                  </a:txBody>
                  <a:tcPr anchor="ctr" horzOverflow="overflow">
                    <a:lnL w="952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FFCC"/>
                    </a:solidFill>
                  </a:tcPr>
                </a:tc>
                <a:extLst>
                  <a:ext uri="{0D108BD9-81ED-4DB2-BD59-A6C34878D82A}">
                    <a16:rowId xmlns:a16="http://schemas.microsoft.com/office/drawing/2014/main" val="10002"/>
                  </a:ext>
                </a:extLst>
              </a:tr>
              <a:tr h="367349">
                <a:tc>
                  <a:txBody>
                    <a:bodyPr/>
                    <a:lstStyle>
                      <a:lvl1pPr marL="0" algn="l" defTabSz="914400" rtl="0" eaLnBrk="1" latinLnBrk="0" hangingPunct="1">
                        <a:defRPr sz="1800" kern="1200">
                          <a:solidFill>
                            <a:schemeClr val="tx1"/>
                          </a:solidFill>
                          <a:latin typeface="굴림"/>
                          <a:ea typeface="굴림"/>
                        </a:defRPr>
                      </a:lvl1pPr>
                      <a:lvl2pPr marL="457200" algn="l" defTabSz="914400" rtl="0" eaLnBrk="1" latinLnBrk="0" hangingPunct="1">
                        <a:defRPr sz="1800" kern="1200">
                          <a:solidFill>
                            <a:schemeClr val="tx1"/>
                          </a:solidFill>
                          <a:latin typeface="굴림"/>
                          <a:ea typeface="굴림"/>
                        </a:defRPr>
                      </a:lvl2pPr>
                      <a:lvl3pPr marL="914400" algn="l" defTabSz="914400" rtl="0" eaLnBrk="1" latinLnBrk="0" hangingPunct="1">
                        <a:defRPr sz="1800" kern="1200">
                          <a:solidFill>
                            <a:schemeClr val="tx1"/>
                          </a:solidFill>
                          <a:latin typeface="굴림"/>
                          <a:ea typeface="굴림"/>
                        </a:defRPr>
                      </a:lvl3pPr>
                      <a:lvl4pPr marL="1371600" algn="l" defTabSz="914400" rtl="0" eaLnBrk="1" latinLnBrk="0" hangingPunct="1">
                        <a:defRPr sz="1800" kern="1200">
                          <a:solidFill>
                            <a:schemeClr val="tx1"/>
                          </a:solidFill>
                          <a:latin typeface="굴림"/>
                          <a:ea typeface="굴림"/>
                        </a:defRPr>
                      </a:lvl4pPr>
                      <a:lvl5pPr marL="1828800" algn="l" defTabSz="914400" rtl="0" eaLnBrk="1" latinLnBrk="0" hangingPunct="1">
                        <a:defRPr sz="1800" kern="1200">
                          <a:solidFill>
                            <a:schemeClr val="tx1"/>
                          </a:solidFill>
                          <a:latin typeface="굴림"/>
                          <a:ea typeface="굴림"/>
                        </a:defRPr>
                      </a:lvl5pPr>
                      <a:lvl6pPr marL="2286000" algn="l" defTabSz="914400" rtl="0" eaLnBrk="1" latinLnBrk="0" hangingPunct="1">
                        <a:defRPr sz="1800" kern="1200">
                          <a:solidFill>
                            <a:schemeClr val="tx1"/>
                          </a:solidFill>
                          <a:latin typeface="굴림"/>
                          <a:ea typeface="굴림"/>
                        </a:defRPr>
                      </a:lvl6pPr>
                      <a:lvl7pPr marL="2743200" algn="l" defTabSz="914400" rtl="0" eaLnBrk="1" latinLnBrk="0" hangingPunct="1">
                        <a:defRPr sz="1800" kern="1200">
                          <a:solidFill>
                            <a:schemeClr val="tx1"/>
                          </a:solidFill>
                          <a:latin typeface="굴림"/>
                          <a:ea typeface="굴림"/>
                        </a:defRPr>
                      </a:lvl7pPr>
                      <a:lvl8pPr marL="3200400" algn="l" defTabSz="914400" rtl="0" eaLnBrk="1" latinLnBrk="0" hangingPunct="1">
                        <a:defRPr sz="1800" kern="1200">
                          <a:solidFill>
                            <a:schemeClr val="tx1"/>
                          </a:solidFill>
                          <a:latin typeface="굴림"/>
                          <a:ea typeface="굴림"/>
                        </a:defRPr>
                      </a:lvl8pPr>
                      <a:lvl9pPr marL="3657600" algn="l" defTabSz="914400" rtl="0" eaLnBrk="1" latinLnBrk="0" hangingPunct="1">
                        <a:defRPr sz="1800" kern="1200">
                          <a:solidFill>
                            <a:schemeClr val="tx1"/>
                          </a:solidFill>
                          <a:latin typeface="굴림"/>
                          <a:ea typeface="굴림"/>
                        </a:defRPr>
                      </a:lvl9pPr>
                    </a:lstStyle>
                    <a:p>
                      <a:pPr marL="0" marR="0" lvl="0" indent="0" algn="l" defTabSz="914400" rtl="0" eaLnBrk="1" fontAlgn="base" latinLnBrk="1" hangingPunct="1">
                        <a:lnSpc>
                          <a:spcPts val="2200"/>
                        </a:lnSpc>
                        <a:spcBef>
                          <a:spcPct val="20000"/>
                        </a:spcBef>
                        <a:spcAft>
                          <a:spcPct val="0"/>
                        </a:spcAft>
                        <a:buClr>
                          <a:schemeClr val="folHlink"/>
                        </a:buClr>
                        <a:buSzPct val="60000"/>
                        <a:buFont typeface="Wingdings" pitchFamily="2" charset="2"/>
                        <a:buNone/>
                        <a:tabLst/>
                      </a:pPr>
                      <a:r>
                        <a:rPr kumimoji="1" lang="en-US" altLang="ko-KR" sz="1600" b="1" u="none" strike="noStrike" cap="none" normalizeH="0" baseline="0" dirty="0">
                          <a:ln>
                            <a:noFill/>
                          </a:ln>
                          <a:effectLst/>
                          <a:latin typeface="微软雅黑" pitchFamily="34" charset="-122"/>
                          <a:ea typeface="微软雅黑" pitchFamily="34" charset="-122"/>
                        </a:rPr>
                        <a:t>Binary</a:t>
                      </a:r>
                      <a:endParaRPr kumimoji="1" lang="en-US" altLang="ko-KR" sz="1600" b="1" i="0" u="none" strike="noStrike" cap="none" normalizeH="0" baseline="0" dirty="0">
                        <a:ln>
                          <a:noFill/>
                        </a:ln>
                        <a:solidFill>
                          <a:schemeClr val="tx1"/>
                        </a:solidFill>
                        <a:effectLst/>
                        <a:latin typeface="微软雅黑" pitchFamily="34" charset="-122"/>
                        <a:ea typeface="微软雅黑" pitchFamily="34" charset="-122"/>
                      </a:endParaRPr>
                    </a:p>
                  </a:txBody>
                  <a:tcPr anchor="ctr" horzOverflow="overflow">
                    <a:lnL w="12700"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lvl1pPr marL="0" algn="l" defTabSz="914400" rtl="0" eaLnBrk="1" latinLnBrk="0" hangingPunct="1">
                        <a:defRPr sz="1800" kern="1200">
                          <a:solidFill>
                            <a:schemeClr val="tx1"/>
                          </a:solidFill>
                          <a:latin typeface="굴림"/>
                          <a:ea typeface="굴림"/>
                        </a:defRPr>
                      </a:lvl1pPr>
                      <a:lvl2pPr marL="457200" algn="l" defTabSz="914400" rtl="0" eaLnBrk="1" latinLnBrk="0" hangingPunct="1">
                        <a:defRPr sz="1800" kern="1200">
                          <a:solidFill>
                            <a:schemeClr val="tx1"/>
                          </a:solidFill>
                          <a:latin typeface="굴림"/>
                          <a:ea typeface="굴림"/>
                        </a:defRPr>
                      </a:lvl2pPr>
                      <a:lvl3pPr marL="914400" algn="l" defTabSz="914400" rtl="0" eaLnBrk="1" latinLnBrk="0" hangingPunct="1">
                        <a:defRPr sz="1800" kern="1200">
                          <a:solidFill>
                            <a:schemeClr val="tx1"/>
                          </a:solidFill>
                          <a:latin typeface="굴림"/>
                          <a:ea typeface="굴림"/>
                        </a:defRPr>
                      </a:lvl3pPr>
                      <a:lvl4pPr marL="1371600" algn="l" defTabSz="914400" rtl="0" eaLnBrk="1" latinLnBrk="0" hangingPunct="1">
                        <a:defRPr sz="1800" kern="1200">
                          <a:solidFill>
                            <a:schemeClr val="tx1"/>
                          </a:solidFill>
                          <a:latin typeface="굴림"/>
                          <a:ea typeface="굴림"/>
                        </a:defRPr>
                      </a:lvl4pPr>
                      <a:lvl5pPr marL="1828800" algn="l" defTabSz="914400" rtl="0" eaLnBrk="1" latinLnBrk="0" hangingPunct="1">
                        <a:defRPr sz="1800" kern="1200">
                          <a:solidFill>
                            <a:schemeClr val="tx1"/>
                          </a:solidFill>
                          <a:latin typeface="굴림"/>
                          <a:ea typeface="굴림"/>
                        </a:defRPr>
                      </a:lvl5pPr>
                      <a:lvl6pPr marL="2286000" algn="l" defTabSz="914400" rtl="0" eaLnBrk="1" latinLnBrk="0" hangingPunct="1">
                        <a:defRPr sz="1800" kern="1200">
                          <a:solidFill>
                            <a:schemeClr val="tx1"/>
                          </a:solidFill>
                          <a:latin typeface="굴림"/>
                          <a:ea typeface="굴림"/>
                        </a:defRPr>
                      </a:lvl6pPr>
                      <a:lvl7pPr marL="2743200" algn="l" defTabSz="914400" rtl="0" eaLnBrk="1" latinLnBrk="0" hangingPunct="1">
                        <a:defRPr sz="1800" kern="1200">
                          <a:solidFill>
                            <a:schemeClr val="tx1"/>
                          </a:solidFill>
                          <a:latin typeface="굴림"/>
                          <a:ea typeface="굴림"/>
                        </a:defRPr>
                      </a:lvl7pPr>
                      <a:lvl8pPr marL="3200400" algn="l" defTabSz="914400" rtl="0" eaLnBrk="1" latinLnBrk="0" hangingPunct="1">
                        <a:defRPr sz="1800" kern="1200">
                          <a:solidFill>
                            <a:schemeClr val="tx1"/>
                          </a:solidFill>
                          <a:latin typeface="굴림"/>
                          <a:ea typeface="굴림"/>
                        </a:defRPr>
                      </a:lvl8pPr>
                      <a:lvl9pPr marL="3657600" algn="l" defTabSz="914400" rtl="0" eaLnBrk="1" latinLnBrk="0" hangingPunct="1">
                        <a:defRPr sz="1800" kern="1200">
                          <a:solidFill>
                            <a:schemeClr val="tx1"/>
                          </a:solidFill>
                          <a:latin typeface="굴림"/>
                          <a:ea typeface="굴림"/>
                        </a:defRPr>
                      </a:lvl9pPr>
                    </a:lstStyle>
                    <a:p>
                      <a:pPr marL="0" marR="0" lvl="0" indent="0" algn="l" defTabSz="914400" rtl="0" eaLnBrk="1" fontAlgn="base" latinLnBrk="1" hangingPunct="1">
                        <a:lnSpc>
                          <a:spcPts val="2200"/>
                        </a:lnSpc>
                        <a:spcBef>
                          <a:spcPct val="20000"/>
                        </a:spcBef>
                        <a:spcAft>
                          <a:spcPct val="0"/>
                        </a:spcAft>
                        <a:buClr>
                          <a:schemeClr val="folHlink"/>
                        </a:buClr>
                        <a:buSzPct val="60000"/>
                        <a:buFont typeface="Wingdings" pitchFamily="2" charset="2"/>
                        <a:buNone/>
                        <a:tabLst/>
                      </a:pPr>
                      <a:r>
                        <a:rPr kumimoji="1" lang="en-US" altLang="ko-KR" sz="1600" b="1" u="none" strike="noStrike" cap="none" normalizeH="0" baseline="0" dirty="0">
                          <a:ln>
                            <a:noFill/>
                          </a:ln>
                          <a:effectLst/>
                          <a:latin typeface="微软雅黑" pitchFamily="34" charset="-122"/>
                          <a:ea typeface="微软雅黑" pitchFamily="34" charset="-122"/>
                        </a:rPr>
                        <a:t>8 </a:t>
                      </a:r>
                      <a:r>
                        <a:rPr kumimoji="1" lang="zh-CN" altLang="en-US" sz="1600" b="1" u="none" strike="noStrike" cap="none" normalizeH="0" baseline="0" dirty="0">
                          <a:ln>
                            <a:noFill/>
                          </a:ln>
                          <a:effectLst/>
                          <a:latin typeface="微软雅黑" pitchFamily="34" charset="-122"/>
                          <a:ea typeface="微软雅黑" pitchFamily="34" charset="-122"/>
                        </a:rPr>
                        <a:t>位非 </a:t>
                      </a:r>
                      <a:r>
                        <a:rPr kumimoji="1" lang="en-US" altLang="zh-CN" sz="1600" b="1" u="none" strike="noStrike" cap="none" normalizeH="0" baseline="0" dirty="0">
                          <a:ln>
                            <a:noFill/>
                          </a:ln>
                          <a:effectLst/>
                          <a:latin typeface="微软雅黑" pitchFamily="34" charset="-122"/>
                          <a:ea typeface="微软雅黑" pitchFamily="34" charset="-122"/>
                        </a:rPr>
                        <a:t>ASCII </a:t>
                      </a:r>
                      <a:r>
                        <a:rPr kumimoji="1" lang="zh-CN" altLang="en-US" sz="1600" b="1" u="none" strike="noStrike" cap="none" normalizeH="0" baseline="0" dirty="0">
                          <a:ln>
                            <a:noFill/>
                          </a:ln>
                          <a:effectLst/>
                          <a:latin typeface="微软雅黑" pitchFamily="34" charset="-122"/>
                          <a:ea typeface="微软雅黑" pitchFamily="34" charset="-122"/>
                        </a:rPr>
                        <a:t>编码，任意长度的字节串。</a:t>
                      </a:r>
                      <a:endParaRPr kumimoji="1" lang="ko-KR" altLang="en-US" sz="1600" b="1" i="0" u="none" strike="noStrike" cap="none" normalizeH="0" baseline="0" dirty="0">
                        <a:ln>
                          <a:noFill/>
                        </a:ln>
                        <a:solidFill>
                          <a:schemeClr val="tx1"/>
                        </a:solidFill>
                        <a:effectLst/>
                        <a:latin typeface="微软雅黑" pitchFamily="34" charset="-122"/>
                        <a:ea typeface="굴림" pitchFamily="50" charset="-127"/>
                      </a:endParaRPr>
                    </a:p>
                  </a:txBody>
                  <a:tcPr anchor="ctr" horzOverflow="overflow">
                    <a:lnL w="952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10003"/>
                  </a:ext>
                </a:extLst>
              </a:tr>
              <a:tr h="644119">
                <a:tc>
                  <a:txBody>
                    <a:bodyPr/>
                    <a:lstStyle>
                      <a:lvl1pPr marL="0" algn="l" defTabSz="914400" rtl="0" eaLnBrk="1" latinLnBrk="0" hangingPunct="1">
                        <a:defRPr sz="1800" kern="1200">
                          <a:solidFill>
                            <a:schemeClr val="tx1"/>
                          </a:solidFill>
                          <a:latin typeface="굴림"/>
                          <a:ea typeface="굴림"/>
                        </a:defRPr>
                      </a:lvl1pPr>
                      <a:lvl2pPr marL="457200" algn="l" defTabSz="914400" rtl="0" eaLnBrk="1" latinLnBrk="0" hangingPunct="1">
                        <a:defRPr sz="1800" kern="1200">
                          <a:solidFill>
                            <a:schemeClr val="tx1"/>
                          </a:solidFill>
                          <a:latin typeface="굴림"/>
                          <a:ea typeface="굴림"/>
                        </a:defRPr>
                      </a:lvl2pPr>
                      <a:lvl3pPr marL="914400" algn="l" defTabSz="914400" rtl="0" eaLnBrk="1" latinLnBrk="0" hangingPunct="1">
                        <a:defRPr sz="1800" kern="1200">
                          <a:solidFill>
                            <a:schemeClr val="tx1"/>
                          </a:solidFill>
                          <a:latin typeface="굴림"/>
                          <a:ea typeface="굴림"/>
                        </a:defRPr>
                      </a:lvl3pPr>
                      <a:lvl4pPr marL="1371600" algn="l" defTabSz="914400" rtl="0" eaLnBrk="1" latinLnBrk="0" hangingPunct="1">
                        <a:defRPr sz="1800" kern="1200">
                          <a:solidFill>
                            <a:schemeClr val="tx1"/>
                          </a:solidFill>
                          <a:latin typeface="굴림"/>
                          <a:ea typeface="굴림"/>
                        </a:defRPr>
                      </a:lvl4pPr>
                      <a:lvl5pPr marL="1828800" algn="l" defTabSz="914400" rtl="0" eaLnBrk="1" latinLnBrk="0" hangingPunct="1">
                        <a:defRPr sz="1800" kern="1200">
                          <a:solidFill>
                            <a:schemeClr val="tx1"/>
                          </a:solidFill>
                          <a:latin typeface="굴림"/>
                          <a:ea typeface="굴림"/>
                        </a:defRPr>
                      </a:lvl5pPr>
                      <a:lvl6pPr marL="2286000" algn="l" defTabSz="914400" rtl="0" eaLnBrk="1" latinLnBrk="0" hangingPunct="1">
                        <a:defRPr sz="1800" kern="1200">
                          <a:solidFill>
                            <a:schemeClr val="tx1"/>
                          </a:solidFill>
                          <a:latin typeface="굴림"/>
                          <a:ea typeface="굴림"/>
                        </a:defRPr>
                      </a:lvl6pPr>
                      <a:lvl7pPr marL="2743200" algn="l" defTabSz="914400" rtl="0" eaLnBrk="1" latinLnBrk="0" hangingPunct="1">
                        <a:defRPr sz="1800" kern="1200">
                          <a:solidFill>
                            <a:schemeClr val="tx1"/>
                          </a:solidFill>
                          <a:latin typeface="굴림"/>
                          <a:ea typeface="굴림"/>
                        </a:defRPr>
                      </a:lvl7pPr>
                      <a:lvl8pPr marL="3200400" algn="l" defTabSz="914400" rtl="0" eaLnBrk="1" latinLnBrk="0" hangingPunct="1">
                        <a:defRPr sz="1800" kern="1200">
                          <a:solidFill>
                            <a:schemeClr val="tx1"/>
                          </a:solidFill>
                          <a:latin typeface="굴림"/>
                          <a:ea typeface="굴림"/>
                        </a:defRPr>
                      </a:lvl8pPr>
                      <a:lvl9pPr marL="3657600" algn="l" defTabSz="914400" rtl="0" eaLnBrk="1" latinLnBrk="0" hangingPunct="1">
                        <a:defRPr sz="1800" kern="1200">
                          <a:solidFill>
                            <a:schemeClr val="tx1"/>
                          </a:solidFill>
                          <a:latin typeface="굴림"/>
                          <a:ea typeface="굴림"/>
                        </a:defRPr>
                      </a:lvl9pPr>
                    </a:lstStyle>
                    <a:p>
                      <a:pPr marL="0" marR="0" lvl="0" indent="0" algn="l" defTabSz="914400" rtl="0" eaLnBrk="1" fontAlgn="base" latinLnBrk="1" hangingPunct="1">
                        <a:lnSpc>
                          <a:spcPts val="2200"/>
                        </a:lnSpc>
                        <a:spcBef>
                          <a:spcPct val="20000"/>
                        </a:spcBef>
                        <a:spcAft>
                          <a:spcPct val="0"/>
                        </a:spcAft>
                        <a:buClr>
                          <a:schemeClr val="folHlink"/>
                        </a:buClr>
                        <a:buSzPct val="60000"/>
                        <a:buFont typeface="Wingdings" pitchFamily="2" charset="2"/>
                        <a:buNone/>
                        <a:tabLst/>
                      </a:pPr>
                      <a:r>
                        <a:rPr kumimoji="1" lang="en-US" altLang="ko-KR" sz="1600" b="1" u="none" strike="noStrike" cap="none" normalizeH="0" baseline="0" dirty="0">
                          <a:ln>
                            <a:noFill/>
                          </a:ln>
                          <a:effectLst/>
                          <a:latin typeface="微软雅黑" pitchFamily="34" charset="-122"/>
                          <a:ea typeface="微软雅黑" pitchFamily="34" charset="-122"/>
                        </a:rPr>
                        <a:t>Base64</a:t>
                      </a:r>
                      <a:endParaRPr kumimoji="1" lang="en-US" altLang="ko-KR" sz="1600" b="1" i="0" u="none" strike="noStrike" cap="none" normalizeH="0" baseline="0" dirty="0">
                        <a:ln>
                          <a:noFill/>
                        </a:ln>
                        <a:solidFill>
                          <a:schemeClr val="tx1"/>
                        </a:solidFill>
                        <a:effectLst/>
                        <a:latin typeface="微软雅黑" pitchFamily="34" charset="-122"/>
                        <a:ea typeface="微软雅黑" pitchFamily="34" charset="-122"/>
                      </a:endParaRPr>
                    </a:p>
                  </a:txBody>
                  <a:tcPr anchor="ctr" horzOverflow="overflow">
                    <a:lnL w="12700"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FFCC"/>
                    </a:solidFill>
                  </a:tcPr>
                </a:tc>
                <a:tc>
                  <a:txBody>
                    <a:bodyPr/>
                    <a:lstStyle>
                      <a:lvl1pPr marL="0" algn="l" defTabSz="914400" rtl="0" eaLnBrk="1" latinLnBrk="0" hangingPunct="1">
                        <a:defRPr sz="1800" kern="1200">
                          <a:solidFill>
                            <a:schemeClr val="tx1"/>
                          </a:solidFill>
                          <a:latin typeface="굴림"/>
                          <a:ea typeface="굴림"/>
                        </a:defRPr>
                      </a:lvl1pPr>
                      <a:lvl2pPr marL="457200" algn="l" defTabSz="914400" rtl="0" eaLnBrk="1" latinLnBrk="0" hangingPunct="1">
                        <a:defRPr sz="1800" kern="1200">
                          <a:solidFill>
                            <a:schemeClr val="tx1"/>
                          </a:solidFill>
                          <a:latin typeface="굴림"/>
                          <a:ea typeface="굴림"/>
                        </a:defRPr>
                      </a:lvl2pPr>
                      <a:lvl3pPr marL="914400" algn="l" defTabSz="914400" rtl="0" eaLnBrk="1" latinLnBrk="0" hangingPunct="1">
                        <a:defRPr sz="1800" kern="1200">
                          <a:solidFill>
                            <a:schemeClr val="tx1"/>
                          </a:solidFill>
                          <a:latin typeface="굴림"/>
                          <a:ea typeface="굴림"/>
                        </a:defRPr>
                      </a:lvl3pPr>
                      <a:lvl4pPr marL="1371600" algn="l" defTabSz="914400" rtl="0" eaLnBrk="1" latinLnBrk="0" hangingPunct="1">
                        <a:defRPr sz="1800" kern="1200">
                          <a:solidFill>
                            <a:schemeClr val="tx1"/>
                          </a:solidFill>
                          <a:latin typeface="굴림"/>
                          <a:ea typeface="굴림"/>
                        </a:defRPr>
                      </a:lvl4pPr>
                      <a:lvl5pPr marL="1828800" algn="l" defTabSz="914400" rtl="0" eaLnBrk="1" latinLnBrk="0" hangingPunct="1">
                        <a:defRPr sz="1800" kern="1200">
                          <a:solidFill>
                            <a:schemeClr val="tx1"/>
                          </a:solidFill>
                          <a:latin typeface="굴림"/>
                          <a:ea typeface="굴림"/>
                        </a:defRPr>
                      </a:lvl5pPr>
                      <a:lvl6pPr marL="2286000" algn="l" defTabSz="914400" rtl="0" eaLnBrk="1" latinLnBrk="0" hangingPunct="1">
                        <a:defRPr sz="1800" kern="1200">
                          <a:solidFill>
                            <a:schemeClr val="tx1"/>
                          </a:solidFill>
                          <a:latin typeface="굴림"/>
                          <a:ea typeface="굴림"/>
                        </a:defRPr>
                      </a:lvl6pPr>
                      <a:lvl7pPr marL="2743200" algn="l" defTabSz="914400" rtl="0" eaLnBrk="1" latinLnBrk="0" hangingPunct="1">
                        <a:defRPr sz="1800" kern="1200">
                          <a:solidFill>
                            <a:schemeClr val="tx1"/>
                          </a:solidFill>
                          <a:latin typeface="굴림"/>
                          <a:ea typeface="굴림"/>
                        </a:defRPr>
                      </a:lvl7pPr>
                      <a:lvl8pPr marL="3200400" algn="l" defTabSz="914400" rtl="0" eaLnBrk="1" latinLnBrk="0" hangingPunct="1">
                        <a:defRPr sz="1800" kern="1200">
                          <a:solidFill>
                            <a:schemeClr val="tx1"/>
                          </a:solidFill>
                          <a:latin typeface="굴림"/>
                          <a:ea typeface="굴림"/>
                        </a:defRPr>
                      </a:lvl8pPr>
                      <a:lvl9pPr marL="3657600" algn="l" defTabSz="914400" rtl="0" eaLnBrk="1" latinLnBrk="0" hangingPunct="1">
                        <a:defRPr sz="1800" kern="1200">
                          <a:solidFill>
                            <a:schemeClr val="tx1"/>
                          </a:solidFill>
                          <a:latin typeface="굴림"/>
                          <a:ea typeface="굴림"/>
                        </a:defRPr>
                      </a:lvl9pPr>
                    </a:lstStyle>
                    <a:p>
                      <a:pPr marL="0" marR="0" lvl="0" indent="0" algn="l" defTabSz="914400" rtl="0" eaLnBrk="1" fontAlgn="base" latinLnBrk="1" hangingPunct="1">
                        <a:lnSpc>
                          <a:spcPts val="2200"/>
                        </a:lnSpc>
                        <a:spcBef>
                          <a:spcPct val="20000"/>
                        </a:spcBef>
                        <a:spcAft>
                          <a:spcPct val="0"/>
                        </a:spcAft>
                        <a:buClr>
                          <a:schemeClr val="folHlink"/>
                        </a:buClr>
                        <a:buSzPct val="60000"/>
                        <a:buFont typeface="Wingdings" pitchFamily="2" charset="2"/>
                        <a:buNone/>
                        <a:tabLst/>
                      </a:pPr>
                      <a:r>
                        <a:rPr kumimoji="1" lang="zh-CN" altLang="en-US" sz="1600" b="1" u="none" strike="noStrike" kern="1200" cap="none" normalizeH="0" baseline="0" dirty="0">
                          <a:ln>
                            <a:noFill/>
                          </a:ln>
                          <a:solidFill>
                            <a:schemeClr val="dk1"/>
                          </a:solidFill>
                          <a:effectLst/>
                          <a:latin typeface="微软雅黑" pitchFamily="34" charset="-122"/>
                          <a:ea typeface="微软雅黑" pitchFamily="34" charset="-122"/>
                          <a:cs typeface="+mn-cs"/>
                        </a:rPr>
                        <a:t>将任意长度的字节串转换为用 </a:t>
                      </a:r>
                      <a:r>
                        <a:rPr kumimoji="1" lang="en-US" altLang="zh-CN" sz="1600" b="1" u="none" strike="noStrike" kern="1200" cap="none" normalizeH="0" baseline="0" dirty="0">
                          <a:ln>
                            <a:noFill/>
                          </a:ln>
                          <a:solidFill>
                            <a:schemeClr val="dk1"/>
                          </a:solidFill>
                          <a:effectLst/>
                          <a:latin typeface="微软雅黑" pitchFamily="34" charset="-122"/>
                          <a:ea typeface="微软雅黑" pitchFamily="34" charset="-122"/>
                          <a:cs typeface="+mn-cs"/>
                        </a:rPr>
                        <a:t>7 </a:t>
                      </a:r>
                      <a:r>
                        <a:rPr kumimoji="1" lang="zh-CN" altLang="en-US" sz="1600" b="1" u="none" strike="noStrike" kern="1200" cap="none" normalizeH="0" baseline="0" dirty="0">
                          <a:ln>
                            <a:noFill/>
                          </a:ln>
                          <a:solidFill>
                            <a:schemeClr val="dk1"/>
                          </a:solidFill>
                          <a:effectLst/>
                          <a:latin typeface="微软雅黑" pitchFamily="34" charset="-122"/>
                          <a:ea typeface="微软雅黑" pitchFamily="34" charset="-122"/>
                          <a:cs typeface="+mn-cs"/>
                        </a:rPr>
                        <a:t>位 </a:t>
                      </a:r>
                      <a:r>
                        <a:rPr kumimoji="1" lang="en-US" altLang="zh-CN" sz="1600" b="1" u="none" strike="noStrike" kern="1200" cap="none" normalizeH="0" baseline="0" dirty="0">
                          <a:ln>
                            <a:noFill/>
                          </a:ln>
                          <a:solidFill>
                            <a:schemeClr val="dk1"/>
                          </a:solidFill>
                          <a:effectLst/>
                          <a:latin typeface="微软雅黑" pitchFamily="34" charset="-122"/>
                          <a:ea typeface="微软雅黑" pitchFamily="34" charset="-122"/>
                          <a:cs typeface="+mn-cs"/>
                        </a:rPr>
                        <a:t>ASCII </a:t>
                      </a:r>
                      <a:r>
                        <a:rPr kumimoji="1" lang="zh-CN" altLang="en-US" sz="1600" b="1" u="none" strike="noStrike" kern="1200" cap="none" normalizeH="0" baseline="0" dirty="0">
                          <a:ln>
                            <a:noFill/>
                          </a:ln>
                          <a:solidFill>
                            <a:schemeClr val="dk1"/>
                          </a:solidFill>
                          <a:effectLst/>
                          <a:latin typeface="微软雅黑" pitchFamily="34" charset="-122"/>
                          <a:ea typeface="微软雅黑" pitchFamily="34" charset="-122"/>
                          <a:cs typeface="+mn-cs"/>
                        </a:rPr>
                        <a:t>编码表示的字符串。可用于二进制和非文本数据的编码。</a:t>
                      </a:r>
                      <a:endParaRPr kumimoji="1" lang="ko-KR" altLang="en-US" sz="1600" b="1" u="none" strike="noStrike" kern="1200" cap="none" normalizeH="0" baseline="0" dirty="0">
                        <a:ln>
                          <a:noFill/>
                        </a:ln>
                        <a:solidFill>
                          <a:schemeClr val="dk1"/>
                        </a:solidFill>
                        <a:effectLst/>
                        <a:latin typeface="微软雅黑" pitchFamily="34" charset="-122"/>
                        <a:ea typeface="微软雅黑" pitchFamily="34" charset="-122"/>
                        <a:cs typeface="+mn-cs"/>
                      </a:endParaRPr>
                    </a:p>
                  </a:txBody>
                  <a:tcPr anchor="ctr" horzOverflow="overflow">
                    <a:lnL w="952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FFCC"/>
                    </a:solidFill>
                  </a:tcPr>
                </a:tc>
                <a:extLst>
                  <a:ext uri="{0D108BD9-81ED-4DB2-BD59-A6C34878D82A}">
                    <a16:rowId xmlns:a16="http://schemas.microsoft.com/office/drawing/2014/main" val="10004"/>
                  </a:ext>
                </a:extLst>
              </a:tr>
              <a:tr h="644119">
                <a:tc>
                  <a:txBody>
                    <a:bodyPr/>
                    <a:lstStyle>
                      <a:lvl1pPr marL="0" algn="l" defTabSz="914400" rtl="0" eaLnBrk="1" latinLnBrk="0" hangingPunct="1">
                        <a:defRPr sz="1800" kern="1200">
                          <a:solidFill>
                            <a:schemeClr val="tx1"/>
                          </a:solidFill>
                          <a:latin typeface="굴림"/>
                          <a:ea typeface="굴림"/>
                        </a:defRPr>
                      </a:lvl1pPr>
                      <a:lvl2pPr marL="457200" algn="l" defTabSz="914400" rtl="0" eaLnBrk="1" latinLnBrk="0" hangingPunct="1">
                        <a:defRPr sz="1800" kern="1200">
                          <a:solidFill>
                            <a:schemeClr val="tx1"/>
                          </a:solidFill>
                          <a:latin typeface="굴림"/>
                          <a:ea typeface="굴림"/>
                        </a:defRPr>
                      </a:lvl2pPr>
                      <a:lvl3pPr marL="914400" algn="l" defTabSz="914400" rtl="0" eaLnBrk="1" latinLnBrk="0" hangingPunct="1">
                        <a:defRPr sz="1800" kern="1200">
                          <a:solidFill>
                            <a:schemeClr val="tx1"/>
                          </a:solidFill>
                          <a:latin typeface="굴림"/>
                          <a:ea typeface="굴림"/>
                        </a:defRPr>
                      </a:lvl3pPr>
                      <a:lvl4pPr marL="1371600" algn="l" defTabSz="914400" rtl="0" eaLnBrk="1" latinLnBrk="0" hangingPunct="1">
                        <a:defRPr sz="1800" kern="1200">
                          <a:solidFill>
                            <a:schemeClr val="tx1"/>
                          </a:solidFill>
                          <a:latin typeface="굴림"/>
                          <a:ea typeface="굴림"/>
                        </a:defRPr>
                      </a:lvl4pPr>
                      <a:lvl5pPr marL="1828800" algn="l" defTabSz="914400" rtl="0" eaLnBrk="1" latinLnBrk="0" hangingPunct="1">
                        <a:defRPr sz="1800" kern="1200">
                          <a:solidFill>
                            <a:schemeClr val="tx1"/>
                          </a:solidFill>
                          <a:latin typeface="굴림"/>
                          <a:ea typeface="굴림"/>
                        </a:defRPr>
                      </a:lvl5pPr>
                      <a:lvl6pPr marL="2286000" algn="l" defTabSz="914400" rtl="0" eaLnBrk="1" latinLnBrk="0" hangingPunct="1">
                        <a:defRPr sz="1800" kern="1200">
                          <a:solidFill>
                            <a:schemeClr val="tx1"/>
                          </a:solidFill>
                          <a:latin typeface="굴림"/>
                          <a:ea typeface="굴림"/>
                        </a:defRPr>
                      </a:lvl6pPr>
                      <a:lvl7pPr marL="2743200" algn="l" defTabSz="914400" rtl="0" eaLnBrk="1" latinLnBrk="0" hangingPunct="1">
                        <a:defRPr sz="1800" kern="1200">
                          <a:solidFill>
                            <a:schemeClr val="tx1"/>
                          </a:solidFill>
                          <a:latin typeface="굴림"/>
                          <a:ea typeface="굴림"/>
                        </a:defRPr>
                      </a:lvl7pPr>
                      <a:lvl8pPr marL="3200400" algn="l" defTabSz="914400" rtl="0" eaLnBrk="1" latinLnBrk="0" hangingPunct="1">
                        <a:defRPr sz="1800" kern="1200">
                          <a:solidFill>
                            <a:schemeClr val="tx1"/>
                          </a:solidFill>
                          <a:latin typeface="굴림"/>
                          <a:ea typeface="굴림"/>
                        </a:defRPr>
                      </a:lvl8pPr>
                      <a:lvl9pPr marL="3657600" algn="l" defTabSz="914400" rtl="0" eaLnBrk="1" latinLnBrk="0" hangingPunct="1">
                        <a:defRPr sz="1800" kern="1200">
                          <a:solidFill>
                            <a:schemeClr val="tx1"/>
                          </a:solidFill>
                          <a:latin typeface="굴림"/>
                          <a:ea typeface="굴림"/>
                        </a:defRPr>
                      </a:lvl9pPr>
                    </a:lstStyle>
                    <a:p>
                      <a:pPr marL="0" marR="0" lvl="0" indent="0" algn="l" defTabSz="914400" rtl="0" eaLnBrk="1" fontAlgn="base" latinLnBrk="1" hangingPunct="1">
                        <a:lnSpc>
                          <a:spcPts val="2200"/>
                        </a:lnSpc>
                        <a:spcBef>
                          <a:spcPct val="20000"/>
                        </a:spcBef>
                        <a:spcAft>
                          <a:spcPct val="0"/>
                        </a:spcAft>
                        <a:buClr>
                          <a:schemeClr val="folHlink"/>
                        </a:buClr>
                        <a:buSzPct val="60000"/>
                        <a:buFont typeface="Wingdings" pitchFamily="2" charset="2"/>
                        <a:buNone/>
                        <a:tabLst/>
                      </a:pPr>
                      <a:r>
                        <a:rPr kumimoji="1" lang="en-US" altLang="ko-KR" sz="1600" b="1" u="none" strike="noStrike" cap="none" normalizeH="0" baseline="0" dirty="0">
                          <a:ln>
                            <a:noFill/>
                          </a:ln>
                          <a:effectLst/>
                          <a:latin typeface="微软雅黑" pitchFamily="34" charset="-122"/>
                          <a:ea typeface="微软雅黑" pitchFamily="34" charset="-122"/>
                        </a:rPr>
                        <a:t>Quoted-printable</a:t>
                      </a:r>
                      <a:endParaRPr kumimoji="1" lang="en-US" altLang="ko-KR" sz="1600" b="1" i="0" u="none" strike="noStrike" cap="none" normalizeH="0" baseline="0" dirty="0">
                        <a:ln>
                          <a:noFill/>
                        </a:ln>
                        <a:solidFill>
                          <a:schemeClr val="tx1"/>
                        </a:solidFill>
                        <a:effectLst/>
                        <a:latin typeface="微软雅黑" pitchFamily="34" charset="-122"/>
                        <a:ea typeface="微软雅黑" pitchFamily="34" charset="-122"/>
                      </a:endParaRPr>
                    </a:p>
                  </a:txBody>
                  <a:tcPr anchor="ctr" horzOverflow="overflow">
                    <a:lnL w="12700"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lvl1pPr marL="0" algn="l" defTabSz="914400" rtl="0" eaLnBrk="1" latinLnBrk="0" hangingPunct="1">
                        <a:defRPr sz="1800" kern="1200">
                          <a:solidFill>
                            <a:schemeClr val="tx1"/>
                          </a:solidFill>
                          <a:latin typeface="굴림"/>
                          <a:ea typeface="굴림"/>
                        </a:defRPr>
                      </a:lvl1pPr>
                      <a:lvl2pPr marL="457200" algn="l" defTabSz="914400" rtl="0" eaLnBrk="1" latinLnBrk="0" hangingPunct="1">
                        <a:defRPr sz="1800" kern="1200">
                          <a:solidFill>
                            <a:schemeClr val="tx1"/>
                          </a:solidFill>
                          <a:latin typeface="굴림"/>
                          <a:ea typeface="굴림"/>
                        </a:defRPr>
                      </a:lvl2pPr>
                      <a:lvl3pPr marL="914400" algn="l" defTabSz="914400" rtl="0" eaLnBrk="1" latinLnBrk="0" hangingPunct="1">
                        <a:defRPr sz="1800" kern="1200">
                          <a:solidFill>
                            <a:schemeClr val="tx1"/>
                          </a:solidFill>
                          <a:latin typeface="굴림"/>
                          <a:ea typeface="굴림"/>
                        </a:defRPr>
                      </a:lvl3pPr>
                      <a:lvl4pPr marL="1371600" algn="l" defTabSz="914400" rtl="0" eaLnBrk="1" latinLnBrk="0" hangingPunct="1">
                        <a:defRPr sz="1800" kern="1200">
                          <a:solidFill>
                            <a:schemeClr val="tx1"/>
                          </a:solidFill>
                          <a:latin typeface="굴림"/>
                          <a:ea typeface="굴림"/>
                        </a:defRPr>
                      </a:lvl4pPr>
                      <a:lvl5pPr marL="1828800" algn="l" defTabSz="914400" rtl="0" eaLnBrk="1" latinLnBrk="0" hangingPunct="1">
                        <a:defRPr sz="1800" kern="1200">
                          <a:solidFill>
                            <a:schemeClr val="tx1"/>
                          </a:solidFill>
                          <a:latin typeface="굴림"/>
                          <a:ea typeface="굴림"/>
                        </a:defRPr>
                      </a:lvl5pPr>
                      <a:lvl6pPr marL="2286000" algn="l" defTabSz="914400" rtl="0" eaLnBrk="1" latinLnBrk="0" hangingPunct="1">
                        <a:defRPr sz="1800" kern="1200">
                          <a:solidFill>
                            <a:schemeClr val="tx1"/>
                          </a:solidFill>
                          <a:latin typeface="굴림"/>
                          <a:ea typeface="굴림"/>
                        </a:defRPr>
                      </a:lvl6pPr>
                      <a:lvl7pPr marL="2743200" algn="l" defTabSz="914400" rtl="0" eaLnBrk="1" latinLnBrk="0" hangingPunct="1">
                        <a:defRPr sz="1800" kern="1200">
                          <a:solidFill>
                            <a:schemeClr val="tx1"/>
                          </a:solidFill>
                          <a:latin typeface="굴림"/>
                          <a:ea typeface="굴림"/>
                        </a:defRPr>
                      </a:lvl7pPr>
                      <a:lvl8pPr marL="3200400" algn="l" defTabSz="914400" rtl="0" eaLnBrk="1" latinLnBrk="0" hangingPunct="1">
                        <a:defRPr sz="1800" kern="1200">
                          <a:solidFill>
                            <a:schemeClr val="tx1"/>
                          </a:solidFill>
                          <a:latin typeface="굴림"/>
                          <a:ea typeface="굴림"/>
                        </a:defRPr>
                      </a:lvl8pPr>
                      <a:lvl9pPr marL="3657600" algn="l" defTabSz="914400" rtl="0" eaLnBrk="1" latinLnBrk="0" hangingPunct="1">
                        <a:defRPr sz="1800" kern="1200">
                          <a:solidFill>
                            <a:schemeClr val="tx1"/>
                          </a:solidFill>
                          <a:latin typeface="굴림"/>
                          <a:ea typeface="굴림"/>
                        </a:defRPr>
                      </a:lvl9pPr>
                    </a:lstStyle>
                    <a:p>
                      <a:pPr marL="0" marR="0" lvl="0" indent="0" algn="l" defTabSz="914400" rtl="0" eaLnBrk="1" fontAlgn="base" latinLnBrk="1" hangingPunct="1">
                        <a:lnSpc>
                          <a:spcPts val="2200"/>
                        </a:lnSpc>
                        <a:spcBef>
                          <a:spcPct val="20000"/>
                        </a:spcBef>
                        <a:spcAft>
                          <a:spcPct val="0"/>
                        </a:spcAft>
                        <a:buClr>
                          <a:schemeClr val="folHlink"/>
                        </a:buClr>
                        <a:buSzPct val="60000"/>
                        <a:buFont typeface="Wingdings" pitchFamily="2" charset="2"/>
                        <a:buNone/>
                        <a:tabLst/>
                      </a:pPr>
                      <a:r>
                        <a:rPr kumimoji="1" lang="zh-CN" altLang="en-US" sz="1600" b="1" u="none" strike="noStrike" cap="none" normalizeH="0" baseline="0" dirty="0">
                          <a:ln>
                            <a:noFill/>
                          </a:ln>
                          <a:effectLst/>
                          <a:latin typeface="微软雅黑" pitchFamily="34" charset="-122"/>
                          <a:ea typeface="微软雅黑" pitchFamily="34" charset="-122"/>
                        </a:rPr>
                        <a:t>将任意长度的字节串转换为 </a:t>
                      </a:r>
                      <a:r>
                        <a:rPr kumimoji="1" lang="en-US" altLang="zh-CN" sz="1600" b="1" u="none" strike="noStrike" cap="none" normalizeH="0" baseline="0" dirty="0">
                          <a:ln>
                            <a:noFill/>
                          </a:ln>
                          <a:effectLst/>
                          <a:latin typeface="微软雅黑" pitchFamily="34" charset="-122"/>
                          <a:ea typeface="微软雅黑" pitchFamily="34" charset="-122"/>
                        </a:rPr>
                        <a:t>ASCII </a:t>
                      </a:r>
                      <a:r>
                        <a:rPr kumimoji="1" lang="zh-CN" altLang="en-US" sz="1600" b="1" u="none" strike="noStrike" cap="none" normalizeH="0" baseline="0" dirty="0">
                          <a:ln>
                            <a:noFill/>
                          </a:ln>
                          <a:effectLst/>
                          <a:latin typeface="微软雅黑" pitchFamily="34" charset="-122"/>
                          <a:ea typeface="微软雅黑" pitchFamily="34" charset="-122"/>
                        </a:rPr>
                        <a:t>编码表示的字符串。可用于二进制和非文本数据的编码。</a:t>
                      </a:r>
                    </a:p>
                  </a:txBody>
                  <a:tcPr anchor="ctr" horzOverflow="overflow">
                    <a:lnL w="952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999487541"/>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圆角矩形 23"/>
          <p:cNvSpPr/>
          <p:nvPr/>
        </p:nvSpPr>
        <p:spPr>
          <a:xfrm>
            <a:off x="556964" y="1746334"/>
            <a:ext cx="8048775" cy="240686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Rectangle 68"/>
          <p:cNvSpPr>
            <a:spLocks noChangeArrowheads="1"/>
          </p:cNvSpPr>
          <p:nvPr/>
        </p:nvSpPr>
        <p:spPr bwMode="auto">
          <a:xfrm>
            <a:off x="556964" y="1233275"/>
            <a:ext cx="8048776" cy="41658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eaLnBrk="0" hangingPunct="0">
              <a:lnSpc>
                <a:spcPts val="2800"/>
              </a:lnSpc>
              <a:buClr>
                <a:srgbClr val="0070C0"/>
              </a:buClr>
              <a:buFont typeface="Wingdings" pitchFamily="2" charset="2"/>
              <a:buChar char="l"/>
            </a:pPr>
            <a:r>
              <a:rPr lang="zh-CN" altLang="en-US" b="1" dirty="0">
                <a:latin typeface="微软雅黑" pitchFamily="34" charset="-122"/>
                <a:ea typeface="微软雅黑" pitchFamily="34" charset="-122"/>
              </a:rPr>
              <a:t>适用于所传送的数据中只有少量的非 </a:t>
            </a:r>
            <a:r>
              <a:rPr lang="en-US" altLang="zh-CN" b="1" dirty="0">
                <a:latin typeface="微软雅黑" pitchFamily="34" charset="-122"/>
                <a:ea typeface="微软雅黑" pitchFamily="34" charset="-122"/>
              </a:rPr>
              <a:t>ASCII </a:t>
            </a:r>
            <a:r>
              <a:rPr lang="zh-CN" altLang="en-US" b="1" dirty="0">
                <a:latin typeface="微软雅黑" pitchFamily="34" charset="-122"/>
                <a:ea typeface="微软雅黑" pitchFamily="34" charset="-122"/>
              </a:rPr>
              <a:t>码的情况。</a:t>
            </a:r>
            <a:endParaRPr lang="en-US" altLang="zh-CN" b="1" dirty="0">
              <a:latin typeface="微软雅黑" pitchFamily="34" charset="-122"/>
              <a:ea typeface="微软雅黑" pitchFamily="34" charset="-122"/>
            </a:endParaRPr>
          </a:p>
        </p:txBody>
      </p:sp>
      <p:sp>
        <p:nvSpPr>
          <p:cNvPr id="5" name="AutoShape 5"/>
          <p:cNvSpPr>
            <a:spLocks noChangeArrowheads="1"/>
          </p:cNvSpPr>
          <p:nvPr/>
        </p:nvSpPr>
        <p:spPr bwMode="auto">
          <a:xfrm>
            <a:off x="556963" y="918851"/>
            <a:ext cx="8048776"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6" name="矩形 5"/>
          <p:cNvSpPr/>
          <p:nvPr/>
        </p:nvSpPr>
        <p:spPr>
          <a:xfrm>
            <a:off x="645268" y="867467"/>
            <a:ext cx="5072360" cy="400110"/>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b="1" dirty="0">
                <a:latin typeface="微软雅黑" pitchFamily="34" charset="-122"/>
                <a:ea typeface="微软雅黑" pitchFamily="34" charset="-122"/>
              </a:rPr>
              <a:t>Quoted-printable </a:t>
            </a:r>
            <a:r>
              <a:rPr lang="zh-CN" altLang="en-US" sz="2000" b="1" dirty="0">
                <a:latin typeface="微软雅黑" pitchFamily="34" charset="-122"/>
                <a:ea typeface="微软雅黑" pitchFamily="34" charset="-122"/>
              </a:rPr>
              <a:t>编码</a:t>
            </a:r>
          </a:p>
        </p:txBody>
      </p:sp>
      <p:sp>
        <p:nvSpPr>
          <p:cNvPr id="8" name="Rectangle 1030"/>
          <p:cNvSpPr>
            <a:spLocks noChangeArrowheads="1"/>
          </p:cNvSpPr>
          <p:nvPr/>
        </p:nvSpPr>
        <p:spPr bwMode="auto">
          <a:xfrm>
            <a:off x="1037781" y="3050021"/>
            <a:ext cx="993646" cy="277470"/>
          </a:xfrm>
          <a:prstGeom prst="rect">
            <a:avLst/>
          </a:prstGeom>
          <a:solidFill>
            <a:srgbClr val="0000FF"/>
          </a:solidFill>
          <a:ln w="9525">
            <a:solidFill>
              <a:srgbClr val="000000"/>
            </a:solidFill>
            <a:miter lim="800000"/>
            <a:headEnd/>
            <a:tailEnd/>
          </a:ln>
          <a:effectLst/>
          <a:extLst/>
        </p:spPr>
        <p:txBody>
          <a:bodyPr wrap="none" anchor="ctr"/>
          <a:lstStyle>
            <a:defPPr>
              <a:defRPr lang="en-US"/>
            </a:defPPr>
            <a:lvl1pPr algn="ctr" rtl="0" eaLnBrk="0" fontAlgn="base" hangingPunct="0">
              <a:spcBef>
                <a:spcPct val="0"/>
              </a:spcBef>
              <a:spcAft>
                <a:spcPct val="0"/>
              </a:spcAft>
              <a:defRPr kern="1200">
                <a:solidFill>
                  <a:schemeClr val="tx1"/>
                </a:solidFill>
                <a:latin typeface="Arial" charset="0"/>
                <a:ea typeface="+mn-ea"/>
                <a:cs typeface="+mn-cs"/>
              </a:defRPr>
            </a:lvl1pPr>
            <a:lvl2pPr marL="457200" algn="ctr" rtl="0" eaLnBrk="0" fontAlgn="base" hangingPunct="0">
              <a:spcBef>
                <a:spcPct val="0"/>
              </a:spcBef>
              <a:spcAft>
                <a:spcPct val="0"/>
              </a:spcAft>
              <a:defRPr kern="1200">
                <a:solidFill>
                  <a:schemeClr val="tx1"/>
                </a:solidFill>
                <a:latin typeface="Arial" charset="0"/>
                <a:ea typeface="+mn-ea"/>
                <a:cs typeface="+mn-cs"/>
              </a:defRPr>
            </a:lvl2pPr>
            <a:lvl3pPr marL="914400" algn="ctr" rtl="0" eaLnBrk="0" fontAlgn="base" hangingPunct="0">
              <a:spcBef>
                <a:spcPct val="0"/>
              </a:spcBef>
              <a:spcAft>
                <a:spcPct val="0"/>
              </a:spcAft>
              <a:defRPr kern="1200">
                <a:solidFill>
                  <a:schemeClr val="tx1"/>
                </a:solidFill>
                <a:latin typeface="Arial" charset="0"/>
                <a:ea typeface="+mn-ea"/>
                <a:cs typeface="+mn-cs"/>
              </a:defRPr>
            </a:lvl3pPr>
            <a:lvl4pPr marL="1371600" algn="ctr" rtl="0" eaLnBrk="0" fontAlgn="base" hangingPunct="0">
              <a:spcBef>
                <a:spcPct val="0"/>
              </a:spcBef>
              <a:spcAft>
                <a:spcPct val="0"/>
              </a:spcAft>
              <a:defRPr kern="1200">
                <a:solidFill>
                  <a:schemeClr val="tx1"/>
                </a:solidFill>
                <a:latin typeface="Arial" charset="0"/>
                <a:ea typeface="+mn-ea"/>
                <a:cs typeface="+mn-cs"/>
              </a:defRPr>
            </a:lvl4pPr>
            <a:lvl5pPr marL="1828800" algn="ctr"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eaLnBrk="1" hangingPunct="1"/>
            <a:r>
              <a:rPr lang="en-US" altLang="zh-CN" sz="1200" b="1">
                <a:solidFill>
                  <a:schemeClr val="bg1"/>
                </a:solidFill>
                <a:latin typeface="微软雅黑" pitchFamily="34" charset="-122"/>
                <a:ea typeface="微软雅黑" pitchFamily="34" charset="-122"/>
              </a:rPr>
              <a:t>00111101</a:t>
            </a:r>
          </a:p>
        </p:txBody>
      </p:sp>
      <p:sp>
        <p:nvSpPr>
          <p:cNvPr id="9" name="Rectangle 1031"/>
          <p:cNvSpPr>
            <a:spLocks noChangeArrowheads="1"/>
          </p:cNvSpPr>
          <p:nvPr/>
        </p:nvSpPr>
        <p:spPr bwMode="auto">
          <a:xfrm>
            <a:off x="2039791" y="3050021"/>
            <a:ext cx="993646" cy="277470"/>
          </a:xfrm>
          <a:prstGeom prst="rect">
            <a:avLst/>
          </a:prstGeom>
          <a:solidFill>
            <a:srgbClr val="0000FF"/>
          </a:solidFill>
          <a:ln w="9525">
            <a:solidFill>
              <a:srgbClr val="000000"/>
            </a:solidFill>
            <a:miter lim="800000"/>
            <a:headEnd/>
            <a:tailEnd/>
          </a:ln>
          <a:effectLst/>
          <a:extLst/>
        </p:spPr>
        <p:txBody>
          <a:bodyPr wrap="none" anchor="ctr"/>
          <a:lstStyle>
            <a:defPPr>
              <a:defRPr lang="en-US"/>
            </a:defPPr>
            <a:lvl1pPr algn="ctr" rtl="0" eaLnBrk="0" fontAlgn="base" hangingPunct="0">
              <a:spcBef>
                <a:spcPct val="0"/>
              </a:spcBef>
              <a:spcAft>
                <a:spcPct val="0"/>
              </a:spcAft>
              <a:defRPr kern="1200">
                <a:solidFill>
                  <a:schemeClr val="tx1"/>
                </a:solidFill>
                <a:latin typeface="Arial" charset="0"/>
                <a:ea typeface="+mn-ea"/>
                <a:cs typeface="+mn-cs"/>
              </a:defRPr>
            </a:lvl1pPr>
            <a:lvl2pPr marL="457200" algn="ctr" rtl="0" eaLnBrk="0" fontAlgn="base" hangingPunct="0">
              <a:spcBef>
                <a:spcPct val="0"/>
              </a:spcBef>
              <a:spcAft>
                <a:spcPct val="0"/>
              </a:spcAft>
              <a:defRPr kern="1200">
                <a:solidFill>
                  <a:schemeClr val="tx1"/>
                </a:solidFill>
                <a:latin typeface="Arial" charset="0"/>
                <a:ea typeface="+mn-ea"/>
                <a:cs typeface="+mn-cs"/>
              </a:defRPr>
            </a:lvl2pPr>
            <a:lvl3pPr marL="914400" algn="ctr" rtl="0" eaLnBrk="0" fontAlgn="base" hangingPunct="0">
              <a:spcBef>
                <a:spcPct val="0"/>
              </a:spcBef>
              <a:spcAft>
                <a:spcPct val="0"/>
              </a:spcAft>
              <a:defRPr kern="1200">
                <a:solidFill>
                  <a:schemeClr val="tx1"/>
                </a:solidFill>
                <a:latin typeface="Arial" charset="0"/>
                <a:ea typeface="+mn-ea"/>
                <a:cs typeface="+mn-cs"/>
              </a:defRPr>
            </a:lvl3pPr>
            <a:lvl4pPr marL="1371600" algn="ctr" rtl="0" eaLnBrk="0" fontAlgn="base" hangingPunct="0">
              <a:spcBef>
                <a:spcPct val="0"/>
              </a:spcBef>
              <a:spcAft>
                <a:spcPct val="0"/>
              </a:spcAft>
              <a:defRPr kern="1200">
                <a:solidFill>
                  <a:schemeClr val="tx1"/>
                </a:solidFill>
                <a:latin typeface="Arial" charset="0"/>
                <a:ea typeface="+mn-ea"/>
                <a:cs typeface="+mn-cs"/>
              </a:defRPr>
            </a:lvl4pPr>
            <a:lvl5pPr marL="1828800" algn="ctr"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eaLnBrk="1" hangingPunct="1"/>
            <a:r>
              <a:rPr lang="en-US" altLang="zh-CN" sz="1200" b="1">
                <a:solidFill>
                  <a:schemeClr val="bg1"/>
                </a:solidFill>
                <a:latin typeface="微软雅黑" pitchFamily="34" charset="-122"/>
                <a:ea typeface="微软雅黑" pitchFamily="34" charset="-122"/>
              </a:rPr>
              <a:t>00111001</a:t>
            </a:r>
          </a:p>
        </p:txBody>
      </p:sp>
      <p:sp>
        <p:nvSpPr>
          <p:cNvPr id="10" name="Rectangle 1032"/>
          <p:cNvSpPr>
            <a:spLocks noChangeArrowheads="1"/>
          </p:cNvSpPr>
          <p:nvPr/>
        </p:nvSpPr>
        <p:spPr bwMode="auto">
          <a:xfrm>
            <a:off x="3031291" y="3050021"/>
            <a:ext cx="993646" cy="277470"/>
          </a:xfrm>
          <a:prstGeom prst="rect">
            <a:avLst/>
          </a:prstGeom>
          <a:solidFill>
            <a:srgbClr val="0000FF"/>
          </a:solidFill>
          <a:ln w="9525">
            <a:solidFill>
              <a:srgbClr val="000000"/>
            </a:solidFill>
            <a:miter lim="800000"/>
            <a:headEnd/>
            <a:tailEnd/>
          </a:ln>
          <a:effectLst/>
          <a:extLst/>
        </p:spPr>
        <p:txBody>
          <a:bodyPr wrap="none" anchor="ctr"/>
          <a:lstStyle>
            <a:defPPr>
              <a:defRPr lang="en-US"/>
            </a:defPPr>
            <a:lvl1pPr algn="ctr" rtl="0" eaLnBrk="0" fontAlgn="base" hangingPunct="0">
              <a:spcBef>
                <a:spcPct val="0"/>
              </a:spcBef>
              <a:spcAft>
                <a:spcPct val="0"/>
              </a:spcAft>
              <a:defRPr kern="1200">
                <a:solidFill>
                  <a:schemeClr val="tx1"/>
                </a:solidFill>
                <a:latin typeface="Arial" charset="0"/>
                <a:ea typeface="+mn-ea"/>
                <a:cs typeface="+mn-cs"/>
              </a:defRPr>
            </a:lvl1pPr>
            <a:lvl2pPr marL="457200" algn="ctr" rtl="0" eaLnBrk="0" fontAlgn="base" hangingPunct="0">
              <a:spcBef>
                <a:spcPct val="0"/>
              </a:spcBef>
              <a:spcAft>
                <a:spcPct val="0"/>
              </a:spcAft>
              <a:defRPr kern="1200">
                <a:solidFill>
                  <a:schemeClr val="tx1"/>
                </a:solidFill>
                <a:latin typeface="Arial" charset="0"/>
                <a:ea typeface="+mn-ea"/>
                <a:cs typeface="+mn-cs"/>
              </a:defRPr>
            </a:lvl2pPr>
            <a:lvl3pPr marL="914400" algn="ctr" rtl="0" eaLnBrk="0" fontAlgn="base" hangingPunct="0">
              <a:spcBef>
                <a:spcPct val="0"/>
              </a:spcBef>
              <a:spcAft>
                <a:spcPct val="0"/>
              </a:spcAft>
              <a:defRPr kern="1200">
                <a:solidFill>
                  <a:schemeClr val="tx1"/>
                </a:solidFill>
                <a:latin typeface="Arial" charset="0"/>
                <a:ea typeface="+mn-ea"/>
                <a:cs typeface="+mn-cs"/>
              </a:defRPr>
            </a:lvl3pPr>
            <a:lvl4pPr marL="1371600" algn="ctr" rtl="0" eaLnBrk="0" fontAlgn="base" hangingPunct="0">
              <a:spcBef>
                <a:spcPct val="0"/>
              </a:spcBef>
              <a:spcAft>
                <a:spcPct val="0"/>
              </a:spcAft>
              <a:defRPr kern="1200">
                <a:solidFill>
                  <a:schemeClr val="tx1"/>
                </a:solidFill>
                <a:latin typeface="Arial" charset="0"/>
                <a:ea typeface="+mn-ea"/>
                <a:cs typeface="+mn-cs"/>
              </a:defRPr>
            </a:lvl4pPr>
            <a:lvl5pPr marL="1828800" algn="ctr"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eaLnBrk="1" hangingPunct="1"/>
            <a:r>
              <a:rPr lang="en-US" altLang="zh-CN" sz="1200" b="1" dirty="0">
                <a:solidFill>
                  <a:schemeClr val="bg1"/>
                </a:solidFill>
                <a:latin typeface="微软雅黑" pitchFamily="34" charset="-122"/>
                <a:ea typeface="微软雅黑" pitchFamily="34" charset="-122"/>
              </a:rPr>
              <a:t>01000100</a:t>
            </a:r>
          </a:p>
        </p:txBody>
      </p:sp>
      <p:sp>
        <p:nvSpPr>
          <p:cNvPr id="11" name="Line 1035"/>
          <p:cNvSpPr>
            <a:spLocks noChangeShapeType="1"/>
          </p:cNvSpPr>
          <p:nvPr/>
        </p:nvSpPr>
        <p:spPr bwMode="auto">
          <a:xfrm flipH="1">
            <a:off x="1546227" y="2318696"/>
            <a:ext cx="738668" cy="731324"/>
          </a:xfrm>
          <a:prstGeom prst="line">
            <a:avLst/>
          </a:prstGeom>
          <a:noFill/>
          <a:ln w="19050">
            <a:solidFill>
              <a:srgbClr val="00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defPPr>
              <a:defRPr lang="en-US"/>
            </a:defPPr>
            <a:lvl1pPr algn="ctr" rtl="0" eaLnBrk="0" fontAlgn="base" hangingPunct="0">
              <a:spcBef>
                <a:spcPct val="0"/>
              </a:spcBef>
              <a:spcAft>
                <a:spcPct val="0"/>
              </a:spcAft>
              <a:defRPr kern="1200">
                <a:solidFill>
                  <a:schemeClr val="tx1"/>
                </a:solidFill>
                <a:latin typeface="Arial" charset="0"/>
                <a:ea typeface="+mn-ea"/>
                <a:cs typeface="+mn-cs"/>
              </a:defRPr>
            </a:lvl1pPr>
            <a:lvl2pPr marL="457200" algn="ctr" rtl="0" eaLnBrk="0" fontAlgn="base" hangingPunct="0">
              <a:spcBef>
                <a:spcPct val="0"/>
              </a:spcBef>
              <a:spcAft>
                <a:spcPct val="0"/>
              </a:spcAft>
              <a:defRPr kern="1200">
                <a:solidFill>
                  <a:schemeClr val="tx1"/>
                </a:solidFill>
                <a:latin typeface="Arial" charset="0"/>
                <a:ea typeface="+mn-ea"/>
                <a:cs typeface="+mn-cs"/>
              </a:defRPr>
            </a:lvl2pPr>
            <a:lvl3pPr marL="914400" algn="ctr" rtl="0" eaLnBrk="0" fontAlgn="base" hangingPunct="0">
              <a:spcBef>
                <a:spcPct val="0"/>
              </a:spcBef>
              <a:spcAft>
                <a:spcPct val="0"/>
              </a:spcAft>
              <a:defRPr kern="1200">
                <a:solidFill>
                  <a:schemeClr val="tx1"/>
                </a:solidFill>
                <a:latin typeface="Arial" charset="0"/>
                <a:ea typeface="+mn-ea"/>
                <a:cs typeface="+mn-cs"/>
              </a:defRPr>
            </a:lvl3pPr>
            <a:lvl4pPr marL="1371600" algn="ctr" rtl="0" eaLnBrk="0" fontAlgn="base" hangingPunct="0">
              <a:spcBef>
                <a:spcPct val="0"/>
              </a:spcBef>
              <a:spcAft>
                <a:spcPct val="0"/>
              </a:spcAft>
              <a:defRPr kern="1200">
                <a:solidFill>
                  <a:schemeClr val="tx1"/>
                </a:solidFill>
                <a:latin typeface="Arial" charset="0"/>
                <a:ea typeface="+mn-ea"/>
                <a:cs typeface="+mn-cs"/>
              </a:defRPr>
            </a:lvl4pPr>
            <a:lvl5pPr marL="1828800" algn="ctr"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endParaRPr lang="zh-CN" altLang="en-US" sz="1200" b="1">
              <a:latin typeface="微软雅黑" pitchFamily="34" charset="-122"/>
              <a:ea typeface="微软雅黑" pitchFamily="34" charset="-122"/>
            </a:endParaRPr>
          </a:p>
        </p:txBody>
      </p:sp>
      <p:sp>
        <p:nvSpPr>
          <p:cNvPr id="12" name="Line 1036"/>
          <p:cNvSpPr>
            <a:spLocks noChangeShapeType="1"/>
          </p:cNvSpPr>
          <p:nvPr/>
        </p:nvSpPr>
        <p:spPr bwMode="auto">
          <a:xfrm flipH="1">
            <a:off x="2487095" y="2265325"/>
            <a:ext cx="0" cy="784695"/>
          </a:xfrm>
          <a:prstGeom prst="line">
            <a:avLst/>
          </a:prstGeom>
          <a:noFill/>
          <a:ln w="19050">
            <a:solidFill>
              <a:srgbClr val="00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defPPr>
              <a:defRPr lang="en-US"/>
            </a:defPPr>
            <a:lvl1pPr algn="ctr" rtl="0" eaLnBrk="0" fontAlgn="base" hangingPunct="0">
              <a:spcBef>
                <a:spcPct val="0"/>
              </a:spcBef>
              <a:spcAft>
                <a:spcPct val="0"/>
              </a:spcAft>
              <a:defRPr kern="1200">
                <a:solidFill>
                  <a:schemeClr val="tx1"/>
                </a:solidFill>
                <a:latin typeface="Arial" charset="0"/>
                <a:ea typeface="+mn-ea"/>
                <a:cs typeface="+mn-cs"/>
              </a:defRPr>
            </a:lvl1pPr>
            <a:lvl2pPr marL="457200" algn="ctr" rtl="0" eaLnBrk="0" fontAlgn="base" hangingPunct="0">
              <a:spcBef>
                <a:spcPct val="0"/>
              </a:spcBef>
              <a:spcAft>
                <a:spcPct val="0"/>
              </a:spcAft>
              <a:defRPr kern="1200">
                <a:solidFill>
                  <a:schemeClr val="tx1"/>
                </a:solidFill>
                <a:latin typeface="Arial" charset="0"/>
                <a:ea typeface="+mn-ea"/>
                <a:cs typeface="+mn-cs"/>
              </a:defRPr>
            </a:lvl2pPr>
            <a:lvl3pPr marL="914400" algn="ctr" rtl="0" eaLnBrk="0" fontAlgn="base" hangingPunct="0">
              <a:spcBef>
                <a:spcPct val="0"/>
              </a:spcBef>
              <a:spcAft>
                <a:spcPct val="0"/>
              </a:spcAft>
              <a:defRPr kern="1200">
                <a:solidFill>
                  <a:schemeClr val="tx1"/>
                </a:solidFill>
                <a:latin typeface="Arial" charset="0"/>
                <a:ea typeface="+mn-ea"/>
                <a:cs typeface="+mn-cs"/>
              </a:defRPr>
            </a:lvl3pPr>
            <a:lvl4pPr marL="1371600" algn="ctr" rtl="0" eaLnBrk="0" fontAlgn="base" hangingPunct="0">
              <a:spcBef>
                <a:spcPct val="0"/>
              </a:spcBef>
              <a:spcAft>
                <a:spcPct val="0"/>
              </a:spcAft>
              <a:defRPr kern="1200">
                <a:solidFill>
                  <a:schemeClr val="tx1"/>
                </a:solidFill>
                <a:latin typeface="Arial" charset="0"/>
                <a:ea typeface="+mn-ea"/>
                <a:cs typeface="+mn-cs"/>
              </a:defRPr>
            </a:lvl4pPr>
            <a:lvl5pPr marL="1828800" algn="ctr"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endParaRPr lang="zh-CN" altLang="en-US" sz="1200" b="1">
              <a:latin typeface="微软雅黑" pitchFamily="34" charset="-122"/>
              <a:ea typeface="微软雅黑" pitchFamily="34" charset="-122"/>
            </a:endParaRPr>
          </a:p>
        </p:txBody>
      </p:sp>
      <p:sp>
        <p:nvSpPr>
          <p:cNvPr id="13" name="Line 1037"/>
          <p:cNvSpPr>
            <a:spLocks noChangeShapeType="1"/>
          </p:cNvSpPr>
          <p:nvPr/>
        </p:nvSpPr>
        <p:spPr bwMode="auto">
          <a:xfrm>
            <a:off x="2757862" y="2138230"/>
            <a:ext cx="791917" cy="911791"/>
          </a:xfrm>
          <a:prstGeom prst="line">
            <a:avLst/>
          </a:prstGeom>
          <a:noFill/>
          <a:ln w="19050">
            <a:solidFill>
              <a:srgbClr val="00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defPPr>
              <a:defRPr lang="en-US"/>
            </a:defPPr>
            <a:lvl1pPr algn="ctr" rtl="0" eaLnBrk="0" fontAlgn="base" hangingPunct="0">
              <a:spcBef>
                <a:spcPct val="0"/>
              </a:spcBef>
              <a:spcAft>
                <a:spcPct val="0"/>
              </a:spcAft>
              <a:defRPr kern="1200">
                <a:solidFill>
                  <a:schemeClr val="tx1"/>
                </a:solidFill>
                <a:latin typeface="Arial" charset="0"/>
                <a:ea typeface="+mn-ea"/>
                <a:cs typeface="+mn-cs"/>
              </a:defRPr>
            </a:lvl1pPr>
            <a:lvl2pPr marL="457200" algn="ctr" rtl="0" eaLnBrk="0" fontAlgn="base" hangingPunct="0">
              <a:spcBef>
                <a:spcPct val="0"/>
              </a:spcBef>
              <a:spcAft>
                <a:spcPct val="0"/>
              </a:spcAft>
              <a:defRPr kern="1200">
                <a:solidFill>
                  <a:schemeClr val="tx1"/>
                </a:solidFill>
                <a:latin typeface="Arial" charset="0"/>
                <a:ea typeface="+mn-ea"/>
                <a:cs typeface="+mn-cs"/>
              </a:defRPr>
            </a:lvl2pPr>
            <a:lvl3pPr marL="914400" algn="ctr" rtl="0" eaLnBrk="0" fontAlgn="base" hangingPunct="0">
              <a:spcBef>
                <a:spcPct val="0"/>
              </a:spcBef>
              <a:spcAft>
                <a:spcPct val="0"/>
              </a:spcAft>
              <a:defRPr kern="1200">
                <a:solidFill>
                  <a:schemeClr val="tx1"/>
                </a:solidFill>
                <a:latin typeface="Arial" charset="0"/>
                <a:ea typeface="+mn-ea"/>
                <a:cs typeface="+mn-cs"/>
              </a:defRPr>
            </a:lvl3pPr>
            <a:lvl4pPr marL="1371600" algn="ctr" rtl="0" eaLnBrk="0" fontAlgn="base" hangingPunct="0">
              <a:spcBef>
                <a:spcPct val="0"/>
              </a:spcBef>
              <a:spcAft>
                <a:spcPct val="0"/>
              </a:spcAft>
              <a:defRPr kern="1200">
                <a:solidFill>
                  <a:schemeClr val="tx1"/>
                </a:solidFill>
                <a:latin typeface="Arial" charset="0"/>
                <a:ea typeface="+mn-ea"/>
                <a:cs typeface="+mn-cs"/>
              </a:defRPr>
            </a:lvl4pPr>
            <a:lvl5pPr marL="1828800" algn="ctr"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endParaRPr lang="zh-CN" altLang="en-US" sz="1200" b="1">
              <a:latin typeface="微软雅黑" pitchFamily="34" charset="-122"/>
              <a:ea typeface="微软雅黑" pitchFamily="34" charset="-122"/>
            </a:endParaRPr>
          </a:p>
        </p:txBody>
      </p:sp>
      <p:sp>
        <p:nvSpPr>
          <p:cNvPr id="14" name="Text Box 1043"/>
          <p:cNvSpPr txBox="1">
            <a:spLocks noChangeArrowheads="1"/>
          </p:cNvSpPr>
          <p:nvPr/>
        </p:nvSpPr>
        <p:spPr bwMode="auto">
          <a:xfrm>
            <a:off x="1268065" y="2742591"/>
            <a:ext cx="420308"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ctr" rtl="0" eaLnBrk="0" fontAlgn="base" hangingPunct="0">
              <a:spcBef>
                <a:spcPct val="0"/>
              </a:spcBef>
              <a:spcAft>
                <a:spcPct val="0"/>
              </a:spcAft>
              <a:defRPr kern="1200">
                <a:solidFill>
                  <a:schemeClr val="tx1"/>
                </a:solidFill>
                <a:latin typeface="Arial" charset="0"/>
                <a:ea typeface="+mn-ea"/>
                <a:cs typeface="+mn-cs"/>
              </a:defRPr>
            </a:lvl1pPr>
            <a:lvl2pPr marL="457200" algn="ctr" rtl="0" eaLnBrk="0" fontAlgn="base" hangingPunct="0">
              <a:spcBef>
                <a:spcPct val="0"/>
              </a:spcBef>
              <a:spcAft>
                <a:spcPct val="0"/>
              </a:spcAft>
              <a:defRPr kern="1200">
                <a:solidFill>
                  <a:schemeClr val="tx1"/>
                </a:solidFill>
                <a:latin typeface="Arial" charset="0"/>
                <a:ea typeface="+mn-ea"/>
                <a:cs typeface="+mn-cs"/>
              </a:defRPr>
            </a:lvl2pPr>
            <a:lvl3pPr marL="914400" algn="ctr" rtl="0" eaLnBrk="0" fontAlgn="base" hangingPunct="0">
              <a:spcBef>
                <a:spcPct val="0"/>
              </a:spcBef>
              <a:spcAft>
                <a:spcPct val="0"/>
              </a:spcAft>
              <a:defRPr kern="1200">
                <a:solidFill>
                  <a:schemeClr val="tx1"/>
                </a:solidFill>
                <a:latin typeface="Arial" charset="0"/>
                <a:ea typeface="+mn-ea"/>
                <a:cs typeface="+mn-cs"/>
              </a:defRPr>
            </a:lvl3pPr>
            <a:lvl4pPr marL="1371600" algn="ctr" rtl="0" eaLnBrk="0" fontAlgn="base" hangingPunct="0">
              <a:spcBef>
                <a:spcPct val="0"/>
              </a:spcBef>
              <a:spcAft>
                <a:spcPct val="0"/>
              </a:spcAft>
              <a:defRPr kern="1200">
                <a:solidFill>
                  <a:schemeClr val="tx1"/>
                </a:solidFill>
                <a:latin typeface="Arial" charset="0"/>
                <a:ea typeface="+mn-ea"/>
                <a:cs typeface="+mn-cs"/>
              </a:defRPr>
            </a:lvl4pPr>
            <a:lvl5pPr marL="1828800" algn="ctr"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l" eaLnBrk="1" hangingPunct="1"/>
            <a:r>
              <a:rPr lang="en-US" altLang="zh-CN" sz="1200" b="1" dirty="0">
                <a:solidFill>
                  <a:srgbClr val="020202"/>
                </a:solidFill>
                <a:latin typeface="微软雅黑" pitchFamily="34" charset="-122"/>
                <a:ea typeface="微软雅黑" pitchFamily="34" charset="-122"/>
              </a:rPr>
              <a:t>(=)</a:t>
            </a:r>
          </a:p>
        </p:txBody>
      </p:sp>
      <p:sp>
        <p:nvSpPr>
          <p:cNvPr id="15" name="Text Box 1044"/>
          <p:cNvSpPr txBox="1">
            <a:spLocks noChangeArrowheads="1"/>
          </p:cNvSpPr>
          <p:nvPr/>
        </p:nvSpPr>
        <p:spPr bwMode="auto">
          <a:xfrm>
            <a:off x="2482976" y="2742591"/>
            <a:ext cx="39786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ctr" rtl="0" eaLnBrk="0" fontAlgn="base" hangingPunct="0">
              <a:spcBef>
                <a:spcPct val="0"/>
              </a:spcBef>
              <a:spcAft>
                <a:spcPct val="0"/>
              </a:spcAft>
              <a:defRPr kern="1200">
                <a:solidFill>
                  <a:schemeClr val="tx1"/>
                </a:solidFill>
                <a:latin typeface="Arial" charset="0"/>
                <a:ea typeface="+mn-ea"/>
                <a:cs typeface="+mn-cs"/>
              </a:defRPr>
            </a:lvl1pPr>
            <a:lvl2pPr marL="457200" algn="ctr" rtl="0" eaLnBrk="0" fontAlgn="base" hangingPunct="0">
              <a:spcBef>
                <a:spcPct val="0"/>
              </a:spcBef>
              <a:spcAft>
                <a:spcPct val="0"/>
              </a:spcAft>
              <a:defRPr kern="1200">
                <a:solidFill>
                  <a:schemeClr val="tx1"/>
                </a:solidFill>
                <a:latin typeface="Arial" charset="0"/>
                <a:ea typeface="+mn-ea"/>
                <a:cs typeface="+mn-cs"/>
              </a:defRPr>
            </a:lvl2pPr>
            <a:lvl3pPr marL="914400" algn="ctr" rtl="0" eaLnBrk="0" fontAlgn="base" hangingPunct="0">
              <a:spcBef>
                <a:spcPct val="0"/>
              </a:spcBef>
              <a:spcAft>
                <a:spcPct val="0"/>
              </a:spcAft>
              <a:defRPr kern="1200">
                <a:solidFill>
                  <a:schemeClr val="tx1"/>
                </a:solidFill>
                <a:latin typeface="Arial" charset="0"/>
                <a:ea typeface="+mn-ea"/>
                <a:cs typeface="+mn-cs"/>
              </a:defRPr>
            </a:lvl3pPr>
            <a:lvl4pPr marL="1371600" algn="ctr" rtl="0" eaLnBrk="0" fontAlgn="base" hangingPunct="0">
              <a:spcBef>
                <a:spcPct val="0"/>
              </a:spcBef>
              <a:spcAft>
                <a:spcPct val="0"/>
              </a:spcAft>
              <a:defRPr kern="1200">
                <a:solidFill>
                  <a:schemeClr val="tx1"/>
                </a:solidFill>
                <a:latin typeface="Arial" charset="0"/>
                <a:ea typeface="+mn-ea"/>
                <a:cs typeface="+mn-cs"/>
              </a:defRPr>
            </a:lvl4pPr>
            <a:lvl5pPr marL="1828800" algn="ctr"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l" eaLnBrk="1" hangingPunct="1"/>
            <a:r>
              <a:rPr lang="en-US" altLang="zh-CN" sz="1200" b="1" dirty="0">
                <a:solidFill>
                  <a:srgbClr val="020202"/>
                </a:solidFill>
                <a:latin typeface="微软雅黑" pitchFamily="34" charset="-122"/>
                <a:ea typeface="微软雅黑" pitchFamily="34" charset="-122"/>
              </a:rPr>
              <a:t>(9)</a:t>
            </a:r>
          </a:p>
        </p:txBody>
      </p:sp>
      <p:sp>
        <p:nvSpPr>
          <p:cNvPr id="16" name="Text Box 1045"/>
          <p:cNvSpPr txBox="1">
            <a:spLocks noChangeArrowheads="1"/>
          </p:cNvSpPr>
          <p:nvPr/>
        </p:nvSpPr>
        <p:spPr bwMode="auto">
          <a:xfrm>
            <a:off x="3445006" y="2742591"/>
            <a:ext cx="42511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ctr" rtl="0" eaLnBrk="0" fontAlgn="base" hangingPunct="0">
              <a:spcBef>
                <a:spcPct val="0"/>
              </a:spcBef>
              <a:spcAft>
                <a:spcPct val="0"/>
              </a:spcAft>
              <a:defRPr kern="1200">
                <a:solidFill>
                  <a:schemeClr val="tx1"/>
                </a:solidFill>
                <a:latin typeface="Arial" charset="0"/>
                <a:ea typeface="+mn-ea"/>
                <a:cs typeface="+mn-cs"/>
              </a:defRPr>
            </a:lvl1pPr>
            <a:lvl2pPr marL="457200" algn="ctr" rtl="0" eaLnBrk="0" fontAlgn="base" hangingPunct="0">
              <a:spcBef>
                <a:spcPct val="0"/>
              </a:spcBef>
              <a:spcAft>
                <a:spcPct val="0"/>
              </a:spcAft>
              <a:defRPr kern="1200">
                <a:solidFill>
                  <a:schemeClr val="tx1"/>
                </a:solidFill>
                <a:latin typeface="Arial" charset="0"/>
                <a:ea typeface="+mn-ea"/>
                <a:cs typeface="+mn-cs"/>
              </a:defRPr>
            </a:lvl2pPr>
            <a:lvl3pPr marL="914400" algn="ctr" rtl="0" eaLnBrk="0" fontAlgn="base" hangingPunct="0">
              <a:spcBef>
                <a:spcPct val="0"/>
              </a:spcBef>
              <a:spcAft>
                <a:spcPct val="0"/>
              </a:spcAft>
              <a:defRPr kern="1200">
                <a:solidFill>
                  <a:schemeClr val="tx1"/>
                </a:solidFill>
                <a:latin typeface="Arial" charset="0"/>
                <a:ea typeface="+mn-ea"/>
                <a:cs typeface="+mn-cs"/>
              </a:defRPr>
            </a:lvl3pPr>
            <a:lvl4pPr marL="1371600" algn="ctr" rtl="0" eaLnBrk="0" fontAlgn="base" hangingPunct="0">
              <a:spcBef>
                <a:spcPct val="0"/>
              </a:spcBef>
              <a:spcAft>
                <a:spcPct val="0"/>
              </a:spcAft>
              <a:defRPr kern="1200">
                <a:solidFill>
                  <a:schemeClr val="tx1"/>
                </a:solidFill>
                <a:latin typeface="Arial" charset="0"/>
                <a:ea typeface="+mn-ea"/>
                <a:cs typeface="+mn-cs"/>
              </a:defRPr>
            </a:lvl4pPr>
            <a:lvl5pPr marL="1828800" algn="ctr"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l" eaLnBrk="1" hangingPunct="1"/>
            <a:r>
              <a:rPr lang="en-US" altLang="zh-CN" sz="1200" b="1" dirty="0">
                <a:solidFill>
                  <a:srgbClr val="020202"/>
                </a:solidFill>
                <a:latin typeface="微软雅黑" pitchFamily="34" charset="-122"/>
                <a:ea typeface="微软雅黑" pitchFamily="34" charset="-122"/>
              </a:rPr>
              <a:t>(D)</a:t>
            </a:r>
          </a:p>
        </p:txBody>
      </p:sp>
      <p:sp>
        <p:nvSpPr>
          <p:cNvPr id="7" name="Rectangle 1028"/>
          <p:cNvSpPr>
            <a:spLocks noChangeArrowheads="1"/>
          </p:cNvSpPr>
          <p:nvPr/>
        </p:nvSpPr>
        <p:spPr bwMode="auto">
          <a:xfrm>
            <a:off x="943192" y="2138230"/>
            <a:ext cx="3186846" cy="360933"/>
          </a:xfrm>
          <a:prstGeom prst="rect">
            <a:avLst/>
          </a:prstGeom>
          <a:solidFill>
            <a:srgbClr val="00CCFF"/>
          </a:solidFill>
          <a:ln w="9525">
            <a:solidFill>
              <a:srgbClr val="000000"/>
            </a:solidFill>
            <a:miter lim="800000"/>
            <a:headEnd/>
            <a:tailEnd/>
          </a:ln>
          <a:effectLst/>
          <a:extLst/>
        </p:spPr>
        <p:txBody>
          <a:bodyPr wrap="none" anchor="ctr"/>
          <a:lstStyle>
            <a:defPPr>
              <a:defRPr lang="en-US"/>
            </a:defPPr>
            <a:lvl1pPr algn="ctr" rtl="0" eaLnBrk="0" fontAlgn="base" hangingPunct="0">
              <a:spcBef>
                <a:spcPct val="0"/>
              </a:spcBef>
              <a:spcAft>
                <a:spcPct val="0"/>
              </a:spcAft>
              <a:defRPr kern="1200">
                <a:solidFill>
                  <a:schemeClr val="tx1"/>
                </a:solidFill>
                <a:latin typeface="Arial" charset="0"/>
                <a:ea typeface="+mn-ea"/>
                <a:cs typeface="+mn-cs"/>
              </a:defRPr>
            </a:lvl1pPr>
            <a:lvl2pPr marL="457200" algn="ctr" rtl="0" eaLnBrk="0" fontAlgn="base" hangingPunct="0">
              <a:spcBef>
                <a:spcPct val="0"/>
              </a:spcBef>
              <a:spcAft>
                <a:spcPct val="0"/>
              </a:spcAft>
              <a:defRPr kern="1200">
                <a:solidFill>
                  <a:schemeClr val="tx1"/>
                </a:solidFill>
                <a:latin typeface="Arial" charset="0"/>
                <a:ea typeface="+mn-ea"/>
                <a:cs typeface="+mn-cs"/>
              </a:defRPr>
            </a:lvl2pPr>
            <a:lvl3pPr marL="914400" algn="ctr" rtl="0" eaLnBrk="0" fontAlgn="base" hangingPunct="0">
              <a:spcBef>
                <a:spcPct val="0"/>
              </a:spcBef>
              <a:spcAft>
                <a:spcPct val="0"/>
              </a:spcAft>
              <a:defRPr kern="1200">
                <a:solidFill>
                  <a:schemeClr val="tx1"/>
                </a:solidFill>
                <a:latin typeface="Arial" charset="0"/>
                <a:ea typeface="+mn-ea"/>
                <a:cs typeface="+mn-cs"/>
              </a:defRPr>
            </a:lvl3pPr>
            <a:lvl4pPr marL="1371600" algn="ctr" rtl="0" eaLnBrk="0" fontAlgn="base" hangingPunct="0">
              <a:spcBef>
                <a:spcPct val="0"/>
              </a:spcBef>
              <a:spcAft>
                <a:spcPct val="0"/>
              </a:spcAft>
              <a:defRPr kern="1200">
                <a:solidFill>
                  <a:schemeClr val="tx1"/>
                </a:solidFill>
                <a:latin typeface="Arial" charset="0"/>
                <a:ea typeface="+mn-ea"/>
                <a:cs typeface="+mn-cs"/>
              </a:defRPr>
            </a:lvl4pPr>
            <a:lvl5pPr marL="1828800" algn="ctr"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eaLnBrk="1" hangingPunct="1"/>
            <a:r>
              <a:rPr lang="en-US" altLang="zh-CN" sz="1200" b="1" dirty="0">
                <a:solidFill>
                  <a:srgbClr val="020202"/>
                </a:solidFill>
                <a:latin typeface="微软雅黑" pitchFamily="34" charset="-122"/>
                <a:ea typeface="微软雅黑" pitchFamily="34" charset="-122"/>
              </a:rPr>
              <a:t> … 01001100   </a:t>
            </a:r>
            <a:r>
              <a:rPr lang="en-US" altLang="zh-CN" sz="1200" b="1" dirty="0">
                <a:solidFill>
                  <a:srgbClr val="0000FF"/>
                </a:solidFill>
                <a:latin typeface="微软雅黑" pitchFamily="34" charset="-122"/>
                <a:ea typeface="微软雅黑" pitchFamily="34" charset="-122"/>
              </a:rPr>
              <a:t>1001</a:t>
            </a:r>
            <a:r>
              <a:rPr lang="en-US" altLang="zh-CN" sz="1200" b="1" dirty="0">
                <a:solidFill>
                  <a:srgbClr val="C00000"/>
                </a:solidFill>
                <a:latin typeface="微软雅黑" pitchFamily="34" charset="-122"/>
                <a:ea typeface="微软雅黑" pitchFamily="34" charset="-122"/>
              </a:rPr>
              <a:t>1101 </a:t>
            </a:r>
            <a:r>
              <a:rPr lang="en-US" altLang="zh-CN" sz="1200" b="1" dirty="0">
                <a:solidFill>
                  <a:srgbClr val="020202"/>
                </a:solidFill>
                <a:latin typeface="微软雅黑" pitchFamily="34" charset="-122"/>
                <a:ea typeface="微软雅黑" pitchFamily="34" charset="-122"/>
              </a:rPr>
              <a:t>     00111001  … </a:t>
            </a:r>
          </a:p>
        </p:txBody>
      </p:sp>
      <p:sp>
        <p:nvSpPr>
          <p:cNvPr id="17" name="矩形 16"/>
          <p:cNvSpPr/>
          <p:nvPr/>
        </p:nvSpPr>
        <p:spPr>
          <a:xfrm>
            <a:off x="2092340" y="2180270"/>
            <a:ext cx="951937" cy="288000"/>
          </a:xfrm>
          <a:prstGeom prst="rect">
            <a:avLst/>
          </a:prstGeom>
          <a:solidFill>
            <a:srgbClr val="FFFF00"/>
          </a:solidFill>
          <a:ln w="9525">
            <a:solidFill>
              <a:srgbClr val="000000"/>
            </a:solidFill>
            <a:miter lim="800000"/>
            <a:headEnd/>
            <a:tailEnd/>
          </a:ln>
          <a:effectLst/>
        </p:spPr>
        <p:txBody>
          <a:bodyPr wrap="none" anchor="ctr"/>
          <a:lstStyle/>
          <a:p>
            <a:pPr algn="ctr" fontAlgn="base">
              <a:spcBef>
                <a:spcPct val="0"/>
              </a:spcBef>
              <a:spcAft>
                <a:spcPct val="0"/>
              </a:spcAft>
            </a:pPr>
            <a:r>
              <a:rPr lang="en-US" altLang="zh-CN" sz="1200" b="1" dirty="0">
                <a:solidFill>
                  <a:srgbClr val="0000FF"/>
                </a:solidFill>
                <a:latin typeface="微软雅黑" pitchFamily="34" charset="-122"/>
                <a:ea typeface="微软雅黑" pitchFamily="34" charset="-122"/>
              </a:rPr>
              <a:t>1001</a:t>
            </a:r>
            <a:r>
              <a:rPr lang="en-US" altLang="zh-CN" sz="1200" b="1" dirty="0">
                <a:solidFill>
                  <a:srgbClr val="C00000"/>
                </a:solidFill>
                <a:latin typeface="微软雅黑" pitchFamily="34" charset="-122"/>
                <a:ea typeface="微软雅黑" pitchFamily="34" charset="-122"/>
              </a:rPr>
              <a:t>1101</a:t>
            </a:r>
            <a:endParaRPr lang="zh-CN" altLang="en-US" sz="1200" b="1" dirty="0">
              <a:solidFill>
                <a:srgbClr val="020202"/>
              </a:solidFill>
              <a:latin typeface="微软雅黑" pitchFamily="34" charset="-122"/>
              <a:ea typeface="微软雅黑" pitchFamily="34" charset="-122"/>
            </a:endParaRPr>
          </a:p>
        </p:txBody>
      </p:sp>
      <p:sp>
        <p:nvSpPr>
          <p:cNvPr id="20" name="Line 1036"/>
          <p:cNvSpPr>
            <a:spLocks noChangeShapeType="1"/>
          </p:cNvSpPr>
          <p:nvPr/>
        </p:nvSpPr>
        <p:spPr bwMode="auto">
          <a:xfrm flipH="1">
            <a:off x="6334120" y="2507409"/>
            <a:ext cx="0" cy="469041"/>
          </a:xfrm>
          <a:prstGeom prst="line">
            <a:avLst/>
          </a:prstGeom>
          <a:noFill/>
          <a:ln w="19050">
            <a:solidFill>
              <a:srgbClr val="00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defPPr>
              <a:defRPr lang="en-US"/>
            </a:defPPr>
            <a:lvl1pPr algn="ctr" rtl="0" eaLnBrk="0" fontAlgn="base" hangingPunct="0">
              <a:spcBef>
                <a:spcPct val="0"/>
              </a:spcBef>
              <a:spcAft>
                <a:spcPct val="0"/>
              </a:spcAft>
              <a:defRPr kern="1200">
                <a:solidFill>
                  <a:schemeClr val="tx1"/>
                </a:solidFill>
                <a:latin typeface="Arial" charset="0"/>
                <a:ea typeface="+mn-ea"/>
                <a:cs typeface="+mn-cs"/>
              </a:defRPr>
            </a:lvl1pPr>
            <a:lvl2pPr marL="457200" algn="ctr" rtl="0" eaLnBrk="0" fontAlgn="base" hangingPunct="0">
              <a:spcBef>
                <a:spcPct val="0"/>
              </a:spcBef>
              <a:spcAft>
                <a:spcPct val="0"/>
              </a:spcAft>
              <a:defRPr kern="1200">
                <a:solidFill>
                  <a:schemeClr val="tx1"/>
                </a:solidFill>
                <a:latin typeface="Arial" charset="0"/>
                <a:ea typeface="+mn-ea"/>
                <a:cs typeface="+mn-cs"/>
              </a:defRPr>
            </a:lvl2pPr>
            <a:lvl3pPr marL="914400" algn="ctr" rtl="0" eaLnBrk="0" fontAlgn="base" hangingPunct="0">
              <a:spcBef>
                <a:spcPct val="0"/>
              </a:spcBef>
              <a:spcAft>
                <a:spcPct val="0"/>
              </a:spcAft>
              <a:defRPr kern="1200">
                <a:solidFill>
                  <a:schemeClr val="tx1"/>
                </a:solidFill>
                <a:latin typeface="Arial" charset="0"/>
                <a:ea typeface="+mn-ea"/>
                <a:cs typeface="+mn-cs"/>
              </a:defRPr>
            </a:lvl3pPr>
            <a:lvl4pPr marL="1371600" algn="ctr" rtl="0" eaLnBrk="0" fontAlgn="base" hangingPunct="0">
              <a:spcBef>
                <a:spcPct val="0"/>
              </a:spcBef>
              <a:spcAft>
                <a:spcPct val="0"/>
              </a:spcAft>
              <a:defRPr kern="1200">
                <a:solidFill>
                  <a:schemeClr val="tx1"/>
                </a:solidFill>
                <a:latin typeface="Arial" charset="0"/>
                <a:ea typeface="+mn-ea"/>
                <a:cs typeface="+mn-cs"/>
              </a:defRPr>
            </a:lvl4pPr>
            <a:lvl5pPr marL="1828800" algn="ctr"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endParaRPr lang="zh-CN" altLang="en-US" sz="1200" b="1">
              <a:latin typeface="微软雅黑" pitchFamily="34" charset="-122"/>
              <a:ea typeface="微软雅黑" pitchFamily="34" charset="-122"/>
            </a:endParaRPr>
          </a:p>
        </p:txBody>
      </p:sp>
      <p:sp>
        <p:nvSpPr>
          <p:cNvPr id="18" name="矩形 17"/>
          <p:cNvSpPr/>
          <p:nvPr/>
        </p:nvSpPr>
        <p:spPr>
          <a:xfrm>
            <a:off x="4704345" y="2327410"/>
            <a:ext cx="3350597" cy="360000"/>
          </a:xfrm>
          <a:prstGeom prst="rect">
            <a:avLst/>
          </a:prstGeom>
          <a:solidFill>
            <a:srgbClr val="FFFF00"/>
          </a:solidFill>
          <a:ln w="9525">
            <a:solidFill>
              <a:srgbClr val="000000"/>
            </a:solidFill>
            <a:miter lim="800000"/>
            <a:headEnd/>
            <a:tailEnd/>
          </a:ln>
          <a:effectLst/>
        </p:spPr>
        <p:txBody>
          <a:bodyPr wrap="none" anchor="ctr"/>
          <a:lstStyle/>
          <a:p>
            <a:pPr algn="ctr" fontAlgn="base">
              <a:spcBef>
                <a:spcPct val="0"/>
              </a:spcBef>
              <a:spcAft>
                <a:spcPct val="0"/>
              </a:spcAft>
            </a:pPr>
            <a:r>
              <a:rPr lang="en-US" altLang="zh-CN" sz="1200" b="1" dirty="0">
                <a:solidFill>
                  <a:srgbClr val="020202"/>
                </a:solidFill>
                <a:latin typeface="微软雅黑" pitchFamily="34" charset="-122"/>
                <a:ea typeface="微软雅黑" pitchFamily="34" charset="-122"/>
              </a:rPr>
              <a:t>11001111 10110101 11001101 10110011</a:t>
            </a:r>
            <a:endParaRPr lang="zh-CN" altLang="en-US" sz="1200" b="1" dirty="0">
              <a:solidFill>
                <a:srgbClr val="020202"/>
              </a:solidFill>
              <a:latin typeface="微软雅黑" pitchFamily="34" charset="-122"/>
              <a:ea typeface="微软雅黑" pitchFamily="34" charset="-122"/>
            </a:endParaRPr>
          </a:p>
        </p:txBody>
      </p:sp>
      <p:sp>
        <p:nvSpPr>
          <p:cNvPr id="19" name="矩形 18"/>
          <p:cNvSpPr/>
          <p:nvPr/>
        </p:nvSpPr>
        <p:spPr>
          <a:xfrm>
            <a:off x="5599465" y="2965941"/>
            <a:ext cx="1470274" cy="276999"/>
          </a:xfrm>
          <a:prstGeom prst="rect">
            <a:avLst/>
          </a:prstGeom>
          <a:solidFill>
            <a:srgbClr val="0000FF"/>
          </a:solidFill>
          <a:ln w="9525">
            <a:solidFill>
              <a:srgbClr val="000000"/>
            </a:solidFill>
            <a:miter lim="800000"/>
            <a:headEnd/>
            <a:tailEnd/>
          </a:ln>
          <a:effectLst/>
        </p:spPr>
        <p:txBody>
          <a:bodyPr wrap="none" anchor="ctr"/>
          <a:lstStyle/>
          <a:p>
            <a:pPr algn="ctr" fontAlgn="base">
              <a:spcBef>
                <a:spcPct val="0"/>
              </a:spcBef>
              <a:spcAft>
                <a:spcPct val="0"/>
              </a:spcAft>
            </a:pPr>
            <a:r>
              <a:rPr lang="en-US" altLang="zh-CN" sz="1200" b="1" dirty="0">
                <a:solidFill>
                  <a:schemeClr val="bg1"/>
                </a:solidFill>
                <a:latin typeface="微软雅黑" pitchFamily="34" charset="-122"/>
                <a:ea typeface="微软雅黑" pitchFamily="34" charset="-122"/>
              </a:rPr>
              <a:t>=CF=B5=CD=B3</a:t>
            </a:r>
            <a:endParaRPr lang="zh-CN" altLang="en-US" sz="1200" b="1" dirty="0">
              <a:solidFill>
                <a:schemeClr val="bg1"/>
              </a:solidFill>
              <a:latin typeface="微软雅黑" pitchFamily="34" charset="-122"/>
              <a:ea typeface="微软雅黑" pitchFamily="34" charset="-122"/>
            </a:endParaRPr>
          </a:p>
        </p:txBody>
      </p:sp>
      <p:sp>
        <p:nvSpPr>
          <p:cNvPr id="21" name="矩形 20"/>
          <p:cNvSpPr/>
          <p:nvPr/>
        </p:nvSpPr>
        <p:spPr>
          <a:xfrm>
            <a:off x="6062383" y="2069174"/>
            <a:ext cx="527709" cy="276999"/>
          </a:xfrm>
          <a:prstGeom prst="rect">
            <a:avLst/>
          </a:prstGeom>
        </p:spPr>
        <p:txBody>
          <a:bodyPr wrap="none">
            <a:spAutoFit/>
          </a:bodyPr>
          <a:lstStyle/>
          <a:p>
            <a:r>
              <a:rPr lang="en-US" altLang="zh-CN" sz="1200" b="1" dirty="0">
                <a:solidFill>
                  <a:srgbClr val="020202"/>
                </a:solidFill>
                <a:latin typeface="微软雅黑" pitchFamily="34" charset="-122"/>
                <a:ea typeface="微软雅黑" pitchFamily="34" charset="-122"/>
              </a:rPr>
              <a:t>32</a:t>
            </a:r>
            <a:r>
              <a:rPr lang="zh-CN" altLang="en-US" sz="1200" b="1" dirty="0">
                <a:solidFill>
                  <a:srgbClr val="020202"/>
                </a:solidFill>
                <a:latin typeface="微软雅黑" pitchFamily="34" charset="-122"/>
                <a:ea typeface="微软雅黑" pitchFamily="34" charset="-122"/>
              </a:rPr>
              <a:t>位</a:t>
            </a:r>
          </a:p>
        </p:txBody>
      </p:sp>
      <p:sp>
        <p:nvSpPr>
          <p:cNvPr id="22" name="矩形 21"/>
          <p:cNvSpPr/>
          <p:nvPr/>
        </p:nvSpPr>
        <p:spPr>
          <a:xfrm>
            <a:off x="6072893" y="3262020"/>
            <a:ext cx="527709" cy="276999"/>
          </a:xfrm>
          <a:prstGeom prst="rect">
            <a:avLst/>
          </a:prstGeom>
        </p:spPr>
        <p:txBody>
          <a:bodyPr wrap="none">
            <a:spAutoFit/>
          </a:bodyPr>
          <a:lstStyle/>
          <a:p>
            <a:r>
              <a:rPr lang="en-US" altLang="zh-CN" sz="1200" b="1" dirty="0">
                <a:solidFill>
                  <a:srgbClr val="020202"/>
                </a:solidFill>
                <a:latin typeface="微软雅黑" pitchFamily="34" charset="-122"/>
                <a:ea typeface="微软雅黑" pitchFamily="34" charset="-122"/>
              </a:rPr>
              <a:t>96</a:t>
            </a:r>
            <a:r>
              <a:rPr lang="zh-CN" altLang="en-US" sz="1200" b="1" dirty="0">
                <a:solidFill>
                  <a:srgbClr val="020202"/>
                </a:solidFill>
                <a:latin typeface="微软雅黑" pitchFamily="34" charset="-122"/>
                <a:ea typeface="微软雅黑" pitchFamily="34" charset="-122"/>
              </a:rPr>
              <a:t>位</a:t>
            </a:r>
          </a:p>
        </p:txBody>
      </p:sp>
      <p:sp>
        <p:nvSpPr>
          <p:cNvPr id="23" name="矩形 22"/>
          <p:cNvSpPr/>
          <p:nvPr/>
        </p:nvSpPr>
        <p:spPr>
          <a:xfrm>
            <a:off x="2392983" y="3507488"/>
            <a:ext cx="4929351" cy="307777"/>
          </a:xfrm>
          <a:prstGeom prst="rect">
            <a:avLst/>
          </a:prstGeom>
        </p:spPr>
        <p:txBody>
          <a:bodyPr wrap="square" anchor="ctr">
            <a:spAutoFit/>
          </a:bodyPr>
          <a:lstStyle/>
          <a:p>
            <a:pPr algn="ctr"/>
            <a:r>
              <a:rPr lang="zh-CN" altLang="en-US" sz="1400" b="1" dirty="0">
                <a:solidFill>
                  <a:srgbClr val="C00000"/>
                </a:solidFill>
                <a:latin typeface="微软雅黑" pitchFamily="34" charset="-122"/>
                <a:ea typeface="微软雅黑" pitchFamily="34" charset="-122"/>
              </a:rPr>
              <a:t>原来 </a:t>
            </a:r>
            <a:r>
              <a:rPr lang="en-US" altLang="zh-CN" sz="1400" b="1" dirty="0">
                <a:solidFill>
                  <a:srgbClr val="C00000"/>
                </a:solidFill>
                <a:latin typeface="微软雅黑" pitchFamily="34" charset="-122"/>
                <a:ea typeface="微软雅黑" pitchFamily="34" charset="-122"/>
              </a:rPr>
              <a:t>1 </a:t>
            </a:r>
            <a:r>
              <a:rPr lang="zh-CN" altLang="en-US" sz="1400" b="1" dirty="0">
                <a:solidFill>
                  <a:srgbClr val="C00000"/>
                </a:solidFill>
                <a:latin typeface="微软雅黑" pitchFamily="34" charset="-122"/>
                <a:ea typeface="微软雅黑" pitchFamily="34" charset="-122"/>
              </a:rPr>
              <a:t>个字节，现在需要 </a:t>
            </a:r>
            <a:r>
              <a:rPr lang="en-US" altLang="zh-CN" sz="1400" b="1" dirty="0">
                <a:solidFill>
                  <a:srgbClr val="C00000"/>
                </a:solidFill>
                <a:latin typeface="微软雅黑" pitchFamily="34" charset="-122"/>
                <a:ea typeface="微软雅黑" pitchFamily="34" charset="-122"/>
              </a:rPr>
              <a:t>3 </a:t>
            </a:r>
            <a:r>
              <a:rPr lang="zh-CN" altLang="en-US" sz="1400" b="1" dirty="0">
                <a:solidFill>
                  <a:srgbClr val="C00000"/>
                </a:solidFill>
                <a:latin typeface="微软雅黑" pitchFamily="34" charset="-122"/>
                <a:ea typeface="微软雅黑" pitchFamily="34" charset="-122"/>
              </a:rPr>
              <a:t>个字节，开销</a:t>
            </a:r>
            <a:r>
              <a:rPr lang="en-US" altLang="zh-CN" sz="1400" b="1" dirty="0">
                <a:solidFill>
                  <a:srgbClr val="C00000"/>
                </a:solidFill>
                <a:latin typeface="微软雅黑" pitchFamily="34" charset="-122"/>
                <a:ea typeface="微软雅黑" pitchFamily="34" charset="-122"/>
              </a:rPr>
              <a:t>=200%</a:t>
            </a:r>
            <a:r>
              <a:rPr lang="zh-CN" altLang="en-US" sz="1400" b="1" dirty="0">
                <a:solidFill>
                  <a:srgbClr val="C00000"/>
                </a:solidFill>
                <a:latin typeface="微软雅黑" pitchFamily="34" charset="-122"/>
                <a:ea typeface="微软雅黑" pitchFamily="34" charset="-122"/>
              </a:rPr>
              <a:t>）</a:t>
            </a:r>
          </a:p>
        </p:txBody>
      </p:sp>
    </p:spTree>
    <p:extLst>
      <p:ext uri="{BB962C8B-B14F-4D97-AF65-F5344CB8AC3E}">
        <p14:creationId xmlns:p14="http://schemas.microsoft.com/office/powerpoint/2010/main" val="1440359135"/>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68"/>
          <p:cNvSpPr>
            <a:spLocks noChangeArrowheads="1"/>
          </p:cNvSpPr>
          <p:nvPr/>
        </p:nvSpPr>
        <p:spPr bwMode="auto">
          <a:xfrm>
            <a:off x="556964" y="838042"/>
            <a:ext cx="8048776" cy="4104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eaLnBrk="0" hangingPunct="0">
              <a:lnSpc>
                <a:spcPts val="2800"/>
              </a:lnSpc>
              <a:buClr>
                <a:srgbClr val="0070C0"/>
              </a:buClr>
              <a:buFont typeface="Wingdings" pitchFamily="2" charset="2"/>
              <a:buChar char="l"/>
            </a:pPr>
            <a:r>
              <a:rPr lang="zh-CN" altLang="en-US" sz="1600" b="1" dirty="0">
                <a:latin typeface="微软雅黑" pitchFamily="34" charset="-122"/>
                <a:ea typeface="微软雅黑" pitchFamily="34" charset="-122"/>
              </a:rPr>
              <a:t>适合任意长度的二进制数据。编码表如下：</a:t>
            </a:r>
            <a:endParaRPr lang="en-US" altLang="zh-CN" sz="1600" b="1" dirty="0">
              <a:latin typeface="微软雅黑" pitchFamily="34" charset="-122"/>
              <a:ea typeface="微软雅黑" pitchFamily="34" charset="-122"/>
            </a:endParaRPr>
          </a:p>
        </p:txBody>
      </p:sp>
      <p:sp>
        <p:nvSpPr>
          <p:cNvPr id="5" name="AutoShape 5"/>
          <p:cNvSpPr>
            <a:spLocks noChangeArrowheads="1"/>
          </p:cNvSpPr>
          <p:nvPr/>
        </p:nvSpPr>
        <p:spPr bwMode="auto">
          <a:xfrm>
            <a:off x="556963" y="594406"/>
            <a:ext cx="8048776"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6" name="矩形 5"/>
          <p:cNvSpPr/>
          <p:nvPr/>
        </p:nvSpPr>
        <p:spPr>
          <a:xfrm>
            <a:off x="645268" y="543022"/>
            <a:ext cx="5072360" cy="400110"/>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b="1" dirty="0">
                <a:latin typeface="微软雅黑" pitchFamily="34" charset="-122"/>
                <a:ea typeface="微软雅黑" pitchFamily="34" charset="-122"/>
              </a:rPr>
              <a:t>Base64 </a:t>
            </a:r>
            <a:r>
              <a:rPr lang="zh-CN" altLang="en-US" sz="2000" b="1" dirty="0">
                <a:latin typeface="微软雅黑" pitchFamily="34" charset="-122"/>
                <a:ea typeface="微软雅黑" pitchFamily="34" charset="-122"/>
              </a:rPr>
              <a:t>编码</a:t>
            </a:r>
          </a:p>
        </p:txBody>
      </p:sp>
      <p:graphicFrame>
        <p:nvGraphicFramePr>
          <p:cNvPr id="2" name="表格 1"/>
          <p:cNvGraphicFramePr>
            <a:graphicFrameLocks noGrp="1"/>
          </p:cNvGraphicFramePr>
          <p:nvPr>
            <p:extLst>
              <p:ext uri="{D42A27DB-BD31-4B8C-83A1-F6EECF244321}">
                <p14:modId xmlns:p14="http://schemas.microsoft.com/office/powerpoint/2010/main" val="3774189887"/>
              </p:ext>
            </p:extLst>
          </p:nvPr>
        </p:nvGraphicFramePr>
        <p:xfrm>
          <a:off x="556963" y="1255083"/>
          <a:ext cx="8048780" cy="3093912"/>
        </p:xfrm>
        <a:graphic>
          <a:graphicData uri="http://schemas.openxmlformats.org/drawingml/2006/table">
            <a:tbl>
              <a:tblPr firstRow="1" bandCol="1">
                <a:tableStyleId>{5C22544A-7EE6-4342-B048-85BDC9FD1C3A}</a:tableStyleId>
              </a:tblPr>
              <a:tblGrid>
                <a:gridCol w="804878">
                  <a:extLst>
                    <a:ext uri="{9D8B030D-6E8A-4147-A177-3AD203B41FA5}">
                      <a16:colId xmlns:a16="http://schemas.microsoft.com/office/drawing/2014/main" val="20000"/>
                    </a:ext>
                  </a:extLst>
                </a:gridCol>
                <a:gridCol w="804878">
                  <a:extLst>
                    <a:ext uri="{9D8B030D-6E8A-4147-A177-3AD203B41FA5}">
                      <a16:colId xmlns:a16="http://schemas.microsoft.com/office/drawing/2014/main" val="20001"/>
                    </a:ext>
                  </a:extLst>
                </a:gridCol>
                <a:gridCol w="804878">
                  <a:extLst>
                    <a:ext uri="{9D8B030D-6E8A-4147-A177-3AD203B41FA5}">
                      <a16:colId xmlns:a16="http://schemas.microsoft.com/office/drawing/2014/main" val="20002"/>
                    </a:ext>
                  </a:extLst>
                </a:gridCol>
                <a:gridCol w="804878">
                  <a:extLst>
                    <a:ext uri="{9D8B030D-6E8A-4147-A177-3AD203B41FA5}">
                      <a16:colId xmlns:a16="http://schemas.microsoft.com/office/drawing/2014/main" val="20003"/>
                    </a:ext>
                  </a:extLst>
                </a:gridCol>
                <a:gridCol w="804878">
                  <a:extLst>
                    <a:ext uri="{9D8B030D-6E8A-4147-A177-3AD203B41FA5}">
                      <a16:colId xmlns:a16="http://schemas.microsoft.com/office/drawing/2014/main" val="20004"/>
                    </a:ext>
                  </a:extLst>
                </a:gridCol>
                <a:gridCol w="804878">
                  <a:extLst>
                    <a:ext uri="{9D8B030D-6E8A-4147-A177-3AD203B41FA5}">
                      <a16:colId xmlns:a16="http://schemas.microsoft.com/office/drawing/2014/main" val="20005"/>
                    </a:ext>
                  </a:extLst>
                </a:gridCol>
                <a:gridCol w="804878">
                  <a:extLst>
                    <a:ext uri="{9D8B030D-6E8A-4147-A177-3AD203B41FA5}">
                      <a16:colId xmlns:a16="http://schemas.microsoft.com/office/drawing/2014/main" val="20006"/>
                    </a:ext>
                  </a:extLst>
                </a:gridCol>
                <a:gridCol w="804878">
                  <a:extLst>
                    <a:ext uri="{9D8B030D-6E8A-4147-A177-3AD203B41FA5}">
                      <a16:colId xmlns:a16="http://schemas.microsoft.com/office/drawing/2014/main" val="20007"/>
                    </a:ext>
                  </a:extLst>
                </a:gridCol>
                <a:gridCol w="804878">
                  <a:extLst>
                    <a:ext uri="{9D8B030D-6E8A-4147-A177-3AD203B41FA5}">
                      <a16:colId xmlns:a16="http://schemas.microsoft.com/office/drawing/2014/main" val="20008"/>
                    </a:ext>
                  </a:extLst>
                </a:gridCol>
                <a:gridCol w="804878">
                  <a:extLst>
                    <a:ext uri="{9D8B030D-6E8A-4147-A177-3AD203B41FA5}">
                      <a16:colId xmlns:a16="http://schemas.microsoft.com/office/drawing/2014/main" val="20009"/>
                    </a:ext>
                  </a:extLst>
                </a:gridCol>
              </a:tblGrid>
              <a:tr h="280205">
                <a:tc>
                  <a:txBody>
                    <a:bodyPr/>
                    <a:lstStyle/>
                    <a:p>
                      <a:pPr algn="ctr"/>
                      <a:r>
                        <a:rPr lang="zh-CN" altLang="en-US" sz="1300" b="1" dirty="0">
                          <a:solidFill>
                            <a:schemeClr val="bg1"/>
                          </a:solidFill>
                          <a:effectLst/>
                          <a:latin typeface="微软雅黑" pitchFamily="34" charset="-122"/>
                          <a:ea typeface="微软雅黑" pitchFamily="34" charset="-122"/>
                        </a:rPr>
                        <a:t>索引</a:t>
                      </a:r>
                    </a:p>
                  </a:txBody>
                  <a:tcPr marL="27729" marR="27729" marT="9243" marB="9243" anchor="ctr">
                    <a:lnL w="12700"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00FF"/>
                    </a:solidFill>
                  </a:tcPr>
                </a:tc>
                <a:tc>
                  <a:txBody>
                    <a:bodyPr/>
                    <a:lstStyle/>
                    <a:p>
                      <a:pPr algn="ctr"/>
                      <a:r>
                        <a:rPr lang="zh-CN" altLang="en-US" sz="1300" b="1" dirty="0">
                          <a:solidFill>
                            <a:schemeClr val="bg1"/>
                          </a:solidFill>
                          <a:effectLst/>
                          <a:latin typeface="微软雅黑" pitchFamily="34" charset="-122"/>
                          <a:ea typeface="微软雅黑" pitchFamily="34" charset="-122"/>
                        </a:rPr>
                        <a:t>对应字符</a:t>
                      </a:r>
                    </a:p>
                  </a:txBody>
                  <a:tcPr marL="27729" marR="27729" marT="9243" marB="924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00FF"/>
                    </a:solidFill>
                  </a:tcPr>
                </a:tc>
                <a:tc>
                  <a:txBody>
                    <a:bodyPr/>
                    <a:lstStyle/>
                    <a:p>
                      <a:pPr algn="ctr"/>
                      <a:r>
                        <a:rPr lang="zh-CN" altLang="en-US" sz="1300" b="1" dirty="0">
                          <a:solidFill>
                            <a:schemeClr val="bg1"/>
                          </a:solidFill>
                          <a:effectLst/>
                          <a:latin typeface="微软雅黑" pitchFamily="34" charset="-122"/>
                          <a:ea typeface="微软雅黑" pitchFamily="34" charset="-122"/>
                        </a:rPr>
                        <a:t>索引</a:t>
                      </a:r>
                    </a:p>
                  </a:txBody>
                  <a:tcPr marL="27729" marR="27729" marT="9243" marB="924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00FF"/>
                    </a:solidFill>
                  </a:tcPr>
                </a:tc>
                <a:tc>
                  <a:txBody>
                    <a:bodyPr/>
                    <a:lstStyle/>
                    <a:p>
                      <a:pPr algn="ctr"/>
                      <a:r>
                        <a:rPr lang="zh-CN" altLang="en-US" sz="1300" b="1" dirty="0">
                          <a:solidFill>
                            <a:schemeClr val="bg1"/>
                          </a:solidFill>
                          <a:effectLst/>
                          <a:latin typeface="微软雅黑" pitchFamily="34" charset="-122"/>
                          <a:ea typeface="微软雅黑" pitchFamily="34" charset="-122"/>
                        </a:rPr>
                        <a:t>对应字符</a:t>
                      </a:r>
                    </a:p>
                  </a:txBody>
                  <a:tcPr marL="27729" marR="27729" marT="9243" marB="924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00FF"/>
                    </a:solidFill>
                  </a:tcPr>
                </a:tc>
                <a:tc>
                  <a:txBody>
                    <a:bodyPr/>
                    <a:lstStyle/>
                    <a:p>
                      <a:pPr algn="ctr"/>
                      <a:r>
                        <a:rPr lang="zh-CN" altLang="en-US" sz="1300" b="1" dirty="0">
                          <a:solidFill>
                            <a:schemeClr val="bg1"/>
                          </a:solidFill>
                          <a:effectLst/>
                          <a:latin typeface="微软雅黑" pitchFamily="34" charset="-122"/>
                          <a:ea typeface="微软雅黑" pitchFamily="34" charset="-122"/>
                        </a:rPr>
                        <a:t>索引</a:t>
                      </a:r>
                    </a:p>
                  </a:txBody>
                  <a:tcPr marL="27729" marR="27729" marT="9243" marB="924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00FF"/>
                    </a:solidFill>
                  </a:tcPr>
                </a:tc>
                <a:tc>
                  <a:txBody>
                    <a:bodyPr/>
                    <a:lstStyle/>
                    <a:p>
                      <a:pPr algn="ctr"/>
                      <a:r>
                        <a:rPr lang="zh-CN" altLang="en-US" sz="1300" b="1" dirty="0">
                          <a:solidFill>
                            <a:schemeClr val="bg1"/>
                          </a:solidFill>
                          <a:effectLst/>
                          <a:latin typeface="微软雅黑" pitchFamily="34" charset="-122"/>
                          <a:ea typeface="微软雅黑" pitchFamily="34" charset="-122"/>
                        </a:rPr>
                        <a:t>对应字符</a:t>
                      </a:r>
                    </a:p>
                  </a:txBody>
                  <a:tcPr marL="27729" marR="27729" marT="9243" marB="924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00FF"/>
                    </a:solidFill>
                  </a:tcPr>
                </a:tc>
                <a:tc>
                  <a:txBody>
                    <a:bodyPr/>
                    <a:lstStyle/>
                    <a:p>
                      <a:pPr algn="ctr"/>
                      <a:r>
                        <a:rPr lang="zh-CN" altLang="en-US" sz="1300" b="1" dirty="0">
                          <a:solidFill>
                            <a:schemeClr val="bg1"/>
                          </a:solidFill>
                          <a:effectLst/>
                          <a:latin typeface="微软雅黑" pitchFamily="34" charset="-122"/>
                          <a:ea typeface="微软雅黑" pitchFamily="34" charset="-122"/>
                        </a:rPr>
                        <a:t>索引</a:t>
                      </a:r>
                    </a:p>
                  </a:txBody>
                  <a:tcPr marL="27729" marR="27729" marT="9243" marB="924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00FF"/>
                    </a:solidFill>
                  </a:tcPr>
                </a:tc>
                <a:tc>
                  <a:txBody>
                    <a:bodyPr/>
                    <a:lstStyle/>
                    <a:p>
                      <a:pPr algn="ctr"/>
                      <a:r>
                        <a:rPr lang="zh-CN" altLang="en-US" sz="1300" b="1" dirty="0">
                          <a:solidFill>
                            <a:schemeClr val="bg1"/>
                          </a:solidFill>
                          <a:effectLst/>
                          <a:latin typeface="微软雅黑" pitchFamily="34" charset="-122"/>
                          <a:ea typeface="微软雅黑" pitchFamily="34" charset="-122"/>
                        </a:rPr>
                        <a:t>对应字符</a:t>
                      </a:r>
                    </a:p>
                  </a:txBody>
                  <a:tcPr marL="27729" marR="27729" marT="9243" marB="924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00FF"/>
                    </a:solidFill>
                  </a:tcPr>
                </a:tc>
                <a:tc>
                  <a:txBody>
                    <a:bodyPr/>
                    <a:lstStyle/>
                    <a:p>
                      <a:pPr algn="ctr"/>
                      <a:r>
                        <a:rPr lang="zh-CN" altLang="en-US" sz="1300" b="1" dirty="0">
                          <a:solidFill>
                            <a:schemeClr val="bg1"/>
                          </a:solidFill>
                          <a:effectLst/>
                          <a:latin typeface="微软雅黑" pitchFamily="34" charset="-122"/>
                          <a:ea typeface="微软雅黑" pitchFamily="34" charset="-122"/>
                        </a:rPr>
                        <a:t>索引</a:t>
                      </a:r>
                    </a:p>
                  </a:txBody>
                  <a:tcPr marL="27729" marR="27729" marT="9243" marB="924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00FF"/>
                    </a:solidFill>
                  </a:tcPr>
                </a:tc>
                <a:tc>
                  <a:txBody>
                    <a:bodyPr/>
                    <a:lstStyle/>
                    <a:p>
                      <a:pPr algn="ctr"/>
                      <a:r>
                        <a:rPr lang="zh-CN" altLang="en-US" sz="1300" b="1" dirty="0">
                          <a:solidFill>
                            <a:schemeClr val="bg1"/>
                          </a:solidFill>
                          <a:effectLst/>
                          <a:latin typeface="微软雅黑" pitchFamily="34" charset="-122"/>
                          <a:ea typeface="微软雅黑" pitchFamily="34" charset="-122"/>
                        </a:rPr>
                        <a:t>对应字符</a:t>
                      </a:r>
                    </a:p>
                  </a:txBody>
                  <a:tcPr marL="27729" marR="27729" marT="9243" marB="9243" anchor="ctr">
                    <a:lnL w="952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00FF"/>
                    </a:solidFill>
                  </a:tcPr>
                </a:tc>
                <a:extLst>
                  <a:ext uri="{0D108BD9-81ED-4DB2-BD59-A6C34878D82A}">
                    <a16:rowId xmlns:a16="http://schemas.microsoft.com/office/drawing/2014/main" val="10000"/>
                  </a:ext>
                </a:extLst>
              </a:tr>
              <a:tr h="216439">
                <a:tc>
                  <a:txBody>
                    <a:bodyPr/>
                    <a:lstStyle/>
                    <a:p>
                      <a:pPr algn="ctr"/>
                      <a:r>
                        <a:rPr lang="en-US" altLang="zh-CN" sz="1200" b="1" dirty="0">
                          <a:effectLst/>
                          <a:latin typeface="微软雅黑" pitchFamily="34" charset="-122"/>
                          <a:ea typeface="微软雅黑" pitchFamily="34" charset="-122"/>
                        </a:rPr>
                        <a:t>0</a:t>
                      </a:r>
                      <a:endParaRPr lang="en-US" altLang="zh-CN" sz="1200" b="1" dirty="0">
                        <a:solidFill>
                          <a:srgbClr val="333333"/>
                        </a:solidFill>
                        <a:effectLst/>
                        <a:latin typeface="微软雅黑" pitchFamily="34" charset="-122"/>
                        <a:ea typeface="微软雅黑" pitchFamily="34" charset="-122"/>
                      </a:endParaRPr>
                    </a:p>
                  </a:txBody>
                  <a:tcPr marL="27729" marR="27729" marT="9243" marB="9243" anchor="ctr">
                    <a:lnL w="12700"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FFCC"/>
                    </a:solidFill>
                  </a:tcPr>
                </a:tc>
                <a:tc>
                  <a:txBody>
                    <a:bodyPr/>
                    <a:lstStyle/>
                    <a:p>
                      <a:pPr algn="ctr"/>
                      <a:r>
                        <a:rPr lang="en-US" sz="1200" b="1" dirty="0">
                          <a:effectLst/>
                          <a:latin typeface="微软雅黑" pitchFamily="34" charset="-122"/>
                          <a:ea typeface="微软雅黑" pitchFamily="34" charset="-122"/>
                        </a:rPr>
                        <a:t>A</a:t>
                      </a:r>
                      <a:endParaRPr lang="en-US" sz="1200" b="1" dirty="0">
                        <a:solidFill>
                          <a:srgbClr val="333333"/>
                        </a:solidFill>
                        <a:effectLst/>
                        <a:latin typeface="微软雅黑" pitchFamily="34" charset="-122"/>
                        <a:ea typeface="微软雅黑" pitchFamily="34" charset="-122"/>
                      </a:endParaRPr>
                    </a:p>
                  </a:txBody>
                  <a:tcPr marL="27729" marR="27729" marT="9243" marB="924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pPr algn="ctr"/>
                      <a:r>
                        <a:rPr lang="en-US" altLang="zh-CN" sz="1200" b="1" dirty="0">
                          <a:effectLst/>
                          <a:latin typeface="微软雅黑" pitchFamily="34" charset="-122"/>
                          <a:ea typeface="微软雅黑" pitchFamily="34" charset="-122"/>
                        </a:rPr>
                        <a:t>13</a:t>
                      </a:r>
                      <a:endParaRPr lang="en-US" altLang="zh-CN" sz="1200" b="1" dirty="0">
                        <a:solidFill>
                          <a:srgbClr val="333333"/>
                        </a:solidFill>
                        <a:effectLst/>
                        <a:latin typeface="微软雅黑" pitchFamily="34" charset="-122"/>
                        <a:ea typeface="微软雅黑" pitchFamily="34" charset="-122"/>
                      </a:endParaRPr>
                    </a:p>
                  </a:txBody>
                  <a:tcPr marL="27729" marR="27729" marT="9243" marB="924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FFCC"/>
                    </a:solidFill>
                  </a:tcPr>
                </a:tc>
                <a:tc>
                  <a:txBody>
                    <a:bodyPr/>
                    <a:lstStyle/>
                    <a:p>
                      <a:pPr algn="ctr"/>
                      <a:r>
                        <a:rPr lang="en-US" sz="1200" b="1" dirty="0">
                          <a:effectLst/>
                          <a:latin typeface="微软雅黑" pitchFamily="34" charset="-122"/>
                          <a:ea typeface="微软雅黑" pitchFamily="34" charset="-122"/>
                        </a:rPr>
                        <a:t>N</a:t>
                      </a:r>
                      <a:endParaRPr lang="en-US" sz="1200" b="1" dirty="0">
                        <a:solidFill>
                          <a:srgbClr val="333333"/>
                        </a:solidFill>
                        <a:effectLst/>
                        <a:latin typeface="微软雅黑" pitchFamily="34" charset="-122"/>
                        <a:ea typeface="微软雅黑" pitchFamily="34" charset="-122"/>
                      </a:endParaRPr>
                    </a:p>
                  </a:txBody>
                  <a:tcPr marL="27729" marR="27729" marT="9243" marB="924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pPr algn="ctr"/>
                      <a:r>
                        <a:rPr lang="en-US" altLang="zh-CN" sz="1200" b="1" dirty="0">
                          <a:effectLst/>
                          <a:latin typeface="微软雅黑" pitchFamily="34" charset="-122"/>
                          <a:ea typeface="微软雅黑" pitchFamily="34" charset="-122"/>
                        </a:rPr>
                        <a:t>26</a:t>
                      </a:r>
                      <a:endParaRPr lang="en-US" altLang="zh-CN" sz="1200" b="1" dirty="0">
                        <a:solidFill>
                          <a:srgbClr val="333333"/>
                        </a:solidFill>
                        <a:effectLst/>
                        <a:latin typeface="微软雅黑" pitchFamily="34" charset="-122"/>
                        <a:ea typeface="微软雅黑" pitchFamily="34" charset="-122"/>
                      </a:endParaRPr>
                    </a:p>
                  </a:txBody>
                  <a:tcPr marL="27729" marR="27729" marT="9243" marB="924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FFCC"/>
                    </a:solidFill>
                  </a:tcPr>
                </a:tc>
                <a:tc>
                  <a:txBody>
                    <a:bodyPr/>
                    <a:lstStyle/>
                    <a:p>
                      <a:pPr algn="ctr"/>
                      <a:r>
                        <a:rPr lang="en-US" sz="1200" b="1" dirty="0">
                          <a:effectLst/>
                          <a:latin typeface="微软雅黑" pitchFamily="34" charset="-122"/>
                          <a:ea typeface="微软雅黑" pitchFamily="34" charset="-122"/>
                        </a:rPr>
                        <a:t>a</a:t>
                      </a:r>
                      <a:endParaRPr lang="en-US" sz="1200" b="1" dirty="0">
                        <a:solidFill>
                          <a:srgbClr val="333333"/>
                        </a:solidFill>
                        <a:effectLst/>
                        <a:latin typeface="微软雅黑" pitchFamily="34" charset="-122"/>
                        <a:ea typeface="微软雅黑" pitchFamily="34" charset="-122"/>
                      </a:endParaRPr>
                    </a:p>
                  </a:txBody>
                  <a:tcPr marL="27729" marR="27729" marT="9243" marB="924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pPr algn="ctr"/>
                      <a:r>
                        <a:rPr lang="en-US" altLang="zh-CN" sz="1200" b="1" dirty="0">
                          <a:effectLst/>
                          <a:latin typeface="微软雅黑" pitchFamily="34" charset="-122"/>
                          <a:ea typeface="微软雅黑" pitchFamily="34" charset="-122"/>
                        </a:rPr>
                        <a:t>39</a:t>
                      </a:r>
                      <a:endParaRPr lang="en-US" altLang="zh-CN" sz="1200" b="1" dirty="0">
                        <a:solidFill>
                          <a:srgbClr val="333333"/>
                        </a:solidFill>
                        <a:effectLst/>
                        <a:latin typeface="微软雅黑" pitchFamily="34" charset="-122"/>
                        <a:ea typeface="微软雅黑" pitchFamily="34" charset="-122"/>
                      </a:endParaRPr>
                    </a:p>
                  </a:txBody>
                  <a:tcPr marL="27729" marR="27729" marT="9243" marB="924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FFCC"/>
                    </a:solidFill>
                  </a:tcPr>
                </a:tc>
                <a:tc>
                  <a:txBody>
                    <a:bodyPr/>
                    <a:lstStyle/>
                    <a:p>
                      <a:pPr algn="ctr"/>
                      <a:r>
                        <a:rPr lang="en-US" sz="1200" b="1" dirty="0">
                          <a:effectLst/>
                          <a:latin typeface="微软雅黑" pitchFamily="34" charset="-122"/>
                          <a:ea typeface="微软雅黑" pitchFamily="34" charset="-122"/>
                        </a:rPr>
                        <a:t>n</a:t>
                      </a:r>
                      <a:endParaRPr lang="en-US" sz="1200" b="1" dirty="0">
                        <a:solidFill>
                          <a:srgbClr val="333333"/>
                        </a:solidFill>
                        <a:effectLst/>
                        <a:latin typeface="微软雅黑" pitchFamily="34" charset="-122"/>
                        <a:ea typeface="微软雅黑" pitchFamily="34" charset="-122"/>
                      </a:endParaRPr>
                    </a:p>
                  </a:txBody>
                  <a:tcPr marL="27729" marR="27729" marT="9243" marB="924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pPr algn="ctr"/>
                      <a:r>
                        <a:rPr lang="en-US" altLang="zh-CN" sz="1200" b="1" dirty="0">
                          <a:effectLst/>
                          <a:latin typeface="微软雅黑" pitchFamily="34" charset="-122"/>
                          <a:ea typeface="微软雅黑" pitchFamily="34" charset="-122"/>
                        </a:rPr>
                        <a:t>52</a:t>
                      </a:r>
                      <a:endParaRPr lang="en-US" altLang="zh-CN" sz="1200" b="1" dirty="0">
                        <a:solidFill>
                          <a:srgbClr val="333333"/>
                        </a:solidFill>
                        <a:effectLst/>
                        <a:latin typeface="微软雅黑" pitchFamily="34" charset="-122"/>
                        <a:ea typeface="微软雅黑" pitchFamily="34" charset="-122"/>
                      </a:endParaRPr>
                    </a:p>
                  </a:txBody>
                  <a:tcPr marL="27729" marR="27729" marT="9243" marB="924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FFCC"/>
                    </a:solidFill>
                  </a:tcPr>
                </a:tc>
                <a:tc>
                  <a:txBody>
                    <a:bodyPr/>
                    <a:lstStyle/>
                    <a:p>
                      <a:pPr algn="ctr"/>
                      <a:r>
                        <a:rPr lang="en-US" altLang="zh-CN" sz="1200" b="1" dirty="0">
                          <a:effectLst/>
                          <a:latin typeface="微软雅黑" pitchFamily="34" charset="-122"/>
                          <a:ea typeface="微软雅黑" pitchFamily="34" charset="-122"/>
                        </a:rPr>
                        <a:t>0</a:t>
                      </a:r>
                      <a:endParaRPr lang="zh-CN" altLang="en-US" sz="1200" b="1" dirty="0">
                        <a:solidFill>
                          <a:srgbClr val="333333"/>
                        </a:solidFill>
                        <a:effectLst/>
                        <a:latin typeface="微软雅黑" pitchFamily="34" charset="-122"/>
                        <a:ea typeface="微软雅黑" pitchFamily="34" charset="-122"/>
                      </a:endParaRPr>
                    </a:p>
                  </a:txBody>
                  <a:tcPr marL="27729" marR="27729" marT="9243" marB="9243" anchor="ctr">
                    <a:lnL w="952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216439">
                <a:tc>
                  <a:txBody>
                    <a:bodyPr/>
                    <a:lstStyle/>
                    <a:p>
                      <a:pPr algn="ctr"/>
                      <a:r>
                        <a:rPr lang="en-US" altLang="zh-CN" sz="1200" b="1" dirty="0">
                          <a:effectLst/>
                          <a:latin typeface="微软雅黑" pitchFamily="34" charset="-122"/>
                          <a:ea typeface="微软雅黑" pitchFamily="34" charset="-122"/>
                        </a:rPr>
                        <a:t>1</a:t>
                      </a:r>
                      <a:endParaRPr lang="en-US" altLang="zh-CN" sz="1200" b="1" dirty="0">
                        <a:solidFill>
                          <a:srgbClr val="333333"/>
                        </a:solidFill>
                        <a:effectLst/>
                        <a:latin typeface="微软雅黑" pitchFamily="34" charset="-122"/>
                        <a:ea typeface="微软雅黑" pitchFamily="34" charset="-122"/>
                      </a:endParaRPr>
                    </a:p>
                  </a:txBody>
                  <a:tcPr marL="27729" marR="27729" marT="9243" marB="9243" anchor="ctr">
                    <a:lnL w="12700"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FFCC"/>
                    </a:solidFill>
                  </a:tcPr>
                </a:tc>
                <a:tc>
                  <a:txBody>
                    <a:bodyPr/>
                    <a:lstStyle/>
                    <a:p>
                      <a:pPr algn="ctr"/>
                      <a:r>
                        <a:rPr lang="en-US" sz="1200" b="1">
                          <a:effectLst/>
                          <a:latin typeface="微软雅黑" pitchFamily="34" charset="-122"/>
                          <a:ea typeface="微软雅黑" pitchFamily="34" charset="-122"/>
                        </a:rPr>
                        <a:t>B</a:t>
                      </a:r>
                      <a:endParaRPr lang="en-US" sz="1200" b="1">
                        <a:solidFill>
                          <a:srgbClr val="333333"/>
                        </a:solidFill>
                        <a:effectLst/>
                        <a:latin typeface="微软雅黑" pitchFamily="34" charset="-122"/>
                        <a:ea typeface="微软雅黑" pitchFamily="34" charset="-122"/>
                      </a:endParaRPr>
                    </a:p>
                  </a:txBody>
                  <a:tcPr marL="27729" marR="27729" marT="9243" marB="924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pPr algn="ctr"/>
                      <a:r>
                        <a:rPr lang="en-US" altLang="zh-CN" sz="1200" b="1" dirty="0">
                          <a:effectLst/>
                          <a:latin typeface="微软雅黑" pitchFamily="34" charset="-122"/>
                          <a:ea typeface="微软雅黑" pitchFamily="34" charset="-122"/>
                        </a:rPr>
                        <a:t>14</a:t>
                      </a:r>
                      <a:endParaRPr lang="en-US" altLang="zh-CN" sz="1200" b="1" dirty="0">
                        <a:solidFill>
                          <a:srgbClr val="333333"/>
                        </a:solidFill>
                        <a:effectLst/>
                        <a:latin typeface="微软雅黑" pitchFamily="34" charset="-122"/>
                        <a:ea typeface="微软雅黑" pitchFamily="34" charset="-122"/>
                      </a:endParaRPr>
                    </a:p>
                  </a:txBody>
                  <a:tcPr marL="27729" marR="27729" marT="9243" marB="924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FFCC"/>
                    </a:solidFill>
                  </a:tcPr>
                </a:tc>
                <a:tc>
                  <a:txBody>
                    <a:bodyPr/>
                    <a:lstStyle/>
                    <a:p>
                      <a:pPr algn="ctr"/>
                      <a:r>
                        <a:rPr lang="en-US" sz="1200" b="1" dirty="0">
                          <a:effectLst/>
                          <a:latin typeface="微软雅黑" pitchFamily="34" charset="-122"/>
                          <a:ea typeface="微软雅黑" pitchFamily="34" charset="-122"/>
                        </a:rPr>
                        <a:t>O</a:t>
                      </a:r>
                      <a:endParaRPr lang="en-US" sz="1200" b="1" dirty="0">
                        <a:solidFill>
                          <a:srgbClr val="333333"/>
                        </a:solidFill>
                        <a:effectLst/>
                        <a:latin typeface="微软雅黑" pitchFamily="34" charset="-122"/>
                        <a:ea typeface="微软雅黑" pitchFamily="34" charset="-122"/>
                      </a:endParaRPr>
                    </a:p>
                  </a:txBody>
                  <a:tcPr marL="27729" marR="27729" marT="9243" marB="924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pPr algn="ctr"/>
                      <a:r>
                        <a:rPr lang="en-US" altLang="zh-CN" sz="1200" b="1" dirty="0">
                          <a:effectLst/>
                          <a:latin typeface="微软雅黑" pitchFamily="34" charset="-122"/>
                          <a:ea typeface="微软雅黑" pitchFamily="34" charset="-122"/>
                        </a:rPr>
                        <a:t>27</a:t>
                      </a:r>
                      <a:endParaRPr lang="en-US" altLang="zh-CN" sz="1200" b="1" dirty="0">
                        <a:solidFill>
                          <a:srgbClr val="333333"/>
                        </a:solidFill>
                        <a:effectLst/>
                        <a:latin typeface="微软雅黑" pitchFamily="34" charset="-122"/>
                        <a:ea typeface="微软雅黑" pitchFamily="34" charset="-122"/>
                      </a:endParaRPr>
                    </a:p>
                  </a:txBody>
                  <a:tcPr marL="27729" marR="27729" marT="9243" marB="924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FFCC"/>
                    </a:solidFill>
                  </a:tcPr>
                </a:tc>
                <a:tc>
                  <a:txBody>
                    <a:bodyPr/>
                    <a:lstStyle/>
                    <a:p>
                      <a:pPr algn="ctr"/>
                      <a:r>
                        <a:rPr lang="en-US" sz="1200" b="1" dirty="0">
                          <a:effectLst/>
                          <a:latin typeface="微软雅黑" pitchFamily="34" charset="-122"/>
                          <a:ea typeface="微软雅黑" pitchFamily="34" charset="-122"/>
                        </a:rPr>
                        <a:t>b</a:t>
                      </a:r>
                      <a:endParaRPr lang="en-US" sz="1200" b="1" dirty="0">
                        <a:solidFill>
                          <a:srgbClr val="333333"/>
                        </a:solidFill>
                        <a:effectLst/>
                        <a:latin typeface="微软雅黑" pitchFamily="34" charset="-122"/>
                        <a:ea typeface="微软雅黑" pitchFamily="34" charset="-122"/>
                      </a:endParaRPr>
                    </a:p>
                  </a:txBody>
                  <a:tcPr marL="27729" marR="27729" marT="9243" marB="924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pPr algn="ctr"/>
                      <a:r>
                        <a:rPr lang="en-US" altLang="zh-CN" sz="1200" b="1" dirty="0">
                          <a:effectLst/>
                          <a:latin typeface="微软雅黑" pitchFamily="34" charset="-122"/>
                          <a:ea typeface="微软雅黑" pitchFamily="34" charset="-122"/>
                        </a:rPr>
                        <a:t>40</a:t>
                      </a:r>
                      <a:endParaRPr lang="en-US" altLang="zh-CN" sz="1200" b="1" dirty="0">
                        <a:solidFill>
                          <a:srgbClr val="333333"/>
                        </a:solidFill>
                        <a:effectLst/>
                        <a:latin typeface="微软雅黑" pitchFamily="34" charset="-122"/>
                        <a:ea typeface="微软雅黑" pitchFamily="34" charset="-122"/>
                      </a:endParaRPr>
                    </a:p>
                  </a:txBody>
                  <a:tcPr marL="27729" marR="27729" marT="9243" marB="924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FFCC"/>
                    </a:solidFill>
                  </a:tcPr>
                </a:tc>
                <a:tc>
                  <a:txBody>
                    <a:bodyPr/>
                    <a:lstStyle/>
                    <a:p>
                      <a:pPr algn="ctr"/>
                      <a:r>
                        <a:rPr lang="en-US" sz="1200" b="1" dirty="0">
                          <a:effectLst/>
                          <a:latin typeface="微软雅黑" pitchFamily="34" charset="-122"/>
                          <a:ea typeface="微软雅黑" pitchFamily="34" charset="-122"/>
                        </a:rPr>
                        <a:t>o</a:t>
                      </a:r>
                      <a:endParaRPr lang="en-US" sz="1200" b="1" dirty="0">
                        <a:solidFill>
                          <a:srgbClr val="333333"/>
                        </a:solidFill>
                        <a:effectLst/>
                        <a:latin typeface="微软雅黑" pitchFamily="34" charset="-122"/>
                        <a:ea typeface="微软雅黑" pitchFamily="34" charset="-122"/>
                      </a:endParaRPr>
                    </a:p>
                  </a:txBody>
                  <a:tcPr marL="27729" marR="27729" marT="9243" marB="924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pPr algn="ctr"/>
                      <a:r>
                        <a:rPr lang="en-US" altLang="zh-CN" sz="1200" b="1" dirty="0">
                          <a:effectLst/>
                          <a:latin typeface="微软雅黑" pitchFamily="34" charset="-122"/>
                          <a:ea typeface="微软雅黑" pitchFamily="34" charset="-122"/>
                        </a:rPr>
                        <a:t>53</a:t>
                      </a:r>
                      <a:endParaRPr lang="en-US" altLang="zh-CN" sz="1200" b="1" dirty="0">
                        <a:solidFill>
                          <a:srgbClr val="333333"/>
                        </a:solidFill>
                        <a:effectLst/>
                        <a:latin typeface="微软雅黑" pitchFamily="34" charset="-122"/>
                        <a:ea typeface="微软雅黑" pitchFamily="34" charset="-122"/>
                      </a:endParaRPr>
                    </a:p>
                  </a:txBody>
                  <a:tcPr marL="27729" marR="27729" marT="9243" marB="924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FFCC"/>
                    </a:solidFill>
                  </a:tcPr>
                </a:tc>
                <a:tc>
                  <a:txBody>
                    <a:bodyPr/>
                    <a:lstStyle/>
                    <a:p>
                      <a:pPr algn="ctr"/>
                      <a:r>
                        <a:rPr lang="en-US" altLang="zh-CN" sz="1200" b="1">
                          <a:effectLst/>
                          <a:latin typeface="微软雅黑" pitchFamily="34" charset="-122"/>
                          <a:ea typeface="微软雅黑" pitchFamily="34" charset="-122"/>
                        </a:rPr>
                        <a:t>1</a:t>
                      </a:r>
                      <a:endParaRPr lang="zh-CN" altLang="en-US" sz="1200" b="1">
                        <a:solidFill>
                          <a:srgbClr val="333333"/>
                        </a:solidFill>
                        <a:effectLst/>
                        <a:latin typeface="微软雅黑" pitchFamily="34" charset="-122"/>
                        <a:ea typeface="微软雅黑" pitchFamily="34" charset="-122"/>
                      </a:endParaRPr>
                    </a:p>
                  </a:txBody>
                  <a:tcPr marL="27729" marR="27729" marT="9243" marB="9243" anchor="ctr">
                    <a:lnL w="952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216439">
                <a:tc>
                  <a:txBody>
                    <a:bodyPr/>
                    <a:lstStyle/>
                    <a:p>
                      <a:pPr algn="ctr"/>
                      <a:r>
                        <a:rPr lang="en-US" altLang="zh-CN" sz="1200" b="1">
                          <a:effectLst/>
                          <a:latin typeface="微软雅黑" pitchFamily="34" charset="-122"/>
                          <a:ea typeface="微软雅黑" pitchFamily="34" charset="-122"/>
                        </a:rPr>
                        <a:t>2</a:t>
                      </a:r>
                      <a:endParaRPr lang="en-US" altLang="zh-CN" sz="1200" b="1">
                        <a:solidFill>
                          <a:srgbClr val="333333"/>
                        </a:solidFill>
                        <a:effectLst/>
                        <a:latin typeface="微软雅黑" pitchFamily="34" charset="-122"/>
                        <a:ea typeface="微软雅黑" pitchFamily="34" charset="-122"/>
                      </a:endParaRPr>
                    </a:p>
                  </a:txBody>
                  <a:tcPr marL="27729" marR="27729" marT="9243" marB="9243" anchor="ctr">
                    <a:lnL w="12700"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FFCC"/>
                    </a:solidFill>
                  </a:tcPr>
                </a:tc>
                <a:tc>
                  <a:txBody>
                    <a:bodyPr/>
                    <a:lstStyle/>
                    <a:p>
                      <a:pPr algn="ctr"/>
                      <a:r>
                        <a:rPr lang="en-US" sz="1200" b="1" dirty="0">
                          <a:effectLst/>
                          <a:latin typeface="微软雅黑" pitchFamily="34" charset="-122"/>
                          <a:ea typeface="微软雅黑" pitchFamily="34" charset="-122"/>
                        </a:rPr>
                        <a:t>C</a:t>
                      </a:r>
                      <a:endParaRPr lang="en-US" sz="1200" b="1" dirty="0">
                        <a:solidFill>
                          <a:srgbClr val="333333"/>
                        </a:solidFill>
                        <a:effectLst/>
                        <a:latin typeface="微软雅黑" pitchFamily="34" charset="-122"/>
                        <a:ea typeface="微软雅黑" pitchFamily="34" charset="-122"/>
                      </a:endParaRPr>
                    </a:p>
                  </a:txBody>
                  <a:tcPr marL="27729" marR="27729" marT="9243" marB="924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pPr algn="ctr"/>
                      <a:r>
                        <a:rPr lang="en-US" altLang="zh-CN" sz="1200" b="1" dirty="0">
                          <a:effectLst/>
                          <a:latin typeface="微软雅黑" pitchFamily="34" charset="-122"/>
                          <a:ea typeface="微软雅黑" pitchFamily="34" charset="-122"/>
                        </a:rPr>
                        <a:t>15</a:t>
                      </a:r>
                      <a:endParaRPr lang="en-US" altLang="zh-CN" sz="1200" b="1" dirty="0">
                        <a:solidFill>
                          <a:srgbClr val="333333"/>
                        </a:solidFill>
                        <a:effectLst/>
                        <a:latin typeface="微软雅黑" pitchFamily="34" charset="-122"/>
                        <a:ea typeface="微软雅黑" pitchFamily="34" charset="-122"/>
                      </a:endParaRPr>
                    </a:p>
                  </a:txBody>
                  <a:tcPr marL="27729" marR="27729" marT="9243" marB="924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FFCC"/>
                    </a:solidFill>
                  </a:tcPr>
                </a:tc>
                <a:tc>
                  <a:txBody>
                    <a:bodyPr/>
                    <a:lstStyle/>
                    <a:p>
                      <a:pPr algn="ctr"/>
                      <a:r>
                        <a:rPr lang="en-US" sz="1200" b="1">
                          <a:effectLst/>
                          <a:latin typeface="微软雅黑" pitchFamily="34" charset="-122"/>
                          <a:ea typeface="微软雅黑" pitchFamily="34" charset="-122"/>
                        </a:rPr>
                        <a:t>P</a:t>
                      </a:r>
                      <a:endParaRPr lang="en-US" sz="1200" b="1">
                        <a:solidFill>
                          <a:srgbClr val="333333"/>
                        </a:solidFill>
                        <a:effectLst/>
                        <a:latin typeface="微软雅黑" pitchFamily="34" charset="-122"/>
                        <a:ea typeface="微软雅黑" pitchFamily="34" charset="-122"/>
                      </a:endParaRPr>
                    </a:p>
                  </a:txBody>
                  <a:tcPr marL="27729" marR="27729" marT="9243" marB="924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pPr algn="ctr"/>
                      <a:r>
                        <a:rPr lang="en-US" altLang="zh-CN" sz="1200" b="1" dirty="0">
                          <a:effectLst/>
                          <a:latin typeface="微软雅黑" pitchFamily="34" charset="-122"/>
                          <a:ea typeface="微软雅黑" pitchFamily="34" charset="-122"/>
                        </a:rPr>
                        <a:t>28</a:t>
                      </a:r>
                      <a:endParaRPr lang="en-US" altLang="zh-CN" sz="1200" b="1" dirty="0">
                        <a:solidFill>
                          <a:srgbClr val="333333"/>
                        </a:solidFill>
                        <a:effectLst/>
                        <a:latin typeface="微软雅黑" pitchFamily="34" charset="-122"/>
                        <a:ea typeface="微软雅黑" pitchFamily="34" charset="-122"/>
                      </a:endParaRPr>
                    </a:p>
                  </a:txBody>
                  <a:tcPr marL="27729" marR="27729" marT="9243" marB="924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FFCC"/>
                    </a:solidFill>
                  </a:tcPr>
                </a:tc>
                <a:tc>
                  <a:txBody>
                    <a:bodyPr/>
                    <a:lstStyle/>
                    <a:p>
                      <a:pPr algn="ctr"/>
                      <a:r>
                        <a:rPr lang="en-US" sz="1200" b="1" dirty="0">
                          <a:effectLst/>
                          <a:latin typeface="微软雅黑" pitchFamily="34" charset="-122"/>
                          <a:ea typeface="微软雅黑" pitchFamily="34" charset="-122"/>
                        </a:rPr>
                        <a:t>c</a:t>
                      </a:r>
                      <a:endParaRPr lang="en-US" sz="1200" b="1" dirty="0">
                        <a:solidFill>
                          <a:srgbClr val="333333"/>
                        </a:solidFill>
                        <a:effectLst/>
                        <a:latin typeface="微软雅黑" pitchFamily="34" charset="-122"/>
                        <a:ea typeface="微软雅黑" pitchFamily="34" charset="-122"/>
                      </a:endParaRPr>
                    </a:p>
                  </a:txBody>
                  <a:tcPr marL="27729" marR="27729" marT="9243" marB="924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pPr algn="ctr"/>
                      <a:r>
                        <a:rPr lang="en-US" altLang="zh-CN" sz="1200" b="1" dirty="0">
                          <a:effectLst/>
                          <a:latin typeface="微软雅黑" pitchFamily="34" charset="-122"/>
                          <a:ea typeface="微软雅黑" pitchFamily="34" charset="-122"/>
                        </a:rPr>
                        <a:t>41</a:t>
                      </a:r>
                      <a:endParaRPr lang="en-US" altLang="zh-CN" sz="1200" b="1" dirty="0">
                        <a:solidFill>
                          <a:srgbClr val="333333"/>
                        </a:solidFill>
                        <a:effectLst/>
                        <a:latin typeface="微软雅黑" pitchFamily="34" charset="-122"/>
                        <a:ea typeface="微软雅黑" pitchFamily="34" charset="-122"/>
                      </a:endParaRPr>
                    </a:p>
                  </a:txBody>
                  <a:tcPr marL="27729" marR="27729" marT="9243" marB="924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FFCC"/>
                    </a:solidFill>
                  </a:tcPr>
                </a:tc>
                <a:tc>
                  <a:txBody>
                    <a:bodyPr/>
                    <a:lstStyle/>
                    <a:p>
                      <a:pPr algn="ctr"/>
                      <a:r>
                        <a:rPr lang="en-US" sz="1200" b="1" dirty="0">
                          <a:effectLst/>
                          <a:latin typeface="微软雅黑" pitchFamily="34" charset="-122"/>
                          <a:ea typeface="微软雅黑" pitchFamily="34" charset="-122"/>
                        </a:rPr>
                        <a:t>p</a:t>
                      </a:r>
                      <a:endParaRPr lang="en-US" sz="1200" b="1" dirty="0">
                        <a:solidFill>
                          <a:srgbClr val="333333"/>
                        </a:solidFill>
                        <a:effectLst/>
                        <a:latin typeface="微软雅黑" pitchFamily="34" charset="-122"/>
                        <a:ea typeface="微软雅黑" pitchFamily="34" charset="-122"/>
                      </a:endParaRPr>
                    </a:p>
                  </a:txBody>
                  <a:tcPr marL="27729" marR="27729" marT="9243" marB="924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pPr algn="ctr"/>
                      <a:r>
                        <a:rPr lang="en-US" altLang="zh-CN" sz="1200" b="1" dirty="0">
                          <a:effectLst/>
                          <a:latin typeface="微软雅黑" pitchFamily="34" charset="-122"/>
                          <a:ea typeface="微软雅黑" pitchFamily="34" charset="-122"/>
                        </a:rPr>
                        <a:t>54</a:t>
                      </a:r>
                      <a:endParaRPr lang="en-US" altLang="zh-CN" sz="1200" b="1" dirty="0">
                        <a:solidFill>
                          <a:srgbClr val="333333"/>
                        </a:solidFill>
                        <a:effectLst/>
                        <a:latin typeface="微软雅黑" pitchFamily="34" charset="-122"/>
                        <a:ea typeface="微软雅黑" pitchFamily="34" charset="-122"/>
                      </a:endParaRPr>
                    </a:p>
                  </a:txBody>
                  <a:tcPr marL="27729" marR="27729" marT="9243" marB="924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FFCC"/>
                    </a:solidFill>
                  </a:tcPr>
                </a:tc>
                <a:tc>
                  <a:txBody>
                    <a:bodyPr/>
                    <a:lstStyle/>
                    <a:p>
                      <a:pPr algn="ctr"/>
                      <a:r>
                        <a:rPr lang="en-US" altLang="zh-CN" sz="1200" b="1">
                          <a:effectLst/>
                          <a:latin typeface="微软雅黑" pitchFamily="34" charset="-122"/>
                          <a:ea typeface="微软雅黑" pitchFamily="34" charset="-122"/>
                        </a:rPr>
                        <a:t>2</a:t>
                      </a:r>
                      <a:endParaRPr lang="zh-CN" altLang="en-US" sz="1200" b="1">
                        <a:solidFill>
                          <a:srgbClr val="333333"/>
                        </a:solidFill>
                        <a:effectLst/>
                        <a:latin typeface="微软雅黑" pitchFamily="34" charset="-122"/>
                        <a:ea typeface="微软雅黑" pitchFamily="34" charset="-122"/>
                      </a:endParaRPr>
                    </a:p>
                  </a:txBody>
                  <a:tcPr marL="27729" marR="27729" marT="9243" marB="9243" anchor="ctr">
                    <a:lnL w="952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216439">
                <a:tc>
                  <a:txBody>
                    <a:bodyPr/>
                    <a:lstStyle/>
                    <a:p>
                      <a:pPr algn="ctr"/>
                      <a:r>
                        <a:rPr lang="en-US" altLang="zh-CN" sz="1200" b="1" dirty="0">
                          <a:effectLst/>
                          <a:latin typeface="微软雅黑" pitchFamily="34" charset="-122"/>
                          <a:ea typeface="微软雅黑" pitchFamily="34" charset="-122"/>
                        </a:rPr>
                        <a:t>3</a:t>
                      </a:r>
                      <a:endParaRPr lang="en-US" altLang="zh-CN" sz="1200" b="1" dirty="0">
                        <a:solidFill>
                          <a:srgbClr val="333333"/>
                        </a:solidFill>
                        <a:effectLst/>
                        <a:latin typeface="微软雅黑" pitchFamily="34" charset="-122"/>
                        <a:ea typeface="微软雅黑" pitchFamily="34" charset="-122"/>
                      </a:endParaRPr>
                    </a:p>
                  </a:txBody>
                  <a:tcPr marL="27729" marR="27729" marT="9243" marB="9243" anchor="ctr">
                    <a:lnL w="12700"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FFCC"/>
                    </a:solidFill>
                  </a:tcPr>
                </a:tc>
                <a:tc>
                  <a:txBody>
                    <a:bodyPr/>
                    <a:lstStyle/>
                    <a:p>
                      <a:pPr algn="ctr"/>
                      <a:r>
                        <a:rPr lang="en-US" sz="1200" b="1" dirty="0">
                          <a:effectLst/>
                          <a:latin typeface="微软雅黑" pitchFamily="34" charset="-122"/>
                          <a:ea typeface="微软雅黑" pitchFamily="34" charset="-122"/>
                        </a:rPr>
                        <a:t>D</a:t>
                      </a:r>
                      <a:endParaRPr lang="en-US" sz="1200" b="1" dirty="0">
                        <a:solidFill>
                          <a:srgbClr val="333333"/>
                        </a:solidFill>
                        <a:effectLst/>
                        <a:latin typeface="微软雅黑" pitchFamily="34" charset="-122"/>
                        <a:ea typeface="微软雅黑" pitchFamily="34" charset="-122"/>
                      </a:endParaRPr>
                    </a:p>
                  </a:txBody>
                  <a:tcPr marL="27729" marR="27729" marT="9243" marB="924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pPr algn="ctr"/>
                      <a:r>
                        <a:rPr lang="en-US" altLang="zh-CN" sz="1200" b="1" dirty="0">
                          <a:effectLst/>
                          <a:latin typeface="微软雅黑" pitchFamily="34" charset="-122"/>
                          <a:ea typeface="微软雅黑" pitchFamily="34" charset="-122"/>
                        </a:rPr>
                        <a:t>16</a:t>
                      </a:r>
                      <a:endParaRPr lang="en-US" altLang="zh-CN" sz="1200" b="1" dirty="0">
                        <a:solidFill>
                          <a:srgbClr val="333333"/>
                        </a:solidFill>
                        <a:effectLst/>
                        <a:latin typeface="微软雅黑" pitchFamily="34" charset="-122"/>
                        <a:ea typeface="微软雅黑" pitchFamily="34" charset="-122"/>
                      </a:endParaRPr>
                    </a:p>
                  </a:txBody>
                  <a:tcPr marL="27729" marR="27729" marT="9243" marB="924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FFCC"/>
                    </a:solidFill>
                  </a:tcPr>
                </a:tc>
                <a:tc>
                  <a:txBody>
                    <a:bodyPr/>
                    <a:lstStyle/>
                    <a:p>
                      <a:pPr algn="ctr"/>
                      <a:r>
                        <a:rPr lang="en-US" sz="1200" b="1" dirty="0">
                          <a:effectLst/>
                          <a:latin typeface="微软雅黑" pitchFamily="34" charset="-122"/>
                          <a:ea typeface="微软雅黑" pitchFamily="34" charset="-122"/>
                        </a:rPr>
                        <a:t>Q</a:t>
                      </a:r>
                      <a:endParaRPr lang="en-US" sz="1200" b="1" dirty="0">
                        <a:solidFill>
                          <a:srgbClr val="333333"/>
                        </a:solidFill>
                        <a:effectLst/>
                        <a:latin typeface="微软雅黑" pitchFamily="34" charset="-122"/>
                        <a:ea typeface="微软雅黑" pitchFamily="34" charset="-122"/>
                      </a:endParaRPr>
                    </a:p>
                  </a:txBody>
                  <a:tcPr marL="27729" marR="27729" marT="9243" marB="924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pPr algn="ctr"/>
                      <a:r>
                        <a:rPr lang="en-US" altLang="zh-CN" sz="1200" b="1" dirty="0">
                          <a:effectLst/>
                          <a:latin typeface="微软雅黑" pitchFamily="34" charset="-122"/>
                          <a:ea typeface="微软雅黑" pitchFamily="34" charset="-122"/>
                        </a:rPr>
                        <a:t>29</a:t>
                      </a:r>
                      <a:endParaRPr lang="en-US" altLang="zh-CN" sz="1200" b="1" dirty="0">
                        <a:solidFill>
                          <a:srgbClr val="333333"/>
                        </a:solidFill>
                        <a:effectLst/>
                        <a:latin typeface="微软雅黑" pitchFamily="34" charset="-122"/>
                        <a:ea typeface="微软雅黑" pitchFamily="34" charset="-122"/>
                      </a:endParaRPr>
                    </a:p>
                  </a:txBody>
                  <a:tcPr marL="27729" marR="27729" marT="9243" marB="924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FFCC"/>
                    </a:solidFill>
                  </a:tcPr>
                </a:tc>
                <a:tc>
                  <a:txBody>
                    <a:bodyPr/>
                    <a:lstStyle/>
                    <a:p>
                      <a:pPr algn="ctr"/>
                      <a:r>
                        <a:rPr lang="en-US" sz="1200" b="1" dirty="0">
                          <a:effectLst/>
                          <a:latin typeface="微软雅黑" pitchFamily="34" charset="-122"/>
                          <a:ea typeface="微软雅黑" pitchFamily="34" charset="-122"/>
                        </a:rPr>
                        <a:t>d</a:t>
                      </a:r>
                      <a:endParaRPr lang="en-US" sz="1200" b="1" dirty="0">
                        <a:solidFill>
                          <a:srgbClr val="333333"/>
                        </a:solidFill>
                        <a:effectLst/>
                        <a:latin typeface="微软雅黑" pitchFamily="34" charset="-122"/>
                        <a:ea typeface="微软雅黑" pitchFamily="34" charset="-122"/>
                      </a:endParaRPr>
                    </a:p>
                  </a:txBody>
                  <a:tcPr marL="27729" marR="27729" marT="9243" marB="924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pPr algn="ctr"/>
                      <a:r>
                        <a:rPr lang="en-US" altLang="zh-CN" sz="1200" b="1" dirty="0">
                          <a:effectLst/>
                          <a:latin typeface="微软雅黑" pitchFamily="34" charset="-122"/>
                          <a:ea typeface="微软雅黑" pitchFamily="34" charset="-122"/>
                        </a:rPr>
                        <a:t>42</a:t>
                      </a:r>
                      <a:endParaRPr lang="en-US" altLang="zh-CN" sz="1200" b="1" dirty="0">
                        <a:solidFill>
                          <a:srgbClr val="333333"/>
                        </a:solidFill>
                        <a:effectLst/>
                        <a:latin typeface="微软雅黑" pitchFamily="34" charset="-122"/>
                        <a:ea typeface="微软雅黑" pitchFamily="34" charset="-122"/>
                      </a:endParaRPr>
                    </a:p>
                  </a:txBody>
                  <a:tcPr marL="27729" marR="27729" marT="9243" marB="924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FFCC"/>
                    </a:solidFill>
                  </a:tcPr>
                </a:tc>
                <a:tc>
                  <a:txBody>
                    <a:bodyPr/>
                    <a:lstStyle/>
                    <a:p>
                      <a:pPr algn="ctr"/>
                      <a:r>
                        <a:rPr lang="en-US" sz="1200" b="1" dirty="0">
                          <a:effectLst/>
                          <a:latin typeface="微软雅黑" pitchFamily="34" charset="-122"/>
                          <a:ea typeface="微软雅黑" pitchFamily="34" charset="-122"/>
                        </a:rPr>
                        <a:t>q</a:t>
                      </a:r>
                      <a:endParaRPr lang="en-US" sz="1200" b="1" dirty="0">
                        <a:solidFill>
                          <a:srgbClr val="333333"/>
                        </a:solidFill>
                        <a:effectLst/>
                        <a:latin typeface="微软雅黑" pitchFamily="34" charset="-122"/>
                        <a:ea typeface="微软雅黑" pitchFamily="34" charset="-122"/>
                      </a:endParaRPr>
                    </a:p>
                  </a:txBody>
                  <a:tcPr marL="27729" marR="27729" marT="9243" marB="924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pPr algn="ctr"/>
                      <a:r>
                        <a:rPr lang="en-US" altLang="zh-CN" sz="1200" b="1" dirty="0">
                          <a:effectLst/>
                          <a:latin typeface="微软雅黑" pitchFamily="34" charset="-122"/>
                          <a:ea typeface="微软雅黑" pitchFamily="34" charset="-122"/>
                        </a:rPr>
                        <a:t>55</a:t>
                      </a:r>
                      <a:endParaRPr lang="en-US" altLang="zh-CN" sz="1200" b="1" dirty="0">
                        <a:solidFill>
                          <a:srgbClr val="333333"/>
                        </a:solidFill>
                        <a:effectLst/>
                        <a:latin typeface="微软雅黑" pitchFamily="34" charset="-122"/>
                        <a:ea typeface="微软雅黑" pitchFamily="34" charset="-122"/>
                      </a:endParaRPr>
                    </a:p>
                  </a:txBody>
                  <a:tcPr marL="27729" marR="27729" marT="9243" marB="924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FFCC"/>
                    </a:solidFill>
                  </a:tcPr>
                </a:tc>
                <a:tc>
                  <a:txBody>
                    <a:bodyPr/>
                    <a:lstStyle/>
                    <a:p>
                      <a:pPr algn="ctr"/>
                      <a:r>
                        <a:rPr lang="en-US" altLang="zh-CN" sz="1200" b="1">
                          <a:effectLst/>
                          <a:latin typeface="微软雅黑" pitchFamily="34" charset="-122"/>
                          <a:ea typeface="微软雅黑" pitchFamily="34" charset="-122"/>
                        </a:rPr>
                        <a:t>3</a:t>
                      </a:r>
                      <a:endParaRPr lang="zh-CN" altLang="en-US" sz="1200" b="1">
                        <a:solidFill>
                          <a:srgbClr val="333333"/>
                        </a:solidFill>
                        <a:effectLst/>
                        <a:latin typeface="微软雅黑" pitchFamily="34" charset="-122"/>
                        <a:ea typeface="微软雅黑" pitchFamily="34" charset="-122"/>
                      </a:endParaRPr>
                    </a:p>
                  </a:txBody>
                  <a:tcPr marL="27729" marR="27729" marT="9243" marB="9243" anchor="ctr">
                    <a:lnL w="952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216439">
                <a:tc>
                  <a:txBody>
                    <a:bodyPr/>
                    <a:lstStyle/>
                    <a:p>
                      <a:pPr algn="ctr"/>
                      <a:r>
                        <a:rPr lang="en-US" altLang="zh-CN" sz="1200" b="1">
                          <a:effectLst/>
                          <a:latin typeface="微软雅黑" pitchFamily="34" charset="-122"/>
                          <a:ea typeface="微软雅黑" pitchFamily="34" charset="-122"/>
                        </a:rPr>
                        <a:t>4</a:t>
                      </a:r>
                      <a:endParaRPr lang="en-US" altLang="zh-CN" sz="1200" b="1">
                        <a:solidFill>
                          <a:srgbClr val="333333"/>
                        </a:solidFill>
                        <a:effectLst/>
                        <a:latin typeface="微软雅黑" pitchFamily="34" charset="-122"/>
                        <a:ea typeface="微软雅黑" pitchFamily="34" charset="-122"/>
                      </a:endParaRPr>
                    </a:p>
                  </a:txBody>
                  <a:tcPr marL="27729" marR="27729" marT="9243" marB="9243" anchor="ctr">
                    <a:lnL w="12700"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FFCC"/>
                    </a:solidFill>
                  </a:tcPr>
                </a:tc>
                <a:tc>
                  <a:txBody>
                    <a:bodyPr/>
                    <a:lstStyle/>
                    <a:p>
                      <a:pPr algn="ctr"/>
                      <a:r>
                        <a:rPr lang="en-US" sz="1200" b="1">
                          <a:effectLst/>
                          <a:latin typeface="微软雅黑" pitchFamily="34" charset="-122"/>
                          <a:ea typeface="微软雅黑" pitchFamily="34" charset="-122"/>
                        </a:rPr>
                        <a:t>E</a:t>
                      </a:r>
                      <a:endParaRPr lang="en-US" sz="1200" b="1">
                        <a:solidFill>
                          <a:srgbClr val="333333"/>
                        </a:solidFill>
                        <a:effectLst/>
                        <a:latin typeface="微软雅黑" pitchFamily="34" charset="-122"/>
                        <a:ea typeface="微软雅黑" pitchFamily="34" charset="-122"/>
                      </a:endParaRPr>
                    </a:p>
                  </a:txBody>
                  <a:tcPr marL="27729" marR="27729" marT="9243" marB="924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pPr algn="ctr"/>
                      <a:r>
                        <a:rPr lang="en-US" altLang="zh-CN" sz="1200" b="1" dirty="0">
                          <a:effectLst/>
                          <a:latin typeface="微软雅黑" pitchFamily="34" charset="-122"/>
                          <a:ea typeface="微软雅黑" pitchFamily="34" charset="-122"/>
                        </a:rPr>
                        <a:t>17</a:t>
                      </a:r>
                      <a:endParaRPr lang="en-US" altLang="zh-CN" sz="1200" b="1" dirty="0">
                        <a:solidFill>
                          <a:srgbClr val="333333"/>
                        </a:solidFill>
                        <a:effectLst/>
                        <a:latin typeface="微软雅黑" pitchFamily="34" charset="-122"/>
                        <a:ea typeface="微软雅黑" pitchFamily="34" charset="-122"/>
                      </a:endParaRPr>
                    </a:p>
                  </a:txBody>
                  <a:tcPr marL="27729" marR="27729" marT="9243" marB="924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FFCC"/>
                    </a:solidFill>
                  </a:tcPr>
                </a:tc>
                <a:tc>
                  <a:txBody>
                    <a:bodyPr/>
                    <a:lstStyle/>
                    <a:p>
                      <a:pPr algn="ctr"/>
                      <a:r>
                        <a:rPr lang="en-US" sz="1200" b="1">
                          <a:effectLst/>
                          <a:latin typeface="微软雅黑" pitchFamily="34" charset="-122"/>
                          <a:ea typeface="微软雅黑" pitchFamily="34" charset="-122"/>
                        </a:rPr>
                        <a:t>R</a:t>
                      </a:r>
                      <a:endParaRPr lang="en-US" sz="1200" b="1">
                        <a:solidFill>
                          <a:srgbClr val="333333"/>
                        </a:solidFill>
                        <a:effectLst/>
                        <a:latin typeface="微软雅黑" pitchFamily="34" charset="-122"/>
                        <a:ea typeface="微软雅黑" pitchFamily="34" charset="-122"/>
                      </a:endParaRPr>
                    </a:p>
                  </a:txBody>
                  <a:tcPr marL="27729" marR="27729" marT="9243" marB="924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pPr algn="ctr"/>
                      <a:r>
                        <a:rPr lang="en-US" altLang="zh-CN" sz="1200" b="1" dirty="0">
                          <a:effectLst/>
                          <a:latin typeface="微软雅黑" pitchFamily="34" charset="-122"/>
                          <a:ea typeface="微软雅黑" pitchFamily="34" charset="-122"/>
                        </a:rPr>
                        <a:t>30</a:t>
                      </a:r>
                      <a:endParaRPr lang="en-US" altLang="zh-CN" sz="1200" b="1" dirty="0">
                        <a:solidFill>
                          <a:srgbClr val="333333"/>
                        </a:solidFill>
                        <a:effectLst/>
                        <a:latin typeface="微软雅黑" pitchFamily="34" charset="-122"/>
                        <a:ea typeface="微软雅黑" pitchFamily="34" charset="-122"/>
                      </a:endParaRPr>
                    </a:p>
                  </a:txBody>
                  <a:tcPr marL="27729" marR="27729" marT="9243" marB="924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FFCC"/>
                    </a:solidFill>
                  </a:tcPr>
                </a:tc>
                <a:tc>
                  <a:txBody>
                    <a:bodyPr/>
                    <a:lstStyle/>
                    <a:p>
                      <a:pPr algn="ctr"/>
                      <a:r>
                        <a:rPr lang="en-US" sz="1200" b="1">
                          <a:effectLst/>
                          <a:latin typeface="微软雅黑" pitchFamily="34" charset="-122"/>
                          <a:ea typeface="微软雅黑" pitchFamily="34" charset="-122"/>
                        </a:rPr>
                        <a:t>e</a:t>
                      </a:r>
                      <a:endParaRPr lang="en-US" sz="1200" b="1">
                        <a:solidFill>
                          <a:srgbClr val="333333"/>
                        </a:solidFill>
                        <a:effectLst/>
                        <a:latin typeface="微软雅黑" pitchFamily="34" charset="-122"/>
                        <a:ea typeface="微软雅黑" pitchFamily="34" charset="-122"/>
                      </a:endParaRPr>
                    </a:p>
                  </a:txBody>
                  <a:tcPr marL="27729" marR="27729" marT="9243" marB="924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pPr algn="ctr"/>
                      <a:r>
                        <a:rPr lang="en-US" altLang="zh-CN" sz="1200" b="1" dirty="0">
                          <a:effectLst/>
                          <a:latin typeface="微软雅黑" pitchFamily="34" charset="-122"/>
                          <a:ea typeface="微软雅黑" pitchFamily="34" charset="-122"/>
                        </a:rPr>
                        <a:t>43</a:t>
                      </a:r>
                      <a:endParaRPr lang="en-US" altLang="zh-CN" sz="1200" b="1" dirty="0">
                        <a:solidFill>
                          <a:srgbClr val="333333"/>
                        </a:solidFill>
                        <a:effectLst/>
                        <a:latin typeface="微软雅黑" pitchFamily="34" charset="-122"/>
                        <a:ea typeface="微软雅黑" pitchFamily="34" charset="-122"/>
                      </a:endParaRPr>
                    </a:p>
                  </a:txBody>
                  <a:tcPr marL="27729" marR="27729" marT="9243" marB="924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FFCC"/>
                    </a:solidFill>
                  </a:tcPr>
                </a:tc>
                <a:tc>
                  <a:txBody>
                    <a:bodyPr/>
                    <a:lstStyle/>
                    <a:p>
                      <a:pPr algn="ctr"/>
                      <a:r>
                        <a:rPr lang="en-US" sz="1200" b="1" dirty="0">
                          <a:effectLst/>
                          <a:latin typeface="微软雅黑" pitchFamily="34" charset="-122"/>
                          <a:ea typeface="微软雅黑" pitchFamily="34" charset="-122"/>
                        </a:rPr>
                        <a:t>r</a:t>
                      </a:r>
                      <a:endParaRPr lang="en-US" sz="1200" b="1" dirty="0">
                        <a:solidFill>
                          <a:srgbClr val="333333"/>
                        </a:solidFill>
                        <a:effectLst/>
                        <a:latin typeface="微软雅黑" pitchFamily="34" charset="-122"/>
                        <a:ea typeface="微软雅黑" pitchFamily="34" charset="-122"/>
                      </a:endParaRPr>
                    </a:p>
                  </a:txBody>
                  <a:tcPr marL="27729" marR="27729" marT="9243" marB="924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pPr algn="ctr"/>
                      <a:r>
                        <a:rPr lang="en-US" altLang="zh-CN" sz="1200" b="1" dirty="0">
                          <a:effectLst/>
                          <a:latin typeface="微软雅黑" pitchFamily="34" charset="-122"/>
                          <a:ea typeface="微软雅黑" pitchFamily="34" charset="-122"/>
                        </a:rPr>
                        <a:t>56</a:t>
                      </a:r>
                      <a:endParaRPr lang="en-US" altLang="zh-CN" sz="1200" b="1" dirty="0">
                        <a:solidFill>
                          <a:srgbClr val="333333"/>
                        </a:solidFill>
                        <a:effectLst/>
                        <a:latin typeface="微软雅黑" pitchFamily="34" charset="-122"/>
                        <a:ea typeface="微软雅黑" pitchFamily="34" charset="-122"/>
                      </a:endParaRPr>
                    </a:p>
                  </a:txBody>
                  <a:tcPr marL="27729" marR="27729" marT="9243" marB="924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FFCC"/>
                    </a:solidFill>
                  </a:tcPr>
                </a:tc>
                <a:tc>
                  <a:txBody>
                    <a:bodyPr/>
                    <a:lstStyle/>
                    <a:p>
                      <a:pPr algn="ctr"/>
                      <a:r>
                        <a:rPr lang="en-US" altLang="zh-CN" sz="1200" b="1">
                          <a:effectLst/>
                          <a:latin typeface="微软雅黑" pitchFamily="34" charset="-122"/>
                          <a:ea typeface="微软雅黑" pitchFamily="34" charset="-122"/>
                        </a:rPr>
                        <a:t>4</a:t>
                      </a:r>
                      <a:endParaRPr lang="zh-CN" altLang="en-US" sz="1200" b="1">
                        <a:solidFill>
                          <a:srgbClr val="333333"/>
                        </a:solidFill>
                        <a:effectLst/>
                        <a:latin typeface="微软雅黑" pitchFamily="34" charset="-122"/>
                        <a:ea typeface="微软雅黑" pitchFamily="34" charset="-122"/>
                      </a:endParaRPr>
                    </a:p>
                  </a:txBody>
                  <a:tcPr marL="27729" marR="27729" marT="9243" marB="9243" anchor="ctr">
                    <a:lnL w="952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216439">
                <a:tc>
                  <a:txBody>
                    <a:bodyPr/>
                    <a:lstStyle/>
                    <a:p>
                      <a:pPr algn="ctr"/>
                      <a:r>
                        <a:rPr lang="en-US" altLang="zh-CN" sz="1200" b="1" dirty="0">
                          <a:effectLst/>
                          <a:latin typeface="微软雅黑" pitchFamily="34" charset="-122"/>
                          <a:ea typeface="微软雅黑" pitchFamily="34" charset="-122"/>
                        </a:rPr>
                        <a:t>5</a:t>
                      </a:r>
                      <a:endParaRPr lang="en-US" altLang="zh-CN" sz="1200" b="1" dirty="0">
                        <a:solidFill>
                          <a:srgbClr val="333333"/>
                        </a:solidFill>
                        <a:effectLst/>
                        <a:latin typeface="微软雅黑" pitchFamily="34" charset="-122"/>
                        <a:ea typeface="微软雅黑" pitchFamily="34" charset="-122"/>
                      </a:endParaRPr>
                    </a:p>
                  </a:txBody>
                  <a:tcPr marL="27729" marR="27729" marT="9243" marB="9243" anchor="ctr">
                    <a:lnL w="12700"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FFCC"/>
                    </a:solidFill>
                  </a:tcPr>
                </a:tc>
                <a:tc>
                  <a:txBody>
                    <a:bodyPr/>
                    <a:lstStyle/>
                    <a:p>
                      <a:pPr algn="ctr"/>
                      <a:r>
                        <a:rPr lang="en-US" sz="1200" b="1">
                          <a:effectLst/>
                          <a:latin typeface="微软雅黑" pitchFamily="34" charset="-122"/>
                          <a:ea typeface="微软雅黑" pitchFamily="34" charset="-122"/>
                        </a:rPr>
                        <a:t>F</a:t>
                      </a:r>
                      <a:endParaRPr lang="en-US" sz="1200" b="1">
                        <a:solidFill>
                          <a:srgbClr val="333333"/>
                        </a:solidFill>
                        <a:effectLst/>
                        <a:latin typeface="微软雅黑" pitchFamily="34" charset="-122"/>
                        <a:ea typeface="微软雅黑" pitchFamily="34" charset="-122"/>
                      </a:endParaRPr>
                    </a:p>
                  </a:txBody>
                  <a:tcPr marL="27729" marR="27729" marT="9243" marB="924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pPr algn="ctr"/>
                      <a:r>
                        <a:rPr lang="en-US" altLang="zh-CN" sz="1200" b="1" dirty="0">
                          <a:effectLst/>
                          <a:latin typeface="微软雅黑" pitchFamily="34" charset="-122"/>
                          <a:ea typeface="微软雅黑" pitchFamily="34" charset="-122"/>
                        </a:rPr>
                        <a:t>18</a:t>
                      </a:r>
                      <a:endParaRPr lang="en-US" altLang="zh-CN" sz="1200" b="1" dirty="0">
                        <a:solidFill>
                          <a:srgbClr val="333333"/>
                        </a:solidFill>
                        <a:effectLst/>
                        <a:latin typeface="微软雅黑" pitchFamily="34" charset="-122"/>
                        <a:ea typeface="微软雅黑" pitchFamily="34" charset="-122"/>
                      </a:endParaRPr>
                    </a:p>
                  </a:txBody>
                  <a:tcPr marL="27729" marR="27729" marT="9243" marB="924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FFCC"/>
                    </a:solidFill>
                  </a:tcPr>
                </a:tc>
                <a:tc>
                  <a:txBody>
                    <a:bodyPr/>
                    <a:lstStyle/>
                    <a:p>
                      <a:pPr algn="ctr"/>
                      <a:r>
                        <a:rPr lang="en-US" sz="1200" b="1">
                          <a:effectLst/>
                          <a:latin typeface="微软雅黑" pitchFamily="34" charset="-122"/>
                          <a:ea typeface="微软雅黑" pitchFamily="34" charset="-122"/>
                        </a:rPr>
                        <a:t>S</a:t>
                      </a:r>
                      <a:endParaRPr lang="en-US" sz="1200" b="1">
                        <a:solidFill>
                          <a:srgbClr val="333333"/>
                        </a:solidFill>
                        <a:effectLst/>
                        <a:latin typeface="微软雅黑" pitchFamily="34" charset="-122"/>
                        <a:ea typeface="微软雅黑" pitchFamily="34" charset="-122"/>
                      </a:endParaRPr>
                    </a:p>
                  </a:txBody>
                  <a:tcPr marL="27729" marR="27729" marT="9243" marB="924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pPr algn="ctr"/>
                      <a:r>
                        <a:rPr lang="en-US" altLang="zh-CN" sz="1200" b="1" dirty="0">
                          <a:effectLst/>
                          <a:latin typeface="微软雅黑" pitchFamily="34" charset="-122"/>
                          <a:ea typeface="微软雅黑" pitchFamily="34" charset="-122"/>
                        </a:rPr>
                        <a:t>31</a:t>
                      </a:r>
                      <a:endParaRPr lang="en-US" altLang="zh-CN" sz="1200" b="1" dirty="0">
                        <a:solidFill>
                          <a:srgbClr val="333333"/>
                        </a:solidFill>
                        <a:effectLst/>
                        <a:latin typeface="微软雅黑" pitchFamily="34" charset="-122"/>
                        <a:ea typeface="微软雅黑" pitchFamily="34" charset="-122"/>
                      </a:endParaRPr>
                    </a:p>
                  </a:txBody>
                  <a:tcPr marL="27729" marR="27729" marT="9243" marB="924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FFCC"/>
                    </a:solidFill>
                  </a:tcPr>
                </a:tc>
                <a:tc>
                  <a:txBody>
                    <a:bodyPr/>
                    <a:lstStyle/>
                    <a:p>
                      <a:pPr algn="ctr"/>
                      <a:r>
                        <a:rPr lang="en-US" sz="1200" b="1">
                          <a:effectLst/>
                          <a:latin typeface="微软雅黑" pitchFamily="34" charset="-122"/>
                          <a:ea typeface="微软雅黑" pitchFamily="34" charset="-122"/>
                        </a:rPr>
                        <a:t>f</a:t>
                      </a:r>
                      <a:endParaRPr lang="en-US" sz="1200" b="1">
                        <a:solidFill>
                          <a:srgbClr val="333333"/>
                        </a:solidFill>
                        <a:effectLst/>
                        <a:latin typeface="微软雅黑" pitchFamily="34" charset="-122"/>
                        <a:ea typeface="微软雅黑" pitchFamily="34" charset="-122"/>
                      </a:endParaRPr>
                    </a:p>
                  </a:txBody>
                  <a:tcPr marL="27729" marR="27729" marT="9243" marB="924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pPr algn="ctr"/>
                      <a:r>
                        <a:rPr lang="en-US" altLang="zh-CN" sz="1200" b="1" dirty="0">
                          <a:effectLst/>
                          <a:latin typeface="微软雅黑" pitchFamily="34" charset="-122"/>
                          <a:ea typeface="微软雅黑" pitchFamily="34" charset="-122"/>
                        </a:rPr>
                        <a:t>44</a:t>
                      </a:r>
                      <a:endParaRPr lang="en-US" altLang="zh-CN" sz="1200" b="1" dirty="0">
                        <a:solidFill>
                          <a:srgbClr val="333333"/>
                        </a:solidFill>
                        <a:effectLst/>
                        <a:latin typeface="微软雅黑" pitchFamily="34" charset="-122"/>
                        <a:ea typeface="微软雅黑" pitchFamily="34" charset="-122"/>
                      </a:endParaRPr>
                    </a:p>
                  </a:txBody>
                  <a:tcPr marL="27729" marR="27729" marT="9243" marB="924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FFCC"/>
                    </a:solidFill>
                  </a:tcPr>
                </a:tc>
                <a:tc>
                  <a:txBody>
                    <a:bodyPr/>
                    <a:lstStyle/>
                    <a:p>
                      <a:pPr algn="ctr"/>
                      <a:r>
                        <a:rPr lang="en-US" sz="1200" b="1" dirty="0">
                          <a:effectLst/>
                          <a:latin typeface="微软雅黑" pitchFamily="34" charset="-122"/>
                          <a:ea typeface="微软雅黑" pitchFamily="34" charset="-122"/>
                        </a:rPr>
                        <a:t>s</a:t>
                      </a:r>
                      <a:endParaRPr lang="en-US" sz="1200" b="1" dirty="0">
                        <a:solidFill>
                          <a:srgbClr val="333333"/>
                        </a:solidFill>
                        <a:effectLst/>
                        <a:latin typeface="微软雅黑" pitchFamily="34" charset="-122"/>
                        <a:ea typeface="微软雅黑" pitchFamily="34" charset="-122"/>
                      </a:endParaRPr>
                    </a:p>
                  </a:txBody>
                  <a:tcPr marL="27729" marR="27729" marT="9243" marB="924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pPr algn="ctr"/>
                      <a:r>
                        <a:rPr lang="en-US" altLang="zh-CN" sz="1200" b="1" dirty="0">
                          <a:effectLst/>
                          <a:latin typeface="微软雅黑" pitchFamily="34" charset="-122"/>
                          <a:ea typeface="微软雅黑" pitchFamily="34" charset="-122"/>
                        </a:rPr>
                        <a:t>57</a:t>
                      </a:r>
                      <a:endParaRPr lang="en-US" altLang="zh-CN" sz="1200" b="1" dirty="0">
                        <a:solidFill>
                          <a:srgbClr val="333333"/>
                        </a:solidFill>
                        <a:effectLst/>
                        <a:latin typeface="微软雅黑" pitchFamily="34" charset="-122"/>
                        <a:ea typeface="微软雅黑" pitchFamily="34" charset="-122"/>
                      </a:endParaRPr>
                    </a:p>
                  </a:txBody>
                  <a:tcPr marL="27729" marR="27729" marT="9243" marB="924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FFCC"/>
                    </a:solidFill>
                  </a:tcPr>
                </a:tc>
                <a:tc>
                  <a:txBody>
                    <a:bodyPr/>
                    <a:lstStyle/>
                    <a:p>
                      <a:pPr algn="ctr"/>
                      <a:r>
                        <a:rPr lang="en-US" altLang="zh-CN" sz="1200" b="1">
                          <a:effectLst/>
                          <a:latin typeface="微软雅黑" pitchFamily="34" charset="-122"/>
                          <a:ea typeface="微软雅黑" pitchFamily="34" charset="-122"/>
                        </a:rPr>
                        <a:t>5</a:t>
                      </a:r>
                      <a:endParaRPr lang="zh-CN" altLang="en-US" sz="1200" b="1">
                        <a:solidFill>
                          <a:srgbClr val="333333"/>
                        </a:solidFill>
                        <a:effectLst/>
                        <a:latin typeface="微软雅黑" pitchFamily="34" charset="-122"/>
                        <a:ea typeface="微软雅黑" pitchFamily="34" charset="-122"/>
                      </a:endParaRPr>
                    </a:p>
                  </a:txBody>
                  <a:tcPr marL="27729" marR="27729" marT="9243" marB="9243" anchor="ctr">
                    <a:lnL w="952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216439">
                <a:tc>
                  <a:txBody>
                    <a:bodyPr/>
                    <a:lstStyle/>
                    <a:p>
                      <a:pPr algn="ctr"/>
                      <a:r>
                        <a:rPr lang="en-US" altLang="zh-CN" sz="1200" b="1">
                          <a:effectLst/>
                          <a:latin typeface="微软雅黑" pitchFamily="34" charset="-122"/>
                          <a:ea typeface="微软雅黑" pitchFamily="34" charset="-122"/>
                        </a:rPr>
                        <a:t>6</a:t>
                      </a:r>
                      <a:endParaRPr lang="en-US" altLang="zh-CN" sz="1200" b="1">
                        <a:solidFill>
                          <a:srgbClr val="333333"/>
                        </a:solidFill>
                        <a:effectLst/>
                        <a:latin typeface="微软雅黑" pitchFamily="34" charset="-122"/>
                        <a:ea typeface="微软雅黑" pitchFamily="34" charset="-122"/>
                      </a:endParaRPr>
                    </a:p>
                  </a:txBody>
                  <a:tcPr marL="27729" marR="27729" marT="9243" marB="9243" anchor="ctr">
                    <a:lnL w="12700"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FFCC"/>
                    </a:solidFill>
                  </a:tcPr>
                </a:tc>
                <a:tc>
                  <a:txBody>
                    <a:bodyPr/>
                    <a:lstStyle/>
                    <a:p>
                      <a:pPr algn="ctr"/>
                      <a:r>
                        <a:rPr lang="en-US" sz="1200" b="1">
                          <a:effectLst/>
                          <a:latin typeface="微软雅黑" pitchFamily="34" charset="-122"/>
                          <a:ea typeface="微软雅黑" pitchFamily="34" charset="-122"/>
                        </a:rPr>
                        <a:t>G</a:t>
                      </a:r>
                      <a:endParaRPr lang="en-US" sz="1200" b="1">
                        <a:solidFill>
                          <a:srgbClr val="333333"/>
                        </a:solidFill>
                        <a:effectLst/>
                        <a:latin typeface="微软雅黑" pitchFamily="34" charset="-122"/>
                        <a:ea typeface="微软雅黑" pitchFamily="34" charset="-122"/>
                      </a:endParaRPr>
                    </a:p>
                  </a:txBody>
                  <a:tcPr marL="27729" marR="27729" marT="9243" marB="924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pPr algn="ctr"/>
                      <a:r>
                        <a:rPr lang="en-US" altLang="zh-CN" sz="1200" b="1" dirty="0">
                          <a:effectLst/>
                          <a:latin typeface="微软雅黑" pitchFamily="34" charset="-122"/>
                          <a:ea typeface="微软雅黑" pitchFamily="34" charset="-122"/>
                        </a:rPr>
                        <a:t>19</a:t>
                      </a:r>
                      <a:endParaRPr lang="en-US" altLang="zh-CN" sz="1200" b="1" dirty="0">
                        <a:solidFill>
                          <a:srgbClr val="333333"/>
                        </a:solidFill>
                        <a:effectLst/>
                        <a:latin typeface="微软雅黑" pitchFamily="34" charset="-122"/>
                        <a:ea typeface="微软雅黑" pitchFamily="34" charset="-122"/>
                      </a:endParaRPr>
                    </a:p>
                  </a:txBody>
                  <a:tcPr marL="27729" marR="27729" marT="9243" marB="924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FFCC"/>
                    </a:solidFill>
                  </a:tcPr>
                </a:tc>
                <a:tc>
                  <a:txBody>
                    <a:bodyPr/>
                    <a:lstStyle/>
                    <a:p>
                      <a:pPr algn="ctr"/>
                      <a:r>
                        <a:rPr lang="en-US" sz="1200" b="1">
                          <a:effectLst/>
                          <a:latin typeface="微软雅黑" pitchFamily="34" charset="-122"/>
                          <a:ea typeface="微软雅黑" pitchFamily="34" charset="-122"/>
                        </a:rPr>
                        <a:t>T</a:t>
                      </a:r>
                      <a:endParaRPr lang="en-US" sz="1200" b="1">
                        <a:solidFill>
                          <a:srgbClr val="333333"/>
                        </a:solidFill>
                        <a:effectLst/>
                        <a:latin typeface="微软雅黑" pitchFamily="34" charset="-122"/>
                        <a:ea typeface="微软雅黑" pitchFamily="34" charset="-122"/>
                      </a:endParaRPr>
                    </a:p>
                  </a:txBody>
                  <a:tcPr marL="27729" marR="27729" marT="9243" marB="924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pPr algn="ctr"/>
                      <a:r>
                        <a:rPr lang="en-US" altLang="zh-CN" sz="1200" b="1" dirty="0">
                          <a:effectLst/>
                          <a:latin typeface="微软雅黑" pitchFamily="34" charset="-122"/>
                          <a:ea typeface="微软雅黑" pitchFamily="34" charset="-122"/>
                        </a:rPr>
                        <a:t>32</a:t>
                      </a:r>
                      <a:endParaRPr lang="en-US" altLang="zh-CN" sz="1200" b="1" dirty="0">
                        <a:solidFill>
                          <a:srgbClr val="333333"/>
                        </a:solidFill>
                        <a:effectLst/>
                        <a:latin typeface="微软雅黑" pitchFamily="34" charset="-122"/>
                        <a:ea typeface="微软雅黑" pitchFamily="34" charset="-122"/>
                      </a:endParaRPr>
                    </a:p>
                  </a:txBody>
                  <a:tcPr marL="27729" marR="27729" marT="9243" marB="924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FFCC"/>
                    </a:solidFill>
                  </a:tcPr>
                </a:tc>
                <a:tc>
                  <a:txBody>
                    <a:bodyPr/>
                    <a:lstStyle/>
                    <a:p>
                      <a:pPr algn="ctr"/>
                      <a:r>
                        <a:rPr lang="en-US" sz="1200" b="1" dirty="0">
                          <a:effectLst/>
                          <a:latin typeface="微软雅黑" pitchFamily="34" charset="-122"/>
                          <a:ea typeface="微软雅黑" pitchFamily="34" charset="-122"/>
                        </a:rPr>
                        <a:t>g</a:t>
                      </a:r>
                      <a:endParaRPr lang="en-US" sz="1200" b="1" dirty="0">
                        <a:solidFill>
                          <a:srgbClr val="333333"/>
                        </a:solidFill>
                        <a:effectLst/>
                        <a:latin typeface="微软雅黑" pitchFamily="34" charset="-122"/>
                        <a:ea typeface="微软雅黑" pitchFamily="34" charset="-122"/>
                      </a:endParaRPr>
                    </a:p>
                  </a:txBody>
                  <a:tcPr marL="27729" marR="27729" marT="9243" marB="924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pPr algn="ctr"/>
                      <a:r>
                        <a:rPr lang="en-US" altLang="zh-CN" sz="1200" b="1" dirty="0">
                          <a:effectLst/>
                          <a:latin typeface="微软雅黑" pitchFamily="34" charset="-122"/>
                          <a:ea typeface="微软雅黑" pitchFamily="34" charset="-122"/>
                        </a:rPr>
                        <a:t>45</a:t>
                      </a:r>
                      <a:endParaRPr lang="en-US" altLang="zh-CN" sz="1200" b="1" dirty="0">
                        <a:solidFill>
                          <a:srgbClr val="333333"/>
                        </a:solidFill>
                        <a:effectLst/>
                        <a:latin typeface="微软雅黑" pitchFamily="34" charset="-122"/>
                        <a:ea typeface="微软雅黑" pitchFamily="34" charset="-122"/>
                      </a:endParaRPr>
                    </a:p>
                  </a:txBody>
                  <a:tcPr marL="27729" marR="27729" marT="9243" marB="924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FFCC"/>
                    </a:solidFill>
                  </a:tcPr>
                </a:tc>
                <a:tc>
                  <a:txBody>
                    <a:bodyPr/>
                    <a:lstStyle/>
                    <a:p>
                      <a:pPr algn="ctr"/>
                      <a:r>
                        <a:rPr lang="en-US" sz="1200" b="1">
                          <a:effectLst/>
                          <a:latin typeface="微软雅黑" pitchFamily="34" charset="-122"/>
                          <a:ea typeface="微软雅黑" pitchFamily="34" charset="-122"/>
                        </a:rPr>
                        <a:t>t</a:t>
                      </a:r>
                      <a:endParaRPr lang="en-US" sz="1200" b="1">
                        <a:solidFill>
                          <a:srgbClr val="333333"/>
                        </a:solidFill>
                        <a:effectLst/>
                        <a:latin typeface="微软雅黑" pitchFamily="34" charset="-122"/>
                        <a:ea typeface="微软雅黑" pitchFamily="34" charset="-122"/>
                      </a:endParaRPr>
                    </a:p>
                  </a:txBody>
                  <a:tcPr marL="27729" marR="27729" marT="9243" marB="924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pPr algn="ctr"/>
                      <a:r>
                        <a:rPr lang="en-US" altLang="zh-CN" sz="1200" b="1" dirty="0">
                          <a:effectLst/>
                          <a:latin typeface="微软雅黑" pitchFamily="34" charset="-122"/>
                          <a:ea typeface="微软雅黑" pitchFamily="34" charset="-122"/>
                        </a:rPr>
                        <a:t>58</a:t>
                      </a:r>
                      <a:endParaRPr lang="en-US" altLang="zh-CN" sz="1200" b="1" dirty="0">
                        <a:solidFill>
                          <a:srgbClr val="333333"/>
                        </a:solidFill>
                        <a:effectLst/>
                        <a:latin typeface="微软雅黑" pitchFamily="34" charset="-122"/>
                        <a:ea typeface="微软雅黑" pitchFamily="34" charset="-122"/>
                      </a:endParaRPr>
                    </a:p>
                  </a:txBody>
                  <a:tcPr marL="27729" marR="27729" marT="9243" marB="924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FFCC"/>
                    </a:solidFill>
                  </a:tcPr>
                </a:tc>
                <a:tc>
                  <a:txBody>
                    <a:bodyPr/>
                    <a:lstStyle/>
                    <a:p>
                      <a:pPr algn="ctr"/>
                      <a:r>
                        <a:rPr lang="en-US" altLang="zh-CN" sz="1200" b="1" dirty="0">
                          <a:effectLst/>
                          <a:latin typeface="微软雅黑" pitchFamily="34" charset="-122"/>
                          <a:ea typeface="微软雅黑" pitchFamily="34" charset="-122"/>
                        </a:rPr>
                        <a:t>6</a:t>
                      </a:r>
                      <a:endParaRPr lang="zh-CN" altLang="en-US" sz="1200" b="1" dirty="0">
                        <a:solidFill>
                          <a:srgbClr val="333333"/>
                        </a:solidFill>
                        <a:effectLst/>
                        <a:latin typeface="微软雅黑" pitchFamily="34" charset="-122"/>
                        <a:ea typeface="微软雅黑" pitchFamily="34" charset="-122"/>
                      </a:endParaRPr>
                    </a:p>
                  </a:txBody>
                  <a:tcPr marL="27729" marR="27729" marT="9243" marB="9243" anchor="ctr">
                    <a:lnL w="952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216439">
                <a:tc>
                  <a:txBody>
                    <a:bodyPr/>
                    <a:lstStyle/>
                    <a:p>
                      <a:pPr algn="ctr"/>
                      <a:r>
                        <a:rPr lang="en-US" altLang="zh-CN" sz="1200" b="1">
                          <a:effectLst/>
                          <a:latin typeface="微软雅黑" pitchFamily="34" charset="-122"/>
                          <a:ea typeface="微软雅黑" pitchFamily="34" charset="-122"/>
                        </a:rPr>
                        <a:t>7</a:t>
                      </a:r>
                      <a:endParaRPr lang="en-US" altLang="zh-CN" sz="1200" b="1">
                        <a:solidFill>
                          <a:srgbClr val="333333"/>
                        </a:solidFill>
                        <a:effectLst/>
                        <a:latin typeface="微软雅黑" pitchFamily="34" charset="-122"/>
                        <a:ea typeface="微软雅黑" pitchFamily="34" charset="-122"/>
                      </a:endParaRPr>
                    </a:p>
                  </a:txBody>
                  <a:tcPr marL="27729" marR="27729" marT="9243" marB="9243" anchor="ctr">
                    <a:lnL w="12700"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FFCC"/>
                    </a:solidFill>
                  </a:tcPr>
                </a:tc>
                <a:tc>
                  <a:txBody>
                    <a:bodyPr/>
                    <a:lstStyle/>
                    <a:p>
                      <a:pPr algn="ctr"/>
                      <a:r>
                        <a:rPr lang="en-US" sz="1200" b="1">
                          <a:effectLst/>
                          <a:latin typeface="微软雅黑" pitchFamily="34" charset="-122"/>
                          <a:ea typeface="微软雅黑" pitchFamily="34" charset="-122"/>
                        </a:rPr>
                        <a:t>H</a:t>
                      </a:r>
                      <a:endParaRPr lang="en-US" sz="1200" b="1">
                        <a:solidFill>
                          <a:srgbClr val="333333"/>
                        </a:solidFill>
                        <a:effectLst/>
                        <a:latin typeface="微软雅黑" pitchFamily="34" charset="-122"/>
                        <a:ea typeface="微软雅黑" pitchFamily="34" charset="-122"/>
                      </a:endParaRPr>
                    </a:p>
                  </a:txBody>
                  <a:tcPr marL="27729" marR="27729" marT="9243" marB="924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pPr algn="ctr"/>
                      <a:r>
                        <a:rPr lang="en-US" altLang="zh-CN" sz="1200" b="1" dirty="0">
                          <a:effectLst/>
                          <a:latin typeface="微软雅黑" pitchFamily="34" charset="-122"/>
                          <a:ea typeface="微软雅黑" pitchFamily="34" charset="-122"/>
                        </a:rPr>
                        <a:t>20</a:t>
                      </a:r>
                      <a:endParaRPr lang="en-US" altLang="zh-CN" sz="1200" b="1" dirty="0">
                        <a:solidFill>
                          <a:srgbClr val="333333"/>
                        </a:solidFill>
                        <a:effectLst/>
                        <a:latin typeface="微软雅黑" pitchFamily="34" charset="-122"/>
                        <a:ea typeface="微软雅黑" pitchFamily="34" charset="-122"/>
                      </a:endParaRPr>
                    </a:p>
                  </a:txBody>
                  <a:tcPr marL="27729" marR="27729" marT="9243" marB="924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FFCC"/>
                    </a:solidFill>
                  </a:tcPr>
                </a:tc>
                <a:tc>
                  <a:txBody>
                    <a:bodyPr/>
                    <a:lstStyle/>
                    <a:p>
                      <a:pPr algn="ctr"/>
                      <a:r>
                        <a:rPr lang="en-US" sz="1200" b="1" dirty="0">
                          <a:effectLst/>
                          <a:latin typeface="微软雅黑" pitchFamily="34" charset="-122"/>
                          <a:ea typeface="微软雅黑" pitchFamily="34" charset="-122"/>
                        </a:rPr>
                        <a:t>U</a:t>
                      </a:r>
                      <a:endParaRPr lang="en-US" sz="1200" b="1" dirty="0">
                        <a:solidFill>
                          <a:srgbClr val="333333"/>
                        </a:solidFill>
                        <a:effectLst/>
                        <a:latin typeface="微软雅黑" pitchFamily="34" charset="-122"/>
                        <a:ea typeface="微软雅黑" pitchFamily="34" charset="-122"/>
                      </a:endParaRPr>
                    </a:p>
                  </a:txBody>
                  <a:tcPr marL="27729" marR="27729" marT="9243" marB="924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pPr algn="ctr"/>
                      <a:r>
                        <a:rPr lang="en-US" altLang="zh-CN" sz="1200" b="1" dirty="0">
                          <a:effectLst/>
                          <a:latin typeface="微软雅黑" pitchFamily="34" charset="-122"/>
                          <a:ea typeface="微软雅黑" pitchFamily="34" charset="-122"/>
                        </a:rPr>
                        <a:t>33</a:t>
                      </a:r>
                      <a:endParaRPr lang="en-US" altLang="zh-CN" sz="1200" b="1" dirty="0">
                        <a:solidFill>
                          <a:srgbClr val="333333"/>
                        </a:solidFill>
                        <a:effectLst/>
                        <a:latin typeface="微软雅黑" pitchFamily="34" charset="-122"/>
                        <a:ea typeface="微软雅黑" pitchFamily="34" charset="-122"/>
                      </a:endParaRPr>
                    </a:p>
                  </a:txBody>
                  <a:tcPr marL="27729" marR="27729" marT="9243" marB="924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FFCC"/>
                    </a:solidFill>
                  </a:tcPr>
                </a:tc>
                <a:tc>
                  <a:txBody>
                    <a:bodyPr/>
                    <a:lstStyle/>
                    <a:p>
                      <a:pPr algn="ctr"/>
                      <a:r>
                        <a:rPr lang="en-US" sz="1200" b="1" dirty="0">
                          <a:effectLst/>
                          <a:latin typeface="微软雅黑" pitchFamily="34" charset="-122"/>
                          <a:ea typeface="微软雅黑" pitchFamily="34" charset="-122"/>
                        </a:rPr>
                        <a:t>h</a:t>
                      </a:r>
                      <a:endParaRPr lang="en-US" sz="1200" b="1" dirty="0">
                        <a:solidFill>
                          <a:srgbClr val="333333"/>
                        </a:solidFill>
                        <a:effectLst/>
                        <a:latin typeface="微软雅黑" pitchFamily="34" charset="-122"/>
                        <a:ea typeface="微软雅黑" pitchFamily="34" charset="-122"/>
                      </a:endParaRPr>
                    </a:p>
                  </a:txBody>
                  <a:tcPr marL="27729" marR="27729" marT="9243" marB="924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pPr algn="ctr"/>
                      <a:r>
                        <a:rPr lang="en-US" altLang="zh-CN" sz="1200" b="1" dirty="0">
                          <a:effectLst/>
                          <a:latin typeface="微软雅黑" pitchFamily="34" charset="-122"/>
                          <a:ea typeface="微软雅黑" pitchFamily="34" charset="-122"/>
                        </a:rPr>
                        <a:t>46</a:t>
                      </a:r>
                      <a:endParaRPr lang="en-US" altLang="zh-CN" sz="1200" b="1" dirty="0">
                        <a:solidFill>
                          <a:srgbClr val="333333"/>
                        </a:solidFill>
                        <a:effectLst/>
                        <a:latin typeface="微软雅黑" pitchFamily="34" charset="-122"/>
                        <a:ea typeface="微软雅黑" pitchFamily="34" charset="-122"/>
                      </a:endParaRPr>
                    </a:p>
                  </a:txBody>
                  <a:tcPr marL="27729" marR="27729" marT="9243" marB="924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FFCC"/>
                    </a:solidFill>
                  </a:tcPr>
                </a:tc>
                <a:tc>
                  <a:txBody>
                    <a:bodyPr/>
                    <a:lstStyle/>
                    <a:p>
                      <a:pPr algn="ctr"/>
                      <a:r>
                        <a:rPr lang="en-US" sz="1200" b="1" dirty="0">
                          <a:effectLst/>
                          <a:latin typeface="微软雅黑" pitchFamily="34" charset="-122"/>
                          <a:ea typeface="微软雅黑" pitchFamily="34" charset="-122"/>
                        </a:rPr>
                        <a:t>u</a:t>
                      </a:r>
                      <a:endParaRPr lang="en-US" sz="1200" b="1" dirty="0">
                        <a:solidFill>
                          <a:srgbClr val="333333"/>
                        </a:solidFill>
                        <a:effectLst/>
                        <a:latin typeface="微软雅黑" pitchFamily="34" charset="-122"/>
                        <a:ea typeface="微软雅黑" pitchFamily="34" charset="-122"/>
                      </a:endParaRPr>
                    </a:p>
                  </a:txBody>
                  <a:tcPr marL="27729" marR="27729" marT="9243" marB="924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pPr algn="ctr"/>
                      <a:r>
                        <a:rPr lang="en-US" altLang="zh-CN" sz="1200" b="1" dirty="0">
                          <a:effectLst/>
                          <a:latin typeface="微软雅黑" pitchFamily="34" charset="-122"/>
                          <a:ea typeface="微软雅黑" pitchFamily="34" charset="-122"/>
                        </a:rPr>
                        <a:t>59</a:t>
                      </a:r>
                      <a:endParaRPr lang="en-US" altLang="zh-CN" sz="1200" b="1" dirty="0">
                        <a:solidFill>
                          <a:srgbClr val="333333"/>
                        </a:solidFill>
                        <a:effectLst/>
                        <a:latin typeface="微软雅黑" pitchFamily="34" charset="-122"/>
                        <a:ea typeface="微软雅黑" pitchFamily="34" charset="-122"/>
                      </a:endParaRPr>
                    </a:p>
                  </a:txBody>
                  <a:tcPr marL="27729" marR="27729" marT="9243" marB="924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FFCC"/>
                    </a:solidFill>
                  </a:tcPr>
                </a:tc>
                <a:tc>
                  <a:txBody>
                    <a:bodyPr/>
                    <a:lstStyle/>
                    <a:p>
                      <a:pPr algn="ctr"/>
                      <a:r>
                        <a:rPr lang="en-US" altLang="zh-CN" sz="1200" b="1" dirty="0">
                          <a:effectLst/>
                          <a:latin typeface="微软雅黑" pitchFamily="34" charset="-122"/>
                          <a:ea typeface="微软雅黑" pitchFamily="34" charset="-122"/>
                        </a:rPr>
                        <a:t>7</a:t>
                      </a:r>
                      <a:endParaRPr lang="zh-CN" altLang="en-US" sz="1200" b="1" dirty="0">
                        <a:solidFill>
                          <a:srgbClr val="333333"/>
                        </a:solidFill>
                        <a:effectLst/>
                        <a:latin typeface="微软雅黑" pitchFamily="34" charset="-122"/>
                        <a:ea typeface="微软雅黑" pitchFamily="34" charset="-122"/>
                      </a:endParaRPr>
                    </a:p>
                  </a:txBody>
                  <a:tcPr marL="27729" marR="27729" marT="9243" marB="9243" anchor="ctr">
                    <a:lnL w="952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r h="216439">
                <a:tc>
                  <a:txBody>
                    <a:bodyPr/>
                    <a:lstStyle/>
                    <a:p>
                      <a:pPr algn="ctr"/>
                      <a:r>
                        <a:rPr lang="en-US" altLang="zh-CN" sz="1200" b="1">
                          <a:effectLst/>
                          <a:latin typeface="微软雅黑" pitchFamily="34" charset="-122"/>
                          <a:ea typeface="微软雅黑" pitchFamily="34" charset="-122"/>
                        </a:rPr>
                        <a:t>8</a:t>
                      </a:r>
                      <a:endParaRPr lang="en-US" altLang="zh-CN" sz="1200" b="1">
                        <a:solidFill>
                          <a:srgbClr val="333333"/>
                        </a:solidFill>
                        <a:effectLst/>
                        <a:latin typeface="微软雅黑" pitchFamily="34" charset="-122"/>
                        <a:ea typeface="微软雅黑" pitchFamily="34" charset="-122"/>
                      </a:endParaRPr>
                    </a:p>
                  </a:txBody>
                  <a:tcPr marL="27729" marR="27729" marT="9243" marB="9243" anchor="ctr">
                    <a:lnL w="12700"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FFCC"/>
                    </a:solidFill>
                  </a:tcPr>
                </a:tc>
                <a:tc>
                  <a:txBody>
                    <a:bodyPr/>
                    <a:lstStyle/>
                    <a:p>
                      <a:pPr algn="ctr"/>
                      <a:r>
                        <a:rPr lang="en-US" sz="1200" b="1">
                          <a:effectLst/>
                          <a:latin typeface="微软雅黑" pitchFamily="34" charset="-122"/>
                          <a:ea typeface="微软雅黑" pitchFamily="34" charset="-122"/>
                        </a:rPr>
                        <a:t>I</a:t>
                      </a:r>
                      <a:endParaRPr lang="en-US" sz="1200" b="1">
                        <a:solidFill>
                          <a:srgbClr val="333333"/>
                        </a:solidFill>
                        <a:effectLst/>
                        <a:latin typeface="微软雅黑" pitchFamily="34" charset="-122"/>
                        <a:ea typeface="微软雅黑" pitchFamily="34" charset="-122"/>
                      </a:endParaRPr>
                    </a:p>
                  </a:txBody>
                  <a:tcPr marL="27729" marR="27729" marT="9243" marB="924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pPr algn="ctr"/>
                      <a:r>
                        <a:rPr lang="en-US" altLang="zh-CN" sz="1200" b="1" dirty="0">
                          <a:effectLst/>
                          <a:latin typeface="微软雅黑" pitchFamily="34" charset="-122"/>
                          <a:ea typeface="微软雅黑" pitchFamily="34" charset="-122"/>
                        </a:rPr>
                        <a:t>21</a:t>
                      </a:r>
                      <a:endParaRPr lang="en-US" altLang="zh-CN" sz="1200" b="1" dirty="0">
                        <a:solidFill>
                          <a:srgbClr val="333333"/>
                        </a:solidFill>
                        <a:effectLst/>
                        <a:latin typeface="微软雅黑" pitchFamily="34" charset="-122"/>
                        <a:ea typeface="微软雅黑" pitchFamily="34" charset="-122"/>
                      </a:endParaRPr>
                    </a:p>
                  </a:txBody>
                  <a:tcPr marL="27729" marR="27729" marT="9243" marB="924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FFCC"/>
                    </a:solidFill>
                  </a:tcPr>
                </a:tc>
                <a:tc>
                  <a:txBody>
                    <a:bodyPr/>
                    <a:lstStyle/>
                    <a:p>
                      <a:pPr algn="ctr"/>
                      <a:r>
                        <a:rPr lang="en-US" sz="1200" b="1" dirty="0">
                          <a:effectLst/>
                          <a:latin typeface="微软雅黑" pitchFamily="34" charset="-122"/>
                          <a:ea typeface="微软雅黑" pitchFamily="34" charset="-122"/>
                        </a:rPr>
                        <a:t>V</a:t>
                      </a:r>
                      <a:endParaRPr lang="en-US" sz="1200" b="1" dirty="0">
                        <a:solidFill>
                          <a:srgbClr val="333333"/>
                        </a:solidFill>
                        <a:effectLst/>
                        <a:latin typeface="微软雅黑" pitchFamily="34" charset="-122"/>
                        <a:ea typeface="微软雅黑" pitchFamily="34" charset="-122"/>
                      </a:endParaRPr>
                    </a:p>
                  </a:txBody>
                  <a:tcPr marL="27729" marR="27729" marT="9243" marB="924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pPr algn="ctr"/>
                      <a:r>
                        <a:rPr lang="en-US" altLang="zh-CN" sz="1200" b="1" dirty="0">
                          <a:effectLst/>
                          <a:latin typeface="微软雅黑" pitchFamily="34" charset="-122"/>
                          <a:ea typeface="微软雅黑" pitchFamily="34" charset="-122"/>
                        </a:rPr>
                        <a:t>34</a:t>
                      </a:r>
                      <a:endParaRPr lang="en-US" altLang="zh-CN" sz="1200" b="1" dirty="0">
                        <a:solidFill>
                          <a:srgbClr val="333333"/>
                        </a:solidFill>
                        <a:effectLst/>
                        <a:latin typeface="微软雅黑" pitchFamily="34" charset="-122"/>
                        <a:ea typeface="微软雅黑" pitchFamily="34" charset="-122"/>
                      </a:endParaRPr>
                    </a:p>
                  </a:txBody>
                  <a:tcPr marL="27729" marR="27729" marT="9243" marB="924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FFCC"/>
                    </a:solidFill>
                  </a:tcPr>
                </a:tc>
                <a:tc>
                  <a:txBody>
                    <a:bodyPr/>
                    <a:lstStyle/>
                    <a:p>
                      <a:pPr algn="ctr"/>
                      <a:r>
                        <a:rPr lang="en-US" sz="1200" b="1">
                          <a:effectLst/>
                          <a:latin typeface="微软雅黑" pitchFamily="34" charset="-122"/>
                          <a:ea typeface="微软雅黑" pitchFamily="34" charset="-122"/>
                        </a:rPr>
                        <a:t>i</a:t>
                      </a:r>
                      <a:endParaRPr lang="en-US" sz="1200" b="1">
                        <a:solidFill>
                          <a:srgbClr val="333333"/>
                        </a:solidFill>
                        <a:effectLst/>
                        <a:latin typeface="微软雅黑" pitchFamily="34" charset="-122"/>
                        <a:ea typeface="微软雅黑" pitchFamily="34" charset="-122"/>
                      </a:endParaRPr>
                    </a:p>
                  </a:txBody>
                  <a:tcPr marL="27729" marR="27729" marT="9243" marB="924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pPr algn="ctr"/>
                      <a:r>
                        <a:rPr lang="en-US" altLang="zh-CN" sz="1200" b="1" dirty="0">
                          <a:effectLst/>
                          <a:latin typeface="微软雅黑" pitchFamily="34" charset="-122"/>
                          <a:ea typeface="微软雅黑" pitchFamily="34" charset="-122"/>
                        </a:rPr>
                        <a:t>47</a:t>
                      </a:r>
                      <a:endParaRPr lang="en-US" altLang="zh-CN" sz="1200" b="1" dirty="0">
                        <a:solidFill>
                          <a:srgbClr val="333333"/>
                        </a:solidFill>
                        <a:effectLst/>
                        <a:latin typeface="微软雅黑" pitchFamily="34" charset="-122"/>
                        <a:ea typeface="微软雅黑" pitchFamily="34" charset="-122"/>
                      </a:endParaRPr>
                    </a:p>
                  </a:txBody>
                  <a:tcPr marL="27729" marR="27729" marT="9243" marB="924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FFCC"/>
                    </a:solidFill>
                  </a:tcPr>
                </a:tc>
                <a:tc>
                  <a:txBody>
                    <a:bodyPr/>
                    <a:lstStyle/>
                    <a:p>
                      <a:pPr algn="ctr"/>
                      <a:r>
                        <a:rPr lang="en-US" sz="1200" b="1" dirty="0">
                          <a:effectLst/>
                          <a:latin typeface="微软雅黑" pitchFamily="34" charset="-122"/>
                          <a:ea typeface="微软雅黑" pitchFamily="34" charset="-122"/>
                        </a:rPr>
                        <a:t>v</a:t>
                      </a:r>
                      <a:endParaRPr lang="en-US" sz="1200" b="1" dirty="0">
                        <a:solidFill>
                          <a:srgbClr val="333333"/>
                        </a:solidFill>
                        <a:effectLst/>
                        <a:latin typeface="微软雅黑" pitchFamily="34" charset="-122"/>
                        <a:ea typeface="微软雅黑" pitchFamily="34" charset="-122"/>
                      </a:endParaRPr>
                    </a:p>
                  </a:txBody>
                  <a:tcPr marL="27729" marR="27729" marT="9243" marB="924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pPr algn="ctr"/>
                      <a:r>
                        <a:rPr lang="en-US" altLang="zh-CN" sz="1200" b="1" dirty="0">
                          <a:effectLst/>
                          <a:latin typeface="微软雅黑" pitchFamily="34" charset="-122"/>
                          <a:ea typeface="微软雅黑" pitchFamily="34" charset="-122"/>
                        </a:rPr>
                        <a:t>60</a:t>
                      </a:r>
                      <a:endParaRPr lang="en-US" altLang="zh-CN" sz="1200" b="1" dirty="0">
                        <a:solidFill>
                          <a:srgbClr val="333333"/>
                        </a:solidFill>
                        <a:effectLst/>
                        <a:latin typeface="微软雅黑" pitchFamily="34" charset="-122"/>
                        <a:ea typeface="微软雅黑" pitchFamily="34" charset="-122"/>
                      </a:endParaRPr>
                    </a:p>
                  </a:txBody>
                  <a:tcPr marL="27729" marR="27729" marT="9243" marB="924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FFCC"/>
                    </a:solidFill>
                  </a:tcPr>
                </a:tc>
                <a:tc>
                  <a:txBody>
                    <a:bodyPr/>
                    <a:lstStyle/>
                    <a:p>
                      <a:pPr algn="ctr"/>
                      <a:r>
                        <a:rPr lang="en-US" altLang="zh-CN" sz="1200" b="1" dirty="0">
                          <a:effectLst/>
                          <a:latin typeface="微软雅黑" pitchFamily="34" charset="-122"/>
                          <a:ea typeface="微软雅黑" pitchFamily="34" charset="-122"/>
                        </a:rPr>
                        <a:t>8</a:t>
                      </a:r>
                      <a:endParaRPr lang="zh-CN" altLang="en-US" sz="1200" b="1" dirty="0">
                        <a:solidFill>
                          <a:srgbClr val="333333"/>
                        </a:solidFill>
                        <a:effectLst/>
                        <a:latin typeface="微软雅黑" pitchFamily="34" charset="-122"/>
                        <a:ea typeface="微软雅黑" pitchFamily="34" charset="-122"/>
                      </a:endParaRPr>
                    </a:p>
                  </a:txBody>
                  <a:tcPr marL="27729" marR="27729" marT="9243" marB="9243" anchor="ctr">
                    <a:lnL w="952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9"/>
                  </a:ext>
                </a:extLst>
              </a:tr>
              <a:tr h="216439">
                <a:tc>
                  <a:txBody>
                    <a:bodyPr/>
                    <a:lstStyle/>
                    <a:p>
                      <a:pPr algn="ctr"/>
                      <a:r>
                        <a:rPr lang="en-US" altLang="zh-CN" sz="1200" b="1" dirty="0">
                          <a:effectLst/>
                          <a:latin typeface="微软雅黑" pitchFamily="34" charset="-122"/>
                          <a:ea typeface="微软雅黑" pitchFamily="34" charset="-122"/>
                        </a:rPr>
                        <a:t>9</a:t>
                      </a:r>
                      <a:endParaRPr lang="en-US" altLang="zh-CN" sz="1200" b="1" dirty="0">
                        <a:solidFill>
                          <a:srgbClr val="333333"/>
                        </a:solidFill>
                        <a:effectLst/>
                        <a:latin typeface="微软雅黑" pitchFamily="34" charset="-122"/>
                        <a:ea typeface="微软雅黑" pitchFamily="34" charset="-122"/>
                      </a:endParaRPr>
                    </a:p>
                  </a:txBody>
                  <a:tcPr marL="27729" marR="27729" marT="9243" marB="9243" anchor="ctr">
                    <a:lnL w="12700"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FFCC"/>
                    </a:solidFill>
                  </a:tcPr>
                </a:tc>
                <a:tc>
                  <a:txBody>
                    <a:bodyPr/>
                    <a:lstStyle/>
                    <a:p>
                      <a:pPr algn="ctr"/>
                      <a:r>
                        <a:rPr lang="en-US" sz="1200" b="1">
                          <a:effectLst/>
                          <a:latin typeface="微软雅黑" pitchFamily="34" charset="-122"/>
                          <a:ea typeface="微软雅黑" pitchFamily="34" charset="-122"/>
                        </a:rPr>
                        <a:t>J</a:t>
                      </a:r>
                      <a:endParaRPr lang="en-US" sz="1200" b="1">
                        <a:solidFill>
                          <a:srgbClr val="333333"/>
                        </a:solidFill>
                        <a:effectLst/>
                        <a:latin typeface="微软雅黑" pitchFamily="34" charset="-122"/>
                        <a:ea typeface="微软雅黑" pitchFamily="34" charset="-122"/>
                      </a:endParaRPr>
                    </a:p>
                  </a:txBody>
                  <a:tcPr marL="27729" marR="27729" marT="9243" marB="924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pPr algn="ctr"/>
                      <a:r>
                        <a:rPr lang="en-US" altLang="zh-CN" sz="1200" b="1" dirty="0">
                          <a:effectLst/>
                          <a:latin typeface="微软雅黑" pitchFamily="34" charset="-122"/>
                          <a:ea typeface="微软雅黑" pitchFamily="34" charset="-122"/>
                        </a:rPr>
                        <a:t>22</a:t>
                      </a:r>
                      <a:endParaRPr lang="en-US" altLang="zh-CN" sz="1200" b="1" dirty="0">
                        <a:solidFill>
                          <a:srgbClr val="333333"/>
                        </a:solidFill>
                        <a:effectLst/>
                        <a:latin typeface="微软雅黑" pitchFamily="34" charset="-122"/>
                        <a:ea typeface="微软雅黑" pitchFamily="34" charset="-122"/>
                      </a:endParaRPr>
                    </a:p>
                  </a:txBody>
                  <a:tcPr marL="27729" marR="27729" marT="9243" marB="924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FFCC"/>
                    </a:solidFill>
                  </a:tcPr>
                </a:tc>
                <a:tc>
                  <a:txBody>
                    <a:bodyPr/>
                    <a:lstStyle/>
                    <a:p>
                      <a:pPr algn="ctr"/>
                      <a:r>
                        <a:rPr lang="en-US" sz="1200" b="1" dirty="0">
                          <a:effectLst/>
                          <a:latin typeface="微软雅黑" pitchFamily="34" charset="-122"/>
                          <a:ea typeface="微软雅黑" pitchFamily="34" charset="-122"/>
                        </a:rPr>
                        <a:t>W</a:t>
                      </a:r>
                      <a:endParaRPr lang="en-US" sz="1200" b="1" dirty="0">
                        <a:solidFill>
                          <a:srgbClr val="333333"/>
                        </a:solidFill>
                        <a:effectLst/>
                        <a:latin typeface="微软雅黑" pitchFamily="34" charset="-122"/>
                        <a:ea typeface="微软雅黑" pitchFamily="34" charset="-122"/>
                      </a:endParaRPr>
                    </a:p>
                  </a:txBody>
                  <a:tcPr marL="27729" marR="27729" marT="9243" marB="924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pPr algn="ctr"/>
                      <a:r>
                        <a:rPr lang="en-US" altLang="zh-CN" sz="1200" b="1" dirty="0">
                          <a:effectLst/>
                          <a:latin typeface="微软雅黑" pitchFamily="34" charset="-122"/>
                          <a:ea typeface="微软雅黑" pitchFamily="34" charset="-122"/>
                        </a:rPr>
                        <a:t>35</a:t>
                      </a:r>
                      <a:endParaRPr lang="en-US" altLang="zh-CN" sz="1200" b="1" dirty="0">
                        <a:solidFill>
                          <a:srgbClr val="333333"/>
                        </a:solidFill>
                        <a:effectLst/>
                        <a:latin typeface="微软雅黑" pitchFamily="34" charset="-122"/>
                        <a:ea typeface="微软雅黑" pitchFamily="34" charset="-122"/>
                      </a:endParaRPr>
                    </a:p>
                  </a:txBody>
                  <a:tcPr marL="27729" marR="27729" marT="9243" marB="924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FFCC"/>
                    </a:solidFill>
                  </a:tcPr>
                </a:tc>
                <a:tc>
                  <a:txBody>
                    <a:bodyPr/>
                    <a:lstStyle/>
                    <a:p>
                      <a:pPr algn="ctr"/>
                      <a:r>
                        <a:rPr lang="en-US" sz="1200" b="1" dirty="0">
                          <a:effectLst/>
                          <a:latin typeface="微软雅黑" pitchFamily="34" charset="-122"/>
                          <a:ea typeface="微软雅黑" pitchFamily="34" charset="-122"/>
                        </a:rPr>
                        <a:t>j</a:t>
                      </a:r>
                      <a:endParaRPr lang="en-US" sz="1200" b="1" dirty="0">
                        <a:solidFill>
                          <a:srgbClr val="333333"/>
                        </a:solidFill>
                        <a:effectLst/>
                        <a:latin typeface="微软雅黑" pitchFamily="34" charset="-122"/>
                        <a:ea typeface="微软雅黑" pitchFamily="34" charset="-122"/>
                      </a:endParaRPr>
                    </a:p>
                  </a:txBody>
                  <a:tcPr marL="27729" marR="27729" marT="9243" marB="924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pPr algn="ctr"/>
                      <a:r>
                        <a:rPr lang="en-US" altLang="zh-CN" sz="1200" b="1" dirty="0">
                          <a:effectLst/>
                          <a:latin typeface="微软雅黑" pitchFamily="34" charset="-122"/>
                          <a:ea typeface="微软雅黑" pitchFamily="34" charset="-122"/>
                        </a:rPr>
                        <a:t>48</a:t>
                      </a:r>
                      <a:endParaRPr lang="en-US" altLang="zh-CN" sz="1200" b="1" dirty="0">
                        <a:solidFill>
                          <a:srgbClr val="333333"/>
                        </a:solidFill>
                        <a:effectLst/>
                        <a:latin typeface="微软雅黑" pitchFamily="34" charset="-122"/>
                        <a:ea typeface="微软雅黑" pitchFamily="34" charset="-122"/>
                      </a:endParaRPr>
                    </a:p>
                  </a:txBody>
                  <a:tcPr marL="27729" marR="27729" marT="9243" marB="924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FFCC"/>
                    </a:solidFill>
                  </a:tcPr>
                </a:tc>
                <a:tc>
                  <a:txBody>
                    <a:bodyPr/>
                    <a:lstStyle/>
                    <a:p>
                      <a:pPr algn="ctr"/>
                      <a:r>
                        <a:rPr lang="en-US" sz="1200" b="1" dirty="0">
                          <a:effectLst/>
                          <a:latin typeface="微软雅黑" pitchFamily="34" charset="-122"/>
                          <a:ea typeface="微软雅黑" pitchFamily="34" charset="-122"/>
                        </a:rPr>
                        <a:t>w</a:t>
                      </a:r>
                      <a:endParaRPr lang="en-US" sz="1200" b="1" dirty="0">
                        <a:solidFill>
                          <a:srgbClr val="333333"/>
                        </a:solidFill>
                        <a:effectLst/>
                        <a:latin typeface="微软雅黑" pitchFamily="34" charset="-122"/>
                        <a:ea typeface="微软雅黑" pitchFamily="34" charset="-122"/>
                      </a:endParaRPr>
                    </a:p>
                  </a:txBody>
                  <a:tcPr marL="27729" marR="27729" marT="9243" marB="924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pPr algn="ctr"/>
                      <a:r>
                        <a:rPr lang="en-US" altLang="zh-CN" sz="1200" b="1" dirty="0">
                          <a:effectLst/>
                          <a:latin typeface="微软雅黑" pitchFamily="34" charset="-122"/>
                          <a:ea typeface="微软雅黑" pitchFamily="34" charset="-122"/>
                        </a:rPr>
                        <a:t>61</a:t>
                      </a:r>
                      <a:endParaRPr lang="en-US" altLang="zh-CN" sz="1200" b="1" dirty="0">
                        <a:solidFill>
                          <a:srgbClr val="333333"/>
                        </a:solidFill>
                        <a:effectLst/>
                        <a:latin typeface="微软雅黑" pitchFamily="34" charset="-122"/>
                        <a:ea typeface="微软雅黑" pitchFamily="34" charset="-122"/>
                      </a:endParaRPr>
                    </a:p>
                  </a:txBody>
                  <a:tcPr marL="27729" marR="27729" marT="9243" marB="924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FFCC"/>
                    </a:solidFill>
                  </a:tcPr>
                </a:tc>
                <a:tc>
                  <a:txBody>
                    <a:bodyPr/>
                    <a:lstStyle/>
                    <a:p>
                      <a:pPr algn="ctr"/>
                      <a:r>
                        <a:rPr lang="en-US" altLang="zh-CN" sz="1200" b="1" dirty="0">
                          <a:effectLst/>
                          <a:latin typeface="微软雅黑" pitchFamily="34" charset="-122"/>
                          <a:ea typeface="微软雅黑" pitchFamily="34" charset="-122"/>
                        </a:rPr>
                        <a:t>9</a:t>
                      </a:r>
                      <a:endParaRPr lang="zh-CN" altLang="en-US" sz="1200" b="1" dirty="0">
                        <a:solidFill>
                          <a:srgbClr val="333333"/>
                        </a:solidFill>
                        <a:effectLst/>
                        <a:latin typeface="微软雅黑" pitchFamily="34" charset="-122"/>
                        <a:ea typeface="微软雅黑" pitchFamily="34" charset="-122"/>
                      </a:endParaRPr>
                    </a:p>
                  </a:txBody>
                  <a:tcPr marL="27729" marR="27729" marT="9243" marB="9243" anchor="ctr">
                    <a:lnL w="952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0"/>
                  </a:ext>
                </a:extLst>
              </a:tr>
              <a:tr h="216439">
                <a:tc>
                  <a:txBody>
                    <a:bodyPr/>
                    <a:lstStyle/>
                    <a:p>
                      <a:pPr algn="ctr"/>
                      <a:r>
                        <a:rPr lang="en-US" altLang="zh-CN" sz="1200" b="1" dirty="0">
                          <a:effectLst/>
                          <a:latin typeface="微软雅黑" pitchFamily="34" charset="-122"/>
                          <a:ea typeface="微软雅黑" pitchFamily="34" charset="-122"/>
                        </a:rPr>
                        <a:t>10</a:t>
                      </a:r>
                      <a:endParaRPr lang="en-US" altLang="zh-CN" sz="1200" b="1" dirty="0">
                        <a:solidFill>
                          <a:srgbClr val="333333"/>
                        </a:solidFill>
                        <a:effectLst/>
                        <a:latin typeface="微软雅黑" pitchFamily="34" charset="-122"/>
                        <a:ea typeface="微软雅黑" pitchFamily="34" charset="-122"/>
                      </a:endParaRPr>
                    </a:p>
                  </a:txBody>
                  <a:tcPr marL="27729" marR="27729" marT="9243" marB="9243" anchor="ctr">
                    <a:lnL w="12700"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FFCC"/>
                    </a:solidFill>
                  </a:tcPr>
                </a:tc>
                <a:tc>
                  <a:txBody>
                    <a:bodyPr/>
                    <a:lstStyle/>
                    <a:p>
                      <a:pPr algn="ctr"/>
                      <a:r>
                        <a:rPr lang="en-US" sz="1200" b="1">
                          <a:effectLst/>
                          <a:latin typeface="微软雅黑" pitchFamily="34" charset="-122"/>
                          <a:ea typeface="微软雅黑" pitchFamily="34" charset="-122"/>
                        </a:rPr>
                        <a:t>K</a:t>
                      </a:r>
                      <a:endParaRPr lang="en-US" sz="1200" b="1">
                        <a:solidFill>
                          <a:srgbClr val="333333"/>
                        </a:solidFill>
                        <a:effectLst/>
                        <a:latin typeface="微软雅黑" pitchFamily="34" charset="-122"/>
                        <a:ea typeface="微软雅黑" pitchFamily="34" charset="-122"/>
                      </a:endParaRPr>
                    </a:p>
                  </a:txBody>
                  <a:tcPr marL="27729" marR="27729" marT="9243" marB="924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pPr algn="ctr"/>
                      <a:r>
                        <a:rPr lang="en-US" altLang="zh-CN" sz="1200" b="1" dirty="0">
                          <a:effectLst/>
                          <a:latin typeface="微软雅黑" pitchFamily="34" charset="-122"/>
                          <a:ea typeface="微软雅黑" pitchFamily="34" charset="-122"/>
                        </a:rPr>
                        <a:t>23</a:t>
                      </a:r>
                      <a:endParaRPr lang="en-US" altLang="zh-CN" sz="1200" b="1" dirty="0">
                        <a:solidFill>
                          <a:srgbClr val="333333"/>
                        </a:solidFill>
                        <a:effectLst/>
                        <a:latin typeface="微软雅黑" pitchFamily="34" charset="-122"/>
                        <a:ea typeface="微软雅黑" pitchFamily="34" charset="-122"/>
                      </a:endParaRPr>
                    </a:p>
                  </a:txBody>
                  <a:tcPr marL="27729" marR="27729" marT="9243" marB="924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FFCC"/>
                    </a:solidFill>
                  </a:tcPr>
                </a:tc>
                <a:tc>
                  <a:txBody>
                    <a:bodyPr/>
                    <a:lstStyle/>
                    <a:p>
                      <a:pPr algn="ctr"/>
                      <a:r>
                        <a:rPr lang="en-US" sz="1200" b="1" dirty="0">
                          <a:effectLst/>
                          <a:latin typeface="微软雅黑" pitchFamily="34" charset="-122"/>
                          <a:ea typeface="微软雅黑" pitchFamily="34" charset="-122"/>
                        </a:rPr>
                        <a:t>X</a:t>
                      </a:r>
                      <a:endParaRPr lang="en-US" sz="1200" b="1" dirty="0">
                        <a:solidFill>
                          <a:srgbClr val="333333"/>
                        </a:solidFill>
                        <a:effectLst/>
                        <a:latin typeface="微软雅黑" pitchFamily="34" charset="-122"/>
                        <a:ea typeface="微软雅黑" pitchFamily="34" charset="-122"/>
                      </a:endParaRPr>
                    </a:p>
                  </a:txBody>
                  <a:tcPr marL="27729" marR="27729" marT="9243" marB="924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pPr algn="ctr"/>
                      <a:r>
                        <a:rPr lang="en-US" altLang="zh-CN" sz="1200" b="1" dirty="0">
                          <a:effectLst/>
                          <a:latin typeface="微软雅黑" pitchFamily="34" charset="-122"/>
                          <a:ea typeface="微软雅黑" pitchFamily="34" charset="-122"/>
                        </a:rPr>
                        <a:t>36</a:t>
                      </a:r>
                      <a:endParaRPr lang="en-US" altLang="zh-CN" sz="1200" b="1" dirty="0">
                        <a:solidFill>
                          <a:srgbClr val="333333"/>
                        </a:solidFill>
                        <a:effectLst/>
                        <a:latin typeface="微软雅黑" pitchFamily="34" charset="-122"/>
                        <a:ea typeface="微软雅黑" pitchFamily="34" charset="-122"/>
                      </a:endParaRPr>
                    </a:p>
                  </a:txBody>
                  <a:tcPr marL="27729" marR="27729" marT="9243" marB="924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FFCC"/>
                    </a:solidFill>
                  </a:tcPr>
                </a:tc>
                <a:tc>
                  <a:txBody>
                    <a:bodyPr/>
                    <a:lstStyle/>
                    <a:p>
                      <a:pPr algn="ctr"/>
                      <a:r>
                        <a:rPr lang="en-US" sz="1200" b="1">
                          <a:effectLst/>
                          <a:latin typeface="微软雅黑" pitchFamily="34" charset="-122"/>
                          <a:ea typeface="微软雅黑" pitchFamily="34" charset="-122"/>
                        </a:rPr>
                        <a:t>k</a:t>
                      </a:r>
                      <a:endParaRPr lang="en-US" sz="1200" b="1">
                        <a:solidFill>
                          <a:srgbClr val="333333"/>
                        </a:solidFill>
                        <a:effectLst/>
                        <a:latin typeface="微软雅黑" pitchFamily="34" charset="-122"/>
                        <a:ea typeface="微软雅黑" pitchFamily="34" charset="-122"/>
                      </a:endParaRPr>
                    </a:p>
                  </a:txBody>
                  <a:tcPr marL="27729" marR="27729" marT="9243" marB="924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pPr algn="ctr"/>
                      <a:r>
                        <a:rPr lang="en-US" altLang="zh-CN" sz="1200" b="1" dirty="0">
                          <a:effectLst/>
                          <a:latin typeface="微软雅黑" pitchFamily="34" charset="-122"/>
                          <a:ea typeface="微软雅黑" pitchFamily="34" charset="-122"/>
                        </a:rPr>
                        <a:t>49</a:t>
                      </a:r>
                      <a:endParaRPr lang="en-US" altLang="zh-CN" sz="1200" b="1" dirty="0">
                        <a:solidFill>
                          <a:srgbClr val="333333"/>
                        </a:solidFill>
                        <a:effectLst/>
                        <a:latin typeface="微软雅黑" pitchFamily="34" charset="-122"/>
                        <a:ea typeface="微软雅黑" pitchFamily="34" charset="-122"/>
                      </a:endParaRPr>
                    </a:p>
                  </a:txBody>
                  <a:tcPr marL="27729" marR="27729" marT="9243" marB="924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FFCC"/>
                    </a:solidFill>
                  </a:tcPr>
                </a:tc>
                <a:tc>
                  <a:txBody>
                    <a:bodyPr/>
                    <a:lstStyle/>
                    <a:p>
                      <a:pPr algn="ctr"/>
                      <a:r>
                        <a:rPr lang="en-US" sz="1200" b="1" dirty="0">
                          <a:effectLst/>
                          <a:latin typeface="微软雅黑" pitchFamily="34" charset="-122"/>
                          <a:ea typeface="微软雅黑" pitchFamily="34" charset="-122"/>
                        </a:rPr>
                        <a:t>x</a:t>
                      </a:r>
                      <a:endParaRPr lang="en-US" sz="1200" b="1" dirty="0">
                        <a:solidFill>
                          <a:srgbClr val="333333"/>
                        </a:solidFill>
                        <a:effectLst/>
                        <a:latin typeface="微软雅黑" pitchFamily="34" charset="-122"/>
                        <a:ea typeface="微软雅黑" pitchFamily="34" charset="-122"/>
                      </a:endParaRPr>
                    </a:p>
                  </a:txBody>
                  <a:tcPr marL="27729" marR="27729" marT="9243" marB="924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pPr algn="ctr"/>
                      <a:r>
                        <a:rPr lang="en-US" altLang="zh-CN" sz="1200" b="1" dirty="0">
                          <a:effectLst/>
                          <a:latin typeface="微软雅黑" pitchFamily="34" charset="-122"/>
                          <a:ea typeface="微软雅黑" pitchFamily="34" charset="-122"/>
                        </a:rPr>
                        <a:t>62</a:t>
                      </a:r>
                      <a:endParaRPr lang="en-US" altLang="zh-CN" sz="1200" b="1" dirty="0">
                        <a:solidFill>
                          <a:srgbClr val="333333"/>
                        </a:solidFill>
                        <a:effectLst/>
                        <a:latin typeface="微软雅黑" pitchFamily="34" charset="-122"/>
                        <a:ea typeface="微软雅黑" pitchFamily="34" charset="-122"/>
                      </a:endParaRPr>
                    </a:p>
                  </a:txBody>
                  <a:tcPr marL="27729" marR="27729" marT="9243" marB="924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FFCC"/>
                    </a:solidFill>
                  </a:tcPr>
                </a:tc>
                <a:tc>
                  <a:txBody>
                    <a:bodyPr/>
                    <a:lstStyle/>
                    <a:p>
                      <a:pPr algn="ctr"/>
                      <a:r>
                        <a:rPr lang="en-US" altLang="zh-CN" sz="1200" b="1" dirty="0">
                          <a:effectLst/>
                          <a:latin typeface="微软雅黑" pitchFamily="34" charset="-122"/>
                          <a:ea typeface="微软雅黑" pitchFamily="34" charset="-122"/>
                        </a:rPr>
                        <a:t>+</a:t>
                      </a:r>
                      <a:endParaRPr lang="zh-CN" altLang="en-US" sz="1200" b="1" dirty="0">
                        <a:solidFill>
                          <a:srgbClr val="333333"/>
                        </a:solidFill>
                        <a:effectLst/>
                        <a:latin typeface="微软雅黑" pitchFamily="34" charset="-122"/>
                        <a:ea typeface="微软雅黑" pitchFamily="34" charset="-122"/>
                      </a:endParaRPr>
                    </a:p>
                  </a:txBody>
                  <a:tcPr marL="27729" marR="27729" marT="9243" marB="9243" anchor="ctr">
                    <a:lnL w="952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1"/>
                  </a:ext>
                </a:extLst>
              </a:tr>
              <a:tr h="216439">
                <a:tc>
                  <a:txBody>
                    <a:bodyPr/>
                    <a:lstStyle/>
                    <a:p>
                      <a:pPr algn="ctr"/>
                      <a:r>
                        <a:rPr lang="en-US" altLang="zh-CN" sz="1200" b="1" dirty="0">
                          <a:effectLst/>
                          <a:latin typeface="微软雅黑" pitchFamily="34" charset="-122"/>
                          <a:ea typeface="微软雅黑" pitchFamily="34" charset="-122"/>
                        </a:rPr>
                        <a:t>11</a:t>
                      </a:r>
                      <a:endParaRPr lang="en-US" altLang="zh-CN" sz="1200" b="1" dirty="0">
                        <a:solidFill>
                          <a:srgbClr val="333333"/>
                        </a:solidFill>
                        <a:effectLst/>
                        <a:latin typeface="微软雅黑" pitchFamily="34" charset="-122"/>
                        <a:ea typeface="微软雅黑" pitchFamily="34" charset="-122"/>
                      </a:endParaRPr>
                    </a:p>
                  </a:txBody>
                  <a:tcPr marL="27729" marR="27729" marT="9243" marB="9243" anchor="ctr">
                    <a:lnL w="12700"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FFCC"/>
                    </a:solidFill>
                  </a:tcPr>
                </a:tc>
                <a:tc>
                  <a:txBody>
                    <a:bodyPr/>
                    <a:lstStyle/>
                    <a:p>
                      <a:pPr algn="ctr"/>
                      <a:r>
                        <a:rPr lang="en-US" sz="1200" b="1">
                          <a:effectLst/>
                          <a:latin typeface="微软雅黑" pitchFamily="34" charset="-122"/>
                          <a:ea typeface="微软雅黑" pitchFamily="34" charset="-122"/>
                        </a:rPr>
                        <a:t>L</a:t>
                      </a:r>
                      <a:endParaRPr lang="en-US" sz="1200" b="1">
                        <a:solidFill>
                          <a:srgbClr val="333333"/>
                        </a:solidFill>
                        <a:effectLst/>
                        <a:latin typeface="微软雅黑" pitchFamily="34" charset="-122"/>
                        <a:ea typeface="微软雅黑" pitchFamily="34" charset="-122"/>
                      </a:endParaRPr>
                    </a:p>
                  </a:txBody>
                  <a:tcPr marL="27729" marR="27729" marT="9243" marB="924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pPr algn="ctr"/>
                      <a:r>
                        <a:rPr lang="en-US" altLang="zh-CN" sz="1200" b="1" dirty="0">
                          <a:effectLst/>
                          <a:latin typeface="微软雅黑" pitchFamily="34" charset="-122"/>
                          <a:ea typeface="微软雅黑" pitchFamily="34" charset="-122"/>
                        </a:rPr>
                        <a:t>24</a:t>
                      </a:r>
                      <a:endParaRPr lang="en-US" altLang="zh-CN" sz="1200" b="1" dirty="0">
                        <a:solidFill>
                          <a:srgbClr val="333333"/>
                        </a:solidFill>
                        <a:effectLst/>
                        <a:latin typeface="微软雅黑" pitchFamily="34" charset="-122"/>
                        <a:ea typeface="微软雅黑" pitchFamily="34" charset="-122"/>
                      </a:endParaRPr>
                    </a:p>
                  </a:txBody>
                  <a:tcPr marL="27729" marR="27729" marT="9243" marB="924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FFCC"/>
                    </a:solidFill>
                  </a:tcPr>
                </a:tc>
                <a:tc>
                  <a:txBody>
                    <a:bodyPr/>
                    <a:lstStyle/>
                    <a:p>
                      <a:pPr algn="ctr"/>
                      <a:r>
                        <a:rPr lang="en-US" sz="1200" b="1" dirty="0">
                          <a:effectLst/>
                          <a:latin typeface="微软雅黑" pitchFamily="34" charset="-122"/>
                          <a:ea typeface="微软雅黑" pitchFamily="34" charset="-122"/>
                        </a:rPr>
                        <a:t>Y</a:t>
                      </a:r>
                      <a:endParaRPr lang="en-US" sz="1200" b="1" dirty="0">
                        <a:solidFill>
                          <a:srgbClr val="333333"/>
                        </a:solidFill>
                        <a:effectLst/>
                        <a:latin typeface="微软雅黑" pitchFamily="34" charset="-122"/>
                        <a:ea typeface="微软雅黑" pitchFamily="34" charset="-122"/>
                      </a:endParaRPr>
                    </a:p>
                  </a:txBody>
                  <a:tcPr marL="27729" marR="27729" marT="9243" marB="924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pPr algn="ctr"/>
                      <a:r>
                        <a:rPr lang="en-US" altLang="zh-CN" sz="1200" b="1" dirty="0">
                          <a:effectLst/>
                          <a:latin typeface="微软雅黑" pitchFamily="34" charset="-122"/>
                          <a:ea typeface="微软雅黑" pitchFamily="34" charset="-122"/>
                        </a:rPr>
                        <a:t>37</a:t>
                      </a:r>
                      <a:endParaRPr lang="en-US" altLang="zh-CN" sz="1200" b="1" dirty="0">
                        <a:solidFill>
                          <a:srgbClr val="333333"/>
                        </a:solidFill>
                        <a:effectLst/>
                        <a:latin typeface="微软雅黑" pitchFamily="34" charset="-122"/>
                        <a:ea typeface="微软雅黑" pitchFamily="34" charset="-122"/>
                      </a:endParaRPr>
                    </a:p>
                  </a:txBody>
                  <a:tcPr marL="27729" marR="27729" marT="9243" marB="924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FFCC"/>
                    </a:solidFill>
                  </a:tcPr>
                </a:tc>
                <a:tc>
                  <a:txBody>
                    <a:bodyPr/>
                    <a:lstStyle/>
                    <a:p>
                      <a:pPr algn="ctr"/>
                      <a:r>
                        <a:rPr lang="en-US" sz="1200" b="1" dirty="0">
                          <a:effectLst/>
                          <a:latin typeface="微软雅黑" pitchFamily="34" charset="-122"/>
                          <a:ea typeface="微软雅黑" pitchFamily="34" charset="-122"/>
                        </a:rPr>
                        <a:t>l</a:t>
                      </a:r>
                      <a:endParaRPr lang="en-US" sz="1200" b="1" dirty="0">
                        <a:solidFill>
                          <a:srgbClr val="333333"/>
                        </a:solidFill>
                        <a:effectLst/>
                        <a:latin typeface="微软雅黑" pitchFamily="34" charset="-122"/>
                        <a:ea typeface="微软雅黑" pitchFamily="34" charset="-122"/>
                      </a:endParaRPr>
                    </a:p>
                  </a:txBody>
                  <a:tcPr marL="27729" marR="27729" marT="9243" marB="924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pPr algn="ctr"/>
                      <a:r>
                        <a:rPr lang="en-US" altLang="zh-CN" sz="1200" b="1" dirty="0">
                          <a:effectLst/>
                          <a:latin typeface="微软雅黑" pitchFamily="34" charset="-122"/>
                          <a:ea typeface="微软雅黑" pitchFamily="34" charset="-122"/>
                        </a:rPr>
                        <a:t>50</a:t>
                      </a:r>
                      <a:endParaRPr lang="en-US" altLang="zh-CN" sz="1200" b="1" dirty="0">
                        <a:solidFill>
                          <a:srgbClr val="333333"/>
                        </a:solidFill>
                        <a:effectLst/>
                        <a:latin typeface="微软雅黑" pitchFamily="34" charset="-122"/>
                        <a:ea typeface="微软雅黑" pitchFamily="34" charset="-122"/>
                      </a:endParaRPr>
                    </a:p>
                  </a:txBody>
                  <a:tcPr marL="27729" marR="27729" marT="9243" marB="924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FFCC"/>
                    </a:solidFill>
                  </a:tcPr>
                </a:tc>
                <a:tc>
                  <a:txBody>
                    <a:bodyPr/>
                    <a:lstStyle/>
                    <a:p>
                      <a:pPr algn="ctr"/>
                      <a:r>
                        <a:rPr lang="en-US" sz="1200" b="1" dirty="0">
                          <a:effectLst/>
                          <a:latin typeface="微软雅黑" pitchFamily="34" charset="-122"/>
                          <a:ea typeface="微软雅黑" pitchFamily="34" charset="-122"/>
                        </a:rPr>
                        <a:t>y</a:t>
                      </a:r>
                      <a:endParaRPr lang="en-US" sz="1200" b="1" dirty="0">
                        <a:solidFill>
                          <a:srgbClr val="333333"/>
                        </a:solidFill>
                        <a:effectLst/>
                        <a:latin typeface="微软雅黑" pitchFamily="34" charset="-122"/>
                        <a:ea typeface="微软雅黑" pitchFamily="34" charset="-122"/>
                      </a:endParaRPr>
                    </a:p>
                  </a:txBody>
                  <a:tcPr marL="27729" marR="27729" marT="9243" marB="924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pPr algn="ctr"/>
                      <a:r>
                        <a:rPr lang="en-US" altLang="zh-CN" sz="1200" b="1" dirty="0">
                          <a:effectLst/>
                          <a:latin typeface="微软雅黑" pitchFamily="34" charset="-122"/>
                          <a:ea typeface="微软雅黑" pitchFamily="34" charset="-122"/>
                        </a:rPr>
                        <a:t>63</a:t>
                      </a:r>
                      <a:endParaRPr lang="en-US" altLang="zh-CN" sz="1200" b="1" dirty="0">
                        <a:solidFill>
                          <a:srgbClr val="333333"/>
                        </a:solidFill>
                        <a:effectLst/>
                        <a:latin typeface="微软雅黑" pitchFamily="34" charset="-122"/>
                        <a:ea typeface="微软雅黑" pitchFamily="34" charset="-122"/>
                      </a:endParaRPr>
                    </a:p>
                  </a:txBody>
                  <a:tcPr marL="27729" marR="27729" marT="9243" marB="924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FFCC"/>
                    </a:solidFill>
                  </a:tcPr>
                </a:tc>
                <a:tc>
                  <a:txBody>
                    <a:bodyPr/>
                    <a:lstStyle/>
                    <a:p>
                      <a:pPr algn="ctr"/>
                      <a:r>
                        <a:rPr lang="en-US" altLang="zh-CN" sz="1200" b="1" dirty="0">
                          <a:effectLst/>
                          <a:latin typeface="微软雅黑" pitchFamily="34" charset="-122"/>
                          <a:ea typeface="微软雅黑" pitchFamily="34" charset="-122"/>
                        </a:rPr>
                        <a:t>/</a:t>
                      </a:r>
                      <a:endParaRPr lang="zh-CN" altLang="en-US" sz="1200" b="1" dirty="0">
                        <a:solidFill>
                          <a:srgbClr val="333333"/>
                        </a:solidFill>
                        <a:effectLst/>
                        <a:latin typeface="微软雅黑" pitchFamily="34" charset="-122"/>
                        <a:ea typeface="微软雅黑" pitchFamily="34" charset="-122"/>
                      </a:endParaRPr>
                    </a:p>
                  </a:txBody>
                  <a:tcPr marL="27729" marR="27729" marT="9243" marB="9243" anchor="ctr">
                    <a:lnL w="952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2"/>
                  </a:ext>
                </a:extLst>
              </a:tr>
              <a:tr h="216439">
                <a:tc>
                  <a:txBody>
                    <a:bodyPr/>
                    <a:lstStyle/>
                    <a:p>
                      <a:pPr algn="ctr"/>
                      <a:r>
                        <a:rPr lang="en-US" altLang="zh-CN" sz="1200" b="1" dirty="0">
                          <a:effectLst/>
                          <a:latin typeface="微软雅黑" pitchFamily="34" charset="-122"/>
                          <a:ea typeface="微软雅黑" pitchFamily="34" charset="-122"/>
                        </a:rPr>
                        <a:t>12</a:t>
                      </a:r>
                      <a:endParaRPr lang="en-US" altLang="zh-CN" sz="1200" b="1" dirty="0">
                        <a:solidFill>
                          <a:srgbClr val="333333"/>
                        </a:solidFill>
                        <a:effectLst/>
                        <a:latin typeface="微软雅黑" pitchFamily="34" charset="-122"/>
                        <a:ea typeface="微软雅黑" pitchFamily="34" charset="-122"/>
                      </a:endParaRPr>
                    </a:p>
                  </a:txBody>
                  <a:tcPr marL="27729" marR="27729" marT="9243" marB="9243" anchor="ctr">
                    <a:lnL w="12700"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FFCC"/>
                    </a:solidFill>
                  </a:tcPr>
                </a:tc>
                <a:tc>
                  <a:txBody>
                    <a:bodyPr/>
                    <a:lstStyle/>
                    <a:p>
                      <a:pPr algn="ctr"/>
                      <a:r>
                        <a:rPr lang="en-US" sz="1200" b="1">
                          <a:effectLst/>
                          <a:latin typeface="微软雅黑" pitchFamily="34" charset="-122"/>
                          <a:ea typeface="微软雅黑" pitchFamily="34" charset="-122"/>
                        </a:rPr>
                        <a:t>M</a:t>
                      </a:r>
                      <a:endParaRPr lang="en-US" sz="1200" b="1">
                        <a:solidFill>
                          <a:srgbClr val="333333"/>
                        </a:solidFill>
                        <a:effectLst/>
                        <a:latin typeface="微软雅黑" pitchFamily="34" charset="-122"/>
                        <a:ea typeface="微软雅黑" pitchFamily="34" charset="-122"/>
                      </a:endParaRPr>
                    </a:p>
                  </a:txBody>
                  <a:tcPr marL="27729" marR="27729" marT="9243" marB="924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b="1" dirty="0">
                          <a:effectLst/>
                          <a:latin typeface="微软雅黑" pitchFamily="34" charset="-122"/>
                          <a:ea typeface="微软雅黑" pitchFamily="34" charset="-122"/>
                        </a:rPr>
                        <a:t>25</a:t>
                      </a:r>
                      <a:endParaRPr lang="en-US" altLang="zh-CN" sz="1200" b="1" dirty="0">
                        <a:solidFill>
                          <a:srgbClr val="333333"/>
                        </a:solidFill>
                        <a:effectLst/>
                        <a:latin typeface="微软雅黑" pitchFamily="34" charset="-122"/>
                        <a:ea typeface="微软雅黑" pitchFamily="34" charset="-122"/>
                      </a:endParaRPr>
                    </a:p>
                  </a:txBody>
                  <a:tcPr marL="27729" marR="27729" marT="9243" marB="924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FFCC"/>
                    </a:solidFill>
                  </a:tcPr>
                </a:tc>
                <a:tc>
                  <a:txBody>
                    <a:bodyPr/>
                    <a:lstStyle/>
                    <a:p>
                      <a:pPr algn="ctr"/>
                      <a:r>
                        <a:rPr lang="en-US" sz="1200" b="1" dirty="0">
                          <a:effectLst/>
                          <a:latin typeface="微软雅黑" pitchFamily="34" charset="-122"/>
                          <a:ea typeface="微软雅黑" pitchFamily="34" charset="-122"/>
                        </a:rPr>
                        <a:t>Z</a:t>
                      </a:r>
                      <a:endParaRPr lang="en-US" sz="1200" b="1" dirty="0">
                        <a:solidFill>
                          <a:srgbClr val="333333"/>
                        </a:solidFill>
                        <a:effectLst/>
                        <a:latin typeface="微软雅黑" pitchFamily="34" charset="-122"/>
                        <a:ea typeface="微软雅黑" pitchFamily="34" charset="-122"/>
                      </a:endParaRPr>
                    </a:p>
                  </a:txBody>
                  <a:tcPr marL="27729" marR="27729" marT="9243" marB="924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b="1" dirty="0">
                          <a:effectLst/>
                          <a:latin typeface="微软雅黑" pitchFamily="34" charset="-122"/>
                          <a:ea typeface="微软雅黑" pitchFamily="34" charset="-122"/>
                        </a:rPr>
                        <a:t>38</a:t>
                      </a:r>
                      <a:endParaRPr lang="en-US" altLang="zh-CN" sz="1200" b="1" dirty="0">
                        <a:solidFill>
                          <a:srgbClr val="333333"/>
                        </a:solidFill>
                        <a:effectLst/>
                        <a:latin typeface="微软雅黑" pitchFamily="34" charset="-122"/>
                        <a:ea typeface="微软雅黑" pitchFamily="34" charset="-122"/>
                      </a:endParaRPr>
                    </a:p>
                  </a:txBody>
                  <a:tcPr marL="27729" marR="27729" marT="9243" marB="924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FFCC"/>
                    </a:solidFill>
                  </a:tcPr>
                </a:tc>
                <a:tc>
                  <a:txBody>
                    <a:bodyPr/>
                    <a:lstStyle/>
                    <a:p>
                      <a:pPr algn="ctr"/>
                      <a:r>
                        <a:rPr lang="en-US" sz="1200" b="1" dirty="0">
                          <a:effectLst/>
                          <a:latin typeface="微软雅黑" pitchFamily="34" charset="-122"/>
                          <a:ea typeface="微软雅黑" pitchFamily="34" charset="-122"/>
                        </a:rPr>
                        <a:t>m</a:t>
                      </a:r>
                      <a:endParaRPr lang="en-US" sz="1200" b="1" dirty="0">
                        <a:solidFill>
                          <a:srgbClr val="333333"/>
                        </a:solidFill>
                        <a:effectLst/>
                        <a:latin typeface="微软雅黑" pitchFamily="34" charset="-122"/>
                        <a:ea typeface="微软雅黑" pitchFamily="34" charset="-122"/>
                      </a:endParaRPr>
                    </a:p>
                  </a:txBody>
                  <a:tcPr marL="27729" marR="27729" marT="9243" marB="924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b="1" dirty="0">
                          <a:effectLst/>
                          <a:latin typeface="微软雅黑" pitchFamily="34" charset="-122"/>
                          <a:ea typeface="微软雅黑" pitchFamily="34" charset="-122"/>
                        </a:rPr>
                        <a:t>51</a:t>
                      </a:r>
                      <a:endParaRPr lang="en-US" altLang="zh-CN" sz="1200" b="1" dirty="0">
                        <a:solidFill>
                          <a:srgbClr val="333333"/>
                        </a:solidFill>
                        <a:effectLst/>
                        <a:latin typeface="微软雅黑" pitchFamily="34" charset="-122"/>
                        <a:ea typeface="微软雅黑" pitchFamily="34" charset="-122"/>
                      </a:endParaRPr>
                    </a:p>
                  </a:txBody>
                  <a:tcPr marL="27729" marR="27729" marT="9243" marB="924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FFCC"/>
                    </a:solidFill>
                  </a:tcPr>
                </a:tc>
                <a:tc>
                  <a:txBody>
                    <a:bodyPr/>
                    <a:lstStyle/>
                    <a:p>
                      <a:pPr algn="ctr"/>
                      <a:r>
                        <a:rPr lang="en-US" sz="1200" b="1" dirty="0">
                          <a:effectLst/>
                          <a:latin typeface="微软雅黑" pitchFamily="34" charset="-122"/>
                          <a:ea typeface="微软雅黑" pitchFamily="34" charset="-122"/>
                        </a:rPr>
                        <a:t>z</a:t>
                      </a:r>
                      <a:endParaRPr lang="en-US" sz="1200" b="1" dirty="0">
                        <a:solidFill>
                          <a:srgbClr val="333333"/>
                        </a:solidFill>
                        <a:effectLst/>
                        <a:latin typeface="微软雅黑" pitchFamily="34" charset="-122"/>
                        <a:ea typeface="微软雅黑" pitchFamily="34" charset="-122"/>
                      </a:endParaRPr>
                    </a:p>
                  </a:txBody>
                  <a:tcPr marL="27729" marR="27729" marT="9243" marB="924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CN" altLang="en-US" sz="1200" b="1" dirty="0">
                        <a:latin typeface="微软雅黑" pitchFamily="34" charset="-122"/>
                        <a:ea typeface="微软雅黑" pitchFamily="34" charset="-122"/>
                      </a:endParaRPr>
                    </a:p>
                  </a:txBody>
                  <a:tcPr marL="27729" marR="27729" marT="9243" marB="924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FFCC"/>
                    </a:solidFill>
                  </a:tcPr>
                </a:tc>
                <a:tc>
                  <a:txBody>
                    <a:bodyPr/>
                    <a:lstStyle/>
                    <a:p>
                      <a:pPr algn="ctr"/>
                      <a:endParaRPr lang="zh-CN" altLang="en-US" sz="1200" b="1" dirty="0">
                        <a:latin typeface="微软雅黑" pitchFamily="34" charset="-122"/>
                        <a:ea typeface="微软雅黑" pitchFamily="34" charset="-122"/>
                      </a:endParaRPr>
                    </a:p>
                  </a:txBody>
                  <a:tcPr marL="27729" marR="27729" marT="9243" marB="9243" anchor="ctr">
                    <a:lnL w="952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3"/>
                  </a:ext>
                </a:extLst>
              </a:tr>
            </a:tbl>
          </a:graphicData>
        </a:graphic>
      </p:graphicFrame>
      <p:sp>
        <p:nvSpPr>
          <p:cNvPr id="25" name="矩形 24"/>
          <p:cNvSpPr/>
          <p:nvPr/>
        </p:nvSpPr>
        <p:spPr>
          <a:xfrm>
            <a:off x="530291" y="4337201"/>
            <a:ext cx="7572704" cy="307777"/>
          </a:xfrm>
          <a:prstGeom prst="rect">
            <a:avLst/>
          </a:prstGeom>
        </p:spPr>
        <p:txBody>
          <a:bodyPr wrap="square">
            <a:spAutoFit/>
          </a:bodyPr>
          <a:lstStyle/>
          <a:p>
            <a:r>
              <a:rPr lang="zh-CN" altLang="en-US" sz="1400" b="1" dirty="0">
                <a:latin typeface="微软雅黑" pitchFamily="34" charset="-122"/>
                <a:ea typeface="微软雅黑" pitchFamily="34" charset="-122"/>
              </a:rPr>
              <a:t>用两个连在一起的二个等号“</a:t>
            </a:r>
            <a:r>
              <a:rPr lang="en-US" altLang="zh-CN" sz="1400" b="1" dirty="0">
                <a:latin typeface="微软雅黑" pitchFamily="34" charset="-122"/>
                <a:ea typeface="微软雅黑" pitchFamily="34" charset="-122"/>
              </a:rPr>
              <a:t>==”</a:t>
            </a:r>
            <a:r>
              <a:rPr lang="zh-CN" altLang="en-US" sz="1400" b="1" dirty="0">
                <a:latin typeface="微软雅黑" pitchFamily="34" charset="-122"/>
                <a:ea typeface="微软雅黑" pitchFamily="34" charset="-122"/>
              </a:rPr>
              <a:t>和一个等号“</a:t>
            </a:r>
            <a:r>
              <a:rPr lang="en-US" altLang="zh-CN" sz="1400" b="1" dirty="0">
                <a:latin typeface="微软雅黑" pitchFamily="34" charset="-122"/>
                <a:ea typeface="微软雅黑" pitchFamily="34" charset="-122"/>
              </a:rPr>
              <a:t>=”</a:t>
            </a:r>
            <a:r>
              <a:rPr lang="zh-CN" altLang="en-US" sz="1400" b="1" dirty="0">
                <a:latin typeface="微软雅黑" pitchFamily="34" charset="-122"/>
                <a:ea typeface="微软雅黑" pitchFamily="34" charset="-122"/>
              </a:rPr>
              <a:t>分别表示最后一组的代码只有</a:t>
            </a:r>
            <a:r>
              <a:rPr lang="en-US" altLang="zh-CN" sz="1400" b="1" dirty="0">
                <a:latin typeface="微软雅黑" pitchFamily="34" charset="-122"/>
                <a:ea typeface="微软雅黑" pitchFamily="34" charset="-122"/>
              </a:rPr>
              <a:t>8</a:t>
            </a:r>
            <a:r>
              <a:rPr lang="zh-CN" altLang="en-US" sz="1400" b="1" dirty="0">
                <a:latin typeface="微软雅黑" pitchFamily="34" charset="-122"/>
                <a:ea typeface="微软雅黑" pitchFamily="34" charset="-122"/>
              </a:rPr>
              <a:t>位或</a:t>
            </a:r>
            <a:r>
              <a:rPr lang="en-US" altLang="zh-CN" sz="1400" b="1" dirty="0">
                <a:latin typeface="微软雅黑" pitchFamily="34" charset="-122"/>
                <a:ea typeface="微软雅黑" pitchFamily="34" charset="-122"/>
              </a:rPr>
              <a:t>16</a:t>
            </a:r>
            <a:r>
              <a:rPr lang="zh-CN" altLang="en-US" sz="1400" b="1" dirty="0">
                <a:latin typeface="微软雅黑" pitchFamily="34" charset="-122"/>
                <a:ea typeface="微软雅黑" pitchFamily="34" charset="-122"/>
              </a:rPr>
              <a:t>位。</a:t>
            </a:r>
          </a:p>
        </p:txBody>
      </p:sp>
    </p:spTree>
    <p:extLst>
      <p:ext uri="{BB962C8B-B14F-4D97-AF65-F5344CB8AC3E}">
        <p14:creationId xmlns:p14="http://schemas.microsoft.com/office/powerpoint/2010/main" val="3232445430"/>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圆角矩形 23"/>
          <p:cNvSpPr/>
          <p:nvPr/>
        </p:nvSpPr>
        <p:spPr>
          <a:xfrm>
            <a:off x="441434" y="1463919"/>
            <a:ext cx="8303173" cy="2530012"/>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AutoShape 5"/>
          <p:cNvSpPr>
            <a:spLocks noChangeArrowheads="1"/>
          </p:cNvSpPr>
          <p:nvPr/>
        </p:nvSpPr>
        <p:spPr bwMode="auto">
          <a:xfrm>
            <a:off x="556963" y="1011448"/>
            <a:ext cx="8048776"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6" name="矩形 5"/>
          <p:cNvSpPr/>
          <p:nvPr/>
        </p:nvSpPr>
        <p:spPr>
          <a:xfrm>
            <a:off x="645268" y="960064"/>
            <a:ext cx="5072360" cy="400110"/>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b="1" dirty="0">
                <a:latin typeface="微软雅黑" pitchFamily="34" charset="-122"/>
                <a:ea typeface="微软雅黑" pitchFamily="34" charset="-122"/>
              </a:rPr>
              <a:t>Base64 </a:t>
            </a:r>
            <a:r>
              <a:rPr lang="zh-CN" altLang="en-US" sz="2000" b="1" dirty="0">
                <a:latin typeface="微软雅黑" pitchFamily="34" charset="-122"/>
                <a:ea typeface="微软雅黑" pitchFamily="34" charset="-122"/>
              </a:rPr>
              <a:t>编码</a:t>
            </a:r>
          </a:p>
        </p:txBody>
      </p:sp>
      <p:sp>
        <p:nvSpPr>
          <p:cNvPr id="22" name="矩形 21"/>
          <p:cNvSpPr/>
          <p:nvPr/>
        </p:nvSpPr>
        <p:spPr>
          <a:xfrm>
            <a:off x="822659" y="1811727"/>
            <a:ext cx="800219" cy="276999"/>
          </a:xfrm>
          <a:prstGeom prst="rect">
            <a:avLst/>
          </a:prstGeom>
        </p:spPr>
        <p:txBody>
          <a:bodyPr wrap="none">
            <a:spAutoFit/>
          </a:bodyPr>
          <a:lstStyle/>
          <a:p>
            <a:pPr algn="r"/>
            <a:r>
              <a:rPr lang="zh-CN" altLang="en-US" sz="1200" b="1" dirty="0">
                <a:solidFill>
                  <a:srgbClr val="020202"/>
                </a:solidFill>
                <a:latin typeface="微软雅黑" pitchFamily="34" charset="-122"/>
                <a:ea typeface="微软雅黑" pitchFamily="34" charset="-122"/>
              </a:rPr>
              <a:t>原始字节</a:t>
            </a:r>
          </a:p>
        </p:txBody>
      </p:sp>
      <p:sp>
        <p:nvSpPr>
          <p:cNvPr id="23" name="矩形 22"/>
          <p:cNvSpPr/>
          <p:nvPr/>
        </p:nvSpPr>
        <p:spPr>
          <a:xfrm>
            <a:off x="2248224" y="3507622"/>
            <a:ext cx="4929351" cy="307777"/>
          </a:xfrm>
          <a:prstGeom prst="rect">
            <a:avLst/>
          </a:prstGeom>
        </p:spPr>
        <p:txBody>
          <a:bodyPr wrap="square" anchor="ctr">
            <a:spAutoFit/>
          </a:bodyPr>
          <a:lstStyle/>
          <a:p>
            <a:pPr algn="ctr"/>
            <a:r>
              <a:rPr lang="zh-CN" altLang="en-US" sz="1400" b="1" dirty="0">
                <a:solidFill>
                  <a:srgbClr val="C00000"/>
                </a:solidFill>
                <a:latin typeface="微软雅黑" pitchFamily="34" charset="-122"/>
                <a:ea typeface="微软雅黑" pitchFamily="34" charset="-122"/>
              </a:rPr>
              <a:t>原来为 </a:t>
            </a:r>
            <a:r>
              <a:rPr lang="en-US" altLang="zh-CN" sz="1400" b="1" dirty="0">
                <a:solidFill>
                  <a:srgbClr val="C00000"/>
                </a:solidFill>
                <a:latin typeface="微软雅黑" pitchFamily="34" charset="-122"/>
                <a:ea typeface="微软雅黑" pitchFamily="34" charset="-122"/>
              </a:rPr>
              <a:t>3 </a:t>
            </a:r>
            <a:r>
              <a:rPr lang="zh-CN" altLang="en-US" sz="1400" b="1" dirty="0">
                <a:solidFill>
                  <a:srgbClr val="C00000"/>
                </a:solidFill>
                <a:latin typeface="微软雅黑" pitchFamily="34" charset="-122"/>
                <a:ea typeface="微软雅黑" pitchFamily="34" charset="-122"/>
              </a:rPr>
              <a:t>个字节，编码后为 </a:t>
            </a:r>
            <a:r>
              <a:rPr lang="en-US" altLang="zh-CN" sz="1400" b="1" dirty="0">
                <a:solidFill>
                  <a:srgbClr val="C00000"/>
                </a:solidFill>
                <a:latin typeface="微软雅黑" pitchFamily="34" charset="-122"/>
                <a:ea typeface="微软雅黑" pitchFamily="34" charset="-122"/>
              </a:rPr>
              <a:t>4 </a:t>
            </a:r>
            <a:r>
              <a:rPr lang="zh-CN" altLang="en-US" sz="1400" b="1" dirty="0">
                <a:solidFill>
                  <a:srgbClr val="C00000"/>
                </a:solidFill>
                <a:latin typeface="微软雅黑" pitchFamily="34" charset="-122"/>
                <a:ea typeface="微软雅黑" pitchFamily="34" charset="-122"/>
              </a:rPr>
              <a:t>个字节，开销</a:t>
            </a:r>
            <a:r>
              <a:rPr lang="en-US" altLang="zh-CN" sz="1400" b="1" dirty="0">
                <a:solidFill>
                  <a:srgbClr val="C00000"/>
                </a:solidFill>
                <a:latin typeface="微软雅黑" pitchFamily="34" charset="-122"/>
                <a:ea typeface="微软雅黑" pitchFamily="34" charset="-122"/>
              </a:rPr>
              <a:t>=25%</a:t>
            </a:r>
            <a:r>
              <a:rPr lang="zh-CN" altLang="en-US" sz="1400" b="1" dirty="0">
                <a:solidFill>
                  <a:srgbClr val="C00000"/>
                </a:solidFill>
                <a:latin typeface="微软雅黑" pitchFamily="34" charset="-122"/>
                <a:ea typeface="微软雅黑" pitchFamily="34" charset="-122"/>
              </a:rPr>
              <a:t>）</a:t>
            </a:r>
          </a:p>
        </p:txBody>
      </p:sp>
      <p:graphicFrame>
        <p:nvGraphicFramePr>
          <p:cNvPr id="3" name="表格 2"/>
          <p:cNvGraphicFramePr>
            <a:graphicFrameLocks noGrp="1"/>
          </p:cNvGraphicFramePr>
          <p:nvPr>
            <p:extLst>
              <p:ext uri="{D42A27DB-BD31-4B8C-83A1-F6EECF244321}">
                <p14:modId xmlns:p14="http://schemas.microsoft.com/office/powerpoint/2010/main" val="4151955120"/>
              </p:ext>
            </p:extLst>
          </p:nvPr>
        </p:nvGraphicFramePr>
        <p:xfrm>
          <a:off x="1584529" y="1822013"/>
          <a:ext cx="5549904" cy="274320"/>
        </p:xfrm>
        <a:graphic>
          <a:graphicData uri="http://schemas.openxmlformats.org/drawingml/2006/table">
            <a:tbl>
              <a:tblPr firstRow="1" bandRow="1">
                <a:tableStyleId>{5C22544A-7EE6-4342-B048-85BDC9FD1C3A}</a:tableStyleId>
              </a:tblPr>
              <a:tblGrid>
                <a:gridCol w="231246">
                  <a:extLst>
                    <a:ext uri="{9D8B030D-6E8A-4147-A177-3AD203B41FA5}">
                      <a16:colId xmlns:a16="http://schemas.microsoft.com/office/drawing/2014/main" val="20000"/>
                    </a:ext>
                  </a:extLst>
                </a:gridCol>
                <a:gridCol w="231246">
                  <a:extLst>
                    <a:ext uri="{9D8B030D-6E8A-4147-A177-3AD203B41FA5}">
                      <a16:colId xmlns:a16="http://schemas.microsoft.com/office/drawing/2014/main" val="20001"/>
                    </a:ext>
                  </a:extLst>
                </a:gridCol>
                <a:gridCol w="231246">
                  <a:extLst>
                    <a:ext uri="{9D8B030D-6E8A-4147-A177-3AD203B41FA5}">
                      <a16:colId xmlns:a16="http://schemas.microsoft.com/office/drawing/2014/main" val="20002"/>
                    </a:ext>
                  </a:extLst>
                </a:gridCol>
                <a:gridCol w="231246">
                  <a:extLst>
                    <a:ext uri="{9D8B030D-6E8A-4147-A177-3AD203B41FA5}">
                      <a16:colId xmlns:a16="http://schemas.microsoft.com/office/drawing/2014/main" val="20003"/>
                    </a:ext>
                  </a:extLst>
                </a:gridCol>
                <a:gridCol w="231246">
                  <a:extLst>
                    <a:ext uri="{9D8B030D-6E8A-4147-A177-3AD203B41FA5}">
                      <a16:colId xmlns:a16="http://schemas.microsoft.com/office/drawing/2014/main" val="20004"/>
                    </a:ext>
                  </a:extLst>
                </a:gridCol>
                <a:gridCol w="231246">
                  <a:extLst>
                    <a:ext uri="{9D8B030D-6E8A-4147-A177-3AD203B41FA5}">
                      <a16:colId xmlns:a16="http://schemas.microsoft.com/office/drawing/2014/main" val="20005"/>
                    </a:ext>
                  </a:extLst>
                </a:gridCol>
                <a:gridCol w="231246">
                  <a:extLst>
                    <a:ext uri="{9D8B030D-6E8A-4147-A177-3AD203B41FA5}">
                      <a16:colId xmlns:a16="http://schemas.microsoft.com/office/drawing/2014/main" val="20006"/>
                    </a:ext>
                  </a:extLst>
                </a:gridCol>
                <a:gridCol w="231246">
                  <a:extLst>
                    <a:ext uri="{9D8B030D-6E8A-4147-A177-3AD203B41FA5}">
                      <a16:colId xmlns:a16="http://schemas.microsoft.com/office/drawing/2014/main" val="20007"/>
                    </a:ext>
                  </a:extLst>
                </a:gridCol>
                <a:gridCol w="231246">
                  <a:extLst>
                    <a:ext uri="{9D8B030D-6E8A-4147-A177-3AD203B41FA5}">
                      <a16:colId xmlns:a16="http://schemas.microsoft.com/office/drawing/2014/main" val="20008"/>
                    </a:ext>
                  </a:extLst>
                </a:gridCol>
                <a:gridCol w="231246">
                  <a:extLst>
                    <a:ext uri="{9D8B030D-6E8A-4147-A177-3AD203B41FA5}">
                      <a16:colId xmlns:a16="http://schemas.microsoft.com/office/drawing/2014/main" val="20009"/>
                    </a:ext>
                  </a:extLst>
                </a:gridCol>
                <a:gridCol w="231246">
                  <a:extLst>
                    <a:ext uri="{9D8B030D-6E8A-4147-A177-3AD203B41FA5}">
                      <a16:colId xmlns:a16="http://schemas.microsoft.com/office/drawing/2014/main" val="20010"/>
                    </a:ext>
                  </a:extLst>
                </a:gridCol>
                <a:gridCol w="231246">
                  <a:extLst>
                    <a:ext uri="{9D8B030D-6E8A-4147-A177-3AD203B41FA5}">
                      <a16:colId xmlns:a16="http://schemas.microsoft.com/office/drawing/2014/main" val="20011"/>
                    </a:ext>
                  </a:extLst>
                </a:gridCol>
                <a:gridCol w="231246">
                  <a:extLst>
                    <a:ext uri="{9D8B030D-6E8A-4147-A177-3AD203B41FA5}">
                      <a16:colId xmlns:a16="http://schemas.microsoft.com/office/drawing/2014/main" val="20012"/>
                    </a:ext>
                  </a:extLst>
                </a:gridCol>
                <a:gridCol w="231246">
                  <a:extLst>
                    <a:ext uri="{9D8B030D-6E8A-4147-A177-3AD203B41FA5}">
                      <a16:colId xmlns:a16="http://schemas.microsoft.com/office/drawing/2014/main" val="20013"/>
                    </a:ext>
                  </a:extLst>
                </a:gridCol>
                <a:gridCol w="231246">
                  <a:extLst>
                    <a:ext uri="{9D8B030D-6E8A-4147-A177-3AD203B41FA5}">
                      <a16:colId xmlns:a16="http://schemas.microsoft.com/office/drawing/2014/main" val="20014"/>
                    </a:ext>
                  </a:extLst>
                </a:gridCol>
                <a:gridCol w="231246">
                  <a:extLst>
                    <a:ext uri="{9D8B030D-6E8A-4147-A177-3AD203B41FA5}">
                      <a16:colId xmlns:a16="http://schemas.microsoft.com/office/drawing/2014/main" val="20015"/>
                    </a:ext>
                  </a:extLst>
                </a:gridCol>
                <a:gridCol w="231246">
                  <a:extLst>
                    <a:ext uri="{9D8B030D-6E8A-4147-A177-3AD203B41FA5}">
                      <a16:colId xmlns:a16="http://schemas.microsoft.com/office/drawing/2014/main" val="20016"/>
                    </a:ext>
                  </a:extLst>
                </a:gridCol>
                <a:gridCol w="231246">
                  <a:extLst>
                    <a:ext uri="{9D8B030D-6E8A-4147-A177-3AD203B41FA5}">
                      <a16:colId xmlns:a16="http://schemas.microsoft.com/office/drawing/2014/main" val="20017"/>
                    </a:ext>
                  </a:extLst>
                </a:gridCol>
                <a:gridCol w="231246">
                  <a:extLst>
                    <a:ext uri="{9D8B030D-6E8A-4147-A177-3AD203B41FA5}">
                      <a16:colId xmlns:a16="http://schemas.microsoft.com/office/drawing/2014/main" val="20018"/>
                    </a:ext>
                  </a:extLst>
                </a:gridCol>
                <a:gridCol w="231246">
                  <a:extLst>
                    <a:ext uri="{9D8B030D-6E8A-4147-A177-3AD203B41FA5}">
                      <a16:colId xmlns:a16="http://schemas.microsoft.com/office/drawing/2014/main" val="20019"/>
                    </a:ext>
                  </a:extLst>
                </a:gridCol>
                <a:gridCol w="231246">
                  <a:extLst>
                    <a:ext uri="{9D8B030D-6E8A-4147-A177-3AD203B41FA5}">
                      <a16:colId xmlns:a16="http://schemas.microsoft.com/office/drawing/2014/main" val="20020"/>
                    </a:ext>
                  </a:extLst>
                </a:gridCol>
                <a:gridCol w="231246">
                  <a:extLst>
                    <a:ext uri="{9D8B030D-6E8A-4147-A177-3AD203B41FA5}">
                      <a16:colId xmlns:a16="http://schemas.microsoft.com/office/drawing/2014/main" val="20021"/>
                    </a:ext>
                  </a:extLst>
                </a:gridCol>
                <a:gridCol w="231246">
                  <a:extLst>
                    <a:ext uri="{9D8B030D-6E8A-4147-A177-3AD203B41FA5}">
                      <a16:colId xmlns:a16="http://schemas.microsoft.com/office/drawing/2014/main" val="20022"/>
                    </a:ext>
                  </a:extLst>
                </a:gridCol>
                <a:gridCol w="231246">
                  <a:extLst>
                    <a:ext uri="{9D8B030D-6E8A-4147-A177-3AD203B41FA5}">
                      <a16:colId xmlns:a16="http://schemas.microsoft.com/office/drawing/2014/main" val="20023"/>
                    </a:ext>
                  </a:extLst>
                </a:gridCol>
              </a:tblGrid>
              <a:tr h="195974">
                <a:tc>
                  <a:txBody>
                    <a:bodyPr/>
                    <a:lstStyle/>
                    <a:p>
                      <a:pPr marL="0" algn="ctr" defTabSz="914400" rtl="0" eaLnBrk="1" latinLnBrk="0" hangingPunct="1"/>
                      <a:r>
                        <a:rPr lang="en-US" altLang="zh-CN" sz="1200" b="1" kern="1200" dirty="0">
                          <a:solidFill>
                            <a:schemeClr val="tx1"/>
                          </a:solidFill>
                          <a:latin typeface="微软雅黑" pitchFamily="34" charset="-122"/>
                          <a:ea typeface="微软雅黑" pitchFamily="34" charset="-122"/>
                          <a:cs typeface="+mn-cs"/>
                        </a:rPr>
                        <a:t>0</a:t>
                      </a:r>
                      <a:endParaRPr lang="zh-CN" altLang="en-US" sz="1200" b="1" kern="1200" dirty="0">
                        <a:solidFill>
                          <a:schemeClr val="tx1"/>
                        </a:solidFill>
                        <a:latin typeface="微软雅黑" pitchFamily="34" charset="-122"/>
                        <a:ea typeface="微软雅黑" pitchFamily="34" charset="-122"/>
                        <a:cs typeface="+mn-cs"/>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FFFF00"/>
                    </a:solidFill>
                  </a:tcPr>
                </a:tc>
                <a:tc>
                  <a:txBody>
                    <a:bodyPr/>
                    <a:lstStyle/>
                    <a:p>
                      <a:pPr algn="ctr"/>
                      <a:r>
                        <a:rPr lang="en-US" altLang="zh-CN" sz="1200" b="1" dirty="0">
                          <a:solidFill>
                            <a:schemeClr val="tx1"/>
                          </a:solidFill>
                          <a:latin typeface="微软雅黑" pitchFamily="34" charset="-122"/>
                          <a:ea typeface="微软雅黑" pitchFamily="34" charset="-122"/>
                        </a:rPr>
                        <a:t>1</a:t>
                      </a:r>
                      <a:endParaRPr lang="zh-CN" altLang="en-US" sz="1200" b="1" dirty="0">
                        <a:solidFill>
                          <a:schemeClr val="tx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FFFF00"/>
                    </a:solidFill>
                  </a:tcPr>
                </a:tc>
                <a:tc>
                  <a:txBody>
                    <a:bodyPr/>
                    <a:lstStyle/>
                    <a:p>
                      <a:pPr algn="ctr"/>
                      <a:r>
                        <a:rPr lang="en-US" altLang="zh-CN" sz="1200" b="1" dirty="0">
                          <a:solidFill>
                            <a:schemeClr val="tx1"/>
                          </a:solidFill>
                          <a:latin typeface="微软雅黑" pitchFamily="34" charset="-122"/>
                          <a:ea typeface="微软雅黑" pitchFamily="34" charset="-122"/>
                        </a:rPr>
                        <a:t>0</a:t>
                      </a:r>
                      <a:endParaRPr lang="zh-CN" altLang="en-US" sz="1200" b="1" dirty="0">
                        <a:solidFill>
                          <a:schemeClr val="tx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FFFF00"/>
                    </a:solidFill>
                  </a:tcPr>
                </a:tc>
                <a:tc>
                  <a:txBody>
                    <a:bodyPr/>
                    <a:lstStyle/>
                    <a:p>
                      <a:pPr algn="ctr"/>
                      <a:r>
                        <a:rPr lang="en-US" altLang="zh-CN" sz="1200" b="1" dirty="0">
                          <a:solidFill>
                            <a:schemeClr val="tx1"/>
                          </a:solidFill>
                          <a:latin typeface="微软雅黑" pitchFamily="34" charset="-122"/>
                          <a:ea typeface="微软雅黑" pitchFamily="34" charset="-122"/>
                        </a:rPr>
                        <a:t>0</a:t>
                      </a:r>
                      <a:endParaRPr lang="zh-CN" altLang="en-US" sz="1200" b="1" dirty="0">
                        <a:solidFill>
                          <a:schemeClr val="tx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FFFF00"/>
                    </a:solidFill>
                  </a:tcPr>
                </a:tc>
                <a:tc>
                  <a:txBody>
                    <a:bodyPr/>
                    <a:lstStyle/>
                    <a:p>
                      <a:pPr algn="ctr"/>
                      <a:r>
                        <a:rPr lang="en-US" altLang="zh-CN" sz="1200" b="1" dirty="0">
                          <a:solidFill>
                            <a:schemeClr val="tx1"/>
                          </a:solidFill>
                          <a:latin typeface="微软雅黑" pitchFamily="34" charset="-122"/>
                          <a:ea typeface="微软雅黑" pitchFamily="34" charset="-122"/>
                        </a:rPr>
                        <a:t>1</a:t>
                      </a:r>
                      <a:endParaRPr lang="zh-CN" altLang="en-US" sz="1200" b="1" dirty="0">
                        <a:solidFill>
                          <a:schemeClr val="tx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FFFF00"/>
                    </a:solidFill>
                  </a:tcPr>
                </a:tc>
                <a:tc>
                  <a:txBody>
                    <a:bodyPr/>
                    <a:lstStyle/>
                    <a:p>
                      <a:pPr algn="ctr"/>
                      <a:r>
                        <a:rPr lang="en-US" altLang="zh-CN" sz="1200" b="1" dirty="0">
                          <a:solidFill>
                            <a:schemeClr val="tx1"/>
                          </a:solidFill>
                          <a:latin typeface="微软雅黑" pitchFamily="34" charset="-122"/>
                          <a:ea typeface="微软雅黑" pitchFamily="34" charset="-122"/>
                        </a:rPr>
                        <a:t>0</a:t>
                      </a:r>
                      <a:endParaRPr lang="zh-CN" altLang="en-US" sz="1200" b="1" dirty="0">
                        <a:solidFill>
                          <a:schemeClr val="tx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FFFF00"/>
                    </a:solidFill>
                  </a:tcPr>
                </a:tc>
                <a:tc>
                  <a:txBody>
                    <a:bodyPr/>
                    <a:lstStyle/>
                    <a:p>
                      <a:pPr algn="ctr"/>
                      <a:r>
                        <a:rPr lang="en-US" altLang="zh-CN" sz="1200" b="1" dirty="0">
                          <a:solidFill>
                            <a:schemeClr val="tx1"/>
                          </a:solidFill>
                          <a:latin typeface="微软雅黑" pitchFamily="34" charset="-122"/>
                          <a:ea typeface="微软雅黑" pitchFamily="34" charset="-122"/>
                        </a:rPr>
                        <a:t>0</a:t>
                      </a:r>
                      <a:endParaRPr lang="zh-CN" altLang="en-US" sz="1200" b="1" dirty="0">
                        <a:solidFill>
                          <a:schemeClr val="tx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FFFF00"/>
                    </a:solidFill>
                  </a:tcPr>
                </a:tc>
                <a:tc>
                  <a:txBody>
                    <a:bodyPr/>
                    <a:lstStyle/>
                    <a:p>
                      <a:pPr algn="ctr"/>
                      <a:r>
                        <a:rPr lang="en-US" altLang="zh-CN" sz="1200" b="1" dirty="0">
                          <a:solidFill>
                            <a:schemeClr val="tx1"/>
                          </a:solidFill>
                          <a:latin typeface="微软雅黑" pitchFamily="34" charset="-122"/>
                          <a:ea typeface="微软雅黑" pitchFamily="34" charset="-122"/>
                        </a:rPr>
                        <a:t>1</a:t>
                      </a:r>
                      <a:endParaRPr lang="zh-CN" altLang="en-US" sz="1200" b="1" dirty="0">
                        <a:solidFill>
                          <a:schemeClr val="tx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FFFF00"/>
                    </a:solidFill>
                  </a:tcPr>
                </a:tc>
                <a:tc>
                  <a:txBody>
                    <a:bodyPr/>
                    <a:lstStyle/>
                    <a:p>
                      <a:pPr algn="ctr"/>
                      <a:r>
                        <a:rPr lang="en-US" altLang="zh-CN" sz="1200" b="1" dirty="0">
                          <a:solidFill>
                            <a:schemeClr val="bg1"/>
                          </a:solidFill>
                          <a:latin typeface="微软雅黑" pitchFamily="34" charset="-122"/>
                          <a:ea typeface="微软雅黑" pitchFamily="34" charset="-122"/>
                        </a:rPr>
                        <a:t>0</a:t>
                      </a:r>
                      <a:endParaRPr lang="zh-CN" altLang="en-US" sz="1200" b="1" dirty="0">
                        <a:solidFill>
                          <a:schemeClr val="bg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00FF"/>
                    </a:solidFill>
                  </a:tcPr>
                </a:tc>
                <a:tc>
                  <a:txBody>
                    <a:bodyPr/>
                    <a:lstStyle/>
                    <a:p>
                      <a:pPr algn="ctr"/>
                      <a:r>
                        <a:rPr lang="en-US" altLang="zh-CN" sz="1200" b="1" dirty="0">
                          <a:solidFill>
                            <a:schemeClr val="bg1"/>
                          </a:solidFill>
                          <a:latin typeface="微软雅黑" pitchFamily="34" charset="-122"/>
                          <a:ea typeface="微软雅黑" pitchFamily="34" charset="-122"/>
                        </a:rPr>
                        <a:t>0</a:t>
                      </a:r>
                      <a:endParaRPr lang="zh-CN" altLang="en-US" sz="1200" b="1" dirty="0">
                        <a:solidFill>
                          <a:schemeClr val="bg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00FF"/>
                    </a:solidFill>
                  </a:tcPr>
                </a:tc>
                <a:tc>
                  <a:txBody>
                    <a:bodyPr/>
                    <a:lstStyle/>
                    <a:p>
                      <a:pPr algn="ctr"/>
                      <a:r>
                        <a:rPr lang="en-US" altLang="zh-CN" sz="1200" b="1" dirty="0">
                          <a:solidFill>
                            <a:schemeClr val="bg1"/>
                          </a:solidFill>
                          <a:latin typeface="微软雅黑" pitchFamily="34" charset="-122"/>
                          <a:ea typeface="微软雅黑" pitchFamily="34" charset="-122"/>
                        </a:rPr>
                        <a:t>1</a:t>
                      </a:r>
                      <a:endParaRPr lang="zh-CN" altLang="en-US" sz="1200" b="1" dirty="0">
                        <a:solidFill>
                          <a:schemeClr val="bg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00FF"/>
                    </a:solidFill>
                  </a:tcPr>
                </a:tc>
                <a:tc>
                  <a:txBody>
                    <a:bodyPr/>
                    <a:lstStyle/>
                    <a:p>
                      <a:pPr algn="ctr"/>
                      <a:r>
                        <a:rPr lang="en-US" altLang="zh-CN" sz="1200" b="1" dirty="0">
                          <a:solidFill>
                            <a:schemeClr val="bg1"/>
                          </a:solidFill>
                          <a:latin typeface="微软雅黑" pitchFamily="34" charset="-122"/>
                          <a:ea typeface="微软雅黑" pitchFamily="34" charset="-122"/>
                        </a:rPr>
                        <a:t>1</a:t>
                      </a:r>
                      <a:endParaRPr lang="zh-CN" altLang="en-US" sz="1200" b="1" dirty="0">
                        <a:solidFill>
                          <a:schemeClr val="bg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00FF"/>
                    </a:solidFill>
                  </a:tcPr>
                </a:tc>
                <a:tc>
                  <a:txBody>
                    <a:bodyPr/>
                    <a:lstStyle/>
                    <a:p>
                      <a:pPr algn="ctr"/>
                      <a:r>
                        <a:rPr lang="en-US" altLang="zh-CN" sz="1200" b="1" dirty="0">
                          <a:solidFill>
                            <a:schemeClr val="bg1"/>
                          </a:solidFill>
                          <a:latin typeface="微软雅黑" pitchFamily="34" charset="-122"/>
                          <a:ea typeface="微软雅黑" pitchFamily="34" charset="-122"/>
                        </a:rPr>
                        <a:t>0</a:t>
                      </a:r>
                      <a:endParaRPr lang="zh-CN" altLang="en-US" sz="1200" b="1" dirty="0">
                        <a:solidFill>
                          <a:schemeClr val="bg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00FF"/>
                    </a:solidFill>
                  </a:tcPr>
                </a:tc>
                <a:tc>
                  <a:txBody>
                    <a:bodyPr/>
                    <a:lstStyle/>
                    <a:p>
                      <a:pPr algn="ctr"/>
                      <a:r>
                        <a:rPr lang="en-US" altLang="zh-CN" sz="1200" b="1" dirty="0">
                          <a:solidFill>
                            <a:schemeClr val="bg1"/>
                          </a:solidFill>
                          <a:latin typeface="微软雅黑" pitchFamily="34" charset="-122"/>
                          <a:ea typeface="微软雅黑" pitchFamily="34" charset="-122"/>
                        </a:rPr>
                        <a:t>0</a:t>
                      </a:r>
                      <a:endParaRPr lang="zh-CN" altLang="en-US" sz="1200" b="1" dirty="0">
                        <a:solidFill>
                          <a:schemeClr val="bg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00FF"/>
                    </a:solidFill>
                  </a:tcPr>
                </a:tc>
                <a:tc>
                  <a:txBody>
                    <a:bodyPr/>
                    <a:lstStyle/>
                    <a:p>
                      <a:pPr algn="ctr"/>
                      <a:r>
                        <a:rPr lang="en-US" altLang="zh-CN" sz="1200" b="1" dirty="0">
                          <a:solidFill>
                            <a:schemeClr val="bg1"/>
                          </a:solidFill>
                          <a:latin typeface="微软雅黑" pitchFamily="34" charset="-122"/>
                          <a:ea typeface="微软雅黑" pitchFamily="34" charset="-122"/>
                        </a:rPr>
                        <a:t>0</a:t>
                      </a:r>
                      <a:endParaRPr lang="zh-CN" altLang="en-US" sz="1200" b="1" dirty="0">
                        <a:solidFill>
                          <a:schemeClr val="bg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00FF"/>
                    </a:solidFill>
                  </a:tcPr>
                </a:tc>
                <a:tc>
                  <a:txBody>
                    <a:bodyPr/>
                    <a:lstStyle/>
                    <a:p>
                      <a:pPr algn="ctr"/>
                      <a:r>
                        <a:rPr lang="en-US" altLang="zh-CN" sz="1200" b="1" dirty="0">
                          <a:solidFill>
                            <a:schemeClr val="bg1"/>
                          </a:solidFill>
                          <a:latin typeface="微软雅黑" pitchFamily="34" charset="-122"/>
                          <a:ea typeface="微软雅黑" pitchFamily="34" charset="-122"/>
                        </a:rPr>
                        <a:t>1</a:t>
                      </a:r>
                      <a:endParaRPr lang="zh-CN" altLang="en-US" sz="1200" b="1" dirty="0">
                        <a:solidFill>
                          <a:schemeClr val="bg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00FF"/>
                    </a:solidFill>
                  </a:tcPr>
                </a:tc>
                <a:tc>
                  <a:txBody>
                    <a:bodyPr/>
                    <a:lstStyle/>
                    <a:p>
                      <a:pPr algn="ctr"/>
                      <a:r>
                        <a:rPr lang="en-US" altLang="zh-CN" sz="1200" b="1" dirty="0">
                          <a:solidFill>
                            <a:schemeClr val="tx1"/>
                          </a:solidFill>
                          <a:latin typeface="微软雅黑" pitchFamily="34" charset="-122"/>
                          <a:ea typeface="微软雅黑" pitchFamily="34" charset="-122"/>
                        </a:rPr>
                        <a:t>0</a:t>
                      </a:r>
                      <a:endParaRPr lang="zh-CN" altLang="en-US" sz="1200" b="1" dirty="0">
                        <a:solidFill>
                          <a:schemeClr val="tx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FFFF00"/>
                    </a:solidFill>
                  </a:tcPr>
                </a:tc>
                <a:tc>
                  <a:txBody>
                    <a:bodyPr/>
                    <a:lstStyle/>
                    <a:p>
                      <a:pPr algn="ctr"/>
                      <a:r>
                        <a:rPr lang="en-US" altLang="zh-CN" sz="1200" b="1" dirty="0">
                          <a:solidFill>
                            <a:schemeClr val="tx1"/>
                          </a:solidFill>
                          <a:latin typeface="微软雅黑" pitchFamily="34" charset="-122"/>
                          <a:ea typeface="微软雅黑" pitchFamily="34" charset="-122"/>
                        </a:rPr>
                        <a:t>1</a:t>
                      </a:r>
                      <a:endParaRPr lang="zh-CN" altLang="en-US" sz="1200" b="1" dirty="0">
                        <a:solidFill>
                          <a:schemeClr val="tx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FFFF00"/>
                    </a:solidFill>
                  </a:tcPr>
                </a:tc>
                <a:tc>
                  <a:txBody>
                    <a:bodyPr/>
                    <a:lstStyle/>
                    <a:p>
                      <a:pPr algn="ctr"/>
                      <a:r>
                        <a:rPr lang="en-US" altLang="zh-CN" sz="1200" b="1" dirty="0">
                          <a:solidFill>
                            <a:schemeClr val="tx1"/>
                          </a:solidFill>
                          <a:latin typeface="微软雅黑" pitchFamily="34" charset="-122"/>
                          <a:ea typeface="微软雅黑" pitchFamily="34" charset="-122"/>
                        </a:rPr>
                        <a:t>1</a:t>
                      </a:r>
                      <a:endParaRPr lang="zh-CN" altLang="en-US" sz="1200" b="1" dirty="0">
                        <a:solidFill>
                          <a:schemeClr val="tx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FFFF00"/>
                    </a:solidFill>
                  </a:tcPr>
                </a:tc>
                <a:tc>
                  <a:txBody>
                    <a:bodyPr/>
                    <a:lstStyle/>
                    <a:p>
                      <a:pPr algn="ctr"/>
                      <a:r>
                        <a:rPr lang="en-US" altLang="zh-CN" sz="1200" b="1" dirty="0">
                          <a:solidFill>
                            <a:schemeClr val="tx1"/>
                          </a:solidFill>
                          <a:latin typeface="微软雅黑" pitchFamily="34" charset="-122"/>
                          <a:ea typeface="微软雅黑" pitchFamily="34" charset="-122"/>
                        </a:rPr>
                        <a:t>1</a:t>
                      </a:r>
                      <a:endParaRPr lang="zh-CN" altLang="en-US" sz="1200" b="1" dirty="0">
                        <a:solidFill>
                          <a:schemeClr val="tx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FFFF00"/>
                    </a:solidFill>
                  </a:tcPr>
                </a:tc>
                <a:tc>
                  <a:txBody>
                    <a:bodyPr/>
                    <a:lstStyle/>
                    <a:p>
                      <a:pPr algn="ctr"/>
                      <a:r>
                        <a:rPr lang="en-US" altLang="zh-CN" sz="1200" b="1" dirty="0">
                          <a:solidFill>
                            <a:schemeClr val="tx1"/>
                          </a:solidFill>
                          <a:latin typeface="微软雅黑" pitchFamily="34" charset="-122"/>
                          <a:ea typeface="微软雅黑" pitchFamily="34" charset="-122"/>
                        </a:rPr>
                        <a:t>1</a:t>
                      </a:r>
                      <a:endParaRPr lang="zh-CN" altLang="en-US" sz="1200" b="1" dirty="0">
                        <a:solidFill>
                          <a:schemeClr val="tx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FFFF00"/>
                    </a:solidFill>
                  </a:tcPr>
                </a:tc>
                <a:tc>
                  <a:txBody>
                    <a:bodyPr/>
                    <a:lstStyle/>
                    <a:p>
                      <a:pPr algn="ctr"/>
                      <a:r>
                        <a:rPr lang="en-US" altLang="zh-CN" sz="1200" b="1" dirty="0">
                          <a:solidFill>
                            <a:schemeClr val="tx1"/>
                          </a:solidFill>
                          <a:latin typeface="微软雅黑" pitchFamily="34" charset="-122"/>
                          <a:ea typeface="微软雅黑" pitchFamily="34" charset="-122"/>
                        </a:rPr>
                        <a:t>0</a:t>
                      </a:r>
                      <a:endParaRPr lang="zh-CN" altLang="en-US" sz="1200" b="1" dirty="0">
                        <a:solidFill>
                          <a:schemeClr val="tx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FFFF00"/>
                    </a:solidFill>
                  </a:tcPr>
                </a:tc>
                <a:tc>
                  <a:txBody>
                    <a:bodyPr/>
                    <a:lstStyle/>
                    <a:p>
                      <a:pPr algn="ctr"/>
                      <a:r>
                        <a:rPr lang="en-US" altLang="zh-CN" sz="1200" b="1" dirty="0">
                          <a:solidFill>
                            <a:schemeClr val="tx1"/>
                          </a:solidFill>
                          <a:latin typeface="微软雅黑" pitchFamily="34" charset="-122"/>
                          <a:ea typeface="微软雅黑" pitchFamily="34" charset="-122"/>
                        </a:rPr>
                        <a:t>0</a:t>
                      </a:r>
                      <a:endParaRPr lang="zh-CN" altLang="en-US" sz="1200" b="1" dirty="0">
                        <a:solidFill>
                          <a:schemeClr val="tx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FFFF00"/>
                    </a:solidFill>
                  </a:tcPr>
                </a:tc>
                <a:tc>
                  <a:txBody>
                    <a:bodyPr/>
                    <a:lstStyle/>
                    <a:p>
                      <a:pPr algn="ctr"/>
                      <a:r>
                        <a:rPr lang="en-US" altLang="zh-CN" sz="1200" b="1" dirty="0">
                          <a:solidFill>
                            <a:schemeClr val="tx1"/>
                          </a:solidFill>
                          <a:latin typeface="微软雅黑" pitchFamily="34" charset="-122"/>
                          <a:ea typeface="微软雅黑" pitchFamily="34" charset="-122"/>
                        </a:rPr>
                        <a:t>1</a:t>
                      </a:r>
                      <a:endParaRPr lang="zh-CN" altLang="en-US" sz="1200" b="1" dirty="0">
                        <a:solidFill>
                          <a:schemeClr val="tx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0000"/>
                  </a:ext>
                </a:extLst>
              </a:tr>
            </a:tbl>
          </a:graphicData>
        </a:graphic>
      </p:graphicFrame>
      <p:graphicFrame>
        <p:nvGraphicFramePr>
          <p:cNvPr id="26" name="表格 25"/>
          <p:cNvGraphicFramePr>
            <a:graphicFrameLocks noGrp="1"/>
          </p:cNvGraphicFramePr>
          <p:nvPr>
            <p:extLst>
              <p:ext uri="{D42A27DB-BD31-4B8C-83A1-F6EECF244321}">
                <p14:modId xmlns:p14="http://schemas.microsoft.com/office/powerpoint/2010/main" val="2282602817"/>
              </p:ext>
            </p:extLst>
          </p:nvPr>
        </p:nvGraphicFramePr>
        <p:xfrm>
          <a:off x="1584529" y="2221402"/>
          <a:ext cx="5549904" cy="274320"/>
        </p:xfrm>
        <a:graphic>
          <a:graphicData uri="http://schemas.openxmlformats.org/drawingml/2006/table">
            <a:tbl>
              <a:tblPr firstRow="1" bandRow="1">
                <a:tableStyleId>{5C22544A-7EE6-4342-B048-85BDC9FD1C3A}</a:tableStyleId>
              </a:tblPr>
              <a:tblGrid>
                <a:gridCol w="231246">
                  <a:extLst>
                    <a:ext uri="{9D8B030D-6E8A-4147-A177-3AD203B41FA5}">
                      <a16:colId xmlns:a16="http://schemas.microsoft.com/office/drawing/2014/main" val="20000"/>
                    </a:ext>
                  </a:extLst>
                </a:gridCol>
                <a:gridCol w="231246">
                  <a:extLst>
                    <a:ext uri="{9D8B030D-6E8A-4147-A177-3AD203B41FA5}">
                      <a16:colId xmlns:a16="http://schemas.microsoft.com/office/drawing/2014/main" val="20001"/>
                    </a:ext>
                  </a:extLst>
                </a:gridCol>
                <a:gridCol w="231246">
                  <a:extLst>
                    <a:ext uri="{9D8B030D-6E8A-4147-A177-3AD203B41FA5}">
                      <a16:colId xmlns:a16="http://schemas.microsoft.com/office/drawing/2014/main" val="20002"/>
                    </a:ext>
                  </a:extLst>
                </a:gridCol>
                <a:gridCol w="231246">
                  <a:extLst>
                    <a:ext uri="{9D8B030D-6E8A-4147-A177-3AD203B41FA5}">
                      <a16:colId xmlns:a16="http://schemas.microsoft.com/office/drawing/2014/main" val="20003"/>
                    </a:ext>
                  </a:extLst>
                </a:gridCol>
                <a:gridCol w="231246">
                  <a:extLst>
                    <a:ext uri="{9D8B030D-6E8A-4147-A177-3AD203B41FA5}">
                      <a16:colId xmlns:a16="http://schemas.microsoft.com/office/drawing/2014/main" val="20004"/>
                    </a:ext>
                  </a:extLst>
                </a:gridCol>
                <a:gridCol w="231246">
                  <a:extLst>
                    <a:ext uri="{9D8B030D-6E8A-4147-A177-3AD203B41FA5}">
                      <a16:colId xmlns:a16="http://schemas.microsoft.com/office/drawing/2014/main" val="20005"/>
                    </a:ext>
                  </a:extLst>
                </a:gridCol>
                <a:gridCol w="231246">
                  <a:extLst>
                    <a:ext uri="{9D8B030D-6E8A-4147-A177-3AD203B41FA5}">
                      <a16:colId xmlns:a16="http://schemas.microsoft.com/office/drawing/2014/main" val="20006"/>
                    </a:ext>
                  </a:extLst>
                </a:gridCol>
                <a:gridCol w="231246">
                  <a:extLst>
                    <a:ext uri="{9D8B030D-6E8A-4147-A177-3AD203B41FA5}">
                      <a16:colId xmlns:a16="http://schemas.microsoft.com/office/drawing/2014/main" val="20007"/>
                    </a:ext>
                  </a:extLst>
                </a:gridCol>
                <a:gridCol w="231246">
                  <a:extLst>
                    <a:ext uri="{9D8B030D-6E8A-4147-A177-3AD203B41FA5}">
                      <a16:colId xmlns:a16="http://schemas.microsoft.com/office/drawing/2014/main" val="20008"/>
                    </a:ext>
                  </a:extLst>
                </a:gridCol>
                <a:gridCol w="231246">
                  <a:extLst>
                    <a:ext uri="{9D8B030D-6E8A-4147-A177-3AD203B41FA5}">
                      <a16:colId xmlns:a16="http://schemas.microsoft.com/office/drawing/2014/main" val="20009"/>
                    </a:ext>
                  </a:extLst>
                </a:gridCol>
                <a:gridCol w="231246">
                  <a:extLst>
                    <a:ext uri="{9D8B030D-6E8A-4147-A177-3AD203B41FA5}">
                      <a16:colId xmlns:a16="http://schemas.microsoft.com/office/drawing/2014/main" val="20010"/>
                    </a:ext>
                  </a:extLst>
                </a:gridCol>
                <a:gridCol w="231246">
                  <a:extLst>
                    <a:ext uri="{9D8B030D-6E8A-4147-A177-3AD203B41FA5}">
                      <a16:colId xmlns:a16="http://schemas.microsoft.com/office/drawing/2014/main" val="20011"/>
                    </a:ext>
                  </a:extLst>
                </a:gridCol>
                <a:gridCol w="231246">
                  <a:extLst>
                    <a:ext uri="{9D8B030D-6E8A-4147-A177-3AD203B41FA5}">
                      <a16:colId xmlns:a16="http://schemas.microsoft.com/office/drawing/2014/main" val="20012"/>
                    </a:ext>
                  </a:extLst>
                </a:gridCol>
                <a:gridCol w="231246">
                  <a:extLst>
                    <a:ext uri="{9D8B030D-6E8A-4147-A177-3AD203B41FA5}">
                      <a16:colId xmlns:a16="http://schemas.microsoft.com/office/drawing/2014/main" val="20013"/>
                    </a:ext>
                  </a:extLst>
                </a:gridCol>
                <a:gridCol w="231246">
                  <a:extLst>
                    <a:ext uri="{9D8B030D-6E8A-4147-A177-3AD203B41FA5}">
                      <a16:colId xmlns:a16="http://schemas.microsoft.com/office/drawing/2014/main" val="20014"/>
                    </a:ext>
                  </a:extLst>
                </a:gridCol>
                <a:gridCol w="231246">
                  <a:extLst>
                    <a:ext uri="{9D8B030D-6E8A-4147-A177-3AD203B41FA5}">
                      <a16:colId xmlns:a16="http://schemas.microsoft.com/office/drawing/2014/main" val="20015"/>
                    </a:ext>
                  </a:extLst>
                </a:gridCol>
                <a:gridCol w="231246">
                  <a:extLst>
                    <a:ext uri="{9D8B030D-6E8A-4147-A177-3AD203B41FA5}">
                      <a16:colId xmlns:a16="http://schemas.microsoft.com/office/drawing/2014/main" val="20016"/>
                    </a:ext>
                  </a:extLst>
                </a:gridCol>
                <a:gridCol w="231246">
                  <a:extLst>
                    <a:ext uri="{9D8B030D-6E8A-4147-A177-3AD203B41FA5}">
                      <a16:colId xmlns:a16="http://schemas.microsoft.com/office/drawing/2014/main" val="20017"/>
                    </a:ext>
                  </a:extLst>
                </a:gridCol>
                <a:gridCol w="231246">
                  <a:extLst>
                    <a:ext uri="{9D8B030D-6E8A-4147-A177-3AD203B41FA5}">
                      <a16:colId xmlns:a16="http://schemas.microsoft.com/office/drawing/2014/main" val="20018"/>
                    </a:ext>
                  </a:extLst>
                </a:gridCol>
                <a:gridCol w="231246">
                  <a:extLst>
                    <a:ext uri="{9D8B030D-6E8A-4147-A177-3AD203B41FA5}">
                      <a16:colId xmlns:a16="http://schemas.microsoft.com/office/drawing/2014/main" val="20019"/>
                    </a:ext>
                  </a:extLst>
                </a:gridCol>
                <a:gridCol w="231246">
                  <a:extLst>
                    <a:ext uri="{9D8B030D-6E8A-4147-A177-3AD203B41FA5}">
                      <a16:colId xmlns:a16="http://schemas.microsoft.com/office/drawing/2014/main" val="20020"/>
                    </a:ext>
                  </a:extLst>
                </a:gridCol>
                <a:gridCol w="231246">
                  <a:extLst>
                    <a:ext uri="{9D8B030D-6E8A-4147-A177-3AD203B41FA5}">
                      <a16:colId xmlns:a16="http://schemas.microsoft.com/office/drawing/2014/main" val="20021"/>
                    </a:ext>
                  </a:extLst>
                </a:gridCol>
                <a:gridCol w="231246">
                  <a:extLst>
                    <a:ext uri="{9D8B030D-6E8A-4147-A177-3AD203B41FA5}">
                      <a16:colId xmlns:a16="http://schemas.microsoft.com/office/drawing/2014/main" val="20022"/>
                    </a:ext>
                  </a:extLst>
                </a:gridCol>
                <a:gridCol w="231246">
                  <a:extLst>
                    <a:ext uri="{9D8B030D-6E8A-4147-A177-3AD203B41FA5}">
                      <a16:colId xmlns:a16="http://schemas.microsoft.com/office/drawing/2014/main" val="20023"/>
                    </a:ext>
                  </a:extLst>
                </a:gridCol>
              </a:tblGrid>
              <a:tr h="195974">
                <a:tc>
                  <a:txBody>
                    <a:bodyPr/>
                    <a:lstStyle/>
                    <a:p>
                      <a:pPr marL="0" algn="ctr" defTabSz="914400" rtl="0" eaLnBrk="1" latinLnBrk="0" hangingPunct="1"/>
                      <a:r>
                        <a:rPr lang="en-US" altLang="zh-CN" sz="1200" b="1" kern="1200" dirty="0">
                          <a:solidFill>
                            <a:schemeClr val="tx1"/>
                          </a:solidFill>
                          <a:latin typeface="微软雅黑" pitchFamily="34" charset="-122"/>
                          <a:ea typeface="微软雅黑" pitchFamily="34" charset="-122"/>
                          <a:cs typeface="+mn-cs"/>
                        </a:rPr>
                        <a:t>0</a:t>
                      </a:r>
                      <a:endParaRPr lang="zh-CN" altLang="en-US" sz="1200" b="1" kern="1200" dirty="0">
                        <a:solidFill>
                          <a:schemeClr val="tx1"/>
                        </a:solidFill>
                        <a:latin typeface="微软雅黑" pitchFamily="34" charset="-122"/>
                        <a:ea typeface="微软雅黑" pitchFamily="34" charset="-122"/>
                        <a:cs typeface="+mn-cs"/>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99FFCC"/>
                    </a:solidFill>
                  </a:tcPr>
                </a:tc>
                <a:tc>
                  <a:txBody>
                    <a:bodyPr/>
                    <a:lstStyle/>
                    <a:p>
                      <a:pPr algn="ctr"/>
                      <a:r>
                        <a:rPr lang="en-US" altLang="zh-CN" sz="1200" b="1" dirty="0">
                          <a:solidFill>
                            <a:schemeClr val="tx1"/>
                          </a:solidFill>
                          <a:latin typeface="微软雅黑" pitchFamily="34" charset="-122"/>
                          <a:ea typeface="微软雅黑" pitchFamily="34" charset="-122"/>
                        </a:rPr>
                        <a:t>1</a:t>
                      </a:r>
                      <a:endParaRPr lang="zh-CN" altLang="en-US" sz="1200" b="1" dirty="0">
                        <a:solidFill>
                          <a:schemeClr val="tx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99FFCC"/>
                    </a:solidFill>
                  </a:tcPr>
                </a:tc>
                <a:tc>
                  <a:txBody>
                    <a:bodyPr/>
                    <a:lstStyle/>
                    <a:p>
                      <a:pPr algn="ctr"/>
                      <a:r>
                        <a:rPr lang="en-US" altLang="zh-CN" sz="1200" b="1" dirty="0">
                          <a:solidFill>
                            <a:schemeClr val="tx1"/>
                          </a:solidFill>
                          <a:latin typeface="微软雅黑" pitchFamily="34" charset="-122"/>
                          <a:ea typeface="微软雅黑" pitchFamily="34" charset="-122"/>
                        </a:rPr>
                        <a:t>0</a:t>
                      </a:r>
                      <a:endParaRPr lang="zh-CN" altLang="en-US" sz="1200" b="1" dirty="0">
                        <a:solidFill>
                          <a:schemeClr val="tx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99FFCC"/>
                    </a:solidFill>
                  </a:tcPr>
                </a:tc>
                <a:tc>
                  <a:txBody>
                    <a:bodyPr/>
                    <a:lstStyle/>
                    <a:p>
                      <a:pPr algn="ctr"/>
                      <a:r>
                        <a:rPr lang="en-US" altLang="zh-CN" sz="1200" b="1" dirty="0">
                          <a:solidFill>
                            <a:schemeClr val="tx1"/>
                          </a:solidFill>
                          <a:latin typeface="微软雅黑" pitchFamily="34" charset="-122"/>
                          <a:ea typeface="微软雅黑" pitchFamily="34" charset="-122"/>
                        </a:rPr>
                        <a:t>0</a:t>
                      </a:r>
                      <a:endParaRPr lang="zh-CN" altLang="en-US" sz="1200" b="1" dirty="0">
                        <a:solidFill>
                          <a:schemeClr val="tx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99FFCC"/>
                    </a:solidFill>
                  </a:tcPr>
                </a:tc>
                <a:tc>
                  <a:txBody>
                    <a:bodyPr/>
                    <a:lstStyle/>
                    <a:p>
                      <a:pPr algn="ctr"/>
                      <a:r>
                        <a:rPr lang="en-US" altLang="zh-CN" sz="1200" b="1" dirty="0">
                          <a:solidFill>
                            <a:schemeClr val="tx1"/>
                          </a:solidFill>
                          <a:latin typeface="微软雅黑" pitchFamily="34" charset="-122"/>
                          <a:ea typeface="微软雅黑" pitchFamily="34" charset="-122"/>
                        </a:rPr>
                        <a:t>1</a:t>
                      </a:r>
                      <a:endParaRPr lang="zh-CN" altLang="en-US" sz="1200" b="1" dirty="0">
                        <a:solidFill>
                          <a:schemeClr val="tx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99FFCC"/>
                    </a:solidFill>
                  </a:tcPr>
                </a:tc>
                <a:tc>
                  <a:txBody>
                    <a:bodyPr/>
                    <a:lstStyle/>
                    <a:p>
                      <a:pPr algn="ctr"/>
                      <a:r>
                        <a:rPr lang="en-US" altLang="zh-CN" sz="1200" b="1" dirty="0">
                          <a:solidFill>
                            <a:schemeClr val="tx1"/>
                          </a:solidFill>
                          <a:latin typeface="微软雅黑" pitchFamily="34" charset="-122"/>
                          <a:ea typeface="微软雅黑" pitchFamily="34" charset="-122"/>
                        </a:rPr>
                        <a:t>0</a:t>
                      </a:r>
                      <a:endParaRPr lang="zh-CN" altLang="en-US" sz="1200" b="1" dirty="0">
                        <a:solidFill>
                          <a:schemeClr val="tx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99FFCC"/>
                    </a:solidFill>
                  </a:tcPr>
                </a:tc>
                <a:tc>
                  <a:txBody>
                    <a:bodyPr/>
                    <a:lstStyle/>
                    <a:p>
                      <a:pPr algn="ctr"/>
                      <a:r>
                        <a:rPr lang="en-US" altLang="zh-CN" sz="1200" b="1" dirty="0">
                          <a:solidFill>
                            <a:schemeClr val="bg1"/>
                          </a:solidFill>
                          <a:latin typeface="微软雅黑" pitchFamily="34" charset="-122"/>
                          <a:ea typeface="微软雅黑" pitchFamily="34" charset="-122"/>
                        </a:rPr>
                        <a:t>0</a:t>
                      </a:r>
                      <a:endParaRPr lang="zh-CN" altLang="en-US" sz="1200" b="1" dirty="0">
                        <a:solidFill>
                          <a:schemeClr val="bg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00FF"/>
                    </a:solidFill>
                  </a:tcPr>
                </a:tc>
                <a:tc>
                  <a:txBody>
                    <a:bodyPr/>
                    <a:lstStyle/>
                    <a:p>
                      <a:pPr algn="ctr"/>
                      <a:r>
                        <a:rPr lang="en-US" altLang="zh-CN" sz="1200" b="1" dirty="0">
                          <a:solidFill>
                            <a:schemeClr val="bg1"/>
                          </a:solidFill>
                          <a:latin typeface="微软雅黑" pitchFamily="34" charset="-122"/>
                          <a:ea typeface="微软雅黑" pitchFamily="34" charset="-122"/>
                        </a:rPr>
                        <a:t>1</a:t>
                      </a:r>
                      <a:endParaRPr lang="zh-CN" altLang="en-US" sz="1200" b="1" dirty="0">
                        <a:solidFill>
                          <a:schemeClr val="bg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00FF"/>
                    </a:solidFill>
                  </a:tcPr>
                </a:tc>
                <a:tc>
                  <a:txBody>
                    <a:bodyPr/>
                    <a:lstStyle/>
                    <a:p>
                      <a:pPr algn="ctr"/>
                      <a:r>
                        <a:rPr lang="en-US" altLang="zh-CN" sz="1200" b="1" dirty="0">
                          <a:solidFill>
                            <a:schemeClr val="bg1"/>
                          </a:solidFill>
                          <a:latin typeface="微软雅黑" pitchFamily="34" charset="-122"/>
                          <a:ea typeface="微软雅黑" pitchFamily="34" charset="-122"/>
                        </a:rPr>
                        <a:t>0</a:t>
                      </a:r>
                      <a:endParaRPr lang="zh-CN" altLang="en-US" sz="1200" b="1" dirty="0">
                        <a:solidFill>
                          <a:schemeClr val="bg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00FF"/>
                    </a:solidFill>
                  </a:tcPr>
                </a:tc>
                <a:tc>
                  <a:txBody>
                    <a:bodyPr/>
                    <a:lstStyle/>
                    <a:p>
                      <a:pPr algn="ctr"/>
                      <a:r>
                        <a:rPr lang="en-US" altLang="zh-CN" sz="1200" b="1" dirty="0">
                          <a:solidFill>
                            <a:schemeClr val="bg1"/>
                          </a:solidFill>
                          <a:latin typeface="微软雅黑" pitchFamily="34" charset="-122"/>
                          <a:ea typeface="微软雅黑" pitchFamily="34" charset="-122"/>
                        </a:rPr>
                        <a:t>0</a:t>
                      </a:r>
                      <a:endParaRPr lang="zh-CN" altLang="en-US" sz="1200" b="1" dirty="0">
                        <a:solidFill>
                          <a:schemeClr val="bg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00FF"/>
                    </a:solidFill>
                  </a:tcPr>
                </a:tc>
                <a:tc>
                  <a:txBody>
                    <a:bodyPr/>
                    <a:lstStyle/>
                    <a:p>
                      <a:pPr algn="ctr"/>
                      <a:r>
                        <a:rPr lang="en-US" altLang="zh-CN" sz="1200" b="1" dirty="0">
                          <a:solidFill>
                            <a:schemeClr val="bg1"/>
                          </a:solidFill>
                          <a:latin typeface="微软雅黑" pitchFamily="34" charset="-122"/>
                          <a:ea typeface="微软雅黑" pitchFamily="34" charset="-122"/>
                        </a:rPr>
                        <a:t>1</a:t>
                      </a:r>
                      <a:endParaRPr lang="zh-CN" altLang="en-US" sz="1200" b="1" dirty="0">
                        <a:solidFill>
                          <a:schemeClr val="bg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00FF"/>
                    </a:solidFill>
                  </a:tcPr>
                </a:tc>
                <a:tc>
                  <a:txBody>
                    <a:bodyPr/>
                    <a:lstStyle/>
                    <a:p>
                      <a:pPr algn="ctr"/>
                      <a:r>
                        <a:rPr lang="en-US" altLang="zh-CN" sz="1200" b="1" dirty="0">
                          <a:solidFill>
                            <a:schemeClr val="bg1"/>
                          </a:solidFill>
                          <a:latin typeface="微软雅黑" pitchFamily="34" charset="-122"/>
                          <a:ea typeface="微软雅黑" pitchFamily="34" charset="-122"/>
                        </a:rPr>
                        <a:t>1</a:t>
                      </a:r>
                      <a:endParaRPr lang="zh-CN" altLang="en-US" sz="1200" b="1" dirty="0">
                        <a:solidFill>
                          <a:schemeClr val="bg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00FF"/>
                    </a:solidFill>
                  </a:tcPr>
                </a:tc>
                <a:tc>
                  <a:txBody>
                    <a:bodyPr/>
                    <a:lstStyle/>
                    <a:p>
                      <a:pPr algn="ctr"/>
                      <a:r>
                        <a:rPr lang="en-US" altLang="zh-CN" sz="1200" b="1" dirty="0">
                          <a:solidFill>
                            <a:schemeClr val="tx1"/>
                          </a:solidFill>
                          <a:latin typeface="微软雅黑" pitchFamily="34" charset="-122"/>
                          <a:ea typeface="微软雅黑" pitchFamily="34" charset="-122"/>
                        </a:rPr>
                        <a:t>0</a:t>
                      </a:r>
                      <a:endParaRPr lang="zh-CN" altLang="en-US" sz="1200" b="1" dirty="0">
                        <a:solidFill>
                          <a:schemeClr val="tx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99FFCC"/>
                    </a:solidFill>
                  </a:tcPr>
                </a:tc>
                <a:tc>
                  <a:txBody>
                    <a:bodyPr/>
                    <a:lstStyle/>
                    <a:p>
                      <a:pPr algn="ctr"/>
                      <a:r>
                        <a:rPr lang="en-US" altLang="zh-CN" sz="1200" b="1" dirty="0">
                          <a:solidFill>
                            <a:schemeClr val="tx1"/>
                          </a:solidFill>
                          <a:latin typeface="微软雅黑" pitchFamily="34" charset="-122"/>
                          <a:ea typeface="微软雅黑" pitchFamily="34" charset="-122"/>
                        </a:rPr>
                        <a:t>0</a:t>
                      </a:r>
                      <a:endParaRPr lang="zh-CN" altLang="en-US" sz="1200" b="1" dirty="0">
                        <a:solidFill>
                          <a:schemeClr val="tx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99FFCC"/>
                    </a:solidFill>
                  </a:tcPr>
                </a:tc>
                <a:tc>
                  <a:txBody>
                    <a:bodyPr/>
                    <a:lstStyle/>
                    <a:p>
                      <a:pPr algn="ctr"/>
                      <a:r>
                        <a:rPr lang="en-US" altLang="zh-CN" sz="1200" b="1" dirty="0">
                          <a:solidFill>
                            <a:schemeClr val="tx1"/>
                          </a:solidFill>
                          <a:latin typeface="微软雅黑" pitchFamily="34" charset="-122"/>
                          <a:ea typeface="微软雅黑" pitchFamily="34" charset="-122"/>
                        </a:rPr>
                        <a:t>0</a:t>
                      </a:r>
                      <a:endParaRPr lang="zh-CN" altLang="en-US" sz="1200" b="1" dirty="0">
                        <a:solidFill>
                          <a:schemeClr val="tx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99FFCC"/>
                    </a:solidFill>
                  </a:tcPr>
                </a:tc>
                <a:tc>
                  <a:txBody>
                    <a:bodyPr/>
                    <a:lstStyle/>
                    <a:p>
                      <a:pPr algn="ctr"/>
                      <a:r>
                        <a:rPr lang="en-US" altLang="zh-CN" sz="1200" b="1" dirty="0">
                          <a:solidFill>
                            <a:schemeClr val="tx1"/>
                          </a:solidFill>
                          <a:latin typeface="微软雅黑" pitchFamily="34" charset="-122"/>
                          <a:ea typeface="微软雅黑" pitchFamily="34" charset="-122"/>
                        </a:rPr>
                        <a:t>1</a:t>
                      </a:r>
                      <a:endParaRPr lang="zh-CN" altLang="en-US" sz="1200" b="1" dirty="0">
                        <a:solidFill>
                          <a:schemeClr val="tx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99FFCC"/>
                    </a:solidFill>
                  </a:tcPr>
                </a:tc>
                <a:tc>
                  <a:txBody>
                    <a:bodyPr/>
                    <a:lstStyle/>
                    <a:p>
                      <a:pPr algn="ctr"/>
                      <a:r>
                        <a:rPr lang="en-US" altLang="zh-CN" sz="1200" b="1" dirty="0">
                          <a:solidFill>
                            <a:schemeClr val="tx1"/>
                          </a:solidFill>
                          <a:latin typeface="微软雅黑" pitchFamily="34" charset="-122"/>
                          <a:ea typeface="微软雅黑" pitchFamily="34" charset="-122"/>
                        </a:rPr>
                        <a:t>0</a:t>
                      </a:r>
                      <a:endParaRPr lang="zh-CN" altLang="en-US" sz="1200" b="1" dirty="0">
                        <a:solidFill>
                          <a:schemeClr val="tx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99FFCC"/>
                    </a:solidFill>
                  </a:tcPr>
                </a:tc>
                <a:tc>
                  <a:txBody>
                    <a:bodyPr/>
                    <a:lstStyle/>
                    <a:p>
                      <a:pPr algn="ctr"/>
                      <a:r>
                        <a:rPr lang="en-US" altLang="zh-CN" sz="1200" b="1" dirty="0">
                          <a:solidFill>
                            <a:schemeClr val="tx1"/>
                          </a:solidFill>
                          <a:latin typeface="微软雅黑" pitchFamily="34" charset="-122"/>
                          <a:ea typeface="微软雅黑" pitchFamily="34" charset="-122"/>
                        </a:rPr>
                        <a:t>1</a:t>
                      </a:r>
                      <a:endParaRPr lang="zh-CN" altLang="en-US" sz="1200" b="1" dirty="0">
                        <a:solidFill>
                          <a:schemeClr val="tx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99FFCC"/>
                    </a:solidFill>
                  </a:tcPr>
                </a:tc>
                <a:tc>
                  <a:txBody>
                    <a:bodyPr/>
                    <a:lstStyle/>
                    <a:p>
                      <a:pPr algn="ctr"/>
                      <a:r>
                        <a:rPr lang="en-US" altLang="zh-CN" sz="1200" b="1" dirty="0">
                          <a:solidFill>
                            <a:schemeClr val="bg1"/>
                          </a:solidFill>
                          <a:latin typeface="微软雅黑" pitchFamily="34" charset="-122"/>
                          <a:ea typeface="微软雅黑" pitchFamily="34" charset="-122"/>
                        </a:rPr>
                        <a:t>1</a:t>
                      </a:r>
                      <a:endParaRPr lang="zh-CN" altLang="en-US" sz="1200" b="1" dirty="0">
                        <a:solidFill>
                          <a:schemeClr val="bg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00FF"/>
                    </a:solidFill>
                  </a:tcPr>
                </a:tc>
                <a:tc>
                  <a:txBody>
                    <a:bodyPr/>
                    <a:lstStyle/>
                    <a:p>
                      <a:pPr algn="ctr"/>
                      <a:r>
                        <a:rPr lang="en-US" altLang="zh-CN" sz="1200" b="1" dirty="0">
                          <a:solidFill>
                            <a:schemeClr val="bg1"/>
                          </a:solidFill>
                          <a:latin typeface="微软雅黑" pitchFamily="34" charset="-122"/>
                          <a:ea typeface="微软雅黑" pitchFamily="34" charset="-122"/>
                        </a:rPr>
                        <a:t>1</a:t>
                      </a:r>
                      <a:endParaRPr lang="zh-CN" altLang="en-US" sz="1200" b="1" dirty="0">
                        <a:solidFill>
                          <a:schemeClr val="bg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00FF"/>
                    </a:solidFill>
                  </a:tcPr>
                </a:tc>
                <a:tc>
                  <a:txBody>
                    <a:bodyPr/>
                    <a:lstStyle/>
                    <a:p>
                      <a:pPr algn="ctr"/>
                      <a:r>
                        <a:rPr lang="en-US" altLang="zh-CN" sz="1200" b="1" dirty="0">
                          <a:solidFill>
                            <a:schemeClr val="bg1"/>
                          </a:solidFill>
                          <a:latin typeface="微软雅黑" pitchFamily="34" charset="-122"/>
                          <a:ea typeface="微软雅黑" pitchFamily="34" charset="-122"/>
                        </a:rPr>
                        <a:t>1</a:t>
                      </a:r>
                      <a:endParaRPr lang="zh-CN" altLang="en-US" sz="1200" b="1" dirty="0">
                        <a:solidFill>
                          <a:schemeClr val="bg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00FF"/>
                    </a:solidFill>
                  </a:tcPr>
                </a:tc>
                <a:tc>
                  <a:txBody>
                    <a:bodyPr/>
                    <a:lstStyle/>
                    <a:p>
                      <a:pPr algn="ctr"/>
                      <a:r>
                        <a:rPr lang="en-US" altLang="zh-CN" sz="1200" b="1" dirty="0">
                          <a:solidFill>
                            <a:schemeClr val="bg1"/>
                          </a:solidFill>
                          <a:latin typeface="微软雅黑" pitchFamily="34" charset="-122"/>
                          <a:ea typeface="微软雅黑" pitchFamily="34" charset="-122"/>
                        </a:rPr>
                        <a:t>0</a:t>
                      </a:r>
                      <a:endParaRPr lang="zh-CN" altLang="en-US" sz="1200" b="1" dirty="0">
                        <a:solidFill>
                          <a:schemeClr val="bg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00FF"/>
                    </a:solidFill>
                  </a:tcPr>
                </a:tc>
                <a:tc>
                  <a:txBody>
                    <a:bodyPr/>
                    <a:lstStyle/>
                    <a:p>
                      <a:pPr algn="ctr"/>
                      <a:r>
                        <a:rPr lang="en-US" altLang="zh-CN" sz="1200" b="1" dirty="0">
                          <a:solidFill>
                            <a:schemeClr val="bg1"/>
                          </a:solidFill>
                          <a:latin typeface="微软雅黑" pitchFamily="34" charset="-122"/>
                          <a:ea typeface="微软雅黑" pitchFamily="34" charset="-122"/>
                        </a:rPr>
                        <a:t>0</a:t>
                      </a:r>
                      <a:endParaRPr lang="zh-CN" altLang="en-US" sz="1200" b="1" dirty="0">
                        <a:solidFill>
                          <a:schemeClr val="bg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00FF"/>
                    </a:solidFill>
                  </a:tcPr>
                </a:tc>
                <a:tc>
                  <a:txBody>
                    <a:bodyPr/>
                    <a:lstStyle/>
                    <a:p>
                      <a:pPr algn="ctr"/>
                      <a:r>
                        <a:rPr lang="en-US" altLang="zh-CN" sz="1200" b="1" dirty="0">
                          <a:solidFill>
                            <a:schemeClr val="bg1"/>
                          </a:solidFill>
                          <a:latin typeface="微软雅黑" pitchFamily="34" charset="-122"/>
                          <a:ea typeface="微软雅黑" pitchFamily="34" charset="-122"/>
                        </a:rPr>
                        <a:t>1</a:t>
                      </a:r>
                      <a:endParaRPr lang="zh-CN" altLang="en-US" sz="1200" b="1" dirty="0">
                        <a:solidFill>
                          <a:schemeClr val="bg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00FF"/>
                    </a:solidFill>
                  </a:tcPr>
                </a:tc>
                <a:extLst>
                  <a:ext uri="{0D108BD9-81ED-4DB2-BD59-A6C34878D82A}">
                    <a16:rowId xmlns:a16="http://schemas.microsoft.com/office/drawing/2014/main" val="10000"/>
                  </a:ext>
                </a:extLst>
              </a:tr>
            </a:tbl>
          </a:graphicData>
        </a:graphic>
      </p:graphicFrame>
      <p:graphicFrame>
        <p:nvGraphicFramePr>
          <p:cNvPr id="27" name="表格 26"/>
          <p:cNvGraphicFramePr>
            <a:graphicFrameLocks noGrp="1"/>
          </p:cNvGraphicFramePr>
          <p:nvPr>
            <p:extLst>
              <p:ext uri="{D42A27DB-BD31-4B8C-83A1-F6EECF244321}">
                <p14:modId xmlns:p14="http://schemas.microsoft.com/office/powerpoint/2010/main" val="617010803"/>
              </p:ext>
            </p:extLst>
          </p:nvPr>
        </p:nvGraphicFramePr>
        <p:xfrm>
          <a:off x="1584529" y="2644315"/>
          <a:ext cx="5549904" cy="274320"/>
        </p:xfrm>
        <a:graphic>
          <a:graphicData uri="http://schemas.openxmlformats.org/drawingml/2006/table">
            <a:tbl>
              <a:tblPr firstRow="1" bandRow="1">
                <a:tableStyleId>{5C22544A-7EE6-4342-B048-85BDC9FD1C3A}</a:tableStyleId>
              </a:tblPr>
              <a:tblGrid>
                <a:gridCol w="1387476">
                  <a:extLst>
                    <a:ext uri="{9D8B030D-6E8A-4147-A177-3AD203B41FA5}">
                      <a16:colId xmlns:a16="http://schemas.microsoft.com/office/drawing/2014/main" val="20000"/>
                    </a:ext>
                  </a:extLst>
                </a:gridCol>
                <a:gridCol w="1387476">
                  <a:extLst>
                    <a:ext uri="{9D8B030D-6E8A-4147-A177-3AD203B41FA5}">
                      <a16:colId xmlns:a16="http://schemas.microsoft.com/office/drawing/2014/main" val="20001"/>
                    </a:ext>
                  </a:extLst>
                </a:gridCol>
                <a:gridCol w="1387476">
                  <a:extLst>
                    <a:ext uri="{9D8B030D-6E8A-4147-A177-3AD203B41FA5}">
                      <a16:colId xmlns:a16="http://schemas.microsoft.com/office/drawing/2014/main" val="20002"/>
                    </a:ext>
                  </a:extLst>
                </a:gridCol>
                <a:gridCol w="1387476">
                  <a:extLst>
                    <a:ext uri="{9D8B030D-6E8A-4147-A177-3AD203B41FA5}">
                      <a16:colId xmlns:a16="http://schemas.microsoft.com/office/drawing/2014/main" val="20003"/>
                    </a:ext>
                  </a:extLst>
                </a:gridCol>
              </a:tblGrid>
              <a:tr h="195974">
                <a:tc>
                  <a:txBody>
                    <a:bodyPr/>
                    <a:lstStyle/>
                    <a:p>
                      <a:pPr marL="0" algn="ctr" defTabSz="914400" rtl="0" eaLnBrk="1" latinLnBrk="0" hangingPunct="1"/>
                      <a:r>
                        <a:rPr lang="en-US" altLang="zh-CN" sz="1200" b="1" kern="1200" dirty="0">
                          <a:solidFill>
                            <a:schemeClr val="tx1"/>
                          </a:solidFill>
                          <a:latin typeface="微软雅黑" pitchFamily="34" charset="-122"/>
                          <a:ea typeface="微软雅黑" pitchFamily="34" charset="-122"/>
                          <a:cs typeface="+mn-cs"/>
                        </a:rPr>
                        <a:t>S</a:t>
                      </a:r>
                      <a:endParaRPr lang="zh-CN" altLang="en-US" sz="1200" b="1" kern="1200" dirty="0">
                        <a:solidFill>
                          <a:schemeClr val="tx1"/>
                        </a:solidFill>
                        <a:latin typeface="微软雅黑" pitchFamily="34" charset="-122"/>
                        <a:ea typeface="微软雅黑" pitchFamily="34" charset="-122"/>
                        <a:cs typeface="+mn-cs"/>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99FFCC"/>
                    </a:solidFill>
                  </a:tcPr>
                </a:tc>
                <a:tc>
                  <a:txBody>
                    <a:bodyPr/>
                    <a:lstStyle/>
                    <a:p>
                      <a:pPr algn="ctr"/>
                      <a:r>
                        <a:rPr lang="en-US" altLang="zh-CN" sz="1200" b="1" dirty="0">
                          <a:solidFill>
                            <a:schemeClr val="bg1"/>
                          </a:solidFill>
                          <a:latin typeface="微软雅黑" pitchFamily="34" charset="-122"/>
                          <a:ea typeface="微软雅黑" pitchFamily="34" charset="-122"/>
                        </a:rPr>
                        <a:t>T</a:t>
                      </a:r>
                      <a:endParaRPr lang="zh-CN" altLang="en-US" sz="1200" b="1" dirty="0">
                        <a:solidFill>
                          <a:schemeClr val="bg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00FF"/>
                    </a:solidFill>
                  </a:tcPr>
                </a:tc>
                <a:tc>
                  <a:txBody>
                    <a:bodyPr/>
                    <a:lstStyle/>
                    <a:p>
                      <a:pPr algn="ctr"/>
                      <a:r>
                        <a:rPr lang="en-US" altLang="zh-CN" sz="1200" b="1" dirty="0">
                          <a:solidFill>
                            <a:schemeClr val="tx1"/>
                          </a:solidFill>
                          <a:latin typeface="微软雅黑" pitchFamily="34" charset="-122"/>
                          <a:ea typeface="微软雅黑" pitchFamily="34" charset="-122"/>
                        </a:rPr>
                        <a:t>F</a:t>
                      </a:r>
                      <a:endParaRPr lang="zh-CN" altLang="en-US" sz="1200" b="1" dirty="0">
                        <a:solidFill>
                          <a:schemeClr val="tx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99FFCC"/>
                    </a:solidFill>
                  </a:tcPr>
                </a:tc>
                <a:tc>
                  <a:txBody>
                    <a:bodyPr/>
                    <a:lstStyle/>
                    <a:p>
                      <a:pPr algn="ctr"/>
                      <a:r>
                        <a:rPr lang="en-US" altLang="zh-CN" sz="1200" b="1" dirty="0">
                          <a:solidFill>
                            <a:schemeClr val="bg1"/>
                          </a:solidFill>
                          <a:latin typeface="微软雅黑" pitchFamily="34" charset="-122"/>
                          <a:ea typeface="微软雅黑" pitchFamily="34" charset="-122"/>
                        </a:rPr>
                        <a:t>5</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00FF"/>
                    </a:solidFill>
                  </a:tcPr>
                </a:tc>
                <a:extLst>
                  <a:ext uri="{0D108BD9-81ED-4DB2-BD59-A6C34878D82A}">
                    <a16:rowId xmlns:a16="http://schemas.microsoft.com/office/drawing/2014/main" val="10000"/>
                  </a:ext>
                </a:extLst>
              </a:tr>
            </a:tbl>
          </a:graphicData>
        </a:graphic>
      </p:graphicFrame>
      <p:graphicFrame>
        <p:nvGraphicFramePr>
          <p:cNvPr id="28" name="表格 27"/>
          <p:cNvGraphicFramePr>
            <a:graphicFrameLocks noGrp="1"/>
          </p:cNvGraphicFramePr>
          <p:nvPr>
            <p:extLst>
              <p:ext uri="{D42A27DB-BD31-4B8C-83A1-F6EECF244321}">
                <p14:modId xmlns:p14="http://schemas.microsoft.com/office/powerpoint/2010/main" val="2678487881"/>
              </p:ext>
            </p:extLst>
          </p:nvPr>
        </p:nvGraphicFramePr>
        <p:xfrm>
          <a:off x="1584529" y="3096260"/>
          <a:ext cx="6981408" cy="274320"/>
        </p:xfrm>
        <a:graphic>
          <a:graphicData uri="http://schemas.openxmlformats.org/drawingml/2006/table">
            <a:tbl>
              <a:tblPr firstRow="1" bandRow="1">
                <a:tableStyleId>{5C22544A-7EE6-4342-B048-85BDC9FD1C3A}</a:tableStyleId>
              </a:tblPr>
              <a:tblGrid>
                <a:gridCol w="218169">
                  <a:extLst>
                    <a:ext uri="{9D8B030D-6E8A-4147-A177-3AD203B41FA5}">
                      <a16:colId xmlns:a16="http://schemas.microsoft.com/office/drawing/2014/main" val="20000"/>
                    </a:ext>
                  </a:extLst>
                </a:gridCol>
                <a:gridCol w="218169">
                  <a:extLst>
                    <a:ext uri="{9D8B030D-6E8A-4147-A177-3AD203B41FA5}">
                      <a16:colId xmlns:a16="http://schemas.microsoft.com/office/drawing/2014/main" val="20001"/>
                    </a:ext>
                  </a:extLst>
                </a:gridCol>
                <a:gridCol w="218169">
                  <a:extLst>
                    <a:ext uri="{9D8B030D-6E8A-4147-A177-3AD203B41FA5}">
                      <a16:colId xmlns:a16="http://schemas.microsoft.com/office/drawing/2014/main" val="20002"/>
                    </a:ext>
                  </a:extLst>
                </a:gridCol>
                <a:gridCol w="218169">
                  <a:extLst>
                    <a:ext uri="{9D8B030D-6E8A-4147-A177-3AD203B41FA5}">
                      <a16:colId xmlns:a16="http://schemas.microsoft.com/office/drawing/2014/main" val="20003"/>
                    </a:ext>
                  </a:extLst>
                </a:gridCol>
                <a:gridCol w="218169">
                  <a:extLst>
                    <a:ext uri="{9D8B030D-6E8A-4147-A177-3AD203B41FA5}">
                      <a16:colId xmlns:a16="http://schemas.microsoft.com/office/drawing/2014/main" val="20004"/>
                    </a:ext>
                  </a:extLst>
                </a:gridCol>
                <a:gridCol w="218169">
                  <a:extLst>
                    <a:ext uri="{9D8B030D-6E8A-4147-A177-3AD203B41FA5}">
                      <a16:colId xmlns:a16="http://schemas.microsoft.com/office/drawing/2014/main" val="20005"/>
                    </a:ext>
                  </a:extLst>
                </a:gridCol>
                <a:gridCol w="218169">
                  <a:extLst>
                    <a:ext uri="{9D8B030D-6E8A-4147-A177-3AD203B41FA5}">
                      <a16:colId xmlns:a16="http://schemas.microsoft.com/office/drawing/2014/main" val="20006"/>
                    </a:ext>
                  </a:extLst>
                </a:gridCol>
                <a:gridCol w="218169">
                  <a:extLst>
                    <a:ext uri="{9D8B030D-6E8A-4147-A177-3AD203B41FA5}">
                      <a16:colId xmlns:a16="http://schemas.microsoft.com/office/drawing/2014/main" val="20007"/>
                    </a:ext>
                  </a:extLst>
                </a:gridCol>
                <a:gridCol w="218169">
                  <a:extLst>
                    <a:ext uri="{9D8B030D-6E8A-4147-A177-3AD203B41FA5}">
                      <a16:colId xmlns:a16="http://schemas.microsoft.com/office/drawing/2014/main" val="20008"/>
                    </a:ext>
                  </a:extLst>
                </a:gridCol>
                <a:gridCol w="218169">
                  <a:extLst>
                    <a:ext uri="{9D8B030D-6E8A-4147-A177-3AD203B41FA5}">
                      <a16:colId xmlns:a16="http://schemas.microsoft.com/office/drawing/2014/main" val="20009"/>
                    </a:ext>
                  </a:extLst>
                </a:gridCol>
                <a:gridCol w="218169">
                  <a:extLst>
                    <a:ext uri="{9D8B030D-6E8A-4147-A177-3AD203B41FA5}">
                      <a16:colId xmlns:a16="http://schemas.microsoft.com/office/drawing/2014/main" val="20010"/>
                    </a:ext>
                  </a:extLst>
                </a:gridCol>
                <a:gridCol w="218169">
                  <a:extLst>
                    <a:ext uri="{9D8B030D-6E8A-4147-A177-3AD203B41FA5}">
                      <a16:colId xmlns:a16="http://schemas.microsoft.com/office/drawing/2014/main" val="20011"/>
                    </a:ext>
                  </a:extLst>
                </a:gridCol>
                <a:gridCol w="218169">
                  <a:extLst>
                    <a:ext uri="{9D8B030D-6E8A-4147-A177-3AD203B41FA5}">
                      <a16:colId xmlns:a16="http://schemas.microsoft.com/office/drawing/2014/main" val="20012"/>
                    </a:ext>
                  </a:extLst>
                </a:gridCol>
                <a:gridCol w="218169">
                  <a:extLst>
                    <a:ext uri="{9D8B030D-6E8A-4147-A177-3AD203B41FA5}">
                      <a16:colId xmlns:a16="http://schemas.microsoft.com/office/drawing/2014/main" val="20013"/>
                    </a:ext>
                  </a:extLst>
                </a:gridCol>
                <a:gridCol w="218169">
                  <a:extLst>
                    <a:ext uri="{9D8B030D-6E8A-4147-A177-3AD203B41FA5}">
                      <a16:colId xmlns:a16="http://schemas.microsoft.com/office/drawing/2014/main" val="20014"/>
                    </a:ext>
                  </a:extLst>
                </a:gridCol>
                <a:gridCol w="218169">
                  <a:extLst>
                    <a:ext uri="{9D8B030D-6E8A-4147-A177-3AD203B41FA5}">
                      <a16:colId xmlns:a16="http://schemas.microsoft.com/office/drawing/2014/main" val="20015"/>
                    </a:ext>
                  </a:extLst>
                </a:gridCol>
                <a:gridCol w="218169">
                  <a:extLst>
                    <a:ext uri="{9D8B030D-6E8A-4147-A177-3AD203B41FA5}">
                      <a16:colId xmlns:a16="http://schemas.microsoft.com/office/drawing/2014/main" val="20016"/>
                    </a:ext>
                  </a:extLst>
                </a:gridCol>
                <a:gridCol w="218169">
                  <a:extLst>
                    <a:ext uri="{9D8B030D-6E8A-4147-A177-3AD203B41FA5}">
                      <a16:colId xmlns:a16="http://schemas.microsoft.com/office/drawing/2014/main" val="20017"/>
                    </a:ext>
                  </a:extLst>
                </a:gridCol>
                <a:gridCol w="218169">
                  <a:extLst>
                    <a:ext uri="{9D8B030D-6E8A-4147-A177-3AD203B41FA5}">
                      <a16:colId xmlns:a16="http://schemas.microsoft.com/office/drawing/2014/main" val="20018"/>
                    </a:ext>
                  </a:extLst>
                </a:gridCol>
                <a:gridCol w="218169">
                  <a:extLst>
                    <a:ext uri="{9D8B030D-6E8A-4147-A177-3AD203B41FA5}">
                      <a16:colId xmlns:a16="http://schemas.microsoft.com/office/drawing/2014/main" val="20019"/>
                    </a:ext>
                  </a:extLst>
                </a:gridCol>
                <a:gridCol w="218169">
                  <a:extLst>
                    <a:ext uri="{9D8B030D-6E8A-4147-A177-3AD203B41FA5}">
                      <a16:colId xmlns:a16="http://schemas.microsoft.com/office/drawing/2014/main" val="20020"/>
                    </a:ext>
                  </a:extLst>
                </a:gridCol>
                <a:gridCol w="218169">
                  <a:extLst>
                    <a:ext uri="{9D8B030D-6E8A-4147-A177-3AD203B41FA5}">
                      <a16:colId xmlns:a16="http://schemas.microsoft.com/office/drawing/2014/main" val="20021"/>
                    </a:ext>
                  </a:extLst>
                </a:gridCol>
                <a:gridCol w="218169">
                  <a:extLst>
                    <a:ext uri="{9D8B030D-6E8A-4147-A177-3AD203B41FA5}">
                      <a16:colId xmlns:a16="http://schemas.microsoft.com/office/drawing/2014/main" val="20022"/>
                    </a:ext>
                  </a:extLst>
                </a:gridCol>
                <a:gridCol w="218169">
                  <a:extLst>
                    <a:ext uri="{9D8B030D-6E8A-4147-A177-3AD203B41FA5}">
                      <a16:colId xmlns:a16="http://schemas.microsoft.com/office/drawing/2014/main" val="20023"/>
                    </a:ext>
                  </a:extLst>
                </a:gridCol>
                <a:gridCol w="218169">
                  <a:extLst>
                    <a:ext uri="{9D8B030D-6E8A-4147-A177-3AD203B41FA5}">
                      <a16:colId xmlns:a16="http://schemas.microsoft.com/office/drawing/2014/main" val="20024"/>
                    </a:ext>
                  </a:extLst>
                </a:gridCol>
                <a:gridCol w="218169">
                  <a:extLst>
                    <a:ext uri="{9D8B030D-6E8A-4147-A177-3AD203B41FA5}">
                      <a16:colId xmlns:a16="http://schemas.microsoft.com/office/drawing/2014/main" val="20025"/>
                    </a:ext>
                  </a:extLst>
                </a:gridCol>
                <a:gridCol w="218169">
                  <a:extLst>
                    <a:ext uri="{9D8B030D-6E8A-4147-A177-3AD203B41FA5}">
                      <a16:colId xmlns:a16="http://schemas.microsoft.com/office/drawing/2014/main" val="20026"/>
                    </a:ext>
                  </a:extLst>
                </a:gridCol>
                <a:gridCol w="218169">
                  <a:extLst>
                    <a:ext uri="{9D8B030D-6E8A-4147-A177-3AD203B41FA5}">
                      <a16:colId xmlns:a16="http://schemas.microsoft.com/office/drawing/2014/main" val="20027"/>
                    </a:ext>
                  </a:extLst>
                </a:gridCol>
                <a:gridCol w="218169">
                  <a:extLst>
                    <a:ext uri="{9D8B030D-6E8A-4147-A177-3AD203B41FA5}">
                      <a16:colId xmlns:a16="http://schemas.microsoft.com/office/drawing/2014/main" val="20028"/>
                    </a:ext>
                  </a:extLst>
                </a:gridCol>
                <a:gridCol w="218169">
                  <a:extLst>
                    <a:ext uri="{9D8B030D-6E8A-4147-A177-3AD203B41FA5}">
                      <a16:colId xmlns:a16="http://schemas.microsoft.com/office/drawing/2014/main" val="20029"/>
                    </a:ext>
                  </a:extLst>
                </a:gridCol>
                <a:gridCol w="218169">
                  <a:extLst>
                    <a:ext uri="{9D8B030D-6E8A-4147-A177-3AD203B41FA5}">
                      <a16:colId xmlns:a16="http://schemas.microsoft.com/office/drawing/2014/main" val="20030"/>
                    </a:ext>
                  </a:extLst>
                </a:gridCol>
                <a:gridCol w="218169">
                  <a:extLst>
                    <a:ext uri="{9D8B030D-6E8A-4147-A177-3AD203B41FA5}">
                      <a16:colId xmlns:a16="http://schemas.microsoft.com/office/drawing/2014/main" val="20031"/>
                    </a:ext>
                  </a:extLst>
                </a:gridCol>
              </a:tblGrid>
              <a:tr h="195974">
                <a:tc>
                  <a:txBody>
                    <a:bodyPr/>
                    <a:lstStyle/>
                    <a:p>
                      <a:pPr marL="0" algn="ctr" defTabSz="914400" rtl="0" eaLnBrk="1" latinLnBrk="0" hangingPunct="1"/>
                      <a:r>
                        <a:rPr lang="en-US" altLang="zh-CN" sz="1200" b="1" kern="1200" dirty="0">
                          <a:solidFill>
                            <a:schemeClr val="tx1"/>
                          </a:solidFill>
                          <a:latin typeface="微软雅黑" pitchFamily="34" charset="-122"/>
                          <a:ea typeface="微软雅黑" pitchFamily="34" charset="-122"/>
                          <a:cs typeface="+mn-cs"/>
                        </a:rPr>
                        <a:t>0</a:t>
                      </a:r>
                      <a:endParaRPr lang="zh-CN" altLang="en-US" sz="1200" b="1" kern="1200" dirty="0">
                        <a:solidFill>
                          <a:schemeClr val="tx1"/>
                        </a:solidFill>
                        <a:latin typeface="微软雅黑" pitchFamily="34" charset="-122"/>
                        <a:ea typeface="微软雅黑" pitchFamily="34" charset="-122"/>
                        <a:cs typeface="+mn-cs"/>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FFFF00"/>
                    </a:solidFill>
                  </a:tcPr>
                </a:tc>
                <a:tc>
                  <a:txBody>
                    <a:bodyPr/>
                    <a:lstStyle/>
                    <a:p>
                      <a:pPr algn="ctr"/>
                      <a:r>
                        <a:rPr lang="en-US" altLang="zh-CN" sz="1200" b="1" dirty="0">
                          <a:solidFill>
                            <a:schemeClr val="tx1"/>
                          </a:solidFill>
                          <a:latin typeface="微软雅黑" pitchFamily="34" charset="-122"/>
                          <a:ea typeface="微软雅黑" pitchFamily="34" charset="-122"/>
                        </a:rPr>
                        <a:t>1</a:t>
                      </a:r>
                      <a:endParaRPr lang="zh-CN" altLang="en-US" sz="1200" b="1" dirty="0">
                        <a:solidFill>
                          <a:schemeClr val="tx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FFFF00"/>
                    </a:solidFill>
                  </a:tcPr>
                </a:tc>
                <a:tc>
                  <a:txBody>
                    <a:bodyPr/>
                    <a:lstStyle/>
                    <a:p>
                      <a:pPr algn="ctr"/>
                      <a:r>
                        <a:rPr lang="en-US" altLang="zh-CN" sz="1200" b="1" dirty="0">
                          <a:solidFill>
                            <a:schemeClr val="tx1"/>
                          </a:solidFill>
                          <a:latin typeface="微软雅黑" pitchFamily="34" charset="-122"/>
                          <a:ea typeface="微软雅黑" pitchFamily="34" charset="-122"/>
                        </a:rPr>
                        <a:t>0</a:t>
                      </a:r>
                      <a:endParaRPr lang="zh-CN" altLang="en-US" sz="1200" b="1" dirty="0">
                        <a:solidFill>
                          <a:schemeClr val="tx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FFFF00"/>
                    </a:solidFill>
                  </a:tcPr>
                </a:tc>
                <a:tc>
                  <a:txBody>
                    <a:bodyPr/>
                    <a:lstStyle/>
                    <a:p>
                      <a:pPr algn="ctr"/>
                      <a:r>
                        <a:rPr lang="en-US" altLang="zh-CN" sz="1200" b="1" dirty="0">
                          <a:solidFill>
                            <a:schemeClr val="tx1"/>
                          </a:solidFill>
                          <a:latin typeface="微软雅黑" pitchFamily="34" charset="-122"/>
                          <a:ea typeface="微软雅黑" pitchFamily="34" charset="-122"/>
                        </a:rPr>
                        <a:t>1</a:t>
                      </a:r>
                      <a:endParaRPr lang="zh-CN" altLang="en-US" sz="1200" b="1" dirty="0">
                        <a:solidFill>
                          <a:schemeClr val="tx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FFFF00"/>
                    </a:solidFill>
                  </a:tcPr>
                </a:tc>
                <a:tc>
                  <a:txBody>
                    <a:bodyPr/>
                    <a:lstStyle/>
                    <a:p>
                      <a:pPr algn="ctr"/>
                      <a:r>
                        <a:rPr lang="en-US" altLang="zh-CN" sz="1200" b="1" dirty="0">
                          <a:solidFill>
                            <a:schemeClr val="tx1"/>
                          </a:solidFill>
                          <a:latin typeface="微软雅黑" pitchFamily="34" charset="-122"/>
                          <a:ea typeface="微软雅黑" pitchFamily="34" charset="-122"/>
                        </a:rPr>
                        <a:t>0</a:t>
                      </a:r>
                      <a:endParaRPr lang="zh-CN" altLang="en-US" sz="1200" b="1" dirty="0">
                        <a:solidFill>
                          <a:schemeClr val="tx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FFFF00"/>
                    </a:solidFill>
                  </a:tcPr>
                </a:tc>
                <a:tc>
                  <a:txBody>
                    <a:bodyPr/>
                    <a:lstStyle/>
                    <a:p>
                      <a:pPr algn="ctr"/>
                      <a:r>
                        <a:rPr lang="en-US" altLang="zh-CN" sz="1200" b="1" dirty="0">
                          <a:solidFill>
                            <a:schemeClr val="tx1"/>
                          </a:solidFill>
                          <a:latin typeface="微软雅黑" pitchFamily="34" charset="-122"/>
                          <a:ea typeface="微软雅黑" pitchFamily="34" charset="-122"/>
                        </a:rPr>
                        <a:t>0</a:t>
                      </a:r>
                      <a:endParaRPr lang="zh-CN" altLang="en-US" sz="1200" b="1" dirty="0">
                        <a:solidFill>
                          <a:schemeClr val="tx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FFFF00"/>
                    </a:solidFill>
                  </a:tcPr>
                </a:tc>
                <a:tc>
                  <a:txBody>
                    <a:bodyPr/>
                    <a:lstStyle/>
                    <a:p>
                      <a:pPr algn="ctr"/>
                      <a:r>
                        <a:rPr lang="en-US" altLang="zh-CN" sz="1200" b="1" dirty="0">
                          <a:solidFill>
                            <a:schemeClr val="tx1"/>
                          </a:solidFill>
                          <a:latin typeface="微软雅黑" pitchFamily="34" charset="-122"/>
                          <a:ea typeface="微软雅黑" pitchFamily="34" charset="-122"/>
                        </a:rPr>
                        <a:t>1</a:t>
                      </a:r>
                      <a:endParaRPr lang="zh-CN" altLang="en-US" sz="1200" b="1" dirty="0">
                        <a:solidFill>
                          <a:schemeClr val="tx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FFFF00"/>
                    </a:solidFill>
                  </a:tcPr>
                </a:tc>
                <a:tc>
                  <a:txBody>
                    <a:bodyPr/>
                    <a:lstStyle/>
                    <a:p>
                      <a:pPr algn="ctr"/>
                      <a:r>
                        <a:rPr lang="en-US" altLang="zh-CN" sz="1200" b="1" dirty="0">
                          <a:solidFill>
                            <a:schemeClr val="tx1"/>
                          </a:solidFill>
                          <a:latin typeface="微软雅黑" pitchFamily="34" charset="-122"/>
                          <a:ea typeface="微软雅黑" pitchFamily="34" charset="-122"/>
                        </a:rPr>
                        <a:t>1</a:t>
                      </a:r>
                      <a:endParaRPr lang="zh-CN" altLang="en-US" sz="1200" b="1" dirty="0">
                        <a:solidFill>
                          <a:schemeClr val="tx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FFFF00"/>
                    </a:solidFill>
                  </a:tcPr>
                </a:tc>
                <a:tc>
                  <a:txBody>
                    <a:bodyPr/>
                    <a:lstStyle/>
                    <a:p>
                      <a:pPr algn="ctr"/>
                      <a:r>
                        <a:rPr lang="en-US" altLang="zh-CN" sz="1200" b="1" dirty="0">
                          <a:solidFill>
                            <a:schemeClr val="bg1"/>
                          </a:solidFill>
                          <a:latin typeface="微软雅黑" pitchFamily="34" charset="-122"/>
                          <a:ea typeface="微软雅黑" pitchFamily="34" charset="-122"/>
                        </a:rPr>
                        <a:t>0</a:t>
                      </a:r>
                      <a:endParaRPr lang="zh-CN" altLang="en-US" sz="1200" b="1" dirty="0">
                        <a:solidFill>
                          <a:schemeClr val="bg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00FF"/>
                    </a:solidFill>
                  </a:tcPr>
                </a:tc>
                <a:tc>
                  <a:txBody>
                    <a:bodyPr/>
                    <a:lstStyle/>
                    <a:p>
                      <a:pPr algn="ctr"/>
                      <a:r>
                        <a:rPr lang="en-US" altLang="zh-CN" sz="1200" b="1" dirty="0">
                          <a:solidFill>
                            <a:schemeClr val="bg1"/>
                          </a:solidFill>
                          <a:latin typeface="微软雅黑" pitchFamily="34" charset="-122"/>
                          <a:ea typeface="微软雅黑" pitchFamily="34" charset="-122"/>
                        </a:rPr>
                        <a:t>1</a:t>
                      </a:r>
                      <a:endParaRPr lang="zh-CN" altLang="en-US" sz="1200" b="1" dirty="0">
                        <a:solidFill>
                          <a:schemeClr val="bg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00FF"/>
                    </a:solidFill>
                  </a:tcPr>
                </a:tc>
                <a:tc>
                  <a:txBody>
                    <a:bodyPr/>
                    <a:lstStyle/>
                    <a:p>
                      <a:pPr algn="ctr"/>
                      <a:r>
                        <a:rPr lang="en-US" altLang="zh-CN" sz="1200" b="1" dirty="0">
                          <a:solidFill>
                            <a:schemeClr val="bg1"/>
                          </a:solidFill>
                          <a:latin typeface="微软雅黑" pitchFamily="34" charset="-122"/>
                          <a:ea typeface="微软雅黑" pitchFamily="34" charset="-122"/>
                        </a:rPr>
                        <a:t>0</a:t>
                      </a:r>
                      <a:endParaRPr lang="zh-CN" altLang="en-US" sz="1200" b="1" dirty="0">
                        <a:solidFill>
                          <a:schemeClr val="bg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00FF"/>
                    </a:solidFill>
                  </a:tcPr>
                </a:tc>
                <a:tc>
                  <a:txBody>
                    <a:bodyPr/>
                    <a:lstStyle/>
                    <a:p>
                      <a:pPr algn="ctr"/>
                      <a:r>
                        <a:rPr lang="en-US" altLang="zh-CN" sz="1200" b="1" dirty="0">
                          <a:solidFill>
                            <a:schemeClr val="bg1"/>
                          </a:solidFill>
                          <a:latin typeface="微软雅黑" pitchFamily="34" charset="-122"/>
                          <a:ea typeface="微软雅黑" pitchFamily="34" charset="-122"/>
                        </a:rPr>
                        <a:t>1</a:t>
                      </a:r>
                      <a:endParaRPr lang="zh-CN" altLang="en-US" sz="1200" b="1" dirty="0">
                        <a:solidFill>
                          <a:schemeClr val="bg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00FF"/>
                    </a:solidFill>
                  </a:tcPr>
                </a:tc>
                <a:tc>
                  <a:txBody>
                    <a:bodyPr/>
                    <a:lstStyle/>
                    <a:p>
                      <a:pPr algn="ctr"/>
                      <a:r>
                        <a:rPr lang="en-US" altLang="zh-CN" sz="1200" b="1" dirty="0">
                          <a:solidFill>
                            <a:schemeClr val="bg1"/>
                          </a:solidFill>
                          <a:latin typeface="微软雅黑" pitchFamily="34" charset="-122"/>
                          <a:ea typeface="微软雅黑" pitchFamily="34" charset="-122"/>
                        </a:rPr>
                        <a:t>0</a:t>
                      </a:r>
                      <a:endParaRPr lang="zh-CN" altLang="en-US" sz="1200" b="1" dirty="0">
                        <a:solidFill>
                          <a:schemeClr val="bg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00FF"/>
                    </a:solidFill>
                  </a:tcPr>
                </a:tc>
                <a:tc>
                  <a:txBody>
                    <a:bodyPr/>
                    <a:lstStyle/>
                    <a:p>
                      <a:pPr algn="ctr"/>
                      <a:r>
                        <a:rPr lang="en-US" altLang="zh-CN" sz="1200" b="1" dirty="0">
                          <a:solidFill>
                            <a:schemeClr val="bg1"/>
                          </a:solidFill>
                          <a:latin typeface="微软雅黑" pitchFamily="34" charset="-122"/>
                          <a:ea typeface="微软雅黑" pitchFamily="34" charset="-122"/>
                        </a:rPr>
                        <a:t>0</a:t>
                      </a:r>
                      <a:endParaRPr lang="zh-CN" altLang="en-US" sz="1200" b="1" dirty="0">
                        <a:solidFill>
                          <a:schemeClr val="bg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00FF"/>
                    </a:solidFill>
                  </a:tcPr>
                </a:tc>
                <a:tc>
                  <a:txBody>
                    <a:bodyPr/>
                    <a:lstStyle/>
                    <a:p>
                      <a:pPr algn="ctr"/>
                      <a:r>
                        <a:rPr lang="en-US" altLang="zh-CN" sz="1200" b="1" dirty="0">
                          <a:solidFill>
                            <a:schemeClr val="bg1"/>
                          </a:solidFill>
                          <a:latin typeface="微软雅黑" pitchFamily="34" charset="-122"/>
                          <a:ea typeface="微软雅黑" pitchFamily="34" charset="-122"/>
                        </a:rPr>
                        <a:t>1</a:t>
                      </a:r>
                      <a:endParaRPr lang="zh-CN" altLang="en-US" sz="1200" b="1" dirty="0">
                        <a:solidFill>
                          <a:schemeClr val="bg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00FF"/>
                    </a:solidFill>
                  </a:tcPr>
                </a:tc>
                <a:tc>
                  <a:txBody>
                    <a:bodyPr/>
                    <a:lstStyle/>
                    <a:p>
                      <a:pPr algn="ctr"/>
                      <a:r>
                        <a:rPr lang="en-US" altLang="zh-CN" sz="1200" b="1" dirty="0">
                          <a:solidFill>
                            <a:schemeClr val="bg1"/>
                          </a:solidFill>
                          <a:latin typeface="微软雅黑" pitchFamily="34" charset="-122"/>
                          <a:ea typeface="微软雅黑" pitchFamily="34" charset="-122"/>
                        </a:rPr>
                        <a:t>0</a:t>
                      </a:r>
                      <a:endParaRPr lang="zh-CN" altLang="en-US" sz="1200" b="1" dirty="0">
                        <a:solidFill>
                          <a:schemeClr val="bg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00FF"/>
                    </a:solidFill>
                  </a:tcPr>
                </a:tc>
                <a:tc>
                  <a:txBody>
                    <a:bodyPr/>
                    <a:lstStyle/>
                    <a:p>
                      <a:pPr algn="ctr"/>
                      <a:r>
                        <a:rPr lang="en-US" altLang="zh-CN" sz="1200" b="1" dirty="0">
                          <a:solidFill>
                            <a:schemeClr val="tx1"/>
                          </a:solidFill>
                          <a:latin typeface="微软雅黑" pitchFamily="34" charset="-122"/>
                          <a:ea typeface="微软雅黑" pitchFamily="34" charset="-122"/>
                        </a:rPr>
                        <a:t>0</a:t>
                      </a:r>
                      <a:endParaRPr lang="zh-CN" altLang="en-US" sz="1200" b="1" dirty="0">
                        <a:solidFill>
                          <a:schemeClr val="tx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FFFF00"/>
                    </a:solidFill>
                  </a:tcPr>
                </a:tc>
                <a:tc>
                  <a:txBody>
                    <a:bodyPr/>
                    <a:lstStyle/>
                    <a:p>
                      <a:pPr algn="ctr"/>
                      <a:r>
                        <a:rPr lang="en-US" altLang="zh-CN" sz="1200" b="1" dirty="0">
                          <a:solidFill>
                            <a:schemeClr val="tx1"/>
                          </a:solidFill>
                          <a:latin typeface="微软雅黑" pitchFamily="34" charset="-122"/>
                          <a:ea typeface="微软雅黑" pitchFamily="34" charset="-122"/>
                        </a:rPr>
                        <a:t>1</a:t>
                      </a:r>
                      <a:endParaRPr lang="zh-CN" altLang="en-US" sz="1200" b="1" dirty="0">
                        <a:solidFill>
                          <a:schemeClr val="tx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FFFF00"/>
                    </a:solidFill>
                  </a:tcPr>
                </a:tc>
                <a:tc>
                  <a:txBody>
                    <a:bodyPr/>
                    <a:lstStyle/>
                    <a:p>
                      <a:pPr algn="ctr"/>
                      <a:r>
                        <a:rPr lang="en-US" altLang="zh-CN" sz="1200" b="1" dirty="0">
                          <a:solidFill>
                            <a:schemeClr val="tx1"/>
                          </a:solidFill>
                          <a:latin typeface="微软雅黑" pitchFamily="34" charset="-122"/>
                          <a:ea typeface="微软雅黑" pitchFamily="34" charset="-122"/>
                        </a:rPr>
                        <a:t>0</a:t>
                      </a:r>
                      <a:endParaRPr lang="zh-CN" altLang="en-US" sz="1200" b="1" dirty="0">
                        <a:solidFill>
                          <a:schemeClr val="tx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FFFF00"/>
                    </a:solidFill>
                  </a:tcPr>
                </a:tc>
                <a:tc>
                  <a:txBody>
                    <a:bodyPr/>
                    <a:lstStyle/>
                    <a:p>
                      <a:pPr algn="ctr"/>
                      <a:r>
                        <a:rPr lang="en-US" altLang="zh-CN" sz="1200" b="1" dirty="0">
                          <a:solidFill>
                            <a:schemeClr val="tx1"/>
                          </a:solidFill>
                          <a:latin typeface="微软雅黑" pitchFamily="34" charset="-122"/>
                          <a:ea typeface="微软雅黑" pitchFamily="34" charset="-122"/>
                        </a:rPr>
                        <a:t>0</a:t>
                      </a:r>
                      <a:endParaRPr lang="zh-CN" altLang="en-US" sz="1200" b="1" dirty="0">
                        <a:solidFill>
                          <a:schemeClr val="tx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FFFF00"/>
                    </a:solidFill>
                  </a:tcPr>
                </a:tc>
                <a:tc>
                  <a:txBody>
                    <a:bodyPr/>
                    <a:lstStyle/>
                    <a:p>
                      <a:pPr algn="ctr"/>
                      <a:r>
                        <a:rPr lang="en-US" altLang="zh-CN" sz="1200" b="1" dirty="0">
                          <a:solidFill>
                            <a:schemeClr val="tx1"/>
                          </a:solidFill>
                          <a:latin typeface="微软雅黑" pitchFamily="34" charset="-122"/>
                          <a:ea typeface="微软雅黑" pitchFamily="34" charset="-122"/>
                        </a:rPr>
                        <a:t>0</a:t>
                      </a:r>
                      <a:endParaRPr lang="zh-CN" altLang="en-US" sz="1200" b="1" dirty="0">
                        <a:solidFill>
                          <a:schemeClr val="tx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FFFF00"/>
                    </a:solidFill>
                  </a:tcPr>
                </a:tc>
                <a:tc>
                  <a:txBody>
                    <a:bodyPr/>
                    <a:lstStyle/>
                    <a:p>
                      <a:pPr algn="ctr"/>
                      <a:r>
                        <a:rPr lang="en-US" altLang="zh-CN" sz="1200" b="1" dirty="0">
                          <a:solidFill>
                            <a:schemeClr val="tx1"/>
                          </a:solidFill>
                          <a:latin typeface="微软雅黑" pitchFamily="34" charset="-122"/>
                          <a:ea typeface="微软雅黑" pitchFamily="34" charset="-122"/>
                        </a:rPr>
                        <a:t>1</a:t>
                      </a:r>
                      <a:endParaRPr lang="zh-CN" altLang="en-US" sz="1200" b="1" dirty="0">
                        <a:solidFill>
                          <a:schemeClr val="tx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FFFF00"/>
                    </a:solidFill>
                  </a:tcPr>
                </a:tc>
                <a:tc>
                  <a:txBody>
                    <a:bodyPr/>
                    <a:lstStyle/>
                    <a:p>
                      <a:pPr algn="ctr"/>
                      <a:r>
                        <a:rPr lang="en-US" altLang="zh-CN" sz="1200" b="1" dirty="0">
                          <a:solidFill>
                            <a:schemeClr val="tx1"/>
                          </a:solidFill>
                          <a:latin typeface="微软雅黑" pitchFamily="34" charset="-122"/>
                          <a:ea typeface="微软雅黑" pitchFamily="34" charset="-122"/>
                        </a:rPr>
                        <a:t>1</a:t>
                      </a:r>
                      <a:endParaRPr lang="zh-CN" altLang="en-US" sz="1200" b="1" dirty="0">
                        <a:solidFill>
                          <a:schemeClr val="tx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FFFF00"/>
                    </a:solidFill>
                  </a:tcPr>
                </a:tc>
                <a:tc>
                  <a:txBody>
                    <a:bodyPr/>
                    <a:lstStyle/>
                    <a:p>
                      <a:pPr algn="ctr"/>
                      <a:r>
                        <a:rPr lang="en-US" altLang="zh-CN" sz="1200" b="1" dirty="0">
                          <a:solidFill>
                            <a:schemeClr val="tx1"/>
                          </a:solidFill>
                          <a:latin typeface="微软雅黑" pitchFamily="34" charset="-122"/>
                          <a:ea typeface="微软雅黑" pitchFamily="34" charset="-122"/>
                        </a:rPr>
                        <a:t>0</a:t>
                      </a:r>
                      <a:endParaRPr lang="zh-CN" altLang="en-US" sz="1200" b="1" dirty="0">
                        <a:solidFill>
                          <a:schemeClr val="tx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FFFF00"/>
                    </a:solidFill>
                  </a:tcPr>
                </a:tc>
                <a:tc>
                  <a:txBody>
                    <a:bodyPr/>
                    <a:lstStyle/>
                    <a:p>
                      <a:pPr algn="ctr"/>
                      <a:r>
                        <a:rPr lang="en-US" altLang="zh-CN" sz="1200" b="1" dirty="0">
                          <a:solidFill>
                            <a:schemeClr val="bg1"/>
                          </a:solidFill>
                          <a:latin typeface="微软雅黑" pitchFamily="34" charset="-122"/>
                          <a:ea typeface="微软雅黑" pitchFamily="34" charset="-122"/>
                        </a:rPr>
                        <a:t>0</a:t>
                      </a:r>
                      <a:endParaRPr lang="zh-CN" altLang="en-US" sz="1200" b="1" dirty="0">
                        <a:solidFill>
                          <a:schemeClr val="bg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00FF"/>
                    </a:solidFill>
                  </a:tcPr>
                </a:tc>
                <a:tc>
                  <a:txBody>
                    <a:bodyPr/>
                    <a:lstStyle/>
                    <a:p>
                      <a:pPr algn="ctr"/>
                      <a:r>
                        <a:rPr lang="en-US" altLang="zh-CN" sz="1200" b="1" dirty="0">
                          <a:solidFill>
                            <a:schemeClr val="bg1"/>
                          </a:solidFill>
                          <a:latin typeface="微软雅黑" pitchFamily="34" charset="-122"/>
                          <a:ea typeface="微软雅黑" pitchFamily="34" charset="-122"/>
                        </a:rPr>
                        <a:t>0</a:t>
                      </a:r>
                      <a:endParaRPr lang="zh-CN" altLang="en-US" sz="1200" b="1" dirty="0">
                        <a:solidFill>
                          <a:schemeClr val="bg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00FF"/>
                    </a:solidFill>
                  </a:tcPr>
                </a:tc>
                <a:tc>
                  <a:txBody>
                    <a:bodyPr/>
                    <a:lstStyle/>
                    <a:p>
                      <a:pPr algn="ctr"/>
                      <a:r>
                        <a:rPr lang="en-US" altLang="zh-CN" sz="1200" b="1" dirty="0">
                          <a:solidFill>
                            <a:schemeClr val="bg1"/>
                          </a:solidFill>
                          <a:latin typeface="微软雅黑" pitchFamily="34" charset="-122"/>
                          <a:ea typeface="微软雅黑" pitchFamily="34" charset="-122"/>
                        </a:rPr>
                        <a:t>1</a:t>
                      </a:r>
                      <a:endParaRPr lang="zh-CN" altLang="en-US" sz="1200" b="1" dirty="0">
                        <a:solidFill>
                          <a:schemeClr val="bg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00FF"/>
                    </a:solidFill>
                  </a:tcPr>
                </a:tc>
                <a:tc>
                  <a:txBody>
                    <a:bodyPr/>
                    <a:lstStyle/>
                    <a:p>
                      <a:pPr algn="ctr"/>
                      <a:r>
                        <a:rPr lang="en-US" altLang="zh-CN" sz="1200" b="1" dirty="0">
                          <a:solidFill>
                            <a:schemeClr val="bg1"/>
                          </a:solidFill>
                          <a:latin typeface="微软雅黑" pitchFamily="34" charset="-122"/>
                          <a:ea typeface="微软雅黑" pitchFamily="34" charset="-122"/>
                        </a:rPr>
                        <a:t>1</a:t>
                      </a:r>
                      <a:endParaRPr lang="zh-CN" altLang="en-US" sz="1200" b="1" dirty="0">
                        <a:solidFill>
                          <a:schemeClr val="bg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00FF"/>
                    </a:solidFill>
                  </a:tcPr>
                </a:tc>
                <a:tc>
                  <a:txBody>
                    <a:bodyPr/>
                    <a:lstStyle/>
                    <a:p>
                      <a:pPr algn="ctr"/>
                      <a:r>
                        <a:rPr lang="en-US" altLang="zh-CN" sz="1200" b="1" dirty="0">
                          <a:solidFill>
                            <a:schemeClr val="bg1"/>
                          </a:solidFill>
                          <a:latin typeface="微软雅黑" pitchFamily="34" charset="-122"/>
                          <a:ea typeface="微软雅黑" pitchFamily="34" charset="-122"/>
                        </a:rPr>
                        <a:t>0</a:t>
                      </a:r>
                      <a:endParaRPr lang="zh-CN" altLang="en-US" sz="1200" b="1" dirty="0">
                        <a:solidFill>
                          <a:schemeClr val="bg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00FF"/>
                    </a:solidFill>
                  </a:tcPr>
                </a:tc>
                <a:tc>
                  <a:txBody>
                    <a:bodyPr/>
                    <a:lstStyle/>
                    <a:p>
                      <a:pPr algn="ctr"/>
                      <a:r>
                        <a:rPr lang="en-US" altLang="zh-CN" sz="1200" b="1" dirty="0">
                          <a:solidFill>
                            <a:schemeClr val="bg1"/>
                          </a:solidFill>
                          <a:latin typeface="微软雅黑" pitchFamily="34" charset="-122"/>
                          <a:ea typeface="微软雅黑" pitchFamily="34" charset="-122"/>
                        </a:rPr>
                        <a:t>1</a:t>
                      </a:r>
                      <a:endParaRPr lang="zh-CN" altLang="en-US" sz="1200" b="1" dirty="0">
                        <a:solidFill>
                          <a:schemeClr val="bg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00FF"/>
                    </a:solidFill>
                  </a:tcPr>
                </a:tc>
                <a:tc>
                  <a:txBody>
                    <a:bodyPr/>
                    <a:lstStyle/>
                    <a:p>
                      <a:pPr algn="ctr"/>
                      <a:r>
                        <a:rPr lang="en-US" altLang="zh-CN" sz="1200" b="1" dirty="0">
                          <a:solidFill>
                            <a:schemeClr val="bg1"/>
                          </a:solidFill>
                          <a:latin typeface="微软雅黑" pitchFamily="34" charset="-122"/>
                          <a:ea typeface="微软雅黑" pitchFamily="34" charset="-122"/>
                        </a:rPr>
                        <a:t>0</a:t>
                      </a:r>
                      <a:endParaRPr lang="zh-CN" altLang="en-US" sz="1200" b="1" dirty="0">
                        <a:solidFill>
                          <a:schemeClr val="bg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00FF"/>
                    </a:solidFill>
                  </a:tcPr>
                </a:tc>
                <a:tc>
                  <a:txBody>
                    <a:bodyPr/>
                    <a:lstStyle/>
                    <a:p>
                      <a:pPr algn="ctr"/>
                      <a:r>
                        <a:rPr lang="en-US" altLang="zh-CN" sz="1200" b="1" dirty="0">
                          <a:solidFill>
                            <a:schemeClr val="bg1"/>
                          </a:solidFill>
                          <a:latin typeface="微软雅黑" pitchFamily="34" charset="-122"/>
                          <a:ea typeface="微软雅黑" pitchFamily="34" charset="-122"/>
                        </a:rPr>
                        <a:t>1</a:t>
                      </a:r>
                      <a:endParaRPr lang="zh-CN" altLang="en-US" sz="1200" b="1" dirty="0">
                        <a:solidFill>
                          <a:schemeClr val="bg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00FF"/>
                    </a:solidFill>
                  </a:tcPr>
                </a:tc>
                <a:extLst>
                  <a:ext uri="{0D108BD9-81ED-4DB2-BD59-A6C34878D82A}">
                    <a16:rowId xmlns:a16="http://schemas.microsoft.com/office/drawing/2014/main" val="10000"/>
                  </a:ext>
                </a:extLst>
              </a:tr>
            </a:tbl>
          </a:graphicData>
        </a:graphic>
      </p:graphicFrame>
      <p:sp>
        <p:nvSpPr>
          <p:cNvPr id="29" name="矩形 28"/>
          <p:cNvSpPr/>
          <p:nvPr/>
        </p:nvSpPr>
        <p:spPr>
          <a:xfrm>
            <a:off x="647931" y="2232142"/>
            <a:ext cx="974947" cy="276999"/>
          </a:xfrm>
          <a:prstGeom prst="rect">
            <a:avLst/>
          </a:prstGeom>
        </p:spPr>
        <p:txBody>
          <a:bodyPr wrap="none">
            <a:spAutoFit/>
          </a:bodyPr>
          <a:lstStyle/>
          <a:p>
            <a:pPr algn="r"/>
            <a:r>
              <a:rPr lang="en-US" altLang="zh-CN" sz="1200" b="1" dirty="0">
                <a:solidFill>
                  <a:srgbClr val="020202"/>
                </a:solidFill>
                <a:latin typeface="微软雅黑" pitchFamily="34" charset="-122"/>
                <a:ea typeface="微软雅黑" pitchFamily="34" charset="-122"/>
              </a:rPr>
              <a:t>4 </a:t>
            </a:r>
            <a:r>
              <a:rPr lang="zh-CN" altLang="en-US" sz="1200" b="1" dirty="0">
                <a:solidFill>
                  <a:srgbClr val="020202"/>
                </a:solidFill>
                <a:latin typeface="微软雅黑" pitchFamily="34" charset="-122"/>
                <a:ea typeface="微软雅黑" pitchFamily="34" charset="-122"/>
              </a:rPr>
              <a:t>个 </a:t>
            </a:r>
            <a:r>
              <a:rPr lang="en-US" altLang="zh-CN" sz="1200" b="1" dirty="0">
                <a:solidFill>
                  <a:srgbClr val="020202"/>
                </a:solidFill>
                <a:latin typeface="微软雅黑" pitchFamily="34" charset="-122"/>
                <a:ea typeface="微软雅黑" pitchFamily="34" charset="-122"/>
              </a:rPr>
              <a:t>6 </a:t>
            </a:r>
            <a:r>
              <a:rPr lang="zh-CN" altLang="en-US" sz="1200" b="1" dirty="0">
                <a:solidFill>
                  <a:srgbClr val="020202"/>
                </a:solidFill>
                <a:latin typeface="微软雅黑" pitchFamily="34" charset="-122"/>
                <a:ea typeface="微软雅黑" pitchFamily="34" charset="-122"/>
              </a:rPr>
              <a:t>位组</a:t>
            </a:r>
          </a:p>
        </p:txBody>
      </p:sp>
      <p:sp>
        <p:nvSpPr>
          <p:cNvPr id="30" name="矩形 29"/>
          <p:cNvSpPr/>
          <p:nvPr/>
        </p:nvSpPr>
        <p:spPr>
          <a:xfrm>
            <a:off x="535721" y="2655355"/>
            <a:ext cx="1087157" cy="276999"/>
          </a:xfrm>
          <a:prstGeom prst="rect">
            <a:avLst/>
          </a:prstGeom>
        </p:spPr>
        <p:txBody>
          <a:bodyPr wrap="none">
            <a:spAutoFit/>
          </a:bodyPr>
          <a:lstStyle/>
          <a:p>
            <a:pPr algn="r"/>
            <a:r>
              <a:rPr lang="en-US" altLang="zh-CN" sz="1200" b="1" dirty="0">
                <a:solidFill>
                  <a:srgbClr val="020202"/>
                </a:solidFill>
                <a:latin typeface="微软雅黑" pitchFamily="34" charset="-122"/>
                <a:ea typeface="微软雅黑" pitchFamily="34" charset="-122"/>
              </a:rPr>
              <a:t>Base64 </a:t>
            </a:r>
            <a:r>
              <a:rPr lang="zh-CN" altLang="en-US" sz="1200" b="1" dirty="0">
                <a:solidFill>
                  <a:srgbClr val="020202"/>
                </a:solidFill>
                <a:latin typeface="微软雅黑" pitchFamily="34" charset="-122"/>
                <a:ea typeface="微软雅黑" pitchFamily="34" charset="-122"/>
              </a:rPr>
              <a:t>编码</a:t>
            </a:r>
          </a:p>
        </p:txBody>
      </p:sp>
      <p:sp>
        <p:nvSpPr>
          <p:cNvPr id="31" name="矩形 30"/>
          <p:cNvSpPr/>
          <p:nvPr/>
        </p:nvSpPr>
        <p:spPr>
          <a:xfrm>
            <a:off x="668771" y="3086280"/>
            <a:ext cx="954107" cy="276999"/>
          </a:xfrm>
          <a:prstGeom prst="rect">
            <a:avLst/>
          </a:prstGeom>
        </p:spPr>
        <p:txBody>
          <a:bodyPr wrap="none">
            <a:spAutoFit/>
          </a:bodyPr>
          <a:lstStyle/>
          <a:p>
            <a:pPr algn="r"/>
            <a:r>
              <a:rPr lang="en-US" altLang="zh-CN" sz="1200" b="1" dirty="0">
                <a:solidFill>
                  <a:srgbClr val="020202"/>
                </a:solidFill>
                <a:latin typeface="微软雅黑" pitchFamily="34" charset="-122"/>
                <a:ea typeface="微软雅黑" pitchFamily="34" charset="-122"/>
              </a:rPr>
              <a:t>ASCII </a:t>
            </a:r>
            <a:r>
              <a:rPr lang="zh-CN" altLang="en-US" sz="1200" b="1" dirty="0">
                <a:solidFill>
                  <a:srgbClr val="020202"/>
                </a:solidFill>
                <a:latin typeface="微软雅黑" pitchFamily="34" charset="-122"/>
                <a:ea typeface="微软雅黑" pitchFamily="34" charset="-122"/>
              </a:rPr>
              <a:t>编码</a:t>
            </a:r>
          </a:p>
        </p:txBody>
      </p:sp>
    </p:spTree>
    <p:extLst>
      <p:ext uri="{BB962C8B-B14F-4D97-AF65-F5344CB8AC3E}">
        <p14:creationId xmlns:p14="http://schemas.microsoft.com/office/powerpoint/2010/main" val="590359027"/>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圆角矩形 23"/>
          <p:cNvSpPr/>
          <p:nvPr/>
        </p:nvSpPr>
        <p:spPr>
          <a:xfrm>
            <a:off x="441434" y="1463919"/>
            <a:ext cx="8303173" cy="2530012"/>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AutoShape 5"/>
          <p:cNvSpPr>
            <a:spLocks noChangeArrowheads="1"/>
          </p:cNvSpPr>
          <p:nvPr/>
        </p:nvSpPr>
        <p:spPr bwMode="auto">
          <a:xfrm>
            <a:off x="556963" y="1011448"/>
            <a:ext cx="8048776"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6" name="矩形 5"/>
          <p:cNvSpPr/>
          <p:nvPr/>
        </p:nvSpPr>
        <p:spPr>
          <a:xfrm>
            <a:off x="645268" y="960064"/>
            <a:ext cx="5072360" cy="400110"/>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b="1" dirty="0">
                <a:latin typeface="微软雅黑" pitchFamily="34" charset="-122"/>
                <a:ea typeface="微软雅黑" pitchFamily="34" charset="-122"/>
              </a:rPr>
              <a:t>Base64 </a:t>
            </a:r>
            <a:r>
              <a:rPr lang="zh-CN" altLang="en-US" sz="2000" b="1" dirty="0">
                <a:latin typeface="微软雅黑" pitchFamily="34" charset="-122"/>
                <a:ea typeface="微软雅黑" pitchFamily="34" charset="-122"/>
              </a:rPr>
              <a:t>编码</a:t>
            </a:r>
          </a:p>
        </p:txBody>
      </p:sp>
      <p:sp>
        <p:nvSpPr>
          <p:cNvPr id="22" name="矩形 21"/>
          <p:cNvSpPr/>
          <p:nvPr/>
        </p:nvSpPr>
        <p:spPr>
          <a:xfrm>
            <a:off x="822659" y="1811727"/>
            <a:ext cx="800219" cy="276999"/>
          </a:xfrm>
          <a:prstGeom prst="rect">
            <a:avLst/>
          </a:prstGeom>
        </p:spPr>
        <p:txBody>
          <a:bodyPr wrap="none">
            <a:spAutoFit/>
          </a:bodyPr>
          <a:lstStyle/>
          <a:p>
            <a:pPr algn="r"/>
            <a:r>
              <a:rPr lang="zh-CN" altLang="en-US" sz="1200" b="1" dirty="0">
                <a:solidFill>
                  <a:srgbClr val="020202"/>
                </a:solidFill>
                <a:latin typeface="微软雅黑" pitchFamily="34" charset="-122"/>
                <a:ea typeface="微软雅黑" pitchFamily="34" charset="-122"/>
              </a:rPr>
              <a:t>原始字节</a:t>
            </a:r>
          </a:p>
        </p:txBody>
      </p:sp>
      <p:graphicFrame>
        <p:nvGraphicFramePr>
          <p:cNvPr id="3" name="表格 2"/>
          <p:cNvGraphicFramePr>
            <a:graphicFrameLocks noGrp="1"/>
          </p:cNvGraphicFramePr>
          <p:nvPr>
            <p:extLst>
              <p:ext uri="{D42A27DB-BD31-4B8C-83A1-F6EECF244321}">
                <p14:modId xmlns:p14="http://schemas.microsoft.com/office/powerpoint/2010/main" val="2618664394"/>
              </p:ext>
            </p:extLst>
          </p:nvPr>
        </p:nvGraphicFramePr>
        <p:xfrm>
          <a:off x="1584529" y="1822013"/>
          <a:ext cx="5549904" cy="274320"/>
        </p:xfrm>
        <a:graphic>
          <a:graphicData uri="http://schemas.openxmlformats.org/drawingml/2006/table">
            <a:tbl>
              <a:tblPr firstRow="1" bandRow="1">
                <a:tableStyleId>{5C22544A-7EE6-4342-B048-85BDC9FD1C3A}</a:tableStyleId>
              </a:tblPr>
              <a:tblGrid>
                <a:gridCol w="231246">
                  <a:extLst>
                    <a:ext uri="{9D8B030D-6E8A-4147-A177-3AD203B41FA5}">
                      <a16:colId xmlns:a16="http://schemas.microsoft.com/office/drawing/2014/main" val="20000"/>
                    </a:ext>
                  </a:extLst>
                </a:gridCol>
                <a:gridCol w="231246">
                  <a:extLst>
                    <a:ext uri="{9D8B030D-6E8A-4147-A177-3AD203B41FA5}">
                      <a16:colId xmlns:a16="http://schemas.microsoft.com/office/drawing/2014/main" val="20001"/>
                    </a:ext>
                  </a:extLst>
                </a:gridCol>
                <a:gridCol w="231246">
                  <a:extLst>
                    <a:ext uri="{9D8B030D-6E8A-4147-A177-3AD203B41FA5}">
                      <a16:colId xmlns:a16="http://schemas.microsoft.com/office/drawing/2014/main" val="20002"/>
                    </a:ext>
                  </a:extLst>
                </a:gridCol>
                <a:gridCol w="231246">
                  <a:extLst>
                    <a:ext uri="{9D8B030D-6E8A-4147-A177-3AD203B41FA5}">
                      <a16:colId xmlns:a16="http://schemas.microsoft.com/office/drawing/2014/main" val="20003"/>
                    </a:ext>
                  </a:extLst>
                </a:gridCol>
                <a:gridCol w="231246">
                  <a:extLst>
                    <a:ext uri="{9D8B030D-6E8A-4147-A177-3AD203B41FA5}">
                      <a16:colId xmlns:a16="http://schemas.microsoft.com/office/drawing/2014/main" val="20004"/>
                    </a:ext>
                  </a:extLst>
                </a:gridCol>
                <a:gridCol w="231246">
                  <a:extLst>
                    <a:ext uri="{9D8B030D-6E8A-4147-A177-3AD203B41FA5}">
                      <a16:colId xmlns:a16="http://schemas.microsoft.com/office/drawing/2014/main" val="20005"/>
                    </a:ext>
                  </a:extLst>
                </a:gridCol>
                <a:gridCol w="231246">
                  <a:extLst>
                    <a:ext uri="{9D8B030D-6E8A-4147-A177-3AD203B41FA5}">
                      <a16:colId xmlns:a16="http://schemas.microsoft.com/office/drawing/2014/main" val="20006"/>
                    </a:ext>
                  </a:extLst>
                </a:gridCol>
                <a:gridCol w="231246">
                  <a:extLst>
                    <a:ext uri="{9D8B030D-6E8A-4147-A177-3AD203B41FA5}">
                      <a16:colId xmlns:a16="http://schemas.microsoft.com/office/drawing/2014/main" val="20007"/>
                    </a:ext>
                  </a:extLst>
                </a:gridCol>
                <a:gridCol w="231246">
                  <a:extLst>
                    <a:ext uri="{9D8B030D-6E8A-4147-A177-3AD203B41FA5}">
                      <a16:colId xmlns:a16="http://schemas.microsoft.com/office/drawing/2014/main" val="20008"/>
                    </a:ext>
                  </a:extLst>
                </a:gridCol>
                <a:gridCol w="231246">
                  <a:extLst>
                    <a:ext uri="{9D8B030D-6E8A-4147-A177-3AD203B41FA5}">
                      <a16:colId xmlns:a16="http://schemas.microsoft.com/office/drawing/2014/main" val="20009"/>
                    </a:ext>
                  </a:extLst>
                </a:gridCol>
                <a:gridCol w="231246">
                  <a:extLst>
                    <a:ext uri="{9D8B030D-6E8A-4147-A177-3AD203B41FA5}">
                      <a16:colId xmlns:a16="http://schemas.microsoft.com/office/drawing/2014/main" val="20010"/>
                    </a:ext>
                  </a:extLst>
                </a:gridCol>
                <a:gridCol w="231246">
                  <a:extLst>
                    <a:ext uri="{9D8B030D-6E8A-4147-A177-3AD203B41FA5}">
                      <a16:colId xmlns:a16="http://schemas.microsoft.com/office/drawing/2014/main" val="20011"/>
                    </a:ext>
                  </a:extLst>
                </a:gridCol>
                <a:gridCol w="231246">
                  <a:extLst>
                    <a:ext uri="{9D8B030D-6E8A-4147-A177-3AD203B41FA5}">
                      <a16:colId xmlns:a16="http://schemas.microsoft.com/office/drawing/2014/main" val="20012"/>
                    </a:ext>
                  </a:extLst>
                </a:gridCol>
                <a:gridCol w="231246">
                  <a:extLst>
                    <a:ext uri="{9D8B030D-6E8A-4147-A177-3AD203B41FA5}">
                      <a16:colId xmlns:a16="http://schemas.microsoft.com/office/drawing/2014/main" val="20013"/>
                    </a:ext>
                  </a:extLst>
                </a:gridCol>
                <a:gridCol w="231246">
                  <a:extLst>
                    <a:ext uri="{9D8B030D-6E8A-4147-A177-3AD203B41FA5}">
                      <a16:colId xmlns:a16="http://schemas.microsoft.com/office/drawing/2014/main" val="20014"/>
                    </a:ext>
                  </a:extLst>
                </a:gridCol>
                <a:gridCol w="231246">
                  <a:extLst>
                    <a:ext uri="{9D8B030D-6E8A-4147-A177-3AD203B41FA5}">
                      <a16:colId xmlns:a16="http://schemas.microsoft.com/office/drawing/2014/main" val="20015"/>
                    </a:ext>
                  </a:extLst>
                </a:gridCol>
                <a:gridCol w="231246">
                  <a:extLst>
                    <a:ext uri="{9D8B030D-6E8A-4147-A177-3AD203B41FA5}">
                      <a16:colId xmlns:a16="http://schemas.microsoft.com/office/drawing/2014/main" val="20016"/>
                    </a:ext>
                  </a:extLst>
                </a:gridCol>
                <a:gridCol w="231246">
                  <a:extLst>
                    <a:ext uri="{9D8B030D-6E8A-4147-A177-3AD203B41FA5}">
                      <a16:colId xmlns:a16="http://schemas.microsoft.com/office/drawing/2014/main" val="20017"/>
                    </a:ext>
                  </a:extLst>
                </a:gridCol>
                <a:gridCol w="231246">
                  <a:extLst>
                    <a:ext uri="{9D8B030D-6E8A-4147-A177-3AD203B41FA5}">
                      <a16:colId xmlns:a16="http://schemas.microsoft.com/office/drawing/2014/main" val="20018"/>
                    </a:ext>
                  </a:extLst>
                </a:gridCol>
                <a:gridCol w="231246">
                  <a:extLst>
                    <a:ext uri="{9D8B030D-6E8A-4147-A177-3AD203B41FA5}">
                      <a16:colId xmlns:a16="http://schemas.microsoft.com/office/drawing/2014/main" val="20019"/>
                    </a:ext>
                  </a:extLst>
                </a:gridCol>
                <a:gridCol w="231246">
                  <a:extLst>
                    <a:ext uri="{9D8B030D-6E8A-4147-A177-3AD203B41FA5}">
                      <a16:colId xmlns:a16="http://schemas.microsoft.com/office/drawing/2014/main" val="20020"/>
                    </a:ext>
                  </a:extLst>
                </a:gridCol>
                <a:gridCol w="231246">
                  <a:extLst>
                    <a:ext uri="{9D8B030D-6E8A-4147-A177-3AD203B41FA5}">
                      <a16:colId xmlns:a16="http://schemas.microsoft.com/office/drawing/2014/main" val="20021"/>
                    </a:ext>
                  </a:extLst>
                </a:gridCol>
                <a:gridCol w="231246">
                  <a:extLst>
                    <a:ext uri="{9D8B030D-6E8A-4147-A177-3AD203B41FA5}">
                      <a16:colId xmlns:a16="http://schemas.microsoft.com/office/drawing/2014/main" val="20022"/>
                    </a:ext>
                  </a:extLst>
                </a:gridCol>
                <a:gridCol w="231246">
                  <a:extLst>
                    <a:ext uri="{9D8B030D-6E8A-4147-A177-3AD203B41FA5}">
                      <a16:colId xmlns:a16="http://schemas.microsoft.com/office/drawing/2014/main" val="20023"/>
                    </a:ext>
                  </a:extLst>
                </a:gridCol>
              </a:tblGrid>
              <a:tr h="195974">
                <a:tc>
                  <a:txBody>
                    <a:bodyPr/>
                    <a:lstStyle/>
                    <a:p>
                      <a:pPr marL="0" algn="ctr" defTabSz="914400" rtl="0" eaLnBrk="1" latinLnBrk="0" hangingPunct="1"/>
                      <a:r>
                        <a:rPr lang="en-US" altLang="zh-CN" sz="1200" b="1" kern="1200" dirty="0">
                          <a:solidFill>
                            <a:schemeClr val="tx1"/>
                          </a:solidFill>
                          <a:latin typeface="微软雅黑" pitchFamily="34" charset="-122"/>
                          <a:ea typeface="微软雅黑" pitchFamily="34" charset="-122"/>
                          <a:cs typeface="+mn-cs"/>
                        </a:rPr>
                        <a:t>0</a:t>
                      </a:r>
                      <a:endParaRPr lang="zh-CN" altLang="en-US" sz="1200" b="1" kern="1200" dirty="0">
                        <a:solidFill>
                          <a:schemeClr val="tx1"/>
                        </a:solidFill>
                        <a:latin typeface="微软雅黑" pitchFamily="34" charset="-122"/>
                        <a:ea typeface="微软雅黑" pitchFamily="34" charset="-122"/>
                        <a:cs typeface="+mn-cs"/>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FFFF00"/>
                    </a:solidFill>
                  </a:tcPr>
                </a:tc>
                <a:tc>
                  <a:txBody>
                    <a:bodyPr/>
                    <a:lstStyle/>
                    <a:p>
                      <a:pPr algn="ctr"/>
                      <a:r>
                        <a:rPr lang="en-US" altLang="zh-CN" sz="1200" b="1" dirty="0">
                          <a:solidFill>
                            <a:schemeClr val="tx1"/>
                          </a:solidFill>
                          <a:latin typeface="微软雅黑" pitchFamily="34" charset="-122"/>
                          <a:ea typeface="微软雅黑" pitchFamily="34" charset="-122"/>
                        </a:rPr>
                        <a:t>1</a:t>
                      </a:r>
                      <a:endParaRPr lang="zh-CN" altLang="en-US" sz="1200" b="1" dirty="0">
                        <a:solidFill>
                          <a:schemeClr val="tx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FFFF00"/>
                    </a:solidFill>
                  </a:tcPr>
                </a:tc>
                <a:tc>
                  <a:txBody>
                    <a:bodyPr/>
                    <a:lstStyle/>
                    <a:p>
                      <a:pPr algn="ctr"/>
                      <a:r>
                        <a:rPr lang="en-US" altLang="zh-CN" sz="1200" b="1" dirty="0">
                          <a:solidFill>
                            <a:schemeClr val="tx1"/>
                          </a:solidFill>
                          <a:latin typeface="微软雅黑" pitchFamily="34" charset="-122"/>
                          <a:ea typeface="微软雅黑" pitchFamily="34" charset="-122"/>
                        </a:rPr>
                        <a:t>0</a:t>
                      </a:r>
                      <a:endParaRPr lang="zh-CN" altLang="en-US" sz="1200" b="1" dirty="0">
                        <a:solidFill>
                          <a:schemeClr val="tx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FFFF00"/>
                    </a:solidFill>
                  </a:tcPr>
                </a:tc>
                <a:tc>
                  <a:txBody>
                    <a:bodyPr/>
                    <a:lstStyle/>
                    <a:p>
                      <a:pPr algn="ctr"/>
                      <a:r>
                        <a:rPr lang="en-US" altLang="zh-CN" sz="1200" b="1" dirty="0">
                          <a:solidFill>
                            <a:schemeClr val="tx1"/>
                          </a:solidFill>
                          <a:latin typeface="微软雅黑" pitchFamily="34" charset="-122"/>
                          <a:ea typeface="微软雅黑" pitchFamily="34" charset="-122"/>
                        </a:rPr>
                        <a:t>0</a:t>
                      </a:r>
                      <a:endParaRPr lang="zh-CN" altLang="en-US" sz="1200" b="1" dirty="0">
                        <a:solidFill>
                          <a:schemeClr val="tx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FFFF00"/>
                    </a:solidFill>
                  </a:tcPr>
                </a:tc>
                <a:tc>
                  <a:txBody>
                    <a:bodyPr/>
                    <a:lstStyle/>
                    <a:p>
                      <a:pPr algn="ctr"/>
                      <a:r>
                        <a:rPr lang="en-US" altLang="zh-CN" sz="1200" b="1" dirty="0">
                          <a:solidFill>
                            <a:schemeClr val="tx1"/>
                          </a:solidFill>
                          <a:latin typeface="微软雅黑" pitchFamily="34" charset="-122"/>
                          <a:ea typeface="微软雅黑" pitchFamily="34" charset="-122"/>
                        </a:rPr>
                        <a:t>1</a:t>
                      </a:r>
                      <a:endParaRPr lang="zh-CN" altLang="en-US" sz="1200" b="1" dirty="0">
                        <a:solidFill>
                          <a:schemeClr val="tx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FFFF00"/>
                    </a:solidFill>
                  </a:tcPr>
                </a:tc>
                <a:tc>
                  <a:txBody>
                    <a:bodyPr/>
                    <a:lstStyle/>
                    <a:p>
                      <a:pPr algn="ctr"/>
                      <a:r>
                        <a:rPr lang="en-US" altLang="zh-CN" sz="1200" b="1" dirty="0">
                          <a:solidFill>
                            <a:schemeClr val="tx1"/>
                          </a:solidFill>
                          <a:latin typeface="微软雅黑" pitchFamily="34" charset="-122"/>
                          <a:ea typeface="微软雅黑" pitchFamily="34" charset="-122"/>
                        </a:rPr>
                        <a:t>1</a:t>
                      </a:r>
                      <a:endParaRPr lang="zh-CN" altLang="en-US" sz="1200" b="1" dirty="0">
                        <a:solidFill>
                          <a:schemeClr val="tx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FFFF00"/>
                    </a:solidFill>
                  </a:tcPr>
                </a:tc>
                <a:tc>
                  <a:txBody>
                    <a:bodyPr/>
                    <a:lstStyle/>
                    <a:p>
                      <a:pPr algn="ctr"/>
                      <a:r>
                        <a:rPr lang="en-US" altLang="zh-CN" sz="1200" b="1" dirty="0">
                          <a:solidFill>
                            <a:schemeClr val="tx1"/>
                          </a:solidFill>
                          <a:latin typeface="微软雅黑" pitchFamily="34" charset="-122"/>
                          <a:ea typeface="微软雅黑" pitchFamily="34" charset="-122"/>
                        </a:rPr>
                        <a:t>0</a:t>
                      </a:r>
                      <a:endParaRPr lang="zh-CN" altLang="en-US" sz="1200" b="1" dirty="0">
                        <a:solidFill>
                          <a:schemeClr val="tx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FFFF00"/>
                    </a:solidFill>
                  </a:tcPr>
                </a:tc>
                <a:tc>
                  <a:txBody>
                    <a:bodyPr/>
                    <a:lstStyle/>
                    <a:p>
                      <a:pPr algn="ctr"/>
                      <a:r>
                        <a:rPr lang="en-US" altLang="zh-CN" sz="1200" b="1" dirty="0">
                          <a:solidFill>
                            <a:schemeClr val="tx1"/>
                          </a:solidFill>
                          <a:latin typeface="微软雅黑" pitchFamily="34" charset="-122"/>
                          <a:ea typeface="微软雅黑" pitchFamily="34" charset="-122"/>
                        </a:rPr>
                        <a:t>1</a:t>
                      </a:r>
                      <a:endParaRPr lang="zh-CN" altLang="en-US" sz="1200" b="1" dirty="0">
                        <a:solidFill>
                          <a:schemeClr val="tx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FFFF00"/>
                    </a:solidFill>
                  </a:tcPr>
                </a:tc>
                <a:tc>
                  <a:txBody>
                    <a:bodyPr/>
                    <a:lstStyle/>
                    <a:p>
                      <a:pPr algn="ctr"/>
                      <a:endParaRPr lang="zh-CN" altLang="en-US" sz="1200" b="1" dirty="0">
                        <a:solidFill>
                          <a:schemeClr val="tx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00FF"/>
                    </a:solidFill>
                  </a:tcPr>
                </a:tc>
                <a:tc>
                  <a:txBody>
                    <a:bodyPr/>
                    <a:lstStyle/>
                    <a:p>
                      <a:pPr algn="ctr"/>
                      <a:endParaRPr lang="zh-CN" altLang="en-US" sz="1200" b="1" dirty="0">
                        <a:solidFill>
                          <a:schemeClr val="tx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00FF"/>
                    </a:solidFill>
                  </a:tcPr>
                </a:tc>
                <a:tc>
                  <a:txBody>
                    <a:bodyPr/>
                    <a:lstStyle/>
                    <a:p>
                      <a:pPr algn="ctr"/>
                      <a:endParaRPr lang="zh-CN" altLang="en-US" sz="1200" b="1" dirty="0">
                        <a:solidFill>
                          <a:schemeClr val="tx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00FF"/>
                    </a:solidFill>
                  </a:tcPr>
                </a:tc>
                <a:tc>
                  <a:txBody>
                    <a:bodyPr/>
                    <a:lstStyle/>
                    <a:p>
                      <a:pPr algn="ctr"/>
                      <a:endParaRPr lang="zh-CN" altLang="en-US" sz="1200" b="1" dirty="0">
                        <a:solidFill>
                          <a:schemeClr val="tx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00FF"/>
                    </a:solidFill>
                  </a:tcPr>
                </a:tc>
                <a:tc>
                  <a:txBody>
                    <a:bodyPr/>
                    <a:lstStyle/>
                    <a:p>
                      <a:pPr algn="ctr"/>
                      <a:endParaRPr lang="zh-CN" altLang="en-US" sz="1200" b="1" dirty="0">
                        <a:solidFill>
                          <a:schemeClr val="tx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00FF"/>
                    </a:solidFill>
                  </a:tcPr>
                </a:tc>
                <a:tc>
                  <a:txBody>
                    <a:bodyPr/>
                    <a:lstStyle/>
                    <a:p>
                      <a:pPr algn="ctr"/>
                      <a:endParaRPr lang="zh-CN" altLang="en-US" sz="1200" b="1" dirty="0">
                        <a:solidFill>
                          <a:schemeClr val="tx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00FF"/>
                    </a:solidFill>
                  </a:tcPr>
                </a:tc>
                <a:tc>
                  <a:txBody>
                    <a:bodyPr/>
                    <a:lstStyle/>
                    <a:p>
                      <a:pPr algn="ctr"/>
                      <a:endParaRPr lang="zh-CN" altLang="en-US" sz="1200" b="1" dirty="0">
                        <a:solidFill>
                          <a:schemeClr val="tx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00FF"/>
                    </a:solidFill>
                  </a:tcPr>
                </a:tc>
                <a:tc>
                  <a:txBody>
                    <a:bodyPr/>
                    <a:lstStyle/>
                    <a:p>
                      <a:pPr algn="ctr"/>
                      <a:endParaRPr lang="zh-CN" altLang="en-US" sz="1200" b="1" dirty="0">
                        <a:solidFill>
                          <a:schemeClr val="tx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00FF"/>
                    </a:solidFill>
                  </a:tcPr>
                </a:tc>
                <a:tc>
                  <a:txBody>
                    <a:bodyPr/>
                    <a:lstStyle/>
                    <a:p>
                      <a:pPr algn="ctr"/>
                      <a:endParaRPr lang="zh-CN" altLang="en-US" sz="1200" b="1" dirty="0">
                        <a:solidFill>
                          <a:schemeClr val="tx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FFFF00"/>
                    </a:solidFill>
                  </a:tcPr>
                </a:tc>
                <a:tc>
                  <a:txBody>
                    <a:bodyPr/>
                    <a:lstStyle/>
                    <a:p>
                      <a:pPr algn="ctr"/>
                      <a:endParaRPr lang="zh-CN" altLang="en-US" sz="1200" b="1" dirty="0">
                        <a:solidFill>
                          <a:schemeClr val="tx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FFFF00"/>
                    </a:solidFill>
                  </a:tcPr>
                </a:tc>
                <a:tc>
                  <a:txBody>
                    <a:bodyPr/>
                    <a:lstStyle/>
                    <a:p>
                      <a:pPr algn="ctr"/>
                      <a:endParaRPr lang="zh-CN" altLang="en-US" sz="1200" b="1" dirty="0">
                        <a:solidFill>
                          <a:schemeClr val="tx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FFFF00"/>
                    </a:solidFill>
                  </a:tcPr>
                </a:tc>
                <a:tc>
                  <a:txBody>
                    <a:bodyPr/>
                    <a:lstStyle/>
                    <a:p>
                      <a:pPr algn="ctr"/>
                      <a:endParaRPr lang="zh-CN" altLang="en-US" sz="1200" b="1" dirty="0">
                        <a:solidFill>
                          <a:schemeClr val="tx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FFFF00"/>
                    </a:solidFill>
                  </a:tcPr>
                </a:tc>
                <a:tc>
                  <a:txBody>
                    <a:bodyPr/>
                    <a:lstStyle/>
                    <a:p>
                      <a:pPr algn="ctr"/>
                      <a:endParaRPr lang="zh-CN" altLang="en-US" sz="1200" b="1" dirty="0">
                        <a:solidFill>
                          <a:schemeClr val="tx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FFFF00"/>
                    </a:solidFill>
                  </a:tcPr>
                </a:tc>
                <a:tc>
                  <a:txBody>
                    <a:bodyPr/>
                    <a:lstStyle/>
                    <a:p>
                      <a:pPr algn="ctr"/>
                      <a:endParaRPr lang="zh-CN" altLang="en-US" sz="1200" b="1" dirty="0">
                        <a:solidFill>
                          <a:schemeClr val="tx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FFFF00"/>
                    </a:solidFill>
                  </a:tcPr>
                </a:tc>
                <a:tc>
                  <a:txBody>
                    <a:bodyPr/>
                    <a:lstStyle/>
                    <a:p>
                      <a:pPr algn="ctr"/>
                      <a:endParaRPr lang="zh-CN" altLang="en-US" sz="1200" b="1" dirty="0">
                        <a:solidFill>
                          <a:schemeClr val="tx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FFFF00"/>
                    </a:solidFill>
                  </a:tcPr>
                </a:tc>
                <a:tc>
                  <a:txBody>
                    <a:bodyPr/>
                    <a:lstStyle/>
                    <a:p>
                      <a:pPr algn="ctr"/>
                      <a:endParaRPr lang="zh-CN" altLang="en-US" sz="1200" b="1" dirty="0">
                        <a:solidFill>
                          <a:schemeClr val="tx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0000"/>
                  </a:ext>
                </a:extLst>
              </a:tr>
            </a:tbl>
          </a:graphicData>
        </a:graphic>
      </p:graphicFrame>
      <p:graphicFrame>
        <p:nvGraphicFramePr>
          <p:cNvPr id="26" name="表格 25"/>
          <p:cNvGraphicFramePr>
            <a:graphicFrameLocks noGrp="1"/>
          </p:cNvGraphicFramePr>
          <p:nvPr>
            <p:extLst>
              <p:ext uri="{D42A27DB-BD31-4B8C-83A1-F6EECF244321}">
                <p14:modId xmlns:p14="http://schemas.microsoft.com/office/powerpoint/2010/main" val="2763962565"/>
              </p:ext>
            </p:extLst>
          </p:nvPr>
        </p:nvGraphicFramePr>
        <p:xfrm>
          <a:off x="1584529" y="2221402"/>
          <a:ext cx="5549904" cy="274320"/>
        </p:xfrm>
        <a:graphic>
          <a:graphicData uri="http://schemas.openxmlformats.org/drawingml/2006/table">
            <a:tbl>
              <a:tblPr firstRow="1" bandRow="1">
                <a:tableStyleId>{5C22544A-7EE6-4342-B048-85BDC9FD1C3A}</a:tableStyleId>
              </a:tblPr>
              <a:tblGrid>
                <a:gridCol w="231246">
                  <a:extLst>
                    <a:ext uri="{9D8B030D-6E8A-4147-A177-3AD203B41FA5}">
                      <a16:colId xmlns:a16="http://schemas.microsoft.com/office/drawing/2014/main" val="20000"/>
                    </a:ext>
                  </a:extLst>
                </a:gridCol>
                <a:gridCol w="231246">
                  <a:extLst>
                    <a:ext uri="{9D8B030D-6E8A-4147-A177-3AD203B41FA5}">
                      <a16:colId xmlns:a16="http://schemas.microsoft.com/office/drawing/2014/main" val="20001"/>
                    </a:ext>
                  </a:extLst>
                </a:gridCol>
                <a:gridCol w="231246">
                  <a:extLst>
                    <a:ext uri="{9D8B030D-6E8A-4147-A177-3AD203B41FA5}">
                      <a16:colId xmlns:a16="http://schemas.microsoft.com/office/drawing/2014/main" val="20002"/>
                    </a:ext>
                  </a:extLst>
                </a:gridCol>
                <a:gridCol w="231246">
                  <a:extLst>
                    <a:ext uri="{9D8B030D-6E8A-4147-A177-3AD203B41FA5}">
                      <a16:colId xmlns:a16="http://schemas.microsoft.com/office/drawing/2014/main" val="20003"/>
                    </a:ext>
                  </a:extLst>
                </a:gridCol>
                <a:gridCol w="231246">
                  <a:extLst>
                    <a:ext uri="{9D8B030D-6E8A-4147-A177-3AD203B41FA5}">
                      <a16:colId xmlns:a16="http://schemas.microsoft.com/office/drawing/2014/main" val="20004"/>
                    </a:ext>
                  </a:extLst>
                </a:gridCol>
                <a:gridCol w="231246">
                  <a:extLst>
                    <a:ext uri="{9D8B030D-6E8A-4147-A177-3AD203B41FA5}">
                      <a16:colId xmlns:a16="http://schemas.microsoft.com/office/drawing/2014/main" val="20005"/>
                    </a:ext>
                  </a:extLst>
                </a:gridCol>
                <a:gridCol w="231246">
                  <a:extLst>
                    <a:ext uri="{9D8B030D-6E8A-4147-A177-3AD203B41FA5}">
                      <a16:colId xmlns:a16="http://schemas.microsoft.com/office/drawing/2014/main" val="20006"/>
                    </a:ext>
                  </a:extLst>
                </a:gridCol>
                <a:gridCol w="231246">
                  <a:extLst>
                    <a:ext uri="{9D8B030D-6E8A-4147-A177-3AD203B41FA5}">
                      <a16:colId xmlns:a16="http://schemas.microsoft.com/office/drawing/2014/main" val="20007"/>
                    </a:ext>
                  </a:extLst>
                </a:gridCol>
                <a:gridCol w="231246">
                  <a:extLst>
                    <a:ext uri="{9D8B030D-6E8A-4147-A177-3AD203B41FA5}">
                      <a16:colId xmlns:a16="http://schemas.microsoft.com/office/drawing/2014/main" val="20008"/>
                    </a:ext>
                  </a:extLst>
                </a:gridCol>
                <a:gridCol w="231246">
                  <a:extLst>
                    <a:ext uri="{9D8B030D-6E8A-4147-A177-3AD203B41FA5}">
                      <a16:colId xmlns:a16="http://schemas.microsoft.com/office/drawing/2014/main" val="20009"/>
                    </a:ext>
                  </a:extLst>
                </a:gridCol>
                <a:gridCol w="231246">
                  <a:extLst>
                    <a:ext uri="{9D8B030D-6E8A-4147-A177-3AD203B41FA5}">
                      <a16:colId xmlns:a16="http://schemas.microsoft.com/office/drawing/2014/main" val="20010"/>
                    </a:ext>
                  </a:extLst>
                </a:gridCol>
                <a:gridCol w="231246">
                  <a:extLst>
                    <a:ext uri="{9D8B030D-6E8A-4147-A177-3AD203B41FA5}">
                      <a16:colId xmlns:a16="http://schemas.microsoft.com/office/drawing/2014/main" val="20011"/>
                    </a:ext>
                  </a:extLst>
                </a:gridCol>
                <a:gridCol w="231246">
                  <a:extLst>
                    <a:ext uri="{9D8B030D-6E8A-4147-A177-3AD203B41FA5}">
                      <a16:colId xmlns:a16="http://schemas.microsoft.com/office/drawing/2014/main" val="20012"/>
                    </a:ext>
                  </a:extLst>
                </a:gridCol>
                <a:gridCol w="231246">
                  <a:extLst>
                    <a:ext uri="{9D8B030D-6E8A-4147-A177-3AD203B41FA5}">
                      <a16:colId xmlns:a16="http://schemas.microsoft.com/office/drawing/2014/main" val="20013"/>
                    </a:ext>
                  </a:extLst>
                </a:gridCol>
                <a:gridCol w="231246">
                  <a:extLst>
                    <a:ext uri="{9D8B030D-6E8A-4147-A177-3AD203B41FA5}">
                      <a16:colId xmlns:a16="http://schemas.microsoft.com/office/drawing/2014/main" val="20014"/>
                    </a:ext>
                  </a:extLst>
                </a:gridCol>
                <a:gridCol w="231246">
                  <a:extLst>
                    <a:ext uri="{9D8B030D-6E8A-4147-A177-3AD203B41FA5}">
                      <a16:colId xmlns:a16="http://schemas.microsoft.com/office/drawing/2014/main" val="20015"/>
                    </a:ext>
                  </a:extLst>
                </a:gridCol>
                <a:gridCol w="231246">
                  <a:extLst>
                    <a:ext uri="{9D8B030D-6E8A-4147-A177-3AD203B41FA5}">
                      <a16:colId xmlns:a16="http://schemas.microsoft.com/office/drawing/2014/main" val="20016"/>
                    </a:ext>
                  </a:extLst>
                </a:gridCol>
                <a:gridCol w="231246">
                  <a:extLst>
                    <a:ext uri="{9D8B030D-6E8A-4147-A177-3AD203B41FA5}">
                      <a16:colId xmlns:a16="http://schemas.microsoft.com/office/drawing/2014/main" val="20017"/>
                    </a:ext>
                  </a:extLst>
                </a:gridCol>
                <a:gridCol w="231246">
                  <a:extLst>
                    <a:ext uri="{9D8B030D-6E8A-4147-A177-3AD203B41FA5}">
                      <a16:colId xmlns:a16="http://schemas.microsoft.com/office/drawing/2014/main" val="20018"/>
                    </a:ext>
                  </a:extLst>
                </a:gridCol>
                <a:gridCol w="231246">
                  <a:extLst>
                    <a:ext uri="{9D8B030D-6E8A-4147-A177-3AD203B41FA5}">
                      <a16:colId xmlns:a16="http://schemas.microsoft.com/office/drawing/2014/main" val="20019"/>
                    </a:ext>
                  </a:extLst>
                </a:gridCol>
                <a:gridCol w="231246">
                  <a:extLst>
                    <a:ext uri="{9D8B030D-6E8A-4147-A177-3AD203B41FA5}">
                      <a16:colId xmlns:a16="http://schemas.microsoft.com/office/drawing/2014/main" val="20020"/>
                    </a:ext>
                  </a:extLst>
                </a:gridCol>
                <a:gridCol w="231246">
                  <a:extLst>
                    <a:ext uri="{9D8B030D-6E8A-4147-A177-3AD203B41FA5}">
                      <a16:colId xmlns:a16="http://schemas.microsoft.com/office/drawing/2014/main" val="20021"/>
                    </a:ext>
                  </a:extLst>
                </a:gridCol>
                <a:gridCol w="231246">
                  <a:extLst>
                    <a:ext uri="{9D8B030D-6E8A-4147-A177-3AD203B41FA5}">
                      <a16:colId xmlns:a16="http://schemas.microsoft.com/office/drawing/2014/main" val="20022"/>
                    </a:ext>
                  </a:extLst>
                </a:gridCol>
                <a:gridCol w="231246">
                  <a:extLst>
                    <a:ext uri="{9D8B030D-6E8A-4147-A177-3AD203B41FA5}">
                      <a16:colId xmlns:a16="http://schemas.microsoft.com/office/drawing/2014/main" val="20023"/>
                    </a:ext>
                  </a:extLst>
                </a:gridCol>
              </a:tblGrid>
              <a:tr h="195974">
                <a:tc>
                  <a:txBody>
                    <a:bodyPr/>
                    <a:lstStyle/>
                    <a:p>
                      <a:pPr marL="0" algn="ctr" defTabSz="914400" rtl="0" eaLnBrk="1" latinLnBrk="0" hangingPunct="1"/>
                      <a:r>
                        <a:rPr lang="en-US" altLang="zh-CN" sz="1200" b="1" kern="1200" dirty="0">
                          <a:solidFill>
                            <a:schemeClr val="tx1"/>
                          </a:solidFill>
                          <a:latin typeface="微软雅黑" pitchFamily="34" charset="-122"/>
                          <a:ea typeface="微软雅黑" pitchFamily="34" charset="-122"/>
                          <a:cs typeface="+mn-cs"/>
                        </a:rPr>
                        <a:t>0</a:t>
                      </a:r>
                      <a:endParaRPr lang="zh-CN" altLang="en-US" sz="1200" b="1" kern="1200" dirty="0">
                        <a:solidFill>
                          <a:schemeClr val="tx1"/>
                        </a:solidFill>
                        <a:latin typeface="微软雅黑" pitchFamily="34" charset="-122"/>
                        <a:ea typeface="微软雅黑" pitchFamily="34" charset="-122"/>
                        <a:cs typeface="+mn-cs"/>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99FFCC"/>
                    </a:solidFill>
                  </a:tcPr>
                </a:tc>
                <a:tc>
                  <a:txBody>
                    <a:bodyPr/>
                    <a:lstStyle/>
                    <a:p>
                      <a:pPr algn="ctr"/>
                      <a:r>
                        <a:rPr lang="en-US" altLang="zh-CN" sz="1200" b="1" dirty="0">
                          <a:solidFill>
                            <a:schemeClr val="tx1"/>
                          </a:solidFill>
                          <a:latin typeface="微软雅黑" pitchFamily="34" charset="-122"/>
                          <a:ea typeface="微软雅黑" pitchFamily="34" charset="-122"/>
                        </a:rPr>
                        <a:t>1</a:t>
                      </a:r>
                      <a:endParaRPr lang="zh-CN" altLang="en-US" sz="1200" b="1" dirty="0">
                        <a:solidFill>
                          <a:schemeClr val="tx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99FFCC"/>
                    </a:solidFill>
                  </a:tcPr>
                </a:tc>
                <a:tc>
                  <a:txBody>
                    <a:bodyPr/>
                    <a:lstStyle/>
                    <a:p>
                      <a:pPr algn="ctr"/>
                      <a:r>
                        <a:rPr lang="en-US" altLang="zh-CN" sz="1200" b="1" dirty="0">
                          <a:solidFill>
                            <a:schemeClr val="tx1"/>
                          </a:solidFill>
                          <a:latin typeface="微软雅黑" pitchFamily="34" charset="-122"/>
                          <a:ea typeface="微软雅黑" pitchFamily="34" charset="-122"/>
                        </a:rPr>
                        <a:t>0</a:t>
                      </a:r>
                      <a:endParaRPr lang="zh-CN" altLang="en-US" sz="1200" b="1" dirty="0">
                        <a:solidFill>
                          <a:schemeClr val="tx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99FFCC"/>
                    </a:solidFill>
                  </a:tcPr>
                </a:tc>
                <a:tc>
                  <a:txBody>
                    <a:bodyPr/>
                    <a:lstStyle/>
                    <a:p>
                      <a:pPr algn="ctr"/>
                      <a:r>
                        <a:rPr lang="en-US" altLang="zh-CN" sz="1200" b="1" dirty="0">
                          <a:solidFill>
                            <a:schemeClr val="tx1"/>
                          </a:solidFill>
                          <a:latin typeface="微软雅黑" pitchFamily="34" charset="-122"/>
                          <a:ea typeface="微软雅黑" pitchFamily="34" charset="-122"/>
                        </a:rPr>
                        <a:t>0</a:t>
                      </a:r>
                      <a:endParaRPr lang="zh-CN" altLang="en-US" sz="1200" b="1" dirty="0">
                        <a:solidFill>
                          <a:schemeClr val="tx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99FFCC"/>
                    </a:solidFill>
                  </a:tcPr>
                </a:tc>
                <a:tc>
                  <a:txBody>
                    <a:bodyPr/>
                    <a:lstStyle/>
                    <a:p>
                      <a:pPr algn="ctr"/>
                      <a:r>
                        <a:rPr lang="en-US" altLang="zh-CN" sz="1200" b="1" dirty="0">
                          <a:solidFill>
                            <a:schemeClr val="tx1"/>
                          </a:solidFill>
                          <a:latin typeface="微软雅黑" pitchFamily="34" charset="-122"/>
                          <a:ea typeface="微软雅黑" pitchFamily="34" charset="-122"/>
                        </a:rPr>
                        <a:t>1</a:t>
                      </a:r>
                      <a:endParaRPr lang="zh-CN" altLang="en-US" sz="1200" b="1" dirty="0">
                        <a:solidFill>
                          <a:schemeClr val="tx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99FFCC"/>
                    </a:solidFill>
                  </a:tcPr>
                </a:tc>
                <a:tc>
                  <a:txBody>
                    <a:bodyPr/>
                    <a:lstStyle/>
                    <a:p>
                      <a:pPr algn="ctr"/>
                      <a:r>
                        <a:rPr lang="en-US" altLang="zh-CN" sz="1200" b="1" dirty="0">
                          <a:solidFill>
                            <a:schemeClr val="tx1"/>
                          </a:solidFill>
                          <a:latin typeface="微软雅黑" pitchFamily="34" charset="-122"/>
                          <a:ea typeface="微软雅黑" pitchFamily="34" charset="-122"/>
                        </a:rPr>
                        <a:t>1</a:t>
                      </a:r>
                      <a:endParaRPr lang="zh-CN" altLang="en-US" sz="1200" b="1" dirty="0">
                        <a:solidFill>
                          <a:schemeClr val="tx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99FFCC"/>
                    </a:solidFill>
                  </a:tcPr>
                </a:tc>
                <a:tc>
                  <a:txBody>
                    <a:bodyPr/>
                    <a:lstStyle/>
                    <a:p>
                      <a:pPr algn="ctr"/>
                      <a:r>
                        <a:rPr lang="en-US" altLang="zh-CN" sz="1200" b="1" dirty="0">
                          <a:solidFill>
                            <a:schemeClr val="bg1"/>
                          </a:solidFill>
                          <a:latin typeface="微软雅黑" pitchFamily="34" charset="-122"/>
                          <a:ea typeface="微软雅黑" pitchFamily="34" charset="-122"/>
                        </a:rPr>
                        <a:t>0</a:t>
                      </a:r>
                      <a:endParaRPr lang="zh-CN" altLang="en-US" sz="1200" b="1" dirty="0">
                        <a:solidFill>
                          <a:schemeClr val="bg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00FF"/>
                    </a:solidFill>
                  </a:tcPr>
                </a:tc>
                <a:tc>
                  <a:txBody>
                    <a:bodyPr/>
                    <a:lstStyle/>
                    <a:p>
                      <a:pPr algn="ctr"/>
                      <a:r>
                        <a:rPr lang="en-US" altLang="zh-CN" sz="1200" b="1" dirty="0">
                          <a:solidFill>
                            <a:schemeClr val="bg1"/>
                          </a:solidFill>
                          <a:latin typeface="微软雅黑" pitchFamily="34" charset="-122"/>
                          <a:ea typeface="微软雅黑" pitchFamily="34" charset="-122"/>
                        </a:rPr>
                        <a:t>1</a:t>
                      </a:r>
                      <a:endParaRPr lang="zh-CN" altLang="en-US" sz="1200" b="1" dirty="0">
                        <a:solidFill>
                          <a:schemeClr val="bg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00FF"/>
                    </a:solidFill>
                  </a:tcPr>
                </a:tc>
                <a:tc>
                  <a:txBody>
                    <a:bodyPr/>
                    <a:lstStyle/>
                    <a:p>
                      <a:pPr algn="ctr"/>
                      <a:r>
                        <a:rPr lang="en-US" altLang="zh-CN" sz="1200" b="1" dirty="0">
                          <a:solidFill>
                            <a:schemeClr val="bg1"/>
                          </a:solidFill>
                          <a:latin typeface="微软雅黑" pitchFamily="34" charset="-122"/>
                          <a:ea typeface="微软雅黑" pitchFamily="34" charset="-122"/>
                        </a:rPr>
                        <a:t>0</a:t>
                      </a:r>
                      <a:endParaRPr lang="zh-CN" altLang="en-US" sz="1200" b="1" dirty="0">
                        <a:solidFill>
                          <a:schemeClr val="bg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00FF"/>
                    </a:solidFill>
                  </a:tcPr>
                </a:tc>
                <a:tc>
                  <a:txBody>
                    <a:bodyPr/>
                    <a:lstStyle/>
                    <a:p>
                      <a:pPr algn="ctr"/>
                      <a:r>
                        <a:rPr lang="en-US" altLang="zh-CN" sz="1200" b="1" dirty="0">
                          <a:solidFill>
                            <a:schemeClr val="bg1"/>
                          </a:solidFill>
                          <a:latin typeface="微软雅黑" pitchFamily="34" charset="-122"/>
                          <a:ea typeface="微软雅黑" pitchFamily="34" charset="-122"/>
                        </a:rPr>
                        <a:t>0</a:t>
                      </a:r>
                      <a:endParaRPr lang="zh-CN" altLang="en-US" sz="1200" b="1" dirty="0">
                        <a:solidFill>
                          <a:schemeClr val="bg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00FF"/>
                    </a:solidFill>
                  </a:tcPr>
                </a:tc>
                <a:tc>
                  <a:txBody>
                    <a:bodyPr/>
                    <a:lstStyle/>
                    <a:p>
                      <a:pPr algn="ctr"/>
                      <a:r>
                        <a:rPr lang="en-US" altLang="zh-CN" sz="1200" b="1" dirty="0">
                          <a:solidFill>
                            <a:schemeClr val="bg1"/>
                          </a:solidFill>
                          <a:latin typeface="微软雅黑" pitchFamily="34" charset="-122"/>
                          <a:ea typeface="微软雅黑" pitchFamily="34" charset="-122"/>
                        </a:rPr>
                        <a:t>0</a:t>
                      </a:r>
                      <a:endParaRPr lang="zh-CN" altLang="en-US" sz="1200" b="1" dirty="0">
                        <a:solidFill>
                          <a:schemeClr val="bg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00FF"/>
                    </a:solidFill>
                  </a:tcPr>
                </a:tc>
                <a:tc>
                  <a:txBody>
                    <a:bodyPr/>
                    <a:lstStyle/>
                    <a:p>
                      <a:pPr algn="ctr"/>
                      <a:r>
                        <a:rPr lang="en-US" altLang="zh-CN" sz="1200" b="1" dirty="0">
                          <a:solidFill>
                            <a:schemeClr val="bg1"/>
                          </a:solidFill>
                          <a:latin typeface="微软雅黑" pitchFamily="34" charset="-122"/>
                          <a:ea typeface="微软雅黑" pitchFamily="34" charset="-122"/>
                        </a:rPr>
                        <a:t>0</a:t>
                      </a:r>
                      <a:endParaRPr lang="zh-CN" altLang="en-US" sz="1200" b="1" dirty="0">
                        <a:solidFill>
                          <a:schemeClr val="bg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00FF"/>
                    </a:solidFill>
                  </a:tcPr>
                </a:tc>
                <a:tc>
                  <a:txBody>
                    <a:bodyPr/>
                    <a:lstStyle/>
                    <a:p>
                      <a:pPr algn="ctr"/>
                      <a:r>
                        <a:rPr lang="en-US" altLang="zh-CN" sz="1200" b="1" dirty="0">
                          <a:solidFill>
                            <a:schemeClr val="tx1"/>
                          </a:solidFill>
                          <a:latin typeface="微软雅黑" pitchFamily="34" charset="-122"/>
                          <a:ea typeface="微软雅黑" pitchFamily="34" charset="-122"/>
                        </a:rPr>
                        <a:t>0</a:t>
                      </a:r>
                      <a:endParaRPr lang="zh-CN" altLang="en-US" sz="1200" b="1" dirty="0">
                        <a:solidFill>
                          <a:schemeClr val="tx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99FFCC"/>
                    </a:solidFill>
                  </a:tcPr>
                </a:tc>
                <a:tc>
                  <a:txBody>
                    <a:bodyPr/>
                    <a:lstStyle/>
                    <a:p>
                      <a:pPr algn="ctr"/>
                      <a:r>
                        <a:rPr lang="en-US" altLang="zh-CN" sz="1200" b="1" dirty="0">
                          <a:solidFill>
                            <a:schemeClr val="tx1"/>
                          </a:solidFill>
                          <a:latin typeface="微软雅黑" pitchFamily="34" charset="-122"/>
                          <a:ea typeface="微软雅黑" pitchFamily="34" charset="-122"/>
                        </a:rPr>
                        <a:t>0</a:t>
                      </a:r>
                      <a:endParaRPr lang="zh-CN" altLang="en-US" sz="1200" b="1" dirty="0">
                        <a:solidFill>
                          <a:schemeClr val="tx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99FFCC"/>
                    </a:solidFill>
                  </a:tcPr>
                </a:tc>
                <a:tc>
                  <a:txBody>
                    <a:bodyPr/>
                    <a:lstStyle/>
                    <a:p>
                      <a:pPr algn="ctr"/>
                      <a:r>
                        <a:rPr lang="en-US" altLang="zh-CN" sz="1200" b="1" dirty="0">
                          <a:solidFill>
                            <a:schemeClr val="tx1"/>
                          </a:solidFill>
                          <a:latin typeface="微软雅黑" pitchFamily="34" charset="-122"/>
                          <a:ea typeface="微软雅黑" pitchFamily="34" charset="-122"/>
                        </a:rPr>
                        <a:t>0</a:t>
                      </a:r>
                      <a:endParaRPr lang="zh-CN" altLang="en-US" sz="1200" b="1" dirty="0">
                        <a:solidFill>
                          <a:schemeClr val="tx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99FFCC"/>
                    </a:solidFill>
                  </a:tcPr>
                </a:tc>
                <a:tc>
                  <a:txBody>
                    <a:bodyPr/>
                    <a:lstStyle/>
                    <a:p>
                      <a:pPr algn="ctr"/>
                      <a:r>
                        <a:rPr lang="en-US" altLang="zh-CN" sz="1200" b="1" dirty="0">
                          <a:solidFill>
                            <a:schemeClr val="tx1"/>
                          </a:solidFill>
                          <a:latin typeface="微软雅黑" pitchFamily="34" charset="-122"/>
                          <a:ea typeface="微软雅黑" pitchFamily="34" charset="-122"/>
                        </a:rPr>
                        <a:t>0</a:t>
                      </a:r>
                      <a:endParaRPr lang="zh-CN" altLang="en-US" sz="1200" b="1" dirty="0">
                        <a:solidFill>
                          <a:schemeClr val="tx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99FFCC"/>
                    </a:solidFill>
                  </a:tcPr>
                </a:tc>
                <a:tc>
                  <a:txBody>
                    <a:bodyPr/>
                    <a:lstStyle/>
                    <a:p>
                      <a:pPr algn="ctr"/>
                      <a:r>
                        <a:rPr lang="en-US" altLang="zh-CN" sz="1200" b="1" dirty="0">
                          <a:solidFill>
                            <a:schemeClr val="tx1"/>
                          </a:solidFill>
                          <a:latin typeface="微软雅黑" pitchFamily="34" charset="-122"/>
                          <a:ea typeface="微软雅黑" pitchFamily="34" charset="-122"/>
                        </a:rPr>
                        <a:t>0</a:t>
                      </a:r>
                      <a:endParaRPr lang="zh-CN" altLang="en-US" sz="1200" b="1" dirty="0">
                        <a:solidFill>
                          <a:schemeClr val="tx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99FFCC"/>
                    </a:solidFill>
                  </a:tcPr>
                </a:tc>
                <a:tc>
                  <a:txBody>
                    <a:bodyPr/>
                    <a:lstStyle/>
                    <a:p>
                      <a:pPr algn="ctr"/>
                      <a:r>
                        <a:rPr lang="en-US" altLang="zh-CN" sz="1200" b="1" dirty="0">
                          <a:solidFill>
                            <a:schemeClr val="tx1"/>
                          </a:solidFill>
                          <a:latin typeface="微软雅黑" pitchFamily="34" charset="-122"/>
                          <a:ea typeface="微软雅黑" pitchFamily="34" charset="-122"/>
                        </a:rPr>
                        <a:t>0</a:t>
                      </a:r>
                      <a:endParaRPr lang="zh-CN" altLang="en-US" sz="1200" b="1" dirty="0">
                        <a:solidFill>
                          <a:schemeClr val="tx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99FFCC"/>
                    </a:solidFill>
                  </a:tcPr>
                </a:tc>
                <a:tc>
                  <a:txBody>
                    <a:bodyPr/>
                    <a:lstStyle/>
                    <a:p>
                      <a:pPr algn="ctr"/>
                      <a:r>
                        <a:rPr lang="en-US" altLang="zh-CN" sz="1200" b="1" dirty="0">
                          <a:solidFill>
                            <a:schemeClr val="bg1"/>
                          </a:solidFill>
                          <a:latin typeface="微软雅黑" pitchFamily="34" charset="-122"/>
                          <a:ea typeface="微软雅黑" pitchFamily="34" charset="-122"/>
                        </a:rPr>
                        <a:t>0</a:t>
                      </a:r>
                      <a:endParaRPr lang="zh-CN" altLang="en-US" sz="1200" b="1" dirty="0">
                        <a:solidFill>
                          <a:schemeClr val="bg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00FF"/>
                    </a:solidFill>
                  </a:tcPr>
                </a:tc>
                <a:tc>
                  <a:txBody>
                    <a:bodyPr/>
                    <a:lstStyle/>
                    <a:p>
                      <a:pPr algn="ctr"/>
                      <a:r>
                        <a:rPr lang="en-US" altLang="zh-CN" sz="1200" b="1" dirty="0">
                          <a:solidFill>
                            <a:schemeClr val="bg1"/>
                          </a:solidFill>
                          <a:latin typeface="微软雅黑" pitchFamily="34" charset="-122"/>
                          <a:ea typeface="微软雅黑" pitchFamily="34" charset="-122"/>
                        </a:rPr>
                        <a:t>0</a:t>
                      </a:r>
                      <a:endParaRPr lang="zh-CN" altLang="en-US" sz="1200" b="1" dirty="0">
                        <a:solidFill>
                          <a:schemeClr val="bg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00FF"/>
                    </a:solidFill>
                  </a:tcPr>
                </a:tc>
                <a:tc>
                  <a:txBody>
                    <a:bodyPr/>
                    <a:lstStyle/>
                    <a:p>
                      <a:pPr algn="ctr"/>
                      <a:r>
                        <a:rPr lang="en-US" altLang="zh-CN" sz="1200" b="1" dirty="0">
                          <a:solidFill>
                            <a:schemeClr val="bg1"/>
                          </a:solidFill>
                          <a:latin typeface="微软雅黑" pitchFamily="34" charset="-122"/>
                          <a:ea typeface="微软雅黑" pitchFamily="34" charset="-122"/>
                        </a:rPr>
                        <a:t>0</a:t>
                      </a:r>
                      <a:endParaRPr lang="zh-CN" altLang="en-US" sz="1200" b="1" dirty="0">
                        <a:solidFill>
                          <a:schemeClr val="bg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00FF"/>
                    </a:solidFill>
                  </a:tcPr>
                </a:tc>
                <a:tc>
                  <a:txBody>
                    <a:bodyPr/>
                    <a:lstStyle/>
                    <a:p>
                      <a:pPr algn="ctr"/>
                      <a:r>
                        <a:rPr lang="en-US" altLang="zh-CN" sz="1200" b="1" dirty="0">
                          <a:solidFill>
                            <a:schemeClr val="bg1"/>
                          </a:solidFill>
                          <a:latin typeface="微软雅黑" pitchFamily="34" charset="-122"/>
                          <a:ea typeface="微软雅黑" pitchFamily="34" charset="-122"/>
                        </a:rPr>
                        <a:t>0</a:t>
                      </a:r>
                      <a:endParaRPr lang="zh-CN" altLang="en-US" sz="1200" b="1" dirty="0">
                        <a:solidFill>
                          <a:schemeClr val="bg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00FF"/>
                    </a:solidFill>
                  </a:tcPr>
                </a:tc>
                <a:tc>
                  <a:txBody>
                    <a:bodyPr/>
                    <a:lstStyle/>
                    <a:p>
                      <a:pPr algn="ctr"/>
                      <a:r>
                        <a:rPr lang="en-US" altLang="zh-CN" sz="1200" b="1" dirty="0">
                          <a:solidFill>
                            <a:schemeClr val="bg1"/>
                          </a:solidFill>
                          <a:latin typeface="微软雅黑" pitchFamily="34" charset="-122"/>
                          <a:ea typeface="微软雅黑" pitchFamily="34" charset="-122"/>
                        </a:rPr>
                        <a:t>0</a:t>
                      </a:r>
                      <a:endParaRPr lang="zh-CN" altLang="en-US" sz="1200" b="1" dirty="0">
                        <a:solidFill>
                          <a:schemeClr val="bg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00FF"/>
                    </a:solidFill>
                  </a:tcPr>
                </a:tc>
                <a:tc>
                  <a:txBody>
                    <a:bodyPr/>
                    <a:lstStyle/>
                    <a:p>
                      <a:pPr algn="ctr"/>
                      <a:r>
                        <a:rPr lang="en-US" altLang="zh-CN" sz="1200" b="1" dirty="0">
                          <a:solidFill>
                            <a:schemeClr val="bg1"/>
                          </a:solidFill>
                          <a:latin typeface="微软雅黑" pitchFamily="34" charset="-122"/>
                          <a:ea typeface="微软雅黑" pitchFamily="34" charset="-122"/>
                        </a:rPr>
                        <a:t>0</a:t>
                      </a:r>
                      <a:endParaRPr lang="zh-CN" altLang="en-US" sz="1200" b="1" dirty="0">
                        <a:solidFill>
                          <a:schemeClr val="bg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00FF"/>
                    </a:solidFill>
                  </a:tcPr>
                </a:tc>
                <a:extLst>
                  <a:ext uri="{0D108BD9-81ED-4DB2-BD59-A6C34878D82A}">
                    <a16:rowId xmlns:a16="http://schemas.microsoft.com/office/drawing/2014/main" val="10000"/>
                  </a:ext>
                </a:extLst>
              </a:tr>
            </a:tbl>
          </a:graphicData>
        </a:graphic>
      </p:graphicFrame>
      <p:graphicFrame>
        <p:nvGraphicFramePr>
          <p:cNvPr id="27" name="表格 26"/>
          <p:cNvGraphicFramePr>
            <a:graphicFrameLocks noGrp="1"/>
          </p:cNvGraphicFramePr>
          <p:nvPr>
            <p:extLst>
              <p:ext uri="{D42A27DB-BD31-4B8C-83A1-F6EECF244321}">
                <p14:modId xmlns:p14="http://schemas.microsoft.com/office/powerpoint/2010/main" val="2770215972"/>
              </p:ext>
            </p:extLst>
          </p:nvPr>
        </p:nvGraphicFramePr>
        <p:xfrm>
          <a:off x="1584529" y="2644315"/>
          <a:ext cx="5549904" cy="274320"/>
        </p:xfrm>
        <a:graphic>
          <a:graphicData uri="http://schemas.openxmlformats.org/drawingml/2006/table">
            <a:tbl>
              <a:tblPr firstRow="1" bandRow="1">
                <a:tableStyleId>{5C22544A-7EE6-4342-B048-85BDC9FD1C3A}</a:tableStyleId>
              </a:tblPr>
              <a:tblGrid>
                <a:gridCol w="1387476">
                  <a:extLst>
                    <a:ext uri="{9D8B030D-6E8A-4147-A177-3AD203B41FA5}">
                      <a16:colId xmlns:a16="http://schemas.microsoft.com/office/drawing/2014/main" val="20000"/>
                    </a:ext>
                  </a:extLst>
                </a:gridCol>
                <a:gridCol w="1387476">
                  <a:extLst>
                    <a:ext uri="{9D8B030D-6E8A-4147-A177-3AD203B41FA5}">
                      <a16:colId xmlns:a16="http://schemas.microsoft.com/office/drawing/2014/main" val="20001"/>
                    </a:ext>
                  </a:extLst>
                </a:gridCol>
                <a:gridCol w="1387476">
                  <a:extLst>
                    <a:ext uri="{9D8B030D-6E8A-4147-A177-3AD203B41FA5}">
                      <a16:colId xmlns:a16="http://schemas.microsoft.com/office/drawing/2014/main" val="20002"/>
                    </a:ext>
                  </a:extLst>
                </a:gridCol>
                <a:gridCol w="1387476">
                  <a:extLst>
                    <a:ext uri="{9D8B030D-6E8A-4147-A177-3AD203B41FA5}">
                      <a16:colId xmlns:a16="http://schemas.microsoft.com/office/drawing/2014/main" val="20003"/>
                    </a:ext>
                  </a:extLst>
                </a:gridCol>
              </a:tblGrid>
              <a:tr h="195974">
                <a:tc>
                  <a:txBody>
                    <a:bodyPr/>
                    <a:lstStyle/>
                    <a:p>
                      <a:pPr marL="0" algn="ctr" defTabSz="914400" rtl="0" eaLnBrk="1" latinLnBrk="0" hangingPunct="1"/>
                      <a:r>
                        <a:rPr lang="en-US" altLang="zh-CN" sz="1200" b="1" kern="1200" dirty="0">
                          <a:solidFill>
                            <a:schemeClr val="tx1"/>
                          </a:solidFill>
                          <a:latin typeface="微软雅黑" pitchFamily="34" charset="-122"/>
                          <a:ea typeface="微软雅黑" pitchFamily="34" charset="-122"/>
                          <a:cs typeface="+mn-cs"/>
                        </a:rPr>
                        <a:t>T</a:t>
                      </a:r>
                      <a:endParaRPr lang="zh-CN" altLang="en-US" sz="1200" b="1" kern="1200" dirty="0">
                        <a:solidFill>
                          <a:schemeClr val="tx1"/>
                        </a:solidFill>
                        <a:latin typeface="微软雅黑" pitchFamily="34" charset="-122"/>
                        <a:ea typeface="微软雅黑" pitchFamily="34" charset="-122"/>
                        <a:cs typeface="+mn-cs"/>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99FFCC"/>
                    </a:solidFill>
                  </a:tcPr>
                </a:tc>
                <a:tc>
                  <a:txBody>
                    <a:bodyPr/>
                    <a:lstStyle/>
                    <a:p>
                      <a:pPr algn="ctr"/>
                      <a:r>
                        <a:rPr lang="en-US" altLang="zh-CN" sz="1200" b="1" dirty="0">
                          <a:solidFill>
                            <a:schemeClr val="bg1"/>
                          </a:solidFill>
                          <a:latin typeface="微软雅黑" pitchFamily="34" charset="-122"/>
                          <a:ea typeface="微软雅黑" pitchFamily="34" charset="-122"/>
                        </a:rPr>
                        <a:t>Q</a:t>
                      </a:r>
                      <a:endParaRPr lang="zh-CN" altLang="en-US" sz="1200" b="1" dirty="0">
                        <a:solidFill>
                          <a:schemeClr val="bg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00FF"/>
                    </a:solidFill>
                  </a:tcPr>
                </a:tc>
                <a:tc>
                  <a:txBody>
                    <a:bodyPr/>
                    <a:lstStyle/>
                    <a:p>
                      <a:pPr algn="ctr"/>
                      <a:r>
                        <a:rPr lang="en-US" altLang="zh-CN" sz="1200" b="1" dirty="0">
                          <a:solidFill>
                            <a:schemeClr val="tx1"/>
                          </a:solidFill>
                          <a:latin typeface="微软雅黑" pitchFamily="34" charset="-122"/>
                          <a:ea typeface="微软雅黑" pitchFamily="34" charset="-122"/>
                        </a:rPr>
                        <a:t>=</a:t>
                      </a:r>
                      <a:endParaRPr lang="zh-CN" altLang="en-US" sz="1200" b="1" dirty="0">
                        <a:solidFill>
                          <a:schemeClr val="tx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99FFCC"/>
                    </a:solidFill>
                  </a:tcPr>
                </a:tc>
                <a:tc>
                  <a:txBody>
                    <a:bodyPr/>
                    <a:lstStyle/>
                    <a:p>
                      <a:pPr algn="ctr"/>
                      <a:r>
                        <a:rPr lang="en-US" altLang="zh-CN" sz="1200" b="1" dirty="0">
                          <a:solidFill>
                            <a:schemeClr val="bg1"/>
                          </a:solidFill>
                          <a:latin typeface="微软雅黑" pitchFamily="34" charset="-122"/>
                          <a:ea typeface="微软雅黑" pitchFamily="34" charset="-122"/>
                        </a:rPr>
                        <a:t>=</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00FF"/>
                    </a:solidFill>
                  </a:tcPr>
                </a:tc>
                <a:extLst>
                  <a:ext uri="{0D108BD9-81ED-4DB2-BD59-A6C34878D82A}">
                    <a16:rowId xmlns:a16="http://schemas.microsoft.com/office/drawing/2014/main" val="10000"/>
                  </a:ext>
                </a:extLst>
              </a:tr>
            </a:tbl>
          </a:graphicData>
        </a:graphic>
      </p:graphicFrame>
      <p:sp>
        <p:nvSpPr>
          <p:cNvPr id="29" name="矩形 28"/>
          <p:cNvSpPr/>
          <p:nvPr/>
        </p:nvSpPr>
        <p:spPr>
          <a:xfrm>
            <a:off x="647931" y="2232142"/>
            <a:ext cx="974947" cy="276999"/>
          </a:xfrm>
          <a:prstGeom prst="rect">
            <a:avLst/>
          </a:prstGeom>
        </p:spPr>
        <p:txBody>
          <a:bodyPr wrap="none">
            <a:spAutoFit/>
          </a:bodyPr>
          <a:lstStyle/>
          <a:p>
            <a:pPr algn="r"/>
            <a:r>
              <a:rPr lang="en-US" altLang="zh-CN" sz="1200" b="1" dirty="0">
                <a:solidFill>
                  <a:srgbClr val="020202"/>
                </a:solidFill>
                <a:latin typeface="微软雅黑" pitchFamily="34" charset="-122"/>
                <a:ea typeface="微软雅黑" pitchFamily="34" charset="-122"/>
              </a:rPr>
              <a:t>4 </a:t>
            </a:r>
            <a:r>
              <a:rPr lang="zh-CN" altLang="en-US" sz="1200" b="1" dirty="0">
                <a:solidFill>
                  <a:srgbClr val="020202"/>
                </a:solidFill>
                <a:latin typeface="微软雅黑" pitchFamily="34" charset="-122"/>
                <a:ea typeface="微软雅黑" pitchFamily="34" charset="-122"/>
              </a:rPr>
              <a:t>个 </a:t>
            </a:r>
            <a:r>
              <a:rPr lang="en-US" altLang="zh-CN" sz="1200" b="1" dirty="0">
                <a:solidFill>
                  <a:srgbClr val="020202"/>
                </a:solidFill>
                <a:latin typeface="微软雅黑" pitchFamily="34" charset="-122"/>
                <a:ea typeface="微软雅黑" pitchFamily="34" charset="-122"/>
              </a:rPr>
              <a:t>6 </a:t>
            </a:r>
            <a:r>
              <a:rPr lang="zh-CN" altLang="en-US" sz="1200" b="1" dirty="0">
                <a:solidFill>
                  <a:srgbClr val="020202"/>
                </a:solidFill>
                <a:latin typeface="微软雅黑" pitchFamily="34" charset="-122"/>
                <a:ea typeface="微软雅黑" pitchFamily="34" charset="-122"/>
              </a:rPr>
              <a:t>位组</a:t>
            </a:r>
          </a:p>
        </p:txBody>
      </p:sp>
      <p:sp>
        <p:nvSpPr>
          <p:cNvPr id="30" name="矩形 29"/>
          <p:cNvSpPr/>
          <p:nvPr/>
        </p:nvSpPr>
        <p:spPr>
          <a:xfrm>
            <a:off x="535721" y="2655355"/>
            <a:ext cx="1087157" cy="276999"/>
          </a:xfrm>
          <a:prstGeom prst="rect">
            <a:avLst/>
          </a:prstGeom>
        </p:spPr>
        <p:txBody>
          <a:bodyPr wrap="none">
            <a:spAutoFit/>
          </a:bodyPr>
          <a:lstStyle/>
          <a:p>
            <a:pPr algn="r"/>
            <a:r>
              <a:rPr lang="en-US" altLang="zh-CN" sz="1200" b="1" dirty="0">
                <a:solidFill>
                  <a:srgbClr val="020202"/>
                </a:solidFill>
                <a:latin typeface="微软雅黑" pitchFamily="34" charset="-122"/>
                <a:ea typeface="微软雅黑" pitchFamily="34" charset="-122"/>
              </a:rPr>
              <a:t>Base64 </a:t>
            </a:r>
            <a:r>
              <a:rPr lang="zh-CN" altLang="en-US" sz="1200" b="1" dirty="0">
                <a:solidFill>
                  <a:srgbClr val="020202"/>
                </a:solidFill>
                <a:latin typeface="微软雅黑" pitchFamily="34" charset="-122"/>
                <a:ea typeface="微软雅黑" pitchFamily="34" charset="-122"/>
              </a:rPr>
              <a:t>编码</a:t>
            </a:r>
          </a:p>
        </p:txBody>
      </p:sp>
      <p:graphicFrame>
        <p:nvGraphicFramePr>
          <p:cNvPr id="14" name="表格 13"/>
          <p:cNvGraphicFramePr>
            <a:graphicFrameLocks noGrp="1"/>
          </p:cNvGraphicFramePr>
          <p:nvPr>
            <p:extLst>
              <p:ext uri="{D42A27DB-BD31-4B8C-83A1-F6EECF244321}">
                <p14:modId xmlns:p14="http://schemas.microsoft.com/office/powerpoint/2010/main" val="3798245417"/>
              </p:ext>
            </p:extLst>
          </p:nvPr>
        </p:nvGraphicFramePr>
        <p:xfrm>
          <a:off x="1584529" y="3096260"/>
          <a:ext cx="6981408" cy="274320"/>
        </p:xfrm>
        <a:graphic>
          <a:graphicData uri="http://schemas.openxmlformats.org/drawingml/2006/table">
            <a:tbl>
              <a:tblPr firstRow="1" bandRow="1">
                <a:tableStyleId>{5C22544A-7EE6-4342-B048-85BDC9FD1C3A}</a:tableStyleId>
              </a:tblPr>
              <a:tblGrid>
                <a:gridCol w="218169">
                  <a:extLst>
                    <a:ext uri="{9D8B030D-6E8A-4147-A177-3AD203B41FA5}">
                      <a16:colId xmlns:a16="http://schemas.microsoft.com/office/drawing/2014/main" val="20000"/>
                    </a:ext>
                  </a:extLst>
                </a:gridCol>
                <a:gridCol w="218169">
                  <a:extLst>
                    <a:ext uri="{9D8B030D-6E8A-4147-A177-3AD203B41FA5}">
                      <a16:colId xmlns:a16="http://schemas.microsoft.com/office/drawing/2014/main" val="20001"/>
                    </a:ext>
                  </a:extLst>
                </a:gridCol>
                <a:gridCol w="218169">
                  <a:extLst>
                    <a:ext uri="{9D8B030D-6E8A-4147-A177-3AD203B41FA5}">
                      <a16:colId xmlns:a16="http://schemas.microsoft.com/office/drawing/2014/main" val="20002"/>
                    </a:ext>
                  </a:extLst>
                </a:gridCol>
                <a:gridCol w="218169">
                  <a:extLst>
                    <a:ext uri="{9D8B030D-6E8A-4147-A177-3AD203B41FA5}">
                      <a16:colId xmlns:a16="http://schemas.microsoft.com/office/drawing/2014/main" val="20003"/>
                    </a:ext>
                  </a:extLst>
                </a:gridCol>
                <a:gridCol w="218169">
                  <a:extLst>
                    <a:ext uri="{9D8B030D-6E8A-4147-A177-3AD203B41FA5}">
                      <a16:colId xmlns:a16="http://schemas.microsoft.com/office/drawing/2014/main" val="20004"/>
                    </a:ext>
                  </a:extLst>
                </a:gridCol>
                <a:gridCol w="218169">
                  <a:extLst>
                    <a:ext uri="{9D8B030D-6E8A-4147-A177-3AD203B41FA5}">
                      <a16:colId xmlns:a16="http://schemas.microsoft.com/office/drawing/2014/main" val="20005"/>
                    </a:ext>
                  </a:extLst>
                </a:gridCol>
                <a:gridCol w="218169">
                  <a:extLst>
                    <a:ext uri="{9D8B030D-6E8A-4147-A177-3AD203B41FA5}">
                      <a16:colId xmlns:a16="http://schemas.microsoft.com/office/drawing/2014/main" val="20006"/>
                    </a:ext>
                  </a:extLst>
                </a:gridCol>
                <a:gridCol w="218169">
                  <a:extLst>
                    <a:ext uri="{9D8B030D-6E8A-4147-A177-3AD203B41FA5}">
                      <a16:colId xmlns:a16="http://schemas.microsoft.com/office/drawing/2014/main" val="20007"/>
                    </a:ext>
                  </a:extLst>
                </a:gridCol>
                <a:gridCol w="218169">
                  <a:extLst>
                    <a:ext uri="{9D8B030D-6E8A-4147-A177-3AD203B41FA5}">
                      <a16:colId xmlns:a16="http://schemas.microsoft.com/office/drawing/2014/main" val="20008"/>
                    </a:ext>
                  </a:extLst>
                </a:gridCol>
                <a:gridCol w="218169">
                  <a:extLst>
                    <a:ext uri="{9D8B030D-6E8A-4147-A177-3AD203B41FA5}">
                      <a16:colId xmlns:a16="http://schemas.microsoft.com/office/drawing/2014/main" val="20009"/>
                    </a:ext>
                  </a:extLst>
                </a:gridCol>
                <a:gridCol w="218169">
                  <a:extLst>
                    <a:ext uri="{9D8B030D-6E8A-4147-A177-3AD203B41FA5}">
                      <a16:colId xmlns:a16="http://schemas.microsoft.com/office/drawing/2014/main" val="20010"/>
                    </a:ext>
                  </a:extLst>
                </a:gridCol>
                <a:gridCol w="218169">
                  <a:extLst>
                    <a:ext uri="{9D8B030D-6E8A-4147-A177-3AD203B41FA5}">
                      <a16:colId xmlns:a16="http://schemas.microsoft.com/office/drawing/2014/main" val="20011"/>
                    </a:ext>
                  </a:extLst>
                </a:gridCol>
                <a:gridCol w="218169">
                  <a:extLst>
                    <a:ext uri="{9D8B030D-6E8A-4147-A177-3AD203B41FA5}">
                      <a16:colId xmlns:a16="http://schemas.microsoft.com/office/drawing/2014/main" val="20012"/>
                    </a:ext>
                  </a:extLst>
                </a:gridCol>
                <a:gridCol w="218169">
                  <a:extLst>
                    <a:ext uri="{9D8B030D-6E8A-4147-A177-3AD203B41FA5}">
                      <a16:colId xmlns:a16="http://schemas.microsoft.com/office/drawing/2014/main" val="20013"/>
                    </a:ext>
                  </a:extLst>
                </a:gridCol>
                <a:gridCol w="218169">
                  <a:extLst>
                    <a:ext uri="{9D8B030D-6E8A-4147-A177-3AD203B41FA5}">
                      <a16:colId xmlns:a16="http://schemas.microsoft.com/office/drawing/2014/main" val="20014"/>
                    </a:ext>
                  </a:extLst>
                </a:gridCol>
                <a:gridCol w="218169">
                  <a:extLst>
                    <a:ext uri="{9D8B030D-6E8A-4147-A177-3AD203B41FA5}">
                      <a16:colId xmlns:a16="http://schemas.microsoft.com/office/drawing/2014/main" val="20015"/>
                    </a:ext>
                  </a:extLst>
                </a:gridCol>
                <a:gridCol w="218169">
                  <a:extLst>
                    <a:ext uri="{9D8B030D-6E8A-4147-A177-3AD203B41FA5}">
                      <a16:colId xmlns:a16="http://schemas.microsoft.com/office/drawing/2014/main" val="20016"/>
                    </a:ext>
                  </a:extLst>
                </a:gridCol>
                <a:gridCol w="218169">
                  <a:extLst>
                    <a:ext uri="{9D8B030D-6E8A-4147-A177-3AD203B41FA5}">
                      <a16:colId xmlns:a16="http://schemas.microsoft.com/office/drawing/2014/main" val="20017"/>
                    </a:ext>
                  </a:extLst>
                </a:gridCol>
                <a:gridCol w="218169">
                  <a:extLst>
                    <a:ext uri="{9D8B030D-6E8A-4147-A177-3AD203B41FA5}">
                      <a16:colId xmlns:a16="http://schemas.microsoft.com/office/drawing/2014/main" val="20018"/>
                    </a:ext>
                  </a:extLst>
                </a:gridCol>
                <a:gridCol w="218169">
                  <a:extLst>
                    <a:ext uri="{9D8B030D-6E8A-4147-A177-3AD203B41FA5}">
                      <a16:colId xmlns:a16="http://schemas.microsoft.com/office/drawing/2014/main" val="20019"/>
                    </a:ext>
                  </a:extLst>
                </a:gridCol>
                <a:gridCol w="218169">
                  <a:extLst>
                    <a:ext uri="{9D8B030D-6E8A-4147-A177-3AD203B41FA5}">
                      <a16:colId xmlns:a16="http://schemas.microsoft.com/office/drawing/2014/main" val="20020"/>
                    </a:ext>
                  </a:extLst>
                </a:gridCol>
                <a:gridCol w="218169">
                  <a:extLst>
                    <a:ext uri="{9D8B030D-6E8A-4147-A177-3AD203B41FA5}">
                      <a16:colId xmlns:a16="http://schemas.microsoft.com/office/drawing/2014/main" val="20021"/>
                    </a:ext>
                  </a:extLst>
                </a:gridCol>
                <a:gridCol w="218169">
                  <a:extLst>
                    <a:ext uri="{9D8B030D-6E8A-4147-A177-3AD203B41FA5}">
                      <a16:colId xmlns:a16="http://schemas.microsoft.com/office/drawing/2014/main" val="20022"/>
                    </a:ext>
                  </a:extLst>
                </a:gridCol>
                <a:gridCol w="218169">
                  <a:extLst>
                    <a:ext uri="{9D8B030D-6E8A-4147-A177-3AD203B41FA5}">
                      <a16:colId xmlns:a16="http://schemas.microsoft.com/office/drawing/2014/main" val="20023"/>
                    </a:ext>
                  </a:extLst>
                </a:gridCol>
                <a:gridCol w="218169">
                  <a:extLst>
                    <a:ext uri="{9D8B030D-6E8A-4147-A177-3AD203B41FA5}">
                      <a16:colId xmlns:a16="http://schemas.microsoft.com/office/drawing/2014/main" val="20024"/>
                    </a:ext>
                  </a:extLst>
                </a:gridCol>
                <a:gridCol w="218169">
                  <a:extLst>
                    <a:ext uri="{9D8B030D-6E8A-4147-A177-3AD203B41FA5}">
                      <a16:colId xmlns:a16="http://schemas.microsoft.com/office/drawing/2014/main" val="20025"/>
                    </a:ext>
                  </a:extLst>
                </a:gridCol>
                <a:gridCol w="218169">
                  <a:extLst>
                    <a:ext uri="{9D8B030D-6E8A-4147-A177-3AD203B41FA5}">
                      <a16:colId xmlns:a16="http://schemas.microsoft.com/office/drawing/2014/main" val="20026"/>
                    </a:ext>
                  </a:extLst>
                </a:gridCol>
                <a:gridCol w="218169">
                  <a:extLst>
                    <a:ext uri="{9D8B030D-6E8A-4147-A177-3AD203B41FA5}">
                      <a16:colId xmlns:a16="http://schemas.microsoft.com/office/drawing/2014/main" val="20027"/>
                    </a:ext>
                  </a:extLst>
                </a:gridCol>
                <a:gridCol w="218169">
                  <a:extLst>
                    <a:ext uri="{9D8B030D-6E8A-4147-A177-3AD203B41FA5}">
                      <a16:colId xmlns:a16="http://schemas.microsoft.com/office/drawing/2014/main" val="20028"/>
                    </a:ext>
                  </a:extLst>
                </a:gridCol>
                <a:gridCol w="218169">
                  <a:extLst>
                    <a:ext uri="{9D8B030D-6E8A-4147-A177-3AD203B41FA5}">
                      <a16:colId xmlns:a16="http://schemas.microsoft.com/office/drawing/2014/main" val="20029"/>
                    </a:ext>
                  </a:extLst>
                </a:gridCol>
                <a:gridCol w="218169">
                  <a:extLst>
                    <a:ext uri="{9D8B030D-6E8A-4147-A177-3AD203B41FA5}">
                      <a16:colId xmlns:a16="http://schemas.microsoft.com/office/drawing/2014/main" val="20030"/>
                    </a:ext>
                  </a:extLst>
                </a:gridCol>
                <a:gridCol w="218169">
                  <a:extLst>
                    <a:ext uri="{9D8B030D-6E8A-4147-A177-3AD203B41FA5}">
                      <a16:colId xmlns:a16="http://schemas.microsoft.com/office/drawing/2014/main" val="20031"/>
                    </a:ext>
                  </a:extLst>
                </a:gridCol>
              </a:tblGrid>
              <a:tr h="195974">
                <a:tc>
                  <a:txBody>
                    <a:bodyPr/>
                    <a:lstStyle/>
                    <a:p>
                      <a:pPr marL="0" algn="ctr" defTabSz="914400" rtl="0" eaLnBrk="1" latinLnBrk="0" hangingPunct="1"/>
                      <a:endParaRPr lang="zh-CN" altLang="en-US" sz="1200" b="1" kern="1200" dirty="0">
                        <a:solidFill>
                          <a:schemeClr val="tx1"/>
                        </a:solidFill>
                        <a:latin typeface="微软雅黑" pitchFamily="34" charset="-122"/>
                        <a:ea typeface="微软雅黑" pitchFamily="34" charset="-122"/>
                        <a:cs typeface="+mn-cs"/>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FFFF00"/>
                    </a:solidFill>
                  </a:tcPr>
                </a:tc>
                <a:tc>
                  <a:txBody>
                    <a:bodyPr/>
                    <a:lstStyle/>
                    <a:p>
                      <a:pPr algn="ctr"/>
                      <a:endParaRPr lang="zh-CN" altLang="en-US" sz="1200" b="1" dirty="0">
                        <a:solidFill>
                          <a:schemeClr val="tx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FFFF00"/>
                    </a:solidFill>
                  </a:tcPr>
                </a:tc>
                <a:tc>
                  <a:txBody>
                    <a:bodyPr/>
                    <a:lstStyle/>
                    <a:p>
                      <a:pPr algn="ctr"/>
                      <a:endParaRPr lang="zh-CN" altLang="en-US" sz="1200" b="1" dirty="0">
                        <a:solidFill>
                          <a:schemeClr val="tx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FFFF00"/>
                    </a:solidFill>
                  </a:tcPr>
                </a:tc>
                <a:tc>
                  <a:txBody>
                    <a:bodyPr/>
                    <a:lstStyle/>
                    <a:p>
                      <a:pPr algn="ctr"/>
                      <a:endParaRPr lang="zh-CN" altLang="en-US" sz="1200" b="1" dirty="0">
                        <a:solidFill>
                          <a:schemeClr val="tx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FFFF00"/>
                    </a:solidFill>
                  </a:tcPr>
                </a:tc>
                <a:tc>
                  <a:txBody>
                    <a:bodyPr/>
                    <a:lstStyle/>
                    <a:p>
                      <a:pPr algn="ctr"/>
                      <a:endParaRPr lang="zh-CN" altLang="en-US" sz="1200" b="1" dirty="0">
                        <a:solidFill>
                          <a:schemeClr val="tx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FFFF00"/>
                    </a:solidFill>
                  </a:tcPr>
                </a:tc>
                <a:tc>
                  <a:txBody>
                    <a:bodyPr/>
                    <a:lstStyle/>
                    <a:p>
                      <a:pPr algn="ctr"/>
                      <a:endParaRPr lang="zh-CN" altLang="en-US" sz="1200" b="1" dirty="0">
                        <a:solidFill>
                          <a:schemeClr val="tx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FFFF00"/>
                    </a:solidFill>
                  </a:tcPr>
                </a:tc>
                <a:tc>
                  <a:txBody>
                    <a:bodyPr/>
                    <a:lstStyle/>
                    <a:p>
                      <a:pPr algn="ctr"/>
                      <a:endParaRPr lang="zh-CN" altLang="en-US" sz="1200" b="1" dirty="0">
                        <a:solidFill>
                          <a:schemeClr val="tx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FFFF00"/>
                    </a:solidFill>
                  </a:tcPr>
                </a:tc>
                <a:tc>
                  <a:txBody>
                    <a:bodyPr/>
                    <a:lstStyle/>
                    <a:p>
                      <a:pPr algn="ctr"/>
                      <a:endParaRPr lang="zh-CN" altLang="en-US" sz="1200" b="1" dirty="0">
                        <a:solidFill>
                          <a:schemeClr val="tx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FFFF00"/>
                    </a:solidFill>
                  </a:tcPr>
                </a:tc>
                <a:tc>
                  <a:txBody>
                    <a:bodyPr/>
                    <a:lstStyle/>
                    <a:p>
                      <a:pPr algn="ctr"/>
                      <a:endParaRPr lang="zh-CN" altLang="en-US" sz="1200" b="1" dirty="0">
                        <a:solidFill>
                          <a:schemeClr val="tx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00FF"/>
                    </a:solidFill>
                  </a:tcPr>
                </a:tc>
                <a:tc>
                  <a:txBody>
                    <a:bodyPr/>
                    <a:lstStyle/>
                    <a:p>
                      <a:pPr algn="ctr"/>
                      <a:endParaRPr lang="zh-CN" altLang="en-US" sz="1200" b="1" dirty="0">
                        <a:solidFill>
                          <a:schemeClr val="tx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00FF"/>
                    </a:solidFill>
                  </a:tcPr>
                </a:tc>
                <a:tc>
                  <a:txBody>
                    <a:bodyPr/>
                    <a:lstStyle/>
                    <a:p>
                      <a:pPr algn="ctr"/>
                      <a:endParaRPr lang="zh-CN" altLang="en-US" sz="1200" b="1" dirty="0">
                        <a:solidFill>
                          <a:schemeClr val="tx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00FF"/>
                    </a:solidFill>
                  </a:tcPr>
                </a:tc>
                <a:tc>
                  <a:txBody>
                    <a:bodyPr/>
                    <a:lstStyle/>
                    <a:p>
                      <a:pPr algn="ctr"/>
                      <a:endParaRPr lang="zh-CN" altLang="en-US" sz="1200" b="1" dirty="0">
                        <a:solidFill>
                          <a:schemeClr val="tx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00FF"/>
                    </a:solidFill>
                  </a:tcPr>
                </a:tc>
                <a:tc>
                  <a:txBody>
                    <a:bodyPr/>
                    <a:lstStyle/>
                    <a:p>
                      <a:pPr algn="ctr"/>
                      <a:endParaRPr lang="zh-CN" altLang="en-US" sz="1200" b="1" dirty="0">
                        <a:solidFill>
                          <a:schemeClr val="tx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00FF"/>
                    </a:solidFill>
                  </a:tcPr>
                </a:tc>
                <a:tc>
                  <a:txBody>
                    <a:bodyPr/>
                    <a:lstStyle/>
                    <a:p>
                      <a:pPr algn="ctr"/>
                      <a:endParaRPr lang="zh-CN" altLang="en-US" sz="1200" b="1" dirty="0">
                        <a:solidFill>
                          <a:schemeClr val="tx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00FF"/>
                    </a:solidFill>
                  </a:tcPr>
                </a:tc>
                <a:tc>
                  <a:txBody>
                    <a:bodyPr/>
                    <a:lstStyle/>
                    <a:p>
                      <a:pPr algn="ctr"/>
                      <a:endParaRPr lang="zh-CN" altLang="en-US" sz="1200" b="1" dirty="0">
                        <a:solidFill>
                          <a:schemeClr val="tx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00FF"/>
                    </a:solidFill>
                  </a:tcPr>
                </a:tc>
                <a:tc>
                  <a:txBody>
                    <a:bodyPr/>
                    <a:lstStyle/>
                    <a:p>
                      <a:pPr algn="ctr"/>
                      <a:endParaRPr lang="zh-CN" altLang="en-US" sz="1200" b="1" dirty="0">
                        <a:solidFill>
                          <a:schemeClr val="tx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00FF"/>
                    </a:solidFill>
                  </a:tcPr>
                </a:tc>
                <a:tc>
                  <a:txBody>
                    <a:bodyPr/>
                    <a:lstStyle/>
                    <a:p>
                      <a:pPr algn="ctr"/>
                      <a:endParaRPr lang="zh-CN" altLang="en-US" sz="1200" b="1" dirty="0">
                        <a:solidFill>
                          <a:schemeClr val="tx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FFFF00"/>
                    </a:solidFill>
                  </a:tcPr>
                </a:tc>
                <a:tc>
                  <a:txBody>
                    <a:bodyPr/>
                    <a:lstStyle/>
                    <a:p>
                      <a:pPr algn="ctr"/>
                      <a:endParaRPr lang="zh-CN" altLang="en-US" sz="1200" b="1" dirty="0">
                        <a:solidFill>
                          <a:schemeClr val="tx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FFFF00"/>
                    </a:solidFill>
                  </a:tcPr>
                </a:tc>
                <a:tc>
                  <a:txBody>
                    <a:bodyPr/>
                    <a:lstStyle/>
                    <a:p>
                      <a:pPr algn="ctr"/>
                      <a:endParaRPr lang="zh-CN" altLang="en-US" sz="1200" b="1" dirty="0">
                        <a:solidFill>
                          <a:schemeClr val="tx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FFFF00"/>
                    </a:solidFill>
                  </a:tcPr>
                </a:tc>
                <a:tc>
                  <a:txBody>
                    <a:bodyPr/>
                    <a:lstStyle/>
                    <a:p>
                      <a:pPr algn="ctr"/>
                      <a:endParaRPr lang="zh-CN" altLang="en-US" sz="1200" b="1" dirty="0">
                        <a:solidFill>
                          <a:schemeClr val="tx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FFFF00"/>
                    </a:solidFill>
                  </a:tcPr>
                </a:tc>
                <a:tc>
                  <a:txBody>
                    <a:bodyPr/>
                    <a:lstStyle/>
                    <a:p>
                      <a:pPr algn="ctr"/>
                      <a:endParaRPr lang="zh-CN" altLang="en-US" sz="1200" b="1" dirty="0">
                        <a:solidFill>
                          <a:schemeClr val="tx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FFFF00"/>
                    </a:solidFill>
                  </a:tcPr>
                </a:tc>
                <a:tc>
                  <a:txBody>
                    <a:bodyPr/>
                    <a:lstStyle/>
                    <a:p>
                      <a:pPr algn="ctr"/>
                      <a:endParaRPr lang="zh-CN" altLang="en-US" sz="1200" b="1" dirty="0">
                        <a:solidFill>
                          <a:schemeClr val="tx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FFFF00"/>
                    </a:solidFill>
                  </a:tcPr>
                </a:tc>
                <a:tc>
                  <a:txBody>
                    <a:bodyPr/>
                    <a:lstStyle/>
                    <a:p>
                      <a:pPr algn="ctr"/>
                      <a:endParaRPr lang="zh-CN" altLang="en-US" sz="1200" b="1" dirty="0">
                        <a:solidFill>
                          <a:schemeClr val="tx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FFFF00"/>
                    </a:solidFill>
                  </a:tcPr>
                </a:tc>
                <a:tc>
                  <a:txBody>
                    <a:bodyPr/>
                    <a:lstStyle/>
                    <a:p>
                      <a:pPr algn="ctr"/>
                      <a:endParaRPr lang="zh-CN" altLang="en-US" sz="1200" b="1" dirty="0">
                        <a:solidFill>
                          <a:schemeClr val="tx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FFFF00"/>
                    </a:solidFill>
                  </a:tcPr>
                </a:tc>
                <a:tc>
                  <a:txBody>
                    <a:bodyPr/>
                    <a:lstStyle/>
                    <a:p>
                      <a:pPr algn="ctr"/>
                      <a:endParaRPr lang="zh-CN" altLang="en-US" sz="1200" b="1" dirty="0">
                        <a:solidFill>
                          <a:schemeClr val="tx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00FF"/>
                    </a:solidFill>
                  </a:tcPr>
                </a:tc>
                <a:tc>
                  <a:txBody>
                    <a:bodyPr/>
                    <a:lstStyle/>
                    <a:p>
                      <a:pPr algn="ctr"/>
                      <a:endParaRPr lang="zh-CN" altLang="en-US" sz="1200" b="1" dirty="0">
                        <a:solidFill>
                          <a:schemeClr val="tx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00FF"/>
                    </a:solidFill>
                  </a:tcPr>
                </a:tc>
                <a:tc>
                  <a:txBody>
                    <a:bodyPr/>
                    <a:lstStyle/>
                    <a:p>
                      <a:pPr algn="ctr"/>
                      <a:endParaRPr lang="zh-CN" altLang="en-US" sz="1200" b="1" dirty="0">
                        <a:solidFill>
                          <a:schemeClr val="tx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00FF"/>
                    </a:solidFill>
                  </a:tcPr>
                </a:tc>
                <a:tc>
                  <a:txBody>
                    <a:bodyPr/>
                    <a:lstStyle/>
                    <a:p>
                      <a:pPr algn="ctr"/>
                      <a:endParaRPr lang="zh-CN" altLang="en-US" sz="1200" b="1" dirty="0">
                        <a:solidFill>
                          <a:schemeClr val="tx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00FF"/>
                    </a:solidFill>
                  </a:tcPr>
                </a:tc>
                <a:tc>
                  <a:txBody>
                    <a:bodyPr/>
                    <a:lstStyle/>
                    <a:p>
                      <a:pPr algn="ctr"/>
                      <a:endParaRPr lang="zh-CN" altLang="en-US" sz="1200" b="1" dirty="0">
                        <a:solidFill>
                          <a:schemeClr val="tx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00FF"/>
                    </a:solidFill>
                  </a:tcPr>
                </a:tc>
                <a:tc>
                  <a:txBody>
                    <a:bodyPr/>
                    <a:lstStyle/>
                    <a:p>
                      <a:pPr algn="ctr"/>
                      <a:endParaRPr lang="zh-CN" altLang="en-US" sz="1200" b="1" dirty="0">
                        <a:solidFill>
                          <a:schemeClr val="tx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00FF"/>
                    </a:solidFill>
                  </a:tcPr>
                </a:tc>
                <a:tc>
                  <a:txBody>
                    <a:bodyPr/>
                    <a:lstStyle/>
                    <a:p>
                      <a:pPr algn="ctr"/>
                      <a:endParaRPr lang="zh-CN" altLang="en-US" sz="1200" b="1" dirty="0">
                        <a:solidFill>
                          <a:schemeClr val="tx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00FF"/>
                    </a:solidFill>
                  </a:tcPr>
                </a:tc>
                <a:tc>
                  <a:txBody>
                    <a:bodyPr/>
                    <a:lstStyle/>
                    <a:p>
                      <a:pPr algn="ctr"/>
                      <a:endParaRPr lang="zh-CN" altLang="en-US" sz="1200" b="1" dirty="0">
                        <a:solidFill>
                          <a:schemeClr val="tx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00FF"/>
                    </a:solidFill>
                  </a:tcPr>
                </a:tc>
                <a:extLst>
                  <a:ext uri="{0D108BD9-81ED-4DB2-BD59-A6C34878D82A}">
                    <a16:rowId xmlns:a16="http://schemas.microsoft.com/office/drawing/2014/main" val="10000"/>
                  </a:ext>
                </a:extLst>
              </a:tr>
            </a:tbl>
          </a:graphicData>
        </a:graphic>
      </p:graphicFrame>
      <p:sp>
        <p:nvSpPr>
          <p:cNvPr id="15" name="矩形 14"/>
          <p:cNvSpPr/>
          <p:nvPr/>
        </p:nvSpPr>
        <p:spPr>
          <a:xfrm>
            <a:off x="668772" y="3086280"/>
            <a:ext cx="954107" cy="276999"/>
          </a:xfrm>
          <a:prstGeom prst="rect">
            <a:avLst/>
          </a:prstGeom>
        </p:spPr>
        <p:txBody>
          <a:bodyPr wrap="none">
            <a:spAutoFit/>
          </a:bodyPr>
          <a:lstStyle/>
          <a:p>
            <a:pPr algn="r"/>
            <a:r>
              <a:rPr lang="en-US" altLang="zh-CN" sz="1200" b="1" dirty="0">
                <a:solidFill>
                  <a:srgbClr val="020202"/>
                </a:solidFill>
                <a:latin typeface="微软雅黑" pitchFamily="34" charset="-122"/>
                <a:ea typeface="微软雅黑" pitchFamily="34" charset="-122"/>
              </a:rPr>
              <a:t>ASCII </a:t>
            </a:r>
            <a:r>
              <a:rPr lang="zh-CN" altLang="en-US" sz="1200" b="1" dirty="0">
                <a:solidFill>
                  <a:srgbClr val="020202"/>
                </a:solidFill>
                <a:latin typeface="微软雅黑" pitchFamily="34" charset="-122"/>
                <a:ea typeface="微软雅黑" pitchFamily="34" charset="-122"/>
              </a:rPr>
              <a:t>编码</a:t>
            </a:r>
          </a:p>
        </p:txBody>
      </p:sp>
    </p:spTree>
    <p:extLst>
      <p:ext uri="{BB962C8B-B14F-4D97-AF65-F5344CB8AC3E}">
        <p14:creationId xmlns:p14="http://schemas.microsoft.com/office/powerpoint/2010/main" val="2810423036"/>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56963" y="932721"/>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3" name="Rectangle 6"/>
          <p:cNvSpPr>
            <a:spLocks noChangeArrowheads="1"/>
          </p:cNvSpPr>
          <p:nvPr/>
        </p:nvSpPr>
        <p:spPr bwMode="auto">
          <a:xfrm>
            <a:off x="3782900" y="899510"/>
            <a:ext cx="159691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itchFamily="34" charset="-122"/>
                <a:ea typeface="微软雅黑" pitchFamily="34" charset="-122"/>
              </a:rPr>
              <a:t>3.  </a:t>
            </a:r>
            <a:r>
              <a:rPr lang="zh-CN" altLang="en-US" sz="2000" b="1" dirty="0">
                <a:solidFill>
                  <a:schemeClr val="bg1"/>
                </a:solidFill>
                <a:latin typeface="微软雅黑" pitchFamily="34" charset="-122"/>
                <a:ea typeface="微软雅黑" pitchFamily="34" charset="-122"/>
              </a:rPr>
              <a:t>内容类型</a:t>
            </a:r>
          </a:p>
        </p:txBody>
      </p:sp>
      <p:sp>
        <p:nvSpPr>
          <p:cNvPr id="4" name="Rectangle 68"/>
          <p:cNvSpPr>
            <a:spLocks noChangeArrowheads="1"/>
          </p:cNvSpPr>
          <p:nvPr/>
        </p:nvSpPr>
        <p:spPr bwMode="auto">
          <a:xfrm>
            <a:off x="483810" y="1293811"/>
            <a:ext cx="8121929" cy="263149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eaLnBrk="0" hangingPunct="0">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MIME </a:t>
            </a:r>
            <a:r>
              <a:rPr lang="zh-CN" altLang="en-US" sz="2000" b="1" dirty="0">
                <a:latin typeface="微软雅黑" pitchFamily="34" charset="-122"/>
                <a:ea typeface="微软雅黑" pitchFamily="34" charset="-122"/>
              </a:rPr>
              <a:t>着标准规定 </a:t>
            </a:r>
            <a:r>
              <a:rPr lang="en-US" altLang="zh-CN" sz="2000" b="1" dirty="0">
                <a:latin typeface="微软雅黑" pitchFamily="34" charset="-122"/>
                <a:ea typeface="微软雅黑" pitchFamily="34" charset="-122"/>
              </a:rPr>
              <a:t>Content-Type </a:t>
            </a:r>
            <a:r>
              <a:rPr lang="zh-CN" altLang="en-US" sz="2000" b="1" dirty="0">
                <a:latin typeface="微软雅黑" pitchFamily="34" charset="-122"/>
                <a:ea typeface="微软雅黑" pitchFamily="34" charset="-122"/>
              </a:rPr>
              <a:t>说明必须含有两个标识符，即内容类型</a:t>
            </a:r>
            <a:r>
              <a:rPr lang="en-US" altLang="zh-CN" sz="2000" b="1" dirty="0">
                <a:latin typeface="微软雅黑" pitchFamily="34" charset="-122"/>
                <a:ea typeface="微软雅黑" pitchFamily="34" charset="-122"/>
              </a:rPr>
              <a:t>(type)</a:t>
            </a:r>
            <a:r>
              <a:rPr lang="zh-CN" altLang="en-US" sz="2000" b="1" dirty="0">
                <a:latin typeface="微软雅黑" pitchFamily="34" charset="-122"/>
                <a:ea typeface="微软雅黑" pitchFamily="34" charset="-122"/>
              </a:rPr>
              <a:t>和子类型</a:t>
            </a:r>
            <a:r>
              <a:rPr lang="en-US" altLang="zh-CN" sz="2000" b="1" dirty="0">
                <a:latin typeface="微软雅黑" pitchFamily="34" charset="-122"/>
                <a:ea typeface="微软雅黑" pitchFamily="34" charset="-122"/>
              </a:rPr>
              <a:t>(subtype)</a:t>
            </a:r>
            <a:r>
              <a:rPr lang="zh-CN" altLang="en-US" sz="2000" b="1" dirty="0">
                <a:latin typeface="微软雅黑" pitchFamily="34" charset="-122"/>
                <a:ea typeface="微软雅黑" pitchFamily="34" charset="-122"/>
              </a:rPr>
              <a:t>，中间用“</a:t>
            </a:r>
            <a:r>
              <a:rPr lang="en-US" altLang="zh-CN" sz="2000" b="1" dirty="0">
                <a:latin typeface="微软雅黑" pitchFamily="34" charset="-122"/>
                <a:ea typeface="微软雅黑" pitchFamily="34" charset="-122"/>
              </a:rPr>
              <a:t>/”</a:t>
            </a:r>
            <a:r>
              <a:rPr lang="zh-CN" altLang="en-US" sz="2000" b="1" dirty="0">
                <a:latin typeface="微软雅黑" pitchFamily="34" charset="-122"/>
                <a:ea typeface="微软雅黑" pitchFamily="34" charset="-122"/>
              </a:rPr>
              <a:t>分开。 </a:t>
            </a:r>
          </a:p>
          <a:p>
            <a:pPr marL="342900" indent="-342900" eaLnBrk="0" hangingPunct="0">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MIME </a:t>
            </a:r>
            <a:r>
              <a:rPr lang="zh-CN" altLang="en-US" sz="2000" b="1" dirty="0">
                <a:latin typeface="微软雅黑" pitchFamily="34" charset="-122"/>
                <a:ea typeface="微软雅黑" pitchFamily="34" charset="-122"/>
              </a:rPr>
              <a:t>标准原先定义了 </a:t>
            </a:r>
            <a:r>
              <a:rPr lang="en-US" altLang="zh-CN" sz="2000" b="1" dirty="0">
                <a:latin typeface="微软雅黑" pitchFamily="34" charset="-122"/>
                <a:ea typeface="微软雅黑" pitchFamily="34" charset="-122"/>
              </a:rPr>
              <a:t>7 </a:t>
            </a:r>
            <a:r>
              <a:rPr lang="zh-CN" altLang="en-US" sz="2000" b="1" dirty="0">
                <a:latin typeface="微软雅黑" pitchFamily="34" charset="-122"/>
                <a:ea typeface="微软雅黑" pitchFamily="34" charset="-122"/>
              </a:rPr>
              <a:t>个基本内容类型和 </a:t>
            </a:r>
            <a:r>
              <a:rPr lang="en-US" altLang="zh-CN" sz="2000" b="1" dirty="0">
                <a:latin typeface="微软雅黑" pitchFamily="34" charset="-122"/>
                <a:ea typeface="微软雅黑" pitchFamily="34" charset="-122"/>
              </a:rPr>
              <a:t>15 </a:t>
            </a:r>
            <a:r>
              <a:rPr lang="zh-CN" altLang="en-US" sz="2000" b="1" dirty="0">
                <a:latin typeface="微软雅黑" pitchFamily="34" charset="-122"/>
                <a:ea typeface="微软雅黑" pitchFamily="34" charset="-122"/>
              </a:rPr>
              <a:t>种子类型。 </a:t>
            </a:r>
            <a:endParaRPr lang="en-US" altLang="zh-CN" sz="2000" b="1" dirty="0">
              <a:latin typeface="微软雅黑" pitchFamily="34" charset="-122"/>
              <a:ea typeface="微软雅黑" pitchFamily="34" charset="-122"/>
            </a:endParaRPr>
          </a:p>
          <a:p>
            <a:pPr marL="342900" indent="-342900" eaLnBrk="0" hangingPunct="0">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MIME</a:t>
            </a:r>
            <a:r>
              <a:rPr lang="zh-CN" altLang="en-US" sz="2000" b="1" dirty="0">
                <a:latin typeface="微软雅黑" pitchFamily="34" charset="-122"/>
                <a:ea typeface="微软雅黑" pitchFamily="34" charset="-122"/>
              </a:rPr>
              <a:t>允许发件人和收件人</a:t>
            </a:r>
            <a:r>
              <a:rPr lang="zh-CN" altLang="en-US" sz="2000" b="1" dirty="0">
                <a:solidFill>
                  <a:srgbClr val="CC00CC"/>
                </a:solidFill>
                <a:latin typeface="微软雅黑" pitchFamily="34" charset="-122"/>
                <a:ea typeface="微软雅黑" pitchFamily="34" charset="-122"/>
              </a:rPr>
              <a:t>自己定义</a:t>
            </a:r>
            <a:r>
              <a:rPr lang="zh-CN" altLang="en-US" sz="2000" b="1" dirty="0">
                <a:latin typeface="微软雅黑" pitchFamily="34" charset="-122"/>
                <a:ea typeface="微软雅黑" pitchFamily="34" charset="-122"/>
              </a:rPr>
              <a:t>专用的内容类型。但为避免可能出现名字冲突，标准要求为专用的内容类型选择的名字要以字符串 </a:t>
            </a:r>
            <a:r>
              <a:rPr lang="en-US" altLang="zh-CN" sz="2000" b="1" dirty="0">
                <a:latin typeface="微软雅黑" pitchFamily="34" charset="-122"/>
                <a:ea typeface="微软雅黑" pitchFamily="34" charset="-122"/>
              </a:rPr>
              <a:t>X-</a:t>
            </a:r>
            <a:r>
              <a:rPr lang="zh-CN" altLang="en-US" sz="2000" b="1" dirty="0">
                <a:latin typeface="微软雅黑" pitchFamily="34" charset="-122"/>
                <a:ea typeface="微软雅黑" pitchFamily="34" charset="-122"/>
              </a:rPr>
              <a:t>开始。</a:t>
            </a:r>
          </a:p>
        </p:txBody>
      </p:sp>
    </p:spTree>
    <p:extLst>
      <p:ext uri="{BB962C8B-B14F-4D97-AF65-F5344CB8AC3E}">
        <p14:creationId xmlns:p14="http://schemas.microsoft.com/office/powerpoint/2010/main" val="3378604963"/>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5"/>
          <p:cNvSpPr>
            <a:spLocks noChangeArrowheads="1"/>
          </p:cNvSpPr>
          <p:nvPr/>
        </p:nvSpPr>
        <p:spPr bwMode="auto">
          <a:xfrm>
            <a:off x="556963" y="740898"/>
            <a:ext cx="8048776"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 name="矩形 3"/>
          <p:cNvSpPr/>
          <p:nvPr/>
        </p:nvSpPr>
        <p:spPr>
          <a:xfrm>
            <a:off x="645268" y="698658"/>
            <a:ext cx="5414496" cy="400110"/>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b="1" dirty="0">
                <a:latin typeface="微软雅黑" pitchFamily="34" charset="-122"/>
                <a:ea typeface="微软雅黑" pitchFamily="34" charset="-122"/>
              </a:rPr>
              <a:t>MIME Content-Type </a:t>
            </a:r>
            <a:r>
              <a:rPr lang="zh-CN" altLang="en-US" sz="2000" b="1" dirty="0">
                <a:latin typeface="微软雅黑" pitchFamily="34" charset="-122"/>
                <a:ea typeface="微软雅黑" pitchFamily="34" charset="-122"/>
              </a:rPr>
              <a:t>说明中的类型及子类型</a:t>
            </a:r>
          </a:p>
        </p:txBody>
      </p:sp>
      <p:graphicFrame>
        <p:nvGraphicFramePr>
          <p:cNvPr id="5" name="内容占位符 4"/>
          <p:cNvGraphicFramePr>
            <a:graphicFrameLocks/>
          </p:cNvGraphicFramePr>
          <p:nvPr>
            <p:extLst>
              <p:ext uri="{D42A27DB-BD31-4B8C-83A1-F6EECF244321}">
                <p14:modId xmlns:p14="http://schemas.microsoft.com/office/powerpoint/2010/main" val="1423875310"/>
              </p:ext>
            </p:extLst>
          </p:nvPr>
        </p:nvGraphicFramePr>
        <p:xfrm>
          <a:off x="556963" y="1256669"/>
          <a:ext cx="8048775" cy="2995289"/>
        </p:xfrm>
        <a:graphic>
          <a:graphicData uri="http://schemas.openxmlformats.org/drawingml/2006/table">
            <a:tbl>
              <a:tblPr firstRow="1" firstCol="1" bandRow="1" bandCol="1"/>
              <a:tblGrid>
                <a:gridCol w="2327758">
                  <a:extLst>
                    <a:ext uri="{9D8B030D-6E8A-4147-A177-3AD203B41FA5}">
                      <a16:colId xmlns:a16="http://schemas.microsoft.com/office/drawing/2014/main" val="20000"/>
                    </a:ext>
                  </a:extLst>
                </a:gridCol>
                <a:gridCol w="2897348">
                  <a:extLst>
                    <a:ext uri="{9D8B030D-6E8A-4147-A177-3AD203B41FA5}">
                      <a16:colId xmlns:a16="http://schemas.microsoft.com/office/drawing/2014/main" val="20001"/>
                    </a:ext>
                  </a:extLst>
                </a:gridCol>
                <a:gridCol w="2823669">
                  <a:extLst>
                    <a:ext uri="{9D8B030D-6E8A-4147-A177-3AD203B41FA5}">
                      <a16:colId xmlns:a16="http://schemas.microsoft.com/office/drawing/2014/main" val="20002"/>
                    </a:ext>
                  </a:extLst>
                </a:gridCol>
              </a:tblGrid>
              <a:tr h="296779">
                <a:tc>
                  <a:txBody>
                    <a:bodyPr/>
                    <a:lstStyle/>
                    <a:p>
                      <a:pPr algn="ctr" hangingPunct="0">
                        <a:lnSpc>
                          <a:spcPct val="100000"/>
                        </a:lnSpc>
                        <a:spcAft>
                          <a:spcPts val="0"/>
                        </a:spcAft>
                      </a:pPr>
                      <a:r>
                        <a:rPr lang="zh-CN" sz="1400" b="1" dirty="0">
                          <a:solidFill>
                            <a:schemeClr val="bg1"/>
                          </a:solidFill>
                          <a:effectLst/>
                          <a:latin typeface="微软雅黑" pitchFamily="34" charset="-122"/>
                          <a:ea typeface="微软雅黑" pitchFamily="34" charset="-122"/>
                        </a:rPr>
                        <a:t>内容类型</a:t>
                      </a:r>
                    </a:p>
                  </a:txBody>
                  <a:tcPr marL="31190" marR="3119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6FF"/>
                    </a:solidFill>
                  </a:tcPr>
                </a:tc>
                <a:tc>
                  <a:txBody>
                    <a:bodyPr/>
                    <a:lstStyle/>
                    <a:p>
                      <a:pPr algn="ctr" hangingPunct="0">
                        <a:lnSpc>
                          <a:spcPct val="100000"/>
                        </a:lnSpc>
                        <a:spcAft>
                          <a:spcPts val="0"/>
                        </a:spcAft>
                      </a:pPr>
                      <a:r>
                        <a:rPr lang="zh-CN" sz="1400" b="1" dirty="0">
                          <a:solidFill>
                            <a:schemeClr val="bg1"/>
                          </a:solidFill>
                          <a:effectLst/>
                          <a:latin typeface="微软雅黑" pitchFamily="34" charset="-122"/>
                          <a:ea typeface="微软雅黑" pitchFamily="34" charset="-122"/>
                        </a:rPr>
                        <a:t>子类型举例</a:t>
                      </a:r>
                    </a:p>
                  </a:txBody>
                  <a:tcPr marL="31190" marR="3119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6FF"/>
                    </a:solidFill>
                  </a:tcPr>
                </a:tc>
                <a:tc>
                  <a:txBody>
                    <a:bodyPr/>
                    <a:lstStyle/>
                    <a:p>
                      <a:pPr algn="ctr" hangingPunct="0">
                        <a:lnSpc>
                          <a:spcPct val="100000"/>
                        </a:lnSpc>
                        <a:spcAft>
                          <a:spcPts val="0"/>
                        </a:spcAft>
                      </a:pPr>
                      <a:r>
                        <a:rPr lang="zh-CN" sz="1400" b="1" dirty="0">
                          <a:solidFill>
                            <a:schemeClr val="bg1"/>
                          </a:solidFill>
                          <a:effectLst/>
                          <a:latin typeface="微软雅黑" pitchFamily="34" charset="-122"/>
                          <a:ea typeface="微软雅黑" pitchFamily="34" charset="-122"/>
                        </a:rPr>
                        <a:t>说明</a:t>
                      </a:r>
                    </a:p>
                  </a:txBody>
                  <a:tcPr marL="31190" marR="3119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6FF"/>
                    </a:solidFill>
                  </a:tcPr>
                </a:tc>
                <a:extLst>
                  <a:ext uri="{0D108BD9-81ED-4DB2-BD59-A6C34878D82A}">
                    <a16:rowId xmlns:a16="http://schemas.microsoft.com/office/drawing/2014/main" val="10000"/>
                  </a:ext>
                </a:extLst>
              </a:tr>
              <a:tr h="269851">
                <a:tc>
                  <a:txBody>
                    <a:bodyPr/>
                    <a:lstStyle/>
                    <a:p>
                      <a:pPr algn="ctr" hangingPunct="0">
                        <a:lnSpc>
                          <a:spcPct val="100000"/>
                        </a:lnSpc>
                        <a:spcAft>
                          <a:spcPts val="0"/>
                        </a:spcAft>
                      </a:pPr>
                      <a:r>
                        <a:rPr lang="en-US" sz="1400" b="1" dirty="0">
                          <a:effectLst/>
                          <a:latin typeface="微软雅黑" pitchFamily="34" charset="-122"/>
                          <a:ea typeface="微软雅黑" pitchFamily="34" charset="-122"/>
                        </a:rPr>
                        <a:t>text</a:t>
                      </a:r>
                      <a:r>
                        <a:rPr lang="zh-CN" sz="1400" b="1" dirty="0">
                          <a:effectLst/>
                          <a:latin typeface="微软雅黑" pitchFamily="34" charset="-122"/>
                          <a:ea typeface="微软雅黑" pitchFamily="34" charset="-122"/>
                        </a:rPr>
                        <a:t>（文本）</a:t>
                      </a:r>
                    </a:p>
                  </a:txBody>
                  <a:tcPr marL="31190" marR="3119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hangingPunct="0">
                        <a:lnSpc>
                          <a:spcPct val="100000"/>
                        </a:lnSpc>
                        <a:spcAft>
                          <a:spcPts val="0"/>
                        </a:spcAft>
                      </a:pPr>
                      <a:r>
                        <a:rPr lang="en-US" sz="1400" b="1" dirty="0">
                          <a:effectLst/>
                          <a:latin typeface="微软雅黑" pitchFamily="34" charset="-122"/>
                          <a:ea typeface="微软雅黑" pitchFamily="34" charset="-122"/>
                        </a:rPr>
                        <a:t>plain, html, xml, </a:t>
                      </a:r>
                      <a:r>
                        <a:rPr lang="en-US" sz="1400" b="1" dirty="0" err="1">
                          <a:effectLst/>
                          <a:latin typeface="微软雅黑" pitchFamily="34" charset="-122"/>
                          <a:ea typeface="微软雅黑" pitchFamily="34" charset="-122"/>
                        </a:rPr>
                        <a:t>css</a:t>
                      </a:r>
                      <a:endParaRPr lang="zh-CN" sz="1400" b="1" dirty="0">
                        <a:effectLst/>
                        <a:latin typeface="微软雅黑" pitchFamily="34" charset="-122"/>
                        <a:ea typeface="微软雅黑" pitchFamily="34" charset="-122"/>
                      </a:endParaRPr>
                    </a:p>
                  </a:txBody>
                  <a:tcPr marL="31190" marR="3119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hangingPunct="0">
                        <a:lnSpc>
                          <a:spcPct val="100000"/>
                        </a:lnSpc>
                        <a:spcAft>
                          <a:spcPts val="0"/>
                        </a:spcAft>
                      </a:pPr>
                      <a:r>
                        <a:rPr lang="zh-CN" sz="1400" b="1">
                          <a:effectLst/>
                          <a:latin typeface="微软雅黑" pitchFamily="34" charset="-122"/>
                          <a:ea typeface="微软雅黑" pitchFamily="34" charset="-122"/>
                        </a:rPr>
                        <a:t>不同格式的文本</a:t>
                      </a:r>
                    </a:p>
                  </a:txBody>
                  <a:tcPr marL="31190" marR="3119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269851">
                <a:tc>
                  <a:txBody>
                    <a:bodyPr/>
                    <a:lstStyle/>
                    <a:p>
                      <a:pPr algn="ctr" hangingPunct="0">
                        <a:lnSpc>
                          <a:spcPct val="100000"/>
                        </a:lnSpc>
                        <a:spcAft>
                          <a:spcPts val="0"/>
                        </a:spcAft>
                      </a:pPr>
                      <a:r>
                        <a:rPr lang="en-US" sz="1400" b="1" dirty="0">
                          <a:effectLst/>
                          <a:latin typeface="微软雅黑" pitchFamily="34" charset="-122"/>
                          <a:ea typeface="微软雅黑" pitchFamily="34" charset="-122"/>
                        </a:rPr>
                        <a:t>image</a:t>
                      </a:r>
                      <a:r>
                        <a:rPr lang="zh-CN" sz="1400" b="1" dirty="0">
                          <a:effectLst/>
                          <a:latin typeface="微软雅黑" pitchFamily="34" charset="-122"/>
                          <a:ea typeface="微软雅黑" pitchFamily="34" charset="-122"/>
                        </a:rPr>
                        <a:t>（图像）</a:t>
                      </a:r>
                    </a:p>
                  </a:txBody>
                  <a:tcPr marL="31190" marR="3119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c>
                  <a:txBody>
                    <a:bodyPr/>
                    <a:lstStyle/>
                    <a:p>
                      <a:pPr algn="ctr" hangingPunct="0">
                        <a:lnSpc>
                          <a:spcPct val="100000"/>
                        </a:lnSpc>
                        <a:spcAft>
                          <a:spcPts val="0"/>
                        </a:spcAft>
                      </a:pPr>
                      <a:r>
                        <a:rPr lang="en-US" sz="1400" b="1">
                          <a:effectLst/>
                          <a:latin typeface="微软雅黑" pitchFamily="34" charset="-122"/>
                          <a:ea typeface="微软雅黑" pitchFamily="34" charset="-122"/>
                        </a:rPr>
                        <a:t>gif, jpeg, tiff</a:t>
                      </a:r>
                      <a:endParaRPr lang="zh-CN" sz="1400" b="1">
                        <a:effectLst/>
                        <a:latin typeface="微软雅黑" pitchFamily="34" charset="-122"/>
                        <a:ea typeface="微软雅黑" pitchFamily="34" charset="-122"/>
                      </a:endParaRPr>
                    </a:p>
                  </a:txBody>
                  <a:tcPr marL="31190" marR="3119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c>
                  <a:txBody>
                    <a:bodyPr/>
                    <a:lstStyle/>
                    <a:p>
                      <a:pPr algn="ctr" hangingPunct="0">
                        <a:lnSpc>
                          <a:spcPct val="100000"/>
                        </a:lnSpc>
                        <a:spcAft>
                          <a:spcPts val="0"/>
                        </a:spcAft>
                      </a:pPr>
                      <a:r>
                        <a:rPr lang="zh-CN" sz="1400" b="1" dirty="0">
                          <a:effectLst/>
                          <a:latin typeface="微软雅黑" pitchFamily="34" charset="-122"/>
                          <a:ea typeface="微软雅黑" pitchFamily="34" charset="-122"/>
                        </a:rPr>
                        <a:t>不同格式的静止图像</a:t>
                      </a:r>
                    </a:p>
                  </a:txBody>
                  <a:tcPr marL="31190" marR="3119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extLst>
                  <a:ext uri="{0D108BD9-81ED-4DB2-BD59-A6C34878D82A}">
                    <a16:rowId xmlns:a16="http://schemas.microsoft.com/office/drawing/2014/main" val="10002"/>
                  </a:ext>
                </a:extLst>
              </a:tr>
              <a:tr h="269851">
                <a:tc>
                  <a:txBody>
                    <a:bodyPr/>
                    <a:lstStyle/>
                    <a:p>
                      <a:pPr algn="ctr" hangingPunct="0">
                        <a:lnSpc>
                          <a:spcPct val="100000"/>
                        </a:lnSpc>
                        <a:spcAft>
                          <a:spcPts val="0"/>
                        </a:spcAft>
                      </a:pPr>
                      <a:r>
                        <a:rPr lang="en-US" sz="1400" b="1" dirty="0">
                          <a:effectLst/>
                          <a:latin typeface="微软雅黑" pitchFamily="34" charset="-122"/>
                          <a:ea typeface="微软雅黑" pitchFamily="34" charset="-122"/>
                        </a:rPr>
                        <a:t>audio</a:t>
                      </a:r>
                      <a:r>
                        <a:rPr lang="zh-CN" sz="1400" b="1" dirty="0">
                          <a:effectLst/>
                          <a:latin typeface="微软雅黑" pitchFamily="34" charset="-122"/>
                          <a:ea typeface="微软雅黑" pitchFamily="34" charset="-122"/>
                        </a:rPr>
                        <a:t>（音频）</a:t>
                      </a:r>
                    </a:p>
                  </a:txBody>
                  <a:tcPr marL="31190" marR="3119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hangingPunct="0">
                        <a:lnSpc>
                          <a:spcPct val="100000"/>
                        </a:lnSpc>
                        <a:spcAft>
                          <a:spcPts val="0"/>
                        </a:spcAft>
                      </a:pPr>
                      <a:r>
                        <a:rPr lang="en-US" sz="1400" b="1">
                          <a:effectLst/>
                          <a:latin typeface="微软雅黑" pitchFamily="34" charset="-122"/>
                          <a:ea typeface="微软雅黑" pitchFamily="34" charset="-122"/>
                        </a:rPr>
                        <a:t>basic, mpeg, mp4</a:t>
                      </a:r>
                      <a:endParaRPr lang="zh-CN" sz="1400" b="1">
                        <a:effectLst/>
                        <a:latin typeface="微软雅黑" pitchFamily="34" charset="-122"/>
                        <a:ea typeface="微软雅黑" pitchFamily="34" charset="-122"/>
                      </a:endParaRPr>
                    </a:p>
                  </a:txBody>
                  <a:tcPr marL="31190" marR="3119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hangingPunct="0">
                        <a:lnSpc>
                          <a:spcPct val="100000"/>
                        </a:lnSpc>
                        <a:spcAft>
                          <a:spcPts val="0"/>
                        </a:spcAft>
                      </a:pPr>
                      <a:r>
                        <a:rPr lang="zh-CN" sz="1400" b="1" dirty="0">
                          <a:effectLst/>
                          <a:latin typeface="微软雅黑" pitchFamily="34" charset="-122"/>
                          <a:ea typeface="微软雅黑" pitchFamily="34" charset="-122"/>
                        </a:rPr>
                        <a:t>可听见的声音</a:t>
                      </a:r>
                    </a:p>
                  </a:txBody>
                  <a:tcPr marL="31190" marR="3119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269851">
                <a:tc>
                  <a:txBody>
                    <a:bodyPr/>
                    <a:lstStyle/>
                    <a:p>
                      <a:pPr algn="ctr" hangingPunct="0">
                        <a:lnSpc>
                          <a:spcPct val="100000"/>
                        </a:lnSpc>
                        <a:spcAft>
                          <a:spcPts val="0"/>
                        </a:spcAft>
                      </a:pPr>
                      <a:r>
                        <a:rPr lang="en-US" sz="1400" b="1">
                          <a:effectLst/>
                          <a:latin typeface="微软雅黑" pitchFamily="34" charset="-122"/>
                          <a:ea typeface="微软雅黑" pitchFamily="34" charset="-122"/>
                        </a:rPr>
                        <a:t>video</a:t>
                      </a:r>
                      <a:r>
                        <a:rPr lang="zh-CN" sz="1400" b="1">
                          <a:effectLst/>
                          <a:latin typeface="微软雅黑" pitchFamily="34" charset="-122"/>
                          <a:ea typeface="微软雅黑" pitchFamily="34" charset="-122"/>
                        </a:rPr>
                        <a:t>（视频）</a:t>
                      </a:r>
                    </a:p>
                  </a:txBody>
                  <a:tcPr marL="31190" marR="3119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c>
                  <a:txBody>
                    <a:bodyPr/>
                    <a:lstStyle/>
                    <a:p>
                      <a:pPr algn="ctr" hangingPunct="0">
                        <a:lnSpc>
                          <a:spcPct val="100000"/>
                        </a:lnSpc>
                        <a:spcAft>
                          <a:spcPts val="0"/>
                        </a:spcAft>
                      </a:pPr>
                      <a:r>
                        <a:rPr lang="en-US" sz="1400" b="1">
                          <a:effectLst/>
                          <a:latin typeface="微软雅黑" pitchFamily="34" charset="-122"/>
                          <a:ea typeface="微软雅黑" pitchFamily="34" charset="-122"/>
                        </a:rPr>
                        <a:t>mpeg, mp4, quicktime</a:t>
                      </a:r>
                      <a:endParaRPr lang="zh-CN" sz="1400" b="1">
                        <a:effectLst/>
                        <a:latin typeface="微软雅黑" pitchFamily="34" charset="-122"/>
                        <a:ea typeface="微软雅黑" pitchFamily="34" charset="-122"/>
                      </a:endParaRPr>
                    </a:p>
                  </a:txBody>
                  <a:tcPr marL="31190" marR="3119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c>
                  <a:txBody>
                    <a:bodyPr/>
                    <a:lstStyle/>
                    <a:p>
                      <a:pPr algn="ctr" hangingPunct="0">
                        <a:lnSpc>
                          <a:spcPct val="100000"/>
                        </a:lnSpc>
                        <a:spcAft>
                          <a:spcPts val="0"/>
                        </a:spcAft>
                      </a:pPr>
                      <a:r>
                        <a:rPr lang="zh-CN" sz="1400" b="1" dirty="0">
                          <a:effectLst/>
                          <a:latin typeface="微软雅黑" pitchFamily="34" charset="-122"/>
                          <a:ea typeface="微软雅黑" pitchFamily="34" charset="-122"/>
                        </a:rPr>
                        <a:t>不同格式的影片</a:t>
                      </a:r>
                    </a:p>
                  </a:txBody>
                  <a:tcPr marL="31190" marR="3119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extLst>
                  <a:ext uri="{0D108BD9-81ED-4DB2-BD59-A6C34878D82A}">
                    <a16:rowId xmlns:a16="http://schemas.microsoft.com/office/drawing/2014/main" val="10004"/>
                  </a:ext>
                </a:extLst>
              </a:tr>
              <a:tr h="269851">
                <a:tc>
                  <a:txBody>
                    <a:bodyPr/>
                    <a:lstStyle/>
                    <a:p>
                      <a:pPr algn="ctr" hangingPunct="0">
                        <a:lnSpc>
                          <a:spcPct val="100000"/>
                        </a:lnSpc>
                        <a:spcAft>
                          <a:spcPts val="0"/>
                        </a:spcAft>
                      </a:pPr>
                      <a:r>
                        <a:rPr lang="en-US" sz="1400" b="1" dirty="0">
                          <a:effectLst/>
                          <a:latin typeface="微软雅黑" pitchFamily="34" charset="-122"/>
                          <a:ea typeface="微软雅黑" pitchFamily="34" charset="-122"/>
                        </a:rPr>
                        <a:t>model</a:t>
                      </a:r>
                      <a:r>
                        <a:rPr lang="zh-CN" sz="1400" b="1" dirty="0">
                          <a:effectLst/>
                          <a:latin typeface="微软雅黑" pitchFamily="34" charset="-122"/>
                          <a:ea typeface="微软雅黑" pitchFamily="34" charset="-122"/>
                        </a:rPr>
                        <a:t>（模型）</a:t>
                      </a:r>
                    </a:p>
                  </a:txBody>
                  <a:tcPr marL="31190" marR="3119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hangingPunct="0">
                        <a:lnSpc>
                          <a:spcPct val="100000"/>
                        </a:lnSpc>
                        <a:spcAft>
                          <a:spcPts val="0"/>
                        </a:spcAft>
                      </a:pPr>
                      <a:r>
                        <a:rPr lang="en-US" sz="1400" b="1">
                          <a:effectLst/>
                          <a:latin typeface="微软雅黑" pitchFamily="34" charset="-122"/>
                          <a:ea typeface="微软雅黑" pitchFamily="34" charset="-122"/>
                        </a:rPr>
                        <a:t>vrml</a:t>
                      </a:r>
                      <a:endParaRPr lang="zh-CN" sz="1400" b="1">
                        <a:effectLst/>
                        <a:latin typeface="微软雅黑" pitchFamily="34" charset="-122"/>
                        <a:ea typeface="微软雅黑" pitchFamily="34" charset="-122"/>
                      </a:endParaRPr>
                    </a:p>
                  </a:txBody>
                  <a:tcPr marL="31190" marR="3119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hangingPunct="0">
                        <a:lnSpc>
                          <a:spcPct val="100000"/>
                        </a:lnSpc>
                        <a:spcAft>
                          <a:spcPts val="0"/>
                        </a:spcAft>
                      </a:pPr>
                      <a:r>
                        <a:rPr lang="en-US" sz="1400" b="1">
                          <a:effectLst/>
                          <a:latin typeface="微软雅黑" pitchFamily="34" charset="-122"/>
                          <a:ea typeface="微软雅黑" pitchFamily="34" charset="-122"/>
                        </a:rPr>
                        <a:t>3D</a:t>
                      </a:r>
                      <a:r>
                        <a:rPr lang="zh-CN" sz="1400" b="1">
                          <a:effectLst/>
                          <a:latin typeface="微软雅黑" pitchFamily="34" charset="-122"/>
                          <a:ea typeface="微软雅黑" pitchFamily="34" charset="-122"/>
                        </a:rPr>
                        <a:t>模型</a:t>
                      </a:r>
                    </a:p>
                  </a:txBody>
                  <a:tcPr marL="31190" marR="3119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539702">
                <a:tc>
                  <a:txBody>
                    <a:bodyPr/>
                    <a:lstStyle/>
                    <a:p>
                      <a:pPr algn="ctr" hangingPunct="0">
                        <a:lnSpc>
                          <a:spcPct val="100000"/>
                        </a:lnSpc>
                        <a:spcAft>
                          <a:spcPts val="0"/>
                        </a:spcAft>
                      </a:pPr>
                      <a:r>
                        <a:rPr lang="en-US" sz="1400" b="1">
                          <a:effectLst/>
                          <a:latin typeface="微软雅黑" pitchFamily="34" charset="-122"/>
                          <a:ea typeface="微软雅黑" pitchFamily="34" charset="-122"/>
                        </a:rPr>
                        <a:t>application</a:t>
                      </a:r>
                      <a:r>
                        <a:rPr lang="zh-CN" sz="1400" b="1">
                          <a:effectLst/>
                          <a:latin typeface="微软雅黑" pitchFamily="34" charset="-122"/>
                          <a:ea typeface="微软雅黑" pitchFamily="34" charset="-122"/>
                        </a:rPr>
                        <a:t>（应用）</a:t>
                      </a:r>
                    </a:p>
                  </a:txBody>
                  <a:tcPr marL="31190" marR="3119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c>
                  <a:txBody>
                    <a:bodyPr/>
                    <a:lstStyle/>
                    <a:p>
                      <a:pPr algn="ctr" hangingPunct="0">
                        <a:lnSpc>
                          <a:spcPct val="100000"/>
                        </a:lnSpc>
                        <a:spcAft>
                          <a:spcPts val="0"/>
                        </a:spcAft>
                      </a:pPr>
                      <a:r>
                        <a:rPr lang="en-US" sz="1400" b="1" dirty="0">
                          <a:effectLst/>
                          <a:latin typeface="微软雅黑" pitchFamily="34" charset="-122"/>
                          <a:ea typeface="微软雅黑" pitchFamily="34" charset="-122"/>
                        </a:rPr>
                        <a:t>octet-stream, </a:t>
                      </a:r>
                      <a:r>
                        <a:rPr lang="en-US" sz="1400" b="1" dirty="0" err="1">
                          <a:effectLst/>
                          <a:latin typeface="微软雅黑" pitchFamily="34" charset="-122"/>
                          <a:ea typeface="微软雅黑" pitchFamily="34" charset="-122"/>
                        </a:rPr>
                        <a:t>pdf</a:t>
                      </a:r>
                      <a:r>
                        <a:rPr lang="en-US" sz="1400" b="1" dirty="0">
                          <a:effectLst/>
                          <a:latin typeface="微软雅黑" pitchFamily="34" charset="-122"/>
                          <a:ea typeface="微软雅黑" pitchFamily="34" charset="-122"/>
                        </a:rPr>
                        <a:t>, </a:t>
                      </a:r>
                      <a:r>
                        <a:rPr lang="en-US" sz="1400" b="1" dirty="0" err="1">
                          <a:effectLst/>
                          <a:latin typeface="微软雅黑" pitchFamily="34" charset="-122"/>
                          <a:ea typeface="微软雅黑" pitchFamily="34" charset="-122"/>
                        </a:rPr>
                        <a:t>javascript</a:t>
                      </a:r>
                      <a:r>
                        <a:rPr lang="en-US" sz="1400" b="1" dirty="0">
                          <a:effectLst/>
                          <a:latin typeface="微软雅黑" pitchFamily="34" charset="-122"/>
                          <a:ea typeface="微软雅黑" pitchFamily="34" charset="-122"/>
                        </a:rPr>
                        <a:t>, zip</a:t>
                      </a:r>
                      <a:endParaRPr lang="zh-CN" sz="1400" b="1" dirty="0">
                        <a:effectLst/>
                        <a:latin typeface="微软雅黑" pitchFamily="34" charset="-122"/>
                        <a:ea typeface="微软雅黑" pitchFamily="34" charset="-122"/>
                      </a:endParaRPr>
                    </a:p>
                  </a:txBody>
                  <a:tcPr marL="31190" marR="3119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c>
                  <a:txBody>
                    <a:bodyPr/>
                    <a:lstStyle/>
                    <a:p>
                      <a:pPr algn="ctr" hangingPunct="0">
                        <a:lnSpc>
                          <a:spcPct val="100000"/>
                        </a:lnSpc>
                        <a:spcAft>
                          <a:spcPts val="0"/>
                        </a:spcAft>
                      </a:pPr>
                      <a:r>
                        <a:rPr lang="zh-CN" sz="1400" b="1" dirty="0">
                          <a:effectLst/>
                          <a:latin typeface="微软雅黑" pitchFamily="34" charset="-122"/>
                          <a:ea typeface="微软雅黑" pitchFamily="34" charset="-122"/>
                        </a:rPr>
                        <a:t>不同应用程序产生的数据</a:t>
                      </a:r>
                    </a:p>
                  </a:txBody>
                  <a:tcPr marL="31190" marR="3119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extLst>
                  <a:ext uri="{0D108BD9-81ED-4DB2-BD59-A6C34878D82A}">
                    <a16:rowId xmlns:a16="http://schemas.microsoft.com/office/drawing/2014/main" val="10006"/>
                  </a:ext>
                </a:extLst>
              </a:tr>
              <a:tr h="269851">
                <a:tc>
                  <a:txBody>
                    <a:bodyPr/>
                    <a:lstStyle/>
                    <a:p>
                      <a:pPr algn="ctr" hangingPunct="0">
                        <a:lnSpc>
                          <a:spcPct val="100000"/>
                        </a:lnSpc>
                        <a:spcAft>
                          <a:spcPts val="0"/>
                        </a:spcAft>
                      </a:pPr>
                      <a:r>
                        <a:rPr lang="en-US" sz="1400" b="1">
                          <a:effectLst/>
                          <a:latin typeface="微软雅黑" pitchFamily="34" charset="-122"/>
                          <a:ea typeface="微软雅黑" pitchFamily="34" charset="-122"/>
                        </a:rPr>
                        <a:t>message</a:t>
                      </a:r>
                      <a:r>
                        <a:rPr lang="zh-CN" sz="1400" b="1">
                          <a:effectLst/>
                          <a:latin typeface="微软雅黑" pitchFamily="34" charset="-122"/>
                          <a:ea typeface="微软雅黑" pitchFamily="34" charset="-122"/>
                        </a:rPr>
                        <a:t>（报文）</a:t>
                      </a:r>
                    </a:p>
                  </a:txBody>
                  <a:tcPr marL="31190" marR="3119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hangingPunct="0">
                        <a:lnSpc>
                          <a:spcPct val="100000"/>
                        </a:lnSpc>
                        <a:spcAft>
                          <a:spcPts val="0"/>
                        </a:spcAft>
                      </a:pPr>
                      <a:r>
                        <a:rPr lang="en-US" sz="1400" b="1" dirty="0">
                          <a:effectLst/>
                          <a:latin typeface="微软雅黑" pitchFamily="34" charset="-122"/>
                          <a:ea typeface="微软雅黑" pitchFamily="34" charset="-122"/>
                        </a:rPr>
                        <a:t>http, rfc822</a:t>
                      </a:r>
                      <a:endParaRPr lang="zh-CN" sz="1400" b="1" dirty="0">
                        <a:effectLst/>
                        <a:latin typeface="微软雅黑" pitchFamily="34" charset="-122"/>
                        <a:ea typeface="微软雅黑" pitchFamily="34" charset="-122"/>
                      </a:endParaRPr>
                    </a:p>
                  </a:txBody>
                  <a:tcPr marL="31190" marR="3119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hangingPunct="0">
                        <a:lnSpc>
                          <a:spcPct val="100000"/>
                        </a:lnSpc>
                        <a:spcAft>
                          <a:spcPts val="0"/>
                        </a:spcAft>
                      </a:pPr>
                      <a:r>
                        <a:rPr lang="zh-CN" sz="1400" b="1">
                          <a:effectLst/>
                          <a:latin typeface="微软雅黑" pitchFamily="34" charset="-122"/>
                          <a:ea typeface="微软雅黑" pitchFamily="34" charset="-122"/>
                        </a:rPr>
                        <a:t>封装的报文</a:t>
                      </a:r>
                    </a:p>
                  </a:txBody>
                  <a:tcPr marL="31190" marR="3119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539702">
                <a:tc>
                  <a:txBody>
                    <a:bodyPr/>
                    <a:lstStyle/>
                    <a:p>
                      <a:pPr algn="ctr" hangingPunct="0">
                        <a:lnSpc>
                          <a:spcPct val="100000"/>
                        </a:lnSpc>
                        <a:spcAft>
                          <a:spcPts val="0"/>
                        </a:spcAft>
                      </a:pPr>
                      <a:r>
                        <a:rPr lang="en-US" sz="1400" b="1">
                          <a:effectLst/>
                          <a:latin typeface="微软雅黑" pitchFamily="34" charset="-122"/>
                          <a:ea typeface="微软雅黑" pitchFamily="34" charset="-122"/>
                        </a:rPr>
                        <a:t>multipart</a:t>
                      </a:r>
                      <a:r>
                        <a:rPr lang="zh-CN" sz="1400" b="1">
                          <a:effectLst/>
                          <a:latin typeface="微软雅黑" pitchFamily="34" charset="-122"/>
                          <a:ea typeface="微软雅黑" pitchFamily="34" charset="-122"/>
                        </a:rPr>
                        <a:t>（多部分）</a:t>
                      </a:r>
                    </a:p>
                  </a:txBody>
                  <a:tcPr marL="31190" marR="3119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c>
                  <a:txBody>
                    <a:bodyPr/>
                    <a:lstStyle/>
                    <a:p>
                      <a:pPr algn="ctr" hangingPunct="0">
                        <a:lnSpc>
                          <a:spcPct val="100000"/>
                        </a:lnSpc>
                        <a:spcAft>
                          <a:spcPts val="0"/>
                        </a:spcAft>
                      </a:pPr>
                      <a:r>
                        <a:rPr lang="en-US" sz="1400" b="1" dirty="0">
                          <a:effectLst/>
                          <a:latin typeface="微软雅黑" pitchFamily="34" charset="-122"/>
                          <a:ea typeface="微软雅黑" pitchFamily="34" charset="-122"/>
                        </a:rPr>
                        <a:t>mixed, alternative, parallel, digest</a:t>
                      </a:r>
                      <a:endParaRPr lang="zh-CN" sz="1400" b="1" dirty="0">
                        <a:effectLst/>
                        <a:latin typeface="微软雅黑" pitchFamily="34" charset="-122"/>
                        <a:ea typeface="微软雅黑" pitchFamily="34" charset="-122"/>
                      </a:endParaRPr>
                    </a:p>
                  </a:txBody>
                  <a:tcPr marL="31190" marR="3119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c>
                  <a:txBody>
                    <a:bodyPr/>
                    <a:lstStyle/>
                    <a:p>
                      <a:pPr algn="ctr" hangingPunct="0">
                        <a:lnSpc>
                          <a:spcPct val="100000"/>
                        </a:lnSpc>
                        <a:spcAft>
                          <a:spcPts val="0"/>
                        </a:spcAft>
                      </a:pPr>
                      <a:r>
                        <a:rPr lang="zh-CN" sz="1400" b="1" dirty="0">
                          <a:effectLst/>
                          <a:latin typeface="微软雅黑" pitchFamily="34" charset="-122"/>
                          <a:ea typeface="微软雅黑" pitchFamily="34" charset="-122"/>
                        </a:rPr>
                        <a:t>多种类型的组合</a:t>
                      </a:r>
                    </a:p>
                  </a:txBody>
                  <a:tcPr marL="31190" marR="3119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2981771341"/>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圆角矩形 23"/>
          <p:cNvSpPr/>
          <p:nvPr/>
        </p:nvSpPr>
        <p:spPr>
          <a:xfrm>
            <a:off x="556963" y="1166648"/>
            <a:ext cx="8048776" cy="3119843"/>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AutoShape 5"/>
          <p:cNvSpPr>
            <a:spLocks noChangeArrowheads="1"/>
          </p:cNvSpPr>
          <p:nvPr/>
        </p:nvSpPr>
        <p:spPr bwMode="auto">
          <a:xfrm>
            <a:off x="556963" y="702509"/>
            <a:ext cx="8048776"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6" name="矩形 5"/>
          <p:cNvSpPr/>
          <p:nvPr/>
        </p:nvSpPr>
        <p:spPr>
          <a:xfrm>
            <a:off x="645268" y="651125"/>
            <a:ext cx="5072360" cy="400110"/>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b="1" dirty="0">
                <a:latin typeface="微软雅黑" pitchFamily="34" charset="-122"/>
                <a:ea typeface="微软雅黑" pitchFamily="34" charset="-122"/>
              </a:rPr>
              <a:t>MIME </a:t>
            </a:r>
            <a:r>
              <a:rPr lang="zh-CN" altLang="en-US" sz="2000" b="1" dirty="0">
                <a:latin typeface="微软雅黑" pitchFamily="34" charset="-122"/>
                <a:ea typeface="微软雅黑" pitchFamily="34" charset="-122"/>
              </a:rPr>
              <a:t>举例</a:t>
            </a:r>
          </a:p>
        </p:txBody>
      </p:sp>
      <p:sp>
        <p:nvSpPr>
          <p:cNvPr id="13" name="Text Box 4"/>
          <p:cNvSpPr txBox="1">
            <a:spLocks noChangeArrowheads="1"/>
          </p:cNvSpPr>
          <p:nvPr/>
        </p:nvSpPr>
        <p:spPr bwMode="auto">
          <a:xfrm>
            <a:off x="3158350" y="1420056"/>
            <a:ext cx="4966133" cy="2554545"/>
          </a:xfrm>
          <a:prstGeom prst="rect">
            <a:avLst/>
          </a:prstGeom>
          <a:solidFill>
            <a:srgbClr val="CCFFFF"/>
          </a:solidFill>
          <a:ln w="19050">
            <a:solidFill>
              <a:schemeClr val="tx1"/>
            </a:solidFill>
            <a:miter lim="800000"/>
            <a:headEnd/>
            <a:tailEnd/>
          </a:ln>
          <a:effectLst/>
          <a:extLst/>
        </p:spPr>
        <p:txBody>
          <a:bodyPr wrap="square">
            <a:spAutoFit/>
          </a:bodyPr>
          <a:lstStyle>
            <a:lvl1pPr>
              <a:defRPr>
                <a:solidFill>
                  <a:schemeClr val="tx1"/>
                </a:solidFill>
                <a:latin typeface="Tahoma" pitchFamily="34" charset="0"/>
                <a:ea typeface="黑体" pitchFamily="2" charset="-122"/>
              </a:defRPr>
            </a:lvl1pPr>
            <a:lvl2pPr marL="742950" indent="-285750">
              <a:defRPr>
                <a:solidFill>
                  <a:schemeClr val="tx1"/>
                </a:solidFill>
                <a:latin typeface="Tahoma" pitchFamily="34" charset="0"/>
                <a:ea typeface="黑体" pitchFamily="2" charset="-122"/>
              </a:defRPr>
            </a:lvl2pPr>
            <a:lvl3pPr marL="1143000" indent="-228600">
              <a:defRPr>
                <a:solidFill>
                  <a:schemeClr val="tx1"/>
                </a:solidFill>
                <a:latin typeface="Tahoma" pitchFamily="34" charset="0"/>
                <a:ea typeface="黑体" pitchFamily="2" charset="-122"/>
              </a:defRPr>
            </a:lvl3pPr>
            <a:lvl4pPr marL="1600200" indent="-228600">
              <a:defRPr>
                <a:solidFill>
                  <a:schemeClr val="tx1"/>
                </a:solidFill>
                <a:latin typeface="Tahoma" pitchFamily="34" charset="0"/>
                <a:ea typeface="黑体" pitchFamily="2" charset="-122"/>
              </a:defRPr>
            </a:lvl4pPr>
            <a:lvl5pPr marL="2057400" indent="-228600">
              <a:defRPr>
                <a:solidFill>
                  <a:schemeClr val="tx1"/>
                </a:solidFill>
                <a:latin typeface="Tahoma" pitchFamily="34" charset="0"/>
                <a:ea typeface="黑体" pitchFamily="2" charset="-122"/>
              </a:defRPr>
            </a:lvl5pPr>
            <a:lvl6pPr marL="2514600" indent="-228600" eaLnBrk="0" fontAlgn="base" hangingPunct="0">
              <a:spcBef>
                <a:spcPct val="0"/>
              </a:spcBef>
              <a:spcAft>
                <a:spcPct val="0"/>
              </a:spcAft>
              <a:defRPr>
                <a:solidFill>
                  <a:schemeClr val="tx1"/>
                </a:solidFill>
                <a:latin typeface="Tahoma" pitchFamily="34" charset="0"/>
                <a:ea typeface="黑体" pitchFamily="2" charset="-122"/>
              </a:defRPr>
            </a:lvl6pPr>
            <a:lvl7pPr marL="2971800" indent="-228600" eaLnBrk="0" fontAlgn="base" hangingPunct="0">
              <a:spcBef>
                <a:spcPct val="0"/>
              </a:spcBef>
              <a:spcAft>
                <a:spcPct val="0"/>
              </a:spcAft>
              <a:defRPr>
                <a:solidFill>
                  <a:schemeClr val="tx1"/>
                </a:solidFill>
                <a:latin typeface="Tahoma" pitchFamily="34" charset="0"/>
                <a:ea typeface="黑体" pitchFamily="2" charset="-122"/>
              </a:defRPr>
            </a:lvl7pPr>
            <a:lvl8pPr marL="3429000" indent="-228600" eaLnBrk="0" fontAlgn="base" hangingPunct="0">
              <a:spcBef>
                <a:spcPct val="0"/>
              </a:spcBef>
              <a:spcAft>
                <a:spcPct val="0"/>
              </a:spcAft>
              <a:defRPr>
                <a:solidFill>
                  <a:schemeClr val="tx1"/>
                </a:solidFill>
                <a:latin typeface="Tahoma" pitchFamily="34" charset="0"/>
                <a:ea typeface="黑体" pitchFamily="2" charset="-122"/>
              </a:defRPr>
            </a:lvl8pPr>
            <a:lvl9pPr marL="3886200" indent="-228600" eaLnBrk="0" fontAlgn="base" hangingPunct="0">
              <a:spcBef>
                <a:spcPct val="0"/>
              </a:spcBef>
              <a:spcAft>
                <a:spcPct val="0"/>
              </a:spcAft>
              <a:defRPr>
                <a:solidFill>
                  <a:schemeClr val="tx1"/>
                </a:solidFill>
                <a:latin typeface="Tahoma" pitchFamily="34" charset="0"/>
                <a:ea typeface="黑体" pitchFamily="2" charset="-122"/>
              </a:defRPr>
            </a:lvl9pPr>
          </a:lstStyle>
          <a:p>
            <a:r>
              <a:rPr lang="en-US" altLang="zh-CN" sz="1600" b="1" dirty="0">
                <a:latin typeface="Courier New" pitchFamily="49" charset="0"/>
                <a:ea typeface="宋体" charset="-122"/>
              </a:rPr>
              <a:t>From: lionking@abc.edu </a:t>
            </a:r>
          </a:p>
          <a:p>
            <a:r>
              <a:rPr lang="en-US" altLang="zh-CN" sz="1600" b="1" dirty="0">
                <a:latin typeface="Courier New" pitchFamily="49" charset="0"/>
                <a:ea typeface="宋体" charset="-122"/>
              </a:rPr>
              <a:t>To: tigerwang@xyz.com </a:t>
            </a:r>
          </a:p>
          <a:p>
            <a:r>
              <a:rPr lang="en-US" altLang="zh-CN" sz="1600" b="1" dirty="0">
                <a:latin typeface="Courier New" pitchFamily="49" charset="0"/>
                <a:ea typeface="宋体" charset="-122"/>
              </a:rPr>
              <a:t>Subject: picture of my new home </a:t>
            </a:r>
          </a:p>
          <a:p>
            <a:r>
              <a:rPr lang="en-US" altLang="zh-CN" sz="1600" b="1" dirty="0">
                <a:solidFill>
                  <a:srgbClr val="FF0000"/>
                </a:solidFill>
                <a:latin typeface="Courier New" pitchFamily="49" charset="0"/>
                <a:ea typeface="宋体" charset="-122"/>
              </a:rPr>
              <a:t>MIME-Version: 1.0</a:t>
            </a:r>
            <a:r>
              <a:rPr lang="en-US" altLang="zh-CN" sz="1600" b="1" dirty="0">
                <a:solidFill>
                  <a:srgbClr val="FF3300"/>
                </a:solidFill>
                <a:latin typeface="Courier New" pitchFamily="49" charset="0"/>
                <a:ea typeface="宋体" charset="-122"/>
              </a:rPr>
              <a:t> </a:t>
            </a:r>
          </a:p>
          <a:p>
            <a:r>
              <a:rPr lang="en-US" altLang="zh-CN" sz="1600" b="1" dirty="0">
                <a:solidFill>
                  <a:srgbClr val="990000"/>
                </a:solidFill>
                <a:latin typeface="Courier New" pitchFamily="49" charset="0"/>
                <a:ea typeface="宋体" charset="-122"/>
              </a:rPr>
              <a:t>Content-Transfer-Encoding: base64</a:t>
            </a:r>
            <a:r>
              <a:rPr lang="en-US" altLang="zh-CN" sz="1600" b="1" dirty="0">
                <a:solidFill>
                  <a:schemeClr val="accent1"/>
                </a:solidFill>
                <a:latin typeface="Courier New" pitchFamily="49" charset="0"/>
                <a:ea typeface="宋体" charset="-122"/>
              </a:rPr>
              <a:t> </a:t>
            </a:r>
          </a:p>
          <a:p>
            <a:r>
              <a:rPr lang="en-US" altLang="zh-CN" sz="1600" b="1" dirty="0">
                <a:solidFill>
                  <a:srgbClr val="0000FF"/>
                </a:solidFill>
                <a:latin typeface="Courier New" pitchFamily="49" charset="0"/>
                <a:ea typeface="宋体" charset="-122"/>
              </a:rPr>
              <a:t>Content-Type: image/jpeg </a:t>
            </a:r>
          </a:p>
          <a:p>
            <a:endParaRPr lang="en-US" altLang="zh-CN" sz="1600" b="1" dirty="0">
              <a:solidFill>
                <a:srgbClr val="0000FF"/>
              </a:solidFill>
              <a:latin typeface="Courier New" pitchFamily="49" charset="0"/>
              <a:ea typeface="宋体" charset="-122"/>
            </a:endParaRPr>
          </a:p>
          <a:p>
            <a:r>
              <a:rPr lang="en-US" altLang="zh-CN" sz="1600" b="1" dirty="0">
                <a:solidFill>
                  <a:srgbClr val="008000"/>
                </a:solidFill>
                <a:latin typeface="Courier New" pitchFamily="49" charset="0"/>
                <a:ea typeface="宋体" charset="-122"/>
              </a:rPr>
              <a:t>base64 encoded data ..... </a:t>
            </a:r>
          </a:p>
          <a:p>
            <a:r>
              <a:rPr lang="en-US" altLang="zh-CN" sz="1600" b="1" dirty="0">
                <a:solidFill>
                  <a:srgbClr val="008000"/>
                </a:solidFill>
                <a:latin typeface="Courier New" pitchFamily="49" charset="0"/>
                <a:ea typeface="宋体" charset="-122"/>
              </a:rPr>
              <a:t>......................... </a:t>
            </a:r>
          </a:p>
          <a:p>
            <a:r>
              <a:rPr lang="en-US" altLang="zh-CN" sz="1600" b="1" dirty="0">
                <a:solidFill>
                  <a:srgbClr val="008000"/>
                </a:solidFill>
                <a:latin typeface="Courier New" pitchFamily="49" charset="0"/>
                <a:ea typeface="宋体" charset="-122"/>
              </a:rPr>
              <a:t>......base64 encoded data</a:t>
            </a:r>
            <a:r>
              <a:rPr lang="en-US" altLang="zh-CN" sz="1600" b="1" dirty="0">
                <a:latin typeface="Courier New" pitchFamily="49" charset="0"/>
                <a:ea typeface="宋体" charset="-122"/>
              </a:rPr>
              <a:t> </a:t>
            </a:r>
          </a:p>
        </p:txBody>
      </p:sp>
      <p:sp>
        <p:nvSpPr>
          <p:cNvPr id="16" name="Text Box 5"/>
          <p:cNvSpPr txBox="1">
            <a:spLocks noChangeArrowheads="1"/>
          </p:cNvSpPr>
          <p:nvPr/>
        </p:nvSpPr>
        <p:spPr bwMode="auto">
          <a:xfrm>
            <a:off x="766943" y="2479022"/>
            <a:ext cx="1526380" cy="30777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Tahoma" pitchFamily="34" charset="0"/>
                <a:ea typeface="黑体" pitchFamily="2" charset="-122"/>
              </a:defRPr>
            </a:lvl1pPr>
            <a:lvl2pPr marL="742950" indent="-285750">
              <a:defRPr>
                <a:solidFill>
                  <a:schemeClr val="tx1"/>
                </a:solidFill>
                <a:latin typeface="Tahoma" pitchFamily="34" charset="0"/>
                <a:ea typeface="黑体" pitchFamily="2" charset="-122"/>
              </a:defRPr>
            </a:lvl2pPr>
            <a:lvl3pPr marL="1143000" indent="-228600">
              <a:defRPr>
                <a:solidFill>
                  <a:schemeClr val="tx1"/>
                </a:solidFill>
                <a:latin typeface="Tahoma" pitchFamily="34" charset="0"/>
                <a:ea typeface="黑体" pitchFamily="2" charset="-122"/>
              </a:defRPr>
            </a:lvl3pPr>
            <a:lvl4pPr marL="1600200" indent="-228600">
              <a:defRPr>
                <a:solidFill>
                  <a:schemeClr val="tx1"/>
                </a:solidFill>
                <a:latin typeface="Tahoma" pitchFamily="34" charset="0"/>
                <a:ea typeface="黑体" pitchFamily="2" charset="-122"/>
              </a:defRPr>
            </a:lvl4pPr>
            <a:lvl5pPr marL="2057400" indent="-228600">
              <a:defRPr>
                <a:solidFill>
                  <a:schemeClr val="tx1"/>
                </a:solidFill>
                <a:latin typeface="Tahoma" pitchFamily="34" charset="0"/>
                <a:ea typeface="黑体" pitchFamily="2" charset="-122"/>
              </a:defRPr>
            </a:lvl5pPr>
            <a:lvl6pPr marL="2514600" indent="-228600" eaLnBrk="0" fontAlgn="base" hangingPunct="0">
              <a:spcBef>
                <a:spcPct val="0"/>
              </a:spcBef>
              <a:spcAft>
                <a:spcPct val="0"/>
              </a:spcAft>
              <a:defRPr>
                <a:solidFill>
                  <a:schemeClr val="tx1"/>
                </a:solidFill>
                <a:latin typeface="Tahoma" pitchFamily="34" charset="0"/>
                <a:ea typeface="黑体" pitchFamily="2" charset="-122"/>
              </a:defRPr>
            </a:lvl6pPr>
            <a:lvl7pPr marL="2971800" indent="-228600" eaLnBrk="0" fontAlgn="base" hangingPunct="0">
              <a:spcBef>
                <a:spcPct val="0"/>
              </a:spcBef>
              <a:spcAft>
                <a:spcPct val="0"/>
              </a:spcAft>
              <a:defRPr>
                <a:solidFill>
                  <a:schemeClr val="tx1"/>
                </a:solidFill>
                <a:latin typeface="Tahoma" pitchFamily="34" charset="0"/>
                <a:ea typeface="黑体" pitchFamily="2" charset="-122"/>
              </a:defRPr>
            </a:lvl7pPr>
            <a:lvl8pPr marL="3429000" indent="-228600" eaLnBrk="0" fontAlgn="base" hangingPunct="0">
              <a:spcBef>
                <a:spcPct val="0"/>
              </a:spcBef>
              <a:spcAft>
                <a:spcPct val="0"/>
              </a:spcAft>
              <a:defRPr>
                <a:solidFill>
                  <a:schemeClr val="tx1"/>
                </a:solidFill>
                <a:latin typeface="Tahoma" pitchFamily="34" charset="0"/>
                <a:ea typeface="黑体" pitchFamily="2" charset="-122"/>
              </a:defRPr>
            </a:lvl8pPr>
            <a:lvl9pPr marL="3886200" indent="-228600" eaLnBrk="0" fontAlgn="base" hangingPunct="0">
              <a:spcBef>
                <a:spcPct val="0"/>
              </a:spcBef>
              <a:spcAft>
                <a:spcPct val="0"/>
              </a:spcAft>
              <a:defRPr>
                <a:solidFill>
                  <a:schemeClr val="tx1"/>
                </a:solidFill>
                <a:latin typeface="Tahoma" pitchFamily="34" charset="0"/>
                <a:ea typeface="黑体" pitchFamily="2" charset="-122"/>
              </a:defRPr>
            </a:lvl9pPr>
          </a:lstStyle>
          <a:p>
            <a:pPr algn="r"/>
            <a:r>
              <a:rPr lang="zh-CN" altLang="en-US" sz="1400" b="1" dirty="0">
                <a:solidFill>
                  <a:srgbClr val="0000FF"/>
                </a:solidFill>
                <a:latin typeface="微软雅黑" pitchFamily="34" charset="-122"/>
                <a:ea typeface="微软雅黑" pitchFamily="34" charset="-122"/>
              </a:rPr>
              <a:t>内容类型</a:t>
            </a:r>
            <a:r>
              <a:rPr lang="en-US" altLang="zh-CN" sz="1400" b="1" dirty="0">
                <a:solidFill>
                  <a:srgbClr val="0000FF"/>
                </a:solidFill>
                <a:latin typeface="微软雅黑" pitchFamily="34" charset="-122"/>
                <a:ea typeface="微软雅黑" pitchFamily="34" charset="-122"/>
              </a:rPr>
              <a:t>/</a:t>
            </a:r>
            <a:r>
              <a:rPr lang="zh-CN" altLang="en-US" sz="1400" b="1" dirty="0">
                <a:solidFill>
                  <a:srgbClr val="0000FF"/>
                </a:solidFill>
                <a:latin typeface="微软雅黑" pitchFamily="34" charset="-122"/>
                <a:ea typeface="微软雅黑" pitchFamily="34" charset="-122"/>
              </a:rPr>
              <a:t>子类型</a:t>
            </a:r>
            <a:endParaRPr lang="en-US" altLang="zh-CN" sz="1400" b="1" dirty="0">
              <a:solidFill>
                <a:srgbClr val="0000FF"/>
              </a:solidFill>
              <a:latin typeface="微软雅黑" pitchFamily="34" charset="-122"/>
              <a:ea typeface="微软雅黑" pitchFamily="34" charset="-122"/>
            </a:endParaRPr>
          </a:p>
        </p:txBody>
      </p:sp>
      <p:sp>
        <p:nvSpPr>
          <p:cNvPr id="17" name="Text Box 6"/>
          <p:cNvSpPr txBox="1">
            <a:spLocks noChangeArrowheads="1"/>
          </p:cNvSpPr>
          <p:nvPr/>
        </p:nvSpPr>
        <p:spPr bwMode="auto">
          <a:xfrm>
            <a:off x="1390512" y="2057715"/>
            <a:ext cx="902811" cy="30777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Tahoma" pitchFamily="34" charset="0"/>
                <a:ea typeface="黑体" pitchFamily="2" charset="-122"/>
              </a:defRPr>
            </a:lvl1pPr>
            <a:lvl2pPr marL="742950" indent="-285750">
              <a:defRPr>
                <a:solidFill>
                  <a:schemeClr val="tx1"/>
                </a:solidFill>
                <a:latin typeface="Tahoma" pitchFamily="34" charset="0"/>
                <a:ea typeface="黑体" pitchFamily="2" charset="-122"/>
              </a:defRPr>
            </a:lvl2pPr>
            <a:lvl3pPr marL="1143000" indent="-228600">
              <a:defRPr>
                <a:solidFill>
                  <a:schemeClr val="tx1"/>
                </a:solidFill>
                <a:latin typeface="Tahoma" pitchFamily="34" charset="0"/>
                <a:ea typeface="黑体" pitchFamily="2" charset="-122"/>
              </a:defRPr>
            </a:lvl3pPr>
            <a:lvl4pPr marL="1600200" indent="-228600">
              <a:defRPr>
                <a:solidFill>
                  <a:schemeClr val="tx1"/>
                </a:solidFill>
                <a:latin typeface="Tahoma" pitchFamily="34" charset="0"/>
                <a:ea typeface="黑体" pitchFamily="2" charset="-122"/>
              </a:defRPr>
            </a:lvl4pPr>
            <a:lvl5pPr marL="2057400" indent="-228600">
              <a:defRPr>
                <a:solidFill>
                  <a:schemeClr val="tx1"/>
                </a:solidFill>
                <a:latin typeface="Tahoma" pitchFamily="34" charset="0"/>
                <a:ea typeface="黑体" pitchFamily="2" charset="-122"/>
              </a:defRPr>
            </a:lvl5pPr>
            <a:lvl6pPr marL="2514600" indent="-228600" eaLnBrk="0" fontAlgn="base" hangingPunct="0">
              <a:spcBef>
                <a:spcPct val="0"/>
              </a:spcBef>
              <a:spcAft>
                <a:spcPct val="0"/>
              </a:spcAft>
              <a:defRPr>
                <a:solidFill>
                  <a:schemeClr val="tx1"/>
                </a:solidFill>
                <a:latin typeface="Tahoma" pitchFamily="34" charset="0"/>
                <a:ea typeface="黑体" pitchFamily="2" charset="-122"/>
              </a:defRPr>
            </a:lvl6pPr>
            <a:lvl7pPr marL="2971800" indent="-228600" eaLnBrk="0" fontAlgn="base" hangingPunct="0">
              <a:spcBef>
                <a:spcPct val="0"/>
              </a:spcBef>
              <a:spcAft>
                <a:spcPct val="0"/>
              </a:spcAft>
              <a:defRPr>
                <a:solidFill>
                  <a:schemeClr val="tx1"/>
                </a:solidFill>
                <a:latin typeface="Tahoma" pitchFamily="34" charset="0"/>
                <a:ea typeface="黑体" pitchFamily="2" charset="-122"/>
              </a:defRPr>
            </a:lvl7pPr>
            <a:lvl8pPr marL="3429000" indent="-228600" eaLnBrk="0" fontAlgn="base" hangingPunct="0">
              <a:spcBef>
                <a:spcPct val="0"/>
              </a:spcBef>
              <a:spcAft>
                <a:spcPct val="0"/>
              </a:spcAft>
              <a:defRPr>
                <a:solidFill>
                  <a:schemeClr val="tx1"/>
                </a:solidFill>
                <a:latin typeface="Tahoma" pitchFamily="34" charset="0"/>
                <a:ea typeface="黑体" pitchFamily="2" charset="-122"/>
              </a:defRPr>
            </a:lvl8pPr>
            <a:lvl9pPr marL="3886200" indent="-228600" eaLnBrk="0" fontAlgn="base" hangingPunct="0">
              <a:spcBef>
                <a:spcPct val="0"/>
              </a:spcBef>
              <a:spcAft>
                <a:spcPct val="0"/>
              </a:spcAft>
              <a:defRPr>
                <a:solidFill>
                  <a:schemeClr val="tx1"/>
                </a:solidFill>
                <a:latin typeface="Tahoma" pitchFamily="34" charset="0"/>
                <a:ea typeface="黑体" pitchFamily="2" charset="-122"/>
              </a:defRPr>
            </a:lvl9pPr>
          </a:lstStyle>
          <a:p>
            <a:pPr algn="r"/>
            <a:r>
              <a:rPr lang="zh-CN" altLang="en-US" sz="1400" b="1" dirty="0">
                <a:solidFill>
                  <a:srgbClr val="990000"/>
                </a:solidFill>
                <a:latin typeface="微软雅黑" pitchFamily="34" charset="-122"/>
                <a:ea typeface="微软雅黑" pitchFamily="34" charset="-122"/>
              </a:rPr>
              <a:t>编码方法</a:t>
            </a:r>
            <a:endParaRPr lang="en-US" altLang="zh-CN" sz="1400" b="1" dirty="0">
              <a:solidFill>
                <a:srgbClr val="990000"/>
              </a:solidFill>
              <a:latin typeface="微软雅黑" pitchFamily="34" charset="-122"/>
              <a:ea typeface="微软雅黑" pitchFamily="34" charset="-122"/>
            </a:endParaRPr>
          </a:p>
        </p:txBody>
      </p:sp>
      <p:sp>
        <p:nvSpPr>
          <p:cNvPr id="18" name="Text Box 7"/>
          <p:cNvSpPr txBox="1">
            <a:spLocks noChangeArrowheads="1"/>
          </p:cNvSpPr>
          <p:nvPr/>
        </p:nvSpPr>
        <p:spPr bwMode="auto">
          <a:xfrm>
            <a:off x="1164488" y="1619525"/>
            <a:ext cx="1128835" cy="30777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Tahoma" pitchFamily="34" charset="0"/>
                <a:ea typeface="黑体" pitchFamily="2" charset="-122"/>
              </a:defRPr>
            </a:lvl1pPr>
            <a:lvl2pPr marL="742950" indent="-285750">
              <a:defRPr>
                <a:solidFill>
                  <a:schemeClr val="tx1"/>
                </a:solidFill>
                <a:latin typeface="Tahoma" pitchFamily="34" charset="0"/>
                <a:ea typeface="黑体" pitchFamily="2" charset="-122"/>
              </a:defRPr>
            </a:lvl2pPr>
            <a:lvl3pPr marL="1143000" indent="-228600">
              <a:defRPr>
                <a:solidFill>
                  <a:schemeClr val="tx1"/>
                </a:solidFill>
                <a:latin typeface="Tahoma" pitchFamily="34" charset="0"/>
                <a:ea typeface="黑体" pitchFamily="2" charset="-122"/>
              </a:defRPr>
            </a:lvl3pPr>
            <a:lvl4pPr marL="1600200" indent="-228600">
              <a:defRPr>
                <a:solidFill>
                  <a:schemeClr val="tx1"/>
                </a:solidFill>
                <a:latin typeface="Tahoma" pitchFamily="34" charset="0"/>
                <a:ea typeface="黑体" pitchFamily="2" charset="-122"/>
              </a:defRPr>
            </a:lvl4pPr>
            <a:lvl5pPr marL="2057400" indent="-228600">
              <a:defRPr>
                <a:solidFill>
                  <a:schemeClr val="tx1"/>
                </a:solidFill>
                <a:latin typeface="Tahoma" pitchFamily="34" charset="0"/>
                <a:ea typeface="黑体" pitchFamily="2" charset="-122"/>
              </a:defRPr>
            </a:lvl5pPr>
            <a:lvl6pPr marL="2514600" indent="-228600" eaLnBrk="0" fontAlgn="base" hangingPunct="0">
              <a:spcBef>
                <a:spcPct val="0"/>
              </a:spcBef>
              <a:spcAft>
                <a:spcPct val="0"/>
              </a:spcAft>
              <a:defRPr>
                <a:solidFill>
                  <a:schemeClr val="tx1"/>
                </a:solidFill>
                <a:latin typeface="Tahoma" pitchFamily="34" charset="0"/>
                <a:ea typeface="黑体" pitchFamily="2" charset="-122"/>
              </a:defRPr>
            </a:lvl6pPr>
            <a:lvl7pPr marL="2971800" indent="-228600" eaLnBrk="0" fontAlgn="base" hangingPunct="0">
              <a:spcBef>
                <a:spcPct val="0"/>
              </a:spcBef>
              <a:spcAft>
                <a:spcPct val="0"/>
              </a:spcAft>
              <a:defRPr>
                <a:solidFill>
                  <a:schemeClr val="tx1"/>
                </a:solidFill>
                <a:latin typeface="Tahoma" pitchFamily="34" charset="0"/>
                <a:ea typeface="黑体" pitchFamily="2" charset="-122"/>
              </a:defRPr>
            </a:lvl7pPr>
            <a:lvl8pPr marL="3429000" indent="-228600" eaLnBrk="0" fontAlgn="base" hangingPunct="0">
              <a:spcBef>
                <a:spcPct val="0"/>
              </a:spcBef>
              <a:spcAft>
                <a:spcPct val="0"/>
              </a:spcAft>
              <a:defRPr>
                <a:solidFill>
                  <a:schemeClr val="tx1"/>
                </a:solidFill>
                <a:latin typeface="Tahoma" pitchFamily="34" charset="0"/>
                <a:ea typeface="黑体" pitchFamily="2" charset="-122"/>
              </a:defRPr>
            </a:lvl8pPr>
            <a:lvl9pPr marL="3886200" indent="-228600" eaLnBrk="0" fontAlgn="base" hangingPunct="0">
              <a:spcBef>
                <a:spcPct val="0"/>
              </a:spcBef>
              <a:spcAft>
                <a:spcPct val="0"/>
              </a:spcAft>
              <a:defRPr>
                <a:solidFill>
                  <a:schemeClr val="tx1"/>
                </a:solidFill>
                <a:latin typeface="Tahoma" pitchFamily="34" charset="0"/>
                <a:ea typeface="黑体" pitchFamily="2" charset="-122"/>
              </a:defRPr>
            </a:lvl9pPr>
          </a:lstStyle>
          <a:p>
            <a:pPr algn="r"/>
            <a:r>
              <a:rPr lang="en-US" altLang="zh-CN" sz="1400" b="1" dirty="0">
                <a:solidFill>
                  <a:srgbClr val="FF0000"/>
                </a:solidFill>
                <a:latin typeface="微软雅黑" pitchFamily="34" charset="-122"/>
                <a:ea typeface="微软雅黑" pitchFamily="34" charset="-122"/>
              </a:rPr>
              <a:t>MIME </a:t>
            </a:r>
            <a:r>
              <a:rPr lang="zh-CN" altLang="en-US" sz="1400" b="1" dirty="0">
                <a:solidFill>
                  <a:srgbClr val="FF0000"/>
                </a:solidFill>
                <a:latin typeface="微软雅黑" pitchFamily="34" charset="-122"/>
                <a:ea typeface="微软雅黑" pitchFamily="34" charset="-122"/>
              </a:rPr>
              <a:t>版本</a:t>
            </a:r>
            <a:endParaRPr lang="en-US" altLang="zh-CN" sz="1400" b="1" dirty="0">
              <a:solidFill>
                <a:srgbClr val="FF0000"/>
              </a:solidFill>
              <a:latin typeface="微软雅黑" pitchFamily="34" charset="-122"/>
              <a:ea typeface="微软雅黑" pitchFamily="34" charset="-122"/>
            </a:endParaRPr>
          </a:p>
        </p:txBody>
      </p:sp>
      <p:sp>
        <p:nvSpPr>
          <p:cNvPr id="19" name="Text Box 8"/>
          <p:cNvSpPr txBox="1">
            <a:spLocks noChangeArrowheads="1"/>
          </p:cNvSpPr>
          <p:nvPr/>
        </p:nvSpPr>
        <p:spPr bwMode="auto">
          <a:xfrm>
            <a:off x="1031439" y="3011759"/>
            <a:ext cx="1261884" cy="30777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Tahoma" pitchFamily="34" charset="0"/>
                <a:ea typeface="黑体" pitchFamily="2" charset="-122"/>
              </a:defRPr>
            </a:lvl1pPr>
            <a:lvl2pPr marL="742950" indent="-285750">
              <a:defRPr>
                <a:solidFill>
                  <a:schemeClr val="tx1"/>
                </a:solidFill>
                <a:latin typeface="Tahoma" pitchFamily="34" charset="0"/>
                <a:ea typeface="黑体" pitchFamily="2" charset="-122"/>
              </a:defRPr>
            </a:lvl2pPr>
            <a:lvl3pPr marL="1143000" indent="-228600">
              <a:defRPr>
                <a:solidFill>
                  <a:schemeClr val="tx1"/>
                </a:solidFill>
                <a:latin typeface="Tahoma" pitchFamily="34" charset="0"/>
                <a:ea typeface="黑体" pitchFamily="2" charset="-122"/>
              </a:defRPr>
            </a:lvl3pPr>
            <a:lvl4pPr marL="1600200" indent="-228600">
              <a:defRPr>
                <a:solidFill>
                  <a:schemeClr val="tx1"/>
                </a:solidFill>
                <a:latin typeface="Tahoma" pitchFamily="34" charset="0"/>
                <a:ea typeface="黑体" pitchFamily="2" charset="-122"/>
              </a:defRPr>
            </a:lvl4pPr>
            <a:lvl5pPr marL="2057400" indent="-228600">
              <a:defRPr>
                <a:solidFill>
                  <a:schemeClr val="tx1"/>
                </a:solidFill>
                <a:latin typeface="Tahoma" pitchFamily="34" charset="0"/>
                <a:ea typeface="黑体" pitchFamily="2" charset="-122"/>
              </a:defRPr>
            </a:lvl5pPr>
            <a:lvl6pPr marL="2514600" indent="-228600" eaLnBrk="0" fontAlgn="base" hangingPunct="0">
              <a:spcBef>
                <a:spcPct val="0"/>
              </a:spcBef>
              <a:spcAft>
                <a:spcPct val="0"/>
              </a:spcAft>
              <a:defRPr>
                <a:solidFill>
                  <a:schemeClr val="tx1"/>
                </a:solidFill>
                <a:latin typeface="Tahoma" pitchFamily="34" charset="0"/>
                <a:ea typeface="黑体" pitchFamily="2" charset="-122"/>
              </a:defRPr>
            </a:lvl6pPr>
            <a:lvl7pPr marL="2971800" indent="-228600" eaLnBrk="0" fontAlgn="base" hangingPunct="0">
              <a:spcBef>
                <a:spcPct val="0"/>
              </a:spcBef>
              <a:spcAft>
                <a:spcPct val="0"/>
              </a:spcAft>
              <a:defRPr>
                <a:solidFill>
                  <a:schemeClr val="tx1"/>
                </a:solidFill>
                <a:latin typeface="Tahoma" pitchFamily="34" charset="0"/>
                <a:ea typeface="黑体" pitchFamily="2" charset="-122"/>
              </a:defRPr>
            </a:lvl7pPr>
            <a:lvl8pPr marL="3429000" indent="-228600" eaLnBrk="0" fontAlgn="base" hangingPunct="0">
              <a:spcBef>
                <a:spcPct val="0"/>
              </a:spcBef>
              <a:spcAft>
                <a:spcPct val="0"/>
              </a:spcAft>
              <a:defRPr>
                <a:solidFill>
                  <a:schemeClr val="tx1"/>
                </a:solidFill>
                <a:latin typeface="Tahoma" pitchFamily="34" charset="0"/>
                <a:ea typeface="黑体" pitchFamily="2" charset="-122"/>
              </a:defRPr>
            </a:lvl8pPr>
            <a:lvl9pPr marL="3886200" indent="-228600" eaLnBrk="0" fontAlgn="base" hangingPunct="0">
              <a:spcBef>
                <a:spcPct val="0"/>
              </a:spcBef>
              <a:spcAft>
                <a:spcPct val="0"/>
              </a:spcAft>
              <a:defRPr>
                <a:solidFill>
                  <a:schemeClr val="tx1"/>
                </a:solidFill>
                <a:latin typeface="Tahoma" pitchFamily="34" charset="0"/>
                <a:ea typeface="黑体" pitchFamily="2" charset="-122"/>
              </a:defRPr>
            </a:lvl9pPr>
          </a:lstStyle>
          <a:p>
            <a:pPr algn="r"/>
            <a:r>
              <a:rPr lang="zh-CN" altLang="en-US" sz="1400" b="1" dirty="0">
                <a:solidFill>
                  <a:srgbClr val="008000"/>
                </a:solidFill>
                <a:latin typeface="微软雅黑" pitchFamily="34" charset="-122"/>
                <a:ea typeface="微软雅黑" pitchFamily="34" charset="-122"/>
              </a:rPr>
              <a:t>编码后的数据</a:t>
            </a:r>
            <a:endParaRPr lang="en-US" altLang="zh-CN" sz="1400" b="1" dirty="0">
              <a:solidFill>
                <a:srgbClr val="008000"/>
              </a:solidFill>
              <a:latin typeface="微软雅黑" pitchFamily="34" charset="-122"/>
              <a:ea typeface="微软雅黑" pitchFamily="34" charset="-122"/>
            </a:endParaRPr>
          </a:p>
        </p:txBody>
      </p:sp>
      <p:sp>
        <p:nvSpPr>
          <p:cNvPr id="20" name="Line 9"/>
          <p:cNvSpPr>
            <a:spLocks noChangeShapeType="1"/>
          </p:cNvSpPr>
          <p:nvPr/>
        </p:nvSpPr>
        <p:spPr bwMode="auto">
          <a:xfrm>
            <a:off x="2219753" y="1779045"/>
            <a:ext cx="928688" cy="554038"/>
          </a:xfrm>
          <a:prstGeom prst="line">
            <a:avLst/>
          </a:prstGeom>
          <a:noFill/>
          <a:ln w="25400">
            <a:solidFill>
              <a:srgbClr val="FF00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a:p>
        </p:txBody>
      </p:sp>
      <p:sp>
        <p:nvSpPr>
          <p:cNvPr id="21" name="Line 10"/>
          <p:cNvSpPr>
            <a:spLocks noChangeShapeType="1"/>
          </p:cNvSpPr>
          <p:nvPr/>
        </p:nvSpPr>
        <p:spPr bwMode="auto">
          <a:xfrm>
            <a:off x="2219753" y="2236624"/>
            <a:ext cx="928688" cy="332968"/>
          </a:xfrm>
          <a:prstGeom prst="line">
            <a:avLst/>
          </a:prstGeom>
          <a:noFill/>
          <a:ln w="25400">
            <a:solidFill>
              <a:srgbClr val="6633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a:p>
        </p:txBody>
      </p:sp>
      <p:sp>
        <p:nvSpPr>
          <p:cNvPr id="23" name="Line 11"/>
          <p:cNvSpPr>
            <a:spLocks noChangeShapeType="1"/>
          </p:cNvSpPr>
          <p:nvPr/>
        </p:nvSpPr>
        <p:spPr bwMode="auto">
          <a:xfrm>
            <a:off x="2219753" y="2659561"/>
            <a:ext cx="938597" cy="136474"/>
          </a:xfrm>
          <a:prstGeom prst="line">
            <a:avLst/>
          </a:prstGeom>
          <a:noFill/>
          <a:ln w="25400">
            <a:solidFill>
              <a:srgbClr val="0000FF"/>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a:p>
        </p:txBody>
      </p:sp>
      <p:sp>
        <p:nvSpPr>
          <p:cNvPr id="25" name="Line 12"/>
          <p:cNvSpPr>
            <a:spLocks noChangeShapeType="1"/>
          </p:cNvSpPr>
          <p:nvPr/>
        </p:nvSpPr>
        <p:spPr bwMode="auto">
          <a:xfrm>
            <a:off x="2219753" y="3183658"/>
            <a:ext cx="658812" cy="256573"/>
          </a:xfrm>
          <a:prstGeom prst="line">
            <a:avLst/>
          </a:prstGeom>
          <a:noFill/>
          <a:ln w="25400">
            <a:solidFill>
              <a:srgbClr val="0099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a:p>
        </p:txBody>
      </p:sp>
      <p:sp>
        <p:nvSpPr>
          <p:cNvPr id="9" name="左中括号 8"/>
          <p:cNvSpPr/>
          <p:nvPr/>
        </p:nvSpPr>
        <p:spPr>
          <a:xfrm>
            <a:off x="2933736" y="3236208"/>
            <a:ext cx="163270" cy="684149"/>
          </a:xfrm>
          <a:prstGeom prst="leftBracket">
            <a:avLst>
              <a:gd name="adj" fmla="val 0"/>
            </a:avLst>
          </a:prstGeom>
          <a:ln w="19050">
            <a:solidFill>
              <a:srgbClr val="33993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Tree>
    <p:extLst>
      <p:ext uri="{BB962C8B-B14F-4D97-AF65-F5344CB8AC3E}">
        <p14:creationId xmlns:p14="http://schemas.microsoft.com/office/powerpoint/2010/main" val="729727979"/>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68"/>
          <p:cNvSpPr>
            <a:spLocks noChangeArrowheads="1"/>
          </p:cNvSpPr>
          <p:nvPr/>
        </p:nvSpPr>
        <p:spPr bwMode="auto">
          <a:xfrm>
            <a:off x="545144" y="1191028"/>
            <a:ext cx="8443408" cy="30546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在协议软件中，给协议参数赋值的动作叫做</a:t>
            </a:r>
            <a:r>
              <a:rPr lang="zh-CN" altLang="en-US" sz="2000" b="1" dirty="0">
                <a:solidFill>
                  <a:srgbClr val="CC00CC"/>
                </a:solidFill>
                <a:latin typeface="微软雅黑" pitchFamily="34" charset="-122"/>
                <a:ea typeface="微软雅黑" pitchFamily="34" charset="-122"/>
              </a:rPr>
              <a:t>协议配置</a:t>
            </a:r>
            <a:r>
              <a:rPr lang="zh-CN" altLang="en-US" sz="2000" b="1" dirty="0">
                <a:latin typeface="微软雅黑" pitchFamily="34" charset="-122"/>
                <a:ea typeface="微软雅黑" pitchFamily="34" charset="-122"/>
              </a:rPr>
              <a:t>。</a:t>
            </a:r>
          </a:p>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一个协议软件在使用之前必须是已正确配置的。</a:t>
            </a:r>
            <a:endParaRPr lang="en-US" altLang="zh-CN" sz="2000" b="1" dirty="0">
              <a:latin typeface="微软雅黑" pitchFamily="34" charset="-122"/>
              <a:ea typeface="微软雅黑" pitchFamily="34" charset="-122"/>
            </a:endParaRPr>
          </a:p>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连接到互联网的计算机的协议软件需要配置的参数包括：</a:t>
            </a:r>
          </a:p>
          <a:p>
            <a:pPr marL="633413" indent="-342900" eaLnBrk="0" hangingPunct="0">
              <a:lnSpc>
                <a:spcPts val="3300"/>
              </a:lnSpc>
              <a:buClr>
                <a:srgbClr val="7030A0"/>
              </a:buClr>
              <a:buFont typeface="+mj-lt"/>
              <a:buAutoNum type="arabicPeriod"/>
            </a:pPr>
            <a:r>
              <a:rPr lang="en-US" altLang="zh-CN" sz="2000" b="1" dirty="0">
                <a:latin typeface="微软雅黑" pitchFamily="34" charset="-122"/>
                <a:ea typeface="微软雅黑" pitchFamily="34" charset="-122"/>
              </a:rPr>
              <a:t>IP </a:t>
            </a:r>
            <a:r>
              <a:rPr lang="zh-CN" altLang="en-US" sz="2000" b="1" dirty="0">
                <a:latin typeface="微软雅黑" pitchFamily="34" charset="-122"/>
                <a:ea typeface="微软雅黑" pitchFamily="34" charset="-122"/>
              </a:rPr>
              <a:t>地址</a:t>
            </a:r>
          </a:p>
          <a:p>
            <a:pPr marL="633413" indent="-342900" eaLnBrk="0" hangingPunct="0">
              <a:lnSpc>
                <a:spcPts val="3300"/>
              </a:lnSpc>
              <a:buClr>
                <a:srgbClr val="7030A0"/>
              </a:buClr>
              <a:buFont typeface="+mj-lt"/>
              <a:buAutoNum type="arabicPeriod"/>
            </a:pPr>
            <a:r>
              <a:rPr lang="zh-CN" altLang="en-US" sz="2000" b="1" dirty="0">
                <a:latin typeface="微软雅黑" pitchFamily="34" charset="-122"/>
                <a:ea typeface="微软雅黑" pitchFamily="34" charset="-122"/>
              </a:rPr>
              <a:t>子网掩码</a:t>
            </a:r>
          </a:p>
          <a:p>
            <a:pPr marL="633413" indent="-342900" eaLnBrk="0" hangingPunct="0">
              <a:lnSpc>
                <a:spcPts val="3300"/>
              </a:lnSpc>
              <a:buClr>
                <a:srgbClr val="7030A0"/>
              </a:buClr>
              <a:buFont typeface="+mj-lt"/>
              <a:buAutoNum type="arabicPeriod"/>
            </a:pPr>
            <a:r>
              <a:rPr lang="zh-CN" altLang="en-US" sz="2000" b="1" dirty="0">
                <a:latin typeface="微软雅黑" pitchFamily="34" charset="-122"/>
                <a:ea typeface="微软雅黑" pitchFamily="34" charset="-122"/>
              </a:rPr>
              <a:t>默认路由器的 </a:t>
            </a:r>
            <a:r>
              <a:rPr lang="en-US" altLang="zh-CN" sz="2000" b="1" dirty="0">
                <a:latin typeface="微软雅黑" pitchFamily="34" charset="-122"/>
                <a:ea typeface="微软雅黑" pitchFamily="34" charset="-122"/>
              </a:rPr>
              <a:t>IP </a:t>
            </a:r>
            <a:r>
              <a:rPr lang="zh-CN" altLang="en-US" sz="2000" b="1" dirty="0">
                <a:latin typeface="微软雅黑" pitchFamily="34" charset="-122"/>
                <a:ea typeface="微软雅黑" pitchFamily="34" charset="-122"/>
              </a:rPr>
              <a:t>地址</a:t>
            </a:r>
          </a:p>
          <a:p>
            <a:pPr marL="633413" indent="-342900" eaLnBrk="0" hangingPunct="0">
              <a:lnSpc>
                <a:spcPts val="3300"/>
              </a:lnSpc>
              <a:buClr>
                <a:srgbClr val="7030A0"/>
              </a:buClr>
              <a:buFont typeface="+mj-lt"/>
              <a:buAutoNum type="arabicPeriod"/>
            </a:pPr>
            <a:r>
              <a:rPr lang="zh-CN" altLang="en-US" sz="2000" b="1" dirty="0">
                <a:latin typeface="微软雅黑" pitchFamily="34" charset="-122"/>
                <a:ea typeface="微软雅黑" pitchFamily="34" charset="-122"/>
              </a:rPr>
              <a:t>域名服务器的 </a:t>
            </a:r>
            <a:r>
              <a:rPr lang="en-US" altLang="zh-CN" sz="2000" b="1" dirty="0">
                <a:latin typeface="微软雅黑" pitchFamily="34" charset="-122"/>
                <a:ea typeface="微软雅黑" pitchFamily="34" charset="-122"/>
              </a:rPr>
              <a:t>IP </a:t>
            </a:r>
            <a:r>
              <a:rPr lang="zh-CN" altLang="en-US" sz="2000" b="1" dirty="0">
                <a:latin typeface="微软雅黑" pitchFamily="34" charset="-122"/>
                <a:ea typeface="微软雅黑" pitchFamily="34" charset="-122"/>
              </a:rPr>
              <a:t>地址</a:t>
            </a:r>
          </a:p>
        </p:txBody>
      </p:sp>
      <p:sp>
        <p:nvSpPr>
          <p:cNvPr id="5" name="AutoShape 5"/>
          <p:cNvSpPr>
            <a:spLocks noChangeArrowheads="1"/>
          </p:cNvSpPr>
          <p:nvPr/>
        </p:nvSpPr>
        <p:spPr bwMode="auto">
          <a:xfrm>
            <a:off x="545144" y="691382"/>
            <a:ext cx="8053712" cy="388721"/>
          </a:xfrm>
          <a:prstGeom prst="roundRect">
            <a:avLst>
              <a:gd name="adj" fmla="val 16667"/>
            </a:avLst>
          </a:prstGeom>
          <a:solidFill>
            <a:srgbClr val="0070C0"/>
          </a:solid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hangingPunct="0"/>
            <a:endParaRPr lang="zh-CN" altLang="en-US">
              <a:latin typeface="宋体" charset="-122"/>
            </a:endParaRPr>
          </a:p>
        </p:txBody>
      </p:sp>
      <p:sp>
        <p:nvSpPr>
          <p:cNvPr id="6" name="Rectangle 6"/>
          <p:cNvSpPr>
            <a:spLocks noChangeArrowheads="1"/>
          </p:cNvSpPr>
          <p:nvPr/>
        </p:nvSpPr>
        <p:spPr bwMode="auto">
          <a:xfrm>
            <a:off x="2425421" y="649111"/>
            <a:ext cx="429316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b="1" dirty="0">
                <a:solidFill>
                  <a:srgbClr val="FFFF00"/>
                </a:solidFill>
                <a:latin typeface="微软雅黑" pitchFamily="34" charset="-122"/>
                <a:ea typeface="微软雅黑" pitchFamily="34" charset="-122"/>
              </a:rPr>
              <a:t>6.6  </a:t>
            </a:r>
            <a:r>
              <a:rPr lang="zh-CN" altLang="en-US" sz="2400" b="1" dirty="0">
                <a:solidFill>
                  <a:schemeClr val="bg1"/>
                </a:solidFill>
                <a:latin typeface="微软雅黑" pitchFamily="34" charset="-122"/>
                <a:ea typeface="微软雅黑" pitchFamily="34" charset="-122"/>
              </a:rPr>
              <a:t>动态主机配置协议 </a:t>
            </a:r>
            <a:r>
              <a:rPr lang="en-US" altLang="zh-CN" sz="2400" b="1" dirty="0">
                <a:solidFill>
                  <a:schemeClr val="bg1"/>
                </a:solidFill>
                <a:latin typeface="微软雅黑" pitchFamily="34" charset="-122"/>
                <a:ea typeface="微软雅黑" pitchFamily="34" charset="-122"/>
              </a:rPr>
              <a:t>DHCP</a:t>
            </a:r>
          </a:p>
        </p:txBody>
      </p:sp>
    </p:spTree>
    <p:extLst>
      <p:ext uri="{BB962C8B-B14F-4D97-AF65-F5344CB8AC3E}">
        <p14:creationId xmlns:p14="http://schemas.microsoft.com/office/powerpoint/2010/main" val="4109046061"/>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56963" y="1453715"/>
            <a:ext cx="8048776" cy="388721"/>
          </a:xfrm>
          <a:prstGeom prst="roundRect">
            <a:avLst>
              <a:gd name="adj" fmla="val 16667"/>
            </a:avLst>
          </a:prstGeom>
          <a:solidFill>
            <a:srgbClr val="0089FA"/>
          </a:solidFill>
          <a:ln>
            <a:noFill/>
          </a:ln>
          <a:effectLst/>
          <a:extLst/>
        </p:spPr>
        <p:txBody>
          <a:bodyPr wrap="none" anchor="ctr"/>
          <a:lstStyle/>
          <a:p>
            <a:endParaRPr lang="zh-CN" altLang="en-US"/>
          </a:p>
        </p:txBody>
      </p:sp>
      <p:sp>
        <p:nvSpPr>
          <p:cNvPr id="3" name="Rectangle 6"/>
          <p:cNvSpPr>
            <a:spLocks noChangeArrowheads="1"/>
          </p:cNvSpPr>
          <p:nvPr/>
        </p:nvSpPr>
        <p:spPr bwMode="auto">
          <a:xfrm>
            <a:off x="3864117" y="1411444"/>
            <a:ext cx="141577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400" b="1" dirty="0">
                <a:solidFill>
                  <a:schemeClr val="bg1"/>
                </a:solidFill>
                <a:latin typeface="微软雅黑" pitchFamily="34" charset="-122"/>
                <a:ea typeface="微软雅黑" pitchFamily="34" charset="-122"/>
              </a:rPr>
              <a:t>协议配置</a:t>
            </a:r>
          </a:p>
        </p:txBody>
      </p:sp>
      <p:sp>
        <p:nvSpPr>
          <p:cNvPr id="4" name="Rectangle 68"/>
          <p:cNvSpPr>
            <a:spLocks noChangeArrowheads="1"/>
          </p:cNvSpPr>
          <p:nvPr/>
        </p:nvSpPr>
        <p:spPr bwMode="auto">
          <a:xfrm>
            <a:off x="556963" y="1911941"/>
            <a:ext cx="8048776" cy="13619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在协议软件中给这些参数赋值的动作叫做</a:t>
            </a:r>
            <a:r>
              <a:rPr lang="zh-CN" altLang="en-US" sz="2000" b="1" dirty="0">
                <a:solidFill>
                  <a:srgbClr val="0000FF"/>
                </a:solidFill>
                <a:latin typeface="微软雅黑" pitchFamily="34" charset="-122"/>
                <a:ea typeface="微软雅黑" pitchFamily="34" charset="-122"/>
              </a:rPr>
              <a:t>协议配置</a:t>
            </a:r>
            <a:r>
              <a:rPr lang="zh-CN" altLang="en-US" sz="2000" b="1" dirty="0">
                <a:latin typeface="微软雅黑" pitchFamily="34" charset="-122"/>
                <a:ea typeface="微软雅黑" pitchFamily="34" charset="-122"/>
              </a:rPr>
              <a:t>。</a:t>
            </a:r>
          </a:p>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一个软件协议在使用之前必须是已正确配置的。</a:t>
            </a:r>
          </a:p>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具体的配置信息有哪些则取决于协议栈。 </a:t>
            </a:r>
          </a:p>
        </p:txBody>
      </p:sp>
    </p:spTree>
    <p:extLst>
      <p:ext uri="{BB962C8B-B14F-4D97-AF65-F5344CB8AC3E}">
        <p14:creationId xmlns:p14="http://schemas.microsoft.com/office/powerpoint/2010/main" val="24757613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5"/>
          <p:cNvSpPr>
            <a:spLocks noChangeArrowheads="1"/>
          </p:cNvSpPr>
          <p:nvPr/>
        </p:nvSpPr>
        <p:spPr bwMode="auto">
          <a:xfrm>
            <a:off x="545144" y="629933"/>
            <a:ext cx="8053711"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 name="矩形 5"/>
          <p:cNvSpPr/>
          <p:nvPr/>
        </p:nvSpPr>
        <p:spPr>
          <a:xfrm>
            <a:off x="2415981" y="596837"/>
            <a:ext cx="4326826" cy="400110"/>
          </a:xfrm>
          <a:prstGeom prst="rect">
            <a:avLst/>
          </a:prstGeom>
        </p:spPr>
        <p:txBody>
          <a:bodyPr wrap="none">
            <a:spAutoFit/>
          </a:bodyPr>
          <a:lstStyle/>
          <a:p>
            <a:pPr algn="ctr"/>
            <a:r>
              <a:rPr lang="zh-CN" altLang="en-US" sz="2000" b="1" dirty="0">
                <a:latin typeface="微软雅黑" pitchFamily="34" charset="-122"/>
                <a:ea typeface="微软雅黑" pitchFamily="34" charset="-122"/>
              </a:rPr>
              <a:t>举例：根域名服务器 </a:t>
            </a:r>
            <a:r>
              <a:rPr lang="en-US" altLang="zh-CN" sz="2000" b="1" dirty="0">
                <a:latin typeface="微软雅黑" pitchFamily="34" charset="-122"/>
                <a:ea typeface="微软雅黑" pitchFamily="34" charset="-122"/>
              </a:rPr>
              <a:t>L </a:t>
            </a:r>
            <a:r>
              <a:rPr lang="zh-CN" altLang="en-US" sz="2000" b="1" dirty="0">
                <a:latin typeface="微软雅黑" pitchFamily="34" charset="-122"/>
                <a:ea typeface="微软雅黑" pitchFamily="34" charset="-122"/>
              </a:rPr>
              <a:t>的地点分布图</a:t>
            </a:r>
          </a:p>
        </p:txBody>
      </p:sp>
      <p:sp>
        <p:nvSpPr>
          <p:cNvPr id="8" name="对角圆角矩形 7"/>
          <p:cNvSpPr/>
          <p:nvPr/>
        </p:nvSpPr>
        <p:spPr>
          <a:xfrm>
            <a:off x="545144" y="3346813"/>
            <a:ext cx="8053711" cy="1004694"/>
          </a:xfrm>
          <a:prstGeom prst="round2DiagRect">
            <a:avLst/>
          </a:prstGeom>
          <a:solidFill>
            <a:srgbClr val="0066FF"/>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795528" y="3403954"/>
            <a:ext cx="7671816" cy="907941"/>
          </a:xfrm>
          <a:prstGeom prst="rect">
            <a:avLst/>
          </a:prstGeom>
        </p:spPr>
        <p:txBody>
          <a:bodyPr wrap="square">
            <a:spAutoFit/>
          </a:bodyPr>
          <a:lstStyle/>
          <a:p>
            <a:pPr marL="285750" indent="-285750">
              <a:spcBef>
                <a:spcPts val="600"/>
              </a:spcBef>
              <a:buFont typeface="Wingdings" pitchFamily="2" charset="2"/>
              <a:buChar char="l"/>
            </a:pPr>
            <a:r>
              <a:rPr lang="zh-CN" altLang="en-US" sz="1600" b="1" dirty="0">
                <a:solidFill>
                  <a:schemeClr val="bg1"/>
                </a:solidFill>
                <a:latin typeface="微软雅黑" pitchFamily="34" charset="-122"/>
                <a:ea typeface="微软雅黑" pitchFamily="34" charset="-122"/>
              </a:rPr>
              <a:t> 根域名服务器并不直接把域名直接转换成 </a:t>
            </a:r>
            <a:r>
              <a:rPr lang="en-US" altLang="zh-CN" sz="1600" b="1" dirty="0">
                <a:solidFill>
                  <a:schemeClr val="bg1"/>
                </a:solidFill>
                <a:latin typeface="微软雅黑" pitchFamily="34" charset="-122"/>
                <a:ea typeface="微软雅黑" pitchFamily="34" charset="-122"/>
              </a:rPr>
              <a:t>IP </a:t>
            </a:r>
            <a:r>
              <a:rPr lang="zh-CN" altLang="en-US" sz="1600" b="1" dirty="0">
                <a:solidFill>
                  <a:schemeClr val="bg1"/>
                </a:solidFill>
                <a:latin typeface="微软雅黑" pitchFamily="34" charset="-122"/>
                <a:ea typeface="微软雅黑" pitchFamily="34" charset="-122"/>
              </a:rPr>
              <a:t>地址。</a:t>
            </a:r>
          </a:p>
          <a:p>
            <a:pPr marL="285750" indent="-285750">
              <a:spcBef>
                <a:spcPts val="600"/>
              </a:spcBef>
              <a:buFont typeface="Wingdings" pitchFamily="2" charset="2"/>
              <a:buChar char="l"/>
            </a:pPr>
            <a:r>
              <a:rPr lang="zh-CN" altLang="en-US" sz="1600" b="1" dirty="0">
                <a:solidFill>
                  <a:schemeClr val="bg1"/>
                </a:solidFill>
                <a:latin typeface="微软雅黑" pitchFamily="34" charset="-122"/>
                <a:ea typeface="微软雅黑" pitchFamily="34" charset="-122"/>
              </a:rPr>
              <a:t> 在使用迭代查询时，根域名服务器把下一步应当找的顶级域名服务器的 </a:t>
            </a:r>
            <a:r>
              <a:rPr lang="en-US" altLang="zh-CN" sz="1600" b="1" dirty="0">
                <a:solidFill>
                  <a:schemeClr val="bg1"/>
                </a:solidFill>
                <a:latin typeface="微软雅黑" pitchFamily="34" charset="-122"/>
                <a:ea typeface="微软雅黑" pitchFamily="34" charset="-122"/>
              </a:rPr>
              <a:t>IP </a:t>
            </a:r>
            <a:r>
              <a:rPr lang="zh-CN" altLang="en-US" sz="1600" b="1" dirty="0">
                <a:solidFill>
                  <a:schemeClr val="bg1"/>
                </a:solidFill>
                <a:latin typeface="微软雅黑" pitchFamily="34" charset="-122"/>
                <a:ea typeface="微软雅黑" pitchFamily="34" charset="-122"/>
              </a:rPr>
              <a:t>地址告诉本地域名服务器。</a:t>
            </a:r>
          </a:p>
        </p:txBody>
      </p:sp>
      <p:pic>
        <p:nvPicPr>
          <p:cNvPr id="10" name="图片 9" descr="L-rootserver.jpg"/>
          <p:cNvPicPr/>
          <p:nvPr/>
        </p:nvPicPr>
        <p:blipFill>
          <a:blip r:embed="rId2" cstate="print"/>
          <a:stretch>
            <a:fillRect/>
          </a:stretch>
        </p:blipFill>
        <p:spPr>
          <a:xfrm>
            <a:off x="1661886" y="1030839"/>
            <a:ext cx="5838929" cy="1967108"/>
          </a:xfrm>
          <a:prstGeom prst="rect">
            <a:avLst/>
          </a:prstGeom>
        </p:spPr>
      </p:pic>
      <p:sp>
        <p:nvSpPr>
          <p:cNvPr id="2" name="矩形 1"/>
          <p:cNvSpPr/>
          <p:nvPr/>
        </p:nvSpPr>
        <p:spPr>
          <a:xfrm>
            <a:off x="2448662" y="2996936"/>
            <a:ext cx="4246675" cy="369332"/>
          </a:xfrm>
          <a:prstGeom prst="rect">
            <a:avLst/>
          </a:prstGeom>
        </p:spPr>
        <p:txBody>
          <a:bodyPr wrap="none">
            <a:spAutoFit/>
          </a:bodyPr>
          <a:lstStyle/>
          <a:p>
            <a:pPr algn="ctr"/>
            <a:r>
              <a:rPr lang="zh-CN" altLang="en-US" b="1" dirty="0">
                <a:solidFill>
                  <a:srgbClr val="0000FF"/>
                </a:solidFill>
                <a:latin typeface="微软雅黑" pitchFamily="34" charset="-122"/>
                <a:ea typeface="微软雅黑" pitchFamily="34" charset="-122"/>
              </a:rPr>
              <a:t>根域名服务器 </a:t>
            </a:r>
            <a:r>
              <a:rPr lang="en-US" altLang="zh-CN" b="1" dirty="0">
                <a:solidFill>
                  <a:srgbClr val="0000FF"/>
                </a:solidFill>
                <a:latin typeface="微软雅黑" pitchFamily="34" charset="-122"/>
                <a:ea typeface="微软雅黑" pitchFamily="34" charset="-122"/>
              </a:rPr>
              <a:t>L </a:t>
            </a:r>
            <a:r>
              <a:rPr lang="zh-CN" altLang="zh-CN" b="1" dirty="0">
                <a:solidFill>
                  <a:srgbClr val="0000FF"/>
                </a:solidFill>
                <a:latin typeface="微软雅黑" pitchFamily="34" charset="-122"/>
                <a:ea typeface="微软雅黑" pitchFamily="34" charset="-122"/>
              </a:rPr>
              <a:t>分布</a:t>
            </a:r>
            <a:r>
              <a:rPr lang="zh-CN" altLang="en-US" b="1" dirty="0">
                <a:solidFill>
                  <a:srgbClr val="0000FF"/>
                </a:solidFill>
                <a:latin typeface="微软雅黑" pitchFamily="34" charset="-122"/>
                <a:ea typeface="微软雅黑" pitchFamily="34" charset="-122"/>
              </a:rPr>
              <a:t>在世界 </a:t>
            </a:r>
            <a:r>
              <a:rPr lang="en-US" altLang="zh-CN" b="1" dirty="0">
                <a:solidFill>
                  <a:srgbClr val="0000FF"/>
                </a:solidFill>
                <a:latin typeface="微软雅黑" pitchFamily="34" charset="-122"/>
                <a:ea typeface="微软雅黑" pitchFamily="34" charset="-122"/>
              </a:rPr>
              <a:t>150 </a:t>
            </a:r>
            <a:r>
              <a:rPr lang="zh-CN" altLang="zh-CN" b="1" dirty="0">
                <a:solidFill>
                  <a:srgbClr val="0000FF"/>
                </a:solidFill>
                <a:latin typeface="微软雅黑" pitchFamily="34" charset="-122"/>
                <a:ea typeface="微软雅黑" pitchFamily="34" charset="-122"/>
              </a:rPr>
              <a:t>个地点</a:t>
            </a:r>
            <a:endParaRPr lang="zh-CN" altLang="en-US" b="1" dirty="0">
              <a:solidFill>
                <a:srgbClr val="0000FF"/>
              </a:solidFill>
              <a:latin typeface="微软雅黑" pitchFamily="34" charset="-122"/>
              <a:ea typeface="微软雅黑" pitchFamily="34" charset="-122"/>
            </a:endParaRPr>
          </a:p>
        </p:txBody>
      </p:sp>
    </p:spTree>
    <p:extLst>
      <p:ext uri="{BB962C8B-B14F-4D97-AF65-F5344CB8AC3E}">
        <p14:creationId xmlns:p14="http://schemas.microsoft.com/office/powerpoint/2010/main" val="2759797661"/>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56963" y="786203"/>
            <a:ext cx="8048776" cy="388721"/>
          </a:xfrm>
          <a:prstGeom prst="roundRect">
            <a:avLst>
              <a:gd name="adj" fmla="val 16667"/>
            </a:avLst>
          </a:prstGeom>
          <a:solidFill>
            <a:srgbClr val="0089FA"/>
          </a:solidFill>
          <a:ln>
            <a:noFill/>
          </a:ln>
          <a:effectLst/>
          <a:extLst/>
        </p:spPr>
        <p:txBody>
          <a:bodyPr wrap="none" anchor="ctr"/>
          <a:lstStyle/>
          <a:p>
            <a:endParaRPr lang="zh-CN" altLang="en-US"/>
          </a:p>
        </p:txBody>
      </p:sp>
      <p:sp>
        <p:nvSpPr>
          <p:cNvPr id="3" name="Rectangle 6"/>
          <p:cNvSpPr>
            <a:spLocks noChangeArrowheads="1"/>
          </p:cNvSpPr>
          <p:nvPr/>
        </p:nvSpPr>
        <p:spPr bwMode="auto">
          <a:xfrm>
            <a:off x="3402453" y="743932"/>
            <a:ext cx="233910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400" b="1" dirty="0">
                <a:solidFill>
                  <a:schemeClr val="bg1"/>
                </a:solidFill>
                <a:latin typeface="微软雅黑" pitchFamily="34" charset="-122"/>
                <a:ea typeface="微软雅黑" pitchFamily="34" charset="-122"/>
              </a:rPr>
              <a:t>协议配置（续）</a:t>
            </a:r>
          </a:p>
        </p:txBody>
      </p:sp>
      <p:sp>
        <p:nvSpPr>
          <p:cNvPr id="4" name="Rectangle 68"/>
          <p:cNvSpPr>
            <a:spLocks noChangeArrowheads="1"/>
          </p:cNvSpPr>
          <p:nvPr/>
        </p:nvSpPr>
        <p:spPr bwMode="auto">
          <a:xfrm>
            <a:off x="483810" y="1180421"/>
            <a:ext cx="8121929" cy="30546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需要配置的项目</a:t>
            </a:r>
          </a:p>
          <a:p>
            <a:pPr marL="633413" indent="-342900" eaLnBrk="0" hangingPunct="0">
              <a:lnSpc>
                <a:spcPts val="3300"/>
              </a:lnSpc>
              <a:buClr>
                <a:srgbClr val="7030A0"/>
              </a:buClr>
              <a:buFont typeface="+mj-lt"/>
              <a:buAutoNum type="arabicPeriod"/>
            </a:pPr>
            <a:r>
              <a:rPr lang="en-US" altLang="zh-CN" sz="2000" b="1" dirty="0">
                <a:latin typeface="微软雅黑" pitchFamily="34" charset="-122"/>
                <a:ea typeface="微软雅黑" pitchFamily="34" charset="-122"/>
              </a:rPr>
              <a:t>IP </a:t>
            </a:r>
            <a:r>
              <a:rPr lang="zh-CN" altLang="en-US" sz="2000" b="1" dirty="0">
                <a:latin typeface="微软雅黑" pitchFamily="34" charset="-122"/>
                <a:ea typeface="微软雅黑" pitchFamily="34" charset="-122"/>
              </a:rPr>
              <a:t>地址</a:t>
            </a:r>
          </a:p>
          <a:p>
            <a:pPr marL="633413" indent="-342900" eaLnBrk="0" hangingPunct="0">
              <a:lnSpc>
                <a:spcPts val="3300"/>
              </a:lnSpc>
              <a:buClr>
                <a:srgbClr val="7030A0"/>
              </a:buClr>
              <a:buFont typeface="+mj-lt"/>
              <a:buAutoNum type="arabicPeriod"/>
            </a:pPr>
            <a:r>
              <a:rPr lang="zh-CN" altLang="en-US" sz="2000" b="1" dirty="0">
                <a:latin typeface="微软雅黑" pitchFamily="34" charset="-122"/>
                <a:ea typeface="微软雅黑" pitchFamily="34" charset="-122"/>
              </a:rPr>
              <a:t>子网掩码</a:t>
            </a:r>
          </a:p>
          <a:p>
            <a:pPr marL="633413" indent="-342900" eaLnBrk="0" hangingPunct="0">
              <a:lnSpc>
                <a:spcPts val="3300"/>
              </a:lnSpc>
              <a:buClr>
                <a:srgbClr val="7030A0"/>
              </a:buClr>
              <a:buFont typeface="+mj-lt"/>
              <a:buAutoNum type="arabicPeriod"/>
            </a:pPr>
            <a:r>
              <a:rPr lang="zh-CN" altLang="en-US" sz="2000" b="1" dirty="0">
                <a:latin typeface="微软雅黑" pitchFamily="34" charset="-122"/>
                <a:ea typeface="微软雅黑" pitchFamily="34" charset="-122"/>
              </a:rPr>
              <a:t>默认路由器的 </a:t>
            </a:r>
            <a:r>
              <a:rPr lang="en-US" altLang="zh-CN" sz="2000" b="1" dirty="0">
                <a:latin typeface="微软雅黑" pitchFamily="34" charset="-122"/>
                <a:ea typeface="微软雅黑" pitchFamily="34" charset="-122"/>
              </a:rPr>
              <a:t>IP </a:t>
            </a:r>
            <a:r>
              <a:rPr lang="zh-CN" altLang="en-US" sz="2000" b="1" dirty="0">
                <a:latin typeface="微软雅黑" pitchFamily="34" charset="-122"/>
                <a:ea typeface="微软雅黑" pitchFamily="34" charset="-122"/>
              </a:rPr>
              <a:t>地址</a:t>
            </a:r>
          </a:p>
          <a:p>
            <a:pPr marL="633413" indent="-342900" eaLnBrk="0" hangingPunct="0">
              <a:lnSpc>
                <a:spcPts val="3300"/>
              </a:lnSpc>
              <a:buClr>
                <a:srgbClr val="7030A0"/>
              </a:buClr>
              <a:buFont typeface="+mj-lt"/>
              <a:buAutoNum type="arabicPeriod"/>
            </a:pPr>
            <a:r>
              <a:rPr lang="zh-CN" altLang="en-US" sz="2000" b="1" dirty="0">
                <a:latin typeface="微软雅黑" pitchFamily="34" charset="-122"/>
                <a:ea typeface="微软雅黑" pitchFamily="34" charset="-122"/>
              </a:rPr>
              <a:t>域名服务器的 </a:t>
            </a:r>
            <a:r>
              <a:rPr lang="en-US" altLang="zh-CN" sz="2000" b="1" dirty="0">
                <a:latin typeface="微软雅黑" pitchFamily="34" charset="-122"/>
                <a:ea typeface="微软雅黑" pitchFamily="34" charset="-122"/>
              </a:rPr>
              <a:t>IP </a:t>
            </a:r>
            <a:r>
              <a:rPr lang="zh-CN" altLang="en-US" sz="2000" b="1" dirty="0">
                <a:latin typeface="微软雅黑" pitchFamily="34" charset="-122"/>
                <a:ea typeface="微软雅黑" pitchFamily="34" charset="-122"/>
              </a:rPr>
              <a:t>地址</a:t>
            </a:r>
          </a:p>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这些信息通常存储在一个配置文件中，计算机在引导过程中可以对这个文件进行存取。 </a:t>
            </a:r>
          </a:p>
        </p:txBody>
      </p:sp>
    </p:spTree>
    <p:extLst>
      <p:ext uri="{BB962C8B-B14F-4D97-AF65-F5344CB8AC3E}">
        <p14:creationId xmlns:p14="http://schemas.microsoft.com/office/powerpoint/2010/main" val="3455940819"/>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56963" y="770140"/>
            <a:ext cx="8048776" cy="388721"/>
          </a:xfrm>
          <a:prstGeom prst="roundRect">
            <a:avLst>
              <a:gd name="adj" fmla="val 16667"/>
            </a:avLst>
          </a:prstGeom>
          <a:solidFill>
            <a:srgbClr val="0089FA"/>
          </a:solidFill>
          <a:ln>
            <a:noFill/>
          </a:ln>
          <a:effectLst/>
          <a:extLst/>
        </p:spPr>
        <p:txBody>
          <a:bodyPr wrap="none" anchor="ctr"/>
          <a:lstStyle/>
          <a:p>
            <a:endParaRPr lang="zh-CN" altLang="en-US"/>
          </a:p>
        </p:txBody>
      </p:sp>
      <p:sp>
        <p:nvSpPr>
          <p:cNvPr id="3" name="Rectangle 6"/>
          <p:cNvSpPr>
            <a:spLocks noChangeArrowheads="1"/>
          </p:cNvSpPr>
          <p:nvPr/>
        </p:nvSpPr>
        <p:spPr bwMode="auto">
          <a:xfrm>
            <a:off x="2750031" y="727869"/>
            <a:ext cx="364394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400" b="1" dirty="0">
                <a:solidFill>
                  <a:schemeClr val="bg1"/>
                </a:solidFill>
                <a:latin typeface="微软雅黑" pitchFamily="34" charset="-122"/>
                <a:ea typeface="微软雅黑" pitchFamily="34" charset="-122"/>
              </a:rPr>
              <a:t>动态主机配置协议 </a:t>
            </a:r>
            <a:r>
              <a:rPr lang="en-US" altLang="zh-CN" sz="2400" b="1" dirty="0">
                <a:solidFill>
                  <a:schemeClr val="bg1"/>
                </a:solidFill>
                <a:latin typeface="微软雅黑" pitchFamily="34" charset="-122"/>
                <a:ea typeface="微软雅黑" pitchFamily="34" charset="-122"/>
              </a:rPr>
              <a:t>DHCP</a:t>
            </a:r>
            <a:endParaRPr lang="zh-CN" altLang="en-US" sz="2400" b="1" dirty="0">
              <a:solidFill>
                <a:schemeClr val="bg1"/>
              </a:solidFill>
              <a:latin typeface="微软雅黑" pitchFamily="34" charset="-122"/>
              <a:ea typeface="微软雅黑" pitchFamily="34" charset="-122"/>
            </a:endParaRPr>
          </a:p>
        </p:txBody>
      </p:sp>
      <p:sp>
        <p:nvSpPr>
          <p:cNvPr id="4" name="Rectangle 68"/>
          <p:cNvSpPr>
            <a:spLocks noChangeArrowheads="1"/>
          </p:cNvSpPr>
          <p:nvPr/>
        </p:nvSpPr>
        <p:spPr bwMode="auto">
          <a:xfrm>
            <a:off x="577982" y="1164358"/>
            <a:ext cx="8145604" cy="30546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互联网广泛使用的</a:t>
            </a:r>
            <a:r>
              <a:rPr lang="zh-CN" altLang="en-US" sz="2000" b="1" dirty="0">
                <a:solidFill>
                  <a:srgbClr val="0000FF"/>
                </a:solidFill>
                <a:latin typeface="微软雅黑" pitchFamily="34" charset="-122"/>
                <a:ea typeface="微软雅黑" pitchFamily="34" charset="-122"/>
              </a:rPr>
              <a:t>动态主机配置协议 </a:t>
            </a:r>
            <a:r>
              <a:rPr lang="en-US" altLang="zh-CN" sz="2000" b="1" dirty="0">
                <a:solidFill>
                  <a:srgbClr val="0000FF"/>
                </a:solidFill>
                <a:latin typeface="微软雅黑" pitchFamily="34" charset="-122"/>
                <a:ea typeface="微软雅黑" pitchFamily="34" charset="-122"/>
              </a:rPr>
              <a:t>DHCP </a:t>
            </a:r>
            <a:r>
              <a:rPr lang="en-US" altLang="zh-CN" sz="2000" b="1" dirty="0">
                <a:latin typeface="微软雅黑" pitchFamily="34" charset="-122"/>
                <a:ea typeface="微软雅黑" pitchFamily="34" charset="-122"/>
              </a:rPr>
              <a:t>(Dynamic Host Configuration Protocol) </a:t>
            </a:r>
            <a:r>
              <a:rPr lang="zh-CN" altLang="en-US" sz="2000" b="1" dirty="0">
                <a:latin typeface="微软雅黑" pitchFamily="34" charset="-122"/>
                <a:ea typeface="微软雅黑" pitchFamily="34" charset="-122"/>
              </a:rPr>
              <a:t>提供了</a:t>
            </a:r>
            <a:r>
              <a:rPr lang="zh-CN" altLang="en-US" sz="2000" b="1" dirty="0">
                <a:solidFill>
                  <a:srgbClr val="0000FF"/>
                </a:solidFill>
                <a:latin typeface="微软雅黑" pitchFamily="34" charset="-122"/>
                <a:ea typeface="微软雅黑" pitchFamily="34" charset="-122"/>
              </a:rPr>
              <a:t>即插即用连网</a:t>
            </a:r>
            <a:r>
              <a:rPr lang="zh-CN" altLang="en-US" sz="2000" b="1" dirty="0">
                <a:latin typeface="微软雅黑" pitchFamily="34" charset="-122"/>
                <a:ea typeface="微软雅黑" pitchFamily="34" charset="-122"/>
              </a:rPr>
              <a:t> </a:t>
            </a:r>
            <a:r>
              <a:rPr lang="en-US" altLang="zh-CN" sz="2000" b="1" dirty="0">
                <a:latin typeface="微软雅黑" pitchFamily="34" charset="-122"/>
                <a:ea typeface="微软雅黑" pitchFamily="34" charset="-122"/>
              </a:rPr>
              <a:t>(plug-and-play networking) </a:t>
            </a:r>
            <a:r>
              <a:rPr lang="zh-CN" altLang="en-US" sz="2000" b="1" dirty="0">
                <a:latin typeface="微软雅黑" pitchFamily="34" charset="-122"/>
                <a:ea typeface="微软雅黑" pitchFamily="34" charset="-122"/>
              </a:rPr>
              <a:t>的机制。</a:t>
            </a:r>
          </a:p>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这种机制允许一台计算机加入新的网络和获取 </a:t>
            </a:r>
            <a:r>
              <a:rPr lang="en-US" altLang="zh-CN" sz="2000" b="1" dirty="0">
                <a:latin typeface="微软雅黑" pitchFamily="34" charset="-122"/>
                <a:ea typeface="微软雅黑" pitchFamily="34" charset="-122"/>
              </a:rPr>
              <a:t>IP </a:t>
            </a:r>
            <a:r>
              <a:rPr lang="zh-CN" altLang="en-US" sz="2000" b="1" dirty="0">
                <a:latin typeface="微软雅黑" pitchFamily="34" charset="-122"/>
                <a:ea typeface="微软雅黑" pitchFamily="34" charset="-122"/>
              </a:rPr>
              <a:t>地址，而不用手工配置。</a:t>
            </a:r>
            <a:endParaRPr lang="en-US" altLang="zh-CN" sz="2000" b="1" dirty="0">
              <a:latin typeface="微软雅黑" pitchFamily="34" charset="-122"/>
              <a:ea typeface="微软雅黑" pitchFamily="34" charset="-122"/>
            </a:endParaRPr>
          </a:p>
          <a:p>
            <a:pPr marL="285750" indent="-285750" eaLnBrk="0" hangingPunct="0">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DHCP</a:t>
            </a:r>
            <a:r>
              <a:rPr lang="zh-CN" altLang="en-US" sz="2000" b="1" dirty="0">
                <a:latin typeface="微软雅黑" pitchFamily="34" charset="-122"/>
                <a:ea typeface="微软雅黑" pitchFamily="34" charset="-122"/>
              </a:rPr>
              <a:t>给运行服务器软件、且位置固定的计算机指派一个永久地址，给运行客户端软件的计算机分配一个临时地址。</a:t>
            </a:r>
          </a:p>
        </p:txBody>
      </p:sp>
    </p:spTree>
    <p:extLst>
      <p:ext uri="{BB962C8B-B14F-4D97-AF65-F5344CB8AC3E}">
        <p14:creationId xmlns:p14="http://schemas.microsoft.com/office/powerpoint/2010/main" val="2307521551"/>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56963" y="630755"/>
            <a:ext cx="8048776" cy="388721"/>
          </a:xfrm>
          <a:prstGeom prst="roundRect">
            <a:avLst>
              <a:gd name="adj" fmla="val 16667"/>
            </a:avLst>
          </a:prstGeom>
          <a:solidFill>
            <a:srgbClr val="0089FA"/>
          </a:solidFill>
          <a:ln>
            <a:noFill/>
          </a:ln>
          <a:effectLst/>
          <a:extLst/>
        </p:spPr>
        <p:txBody>
          <a:bodyPr wrap="none" anchor="ctr"/>
          <a:lstStyle/>
          <a:p>
            <a:endParaRPr lang="zh-CN" altLang="en-US"/>
          </a:p>
        </p:txBody>
      </p:sp>
      <p:sp>
        <p:nvSpPr>
          <p:cNvPr id="3" name="Rectangle 6"/>
          <p:cNvSpPr>
            <a:spLocks noChangeArrowheads="1"/>
          </p:cNvSpPr>
          <p:nvPr/>
        </p:nvSpPr>
        <p:spPr bwMode="auto">
          <a:xfrm>
            <a:off x="2437445" y="588484"/>
            <a:ext cx="426911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itchFamily="34" charset="-122"/>
                <a:ea typeface="微软雅黑" pitchFamily="34" charset="-122"/>
              </a:rPr>
              <a:t>DHCP </a:t>
            </a:r>
            <a:r>
              <a:rPr lang="zh-CN" altLang="en-US" sz="2400" b="1" dirty="0">
                <a:solidFill>
                  <a:schemeClr val="bg1"/>
                </a:solidFill>
                <a:latin typeface="微软雅黑" pitchFamily="34" charset="-122"/>
                <a:ea typeface="微软雅黑" pitchFamily="34" charset="-122"/>
              </a:rPr>
              <a:t>使用客户 </a:t>
            </a:r>
            <a:r>
              <a:rPr lang="en-US" altLang="zh-CN" sz="2400" b="1" dirty="0">
                <a:solidFill>
                  <a:schemeClr val="bg1"/>
                </a:solidFill>
                <a:latin typeface="微软雅黑" pitchFamily="34" charset="-122"/>
                <a:ea typeface="微软雅黑" pitchFamily="34" charset="-122"/>
              </a:rPr>
              <a:t>- </a:t>
            </a:r>
            <a:r>
              <a:rPr lang="zh-CN" altLang="en-US" sz="2400" b="1" dirty="0">
                <a:solidFill>
                  <a:schemeClr val="bg1"/>
                </a:solidFill>
                <a:latin typeface="微软雅黑" pitchFamily="34" charset="-122"/>
                <a:ea typeface="微软雅黑" pitchFamily="34" charset="-122"/>
              </a:rPr>
              <a:t>服务器方式</a:t>
            </a:r>
          </a:p>
        </p:txBody>
      </p:sp>
      <p:sp>
        <p:nvSpPr>
          <p:cNvPr id="4" name="Rectangle 68"/>
          <p:cNvSpPr>
            <a:spLocks noChangeArrowheads="1"/>
          </p:cNvSpPr>
          <p:nvPr/>
        </p:nvSpPr>
        <p:spPr bwMode="auto">
          <a:xfrm>
            <a:off x="556962" y="1006685"/>
            <a:ext cx="8048777" cy="3477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需要 </a:t>
            </a:r>
            <a:r>
              <a:rPr lang="en-US" altLang="zh-CN" sz="2000" b="1" dirty="0">
                <a:latin typeface="微软雅黑" pitchFamily="34" charset="-122"/>
                <a:ea typeface="微软雅黑" pitchFamily="34" charset="-122"/>
              </a:rPr>
              <a:t>IP </a:t>
            </a:r>
            <a:r>
              <a:rPr lang="zh-CN" altLang="en-US" sz="2000" b="1" dirty="0">
                <a:latin typeface="微软雅黑" pitchFamily="34" charset="-122"/>
                <a:ea typeface="微软雅黑" pitchFamily="34" charset="-122"/>
              </a:rPr>
              <a:t>地址的主机在启动时就向 </a:t>
            </a:r>
            <a:r>
              <a:rPr lang="en-US" altLang="zh-CN" sz="2000" b="1" dirty="0">
                <a:latin typeface="微软雅黑" pitchFamily="34" charset="-122"/>
                <a:ea typeface="微软雅黑" pitchFamily="34" charset="-122"/>
              </a:rPr>
              <a:t>DHCP </a:t>
            </a:r>
            <a:r>
              <a:rPr lang="zh-CN" altLang="en-US" sz="2000" b="1" dirty="0">
                <a:latin typeface="微软雅黑" pitchFamily="34" charset="-122"/>
                <a:ea typeface="微软雅黑" pitchFamily="34" charset="-122"/>
              </a:rPr>
              <a:t>服务器</a:t>
            </a:r>
            <a:r>
              <a:rPr lang="zh-CN" altLang="en-US" sz="2000" b="1" dirty="0">
                <a:solidFill>
                  <a:srgbClr val="0000FF"/>
                </a:solidFill>
                <a:latin typeface="微软雅黑" pitchFamily="34" charset="-122"/>
                <a:ea typeface="微软雅黑" pitchFamily="34" charset="-122"/>
              </a:rPr>
              <a:t>广播发送</a:t>
            </a:r>
            <a:r>
              <a:rPr lang="zh-CN" altLang="en-US" sz="2000" b="1" dirty="0">
                <a:latin typeface="微软雅黑" pitchFamily="34" charset="-122"/>
                <a:ea typeface="微软雅黑" pitchFamily="34" charset="-122"/>
              </a:rPr>
              <a:t>发现报文</a:t>
            </a:r>
            <a:endParaRPr lang="en-US" altLang="zh-CN" sz="2000" b="1" dirty="0">
              <a:latin typeface="微软雅黑" pitchFamily="34" charset="-122"/>
              <a:ea typeface="微软雅黑" pitchFamily="34" charset="-122"/>
            </a:endParaRPr>
          </a:p>
          <a:p>
            <a:pPr marL="265113" eaLnBrk="0" hangingPunct="0">
              <a:lnSpc>
                <a:spcPts val="3300"/>
              </a:lnSpc>
              <a:buClr>
                <a:srgbClr val="0070C0"/>
              </a:buClr>
            </a:pPr>
            <a:r>
              <a:rPr lang="zh-CN" altLang="en-US" sz="2000" b="1" dirty="0">
                <a:latin typeface="微软雅黑" pitchFamily="34" charset="-122"/>
                <a:ea typeface="微软雅黑" pitchFamily="34" charset="-122"/>
              </a:rPr>
              <a:t>（</a:t>
            </a:r>
            <a:r>
              <a:rPr lang="en-US" altLang="zh-CN" sz="2000" b="1" dirty="0">
                <a:latin typeface="微软雅黑" pitchFamily="34" charset="-122"/>
                <a:ea typeface="微软雅黑" pitchFamily="34" charset="-122"/>
              </a:rPr>
              <a:t>DHCPDISCOVER</a:t>
            </a:r>
            <a:r>
              <a:rPr lang="zh-CN" altLang="en-US" sz="2000" b="1" dirty="0">
                <a:latin typeface="微软雅黑" pitchFamily="34" charset="-122"/>
                <a:ea typeface="微软雅黑" pitchFamily="34" charset="-122"/>
              </a:rPr>
              <a:t>），这时该主机就成为 </a:t>
            </a:r>
            <a:r>
              <a:rPr lang="en-US" altLang="zh-CN" sz="2000" b="1" dirty="0">
                <a:latin typeface="微软雅黑" pitchFamily="34" charset="-122"/>
                <a:ea typeface="微软雅黑" pitchFamily="34" charset="-122"/>
              </a:rPr>
              <a:t>DHCP </a:t>
            </a:r>
            <a:r>
              <a:rPr lang="zh-CN" altLang="en-US" sz="2000" b="1" dirty="0">
                <a:latin typeface="微软雅黑" pitchFamily="34" charset="-122"/>
                <a:ea typeface="微软雅黑" pitchFamily="34" charset="-122"/>
              </a:rPr>
              <a:t>客户。</a:t>
            </a:r>
          </a:p>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本地网络上所有主机都能收到此广播报文，但只有 </a:t>
            </a:r>
            <a:r>
              <a:rPr lang="en-US" altLang="zh-CN" sz="2000" b="1" dirty="0">
                <a:latin typeface="微软雅黑" pitchFamily="34" charset="-122"/>
                <a:ea typeface="微软雅黑" pitchFamily="34" charset="-122"/>
              </a:rPr>
              <a:t>DHCP </a:t>
            </a:r>
            <a:r>
              <a:rPr lang="zh-CN" altLang="en-US" sz="2000" b="1" dirty="0">
                <a:latin typeface="微软雅黑" pitchFamily="34" charset="-122"/>
                <a:ea typeface="微软雅黑" pitchFamily="34" charset="-122"/>
              </a:rPr>
              <a:t>服务器才回答此广播报文。</a:t>
            </a:r>
          </a:p>
          <a:p>
            <a:pPr marL="285750" indent="-285750" eaLnBrk="0" hangingPunct="0">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DHCP </a:t>
            </a:r>
            <a:r>
              <a:rPr lang="zh-CN" altLang="en-US" sz="2000" b="1" dirty="0">
                <a:latin typeface="微软雅黑" pitchFamily="34" charset="-122"/>
                <a:ea typeface="微软雅黑" pitchFamily="34" charset="-122"/>
              </a:rPr>
              <a:t>服务器先在其数据库中查找该计算机的配置信息。若找到，则返回找到的信息。若找不到，则从服务器的 </a:t>
            </a:r>
            <a:r>
              <a:rPr lang="en-US" altLang="zh-CN" sz="2000" b="1" dirty="0">
                <a:latin typeface="微软雅黑" pitchFamily="34" charset="-122"/>
                <a:ea typeface="微软雅黑" pitchFamily="34" charset="-122"/>
              </a:rPr>
              <a:t>IP </a:t>
            </a:r>
            <a:r>
              <a:rPr lang="zh-CN" altLang="en-US" sz="2000" b="1" dirty="0">
                <a:latin typeface="微软雅黑" pitchFamily="34" charset="-122"/>
                <a:ea typeface="微软雅黑" pitchFamily="34" charset="-122"/>
              </a:rPr>
              <a:t>地址池 </a:t>
            </a:r>
            <a:r>
              <a:rPr lang="en-US" altLang="zh-CN" sz="2000" b="1" dirty="0">
                <a:latin typeface="微软雅黑" pitchFamily="34" charset="-122"/>
                <a:ea typeface="微软雅黑" pitchFamily="34" charset="-122"/>
              </a:rPr>
              <a:t>(address pool) </a:t>
            </a:r>
            <a:r>
              <a:rPr lang="zh-CN" altLang="en-US" sz="2000" b="1" dirty="0">
                <a:latin typeface="微软雅黑" pitchFamily="34" charset="-122"/>
                <a:ea typeface="微软雅黑" pitchFamily="34" charset="-122"/>
              </a:rPr>
              <a:t>中取一个地址分配给该计算机。</a:t>
            </a:r>
            <a:r>
              <a:rPr lang="en-US" altLang="zh-CN" sz="2000" b="1" dirty="0">
                <a:latin typeface="微软雅黑" pitchFamily="34" charset="-122"/>
                <a:ea typeface="微软雅黑" pitchFamily="34" charset="-122"/>
              </a:rPr>
              <a:t>DHCP</a:t>
            </a:r>
            <a:r>
              <a:rPr lang="zh-CN" altLang="en-US" sz="2000" b="1" dirty="0">
                <a:latin typeface="微软雅黑" pitchFamily="34" charset="-122"/>
                <a:ea typeface="微软雅黑" pitchFamily="34" charset="-122"/>
              </a:rPr>
              <a:t>服务器的回答报文叫做提供报文（</a:t>
            </a:r>
            <a:r>
              <a:rPr lang="en-US" altLang="zh-CN" sz="2000" b="1" dirty="0">
                <a:latin typeface="微软雅黑" pitchFamily="34" charset="-122"/>
                <a:ea typeface="微软雅黑" pitchFamily="34" charset="-122"/>
              </a:rPr>
              <a:t>DHCPOFFER</a:t>
            </a:r>
            <a:r>
              <a:rPr lang="zh-CN" altLang="en-US" sz="2000" b="1" dirty="0">
                <a:latin typeface="微软雅黑" pitchFamily="34" charset="-122"/>
                <a:ea typeface="微软雅黑" pitchFamily="34" charset="-122"/>
              </a:rPr>
              <a:t>）。 </a:t>
            </a:r>
          </a:p>
        </p:txBody>
      </p:sp>
    </p:spTree>
    <p:extLst>
      <p:ext uri="{BB962C8B-B14F-4D97-AF65-F5344CB8AC3E}">
        <p14:creationId xmlns:p14="http://schemas.microsoft.com/office/powerpoint/2010/main" val="3459514837"/>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圆角矩形 9"/>
          <p:cNvSpPr/>
          <p:nvPr/>
        </p:nvSpPr>
        <p:spPr>
          <a:xfrm>
            <a:off x="556963" y="2306271"/>
            <a:ext cx="8048776" cy="197197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AutoShape 5"/>
          <p:cNvSpPr>
            <a:spLocks noChangeArrowheads="1"/>
          </p:cNvSpPr>
          <p:nvPr/>
        </p:nvSpPr>
        <p:spPr bwMode="auto">
          <a:xfrm>
            <a:off x="556963" y="683846"/>
            <a:ext cx="8048776" cy="388721"/>
          </a:xfrm>
          <a:prstGeom prst="roundRect">
            <a:avLst>
              <a:gd name="adj" fmla="val 16667"/>
            </a:avLst>
          </a:prstGeom>
          <a:solidFill>
            <a:srgbClr val="0089FA"/>
          </a:solidFill>
          <a:ln>
            <a:noFill/>
          </a:ln>
          <a:effectLst/>
          <a:extLst/>
        </p:spPr>
        <p:txBody>
          <a:bodyPr wrap="none" anchor="ctr"/>
          <a:lstStyle/>
          <a:p>
            <a:endParaRPr lang="zh-CN" altLang="en-US"/>
          </a:p>
        </p:txBody>
      </p:sp>
      <p:sp>
        <p:nvSpPr>
          <p:cNvPr id="3" name="Rectangle 6"/>
          <p:cNvSpPr>
            <a:spLocks noChangeArrowheads="1"/>
          </p:cNvSpPr>
          <p:nvPr/>
        </p:nvSpPr>
        <p:spPr bwMode="auto">
          <a:xfrm>
            <a:off x="3365584" y="641575"/>
            <a:ext cx="241284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itchFamily="34" charset="-122"/>
                <a:ea typeface="微软雅黑" pitchFamily="34" charset="-122"/>
              </a:rPr>
              <a:t>DHCP </a:t>
            </a:r>
            <a:r>
              <a:rPr lang="zh-CN" altLang="en-US" sz="2400" b="1" dirty="0">
                <a:solidFill>
                  <a:schemeClr val="bg1"/>
                </a:solidFill>
                <a:latin typeface="微软雅黑" pitchFamily="34" charset="-122"/>
                <a:ea typeface="微软雅黑" pitchFamily="34" charset="-122"/>
              </a:rPr>
              <a:t>工作方式</a:t>
            </a:r>
          </a:p>
        </p:txBody>
      </p:sp>
      <p:sp>
        <p:nvSpPr>
          <p:cNvPr id="4" name="Rectangle 68"/>
          <p:cNvSpPr>
            <a:spLocks noChangeArrowheads="1"/>
          </p:cNvSpPr>
          <p:nvPr/>
        </p:nvSpPr>
        <p:spPr bwMode="auto">
          <a:xfrm>
            <a:off x="556962" y="1059776"/>
            <a:ext cx="8048777" cy="124649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eaLnBrk="0" hangingPunct="0">
              <a:lnSpc>
                <a:spcPts val="3000"/>
              </a:lnSpc>
              <a:buClr>
                <a:srgbClr val="0070C0"/>
              </a:buClr>
              <a:buFont typeface="Wingdings" pitchFamily="2" charset="2"/>
              <a:buChar char="l"/>
            </a:pPr>
            <a:r>
              <a:rPr lang="en-US" altLang="zh-CN" sz="2000" b="1" dirty="0">
                <a:latin typeface="微软雅黑" pitchFamily="34" charset="-122"/>
                <a:ea typeface="微软雅黑" pitchFamily="34" charset="-122"/>
              </a:rPr>
              <a:t>DHCP </a:t>
            </a:r>
            <a:r>
              <a:rPr lang="zh-CN" altLang="en-US" sz="2000" b="1" dirty="0">
                <a:latin typeface="微软雅黑" pitchFamily="34" charset="-122"/>
                <a:ea typeface="微软雅黑" pitchFamily="34" charset="-122"/>
              </a:rPr>
              <a:t>使用客户</a:t>
            </a:r>
            <a:r>
              <a:rPr lang="en-US" altLang="zh-CN" sz="2000" b="1" dirty="0">
                <a:latin typeface="微软雅黑" pitchFamily="34" charset="-122"/>
                <a:ea typeface="微软雅黑" pitchFamily="34" charset="-122"/>
              </a:rPr>
              <a:t>-</a:t>
            </a:r>
            <a:r>
              <a:rPr lang="zh-CN" altLang="en-US" sz="2000" b="1" dirty="0">
                <a:latin typeface="微软雅黑" pitchFamily="34" charset="-122"/>
                <a:ea typeface="微软雅黑" pitchFamily="34" charset="-122"/>
              </a:rPr>
              <a:t>服务器方式，采用请求</a:t>
            </a:r>
            <a:r>
              <a:rPr lang="en-US" altLang="zh-CN" sz="2000" b="1" dirty="0">
                <a:latin typeface="微软雅黑" pitchFamily="34" charset="-122"/>
                <a:ea typeface="微软雅黑" pitchFamily="34" charset="-122"/>
              </a:rPr>
              <a:t>/</a:t>
            </a:r>
            <a:r>
              <a:rPr lang="zh-CN" altLang="en-US" sz="2000" b="1" dirty="0">
                <a:latin typeface="微软雅黑" pitchFamily="34" charset="-122"/>
                <a:ea typeface="微软雅黑" pitchFamily="34" charset="-122"/>
              </a:rPr>
              <a:t>应答方式工作。</a:t>
            </a:r>
          </a:p>
          <a:p>
            <a:pPr marL="285750" indent="-285750" eaLnBrk="0" hangingPunct="0">
              <a:lnSpc>
                <a:spcPts val="3000"/>
              </a:lnSpc>
              <a:buClr>
                <a:srgbClr val="0070C0"/>
              </a:buClr>
              <a:buFont typeface="Wingdings" pitchFamily="2" charset="2"/>
              <a:buChar char="l"/>
            </a:pPr>
            <a:r>
              <a:rPr lang="en-US" altLang="zh-CN" sz="2000" b="1" dirty="0">
                <a:latin typeface="微软雅黑" pitchFamily="34" charset="-122"/>
                <a:ea typeface="微软雅黑" pitchFamily="34" charset="-122"/>
              </a:rPr>
              <a:t>DHCP </a:t>
            </a:r>
            <a:r>
              <a:rPr lang="zh-CN" altLang="en-US" sz="2000" b="1" dirty="0">
                <a:latin typeface="微软雅黑" pitchFamily="34" charset="-122"/>
                <a:ea typeface="微软雅黑" pitchFamily="34" charset="-122"/>
              </a:rPr>
              <a:t>基于 </a:t>
            </a:r>
            <a:r>
              <a:rPr lang="en-US" altLang="zh-CN" sz="2000" b="1" dirty="0">
                <a:latin typeface="微软雅黑" pitchFamily="34" charset="-122"/>
                <a:ea typeface="微软雅黑" pitchFamily="34" charset="-122"/>
              </a:rPr>
              <a:t>UDP </a:t>
            </a:r>
            <a:r>
              <a:rPr lang="zh-CN" altLang="en-US" sz="2000" b="1" dirty="0">
                <a:latin typeface="微软雅黑" pitchFamily="34" charset="-122"/>
                <a:ea typeface="微软雅黑" pitchFamily="34" charset="-122"/>
              </a:rPr>
              <a:t>工作，</a:t>
            </a:r>
            <a:r>
              <a:rPr lang="en-US" altLang="zh-CN" sz="2000" b="1" dirty="0">
                <a:latin typeface="微软雅黑" pitchFamily="34" charset="-122"/>
                <a:ea typeface="微软雅黑" pitchFamily="34" charset="-122"/>
              </a:rPr>
              <a:t>DHCP </a:t>
            </a:r>
            <a:r>
              <a:rPr lang="zh-CN" altLang="en-US" sz="2000" b="1" dirty="0">
                <a:latin typeface="微软雅黑" pitchFamily="34" charset="-122"/>
                <a:ea typeface="微软雅黑" pitchFamily="34" charset="-122"/>
              </a:rPr>
              <a:t>服务器运行在 </a:t>
            </a:r>
            <a:r>
              <a:rPr lang="en-US" altLang="zh-CN" sz="2000" b="1" dirty="0">
                <a:latin typeface="微软雅黑" pitchFamily="34" charset="-122"/>
                <a:ea typeface="微软雅黑" pitchFamily="34" charset="-122"/>
              </a:rPr>
              <a:t>67 </a:t>
            </a:r>
            <a:r>
              <a:rPr lang="zh-CN" altLang="en-US" sz="2000" b="1" dirty="0">
                <a:latin typeface="微软雅黑" pitchFamily="34" charset="-122"/>
                <a:ea typeface="微软雅黑" pitchFamily="34" charset="-122"/>
              </a:rPr>
              <a:t>号端口，</a:t>
            </a:r>
            <a:r>
              <a:rPr lang="en-US" altLang="zh-CN" sz="2000" b="1" dirty="0">
                <a:latin typeface="微软雅黑" pitchFamily="34" charset="-122"/>
                <a:ea typeface="微软雅黑" pitchFamily="34" charset="-122"/>
              </a:rPr>
              <a:t> DHCP</a:t>
            </a:r>
            <a:r>
              <a:rPr lang="zh-CN" altLang="en-US" sz="2000" b="1" dirty="0">
                <a:latin typeface="微软雅黑" pitchFamily="34" charset="-122"/>
                <a:ea typeface="微软雅黑" pitchFamily="34" charset="-122"/>
              </a:rPr>
              <a:t>客户运行在 </a:t>
            </a:r>
            <a:r>
              <a:rPr lang="en-US" altLang="zh-CN" sz="2000" b="1" dirty="0">
                <a:latin typeface="微软雅黑" pitchFamily="34" charset="-122"/>
                <a:ea typeface="微软雅黑" pitchFamily="34" charset="-122"/>
              </a:rPr>
              <a:t>68 </a:t>
            </a:r>
            <a:r>
              <a:rPr lang="zh-CN" altLang="en-US" sz="2000" b="1" dirty="0">
                <a:latin typeface="微软雅黑" pitchFamily="34" charset="-122"/>
                <a:ea typeface="微软雅黑" pitchFamily="34" charset="-122"/>
              </a:rPr>
              <a:t>号端口。</a:t>
            </a:r>
          </a:p>
        </p:txBody>
      </p:sp>
      <p:grpSp>
        <p:nvGrpSpPr>
          <p:cNvPr id="34" name="组合 33"/>
          <p:cNvGrpSpPr/>
          <p:nvPr/>
        </p:nvGrpSpPr>
        <p:grpSpPr>
          <a:xfrm>
            <a:off x="1996962" y="2555702"/>
            <a:ext cx="4918841" cy="1475407"/>
            <a:chOff x="1996962" y="2450061"/>
            <a:chExt cx="4918841" cy="1475407"/>
          </a:xfrm>
        </p:grpSpPr>
        <p:sp>
          <p:nvSpPr>
            <p:cNvPr id="8" name="矩形 7"/>
            <p:cNvSpPr/>
            <p:nvPr/>
          </p:nvSpPr>
          <p:spPr>
            <a:xfrm>
              <a:off x="1996962" y="2606571"/>
              <a:ext cx="998486" cy="252244"/>
            </a:xfrm>
            <a:prstGeom prst="rect">
              <a:avLst/>
            </a:prstGeom>
            <a:solidFill>
              <a:srgbClr val="FFFF00"/>
            </a:solidFill>
            <a:ln>
              <a:solidFill>
                <a:schemeClr val="tx1"/>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CN" sz="1100" b="1" dirty="0">
                  <a:solidFill>
                    <a:schemeClr val="tx1"/>
                  </a:solidFill>
                  <a:latin typeface="微软雅黑" pitchFamily="34" charset="-122"/>
                  <a:ea typeface="微软雅黑" pitchFamily="34" charset="-122"/>
                </a:rPr>
                <a:t>DHCP </a:t>
              </a:r>
              <a:r>
                <a:rPr lang="zh-CN" altLang="en-US" sz="1100" b="1" dirty="0">
                  <a:solidFill>
                    <a:schemeClr val="tx1"/>
                  </a:solidFill>
                  <a:latin typeface="微软雅黑" pitchFamily="34" charset="-122"/>
                  <a:ea typeface="微软雅黑" pitchFamily="34" charset="-122"/>
                </a:rPr>
                <a:t>客户</a:t>
              </a:r>
            </a:p>
          </p:txBody>
        </p:sp>
        <p:sp>
          <p:nvSpPr>
            <p:cNvPr id="9" name="矩形 8"/>
            <p:cNvSpPr/>
            <p:nvPr/>
          </p:nvSpPr>
          <p:spPr>
            <a:xfrm>
              <a:off x="5917317" y="2606571"/>
              <a:ext cx="998486" cy="252244"/>
            </a:xfrm>
            <a:prstGeom prst="rect">
              <a:avLst/>
            </a:prstGeom>
            <a:solidFill>
              <a:srgbClr val="0000FF"/>
            </a:solidFill>
            <a:ln>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1100" b="1" dirty="0">
                  <a:solidFill>
                    <a:schemeClr val="bg1"/>
                  </a:solidFill>
                  <a:latin typeface="微软雅黑" pitchFamily="34" charset="-122"/>
                  <a:ea typeface="微软雅黑" pitchFamily="34" charset="-122"/>
                </a:rPr>
                <a:t>DHCP </a:t>
              </a:r>
              <a:r>
                <a:rPr lang="zh-CN" altLang="en-US" sz="1100" b="1" dirty="0">
                  <a:solidFill>
                    <a:schemeClr val="bg1"/>
                  </a:solidFill>
                  <a:latin typeface="微软雅黑" pitchFamily="34" charset="-122"/>
                  <a:ea typeface="微软雅黑" pitchFamily="34" charset="-122"/>
                </a:rPr>
                <a:t>客户</a:t>
              </a:r>
            </a:p>
          </p:txBody>
        </p:sp>
        <p:sp>
          <p:nvSpPr>
            <p:cNvPr id="11" name="矩形 10"/>
            <p:cNvSpPr/>
            <p:nvPr/>
          </p:nvSpPr>
          <p:spPr>
            <a:xfrm>
              <a:off x="5496907" y="2680141"/>
              <a:ext cx="420410" cy="126122"/>
            </a:xfrm>
            <a:prstGeom prst="rect">
              <a:avLst/>
            </a:prstGeom>
            <a:solidFill>
              <a:srgbClr val="00CCFF"/>
            </a:solidFill>
            <a:ln>
              <a:solidFill>
                <a:schemeClr val="tx1"/>
              </a:solid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900" b="1" dirty="0">
                  <a:solidFill>
                    <a:schemeClr val="tx1"/>
                  </a:solidFill>
                  <a:latin typeface="微软雅黑" pitchFamily="34" charset="-122"/>
                  <a:ea typeface="微软雅黑" pitchFamily="34" charset="-122"/>
                </a:rPr>
                <a:t>67</a:t>
              </a:r>
              <a:endParaRPr lang="zh-CN" altLang="en-US" sz="900" b="1" dirty="0">
                <a:solidFill>
                  <a:schemeClr val="tx1"/>
                </a:solidFill>
                <a:latin typeface="微软雅黑" pitchFamily="34" charset="-122"/>
                <a:ea typeface="微软雅黑" pitchFamily="34" charset="-122"/>
              </a:endParaRPr>
            </a:p>
          </p:txBody>
        </p:sp>
        <p:sp>
          <p:nvSpPr>
            <p:cNvPr id="12" name="矩形 11"/>
            <p:cNvSpPr/>
            <p:nvPr/>
          </p:nvSpPr>
          <p:spPr>
            <a:xfrm>
              <a:off x="1996962" y="3137195"/>
              <a:ext cx="998486" cy="252244"/>
            </a:xfrm>
            <a:prstGeom prst="rect">
              <a:avLst/>
            </a:prstGeom>
            <a:solidFill>
              <a:srgbClr val="FFFF00"/>
            </a:solidFill>
            <a:ln>
              <a:solidFill>
                <a:schemeClr val="tx1"/>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CN" sz="1100" b="1" dirty="0">
                  <a:solidFill>
                    <a:schemeClr val="tx1"/>
                  </a:solidFill>
                  <a:latin typeface="微软雅黑" pitchFamily="34" charset="-122"/>
                  <a:ea typeface="微软雅黑" pitchFamily="34" charset="-122"/>
                </a:rPr>
                <a:t>DHCP </a:t>
              </a:r>
              <a:r>
                <a:rPr lang="zh-CN" altLang="en-US" sz="1100" b="1" dirty="0">
                  <a:solidFill>
                    <a:schemeClr val="tx1"/>
                  </a:solidFill>
                  <a:latin typeface="微软雅黑" pitchFamily="34" charset="-122"/>
                  <a:ea typeface="微软雅黑" pitchFamily="34" charset="-122"/>
                </a:rPr>
                <a:t>客户</a:t>
              </a:r>
            </a:p>
          </p:txBody>
        </p:sp>
        <p:sp>
          <p:nvSpPr>
            <p:cNvPr id="13" name="矩形 12"/>
            <p:cNvSpPr/>
            <p:nvPr/>
          </p:nvSpPr>
          <p:spPr>
            <a:xfrm>
              <a:off x="5917317" y="3137195"/>
              <a:ext cx="998486" cy="252244"/>
            </a:xfrm>
            <a:prstGeom prst="rect">
              <a:avLst/>
            </a:prstGeom>
            <a:solidFill>
              <a:srgbClr val="0000FF"/>
            </a:solidFill>
            <a:ln>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1100" b="1" dirty="0">
                  <a:solidFill>
                    <a:schemeClr val="bg1"/>
                  </a:solidFill>
                  <a:latin typeface="微软雅黑" pitchFamily="34" charset="-122"/>
                  <a:ea typeface="微软雅黑" pitchFamily="34" charset="-122"/>
                </a:rPr>
                <a:t>DHCP </a:t>
              </a:r>
              <a:r>
                <a:rPr lang="zh-CN" altLang="en-US" sz="1100" b="1" dirty="0">
                  <a:solidFill>
                    <a:schemeClr val="bg1"/>
                  </a:solidFill>
                  <a:latin typeface="微软雅黑" pitchFamily="34" charset="-122"/>
                  <a:ea typeface="微软雅黑" pitchFamily="34" charset="-122"/>
                </a:rPr>
                <a:t>客户</a:t>
              </a:r>
            </a:p>
          </p:txBody>
        </p:sp>
        <p:sp>
          <p:nvSpPr>
            <p:cNvPr id="14" name="矩形 13"/>
            <p:cNvSpPr/>
            <p:nvPr/>
          </p:nvSpPr>
          <p:spPr>
            <a:xfrm>
              <a:off x="5496907" y="3210765"/>
              <a:ext cx="420410" cy="126122"/>
            </a:xfrm>
            <a:prstGeom prst="rect">
              <a:avLst/>
            </a:prstGeom>
            <a:solidFill>
              <a:srgbClr val="00CCFF"/>
            </a:solidFill>
            <a:ln>
              <a:solidFill>
                <a:schemeClr val="tx1"/>
              </a:solid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900" b="1" dirty="0">
                  <a:solidFill>
                    <a:schemeClr val="tx1"/>
                  </a:solidFill>
                  <a:latin typeface="微软雅黑" pitchFamily="34" charset="-122"/>
                  <a:ea typeface="微软雅黑" pitchFamily="34" charset="-122"/>
                </a:rPr>
                <a:t>67</a:t>
              </a:r>
              <a:endParaRPr lang="zh-CN" altLang="en-US" sz="900" b="1" dirty="0">
                <a:solidFill>
                  <a:schemeClr val="tx1"/>
                </a:solidFill>
                <a:latin typeface="微软雅黑" pitchFamily="34" charset="-122"/>
                <a:ea typeface="微软雅黑" pitchFamily="34" charset="-122"/>
              </a:endParaRPr>
            </a:p>
          </p:txBody>
        </p:sp>
        <p:sp>
          <p:nvSpPr>
            <p:cNvPr id="15" name="矩形 14"/>
            <p:cNvSpPr/>
            <p:nvPr/>
          </p:nvSpPr>
          <p:spPr>
            <a:xfrm>
              <a:off x="2991405" y="3210765"/>
              <a:ext cx="420410" cy="126122"/>
            </a:xfrm>
            <a:prstGeom prst="rect">
              <a:avLst/>
            </a:prstGeom>
            <a:solidFill>
              <a:srgbClr val="66FF66"/>
            </a:solidFill>
            <a:ln>
              <a:solidFill>
                <a:schemeClr val="tx1"/>
              </a:solid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900" b="1" dirty="0">
                  <a:solidFill>
                    <a:schemeClr val="tx1"/>
                  </a:solidFill>
                  <a:latin typeface="微软雅黑" pitchFamily="34" charset="-122"/>
                  <a:ea typeface="微软雅黑" pitchFamily="34" charset="-122"/>
                </a:rPr>
                <a:t>68</a:t>
              </a:r>
              <a:endParaRPr lang="zh-CN" altLang="en-US" sz="900" b="1" dirty="0">
                <a:solidFill>
                  <a:schemeClr val="tx1"/>
                </a:solidFill>
                <a:latin typeface="微软雅黑" pitchFamily="34" charset="-122"/>
                <a:ea typeface="微软雅黑" pitchFamily="34" charset="-122"/>
              </a:endParaRPr>
            </a:p>
          </p:txBody>
        </p:sp>
        <p:sp>
          <p:nvSpPr>
            <p:cNvPr id="16" name="矩形 15"/>
            <p:cNvSpPr/>
            <p:nvPr/>
          </p:nvSpPr>
          <p:spPr>
            <a:xfrm>
              <a:off x="1996962" y="3673224"/>
              <a:ext cx="998486" cy="252244"/>
            </a:xfrm>
            <a:prstGeom prst="rect">
              <a:avLst/>
            </a:prstGeom>
            <a:solidFill>
              <a:srgbClr val="FFFF00"/>
            </a:solidFill>
            <a:ln>
              <a:solidFill>
                <a:schemeClr val="tx1"/>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CN" sz="1100" b="1" dirty="0">
                  <a:solidFill>
                    <a:schemeClr val="tx1"/>
                  </a:solidFill>
                  <a:latin typeface="微软雅黑" pitchFamily="34" charset="-122"/>
                  <a:ea typeface="微软雅黑" pitchFamily="34" charset="-122"/>
                </a:rPr>
                <a:t>DHCP </a:t>
              </a:r>
              <a:r>
                <a:rPr lang="zh-CN" altLang="en-US" sz="1100" b="1" dirty="0">
                  <a:solidFill>
                    <a:schemeClr val="tx1"/>
                  </a:solidFill>
                  <a:latin typeface="微软雅黑" pitchFamily="34" charset="-122"/>
                  <a:ea typeface="微软雅黑" pitchFamily="34" charset="-122"/>
                </a:rPr>
                <a:t>客户</a:t>
              </a:r>
            </a:p>
          </p:txBody>
        </p:sp>
        <p:sp>
          <p:nvSpPr>
            <p:cNvPr id="17" name="矩形 16"/>
            <p:cNvSpPr/>
            <p:nvPr/>
          </p:nvSpPr>
          <p:spPr>
            <a:xfrm>
              <a:off x="5917317" y="3673224"/>
              <a:ext cx="998486" cy="252244"/>
            </a:xfrm>
            <a:prstGeom prst="rect">
              <a:avLst/>
            </a:prstGeom>
            <a:solidFill>
              <a:srgbClr val="0000FF"/>
            </a:solidFill>
            <a:ln>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1100" b="1" dirty="0">
                  <a:solidFill>
                    <a:schemeClr val="bg1"/>
                  </a:solidFill>
                  <a:latin typeface="微软雅黑" pitchFamily="34" charset="-122"/>
                  <a:ea typeface="微软雅黑" pitchFamily="34" charset="-122"/>
                </a:rPr>
                <a:t>DHCP </a:t>
              </a:r>
              <a:r>
                <a:rPr lang="zh-CN" altLang="en-US" sz="1100" b="1" dirty="0">
                  <a:solidFill>
                    <a:schemeClr val="bg1"/>
                  </a:solidFill>
                  <a:latin typeface="微软雅黑" pitchFamily="34" charset="-122"/>
                  <a:ea typeface="微软雅黑" pitchFamily="34" charset="-122"/>
                </a:rPr>
                <a:t>客户</a:t>
              </a:r>
            </a:p>
          </p:txBody>
        </p:sp>
        <p:sp>
          <p:nvSpPr>
            <p:cNvPr id="18" name="矩形 17"/>
            <p:cNvSpPr/>
            <p:nvPr/>
          </p:nvSpPr>
          <p:spPr>
            <a:xfrm>
              <a:off x="5496907" y="3746794"/>
              <a:ext cx="420410" cy="126122"/>
            </a:xfrm>
            <a:prstGeom prst="rect">
              <a:avLst/>
            </a:prstGeom>
            <a:solidFill>
              <a:srgbClr val="00CCFF"/>
            </a:solidFill>
            <a:ln>
              <a:solidFill>
                <a:schemeClr val="tx1"/>
              </a:solid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900" b="1" dirty="0">
                  <a:solidFill>
                    <a:schemeClr val="tx1"/>
                  </a:solidFill>
                  <a:latin typeface="微软雅黑" pitchFamily="34" charset="-122"/>
                  <a:ea typeface="微软雅黑" pitchFamily="34" charset="-122"/>
                </a:rPr>
                <a:t>67</a:t>
              </a:r>
              <a:endParaRPr lang="zh-CN" altLang="en-US" sz="900" b="1" dirty="0">
                <a:solidFill>
                  <a:schemeClr val="tx1"/>
                </a:solidFill>
                <a:latin typeface="微软雅黑" pitchFamily="34" charset="-122"/>
                <a:ea typeface="微软雅黑" pitchFamily="34" charset="-122"/>
              </a:endParaRPr>
            </a:p>
          </p:txBody>
        </p:sp>
        <p:sp>
          <p:nvSpPr>
            <p:cNvPr id="19" name="矩形 18"/>
            <p:cNvSpPr/>
            <p:nvPr/>
          </p:nvSpPr>
          <p:spPr>
            <a:xfrm>
              <a:off x="2991405" y="3746794"/>
              <a:ext cx="420410" cy="126122"/>
            </a:xfrm>
            <a:prstGeom prst="rect">
              <a:avLst/>
            </a:prstGeom>
            <a:solidFill>
              <a:srgbClr val="66FF66"/>
            </a:solidFill>
            <a:ln>
              <a:solidFill>
                <a:schemeClr val="tx1"/>
              </a:solid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900" b="1" dirty="0">
                  <a:solidFill>
                    <a:schemeClr val="tx1"/>
                  </a:solidFill>
                  <a:latin typeface="微软雅黑" pitchFamily="34" charset="-122"/>
                  <a:ea typeface="微软雅黑" pitchFamily="34" charset="-122"/>
                </a:rPr>
                <a:t>68</a:t>
              </a:r>
              <a:endParaRPr lang="zh-CN" altLang="en-US" sz="900" b="1" dirty="0">
                <a:solidFill>
                  <a:schemeClr val="tx1"/>
                </a:solidFill>
                <a:latin typeface="微软雅黑" pitchFamily="34" charset="-122"/>
                <a:ea typeface="微软雅黑" pitchFamily="34" charset="-122"/>
              </a:endParaRPr>
            </a:p>
          </p:txBody>
        </p:sp>
        <p:cxnSp>
          <p:nvCxnSpPr>
            <p:cNvPr id="21" name="直接箭头连接符 20"/>
            <p:cNvCxnSpPr>
              <a:stCxn id="15" idx="3"/>
              <a:endCxn id="14" idx="1"/>
            </p:cNvCxnSpPr>
            <p:nvPr/>
          </p:nvCxnSpPr>
          <p:spPr>
            <a:xfrm>
              <a:off x="3411815" y="3273826"/>
              <a:ext cx="2085092" cy="0"/>
            </a:xfrm>
            <a:prstGeom prst="straightConnector1">
              <a:avLst/>
            </a:prstGeom>
            <a:ln w="28575">
              <a:solidFill>
                <a:srgbClr val="0000FF"/>
              </a:solidFill>
              <a:tailEnd type="triangle" w="med" len="lg"/>
            </a:ln>
          </p:spPr>
          <p:style>
            <a:lnRef idx="1">
              <a:schemeClr val="accent1"/>
            </a:lnRef>
            <a:fillRef idx="0">
              <a:schemeClr val="accent1"/>
            </a:fillRef>
            <a:effectRef idx="0">
              <a:schemeClr val="accent1"/>
            </a:effectRef>
            <a:fontRef idx="minor">
              <a:schemeClr val="tx1"/>
            </a:fontRef>
          </p:style>
        </p:cxnSp>
        <p:sp>
          <p:nvSpPr>
            <p:cNvPr id="23" name="矩形 22"/>
            <p:cNvSpPr/>
            <p:nvPr/>
          </p:nvSpPr>
          <p:spPr>
            <a:xfrm>
              <a:off x="3926822" y="3179235"/>
              <a:ext cx="1032035" cy="178674"/>
            </a:xfrm>
            <a:prstGeom prst="rect">
              <a:avLst/>
            </a:prstGeom>
            <a:solidFill>
              <a:srgbClr val="00FF99"/>
            </a:solid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1100" b="1" dirty="0">
                  <a:solidFill>
                    <a:schemeClr val="tx1"/>
                  </a:solidFill>
                  <a:latin typeface="微软雅黑" pitchFamily="34" charset="-122"/>
                  <a:ea typeface="微软雅黑" pitchFamily="34" charset="-122"/>
                </a:rPr>
                <a:t>请求</a:t>
              </a:r>
            </a:p>
          </p:txBody>
        </p:sp>
        <p:cxnSp>
          <p:nvCxnSpPr>
            <p:cNvPr id="24" name="直接箭头连接符 23"/>
            <p:cNvCxnSpPr>
              <a:stCxn id="18" idx="1"/>
              <a:endCxn id="19" idx="3"/>
            </p:cNvCxnSpPr>
            <p:nvPr/>
          </p:nvCxnSpPr>
          <p:spPr>
            <a:xfrm flipH="1">
              <a:off x="3411815" y="3809855"/>
              <a:ext cx="2085092" cy="0"/>
            </a:xfrm>
            <a:prstGeom prst="straightConnector1">
              <a:avLst/>
            </a:prstGeom>
            <a:ln w="28575">
              <a:solidFill>
                <a:srgbClr val="CC00CC"/>
              </a:solidFill>
              <a:tailEnd type="triangle" w="med" len="lg"/>
            </a:ln>
          </p:spPr>
          <p:style>
            <a:lnRef idx="1">
              <a:schemeClr val="accent1"/>
            </a:lnRef>
            <a:fillRef idx="0">
              <a:schemeClr val="accent1"/>
            </a:fillRef>
            <a:effectRef idx="0">
              <a:schemeClr val="accent1"/>
            </a:effectRef>
            <a:fontRef idx="minor">
              <a:schemeClr val="tx1"/>
            </a:fontRef>
          </p:style>
        </p:cxnSp>
        <p:sp>
          <p:nvSpPr>
            <p:cNvPr id="25" name="矩形 24"/>
            <p:cNvSpPr/>
            <p:nvPr/>
          </p:nvSpPr>
          <p:spPr>
            <a:xfrm flipH="1">
              <a:off x="3926822" y="3715264"/>
              <a:ext cx="1032035" cy="178674"/>
            </a:xfrm>
            <a:prstGeom prst="rect">
              <a:avLst/>
            </a:prstGeom>
            <a:solidFill>
              <a:srgbClr val="66FFFF"/>
            </a:solid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1100" b="1" dirty="0">
                  <a:solidFill>
                    <a:schemeClr val="tx1"/>
                  </a:solidFill>
                  <a:latin typeface="微软雅黑" pitchFamily="34" charset="-122"/>
                  <a:ea typeface="微软雅黑" pitchFamily="34" charset="-122"/>
                </a:rPr>
                <a:t>应答</a:t>
              </a:r>
            </a:p>
          </p:txBody>
        </p:sp>
        <p:sp>
          <p:nvSpPr>
            <p:cNvPr id="30" name="矩形 29"/>
            <p:cNvSpPr/>
            <p:nvPr/>
          </p:nvSpPr>
          <p:spPr>
            <a:xfrm>
              <a:off x="5231438" y="2450061"/>
              <a:ext cx="748923" cy="261610"/>
            </a:xfrm>
            <a:prstGeom prst="rect">
              <a:avLst/>
            </a:prstGeom>
            <a:noFill/>
            <a:ln>
              <a:noFill/>
            </a:ln>
            <a:effectLst/>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1000" b="1" dirty="0">
                  <a:latin typeface="微软雅黑" pitchFamily="34" charset="-122"/>
                  <a:ea typeface="微软雅黑" pitchFamily="34" charset="-122"/>
                </a:rPr>
                <a:t>被动打开</a:t>
              </a:r>
            </a:p>
          </p:txBody>
        </p:sp>
        <p:sp>
          <p:nvSpPr>
            <p:cNvPr id="31" name="矩形 30"/>
            <p:cNvSpPr/>
            <p:nvPr/>
          </p:nvSpPr>
          <p:spPr>
            <a:xfrm>
              <a:off x="5357558" y="2764225"/>
              <a:ext cx="748923" cy="261610"/>
            </a:xfrm>
            <a:prstGeom prst="rect">
              <a:avLst/>
            </a:prstGeom>
            <a:noFill/>
            <a:ln>
              <a:noFill/>
            </a:ln>
            <a:effectLst/>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1000" b="1" dirty="0">
                  <a:latin typeface="微软雅黑" pitchFamily="34" charset="-122"/>
                  <a:ea typeface="微软雅黑" pitchFamily="34" charset="-122"/>
                </a:rPr>
                <a:t>UDP</a:t>
              </a:r>
              <a:endParaRPr lang="zh-CN" altLang="en-US" sz="1000" b="1" dirty="0">
                <a:latin typeface="微软雅黑" pitchFamily="34" charset="-122"/>
                <a:ea typeface="微软雅黑" pitchFamily="34" charset="-122"/>
              </a:endParaRPr>
            </a:p>
          </p:txBody>
        </p:sp>
        <p:sp>
          <p:nvSpPr>
            <p:cNvPr id="32" name="矩形 31"/>
            <p:cNvSpPr/>
            <p:nvPr/>
          </p:nvSpPr>
          <p:spPr>
            <a:xfrm>
              <a:off x="2938855" y="2980685"/>
              <a:ext cx="748923" cy="261610"/>
            </a:xfrm>
            <a:prstGeom prst="rect">
              <a:avLst/>
            </a:prstGeom>
            <a:noFill/>
            <a:ln>
              <a:noFill/>
            </a:ln>
            <a:effectLst/>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1000" b="1" dirty="0">
                  <a:latin typeface="微软雅黑" pitchFamily="34" charset="-122"/>
                  <a:ea typeface="微软雅黑" pitchFamily="34" charset="-122"/>
                </a:rPr>
                <a:t>主动打开</a:t>
              </a:r>
            </a:p>
          </p:txBody>
        </p:sp>
        <p:sp>
          <p:nvSpPr>
            <p:cNvPr id="33" name="矩形 32"/>
            <p:cNvSpPr/>
            <p:nvPr/>
          </p:nvSpPr>
          <p:spPr>
            <a:xfrm>
              <a:off x="2854775" y="3284339"/>
              <a:ext cx="748923" cy="261610"/>
            </a:xfrm>
            <a:prstGeom prst="rect">
              <a:avLst/>
            </a:prstGeom>
            <a:noFill/>
            <a:ln>
              <a:noFill/>
            </a:ln>
            <a:effectLst/>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1000" b="1" dirty="0">
                  <a:latin typeface="微软雅黑" pitchFamily="34" charset="-122"/>
                  <a:ea typeface="微软雅黑" pitchFamily="34" charset="-122"/>
                </a:rPr>
                <a:t>UDP</a:t>
              </a:r>
              <a:endParaRPr lang="zh-CN" altLang="en-US" sz="1000" b="1" dirty="0">
                <a:latin typeface="微软雅黑" pitchFamily="34" charset="-122"/>
                <a:ea typeface="微软雅黑" pitchFamily="34" charset="-122"/>
              </a:endParaRPr>
            </a:p>
          </p:txBody>
        </p:sp>
      </p:grpSp>
    </p:spTree>
    <p:extLst>
      <p:ext uri="{BB962C8B-B14F-4D97-AF65-F5344CB8AC3E}">
        <p14:creationId xmlns:p14="http://schemas.microsoft.com/office/powerpoint/2010/main" val="1774116630"/>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圆角矩形 28"/>
          <p:cNvSpPr/>
          <p:nvPr/>
        </p:nvSpPr>
        <p:spPr>
          <a:xfrm>
            <a:off x="556963" y="1239401"/>
            <a:ext cx="8048776" cy="3084004"/>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3" name="组合 102"/>
          <p:cNvGrpSpPr/>
          <p:nvPr/>
        </p:nvGrpSpPr>
        <p:grpSpPr>
          <a:xfrm>
            <a:off x="1690236" y="1896859"/>
            <a:ext cx="5619324" cy="1217260"/>
            <a:chOff x="1690236" y="1767081"/>
            <a:chExt cx="5619324" cy="1217260"/>
          </a:xfrm>
        </p:grpSpPr>
        <p:sp>
          <p:nvSpPr>
            <p:cNvPr id="22" name="弧形 21"/>
            <p:cNvSpPr/>
            <p:nvPr/>
          </p:nvSpPr>
          <p:spPr>
            <a:xfrm>
              <a:off x="3766248" y="2043327"/>
              <a:ext cx="1066208" cy="941014"/>
            </a:xfrm>
            <a:prstGeom prst="arc">
              <a:avLst>
                <a:gd name="adj1" fmla="val 16200000"/>
                <a:gd name="adj2" fmla="val 21266938"/>
              </a:avLst>
            </a:prstGeom>
            <a:ln w="28575">
              <a:solidFill>
                <a:srgbClr val="CC00CC"/>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00" name="弧形 99"/>
            <p:cNvSpPr/>
            <p:nvPr/>
          </p:nvSpPr>
          <p:spPr>
            <a:xfrm>
              <a:off x="4613181" y="2043327"/>
              <a:ext cx="1066208" cy="941014"/>
            </a:xfrm>
            <a:prstGeom prst="arc">
              <a:avLst>
                <a:gd name="adj1" fmla="val 16200000"/>
                <a:gd name="adj2" fmla="val 21266938"/>
              </a:avLst>
            </a:prstGeom>
            <a:ln w="28575">
              <a:solidFill>
                <a:srgbClr val="CC00CC"/>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01" name="弧形 100"/>
            <p:cNvSpPr/>
            <p:nvPr/>
          </p:nvSpPr>
          <p:spPr>
            <a:xfrm>
              <a:off x="5430600" y="2043327"/>
              <a:ext cx="1066208" cy="941014"/>
            </a:xfrm>
            <a:prstGeom prst="arc">
              <a:avLst>
                <a:gd name="adj1" fmla="val 16200000"/>
                <a:gd name="adj2" fmla="val 21266938"/>
              </a:avLst>
            </a:prstGeom>
            <a:ln w="28575">
              <a:solidFill>
                <a:srgbClr val="CC00CC"/>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0" name="Rectangle 33"/>
            <p:cNvSpPr>
              <a:spLocks noChangeArrowheads="1"/>
            </p:cNvSpPr>
            <p:nvPr/>
          </p:nvSpPr>
          <p:spPr bwMode="auto">
            <a:xfrm>
              <a:off x="2031252" y="1767081"/>
              <a:ext cx="2098719" cy="667493"/>
            </a:xfrm>
            <a:prstGeom prst="rect">
              <a:avLst/>
            </a:prstGeom>
            <a:solidFill>
              <a:srgbClr val="CC00CC"/>
            </a:solidFill>
            <a:ln w="9525">
              <a:solidFill>
                <a:schemeClr val="tx1"/>
              </a:solidFill>
              <a:miter lim="800000"/>
              <a:headEnd/>
              <a:tailEnd/>
            </a:ln>
            <a:effectLst/>
          </p:spPr>
          <p:txBody>
            <a:bodyPr wrap="none" anchor="ctr"/>
            <a:lstStyle/>
            <a:p>
              <a:r>
                <a:rPr kumimoji="1" lang="en-US" altLang="zh-CN" sz="1200" b="1" dirty="0">
                  <a:solidFill>
                    <a:schemeClr val="bg1"/>
                  </a:solidFill>
                  <a:latin typeface="微软雅黑" pitchFamily="34" charset="-122"/>
                  <a:ea typeface="微软雅黑" pitchFamily="34" charset="-122"/>
                </a:rPr>
                <a:t>DHCPDISCOVER </a:t>
              </a:r>
            </a:p>
            <a:p>
              <a:r>
                <a:rPr kumimoji="1" lang="en-US" altLang="zh-CN" sz="1200" b="1" dirty="0">
                  <a:solidFill>
                    <a:schemeClr val="bg1"/>
                  </a:solidFill>
                  <a:latin typeface="微软雅黑" pitchFamily="34" charset="-122"/>
                  <a:ea typeface="微软雅黑" pitchFamily="34" charset="-122"/>
                </a:rPr>
                <a:t>00:a0:24:71:e4:44</a:t>
              </a:r>
            </a:p>
            <a:p>
              <a:r>
                <a:rPr kumimoji="1" lang="zh-CN" altLang="en-US" sz="1200" b="1" dirty="0">
                  <a:solidFill>
                    <a:schemeClr val="bg1"/>
                  </a:solidFill>
                  <a:latin typeface="微软雅黑" pitchFamily="34" charset="-122"/>
                  <a:ea typeface="微软雅黑" pitchFamily="34" charset="-122"/>
                </a:rPr>
                <a:t>发送到：</a:t>
              </a:r>
              <a:r>
                <a:rPr kumimoji="1" lang="en-US" altLang="zh-CN" sz="1200" b="1" dirty="0">
                  <a:solidFill>
                    <a:schemeClr val="bg1"/>
                  </a:solidFill>
                  <a:latin typeface="微软雅黑" pitchFamily="34" charset="-122"/>
                  <a:ea typeface="微软雅黑" pitchFamily="34" charset="-122"/>
                </a:rPr>
                <a:t>255.255.255.255</a:t>
              </a:r>
            </a:p>
          </p:txBody>
        </p:sp>
        <p:cxnSp>
          <p:nvCxnSpPr>
            <p:cNvPr id="7" name="直接箭头连接符 6"/>
            <p:cNvCxnSpPr/>
            <p:nvPr/>
          </p:nvCxnSpPr>
          <p:spPr>
            <a:xfrm>
              <a:off x="1690236" y="2043327"/>
              <a:ext cx="5619324" cy="0"/>
            </a:xfrm>
            <a:prstGeom prst="straightConnector1">
              <a:avLst/>
            </a:prstGeom>
            <a:ln w="28575">
              <a:solidFill>
                <a:srgbClr val="CC00CC"/>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2" name="AutoShape 5"/>
          <p:cNvSpPr>
            <a:spLocks noChangeArrowheads="1"/>
          </p:cNvSpPr>
          <p:nvPr/>
        </p:nvSpPr>
        <p:spPr bwMode="auto">
          <a:xfrm>
            <a:off x="556963" y="760533"/>
            <a:ext cx="8048776" cy="388721"/>
          </a:xfrm>
          <a:prstGeom prst="roundRect">
            <a:avLst>
              <a:gd name="adj" fmla="val 16667"/>
            </a:avLst>
          </a:prstGeom>
          <a:solidFill>
            <a:srgbClr val="0089FA"/>
          </a:solidFill>
          <a:ln>
            <a:noFill/>
          </a:ln>
          <a:effectLst/>
          <a:extLst/>
        </p:spPr>
        <p:txBody>
          <a:bodyPr wrap="none" anchor="ctr"/>
          <a:lstStyle/>
          <a:p>
            <a:endParaRPr lang="zh-CN" altLang="en-US"/>
          </a:p>
        </p:txBody>
      </p:sp>
      <p:sp>
        <p:nvSpPr>
          <p:cNvPr id="3" name="Rectangle 6"/>
          <p:cNvSpPr>
            <a:spLocks noChangeArrowheads="1"/>
          </p:cNvSpPr>
          <p:nvPr/>
        </p:nvSpPr>
        <p:spPr bwMode="auto">
          <a:xfrm>
            <a:off x="3365584" y="718262"/>
            <a:ext cx="241284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itchFamily="34" charset="-122"/>
                <a:ea typeface="微软雅黑" pitchFamily="34" charset="-122"/>
              </a:rPr>
              <a:t>DHCP </a:t>
            </a:r>
            <a:r>
              <a:rPr lang="zh-CN" altLang="en-US" sz="2400" b="1" dirty="0">
                <a:solidFill>
                  <a:schemeClr val="bg1"/>
                </a:solidFill>
                <a:latin typeface="微软雅黑" pitchFamily="34" charset="-122"/>
                <a:ea typeface="微软雅黑" pitchFamily="34" charset="-122"/>
              </a:rPr>
              <a:t>工作方式</a:t>
            </a:r>
          </a:p>
        </p:txBody>
      </p:sp>
      <p:sp>
        <p:nvSpPr>
          <p:cNvPr id="35" name="Line 5"/>
          <p:cNvSpPr>
            <a:spLocks noChangeShapeType="1"/>
          </p:cNvSpPr>
          <p:nvPr/>
        </p:nvSpPr>
        <p:spPr bwMode="auto">
          <a:xfrm>
            <a:off x="4937556" y="2720493"/>
            <a:ext cx="0" cy="312287"/>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37" name="Text Box 8"/>
          <p:cNvSpPr txBox="1">
            <a:spLocks noChangeArrowheads="1"/>
          </p:cNvSpPr>
          <p:nvPr/>
        </p:nvSpPr>
        <p:spPr bwMode="auto">
          <a:xfrm>
            <a:off x="819222" y="1461109"/>
            <a:ext cx="170003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1200" b="1" dirty="0">
                <a:latin typeface="微软雅黑" pitchFamily="34" charset="-122"/>
                <a:ea typeface="微软雅黑" pitchFamily="34" charset="-122"/>
              </a:rPr>
              <a:t>主机 </a:t>
            </a:r>
            <a:r>
              <a:rPr kumimoji="1" lang="en-US" altLang="zh-CN" sz="1200" b="1" dirty="0">
                <a:latin typeface="微软雅黑" pitchFamily="34" charset="-122"/>
                <a:ea typeface="微软雅黑" pitchFamily="34" charset="-122"/>
              </a:rPr>
              <a:t>A</a:t>
            </a:r>
          </a:p>
          <a:p>
            <a:pPr algn="ctr"/>
            <a:r>
              <a:rPr kumimoji="1" lang="en-US" altLang="zh-CN" sz="1200" b="1" dirty="0">
                <a:latin typeface="微软雅黑" pitchFamily="34" charset="-122"/>
                <a:ea typeface="微软雅黑" pitchFamily="34" charset="-122"/>
              </a:rPr>
              <a:t>00:a0:24:71:e4:44</a:t>
            </a:r>
            <a:endParaRPr kumimoji="1" lang="zh-CN" altLang="en-US" sz="1200" b="1" dirty="0">
              <a:latin typeface="微软雅黑" pitchFamily="34" charset="-122"/>
              <a:ea typeface="微软雅黑" pitchFamily="34" charset="-122"/>
            </a:endParaRPr>
          </a:p>
        </p:txBody>
      </p:sp>
      <p:sp>
        <p:nvSpPr>
          <p:cNvPr id="38" name="Text Box 9"/>
          <p:cNvSpPr txBox="1">
            <a:spLocks noChangeArrowheads="1"/>
          </p:cNvSpPr>
          <p:nvPr/>
        </p:nvSpPr>
        <p:spPr bwMode="auto">
          <a:xfrm>
            <a:off x="6875698" y="1433840"/>
            <a:ext cx="134313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1400" b="1" dirty="0">
                <a:latin typeface="微软雅黑" pitchFamily="34" charset="-122"/>
                <a:ea typeface="微软雅黑" pitchFamily="34" charset="-122"/>
              </a:rPr>
              <a:t>DHCP </a:t>
            </a:r>
            <a:r>
              <a:rPr kumimoji="1" lang="zh-CN" altLang="en-US" sz="1400" b="1" dirty="0">
                <a:latin typeface="微软雅黑" pitchFamily="34" charset="-122"/>
                <a:ea typeface="微软雅黑" pitchFamily="34" charset="-122"/>
              </a:rPr>
              <a:t>服务器</a:t>
            </a:r>
          </a:p>
        </p:txBody>
      </p:sp>
      <p:sp>
        <p:nvSpPr>
          <p:cNvPr id="51" name="Line 22"/>
          <p:cNvSpPr>
            <a:spLocks noChangeShapeType="1"/>
          </p:cNvSpPr>
          <p:nvPr/>
        </p:nvSpPr>
        <p:spPr bwMode="auto">
          <a:xfrm>
            <a:off x="1198175" y="2704058"/>
            <a:ext cx="6421817" cy="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52" name="Line 23"/>
          <p:cNvSpPr>
            <a:spLocks noChangeShapeType="1"/>
          </p:cNvSpPr>
          <p:nvPr/>
        </p:nvSpPr>
        <p:spPr bwMode="auto">
          <a:xfrm>
            <a:off x="1630353" y="2407032"/>
            <a:ext cx="0" cy="313461"/>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58" name="Text Box 34"/>
          <p:cNvSpPr txBox="1">
            <a:spLocks noChangeArrowheads="1"/>
          </p:cNvSpPr>
          <p:nvPr/>
        </p:nvSpPr>
        <p:spPr bwMode="auto">
          <a:xfrm>
            <a:off x="5339174" y="1853100"/>
            <a:ext cx="544351" cy="3075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zh-CN" altLang="en-US" sz="1400" b="1" dirty="0">
                <a:latin typeface="微软雅黑" pitchFamily="34" charset="-122"/>
                <a:ea typeface="微软雅黑" pitchFamily="34" charset="-122"/>
              </a:rPr>
              <a:t>广播</a:t>
            </a:r>
          </a:p>
        </p:txBody>
      </p:sp>
      <p:grpSp>
        <p:nvGrpSpPr>
          <p:cNvPr id="61" name="Group 42"/>
          <p:cNvGrpSpPr>
            <a:grpSpLocks/>
          </p:cNvGrpSpPr>
          <p:nvPr/>
        </p:nvGrpSpPr>
        <p:grpSpPr bwMode="auto">
          <a:xfrm>
            <a:off x="958162" y="2897282"/>
            <a:ext cx="2065481" cy="619879"/>
            <a:chOff x="2334" y="2025"/>
            <a:chExt cx="1624" cy="528"/>
          </a:xfrm>
        </p:grpSpPr>
        <p:grpSp>
          <p:nvGrpSpPr>
            <p:cNvPr id="62" name="Group 28"/>
            <p:cNvGrpSpPr>
              <a:grpSpLocks/>
            </p:cNvGrpSpPr>
            <p:nvPr/>
          </p:nvGrpSpPr>
          <p:grpSpPr bwMode="auto">
            <a:xfrm>
              <a:off x="2334" y="2287"/>
              <a:ext cx="1624" cy="266"/>
              <a:chOff x="1008" y="2400"/>
              <a:chExt cx="1296" cy="192"/>
            </a:xfrm>
          </p:grpSpPr>
          <p:sp>
            <p:nvSpPr>
              <p:cNvPr id="64" name="AutoShape 29"/>
              <p:cNvSpPr>
                <a:spLocks noChangeArrowheads="1"/>
              </p:cNvSpPr>
              <p:nvPr/>
            </p:nvSpPr>
            <p:spPr bwMode="auto">
              <a:xfrm>
                <a:off x="2064" y="2448"/>
                <a:ext cx="240" cy="96"/>
              </a:xfrm>
              <a:prstGeom prst="rightArrow">
                <a:avLst>
                  <a:gd name="adj1" fmla="val 50000"/>
                  <a:gd name="adj2" fmla="val 62500"/>
                </a:avLst>
              </a:prstGeom>
              <a:solidFill>
                <a:srgbClr val="CC00CC"/>
              </a:solidFill>
              <a:ln w="9525">
                <a:solidFill>
                  <a:schemeClr val="folHlink"/>
                </a:solidFill>
                <a:miter lim="800000"/>
                <a:headEnd/>
                <a:tailEnd/>
              </a:ln>
              <a:effectLst/>
              <a:extLst/>
            </p:spPr>
            <p:txBody>
              <a:bodyPr wrap="none" anchor="ctr"/>
              <a:lstStyle/>
              <a:p>
                <a:pPr eaLnBrk="1" hangingPunct="1"/>
                <a:endParaRPr lang="zh-CN" altLang="en-US" sz="1400" b="1">
                  <a:solidFill>
                    <a:schemeClr val="bg1"/>
                  </a:solidFill>
                  <a:latin typeface="微软雅黑" pitchFamily="34" charset="-122"/>
                  <a:ea typeface="微软雅黑" pitchFamily="34" charset="-122"/>
                </a:endParaRPr>
              </a:p>
            </p:txBody>
          </p:sp>
          <p:sp>
            <p:nvSpPr>
              <p:cNvPr id="65" name="Rectangle 30"/>
              <p:cNvSpPr>
                <a:spLocks noChangeArrowheads="1"/>
              </p:cNvSpPr>
              <p:nvPr/>
            </p:nvSpPr>
            <p:spPr bwMode="auto">
              <a:xfrm>
                <a:off x="1008" y="2400"/>
                <a:ext cx="1056" cy="192"/>
              </a:xfrm>
              <a:prstGeom prst="rect">
                <a:avLst/>
              </a:prstGeom>
              <a:solidFill>
                <a:srgbClr val="CC00CC"/>
              </a:solidFill>
              <a:ln w="9525">
                <a:solidFill>
                  <a:schemeClr val="folHlink"/>
                </a:solidFill>
                <a:miter lim="800000"/>
                <a:headEnd/>
                <a:tailEnd/>
              </a:ln>
              <a:effectLst/>
            </p:spPr>
            <p:txBody>
              <a:bodyPr wrap="none" anchor="ctr"/>
              <a:lstStyle/>
              <a:p>
                <a:pPr algn="ctr" eaLnBrk="1" hangingPunct="1"/>
                <a:r>
                  <a:rPr kumimoji="1" lang="en-US" altLang="zh-CN" sz="1400" b="1" dirty="0">
                    <a:solidFill>
                      <a:schemeClr val="bg1"/>
                    </a:solidFill>
                    <a:latin typeface="微软雅黑" pitchFamily="34" charset="-122"/>
                    <a:ea typeface="微软雅黑" pitchFamily="34" charset="-122"/>
                  </a:rPr>
                  <a:t>DHCPDISCOVER</a:t>
                </a:r>
              </a:p>
            </p:txBody>
          </p:sp>
        </p:grpSp>
        <p:sp>
          <p:nvSpPr>
            <p:cNvPr id="63" name="Text Box 35"/>
            <p:cNvSpPr txBox="1">
              <a:spLocks noChangeArrowheads="1"/>
            </p:cNvSpPr>
            <p:nvPr/>
          </p:nvSpPr>
          <p:spPr bwMode="auto">
            <a:xfrm>
              <a:off x="2764" y="2025"/>
              <a:ext cx="428" cy="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zh-CN" altLang="en-US" sz="1400" b="1" dirty="0">
                  <a:latin typeface="微软雅黑" pitchFamily="34" charset="-122"/>
                  <a:ea typeface="微软雅黑" pitchFamily="34" charset="-122"/>
                </a:rPr>
                <a:t>单播</a:t>
              </a:r>
            </a:p>
          </p:txBody>
        </p:sp>
      </p:grpSp>
      <p:sp>
        <p:nvSpPr>
          <p:cNvPr id="66" name="矩形 65"/>
          <p:cNvSpPr/>
          <p:nvPr/>
        </p:nvSpPr>
        <p:spPr>
          <a:xfrm>
            <a:off x="679269" y="3766741"/>
            <a:ext cx="7785462" cy="338554"/>
          </a:xfrm>
          <a:prstGeom prst="rect">
            <a:avLst/>
          </a:prstGeom>
          <a:noFill/>
          <a:ln>
            <a:noFill/>
          </a:ln>
        </p:spPr>
        <p:txBody>
          <a:bodyPr wrap="square">
            <a:spAutoFit/>
          </a:bodyPr>
          <a:lstStyle/>
          <a:p>
            <a:pPr algn="ctr"/>
            <a:r>
              <a:rPr lang="zh-CN" altLang="en-US" sz="1600" b="1" dirty="0">
                <a:latin typeface="微软雅黑" pitchFamily="34" charset="-122"/>
                <a:ea typeface="微软雅黑" pitchFamily="34" charset="-122"/>
              </a:rPr>
              <a:t>需要</a:t>
            </a:r>
            <a:r>
              <a:rPr lang="en-US" altLang="zh-CN" sz="1600" b="1" dirty="0">
                <a:latin typeface="微软雅黑" pitchFamily="34" charset="-122"/>
                <a:ea typeface="微软雅黑" pitchFamily="34" charset="-122"/>
              </a:rPr>
              <a:t>IP</a:t>
            </a:r>
            <a:r>
              <a:rPr lang="zh-CN" altLang="en-US" sz="1600" b="1" dirty="0">
                <a:latin typeface="微软雅黑" pitchFamily="34" charset="-122"/>
                <a:ea typeface="微软雅黑" pitchFamily="34" charset="-122"/>
              </a:rPr>
              <a:t>地址的主机向</a:t>
            </a:r>
            <a:r>
              <a:rPr lang="en-US" altLang="zh-CN" sz="1600" b="1" dirty="0">
                <a:latin typeface="微软雅黑" pitchFamily="34" charset="-122"/>
                <a:ea typeface="微软雅黑" pitchFamily="34" charset="-122"/>
              </a:rPr>
              <a:t>DHCP</a:t>
            </a:r>
            <a:r>
              <a:rPr lang="zh-CN" altLang="en-US" sz="1600" b="1" dirty="0">
                <a:latin typeface="微软雅黑" pitchFamily="34" charset="-122"/>
                <a:ea typeface="微软雅黑" pitchFamily="34" charset="-122"/>
              </a:rPr>
              <a:t>服务器广播发送发现报文 </a:t>
            </a:r>
            <a:r>
              <a:rPr lang="en-US" altLang="zh-CN" sz="1600" b="1" dirty="0">
                <a:latin typeface="微软雅黑" pitchFamily="34" charset="-122"/>
                <a:ea typeface="微软雅黑" pitchFamily="34" charset="-122"/>
              </a:rPr>
              <a:t>(DHCPDISCOVER) </a:t>
            </a:r>
            <a:r>
              <a:rPr lang="zh-CN" altLang="en-US" sz="1600" b="1" dirty="0">
                <a:latin typeface="微软雅黑" pitchFamily="34" charset="-122"/>
                <a:ea typeface="微软雅黑" pitchFamily="34" charset="-122"/>
              </a:rPr>
              <a:t>。</a:t>
            </a:r>
          </a:p>
        </p:txBody>
      </p:sp>
      <p:pic>
        <p:nvPicPr>
          <p:cNvPr id="69" name="Picture 197"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65981" y="2977552"/>
            <a:ext cx="565891" cy="565892"/>
          </a:xfrm>
          <a:prstGeom prst="rect">
            <a:avLst/>
          </a:prstGeom>
          <a:noFill/>
          <a:extLst>
            <a:ext uri="{909E8E84-426E-40DD-AFC4-6F175D3DCCD1}">
              <a14:hiddenFill xmlns:a14="http://schemas.microsoft.com/office/drawing/2010/main">
                <a:solidFill>
                  <a:srgbClr val="FFFFFF"/>
                </a:solidFill>
              </a14:hiddenFill>
            </a:ext>
          </a:extLst>
        </p:spPr>
      </p:pic>
      <p:sp>
        <p:nvSpPr>
          <p:cNvPr id="71" name="Line 24"/>
          <p:cNvSpPr>
            <a:spLocks noChangeShapeType="1"/>
          </p:cNvSpPr>
          <p:nvPr/>
        </p:nvSpPr>
        <p:spPr bwMode="auto">
          <a:xfrm>
            <a:off x="7609482" y="2390258"/>
            <a:ext cx="0" cy="312287"/>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72" name="Line 5"/>
          <p:cNvSpPr>
            <a:spLocks noChangeShapeType="1"/>
          </p:cNvSpPr>
          <p:nvPr/>
        </p:nvSpPr>
        <p:spPr bwMode="auto">
          <a:xfrm>
            <a:off x="5784490" y="2720493"/>
            <a:ext cx="0" cy="312287"/>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74" name="Line 5"/>
          <p:cNvSpPr>
            <a:spLocks noChangeShapeType="1"/>
          </p:cNvSpPr>
          <p:nvPr/>
        </p:nvSpPr>
        <p:spPr bwMode="auto">
          <a:xfrm>
            <a:off x="6628050" y="2720493"/>
            <a:ext cx="0" cy="312287"/>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grpSp>
        <p:nvGrpSpPr>
          <p:cNvPr id="76" name="Group 50"/>
          <p:cNvGrpSpPr>
            <a:grpSpLocks noChangeAspect="1"/>
          </p:cNvGrpSpPr>
          <p:nvPr/>
        </p:nvGrpSpPr>
        <p:grpSpPr bwMode="auto">
          <a:xfrm>
            <a:off x="5545250" y="2924377"/>
            <a:ext cx="478479" cy="734218"/>
            <a:chOff x="3104" y="1028"/>
            <a:chExt cx="406" cy="623"/>
          </a:xfrm>
        </p:grpSpPr>
        <p:sp>
          <p:nvSpPr>
            <p:cNvPr id="77" name="AutoShape 51"/>
            <p:cNvSpPr>
              <a:spLocks noChangeAspect="1" noChangeArrowheads="1" noTextEdit="1"/>
            </p:cNvSpPr>
            <p:nvPr/>
          </p:nvSpPr>
          <p:spPr bwMode="auto">
            <a:xfrm>
              <a:off x="3104" y="1028"/>
              <a:ext cx="406" cy="6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78" name="Freeform 52"/>
            <p:cNvSpPr>
              <a:spLocks/>
            </p:cNvSpPr>
            <p:nvPr/>
          </p:nvSpPr>
          <p:spPr bwMode="auto">
            <a:xfrm>
              <a:off x="3104" y="1028"/>
              <a:ext cx="406" cy="623"/>
            </a:xfrm>
            <a:custGeom>
              <a:avLst/>
              <a:gdLst>
                <a:gd name="T0" fmla="*/ 406 w 10555"/>
                <a:gd name="T1" fmla="*/ 0 h 16198"/>
                <a:gd name="T2" fmla="*/ 406 w 10555"/>
                <a:gd name="T3" fmla="*/ 579 h 16198"/>
                <a:gd name="T4" fmla="*/ 336 w 10555"/>
                <a:gd name="T5" fmla="*/ 623 h 16198"/>
                <a:gd name="T6" fmla="*/ 0 w 10555"/>
                <a:gd name="T7" fmla="*/ 623 h 16198"/>
                <a:gd name="T8" fmla="*/ 0 w 10555"/>
                <a:gd name="T9" fmla="*/ 45 h 16198"/>
                <a:gd name="T10" fmla="*/ 70 w 10555"/>
                <a:gd name="T11" fmla="*/ 0 h 16198"/>
                <a:gd name="T12" fmla="*/ 406 w 10555"/>
                <a:gd name="T13" fmla="*/ 0 h 16198"/>
                <a:gd name="T14" fmla="*/ 406 w 10555"/>
                <a:gd name="T15" fmla="*/ 0 h 16198"/>
                <a:gd name="T16" fmla="*/ 406 w 10555"/>
                <a:gd name="T17" fmla="*/ 0 h 1619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55" h="16198">
                  <a:moveTo>
                    <a:pt x="10555" y="0"/>
                  </a:moveTo>
                  <a:lnTo>
                    <a:pt x="10555" y="15043"/>
                  </a:lnTo>
                  <a:lnTo>
                    <a:pt x="8741" y="16198"/>
                  </a:lnTo>
                  <a:lnTo>
                    <a:pt x="0" y="16198"/>
                  </a:lnTo>
                  <a:lnTo>
                    <a:pt x="0" y="1157"/>
                  </a:lnTo>
                  <a:lnTo>
                    <a:pt x="1812" y="0"/>
                  </a:lnTo>
                  <a:lnTo>
                    <a:pt x="10555" y="0"/>
                  </a:lnTo>
                  <a:close/>
                </a:path>
              </a:pathLst>
            </a:custGeom>
            <a:solidFill>
              <a:srgbClr val="7FA6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9" name="Rectangle 53"/>
            <p:cNvSpPr>
              <a:spLocks noChangeArrowheads="1"/>
            </p:cNvSpPr>
            <p:nvPr/>
          </p:nvSpPr>
          <p:spPr bwMode="auto">
            <a:xfrm>
              <a:off x="3104" y="1073"/>
              <a:ext cx="336" cy="578"/>
            </a:xfrm>
            <a:prstGeom prst="rect">
              <a:avLst/>
            </a:prstGeom>
            <a:solidFill>
              <a:srgbClr val="0000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r" eaLnBrk="1" hangingPunct="1"/>
              <a:endParaRPr lang="zh-CN" altLang="en-US"/>
            </a:p>
          </p:txBody>
        </p:sp>
        <p:sp>
          <p:nvSpPr>
            <p:cNvPr id="80" name="Freeform 54"/>
            <p:cNvSpPr>
              <a:spLocks/>
            </p:cNvSpPr>
            <p:nvPr/>
          </p:nvSpPr>
          <p:spPr bwMode="auto">
            <a:xfrm>
              <a:off x="3440" y="1028"/>
              <a:ext cx="70" cy="623"/>
            </a:xfrm>
            <a:custGeom>
              <a:avLst/>
              <a:gdLst>
                <a:gd name="T0" fmla="*/ 70 w 1814"/>
                <a:gd name="T1" fmla="*/ 0 h 16198"/>
                <a:gd name="T2" fmla="*/ 0 w 1814"/>
                <a:gd name="T3" fmla="*/ 45 h 16198"/>
                <a:gd name="T4" fmla="*/ 0 w 1814"/>
                <a:gd name="T5" fmla="*/ 623 h 16198"/>
                <a:gd name="T6" fmla="*/ 70 w 1814"/>
                <a:gd name="T7" fmla="*/ 579 h 16198"/>
                <a:gd name="T8" fmla="*/ 70 w 1814"/>
                <a:gd name="T9" fmla="*/ 0 h 1619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14" h="16198">
                  <a:moveTo>
                    <a:pt x="1814" y="0"/>
                  </a:moveTo>
                  <a:lnTo>
                    <a:pt x="0" y="1157"/>
                  </a:lnTo>
                  <a:lnTo>
                    <a:pt x="0" y="16198"/>
                  </a:lnTo>
                  <a:lnTo>
                    <a:pt x="1814" y="15043"/>
                  </a:lnTo>
                  <a:lnTo>
                    <a:pt x="1814" y="0"/>
                  </a:lnTo>
                  <a:close/>
                </a:path>
              </a:pathLst>
            </a:custGeom>
            <a:solidFill>
              <a:srgbClr val="006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 name="Freeform 55"/>
            <p:cNvSpPr>
              <a:spLocks/>
            </p:cNvSpPr>
            <p:nvPr/>
          </p:nvSpPr>
          <p:spPr bwMode="auto">
            <a:xfrm>
              <a:off x="3104" y="1028"/>
              <a:ext cx="406" cy="45"/>
            </a:xfrm>
            <a:custGeom>
              <a:avLst/>
              <a:gdLst>
                <a:gd name="T0" fmla="*/ 0 w 10555"/>
                <a:gd name="T1" fmla="*/ 45 h 1157"/>
                <a:gd name="T2" fmla="*/ 336 w 10555"/>
                <a:gd name="T3" fmla="*/ 45 h 1157"/>
                <a:gd name="T4" fmla="*/ 406 w 10555"/>
                <a:gd name="T5" fmla="*/ 0 h 1157"/>
                <a:gd name="T6" fmla="*/ 70 w 10555"/>
                <a:gd name="T7" fmla="*/ 0 h 1157"/>
                <a:gd name="T8" fmla="*/ 0 w 10555"/>
                <a:gd name="T9" fmla="*/ 45 h 115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555" h="1157">
                  <a:moveTo>
                    <a:pt x="0" y="1157"/>
                  </a:moveTo>
                  <a:lnTo>
                    <a:pt x="8741" y="1157"/>
                  </a:lnTo>
                  <a:lnTo>
                    <a:pt x="10555" y="0"/>
                  </a:lnTo>
                  <a:lnTo>
                    <a:pt x="1812" y="0"/>
                  </a:lnTo>
                  <a:lnTo>
                    <a:pt x="0" y="1157"/>
                  </a:lnTo>
                  <a:close/>
                </a:path>
              </a:pathLst>
            </a:custGeom>
            <a:solidFill>
              <a:srgbClr val="339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 name="Rectangle 56"/>
            <p:cNvSpPr>
              <a:spLocks noChangeArrowheads="1"/>
            </p:cNvSpPr>
            <p:nvPr/>
          </p:nvSpPr>
          <p:spPr bwMode="auto">
            <a:xfrm>
              <a:off x="3104" y="1268"/>
              <a:ext cx="336" cy="26"/>
            </a:xfrm>
            <a:prstGeom prst="rect">
              <a:avLst/>
            </a:prstGeom>
            <a:solidFill>
              <a:srgbClr val="1F1A1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r" eaLnBrk="1" hangingPunct="1"/>
              <a:endParaRPr lang="zh-CN" altLang="en-US"/>
            </a:p>
          </p:txBody>
        </p:sp>
        <p:sp>
          <p:nvSpPr>
            <p:cNvPr id="83" name="Rectangle 57"/>
            <p:cNvSpPr>
              <a:spLocks noChangeArrowheads="1"/>
            </p:cNvSpPr>
            <p:nvPr/>
          </p:nvSpPr>
          <p:spPr bwMode="auto">
            <a:xfrm>
              <a:off x="3104" y="1294"/>
              <a:ext cx="336" cy="25"/>
            </a:xfrm>
            <a:prstGeom prst="rect">
              <a:avLst/>
            </a:prstGeom>
            <a:solidFill>
              <a:srgbClr val="A7CDE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r" eaLnBrk="1" hangingPunct="1"/>
              <a:endParaRPr lang="zh-CN" altLang="en-US"/>
            </a:p>
          </p:txBody>
        </p:sp>
        <p:sp>
          <p:nvSpPr>
            <p:cNvPr id="84" name="Rectangle 58"/>
            <p:cNvSpPr>
              <a:spLocks noChangeArrowheads="1"/>
            </p:cNvSpPr>
            <p:nvPr/>
          </p:nvSpPr>
          <p:spPr bwMode="auto">
            <a:xfrm>
              <a:off x="3104" y="1151"/>
              <a:ext cx="336" cy="26"/>
            </a:xfrm>
            <a:prstGeom prst="rect">
              <a:avLst/>
            </a:prstGeom>
            <a:solidFill>
              <a:srgbClr val="1F1A1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r" eaLnBrk="1" hangingPunct="1"/>
              <a:endParaRPr lang="zh-CN" altLang="en-US"/>
            </a:p>
          </p:txBody>
        </p:sp>
        <p:sp>
          <p:nvSpPr>
            <p:cNvPr id="85" name="Rectangle 59"/>
            <p:cNvSpPr>
              <a:spLocks noChangeArrowheads="1"/>
            </p:cNvSpPr>
            <p:nvPr/>
          </p:nvSpPr>
          <p:spPr bwMode="auto">
            <a:xfrm>
              <a:off x="3104" y="1176"/>
              <a:ext cx="336" cy="26"/>
            </a:xfrm>
            <a:prstGeom prst="rect">
              <a:avLst/>
            </a:prstGeom>
            <a:solidFill>
              <a:srgbClr val="A7CDE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r" eaLnBrk="1" hangingPunct="1"/>
              <a:endParaRPr lang="zh-CN" altLang="en-US"/>
            </a:p>
          </p:txBody>
        </p:sp>
      </p:grpSp>
      <p:grpSp>
        <p:nvGrpSpPr>
          <p:cNvPr id="88" name="Group 50"/>
          <p:cNvGrpSpPr>
            <a:grpSpLocks noChangeAspect="1"/>
          </p:cNvGrpSpPr>
          <p:nvPr/>
        </p:nvGrpSpPr>
        <p:grpSpPr bwMode="auto">
          <a:xfrm>
            <a:off x="6388810" y="2924377"/>
            <a:ext cx="478479" cy="734218"/>
            <a:chOff x="3104" y="1028"/>
            <a:chExt cx="406" cy="623"/>
          </a:xfrm>
        </p:grpSpPr>
        <p:sp>
          <p:nvSpPr>
            <p:cNvPr id="89" name="AutoShape 51"/>
            <p:cNvSpPr>
              <a:spLocks noChangeAspect="1" noChangeArrowheads="1" noTextEdit="1"/>
            </p:cNvSpPr>
            <p:nvPr/>
          </p:nvSpPr>
          <p:spPr bwMode="auto">
            <a:xfrm>
              <a:off x="3104" y="1028"/>
              <a:ext cx="406" cy="6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90" name="Freeform 52"/>
            <p:cNvSpPr>
              <a:spLocks/>
            </p:cNvSpPr>
            <p:nvPr/>
          </p:nvSpPr>
          <p:spPr bwMode="auto">
            <a:xfrm>
              <a:off x="3104" y="1028"/>
              <a:ext cx="406" cy="623"/>
            </a:xfrm>
            <a:custGeom>
              <a:avLst/>
              <a:gdLst>
                <a:gd name="T0" fmla="*/ 406 w 10555"/>
                <a:gd name="T1" fmla="*/ 0 h 16198"/>
                <a:gd name="T2" fmla="*/ 406 w 10555"/>
                <a:gd name="T3" fmla="*/ 579 h 16198"/>
                <a:gd name="T4" fmla="*/ 336 w 10555"/>
                <a:gd name="T5" fmla="*/ 623 h 16198"/>
                <a:gd name="T6" fmla="*/ 0 w 10555"/>
                <a:gd name="T7" fmla="*/ 623 h 16198"/>
                <a:gd name="T8" fmla="*/ 0 w 10555"/>
                <a:gd name="T9" fmla="*/ 45 h 16198"/>
                <a:gd name="T10" fmla="*/ 70 w 10555"/>
                <a:gd name="T11" fmla="*/ 0 h 16198"/>
                <a:gd name="T12" fmla="*/ 406 w 10555"/>
                <a:gd name="T13" fmla="*/ 0 h 16198"/>
                <a:gd name="T14" fmla="*/ 406 w 10555"/>
                <a:gd name="T15" fmla="*/ 0 h 16198"/>
                <a:gd name="T16" fmla="*/ 406 w 10555"/>
                <a:gd name="T17" fmla="*/ 0 h 1619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55" h="16198">
                  <a:moveTo>
                    <a:pt x="10555" y="0"/>
                  </a:moveTo>
                  <a:lnTo>
                    <a:pt x="10555" y="15043"/>
                  </a:lnTo>
                  <a:lnTo>
                    <a:pt x="8741" y="16198"/>
                  </a:lnTo>
                  <a:lnTo>
                    <a:pt x="0" y="16198"/>
                  </a:lnTo>
                  <a:lnTo>
                    <a:pt x="0" y="1157"/>
                  </a:lnTo>
                  <a:lnTo>
                    <a:pt x="1812" y="0"/>
                  </a:lnTo>
                  <a:lnTo>
                    <a:pt x="10555" y="0"/>
                  </a:lnTo>
                  <a:close/>
                </a:path>
              </a:pathLst>
            </a:custGeom>
            <a:solidFill>
              <a:srgbClr val="7FA6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1" name="Rectangle 53"/>
            <p:cNvSpPr>
              <a:spLocks noChangeArrowheads="1"/>
            </p:cNvSpPr>
            <p:nvPr/>
          </p:nvSpPr>
          <p:spPr bwMode="auto">
            <a:xfrm>
              <a:off x="3104" y="1073"/>
              <a:ext cx="336" cy="578"/>
            </a:xfrm>
            <a:prstGeom prst="rect">
              <a:avLst/>
            </a:prstGeom>
            <a:solidFill>
              <a:srgbClr val="0000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r" eaLnBrk="1" hangingPunct="1"/>
              <a:endParaRPr lang="zh-CN" altLang="en-US"/>
            </a:p>
          </p:txBody>
        </p:sp>
        <p:sp>
          <p:nvSpPr>
            <p:cNvPr id="92" name="Freeform 54"/>
            <p:cNvSpPr>
              <a:spLocks/>
            </p:cNvSpPr>
            <p:nvPr/>
          </p:nvSpPr>
          <p:spPr bwMode="auto">
            <a:xfrm>
              <a:off x="3440" y="1028"/>
              <a:ext cx="70" cy="623"/>
            </a:xfrm>
            <a:custGeom>
              <a:avLst/>
              <a:gdLst>
                <a:gd name="T0" fmla="*/ 70 w 1814"/>
                <a:gd name="T1" fmla="*/ 0 h 16198"/>
                <a:gd name="T2" fmla="*/ 0 w 1814"/>
                <a:gd name="T3" fmla="*/ 45 h 16198"/>
                <a:gd name="T4" fmla="*/ 0 w 1814"/>
                <a:gd name="T5" fmla="*/ 623 h 16198"/>
                <a:gd name="T6" fmla="*/ 70 w 1814"/>
                <a:gd name="T7" fmla="*/ 579 h 16198"/>
                <a:gd name="T8" fmla="*/ 70 w 1814"/>
                <a:gd name="T9" fmla="*/ 0 h 1619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14" h="16198">
                  <a:moveTo>
                    <a:pt x="1814" y="0"/>
                  </a:moveTo>
                  <a:lnTo>
                    <a:pt x="0" y="1157"/>
                  </a:lnTo>
                  <a:lnTo>
                    <a:pt x="0" y="16198"/>
                  </a:lnTo>
                  <a:lnTo>
                    <a:pt x="1814" y="15043"/>
                  </a:lnTo>
                  <a:lnTo>
                    <a:pt x="1814" y="0"/>
                  </a:lnTo>
                  <a:close/>
                </a:path>
              </a:pathLst>
            </a:custGeom>
            <a:solidFill>
              <a:srgbClr val="006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3" name="Freeform 55"/>
            <p:cNvSpPr>
              <a:spLocks/>
            </p:cNvSpPr>
            <p:nvPr/>
          </p:nvSpPr>
          <p:spPr bwMode="auto">
            <a:xfrm>
              <a:off x="3104" y="1028"/>
              <a:ext cx="406" cy="45"/>
            </a:xfrm>
            <a:custGeom>
              <a:avLst/>
              <a:gdLst>
                <a:gd name="T0" fmla="*/ 0 w 10555"/>
                <a:gd name="T1" fmla="*/ 45 h 1157"/>
                <a:gd name="T2" fmla="*/ 336 w 10555"/>
                <a:gd name="T3" fmla="*/ 45 h 1157"/>
                <a:gd name="T4" fmla="*/ 406 w 10555"/>
                <a:gd name="T5" fmla="*/ 0 h 1157"/>
                <a:gd name="T6" fmla="*/ 70 w 10555"/>
                <a:gd name="T7" fmla="*/ 0 h 1157"/>
                <a:gd name="T8" fmla="*/ 0 w 10555"/>
                <a:gd name="T9" fmla="*/ 45 h 115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555" h="1157">
                  <a:moveTo>
                    <a:pt x="0" y="1157"/>
                  </a:moveTo>
                  <a:lnTo>
                    <a:pt x="8741" y="1157"/>
                  </a:lnTo>
                  <a:lnTo>
                    <a:pt x="10555" y="0"/>
                  </a:lnTo>
                  <a:lnTo>
                    <a:pt x="1812" y="0"/>
                  </a:lnTo>
                  <a:lnTo>
                    <a:pt x="0" y="1157"/>
                  </a:lnTo>
                  <a:close/>
                </a:path>
              </a:pathLst>
            </a:custGeom>
            <a:solidFill>
              <a:srgbClr val="339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4" name="Rectangle 56"/>
            <p:cNvSpPr>
              <a:spLocks noChangeArrowheads="1"/>
            </p:cNvSpPr>
            <p:nvPr/>
          </p:nvSpPr>
          <p:spPr bwMode="auto">
            <a:xfrm>
              <a:off x="3104" y="1268"/>
              <a:ext cx="336" cy="26"/>
            </a:xfrm>
            <a:prstGeom prst="rect">
              <a:avLst/>
            </a:prstGeom>
            <a:solidFill>
              <a:srgbClr val="1F1A1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r" eaLnBrk="1" hangingPunct="1"/>
              <a:endParaRPr lang="zh-CN" altLang="en-US"/>
            </a:p>
          </p:txBody>
        </p:sp>
        <p:sp>
          <p:nvSpPr>
            <p:cNvPr id="95" name="Rectangle 57"/>
            <p:cNvSpPr>
              <a:spLocks noChangeArrowheads="1"/>
            </p:cNvSpPr>
            <p:nvPr/>
          </p:nvSpPr>
          <p:spPr bwMode="auto">
            <a:xfrm>
              <a:off x="3104" y="1294"/>
              <a:ext cx="336" cy="25"/>
            </a:xfrm>
            <a:prstGeom prst="rect">
              <a:avLst/>
            </a:prstGeom>
            <a:solidFill>
              <a:srgbClr val="A7CDE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r" eaLnBrk="1" hangingPunct="1"/>
              <a:endParaRPr lang="zh-CN" altLang="en-US"/>
            </a:p>
          </p:txBody>
        </p:sp>
        <p:sp>
          <p:nvSpPr>
            <p:cNvPr id="96" name="Rectangle 58"/>
            <p:cNvSpPr>
              <a:spLocks noChangeArrowheads="1"/>
            </p:cNvSpPr>
            <p:nvPr/>
          </p:nvSpPr>
          <p:spPr bwMode="auto">
            <a:xfrm>
              <a:off x="3104" y="1151"/>
              <a:ext cx="336" cy="26"/>
            </a:xfrm>
            <a:prstGeom prst="rect">
              <a:avLst/>
            </a:prstGeom>
            <a:solidFill>
              <a:srgbClr val="1F1A1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r" eaLnBrk="1" hangingPunct="1"/>
              <a:endParaRPr lang="zh-CN" altLang="en-US"/>
            </a:p>
          </p:txBody>
        </p:sp>
        <p:sp>
          <p:nvSpPr>
            <p:cNvPr id="97" name="Rectangle 59"/>
            <p:cNvSpPr>
              <a:spLocks noChangeArrowheads="1"/>
            </p:cNvSpPr>
            <p:nvPr/>
          </p:nvSpPr>
          <p:spPr bwMode="auto">
            <a:xfrm>
              <a:off x="3104" y="1176"/>
              <a:ext cx="336" cy="26"/>
            </a:xfrm>
            <a:prstGeom prst="rect">
              <a:avLst/>
            </a:prstGeom>
            <a:solidFill>
              <a:srgbClr val="A7CDE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r" eaLnBrk="1" hangingPunct="1"/>
              <a:endParaRPr lang="zh-CN" altLang="en-US"/>
            </a:p>
          </p:txBody>
        </p:sp>
      </p:grpSp>
      <p:pic>
        <p:nvPicPr>
          <p:cNvPr id="70" name="Picture 197"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45055" y="1890159"/>
            <a:ext cx="565891" cy="565892"/>
          </a:xfrm>
          <a:prstGeom prst="rect">
            <a:avLst/>
          </a:prstGeom>
          <a:noFill/>
          <a:extLst>
            <a:ext uri="{909E8E84-426E-40DD-AFC4-6F175D3DCCD1}">
              <a14:hiddenFill xmlns:a14="http://schemas.microsoft.com/office/drawing/2010/main">
                <a:solidFill>
                  <a:srgbClr val="FFFFFF"/>
                </a:solidFill>
              </a14:hiddenFill>
            </a:ext>
          </a:extLst>
        </p:spPr>
      </p:pic>
      <p:pic>
        <p:nvPicPr>
          <p:cNvPr id="67" name="图片 6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09560" y="1690536"/>
            <a:ext cx="582712" cy="815797"/>
          </a:xfrm>
          <a:prstGeom prst="rect">
            <a:avLst/>
          </a:prstGeom>
        </p:spPr>
      </p:pic>
    </p:spTree>
    <p:extLst>
      <p:ext uri="{BB962C8B-B14F-4D97-AF65-F5344CB8AC3E}">
        <p14:creationId xmlns:p14="http://schemas.microsoft.com/office/powerpoint/2010/main" val="3307234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03"/>
                                        </p:tgtEl>
                                        <p:attrNameLst>
                                          <p:attrName>style.visibility</p:attrName>
                                        </p:attrNameLst>
                                      </p:cBhvr>
                                      <p:to>
                                        <p:strVal val="visible"/>
                                      </p:to>
                                    </p:set>
                                    <p:animEffect transition="in" filter="wipe(left)">
                                      <p:cBhvr>
                                        <p:cTn id="7" dur="5000"/>
                                        <p:tgtEl>
                                          <p:spTgt spid="1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圆角矩形 28"/>
          <p:cNvSpPr/>
          <p:nvPr/>
        </p:nvSpPr>
        <p:spPr>
          <a:xfrm>
            <a:off x="556963" y="1233502"/>
            <a:ext cx="8048776" cy="3084004"/>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AutoShape 5"/>
          <p:cNvSpPr>
            <a:spLocks noChangeArrowheads="1"/>
          </p:cNvSpPr>
          <p:nvPr/>
        </p:nvSpPr>
        <p:spPr bwMode="auto">
          <a:xfrm>
            <a:off x="556963" y="754634"/>
            <a:ext cx="8048776" cy="388721"/>
          </a:xfrm>
          <a:prstGeom prst="roundRect">
            <a:avLst>
              <a:gd name="adj" fmla="val 16667"/>
            </a:avLst>
          </a:prstGeom>
          <a:solidFill>
            <a:srgbClr val="0089FA"/>
          </a:solidFill>
          <a:ln>
            <a:noFill/>
          </a:ln>
          <a:effectLst/>
          <a:extLst/>
        </p:spPr>
        <p:txBody>
          <a:bodyPr wrap="none" anchor="ctr"/>
          <a:lstStyle/>
          <a:p>
            <a:endParaRPr lang="zh-CN" altLang="en-US"/>
          </a:p>
        </p:txBody>
      </p:sp>
      <p:sp>
        <p:nvSpPr>
          <p:cNvPr id="3" name="Rectangle 6"/>
          <p:cNvSpPr>
            <a:spLocks noChangeArrowheads="1"/>
          </p:cNvSpPr>
          <p:nvPr/>
        </p:nvSpPr>
        <p:spPr bwMode="auto">
          <a:xfrm>
            <a:off x="3365584" y="712363"/>
            <a:ext cx="241284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itchFamily="34" charset="-122"/>
                <a:ea typeface="微软雅黑" pitchFamily="34" charset="-122"/>
              </a:rPr>
              <a:t>DHCP </a:t>
            </a:r>
            <a:r>
              <a:rPr lang="zh-CN" altLang="en-US" sz="2400" b="1" dirty="0">
                <a:solidFill>
                  <a:schemeClr val="bg1"/>
                </a:solidFill>
                <a:latin typeface="微软雅黑" pitchFamily="34" charset="-122"/>
                <a:ea typeface="微软雅黑" pitchFamily="34" charset="-122"/>
              </a:rPr>
              <a:t>工作方式</a:t>
            </a:r>
          </a:p>
        </p:txBody>
      </p:sp>
      <p:sp>
        <p:nvSpPr>
          <p:cNvPr id="35" name="Line 5"/>
          <p:cNvSpPr>
            <a:spLocks noChangeShapeType="1"/>
          </p:cNvSpPr>
          <p:nvPr/>
        </p:nvSpPr>
        <p:spPr bwMode="auto">
          <a:xfrm>
            <a:off x="4937556" y="2714594"/>
            <a:ext cx="0" cy="312287"/>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37" name="Text Box 8"/>
          <p:cNvSpPr txBox="1">
            <a:spLocks noChangeArrowheads="1"/>
          </p:cNvSpPr>
          <p:nvPr/>
        </p:nvSpPr>
        <p:spPr bwMode="auto">
          <a:xfrm>
            <a:off x="819222" y="1297562"/>
            <a:ext cx="170003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1200" b="1" dirty="0">
                <a:latin typeface="微软雅黑" pitchFamily="34" charset="-122"/>
                <a:ea typeface="微软雅黑" pitchFamily="34" charset="-122"/>
              </a:rPr>
              <a:t>主机 </a:t>
            </a:r>
            <a:r>
              <a:rPr kumimoji="1" lang="en-US" altLang="zh-CN" sz="1200" b="1" dirty="0">
                <a:latin typeface="微软雅黑" pitchFamily="34" charset="-122"/>
                <a:ea typeface="微软雅黑" pitchFamily="34" charset="-122"/>
              </a:rPr>
              <a:t>A</a:t>
            </a:r>
          </a:p>
          <a:p>
            <a:pPr algn="ctr" eaLnBrk="1" hangingPunct="1"/>
            <a:r>
              <a:rPr kumimoji="1" lang="en-US" altLang="zh-CN" sz="1200" b="1" dirty="0">
                <a:latin typeface="微软雅黑" pitchFamily="34" charset="-122"/>
                <a:ea typeface="微软雅黑" pitchFamily="34" charset="-122"/>
              </a:rPr>
              <a:t>10.12.18.112</a:t>
            </a:r>
          </a:p>
          <a:p>
            <a:pPr algn="ctr"/>
            <a:r>
              <a:rPr kumimoji="1" lang="en-US" altLang="zh-CN" sz="1200" b="1" dirty="0">
                <a:latin typeface="微软雅黑" pitchFamily="34" charset="-122"/>
                <a:ea typeface="微软雅黑" pitchFamily="34" charset="-122"/>
              </a:rPr>
              <a:t>00:a0:24:71:e4:44</a:t>
            </a:r>
            <a:endParaRPr kumimoji="1" lang="zh-CN" altLang="en-US" sz="1200" b="1" dirty="0">
              <a:latin typeface="微软雅黑" pitchFamily="34" charset="-122"/>
              <a:ea typeface="微软雅黑" pitchFamily="34" charset="-122"/>
            </a:endParaRPr>
          </a:p>
        </p:txBody>
      </p:sp>
      <p:sp>
        <p:nvSpPr>
          <p:cNvPr id="38" name="Text Box 9"/>
          <p:cNvSpPr txBox="1">
            <a:spLocks noChangeArrowheads="1"/>
          </p:cNvSpPr>
          <p:nvPr/>
        </p:nvSpPr>
        <p:spPr bwMode="auto">
          <a:xfrm>
            <a:off x="6875698" y="1427941"/>
            <a:ext cx="134313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1400" b="1" dirty="0">
                <a:latin typeface="微软雅黑" pitchFamily="34" charset="-122"/>
                <a:ea typeface="微软雅黑" pitchFamily="34" charset="-122"/>
              </a:rPr>
              <a:t>DHCP </a:t>
            </a:r>
            <a:r>
              <a:rPr kumimoji="1" lang="zh-CN" altLang="en-US" sz="1400" b="1" dirty="0">
                <a:latin typeface="微软雅黑" pitchFamily="34" charset="-122"/>
                <a:ea typeface="微软雅黑" pitchFamily="34" charset="-122"/>
              </a:rPr>
              <a:t>服务器</a:t>
            </a:r>
          </a:p>
        </p:txBody>
      </p:sp>
      <p:sp>
        <p:nvSpPr>
          <p:cNvPr id="51" name="Line 22"/>
          <p:cNvSpPr>
            <a:spLocks noChangeShapeType="1"/>
          </p:cNvSpPr>
          <p:nvPr/>
        </p:nvSpPr>
        <p:spPr bwMode="auto">
          <a:xfrm>
            <a:off x="1198175" y="2698159"/>
            <a:ext cx="6421817" cy="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52" name="Line 23"/>
          <p:cNvSpPr>
            <a:spLocks noChangeShapeType="1"/>
          </p:cNvSpPr>
          <p:nvPr/>
        </p:nvSpPr>
        <p:spPr bwMode="auto">
          <a:xfrm>
            <a:off x="1630353" y="2401133"/>
            <a:ext cx="0" cy="313461"/>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58" name="Text Box 34"/>
          <p:cNvSpPr txBox="1">
            <a:spLocks noChangeArrowheads="1"/>
          </p:cNvSpPr>
          <p:nvPr/>
        </p:nvSpPr>
        <p:spPr bwMode="auto">
          <a:xfrm>
            <a:off x="5027403" y="1415064"/>
            <a:ext cx="54373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zh-CN" altLang="en-US" sz="1400" b="1" dirty="0">
                <a:latin typeface="微软雅黑" pitchFamily="34" charset="-122"/>
                <a:ea typeface="微软雅黑" pitchFamily="34" charset="-122"/>
              </a:rPr>
              <a:t>单播</a:t>
            </a:r>
          </a:p>
        </p:txBody>
      </p:sp>
      <p:sp>
        <p:nvSpPr>
          <p:cNvPr id="66" name="矩形 65"/>
          <p:cNvSpPr/>
          <p:nvPr/>
        </p:nvSpPr>
        <p:spPr>
          <a:xfrm>
            <a:off x="897008" y="3760842"/>
            <a:ext cx="7434072" cy="338554"/>
          </a:xfrm>
          <a:prstGeom prst="rect">
            <a:avLst/>
          </a:prstGeom>
          <a:noFill/>
          <a:ln>
            <a:noFill/>
          </a:ln>
        </p:spPr>
        <p:txBody>
          <a:bodyPr wrap="square">
            <a:spAutoFit/>
          </a:bodyPr>
          <a:lstStyle/>
          <a:p>
            <a:pPr algn="ctr"/>
            <a:r>
              <a:rPr lang="en-US" altLang="zh-CN" sz="1600" b="1" dirty="0">
                <a:latin typeface="微软雅黑" pitchFamily="34" charset="-122"/>
                <a:ea typeface="微软雅黑" pitchFamily="34" charset="-122"/>
              </a:rPr>
              <a:t>DHCP</a:t>
            </a:r>
            <a:r>
              <a:rPr lang="zh-CN" altLang="en-US" sz="1600" b="1" dirty="0">
                <a:latin typeface="微软雅黑" pitchFamily="34" charset="-122"/>
                <a:ea typeface="微软雅黑" pitchFamily="34" charset="-122"/>
              </a:rPr>
              <a:t>服务器回答提供报文 </a:t>
            </a:r>
            <a:r>
              <a:rPr lang="en-US" altLang="zh-CN" sz="1600" b="1" dirty="0">
                <a:latin typeface="微软雅黑" pitchFamily="34" charset="-122"/>
                <a:ea typeface="微软雅黑" pitchFamily="34" charset="-122"/>
              </a:rPr>
              <a:t>(DHCPOFFER)</a:t>
            </a:r>
            <a:r>
              <a:rPr lang="zh-CN" altLang="en-US" sz="1600" b="1" dirty="0">
                <a:latin typeface="微软雅黑" pitchFamily="34" charset="-122"/>
                <a:ea typeface="微软雅黑" pitchFamily="34" charset="-122"/>
              </a:rPr>
              <a:t>，表示“提供”</a:t>
            </a:r>
            <a:r>
              <a:rPr lang="en-US" altLang="zh-CN" sz="1600" b="1" dirty="0">
                <a:latin typeface="微软雅黑" pitchFamily="34" charset="-122"/>
                <a:ea typeface="微软雅黑" pitchFamily="34" charset="-122"/>
              </a:rPr>
              <a:t>IP</a:t>
            </a:r>
            <a:r>
              <a:rPr lang="zh-CN" altLang="en-US" sz="1600" b="1" dirty="0">
                <a:latin typeface="微软雅黑" pitchFamily="34" charset="-122"/>
                <a:ea typeface="微软雅黑" pitchFamily="34" charset="-122"/>
              </a:rPr>
              <a:t>地址等配置信息。</a:t>
            </a:r>
          </a:p>
        </p:txBody>
      </p:sp>
      <p:pic>
        <p:nvPicPr>
          <p:cNvPr id="69" name="Picture 197"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65981" y="2971653"/>
            <a:ext cx="565891" cy="565892"/>
          </a:xfrm>
          <a:prstGeom prst="rect">
            <a:avLst/>
          </a:prstGeom>
          <a:noFill/>
          <a:extLst>
            <a:ext uri="{909E8E84-426E-40DD-AFC4-6F175D3DCCD1}">
              <a14:hiddenFill xmlns:a14="http://schemas.microsoft.com/office/drawing/2010/main">
                <a:solidFill>
                  <a:srgbClr val="FFFFFF"/>
                </a:solidFill>
              </a14:hiddenFill>
            </a:ext>
          </a:extLst>
        </p:spPr>
      </p:pic>
      <p:sp>
        <p:nvSpPr>
          <p:cNvPr id="71" name="Line 24"/>
          <p:cNvSpPr>
            <a:spLocks noChangeShapeType="1"/>
          </p:cNvSpPr>
          <p:nvPr/>
        </p:nvSpPr>
        <p:spPr bwMode="auto">
          <a:xfrm>
            <a:off x="7609482" y="2384359"/>
            <a:ext cx="0" cy="312287"/>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72" name="Line 5"/>
          <p:cNvSpPr>
            <a:spLocks noChangeShapeType="1"/>
          </p:cNvSpPr>
          <p:nvPr/>
        </p:nvSpPr>
        <p:spPr bwMode="auto">
          <a:xfrm>
            <a:off x="5784490" y="2714594"/>
            <a:ext cx="0" cy="312287"/>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74" name="Line 5"/>
          <p:cNvSpPr>
            <a:spLocks noChangeShapeType="1"/>
          </p:cNvSpPr>
          <p:nvPr/>
        </p:nvSpPr>
        <p:spPr bwMode="auto">
          <a:xfrm>
            <a:off x="6628050" y="2714594"/>
            <a:ext cx="0" cy="312287"/>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grpSp>
        <p:nvGrpSpPr>
          <p:cNvPr id="76" name="Group 50"/>
          <p:cNvGrpSpPr>
            <a:grpSpLocks noChangeAspect="1"/>
          </p:cNvGrpSpPr>
          <p:nvPr/>
        </p:nvGrpSpPr>
        <p:grpSpPr bwMode="auto">
          <a:xfrm>
            <a:off x="5545250" y="2918478"/>
            <a:ext cx="478479" cy="734218"/>
            <a:chOff x="3104" y="1028"/>
            <a:chExt cx="406" cy="623"/>
          </a:xfrm>
        </p:grpSpPr>
        <p:sp>
          <p:nvSpPr>
            <p:cNvPr id="77" name="AutoShape 51"/>
            <p:cNvSpPr>
              <a:spLocks noChangeAspect="1" noChangeArrowheads="1" noTextEdit="1"/>
            </p:cNvSpPr>
            <p:nvPr/>
          </p:nvSpPr>
          <p:spPr bwMode="auto">
            <a:xfrm>
              <a:off x="3104" y="1028"/>
              <a:ext cx="406" cy="6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78" name="Freeform 52"/>
            <p:cNvSpPr>
              <a:spLocks/>
            </p:cNvSpPr>
            <p:nvPr/>
          </p:nvSpPr>
          <p:spPr bwMode="auto">
            <a:xfrm>
              <a:off x="3104" y="1028"/>
              <a:ext cx="406" cy="623"/>
            </a:xfrm>
            <a:custGeom>
              <a:avLst/>
              <a:gdLst>
                <a:gd name="T0" fmla="*/ 406 w 10555"/>
                <a:gd name="T1" fmla="*/ 0 h 16198"/>
                <a:gd name="T2" fmla="*/ 406 w 10555"/>
                <a:gd name="T3" fmla="*/ 579 h 16198"/>
                <a:gd name="T4" fmla="*/ 336 w 10555"/>
                <a:gd name="T5" fmla="*/ 623 h 16198"/>
                <a:gd name="T6" fmla="*/ 0 w 10555"/>
                <a:gd name="T7" fmla="*/ 623 h 16198"/>
                <a:gd name="T8" fmla="*/ 0 w 10555"/>
                <a:gd name="T9" fmla="*/ 45 h 16198"/>
                <a:gd name="T10" fmla="*/ 70 w 10555"/>
                <a:gd name="T11" fmla="*/ 0 h 16198"/>
                <a:gd name="T12" fmla="*/ 406 w 10555"/>
                <a:gd name="T13" fmla="*/ 0 h 16198"/>
                <a:gd name="T14" fmla="*/ 406 w 10555"/>
                <a:gd name="T15" fmla="*/ 0 h 16198"/>
                <a:gd name="T16" fmla="*/ 406 w 10555"/>
                <a:gd name="T17" fmla="*/ 0 h 1619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55" h="16198">
                  <a:moveTo>
                    <a:pt x="10555" y="0"/>
                  </a:moveTo>
                  <a:lnTo>
                    <a:pt x="10555" y="15043"/>
                  </a:lnTo>
                  <a:lnTo>
                    <a:pt x="8741" y="16198"/>
                  </a:lnTo>
                  <a:lnTo>
                    <a:pt x="0" y="16198"/>
                  </a:lnTo>
                  <a:lnTo>
                    <a:pt x="0" y="1157"/>
                  </a:lnTo>
                  <a:lnTo>
                    <a:pt x="1812" y="0"/>
                  </a:lnTo>
                  <a:lnTo>
                    <a:pt x="10555" y="0"/>
                  </a:lnTo>
                  <a:close/>
                </a:path>
              </a:pathLst>
            </a:custGeom>
            <a:solidFill>
              <a:srgbClr val="7FA6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9" name="Rectangle 53"/>
            <p:cNvSpPr>
              <a:spLocks noChangeArrowheads="1"/>
            </p:cNvSpPr>
            <p:nvPr/>
          </p:nvSpPr>
          <p:spPr bwMode="auto">
            <a:xfrm>
              <a:off x="3104" y="1073"/>
              <a:ext cx="336" cy="578"/>
            </a:xfrm>
            <a:prstGeom prst="rect">
              <a:avLst/>
            </a:prstGeom>
            <a:solidFill>
              <a:srgbClr val="0000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r" eaLnBrk="1" hangingPunct="1"/>
              <a:endParaRPr lang="zh-CN" altLang="en-US"/>
            </a:p>
          </p:txBody>
        </p:sp>
        <p:sp>
          <p:nvSpPr>
            <p:cNvPr id="80" name="Freeform 54"/>
            <p:cNvSpPr>
              <a:spLocks/>
            </p:cNvSpPr>
            <p:nvPr/>
          </p:nvSpPr>
          <p:spPr bwMode="auto">
            <a:xfrm>
              <a:off x="3440" y="1028"/>
              <a:ext cx="70" cy="623"/>
            </a:xfrm>
            <a:custGeom>
              <a:avLst/>
              <a:gdLst>
                <a:gd name="T0" fmla="*/ 70 w 1814"/>
                <a:gd name="T1" fmla="*/ 0 h 16198"/>
                <a:gd name="T2" fmla="*/ 0 w 1814"/>
                <a:gd name="T3" fmla="*/ 45 h 16198"/>
                <a:gd name="T4" fmla="*/ 0 w 1814"/>
                <a:gd name="T5" fmla="*/ 623 h 16198"/>
                <a:gd name="T6" fmla="*/ 70 w 1814"/>
                <a:gd name="T7" fmla="*/ 579 h 16198"/>
                <a:gd name="T8" fmla="*/ 70 w 1814"/>
                <a:gd name="T9" fmla="*/ 0 h 1619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14" h="16198">
                  <a:moveTo>
                    <a:pt x="1814" y="0"/>
                  </a:moveTo>
                  <a:lnTo>
                    <a:pt x="0" y="1157"/>
                  </a:lnTo>
                  <a:lnTo>
                    <a:pt x="0" y="16198"/>
                  </a:lnTo>
                  <a:lnTo>
                    <a:pt x="1814" y="15043"/>
                  </a:lnTo>
                  <a:lnTo>
                    <a:pt x="1814" y="0"/>
                  </a:lnTo>
                  <a:close/>
                </a:path>
              </a:pathLst>
            </a:custGeom>
            <a:solidFill>
              <a:srgbClr val="006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 name="Freeform 55"/>
            <p:cNvSpPr>
              <a:spLocks/>
            </p:cNvSpPr>
            <p:nvPr/>
          </p:nvSpPr>
          <p:spPr bwMode="auto">
            <a:xfrm>
              <a:off x="3104" y="1028"/>
              <a:ext cx="406" cy="45"/>
            </a:xfrm>
            <a:custGeom>
              <a:avLst/>
              <a:gdLst>
                <a:gd name="T0" fmla="*/ 0 w 10555"/>
                <a:gd name="T1" fmla="*/ 45 h 1157"/>
                <a:gd name="T2" fmla="*/ 336 w 10555"/>
                <a:gd name="T3" fmla="*/ 45 h 1157"/>
                <a:gd name="T4" fmla="*/ 406 w 10555"/>
                <a:gd name="T5" fmla="*/ 0 h 1157"/>
                <a:gd name="T6" fmla="*/ 70 w 10555"/>
                <a:gd name="T7" fmla="*/ 0 h 1157"/>
                <a:gd name="T8" fmla="*/ 0 w 10555"/>
                <a:gd name="T9" fmla="*/ 45 h 115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555" h="1157">
                  <a:moveTo>
                    <a:pt x="0" y="1157"/>
                  </a:moveTo>
                  <a:lnTo>
                    <a:pt x="8741" y="1157"/>
                  </a:lnTo>
                  <a:lnTo>
                    <a:pt x="10555" y="0"/>
                  </a:lnTo>
                  <a:lnTo>
                    <a:pt x="1812" y="0"/>
                  </a:lnTo>
                  <a:lnTo>
                    <a:pt x="0" y="1157"/>
                  </a:lnTo>
                  <a:close/>
                </a:path>
              </a:pathLst>
            </a:custGeom>
            <a:solidFill>
              <a:srgbClr val="339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 name="Rectangle 56"/>
            <p:cNvSpPr>
              <a:spLocks noChangeArrowheads="1"/>
            </p:cNvSpPr>
            <p:nvPr/>
          </p:nvSpPr>
          <p:spPr bwMode="auto">
            <a:xfrm>
              <a:off x="3104" y="1268"/>
              <a:ext cx="336" cy="26"/>
            </a:xfrm>
            <a:prstGeom prst="rect">
              <a:avLst/>
            </a:prstGeom>
            <a:solidFill>
              <a:srgbClr val="1F1A1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r" eaLnBrk="1" hangingPunct="1"/>
              <a:endParaRPr lang="zh-CN" altLang="en-US"/>
            </a:p>
          </p:txBody>
        </p:sp>
        <p:sp>
          <p:nvSpPr>
            <p:cNvPr id="83" name="Rectangle 57"/>
            <p:cNvSpPr>
              <a:spLocks noChangeArrowheads="1"/>
            </p:cNvSpPr>
            <p:nvPr/>
          </p:nvSpPr>
          <p:spPr bwMode="auto">
            <a:xfrm>
              <a:off x="3104" y="1294"/>
              <a:ext cx="336" cy="25"/>
            </a:xfrm>
            <a:prstGeom prst="rect">
              <a:avLst/>
            </a:prstGeom>
            <a:solidFill>
              <a:srgbClr val="A7CDE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r" eaLnBrk="1" hangingPunct="1"/>
              <a:endParaRPr lang="zh-CN" altLang="en-US"/>
            </a:p>
          </p:txBody>
        </p:sp>
        <p:sp>
          <p:nvSpPr>
            <p:cNvPr id="84" name="Rectangle 58"/>
            <p:cNvSpPr>
              <a:spLocks noChangeArrowheads="1"/>
            </p:cNvSpPr>
            <p:nvPr/>
          </p:nvSpPr>
          <p:spPr bwMode="auto">
            <a:xfrm>
              <a:off x="3104" y="1151"/>
              <a:ext cx="336" cy="26"/>
            </a:xfrm>
            <a:prstGeom prst="rect">
              <a:avLst/>
            </a:prstGeom>
            <a:solidFill>
              <a:srgbClr val="1F1A1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r" eaLnBrk="1" hangingPunct="1"/>
              <a:endParaRPr lang="zh-CN" altLang="en-US"/>
            </a:p>
          </p:txBody>
        </p:sp>
        <p:sp>
          <p:nvSpPr>
            <p:cNvPr id="85" name="Rectangle 59"/>
            <p:cNvSpPr>
              <a:spLocks noChangeArrowheads="1"/>
            </p:cNvSpPr>
            <p:nvPr/>
          </p:nvSpPr>
          <p:spPr bwMode="auto">
            <a:xfrm>
              <a:off x="3104" y="1176"/>
              <a:ext cx="336" cy="26"/>
            </a:xfrm>
            <a:prstGeom prst="rect">
              <a:avLst/>
            </a:prstGeom>
            <a:solidFill>
              <a:srgbClr val="A7CDE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r" eaLnBrk="1" hangingPunct="1"/>
              <a:endParaRPr lang="zh-CN" altLang="en-US"/>
            </a:p>
          </p:txBody>
        </p:sp>
      </p:grpSp>
      <p:grpSp>
        <p:nvGrpSpPr>
          <p:cNvPr id="88" name="Group 50"/>
          <p:cNvGrpSpPr>
            <a:grpSpLocks noChangeAspect="1"/>
          </p:cNvGrpSpPr>
          <p:nvPr/>
        </p:nvGrpSpPr>
        <p:grpSpPr bwMode="auto">
          <a:xfrm>
            <a:off x="6388810" y="2918478"/>
            <a:ext cx="478479" cy="734218"/>
            <a:chOff x="3104" y="1028"/>
            <a:chExt cx="406" cy="623"/>
          </a:xfrm>
        </p:grpSpPr>
        <p:sp>
          <p:nvSpPr>
            <p:cNvPr id="89" name="AutoShape 51"/>
            <p:cNvSpPr>
              <a:spLocks noChangeAspect="1" noChangeArrowheads="1" noTextEdit="1"/>
            </p:cNvSpPr>
            <p:nvPr/>
          </p:nvSpPr>
          <p:spPr bwMode="auto">
            <a:xfrm>
              <a:off x="3104" y="1028"/>
              <a:ext cx="406" cy="6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90" name="Freeform 52"/>
            <p:cNvSpPr>
              <a:spLocks/>
            </p:cNvSpPr>
            <p:nvPr/>
          </p:nvSpPr>
          <p:spPr bwMode="auto">
            <a:xfrm>
              <a:off x="3104" y="1028"/>
              <a:ext cx="406" cy="623"/>
            </a:xfrm>
            <a:custGeom>
              <a:avLst/>
              <a:gdLst>
                <a:gd name="T0" fmla="*/ 406 w 10555"/>
                <a:gd name="T1" fmla="*/ 0 h 16198"/>
                <a:gd name="T2" fmla="*/ 406 w 10555"/>
                <a:gd name="T3" fmla="*/ 579 h 16198"/>
                <a:gd name="T4" fmla="*/ 336 w 10555"/>
                <a:gd name="T5" fmla="*/ 623 h 16198"/>
                <a:gd name="T6" fmla="*/ 0 w 10555"/>
                <a:gd name="T7" fmla="*/ 623 h 16198"/>
                <a:gd name="T8" fmla="*/ 0 w 10555"/>
                <a:gd name="T9" fmla="*/ 45 h 16198"/>
                <a:gd name="T10" fmla="*/ 70 w 10555"/>
                <a:gd name="T11" fmla="*/ 0 h 16198"/>
                <a:gd name="T12" fmla="*/ 406 w 10555"/>
                <a:gd name="T13" fmla="*/ 0 h 16198"/>
                <a:gd name="T14" fmla="*/ 406 w 10555"/>
                <a:gd name="T15" fmla="*/ 0 h 16198"/>
                <a:gd name="T16" fmla="*/ 406 w 10555"/>
                <a:gd name="T17" fmla="*/ 0 h 1619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55" h="16198">
                  <a:moveTo>
                    <a:pt x="10555" y="0"/>
                  </a:moveTo>
                  <a:lnTo>
                    <a:pt x="10555" y="15043"/>
                  </a:lnTo>
                  <a:lnTo>
                    <a:pt x="8741" y="16198"/>
                  </a:lnTo>
                  <a:lnTo>
                    <a:pt x="0" y="16198"/>
                  </a:lnTo>
                  <a:lnTo>
                    <a:pt x="0" y="1157"/>
                  </a:lnTo>
                  <a:lnTo>
                    <a:pt x="1812" y="0"/>
                  </a:lnTo>
                  <a:lnTo>
                    <a:pt x="10555" y="0"/>
                  </a:lnTo>
                  <a:close/>
                </a:path>
              </a:pathLst>
            </a:custGeom>
            <a:solidFill>
              <a:srgbClr val="7FA6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1" name="Rectangle 53"/>
            <p:cNvSpPr>
              <a:spLocks noChangeArrowheads="1"/>
            </p:cNvSpPr>
            <p:nvPr/>
          </p:nvSpPr>
          <p:spPr bwMode="auto">
            <a:xfrm>
              <a:off x="3104" y="1073"/>
              <a:ext cx="336" cy="578"/>
            </a:xfrm>
            <a:prstGeom prst="rect">
              <a:avLst/>
            </a:prstGeom>
            <a:solidFill>
              <a:srgbClr val="0000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r" eaLnBrk="1" hangingPunct="1"/>
              <a:endParaRPr lang="zh-CN" altLang="en-US"/>
            </a:p>
          </p:txBody>
        </p:sp>
        <p:sp>
          <p:nvSpPr>
            <p:cNvPr id="92" name="Freeform 54"/>
            <p:cNvSpPr>
              <a:spLocks/>
            </p:cNvSpPr>
            <p:nvPr/>
          </p:nvSpPr>
          <p:spPr bwMode="auto">
            <a:xfrm>
              <a:off x="3440" y="1028"/>
              <a:ext cx="70" cy="623"/>
            </a:xfrm>
            <a:custGeom>
              <a:avLst/>
              <a:gdLst>
                <a:gd name="T0" fmla="*/ 70 w 1814"/>
                <a:gd name="T1" fmla="*/ 0 h 16198"/>
                <a:gd name="T2" fmla="*/ 0 w 1814"/>
                <a:gd name="T3" fmla="*/ 45 h 16198"/>
                <a:gd name="T4" fmla="*/ 0 w 1814"/>
                <a:gd name="T5" fmla="*/ 623 h 16198"/>
                <a:gd name="T6" fmla="*/ 70 w 1814"/>
                <a:gd name="T7" fmla="*/ 579 h 16198"/>
                <a:gd name="T8" fmla="*/ 70 w 1814"/>
                <a:gd name="T9" fmla="*/ 0 h 1619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14" h="16198">
                  <a:moveTo>
                    <a:pt x="1814" y="0"/>
                  </a:moveTo>
                  <a:lnTo>
                    <a:pt x="0" y="1157"/>
                  </a:lnTo>
                  <a:lnTo>
                    <a:pt x="0" y="16198"/>
                  </a:lnTo>
                  <a:lnTo>
                    <a:pt x="1814" y="15043"/>
                  </a:lnTo>
                  <a:lnTo>
                    <a:pt x="1814" y="0"/>
                  </a:lnTo>
                  <a:close/>
                </a:path>
              </a:pathLst>
            </a:custGeom>
            <a:solidFill>
              <a:srgbClr val="006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3" name="Freeform 55"/>
            <p:cNvSpPr>
              <a:spLocks/>
            </p:cNvSpPr>
            <p:nvPr/>
          </p:nvSpPr>
          <p:spPr bwMode="auto">
            <a:xfrm>
              <a:off x="3104" y="1028"/>
              <a:ext cx="406" cy="45"/>
            </a:xfrm>
            <a:custGeom>
              <a:avLst/>
              <a:gdLst>
                <a:gd name="T0" fmla="*/ 0 w 10555"/>
                <a:gd name="T1" fmla="*/ 45 h 1157"/>
                <a:gd name="T2" fmla="*/ 336 w 10555"/>
                <a:gd name="T3" fmla="*/ 45 h 1157"/>
                <a:gd name="T4" fmla="*/ 406 w 10555"/>
                <a:gd name="T5" fmla="*/ 0 h 1157"/>
                <a:gd name="T6" fmla="*/ 70 w 10555"/>
                <a:gd name="T7" fmla="*/ 0 h 1157"/>
                <a:gd name="T8" fmla="*/ 0 w 10555"/>
                <a:gd name="T9" fmla="*/ 45 h 115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555" h="1157">
                  <a:moveTo>
                    <a:pt x="0" y="1157"/>
                  </a:moveTo>
                  <a:lnTo>
                    <a:pt x="8741" y="1157"/>
                  </a:lnTo>
                  <a:lnTo>
                    <a:pt x="10555" y="0"/>
                  </a:lnTo>
                  <a:lnTo>
                    <a:pt x="1812" y="0"/>
                  </a:lnTo>
                  <a:lnTo>
                    <a:pt x="0" y="1157"/>
                  </a:lnTo>
                  <a:close/>
                </a:path>
              </a:pathLst>
            </a:custGeom>
            <a:solidFill>
              <a:srgbClr val="339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4" name="Rectangle 56"/>
            <p:cNvSpPr>
              <a:spLocks noChangeArrowheads="1"/>
            </p:cNvSpPr>
            <p:nvPr/>
          </p:nvSpPr>
          <p:spPr bwMode="auto">
            <a:xfrm>
              <a:off x="3104" y="1268"/>
              <a:ext cx="336" cy="26"/>
            </a:xfrm>
            <a:prstGeom prst="rect">
              <a:avLst/>
            </a:prstGeom>
            <a:solidFill>
              <a:srgbClr val="1F1A1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r" eaLnBrk="1" hangingPunct="1"/>
              <a:endParaRPr lang="zh-CN" altLang="en-US"/>
            </a:p>
          </p:txBody>
        </p:sp>
        <p:sp>
          <p:nvSpPr>
            <p:cNvPr id="95" name="Rectangle 57"/>
            <p:cNvSpPr>
              <a:spLocks noChangeArrowheads="1"/>
            </p:cNvSpPr>
            <p:nvPr/>
          </p:nvSpPr>
          <p:spPr bwMode="auto">
            <a:xfrm>
              <a:off x="3104" y="1294"/>
              <a:ext cx="336" cy="25"/>
            </a:xfrm>
            <a:prstGeom prst="rect">
              <a:avLst/>
            </a:prstGeom>
            <a:solidFill>
              <a:srgbClr val="A7CDE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r" eaLnBrk="1" hangingPunct="1"/>
              <a:endParaRPr lang="zh-CN" altLang="en-US"/>
            </a:p>
          </p:txBody>
        </p:sp>
        <p:sp>
          <p:nvSpPr>
            <p:cNvPr id="96" name="Rectangle 58"/>
            <p:cNvSpPr>
              <a:spLocks noChangeArrowheads="1"/>
            </p:cNvSpPr>
            <p:nvPr/>
          </p:nvSpPr>
          <p:spPr bwMode="auto">
            <a:xfrm>
              <a:off x="3104" y="1151"/>
              <a:ext cx="336" cy="26"/>
            </a:xfrm>
            <a:prstGeom prst="rect">
              <a:avLst/>
            </a:prstGeom>
            <a:solidFill>
              <a:srgbClr val="1F1A1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r" eaLnBrk="1" hangingPunct="1"/>
              <a:endParaRPr lang="zh-CN" altLang="en-US"/>
            </a:p>
          </p:txBody>
        </p:sp>
        <p:sp>
          <p:nvSpPr>
            <p:cNvPr id="97" name="Rectangle 59"/>
            <p:cNvSpPr>
              <a:spLocks noChangeArrowheads="1"/>
            </p:cNvSpPr>
            <p:nvPr/>
          </p:nvSpPr>
          <p:spPr bwMode="auto">
            <a:xfrm>
              <a:off x="3104" y="1176"/>
              <a:ext cx="336" cy="26"/>
            </a:xfrm>
            <a:prstGeom prst="rect">
              <a:avLst/>
            </a:prstGeom>
            <a:solidFill>
              <a:srgbClr val="A7CDE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r" eaLnBrk="1" hangingPunct="1"/>
              <a:endParaRPr lang="zh-CN" altLang="en-US"/>
            </a:p>
          </p:txBody>
        </p:sp>
      </p:grpSp>
      <p:pic>
        <p:nvPicPr>
          <p:cNvPr id="70" name="Picture 197"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45055" y="1884260"/>
            <a:ext cx="565891" cy="565892"/>
          </a:xfrm>
          <a:prstGeom prst="rect">
            <a:avLst/>
          </a:prstGeom>
          <a:noFill/>
          <a:extLst>
            <a:ext uri="{909E8E84-426E-40DD-AFC4-6F175D3DCCD1}">
              <a14:hiddenFill xmlns:a14="http://schemas.microsoft.com/office/drawing/2010/main">
                <a:solidFill>
                  <a:srgbClr val="FFFFFF"/>
                </a:solidFill>
              </a14:hiddenFill>
            </a:ext>
          </a:extLst>
        </p:spPr>
      </p:pic>
      <p:pic>
        <p:nvPicPr>
          <p:cNvPr id="67" name="图片 6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09560" y="1684637"/>
            <a:ext cx="582712" cy="815797"/>
          </a:xfrm>
          <a:prstGeom prst="rect">
            <a:avLst/>
          </a:prstGeom>
        </p:spPr>
      </p:pic>
      <p:grpSp>
        <p:nvGrpSpPr>
          <p:cNvPr id="6" name="组合 5"/>
          <p:cNvGrpSpPr/>
          <p:nvPr/>
        </p:nvGrpSpPr>
        <p:grpSpPr>
          <a:xfrm>
            <a:off x="1910946" y="1686042"/>
            <a:ext cx="5398614" cy="872411"/>
            <a:chOff x="1910946" y="1562163"/>
            <a:chExt cx="5398614" cy="872411"/>
          </a:xfrm>
        </p:grpSpPr>
        <p:cxnSp>
          <p:nvCxnSpPr>
            <p:cNvPr id="7" name="直接箭头连接符 6"/>
            <p:cNvCxnSpPr>
              <a:stCxn id="70" idx="3"/>
            </p:cNvCxnSpPr>
            <p:nvPr/>
          </p:nvCxnSpPr>
          <p:spPr>
            <a:xfrm>
              <a:off x="1910946" y="2167206"/>
              <a:ext cx="5398614" cy="0"/>
            </a:xfrm>
            <a:prstGeom prst="straightConnector1">
              <a:avLst/>
            </a:prstGeom>
            <a:ln w="28575">
              <a:solidFill>
                <a:srgbClr val="CC00CC"/>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60" name="Rectangle 33"/>
            <p:cNvSpPr>
              <a:spLocks noChangeArrowheads="1"/>
            </p:cNvSpPr>
            <p:nvPr/>
          </p:nvSpPr>
          <p:spPr bwMode="auto">
            <a:xfrm>
              <a:off x="3971109" y="1562163"/>
              <a:ext cx="2656941" cy="872411"/>
            </a:xfrm>
            <a:prstGeom prst="rect">
              <a:avLst/>
            </a:prstGeom>
            <a:solidFill>
              <a:srgbClr val="CC00CC"/>
            </a:solidFill>
            <a:ln w="9525">
              <a:solidFill>
                <a:schemeClr val="tx1"/>
              </a:solidFill>
              <a:miter lim="800000"/>
              <a:headEnd/>
              <a:tailEnd/>
            </a:ln>
            <a:effectLst/>
          </p:spPr>
          <p:txBody>
            <a:bodyPr wrap="none" anchor="ctr"/>
            <a:lstStyle/>
            <a:p>
              <a:r>
                <a:rPr kumimoji="1" lang="en-US" altLang="zh-CN" sz="1200" b="1" dirty="0">
                  <a:solidFill>
                    <a:schemeClr val="bg1"/>
                  </a:solidFill>
                  <a:latin typeface="微软雅黑" pitchFamily="34" charset="-122"/>
                  <a:ea typeface="微软雅黑" pitchFamily="34" charset="-122"/>
                </a:rPr>
                <a:t>DHCPOFFER </a:t>
              </a:r>
            </a:p>
            <a:p>
              <a:r>
                <a:rPr kumimoji="1" lang="en-US" altLang="zh-CN" sz="1200" b="1" dirty="0">
                  <a:solidFill>
                    <a:schemeClr val="bg1"/>
                  </a:solidFill>
                  <a:latin typeface="微软雅黑" pitchFamily="34" charset="-122"/>
                  <a:ea typeface="微软雅黑" pitchFamily="34" charset="-122"/>
                </a:rPr>
                <a:t>IP address: 10.12.18.112 </a:t>
              </a:r>
            </a:p>
            <a:p>
              <a:r>
                <a:rPr kumimoji="1" lang="en-US" altLang="zh-CN" sz="1200" b="1" dirty="0">
                  <a:solidFill>
                    <a:schemeClr val="bg1"/>
                  </a:solidFill>
                  <a:latin typeface="微软雅黑" pitchFamily="34" charset="-122"/>
                  <a:ea typeface="微软雅黑" pitchFamily="34" charset="-122"/>
                </a:rPr>
                <a:t>Default gateway: 10.12.18.1</a:t>
              </a:r>
            </a:p>
            <a:p>
              <a:r>
                <a:rPr kumimoji="1" lang="en-US" altLang="zh-CN" sz="1200" b="1" dirty="0" err="1">
                  <a:solidFill>
                    <a:schemeClr val="bg1"/>
                  </a:solidFill>
                  <a:latin typeface="微软雅黑" pitchFamily="34" charset="-122"/>
                  <a:ea typeface="微软雅黑" pitchFamily="34" charset="-122"/>
                </a:rPr>
                <a:t>Netmask</a:t>
              </a:r>
              <a:r>
                <a:rPr kumimoji="1" lang="en-US" altLang="zh-CN" sz="1200" b="1" dirty="0">
                  <a:solidFill>
                    <a:schemeClr val="bg1"/>
                  </a:solidFill>
                  <a:latin typeface="微软雅黑" pitchFamily="34" charset="-122"/>
                  <a:ea typeface="微软雅黑" pitchFamily="34" charset="-122"/>
                </a:rPr>
                <a:t>: 255.255.0.0</a:t>
              </a:r>
            </a:p>
          </p:txBody>
        </p:sp>
      </p:grpSp>
    </p:spTree>
    <p:extLst>
      <p:ext uri="{BB962C8B-B14F-4D97-AF65-F5344CB8AC3E}">
        <p14:creationId xmlns:p14="http://schemas.microsoft.com/office/powerpoint/2010/main" val="2724531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right)">
                                      <p:cBhvr>
                                        <p:cTn id="7" dur="5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5"/>
          <p:cNvSpPr>
            <a:spLocks noChangeArrowheads="1"/>
          </p:cNvSpPr>
          <p:nvPr/>
        </p:nvSpPr>
        <p:spPr bwMode="auto">
          <a:xfrm>
            <a:off x="556963" y="996515"/>
            <a:ext cx="8048776" cy="388721"/>
          </a:xfrm>
          <a:prstGeom prst="roundRect">
            <a:avLst>
              <a:gd name="adj" fmla="val 16667"/>
            </a:avLst>
          </a:prstGeom>
          <a:solidFill>
            <a:srgbClr val="0089FA"/>
          </a:solidFill>
          <a:ln>
            <a:noFill/>
          </a:ln>
          <a:effectLst/>
          <a:extLst/>
        </p:spPr>
        <p:txBody>
          <a:bodyPr wrap="none" anchor="ctr"/>
          <a:lstStyle/>
          <a:p>
            <a:endParaRPr lang="zh-CN" altLang="en-US"/>
          </a:p>
        </p:txBody>
      </p:sp>
      <p:sp>
        <p:nvSpPr>
          <p:cNvPr id="6" name="Rectangle 6"/>
          <p:cNvSpPr>
            <a:spLocks noChangeArrowheads="1"/>
          </p:cNvSpPr>
          <p:nvPr/>
        </p:nvSpPr>
        <p:spPr bwMode="auto">
          <a:xfrm>
            <a:off x="2332384" y="965420"/>
            <a:ext cx="447924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itchFamily="34" charset="-122"/>
                <a:ea typeface="微软雅黑" pitchFamily="34" charset="-122"/>
              </a:rPr>
              <a:t>DHCP </a:t>
            </a:r>
            <a:r>
              <a:rPr lang="zh-CN" altLang="en-US" sz="2400" b="1" dirty="0">
                <a:solidFill>
                  <a:schemeClr val="bg1"/>
                </a:solidFill>
                <a:latin typeface="微软雅黑" pitchFamily="34" charset="-122"/>
                <a:ea typeface="微软雅黑" pitchFamily="34" charset="-122"/>
              </a:rPr>
              <a:t>中继代理</a:t>
            </a:r>
            <a:r>
              <a:rPr lang="en-US" altLang="zh-CN" sz="2400" b="1" dirty="0">
                <a:solidFill>
                  <a:schemeClr val="bg1"/>
                </a:solidFill>
                <a:latin typeface="微软雅黑" pitchFamily="34" charset="-122"/>
                <a:ea typeface="微软雅黑" pitchFamily="34" charset="-122"/>
              </a:rPr>
              <a:t>(relay agent) </a:t>
            </a:r>
            <a:endParaRPr lang="zh-CN" altLang="en-US" sz="2400" b="1" dirty="0">
              <a:solidFill>
                <a:schemeClr val="bg1"/>
              </a:solidFill>
              <a:latin typeface="微软雅黑" pitchFamily="34" charset="-122"/>
              <a:ea typeface="微软雅黑" pitchFamily="34" charset="-122"/>
            </a:endParaRPr>
          </a:p>
        </p:txBody>
      </p:sp>
      <p:sp>
        <p:nvSpPr>
          <p:cNvPr id="7" name="Rectangle 68"/>
          <p:cNvSpPr>
            <a:spLocks noChangeArrowheads="1"/>
          </p:cNvSpPr>
          <p:nvPr/>
        </p:nvSpPr>
        <p:spPr bwMode="auto">
          <a:xfrm>
            <a:off x="556964" y="1390733"/>
            <a:ext cx="8048776" cy="263149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并不是每个网络上都有</a:t>
            </a:r>
            <a:r>
              <a:rPr lang="en-US" altLang="zh-CN" sz="2000" b="1" dirty="0">
                <a:latin typeface="微软雅黑" pitchFamily="34" charset="-122"/>
                <a:ea typeface="微软雅黑" pitchFamily="34" charset="-122"/>
              </a:rPr>
              <a:t>DHCP</a:t>
            </a:r>
            <a:r>
              <a:rPr lang="zh-CN" altLang="en-US" sz="2000" b="1" dirty="0">
                <a:latin typeface="微软雅黑" pitchFamily="34" charset="-122"/>
                <a:ea typeface="微软雅黑" pitchFamily="34" charset="-122"/>
              </a:rPr>
              <a:t>服务器，这样会使</a:t>
            </a:r>
            <a:r>
              <a:rPr lang="en-US" altLang="zh-CN" sz="2000" b="1" dirty="0">
                <a:latin typeface="微软雅黑" pitchFamily="34" charset="-122"/>
                <a:ea typeface="微软雅黑" pitchFamily="34" charset="-122"/>
              </a:rPr>
              <a:t>DHCP</a:t>
            </a:r>
            <a:r>
              <a:rPr lang="zh-CN" altLang="en-US" sz="2000" b="1" dirty="0">
                <a:latin typeface="微软雅黑" pitchFamily="34" charset="-122"/>
                <a:ea typeface="微软雅黑" pitchFamily="34" charset="-122"/>
              </a:rPr>
              <a:t>服务器的数量太多。现在是每一个网络至少有一个 </a:t>
            </a:r>
            <a:r>
              <a:rPr lang="en-US" altLang="zh-CN" sz="2000" b="1" dirty="0">
                <a:latin typeface="微软雅黑" pitchFamily="34" charset="-122"/>
                <a:ea typeface="微软雅黑" pitchFamily="34" charset="-122"/>
              </a:rPr>
              <a:t>DHCP </a:t>
            </a:r>
            <a:r>
              <a:rPr lang="zh-CN" altLang="en-US" sz="2000" b="1" dirty="0">
                <a:solidFill>
                  <a:srgbClr val="0000FF"/>
                </a:solidFill>
                <a:latin typeface="微软雅黑" pitchFamily="34" charset="-122"/>
                <a:ea typeface="微软雅黑" pitchFamily="34" charset="-122"/>
              </a:rPr>
              <a:t>中继代理</a:t>
            </a:r>
            <a:r>
              <a:rPr lang="zh-CN" altLang="en-US" sz="2000" b="1" dirty="0">
                <a:latin typeface="微软雅黑" pitchFamily="34" charset="-122"/>
                <a:ea typeface="微软雅黑" pitchFamily="34" charset="-122"/>
              </a:rPr>
              <a:t>，它配置了 </a:t>
            </a:r>
            <a:r>
              <a:rPr lang="en-US" altLang="zh-CN" sz="2000" b="1" dirty="0">
                <a:latin typeface="微软雅黑" pitchFamily="34" charset="-122"/>
                <a:ea typeface="微软雅黑" pitchFamily="34" charset="-122"/>
              </a:rPr>
              <a:t>DHCP </a:t>
            </a:r>
            <a:r>
              <a:rPr lang="zh-CN" altLang="en-US" sz="2000" b="1" dirty="0">
                <a:latin typeface="微软雅黑" pitchFamily="34" charset="-122"/>
                <a:ea typeface="微软雅黑" pitchFamily="34" charset="-122"/>
              </a:rPr>
              <a:t>服务器的 </a:t>
            </a:r>
            <a:r>
              <a:rPr lang="en-US" altLang="zh-CN" sz="2000" b="1" dirty="0">
                <a:latin typeface="微软雅黑" pitchFamily="34" charset="-122"/>
                <a:ea typeface="微软雅黑" pitchFamily="34" charset="-122"/>
              </a:rPr>
              <a:t>IP </a:t>
            </a:r>
            <a:r>
              <a:rPr lang="zh-CN" altLang="en-US" sz="2000" b="1" dirty="0">
                <a:latin typeface="微软雅黑" pitchFamily="34" charset="-122"/>
                <a:ea typeface="微软雅黑" pitchFamily="34" charset="-122"/>
              </a:rPr>
              <a:t>地址信息。</a:t>
            </a:r>
          </a:p>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当 </a:t>
            </a:r>
            <a:r>
              <a:rPr lang="en-US" altLang="zh-CN" sz="2000" b="1" dirty="0">
                <a:latin typeface="微软雅黑" pitchFamily="34" charset="-122"/>
                <a:ea typeface="微软雅黑" pitchFamily="34" charset="-122"/>
              </a:rPr>
              <a:t>DHCP </a:t>
            </a:r>
            <a:r>
              <a:rPr lang="zh-CN" altLang="en-US" sz="2000" b="1" dirty="0">
                <a:latin typeface="微软雅黑" pitchFamily="34" charset="-122"/>
                <a:ea typeface="微软雅黑" pitchFamily="34" charset="-122"/>
              </a:rPr>
              <a:t>中继代理收到主机发送的发现报文后，就以单播方式向 </a:t>
            </a:r>
            <a:r>
              <a:rPr lang="en-US" altLang="zh-CN" sz="2000" b="1" dirty="0">
                <a:latin typeface="微软雅黑" pitchFamily="34" charset="-122"/>
                <a:ea typeface="微软雅黑" pitchFamily="34" charset="-122"/>
              </a:rPr>
              <a:t>DHCP </a:t>
            </a:r>
            <a:r>
              <a:rPr lang="zh-CN" altLang="en-US" sz="2000" b="1" dirty="0">
                <a:latin typeface="微软雅黑" pitchFamily="34" charset="-122"/>
                <a:ea typeface="微软雅黑" pitchFamily="34" charset="-122"/>
              </a:rPr>
              <a:t>服务器转发此报文，并等待其回答。收到 </a:t>
            </a:r>
            <a:r>
              <a:rPr lang="en-US" altLang="zh-CN" sz="2000" b="1" dirty="0">
                <a:latin typeface="微软雅黑" pitchFamily="34" charset="-122"/>
                <a:ea typeface="微软雅黑" pitchFamily="34" charset="-122"/>
              </a:rPr>
              <a:t>DHCP </a:t>
            </a:r>
            <a:r>
              <a:rPr lang="zh-CN" altLang="en-US" sz="2000" b="1" dirty="0">
                <a:latin typeface="微软雅黑" pitchFamily="34" charset="-122"/>
                <a:ea typeface="微软雅黑" pitchFamily="34" charset="-122"/>
              </a:rPr>
              <a:t>服务器回答的提供报文后，</a:t>
            </a:r>
            <a:r>
              <a:rPr lang="en-US" altLang="zh-CN" sz="2000" b="1" dirty="0">
                <a:latin typeface="微软雅黑" pitchFamily="34" charset="-122"/>
                <a:ea typeface="微软雅黑" pitchFamily="34" charset="-122"/>
              </a:rPr>
              <a:t>DHCP </a:t>
            </a:r>
            <a:r>
              <a:rPr lang="zh-CN" altLang="en-US" sz="2000" b="1" dirty="0">
                <a:latin typeface="微软雅黑" pitchFamily="34" charset="-122"/>
                <a:ea typeface="微软雅黑" pitchFamily="34" charset="-122"/>
              </a:rPr>
              <a:t>中继代理再将此提供报文发回给主机。</a:t>
            </a:r>
          </a:p>
        </p:txBody>
      </p:sp>
    </p:spTree>
    <p:extLst>
      <p:ext uri="{BB962C8B-B14F-4D97-AF65-F5344CB8AC3E}">
        <p14:creationId xmlns:p14="http://schemas.microsoft.com/office/powerpoint/2010/main" val="1979643360"/>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556963" y="1133760"/>
            <a:ext cx="8048776" cy="3202262"/>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AutoShape 5"/>
          <p:cNvSpPr>
            <a:spLocks noChangeArrowheads="1"/>
          </p:cNvSpPr>
          <p:nvPr/>
        </p:nvSpPr>
        <p:spPr bwMode="auto">
          <a:xfrm>
            <a:off x="556963" y="710552"/>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4" name="Rectangle 6"/>
          <p:cNvSpPr>
            <a:spLocks noChangeArrowheads="1"/>
          </p:cNvSpPr>
          <p:nvPr/>
        </p:nvSpPr>
        <p:spPr bwMode="auto">
          <a:xfrm>
            <a:off x="2110965" y="677341"/>
            <a:ext cx="494077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itchFamily="34" charset="-122"/>
                <a:ea typeface="微软雅黑" pitchFamily="34" charset="-122"/>
              </a:rPr>
              <a:t>DHCP </a:t>
            </a:r>
            <a:r>
              <a:rPr lang="zh-CN" altLang="en-US" sz="2000" b="1" dirty="0">
                <a:solidFill>
                  <a:schemeClr val="bg1"/>
                </a:solidFill>
                <a:latin typeface="微软雅黑" pitchFamily="34" charset="-122"/>
                <a:ea typeface="微软雅黑" pitchFamily="34" charset="-122"/>
              </a:rPr>
              <a:t>中继代理以单播方式转发发现报文 </a:t>
            </a:r>
          </a:p>
        </p:txBody>
      </p:sp>
      <p:sp>
        <p:nvSpPr>
          <p:cNvPr id="5" name="Line 5"/>
          <p:cNvSpPr>
            <a:spLocks noChangeShapeType="1"/>
          </p:cNvSpPr>
          <p:nvPr/>
        </p:nvSpPr>
        <p:spPr bwMode="auto">
          <a:xfrm>
            <a:off x="1946778" y="2500307"/>
            <a:ext cx="0" cy="312287"/>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6" name="Line 6"/>
          <p:cNvSpPr>
            <a:spLocks noChangeShapeType="1"/>
          </p:cNvSpPr>
          <p:nvPr/>
        </p:nvSpPr>
        <p:spPr bwMode="auto">
          <a:xfrm flipV="1">
            <a:off x="3782056" y="3124882"/>
            <a:ext cx="3898213" cy="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8" name="Text Box 8"/>
          <p:cNvSpPr txBox="1">
            <a:spLocks noChangeArrowheads="1"/>
          </p:cNvSpPr>
          <p:nvPr/>
        </p:nvSpPr>
        <p:spPr bwMode="auto">
          <a:xfrm>
            <a:off x="1001488" y="1522785"/>
            <a:ext cx="54373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zh-CN" altLang="en-US" sz="1400" b="1" dirty="0">
                <a:latin typeface="微软雅黑" pitchFamily="34" charset="-122"/>
                <a:ea typeface="微软雅黑" pitchFamily="34" charset="-122"/>
              </a:rPr>
              <a:t>主机</a:t>
            </a:r>
          </a:p>
        </p:txBody>
      </p:sp>
      <p:sp>
        <p:nvSpPr>
          <p:cNvPr id="9" name="Text Box 9"/>
          <p:cNvSpPr txBox="1">
            <a:spLocks noChangeArrowheads="1"/>
          </p:cNvSpPr>
          <p:nvPr/>
        </p:nvSpPr>
        <p:spPr bwMode="auto">
          <a:xfrm>
            <a:off x="7522125" y="1802944"/>
            <a:ext cx="723275"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1400" b="1">
                <a:latin typeface="微软雅黑" pitchFamily="34" charset="-122"/>
                <a:ea typeface="微软雅黑" pitchFamily="34" charset="-122"/>
              </a:rPr>
              <a:t>DHCP</a:t>
            </a:r>
          </a:p>
          <a:p>
            <a:pPr algn="ctr" eaLnBrk="1" hangingPunct="1"/>
            <a:r>
              <a:rPr kumimoji="1" lang="zh-CN" altLang="en-US" sz="1400" b="1">
                <a:latin typeface="微软雅黑" pitchFamily="34" charset="-122"/>
                <a:ea typeface="微软雅黑" pitchFamily="34" charset="-122"/>
              </a:rPr>
              <a:t>服务器</a:t>
            </a:r>
          </a:p>
        </p:txBody>
      </p:sp>
      <p:grpSp>
        <p:nvGrpSpPr>
          <p:cNvPr id="10" name="Group 10"/>
          <p:cNvGrpSpPr>
            <a:grpSpLocks/>
          </p:cNvGrpSpPr>
          <p:nvPr/>
        </p:nvGrpSpPr>
        <p:grpSpPr bwMode="auto">
          <a:xfrm>
            <a:off x="6035462" y="2577792"/>
            <a:ext cx="1052951" cy="936151"/>
            <a:chOff x="3204" y="2684"/>
            <a:chExt cx="1080" cy="854"/>
          </a:xfrm>
          <a:solidFill>
            <a:srgbClr val="99FFCC"/>
          </a:solidFill>
        </p:grpSpPr>
        <p:sp>
          <p:nvSpPr>
            <p:cNvPr id="11" name="Oval 11"/>
            <p:cNvSpPr>
              <a:spLocks noChangeArrowheads="1"/>
            </p:cNvSpPr>
            <p:nvPr/>
          </p:nvSpPr>
          <p:spPr bwMode="auto">
            <a:xfrm>
              <a:off x="3457" y="2684"/>
              <a:ext cx="464" cy="228"/>
            </a:xfrm>
            <a:prstGeom prst="ellipse">
              <a:avLst/>
            </a:prstGeom>
            <a:grpFill/>
            <a:ln w="12700">
              <a:solidFill>
                <a:srgbClr val="000000"/>
              </a:solidFill>
              <a:round/>
              <a:headEnd/>
              <a:tailEnd/>
            </a:ln>
          </p:spPr>
          <p:txBody>
            <a:bodyPr/>
            <a:lstStyle/>
            <a:p>
              <a:pPr eaLnBrk="1" hangingPunct="1"/>
              <a:endParaRPr lang="zh-CN" altLang="en-US" sz="1400" b="1">
                <a:latin typeface="微软雅黑" pitchFamily="34" charset="-122"/>
                <a:ea typeface="微软雅黑" pitchFamily="34" charset="-122"/>
              </a:endParaRPr>
            </a:p>
          </p:txBody>
        </p:sp>
        <p:sp>
          <p:nvSpPr>
            <p:cNvPr id="12" name="Freeform 12"/>
            <p:cNvSpPr>
              <a:spLocks/>
            </p:cNvSpPr>
            <p:nvPr/>
          </p:nvSpPr>
          <p:spPr bwMode="auto">
            <a:xfrm>
              <a:off x="3853" y="2753"/>
              <a:ext cx="312" cy="202"/>
            </a:xfrm>
            <a:custGeom>
              <a:avLst/>
              <a:gdLst>
                <a:gd name="T0" fmla="*/ 182 w 312"/>
                <a:gd name="T1" fmla="*/ 10 h 202"/>
                <a:gd name="T2" fmla="*/ 150 w 312"/>
                <a:gd name="T3" fmla="*/ 4 h 202"/>
                <a:gd name="T4" fmla="*/ 119 w 312"/>
                <a:gd name="T5" fmla="*/ 0 h 202"/>
                <a:gd name="T6" fmla="*/ 91 w 312"/>
                <a:gd name="T7" fmla="*/ 2 h 202"/>
                <a:gd name="T8" fmla="*/ 67 w 312"/>
                <a:gd name="T9" fmla="*/ 8 h 202"/>
                <a:gd name="T10" fmla="*/ 44 w 312"/>
                <a:gd name="T11" fmla="*/ 16 h 202"/>
                <a:gd name="T12" fmla="*/ 25 w 312"/>
                <a:gd name="T13" fmla="*/ 29 h 202"/>
                <a:gd name="T14" fmla="*/ 12 w 312"/>
                <a:gd name="T15" fmla="*/ 44 h 202"/>
                <a:gd name="T16" fmla="*/ 2 w 312"/>
                <a:gd name="T17" fmla="*/ 61 h 202"/>
                <a:gd name="T18" fmla="*/ 0 w 312"/>
                <a:gd name="T19" fmla="*/ 80 h 202"/>
                <a:gd name="T20" fmla="*/ 6 w 312"/>
                <a:gd name="T21" fmla="*/ 99 h 202"/>
                <a:gd name="T22" fmla="*/ 16 w 312"/>
                <a:gd name="T23" fmla="*/ 117 h 202"/>
                <a:gd name="T24" fmla="*/ 31 w 312"/>
                <a:gd name="T25" fmla="*/ 136 h 202"/>
                <a:gd name="T26" fmla="*/ 51 w 312"/>
                <a:gd name="T27" fmla="*/ 153 h 202"/>
                <a:gd name="T28" fmla="*/ 74 w 312"/>
                <a:gd name="T29" fmla="*/ 170 h 202"/>
                <a:gd name="T30" fmla="*/ 102 w 312"/>
                <a:gd name="T31" fmla="*/ 183 h 202"/>
                <a:gd name="T32" fmla="*/ 133 w 312"/>
                <a:gd name="T33" fmla="*/ 193 h 202"/>
                <a:gd name="T34" fmla="*/ 165 w 312"/>
                <a:gd name="T35" fmla="*/ 199 h 202"/>
                <a:gd name="T36" fmla="*/ 195 w 312"/>
                <a:gd name="T37" fmla="*/ 202 h 202"/>
                <a:gd name="T38" fmla="*/ 223 w 312"/>
                <a:gd name="T39" fmla="*/ 200 h 202"/>
                <a:gd name="T40" fmla="*/ 248 w 312"/>
                <a:gd name="T41" fmla="*/ 195 h 202"/>
                <a:gd name="T42" fmla="*/ 271 w 312"/>
                <a:gd name="T43" fmla="*/ 187 h 202"/>
                <a:gd name="T44" fmla="*/ 289 w 312"/>
                <a:gd name="T45" fmla="*/ 174 h 202"/>
                <a:gd name="T46" fmla="*/ 303 w 312"/>
                <a:gd name="T47" fmla="*/ 159 h 202"/>
                <a:gd name="T48" fmla="*/ 310 w 312"/>
                <a:gd name="T49" fmla="*/ 142 h 202"/>
                <a:gd name="T50" fmla="*/ 312 w 312"/>
                <a:gd name="T51" fmla="*/ 123 h 202"/>
                <a:gd name="T52" fmla="*/ 308 w 312"/>
                <a:gd name="T53" fmla="*/ 104 h 202"/>
                <a:gd name="T54" fmla="*/ 297 w 312"/>
                <a:gd name="T55" fmla="*/ 85 h 202"/>
                <a:gd name="T56" fmla="*/ 284 w 312"/>
                <a:gd name="T57" fmla="*/ 66 h 202"/>
                <a:gd name="T58" fmla="*/ 263 w 312"/>
                <a:gd name="T59" fmla="*/ 50 h 202"/>
                <a:gd name="T60" fmla="*/ 240 w 312"/>
                <a:gd name="T61" fmla="*/ 33 h 202"/>
                <a:gd name="T62" fmla="*/ 212 w 312"/>
                <a:gd name="T63" fmla="*/ 19 h 202"/>
                <a:gd name="T64" fmla="*/ 182 w 312"/>
                <a:gd name="T65" fmla="*/ 10 h 20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312" h="202">
                  <a:moveTo>
                    <a:pt x="182" y="10"/>
                  </a:moveTo>
                  <a:lnTo>
                    <a:pt x="150" y="4"/>
                  </a:lnTo>
                  <a:lnTo>
                    <a:pt x="119" y="0"/>
                  </a:lnTo>
                  <a:lnTo>
                    <a:pt x="91" y="2"/>
                  </a:lnTo>
                  <a:lnTo>
                    <a:pt x="67" y="8"/>
                  </a:lnTo>
                  <a:lnTo>
                    <a:pt x="44" y="16"/>
                  </a:lnTo>
                  <a:lnTo>
                    <a:pt x="25" y="29"/>
                  </a:lnTo>
                  <a:lnTo>
                    <a:pt x="12" y="44"/>
                  </a:lnTo>
                  <a:lnTo>
                    <a:pt x="2" y="61"/>
                  </a:lnTo>
                  <a:lnTo>
                    <a:pt x="0" y="80"/>
                  </a:lnTo>
                  <a:lnTo>
                    <a:pt x="6" y="99"/>
                  </a:lnTo>
                  <a:lnTo>
                    <a:pt x="16" y="117"/>
                  </a:lnTo>
                  <a:lnTo>
                    <a:pt x="31" y="136"/>
                  </a:lnTo>
                  <a:lnTo>
                    <a:pt x="51" y="153"/>
                  </a:lnTo>
                  <a:lnTo>
                    <a:pt x="74" y="170"/>
                  </a:lnTo>
                  <a:lnTo>
                    <a:pt x="102" y="183"/>
                  </a:lnTo>
                  <a:lnTo>
                    <a:pt x="133" y="193"/>
                  </a:lnTo>
                  <a:lnTo>
                    <a:pt x="165" y="199"/>
                  </a:lnTo>
                  <a:lnTo>
                    <a:pt x="195" y="202"/>
                  </a:lnTo>
                  <a:lnTo>
                    <a:pt x="223" y="200"/>
                  </a:lnTo>
                  <a:lnTo>
                    <a:pt x="248" y="195"/>
                  </a:lnTo>
                  <a:lnTo>
                    <a:pt x="271" y="187"/>
                  </a:lnTo>
                  <a:lnTo>
                    <a:pt x="289" y="174"/>
                  </a:lnTo>
                  <a:lnTo>
                    <a:pt x="303" y="159"/>
                  </a:lnTo>
                  <a:lnTo>
                    <a:pt x="310" y="142"/>
                  </a:lnTo>
                  <a:lnTo>
                    <a:pt x="312" y="123"/>
                  </a:lnTo>
                  <a:lnTo>
                    <a:pt x="308" y="104"/>
                  </a:lnTo>
                  <a:lnTo>
                    <a:pt x="297" y="85"/>
                  </a:lnTo>
                  <a:lnTo>
                    <a:pt x="284" y="66"/>
                  </a:lnTo>
                  <a:lnTo>
                    <a:pt x="263" y="50"/>
                  </a:lnTo>
                  <a:lnTo>
                    <a:pt x="240" y="33"/>
                  </a:lnTo>
                  <a:lnTo>
                    <a:pt x="212" y="19"/>
                  </a:lnTo>
                  <a:lnTo>
                    <a:pt x="182" y="10"/>
                  </a:lnTo>
                  <a:close/>
                </a:path>
              </a:pathLst>
            </a:custGeom>
            <a:grpFill/>
            <a:ln w="12700">
              <a:solidFill>
                <a:srgbClr val="000000"/>
              </a:solidFill>
              <a:prstDash val="solid"/>
              <a:round/>
              <a:headEnd/>
              <a:tailEnd/>
            </a:ln>
          </p:spPr>
          <p:txBody>
            <a:bodyPr/>
            <a:lstStyle/>
            <a:p>
              <a:endParaRPr lang="zh-CN" altLang="en-US" sz="1400" b="1">
                <a:latin typeface="微软雅黑" pitchFamily="34" charset="-122"/>
                <a:ea typeface="微软雅黑" pitchFamily="34" charset="-122"/>
              </a:endParaRPr>
            </a:p>
          </p:txBody>
        </p:sp>
        <p:sp>
          <p:nvSpPr>
            <p:cNvPr id="13" name="Freeform 13"/>
            <p:cNvSpPr>
              <a:spLocks/>
            </p:cNvSpPr>
            <p:nvPr/>
          </p:nvSpPr>
          <p:spPr bwMode="auto">
            <a:xfrm>
              <a:off x="4014" y="2946"/>
              <a:ext cx="270" cy="232"/>
            </a:xfrm>
            <a:custGeom>
              <a:avLst/>
              <a:gdLst>
                <a:gd name="T0" fmla="*/ 181 w 270"/>
                <a:gd name="T1" fmla="*/ 15 h 232"/>
                <a:gd name="T2" fmla="*/ 155 w 270"/>
                <a:gd name="T3" fmla="*/ 6 h 232"/>
                <a:gd name="T4" fmla="*/ 128 w 270"/>
                <a:gd name="T5" fmla="*/ 0 h 232"/>
                <a:gd name="T6" fmla="*/ 104 w 270"/>
                <a:gd name="T7" fmla="*/ 0 h 232"/>
                <a:gd name="T8" fmla="*/ 79 w 270"/>
                <a:gd name="T9" fmla="*/ 4 h 232"/>
                <a:gd name="T10" fmla="*/ 57 w 270"/>
                <a:gd name="T11" fmla="*/ 11 h 232"/>
                <a:gd name="T12" fmla="*/ 38 w 270"/>
                <a:gd name="T13" fmla="*/ 23 h 232"/>
                <a:gd name="T14" fmla="*/ 21 w 270"/>
                <a:gd name="T15" fmla="*/ 38 h 232"/>
                <a:gd name="T16" fmla="*/ 9 w 270"/>
                <a:gd name="T17" fmla="*/ 56 h 232"/>
                <a:gd name="T18" fmla="*/ 2 w 270"/>
                <a:gd name="T19" fmla="*/ 79 h 232"/>
                <a:gd name="T20" fmla="*/ 0 w 270"/>
                <a:gd name="T21" fmla="*/ 100 h 232"/>
                <a:gd name="T22" fmla="*/ 4 w 270"/>
                <a:gd name="T23" fmla="*/ 123 h 232"/>
                <a:gd name="T24" fmla="*/ 13 w 270"/>
                <a:gd name="T25" fmla="*/ 145 h 232"/>
                <a:gd name="T26" fmla="*/ 26 w 270"/>
                <a:gd name="T27" fmla="*/ 166 h 232"/>
                <a:gd name="T28" fmla="*/ 43 w 270"/>
                <a:gd name="T29" fmla="*/ 185 h 232"/>
                <a:gd name="T30" fmla="*/ 64 w 270"/>
                <a:gd name="T31" fmla="*/ 202 h 232"/>
                <a:gd name="T32" fmla="*/ 89 w 270"/>
                <a:gd name="T33" fmla="*/ 217 h 232"/>
                <a:gd name="T34" fmla="*/ 115 w 270"/>
                <a:gd name="T35" fmla="*/ 226 h 232"/>
                <a:gd name="T36" fmla="*/ 142 w 270"/>
                <a:gd name="T37" fmla="*/ 232 h 232"/>
                <a:gd name="T38" fmla="*/ 166 w 270"/>
                <a:gd name="T39" fmla="*/ 232 h 232"/>
                <a:gd name="T40" fmla="*/ 191 w 270"/>
                <a:gd name="T41" fmla="*/ 228 h 232"/>
                <a:gd name="T42" fmla="*/ 213 w 270"/>
                <a:gd name="T43" fmla="*/ 221 h 232"/>
                <a:gd name="T44" fmla="*/ 232 w 270"/>
                <a:gd name="T45" fmla="*/ 209 h 232"/>
                <a:gd name="T46" fmla="*/ 249 w 270"/>
                <a:gd name="T47" fmla="*/ 194 h 232"/>
                <a:gd name="T48" fmla="*/ 261 w 270"/>
                <a:gd name="T49" fmla="*/ 175 h 232"/>
                <a:gd name="T50" fmla="*/ 268 w 270"/>
                <a:gd name="T51" fmla="*/ 155 h 232"/>
                <a:gd name="T52" fmla="*/ 270 w 270"/>
                <a:gd name="T53" fmla="*/ 132 h 232"/>
                <a:gd name="T54" fmla="*/ 266 w 270"/>
                <a:gd name="T55" fmla="*/ 109 h 232"/>
                <a:gd name="T56" fmla="*/ 257 w 270"/>
                <a:gd name="T57" fmla="*/ 87 h 232"/>
                <a:gd name="T58" fmla="*/ 244 w 270"/>
                <a:gd name="T59" fmla="*/ 66 h 232"/>
                <a:gd name="T60" fmla="*/ 227 w 270"/>
                <a:gd name="T61" fmla="*/ 47 h 232"/>
                <a:gd name="T62" fmla="*/ 206 w 270"/>
                <a:gd name="T63" fmla="*/ 30 h 232"/>
                <a:gd name="T64" fmla="*/ 181 w 270"/>
                <a:gd name="T65" fmla="*/ 15 h 23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270" h="232">
                  <a:moveTo>
                    <a:pt x="181" y="15"/>
                  </a:moveTo>
                  <a:lnTo>
                    <a:pt x="155" y="6"/>
                  </a:lnTo>
                  <a:lnTo>
                    <a:pt x="128" y="0"/>
                  </a:lnTo>
                  <a:lnTo>
                    <a:pt x="104" y="0"/>
                  </a:lnTo>
                  <a:lnTo>
                    <a:pt x="79" y="4"/>
                  </a:lnTo>
                  <a:lnTo>
                    <a:pt x="57" y="11"/>
                  </a:lnTo>
                  <a:lnTo>
                    <a:pt x="38" y="23"/>
                  </a:lnTo>
                  <a:lnTo>
                    <a:pt x="21" y="38"/>
                  </a:lnTo>
                  <a:lnTo>
                    <a:pt x="9" y="56"/>
                  </a:lnTo>
                  <a:lnTo>
                    <a:pt x="2" y="79"/>
                  </a:lnTo>
                  <a:lnTo>
                    <a:pt x="0" y="100"/>
                  </a:lnTo>
                  <a:lnTo>
                    <a:pt x="4" y="123"/>
                  </a:lnTo>
                  <a:lnTo>
                    <a:pt x="13" y="145"/>
                  </a:lnTo>
                  <a:lnTo>
                    <a:pt x="26" y="166"/>
                  </a:lnTo>
                  <a:lnTo>
                    <a:pt x="43" y="185"/>
                  </a:lnTo>
                  <a:lnTo>
                    <a:pt x="64" y="202"/>
                  </a:lnTo>
                  <a:lnTo>
                    <a:pt x="89" y="217"/>
                  </a:lnTo>
                  <a:lnTo>
                    <a:pt x="115" y="226"/>
                  </a:lnTo>
                  <a:lnTo>
                    <a:pt x="142" y="232"/>
                  </a:lnTo>
                  <a:lnTo>
                    <a:pt x="166" y="232"/>
                  </a:lnTo>
                  <a:lnTo>
                    <a:pt x="191" y="228"/>
                  </a:lnTo>
                  <a:lnTo>
                    <a:pt x="213" y="221"/>
                  </a:lnTo>
                  <a:lnTo>
                    <a:pt x="232" y="209"/>
                  </a:lnTo>
                  <a:lnTo>
                    <a:pt x="249" y="194"/>
                  </a:lnTo>
                  <a:lnTo>
                    <a:pt x="261" y="175"/>
                  </a:lnTo>
                  <a:lnTo>
                    <a:pt x="268" y="155"/>
                  </a:lnTo>
                  <a:lnTo>
                    <a:pt x="270" y="132"/>
                  </a:lnTo>
                  <a:lnTo>
                    <a:pt x="266" y="109"/>
                  </a:lnTo>
                  <a:lnTo>
                    <a:pt x="257" y="87"/>
                  </a:lnTo>
                  <a:lnTo>
                    <a:pt x="244" y="66"/>
                  </a:lnTo>
                  <a:lnTo>
                    <a:pt x="227" y="47"/>
                  </a:lnTo>
                  <a:lnTo>
                    <a:pt x="206" y="30"/>
                  </a:lnTo>
                  <a:lnTo>
                    <a:pt x="181" y="15"/>
                  </a:lnTo>
                  <a:close/>
                </a:path>
              </a:pathLst>
            </a:custGeom>
            <a:grpFill/>
            <a:ln w="12700">
              <a:solidFill>
                <a:srgbClr val="000000"/>
              </a:solidFill>
              <a:prstDash val="solid"/>
              <a:round/>
              <a:headEnd/>
              <a:tailEnd/>
            </a:ln>
          </p:spPr>
          <p:txBody>
            <a:bodyPr/>
            <a:lstStyle/>
            <a:p>
              <a:endParaRPr lang="zh-CN" altLang="en-US" sz="1400" b="1">
                <a:latin typeface="微软雅黑" pitchFamily="34" charset="-122"/>
                <a:ea typeface="微软雅黑" pitchFamily="34" charset="-122"/>
              </a:endParaRPr>
            </a:p>
          </p:txBody>
        </p:sp>
        <p:sp>
          <p:nvSpPr>
            <p:cNvPr id="14" name="Freeform 14"/>
            <p:cNvSpPr>
              <a:spLocks/>
            </p:cNvSpPr>
            <p:nvPr/>
          </p:nvSpPr>
          <p:spPr bwMode="auto">
            <a:xfrm>
              <a:off x="3927" y="3165"/>
              <a:ext cx="325" cy="285"/>
            </a:xfrm>
            <a:custGeom>
              <a:avLst/>
              <a:gdLst>
                <a:gd name="T0" fmla="*/ 102 w 325"/>
                <a:gd name="T1" fmla="*/ 19 h 285"/>
                <a:gd name="T2" fmla="*/ 74 w 325"/>
                <a:gd name="T3" fmla="*/ 36 h 285"/>
                <a:gd name="T4" fmla="*/ 49 w 325"/>
                <a:gd name="T5" fmla="*/ 58 h 285"/>
                <a:gd name="T6" fmla="*/ 28 w 325"/>
                <a:gd name="T7" fmla="*/ 81 h 285"/>
                <a:gd name="T8" fmla="*/ 13 w 325"/>
                <a:gd name="T9" fmla="*/ 107 h 285"/>
                <a:gd name="T10" fmla="*/ 4 w 325"/>
                <a:gd name="T11" fmla="*/ 134 h 285"/>
                <a:gd name="T12" fmla="*/ 0 w 325"/>
                <a:gd name="T13" fmla="*/ 162 h 285"/>
                <a:gd name="T14" fmla="*/ 2 w 325"/>
                <a:gd name="T15" fmla="*/ 188 h 285"/>
                <a:gd name="T16" fmla="*/ 11 w 325"/>
                <a:gd name="T17" fmla="*/ 215 h 285"/>
                <a:gd name="T18" fmla="*/ 27 w 325"/>
                <a:gd name="T19" fmla="*/ 237 h 285"/>
                <a:gd name="T20" fmla="*/ 45 w 325"/>
                <a:gd name="T21" fmla="*/ 256 h 285"/>
                <a:gd name="T22" fmla="*/ 70 w 325"/>
                <a:gd name="T23" fmla="*/ 271 h 285"/>
                <a:gd name="T24" fmla="*/ 98 w 325"/>
                <a:gd name="T25" fmla="*/ 279 h 285"/>
                <a:gd name="T26" fmla="*/ 127 w 325"/>
                <a:gd name="T27" fmla="*/ 285 h 285"/>
                <a:gd name="T28" fmla="*/ 159 w 325"/>
                <a:gd name="T29" fmla="*/ 283 h 285"/>
                <a:gd name="T30" fmla="*/ 191 w 325"/>
                <a:gd name="T31" fmla="*/ 275 h 285"/>
                <a:gd name="T32" fmla="*/ 223 w 325"/>
                <a:gd name="T33" fmla="*/ 264 h 285"/>
                <a:gd name="T34" fmla="*/ 251 w 325"/>
                <a:gd name="T35" fmla="*/ 247 h 285"/>
                <a:gd name="T36" fmla="*/ 276 w 325"/>
                <a:gd name="T37" fmla="*/ 226 h 285"/>
                <a:gd name="T38" fmla="*/ 297 w 325"/>
                <a:gd name="T39" fmla="*/ 202 h 285"/>
                <a:gd name="T40" fmla="*/ 312 w 325"/>
                <a:gd name="T41" fmla="*/ 175 h 285"/>
                <a:gd name="T42" fmla="*/ 321 w 325"/>
                <a:gd name="T43" fmla="*/ 149 h 285"/>
                <a:gd name="T44" fmla="*/ 325 w 325"/>
                <a:gd name="T45" fmla="*/ 120 h 285"/>
                <a:gd name="T46" fmla="*/ 323 w 325"/>
                <a:gd name="T47" fmla="*/ 94 h 285"/>
                <a:gd name="T48" fmla="*/ 314 w 325"/>
                <a:gd name="T49" fmla="*/ 68 h 285"/>
                <a:gd name="T50" fmla="*/ 299 w 325"/>
                <a:gd name="T51" fmla="*/ 45 h 285"/>
                <a:gd name="T52" fmla="*/ 280 w 325"/>
                <a:gd name="T53" fmla="*/ 26 h 285"/>
                <a:gd name="T54" fmla="*/ 255 w 325"/>
                <a:gd name="T55" fmla="*/ 11 h 285"/>
                <a:gd name="T56" fmla="*/ 229 w 325"/>
                <a:gd name="T57" fmla="*/ 4 h 285"/>
                <a:gd name="T58" fmla="*/ 198 w 325"/>
                <a:gd name="T59" fmla="*/ 0 h 285"/>
                <a:gd name="T60" fmla="*/ 166 w 325"/>
                <a:gd name="T61" fmla="*/ 0 h 285"/>
                <a:gd name="T62" fmla="*/ 134 w 325"/>
                <a:gd name="T63" fmla="*/ 7 h 285"/>
                <a:gd name="T64" fmla="*/ 102 w 325"/>
                <a:gd name="T65" fmla="*/ 19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325" h="285">
                  <a:moveTo>
                    <a:pt x="102" y="19"/>
                  </a:moveTo>
                  <a:lnTo>
                    <a:pt x="74" y="36"/>
                  </a:lnTo>
                  <a:lnTo>
                    <a:pt x="49" y="58"/>
                  </a:lnTo>
                  <a:lnTo>
                    <a:pt x="28" y="81"/>
                  </a:lnTo>
                  <a:lnTo>
                    <a:pt x="13" y="107"/>
                  </a:lnTo>
                  <a:lnTo>
                    <a:pt x="4" y="134"/>
                  </a:lnTo>
                  <a:lnTo>
                    <a:pt x="0" y="162"/>
                  </a:lnTo>
                  <a:lnTo>
                    <a:pt x="2" y="188"/>
                  </a:lnTo>
                  <a:lnTo>
                    <a:pt x="11" y="215"/>
                  </a:lnTo>
                  <a:lnTo>
                    <a:pt x="27" y="237"/>
                  </a:lnTo>
                  <a:lnTo>
                    <a:pt x="45" y="256"/>
                  </a:lnTo>
                  <a:lnTo>
                    <a:pt x="70" y="271"/>
                  </a:lnTo>
                  <a:lnTo>
                    <a:pt x="98" y="279"/>
                  </a:lnTo>
                  <a:lnTo>
                    <a:pt x="127" y="285"/>
                  </a:lnTo>
                  <a:lnTo>
                    <a:pt x="159" y="283"/>
                  </a:lnTo>
                  <a:lnTo>
                    <a:pt x="191" y="275"/>
                  </a:lnTo>
                  <a:lnTo>
                    <a:pt x="223" y="264"/>
                  </a:lnTo>
                  <a:lnTo>
                    <a:pt x="251" y="247"/>
                  </a:lnTo>
                  <a:lnTo>
                    <a:pt x="276" y="226"/>
                  </a:lnTo>
                  <a:lnTo>
                    <a:pt x="297" y="202"/>
                  </a:lnTo>
                  <a:lnTo>
                    <a:pt x="312" y="175"/>
                  </a:lnTo>
                  <a:lnTo>
                    <a:pt x="321" y="149"/>
                  </a:lnTo>
                  <a:lnTo>
                    <a:pt x="325" y="120"/>
                  </a:lnTo>
                  <a:lnTo>
                    <a:pt x="323" y="94"/>
                  </a:lnTo>
                  <a:lnTo>
                    <a:pt x="314" y="68"/>
                  </a:lnTo>
                  <a:lnTo>
                    <a:pt x="299" y="45"/>
                  </a:lnTo>
                  <a:lnTo>
                    <a:pt x="280" y="26"/>
                  </a:lnTo>
                  <a:lnTo>
                    <a:pt x="255" y="11"/>
                  </a:lnTo>
                  <a:lnTo>
                    <a:pt x="229" y="4"/>
                  </a:lnTo>
                  <a:lnTo>
                    <a:pt x="198" y="0"/>
                  </a:lnTo>
                  <a:lnTo>
                    <a:pt x="166" y="0"/>
                  </a:lnTo>
                  <a:lnTo>
                    <a:pt x="134" y="7"/>
                  </a:lnTo>
                  <a:lnTo>
                    <a:pt x="102" y="19"/>
                  </a:lnTo>
                  <a:close/>
                </a:path>
              </a:pathLst>
            </a:custGeom>
            <a:grpFill/>
            <a:ln w="12700">
              <a:solidFill>
                <a:srgbClr val="000000"/>
              </a:solidFill>
              <a:prstDash val="solid"/>
              <a:round/>
              <a:headEnd/>
              <a:tailEnd/>
            </a:ln>
          </p:spPr>
          <p:txBody>
            <a:bodyPr/>
            <a:lstStyle/>
            <a:p>
              <a:endParaRPr lang="zh-CN" altLang="en-US" sz="1400" b="1">
                <a:latin typeface="微软雅黑" pitchFamily="34" charset="-122"/>
                <a:ea typeface="微软雅黑" pitchFamily="34" charset="-122"/>
              </a:endParaRPr>
            </a:p>
          </p:txBody>
        </p:sp>
        <p:sp>
          <p:nvSpPr>
            <p:cNvPr id="15" name="Oval 15"/>
            <p:cNvSpPr>
              <a:spLocks noChangeArrowheads="1"/>
            </p:cNvSpPr>
            <p:nvPr/>
          </p:nvSpPr>
          <p:spPr bwMode="auto">
            <a:xfrm>
              <a:off x="3514" y="3201"/>
              <a:ext cx="538" cy="337"/>
            </a:xfrm>
            <a:prstGeom prst="ellipse">
              <a:avLst/>
            </a:prstGeom>
            <a:grpFill/>
            <a:ln w="12700">
              <a:solidFill>
                <a:srgbClr val="000000"/>
              </a:solidFill>
              <a:round/>
              <a:headEnd/>
              <a:tailEnd/>
            </a:ln>
          </p:spPr>
          <p:txBody>
            <a:bodyPr/>
            <a:lstStyle/>
            <a:p>
              <a:pPr eaLnBrk="1" hangingPunct="1"/>
              <a:endParaRPr lang="zh-CN" altLang="en-US" sz="1400" b="1">
                <a:latin typeface="微软雅黑" pitchFamily="34" charset="-122"/>
                <a:ea typeface="微软雅黑" pitchFamily="34" charset="-122"/>
              </a:endParaRPr>
            </a:p>
          </p:txBody>
        </p:sp>
        <p:sp>
          <p:nvSpPr>
            <p:cNvPr id="16" name="Freeform 16"/>
            <p:cNvSpPr>
              <a:spLocks/>
            </p:cNvSpPr>
            <p:nvPr/>
          </p:nvSpPr>
          <p:spPr bwMode="auto">
            <a:xfrm>
              <a:off x="3289" y="3193"/>
              <a:ext cx="300" cy="232"/>
            </a:xfrm>
            <a:custGeom>
              <a:avLst/>
              <a:gdLst>
                <a:gd name="T0" fmla="*/ 185 w 300"/>
                <a:gd name="T1" fmla="*/ 9 h 232"/>
                <a:gd name="T2" fmla="*/ 155 w 300"/>
                <a:gd name="T3" fmla="*/ 2 h 232"/>
                <a:gd name="T4" fmla="*/ 124 w 300"/>
                <a:gd name="T5" fmla="*/ 0 h 232"/>
                <a:gd name="T6" fmla="*/ 98 w 300"/>
                <a:gd name="T7" fmla="*/ 2 h 232"/>
                <a:gd name="T8" fmla="*/ 71 w 300"/>
                <a:gd name="T9" fmla="*/ 8 h 232"/>
                <a:gd name="T10" fmla="*/ 49 w 300"/>
                <a:gd name="T11" fmla="*/ 17 h 232"/>
                <a:gd name="T12" fmla="*/ 30 w 300"/>
                <a:gd name="T13" fmla="*/ 30 h 232"/>
                <a:gd name="T14" fmla="*/ 15 w 300"/>
                <a:gd name="T15" fmla="*/ 47 h 232"/>
                <a:gd name="T16" fmla="*/ 3 w 300"/>
                <a:gd name="T17" fmla="*/ 68 h 232"/>
                <a:gd name="T18" fmla="*/ 0 w 300"/>
                <a:gd name="T19" fmla="*/ 91 h 232"/>
                <a:gd name="T20" fmla="*/ 2 w 300"/>
                <a:gd name="T21" fmla="*/ 113 h 232"/>
                <a:gd name="T22" fmla="*/ 9 w 300"/>
                <a:gd name="T23" fmla="*/ 136 h 232"/>
                <a:gd name="T24" fmla="*/ 22 w 300"/>
                <a:gd name="T25" fmla="*/ 157 h 232"/>
                <a:gd name="T26" fmla="*/ 39 w 300"/>
                <a:gd name="T27" fmla="*/ 177 h 232"/>
                <a:gd name="T28" fmla="*/ 62 w 300"/>
                <a:gd name="T29" fmla="*/ 196 h 232"/>
                <a:gd name="T30" fmla="*/ 87 w 300"/>
                <a:gd name="T31" fmla="*/ 211 h 232"/>
                <a:gd name="T32" fmla="*/ 115 w 300"/>
                <a:gd name="T33" fmla="*/ 223 h 232"/>
                <a:gd name="T34" fmla="*/ 145 w 300"/>
                <a:gd name="T35" fmla="*/ 230 h 232"/>
                <a:gd name="T36" fmla="*/ 175 w 300"/>
                <a:gd name="T37" fmla="*/ 232 h 232"/>
                <a:gd name="T38" fmla="*/ 202 w 300"/>
                <a:gd name="T39" fmla="*/ 230 h 232"/>
                <a:gd name="T40" fmla="*/ 228 w 300"/>
                <a:gd name="T41" fmla="*/ 225 h 232"/>
                <a:gd name="T42" fmla="*/ 251 w 300"/>
                <a:gd name="T43" fmla="*/ 213 h 232"/>
                <a:gd name="T44" fmla="*/ 270 w 300"/>
                <a:gd name="T45" fmla="*/ 200 h 232"/>
                <a:gd name="T46" fmla="*/ 287 w 300"/>
                <a:gd name="T47" fmla="*/ 183 h 232"/>
                <a:gd name="T48" fmla="*/ 296 w 300"/>
                <a:gd name="T49" fmla="*/ 162 h 232"/>
                <a:gd name="T50" fmla="*/ 300 w 300"/>
                <a:gd name="T51" fmla="*/ 140 h 232"/>
                <a:gd name="T52" fmla="*/ 298 w 300"/>
                <a:gd name="T53" fmla="*/ 117 h 232"/>
                <a:gd name="T54" fmla="*/ 291 w 300"/>
                <a:gd name="T55" fmla="*/ 94 h 232"/>
                <a:gd name="T56" fmla="*/ 277 w 300"/>
                <a:gd name="T57" fmla="*/ 74 h 232"/>
                <a:gd name="T58" fmla="*/ 260 w 300"/>
                <a:gd name="T59" fmla="*/ 55 h 232"/>
                <a:gd name="T60" fmla="*/ 238 w 300"/>
                <a:gd name="T61" fmla="*/ 36 h 232"/>
                <a:gd name="T62" fmla="*/ 213 w 300"/>
                <a:gd name="T63" fmla="*/ 21 h 232"/>
                <a:gd name="T64" fmla="*/ 185 w 300"/>
                <a:gd name="T65" fmla="*/ 9 h 23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300" h="232">
                  <a:moveTo>
                    <a:pt x="185" y="9"/>
                  </a:moveTo>
                  <a:lnTo>
                    <a:pt x="155" y="2"/>
                  </a:lnTo>
                  <a:lnTo>
                    <a:pt x="124" y="0"/>
                  </a:lnTo>
                  <a:lnTo>
                    <a:pt x="98" y="2"/>
                  </a:lnTo>
                  <a:lnTo>
                    <a:pt x="71" y="8"/>
                  </a:lnTo>
                  <a:lnTo>
                    <a:pt x="49" y="17"/>
                  </a:lnTo>
                  <a:lnTo>
                    <a:pt x="30" y="30"/>
                  </a:lnTo>
                  <a:lnTo>
                    <a:pt x="15" y="47"/>
                  </a:lnTo>
                  <a:lnTo>
                    <a:pt x="3" y="68"/>
                  </a:lnTo>
                  <a:lnTo>
                    <a:pt x="0" y="91"/>
                  </a:lnTo>
                  <a:lnTo>
                    <a:pt x="2" y="113"/>
                  </a:lnTo>
                  <a:lnTo>
                    <a:pt x="9" y="136"/>
                  </a:lnTo>
                  <a:lnTo>
                    <a:pt x="22" y="157"/>
                  </a:lnTo>
                  <a:lnTo>
                    <a:pt x="39" y="177"/>
                  </a:lnTo>
                  <a:lnTo>
                    <a:pt x="62" y="196"/>
                  </a:lnTo>
                  <a:lnTo>
                    <a:pt x="87" y="211"/>
                  </a:lnTo>
                  <a:lnTo>
                    <a:pt x="115" y="223"/>
                  </a:lnTo>
                  <a:lnTo>
                    <a:pt x="145" y="230"/>
                  </a:lnTo>
                  <a:lnTo>
                    <a:pt x="175" y="232"/>
                  </a:lnTo>
                  <a:lnTo>
                    <a:pt x="202" y="230"/>
                  </a:lnTo>
                  <a:lnTo>
                    <a:pt x="228" y="225"/>
                  </a:lnTo>
                  <a:lnTo>
                    <a:pt x="251" y="213"/>
                  </a:lnTo>
                  <a:lnTo>
                    <a:pt x="270" y="200"/>
                  </a:lnTo>
                  <a:lnTo>
                    <a:pt x="287" y="183"/>
                  </a:lnTo>
                  <a:lnTo>
                    <a:pt x="296" y="162"/>
                  </a:lnTo>
                  <a:lnTo>
                    <a:pt x="300" y="140"/>
                  </a:lnTo>
                  <a:lnTo>
                    <a:pt x="298" y="117"/>
                  </a:lnTo>
                  <a:lnTo>
                    <a:pt x="291" y="94"/>
                  </a:lnTo>
                  <a:lnTo>
                    <a:pt x="277" y="74"/>
                  </a:lnTo>
                  <a:lnTo>
                    <a:pt x="260" y="55"/>
                  </a:lnTo>
                  <a:lnTo>
                    <a:pt x="238" y="36"/>
                  </a:lnTo>
                  <a:lnTo>
                    <a:pt x="213" y="21"/>
                  </a:lnTo>
                  <a:lnTo>
                    <a:pt x="185" y="9"/>
                  </a:lnTo>
                  <a:close/>
                </a:path>
              </a:pathLst>
            </a:custGeom>
            <a:grpFill/>
            <a:ln w="12700">
              <a:solidFill>
                <a:srgbClr val="000000"/>
              </a:solidFill>
              <a:prstDash val="solid"/>
              <a:round/>
              <a:headEnd/>
              <a:tailEnd/>
            </a:ln>
          </p:spPr>
          <p:txBody>
            <a:bodyPr/>
            <a:lstStyle/>
            <a:p>
              <a:endParaRPr lang="zh-CN" altLang="en-US" sz="1400" b="1">
                <a:latin typeface="微软雅黑" pitchFamily="34" charset="-122"/>
                <a:ea typeface="微软雅黑" pitchFamily="34" charset="-122"/>
              </a:endParaRPr>
            </a:p>
          </p:txBody>
        </p:sp>
        <p:sp>
          <p:nvSpPr>
            <p:cNvPr id="17" name="Oval 17"/>
            <p:cNvSpPr>
              <a:spLocks noChangeArrowheads="1"/>
            </p:cNvSpPr>
            <p:nvPr/>
          </p:nvSpPr>
          <p:spPr bwMode="auto">
            <a:xfrm>
              <a:off x="3204" y="3023"/>
              <a:ext cx="245" cy="219"/>
            </a:xfrm>
            <a:prstGeom prst="ellipse">
              <a:avLst/>
            </a:prstGeom>
            <a:grpFill/>
            <a:ln w="12700">
              <a:solidFill>
                <a:srgbClr val="000000"/>
              </a:solidFill>
              <a:round/>
              <a:headEnd/>
              <a:tailEnd/>
            </a:ln>
          </p:spPr>
          <p:txBody>
            <a:bodyPr/>
            <a:lstStyle/>
            <a:p>
              <a:pPr eaLnBrk="1" hangingPunct="1"/>
              <a:endParaRPr lang="zh-CN" altLang="en-US" sz="1400" b="1">
                <a:latin typeface="微软雅黑" pitchFamily="34" charset="-122"/>
                <a:ea typeface="微软雅黑" pitchFamily="34" charset="-122"/>
              </a:endParaRPr>
            </a:p>
          </p:txBody>
        </p:sp>
        <p:sp>
          <p:nvSpPr>
            <p:cNvPr id="18" name="Freeform 18"/>
            <p:cNvSpPr>
              <a:spLocks/>
            </p:cNvSpPr>
            <p:nvPr/>
          </p:nvSpPr>
          <p:spPr bwMode="auto">
            <a:xfrm>
              <a:off x="3253" y="2827"/>
              <a:ext cx="315" cy="259"/>
            </a:xfrm>
            <a:custGeom>
              <a:avLst/>
              <a:gdLst>
                <a:gd name="T0" fmla="*/ 100 w 315"/>
                <a:gd name="T1" fmla="*/ 32 h 259"/>
                <a:gd name="T2" fmla="*/ 72 w 315"/>
                <a:gd name="T3" fmla="*/ 53 h 259"/>
                <a:gd name="T4" fmla="*/ 47 w 315"/>
                <a:gd name="T5" fmla="*/ 74 h 259"/>
                <a:gd name="T6" fmla="*/ 28 w 315"/>
                <a:gd name="T7" fmla="*/ 98 h 259"/>
                <a:gd name="T8" fmla="*/ 13 w 315"/>
                <a:gd name="T9" fmla="*/ 123 h 259"/>
                <a:gd name="T10" fmla="*/ 4 w 315"/>
                <a:gd name="T11" fmla="*/ 149 h 259"/>
                <a:gd name="T12" fmla="*/ 0 w 315"/>
                <a:gd name="T13" fmla="*/ 174 h 259"/>
                <a:gd name="T14" fmla="*/ 2 w 315"/>
                <a:gd name="T15" fmla="*/ 196 h 259"/>
                <a:gd name="T16" fmla="*/ 11 w 315"/>
                <a:gd name="T17" fmla="*/ 217 h 259"/>
                <a:gd name="T18" fmla="*/ 26 w 315"/>
                <a:gd name="T19" fmla="*/ 234 h 259"/>
                <a:gd name="T20" fmla="*/ 45 w 315"/>
                <a:gd name="T21" fmla="*/ 247 h 259"/>
                <a:gd name="T22" fmla="*/ 70 w 315"/>
                <a:gd name="T23" fmla="*/ 257 h 259"/>
                <a:gd name="T24" fmla="*/ 96 w 315"/>
                <a:gd name="T25" fmla="*/ 259 h 259"/>
                <a:gd name="T26" fmla="*/ 124 w 315"/>
                <a:gd name="T27" fmla="*/ 259 h 259"/>
                <a:gd name="T28" fmla="*/ 155 w 315"/>
                <a:gd name="T29" fmla="*/ 253 h 259"/>
                <a:gd name="T30" fmla="*/ 185 w 315"/>
                <a:gd name="T31" fmla="*/ 242 h 259"/>
                <a:gd name="T32" fmla="*/ 215 w 315"/>
                <a:gd name="T33" fmla="*/ 226 h 259"/>
                <a:gd name="T34" fmla="*/ 243 w 315"/>
                <a:gd name="T35" fmla="*/ 208 h 259"/>
                <a:gd name="T36" fmla="*/ 268 w 315"/>
                <a:gd name="T37" fmla="*/ 185 h 259"/>
                <a:gd name="T38" fmla="*/ 287 w 315"/>
                <a:gd name="T39" fmla="*/ 160 h 259"/>
                <a:gd name="T40" fmla="*/ 302 w 315"/>
                <a:gd name="T41" fmla="*/ 136 h 259"/>
                <a:gd name="T42" fmla="*/ 311 w 315"/>
                <a:gd name="T43" fmla="*/ 109 h 259"/>
                <a:gd name="T44" fmla="*/ 315 w 315"/>
                <a:gd name="T45" fmla="*/ 87 h 259"/>
                <a:gd name="T46" fmla="*/ 313 w 315"/>
                <a:gd name="T47" fmla="*/ 62 h 259"/>
                <a:gd name="T48" fmla="*/ 304 w 315"/>
                <a:gd name="T49" fmla="*/ 42 h 259"/>
                <a:gd name="T50" fmla="*/ 289 w 315"/>
                <a:gd name="T51" fmla="*/ 25 h 259"/>
                <a:gd name="T52" fmla="*/ 270 w 315"/>
                <a:gd name="T53" fmla="*/ 11 h 259"/>
                <a:gd name="T54" fmla="*/ 247 w 315"/>
                <a:gd name="T55" fmla="*/ 4 h 259"/>
                <a:gd name="T56" fmla="*/ 221 w 315"/>
                <a:gd name="T57" fmla="*/ 0 h 259"/>
                <a:gd name="T58" fmla="*/ 192 w 315"/>
                <a:gd name="T59" fmla="*/ 0 h 259"/>
                <a:gd name="T60" fmla="*/ 162 w 315"/>
                <a:gd name="T61" fmla="*/ 6 h 259"/>
                <a:gd name="T62" fmla="*/ 130 w 315"/>
                <a:gd name="T63" fmla="*/ 17 h 259"/>
                <a:gd name="T64" fmla="*/ 100 w 315"/>
                <a:gd name="T65" fmla="*/ 32 h 25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315" h="259">
                  <a:moveTo>
                    <a:pt x="100" y="32"/>
                  </a:moveTo>
                  <a:lnTo>
                    <a:pt x="72" y="53"/>
                  </a:lnTo>
                  <a:lnTo>
                    <a:pt x="47" y="74"/>
                  </a:lnTo>
                  <a:lnTo>
                    <a:pt x="28" y="98"/>
                  </a:lnTo>
                  <a:lnTo>
                    <a:pt x="13" y="123"/>
                  </a:lnTo>
                  <a:lnTo>
                    <a:pt x="4" y="149"/>
                  </a:lnTo>
                  <a:lnTo>
                    <a:pt x="0" y="174"/>
                  </a:lnTo>
                  <a:lnTo>
                    <a:pt x="2" y="196"/>
                  </a:lnTo>
                  <a:lnTo>
                    <a:pt x="11" y="217"/>
                  </a:lnTo>
                  <a:lnTo>
                    <a:pt x="26" y="234"/>
                  </a:lnTo>
                  <a:lnTo>
                    <a:pt x="45" y="247"/>
                  </a:lnTo>
                  <a:lnTo>
                    <a:pt x="70" y="257"/>
                  </a:lnTo>
                  <a:lnTo>
                    <a:pt x="96" y="259"/>
                  </a:lnTo>
                  <a:lnTo>
                    <a:pt x="124" y="259"/>
                  </a:lnTo>
                  <a:lnTo>
                    <a:pt x="155" y="253"/>
                  </a:lnTo>
                  <a:lnTo>
                    <a:pt x="185" y="242"/>
                  </a:lnTo>
                  <a:lnTo>
                    <a:pt x="215" y="226"/>
                  </a:lnTo>
                  <a:lnTo>
                    <a:pt x="243" y="208"/>
                  </a:lnTo>
                  <a:lnTo>
                    <a:pt x="268" y="185"/>
                  </a:lnTo>
                  <a:lnTo>
                    <a:pt x="287" y="160"/>
                  </a:lnTo>
                  <a:lnTo>
                    <a:pt x="302" y="136"/>
                  </a:lnTo>
                  <a:lnTo>
                    <a:pt x="311" y="109"/>
                  </a:lnTo>
                  <a:lnTo>
                    <a:pt x="315" y="87"/>
                  </a:lnTo>
                  <a:lnTo>
                    <a:pt x="313" y="62"/>
                  </a:lnTo>
                  <a:lnTo>
                    <a:pt x="304" y="42"/>
                  </a:lnTo>
                  <a:lnTo>
                    <a:pt x="289" y="25"/>
                  </a:lnTo>
                  <a:lnTo>
                    <a:pt x="270" y="11"/>
                  </a:lnTo>
                  <a:lnTo>
                    <a:pt x="247" y="4"/>
                  </a:lnTo>
                  <a:lnTo>
                    <a:pt x="221" y="0"/>
                  </a:lnTo>
                  <a:lnTo>
                    <a:pt x="192" y="0"/>
                  </a:lnTo>
                  <a:lnTo>
                    <a:pt x="162" y="6"/>
                  </a:lnTo>
                  <a:lnTo>
                    <a:pt x="130" y="17"/>
                  </a:lnTo>
                  <a:lnTo>
                    <a:pt x="100" y="32"/>
                  </a:lnTo>
                  <a:close/>
                </a:path>
              </a:pathLst>
            </a:custGeom>
            <a:grpFill/>
            <a:ln w="12700">
              <a:solidFill>
                <a:srgbClr val="000000"/>
              </a:solidFill>
              <a:prstDash val="solid"/>
              <a:round/>
              <a:headEnd/>
              <a:tailEnd/>
            </a:ln>
          </p:spPr>
          <p:txBody>
            <a:bodyPr/>
            <a:lstStyle/>
            <a:p>
              <a:endParaRPr lang="zh-CN" altLang="en-US" sz="1400" b="1">
                <a:latin typeface="微软雅黑" pitchFamily="34" charset="-122"/>
                <a:ea typeface="微软雅黑" pitchFamily="34" charset="-122"/>
              </a:endParaRPr>
            </a:p>
          </p:txBody>
        </p:sp>
        <p:sp>
          <p:nvSpPr>
            <p:cNvPr id="19" name="Freeform 19"/>
            <p:cNvSpPr>
              <a:spLocks/>
            </p:cNvSpPr>
            <p:nvPr/>
          </p:nvSpPr>
          <p:spPr bwMode="auto">
            <a:xfrm>
              <a:off x="3319" y="2831"/>
              <a:ext cx="850" cy="583"/>
            </a:xfrm>
            <a:custGeom>
              <a:avLst/>
              <a:gdLst>
                <a:gd name="T0" fmla="*/ 125 w 850"/>
                <a:gd name="T1" fmla="*/ 117 h 583"/>
                <a:gd name="T2" fmla="*/ 166 w 850"/>
                <a:gd name="T3" fmla="*/ 109 h 583"/>
                <a:gd name="T4" fmla="*/ 210 w 850"/>
                <a:gd name="T5" fmla="*/ 102 h 583"/>
                <a:gd name="T6" fmla="*/ 247 w 850"/>
                <a:gd name="T7" fmla="*/ 96 h 583"/>
                <a:gd name="T8" fmla="*/ 272 w 850"/>
                <a:gd name="T9" fmla="*/ 66 h 583"/>
                <a:gd name="T10" fmla="*/ 234 w 850"/>
                <a:gd name="T11" fmla="*/ 58 h 583"/>
                <a:gd name="T12" fmla="*/ 198 w 850"/>
                <a:gd name="T13" fmla="*/ 66 h 583"/>
                <a:gd name="T14" fmla="*/ 179 w 850"/>
                <a:gd name="T15" fmla="*/ 66 h 583"/>
                <a:gd name="T16" fmla="*/ 217 w 850"/>
                <a:gd name="T17" fmla="*/ 36 h 583"/>
                <a:gd name="T18" fmla="*/ 261 w 850"/>
                <a:gd name="T19" fmla="*/ 21 h 583"/>
                <a:gd name="T20" fmla="*/ 296 w 850"/>
                <a:gd name="T21" fmla="*/ 13 h 583"/>
                <a:gd name="T22" fmla="*/ 334 w 850"/>
                <a:gd name="T23" fmla="*/ 5 h 583"/>
                <a:gd name="T24" fmla="*/ 372 w 850"/>
                <a:gd name="T25" fmla="*/ 0 h 583"/>
                <a:gd name="T26" fmla="*/ 410 w 850"/>
                <a:gd name="T27" fmla="*/ 0 h 583"/>
                <a:gd name="T28" fmla="*/ 446 w 850"/>
                <a:gd name="T29" fmla="*/ 0 h 583"/>
                <a:gd name="T30" fmla="*/ 534 w 850"/>
                <a:gd name="T31" fmla="*/ 0 h 583"/>
                <a:gd name="T32" fmla="*/ 584 w 850"/>
                <a:gd name="T33" fmla="*/ 0 h 583"/>
                <a:gd name="T34" fmla="*/ 627 w 850"/>
                <a:gd name="T35" fmla="*/ 21 h 583"/>
                <a:gd name="T36" fmla="*/ 657 w 850"/>
                <a:gd name="T37" fmla="*/ 51 h 583"/>
                <a:gd name="T38" fmla="*/ 695 w 850"/>
                <a:gd name="T39" fmla="*/ 72 h 583"/>
                <a:gd name="T40" fmla="*/ 733 w 850"/>
                <a:gd name="T41" fmla="*/ 81 h 583"/>
                <a:gd name="T42" fmla="*/ 771 w 850"/>
                <a:gd name="T43" fmla="*/ 109 h 583"/>
                <a:gd name="T44" fmla="*/ 801 w 850"/>
                <a:gd name="T45" fmla="*/ 139 h 583"/>
                <a:gd name="T46" fmla="*/ 825 w 850"/>
                <a:gd name="T47" fmla="*/ 183 h 583"/>
                <a:gd name="T48" fmla="*/ 833 w 850"/>
                <a:gd name="T49" fmla="*/ 234 h 583"/>
                <a:gd name="T50" fmla="*/ 839 w 850"/>
                <a:gd name="T51" fmla="*/ 279 h 583"/>
                <a:gd name="T52" fmla="*/ 839 w 850"/>
                <a:gd name="T53" fmla="*/ 324 h 583"/>
                <a:gd name="T54" fmla="*/ 839 w 850"/>
                <a:gd name="T55" fmla="*/ 368 h 583"/>
                <a:gd name="T56" fmla="*/ 850 w 850"/>
                <a:gd name="T57" fmla="*/ 413 h 583"/>
                <a:gd name="T58" fmla="*/ 850 w 850"/>
                <a:gd name="T59" fmla="*/ 456 h 583"/>
                <a:gd name="T60" fmla="*/ 825 w 850"/>
                <a:gd name="T61" fmla="*/ 500 h 583"/>
                <a:gd name="T62" fmla="*/ 782 w 850"/>
                <a:gd name="T63" fmla="*/ 524 h 583"/>
                <a:gd name="T64" fmla="*/ 746 w 850"/>
                <a:gd name="T65" fmla="*/ 545 h 583"/>
                <a:gd name="T66" fmla="*/ 708 w 850"/>
                <a:gd name="T67" fmla="*/ 568 h 583"/>
                <a:gd name="T68" fmla="*/ 670 w 850"/>
                <a:gd name="T69" fmla="*/ 575 h 583"/>
                <a:gd name="T70" fmla="*/ 621 w 850"/>
                <a:gd name="T71" fmla="*/ 583 h 583"/>
                <a:gd name="T72" fmla="*/ 576 w 850"/>
                <a:gd name="T73" fmla="*/ 583 h 583"/>
                <a:gd name="T74" fmla="*/ 540 w 850"/>
                <a:gd name="T75" fmla="*/ 583 h 583"/>
                <a:gd name="T76" fmla="*/ 502 w 850"/>
                <a:gd name="T77" fmla="*/ 583 h 583"/>
                <a:gd name="T78" fmla="*/ 465 w 850"/>
                <a:gd name="T79" fmla="*/ 583 h 583"/>
                <a:gd name="T80" fmla="*/ 427 w 850"/>
                <a:gd name="T81" fmla="*/ 583 h 583"/>
                <a:gd name="T82" fmla="*/ 391 w 850"/>
                <a:gd name="T83" fmla="*/ 583 h 583"/>
                <a:gd name="T84" fmla="*/ 353 w 850"/>
                <a:gd name="T85" fmla="*/ 583 h 583"/>
                <a:gd name="T86" fmla="*/ 310 w 850"/>
                <a:gd name="T87" fmla="*/ 583 h 583"/>
                <a:gd name="T88" fmla="*/ 272 w 850"/>
                <a:gd name="T89" fmla="*/ 583 h 583"/>
                <a:gd name="T90" fmla="*/ 234 w 850"/>
                <a:gd name="T91" fmla="*/ 583 h 583"/>
                <a:gd name="T92" fmla="*/ 198 w 850"/>
                <a:gd name="T93" fmla="*/ 560 h 583"/>
                <a:gd name="T94" fmla="*/ 160 w 850"/>
                <a:gd name="T95" fmla="*/ 545 h 583"/>
                <a:gd name="T96" fmla="*/ 125 w 850"/>
                <a:gd name="T97" fmla="*/ 524 h 583"/>
                <a:gd name="T98" fmla="*/ 92 w 850"/>
                <a:gd name="T99" fmla="*/ 487 h 583"/>
                <a:gd name="T100" fmla="*/ 68 w 850"/>
                <a:gd name="T101" fmla="*/ 456 h 583"/>
                <a:gd name="T102" fmla="*/ 43 w 850"/>
                <a:gd name="T103" fmla="*/ 413 h 583"/>
                <a:gd name="T104" fmla="*/ 17 w 850"/>
                <a:gd name="T105" fmla="*/ 360 h 583"/>
                <a:gd name="T106" fmla="*/ 0 w 850"/>
                <a:gd name="T107" fmla="*/ 309 h 583"/>
                <a:gd name="T108" fmla="*/ 0 w 850"/>
                <a:gd name="T109" fmla="*/ 264 h 583"/>
                <a:gd name="T110" fmla="*/ 6 w 850"/>
                <a:gd name="T111" fmla="*/ 213 h 583"/>
                <a:gd name="T112" fmla="*/ 30 w 850"/>
                <a:gd name="T113" fmla="*/ 175 h 583"/>
                <a:gd name="T114" fmla="*/ 62 w 850"/>
                <a:gd name="T115" fmla="*/ 155 h 583"/>
                <a:gd name="T116" fmla="*/ 98 w 850"/>
                <a:gd name="T117" fmla="*/ 139 h 583"/>
                <a:gd name="T118" fmla="*/ 130 w 850"/>
                <a:gd name="T119" fmla="*/ 117 h 583"/>
                <a:gd name="T120" fmla="*/ 147 w 850"/>
                <a:gd name="T121" fmla="*/ 139 h 583"/>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850" h="583">
                  <a:moveTo>
                    <a:pt x="104" y="117"/>
                  </a:moveTo>
                  <a:lnTo>
                    <a:pt x="125" y="117"/>
                  </a:lnTo>
                  <a:lnTo>
                    <a:pt x="142" y="117"/>
                  </a:lnTo>
                  <a:lnTo>
                    <a:pt x="166" y="109"/>
                  </a:lnTo>
                  <a:lnTo>
                    <a:pt x="185" y="109"/>
                  </a:lnTo>
                  <a:lnTo>
                    <a:pt x="210" y="102"/>
                  </a:lnTo>
                  <a:lnTo>
                    <a:pt x="228" y="102"/>
                  </a:lnTo>
                  <a:lnTo>
                    <a:pt x="247" y="96"/>
                  </a:lnTo>
                  <a:lnTo>
                    <a:pt x="266" y="88"/>
                  </a:lnTo>
                  <a:lnTo>
                    <a:pt x="272" y="66"/>
                  </a:lnTo>
                  <a:lnTo>
                    <a:pt x="255" y="58"/>
                  </a:lnTo>
                  <a:lnTo>
                    <a:pt x="234" y="58"/>
                  </a:lnTo>
                  <a:lnTo>
                    <a:pt x="217" y="66"/>
                  </a:lnTo>
                  <a:lnTo>
                    <a:pt x="198" y="66"/>
                  </a:lnTo>
                  <a:lnTo>
                    <a:pt x="179" y="88"/>
                  </a:lnTo>
                  <a:lnTo>
                    <a:pt x="179" y="66"/>
                  </a:lnTo>
                  <a:lnTo>
                    <a:pt x="198" y="51"/>
                  </a:lnTo>
                  <a:lnTo>
                    <a:pt x="217" y="36"/>
                  </a:lnTo>
                  <a:lnTo>
                    <a:pt x="242" y="28"/>
                  </a:lnTo>
                  <a:lnTo>
                    <a:pt x="261" y="21"/>
                  </a:lnTo>
                  <a:lnTo>
                    <a:pt x="279" y="21"/>
                  </a:lnTo>
                  <a:lnTo>
                    <a:pt x="296" y="13"/>
                  </a:lnTo>
                  <a:lnTo>
                    <a:pt x="315" y="13"/>
                  </a:lnTo>
                  <a:lnTo>
                    <a:pt x="334" y="5"/>
                  </a:lnTo>
                  <a:lnTo>
                    <a:pt x="353" y="5"/>
                  </a:lnTo>
                  <a:lnTo>
                    <a:pt x="372" y="0"/>
                  </a:lnTo>
                  <a:lnTo>
                    <a:pt x="391" y="0"/>
                  </a:lnTo>
                  <a:lnTo>
                    <a:pt x="410" y="0"/>
                  </a:lnTo>
                  <a:lnTo>
                    <a:pt x="427" y="0"/>
                  </a:lnTo>
                  <a:lnTo>
                    <a:pt x="446" y="0"/>
                  </a:lnTo>
                  <a:lnTo>
                    <a:pt x="483" y="0"/>
                  </a:lnTo>
                  <a:lnTo>
                    <a:pt x="534" y="0"/>
                  </a:lnTo>
                  <a:lnTo>
                    <a:pt x="559" y="0"/>
                  </a:lnTo>
                  <a:lnTo>
                    <a:pt x="584" y="0"/>
                  </a:lnTo>
                  <a:lnTo>
                    <a:pt x="608" y="5"/>
                  </a:lnTo>
                  <a:lnTo>
                    <a:pt x="627" y="21"/>
                  </a:lnTo>
                  <a:lnTo>
                    <a:pt x="638" y="43"/>
                  </a:lnTo>
                  <a:lnTo>
                    <a:pt x="657" y="51"/>
                  </a:lnTo>
                  <a:lnTo>
                    <a:pt x="676" y="66"/>
                  </a:lnTo>
                  <a:lnTo>
                    <a:pt x="695" y="72"/>
                  </a:lnTo>
                  <a:lnTo>
                    <a:pt x="714" y="72"/>
                  </a:lnTo>
                  <a:lnTo>
                    <a:pt x="733" y="81"/>
                  </a:lnTo>
                  <a:lnTo>
                    <a:pt x="752" y="96"/>
                  </a:lnTo>
                  <a:lnTo>
                    <a:pt x="771" y="109"/>
                  </a:lnTo>
                  <a:lnTo>
                    <a:pt x="782" y="132"/>
                  </a:lnTo>
                  <a:lnTo>
                    <a:pt x="801" y="139"/>
                  </a:lnTo>
                  <a:lnTo>
                    <a:pt x="806" y="162"/>
                  </a:lnTo>
                  <a:lnTo>
                    <a:pt x="825" y="183"/>
                  </a:lnTo>
                  <a:lnTo>
                    <a:pt x="833" y="213"/>
                  </a:lnTo>
                  <a:lnTo>
                    <a:pt x="833" y="234"/>
                  </a:lnTo>
                  <a:lnTo>
                    <a:pt x="839" y="258"/>
                  </a:lnTo>
                  <a:lnTo>
                    <a:pt x="839" y="279"/>
                  </a:lnTo>
                  <a:lnTo>
                    <a:pt x="839" y="302"/>
                  </a:lnTo>
                  <a:lnTo>
                    <a:pt x="839" y="324"/>
                  </a:lnTo>
                  <a:lnTo>
                    <a:pt x="839" y="347"/>
                  </a:lnTo>
                  <a:lnTo>
                    <a:pt x="839" y="368"/>
                  </a:lnTo>
                  <a:lnTo>
                    <a:pt x="850" y="390"/>
                  </a:lnTo>
                  <a:lnTo>
                    <a:pt x="850" y="413"/>
                  </a:lnTo>
                  <a:lnTo>
                    <a:pt x="850" y="434"/>
                  </a:lnTo>
                  <a:lnTo>
                    <a:pt x="850" y="456"/>
                  </a:lnTo>
                  <a:lnTo>
                    <a:pt x="844" y="479"/>
                  </a:lnTo>
                  <a:lnTo>
                    <a:pt x="825" y="500"/>
                  </a:lnTo>
                  <a:lnTo>
                    <a:pt x="801" y="517"/>
                  </a:lnTo>
                  <a:lnTo>
                    <a:pt x="782" y="524"/>
                  </a:lnTo>
                  <a:lnTo>
                    <a:pt x="765" y="537"/>
                  </a:lnTo>
                  <a:lnTo>
                    <a:pt x="746" y="545"/>
                  </a:lnTo>
                  <a:lnTo>
                    <a:pt x="725" y="553"/>
                  </a:lnTo>
                  <a:lnTo>
                    <a:pt x="708" y="568"/>
                  </a:lnTo>
                  <a:lnTo>
                    <a:pt x="689" y="575"/>
                  </a:lnTo>
                  <a:lnTo>
                    <a:pt x="670" y="575"/>
                  </a:lnTo>
                  <a:lnTo>
                    <a:pt x="644" y="583"/>
                  </a:lnTo>
                  <a:lnTo>
                    <a:pt x="621" y="583"/>
                  </a:lnTo>
                  <a:lnTo>
                    <a:pt x="602" y="583"/>
                  </a:lnTo>
                  <a:lnTo>
                    <a:pt x="576" y="583"/>
                  </a:lnTo>
                  <a:lnTo>
                    <a:pt x="559" y="583"/>
                  </a:lnTo>
                  <a:lnTo>
                    <a:pt x="540" y="583"/>
                  </a:lnTo>
                  <a:lnTo>
                    <a:pt x="521" y="583"/>
                  </a:lnTo>
                  <a:lnTo>
                    <a:pt x="502" y="583"/>
                  </a:lnTo>
                  <a:lnTo>
                    <a:pt x="483" y="583"/>
                  </a:lnTo>
                  <a:lnTo>
                    <a:pt x="465" y="583"/>
                  </a:lnTo>
                  <a:lnTo>
                    <a:pt x="446" y="583"/>
                  </a:lnTo>
                  <a:lnTo>
                    <a:pt x="427" y="583"/>
                  </a:lnTo>
                  <a:lnTo>
                    <a:pt x="410" y="583"/>
                  </a:lnTo>
                  <a:lnTo>
                    <a:pt x="391" y="583"/>
                  </a:lnTo>
                  <a:lnTo>
                    <a:pt x="372" y="583"/>
                  </a:lnTo>
                  <a:lnTo>
                    <a:pt x="353" y="583"/>
                  </a:lnTo>
                  <a:lnTo>
                    <a:pt x="329" y="583"/>
                  </a:lnTo>
                  <a:lnTo>
                    <a:pt x="310" y="583"/>
                  </a:lnTo>
                  <a:lnTo>
                    <a:pt x="291" y="583"/>
                  </a:lnTo>
                  <a:lnTo>
                    <a:pt x="272" y="583"/>
                  </a:lnTo>
                  <a:lnTo>
                    <a:pt x="255" y="583"/>
                  </a:lnTo>
                  <a:lnTo>
                    <a:pt x="234" y="583"/>
                  </a:lnTo>
                  <a:lnTo>
                    <a:pt x="217" y="568"/>
                  </a:lnTo>
                  <a:lnTo>
                    <a:pt x="198" y="560"/>
                  </a:lnTo>
                  <a:lnTo>
                    <a:pt x="179" y="553"/>
                  </a:lnTo>
                  <a:lnTo>
                    <a:pt x="160" y="545"/>
                  </a:lnTo>
                  <a:lnTo>
                    <a:pt x="142" y="537"/>
                  </a:lnTo>
                  <a:lnTo>
                    <a:pt x="125" y="524"/>
                  </a:lnTo>
                  <a:lnTo>
                    <a:pt x="104" y="509"/>
                  </a:lnTo>
                  <a:lnTo>
                    <a:pt x="92" y="487"/>
                  </a:lnTo>
                  <a:lnTo>
                    <a:pt x="74" y="479"/>
                  </a:lnTo>
                  <a:lnTo>
                    <a:pt x="68" y="456"/>
                  </a:lnTo>
                  <a:lnTo>
                    <a:pt x="49" y="434"/>
                  </a:lnTo>
                  <a:lnTo>
                    <a:pt x="43" y="413"/>
                  </a:lnTo>
                  <a:lnTo>
                    <a:pt x="24" y="390"/>
                  </a:lnTo>
                  <a:lnTo>
                    <a:pt x="17" y="360"/>
                  </a:lnTo>
                  <a:lnTo>
                    <a:pt x="6" y="330"/>
                  </a:lnTo>
                  <a:lnTo>
                    <a:pt x="0" y="309"/>
                  </a:lnTo>
                  <a:lnTo>
                    <a:pt x="0" y="287"/>
                  </a:lnTo>
                  <a:lnTo>
                    <a:pt x="0" y="264"/>
                  </a:lnTo>
                  <a:lnTo>
                    <a:pt x="0" y="243"/>
                  </a:lnTo>
                  <a:lnTo>
                    <a:pt x="6" y="213"/>
                  </a:lnTo>
                  <a:lnTo>
                    <a:pt x="11" y="192"/>
                  </a:lnTo>
                  <a:lnTo>
                    <a:pt x="30" y="175"/>
                  </a:lnTo>
                  <a:lnTo>
                    <a:pt x="43" y="155"/>
                  </a:lnTo>
                  <a:lnTo>
                    <a:pt x="62" y="155"/>
                  </a:lnTo>
                  <a:lnTo>
                    <a:pt x="79" y="147"/>
                  </a:lnTo>
                  <a:lnTo>
                    <a:pt x="98" y="139"/>
                  </a:lnTo>
                  <a:lnTo>
                    <a:pt x="117" y="139"/>
                  </a:lnTo>
                  <a:lnTo>
                    <a:pt x="130" y="117"/>
                  </a:lnTo>
                  <a:lnTo>
                    <a:pt x="130" y="96"/>
                  </a:lnTo>
                  <a:lnTo>
                    <a:pt x="147" y="139"/>
                  </a:lnTo>
                  <a:lnTo>
                    <a:pt x="104" y="1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latin typeface="微软雅黑" pitchFamily="34" charset="-122"/>
                <a:ea typeface="微软雅黑" pitchFamily="34" charset="-122"/>
              </a:endParaRPr>
            </a:p>
          </p:txBody>
        </p:sp>
        <p:sp>
          <p:nvSpPr>
            <p:cNvPr id="20" name="Freeform 20"/>
            <p:cNvSpPr>
              <a:spLocks/>
            </p:cNvSpPr>
            <p:nvPr/>
          </p:nvSpPr>
          <p:spPr bwMode="auto">
            <a:xfrm>
              <a:off x="3483" y="2787"/>
              <a:ext cx="132" cy="168"/>
            </a:xfrm>
            <a:custGeom>
              <a:avLst/>
              <a:gdLst>
                <a:gd name="T0" fmla="*/ 6 w 132"/>
                <a:gd name="T1" fmla="*/ 95 h 168"/>
                <a:gd name="T2" fmla="*/ 0 w 132"/>
                <a:gd name="T3" fmla="*/ 72 h 168"/>
                <a:gd name="T4" fmla="*/ 0 w 132"/>
                <a:gd name="T5" fmla="*/ 51 h 168"/>
                <a:gd name="T6" fmla="*/ 17 w 132"/>
                <a:gd name="T7" fmla="*/ 36 h 168"/>
                <a:gd name="T8" fmla="*/ 36 w 132"/>
                <a:gd name="T9" fmla="*/ 21 h 168"/>
                <a:gd name="T10" fmla="*/ 53 w 132"/>
                <a:gd name="T11" fmla="*/ 0 h 168"/>
                <a:gd name="T12" fmla="*/ 72 w 132"/>
                <a:gd name="T13" fmla="*/ 0 h 168"/>
                <a:gd name="T14" fmla="*/ 91 w 132"/>
                <a:gd name="T15" fmla="*/ 0 h 168"/>
                <a:gd name="T16" fmla="*/ 97 w 132"/>
                <a:gd name="T17" fmla="*/ 21 h 168"/>
                <a:gd name="T18" fmla="*/ 110 w 132"/>
                <a:gd name="T19" fmla="*/ 44 h 168"/>
                <a:gd name="T20" fmla="*/ 121 w 132"/>
                <a:gd name="T21" fmla="*/ 66 h 168"/>
                <a:gd name="T22" fmla="*/ 127 w 132"/>
                <a:gd name="T23" fmla="*/ 87 h 168"/>
                <a:gd name="T24" fmla="*/ 132 w 132"/>
                <a:gd name="T25" fmla="*/ 108 h 168"/>
                <a:gd name="T26" fmla="*/ 132 w 132"/>
                <a:gd name="T27" fmla="*/ 132 h 168"/>
                <a:gd name="T28" fmla="*/ 132 w 132"/>
                <a:gd name="T29" fmla="*/ 153 h 168"/>
                <a:gd name="T30" fmla="*/ 115 w 132"/>
                <a:gd name="T31" fmla="*/ 168 h 168"/>
                <a:gd name="T32" fmla="*/ 97 w 132"/>
                <a:gd name="T33" fmla="*/ 168 h 168"/>
                <a:gd name="T34" fmla="*/ 80 w 132"/>
                <a:gd name="T35" fmla="*/ 168 h 168"/>
                <a:gd name="T36" fmla="*/ 61 w 132"/>
                <a:gd name="T37" fmla="*/ 168 h 168"/>
                <a:gd name="T38" fmla="*/ 42 w 132"/>
                <a:gd name="T39" fmla="*/ 161 h 168"/>
                <a:gd name="T40" fmla="*/ 23 w 132"/>
                <a:gd name="T41" fmla="*/ 146 h 168"/>
                <a:gd name="T42" fmla="*/ 12 w 132"/>
                <a:gd name="T43" fmla="*/ 123 h 168"/>
                <a:gd name="T44" fmla="*/ 6 w 132"/>
                <a:gd name="T45" fmla="*/ 102 h 168"/>
                <a:gd name="T46" fmla="*/ 6 w 132"/>
                <a:gd name="T47" fmla="*/ 95 h 16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32" h="168">
                  <a:moveTo>
                    <a:pt x="6" y="95"/>
                  </a:moveTo>
                  <a:lnTo>
                    <a:pt x="0" y="72"/>
                  </a:lnTo>
                  <a:lnTo>
                    <a:pt x="0" y="51"/>
                  </a:lnTo>
                  <a:lnTo>
                    <a:pt x="17" y="36"/>
                  </a:lnTo>
                  <a:lnTo>
                    <a:pt x="36" y="21"/>
                  </a:lnTo>
                  <a:lnTo>
                    <a:pt x="53" y="0"/>
                  </a:lnTo>
                  <a:lnTo>
                    <a:pt x="72" y="0"/>
                  </a:lnTo>
                  <a:lnTo>
                    <a:pt x="91" y="0"/>
                  </a:lnTo>
                  <a:lnTo>
                    <a:pt x="97" y="21"/>
                  </a:lnTo>
                  <a:lnTo>
                    <a:pt x="110" y="44"/>
                  </a:lnTo>
                  <a:lnTo>
                    <a:pt x="121" y="66"/>
                  </a:lnTo>
                  <a:lnTo>
                    <a:pt x="127" y="87"/>
                  </a:lnTo>
                  <a:lnTo>
                    <a:pt x="132" y="108"/>
                  </a:lnTo>
                  <a:lnTo>
                    <a:pt x="132" y="132"/>
                  </a:lnTo>
                  <a:lnTo>
                    <a:pt x="132" y="153"/>
                  </a:lnTo>
                  <a:lnTo>
                    <a:pt x="115" y="168"/>
                  </a:lnTo>
                  <a:lnTo>
                    <a:pt x="97" y="168"/>
                  </a:lnTo>
                  <a:lnTo>
                    <a:pt x="80" y="168"/>
                  </a:lnTo>
                  <a:lnTo>
                    <a:pt x="61" y="168"/>
                  </a:lnTo>
                  <a:lnTo>
                    <a:pt x="42" y="161"/>
                  </a:lnTo>
                  <a:lnTo>
                    <a:pt x="23" y="146"/>
                  </a:lnTo>
                  <a:lnTo>
                    <a:pt x="12" y="123"/>
                  </a:lnTo>
                  <a:lnTo>
                    <a:pt x="6" y="102"/>
                  </a:lnTo>
                  <a:lnTo>
                    <a:pt x="6" y="9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latin typeface="微软雅黑" pitchFamily="34" charset="-122"/>
                <a:ea typeface="微软雅黑" pitchFamily="34" charset="-122"/>
              </a:endParaRPr>
            </a:p>
          </p:txBody>
        </p:sp>
        <p:sp>
          <p:nvSpPr>
            <p:cNvPr id="21" name="Freeform 21"/>
            <p:cNvSpPr>
              <a:spLocks/>
            </p:cNvSpPr>
            <p:nvPr/>
          </p:nvSpPr>
          <p:spPr bwMode="auto">
            <a:xfrm>
              <a:off x="3802" y="2742"/>
              <a:ext cx="93" cy="123"/>
            </a:xfrm>
            <a:custGeom>
              <a:avLst/>
              <a:gdLst>
                <a:gd name="T0" fmla="*/ 0 w 93"/>
                <a:gd name="T1" fmla="*/ 0 h 123"/>
                <a:gd name="T2" fmla="*/ 17 w 93"/>
                <a:gd name="T3" fmla="*/ 15 h 123"/>
                <a:gd name="T4" fmla="*/ 36 w 93"/>
                <a:gd name="T5" fmla="*/ 28 h 123"/>
                <a:gd name="T6" fmla="*/ 55 w 93"/>
                <a:gd name="T7" fmla="*/ 28 h 123"/>
                <a:gd name="T8" fmla="*/ 74 w 93"/>
                <a:gd name="T9" fmla="*/ 44 h 123"/>
                <a:gd name="T10" fmla="*/ 87 w 93"/>
                <a:gd name="T11" fmla="*/ 66 h 123"/>
                <a:gd name="T12" fmla="*/ 93 w 93"/>
                <a:gd name="T13" fmla="*/ 87 h 123"/>
                <a:gd name="T14" fmla="*/ 93 w 93"/>
                <a:gd name="T15" fmla="*/ 110 h 123"/>
                <a:gd name="T16" fmla="*/ 74 w 93"/>
                <a:gd name="T17" fmla="*/ 123 h 123"/>
                <a:gd name="T18" fmla="*/ 55 w 93"/>
                <a:gd name="T19" fmla="*/ 123 h 123"/>
                <a:gd name="T20" fmla="*/ 31 w 93"/>
                <a:gd name="T21" fmla="*/ 115 h 123"/>
                <a:gd name="T22" fmla="*/ 12 w 93"/>
                <a:gd name="T23" fmla="*/ 102 h 123"/>
                <a:gd name="T24" fmla="*/ 6 w 93"/>
                <a:gd name="T25" fmla="*/ 79 h 123"/>
                <a:gd name="T26" fmla="*/ 0 w 93"/>
                <a:gd name="T27" fmla="*/ 57 h 123"/>
                <a:gd name="T28" fmla="*/ 0 w 93"/>
                <a:gd name="T29" fmla="*/ 36 h 123"/>
                <a:gd name="T30" fmla="*/ 12 w 93"/>
                <a:gd name="T31" fmla="*/ 15 h 123"/>
                <a:gd name="T32" fmla="*/ 0 w 93"/>
                <a:gd name="T33" fmla="*/ 0 h 12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93" h="123">
                  <a:moveTo>
                    <a:pt x="0" y="0"/>
                  </a:moveTo>
                  <a:lnTo>
                    <a:pt x="17" y="15"/>
                  </a:lnTo>
                  <a:lnTo>
                    <a:pt x="36" y="28"/>
                  </a:lnTo>
                  <a:lnTo>
                    <a:pt x="55" y="28"/>
                  </a:lnTo>
                  <a:lnTo>
                    <a:pt x="74" y="44"/>
                  </a:lnTo>
                  <a:lnTo>
                    <a:pt x="87" y="66"/>
                  </a:lnTo>
                  <a:lnTo>
                    <a:pt x="93" y="87"/>
                  </a:lnTo>
                  <a:lnTo>
                    <a:pt x="93" y="110"/>
                  </a:lnTo>
                  <a:lnTo>
                    <a:pt x="74" y="123"/>
                  </a:lnTo>
                  <a:lnTo>
                    <a:pt x="55" y="123"/>
                  </a:lnTo>
                  <a:lnTo>
                    <a:pt x="31" y="115"/>
                  </a:lnTo>
                  <a:lnTo>
                    <a:pt x="12" y="102"/>
                  </a:lnTo>
                  <a:lnTo>
                    <a:pt x="6" y="79"/>
                  </a:lnTo>
                  <a:lnTo>
                    <a:pt x="0" y="57"/>
                  </a:lnTo>
                  <a:lnTo>
                    <a:pt x="0" y="36"/>
                  </a:lnTo>
                  <a:lnTo>
                    <a:pt x="12" y="15"/>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latin typeface="微软雅黑" pitchFamily="34" charset="-122"/>
                <a:ea typeface="微软雅黑" pitchFamily="34" charset="-122"/>
              </a:endParaRPr>
            </a:p>
          </p:txBody>
        </p:sp>
      </p:grpSp>
      <p:sp>
        <p:nvSpPr>
          <p:cNvPr id="22" name="Line 22"/>
          <p:cNvSpPr>
            <a:spLocks noChangeShapeType="1"/>
          </p:cNvSpPr>
          <p:nvPr/>
        </p:nvSpPr>
        <p:spPr bwMode="auto">
          <a:xfrm>
            <a:off x="1073020" y="2483872"/>
            <a:ext cx="2860385" cy="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23" name="Line 23"/>
          <p:cNvSpPr>
            <a:spLocks noChangeShapeType="1"/>
          </p:cNvSpPr>
          <p:nvPr/>
        </p:nvSpPr>
        <p:spPr bwMode="auto">
          <a:xfrm>
            <a:off x="1258709" y="2186846"/>
            <a:ext cx="0" cy="313461"/>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24" name="Line 24"/>
          <p:cNvSpPr>
            <a:spLocks noChangeShapeType="1"/>
          </p:cNvSpPr>
          <p:nvPr/>
        </p:nvSpPr>
        <p:spPr bwMode="auto">
          <a:xfrm>
            <a:off x="3628161" y="2500307"/>
            <a:ext cx="0" cy="312287"/>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26" name="Text Box 26"/>
          <p:cNvSpPr txBox="1">
            <a:spLocks noChangeArrowheads="1"/>
          </p:cNvSpPr>
          <p:nvPr/>
        </p:nvSpPr>
        <p:spPr bwMode="auto">
          <a:xfrm>
            <a:off x="6296803" y="2783245"/>
            <a:ext cx="543739"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1400" b="1">
                <a:latin typeface="微软雅黑" pitchFamily="34" charset="-122"/>
                <a:ea typeface="微软雅黑" pitchFamily="34" charset="-122"/>
              </a:rPr>
              <a:t>其他</a:t>
            </a:r>
          </a:p>
          <a:p>
            <a:pPr algn="ctr" eaLnBrk="1" hangingPunct="1"/>
            <a:r>
              <a:rPr kumimoji="1" lang="zh-CN" altLang="en-US" sz="1400" b="1">
                <a:latin typeface="微软雅黑" pitchFamily="34" charset="-122"/>
                <a:ea typeface="微软雅黑" pitchFamily="34" charset="-122"/>
              </a:rPr>
              <a:t>网络</a:t>
            </a:r>
          </a:p>
        </p:txBody>
      </p:sp>
      <p:sp>
        <p:nvSpPr>
          <p:cNvPr id="27" name="Text Box 27"/>
          <p:cNvSpPr txBox="1">
            <a:spLocks noChangeArrowheads="1"/>
          </p:cNvSpPr>
          <p:nvPr/>
        </p:nvSpPr>
        <p:spPr bwMode="auto">
          <a:xfrm>
            <a:off x="3207279" y="3229370"/>
            <a:ext cx="902811"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1400" b="1" dirty="0">
                <a:latin typeface="微软雅黑" pitchFamily="34" charset="-122"/>
                <a:ea typeface="微软雅黑" pitchFamily="34" charset="-122"/>
              </a:rPr>
              <a:t>DHCP</a:t>
            </a:r>
          </a:p>
          <a:p>
            <a:pPr algn="ctr" eaLnBrk="1" hangingPunct="1"/>
            <a:r>
              <a:rPr kumimoji="1" lang="zh-CN" altLang="en-US" sz="1400" b="1" dirty="0">
                <a:latin typeface="微软雅黑" pitchFamily="34" charset="-122"/>
                <a:ea typeface="微软雅黑" pitchFamily="34" charset="-122"/>
              </a:rPr>
              <a:t>中继代理</a:t>
            </a:r>
          </a:p>
        </p:txBody>
      </p:sp>
      <p:grpSp>
        <p:nvGrpSpPr>
          <p:cNvPr id="28" name="Group 41"/>
          <p:cNvGrpSpPr>
            <a:grpSpLocks/>
          </p:cNvGrpSpPr>
          <p:nvPr/>
        </p:nvGrpSpPr>
        <p:grpSpPr bwMode="auto">
          <a:xfrm>
            <a:off x="1691138" y="1709023"/>
            <a:ext cx="2064208" cy="635141"/>
            <a:chOff x="571" y="1480"/>
            <a:chExt cx="1623" cy="541"/>
          </a:xfrm>
        </p:grpSpPr>
        <p:grpSp>
          <p:nvGrpSpPr>
            <p:cNvPr id="29" name="Group 31"/>
            <p:cNvGrpSpPr>
              <a:grpSpLocks/>
            </p:cNvGrpSpPr>
            <p:nvPr/>
          </p:nvGrpSpPr>
          <p:grpSpPr bwMode="auto">
            <a:xfrm>
              <a:off x="571" y="1754"/>
              <a:ext cx="1623" cy="267"/>
              <a:chOff x="1008" y="2400"/>
              <a:chExt cx="1296" cy="192"/>
            </a:xfrm>
          </p:grpSpPr>
          <p:sp>
            <p:nvSpPr>
              <p:cNvPr id="31" name="AutoShape 32"/>
              <p:cNvSpPr>
                <a:spLocks noChangeArrowheads="1"/>
              </p:cNvSpPr>
              <p:nvPr/>
            </p:nvSpPr>
            <p:spPr bwMode="auto">
              <a:xfrm>
                <a:off x="2064" y="2448"/>
                <a:ext cx="240" cy="96"/>
              </a:xfrm>
              <a:prstGeom prst="rightArrow">
                <a:avLst>
                  <a:gd name="adj1" fmla="val 50000"/>
                  <a:gd name="adj2" fmla="val 62500"/>
                </a:avLst>
              </a:prstGeom>
              <a:solidFill>
                <a:srgbClr val="0066FF"/>
              </a:solidFill>
              <a:ln w="9525">
                <a:solidFill>
                  <a:schemeClr val="tx1"/>
                </a:solidFill>
                <a:miter lim="800000"/>
                <a:headEnd/>
                <a:tailEnd/>
              </a:ln>
              <a:effectLst/>
              <a:extLst/>
            </p:spPr>
            <p:txBody>
              <a:bodyPr wrap="none" anchor="ctr"/>
              <a:lstStyle/>
              <a:p>
                <a:pPr eaLnBrk="1" hangingPunct="1"/>
                <a:endParaRPr lang="zh-CN" altLang="en-US" sz="1400" b="1">
                  <a:solidFill>
                    <a:schemeClr val="bg1"/>
                  </a:solidFill>
                  <a:latin typeface="微软雅黑" pitchFamily="34" charset="-122"/>
                  <a:ea typeface="微软雅黑" pitchFamily="34" charset="-122"/>
                </a:endParaRPr>
              </a:p>
            </p:txBody>
          </p:sp>
          <p:sp>
            <p:nvSpPr>
              <p:cNvPr id="32" name="Rectangle 33"/>
              <p:cNvSpPr>
                <a:spLocks noChangeArrowheads="1"/>
              </p:cNvSpPr>
              <p:nvPr/>
            </p:nvSpPr>
            <p:spPr bwMode="auto">
              <a:xfrm>
                <a:off x="1008" y="2400"/>
                <a:ext cx="1056" cy="192"/>
              </a:xfrm>
              <a:prstGeom prst="rect">
                <a:avLst/>
              </a:prstGeom>
              <a:solidFill>
                <a:srgbClr val="0066FF"/>
              </a:solidFill>
              <a:ln w="9525">
                <a:solidFill>
                  <a:schemeClr val="tx1"/>
                </a:solidFill>
                <a:miter lim="800000"/>
                <a:headEnd/>
                <a:tailEnd/>
              </a:ln>
              <a:effectLst/>
            </p:spPr>
            <p:txBody>
              <a:bodyPr wrap="none" anchor="ctr"/>
              <a:lstStyle/>
              <a:p>
                <a:pPr algn="ctr" eaLnBrk="1" hangingPunct="1"/>
                <a:r>
                  <a:rPr kumimoji="1" lang="en-US" altLang="zh-CN" sz="1400" b="1" dirty="0">
                    <a:solidFill>
                      <a:schemeClr val="bg1"/>
                    </a:solidFill>
                    <a:latin typeface="微软雅黑" pitchFamily="34" charset="-122"/>
                    <a:ea typeface="微软雅黑" pitchFamily="34" charset="-122"/>
                  </a:rPr>
                  <a:t>DHCPDISCOVER</a:t>
                </a:r>
              </a:p>
            </p:txBody>
          </p:sp>
        </p:grpSp>
        <p:sp>
          <p:nvSpPr>
            <p:cNvPr id="30" name="Text Box 34"/>
            <p:cNvSpPr txBox="1">
              <a:spLocks noChangeArrowheads="1"/>
            </p:cNvSpPr>
            <p:nvPr/>
          </p:nvSpPr>
          <p:spPr bwMode="auto">
            <a:xfrm>
              <a:off x="967" y="1480"/>
              <a:ext cx="428" cy="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zh-CN" altLang="en-US" sz="1400" b="1" dirty="0">
                  <a:latin typeface="微软雅黑" pitchFamily="34" charset="-122"/>
                  <a:ea typeface="微软雅黑" pitchFamily="34" charset="-122"/>
                </a:rPr>
                <a:t>广播</a:t>
              </a:r>
            </a:p>
          </p:txBody>
        </p:sp>
      </p:grpSp>
      <p:grpSp>
        <p:nvGrpSpPr>
          <p:cNvPr id="33" name="Group 42"/>
          <p:cNvGrpSpPr>
            <a:grpSpLocks/>
          </p:cNvGrpSpPr>
          <p:nvPr/>
        </p:nvGrpSpPr>
        <p:grpSpPr bwMode="auto">
          <a:xfrm>
            <a:off x="3933405" y="2348860"/>
            <a:ext cx="2065481" cy="619879"/>
            <a:chOff x="2334" y="2025"/>
            <a:chExt cx="1624" cy="528"/>
          </a:xfrm>
        </p:grpSpPr>
        <p:grpSp>
          <p:nvGrpSpPr>
            <p:cNvPr id="34" name="Group 28"/>
            <p:cNvGrpSpPr>
              <a:grpSpLocks/>
            </p:cNvGrpSpPr>
            <p:nvPr/>
          </p:nvGrpSpPr>
          <p:grpSpPr bwMode="auto">
            <a:xfrm>
              <a:off x="2334" y="2287"/>
              <a:ext cx="1624" cy="266"/>
              <a:chOff x="1008" y="2400"/>
              <a:chExt cx="1296" cy="192"/>
            </a:xfrm>
          </p:grpSpPr>
          <p:sp>
            <p:nvSpPr>
              <p:cNvPr id="36" name="AutoShape 29"/>
              <p:cNvSpPr>
                <a:spLocks noChangeArrowheads="1"/>
              </p:cNvSpPr>
              <p:nvPr/>
            </p:nvSpPr>
            <p:spPr bwMode="auto">
              <a:xfrm>
                <a:off x="2064" y="2448"/>
                <a:ext cx="240" cy="96"/>
              </a:xfrm>
              <a:prstGeom prst="rightArrow">
                <a:avLst>
                  <a:gd name="adj1" fmla="val 50000"/>
                  <a:gd name="adj2" fmla="val 62500"/>
                </a:avLst>
              </a:prstGeom>
              <a:solidFill>
                <a:srgbClr val="CC00CC"/>
              </a:solidFill>
              <a:ln w="9525">
                <a:solidFill>
                  <a:schemeClr val="folHlink"/>
                </a:solidFill>
                <a:miter lim="800000"/>
                <a:headEnd/>
                <a:tailEnd/>
              </a:ln>
              <a:effectLst/>
              <a:extLst/>
            </p:spPr>
            <p:txBody>
              <a:bodyPr wrap="none" anchor="ctr"/>
              <a:lstStyle/>
              <a:p>
                <a:pPr eaLnBrk="1" hangingPunct="1"/>
                <a:endParaRPr lang="zh-CN" altLang="en-US" sz="1400" b="1">
                  <a:solidFill>
                    <a:schemeClr val="bg1"/>
                  </a:solidFill>
                  <a:latin typeface="微软雅黑" pitchFamily="34" charset="-122"/>
                  <a:ea typeface="微软雅黑" pitchFamily="34" charset="-122"/>
                </a:endParaRPr>
              </a:p>
            </p:txBody>
          </p:sp>
          <p:sp>
            <p:nvSpPr>
              <p:cNvPr id="37" name="Rectangle 30"/>
              <p:cNvSpPr>
                <a:spLocks noChangeArrowheads="1"/>
              </p:cNvSpPr>
              <p:nvPr/>
            </p:nvSpPr>
            <p:spPr bwMode="auto">
              <a:xfrm>
                <a:off x="1008" y="2400"/>
                <a:ext cx="1056" cy="192"/>
              </a:xfrm>
              <a:prstGeom prst="rect">
                <a:avLst/>
              </a:prstGeom>
              <a:solidFill>
                <a:srgbClr val="CC00CC"/>
              </a:solidFill>
              <a:ln w="9525">
                <a:solidFill>
                  <a:schemeClr val="folHlink"/>
                </a:solidFill>
                <a:miter lim="800000"/>
                <a:headEnd/>
                <a:tailEnd/>
              </a:ln>
              <a:effectLst/>
            </p:spPr>
            <p:txBody>
              <a:bodyPr wrap="none" anchor="ctr"/>
              <a:lstStyle/>
              <a:p>
                <a:pPr algn="ctr" eaLnBrk="1" hangingPunct="1"/>
                <a:r>
                  <a:rPr kumimoji="1" lang="en-US" altLang="zh-CN" sz="1400" b="1">
                    <a:solidFill>
                      <a:schemeClr val="bg1"/>
                    </a:solidFill>
                    <a:latin typeface="微软雅黑" pitchFamily="34" charset="-122"/>
                    <a:ea typeface="微软雅黑" pitchFamily="34" charset="-122"/>
                  </a:rPr>
                  <a:t>DHCPDISCOVER</a:t>
                </a:r>
              </a:p>
            </p:txBody>
          </p:sp>
        </p:grpSp>
        <p:sp>
          <p:nvSpPr>
            <p:cNvPr id="35" name="Text Box 35"/>
            <p:cNvSpPr txBox="1">
              <a:spLocks noChangeArrowheads="1"/>
            </p:cNvSpPr>
            <p:nvPr/>
          </p:nvSpPr>
          <p:spPr bwMode="auto">
            <a:xfrm>
              <a:off x="2764" y="2025"/>
              <a:ext cx="428" cy="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zh-CN" altLang="en-US" sz="1400" b="1" dirty="0">
                  <a:latin typeface="微软雅黑" pitchFamily="34" charset="-122"/>
                  <a:ea typeface="微软雅黑" pitchFamily="34" charset="-122"/>
                </a:rPr>
                <a:t>单播</a:t>
              </a:r>
            </a:p>
          </p:txBody>
        </p:sp>
      </p:grpSp>
      <p:pic>
        <p:nvPicPr>
          <p:cNvPr id="43" name="图片 4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549301" y="2330228"/>
            <a:ext cx="728974" cy="1020563"/>
          </a:xfrm>
          <a:prstGeom prst="rect">
            <a:avLst/>
          </a:prstGeom>
        </p:spPr>
      </p:pic>
      <p:pic>
        <p:nvPicPr>
          <p:cNvPr id="44" name="Picture 197"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367514" y="2620736"/>
            <a:ext cx="565891" cy="565892"/>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197"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75203" y="2620736"/>
            <a:ext cx="565891" cy="565892"/>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197"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73411" y="1806603"/>
            <a:ext cx="565891" cy="5658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8112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500"/>
                                  </p:stCondLst>
                                  <p:childTnLst>
                                    <p:set>
                                      <p:cBhvr>
                                        <p:cTn id="6" dur="1" fill="hold">
                                          <p:stCondLst>
                                            <p:cond delay="0"/>
                                          </p:stCondLst>
                                        </p:cTn>
                                        <p:tgtEl>
                                          <p:spTgt spid="28"/>
                                        </p:tgtEl>
                                        <p:attrNameLst>
                                          <p:attrName>style.visibility</p:attrName>
                                        </p:attrNameLst>
                                      </p:cBhvr>
                                      <p:to>
                                        <p:strVal val="visible"/>
                                      </p:to>
                                    </p:set>
                                    <p:animEffect transition="in" filter="wipe(left)">
                                      <p:cBhvr>
                                        <p:cTn id="7" dur="2000"/>
                                        <p:tgtEl>
                                          <p:spTgt spid="28"/>
                                        </p:tgtEl>
                                      </p:cBhvr>
                                    </p:animEffect>
                                  </p:childTnLst>
                                </p:cTn>
                              </p:par>
                            </p:childTnLst>
                          </p:cTn>
                        </p:par>
                        <p:par>
                          <p:cTn id="8" fill="hold">
                            <p:stCondLst>
                              <p:cond delay="2500"/>
                            </p:stCondLst>
                            <p:childTnLst>
                              <p:par>
                                <p:cTn id="9" presetID="22" presetClass="entr" presetSubtype="8" fill="hold" nodeType="afterEffect">
                                  <p:stCondLst>
                                    <p:cond delay="2000"/>
                                  </p:stCondLst>
                                  <p:childTnLst>
                                    <p:set>
                                      <p:cBhvr>
                                        <p:cTn id="10" dur="1" fill="hold">
                                          <p:stCondLst>
                                            <p:cond delay="0"/>
                                          </p:stCondLst>
                                        </p:cTn>
                                        <p:tgtEl>
                                          <p:spTgt spid="33"/>
                                        </p:tgtEl>
                                        <p:attrNameLst>
                                          <p:attrName>style.visibility</p:attrName>
                                        </p:attrNameLst>
                                      </p:cBhvr>
                                      <p:to>
                                        <p:strVal val="visible"/>
                                      </p:to>
                                    </p:set>
                                    <p:animEffect transition="in" filter="wipe(left)">
                                      <p:cBhvr>
                                        <p:cTn id="11" dur="20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56963" y="1069667"/>
            <a:ext cx="8048776" cy="388721"/>
          </a:xfrm>
          <a:prstGeom prst="roundRect">
            <a:avLst>
              <a:gd name="adj" fmla="val 16667"/>
            </a:avLst>
          </a:prstGeom>
          <a:solidFill>
            <a:srgbClr val="0089FA"/>
          </a:solidFill>
          <a:ln>
            <a:noFill/>
          </a:ln>
          <a:effectLst/>
          <a:extLst/>
        </p:spPr>
        <p:txBody>
          <a:bodyPr wrap="none" anchor="ctr"/>
          <a:lstStyle/>
          <a:p>
            <a:endParaRPr lang="zh-CN" altLang="en-US"/>
          </a:p>
        </p:txBody>
      </p:sp>
      <p:sp>
        <p:nvSpPr>
          <p:cNvPr id="3" name="Rectangle 6"/>
          <p:cNvSpPr>
            <a:spLocks noChangeArrowheads="1"/>
          </p:cNvSpPr>
          <p:nvPr/>
        </p:nvSpPr>
        <p:spPr bwMode="auto">
          <a:xfrm>
            <a:off x="2863331" y="1036540"/>
            <a:ext cx="341734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400" b="1" dirty="0">
                <a:solidFill>
                  <a:schemeClr val="bg1"/>
                </a:solidFill>
                <a:latin typeface="微软雅黑" pitchFamily="34" charset="-122"/>
                <a:ea typeface="微软雅黑" pitchFamily="34" charset="-122"/>
              </a:rPr>
              <a:t>租用期 </a:t>
            </a:r>
            <a:r>
              <a:rPr lang="en-US" altLang="zh-CN" sz="2400" b="1" dirty="0">
                <a:solidFill>
                  <a:schemeClr val="bg1"/>
                </a:solidFill>
                <a:latin typeface="微软雅黑" pitchFamily="34" charset="-122"/>
                <a:ea typeface="微软雅黑" pitchFamily="34" charset="-122"/>
              </a:rPr>
              <a:t>(lease period) </a:t>
            </a:r>
            <a:endParaRPr lang="zh-CN" altLang="en-US" sz="2400" b="1" dirty="0">
              <a:solidFill>
                <a:schemeClr val="bg1"/>
              </a:solidFill>
              <a:latin typeface="微软雅黑" pitchFamily="34" charset="-122"/>
              <a:ea typeface="微软雅黑" pitchFamily="34" charset="-122"/>
            </a:endParaRPr>
          </a:p>
        </p:txBody>
      </p:sp>
      <p:sp>
        <p:nvSpPr>
          <p:cNvPr id="4" name="Rectangle 68"/>
          <p:cNvSpPr>
            <a:spLocks noChangeArrowheads="1"/>
          </p:cNvSpPr>
          <p:nvPr/>
        </p:nvSpPr>
        <p:spPr bwMode="auto">
          <a:xfrm>
            <a:off x="556963" y="1463885"/>
            <a:ext cx="8048776" cy="263149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eaLnBrk="0" hangingPunct="0">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DHCP </a:t>
            </a:r>
            <a:r>
              <a:rPr lang="zh-CN" altLang="en-US" sz="2000" b="1" dirty="0">
                <a:latin typeface="微软雅黑" pitchFamily="34" charset="-122"/>
                <a:ea typeface="微软雅黑" pitchFamily="34" charset="-122"/>
              </a:rPr>
              <a:t>服务器分配给 </a:t>
            </a:r>
            <a:r>
              <a:rPr lang="en-US" altLang="zh-CN" sz="2000" b="1" dirty="0">
                <a:latin typeface="微软雅黑" pitchFamily="34" charset="-122"/>
                <a:ea typeface="微软雅黑" pitchFamily="34" charset="-122"/>
              </a:rPr>
              <a:t>DHCP </a:t>
            </a:r>
            <a:r>
              <a:rPr lang="zh-CN" altLang="en-US" sz="2000" b="1" dirty="0">
                <a:latin typeface="微软雅黑" pitchFamily="34" charset="-122"/>
                <a:ea typeface="微软雅黑" pitchFamily="34" charset="-122"/>
              </a:rPr>
              <a:t>客户的 </a:t>
            </a:r>
            <a:r>
              <a:rPr lang="en-US" altLang="zh-CN" sz="2000" b="1" dirty="0">
                <a:latin typeface="微软雅黑" pitchFamily="34" charset="-122"/>
                <a:ea typeface="微软雅黑" pitchFamily="34" charset="-122"/>
              </a:rPr>
              <a:t>IP </a:t>
            </a:r>
            <a:r>
              <a:rPr lang="zh-CN" altLang="en-US" sz="2000" b="1" dirty="0">
                <a:latin typeface="微软雅黑" pitchFamily="34" charset="-122"/>
                <a:ea typeface="微软雅黑" pitchFamily="34" charset="-122"/>
              </a:rPr>
              <a:t>地址的</a:t>
            </a:r>
            <a:r>
              <a:rPr lang="zh-CN" altLang="en-US" sz="2000" b="1" dirty="0">
                <a:solidFill>
                  <a:srgbClr val="0000FF"/>
                </a:solidFill>
                <a:latin typeface="微软雅黑" pitchFamily="34" charset="-122"/>
                <a:ea typeface="微软雅黑" pitchFamily="34" charset="-122"/>
              </a:rPr>
              <a:t>临时的</a:t>
            </a:r>
            <a:r>
              <a:rPr lang="zh-CN" altLang="en-US" sz="2000" b="1" dirty="0">
                <a:latin typeface="微软雅黑" pitchFamily="34" charset="-122"/>
                <a:ea typeface="微软雅黑" pitchFamily="34" charset="-122"/>
              </a:rPr>
              <a:t>，因此 </a:t>
            </a:r>
            <a:r>
              <a:rPr lang="en-US" altLang="zh-CN" sz="2000" b="1" dirty="0">
                <a:latin typeface="微软雅黑" pitchFamily="34" charset="-122"/>
                <a:ea typeface="微软雅黑" pitchFamily="34" charset="-122"/>
              </a:rPr>
              <a:t>DHCP </a:t>
            </a:r>
            <a:r>
              <a:rPr lang="zh-CN" altLang="en-US" sz="2000" b="1" dirty="0">
                <a:latin typeface="微软雅黑" pitchFamily="34" charset="-122"/>
                <a:ea typeface="微软雅黑" pitchFamily="34" charset="-122"/>
              </a:rPr>
              <a:t>客户只能在一段有限的时间内使用这个分配到的 </a:t>
            </a:r>
            <a:r>
              <a:rPr lang="en-US" altLang="zh-CN" sz="2000" b="1" dirty="0">
                <a:latin typeface="微软雅黑" pitchFamily="34" charset="-122"/>
                <a:ea typeface="微软雅黑" pitchFamily="34" charset="-122"/>
              </a:rPr>
              <a:t>IP </a:t>
            </a:r>
            <a:r>
              <a:rPr lang="zh-CN" altLang="en-US" sz="2000" b="1" dirty="0">
                <a:latin typeface="微软雅黑" pitchFamily="34" charset="-122"/>
                <a:ea typeface="微软雅黑" pitchFamily="34" charset="-122"/>
              </a:rPr>
              <a:t>地址。</a:t>
            </a:r>
            <a:r>
              <a:rPr lang="en-US" altLang="zh-CN" sz="2000" b="1" dirty="0">
                <a:latin typeface="微软雅黑" pitchFamily="34" charset="-122"/>
                <a:ea typeface="微软雅黑" pitchFamily="34" charset="-122"/>
              </a:rPr>
              <a:t>DHCP </a:t>
            </a:r>
            <a:r>
              <a:rPr lang="zh-CN" altLang="en-US" sz="2000" b="1" dirty="0">
                <a:latin typeface="微软雅黑" pitchFamily="34" charset="-122"/>
                <a:ea typeface="微软雅黑" pitchFamily="34" charset="-122"/>
              </a:rPr>
              <a:t>协议称这段时间为</a:t>
            </a:r>
            <a:r>
              <a:rPr lang="zh-CN" altLang="en-US" sz="2000" b="1" dirty="0">
                <a:solidFill>
                  <a:srgbClr val="0000FF"/>
                </a:solidFill>
                <a:latin typeface="微软雅黑" pitchFamily="34" charset="-122"/>
                <a:ea typeface="微软雅黑" pitchFamily="34" charset="-122"/>
              </a:rPr>
              <a:t>租用期</a:t>
            </a:r>
            <a:r>
              <a:rPr lang="zh-CN" altLang="en-US" sz="2000" b="1" dirty="0">
                <a:latin typeface="微软雅黑" pitchFamily="34" charset="-122"/>
                <a:ea typeface="微软雅黑" pitchFamily="34" charset="-122"/>
              </a:rPr>
              <a:t>。 </a:t>
            </a:r>
          </a:p>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租用期的数值应由 </a:t>
            </a:r>
            <a:r>
              <a:rPr lang="en-US" altLang="zh-CN" sz="2000" b="1" dirty="0">
                <a:latin typeface="微软雅黑" pitchFamily="34" charset="-122"/>
                <a:ea typeface="微软雅黑" pitchFamily="34" charset="-122"/>
              </a:rPr>
              <a:t>DHCP </a:t>
            </a:r>
            <a:r>
              <a:rPr lang="zh-CN" altLang="en-US" sz="2000" b="1" dirty="0">
                <a:latin typeface="微软雅黑" pitchFamily="34" charset="-122"/>
                <a:ea typeface="微软雅黑" pitchFamily="34" charset="-122"/>
              </a:rPr>
              <a:t>服务器自己决定。</a:t>
            </a:r>
          </a:p>
          <a:p>
            <a:pPr marL="285750" indent="-285750" eaLnBrk="0" hangingPunct="0">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DHCP </a:t>
            </a:r>
            <a:r>
              <a:rPr lang="zh-CN" altLang="en-US" sz="2000" b="1" dirty="0">
                <a:latin typeface="微软雅黑" pitchFamily="34" charset="-122"/>
                <a:ea typeface="微软雅黑" pitchFamily="34" charset="-122"/>
              </a:rPr>
              <a:t>客户也可在自己发送的报文中（例如，发现报文）提出对租用期的要求。 </a:t>
            </a:r>
          </a:p>
        </p:txBody>
      </p:sp>
    </p:spTree>
    <p:extLst>
      <p:ext uri="{BB962C8B-B14F-4D97-AF65-F5344CB8AC3E}">
        <p14:creationId xmlns:p14="http://schemas.microsoft.com/office/powerpoint/2010/main" val="4130610419"/>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556963" y="1057072"/>
            <a:ext cx="8048776" cy="331493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AutoShape 5"/>
          <p:cNvSpPr>
            <a:spLocks noChangeArrowheads="1"/>
          </p:cNvSpPr>
          <p:nvPr/>
        </p:nvSpPr>
        <p:spPr bwMode="auto">
          <a:xfrm>
            <a:off x="556963" y="633865"/>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4" name="Rectangle 6"/>
          <p:cNvSpPr>
            <a:spLocks noChangeArrowheads="1"/>
          </p:cNvSpPr>
          <p:nvPr/>
        </p:nvSpPr>
        <p:spPr bwMode="auto">
          <a:xfrm>
            <a:off x="3136887" y="600654"/>
            <a:ext cx="288893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itchFamily="34" charset="-122"/>
                <a:ea typeface="微软雅黑" pitchFamily="34" charset="-122"/>
              </a:rPr>
              <a:t>DHCP </a:t>
            </a:r>
            <a:r>
              <a:rPr lang="zh-CN" altLang="en-US" sz="2000" b="1" dirty="0">
                <a:solidFill>
                  <a:schemeClr val="bg1"/>
                </a:solidFill>
                <a:latin typeface="微软雅黑" pitchFamily="34" charset="-122"/>
                <a:ea typeface="微软雅黑" pitchFamily="34" charset="-122"/>
              </a:rPr>
              <a:t>协议的工作过程</a:t>
            </a:r>
          </a:p>
        </p:txBody>
      </p:sp>
      <p:grpSp>
        <p:nvGrpSpPr>
          <p:cNvPr id="162" name="组合 161"/>
          <p:cNvGrpSpPr/>
          <p:nvPr/>
        </p:nvGrpSpPr>
        <p:grpSpPr>
          <a:xfrm>
            <a:off x="1933015" y="1075502"/>
            <a:ext cx="5259764" cy="3324076"/>
            <a:chOff x="-34130" y="587046"/>
            <a:chExt cx="9932621" cy="6277239"/>
          </a:xfrm>
        </p:grpSpPr>
        <p:sp>
          <p:nvSpPr>
            <p:cNvPr id="83" name="Line 4"/>
            <p:cNvSpPr>
              <a:spLocks noChangeShapeType="1"/>
            </p:cNvSpPr>
            <p:nvPr/>
          </p:nvSpPr>
          <p:spPr bwMode="auto">
            <a:xfrm flipH="1">
              <a:off x="6131058" y="1100138"/>
              <a:ext cx="1506538" cy="0"/>
            </a:xfrm>
            <a:prstGeom prst="line">
              <a:avLst/>
            </a:prstGeom>
            <a:noFill/>
            <a:ln w="38100">
              <a:solidFill>
                <a:srgbClr val="00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ts val="1700"/>
                </a:lnSpc>
              </a:pPr>
              <a:endParaRPr lang="zh-CN" altLang="en-US" sz="1100" b="1">
                <a:latin typeface="微软雅黑" pitchFamily="34" charset="-122"/>
                <a:ea typeface="微软雅黑" pitchFamily="34" charset="-122"/>
              </a:endParaRPr>
            </a:p>
          </p:txBody>
        </p:sp>
        <p:sp>
          <p:nvSpPr>
            <p:cNvPr id="84" name="Line 6"/>
            <p:cNvSpPr>
              <a:spLocks noChangeShapeType="1"/>
            </p:cNvSpPr>
            <p:nvPr/>
          </p:nvSpPr>
          <p:spPr bwMode="auto">
            <a:xfrm>
              <a:off x="2454143" y="1747838"/>
              <a:ext cx="5164534" cy="0"/>
            </a:xfrm>
            <a:prstGeom prst="line">
              <a:avLst/>
            </a:prstGeom>
            <a:noFill/>
            <a:ln w="38100">
              <a:solidFill>
                <a:srgbClr val="00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ts val="1700"/>
                </a:lnSpc>
              </a:pPr>
              <a:endParaRPr lang="zh-CN" altLang="en-US" sz="1100" b="1">
                <a:latin typeface="微软雅黑" pitchFamily="34" charset="-122"/>
                <a:ea typeface="微软雅黑" pitchFamily="34" charset="-122"/>
              </a:endParaRPr>
            </a:p>
          </p:txBody>
        </p:sp>
        <p:sp>
          <p:nvSpPr>
            <p:cNvPr id="85" name="Rectangle 7"/>
            <p:cNvSpPr>
              <a:spLocks noChangeArrowheads="1"/>
            </p:cNvSpPr>
            <p:nvPr/>
          </p:nvSpPr>
          <p:spPr bwMode="auto">
            <a:xfrm>
              <a:off x="624285" y="1576388"/>
              <a:ext cx="1076590" cy="341312"/>
            </a:xfrm>
            <a:prstGeom prst="rect">
              <a:avLst/>
            </a:prstGeom>
            <a:solidFill>
              <a:srgbClr val="00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dirty="0">
                  <a:latin typeface="微软雅黑" pitchFamily="34" charset="-122"/>
                  <a:ea typeface="微软雅黑" pitchFamily="34" charset="-122"/>
                </a:rPr>
                <a:t>客户</a:t>
              </a:r>
            </a:p>
          </p:txBody>
        </p:sp>
        <p:sp>
          <p:nvSpPr>
            <p:cNvPr id="86" name="Rectangle 8"/>
            <p:cNvSpPr>
              <a:spLocks noChangeArrowheads="1"/>
            </p:cNvSpPr>
            <p:nvPr/>
          </p:nvSpPr>
          <p:spPr bwMode="auto">
            <a:xfrm>
              <a:off x="3529012" y="1617664"/>
              <a:ext cx="2904729" cy="257175"/>
            </a:xfrm>
            <a:prstGeom prst="rect">
              <a:avLst/>
            </a:prstGeom>
            <a:solidFill>
              <a:srgbClr val="00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DHCPDISCOVER</a:t>
              </a:r>
            </a:p>
          </p:txBody>
        </p:sp>
        <p:sp>
          <p:nvSpPr>
            <p:cNvPr id="87" name="Rectangle 9"/>
            <p:cNvSpPr>
              <a:spLocks noChangeArrowheads="1"/>
            </p:cNvSpPr>
            <p:nvPr/>
          </p:nvSpPr>
          <p:spPr bwMode="auto">
            <a:xfrm>
              <a:off x="8155252" y="1576388"/>
              <a:ext cx="1076590" cy="341312"/>
            </a:xfrm>
            <a:prstGeom prst="rect">
              <a:avLst/>
            </a:prstGeom>
            <a:solidFill>
              <a:srgbClr val="0066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solidFill>
                    <a:schemeClr val="bg1"/>
                  </a:solidFill>
                  <a:latin typeface="微软雅黑" pitchFamily="34" charset="-122"/>
                  <a:ea typeface="微软雅黑" pitchFamily="34" charset="-122"/>
                </a:rPr>
                <a:t>服务器</a:t>
              </a:r>
            </a:p>
          </p:txBody>
        </p:sp>
        <p:sp>
          <p:nvSpPr>
            <p:cNvPr id="88" name="Rectangle 10"/>
            <p:cNvSpPr>
              <a:spLocks noChangeArrowheads="1"/>
            </p:cNvSpPr>
            <p:nvPr/>
          </p:nvSpPr>
          <p:spPr bwMode="auto">
            <a:xfrm>
              <a:off x="7618677" y="1617664"/>
              <a:ext cx="536575" cy="257175"/>
            </a:xfrm>
            <a:prstGeom prst="rect">
              <a:avLst/>
            </a:prstGeom>
            <a:solidFill>
              <a:srgbClr val="00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67</a:t>
              </a:r>
            </a:p>
          </p:txBody>
        </p:sp>
        <p:sp>
          <p:nvSpPr>
            <p:cNvPr id="89" name="Rectangle 11"/>
            <p:cNvSpPr>
              <a:spLocks noChangeArrowheads="1"/>
            </p:cNvSpPr>
            <p:nvPr/>
          </p:nvSpPr>
          <p:spPr bwMode="auto">
            <a:xfrm>
              <a:off x="1700875" y="1617664"/>
              <a:ext cx="753269" cy="257175"/>
            </a:xfrm>
            <a:prstGeom prst="rect">
              <a:avLst/>
            </a:prstGeom>
            <a:solidFill>
              <a:srgbClr val="CC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dirty="0">
                  <a:latin typeface="微软雅黑" pitchFamily="34" charset="-122"/>
                  <a:ea typeface="微软雅黑" pitchFamily="34" charset="-122"/>
                </a:rPr>
                <a:t>68</a:t>
              </a:r>
            </a:p>
          </p:txBody>
        </p:sp>
        <p:sp>
          <p:nvSpPr>
            <p:cNvPr id="90" name="Text Box 12"/>
            <p:cNvSpPr txBox="1">
              <a:spLocks noChangeArrowheads="1"/>
            </p:cNvSpPr>
            <p:nvPr/>
          </p:nvSpPr>
          <p:spPr bwMode="auto">
            <a:xfrm>
              <a:off x="1697435" y="1771318"/>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1100" b="1" dirty="0">
                  <a:solidFill>
                    <a:srgbClr val="0000FF"/>
                  </a:solidFill>
                  <a:latin typeface="微软雅黑" pitchFamily="34" charset="-122"/>
                  <a:ea typeface="微软雅黑" pitchFamily="34" charset="-122"/>
                </a:rPr>
                <a:t>UDP</a:t>
              </a:r>
            </a:p>
          </p:txBody>
        </p:sp>
        <p:sp>
          <p:nvSpPr>
            <p:cNvPr id="91" name="Text Box 13"/>
            <p:cNvSpPr txBox="1">
              <a:spLocks noChangeArrowheads="1"/>
            </p:cNvSpPr>
            <p:nvPr/>
          </p:nvSpPr>
          <p:spPr bwMode="auto">
            <a:xfrm>
              <a:off x="7419182" y="1740516"/>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1100" b="1">
                  <a:solidFill>
                    <a:srgbClr val="0000FF"/>
                  </a:solidFill>
                  <a:latin typeface="微软雅黑" pitchFamily="34" charset="-122"/>
                  <a:ea typeface="微软雅黑" pitchFamily="34" charset="-122"/>
                </a:rPr>
                <a:t>UDP</a:t>
              </a:r>
            </a:p>
          </p:txBody>
        </p:sp>
        <p:sp>
          <p:nvSpPr>
            <p:cNvPr id="92" name="Line 14"/>
            <p:cNvSpPr>
              <a:spLocks noChangeShapeType="1"/>
            </p:cNvSpPr>
            <p:nvPr/>
          </p:nvSpPr>
          <p:spPr bwMode="auto">
            <a:xfrm flipH="1">
              <a:off x="2452423" y="2359025"/>
              <a:ext cx="5166254" cy="0"/>
            </a:xfrm>
            <a:prstGeom prst="line">
              <a:avLst/>
            </a:prstGeom>
            <a:noFill/>
            <a:ln w="38100">
              <a:solidFill>
                <a:srgbClr val="CC00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ts val="1700"/>
                </a:lnSpc>
              </a:pPr>
              <a:endParaRPr lang="zh-CN" altLang="en-US" sz="1100" b="1">
                <a:latin typeface="微软雅黑" pitchFamily="34" charset="-122"/>
                <a:ea typeface="微软雅黑" pitchFamily="34" charset="-122"/>
              </a:endParaRPr>
            </a:p>
          </p:txBody>
        </p:sp>
        <p:sp>
          <p:nvSpPr>
            <p:cNvPr id="93" name="Rectangle 15"/>
            <p:cNvSpPr>
              <a:spLocks noChangeArrowheads="1"/>
            </p:cNvSpPr>
            <p:nvPr/>
          </p:nvSpPr>
          <p:spPr bwMode="auto">
            <a:xfrm>
              <a:off x="624286" y="2187576"/>
              <a:ext cx="1074869" cy="339725"/>
            </a:xfrm>
            <a:prstGeom prst="rect">
              <a:avLst/>
            </a:prstGeom>
            <a:solidFill>
              <a:srgbClr val="00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latin typeface="微软雅黑" pitchFamily="34" charset="-122"/>
                  <a:ea typeface="微软雅黑" pitchFamily="34" charset="-122"/>
                </a:rPr>
                <a:t>客户</a:t>
              </a:r>
            </a:p>
          </p:txBody>
        </p:sp>
        <p:sp>
          <p:nvSpPr>
            <p:cNvPr id="94" name="Rectangle 16"/>
            <p:cNvSpPr>
              <a:spLocks noChangeArrowheads="1"/>
            </p:cNvSpPr>
            <p:nvPr/>
          </p:nvSpPr>
          <p:spPr bwMode="auto">
            <a:xfrm>
              <a:off x="3529012" y="2230439"/>
              <a:ext cx="2904729" cy="255587"/>
            </a:xfrm>
            <a:prstGeom prst="rect">
              <a:avLst/>
            </a:prstGeom>
            <a:solidFill>
              <a:srgbClr val="FF66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DHCPOFFER</a:t>
              </a:r>
            </a:p>
          </p:txBody>
        </p:sp>
        <p:sp>
          <p:nvSpPr>
            <p:cNvPr id="95" name="Rectangle 17"/>
            <p:cNvSpPr>
              <a:spLocks noChangeArrowheads="1"/>
            </p:cNvSpPr>
            <p:nvPr/>
          </p:nvSpPr>
          <p:spPr bwMode="auto">
            <a:xfrm>
              <a:off x="8155252" y="2187576"/>
              <a:ext cx="1076590" cy="339725"/>
            </a:xfrm>
            <a:prstGeom prst="rect">
              <a:avLst/>
            </a:prstGeom>
            <a:solidFill>
              <a:srgbClr val="0066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solidFill>
                    <a:schemeClr val="bg1"/>
                  </a:solidFill>
                  <a:latin typeface="微软雅黑" pitchFamily="34" charset="-122"/>
                  <a:ea typeface="微软雅黑" pitchFamily="34" charset="-122"/>
                </a:rPr>
                <a:t>服务器</a:t>
              </a:r>
            </a:p>
          </p:txBody>
        </p:sp>
        <p:sp>
          <p:nvSpPr>
            <p:cNvPr id="96" name="Rectangle 18"/>
            <p:cNvSpPr>
              <a:spLocks noChangeArrowheads="1"/>
            </p:cNvSpPr>
            <p:nvPr/>
          </p:nvSpPr>
          <p:spPr bwMode="auto">
            <a:xfrm>
              <a:off x="7618677" y="2230439"/>
              <a:ext cx="536575" cy="255587"/>
            </a:xfrm>
            <a:prstGeom prst="rect">
              <a:avLst/>
            </a:prstGeom>
            <a:solidFill>
              <a:srgbClr val="00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67</a:t>
              </a:r>
            </a:p>
          </p:txBody>
        </p:sp>
        <p:sp>
          <p:nvSpPr>
            <p:cNvPr id="97" name="Rectangle 19"/>
            <p:cNvSpPr>
              <a:spLocks noChangeArrowheads="1"/>
            </p:cNvSpPr>
            <p:nvPr/>
          </p:nvSpPr>
          <p:spPr bwMode="auto">
            <a:xfrm>
              <a:off x="1699155" y="2230439"/>
              <a:ext cx="753269" cy="255587"/>
            </a:xfrm>
            <a:prstGeom prst="rect">
              <a:avLst/>
            </a:prstGeom>
            <a:solidFill>
              <a:srgbClr val="CC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dirty="0">
                  <a:latin typeface="微软雅黑" pitchFamily="34" charset="-122"/>
                  <a:ea typeface="微软雅黑" pitchFamily="34" charset="-122"/>
                </a:rPr>
                <a:t>68</a:t>
              </a:r>
            </a:p>
          </p:txBody>
        </p:sp>
        <p:sp>
          <p:nvSpPr>
            <p:cNvPr id="98" name="Text Box 20"/>
            <p:cNvSpPr txBox="1">
              <a:spLocks noChangeArrowheads="1"/>
            </p:cNvSpPr>
            <p:nvPr/>
          </p:nvSpPr>
          <p:spPr bwMode="auto">
            <a:xfrm>
              <a:off x="1697435" y="2379331"/>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1100" b="1">
                  <a:solidFill>
                    <a:srgbClr val="0000FF"/>
                  </a:solidFill>
                  <a:latin typeface="微软雅黑" pitchFamily="34" charset="-122"/>
                  <a:ea typeface="微软雅黑" pitchFamily="34" charset="-122"/>
                </a:rPr>
                <a:t>UDP</a:t>
              </a:r>
            </a:p>
          </p:txBody>
        </p:sp>
        <p:sp>
          <p:nvSpPr>
            <p:cNvPr id="99" name="Text Box 21"/>
            <p:cNvSpPr txBox="1">
              <a:spLocks noChangeArrowheads="1"/>
            </p:cNvSpPr>
            <p:nvPr/>
          </p:nvSpPr>
          <p:spPr bwMode="auto">
            <a:xfrm>
              <a:off x="7419182" y="2351704"/>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1100" b="1">
                  <a:solidFill>
                    <a:srgbClr val="0000FF"/>
                  </a:solidFill>
                  <a:latin typeface="微软雅黑" pitchFamily="34" charset="-122"/>
                  <a:ea typeface="微软雅黑" pitchFamily="34" charset="-122"/>
                </a:rPr>
                <a:t>UDP</a:t>
              </a:r>
            </a:p>
          </p:txBody>
        </p:sp>
        <p:sp>
          <p:nvSpPr>
            <p:cNvPr id="100" name="Line 23"/>
            <p:cNvSpPr>
              <a:spLocks noChangeShapeType="1"/>
            </p:cNvSpPr>
            <p:nvPr/>
          </p:nvSpPr>
          <p:spPr bwMode="auto">
            <a:xfrm>
              <a:off x="2454143" y="2968625"/>
              <a:ext cx="5164534" cy="0"/>
            </a:xfrm>
            <a:prstGeom prst="line">
              <a:avLst/>
            </a:prstGeom>
            <a:noFill/>
            <a:ln w="38100">
              <a:solidFill>
                <a:srgbClr val="00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ts val="1700"/>
                </a:lnSpc>
              </a:pPr>
              <a:endParaRPr lang="zh-CN" altLang="en-US" sz="1100" b="1">
                <a:latin typeface="微软雅黑" pitchFamily="34" charset="-122"/>
                <a:ea typeface="微软雅黑" pitchFamily="34" charset="-122"/>
              </a:endParaRPr>
            </a:p>
          </p:txBody>
        </p:sp>
        <p:sp>
          <p:nvSpPr>
            <p:cNvPr id="101" name="Rectangle 24"/>
            <p:cNvSpPr>
              <a:spLocks noChangeArrowheads="1"/>
            </p:cNvSpPr>
            <p:nvPr/>
          </p:nvSpPr>
          <p:spPr bwMode="auto">
            <a:xfrm>
              <a:off x="624285" y="2798763"/>
              <a:ext cx="1076590" cy="341312"/>
            </a:xfrm>
            <a:prstGeom prst="rect">
              <a:avLst/>
            </a:prstGeom>
            <a:solidFill>
              <a:srgbClr val="00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latin typeface="微软雅黑" pitchFamily="34" charset="-122"/>
                  <a:ea typeface="微软雅黑" pitchFamily="34" charset="-122"/>
                </a:rPr>
                <a:t>客户</a:t>
              </a:r>
            </a:p>
          </p:txBody>
        </p:sp>
        <p:sp>
          <p:nvSpPr>
            <p:cNvPr id="102" name="Rectangle 25"/>
            <p:cNvSpPr>
              <a:spLocks noChangeArrowheads="1"/>
            </p:cNvSpPr>
            <p:nvPr/>
          </p:nvSpPr>
          <p:spPr bwMode="auto">
            <a:xfrm>
              <a:off x="3529012" y="2841625"/>
              <a:ext cx="2904729" cy="255588"/>
            </a:xfrm>
            <a:prstGeom prst="rect">
              <a:avLst/>
            </a:prstGeom>
            <a:solidFill>
              <a:srgbClr val="00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DHCPREQUEST</a:t>
              </a:r>
            </a:p>
          </p:txBody>
        </p:sp>
        <p:sp>
          <p:nvSpPr>
            <p:cNvPr id="103" name="Rectangle 26"/>
            <p:cNvSpPr>
              <a:spLocks noChangeArrowheads="1"/>
            </p:cNvSpPr>
            <p:nvPr/>
          </p:nvSpPr>
          <p:spPr bwMode="auto">
            <a:xfrm>
              <a:off x="8155252" y="2798763"/>
              <a:ext cx="1076590" cy="341312"/>
            </a:xfrm>
            <a:prstGeom prst="rect">
              <a:avLst/>
            </a:prstGeom>
            <a:solidFill>
              <a:srgbClr val="0066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solidFill>
                    <a:schemeClr val="bg1"/>
                  </a:solidFill>
                  <a:latin typeface="微软雅黑" pitchFamily="34" charset="-122"/>
                  <a:ea typeface="微软雅黑" pitchFamily="34" charset="-122"/>
                </a:rPr>
                <a:t>服务器</a:t>
              </a:r>
            </a:p>
          </p:txBody>
        </p:sp>
        <p:sp>
          <p:nvSpPr>
            <p:cNvPr id="104" name="Rectangle 27"/>
            <p:cNvSpPr>
              <a:spLocks noChangeArrowheads="1"/>
            </p:cNvSpPr>
            <p:nvPr/>
          </p:nvSpPr>
          <p:spPr bwMode="auto">
            <a:xfrm>
              <a:off x="7618677" y="2841625"/>
              <a:ext cx="536575" cy="255588"/>
            </a:xfrm>
            <a:prstGeom prst="rect">
              <a:avLst/>
            </a:prstGeom>
            <a:solidFill>
              <a:srgbClr val="00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67</a:t>
              </a:r>
            </a:p>
          </p:txBody>
        </p:sp>
        <p:sp>
          <p:nvSpPr>
            <p:cNvPr id="105" name="Rectangle 28"/>
            <p:cNvSpPr>
              <a:spLocks noChangeArrowheads="1"/>
            </p:cNvSpPr>
            <p:nvPr/>
          </p:nvSpPr>
          <p:spPr bwMode="auto">
            <a:xfrm>
              <a:off x="1700875" y="2841625"/>
              <a:ext cx="753269" cy="255588"/>
            </a:xfrm>
            <a:prstGeom prst="rect">
              <a:avLst/>
            </a:prstGeom>
            <a:solidFill>
              <a:srgbClr val="CC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68</a:t>
              </a:r>
            </a:p>
          </p:txBody>
        </p:sp>
        <p:sp>
          <p:nvSpPr>
            <p:cNvPr id="106" name="Text Box 29"/>
            <p:cNvSpPr txBox="1">
              <a:spLocks noChangeArrowheads="1"/>
            </p:cNvSpPr>
            <p:nvPr/>
          </p:nvSpPr>
          <p:spPr bwMode="auto">
            <a:xfrm>
              <a:off x="1697435" y="2992106"/>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1100" b="1">
                  <a:solidFill>
                    <a:srgbClr val="0000FF"/>
                  </a:solidFill>
                  <a:latin typeface="微软雅黑" pitchFamily="34" charset="-122"/>
                  <a:ea typeface="微软雅黑" pitchFamily="34" charset="-122"/>
                </a:rPr>
                <a:t>UDP</a:t>
              </a:r>
            </a:p>
          </p:txBody>
        </p:sp>
        <p:sp>
          <p:nvSpPr>
            <p:cNvPr id="107" name="Text Box 30"/>
            <p:cNvSpPr txBox="1">
              <a:spLocks noChangeArrowheads="1"/>
            </p:cNvSpPr>
            <p:nvPr/>
          </p:nvSpPr>
          <p:spPr bwMode="auto">
            <a:xfrm>
              <a:off x="7419182" y="2964480"/>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1100" b="1">
                  <a:solidFill>
                    <a:srgbClr val="0000FF"/>
                  </a:solidFill>
                  <a:latin typeface="微软雅黑" pitchFamily="34" charset="-122"/>
                  <a:ea typeface="微软雅黑" pitchFamily="34" charset="-122"/>
                </a:rPr>
                <a:t>UDP</a:t>
              </a:r>
            </a:p>
          </p:txBody>
        </p:sp>
        <p:sp>
          <p:nvSpPr>
            <p:cNvPr id="108" name="Line 31"/>
            <p:cNvSpPr>
              <a:spLocks noChangeShapeType="1"/>
            </p:cNvSpPr>
            <p:nvPr/>
          </p:nvSpPr>
          <p:spPr bwMode="auto">
            <a:xfrm flipH="1">
              <a:off x="2452423" y="3579813"/>
              <a:ext cx="5166254" cy="0"/>
            </a:xfrm>
            <a:prstGeom prst="line">
              <a:avLst/>
            </a:prstGeom>
            <a:noFill/>
            <a:ln w="38100">
              <a:solidFill>
                <a:srgbClr val="CC00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ts val="1700"/>
                </a:lnSpc>
              </a:pPr>
              <a:endParaRPr lang="zh-CN" altLang="en-US" sz="1100" b="1">
                <a:latin typeface="微软雅黑" pitchFamily="34" charset="-122"/>
                <a:ea typeface="微软雅黑" pitchFamily="34" charset="-122"/>
              </a:endParaRPr>
            </a:p>
          </p:txBody>
        </p:sp>
        <p:sp>
          <p:nvSpPr>
            <p:cNvPr id="109" name="Rectangle 32"/>
            <p:cNvSpPr>
              <a:spLocks noChangeArrowheads="1"/>
            </p:cNvSpPr>
            <p:nvPr/>
          </p:nvSpPr>
          <p:spPr bwMode="auto">
            <a:xfrm>
              <a:off x="624286" y="3409950"/>
              <a:ext cx="1074869" cy="339725"/>
            </a:xfrm>
            <a:prstGeom prst="rect">
              <a:avLst/>
            </a:prstGeom>
            <a:solidFill>
              <a:srgbClr val="00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latin typeface="微软雅黑" pitchFamily="34" charset="-122"/>
                  <a:ea typeface="微软雅黑" pitchFamily="34" charset="-122"/>
                </a:rPr>
                <a:t>客户</a:t>
              </a:r>
            </a:p>
          </p:txBody>
        </p:sp>
        <p:sp>
          <p:nvSpPr>
            <p:cNvPr id="110" name="Rectangle 33"/>
            <p:cNvSpPr>
              <a:spLocks noChangeArrowheads="1"/>
            </p:cNvSpPr>
            <p:nvPr/>
          </p:nvSpPr>
          <p:spPr bwMode="auto">
            <a:xfrm>
              <a:off x="3529012" y="3452813"/>
              <a:ext cx="2904729" cy="254000"/>
            </a:xfrm>
            <a:prstGeom prst="rect">
              <a:avLst/>
            </a:prstGeom>
            <a:solidFill>
              <a:srgbClr val="FF66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DHCPACK</a:t>
              </a:r>
            </a:p>
          </p:txBody>
        </p:sp>
        <p:sp>
          <p:nvSpPr>
            <p:cNvPr id="111" name="Rectangle 34"/>
            <p:cNvSpPr>
              <a:spLocks noChangeArrowheads="1"/>
            </p:cNvSpPr>
            <p:nvPr/>
          </p:nvSpPr>
          <p:spPr bwMode="auto">
            <a:xfrm>
              <a:off x="8155252" y="3409950"/>
              <a:ext cx="1076590" cy="339725"/>
            </a:xfrm>
            <a:prstGeom prst="rect">
              <a:avLst/>
            </a:prstGeom>
            <a:solidFill>
              <a:srgbClr val="0066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solidFill>
                    <a:schemeClr val="bg1"/>
                  </a:solidFill>
                  <a:latin typeface="微软雅黑" pitchFamily="34" charset="-122"/>
                  <a:ea typeface="微软雅黑" pitchFamily="34" charset="-122"/>
                </a:rPr>
                <a:t>服务器</a:t>
              </a:r>
            </a:p>
          </p:txBody>
        </p:sp>
        <p:sp>
          <p:nvSpPr>
            <p:cNvPr id="112" name="Rectangle 35"/>
            <p:cNvSpPr>
              <a:spLocks noChangeArrowheads="1"/>
            </p:cNvSpPr>
            <p:nvPr/>
          </p:nvSpPr>
          <p:spPr bwMode="auto">
            <a:xfrm>
              <a:off x="7618677" y="3452813"/>
              <a:ext cx="536575" cy="254000"/>
            </a:xfrm>
            <a:prstGeom prst="rect">
              <a:avLst/>
            </a:prstGeom>
            <a:solidFill>
              <a:srgbClr val="00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67</a:t>
              </a:r>
            </a:p>
          </p:txBody>
        </p:sp>
        <p:sp>
          <p:nvSpPr>
            <p:cNvPr id="113" name="Rectangle 36"/>
            <p:cNvSpPr>
              <a:spLocks noChangeArrowheads="1"/>
            </p:cNvSpPr>
            <p:nvPr/>
          </p:nvSpPr>
          <p:spPr bwMode="auto">
            <a:xfrm>
              <a:off x="1699155" y="3452813"/>
              <a:ext cx="753269" cy="254000"/>
            </a:xfrm>
            <a:prstGeom prst="rect">
              <a:avLst/>
            </a:prstGeom>
            <a:solidFill>
              <a:srgbClr val="CC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68</a:t>
              </a:r>
            </a:p>
          </p:txBody>
        </p:sp>
        <p:sp>
          <p:nvSpPr>
            <p:cNvPr id="114" name="Text Box 37"/>
            <p:cNvSpPr txBox="1">
              <a:spLocks noChangeArrowheads="1"/>
            </p:cNvSpPr>
            <p:nvPr/>
          </p:nvSpPr>
          <p:spPr bwMode="auto">
            <a:xfrm>
              <a:off x="1697435" y="3601706"/>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1100" b="1">
                  <a:solidFill>
                    <a:srgbClr val="0000FF"/>
                  </a:solidFill>
                  <a:latin typeface="微软雅黑" pitchFamily="34" charset="-122"/>
                  <a:ea typeface="微软雅黑" pitchFamily="34" charset="-122"/>
                </a:rPr>
                <a:t>UDP</a:t>
              </a:r>
            </a:p>
          </p:txBody>
        </p:sp>
        <p:sp>
          <p:nvSpPr>
            <p:cNvPr id="115" name="Text Box 38"/>
            <p:cNvSpPr txBox="1">
              <a:spLocks noChangeArrowheads="1"/>
            </p:cNvSpPr>
            <p:nvPr/>
          </p:nvSpPr>
          <p:spPr bwMode="auto">
            <a:xfrm>
              <a:off x="7419182" y="3574079"/>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1100" b="1">
                  <a:solidFill>
                    <a:srgbClr val="0000FF"/>
                  </a:solidFill>
                  <a:latin typeface="微软雅黑" pitchFamily="34" charset="-122"/>
                  <a:ea typeface="微软雅黑" pitchFamily="34" charset="-122"/>
                </a:rPr>
                <a:t>UDP</a:t>
              </a:r>
            </a:p>
          </p:txBody>
        </p:sp>
        <p:sp>
          <p:nvSpPr>
            <p:cNvPr id="116" name="Line 40"/>
            <p:cNvSpPr>
              <a:spLocks noChangeShapeType="1"/>
            </p:cNvSpPr>
            <p:nvPr/>
          </p:nvSpPr>
          <p:spPr bwMode="auto">
            <a:xfrm>
              <a:off x="2454143" y="4187825"/>
              <a:ext cx="5164534" cy="0"/>
            </a:xfrm>
            <a:prstGeom prst="line">
              <a:avLst/>
            </a:prstGeom>
            <a:noFill/>
            <a:ln w="38100">
              <a:solidFill>
                <a:srgbClr val="00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ts val="1700"/>
                </a:lnSpc>
              </a:pPr>
              <a:endParaRPr lang="zh-CN" altLang="en-US" sz="1100" b="1">
                <a:latin typeface="微软雅黑" pitchFamily="34" charset="-122"/>
                <a:ea typeface="微软雅黑" pitchFamily="34" charset="-122"/>
              </a:endParaRPr>
            </a:p>
          </p:txBody>
        </p:sp>
        <p:sp>
          <p:nvSpPr>
            <p:cNvPr id="117" name="Rectangle 41"/>
            <p:cNvSpPr>
              <a:spLocks noChangeArrowheads="1"/>
            </p:cNvSpPr>
            <p:nvPr/>
          </p:nvSpPr>
          <p:spPr bwMode="auto">
            <a:xfrm>
              <a:off x="624285" y="4017964"/>
              <a:ext cx="1076590" cy="338137"/>
            </a:xfrm>
            <a:prstGeom prst="rect">
              <a:avLst/>
            </a:prstGeom>
            <a:solidFill>
              <a:srgbClr val="00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latin typeface="微软雅黑" pitchFamily="34" charset="-122"/>
                  <a:ea typeface="微软雅黑" pitchFamily="34" charset="-122"/>
                </a:rPr>
                <a:t>客户</a:t>
              </a:r>
            </a:p>
          </p:txBody>
        </p:sp>
        <p:sp>
          <p:nvSpPr>
            <p:cNvPr id="118" name="Rectangle 42"/>
            <p:cNvSpPr>
              <a:spLocks noChangeArrowheads="1"/>
            </p:cNvSpPr>
            <p:nvPr/>
          </p:nvSpPr>
          <p:spPr bwMode="auto">
            <a:xfrm>
              <a:off x="3529012" y="4060825"/>
              <a:ext cx="2904729" cy="254000"/>
            </a:xfrm>
            <a:prstGeom prst="rect">
              <a:avLst/>
            </a:prstGeom>
            <a:solidFill>
              <a:srgbClr val="00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DHCPREQUEST</a:t>
              </a:r>
            </a:p>
          </p:txBody>
        </p:sp>
        <p:sp>
          <p:nvSpPr>
            <p:cNvPr id="119" name="Rectangle 43"/>
            <p:cNvSpPr>
              <a:spLocks noChangeArrowheads="1"/>
            </p:cNvSpPr>
            <p:nvPr/>
          </p:nvSpPr>
          <p:spPr bwMode="auto">
            <a:xfrm>
              <a:off x="8155252" y="4017964"/>
              <a:ext cx="1076590" cy="338137"/>
            </a:xfrm>
            <a:prstGeom prst="rect">
              <a:avLst/>
            </a:prstGeom>
            <a:solidFill>
              <a:srgbClr val="0066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solidFill>
                    <a:schemeClr val="bg1"/>
                  </a:solidFill>
                  <a:latin typeface="微软雅黑" pitchFamily="34" charset="-122"/>
                  <a:ea typeface="微软雅黑" pitchFamily="34" charset="-122"/>
                </a:rPr>
                <a:t>服务器</a:t>
              </a:r>
            </a:p>
          </p:txBody>
        </p:sp>
        <p:sp>
          <p:nvSpPr>
            <p:cNvPr id="120" name="Rectangle 44"/>
            <p:cNvSpPr>
              <a:spLocks noChangeArrowheads="1"/>
            </p:cNvSpPr>
            <p:nvPr/>
          </p:nvSpPr>
          <p:spPr bwMode="auto">
            <a:xfrm>
              <a:off x="7618677" y="4060825"/>
              <a:ext cx="536575" cy="254000"/>
            </a:xfrm>
            <a:prstGeom prst="rect">
              <a:avLst/>
            </a:prstGeom>
            <a:solidFill>
              <a:srgbClr val="00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67</a:t>
              </a:r>
            </a:p>
          </p:txBody>
        </p:sp>
        <p:sp>
          <p:nvSpPr>
            <p:cNvPr id="121" name="Rectangle 45"/>
            <p:cNvSpPr>
              <a:spLocks noChangeArrowheads="1"/>
            </p:cNvSpPr>
            <p:nvPr/>
          </p:nvSpPr>
          <p:spPr bwMode="auto">
            <a:xfrm>
              <a:off x="1700875" y="4060825"/>
              <a:ext cx="753269" cy="254000"/>
            </a:xfrm>
            <a:prstGeom prst="rect">
              <a:avLst/>
            </a:prstGeom>
            <a:solidFill>
              <a:srgbClr val="CC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68</a:t>
              </a:r>
            </a:p>
          </p:txBody>
        </p:sp>
        <p:sp>
          <p:nvSpPr>
            <p:cNvPr id="122" name="Text Box 46"/>
            <p:cNvSpPr txBox="1">
              <a:spLocks noChangeArrowheads="1"/>
            </p:cNvSpPr>
            <p:nvPr/>
          </p:nvSpPr>
          <p:spPr bwMode="auto">
            <a:xfrm>
              <a:off x="1697435" y="4209719"/>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1100" b="1">
                  <a:solidFill>
                    <a:srgbClr val="0000FF"/>
                  </a:solidFill>
                  <a:latin typeface="微软雅黑" pitchFamily="34" charset="-122"/>
                  <a:ea typeface="微软雅黑" pitchFamily="34" charset="-122"/>
                </a:rPr>
                <a:t>UDP</a:t>
              </a:r>
            </a:p>
          </p:txBody>
        </p:sp>
        <p:sp>
          <p:nvSpPr>
            <p:cNvPr id="123" name="Text Box 47"/>
            <p:cNvSpPr txBox="1">
              <a:spLocks noChangeArrowheads="1"/>
            </p:cNvSpPr>
            <p:nvPr/>
          </p:nvSpPr>
          <p:spPr bwMode="auto">
            <a:xfrm>
              <a:off x="7419182" y="4182093"/>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1100" b="1">
                  <a:solidFill>
                    <a:srgbClr val="0000FF"/>
                  </a:solidFill>
                  <a:latin typeface="微软雅黑" pitchFamily="34" charset="-122"/>
                  <a:ea typeface="微软雅黑" pitchFamily="34" charset="-122"/>
                </a:rPr>
                <a:t>UDP</a:t>
              </a:r>
            </a:p>
          </p:txBody>
        </p:sp>
        <p:sp>
          <p:nvSpPr>
            <p:cNvPr id="124" name="Line 48"/>
            <p:cNvSpPr>
              <a:spLocks noChangeShapeType="1"/>
            </p:cNvSpPr>
            <p:nvPr/>
          </p:nvSpPr>
          <p:spPr bwMode="auto">
            <a:xfrm flipH="1">
              <a:off x="2452423" y="4800600"/>
              <a:ext cx="5166254" cy="0"/>
            </a:xfrm>
            <a:prstGeom prst="line">
              <a:avLst/>
            </a:prstGeom>
            <a:noFill/>
            <a:ln w="38100">
              <a:solidFill>
                <a:srgbClr val="CC00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ts val="1700"/>
                </a:lnSpc>
              </a:pPr>
              <a:endParaRPr lang="zh-CN" altLang="en-US" sz="1100" b="1">
                <a:latin typeface="微软雅黑" pitchFamily="34" charset="-122"/>
                <a:ea typeface="微软雅黑" pitchFamily="34" charset="-122"/>
              </a:endParaRPr>
            </a:p>
          </p:txBody>
        </p:sp>
        <p:sp>
          <p:nvSpPr>
            <p:cNvPr id="125" name="Rectangle 49"/>
            <p:cNvSpPr>
              <a:spLocks noChangeArrowheads="1"/>
            </p:cNvSpPr>
            <p:nvPr/>
          </p:nvSpPr>
          <p:spPr bwMode="auto">
            <a:xfrm>
              <a:off x="624286" y="4629150"/>
              <a:ext cx="1074869" cy="338138"/>
            </a:xfrm>
            <a:prstGeom prst="rect">
              <a:avLst/>
            </a:prstGeom>
            <a:solidFill>
              <a:srgbClr val="00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latin typeface="微软雅黑" pitchFamily="34" charset="-122"/>
                  <a:ea typeface="微软雅黑" pitchFamily="34" charset="-122"/>
                </a:rPr>
                <a:t>客户</a:t>
              </a:r>
            </a:p>
          </p:txBody>
        </p:sp>
        <p:sp>
          <p:nvSpPr>
            <p:cNvPr id="126" name="Rectangle 50"/>
            <p:cNvSpPr>
              <a:spLocks noChangeArrowheads="1"/>
            </p:cNvSpPr>
            <p:nvPr/>
          </p:nvSpPr>
          <p:spPr bwMode="auto">
            <a:xfrm>
              <a:off x="3529012" y="4672014"/>
              <a:ext cx="2904729" cy="255587"/>
            </a:xfrm>
            <a:prstGeom prst="rect">
              <a:avLst/>
            </a:prstGeom>
            <a:solidFill>
              <a:srgbClr val="FF66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DHCPNACK</a:t>
              </a:r>
            </a:p>
          </p:txBody>
        </p:sp>
        <p:sp>
          <p:nvSpPr>
            <p:cNvPr id="127" name="Rectangle 51"/>
            <p:cNvSpPr>
              <a:spLocks noChangeArrowheads="1"/>
            </p:cNvSpPr>
            <p:nvPr/>
          </p:nvSpPr>
          <p:spPr bwMode="auto">
            <a:xfrm>
              <a:off x="8155252" y="4629150"/>
              <a:ext cx="1076590" cy="338138"/>
            </a:xfrm>
            <a:prstGeom prst="rect">
              <a:avLst/>
            </a:prstGeom>
            <a:solidFill>
              <a:srgbClr val="0066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solidFill>
                    <a:schemeClr val="bg1"/>
                  </a:solidFill>
                  <a:latin typeface="微软雅黑" pitchFamily="34" charset="-122"/>
                  <a:ea typeface="微软雅黑" pitchFamily="34" charset="-122"/>
                </a:rPr>
                <a:t>服务器</a:t>
              </a:r>
            </a:p>
          </p:txBody>
        </p:sp>
        <p:sp>
          <p:nvSpPr>
            <p:cNvPr id="128" name="Rectangle 52"/>
            <p:cNvSpPr>
              <a:spLocks noChangeArrowheads="1"/>
            </p:cNvSpPr>
            <p:nvPr/>
          </p:nvSpPr>
          <p:spPr bwMode="auto">
            <a:xfrm>
              <a:off x="7618677" y="4672014"/>
              <a:ext cx="536575" cy="255587"/>
            </a:xfrm>
            <a:prstGeom prst="rect">
              <a:avLst/>
            </a:prstGeom>
            <a:solidFill>
              <a:srgbClr val="00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67</a:t>
              </a:r>
            </a:p>
          </p:txBody>
        </p:sp>
        <p:sp>
          <p:nvSpPr>
            <p:cNvPr id="129" name="Rectangle 53"/>
            <p:cNvSpPr>
              <a:spLocks noChangeArrowheads="1"/>
            </p:cNvSpPr>
            <p:nvPr/>
          </p:nvSpPr>
          <p:spPr bwMode="auto">
            <a:xfrm>
              <a:off x="1699155" y="4672014"/>
              <a:ext cx="753269" cy="255587"/>
            </a:xfrm>
            <a:prstGeom prst="rect">
              <a:avLst/>
            </a:prstGeom>
            <a:solidFill>
              <a:srgbClr val="CC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68</a:t>
              </a:r>
            </a:p>
          </p:txBody>
        </p:sp>
        <p:sp>
          <p:nvSpPr>
            <p:cNvPr id="130" name="Text Box 54"/>
            <p:cNvSpPr txBox="1">
              <a:spLocks noChangeArrowheads="1"/>
            </p:cNvSpPr>
            <p:nvPr/>
          </p:nvSpPr>
          <p:spPr bwMode="auto">
            <a:xfrm>
              <a:off x="1697435" y="4820906"/>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1100" b="1">
                  <a:solidFill>
                    <a:srgbClr val="0000FF"/>
                  </a:solidFill>
                  <a:latin typeface="微软雅黑" pitchFamily="34" charset="-122"/>
                  <a:ea typeface="微软雅黑" pitchFamily="34" charset="-122"/>
                </a:rPr>
                <a:t>UDP</a:t>
              </a:r>
            </a:p>
          </p:txBody>
        </p:sp>
        <p:sp>
          <p:nvSpPr>
            <p:cNvPr id="131" name="Text Box 55"/>
            <p:cNvSpPr txBox="1">
              <a:spLocks noChangeArrowheads="1"/>
            </p:cNvSpPr>
            <p:nvPr/>
          </p:nvSpPr>
          <p:spPr bwMode="auto">
            <a:xfrm>
              <a:off x="7419182" y="4793276"/>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1100" b="1">
                  <a:solidFill>
                    <a:srgbClr val="0000FF"/>
                  </a:solidFill>
                  <a:latin typeface="微软雅黑" pitchFamily="34" charset="-122"/>
                  <a:ea typeface="微软雅黑" pitchFamily="34" charset="-122"/>
                </a:rPr>
                <a:t>UDP</a:t>
              </a:r>
            </a:p>
          </p:txBody>
        </p:sp>
        <p:sp>
          <p:nvSpPr>
            <p:cNvPr id="132" name="Line 56"/>
            <p:cNvSpPr>
              <a:spLocks noChangeShapeType="1"/>
            </p:cNvSpPr>
            <p:nvPr/>
          </p:nvSpPr>
          <p:spPr bwMode="auto">
            <a:xfrm flipH="1">
              <a:off x="2452423" y="5411788"/>
              <a:ext cx="5166254" cy="0"/>
            </a:xfrm>
            <a:prstGeom prst="line">
              <a:avLst/>
            </a:prstGeom>
            <a:noFill/>
            <a:ln w="38100">
              <a:solidFill>
                <a:srgbClr val="CC00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ts val="1700"/>
                </a:lnSpc>
              </a:pPr>
              <a:endParaRPr lang="zh-CN" altLang="en-US" sz="1100" b="1">
                <a:latin typeface="微软雅黑" pitchFamily="34" charset="-122"/>
                <a:ea typeface="微软雅黑" pitchFamily="34" charset="-122"/>
              </a:endParaRPr>
            </a:p>
          </p:txBody>
        </p:sp>
        <p:sp>
          <p:nvSpPr>
            <p:cNvPr id="133" name="Rectangle 57"/>
            <p:cNvSpPr>
              <a:spLocks noChangeArrowheads="1"/>
            </p:cNvSpPr>
            <p:nvPr/>
          </p:nvSpPr>
          <p:spPr bwMode="auto">
            <a:xfrm>
              <a:off x="624286" y="5240339"/>
              <a:ext cx="1074869" cy="338137"/>
            </a:xfrm>
            <a:prstGeom prst="rect">
              <a:avLst/>
            </a:prstGeom>
            <a:solidFill>
              <a:srgbClr val="00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latin typeface="微软雅黑" pitchFamily="34" charset="-122"/>
                  <a:ea typeface="微软雅黑" pitchFamily="34" charset="-122"/>
                </a:rPr>
                <a:t>客户</a:t>
              </a:r>
            </a:p>
          </p:txBody>
        </p:sp>
        <p:sp>
          <p:nvSpPr>
            <p:cNvPr id="134" name="Rectangle 58"/>
            <p:cNvSpPr>
              <a:spLocks noChangeArrowheads="1"/>
            </p:cNvSpPr>
            <p:nvPr/>
          </p:nvSpPr>
          <p:spPr bwMode="auto">
            <a:xfrm>
              <a:off x="3529012" y="5283200"/>
              <a:ext cx="2904729" cy="255588"/>
            </a:xfrm>
            <a:prstGeom prst="rect">
              <a:avLst/>
            </a:prstGeom>
            <a:solidFill>
              <a:srgbClr val="FF66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DHCPACK</a:t>
              </a:r>
            </a:p>
          </p:txBody>
        </p:sp>
        <p:sp>
          <p:nvSpPr>
            <p:cNvPr id="135" name="Rectangle 59"/>
            <p:cNvSpPr>
              <a:spLocks noChangeArrowheads="1"/>
            </p:cNvSpPr>
            <p:nvPr/>
          </p:nvSpPr>
          <p:spPr bwMode="auto">
            <a:xfrm>
              <a:off x="8155252" y="5240339"/>
              <a:ext cx="1076590" cy="338137"/>
            </a:xfrm>
            <a:prstGeom prst="rect">
              <a:avLst/>
            </a:prstGeom>
            <a:solidFill>
              <a:srgbClr val="0066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solidFill>
                    <a:schemeClr val="bg1"/>
                  </a:solidFill>
                  <a:latin typeface="微软雅黑" pitchFamily="34" charset="-122"/>
                  <a:ea typeface="微软雅黑" pitchFamily="34" charset="-122"/>
                </a:rPr>
                <a:t>服务器</a:t>
              </a:r>
            </a:p>
          </p:txBody>
        </p:sp>
        <p:sp>
          <p:nvSpPr>
            <p:cNvPr id="136" name="Rectangle 60"/>
            <p:cNvSpPr>
              <a:spLocks noChangeArrowheads="1"/>
            </p:cNvSpPr>
            <p:nvPr/>
          </p:nvSpPr>
          <p:spPr bwMode="auto">
            <a:xfrm>
              <a:off x="7618677" y="5283200"/>
              <a:ext cx="536575" cy="255588"/>
            </a:xfrm>
            <a:prstGeom prst="rect">
              <a:avLst/>
            </a:prstGeom>
            <a:solidFill>
              <a:srgbClr val="00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67</a:t>
              </a:r>
            </a:p>
          </p:txBody>
        </p:sp>
        <p:sp>
          <p:nvSpPr>
            <p:cNvPr id="137" name="Rectangle 61"/>
            <p:cNvSpPr>
              <a:spLocks noChangeArrowheads="1"/>
            </p:cNvSpPr>
            <p:nvPr/>
          </p:nvSpPr>
          <p:spPr bwMode="auto">
            <a:xfrm>
              <a:off x="1699155" y="5283200"/>
              <a:ext cx="753268" cy="255588"/>
            </a:xfrm>
            <a:prstGeom prst="rect">
              <a:avLst/>
            </a:prstGeom>
            <a:solidFill>
              <a:srgbClr val="CC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68</a:t>
              </a:r>
            </a:p>
          </p:txBody>
        </p:sp>
        <p:sp>
          <p:nvSpPr>
            <p:cNvPr id="138" name="Text Box 62"/>
            <p:cNvSpPr txBox="1">
              <a:spLocks noChangeArrowheads="1"/>
            </p:cNvSpPr>
            <p:nvPr/>
          </p:nvSpPr>
          <p:spPr bwMode="auto">
            <a:xfrm>
              <a:off x="1697435" y="5432092"/>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1100" b="1">
                  <a:solidFill>
                    <a:srgbClr val="0000FF"/>
                  </a:solidFill>
                  <a:latin typeface="微软雅黑" pitchFamily="34" charset="-122"/>
                  <a:ea typeface="微软雅黑" pitchFamily="34" charset="-122"/>
                </a:rPr>
                <a:t>UDP</a:t>
              </a:r>
            </a:p>
          </p:txBody>
        </p:sp>
        <p:sp>
          <p:nvSpPr>
            <p:cNvPr id="139" name="Text Box 63"/>
            <p:cNvSpPr txBox="1">
              <a:spLocks noChangeArrowheads="1"/>
            </p:cNvSpPr>
            <p:nvPr/>
          </p:nvSpPr>
          <p:spPr bwMode="auto">
            <a:xfrm>
              <a:off x="7419182" y="5404464"/>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1100" b="1">
                  <a:solidFill>
                    <a:srgbClr val="0000FF"/>
                  </a:solidFill>
                  <a:latin typeface="微软雅黑" pitchFamily="34" charset="-122"/>
                  <a:ea typeface="微软雅黑" pitchFamily="34" charset="-122"/>
                </a:rPr>
                <a:t>UDP</a:t>
              </a:r>
            </a:p>
          </p:txBody>
        </p:sp>
        <p:sp>
          <p:nvSpPr>
            <p:cNvPr id="140" name="Line 65"/>
            <p:cNvSpPr>
              <a:spLocks noChangeShapeType="1"/>
            </p:cNvSpPr>
            <p:nvPr/>
          </p:nvSpPr>
          <p:spPr bwMode="auto">
            <a:xfrm>
              <a:off x="2454143" y="6256338"/>
              <a:ext cx="5164534" cy="0"/>
            </a:xfrm>
            <a:prstGeom prst="line">
              <a:avLst/>
            </a:prstGeom>
            <a:noFill/>
            <a:ln w="38100">
              <a:solidFill>
                <a:srgbClr val="00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ts val="1700"/>
                </a:lnSpc>
              </a:pPr>
              <a:endParaRPr lang="zh-CN" altLang="en-US" sz="1100" b="1">
                <a:latin typeface="微软雅黑" pitchFamily="34" charset="-122"/>
                <a:ea typeface="微软雅黑" pitchFamily="34" charset="-122"/>
              </a:endParaRPr>
            </a:p>
          </p:txBody>
        </p:sp>
        <p:sp>
          <p:nvSpPr>
            <p:cNvPr id="141" name="Rectangle 66"/>
            <p:cNvSpPr>
              <a:spLocks noChangeArrowheads="1"/>
            </p:cNvSpPr>
            <p:nvPr/>
          </p:nvSpPr>
          <p:spPr bwMode="auto">
            <a:xfrm>
              <a:off x="624285" y="6086475"/>
              <a:ext cx="1076590" cy="338138"/>
            </a:xfrm>
            <a:prstGeom prst="rect">
              <a:avLst/>
            </a:prstGeom>
            <a:solidFill>
              <a:srgbClr val="00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latin typeface="微软雅黑" pitchFamily="34" charset="-122"/>
                  <a:ea typeface="微软雅黑" pitchFamily="34" charset="-122"/>
                </a:rPr>
                <a:t>客户</a:t>
              </a:r>
            </a:p>
          </p:txBody>
        </p:sp>
        <p:sp>
          <p:nvSpPr>
            <p:cNvPr id="142" name="Rectangle 67"/>
            <p:cNvSpPr>
              <a:spLocks noChangeArrowheads="1"/>
            </p:cNvSpPr>
            <p:nvPr/>
          </p:nvSpPr>
          <p:spPr bwMode="auto">
            <a:xfrm>
              <a:off x="3529012" y="6129338"/>
              <a:ext cx="2904729" cy="254000"/>
            </a:xfrm>
            <a:prstGeom prst="rect">
              <a:avLst/>
            </a:prstGeom>
            <a:solidFill>
              <a:srgbClr val="00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DHCPRELEASE</a:t>
              </a:r>
            </a:p>
          </p:txBody>
        </p:sp>
        <p:sp>
          <p:nvSpPr>
            <p:cNvPr id="143" name="Rectangle 68"/>
            <p:cNvSpPr>
              <a:spLocks noChangeArrowheads="1"/>
            </p:cNvSpPr>
            <p:nvPr/>
          </p:nvSpPr>
          <p:spPr bwMode="auto">
            <a:xfrm>
              <a:off x="8155252" y="6086475"/>
              <a:ext cx="1076590" cy="338138"/>
            </a:xfrm>
            <a:prstGeom prst="rect">
              <a:avLst/>
            </a:prstGeom>
            <a:solidFill>
              <a:srgbClr val="0066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dirty="0">
                  <a:solidFill>
                    <a:schemeClr val="bg1"/>
                  </a:solidFill>
                  <a:latin typeface="微软雅黑" pitchFamily="34" charset="-122"/>
                  <a:ea typeface="微软雅黑" pitchFamily="34" charset="-122"/>
                </a:rPr>
                <a:t>服务器</a:t>
              </a:r>
            </a:p>
          </p:txBody>
        </p:sp>
        <p:sp>
          <p:nvSpPr>
            <p:cNvPr id="144" name="Rectangle 69"/>
            <p:cNvSpPr>
              <a:spLocks noChangeArrowheads="1"/>
            </p:cNvSpPr>
            <p:nvPr/>
          </p:nvSpPr>
          <p:spPr bwMode="auto">
            <a:xfrm>
              <a:off x="7618677" y="6129338"/>
              <a:ext cx="536575" cy="254000"/>
            </a:xfrm>
            <a:prstGeom prst="rect">
              <a:avLst/>
            </a:prstGeom>
            <a:solidFill>
              <a:srgbClr val="00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67</a:t>
              </a:r>
            </a:p>
          </p:txBody>
        </p:sp>
        <p:sp>
          <p:nvSpPr>
            <p:cNvPr id="145" name="Rectangle 70"/>
            <p:cNvSpPr>
              <a:spLocks noChangeArrowheads="1"/>
            </p:cNvSpPr>
            <p:nvPr/>
          </p:nvSpPr>
          <p:spPr bwMode="auto">
            <a:xfrm>
              <a:off x="1700875" y="6129338"/>
              <a:ext cx="753269" cy="254000"/>
            </a:xfrm>
            <a:prstGeom prst="rect">
              <a:avLst/>
            </a:prstGeom>
            <a:solidFill>
              <a:srgbClr val="CC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68</a:t>
              </a:r>
            </a:p>
          </p:txBody>
        </p:sp>
        <p:sp>
          <p:nvSpPr>
            <p:cNvPr id="146" name="Text Box 71"/>
            <p:cNvSpPr txBox="1">
              <a:spLocks noChangeArrowheads="1"/>
            </p:cNvSpPr>
            <p:nvPr/>
          </p:nvSpPr>
          <p:spPr bwMode="auto">
            <a:xfrm>
              <a:off x="1697435" y="6278232"/>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1100" b="1">
                  <a:solidFill>
                    <a:srgbClr val="0000FF"/>
                  </a:solidFill>
                  <a:latin typeface="微软雅黑" pitchFamily="34" charset="-122"/>
                  <a:ea typeface="微软雅黑" pitchFamily="34" charset="-122"/>
                </a:rPr>
                <a:t>UDP</a:t>
              </a:r>
            </a:p>
          </p:txBody>
        </p:sp>
        <p:sp>
          <p:nvSpPr>
            <p:cNvPr id="147" name="Text Box 72"/>
            <p:cNvSpPr txBox="1">
              <a:spLocks noChangeArrowheads="1"/>
            </p:cNvSpPr>
            <p:nvPr/>
          </p:nvSpPr>
          <p:spPr bwMode="auto">
            <a:xfrm>
              <a:off x="7419182" y="6250605"/>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1100" b="1">
                  <a:solidFill>
                    <a:srgbClr val="0000FF"/>
                  </a:solidFill>
                  <a:latin typeface="微软雅黑" pitchFamily="34" charset="-122"/>
                  <a:ea typeface="微软雅黑" pitchFamily="34" charset="-122"/>
                </a:rPr>
                <a:t>UDP</a:t>
              </a:r>
            </a:p>
          </p:txBody>
        </p:sp>
        <p:sp>
          <p:nvSpPr>
            <p:cNvPr id="148" name="Rectangle 73"/>
            <p:cNvSpPr>
              <a:spLocks noChangeArrowheads="1"/>
            </p:cNvSpPr>
            <p:nvPr/>
          </p:nvSpPr>
          <p:spPr bwMode="auto">
            <a:xfrm>
              <a:off x="8155252" y="936625"/>
              <a:ext cx="1076590" cy="338138"/>
            </a:xfrm>
            <a:prstGeom prst="rect">
              <a:avLst/>
            </a:prstGeom>
            <a:solidFill>
              <a:srgbClr val="0066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solidFill>
                    <a:schemeClr val="bg1"/>
                  </a:solidFill>
                  <a:latin typeface="微软雅黑" pitchFamily="34" charset="-122"/>
                  <a:ea typeface="微软雅黑" pitchFamily="34" charset="-122"/>
                </a:rPr>
                <a:t>服务器</a:t>
              </a:r>
            </a:p>
          </p:txBody>
        </p:sp>
        <p:sp>
          <p:nvSpPr>
            <p:cNvPr id="149" name="Rectangle 74"/>
            <p:cNvSpPr>
              <a:spLocks noChangeArrowheads="1"/>
            </p:cNvSpPr>
            <p:nvPr/>
          </p:nvSpPr>
          <p:spPr bwMode="auto">
            <a:xfrm>
              <a:off x="7618677" y="977900"/>
              <a:ext cx="536575" cy="254000"/>
            </a:xfrm>
            <a:prstGeom prst="rect">
              <a:avLst/>
            </a:prstGeom>
            <a:solidFill>
              <a:srgbClr val="00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dirty="0">
                  <a:latin typeface="微软雅黑" pitchFamily="34" charset="-122"/>
                  <a:ea typeface="微软雅黑" pitchFamily="34" charset="-122"/>
                </a:rPr>
                <a:t>67</a:t>
              </a:r>
            </a:p>
          </p:txBody>
        </p:sp>
        <p:sp>
          <p:nvSpPr>
            <p:cNvPr id="150" name="Text Box 75"/>
            <p:cNvSpPr txBox="1">
              <a:spLocks noChangeArrowheads="1"/>
            </p:cNvSpPr>
            <p:nvPr/>
          </p:nvSpPr>
          <p:spPr bwMode="auto">
            <a:xfrm>
              <a:off x="7419182" y="1099167"/>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1100" b="1" dirty="0">
                  <a:solidFill>
                    <a:srgbClr val="0000FF"/>
                  </a:solidFill>
                  <a:latin typeface="微软雅黑" pitchFamily="34" charset="-122"/>
                  <a:ea typeface="微软雅黑" pitchFamily="34" charset="-122"/>
                </a:rPr>
                <a:t>UDP</a:t>
              </a:r>
            </a:p>
          </p:txBody>
        </p:sp>
        <p:sp>
          <p:nvSpPr>
            <p:cNvPr id="151" name="Text Box 76"/>
            <p:cNvSpPr txBox="1">
              <a:spLocks noChangeArrowheads="1"/>
            </p:cNvSpPr>
            <p:nvPr/>
          </p:nvSpPr>
          <p:spPr bwMode="auto">
            <a:xfrm>
              <a:off x="6398943" y="587046"/>
              <a:ext cx="1414278"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zh-CN" altLang="en-US" sz="1100" b="1" dirty="0">
                  <a:latin typeface="微软雅黑" pitchFamily="34" charset="-122"/>
                  <a:ea typeface="微软雅黑" pitchFamily="34" charset="-122"/>
                </a:rPr>
                <a:t>被动打开</a:t>
              </a:r>
            </a:p>
          </p:txBody>
        </p:sp>
        <p:sp>
          <p:nvSpPr>
            <p:cNvPr id="152" name="Text Box 77"/>
            <p:cNvSpPr txBox="1">
              <a:spLocks noChangeArrowheads="1"/>
            </p:cNvSpPr>
            <p:nvPr/>
          </p:nvSpPr>
          <p:spPr bwMode="auto">
            <a:xfrm>
              <a:off x="9116883" y="910828"/>
              <a:ext cx="781608"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2000" b="1">
                  <a:latin typeface="微软雅黑" pitchFamily="34" charset="-122"/>
                  <a:ea typeface="微软雅黑" pitchFamily="34" charset="-122"/>
                  <a:sym typeface="Wingdings" pitchFamily="2" charset="2"/>
                </a:rPr>
                <a:t></a:t>
              </a:r>
            </a:p>
          </p:txBody>
        </p:sp>
        <p:sp>
          <p:nvSpPr>
            <p:cNvPr id="153" name="Text Box 78"/>
            <p:cNvSpPr txBox="1">
              <a:spLocks noChangeArrowheads="1"/>
            </p:cNvSpPr>
            <p:nvPr/>
          </p:nvSpPr>
          <p:spPr bwMode="auto">
            <a:xfrm>
              <a:off x="-34130" y="1525190"/>
              <a:ext cx="781608"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2000" b="1" dirty="0">
                  <a:latin typeface="微软雅黑" pitchFamily="34" charset="-122"/>
                  <a:ea typeface="微软雅黑" pitchFamily="34" charset="-122"/>
                  <a:sym typeface="Wingdings" pitchFamily="2" charset="2"/>
                </a:rPr>
                <a:t></a:t>
              </a:r>
            </a:p>
          </p:txBody>
        </p:sp>
        <p:sp>
          <p:nvSpPr>
            <p:cNvPr id="154" name="Text Box 79"/>
            <p:cNvSpPr txBox="1">
              <a:spLocks noChangeArrowheads="1"/>
            </p:cNvSpPr>
            <p:nvPr/>
          </p:nvSpPr>
          <p:spPr bwMode="auto">
            <a:xfrm>
              <a:off x="9116883" y="2147490"/>
              <a:ext cx="781608"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2000" b="1">
                  <a:latin typeface="微软雅黑" pitchFamily="34" charset="-122"/>
                  <a:ea typeface="微软雅黑" pitchFamily="34" charset="-122"/>
                  <a:sym typeface="Wingdings" pitchFamily="2" charset="2"/>
                </a:rPr>
                <a:t></a:t>
              </a:r>
            </a:p>
          </p:txBody>
        </p:sp>
        <p:sp>
          <p:nvSpPr>
            <p:cNvPr id="155" name="Text Box 80"/>
            <p:cNvSpPr txBox="1">
              <a:spLocks noChangeArrowheads="1"/>
            </p:cNvSpPr>
            <p:nvPr/>
          </p:nvSpPr>
          <p:spPr bwMode="auto">
            <a:xfrm>
              <a:off x="-34130" y="2744390"/>
              <a:ext cx="781608" cy="5974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2000" b="1">
                  <a:latin typeface="微软雅黑" pitchFamily="34" charset="-122"/>
                  <a:ea typeface="微软雅黑" pitchFamily="34" charset="-122"/>
                  <a:sym typeface="Wingdings" pitchFamily="2" charset="2"/>
                </a:rPr>
                <a:t></a:t>
              </a:r>
            </a:p>
          </p:txBody>
        </p:sp>
        <p:sp>
          <p:nvSpPr>
            <p:cNvPr id="156" name="Text Box 81"/>
            <p:cNvSpPr txBox="1">
              <a:spLocks noChangeArrowheads="1"/>
            </p:cNvSpPr>
            <p:nvPr/>
          </p:nvSpPr>
          <p:spPr bwMode="auto">
            <a:xfrm>
              <a:off x="9111722" y="3368277"/>
              <a:ext cx="781608" cy="5974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2000" b="1">
                  <a:latin typeface="微软雅黑" pitchFamily="34" charset="-122"/>
                  <a:ea typeface="微软雅黑" pitchFamily="34" charset="-122"/>
                  <a:sym typeface="Wingdings" pitchFamily="2" charset="2"/>
                </a:rPr>
                <a:t></a:t>
              </a:r>
            </a:p>
          </p:txBody>
        </p:sp>
        <p:sp>
          <p:nvSpPr>
            <p:cNvPr id="157" name="Text Box 82"/>
            <p:cNvSpPr txBox="1">
              <a:spLocks noChangeArrowheads="1"/>
            </p:cNvSpPr>
            <p:nvPr/>
          </p:nvSpPr>
          <p:spPr bwMode="auto">
            <a:xfrm>
              <a:off x="-34130" y="3992166"/>
              <a:ext cx="781608" cy="5974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2000" b="1">
                  <a:latin typeface="微软雅黑" pitchFamily="34" charset="-122"/>
                  <a:ea typeface="微软雅黑" pitchFamily="34" charset="-122"/>
                  <a:sym typeface="Wingdings" pitchFamily="2" charset="2"/>
                </a:rPr>
                <a:t></a:t>
              </a:r>
            </a:p>
          </p:txBody>
        </p:sp>
        <p:sp>
          <p:nvSpPr>
            <p:cNvPr id="158" name="Text Box 83"/>
            <p:cNvSpPr txBox="1">
              <a:spLocks noChangeArrowheads="1"/>
            </p:cNvSpPr>
            <p:nvPr/>
          </p:nvSpPr>
          <p:spPr bwMode="auto">
            <a:xfrm>
              <a:off x="9111722" y="4576363"/>
              <a:ext cx="781608" cy="5974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2000" b="1">
                  <a:latin typeface="微软雅黑" pitchFamily="34" charset="-122"/>
                  <a:ea typeface="微软雅黑" pitchFamily="34" charset="-122"/>
                  <a:sym typeface="Wingdings" pitchFamily="2" charset="2"/>
                </a:rPr>
                <a:t></a:t>
              </a:r>
            </a:p>
          </p:txBody>
        </p:sp>
        <p:sp>
          <p:nvSpPr>
            <p:cNvPr id="159" name="Text Box 84"/>
            <p:cNvSpPr txBox="1">
              <a:spLocks noChangeArrowheads="1"/>
            </p:cNvSpPr>
            <p:nvPr/>
          </p:nvSpPr>
          <p:spPr bwMode="auto">
            <a:xfrm>
              <a:off x="9111722" y="5200250"/>
              <a:ext cx="781608" cy="5974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2000" b="1">
                  <a:latin typeface="微软雅黑" pitchFamily="34" charset="-122"/>
                  <a:ea typeface="微软雅黑" pitchFamily="34" charset="-122"/>
                  <a:sym typeface="Wingdings" pitchFamily="2" charset="2"/>
                </a:rPr>
                <a:t></a:t>
              </a:r>
            </a:p>
          </p:txBody>
        </p:sp>
        <p:sp>
          <p:nvSpPr>
            <p:cNvPr id="160" name="Text Box 85"/>
            <p:cNvSpPr txBox="1">
              <a:spLocks noChangeArrowheads="1"/>
            </p:cNvSpPr>
            <p:nvPr/>
          </p:nvSpPr>
          <p:spPr bwMode="auto">
            <a:xfrm rot="16200000">
              <a:off x="4405774" y="5510874"/>
              <a:ext cx="606034"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1100" b="1">
                  <a:latin typeface="微软雅黑" pitchFamily="34" charset="-122"/>
                  <a:ea typeface="微软雅黑" pitchFamily="34" charset="-122"/>
                </a:rPr>
                <a:t>…</a:t>
              </a:r>
            </a:p>
          </p:txBody>
        </p:sp>
        <p:sp>
          <p:nvSpPr>
            <p:cNvPr id="161" name="Text Box 86"/>
            <p:cNvSpPr txBox="1">
              <a:spLocks noChangeArrowheads="1"/>
            </p:cNvSpPr>
            <p:nvPr/>
          </p:nvSpPr>
          <p:spPr bwMode="auto">
            <a:xfrm>
              <a:off x="-34130" y="6057965"/>
              <a:ext cx="781608" cy="5974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2000" b="1" dirty="0">
                  <a:latin typeface="微软雅黑" pitchFamily="34" charset="-122"/>
                  <a:ea typeface="微软雅黑" pitchFamily="34" charset="-122"/>
                  <a:sym typeface="Wingdings" pitchFamily="2" charset="2"/>
                </a:rPr>
                <a:t></a:t>
              </a:r>
            </a:p>
          </p:txBody>
        </p:sp>
      </p:grpSp>
      <p:grpSp>
        <p:nvGrpSpPr>
          <p:cNvPr id="168" name="组合 167"/>
          <p:cNvGrpSpPr/>
          <p:nvPr/>
        </p:nvGrpSpPr>
        <p:grpSpPr>
          <a:xfrm>
            <a:off x="1252728" y="3207283"/>
            <a:ext cx="6757416" cy="1081681"/>
            <a:chOff x="1252728" y="3207283"/>
            <a:chExt cx="6757416" cy="1081681"/>
          </a:xfrm>
        </p:grpSpPr>
        <p:sp>
          <p:nvSpPr>
            <p:cNvPr id="167" name="Rectangle 88"/>
            <p:cNvSpPr>
              <a:spLocks noChangeArrowheads="1"/>
            </p:cNvSpPr>
            <p:nvPr/>
          </p:nvSpPr>
          <p:spPr bwMode="auto">
            <a:xfrm>
              <a:off x="1252728" y="3207283"/>
              <a:ext cx="6757416" cy="1081681"/>
            </a:xfrm>
            <a:prstGeom prst="rect">
              <a:avLst/>
            </a:prstGeom>
            <a:solidFill>
              <a:srgbClr val="FFFF00"/>
            </a:solidFill>
            <a:ln w="19050">
              <a:solidFill>
                <a:schemeClr val="tx1"/>
              </a:solidFill>
            </a:ln>
            <a:effectLst/>
            <a:extLst/>
          </p:spPr>
          <p:txBody>
            <a:bodyPr wrap="none" anchor="ctr"/>
            <a:lstStyle/>
            <a:p>
              <a:pPr algn="ctr" eaLnBrk="1" hangingPunct="1"/>
              <a:endParaRPr lang="zh-CN" altLang="zh-CN" sz="2800" b="1">
                <a:solidFill>
                  <a:srgbClr val="000099"/>
                </a:solidFill>
              </a:endParaRPr>
            </a:p>
          </p:txBody>
        </p:sp>
        <p:sp>
          <p:nvSpPr>
            <p:cNvPr id="166" name="矩形 165"/>
            <p:cNvSpPr/>
            <p:nvPr/>
          </p:nvSpPr>
          <p:spPr>
            <a:xfrm>
              <a:off x="2325737" y="3379567"/>
              <a:ext cx="4885718" cy="707886"/>
            </a:xfrm>
            <a:prstGeom prst="rect">
              <a:avLst/>
            </a:prstGeom>
            <a:noFill/>
          </p:spPr>
          <p:txBody>
            <a:bodyPr wrap="square">
              <a:spAutoFit/>
            </a:bodyPr>
            <a:lstStyle/>
            <a:p>
              <a:r>
                <a:rPr lang="en-US" altLang="zh-CN" sz="2400" b="1" dirty="0">
                  <a:latin typeface="微软雅黑" pitchFamily="34" charset="-122"/>
                  <a:ea typeface="微软雅黑" pitchFamily="34" charset="-122"/>
                  <a:sym typeface="Wingdings" pitchFamily="2" charset="2"/>
                </a:rPr>
                <a:t></a:t>
              </a:r>
              <a:r>
                <a:rPr lang="zh-CN" altLang="en-US" sz="1600" b="1" dirty="0">
                  <a:latin typeface="微软雅黑" pitchFamily="34" charset="-122"/>
                  <a:ea typeface="微软雅黑" pitchFamily="34" charset="-122"/>
                </a:rPr>
                <a:t>：</a:t>
              </a:r>
              <a:r>
                <a:rPr lang="en-US" altLang="zh-CN" sz="1600" b="1" dirty="0">
                  <a:latin typeface="微软雅黑" pitchFamily="34" charset="-122"/>
                  <a:ea typeface="微软雅黑" pitchFamily="34" charset="-122"/>
                </a:rPr>
                <a:t>DHCP </a:t>
              </a:r>
              <a:r>
                <a:rPr lang="zh-CN" altLang="en-US" sz="1600" b="1" dirty="0">
                  <a:latin typeface="微软雅黑" pitchFamily="34" charset="-122"/>
                  <a:ea typeface="微软雅黑" pitchFamily="34" charset="-122"/>
                </a:rPr>
                <a:t>服务器被动打开 </a:t>
              </a:r>
              <a:r>
                <a:rPr lang="en-US" altLang="zh-CN" sz="1600" b="1" dirty="0">
                  <a:latin typeface="微软雅黑" pitchFamily="34" charset="-122"/>
                  <a:ea typeface="微软雅黑" pitchFamily="34" charset="-122"/>
                </a:rPr>
                <a:t>UDP </a:t>
              </a:r>
              <a:r>
                <a:rPr lang="zh-CN" altLang="en-US" sz="1600" b="1" dirty="0">
                  <a:latin typeface="微软雅黑" pitchFamily="34" charset="-122"/>
                  <a:ea typeface="微软雅黑" pitchFamily="34" charset="-122"/>
                </a:rPr>
                <a:t>端口 </a:t>
              </a:r>
              <a:r>
                <a:rPr lang="en-US" altLang="zh-CN" sz="1600" b="1" dirty="0">
                  <a:latin typeface="微软雅黑" pitchFamily="34" charset="-122"/>
                  <a:ea typeface="微软雅黑" pitchFamily="34" charset="-122"/>
                </a:rPr>
                <a:t>67</a:t>
              </a:r>
              <a:r>
                <a:rPr lang="zh-CN" altLang="en-US" sz="1600" b="1" dirty="0">
                  <a:latin typeface="微软雅黑" pitchFamily="34" charset="-122"/>
                  <a:ea typeface="微软雅黑" pitchFamily="34" charset="-122"/>
                </a:rPr>
                <a:t>，</a:t>
              </a:r>
            </a:p>
            <a:p>
              <a:r>
                <a:rPr lang="zh-CN" altLang="en-US" sz="1600" b="1" dirty="0">
                  <a:latin typeface="微软雅黑" pitchFamily="34" charset="-122"/>
                  <a:ea typeface="微软雅黑" pitchFamily="34" charset="-122"/>
                </a:rPr>
                <a:t>        等待客户端发来的报文。</a:t>
              </a:r>
            </a:p>
          </p:txBody>
        </p:sp>
      </p:grpSp>
    </p:spTree>
    <p:extLst>
      <p:ext uri="{BB962C8B-B14F-4D97-AF65-F5344CB8AC3E}">
        <p14:creationId xmlns:p14="http://schemas.microsoft.com/office/powerpoint/2010/main" val="16401510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10"/>
          <p:cNvSpPr>
            <a:spLocks noChangeArrowheads="1"/>
          </p:cNvSpPr>
          <p:nvPr/>
        </p:nvSpPr>
        <p:spPr bwMode="auto">
          <a:xfrm>
            <a:off x="1684337" y="2804044"/>
            <a:ext cx="5775325" cy="330200"/>
          </a:xfrm>
          <a:prstGeom prst="rect">
            <a:avLst/>
          </a:prstGeom>
          <a:solidFill>
            <a:srgbClr val="1956B9"/>
          </a:solidFill>
          <a:ln>
            <a:noFill/>
          </a:ln>
          <a:effectLst>
            <a:outerShdw blurRad="57785" dist="33020" dir="3180000" algn="ctr">
              <a:srgbClr val="000000">
                <a:alpha val="30000"/>
              </a:srgbClr>
            </a:outerShdw>
          </a:effectLs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0" hangingPunct="0">
              <a:lnSpc>
                <a:spcPts val="3800"/>
              </a:lnSpc>
            </a:pPr>
            <a:endParaRPr lang="fr-FR">
              <a:solidFill>
                <a:srgbClr val="FFFFFF"/>
              </a:solidFill>
              <a:latin typeface="宋体" charset="-122"/>
            </a:endParaRPr>
          </a:p>
        </p:txBody>
      </p:sp>
      <p:sp>
        <p:nvSpPr>
          <p:cNvPr id="13" name="Rectangle 11"/>
          <p:cNvSpPr>
            <a:spLocks noChangeArrowheads="1"/>
          </p:cNvSpPr>
          <p:nvPr/>
        </p:nvSpPr>
        <p:spPr bwMode="auto">
          <a:xfrm>
            <a:off x="1684337" y="3211742"/>
            <a:ext cx="5775325" cy="330200"/>
          </a:xfrm>
          <a:prstGeom prst="rect">
            <a:avLst/>
          </a:prstGeom>
          <a:solidFill>
            <a:srgbClr val="0098F6"/>
          </a:solidFill>
          <a:ln>
            <a:noFill/>
          </a:ln>
          <a:effectLst>
            <a:outerShdw blurRad="57785" dist="33020" dir="3180000" algn="ctr">
              <a:srgbClr val="000000">
                <a:alpha val="30000"/>
              </a:srgbClr>
            </a:outerShdw>
          </a:effectLs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0" hangingPunct="0">
              <a:lnSpc>
                <a:spcPts val="3800"/>
              </a:lnSpc>
            </a:pPr>
            <a:endParaRPr lang="fr-FR">
              <a:solidFill>
                <a:srgbClr val="FFFFFF"/>
              </a:solidFill>
              <a:latin typeface="宋体" charset="-122"/>
            </a:endParaRPr>
          </a:p>
        </p:txBody>
      </p:sp>
      <p:sp>
        <p:nvSpPr>
          <p:cNvPr id="14" name="Rectangle 12"/>
          <p:cNvSpPr>
            <a:spLocks noChangeArrowheads="1"/>
          </p:cNvSpPr>
          <p:nvPr/>
        </p:nvSpPr>
        <p:spPr bwMode="auto">
          <a:xfrm>
            <a:off x="1684337" y="3608796"/>
            <a:ext cx="5775325" cy="330200"/>
          </a:xfrm>
          <a:prstGeom prst="rect">
            <a:avLst/>
          </a:prstGeom>
          <a:solidFill>
            <a:srgbClr val="1956B9"/>
          </a:solidFill>
          <a:ln>
            <a:noFill/>
          </a:ln>
          <a:effectLst>
            <a:outerShdw blurRad="57785" dist="33020" dir="3180000" algn="ctr">
              <a:srgbClr val="000000">
                <a:alpha val="30000"/>
              </a:srgbClr>
            </a:outerShdw>
          </a:effectLs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0" hangingPunct="0">
              <a:lnSpc>
                <a:spcPts val="3800"/>
              </a:lnSpc>
            </a:pPr>
            <a:endParaRPr lang="fr-FR">
              <a:solidFill>
                <a:srgbClr val="FFFFFF"/>
              </a:solidFill>
              <a:latin typeface="宋体" charset="-122"/>
            </a:endParaRPr>
          </a:p>
        </p:txBody>
      </p:sp>
      <p:sp>
        <p:nvSpPr>
          <p:cNvPr id="15" name="Rectangle 13"/>
          <p:cNvSpPr>
            <a:spLocks noChangeArrowheads="1"/>
          </p:cNvSpPr>
          <p:nvPr/>
        </p:nvSpPr>
        <p:spPr bwMode="auto">
          <a:xfrm>
            <a:off x="1684337" y="4025604"/>
            <a:ext cx="5775325" cy="330200"/>
          </a:xfrm>
          <a:prstGeom prst="rect">
            <a:avLst/>
          </a:prstGeom>
          <a:solidFill>
            <a:srgbClr val="0098F6"/>
          </a:solidFill>
          <a:ln>
            <a:noFill/>
          </a:ln>
          <a:effectLst>
            <a:outerShdw blurRad="57785" dist="33020" dir="3180000" algn="ctr">
              <a:srgbClr val="000000">
                <a:alpha val="30000"/>
              </a:srgbClr>
            </a:outerShdw>
          </a:effectLs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0" hangingPunct="0">
              <a:lnSpc>
                <a:spcPts val="3800"/>
              </a:lnSpc>
            </a:pPr>
            <a:endParaRPr lang="fr-FR">
              <a:solidFill>
                <a:srgbClr val="FFFFFF"/>
              </a:solidFill>
              <a:latin typeface="宋体" charset="-122"/>
            </a:endParaRPr>
          </a:p>
        </p:txBody>
      </p:sp>
      <p:sp>
        <p:nvSpPr>
          <p:cNvPr id="16" name="Rectangle 9"/>
          <p:cNvSpPr>
            <a:spLocks noChangeArrowheads="1"/>
          </p:cNvSpPr>
          <p:nvPr/>
        </p:nvSpPr>
        <p:spPr bwMode="auto">
          <a:xfrm>
            <a:off x="1684337" y="775715"/>
            <a:ext cx="5775325" cy="330200"/>
          </a:xfrm>
          <a:prstGeom prst="rect">
            <a:avLst/>
          </a:prstGeom>
          <a:solidFill>
            <a:srgbClr val="0098F6"/>
          </a:solidFill>
          <a:ln>
            <a:noFill/>
          </a:ln>
          <a:effectLst>
            <a:outerShdw blurRad="57785" dist="33020" dir="3180000" algn="ctr">
              <a:srgbClr val="000000">
                <a:alpha val="30000"/>
              </a:srgbClr>
            </a:outerShdw>
          </a:effectLs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0" hangingPunct="0">
              <a:lnSpc>
                <a:spcPts val="3800"/>
              </a:lnSpc>
            </a:pPr>
            <a:endParaRPr lang="fr-FR">
              <a:solidFill>
                <a:srgbClr val="FFFFFF"/>
              </a:solidFill>
              <a:latin typeface="宋体" charset="-122"/>
            </a:endParaRPr>
          </a:p>
        </p:txBody>
      </p:sp>
      <p:sp>
        <p:nvSpPr>
          <p:cNvPr id="17" name="Rectangle 10"/>
          <p:cNvSpPr>
            <a:spLocks noChangeArrowheads="1"/>
          </p:cNvSpPr>
          <p:nvPr/>
        </p:nvSpPr>
        <p:spPr bwMode="auto">
          <a:xfrm>
            <a:off x="1684337" y="1191828"/>
            <a:ext cx="5775325" cy="330200"/>
          </a:xfrm>
          <a:prstGeom prst="rect">
            <a:avLst/>
          </a:prstGeom>
          <a:solidFill>
            <a:srgbClr val="1956B9"/>
          </a:solidFill>
          <a:ln>
            <a:noFill/>
          </a:ln>
          <a:effectLst>
            <a:outerShdw blurRad="57785" dist="33020" dir="3180000" algn="ctr">
              <a:srgbClr val="000000">
                <a:alpha val="30000"/>
              </a:srgbClr>
            </a:outerShdw>
          </a:effectLs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0" hangingPunct="0">
              <a:lnSpc>
                <a:spcPts val="3800"/>
              </a:lnSpc>
            </a:pPr>
            <a:endParaRPr lang="fr-FR">
              <a:solidFill>
                <a:srgbClr val="FFFFFF"/>
              </a:solidFill>
              <a:latin typeface="宋体" charset="-122"/>
            </a:endParaRPr>
          </a:p>
        </p:txBody>
      </p:sp>
      <p:sp>
        <p:nvSpPr>
          <p:cNvPr id="18" name="Rectangle 11"/>
          <p:cNvSpPr>
            <a:spLocks noChangeArrowheads="1"/>
          </p:cNvSpPr>
          <p:nvPr/>
        </p:nvSpPr>
        <p:spPr bwMode="auto">
          <a:xfrm>
            <a:off x="1684337" y="1590382"/>
            <a:ext cx="5775325" cy="330200"/>
          </a:xfrm>
          <a:prstGeom prst="rect">
            <a:avLst/>
          </a:prstGeom>
          <a:solidFill>
            <a:srgbClr val="0098F6"/>
          </a:solidFill>
          <a:ln>
            <a:noFill/>
          </a:ln>
          <a:effectLst>
            <a:outerShdw blurRad="57785" dist="33020" dir="3180000" algn="ctr">
              <a:srgbClr val="000000">
                <a:alpha val="30000"/>
              </a:srgbClr>
            </a:outerShdw>
          </a:effectLs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0" hangingPunct="0">
              <a:lnSpc>
                <a:spcPts val="3800"/>
              </a:lnSpc>
            </a:pPr>
            <a:endParaRPr lang="fr-FR">
              <a:solidFill>
                <a:srgbClr val="FFFFFF"/>
              </a:solidFill>
              <a:latin typeface="宋体" charset="-122"/>
            </a:endParaRPr>
          </a:p>
        </p:txBody>
      </p:sp>
      <p:sp>
        <p:nvSpPr>
          <p:cNvPr id="19" name="Rectangle 12"/>
          <p:cNvSpPr>
            <a:spLocks noChangeArrowheads="1"/>
          </p:cNvSpPr>
          <p:nvPr/>
        </p:nvSpPr>
        <p:spPr bwMode="auto">
          <a:xfrm>
            <a:off x="1684337" y="2005724"/>
            <a:ext cx="5775325" cy="330200"/>
          </a:xfrm>
          <a:prstGeom prst="rect">
            <a:avLst/>
          </a:prstGeom>
          <a:solidFill>
            <a:srgbClr val="1956B9"/>
          </a:solidFill>
          <a:ln>
            <a:noFill/>
          </a:ln>
          <a:effectLst>
            <a:outerShdw blurRad="57785" dist="33020" dir="3180000" algn="ctr">
              <a:srgbClr val="000000">
                <a:alpha val="30000"/>
              </a:srgbClr>
            </a:outerShdw>
          </a:effectLs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0" hangingPunct="0">
              <a:lnSpc>
                <a:spcPts val="3800"/>
              </a:lnSpc>
            </a:pPr>
            <a:endParaRPr lang="fr-FR">
              <a:solidFill>
                <a:srgbClr val="FFFFFF"/>
              </a:solidFill>
              <a:latin typeface="宋体" charset="-122"/>
            </a:endParaRPr>
          </a:p>
        </p:txBody>
      </p:sp>
      <p:sp>
        <p:nvSpPr>
          <p:cNvPr id="20" name="Rectangle 13"/>
          <p:cNvSpPr>
            <a:spLocks noChangeArrowheads="1"/>
          </p:cNvSpPr>
          <p:nvPr/>
        </p:nvSpPr>
        <p:spPr bwMode="auto">
          <a:xfrm>
            <a:off x="1684337" y="2404244"/>
            <a:ext cx="5775325" cy="330200"/>
          </a:xfrm>
          <a:prstGeom prst="rect">
            <a:avLst/>
          </a:prstGeom>
          <a:solidFill>
            <a:srgbClr val="0098F6"/>
          </a:solidFill>
          <a:ln>
            <a:noFill/>
          </a:ln>
          <a:effectLst>
            <a:outerShdw blurRad="57785" dist="33020" dir="3180000" algn="ctr">
              <a:srgbClr val="000000">
                <a:alpha val="30000"/>
              </a:srgbClr>
            </a:outerShdw>
          </a:effectLs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0" hangingPunct="0">
              <a:lnSpc>
                <a:spcPts val="3800"/>
              </a:lnSpc>
            </a:pPr>
            <a:endParaRPr lang="fr-FR">
              <a:solidFill>
                <a:srgbClr val="FFFFFF"/>
              </a:solidFill>
              <a:latin typeface="宋体" charset="-122"/>
            </a:endParaRPr>
          </a:p>
        </p:txBody>
      </p:sp>
      <p:sp>
        <p:nvSpPr>
          <p:cNvPr id="21" name="Rectangle 17"/>
          <p:cNvSpPr>
            <a:spLocks noChangeArrowheads="1"/>
          </p:cNvSpPr>
          <p:nvPr/>
        </p:nvSpPr>
        <p:spPr bwMode="auto">
          <a:xfrm>
            <a:off x="1716085" y="678924"/>
            <a:ext cx="5603173" cy="37856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hangingPunct="0">
              <a:lnSpc>
                <a:spcPts val="3200"/>
              </a:lnSpc>
            </a:pPr>
            <a:r>
              <a:rPr lang="en-US" altLang="zh-CN" sz="2000" b="1" dirty="0">
                <a:solidFill>
                  <a:schemeClr val="bg1"/>
                </a:solidFill>
                <a:latin typeface="微软雅黑" pitchFamily="34" charset="-122"/>
                <a:ea typeface="微软雅黑" pitchFamily="34" charset="-122"/>
              </a:rPr>
              <a:t>6.1                                            </a:t>
            </a:r>
            <a:r>
              <a:rPr lang="zh-CN" altLang="en-US" sz="2000" b="1" dirty="0">
                <a:solidFill>
                  <a:schemeClr val="bg1"/>
                </a:solidFill>
                <a:latin typeface="微软雅黑" pitchFamily="34" charset="-122"/>
                <a:ea typeface="微软雅黑" pitchFamily="34" charset="-122"/>
              </a:rPr>
              <a:t>域名系统 </a:t>
            </a:r>
            <a:r>
              <a:rPr lang="en-US" altLang="zh-CN" sz="2000" b="1" dirty="0">
                <a:solidFill>
                  <a:schemeClr val="bg1"/>
                </a:solidFill>
                <a:latin typeface="微软雅黑" pitchFamily="34" charset="-122"/>
                <a:ea typeface="微软雅黑" pitchFamily="34" charset="-122"/>
              </a:rPr>
              <a:t>DNS</a:t>
            </a:r>
          </a:p>
          <a:p>
            <a:pPr eaLnBrk="0" hangingPunct="0">
              <a:lnSpc>
                <a:spcPts val="3200"/>
              </a:lnSpc>
            </a:pPr>
            <a:r>
              <a:rPr lang="en-US" altLang="zh-CN" sz="2000" b="1" dirty="0">
                <a:solidFill>
                  <a:schemeClr val="bg1"/>
                </a:solidFill>
                <a:latin typeface="微软雅黑" pitchFamily="34" charset="-122"/>
                <a:ea typeface="微软雅黑" pitchFamily="34" charset="-122"/>
              </a:rPr>
              <a:t>6.2                                              </a:t>
            </a:r>
            <a:r>
              <a:rPr lang="zh-CN" altLang="en-US" sz="2000" b="1" dirty="0">
                <a:solidFill>
                  <a:schemeClr val="bg1"/>
                </a:solidFill>
                <a:latin typeface="微软雅黑" pitchFamily="34" charset="-122"/>
                <a:ea typeface="微软雅黑" pitchFamily="34" charset="-122"/>
              </a:rPr>
              <a:t>文件传送协议</a:t>
            </a:r>
          </a:p>
          <a:p>
            <a:pPr eaLnBrk="0" hangingPunct="0">
              <a:lnSpc>
                <a:spcPts val="3200"/>
              </a:lnSpc>
            </a:pPr>
            <a:r>
              <a:rPr lang="en-US" altLang="zh-CN" sz="2000" b="1" dirty="0">
                <a:solidFill>
                  <a:schemeClr val="bg1"/>
                </a:solidFill>
                <a:latin typeface="微软雅黑" pitchFamily="34" charset="-122"/>
                <a:ea typeface="微软雅黑" pitchFamily="34" charset="-122"/>
              </a:rPr>
              <a:t>6.3                                </a:t>
            </a:r>
            <a:r>
              <a:rPr lang="zh-CN" altLang="en-US" sz="2000" b="1" dirty="0">
                <a:solidFill>
                  <a:schemeClr val="bg1"/>
                </a:solidFill>
                <a:latin typeface="微软雅黑" pitchFamily="34" charset="-122"/>
                <a:ea typeface="微软雅黑" pitchFamily="34" charset="-122"/>
              </a:rPr>
              <a:t>远程终端协议 </a:t>
            </a:r>
            <a:r>
              <a:rPr lang="en-US" altLang="zh-CN" sz="2000" b="1" dirty="0">
                <a:solidFill>
                  <a:schemeClr val="bg1"/>
                </a:solidFill>
                <a:latin typeface="微软雅黑" pitchFamily="34" charset="-122"/>
                <a:ea typeface="微软雅黑" pitchFamily="34" charset="-122"/>
              </a:rPr>
              <a:t>TELNET</a:t>
            </a:r>
          </a:p>
          <a:p>
            <a:pPr eaLnBrk="0" hangingPunct="0">
              <a:lnSpc>
                <a:spcPts val="3200"/>
              </a:lnSpc>
            </a:pPr>
            <a:r>
              <a:rPr lang="en-US" altLang="zh-CN" sz="2000" b="1" dirty="0">
                <a:solidFill>
                  <a:schemeClr val="bg1"/>
                </a:solidFill>
                <a:latin typeface="微软雅黑" pitchFamily="34" charset="-122"/>
                <a:ea typeface="微软雅黑" pitchFamily="34" charset="-122"/>
              </a:rPr>
              <a:t>6.4                                            </a:t>
            </a:r>
            <a:r>
              <a:rPr lang="zh-CN" altLang="en-US" sz="2000" b="1" dirty="0">
                <a:solidFill>
                  <a:schemeClr val="bg1"/>
                </a:solidFill>
                <a:latin typeface="微软雅黑" pitchFamily="34" charset="-122"/>
                <a:ea typeface="微软雅黑" pitchFamily="34" charset="-122"/>
              </a:rPr>
              <a:t>万维网 </a:t>
            </a:r>
            <a:r>
              <a:rPr lang="en-US" altLang="zh-CN" sz="2000" b="1" dirty="0">
                <a:solidFill>
                  <a:schemeClr val="bg1"/>
                </a:solidFill>
                <a:latin typeface="微软雅黑" pitchFamily="34" charset="-122"/>
                <a:ea typeface="微软雅黑" pitchFamily="34" charset="-122"/>
              </a:rPr>
              <a:t>WWW</a:t>
            </a:r>
          </a:p>
          <a:p>
            <a:pPr eaLnBrk="0" hangingPunct="0">
              <a:lnSpc>
                <a:spcPts val="3200"/>
              </a:lnSpc>
            </a:pPr>
            <a:r>
              <a:rPr lang="en-US" altLang="zh-CN" sz="2000" b="1" dirty="0">
                <a:solidFill>
                  <a:schemeClr val="bg1"/>
                </a:solidFill>
                <a:latin typeface="微软雅黑" pitchFamily="34" charset="-122"/>
                <a:ea typeface="微软雅黑" pitchFamily="34" charset="-122"/>
              </a:rPr>
              <a:t>6.5                                                    </a:t>
            </a:r>
            <a:r>
              <a:rPr lang="zh-CN" altLang="en-US" sz="2000" b="1" dirty="0">
                <a:solidFill>
                  <a:schemeClr val="bg1"/>
                </a:solidFill>
                <a:latin typeface="微软雅黑" pitchFamily="34" charset="-122"/>
                <a:ea typeface="微软雅黑" pitchFamily="34" charset="-122"/>
              </a:rPr>
              <a:t>电子邮件</a:t>
            </a:r>
          </a:p>
          <a:p>
            <a:pPr eaLnBrk="0" hangingPunct="0">
              <a:lnSpc>
                <a:spcPts val="3200"/>
              </a:lnSpc>
            </a:pPr>
            <a:r>
              <a:rPr lang="en-US" altLang="zh-CN" sz="2000" b="1" dirty="0">
                <a:solidFill>
                  <a:schemeClr val="bg1"/>
                </a:solidFill>
                <a:latin typeface="微软雅黑" pitchFamily="34" charset="-122"/>
                <a:ea typeface="微软雅黑" pitchFamily="34" charset="-122"/>
              </a:rPr>
              <a:t>6.6                            </a:t>
            </a:r>
            <a:r>
              <a:rPr lang="zh-CN" altLang="en-US" sz="2000" b="1" dirty="0">
                <a:solidFill>
                  <a:schemeClr val="bg1"/>
                </a:solidFill>
                <a:latin typeface="微软雅黑" pitchFamily="34" charset="-122"/>
                <a:ea typeface="微软雅黑" pitchFamily="34" charset="-122"/>
              </a:rPr>
              <a:t>动态主机配置协议 </a:t>
            </a:r>
            <a:r>
              <a:rPr lang="en-US" altLang="zh-CN" sz="2000" b="1" dirty="0">
                <a:solidFill>
                  <a:schemeClr val="bg1"/>
                </a:solidFill>
                <a:latin typeface="微软雅黑" pitchFamily="34" charset="-122"/>
                <a:ea typeface="微软雅黑" pitchFamily="34" charset="-122"/>
              </a:rPr>
              <a:t>DHCP</a:t>
            </a:r>
          </a:p>
          <a:p>
            <a:pPr eaLnBrk="0" hangingPunct="0">
              <a:lnSpc>
                <a:spcPts val="3200"/>
              </a:lnSpc>
            </a:pPr>
            <a:r>
              <a:rPr lang="en-US" altLang="zh-CN" sz="2000" b="1" dirty="0">
                <a:solidFill>
                  <a:schemeClr val="bg1"/>
                </a:solidFill>
                <a:latin typeface="微软雅黑" pitchFamily="34" charset="-122"/>
                <a:ea typeface="微软雅黑" pitchFamily="34" charset="-122"/>
              </a:rPr>
              <a:t>6.7                           </a:t>
            </a:r>
            <a:r>
              <a:rPr lang="zh-CN" altLang="en-US" sz="2000" b="1" dirty="0">
                <a:solidFill>
                  <a:schemeClr val="bg1"/>
                </a:solidFill>
                <a:latin typeface="微软雅黑" pitchFamily="34" charset="-122"/>
                <a:ea typeface="微软雅黑" pitchFamily="34" charset="-122"/>
              </a:rPr>
              <a:t>简单网络管理协议 </a:t>
            </a:r>
            <a:r>
              <a:rPr lang="en-US" altLang="zh-CN" sz="2000" b="1" dirty="0">
                <a:solidFill>
                  <a:schemeClr val="bg1"/>
                </a:solidFill>
                <a:latin typeface="微软雅黑" pitchFamily="34" charset="-122"/>
                <a:ea typeface="微软雅黑" pitchFamily="34" charset="-122"/>
              </a:rPr>
              <a:t>SNMP</a:t>
            </a:r>
          </a:p>
          <a:p>
            <a:pPr eaLnBrk="0" hangingPunct="0">
              <a:lnSpc>
                <a:spcPts val="3200"/>
              </a:lnSpc>
            </a:pPr>
            <a:r>
              <a:rPr lang="en-US" altLang="zh-CN" sz="2000" b="1" dirty="0">
                <a:solidFill>
                  <a:schemeClr val="bg1"/>
                </a:solidFill>
                <a:latin typeface="微软雅黑" pitchFamily="34" charset="-122"/>
                <a:ea typeface="微软雅黑" pitchFamily="34" charset="-122"/>
              </a:rPr>
              <a:t>6.8                             </a:t>
            </a:r>
            <a:r>
              <a:rPr lang="zh-CN" altLang="en-US" sz="2000" b="1" dirty="0">
                <a:solidFill>
                  <a:schemeClr val="bg1"/>
                </a:solidFill>
                <a:latin typeface="微软雅黑" pitchFamily="34" charset="-122"/>
                <a:ea typeface="微软雅黑" pitchFamily="34" charset="-122"/>
              </a:rPr>
              <a:t>应用进程跨越网络的通信</a:t>
            </a:r>
          </a:p>
          <a:p>
            <a:pPr eaLnBrk="0" hangingPunct="0">
              <a:lnSpc>
                <a:spcPts val="3200"/>
              </a:lnSpc>
            </a:pPr>
            <a:r>
              <a:rPr lang="en-US" altLang="zh-CN" sz="2000" b="1" dirty="0">
                <a:solidFill>
                  <a:schemeClr val="bg1"/>
                </a:solidFill>
                <a:latin typeface="微软雅黑" pitchFamily="34" charset="-122"/>
                <a:ea typeface="微软雅黑" pitchFamily="34" charset="-122"/>
              </a:rPr>
              <a:t>6.9                                                   P2P </a:t>
            </a:r>
            <a:r>
              <a:rPr lang="zh-CN" altLang="en-US" sz="2000" b="1" dirty="0">
                <a:solidFill>
                  <a:schemeClr val="bg1"/>
                </a:solidFill>
                <a:latin typeface="微软雅黑" pitchFamily="34" charset="-122"/>
                <a:ea typeface="微软雅黑" pitchFamily="34" charset="-122"/>
              </a:rPr>
              <a:t>应用</a:t>
            </a:r>
          </a:p>
        </p:txBody>
      </p:sp>
    </p:spTree>
    <p:extLst>
      <p:ext uri="{BB962C8B-B14F-4D97-AF65-F5344CB8AC3E}">
        <p14:creationId xmlns:p14="http://schemas.microsoft.com/office/powerpoint/2010/main" val="6435693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5"/>
          <p:cNvSpPr>
            <a:spLocks noChangeArrowheads="1"/>
          </p:cNvSpPr>
          <p:nvPr/>
        </p:nvSpPr>
        <p:spPr bwMode="auto">
          <a:xfrm>
            <a:off x="556963" y="1293398"/>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6" name="Rectangle 6"/>
          <p:cNvSpPr>
            <a:spLocks noChangeArrowheads="1"/>
          </p:cNvSpPr>
          <p:nvPr/>
        </p:nvSpPr>
        <p:spPr bwMode="auto">
          <a:xfrm>
            <a:off x="3591338" y="1260187"/>
            <a:ext cx="198002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顶级域名服务器</a:t>
            </a:r>
          </a:p>
        </p:txBody>
      </p:sp>
      <p:sp>
        <p:nvSpPr>
          <p:cNvPr id="7" name="Rectangle 68"/>
          <p:cNvSpPr>
            <a:spLocks noChangeArrowheads="1"/>
          </p:cNvSpPr>
          <p:nvPr/>
        </p:nvSpPr>
        <p:spPr bwMode="auto">
          <a:xfrm>
            <a:off x="483810" y="1738793"/>
            <a:ext cx="8245143" cy="17851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顶级域名服务器（即 </a:t>
            </a:r>
            <a:r>
              <a:rPr lang="en-US" altLang="zh-CN" sz="2000" b="1" dirty="0">
                <a:solidFill>
                  <a:srgbClr val="0000FF"/>
                </a:solidFill>
                <a:latin typeface="微软雅黑" pitchFamily="34" charset="-122"/>
                <a:ea typeface="微软雅黑" pitchFamily="34" charset="-122"/>
              </a:rPr>
              <a:t>TLD </a:t>
            </a:r>
            <a:r>
              <a:rPr lang="zh-CN" altLang="en-US" sz="2000" b="1" dirty="0">
                <a:solidFill>
                  <a:srgbClr val="0000FF"/>
                </a:solidFill>
                <a:latin typeface="微软雅黑" pitchFamily="34" charset="-122"/>
                <a:ea typeface="微软雅黑" pitchFamily="34" charset="-122"/>
              </a:rPr>
              <a:t>服务器</a:t>
            </a:r>
            <a:r>
              <a:rPr lang="zh-CN" altLang="en-US" sz="2000" b="1" dirty="0">
                <a:latin typeface="微软雅黑" pitchFamily="34" charset="-122"/>
                <a:ea typeface="微软雅黑" pitchFamily="34" charset="-122"/>
              </a:rPr>
              <a:t>）负责管理在该顶级域名服务器注册的</a:t>
            </a:r>
            <a:r>
              <a:rPr lang="zh-CN" altLang="en-US" sz="2000" b="1" dirty="0">
                <a:solidFill>
                  <a:srgbClr val="0000FF"/>
                </a:solidFill>
                <a:latin typeface="微软雅黑" pitchFamily="34" charset="-122"/>
                <a:ea typeface="微软雅黑" pitchFamily="34" charset="-122"/>
              </a:rPr>
              <a:t>所有二级域名</a:t>
            </a:r>
            <a:r>
              <a:rPr lang="zh-CN" altLang="en-US" sz="2000" b="1" dirty="0">
                <a:latin typeface="微软雅黑" pitchFamily="34" charset="-122"/>
                <a:ea typeface="微软雅黑" pitchFamily="34" charset="-122"/>
              </a:rPr>
              <a:t>。</a:t>
            </a:r>
          </a:p>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当收到 </a:t>
            </a:r>
            <a:r>
              <a:rPr lang="en-US" altLang="zh-CN" sz="2000" b="1" dirty="0">
                <a:latin typeface="微软雅黑" pitchFamily="34" charset="-122"/>
                <a:ea typeface="微软雅黑" pitchFamily="34" charset="-122"/>
              </a:rPr>
              <a:t>DNS </a:t>
            </a:r>
            <a:r>
              <a:rPr lang="zh-CN" altLang="en-US" sz="2000" b="1" dirty="0">
                <a:latin typeface="微软雅黑" pitchFamily="34" charset="-122"/>
                <a:ea typeface="微软雅黑" pitchFamily="34" charset="-122"/>
              </a:rPr>
              <a:t>查询请求时，就给出相应的回答（可能是最后的结果，也可能是下一步应当找的域名服务器的 </a:t>
            </a:r>
            <a:r>
              <a:rPr lang="en-US" altLang="zh-CN" sz="2000" b="1" dirty="0">
                <a:latin typeface="微软雅黑" pitchFamily="34" charset="-122"/>
                <a:ea typeface="微软雅黑" pitchFamily="34" charset="-122"/>
              </a:rPr>
              <a:t>IP </a:t>
            </a:r>
            <a:r>
              <a:rPr lang="zh-CN" altLang="en-US" sz="2000" b="1" dirty="0">
                <a:latin typeface="微软雅黑" pitchFamily="34" charset="-122"/>
                <a:ea typeface="微软雅黑" pitchFamily="34" charset="-122"/>
              </a:rPr>
              <a:t>地址）。 </a:t>
            </a:r>
          </a:p>
        </p:txBody>
      </p:sp>
    </p:spTree>
    <p:extLst>
      <p:ext uri="{BB962C8B-B14F-4D97-AF65-F5344CB8AC3E}">
        <p14:creationId xmlns:p14="http://schemas.microsoft.com/office/powerpoint/2010/main" val="3138516969"/>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556963" y="1057072"/>
            <a:ext cx="8048776" cy="331493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AutoShape 5"/>
          <p:cNvSpPr>
            <a:spLocks noChangeArrowheads="1"/>
          </p:cNvSpPr>
          <p:nvPr/>
        </p:nvSpPr>
        <p:spPr bwMode="auto">
          <a:xfrm>
            <a:off x="556963" y="633865"/>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4" name="Rectangle 6"/>
          <p:cNvSpPr>
            <a:spLocks noChangeArrowheads="1"/>
          </p:cNvSpPr>
          <p:nvPr/>
        </p:nvSpPr>
        <p:spPr bwMode="auto">
          <a:xfrm>
            <a:off x="3136887" y="600654"/>
            <a:ext cx="288893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itchFamily="34" charset="-122"/>
                <a:ea typeface="微软雅黑" pitchFamily="34" charset="-122"/>
              </a:rPr>
              <a:t>DHCP </a:t>
            </a:r>
            <a:r>
              <a:rPr lang="zh-CN" altLang="en-US" sz="2000" b="1" dirty="0">
                <a:solidFill>
                  <a:schemeClr val="bg1"/>
                </a:solidFill>
                <a:latin typeface="微软雅黑" pitchFamily="34" charset="-122"/>
                <a:ea typeface="微软雅黑" pitchFamily="34" charset="-122"/>
              </a:rPr>
              <a:t>协议的工作过程</a:t>
            </a:r>
          </a:p>
        </p:txBody>
      </p:sp>
      <p:grpSp>
        <p:nvGrpSpPr>
          <p:cNvPr id="5" name="组合 4"/>
          <p:cNvGrpSpPr/>
          <p:nvPr/>
        </p:nvGrpSpPr>
        <p:grpSpPr>
          <a:xfrm>
            <a:off x="1933015" y="1075502"/>
            <a:ext cx="5259764" cy="3324076"/>
            <a:chOff x="-34130" y="587046"/>
            <a:chExt cx="9932621" cy="6277239"/>
          </a:xfrm>
        </p:grpSpPr>
        <p:sp>
          <p:nvSpPr>
            <p:cNvPr id="6" name="Line 4"/>
            <p:cNvSpPr>
              <a:spLocks noChangeShapeType="1"/>
            </p:cNvSpPr>
            <p:nvPr/>
          </p:nvSpPr>
          <p:spPr bwMode="auto">
            <a:xfrm flipH="1">
              <a:off x="6131058" y="1100138"/>
              <a:ext cx="1506538" cy="0"/>
            </a:xfrm>
            <a:prstGeom prst="line">
              <a:avLst/>
            </a:prstGeom>
            <a:noFill/>
            <a:ln w="38100">
              <a:solidFill>
                <a:srgbClr val="00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ts val="1700"/>
                </a:lnSpc>
              </a:pPr>
              <a:endParaRPr lang="zh-CN" altLang="en-US" sz="1100" b="1">
                <a:latin typeface="微软雅黑" pitchFamily="34" charset="-122"/>
                <a:ea typeface="微软雅黑" pitchFamily="34" charset="-122"/>
              </a:endParaRPr>
            </a:p>
          </p:txBody>
        </p:sp>
        <p:sp>
          <p:nvSpPr>
            <p:cNvPr id="7" name="Line 6"/>
            <p:cNvSpPr>
              <a:spLocks noChangeShapeType="1"/>
            </p:cNvSpPr>
            <p:nvPr/>
          </p:nvSpPr>
          <p:spPr bwMode="auto">
            <a:xfrm>
              <a:off x="2454143" y="1747838"/>
              <a:ext cx="5164534" cy="0"/>
            </a:xfrm>
            <a:prstGeom prst="line">
              <a:avLst/>
            </a:prstGeom>
            <a:noFill/>
            <a:ln w="38100">
              <a:solidFill>
                <a:srgbClr val="00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ts val="1700"/>
                </a:lnSpc>
              </a:pPr>
              <a:endParaRPr lang="zh-CN" altLang="en-US" sz="1100" b="1">
                <a:latin typeface="微软雅黑" pitchFamily="34" charset="-122"/>
                <a:ea typeface="微软雅黑" pitchFamily="34" charset="-122"/>
              </a:endParaRPr>
            </a:p>
          </p:txBody>
        </p:sp>
        <p:sp>
          <p:nvSpPr>
            <p:cNvPr id="8" name="Rectangle 7"/>
            <p:cNvSpPr>
              <a:spLocks noChangeArrowheads="1"/>
            </p:cNvSpPr>
            <p:nvPr/>
          </p:nvSpPr>
          <p:spPr bwMode="auto">
            <a:xfrm>
              <a:off x="624285" y="1576388"/>
              <a:ext cx="1076590" cy="341312"/>
            </a:xfrm>
            <a:prstGeom prst="rect">
              <a:avLst/>
            </a:prstGeom>
            <a:solidFill>
              <a:srgbClr val="00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dirty="0">
                  <a:latin typeface="微软雅黑" pitchFamily="34" charset="-122"/>
                  <a:ea typeface="微软雅黑" pitchFamily="34" charset="-122"/>
                </a:rPr>
                <a:t>客户</a:t>
              </a:r>
            </a:p>
          </p:txBody>
        </p:sp>
        <p:sp>
          <p:nvSpPr>
            <p:cNvPr id="9" name="Rectangle 8"/>
            <p:cNvSpPr>
              <a:spLocks noChangeArrowheads="1"/>
            </p:cNvSpPr>
            <p:nvPr/>
          </p:nvSpPr>
          <p:spPr bwMode="auto">
            <a:xfrm>
              <a:off x="3529012" y="1617664"/>
              <a:ext cx="2904729" cy="257175"/>
            </a:xfrm>
            <a:prstGeom prst="rect">
              <a:avLst/>
            </a:prstGeom>
            <a:solidFill>
              <a:srgbClr val="00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DHCPDISCOVER</a:t>
              </a:r>
            </a:p>
          </p:txBody>
        </p:sp>
        <p:sp>
          <p:nvSpPr>
            <p:cNvPr id="10" name="Rectangle 9"/>
            <p:cNvSpPr>
              <a:spLocks noChangeArrowheads="1"/>
            </p:cNvSpPr>
            <p:nvPr/>
          </p:nvSpPr>
          <p:spPr bwMode="auto">
            <a:xfrm>
              <a:off x="8155252" y="1576388"/>
              <a:ext cx="1076590" cy="341312"/>
            </a:xfrm>
            <a:prstGeom prst="rect">
              <a:avLst/>
            </a:prstGeom>
            <a:solidFill>
              <a:srgbClr val="0066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solidFill>
                    <a:schemeClr val="bg1"/>
                  </a:solidFill>
                  <a:latin typeface="微软雅黑" pitchFamily="34" charset="-122"/>
                  <a:ea typeface="微软雅黑" pitchFamily="34" charset="-122"/>
                </a:rPr>
                <a:t>服务器</a:t>
              </a:r>
            </a:p>
          </p:txBody>
        </p:sp>
        <p:sp>
          <p:nvSpPr>
            <p:cNvPr id="11" name="Rectangle 10"/>
            <p:cNvSpPr>
              <a:spLocks noChangeArrowheads="1"/>
            </p:cNvSpPr>
            <p:nvPr/>
          </p:nvSpPr>
          <p:spPr bwMode="auto">
            <a:xfrm>
              <a:off x="7618677" y="1617664"/>
              <a:ext cx="536575" cy="257175"/>
            </a:xfrm>
            <a:prstGeom prst="rect">
              <a:avLst/>
            </a:prstGeom>
            <a:solidFill>
              <a:srgbClr val="00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67</a:t>
              </a:r>
            </a:p>
          </p:txBody>
        </p:sp>
        <p:sp>
          <p:nvSpPr>
            <p:cNvPr id="12" name="Rectangle 11"/>
            <p:cNvSpPr>
              <a:spLocks noChangeArrowheads="1"/>
            </p:cNvSpPr>
            <p:nvPr/>
          </p:nvSpPr>
          <p:spPr bwMode="auto">
            <a:xfrm>
              <a:off x="1700875" y="1617664"/>
              <a:ext cx="753269" cy="257175"/>
            </a:xfrm>
            <a:prstGeom prst="rect">
              <a:avLst/>
            </a:prstGeom>
            <a:solidFill>
              <a:srgbClr val="CC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dirty="0">
                  <a:latin typeface="微软雅黑" pitchFamily="34" charset="-122"/>
                  <a:ea typeface="微软雅黑" pitchFamily="34" charset="-122"/>
                </a:rPr>
                <a:t>68</a:t>
              </a:r>
            </a:p>
          </p:txBody>
        </p:sp>
        <p:sp>
          <p:nvSpPr>
            <p:cNvPr id="13" name="Text Box 12"/>
            <p:cNvSpPr txBox="1">
              <a:spLocks noChangeArrowheads="1"/>
            </p:cNvSpPr>
            <p:nvPr/>
          </p:nvSpPr>
          <p:spPr bwMode="auto">
            <a:xfrm>
              <a:off x="1697435" y="1771318"/>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1100" b="1" dirty="0">
                  <a:solidFill>
                    <a:srgbClr val="0000FF"/>
                  </a:solidFill>
                  <a:latin typeface="微软雅黑" pitchFamily="34" charset="-122"/>
                  <a:ea typeface="微软雅黑" pitchFamily="34" charset="-122"/>
                </a:rPr>
                <a:t>UDP</a:t>
              </a:r>
            </a:p>
          </p:txBody>
        </p:sp>
        <p:sp>
          <p:nvSpPr>
            <p:cNvPr id="14" name="Text Box 13"/>
            <p:cNvSpPr txBox="1">
              <a:spLocks noChangeArrowheads="1"/>
            </p:cNvSpPr>
            <p:nvPr/>
          </p:nvSpPr>
          <p:spPr bwMode="auto">
            <a:xfrm>
              <a:off x="7419182" y="1740516"/>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1100" b="1">
                  <a:solidFill>
                    <a:srgbClr val="0000FF"/>
                  </a:solidFill>
                  <a:latin typeface="微软雅黑" pitchFamily="34" charset="-122"/>
                  <a:ea typeface="微软雅黑" pitchFamily="34" charset="-122"/>
                </a:rPr>
                <a:t>UDP</a:t>
              </a:r>
            </a:p>
          </p:txBody>
        </p:sp>
        <p:sp>
          <p:nvSpPr>
            <p:cNvPr id="15" name="Line 14"/>
            <p:cNvSpPr>
              <a:spLocks noChangeShapeType="1"/>
            </p:cNvSpPr>
            <p:nvPr/>
          </p:nvSpPr>
          <p:spPr bwMode="auto">
            <a:xfrm flipH="1">
              <a:off x="2452423" y="2359025"/>
              <a:ext cx="5166254" cy="0"/>
            </a:xfrm>
            <a:prstGeom prst="line">
              <a:avLst/>
            </a:prstGeom>
            <a:noFill/>
            <a:ln w="38100">
              <a:solidFill>
                <a:srgbClr val="CC00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ts val="1700"/>
                </a:lnSpc>
              </a:pPr>
              <a:endParaRPr lang="zh-CN" altLang="en-US" sz="1100" b="1">
                <a:latin typeface="微软雅黑" pitchFamily="34" charset="-122"/>
                <a:ea typeface="微软雅黑" pitchFamily="34" charset="-122"/>
              </a:endParaRPr>
            </a:p>
          </p:txBody>
        </p:sp>
        <p:sp>
          <p:nvSpPr>
            <p:cNvPr id="16" name="Rectangle 15"/>
            <p:cNvSpPr>
              <a:spLocks noChangeArrowheads="1"/>
            </p:cNvSpPr>
            <p:nvPr/>
          </p:nvSpPr>
          <p:spPr bwMode="auto">
            <a:xfrm>
              <a:off x="624286" y="2187576"/>
              <a:ext cx="1074869" cy="339725"/>
            </a:xfrm>
            <a:prstGeom prst="rect">
              <a:avLst/>
            </a:prstGeom>
            <a:solidFill>
              <a:srgbClr val="00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latin typeface="微软雅黑" pitchFamily="34" charset="-122"/>
                  <a:ea typeface="微软雅黑" pitchFamily="34" charset="-122"/>
                </a:rPr>
                <a:t>客户</a:t>
              </a:r>
            </a:p>
          </p:txBody>
        </p:sp>
        <p:sp>
          <p:nvSpPr>
            <p:cNvPr id="17" name="Rectangle 16"/>
            <p:cNvSpPr>
              <a:spLocks noChangeArrowheads="1"/>
            </p:cNvSpPr>
            <p:nvPr/>
          </p:nvSpPr>
          <p:spPr bwMode="auto">
            <a:xfrm>
              <a:off x="3529012" y="2230439"/>
              <a:ext cx="2904729" cy="255587"/>
            </a:xfrm>
            <a:prstGeom prst="rect">
              <a:avLst/>
            </a:prstGeom>
            <a:solidFill>
              <a:srgbClr val="FF66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DHCPOFFER</a:t>
              </a:r>
            </a:p>
          </p:txBody>
        </p:sp>
        <p:sp>
          <p:nvSpPr>
            <p:cNvPr id="18" name="Rectangle 17"/>
            <p:cNvSpPr>
              <a:spLocks noChangeArrowheads="1"/>
            </p:cNvSpPr>
            <p:nvPr/>
          </p:nvSpPr>
          <p:spPr bwMode="auto">
            <a:xfrm>
              <a:off x="8155252" y="2187576"/>
              <a:ext cx="1076590" cy="339725"/>
            </a:xfrm>
            <a:prstGeom prst="rect">
              <a:avLst/>
            </a:prstGeom>
            <a:solidFill>
              <a:srgbClr val="0066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solidFill>
                    <a:schemeClr val="bg1"/>
                  </a:solidFill>
                  <a:latin typeface="微软雅黑" pitchFamily="34" charset="-122"/>
                  <a:ea typeface="微软雅黑" pitchFamily="34" charset="-122"/>
                </a:rPr>
                <a:t>服务器</a:t>
              </a:r>
            </a:p>
          </p:txBody>
        </p:sp>
        <p:sp>
          <p:nvSpPr>
            <p:cNvPr id="19" name="Rectangle 18"/>
            <p:cNvSpPr>
              <a:spLocks noChangeArrowheads="1"/>
            </p:cNvSpPr>
            <p:nvPr/>
          </p:nvSpPr>
          <p:spPr bwMode="auto">
            <a:xfrm>
              <a:off x="7618677" y="2230439"/>
              <a:ext cx="536575" cy="255587"/>
            </a:xfrm>
            <a:prstGeom prst="rect">
              <a:avLst/>
            </a:prstGeom>
            <a:solidFill>
              <a:srgbClr val="00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67</a:t>
              </a:r>
            </a:p>
          </p:txBody>
        </p:sp>
        <p:sp>
          <p:nvSpPr>
            <p:cNvPr id="20" name="Rectangle 19"/>
            <p:cNvSpPr>
              <a:spLocks noChangeArrowheads="1"/>
            </p:cNvSpPr>
            <p:nvPr/>
          </p:nvSpPr>
          <p:spPr bwMode="auto">
            <a:xfrm>
              <a:off x="1699155" y="2230439"/>
              <a:ext cx="753269" cy="255587"/>
            </a:xfrm>
            <a:prstGeom prst="rect">
              <a:avLst/>
            </a:prstGeom>
            <a:solidFill>
              <a:srgbClr val="CC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dirty="0">
                  <a:latin typeface="微软雅黑" pitchFamily="34" charset="-122"/>
                  <a:ea typeface="微软雅黑" pitchFamily="34" charset="-122"/>
                </a:rPr>
                <a:t>68</a:t>
              </a:r>
            </a:p>
          </p:txBody>
        </p:sp>
        <p:sp>
          <p:nvSpPr>
            <p:cNvPr id="21" name="Text Box 20"/>
            <p:cNvSpPr txBox="1">
              <a:spLocks noChangeArrowheads="1"/>
            </p:cNvSpPr>
            <p:nvPr/>
          </p:nvSpPr>
          <p:spPr bwMode="auto">
            <a:xfrm>
              <a:off x="1697435" y="2379331"/>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1100" b="1">
                  <a:solidFill>
                    <a:srgbClr val="0000FF"/>
                  </a:solidFill>
                  <a:latin typeface="微软雅黑" pitchFamily="34" charset="-122"/>
                  <a:ea typeface="微软雅黑" pitchFamily="34" charset="-122"/>
                </a:rPr>
                <a:t>UDP</a:t>
              </a:r>
            </a:p>
          </p:txBody>
        </p:sp>
        <p:sp>
          <p:nvSpPr>
            <p:cNvPr id="22" name="Text Box 21"/>
            <p:cNvSpPr txBox="1">
              <a:spLocks noChangeArrowheads="1"/>
            </p:cNvSpPr>
            <p:nvPr/>
          </p:nvSpPr>
          <p:spPr bwMode="auto">
            <a:xfrm>
              <a:off x="7419182" y="2351704"/>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1100" b="1">
                  <a:solidFill>
                    <a:srgbClr val="0000FF"/>
                  </a:solidFill>
                  <a:latin typeface="微软雅黑" pitchFamily="34" charset="-122"/>
                  <a:ea typeface="微软雅黑" pitchFamily="34" charset="-122"/>
                </a:rPr>
                <a:t>UDP</a:t>
              </a:r>
            </a:p>
          </p:txBody>
        </p:sp>
        <p:sp>
          <p:nvSpPr>
            <p:cNvPr id="23" name="Line 23"/>
            <p:cNvSpPr>
              <a:spLocks noChangeShapeType="1"/>
            </p:cNvSpPr>
            <p:nvPr/>
          </p:nvSpPr>
          <p:spPr bwMode="auto">
            <a:xfrm>
              <a:off x="2454143" y="2968625"/>
              <a:ext cx="5164534" cy="0"/>
            </a:xfrm>
            <a:prstGeom prst="line">
              <a:avLst/>
            </a:prstGeom>
            <a:noFill/>
            <a:ln w="38100">
              <a:solidFill>
                <a:srgbClr val="00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ts val="1700"/>
                </a:lnSpc>
              </a:pPr>
              <a:endParaRPr lang="zh-CN" altLang="en-US" sz="1100" b="1">
                <a:latin typeface="微软雅黑" pitchFamily="34" charset="-122"/>
                <a:ea typeface="微软雅黑" pitchFamily="34" charset="-122"/>
              </a:endParaRPr>
            </a:p>
          </p:txBody>
        </p:sp>
        <p:sp>
          <p:nvSpPr>
            <p:cNvPr id="24" name="Rectangle 24"/>
            <p:cNvSpPr>
              <a:spLocks noChangeArrowheads="1"/>
            </p:cNvSpPr>
            <p:nvPr/>
          </p:nvSpPr>
          <p:spPr bwMode="auto">
            <a:xfrm>
              <a:off x="624285" y="2798763"/>
              <a:ext cx="1076590" cy="341312"/>
            </a:xfrm>
            <a:prstGeom prst="rect">
              <a:avLst/>
            </a:prstGeom>
            <a:solidFill>
              <a:srgbClr val="00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latin typeface="微软雅黑" pitchFamily="34" charset="-122"/>
                  <a:ea typeface="微软雅黑" pitchFamily="34" charset="-122"/>
                </a:rPr>
                <a:t>客户</a:t>
              </a:r>
            </a:p>
          </p:txBody>
        </p:sp>
        <p:sp>
          <p:nvSpPr>
            <p:cNvPr id="25" name="Rectangle 25"/>
            <p:cNvSpPr>
              <a:spLocks noChangeArrowheads="1"/>
            </p:cNvSpPr>
            <p:nvPr/>
          </p:nvSpPr>
          <p:spPr bwMode="auto">
            <a:xfrm>
              <a:off x="3529012" y="2841625"/>
              <a:ext cx="2904729" cy="255588"/>
            </a:xfrm>
            <a:prstGeom prst="rect">
              <a:avLst/>
            </a:prstGeom>
            <a:solidFill>
              <a:srgbClr val="00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DHCPREQUEST</a:t>
              </a:r>
            </a:p>
          </p:txBody>
        </p:sp>
        <p:sp>
          <p:nvSpPr>
            <p:cNvPr id="26" name="Rectangle 26"/>
            <p:cNvSpPr>
              <a:spLocks noChangeArrowheads="1"/>
            </p:cNvSpPr>
            <p:nvPr/>
          </p:nvSpPr>
          <p:spPr bwMode="auto">
            <a:xfrm>
              <a:off x="8155252" y="2798763"/>
              <a:ext cx="1076590" cy="341312"/>
            </a:xfrm>
            <a:prstGeom prst="rect">
              <a:avLst/>
            </a:prstGeom>
            <a:solidFill>
              <a:srgbClr val="0066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solidFill>
                    <a:schemeClr val="bg1"/>
                  </a:solidFill>
                  <a:latin typeface="微软雅黑" pitchFamily="34" charset="-122"/>
                  <a:ea typeface="微软雅黑" pitchFamily="34" charset="-122"/>
                </a:rPr>
                <a:t>服务器</a:t>
              </a:r>
            </a:p>
          </p:txBody>
        </p:sp>
        <p:sp>
          <p:nvSpPr>
            <p:cNvPr id="27" name="Rectangle 27"/>
            <p:cNvSpPr>
              <a:spLocks noChangeArrowheads="1"/>
            </p:cNvSpPr>
            <p:nvPr/>
          </p:nvSpPr>
          <p:spPr bwMode="auto">
            <a:xfrm>
              <a:off x="7618677" y="2841625"/>
              <a:ext cx="536575" cy="255588"/>
            </a:xfrm>
            <a:prstGeom prst="rect">
              <a:avLst/>
            </a:prstGeom>
            <a:solidFill>
              <a:srgbClr val="00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67</a:t>
              </a:r>
            </a:p>
          </p:txBody>
        </p:sp>
        <p:sp>
          <p:nvSpPr>
            <p:cNvPr id="28" name="Rectangle 28"/>
            <p:cNvSpPr>
              <a:spLocks noChangeArrowheads="1"/>
            </p:cNvSpPr>
            <p:nvPr/>
          </p:nvSpPr>
          <p:spPr bwMode="auto">
            <a:xfrm>
              <a:off x="1700875" y="2841625"/>
              <a:ext cx="753269" cy="255588"/>
            </a:xfrm>
            <a:prstGeom prst="rect">
              <a:avLst/>
            </a:prstGeom>
            <a:solidFill>
              <a:srgbClr val="CC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68</a:t>
              </a:r>
            </a:p>
          </p:txBody>
        </p:sp>
        <p:sp>
          <p:nvSpPr>
            <p:cNvPr id="29" name="Text Box 29"/>
            <p:cNvSpPr txBox="1">
              <a:spLocks noChangeArrowheads="1"/>
            </p:cNvSpPr>
            <p:nvPr/>
          </p:nvSpPr>
          <p:spPr bwMode="auto">
            <a:xfrm>
              <a:off x="1697435" y="2992106"/>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1100" b="1">
                  <a:solidFill>
                    <a:srgbClr val="0000FF"/>
                  </a:solidFill>
                  <a:latin typeface="微软雅黑" pitchFamily="34" charset="-122"/>
                  <a:ea typeface="微软雅黑" pitchFamily="34" charset="-122"/>
                </a:rPr>
                <a:t>UDP</a:t>
              </a:r>
            </a:p>
          </p:txBody>
        </p:sp>
        <p:sp>
          <p:nvSpPr>
            <p:cNvPr id="30" name="Text Box 30"/>
            <p:cNvSpPr txBox="1">
              <a:spLocks noChangeArrowheads="1"/>
            </p:cNvSpPr>
            <p:nvPr/>
          </p:nvSpPr>
          <p:spPr bwMode="auto">
            <a:xfrm>
              <a:off x="7419182" y="2964480"/>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1100" b="1">
                  <a:solidFill>
                    <a:srgbClr val="0000FF"/>
                  </a:solidFill>
                  <a:latin typeface="微软雅黑" pitchFamily="34" charset="-122"/>
                  <a:ea typeface="微软雅黑" pitchFamily="34" charset="-122"/>
                </a:rPr>
                <a:t>UDP</a:t>
              </a:r>
            </a:p>
          </p:txBody>
        </p:sp>
        <p:sp>
          <p:nvSpPr>
            <p:cNvPr id="31" name="Line 31"/>
            <p:cNvSpPr>
              <a:spLocks noChangeShapeType="1"/>
            </p:cNvSpPr>
            <p:nvPr/>
          </p:nvSpPr>
          <p:spPr bwMode="auto">
            <a:xfrm flipH="1">
              <a:off x="2452423" y="3579813"/>
              <a:ext cx="5166254" cy="0"/>
            </a:xfrm>
            <a:prstGeom prst="line">
              <a:avLst/>
            </a:prstGeom>
            <a:noFill/>
            <a:ln w="38100">
              <a:solidFill>
                <a:srgbClr val="CC00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ts val="1700"/>
                </a:lnSpc>
              </a:pPr>
              <a:endParaRPr lang="zh-CN" altLang="en-US" sz="1100" b="1">
                <a:latin typeface="微软雅黑" pitchFamily="34" charset="-122"/>
                <a:ea typeface="微软雅黑" pitchFamily="34" charset="-122"/>
              </a:endParaRPr>
            </a:p>
          </p:txBody>
        </p:sp>
        <p:sp>
          <p:nvSpPr>
            <p:cNvPr id="32" name="Rectangle 32"/>
            <p:cNvSpPr>
              <a:spLocks noChangeArrowheads="1"/>
            </p:cNvSpPr>
            <p:nvPr/>
          </p:nvSpPr>
          <p:spPr bwMode="auto">
            <a:xfrm>
              <a:off x="624286" y="3409950"/>
              <a:ext cx="1074869" cy="339725"/>
            </a:xfrm>
            <a:prstGeom prst="rect">
              <a:avLst/>
            </a:prstGeom>
            <a:solidFill>
              <a:srgbClr val="00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latin typeface="微软雅黑" pitchFamily="34" charset="-122"/>
                  <a:ea typeface="微软雅黑" pitchFamily="34" charset="-122"/>
                </a:rPr>
                <a:t>客户</a:t>
              </a:r>
            </a:p>
          </p:txBody>
        </p:sp>
        <p:sp>
          <p:nvSpPr>
            <p:cNvPr id="33" name="Rectangle 33"/>
            <p:cNvSpPr>
              <a:spLocks noChangeArrowheads="1"/>
            </p:cNvSpPr>
            <p:nvPr/>
          </p:nvSpPr>
          <p:spPr bwMode="auto">
            <a:xfrm>
              <a:off x="3529012" y="3452813"/>
              <a:ext cx="2904729" cy="254000"/>
            </a:xfrm>
            <a:prstGeom prst="rect">
              <a:avLst/>
            </a:prstGeom>
            <a:solidFill>
              <a:srgbClr val="FF66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DHCPACK</a:t>
              </a:r>
            </a:p>
          </p:txBody>
        </p:sp>
        <p:sp>
          <p:nvSpPr>
            <p:cNvPr id="34" name="Rectangle 34"/>
            <p:cNvSpPr>
              <a:spLocks noChangeArrowheads="1"/>
            </p:cNvSpPr>
            <p:nvPr/>
          </p:nvSpPr>
          <p:spPr bwMode="auto">
            <a:xfrm>
              <a:off x="8155252" y="3409950"/>
              <a:ext cx="1076590" cy="339725"/>
            </a:xfrm>
            <a:prstGeom prst="rect">
              <a:avLst/>
            </a:prstGeom>
            <a:solidFill>
              <a:srgbClr val="0066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solidFill>
                    <a:schemeClr val="bg1"/>
                  </a:solidFill>
                  <a:latin typeface="微软雅黑" pitchFamily="34" charset="-122"/>
                  <a:ea typeface="微软雅黑" pitchFamily="34" charset="-122"/>
                </a:rPr>
                <a:t>服务器</a:t>
              </a:r>
            </a:p>
          </p:txBody>
        </p:sp>
        <p:sp>
          <p:nvSpPr>
            <p:cNvPr id="35" name="Rectangle 35"/>
            <p:cNvSpPr>
              <a:spLocks noChangeArrowheads="1"/>
            </p:cNvSpPr>
            <p:nvPr/>
          </p:nvSpPr>
          <p:spPr bwMode="auto">
            <a:xfrm>
              <a:off x="7618677" y="3452813"/>
              <a:ext cx="536575" cy="254000"/>
            </a:xfrm>
            <a:prstGeom prst="rect">
              <a:avLst/>
            </a:prstGeom>
            <a:solidFill>
              <a:srgbClr val="00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67</a:t>
              </a:r>
            </a:p>
          </p:txBody>
        </p:sp>
        <p:sp>
          <p:nvSpPr>
            <p:cNvPr id="36" name="Rectangle 36"/>
            <p:cNvSpPr>
              <a:spLocks noChangeArrowheads="1"/>
            </p:cNvSpPr>
            <p:nvPr/>
          </p:nvSpPr>
          <p:spPr bwMode="auto">
            <a:xfrm>
              <a:off x="1699155" y="3452813"/>
              <a:ext cx="753269" cy="254000"/>
            </a:xfrm>
            <a:prstGeom prst="rect">
              <a:avLst/>
            </a:prstGeom>
            <a:solidFill>
              <a:srgbClr val="CC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68</a:t>
              </a:r>
            </a:p>
          </p:txBody>
        </p:sp>
        <p:sp>
          <p:nvSpPr>
            <p:cNvPr id="37" name="Text Box 37"/>
            <p:cNvSpPr txBox="1">
              <a:spLocks noChangeArrowheads="1"/>
            </p:cNvSpPr>
            <p:nvPr/>
          </p:nvSpPr>
          <p:spPr bwMode="auto">
            <a:xfrm>
              <a:off x="1697435" y="3601706"/>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1100" b="1">
                  <a:solidFill>
                    <a:srgbClr val="0000FF"/>
                  </a:solidFill>
                  <a:latin typeface="微软雅黑" pitchFamily="34" charset="-122"/>
                  <a:ea typeface="微软雅黑" pitchFamily="34" charset="-122"/>
                </a:rPr>
                <a:t>UDP</a:t>
              </a:r>
            </a:p>
          </p:txBody>
        </p:sp>
        <p:sp>
          <p:nvSpPr>
            <p:cNvPr id="38" name="Text Box 38"/>
            <p:cNvSpPr txBox="1">
              <a:spLocks noChangeArrowheads="1"/>
            </p:cNvSpPr>
            <p:nvPr/>
          </p:nvSpPr>
          <p:spPr bwMode="auto">
            <a:xfrm>
              <a:off x="7419182" y="3574079"/>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1100" b="1">
                  <a:solidFill>
                    <a:srgbClr val="0000FF"/>
                  </a:solidFill>
                  <a:latin typeface="微软雅黑" pitchFamily="34" charset="-122"/>
                  <a:ea typeface="微软雅黑" pitchFamily="34" charset="-122"/>
                </a:rPr>
                <a:t>UDP</a:t>
              </a:r>
            </a:p>
          </p:txBody>
        </p:sp>
        <p:sp>
          <p:nvSpPr>
            <p:cNvPr id="39" name="Line 40"/>
            <p:cNvSpPr>
              <a:spLocks noChangeShapeType="1"/>
            </p:cNvSpPr>
            <p:nvPr/>
          </p:nvSpPr>
          <p:spPr bwMode="auto">
            <a:xfrm>
              <a:off x="2454143" y="4187825"/>
              <a:ext cx="5164534" cy="0"/>
            </a:xfrm>
            <a:prstGeom prst="line">
              <a:avLst/>
            </a:prstGeom>
            <a:noFill/>
            <a:ln w="38100">
              <a:solidFill>
                <a:srgbClr val="00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ts val="1700"/>
                </a:lnSpc>
              </a:pPr>
              <a:endParaRPr lang="zh-CN" altLang="en-US" sz="1100" b="1">
                <a:latin typeface="微软雅黑" pitchFamily="34" charset="-122"/>
                <a:ea typeface="微软雅黑" pitchFamily="34" charset="-122"/>
              </a:endParaRPr>
            </a:p>
          </p:txBody>
        </p:sp>
        <p:sp>
          <p:nvSpPr>
            <p:cNvPr id="40" name="Rectangle 41"/>
            <p:cNvSpPr>
              <a:spLocks noChangeArrowheads="1"/>
            </p:cNvSpPr>
            <p:nvPr/>
          </p:nvSpPr>
          <p:spPr bwMode="auto">
            <a:xfrm>
              <a:off x="624285" y="4017964"/>
              <a:ext cx="1076590" cy="338137"/>
            </a:xfrm>
            <a:prstGeom prst="rect">
              <a:avLst/>
            </a:prstGeom>
            <a:solidFill>
              <a:srgbClr val="00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latin typeface="微软雅黑" pitchFamily="34" charset="-122"/>
                  <a:ea typeface="微软雅黑" pitchFamily="34" charset="-122"/>
                </a:rPr>
                <a:t>客户</a:t>
              </a:r>
            </a:p>
          </p:txBody>
        </p:sp>
        <p:sp>
          <p:nvSpPr>
            <p:cNvPr id="41" name="Rectangle 42"/>
            <p:cNvSpPr>
              <a:spLocks noChangeArrowheads="1"/>
            </p:cNvSpPr>
            <p:nvPr/>
          </p:nvSpPr>
          <p:spPr bwMode="auto">
            <a:xfrm>
              <a:off x="3529012" y="4060825"/>
              <a:ext cx="2904729" cy="254000"/>
            </a:xfrm>
            <a:prstGeom prst="rect">
              <a:avLst/>
            </a:prstGeom>
            <a:solidFill>
              <a:srgbClr val="00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DHCPREQUEST</a:t>
              </a:r>
            </a:p>
          </p:txBody>
        </p:sp>
        <p:sp>
          <p:nvSpPr>
            <p:cNvPr id="42" name="Rectangle 43"/>
            <p:cNvSpPr>
              <a:spLocks noChangeArrowheads="1"/>
            </p:cNvSpPr>
            <p:nvPr/>
          </p:nvSpPr>
          <p:spPr bwMode="auto">
            <a:xfrm>
              <a:off x="8155252" y="4017964"/>
              <a:ext cx="1076590" cy="338137"/>
            </a:xfrm>
            <a:prstGeom prst="rect">
              <a:avLst/>
            </a:prstGeom>
            <a:solidFill>
              <a:srgbClr val="0066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solidFill>
                    <a:schemeClr val="bg1"/>
                  </a:solidFill>
                  <a:latin typeface="微软雅黑" pitchFamily="34" charset="-122"/>
                  <a:ea typeface="微软雅黑" pitchFamily="34" charset="-122"/>
                </a:rPr>
                <a:t>服务器</a:t>
              </a:r>
            </a:p>
          </p:txBody>
        </p:sp>
        <p:sp>
          <p:nvSpPr>
            <p:cNvPr id="43" name="Rectangle 44"/>
            <p:cNvSpPr>
              <a:spLocks noChangeArrowheads="1"/>
            </p:cNvSpPr>
            <p:nvPr/>
          </p:nvSpPr>
          <p:spPr bwMode="auto">
            <a:xfrm>
              <a:off x="7618677" y="4060825"/>
              <a:ext cx="536575" cy="254000"/>
            </a:xfrm>
            <a:prstGeom prst="rect">
              <a:avLst/>
            </a:prstGeom>
            <a:solidFill>
              <a:srgbClr val="00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67</a:t>
              </a:r>
            </a:p>
          </p:txBody>
        </p:sp>
        <p:sp>
          <p:nvSpPr>
            <p:cNvPr id="44" name="Rectangle 45"/>
            <p:cNvSpPr>
              <a:spLocks noChangeArrowheads="1"/>
            </p:cNvSpPr>
            <p:nvPr/>
          </p:nvSpPr>
          <p:spPr bwMode="auto">
            <a:xfrm>
              <a:off x="1700875" y="4060825"/>
              <a:ext cx="753269" cy="254000"/>
            </a:xfrm>
            <a:prstGeom prst="rect">
              <a:avLst/>
            </a:prstGeom>
            <a:solidFill>
              <a:srgbClr val="CC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68</a:t>
              </a:r>
            </a:p>
          </p:txBody>
        </p:sp>
        <p:sp>
          <p:nvSpPr>
            <p:cNvPr id="45" name="Text Box 46"/>
            <p:cNvSpPr txBox="1">
              <a:spLocks noChangeArrowheads="1"/>
            </p:cNvSpPr>
            <p:nvPr/>
          </p:nvSpPr>
          <p:spPr bwMode="auto">
            <a:xfrm>
              <a:off x="1697435" y="4209719"/>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1100" b="1">
                  <a:solidFill>
                    <a:srgbClr val="0000FF"/>
                  </a:solidFill>
                  <a:latin typeface="微软雅黑" pitchFamily="34" charset="-122"/>
                  <a:ea typeface="微软雅黑" pitchFamily="34" charset="-122"/>
                </a:rPr>
                <a:t>UDP</a:t>
              </a:r>
            </a:p>
          </p:txBody>
        </p:sp>
        <p:sp>
          <p:nvSpPr>
            <p:cNvPr id="46" name="Text Box 47"/>
            <p:cNvSpPr txBox="1">
              <a:spLocks noChangeArrowheads="1"/>
            </p:cNvSpPr>
            <p:nvPr/>
          </p:nvSpPr>
          <p:spPr bwMode="auto">
            <a:xfrm>
              <a:off x="7419182" y="4182093"/>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1100" b="1">
                  <a:solidFill>
                    <a:srgbClr val="0000FF"/>
                  </a:solidFill>
                  <a:latin typeface="微软雅黑" pitchFamily="34" charset="-122"/>
                  <a:ea typeface="微软雅黑" pitchFamily="34" charset="-122"/>
                </a:rPr>
                <a:t>UDP</a:t>
              </a:r>
            </a:p>
          </p:txBody>
        </p:sp>
        <p:sp>
          <p:nvSpPr>
            <p:cNvPr id="47" name="Line 48"/>
            <p:cNvSpPr>
              <a:spLocks noChangeShapeType="1"/>
            </p:cNvSpPr>
            <p:nvPr/>
          </p:nvSpPr>
          <p:spPr bwMode="auto">
            <a:xfrm flipH="1">
              <a:off x="2452423" y="4800600"/>
              <a:ext cx="5166254" cy="0"/>
            </a:xfrm>
            <a:prstGeom prst="line">
              <a:avLst/>
            </a:prstGeom>
            <a:noFill/>
            <a:ln w="38100">
              <a:solidFill>
                <a:srgbClr val="CC00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ts val="1700"/>
                </a:lnSpc>
              </a:pPr>
              <a:endParaRPr lang="zh-CN" altLang="en-US" sz="1100" b="1">
                <a:latin typeface="微软雅黑" pitchFamily="34" charset="-122"/>
                <a:ea typeface="微软雅黑" pitchFamily="34" charset="-122"/>
              </a:endParaRPr>
            </a:p>
          </p:txBody>
        </p:sp>
        <p:sp>
          <p:nvSpPr>
            <p:cNvPr id="48" name="Rectangle 49"/>
            <p:cNvSpPr>
              <a:spLocks noChangeArrowheads="1"/>
            </p:cNvSpPr>
            <p:nvPr/>
          </p:nvSpPr>
          <p:spPr bwMode="auto">
            <a:xfrm>
              <a:off x="624286" y="4629150"/>
              <a:ext cx="1074869" cy="338138"/>
            </a:xfrm>
            <a:prstGeom prst="rect">
              <a:avLst/>
            </a:prstGeom>
            <a:solidFill>
              <a:srgbClr val="00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latin typeface="微软雅黑" pitchFamily="34" charset="-122"/>
                  <a:ea typeface="微软雅黑" pitchFamily="34" charset="-122"/>
                </a:rPr>
                <a:t>客户</a:t>
              </a:r>
            </a:p>
          </p:txBody>
        </p:sp>
        <p:sp>
          <p:nvSpPr>
            <p:cNvPr id="49" name="Rectangle 50"/>
            <p:cNvSpPr>
              <a:spLocks noChangeArrowheads="1"/>
            </p:cNvSpPr>
            <p:nvPr/>
          </p:nvSpPr>
          <p:spPr bwMode="auto">
            <a:xfrm>
              <a:off x="3529012" y="4672014"/>
              <a:ext cx="2904729" cy="255587"/>
            </a:xfrm>
            <a:prstGeom prst="rect">
              <a:avLst/>
            </a:prstGeom>
            <a:solidFill>
              <a:srgbClr val="FF66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DHCPNACK</a:t>
              </a:r>
            </a:p>
          </p:txBody>
        </p:sp>
        <p:sp>
          <p:nvSpPr>
            <p:cNvPr id="50" name="Rectangle 51"/>
            <p:cNvSpPr>
              <a:spLocks noChangeArrowheads="1"/>
            </p:cNvSpPr>
            <p:nvPr/>
          </p:nvSpPr>
          <p:spPr bwMode="auto">
            <a:xfrm>
              <a:off x="8155252" y="4629150"/>
              <a:ext cx="1076590" cy="338138"/>
            </a:xfrm>
            <a:prstGeom prst="rect">
              <a:avLst/>
            </a:prstGeom>
            <a:solidFill>
              <a:srgbClr val="0066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solidFill>
                    <a:schemeClr val="bg1"/>
                  </a:solidFill>
                  <a:latin typeface="微软雅黑" pitchFamily="34" charset="-122"/>
                  <a:ea typeface="微软雅黑" pitchFamily="34" charset="-122"/>
                </a:rPr>
                <a:t>服务器</a:t>
              </a:r>
            </a:p>
          </p:txBody>
        </p:sp>
        <p:sp>
          <p:nvSpPr>
            <p:cNvPr id="51" name="Rectangle 52"/>
            <p:cNvSpPr>
              <a:spLocks noChangeArrowheads="1"/>
            </p:cNvSpPr>
            <p:nvPr/>
          </p:nvSpPr>
          <p:spPr bwMode="auto">
            <a:xfrm>
              <a:off x="7618677" y="4672014"/>
              <a:ext cx="536575" cy="255587"/>
            </a:xfrm>
            <a:prstGeom prst="rect">
              <a:avLst/>
            </a:prstGeom>
            <a:solidFill>
              <a:srgbClr val="00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67</a:t>
              </a:r>
            </a:p>
          </p:txBody>
        </p:sp>
        <p:sp>
          <p:nvSpPr>
            <p:cNvPr id="52" name="Rectangle 53"/>
            <p:cNvSpPr>
              <a:spLocks noChangeArrowheads="1"/>
            </p:cNvSpPr>
            <p:nvPr/>
          </p:nvSpPr>
          <p:spPr bwMode="auto">
            <a:xfrm>
              <a:off x="1699155" y="4672014"/>
              <a:ext cx="753269" cy="255587"/>
            </a:xfrm>
            <a:prstGeom prst="rect">
              <a:avLst/>
            </a:prstGeom>
            <a:solidFill>
              <a:srgbClr val="CC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68</a:t>
              </a:r>
            </a:p>
          </p:txBody>
        </p:sp>
        <p:sp>
          <p:nvSpPr>
            <p:cNvPr id="53" name="Text Box 54"/>
            <p:cNvSpPr txBox="1">
              <a:spLocks noChangeArrowheads="1"/>
            </p:cNvSpPr>
            <p:nvPr/>
          </p:nvSpPr>
          <p:spPr bwMode="auto">
            <a:xfrm>
              <a:off x="1697435" y="4820906"/>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1100" b="1">
                  <a:solidFill>
                    <a:srgbClr val="0000FF"/>
                  </a:solidFill>
                  <a:latin typeface="微软雅黑" pitchFamily="34" charset="-122"/>
                  <a:ea typeface="微软雅黑" pitchFamily="34" charset="-122"/>
                </a:rPr>
                <a:t>UDP</a:t>
              </a:r>
            </a:p>
          </p:txBody>
        </p:sp>
        <p:sp>
          <p:nvSpPr>
            <p:cNvPr id="54" name="Text Box 55"/>
            <p:cNvSpPr txBox="1">
              <a:spLocks noChangeArrowheads="1"/>
            </p:cNvSpPr>
            <p:nvPr/>
          </p:nvSpPr>
          <p:spPr bwMode="auto">
            <a:xfrm>
              <a:off x="7419182" y="4793276"/>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1100" b="1">
                  <a:solidFill>
                    <a:srgbClr val="0000FF"/>
                  </a:solidFill>
                  <a:latin typeface="微软雅黑" pitchFamily="34" charset="-122"/>
                  <a:ea typeface="微软雅黑" pitchFamily="34" charset="-122"/>
                </a:rPr>
                <a:t>UDP</a:t>
              </a:r>
            </a:p>
          </p:txBody>
        </p:sp>
        <p:sp>
          <p:nvSpPr>
            <p:cNvPr id="55" name="Line 56"/>
            <p:cNvSpPr>
              <a:spLocks noChangeShapeType="1"/>
            </p:cNvSpPr>
            <p:nvPr/>
          </p:nvSpPr>
          <p:spPr bwMode="auto">
            <a:xfrm flipH="1">
              <a:off x="2452423" y="5411788"/>
              <a:ext cx="5166254" cy="0"/>
            </a:xfrm>
            <a:prstGeom prst="line">
              <a:avLst/>
            </a:prstGeom>
            <a:noFill/>
            <a:ln w="38100">
              <a:solidFill>
                <a:srgbClr val="CC00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ts val="1700"/>
                </a:lnSpc>
              </a:pPr>
              <a:endParaRPr lang="zh-CN" altLang="en-US" sz="1100" b="1">
                <a:latin typeface="微软雅黑" pitchFamily="34" charset="-122"/>
                <a:ea typeface="微软雅黑" pitchFamily="34" charset="-122"/>
              </a:endParaRPr>
            </a:p>
          </p:txBody>
        </p:sp>
        <p:sp>
          <p:nvSpPr>
            <p:cNvPr id="56" name="Rectangle 57"/>
            <p:cNvSpPr>
              <a:spLocks noChangeArrowheads="1"/>
            </p:cNvSpPr>
            <p:nvPr/>
          </p:nvSpPr>
          <p:spPr bwMode="auto">
            <a:xfrm>
              <a:off x="624286" y="5240339"/>
              <a:ext cx="1074869" cy="338137"/>
            </a:xfrm>
            <a:prstGeom prst="rect">
              <a:avLst/>
            </a:prstGeom>
            <a:solidFill>
              <a:srgbClr val="00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latin typeface="微软雅黑" pitchFamily="34" charset="-122"/>
                  <a:ea typeface="微软雅黑" pitchFamily="34" charset="-122"/>
                </a:rPr>
                <a:t>客户</a:t>
              </a:r>
            </a:p>
          </p:txBody>
        </p:sp>
        <p:sp>
          <p:nvSpPr>
            <p:cNvPr id="57" name="Rectangle 58"/>
            <p:cNvSpPr>
              <a:spLocks noChangeArrowheads="1"/>
            </p:cNvSpPr>
            <p:nvPr/>
          </p:nvSpPr>
          <p:spPr bwMode="auto">
            <a:xfrm>
              <a:off x="3529012" y="5283200"/>
              <a:ext cx="2904729" cy="255588"/>
            </a:xfrm>
            <a:prstGeom prst="rect">
              <a:avLst/>
            </a:prstGeom>
            <a:solidFill>
              <a:srgbClr val="FF66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DHCPACK</a:t>
              </a:r>
            </a:p>
          </p:txBody>
        </p:sp>
        <p:sp>
          <p:nvSpPr>
            <p:cNvPr id="58" name="Rectangle 59"/>
            <p:cNvSpPr>
              <a:spLocks noChangeArrowheads="1"/>
            </p:cNvSpPr>
            <p:nvPr/>
          </p:nvSpPr>
          <p:spPr bwMode="auto">
            <a:xfrm>
              <a:off x="8155252" y="5240339"/>
              <a:ext cx="1076590" cy="338137"/>
            </a:xfrm>
            <a:prstGeom prst="rect">
              <a:avLst/>
            </a:prstGeom>
            <a:solidFill>
              <a:srgbClr val="0066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solidFill>
                    <a:schemeClr val="bg1"/>
                  </a:solidFill>
                  <a:latin typeface="微软雅黑" pitchFamily="34" charset="-122"/>
                  <a:ea typeface="微软雅黑" pitchFamily="34" charset="-122"/>
                </a:rPr>
                <a:t>服务器</a:t>
              </a:r>
            </a:p>
          </p:txBody>
        </p:sp>
        <p:sp>
          <p:nvSpPr>
            <p:cNvPr id="59" name="Rectangle 60"/>
            <p:cNvSpPr>
              <a:spLocks noChangeArrowheads="1"/>
            </p:cNvSpPr>
            <p:nvPr/>
          </p:nvSpPr>
          <p:spPr bwMode="auto">
            <a:xfrm>
              <a:off x="7618677" y="5283200"/>
              <a:ext cx="536575" cy="255588"/>
            </a:xfrm>
            <a:prstGeom prst="rect">
              <a:avLst/>
            </a:prstGeom>
            <a:solidFill>
              <a:srgbClr val="00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67</a:t>
              </a:r>
            </a:p>
          </p:txBody>
        </p:sp>
        <p:sp>
          <p:nvSpPr>
            <p:cNvPr id="60" name="Rectangle 61"/>
            <p:cNvSpPr>
              <a:spLocks noChangeArrowheads="1"/>
            </p:cNvSpPr>
            <p:nvPr/>
          </p:nvSpPr>
          <p:spPr bwMode="auto">
            <a:xfrm>
              <a:off x="1699155" y="5283200"/>
              <a:ext cx="753268" cy="255588"/>
            </a:xfrm>
            <a:prstGeom prst="rect">
              <a:avLst/>
            </a:prstGeom>
            <a:solidFill>
              <a:srgbClr val="CC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68</a:t>
              </a:r>
            </a:p>
          </p:txBody>
        </p:sp>
        <p:sp>
          <p:nvSpPr>
            <p:cNvPr id="61" name="Text Box 62"/>
            <p:cNvSpPr txBox="1">
              <a:spLocks noChangeArrowheads="1"/>
            </p:cNvSpPr>
            <p:nvPr/>
          </p:nvSpPr>
          <p:spPr bwMode="auto">
            <a:xfrm>
              <a:off x="1697435" y="5432092"/>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1100" b="1">
                  <a:solidFill>
                    <a:srgbClr val="0000FF"/>
                  </a:solidFill>
                  <a:latin typeface="微软雅黑" pitchFamily="34" charset="-122"/>
                  <a:ea typeface="微软雅黑" pitchFamily="34" charset="-122"/>
                </a:rPr>
                <a:t>UDP</a:t>
              </a:r>
            </a:p>
          </p:txBody>
        </p:sp>
        <p:sp>
          <p:nvSpPr>
            <p:cNvPr id="62" name="Text Box 63"/>
            <p:cNvSpPr txBox="1">
              <a:spLocks noChangeArrowheads="1"/>
            </p:cNvSpPr>
            <p:nvPr/>
          </p:nvSpPr>
          <p:spPr bwMode="auto">
            <a:xfrm>
              <a:off x="7419182" y="5404464"/>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1100" b="1">
                  <a:solidFill>
                    <a:srgbClr val="0000FF"/>
                  </a:solidFill>
                  <a:latin typeface="微软雅黑" pitchFamily="34" charset="-122"/>
                  <a:ea typeface="微软雅黑" pitchFamily="34" charset="-122"/>
                </a:rPr>
                <a:t>UDP</a:t>
              </a:r>
            </a:p>
          </p:txBody>
        </p:sp>
        <p:sp>
          <p:nvSpPr>
            <p:cNvPr id="63" name="Line 65"/>
            <p:cNvSpPr>
              <a:spLocks noChangeShapeType="1"/>
            </p:cNvSpPr>
            <p:nvPr/>
          </p:nvSpPr>
          <p:spPr bwMode="auto">
            <a:xfrm>
              <a:off x="2454143" y="6256338"/>
              <a:ext cx="5164534" cy="0"/>
            </a:xfrm>
            <a:prstGeom prst="line">
              <a:avLst/>
            </a:prstGeom>
            <a:noFill/>
            <a:ln w="38100">
              <a:solidFill>
                <a:srgbClr val="00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ts val="1700"/>
                </a:lnSpc>
              </a:pPr>
              <a:endParaRPr lang="zh-CN" altLang="en-US" sz="1100" b="1">
                <a:latin typeface="微软雅黑" pitchFamily="34" charset="-122"/>
                <a:ea typeface="微软雅黑" pitchFamily="34" charset="-122"/>
              </a:endParaRPr>
            </a:p>
          </p:txBody>
        </p:sp>
        <p:sp>
          <p:nvSpPr>
            <p:cNvPr id="64" name="Rectangle 66"/>
            <p:cNvSpPr>
              <a:spLocks noChangeArrowheads="1"/>
            </p:cNvSpPr>
            <p:nvPr/>
          </p:nvSpPr>
          <p:spPr bwMode="auto">
            <a:xfrm>
              <a:off x="624285" y="6086475"/>
              <a:ext cx="1076590" cy="338138"/>
            </a:xfrm>
            <a:prstGeom prst="rect">
              <a:avLst/>
            </a:prstGeom>
            <a:solidFill>
              <a:srgbClr val="00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latin typeface="微软雅黑" pitchFamily="34" charset="-122"/>
                  <a:ea typeface="微软雅黑" pitchFamily="34" charset="-122"/>
                </a:rPr>
                <a:t>客户</a:t>
              </a:r>
            </a:p>
          </p:txBody>
        </p:sp>
        <p:sp>
          <p:nvSpPr>
            <p:cNvPr id="65" name="Rectangle 67"/>
            <p:cNvSpPr>
              <a:spLocks noChangeArrowheads="1"/>
            </p:cNvSpPr>
            <p:nvPr/>
          </p:nvSpPr>
          <p:spPr bwMode="auto">
            <a:xfrm>
              <a:off x="3529012" y="6129338"/>
              <a:ext cx="2904729" cy="254000"/>
            </a:xfrm>
            <a:prstGeom prst="rect">
              <a:avLst/>
            </a:prstGeom>
            <a:solidFill>
              <a:srgbClr val="00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DHCPRELEASE</a:t>
              </a:r>
            </a:p>
          </p:txBody>
        </p:sp>
        <p:sp>
          <p:nvSpPr>
            <p:cNvPr id="66" name="Rectangle 68"/>
            <p:cNvSpPr>
              <a:spLocks noChangeArrowheads="1"/>
            </p:cNvSpPr>
            <p:nvPr/>
          </p:nvSpPr>
          <p:spPr bwMode="auto">
            <a:xfrm>
              <a:off x="8155252" y="6086475"/>
              <a:ext cx="1076590" cy="338138"/>
            </a:xfrm>
            <a:prstGeom prst="rect">
              <a:avLst/>
            </a:prstGeom>
            <a:solidFill>
              <a:srgbClr val="0066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dirty="0">
                  <a:solidFill>
                    <a:schemeClr val="bg1"/>
                  </a:solidFill>
                  <a:latin typeface="微软雅黑" pitchFamily="34" charset="-122"/>
                  <a:ea typeface="微软雅黑" pitchFamily="34" charset="-122"/>
                </a:rPr>
                <a:t>服务器</a:t>
              </a:r>
            </a:p>
          </p:txBody>
        </p:sp>
        <p:sp>
          <p:nvSpPr>
            <p:cNvPr id="67" name="Rectangle 69"/>
            <p:cNvSpPr>
              <a:spLocks noChangeArrowheads="1"/>
            </p:cNvSpPr>
            <p:nvPr/>
          </p:nvSpPr>
          <p:spPr bwMode="auto">
            <a:xfrm>
              <a:off x="7618677" y="6129338"/>
              <a:ext cx="536575" cy="254000"/>
            </a:xfrm>
            <a:prstGeom prst="rect">
              <a:avLst/>
            </a:prstGeom>
            <a:solidFill>
              <a:srgbClr val="00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67</a:t>
              </a:r>
            </a:p>
          </p:txBody>
        </p:sp>
        <p:sp>
          <p:nvSpPr>
            <p:cNvPr id="68" name="Rectangle 70"/>
            <p:cNvSpPr>
              <a:spLocks noChangeArrowheads="1"/>
            </p:cNvSpPr>
            <p:nvPr/>
          </p:nvSpPr>
          <p:spPr bwMode="auto">
            <a:xfrm>
              <a:off x="1700875" y="6129338"/>
              <a:ext cx="753269" cy="254000"/>
            </a:xfrm>
            <a:prstGeom prst="rect">
              <a:avLst/>
            </a:prstGeom>
            <a:solidFill>
              <a:srgbClr val="CC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68</a:t>
              </a:r>
            </a:p>
          </p:txBody>
        </p:sp>
        <p:sp>
          <p:nvSpPr>
            <p:cNvPr id="69" name="Text Box 71"/>
            <p:cNvSpPr txBox="1">
              <a:spLocks noChangeArrowheads="1"/>
            </p:cNvSpPr>
            <p:nvPr/>
          </p:nvSpPr>
          <p:spPr bwMode="auto">
            <a:xfrm>
              <a:off x="1697435" y="6278232"/>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1100" b="1">
                  <a:solidFill>
                    <a:srgbClr val="0000FF"/>
                  </a:solidFill>
                  <a:latin typeface="微软雅黑" pitchFamily="34" charset="-122"/>
                  <a:ea typeface="微软雅黑" pitchFamily="34" charset="-122"/>
                </a:rPr>
                <a:t>UDP</a:t>
              </a:r>
            </a:p>
          </p:txBody>
        </p:sp>
        <p:sp>
          <p:nvSpPr>
            <p:cNvPr id="70" name="Text Box 72"/>
            <p:cNvSpPr txBox="1">
              <a:spLocks noChangeArrowheads="1"/>
            </p:cNvSpPr>
            <p:nvPr/>
          </p:nvSpPr>
          <p:spPr bwMode="auto">
            <a:xfrm>
              <a:off x="7419182" y="6250605"/>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1100" b="1">
                  <a:solidFill>
                    <a:srgbClr val="0000FF"/>
                  </a:solidFill>
                  <a:latin typeface="微软雅黑" pitchFamily="34" charset="-122"/>
                  <a:ea typeface="微软雅黑" pitchFamily="34" charset="-122"/>
                </a:rPr>
                <a:t>UDP</a:t>
              </a:r>
            </a:p>
          </p:txBody>
        </p:sp>
        <p:sp>
          <p:nvSpPr>
            <p:cNvPr id="71" name="Rectangle 73"/>
            <p:cNvSpPr>
              <a:spLocks noChangeArrowheads="1"/>
            </p:cNvSpPr>
            <p:nvPr/>
          </p:nvSpPr>
          <p:spPr bwMode="auto">
            <a:xfrm>
              <a:off x="8155252" y="936625"/>
              <a:ext cx="1076590" cy="338138"/>
            </a:xfrm>
            <a:prstGeom prst="rect">
              <a:avLst/>
            </a:prstGeom>
            <a:solidFill>
              <a:srgbClr val="0066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solidFill>
                    <a:schemeClr val="bg1"/>
                  </a:solidFill>
                  <a:latin typeface="微软雅黑" pitchFamily="34" charset="-122"/>
                  <a:ea typeface="微软雅黑" pitchFamily="34" charset="-122"/>
                </a:rPr>
                <a:t>服务器</a:t>
              </a:r>
            </a:p>
          </p:txBody>
        </p:sp>
        <p:sp>
          <p:nvSpPr>
            <p:cNvPr id="72" name="Rectangle 74"/>
            <p:cNvSpPr>
              <a:spLocks noChangeArrowheads="1"/>
            </p:cNvSpPr>
            <p:nvPr/>
          </p:nvSpPr>
          <p:spPr bwMode="auto">
            <a:xfrm>
              <a:off x="7618677" y="977900"/>
              <a:ext cx="536575" cy="254000"/>
            </a:xfrm>
            <a:prstGeom prst="rect">
              <a:avLst/>
            </a:prstGeom>
            <a:solidFill>
              <a:srgbClr val="00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dirty="0">
                  <a:latin typeface="微软雅黑" pitchFamily="34" charset="-122"/>
                  <a:ea typeface="微软雅黑" pitchFamily="34" charset="-122"/>
                </a:rPr>
                <a:t>67</a:t>
              </a:r>
            </a:p>
          </p:txBody>
        </p:sp>
        <p:sp>
          <p:nvSpPr>
            <p:cNvPr id="73" name="Text Box 75"/>
            <p:cNvSpPr txBox="1">
              <a:spLocks noChangeArrowheads="1"/>
            </p:cNvSpPr>
            <p:nvPr/>
          </p:nvSpPr>
          <p:spPr bwMode="auto">
            <a:xfrm>
              <a:off x="7419182" y="1099167"/>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1100" b="1" dirty="0">
                  <a:solidFill>
                    <a:srgbClr val="0000FF"/>
                  </a:solidFill>
                  <a:latin typeface="微软雅黑" pitchFamily="34" charset="-122"/>
                  <a:ea typeface="微软雅黑" pitchFamily="34" charset="-122"/>
                </a:rPr>
                <a:t>UDP</a:t>
              </a:r>
            </a:p>
          </p:txBody>
        </p:sp>
        <p:sp>
          <p:nvSpPr>
            <p:cNvPr id="74" name="Text Box 76"/>
            <p:cNvSpPr txBox="1">
              <a:spLocks noChangeArrowheads="1"/>
            </p:cNvSpPr>
            <p:nvPr/>
          </p:nvSpPr>
          <p:spPr bwMode="auto">
            <a:xfrm>
              <a:off x="6398943" y="587046"/>
              <a:ext cx="1414278"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zh-CN" altLang="en-US" sz="1100" b="1" dirty="0">
                  <a:latin typeface="微软雅黑" pitchFamily="34" charset="-122"/>
                  <a:ea typeface="微软雅黑" pitchFamily="34" charset="-122"/>
                </a:rPr>
                <a:t>被动打开</a:t>
              </a:r>
            </a:p>
          </p:txBody>
        </p:sp>
        <p:sp>
          <p:nvSpPr>
            <p:cNvPr id="75" name="Text Box 77"/>
            <p:cNvSpPr txBox="1">
              <a:spLocks noChangeArrowheads="1"/>
            </p:cNvSpPr>
            <p:nvPr/>
          </p:nvSpPr>
          <p:spPr bwMode="auto">
            <a:xfrm>
              <a:off x="9116883" y="910828"/>
              <a:ext cx="781608"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2000" b="1">
                  <a:latin typeface="微软雅黑" pitchFamily="34" charset="-122"/>
                  <a:ea typeface="微软雅黑" pitchFamily="34" charset="-122"/>
                  <a:sym typeface="Wingdings" pitchFamily="2" charset="2"/>
                </a:rPr>
                <a:t></a:t>
              </a:r>
            </a:p>
          </p:txBody>
        </p:sp>
        <p:sp>
          <p:nvSpPr>
            <p:cNvPr id="76" name="Text Box 78"/>
            <p:cNvSpPr txBox="1">
              <a:spLocks noChangeArrowheads="1"/>
            </p:cNvSpPr>
            <p:nvPr/>
          </p:nvSpPr>
          <p:spPr bwMode="auto">
            <a:xfrm>
              <a:off x="-34130" y="1525190"/>
              <a:ext cx="781608"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2000" b="1" dirty="0">
                  <a:latin typeface="微软雅黑" pitchFamily="34" charset="-122"/>
                  <a:ea typeface="微软雅黑" pitchFamily="34" charset="-122"/>
                  <a:sym typeface="Wingdings" pitchFamily="2" charset="2"/>
                </a:rPr>
                <a:t></a:t>
              </a:r>
            </a:p>
          </p:txBody>
        </p:sp>
        <p:sp>
          <p:nvSpPr>
            <p:cNvPr id="77" name="Text Box 79"/>
            <p:cNvSpPr txBox="1">
              <a:spLocks noChangeArrowheads="1"/>
            </p:cNvSpPr>
            <p:nvPr/>
          </p:nvSpPr>
          <p:spPr bwMode="auto">
            <a:xfrm>
              <a:off x="9116883" y="2147490"/>
              <a:ext cx="781608"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2000" b="1">
                  <a:latin typeface="微软雅黑" pitchFamily="34" charset="-122"/>
                  <a:ea typeface="微软雅黑" pitchFamily="34" charset="-122"/>
                  <a:sym typeface="Wingdings" pitchFamily="2" charset="2"/>
                </a:rPr>
                <a:t></a:t>
              </a:r>
            </a:p>
          </p:txBody>
        </p:sp>
        <p:sp>
          <p:nvSpPr>
            <p:cNvPr id="78" name="Text Box 80"/>
            <p:cNvSpPr txBox="1">
              <a:spLocks noChangeArrowheads="1"/>
            </p:cNvSpPr>
            <p:nvPr/>
          </p:nvSpPr>
          <p:spPr bwMode="auto">
            <a:xfrm>
              <a:off x="-34130" y="2744390"/>
              <a:ext cx="781608" cy="5974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2000" b="1">
                  <a:latin typeface="微软雅黑" pitchFamily="34" charset="-122"/>
                  <a:ea typeface="微软雅黑" pitchFamily="34" charset="-122"/>
                  <a:sym typeface="Wingdings" pitchFamily="2" charset="2"/>
                </a:rPr>
                <a:t></a:t>
              </a:r>
            </a:p>
          </p:txBody>
        </p:sp>
        <p:sp>
          <p:nvSpPr>
            <p:cNvPr id="79" name="Text Box 81"/>
            <p:cNvSpPr txBox="1">
              <a:spLocks noChangeArrowheads="1"/>
            </p:cNvSpPr>
            <p:nvPr/>
          </p:nvSpPr>
          <p:spPr bwMode="auto">
            <a:xfrm>
              <a:off x="9111722" y="3368277"/>
              <a:ext cx="781608" cy="5974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2000" b="1">
                  <a:latin typeface="微软雅黑" pitchFamily="34" charset="-122"/>
                  <a:ea typeface="微软雅黑" pitchFamily="34" charset="-122"/>
                  <a:sym typeface="Wingdings" pitchFamily="2" charset="2"/>
                </a:rPr>
                <a:t></a:t>
              </a:r>
            </a:p>
          </p:txBody>
        </p:sp>
        <p:sp>
          <p:nvSpPr>
            <p:cNvPr id="80" name="Text Box 82"/>
            <p:cNvSpPr txBox="1">
              <a:spLocks noChangeArrowheads="1"/>
            </p:cNvSpPr>
            <p:nvPr/>
          </p:nvSpPr>
          <p:spPr bwMode="auto">
            <a:xfrm>
              <a:off x="-34130" y="3992166"/>
              <a:ext cx="781608" cy="5974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2000" b="1">
                  <a:latin typeface="微软雅黑" pitchFamily="34" charset="-122"/>
                  <a:ea typeface="微软雅黑" pitchFamily="34" charset="-122"/>
                  <a:sym typeface="Wingdings" pitchFamily="2" charset="2"/>
                </a:rPr>
                <a:t></a:t>
              </a:r>
            </a:p>
          </p:txBody>
        </p:sp>
        <p:sp>
          <p:nvSpPr>
            <p:cNvPr id="81" name="Text Box 83"/>
            <p:cNvSpPr txBox="1">
              <a:spLocks noChangeArrowheads="1"/>
            </p:cNvSpPr>
            <p:nvPr/>
          </p:nvSpPr>
          <p:spPr bwMode="auto">
            <a:xfrm>
              <a:off x="9111722" y="4576363"/>
              <a:ext cx="781608" cy="5974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2000" b="1">
                  <a:latin typeface="微软雅黑" pitchFamily="34" charset="-122"/>
                  <a:ea typeface="微软雅黑" pitchFamily="34" charset="-122"/>
                  <a:sym typeface="Wingdings" pitchFamily="2" charset="2"/>
                </a:rPr>
                <a:t></a:t>
              </a:r>
            </a:p>
          </p:txBody>
        </p:sp>
        <p:sp>
          <p:nvSpPr>
            <p:cNvPr id="82" name="Text Box 84"/>
            <p:cNvSpPr txBox="1">
              <a:spLocks noChangeArrowheads="1"/>
            </p:cNvSpPr>
            <p:nvPr/>
          </p:nvSpPr>
          <p:spPr bwMode="auto">
            <a:xfrm>
              <a:off x="9111722" y="5200250"/>
              <a:ext cx="781608" cy="5974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2000" b="1">
                  <a:latin typeface="微软雅黑" pitchFamily="34" charset="-122"/>
                  <a:ea typeface="微软雅黑" pitchFamily="34" charset="-122"/>
                  <a:sym typeface="Wingdings" pitchFamily="2" charset="2"/>
                </a:rPr>
                <a:t></a:t>
              </a:r>
            </a:p>
          </p:txBody>
        </p:sp>
        <p:sp>
          <p:nvSpPr>
            <p:cNvPr id="83" name="Text Box 85"/>
            <p:cNvSpPr txBox="1">
              <a:spLocks noChangeArrowheads="1"/>
            </p:cNvSpPr>
            <p:nvPr/>
          </p:nvSpPr>
          <p:spPr bwMode="auto">
            <a:xfrm rot="16200000">
              <a:off x="4405774" y="5510874"/>
              <a:ext cx="606034"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1100" b="1">
                  <a:latin typeface="微软雅黑" pitchFamily="34" charset="-122"/>
                  <a:ea typeface="微软雅黑" pitchFamily="34" charset="-122"/>
                </a:rPr>
                <a:t>…</a:t>
              </a:r>
            </a:p>
          </p:txBody>
        </p:sp>
        <p:sp>
          <p:nvSpPr>
            <p:cNvPr id="84" name="Text Box 86"/>
            <p:cNvSpPr txBox="1">
              <a:spLocks noChangeArrowheads="1"/>
            </p:cNvSpPr>
            <p:nvPr/>
          </p:nvSpPr>
          <p:spPr bwMode="auto">
            <a:xfrm>
              <a:off x="-34130" y="6057965"/>
              <a:ext cx="781608" cy="5974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2000" b="1" dirty="0">
                  <a:latin typeface="微软雅黑" pitchFamily="34" charset="-122"/>
                  <a:ea typeface="微软雅黑" pitchFamily="34" charset="-122"/>
                  <a:sym typeface="Wingdings" pitchFamily="2" charset="2"/>
                </a:rPr>
                <a:t></a:t>
              </a:r>
            </a:p>
          </p:txBody>
        </p:sp>
      </p:grpSp>
      <p:sp>
        <p:nvSpPr>
          <p:cNvPr id="85" name="Rectangle 88"/>
          <p:cNvSpPr>
            <a:spLocks noChangeArrowheads="1"/>
          </p:cNvSpPr>
          <p:nvPr/>
        </p:nvSpPr>
        <p:spPr bwMode="auto">
          <a:xfrm>
            <a:off x="1252728" y="3207283"/>
            <a:ext cx="6757416" cy="1081681"/>
          </a:xfrm>
          <a:prstGeom prst="rect">
            <a:avLst/>
          </a:prstGeom>
          <a:solidFill>
            <a:srgbClr val="FFFF00"/>
          </a:solidFill>
          <a:ln w="19050">
            <a:solidFill>
              <a:schemeClr val="tx1"/>
            </a:solidFill>
          </a:ln>
          <a:effectLst/>
          <a:extLst/>
        </p:spPr>
        <p:txBody>
          <a:bodyPr wrap="none" anchor="ctr"/>
          <a:lstStyle/>
          <a:p>
            <a:pPr algn="ctr" eaLnBrk="1" hangingPunct="1"/>
            <a:endParaRPr lang="zh-CN" altLang="zh-CN" sz="2800" b="1">
              <a:solidFill>
                <a:srgbClr val="000099"/>
              </a:solidFill>
            </a:endParaRPr>
          </a:p>
        </p:txBody>
      </p:sp>
      <p:sp>
        <p:nvSpPr>
          <p:cNvPr id="86" name="矩形 85"/>
          <p:cNvSpPr/>
          <p:nvPr/>
        </p:nvSpPr>
        <p:spPr>
          <a:xfrm>
            <a:off x="2281675" y="3382179"/>
            <a:ext cx="4911104" cy="646331"/>
          </a:xfrm>
          <a:prstGeom prst="rect">
            <a:avLst/>
          </a:prstGeom>
          <a:noFill/>
        </p:spPr>
        <p:txBody>
          <a:bodyPr wrap="square">
            <a:spAutoFit/>
          </a:bodyPr>
          <a:lstStyle/>
          <a:p>
            <a:r>
              <a:rPr lang="zh-CN" altLang="en-US" sz="2000" b="1" dirty="0">
                <a:latin typeface="微软雅黑" pitchFamily="34" charset="-122"/>
                <a:ea typeface="微软雅黑" pitchFamily="34" charset="-122"/>
              </a:rPr>
              <a:t>❷</a:t>
            </a:r>
            <a:r>
              <a:rPr lang="zh-CN" altLang="en-US" sz="1600" b="1" dirty="0">
                <a:latin typeface="微软雅黑" pitchFamily="34" charset="-122"/>
                <a:ea typeface="微软雅黑" pitchFamily="34" charset="-122"/>
              </a:rPr>
              <a:t>：</a:t>
            </a:r>
            <a:r>
              <a:rPr lang="en-US" altLang="zh-CN" sz="1600" b="1" dirty="0">
                <a:latin typeface="微软雅黑" pitchFamily="34" charset="-122"/>
                <a:ea typeface="微软雅黑" pitchFamily="34" charset="-122"/>
              </a:rPr>
              <a:t>DHCP </a:t>
            </a:r>
            <a:r>
              <a:rPr lang="zh-CN" altLang="en-US" sz="1600" b="1" dirty="0">
                <a:latin typeface="微软雅黑" pitchFamily="34" charset="-122"/>
                <a:ea typeface="微软雅黑" pitchFamily="34" charset="-122"/>
              </a:rPr>
              <a:t>客户从 </a:t>
            </a:r>
            <a:r>
              <a:rPr lang="en-US" altLang="zh-CN" sz="1600" b="1" dirty="0">
                <a:latin typeface="微软雅黑" pitchFamily="34" charset="-122"/>
                <a:ea typeface="微软雅黑" pitchFamily="34" charset="-122"/>
              </a:rPr>
              <a:t>UDP </a:t>
            </a:r>
            <a:r>
              <a:rPr lang="zh-CN" altLang="en-US" sz="1600" b="1" dirty="0">
                <a:latin typeface="微软雅黑" pitchFamily="34" charset="-122"/>
                <a:ea typeface="微软雅黑" pitchFamily="34" charset="-122"/>
              </a:rPr>
              <a:t>端口 </a:t>
            </a:r>
            <a:r>
              <a:rPr lang="en-US" altLang="zh-CN" sz="1600" b="1" dirty="0">
                <a:latin typeface="微软雅黑" pitchFamily="34" charset="-122"/>
                <a:ea typeface="微软雅黑" pitchFamily="34" charset="-122"/>
              </a:rPr>
              <a:t>68</a:t>
            </a:r>
          </a:p>
          <a:p>
            <a:r>
              <a:rPr lang="en-US" altLang="zh-CN" sz="1600" b="1" dirty="0">
                <a:latin typeface="微软雅黑" pitchFamily="34" charset="-122"/>
                <a:ea typeface="微软雅黑" pitchFamily="34" charset="-122"/>
              </a:rPr>
              <a:t>         </a:t>
            </a:r>
            <a:r>
              <a:rPr lang="zh-CN" altLang="en-US" sz="1600" b="1" dirty="0">
                <a:latin typeface="微软雅黑" pitchFamily="34" charset="-122"/>
                <a:ea typeface="微软雅黑" pitchFamily="34" charset="-122"/>
              </a:rPr>
              <a:t>发送 </a:t>
            </a:r>
            <a:r>
              <a:rPr lang="en-US" altLang="zh-CN" sz="1600" b="1" dirty="0">
                <a:latin typeface="微软雅黑" pitchFamily="34" charset="-122"/>
                <a:ea typeface="微软雅黑" pitchFamily="34" charset="-122"/>
              </a:rPr>
              <a:t>DHCP </a:t>
            </a:r>
            <a:r>
              <a:rPr lang="zh-CN" altLang="en-US" sz="1600" b="1" dirty="0">
                <a:latin typeface="微软雅黑" pitchFamily="34" charset="-122"/>
                <a:ea typeface="微软雅黑" pitchFamily="34" charset="-122"/>
              </a:rPr>
              <a:t>发现报文 </a:t>
            </a:r>
            <a:r>
              <a:rPr lang="en-US" altLang="zh-CN" sz="1600" b="1" dirty="0">
                <a:latin typeface="微软雅黑" pitchFamily="34" charset="-122"/>
                <a:ea typeface="微软雅黑" pitchFamily="34" charset="-122"/>
              </a:rPr>
              <a:t>DHCPDISCOVER</a:t>
            </a:r>
            <a:r>
              <a:rPr lang="zh-CN" altLang="en-US" sz="1600" b="1" dirty="0">
                <a:latin typeface="微软雅黑" pitchFamily="34" charset="-122"/>
                <a:ea typeface="微软雅黑" pitchFamily="34" charset="-122"/>
              </a:rPr>
              <a:t>。</a:t>
            </a:r>
          </a:p>
        </p:txBody>
      </p:sp>
    </p:spTree>
    <p:extLst>
      <p:ext uri="{BB962C8B-B14F-4D97-AF65-F5344CB8AC3E}">
        <p14:creationId xmlns:p14="http://schemas.microsoft.com/office/powerpoint/2010/main" val="3070172059"/>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556963" y="1057072"/>
            <a:ext cx="8048776" cy="331493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AutoShape 5"/>
          <p:cNvSpPr>
            <a:spLocks noChangeArrowheads="1"/>
          </p:cNvSpPr>
          <p:nvPr/>
        </p:nvSpPr>
        <p:spPr bwMode="auto">
          <a:xfrm>
            <a:off x="556963" y="633865"/>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4" name="Rectangle 6"/>
          <p:cNvSpPr>
            <a:spLocks noChangeArrowheads="1"/>
          </p:cNvSpPr>
          <p:nvPr/>
        </p:nvSpPr>
        <p:spPr bwMode="auto">
          <a:xfrm>
            <a:off x="3136887" y="600654"/>
            <a:ext cx="288893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itchFamily="34" charset="-122"/>
                <a:ea typeface="微软雅黑" pitchFamily="34" charset="-122"/>
              </a:rPr>
              <a:t>DHCP </a:t>
            </a:r>
            <a:r>
              <a:rPr lang="zh-CN" altLang="en-US" sz="2000" b="1" dirty="0">
                <a:solidFill>
                  <a:schemeClr val="bg1"/>
                </a:solidFill>
                <a:latin typeface="微软雅黑" pitchFamily="34" charset="-122"/>
                <a:ea typeface="微软雅黑" pitchFamily="34" charset="-122"/>
              </a:rPr>
              <a:t>协议的工作过程</a:t>
            </a:r>
          </a:p>
        </p:txBody>
      </p:sp>
      <p:grpSp>
        <p:nvGrpSpPr>
          <p:cNvPr id="5" name="组合 4"/>
          <p:cNvGrpSpPr/>
          <p:nvPr/>
        </p:nvGrpSpPr>
        <p:grpSpPr>
          <a:xfrm>
            <a:off x="1933015" y="1075502"/>
            <a:ext cx="5259764" cy="3324076"/>
            <a:chOff x="-34130" y="587046"/>
            <a:chExt cx="9932621" cy="6277239"/>
          </a:xfrm>
        </p:grpSpPr>
        <p:sp>
          <p:nvSpPr>
            <p:cNvPr id="6" name="Line 4"/>
            <p:cNvSpPr>
              <a:spLocks noChangeShapeType="1"/>
            </p:cNvSpPr>
            <p:nvPr/>
          </p:nvSpPr>
          <p:spPr bwMode="auto">
            <a:xfrm flipH="1">
              <a:off x="6131058" y="1100138"/>
              <a:ext cx="1506538" cy="0"/>
            </a:xfrm>
            <a:prstGeom prst="line">
              <a:avLst/>
            </a:prstGeom>
            <a:noFill/>
            <a:ln w="38100">
              <a:solidFill>
                <a:srgbClr val="00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ts val="1700"/>
                </a:lnSpc>
              </a:pPr>
              <a:endParaRPr lang="zh-CN" altLang="en-US" sz="1100" b="1">
                <a:latin typeface="微软雅黑" pitchFamily="34" charset="-122"/>
                <a:ea typeface="微软雅黑" pitchFamily="34" charset="-122"/>
              </a:endParaRPr>
            </a:p>
          </p:txBody>
        </p:sp>
        <p:sp>
          <p:nvSpPr>
            <p:cNvPr id="7" name="Line 6"/>
            <p:cNvSpPr>
              <a:spLocks noChangeShapeType="1"/>
            </p:cNvSpPr>
            <p:nvPr/>
          </p:nvSpPr>
          <p:spPr bwMode="auto">
            <a:xfrm>
              <a:off x="2454143" y="1747838"/>
              <a:ext cx="5164534" cy="0"/>
            </a:xfrm>
            <a:prstGeom prst="line">
              <a:avLst/>
            </a:prstGeom>
            <a:noFill/>
            <a:ln w="38100">
              <a:solidFill>
                <a:srgbClr val="00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ts val="1700"/>
                </a:lnSpc>
              </a:pPr>
              <a:endParaRPr lang="zh-CN" altLang="en-US" sz="1100" b="1">
                <a:latin typeface="微软雅黑" pitchFamily="34" charset="-122"/>
                <a:ea typeface="微软雅黑" pitchFamily="34" charset="-122"/>
              </a:endParaRPr>
            </a:p>
          </p:txBody>
        </p:sp>
        <p:sp>
          <p:nvSpPr>
            <p:cNvPr id="8" name="Rectangle 7"/>
            <p:cNvSpPr>
              <a:spLocks noChangeArrowheads="1"/>
            </p:cNvSpPr>
            <p:nvPr/>
          </p:nvSpPr>
          <p:spPr bwMode="auto">
            <a:xfrm>
              <a:off x="624285" y="1576388"/>
              <a:ext cx="1076590" cy="341312"/>
            </a:xfrm>
            <a:prstGeom prst="rect">
              <a:avLst/>
            </a:prstGeom>
            <a:solidFill>
              <a:srgbClr val="00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dirty="0">
                  <a:latin typeface="微软雅黑" pitchFamily="34" charset="-122"/>
                  <a:ea typeface="微软雅黑" pitchFamily="34" charset="-122"/>
                </a:rPr>
                <a:t>客户</a:t>
              </a:r>
            </a:p>
          </p:txBody>
        </p:sp>
        <p:sp>
          <p:nvSpPr>
            <p:cNvPr id="9" name="Rectangle 8"/>
            <p:cNvSpPr>
              <a:spLocks noChangeArrowheads="1"/>
            </p:cNvSpPr>
            <p:nvPr/>
          </p:nvSpPr>
          <p:spPr bwMode="auto">
            <a:xfrm>
              <a:off x="3529012" y="1617664"/>
              <a:ext cx="2904729" cy="257175"/>
            </a:xfrm>
            <a:prstGeom prst="rect">
              <a:avLst/>
            </a:prstGeom>
            <a:solidFill>
              <a:srgbClr val="00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DHCPDISCOVER</a:t>
              </a:r>
            </a:p>
          </p:txBody>
        </p:sp>
        <p:sp>
          <p:nvSpPr>
            <p:cNvPr id="10" name="Rectangle 9"/>
            <p:cNvSpPr>
              <a:spLocks noChangeArrowheads="1"/>
            </p:cNvSpPr>
            <p:nvPr/>
          </p:nvSpPr>
          <p:spPr bwMode="auto">
            <a:xfrm>
              <a:off x="8155252" y="1576388"/>
              <a:ext cx="1076590" cy="341312"/>
            </a:xfrm>
            <a:prstGeom prst="rect">
              <a:avLst/>
            </a:prstGeom>
            <a:solidFill>
              <a:srgbClr val="0066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solidFill>
                    <a:schemeClr val="bg1"/>
                  </a:solidFill>
                  <a:latin typeface="微软雅黑" pitchFamily="34" charset="-122"/>
                  <a:ea typeface="微软雅黑" pitchFamily="34" charset="-122"/>
                </a:rPr>
                <a:t>服务器</a:t>
              </a:r>
            </a:p>
          </p:txBody>
        </p:sp>
        <p:sp>
          <p:nvSpPr>
            <p:cNvPr id="11" name="Rectangle 10"/>
            <p:cNvSpPr>
              <a:spLocks noChangeArrowheads="1"/>
            </p:cNvSpPr>
            <p:nvPr/>
          </p:nvSpPr>
          <p:spPr bwMode="auto">
            <a:xfrm>
              <a:off x="7618677" y="1617664"/>
              <a:ext cx="536575" cy="257175"/>
            </a:xfrm>
            <a:prstGeom prst="rect">
              <a:avLst/>
            </a:prstGeom>
            <a:solidFill>
              <a:srgbClr val="00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67</a:t>
              </a:r>
            </a:p>
          </p:txBody>
        </p:sp>
        <p:sp>
          <p:nvSpPr>
            <p:cNvPr id="12" name="Rectangle 11"/>
            <p:cNvSpPr>
              <a:spLocks noChangeArrowheads="1"/>
            </p:cNvSpPr>
            <p:nvPr/>
          </p:nvSpPr>
          <p:spPr bwMode="auto">
            <a:xfrm>
              <a:off x="1700875" y="1617664"/>
              <a:ext cx="753269" cy="257175"/>
            </a:xfrm>
            <a:prstGeom prst="rect">
              <a:avLst/>
            </a:prstGeom>
            <a:solidFill>
              <a:srgbClr val="CC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dirty="0">
                  <a:latin typeface="微软雅黑" pitchFamily="34" charset="-122"/>
                  <a:ea typeface="微软雅黑" pitchFamily="34" charset="-122"/>
                </a:rPr>
                <a:t>68</a:t>
              </a:r>
            </a:p>
          </p:txBody>
        </p:sp>
        <p:sp>
          <p:nvSpPr>
            <p:cNvPr id="13" name="Text Box 12"/>
            <p:cNvSpPr txBox="1">
              <a:spLocks noChangeArrowheads="1"/>
            </p:cNvSpPr>
            <p:nvPr/>
          </p:nvSpPr>
          <p:spPr bwMode="auto">
            <a:xfrm>
              <a:off x="1697435" y="1771318"/>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1100" b="1" dirty="0">
                  <a:solidFill>
                    <a:srgbClr val="0000FF"/>
                  </a:solidFill>
                  <a:latin typeface="微软雅黑" pitchFamily="34" charset="-122"/>
                  <a:ea typeface="微软雅黑" pitchFamily="34" charset="-122"/>
                </a:rPr>
                <a:t>UDP</a:t>
              </a:r>
            </a:p>
          </p:txBody>
        </p:sp>
        <p:sp>
          <p:nvSpPr>
            <p:cNvPr id="14" name="Text Box 13"/>
            <p:cNvSpPr txBox="1">
              <a:spLocks noChangeArrowheads="1"/>
            </p:cNvSpPr>
            <p:nvPr/>
          </p:nvSpPr>
          <p:spPr bwMode="auto">
            <a:xfrm>
              <a:off x="7419182" y="1740516"/>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1100" b="1">
                  <a:solidFill>
                    <a:srgbClr val="0000FF"/>
                  </a:solidFill>
                  <a:latin typeface="微软雅黑" pitchFamily="34" charset="-122"/>
                  <a:ea typeface="微软雅黑" pitchFamily="34" charset="-122"/>
                </a:rPr>
                <a:t>UDP</a:t>
              </a:r>
            </a:p>
          </p:txBody>
        </p:sp>
        <p:sp>
          <p:nvSpPr>
            <p:cNvPr id="15" name="Line 14"/>
            <p:cNvSpPr>
              <a:spLocks noChangeShapeType="1"/>
            </p:cNvSpPr>
            <p:nvPr/>
          </p:nvSpPr>
          <p:spPr bwMode="auto">
            <a:xfrm flipH="1">
              <a:off x="2452423" y="2359025"/>
              <a:ext cx="5166254" cy="0"/>
            </a:xfrm>
            <a:prstGeom prst="line">
              <a:avLst/>
            </a:prstGeom>
            <a:noFill/>
            <a:ln w="38100">
              <a:solidFill>
                <a:srgbClr val="CC00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ts val="1700"/>
                </a:lnSpc>
              </a:pPr>
              <a:endParaRPr lang="zh-CN" altLang="en-US" sz="1100" b="1">
                <a:latin typeface="微软雅黑" pitchFamily="34" charset="-122"/>
                <a:ea typeface="微软雅黑" pitchFamily="34" charset="-122"/>
              </a:endParaRPr>
            </a:p>
          </p:txBody>
        </p:sp>
        <p:sp>
          <p:nvSpPr>
            <p:cNvPr id="16" name="Rectangle 15"/>
            <p:cNvSpPr>
              <a:spLocks noChangeArrowheads="1"/>
            </p:cNvSpPr>
            <p:nvPr/>
          </p:nvSpPr>
          <p:spPr bwMode="auto">
            <a:xfrm>
              <a:off x="624286" y="2187576"/>
              <a:ext cx="1074869" cy="339725"/>
            </a:xfrm>
            <a:prstGeom prst="rect">
              <a:avLst/>
            </a:prstGeom>
            <a:solidFill>
              <a:srgbClr val="00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latin typeface="微软雅黑" pitchFamily="34" charset="-122"/>
                  <a:ea typeface="微软雅黑" pitchFamily="34" charset="-122"/>
                </a:rPr>
                <a:t>客户</a:t>
              </a:r>
            </a:p>
          </p:txBody>
        </p:sp>
        <p:sp>
          <p:nvSpPr>
            <p:cNvPr id="17" name="Rectangle 16"/>
            <p:cNvSpPr>
              <a:spLocks noChangeArrowheads="1"/>
            </p:cNvSpPr>
            <p:nvPr/>
          </p:nvSpPr>
          <p:spPr bwMode="auto">
            <a:xfrm>
              <a:off x="3529012" y="2230439"/>
              <a:ext cx="2904729" cy="255587"/>
            </a:xfrm>
            <a:prstGeom prst="rect">
              <a:avLst/>
            </a:prstGeom>
            <a:solidFill>
              <a:srgbClr val="FF66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DHCPOFFER</a:t>
              </a:r>
            </a:p>
          </p:txBody>
        </p:sp>
        <p:sp>
          <p:nvSpPr>
            <p:cNvPr id="18" name="Rectangle 17"/>
            <p:cNvSpPr>
              <a:spLocks noChangeArrowheads="1"/>
            </p:cNvSpPr>
            <p:nvPr/>
          </p:nvSpPr>
          <p:spPr bwMode="auto">
            <a:xfrm>
              <a:off x="8155252" y="2187576"/>
              <a:ext cx="1076590" cy="339725"/>
            </a:xfrm>
            <a:prstGeom prst="rect">
              <a:avLst/>
            </a:prstGeom>
            <a:solidFill>
              <a:srgbClr val="0066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solidFill>
                    <a:schemeClr val="bg1"/>
                  </a:solidFill>
                  <a:latin typeface="微软雅黑" pitchFamily="34" charset="-122"/>
                  <a:ea typeface="微软雅黑" pitchFamily="34" charset="-122"/>
                </a:rPr>
                <a:t>服务器</a:t>
              </a:r>
            </a:p>
          </p:txBody>
        </p:sp>
        <p:sp>
          <p:nvSpPr>
            <p:cNvPr id="19" name="Rectangle 18"/>
            <p:cNvSpPr>
              <a:spLocks noChangeArrowheads="1"/>
            </p:cNvSpPr>
            <p:nvPr/>
          </p:nvSpPr>
          <p:spPr bwMode="auto">
            <a:xfrm>
              <a:off x="7618677" y="2230439"/>
              <a:ext cx="536575" cy="255587"/>
            </a:xfrm>
            <a:prstGeom prst="rect">
              <a:avLst/>
            </a:prstGeom>
            <a:solidFill>
              <a:srgbClr val="00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67</a:t>
              </a:r>
            </a:p>
          </p:txBody>
        </p:sp>
        <p:sp>
          <p:nvSpPr>
            <p:cNvPr id="20" name="Rectangle 19"/>
            <p:cNvSpPr>
              <a:spLocks noChangeArrowheads="1"/>
            </p:cNvSpPr>
            <p:nvPr/>
          </p:nvSpPr>
          <p:spPr bwMode="auto">
            <a:xfrm>
              <a:off x="1699155" y="2230439"/>
              <a:ext cx="753269" cy="255587"/>
            </a:xfrm>
            <a:prstGeom prst="rect">
              <a:avLst/>
            </a:prstGeom>
            <a:solidFill>
              <a:srgbClr val="CC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dirty="0">
                  <a:latin typeface="微软雅黑" pitchFamily="34" charset="-122"/>
                  <a:ea typeface="微软雅黑" pitchFamily="34" charset="-122"/>
                </a:rPr>
                <a:t>68</a:t>
              </a:r>
            </a:p>
          </p:txBody>
        </p:sp>
        <p:sp>
          <p:nvSpPr>
            <p:cNvPr id="21" name="Text Box 20"/>
            <p:cNvSpPr txBox="1">
              <a:spLocks noChangeArrowheads="1"/>
            </p:cNvSpPr>
            <p:nvPr/>
          </p:nvSpPr>
          <p:spPr bwMode="auto">
            <a:xfrm>
              <a:off x="1697435" y="2379331"/>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1100" b="1">
                  <a:solidFill>
                    <a:srgbClr val="0000FF"/>
                  </a:solidFill>
                  <a:latin typeface="微软雅黑" pitchFamily="34" charset="-122"/>
                  <a:ea typeface="微软雅黑" pitchFamily="34" charset="-122"/>
                </a:rPr>
                <a:t>UDP</a:t>
              </a:r>
            </a:p>
          </p:txBody>
        </p:sp>
        <p:sp>
          <p:nvSpPr>
            <p:cNvPr id="22" name="Text Box 21"/>
            <p:cNvSpPr txBox="1">
              <a:spLocks noChangeArrowheads="1"/>
            </p:cNvSpPr>
            <p:nvPr/>
          </p:nvSpPr>
          <p:spPr bwMode="auto">
            <a:xfrm>
              <a:off x="7419182" y="2351704"/>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1100" b="1">
                  <a:solidFill>
                    <a:srgbClr val="0000FF"/>
                  </a:solidFill>
                  <a:latin typeface="微软雅黑" pitchFamily="34" charset="-122"/>
                  <a:ea typeface="微软雅黑" pitchFamily="34" charset="-122"/>
                </a:rPr>
                <a:t>UDP</a:t>
              </a:r>
            </a:p>
          </p:txBody>
        </p:sp>
        <p:sp>
          <p:nvSpPr>
            <p:cNvPr id="23" name="Line 23"/>
            <p:cNvSpPr>
              <a:spLocks noChangeShapeType="1"/>
            </p:cNvSpPr>
            <p:nvPr/>
          </p:nvSpPr>
          <p:spPr bwMode="auto">
            <a:xfrm>
              <a:off x="2454143" y="2968625"/>
              <a:ext cx="5164534" cy="0"/>
            </a:xfrm>
            <a:prstGeom prst="line">
              <a:avLst/>
            </a:prstGeom>
            <a:noFill/>
            <a:ln w="38100">
              <a:solidFill>
                <a:srgbClr val="00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ts val="1700"/>
                </a:lnSpc>
              </a:pPr>
              <a:endParaRPr lang="zh-CN" altLang="en-US" sz="1100" b="1">
                <a:latin typeface="微软雅黑" pitchFamily="34" charset="-122"/>
                <a:ea typeface="微软雅黑" pitchFamily="34" charset="-122"/>
              </a:endParaRPr>
            </a:p>
          </p:txBody>
        </p:sp>
        <p:sp>
          <p:nvSpPr>
            <p:cNvPr id="24" name="Rectangle 24"/>
            <p:cNvSpPr>
              <a:spLocks noChangeArrowheads="1"/>
            </p:cNvSpPr>
            <p:nvPr/>
          </p:nvSpPr>
          <p:spPr bwMode="auto">
            <a:xfrm>
              <a:off x="624285" y="2798763"/>
              <a:ext cx="1076590" cy="341312"/>
            </a:xfrm>
            <a:prstGeom prst="rect">
              <a:avLst/>
            </a:prstGeom>
            <a:solidFill>
              <a:srgbClr val="00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latin typeface="微软雅黑" pitchFamily="34" charset="-122"/>
                  <a:ea typeface="微软雅黑" pitchFamily="34" charset="-122"/>
                </a:rPr>
                <a:t>客户</a:t>
              </a:r>
            </a:p>
          </p:txBody>
        </p:sp>
        <p:sp>
          <p:nvSpPr>
            <p:cNvPr id="25" name="Rectangle 25"/>
            <p:cNvSpPr>
              <a:spLocks noChangeArrowheads="1"/>
            </p:cNvSpPr>
            <p:nvPr/>
          </p:nvSpPr>
          <p:spPr bwMode="auto">
            <a:xfrm>
              <a:off x="3529012" y="2841625"/>
              <a:ext cx="2904729" cy="255588"/>
            </a:xfrm>
            <a:prstGeom prst="rect">
              <a:avLst/>
            </a:prstGeom>
            <a:solidFill>
              <a:srgbClr val="00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DHCPREQUEST</a:t>
              </a:r>
            </a:p>
          </p:txBody>
        </p:sp>
        <p:sp>
          <p:nvSpPr>
            <p:cNvPr id="26" name="Rectangle 26"/>
            <p:cNvSpPr>
              <a:spLocks noChangeArrowheads="1"/>
            </p:cNvSpPr>
            <p:nvPr/>
          </p:nvSpPr>
          <p:spPr bwMode="auto">
            <a:xfrm>
              <a:off x="8155252" y="2798763"/>
              <a:ext cx="1076590" cy="341312"/>
            </a:xfrm>
            <a:prstGeom prst="rect">
              <a:avLst/>
            </a:prstGeom>
            <a:solidFill>
              <a:srgbClr val="0066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solidFill>
                    <a:schemeClr val="bg1"/>
                  </a:solidFill>
                  <a:latin typeface="微软雅黑" pitchFamily="34" charset="-122"/>
                  <a:ea typeface="微软雅黑" pitchFamily="34" charset="-122"/>
                </a:rPr>
                <a:t>服务器</a:t>
              </a:r>
            </a:p>
          </p:txBody>
        </p:sp>
        <p:sp>
          <p:nvSpPr>
            <p:cNvPr id="27" name="Rectangle 27"/>
            <p:cNvSpPr>
              <a:spLocks noChangeArrowheads="1"/>
            </p:cNvSpPr>
            <p:nvPr/>
          </p:nvSpPr>
          <p:spPr bwMode="auto">
            <a:xfrm>
              <a:off x="7618677" y="2841625"/>
              <a:ext cx="536575" cy="255588"/>
            </a:xfrm>
            <a:prstGeom prst="rect">
              <a:avLst/>
            </a:prstGeom>
            <a:solidFill>
              <a:srgbClr val="00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67</a:t>
              </a:r>
            </a:p>
          </p:txBody>
        </p:sp>
        <p:sp>
          <p:nvSpPr>
            <p:cNvPr id="28" name="Rectangle 28"/>
            <p:cNvSpPr>
              <a:spLocks noChangeArrowheads="1"/>
            </p:cNvSpPr>
            <p:nvPr/>
          </p:nvSpPr>
          <p:spPr bwMode="auto">
            <a:xfrm>
              <a:off x="1700875" y="2841625"/>
              <a:ext cx="753269" cy="255588"/>
            </a:xfrm>
            <a:prstGeom prst="rect">
              <a:avLst/>
            </a:prstGeom>
            <a:solidFill>
              <a:srgbClr val="CC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68</a:t>
              </a:r>
            </a:p>
          </p:txBody>
        </p:sp>
        <p:sp>
          <p:nvSpPr>
            <p:cNvPr id="29" name="Text Box 29"/>
            <p:cNvSpPr txBox="1">
              <a:spLocks noChangeArrowheads="1"/>
            </p:cNvSpPr>
            <p:nvPr/>
          </p:nvSpPr>
          <p:spPr bwMode="auto">
            <a:xfrm>
              <a:off x="1697435" y="2992106"/>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1100" b="1">
                  <a:solidFill>
                    <a:srgbClr val="0000FF"/>
                  </a:solidFill>
                  <a:latin typeface="微软雅黑" pitchFamily="34" charset="-122"/>
                  <a:ea typeface="微软雅黑" pitchFamily="34" charset="-122"/>
                </a:rPr>
                <a:t>UDP</a:t>
              </a:r>
            </a:p>
          </p:txBody>
        </p:sp>
        <p:sp>
          <p:nvSpPr>
            <p:cNvPr id="30" name="Text Box 30"/>
            <p:cNvSpPr txBox="1">
              <a:spLocks noChangeArrowheads="1"/>
            </p:cNvSpPr>
            <p:nvPr/>
          </p:nvSpPr>
          <p:spPr bwMode="auto">
            <a:xfrm>
              <a:off x="7419182" y="2964480"/>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1100" b="1">
                  <a:solidFill>
                    <a:srgbClr val="0000FF"/>
                  </a:solidFill>
                  <a:latin typeface="微软雅黑" pitchFamily="34" charset="-122"/>
                  <a:ea typeface="微软雅黑" pitchFamily="34" charset="-122"/>
                </a:rPr>
                <a:t>UDP</a:t>
              </a:r>
            </a:p>
          </p:txBody>
        </p:sp>
        <p:sp>
          <p:nvSpPr>
            <p:cNvPr id="31" name="Line 31"/>
            <p:cNvSpPr>
              <a:spLocks noChangeShapeType="1"/>
            </p:cNvSpPr>
            <p:nvPr/>
          </p:nvSpPr>
          <p:spPr bwMode="auto">
            <a:xfrm flipH="1">
              <a:off x="2452423" y="3579813"/>
              <a:ext cx="5166254" cy="0"/>
            </a:xfrm>
            <a:prstGeom prst="line">
              <a:avLst/>
            </a:prstGeom>
            <a:noFill/>
            <a:ln w="38100">
              <a:solidFill>
                <a:srgbClr val="CC00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ts val="1700"/>
                </a:lnSpc>
              </a:pPr>
              <a:endParaRPr lang="zh-CN" altLang="en-US" sz="1100" b="1">
                <a:latin typeface="微软雅黑" pitchFamily="34" charset="-122"/>
                <a:ea typeface="微软雅黑" pitchFamily="34" charset="-122"/>
              </a:endParaRPr>
            </a:p>
          </p:txBody>
        </p:sp>
        <p:sp>
          <p:nvSpPr>
            <p:cNvPr id="32" name="Rectangle 32"/>
            <p:cNvSpPr>
              <a:spLocks noChangeArrowheads="1"/>
            </p:cNvSpPr>
            <p:nvPr/>
          </p:nvSpPr>
          <p:spPr bwMode="auto">
            <a:xfrm>
              <a:off x="624286" y="3409950"/>
              <a:ext cx="1074869" cy="339725"/>
            </a:xfrm>
            <a:prstGeom prst="rect">
              <a:avLst/>
            </a:prstGeom>
            <a:solidFill>
              <a:srgbClr val="00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latin typeface="微软雅黑" pitchFamily="34" charset="-122"/>
                  <a:ea typeface="微软雅黑" pitchFamily="34" charset="-122"/>
                </a:rPr>
                <a:t>客户</a:t>
              </a:r>
            </a:p>
          </p:txBody>
        </p:sp>
        <p:sp>
          <p:nvSpPr>
            <p:cNvPr id="33" name="Rectangle 33"/>
            <p:cNvSpPr>
              <a:spLocks noChangeArrowheads="1"/>
            </p:cNvSpPr>
            <p:nvPr/>
          </p:nvSpPr>
          <p:spPr bwMode="auto">
            <a:xfrm>
              <a:off x="3529012" y="3452813"/>
              <a:ext cx="2904729" cy="254000"/>
            </a:xfrm>
            <a:prstGeom prst="rect">
              <a:avLst/>
            </a:prstGeom>
            <a:solidFill>
              <a:srgbClr val="FF66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DHCPACK</a:t>
              </a:r>
            </a:p>
          </p:txBody>
        </p:sp>
        <p:sp>
          <p:nvSpPr>
            <p:cNvPr id="34" name="Rectangle 34"/>
            <p:cNvSpPr>
              <a:spLocks noChangeArrowheads="1"/>
            </p:cNvSpPr>
            <p:nvPr/>
          </p:nvSpPr>
          <p:spPr bwMode="auto">
            <a:xfrm>
              <a:off x="8155252" y="3409950"/>
              <a:ext cx="1076590" cy="339725"/>
            </a:xfrm>
            <a:prstGeom prst="rect">
              <a:avLst/>
            </a:prstGeom>
            <a:solidFill>
              <a:srgbClr val="0066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solidFill>
                    <a:schemeClr val="bg1"/>
                  </a:solidFill>
                  <a:latin typeface="微软雅黑" pitchFamily="34" charset="-122"/>
                  <a:ea typeface="微软雅黑" pitchFamily="34" charset="-122"/>
                </a:rPr>
                <a:t>服务器</a:t>
              </a:r>
            </a:p>
          </p:txBody>
        </p:sp>
        <p:sp>
          <p:nvSpPr>
            <p:cNvPr id="35" name="Rectangle 35"/>
            <p:cNvSpPr>
              <a:spLocks noChangeArrowheads="1"/>
            </p:cNvSpPr>
            <p:nvPr/>
          </p:nvSpPr>
          <p:spPr bwMode="auto">
            <a:xfrm>
              <a:off x="7618677" y="3452813"/>
              <a:ext cx="536575" cy="254000"/>
            </a:xfrm>
            <a:prstGeom prst="rect">
              <a:avLst/>
            </a:prstGeom>
            <a:solidFill>
              <a:srgbClr val="00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67</a:t>
              </a:r>
            </a:p>
          </p:txBody>
        </p:sp>
        <p:sp>
          <p:nvSpPr>
            <p:cNvPr id="36" name="Rectangle 36"/>
            <p:cNvSpPr>
              <a:spLocks noChangeArrowheads="1"/>
            </p:cNvSpPr>
            <p:nvPr/>
          </p:nvSpPr>
          <p:spPr bwMode="auto">
            <a:xfrm>
              <a:off x="1699155" y="3452813"/>
              <a:ext cx="753269" cy="254000"/>
            </a:xfrm>
            <a:prstGeom prst="rect">
              <a:avLst/>
            </a:prstGeom>
            <a:solidFill>
              <a:srgbClr val="CC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68</a:t>
              </a:r>
            </a:p>
          </p:txBody>
        </p:sp>
        <p:sp>
          <p:nvSpPr>
            <p:cNvPr id="37" name="Text Box 37"/>
            <p:cNvSpPr txBox="1">
              <a:spLocks noChangeArrowheads="1"/>
            </p:cNvSpPr>
            <p:nvPr/>
          </p:nvSpPr>
          <p:spPr bwMode="auto">
            <a:xfrm>
              <a:off x="1697435" y="3601706"/>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1100" b="1">
                  <a:solidFill>
                    <a:srgbClr val="0000FF"/>
                  </a:solidFill>
                  <a:latin typeface="微软雅黑" pitchFamily="34" charset="-122"/>
                  <a:ea typeface="微软雅黑" pitchFamily="34" charset="-122"/>
                </a:rPr>
                <a:t>UDP</a:t>
              </a:r>
            </a:p>
          </p:txBody>
        </p:sp>
        <p:sp>
          <p:nvSpPr>
            <p:cNvPr id="38" name="Text Box 38"/>
            <p:cNvSpPr txBox="1">
              <a:spLocks noChangeArrowheads="1"/>
            </p:cNvSpPr>
            <p:nvPr/>
          </p:nvSpPr>
          <p:spPr bwMode="auto">
            <a:xfrm>
              <a:off x="7419182" y="3574079"/>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1100" b="1">
                  <a:solidFill>
                    <a:srgbClr val="0000FF"/>
                  </a:solidFill>
                  <a:latin typeface="微软雅黑" pitchFamily="34" charset="-122"/>
                  <a:ea typeface="微软雅黑" pitchFamily="34" charset="-122"/>
                </a:rPr>
                <a:t>UDP</a:t>
              </a:r>
            </a:p>
          </p:txBody>
        </p:sp>
        <p:sp>
          <p:nvSpPr>
            <p:cNvPr id="39" name="Line 40"/>
            <p:cNvSpPr>
              <a:spLocks noChangeShapeType="1"/>
            </p:cNvSpPr>
            <p:nvPr/>
          </p:nvSpPr>
          <p:spPr bwMode="auto">
            <a:xfrm>
              <a:off x="2454143" y="4187825"/>
              <a:ext cx="5164534" cy="0"/>
            </a:xfrm>
            <a:prstGeom prst="line">
              <a:avLst/>
            </a:prstGeom>
            <a:noFill/>
            <a:ln w="38100">
              <a:solidFill>
                <a:srgbClr val="00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ts val="1700"/>
                </a:lnSpc>
              </a:pPr>
              <a:endParaRPr lang="zh-CN" altLang="en-US" sz="1100" b="1">
                <a:latin typeface="微软雅黑" pitchFamily="34" charset="-122"/>
                <a:ea typeface="微软雅黑" pitchFamily="34" charset="-122"/>
              </a:endParaRPr>
            </a:p>
          </p:txBody>
        </p:sp>
        <p:sp>
          <p:nvSpPr>
            <p:cNvPr id="40" name="Rectangle 41"/>
            <p:cNvSpPr>
              <a:spLocks noChangeArrowheads="1"/>
            </p:cNvSpPr>
            <p:nvPr/>
          </p:nvSpPr>
          <p:spPr bwMode="auto">
            <a:xfrm>
              <a:off x="624285" y="4017964"/>
              <a:ext cx="1076590" cy="338137"/>
            </a:xfrm>
            <a:prstGeom prst="rect">
              <a:avLst/>
            </a:prstGeom>
            <a:solidFill>
              <a:srgbClr val="00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latin typeface="微软雅黑" pitchFamily="34" charset="-122"/>
                  <a:ea typeface="微软雅黑" pitchFamily="34" charset="-122"/>
                </a:rPr>
                <a:t>客户</a:t>
              </a:r>
            </a:p>
          </p:txBody>
        </p:sp>
        <p:sp>
          <p:nvSpPr>
            <p:cNvPr id="41" name="Rectangle 42"/>
            <p:cNvSpPr>
              <a:spLocks noChangeArrowheads="1"/>
            </p:cNvSpPr>
            <p:nvPr/>
          </p:nvSpPr>
          <p:spPr bwMode="auto">
            <a:xfrm>
              <a:off x="3529012" y="4060825"/>
              <a:ext cx="2904729" cy="254000"/>
            </a:xfrm>
            <a:prstGeom prst="rect">
              <a:avLst/>
            </a:prstGeom>
            <a:solidFill>
              <a:srgbClr val="00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DHCPREQUEST</a:t>
              </a:r>
            </a:p>
          </p:txBody>
        </p:sp>
        <p:sp>
          <p:nvSpPr>
            <p:cNvPr id="42" name="Rectangle 43"/>
            <p:cNvSpPr>
              <a:spLocks noChangeArrowheads="1"/>
            </p:cNvSpPr>
            <p:nvPr/>
          </p:nvSpPr>
          <p:spPr bwMode="auto">
            <a:xfrm>
              <a:off x="8155252" y="4017964"/>
              <a:ext cx="1076590" cy="338137"/>
            </a:xfrm>
            <a:prstGeom prst="rect">
              <a:avLst/>
            </a:prstGeom>
            <a:solidFill>
              <a:srgbClr val="0066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solidFill>
                    <a:schemeClr val="bg1"/>
                  </a:solidFill>
                  <a:latin typeface="微软雅黑" pitchFamily="34" charset="-122"/>
                  <a:ea typeface="微软雅黑" pitchFamily="34" charset="-122"/>
                </a:rPr>
                <a:t>服务器</a:t>
              </a:r>
            </a:p>
          </p:txBody>
        </p:sp>
        <p:sp>
          <p:nvSpPr>
            <p:cNvPr id="43" name="Rectangle 44"/>
            <p:cNvSpPr>
              <a:spLocks noChangeArrowheads="1"/>
            </p:cNvSpPr>
            <p:nvPr/>
          </p:nvSpPr>
          <p:spPr bwMode="auto">
            <a:xfrm>
              <a:off x="7618677" y="4060825"/>
              <a:ext cx="536575" cy="254000"/>
            </a:xfrm>
            <a:prstGeom prst="rect">
              <a:avLst/>
            </a:prstGeom>
            <a:solidFill>
              <a:srgbClr val="00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67</a:t>
              </a:r>
            </a:p>
          </p:txBody>
        </p:sp>
        <p:sp>
          <p:nvSpPr>
            <p:cNvPr id="44" name="Rectangle 45"/>
            <p:cNvSpPr>
              <a:spLocks noChangeArrowheads="1"/>
            </p:cNvSpPr>
            <p:nvPr/>
          </p:nvSpPr>
          <p:spPr bwMode="auto">
            <a:xfrm>
              <a:off x="1700875" y="4060825"/>
              <a:ext cx="753269" cy="254000"/>
            </a:xfrm>
            <a:prstGeom prst="rect">
              <a:avLst/>
            </a:prstGeom>
            <a:solidFill>
              <a:srgbClr val="CC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68</a:t>
              </a:r>
            </a:p>
          </p:txBody>
        </p:sp>
        <p:sp>
          <p:nvSpPr>
            <p:cNvPr id="45" name="Text Box 46"/>
            <p:cNvSpPr txBox="1">
              <a:spLocks noChangeArrowheads="1"/>
            </p:cNvSpPr>
            <p:nvPr/>
          </p:nvSpPr>
          <p:spPr bwMode="auto">
            <a:xfrm>
              <a:off x="1697435" y="4209719"/>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1100" b="1">
                  <a:solidFill>
                    <a:srgbClr val="0000FF"/>
                  </a:solidFill>
                  <a:latin typeface="微软雅黑" pitchFamily="34" charset="-122"/>
                  <a:ea typeface="微软雅黑" pitchFamily="34" charset="-122"/>
                </a:rPr>
                <a:t>UDP</a:t>
              </a:r>
            </a:p>
          </p:txBody>
        </p:sp>
        <p:sp>
          <p:nvSpPr>
            <p:cNvPr id="46" name="Text Box 47"/>
            <p:cNvSpPr txBox="1">
              <a:spLocks noChangeArrowheads="1"/>
            </p:cNvSpPr>
            <p:nvPr/>
          </p:nvSpPr>
          <p:spPr bwMode="auto">
            <a:xfrm>
              <a:off x="7419182" y="4182093"/>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1100" b="1">
                  <a:solidFill>
                    <a:srgbClr val="0000FF"/>
                  </a:solidFill>
                  <a:latin typeface="微软雅黑" pitchFamily="34" charset="-122"/>
                  <a:ea typeface="微软雅黑" pitchFamily="34" charset="-122"/>
                </a:rPr>
                <a:t>UDP</a:t>
              </a:r>
            </a:p>
          </p:txBody>
        </p:sp>
        <p:sp>
          <p:nvSpPr>
            <p:cNvPr id="47" name="Line 48"/>
            <p:cNvSpPr>
              <a:spLocks noChangeShapeType="1"/>
            </p:cNvSpPr>
            <p:nvPr/>
          </p:nvSpPr>
          <p:spPr bwMode="auto">
            <a:xfrm flipH="1">
              <a:off x="2452423" y="4800600"/>
              <a:ext cx="5166254" cy="0"/>
            </a:xfrm>
            <a:prstGeom prst="line">
              <a:avLst/>
            </a:prstGeom>
            <a:noFill/>
            <a:ln w="38100">
              <a:solidFill>
                <a:srgbClr val="CC00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ts val="1700"/>
                </a:lnSpc>
              </a:pPr>
              <a:endParaRPr lang="zh-CN" altLang="en-US" sz="1100" b="1">
                <a:latin typeface="微软雅黑" pitchFamily="34" charset="-122"/>
                <a:ea typeface="微软雅黑" pitchFamily="34" charset="-122"/>
              </a:endParaRPr>
            </a:p>
          </p:txBody>
        </p:sp>
        <p:sp>
          <p:nvSpPr>
            <p:cNvPr id="48" name="Rectangle 49"/>
            <p:cNvSpPr>
              <a:spLocks noChangeArrowheads="1"/>
            </p:cNvSpPr>
            <p:nvPr/>
          </p:nvSpPr>
          <p:spPr bwMode="auto">
            <a:xfrm>
              <a:off x="624286" y="4629150"/>
              <a:ext cx="1074869" cy="338138"/>
            </a:xfrm>
            <a:prstGeom prst="rect">
              <a:avLst/>
            </a:prstGeom>
            <a:solidFill>
              <a:srgbClr val="00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latin typeface="微软雅黑" pitchFamily="34" charset="-122"/>
                  <a:ea typeface="微软雅黑" pitchFamily="34" charset="-122"/>
                </a:rPr>
                <a:t>客户</a:t>
              </a:r>
            </a:p>
          </p:txBody>
        </p:sp>
        <p:sp>
          <p:nvSpPr>
            <p:cNvPr id="49" name="Rectangle 50"/>
            <p:cNvSpPr>
              <a:spLocks noChangeArrowheads="1"/>
            </p:cNvSpPr>
            <p:nvPr/>
          </p:nvSpPr>
          <p:spPr bwMode="auto">
            <a:xfrm>
              <a:off x="3529012" y="4672014"/>
              <a:ext cx="2904729" cy="255587"/>
            </a:xfrm>
            <a:prstGeom prst="rect">
              <a:avLst/>
            </a:prstGeom>
            <a:solidFill>
              <a:srgbClr val="FF66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DHCPNACK</a:t>
              </a:r>
            </a:p>
          </p:txBody>
        </p:sp>
        <p:sp>
          <p:nvSpPr>
            <p:cNvPr id="50" name="Rectangle 51"/>
            <p:cNvSpPr>
              <a:spLocks noChangeArrowheads="1"/>
            </p:cNvSpPr>
            <p:nvPr/>
          </p:nvSpPr>
          <p:spPr bwMode="auto">
            <a:xfrm>
              <a:off x="8155252" y="4629150"/>
              <a:ext cx="1076590" cy="338138"/>
            </a:xfrm>
            <a:prstGeom prst="rect">
              <a:avLst/>
            </a:prstGeom>
            <a:solidFill>
              <a:srgbClr val="0066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solidFill>
                    <a:schemeClr val="bg1"/>
                  </a:solidFill>
                  <a:latin typeface="微软雅黑" pitchFamily="34" charset="-122"/>
                  <a:ea typeface="微软雅黑" pitchFamily="34" charset="-122"/>
                </a:rPr>
                <a:t>服务器</a:t>
              </a:r>
            </a:p>
          </p:txBody>
        </p:sp>
        <p:sp>
          <p:nvSpPr>
            <p:cNvPr id="51" name="Rectangle 52"/>
            <p:cNvSpPr>
              <a:spLocks noChangeArrowheads="1"/>
            </p:cNvSpPr>
            <p:nvPr/>
          </p:nvSpPr>
          <p:spPr bwMode="auto">
            <a:xfrm>
              <a:off x="7618677" y="4672014"/>
              <a:ext cx="536575" cy="255587"/>
            </a:xfrm>
            <a:prstGeom prst="rect">
              <a:avLst/>
            </a:prstGeom>
            <a:solidFill>
              <a:srgbClr val="00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67</a:t>
              </a:r>
            </a:p>
          </p:txBody>
        </p:sp>
        <p:sp>
          <p:nvSpPr>
            <p:cNvPr id="52" name="Rectangle 53"/>
            <p:cNvSpPr>
              <a:spLocks noChangeArrowheads="1"/>
            </p:cNvSpPr>
            <p:nvPr/>
          </p:nvSpPr>
          <p:spPr bwMode="auto">
            <a:xfrm>
              <a:off x="1699155" y="4672014"/>
              <a:ext cx="753269" cy="255587"/>
            </a:xfrm>
            <a:prstGeom prst="rect">
              <a:avLst/>
            </a:prstGeom>
            <a:solidFill>
              <a:srgbClr val="CC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68</a:t>
              </a:r>
            </a:p>
          </p:txBody>
        </p:sp>
        <p:sp>
          <p:nvSpPr>
            <p:cNvPr id="53" name="Text Box 54"/>
            <p:cNvSpPr txBox="1">
              <a:spLocks noChangeArrowheads="1"/>
            </p:cNvSpPr>
            <p:nvPr/>
          </p:nvSpPr>
          <p:spPr bwMode="auto">
            <a:xfrm>
              <a:off x="1697435" y="4820906"/>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1100" b="1">
                  <a:solidFill>
                    <a:srgbClr val="0000FF"/>
                  </a:solidFill>
                  <a:latin typeface="微软雅黑" pitchFamily="34" charset="-122"/>
                  <a:ea typeface="微软雅黑" pitchFamily="34" charset="-122"/>
                </a:rPr>
                <a:t>UDP</a:t>
              </a:r>
            </a:p>
          </p:txBody>
        </p:sp>
        <p:sp>
          <p:nvSpPr>
            <p:cNvPr id="54" name="Text Box 55"/>
            <p:cNvSpPr txBox="1">
              <a:spLocks noChangeArrowheads="1"/>
            </p:cNvSpPr>
            <p:nvPr/>
          </p:nvSpPr>
          <p:spPr bwMode="auto">
            <a:xfrm>
              <a:off x="7419182" y="4793276"/>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1100" b="1">
                  <a:solidFill>
                    <a:srgbClr val="0000FF"/>
                  </a:solidFill>
                  <a:latin typeface="微软雅黑" pitchFamily="34" charset="-122"/>
                  <a:ea typeface="微软雅黑" pitchFamily="34" charset="-122"/>
                </a:rPr>
                <a:t>UDP</a:t>
              </a:r>
            </a:p>
          </p:txBody>
        </p:sp>
        <p:sp>
          <p:nvSpPr>
            <p:cNvPr id="55" name="Line 56"/>
            <p:cNvSpPr>
              <a:spLocks noChangeShapeType="1"/>
            </p:cNvSpPr>
            <p:nvPr/>
          </p:nvSpPr>
          <p:spPr bwMode="auto">
            <a:xfrm flipH="1">
              <a:off x="2452423" y="5411788"/>
              <a:ext cx="5166254" cy="0"/>
            </a:xfrm>
            <a:prstGeom prst="line">
              <a:avLst/>
            </a:prstGeom>
            <a:noFill/>
            <a:ln w="38100">
              <a:solidFill>
                <a:srgbClr val="CC00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ts val="1700"/>
                </a:lnSpc>
              </a:pPr>
              <a:endParaRPr lang="zh-CN" altLang="en-US" sz="1100" b="1">
                <a:latin typeface="微软雅黑" pitchFamily="34" charset="-122"/>
                <a:ea typeface="微软雅黑" pitchFamily="34" charset="-122"/>
              </a:endParaRPr>
            </a:p>
          </p:txBody>
        </p:sp>
        <p:sp>
          <p:nvSpPr>
            <p:cNvPr id="56" name="Rectangle 57"/>
            <p:cNvSpPr>
              <a:spLocks noChangeArrowheads="1"/>
            </p:cNvSpPr>
            <p:nvPr/>
          </p:nvSpPr>
          <p:spPr bwMode="auto">
            <a:xfrm>
              <a:off x="624286" y="5240339"/>
              <a:ext cx="1074869" cy="338137"/>
            </a:xfrm>
            <a:prstGeom prst="rect">
              <a:avLst/>
            </a:prstGeom>
            <a:solidFill>
              <a:srgbClr val="00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latin typeface="微软雅黑" pitchFamily="34" charset="-122"/>
                  <a:ea typeface="微软雅黑" pitchFamily="34" charset="-122"/>
                </a:rPr>
                <a:t>客户</a:t>
              </a:r>
            </a:p>
          </p:txBody>
        </p:sp>
        <p:sp>
          <p:nvSpPr>
            <p:cNvPr id="57" name="Rectangle 58"/>
            <p:cNvSpPr>
              <a:spLocks noChangeArrowheads="1"/>
            </p:cNvSpPr>
            <p:nvPr/>
          </p:nvSpPr>
          <p:spPr bwMode="auto">
            <a:xfrm>
              <a:off x="3529012" y="5283200"/>
              <a:ext cx="2904729" cy="255588"/>
            </a:xfrm>
            <a:prstGeom prst="rect">
              <a:avLst/>
            </a:prstGeom>
            <a:solidFill>
              <a:srgbClr val="FF66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DHCPACK</a:t>
              </a:r>
            </a:p>
          </p:txBody>
        </p:sp>
        <p:sp>
          <p:nvSpPr>
            <p:cNvPr id="58" name="Rectangle 59"/>
            <p:cNvSpPr>
              <a:spLocks noChangeArrowheads="1"/>
            </p:cNvSpPr>
            <p:nvPr/>
          </p:nvSpPr>
          <p:spPr bwMode="auto">
            <a:xfrm>
              <a:off x="8155252" y="5240339"/>
              <a:ext cx="1076590" cy="338137"/>
            </a:xfrm>
            <a:prstGeom prst="rect">
              <a:avLst/>
            </a:prstGeom>
            <a:solidFill>
              <a:srgbClr val="0066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solidFill>
                    <a:schemeClr val="bg1"/>
                  </a:solidFill>
                  <a:latin typeface="微软雅黑" pitchFamily="34" charset="-122"/>
                  <a:ea typeface="微软雅黑" pitchFamily="34" charset="-122"/>
                </a:rPr>
                <a:t>服务器</a:t>
              </a:r>
            </a:p>
          </p:txBody>
        </p:sp>
        <p:sp>
          <p:nvSpPr>
            <p:cNvPr id="59" name="Rectangle 60"/>
            <p:cNvSpPr>
              <a:spLocks noChangeArrowheads="1"/>
            </p:cNvSpPr>
            <p:nvPr/>
          </p:nvSpPr>
          <p:spPr bwMode="auto">
            <a:xfrm>
              <a:off x="7618677" y="5283200"/>
              <a:ext cx="536575" cy="255588"/>
            </a:xfrm>
            <a:prstGeom prst="rect">
              <a:avLst/>
            </a:prstGeom>
            <a:solidFill>
              <a:srgbClr val="00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67</a:t>
              </a:r>
            </a:p>
          </p:txBody>
        </p:sp>
        <p:sp>
          <p:nvSpPr>
            <p:cNvPr id="60" name="Rectangle 61"/>
            <p:cNvSpPr>
              <a:spLocks noChangeArrowheads="1"/>
            </p:cNvSpPr>
            <p:nvPr/>
          </p:nvSpPr>
          <p:spPr bwMode="auto">
            <a:xfrm>
              <a:off x="1699155" y="5283200"/>
              <a:ext cx="753268" cy="255588"/>
            </a:xfrm>
            <a:prstGeom prst="rect">
              <a:avLst/>
            </a:prstGeom>
            <a:solidFill>
              <a:srgbClr val="CC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68</a:t>
              </a:r>
            </a:p>
          </p:txBody>
        </p:sp>
        <p:sp>
          <p:nvSpPr>
            <p:cNvPr id="61" name="Text Box 62"/>
            <p:cNvSpPr txBox="1">
              <a:spLocks noChangeArrowheads="1"/>
            </p:cNvSpPr>
            <p:nvPr/>
          </p:nvSpPr>
          <p:spPr bwMode="auto">
            <a:xfrm>
              <a:off x="1697435" y="5432092"/>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1100" b="1">
                  <a:solidFill>
                    <a:srgbClr val="0000FF"/>
                  </a:solidFill>
                  <a:latin typeface="微软雅黑" pitchFamily="34" charset="-122"/>
                  <a:ea typeface="微软雅黑" pitchFamily="34" charset="-122"/>
                </a:rPr>
                <a:t>UDP</a:t>
              </a:r>
            </a:p>
          </p:txBody>
        </p:sp>
        <p:sp>
          <p:nvSpPr>
            <p:cNvPr id="62" name="Text Box 63"/>
            <p:cNvSpPr txBox="1">
              <a:spLocks noChangeArrowheads="1"/>
            </p:cNvSpPr>
            <p:nvPr/>
          </p:nvSpPr>
          <p:spPr bwMode="auto">
            <a:xfrm>
              <a:off x="7419182" y="5404464"/>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1100" b="1">
                  <a:solidFill>
                    <a:srgbClr val="0000FF"/>
                  </a:solidFill>
                  <a:latin typeface="微软雅黑" pitchFamily="34" charset="-122"/>
                  <a:ea typeface="微软雅黑" pitchFamily="34" charset="-122"/>
                </a:rPr>
                <a:t>UDP</a:t>
              </a:r>
            </a:p>
          </p:txBody>
        </p:sp>
        <p:sp>
          <p:nvSpPr>
            <p:cNvPr id="63" name="Line 65"/>
            <p:cNvSpPr>
              <a:spLocks noChangeShapeType="1"/>
            </p:cNvSpPr>
            <p:nvPr/>
          </p:nvSpPr>
          <p:spPr bwMode="auto">
            <a:xfrm>
              <a:off x="2454143" y="6256338"/>
              <a:ext cx="5164534" cy="0"/>
            </a:xfrm>
            <a:prstGeom prst="line">
              <a:avLst/>
            </a:prstGeom>
            <a:noFill/>
            <a:ln w="38100">
              <a:solidFill>
                <a:srgbClr val="00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ts val="1700"/>
                </a:lnSpc>
              </a:pPr>
              <a:endParaRPr lang="zh-CN" altLang="en-US" sz="1100" b="1">
                <a:latin typeface="微软雅黑" pitchFamily="34" charset="-122"/>
                <a:ea typeface="微软雅黑" pitchFamily="34" charset="-122"/>
              </a:endParaRPr>
            </a:p>
          </p:txBody>
        </p:sp>
        <p:sp>
          <p:nvSpPr>
            <p:cNvPr id="64" name="Rectangle 66"/>
            <p:cNvSpPr>
              <a:spLocks noChangeArrowheads="1"/>
            </p:cNvSpPr>
            <p:nvPr/>
          </p:nvSpPr>
          <p:spPr bwMode="auto">
            <a:xfrm>
              <a:off x="624285" y="6086475"/>
              <a:ext cx="1076590" cy="338138"/>
            </a:xfrm>
            <a:prstGeom prst="rect">
              <a:avLst/>
            </a:prstGeom>
            <a:solidFill>
              <a:srgbClr val="00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latin typeface="微软雅黑" pitchFamily="34" charset="-122"/>
                  <a:ea typeface="微软雅黑" pitchFamily="34" charset="-122"/>
                </a:rPr>
                <a:t>客户</a:t>
              </a:r>
            </a:p>
          </p:txBody>
        </p:sp>
        <p:sp>
          <p:nvSpPr>
            <p:cNvPr id="65" name="Rectangle 67"/>
            <p:cNvSpPr>
              <a:spLocks noChangeArrowheads="1"/>
            </p:cNvSpPr>
            <p:nvPr/>
          </p:nvSpPr>
          <p:spPr bwMode="auto">
            <a:xfrm>
              <a:off x="3529012" y="6129338"/>
              <a:ext cx="2904729" cy="254000"/>
            </a:xfrm>
            <a:prstGeom prst="rect">
              <a:avLst/>
            </a:prstGeom>
            <a:solidFill>
              <a:srgbClr val="00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DHCPRELEASE</a:t>
              </a:r>
            </a:p>
          </p:txBody>
        </p:sp>
        <p:sp>
          <p:nvSpPr>
            <p:cNvPr id="66" name="Rectangle 68"/>
            <p:cNvSpPr>
              <a:spLocks noChangeArrowheads="1"/>
            </p:cNvSpPr>
            <p:nvPr/>
          </p:nvSpPr>
          <p:spPr bwMode="auto">
            <a:xfrm>
              <a:off x="8155252" y="6086475"/>
              <a:ext cx="1076590" cy="338138"/>
            </a:xfrm>
            <a:prstGeom prst="rect">
              <a:avLst/>
            </a:prstGeom>
            <a:solidFill>
              <a:srgbClr val="0066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dirty="0">
                  <a:solidFill>
                    <a:schemeClr val="bg1"/>
                  </a:solidFill>
                  <a:latin typeface="微软雅黑" pitchFamily="34" charset="-122"/>
                  <a:ea typeface="微软雅黑" pitchFamily="34" charset="-122"/>
                </a:rPr>
                <a:t>服务器</a:t>
              </a:r>
            </a:p>
          </p:txBody>
        </p:sp>
        <p:sp>
          <p:nvSpPr>
            <p:cNvPr id="67" name="Rectangle 69"/>
            <p:cNvSpPr>
              <a:spLocks noChangeArrowheads="1"/>
            </p:cNvSpPr>
            <p:nvPr/>
          </p:nvSpPr>
          <p:spPr bwMode="auto">
            <a:xfrm>
              <a:off x="7618677" y="6129338"/>
              <a:ext cx="536575" cy="254000"/>
            </a:xfrm>
            <a:prstGeom prst="rect">
              <a:avLst/>
            </a:prstGeom>
            <a:solidFill>
              <a:srgbClr val="00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67</a:t>
              </a:r>
            </a:p>
          </p:txBody>
        </p:sp>
        <p:sp>
          <p:nvSpPr>
            <p:cNvPr id="68" name="Rectangle 70"/>
            <p:cNvSpPr>
              <a:spLocks noChangeArrowheads="1"/>
            </p:cNvSpPr>
            <p:nvPr/>
          </p:nvSpPr>
          <p:spPr bwMode="auto">
            <a:xfrm>
              <a:off x="1700875" y="6129338"/>
              <a:ext cx="753269" cy="254000"/>
            </a:xfrm>
            <a:prstGeom prst="rect">
              <a:avLst/>
            </a:prstGeom>
            <a:solidFill>
              <a:srgbClr val="CC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68</a:t>
              </a:r>
            </a:p>
          </p:txBody>
        </p:sp>
        <p:sp>
          <p:nvSpPr>
            <p:cNvPr id="69" name="Text Box 71"/>
            <p:cNvSpPr txBox="1">
              <a:spLocks noChangeArrowheads="1"/>
            </p:cNvSpPr>
            <p:nvPr/>
          </p:nvSpPr>
          <p:spPr bwMode="auto">
            <a:xfrm>
              <a:off x="1697435" y="6278232"/>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1100" b="1">
                  <a:solidFill>
                    <a:srgbClr val="0000FF"/>
                  </a:solidFill>
                  <a:latin typeface="微软雅黑" pitchFamily="34" charset="-122"/>
                  <a:ea typeface="微软雅黑" pitchFamily="34" charset="-122"/>
                </a:rPr>
                <a:t>UDP</a:t>
              </a:r>
            </a:p>
          </p:txBody>
        </p:sp>
        <p:sp>
          <p:nvSpPr>
            <p:cNvPr id="70" name="Text Box 72"/>
            <p:cNvSpPr txBox="1">
              <a:spLocks noChangeArrowheads="1"/>
            </p:cNvSpPr>
            <p:nvPr/>
          </p:nvSpPr>
          <p:spPr bwMode="auto">
            <a:xfrm>
              <a:off x="7419182" y="6250605"/>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1100" b="1">
                  <a:solidFill>
                    <a:srgbClr val="0000FF"/>
                  </a:solidFill>
                  <a:latin typeface="微软雅黑" pitchFamily="34" charset="-122"/>
                  <a:ea typeface="微软雅黑" pitchFamily="34" charset="-122"/>
                </a:rPr>
                <a:t>UDP</a:t>
              </a:r>
            </a:p>
          </p:txBody>
        </p:sp>
        <p:sp>
          <p:nvSpPr>
            <p:cNvPr id="71" name="Rectangle 73"/>
            <p:cNvSpPr>
              <a:spLocks noChangeArrowheads="1"/>
            </p:cNvSpPr>
            <p:nvPr/>
          </p:nvSpPr>
          <p:spPr bwMode="auto">
            <a:xfrm>
              <a:off x="8155252" y="936625"/>
              <a:ext cx="1076590" cy="338138"/>
            </a:xfrm>
            <a:prstGeom prst="rect">
              <a:avLst/>
            </a:prstGeom>
            <a:solidFill>
              <a:srgbClr val="0066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solidFill>
                    <a:schemeClr val="bg1"/>
                  </a:solidFill>
                  <a:latin typeface="微软雅黑" pitchFamily="34" charset="-122"/>
                  <a:ea typeface="微软雅黑" pitchFamily="34" charset="-122"/>
                </a:rPr>
                <a:t>服务器</a:t>
              </a:r>
            </a:p>
          </p:txBody>
        </p:sp>
        <p:sp>
          <p:nvSpPr>
            <p:cNvPr id="72" name="Rectangle 74"/>
            <p:cNvSpPr>
              <a:spLocks noChangeArrowheads="1"/>
            </p:cNvSpPr>
            <p:nvPr/>
          </p:nvSpPr>
          <p:spPr bwMode="auto">
            <a:xfrm>
              <a:off x="7618677" y="977900"/>
              <a:ext cx="536575" cy="254000"/>
            </a:xfrm>
            <a:prstGeom prst="rect">
              <a:avLst/>
            </a:prstGeom>
            <a:solidFill>
              <a:srgbClr val="00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dirty="0">
                  <a:latin typeface="微软雅黑" pitchFamily="34" charset="-122"/>
                  <a:ea typeface="微软雅黑" pitchFamily="34" charset="-122"/>
                </a:rPr>
                <a:t>67</a:t>
              </a:r>
            </a:p>
          </p:txBody>
        </p:sp>
        <p:sp>
          <p:nvSpPr>
            <p:cNvPr id="73" name="Text Box 75"/>
            <p:cNvSpPr txBox="1">
              <a:spLocks noChangeArrowheads="1"/>
            </p:cNvSpPr>
            <p:nvPr/>
          </p:nvSpPr>
          <p:spPr bwMode="auto">
            <a:xfrm>
              <a:off x="7419182" y="1099167"/>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1100" b="1" dirty="0">
                  <a:solidFill>
                    <a:srgbClr val="0000FF"/>
                  </a:solidFill>
                  <a:latin typeface="微软雅黑" pitchFamily="34" charset="-122"/>
                  <a:ea typeface="微软雅黑" pitchFamily="34" charset="-122"/>
                </a:rPr>
                <a:t>UDP</a:t>
              </a:r>
            </a:p>
          </p:txBody>
        </p:sp>
        <p:sp>
          <p:nvSpPr>
            <p:cNvPr id="74" name="Text Box 76"/>
            <p:cNvSpPr txBox="1">
              <a:spLocks noChangeArrowheads="1"/>
            </p:cNvSpPr>
            <p:nvPr/>
          </p:nvSpPr>
          <p:spPr bwMode="auto">
            <a:xfrm>
              <a:off x="6398943" y="587046"/>
              <a:ext cx="1414278"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zh-CN" altLang="en-US" sz="1100" b="1" dirty="0">
                  <a:latin typeface="微软雅黑" pitchFamily="34" charset="-122"/>
                  <a:ea typeface="微软雅黑" pitchFamily="34" charset="-122"/>
                </a:rPr>
                <a:t>被动打开</a:t>
              </a:r>
            </a:p>
          </p:txBody>
        </p:sp>
        <p:sp>
          <p:nvSpPr>
            <p:cNvPr id="75" name="Text Box 77"/>
            <p:cNvSpPr txBox="1">
              <a:spLocks noChangeArrowheads="1"/>
            </p:cNvSpPr>
            <p:nvPr/>
          </p:nvSpPr>
          <p:spPr bwMode="auto">
            <a:xfrm>
              <a:off x="9116883" y="910828"/>
              <a:ext cx="781608"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2000" b="1">
                  <a:latin typeface="微软雅黑" pitchFamily="34" charset="-122"/>
                  <a:ea typeface="微软雅黑" pitchFamily="34" charset="-122"/>
                  <a:sym typeface="Wingdings" pitchFamily="2" charset="2"/>
                </a:rPr>
                <a:t></a:t>
              </a:r>
            </a:p>
          </p:txBody>
        </p:sp>
        <p:sp>
          <p:nvSpPr>
            <p:cNvPr id="76" name="Text Box 78"/>
            <p:cNvSpPr txBox="1">
              <a:spLocks noChangeArrowheads="1"/>
            </p:cNvSpPr>
            <p:nvPr/>
          </p:nvSpPr>
          <p:spPr bwMode="auto">
            <a:xfrm>
              <a:off x="-34130" y="1525190"/>
              <a:ext cx="781608"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2000" b="1" dirty="0">
                  <a:latin typeface="微软雅黑" pitchFamily="34" charset="-122"/>
                  <a:ea typeface="微软雅黑" pitchFamily="34" charset="-122"/>
                  <a:sym typeface="Wingdings" pitchFamily="2" charset="2"/>
                </a:rPr>
                <a:t></a:t>
              </a:r>
            </a:p>
          </p:txBody>
        </p:sp>
        <p:sp>
          <p:nvSpPr>
            <p:cNvPr id="77" name="Text Box 79"/>
            <p:cNvSpPr txBox="1">
              <a:spLocks noChangeArrowheads="1"/>
            </p:cNvSpPr>
            <p:nvPr/>
          </p:nvSpPr>
          <p:spPr bwMode="auto">
            <a:xfrm>
              <a:off x="9116883" y="2147490"/>
              <a:ext cx="781608"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2000" b="1">
                  <a:latin typeface="微软雅黑" pitchFamily="34" charset="-122"/>
                  <a:ea typeface="微软雅黑" pitchFamily="34" charset="-122"/>
                  <a:sym typeface="Wingdings" pitchFamily="2" charset="2"/>
                </a:rPr>
                <a:t></a:t>
              </a:r>
            </a:p>
          </p:txBody>
        </p:sp>
        <p:sp>
          <p:nvSpPr>
            <p:cNvPr id="78" name="Text Box 80"/>
            <p:cNvSpPr txBox="1">
              <a:spLocks noChangeArrowheads="1"/>
            </p:cNvSpPr>
            <p:nvPr/>
          </p:nvSpPr>
          <p:spPr bwMode="auto">
            <a:xfrm>
              <a:off x="-34130" y="2744390"/>
              <a:ext cx="781608" cy="5974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2000" b="1">
                  <a:latin typeface="微软雅黑" pitchFamily="34" charset="-122"/>
                  <a:ea typeface="微软雅黑" pitchFamily="34" charset="-122"/>
                  <a:sym typeface="Wingdings" pitchFamily="2" charset="2"/>
                </a:rPr>
                <a:t></a:t>
              </a:r>
            </a:p>
          </p:txBody>
        </p:sp>
        <p:sp>
          <p:nvSpPr>
            <p:cNvPr id="79" name="Text Box 81"/>
            <p:cNvSpPr txBox="1">
              <a:spLocks noChangeArrowheads="1"/>
            </p:cNvSpPr>
            <p:nvPr/>
          </p:nvSpPr>
          <p:spPr bwMode="auto">
            <a:xfrm>
              <a:off x="9111722" y="3368277"/>
              <a:ext cx="781608" cy="5974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2000" b="1">
                  <a:latin typeface="微软雅黑" pitchFamily="34" charset="-122"/>
                  <a:ea typeface="微软雅黑" pitchFamily="34" charset="-122"/>
                  <a:sym typeface="Wingdings" pitchFamily="2" charset="2"/>
                </a:rPr>
                <a:t></a:t>
              </a:r>
            </a:p>
          </p:txBody>
        </p:sp>
        <p:sp>
          <p:nvSpPr>
            <p:cNvPr id="80" name="Text Box 82"/>
            <p:cNvSpPr txBox="1">
              <a:spLocks noChangeArrowheads="1"/>
            </p:cNvSpPr>
            <p:nvPr/>
          </p:nvSpPr>
          <p:spPr bwMode="auto">
            <a:xfrm>
              <a:off x="-34130" y="3992166"/>
              <a:ext cx="781608" cy="5974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2000" b="1">
                  <a:latin typeface="微软雅黑" pitchFamily="34" charset="-122"/>
                  <a:ea typeface="微软雅黑" pitchFamily="34" charset="-122"/>
                  <a:sym typeface="Wingdings" pitchFamily="2" charset="2"/>
                </a:rPr>
                <a:t></a:t>
              </a:r>
            </a:p>
          </p:txBody>
        </p:sp>
        <p:sp>
          <p:nvSpPr>
            <p:cNvPr id="81" name="Text Box 83"/>
            <p:cNvSpPr txBox="1">
              <a:spLocks noChangeArrowheads="1"/>
            </p:cNvSpPr>
            <p:nvPr/>
          </p:nvSpPr>
          <p:spPr bwMode="auto">
            <a:xfrm>
              <a:off x="9111722" y="4576363"/>
              <a:ext cx="781608" cy="5974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2000" b="1">
                  <a:latin typeface="微软雅黑" pitchFamily="34" charset="-122"/>
                  <a:ea typeface="微软雅黑" pitchFamily="34" charset="-122"/>
                  <a:sym typeface="Wingdings" pitchFamily="2" charset="2"/>
                </a:rPr>
                <a:t></a:t>
              </a:r>
            </a:p>
          </p:txBody>
        </p:sp>
        <p:sp>
          <p:nvSpPr>
            <p:cNvPr id="82" name="Text Box 84"/>
            <p:cNvSpPr txBox="1">
              <a:spLocks noChangeArrowheads="1"/>
            </p:cNvSpPr>
            <p:nvPr/>
          </p:nvSpPr>
          <p:spPr bwMode="auto">
            <a:xfrm>
              <a:off x="9111722" y="5200250"/>
              <a:ext cx="781608" cy="5974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2000" b="1">
                  <a:latin typeface="微软雅黑" pitchFamily="34" charset="-122"/>
                  <a:ea typeface="微软雅黑" pitchFamily="34" charset="-122"/>
                  <a:sym typeface="Wingdings" pitchFamily="2" charset="2"/>
                </a:rPr>
                <a:t></a:t>
              </a:r>
            </a:p>
          </p:txBody>
        </p:sp>
        <p:sp>
          <p:nvSpPr>
            <p:cNvPr id="83" name="Text Box 85"/>
            <p:cNvSpPr txBox="1">
              <a:spLocks noChangeArrowheads="1"/>
            </p:cNvSpPr>
            <p:nvPr/>
          </p:nvSpPr>
          <p:spPr bwMode="auto">
            <a:xfrm rot="16200000">
              <a:off x="4405774" y="5510874"/>
              <a:ext cx="606034"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1100" b="1">
                  <a:latin typeface="微软雅黑" pitchFamily="34" charset="-122"/>
                  <a:ea typeface="微软雅黑" pitchFamily="34" charset="-122"/>
                </a:rPr>
                <a:t>…</a:t>
              </a:r>
            </a:p>
          </p:txBody>
        </p:sp>
        <p:sp>
          <p:nvSpPr>
            <p:cNvPr id="84" name="Text Box 86"/>
            <p:cNvSpPr txBox="1">
              <a:spLocks noChangeArrowheads="1"/>
            </p:cNvSpPr>
            <p:nvPr/>
          </p:nvSpPr>
          <p:spPr bwMode="auto">
            <a:xfrm>
              <a:off x="-34130" y="6057965"/>
              <a:ext cx="781608" cy="5974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2000" b="1" dirty="0">
                  <a:latin typeface="微软雅黑" pitchFamily="34" charset="-122"/>
                  <a:ea typeface="微软雅黑" pitchFamily="34" charset="-122"/>
                  <a:sym typeface="Wingdings" pitchFamily="2" charset="2"/>
                </a:rPr>
                <a:t></a:t>
              </a:r>
            </a:p>
          </p:txBody>
        </p:sp>
      </p:grpSp>
      <p:sp>
        <p:nvSpPr>
          <p:cNvPr id="85" name="Rectangle 88"/>
          <p:cNvSpPr>
            <a:spLocks noChangeArrowheads="1"/>
          </p:cNvSpPr>
          <p:nvPr/>
        </p:nvSpPr>
        <p:spPr bwMode="auto">
          <a:xfrm>
            <a:off x="1252728" y="3207283"/>
            <a:ext cx="6757416" cy="1081681"/>
          </a:xfrm>
          <a:prstGeom prst="rect">
            <a:avLst/>
          </a:prstGeom>
          <a:solidFill>
            <a:srgbClr val="FFFF00"/>
          </a:solidFill>
          <a:ln w="19050">
            <a:solidFill>
              <a:schemeClr val="tx1"/>
            </a:solidFill>
          </a:ln>
          <a:effectLst/>
          <a:extLst/>
        </p:spPr>
        <p:txBody>
          <a:bodyPr wrap="none" anchor="ctr"/>
          <a:lstStyle/>
          <a:p>
            <a:pPr algn="ctr" eaLnBrk="1" hangingPunct="1"/>
            <a:endParaRPr lang="zh-CN" altLang="zh-CN" sz="2800" b="1">
              <a:solidFill>
                <a:srgbClr val="000099"/>
              </a:solidFill>
            </a:endParaRPr>
          </a:p>
        </p:txBody>
      </p:sp>
      <p:sp>
        <p:nvSpPr>
          <p:cNvPr id="86" name="矩形 85"/>
          <p:cNvSpPr/>
          <p:nvPr/>
        </p:nvSpPr>
        <p:spPr>
          <a:xfrm>
            <a:off x="2346911" y="3324703"/>
            <a:ext cx="5179580" cy="892552"/>
          </a:xfrm>
          <a:prstGeom prst="rect">
            <a:avLst/>
          </a:prstGeom>
          <a:noFill/>
        </p:spPr>
        <p:txBody>
          <a:bodyPr wrap="square">
            <a:spAutoFit/>
          </a:bodyPr>
          <a:lstStyle/>
          <a:p>
            <a:r>
              <a:rPr lang="zh-CN" altLang="en-US" sz="2000" b="1" dirty="0">
                <a:latin typeface="微软雅黑" pitchFamily="34" charset="-122"/>
                <a:ea typeface="微软雅黑" pitchFamily="34" charset="-122"/>
              </a:rPr>
              <a:t>❸</a:t>
            </a:r>
            <a:r>
              <a:rPr lang="zh-CN" altLang="en-US" sz="1600" b="1" dirty="0">
                <a:latin typeface="微软雅黑" pitchFamily="34" charset="-122"/>
                <a:ea typeface="微软雅黑" pitchFamily="34" charset="-122"/>
              </a:rPr>
              <a:t>：凡收到 </a:t>
            </a:r>
            <a:r>
              <a:rPr lang="en-US" altLang="zh-CN" sz="1600" b="1" dirty="0">
                <a:latin typeface="微软雅黑" pitchFamily="34" charset="-122"/>
                <a:ea typeface="微软雅黑" pitchFamily="34" charset="-122"/>
              </a:rPr>
              <a:t>DHCP </a:t>
            </a:r>
            <a:r>
              <a:rPr lang="zh-CN" altLang="en-US" sz="1600" b="1" dirty="0">
                <a:latin typeface="微软雅黑" pitchFamily="34" charset="-122"/>
                <a:ea typeface="微软雅黑" pitchFamily="34" charset="-122"/>
              </a:rPr>
              <a:t>发现报文的 </a:t>
            </a:r>
            <a:r>
              <a:rPr lang="en-US" altLang="zh-CN" sz="1600" b="1" dirty="0">
                <a:latin typeface="微软雅黑" pitchFamily="34" charset="-122"/>
                <a:ea typeface="微软雅黑" pitchFamily="34" charset="-122"/>
              </a:rPr>
              <a:t>DHCP </a:t>
            </a:r>
            <a:r>
              <a:rPr lang="zh-CN" altLang="en-US" sz="1600" b="1" dirty="0">
                <a:latin typeface="微软雅黑" pitchFamily="34" charset="-122"/>
                <a:ea typeface="微软雅黑" pitchFamily="34" charset="-122"/>
              </a:rPr>
              <a:t>服务器</a:t>
            </a:r>
          </a:p>
          <a:p>
            <a:r>
              <a:rPr lang="zh-CN" altLang="en-US" sz="1600" b="1" dirty="0">
                <a:latin typeface="微软雅黑" pitchFamily="34" charset="-122"/>
                <a:ea typeface="微软雅黑" pitchFamily="34" charset="-122"/>
              </a:rPr>
              <a:t>       都发出 </a:t>
            </a:r>
            <a:r>
              <a:rPr lang="en-US" altLang="zh-CN" sz="1600" b="1" dirty="0">
                <a:latin typeface="微软雅黑" pitchFamily="34" charset="-122"/>
                <a:ea typeface="微软雅黑" pitchFamily="34" charset="-122"/>
              </a:rPr>
              <a:t>DHCP </a:t>
            </a:r>
            <a:r>
              <a:rPr lang="zh-CN" altLang="en-US" sz="1600" b="1" dirty="0">
                <a:latin typeface="微软雅黑" pitchFamily="34" charset="-122"/>
                <a:ea typeface="微软雅黑" pitchFamily="34" charset="-122"/>
              </a:rPr>
              <a:t>提供报文 </a:t>
            </a:r>
            <a:r>
              <a:rPr lang="en-US" altLang="zh-CN" sz="1600" b="1" dirty="0">
                <a:latin typeface="微软雅黑" pitchFamily="34" charset="-122"/>
                <a:ea typeface="微软雅黑" pitchFamily="34" charset="-122"/>
              </a:rPr>
              <a:t>DHCPOFFER</a:t>
            </a:r>
            <a:r>
              <a:rPr lang="zh-CN" altLang="en-US" sz="1600" b="1" dirty="0">
                <a:latin typeface="微软雅黑" pitchFamily="34" charset="-122"/>
                <a:ea typeface="微软雅黑" pitchFamily="34" charset="-122"/>
              </a:rPr>
              <a:t>，因此</a:t>
            </a:r>
            <a:endParaRPr lang="en-US" altLang="zh-CN" sz="1600" b="1" dirty="0">
              <a:latin typeface="微软雅黑" pitchFamily="34" charset="-122"/>
              <a:ea typeface="微软雅黑" pitchFamily="34" charset="-122"/>
            </a:endParaRPr>
          </a:p>
          <a:p>
            <a:r>
              <a:rPr lang="en-US" altLang="zh-CN" sz="1600" b="1" dirty="0">
                <a:latin typeface="微软雅黑" pitchFamily="34" charset="-122"/>
                <a:ea typeface="微软雅黑" pitchFamily="34" charset="-122"/>
              </a:rPr>
              <a:t>      </a:t>
            </a:r>
            <a:r>
              <a:rPr lang="zh-CN" altLang="en-US" sz="1600" b="1" dirty="0">
                <a:latin typeface="微软雅黑" pitchFamily="34" charset="-122"/>
                <a:ea typeface="微软雅黑" pitchFamily="34" charset="-122"/>
              </a:rPr>
              <a:t> </a:t>
            </a:r>
            <a:r>
              <a:rPr lang="en-US" altLang="zh-CN" sz="1600" b="1" dirty="0">
                <a:latin typeface="微软雅黑" pitchFamily="34" charset="-122"/>
                <a:ea typeface="微软雅黑" pitchFamily="34" charset="-122"/>
              </a:rPr>
              <a:t>DHCP </a:t>
            </a:r>
            <a:r>
              <a:rPr lang="zh-CN" altLang="en-US" sz="1600" b="1" dirty="0">
                <a:latin typeface="微软雅黑" pitchFamily="34" charset="-122"/>
                <a:ea typeface="微软雅黑" pitchFamily="34" charset="-122"/>
              </a:rPr>
              <a:t>客户可能收到多个 </a:t>
            </a:r>
            <a:r>
              <a:rPr lang="en-US" altLang="zh-CN" sz="1600" b="1" dirty="0">
                <a:latin typeface="微软雅黑" pitchFamily="34" charset="-122"/>
                <a:ea typeface="微软雅黑" pitchFamily="34" charset="-122"/>
              </a:rPr>
              <a:t>DHCP </a:t>
            </a:r>
            <a:r>
              <a:rPr lang="zh-CN" altLang="en-US" sz="1600" b="1" dirty="0">
                <a:latin typeface="微软雅黑" pitchFamily="34" charset="-122"/>
                <a:ea typeface="微软雅黑" pitchFamily="34" charset="-122"/>
              </a:rPr>
              <a:t>提供报文 。</a:t>
            </a:r>
          </a:p>
        </p:txBody>
      </p:sp>
    </p:spTree>
    <p:extLst>
      <p:ext uri="{BB962C8B-B14F-4D97-AF65-F5344CB8AC3E}">
        <p14:creationId xmlns:p14="http://schemas.microsoft.com/office/powerpoint/2010/main" val="1981979472"/>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556963" y="1057072"/>
            <a:ext cx="8048776" cy="331493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AutoShape 5"/>
          <p:cNvSpPr>
            <a:spLocks noChangeArrowheads="1"/>
          </p:cNvSpPr>
          <p:nvPr/>
        </p:nvSpPr>
        <p:spPr bwMode="auto">
          <a:xfrm>
            <a:off x="556963" y="633865"/>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4" name="Rectangle 6"/>
          <p:cNvSpPr>
            <a:spLocks noChangeArrowheads="1"/>
          </p:cNvSpPr>
          <p:nvPr/>
        </p:nvSpPr>
        <p:spPr bwMode="auto">
          <a:xfrm>
            <a:off x="3136887" y="600654"/>
            <a:ext cx="288893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itchFamily="34" charset="-122"/>
                <a:ea typeface="微软雅黑" pitchFamily="34" charset="-122"/>
              </a:rPr>
              <a:t>DHCP </a:t>
            </a:r>
            <a:r>
              <a:rPr lang="zh-CN" altLang="en-US" sz="2000" b="1" dirty="0">
                <a:solidFill>
                  <a:schemeClr val="bg1"/>
                </a:solidFill>
                <a:latin typeface="微软雅黑" pitchFamily="34" charset="-122"/>
                <a:ea typeface="微软雅黑" pitchFamily="34" charset="-122"/>
              </a:rPr>
              <a:t>协议的工作过程</a:t>
            </a:r>
          </a:p>
        </p:txBody>
      </p:sp>
      <p:grpSp>
        <p:nvGrpSpPr>
          <p:cNvPr id="5" name="组合 4"/>
          <p:cNvGrpSpPr/>
          <p:nvPr/>
        </p:nvGrpSpPr>
        <p:grpSpPr>
          <a:xfrm>
            <a:off x="1933015" y="1075502"/>
            <a:ext cx="5259764" cy="3324076"/>
            <a:chOff x="-34130" y="587046"/>
            <a:chExt cx="9932621" cy="6277239"/>
          </a:xfrm>
        </p:grpSpPr>
        <p:sp>
          <p:nvSpPr>
            <p:cNvPr id="6" name="Line 4"/>
            <p:cNvSpPr>
              <a:spLocks noChangeShapeType="1"/>
            </p:cNvSpPr>
            <p:nvPr/>
          </p:nvSpPr>
          <p:spPr bwMode="auto">
            <a:xfrm flipH="1">
              <a:off x="6131058" y="1100138"/>
              <a:ext cx="1506538" cy="0"/>
            </a:xfrm>
            <a:prstGeom prst="line">
              <a:avLst/>
            </a:prstGeom>
            <a:noFill/>
            <a:ln w="38100">
              <a:solidFill>
                <a:srgbClr val="00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ts val="1700"/>
                </a:lnSpc>
              </a:pPr>
              <a:endParaRPr lang="zh-CN" altLang="en-US" sz="1100" b="1">
                <a:latin typeface="微软雅黑" pitchFamily="34" charset="-122"/>
                <a:ea typeface="微软雅黑" pitchFamily="34" charset="-122"/>
              </a:endParaRPr>
            </a:p>
          </p:txBody>
        </p:sp>
        <p:sp>
          <p:nvSpPr>
            <p:cNvPr id="7" name="Line 6"/>
            <p:cNvSpPr>
              <a:spLocks noChangeShapeType="1"/>
            </p:cNvSpPr>
            <p:nvPr/>
          </p:nvSpPr>
          <p:spPr bwMode="auto">
            <a:xfrm>
              <a:off x="2454143" y="1747838"/>
              <a:ext cx="5164534" cy="0"/>
            </a:xfrm>
            <a:prstGeom prst="line">
              <a:avLst/>
            </a:prstGeom>
            <a:noFill/>
            <a:ln w="38100">
              <a:solidFill>
                <a:srgbClr val="00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ts val="1700"/>
                </a:lnSpc>
              </a:pPr>
              <a:endParaRPr lang="zh-CN" altLang="en-US" sz="1100" b="1">
                <a:latin typeface="微软雅黑" pitchFamily="34" charset="-122"/>
                <a:ea typeface="微软雅黑" pitchFamily="34" charset="-122"/>
              </a:endParaRPr>
            </a:p>
          </p:txBody>
        </p:sp>
        <p:sp>
          <p:nvSpPr>
            <p:cNvPr id="8" name="Rectangle 7"/>
            <p:cNvSpPr>
              <a:spLocks noChangeArrowheads="1"/>
            </p:cNvSpPr>
            <p:nvPr/>
          </p:nvSpPr>
          <p:spPr bwMode="auto">
            <a:xfrm>
              <a:off x="624285" y="1576388"/>
              <a:ext cx="1076590" cy="341312"/>
            </a:xfrm>
            <a:prstGeom prst="rect">
              <a:avLst/>
            </a:prstGeom>
            <a:solidFill>
              <a:srgbClr val="00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dirty="0">
                  <a:latin typeface="微软雅黑" pitchFamily="34" charset="-122"/>
                  <a:ea typeface="微软雅黑" pitchFamily="34" charset="-122"/>
                </a:rPr>
                <a:t>客户</a:t>
              </a:r>
            </a:p>
          </p:txBody>
        </p:sp>
        <p:sp>
          <p:nvSpPr>
            <p:cNvPr id="9" name="Rectangle 8"/>
            <p:cNvSpPr>
              <a:spLocks noChangeArrowheads="1"/>
            </p:cNvSpPr>
            <p:nvPr/>
          </p:nvSpPr>
          <p:spPr bwMode="auto">
            <a:xfrm>
              <a:off x="3529012" y="1617664"/>
              <a:ext cx="2904729" cy="257175"/>
            </a:xfrm>
            <a:prstGeom prst="rect">
              <a:avLst/>
            </a:prstGeom>
            <a:solidFill>
              <a:srgbClr val="00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DHCPDISCOVER</a:t>
              </a:r>
            </a:p>
          </p:txBody>
        </p:sp>
        <p:sp>
          <p:nvSpPr>
            <p:cNvPr id="10" name="Rectangle 9"/>
            <p:cNvSpPr>
              <a:spLocks noChangeArrowheads="1"/>
            </p:cNvSpPr>
            <p:nvPr/>
          </p:nvSpPr>
          <p:spPr bwMode="auto">
            <a:xfrm>
              <a:off x="8155252" y="1576388"/>
              <a:ext cx="1076590" cy="341312"/>
            </a:xfrm>
            <a:prstGeom prst="rect">
              <a:avLst/>
            </a:prstGeom>
            <a:solidFill>
              <a:srgbClr val="0066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solidFill>
                    <a:schemeClr val="bg1"/>
                  </a:solidFill>
                  <a:latin typeface="微软雅黑" pitchFamily="34" charset="-122"/>
                  <a:ea typeface="微软雅黑" pitchFamily="34" charset="-122"/>
                </a:rPr>
                <a:t>服务器</a:t>
              </a:r>
            </a:p>
          </p:txBody>
        </p:sp>
        <p:sp>
          <p:nvSpPr>
            <p:cNvPr id="11" name="Rectangle 10"/>
            <p:cNvSpPr>
              <a:spLocks noChangeArrowheads="1"/>
            </p:cNvSpPr>
            <p:nvPr/>
          </p:nvSpPr>
          <p:spPr bwMode="auto">
            <a:xfrm>
              <a:off x="7618677" y="1617664"/>
              <a:ext cx="536575" cy="257175"/>
            </a:xfrm>
            <a:prstGeom prst="rect">
              <a:avLst/>
            </a:prstGeom>
            <a:solidFill>
              <a:srgbClr val="00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67</a:t>
              </a:r>
            </a:p>
          </p:txBody>
        </p:sp>
        <p:sp>
          <p:nvSpPr>
            <p:cNvPr id="12" name="Rectangle 11"/>
            <p:cNvSpPr>
              <a:spLocks noChangeArrowheads="1"/>
            </p:cNvSpPr>
            <p:nvPr/>
          </p:nvSpPr>
          <p:spPr bwMode="auto">
            <a:xfrm>
              <a:off x="1700875" y="1617664"/>
              <a:ext cx="753269" cy="257175"/>
            </a:xfrm>
            <a:prstGeom prst="rect">
              <a:avLst/>
            </a:prstGeom>
            <a:solidFill>
              <a:srgbClr val="CC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dirty="0">
                  <a:latin typeface="微软雅黑" pitchFamily="34" charset="-122"/>
                  <a:ea typeface="微软雅黑" pitchFamily="34" charset="-122"/>
                </a:rPr>
                <a:t>68</a:t>
              </a:r>
            </a:p>
          </p:txBody>
        </p:sp>
        <p:sp>
          <p:nvSpPr>
            <p:cNvPr id="13" name="Text Box 12"/>
            <p:cNvSpPr txBox="1">
              <a:spLocks noChangeArrowheads="1"/>
            </p:cNvSpPr>
            <p:nvPr/>
          </p:nvSpPr>
          <p:spPr bwMode="auto">
            <a:xfrm>
              <a:off x="1697435" y="1771318"/>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1100" b="1" dirty="0">
                  <a:solidFill>
                    <a:srgbClr val="0000FF"/>
                  </a:solidFill>
                  <a:latin typeface="微软雅黑" pitchFamily="34" charset="-122"/>
                  <a:ea typeface="微软雅黑" pitchFamily="34" charset="-122"/>
                </a:rPr>
                <a:t>UDP</a:t>
              </a:r>
            </a:p>
          </p:txBody>
        </p:sp>
        <p:sp>
          <p:nvSpPr>
            <p:cNvPr id="14" name="Text Box 13"/>
            <p:cNvSpPr txBox="1">
              <a:spLocks noChangeArrowheads="1"/>
            </p:cNvSpPr>
            <p:nvPr/>
          </p:nvSpPr>
          <p:spPr bwMode="auto">
            <a:xfrm>
              <a:off x="7419182" y="1740516"/>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1100" b="1">
                  <a:solidFill>
                    <a:srgbClr val="0000FF"/>
                  </a:solidFill>
                  <a:latin typeface="微软雅黑" pitchFamily="34" charset="-122"/>
                  <a:ea typeface="微软雅黑" pitchFamily="34" charset="-122"/>
                </a:rPr>
                <a:t>UDP</a:t>
              </a:r>
            </a:p>
          </p:txBody>
        </p:sp>
        <p:sp>
          <p:nvSpPr>
            <p:cNvPr id="15" name="Line 14"/>
            <p:cNvSpPr>
              <a:spLocks noChangeShapeType="1"/>
            </p:cNvSpPr>
            <p:nvPr/>
          </p:nvSpPr>
          <p:spPr bwMode="auto">
            <a:xfrm flipH="1">
              <a:off x="2452423" y="2359025"/>
              <a:ext cx="5166254" cy="0"/>
            </a:xfrm>
            <a:prstGeom prst="line">
              <a:avLst/>
            </a:prstGeom>
            <a:noFill/>
            <a:ln w="38100">
              <a:solidFill>
                <a:srgbClr val="CC00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ts val="1700"/>
                </a:lnSpc>
              </a:pPr>
              <a:endParaRPr lang="zh-CN" altLang="en-US" sz="1100" b="1">
                <a:latin typeface="微软雅黑" pitchFamily="34" charset="-122"/>
                <a:ea typeface="微软雅黑" pitchFamily="34" charset="-122"/>
              </a:endParaRPr>
            </a:p>
          </p:txBody>
        </p:sp>
        <p:sp>
          <p:nvSpPr>
            <p:cNvPr id="16" name="Rectangle 15"/>
            <p:cNvSpPr>
              <a:spLocks noChangeArrowheads="1"/>
            </p:cNvSpPr>
            <p:nvPr/>
          </p:nvSpPr>
          <p:spPr bwMode="auto">
            <a:xfrm>
              <a:off x="624286" y="2187576"/>
              <a:ext cx="1074869" cy="339725"/>
            </a:xfrm>
            <a:prstGeom prst="rect">
              <a:avLst/>
            </a:prstGeom>
            <a:solidFill>
              <a:srgbClr val="00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latin typeface="微软雅黑" pitchFamily="34" charset="-122"/>
                  <a:ea typeface="微软雅黑" pitchFamily="34" charset="-122"/>
                </a:rPr>
                <a:t>客户</a:t>
              </a:r>
            </a:p>
          </p:txBody>
        </p:sp>
        <p:sp>
          <p:nvSpPr>
            <p:cNvPr id="17" name="Rectangle 16"/>
            <p:cNvSpPr>
              <a:spLocks noChangeArrowheads="1"/>
            </p:cNvSpPr>
            <p:nvPr/>
          </p:nvSpPr>
          <p:spPr bwMode="auto">
            <a:xfrm>
              <a:off x="3529012" y="2230439"/>
              <a:ext cx="2904729" cy="255587"/>
            </a:xfrm>
            <a:prstGeom prst="rect">
              <a:avLst/>
            </a:prstGeom>
            <a:solidFill>
              <a:srgbClr val="FF66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DHCPOFFER</a:t>
              </a:r>
            </a:p>
          </p:txBody>
        </p:sp>
        <p:sp>
          <p:nvSpPr>
            <p:cNvPr id="18" name="Rectangle 17"/>
            <p:cNvSpPr>
              <a:spLocks noChangeArrowheads="1"/>
            </p:cNvSpPr>
            <p:nvPr/>
          </p:nvSpPr>
          <p:spPr bwMode="auto">
            <a:xfrm>
              <a:off x="8155252" y="2187576"/>
              <a:ext cx="1076590" cy="339725"/>
            </a:xfrm>
            <a:prstGeom prst="rect">
              <a:avLst/>
            </a:prstGeom>
            <a:solidFill>
              <a:srgbClr val="0066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solidFill>
                    <a:schemeClr val="bg1"/>
                  </a:solidFill>
                  <a:latin typeface="微软雅黑" pitchFamily="34" charset="-122"/>
                  <a:ea typeface="微软雅黑" pitchFamily="34" charset="-122"/>
                </a:rPr>
                <a:t>服务器</a:t>
              </a:r>
            </a:p>
          </p:txBody>
        </p:sp>
        <p:sp>
          <p:nvSpPr>
            <p:cNvPr id="19" name="Rectangle 18"/>
            <p:cNvSpPr>
              <a:spLocks noChangeArrowheads="1"/>
            </p:cNvSpPr>
            <p:nvPr/>
          </p:nvSpPr>
          <p:spPr bwMode="auto">
            <a:xfrm>
              <a:off x="7618677" y="2230439"/>
              <a:ext cx="536575" cy="255587"/>
            </a:xfrm>
            <a:prstGeom prst="rect">
              <a:avLst/>
            </a:prstGeom>
            <a:solidFill>
              <a:srgbClr val="00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67</a:t>
              </a:r>
            </a:p>
          </p:txBody>
        </p:sp>
        <p:sp>
          <p:nvSpPr>
            <p:cNvPr id="20" name="Rectangle 19"/>
            <p:cNvSpPr>
              <a:spLocks noChangeArrowheads="1"/>
            </p:cNvSpPr>
            <p:nvPr/>
          </p:nvSpPr>
          <p:spPr bwMode="auto">
            <a:xfrm>
              <a:off x="1699155" y="2230439"/>
              <a:ext cx="753269" cy="255587"/>
            </a:xfrm>
            <a:prstGeom prst="rect">
              <a:avLst/>
            </a:prstGeom>
            <a:solidFill>
              <a:srgbClr val="CC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dirty="0">
                  <a:latin typeface="微软雅黑" pitchFamily="34" charset="-122"/>
                  <a:ea typeface="微软雅黑" pitchFamily="34" charset="-122"/>
                </a:rPr>
                <a:t>68</a:t>
              </a:r>
            </a:p>
          </p:txBody>
        </p:sp>
        <p:sp>
          <p:nvSpPr>
            <p:cNvPr id="21" name="Text Box 20"/>
            <p:cNvSpPr txBox="1">
              <a:spLocks noChangeArrowheads="1"/>
            </p:cNvSpPr>
            <p:nvPr/>
          </p:nvSpPr>
          <p:spPr bwMode="auto">
            <a:xfrm>
              <a:off x="1697435" y="2379331"/>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1100" b="1">
                  <a:solidFill>
                    <a:srgbClr val="0000FF"/>
                  </a:solidFill>
                  <a:latin typeface="微软雅黑" pitchFamily="34" charset="-122"/>
                  <a:ea typeface="微软雅黑" pitchFamily="34" charset="-122"/>
                </a:rPr>
                <a:t>UDP</a:t>
              </a:r>
            </a:p>
          </p:txBody>
        </p:sp>
        <p:sp>
          <p:nvSpPr>
            <p:cNvPr id="22" name="Text Box 21"/>
            <p:cNvSpPr txBox="1">
              <a:spLocks noChangeArrowheads="1"/>
            </p:cNvSpPr>
            <p:nvPr/>
          </p:nvSpPr>
          <p:spPr bwMode="auto">
            <a:xfrm>
              <a:off x="7419182" y="2351704"/>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1100" b="1">
                  <a:solidFill>
                    <a:srgbClr val="0000FF"/>
                  </a:solidFill>
                  <a:latin typeface="微软雅黑" pitchFamily="34" charset="-122"/>
                  <a:ea typeface="微软雅黑" pitchFamily="34" charset="-122"/>
                </a:rPr>
                <a:t>UDP</a:t>
              </a:r>
            </a:p>
          </p:txBody>
        </p:sp>
        <p:sp>
          <p:nvSpPr>
            <p:cNvPr id="23" name="Line 23"/>
            <p:cNvSpPr>
              <a:spLocks noChangeShapeType="1"/>
            </p:cNvSpPr>
            <p:nvPr/>
          </p:nvSpPr>
          <p:spPr bwMode="auto">
            <a:xfrm>
              <a:off x="2454143" y="2968625"/>
              <a:ext cx="5164534" cy="0"/>
            </a:xfrm>
            <a:prstGeom prst="line">
              <a:avLst/>
            </a:prstGeom>
            <a:noFill/>
            <a:ln w="38100">
              <a:solidFill>
                <a:srgbClr val="00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ts val="1700"/>
                </a:lnSpc>
              </a:pPr>
              <a:endParaRPr lang="zh-CN" altLang="en-US" sz="1100" b="1">
                <a:latin typeface="微软雅黑" pitchFamily="34" charset="-122"/>
                <a:ea typeface="微软雅黑" pitchFamily="34" charset="-122"/>
              </a:endParaRPr>
            </a:p>
          </p:txBody>
        </p:sp>
        <p:sp>
          <p:nvSpPr>
            <p:cNvPr id="24" name="Rectangle 24"/>
            <p:cNvSpPr>
              <a:spLocks noChangeArrowheads="1"/>
            </p:cNvSpPr>
            <p:nvPr/>
          </p:nvSpPr>
          <p:spPr bwMode="auto">
            <a:xfrm>
              <a:off x="624285" y="2798763"/>
              <a:ext cx="1076590" cy="341312"/>
            </a:xfrm>
            <a:prstGeom prst="rect">
              <a:avLst/>
            </a:prstGeom>
            <a:solidFill>
              <a:srgbClr val="00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latin typeface="微软雅黑" pitchFamily="34" charset="-122"/>
                  <a:ea typeface="微软雅黑" pitchFamily="34" charset="-122"/>
                </a:rPr>
                <a:t>客户</a:t>
              </a:r>
            </a:p>
          </p:txBody>
        </p:sp>
        <p:sp>
          <p:nvSpPr>
            <p:cNvPr id="25" name="Rectangle 25"/>
            <p:cNvSpPr>
              <a:spLocks noChangeArrowheads="1"/>
            </p:cNvSpPr>
            <p:nvPr/>
          </p:nvSpPr>
          <p:spPr bwMode="auto">
            <a:xfrm>
              <a:off x="3529012" y="2841625"/>
              <a:ext cx="2904729" cy="255588"/>
            </a:xfrm>
            <a:prstGeom prst="rect">
              <a:avLst/>
            </a:prstGeom>
            <a:solidFill>
              <a:srgbClr val="00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DHCPREQUEST</a:t>
              </a:r>
            </a:p>
          </p:txBody>
        </p:sp>
        <p:sp>
          <p:nvSpPr>
            <p:cNvPr id="26" name="Rectangle 26"/>
            <p:cNvSpPr>
              <a:spLocks noChangeArrowheads="1"/>
            </p:cNvSpPr>
            <p:nvPr/>
          </p:nvSpPr>
          <p:spPr bwMode="auto">
            <a:xfrm>
              <a:off x="8155252" y="2798763"/>
              <a:ext cx="1076590" cy="341312"/>
            </a:xfrm>
            <a:prstGeom prst="rect">
              <a:avLst/>
            </a:prstGeom>
            <a:solidFill>
              <a:srgbClr val="0066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solidFill>
                    <a:schemeClr val="bg1"/>
                  </a:solidFill>
                  <a:latin typeface="微软雅黑" pitchFamily="34" charset="-122"/>
                  <a:ea typeface="微软雅黑" pitchFamily="34" charset="-122"/>
                </a:rPr>
                <a:t>服务器</a:t>
              </a:r>
            </a:p>
          </p:txBody>
        </p:sp>
        <p:sp>
          <p:nvSpPr>
            <p:cNvPr id="27" name="Rectangle 27"/>
            <p:cNvSpPr>
              <a:spLocks noChangeArrowheads="1"/>
            </p:cNvSpPr>
            <p:nvPr/>
          </p:nvSpPr>
          <p:spPr bwMode="auto">
            <a:xfrm>
              <a:off x="7618677" y="2841625"/>
              <a:ext cx="536575" cy="255588"/>
            </a:xfrm>
            <a:prstGeom prst="rect">
              <a:avLst/>
            </a:prstGeom>
            <a:solidFill>
              <a:srgbClr val="00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67</a:t>
              </a:r>
            </a:p>
          </p:txBody>
        </p:sp>
        <p:sp>
          <p:nvSpPr>
            <p:cNvPr id="28" name="Rectangle 28"/>
            <p:cNvSpPr>
              <a:spLocks noChangeArrowheads="1"/>
            </p:cNvSpPr>
            <p:nvPr/>
          </p:nvSpPr>
          <p:spPr bwMode="auto">
            <a:xfrm>
              <a:off x="1700875" y="2841625"/>
              <a:ext cx="753269" cy="255588"/>
            </a:xfrm>
            <a:prstGeom prst="rect">
              <a:avLst/>
            </a:prstGeom>
            <a:solidFill>
              <a:srgbClr val="CC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68</a:t>
              </a:r>
            </a:p>
          </p:txBody>
        </p:sp>
        <p:sp>
          <p:nvSpPr>
            <p:cNvPr id="29" name="Text Box 29"/>
            <p:cNvSpPr txBox="1">
              <a:spLocks noChangeArrowheads="1"/>
            </p:cNvSpPr>
            <p:nvPr/>
          </p:nvSpPr>
          <p:spPr bwMode="auto">
            <a:xfrm>
              <a:off x="1697435" y="2992106"/>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1100" b="1">
                  <a:solidFill>
                    <a:srgbClr val="0000FF"/>
                  </a:solidFill>
                  <a:latin typeface="微软雅黑" pitchFamily="34" charset="-122"/>
                  <a:ea typeface="微软雅黑" pitchFamily="34" charset="-122"/>
                </a:rPr>
                <a:t>UDP</a:t>
              </a:r>
            </a:p>
          </p:txBody>
        </p:sp>
        <p:sp>
          <p:nvSpPr>
            <p:cNvPr id="30" name="Text Box 30"/>
            <p:cNvSpPr txBox="1">
              <a:spLocks noChangeArrowheads="1"/>
            </p:cNvSpPr>
            <p:nvPr/>
          </p:nvSpPr>
          <p:spPr bwMode="auto">
            <a:xfrm>
              <a:off x="7419182" y="2964480"/>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1100" b="1">
                  <a:solidFill>
                    <a:srgbClr val="0000FF"/>
                  </a:solidFill>
                  <a:latin typeface="微软雅黑" pitchFamily="34" charset="-122"/>
                  <a:ea typeface="微软雅黑" pitchFamily="34" charset="-122"/>
                </a:rPr>
                <a:t>UDP</a:t>
              </a:r>
            </a:p>
          </p:txBody>
        </p:sp>
        <p:sp>
          <p:nvSpPr>
            <p:cNvPr id="31" name="Line 31"/>
            <p:cNvSpPr>
              <a:spLocks noChangeShapeType="1"/>
            </p:cNvSpPr>
            <p:nvPr/>
          </p:nvSpPr>
          <p:spPr bwMode="auto">
            <a:xfrm flipH="1">
              <a:off x="2452423" y="3579813"/>
              <a:ext cx="5166254" cy="0"/>
            </a:xfrm>
            <a:prstGeom prst="line">
              <a:avLst/>
            </a:prstGeom>
            <a:noFill/>
            <a:ln w="38100">
              <a:solidFill>
                <a:srgbClr val="CC00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ts val="1700"/>
                </a:lnSpc>
              </a:pPr>
              <a:endParaRPr lang="zh-CN" altLang="en-US" sz="1100" b="1">
                <a:latin typeface="微软雅黑" pitchFamily="34" charset="-122"/>
                <a:ea typeface="微软雅黑" pitchFamily="34" charset="-122"/>
              </a:endParaRPr>
            </a:p>
          </p:txBody>
        </p:sp>
        <p:sp>
          <p:nvSpPr>
            <p:cNvPr id="32" name="Rectangle 32"/>
            <p:cNvSpPr>
              <a:spLocks noChangeArrowheads="1"/>
            </p:cNvSpPr>
            <p:nvPr/>
          </p:nvSpPr>
          <p:spPr bwMode="auto">
            <a:xfrm>
              <a:off x="624286" y="3409950"/>
              <a:ext cx="1074869" cy="339725"/>
            </a:xfrm>
            <a:prstGeom prst="rect">
              <a:avLst/>
            </a:prstGeom>
            <a:solidFill>
              <a:srgbClr val="00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latin typeface="微软雅黑" pitchFamily="34" charset="-122"/>
                  <a:ea typeface="微软雅黑" pitchFamily="34" charset="-122"/>
                </a:rPr>
                <a:t>客户</a:t>
              </a:r>
            </a:p>
          </p:txBody>
        </p:sp>
        <p:sp>
          <p:nvSpPr>
            <p:cNvPr id="33" name="Rectangle 33"/>
            <p:cNvSpPr>
              <a:spLocks noChangeArrowheads="1"/>
            </p:cNvSpPr>
            <p:nvPr/>
          </p:nvSpPr>
          <p:spPr bwMode="auto">
            <a:xfrm>
              <a:off x="3529012" y="3452813"/>
              <a:ext cx="2904729" cy="254000"/>
            </a:xfrm>
            <a:prstGeom prst="rect">
              <a:avLst/>
            </a:prstGeom>
            <a:solidFill>
              <a:srgbClr val="FF66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DHCPACK</a:t>
              </a:r>
            </a:p>
          </p:txBody>
        </p:sp>
        <p:sp>
          <p:nvSpPr>
            <p:cNvPr id="34" name="Rectangle 34"/>
            <p:cNvSpPr>
              <a:spLocks noChangeArrowheads="1"/>
            </p:cNvSpPr>
            <p:nvPr/>
          </p:nvSpPr>
          <p:spPr bwMode="auto">
            <a:xfrm>
              <a:off x="8155252" y="3409950"/>
              <a:ext cx="1076590" cy="339725"/>
            </a:xfrm>
            <a:prstGeom prst="rect">
              <a:avLst/>
            </a:prstGeom>
            <a:solidFill>
              <a:srgbClr val="0066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solidFill>
                    <a:schemeClr val="bg1"/>
                  </a:solidFill>
                  <a:latin typeface="微软雅黑" pitchFamily="34" charset="-122"/>
                  <a:ea typeface="微软雅黑" pitchFamily="34" charset="-122"/>
                </a:rPr>
                <a:t>服务器</a:t>
              </a:r>
            </a:p>
          </p:txBody>
        </p:sp>
        <p:sp>
          <p:nvSpPr>
            <p:cNvPr id="35" name="Rectangle 35"/>
            <p:cNvSpPr>
              <a:spLocks noChangeArrowheads="1"/>
            </p:cNvSpPr>
            <p:nvPr/>
          </p:nvSpPr>
          <p:spPr bwMode="auto">
            <a:xfrm>
              <a:off x="7618677" y="3452813"/>
              <a:ext cx="536575" cy="254000"/>
            </a:xfrm>
            <a:prstGeom prst="rect">
              <a:avLst/>
            </a:prstGeom>
            <a:solidFill>
              <a:srgbClr val="00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67</a:t>
              </a:r>
            </a:p>
          </p:txBody>
        </p:sp>
        <p:sp>
          <p:nvSpPr>
            <p:cNvPr id="36" name="Rectangle 36"/>
            <p:cNvSpPr>
              <a:spLocks noChangeArrowheads="1"/>
            </p:cNvSpPr>
            <p:nvPr/>
          </p:nvSpPr>
          <p:spPr bwMode="auto">
            <a:xfrm>
              <a:off x="1699155" y="3452813"/>
              <a:ext cx="753269" cy="254000"/>
            </a:xfrm>
            <a:prstGeom prst="rect">
              <a:avLst/>
            </a:prstGeom>
            <a:solidFill>
              <a:srgbClr val="CC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68</a:t>
              </a:r>
            </a:p>
          </p:txBody>
        </p:sp>
        <p:sp>
          <p:nvSpPr>
            <p:cNvPr id="37" name="Text Box 37"/>
            <p:cNvSpPr txBox="1">
              <a:spLocks noChangeArrowheads="1"/>
            </p:cNvSpPr>
            <p:nvPr/>
          </p:nvSpPr>
          <p:spPr bwMode="auto">
            <a:xfrm>
              <a:off x="1697435" y="3601706"/>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1100" b="1">
                  <a:solidFill>
                    <a:srgbClr val="0000FF"/>
                  </a:solidFill>
                  <a:latin typeface="微软雅黑" pitchFamily="34" charset="-122"/>
                  <a:ea typeface="微软雅黑" pitchFamily="34" charset="-122"/>
                </a:rPr>
                <a:t>UDP</a:t>
              </a:r>
            </a:p>
          </p:txBody>
        </p:sp>
        <p:sp>
          <p:nvSpPr>
            <p:cNvPr id="38" name="Text Box 38"/>
            <p:cNvSpPr txBox="1">
              <a:spLocks noChangeArrowheads="1"/>
            </p:cNvSpPr>
            <p:nvPr/>
          </p:nvSpPr>
          <p:spPr bwMode="auto">
            <a:xfrm>
              <a:off x="7419182" y="3574079"/>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1100" b="1">
                  <a:solidFill>
                    <a:srgbClr val="0000FF"/>
                  </a:solidFill>
                  <a:latin typeface="微软雅黑" pitchFamily="34" charset="-122"/>
                  <a:ea typeface="微软雅黑" pitchFamily="34" charset="-122"/>
                </a:rPr>
                <a:t>UDP</a:t>
              </a:r>
            </a:p>
          </p:txBody>
        </p:sp>
        <p:sp>
          <p:nvSpPr>
            <p:cNvPr id="39" name="Line 40"/>
            <p:cNvSpPr>
              <a:spLocks noChangeShapeType="1"/>
            </p:cNvSpPr>
            <p:nvPr/>
          </p:nvSpPr>
          <p:spPr bwMode="auto">
            <a:xfrm>
              <a:off x="2454143" y="4187825"/>
              <a:ext cx="5164534" cy="0"/>
            </a:xfrm>
            <a:prstGeom prst="line">
              <a:avLst/>
            </a:prstGeom>
            <a:noFill/>
            <a:ln w="38100">
              <a:solidFill>
                <a:srgbClr val="00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ts val="1700"/>
                </a:lnSpc>
              </a:pPr>
              <a:endParaRPr lang="zh-CN" altLang="en-US" sz="1100" b="1">
                <a:latin typeface="微软雅黑" pitchFamily="34" charset="-122"/>
                <a:ea typeface="微软雅黑" pitchFamily="34" charset="-122"/>
              </a:endParaRPr>
            </a:p>
          </p:txBody>
        </p:sp>
        <p:sp>
          <p:nvSpPr>
            <p:cNvPr id="40" name="Rectangle 41"/>
            <p:cNvSpPr>
              <a:spLocks noChangeArrowheads="1"/>
            </p:cNvSpPr>
            <p:nvPr/>
          </p:nvSpPr>
          <p:spPr bwMode="auto">
            <a:xfrm>
              <a:off x="624285" y="4017964"/>
              <a:ext cx="1076590" cy="338137"/>
            </a:xfrm>
            <a:prstGeom prst="rect">
              <a:avLst/>
            </a:prstGeom>
            <a:solidFill>
              <a:srgbClr val="00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latin typeface="微软雅黑" pitchFamily="34" charset="-122"/>
                  <a:ea typeface="微软雅黑" pitchFamily="34" charset="-122"/>
                </a:rPr>
                <a:t>客户</a:t>
              </a:r>
            </a:p>
          </p:txBody>
        </p:sp>
        <p:sp>
          <p:nvSpPr>
            <p:cNvPr id="41" name="Rectangle 42"/>
            <p:cNvSpPr>
              <a:spLocks noChangeArrowheads="1"/>
            </p:cNvSpPr>
            <p:nvPr/>
          </p:nvSpPr>
          <p:spPr bwMode="auto">
            <a:xfrm>
              <a:off x="3529012" y="4060825"/>
              <a:ext cx="2904729" cy="254000"/>
            </a:xfrm>
            <a:prstGeom prst="rect">
              <a:avLst/>
            </a:prstGeom>
            <a:solidFill>
              <a:srgbClr val="00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DHCPREQUEST</a:t>
              </a:r>
            </a:p>
          </p:txBody>
        </p:sp>
        <p:sp>
          <p:nvSpPr>
            <p:cNvPr id="42" name="Rectangle 43"/>
            <p:cNvSpPr>
              <a:spLocks noChangeArrowheads="1"/>
            </p:cNvSpPr>
            <p:nvPr/>
          </p:nvSpPr>
          <p:spPr bwMode="auto">
            <a:xfrm>
              <a:off x="8155252" y="4017964"/>
              <a:ext cx="1076590" cy="338137"/>
            </a:xfrm>
            <a:prstGeom prst="rect">
              <a:avLst/>
            </a:prstGeom>
            <a:solidFill>
              <a:srgbClr val="0066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solidFill>
                    <a:schemeClr val="bg1"/>
                  </a:solidFill>
                  <a:latin typeface="微软雅黑" pitchFamily="34" charset="-122"/>
                  <a:ea typeface="微软雅黑" pitchFamily="34" charset="-122"/>
                </a:rPr>
                <a:t>服务器</a:t>
              </a:r>
            </a:p>
          </p:txBody>
        </p:sp>
        <p:sp>
          <p:nvSpPr>
            <p:cNvPr id="43" name="Rectangle 44"/>
            <p:cNvSpPr>
              <a:spLocks noChangeArrowheads="1"/>
            </p:cNvSpPr>
            <p:nvPr/>
          </p:nvSpPr>
          <p:spPr bwMode="auto">
            <a:xfrm>
              <a:off x="7618677" y="4060825"/>
              <a:ext cx="536575" cy="254000"/>
            </a:xfrm>
            <a:prstGeom prst="rect">
              <a:avLst/>
            </a:prstGeom>
            <a:solidFill>
              <a:srgbClr val="00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67</a:t>
              </a:r>
            </a:p>
          </p:txBody>
        </p:sp>
        <p:sp>
          <p:nvSpPr>
            <p:cNvPr id="44" name="Rectangle 45"/>
            <p:cNvSpPr>
              <a:spLocks noChangeArrowheads="1"/>
            </p:cNvSpPr>
            <p:nvPr/>
          </p:nvSpPr>
          <p:spPr bwMode="auto">
            <a:xfrm>
              <a:off x="1700875" y="4060825"/>
              <a:ext cx="753269" cy="254000"/>
            </a:xfrm>
            <a:prstGeom prst="rect">
              <a:avLst/>
            </a:prstGeom>
            <a:solidFill>
              <a:srgbClr val="CC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68</a:t>
              </a:r>
            </a:p>
          </p:txBody>
        </p:sp>
        <p:sp>
          <p:nvSpPr>
            <p:cNvPr id="45" name="Text Box 46"/>
            <p:cNvSpPr txBox="1">
              <a:spLocks noChangeArrowheads="1"/>
            </p:cNvSpPr>
            <p:nvPr/>
          </p:nvSpPr>
          <p:spPr bwMode="auto">
            <a:xfrm>
              <a:off x="1697435" y="4209719"/>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1100" b="1">
                  <a:solidFill>
                    <a:srgbClr val="0000FF"/>
                  </a:solidFill>
                  <a:latin typeface="微软雅黑" pitchFamily="34" charset="-122"/>
                  <a:ea typeface="微软雅黑" pitchFamily="34" charset="-122"/>
                </a:rPr>
                <a:t>UDP</a:t>
              </a:r>
            </a:p>
          </p:txBody>
        </p:sp>
        <p:sp>
          <p:nvSpPr>
            <p:cNvPr id="46" name="Text Box 47"/>
            <p:cNvSpPr txBox="1">
              <a:spLocks noChangeArrowheads="1"/>
            </p:cNvSpPr>
            <p:nvPr/>
          </p:nvSpPr>
          <p:spPr bwMode="auto">
            <a:xfrm>
              <a:off x="7419182" y="4182093"/>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1100" b="1">
                  <a:solidFill>
                    <a:srgbClr val="0000FF"/>
                  </a:solidFill>
                  <a:latin typeface="微软雅黑" pitchFamily="34" charset="-122"/>
                  <a:ea typeface="微软雅黑" pitchFamily="34" charset="-122"/>
                </a:rPr>
                <a:t>UDP</a:t>
              </a:r>
            </a:p>
          </p:txBody>
        </p:sp>
        <p:sp>
          <p:nvSpPr>
            <p:cNvPr id="47" name="Line 48"/>
            <p:cNvSpPr>
              <a:spLocks noChangeShapeType="1"/>
            </p:cNvSpPr>
            <p:nvPr/>
          </p:nvSpPr>
          <p:spPr bwMode="auto">
            <a:xfrm flipH="1">
              <a:off x="2452423" y="4800600"/>
              <a:ext cx="5166254" cy="0"/>
            </a:xfrm>
            <a:prstGeom prst="line">
              <a:avLst/>
            </a:prstGeom>
            <a:noFill/>
            <a:ln w="38100">
              <a:solidFill>
                <a:srgbClr val="CC00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ts val="1700"/>
                </a:lnSpc>
              </a:pPr>
              <a:endParaRPr lang="zh-CN" altLang="en-US" sz="1100" b="1">
                <a:latin typeface="微软雅黑" pitchFamily="34" charset="-122"/>
                <a:ea typeface="微软雅黑" pitchFamily="34" charset="-122"/>
              </a:endParaRPr>
            </a:p>
          </p:txBody>
        </p:sp>
        <p:sp>
          <p:nvSpPr>
            <p:cNvPr id="48" name="Rectangle 49"/>
            <p:cNvSpPr>
              <a:spLocks noChangeArrowheads="1"/>
            </p:cNvSpPr>
            <p:nvPr/>
          </p:nvSpPr>
          <p:spPr bwMode="auto">
            <a:xfrm>
              <a:off x="624286" y="4629150"/>
              <a:ext cx="1074869" cy="338138"/>
            </a:xfrm>
            <a:prstGeom prst="rect">
              <a:avLst/>
            </a:prstGeom>
            <a:solidFill>
              <a:srgbClr val="00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latin typeface="微软雅黑" pitchFamily="34" charset="-122"/>
                  <a:ea typeface="微软雅黑" pitchFamily="34" charset="-122"/>
                </a:rPr>
                <a:t>客户</a:t>
              </a:r>
            </a:p>
          </p:txBody>
        </p:sp>
        <p:sp>
          <p:nvSpPr>
            <p:cNvPr id="49" name="Rectangle 50"/>
            <p:cNvSpPr>
              <a:spLocks noChangeArrowheads="1"/>
            </p:cNvSpPr>
            <p:nvPr/>
          </p:nvSpPr>
          <p:spPr bwMode="auto">
            <a:xfrm>
              <a:off x="3529012" y="4672014"/>
              <a:ext cx="2904729" cy="255587"/>
            </a:xfrm>
            <a:prstGeom prst="rect">
              <a:avLst/>
            </a:prstGeom>
            <a:solidFill>
              <a:srgbClr val="FF66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DHCPNACK</a:t>
              </a:r>
            </a:p>
          </p:txBody>
        </p:sp>
        <p:sp>
          <p:nvSpPr>
            <p:cNvPr id="50" name="Rectangle 51"/>
            <p:cNvSpPr>
              <a:spLocks noChangeArrowheads="1"/>
            </p:cNvSpPr>
            <p:nvPr/>
          </p:nvSpPr>
          <p:spPr bwMode="auto">
            <a:xfrm>
              <a:off x="8155252" y="4629150"/>
              <a:ext cx="1076590" cy="338138"/>
            </a:xfrm>
            <a:prstGeom prst="rect">
              <a:avLst/>
            </a:prstGeom>
            <a:solidFill>
              <a:srgbClr val="0066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solidFill>
                    <a:schemeClr val="bg1"/>
                  </a:solidFill>
                  <a:latin typeface="微软雅黑" pitchFamily="34" charset="-122"/>
                  <a:ea typeface="微软雅黑" pitchFamily="34" charset="-122"/>
                </a:rPr>
                <a:t>服务器</a:t>
              </a:r>
            </a:p>
          </p:txBody>
        </p:sp>
        <p:sp>
          <p:nvSpPr>
            <p:cNvPr id="51" name="Rectangle 52"/>
            <p:cNvSpPr>
              <a:spLocks noChangeArrowheads="1"/>
            </p:cNvSpPr>
            <p:nvPr/>
          </p:nvSpPr>
          <p:spPr bwMode="auto">
            <a:xfrm>
              <a:off x="7618677" y="4672014"/>
              <a:ext cx="536575" cy="255587"/>
            </a:xfrm>
            <a:prstGeom prst="rect">
              <a:avLst/>
            </a:prstGeom>
            <a:solidFill>
              <a:srgbClr val="00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67</a:t>
              </a:r>
            </a:p>
          </p:txBody>
        </p:sp>
        <p:sp>
          <p:nvSpPr>
            <p:cNvPr id="52" name="Rectangle 53"/>
            <p:cNvSpPr>
              <a:spLocks noChangeArrowheads="1"/>
            </p:cNvSpPr>
            <p:nvPr/>
          </p:nvSpPr>
          <p:spPr bwMode="auto">
            <a:xfrm>
              <a:off x="1699155" y="4672014"/>
              <a:ext cx="753269" cy="255587"/>
            </a:xfrm>
            <a:prstGeom prst="rect">
              <a:avLst/>
            </a:prstGeom>
            <a:solidFill>
              <a:srgbClr val="CC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68</a:t>
              </a:r>
            </a:p>
          </p:txBody>
        </p:sp>
        <p:sp>
          <p:nvSpPr>
            <p:cNvPr id="53" name="Text Box 54"/>
            <p:cNvSpPr txBox="1">
              <a:spLocks noChangeArrowheads="1"/>
            </p:cNvSpPr>
            <p:nvPr/>
          </p:nvSpPr>
          <p:spPr bwMode="auto">
            <a:xfrm>
              <a:off x="1697435" y="4820906"/>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1100" b="1">
                  <a:solidFill>
                    <a:srgbClr val="0000FF"/>
                  </a:solidFill>
                  <a:latin typeface="微软雅黑" pitchFamily="34" charset="-122"/>
                  <a:ea typeface="微软雅黑" pitchFamily="34" charset="-122"/>
                </a:rPr>
                <a:t>UDP</a:t>
              </a:r>
            </a:p>
          </p:txBody>
        </p:sp>
        <p:sp>
          <p:nvSpPr>
            <p:cNvPr id="54" name="Text Box 55"/>
            <p:cNvSpPr txBox="1">
              <a:spLocks noChangeArrowheads="1"/>
            </p:cNvSpPr>
            <p:nvPr/>
          </p:nvSpPr>
          <p:spPr bwMode="auto">
            <a:xfrm>
              <a:off x="7419182" y="4793276"/>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1100" b="1">
                  <a:solidFill>
                    <a:srgbClr val="0000FF"/>
                  </a:solidFill>
                  <a:latin typeface="微软雅黑" pitchFamily="34" charset="-122"/>
                  <a:ea typeface="微软雅黑" pitchFamily="34" charset="-122"/>
                </a:rPr>
                <a:t>UDP</a:t>
              </a:r>
            </a:p>
          </p:txBody>
        </p:sp>
        <p:sp>
          <p:nvSpPr>
            <p:cNvPr id="55" name="Line 56"/>
            <p:cNvSpPr>
              <a:spLocks noChangeShapeType="1"/>
            </p:cNvSpPr>
            <p:nvPr/>
          </p:nvSpPr>
          <p:spPr bwMode="auto">
            <a:xfrm flipH="1">
              <a:off x="2452423" y="5411788"/>
              <a:ext cx="5166254" cy="0"/>
            </a:xfrm>
            <a:prstGeom prst="line">
              <a:avLst/>
            </a:prstGeom>
            <a:noFill/>
            <a:ln w="38100">
              <a:solidFill>
                <a:srgbClr val="CC00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ts val="1700"/>
                </a:lnSpc>
              </a:pPr>
              <a:endParaRPr lang="zh-CN" altLang="en-US" sz="1100" b="1">
                <a:latin typeface="微软雅黑" pitchFamily="34" charset="-122"/>
                <a:ea typeface="微软雅黑" pitchFamily="34" charset="-122"/>
              </a:endParaRPr>
            </a:p>
          </p:txBody>
        </p:sp>
        <p:sp>
          <p:nvSpPr>
            <p:cNvPr id="56" name="Rectangle 57"/>
            <p:cNvSpPr>
              <a:spLocks noChangeArrowheads="1"/>
            </p:cNvSpPr>
            <p:nvPr/>
          </p:nvSpPr>
          <p:spPr bwMode="auto">
            <a:xfrm>
              <a:off x="624286" y="5240339"/>
              <a:ext cx="1074869" cy="338137"/>
            </a:xfrm>
            <a:prstGeom prst="rect">
              <a:avLst/>
            </a:prstGeom>
            <a:solidFill>
              <a:srgbClr val="00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latin typeface="微软雅黑" pitchFamily="34" charset="-122"/>
                  <a:ea typeface="微软雅黑" pitchFamily="34" charset="-122"/>
                </a:rPr>
                <a:t>客户</a:t>
              </a:r>
            </a:p>
          </p:txBody>
        </p:sp>
        <p:sp>
          <p:nvSpPr>
            <p:cNvPr id="57" name="Rectangle 58"/>
            <p:cNvSpPr>
              <a:spLocks noChangeArrowheads="1"/>
            </p:cNvSpPr>
            <p:nvPr/>
          </p:nvSpPr>
          <p:spPr bwMode="auto">
            <a:xfrm>
              <a:off x="3529012" y="5283200"/>
              <a:ext cx="2904729" cy="255588"/>
            </a:xfrm>
            <a:prstGeom prst="rect">
              <a:avLst/>
            </a:prstGeom>
            <a:solidFill>
              <a:srgbClr val="FF66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DHCPACK</a:t>
              </a:r>
            </a:p>
          </p:txBody>
        </p:sp>
        <p:sp>
          <p:nvSpPr>
            <p:cNvPr id="58" name="Rectangle 59"/>
            <p:cNvSpPr>
              <a:spLocks noChangeArrowheads="1"/>
            </p:cNvSpPr>
            <p:nvPr/>
          </p:nvSpPr>
          <p:spPr bwMode="auto">
            <a:xfrm>
              <a:off x="8155252" y="5240339"/>
              <a:ext cx="1076590" cy="338137"/>
            </a:xfrm>
            <a:prstGeom prst="rect">
              <a:avLst/>
            </a:prstGeom>
            <a:solidFill>
              <a:srgbClr val="0066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solidFill>
                    <a:schemeClr val="bg1"/>
                  </a:solidFill>
                  <a:latin typeface="微软雅黑" pitchFamily="34" charset="-122"/>
                  <a:ea typeface="微软雅黑" pitchFamily="34" charset="-122"/>
                </a:rPr>
                <a:t>服务器</a:t>
              </a:r>
            </a:p>
          </p:txBody>
        </p:sp>
        <p:sp>
          <p:nvSpPr>
            <p:cNvPr id="59" name="Rectangle 60"/>
            <p:cNvSpPr>
              <a:spLocks noChangeArrowheads="1"/>
            </p:cNvSpPr>
            <p:nvPr/>
          </p:nvSpPr>
          <p:spPr bwMode="auto">
            <a:xfrm>
              <a:off x="7618677" y="5283200"/>
              <a:ext cx="536575" cy="255588"/>
            </a:xfrm>
            <a:prstGeom prst="rect">
              <a:avLst/>
            </a:prstGeom>
            <a:solidFill>
              <a:srgbClr val="00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67</a:t>
              </a:r>
            </a:p>
          </p:txBody>
        </p:sp>
        <p:sp>
          <p:nvSpPr>
            <p:cNvPr id="60" name="Rectangle 61"/>
            <p:cNvSpPr>
              <a:spLocks noChangeArrowheads="1"/>
            </p:cNvSpPr>
            <p:nvPr/>
          </p:nvSpPr>
          <p:spPr bwMode="auto">
            <a:xfrm>
              <a:off x="1699155" y="5283200"/>
              <a:ext cx="753268" cy="255588"/>
            </a:xfrm>
            <a:prstGeom prst="rect">
              <a:avLst/>
            </a:prstGeom>
            <a:solidFill>
              <a:srgbClr val="CC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68</a:t>
              </a:r>
            </a:p>
          </p:txBody>
        </p:sp>
        <p:sp>
          <p:nvSpPr>
            <p:cNvPr id="61" name="Text Box 62"/>
            <p:cNvSpPr txBox="1">
              <a:spLocks noChangeArrowheads="1"/>
            </p:cNvSpPr>
            <p:nvPr/>
          </p:nvSpPr>
          <p:spPr bwMode="auto">
            <a:xfrm>
              <a:off x="1697435" y="5432092"/>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1100" b="1">
                  <a:solidFill>
                    <a:srgbClr val="0000FF"/>
                  </a:solidFill>
                  <a:latin typeface="微软雅黑" pitchFamily="34" charset="-122"/>
                  <a:ea typeface="微软雅黑" pitchFamily="34" charset="-122"/>
                </a:rPr>
                <a:t>UDP</a:t>
              </a:r>
            </a:p>
          </p:txBody>
        </p:sp>
        <p:sp>
          <p:nvSpPr>
            <p:cNvPr id="62" name="Text Box 63"/>
            <p:cNvSpPr txBox="1">
              <a:spLocks noChangeArrowheads="1"/>
            </p:cNvSpPr>
            <p:nvPr/>
          </p:nvSpPr>
          <p:spPr bwMode="auto">
            <a:xfrm>
              <a:off x="7419182" y="5404464"/>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1100" b="1">
                  <a:solidFill>
                    <a:srgbClr val="0000FF"/>
                  </a:solidFill>
                  <a:latin typeface="微软雅黑" pitchFamily="34" charset="-122"/>
                  <a:ea typeface="微软雅黑" pitchFamily="34" charset="-122"/>
                </a:rPr>
                <a:t>UDP</a:t>
              </a:r>
            </a:p>
          </p:txBody>
        </p:sp>
        <p:sp>
          <p:nvSpPr>
            <p:cNvPr id="63" name="Line 65"/>
            <p:cNvSpPr>
              <a:spLocks noChangeShapeType="1"/>
            </p:cNvSpPr>
            <p:nvPr/>
          </p:nvSpPr>
          <p:spPr bwMode="auto">
            <a:xfrm>
              <a:off x="2454143" y="6256338"/>
              <a:ext cx="5164534" cy="0"/>
            </a:xfrm>
            <a:prstGeom prst="line">
              <a:avLst/>
            </a:prstGeom>
            <a:noFill/>
            <a:ln w="38100">
              <a:solidFill>
                <a:srgbClr val="00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ts val="1700"/>
                </a:lnSpc>
              </a:pPr>
              <a:endParaRPr lang="zh-CN" altLang="en-US" sz="1100" b="1">
                <a:latin typeface="微软雅黑" pitchFamily="34" charset="-122"/>
                <a:ea typeface="微软雅黑" pitchFamily="34" charset="-122"/>
              </a:endParaRPr>
            </a:p>
          </p:txBody>
        </p:sp>
        <p:sp>
          <p:nvSpPr>
            <p:cNvPr id="64" name="Rectangle 66"/>
            <p:cNvSpPr>
              <a:spLocks noChangeArrowheads="1"/>
            </p:cNvSpPr>
            <p:nvPr/>
          </p:nvSpPr>
          <p:spPr bwMode="auto">
            <a:xfrm>
              <a:off x="624285" y="6086475"/>
              <a:ext cx="1076590" cy="338138"/>
            </a:xfrm>
            <a:prstGeom prst="rect">
              <a:avLst/>
            </a:prstGeom>
            <a:solidFill>
              <a:srgbClr val="00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latin typeface="微软雅黑" pitchFamily="34" charset="-122"/>
                  <a:ea typeface="微软雅黑" pitchFamily="34" charset="-122"/>
                </a:rPr>
                <a:t>客户</a:t>
              </a:r>
            </a:p>
          </p:txBody>
        </p:sp>
        <p:sp>
          <p:nvSpPr>
            <p:cNvPr id="65" name="Rectangle 67"/>
            <p:cNvSpPr>
              <a:spLocks noChangeArrowheads="1"/>
            </p:cNvSpPr>
            <p:nvPr/>
          </p:nvSpPr>
          <p:spPr bwMode="auto">
            <a:xfrm>
              <a:off x="3529012" y="6129338"/>
              <a:ext cx="2904729" cy="254000"/>
            </a:xfrm>
            <a:prstGeom prst="rect">
              <a:avLst/>
            </a:prstGeom>
            <a:solidFill>
              <a:srgbClr val="00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DHCPRELEASE</a:t>
              </a:r>
            </a:p>
          </p:txBody>
        </p:sp>
        <p:sp>
          <p:nvSpPr>
            <p:cNvPr id="66" name="Rectangle 68"/>
            <p:cNvSpPr>
              <a:spLocks noChangeArrowheads="1"/>
            </p:cNvSpPr>
            <p:nvPr/>
          </p:nvSpPr>
          <p:spPr bwMode="auto">
            <a:xfrm>
              <a:off x="8155252" y="6086475"/>
              <a:ext cx="1076590" cy="338138"/>
            </a:xfrm>
            <a:prstGeom prst="rect">
              <a:avLst/>
            </a:prstGeom>
            <a:solidFill>
              <a:srgbClr val="0066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dirty="0">
                  <a:solidFill>
                    <a:schemeClr val="bg1"/>
                  </a:solidFill>
                  <a:latin typeface="微软雅黑" pitchFamily="34" charset="-122"/>
                  <a:ea typeface="微软雅黑" pitchFamily="34" charset="-122"/>
                </a:rPr>
                <a:t>服务器</a:t>
              </a:r>
            </a:p>
          </p:txBody>
        </p:sp>
        <p:sp>
          <p:nvSpPr>
            <p:cNvPr id="67" name="Rectangle 69"/>
            <p:cNvSpPr>
              <a:spLocks noChangeArrowheads="1"/>
            </p:cNvSpPr>
            <p:nvPr/>
          </p:nvSpPr>
          <p:spPr bwMode="auto">
            <a:xfrm>
              <a:off x="7618677" y="6129338"/>
              <a:ext cx="536575" cy="254000"/>
            </a:xfrm>
            <a:prstGeom prst="rect">
              <a:avLst/>
            </a:prstGeom>
            <a:solidFill>
              <a:srgbClr val="00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67</a:t>
              </a:r>
            </a:p>
          </p:txBody>
        </p:sp>
        <p:sp>
          <p:nvSpPr>
            <p:cNvPr id="68" name="Rectangle 70"/>
            <p:cNvSpPr>
              <a:spLocks noChangeArrowheads="1"/>
            </p:cNvSpPr>
            <p:nvPr/>
          </p:nvSpPr>
          <p:spPr bwMode="auto">
            <a:xfrm>
              <a:off x="1700875" y="6129338"/>
              <a:ext cx="753269" cy="254000"/>
            </a:xfrm>
            <a:prstGeom prst="rect">
              <a:avLst/>
            </a:prstGeom>
            <a:solidFill>
              <a:srgbClr val="CC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68</a:t>
              </a:r>
            </a:p>
          </p:txBody>
        </p:sp>
        <p:sp>
          <p:nvSpPr>
            <p:cNvPr id="69" name="Text Box 71"/>
            <p:cNvSpPr txBox="1">
              <a:spLocks noChangeArrowheads="1"/>
            </p:cNvSpPr>
            <p:nvPr/>
          </p:nvSpPr>
          <p:spPr bwMode="auto">
            <a:xfrm>
              <a:off x="1697435" y="6278232"/>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1100" b="1">
                  <a:solidFill>
                    <a:srgbClr val="0000FF"/>
                  </a:solidFill>
                  <a:latin typeface="微软雅黑" pitchFamily="34" charset="-122"/>
                  <a:ea typeface="微软雅黑" pitchFamily="34" charset="-122"/>
                </a:rPr>
                <a:t>UDP</a:t>
              </a:r>
            </a:p>
          </p:txBody>
        </p:sp>
        <p:sp>
          <p:nvSpPr>
            <p:cNvPr id="70" name="Text Box 72"/>
            <p:cNvSpPr txBox="1">
              <a:spLocks noChangeArrowheads="1"/>
            </p:cNvSpPr>
            <p:nvPr/>
          </p:nvSpPr>
          <p:spPr bwMode="auto">
            <a:xfrm>
              <a:off x="7419182" y="6250605"/>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1100" b="1">
                  <a:solidFill>
                    <a:srgbClr val="0000FF"/>
                  </a:solidFill>
                  <a:latin typeface="微软雅黑" pitchFamily="34" charset="-122"/>
                  <a:ea typeface="微软雅黑" pitchFamily="34" charset="-122"/>
                </a:rPr>
                <a:t>UDP</a:t>
              </a:r>
            </a:p>
          </p:txBody>
        </p:sp>
        <p:sp>
          <p:nvSpPr>
            <p:cNvPr id="71" name="Rectangle 73"/>
            <p:cNvSpPr>
              <a:spLocks noChangeArrowheads="1"/>
            </p:cNvSpPr>
            <p:nvPr/>
          </p:nvSpPr>
          <p:spPr bwMode="auto">
            <a:xfrm>
              <a:off x="8155252" y="936625"/>
              <a:ext cx="1076590" cy="338138"/>
            </a:xfrm>
            <a:prstGeom prst="rect">
              <a:avLst/>
            </a:prstGeom>
            <a:solidFill>
              <a:srgbClr val="0066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solidFill>
                    <a:schemeClr val="bg1"/>
                  </a:solidFill>
                  <a:latin typeface="微软雅黑" pitchFamily="34" charset="-122"/>
                  <a:ea typeface="微软雅黑" pitchFamily="34" charset="-122"/>
                </a:rPr>
                <a:t>服务器</a:t>
              </a:r>
            </a:p>
          </p:txBody>
        </p:sp>
        <p:sp>
          <p:nvSpPr>
            <p:cNvPr id="72" name="Rectangle 74"/>
            <p:cNvSpPr>
              <a:spLocks noChangeArrowheads="1"/>
            </p:cNvSpPr>
            <p:nvPr/>
          </p:nvSpPr>
          <p:spPr bwMode="auto">
            <a:xfrm>
              <a:off x="7618677" y="977900"/>
              <a:ext cx="536575" cy="254000"/>
            </a:xfrm>
            <a:prstGeom prst="rect">
              <a:avLst/>
            </a:prstGeom>
            <a:solidFill>
              <a:srgbClr val="00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dirty="0">
                  <a:latin typeface="微软雅黑" pitchFamily="34" charset="-122"/>
                  <a:ea typeface="微软雅黑" pitchFamily="34" charset="-122"/>
                </a:rPr>
                <a:t>67</a:t>
              </a:r>
            </a:p>
          </p:txBody>
        </p:sp>
        <p:sp>
          <p:nvSpPr>
            <p:cNvPr id="73" name="Text Box 75"/>
            <p:cNvSpPr txBox="1">
              <a:spLocks noChangeArrowheads="1"/>
            </p:cNvSpPr>
            <p:nvPr/>
          </p:nvSpPr>
          <p:spPr bwMode="auto">
            <a:xfrm>
              <a:off x="7419182" y="1099167"/>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1100" b="1" dirty="0">
                  <a:solidFill>
                    <a:srgbClr val="0000FF"/>
                  </a:solidFill>
                  <a:latin typeface="微软雅黑" pitchFamily="34" charset="-122"/>
                  <a:ea typeface="微软雅黑" pitchFamily="34" charset="-122"/>
                </a:rPr>
                <a:t>UDP</a:t>
              </a:r>
            </a:p>
          </p:txBody>
        </p:sp>
        <p:sp>
          <p:nvSpPr>
            <p:cNvPr id="74" name="Text Box 76"/>
            <p:cNvSpPr txBox="1">
              <a:spLocks noChangeArrowheads="1"/>
            </p:cNvSpPr>
            <p:nvPr/>
          </p:nvSpPr>
          <p:spPr bwMode="auto">
            <a:xfrm>
              <a:off x="6398943" y="587046"/>
              <a:ext cx="1414278"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zh-CN" altLang="en-US" sz="1100" b="1" dirty="0">
                  <a:latin typeface="微软雅黑" pitchFamily="34" charset="-122"/>
                  <a:ea typeface="微软雅黑" pitchFamily="34" charset="-122"/>
                </a:rPr>
                <a:t>被动打开</a:t>
              </a:r>
            </a:p>
          </p:txBody>
        </p:sp>
        <p:sp>
          <p:nvSpPr>
            <p:cNvPr id="75" name="Text Box 77"/>
            <p:cNvSpPr txBox="1">
              <a:spLocks noChangeArrowheads="1"/>
            </p:cNvSpPr>
            <p:nvPr/>
          </p:nvSpPr>
          <p:spPr bwMode="auto">
            <a:xfrm>
              <a:off x="9116883" y="910828"/>
              <a:ext cx="781608"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2000" b="1">
                  <a:latin typeface="微软雅黑" pitchFamily="34" charset="-122"/>
                  <a:ea typeface="微软雅黑" pitchFamily="34" charset="-122"/>
                  <a:sym typeface="Wingdings" pitchFamily="2" charset="2"/>
                </a:rPr>
                <a:t></a:t>
              </a:r>
            </a:p>
          </p:txBody>
        </p:sp>
        <p:sp>
          <p:nvSpPr>
            <p:cNvPr id="76" name="Text Box 78"/>
            <p:cNvSpPr txBox="1">
              <a:spLocks noChangeArrowheads="1"/>
            </p:cNvSpPr>
            <p:nvPr/>
          </p:nvSpPr>
          <p:spPr bwMode="auto">
            <a:xfrm>
              <a:off x="-34130" y="1525190"/>
              <a:ext cx="781608"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2000" b="1" dirty="0">
                  <a:latin typeface="微软雅黑" pitchFamily="34" charset="-122"/>
                  <a:ea typeface="微软雅黑" pitchFamily="34" charset="-122"/>
                  <a:sym typeface="Wingdings" pitchFamily="2" charset="2"/>
                </a:rPr>
                <a:t></a:t>
              </a:r>
            </a:p>
          </p:txBody>
        </p:sp>
        <p:sp>
          <p:nvSpPr>
            <p:cNvPr id="77" name="Text Box 79"/>
            <p:cNvSpPr txBox="1">
              <a:spLocks noChangeArrowheads="1"/>
            </p:cNvSpPr>
            <p:nvPr/>
          </p:nvSpPr>
          <p:spPr bwMode="auto">
            <a:xfrm>
              <a:off x="9116883" y="2147490"/>
              <a:ext cx="781608"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2000" b="1">
                  <a:latin typeface="微软雅黑" pitchFamily="34" charset="-122"/>
                  <a:ea typeface="微软雅黑" pitchFamily="34" charset="-122"/>
                  <a:sym typeface="Wingdings" pitchFamily="2" charset="2"/>
                </a:rPr>
                <a:t></a:t>
              </a:r>
            </a:p>
          </p:txBody>
        </p:sp>
        <p:sp>
          <p:nvSpPr>
            <p:cNvPr id="78" name="Text Box 80"/>
            <p:cNvSpPr txBox="1">
              <a:spLocks noChangeArrowheads="1"/>
            </p:cNvSpPr>
            <p:nvPr/>
          </p:nvSpPr>
          <p:spPr bwMode="auto">
            <a:xfrm>
              <a:off x="-34130" y="2744390"/>
              <a:ext cx="781608" cy="5974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2000" b="1">
                  <a:latin typeface="微软雅黑" pitchFamily="34" charset="-122"/>
                  <a:ea typeface="微软雅黑" pitchFamily="34" charset="-122"/>
                  <a:sym typeface="Wingdings" pitchFamily="2" charset="2"/>
                </a:rPr>
                <a:t></a:t>
              </a:r>
            </a:p>
          </p:txBody>
        </p:sp>
        <p:sp>
          <p:nvSpPr>
            <p:cNvPr id="79" name="Text Box 81"/>
            <p:cNvSpPr txBox="1">
              <a:spLocks noChangeArrowheads="1"/>
            </p:cNvSpPr>
            <p:nvPr/>
          </p:nvSpPr>
          <p:spPr bwMode="auto">
            <a:xfrm>
              <a:off x="9111722" y="3368277"/>
              <a:ext cx="781608" cy="5974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2000" b="1">
                  <a:latin typeface="微软雅黑" pitchFamily="34" charset="-122"/>
                  <a:ea typeface="微软雅黑" pitchFamily="34" charset="-122"/>
                  <a:sym typeface="Wingdings" pitchFamily="2" charset="2"/>
                </a:rPr>
                <a:t></a:t>
              </a:r>
            </a:p>
          </p:txBody>
        </p:sp>
        <p:sp>
          <p:nvSpPr>
            <p:cNvPr id="80" name="Text Box 82"/>
            <p:cNvSpPr txBox="1">
              <a:spLocks noChangeArrowheads="1"/>
            </p:cNvSpPr>
            <p:nvPr/>
          </p:nvSpPr>
          <p:spPr bwMode="auto">
            <a:xfrm>
              <a:off x="-34130" y="3992166"/>
              <a:ext cx="781608" cy="5974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2000" b="1">
                  <a:latin typeface="微软雅黑" pitchFamily="34" charset="-122"/>
                  <a:ea typeface="微软雅黑" pitchFamily="34" charset="-122"/>
                  <a:sym typeface="Wingdings" pitchFamily="2" charset="2"/>
                </a:rPr>
                <a:t></a:t>
              </a:r>
            </a:p>
          </p:txBody>
        </p:sp>
        <p:sp>
          <p:nvSpPr>
            <p:cNvPr id="81" name="Text Box 83"/>
            <p:cNvSpPr txBox="1">
              <a:spLocks noChangeArrowheads="1"/>
            </p:cNvSpPr>
            <p:nvPr/>
          </p:nvSpPr>
          <p:spPr bwMode="auto">
            <a:xfrm>
              <a:off x="9111722" y="4576363"/>
              <a:ext cx="781608" cy="5974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2000" b="1">
                  <a:latin typeface="微软雅黑" pitchFamily="34" charset="-122"/>
                  <a:ea typeface="微软雅黑" pitchFamily="34" charset="-122"/>
                  <a:sym typeface="Wingdings" pitchFamily="2" charset="2"/>
                </a:rPr>
                <a:t></a:t>
              </a:r>
            </a:p>
          </p:txBody>
        </p:sp>
        <p:sp>
          <p:nvSpPr>
            <p:cNvPr id="82" name="Text Box 84"/>
            <p:cNvSpPr txBox="1">
              <a:spLocks noChangeArrowheads="1"/>
            </p:cNvSpPr>
            <p:nvPr/>
          </p:nvSpPr>
          <p:spPr bwMode="auto">
            <a:xfrm>
              <a:off x="9111722" y="5200250"/>
              <a:ext cx="781608" cy="5974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2000" b="1">
                  <a:latin typeface="微软雅黑" pitchFamily="34" charset="-122"/>
                  <a:ea typeface="微软雅黑" pitchFamily="34" charset="-122"/>
                  <a:sym typeface="Wingdings" pitchFamily="2" charset="2"/>
                </a:rPr>
                <a:t></a:t>
              </a:r>
            </a:p>
          </p:txBody>
        </p:sp>
        <p:sp>
          <p:nvSpPr>
            <p:cNvPr id="83" name="Text Box 85"/>
            <p:cNvSpPr txBox="1">
              <a:spLocks noChangeArrowheads="1"/>
            </p:cNvSpPr>
            <p:nvPr/>
          </p:nvSpPr>
          <p:spPr bwMode="auto">
            <a:xfrm rot="16200000">
              <a:off x="4405774" y="5510874"/>
              <a:ext cx="606034"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1100" b="1">
                  <a:latin typeface="微软雅黑" pitchFamily="34" charset="-122"/>
                  <a:ea typeface="微软雅黑" pitchFamily="34" charset="-122"/>
                </a:rPr>
                <a:t>…</a:t>
              </a:r>
            </a:p>
          </p:txBody>
        </p:sp>
        <p:sp>
          <p:nvSpPr>
            <p:cNvPr id="84" name="Text Box 86"/>
            <p:cNvSpPr txBox="1">
              <a:spLocks noChangeArrowheads="1"/>
            </p:cNvSpPr>
            <p:nvPr/>
          </p:nvSpPr>
          <p:spPr bwMode="auto">
            <a:xfrm>
              <a:off x="-34130" y="6057965"/>
              <a:ext cx="781608" cy="5974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2000" b="1" dirty="0">
                  <a:latin typeface="微软雅黑" pitchFamily="34" charset="-122"/>
                  <a:ea typeface="微软雅黑" pitchFamily="34" charset="-122"/>
                  <a:sym typeface="Wingdings" pitchFamily="2" charset="2"/>
                </a:rPr>
                <a:t></a:t>
              </a:r>
            </a:p>
          </p:txBody>
        </p:sp>
      </p:grpSp>
      <p:sp>
        <p:nvSpPr>
          <p:cNvPr id="85" name="Rectangle 88"/>
          <p:cNvSpPr>
            <a:spLocks noChangeArrowheads="1"/>
          </p:cNvSpPr>
          <p:nvPr/>
        </p:nvSpPr>
        <p:spPr bwMode="auto">
          <a:xfrm>
            <a:off x="1252728" y="3207283"/>
            <a:ext cx="6757416" cy="1081681"/>
          </a:xfrm>
          <a:prstGeom prst="rect">
            <a:avLst/>
          </a:prstGeom>
          <a:solidFill>
            <a:srgbClr val="FFFF00"/>
          </a:solidFill>
          <a:ln w="19050">
            <a:solidFill>
              <a:schemeClr val="tx1"/>
            </a:solidFill>
          </a:ln>
          <a:effectLst/>
          <a:extLst/>
        </p:spPr>
        <p:txBody>
          <a:bodyPr wrap="none" anchor="ctr"/>
          <a:lstStyle/>
          <a:p>
            <a:pPr algn="ctr" eaLnBrk="1" hangingPunct="1"/>
            <a:endParaRPr lang="zh-CN" altLang="zh-CN" sz="2800" b="1">
              <a:solidFill>
                <a:srgbClr val="000099"/>
              </a:solidFill>
            </a:endParaRPr>
          </a:p>
        </p:txBody>
      </p:sp>
      <p:sp>
        <p:nvSpPr>
          <p:cNvPr id="86" name="矩形 85"/>
          <p:cNvSpPr/>
          <p:nvPr/>
        </p:nvSpPr>
        <p:spPr>
          <a:xfrm>
            <a:off x="2346910" y="3324703"/>
            <a:ext cx="5334049" cy="892552"/>
          </a:xfrm>
          <a:prstGeom prst="rect">
            <a:avLst/>
          </a:prstGeom>
          <a:noFill/>
        </p:spPr>
        <p:txBody>
          <a:bodyPr wrap="square">
            <a:spAutoFit/>
          </a:bodyPr>
          <a:lstStyle/>
          <a:p>
            <a:r>
              <a:rPr lang="zh-CN" altLang="en-US" sz="2000" b="1" dirty="0">
                <a:latin typeface="微软雅黑" pitchFamily="34" charset="-122"/>
                <a:ea typeface="微软雅黑" pitchFamily="34" charset="-122"/>
              </a:rPr>
              <a:t>❹</a:t>
            </a:r>
            <a:r>
              <a:rPr lang="zh-CN" altLang="en-US" sz="1600" b="1" dirty="0">
                <a:latin typeface="微软雅黑" pitchFamily="34" charset="-122"/>
                <a:ea typeface="微软雅黑" pitchFamily="34" charset="-122"/>
              </a:rPr>
              <a:t>：</a:t>
            </a:r>
            <a:r>
              <a:rPr lang="en-US" altLang="zh-CN" sz="1600" b="1" dirty="0">
                <a:latin typeface="微软雅黑" pitchFamily="34" charset="-122"/>
                <a:ea typeface="微软雅黑" pitchFamily="34" charset="-122"/>
              </a:rPr>
              <a:t>DHCP </a:t>
            </a:r>
            <a:r>
              <a:rPr lang="zh-CN" altLang="en-US" sz="1600" b="1" dirty="0">
                <a:latin typeface="微软雅黑" pitchFamily="34" charset="-122"/>
                <a:ea typeface="微软雅黑" pitchFamily="34" charset="-122"/>
              </a:rPr>
              <a:t>客户从几个 </a:t>
            </a:r>
            <a:r>
              <a:rPr lang="en-US" altLang="zh-CN" sz="1600" b="1" dirty="0">
                <a:latin typeface="微软雅黑" pitchFamily="34" charset="-122"/>
                <a:ea typeface="微软雅黑" pitchFamily="34" charset="-122"/>
              </a:rPr>
              <a:t>DHCP </a:t>
            </a:r>
            <a:r>
              <a:rPr lang="zh-CN" altLang="en-US" sz="1600" b="1" dirty="0">
                <a:latin typeface="微软雅黑" pitchFamily="34" charset="-122"/>
                <a:ea typeface="微软雅黑" pitchFamily="34" charset="-122"/>
              </a:rPr>
              <a:t>服务器中选择</a:t>
            </a:r>
          </a:p>
          <a:p>
            <a:r>
              <a:rPr lang="zh-CN" altLang="en-US" sz="1600" b="1" dirty="0">
                <a:latin typeface="微软雅黑" pitchFamily="34" charset="-122"/>
                <a:ea typeface="微软雅黑" pitchFamily="34" charset="-122"/>
              </a:rPr>
              <a:t>       其中的一个，并向所选择的 </a:t>
            </a:r>
            <a:r>
              <a:rPr lang="en-US" altLang="zh-CN" sz="1600" b="1" dirty="0">
                <a:latin typeface="微软雅黑" pitchFamily="34" charset="-122"/>
                <a:ea typeface="微软雅黑" pitchFamily="34" charset="-122"/>
              </a:rPr>
              <a:t>DHCP </a:t>
            </a:r>
            <a:r>
              <a:rPr lang="zh-CN" altLang="en-US" sz="1600" b="1" dirty="0">
                <a:latin typeface="微软雅黑" pitchFamily="34" charset="-122"/>
                <a:ea typeface="微软雅黑" pitchFamily="34" charset="-122"/>
              </a:rPr>
              <a:t>服务</a:t>
            </a:r>
          </a:p>
          <a:p>
            <a:r>
              <a:rPr lang="zh-CN" altLang="en-US" sz="1600" b="1" dirty="0">
                <a:latin typeface="微软雅黑" pitchFamily="34" charset="-122"/>
                <a:ea typeface="微软雅黑" pitchFamily="34" charset="-122"/>
              </a:rPr>
              <a:t>        器发送 </a:t>
            </a:r>
            <a:r>
              <a:rPr lang="en-US" altLang="zh-CN" sz="1600" b="1" dirty="0">
                <a:latin typeface="微软雅黑" pitchFamily="34" charset="-122"/>
                <a:ea typeface="微软雅黑" pitchFamily="34" charset="-122"/>
              </a:rPr>
              <a:t>DHCP </a:t>
            </a:r>
            <a:r>
              <a:rPr lang="zh-CN" altLang="en-US" sz="1600" b="1" dirty="0">
                <a:latin typeface="微软雅黑" pitchFamily="34" charset="-122"/>
                <a:ea typeface="微软雅黑" pitchFamily="34" charset="-122"/>
              </a:rPr>
              <a:t>请求报文 </a:t>
            </a:r>
            <a:r>
              <a:rPr lang="en-US" altLang="zh-CN" sz="1600" b="1" dirty="0">
                <a:latin typeface="微软雅黑" pitchFamily="34" charset="-122"/>
                <a:ea typeface="微软雅黑" pitchFamily="34" charset="-122"/>
              </a:rPr>
              <a:t>DHCPREQUEST</a:t>
            </a:r>
            <a:r>
              <a:rPr lang="zh-CN" altLang="en-US" sz="1600" b="1" dirty="0">
                <a:latin typeface="微软雅黑" pitchFamily="34" charset="-122"/>
                <a:ea typeface="微软雅黑" pitchFamily="34" charset="-122"/>
              </a:rPr>
              <a:t>。</a:t>
            </a:r>
          </a:p>
        </p:txBody>
      </p:sp>
    </p:spTree>
    <p:extLst>
      <p:ext uri="{BB962C8B-B14F-4D97-AF65-F5344CB8AC3E}">
        <p14:creationId xmlns:p14="http://schemas.microsoft.com/office/powerpoint/2010/main" val="2651941162"/>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556963" y="1057072"/>
            <a:ext cx="8048776" cy="331493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AutoShape 5"/>
          <p:cNvSpPr>
            <a:spLocks noChangeArrowheads="1"/>
          </p:cNvSpPr>
          <p:nvPr/>
        </p:nvSpPr>
        <p:spPr bwMode="auto">
          <a:xfrm>
            <a:off x="556963" y="633865"/>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4" name="Rectangle 6"/>
          <p:cNvSpPr>
            <a:spLocks noChangeArrowheads="1"/>
          </p:cNvSpPr>
          <p:nvPr/>
        </p:nvSpPr>
        <p:spPr bwMode="auto">
          <a:xfrm>
            <a:off x="3136887" y="600654"/>
            <a:ext cx="288893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itchFamily="34" charset="-122"/>
                <a:ea typeface="微软雅黑" pitchFamily="34" charset="-122"/>
              </a:rPr>
              <a:t>DHCP </a:t>
            </a:r>
            <a:r>
              <a:rPr lang="zh-CN" altLang="en-US" sz="2000" b="1" dirty="0">
                <a:solidFill>
                  <a:schemeClr val="bg1"/>
                </a:solidFill>
                <a:latin typeface="微软雅黑" pitchFamily="34" charset="-122"/>
                <a:ea typeface="微软雅黑" pitchFamily="34" charset="-122"/>
              </a:rPr>
              <a:t>协议的工作过程</a:t>
            </a:r>
          </a:p>
        </p:txBody>
      </p:sp>
      <p:grpSp>
        <p:nvGrpSpPr>
          <p:cNvPr id="5" name="组合 4"/>
          <p:cNvGrpSpPr/>
          <p:nvPr/>
        </p:nvGrpSpPr>
        <p:grpSpPr>
          <a:xfrm>
            <a:off x="1933015" y="1075502"/>
            <a:ext cx="5259764" cy="3324076"/>
            <a:chOff x="-34130" y="587046"/>
            <a:chExt cx="9932621" cy="6277239"/>
          </a:xfrm>
        </p:grpSpPr>
        <p:sp>
          <p:nvSpPr>
            <p:cNvPr id="6" name="Line 4"/>
            <p:cNvSpPr>
              <a:spLocks noChangeShapeType="1"/>
            </p:cNvSpPr>
            <p:nvPr/>
          </p:nvSpPr>
          <p:spPr bwMode="auto">
            <a:xfrm flipH="1">
              <a:off x="6131058" y="1100138"/>
              <a:ext cx="1506538" cy="0"/>
            </a:xfrm>
            <a:prstGeom prst="line">
              <a:avLst/>
            </a:prstGeom>
            <a:noFill/>
            <a:ln w="38100">
              <a:solidFill>
                <a:srgbClr val="00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ts val="1700"/>
                </a:lnSpc>
              </a:pPr>
              <a:endParaRPr lang="zh-CN" altLang="en-US" sz="1100" b="1">
                <a:latin typeface="微软雅黑" pitchFamily="34" charset="-122"/>
                <a:ea typeface="微软雅黑" pitchFamily="34" charset="-122"/>
              </a:endParaRPr>
            </a:p>
          </p:txBody>
        </p:sp>
        <p:sp>
          <p:nvSpPr>
            <p:cNvPr id="7" name="Line 6"/>
            <p:cNvSpPr>
              <a:spLocks noChangeShapeType="1"/>
            </p:cNvSpPr>
            <p:nvPr/>
          </p:nvSpPr>
          <p:spPr bwMode="auto">
            <a:xfrm>
              <a:off x="2454143" y="1747838"/>
              <a:ext cx="5164534" cy="0"/>
            </a:xfrm>
            <a:prstGeom prst="line">
              <a:avLst/>
            </a:prstGeom>
            <a:noFill/>
            <a:ln w="38100">
              <a:solidFill>
                <a:srgbClr val="00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ts val="1700"/>
                </a:lnSpc>
              </a:pPr>
              <a:endParaRPr lang="zh-CN" altLang="en-US" sz="1100" b="1">
                <a:latin typeface="微软雅黑" pitchFamily="34" charset="-122"/>
                <a:ea typeface="微软雅黑" pitchFamily="34" charset="-122"/>
              </a:endParaRPr>
            </a:p>
          </p:txBody>
        </p:sp>
        <p:sp>
          <p:nvSpPr>
            <p:cNvPr id="8" name="Rectangle 7"/>
            <p:cNvSpPr>
              <a:spLocks noChangeArrowheads="1"/>
            </p:cNvSpPr>
            <p:nvPr/>
          </p:nvSpPr>
          <p:spPr bwMode="auto">
            <a:xfrm>
              <a:off x="624285" y="1576388"/>
              <a:ext cx="1076590" cy="341312"/>
            </a:xfrm>
            <a:prstGeom prst="rect">
              <a:avLst/>
            </a:prstGeom>
            <a:solidFill>
              <a:srgbClr val="00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dirty="0">
                  <a:latin typeface="微软雅黑" pitchFamily="34" charset="-122"/>
                  <a:ea typeface="微软雅黑" pitchFamily="34" charset="-122"/>
                </a:rPr>
                <a:t>客户</a:t>
              </a:r>
            </a:p>
          </p:txBody>
        </p:sp>
        <p:sp>
          <p:nvSpPr>
            <p:cNvPr id="9" name="Rectangle 8"/>
            <p:cNvSpPr>
              <a:spLocks noChangeArrowheads="1"/>
            </p:cNvSpPr>
            <p:nvPr/>
          </p:nvSpPr>
          <p:spPr bwMode="auto">
            <a:xfrm>
              <a:off x="3529012" y="1617664"/>
              <a:ext cx="2904729" cy="257175"/>
            </a:xfrm>
            <a:prstGeom prst="rect">
              <a:avLst/>
            </a:prstGeom>
            <a:solidFill>
              <a:srgbClr val="00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DHCPDISCOVER</a:t>
              </a:r>
            </a:p>
          </p:txBody>
        </p:sp>
        <p:sp>
          <p:nvSpPr>
            <p:cNvPr id="10" name="Rectangle 9"/>
            <p:cNvSpPr>
              <a:spLocks noChangeArrowheads="1"/>
            </p:cNvSpPr>
            <p:nvPr/>
          </p:nvSpPr>
          <p:spPr bwMode="auto">
            <a:xfrm>
              <a:off x="8155252" y="1576388"/>
              <a:ext cx="1076590" cy="341312"/>
            </a:xfrm>
            <a:prstGeom prst="rect">
              <a:avLst/>
            </a:prstGeom>
            <a:solidFill>
              <a:srgbClr val="0066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solidFill>
                    <a:schemeClr val="bg1"/>
                  </a:solidFill>
                  <a:latin typeface="微软雅黑" pitchFamily="34" charset="-122"/>
                  <a:ea typeface="微软雅黑" pitchFamily="34" charset="-122"/>
                </a:rPr>
                <a:t>服务器</a:t>
              </a:r>
            </a:p>
          </p:txBody>
        </p:sp>
        <p:sp>
          <p:nvSpPr>
            <p:cNvPr id="11" name="Rectangle 10"/>
            <p:cNvSpPr>
              <a:spLocks noChangeArrowheads="1"/>
            </p:cNvSpPr>
            <p:nvPr/>
          </p:nvSpPr>
          <p:spPr bwMode="auto">
            <a:xfrm>
              <a:off x="7618677" y="1617664"/>
              <a:ext cx="536575" cy="257175"/>
            </a:xfrm>
            <a:prstGeom prst="rect">
              <a:avLst/>
            </a:prstGeom>
            <a:solidFill>
              <a:srgbClr val="00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67</a:t>
              </a:r>
            </a:p>
          </p:txBody>
        </p:sp>
        <p:sp>
          <p:nvSpPr>
            <p:cNvPr id="12" name="Rectangle 11"/>
            <p:cNvSpPr>
              <a:spLocks noChangeArrowheads="1"/>
            </p:cNvSpPr>
            <p:nvPr/>
          </p:nvSpPr>
          <p:spPr bwMode="auto">
            <a:xfrm>
              <a:off x="1700875" y="1617664"/>
              <a:ext cx="753269" cy="257175"/>
            </a:xfrm>
            <a:prstGeom prst="rect">
              <a:avLst/>
            </a:prstGeom>
            <a:solidFill>
              <a:srgbClr val="CC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dirty="0">
                  <a:latin typeface="微软雅黑" pitchFamily="34" charset="-122"/>
                  <a:ea typeface="微软雅黑" pitchFamily="34" charset="-122"/>
                </a:rPr>
                <a:t>68</a:t>
              </a:r>
            </a:p>
          </p:txBody>
        </p:sp>
        <p:sp>
          <p:nvSpPr>
            <p:cNvPr id="13" name="Text Box 12"/>
            <p:cNvSpPr txBox="1">
              <a:spLocks noChangeArrowheads="1"/>
            </p:cNvSpPr>
            <p:nvPr/>
          </p:nvSpPr>
          <p:spPr bwMode="auto">
            <a:xfrm>
              <a:off x="1697435" y="1771318"/>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1100" b="1" dirty="0">
                  <a:solidFill>
                    <a:srgbClr val="0000FF"/>
                  </a:solidFill>
                  <a:latin typeface="微软雅黑" pitchFamily="34" charset="-122"/>
                  <a:ea typeface="微软雅黑" pitchFamily="34" charset="-122"/>
                </a:rPr>
                <a:t>UDP</a:t>
              </a:r>
            </a:p>
          </p:txBody>
        </p:sp>
        <p:sp>
          <p:nvSpPr>
            <p:cNvPr id="14" name="Text Box 13"/>
            <p:cNvSpPr txBox="1">
              <a:spLocks noChangeArrowheads="1"/>
            </p:cNvSpPr>
            <p:nvPr/>
          </p:nvSpPr>
          <p:spPr bwMode="auto">
            <a:xfrm>
              <a:off x="7419182" y="1740516"/>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1100" b="1">
                  <a:solidFill>
                    <a:srgbClr val="0000FF"/>
                  </a:solidFill>
                  <a:latin typeface="微软雅黑" pitchFamily="34" charset="-122"/>
                  <a:ea typeface="微软雅黑" pitchFamily="34" charset="-122"/>
                </a:rPr>
                <a:t>UDP</a:t>
              </a:r>
            </a:p>
          </p:txBody>
        </p:sp>
        <p:sp>
          <p:nvSpPr>
            <p:cNvPr id="15" name="Line 14"/>
            <p:cNvSpPr>
              <a:spLocks noChangeShapeType="1"/>
            </p:cNvSpPr>
            <p:nvPr/>
          </p:nvSpPr>
          <p:spPr bwMode="auto">
            <a:xfrm flipH="1">
              <a:off x="2452423" y="2359025"/>
              <a:ext cx="5166254" cy="0"/>
            </a:xfrm>
            <a:prstGeom prst="line">
              <a:avLst/>
            </a:prstGeom>
            <a:noFill/>
            <a:ln w="38100">
              <a:solidFill>
                <a:srgbClr val="CC00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ts val="1700"/>
                </a:lnSpc>
              </a:pPr>
              <a:endParaRPr lang="zh-CN" altLang="en-US" sz="1100" b="1">
                <a:latin typeface="微软雅黑" pitchFamily="34" charset="-122"/>
                <a:ea typeface="微软雅黑" pitchFamily="34" charset="-122"/>
              </a:endParaRPr>
            </a:p>
          </p:txBody>
        </p:sp>
        <p:sp>
          <p:nvSpPr>
            <p:cNvPr id="16" name="Rectangle 15"/>
            <p:cNvSpPr>
              <a:spLocks noChangeArrowheads="1"/>
            </p:cNvSpPr>
            <p:nvPr/>
          </p:nvSpPr>
          <p:spPr bwMode="auto">
            <a:xfrm>
              <a:off x="624286" y="2187576"/>
              <a:ext cx="1074869" cy="339725"/>
            </a:xfrm>
            <a:prstGeom prst="rect">
              <a:avLst/>
            </a:prstGeom>
            <a:solidFill>
              <a:srgbClr val="00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latin typeface="微软雅黑" pitchFamily="34" charset="-122"/>
                  <a:ea typeface="微软雅黑" pitchFamily="34" charset="-122"/>
                </a:rPr>
                <a:t>客户</a:t>
              </a:r>
            </a:p>
          </p:txBody>
        </p:sp>
        <p:sp>
          <p:nvSpPr>
            <p:cNvPr id="17" name="Rectangle 16"/>
            <p:cNvSpPr>
              <a:spLocks noChangeArrowheads="1"/>
            </p:cNvSpPr>
            <p:nvPr/>
          </p:nvSpPr>
          <p:spPr bwMode="auto">
            <a:xfrm>
              <a:off x="3529012" y="2230439"/>
              <a:ext cx="2904729" cy="255587"/>
            </a:xfrm>
            <a:prstGeom prst="rect">
              <a:avLst/>
            </a:prstGeom>
            <a:solidFill>
              <a:srgbClr val="FF66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DHCPOFFER</a:t>
              </a:r>
            </a:p>
          </p:txBody>
        </p:sp>
        <p:sp>
          <p:nvSpPr>
            <p:cNvPr id="18" name="Rectangle 17"/>
            <p:cNvSpPr>
              <a:spLocks noChangeArrowheads="1"/>
            </p:cNvSpPr>
            <p:nvPr/>
          </p:nvSpPr>
          <p:spPr bwMode="auto">
            <a:xfrm>
              <a:off x="8155252" y="2187576"/>
              <a:ext cx="1076590" cy="339725"/>
            </a:xfrm>
            <a:prstGeom prst="rect">
              <a:avLst/>
            </a:prstGeom>
            <a:solidFill>
              <a:srgbClr val="0066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solidFill>
                    <a:schemeClr val="bg1"/>
                  </a:solidFill>
                  <a:latin typeface="微软雅黑" pitchFamily="34" charset="-122"/>
                  <a:ea typeface="微软雅黑" pitchFamily="34" charset="-122"/>
                </a:rPr>
                <a:t>服务器</a:t>
              </a:r>
            </a:p>
          </p:txBody>
        </p:sp>
        <p:sp>
          <p:nvSpPr>
            <p:cNvPr id="19" name="Rectangle 18"/>
            <p:cNvSpPr>
              <a:spLocks noChangeArrowheads="1"/>
            </p:cNvSpPr>
            <p:nvPr/>
          </p:nvSpPr>
          <p:spPr bwMode="auto">
            <a:xfrm>
              <a:off x="7618677" y="2230439"/>
              <a:ext cx="536575" cy="255587"/>
            </a:xfrm>
            <a:prstGeom prst="rect">
              <a:avLst/>
            </a:prstGeom>
            <a:solidFill>
              <a:srgbClr val="00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67</a:t>
              </a:r>
            </a:p>
          </p:txBody>
        </p:sp>
        <p:sp>
          <p:nvSpPr>
            <p:cNvPr id="20" name="Rectangle 19"/>
            <p:cNvSpPr>
              <a:spLocks noChangeArrowheads="1"/>
            </p:cNvSpPr>
            <p:nvPr/>
          </p:nvSpPr>
          <p:spPr bwMode="auto">
            <a:xfrm>
              <a:off x="1699155" y="2230439"/>
              <a:ext cx="753269" cy="255587"/>
            </a:xfrm>
            <a:prstGeom prst="rect">
              <a:avLst/>
            </a:prstGeom>
            <a:solidFill>
              <a:srgbClr val="CC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dirty="0">
                  <a:latin typeface="微软雅黑" pitchFamily="34" charset="-122"/>
                  <a:ea typeface="微软雅黑" pitchFamily="34" charset="-122"/>
                </a:rPr>
                <a:t>68</a:t>
              </a:r>
            </a:p>
          </p:txBody>
        </p:sp>
        <p:sp>
          <p:nvSpPr>
            <p:cNvPr id="21" name="Text Box 20"/>
            <p:cNvSpPr txBox="1">
              <a:spLocks noChangeArrowheads="1"/>
            </p:cNvSpPr>
            <p:nvPr/>
          </p:nvSpPr>
          <p:spPr bwMode="auto">
            <a:xfrm>
              <a:off x="1697435" y="2379331"/>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1100" b="1">
                  <a:solidFill>
                    <a:srgbClr val="0000FF"/>
                  </a:solidFill>
                  <a:latin typeface="微软雅黑" pitchFamily="34" charset="-122"/>
                  <a:ea typeface="微软雅黑" pitchFamily="34" charset="-122"/>
                </a:rPr>
                <a:t>UDP</a:t>
              </a:r>
            </a:p>
          </p:txBody>
        </p:sp>
        <p:sp>
          <p:nvSpPr>
            <p:cNvPr id="22" name="Text Box 21"/>
            <p:cNvSpPr txBox="1">
              <a:spLocks noChangeArrowheads="1"/>
            </p:cNvSpPr>
            <p:nvPr/>
          </p:nvSpPr>
          <p:spPr bwMode="auto">
            <a:xfrm>
              <a:off x="7419182" y="2351704"/>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1100" b="1">
                  <a:solidFill>
                    <a:srgbClr val="0000FF"/>
                  </a:solidFill>
                  <a:latin typeface="微软雅黑" pitchFamily="34" charset="-122"/>
                  <a:ea typeface="微软雅黑" pitchFamily="34" charset="-122"/>
                </a:rPr>
                <a:t>UDP</a:t>
              </a:r>
            </a:p>
          </p:txBody>
        </p:sp>
        <p:sp>
          <p:nvSpPr>
            <p:cNvPr id="23" name="Line 23"/>
            <p:cNvSpPr>
              <a:spLocks noChangeShapeType="1"/>
            </p:cNvSpPr>
            <p:nvPr/>
          </p:nvSpPr>
          <p:spPr bwMode="auto">
            <a:xfrm>
              <a:off x="2454143" y="2968625"/>
              <a:ext cx="5164534" cy="0"/>
            </a:xfrm>
            <a:prstGeom prst="line">
              <a:avLst/>
            </a:prstGeom>
            <a:noFill/>
            <a:ln w="38100">
              <a:solidFill>
                <a:srgbClr val="00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ts val="1700"/>
                </a:lnSpc>
              </a:pPr>
              <a:endParaRPr lang="zh-CN" altLang="en-US" sz="1100" b="1">
                <a:latin typeface="微软雅黑" pitchFamily="34" charset="-122"/>
                <a:ea typeface="微软雅黑" pitchFamily="34" charset="-122"/>
              </a:endParaRPr>
            </a:p>
          </p:txBody>
        </p:sp>
        <p:sp>
          <p:nvSpPr>
            <p:cNvPr id="24" name="Rectangle 24"/>
            <p:cNvSpPr>
              <a:spLocks noChangeArrowheads="1"/>
            </p:cNvSpPr>
            <p:nvPr/>
          </p:nvSpPr>
          <p:spPr bwMode="auto">
            <a:xfrm>
              <a:off x="624285" y="2798763"/>
              <a:ext cx="1076590" cy="341312"/>
            </a:xfrm>
            <a:prstGeom prst="rect">
              <a:avLst/>
            </a:prstGeom>
            <a:solidFill>
              <a:srgbClr val="00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latin typeface="微软雅黑" pitchFamily="34" charset="-122"/>
                  <a:ea typeface="微软雅黑" pitchFamily="34" charset="-122"/>
                </a:rPr>
                <a:t>客户</a:t>
              </a:r>
            </a:p>
          </p:txBody>
        </p:sp>
        <p:sp>
          <p:nvSpPr>
            <p:cNvPr id="25" name="Rectangle 25"/>
            <p:cNvSpPr>
              <a:spLocks noChangeArrowheads="1"/>
            </p:cNvSpPr>
            <p:nvPr/>
          </p:nvSpPr>
          <p:spPr bwMode="auto">
            <a:xfrm>
              <a:off x="3529012" y="2841625"/>
              <a:ext cx="2904729" cy="255588"/>
            </a:xfrm>
            <a:prstGeom prst="rect">
              <a:avLst/>
            </a:prstGeom>
            <a:solidFill>
              <a:srgbClr val="00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DHCPREQUEST</a:t>
              </a:r>
            </a:p>
          </p:txBody>
        </p:sp>
        <p:sp>
          <p:nvSpPr>
            <p:cNvPr id="26" name="Rectangle 26"/>
            <p:cNvSpPr>
              <a:spLocks noChangeArrowheads="1"/>
            </p:cNvSpPr>
            <p:nvPr/>
          </p:nvSpPr>
          <p:spPr bwMode="auto">
            <a:xfrm>
              <a:off x="8155252" y="2798763"/>
              <a:ext cx="1076590" cy="341312"/>
            </a:xfrm>
            <a:prstGeom prst="rect">
              <a:avLst/>
            </a:prstGeom>
            <a:solidFill>
              <a:srgbClr val="0066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solidFill>
                    <a:schemeClr val="bg1"/>
                  </a:solidFill>
                  <a:latin typeface="微软雅黑" pitchFamily="34" charset="-122"/>
                  <a:ea typeface="微软雅黑" pitchFamily="34" charset="-122"/>
                </a:rPr>
                <a:t>服务器</a:t>
              </a:r>
            </a:p>
          </p:txBody>
        </p:sp>
        <p:sp>
          <p:nvSpPr>
            <p:cNvPr id="27" name="Rectangle 27"/>
            <p:cNvSpPr>
              <a:spLocks noChangeArrowheads="1"/>
            </p:cNvSpPr>
            <p:nvPr/>
          </p:nvSpPr>
          <p:spPr bwMode="auto">
            <a:xfrm>
              <a:off x="7618677" y="2841625"/>
              <a:ext cx="536575" cy="255588"/>
            </a:xfrm>
            <a:prstGeom prst="rect">
              <a:avLst/>
            </a:prstGeom>
            <a:solidFill>
              <a:srgbClr val="00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67</a:t>
              </a:r>
            </a:p>
          </p:txBody>
        </p:sp>
        <p:sp>
          <p:nvSpPr>
            <p:cNvPr id="28" name="Rectangle 28"/>
            <p:cNvSpPr>
              <a:spLocks noChangeArrowheads="1"/>
            </p:cNvSpPr>
            <p:nvPr/>
          </p:nvSpPr>
          <p:spPr bwMode="auto">
            <a:xfrm>
              <a:off x="1700875" y="2841625"/>
              <a:ext cx="753269" cy="255588"/>
            </a:xfrm>
            <a:prstGeom prst="rect">
              <a:avLst/>
            </a:prstGeom>
            <a:solidFill>
              <a:srgbClr val="CC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68</a:t>
              </a:r>
            </a:p>
          </p:txBody>
        </p:sp>
        <p:sp>
          <p:nvSpPr>
            <p:cNvPr id="29" name="Text Box 29"/>
            <p:cNvSpPr txBox="1">
              <a:spLocks noChangeArrowheads="1"/>
            </p:cNvSpPr>
            <p:nvPr/>
          </p:nvSpPr>
          <p:spPr bwMode="auto">
            <a:xfrm>
              <a:off x="1697435" y="2992106"/>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1100" b="1">
                  <a:solidFill>
                    <a:srgbClr val="0000FF"/>
                  </a:solidFill>
                  <a:latin typeface="微软雅黑" pitchFamily="34" charset="-122"/>
                  <a:ea typeface="微软雅黑" pitchFamily="34" charset="-122"/>
                </a:rPr>
                <a:t>UDP</a:t>
              </a:r>
            </a:p>
          </p:txBody>
        </p:sp>
        <p:sp>
          <p:nvSpPr>
            <p:cNvPr id="30" name="Text Box 30"/>
            <p:cNvSpPr txBox="1">
              <a:spLocks noChangeArrowheads="1"/>
            </p:cNvSpPr>
            <p:nvPr/>
          </p:nvSpPr>
          <p:spPr bwMode="auto">
            <a:xfrm>
              <a:off x="7419182" y="2964480"/>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1100" b="1">
                  <a:solidFill>
                    <a:srgbClr val="0000FF"/>
                  </a:solidFill>
                  <a:latin typeface="微软雅黑" pitchFamily="34" charset="-122"/>
                  <a:ea typeface="微软雅黑" pitchFamily="34" charset="-122"/>
                </a:rPr>
                <a:t>UDP</a:t>
              </a:r>
            </a:p>
          </p:txBody>
        </p:sp>
        <p:sp>
          <p:nvSpPr>
            <p:cNvPr id="31" name="Line 31"/>
            <p:cNvSpPr>
              <a:spLocks noChangeShapeType="1"/>
            </p:cNvSpPr>
            <p:nvPr/>
          </p:nvSpPr>
          <p:spPr bwMode="auto">
            <a:xfrm flipH="1">
              <a:off x="2452423" y="3579813"/>
              <a:ext cx="5166254" cy="0"/>
            </a:xfrm>
            <a:prstGeom prst="line">
              <a:avLst/>
            </a:prstGeom>
            <a:noFill/>
            <a:ln w="38100">
              <a:solidFill>
                <a:srgbClr val="CC00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ts val="1700"/>
                </a:lnSpc>
              </a:pPr>
              <a:endParaRPr lang="zh-CN" altLang="en-US" sz="1100" b="1">
                <a:latin typeface="微软雅黑" pitchFamily="34" charset="-122"/>
                <a:ea typeface="微软雅黑" pitchFamily="34" charset="-122"/>
              </a:endParaRPr>
            </a:p>
          </p:txBody>
        </p:sp>
        <p:sp>
          <p:nvSpPr>
            <p:cNvPr id="32" name="Rectangle 32"/>
            <p:cNvSpPr>
              <a:spLocks noChangeArrowheads="1"/>
            </p:cNvSpPr>
            <p:nvPr/>
          </p:nvSpPr>
          <p:spPr bwMode="auto">
            <a:xfrm>
              <a:off x="624286" y="3409950"/>
              <a:ext cx="1074869" cy="339725"/>
            </a:xfrm>
            <a:prstGeom prst="rect">
              <a:avLst/>
            </a:prstGeom>
            <a:solidFill>
              <a:srgbClr val="00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latin typeface="微软雅黑" pitchFamily="34" charset="-122"/>
                  <a:ea typeface="微软雅黑" pitchFamily="34" charset="-122"/>
                </a:rPr>
                <a:t>客户</a:t>
              </a:r>
            </a:p>
          </p:txBody>
        </p:sp>
        <p:sp>
          <p:nvSpPr>
            <p:cNvPr id="33" name="Rectangle 33"/>
            <p:cNvSpPr>
              <a:spLocks noChangeArrowheads="1"/>
            </p:cNvSpPr>
            <p:nvPr/>
          </p:nvSpPr>
          <p:spPr bwMode="auto">
            <a:xfrm>
              <a:off x="3529012" y="3452813"/>
              <a:ext cx="2904729" cy="254000"/>
            </a:xfrm>
            <a:prstGeom prst="rect">
              <a:avLst/>
            </a:prstGeom>
            <a:solidFill>
              <a:srgbClr val="FF66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DHCPACK</a:t>
              </a:r>
            </a:p>
          </p:txBody>
        </p:sp>
        <p:sp>
          <p:nvSpPr>
            <p:cNvPr id="34" name="Rectangle 34"/>
            <p:cNvSpPr>
              <a:spLocks noChangeArrowheads="1"/>
            </p:cNvSpPr>
            <p:nvPr/>
          </p:nvSpPr>
          <p:spPr bwMode="auto">
            <a:xfrm>
              <a:off x="8155252" y="3409950"/>
              <a:ext cx="1076590" cy="339725"/>
            </a:xfrm>
            <a:prstGeom prst="rect">
              <a:avLst/>
            </a:prstGeom>
            <a:solidFill>
              <a:srgbClr val="0066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solidFill>
                    <a:schemeClr val="bg1"/>
                  </a:solidFill>
                  <a:latin typeface="微软雅黑" pitchFamily="34" charset="-122"/>
                  <a:ea typeface="微软雅黑" pitchFamily="34" charset="-122"/>
                </a:rPr>
                <a:t>服务器</a:t>
              </a:r>
            </a:p>
          </p:txBody>
        </p:sp>
        <p:sp>
          <p:nvSpPr>
            <p:cNvPr id="35" name="Rectangle 35"/>
            <p:cNvSpPr>
              <a:spLocks noChangeArrowheads="1"/>
            </p:cNvSpPr>
            <p:nvPr/>
          </p:nvSpPr>
          <p:spPr bwMode="auto">
            <a:xfrm>
              <a:off x="7618677" y="3452813"/>
              <a:ext cx="536575" cy="254000"/>
            </a:xfrm>
            <a:prstGeom prst="rect">
              <a:avLst/>
            </a:prstGeom>
            <a:solidFill>
              <a:srgbClr val="00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67</a:t>
              </a:r>
            </a:p>
          </p:txBody>
        </p:sp>
        <p:sp>
          <p:nvSpPr>
            <p:cNvPr id="36" name="Rectangle 36"/>
            <p:cNvSpPr>
              <a:spLocks noChangeArrowheads="1"/>
            </p:cNvSpPr>
            <p:nvPr/>
          </p:nvSpPr>
          <p:spPr bwMode="auto">
            <a:xfrm>
              <a:off x="1699155" y="3452813"/>
              <a:ext cx="753269" cy="254000"/>
            </a:xfrm>
            <a:prstGeom prst="rect">
              <a:avLst/>
            </a:prstGeom>
            <a:solidFill>
              <a:srgbClr val="CC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68</a:t>
              </a:r>
            </a:p>
          </p:txBody>
        </p:sp>
        <p:sp>
          <p:nvSpPr>
            <p:cNvPr id="37" name="Text Box 37"/>
            <p:cNvSpPr txBox="1">
              <a:spLocks noChangeArrowheads="1"/>
            </p:cNvSpPr>
            <p:nvPr/>
          </p:nvSpPr>
          <p:spPr bwMode="auto">
            <a:xfrm>
              <a:off x="1697435" y="3601706"/>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1100" b="1">
                  <a:solidFill>
                    <a:srgbClr val="0000FF"/>
                  </a:solidFill>
                  <a:latin typeface="微软雅黑" pitchFamily="34" charset="-122"/>
                  <a:ea typeface="微软雅黑" pitchFamily="34" charset="-122"/>
                </a:rPr>
                <a:t>UDP</a:t>
              </a:r>
            </a:p>
          </p:txBody>
        </p:sp>
        <p:sp>
          <p:nvSpPr>
            <p:cNvPr id="38" name="Text Box 38"/>
            <p:cNvSpPr txBox="1">
              <a:spLocks noChangeArrowheads="1"/>
            </p:cNvSpPr>
            <p:nvPr/>
          </p:nvSpPr>
          <p:spPr bwMode="auto">
            <a:xfrm>
              <a:off x="7419182" y="3574079"/>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1100" b="1">
                  <a:solidFill>
                    <a:srgbClr val="0000FF"/>
                  </a:solidFill>
                  <a:latin typeface="微软雅黑" pitchFamily="34" charset="-122"/>
                  <a:ea typeface="微软雅黑" pitchFamily="34" charset="-122"/>
                </a:rPr>
                <a:t>UDP</a:t>
              </a:r>
            </a:p>
          </p:txBody>
        </p:sp>
        <p:sp>
          <p:nvSpPr>
            <p:cNvPr id="39" name="Line 40"/>
            <p:cNvSpPr>
              <a:spLocks noChangeShapeType="1"/>
            </p:cNvSpPr>
            <p:nvPr/>
          </p:nvSpPr>
          <p:spPr bwMode="auto">
            <a:xfrm>
              <a:off x="2454143" y="4187825"/>
              <a:ext cx="5164534" cy="0"/>
            </a:xfrm>
            <a:prstGeom prst="line">
              <a:avLst/>
            </a:prstGeom>
            <a:noFill/>
            <a:ln w="38100">
              <a:solidFill>
                <a:srgbClr val="00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ts val="1700"/>
                </a:lnSpc>
              </a:pPr>
              <a:endParaRPr lang="zh-CN" altLang="en-US" sz="1100" b="1">
                <a:latin typeface="微软雅黑" pitchFamily="34" charset="-122"/>
                <a:ea typeface="微软雅黑" pitchFamily="34" charset="-122"/>
              </a:endParaRPr>
            </a:p>
          </p:txBody>
        </p:sp>
        <p:sp>
          <p:nvSpPr>
            <p:cNvPr id="40" name="Rectangle 41"/>
            <p:cNvSpPr>
              <a:spLocks noChangeArrowheads="1"/>
            </p:cNvSpPr>
            <p:nvPr/>
          </p:nvSpPr>
          <p:spPr bwMode="auto">
            <a:xfrm>
              <a:off x="624285" y="4017964"/>
              <a:ext cx="1076590" cy="338137"/>
            </a:xfrm>
            <a:prstGeom prst="rect">
              <a:avLst/>
            </a:prstGeom>
            <a:solidFill>
              <a:srgbClr val="00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latin typeface="微软雅黑" pitchFamily="34" charset="-122"/>
                  <a:ea typeface="微软雅黑" pitchFamily="34" charset="-122"/>
                </a:rPr>
                <a:t>客户</a:t>
              </a:r>
            </a:p>
          </p:txBody>
        </p:sp>
        <p:sp>
          <p:nvSpPr>
            <p:cNvPr id="41" name="Rectangle 42"/>
            <p:cNvSpPr>
              <a:spLocks noChangeArrowheads="1"/>
            </p:cNvSpPr>
            <p:nvPr/>
          </p:nvSpPr>
          <p:spPr bwMode="auto">
            <a:xfrm>
              <a:off x="3529012" y="4060825"/>
              <a:ext cx="2904729" cy="254000"/>
            </a:xfrm>
            <a:prstGeom prst="rect">
              <a:avLst/>
            </a:prstGeom>
            <a:solidFill>
              <a:srgbClr val="00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DHCPREQUEST</a:t>
              </a:r>
            </a:p>
          </p:txBody>
        </p:sp>
        <p:sp>
          <p:nvSpPr>
            <p:cNvPr id="42" name="Rectangle 43"/>
            <p:cNvSpPr>
              <a:spLocks noChangeArrowheads="1"/>
            </p:cNvSpPr>
            <p:nvPr/>
          </p:nvSpPr>
          <p:spPr bwMode="auto">
            <a:xfrm>
              <a:off x="8155252" y="4017964"/>
              <a:ext cx="1076590" cy="338137"/>
            </a:xfrm>
            <a:prstGeom prst="rect">
              <a:avLst/>
            </a:prstGeom>
            <a:solidFill>
              <a:srgbClr val="0066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solidFill>
                    <a:schemeClr val="bg1"/>
                  </a:solidFill>
                  <a:latin typeface="微软雅黑" pitchFamily="34" charset="-122"/>
                  <a:ea typeface="微软雅黑" pitchFamily="34" charset="-122"/>
                </a:rPr>
                <a:t>服务器</a:t>
              </a:r>
            </a:p>
          </p:txBody>
        </p:sp>
        <p:sp>
          <p:nvSpPr>
            <p:cNvPr id="43" name="Rectangle 44"/>
            <p:cNvSpPr>
              <a:spLocks noChangeArrowheads="1"/>
            </p:cNvSpPr>
            <p:nvPr/>
          </p:nvSpPr>
          <p:spPr bwMode="auto">
            <a:xfrm>
              <a:off x="7618677" y="4060825"/>
              <a:ext cx="536575" cy="254000"/>
            </a:xfrm>
            <a:prstGeom prst="rect">
              <a:avLst/>
            </a:prstGeom>
            <a:solidFill>
              <a:srgbClr val="00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67</a:t>
              </a:r>
            </a:p>
          </p:txBody>
        </p:sp>
        <p:sp>
          <p:nvSpPr>
            <p:cNvPr id="44" name="Rectangle 45"/>
            <p:cNvSpPr>
              <a:spLocks noChangeArrowheads="1"/>
            </p:cNvSpPr>
            <p:nvPr/>
          </p:nvSpPr>
          <p:spPr bwMode="auto">
            <a:xfrm>
              <a:off x="1700875" y="4060825"/>
              <a:ext cx="753269" cy="254000"/>
            </a:xfrm>
            <a:prstGeom prst="rect">
              <a:avLst/>
            </a:prstGeom>
            <a:solidFill>
              <a:srgbClr val="CC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68</a:t>
              </a:r>
            </a:p>
          </p:txBody>
        </p:sp>
        <p:sp>
          <p:nvSpPr>
            <p:cNvPr id="45" name="Text Box 46"/>
            <p:cNvSpPr txBox="1">
              <a:spLocks noChangeArrowheads="1"/>
            </p:cNvSpPr>
            <p:nvPr/>
          </p:nvSpPr>
          <p:spPr bwMode="auto">
            <a:xfrm>
              <a:off x="1697435" y="4209719"/>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1100" b="1">
                  <a:solidFill>
                    <a:srgbClr val="0000FF"/>
                  </a:solidFill>
                  <a:latin typeface="微软雅黑" pitchFamily="34" charset="-122"/>
                  <a:ea typeface="微软雅黑" pitchFamily="34" charset="-122"/>
                </a:rPr>
                <a:t>UDP</a:t>
              </a:r>
            </a:p>
          </p:txBody>
        </p:sp>
        <p:sp>
          <p:nvSpPr>
            <p:cNvPr id="46" name="Text Box 47"/>
            <p:cNvSpPr txBox="1">
              <a:spLocks noChangeArrowheads="1"/>
            </p:cNvSpPr>
            <p:nvPr/>
          </p:nvSpPr>
          <p:spPr bwMode="auto">
            <a:xfrm>
              <a:off x="7419182" y="4182093"/>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1100" b="1">
                  <a:solidFill>
                    <a:srgbClr val="0000FF"/>
                  </a:solidFill>
                  <a:latin typeface="微软雅黑" pitchFamily="34" charset="-122"/>
                  <a:ea typeface="微软雅黑" pitchFamily="34" charset="-122"/>
                </a:rPr>
                <a:t>UDP</a:t>
              </a:r>
            </a:p>
          </p:txBody>
        </p:sp>
        <p:sp>
          <p:nvSpPr>
            <p:cNvPr id="47" name="Line 48"/>
            <p:cNvSpPr>
              <a:spLocks noChangeShapeType="1"/>
            </p:cNvSpPr>
            <p:nvPr/>
          </p:nvSpPr>
          <p:spPr bwMode="auto">
            <a:xfrm flipH="1">
              <a:off x="2452423" y="4800600"/>
              <a:ext cx="5166254" cy="0"/>
            </a:xfrm>
            <a:prstGeom prst="line">
              <a:avLst/>
            </a:prstGeom>
            <a:noFill/>
            <a:ln w="38100">
              <a:solidFill>
                <a:srgbClr val="CC00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ts val="1700"/>
                </a:lnSpc>
              </a:pPr>
              <a:endParaRPr lang="zh-CN" altLang="en-US" sz="1100" b="1">
                <a:latin typeface="微软雅黑" pitchFamily="34" charset="-122"/>
                <a:ea typeface="微软雅黑" pitchFamily="34" charset="-122"/>
              </a:endParaRPr>
            </a:p>
          </p:txBody>
        </p:sp>
        <p:sp>
          <p:nvSpPr>
            <p:cNvPr id="48" name="Rectangle 49"/>
            <p:cNvSpPr>
              <a:spLocks noChangeArrowheads="1"/>
            </p:cNvSpPr>
            <p:nvPr/>
          </p:nvSpPr>
          <p:spPr bwMode="auto">
            <a:xfrm>
              <a:off x="624286" y="4629150"/>
              <a:ext cx="1074869" cy="338138"/>
            </a:xfrm>
            <a:prstGeom prst="rect">
              <a:avLst/>
            </a:prstGeom>
            <a:solidFill>
              <a:srgbClr val="00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latin typeface="微软雅黑" pitchFamily="34" charset="-122"/>
                  <a:ea typeface="微软雅黑" pitchFamily="34" charset="-122"/>
                </a:rPr>
                <a:t>客户</a:t>
              </a:r>
            </a:p>
          </p:txBody>
        </p:sp>
        <p:sp>
          <p:nvSpPr>
            <p:cNvPr id="49" name="Rectangle 50"/>
            <p:cNvSpPr>
              <a:spLocks noChangeArrowheads="1"/>
            </p:cNvSpPr>
            <p:nvPr/>
          </p:nvSpPr>
          <p:spPr bwMode="auto">
            <a:xfrm>
              <a:off x="3529012" y="4672014"/>
              <a:ext cx="2904729" cy="255587"/>
            </a:xfrm>
            <a:prstGeom prst="rect">
              <a:avLst/>
            </a:prstGeom>
            <a:solidFill>
              <a:srgbClr val="FF66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DHCPNACK</a:t>
              </a:r>
            </a:p>
          </p:txBody>
        </p:sp>
        <p:sp>
          <p:nvSpPr>
            <p:cNvPr id="50" name="Rectangle 51"/>
            <p:cNvSpPr>
              <a:spLocks noChangeArrowheads="1"/>
            </p:cNvSpPr>
            <p:nvPr/>
          </p:nvSpPr>
          <p:spPr bwMode="auto">
            <a:xfrm>
              <a:off x="8155252" y="4629150"/>
              <a:ext cx="1076590" cy="338138"/>
            </a:xfrm>
            <a:prstGeom prst="rect">
              <a:avLst/>
            </a:prstGeom>
            <a:solidFill>
              <a:srgbClr val="0066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solidFill>
                    <a:schemeClr val="bg1"/>
                  </a:solidFill>
                  <a:latin typeface="微软雅黑" pitchFamily="34" charset="-122"/>
                  <a:ea typeface="微软雅黑" pitchFamily="34" charset="-122"/>
                </a:rPr>
                <a:t>服务器</a:t>
              </a:r>
            </a:p>
          </p:txBody>
        </p:sp>
        <p:sp>
          <p:nvSpPr>
            <p:cNvPr id="51" name="Rectangle 52"/>
            <p:cNvSpPr>
              <a:spLocks noChangeArrowheads="1"/>
            </p:cNvSpPr>
            <p:nvPr/>
          </p:nvSpPr>
          <p:spPr bwMode="auto">
            <a:xfrm>
              <a:off x="7618677" y="4672014"/>
              <a:ext cx="536575" cy="255587"/>
            </a:xfrm>
            <a:prstGeom prst="rect">
              <a:avLst/>
            </a:prstGeom>
            <a:solidFill>
              <a:srgbClr val="00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67</a:t>
              </a:r>
            </a:p>
          </p:txBody>
        </p:sp>
        <p:sp>
          <p:nvSpPr>
            <p:cNvPr id="52" name="Rectangle 53"/>
            <p:cNvSpPr>
              <a:spLocks noChangeArrowheads="1"/>
            </p:cNvSpPr>
            <p:nvPr/>
          </p:nvSpPr>
          <p:spPr bwMode="auto">
            <a:xfrm>
              <a:off x="1699155" y="4672014"/>
              <a:ext cx="753269" cy="255587"/>
            </a:xfrm>
            <a:prstGeom prst="rect">
              <a:avLst/>
            </a:prstGeom>
            <a:solidFill>
              <a:srgbClr val="CC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68</a:t>
              </a:r>
            </a:p>
          </p:txBody>
        </p:sp>
        <p:sp>
          <p:nvSpPr>
            <p:cNvPr id="53" name="Text Box 54"/>
            <p:cNvSpPr txBox="1">
              <a:spLocks noChangeArrowheads="1"/>
            </p:cNvSpPr>
            <p:nvPr/>
          </p:nvSpPr>
          <p:spPr bwMode="auto">
            <a:xfrm>
              <a:off x="1697435" y="4820906"/>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1100" b="1">
                  <a:solidFill>
                    <a:srgbClr val="0000FF"/>
                  </a:solidFill>
                  <a:latin typeface="微软雅黑" pitchFamily="34" charset="-122"/>
                  <a:ea typeface="微软雅黑" pitchFamily="34" charset="-122"/>
                </a:rPr>
                <a:t>UDP</a:t>
              </a:r>
            </a:p>
          </p:txBody>
        </p:sp>
        <p:sp>
          <p:nvSpPr>
            <p:cNvPr id="54" name="Text Box 55"/>
            <p:cNvSpPr txBox="1">
              <a:spLocks noChangeArrowheads="1"/>
            </p:cNvSpPr>
            <p:nvPr/>
          </p:nvSpPr>
          <p:spPr bwMode="auto">
            <a:xfrm>
              <a:off x="7419182" y="4793276"/>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1100" b="1">
                  <a:solidFill>
                    <a:srgbClr val="0000FF"/>
                  </a:solidFill>
                  <a:latin typeface="微软雅黑" pitchFamily="34" charset="-122"/>
                  <a:ea typeface="微软雅黑" pitchFamily="34" charset="-122"/>
                </a:rPr>
                <a:t>UDP</a:t>
              </a:r>
            </a:p>
          </p:txBody>
        </p:sp>
        <p:sp>
          <p:nvSpPr>
            <p:cNvPr id="55" name="Line 56"/>
            <p:cNvSpPr>
              <a:spLocks noChangeShapeType="1"/>
            </p:cNvSpPr>
            <p:nvPr/>
          </p:nvSpPr>
          <p:spPr bwMode="auto">
            <a:xfrm flipH="1">
              <a:off x="2452423" y="5411788"/>
              <a:ext cx="5166254" cy="0"/>
            </a:xfrm>
            <a:prstGeom prst="line">
              <a:avLst/>
            </a:prstGeom>
            <a:noFill/>
            <a:ln w="38100">
              <a:solidFill>
                <a:srgbClr val="CC00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ts val="1700"/>
                </a:lnSpc>
              </a:pPr>
              <a:endParaRPr lang="zh-CN" altLang="en-US" sz="1100" b="1">
                <a:latin typeface="微软雅黑" pitchFamily="34" charset="-122"/>
                <a:ea typeface="微软雅黑" pitchFamily="34" charset="-122"/>
              </a:endParaRPr>
            </a:p>
          </p:txBody>
        </p:sp>
        <p:sp>
          <p:nvSpPr>
            <p:cNvPr id="56" name="Rectangle 57"/>
            <p:cNvSpPr>
              <a:spLocks noChangeArrowheads="1"/>
            </p:cNvSpPr>
            <p:nvPr/>
          </p:nvSpPr>
          <p:spPr bwMode="auto">
            <a:xfrm>
              <a:off x="624286" y="5240339"/>
              <a:ext cx="1074869" cy="338137"/>
            </a:xfrm>
            <a:prstGeom prst="rect">
              <a:avLst/>
            </a:prstGeom>
            <a:solidFill>
              <a:srgbClr val="00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latin typeface="微软雅黑" pitchFamily="34" charset="-122"/>
                  <a:ea typeface="微软雅黑" pitchFamily="34" charset="-122"/>
                </a:rPr>
                <a:t>客户</a:t>
              </a:r>
            </a:p>
          </p:txBody>
        </p:sp>
        <p:sp>
          <p:nvSpPr>
            <p:cNvPr id="57" name="Rectangle 58"/>
            <p:cNvSpPr>
              <a:spLocks noChangeArrowheads="1"/>
            </p:cNvSpPr>
            <p:nvPr/>
          </p:nvSpPr>
          <p:spPr bwMode="auto">
            <a:xfrm>
              <a:off x="3529012" y="5283200"/>
              <a:ext cx="2904729" cy="255588"/>
            </a:xfrm>
            <a:prstGeom prst="rect">
              <a:avLst/>
            </a:prstGeom>
            <a:solidFill>
              <a:srgbClr val="FF66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DHCPACK</a:t>
              </a:r>
            </a:p>
          </p:txBody>
        </p:sp>
        <p:sp>
          <p:nvSpPr>
            <p:cNvPr id="58" name="Rectangle 59"/>
            <p:cNvSpPr>
              <a:spLocks noChangeArrowheads="1"/>
            </p:cNvSpPr>
            <p:nvPr/>
          </p:nvSpPr>
          <p:spPr bwMode="auto">
            <a:xfrm>
              <a:off x="8155252" y="5240339"/>
              <a:ext cx="1076590" cy="338137"/>
            </a:xfrm>
            <a:prstGeom prst="rect">
              <a:avLst/>
            </a:prstGeom>
            <a:solidFill>
              <a:srgbClr val="0066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solidFill>
                    <a:schemeClr val="bg1"/>
                  </a:solidFill>
                  <a:latin typeface="微软雅黑" pitchFamily="34" charset="-122"/>
                  <a:ea typeface="微软雅黑" pitchFamily="34" charset="-122"/>
                </a:rPr>
                <a:t>服务器</a:t>
              </a:r>
            </a:p>
          </p:txBody>
        </p:sp>
        <p:sp>
          <p:nvSpPr>
            <p:cNvPr id="59" name="Rectangle 60"/>
            <p:cNvSpPr>
              <a:spLocks noChangeArrowheads="1"/>
            </p:cNvSpPr>
            <p:nvPr/>
          </p:nvSpPr>
          <p:spPr bwMode="auto">
            <a:xfrm>
              <a:off x="7618677" y="5283200"/>
              <a:ext cx="536575" cy="255588"/>
            </a:xfrm>
            <a:prstGeom prst="rect">
              <a:avLst/>
            </a:prstGeom>
            <a:solidFill>
              <a:srgbClr val="00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67</a:t>
              </a:r>
            </a:p>
          </p:txBody>
        </p:sp>
        <p:sp>
          <p:nvSpPr>
            <p:cNvPr id="60" name="Rectangle 61"/>
            <p:cNvSpPr>
              <a:spLocks noChangeArrowheads="1"/>
            </p:cNvSpPr>
            <p:nvPr/>
          </p:nvSpPr>
          <p:spPr bwMode="auto">
            <a:xfrm>
              <a:off x="1699155" y="5283200"/>
              <a:ext cx="753268" cy="255588"/>
            </a:xfrm>
            <a:prstGeom prst="rect">
              <a:avLst/>
            </a:prstGeom>
            <a:solidFill>
              <a:srgbClr val="CC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68</a:t>
              </a:r>
            </a:p>
          </p:txBody>
        </p:sp>
        <p:sp>
          <p:nvSpPr>
            <p:cNvPr id="61" name="Text Box 62"/>
            <p:cNvSpPr txBox="1">
              <a:spLocks noChangeArrowheads="1"/>
            </p:cNvSpPr>
            <p:nvPr/>
          </p:nvSpPr>
          <p:spPr bwMode="auto">
            <a:xfrm>
              <a:off x="1697435" y="5432092"/>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1100" b="1">
                  <a:solidFill>
                    <a:srgbClr val="0000FF"/>
                  </a:solidFill>
                  <a:latin typeface="微软雅黑" pitchFamily="34" charset="-122"/>
                  <a:ea typeface="微软雅黑" pitchFamily="34" charset="-122"/>
                </a:rPr>
                <a:t>UDP</a:t>
              </a:r>
            </a:p>
          </p:txBody>
        </p:sp>
        <p:sp>
          <p:nvSpPr>
            <p:cNvPr id="62" name="Text Box 63"/>
            <p:cNvSpPr txBox="1">
              <a:spLocks noChangeArrowheads="1"/>
            </p:cNvSpPr>
            <p:nvPr/>
          </p:nvSpPr>
          <p:spPr bwMode="auto">
            <a:xfrm>
              <a:off x="7419182" y="5404464"/>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1100" b="1">
                  <a:solidFill>
                    <a:srgbClr val="0000FF"/>
                  </a:solidFill>
                  <a:latin typeface="微软雅黑" pitchFamily="34" charset="-122"/>
                  <a:ea typeface="微软雅黑" pitchFamily="34" charset="-122"/>
                </a:rPr>
                <a:t>UDP</a:t>
              </a:r>
            </a:p>
          </p:txBody>
        </p:sp>
        <p:sp>
          <p:nvSpPr>
            <p:cNvPr id="63" name="Line 65"/>
            <p:cNvSpPr>
              <a:spLocks noChangeShapeType="1"/>
            </p:cNvSpPr>
            <p:nvPr/>
          </p:nvSpPr>
          <p:spPr bwMode="auto">
            <a:xfrm>
              <a:off x="2454143" y="6256338"/>
              <a:ext cx="5164534" cy="0"/>
            </a:xfrm>
            <a:prstGeom prst="line">
              <a:avLst/>
            </a:prstGeom>
            <a:noFill/>
            <a:ln w="38100">
              <a:solidFill>
                <a:srgbClr val="00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ts val="1700"/>
                </a:lnSpc>
              </a:pPr>
              <a:endParaRPr lang="zh-CN" altLang="en-US" sz="1100" b="1">
                <a:latin typeface="微软雅黑" pitchFamily="34" charset="-122"/>
                <a:ea typeface="微软雅黑" pitchFamily="34" charset="-122"/>
              </a:endParaRPr>
            </a:p>
          </p:txBody>
        </p:sp>
        <p:sp>
          <p:nvSpPr>
            <p:cNvPr id="64" name="Rectangle 66"/>
            <p:cNvSpPr>
              <a:spLocks noChangeArrowheads="1"/>
            </p:cNvSpPr>
            <p:nvPr/>
          </p:nvSpPr>
          <p:spPr bwMode="auto">
            <a:xfrm>
              <a:off x="624285" y="6086475"/>
              <a:ext cx="1076590" cy="338138"/>
            </a:xfrm>
            <a:prstGeom prst="rect">
              <a:avLst/>
            </a:prstGeom>
            <a:solidFill>
              <a:srgbClr val="00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latin typeface="微软雅黑" pitchFamily="34" charset="-122"/>
                  <a:ea typeface="微软雅黑" pitchFamily="34" charset="-122"/>
                </a:rPr>
                <a:t>客户</a:t>
              </a:r>
            </a:p>
          </p:txBody>
        </p:sp>
        <p:sp>
          <p:nvSpPr>
            <p:cNvPr id="65" name="Rectangle 67"/>
            <p:cNvSpPr>
              <a:spLocks noChangeArrowheads="1"/>
            </p:cNvSpPr>
            <p:nvPr/>
          </p:nvSpPr>
          <p:spPr bwMode="auto">
            <a:xfrm>
              <a:off x="3529012" y="6129338"/>
              <a:ext cx="2904729" cy="254000"/>
            </a:xfrm>
            <a:prstGeom prst="rect">
              <a:avLst/>
            </a:prstGeom>
            <a:solidFill>
              <a:srgbClr val="00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DHCPRELEASE</a:t>
              </a:r>
            </a:p>
          </p:txBody>
        </p:sp>
        <p:sp>
          <p:nvSpPr>
            <p:cNvPr id="66" name="Rectangle 68"/>
            <p:cNvSpPr>
              <a:spLocks noChangeArrowheads="1"/>
            </p:cNvSpPr>
            <p:nvPr/>
          </p:nvSpPr>
          <p:spPr bwMode="auto">
            <a:xfrm>
              <a:off x="8155252" y="6086475"/>
              <a:ext cx="1076590" cy="338138"/>
            </a:xfrm>
            <a:prstGeom prst="rect">
              <a:avLst/>
            </a:prstGeom>
            <a:solidFill>
              <a:srgbClr val="0066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dirty="0">
                  <a:solidFill>
                    <a:schemeClr val="bg1"/>
                  </a:solidFill>
                  <a:latin typeface="微软雅黑" pitchFamily="34" charset="-122"/>
                  <a:ea typeface="微软雅黑" pitchFamily="34" charset="-122"/>
                </a:rPr>
                <a:t>服务器</a:t>
              </a:r>
            </a:p>
          </p:txBody>
        </p:sp>
        <p:sp>
          <p:nvSpPr>
            <p:cNvPr id="67" name="Rectangle 69"/>
            <p:cNvSpPr>
              <a:spLocks noChangeArrowheads="1"/>
            </p:cNvSpPr>
            <p:nvPr/>
          </p:nvSpPr>
          <p:spPr bwMode="auto">
            <a:xfrm>
              <a:off x="7618677" y="6129338"/>
              <a:ext cx="536575" cy="254000"/>
            </a:xfrm>
            <a:prstGeom prst="rect">
              <a:avLst/>
            </a:prstGeom>
            <a:solidFill>
              <a:srgbClr val="00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67</a:t>
              </a:r>
            </a:p>
          </p:txBody>
        </p:sp>
        <p:sp>
          <p:nvSpPr>
            <p:cNvPr id="68" name="Rectangle 70"/>
            <p:cNvSpPr>
              <a:spLocks noChangeArrowheads="1"/>
            </p:cNvSpPr>
            <p:nvPr/>
          </p:nvSpPr>
          <p:spPr bwMode="auto">
            <a:xfrm>
              <a:off x="1700875" y="6129338"/>
              <a:ext cx="753269" cy="254000"/>
            </a:xfrm>
            <a:prstGeom prst="rect">
              <a:avLst/>
            </a:prstGeom>
            <a:solidFill>
              <a:srgbClr val="CC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68</a:t>
              </a:r>
            </a:p>
          </p:txBody>
        </p:sp>
        <p:sp>
          <p:nvSpPr>
            <p:cNvPr id="69" name="Text Box 71"/>
            <p:cNvSpPr txBox="1">
              <a:spLocks noChangeArrowheads="1"/>
            </p:cNvSpPr>
            <p:nvPr/>
          </p:nvSpPr>
          <p:spPr bwMode="auto">
            <a:xfrm>
              <a:off x="1697435" y="6278232"/>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1100" b="1">
                  <a:solidFill>
                    <a:srgbClr val="0000FF"/>
                  </a:solidFill>
                  <a:latin typeface="微软雅黑" pitchFamily="34" charset="-122"/>
                  <a:ea typeface="微软雅黑" pitchFamily="34" charset="-122"/>
                </a:rPr>
                <a:t>UDP</a:t>
              </a:r>
            </a:p>
          </p:txBody>
        </p:sp>
        <p:sp>
          <p:nvSpPr>
            <p:cNvPr id="70" name="Text Box 72"/>
            <p:cNvSpPr txBox="1">
              <a:spLocks noChangeArrowheads="1"/>
            </p:cNvSpPr>
            <p:nvPr/>
          </p:nvSpPr>
          <p:spPr bwMode="auto">
            <a:xfrm>
              <a:off x="7419182" y="6250605"/>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1100" b="1">
                  <a:solidFill>
                    <a:srgbClr val="0000FF"/>
                  </a:solidFill>
                  <a:latin typeface="微软雅黑" pitchFamily="34" charset="-122"/>
                  <a:ea typeface="微软雅黑" pitchFamily="34" charset="-122"/>
                </a:rPr>
                <a:t>UDP</a:t>
              </a:r>
            </a:p>
          </p:txBody>
        </p:sp>
        <p:sp>
          <p:nvSpPr>
            <p:cNvPr id="71" name="Rectangle 73"/>
            <p:cNvSpPr>
              <a:spLocks noChangeArrowheads="1"/>
            </p:cNvSpPr>
            <p:nvPr/>
          </p:nvSpPr>
          <p:spPr bwMode="auto">
            <a:xfrm>
              <a:off x="8155252" y="936625"/>
              <a:ext cx="1076590" cy="338138"/>
            </a:xfrm>
            <a:prstGeom prst="rect">
              <a:avLst/>
            </a:prstGeom>
            <a:solidFill>
              <a:srgbClr val="0066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solidFill>
                    <a:schemeClr val="bg1"/>
                  </a:solidFill>
                  <a:latin typeface="微软雅黑" pitchFamily="34" charset="-122"/>
                  <a:ea typeface="微软雅黑" pitchFamily="34" charset="-122"/>
                </a:rPr>
                <a:t>服务器</a:t>
              </a:r>
            </a:p>
          </p:txBody>
        </p:sp>
        <p:sp>
          <p:nvSpPr>
            <p:cNvPr id="72" name="Rectangle 74"/>
            <p:cNvSpPr>
              <a:spLocks noChangeArrowheads="1"/>
            </p:cNvSpPr>
            <p:nvPr/>
          </p:nvSpPr>
          <p:spPr bwMode="auto">
            <a:xfrm>
              <a:off x="7618677" y="977900"/>
              <a:ext cx="536575" cy="254000"/>
            </a:xfrm>
            <a:prstGeom prst="rect">
              <a:avLst/>
            </a:prstGeom>
            <a:solidFill>
              <a:srgbClr val="00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dirty="0">
                  <a:latin typeface="微软雅黑" pitchFamily="34" charset="-122"/>
                  <a:ea typeface="微软雅黑" pitchFamily="34" charset="-122"/>
                </a:rPr>
                <a:t>67</a:t>
              </a:r>
            </a:p>
          </p:txBody>
        </p:sp>
        <p:sp>
          <p:nvSpPr>
            <p:cNvPr id="73" name="Text Box 75"/>
            <p:cNvSpPr txBox="1">
              <a:spLocks noChangeArrowheads="1"/>
            </p:cNvSpPr>
            <p:nvPr/>
          </p:nvSpPr>
          <p:spPr bwMode="auto">
            <a:xfrm>
              <a:off x="7419182" y="1099167"/>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1100" b="1" dirty="0">
                  <a:solidFill>
                    <a:srgbClr val="0000FF"/>
                  </a:solidFill>
                  <a:latin typeface="微软雅黑" pitchFamily="34" charset="-122"/>
                  <a:ea typeface="微软雅黑" pitchFamily="34" charset="-122"/>
                </a:rPr>
                <a:t>UDP</a:t>
              </a:r>
            </a:p>
          </p:txBody>
        </p:sp>
        <p:sp>
          <p:nvSpPr>
            <p:cNvPr id="74" name="Text Box 76"/>
            <p:cNvSpPr txBox="1">
              <a:spLocks noChangeArrowheads="1"/>
            </p:cNvSpPr>
            <p:nvPr/>
          </p:nvSpPr>
          <p:spPr bwMode="auto">
            <a:xfrm>
              <a:off x="6398943" y="587046"/>
              <a:ext cx="1414278"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zh-CN" altLang="en-US" sz="1100" b="1" dirty="0">
                  <a:latin typeface="微软雅黑" pitchFamily="34" charset="-122"/>
                  <a:ea typeface="微软雅黑" pitchFamily="34" charset="-122"/>
                </a:rPr>
                <a:t>被动打开</a:t>
              </a:r>
            </a:p>
          </p:txBody>
        </p:sp>
        <p:sp>
          <p:nvSpPr>
            <p:cNvPr id="75" name="Text Box 77"/>
            <p:cNvSpPr txBox="1">
              <a:spLocks noChangeArrowheads="1"/>
            </p:cNvSpPr>
            <p:nvPr/>
          </p:nvSpPr>
          <p:spPr bwMode="auto">
            <a:xfrm>
              <a:off x="9116883" y="910828"/>
              <a:ext cx="781608"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2000" b="1">
                  <a:latin typeface="微软雅黑" pitchFamily="34" charset="-122"/>
                  <a:ea typeface="微软雅黑" pitchFamily="34" charset="-122"/>
                  <a:sym typeface="Wingdings" pitchFamily="2" charset="2"/>
                </a:rPr>
                <a:t></a:t>
              </a:r>
            </a:p>
          </p:txBody>
        </p:sp>
        <p:sp>
          <p:nvSpPr>
            <p:cNvPr id="76" name="Text Box 78"/>
            <p:cNvSpPr txBox="1">
              <a:spLocks noChangeArrowheads="1"/>
            </p:cNvSpPr>
            <p:nvPr/>
          </p:nvSpPr>
          <p:spPr bwMode="auto">
            <a:xfrm>
              <a:off x="-34130" y="1525190"/>
              <a:ext cx="781608"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2000" b="1" dirty="0">
                  <a:latin typeface="微软雅黑" pitchFamily="34" charset="-122"/>
                  <a:ea typeface="微软雅黑" pitchFamily="34" charset="-122"/>
                  <a:sym typeface="Wingdings" pitchFamily="2" charset="2"/>
                </a:rPr>
                <a:t></a:t>
              </a:r>
            </a:p>
          </p:txBody>
        </p:sp>
        <p:sp>
          <p:nvSpPr>
            <p:cNvPr id="77" name="Text Box 79"/>
            <p:cNvSpPr txBox="1">
              <a:spLocks noChangeArrowheads="1"/>
            </p:cNvSpPr>
            <p:nvPr/>
          </p:nvSpPr>
          <p:spPr bwMode="auto">
            <a:xfrm>
              <a:off x="9116883" y="2147490"/>
              <a:ext cx="781608"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2000" b="1">
                  <a:latin typeface="微软雅黑" pitchFamily="34" charset="-122"/>
                  <a:ea typeface="微软雅黑" pitchFamily="34" charset="-122"/>
                  <a:sym typeface="Wingdings" pitchFamily="2" charset="2"/>
                </a:rPr>
                <a:t></a:t>
              </a:r>
            </a:p>
          </p:txBody>
        </p:sp>
        <p:sp>
          <p:nvSpPr>
            <p:cNvPr id="78" name="Text Box 80"/>
            <p:cNvSpPr txBox="1">
              <a:spLocks noChangeArrowheads="1"/>
            </p:cNvSpPr>
            <p:nvPr/>
          </p:nvSpPr>
          <p:spPr bwMode="auto">
            <a:xfrm>
              <a:off x="-34130" y="2744390"/>
              <a:ext cx="781608" cy="5974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2000" b="1">
                  <a:latin typeface="微软雅黑" pitchFamily="34" charset="-122"/>
                  <a:ea typeface="微软雅黑" pitchFamily="34" charset="-122"/>
                  <a:sym typeface="Wingdings" pitchFamily="2" charset="2"/>
                </a:rPr>
                <a:t></a:t>
              </a:r>
            </a:p>
          </p:txBody>
        </p:sp>
        <p:sp>
          <p:nvSpPr>
            <p:cNvPr id="79" name="Text Box 81"/>
            <p:cNvSpPr txBox="1">
              <a:spLocks noChangeArrowheads="1"/>
            </p:cNvSpPr>
            <p:nvPr/>
          </p:nvSpPr>
          <p:spPr bwMode="auto">
            <a:xfrm>
              <a:off x="9111722" y="3368277"/>
              <a:ext cx="781608" cy="5974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2000" b="1">
                  <a:latin typeface="微软雅黑" pitchFamily="34" charset="-122"/>
                  <a:ea typeface="微软雅黑" pitchFamily="34" charset="-122"/>
                  <a:sym typeface="Wingdings" pitchFamily="2" charset="2"/>
                </a:rPr>
                <a:t></a:t>
              </a:r>
            </a:p>
          </p:txBody>
        </p:sp>
        <p:sp>
          <p:nvSpPr>
            <p:cNvPr id="80" name="Text Box 82"/>
            <p:cNvSpPr txBox="1">
              <a:spLocks noChangeArrowheads="1"/>
            </p:cNvSpPr>
            <p:nvPr/>
          </p:nvSpPr>
          <p:spPr bwMode="auto">
            <a:xfrm>
              <a:off x="-34130" y="3992166"/>
              <a:ext cx="781608" cy="5974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2000" b="1">
                  <a:latin typeface="微软雅黑" pitchFamily="34" charset="-122"/>
                  <a:ea typeface="微软雅黑" pitchFamily="34" charset="-122"/>
                  <a:sym typeface="Wingdings" pitchFamily="2" charset="2"/>
                </a:rPr>
                <a:t></a:t>
              </a:r>
            </a:p>
          </p:txBody>
        </p:sp>
        <p:sp>
          <p:nvSpPr>
            <p:cNvPr id="81" name="Text Box 83"/>
            <p:cNvSpPr txBox="1">
              <a:spLocks noChangeArrowheads="1"/>
            </p:cNvSpPr>
            <p:nvPr/>
          </p:nvSpPr>
          <p:spPr bwMode="auto">
            <a:xfrm>
              <a:off x="9111722" y="4576363"/>
              <a:ext cx="781608" cy="5974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2000" b="1">
                  <a:latin typeface="微软雅黑" pitchFamily="34" charset="-122"/>
                  <a:ea typeface="微软雅黑" pitchFamily="34" charset="-122"/>
                  <a:sym typeface="Wingdings" pitchFamily="2" charset="2"/>
                </a:rPr>
                <a:t></a:t>
              </a:r>
            </a:p>
          </p:txBody>
        </p:sp>
        <p:sp>
          <p:nvSpPr>
            <p:cNvPr id="82" name="Text Box 84"/>
            <p:cNvSpPr txBox="1">
              <a:spLocks noChangeArrowheads="1"/>
            </p:cNvSpPr>
            <p:nvPr/>
          </p:nvSpPr>
          <p:spPr bwMode="auto">
            <a:xfrm>
              <a:off x="9111722" y="5200250"/>
              <a:ext cx="781608" cy="5974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2000" b="1">
                  <a:latin typeface="微软雅黑" pitchFamily="34" charset="-122"/>
                  <a:ea typeface="微软雅黑" pitchFamily="34" charset="-122"/>
                  <a:sym typeface="Wingdings" pitchFamily="2" charset="2"/>
                </a:rPr>
                <a:t></a:t>
              </a:r>
            </a:p>
          </p:txBody>
        </p:sp>
        <p:sp>
          <p:nvSpPr>
            <p:cNvPr id="83" name="Text Box 85"/>
            <p:cNvSpPr txBox="1">
              <a:spLocks noChangeArrowheads="1"/>
            </p:cNvSpPr>
            <p:nvPr/>
          </p:nvSpPr>
          <p:spPr bwMode="auto">
            <a:xfrm rot="16200000">
              <a:off x="4405774" y="5510874"/>
              <a:ext cx="606034"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1100" b="1">
                  <a:latin typeface="微软雅黑" pitchFamily="34" charset="-122"/>
                  <a:ea typeface="微软雅黑" pitchFamily="34" charset="-122"/>
                </a:rPr>
                <a:t>…</a:t>
              </a:r>
            </a:p>
          </p:txBody>
        </p:sp>
        <p:sp>
          <p:nvSpPr>
            <p:cNvPr id="84" name="Text Box 86"/>
            <p:cNvSpPr txBox="1">
              <a:spLocks noChangeArrowheads="1"/>
            </p:cNvSpPr>
            <p:nvPr/>
          </p:nvSpPr>
          <p:spPr bwMode="auto">
            <a:xfrm>
              <a:off x="-34130" y="6057965"/>
              <a:ext cx="781608" cy="5974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2000" b="1" dirty="0">
                  <a:latin typeface="微软雅黑" pitchFamily="34" charset="-122"/>
                  <a:ea typeface="微软雅黑" pitchFamily="34" charset="-122"/>
                  <a:sym typeface="Wingdings" pitchFamily="2" charset="2"/>
                </a:rPr>
                <a:t></a:t>
              </a:r>
            </a:p>
          </p:txBody>
        </p:sp>
      </p:grpSp>
      <p:sp>
        <p:nvSpPr>
          <p:cNvPr id="85" name="Rectangle 88"/>
          <p:cNvSpPr>
            <a:spLocks noChangeArrowheads="1"/>
          </p:cNvSpPr>
          <p:nvPr/>
        </p:nvSpPr>
        <p:spPr bwMode="auto">
          <a:xfrm>
            <a:off x="1252728" y="3207283"/>
            <a:ext cx="6757416" cy="1081681"/>
          </a:xfrm>
          <a:prstGeom prst="rect">
            <a:avLst/>
          </a:prstGeom>
          <a:solidFill>
            <a:srgbClr val="FFFF00"/>
          </a:solidFill>
          <a:ln w="19050">
            <a:solidFill>
              <a:schemeClr val="tx1"/>
            </a:solidFill>
          </a:ln>
          <a:effectLst/>
          <a:extLst/>
        </p:spPr>
        <p:txBody>
          <a:bodyPr wrap="none" anchor="ctr"/>
          <a:lstStyle/>
          <a:p>
            <a:pPr algn="ctr" eaLnBrk="1" hangingPunct="1"/>
            <a:endParaRPr lang="zh-CN" altLang="zh-CN" sz="2800" b="1">
              <a:solidFill>
                <a:srgbClr val="000099"/>
              </a:solidFill>
            </a:endParaRPr>
          </a:p>
        </p:txBody>
      </p:sp>
      <p:sp>
        <p:nvSpPr>
          <p:cNvPr id="86" name="矩形 85"/>
          <p:cNvSpPr/>
          <p:nvPr/>
        </p:nvSpPr>
        <p:spPr>
          <a:xfrm>
            <a:off x="2455817" y="3324703"/>
            <a:ext cx="5070674" cy="892552"/>
          </a:xfrm>
          <a:prstGeom prst="rect">
            <a:avLst/>
          </a:prstGeom>
          <a:noFill/>
        </p:spPr>
        <p:txBody>
          <a:bodyPr wrap="square">
            <a:spAutoFit/>
          </a:bodyPr>
          <a:lstStyle/>
          <a:p>
            <a:r>
              <a:rPr lang="zh-CN" altLang="en-US" sz="2000" b="1" dirty="0">
                <a:latin typeface="微软雅黑" pitchFamily="34" charset="-122"/>
                <a:ea typeface="微软雅黑" pitchFamily="34" charset="-122"/>
              </a:rPr>
              <a:t>❺</a:t>
            </a:r>
            <a:r>
              <a:rPr lang="zh-CN" altLang="en-US" sz="1600" b="1" dirty="0">
                <a:latin typeface="微软雅黑" pitchFamily="34" charset="-122"/>
                <a:ea typeface="微软雅黑" pitchFamily="34" charset="-122"/>
              </a:rPr>
              <a:t>：被选择的 </a:t>
            </a:r>
            <a:r>
              <a:rPr lang="en-US" altLang="zh-CN" sz="1600" b="1" dirty="0">
                <a:latin typeface="微软雅黑" pitchFamily="34" charset="-122"/>
                <a:ea typeface="微软雅黑" pitchFamily="34" charset="-122"/>
              </a:rPr>
              <a:t>DHCP </a:t>
            </a:r>
            <a:r>
              <a:rPr lang="zh-CN" altLang="en-US" sz="1600" b="1" dirty="0">
                <a:latin typeface="微软雅黑" pitchFamily="34" charset="-122"/>
                <a:ea typeface="微软雅黑" pitchFamily="34" charset="-122"/>
              </a:rPr>
              <a:t>服务器发送确认报文</a:t>
            </a:r>
          </a:p>
          <a:p>
            <a:r>
              <a:rPr lang="zh-CN" altLang="en-US" sz="1600" b="1" dirty="0">
                <a:latin typeface="微软雅黑" pitchFamily="34" charset="-122"/>
                <a:ea typeface="微软雅黑" pitchFamily="34" charset="-122"/>
              </a:rPr>
              <a:t>       </a:t>
            </a:r>
            <a:r>
              <a:rPr lang="en-US" altLang="zh-CN" sz="1600" b="1" dirty="0">
                <a:latin typeface="微软雅黑" pitchFamily="34" charset="-122"/>
                <a:ea typeface="微软雅黑" pitchFamily="34" charset="-122"/>
              </a:rPr>
              <a:t>DHCPACK</a:t>
            </a:r>
            <a:r>
              <a:rPr lang="zh-CN" altLang="en-US" sz="1600" b="1" dirty="0">
                <a:latin typeface="微软雅黑" pitchFamily="34" charset="-122"/>
                <a:ea typeface="微软雅黑" pitchFamily="34" charset="-122"/>
              </a:rPr>
              <a:t>，进入已绑定状态，并可</a:t>
            </a:r>
          </a:p>
          <a:p>
            <a:r>
              <a:rPr lang="zh-CN" altLang="en-US" sz="1600" b="1" dirty="0">
                <a:latin typeface="微软雅黑" pitchFamily="34" charset="-122"/>
                <a:ea typeface="微软雅黑" pitchFamily="34" charset="-122"/>
              </a:rPr>
              <a:t>       开始使用得到的临时 </a:t>
            </a:r>
            <a:r>
              <a:rPr lang="en-US" altLang="zh-CN" sz="1600" b="1" dirty="0">
                <a:latin typeface="微软雅黑" pitchFamily="34" charset="-122"/>
                <a:ea typeface="微软雅黑" pitchFamily="34" charset="-122"/>
              </a:rPr>
              <a:t>IP </a:t>
            </a:r>
            <a:r>
              <a:rPr lang="zh-CN" altLang="en-US" sz="1600" b="1" dirty="0">
                <a:latin typeface="微软雅黑" pitchFamily="34" charset="-122"/>
                <a:ea typeface="微软雅黑" pitchFamily="34" charset="-122"/>
              </a:rPr>
              <a:t>地址了。</a:t>
            </a:r>
          </a:p>
        </p:txBody>
      </p:sp>
    </p:spTree>
    <p:extLst>
      <p:ext uri="{BB962C8B-B14F-4D97-AF65-F5344CB8AC3E}">
        <p14:creationId xmlns:p14="http://schemas.microsoft.com/office/powerpoint/2010/main" val="1271083622"/>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556963" y="1057072"/>
            <a:ext cx="8048776" cy="331493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AutoShape 5"/>
          <p:cNvSpPr>
            <a:spLocks noChangeArrowheads="1"/>
          </p:cNvSpPr>
          <p:nvPr/>
        </p:nvSpPr>
        <p:spPr bwMode="auto">
          <a:xfrm>
            <a:off x="556963" y="633865"/>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4" name="Rectangle 6"/>
          <p:cNvSpPr>
            <a:spLocks noChangeArrowheads="1"/>
          </p:cNvSpPr>
          <p:nvPr/>
        </p:nvSpPr>
        <p:spPr bwMode="auto">
          <a:xfrm>
            <a:off x="3136887" y="600654"/>
            <a:ext cx="288893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itchFamily="34" charset="-122"/>
                <a:ea typeface="微软雅黑" pitchFamily="34" charset="-122"/>
              </a:rPr>
              <a:t>DHCP </a:t>
            </a:r>
            <a:r>
              <a:rPr lang="zh-CN" altLang="en-US" sz="2000" b="1" dirty="0">
                <a:solidFill>
                  <a:schemeClr val="bg1"/>
                </a:solidFill>
                <a:latin typeface="微软雅黑" pitchFamily="34" charset="-122"/>
                <a:ea typeface="微软雅黑" pitchFamily="34" charset="-122"/>
              </a:rPr>
              <a:t>协议的工作过程</a:t>
            </a:r>
          </a:p>
        </p:txBody>
      </p:sp>
      <p:grpSp>
        <p:nvGrpSpPr>
          <p:cNvPr id="5" name="组合 4"/>
          <p:cNvGrpSpPr/>
          <p:nvPr/>
        </p:nvGrpSpPr>
        <p:grpSpPr>
          <a:xfrm>
            <a:off x="1933015" y="1075502"/>
            <a:ext cx="5259764" cy="3324076"/>
            <a:chOff x="-34130" y="587046"/>
            <a:chExt cx="9932621" cy="6277239"/>
          </a:xfrm>
        </p:grpSpPr>
        <p:sp>
          <p:nvSpPr>
            <p:cNvPr id="6" name="Line 4"/>
            <p:cNvSpPr>
              <a:spLocks noChangeShapeType="1"/>
            </p:cNvSpPr>
            <p:nvPr/>
          </p:nvSpPr>
          <p:spPr bwMode="auto">
            <a:xfrm flipH="1">
              <a:off x="6131058" y="1100138"/>
              <a:ext cx="1506538" cy="0"/>
            </a:xfrm>
            <a:prstGeom prst="line">
              <a:avLst/>
            </a:prstGeom>
            <a:noFill/>
            <a:ln w="38100">
              <a:solidFill>
                <a:srgbClr val="00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ts val="1700"/>
                </a:lnSpc>
              </a:pPr>
              <a:endParaRPr lang="zh-CN" altLang="en-US" sz="1100" b="1">
                <a:latin typeface="微软雅黑" pitchFamily="34" charset="-122"/>
                <a:ea typeface="微软雅黑" pitchFamily="34" charset="-122"/>
              </a:endParaRPr>
            </a:p>
          </p:txBody>
        </p:sp>
        <p:sp>
          <p:nvSpPr>
            <p:cNvPr id="7" name="Line 6"/>
            <p:cNvSpPr>
              <a:spLocks noChangeShapeType="1"/>
            </p:cNvSpPr>
            <p:nvPr/>
          </p:nvSpPr>
          <p:spPr bwMode="auto">
            <a:xfrm>
              <a:off x="2454143" y="1747838"/>
              <a:ext cx="5164534" cy="0"/>
            </a:xfrm>
            <a:prstGeom prst="line">
              <a:avLst/>
            </a:prstGeom>
            <a:noFill/>
            <a:ln w="38100">
              <a:solidFill>
                <a:srgbClr val="00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ts val="1700"/>
                </a:lnSpc>
              </a:pPr>
              <a:endParaRPr lang="zh-CN" altLang="en-US" sz="1100" b="1">
                <a:latin typeface="微软雅黑" pitchFamily="34" charset="-122"/>
                <a:ea typeface="微软雅黑" pitchFamily="34" charset="-122"/>
              </a:endParaRPr>
            </a:p>
          </p:txBody>
        </p:sp>
        <p:sp>
          <p:nvSpPr>
            <p:cNvPr id="8" name="Rectangle 7"/>
            <p:cNvSpPr>
              <a:spLocks noChangeArrowheads="1"/>
            </p:cNvSpPr>
            <p:nvPr/>
          </p:nvSpPr>
          <p:spPr bwMode="auto">
            <a:xfrm>
              <a:off x="624285" y="1576388"/>
              <a:ext cx="1076590" cy="341312"/>
            </a:xfrm>
            <a:prstGeom prst="rect">
              <a:avLst/>
            </a:prstGeom>
            <a:solidFill>
              <a:srgbClr val="00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dirty="0">
                  <a:latin typeface="微软雅黑" pitchFamily="34" charset="-122"/>
                  <a:ea typeface="微软雅黑" pitchFamily="34" charset="-122"/>
                </a:rPr>
                <a:t>客户</a:t>
              </a:r>
            </a:p>
          </p:txBody>
        </p:sp>
        <p:sp>
          <p:nvSpPr>
            <p:cNvPr id="9" name="Rectangle 8"/>
            <p:cNvSpPr>
              <a:spLocks noChangeArrowheads="1"/>
            </p:cNvSpPr>
            <p:nvPr/>
          </p:nvSpPr>
          <p:spPr bwMode="auto">
            <a:xfrm>
              <a:off x="3529012" y="1617664"/>
              <a:ext cx="2904729" cy="257175"/>
            </a:xfrm>
            <a:prstGeom prst="rect">
              <a:avLst/>
            </a:prstGeom>
            <a:solidFill>
              <a:srgbClr val="00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DHCPDISCOVER</a:t>
              </a:r>
            </a:p>
          </p:txBody>
        </p:sp>
        <p:sp>
          <p:nvSpPr>
            <p:cNvPr id="10" name="Rectangle 9"/>
            <p:cNvSpPr>
              <a:spLocks noChangeArrowheads="1"/>
            </p:cNvSpPr>
            <p:nvPr/>
          </p:nvSpPr>
          <p:spPr bwMode="auto">
            <a:xfrm>
              <a:off x="8155252" y="1576388"/>
              <a:ext cx="1076590" cy="341312"/>
            </a:xfrm>
            <a:prstGeom prst="rect">
              <a:avLst/>
            </a:prstGeom>
            <a:solidFill>
              <a:srgbClr val="0066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solidFill>
                    <a:schemeClr val="bg1"/>
                  </a:solidFill>
                  <a:latin typeface="微软雅黑" pitchFamily="34" charset="-122"/>
                  <a:ea typeface="微软雅黑" pitchFamily="34" charset="-122"/>
                </a:rPr>
                <a:t>服务器</a:t>
              </a:r>
            </a:p>
          </p:txBody>
        </p:sp>
        <p:sp>
          <p:nvSpPr>
            <p:cNvPr id="11" name="Rectangle 10"/>
            <p:cNvSpPr>
              <a:spLocks noChangeArrowheads="1"/>
            </p:cNvSpPr>
            <p:nvPr/>
          </p:nvSpPr>
          <p:spPr bwMode="auto">
            <a:xfrm>
              <a:off x="7618677" y="1617664"/>
              <a:ext cx="536575" cy="257175"/>
            </a:xfrm>
            <a:prstGeom prst="rect">
              <a:avLst/>
            </a:prstGeom>
            <a:solidFill>
              <a:srgbClr val="00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67</a:t>
              </a:r>
            </a:p>
          </p:txBody>
        </p:sp>
        <p:sp>
          <p:nvSpPr>
            <p:cNvPr id="12" name="Rectangle 11"/>
            <p:cNvSpPr>
              <a:spLocks noChangeArrowheads="1"/>
            </p:cNvSpPr>
            <p:nvPr/>
          </p:nvSpPr>
          <p:spPr bwMode="auto">
            <a:xfrm>
              <a:off x="1700875" y="1617664"/>
              <a:ext cx="753269" cy="257175"/>
            </a:xfrm>
            <a:prstGeom prst="rect">
              <a:avLst/>
            </a:prstGeom>
            <a:solidFill>
              <a:srgbClr val="CC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dirty="0">
                  <a:latin typeface="微软雅黑" pitchFamily="34" charset="-122"/>
                  <a:ea typeface="微软雅黑" pitchFamily="34" charset="-122"/>
                </a:rPr>
                <a:t>68</a:t>
              </a:r>
            </a:p>
          </p:txBody>
        </p:sp>
        <p:sp>
          <p:nvSpPr>
            <p:cNvPr id="13" name="Text Box 12"/>
            <p:cNvSpPr txBox="1">
              <a:spLocks noChangeArrowheads="1"/>
            </p:cNvSpPr>
            <p:nvPr/>
          </p:nvSpPr>
          <p:spPr bwMode="auto">
            <a:xfrm>
              <a:off x="1697435" y="1771318"/>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1100" b="1" dirty="0">
                  <a:solidFill>
                    <a:srgbClr val="0000FF"/>
                  </a:solidFill>
                  <a:latin typeface="微软雅黑" pitchFamily="34" charset="-122"/>
                  <a:ea typeface="微软雅黑" pitchFamily="34" charset="-122"/>
                </a:rPr>
                <a:t>UDP</a:t>
              </a:r>
            </a:p>
          </p:txBody>
        </p:sp>
        <p:sp>
          <p:nvSpPr>
            <p:cNvPr id="14" name="Text Box 13"/>
            <p:cNvSpPr txBox="1">
              <a:spLocks noChangeArrowheads="1"/>
            </p:cNvSpPr>
            <p:nvPr/>
          </p:nvSpPr>
          <p:spPr bwMode="auto">
            <a:xfrm>
              <a:off x="7419182" y="1740516"/>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1100" b="1">
                  <a:solidFill>
                    <a:srgbClr val="0000FF"/>
                  </a:solidFill>
                  <a:latin typeface="微软雅黑" pitchFamily="34" charset="-122"/>
                  <a:ea typeface="微软雅黑" pitchFamily="34" charset="-122"/>
                </a:rPr>
                <a:t>UDP</a:t>
              </a:r>
            </a:p>
          </p:txBody>
        </p:sp>
        <p:sp>
          <p:nvSpPr>
            <p:cNvPr id="15" name="Line 14"/>
            <p:cNvSpPr>
              <a:spLocks noChangeShapeType="1"/>
            </p:cNvSpPr>
            <p:nvPr/>
          </p:nvSpPr>
          <p:spPr bwMode="auto">
            <a:xfrm flipH="1">
              <a:off x="2452423" y="2359025"/>
              <a:ext cx="5166254" cy="0"/>
            </a:xfrm>
            <a:prstGeom prst="line">
              <a:avLst/>
            </a:prstGeom>
            <a:noFill/>
            <a:ln w="38100">
              <a:solidFill>
                <a:srgbClr val="CC00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ts val="1700"/>
                </a:lnSpc>
              </a:pPr>
              <a:endParaRPr lang="zh-CN" altLang="en-US" sz="1100" b="1">
                <a:latin typeface="微软雅黑" pitchFamily="34" charset="-122"/>
                <a:ea typeface="微软雅黑" pitchFamily="34" charset="-122"/>
              </a:endParaRPr>
            </a:p>
          </p:txBody>
        </p:sp>
        <p:sp>
          <p:nvSpPr>
            <p:cNvPr id="16" name="Rectangle 15"/>
            <p:cNvSpPr>
              <a:spLocks noChangeArrowheads="1"/>
            </p:cNvSpPr>
            <p:nvPr/>
          </p:nvSpPr>
          <p:spPr bwMode="auto">
            <a:xfrm>
              <a:off x="624286" y="2187576"/>
              <a:ext cx="1074869" cy="339725"/>
            </a:xfrm>
            <a:prstGeom prst="rect">
              <a:avLst/>
            </a:prstGeom>
            <a:solidFill>
              <a:srgbClr val="00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latin typeface="微软雅黑" pitchFamily="34" charset="-122"/>
                  <a:ea typeface="微软雅黑" pitchFamily="34" charset="-122"/>
                </a:rPr>
                <a:t>客户</a:t>
              </a:r>
            </a:p>
          </p:txBody>
        </p:sp>
        <p:sp>
          <p:nvSpPr>
            <p:cNvPr id="17" name="Rectangle 16"/>
            <p:cNvSpPr>
              <a:spLocks noChangeArrowheads="1"/>
            </p:cNvSpPr>
            <p:nvPr/>
          </p:nvSpPr>
          <p:spPr bwMode="auto">
            <a:xfrm>
              <a:off x="3529012" y="2230439"/>
              <a:ext cx="2904729" cy="255587"/>
            </a:xfrm>
            <a:prstGeom prst="rect">
              <a:avLst/>
            </a:prstGeom>
            <a:solidFill>
              <a:srgbClr val="FF66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DHCPOFFER</a:t>
              </a:r>
            </a:p>
          </p:txBody>
        </p:sp>
        <p:sp>
          <p:nvSpPr>
            <p:cNvPr id="18" name="Rectangle 17"/>
            <p:cNvSpPr>
              <a:spLocks noChangeArrowheads="1"/>
            </p:cNvSpPr>
            <p:nvPr/>
          </p:nvSpPr>
          <p:spPr bwMode="auto">
            <a:xfrm>
              <a:off x="8155252" y="2187576"/>
              <a:ext cx="1076590" cy="339725"/>
            </a:xfrm>
            <a:prstGeom prst="rect">
              <a:avLst/>
            </a:prstGeom>
            <a:solidFill>
              <a:srgbClr val="0066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solidFill>
                    <a:schemeClr val="bg1"/>
                  </a:solidFill>
                  <a:latin typeface="微软雅黑" pitchFamily="34" charset="-122"/>
                  <a:ea typeface="微软雅黑" pitchFamily="34" charset="-122"/>
                </a:rPr>
                <a:t>服务器</a:t>
              </a:r>
            </a:p>
          </p:txBody>
        </p:sp>
        <p:sp>
          <p:nvSpPr>
            <p:cNvPr id="19" name="Rectangle 18"/>
            <p:cNvSpPr>
              <a:spLocks noChangeArrowheads="1"/>
            </p:cNvSpPr>
            <p:nvPr/>
          </p:nvSpPr>
          <p:spPr bwMode="auto">
            <a:xfrm>
              <a:off x="7618677" y="2230439"/>
              <a:ext cx="536575" cy="255587"/>
            </a:xfrm>
            <a:prstGeom prst="rect">
              <a:avLst/>
            </a:prstGeom>
            <a:solidFill>
              <a:srgbClr val="00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67</a:t>
              </a:r>
            </a:p>
          </p:txBody>
        </p:sp>
        <p:sp>
          <p:nvSpPr>
            <p:cNvPr id="20" name="Rectangle 19"/>
            <p:cNvSpPr>
              <a:spLocks noChangeArrowheads="1"/>
            </p:cNvSpPr>
            <p:nvPr/>
          </p:nvSpPr>
          <p:spPr bwMode="auto">
            <a:xfrm>
              <a:off x="1699155" y="2230439"/>
              <a:ext cx="753269" cy="255587"/>
            </a:xfrm>
            <a:prstGeom prst="rect">
              <a:avLst/>
            </a:prstGeom>
            <a:solidFill>
              <a:srgbClr val="CC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dirty="0">
                  <a:latin typeface="微软雅黑" pitchFamily="34" charset="-122"/>
                  <a:ea typeface="微软雅黑" pitchFamily="34" charset="-122"/>
                </a:rPr>
                <a:t>68</a:t>
              </a:r>
            </a:p>
          </p:txBody>
        </p:sp>
        <p:sp>
          <p:nvSpPr>
            <p:cNvPr id="21" name="Text Box 20"/>
            <p:cNvSpPr txBox="1">
              <a:spLocks noChangeArrowheads="1"/>
            </p:cNvSpPr>
            <p:nvPr/>
          </p:nvSpPr>
          <p:spPr bwMode="auto">
            <a:xfrm>
              <a:off x="1697435" y="2379331"/>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1100" b="1">
                  <a:solidFill>
                    <a:srgbClr val="0000FF"/>
                  </a:solidFill>
                  <a:latin typeface="微软雅黑" pitchFamily="34" charset="-122"/>
                  <a:ea typeface="微软雅黑" pitchFamily="34" charset="-122"/>
                </a:rPr>
                <a:t>UDP</a:t>
              </a:r>
            </a:p>
          </p:txBody>
        </p:sp>
        <p:sp>
          <p:nvSpPr>
            <p:cNvPr id="22" name="Text Box 21"/>
            <p:cNvSpPr txBox="1">
              <a:spLocks noChangeArrowheads="1"/>
            </p:cNvSpPr>
            <p:nvPr/>
          </p:nvSpPr>
          <p:spPr bwMode="auto">
            <a:xfrm>
              <a:off x="7419182" y="2351704"/>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1100" b="1">
                  <a:solidFill>
                    <a:srgbClr val="0000FF"/>
                  </a:solidFill>
                  <a:latin typeface="微软雅黑" pitchFamily="34" charset="-122"/>
                  <a:ea typeface="微软雅黑" pitchFamily="34" charset="-122"/>
                </a:rPr>
                <a:t>UDP</a:t>
              </a:r>
            </a:p>
          </p:txBody>
        </p:sp>
        <p:sp>
          <p:nvSpPr>
            <p:cNvPr id="23" name="Line 23"/>
            <p:cNvSpPr>
              <a:spLocks noChangeShapeType="1"/>
            </p:cNvSpPr>
            <p:nvPr/>
          </p:nvSpPr>
          <p:spPr bwMode="auto">
            <a:xfrm>
              <a:off x="2454143" y="2968625"/>
              <a:ext cx="5164534" cy="0"/>
            </a:xfrm>
            <a:prstGeom prst="line">
              <a:avLst/>
            </a:prstGeom>
            <a:noFill/>
            <a:ln w="38100">
              <a:solidFill>
                <a:srgbClr val="00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ts val="1700"/>
                </a:lnSpc>
              </a:pPr>
              <a:endParaRPr lang="zh-CN" altLang="en-US" sz="1100" b="1">
                <a:latin typeface="微软雅黑" pitchFamily="34" charset="-122"/>
                <a:ea typeface="微软雅黑" pitchFamily="34" charset="-122"/>
              </a:endParaRPr>
            </a:p>
          </p:txBody>
        </p:sp>
        <p:sp>
          <p:nvSpPr>
            <p:cNvPr id="24" name="Rectangle 24"/>
            <p:cNvSpPr>
              <a:spLocks noChangeArrowheads="1"/>
            </p:cNvSpPr>
            <p:nvPr/>
          </p:nvSpPr>
          <p:spPr bwMode="auto">
            <a:xfrm>
              <a:off x="624285" y="2798763"/>
              <a:ext cx="1076590" cy="341312"/>
            </a:xfrm>
            <a:prstGeom prst="rect">
              <a:avLst/>
            </a:prstGeom>
            <a:solidFill>
              <a:srgbClr val="00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latin typeface="微软雅黑" pitchFamily="34" charset="-122"/>
                  <a:ea typeface="微软雅黑" pitchFamily="34" charset="-122"/>
                </a:rPr>
                <a:t>客户</a:t>
              </a:r>
            </a:p>
          </p:txBody>
        </p:sp>
        <p:sp>
          <p:nvSpPr>
            <p:cNvPr id="25" name="Rectangle 25"/>
            <p:cNvSpPr>
              <a:spLocks noChangeArrowheads="1"/>
            </p:cNvSpPr>
            <p:nvPr/>
          </p:nvSpPr>
          <p:spPr bwMode="auto">
            <a:xfrm>
              <a:off x="3529012" y="2841625"/>
              <a:ext cx="2904729" cy="255588"/>
            </a:xfrm>
            <a:prstGeom prst="rect">
              <a:avLst/>
            </a:prstGeom>
            <a:solidFill>
              <a:srgbClr val="00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DHCPREQUEST</a:t>
              </a:r>
            </a:p>
          </p:txBody>
        </p:sp>
        <p:sp>
          <p:nvSpPr>
            <p:cNvPr id="26" name="Rectangle 26"/>
            <p:cNvSpPr>
              <a:spLocks noChangeArrowheads="1"/>
            </p:cNvSpPr>
            <p:nvPr/>
          </p:nvSpPr>
          <p:spPr bwMode="auto">
            <a:xfrm>
              <a:off x="8155252" y="2798763"/>
              <a:ext cx="1076590" cy="341312"/>
            </a:xfrm>
            <a:prstGeom prst="rect">
              <a:avLst/>
            </a:prstGeom>
            <a:solidFill>
              <a:srgbClr val="0066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solidFill>
                    <a:schemeClr val="bg1"/>
                  </a:solidFill>
                  <a:latin typeface="微软雅黑" pitchFamily="34" charset="-122"/>
                  <a:ea typeface="微软雅黑" pitchFamily="34" charset="-122"/>
                </a:rPr>
                <a:t>服务器</a:t>
              </a:r>
            </a:p>
          </p:txBody>
        </p:sp>
        <p:sp>
          <p:nvSpPr>
            <p:cNvPr id="27" name="Rectangle 27"/>
            <p:cNvSpPr>
              <a:spLocks noChangeArrowheads="1"/>
            </p:cNvSpPr>
            <p:nvPr/>
          </p:nvSpPr>
          <p:spPr bwMode="auto">
            <a:xfrm>
              <a:off x="7618677" y="2841625"/>
              <a:ext cx="536575" cy="255588"/>
            </a:xfrm>
            <a:prstGeom prst="rect">
              <a:avLst/>
            </a:prstGeom>
            <a:solidFill>
              <a:srgbClr val="00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67</a:t>
              </a:r>
            </a:p>
          </p:txBody>
        </p:sp>
        <p:sp>
          <p:nvSpPr>
            <p:cNvPr id="28" name="Rectangle 28"/>
            <p:cNvSpPr>
              <a:spLocks noChangeArrowheads="1"/>
            </p:cNvSpPr>
            <p:nvPr/>
          </p:nvSpPr>
          <p:spPr bwMode="auto">
            <a:xfrm>
              <a:off x="1700875" y="2841625"/>
              <a:ext cx="753269" cy="255588"/>
            </a:xfrm>
            <a:prstGeom prst="rect">
              <a:avLst/>
            </a:prstGeom>
            <a:solidFill>
              <a:srgbClr val="CC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68</a:t>
              </a:r>
            </a:p>
          </p:txBody>
        </p:sp>
        <p:sp>
          <p:nvSpPr>
            <p:cNvPr id="29" name="Text Box 29"/>
            <p:cNvSpPr txBox="1">
              <a:spLocks noChangeArrowheads="1"/>
            </p:cNvSpPr>
            <p:nvPr/>
          </p:nvSpPr>
          <p:spPr bwMode="auto">
            <a:xfrm>
              <a:off x="1697435" y="2992106"/>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1100" b="1">
                  <a:solidFill>
                    <a:srgbClr val="0000FF"/>
                  </a:solidFill>
                  <a:latin typeface="微软雅黑" pitchFamily="34" charset="-122"/>
                  <a:ea typeface="微软雅黑" pitchFamily="34" charset="-122"/>
                </a:rPr>
                <a:t>UDP</a:t>
              </a:r>
            </a:p>
          </p:txBody>
        </p:sp>
        <p:sp>
          <p:nvSpPr>
            <p:cNvPr id="30" name="Text Box 30"/>
            <p:cNvSpPr txBox="1">
              <a:spLocks noChangeArrowheads="1"/>
            </p:cNvSpPr>
            <p:nvPr/>
          </p:nvSpPr>
          <p:spPr bwMode="auto">
            <a:xfrm>
              <a:off x="7419182" y="2964480"/>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1100" b="1">
                  <a:solidFill>
                    <a:srgbClr val="0000FF"/>
                  </a:solidFill>
                  <a:latin typeface="微软雅黑" pitchFamily="34" charset="-122"/>
                  <a:ea typeface="微软雅黑" pitchFamily="34" charset="-122"/>
                </a:rPr>
                <a:t>UDP</a:t>
              </a:r>
            </a:p>
          </p:txBody>
        </p:sp>
        <p:sp>
          <p:nvSpPr>
            <p:cNvPr id="31" name="Line 31"/>
            <p:cNvSpPr>
              <a:spLocks noChangeShapeType="1"/>
            </p:cNvSpPr>
            <p:nvPr/>
          </p:nvSpPr>
          <p:spPr bwMode="auto">
            <a:xfrm flipH="1">
              <a:off x="2452423" y="3579813"/>
              <a:ext cx="5166254" cy="0"/>
            </a:xfrm>
            <a:prstGeom prst="line">
              <a:avLst/>
            </a:prstGeom>
            <a:noFill/>
            <a:ln w="38100">
              <a:solidFill>
                <a:srgbClr val="CC00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ts val="1700"/>
                </a:lnSpc>
              </a:pPr>
              <a:endParaRPr lang="zh-CN" altLang="en-US" sz="1100" b="1">
                <a:latin typeface="微软雅黑" pitchFamily="34" charset="-122"/>
                <a:ea typeface="微软雅黑" pitchFamily="34" charset="-122"/>
              </a:endParaRPr>
            </a:p>
          </p:txBody>
        </p:sp>
        <p:sp>
          <p:nvSpPr>
            <p:cNvPr id="32" name="Rectangle 32"/>
            <p:cNvSpPr>
              <a:spLocks noChangeArrowheads="1"/>
            </p:cNvSpPr>
            <p:nvPr/>
          </p:nvSpPr>
          <p:spPr bwMode="auto">
            <a:xfrm>
              <a:off x="624286" y="3409950"/>
              <a:ext cx="1074869" cy="339725"/>
            </a:xfrm>
            <a:prstGeom prst="rect">
              <a:avLst/>
            </a:prstGeom>
            <a:solidFill>
              <a:srgbClr val="00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latin typeface="微软雅黑" pitchFamily="34" charset="-122"/>
                  <a:ea typeface="微软雅黑" pitchFamily="34" charset="-122"/>
                </a:rPr>
                <a:t>客户</a:t>
              </a:r>
            </a:p>
          </p:txBody>
        </p:sp>
        <p:sp>
          <p:nvSpPr>
            <p:cNvPr id="33" name="Rectangle 33"/>
            <p:cNvSpPr>
              <a:spLocks noChangeArrowheads="1"/>
            </p:cNvSpPr>
            <p:nvPr/>
          </p:nvSpPr>
          <p:spPr bwMode="auto">
            <a:xfrm>
              <a:off x="3529012" y="3452813"/>
              <a:ext cx="2904729" cy="254000"/>
            </a:xfrm>
            <a:prstGeom prst="rect">
              <a:avLst/>
            </a:prstGeom>
            <a:solidFill>
              <a:srgbClr val="FF66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DHCPACK</a:t>
              </a:r>
            </a:p>
          </p:txBody>
        </p:sp>
        <p:sp>
          <p:nvSpPr>
            <p:cNvPr id="34" name="Rectangle 34"/>
            <p:cNvSpPr>
              <a:spLocks noChangeArrowheads="1"/>
            </p:cNvSpPr>
            <p:nvPr/>
          </p:nvSpPr>
          <p:spPr bwMode="auto">
            <a:xfrm>
              <a:off x="8155252" y="3409950"/>
              <a:ext cx="1076590" cy="339725"/>
            </a:xfrm>
            <a:prstGeom prst="rect">
              <a:avLst/>
            </a:prstGeom>
            <a:solidFill>
              <a:srgbClr val="0066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solidFill>
                    <a:schemeClr val="bg1"/>
                  </a:solidFill>
                  <a:latin typeface="微软雅黑" pitchFamily="34" charset="-122"/>
                  <a:ea typeface="微软雅黑" pitchFamily="34" charset="-122"/>
                </a:rPr>
                <a:t>服务器</a:t>
              </a:r>
            </a:p>
          </p:txBody>
        </p:sp>
        <p:sp>
          <p:nvSpPr>
            <p:cNvPr id="35" name="Rectangle 35"/>
            <p:cNvSpPr>
              <a:spLocks noChangeArrowheads="1"/>
            </p:cNvSpPr>
            <p:nvPr/>
          </p:nvSpPr>
          <p:spPr bwMode="auto">
            <a:xfrm>
              <a:off x="7618677" y="3452813"/>
              <a:ext cx="536575" cy="254000"/>
            </a:xfrm>
            <a:prstGeom prst="rect">
              <a:avLst/>
            </a:prstGeom>
            <a:solidFill>
              <a:srgbClr val="00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67</a:t>
              </a:r>
            </a:p>
          </p:txBody>
        </p:sp>
        <p:sp>
          <p:nvSpPr>
            <p:cNvPr id="36" name="Rectangle 36"/>
            <p:cNvSpPr>
              <a:spLocks noChangeArrowheads="1"/>
            </p:cNvSpPr>
            <p:nvPr/>
          </p:nvSpPr>
          <p:spPr bwMode="auto">
            <a:xfrm>
              <a:off x="1699155" y="3452813"/>
              <a:ext cx="753269" cy="254000"/>
            </a:xfrm>
            <a:prstGeom prst="rect">
              <a:avLst/>
            </a:prstGeom>
            <a:solidFill>
              <a:srgbClr val="CC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68</a:t>
              </a:r>
            </a:p>
          </p:txBody>
        </p:sp>
        <p:sp>
          <p:nvSpPr>
            <p:cNvPr id="37" name="Text Box 37"/>
            <p:cNvSpPr txBox="1">
              <a:spLocks noChangeArrowheads="1"/>
            </p:cNvSpPr>
            <p:nvPr/>
          </p:nvSpPr>
          <p:spPr bwMode="auto">
            <a:xfrm>
              <a:off x="1697435" y="3601706"/>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1100" b="1">
                  <a:solidFill>
                    <a:srgbClr val="0000FF"/>
                  </a:solidFill>
                  <a:latin typeface="微软雅黑" pitchFamily="34" charset="-122"/>
                  <a:ea typeface="微软雅黑" pitchFamily="34" charset="-122"/>
                </a:rPr>
                <a:t>UDP</a:t>
              </a:r>
            </a:p>
          </p:txBody>
        </p:sp>
        <p:sp>
          <p:nvSpPr>
            <p:cNvPr id="38" name="Text Box 38"/>
            <p:cNvSpPr txBox="1">
              <a:spLocks noChangeArrowheads="1"/>
            </p:cNvSpPr>
            <p:nvPr/>
          </p:nvSpPr>
          <p:spPr bwMode="auto">
            <a:xfrm>
              <a:off x="7419182" y="3574079"/>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1100" b="1">
                  <a:solidFill>
                    <a:srgbClr val="0000FF"/>
                  </a:solidFill>
                  <a:latin typeface="微软雅黑" pitchFamily="34" charset="-122"/>
                  <a:ea typeface="微软雅黑" pitchFamily="34" charset="-122"/>
                </a:rPr>
                <a:t>UDP</a:t>
              </a:r>
            </a:p>
          </p:txBody>
        </p:sp>
        <p:sp>
          <p:nvSpPr>
            <p:cNvPr id="39" name="Line 40"/>
            <p:cNvSpPr>
              <a:spLocks noChangeShapeType="1"/>
            </p:cNvSpPr>
            <p:nvPr/>
          </p:nvSpPr>
          <p:spPr bwMode="auto">
            <a:xfrm>
              <a:off x="2454143" y="4187825"/>
              <a:ext cx="5164534" cy="0"/>
            </a:xfrm>
            <a:prstGeom prst="line">
              <a:avLst/>
            </a:prstGeom>
            <a:noFill/>
            <a:ln w="38100">
              <a:solidFill>
                <a:srgbClr val="00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ts val="1700"/>
                </a:lnSpc>
              </a:pPr>
              <a:endParaRPr lang="zh-CN" altLang="en-US" sz="1100" b="1">
                <a:latin typeface="微软雅黑" pitchFamily="34" charset="-122"/>
                <a:ea typeface="微软雅黑" pitchFamily="34" charset="-122"/>
              </a:endParaRPr>
            </a:p>
          </p:txBody>
        </p:sp>
        <p:sp>
          <p:nvSpPr>
            <p:cNvPr id="40" name="Rectangle 41"/>
            <p:cNvSpPr>
              <a:spLocks noChangeArrowheads="1"/>
            </p:cNvSpPr>
            <p:nvPr/>
          </p:nvSpPr>
          <p:spPr bwMode="auto">
            <a:xfrm>
              <a:off x="624285" y="4017964"/>
              <a:ext cx="1076590" cy="338137"/>
            </a:xfrm>
            <a:prstGeom prst="rect">
              <a:avLst/>
            </a:prstGeom>
            <a:solidFill>
              <a:srgbClr val="00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latin typeface="微软雅黑" pitchFamily="34" charset="-122"/>
                  <a:ea typeface="微软雅黑" pitchFamily="34" charset="-122"/>
                </a:rPr>
                <a:t>客户</a:t>
              </a:r>
            </a:p>
          </p:txBody>
        </p:sp>
        <p:sp>
          <p:nvSpPr>
            <p:cNvPr id="41" name="Rectangle 42"/>
            <p:cNvSpPr>
              <a:spLocks noChangeArrowheads="1"/>
            </p:cNvSpPr>
            <p:nvPr/>
          </p:nvSpPr>
          <p:spPr bwMode="auto">
            <a:xfrm>
              <a:off x="3529012" y="4060825"/>
              <a:ext cx="2904729" cy="254000"/>
            </a:xfrm>
            <a:prstGeom prst="rect">
              <a:avLst/>
            </a:prstGeom>
            <a:solidFill>
              <a:srgbClr val="00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DHCPREQUEST</a:t>
              </a:r>
            </a:p>
          </p:txBody>
        </p:sp>
        <p:sp>
          <p:nvSpPr>
            <p:cNvPr id="42" name="Rectangle 43"/>
            <p:cNvSpPr>
              <a:spLocks noChangeArrowheads="1"/>
            </p:cNvSpPr>
            <p:nvPr/>
          </p:nvSpPr>
          <p:spPr bwMode="auto">
            <a:xfrm>
              <a:off x="8155252" y="4017964"/>
              <a:ext cx="1076590" cy="338137"/>
            </a:xfrm>
            <a:prstGeom prst="rect">
              <a:avLst/>
            </a:prstGeom>
            <a:solidFill>
              <a:srgbClr val="0066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solidFill>
                    <a:schemeClr val="bg1"/>
                  </a:solidFill>
                  <a:latin typeface="微软雅黑" pitchFamily="34" charset="-122"/>
                  <a:ea typeface="微软雅黑" pitchFamily="34" charset="-122"/>
                </a:rPr>
                <a:t>服务器</a:t>
              </a:r>
            </a:p>
          </p:txBody>
        </p:sp>
        <p:sp>
          <p:nvSpPr>
            <p:cNvPr id="43" name="Rectangle 44"/>
            <p:cNvSpPr>
              <a:spLocks noChangeArrowheads="1"/>
            </p:cNvSpPr>
            <p:nvPr/>
          </p:nvSpPr>
          <p:spPr bwMode="auto">
            <a:xfrm>
              <a:off x="7618677" y="4060825"/>
              <a:ext cx="536575" cy="254000"/>
            </a:xfrm>
            <a:prstGeom prst="rect">
              <a:avLst/>
            </a:prstGeom>
            <a:solidFill>
              <a:srgbClr val="00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67</a:t>
              </a:r>
            </a:p>
          </p:txBody>
        </p:sp>
        <p:sp>
          <p:nvSpPr>
            <p:cNvPr id="44" name="Rectangle 45"/>
            <p:cNvSpPr>
              <a:spLocks noChangeArrowheads="1"/>
            </p:cNvSpPr>
            <p:nvPr/>
          </p:nvSpPr>
          <p:spPr bwMode="auto">
            <a:xfrm>
              <a:off x="1700875" y="4060825"/>
              <a:ext cx="753269" cy="254000"/>
            </a:xfrm>
            <a:prstGeom prst="rect">
              <a:avLst/>
            </a:prstGeom>
            <a:solidFill>
              <a:srgbClr val="CC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68</a:t>
              </a:r>
            </a:p>
          </p:txBody>
        </p:sp>
        <p:sp>
          <p:nvSpPr>
            <p:cNvPr id="45" name="Text Box 46"/>
            <p:cNvSpPr txBox="1">
              <a:spLocks noChangeArrowheads="1"/>
            </p:cNvSpPr>
            <p:nvPr/>
          </p:nvSpPr>
          <p:spPr bwMode="auto">
            <a:xfrm>
              <a:off x="1697435" y="4209719"/>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1100" b="1">
                  <a:solidFill>
                    <a:srgbClr val="0000FF"/>
                  </a:solidFill>
                  <a:latin typeface="微软雅黑" pitchFamily="34" charset="-122"/>
                  <a:ea typeface="微软雅黑" pitchFamily="34" charset="-122"/>
                </a:rPr>
                <a:t>UDP</a:t>
              </a:r>
            </a:p>
          </p:txBody>
        </p:sp>
        <p:sp>
          <p:nvSpPr>
            <p:cNvPr id="46" name="Text Box 47"/>
            <p:cNvSpPr txBox="1">
              <a:spLocks noChangeArrowheads="1"/>
            </p:cNvSpPr>
            <p:nvPr/>
          </p:nvSpPr>
          <p:spPr bwMode="auto">
            <a:xfrm>
              <a:off x="7419182" y="4182093"/>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1100" b="1">
                  <a:solidFill>
                    <a:srgbClr val="0000FF"/>
                  </a:solidFill>
                  <a:latin typeface="微软雅黑" pitchFamily="34" charset="-122"/>
                  <a:ea typeface="微软雅黑" pitchFamily="34" charset="-122"/>
                </a:rPr>
                <a:t>UDP</a:t>
              </a:r>
            </a:p>
          </p:txBody>
        </p:sp>
        <p:sp>
          <p:nvSpPr>
            <p:cNvPr id="47" name="Line 48"/>
            <p:cNvSpPr>
              <a:spLocks noChangeShapeType="1"/>
            </p:cNvSpPr>
            <p:nvPr/>
          </p:nvSpPr>
          <p:spPr bwMode="auto">
            <a:xfrm flipH="1">
              <a:off x="2452423" y="4800600"/>
              <a:ext cx="5166254" cy="0"/>
            </a:xfrm>
            <a:prstGeom prst="line">
              <a:avLst/>
            </a:prstGeom>
            <a:noFill/>
            <a:ln w="38100">
              <a:solidFill>
                <a:srgbClr val="CC00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ts val="1700"/>
                </a:lnSpc>
              </a:pPr>
              <a:endParaRPr lang="zh-CN" altLang="en-US" sz="1100" b="1">
                <a:latin typeface="微软雅黑" pitchFamily="34" charset="-122"/>
                <a:ea typeface="微软雅黑" pitchFamily="34" charset="-122"/>
              </a:endParaRPr>
            </a:p>
          </p:txBody>
        </p:sp>
        <p:sp>
          <p:nvSpPr>
            <p:cNvPr id="48" name="Rectangle 49"/>
            <p:cNvSpPr>
              <a:spLocks noChangeArrowheads="1"/>
            </p:cNvSpPr>
            <p:nvPr/>
          </p:nvSpPr>
          <p:spPr bwMode="auto">
            <a:xfrm>
              <a:off x="624286" y="4629150"/>
              <a:ext cx="1074869" cy="338138"/>
            </a:xfrm>
            <a:prstGeom prst="rect">
              <a:avLst/>
            </a:prstGeom>
            <a:solidFill>
              <a:srgbClr val="00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latin typeface="微软雅黑" pitchFamily="34" charset="-122"/>
                  <a:ea typeface="微软雅黑" pitchFamily="34" charset="-122"/>
                </a:rPr>
                <a:t>客户</a:t>
              </a:r>
            </a:p>
          </p:txBody>
        </p:sp>
        <p:sp>
          <p:nvSpPr>
            <p:cNvPr id="49" name="Rectangle 50"/>
            <p:cNvSpPr>
              <a:spLocks noChangeArrowheads="1"/>
            </p:cNvSpPr>
            <p:nvPr/>
          </p:nvSpPr>
          <p:spPr bwMode="auto">
            <a:xfrm>
              <a:off x="3529012" y="4672014"/>
              <a:ext cx="2904729" cy="255587"/>
            </a:xfrm>
            <a:prstGeom prst="rect">
              <a:avLst/>
            </a:prstGeom>
            <a:solidFill>
              <a:srgbClr val="FF66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DHCPNACK</a:t>
              </a:r>
            </a:p>
          </p:txBody>
        </p:sp>
        <p:sp>
          <p:nvSpPr>
            <p:cNvPr id="50" name="Rectangle 51"/>
            <p:cNvSpPr>
              <a:spLocks noChangeArrowheads="1"/>
            </p:cNvSpPr>
            <p:nvPr/>
          </p:nvSpPr>
          <p:spPr bwMode="auto">
            <a:xfrm>
              <a:off x="8155252" y="4629150"/>
              <a:ext cx="1076590" cy="338138"/>
            </a:xfrm>
            <a:prstGeom prst="rect">
              <a:avLst/>
            </a:prstGeom>
            <a:solidFill>
              <a:srgbClr val="0066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solidFill>
                    <a:schemeClr val="bg1"/>
                  </a:solidFill>
                  <a:latin typeface="微软雅黑" pitchFamily="34" charset="-122"/>
                  <a:ea typeface="微软雅黑" pitchFamily="34" charset="-122"/>
                </a:rPr>
                <a:t>服务器</a:t>
              </a:r>
            </a:p>
          </p:txBody>
        </p:sp>
        <p:sp>
          <p:nvSpPr>
            <p:cNvPr id="51" name="Rectangle 52"/>
            <p:cNvSpPr>
              <a:spLocks noChangeArrowheads="1"/>
            </p:cNvSpPr>
            <p:nvPr/>
          </p:nvSpPr>
          <p:spPr bwMode="auto">
            <a:xfrm>
              <a:off x="7618677" y="4672014"/>
              <a:ext cx="536575" cy="255587"/>
            </a:xfrm>
            <a:prstGeom prst="rect">
              <a:avLst/>
            </a:prstGeom>
            <a:solidFill>
              <a:srgbClr val="00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67</a:t>
              </a:r>
            </a:p>
          </p:txBody>
        </p:sp>
        <p:sp>
          <p:nvSpPr>
            <p:cNvPr id="52" name="Rectangle 53"/>
            <p:cNvSpPr>
              <a:spLocks noChangeArrowheads="1"/>
            </p:cNvSpPr>
            <p:nvPr/>
          </p:nvSpPr>
          <p:spPr bwMode="auto">
            <a:xfrm>
              <a:off x="1699155" y="4672014"/>
              <a:ext cx="753269" cy="255587"/>
            </a:xfrm>
            <a:prstGeom prst="rect">
              <a:avLst/>
            </a:prstGeom>
            <a:solidFill>
              <a:srgbClr val="CC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68</a:t>
              </a:r>
            </a:p>
          </p:txBody>
        </p:sp>
        <p:sp>
          <p:nvSpPr>
            <p:cNvPr id="53" name="Text Box 54"/>
            <p:cNvSpPr txBox="1">
              <a:spLocks noChangeArrowheads="1"/>
            </p:cNvSpPr>
            <p:nvPr/>
          </p:nvSpPr>
          <p:spPr bwMode="auto">
            <a:xfrm>
              <a:off x="1697435" y="4820906"/>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1100" b="1">
                  <a:solidFill>
                    <a:srgbClr val="0000FF"/>
                  </a:solidFill>
                  <a:latin typeface="微软雅黑" pitchFamily="34" charset="-122"/>
                  <a:ea typeface="微软雅黑" pitchFamily="34" charset="-122"/>
                </a:rPr>
                <a:t>UDP</a:t>
              </a:r>
            </a:p>
          </p:txBody>
        </p:sp>
        <p:sp>
          <p:nvSpPr>
            <p:cNvPr id="54" name="Text Box 55"/>
            <p:cNvSpPr txBox="1">
              <a:spLocks noChangeArrowheads="1"/>
            </p:cNvSpPr>
            <p:nvPr/>
          </p:nvSpPr>
          <p:spPr bwMode="auto">
            <a:xfrm>
              <a:off x="7419182" y="4793276"/>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1100" b="1">
                  <a:solidFill>
                    <a:srgbClr val="0000FF"/>
                  </a:solidFill>
                  <a:latin typeface="微软雅黑" pitchFamily="34" charset="-122"/>
                  <a:ea typeface="微软雅黑" pitchFamily="34" charset="-122"/>
                </a:rPr>
                <a:t>UDP</a:t>
              </a:r>
            </a:p>
          </p:txBody>
        </p:sp>
        <p:sp>
          <p:nvSpPr>
            <p:cNvPr id="55" name="Line 56"/>
            <p:cNvSpPr>
              <a:spLocks noChangeShapeType="1"/>
            </p:cNvSpPr>
            <p:nvPr/>
          </p:nvSpPr>
          <p:spPr bwMode="auto">
            <a:xfrm flipH="1">
              <a:off x="2452423" y="5411788"/>
              <a:ext cx="5166254" cy="0"/>
            </a:xfrm>
            <a:prstGeom prst="line">
              <a:avLst/>
            </a:prstGeom>
            <a:noFill/>
            <a:ln w="38100">
              <a:solidFill>
                <a:srgbClr val="CC00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ts val="1700"/>
                </a:lnSpc>
              </a:pPr>
              <a:endParaRPr lang="zh-CN" altLang="en-US" sz="1100" b="1">
                <a:latin typeface="微软雅黑" pitchFamily="34" charset="-122"/>
                <a:ea typeface="微软雅黑" pitchFamily="34" charset="-122"/>
              </a:endParaRPr>
            </a:p>
          </p:txBody>
        </p:sp>
        <p:sp>
          <p:nvSpPr>
            <p:cNvPr id="56" name="Rectangle 57"/>
            <p:cNvSpPr>
              <a:spLocks noChangeArrowheads="1"/>
            </p:cNvSpPr>
            <p:nvPr/>
          </p:nvSpPr>
          <p:spPr bwMode="auto">
            <a:xfrm>
              <a:off x="624286" y="5240339"/>
              <a:ext cx="1074869" cy="338137"/>
            </a:xfrm>
            <a:prstGeom prst="rect">
              <a:avLst/>
            </a:prstGeom>
            <a:solidFill>
              <a:srgbClr val="00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latin typeface="微软雅黑" pitchFamily="34" charset="-122"/>
                  <a:ea typeface="微软雅黑" pitchFamily="34" charset="-122"/>
                </a:rPr>
                <a:t>客户</a:t>
              </a:r>
            </a:p>
          </p:txBody>
        </p:sp>
        <p:sp>
          <p:nvSpPr>
            <p:cNvPr id="57" name="Rectangle 58"/>
            <p:cNvSpPr>
              <a:spLocks noChangeArrowheads="1"/>
            </p:cNvSpPr>
            <p:nvPr/>
          </p:nvSpPr>
          <p:spPr bwMode="auto">
            <a:xfrm>
              <a:off x="3529012" y="5283200"/>
              <a:ext cx="2904729" cy="255588"/>
            </a:xfrm>
            <a:prstGeom prst="rect">
              <a:avLst/>
            </a:prstGeom>
            <a:solidFill>
              <a:srgbClr val="FF66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DHCPACK</a:t>
              </a:r>
            </a:p>
          </p:txBody>
        </p:sp>
        <p:sp>
          <p:nvSpPr>
            <p:cNvPr id="58" name="Rectangle 59"/>
            <p:cNvSpPr>
              <a:spLocks noChangeArrowheads="1"/>
            </p:cNvSpPr>
            <p:nvPr/>
          </p:nvSpPr>
          <p:spPr bwMode="auto">
            <a:xfrm>
              <a:off x="8155252" y="5240339"/>
              <a:ext cx="1076590" cy="338137"/>
            </a:xfrm>
            <a:prstGeom prst="rect">
              <a:avLst/>
            </a:prstGeom>
            <a:solidFill>
              <a:srgbClr val="0066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solidFill>
                    <a:schemeClr val="bg1"/>
                  </a:solidFill>
                  <a:latin typeface="微软雅黑" pitchFamily="34" charset="-122"/>
                  <a:ea typeface="微软雅黑" pitchFamily="34" charset="-122"/>
                </a:rPr>
                <a:t>服务器</a:t>
              </a:r>
            </a:p>
          </p:txBody>
        </p:sp>
        <p:sp>
          <p:nvSpPr>
            <p:cNvPr id="59" name="Rectangle 60"/>
            <p:cNvSpPr>
              <a:spLocks noChangeArrowheads="1"/>
            </p:cNvSpPr>
            <p:nvPr/>
          </p:nvSpPr>
          <p:spPr bwMode="auto">
            <a:xfrm>
              <a:off x="7618677" y="5283200"/>
              <a:ext cx="536575" cy="255588"/>
            </a:xfrm>
            <a:prstGeom prst="rect">
              <a:avLst/>
            </a:prstGeom>
            <a:solidFill>
              <a:srgbClr val="00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67</a:t>
              </a:r>
            </a:p>
          </p:txBody>
        </p:sp>
        <p:sp>
          <p:nvSpPr>
            <p:cNvPr id="60" name="Rectangle 61"/>
            <p:cNvSpPr>
              <a:spLocks noChangeArrowheads="1"/>
            </p:cNvSpPr>
            <p:nvPr/>
          </p:nvSpPr>
          <p:spPr bwMode="auto">
            <a:xfrm>
              <a:off x="1699155" y="5283200"/>
              <a:ext cx="753268" cy="255588"/>
            </a:xfrm>
            <a:prstGeom prst="rect">
              <a:avLst/>
            </a:prstGeom>
            <a:solidFill>
              <a:srgbClr val="CC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68</a:t>
              </a:r>
            </a:p>
          </p:txBody>
        </p:sp>
        <p:sp>
          <p:nvSpPr>
            <p:cNvPr id="61" name="Text Box 62"/>
            <p:cNvSpPr txBox="1">
              <a:spLocks noChangeArrowheads="1"/>
            </p:cNvSpPr>
            <p:nvPr/>
          </p:nvSpPr>
          <p:spPr bwMode="auto">
            <a:xfrm>
              <a:off x="1697435" y="5432092"/>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1100" b="1">
                  <a:solidFill>
                    <a:srgbClr val="0000FF"/>
                  </a:solidFill>
                  <a:latin typeface="微软雅黑" pitchFamily="34" charset="-122"/>
                  <a:ea typeface="微软雅黑" pitchFamily="34" charset="-122"/>
                </a:rPr>
                <a:t>UDP</a:t>
              </a:r>
            </a:p>
          </p:txBody>
        </p:sp>
        <p:sp>
          <p:nvSpPr>
            <p:cNvPr id="62" name="Text Box 63"/>
            <p:cNvSpPr txBox="1">
              <a:spLocks noChangeArrowheads="1"/>
            </p:cNvSpPr>
            <p:nvPr/>
          </p:nvSpPr>
          <p:spPr bwMode="auto">
            <a:xfrm>
              <a:off x="7419182" y="5404464"/>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1100" b="1">
                  <a:solidFill>
                    <a:srgbClr val="0000FF"/>
                  </a:solidFill>
                  <a:latin typeface="微软雅黑" pitchFamily="34" charset="-122"/>
                  <a:ea typeface="微软雅黑" pitchFamily="34" charset="-122"/>
                </a:rPr>
                <a:t>UDP</a:t>
              </a:r>
            </a:p>
          </p:txBody>
        </p:sp>
        <p:sp>
          <p:nvSpPr>
            <p:cNvPr id="63" name="Line 65"/>
            <p:cNvSpPr>
              <a:spLocks noChangeShapeType="1"/>
            </p:cNvSpPr>
            <p:nvPr/>
          </p:nvSpPr>
          <p:spPr bwMode="auto">
            <a:xfrm>
              <a:off x="2454143" y="6256338"/>
              <a:ext cx="5164534" cy="0"/>
            </a:xfrm>
            <a:prstGeom prst="line">
              <a:avLst/>
            </a:prstGeom>
            <a:noFill/>
            <a:ln w="38100">
              <a:solidFill>
                <a:srgbClr val="00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ts val="1700"/>
                </a:lnSpc>
              </a:pPr>
              <a:endParaRPr lang="zh-CN" altLang="en-US" sz="1100" b="1">
                <a:latin typeface="微软雅黑" pitchFamily="34" charset="-122"/>
                <a:ea typeface="微软雅黑" pitchFamily="34" charset="-122"/>
              </a:endParaRPr>
            </a:p>
          </p:txBody>
        </p:sp>
        <p:sp>
          <p:nvSpPr>
            <p:cNvPr id="64" name="Rectangle 66"/>
            <p:cNvSpPr>
              <a:spLocks noChangeArrowheads="1"/>
            </p:cNvSpPr>
            <p:nvPr/>
          </p:nvSpPr>
          <p:spPr bwMode="auto">
            <a:xfrm>
              <a:off x="624285" y="6086475"/>
              <a:ext cx="1076590" cy="338138"/>
            </a:xfrm>
            <a:prstGeom prst="rect">
              <a:avLst/>
            </a:prstGeom>
            <a:solidFill>
              <a:srgbClr val="00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latin typeface="微软雅黑" pitchFamily="34" charset="-122"/>
                  <a:ea typeface="微软雅黑" pitchFamily="34" charset="-122"/>
                </a:rPr>
                <a:t>客户</a:t>
              </a:r>
            </a:p>
          </p:txBody>
        </p:sp>
        <p:sp>
          <p:nvSpPr>
            <p:cNvPr id="65" name="Rectangle 67"/>
            <p:cNvSpPr>
              <a:spLocks noChangeArrowheads="1"/>
            </p:cNvSpPr>
            <p:nvPr/>
          </p:nvSpPr>
          <p:spPr bwMode="auto">
            <a:xfrm>
              <a:off x="3529012" y="6129338"/>
              <a:ext cx="2904729" cy="254000"/>
            </a:xfrm>
            <a:prstGeom prst="rect">
              <a:avLst/>
            </a:prstGeom>
            <a:solidFill>
              <a:srgbClr val="00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DHCPRELEASE</a:t>
              </a:r>
            </a:p>
          </p:txBody>
        </p:sp>
        <p:sp>
          <p:nvSpPr>
            <p:cNvPr id="66" name="Rectangle 68"/>
            <p:cNvSpPr>
              <a:spLocks noChangeArrowheads="1"/>
            </p:cNvSpPr>
            <p:nvPr/>
          </p:nvSpPr>
          <p:spPr bwMode="auto">
            <a:xfrm>
              <a:off x="8155252" y="6086475"/>
              <a:ext cx="1076590" cy="338138"/>
            </a:xfrm>
            <a:prstGeom prst="rect">
              <a:avLst/>
            </a:prstGeom>
            <a:solidFill>
              <a:srgbClr val="0066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dirty="0">
                  <a:solidFill>
                    <a:schemeClr val="bg1"/>
                  </a:solidFill>
                  <a:latin typeface="微软雅黑" pitchFamily="34" charset="-122"/>
                  <a:ea typeface="微软雅黑" pitchFamily="34" charset="-122"/>
                </a:rPr>
                <a:t>服务器</a:t>
              </a:r>
            </a:p>
          </p:txBody>
        </p:sp>
        <p:sp>
          <p:nvSpPr>
            <p:cNvPr id="67" name="Rectangle 69"/>
            <p:cNvSpPr>
              <a:spLocks noChangeArrowheads="1"/>
            </p:cNvSpPr>
            <p:nvPr/>
          </p:nvSpPr>
          <p:spPr bwMode="auto">
            <a:xfrm>
              <a:off x="7618677" y="6129338"/>
              <a:ext cx="536575" cy="254000"/>
            </a:xfrm>
            <a:prstGeom prst="rect">
              <a:avLst/>
            </a:prstGeom>
            <a:solidFill>
              <a:srgbClr val="00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67</a:t>
              </a:r>
            </a:p>
          </p:txBody>
        </p:sp>
        <p:sp>
          <p:nvSpPr>
            <p:cNvPr id="68" name="Rectangle 70"/>
            <p:cNvSpPr>
              <a:spLocks noChangeArrowheads="1"/>
            </p:cNvSpPr>
            <p:nvPr/>
          </p:nvSpPr>
          <p:spPr bwMode="auto">
            <a:xfrm>
              <a:off x="1700875" y="6129338"/>
              <a:ext cx="753269" cy="254000"/>
            </a:xfrm>
            <a:prstGeom prst="rect">
              <a:avLst/>
            </a:prstGeom>
            <a:solidFill>
              <a:srgbClr val="CC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68</a:t>
              </a:r>
            </a:p>
          </p:txBody>
        </p:sp>
        <p:sp>
          <p:nvSpPr>
            <p:cNvPr id="69" name="Text Box 71"/>
            <p:cNvSpPr txBox="1">
              <a:spLocks noChangeArrowheads="1"/>
            </p:cNvSpPr>
            <p:nvPr/>
          </p:nvSpPr>
          <p:spPr bwMode="auto">
            <a:xfrm>
              <a:off x="1697435" y="6278232"/>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1100" b="1">
                  <a:solidFill>
                    <a:srgbClr val="0000FF"/>
                  </a:solidFill>
                  <a:latin typeface="微软雅黑" pitchFamily="34" charset="-122"/>
                  <a:ea typeface="微软雅黑" pitchFamily="34" charset="-122"/>
                </a:rPr>
                <a:t>UDP</a:t>
              </a:r>
            </a:p>
          </p:txBody>
        </p:sp>
        <p:sp>
          <p:nvSpPr>
            <p:cNvPr id="70" name="Text Box 72"/>
            <p:cNvSpPr txBox="1">
              <a:spLocks noChangeArrowheads="1"/>
            </p:cNvSpPr>
            <p:nvPr/>
          </p:nvSpPr>
          <p:spPr bwMode="auto">
            <a:xfrm>
              <a:off x="7419182" y="6250605"/>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1100" b="1">
                  <a:solidFill>
                    <a:srgbClr val="0000FF"/>
                  </a:solidFill>
                  <a:latin typeface="微软雅黑" pitchFamily="34" charset="-122"/>
                  <a:ea typeface="微软雅黑" pitchFamily="34" charset="-122"/>
                </a:rPr>
                <a:t>UDP</a:t>
              </a:r>
            </a:p>
          </p:txBody>
        </p:sp>
        <p:sp>
          <p:nvSpPr>
            <p:cNvPr id="71" name="Rectangle 73"/>
            <p:cNvSpPr>
              <a:spLocks noChangeArrowheads="1"/>
            </p:cNvSpPr>
            <p:nvPr/>
          </p:nvSpPr>
          <p:spPr bwMode="auto">
            <a:xfrm>
              <a:off x="8155252" y="936625"/>
              <a:ext cx="1076590" cy="338138"/>
            </a:xfrm>
            <a:prstGeom prst="rect">
              <a:avLst/>
            </a:prstGeom>
            <a:solidFill>
              <a:srgbClr val="0066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solidFill>
                    <a:schemeClr val="bg1"/>
                  </a:solidFill>
                  <a:latin typeface="微软雅黑" pitchFamily="34" charset="-122"/>
                  <a:ea typeface="微软雅黑" pitchFamily="34" charset="-122"/>
                </a:rPr>
                <a:t>服务器</a:t>
              </a:r>
            </a:p>
          </p:txBody>
        </p:sp>
        <p:sp>
          <p:nvSpPr>
            <p:cNvPr id="72" name="Rectangle 74"/>
            <p:cNvSpPr>
              <a:spLocks noChangeArrowheads="1"/>
            </p:cNvSpPr>
            <p:nvPr/>
          </p:nvSpPr>
          <p:spPr bwMode="auto">
            <a:xfrm>
              <a:off x="7618677" y="977900"/>
              <a:ext cx="536575" cy="254000"/>
            </a:xfrm>
            <a:prstGeom prst="rect">
              <a:avLst/>
            </a:prstGeom>
            <a:solidFill>
              <a:srgbClr val="00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dirty="0">
                  <a:latin typeface="微软雅黑" pitchFamily="34" charset="-122"/>
                  <a:ea typeface="微软雅黑" pitchFamily="34" charset="-122"/>
                </a:rPr>
                <a:t>67</a:t>
              </a:r>
            </a:p>
          </p:txBody>
        </p:sp>
        <p:sp>
          <p:nvSpPr>
            <p:cNvPr id="73" name="Text Box 75"/>
            <p:cNvSpPr txBox="1">
              <a:spLocks noChangeArrowheads="1"/>
            </p:cNvSpPr>
            <p:nvPr/>
          </p:nvSpPr>
          <p:spPr bwMode="auto">
            <a:xfrm>
              <a:off x="7419182" y="1099167"/>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1100" b="1" dirty="0">
                  <a:solidFill>
                    <a:srgbClr val="0000FF"/>
                  </a:solidFill>
                  <a:latin typeface="微软雅黑" pitchFamily="34" charset="-122"/>
                  <a:ea typeface="微软雅黑" pitchFamily="34" charset="-122"/>
                </a:rPr>
                <a:t>UDP</a:t>
              </a:r>
            </a:p>
          </p:txBody>
        </p:sp>
        <p:sp>
          <p:nvSpPr>
            <p:cNvPr id="74" name="Text Box 76"/>
            <p:cNvSpPr txBox="1">
              <a:spLocks noChangeArrowheads="1"/>
            </p:cNvSpPr>
            <p:nvPr/>
          </p:nvSpPr>
          <p:spPr bwMode="auto">
            <a:xfrm>
              <a:off x="6398943" y="587046"/>
              <a:ext cx="1414278"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zh-CN" altLang="en-US" sz="1100" b="1" dirty="0">
                  <a:latin typeface="微软雅黑" pitchFamily="34" charset="-122"/>
                  <a:ea typeface="微软雅黑" pitchFamily="34" charset="-122"/>
                </a:rPr>
                <a:t>被动打开</a:t>
              </a:r>
            </a:p>
          </p:txBody>
        </p:sp>
        <p:sp>
          <p:nvSpPr>
            <p:cNvPr id="75" name="Text Box 77"/>
            <p:cNvSpPr txBox="1">
              <a:spLocks noChangeArrowheads="1"/>
            </p:cNvSpPr>
            <p:nvPr/>
          </p:nvSpPr>
          <p:spPr bwMode="auto">
            <a:xfrm>
              <a:off x="9116883" y="910828"/>
              <a:ext cx="781608"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2000" b="1">
                  <a:latin typeface="微软雅黑" pitchFamily="34" charset="-122"/>
                  <a:ea typeface="微软雅黑" pitchFamily="34" charset="-122"/>
                  <a:sym typeface="Wingdings" pitchFamily="2" charset="2"/>
                </a:rPr>
                <a:t></a:t>
              </a:r>
            </a:p>
          </p:txBody>
        </p:sp>
        <p:sp>
          <p:nvSpPr>
            <p:cNvPr id="76" name="Text Box 78"/>
            <p:cNvSpPr txBox="1">
              <a:spLocks noChangeArrowheads="1"/>
            </p:cNvSpPr>
            <p:nvPr/>
          </p:nvSpPr>
          <p:spPr bwMode="auto">
            <a:xfrm>
              <a:off x="-34130" y="1525190"/>
              <a:ext cx="781608"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2000" b="1" dirty="0">
                  <a:latin typeface="微软雅黑" pitchFamily="34" charset="-122"/>
                  <a:ea typeface="微软雅黑" pitchFamily="34" charset="-122"/>
                  <a:sym typeface="Wingdings" pitchFamily="2" charset="2"/>
                </a:rPr>
                <a:t></a:t>
              </a:r>
            </a:p>
          </p:txBody>
        </p:sp>
        <p:sp>
          <p:nvSpPr>
            <p:cNvPr id="77" name="Text Box 79"/>
            <p:cNvSpPr txBox="1">
              <a:spLocks noChangeArrowheads="1"/>
            </p:cNvSpPr>
            <p:nvPr/>
          </p:nvSpPr>
          <p:spPr bwMode="auto">
            <a:xfrm>
              <a:off x="9116883" y="2147490"/>
              <a:ext cx="781608"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2000" b="1">
                  <a:latin typeface="微软雅黑" pitchFamily="34" charset="-122"/>
                  <a:ea typeface="微软雅黑" pitchFamily="34" charset="-122"/>
                  <a:sym typeface="Wingdings" pitchFamily="2" charset="2"/>
                </a:rPr>
                <a:t></a:t>
              </a:r>
            </a:p>
          </p:txBody>
        </p:sp>
        <p:sp>
          <p:nvSpPr>
            <p:cNvPr id="78" name="Text Box 80"/>
            <p:cNvSpPr txBox="1">
              <a:spLocks noChangeArrowheads="1"/>
            </p:cNvSpPr>
            <p:nvPr/>
          </p:nvSpPr>
          <p:spPr bwMode="auto">
            <a:xfrm>
              <a:off x="-34130" y="2744390"/>
              <a:ext cx="781608" cy="5974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2000" b="1">
                  <a:latin typeface="微软雅黑" pitchFamily="34" charset="-122"/>
                  <a:ea typeface="微软雅黑" pitchFamily="34" charset="-122"/>
                  <a:sym typeface="Wingdings" pitchFamily="2" charset="2"/>
                </a:rPr>
                <a:t></a:t>
              </a:r>
            </a:p>
          </p:txBody>
        </p:sp>
        <p:sp>
          <p:nvSpPr>
            <p:cNvPr id="79" name="Text Box 81"/>
            <p:cNvSpPr txBox="1">
              <a:spLocks noChangeArrowheads="1"/>
            </p:cNvSpPr>
            <p:nvPr/>
          </p:nvSpPr>
          <p:spPr bwMode="auto">
            <a:xfrm>
              <a:off x="9111722" y="3368277"/>
              <a:ext cx="781608" cy="5974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2000" b="1">
                  <a:latin typeface="微软雅黑" pitchFamily="34" charset="-122"/>
                  <a:ea typeface="微软雅黑" pitchFamily="34" charset="-122"/>
                  <a:sym typeface="Wingdings" pitchFamily="2" charset="2"/>
                </a:rPr>
                <a:t></a:t>
              </a:r>
            </a:p>
          </p:txBody>
        </p:sp>
        <p:sp>
          <p:nvSpPr>
            <p:cNvPr id="80" name="Text Box 82"/>
            <p:cNvSpPr txBox="1">
              <a:spLocks noChangeArrowheads="1"/>
            </p:cNvSpPr>
            <p:nvPr/>
          </p:nvSpPr>
          <p:spPr bwMode="auto">
            <a:xfrm>
              <a:off x="-34130" y="3992166"/>
              <a:ext cx="781608" cy="5974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2000" b="1">
                  <a:latin typeface="微软雅黑" pitchFamily="34" charset="-122"/>
                  <a:ea typeface="微软雅黑" pitchFamily="34" charset="-122"/>
                  <a:sym typeface="Wingdings" pitchFamily="2" charset="2"/>
                </a:rPr>
                <a:t></a:t>
              </a:r>
            </a:p>
          </p:txBody>
        </p:sp>
        <p:sp>
          <p:nvSpPr>
            <p:cNvPr id="81" name="Text Box 83"/>
            <p:cNvSpPr txBox="1">
              <a:spLocks noChangeArrowheads="1"/>
            </p:cNvSpPr>
            <p:nvPr/>
          </p:nvSpPr>
          <p:spPr bwMode="auto">
            <a:xfrm>
              <a:off x="9111722" y="4576363"/>
              <a:ext cx="781608" cy="5974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2000" b="1">
                  <a:latin typeface="微软雅黑" pitchFamily="34" charset="-122"/>
                  <a:ea typeface="微软雅黑" pitchFamily="34" charset="-122"/>
                  <a:sym typeface="Wingdings" pitchFamily="2" charset="2"/>
                </a:rPr>
                <a:t></a:t>
              </a:r>
            </a:p>
          </p:txBody>
        </p:sp>
        <p:sp>
          <p:nvSpPr>
            <p:cNvPr id="82" name="Text Box 84"/>
            <p:cNvSpPr txBox="1">
              <a:spLocks noChangeArrowheads="1"/>
            </p:cNvSpPr>
            <p:nvPr/>
          </p:nvSpPr>
          <p:spPr bwMode="auto">
            <a:xfrm>
              <a:off x="9111722" y="5200250"/>
              <a:ext cx="781608" cy="5974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2000" b="1">
                  <a:latin typeface="微软雅黑" pitchFamily="34" charset="-122"/>
                  <a:ea typeface="微软雅黑" pitchFamily="34" charset="-122"/>
                  <a:sym typeface="Wingdings" pitchFamily="2" charset="2"/>
                </a:rPr>
                <a:t></a:t>
              </a:r>
            </a:p>
          </p:txBody>
        </p:sp>
        <p:sp>
          <p:nvSpPr>
            <p:cNvPr id="83" name="Text Box 85"/>
            <p:cNvSpPr txBox="1">
              <a:spLocks noChangeArrowheads="1"/>
            </p:cNvSpPr>
            <p:nvPr/>
          </p:nvSpPr>
          <p:spPr bwMode="auto">
            <a:xfrm rot="16200000">
              <a:off x="4405774" y="5510874"/>
              <a:ext cx="606034"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1100" b="1">
                  <a:latin typeface="微软雅黑" pitchFamily="34" charset="-122"/>
                  <a:ea typeface="微软雅黑" pitchFamily="34" charset="-122"/>
                </a:rPr>
                <a:t>…</a:t>
              </a:r>
            </a:p>
          </p:txBody>
        </p:sp>
        <p:sp>
          <p:nvSpPr>
            <p:cNvPr id="84" name="Text Box 86"/>
            <p:cNvSpPr txBox="1">
              <a:spLocks noChangeArrowheads="1"/>
            </p:cNvSpPr>
            <p:nvPr/>
          </p:nvSpPr>
          <p:spPr bwMode="auto">
            <a:xfrm>
              <a:off x="-34130" y="6057965"/>
              <a:ext cx="781608" cy="5974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2000" b="1" dirty="0">
                  <a:latin typeface="微软雅黑" pitchFamily="34" charset="-122"/>
                  <a:ea typeface="微软雅黑" pitchFamily="34" charset="-122"/>
                  <a:sym typeface="Wingdings" pitchFamily="2" charset="2"/>
                </a:rPr>
                <a:t></a:t>
              </a:r>
            </a:p>
          </p:txBody>
        </p:sp>
      </p:grpSp>
      <p:sp>
        <p:nvSpPr>
          <p:cNvPr id="85" name="Rectangle 88"/>
          <p:cNvSpPr>
            <a:spLocks noChangeArrowheads="1"/>
          </p:cNvSpPr>
          <p:nvPr/>
        </p:nvSpPr>
        <p:spPr bwMode="auto">
          <a:xfrm>
            <a:off x="1252728" y="3207283"/>
            <a:ext cx="6757416" cy="1081681"/>
          </a:xfrm>
          <a:prstGeom prst="rect">
            <a:avLst/>
          </a:prstGeom>
          <a:solidFill>
            <a:srgbClr val="FFFF00"/>
          </a:solidFill>
          <a:ln w="19050">
            <a:solidFill>
              <a:schemeClr val="tx1"/>
            </a:solidFill>
          </a:ln>
          <a:effectLst/>
          <a:extLst/>
        </p:spPr>
        <p:txBody>
          <a:bodyPr wrap="none" anchor="ctr"/>
          <a:lstStyle/>
          <a:p>
            <a:pPr algn="ctr" eaLnBrk="1" hangingPunct="1"/>
            <a:endParaRPr lang="zh-CN" altLang="zh-CN" sz="2800" b="1">
              <a:solidFill>
                <a:srgbClr val="000099"/>
              </a:solidFill>
            </a:endParaRPr>
          </a:p>
        </p:txBody>
      </p:sp>
      <p:sp>
        <p:nvSpPr>
          <p:cNvPr id="86" name="矩形 85"/>
          <p:cNvSpPr/>
          <p:nvPr/>
        </p:nvSpPr>
        <p:spPr>
          <a:xfrm>
            <a:off x="2366453" y="3324703"/>
            <a:ext cx="4885718" cy="830997"/>
          </a:xfrm>
          <a:prstGeom prst="rect">
            <a:avLst/>
          </a:prstGeom>
          <a:noFill/>
        </p:spPr>
        <p:txBody>
          <a:bodyPr wrap="square">
            <a:spAutoFit/>
          </a:bodyPr>
          <a:lstStyle/>
          <a:p>
            <a:r>
              <a:rPr lang="en-US" altLang="zh-CN" sz="1600" b="1" dirty="0">
                <a:latin typeface="微软雅黑" pitchFamily="34" charset="-122"/>
                <a:ea typeface="微软雅黑" pitchFamily="34" charset="-122"/>
              </a:rPr>
              <a:t>DHCP </a:t>
            </a:r>
            <a:r>
              <a:rPr lang="zh-CN" altLang="en-US" sz="1600" b="1" dirty="0">
                <a:latin typeface="微软雅黑" pitchFamily="34" charset="-122"/>
                <a:ea typeface="微软雅黑" pitchFamily="34" charset="-122"/>
              </a:rPr>
              <a:t>客户现在要根据服务器提供的租用期 </a:t>
            </a:r>
            <a:r>
              <a:rPr lang="en-US" altLang="zh-CN" sz="1600" b="1" dirty="0">
                <a:latin typeface="微软雅黑" pitchFamily="34" charset="-122"/>
                <a:ea typeface="微软雅黑" pitchFamily="34" charset="-122"/>
              </a:rPr>
              <a:t>T </a:t>
            </a:r>
            <a:r>
              <a:rPr lang="zh-CN" altLang="en-US" sz="1600" b="1" dirty="0">
                <a:latin typeface="微软雅黑" pitchFamily="34" charset="-122"/>
                <a:ea typeface="微软雅黑" pitchFamily="34" charset="-122"/>
              </a:rPr>
              <a:t>设置两个计时器 </a:t>
            </a:r>
            <a:r>
              <a:rPr lang="en-US" altLang="zh-CN" sz="1600" b="1" dirty="0">
                <a:latin typeface="微软雅黑" pitchFamily="34" charset="-122"/>
                <a:ea typeface="微软雅黑" pitchFamily="34" charset="-122"/>
              </a:rPr>
              <a:t>T1 </a:t>
            </a:r>
            <a:r>
              <a:rPr lang="zh-CN" altLang="en-US" sz="1600" b="1" dirty="0">
                <a:latin typeface="微软雅黑" pitchFamily="34" charset="-122"/>
                <a:ea typeface="微软雅黑" pitchFamily="34" charset="-122"/>
              </a:rPr>
              <a:t>和 </a:t>
            </a:r>
            <a:r>
              <a:rPr lang="en-US" altLang="zh-CN" sz="1600" b="1" dirty="0">
                <a:latin typeface="微软雅黑" pitchFamily="34" charset="-122"/>
                <a:ea typeface="微软雅黑" pitchFamily="34" charset="-122"/>
              </a:rPr>
              <a:t>T2</a:t>
            </a:r>
            <a:r>
              <a:rPr lang="zh-CN" altLang="en-US" sz="1600" b="1" dirty="0">
                <a:latin typeface="微软雅黑" pitchFamily="34" charset="-122"/>
                <a:ea typeface="微软雅黑" pitchFamily="34" charset="-122"/>
              </a:rPr>
              <a:t>，它们的超时时间分别是 </a:t>
            </a:r>
            <a:r>
              <a:rPr lang="en-US" altLang="zh-CN" sz="1600" b="1" dirty="0">
                <a:latin typeface="微软雅黑" pitchFamily="34" charset="-122"/>
                <a:ea typeface="微软雅黑" pitchFamily="34" charset="-122"/>
              </a:rPr>
              <a:t>0.5T </a:t>
            </a:r>
            <a:r>
              <a:rPr lang="zh-CN" altLang="en-US" sz="1600" b="1" dirty="0">
                <a:latin typeface="微软雅黑" pitchFamily="34" charset="-122"/>
                <a:ea typeface="微软雅黑" pitchFamily="34" charset="-122"/>
              </a:rPr>
              <a:t>和 </a:t>
            </a:r>
            <a:r>
              <a:rPr lang="en-US" altLang="zh-CN" sz="1600" b="1" dirty="0">
                <a:latin typeface="微软雅黑" pitchFamily="34" charset="-122"/>
                <a:ea typeface="微软雅黑" pitchFamily="34" charset="-122"/>
              </a:rPr>
              <a:t>0.875T</a:t>
            </a:r>
            <a:r>
              <a:rPr lang="zh-CN" altLang="en-US" sz="1600" b="1" dirty="0">
                <a:latin typeface="微软雅黑" pitchFamily="34" charset="-122"/>
                <a:ea typeface="微软雅黑" pitchFamily="34" charset="-122"/>
              </a:rPr>
              <a:t>。当超时时间到就要请求更新租用期。</a:t>
            </a:r>
          </a:p>
        </p:txBody>
      </p:sp>
    </p:spTree>
    <p:extLst>
      <p:ext uri="{BB962C8B-B14F-4D97-AF65-F5344CB8AC3E}">
        <p14:creationId xmlns:p14="http://schemas.microsoft.com/office/powerpoint/2010/main" val="2631353109"/>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556963" y="1057072"/>
            <a:ext cx="8048776" cy="331493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AutoShape 5"/>
          <p:cNvSpPr>
            <a:spLocks noChangeArrowheads="1"/>
          </p:cNvSpPr>
          <p:nvPr/>
        </p:nvSpPr>
        <p:spPr bwMode="auto">
          <a:xfrm>
            <a:off x="556963" y="633865"/>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4" name="Rectangle 6"/>
          <p:cNvSpPr>
            <a:spLocks noChangeArrowheads="1"/>
          </p:cNvSpPr>
          <p:nvPr/>
        </p:nvSpPr>
        <p:spPr bwMode="auto">
          <a:xfrm>
            <a:off x="3136887" y="600654"/>
            <a:ext cx="288893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itchFamily="34" charset="-122"/>
                <a:ea typeface="微软雅黑" pitchFamily="34" charset="-122"/>
              </a:rPr>
              <a:t>DHCP </a:t>
            </a:r>
            <a:r>
              <a:rPr lang="zh-CN" altLang="en-US" sz="2000" b="1" dirty="0">
                <a:solidFill>
                  <a:schemeClr val="bg1"/>
                </a:solidFill>
                <a:latin typeface="微软雅黑" pitchFamily="34" charset="-122"/>
                <a:ea typeface="微软雅黑" pitchFamily="34" charset="-122"/>
              </a:rPr>
              <a:t>协议的工作过程</a:t>
            </a:r>
          </a:p>
        </p:txBody>
      </p:sp>
      <p:grpSp>
        <p:nvGrpSpPr>
          <p:cNvPr id="5" name="组合 4"/>
          <p:cNvGrpSpPr/>
          <p:nvPr/>
        </p:nvGrpSpPr>
        <p:grpSpPr>
          <a:xfrm>
            <a:off x="1933015" y="1075502"/>
            <a:ext cx="5259764" cy="3324076"/>
            <a:chOff x="-34130" y="587046"/>
            <a:chExt cx="9932621" cy="6277239"/>
          </a:xfrm>
        </p:grpSpPr>
        <p:sp>
          <p:nvSpPr>
            <p:cNvPr id="6" name="Line 4"/>
            <p:cNvSpPr>
              <a:spLocks noChangeShapeType="1"/>
            </p:cNvSpPr>
            <p:nvPr/>
          </p:nvSpPr>
          <p:spPr bwMode="auto">
            <a:xfrm flipH="1">
              <a:off x="6131058" y="1100138"/>
              <a:ext cx="1506538" cy="0"/>
            </a:xfrm>
            <a:prstGeom prst="line">
              <a:avLst/>
            </a:prstGeom>
            <a:noFill/>
            <a:ln w="38100">
              <a:solidFill>
                <a:srgbClr val="00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ts val="1700"/>
                </a:lnSpc>
              </a:pPr>
              <a:endParaRPr lang="zh-CN" altLang="en-US" sz="1100" b="1">
                <a:latin typeface="微软雅黑" pitchFamily="34" charset="-122"/>
                <a:ea typeface="微软雅黑" pitchFamily="34" charset="-122"/>
              </a:endParaRPr>
            </a:p>
          </p:txBody>
        </p:sp>
        <p:sp>
          <p:nvSpPr>
            <p:cNvPr id="7" name="Line 6"/>
            <p:cNvSpPr>
              <a:spLocks noChangeShapeType="1"/>
            </p:cNvSpPr>
            <p:nvPr/>
          </p:nvSpPr>
          <p:spPr bwMode="auto">
            <a:xfrm>
              <a:off x="2454143" y="1747838"/>
              <a:ext cx="5164534" cy="0"/>
            </a:xfrm>
            <a:prstGeom prst="line">
              <a:avLst/>
            </a:prstGeom>
            <a:noFill/>
            <a:ln w="38100">
              <a:solidFill>
                <a:srgbClr val="00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ts val="1700"/>
                </a:lnSpc>
              </a:pPr>
              <a:endParaRPr lang="zh-CN" altLang="en-US" sz="1100" b="1">
                <a:latin typeface="微软雅黑" pitchFamily="34" charset="-122"/>
                <a:ea typeface="微软雅黑" pitchFamily="34" charset="-122"/>
              </a:endParaRPr>
            </a:p>
          </p:txBody>
        </p:sp>
        <p:sp>
          <p:nvSpPr>
            <p:cNvPr id="8" name="Rectangle 7"/>
            <p:cNvSpPr>
              <a:spLocks noChangeArrowheads="1"/>
            </p:cNvSpPr>
            <p:nvPr/>
          </p:nvSpPr>
          <p:spPr bwMode="auto">
            <a:xfrm>
              <a:off x="624285" y="1576388"/>
              <a:ext cx="1076590" cy="341312"/>
            </a:xfrm>
            <a:prstGeom prst="rect">
              <a:avLst/>
            </a:prstGeom>
            <a:solidFill>
              <a:srgbClr val="00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dirty="0">
                  <a:latin typeface="微软雅黑" pitchFamily="34" charset="-122"/>
                  <a:ea typeface="微软雅黑" pitchFamily="34" charset="-122"/>
                </a:rPr>
                <a:t>客户</a:t>
              </a:r>
            </a:p>
          </p:txBody>
        </p:sp>
        <p:sp>
          <p:nvSpPr>
            <p:cNvPr id="9" name="Rectangle 8"/>
            <p:cNvSpPr>
              <a:spLocks noChangeArrowheads="1"/>
            </p:cNvSpPr>
            <p:nvPr/>
          </p:nvSpPr>
          <p:spPr bwMode="auto">
            <a:xfrm>
              <a:off x="3529012" y="1617664"/>
              <a:ext cx="2904729" cy="257175"/>
            </a:xfrm>
            <a:prstGeom prst="rect">
              <a:avLst/>
            </a:prstGeom>
            <a:solidFill>
              <a:srgbClr val="00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DHCPDISCOVER</a:t>
              </a:r>
            </a:p>
          </p:txBody>
        </p:sp>
        <p:sp>
          <p:nvSpPr>
            <p:cNvPr id="10" name="Rectangle 9"/>
            <p:cNvSpPr>
              <a:spLocks noChangeArrowheads="1"/>
            </p:cNvSpPr>
            <p:nvPr/>
          </p:nvSpPr>
          <p:spPr bwMode="auto">
            <a:xfrm>
              <a:off x="8155252" y="1576388"/>
              <a:ext cx="1076590" cy="341312"/>
            </a:xfrm>
            <a:prstGeom prst="rect">
              <a:avLst/>
            </a:prstGeom>
            <a:solidFill>
              <a:srgbClr val="0066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solidFill>
                    <a:schemeClr val="bg1"/>
                  </a:solidFill>
                  <a:latin typeface="微软雅黑" pitchFamily="34" charset="-122"/>
                  <a:ea typeface="微软雅黑" pitchFamily="34" charset="-122"/>
                </a:rPr>
                <a:t>服务器</a:t>
              </a:r>
            </a:p>
          </p:txBody>
        </p:sp>
        <p:sp>
          <p:nvSpPr>
            <p:cNvPr id="11" name="Rectangle 10"/>
            <p:cNvSpPr>
              <a:spLocks noChangeArrowheads="1"/>
            </p:cNvSpPr>
            <p:nvPr/>
          </p:nvSpPr>
          <p:spPr bwMode="auto">
            <a:xfrm>
              <a:off x="7618677" y="1617664"/>
              <a:ext cx="536575" cy="257175"/>
            </a:xfrm>
            <a:prstGeom prst="rect">
              <a:avLst/>
            </a:prstGeom>
            <a:solidFill>
              <a:srgbClr val="00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67</a:t>
              </a:r>
            </a:p>
          </p:txBody>
        </p:sp>
        <p:sp>
          <p:nvSpPr>
            <p:cNvPr id="12" name="Rectangle 11"/>
            <p:cNvSpPr>
              <a:spLocks noChangeArrowheads="1"/>
            </p:cNvSpPr>
            <p:nvPr/>
          </p:nvSpPr>
          <p:spPr bwMode="auto">
            <a:xfrm>
              <a:off x="1700875" y="1617664"/>
              <a:ext cx="753269" cy="257175"/>
            </a:xfrm>
            <a:prstGeom prst="rect">
              <a:avLst/>
            </a:prstGeom>
            <a:solidFill>
              <a:srgbClr val="CC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dirty="0">
                  <a:latin typeface="微软雅黑" pitchFamily="34" charset="-122"/>
                  <a:ea typeface="微软雅黑" pitchFamily="34" charset="-122"/>
                </a:rPr>
                <a:t>68</a:t>
              </a:r>
            </a:p>
          </p:txBody>
        </p:sp>
        <p:sp>
          <p:nvSpPr>
            <p:cNvPr id="13" name="Text Box 12"/>
            <p:cNvSpPr txBox="1">
              <a:spLocks noChangeArrowheads="1"/>
            </p:cNvSpPr>
            <p:nvPr/>
          </p:nvSpPr>
          <p:spPr bwMode="auto">
            <a:xfrm>
              <a:off x="1697435" y="1771318"/>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1100" b="1" dirty="0">
                  <a:solidFill>
                    <a:srgbClr val="0000FF"/>
                  </a:solidFill>
                  <a:latin typeface="微软雅黑" pitchFamily="34" charset="-122"/>
                  <a:ea typeface="微软雅黑" pitchFamily="34" charset="-122"/>
                </a:rPr>
                <a:t>UDP</a:t>
              </a:r>
            </a:p>
          </p:txBody>
        </p:sp>
        <p:sp>
          <p:nvSpPr>
            <p:cNvPr id="14" name="Text Box 13"/>
            <p:cNvSpPr txBox="1">
              <a:spLocks noChangeArrowheads="1"/>
            </p:cNvSpPr>
            <p:nvPr/>
          </p:nvSpPr>
          <p:spPr bwMode="auto">
            <a:xfrm>
              <a:off x="7419182" y="1740516"/>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1100" b="1">
                  <a:solidFill>
                    <a:srgbClr val="0000FF"/>
                  </a:solidFill>
                  <a:latin typeface="微软雅黑" pitchFamily="34" charset="-122"/>
                  <a:ea typeface="微软雅黑" pitchFamily="34" charset="-122"/>
                </a:rPr>
                <a:t>UDP</a:t>
              </a:r>
            </a:p>
          </p:txBody>
        </p:sp>
        <p:sp>
          <p:nvSpPr>
            <p:cNvPr id="15" name="Line 14"/>
            <p:cNvSpPr>
              <a:spLocks noChangeShapeType="1"/>
            </p:cNvSpPr>
            <p:nvPr/>
          </p:nvSpPr>
          <p:spPr bwMode="auto">
            <a:xfrm flipH="1">
              <a:off x="2452423" y="2359025"/>
              <a:ext cx="5166254" cy="0"/>
            </a:xfrm>
            <a:prstGeom prst="line">
              <a:avLst/>
            </a:prstGeom>
            <a:noFill/>
            <a:ln w="38100">
              <a:solidFill>
                <a:srgbClr val="CC00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ts val="1700"/>
                </a:lnSpc>
              </a:pPr>
              <a:endParaRPr lang="zh-CN" altLang="en-US" sz="1100" b="1">
                <a:latin typeface="微软雅黑" pitchFamily="34" charset="-122"/>
                <a:ea typeface="微软雅黑" pitchFamily="34" charset="-122"/>
              </a:endParaRPr>
            </a:p>
          </p:txBody>
        </p:sp>
        <p:sp>
          <p:nvSpPr>
            <p:cNvPr id="16" name="Rectangle 15"/>
            <p:cNvSpPr>
              <a:spLocks noChangeArrowheads="1"/>
            </p:cNvSpPr>
            <p:nvPr/>
          </p:nvSpPr>
          <p:spPr bwMode="auto">
            <a:xfrm>
              <a:off x="624286" y="2187576"/>
              <a:ext cx="1074869" cy="339725"/>
            </a:xfrm>
            <a:prstGeom prst="rect">
              <a:avLst/>
            </a:prstGeom>
            <a:solidFill>
              <a:srgbClr val="00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latin typeface="微软雅黑" pitchFamily="34" charset="-122"/>
                  <a:ea typeface="微软雅黑" pitchFamily="34" charset="-122"/>
                </a:rPr>
                <a:t>客户</a:t>
              </a:r>
            </a:p>
          </p:txBody>
        </p:sp>
        <p:sp>
          <p:nvSpPr>
            <p:cNvPr id="17" name="Rectangle 16"/>
            <p:cNvSpPr>
              <a:spLocks noChangeArrowheads="1"/>
            </p:cNvSpPr>
            <p:nvPr/>
          </p:nvSpPr>
          <p:spPr bwMode="auto">
            <a:xfrm>
              <a:off x="3529012" y="2230439"/>
              <a:ext cx="2904729" cy="255587"/>
            </a:xfrm>
            <a:prstGeom prst="rect">
              <a:avLst/>
            </a:prstGeom>
            <a:solidFill>
              <a:srgbClr val="FF66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DHCPOFFER</a:t>
              </a:r>
            </a:p>
          </p:txBody>
        </p:sp>
        <p:sp>
          <p:nvSpPr>
            <p:cNvPr id="18" name="Rectangle 17"/>
            <p:cNvSpPr>
              <a:spLocks noChangeArrowheads="1"/>
            </p:cNvSpPr>
            <p:nvPr/>
          </p:nvSpPr>
          <p:spPr bwMode="auto">
            <a:xfrm>
              <a:off x="8155252" y="2187576"/>
              <a:ext cx="1076590" cy="339725"/>
            </a:xfrm>
            <a:prstGeom prst="rect">
              <a:avLst/>
            </a:prstGeom>
            <a:solidFill>
              <a:srgbClr val="0066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solidFill>
                    <a:schemeClr val="bg1"/>
                  </a:solidFill>
                  <a:latin typeface="微软雅黑" pitchFamily="34" charset="-122"/>
                  <a:ea typeface="微软雅黑" pitchFamily="34" charset="-122"/>
                </a:rPr>
                <a:t>服务器</a:t>
              </a:r>
            </a:p>
          </p:txBody>
        </p:sp>
        <p:sp>
          <p:nvSpPr>
            <p:cNvPr id="19" name="Rectangle 18"/>
            <p:cNvSpPr>
              <a:spLocks noChangeArrowheads="1"/>
            </p:cNvSpPr>
            <p:nvPr/>
          </p:nvSpPr>
          <p:spPr bwMode="auto">
            <a:xfrm>
              <a:off x="7618677" y="2230439"/>
              <a:ext cx="536575" cy="255587"/>
            </a:xfrm>
            <a:prstGeom prst="rect">
              <a:avLst/>
            </a:prstGeom>
            <a:solidFill>
              <a:srgbClr val="00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67</a:t>
              </a:r>
            </a:p>
          </p:txBody>
        </p:sp>
        <p:sp>
          <p:nvSpPr>
            <p:cNvPr id="20" name="Rectangle 19"/>
            <p:cNvSpPr>
              <a:spLocks noChangeArrowheads="1"/>
            </p:cNvSpPr>
            <p:nvPr/>
          </p:nvSpPr>
          <p:spPr bwMode="auto">
            <a:xfrm>
              <a:off x="1699155" y="2230439"/>
              <a:ext cx="753269" cy="255587"/>
            </a:xfrm>
            <a:prstGeom prst="rect">
              <a:avLst/>
            </a:prstGeom>
            <a:solidFill>
              <a:srgbClr val="CC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dirty="0">
                  <a:latin typeface="微软雅黑" pitchFamily="34" charset="-122"/>
                  <a:ea typeface="微软雅黑" pitchFamily="34" charset="-122"/>
                </a:rPr>
                <a:t>68</a:t>
              </a:r>
            </a:p>
          </p:txBody>
        </p:sp>
        <p:sp>
          <p:nvSpPr>
            <p:cNvPr id="21" name="Text Box 20"/>
            <p:cNvSpPr txBox="1">
              <a:spLocks noChangeArrowheads="1"/>
            </p:cNvSpPr>
            <p:nvPr/>
          </p:nvSpPr>
          <p:spPr bwMode="auto">
            <a:xfrm>
              <a:off x="1697435" y="2379331"/>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1100" b="1">
                  <a:solidFill>
                    <a:srgbClr val="0000FF"/>
                  </a:solidFill>
                  <a:latin typeface="微软雅黑" pitchFamily="34" charset="-122"/>
                  <a:ea typeface="微软雅黑" pitchFamily="34" charset="-122"/>
                </a:rPr>
                <a:t>UDP</a:t>
              </a:r>
            </a:p>
          </p:txBody>
        </p:sp>
        <p:sp>
          <p:nvSpPr>
            <p:cNvPr id="22" name="Text Box 21"/>
            <p:cNvSpPr txBox="1">
              <a:spLocks noChangeArrowheads="1"/>
            </p:cNvSpPr>
            <p:nvPr/>
          </p:nvSpPr>
          <p:spPr bwMode="auto">
            <a:xfrm>
              <a:off x="7419182" y="2351704"/>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1100" b="1">
                  <a:solidFill>
                    <a:srgbClr val="0000FF"/>
                  </a:solidFill>
                  <a:latin typeface="微软雅黑" pitchFamily="34" charset="-122"/>
                  <a:ea typeface="微软雅黑" pitchFamily="34" charset="-122"/>
                </a:rPr>
                <a:t>UDP</a:t>
              </a:r>
            </a:p>
          </p:txBody>
        </p:sp>
        <p:sp>
          <p:nvSpPr>
            <p:cNvPr id="23" name="Line 23"/>
            <p:cNvSpPr>
              <a:spLocks noChangeShapeType="1"/>
            </p:cNvSpPr>
            <p:nvPr/>
          </p:nvSpPr>
          <p:spPr bwMode="auto">
            <a:xfrm>
              <a:off x="2454143" y="2968625"/>
              <a:ext cx="5164534" cy="0"/>
            </a:xfrm>
            <a:prstGeom prst="line">
              <a:avLst/>
            </a:prstGeom>
            <a:noFill/>
            <a:ln w="38100">
              <a:solidFill>
                <a:srgbClr val="00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ts val="1700"/>
                </a:lnSpc>
              </a:pPr>
              <a:endParaRPr lang="zh-CN" altLang="en-US" sz="1100" b="1">
                <a:latin typeface="微软雅黑" pitchFamily="34" charset="-122"/>
                <a:ea typeface="微软雅黑" pitchFamily="34" charset="-122"/>
              </a:endParaRPr>
            </a:p>
          </p:txBody>
        </p:sp>
        <p:sp>
          <p:nvSpPr>
            <p:cNvPr id="24" name="Rectangle 24"/>
            <p:cNvSpPr>
              <a:spLocks noChangeArrowheads="1"/>
            </p:cNvSpPr>
            <p:nvPr/>
          </p:nvSpPr>
          <p:spPr bwMode="auto">
            <a:xfrm>
              <a:off x="624285" y="2798763"/>
              <a:ext cx="1076590" cy="341312"/>
            </a:xfrm>
            <a:prstGeom prst="rect">
              <a:avLst/>
            </a:prstGeom>
            <a:solidFill>
              <a:srgbClr val="00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latin typeface="微软雅黑" pitchFamily="34" charset="-122"/>
                  <a:ea typeface="微软雅黑" pitchFamily="34" charset="-122"/>
                </a:rPr>
                <a:t>客户</a:t>
              </a:r>
            </a:p>
          </p:txBody>
        </p:sp>
        <p:sp>
          <p:nvSpPr>
            <p:cNvPr id="25" name="Rectangle 25"/>
            <p:cNvSpPr>
              <a:spLocks noChangeArrowheads="1"/>
            </p:cNvSpPr>
            <p:nvPr/>
          </p:nvSpPr>
          <p:spPr bwMode="auto">
            <a:xfrm>
              <a:off x="3529012" y="2841625"/>
              <a:ext cx="2904729" cy="255588"/>
            </a:xfrm>
            <a:prstGeom prst="rect">
              <a:avLst/>
            </a:prstGeom>
            <a:solidFill>
              <a:srgbClr val="00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DHCPREQUEST</a:t>
              </a:r>
            </a:p>
          </p:txBody>
        </p:sp>
        <p:sp>
          <p:nvSpPr>
            <p:cNvPr id="26" name="Rectangle 26"/>
            <p:cNvSpPr>
              <a:spLocks noChangeArrowheads="1"/>
            </p:cNvSpPr>
            <p:nvPr/>
          </p:nvSpPr>
          <p:spPr bwMode="auto">
            <a:xfrm>
              <a:off x="8155252" y="2798763"/>
              <a:ext cx="1076590" cy="341312"/>
            </a:xfrm>
            <a:prstGeom prst="rect">
              <a:avLst/>
            </a:prstGeom>
            <a:solidFill>
              <a:srgbClr val="0066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solidFill>
                    <a:schemeClr val="bg1"/>
                  </a:solidFill>
                  <a:latin typeface="微软雅黑" pitchFamily="34" charset="-122"/>
                  <a:ea typeface="微软雅黑" pitchFamily="34" charset="-122"/>
                </a:rPr>
                <a:t>服务器</a:t>
              </a:r>
            </a:p>
          </p:txBody>
        </p:sp>
        <p:sp>
          <p:nvSpPr>
            <p:cNvPr id="27" name="Rectangle 27"/>
            <p:cNvSpPr>
              <a:spLocks noChangeArrowheads="1"/>
            </p:cNvSpPr>
            <p:nvPr/>
          </p:nvSpPr>
          <p:spPr bwMode="auto">
            <a:xfrm>
              <a:off x="7618677" y="2841625"/>
              <a:ext cx="536575" cy="255588"/>
            </a:xfrm>
            <a:prstGeom prst="rect">
              <a:avLst/>
            </a:prstGeom>
            <a:solidFill>
              <a:srgbClr val="00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67</a:t>
              </a:r>
            </a:p>
          </p:txBody>
        </p:sp>
        <p:sp>
          <p:nvSpPr>
            <p:cNvPr id="28" name="Rectangle 28"/>
            <p:cNvSpPr>
              <a:spLocks noChangeArrowheads="1"/>
            </p:cNvSpPr>
            <p:nvPr/>
          </p:nvSpPr>
          <p:spPr bwMode="auto">
            <a:xfrm>
              <a:off x="1700875" y="2841625"/>
              <a:ext cx="753269" cy="255588"/>
            </a:xfrm>
            <a:prstGeom prst="rect">
              <a:avLst/>
            </a:prstGeom>
            <a:solidFill>
              <a:srgbClr val="CC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68</a:t>
              </a:r>
            </a:p>
          </p:txBody>
        </p:sp>
        <p:sp>
          <p:nvSpPr>
            <p:cNvPr id="29" name="Text Box 29"/>
            <p:cNvSpPr txBox="1">
              <a:spLocks noChangeArrowheads="1"/>
            </p:cNvSpPr>
            <p:nvPr/>
          </p:nvSpPr>
          <p:spPr bwMode="auto">
            <a:xfrm>
              <a:off x="1697435" y="2992106"/>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1100" b="1">
                  <a:solidFill>
                    <a:srgbClr val="0000FF"/>
                  </a:solidFill>
                  <a:latin typeface="微软雅黑" pitchFamily="34" charset="-122"/>
                  <a:ea typeface="微软雅黑" pitchFamily="34" charset="-122"/>
                </a:rPr>
                <a:t>UDP</a:t>
              </a:r>
            </a:p>
          </p:txBody>
        </p:sp>
        <p:sp>
          <p:nvSpPr>
            <p:cNvPr id="30" name="Text Box 30"/>
            <p:cNvSpPr txBox="1">
              <a:spLocks noChangeArrowheads="1"/>
            </p:cNvSpPr>
            <p:nvPr/>
          </p:nvSpPr>
          <p:spPr bwMode="auto">
            <a:xfrm>
              <a:off x="7419182" y="2964480"/>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1100" b="1">
                  <a:solidFill>
                    <a:srgbClr val="0000FF"/>
                  </a:solidFill>
                  <a:latin typeface="微软雅黑" pitchFamily="34" charset="-122"/>
                  <a:ea typeface="微软雅黑" pitchFamily="34" charset="-122"/>
                </a:rPr>
                <a:t>UDP</a:t>
              </a:r>
            </a:p>
          </p:txBody>
        </p:sp>
        <p:sp>
          <p:nvSpPr>
            <p:cNvPr id="31" name="Line 31"/>
            <p:cNvSpPr>
              <a:spLocks noChangeShapeType="1"/>
            </p:cNvSpPr>
            <p:nvPr/>
          </p:nvSpPr>
          <p:spPr bwMode="auto">
            <a:xfrm flipH="1">
              <a:off x="2452423" y="3579813"/>
              <a:ext cx="5166254" cy="0"/>
            </a:xfrm>
            <a:prstGeom prst="line">
              <a:avLst/>
            </a:prstGeom>
            <a:noFill/>
            <a:ln w="38100">
              <a:solidFill>
                <a:srgbClr val="CC00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ts val="1700"/>
                </a:lnSpc>
              </a:pPr>
              <a:endParaRPr lang="zh-CN" altLang="en-US" sz="1100" b="1">
                <a:latin typeface="微软雅黑" pitchFamily="34" charset="-122"/>
                <a:ea typeface="微软雅黑" pitchFamily="34" charset="-122"/>
              </a:endParaRPr>
            </a:p>
          </p:txBody>
        </p:sp>
        <p:sp>
          <p:nvSpPr>
            <p:cNvPr id="32" name="Rectangle 32"/>
            <p:cNvSpPr>
              <a:spLocks noChangeArrowheads="1"/>
            </p:cNvSpPr>
            <p:nvPr/>
          </p:nvSpPr>
          <p:spPr bwMode="auto">
            <a:xfrm>
              <a:off x="624286" y="3409950"/>
              <a:ext cx="1074869" cy="339725"/>
            </a:xfrm>
            <a:prstGeom prst="rect">
              <a:avLst/>
            </a:prstGeom>
            <a:solidFill>
              <a:srgbClr val="00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latin typeface="微软雅黑" pitchFamily="34" charset="-122"/>
                  <a:ea typeface="微软雅黑" pitchFamily="34" charset="-122"/>
                </a:rPr>
                <a:t>客户</a:t>
              </a:r>
            </a:p>
          </p:txBody>
        </p:sp>
        <p:sp>
          <p:nvSpPr>
            <p:cNvPr id="33" name="Rectangle 33"/>
            <p:cNvSpPr>
              <a:spLocks noChangeArrowheads="1"/>
            </p:cNvSpPr>
            <p:nvPr/>
          </p:nvSpPr>
          <p:spPr bwMode="auto">
            <a:xfrm>
              <a:off x="3529012" y="3452813"/>
              <a:ext cx="2904729" cy="254000"/>
            </a:xfrm>
            <a:prstGeom prst="rect">
              <a:avLst/>
            </a:prstGeom>
            <a:solidFill>
              <a:srgbClr val="FF66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DHCPACK</a:t>
              </a:r>
            </a:p>
          </p:txBody>
        </p:sp>
        <p:sp>
          <p:nvSpPr>
            <p:cNvPr id="34" name="Rectangle 34"/>
            <p:cNvSpPr>
              <a:spLocks noChangeArrowheads="1"/>
            </p:cNvSpPr>
            <p:nvPr/>
          </p:nvSpPr>
          <p:spPr bwMode="auto">
            <a:xfrm>
              <a:off x="8155252" y="3409950"/>
              <a:ext cx="1076590" cy="339725"/>
            </a:xfrm>
            <a:prstGeom prst="rect">
              <a:avLst/>
            </a:prstGeom>
            <a:solidFill>
              <a:srgbClr val="0066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solidFill>
                    <a:schemeClr val="bg1"/>
                  </a:solidFill>
                  <a:latin typeface="微软雅黑" pitchFamily="34" charset="-122"/>
                  <a:ea typeface="微软雅黑" pitchFamily="34" charset="-122"/>
                </a:rPr>
                <a:t>服务器</a:t>
              </a:r>
            </a:p>
          </p:txBody>
        </p:sp>
        <p:sp>
          <p:nvSpPr>
            <p:cNvPr id="35" name="Rectangle 35"/>
            <p:cNvSpPr>
              <a:spLocks noChangeArrowheads="1"/>
            </p:cNvSpPr>
            <p:nvPr/>
          </p:nvSpPr>
          <p:spPr bwMode="auto">
            <a:xfrm>
              <a:off x="7618677" y="3452813"/>
              <a:ext cx="536575" cy="254000"/>
            </a:xfrm>
            <a:prstGeom prst="rect">
              <a:avLst/>
            </a:prstGeom>
            <a:solidFill>
              <a:srgbClr val="00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67</a:t>
              </a:r>
            </a:p>
          </p:txBody>
        </p:sp>
        <p:sp>
          <p:nvSpPr>
            <p:cNvPr id="36" name="Rectangle 36"/>
            <p:cNvSpPr>
              <a:spLocks noChangeArrowheads="1"/>
            </p:cNvSpPr>
            <p:nvPr/>
          </p:nvSpPr>
          <p:spPr bwMode="auto">
            <a:xfrm>
              <a:off x="1699155" y="3452813"/>
              <a:ext cx="753269" cy="254000"/>
            </a:xfrm>
            <a:prstGeom prst="rect">
              <a:avLst/>
            </a:prstGeom>
            <a:solidFill>
              <a:srgbClr val="CC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68</a:t>
              </a:r>
            </a:p>
          </p:txBody>
        </p:sp>
        <p:sp>
          <p:nvSpPr>
            <p:cNvPr id="37" name="Text Box 37"/>
            <p:cNvSpPr txBox="1">
              <a:spLocks noChangeArrowheads="1"/>
            </p:cNvSpPr>
            <p:nvPr/>
          </p:nvSpPr>
          <p:spPr bwMode="auto">
            <a:xfrm>
              <a:off x="1697435" y="3601706"/>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1100" b="1">
                  <a:solidFill>
                    <a:srgbClr val="0000FF"/>
                  </a:solidFill>
                  <a:latin typeface="微软雅黑" pitchFamily="34" charset="-122"/>
                  <a:ea typeface="微软雅黑" pitchFamily="34" charset="-122"/>
                </a:rPr>
                <a:t>UDP</a:t>
              </a:r>
            </a:p>
          </p:txBody>
        </p:sp>
        <p:sp>
          <p:nvSpPr>
            <p:cNvPr id="38" name="Text Box 38"/>
            <p:cNvSpPr txBox="1">
              <a:spLocks noChangeArrowheads="1"/>
            </p:cNvSpPr>
            <p:nvPr/>
          </p:nvSpPr>
          <p:spPr bwMode="auto">
            <a:xfrm>
              <a:off x="7419182" y="3574079"/>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1100" b="1">
                  <a:solidFill>
                    <a:srgbClr val="0000FF"/>
                  </a:solidFill>
                  <a:latin typeface="微软雅黑" pitchFamily="34" charset="-122"/>
                  <a:ea typeface="微软雅黑" pitchFamily="34" charset="-122"/>
                </a:rPr>
                <a:t>UDP</a:t>
              </a:r>
            </a:p>
          </p:txBody>
        </p:sp>
        <p:sp>
          <p:nvSpPr>
            <p:cNvPr id="39" name="Line 40"/>
            <p:cNvSpPr>
              <a:spLocks noChangeShapeType="1"/>
            </p:cNvSpPr>
            <p:nvPr/>
          </p:nvSpPr>
          <p:spPr bwMode="auto">
            <a:xfrm>
              <a:off x="2454143" y="4187825"/>
              <a:ext cx="5164534" cy="0"/>
            </a:xfrm>
            <a:prstGeom prst="line">
              <a:avLst/>
            </a:prstGeom>
            <a:noFill/>
            <a:ln w="38100">
              <a:solidFill>
                <a:srgbClr val="00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ts val="1700"/>
                </a:lnSpc>
              </a:pPr>
              <a:endParaRPr lang="zh-CN" altLang="en-US" sz="1100" b="1">
                <a:latin typeface="微软雅黑" pitchFamily="34" charset="-122"/>
                <a:ea typeface="微软雅黑" pitchFamily="34" charset="-122"/>
              </a:endParaRPr>
            </a:p>
          </p:txBody>
        </p:sp>
        <p:sp>
          <p:nvSpPr>
            <p:cNvPr id="40" name="Rectangle 41"/>
            <p:cNvSpPr>
              <a:spLocks noChangeArrowheads="1"/>
            </p:cNvSpPr>
            <p:nvPr/>
          </p:nvSpPr>
          <p:spPr bwMode="auto">
            <a:xfrm>
              <a:off x="624285" y="4017964"/>
              <a:ext cx="1076590" cy="338137"/>
            </a:xfrm>
            <a:prstGeom prst="rect">
              <a:avLst/>
            </a:prstGeom>
            <a:solidFill>
              <a:srgbClr val="00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latin typeface="微软雅黑" pitchFamily="34" charset="-122"/>
                  <a:ea typeface="微软雅黑" pitchFamily="34" charset="-122"/>
                </a:rPr>
                <a:t>客户</a:t>
              </a:r>
            </a:p>
          </p:txBody>
        </p:sp>
        <p:sp>
          <p:nvSpPr>
            <p:cNvPr id="41" name="Rectangle 42"/>
            <p:cNvSpPr>
              <a:spLocks noChangeArrowheads="1"/>
            </p:cNvSpPr>
            <p:nvPr/>
          </p:nvSpPr>
          <p:spPr bwMode="auto">
            <a:xfrm>
              <a:off x="3529012" y="4060825"/>
              <a:ext cx="2904729" cy="254000"/>
            </a:xfrm>
            <a:prstGeom prst="rect">
              <a:avLst/>
            </a:prstGeom>
            <a:solidFill>
              <a:srgbClr val="00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DHCPREQUEST</a:t>
              </a:r>
            </a:p>
          </p:txBody>
        </p:sp>
        <p:sp>
          <p:nvSpPr>
            <p:cNvPr id="42" name="Rectangle 43"/>
            <p:cNvSpPr>
              <a:spLocks noChangeArrowheads="1"/>
            </p:cNvSpPr>
            <p:nvPr/>
          </p:nvSpPr>
          <p:spPr bwMode="auto">
            <a:xfrm>
              <a:off x="8155252" y="4017964"/>
              <a:ext cx="1076590" cy="338137"/>
            </a:xfrm>
            <a:prstGeom prst="rect">
              <a:avLst/>
            </a:prstGeom>
            <a:solidFill>
              <a:srgbClr val="0066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solidFill>
                    <a:schemeClr val="bg1"/>
                  </a:solidFill>
                  <a:latin typeface="微软雅黑" pitchFamily="34" charset="-122"/>
                  <a:ea typeface="微软雅黑" pitchFamily="34" charset="-122"/>
                </a:rPr>
                <a:t>服务器</a:t>
              </a:r>
            </a:p>
          </p:txBody>
        </p:sp>
        <p:sp>
          <p:nvSpPr>
            <p:cNvPr id="43" name="Rectangle 44"/>
            <p:cNvSpPr>
              <a:spLocks noChangeArrowheads="1"/>
            </p:cNvSpPr>
            <p:nvPr/>
          </p:nvSpPr>
          <p:spPr bwMode="auto">
            <a:xfrm>
              <a:off x="7618677" y="4060825"/>
              <a:ext cx="536575" cy="254000"/>
            </a:xfrm>
            <a:prstGeom prst="rect">
              <a:avLst/>
            </a:prstGeom>
            <a:solidFill>
              <a:srgbClr val="00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67</a:t>
              </a:r>
            </a:p>
          </p:txBody>
        </p:sp>
        <p:sp>
          <p:nvSpPr>
            <p:cNvPr id="44" name="Rectangle 45"/>
            <p:cNvSpPr>
              <a:spLocks noChangeArrowheads="1"/>
            </p:cNvSpPr>
            <p:nvPr/>
          </p:nvSpPr>
          <p:spPr bwMode="auto">
            <a:xfrm>
              <a:off x="1700875" y="4060825"/>
              <a:ext cx="753269" cy="254000"/>
            </a:xfrm>
            <a:prstGeom prst="rect">
              <a:avLst/>
            </a:prstGeom>
            <a:solidFill>
              <a:srgbClr val="CC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68</a:t>
              </a:r>
            </a:p>
          </p:txBody>
        </p:sp>
        <p:sp>
          <p:nvSpPr>
            <p:cNvPr id="45" name="Text Box 46"/>
            <p:cNvSpPr txBox="1">
              <a:spLocks noChangeArrowheads="1"/>
            </p:cNvSpPr>
            <p:nvPr/>
          </p:nvSpPr>
          <p:spPr bwMode="auto">
            <a:xfrm>
              <a:off x="1697435" y="4209719"/>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1100" b="1">
                  <a:solidFill>
                    <a:srgbClr val="0000FF"/>
                  </a:solidFill>
                  <a:latin typeface="微软雅黑" pitchFamily="34" charset="-122"/>
                  <a:ea typeface="微软雅黑" pitchFamily="34" charset="-122"/>
                </a:rPr>
                <a:t>UDP</a:t>
              </a:r>
            </a:p>
          </p:txBody>
        </p:sp>
        <p:sp>
          <p:nvSpPr>
            <p:cNvPr id="46" name="Text Box 47"/>
            <p:cNvSpPr txBox="1">
              <a:spLocks noChangeArrowheads="1"/>
            </p:cNvSpPr>
            <p:nvPr/>
          </p:nvSpPr>
          <p:spPr bwMode="auto">
            <a:xfrm>
              <a:off x="7419182" y="4182093"/>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1100" b="1">
                  <a:solidFill>
                    <a:srgbClr val="0000FF"/>
                  </a:solidFill>
                  <a:latin typeface="微软雅黑" pitchFamily="34" charset="-122"/>
                  <a:ea typeface="微软雅黑" pitchFamily="34" charset="-122"/>
                </a:rPr>
                <a:t>UDP</a:t>
              </a:r>
            </a:p>
          </p:txBody>
        </p:sp>
        <p:sp>
          <p:nvSpPr>
            <p:cNvPr id="47" name="Line 48"/>
            <p:cNvSpPr>
              <a:spLocks noChangeShapeType="1"/>
            </p:cNvSpPr>
            <p:nvPr/>
          </p:nvSpPr>
          <p:spPr bwMode="auto">
            <a:xfrm flipH="1">
              <a:off x="2452423" y="4800600"/>
              <a:ext cx="5166254" cy="0"/>
            </a:xfrm>
            <a:prstGeom prst="line">
              <a:avLst/>
            </a:prstGeom>
            <a:noFill/>
            <a:ln w="38100">
              <a:solidFill>
                <a:srgbClr val="CC00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ts val="1700"/>
                </a:lnSpc>
              </a:pPr>
              <a:endParaRPr lang="zh-CN" altLang="en-US" sz="1100" b="1">
                <a:latin typeface="微软雅黑" pitchFamily="34" charset="-122"/>
                <a:ea typeface="微软雅黑" pitchFamily="34" charset="-122"/>
              </a:endParaRPr>
            </a:p>
          </p:txBody>
        </p:sp>
        <p:sp>
          <p:nvSpPr>
            <p:cNvPr id="48" name="Rectangle 49"/>
            <p:cNvSpPr>
              <a:spLocks noChangeArrowheads="1"/>
            </p:cNvSpPr>
            <p:nvPr/>
          </p:nvSpPr>
          <p:spPr bwMode="auto">
            <a:xfrm>
              <a:off x="624286" y="4629150"/>
              <a:ext cx="1074869" cy="338138"/>
            </a:xfrm>
            <a:prstGeom prst="rect">
              <a:avLst/>
            </a:prstGeom>
            <a:solidFill>
              <a:srgbClr val="00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latin typeface="微软雅黑" pitchFamily="34" charset="-122"/>
                  <a:ea typeface="微软雅黑" pitchFamily="34" charset="-122"/>
                </a:rPr>
                <a:t>客户</a:t>
              </a:r>
            </a:p>
          </p:txBody>
        </p:sp>
        <p:sp>
          <p:nvSpPr>
            <p:cNvPr id="49" name="Rectangle 50"/>
            <p:cNvSpPr>
              <a:spLocks noChangeArrowheads="1"/>
            </p:cNvSpPr>
            <p:nvPr/>
          </p:nvSpPr>
          <p:spPr bwMode="auto">
            <a:xfrm>
              <a:off x="3529012" y="4672014"/>
              <a:ext cx="2904729" cy="255587"/>
            </a:xfrm>
            <a:prstGeom prst="rect">
              <a:avLst/>
            </a:prstGeom>
            <a:solidFill>
              <a:srgbClr val="FF66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DHCPNACK</a:t>
              </a:r>
            </a:p>
          </p:txBody>
        </p:sp>
        <p:sp>
          <p:nvSpPr>
            <p:cNvPr id="50" name="Rectangle 51"/>
            <p:cNvSpPr>
              <a:spLocks noChangeArrowheads="1"/>
            </p:cNvSpPr>
            <p:nvPr/>
          </p:nvSpPr>
          <p:spPr bwMode="auto">
            <a:xfrm>
              <a:off x="8155252" y="4629150"/>
              <a:ext cx="1076590" cy="338138"/>
            </a:xfrm>
            <a:prstGeom prst="rect">
              <a:avLst/>
            </a:prstGeom>
            <a:solidFill>
              <a:srgbClr val="0066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solidFill>
                    <a:schemeClr val="bg1"/>
                  </a:solidFill>
                  <a:latin typeface="微软雅黑" pitchFamily="34" charset="-122"/>
                  <a:ea typeface="微软雅黑" pitchFamily="34" charset="-122"/>
                </a:rPr>
                <a:t>服务器</a:t>
              </a:r>
            </a:p>
          </p:txBody>
        </p:sp>
        <p:sp>
          <p:nvSpPr>
            <p:cNvPr id="51" name="Rectangle 52"/>
            <p:cNvSpPr>
              <a:spLocks noChangeArrowheads="1"/>
            </p:cNvSpPr>
            <p:nvPr/>
          </p:nvSpPr>
          <p:spPr bwMode="auto">
            <a:xfrm>
              <a:off x="7618677" y="4672014"/>
              <a:ext cx="536575" cy="255587"/>
            </a:xfrm>
            <a:prstGeom prst="rect">
              <a:avLst/>
            </a:prstGeom>
            <a:solidFill>
              <a:srgbClr val="00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67</a:t>
              </a:r>
            </a:p>
          </p:txBody>
        </p:sp>
        <p:sp>
          <p:nvSpPr>
            <p:cNvPr id="52" name="Rectangle 53"/>
            <p:cNvSpPr>
              <a:spLocks noChangeArrowheads="1"/>
            </p:cNvSpPr>
            <p:nvPr/>
          </p:nvSpPr>
          <p:spPr bwMode="auto">
            <a:xfrm>
              <a:off x="1699155" y="4672014"/>
              <a:ext cx="753269" cy="255587"/>
            </a:xfrm>
            <a:prstGeom prst="rect">
              <a:avLst/>
            </a:prstGeom>
            <a:solidFill>
              <a:srgbClr val="CC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68</a:t>
              </a:r>
            </a:p>
          </p:txBody>
        </p:sp>
        <p:sp>
          <p:nvSpPr>
            <p:cNvPr id="53" name="Text Box 54"/>
            <p:cNvSpPr txBox="1">
              <a:spLocks noChangeArrowheads="1"/>
            </p:cNvSpPr>
            <p:nvPr/>
          </p:nvSpPr>
          <p:spPr bwMode="auto">
            <a:xfrm>
              <a:off x="1697435" y="4820906"/>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1100" b="1">
                  <a:solidFill>
                    <a:srgbClr val="0000FF"/>
                  </a:solidFill>
                  <a:latin typeface="微软雅黑" pitchFamily="34" charset="-122"/>
                  <a:ea typeface="微软雅黑" pitchFamily="34" charset="-122"/>
                </a:rPr>
                <a:t>UDP</a:t>
              </a:r>
            </a:p>
          </p:txBody>
        </p:sp>
        <p:sp>
          <p:nvSpPr>
            <p:cNvPr id="54" name="Text Box 55"/>
            <p:cNvSpPr txBox="1">
              <a:spLocks noChangeArrowheads="1"/>
            </p:cNvSpPr>
            <p:nvPr/>
          </p:nvSpPr>
          <p:spPr bwMode="auto">
            <a:xfrm>
              <a:off x="7419182" y="4793276"/>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1100" b="1">
                  <a:solidFill>
                    <a:srgbClr val="0000FF"/>
                  </a:solidFill>
                  <a:latin typeface="微软雅黑" pitchFamily="34" charset="-122"/>
                  <a:ea typeface="微软雅黑" pitchFamily="34" charset="-122"/>
                </a:rPr>
                <a:t>UDP</a:t>
              </a:r>
            </a:p>
          </p:txBody>
        </p:sp>
        <p:sp>
          <p:nvSpPr>
            <p:cNvPr id="55" name="Line 56"/>
            <p:cNvSpPr>
              <a:spLocks noChangeShapeType="1"/>
            </p:cNvSpPr>
            <p:nvPr/>
          </p:nvSpPr>
          <p:spPr bwMode="auto">
            <a:xfrm flipH="1">
              <a:off x="2452423" y="5411788"/>
              <a:ext cx="5166254" cy="0"/>
            </a:xfrm>
            <a:prstGeom prst="line">
              <a:avLst/>
            </a:prstGeom>
            <a:noFill/>
            <a:ln w="38100">
              <a:solidFill>
                <a:srgbClr val="CC00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ts val="1700"/>
                </a:lnSpc>
              </a:pPr>
              <a:endParaRPr lang="zh-CN" altLang="en-US" sz="1100" b="1">
                <a:latin typeface="微软雅黑" pitchFamily="34" charset="-122"/>
                <a:ea typeface="微软雅黑" pitchFamily="34" charset="-122"/>
              </a:endParaRPr>
            </a:p>
          </p:txBody>
        </p:sp>
        <p:sp>
          <p:nvSpPr>
            <p:cNvPr id="56" name="Rectangle 57"/>
            <p:cNvSpPr>
              <a:spLocks noChangeArrowheads="1"/>
            </p:cNvSpPr>
            <p:nvPr/>
          </p:nvSpPr>
          <p:spPr bwMode="auto">
            <a:xfrm>
              <a:off x="624286" y="5240339"/>
              <a:ext cx="1074869" cy="338137"/>
            </a:xfrm>
            <a:prstGeom prst="rect">
              <a:avLst/>
            </a:prstGeom>
            <a:solidFill>
              <a:srgbClr val="00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latin typeface="微软雅黑" pitchFamily="34" charset="-122"/>
                  <a:ea typeface="微软雅黑" pitchFamily="34" charset="-122"/>
                </a:rPr>
                <a:t>客户</a:t>
              </a:r>
            </a:p>
          </p:txBody>
        </p:sp>
        <p:sp>
          <p:nvSpPr>
            <p:cNvPr id="57" name="Rectangle 58"/>
            <p:cNvSpPr>
              <a:spLocks noChangeArrowheads="1"/>
            </p:cNvSpPr>
            <p:nvPr/>
          </p:nvSpPr>
          <p:spPr bwMode="auto">
            <a:xfrm>
              <a:off x="3529012" y="5283200"/>
              <a:ext cx="2904729" cy="255588"/>
            </a:xfrm>
            <a:prstGeom prst="rect">
              <a:avLst/>
            </a:prstGeom>
            <a:solidFill>
              <a:srgbClr val="FF66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DHCPACK</a:t>
              </a:r>
            </a:p>
          </p:txBody>
        </p:sp>
        <p:sp>
          <p:nvSpPr>
            <p:cNvPr id="58" name="Rectangle 59"/>
            <p:cNvSpPr>
              <a:spLocks noChangeArrowheads="1"/>
            </p:cNvSpPr>
            <p:nvPr/>
          </p:nvSpPr>
          <p:spPr bwMode="auto">
            <a:xfrm>
              <a:off x="8155252" y="5240339"/>
              <a:ext cx="1076590" cy="338137"/>
            </a:xfrm>
            <a:prstGeom prst="rect">
              <a:avLst/>
            </a:prstGeom>
            <a:solidFill>
              <a:srgbClr val="0066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solidFill>
                    <a:schemeClr val="bg1"/>
                  </a:solidFill>
                  <a:latin typeface="微软雅黑" pitchFamily="34" charset="-122"/>
                  <a:ea typeface="微软雅黑" pitchFamily="34" charset="-122"/>
                </a:rPr>
                <a:t>服务器</a:t>
              </a:r>
            </a:p>
          </p:txBody>
        </p:sp>
        <p:sp>
          <p:nvSpPr>
            <p:cNvPr id="59" name="Rectangle 60"/>
            <p:cNvSpPr>
              <a:spLocks noChangeArrowheads="1"/>
            </p:cNvSpPr>
            <p:nvPr/>
          </p:nvSpPr>
          <p:spPr bwMode="auto">
            <a:xfrm>
              <a:off x="7618677" y="5283200"/>
              <a:ext cx="536575" cy="255588"/>
            </a:xfrm>
            <a:prstGeom prst="rect">
              <a:avLst/>
            </a:prstGeom>
            <a:solidFill>
              <a:srgbClr val="00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67</a:t>
              </a:r>
            </a:p>
          </p:txBody>
        </p:sp>
        <p:sp>
          <p:nvSpPr>
            <p:cNvPr id="60" name="Rectangle 61"/>
            <p:cNvSpPr>
              <a:spLocks noChangeArrowheads="1"/>
            </p:cNvSpPr>
            <p:nvPr/>
          </p:nvSpPr>
          <p:spPr bwMode="auto">
            <a:xfrm>
              <a:off x="1699155" y="5283200"/>
              <a:ext cx="753268" cy="255588"/>
            </a:xfrm>
            <a:prstGeom prst="rect">
              <a:avLst/>
            </a:prstGeom>
            <a:solidFill>
              <a:srgbClr val="CC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68</a:t>
              </a:r>
            </a:p>
          </p:txBody>
        </p:sp>
        <p:sp>
          <p:nvSpPr>
            <p:cNvPr id="61" name="Text Box 62"/>
            <p:cNvSpPr txBox="1">
              <a:spLocks noChangeArrowheads="1"/>
            </p:cNvSpPr>
            <p:nvPr/>
          </p:nvSpPr>
          <p:spPr bwMode="auto">
            <a:xfrm>
              <a:off x="1697435" y="5432092"/>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1100" b="1">
                  <a:solidFill>
                    <a:srgbClr val="0000FF"/>
                  </a:solidFill>
                  <a:latin typeface="微软雅黑" pitchFamily="34" charset="-122"/>
                  <a:ea typeface="微软雅黑" pitchFamily="34" charset="-122"/>
                </a:rPr>
                <a:t>UDP</a:t>
              </a:r>
            </a:p>
          </p:txBody>
        </p:sp>
        <p:sp>
          <p:nvSpPr>
            <p:cNvPr id="62" name="Text Box 63"/>
            <p:cNvSpPr txBox="1">
              <a:spLocks noChangeArrowheads="1"/>
            </p:cNvSpPr>
            <p:nvPr/>
          </p:nvSpPr>
          <p:spPr bwMode="auto">
            <a:xfrm>
              <a:off x="7419182" y="5404464"/>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1100" b="1">
                  <a:solidFill>
                    <a:srgbClr val="0000FF"/>
                  </a:solidFill>
                  <a:latin typeface="微软雅黑" pitchFamily="34" charset="-122"/>
                  <a:ea typeface="微软雅黑" pitchFamily="34" charset="-122"/>
                </a:rPr>
                <a:t>UDP</a:t>
              </a:r>
            </a:p>
          </p:txBody>
        </p:sp>
        <p:sp>
          <p:nvSpPr>
            <p:cNvPr id="63" name="Line 65"/>
            <p:cNvSpPr>
              <a:spLocks noChangeShapeType="1"/>
            </p:cNvSpPr>
            <p:nvPr/>
          </p:nvSpPr>
          <p:spPr bwMode="auto">
            <a:xfrm>
              <a:off x="2454143" y="6256338"/>
              <a:ext cx="5164534" cy="0"/>
            </a:xfrm>
            <a:prstGeom prst="line">
              <a:avLst/>
            </a:prstGeom>
            <a:noFill/>
            <a:ln w="38100">
              <a:solidFill>
                <a:srgbClr val="00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ts val="1700"/>
                </a:lnSpc>
              </a:pPr>
              <a:endParaRPr lang="zh-CN" altLang="en-US" sz="1100" b="1">
                <a:latin typeface="微软雅黑" pitchFamily="34" charset="-122"/>
                <a:ea typeface="微软雅黑" pitchFamily="34" charset="-122"/>
              </a:endParaRPr>
            </a:p>
          </p:txBody>
        </p:sp>
        <p:sp>
          <p:nvSpPr>
            <p:cNvPr id="64" name="Rectangle 66"/>
            <p:cNvSpPr>
              <a:spLocks noChangeArrowheads="1"/>
            </p:cNvSpPr>
            <p:nvPr/>
          </p:nvSpPr>
          <p:spPr bwMode="auto">
            <a:xfrm>
              <a:off x="624285" y="6086475"/>
              <a:ext cx="1076590" cy="338138"/>
            </a:xfrm>
            <a:prstGeom prst="rect">
              <a:avLst/>
            </a:prstGeom>
            <a:solidFill>
              <a:srgbClr val="00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latin typeface="微软雅黑" pitchFamily="34" charset="-122"/>
                  <a:ea typeface="微软雅黑" pitchFamily="34" charset="-122"/>
                </a:rPr>
                <a:t>客户</a:t>
              </a:r>
            </a:p>
          </p:txBody>
        </p:sp>
        <p:sp>
          <p:nvSpPr>
            <p:cNvPr id="65" name="Rectangle 67"/>
            <p:cNvSpPr>
              <a:spLocks noChangeArrowheads="1"/>
            </p:cNvSpPr>
            <p:nvPr/>
          </p:nvSpPr>
          <p:spPr bwMode="auto">
            <a:xfrm>
              <a:off x="3529012" y="6129338"/>
              <a:ext cx="2904729" cy="254000"/>
            </a:xfrm>
            <a:prstGeom prst="rect">
              <a:avLst/>
            </a:prstGeom>
            <a:solidFill>
              <a:srgbClr val="00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DHCPRELEASE</a:t>
              </a:r>
            </a:p>
          </p:txBody>
        </p:sp>
        <p:sp>
          <p:nvSpPr>
            <p:cNvPr id="66" name="Rectangle 68"/>
            <p:cNvSpPr>
              <a:spLocks noChangeArrowheads="1"/>
            </p:cNvSpPr>
            <p:nvPr/>
          </p:nvSpPr>
          <p:spPr bwMode="auto">
            <a:xfrm>
              <a:off x="8155252" y="6086475"/>
              <a:ext cx="1076590" cy="338138"/>
            </a:xfrm>
            <a:prstGeom prst="rect">
              <a:avLst/>
            </a:prstGeom>
            <a:solidFill>
              <a:srgbClr val="0066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dirty="0">
                  <a:solidFill>
                    <a:schemeClr val="bg1"/>
                  </a:solidFill>
                  <a:latin typeface="微软雅黑" pitchFamily="34" charset="-122"/>
                  <a:ea typeface="微软雅黑" pitchFamily="34" charset="-122"/>
                </a:rPr>
                <a:t>服务器</a:t>
              </a:r>
            </a:p>
          </p:txBody>
        </p:sp>
        <p:sp>
          <p:nvSpPr>
            <p:cNvPr id="67" name="Rectangle 69"/>
            <p:cNvSpPr>
              <a:spLocks noChangeArrowheads="1"/>
            </p:cNvSpPr>
            <p:nvPr/>
          </p:nvSpPr>
          <p:spPr bwMode="auto">
            <a:xfrm>
              <a:off x="7618677" y="6129338"/>
              <a:ext cx="536575" cy="254000"/>
            </a:xfrm>
            <a:prstGeom prst="rect">
              <a:avLst/>
            </a:prstGeom>
            <a:solidFill>
              <a:srgbClr val="00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67</a:t>
              </a:r>
            </a:p>
          </p:txBody>
        </p:sp>
        <p:sp>
          <p:nvSpPr>
            <p:cNvPr id="68" name="Rectangle 70"/>
            <p:cNvSpPr>
              <a:spLocks noChangeArrowheads="1"/>
            </p:cNvSpPr>
            <p:nvPr/>
          </p:nvSpPr>
          <p:spPr bwMode="auto">
            <a:xfrm>
              <a:off x="1700875" y="6129338"/>
              <a:ext cx="753269" cy="254000"/>
            </a:xfrm>
            <a:prstGeom prst="rect">
              <a:avLst/>
            </a:prstGeom>
            <a:solidFill>
              <a:srgbClr val="CC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68</a:t>
              </a:r>
            </a:p>
          </p:txBody>
        </p:sp>
        <p:sp>
          <p:nvSpPr>
            <p:cNvPr id="69" name="Text Box 71"/>
            <p:cNvSpPr txBox="1">
              <a:spLocks noChangeArrowheads="1"/>
            </p:cNvSpPr>
            <p:nvPr/>
          </p:nvSpPr>
          <p:spPr bwMode="auto">
            <a:xfrm>
              <a:off x="1697435" y="6278232"/>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1100" b="1">
                  <a:solidFill>
                    <a:srgbClr val="0000FF"/>
                  </a:solidFill>
                  <a:latin typeface="微软雅黑" pitchFamily="34" charset="-122"/>
                  <a:ea typeface="微软雅黑" pitchFamily="34" charset="-122"/>
                </a:rPr>
                <a:t>UDP</a:t>
              </a:r>
            </a:p>
          </p:txBody>
        </p:sp>
        <p:sp>
          <p:nvSpPr>
            <p:cNvPr id="70" name="Text Box 72"/>
            <p:cNvSpPr txBox="1">
              <a:spLocks noChangeArrowheads="1"/>
            </p:cNvSpPr>
            <p:nvPr/>
          </p:nvSpPr>
          <p:spPr bwMode="auto">
            <a:xfrm>
              <a:off x="7419182" y="6250605"/>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1100" b="1">
                  <a:solidFill>
                    <a:srgbClr val="0000FF"/>
                  </a:solidFill>
                  <a:latin typeface="微软雅黑" pitchFamily="34" charset="-122"/>
                  <a:ea typeface="微软雅黑" pitchFamily="34" charset="-122"/>
                </a:rPr>
                <a:t>UDP</a:t>
              </a:r>
            </a:p>
          </p:txBody>
        </p:sp>
        <p:sp>
          <p:nvSpPr>
            <p:cNvPr id="71" name="Rectangle 73"/>
            <p:cNvSpPr>
              <a:spLocks noChangeArrowheads="1"/>
            </p:cNvSpPr>
            <p:nvPr/>
          </p:nvSpPr>
          <p:spPr bwMode="auto">
            <a:xfrm>
              <a:off x="8155252" y="936625"/>
              <a:ext cx="1076590" cy="338138"/>
            </a:xfrm>
            <a:prstGeom prst="rect">
              <a:avLst/>
            </a:prstGeom>
            <a:solidFill>
              <a:srgbClr val="0066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solidFill>
                    <a:schemeClr val="bg1"/>
                  </a:solidFill>
                  <a:latin typeface="微软雅黑" pitchFamily="34" charset="-122"/>
                  <a:ea typeface="微软雅黑" pitchFamily="34" charset="-122"/>
                </a:rPr>
                <a:t>服务器</a:t>
              </a:r>
            </a:p>
          </p:txBody>
        </p:sp>
        <p:sp>
          <p:nvSpPr>
            <p:cNvPr id="72" name="Rectangle 74"/>
            <p:cNvSpPr>
              <a:spLocks noChangeArrowheads="1"/>
            </p:cNvSpPr>
            <p:nvPr/>
          </p:nvSpPr>
          <p:spPr bwMode="auto">
            <a:xfrm>
              <a:off x="7618677" y="977900"/>
              <a:ext cx="536575" cy="254000"/>
            </a:xfrm>
            <a:prstGeom prst="rect">
              <a:avLst/>
            </a:prstGeom>
            <a:solidFill>
              <a:srgbClr val="00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dirty="0">
                  <a:latin typeface="微软雅黑" pitchFamily="34" charset="-122"/>
                  <a:ea typeface="微软雅黑" pitchFamily="34" charset="-122"/>
                </a:rPr>
                <a:t>67</a:t>
              </a:r>
            </a:p>
          </p:txBody>
        </p:sp>
        <p:sp>
          <p:nvSpPr>
            <p:cNvPr id="73" name="Text Box 75"/>
            <p:cNvSpPr txBox="1">
              <a:spLocks noChangeArrowheads="1"/>
            </p:cNvSpPr>
            <p:nvPr/>
          </p:nvSpPr>
          <p:spPr bwMode="auto">
            <a:xfrm>
              <a:off x="7419182" y="1099167"/>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1100" b="1" dirty="0">
                  <a:solidFill>
                    <a:srgbClr val="0000FF"/>
                  </a:solidFill>
                  <a:latin typeface="微软雅黑" pitchFamily="34" charset="-122"/>
                  <a:ea typeface="微软雅黑" pitchFamily="34" charset="-122"/>
                </a:rPr>
                <a:t>UDP</a:t>
              </a:r>
            </a:p>
          </p:txBody>
        </p:sp>
        <p:sp>
          <p:nvSpPr>
            <p:cNvPr id="74" name="Text Box 76"/>
            <p:cNvSpPr txBox="1">
              <a:spLocks noChangeArrowheads="1"/>
            </p:cNvSpPr>
            <p:nvPr/>
          </p:nvSpPr>
          <p:spPr bwMode="auto">
            <a:xfrm>
              <a:off x="6398943" y="587046"/>
              <a:ext cx="1414278"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zh-CN" altLang="en-US" sz="1100" b="1" dirty="0">
                  <a:latin typeface="微软雅黑" pitchFamily="34" charset="-122"/>
                  <a:ea typeface="微软雅黑" pitchFamily="34" charset="-122"/>
                </a:rPr>
                <a:t>被动打开</a:t>
              </a:r>
            </a:p>
          </p:txBody>
        </p:sp>
        <p:sp>
          <p:nvSpPr>
            <p:cNvPr id="75" name="Text Box 77"/>
            <p:cNvSpPr txBox="1">
              <a:spLocks noChangeArrowheads="1"/>
            </p:cNvSpPr>
            <p:nvPr/>
          </p:nvSpPr>
          <p:spPr bwMode="auto">
            <a:xfrm>
              <a:off x="9116883" y="910828"/>
              <a:ext cx="781608"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2000" b="1">
                  <a:latin typeface="微软雅黑" pitchFamily="34" charset="-122"/>
                  <a:ea typeface="微软雅黑" pitchFamily="34" charset="-122"/>
                  <a:sym typeface="Wingdings" pitchFamily="2" charset="2"/>
                </a:rPr>
                <a:t></a:t>
              </a:r>
            </a:p>
          </p:txBody>
        </p:sp>
        <p:sp>
          <p:nvSpPr>
            <p:cNvPr id="76" name="Text Box 78"/>
            <p:cNvSpPr txBox="1">
              <a:spLocks noChangeArrowheads="1"/>
            </p:cNvSpPr>
            <p:nvPr/>
          </p:nvSpPr>
          <p:spPr bwMode="auto">
            <a:xfrm>
              <a:off x="-34130" y="1525190"/>
              <a:ext cx="781608"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2000" b="1" dirty="0">
                  <a:latin typeface="微软雅黑" pitchFamily="34" charset="-122"/>
                  <a:ea typeface="微软雅黑" pitchFamily="34" charset="-122"/>
                  <a:sym typeface="Wingdings" pitchFamily="2" charset="2"/>
                </a:rPr>
                <a:t></a:t>
              </a:r>
            </a:p>
          </p:txBody>
        </p:sp>
        <p:sp>
          <p:nvSpPr>
            <p:cNvPr id="77" name="Text Box 79"/>
            <p:cNvSpPr txBox="1">
              <a:spLocks noChangeArrowheads="1"/>
            </p:cNvSpPr>
            <p:nvPr/>
          </p:nvSpPr>
          <p:spPr bwMode="auto">
            <a:xfrm>
              <a:off x="9116883" y="2147490"/>
              <a:ext cx="781608"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2000" b="1">
                  <a:latin typeface="微软雅黑" pitchFamily="34" charset="-122"/>
                  <a:ea typeface="微软雅黑" pitchFamily="34" charset="-122"/>
                  <a:sym typeface="Wingdings" pitchFamily="2" charset="2"/>
                </a:rPr>
                <a:t></a:t>
              </a:r>
            </a:p>
          </p:txBody>
        </p:sp>
        <p:sp>
          <p:nvSpPr>
            <p:cNvPr id="78" name="Text Box 80"/>
            <p:cNvSpPr txBox="1">
              <a:spLocks noChangeArrowheads="1"/>
            </p:cNvSpPr>
            <p:nvPr/>
          </p:nvSpPr>
          <p:spPr bwMode="auto">
            <a:xfrm>
              <a:off x="-34130" y="2744390"/>
              <a:ext cx="781608" cy="5974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2000" b="1">
                  <a:latin typeface="微软雅黑" pitchFamily="34" charset="-122"/>
                  <a:ea typeface="微软雅黑" pitchFamily="34" charset="-122"/>
                  <a:sym typeface="Wingdings" pitchFamily="2" charset="2"/>
                </a:rPr>
                <a:t></a:t>
              </a:r>
            </a:p>
          </p:txBody>
        </p:sp>
        <p:sp>
          <p:nvSpPr>
            <p:cNvPr id="79" name="Text Box 81"/>
            <p:cNvSpPr txBox="1">
              <a:spLocks noChangeArrowheads="1"/>
            </p:cNvSpPr>
            <p:nvPr/>
          </p:nvSpPr>
          <p:spPr bwMode="auto">
            <a:xfrm>
              <a:off x="9111722" y="3368277"/>
              <a:ext cx="781608" cy="5974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2000" b="1">
                  <a:latin typeface="微软雅黑" pitchFamily="34" charset="-122"/>
                  <a:ea typeface="微软雅黑" pitchFamily="34" charset="-122"/>
                  <a:sym typeface="Wingdings" pitchFamily="2" charset="2"/>
                </a:rPr>
                <a:t></a:t>
              </a:r>
            </a:p>
          </p:txBody>
        </p:sp>
        <p:sp>
          <p:nvSpPr>
            <p:cNvPr id="80" name="Text Box 82"/>
            <p:cNvSpPr txBox="1">
              <a:spLocks noChangeArrowheads="1"/>
            </p:cNvSpPr>
            <p:nvPr/>
          </p:nvSpPr>
          <p:spPr bwMode="auto">
            <a:xfrm>
              <a:off x="-34130" y="3992166"/>
              <a:ext cx="781608" cy="5974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2000" b="1">
                  <a:latin typeface="微软雅黑" pitchFamily="34" charset="-122"/>
                  <a:ea typeface="微软雅黑" pitchFamily="34" charset="-122"/>
                  <a:sym typeface="Wingdings" pitchFamily="2" charset="2"/>
                </a:rPr>
                <a:t></a:t>
              </a:r>
            </a:p>
          </p:txBody>
        </p:sp>
        <p:sp>
          <p:nvSpPr>
            <p:cNvPr id="81" name="Text Box 83"/>
            <p:cNvSpPr txBox="1">
              <a:spLocks noChangeArrowheads="1"/>
            </p:cNvSpPr>
            <p:nvPr/>
          </p:nvSpPr>
          <p:spPr bwMode="auto">
            <a:xfrm>
              <a:off x="9111722" y="4576363"/>
              <a:ext cx="781608" cy="5974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2000" b="1">
                  <a:latin typeface="微软雅黑" pitchFamily="34" charset="-122"/>
                  <a:ea typeface="微软雅黑" pitchFamily="34" charset="-122"/>
                  <a:sym typeface="Wingdings" pitchFamily="2" charset="2"/>
                </a:rPr>
                <a:t></a:t>
              </a:r>
            </a:p>
          </p:txBody>
        </p:sp>
        <p:sp>
          <p:nvSpPr>
            <p:cNvPr id="82" name="Text Box 84"/>
            <p:cNvSpPr txBox="1">
              <a:spLocks noChangeArrowheads="1"/>
            </p:cNvSpPr>
            <p:nvPr/>
          </p:nvSpPr>
          <p:spPr bwMode="auto">
            <a:xfrm>
              <a:off x="9111722" y="5200250"/>
              <a:ext cx="781608" cy="5974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2000" b="1">
                  <a:latin typeface="微软雅黑" pitchFamily="34" charset="-122"/>
                  <a:ea typeface="微软雅黑" pitchFamily="34" charset="-122"/>
                  <a:sym typeface="Wingdings" pitchFamily="2" charset="2"/>
                </a:rPr>
                <a:t></a:t>
              </a:r>
            </a:p>
          </p:txBody>
        </p:sp>
        <p:sp>
          <p:nvSpPr>
            <p:cNvPr id="83" name="Text Box 85"/>
            <p:cNvSpPr txBox="1">
              <a:spLocks noChangeArrowheads="1"/>
            </p:cNvSpPr>
            <p:nvPr/>
          </p:nvSpPr>
          <p:spPr bwMode="auto">
            <a:xfrm rot="16200000">
              <a:off x="4405774" y="5510874"/>
              <a:ext cx="606034"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1100" b="1">
                  <a:latin typeface="微软雅黑" pitchFamily="34" charset="-122"/>
                  <a:ea typeface="微软雅黑" pitchFamily="34" charset="-122"/>
                </a:rPr>
                <a:t>…</a:t>
              </a:r>
            </a:p>
          </p:txBody>
        </p:sp>
        <p:sp>
          <p:nvSpPr>
            <p:cNvPr id="84" name="Text Box 86"/>
            <p:cNvSpPr txBox="1">
              <a:spLocks noChangeArrowheads="1"/>
            </p:cNvSpPr>
            <p:nvPr/>
          </p:nvSpPr>
          <p:spPr bwMode="auto">
            <a:xfrm>
              <a:off x="-34130" y="6057965"/>
              <a:ext cx="781608" cy="5974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2000" b="1" dirty="0">
                  <a:latin typeface="微软雅黑" pitchFamily="34" charset="-122"/>
                  <a:ea typeface="微软雅黑" pitchFamily="34" charset="-122"/>
                  <a:sym typeface="Wingdings" pitchFamily="2" charset="2"/>
                </a:rPr>
                <a:t></a:t>
              </a:r>
            </a:p>
          </p:txBody>
        </p:sp>
      </p:grpSp>
      <p:sp>
        <p:nvSpPr>
          <p:cNvPr id="85" name="Rectangle 88"/>
          <p:cNvSpPr>
            <a:spLocks noChangeArrowheads="1"/>
          </p:cNvSpPr>
          <p:nvPr/>
        </p:nvSpPr>
        <p:spPr bwMode="auto">
          <a:xfrm>
            <a:off x="1252728" y="3207283"/>
            <a:ext cx="6757416" cy="1081681"/>
          </a:xfrm>
          <a:prstGeom prst="rect">
            <a:avLst/>
          </a:prstGeom>
          <a:solidFill>
            <a:srgbClr val="FFFF00"/>
          </a:solidFill>
          <a:ln w="19050">
            <a:solidFill>
              <a:schemeClr val="tx1"/>
            </a:solidFill>
          </a:ln>
          <a:effectLst/>
          <a:extLst/>
        </p:spPr>
        <p:txBody>
          <a:bodyPr wrap="none" anchor="ctr"/>
          <a:lstStyle/>
          <a:p>
            <a:pPr algn="ctr" eaLnBrk="1" hangingPunct="1"/>
            <a:endParaRPr lang="zh-CN" altLang="zh-CN" sz="2800" b="1">
              <a:solidFill>
                <a:srgbClr val="000099"/>
              </a:solidFill>
            </a:endParaRPr>
          </a:p>
        </p:txBody>
      </p:sp>
      <p:sp>
        <p:nvSpPr>
          <p:cNvPr id="86" name="矩形 85"/>
          <p:cNvSpPr/>
          <p:nvPr/>
        </p:nvSpPr>
        <p:spPr>
          <a:xfrm>
            <a:off x="2366453" y="3324703"/>
            <a:ext cx="4885718" cy="646331"/>
          </a:xfrm>
          <a:prstGeom prst="rect">
            <a:avLst/>
          </a:prstGeom>
          <a:noFill/>
        </p:spPr>
        <p:txBody>
          <a:bodyPr wrap="square">
            <a:spAutoFit/>
          </a:bodyPr>
          <a:lstStyle/>
          <a:p>
            <a:r>
              <a:rPr lang="zh-CN" altLang="en-US" sz="2000" b="1" dirty="0">
                <a:latin typeface="微软雅黑" pitchFamily="34" charset="-122"/>
                <a:ea typeface="微软雅黑" pitchFamily="34" charset="-122"/>
              </a:rPr>
              <a:t>❻</a:t>
            </a:r>
            <a:r>
              <a:rPr lang="zh-CN" altLang="en-US" sz="1600" b="1" dirty="0">
                <a:latin typeface="微软雅黑" pitchFamily="34" charset="-122"/>
                <a:ea typeface="微软雅黑" pitchFamily="34" charset="-122"/>
              </a:rPr>
              <a:t>：租用期过了一半（</a:t>
            </a:r>
            <a:r>
              <a:rPr lang="en-US" altLang="zh-CN" sz="1600" b="1" dirty="0">
                <a:latin typeface="微软雅黑" pitchFamily="34" charset="-122"/>
                <a:ea typeface="微软雅黑" pitchFamily="34" charset="-122"/>
              </a:rPr>
              <a:t>T1 </a:t>
            </a:r>
            <a:r>
              <a:rPr lang="zh-CN" altLang="en-US" sz="1600" b="1" dirty="0">
                <a:latin typeface="微软雅黑" pitchFamily="34" charset="-122"/>
                <a:ea typeface="微软雅黑" pitchFamily="34" charset="-122"/>
              </a:rPr>
              <a:t>时间到），</a:t>
            </a:r>
            <a:r>
              <a:rPr lang="en-US" altLang="zh-CN" sz="1600" b="1" dirty="0">
                <a:latin typeface="微软雅黑" pitchFamily="34" charset="-122"/>
                <a:ea typeface="微软雅黑" pitchFamily="34" charset="-122"/>
              </a:rPr>
              <a:t>DHCP </a:t>
            </a:r>
            <a:r>
              <a:rPr lang="zh-CN" altLang="en-US" sz="1600" b="1" dirty="0">
                <a:latin typeface="微软雅黑" pitchFamily="34" charset="-122"/>
                <a:ea typeface="微软雅黑" pitchFamily="34" charset="-122"/>
              </a:rPr>
              <a:t>发送</a:t>
            </a:r>
          </a:p>
          <a:p>
            <a:r>
              <a:rPr lang="zh-CN" altLang="en-US" sz="1600" b="1" dirty="0">
                <a:latin typeface="微软雅黑" pitchFamily="34" charset="-122"/>
                <a:ea typeface="微软雅黑" pitchFamily="34" charset="-122"/>
              </a:rPr>
              <a:t>       请求报文 </a:t>
            </a:r>
            <a:r>
              <a:rPr lang="en-US" altLang="zh-CN" sz="1600" b="1" dirty="0">
                <a:latin typeface="微软雅黑" pitchFamily="34" charset="-122"/>
                <a:ea typeface="微软雅黑" pitchFamily="34" charset="-122"/>
              </a:rPr>
              <a:t>DHCPREQUEST</a:t>
            </a:r>
            <a:r>
              <a:rPr lang="zh-CN" altLang="en-US" sz="1600" b="1" dirty="0">
                <a:latin typeface="微软雅黑" pitchFamily="34" charset="-122"/>
                <a:ea typeface="微软雅黑" pitchFamily="34" charset="-122"/>
              </a:rPr>
              <a:t>，要求更新租用期。 </a:t>
            </a:r>
          </a:p>
        </p:txBody>
      </p:sp>
    </p:spTree>
    <p:extLst>
      <p:ext uri="{BB962C8B-B14F-4D97-AF65-F5344CB8AC3E}">
        <p14:creationId xmlns:p14="http://schemas.microsoft.com/office/powerpoint/2010/main" val="3184731059"/>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556963" y="1057072"/>
            <a:ext cx="8048776" cy="331493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AutoShape 5"/>
          <p:cNvSpPr>
            <a:spLocks noChangeArrowheads="1"/>
          </p:cNvSpPr>
          <p:nvPr/>
        </p:nvSpPr>
        <p:spPr bwMode="auto">
          <a:xfrm>
            <a:off x="556963" y="633865"/>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4" name="Rectangle 6"/>
          <p:cNvSpPr>
            <a:spLocks noChangeArrowheads="1"/>
          </p:cNvSpPr>
          <p:nvPr/>
        </p:nvSpPr>
        <p:spPr bwMode="auto">
          <a:xfrm>
            <a:off x="3136887" y="600654"/>
            <a:ext cx="288893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itchFamily="34" charset="-122"/>
                <a:ea typeface="微软雅黑" pitchFamily="34" charset="-122"/>
              </a:rPr>
              <a:t>DHCP </a:t>
            </a:r>
            <a:r>
              <a:rPr lang="zh-CN" altLang="en-US" sz="2000" b="1" dirty="0">
                <a:solidFill>
                  <a:schemeClr val="bg1"/>
                </a:solidFill>
                <a:latin typeface="微软雅黑" pitchFamily="34" charset="-122"/>
                <a:ea typeface="微软雅黑" pitchFamily="34" charset="-122"/>
              </a:rPr>
              <a:t>协议的工作过程</a:t>
            </a:r>
          </a:p>
        </p:txBody>
      </p:sp>
      <p:grpSp>
        <p:nvGrpSpPr>
          <p:cNvPr id="5" name="组合 4"/>
          <p:cNvGrpSpPr/>
          <p:nvPr/>
        </p:nvGrpSpPr>
        <p:grpSpPr>
          <a:xfrm>
            <a:off x="1933015" y="1075502"/>
            <a:ext cx="5259764" cy="3324076"/>
            <a:chOff x="-34130" y="587046"/>
            <a:chExt cx="9932621" cy="6277239"/>
          </a:xfrm>
        </p:grpSpPr>
        <p:sp>
          <p:nvSpPr>
            <p:cNvPr id="6" name="Line 4"/>
            <p:cNvSpPr>
              <a:spLocks noChangeShapeType="1"/>
            </p:cNvSpPr>
            <p:nvPr/>
          </p:nvSpPr>
          <p:spPr bwMode="auto">
            <a:xfrm flipH="1">
              <a:off x="6131058" y="1100138"/>
              <a:ext cx="1506538" cy="0"/>
            </a:xfrm>
            <a:prstGeom prst="line">
              <a:avLst/>
            </a:prstGeom>
            <a:noFill/>
            <a:ln w="38100">
              <a:solidFill>
                <a:srgbClr val="00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ts val="1700"/>
                </a:lnSpc>
              </a:pPr>
              <a:endParaRPr lang="zh-CN" altLang="en-US" sz="1100" b="1">
                <a:latin typeface="微软雅黑" pitchFamily="34" charset="-122"/>
                <a:ea typeface="微软雅黑" pitchFamily="34" charset="-122"/>
              </a:endParaRPr>
            </a:p>
          </p:txBody>
        </p:sp>
        <p:sp>
          <p:nvSpPr>
            <p:cNvPr id="7" name="Line 6"/>
            <p:cNvSpPr>
              <a:spLocks noChangeShapeType="1"/>
            </p:cNvSpPr>
            <p:nvPr/>
          </p:nvSpPr>
          <p:spPr bwMode="auto">
            <a:xfrm>
              <a:off x="2454143" y="1747838"/>
              <a:ext cx="5164534" cy="0"/>
            </a:xfrm>
            <a:prstGeom prst="line">
              <a:avLst/>
            </a:prstGeom>
            <a:noFill/>
            <a:ln w="38100">
              <a:solidFill>
                <a:srgbClr val="00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ts val="1700"/>
                </a:lnSpc>
              </a:pPr>
              <a:endParaRPr lang="zh-CN" altLang="en-US" sz="1100" b="1">
                <a:latin typeface="微软雅黑" pitchFamily="34" charset="-122"/>
                <a:ea typeface="微软雅黑" pitchFamily="34" charset="-122"/>
              </a:endParaRPr>
            </a:p>
          </p:txBody>
        </p:sp>
        <p:sp>
          <p:nvSpPr>
            <p:cNvPr id="8" name="Rectangle 7"/>
            <p:cNvSpPr>
              <a:spLocks noChangeArrowheads="1"/>
            </p:cNvSpPr>
            <p:nvPr/>
          </p:nvSpPr>
          <p:spPr bwMode="auto">
            <a:xfrm>
              <a:off x="624285" y="1576388"/>
              <a:ext cx="1076590" cy="341312"/>
            </a:xfrm>
            <a:prstGeom prst="rect">
              <a:avLst/>
            </a:prstGeom>
            <a:solidFill>
              <a:srgbClr val="00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dirty="0">
                  <a:latin typeface="微软雅黑" pitchFamily="34" charset="-122"/>
                  <a:ea typeface="微软雅黑" pitchFamily="34" charset="-122"/>
                </a:rPr>
                <a:t>客户</a:t>
              </a:r>
            </a:p>
          </p:txBody>
        </p:sp>
        <p:sp>
          <p:nvSpPr>
            <p:cNvPr id="9" name="Rectangle 8"/>
            <p:cNvSpPr>
              <a:spLocks noChangeArrowheads="1"/>
            </p:cNvSpPr>
            <p:nvPr/>
          </p:nvSpPr>
          <p:spPr bwMode="auto">
            <a:xfrm>
              <a:off x="3529012" y="1617664"/>
              <a:ext cx="2904729" cy="257175"/>
            </a:xfrm>
            <a:prstGeom prst="rect">
              <a:avLst/>
            </a:prstGeom>
            <a:solidFill>
              <a:srgbClr val="00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DHCPDISCOVER</a:t>
              </a:r>
            </a:p>
          </p:txBody>
        </p:sp>
        <p:sp>
          <p:nvSpPr>
            <p:cNvPr id="10" name="Rectangle 9"/>
            <p:cNvSpPr>
              <a:spLocks noChangeArrowheads="1"/>
            </p:cNvSpPr>
            <p:nvPr/>
          </p:nvSpPr>
          <p:spPr bwMode="auto">
            <a:xfrm>
              <a:off x="8155252" y="1576388"/>
              <a:ext cx="1076590" cy="341312"/>
            </a:xfrm>
            <a:prstGeom prst="rect">
              <a:avLst/>
            </a:prstGeom>
            <a:solidFill>
              <a:srgbClr val="0066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solidFill>
                    <a:schemeClr val="bg1"/>
                  </a:solidFill>
                  <a:latin typeface="微软雅黑" pitchFamily="34" charset="-122"/>
                  <a:ea typeface="微软雅黑" pitchFamily="34" charset="-122"/>
                </a:rPr>
                <a:t>服务器</a:t>
              </a:r>
            </a:p>
          </p:txBody>
        </p:sp>
        <p:sp>
          <p:nvSpPr>
            <p:cNvPr id="11" name="Rectangle 10"/>
            <p:cNvSpPr>
              <a:spLocks noChangeArrowheads="1"/>
            </p:cNvSpPr>
            <p:nvPr/>
          </p:nvSpPr>
          <p:spPr bwMode="auto">
            <a:xfrm>
              <a:off x="7618677" y="1617664"/>
              <a:ext cx="536575" cy="257175"/>
            </a:xfrm>
            <a:prstGeom prst="rect">
              <a:avLst/>
            </a:prstGeom>
            <a:solidFill>
              <a:srgbClr val="00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67</a:t>
              </a:r>
            </a:p>
          </p:txBody>
        </p:sp>
        <p:sp>
          <p:nvSpPr>
            <p:cNvPr id="12" name="Rectangle 11"/>
            <p:cNvSpPr>
              <a:spLocks noChangeArrowheads="1"/>
            </p:cNvSpPr>
            <p:nvPr/>
          </p:nvSpPr>
          <p:spPr bwMode="auto">
            <a:xfrm>
              <a:off x="1700875" y="1617664"/>
              <a:ext cx="753269" cy="257175"/>
            </a:xfrm>
            <a:prstGeom prst="rect">
              <a:avLst/>
            </a:prstGeom>
            <a:solidFill>
              <a:srgbClr val="CC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dirty="0">
                  <a:latin typeface="微软雅黑" pitchFamily="34" charset="-122"/>
                  <a:ea typeface="微软雅黑" pitchFamily="34" charset="-122"/>
                </a:rPr>
                <a:t>68</a:t>
              </a:r>
            </a:p>
          </p:txBody>
        </p:sp>
        <p:sp>
          <p:nvSpPr>
            <p:cNvPr id="13" name="Text Box 12"/>
            <p:cNvSpPr txBox="1">
              <a:spLocks noChangeArrowheads="1"/>
            </p:cNvSpPr>
            <p:nvPr/>
          </p:nvSpPr>
          <p:spPr bwMode="auto">
            <a:xfrm>
              <a:off x="1697435" y="1771318"/>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1100" b="1" dirty="0">
                  <a:solidFill>
                    <a:srgbClr val="0000FF"/>
                  </a:solidFill>
                  <a:latin typeface="微软雅黑" pitchFamily="34" charset="-122"/>
                  <a:ea typeface="微软雅黑" pitchFamily="34" charset="-122"/>
                </a:rPr>
                <a:t>UDP</a:t>
              </a:r>
            </a:p>
          </p:txBody>
        </p:sp>
        <p:sp>
          <p:nvSpPr>
            <p:cNvPr id="14" name="Text Box 13"/>
            <p:cNvSpPr txBox="1">
              <a:spLocks noChangeArrowheads="1"/>
            </p:cNvSpPr>
            <p:nvPr/>
          </p:nvSpPr>
          <p:spPr bwMode="auto">
            <a:xfrm>
              <a:off x="7419182" y="1740516"/>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1100" b="1">
                  <a:solidFill>
                    <a:srgbClr val="0000FF"/>
                  </a:solidFill>
                  <a:latin typeface="微软雅黑" pitchFamily="34" charset="-122"/>
                  <a:ea typeface="微软雅黑" pitchFamily="34" charset="-122"/>
                </a:rPr>
                <a:t>UDP</a:t>
              </a:r>
            </a:p>
          </p:txBody>
        </p:sp>
        <p:sp>
          <p:nvSpPr>
            <p:cNvPr id="15" name="Line 14"/>
            <p:cNvSpPr>
              <a:spLocks noChangeShapeType="1"/>
            </p:cNvSpPr>
            <p:nvPr/>
          </p:nvSpPr>
          <p:spPr bwMode="auto">
            <a:xfrm flipH="1">
              <a:off x="2452423" y="2359025"/>
              <a:ext cx="5166254" cy="0"/>
            </a:xfrm>
            <a:prstGeom prst="line">
              <a:avLst/>
            </a:prstGeom>
            <a:noFill/>
            <a:ln w="38100">
              <a:solidFill>
                <a:srgbClr val="CC00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ts val="1700"/>
                </a:lnSpc>
              </a:pPr>
              <a:endParaRPr lang="zh-CN" altLang="en-US" sz="1100" b="1">
                <a:latin typeface="微软雅黑" pitchFamily="34" charset="-122"/>
                <a:ea typeface="微软雅黑" pitchFamily="34" charset="-122"/>
              </a:endParaRPr>
            </a:p>
          </p:txBody>
        </p:sp>
        <p:sp>
          <p:nvSpPr>
            <p:cNvPr id="16" name="Rectangle 15"/>
            <p:cNvSpPr>
              <a:spLocks noChangeArrowheads="1"/>
            </p:cNvSpPr>
            <p:nvPr/>
          </p:nvSpPr>
          <p:spPr bwMode="auto">
            <a:xfrm>
              <a:off x="624286" y="2187576"/>
              <a:ext cx="1074869" cy="339725"/>
            </a:xfrm>
            <a:prstGeom prst="rect">
              <a:avLst/>
            </a:prstGeom>
            <a:solidFill>
              <a:srgbClr val="00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latin typeface="微软雅黑" pitchFamily="34" charset="-122"/>
                  <a:ea typeface="微软雅黑" pitchFamily="34" charset="-122"/>
                </a:rPr>
                <a:t>客户</a:t>
              </a:r>
            </a:p>
          </p:txBody>
        </p:sp>
        <p:sp>
          <p:nvSpPr>
            <p:cNvPr id="17" name="Rectangle 16"/>
            <p:cNvSpPr>
              <a:spLocks noChangeArrowheads="1"/>
            </p:cNvSpPr>
            <p:nvPr/>
          </p:nvSpPr>
          <p:spPr bwMode="auto">
            <a:xfrm>
              <a:off x="3529012" y="2230439"/>
              <a:ext cx="2904729" cy="255587"/>
            </a:xfrm>
            <a:prstGeom prst="rect">
              <a:avLst/>
            </a:prstGeom>
            <a:solidFill>
              <a:srgbClr val="FF66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DHCPOFFER</a:t>
              </a:r>
            </a:p>
          </p:txBody>
        </p:sp>
        <p:sp>
          <p:nvSpPr>
            <p:cNvPr id="18" name="Rectangle 17"/>
            <p:cNvSpPr>
              <a:spLocks noChangeArrowheads="1"/>
            </p:cNvSpPr>
            <p:nvPr/>
          </p:nvSpPr>
          <p:spPr bwMode="auto">
            <a:xfrm>
              <a:off x="8155252" y="2187576"/>
              <a:ext cx="1076590" cy="339725"/>
            </a:xfrm>
            <a:prstGeom prst="rect">
              <a:avLst/>
            </a:prstGeom>
            <a:solidFill>
              <a:srgbClr val="0066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solidFill>
                    <a:schemeClr val="bg1"/>
                  </a:solidFill>
                  <a:latin typeface="微软雅黑" pitchFamily="34" charset="-122"/>
                  <a:ea typeface="微软雅黑" pitchFamily="34" charset="-122"/>
                </a:rPr>
                <a:t>服务器</a:t>
              </a:r>
            </a:p>
          </p:txBody>
        </p:sp>
        <p:sp>
          <p:nvSpPr>
            <p:cNvPr id="19" name="Rectangle 18"/>
            <p:cNvSpPr>
              <a:spLocks noChangeArrowheads="1"/>
            </p:cNvSpPr>
            <p:nvPr/>
          </p:nvSpPr>
          <p:spPr bwMode="auto">
            <a:xfrm>
              <a:off x="7618677" y="2230439"/>
              <a:ext cx="536575" cy="255587"/>
            </a:xfrm>
            <a:prstGeom prst="rect">
              <a:avLst/>
            </a:prstGeom>
            <a:solidFill>
              <a:srgbClr val="00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67</a:t>
              </a:r>
            </a:p>
          </p:txBody>
        </p:sp>
        <p:sp>
          <p:nvSpPr>
            <p:cNvPr id="20" name="Rectangle 19"/>
            <p:cNvSpPr>
              <a:spLocks noChangeArrowheads="1"/>
            </p:cNvSpPr>
            <p:nvPr/>
          </p:nvSpPr>
          <p:spPr bwMode="auto">
            <a:xfrm>
              <a:off x="1699155" y="2230439"/>
              <a:ext cx="753269" cy="255587"/>
            </a:xfrm>
            <a:prstGeom prst="rect">
              <a:avLst/>
            </a:prstGeom>
            <a:solidFill>
              <a:srgbClr val="CC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dirty="0">
                  <a:latin typeface="微软雅黑" pitchFamily="34" charset="-122"/>
                  <a:ea typeface="微软雅黑" pitchFamily="34" charset="-122"/>
                </a:rPr>
                <a:t>68</a:t>
              </a:r>
            </a:p>
          </p:txBody>
        </p:sp>
        <p:sp>
          <p:nvSpPr>
            <p:cNvPr id="21" name="Text Box 20"/>
            <p:cNvSpPr txBox="1">
              <a:spLocks noChangeArrowheads="1"/>
            </p:cNvSpPr>
            <p:nvPr/>
          </p:nvSpPr>
          <p:spPr bwMode="auto">
            <a:xfrm>
              <a:off x="1697435" y="2379331"/>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1100" b="1">
                  <a:solidFill>
                    <a:srgbClr val="0000FF"/>
                  </a:solidFill>
                  <a:latin typeface="微软雅黑" pitchFamily="34" charset="-122"/>
                  <a:ea typeface="微软雅黑" pitchFamily="34" charset="-122"/>
                </a:rPr>
                <a:t>UDP</a:t>
              </a:r>
            </a:p>
          </p:txBody>
        </p:sp>
        <p:sp>
          <p:nvSpPr>
            <p:cNvPr id="22" name="Text Box 21"/>
            <p:cNvSpPr txBox="1">
              <a:spLocks noChangeArrowheads="1"/>
            </p:cNvSpPr>
            <p:nvPr/>
          </p:nvSpPr>
          <p:spPr bwMode="auto">
            <a:xfrm>
              <a:off x="7419182" y="2351704"/>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1100" b="1">
                  <a:solidFill>
                    <a:srgbClr val="0000FF"/>
                  </a:solidFill>
                  <a:latin typeface="微软雅黑" pitchFamily="34" charset="-122"/>
                  <a:ea typeface="微软雅黑" pitchFamily="34" charset="-122"/>
                </a:rPr>
                <a:t>UDP</a:t>
              </a:r>
            </a:p>
          </p:txBody>
        </p:sp>
        <p:sp>
          <p:nvSpPr>
            <p:cNvPr id="23" name="Line 23"/>
            <p:cNvSpPr>
              <a:spLocks noChangeShapeType="1"/>
            </p:cNvSpPr>
            <p:nvPr/>
          </p:nvSpPr>
          <p:spPr bwMode="auto">
            <a:xfrm>
              <a:off x="2454143" y="2968625"/>
              <a:ext cx="5164534" cy="0"/>
            </a:xfrm>
            <a:prstGeom prst="line">
              <a:avLst/>
            </a:prstGeom>
            <a:noFill/>
            <a:ln w="38100">
              <a:solidFill>
                <a:srgbClr val="00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ts val="1700"/>
                </a:lnSpc>
              </a:pPr>
              <a:endParaRPr lang="zh-CN" altLang="en-US" sz="1100" b="1">
                <a:latin typeface="微软雅黑" pitchFamily="34" charset="-122"/>
                <a:ea typeface="微软雅黑" pitchFamily="34" charset="-122"/>
              </a:endParaRPr>
            </a:p>
          </p:txBody>
        </p:sp>
        <p:sp>
          <p:nvSpPr>
            <p:cNvPr id="24" name="Rectangle 24"/>
            <p:cNvSpPr>
              <a:spLocks noChangeArrowheads="1"/>
            </p:cNvSpPr>
            <p:nvPr/>
          </p:nvSpPr>
          <p:spPr bwMode="auto">
            <a:xfrm>
              <a:off x="624285" y="2798763"/>
              <a:ext cx="1076590" cy="341312"/>
            </a:xfrm>
            <a:prstGeom prst="rect">
              <a:avLst/>
            </a:prstGeom>
            <a:solidFill>
              <a:srgbClr val="00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latin typeface="微软雅黑" pitchFamily="34" charset="-122"/>
                  <a:ea typeface="微软雅黑" pitchFamily="34" charset="-122"/>
                </a:rPr>
                <a:t>客户</a:t>
              </a:r>
            </a:p>
          </p:txBody>
        </p:sp>
        <p:sp>
          <p:nvSpPr>
            <p:cNvPr id="25" name="Rectangle 25"/>
            <p:cNvSpPr>
              <a:spLocks noChangeArrowheads="1"/>
            </p:cNvSpPr>
            <p:nvPr/>
          </p:nvSpPr>
          <p:spPr bwMode="auto">
            <a:xfrm>
              <a:off x="3529012" y="2841625"/>
              <a:ext cx="2904729" cy="255588"/>
            </a:xfrm>
            <a:prstGeom prst="rect">
              <a:avLst/>
            </a:prstGeom>
            <a:solidFill>
              <a:srgbClr val="00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DHCPREQUEST</a:t>
              </a:r>
            </a:p>
          </p:txBody>
        </p:sp>
        <p:sp>
          <p:nvSpPr>
            <p:cNvPr id="26" name="Rectangle 26"/>
            <p:cNvSpPr>
              <a:spLocks noChangeArrowheads="1"/>
            </p:cNvSpPr>
            <p:nvPr/>
          </p:nvSpPr>
          <p:spPr bwMode="auto">
            <a:xfrm>
              <a:off x="8155252" y="2798763"/>
              <a:ext cx="1076590" cy="341312"/>
            </a:xfrm>
            <a:prstGeom prst="rect">
              <a:avLst/>
            </a:prstGeom>
            <a:solidFill>
              <a:srgbClr val="0066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solidFill>
                    <a:schemeClr val="bg1"/>
                  </a:solidFill>
                  <a:latin typeface="微软雅黑" pitchFamily="34" charset="-122"/>
                  <a:ea typeface="微软雅黑" pitchFamily="34" charset="-122"/>
                </a:rPr>
                <a:t>服务器</a:t>
              </a:r>
            </a:p>
          </p:txBody>
        </p:sp>
        <p:sp>
          <p:nvSpPr>
            <p:cNvPr id="27" name="Rectangle 27"/>
            <p:cNvSpPr>
              <a:spLocks noChangeArrowheads="1"/>
            </p:cNvSpPr>
            <p:nvPr/>
          </p:nvSpPr>
          <p:spPr bwMode="auto">
            <a:xfrm>
              <a:off x="7618677" y="2841625"/>
              <a:ext cx="536575" cy="255588"/>
            </a:xfrm>
            <a:prstGeom prst="rect">
              <a:avLst/>
            </a:prstGeom>
            <a:solidFill>
              <a:srgbClr val="00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67</a:t>
              </a:r>
            </a:p>
          </p:txBody>
        </p:sp>
        <p:sp>
          <p:nvSpPr>
            <p:cNvPr id="28" name="Rectangle 28"/>
            <p:cNvSpPr>
              <a:spLocks noChangeArrowheads="1"/>
            </p:cNvSpPr>
            <p:nvPr/>
          </p:nvSpPr>
          <p:spPr bwMode="auto">
            <a:xfrm>
              <a:off x="1700875" y="2841625"/>
              <a:ext cx="753269" cy="255588"/>
            </a:xfrm>
            <a:prstGeom prst="rect">
              <a:avLst/>
            </a:prstGeom>
            <a:solidFill>
              <a:srgbClr val="CC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68</a:t>
              </a:r>
            </a:p>
          </p:txBody>
        </p:sp>
        <p:sp>
          <p:nvSpPr>
            <p:cNvPr id="29" name="Text Box 29"/>
            <p:cNvSpPr txBox="1">
              <a:spLocks noChangeArrowheads="1"/>
            </p:cNvSpPr>
            <p:nvPr/>
          </p:nvSpPr>
          <p:spPr bwMode="auto">
            <a:xfrm>
              <a:off x="1697435" y="2992106"/>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1100" b="1">
                  <a:solidFill>
                    <a:srgbClr val="0000FF"/>
                  </a:solidFill>
                  <a:latin typeface="微软雅黑" pitchFamily="34" charset="-122"/>
                  <a:ea typeface="微软雅黑" pitchFamily="34" charset="-122"/>
                </a:rPr>
                <a:t>UDP</a:t>
              </a:r>
            </a:p>
          </p:txBody>
        </p:sp>
        <p:sp>
          <p:nvSpPr>
            <p:cNvPr id="30" name="Text Box 30"/>
            <p:cNvSpPr txBox="1">
              <a:spLocks noChangeArrowheads="1"/>
            </p:cNvSpPr>
            <p:nvPr/>
          </p:nvSpPr>
          <p:spPr bwMode="auto">
            <a:xfrm>
              <a:off x="7419182" y="2964480"/>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1100" b="1">
                  <a:solidFill>
                    <a:srgbClr val="0000FF"/>
                  </a:solidFill>
                  <a:latin typeface="微软雅黑" pitchFamily="34" charset="-122"/>
                  <a:ea typeface="微软雅黑" pitchFamily="34" charset="-122"/>
                </a:rPr>
                <a:t>UDP</a:t>
              </a:r>
            </a:p>
          </p:txBody>
        </p:sp>
        <p:sp>
          <p:nvSpPr>
            <p:cNvPr id="31" name="Line 31"/>
            <p:cNvSpPr>
              <a:spLocks noChangeShapeType="1"/>
            </p:cNvSpPr>
            <p:nvPr/>
          </p:nvSpPr>
          <p:spPr bwMode="auto">
            <a:xfrm flipH="1">
              <a:off x="2452423" y="3579813"/>
              <a:ext cx="5166254" cy="0"/>
            </a:xfrm>
            <a:prstGeom prst="line">
              <a:avLst/>
            </a:prstGeom>
            <a:noFill/>
            <a:ln w="38100">
              <a:solidFill>
                <a:srgbClr val="CC00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ts val="1700"/>
                </a:lnSpc>
              </a:pPr>
              <a:endParaRPr lang="zh-CN" altLang="en-US" sz="1100" b="1">
                <a:latin typeface="微软雅黑" pitchFamily="34" charset="-122"/>
                <a:ea typeface="微软雅黑" pitchFamily="34" charset="-122"/>
              </a:endParaRPr>
            </a:p>
          </p:txBody>
        </p:sp>
        <p:sp>
          <p:nvSpPr>
            <p:cNvPr id="32" name="Rectangle 32"/>
            <p:cNvSpPr>
              <a:spLocks noChangeArrowheads="1"/>
            </p:cNvSpPr>
            <p:nvPr/>
          </p:nvSpPr>
          <p:spPr bwMode="auto">
            <a:xfrm>
              <a:off x="624286" y="3409950"/>
              <a:ext cx="1074869" cy="339725"/>
            </a:xfrm>
            <a:prstGeom prst="rect">
              <a:avLst/>
            </a:prstGeom>
            <a:solidFill>
              <a:srgbClr val="00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latin typeface="微软雅黑" pitchFamily="34" charset="-122"/>
                  <a:ea typeface="微软雅黑" pitchFamily="34" charset="-122"/>
                </a:rPr>
                <a:t>客户</a:t>
              </a:r>
            </a:p>
          </p:txBody>
        </p:sp>
        <p:sp>
          <p:nvSpPr>
            <p:cNvPr id="33" name="Rectangle 33"/>
            <p:cNvSpPr>
              <a:spLocks noChangeArrowheads="1"/>
            </p:cNvSpPr>
            <p:nvPr/>
          </p:nvSpPr>
          <p:spPr bwMode="auto">
            <a:xfrm>
              <a:off x="3529012" y="3452813"/>
              <a:ext cx="2904729" cy="254000"/>
            </a:xfrm>
            <a:prstGeom prst="rect">
              <a:avLst/>
            </a:prstGeom>
            <a:solidFill>
              <a:srgbClr val="FF66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DHCPACK</a:t>
              </a:r>
            </a:p>
          </p:txBody>
        </p:sp>
        <p:sp>
          <p:nvSpPr>
            <p:cNvPr id="34" name="Rectangle 34"/>
            <p:cNvSpPr>
              <a:spLocks noChangeArrowheads="1"/>
            </p:cNvSpPr>
            <p:nvPr/>
          </p:nvSpPr>
          <p:spPr bwMode="auto">
            <a:xfrm>
              <a:off x="8155252" y="3409950"/>
              <a:ext cx="1076590" cy="339725"/>
            </a:xfrm>
            <a:prstGeom prst="rect">
              <a:avLst/>
            </a:prstGeom>
            <a:solidFill>
              <a:srgbClr val="0066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solidFill>
                    <a:schemeClr val="bg1"/>
                  </a:solidFill>
                  <a:latin typeface="微软雅黑" pitchFamily="34" charset="-122"/>
                  <a:ea typeface="微软雅黑" pitchFamily="34" charset="-122"/>
                </a:rPr>
                <a:t>服务器</a:t>
              </a:r>
            </a:p>
          </p:txBody>
        </p:sp>
        <p:sp>
          <p:nvSpPr>
            <p:cNvPr id="35" name="Rectangle 35"/>
            <p:cNvSpPr>
              <a:spLocks noChangeArrowheads="1"/>
            </p:cNvSpPr>
            <p:nvPr/>
          </p:nvSpPr>
          <p:spPr bwMode="auto">
            <a:xfrm>
              <a:off x="7618677" y="3452813"/>
              <a:ext cx="536575" cy="254000"/>
            </a:xfrm>
            <a:prstGeom prst="rect">
              <a:avLst/>
            </a:prstGeom>
            <a:solidFill>
              <a:srgbClr val="00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67</a:t>
              </a:r>
            </a:p>
          </p:txBody>
        </p:sp>
        <p:sp>
          <p:nvSpPr>
            <p:cNvPr id="36" name="Rectangle 36"/>
            <p:cNvSpPr>
              <a:spLocks noChangeArrowheads="1"/>
            </p:cNvSpPr>
            <p:nvPr/>
          </p:nvSpPr>
          <p:spPr bwMode="auto">
            <a:xfrm>
              <a:off x="1699155" y="3452813"/>
              <a:ext cx="753269" cy="254000"/>
            </a:xfrm>
            <a:prstGeom prst="rect">
              <a:avLst/>
            </a:prstGeom>
            <a:solidFill>
              <a:srgbClr val="CC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68</a:t>
              </a:r>
            </a:p>
          </p:txBody>
        </p:sp>
        <p:sp>
          <p:nvSpPr>
            <p:cNvPr id="37" name="Text Box 37"/>
            <p:cNvSpPr txBox="1">
              <a:spLocks noChangeArrowheads="1"/>
            </p:cNvSpPr>
            <p:nvPr/>
          </p:nvSpPr>
          <p:spPr bwMode="auto">
            <a:xfrm>
              <a:off x="1697435" y="3601706"/>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1100" b="1">
                  <a:solidFill>
                    <a:srgbClr val="0000FF"/>
                  </a:solidFill>
                  <a:latin typeface="微软雅黑" pitchFamily="34" charset="-122"/>
                  <a:ea typeface="微软雅黑" pitchFamily="34" charset="-122"/>
                </a:rPr>
                <a:t>UDP</a:t>
              </a:r>
            </a:p>
          </p:txBody>
        </p:sp>
        <p:sp>
          <p:nvSpPr>
            <p:cNvPr id="38" name="Text Box 38"/>
            <p:cNvSpPr txBox="1">
              <a:spLocks noChangeArrowheads="1"/>
            </p:cNvSpPr>
            <p:nvPr/>
          </p:nvSpPr>
          <p:spPr bwMode="auto">
            <a:xfrm>
              <a:off x="7419182" y="3574079"/>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1100" b="1">
                  <a:solidFill>
                    <a:srgbClr val="0000FF"/>
                  </a:solidFill>
                  <a:latin typeface="微软雅黑" pitchFamily="34" charset="-122"/>
                  <a:ea typeface="微软雅黑" pitchFamily="34" charset="-122"/>
                </a:rPr>
                <a:t>UDP</a:t>
              </a:r>
            </a:p>
          </p:txBody>
        </p:sp>
        <p:sp>
          <p:nvSpPr>
            <p:cNvPr id="39" name="Line 40"/>
            <p:cNvSpPr>
              <a:spLocks noChangeShapeType="1"/>
            </p:cNvSpPr>
            <p:nvPr/>
          </p:nvSpPr>
          <p:spPr bwMode="auto">
            <a:xfrm>
              <a:off x="2454143" y="4187825"/>
              <a:ext cx="5164534" cy="0"/>
            </a:xfrm>
            <a:prstGeom prst="line">
              <a:avLst/>
            </a:prstGeom>
            <a:noFill/>
            <a:ln w="38100">
              <a:solidFill>
                <a:srgbClr val="00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ts val="1700"/>
                </a:lnSpc>
              </a:pPr>
              <a:endParaRPr lang="zh-CN" altLang="en-US" sz="1100" b="1">
                <a:latin typeface="微软雅黑" pitchFamily="34" charset="-122"/>
                <a:ea typeface="微软雅黑" pitchFamily="34" charset="-122"/>
              </a:endParaRPr>
            </a:p>
          </p:txBody>
        </p:sp>
        <p:sp>
          <p:nvSpPr>
            <p:cNvPr id="40" name="Rectangle 41"/>
            <p:cNvSpPr>
              <a:spLocks noChangeArrowheads="1"/>
            </p:cNvSpPr>
            <p:nvPr/>
          </p:nvSpPr>
          <p:spPr bwMode="auto">
            <a:xfrm>
              <a:off x="624285" y="4017964"/>
              <a:ext cx="1076590" cy="338137"/>
            </a:xfrm>
            <a:prstGeom prst="rect">
              <a:avLst/>
            </a:prstGeom>
            <a:solidFill>
              <a:srgbClr val="00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latin typeface="微软雅黑" pitchFamily="34" charset="-122"/>
                  <a:ea typeface="微软雅黑" pitchFamily="34" charset="-122"/>
                </a:rPr>
                <a:t>客户</a:t>
              </a:r>
            </a:p>
          </p:txBody>
        </p:sp>
        <p:sp>
          <p:nvSpPr>
            <p:cNvPr id="41" name="Rectangle 42"/>
            <p:cNvSpPr>
              <a:spLocks noChangeArrowheads="1"/>
            </p:cNvSpPr>
            <p:nvPr/>
          </p:nvSpPr>
          <p:spPr bwMode="auto">
            <a:xfrm>
              <a:off x="3529012" y="4060825"/>
              <a:ext cx="2904729" cy="254000"/>
            </a:xfrm>
            <a:prstGeom prst="rect">
              <a:avLst/>
            </a:prstGeom>
            <a:solidFill>
              <a:srgbClr val="00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DHCPREQUEST</a:t>
              </a:r>
            </a:p>
          </p:txBody>
        </p:sp>
        <p:sp>
          <p:nvSpPr>
            <p:cNvPr id="42" name="Rectangle 43"/>
            <p:cNvSpPr>
              <a:spLocks noChangeArrowheads="1"/>
            </p:cNvSpPr>
            <p:nvPr/>
          </p:nvSpPr>
          <p:spPr bwMode="auto">
            <a:xfrm>
              <a:off x="8155252" y="4017964"/>
              <a:ext cx="1076590" cy="338137"/>
            </a:xfrm>
            <a:prstGeom prst="rect">
              <a:avLst/>
            </a:prstGeom>
            <a:solidFill>
              <a:srgbClr val="0066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solidFill>
                    <a:schemeClr val="bg1"/>
                  </a:solidFill>
                  <a:latin typeface="微软雅黑" pitchFamily="34" charset="-122"/>
                  <a:ea typeface="微软雅黑" pitchFamily="34" charset="-122"/>
                </a:rPr>
                <a:t>服务器</a:t>
              </a:r>
            </a:p>
          </p:txBody>
        </p:sp>
        <p:sp>
          <p:nvSpPr>
            <p:cNvPr id="43" name="Rectangle 44"/>
            <p:cNvSpPr>
              <a:spLocks noChangeArrowheads="1"/>
            </p:cNvSpPr>
            <p:nvPr/>
          </p:nvSpPr>
          <p:spPr bwMode="auto">
            <a:xfrm>
              <a:off x="7618677" y="4060825"/>
              <a:ext cx="536575" cy="254000"/>
            </a:xfrm>
            <a:prstGeom prst="rect">
              <a:avLst/>
            </a:prstGeom>
            <a:solidFill>
              <a:srgbClr val="00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67</a:t>
              </a:r>
            </a:p>
          </p:txBody>
        </p:sp>
        <p:sp>
          <p:nvSpPr>
            <p:cNvPr id="44" name="Rectangle 45"/>
            <p:cNvSpPr>
              <a:spLocks noChangeArrowheads="1"/>
            </p:cNvSpPr>
            <p:nvPr/>
          </p:nvSpPr>
          <p:spPr bwMode="auto">
            <a:xfrm>
              <a:off x="1700875" y="4060825"/>
              <a:ext cx="753269" cy="254000"/>
            </a:xfrm>
            <a:prstGeom prst="rect">
              <a:avLst/>
            </a:prstGeom>
            <a:solidFill>
              <a:srgbClr val="CC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68</a:t>
              </a:r>
            </a:p>
          </p:txBody>
        </p:sp>
        <p:sp>
          <p:nvSpPr>
            <p:cNvPr id="45" name="Text Box 46"/>
            <p:cNvSpPr txBox="1">
              <a:spLocks noChangeArrowheads="1"/>
            </p:cNvSpPr>
            <p:nvPr/>
          </p:nvSpPr>
          <p:spPr bwMode="auto">
            <a:xfrm>
              <a:off x="1697435" y="4209719"/>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1100" b="1">
                  <a:solidFill>
                    <a:srgbClr val="0000FF"/>
                  </a:solidFill>
                  <a:latin typeface="微软雅黑" pitchFamily="34" charset="-122"/>
                  <a:ea typeface="微软雅黑" pitchFamily="34" charset="-122"/>
                </a:rPr>
                <a:t>UDP</a:t>
              </a:r>
            </a:p>
          </p:txBody>
        </p:sp>
        <p:sp>
          <p:nvSpPr>
            <p:cNvPr id="46" name="Text Box 47"/>
            <p:cNvSpPr txBox="1">
              <a:spLocks noChangeArrowheads="1"/>
            </p:cNvSpPr>
            <p:nvPr/>
          </p:nvSpPr>
          <p:spPr bwMode="auto">
            <a:xfrm>
              <a:off x="7419182" y="4182093"/>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1100" b="1">
                  <a:solidFill>
                    <a:srgbClr val="0000FF"/>
                  </a:solidFill>
                  <a:latin typeface="微软雅黑" pitchFamily="34" charset="-122"/>
                  <a:ea typeface="微软雅黑" pitchFamily="34" charset="-122"/>
                </a:rPr>
                <a:t>UDP</a:t>
              </a:r>
            </a:p>
          </p:txBody>
        </p:sp>
        <p:sp>
          <p:nvSpPr>
            <p:cNvPr id="47" name="Line 48"/>
            <p:cNvSpPr>
              <a:spLocks noChangeShapeType="1"/>
            </p:cNvSpPr>
            <p:nvPr/>
          </p:nvSpPr>
          <p:spPr bwMode="auto">
            <a:xfrm flipH="1">
              <a:off x="2452423" y="4800600"/>
              <a:ext cx="5166254" cy="0"/>
            </a:xfrm>
            <a:prstGeom prst="line">
              <a:avLst/>
            </a:prstGeom>
            <a:noFill/>
            <a:ln w="38100">
              <a:solidFill>
                <a:srgbClr val="CC00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ts val="1700"/>
                </a:lnSpc>
              </a:pPr>
              <a:endParaRPr lang="zh-CN" altLang="en-US" sz="1100" b="1">
                <a:latin typeface="微软雅黑" pitchFamily="34" charset="-122"/>
                <a:ea typeface="微软雅黑" pitchFamily="34" charset="-122"/>
              </a:endParaRPr>
            </a:p>
          </p:txBody>
        </p:sp>
        <p:sp>
          <p:nvSpPr>
            <p:cNvPr id="48" name="Rectangle 49"/>
            <p:cNvSpPr>
              <a:spLocks noChangeArrowheads="1"/>
            </p:cNvSpPr>
            <p:nvPr/>
          </p:nvSpPr>
          <p:spPr bwMode="auto">
            <a:xfrm>
              <a:off x="624286" y="4629150"/>
              <a:ext cx="1074869" cy="338138"/>
            </a:xfrm>
            <a:prstGeom prst="rect">
              <a:avLst/>
            </a:prstGeom>
            <a:solidFill>
              <a:srgbClr val="00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latin typeface="微软雅黑" pitchFamily="34" charset="-122"/>
                  <a:ea typeface="微软雅黑" pitchFamily="34" charset="-122"/>
                </a:rPr>
                <a:t>客户</a:t>
              </a:r>
            </a:p>
          </p:txBody>
        </p:sp>
        <p:sp>
          <p:nvSpPr>
            <p:cNvPr id="49" name="Rectangle 50"/>
            <p:cNvSpPr>
              <a:spLocks noChangeArrowheads="1"/>
            </p:cNvSpPr>
            <p:nvPr/>
          </p:nvSpPr>
          <p:spPr bwMode="auto">
            <a:xfrm>
              <a:off x="3529012" y="4672014"/>
              <a:ext cx="2904729" cy="255587"/>
            </a:xfrm>
            <a:prstGeom prst="rect">
              <a:avLst/>
            </a:prstGeom>
            <a:solidFill>
              <a:srgbClr val="FF66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DHCPNACK</a:t>
              </a:r>
            </a:p>
          </p:txBody>
        </p:sp>
        <p:sp>
          <p:nvSpPr>
            <p:cNvPr id="50" name="Rectangle 51"/>
            <p:cNvSpPr>
              <a:spLocks noChangeArrowheads="1"/>
            </p:cNvSpPr>
            <p:nvPr/>
          </p:nvSpPr>
          <p:spPr bwMode="auto">
            <a:xfrm>
              <a:off x="8155252" y="4629150"/>
              <a:ext cx="1076590" cy="338138"/>
            </a:xfrm>
            <a:prstGeom prst="rect">
              <a:avLst/>
            </a:prstGeom>
            <a:solidFill>
              <a:srgbClr val="0066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solidFill>
                    <a:schemeClr val="bg1"/>
                  </a:solidFill>
                  <a:latin typeface="微软雅黑" pitchFamily="34" charset="-122"/>
                  <a:ea typeface="微软雅黑" pitchFamily="34" charset="-122"/>
                </a:rPr>
                <a:t>服务器</a:t>
              </a:r>
            </a:p>
          </p:txBody>
        </p:sp>
        <p:sp>
          <p:nvSpPr>
            <p:cNvPr id="51" name="Rectangle 52"/>
            <p:cNvSpPr>
              <a:spLocks noChangeArrowheads="1"/>
            </p:cNvSpPr>
            <p:nvPr/>
          </p:nvSpPr>
          <p:spPr bwMode="auto">
            <a:xfrm>
              <a:off x="7618677" y="4672014"/>
              <a:ext cx="536575" cy="255587"/>
            </a:xfrm>
            <a:prstGeom prst="rect">
              <a:avLst/>
            </a:prstGeom>
            <a:solidFill>
              <a:srgbClr val="00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67</a:t>
              </a:r>
            </a:p>
          </p:txBody>
        </p:sp>
        <p:sp>
          <p:nvSpPr>
            <p:cNvPr id="52" name="Rectangle 53"/>
            <p:cNvSpPr>
              <a:spLocks noChangeArrowheads="1"/>
            </p:cNvSpPr>
            <p:nvPr/>
          </p:nvSpPr>
          <p:spPr bwMode="auto">
            <a:xfrm>
              <a:off x="1699155" y="4672014"/>
              <a:ext cx="753269" cy="255587"/>
            </a:xfrm>
            <a:prstGeom prst="rect">
              <a:avLst/>
            </a:prstGeom>
            <a:solidFill>
              <a:srgbClr val="CC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68</a:t>
              </a:r>
            </a:p>
          </p:txBody>
        </p:sp>
        <p:sp>
          <p:nvSpPr>
            <p:cNvPr id="53" name="Text Box 54"/>
            <p:cNvSpPr txBox="1">
              <a:spLocks noChangeArrowheads="1"/>
            </p:cNvSpPr>
            <p:nvPr/>
          </p:nvSpPr>
          <p:spPr bwMode="auto">
            <a:xfrm>
              <a:off x="1697435" y="4820906"/>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1100" b="1">
                  <a:solidFill>
                    <a:srgbClr val="0000FF"/>
                  </a:solidFill>
                  <a:latin typeface="微软雅黑" pitchFamily="34" charset="-122"/>
                  <a:ea typeface="微软雅黑" pitchFamily="34" charset="-122"/>
                </a:rPr>
                <a:t>UDP</a:t>
              </a:r>
            </a:p>
          </p:txBody>
        </p:sp>
        <p:sp>
          <p:nvSpPr>
            <p:cNvPr id="54" name="Text Box 55"/>
            <p:cNvSpPr txBox="1">
              <a:spLocks noChangeArrowheads="1"/>
            </p:cNvSpPr>
            <p:nvPr/>
          </p:nvSpPr>
          <p:spPr bwMode="auto">
            <a:xfrm>
              <a:off x="7419182" y="4793276"/>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1100" b="1">
                  <a:solidFill>
                    <a:srgbClr val="0000FF"/>
                  </a:solidFill>
                  <a:latin typeface="微软雅黑" pitchFamily="34" charset="-122"/>
                  <a:ea typeface="微软雅黑" pitchFamily="34" charset="-122"/>
                </a:rPr>
                <a:t>UDP</a:t>
              </a:r>
            </a:p>
          </p:txBody>
        </p:sp>
        <p:sp>
          <p:nvSpPr>
            <p:cNvPr id="55" name="Line 56"/>
            <p:cNvSpPr>
              <a:spLocks noChangeShapeType="1"/>
            </p:cNvSpPr>
            <p:nvPr/>
          </p:nvSpPr>
          <p:spPr bwMode="auto">
            <a:xfrm flipH="1">
              <a:off x="2452423" y="5411788"/>
              <a:ext cx="5166254" cy="0"/>
            </a:xfrm>
            <a:prstGeom prst="line">
              <a:avLst/>
            </a:prstGeom>
            <a:noFill/>
            <a:ln w="38100">
              <a:solidFill>
                <a:srgbClr val="CC00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ts val="1700"/>
                </a:lnSpc>
              </a:pPr>
              <a:endParaRPr lang="zh-CN" altLang="en-US" sz="1100" b="1">
                <a:latin typeface="微软雅黑" pitchFamily="34" charset="-122"/>
                <a:ea typeface="微软雅黑" pitchFamily="34" charset="-122"/>
              </a:endParaRPr>
            </a:p>
          </p:txBody>
        </p:sp>
        <p:sp>
          <p:nvSpPr>
            <p:cNvPr id="56" name="Rectangle 57"/>
            <p:cNvSpPr>
              <a:spLocks noChangeArrowheads="1"/>
            </p:cNvSpPr>
            <p:nvPr/>
          </p:nvSpPr>
          <p:spPr bwMode="auto">
            <a:xfrm>
              <a:off x="624286" y="5240339"/>
              <a:ext cx="1074869" cy="338137"/>
            </a:xfrm>
            <a:prstGeom prst="rect">
              <a:avLst/>
            </a:prstGeom>
            <a:solidFill>
              <a:srgbClr val="00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latin typeface="微软雅黑" pitchFamily="34" charset="-122"/>
                  <a:ea typeface="微软雅黑" pitchFamily="34" charset="-122"/>
                </a:rPr>
                <a:t>客户</a:t>
              </a:r>
            </a:p>
          </p:txBody>
        </p:sp>
        <p:sp>
          <p:nvSpPr>
            <p:cNvPr id="57" name="Rectangle 58"/>
            <p:cNvSpPr>
              <a:spLocks noChangeArrowheads="1"/>
            </p:cNvSpPr>
            <p:nvPr/>
          </p:nvSpPr>
          <p:spPr bwMode="auto">
            <a:xfrm>
              <a:off x="3529012" y="5283200"/>
              <a:ext cx="2904729" cy="255588"/>
            </a:xfrm>
            <a:prstGeom prst="rect">
              <a:avLst/>
            </a:prstGeom>
            <a:solidFill>
              <a:srgbClr val="FF66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DHCPACK</a:t>
              </a:r>
            </a:p>
          </p:txBody>
        </p:sp>
        <p:sp>
          <p:nvSpPr>
            <p:cNvPr id="58" name="Rectangle 59"/>
            <p:cNvSpPr>
              <a:spLocks noChangeArrowheads="1"/>
            </p:cNvSpPr>
            <p:nvPr/>
          </p:nvSpPr>
          <p:spPr bwMode="auto">
            <a:xfrm>
              <a:off x="8155252" y="5240339"/>
              <a:ext cx="1076590" cy="338137"/>
            </a:xfrm>
            <a:prstGeom prst="rect">
              <a:avLst/>
            </a:prstGeom>
            <a:solidFill>
              <a:srgbClr val="0066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solidFill>
                    <a:schemeClr val="bg1"/>
                  </a:solidFill>
                  <a:latin typeface="微软雅黑" pitchFamily="34" charset="-122"/>
                  <a:ea typeface="微软雅黑" pitchFamily="34" charset="-122"/>
                </a:rPr>
                <a:t>服务器</a:t>
              </a:r>
            </a:p>
          </p:txBody>
        </p:sp>
        <p:sp>
          <p:nvSpPr>
            <p:cNvPr id="59" name="Rectangle 60"/>
            <p:cNvSpPr>
              <a:spLocks noChangeArrowheads="1"/>
            </p:cNvSpPr>
            <p:nvPr/>
          </p:nvSpPr>
          <p:spPr bwMode="auto">
            <a:xfrm>
              <a:off x="7618677" y="5283200"/>
              <a:ext cx="536575" cy="255588"/>
            </a:xfrm>
            <a:prstGeom prst="rect">
              <a:avLst/>
            </a:prstGeom>
            <a:solidFill>
              <a:srgbClr val="00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67</a:t>
              </a:r>
            </a:p>
          </p:txBody>
        </p:sp>
        <p:sp>
          <p:nvSpPr>
            <p:cNvPr id="60" name="Rectangle 61"/>
            <p:cNvSpPr>
              <a:spLocks noChangeArrowheads="1"/>
            </p:cNvSpPr>
            <p:nvPr/>
          </p:nvSpPr>
          <p:spPr bwMode="auto">
            <a:xfrm>
              <a:off x="1699155" y="5283200"/>
              <a:ext cx="753268" cy="255588"/>
            </a:xfrm>
            <a:prstGeom prst="rect">
              <a:avLst/>
            </a:prstGeom>
            <a:solidFill>
              <a:srgbClr val="CC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68</a:t>
              </a:r>
            </a:p>
          </p:txBody>
        </p:sp>
        <p:sp>
          <p:nvSpPr>
            <p:cNvPr id="61" name="Text Box 62"/>
            <p:cNvSpPr txBox="1">
              <a:spLocks noChangeArrowheads="1"/>
            </p:cNvSpPr>
            <p:nvPr/>
          </p:nvSpPr>
          <p:spPr bwMode="auto">
            <a:xfrm>
              <a:off x="1697435" y="5432092"/>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1100" b="1">
                  <a:solidFill>
                    <a:srgbClr val="0000FF"/>
                  </a:solidFill>
                  <a:latin typeface="微软雅黑" pitchFamily="34" charset="-122"/>
                  <a:ea typeface="微软雅黑" pitchFamily="34" charset="-122"/>
                </a:rPr>
                <a:t>UDP</a:t>
              </a:r>
            </a:p>
          </p:txBody>
        </p:sp>
        <p:sp>
          <p:nvSpPr>
            <p:cNvPr id="62" name="Text Box 63"/>
            <p:cNvSpPr txBox="1">
              <a:spLocks noChangeArrowheads="1"/>
            </p:cNvSpPr>
            <p:nvPr/>
          </p:nvSpPr>
          <p:spPr bwMode="auto">
            <a:xfrm>
              <a:off x="7419182" y="5404464"/>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1100" b="1">
                  <a:solidFill>
                    <a:srgbClr val="0000FF"/>
                  </a:solidFill>
                  <a:latin typeface="微软雅黑" pitchFamily="34" charset="-122"/>
                  <a:ea typeface="微软雅黑" pitchFamily="34" charset="-122"/>
                </a:rPr>
                <a:t>UDP</a:t>
              </a:r>
            </a:p>
          </p:txBody>
        </p:sp>
        <p:sp>
          <p:nvSpPr>
            <p:cNvPr id="63" name="Line 65"/>
            <p:cNvSpPr>
              <a:spLocks noChangeShapeType="1"/>
            </p:cNvSpPr>
            <p:nvPr/>
          </p:nvSpPr>
          <p:spPr bwMode="auto">
            <a:xfrm>
              <a:off x="2454143" y="6256338"/>
              <a:ext cx="5164534" cy="0"/>
            </a:xfrm>
            <a:prstGeom prst="line">
              <a:avLst/>
            </a:prstGeom>
            <a:noFill/>
            <a:ln w="38100">
              <a:solidFill>
                <a:srgbClr val="00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ts val="1700"/>
                </a:lnSpc>
              </a:pPr>
              <a:endParaRPr lang="zh-CN" altLang="en-US" sz="1100" b="1">
                <a:latin typeface="微软雅黑" pitchFamily="34" charset="-122"/>
                <a:ea typeface="微软雅黑" pitchFamily="34" charset="-122"/>
              </a:endParaRPr>
            </a:p>
          </p:txBody>
        </p:sp>
        <p:sp>
          <p:nvSpPr>
            <p:cNvPr id="64" name="Rectangle 66"/>
            <p:cNvSpPr>
              <a:spLocks noChangeArrowheads="1"/>
            </p:cNvSpPr>
            <p:nvPr/>
          </p:nvSpPr>
          <p:spPr bwMode="auto">
            <a:xfrm>
              <a:off x="624285" y="6086475"/>
              <a:ext cx="1076590" cy="338138"/>
            </a:xfrm>
            <a:prstGeom prst="rect">
              <a:avLst/>
            </a:prstGeom>
            <a:solidFill>
              <a:srgbClr val="00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latin typeface="微软雅黑" pitchFamily="34" charset="-122"/>
                  <a:ea typeface="微软雅黑" pitchFamily="34" charset="-122"/>
                </a:rPr>
                <a:t>客户</a:t>
              </a:r>
            </a:p>
          </p:txBody>
        </p:sp>
        <p:sp>
          <p:nvSpPr>
            <p:cNvPr id="65" name="Rectangle 67"/>
            <p:cNvSpPr>
              <a:spLocks noChangeArrowheads="1"/>
            </p:cNvSpPr>
            <p:nvPr/>
          </p:nvSpPr>
          <p:spPr bwMode="auto">
            <a:xfrm>
              <a:off x="3529012" y="6129338"/>
              <a:ext cx="2904729" cy="254000"/>
            </a:xfrm>
            <a:prstGeom prst="rect">
              <a:avLst/>
            </a:prstGeom>
            <a:solidFill>
              <a:srgbClr val="00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DHCPRELEASE</a:t>
              </a:r>
            </a:p>
          </p:txBody>
        </p:sp>
        <p:sp>
          <p:nvSpPr>
            <p:cNvPr id="66" name="Rectangle 68"/>
            <p:cNvSpPr>
              <a:spLocks noChangeArrowheads="1"/>
            </p:cNvSpPr>
            <p:nvPr/>
          </p:nvSpPr>
          <p:spPr bwMode="auto">
            <a:xfrm>
              <a:off x="8155252" y="6086475"/>
              <a:ext cx="1076590" cy="338138"/>
            </a:xfrm>
            <a:prstGeom prst="rect">
              <a:avLst/>
            </a:prstGeom>
            <a:solidFill>
              <a:srgbClr val="0066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dirty="0">
                  <a:solidFill>
                    <a:schemeClr val="bg1"/>
                  </a:solidFill>
                  <a:latin typeface="微软雅黑" pitchFamily="34" charset="-122"/>
                  <a:ea typeface="微软雅黑" pitchFamily="34" charset="-122"/>
                </a:rPr>
                <a:t>服务器</a:t>
              </a:r>
            </a:p>
          </p:txBody>
        </p:sp>
        <p:sp>
          <p:nvSpPr>
            <p:cNvPr id="67" name="Rectangle 69"/>
            <p:cNvSpPr>
              <a:spLocks noChangeArrowheads="1"/>
            </p:cNvSpPr>
            <p:nvPr/>
          </p:nvSpPr>
          <p:spPr bwMode="auto">
            <a:xfrm>
              <a:off x="7618677" y="6129338"/>
              <a:ext cx="536575" cy="254000"/>
            </a:xfrm>
            <a:prstGeom prst="rect">
              <a:avLst/>
            </a:prstGeom>
            <a:solidFill>
              <a:srgbClr val="00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67</a:t>
              </a:r>
            </a:p>
          </p:txBody>
        </p:sp>
        <p:sp>
          <p:nvSpPr>
            <p:cNvPr id="68" name="Rectangle 70"/>
            <p:cNvSpPr>
              <a:spLocks noChangeArrowheads="1"/>
            </p:cNvSpPr>
            <p:nvPr/>
          </p:nvSpPr>
          <p:spPr bwMode="auto">
            <a:xfrm>
              <a:off x="1700875" y="6129338"/>
              <a:ext cx="753269" cy="254000"/>
            </a:xfrm>
            <a:prstGeom prst="rect">
              <a:avLst/>
            </a:prstGeom>
            <a:solidFill>
              <a:srgbClr val="CC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68</a:t>
              </a:r>
            </a:p>
          </p:txBody>
        </p:sp>
        <p:sp>
          <p:nvSpPr>
            <p:cNvPr id="69" name="Text Box 71"/>
            <p:cNvSpPr txBox="1">
              <a:spLocks noChangeArrowheads="1"/>
            </p:cNvSpPr>
            <p:nvPr/>
          </p:nvSpPr>
          <p:spPr bwMode="auto">
            <a:xfrm>
              <a:off x="1697435" y="6278232"/>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1100" b="1">
                  <a:solidFill>
                    <a:srgbClr val="0000FF"/>
                  </a:solidFill>
                  <a:latin typeface="微软雅黑" pitchFamily="34" charset="-122"/>
                  <a:ea typeface="微软雅黑" pitchFamily="34" charset="-122"/>
                </a:rPr>
                <a:t>UDP</a:t>
              </a:r>
            </a:p>
          </p:txBody>
        </p:sp>
        <p:sp>
          <p:nvSpPr>
            <p:cNvPr id="70" name="Text Box 72"/>
            <p:cNvSpPr txBox="1">
              <a:spLocks noChangeArrowheads="1"/>
            </p:cNvSpPr>
            <p:nvPr/>
          </p:nvSpPr>
          <p:spPr bwMode="auto">
            <a:xfrm>
              <a:off x="7419182" y="6250605"/>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1100" b="1">
                  <a:solidFill>
                    <a:srgbClr val="0000FF"/>
                  </a:solidFill>
                  <a:latin typeface="微软雅黑" pitchFamily="34" charset="-122"/>
                  <a:ea typeface="微软雅黑" pitchFamily="34" charset="-122"/>
                </a:rPr>
                <a:t>UDP</a:t>
              </a:r>
            </a:p>
          </p:txBody>
        </p:sp>
        <p:sp>
          <p:nvSpPr>
            <p:cNvPr id="71" name="Rectangle 73"/>
            <p:cNvSpPr>
              <a:spLocks noChangeArrowheads="1"/>
            </p:cNvSpPr>
            <p:nvPr/>
          </p:nvSpPr>
          <p:spPr bwMode="auto">
            <a:xfrm>
              <a:off x="8155252" y="936625"/>
              <a:ext cx="1076590" cy="338138"/>
            </a:xfrm>
            <a:prstGeom prst="rect">
              <a:avLst/>
            </a:prstGeom>
            <a:solidFill>
              <a:srgbClr val="0066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solidFill>
                    <a:schemeClr val="bg1"/>
                  </a:solidFill>
                  <a:latin typeface="微软雅黑" pitchFamily="34" charset="-122"/>
                  <a:ea typeface="微软雅黑" pitchFamily="34" charset="-122"/>
                </a:rPr>
                <a:t>服务器</a:t>
              </a:r>
            </a:p>
          </p:txBody>
        </p:sp>
        <p:sp>
          <p:nvSpPr>
            <p:cNvPr id="72" name="Rectangle 74"/>
            <p:cNvSpPr>
              <a:spLocks noChangeArrowheads="1"/>
            </p:cNvSpPr>
            <p:nvPr/>
          </p:nvSpPr>
          <p:spPr bwMode="auto">
            <a:xfrm>
              <a:off x="7618677" y="977900"/>
              <a:ext cx="536575" cy="254000"/>
            </a:xfrm>
            <a:prstGeom prst="rect">
              <a:avLst/>
            </a:prstGeom>
            <a:solidFill>
              <a:srgbClr val="00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dirty="0">
                  <a:latin typeface="微软雅黑" pitchFamily="34" charset="-122"/>
                  <a:ea typeface="微软雅黑" pitchFamily="34" charset="-122"/>
                </a:rPr>
                <a:t>67</a:t>
              </a:r>
            </a:p>
          </p:txBody>
        </p:sp>
        <p:sp>
          <p:nvSpPr>
            <p:cNvPr id="73" name="Text Box 75"/>
            <p:cNvSpPr txBox="1">
              <a:spLocks noChangeArrowheads="1"/>
            </p:cNvSpPr>
            <p:nvPr/>
          </p:nvSpPr>
          <p:spPr bwMode="auto">
            <a:xfrm>
              <a:off x="7419182" y="1099167"/>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1100" b="1" dirty="0">
                  <a:solidFill>
                    <a:srgbClr val="0000FF"/>
                  </a:solidFill>
                  <a:latin typeface="微软雅黑" pitchFamily="34" charset="-122"/>
                  <a:ea typeface="微软雅黑" pitchFamily="34" charset="-122"/>
                </a:rPr>
                <a:t>UDP</a:t>
              </a:r>
            </a:p>
          </p:txBody>
        </p:sp>
        <p:sp>
          <p:nvSpPr>
            <p:cNvPr id="74" name="Text Box 76"/>
            <p:cNvSpPr txBox="1">
              <a:spLocks noChangeArrowheads="1"/>
            </p:cNvSpPr>
            <p:nvPr/>
          </p:nvSpPr>
          <p:spPr bwMode="auto">
            <a:xfrm>
              <a:off x="6398943" y="587046"/>
              <a:ext cx="1414278"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zh-CN" altLang="en-US" sz="1100" b="1" dirty="0">
                  <a:latin typeface="微软雅黑" pitchFamily="34" charset="-122"/>
                  <a:ea typeface="微软雅黑" pitchFamily="34" charset="-122"/>
                </a:rPr>
                <a:t>被动打开</a:t>
              </a:r>
            </a:p>
          </p:txBody>
        </p:sp>
        <p:sp>
          <p:nvSpPr>
            <p:cNvPr id="75" name="Text Box 77"/>
            <p:cNvSpPr txBox="1">
              <a:spLocks noChangeArrowheads="1"/>
            </p:cNvSpPr>
            <p:nvPr/>
          </p:nvSpPr>
          <p:spPr bwMode="auto">
            <a:xfrm>
              <a:off x="9116883" y="910828"/>
              <a:ext cx="781608"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2000" b="1">
                  <a:latin typeface="微软雅黑" pitchFamily="34" charset="-122"/>
                  <a:ea typeface="微软雅黑" pitchFamily="34" charset="-122"/>
                  <a:sym typeface="Wingdings" pitchFamily="2" charset="2"/>
                </a:rPr>
                <a:t></a:t>
              </a:r>
            </a:p>
          </p:txBody>
        </p:sp>
        <p:sp>
          <p:nvSpPr>
            <p:cNvPr id="76" name="Text Box 78"/>
            <p:cNvSpPr txBox="1">
              <a:spLocks noChangeArrowheads="1"/>
            </p:cNvSpPr>
            <p:nvPr/>
          </p:nvSpPr>
          <p:spPr bwMode="auto">
            <a:xfrm>
              <a:off x="-34130" y="1525190"/>
              <a:ext cx="781608"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2000" b="1" dirty="0">
                  <a:latin typeface="微软雅黑" pitchFamily="34" charset="-122"/>
                  <a:ea typeface="微软雅黑" pitchFamily="34" charset="-122"/>
                  <a:sym typeface="Wingdings" pitchFamily="2" charset="2"/>
                </a:rPr>
                <a:t></a:t>
              </a:r>
            </a:p>
          </p:txBody>
        </p:sp>
        <p:sp>
          <p:nvSpPr>
            <p:cNvPr id="77" name="Text Box 79"/>
            <p:cNvSpPr txBox="1">
              <a:spLocks noChangeArrowheads="1"/>
            </p:cNvSpPr>
            <p:nvPr/>
          </p:nvSpPr>
          <p:spPr bwMode="auto">
            <a:xfrm>
              <a:off x="9116883" y="2147490"/>
              <a:ext cx="781608"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2000" b="1">
                  <a:latin typeface="微软雅黑" pitchFamily="34" charset="-122"/>
                  <a:ea typeface="微软雅黑" pitchFamily="34" charset="-122"/>
                  <a:sym typeface="Wingdings" pitchFamily="2" charset="2"/>
                </a:rPr>
                <a:t></a:t>
              </a:r>
            </a:p>
          </p:txBody>
        </p:sp>
        <p:sp>
          <p:nvSpPr>
            <p:cNvPr id="78" name="Text Box 80"/>
            <p:cNvSpPr txBox="1">
              <a:spLocks noChangeArrowheads="1"/>
            </p:cNvSpPr>
            <p:nvPr/>
          </p:nvSpPr>
          <p:spPr bwMode="auto">
            <a:xfrm>
              <a:off x="-34130" y="2744390"/>
              <a:ext cx="781608" cy="5974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2000" b="1">
                  <a:latin typeface="微软雅黑" pitchFamily="34" charset="-122"/>
                  <a:ea typeface="微软雅黑" pitchFamily="34" charset="-122"/>
                  <a:sym typeface="Wingdings" pitchFamily="2" charset="2"/>
                </a:rPr>
                <a:t></a:t>
              </a:r>
            </a:p>
          </p:txBody>
        </p:sp>
        <p:sp>
          <p:nvSpPr>
            <p:cNvPr id="79" name="Text Box 81"/>
            <p:cNvSpPr txBox="1">
              <a:spLocks noChangeArrowheads="1"/>
            </p:cNvSpPr>
            <p:nvPr/>
          </p:nvSpPr>
          <p:spPr bwMode="auto">
            <a:xfrm>
              <a:off x="9111722" y="3368277"/>
              <a:ext cx="781608" cy="5974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2000" b="1">
                  <a:latin typeface="微软雅黑" pitchFamily="34" charset="-122"/>
                  <a:ea typeface="微软雅黑" pitchFamily="34" charset="-122"/>
                  <a:sym typeface="Wingdings" pitchFamily="2" charset="2"/>
                </a:rPr>
                <a:t></a:t>
              </a:r>
            </a:p>
          </p:txBody>
        </p:sp>
        <p:sp>
          <p:nvSpPr>
            <p:cNvPr id="80" name="Text Box 82"/>
            <p:cNvSpPr txBox="1">
              <a:spLocks noChangeArrowheads="1"/>
            </p:cNvSpPr>
            <p:nvPr/>
          </p:nvSpPr>
          <p:spPr bwMode="auto">
            <a:xfrm>
              <a:off x="-34130" y="3992166"/>
              <a:ext cx="781608" cy="5974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2000" b="1">
                  <a:latin typeface="微软雅黑" pitchFamily="34" charset="-122"/>
                  <a:ea typeface="微软雅黑" pitchFamily="34" charset="-122"/>
                  <a:sym typeface="Wingdings" pitchFamily="2" charset="2"/>
                </a:rPr>
                <a:t></a:t>
              </a:r>
            </a:p>
          </p:txBody>
        </p:sp>
        <p:sp>
          <p:nvSpPr>
            <p:cNvPr id="81" name="Text Box 83"/>
            <p:cNvSpPr txBox="1">
              <a:spLocks noChangeArrowheads="1"/>
            </p:cNvSpPr>
            <p:nvPr/>
          </p:nvSpPr>
          <p:spPr bwMode="auto">
            <a:xfrm>
              <a:off x="9111722" y="4576363"/>
              <a:ext cx="781608" cy="5974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2000" b="1">
                  <a:latin typeface="微软雅黑" pitchFamily="34" charset="-122"/>
                  <a:ea typeface="微软雅黑" pitchFamily="34" charset="-122"/>
                  <a:sym typeface="Wingdings" pitchFamily="2" charset="2"/>
                </a:rPr>
                <a:t></a:t>
              </a:r>
            </a:p>
          </p:txBody>
        </p:sp>
        <p:sp>
          <p:nvSpPr>
            <p:cNvPr id="82" name="Text Box 84"/>
            <p:cNvSpPr txBox="1">
              <a:spLocks noChangeArrowheads="1"/>
            </p:cNvSpPr>
            <p:nvPr/>
          </p:nvSpPr>
          <p:spPr bwMode="auto">
            <a:xfrm>
              <a:off x="9111722" y="5200250"/>
              <a:ext cx="781608" cy="5974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2000" b="1">
                  <a:latin typeface="微软雅黑" pitchFamily="34" charset="-122"/>
                  <a:ea typeface="微软雅黑" pitchFamily="34" charset="-122"/>
                  <a:sym typeface="Wingdings" pitchFamily="2" charset="2"/>
                </a:rPr>
                <a:t></a:t>
              </a:r>
            </a:p>
          </p:txBody>
        </p:sp>
        <p:sp>
          <p:nvSpPr>
            <p:cNvPr id="83" name="Text Box 85"/>
            <p:cNvSpPr txBox="1">
              <a:spLocks noChangeArrowheads="1"/>
            </p:cNvSpPr>
            <p:nvPr/>
          </p:nvSpPr>
          <p:spPr bwMode="auto">
            <a:xfrm rot="16200000">
              <a:off x="4405774" y="5510874"/>
              <a:ext cx="606034"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1100" b="1">
                  <a:latin typeface="微软雅黑" pitchFamily="34" charset="-122"/>
                  <a:ea typeface="微软雅黑" pitchFamily="34" charset="-122"/>
                </a:rPr>
                <a:t>…</a:t>
              </a:r>
            </a:p>
          </p:txBody>
        </p:sp>
        <p:sp>
          <p:nvSpPr>
            <p:cNvPr id="84" name="Text Box 86"/>
            <p:cNvSpPr txBox="1">
              <a:spLocks noChangeArrowheads="1"/>
            </p:cNvSpPr>
            <p:nvPr/>
          </p:nvSpPr>
          <p:spPr bwMode="auto">
            <a:xfrm>
              <a:off x="-34130" y="6057965"/>
              <a:ext cx="781608" cy="5974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2000" b="1" dirty="0">
                  <a:latin typeface="微软雅黑" pitchFamily="34" charset="-122"/>
                  <a:ea typeface="微软雅黑" pitchFamily="34" charset="-122"/>
                  <a:sym typeface="Wingdings" pitchFamily="2" charset="2"/>
                </a:rPr>
                <a:t></a:t>
              </a:r>
            </a:p>
          </p:txBody>
        </p:sp>
      </p:grpSp>
      <p:grpSp>
        <p:nvGrpSpPr>
          <p:cNvPr id="87" name="组合 86"/>
          <p:cNvGrpSpPr/>
          <p:nvPr/>
        </p:nvGrpSpPr>
        <p:grpSpPr>
          <a:xfrm>
            <a:off x="1252728" y="1125209"/>
            <a:ext cx="6757416" cy="1081681"/>
            <a:chOff x="1252728" y="3207283"/>
            <a:chExt cx="6757416" cy="1081681"/>
          </a:xfrm>
        </p:grpSpPr>
        <p:sp>
          <p:nvSpPr>
            <p:cNvPr id="85" name="Rectangle 88"/>
            <p:cNvSpPr>
              <a:spLocks noChangeArrowheads="1"/>
            </p:cNvSpPr>
            <p:nvPr/>
          </p:nvSpPr>
          <p:spPr bwMode="auto">
            <a:xfrm>
              <a:off x="1252728" y="3207283"/>
              <a:ext cx="6757416" cy="1081681"/>
            </a:xfrm>
            <a:prstGeom prst="rect">
              <a:avLst/>
            </a:prstGeom>
            <a:solidFill>
              <a:srgbClr val="FFFF00"/>
            </a:solidFill>
            <a:ln w="19050">
              <a:solidFill>
                <a:schemeClr val="tx1"/>
              </a:solidFill>
            </a:ln>
            <a:effectLst/>
            <a:extLst/>
          </p:spPr>
          <p:txBody>
            <a:bodyPr wrap="none" anchor="ctr"/>
            <a:lstStyle/>
            <a:p>
              <a:pPr algn="ctr" eaLnBrk="1" hangingPunct="1"/>
              <a:endParaRPr lang="zh-CN" altLang="zh-CN" sz="2800" b="1">
                <a:solidFill>
                  <a:srgbClr val="000099"/>
                </a:solidFill>
              </a:endParaRPr>
            </a:p>
          </p:txBody>
        </p:sp>
        <p:sp>
          <p:nvSpPr>
            <p:cNvPr id="86" name="矩形 85"/>
            <p:cNvSpPr/>
            <p:nvPr/>
          </p:nvSpPr>
          <p:spPr>
            <a:xfrm>
              <a:off x="2346911" y="3324703"/>
              <a:ext cx="4905260" cy="892552"/>
            </a:xfrm>
            <a:prstGeom prst="rect">
              <a:avLst/>
            </a:prstGeom>
            <a:noFill/>
          </p:spPr>
          <p:txBody>
            <a:bodyPr wrap="square">
              <a:spAutoFit/>
            </a:bodyPr>
            <a:lstStyle/>
            <a:p>
              <a:r>
                <a:rPr lang="zh-CN" altLang="en-US" sz="2000" b="1" dirty="0">
                  <a:latin typeface="微软雅黑" pitchFamily="34" charset="-122"/>
                  <a:ea typeface="微软雅黑" pitchFamily="34" charset="-122"/>
                </a:rPr>
                <a:t>❼</a:t>
              </a:r>
              <a:r>
                <a:rPr lang="zh-CN" altLang="en-US" sz="1600" b="1" dirty="0">
                  <a:latin typeface="微软雅黑" pitchFamily="34" charset="-122"/>
                  <a:ea typeface="微软雅黑" pitchFamily="34" charset="-122"/>
                </a:rPr>
                <a:t>：</a:t>
              </a:r>
              <a:r>
                <a:rPr lang="en-US" altLang="zh-CN" sz="1600" b="1" dirty="0">
                  <a:latin typeface="微软雅黑" pitchFamily="34" charset="-122"/>
                  <a:ea typeface="微软雅黑" pitchFamily="34" charset="-122"/>
                </a:rPr>
                <a:t>DHCP </a:t>
              </a:r>
              <a:r>
                <a:rPr lang="zh-CN" altLang="en-US" sz="1600" b="1" dirty="0">
                  <a:latin typeface="微软雅黑" pitchFamily="34" charset="-122"/>
                  <a:ea typeface="微软雅黑" pitchFamily="34" charset="-122"/>
                </a:rPr>
                <a:t>服务器若同意，则发回确认报文</a:t>
              </a:r>
            </a:p>
            <a:p>
              <a:r>
                <a:rPr lang="zh-CN" altLang="en-US" sz="1600" b="1" dirty="0">
                  <a:latin typeface="微软雅黑" pitchFamily="34" charset="-122"/>
                  <a:ea typeface="微软雅黑" pitchFamily="34" charset="-122"/>
                </a:rPr>
                <a:t>        </a:t>
              </a:r>
              <a:r>
                <a:rPr lang="en-US" altLang="zh-CN" sz="1600" b="1" dirty="0">
                  <a:latin typeface="微软雅黑" pitchFamily="34" charset="-122"/>
                  <a:ea typeface="微软雅黑" pitchFamily="34" charset="-122"/>
                </a:rPr>
                <a:t>DHCPACK</a:t>
              </a:r>
              <a:r>
                <a:rPr lang="zh-CN" altLang="en-US" sz="1600" b="1" dirty="0">
                  <a:latin typeface="微软雅黑" pitchFamily="34" charset="-122"/>
                  <a:ea typeface="微软雅黑" pitchFamily="34" charset="-122"/>
                </a:rPr>
                <a:t>。</a:t>
              </a:r>
              <a:r>
                <a:rPr lang="en-US" altLang="zh-CN" sz="1600" b="1" dirty="0">
                  <a:latin typeface="微软雅黑" pitchFamily="34" charset="-122"/>
                  <a:ea typeface="微软雅黑" pitchFamily="34" charset="-122"/>
                </a:rPr>
                <a:t>DHCP </a:t>
              </a:r>
              <a:r>
                <a:rPr lang="zh-CN" altLang="en-US" sz="1600" b="1" dirty="0">
                  <a:latin typeface="微软雅黑" pitchFamily="34" charset="-122"/>
                  <a:ea typeface="微软雅黑" pitchFamily="34" charset="-122"/>
                </a:rPr>
                <a:t>客户得到了新的租</a:t>
              </a:r>
            </a:p>
            <a:p>
              <a:r>
                <a:rPr lang="zh-CN" altLang="en-US" sz="1600" b="1" dirty="0">
                  <a:latin typeface="微软雅黑" pitchFamily="34" charset="-122"/>
                  <a:ea typeface="微软雅黑" pitchFamily="34" charset="-122"/>
                </a:rPr>
                <a:t>        用期，重新设置计时器。</a:t>
              </a:r>
            </a:p>
          </p:txBody>
        </p:sp>
      </p:grpSp>
    </p:spTree>
    <p:extLst>
      <p:ext uri="{BB962C8B-B14F-4D97-AF65-F5344CB8AC3E}">
        <p14:creationId xmlns:p14="http://schemas.microsoft.com/office/powerpoint/2010/main" val="4245999893"/>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556963" y="1057072"/>
            <a:ext cx="8048776" cy="331493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AutoShape 5"/>
          <p:cNvSpPr>
            <a:spLocks noChangeArrowheads="1"/>
          </p:cNvSpPr>
          <p:nvPr/>
        </p:nvSpPr>
        <p:spPr bwMode="auto">
          <a:xfrm>
            <a:off x="556963" y="633865"/>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4" name="Rectangle 6"/>
          <p:cNvSpPr>
            <a:spLocks noChangeArrowheads="1"/>
          </p:cNvSpPr>
          <p:nvPr/>
        </p:nvSpPr>
        <p:spPr bwMode="auto">
          <a:xfrm>
            <a:off x="3136887" y="600654"/>
            <a:ext cx="288893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itchFamily="34" charset="-122"/>
                <a:ea typeface="微软雅黑" pitchFamily="34" charset="-122"/>
              </a:rPr>
              <a:t>DHCP </a:t>
            </a:r>
            <a:r>
              <a:rPr lang="zh-CN" altLang="en-US" sz="2000" b="1" dirty="0">
                <a:solidFill>
                  <a:schemeClr val="bg1"/>
                </a:solidFill>
                <a:latin typeface="微软雅黑" pitchFamily="34" charset="-122"/>
                <a:ea typeface="微软雅黑" pitchFamily="34" charset="-122"/>
              </a:rPr>
              <a:t>协议的工作过程</a:t>
            </a:r>
          </a:p>
        </p:txBody>
      </p:sp>
      <p:grpSp>
        <p:nvGrpSpPr>
          <p:cNvPr id="5" name="组合 4"/>
          <p:cNvGrpSpPr/>
          <p:nvPr/>
        </p:nvGrpSpPr>
        <p:grpSpPr>
          <a:xfrm>
            <a:off x="1933015" y="1075502"/>
            <a:ext cx="5259764" cy="3324076"/>
            <a:chOff x="-34130" y="587046"/>
            <a:chExt cx="9932621" cy="6277239"/>
          </a:xfrm>
        </p:grpSpPr>
        <p:sp>
          <p:nvSpPr>
            <p:cNvPr id="6" name="Line 4"/>
            <p:cNvSpPr>
              <a:spLocks noChangeShapeType="1"/>
            </p:cNvSpPr>
            <p:nvPr/>
          </p:nvSpPr>
          <p:spPr bwMode="auto">
            <a:xfrm flipH="1">
              <a:off x="6131058" y="1100138"/>
              <a:ext cx="1506538" cy="0"/>
            </a:xfrm>
            <a:prstGeom prst="line">
              <a:avLst/>
            </a:prstGeom>
            <a:noFill/>
            <a:ln w="38100">
              <a:solidFill>
                <a:srgbClr val="00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ts val="1700"/>
                </a:lnSpc>
              </a:pPr>
              <a:endParaRPr lang="zh-CN" altLang="en-US" sz="1100" b="1">
                <a:latin typeface="微软雅黑" pitchFamily="34" charset="-122"/>
                <a:ea typeface="微软雅黑" pitchFamily="34" charset="-122"/>
              </a:endParaRPr>
            </a:p>
          </p:txBody>
        </p:sp>
        <p:sp>
          <p:nvSpPr>
            <p:cNvPr id="7" name="Line 6"/>
            <p:cNvSpPr>
              <a:spLocks noChangeShapeType="1"/>
            </p:cNvSpPr>
            <p:nvPr/>
          </p:nvSpPr>
          <p:spPr bwMode="auto">
            <a:xfrm>
              <a:off x="2454143" y="1747838"/>
              <a:ext cx="5164534" cy="0"/>
            </a:xfrm>
            <a:prstGeom prst="line">
              <a:avLst/>
            </a:prstGeom>
            <a:noFill/>
            <a:ln w="38100">
              <a:solidFill>
                <a:srgbClr val="00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ts val="1700"/>
                </a:lnSpc>
              </a:pPr>
              <a:endParaRPr lang="zh-CN" altLang="en-US" sz="1100" b="1">
                <a:latin typeface="微软雅黑" pitchFamily="34" charset="-122"/>
                <a:ea typeface="微软雅黑" pitchFamily="34" charset="-122"/>
              </a:endParaRPr>
            </a:p>
          </p:txBody>
        </p:sp>
        <p:sp>
          <p:nvSpPr>
            <p:cNvPr id="8" name="Rectangle 7"/>
            <p:cNvSpPr>
              <a:spLocks noChangeArrowheads="1"/>
            </p:cNvSpPr>
            <p:nvPr/>
          </p:nvSpPr>
          <p:spPr bwMode="auto">
            <a:xfrm>
              <a:off x="624285" y="1576388"/>
              <a:ext cx="1076590" cy="341312"/>
            </a:xfrm>
            <a:prstGeom prst="rect">
              <a:avLst/>
            </a:prstGeom>
            <a:solidFill>
              <a:srgbClr val="00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dirty="0">
                  <a:latin typeface="微软雅黑" pitchFamily="34" charset="-122"/>
                  <a:ea typeface="微软雅黑" pitchFamily="34" charset="-122"/>
                </a:rPr>
                <a:t>客户</a:t>
              </a:r>
            </a:p>
          </p:txBody>
        </p:sp>
        <p:sp>
          <p:nvSpPr>
            <p:cNvPr id="9" name="Rectangle 8"/>
            <p:cNvSpPr>
              <a:spLocks noChangeArrowheads="1"/>
            </p:cNvSpPr>
            <p:nvPr/>
          </p:nvSpPr>
          <p:spPr bwMode="auto">
            <a:xfrm>
              <a:off x="3529012" y="1617664"/>
              <a:ext cx="2904729" cy="257175"/>
            </a:xfrm>
            <a:prstGeom prst="rect">
              <a:avLst/>
            </a:prstGeom>
            <a:solidFill>
              <a:srgbClr val="00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DHCPDISCOVER</a:t>
              </a:r>
            </a:p>
          </p:txBody>
        </p:sp>
        <p:sp>
          <p:nvSpPr>
            <p:cNvPr id="10" name="Rectangle 9"/>
            <p:cNvSpPr>
              <a:spLocks noChangeArrowheads="1"/>
            </p:cNvSpPr>
            <p:nvPr/>
          </p:nvSpPr>
          <p:spPr bwMode="auto">
            <a:xfrm>
              <a:off x="8155252" y="1576388"/>
              <a:ext cx="1076590" cy="341312"/>
            </a:xfrm>
            <a:prstGeom prst="rect">
              <a:avLst/>
            </a:prstGeom>
            <a:solidFill>
              <a:srgbClr val="0066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solidFill>
                    <a:schemeClr val="bg1"/>
                  </a:solidFill>
                  <a:latin typeface="微软雅黑" pitchFamily="34" charset="-122"/>
                  <a:ea typeface="微软雅黑" pitchFamily="34" charset="-122"/>
                </a:rPr>
                <a:t>服务器</a:t>
              </a:r>
            </a:p>
          </p:txBody>
        </p:sp>
        <p:sp>
          <p:nvSpPr>
            <p:cNvPr id="11" name="Rectangle 10"/>
            <p:cNvSpPr>
              <a:spLocks noChangeArrowheads="1"/>
            </p:cNvSpPr>
            <p:nvPr/>
          </p:nvSpPr>
          <p:spPr bwMode="auto">
            <a:xfrm>
              <a:off x="7618677" y="1617664"/>
              <a:ext cx="536575" cy="257175"/>
            </a:xfrm>
            <a:prstGeom prst="rect">
              <a:avLst/>
            </a:prstGeom>
            <a:solidFill>
              <a:srgbClr val="00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67</a:t>
              </a:r>
            </a:p>
          </p:txBody>
        </p:sp>
        <p:sp>
          <p:nvSpPr>
            <p:cNvPr id="12" name="Rectangle 11"/>
            <p:cNvSpPr>
              <a:spLocks noChangeArrowheads="1"/>
            </p:cNvSpPr>
            <p:nvPr/>
          </p:nvSpPr>
          <p:spPr bwMode="auto">
            <a:xfrm>
              <a:off x="1700875" y="1617664"/>
              <a:ext cx="753269" cy="257175"/>
            </a:xfrm>
            <a:prstGeom prst="rect">
              <a:avLst/>
            </a:prstGeom>
            <a:solidFill>
              <a:srgbClr val="CC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dirty="0">
                  <a:latin typeface="微软雅黑" pitchFamily="34" charset="-122"/>
                  <a:ea typeface="微软雅黑" pitchFamily="34" charset="-122"/>
                </a:rPr>
                <a:t>68</a:t>
              </a:r>
            </a:p>
          </p:txBody>
        </p:sp>
        <p:sp>
          <p:nvSpPr>
            <p:cNvPr id="13" name="Text Box 12"/>
            <p:cNvSpPr txBox="1">
              <a:spLocks noChangeArrowheads="1"/>
            </p:cNvSpPr>
            <p:nvPr/>
          </p:nvSpPr>
          <p:spPr bwMode="auto">
            <a:xfrm>
              <a:off x="1697435" y="1771318"/>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1100" b="1" dirty="0">
                  <a:solidFill>
                    <a:srgbClr val="0000FF"/>
                  </a:solidFill>
                  <a:latin typeface="微软雅黑" pitchFamily="34" charset="-122"/>
                  <a:ea typeface="微软雅黑" pitchFamily="34" charset="-122"/>
                </a:rPr>
                <a:t>UDP</a:t>
              </a:r>
            </a:p>
          </p:txBody>
        </p:sp>
        <p:sp>
          <p:nvSpPr>
            <p:cNvPr id="14" name="Text Box 13"/>
            <p:cNvSpPr txBox="1">
              <a:spLocks noChangeArrowheads="1"/>
            </p:cNvSpPr>
            <p:nvPr/>
          </p:nvSpPr>
          <p:spPr bwMode="auto">
            <a:xfrm>
              <a:off x="7419182" y="1740516"/>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1100" b="1">
                  <a:solidFill>
                    <a:srgbClr val="0000FF"/>
                  </a:solidFill>
                  <a:latin typeface="微软雅黑" pitchFamily="34" charset="-122"/>
                  <a:ea typeface="微软雅黑" pitchFamily="34" charset="-122"/>
                </a:rPr>
                <a:t>UDP</a:t>
              </a:r>
            </a:p>
          </p:txBody>
        </p:sp>
        <p:sp>
          <p:nvSpPr>
            <p:cNvPr id="15" name="Line 14"/>
            <p:cNvSpPr>
              <a:spLocks noChangeShapeType="1"/>
            </p:cNvSpPr>
            <p:nvPr/>
          </p:nvSpPr>
          <p:spPr bwMode="auto">
            <a:xfrm flipH="1">
              <a:off x="2452423" y="2359025"/>
              <a:ext cx="5166254" cy="0"/>
            </a:xfrm>
            <a:prstGeom prst="line">
              <a:avLst/>
            </a:prstGeom>
            <a:noFill/>
            <a:ln w="38100">
              <a:solidFill>
                <a:srgbClr val="CC00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ts val="1700"/>
                </a:lnSpc>
              </a:pPr>
              <a:endParaRPr lang="zh-CN" altLang="en-US" sz="1100" b="1">
                <a:latin typeface="微软雅黑" pitchFamily="34" charset="-122"/>
                <a:ea typeface="微软雅黑" pitchFamily="34" charset="-122"/>
              </a:endParaRPr>
            </a:p>
          </p:txBody>
        </p:sp>
        <p:sp>
          <p:nvSpPr>
            <p:cNvPr id="16" name="Rectangle 15"/>
            <p:cNvSpPr>
              <a:spLocks noChangeArrowheads="1"/>
            </p:cNvSpPr>
            <p:nvPr/>
          </p:nvSpPr>
          <p:spPr bwMode="auto">
            <a:xfrm>
              <a:off x="624286" y="2187576"/>
              <a:ext cx="1074869" cy="339725"/>
            </a:xfrm>
            <a:prstGeom prst="rect">
              <a:avLst/>
            </a:prstGeom>
            <a:solidFill>
              <a:srgbClr val="00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latin typeface="微软雅黑" pitchFamily="34" charset="-122"/>
                  <a:ea typeface="微软雅黑" pitchFamily="34" charset="-122"/>
                </a:rPr>
                <a:t>客户</a:t>
              </a:r>
            </a:p>
          </p:txBody>
        </p:sp>
        <p:sp>
          <p:nvSpPr>
            <p:cNvPr id="17" name="Rectangle 16"/>
            <p:cNvSpPr>
              <a:spLocks noChangeArrowheads="1"/>
            </p:cNvSpPr>
            <p:nvPr/>
          </p:nvSpPr>
          <p:spPr bwMode="auto">
            <a:xfrm>
              <a:off x="3529012" y="2230439"/>
              <a:ext cx="2904729" cy="255587"/>
            </a:xfrm>
            <a:prstGeom prst="rect">
              <a:avLst/>
            </a:prstGeom>
            <a:solidFill>
              <a:srgbClr val="FF66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DHCPOFFER</a:t>
              </a:r>
            </a:p>
          </p:txBody>
        </p:sp>
        <p:sp>
          <p:nvSpPr>
            <p:cNvPr id="18" name="Rectangle 17"/>
            <p:cNvSpPr>
              <a:spLocks noChangeArrowheads="1"/>
            </p:cNvSpPr>
            <p:nvPr/>
          </p:nvSpPr>
          <p:spPr bwMode="auto">
            <a:xfrm>
              <a:off x="8155252" y="2187576"/>
              <a:ext cx="1076590" cy="339725"/>
            </a:xfrm>
            <a:prstGeom prst="rect">
              <a:avLst/>
            </a:prstGeom>
            <a:solidFill>
              <a:srgbClr val="0066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solidFill>
                    <a:schemeClr val="bg1"/>
                  </a:solidFill>
                  <a:latin typeface="微软雅黑" pitchFamily="34" charset="-122"/>
                  <a:ea typeface="微软雅黑" pitchFamily="34" charset="-122"/>
                </a:rPr>
                <a:t>服务器</a:t>
              </a:r>
            </a:p>
          </p:txBody>
        </p:sp>
        <p:sp>
          <p:nvSpPr>
            <p:cNvPr id="19" name="Rectangle 18"/>
            <p:cNvSpPr>
              <a:spLocks noChangeArrowheads="1"/>
            </p:cNvSpPr>
            <p:nvPr/>
          </p:nvSpPr>
          <p:spPr bwMode="auto">
            <a:xfrm>
              <a:off x="7618677" y="2230439"/>
              <a:ext cx="536575" cy="255587"/>
            </a:xfrm>
            <a:prstGeom prst="rect">
              <a:avLst/>
            </a:prstGeom>
            <a:solidFill>
              <a:srgbClr val="00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67</a:t>
              </a:r>
            </a:p>
          </p:txBody>
        </p:sp>
        <p:sp>
          <p:nvSpPr>
            <p:cNvPr id="20" name="Rectangle 19"/>
            <p:cNvSpPr>
              <a:spLocks noChangeArrowheads="1"/>
            </p:cNvSpPr>
            <p:nvPr/>
          </p:nvSpPr>
          <p:spPr bwMode="auto">
            <a:xfrm>
              <a:off x="1699155" y="2230439"/>
              <a:ext cx="753269" cy="255587"/>
            </a:xfrm>
            <a:prstGeom prst="rect">
              <a:avLst/>
            </a:prstGeom>
            <a:solidFill>
              <a:srgbClr val="CC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dirty="0">
                  <a:latin typeface="微软雅黑" pitchFamily="34" charset="-122"/>
                  <a:ea typeface="微软雅黑" pitchFamily="34" charset="-122"/>
                </a:rPr>
                <a:t>68</a:t>
              </a:r>
            </a:p>
          </p:txBody>
        </p:sp>
        <p:sp>
          <p:nvSpPr>
            <p:cNvPr id="21" name="Text Box 20"/>
            <p:cNvSpPr txBox="1">
              <a:spLocks noChangeArrowheads="1"/>
            </p:cNvSpPr>
            <p:nvPr/>
          </p:nvSpPr>
          <p:spPr bwMode="auto">
            <a:xfrm>
              <a:off x="1697435" y="2379331"/>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1100" b="1">
                  <a:solidFill>
                    <a:srgbClr val="0000FF"/>
                  </a:solidFill>
                  <a:latin typeface="微软雅黑" pitchFamily="34" charset="-122"/>
                  <a:ea typeface="微软雅黑" pitchFamily="34" charset="-122"/>
                </a:rPr>
                <a:t>UDP</a:t>
              </a:r>
            </a:p>
          </p:txBody>
        </p:sp>
        <p:sp>
          <p:nvSpPr>
            <p:cNvPr id="22" name="Text Box 21"/>
            <p:cNvSpPr txBox="1">
              <a:spLocks noChangeArrowheads="1"/>
            </p:cNvSpPr>
            <p:nvPr/>
          </p:nvSpPr>
          <p:spPr bwMode="auto">
            <a:xfrm>
              <a:off x="7419182" y="2351704"/>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1100" b="1">
                  <a:solidFill>
                    <a:srgbClr val="0000FF"/>
                  </a:solidFill>
                  <a:latin typeface="微软雅黑" pitchFamily="34" charset="-122"/>
                  <a:ea typeface="微软雅黑" pitchFamily="34" charset="-122"/>
                </a:rPr>
                <a:t>UDP</a:t>
              </a:r>
            </a:p>
          </p:txBody>
        </p:sp>
        <p:sp>
          <p:nvSpPr>
            <p:cNvPr id="23" name="Line 23"/>
            <p:cNvSpPr>
              <a:spLocks noChangeShapeType="1"/>
            </p:cNvSpPr>
            <p:nvPr/>
          </p:nvSpPr>
          <p:spPr bwMode="auto">
            <a:xfrm>
              <a:off x="2454143" y="2968625"/>
              <a:ext cx="5164534" cy="0"/>
            </a:xfrm>
            <a:prstGeom prst="line">
              <a:avLst/>
            </a:prstGeom>
            <a:noFill/>
            <a:ln w="38100">
              <a:solidFill>
                <a:srgbClr val="00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ts val="1700"/>
                </a:lnSpc>
              </a:pPr>
              <a:endParaRPr lang="zh-CN" altLang="en-US" sz="1100" b="1">
                <a:latin typeface="微软雅黑" pitchFamily="34" charset="-122"/>
                <a:ea typeface="微软雅黑" pitchFamily="34" charset="-122"/>
              </a:endParaRPr>
            </a:p>
          </p:txBody>
        </p:sp>
        <p:sp>
          <p:nvSpPr>
            <p:cNvPr id="24" name="Rectangle 24"/>
            <p:cNvSpPr>
              <a:spLocks noChangeArrowheads="1"/>
            </p:cNvSpPr>
            <p:nvPr/>
          </p:nvSpPr>
          <p:spPr bwMode="auto">
            <a:xfrm>
              <a:off x="624285" y="2798763"/>
              <a:ext cx="1076590" cy="341312"/>
            </a:xfrm>
            <a:prstGeom prst="rect">
              <a:avLst/>
            </a:prstGeom>
            <a:solidFill>
              <a:srgbClr val="00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latin typeface="微软雅黑" pitchFamily="34" charset="-122"/>
                  <a:ea typeface="微软雅黑" pitchFamily="34" charset="-122"/>
                </a:rPr>
                <a:t>客户</a:t>
              </a:r>
            </a:p>
          </p:txBody>
        </p:sp>
        <p:sp>
          <p:nvSpPr>
            <p:cNvPr id="25" name="Rectangle 25"/>
            <p:cNvSpPr>
              <a:spLocks noChangeArrowheads="1"/>
            </p:cNvSpPr>
            <p:nvPr/>
          </p:nvSpPr>
          <p:spPr bwMode="auto">
            <a:xfrm>
              <a:off x="3529012" y="2841625"/>
              <a:ext cx="2904729" cy="255588"/>
            </a:xfrm>
            <a:prstGeom prst="rect">
              <a:avLst/>
            </a:prstGeom>
            <a:solidFill>
              <a:srgbClr val="00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DHCPREQUEST</a:t>
              </a:r>
            </a:p>
          </p:txBody>
        </p:sp>
        <p:sp>
          <p:nvSpPr>
            <p:cNvPr id="26" name="Rectangle 26"/>
            <p:cNvSpPr>
              <a:spLocks noChangeArrowheads="1"/>
            </p:cNvSpPr>
            <p:nvPr/>
          </p:nvSpPr>
          <p:spPr bwMode="auto">
            <a:xfrm>
              <a:off x="8155252" y="2798763"/>
              <a:ext cx="1076590" cy="341312"/>
            </a:xfrm>
            <a:prstGeom prst="rect">
              <a:avLst/>
            </a:prstGeom>
            <a:solidFill>
              <a:srgbClr val="0066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solidFill>
                    <a:schemeClr val="bg1"/>
                  </a:solidFill>
                  <a:latin typeface="微软雅黑" pitchFamily="34" charset="-122"/>
                  <a:ea typeface="微软雅黑" pitchFamily="34" charset="-122"/>
                </a:rPr>
                <a:t>服务器</a:t>
              </a:r>
            </a:p>
          </p:txBody>
        </p:sp>
        <p:sp>
          <p:nvSpPr>
            <p:cNvPr id="27" name="Rectangle 27"/>
            <p:cNvSpPr>
              <a:spLocks noChangeArrowheads="1"/>
            </p:cNvSpPr>
            <p:nvPr/>
          </p:nvSpPr>
          <p:spPr bwMode="auto">
            <a:xfrm>
              <a:off x="7618677" y="2841625"/>
              <a:ext cx="536575" cy="255588"/>
            </a:xfrm>
            <a:prstGeom prst="rect">
              <a:avLst/>
            </a:prstGeom>
            <a:solidFill>
              <a:srgbClr val="00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67</a:t>
              </a:r>
            </a:p>
          </p:txBody>
        </p:sp>
        <p:sp>
          <p:nvSpPr>
            <p:cNvPr id="28" name="Rectangle 28"/>
            <p:cNvSpPr>
              <a:spLocks noChangeArrowheads="1"/>
            </p:cNvSpPr>
            <p:nvPr/>
          </p:nvSpPr>
          <p:spPr bwMode="auto">
            <a:xfrm>
              <a:off x="1700875" y="2841625"/>
              <a:ext cx="753269" cy="255588"/>
            </a:xfrm>
            <a:prstGeom prst="rect">
              <a:avLst/>
            </a:prstGeom>
            <a:solidFill>
              <a:srgbClr val="CC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68</a:t>
              </a:r>
            </a:p>
          </p:txBody>
        </p:sp>
        <p:sp>
          <p:nvSpPr>
            <p:cNvPr id="29" name="Text Box 29"/>
            <p:cNvSpPr txBox="1">
              <a:spLocks noChangeArrowheads="1"/>
            </p:cNvSpPr>
            <p:nvPr/>
          </p:nvSpPr>
          <p:spPr bwMode="auto">
            <a:xfrm>
              <a:off x="1697435" y="2992106"/>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1100" b="1">
                  <a:solidFill>
                    <a:srgbClr val="0000FF"/>
                  </a:solidFill>
                  <a:latin typeface="微软雅黑" pitchFamily="34" charset="-122"/>
                  <a:ea typeface="微软雅黑" pitchFamily="34" charset="-122"/>
                </a:rPr>
                <a:t>UDP</a:t>
              </a:r>
            </a:p>
          </p:txBody>
        </p:sp>
        <p:sp>
          <p:nvSpPr>
            <p:cNvPr id="30" name="Text Box 30"/>
            <p:cNvSpPr txBox="1">
              <a:spLocks noChangeArrowheads="1"/>
            </p:cNvSpPr>
            <p:nvPr/>
          </p:nvSpPr>
          <p:spPr bwMode="auto">
            <a:xfrm>
              <a:off x="7419182" y="2964480"/>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1100" b="1">
                  <a:solidFill>
                    <a:srgbClr val="0000FF"/>
                  </a:solidFill>
                  <a:latin typeface="微软雅黑" pitchFamily="34" charset="-122"/>
                  <a:ea typeface="微软雅黑" pitchFamily="34" charset="-122"/>
                </a:rPr>
                <a:t>UDP</a:t>
              </a:r>
            </a:p>
          </p:txBody>
        </p:sp>
        <p:sp>
          <p:nvSpPr>
            <p:cNvPr id="31" name="Line 31"/>
            <p:cNvSpPr>
              <a:spLocks noChangeShapeType="1"/>
            </p:cNvSpPr>
            <p:nvPr/>
          </p:nvSpPr>
          <p:spPr bwMode="auto">
            <a:xfrm flipH="1">
              <a:off x="2452423" y="3579813"/>
              <a:ext cx="5166254" cy="0"/>
            </a:xfrm>
            <a:prstGeom prst="line">
              <a:avLst/>
            </a:prstGeom>
            <a:noFill/>
            <a:ln w="38100">
              <a:solidFill>
                <a:srgbClr val="CC00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ts val="1700"/>
                </a:lnSpc>
              </a:pPr>
              <a:endParaRPr lang="zh-CN" altLang="en-US" sz="1100" b="1">
                <a:latin typeface="微软雅黑" pitchFamily="34" charset="-122"/>
                <a:ea typeface="微软雅黑" pitchFamily="34" charset="-122"/>
              </a:endParaRPr>
            </a:p>
          </p:txBody>
        </p:sp>
        <p:sp>
          <p:nvSpPr>
            <p:cNvPr id="32" name="Rectangle 32"/>
            <p:cNvSpPr>
              <a:spLocks noChangeArrowheads="1"/>
            </p:cNvSpPr>
            <p:nvPr/>
          </p:nvSpPr>
          <p:spPr bwMode="auto">
            <a:xfrm>
              <a:off x="624286" y="3409950"/>
              <a:ext cx="1074869" cy="339725"/>
            </a:xfrm>
            <a:prstGeom prst="rect">
              <a:avLst/>
            </a:prstGeom>
            <a:solidFill>
              <a:srgbClr val="00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latin typeface="微软雅黑" pitchFamily="34" charset="-122"/>
                  <a:ea typeface="微软雅黑" pitchFamily="34" charset="-122"/>
                </a:rPr>
                <a:t>客户</a:t>
              </a:r>
            </a:p>
          </p:txBody>
        </p:sp>
        <p:sp>
          <p:nvSpPr>
            <p:cNvPr id="33" name="Rectangle 33"/>
            <p:cNvSpPr>
              <a:spLocks noChangeArrowheads="1"/>
            </p:cNvSpPr>
            <p:nvPr/>
          </p:nvSpPr>
          <p:spPr bwMode="auto">
            <a:xfrm>
              <a:off x="3529012" y="3452813"/>
              <a:ext cx="2904729" cy="254000"/>
            </a:xfrm>
            <a:prstGeom prst="rect">
              <a:avLst/>
            </a:prstGeom>
            <a:solidFill>
              <a:srgbClr val="FF66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DHCPACK</a:t>
              </a:r>
            </a:p>
          </p:txBody>
        </p:sp>
        <p:sp>
          <p:nvSpPr>
            <p:cNvPr id="34" name="Rectangle 34"/>
            <p:cNvSpPr>
              <a:spLocks noChangeArrowheads="1"/>
            </p:cNvSpPr>
            <p:nvPr/>
          </p:nvSpPr>
          <p:spPr bwMode="auto">
            <a:xfrm>
              <a:off x="8155252" y="3409950"/>
              <a:ext cx="1076590" cy="339725"/>
            </a:xfrm>
            <a:prstGeom prst="rect">
              <a:avLst/>
            </a:prstGeom>
            <a:solidFill>
              <a:srgbClr val="0066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solidFill>
                    <a:schemeClr val="bg1"/>
                  </a:solidFill>
                  <a:latin typeface="微软雅黑" pitchFamily="34" charset="-122"/>
                  <a:ea typeface="微软雅黑" pitchFamily="34" charset="-122"/>
                </a:rPr>
                <a:t>服务器</a:t>
              </a:r>
            </a:p>
          </p:txBody>
        </p:sp>
        <p:sp>
          <p:nvSpPr>
            <p:cNvPr id="35" name="Rectangle 35"/>
            <p:cNvSpPr>
              <a:spLocks noChangeArrowheads="1"/>
            </p:cNvSpPr>
            <p:nvPr/>
          </p:nvSpPr>
          <p:spPr bwMode="auto">
            <a:xfrm>
              <a:off x="7618677" y="3452813"/>
              <a:ext cx="536575" cy="254000"/>
            </a:xfrm>
            <a:prstGeom prst="rect">
              <a:avLst/>
            </a:prstGeom>
            <a:solidFill>
              <a:srgbClr val="00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67</a:t>
              </a:r>
            </a:p>
          </p:txBody>
        </p:sp>
        <p:sp>
          <p:nvSpPr>
            <p:cNvPr id="36" name="Rectangle 36"/>
            <p:cNvSpPr>
              <a:spLocks noChangeArrowheads="1"/>
            </p:cNvSpPr>
            <p:nvPr/>
          </p:nvSpPr>
          <p:spPr bwMode="auto">
            <a:xfrm>
              <a:off x="1699155" y="3452813"/>
              <a:ext cx="753269" cy="254000"/>
            </a:xfrm>
            <a:prstGeom prst="rect">
              <a:avLst/>
            </a:prstGeom>
            <a:solidFill>
              <a:srgbClr val="CC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68</a:t>
              </a:r>
            </a:p>
          </p:txBody>
        </p:sp>
        <p:sp>
          <p:nvSpPr>
            <p:cNvPr id="37" name="Text Box 37"/>
            <p:cNvSpPr txBox="1">
              <a:spLocks noChangeArrowheads="1"/>
            </p:cNvSpPr>
            <p:nvPr/>
          </p:nvSpPr>
          <p:spPr bwMode="auto">
            <a:xfrm>
              <a:off x="1697435" y="3601706"/>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1100" b="1">
                  <a:solidFill>
                    <a:srgbClr val="0000FF"/>
                  </a:solidFill>
                  <a:latin typeface="微软雅黑" pitchFamily="34" charset="-122"/>
                  <a:ea typeface="微软雅黑" pitchFamily="34" charset="-122"/>
                </a:rPr>
                <a:t>UDP</a:t>
              </a:r>
            </a:p>
          </p:txBody>
        </p:sp>
        <p:sp>
          <p:nvSpPr>
            <p:cNvPr id="38" name="Text Box 38"/>
            <p:cNvSpPr txBox="1">
              <a:spLocks noChangeArrowheads="1"/>
            </p:cNvSpPr>
            <p:nvPr/>
          </p:nvSpPr>
          <p:spPr bwMode="auto">
            <a:xfrm>
              <a:off x="7419182" y="3574079"/>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1100" b="1">
                  <a:solidFill>
                    <a:srgbClr val="0000FF"/>
                  </a:solidFill>
                  <a:latin typeface="微软雅黑" pitchFamily="34" charset="-122"/>
                  <a:ea typeface="微软雅黑" pitchFamily="34" charset="-122"/>
                </a:rPr>
                <a:t>UDP</a:t>
              </a:r>
            </a:p>
          </p:txBody>
        </p:sp>
        <p:sp>
          <p:nvSpPr>
            <p:cNvPr id="39" name="Line 40"/>
            <p:cNvSpPr>
              <a:spLocks noChangeShapeType="1"/>
            </p:cNvSpPr>
            <p:nvPr/>
          </p:nvSpPr>
          <p:spPr bwMode="auto">
            <a:xfrm>
              <a:off x="2454143" y="4187825"/>
              <a:ext cx="5164534" cy="0"/>
            </a:xfrm>
            <a:prstGeom prst="line">
              <a:avLst/>
            </a:prstGeom>
            <a:noFill/>
            <a:ln w="38100">
              <a:solidFill>
                <a:srgbClr val="00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ts val="1700"/>
                </a:lnSpc>
              </a:pPr>
              <a:endParaRPr lang="zh-CN" altLang="en-US" sz="1100" b="1">
                <a:latin typeface="微软雅黑" pitchFamily="34" charset="-122"/>
                <a:ea typeface="微软雅黑" pitchFamily="34" charset="-122"/>
              </a:endParaRPr>
            </a:p>
          </p:txBody>
        </p:sp>
        <p:sp>
          <p:nvSpPr>
            <p:cNvPr id="40" name="Rectangle 41"/>
            <p:cNvSpPr>
              <a:spLocks noChangeArrowheads="1"/>
            </p:cNvSpPr>
            <p:nvPr/>
          </p:nvSpPr>
          <p:spPr bwMode="auto">
            <a:xfrm>
              <a:off x="624285" y="4017964"/>
              <a:ext cx="1076590" cy="338137"/>
            </a:xfrm>
            <a:prstGeom prst="rect">
              <a:avLst/>
            </a:prstGeom>
            <a:solidFill>
              <a:srgbClr val="00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latin typeface="微软雅黑" pitchFamily="34" charset="-122"/>
                  <a:ea typeface="微软雅黑" pitchFamily="34" charset="-122"/>
                </a:rPr>
                <a:t>客户</a:t>
              </a:r>
            </a:p>
          </p:txBody>
        </p:sp>
        <p:sp>
          <p:nvSpPr>
            <p:cNvPr id="41" name="Rectangle 42"/>
            <p:cNvSpPr>
              <a:spLocks noChangeArrowheads="1"/>
            </p:cNvSpPr>
            <p:nvPr/>
          </p:nvSpPr>
          <p:spPr bwMode="auto">
            <a:xfrm>
              <a:off x="3529012" y="4060825"/>
              <a:ext cx="2904729" cy="254000"/>
            </a:xfrm>
            <a:prstGeom prst="rect">
              <a:avLst/>
            </a:prstGeom>
            <a:solidFill>
              <a:srgbClr val="00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DHCPREQUEST</a:t>
              </a:r>
            </a:p>
          </p:txBody>
        </p:sp>
        <p:sp>
          <p:nvSpPr>
            <p:cNvPr id="42" name="Rectangle 43"/>
            <p:cNvSpPr>
              <a:spLocks noChangeArrowheads="1"/>
            </p:cNvSpPr>
            <p:nvPr/>
          </p:nvSpPr>
          <p:spPr bwMode="auto">
            <a:xfrm>
              <a:off x="8155252" y="4017964"/>
              <a:ext cx="1076590" cy="338137"/>
            </a:xfrm>
            <a:prstGeom prst="rect">
              <a:avLst/>
            </a:prstGeom>
            <a:solidFill>
              <a:srgbClr val="0066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solidFill>
                    <a:schemeClr val="bg1"/>
                  </a:solidFill>
                  <a:latin typeface="微软雅黑" pitchFamily="34" charset="-122"/>
                  <a:ea typeface="微软雅黑" pitchFamily="34" charset="-122"/>
                </a:rPr>
                <a:t>服务器</a:t>
              </a:r>
            </a:p>
          </p:txBody>
        </p:sp>
        <p:sp>
          <p:nvSpPr>
            <p:cNvPr id="43" name="Rectangle 44"/>
            <p:cNvSpPr>
              <a:spLocks noChangeArrowheads="1"/>
            </p:cNvSpPr>
            <p:nvPr/>
          </p:nvSpPr>
          <p:spPr bwMode="auto">
            <a:xfrm>
              <a:off x="7618677" y="4060825"/>
              <a:ext cx="536575" cy="254000"/>
            </a:xfrm>
            <a:prstGeom prst="rect">
              <a:avLst/>
            </a:prstGeom>
            <a:solidFill>
              <a:srgbClr val="00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67</a:t>
              </a:r>
            </a:p>
          </p:txBody>
        </p:sp>
        <p:sp>
          <p:nvSpPr>
            <p:cNvPr id="44" name="Rectangle 45"/>
            <p:cNvSpPr>
              <a:spLocks noChangeArrowheads="1"/>
            </p:cNvSpPr>
            <p:nvPr/>
          </p:nvSpPr>
          <p:spPr bwMode="auto">
            <a:xfrm>
              <a:off x="1700875" y="4060825"/>
              <a:ext cx="753269" cy="254000"/>
            </a:xfrm>
            <a:prstGeom prst="rect">
              <a:avLst/>
            </a:prstGeom>
            <a:solidFill>
              <a:srgbClr val="CC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68</a:t>
              </a:r>
            </a:p>
          </p:txBody>
        </p:sp>
        <p:sp>
          <p:nvSpPr>
            <p:cNvPr id="45" name="Text Box 46"/>
            <p:cNvSpPr txBox="1">
              <a:spLocks noChangeArrowheads="1"/>
            </p:cNvSpPr>
            <p:nvPr/>
          </p:nvSpPr>
          <p:spPr bwMode="auto">
            <a:xfrm>
              <a:off x="1697435" y="4209719"/>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1100" b="1">
                  <a:solidFill>
                    <a:srgbClr val="0000FF"/>
                  </a:solidFill>
                  <a:latin typeface="微软雅黑" pitchFamily="34" charset="-122"/>
                  <a:ea typeface="微软雅黑" pitchFamily="34" charset="-122"/>
                </a:rPr>
                <a:t>UDP</a:t>
              </a:r>
            </a:p>
          </p:txBody>
        </p:sp>
        <p:sp>
          <p:nvSpPr>
            <p:cNvPr id="46" name="Text Box 47"/>
            <p:cNvSpPr txBox="1">
              <a:spLocks noChangeArrowheads="1"/>
            </p:cNvSpPr>
            <p:nvPr/>
          </p:nvSpPr>
          <p:spPr bwMode="auto">
            <a:xfrm>
              <a:off x="7419182" y="4182093"/>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1100" b="1">
                  <a:solidFill>
                    <a:srgbClr val="0000FF"/>
                  </a:solidFill>
                  <a:latin typeface="微软雅黑" pitchFamily="34" charset="-122"/>
                  <a:ea typeface="微软雅黑" pitchFamily="34" charset="-122"/>
                </a:rPr>
                <a:t>UDP</a:t>
              </a:r>
            </a:p>
          </p:txBody>
        </p:sp>
        <p:sp>
          <p:nvSpPr>
            <p:cNvPr id="47" name="Line 48"/>
            <p:cNvSpPr>
              <a:spLocks noChangeShapeType="1"/>
            </p:cNvSpPr>
            <p:nvPr/>
          </p:nvSpPr>
          <p:spPr bwMode="auto">
            <a:xfrm flipH="1">
              <a:off x="2452423" y="4800600"/>
              <a:ext cx="5166254" cy="0"/>
            </a:xfrm>
            <a:prstGeom prst="line">
              <a:avLst/>
            </a:prstGeom>
            <a:noFill/>
            <a:ln w="38100">
              <a:solidFill>
                <a:srgbClr val="CC00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ts val="1700"/>
                </a:lnSpc>
              </a:pPr>
              <a:endParaRPr lang="zh-CN" altLang="en-US" sz="1100" b="1">
                <a:latin typeface="微软雅黑" pitchFamily="34" charset="-122"/>
                <a:ea typeface="微软雅黑" pitchFamily="34" charset="-122"/>
              </a:endParaRPr>
            </a:p>
          </p:txBody>
        </p:sp>
        <p:sp>
          <p:nvSpPr>
            <p:cNvPr id="48" name="Rectangle 49"/>
            <p:cNvSpPr>
              <a:spLocks noChangeArrowheads="1"/>
            </p:cNvSpPr>
            <p:nvPr/>
          </p:nvSpPr>
          <p:spPr bwMode="auto">
            <a:xfrm>
              <a:off x="624286" y="4629150"/>
              <a:ext cx="1074869" cy="338138"/>
            </a:xfrm>
            <a:prstGeom prst="rect">
              <a:avLst/>
            </a:prstGeom>
            <a:solidFill>
              <a:srgbClr val="00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latin typeface="微软雅黑" pitchFamily="34" charset="-122"/>
                  <a:ea typeface="微软雅黑" pitchFamily="34" charset="-122"/>
                </a:rPr>
                <a:t>客户</a:t>
              </a:r>
            </a:p>
          </p:txBody>
        </p:sp>
        <p:sp>
          <p:nvSpPr>
            <p:cNvPr id="49" name="Rectangle 50"/>
            <p:cNvSpPr>
              <a:spLocks noChangeArrowheads="1"/>
            </p:cNvSpPr>
            <p:nvPr/>
          </p:nvSpPr>
          <p:spPr bwMode="auto">
            <a:xfrm>
              <a:off x="3529012" y="4672014"/>
              <a:ext cx="2904729" cy="255587"/>
            </a:xfrm>
            <a:prstGeom prst="rect">
              <a:avLst/>
            </a:prstGeom>
            <a:solidFill>
              <a:srgbClr val="FF66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DHCPNACK</a:t>
              </a:r>
            </a:p>
          </p:txBody>
        </p:sp>
        <p:sp>
          <p:nvSpPr>
            <p:cNvPr id="50" name="Rectangle 51"/>
            <p:cNvSpPr>
              <a:spLocks noChangeArrowheads="1"/>
            </p:cNvSpPr>
            <p:nvPr/>
          </p:nvSpPr>
          <p:spPr bwMode="auto">
            <a:xfrm>
              <a:off x="8155252" y="4629150"/>
              <a:ext cx="1076590" cy="338138"/>
            </a:xfrm>
            <a:prstGeom prst="rect">
              <a:avLst/>
            </a:prstGeom>
            <a:solidFill>
              <a:srgbClr val="0066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solidFill>
                    <a:schemeClr val="bg1"/>
                  </a:solidFill>
                  <a:latin typeface="微软雅黑" pitchFamily="34" charset="-122"/>
                  <a:ea typeface="微软雅黑" pitchFamily="34" charset="-122"/>
                </a:rPr>
                <a:t>服务器</a:t>
              </a:r>
            </a:p>
          </p:txBody>
        </p:sp>
        <p:sp>
          <p:nvSpPr>
            <p:cNvPr id="51" name="Rectangle 52"/>
            <p:cNvSpPr>
              <a:spLocks noChangeArrowheads="1"/>
            </p:cNvSpPr>
            <p:nvPr/>
          </p:nvSpPr>
          <p:spPr bwMode="auto">
            <a:xfrm>
              <a:off x="7618677" y="4672014"/>
              <a:ext cx="536575" cy="255587"/>
            </a:xfrm>
            <a:prstGeom prst="rect">
              <a:avLst/>
            </a:prstGeom>
            <a:solidFill>
              <a:srgbClr val="00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67</a:t>
              </a:r>
            </a:p>
          </p:txBody>
        </p:sp>
        <p:sp>
          <p:nvSpPr>
            <p:cNvPr id="52" name="Rectangle 53"/>
            <p:cNvSpPr>
              <a:spLocks noChangeArrowheads="1"/>
            </p:cNvSpPr>
            <p:nvPr/>
          </p:nvSpPr>
          <p:spPr bwMode="auto">
            <a:xfrm>
              <a:off x="1699155" y="4672014"/>
              <a:ext cx="753269" cy="255587"/>
            </a:xfrm>
            <a:prstGeom prst="rect">
              <a:avLst/>
            </a:prstGeom>
            <a:solidFill>
              <a:srgbClr val="CC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68</a:t>
              </a:r>
            </a:p>
          </p:txBody>
        </p:sp>
        <p:sp>
          <p:nvSpPr>
            <p:cNvPr id="53" name="Text Box 54"/>
            <p:cNvSpPr txBox="1">
              <a:spLocks noChangeArrowheads="1"/>
            </p:cNvSpPr>
            <p:nvPr/>
          </p:nvSpPr>
          <p:spPr bwMode="auto">
            <a:xfrm>
              <a:off x="1697435" y="4820906"/>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1100" b="1">
                  <a:solidFill>
                    <a:srgbClr val="0000FF"/>
                  </a:solidFill>
                  <a:latin typeface="微软雅黑" pitchFamily="34" charset="-122"/>
                  <a:ea typeface="微软雅黑" pitchFamily="34" charset="-122"/>
                </a:rPr>
                <a:t>UDP</a:t>
              </a:r>
            </a:p>
          </p:txBody>
        </p:sp>
        <p:sp>
          <p:nvSpPr>
            <p:cNvPr id="54" name="Text Box 55"/>
            <p:cNvSpPr txBox="1">
              <a:spLocks noChangeArrowheads="1"/>
            </p:cNvSpPr>
            <p:nvPr/>
          </p:nvSpPr>
          <p:spPr bwMode="auto">
            <a:xfrm>
              <a:off x="7419182" y="4793276"/>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1100" b="1">
                  <a:solidFill>
                    <a:srgbClr val="0000FF"/>
                  </a:solidFill>
                  <a:latin typeface="微软雅黑" pitchFamily="34" charset="-122"/>
                  <a:ea typeface="微软雅黑" pitchFamily="34" charset="-122"/>
                </a:rPr>
                <a:t>UDP</a:t>
              </a:r>
            </a:p>
          </p:txBody>
        </p:sp>
        <p:sp>
          <p:nvSpPr>
            <p:cNvPr id="55" name="Line 56"/>
            <p:cNvSpPr>
              <a:spLocks noChangeShapeType="1"/>
            </p:cNvSpPr>
            <p:nvPr/>
          </p:nvSpPr>
          <p:spPr bwMode="auto">
            <a:xfrm flipH="1">
              <a:off x="2452423" y="5411788"/>
              <a:ext cx="5166254" cy="0"/>
            </a:xfrm>
            <a:prstGeom prst="line">
              <a:avLst/>
            </a:prstGeom>
            <a:noFill/>
            <a:ln w="38100">
              <a:solidFill>
                <a:srgbClr val="CC00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ts val="1700"/>
                </a:lnSpc>
              </a:pPr>
              <a:endParaRPr lang="zh-CN" altLang="en-US" sz="1100" b="1">
                <a:latin typeface="微软雅黑" pitchFamily="34" charset="-122"/>
                <a:ea typeface="微软雅黑" pitchFamily="34" charset="-122"/>
              </a:endParaRPr>
            </a:p>
          </p:txBody>
        </p:sp>
        <p:sp>
          <p:nvSpPr>
            <p:cNvPr id="56" name="Rectangle 57"/>
            <p:cNvSpPr>
              <a:spLocks noChangeArrowheads="1"/>
            </p:cNvSpPr>
            <p:nvPr/>
          </p:nvSpPr>
          <p:spPr bwMode="auto">
            <a:xfrm>
              <a:off x="624286" y="5240339"/>
              <a:ext cx="1074869" cy="338137"/>
            </a:xfrm>
            <a:prstGeom prst="rect">
              <a:avLst/>
            </a:prstGeom>
            <a:solidFill>
              <a:srgbClr val="00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latin typeface="微软雅黑" pitchFamily="34" charset="-122"/>
                  <a:ea typeface="微软雅黑" pitchFamily="34" charset="-122"/>
                </a:rPr>
                <a:t>客户</a:t>
              </a:r>
            </a:p>
          </p:txBody>
        </p:sp>
        <p:sp>
          <p:nvSpPr>
            <p:cNvPr id="57" name="Rectangle 58"/>
            <p:cNvSpPr>
              <a:spLocks noChangeArrowheads="1"/>
            </p:cNvSpPr>
            <p:nvPr/>
          </p:nvSpPr>
          <p:spPr bwMode="auto">
            <a:xfrm>
              <a:off x="3529012" y="5283200"/>
              <a:ext cx="2904729" cy="255588"/>
            </a:xfrm>
            <a:prstGeom prst="rect">
              <a:avLst/>
            </a:prstGeom>
            <a:solidFill>
              <a:srgbClr val="FF66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DHCPACK</a:t>
              </a:r>
            </a:p>
          </p:txBody>
        </p:sp>
        <p:sp>
          <p:nvSpPr>
            <p:cNvPr id="58" name="Rectangle 59"/>
            <p:cNvSpPr>
              <a:spLocks noChangeArrowheads="1"/>
            </p:cNvSpPr>
            <p:nvPr/>
          </p:nvSpPr>
          <p:spPr bwMode="auto">
            <a:xfrm>
              <a:off x="8155252" y="5240339"/>
              <a:ext cx="1076590" cy="338137"/>
            </a:xfrm>
            <a:prstGeom prst="rect">
              <a:avLst/>
            </a:prstGeom>
            <a:solidFill>
              <a:srgbClr val="0066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solidFill>
                    <a:schemeClr val="bg1"/>
                  </a:solidFill>
                  <a:latin typeface="微软雅黑" pitchFamily="34" charset="-122"/>
                  <a:ea typeface="微软雅黑" pitchFamily="34" charset="-122"/>
                </a:rPr>
                <a:t>服务器</a:t>
              </a:r>
            </a:p>
          </p:txBody>
        </p:sp>
        <p:sp>
          <p:nvSpPr>
            <p:cNvPr id="59" name="Rectangle 60"/>
            <p:cNvSpPr>
              <a:spLocks noChangeArrowheads="1"/>
            </p:cNvSpPr>
            <p:nvPr/>
          </p:nvSpPr>
          <p:spPr bwMode="auto">
            <a:xfrm>
              <a:off x="7618677" y="5283200"/>
              <a:ext cx="536575" cy="255588"/>
            </a:xfrm>
            <a:prstGeom prst="rect">
              <a:avLst/>
            </a:prstGeom>
            <a:solidFill>
              <a:srgbClr val="00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67</a:t>
              </a:r>
            </a:p>
          </p:txBody>
        </p:sp>
        <p:sp>
          <p:nvSpPr>
            <p:cNvPr id="60" name="Rectangle 61"/>
            <p:cNvSpPr>
              <a:spLocks noChangeArrowheads="1"/>
            </p:cNvSpPr>
            <p:nvPr/>
          </p:nvSpPr>
          <p:spPr bwMode="auto">
            <a:xfrm>
              <a:off x="1699155" y="5283200"/>
              <a:ext cx="753268" cy="255588"/>
            </a:xfrm>
            <a:prstGeom prst="rect">
              <a:avLst/>
            </a:prstGeom>
            <a:solidFill>
              <a:srgbClr val="CC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68</a:t>
              </a:r>
            </a:p>
          </p:txBody>
        </p:sp>
        <p:sp>
          <p:nvSpPr>
            <p:cNvPr id="61" name="Text Box 62"/>
            <p:cNvSpPr txBox="1">
              <a:spLocks noChangeArrowheads="1"/>
            </p:cNvSpPr>
            <p:nvPr/>
          </p:nvSpPr>
          <p:spPr bwMode="auto">
            <a:xfrm>
              <a:off x="1697435" y="5432092"/>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1100" b="1">
                  <a:solidFill>
                    <a:srgbClr val="0000FF"/>
                  </a:solidFill>
                  <a:latin typeface="微软雅黑" pitchFamily="34" charset="-122"/>
                  <a:ea typeface="微软雅黑" pitchFamily="34" charset="-122"/>
                </a:rPr>
                <a:t>UDP</a:t>
              </a:r>
            </a:p>
          </p:txBody>
        </p:sp>
        <p:sp>
          <p:nvSpPr>
            <p:cNvPr id="62" name="Text Box 63"/>
            <p:cNvSpPr txBox="1">
              <a:spLocks noChangeArrowheads="1"/>
            </p:cNvSpPr>
            <p:nvPr/>
          </p:nvSpPr>
          <p:spPr bwMode="auto">
            <a:xfrm>
              <a:off x="7419182" y="5404464"/>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1100" b="1">
                  <a:solidFill>
                    <a:srgbClr val="0000FF"/>
                  </a:solidFill>
                  <a:latin typeface="微软雅黑" pitchFamily="34" charset="-122"/>
                  <a:ea typeface="微软雅黑" pitchFamily="34" charset="-122"/>
                </a:rPr>
                <a:t>UDP</a:t>
              </a:r>
            </a:p>
          </p:txBody>
        </p:sp>
        <p:sp>
          <p:nvSpPr>
            <p:cNvPr id="63" name="Line 65"/>
            <p:cNvSpPr>
              <a:spLocks noChangeShapeType="1"/>
            </p:cNvSpPr>
            <p:nvPr/>
          </p:nvSpPr>
          <p:spPr bwMode="auto">
            <a:xfrm>
              <a:off x="2454143" y="6256338"/>
              <a:ext cx="5164534" cy="0"/>
            </a:xfrm>
            <a:prstGeom prst="line">
              <a:avLst/>
            </a:prstGeom>
            <a:noFill/>
            <a:ln w="38100">
              <a:solidFill>
                <a:srgbClr val="00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ts val="1700"/>
                </a:lnSpc>
              </a:pPr>
              <a:endParaRPr lang="zh-CN" altLang="en-US" sz="1100" b="1">
                <a:latin typeface="微软雅黑" pitchFamily="34" charset="-122"/>
                <a:ea typeface="微软雅黑" pitchFamily="34" charset="-122"/>
              </a:endParaRPr>
            </a:p>
          </p:txBody>
        </p:sp>
        <p:sp>
          <p:nvSpPr>
            <p:cNvPr id="64" name="Rectangle 66"/>
            <p:cNvSpPr>
              <a:spLocks noChangeArrowheads="1"/>
            </p:cNvSpPr>
            <p:nvPr/>
          </p:nvSpPr>
          <p:spPr bwMode="auto">
            <a:xfrm>
              <a:off x="624285" y="6086475"/>
              <a:ext cx="1076590" cy="338138"/>
            </a:xfrm>
            <a:prstGeom prst="rect">
              <a:avLst/>
            </a:prstGeom>
            <a:solidFill>
              <a:srgbClr val="00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latin typeface="微软雅黑" pitchFamily="34" charset="-122"/>
                  <a:ea typeface="微软雅黑" pitchFamily="34" charset="-122"/>
                </a:rPr>
                <a:t>客户</a:t>
              </a:r>
            </a:p>
          </p:txBody>
        </p:sp>
        <p:sp>
          <p:nvSpPr>
            <p:cNvPr id="65" name="Rectangle 67"/>
            <p:cNvSpPr>
              <a:spLocks noChangeArrowheads="1"/>
            </p:cNvSpPr>
            <p:nvPr/>
          </p:nvSpPr>
          <p:spPr bwMode="auto">
            <a:xfrm>
              <a:off x="3529012" y="6129338"/>
              <a:ext cx="2904729" cy="254000"/>
            </a:xfrm>
            <a:prstGeom prst="rect">
              <a:avLst/>
            </a:prstGeom>
            <a:solidFill>
              <a:srgbClr val="00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DHCPRELEASE</a:t>
              </a:r>
            </a:p>
          </p:txBody>
        </p:sp>
        <p:sp>
          <p:nvSpPr>
            <p:cNvPr id="66" name="Rectangle 68"/>
            <p:cNvSpPr>
              <a:spLocks noChangeArrowheads="1"/>
            </p:cNvSpPr>
            <p:nvPr/>
          </p:nvSpPr>
          <p:spPr bwMode="auto">
            <a:xfrm>
              <a:off x="8155252" y="6086475"/>
              <a:ext cx="1076590" cy="338138"/>
            </a:xfrm>
            <a:prstGeom prst="rect">
              <a:avLst/>
            </a:prstGeom>
            <a:solidFill>
              <a:srgbClr val="0066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dirty="0">
                  <a:solidFill>
                    <a:schemeClr val="bg1"/>
                  </a:solidFill>
                  <a:latin typeface="微软雅黑" pitchFamily="34" charset="-122"/>
                  <a:ea typeface="微软雅黑" pitchFamily="34" charset="-122"/>
                </a:rPr>
                <a:t>服务器</a:t>
              </a:r>
            </a:p>
          </p:txBody>
        </p:sp>
        <p:sp>
          <p:nvSpPr>
            <p:cNvPr id="67" name="Rectangle 69"/>
            <p:cNvSpPr>
              <a:spLocks noChangeArrowheads="1"/>
            </p:cNvSpPr>
            <p:nvPr/>
          </p:nvSpPr>
          <p:spPr bwMode="auto">
            <a:xfrm>
              <a:off x="7618677" y="6129338"/>
              <a:ext cx="536575" cy="254000"/>
            </a:xfrm>
            <a:prstGeom prst="rect">
              <a:avLst/>
            </a:prstGeom>
            <a:solidFill>
              <a:srgbClr val="00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67</a:t>
              </a:r>
            </a:p>
          </p:txBody>
        </p:sp>
        <p:sp>
          <p:nvSpPr>
            <p:cNvPr id="68" name="Rectangle 70"/>
            <p:cNvSpPr>
              <a:spLocks noChangeArrowheads="1"/>
            </p:cNvSpPr>
            <p:nvPr/>
          </p:nvSpPr>
          <p:spPr bwMode="auto">
            <a:xfrm>
              <a:off x="1700875" y="6129338"/>
              <a:ext cx="753269" cy="254000"/>
            </a:xfrm>
            <a:prstGeom prst="rect">
              <a:avLst/>
            </a:prstGeom>
            <a:solidFill>
              <a:srgbClr val="CC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68</a:t>
              </a:r>
            </a:p>
          </p:txBody>
        </p:sp>
        <p:sp>
          <p:nvSpPr>
            <p:cNvPr id="69" name="Text Box 71"/>
            <p:cNvSpPr txBox="1">
              <a:spLocks noChangeArrowheads="1"/>
            </p:cNvSpPr>
            <p:nvPr/>
          </p:nvSpPr>
          <p:spPr bwMode="auto">
            <a:xfrm>
              <a:off x="1697435" y="6278232"/>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1100" b="1">
                  <a:solidFill>
                    <a:srgbClr val="0000FF"/>
                  </a:solidFill>
                  <a:latin typeface="微软雅黑" pitchFamily="34" charset="-122"/>
                  <a:ea typeface="微软雅黑" pitchFamily="34" charset="-122"/>
                </a:rPr>
                <a:t>UDP</a:t>
              </a:r>
            </a:p>
          </p:txBody>
        </p:sp>
        <p:sp>
          <p:nvSpPr>
            <p:cNvPr id="70" name="Text Box 72"/>
            <p:cNvSpPr txBox="1">
              <a:spLocks noChangeArrowheads="1"/>
            </p:cNvSpPr>
            <p:nvPr/>
          </p:nvSpPr>
          <p:spPr bwMode="auto">
            <a:xfrm>
              <a:off x="7419182" y="6250605"/>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1100" b="1">
                  <a:solidFill>
                    <a:srgbClr val="0000FF"/>
                  </a:solidFill>
                  <a:latin typeface="微软雅黑" pitchFamily="34" charset="-122"/>
                  <a:ea typeface="微软雅黑" pitchFamily="34" charset="-122"/>
                </a:rPr>
                <a:t>UDP</a:t>
              </a:r>
            </a:p>
          </p:txBody>
        </p:sp>
        <p:sp>
          <p:nvSpPr>
            <p:cNvPr id="71" name="Rectangle 73"/>
            <p:cNvSpPr>
              <a:spLocks noChangeArrowheads="1"/>
            </p:cNvSpPr>
            <p:nvPr/>
          </p:nvSpPr>
          <p:spPr bwMode="auto">
            <a:xfrm>
              <a:off x="8155252" y="936625"/>
              <a:ext cx="1076590" cy="338138"/>
            </a:xfrm>
            <a:prstGeom prst="rect">
              <a:avLst/>
            </a:prstGeom>
            <a:solidFill>
              <a:srgbClr val="0066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solidFill>
                    <a:schemeClr val="bg1"/>
                  </a:solidFill>
                  <a:latin typeface="微软雅黑" pitchFamily="34" charset="-122"/>
                  <a:ea typeface="微软雅黑" pitchFamily="34" charset="-122"/>
                </a:rPr>
                <a:t>服务器</a:t>
              </a:r>
            </a:p>
          </p:txBody>
        </p:sp>
        <p:sp>
          <p:nvSpPr>
            <p:cNvPr id="72" name="Rectangle 74"/>
            <p:cNvSpPr>
              <a:spLocks noChangeArrowheads="1"/>
            </p:cNvSpPr>
            <p:nvPr/>
          </p:nvSpPr>
          <p:spPr bwMode="auto">
            <a:xfrm>
              <a:off x="7618677" y="977900"/>
              <a:ext cx="536575" cy="254000"/>
            </a:xfrm>
            <a:prstGeom prst="rect">
              <a:avLst/>
            </a:prstGeom>
            <a:solidFill>
              <a:srgbClr val="00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dirty="0">
                  <a:latin typeface="微软雅黑" pitchFamily="34" charset="-122"/>
                  <a:ea typeface="微软雅黑" pitchFamily="34" charset="-122"/>
                </a:rPr>
                <a:t>67</a:t>
              </a:r>
            </a:p>
          </p:txBody>
        </p:sp>
        <p:sp>
          <p:nvSpPr>
            <p:cNvPr id="73" name="Text Box 75"/>
            <p:cNvSpPr txBox="1">
              <a:spLocks noChangeArrowheads="1"/>
            </p:cNvSpPr>
            <p:nvPr/>
          </p:nvSpPr>
          <p:spPr bwMode="auto">
            <a:xfrm>
              <a:off x="7419182" y="1099167"/>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1100" b="1" dirty="0">
                  <a:solidFill>
                    <a:srgbClr val="0000FF"/>
                  </a:solidFill>
                  <a:latin typeface="微软雅黑" pitchFamily="34" charset="-122"/>
                  <a:ea typeface="微软雅黑" pitchFamily="34" charset="-122"/>
                </a:rPr>
                <a:t>UDP</a:t>
              </a:r>
            </a:p>
          </p:txBody>
        </p:sp>
        <p:sp>
          <p:nvSpPr>
            <p:cNvPr id="74" name="Text Box 76"/>
            <p:cNvSpPr txBox="1">
              <a:spLocks noChangeArrowheads="1"/>
            </p:cNvSpPr>
            <p:nvPr/>
          </p:nvSpPr>
          <p:spPr bwMode="auto">
            <a:xfrm>
              <a:off x="6398943" y="587046"/>
              <a:ext cx="1414278"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zh-CN" altLang="en-US" sz="1100" b="1" dirty="0">
                  <a:latin typeface="微软雅黑" pitchFamily="34" charset="-122"/>
                  <a:ea typeface="微软雅黑" pitchFamily="34" charset="-122"/>
                </a:rPr>
                <a:t>被动打开</a:t>
              </a:r>
            </a:p>
          </p:txBody>
        </p:sp>
        <p:sp>
          <p:nvSpPr>
            <p:cNvPr id="75" name="Text Box 77"/>
            <p:cNvSpPr txBox="1">
              <a:spLocks noChangeArrowheads="1"/>
            </p:cNvSpPr>
            <p:nvPr/>
          </p:nvSpPr>
          <p:spPr bwMode="auto">
            <a:xfrm>
              <a:off x="9116883" y="910828"/>
              <a:ext cx="781608"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2000" b="1">
                  <a:latin typeface="微软雅黑" pitchFamily="34" charset="-122"/>
                  <a:ea typeface="微软雅黑" pitchFamily="34" charset="-122"/>
                  <a:sym typeface="Wingdings" pitchFamily="2" charset="2"/>
                </a:rPr>
                <a:t></a:t>
              </a:r>
            </a:p>
          </p:txBody>
        </p:sp>
        <p:sp>
          <p:nvSpPr>
            <p:cNvPr id="76" name="Text Box 78"/>
            <p:cNvSpPr txBox="1">
              <a:spLocks noChangeArrowheads="1"/>
            </p:cNvSpPr>
            <p:nvPr/>
          </p:nvSpPr>
          <p:spPr bwMode="auto">
            <a:xfrm>
              <a:off x="-34130" y="1525190"/>
              <a:ext cx="781608"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2000" b="1" dirty="0">
                  <a:latin typeface="微软雅黑" pitchFamily="34" charset="-122"/>
                  <a:ea typeface="微软雅黑" pitchFamily="34" charset="-122"/>
                  <a:sym typeface="Wingdings" pitchFamily="2" charset="2"/>
                </a:rPr>
                <a:t></a:t>
              </a:r>
            </a:p>
          </p:txBody>
        </p:sp>
        <p:sp>
          <p:nvSpPr>
            <p:cNvPr id="77" name="Text Box 79"/>
            <p:cNvSpPr txBox="1">
              <a:spLocks noChangeArrowheads="1"/>
            </p:cNvSpPr>
            <p:nvPr/>
          </p:nvSpPr>
          <p:spPr bwMode="auto">
            <a:xfrm>
              <a:off x="9116883" y="2147490"/>
              <a:ext cx="781608"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2000" b="1">
                  <a:latin typeface="微软雅黑" pitchFamily="34" charset="-122"/>
                  <a:ea typeface="微软雅黑" pitchFamily="34" charset="-122"/>
                  <a:sym typeface="Wingdings" pitchFamily="2" charset="2"/>
                </a:rPr>
                <a:t></a:t>
              </a:r>
            </a:p>
          </p:txBody>
        </p:sp>
        <p:sp>
          <p:nvSpPr>
            <p:cNvPr id="78" name="Text Box 80"/>
            <p:cNvSpPr txBox="1">
              <a:spLocks noChangeArrowheads="1"/>
            </p:cNvSpPr>
            <p:nvPr/>
          </p:nvSpPr>
          <p:spPr bwMode="auto">
            <a:xfrm>
              <a:off x="-34130" y="2744390"/>
              <a:ext cx="781608" cy="5974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2000" b="1">
                  <a:latin typeface="微软雅黑" pitchFamily="34" charset="-122"/>
                  <a:ea typeface="微软雅黑" pitchFamily="34" charset="-122"/>
                  <a:sym typeface="Wingdings" pitchFamily="2" charset="2"/>
                </a:rPr>
                <a:t></a:t>
              </a:r>
            </a:p>
          </p:txBody>
        </p:sp>
        <p:sp>
          <p:nvSpPr>
            <p:cNvPr id="79" name="Text Box 81"/>
            <p:cNvSpPr txBox="1">
              <a:spLocks noChangeArrowheads="1"/>
            </p:cNvSpPr>
            <p:nvPr/>
          </p:nvSpPr>
          <p:spPr bwMode="auto">
            <a:xfrm>
              <a:off x="9111722" y="3368277"/>
              <a:ext cx="781608" cy="5974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2000" b="1">
                  <a:latin typeface="微软雅黑" pitchFamily="34" charset="-122"/>
                  <a:ea typeface="微软雅黑" pitchFamily="34" charset="-122"/>
                  <a:sym typeface="Wingdings" pitchFamily="2" charset="2"/>
                </a:rPr>
                <a:t></a:t>
              </a:r>
            </a:p>
          </p:txBody>
        </p:sp>
        <p:sp>
          <p:nvSpPr>
            <p:cNvPr id="80" name="Text Box 82"/>
            <p:cNvSpPr txBox="1">
              <a:spLocks noChangeArrowheads="1"/>
            </p:cNvSpPr>
            <p:nvPr/>
          </p:nvSpPr>
          <p:spPr bwMode="auto">
            <a:xfrm>
              <a:off x="-34130" y="3992166"/>
              <a:ext cx="781608" cy="5974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2000" b="1">
                  <a:latin typeface="微软雅黑" pitchFamily="34" charset="-122"/>
                  <a:ea typeface="微软雅黑" pitchFamily="34" charset="-122"/>
                  <a:sym typeface="Wingdings" pitchFamily="2" charset="2"/>
                </a:rPr>
                <a:t></a:t>
              </a:r>
            </a:p>
          </p:txBody>
        </p:sp>
        <p:sp>
          <p:nvSpPr>
            <p:cNvPr id="81" name="Text Box 83"/>
            <p:cNvSpPr txBox="1">
              <a:spLocks noChangeArrowheads="1"/>
            </p:cNvSpPr>
            <p:nvPr/>
          </p:nvSpPr>
          <p:spPr bwMode="auto">
            <a:xfrm>
              <a:off x="9111722" y="4576363"/>
              <a:ext cx="781608" cy="5974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2000" b="1">
                  <a:latin typeface="微软雅黑" pitchFamily="34" charset="-122"/>
                  <a:ea typeface="微软雅黑" pitchFamily="34" charset="-122"/>
                  <a:sym typeface="Wingdings" pitchFamily="2" charset="2"/>
                </a:rPr>
                <a:t></a:t>
              </a:r>
            </a:p>
          </p:txBody>
        </p:sp>
        <p:sp>
          <p:nvSpPr>
            <p:cNvPr id="82" name="Text Box 84"/>
            <p:cNvSpPr txBox="1">
              <a:spLocks noChangeArrowheads="1"/>
            </p:cNvSpPr>
            <p:nvPr/>
          </p:nvSpPr>
          <p:spPr bwMode="auto">
            <a:xfrm>
              <a:off x="9111722" y="5200250"/>
              <a:ext cx="781608" cy="5974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2000" b="1">
                  <a:latin typeface="微软雅黑" pitchFamily="34" charset="-122"/>
                  <a:ea typeface="微软雅黑" pitchFamily="34" charset="-122"/>
                  <a:sym typeface="Wingdings" pitchFamily="2" charset="2"/>
                </a:rPr>
                <a:t></a:t>
              </a:r>
            </a:p>
          </p:txBody>
        </p:sp>
        <p:sp>
          <p:nvSpPr>
            <p:cNvPr id="83" name="Text Box 85"/>
            <p:cNvSpPr txBox="1">
              <a:spLocks noChangeArrowheads="1"/>
            </p:cNvSpPr>
            <p:nvPr/>
          </p:nvSpPr>
          <p:spPr bwMode="auto">
            <a:xfrm rot="16200000">
              <a:off x="4405774" y="5510874"/>
              <a:ext cx="606034"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1100" b="1">
                  <a:latin typeface="微软雅黑" pitchFamily="34" charset="-122"/>
                  <a:ea typeface="微软雅黑" pitchFamily="34" charset="-122"/>
                </a:rPr>
                <a:t>…</a:t>
              </a:r>
            </a:p>
          </p:txBody>
        </p:sp>
        <p:sp>
          <p:nvSpPr>
            <p:cNvPr id="84" name="Text Box 86"/>
            <p:cNvSpPr txBox="1">
              <a:spLocks noChangeArrowheads="1"/>
            </p:cNvSpPr>
            <p:nvPr/>
          </p:nvSpPr>
          <p:spPr bwMode="auto">
            <a:xfrm>
              <a:off x="-34130" y="6057965"/>
              <a:ext cx="781608" cy="5974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2000" b="1" dirty="0">
                  <a:latin typeface="微软雅黑" pitchFamily="34" charset="-122"/>
                  <a:ea typeface="微软雅黑" pitchFamily="34" charset="-122"/>
                  <a:sym typeface="Wingdings" pitchFamily="2" charset="2"/>
                </a:rPr>
                <a:t></a:t>
              </a:r>
            </a:p>
          </p:txBody>
        </p:sp>
      </p:grpSp>
      <p:grpSp>
        <p:nvGrpSpPr>
          <p:cNvPr id="87" name="组合 86"/>
          <p:cNvGrpSpPr/>
          <p:nvPr/>
        </p:nvGrpSpPr>
        <p:grpSpPr>
          <a:xfrm>
            <a:off x="1252728" y="1125209"/>
            <a:ext cx="6757416" cy="1081681"/>
            <a:chOff x="1252728" y="3207283"/>
            <a:chExt cx="6757416" cy="1081681"/>
          </a:xfrm>
        </p:grpSpPr>
        <p:sp>
          <p:nvSpPr>
            <p:cNvPr id="85" name="Rectangle 88"/>
            <p:cNvSpPr>
              <a:spLocks noChangeArrowheads="1"/>
            </p:cNvSpPr>
            <p:nvPr/>
          </p:nvSpPr>
          <p:spPr bwMode="auto">
            <a:xfrm>
              <a:off x="1252728" y="3207283"/>
              <a:ext cx="6757416" cy="1081681"/>
            </a:xfrm>
            <a:prstGeom prst="rect">
              <a:avLst/>
            </a:prstGeom>
            <a:solidFill>
              <a:srgbClr val="FFFF00"/>
            </a:solidFill>
            <a:ln w="19050">
              <a:solidFill>
                <a:schemeClr val="tx1"/>
              </a:solidFill>
            </a:ln>
            <a:effectLst/>
            <a:extLst/>
          </p:spPr>
          <p:txBody>
            <a:bodyPr wrap="none" anchor="ctr"/>
            <a:lstStyle/>
            <a:p>
              <a:pPr algn="ctr" eaLnBrk="1" hangingPunct="1"/>
              <a:endParaRPr lang="zh-CN" altLang="zh-CN" sz="2800" b="1">
                <a:solidFill>
                  <a:srgbClr val="000099"/>
                </a:solidFill>
              </a:endParaRPr>
            </a:p>
          </p:txBody>
        </p:sp>
        <p:sp>
          <p:nvSpPr>
            <p:cNvPr id="86" name="矩形 85"/>
            <p:cNvSpPr/>
            <p:nvPr/>
          </p:nvSpPr>
          <p:spPr>
            <a:xfrm>
              <a:off x="2281674" y="3324703"/>
              <a:ext cx="5728470" cy="892552"/>
            </a:xfrm>
            <a:prstGeom prst="rect">
              <a:avLst/>
            </a:prstGeom>
            <a:noFill/>
          </p:spPr>
          <p:txBody>
            <a:bodyPr wrap="square">
              <a:spAutoFit/>
            </a:bodyPr>
            <a:lstStyle/>
            <a:p>
              <a:r>
                <a:rPr lang="zh-CN" altLang="en-US" sz="2000" b="1" dirty="0">
                  <a:latin typeface="微软雅黑" pitchFamily="34" charset="-122"/>
                  <a:ea typeface="微软雅黑" pitchFamily="34" charset="-122"/>
                </a:rPr>
                <a:t>❽</a:t>
              </a:r>
              <a:r>
                <a:rPr lang="zh-CN" altLang="en-US" sz="1600" b="1" dirty="0">
                  <a:latin typeface="微软雅黑" pitchFamily="34" charset="-122"/>
                  <a:ea typeface="微软雅黑" pitchFamily="34" charset="-122"/>
                </a:rPr>
                <a:t>：</a:t>
              </a:r>
              <a:r>
                <a:rPr lang="en-US" altLang="zh-CN" sz="1600" b="1" dirty="0">
                  <a:latin typeface="微软雅黑" pitchFamily="34" charset="-122"/>
                  <a:ea typeface="微软雅黑" pitchFamily="34" charset="-122"/>
                </a:rPr>
                <a:t>DHCP </a:t>
              </a:r>
              <a:r>
                <a:rPr lang="zh-CN" altLang="en-US" sz="1600" b="1" dirty="0">
                  <a:latin typeface="微软雅黑" pitchFamily="34" charset="-122"/>
                  <a:ea typeface="微软雅黑" pitchFamily="34" charset="-122"/>
                </a:rPr>
                <a:t>服务器若不同意，则发回否认报 </a:t>
              </a:r>
              <a:r>
                <a:rPr lang="en-US" altLang="zh-CN" sz="1600" b="1" dirty="0">
                  <a:latin typeface="微软雅黑" pitchFamily="34" charset="-122"/>
                  <a:ea typeface="微软雅黑" pitchFamily="34" charset="-122"/>
                </a:rPr>
                <a:t>DHCPNACK</a:t>
              </a:r>
              <a:r>
                <a:rPr lang="zh-CN" altLang="en-US" sz="1600" b="1" dirty="0">
                  <a:latin typeface="微软雅黑" pitchFamily="34" charset="-122"/>
                  <a:ea typeface="微软雅黑" pitchFamily="34" charset="-122"/>
                </a:rPr>
                <a:t>。</a:t>
              </a:r>
              <a:endParaRPr lang="en-US" altLang="zh-CN" sz="1600" b="1" dirty="0">
                <a:latin typeface="微软雅黑" pitchFamily="34" charset="-122"/>
                <a:ea typeface="微软雅黑" pitchFamily="34" charset="-122"/>
              </a:endParaRPr>
            </a:p>
            <a:p>
              <a:r>
                <a:rPr lang="en-US" altLang="zh-CN" sz="1600" b="1" dirty="0">
                  <a:latin typeface="微软雅黑" pitchFamily="34" charset="-122"/>
                  <a:ea typeface="微软雅黑" pitchFamily="34" charset="-122"/>
                </a:rPr>
                <a:t>        </a:t>
              </a:r>
              <a:r>
                <a:rPr lang="zh-CN" altLang="en-US" sz="1600" b="1" dirty="0">
                  <a:latin typeface="微软雅黑" pitchFamily="34" charset="-122"/>
                  <a:ea typeface="微软雅黑" pitchFamily="34" charset="-122"/>
                </a:rPr>
                <a:t>这时 </a:t>
              </a:r>
              <a:r>
                <a:rPr lang="en-US" altLang="zh-CN" sz="1600" b="1" dirty="0">
                  <a:latin typeface="微软雅黑" pitchFamily="34" charset="-122"/>
                  <a:ea typeface="微软雅黑" pitchFamily="34" charset="-122"/>
                </a:rPr>
                <a:t>DHCP </a:t>
              </a:r>
              <a:r>
                <a:rPr lang="zh-CN" altLang="en-US" sz="1600" b="1" dirty="0">
                  <a:latin typeface="微软雅黑" pitchFamily="34" charset="-122"/>
                  <a:ea typeface="微软雅黑" pitchFamily="34" charset="-122"/>
                </a:rPr>
                <a:t>客户必须立即停止使用原来的 </a:t>
              </a:r>
              <a:r>
                <a:rPr lang="en-US" altLang="zh-CN" sz="1600" b="1" dirty="0">
                  <a:latin typeface="微软雅黑" pitchFamily="34" charset="-122"/>
                  <a:ea typeface="微软雅黑" pitchFamily="34" charset="-122"/>
                </a:rPr>
                <a:t>IP </a:t>
              </a:r>
              <a:r>
                <a:rPr lang="zh-CN" altLang="en-US" sz="1600" b="1" dirty="0">
                  <a:latin typeface="微软雅黑" pitchFamily="34" charset="-122"/>
                  <a:ea typeface="微软雅黑" pitchFamily="34" charset="-122"/>
                </a:rPr>
                <a:t>地址，</a:t>
              </a:r>
              <a:endParaRPr lang="en-US" altLang="zh-CN" sz="1600" b="1" dirty="0">
                <a:latin typeface="微软雅黑" pitchFamily="34" charset="-122"/>
                <a:ea typeface="微软雅黑" pitchFamily="34" charset="-122"/>
              </a:endParaRPr>
            </a:p>
            <a:p>
              <a:r>
                <a:rPr lang="en-US" altLang="zh-CN" sz="1600" b="1" dirty="0">
                  <a:latin typeface="微软雅黑" pitchFamily="34" charset="-122"/>
                  <a:ea typeface="微软雅黑" pitchFamily="34" charset="-122"/>
                </a:rPr>
                <a:t>        </a:t>
              </a:r>
              <a:r>
                <a:rPr lang="zh-CN" altLang="en-US" sz="1600" b="1" dirty="0">
                  <a:latin typeface="微软雅黑" pitchFamily="34" charset="-122"/>
                  <a:ea typeface="微软雅黑" pitchFamily="34" charset="-122"/>
                </a:rPr>
                <a:t>而必须重新申请 </a:t>
              </a:r>
              <a:r>
                <a:rPr lang="en-US" altLang="zh-CN" sz="1600" b="1" dirty="0">
                  <a:latin typeface="微软雅黑" pitchFamily="34" charset="-122"/>
                  <a:ea typeface="微软雅黑" pitchFamily="34" charset="-122"/>
                </a:rPr>
                <a:t>IP </a:t>
              </a:r>
              <a:r>
                <a:rPr lang="zh-CN" altLang="en-US" sz="1600" b="1" dirty="0">
                  <a:latin typeface="微软雅黑" pitchFamily="34" charset="-122"/>
                  <a:ea typeface="微软雅黑" pitchFamily="34" charset="-122"/>
                </a:rPr>
                <a:t>地址（回到步骤  ❷）。</a:t>
              </a:r>
            </a:p>
          </p:txBody>
        </p:sp>
      </p:grpSp>
    </p:spTree>
    <p:extLst>
      <p:ext uri="{BB962C8B-B14F-4D97-AF65-F5344CB8AC3E}">
        <p14:creationId xmlns:p14="http://schemas.microsoft.com/office/powerpoint/2010/main" val="3508710972"/>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556963" y="1057072"/>
            <a:ext cx="8048776" cy="331493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AutoShape 5"/>
          <p:cNvSpPr>
            <a:spLocks noChangeArrowheads="1"/>
          </p:cNvSpPr>
          <p:nvPr/>
        </p:nvSpPr>
        <p:spPr bwMode="auto">
          <a:xfrm>
            <a:off x="556963" y="633865"/>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4" name="Rectangle 6"/>
          <p:cNvSpPr>
            <a:spLocks noChangeArrowheads="1"/>
          </p:cNvSpPr>
          <p:nvPr/>
        </p:nvSpPr>
        <p:spPr bwMode="auto">
          <a:xfrm>
            <a:off x="3136887" y="600654"/>
            <a:ext cx="288893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itchFamily="34" charset="-122"/>
                <a:ea typeface="微软雅黑" pitchFamily="34" charset="-122"/>
              </a:rPr>
              <a:t>DHCP </a:t>
            </a:r>
            <a:r>
              <a:rPr lang="zh-CN" altLang="en-US" sz="2000" b="1" dirty="0">
                <a:solidFill>
                  <a:schemeClr val="bg1"/>
                </a:solidFill>
                <a:latin typeface="微软雅黑" pitchFamily="34" charset="-122"/>
                <a:ea typeface="微软雅黑" pitchFamily="34" charset="-122"/>
              </a:rPr>
              <a:t>协议的工作过程</a:t>
            </a:r>
          </a:p>
        </p:txBody>
      </p:sp>
      <p:grpSp>
        <p:nvGrpSpPr>
          <p:cNvPr id="5" name="组合 4"/>
          <p:cNvGrpSpPr/>
          <p:nvPr/>
        </p:nvGrpSpPr>
        <p:grpSpPr>
          <a:xfrm>
            <a:off x="1933015" y="1075502"/>
            <a:ext cx="5259764" cy="3324076"/>
            <a:chOff x="-34130" y="587046"/>
            <a:chExt cx="9932621" cy="6277239"/>
          </a:xfrm>
        </p:grpSpPr>
        <p:sp>
          <p:nvSpPr>
            <p:cNvPr id="6" name="Line 4"/>
            <p:cNvSpPr>
              <a:spLocks noChangeShapeType="1"/>
            </p:cNvSpPr>
            <p:nvPr/>
          </p:nvSpPr>
          <p:spPr bwMode="auto">
            <a:xfrm flipH="1">
              <a:off x="6131058" y="1100138"/>
              <a:ext cx="1506538" cy="0"/>
            </a:xfrm>
            <a:prstGeom prst="line">
              <a:avLst/>
            </a:prstGeom>
            <a:noFill/>
            <a:ln w="38100">
              <a:solidFill>
                <a:srgbClr val="00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ts val="1700"/>
                </a:lnSpc>
              </a:pPr>
              <a:endParaRPr lang="zh-CN" altLang="en-US" sz="1100" b="1">
                <a:latin typeface="微软雅黑" pitchFamily="34" charset="-122"/>
                <a:ea typeface="微软雅黑" pitchFamily="34" charset="-122"/>
              </a:endParaRPr>
            </a:p>
          </p:txBody>
        </p:sp>
        <p:sp>
          <p:nvSpPr>
            <p:cNvPr id="7" name="Line 6"/>
            <p:cNvSpPr>
              <a:spLocks noChangeShapeType="1"/>
            </p:cNvSpPr>
            <p:nvPr/>
          </p:nvSpPr>
          <p:spPr bwMode="auto">
            <a:xfrm>
              <a:off x="2454143" y="1747838"/>
              <a:ext cx="5164534" cy="0"/>
            </a:xfrm>
            <a:prstGeom prst="line">
              <a:avLst/>
            </a:prstGeom>
            <a:noFill/>
            <a:ln w="38100">
              <a:solidFill>
                <a:srgbClr val="00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ts val="1700"/>
                </a:lnSpc>
              </a:pPr>
              <a:endParaRPr lang="zh-CN" altLang="en-US" sz="1100" b="1">
                <a:latin typeface="微软雅黑" pitchFamily="34" charset="-122"/>
                <a:ea typeface="微软雅黑" pitchFamily="34" charset="-122"/>
              </a:endParaRPr>
            </a:p>
          </p:txBody>
        </p:sp>
        <p:sp>
          <p:nvSpPr>
            <p:cNvPr id="8" name="Rectangle 7"/>
            <p:cNvSpPr>
              <a:spLocks noChangeArrowheads="1"/>
            </p:cNvSpPr>
            <p:nvPr/>
          </p:nvSpPr>
          <p:spPr bwMode="auto">
            <a:xfrm>
              <a:off x="624285" y="1576388"/>
              <a:ext cx="1076590" cy="341312"/>
            </a:xfrm>
            <a:prstGeom prst="rect">
              <a:avLst/>
            </a:prstGeom>
            <a:solidFill>
              <a:srgbClr val="00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dirty="0">
                  <a:latin typeface="微软雅黑" pitchFamily="34" charset="-122"/>
                  <a:ea typeface="微软雅黑" pitchFamily="34" charset="-122"/>
                </a:rPr>
                <a:t>客户</a:t>
              </a:r>
            </a:p>
          </p:txBody>
        </p:sp>
        <p:sp>
          <p:nvSpPr>
            <p:cNvPr id="9" name="Rectangle 8"/>
            <p:cNvSpPr>
              <a:spLocks noChangeArrowheads="1"/>
            </p:cNvSpPr>
            <p:nvPr/>
          </p:nvSpPr>
          <p:spPr bwMode="auto">
            <a:xfrm>
              <a:off x="3529012" y="1617664"/>
              <a:ext cx="2904729" cy="257175"/>
            </a:xfrm>
            <a:prstGeom prst="rect">
              <a:avLst/>
            </a:prstGeom>
            <a:solidFill>
              <a:srgbClr val="00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DHCPDISCOVER</a:t>
              </a:r>
            </a:p>
          </p:txBody>
        </p:sp>
        <p:sp>
          <p:nvSpPr>
            <p:cNvPr id="10" name="Rectangle 9"/>
            <p:cNvSpPr>
              <a:spLocks noChangeArrowheads="1"/>
            </p:cNvSpPr>
            <p:nvPr/>
          </p:nvSpPr>
          <p:spPr bwMode="auto">
            <a:xfrm>
              <a:off x="8155252" y="1576388"/>
              <a:ext cx="1076590" cy="341312"/>
            </a:xfrm>
            <a:prstGeom prst="rect">
              <a:avLst/>
            </a:prstGeom>
            <a:solidFill>
              <a:srgbClr val="0066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solidFill>
                    <a:schemeClr val="bg1"/>
                  </a:solidFill>
                  <a:latin typeface="微软雅黑" pitchFamily="34" charset="-122"/>
                  <a:ea typeface="微软雅黑" pitchFamily="34" charset="-122"/>
                </a:rPr>
                <a:t>服务器</a:t>
              </a:r>
            </a:p>
          </p:txBody>
        </p:sp>
        <p:sp>
          <p:nvSpPr>
            <p:cNvPr id="11" name="Rectangle 10"/>
            <p:cNvSpPr>
              <a:spLocks noChangeArrowheads="1"/>
            </p:cNvSpPr>
            <p:nvPr/>
          </p:nvSpPr>
          <p:spPr bwMode="auto">
            <a:xfrm>
              <a:off x="7618677" y="1617664"/>
              <a:ext cx="536575" cy="257175"/>
            </a:xfrm>
            <a:prstGeom prst="rect">
              <a:avLst/>
            </a:prstGeom>
            <a:solidFill>
              <a:srgbClr val="00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67</a:t>
              </a:r>
            </a:p>
          </p:txBody>
        </p:sp>
        <p:sp>
          <p:nvSpPr>
            <p:cNvPr id="12" name="Rectangle 11"/>
            <p:cNvSpPr>
              <a:spLocks noChangeArrowheads="1"/>
            </p:cNvSpPr>
            <p:nvPr/>
          </p:nvSpPr>
          <p:spPr bwMode="auto">
            <a:xfrm>
              <a:off x="1700875" y="1617664"/>
              <a:ext cx="753269" cy="257175"/>
            </a:xfrm>
            <a:prstGeom prst="rect">
              <a:avLst/>
            </a:prstGeom>
            <a:solidFill>
              <a:srgbClr val="CC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dirty="0">
                  <a:latin typeface="微软雅黑" pitchFamily="34" charset="-122"/>
                  <a:ea typeface="微软雅黑" pitchFamily="34" charset="-122"/>
                </a:rPr>
                <a:t>68</a:t>
              </a:r>
            </a:p>
          </p:txBody>
        </p:sp>
        <p:sp>
          <p:nvSpPr>
            <p:cNvPr id="13" name="Text Box 12"/>
            <p:cNvSpPr txBox="1">
              <a:spLocks noChangeArrowheads="1"/>
            </p:cNvSpPr>
            <p:nvPr/>
          </p:nvSpPr>
          <p:spPr bwMode="auto">
            <a:xfrm>
              <a:off x="1697435" y="1771318"/>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1100" b="1" dirty="0">
                  <a:solidFill>
                    <a:srgbClr val="0000FF"/>
                  </a:solidFill>
                  <a:latin typeface="微软雅黑" pitchFamily="34" charset="-122"/>
                  <a:ea typeface="微软雅黑" pitchFamily="34" charset="-122"/>
                </a:rPr>
                <a:t>UDP</a:t>
              </a:r>
            </a:p>
          </p:txBody>
        </p:sp>
        <p:sp>
          <p:nvSpPr>
            <p:cNvPr id="14" name="Text Box 13"/>
            <p:cNvSpPr txBox="1">
              <a:spLocks noChangeArrowheads="1"/>
            </p:cNvSpPr>
            <p:nvPr/>
          </p:nvSpPr>
          <p:spPr bwMode="auto">
            <a:xfrm>
              <a:off x="7419182" y="1740516"/>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1100" b="1">
                  <a:solidFill>
                    <a:srgbClr val="0000FF"/>
                  </a:solidFill>
                  <a:latin typeface="微软雅黑" pitchFamily="34" charset="-122"/>
                  <a:ea typeface="微软雅黑" pitchFamily="34" charset="-122"/>
                </a:rPr>
                <a:t>UDP</a:t>
              </a:r>
            </a:p>
          </p:txBody>
        </p:sp>
        <p:sp>
          <p:nvSpPr>
            <p:cNvPr id="15" name="Line 14"/>
            <p:cNvSpPr>
              <a:spLocks noChangeShapeType="1"/>
            </p:cNvSpPr>
            <p:nvPr/>
          </p:nvSpPr>
          <p:spPr bwMode="auto">
            <a:xfrm flipH="1">
              <a:off x="2452423" y="2359025"/>
              <a:ext cx="5166254" cy="0"/>
            </a:xfrm>
            <a:prstGeom prst="line">
              <a:avLst/>
            </a:prstGeom>
            <a:noFill/>
            <a:ln w="38100">
              <a:solidFill>
                <a:srgbClr val="CC00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ts val="1700"/>
                </a:lnSpc>
              </a:pPr>
              <a:endParaRPr lang="zh-CN" altLang="en-US" sz="1100" b="1">
                <a:latin typeface="微软雅黑" pitchFamily="34" charset="-122"/>
                <a:ea typeface="微软雅黑" pitchFamily="34" charset="-122"/>
              </a:endParaRPr>
            </a:p>
          </p:txBody>
        </p:sp>
        <p:sp>
          <p:nvSpPr>
            <p:cNvPr id="16" name="Rectangle 15"/>
            <p:cNvSpPr>
              <a:spLocks noChangeArrowheads="1"/>
            </p:cNvSpPr>
            <p:nvPr/>
          </p:nvSpPr>
          <p:spPr bwMode="auto">
            <a:xfrm>
              <a:off x="624286" y="2187576"/>
              <a:ext cx="1074869" cy="339725"/>
            </a:xfrm>
            <a:prstGeom prst="rect">
              <a:avLst/>
            </a:prstGeom>
            <a:solidFill>
              <a:srgbClr val="00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latin typeface="微软雅黑" pitchFamily="34" charset="-122"/>
                  <a:ea typeface="微软雅黑" pitchFamily="34" charset="-122"/>
                </a:rPr>
                <a:t>客户</a:t>
              </a:r>
            </a:p>
          </p:txBody>
        </p:sp>
        <p:sp>
          <p:nvSpPr>
            <p:cNvPr id="17" name="Rectangle 16"/>
            <p:cNvSpPr>
              <a:spLocks noChangeArrowheads="1"/>
            </p:cNvSpPr>
            <p:nvPr/>
          </p:nvSpPr>
          <p:spPr bwMode="auto">
            <a:xfrm>
              <a:off x="3529012" y="2230439"/>
              <a:ext cx="2904729" cy="255587"/>
            </a:xfrm>
            <a:prstGeom prst="rect">
              <a:avLst/>
            </a:prstGeom>
            <a:solidFill>
              <a:srgbClr val="FF66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DHCPOFFER</a:t>
              </a:r>
            </a:p>
          </p:txBody>
        </p:sp>
        <p:sp>
          <p:nvSpPr>
            <p:cNvPr id="18" name="Rectangle 17"/>
            <p:cNvSpPr>
              <a:spLocks noChangeArrowheads="1"/>
            </p:cNvSpPr>
            <p:nvPr/>
          </p:nvSpPr>
          <p:spPr bwMode="auto">
            <a:xfrm>
              <a:off x="8155252" y="2187576"/>
              <a:ext cx="1076590" cy="339725"/>
            </a:xfrm>
            <a:prstGeom prst="rect">
              <a:avLst/>
            </a:prstGeom>
            <a:solidFill>
              <a:srgbClr val="0066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solidFill>
                    <a:schemeClr val="bg1"/>
                  </a:solidFill>
                  <a:latin typeface="微软雅黑" pitchFamily="34" charset="-122"/>
                  <a:ea typeface="微软雅黑" pitchFamily="34" charset="-122"/>
                </a:rPr>
                <a:t>服务器</a:t>
              </a:r>
            </a:p>
          </p:txBody>
        </p:sp>
        <p:sp>
          <p:nvSpPr>
            <p:cNvPr id="19" name="Rectangle 18"/>
            <p:cNvSpPr>
              <a:spLocks noChangeArrowheads="1"/>
            </p:cNvSpPr>
            <p:nvPr/>
          </p:nvSpPr>
          <p:spPr bwMode="auto">
            <a:xfrm>
              <a:off x="7618677" y="2230439"/>
              <a:ext cx="536575" cy="255587"/>
            </a:xfrm>
            <a:prstGeom prst="rect">
              <a:avLst/>
            </a:prstGeom>
            <a:solidFill>
              <a:srgbClr val="00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67</a:t>
              </a:r>
            </a:p>
          </p:txBody>
        </p:sp>
        <p:sp>
          <p:nvSpPr>
            <p:cNvPr id="20" name="Rectangle 19"/>
            <p:cNvSpPr>
              <a:spLocks noChangeArrowheads="1"/>
            </p:cNvSpPr>
            <p:nvPr/>
          </p:nvSpPr>
          <p:spPr bwMode="auto">
            <a:xfrm>
              <a:off x="1699155" y="2230439"/>
              <a:ext cx="753269" cy="255587"/>
            </a:xfrm>
            <a:prstGeom prst="rect">
              <a:avLst/>
            </a:prstGeom>
            <a:solidFill>
              <a:srgbClr val="CC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dirty="0">
                  <a:latin typeface="微软雅黑" pitchFamily="34" charset="-122"/>
                  <a:ea typeface="微软雅黑" pitchFamily="34" charset="-122"/>
                </a:rPr>
                <a:t>68</a:t>
              </a:r>
            </a:p>
          </p:txBody>
        </p:sp>
        <p:sp>
          <p:nvSpPr>
            <p:cNvPr id="21" name="Text Box 20"/>
            <p:cNvSpPr txBox="1">
              <a:spLocks noChangeArrowheads="1"/>
            </p:cNvSpPr>
            <p:nvPr/>
          </p:nvSpPr>
          <p:spPr bwMode="auto">
            <a:xfrm>
              <a:off x="1697435" y="2379331"/>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1100" b="1">
                  <a:solidFill>
                    <a:srgbClr val="0000FF"/>
                  </a:solidFill>
                  <a:latin typeface="微软雅黑" pitchFamily="34" charset="-122"/>
                  <a:ea typeface="微软雅黑" pitchFamily="34" charset="-122"/>
                </a:rPr>
                <a:t>UDP</a:t>
              </a:r>
            </a:p>
          </p:txBody>
        </p:sp>
        <p:sp>
          <p:nvSpPr>
            <p:cNvPr id="22" name="Text Box 21"/>
            <p:cNvSpPr txBox="1">
              <a:spLocks noChangeArrowheads="1"/>
            </p:cNvSpPr>
            <p:nvPr/>
          </p:nvSpPr>
          <p:spPr bwMode="auto">
            <a:xfrm>
              <a:off x="7419182" y="2351704"/>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1100" b="1">
                  <a:solidFill>
                    <a:srgbClr val="0000FF"/>
                  </a:solidFill>
                  <a:latin typeface="微软雅黑" pitchFamily="34" charset="-122"/>
                  <a:ea typeface="微软雅黑" pitchFamily="34" charset="-122"/>
                </a:rPr>
                <a:t>UDP</a:t>
              </a:r>
            </a:p>
          </p:txBody>
        </p:sp>
        <p:sp>
          <p:nvSpPr>
            <p:cNvPr id="23" name="Line 23"/>
            <p:cNvSpPr>
              <a:spLocks noChangeShapeType="1"/>
            </p:cNvSpPr>
            <p:nvPr/>
          </p:nvSpPr>
          <p:spPr bwMode="auto">
            <a:xfrm>
              <a:off x="2454143" y="2968625"/>
              <a:ext cx="5164534" cy="0"/>
            </a:xfrm>
            <a:prstGeom prst="line">
              <a:avLst/>
            </a:prstGeom>
            <a:noFill/>
            <a:ln w="38100">
              <a:solidFill>
                <a:srgbClr val="00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ts val="1700"/>
                </a:lnSpc>
              </a:pPr>
              <a:endParaRPr lang="zh-CN" altLang="en-US" sz="1100" b="1">
                <a:latin typeface="微软雅黑" pitchFamily="34" charset="-122"/>
                <a:ea typeface="微软雅黑" pitchFamily="34" charset="-122"/>
              </a:endParaRPr>
            </a:p>
          </p:txBody>
        </p:sp>
        <p:sp>
          <p:nvSpPr>
            <p:cNvPr id="24" name="Rectangle 24"/>
            <p:cNvSpPr>
              <a:spLocks noChangeArrowheads="1"/>
            </p:cNvSpPr>
            <p:nvPr/>
          </p:nvSpPr>
          <p:spPr bwMode="auto">
            <a:xfrm>
              <a:off x="624285" y="2798763"/>
              <a:ext cx="1076590" cy="341312"/>
            </a:xfrm>
            <a:prstGeom prst="rect">
              <a:avLst/>
            </a:prstGeom>
            <a:solidFill>
              <a:srgbClr val="00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latin typeface="微软雅黑" pitchFamily="34" charset="-122"/>
                  <a:ea typeface="微软雅黑" pitchFamily="34" charset="-122"/>
                </a:rPr>
                <a:t>客户</a:t>
              </a:r>
            </a:p>
          </p:txBody>
        </p:sp>
        <p:sp>
          <p:nvSpPr>
            <p:cNvPr id="25" name="Rectangle 25"/>
            <p:cNvSpPr>
              <a:spLocks noChangeArrowheads="1"/>
            </p:cNvSpPr>
            <p:nvPr/>
          </p:nvSpPr>
          <p:spPr bwMode="auto">
            <a:xfrm>
              <a:off x="3529012" y="2841625"/>
              <a:ext cx="2904729" cy="255588"/>
            </a:xfrm>
            <a:prstGeom prst="rect">
              <a:avLst/>
            </a:prstGeom>
            <a:solidFill>
              <a:srgbClr val="00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DHCPREQUEST</a:t>
              </a:r>
            </a:p>
          </p:txBody>
        </p:sp>
        <p:sp>
          <p:nvSpPr>
            <p:cNvPr id="26" name="Rectangle 26"/>
            <p:cNvSpPr>
              <a:spLocks noChangeArrowheads="1"/>
            </p:cNvSpPr>
            <p:nvPr/>
          </p:nvSpPr>
          <p:spPr bwMode="auto">
            <a:xfrm>
              <a:off x="8155252" y="2798763"/>
              <a:ext cx="1076590" cy="341312"/>
            </a:xfrm>
            <a:prstGeom prst="rect">
              <a:avLst/>
            </a:prstGeom>
            <a:solidFill>
              <a:srgbClr val="0066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solidFill>
                    <a:schemeClr val="bg1"/>
                  </a:solidFill>
                  <a:latin typeface="微软雅黑" pitchFamily="34" charset="-122"/>
                  <a:ea typeface="微软雅黑" pitchFamily="34" charset="-122"/>
                </a:rPr>
                <a:t>服务器</a:t>
              </a:r>
            </a:p>
          </p:txBody>
        </p:sp>
        <p:sp>
          <p:nvSpPr>
            <p:cNvPr id="27" name="Rectangle 27"/>
            <p:cNvSpPr>
              <a:spLocks noChangeArrowheads="1"/>
            </p:cNvSpPr>
            <p:nvPr/>
          </p:nvSpPr>
          <p:spPr bwMode="auto">
            <a:xfrm>
              <a:off x="7618677" y="2841625"/>
              <a:ext cx="536575" cy="255588"/>
            </a:xfrm>
            <a:prstGeom prst="rect">
              <a:avLst/>
            </a:prstGeom>
            <a:solidFill>
              <a:srgbClr val="00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67</a:t>
              </a:r>
            </a:p>
          </p:txBody>
        </p:sp>
        <p:sp>
          <p:nvSpPr>
            <p:cNvPr id="28" name="Rectangle 28"/>
            <p:cNvSpPr>
              <a:spLocks noChangeArrowheads="1"/>
            </p:cNvSpPr>
            <p:nvPr/>
          </p:nvSpPr>
          <p:spPr bwMode="auto">
            <a:xfrm>
              <a:off x="1700875" y="2841625"/>
              <a:ext cx="753269" cy="255588"/>
            </a:xfrm>
            <a:prstGeom prst="rect">
              <a:avLst/>
            </a:prstGeom>
            <a:solidFill>
              <a:srgbClr val="CC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68</a:t>
              </a:r>
            </a:p>
          </p:txBody>
        </p:sp>
        <p:sp>
          <p:nvSpPr>
            <p:cNvPr id="29" name="Text Box 29"/>
            <p:cNvSpPr txBox="1">
              <a:spLocks noChangeArrowheads="1"/>
            </p:cNvSpPr>
            <p:nvPr/>
          </p:nvSpPr>
          <p:spPr bwMode="auto">
            <a:xfrm>
              <a:off x="1697435" y="2992106"/>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1100" b="1">
                  <a:solidFill>
                    <a:srgbClr val="0000FF"/>
                  </a:solidFill>
                  <a:latin typeface="微软雅黑" pitchFamily="34" charset="-122"/>
                  <a:ea typeface="微软雅黑" pitchFamily="34" charset="-122"/>
                </a:rPr>
                <a:t>UDP</a:t>
              </a:r>
            </a:p>
          </p:txBody>
        </p:sp>
        <p:sp>
          <p:nvSpPr>
            <p:cNvPr id="30" name="Text Box 30"/>
            <p:cNvSpPr txBox="1">
              <a:spLocks noChangeArrowheads="1"/>
            </p:cNvSpPr>
            <p:nvPr/>
          </p:nvSpPr>
          <p:spPr bwMode="auto">
            <a:xfrm>
              <a:off x="7419182" y="2964480"/>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1100" b="1">
                  <a:solidFill>
                    <a:srgbClr val="0000FF"/>
                  </a:solidFill>
                  <a:latin typeface="微软雅黑" pitchFamily="34" charset="-122"/>
                  <a:ea typeface="微软雅黑" pitchFamily="34" charset="-122"/>
                </a:rPr>
                <a:t>UDP</a:t>
              </a:r>
            </a:p>
          </p:txBody>
        </p:sp>
        <p:sp>
          <p:nvSpPr>
            <p:cNvPr id="31" name="Line 31"/>
            <p:cNvSpPr>
              <a:spLocks noChangeShapeType="1"/>
            </p:cNvSpPr>
            <p:nvPr/>
          </p:nvSpPr>
          <p:spPr bwMode="auto">
            <a:xfrm flipH="1">
              <a:off x="2452423" y="3579813"/>
              <a:ext cx="5166254" cy="0"/>
            </a:xfrm>
            <a:prstGeom prst="line">
              <a:avLst/>
            </a:prstGeom>
            <a:noFill/>
            <a:ln w="38100">
              <a:solidFill>
                <a:srgbClr val="CC00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ts val="1700"/>
                </a:lnSpc>
              </a:pPr>
              <a:endParaRPr lang="zh-CN" altLang="en-US" sz="1100" b="1">
                <a:latin typeface="微软雅黑" pitchFamily="34" charset="-122"/>
                <a:ea typeface="微软雅黑" pitchFamily="34" charset="-122"/>
              </a:endParaRPr>
            </a:p>
          </p:txBody>
        </p:sp>
        <p:sp>
          <p:nvSpPr>
            <p:cNvPr id="32" name="Rectangle 32"/>
            <p:cNvSpPr>
              <a:spLocks noChangeArrowheads="1"/>
            </p:cNvSpPr>
            <p:nvPr/>
          </p:nvSpPr>
          <p:spPr bwMode="auto">
            <a:xfrm>
              <a:off x="624286" y="3409950"/>
              <a:ext cx="1074869" cy="339725"/>
            </a:xfrm>
            <a:prstGeom prst="rect">
              <a:avLst/>
            </a:prstGeom>
            <a:solidFill>
              <a:srgbClr val="00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latin typeface="微软雅黑" pitchFamily="34" charset="-122"/>
                  <a:ea typeface="微软雅黑" pitchFamily="34" charset="-122"/>
                </a:rPr>
                <a:t>客户</a:t>
              </a:r>
            </a:p>
          </p:txBody>
        </p:sp>
        <p:sp>
          <p:nvSpPr>
            <p:cNvPr id="33" name="Rectangle 33"/>
            <p:cNvSpPr>
              <a:spLocks noChangeArrowheads="1"/>
            </p:cNvSpPr>
            <p:nvPr/>
          </p:nvSpPr>
          <p:spPr bwMode="auto">
            <a:xfrm>
              <a:off x="3529012" y="3452813"/>
              <a:ext cx="2904729" cy="254000"/>
            </a:xfrm>
            <a:prstGeom prst="rect">
              <a:avLst/>
            </a:prstGeom>
            <a:solidFill>
              <a:srgbClr val="FF66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DHCPACK</a:t>
              </a:r>
            </a:p>
          </p:txBody>
        </p:sp>
        <p:sp>
          <p:nvSpPr>
            <p:cNvPr id="34" name="Rectangle 34"/>
            <p:cNvSpPr>
              <a:spLocks noChangeArrowheads="1"/>
            </p:cNvSpPr>
            <p:nvPr/>
          </p:nvSpPr>
          <p:spPr bwMode="auto">
            <a:xfrm>
              <a:off x="8155252" y="3409950"/>
              <a:ext cx="1076590" cy="339725"/>
            </a:xfrm>
            <a:prstGeom prst="rect">
              <a:avLst/>
            </a:prstGeom>
            <a:solidFill>
              <a:srgbClr val="0066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solidFill>
                    <a:schemeClr val="bg1"/>
                  </a:solidFill>
                  <a:latin typeface="微软雅黑" pitchFamily="34" charset="-122"/>
                  <a:ea typeface="微软雅黑" pitchFamily="34" charset="-122"/>
                </a:rPr>
                <a:t>服务器</a:t>
              </a:r>
            </a:p>
          </p:txBody>
        </p:sp>
        <p:sp>
          <p:nvSpPr>
            <p:cNvPr id="35" name="Rectangle 35"/>
            <p:cNvSpPr>
              <a:spLocks noChangeArrowheads="1"/>
            </p:cNvSpPr>
            <p:nvPr/>
          </p:nvSpPr>
          <p:spPr bwMode="auto">
            <a:xfrm>
              <a:off x="7618677" y="3452813"/>
              <a:ext cx="536575" cy="254000"/>
            </a:xfrm>
            <a:prstGeom prst="rect">
              <a:avLst/>
            </a:prstGeom>
            <a:solidFill>
              <a:srgbClr val="00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67</a:t>
              </a:r>
            </a:p>
          </p:txBody>
        </p:sp>
        <p:sp>
          <p:nvSpPr>
            <p:cNvPr id="36" name="Rectangle 36"/>
            <p:cNvSpPr>
              <a:spLocks noChangeArrowheads="1"/>
            </p:cNvSpPr>
            <p:nvPr/>
          </p:nvSpPr>
          <p:spPr bwMode="auto">
            <a:xfrm>
              <a:off x="1699155" y="3452813"/>
              <a:ext cx="753269" cy="254000"/>
            </a:xfrm>
            <a:prstGeom prst="rect">
              <a:avLst/>
            </a:prstGeom>
            <a:solidFill>
              <a:srgbClr val="CC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68</a:t>
              </a:r>
            </a:p>
          </p:txBody>
        </p:sp>
        <p:sp>
          <p:nvSpPr>
            <p:cNvPr id="37" name="Text Box 37"/>
            <p:cNvSpPr txBox="1">
              <a:spLocks noChangeArrowheads="1"/>
            </p:cNvSpPr>
            <p:nvPr/>
          </p:nvSpPr>
          <p:spPr bwMode="auto">
            <a:xfrm>
              <a:off x="1697435" y="3601706"/>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1100" b="1">
                  <a:solidFill>
                    <a:srgbClr val="0000FF"/>
                  </a:solidFill>
                  <a:latin typeface="微软雅黑" pitchFamily="34" charset="-122"/>
                  <a:ea typeface="微软雅黑" pitchFamily="34" charset="-122"/>
                </a:rPr>
                <a:t>UDP</a:t>
              </a:r>
            </a:p>
          </p:txBody>
        </p:sp>
        <p:sp>
          <p:nvSpPr>
            <p:cNvPr id="38" name="Text Box 38"/>
            <p:cNvSpPr txBox="1">
              <a:spLocks noChangeArrowheads="1"/>
            </p:cNvSpPr>
            <p:nvPr/>
          </p:nvSpPr>
          <p:spPr bwMode="auto">
            <a:xfrm>
              <a:off x="7419182" y="3574079"/>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1100" b="1">
                  <a:solidFill>
                    <a:srgbClr val="0000FF"/>
                  </a:solidFill>
                  <a:latin typeface="微软雅黑" pitchFamily="34" charset="-122"/>
                  <a:ea typeface="微软雅黑" pitchFamily="34" charset="-122"/>
                </a:rPr>
                <a:t>UDP</a:t>
              </a:r>
            </a:p>
          </p:txBody>
        </p:sp>
        <p:sp>
          <p:nvSpPr>
            <p:cNvPr id="39" name="Line 40"/>
            <p:cNvSpPr>
              <a:spLocks noChangeShapeType="1"/>
            </p:cNvSpPr>
            <p:nvPr/>
          </p:nvSpPr>
          <p:spPr bwMode="auto">
            <a:xfrm>
              <a:off x="2454143" y="4187825"/>
              <a:ext cx="5164534" cy="0"/>
            </a:xfrm>
            <a:prstGeom prst="line">
              <a:avLst/>
            </a:prstGeom>
            <a:noFill/>
            <a:ln w="38100">
              <a:solidFill>
                <a:srgbClr val="00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ts val="1700"/>
                </a:lnSpc>
              </a:pPr>
              <a:endParaRPr lang="zh-CN" altLang="en-US" sz="1100" b="1">
                <a:latin typeface="微软雅黑" pitchFamily="34" charset="-122"/>
                <a:ea typeface="微软雅黑" pitchFamily="34" charset="-122"/>
              </a:endParaRPr>
            </a:p>
          </p:txBody>
        </p:sp>
        <p:sp>
          <p:nvSpPr>
            <p:cNvPr id="40" name="Rectangle 41"/>
            <p:cNvSpPr>
              <a:spLocks noChangeArrowheads="1"/>
            </p:cNvSpPr>
            <p:nvPr/>
          </p:nvSpPr>
          <p:spPr bwMode="auto">
            <a:xfrm>
              <a:off x="624285" y="4017964"/>
              <a:ext cx="1076590" cy="338137"/>
            </a:xfrm>
            <a:prstGeom prst="rect">
              <a:avLst/>
            </a:prstGeom>
            <a:solidFill>
              <a:srgbClr val="00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latin typeface="微软雅黑" pitchFamily="34" charset="-122"/>
                  <a:ea typeface="微软雅黑" pitchFamily="34" charset="-122"/>
                </a:rPr>
                <a:t>客户</a:t>
              </a:r>
            </a:p>
          </p:txBody>
        </p:sp>
        <p:sp>
          <p:nvSpPr>
            <p:cNvPr id="41" name="Rectangle 42"/>
            <p:cNvSpPr>
              <a:spLocks noChangeArrowheads="1"/>
            </p:cNvSpPr>
            <p:nvPr/>
          </p:nvSpPr>
          <p:spPr bwMode="auto">
            <a:xfrm>
              <a:off x="3529012" y="4060825"/>
              <a:ext cx="2904729" cy="254000"/>
            </a:xfrm>
            <a:prstGeom prst="rect">
              <a:avLst/>
            </a:prstGeom>
            <a:solidFill>
              <a:srgbClr val="00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DHCPREQUEST</a:t>
              </a:r>
            </a:p>
          </p:txBody>
        </p:sp>
        <p:sp>
          <p:nvSpPr>
            <p:cNvPr id="42" name="Rectangle 43"/>
            <p:cNvSpPr>
              <a:spLocks noChangeArrowheads="1"/>
            </p:cNvSpPr>
            <p:nvPr/>
          </p:nvSpPr>
          <p:spPr bwMode="auto">
            <a:xfrm>
              <a:off x="8155252" y="4017964"/>
              <a:ext cx="1076590" cy="338137"/>
            </a:xfrm>
            <a:prstGeom prst="rect">
              <a:avLst/>
            </a:prstGeom>
            <a:solidFill>
              <a:srgbClr val="0066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solidFill>
                    <a:schemeClr val="bg1"/>
                  </a:solidFill>
                  <a:latin typeface="微软雅黑" pitchFamily="34" charset="-122"/>
                  <a:ea typeface="微软雅黑" pitchFamily="34" charset="-122"/>
                </a:rPr>
                <a:t>服务器</a:t>
              </a:r>
            </a:p>
          </p:txBody>
        </p:sp>
        <p:sp>
          <p:nvSpPr>
            <p:cNvPr id="43" name="Rectangle 44"/>
            <p:cNvSpPr>
              <a:spLocks noChangeArrowheads="1"/>
            </p:cNvSpPr>
            <p:nvPr/>
          </p:nvSpPr>
          <p:spPr bwMode="auto">
            <a:xfrm>
              <a:off x="7618677" y="4060825"/>
              <a:ext cx="536575" cy="254000"/>
            </a:xfrm>
            <a:prstGeom prst="rect">
              <a:avLst/>
            </a:prstGeom>
            <a:solidFill>
              <a:srgbClr val="00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67</a:t>
              </a:r>
            </a:p>
          </p:txBody>
        </p:sp>
        <p:sp>
          <p:nvSpPr>
            <p:cNvPr id="44" name="Rectangle 45"/>
            <p:cNvSpPr>
              <a:spLocks noChangeArrowheads="1"/>
            </p:cNvSpPr>
            <p:nvPr/>
          </p:nvSpPr>
          <p:spPr bwMode="auto">
            <a:xfrm>
              <a:off x="1700875" y="4060825"/>
              <a:ext cx="753269" cy="254000"/>
            </a:xfrm>
            <a:prstGeom prst="rect">
              <a:avLst/>
            </a:prstGeom>
            <a:solidFill>
              <a:srgbClr val="CC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68</a:t>
              </a:r>
            </a:p>
          </p:txBody>
        </p:sp>
        <p:sp>
          <p:nvSpPr>
            <p:cNvPr id="45" name="Text Box 46"/>
            <p:cNvSpPr txBox="1">
              <a:spLocks noChangeArrowheads="1"/>
            </p:cNvSpPr>
            <p:nvPr/>
          </p:nvSpPr>
          <p:spPr bwMode="auto">
            <a:xfrm>
              <a:off x="1697435" y="4209719"/>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1100" b="1">
                  <a:solidFill>
                    <a:srgbClr val="0000FF"/>
                  </a:solidFill>
                  <a:latin typeface="微软雅黑" pitchFamily="34" charset="-122"/>
                  <a:ea typeface="微软雅黑" pitchFamily="34" charset="-122"/>
                </a:rPr>
                <a:t>UDP</a:t>
              </a:r>
            </a:p>
          </p:txBody>
        </p:sp>
        <p:sp>
          <p:nvSpPr>
            <p:cNvPr id="46" name="Text Box 47"/>
            <p:cNvSpPr txBox="1">
              <a:spLocks noChangeArrowheads="1"/>
            </p:cNvSpPr>
            <p:nvPr/>
          </p:nvSpPr>
          <p:spPr bwMode="auto">
            <a:xfrm>
              <a:off x="7419182" y="4182093"/>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1100" b="1">
                  <a:solidFill>
                    <a:srgbClr val="0000FF"/>
                  </a:solidFill>
                  <a:latin typeface="微软雅黑" pitchFamily="34" charset="-122"/>
                  <a:ea typeface="微软雅黑" pitchFamily="34" charset="-122"/>
                </a:rPr>
                <a:t>UDP</a:t>
              </a:r>
            </a:p>
          </p:txBody>
        </p:sp>
        <p:sp>
          <p:nvSpPr>
            <p:cNvPr id="47" name="Line 48"/>
            <p:cNvSpPr>
              <a:spLocks noChangeShapeType="1"/>
            </p:cNvSpPr>
            <p:nvPr/>
          </p:nvSpPr>
          <p:spPr bwMode="auto">
            <a:xfrm flipH="1">
              <a:off x="2452423" y="4800600"/>
              <a:ext cx="5166254" cy="0"/>
            </a:xfrm>
            <a:prstGeom prst="line">
              <a:avLst/>
            </a:prstGeom>
            <a:noFill/>
            <a:ln w="38100">
              <a:solidFill>
                <a:srgbClr val="CC00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ts val="1700"/>
                </a:lnSpc>
              </a:pPr>
              <a:endParaRPr lang="zh-CN" altLang="en-US" sz="1100" b="1">
                <a:latin typeface="微软雅黑" pitchFamily="34" charset="-122"/>
                <a:ea typeface="微软雅黑" pitchFamily="34" charset="-122"/>
              </a:endParaRPr>
            </a:p>
          </p:txBody>
        </p:sp>
        <p:sp>
          <p:nvSpPr>
            <p:cNvPr id="48" name="Rectangle 49"/>
            <p:cNvSpPr>
              <a:spLocks noChangeArrowheads="1"/>
            </p:cNvSpPr>
            <p:nvPr/>
          </p:nvSpPr>
          <p:spPr bwMode="auto">
            <a:xfrm>
              <a:off x="624286" y="4629150"/>
              <a:ext cx="1074869" cy="338138"/>
            </a:xfrm>
            <a:prstGeom prst="rect">
              <a:avLst/>
            </a:prstGeom>
            <a:solidFill>
              <a:srgbClr val="00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latin typeface="微软雅黑" pitchFamily="34" charset="-122"/>
                  <a:ea typeface="微软雅黑" pitchFamily="34" charset="-122"/>
                </a:rPr>
                <a:t>客户</a:t>
              </a:r>
            </a:p>
          </p:txBody>
        </p:sp>
        <p:sp>
          <p:nvSpPr>
            <p:cNvPr id="49" name="Rectangle 50"/>
            <p:cNvSpPr>
              <a:spLocks noChangeArrowheads="1"/>
            </p:cNvSpPr>
            <p:nvPr/>
          </p:nvSpPr>
          <p:spPr bwMode="auto">
            <a:xfrm>
              <a:off x="3529012" y="4672014"/>
              <a:ext cx="2904729" cy="255587"/>
            </a:xfrm>
            <a:prstGeom prst="rect">
              <a:avLst/>
            </a:prstGeom>
            <a:solidFill>
              <a:srgbClr val="FF66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DHCPNACK</a:t>
              </a:r>
            </a:p>
          </p:txBody>
        </p:sp>
        <p:sp>
          <p:nvSpPr>
            <p:cNvPr id="50" name="Rectangle 51"/>
            <p:cNvSpPr>
              <a:spLocks noChangeArrowheads="1"/>
            </p:cNvSpPr>
            <p:nvPr/>
          </p:nvSpPr>
          <p:spPr bwMode="auto">
            <a:xfrm>
              <a:off x="8155252" y="4629150"/>
              <a:ext cx="1076590" cy="338138"/>
            </a:xfrm>
            <a:prstGeom prst="rect">
              <a:avLst/>
            </a:prstGeom>
            <a:solidFill>
              <a:srgbClr val="0066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solidFill>
                    <a:schemeClr val="bg1"/>
                  </a:solidFill>
                  <a:latin typeface="微软雅黑" pitchFamily="34" charset="-122"/>
                  <a:ea typeface="微软雅黑" pitchFamily="34" charset="-122"/>
                </a:rPr>
                <a:t>服务器</a:t>
              </a:r>
            </a:p>
          </p:txBody>
        </p:sp>
        <p:sp>
          <p:nvSpPr>
            <p:cNvPr id="51" name="Rectangle 52"/>
            <p:cNvSpPr>
              <a:spLocks noChangeArrowheads="1"/>
            </p:cNvSpPr>
            <p:nvPr/>
          </p:nvSpPr>
          <p:spPr bwMode="auto">
            <a:xfrm>
              <a:off x="7618677" y="4672014"/>
              <a:ext cx="536575" cy="255587"/>
            </a:xfrm>
            <a:prstGeom prst="rect">
              <a:avLst/>
            </a:prstGeom>
            <a:solidFill>
              <a:srgbClr val="00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67</a:t>
              </a:r>
            </a:p>
          </p:txBody>
        </p:sp>
        <p:sp>
          <p:nvSpPr>
            <p:cNvPr id="52" name="Rectangle 53"/>
            <p:cNvSpPr>
              <a:spLocks noChangeArrowheads="1"/>
            </p:cNvSpPr>
            <p:nvPr/>
          </p:nvSpPr>
          <p:spPr bwMode="auto">
            <a:xfrm>
              <a:off x="1699155" y="4672014"/>
              <a:ext cx="753269" cy="255587"/>
            </a:xfrm>
            <a:prstGeom prst="rect">
              <a:avLst/>
            </a:prstGeom>
            <a:solidFill>
              <a:srgbClr val="CC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68</a:t>
              </a:r>
            </a:p>
          </p:txBody>
        </p:sp>
        <p:sp>
          <p:nvSpPr>
            <p:cNvPr id="53" name="Text Box 54"/>
            <p:cNvSpPr txBox="1">
              <a:spLocks noChangeArrowheads="1"/>
            </p:cNvSpPr>
            <p:nvPr/>
          </p:nvSpPr>
          <p:spPr bwMode="auto">
            <a:xfrm>
              <a:off x="1697435" y="4820906"/>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1100" b="1">
                  <a:solidFill>
                    <a:srgbClr val="0000FF"/>
                  </a:solidFill>
                  <a:latin typeface="微软雅黑" pitchFamily="34" charset="-122"/>
                  <a:ea typeface="微软雅黑" pitchFamily="34" charset="-122"/>
                </a:rPr>
                <a:t>UDP</a:t>
              </a:r>
            </a:p>
          </p:txBody>
        </p:sp>
        <p:sp>
          <p:nvSpPr>
            <p:cNvPr id="54" name="Text Box 55"/>
            <p:cNvSpPr txBox="1">
              <a:spLocks noChangeArrowheads="1"/>
            </p:cNvSpPr>
            <p:nvPr/>
          </p:nvSpPr>
          <p:spPr bwMode="auto">
            <a:xfrm>
              <a:off x="7419182" y="4793276"/>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1100" b="1">
                  <a:solidFill>
                    <a:srgbClr val="0000FF"/>
                  </a:solidFill>
                  <a:latin typeface="微软雅黑" pitchFamily="34" charset="-122"/>
                  <a:ea typeface="微软雅黑" pitchFamily="34" charset="-122"/>
                </a:rPr>
                <a:t>UDP</a:t>
              </a:r>
            </a:p>
          </p:txBody>
        </p:sp>
        <p:sp>
          <p:nvSpPr>
            <p:cNvPr id="55" name="Line 56"/>
            <p:cNvSpPr>
              <a:spLocks noChangeShapeType="1"/>
            </p:cNvSpPr>
            <p:nvPr/>
          </p:nvSpPr>
          <p:spPr bwMode="auto">
            <a:xfrm flipH="1">
              <a:off x="2452423" y="5411788"/>
              <a:ext cx="5166254" cy="0"/>
            </a:xfrm>
            <a:prstGeom prst="line">
              <a:avLst/>
            </a:prstGeom>
            <a:noFill/>
            <a:ln w="38100">
              <a:solidFill>
                <a:srgbClr val="CC00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ts val="1700"/>
                </a:lnSpc>
              </a:pPr>
              <a:endParaRPr lang="zh-CN" altLang="en-US" sz="1100" b="1">
                <a:latin typeface="微软雅黑" pitchFamily="34" charset="-122"/>
                <a:ea typeface="微软雅黑" pitchFamily="34" charset="-122"/>
              </a:endParaRPr>
            </a:p>
          </p:txBody>
        </p:sp>
        <p:sp>
          <p:nvSpPr>
            <p:cNvPr id="56" name="Rectangle 57"/>
            <p:cNvSpPr>
              <a:spLocks noChangeArrowheads="1"/>
            </p:cNvSpPr>
            <p:nvPr/>
          </p:nvSpPr>
          <p:spPr bwMode="auto">
            <a:xfrm>
              <a:off x="624286" y="5240339"/>
              <a:ext cx="1074869" cy="338137"/>
            </a:xfrm>
            <a:prstGeom prst="rect">
              <a:avLst/>
            </a:prstGeom>
            <a:solidFill>
              <a:srgbClr val="00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latin typeface="微软雅黑" pitchFamily="34" charset="-122"/>
                  <a:ea typeface="微软雅黑" pitchFamily="34" charset="-122"/>
                </a:rPr>
                <a:t>客户</a:t>
              </a:r>
            </a:p>
          </p:txBody>
        </p:sp>
        <p:sp>
          <p:nvSpPr>
            <p:cNvPr id="57" name="Rectangle 58"/>
            <p:cNvSpPr>
              <a:spLocks noChangeArrowheads="1"/>
            </p:cNvSpPr>
            <p:nvPr/>
          </p:nvSpPr>
          <p:spPr bwMode="auto">
            <a:xfrm>
              <a:off x="3529012" y="5283200"/>
              <a:ext cx="2904729" cy="255588"/>
            </a:xfrm>
            <a:prstGeom prst="rect">
              <a:avLst/>
            </a:prstGeom>
            <a:solidFill>
              <a:srgbClr val="FF66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DHCPACK</a:t>
              </a:r>
            </a:p>
          </p:txBody>
        </p:sp>
        <p:sp>
          <p:nvSpPr>
            <p:cNvPr id="58" name="Rectangle 59"/>
            <p:cNvSpPr>
              <a:spLocks noChangeArrowheads="1"/>
            </p:cNvSpPr>
            <p:nvPr/>
          </p:nvSpPr>
          <p:spPr bwMode="auto">
            <a:xfrm>
              <a:off x="8155252" y="5240339"/>
              <a:ext cx="1076590" cy="338137"/>
            </a:xfrm>
            <a:prstGeom prst="rect">
              <a:avLst/>
            </a:prstGeom>
            <a:solidFill>
              <a:srgbClr val="0066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solidFill>
                    <a:schemeClr val="bg1"/>
                  </a:solidFill>
                  <a:latin typeface="微软雅黑" pitchFamily="34" charset="-122"/>
                  <a:ea typeface="微软雅黑" pitchFamily="34" charset="-122"/>
                </a:rPr>
                <a:t>服务器</a:t>
              </a:r>
            </a:p>
          </p:txBody>
        </p:sp>
        <p:sp>
          <p:nvSpPr>
            <p:cNvPr id="59" name="Rectangle 60"/>
            <p:cNvSpPr>
              <a:spLocks noChangeArrowheads="1"/>
            </p:cNvSpPr>
            <p:nvPr/>
          </p:nvSpPr>
          <p:spPr bwMode="auto">
            <a:xfrm>
              <a:off x="7618677" y="5283200"/>
              <a:ext cx="536575" cy="255588"/>
            </a:xfrm>
            <a:prstGeom prst="rect">
              <a:avLst/>
            </a:prstGeom>
            <a:solidFill>
              <a:srgbClr val="00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67</a:t>
              </a:r>
            </a:p>
          </p:txBody>
        </p:sp>
        <p:sp>
          <p:nvSpPr>
            <p:cNvPr id="60" name="Rectangle 61"/>
            <p:cNvSpPr>
              <a:spLocks noChangeArrowheads="1"/>
            </p:cNvSpPr>
            <p:nvPr/>
          </p:nvSpPr>
          <p:spPr bwMode="auto">
            <a:xfrm>
              <a:off x="1699155" y="5283200"/>
              <a:ext cx="753268" cy="255588"/>
            </a:xfrm>
            <a:prstGeom prst="rect">
              <a:avLst/>
            </a:prstGeom>
            <a:solidFill>
              <a:srgbClr val="CC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68</a:t>
              </a:r>
            </a:p>
          </p:txBody>
        </p:sp>
        <p:sp>
          <p:nvSpPr>
            <p:cNvPr id="61" name="Text Box 62"/>
            <p:cNvSpPr txBox="1">
              <a:spLocks noChangeArrowheads="1"/>
            </p:cNvSpPr>
            <p:nvPr/>
          </p:nvSpPr>
          <p:spPr bwMode="auto">
            <a:xfrm>
              <a:off x="1697435" y="5432092"/>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1100" b="1">
                  <a:solidFill>
                    <a:srgbClr val="0000FF"/>
                  </a:solidFill>
                  <a:latin typeface="微软雅黑" pitchFamily="34" charset="-122"/>
                  <a:ea typeface="微软雅黑" pitchFamily="34" charset="-122"/>
                </a:rPr>
                <a:t>UDP</a:t>
              </a:r>
            </a:p>
          </p:txBody>
        </p:sp>
        <p:sp>
          <p:nvSpPr>
            <p:cNvPr id="62" name="Text Box 63"/>
            <p:cNvSpPr txBox="1">
              <a:spLocks noChangeArrowheads="1"/>
            </p:cNvSpPr>
            <p:nvPr/>
          </p:nvSpPr>
          <p:spPr bwMode="auto">
            <a:xfrm>
              <a:off x="7419182" y="5404464"/>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1100" b="1">
                  <a:solidFill>
                    <a:srgbClr val="0000FF"/>
                  </a:solidFill>
                  <a:latin typeface="微软雅黑" pitchFamily="34" charset="-122"/>
                  <a:ea typeface="微软雅黑" pitchFamily="34" charset="-122"/>
                </a:rPr>
                <a:t>UDP</a:t>
              </a:r>
            </a:p>
          </p:txBody>
        </p:sp>
        <p:sp>
          <p:nvSpPr>
            <p:cNvPr id="63" name="Line 65"/>
            <p:cNvSpPr>
              <a:spLocks noChangeShapeType="1"/>
            </p:cNvSpPr>
            <p:nvPr/>
          </p:nvSpPr>
          <p:spPr bwMode="auto">
            <a:xfrm>
              <a:off x="2454143" y="6256338"/>
              <a:ext cx="5164534" cy="0"/>
            </a:xfrm>
            <a:prstGeom prst="line">
              <a:avLst/>
            </a:prstGeom>
            <a:noFill/>
            <a:ln w="38100">
              <a:solidFill>
                <a:srgbClr val="00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ts val="1700"/>
                </a:lnSpc>
              </a:pPr>
              <a:endParaRPr lang="zh-CN" altLang="en-US" sz="1100" b="1">
                <a:latin typeface="微软雅黑" pitchFamily="34" charset="-122"/>
                <a:ea typeface="微软雅黑" pitchFamily="34" charset="-122"/>
              </a:endParaRPr>
            </a:p>
          </p:txBody>
        </p:sp>
        <p:sp>
          <p:nvSpPr>
            <p:cNvPr id="64" name="Rectangle 66"/>
            <p:cNvSpPr>
              <a:spLocks noChangeArrowheads="1"/>
            </p:cNvSpPr>
            <p:nvPr/>
          </p:nvSpPr>
          <p:spPr bwMode="auto">
            <a:xfrm>
              <a:off x="624285" y="6086475"/>
              <a:ext cx="1076590" cy="338138"/>
            </a:xfrm>
            <a:prstGeom prst="rect">
              <a:avLst/>
            </a:prstGeom>
            <a:solidFill>
              <a:srgbClr val="00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latin typeface="微软雅黑" pitchFamily="34" charset="-122"/>
                  <a:ea typeface="微软雅黑" pitchFamily="34" charset="-122"/>
                </a:rPr>
                <a:t>客户</a:t>
              </a:r>
            </a:p>
          </p:txBody>
        </p:sp>
        <p:sp>
          <p:nvSpPr>
            <p:cNvPr id="65" name="Rectangle 67"/>
            <p:cNvSpPr>
              <a:spLocks noChangeArrowheads="1"/>
            </p:cNvSpPr>
            <p:nvPr/>
          </p:nvSpPr>
          <p:spPr bwMode="auto">
            <a:xfrm>
              <a:off x="3529012" y="6129338"/>
              <a:ext cx="2904729" cy="254000"/>
            </a:xfrm>
            <a:prstGeom prst="rect">
              <a:avLst/>
            </a:prstGeom>
            <a:solidFill>
              <a:srgbClr val="00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DHCPRELEASE</a:t>
              </a:r>
            </a:p>
          </p:txBody>
        </p:sp>
        <p:sp>
          <p:nvSpPr>
            <p:cNvPr id="66" name="Rectangle 68"/>
            <p:cNvSpPr>
              <a:spLocks noChangeArrowheads="1"/>
            </p:cNvSpPr>
            <p:nvPr/>
          </p:nvSpPr>
          <p:spPr bwMode="auto">
            <a:xfrm>
              <a:off x="8155252" y="6086475"/>
              <a:ext cx="1076590" cy="338138"/>
            </a:xfrm>
            <a:prstGeom prst="rect">
              <a:avLst/>
            </a:prstGeom>
            <a:solidFill>
              <a:srgbClr val="0066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dirty="0">
                  <a:solidFill>
                    <a:schemeClr val="bg1"/>
                  </a:solidFill>
                  <a:latin typeface="微软雅黑" pitchFamily="34" charset="-122"/>
                  <a:ea typeface="微软雅黑" pitchFamily="34" charset="-122"/>
                </a:rPr>
                <a:t>服务器</a:t>
              </a:r>
            </a:p>
          </p:txBody>
        </p:sp>
        <p:sp>
          <p:nvSpPr>
            <p:cNvPr id="67" name="Rectangle 69"/>
            <p:cNvSpPr>
              <a:spLocks noChangeArrowheads="1"/>
            </p:cNvSpPr>
            <p:nvPr/>
          </p:nvSpPr>
          <p:spPr bwMode="auto">
            <a:xfrm>
              <a:off x="7618677" y="6129338"/>
              <a:ext cx="536575" cy="254000"/>
            </a:xfrm>
            <a:prstGeom prst="rect">
              <a:avLst/>
            </a:prstGeom>
            <a:solidFill>
              <a:srgbClr val="00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67</a:t>
              </a:r>
            </a:p>
          </p:txBody>
        </p:sp>
        <p:sp>
          <p:nvSpPr>
            <p:cNvPr id="68" name="Rectangle 70"/>
            <p:cNvSpPr>
              <a:spLocks noChangeArrowheads="1"/>
            </p:cNvSpPr>
            <p:nvPr/>
          </p:nvSpPr>
          <p:spPr bwMode="auto">
            <a:xfrm>
              <a:off x="1700875" y="6129338"/>
              <a:ext cx="753269" cy="254000"/>
            </a:xfrm>
            <a:prstGeom prst="rect">
              <a:avLst/>
            </a:prstGeom>
            <a:solidFill>
              <a:srgbClr val="CC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68</a:t>
              </a:r>
            </a:p>
          </p:txBody>
        </p:sp>
        <p:sp>
          <p:nvSpPr>
            <p:cNvPr id="69" name="Text Box 71"/>
            <p:cNvSpPr txBox="1">
              <a:spLocks noChangeArrowheads="1"/>
            </p:cNvSpPr>
            <p:nvPr/>
          </p:nvSpPr>
          <p:spPr bwMode="auto">
            <a:xfrm>
              <a:off x="1697435" y="6278232"/>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1100" b="1">
                  <a:solidFill>
                    <a:srgbClr val="0000FF"/>
                  </a:solidFill>
                  <a:latin typeface="微软雅黑" pitchFamily="34" charset="-122"/>
                  <a:ea typeface="微软雅黑" pitchFamily="34" charset="-122"/>
                </a:rPr>
                <a:t>UDP</a:t>
              </a:r>
            </a:p>
          </p:txBody>
        </p:sp>
        <p:sp>
          <p:nvSpPr>
            <p:cNvPr id="70" name="Text Box 72"/>
            <p:cNvSpPr txBox="1">
              <a:spLocks noChangeArrowheads="1"/>
            </p:cNvSpPr>
            <p:nvPr/>
          </p:nvSpPr>
          <p:spPr bwMode="auto">
            <a:xfrm>
              <a:off x="7419182" y="6250605"/>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1100" b="1">
                  <a:solidFill>
                    <a:srgbClr val="0000FF"/>
                  </a:solidFill>
                  <a:latin typeface="微软雅黑" pitchFamily="34" charset="-122"/>
                  <a:ea typeface="微软雅黑" pitchFamily="34" charset="-122"/>
                </a:rPr>
                <a:t>UDP</a:t>
              </a:r>
            </a:p>
          </p:txBody>
        </p:sp>
        <p:sp>
          <p:nvSpPr>
            <p:cNvPr id="71" name="Rectangle 73"/>
            <p:cNvSpPr>
              <a:spLocks noChangeArrowheads="1"/>
            </p:cNvSpPr>
            <p:nvPr/>
          </p:nvSpPr>
          <p:spPr bwMode="auto">
            <a:xfrm>
              <a:off x="8155252" y="936625"/>
              <a:ext cx="1076590" cy="338138"/>
            </a:xfrm>
            <a:prstGeom prst="rect">
              <a:avLst/>
            </a:prstGeom>
            <a:solidFill>
              <a:srgbClr val="0066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solidFill>
                    <a:schemeClr val="bg1"/>
                  </a:solidFill>
                  <a:latin typeface="微软雅黑" pitchFamily="34" charset="-122"/>
                  <a:ea typeface="微软雅黑" pitchFamily="34" charset="-122"/>
                </a:rPr>
                <a:t>服务器</a:t>
              </a:r>
            </a:p>
          </p:txBody>
        </p:sp>
        <p:sp>
          <p:nvSpPr>
            <p:cNvPr id="72" name="Rectangle 74"/>
            <p:cNvSpPr>
              <a:spLocks noChangeArrowheads="1"/>
            </p:cNvSpPr>
            <p:nvPr/>
          </p:nvSpPr>
          <p:spPr bwMode="auto">
            <a:xfrm>
              <a:off x="7618677" y="977900"/>
              <a:ext cx="536575" cy="254000"/>
            </a:xfrm>
            <a:prstGeom prst="rect">
              <a:avLst/>
            </a:prstGeom>
            <a:solidFill>
              <a:srgbClr val="00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dirty="0">
                  <a:latin typeface="微软雅黑" pitchFamily="34" charset="-122"/>
                  <a:ea typeface="微软雅黑" pitchFamily="34" charset="-122"/>
                </a:rPr>
                <a:t>67</a:t>
              </a:r>
            </a:p>
          </p:txBody>
        </p:sp>
        <p:sp>
          <p:nvSpPr>
            <p:cNvPr id="73" name="Text Box 75"/>
            <p:cNvSpPr txBox="1">
              <a:spLocks noChangeArrowheads="1"/>
            </p:cNvSpPr>
            <p:nvPr/>
          </p:nvSpPr>
          <p:spPr bwMode="auto">
            <a:xfrm>
              <a:off x="7419182" y="1099167"/>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1100" b="1" dirty="0">
                  <a:solidFill>
                    <a:srgbClr val="0000FF"/>
                  </a:solidFill>
                  <a:latin typeface="微软雅黑" pitchFamily="34" charset="-122"/>
                  <a:ea typeface="微软雅黑" pitchFamily="34" charset="-122"/>
                </a:rPr>
                <a:t>UDP</a:t>
              </a:r>
            </a:p>
          </p:txBody>
        </p:sp>
        <p:sp>
          <p:nvSpPr>
            <p:cNvPr id="74" name="Text Box 76"/>
            <p:cNvSpPr txBox="1">
              <a:spLocks noChangeArrowheads="1"/>
            </p:cNvSpPr>
            <p:nvPr/>
          </p:nvSpPr>
          <p:spPr bwMode="auto">
            <a:xfrm>
              <a:off x="6398943" y="587046"/>
              <a:ext cx="1414278"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zh-CN" altLang="en-US" sz="1100" b="1" dirty="0">
                  <a:latin typeface="微软雅黑" pitchFamily="34" charset="-122"/>
                  <a:ea typeface="微软雅黑" pitchFamily="34" charset="-122"/>
                </a:rPr>
                <a:t>被动打开</a:t>
              </a:r>
            </a:p>
          </p:txBody>
        </p:sp>
        <p:sp>
          <p:nvSpPr>
            <p:cNvPr id="75" name="Text Box 77"/>
            <p:cNvSpPr txBox="1">
              <a:spLocks noChangeArrowheads="1"/>
            </p:cNvSpPr>
            <p:nvPr/>
          </p:nvSpPr>
          <p:spPr bwMode="auto">
            <a:xfrm>
              <a:off x="9116883" y="910828"/>
              <a:ext cx="781608"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2000" b="1">
                  <a:latin typeface="微软雅黑" pitchFamily="34" charset="-122"/>
                  <a:ea typeface="微软雅黑" pitchFamily="34" charset="-122"/>
                  <a:sym typeface="Wingdings" pitchFamily="2" charset="2"/>
                </a:rPr>
                <a:t></a:t>
              </a:r>
            </a:p>
          </p:txBody>
        </p:sp>
        <p:sp>
          <p:nvSpPr>
            <p:cNvPr id="76" name="Text Box 78"/>
            <p:cNvSpPr txBox="1">
              <a:spLocks noChangeArrowheads="1"/>
            </p:cNvSpPr>
            <p:nvPr/>
          </p:nvSpPr>
          <p:spPr bwMode="auto">
            <a:xfrm>
              <a:off x="-34130" y="1525190"/>
              <a:ext cx="781608"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2000" b="1" dirty="0">
                  <a:latin typeface="微软雅黑" pitchFamily="34" charset="-122"/>
                  <a:ea typeface="微软雅黑" pitchFamily="34" charset="-122"/>
                  <a:sym typeface="Wingdings" pitchFamily="2" charset="2"/>
                </a:rPr>
                <a:t></a:t>
              </a:r>
            </a:p>
          </p:txBody>
        </p:sp>
        <p:sp>
          <p:nvSpPr>
            <p:cNvPr id="77" name="Text Box 79"/>
            <p:cNvSpPr txBox="1">
              <a:spLocks noChangeArrowheads="1"/>
            </p:cNvSpPr>
            <p:nvPr/>
          </p:nvSpPr>
          <p:spPr bwMode="auto">
            <a:xfrm>
              <a:off x="9116883" y="2147490"/>
              <a:ext cx="781608"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2000" b="1">
                  <a:latin typeface="微软雅黑" pitchFamily="34" charset="-122"/>
                  <a:ea typeface="微软雅黑" pitchFamily="34" charset="-122"/>
                  <a:sym typeface="Wingdings" pitchFamily="2" charset="2"/>
                </a:rPr>
                <a:t></a:t>
              </a:r>
            </a:p>
          </p:txBody>
        </p:sp>
        <p:sp>
          <p:nvSpPr>
            <p:cNvPr id="78" name="Text Box 80"/>
            <p:cNvSpPr txBox="1">
              <a:spLocks noChangeArrowheads="1"/>
            </p:cNvSpPr>
            <p:nvPr/>
          </p:nvSpPr>
          <p:spPr bwMode="auto">
            <a:xfrm>
              <a:off x="-34130" y="2744390"/>
              <a:ext cx="781608" cy="5974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2000" b="1">
                  <a:latin typeface="微软雅黑" pitchFamily="34" charset="-122"/>
                  <a:ea typeface="微软雅黑" pitchFamily="34" charset="-122"/>
                  <a:sym typeface="Wingdings" pitchFamily="2" charset="2"/>
                </a:rPr>
                <a:t></a:t>
              </a:r>
            </a:p>
          </p:txBody>
        </p:sp>
        <p:sp>
          <p:nvSpPr>
            <p:cNvPr id="79" name="Text Box 81"/>
            <p:cNvSpPr txBox="1">
              <a:spLocks noChangeArrowheads="1"/>
            </p:cNvSpPr>
            <p:nvPr/>
          </p:nvSpPr>
          <p:spPr bwMode="auto">
            <a:xfrm>
              <a:off x="9111722" y="3368277"/>
              <a:ext cx="781608" cy="5974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2000" b="1">
                  <a:latin typeface="微软雅黑" pitchFamily="34" charset="-122"/>
                  <a:ea typeface="微软雅黑" pitchFamily="34" charset="-122"/>
                  <a:sym typeface="Wingdings" pitchFamily="2" charset="2"/>
                </a:rPr>
                <a:t></a:t>
              </a:r>
            </a:p>
          </p:txBody>
        </p:sp>
        <p:sp>
          <p:nvSpPr>
            <p:cNvPr id="80" name="Text Box 82"/>
            <p:cNvSpPr txBox="1">
              <a:spLocks noChangeArrowheads="1"/>
            </p:cNvSpPr>
            <p:nvPr/>
          </p:nvSpPr>
          <p:spPr bwMode="auto">
            <a:xfrm>
              <a:off x="-34130" y="3992166"/>
              <a:ext cx="781608" cy="5974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2000" b="1">
                  <a:latin typeface="微软雅黑" pitchFamily="34" charset="-122"/>
                  <a:ea typeface="微软雅黑" pitchFamily="34" charset="-122"/>
                  <a:sym typeface="Wingdings" pitchFamily="2" charset="2"/>
                </a:rPr>
                <a:t></a:t>
              </a:r>
            </a:p>
          </p:txBody>
        </p:sp>
        <p:sp>
          <p:nvSpPr>
            <p:cNvPr id="81" name="Text Box 83"/>
            <p:cNvSpPr txBox="1">
              <a:spLocks noChangeArrowheads="1"/>
            </p:cNvSpPr>
            <p:nvPr/>
          </p:nvSpPr>
          <p:spPr bwMode="auto">
            <a:xfrm>
              <a:off x="9111722" y="4576363"/>
              <a:ext cx="781608" cy="5974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2000" b="1">
                  <a:latin typeface="微软雅黑" pitchFamily="34" charset="-122"/>
                  <a:ea typeface="微软雅黑" pitchFamily="34" charset="-122"/>
                  <a:sym typeface="Wingdings" pitchFamily="2" charset="2"/>
                </a:rPr>
                <a:t></a:t>
              </a:r>
            </a:p>
          </p:txBody>
        </p:sp>
        <p:sp>
          <p:nvSpPr>
            <p:cNvPr id="82" name="Text Box 84"/>
            <p:cNvSpPr txBox="1">
              <a:spLocks noChangeArrowheads="1"/>
            </p:cNvSpPr>
            <p:nvPr/>
          </p:nvSpPr>
          <p:spPr bwMode="auto">
            <a:xfrm>
              <a:off x="9111722" y="5200250"/>
              <a:ext cx="781608" cy="5974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2000" b="1">
                  <a:latin typeface="微软雅黑" pitchFamily="34" charset="-122"/>
                  <a:ea typeface="微软雅黑" pitchFamily="34" charset="-122"/>
                  <a:sym typeface="Wingdings" pitchFamily="2" charset="2"/>
                </a:rPr>
                <a:t></a:t>
              </a:r>
            </a:p>
          </p:txBody>
        </p:sp>
        <p:sp>
          <p:nvSpPr>
            <p:cNvPr id="83" name="Text Box 85"/>
            <p:cNvSpPr txBox="1">
              <a:spLocks noChangeArrowheads="1"/>
            </p:cNvSpPr>
            <p:nvPr/>
          </p:nvSpPr>
          <p:spPr bwMode="auto">
            <a:xfrm rot="16200000">
              <a:off x="4405774" y="5510874"/>
              <a:ext cx="606034"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1100" b="1">
                  <a:latin typeface="微软雅黑" pitchFamily="34" charset="-122"/>
                  <a:ea typeface="微软雅黑" pitchFamily="34" charset="-122"/>
                </a:rPr>
                <a:t>…</a:t>
              </a:r>
            </a:p>
          </p:txBody>
        </p:sp>
        <p:sp>
          <p:nvSpPr>
            <p:cNvPr id="84" name="Text Box 86"/>
            <p:cNvSpPr txBox="1">
              <a:spLocks noChangeArrowheads="1"/>
            </p:cNvSpPr>
            <p:nvPr/>
          </p:nvSpPr>
          <p:spPr bwMode="auto">
            <a:xfrm>
              <a:off x="-34130" y="6057965"/>
              <a:ext cx="781608" cy="5974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2000" b="1" dirty="0">
                  <a:latin typeface="微软雅黑" pitchFamily="34" charset="-122"/>
                  <a:ea typeface="微软雅黑" pitchFamily="34" charset="-122"/>
                  <a:sym typeface="Wingdings" pitchFamily="2" charset="2"/>
                </a:rPr>
                <a:t></a:t>
              </a:r>
            </a:p>
          </p:txBody>
        </p:sp>
      </p:grpSp>
      <p:grpSp>
        <p:nvGrpSpPr>
          <p:cNvPr id="87" name="组合 86"/>
          <p:cNvGrpSpPr/>
          <p:nvPr/>
        </p:nvGrpSpPr>
        <p:grpSpPr>
          <a:xfrm>
            <a:off x="1252728" y="1125209"/>
            <a:ext cx="6757416" cy="1081681"/>
            <a:chOff x="1252728" y="3207283"/>
            <a:chExt cx="6757416" cy="1081681"/>
          </a:xfrm>
        </p:grpSpPr>
        <p:sp>
          <p:nvSpPr>
            <p:cNvPr id="85" name="Rectangle 88"/>
            <p:cNvSpPr>
              <a:spLocks noChangeArrowheads="1"/>
            </p:cNvSpPr>
            <p:nvPr/>
          </p:nvSpPr>
          <p:spPr bwMode="auto">
            <a:xfrm>
              <a:off x="1252728" y="3207283"/>
              <a:ext cx="6757416" cy="1081681"/>
            </a:xfrm>
            <a:prstGeom prst="rect">
              <a:avLst/>
            </a:prstGeom>
            <a:solidFill>
              <a:srgbClr val="FFFF00"/>
            </a:solidFill>
            <a:ln w="19050">
              <a:solidFill>
                <a:schemeClr val="tx1"/>
              </a:solidFill>
            </a:ln>
            <a:effectLst/>
            <a:extLst/>
          </p:spPr>
          <p:txBody>
            <a:bodyPr wrap="none" anchor="ctr"/>
            <a:lstStyle/>
            <a:p>
              <a:pPr algn="ctr" eaLnBrk="1" hangingPunct="1"/>
              <a:endParaRPr lang="zh-CN" altLang="zh-CN" sz="2800" b="1">
                <a:solidFill>
                  <a:srgbClr val="000099"/>
                </a:solidFill>
              </a:endParaRPr>
            </a:p>
          </p:txBody>
        </p:sp>
        <p:sp>
          <p:nvSpPr>
            <p:cNvPr id="86" name="矩形 85"/>
            <p:cNvSpPr/>
            <p:nvPr/>
          </p:nvSpPr>
          <p:spPr>
            <a:xfrm>
              <a:off x="1682496" y="3333847"/>
              <a:ext cx="6007608" cy="830997"/>
            </a:xfrm>
            <a:prstGeom prst="rect">
              <a:avLst/>
            </a:prstGeom>
            <a:noFill/>
          </p:spPr>
          <p:txBody>
            <a:bodyPr wrap="square">
              <a:spAutoFit/>
            </a:bodyPr>
            <a:lstStyle/>
            <a:p>
              <a:r>
                <a:rPr lang="zh-CN" altLang="en-US" sz="1600" b="1" dirty="0">
                  <a:latin typeface="微软雅黑" pitchFamily="34" charset="-122"/>
                  <a:ea typeface="微软雅黑" pitchFamily="34" charset="-122"/>
                </a:rPr>
                <a:t>若 </a:t>
              </a:r>
              <a:r>
                <a:rPr lang="en-US" altLang="zh-CN" sz="1600" b="1" dirty="0">
                  <a:latin typeface="微软雅黑" pitchFamily="34" charset="-122"/>
                  <a:ea typeface="微软雅黑" pitchFamily="34" charset="-122"/>
                </a:rPr>
                <a:t>DHCP </a:t>
              </a:r>
              <a:r>
                <a:rPr lang="zh-CN" altLang="en-US" sz="1600" b="1" dirty="0">
                  <a:latin typeface="微软雅黑" pitchFamily="34" charset="-122"/>
                  <a:ea typeface="微软雅黑" pitchFamily="34" charset="-122"/>
                </a:rPr>
                <a:t>服务器不响应步骤  ❻ 的请求报文 </a:t>
              </a:r>
              <a:r>
                <a:rPr lang="en-US" altLang="zh-CN" sz="1600" b="1" dirty="0">
                  <a:latin typeface="微软雅黑" pitchFamily="34" charset="-122"/>
                  <a:ea typeface="微软雅黑" pitchFamily="34" charset="-122"/>
                </a:rPr>
                <a:t>DHCPREQUEST</a:t>
              </a:r>
              <a:r>
                <a:rPr lang="zh-CN" altLang="en-US" sz="1600" b="1" dirty="0">
                  <a:latin typeface="微软雅黑" pitchFamily="34" charset="-122"/>
                  <a:ea typeface="微软雅黑" pitchFamily="34" charset="-122"/>
                </a:rPr>
                <a:t>，则在租用期过了 </a:t>
              </a:r>
              <a:r>
                <a:rPr lang="en-US" altLang="zh-CN" sz="1600" b="1" dirty="0">
                  <a:latin typeface="微软雅黑" pitchFamily="34" charset="-122"/>
                  <a:ea typeface="微软雅黑" pitchFamily="34" charset="-122"/>
                </a:rPr>
                <a:t>87.5% </a:t>
              </a:r>
              <a:r>
                <a:rPr lang="zh-CN" altLang="en-US" sz="1600" b="1" dirty="0">
                  <a:latin typeface="微软雅黑" pitchFamily="34" charset="-122"/>
                  <a:ea typeface="微软雅黑" pitchFamily="34" charset="-122"/>
                </a:rPr>
                <a:t>时，</a:t>
              </a:r>
              <a:r>
                <a:rPr lang="en-US" altLang="zh-CN" sz="1600" b="1" dirty="0">
                  <a:latin typeface="微软雅黑" pitchFamily="34" charset="-122"/>
                  <a:ea typeface="微软雅黑" pitchFamily="34" charset="-122"/>
                </a:rPr>
                <a:t>DHCP </a:t>
              </a:r>
              <a:r>
                <a:rPr lang="zh-CN" altLang="en-US" sz="1600" b="1" dirty="0">
                  <a:latin typeface="微软雅黑" pitchFamily="34" charset="-122"/>
                  <a:ea typeface="微软雅黑" pitchFamily="34" charset="-122"/>
                </a:rPr>
                <a:t>客户必须重新发送请求报文 </a:t>
              </a:r>
              <a:r>
                <a:rPr lang="en-US" altLang="zh-CN" sz="1600" b="1" dirty="0">
                  <a:latin typeface="微软雅黑" pitchFamily="34" charset="-122"/>
                  <a:ea typeface="微软雅黑" pitchFamily="34" charset="-122"/>
                </a:rPr>
                <a:t>DHCPREQUEST</a:t>
              </a:r>
              <a:r>
                <a:rPr lang="zh-CN" altLang="en-US" sz="1600" b="1" dirty="0">
                  <a:latin typeface="微软雅黑" pitchFamily="34" charset="-122"/>
                  <a:ea typeface="微软雅黑" pitchFamily="34" charset="-122"/>
                </a:rPr>
                <a:t>（重复步骤  ❻），然后又继续后面的步骤。 </a:t>
              </a:r>
            </a:p>
          </p:txBody>
        </p:sp>
      </p:grpSp>
    </p:spTree>
    <p:extLst>
      <p:ext uri="{BB962C8B-B14F-4D97-AF65-F5344CB8AC3E}">
        <p14:creationId xmlns:p14="http://schemas.microsoft.com/office/powerpoint/2010/main" val="713535005"/>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556963" y="1057072"/>
            <a:ext cx="8048776" cy="331493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AutoShape 5"/>
          <p:cNvSpPr>
            <a:spLocks noChangeArrowheads="1"/>
          </p:cNvSpPr>
          <p:nvPr/>
        </p:nvSpPr>
        <p:spPr bwMode="auto">
          <a:xfrm>
            <a:off x="556963" y="633865"/>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4" name="Rectangle 6"/>
          <p:cNvSpPr>
            <a:spLocks noChangeArrowheads="1"/>
          </p:cNvSpPr>
          <p:nvPr/>
        </p:nvSpPr>
        <p:spPr bwMode="auto">
          <a:xfrm>
            <a:off x="3136887" y="600654"/>
            <a:ext cx="288893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itchFamily="34" charset="-122"/>
                <a:ea typeface="微软雅黑" pitchFamily="34" charset="-122"/>
              </a:rPr>
              <a:t>DHCP </a:t>
            </a:r>
            <a:r>
              <a:rPr lang="zh-CN" altLang="en-US" sz="2000" b="1" dirty="0">
                <a:solidFill>
                  <a:schemeClr val="bg1"/>
                </a:solidFill>
                <a:latin typeface="微软雅黑" pitchFamily="34" charset="-122"/>
                <a:ea typeface="微软雅黑" pitchFamily="34" charset="-122"/>
              </a:rPr>
              <a:t>协议的工作过程</a:t>
            </a:r>
          </a:p>
        </p:txBody>
      </p:sp>
      <p:grpSp>
        <p:nvGrpSpPr>
          <p:cNvPr id="5" name="组合 4"/>
          <p:cNvGrpSpPr/>
          <p:nvPr/>
        </p:nvGrpSpPr>
        <p:grpSpPr>
          <a:xfrm>
            <a:off x="1933015" y="1075502"/>
            <a:ext cx="5259764" cy="3324076"/>
            <a:chOff x="-34130" y="587046"/>
            <a:chExt cx="9932621" cy="6277239"/>
          </a:xfrm>
        </p:grpSpPr>
        <p:sp>
          <p:nvSpPr>
            <p:cNvPr id="6" name="Line 4"/>
            <p:cNvSpPr>
              <a:spLocks noChangeShapeType="1"/>
            </p:cNvSpPr>
            <p:nvPr/>
          </p:nvSpPr>
          <p:spPr bwMode="auto">
            <a:xfrm flipH="1">
              <a:off x="6131058" y="1100138"/>
              <a:ext cx="1506538" cy="0"/>
            </a:xfrm>
            <a:prstGeom prst="line">
              <a:avLst/>
            </a:prstGeom>
            <a:noFill/>
            <a:ln w="38100">
              <a:solidFill>
                <a:srgbClr val="00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ts val="1700"/>
                </a:lnSpc>
              </a:pPr>
              <a:endParaRPr lang="zh-CN" altLang="en-US" sz="1100" b="1">
                <a:latin typeface="微软雅黑" pitchFamily="34" charset="-122"/>
                <a:ea typeface="微软雅黑" pitchFamily="34" charset="-122"/>
              </a:endParaRPr>
            </a:p>
          </p:txBody>
        </p:sp>
        <p:sp>
          <p:nvSpPr>
            <p:cNvPr id="7" name="Line 6"/>
            <p:cNvSpPr>
              <a:spLocks noChangeShapeType="1"/>
            </p:cNvSpPr>
            <p:nvPr/>
          </p:nvSpPr>
          <p:spPr bwMode="auto">
            <a:xfrm>
              <a:off x="2454143" y="1747838"/>
              <a:ext cx="5164534" cy="0"/>
            </a:xfrm>
            <a:prstGeom prst="line">
              <a:avLst/>
            </a:prstGeom>
            <a:noFill/>
            <a:ln w="38100">
              <a:solidFill>
                <a:srgbClr val="00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ts val="1700"/>
                </a:lnSpc>
              </a:pPr>
              <a:endParaRPr lang="zh-CN" altLang="en-US" sz="1100" b="1">
                <a:latin typeface="微软雅黑" pitchFamily="34" charset="-122"/>
                <a:ea typeface="微软雅黑" pitchFamily="34" charset="-122"/>
              </a:endParaRPr>
            </a:p>
          </p:txBody>
        </p:sp>
        <p:sp>
          <p:nvSpPr>
            <p:cNvPr id="8" name="Rectangle 7"/>
            <p:cNvSpPr>
              <a:spLocks noChangeArrowheads="1"/>
            </p:cNvSpPr>
            <p:nvPr/>
          </p:nvSpPr>
          <p:spPr bwMode="auto">
            <a:xfrm>
              <a:off x="624285" y="1576388"/>
              <a:ext cx="1076590" cy="341312"/>
            </a:xfrm>
            <a:prstGeom prst="rect">
              <a:avLst/>
            </a:prstGeom>
            <a:solidFill>
              <a:srgbClr val="00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dirty="0">
                  <a:latin typeface="微软雅黑" pitchFamily="34" charset="-122"/>
                  <a:ea typeface="微软雅黑" pitchFamily="34" charset="-122"/>
                </a:rPr>
                <a:t>客户</a:t>
              </a:r>
            </a:p>
          </p:txBody>
        </p:sp>
        <p:sp>
          <p:nvSpPr>
            <p:cNvPr id="9" name="Rectangle 8"/>
            <p:cNvSpPr>
              <a:spLocks noChangeArrowheads="1"/>
            </p:cNvSpPr>
            <p:nvPr/>
          </p:nvSpPr>
          <p:spPr bwMode="auto">
            <a:xfrm>
              <a:off x="3529012" y="1617664"/>
              <a:ext cx="2904729" cy="257175"/>
            </a:xfrm>
            <a:prstGeom prst="rect">
              <a:avLst/>
            </a:prstGeom>
            <a:solidFill>
              <a:srgbClr val="00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DHCPDISCOVER</a:t>
              </a:r>
            </a:p>
          </p:txBody>
        </p:sp>
        <p:sp>
          <p:nvSpPr>
            <p:cNvPr id="10" name="Rectangle 9"/>
            <p:cNvSpPr>
              <a:spLocks noChangeArrowheads="1"/>
            </p:cNvSpPr>
            <p:nvPr/>
          </p:nvSpPr>
          <p:spPr bwMode="auto">
            <a:xfrm>
              <a:off x="8155252" y="1576388"/>
              <a:ext cx="1076590" cy="341312"/>
            </a:xfrm>
            <a:prstGeom prst="rect">
              <a:avLst/>
            </a:prstGeom>
            <a:solidFill>
              <a:srgbClr val="0066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solidFill>
                    <a:schemeClr val="bg1"/>
                  </a:solidFill>
                  <a:latin typeface="微软雅黑" pitchFamily="34" charset="-122"/>
                  <a:ea typeface="微软雅黑" pitchFamily="34" charset="-122"/>
                </a:rPr>
                <a:t>服务器</a:t>
              </a:r>
            </a:p>
          </p:txBody>
        </p:sp>
        <p:sp>
          <p:nvSpPr>
            <p:cNvPr id="11" name="Rectangle 10"/>
            <p:cNvSpPr>
              <a:spLocks noChangeArrowheads="1"/>
            </p:cNvSpPr>
            <p:nvPr/>
          </p:nvSpPr>
          <p:spPr bwMode="auto">
            <a:xfrm>
              <a:off x="7618677" y="1617664"/>
              <a:ext cx="536575" cy="257175"/>
            </a:xfrm>
            <a:prstGeom prst="rect">
              <a:avLst/>
            </a:prstGeom>
            <a:solidFill>
              <a:srgbClr val="00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67</a:t>
              </a:r>
            </a:p>
          </p:txBody>
        </p:sp>
        <p:sp>
          <p:nvSpPr>
            <p:cNvPr id="12" name="Rectangle 11"/>
            <p:cNvSpPr>
              <a:spLocks noChangeArrowheads="1"/>
            </p:cNvSpPr>
            <p:nvPr/>
          </p:nvSpPr>
          <p:spPr bwMode="auto">
            <a:xfrm>
              <a:off x="1700875" y="1617664"/>
              <a:ext cx="753269" cy="257175"/>
            </a:xfrm>
            <a:prstGeom prst="rect">
              <a:avLst/>
            </a:prstGeom>
            <a:solidFill>
              <a:srgbClr val="CC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dirty="0">
                  <a:latin typeface="微软雅黑" pitchFamily="34" charset="-122"/>
                  <a:ea typeface="微软雅黑" pitchFamily="34" charset="-122"/>
                </a:rPr>
                <a:t>68</a:t>
              </a:r>
            </a:p>
          </p:txBody>
        </p:sp>
        <p:sp>
          <p:nvSpPr>
            <p:cNvPr id="13" name="Text Box 12"/>
            <p:cNvSpPr txBox="1">
              <a:spLocks noChangeArrowheads="1"/>
            </p:cNvSpPr>
            <p:nvPr/>
          </p:nvSpPr>
          <p:spPr bwMode="auto">
            <a:xfrm>
              <a:off x="1697435" y="1771318"/>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1100" b="1" dirty="0">
                  <a:solidFill>
                    <a:srgbClr val="0000FF"/>
                  </a:solidFill>
                  <a:latin typeface="微软雅黑" pitchFamily="34" charset="-122"/>
                  <a:ea typeface="微软雅黑" pitchFamily="34" charset="-122"/>
                </a:rPr>
                <a:t>UDP</a:t>
              </a:r>
            </a:p>
          </p:txBody>
        </p:sp>
        <p:sp>
          <p:nvSpPr>
            <p:cNvPr id="14" name="Text Box 13"/>
            <p:cNvSpPr txBox="1">
              <a:spLocks noChangeArrowheads="1"/>
            </p:cNvSpPr>
            <p:nvPr/>
          </p:nvSpPr>
          <p:spPr bwMode="auto">
            <a:xfrm>
              <a:off x="7419182" y="1740516"/>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1100" b="1">
                  <a:solidFill>
                    <a:srgbClr val="0000FF"/>
                  </a:solidFill>
                  <a:latin typeface="微软雅黑" pitchFamily="34" charset="-122"/>
                  <a:ea typeface="微软雅黑" pitchFamily="34" charset="-122"/>
                </a:rPr>
                <a:t>UDP</a:t>
              </a:r>
            </a:p>
          </p:txBody>
        </p:sp>
        <p:sp>
          <p:nvSpPr>
            <p:cNvPr id="15" name="Line 14"/>
            <p:cNvSpPr>
              <a:spLocks noChangeShapeType="1"/>
            </p:cNvSpPr>
            <p:nvPr/>
          </p:nvSpPr>
          <p:spPr bwMode="auto">
            <a:xfrm flipH="1">
              <a:off x="2452423" y="2359025"/>
              <a:ext cx="5166254" cy="0"/>
            </a:xfrm>
            <a:prstGeom prst="line">
              <a:avLst/>
            </a:prstGeom>
            <a:noFill/>
            <a:ln w="38100">
              <a:solidFill>
                <a:srgbClr val="CC00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ts val="1700"/>
                </a:lnSpc>
              </a:pPr>
              <a:endParaRPr lang="zh-CN" altLang="en-US" sz="1100" b="1">
                <a:latin typeface="微软雅黑" pitchFamily="34" charset="-122"/>
                <a:ea typeface="微软雅黑" pitchFamily="34" charset="-122"/>
              </a:endParaRPr>
            </a:p>
          </p:txBody>
        </p:sp>
        <p:sp>
          <p:nvSpPr>
            <p:cNvPr id="16" name="Rectangle 15"/>
            <p:cNvSpPr>
              <a:spLocks noChangeArrowheads="1"/>
            </p:cNvSpPr>
            <p:nvPr/>
          </p:nvSpPr>
          <p:spPr bwMode="auto">
            <a:xfrm>
              <a:off x="624286" y="2187576"/>
              <a:ext cx="1074869" cy="339725"/>
            </a:xfrm>
            <a:prstGeom prst="rect">
              <a:avLst/>
            </a:prstGeom>
            <a:solidFill>
              <a:srgbClr val="00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latin typeface="微软雅黑" pitchFamily="34" charset="-122"/>
                  <a:ea typeface="微软雅黑" pitchFamily="34" charset="-122"/>
                </a:rPr>
                <a:t>客户</a:t>
              </a:r>
            </a:p>
          </p:txBody>
        </p:sp>
        <p:sp>
          <p:nvSpPr>
            <p:cNvPr id="17" name="Rectangle 16"/>
            <p:cNvSpPr>
              <a:spLocks noChangeArrowheads="1"/>
            </p:cNvSpPr>
            <p:nvPr/>
          </p:nvSpPr>
          <p:spPr bwMode="auto">
            <a:xfrm>
              <a:off x="3529012" y="2230439"/>
              <a:ext cx="2904729" cy="255587"/>
            </a:xfrm>
            <a:prstGeom prst="rect">
              <a:avLst/>
            </a:prstGeom>
            <a:solidFill>
              <a:srgbClr val="FF66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DHCPOFFER</a:t>
              </a:r>
            </a:p>
          </p:txBody>
        </p:sp>
        <p:sp>
          <p:nvSpPr>
            <p:cNvPr id="18" name="Rectangle 17"/>
            <p:cNvSpPr>
              <a:spLocks noChangeArrowheads="1"/>
            </p:cNvSpPr>
            <p:nvPr/>
          </p:nvSpPr>
          <p:spPr bwMode="auto">
            <a:xfrm>
              <a:off x="8155252" y="2187576"/>
              <a:ext cx="1076590" cy="339725"/>
            </a:xfrm>
            <a:prstGeom prst="rect">
              <a:avLst/>
            </a:prstGeom>
            <a:solidFill>
              <a:srgbClr val="0066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solidFill>
                    <a:schemeClr val="bg1"/>
                  </a:solidFill>
                  <a:latin typeface="微软雅黑" pitchFamily="34" charset="-122"/>
                  <a:ea typeface="微软雅黑" pitchFamily="34" charset="-122"/>
                </a:rPr>
                <a:t>服务器</a:t>
              </a:r>
            </a:p>
          </p:txBody>
        </p:sp>
        <p:sp>
          <p:nvSpPr>
            <p:cNvPr id="19" name="Rectangle 18"/>
            <p:cNvSpPr>
              <a:spLocks noChangeArrowheads="1"/>
            </p:cNvSpPr>
            <p:nvPr/>
          </p:nvSpPr>
          <p:spPr bwMode="auto">
            <a:xfrm>
              <a:off x="7618677" y="2230439"/>
              <a:ext cx="536575" cy="255587"/>
            </a:xfrm>
            <a:prstGeom prst="rect">
              <a:avLst/>
            </a:prstGeom>
            <a:solidFill>
              <a:srgbClr val="00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67</a:t>
              </a:r>
            </a:p>
          </p:txBody>
        </p:sp>
        <p:sp>
          <p:nvSpPr>
            <p:cNvPr id="20" name="Rectangle 19"/>
            <p:cNvSpPr>
              <a:spLocks noChangeArrowheads="1"/>
            </p:cNvSpPr>
            <p:nvPr/>
          </p:nvSpPr>
          <p:spPr bwMode="auto">
            <a:xfrm>
              <a:off x="1699155" y="2230439"/>
              <a:ext cx="753269" cy="255587"/>
            </a:xfrm>
            <a:prstGeom prst="rect">
              <a:avLst/>
            </a:prstGeom>
            <a:solidFill>
              <a:srgbClr val="CC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dirty="0">
                  <a:latin typeface="微软雅黑" pitchFamily="34" charset="-122"/>
                  <a:ea typeface="微软雅黑" pitchFamily="34" charset="-122"/>
                </a:rPr>
                <a:t>68</a:t>
              </a:r>
            </a:p>
          </p:txBody>
        </p:sp>
        <p:sp>
          <p:nvSpPr>
            <p:cNvPr id="21" name="Text Box 20"/>
            <p:cNvSpPr txBox="1">
              <a:spLocks noChangeArrowheads="1"/>
            </p:cNvSpPr>
            <p:nvPr/>
          </p:nvSpPr>
          <p:spPr bwMode="auto">
            <a:xfrm>
              <a:off x="1697435" y="2379331"/>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1100" b="1">
                  <a:solidFill>
                    <a:srgbClr val="0000FF"/>
                  </a:solidFill>
                  <a:latin typeface="微软雅黑" pitchFamily="34" charset="-122"/>
                  <a:ea typeface="微软雅黑" pitchFamily="34" charset="-122"/>
                </a:rPr>
                <a:t>UDP</a:t>
              </a:r>
            </a:p>
          </p:txBody>
        </p:sp>
        <p:sp>
          <p:nvSpPr>
            <p:cNvPr id="22" name="Text Box 21"/>
            <p:cNvSpPr txBox="1">
              <a:spLocks noChangeArrowheads="1"/>
            </p:cNvSpPr>
            <p:nvPr/>
          </p:nvSpPr>
          <p:spPr bwMode="auto">
            <a:xfrm>
              <a:off x="7419182" y="2351704"/>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1100" b="1">
                  <a:solidFill>
                    <a:srgbClr val="0000FF"/>
                  </a:solidFill>
                  <a:latin typeface="微软雅黑" pitchFamily="34" charset="-122"/>
                  <a:ea typeface="微软雅黑" pitchFamily="34" charset="-122"/>
                </a:rPr>
                <a:t>UDP</a:t>
              </a:r>
            </a:p>
          </p:txBody>
        </p:sp>
        <p:sp>
          <p:nvSpPr>
            <p:cNvPr id="23" name="Line 23"/>
            <p:cNvSpPr>
              <a:spLocks noChangeShapeType="1"/>
            </p:cNvSpPr>
            <p:nvPr/>
          </p:nvSpPr>
          <p:spPr bwMode="auto">
            <a:xfrm>
              <a:off x="2454143" y="2968625"/>
              <a:ext cx="5164534" cy="0"/>
            </a:xfrm>
            <a:prstGeom prst="line">
              <a:avLst/>
            </a:prstGeom>
            <a:noFill/>
            <a:ln w="38100">
              <a:solidFill>
                <a:srgbClr val="00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ts val="1700"/>
                </a:lnSpc>
              </a:pPr>
              <a:endParaRPr lang="zh-CN" altLang="en-US" sz="1100" b="1">
                <a:latin typeface="微软雅黑" pitchFamily="34" charset="-122"/>
                <a:ea typeface="微软雅黑" pitchFamily="34" charset="-122"/>
              </a:endParaRPr>
            </a:p>
          </p:txBody>
        </p:sp>
        <p:sp>
          <p:nvSpPr>
            <p:cNvPr id="24" name="Rectangle 24"/>
            <p:cNvSpPr>
              <a:spLocks noChangeArrowheads="1"/>
            </p:cNvSpPr>
            <p:nvPr/>
          </p:nvSpPr>
          <p:spPr bwMode="auto">
            <a:xfrm>
              <a:off x="624285" y="2798763"/>
              <a:ext cx="1076590" cy="341312"/>
            </a:xfrm>
            <a:prstGeom prst="rect">
              <a:avLst/>
            </a:prstGeom>
            <a:solidFill>
              <a:srgbClr val="00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latin typeface="微软雅黑" pitchFamily="34" charset="-122"/>
                  <a:ea typeface="微软雅黑" pitchFamily="34" charset="-122"/>
                </a:rPr>
                <a:t>客户</a:t>
              </a:r>
            </a:p>
          </p:txBody>
        </p:sp>
        <p:sp>
          <p:nvSpPr>
            <p:cNvPr id="25" name="Rectangle 25"/>
            <p:cNvSpPr>
              <a:spLocks noChangeArrowheads="1"/>
            </p:cNvSpPr>
            <p:nvPr/>
          </p:nvSpPr>
          <p:spPr bwMode="auto">
            <a:xfrm>
              <a:off x="3529012" y="2841625"/>
              <a:ext cx="2904729" cy="255588"/>
            </a:xfrm>
            <a:prstGeom prst="rect">
              <a:avLst/>
            </a:prstGeom>
            <a:solidFill>
              <a:srgbClr val="00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DHCPREQUEST</a:t>
              </a:r>
            </a:p>
          </p:txBody>
        </p:sp>
        <p:sp>
          <p:nvSpPr>
            <p:cNvPr id="26" name="Rectangle 26"/>
            <p:cNvSpPr>
              <a:spLocks noChangeArrowheads="1"/>
            </p:cNvSpPr>
            <p:nvPr/>
          </p:nvSpPr>
          <p:spPr bwMode="auto">
            <a:xfrm>
              <a:off x="8155252" y="2798763"/>
              <a:ext cx="1076590" cy="341312"/>
            </a:xfrm>
            <a:prstGeom prst="rect">
              <a:avLst/>
            </a:prstGeom>
            <a:solidFill>
              <a:srgbClr val="0066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solidFill>
                    <a:schemeClr val="bg1"/>
                  </a:solidFill>
                  <a:latin typeface="微软雅黑" pitchFamily="34" charset="-122"/>
                  <a:ea typeface="微软雅黑" pitchFamily="34" charset="-122"/>
                </a:rPr>
                <a:t>服务器</a:t>
              </a:r>
            </a:p>
          </p:txBody>
        </p:sp>
        <p:sp>
          <p:nvSpPr>
            <p:cNvPr id="27" name="Rectangle 27"/>
            <p:cNvSpPr>
              <a:spLocks noChangeArrowheads="1"/>
            </p:cNvSpPr>
            <p:nvPr/>
          </p:nvSpPr>
          <p:spPr bwMode="auto">
            <a:xfrm>
              <a:off x="7618677" y="2841625"/>
              <a:ext cx="536575" cy="255588"/>
            </a:xfrm>
            <a:prstGeom prst="rect">
              <a:avLst/>
            </a:prstGeom>
            <a:solidFill>
              <a:srgbClr val="00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67</a:t>
              </a:r>
            </a:p>
          </p:txBody>
        </p:sp>
        <p:sp>
          <p:nvSpPr>
            <p:cNvPr id="28" name="Rectangle 28"/>
            <p:cNvSpPr>
              <a:spLocks noChangeArrowheads="1"/>
            </p:cNvSpPr>
            <p:nvPr/>
          </p:nvSpPr>
          <p:spPr bwMode="auto">
            <a:xfrm>
              <a:off x="1700875" y="2841625"/>
              <a:ext cx="753269" cy="255588"/>
            </a:xfrm>
            <a:prstGeom prst="rect">
              <a:avLst/>
            </a:prstGeom>
            <a:solidFill>
              <a:srgbClr val="CC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68</a:t>
              </a:r>
            </a:p>
          </p:txBody>
        </p:sp>
        <p:sp>
          <p:nvSpPr>
            <p:cNvPr id="29" name="Text Box 29"/>
            <p:cNvSpPr txBox="1">
              <a:spLocks noChangeArrowheads="1"/>
            </p:cNvSpPr>
            <p:nvPr/>
          </p:nvSpPr>
          <p:spPr bwMode="auto">
            <a:xfrm>
              <a:off x="1697435" y="2992106"/>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1100" b="1">
                  <a:solidFill>
                    <a:srgbClr val="0000FF"/>
                  </a:solidFill>
                  <a:latin typeface="微软雅黑" pitchFamily="34" charset="-122"/>
                  <a:ea typeface="微软雅黑" pitchFamily="34" charset="-122"/>
                </a:rPr>
                <a:t>UDP</a:t>
              </a:r>
            </a:p>
          </p:txBody>
        </p:sp>
        <p:sp>
          <p:nvSpPr>
            <p:cNvPr id="30" name="Text Box 30"/>
            <p:cNvSpPr txBox="1">
              <a:spLocks noChangeArrowheads="1"/>
            </p:cNvSpPr>
            <p:nvPr/>
          </p:nvSpPr>
          <p:spPr bwMode="auto">
            <a:xfrm>
              <a:off x="7419182" y="2964480"/>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1100" b="1">
                  <a:solidFill>
                    <a:srgbClr val="0000FF"/>
                  </a:solidFill>
                  <a:latin typeface="微软雅黑" pitchFamily="34" charset="-122"/>
                  <a:ea typeface="微软雅黑" pitchFamily="34" charset="-122"/>
                </a:rPr>
                <a:t>UDP</a:t>
              </a:r>
            </a:p>
          </p:txBody>
        </p:sp>
        <p:sp>
          <p:nvSpPr>
            <p:cNvPr id="31" name="Line 31"/>
            <p:cNvSpPr>
              <a:spLocks noChangeShapeType="1"/>
            </p:cNvSpPr>
            <p:nvPr/>
          </p:nvSpPr>
          <p:spPr bwMode="auto">
            <a:xfrm flipH="1">
              <a:off x="2452423" y="3579813"/>
              <a:ext cx="5166254" cy="0"/>
            </a:xfrm>
            <a:prstGeom prst="line">
              <a:avLst/>
            </a:prstGeom>
            <a:noFill/>
            <a:ln w="38100">
              <a:solidFill>
                <a:srgbClr val="CC00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ts val="1700"/>
                </a:lnSpc>
              </a:pPr>
              <a:endParaRPr lang="zh-CN" altLang="en-US" sz="1100" b="1">
                <a:latin typeface="微软雅黑" pitchFamily="34" charset="-122"/>
                <a:ea typeface="微软雅黑" pitchFamily="34" charset="-122"/>
              </a:endParaRPr>
            </a:p>
          </p:txBody>
        </p:sp>
        <p:sp>
          <p:nvSpPr>
            <p:cNvPr id="32" name="Rectangle 32"/>
            <p:cNvSpPr>
              <a:spLocks noChangeArrowheads="1"/>
            </p:cNvSpPr>
            <p:nvPr/>
          </p:nvSpPr>
          <p:spPr bwMode="auto">
            <a:xfrm>
              <a:off x="624286" y="3409950"/>
              <a:ext cx="1074869" cy="339725"/>
            </a:xfrm>
            <a:prstGeom prst="rect">
              <a:avLst/>
            </a:prstGeom>
            <a:solidFill>
              <a:srgbClr val="00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latin typeface="微软雅黑" pitchFamily="34" charset="-122"/>
                  <a:ea typeface="微软雅黑" pitchFamily="34" charset="-122"/>
                </a:rPr>
                <a:t>客户</a:t>
              </a:r>
            </a:p>
          </p:txBody>
        </p:sp>
        <p:sp>
          <p:nvSpPr>
            <p:cNvPr id="33" name="Rectangle 33"/>
            <p:cNvSpPr>
              <a:spLocks noChangeArrowheads="1"/>
            </p:cNvSpPr>
            <p:nvPr/>
          </p:nvSpPr>
          <p:spPr bwMode="auto">
            <a:xfrm>
              <a:off x="3529012" y="3452813"/>
              <a:ext cx="2904729" cy="254000"/>
            </a:xfrm>
            <a:prstGeom prst="rect">
              <a:avLst/>
            </a:prstGeom>
            <a:solidFill>
              <a:srgbClr val="FF66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DHCPACK</a:t>
              </a:r>
            </a:p>
          </p:txBody>
        </p:sp>
        <p:sp>
          <p:nvSpPr>
            <p:cNvPr id="34" name="Rectangle 34"/>
            <p:cNvSpPr>
              <a:spLocks noChangeArrowheads="1"/>
            </p:cNvSpPr>
            <p:nvPr/>
          </p:nvSpPr>
          <p:spPr bwMode="auto">
            <a:xfrm>
              <a:off x="8155252" y="3409950"/>
              <a:ext cx="1076590" cy="339725"/>
            </a:xfrm>
            <a:prstGeom prst="rect">
              <a:avLst/>
            </a:prstGeom>
            <a:solidFill>
              <a:srgbClr val="0066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solidFill>
                    <a:schemeClr val="bg1"/>
                  </a:solidFill>
                  <a:latin typeface="微软雅黑" pitchFamily="34" charset="-122"/>
                  <a:ea typeface="微软雅黑" pitchFamily="34" charset="-122"/>
                </a:rPr>
                <a:t>服务器</a:t>
              </a:r>
            </a:p>
          </p:txBody>
        </p:sp>
        <p:sp>
          <p:nvSpPr>
            <p:cNvPr id="35" name="Rectangle 35"/>
            <p:cNvSpPr>
              <a:spLocks noChangeArrowheads="1"/>
            </p:cNvSpPr>
            <p:nvPr/>
          </p:nvSpPr>
          <p:spPr bwMode="auto">
            <a:xfrm>
              <a:off x="7618677" y="3452813"/>
              <a:ext cx="536575" cy="254000"/>
            </a:xfrm>
            <a:prstGeom prst="rect">
              <a:avLst/>
            </a:prstGeom>
            <a:solidFill>
              <a:srgbClr val="00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67</a:t>
              </a:r>
            </a:p>
          </p:txBody>
        </p:sp>
        <p:sp>
          <p:nvSpPr>
            <p:cNvPr id="36" name="Rectangle 36"/>
            <p:cNvSpPr>
              <a:spLocks noChangeArrowheads="1"/>
            </p:cNvSpPr>
            <p:nvPr/>
          </p:nvSpPr>
          <p:spPr bwMode="auto">
            <a:xfrm>
              <a:off x="1699155" y="3452813"/>
              <a:ext cx="753269" cy="254000"/>
            </a:xfrm>
            <a:prstGeom prst="rect">
              <a:avLst/>
            </a:prstGeom>
            <a:solidFill>
              <a:srgbClr val="CC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68</a:t>
              </a:r>
            </a:p>
          </p:txBody>
        </p:sp>
        <p:sp>
          <p:nvSpPr>
            <p:cNvPr id="37" name="Text Box 37"/>
            <p:cNvSpPr txBox="1">
              <a:spLocks noChangeArrowheads="1"/>
            </p:cNvSpPr>
            <p:nvPr/>
          </p:nvSpPr>
          <p:spPr bwMode="auto">
            <a:xfrm>
              <a:off x="1697435" y="3601706"/>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1100" b="1">
                  <a:solidFill>
                    <a:srgbClr val="0000FF"/>
                  </a:solidFill>
                  <a:latin typeface="微软雅黑" pitchFamily="34" charset="-122"/>
                  <a:ea typeface="微软雅黑" pitchFamily="34" charset="-122"/>
                </a:rPr>
                <a:t>UDP</a:t>
              </a:r>
            </a:p>
          </p:txBody>
        </p:sp>
        <p:sp>
          <p:nvSpPr>
            <p:cNvPr id="38" name="Text Box 38"/>
            <p:cNvSpPr txBox="1">
              <a:spLocks noChangeArrowheads="1"/>
            </p:cNvSpPr>
            <p:nvPr/>
          </p:nvSpPr>
          <p:spPr bwMode="auto">
            <a:xfrm>
              <a:off x="7419182" y="3574079"/>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1100" b="1">
                  <a:solidFill>
                    <a:srgbClr val="0000FF"/>
                  </a:solidFill>
                  <a:latin typeface="微软雅黑" pitchFamily="34" charset="-122"/>
                  <a:ea typeface="微软雅黑" pitchFamily="34" charset="-122"/>
                </a:rPr>
                <a:t>UDP</a:t>
              </a:r>
            </a:p>
          </p:txBody>
        </p:sp>
        <p:sp>
          <p:nvSpPr>
            <p:cNvPr id="39" name="Line 40"/>
            <p:cNvSpPr>
              <a:spLocks noChangeShapeType="1"/>
            </p:cNvSpPr>
            <p:nvPr/>
          </p:nvSpPr>
          <p:spPr bwMode="auto">
            <a:xfrm>
              <a:off x="2454143" y="4187825"/>
              <a:ext cx="5164534" cy="0"/>
            </a:xfrm>
            <a:prstGeom prst="line">
              <a:avLst/>
            </a:prstGeom>
            <a:noFill/>
            <a:ln w="38100">
              <a:solidFill>
                <a:srgbClr val="00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ts val="1700"/>
                </a:lnSpc>
              </a:pPr>
              <a:endParaRPr lang="zh-CN" altLang="en-US" sz="1100" b="1">
                <a:latin typeface="微软雅黑" pitchFamily="34" charset="-122"/>
                <a:ea typeface="微软雅黑" pitchFamily="34" charset="-122"/>
              </a:endParaRPr>
            </a:p>
          </p:txBody>
        </p:sp>
        <p:sp>
          <p:nvSpPr>
            <p:cNvPr id="40" name="Rectangle 41"/>
            <p:cNvSpPr>
              <a:spLocks noChangeArrowheads="1"/>
            </p:cNvSpPr>
            <p:nvPr/>
          </p:nvSpPr>
          <p:spPr bwMode="auto">
            <a:xfrm>
              <a:off x="624285" y="4017964"/>
              <a:ext cx="1076590" cy="338137"/>
            </a:xfrm>
            <a:prstGeom prst="rect">
              <a:avLst/>
            </a:prstGeom>
            <a:solidFill>
              <a:srgbClr val="00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latin typeface="微软雅黑" pitchFamily="34" charset="-122"/>
                  <a:ea typeface="微软雅黑" pitchFamily="34" charset="-122"/>
                </a:rPr>
                <a:t>客户</a:t>
              </a:r>
            </a:p>
          </p:txBody>
        </p:sp>
        <p:sp>
          <p:nvSpPr>
            <p:cNvPr id="41" name="Rectangle 42"/>
            <p:cNvSpPr>
              <a:spLocks noChangeArrowheads="1"/>
            </p:cNvSpPr>
            <p:nvPr/>
          </p:nvSpPr>
          <p:spPr bwMode="auto">
            <a:xfrm>
              <a:off x="3529012" y="4060825"/>
              <a:ext cx="2904729" cy="254000"/>
            </a:xfrm>
            <a:prstGeom prst="rect">
              <a:avLst/>
            </a:prstGeom>
            <a:solidFill>
              <a:srgbClr val="00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DHCPREQUEST</a:t>
              </a:r>
            </a:p>
          </p:txBody>
        </p:sp>
        <p:sp>
          <p:nvSpPr>
            <p:cNvPr id="42" name="Rectangle 43"/>
            <p:cNvSpPr>
              <a:spLocks noChangeArrowheads="1"/>
            </p:cNvSpPr>
            <p:nvPr/>
          </p:nvSpPr>
          <p:spPr bwMode="auto">
            <a:xfrm>
              <a:off x="8155252" y="4017964"/>
              <a:ext cx="1076590" cy="338137"/>
            </a:xfrm>
            <a:prstGeom prst="rect">
              <a:avLst/>
            </a:prstGeom>
            <a:solidFill>
              <a:srgbClr val="0066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solidFill>
                    <a:schemeClr val="bg1"/>
                  </a:solidFill>
                  <a:latin typeface="微软雅黑" pitchFamily="34" charset="-122"/>
                  <a:ea typeface="微软雅黑" pitchFamily="34" charset="-122"/>
                </a:rPr>
                <a:t>服务器</a:t>
              </a:r>
            </a:p>
          </p:txBody>
        </p:sp>
        <p:sp>
          <p:nvSpPr>
            <p:cNvPr id="43" name="Rectangle 44"/>
            <p:cNvSpPr>
              <a:spLocks noChangeArrowheads="1"/>
            </p:cNvSpPr>
            <p:nvPr/>
          </p:nvSpPr>
          <p:spPr bwMode="auto">
            <a:xfrm>
              <a:off x="7618677" y="4060825"/>
              <a:ext cx="536575" cy="254000"/>
            </a:xfrm>
            <a:prstGeom prst="rect">
              <a:avLst/>
            </a:prstGeom>
            <a:solidFill>
              <a:srgbClr val="00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67</a:t>
              </a:r>
            </a:p>
          </p:txBody>
        </p:sp>
        <p:sp>
          <p:nvSpPr>
            <p:cNvPr id="44" name="Rectangle 45"/>
            <p:cNvSpPr>
              <a:spLocks noChangeArrowheads="1"/>
            </p:cNvSpPr>
            <p:nvPr/>
          </p:nvSpPr>
          <p:spPr bwMode="auto">
            <a:xfrm>
              <a:off x="1700875" y="4060825"/>
              <a:ext cx="753269" cy="254000"/>
            </a:xfrm>
            <a:prstGeom prst="rect">
              <a:avLst/>
            </a:prstGeom>
            <a:solidFill>
              <a:srgbClr val="CC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68</a:t>
              </a:r>
            </a:p>
          </p:txBody>
        </p:sp>
        <p:sp>
          <p:nvSpPr>
            <p:cNvPr id="45" name="Text Box 46"/>
            <p:cNvSpPr txBox="1">
              <a:spLocks noChangeArrowheads="1"/>
            </p:cNvSpPr>
            <p:nvPr/>
          </p:nvSpPr>
          <p:spPr bwMode="auto">
            <a:xfrm>
              <a:off x="1697435" y="4209719"/>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1100" b="1">
                  <a:solidFill>
                    <a:srgbClr val="0000FF"/>
                  </a:solidFill>
                  <a:latin typeface="微软雅黑" pitchFamily="34" charset="-122"/>
                  <a:ea typeface="微软雅黑" pitchFamily="34" charset="-122"/>
                </a:rPr>
                <a:t>UDP</a:t>
              </a:r>
            </a:p>
          </p:txBody>
        </p:sp>
        <p:sp>
          <p:nvSpPr>
            <p:cNvPr id="46" name="Text Box 47"/>
            <p:cNvSpPr txBox="1">
              <a:spLocks noChangeArrowheads="1"/>
            </p:cNvSpPr>
            <p:nvPr/>
          </p:nvSpPr>
          <p:spPr bwMode="auto">
            <a:xfrm>
              <a:off x="7419182" y="4182093"/>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1100" b="1">
                  <a:solidFill>
                    <a:srgbClr val="0000FF"/>
                  </a:solidFill>
                  <a:latin typeface="微软雅黑" pitchFamily="34" charset="-122"/>
                  <a:ea typeface="微软雅黑" pitchFamily="34" charset="-122"/>
                </a:rPr>
                <a:t>UDP</a:t>
              </a:r>
            </a:p>
          </p:txBody>
        </p:sp>
        <p:sp>
          <p:nvSpPr>
            <p:cNvPr id="47" name="Line 48"/>
            <p:cNvSpPr>
              <a:spLocks noChangeShapeType="1"/>
            </p:cNvSpPr>
            <p:nvPr/>
          </p:nvSpPr>
          <p:spPr bwMode="auto">
            <a:xfrm flipH="1">
              <a:off x="2452423" y="4800600"/>
              <a:ext cx="5166254" cy="0"/>
            </a:xfrm>
            <a:prstGeom prst="line">
              <a:avLst/>
            </a:prstGeom>
            <a:noFill/>
            <a:ln w="38100">
              <a:solidFill>
                <a:srgbClr val="CC00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ts val="1700"/>
                </a:lnSpc>
              </a:pPr>
              <a:endParaRPr lang="zh-CN" altLang="en-US" sz="1100" b="1">
                <a:latin typeface="微软雅黑" pitchFamily="34" charset="-122"/>
                <a:ea typeface="微软雅黑" pitchFamily="34" charset="-122"/>
              </a:endParaRPr>
            </a:p>
          </p:txBody>
        </p:sp>
        <p:sp>
          <p:nvSpPr>
            <p:cNvPr id="48" name="Rectangle 49"/>
            <p:cNvSpPr>
              <a:spLocks noChangeArrowheads="1"/>
            </p:cNvSpPr>
            <p:nvPr/>
          </p:nvSpPr>
          <p:spPr bwMode="auto">
            <a:xfrm>
              <a:off x="624286" y="4629150"/>
              <a:ext cx="1074869" cy="338138"/>
            </a:xfrm>
            <a:prstGeom prst="rect">
              <a:avLst/>
            </a:prstGeom>
            <a:solidFill>
              <a:srgbClr val="00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latin typeface="微软雅黑" pitchFamily="34" charset="-122"/>
                  <a:ea typeface="微软雅黑" pitchFamily="34" charset="-122"/>
                </a:rPr>
                <a:t>客户</a:t>
              </a:r>
            </a:p>
          </p:txBody>
        </p:sp>
        <p:sp>
          <p:nvSpPr>
            <p:cNvPr id="49" name="Rectangle 50"/>
            <p:cNvSpPr>
              <a:spLocks noChangeArrowheads="1"/>
            </p:cNvSpPr>
            <p:nvPr/>
          </p:nvSpPr>
          <p:spPr bwMode="auto">
            <a:xfrm>
              <a:off x="3529012" y="4672014"/>
              <a:ext cx="2904729" cy="255587"/>
            </a:xfrm>
            <a:prstGeom prst="rect">
              <a:avLst/>
            </a:prstGeom>
            <a:solidFill>
              <a:srgbClr val="FF66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DHCPNACK</a:t>
              </a:r>
            </a:p>
          </p:txBody>
        </p:sp>
        <p:sp>
          <p:nvSpPr>
            <p:cNvPr id="50" name="Rectangle 51"/>
            <p:cNvSpPr>
              <a:spLocks noChangeArrowheads="1"/>
            </p:cNvSpPr>
            <p:nvPr/>
          </p:nvSpPr>
          <p:spPr bwMode="auto">
            <a:xfrm>
              <a:off x="8155252" y="4629150"/>
              <a:ext cx="1076590" cy="338138"/>
            </a:xfrm>
            <a:prstGeom prst="rect">
              <a:avLst/>
            </a:prstGeom>
            <a:solidFill>
              <a:srgbClr val="0066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solidFill>
                    <a:schemeClr val="bg1"/>
                  </a:solidFill>
                  <a:latin typeface="微软雅黑" pitchFamily="34" charset="-122"/>
                  <a:ea typeface="微软雅黑" pitchFamily="34" charset="-122"/>
                </a:rPr>
                <a:t>服务器</a:t>
              </a:r>
            </a:p>
          </p:txBody>
        </p:sp>
        <p:sp>
          <p:nvSpPr>
            <p:cNvPr id="51" name="Rectangle 52"/>
            <p:cNvSpPr>
              <a:spLocks noChangeArrowheads="1"/>
            </p:cNvSpPr>
            <p:nvPr/>
          </p:nvSpPr>
          <p:spPr bwMode="auto">
            <a:xfrm>
              <a:off x="7618677" y="4672014"/>
              <a:ext cx="536575" cy="255587"/>
            </a:xfrm>
            <a:prstGeom prst="rect">
              <a:avLst/>
            </a:prstGeom>
            <a:solidFill>
              <a:srgbClr val="00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67</a:t>
              </a:r>
            </a:p>
          </p:txBody>
        </p:sp>
        <p:sp>
          <p:nvSpPr>
            <p:cNvPr id="52" name="Rectangle 53"/>
            <p:cNvSpPr>
              <a:spLocks noChangeArrowheads="1"/>
            </p:cNvSpPr>
            <p:nvPr/>
          </p:nvSpPr>
          <p:spPr bwMode="auto">
            <a:xfrm>
              <a:off x="1699155" y="4672014"/>
              <a:ext cx="753269" cy="255587"/>
            </a:xfrm>
            <a:prstGeom prst="rect">
              <a:avLst/>
            </a:prstGeom>
            <a:solidFill>
              <a:srgbClr val="CC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68</a:t>
              </a:r>
            </a:p>
          </p:txBody>
        </p:sp>
        <p:sp>
          <p:nvSpPr>
            <p:cNvPr id="53" name="Text Box 54"/>
            <p:cNvSpPr txBox="1">
              <a:spLocks noChangeArrowheads="1"/>
            </p:cNvSpPr>
            <p:nvPr/>
          </p:nvSpPr>
          <p:spPr bwMode="auto">
            <a:xfrm>
              <a:off x="1697435" y="4820906"/>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1100" b="1">
                  <a:solidFill>
                    <a:srgbClr val="0000FF"/>
                  </a:solidFill>
                  <a:latin typeface="微软雅黑" pitchFamily="34" charset="-122"/>
                  <a:ea typeface="微软雅黑" pitchFamily="34" charset="-122"/>
                </a:rPr>
                <a:t>UDP</a:t>
              </a:r>
            </a:p>
          </p:txBody>
        </p:sp>
        <p:sp>
          <p:nvSpPr>
            <p:cNvPr id="54" name="Text Box 55"/>
            <p:cNvSpPr txBox="1">
              <a:spLocks noChangeArrowheads="1"/>
            </p:cNvSpPr>
            <p:nvPr/>
          </p:nvSpPr>
          <p:spPr bwMode="auto">
            <a:xfrm>
              <a:off x="7419182" y="4793276"/>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1100" b="1">
                  <a:solidFill>
                    <a:srgbClr val="0000FF"/>
                  </a:solidFill>
                  <a:latin typeface="微软雅黑" pitchFamily="34" charset="-122"/>
                  <a:ea typeface="微软雅黑" pitchFamily="34" charset="-122"/>
                </a:rPr>
                <a:t>UDP</a:t>
              </a:r>
            </a:p>
          </p:txBody>
        </p:sp>
        <p:sp>
          <p:nvSpPr>
            <p:cNvPr id="55" name="Line 56"/>
            <p:cNvSpPr>
              <a:spLocks noChangeShapeType="1"/>
            </p:cNvSpPr>
            <p:nvPr/>
          </p:nvSpPr>
          <p:spPr bwMode="auto">
            <a:xfrm flipH="1">
              <a:off x="2452423" y="5411788"/>
              <a:ext cx="5166254" cy="0"/>
            </a:xfrm>
            <a:prstGeom prst="line">
              <a:avLst/>
            </a:prstGeom>
            <a:noFill/>
            <a:ln w="38100">
              <a:solidFill>
                <a:srgbClr val="CC00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ts val="1700"/>
                </a:lnSpc>
              </a:pPr>
              <a:endParaRPr lang="zh-CN" altLang="en-US" sz="1100" b="1">
                <a:latin typeface="微软雅黑" pitchFamily="34" charset="-122"/>
                <a:ea typeface="微软雅黑" pitchFamily="34" charset="-122"/>
              </a:endParaRPr>
            </a:p>
          </p:txBody>
        </p:sp>
        <p:sp>
          <p:nvSpPr>
            <p:cNvPr id="56" name="Rectangle 57"/>
            <p:cNvSpPr>
              <a:spLocks noChangeArrowheads="1"/>
            </p:cNvSpPr>
            <p:nvPr/>
          </p:nvSpPr>
          <p:spPr bwMode="auto">
            <a:xfrm>
              <a:off x="624286" y="5240339"/>
              <a:ext cx="1074869" cy="338137"/>
            </a:xfrm>
            <a:prstGeom prst="rect">
              <a:avLst/>
            </a:prstGeom>
            <a:solidFill>
              <a:srgbClr val="00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latin typeface="微软雅黑" pitchFamily="34" charset="-122"/>
                  <a:ea typeface="微软雅黑" pitchFamily="34" charset="-122"/>
                </a:rPr>
                <a:t>客户</a:t>
              </a:r>
            </a:p>
          </p:txBody>
        </p:sp>
        <p:sp>
          <p:nvSpPr>
            <p:cNvPr id="57" name="Rectangle 58"/>
            <p:cNvSpPr>
              <a:spLocks noChangeArrowheads="1"/>
            </p:cNvSpPr>
            <p:nvPr/>
          </p:nvSpPr>
          <p:spPr bwMode="auto">
            <a:xfrm>
              <a:off x="3529012" y="5283200"/>
              <a:ext cx="2904729" cy="255588"/>
            </a:xfrm>
            <a:prstGeom prst="rect">
              <a:avLst/>
            </a:prstGeom>
            <a:solidFill>
              <a:srgbClr val="FF66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DHCPACK</a:t>
              </a:r>
            </a:p>
          </p:txBody>
        </p:sp>
        <p:sp>
          <p:nvSpPr>
            <p:cNvPr id="58" name="Rectangle 59"/>
            <p:cNvSpPr>
              <a:spLocks noChangeArrowheads="1"/>
            </p:cNvSpPr>
            <p:nvPr/>
          </p:nvSpPr>
          <p:spPr bwMode="auto">
            <a:xfrm>
              <a:off x="8155252" y="5240339"/>
              <a:ext cx="1076590" cy="338137"/>
            </a:xfrm>
            <a:prstGeom prst="rect">
              <a:avLst/>
            </a:prstGeom>
            <a:solidFill>
              <a:srgbClr val="0066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solidFill>
                    <a:schemeClr val="bg1"/>
                  </a:solidFill>
                  <a:latin typeface="微软雅黑" pitchFamily="34" charset="-122"/>
                  <a:ea typeface="微软雅黑" pitchFamily="34" charset="-122"/>
                </a:rPr>
                <a:t>服务器</a:t>
              </a:r>
            </a:p>
          </p:txBody>
        </p:sp>
        <p:sp>
          <p:nvSpPr>
            <p:cNvPr id="59" name="Rectangle 60"/>
            <p:cNvSpPr>
              <a:spLocks noChangeArrowheads="1"/>
            </p:cNvSpPr>
            <p:nvPr/>
          </p:nvSpPr>
          <p:spPr bwMode="auto">
            <a:xfrm>
              <a:off x="7618677" y="5283200"/>
              <a:ext cx="536575" cy="255588"/>
            </a:xfrm>
            <a:prstGeom prst="rect">
              <a:avLst/>
            </a:prstGeom>
            <a:solidFill>
              <a:srgbClr val="00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67</a:t>
              </a:r>
            </a:p>
          </p:txBody>
        </p:sp>
        <p:sp>
          <p:nvSpPr>
            <p:cNvPr id="60" name="Rectangle 61"/>
            <p:cNvSpPr>
              <a:spLocks noChangeArrowheads="1"/>
            </p:cNvSpPr>
            <p:nvPr/>
          </p:nvSpPr>
          <p:spPr bwMode="auto">
            <a:xfrm>
              <a:off x="1699155" y="5283200"/>
              <a:ext cx="753268" cy="255588"/>
            </a:xfrm>
            <a:prstGeom prst="rect">
              <a:avLst/>
            </a:prstGeom>
            <a:solidFill>
              <a:srgbClr val="CC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68</a:t>
              </a:r>
            </a:p>
          </p:txBody>
        </p:sp>
        <p:sp>
          <p:nvSpPr>
            <p:cNvPr id="61" name="Text Box 62"/>
            <p:cNvSpPr txBox="1">
              <a:spLocks noChangeArrowheads="1"/>
            </p:cNvSpPr>
            <p:nvPr/>
          </p:nvSpPr>
          <p:spPr bwMode="auto">
            <a:xfrm>
              <a:off x="1697435" y="5432092"/>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1100" b="1">
                  <a:solidFill>
                    <a:srgbClr val="0000FF"/>
                  </a:solidFill>
                  <a:latin typeface="微软雅黑" pitchFamily="34" charset="-122"/>
                  <a:ea typeface="微软雅黑" pitchFamily="34" charset="-122"/>
                </a:rPr>
                <a:t>UDP</a:t>
              </a:r>
            </a:p>
          </p:txBody>
        </p:sp>
        <p:sp>
          <p:nvSpPr>
            <p:cNvPr id="62" name="Text Box 63"/>
            <p:cNvSpPr txBox="1">
              <a:spLocks noChangeArrowheads="1"/>
            </p:cNvSpPr>
            <p:nvPr/>
          </p:nvSpPr>
          <p:spPr bwMode="auto">
            <a:xfrm>
              <a:off x="7419182" y="5404464"/>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1100" b="1">
                  <a:solidFill>
                    <a:srgbClr val="0000FF"/>
                  </a:solidFill>
                  <a:latin typeface="微软雅黑" pitchFamily="34" charset="-122"/>
                  <a:ea typeface="微软雅黑" pitchFamily="34" charset="-122"/>
                </a:rPr>
                <a:t>UDP</a:t>
              </a:r>
            </a:p>
          </p:txBody>
        </p:sp>
        <p:sp>
          <p:nvSpPr>
            <p:cNvPr id="63" name="Line 65"/>
            <p:cNvSpPr>
              <a:spLocks noChangeShapeType="1"/>
            </p:cNvSpPr>
            <p:nvPr/>
          </p:nvSpPr>
          <p:spPr bwMode="auto">
            <a:xfrm>
              <a:off x="2454143" y="6256338"/>
              <a:ext cx="5164534" cy="0"/>
            </a:xfrm>
            <a:prstGeom prst="line">
              <a:avLst/>
            </a:prstGeom>
            <a:noFill/>
            <a:ln w="38100">
              <a:solidFill>
                <a:srgbClr val="00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ts val="1700"/>
                </a:lnSpc>
              </a:pPr>
              <a:endParaRPr lang="zh-CN" altLang="en-US" sz="1100" b="1">
                <a:latin typeface="微软雅黑" pitchFamily="34" charset="-122"/>
                <a:ea typeface="微软雅黑" pitchFamily="34" charset="-122"/>
              </a:endParaRPr>
            </a:p>
          </p:txBody>
        </p:sp>
        <p:sp>
          <p:nvSpPr>
            <p:cNvPr id="64" name="Rectangle 66"/>
            <p:cNvSpPr>
              <a:spLocks noChangeArrowheads="1"/>
            </p:cNvSpPr>
            <p:nvPr/>
          </p:nvSpPr>
          <p:spPr bwMode="auto">
            <a:xfrm>
              <a:off x="624285" y="6086475"/>
              <a:ext cx="1076590" cy="338138"/>
            </a:xfrm>
            <a:prstGeom prst="rect">
              <a:avLst/>
            </a:prstGeom>
            <a:solidFill>
              <a:srgbClr val="00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latin typeface="微软雅黑" pitchFamily="34" charset="-122"/>
                  <a:ea typeface="微软雅黑" pitchFamily="34" charset="-122"/>
                </a:rPr>
                <a:t>客户</a:t>
              </a:r>
            </a:p>
          </p:txBody>
        </p:sp>
        <p:sp>
          <p:nvSpPr>
            <p:cNvPr id="65" name="Rectangle 67"/>
            <p:cNvSpPr>
              <a:spLocks noChangeArrowheads="1"/>
            </p:cNvSpPr>
            <p:nvPr/>
          </p:nvSpPr>
          <p:spPr bwMode="auto">
            <a:xfrm>
              <a:off x="3529012" y="6129338"/>
              <a:ext cx="2904729" cy="254000"/>
            </a:xfrm>
            <a:prstGeom prst="rect">
              <a:avLst/>
            </a:prstGeom>
            <a:solidFill>
              <a:srgbClr val="00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DHCPRELEASE</a:t>
              </a:r>
            </a:p>
          </p:txBody>
        </p:sp>
        <p:sp>
          <p:nvSpPr>
            <p:cNvPr id="66" name="Rectangle 68"/>
            <p:cNvSpPr>
              <a:spLocks noChangeArrowheads="1"/>
            </p:cNvSpPr>
            <p:nvPr/>
          </p:nvSpPr>
          <p:spPr bwMode="auto">
            <a:xfrm>
              <a:off x="8155252" y="6086475"/>
              <a:ext cx="1076590" cy="338138"/>
            </a:xfrm>
            <a:prstGeom prst="rect">
              <a:avLst/>
            </a:prstGeom>
            <a:solidFill>
              <a:srgbClr val="0066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dirty="0">
                  <a:solidFill>
                    <a:schemeClr val="bg1"/>
                  </a:solidFill>
                  <a:latin typeface="微软雅黑" pitchFamily="34" charset="-122"/>
                  <a:ea typeface="微软雅黑" pitchFamily="34" charset="-122"/>
                </a:rPr>
                <a:t>服务器</a:t>
              </a:r>
            </a:p>
          </p:txBody>
        </p:sp>
        <p:sp>
          <p:nvSpPr>
            <p:cNvPr id="67" name="Rectangle 69"/>
            <p:cNvSpPr>
              <a:spLocks noChangeArrowheads="1"/>
            </p:cNvSpPr>
            <p:nvPr/>
          </p:nvSpPr>
          <p:spPr bwMode="auto">
            <a:xfrm>
              <a:off x="7618677" y="6129338"/>
              <a:ext cx="536575" cy="254000"/>
            </a:xfrm>
            <a:prstGeom prst="rect">
              <a:avLst/>
            </a:prstGeom>
            <a:solidFill>
              <a:srgbClr val="00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67</a:t>
              </a:r>
            </a:p>
          </p:txBody>
        </p:sp>
        <p:sp>
          <p:nvSpPr>
            <p:cNvPr id="68" name="Rectangle 70"/>
            <p:cNvSpPr>
              <a:spLocks noChangeArrowheads="1"/>
            </p:cNvSpPr>
            <p:nvPr/>
          </p:nvSpPr>
          <p:spPr bwMode="auto">
            <a:xfrm>
              <a:off x="1700875" y="6129338"/>
              <a:ext cx="753269" cy="254000"/>
            </a:xfrm>
            <a:prstGeom prst="rect">
              <a:avLst/>
            </a:prstGeom>
            <a:solidFill>
              <a:srgbClr val="CC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a:latin typeface="微软雅黑" pitchFamily="34" charset="-122"/>
                  <a:ea typeface="微软雅黑" pitchFamily="34" charset="-122"/>
                </a:rPr>
                <a:t>68</a:t>
              </a:r>
            </a:p>
          </p:txBody>
        </p:sp>
        <p:sp>
          <p:nvSpPr>
            <p:cNvPr id="69" name="Text Box 71"/>
            <p:cNvSpPr txBox="1">
              <a:spLocks noChangeArrowheads="1"/>
            </p:cNvSpPr>
            <p:nvPr/>
          </p:nvSpPr>
          <p:spPr bwMode="auto">
            <a:xfrm>
              <a:off x="1697435" y="6278232"/>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1100" b="1">
                  <a:solidFill>
                    <a:srgbClr val="0000FF"/>
                  </a:solidFill>
                  <a:latin typeface="微软雅黑" pitchFamily="34" charset="-122"/>
                  <a:ea typeface="微软雅黑" pitchFamily="34" charset="-122"/>
                </a:rPr>
                <a:t>UDP</a:t>
              </a:r>
            </a:p>
          </p:txBody>
        </p:sp>
        <p:sp>
          <p:nvSpPr>
            <p:cNvPr id="70" name="Text Box 72"/>
            <p:cNvSpPr txBox="1">
              <a:spLocks noChangeArrowheads="1"/>
            </p:cNvSpPr>
            <p:nvPr/>
          </p:nvSpPr>
          <p:spPr bwMode="auto">
            <a:xfrm>
              <a:off x="7419182" y="6250605"/>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1100" b="1">
                  <a:solidFill>
                    <a:srgbClr val="0000FF"/>
                  </a:solidFill>
                  <a:latin typeface="微软雅黑" pitchFamily="34" charset="-122"/>
                  <a:ea typeface="微软雅黑" pitchFamily="34" charset="-122"/>
                </a:rPr>
                <a:t>UDP</a:t>
              </a:r>
            </a:p>
          </p:txBody>
        </p:sp>
        <p:sp>
          <p:nvSpPr>
            <p:cNvPr id="71" name="Rectangle 73"/>
            <p:cNvSpPr>
              <a:spLocks noChangeArrowheads="1"/>
            </p:cNvSpPr>
            <p:nvPr/>
          </p:nvSpPr>
          <p:spPr bwMode="auto">
            <a:xfrm>
              <a:off x="8155252" y="936625"/>
              <a:ext cx="1076590" cy="338138"/>
            </a:xfrm>
            <a:prstGeom prst="rect">
              <a:avLst/>
            </a:prstGeom>
            <a:solidFill>
              <a:srgbClr val="0066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zh-CN" altLang="en-US" sz="1100" b="1">
                  <a:solidFill>
                    <a:schemeClr val="bg1"/>
                  </a:solidFill>
                  <a:latin typeface="微软雅黑" pitchFamily="34" charset="-122"/>
                  <a:ea typeface="微软雅黑" pitchFamily="34" charset="-122"/>
                </a:rPr>
                <a:t>服务器</a:t>
              </a:r>
            </a:p>
          </p:txBody>
        </p:sp>
        <p:sp>
          <p:nvSpPr>
            <p:cNvPr id="72" name="Rectangle 74"/>
            <p:cNvSpPr>
              <a:spLocks noChangeArrowheads="1"/>
            </p:cNvSpPr>
            <p:nvPr/>
          </p:nvSpPr>
          <p:spPr bwMode="auto">
            <a:xfrm>
              <a:off x="7618677" y="977900"/>
              <a:ext cx="536575" cy="254000"/>
            </a:xfrm>
            <a:prstGeom prst="rect">
              <a:avLst/>
            </a:prstGeom>
            <a:solidFill>
              <a:srgbClr val="00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lnSpc>
                  <a:spcPts val="1700"/>
                </a:lnSpc>
              </a:pPr>
              <a:r>
                <a:rPr kumimoji="1" lang="en-US" altLang="zh-CN" sz="1100" b="1" dirty="0">
                  <a:latin typeface="微软雅黑" pitchFamily="34" charset="-122"/>
                  <a:ea typeface="微软雅黑" pitchFamily="34" charset="-122"/>
                </a:rPr>
                <a:t>67</a:t>
              </a:r>
            </a:p>
          </p:txBody>
        </p:sp>
        <p:sp>
          <p:nvSpPr>
            <p:cNvPr id="73" name="Text Box 75"/>
            <p:cNvSpPr txBox="1">
              <a:spLocks noChangeArrowheads="1"/>
            </p:cNvSpPr>
            <p:nvPr/>
          </p:nvSpPr>
          <p:spPr bwMode="auto">
            <a:xfrm>
              <a:off x="7419182" y="1099167"/>
              <a:ext cx="942045"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1100" b="1" dirty="0">
                  <a:solidFill>
                    <a:srgbClr val="0000FF"/>
                  </a:solidFill>
                  <a:latin typeface="微软雅黑" pitchFamily="34" charset="-122"/>
                  <a:ea typeface="微软雅黑" pitchFamily="34" charset="-122"/>
                </a:rPr>
                <a:t>UDP</a:t>
              </a:r>
            </a:p>
          </p:txBody>
        </p:sp>
        <p:sp>
          <p:nvSpPr>
            <p:cNvPr id="74" name="Text Box 76"/>
            <p:cNvSpPr txBox="1">
              <a:spLocks noChangeArrowheads="1"/>
            </p:cNvSpPr>
            <p:nvPr/>
          </p:nvSpPr>
          <p:spPr bwMode="auto">
            <a:xfrm>
              <a:off x="6398943" y="587046"/>
              <a:ext cx="1414278"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zh-CN" altLang="en-US" sz="1100" b="1" dirty="0">
                  <a:latin typeface="微软雅黑" pitchFamily="34" charset="-122"/>
                  <a:ea typeface="微软雅黑" pitchFamily="34" charset="-122"/>
                </a:rPr>
                <a:t>被动打开</a:t>
              </a:r>
            </a:p>
          </p:txBody>
        </p:sp>
        <p:sp>
          <p:nvSpPr>
            <p:cNvPr id="75" name="Text Box 77"/>
            <p:cNvSpPr txBox="1">
              <a:spLocks noChangeArrowheads="1"/>
            </p:cNvSpPr>
            <p:nvPr/>
          </p:nvSpPr>
          <p:spPr bwMode="auto">
            <a:xfrm>
              <a:off x="9116883" y="910828"/>
              <a:ext cx="781608"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2000" b="1">
                  <a:latin typeface="微软雅黑" pitchFamily="34" charset="-122"/>
                  <a:ea typeface="微软雅黑" pitchFamily="34" charset="-122"/>
                  <a:sym typeface="Wingdings" pitchFamily="2" charset="2"/>
                </a:rPr>
                <a:t></a:t>
              </a:r>
            </a:p>
          </p:txBody>
        </p:sp>
        <p:sp>
          <p:nvSpPr>
            <p:cNvPr id="76" name="Text Box 78"/>
            <p:cNvSpPr txBox="1">
              <a:spLocks noChangeArrowheads="1"/>
            </p:cNvSpPr>
            <p:nvPr/>
          </p:nvSpPr>
          <p:spPr bwMode="auto">
            <a:xfrm>
              <a:off x="-34130" y="1525190"/>
              <a:ext cx="781608"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2000" b="1" dirty="0">
                  <a:latin typeface="微软雅黑" pitchFamily="34" charset="-122"/>
                  <a:ea typeface="微软雅黑" pitchFamily="34" charset="-122"/>
                  <a:sym typeface="Wingdings" pitchFamily="2" charset="2"/>
                </a:rPr>
                <a:t></a:t>
              </a:r>
            </a:p>
          </p:txBody>
        </p:sp>
        <p:sp>
          <p:nvSpPr>
            <p:cNvPr id="77" name="Text Box 79"/>
            <p:cNvSpPr txBox="1">
              <a:spLocks noChangeArrowheads="1"/>
            </p:cNvSpPr>
            <p:nvPr/>
          </p:nvSpPr>
          <p:spPr bwMode="auto">
            <a:xfrm>
              <a:off x="9116883" y="2147490"/>
              <a:ext cx="781608"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2000" b="1">
                  <a:latin typeface="微软雅黑" pitchFamily="34" charset="-122"/>
                  <a:ea typeface="微软雅黑" pitchFamily="34" charset="-122"/>
                  <a:sym typeface="Wingdings" pitchFamily="2" charset="2"/>
                </a:rPr>
                <a:t></a:t>
              </a:r>
            </a:p>
          </p:txBody>
        </p:sp>
        <p:sp>
          <p:nvSpPr>
            <p:cNvPr id="78" name="Text Box 80"/>
            <p:cNvSpPr txBox="1">
              <a:spLocks noChangeArrowheads="1"/>
            </p:cNvSpPr>
            <p:nvPr/>
          </p:nvSpPr>
          <p:spPr bwMode="auto">
            <a:xfrm>
              <a:off x="-34130" y="2744390"/>
              <a:ext cx="781608" cy="5974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2000" b="1">
                  <a:latin typeface="微软雅黑" pitchFamily="34" charset="-122"/>
                  <a:ea typeface="微软雅黑" pitchFamily="34" charset="-122"/>
                  <a:sym typeface="Wingdings" pitchFamily="2" charset="2"/>
                </a:rPr>
                <a:t></a:t>
              </a:r>
            </a:p>
          </p:txBody>
        </p:sp>
        <p:sp>
          <p:nvSpPr>
            <p:cNvPr id="79" name="Text Box 81"/>
            <p:cNvSpPr txBox="1">
              <a:spLocks noChangeArrowheads="1"/>
            </p:cNvSpPr>
            <p:nvPr/>
          </p:nvSpPr>
          <p:spPr bwMode="auto">
            <a:xfrm>
              <a:off x="9111722" y="3368277"/>
              <a:ext cx="781608" cy="5974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2000" b="1">
                  <a:latin typeface="微软雅黑" pitchFamily="34" charset="-122"/>
                  <a:ea typeface="微软雅黑" pitchFamily="34" charset="-122"/>
                  <a:sym typeface="Wingdings" pitchFamily="2" charset="2"/>
                </a:rPr>
                <a:t></a:t>
              </a:r>
            </a:p>
          </p:txBody>
        </p:sp>
        <p:sp>
          <p:nvSpPr>
            <p:cNvPr id="80" name="Text Box 82"/>
            <p:cNvSpPr txBox="1">
              <a:spLocks noChangeArrowheads="1"/>
            </p:cNvSpPr>
            <p:nvPr/>
          </p:nvSpPr>
          <p:spPr bwMode="auto">
            <a:xfrm>
              <a:off x="-34130" y="3992166"/>
              <a:ext cx="781608" cy="5974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2000" b="1">
                  <a:latin typeface="微软雅黑" pitchFamily="34" charset="-122"/>
                  <a:ea typeface="微软雅黑" pitchFamily="34" charset="-122"/>
                  <a:sym typeface="Wingdings" pitchFamily="2" charset="2"/>
                </a:rPr>
                <a:t></a:t>
              </a:r>
            </a:p>
          </p:txBody>
        </p:sp>
        <p:sp>
          <p:nvSpPr>
            <p:cNvPr id="81" name="Text Box 83"/>
            <p:cNvSpPr txBox="1">
              <a:spLocks noChangeArrowheads="1"/>
            </p:cNvSpPr>
            <p:nvPr/>
          </p:nvSpPr>
          <p:spPr bwMode="auto">
            <a:xfrm>
              <a:off x="9111722" y="4576363"/>
              <a:ext cx="781608" cy="5974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2000" b="1">
                  <a:latin typeface="微软雅黑" pitchFamily="34" charset="-122"/>
                  <a:ea typeface="微软雅黑" pitchFamily="34" charset="-122"/>
                  <a:sym typeface="Wingdings" pitchFamily="2" charset="2"/>
                </a:rPr>
                <a:t></a:t>
              </a:r>
            </a:p>
          </p:txBody>
        </p:sp>
        <p:sp>
          <p:nvSpPr>
            <p:cNvPr id="82" name="Text Box 84"/>
            <p:cNvSpPr txBox="1">
              <a:spLocks noChangeArrowheads="1"/>
            </p:cNvSpPr>
            <p:nvPr/>
          </p:nvSpPr>
          <p:spPr bwMode="auto">
            <a:xfrm>
              <a:off x="9111722" y="5200250"/>
              <a:ext cx="781608" cy="5974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2000" b="1">
                  <a:latin typeface="微软雅黑" pitchFamily="34" charset="-122"/>
                  <a:ea typeface="微软雅黑" pitchFamily="34" charset="-122"/>
                  <a:sym typeface="Wingdings" pitchFamily="2" charset="2"/>
                </a:rPr>
                <a:t></a:t>
              </a:r>
            </a:p>
          </p:txBody>
        </p:sp>
        <p:sp>
          <p:nvSpPr>
            <p:cNvPr id="83" name="Text Box 85"/>
            <p:cNvSpPr txBox="1">
              <a:spLocks noChangeArrowheads="1"/>
            </p:cNvSpPr>
            <p:nvPr/>
          </p:nvSpPr>
          <p:spPr bwMode="auto">
            <a:xfrm rot="16200000">
              <a:off x="4405774" y="5510874"/>
              <a:ext cx="606034" cy="58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1100" b="1">
                  <a:latin typeface="微软雅黑" pitchFamily="34" charset="-122"/>
                  <a:ea typeface="微软雅黑" pitchFamily="34" charset="-122"/>
                </a:rPr>
                <a:t>…</a:t>
              </a:r>
            </a:p>
          </p:txBody>
        </p:sp>
        <p:sp>
          <p:nvSpPr>
            <p:cNvPr id="84" name="Text Box 86"/>
            <p:cNvSpPr txBox="1">
              <a:spLocks noChangeArrowheads="1"/>
            </p:cNvSpPr>
            <p:nvPr/>
          </p:nvSpPr>
          <p:spPr bwMode="auto">
            <a:xfrm>
              <a:off x="-34130" y="6057965"/>
              <a:ext cx="781608" cy="5974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ts val="1700"/>
                </a:lnSpc>
              </a:pPr>
              <a:r>
                <a:rPr kumimoji="1" lang="en-US" altLang="zh-CN" sz="2000" b="1" dirty="0">
                  <a:latin typeface="微软雅黑" pitchFamily="34" charset="-122"/>
                  <a:ea typeface="微软雅黑" pitchFamily="34" charset="-122"/>
                  <a:sym typeface="Wingdings" pitchFamily="2" charset="2"/>
                </a:rPr>
                <a:t></a:t>
              </a:r>
            </a:p>
          </p:txBody>
        </p:sp>
      </p:grpSp>
      <p:grpSp>
        <p:nvGrpSpPr>
          <p:cNvPr id="87" name="组合 86"/>
          <p:cNvGrpSpPr/>
          <p:nvPr/>
        </p:nvGrpSpPr>
        <p:grpSpPr>
          <a:xfrm>
            <a:off x="1252728" y="1125209"/>
            <a:ext cx="6757416" cy="1081681"/>
            <a:chOff x="1252728" y="3207283"/>
            <a:chExt cx="6757416" cy="1081681"/>
          </a:xfrm>
        </p:grpSpPr>
        <p:sp>
          <p:nvSpPr>
            <p:cNvPr id="85" name="Rectangle 88"/>
            <p:cNvSpPr>
              <a:spLocks noChangeArrowheads="1"/>
            </p:cNvSpPr>
            <p:nvPr/>
          </p:nvSpPr>
          <p:spPr bwMode="auto">
            <a:xfrm>
              <a:off x="1252728" y="3207283"/>
              <a:ext cx="6757416" cy="1081681"/>
            </a:xfrm>
            <a:prstGeom prst="rect">
              <a:avLst/>
            </a:prstGeom>
            <a:solidFill>
              <a:srgbClr val="FFFF00"/>
            </a:solidFill>
            <a:ln w="19050">
              <a:solidFill>
                <a:schemeClr val="tx1"/>
              </a:solidFill>
            </a:ln>
            <a:effectLst/>
            <a:extLst/>
          </p:spPr>
          <p:txBody>
            <a:bodyPr wrap="none" anchor="ctr"/>
            <a:lstStyle/>
            <a:p>
              <a:pPr algn="ctr" eaLnBrk="1" hangingPunct="1"/>
              <a:endParaRPr lang="zh-CN" altLang="zh-CN" sz="2800" b="1">
                <a:solidFill>
                  <a:srgbClr val="000099"/>
                </a:solidFill>
              </a:endParaRPr>
            </a:p>
          </p:txBody>
        </p:sp>
        <p:sp>
          <p:nvSpPr>
            <p:cNvPr id="86" name="矩形 85"/>
            <p:cNvSpPr/>
            <p:nvPr/>
          </p:nvSpPr>
          <p:spPr>
            <a:xfrm>
              <a:off x="2346912" y="3333847"/>
              <a:ext cx="4654266" cy="892552"/>
            </a:xfrm>
            <a:prstGeom prst="rect">
              <a:avLst/>
            </a:prstGeom>
            <a:noFill/>
          </p:spPr>
          <p:txBody>
            <a:bodyPr wrap="square">
              <a:spAutoFit/>
            </a:bodyPr>
            <a:lstStyle/>
            <a:p>
              <a:r>
                <a:rPr lang="zh-CN" altLang="en-US" sz="2000" b="1" dirty="0">
                  <a:latin typeface="微软雅黑" pitchFamily="34" charset="-122"/>
                  <a:ea typeface="微软雅黑" pitchFamily="34" charset="-122"/>
                </a:rPr>
                <a:t>❾</a:t>
              </a:r>
              <a:r>
                <a:rPr lang="zh-CN" altLang="en-US" sz="1600" b="1" dirty="0">
                  <a:latin typeface="微软雅黑" pitchFamily="34" charset="-122"/>
                  <a:ea typeface="微软雅黑" pitchFamily="34" charset="-122"/>
                </a:rPr>
                <a:t>：</a:t>
              </a:r>
              <a:r>
                <a:rPr lang="en-US" altLang="zh-CN" sz="1600" b="1" dirty="0">
                  <a:latin typeface="微软雅黑" pitchFamily="34" charset="-122"/>
                  <a:ea typeface="微软雅黑" pitchFamily="34" charset="-122"/>
                </a:rPr>
                <a:t>DHCP </a:t>
              </a:r>
              <a:r>
                <a:rPr lang="zh-CN" altLang="en-US" sz="1600" b="1" dirty="0">
                  <a:latin typeface="微软雅黑" pitchFamily="34" charset="-122"/>
                  <a:ea typeface="微软雅黑" pitchFamily="34" charset="-122"/>
                </a:rPr>
                <a:t>客户可随时提前终止服务器所提供的</a:t>
              </a:r>
            </a:p>
            <a:p>
              <a:r>
                <a:rPr lang="zh-CN" altLang="en-US" sz="1600" b="1" dirty="0">
                  <a:latin typeface="微软雅黑" pitchFamily="34" charset="-122"/>
                  <a:ea typeface="微软雅黑" pitchFamily="34" charset="-122"/>
                </a:rPr>
                <a:t>        租用期，这时只需向 </a:t>
              </a:r>
              <a:r>
                <a:rPr lang="en-US" altLang="zh-CN" sz="1600" b="1" dirty="0">
                  <a:latin typeface="微软雅黑" pitchFamily="34" charset="-122"/>
                  <a:ea typeface="微软雅黑" pitchFamily="34" charset="-122"/>
                </a:rPr>
                <a:t>DHCP </a:t>
              </a:r>
              <a:r>
                <a:rPr lang="zh-CN" altLang="en-US" sz="1600" b="1" dirty="0">
                  <a:latin typeface="微软雅黑" pitchFamily="34" charset="-122"/>
                  <a:ea typeface="微软雅黑" pitchFamily="34" charset="-122"/>
                </a:rPr>
                <a:t>服务器发送释</a:t>
              </a:r>
            </a:p>
            <a:p>
              <a:r>
                <a:rPr lang="zh-CN" altLang="en-US" sz="1600" b="1" dirty="0">
                  <a:latin typeface="微软雅黑" pitchFamily="34" charset="-122"/>
                  <a:ea typeface="微软雅黑" pitchFamily="34" charset="-122"/>
                </a:rPr>
                <a:t>        放报文 </a:t>
              </a:r>
              <a:r>
                <a:rPr lang="en-US" altLang="zh-CN" sz="1600" b="1" dirty="0">
                  <a:latin typeface="微软雅黑" pitchFamily="34" charset="-122"/>
                  <a:ea typeface="微软雅黑" pitchFamily="34" charset="-122"/>
                </a:rPr>
                <a:t>DHCPRELEASE </a:t>
              </a:r>
              <a:r>
                <a:rPr lang="zh-CN" altLang="en-US" sz="1600" b="1" dirty="0">
                  <a:latin typeface="微软雅黑" pitchFamily="34" charset="-122"/>
                  <a:ea typeface="微软雅黑" pitchFamily="34" charset="-122"/>
                </a:rPr>
                <a:t>即可。</a:t>
              </a:r>
            </a:p>
          </p:txBody>
        </p:sp>
      </p:grpSp>
    </p:spTree>
    <p:extLst>
      <p:ext uri="{BB962C8B-B14F-4D97-AF65-F5344CB8AC3E}">
        <p14:creationId xmlns:p14="http://schemas.microsoft.com/office/powerpoint/2010/main" val="4282653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AutoShape 5"/>
          <p:cNvSpPr>
            <a:spLocks noChangeArrowheads="1"/>
          </p:cNvSpPr>
          <p:nvPr/>
        </p:nvSpPr>
        <p:spPr bwMode="auto">
          <a:xfrm>
            <a:off x="556963" y="1412787"/>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13" name="Rectangle 6"/>
          <p:cNvSpPr>
            <a:spLocks noChangeArrowheads="1"/>
          </p:cNvSpPr>
          <p:nvPr/>
        </p:nvSpPr>
        <p:spPr bwMode="auto">
          <a:xfrm>
            <a:off x="3552866" y="1379576"/>
            <a:ext cx="205697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权限域名服务器</a:t>
            </a:r>
          </a:p>
        </p:txBody>
      </p:sp>
      <p:sp>
        <p:nvSpPr>
          <p:cNvPr id="14" name="Rectangle 68"/>
          <p:cNvSpPr>
            <a:spLocks noChangeArrowheads="1"/>
          </p:cNvSpPr>
          <p:nvPr/>
        </p:nvSpPr>
        <p:spPr bwMode="auto">
          <a:xfrm>
            <a:off x="483810" y="1858182"/>
            <a:ext cx="8245143" cy="13619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负责一个区的域名服务器。</a:t>
            </a:r>
          </a:p>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当一个权限域名服务器还不能给出最后的查询回答时，就会告诉发出查询请求的 </a:t>
            </a:r>
            <a:r>
              <a:rPr lang="en-US" altLang="zh-CN" sz="2000" b="1" dirty="0">
                <a:latin typeface="微软雅黑" pitchFamily="34" charset="-122"/>
                <a:ea typeface="微软雅黑" pitchFamily="34" charset="-122"/>
              </a:rPr>
              <a:t>DNS </a:t>
            </a:r>
            <a:r>
              <a:rPr lang="zh-CN" altLang="en-US" sz="2000" b="1" dirty="0">
                <a:latin typeface="微软雅黑" pitchFamily="34" charset="-122"/>
                <a:ea typeface="微软雅黑" pitchFamily="34" charset="-122"/>
              </a:rPr>
              <a:t>客户，下一步应当找哪一个权限域名服务器。 </a:t>
            </a:r>
          </a:p>
        </p:txBody>
      </p:sp>
    </p:spTree>
    <p:extLst>
      <p:ext uri="{BB962C8B-B14F-4D97-AF65-F5344CB8AC3E}">
        <p14:creationId xmlns:p14="http://schemas.microsoft.com/office/powerpoint/2010/main" val="176425274"/>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0"/>
          <p:cNvSpPr>
            <a:spLocks noChangeArrowheads="1"/>
          </p:cNvSpPr>
          <p:nvPr/>
        </p:nvSpPr>
        <p:spPr bwMode="auto">
          <a:xfrm>
            <a:off x="2629135" y="2837666"/>
            <a:ext cx="5775326" cy="330200"/>
          </a:xfrm>
          <a:prstGeom prst="rect">
            <a:avLst/>
          </a:prstGeom>
          <a:solidFill>
            <a:srgbClr val="1956B9"/>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lgn="ctr">
                <a:solidFill>
                  <a:srgbClr val="000000"/>
                </a:solidFill>
                <a:miter lim="1000000"/>
                <a:headEnd/>
                <a:tailEnd/>
              </a14:hiddenLine>
            </a:ext>
          </a:extLst>
        </p:spPr>
        <p:txBody>
          <a:bodyPr anchor="ctr"/>
          <a:lstStyle/>
          <a:p>
            <a:pPr algn="ctr" eaLnBrk="0" hangingPunct="0"/>
            <a:endParaRPr lang="fr-FR">
              <a:solidFill>
                <a:srgbClr val="FFFFFF"/>
              </a:solidFill>
              <a:latin typeface="宋体" charset="-122"/>
            </a:endParaRPr>
          </a:p>
        </p:txBody>
      </p:sp>
      <p:sp>
        <p:nvSpPr>
          <p:cNvPr id="5" name="Rectangle 9"/>
          <p:cNvSpPr>
            <a:spLocks noChangeArrowheads="1"/>
          </p:cNvSpPr>
          <p:nvPr/>
        </p:nvSpPr>
        <p:spPr bwMode="auto">
          <a:xfrm>
            <a:off x="2629135" y="2381961"/>
            <a:ext cx="5775326" cy="330200"/>
          </a:xfrm>
          <a:prstGeom prst="rect">
            <a:avLst/>
          </a:prstGeom>
          <a:solidFill>
            <a:srgbClr val="0098F6"/>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lgn="ctr">
                <a:solidFill>
                  <a:srgbClr val="000000"/>
                </a:solidFill>
                <a:miter lim="1000000"/>
                <a:headEnd/>
                <a:tailEnd/>
              </a14:hiddenLine>
            </a:ext>
          </a:extLst>
        </p:spPr>
        <p:txBody>
          <a:bodyPr anchor="ctr"/>
          <a:lstStyle/>
          <a:p>
            <a:pPr algn="ctr" eaLnBrk="0" hangingPunct="0"/>
            <a:endParaRPr lang="fr-FR">
              <a:solidFill>
                <a:srgbClr val="FFFFFF"/>
              </a:solidFill>
              <a:latin typeface="宋体" charset="-122"/>
            </a:endParaRPr>
          </a:p>
        </p:txBody>
      </p:sp>
      <p:sp>
        <p:nvSpPr>
          <p:cNvPr id="6" name="Rectangle 9"/>
          <p:cNvSpPr>
            <a:spLocks noChangeArrowheads="1"/>
          </p:cNvSpPr>
          <p:nvPr/>
        </p:nvSpPr>
        <p:spPr bwMode="auto">
          <a:xfrm>
            <a:off x="2629135" y="1459656"/>
            <a:ext cx="5775326" cy="330200"/>
          </a:xfrm>
          <a:prstGeom prst="rect">
            <a:avLst/>
          </a:prstGeom>
          <a:solidFill>
            <a:srgbClr val="0098F6"/>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lgn="ctr">
                <a:solidFill>
                  <a:srgbClr val="000000"/>
                </a:solidFill>
                <a:miter lim="1000000"/>
                <a:headEnd/>
                <a:tailEnd/>
              </a14:hiddenLine>
            </a:ext>
          </a:extLst>
        </p:spPr>
        <p:txBody>
          <a:bodyPr anchor="ctr"/>
          <a:lstStyle/>
          <a:p>
            <a:pPr algn="ctr" eaLnBrk="0" hangingPunct="0"/>
            <a:endParaRPr lang="fr-FR">
              <a:solidFill>
                <a:srgbClr val="FFFFFF"/>
              </a:solidFill>
              <a:latin typeface="宋体" charset="-122"/>
            </a:endParaRPr>
          </a:p>
        </p:txBody>
      </p:sp>
      <p:sp>
        <p:nvSpPr>
          <p:cNvPr id="7" name="Rectangle 10"/>
          <p:cNvSpPr>
            <a:spLocks noChangeArrowheads="1"/>
          </p:cNvSpPr>
          <p:nvPr/>
        </p:nvSpPr>
        <p:spPr bwMode="auto">
          <a:xfrm>
            <a:off x="2629135" y="1923411"/>
            <a:ext cx="5775326" cy="330200"/>
          </a:xfrm>
          <a:prstGeom prst="rect">
            <a:avLst/>
          </a:prstGeom>
          <a:solidFill>
            <a:srgbClr val="1956B9"/>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lgn="ctr">
                <a:solidFill>
                  <a:srgbClr val="000000"/>
                </a:solidFill>
                <a:miter lim="1000000"/>
                <a:headEnd/>
                <a:tailEnd/>
              </a14:hiddenLine>
            </a:ext>
          </a:extLst>
        </p:spPr>
        <p:txBody>
          <a:bodyPr anchor="ctr"/>
          <a:lstStyle/>
          <a:p>
            <a:pPr algn="ctr" eaLnBrk="0" hangingPunct="0"/>
            <a:endParaRPr lang="fr-FR">
              <a:solidFill>
                <a:srgbClr val="FFFFFF"/>
              </a:solidFill>
              <a:latin typeface="宋体" charset="-122"/>
            </a:endParaRPr>
          </a:p>
        </p:txBody>
      </p:sp>
      <p:sp>
        <p:nvSpPr>
          <p:cNvPr id="8" name="Line 16"/>
          <p:cNvSpPr>
            <a:spLocks noChangeShapeType="1"/>
          </p:cNvSpPr>
          <p:nvPr/>
        </p:nvSpPr>
        <p:spPr bwMode="auto">
          <a:xfrm>
            <a:off x="3637198" y="1388218"/>
            <a:ext cx="0" cy="2150510"/>
          </a:xfrm>
          <a:prstGeom prst="line">
            <a:avLst/>
          </a:prstGeom>
          <a:noFill/>
          <a:ln w="28575" algn="ctr">
            <a:solidFill>
              <a:srgbClr val="FFFF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 name="Rectangle 27"/>
          <p:cNvSpPr>
            <a:spLocks noChangeArrowheads="1"/>
          </p:cNvSpPr>
          <p:nvPr/>
        </p:nvSpPr>
        <p:spPr bwMode="auto">
          <a:xfrm>
            <a:off x="639730" y="1459656"/>
            <a:ext cx="1636540" cy="1555639"/>
          </a:xfrm>
          <a:prstGeom prst="rect">
            <a:avLst/>
          </a:prstGeom>
          <a:solidFill>
            <a:srgbClr val="0070C0"/>
          </a:solidFill>
          <a:ln>
            <a:noFill/>
          </a:ln>
          <a:effectLst/>
          <a:scene3d>
            <a:camera prst="orthographicFront">
              <a:rot lat="0" lon="0" rev="0"/>
            </a:camera>
            <a:lightRig rig="glow" dir="t">
              <a:rot lat="0" lon="0" rev="14100000"/>
            </a:lightRig>
          </a:scene3d>
          <a:sp3d prstMaterial="softEdge">
            <a:bevelT w="127000" prst="artDeco"/>
          </a:sp3d>
          <a:extLs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fr-FR">
              <a:latin typeface="宋体" charset="-122"/>
            </a:endParaRPr>
          </a:p>
        </p:txBody>
      </p:sp>
      <p:sp>
        <p:nvSpPr>
          <p:cNvPr id="10" name="Rectangle 29"/>
          <p:cNvSpPr>
            <a:spLocks noChangeArrowheads="1"/>
          </p:cNvSpPr>
          <p:nvPr/>
        </p:nvSpPr>
        <p:spPr bwMode="auto">
          <a:xfrm>
            <a:off x="648619" y="1554588"/>
            <a:ext cx="1627651" cy="13234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r>
              <a:rPr lang="en-US" altLang="zh-CN" sz="2000" b="1" dirty="0">
                <a:solidFill>
                  <a:srgbClr val="FFFF00"/>
                </a:solidFill>
                <a:latin typeface="微软雅黑" pitchFamily="34" charset="-122"/>
                <a:ea typeface="微软雅黑" pitchFamily="34" charset="-122"/>
              </a:rPr>
              <a:t>6.7</a:t>
            </a:r>
          </a:p>
          <a:p>
            <a:pPr eaLnBrk="0" hangingPunct="0"/>
            <a:r>
              <a:rPr lang="zh-CN" altLang="en-US" sz="2000" b="1" dirty="0">
                <a:solidFill>
                  <a:schemeClr val="bg1"/>
                </a:solidFill>
                <a:latin typeface="微软雅黑" pitchFamily="34" charset="-122"/>
                <a:ea typeface="微软雅黑" pitchFamily="34" charset="-122"/>
              </a:rPr>
              <a:t>简单网络管理协议 </a:t>
            </a:r>
            <a:r>
              <a:rPr lang="en-US" altLang="zh-CN" sz="2000" b="1" dirty="0">
                <a:solidFill>
                  <a:schemeClr val="bg1"/>
                </a:solidFill>
                <a:latin typeface="微软雅黑" pitchFamily="34" charset="-122"/>
                <a:ea typeface="微软雅黑" pitchFamily="34" charset="-122"/>
              </a:rPr>
              <a:t>SNMP</a:t>
            </a:r>
            <a:endParaRPr lang="zh-CN" altLang="fr-FR" sz="2000" b="1" dirty="0">
              <a:solidFill>
                <a:schemeClr val="bg1"/>
              </a:solidFill>
              <a:latin typeface="微软雅黑" pitchFamily="34" charset="-122"/>
              <a:ea typeface="微软雅黑" pitchFamily="34" charset="-122"/>
            </a:endParaRPr>
          </a:p>
        </p:txBody>
      </p:sp>
      <p:sp>
        <p:nvSpPr>
          <p:cNvPr id="11" name="Rectangle 8"/>
          <p:cNvSpPr>
            <a:spLocks noChangeArrowheads="1"/>
          </p:cNvSpPr>
          <p:nvPr/>
        </p:nvSpPr>
        <p:spPr bwMode="auto">
          <a:xfrm>
            <a:off x="2700573" y="1335355"/>
            <a:ext cx="5756006"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lnSpc>
                <a:spcPct val="150000"/>
              </a:lnSpc>
            </a:pPr>
            <a:r>
              <a:rPr lang="en-US" altLang="zh-CN" sz="2000" b="1" dirty="0">
                <a:solidFill>
                  <a:schemeClr val="bg1"/>
                </a:solidFill>
                <a:latin typeface="微软雅黑" pitchFamily="34" charset="-122"/>
                <a:ea typeface="微软雅黑" pitchFamily="34" charset="-122"/>
              </a:rPr>
              <a:t>6.7.1                                 </a:t>
            </a:r>
            <a:r>
              <a:rPr lang="zh-CN" altLang="en-US" sz="2000" b="1" dirty="0">
                <a:solidFill>
                  <a:schemeClr val="bg1"/>
                </a:solidFill>
                <a:latin typeface="微软雅黑" pitchFamily="34" charset="-122"/>
                <a:ea typeface="微软雅黑" pitchFamily="34" charset="-122"/>
              </a:rPr>
              <a:t>网络管理的基本概念</a:t>
            </a:r>
          </a:p>
          <a:p>
            <a:pPr eaLnBrk="0" hangingPunct="0">
              <a:lnSpc>
                <a:spcPct val="150000"/>
              </a:lnSpc>
            </a:pPr>
            <a:r>
              <a:rPr lang="en-US" altLang="zh-CN" sz="2000" b="1" dirty="0">
                <a:solidFill>
                  <a:schemeClr val="bg1"/>
                </a:solidFill>
                <a:latin typeface="微软雅黑" pitchFamily="34" charset="-122"/>
                <a:ea typeface="微软雅黑" pitchFamily="34" charset="-122"/>
              </a:rPr>
              <a:t>6.7.2                                    </a:t>
            </a:r>
            <a:r>
              <a:rPr lang="zh-CN" altLang="en-US" sz="2000" b="1" dirty="0">
                <a:solidFill>
                  <a:schemeClr val="bg1"/>
                </a:solidFill>
                <a:latin typeface="微软雅黑" pitchFamily="34" charset="-122"/>
                <a:ea typeface="微软雅黑" pitchFamily="34" charset="-122"/>
              </a:rPr>
              <a:t>管理信息结构 </a:t>
            </a:r>
            <a:r>
              <a:rPr lang="en-US" altLang="zh-CN" sz="2000" b="1" dirty="0">
                <a:solidFill>
                  <a:schemeClr val="bg1"/>
                </a:solidFill>
                <a:latin typeface="微软雅黑" pitchFamily="34" charset="-122"/>
                <a:ea typeface="微软雅黑" pitchFamily="34" charset="-122"/>
              </a:rPr>
              <a:t>SMI</a:t>
            </a:r>
          </a:p>
          <a:p>
            <a:pPr eaLnBrk="0" hangingPunct="0">
              <a:lnSpc>
                <a:spcPct val="150000"/>
              </a:lnSpc>
            </a:pPr>
            <a:r>
              <a:rPr lang="en-US" altLang="zh-CN" sz="2000" b="1" dirty="0">
                <a:solidFill>
                  <a:schemeClr val="bg1"/>
                </a:solidFill>
                <a:latin typeface="微软雅黑" pitchFamily="34" charset="-122"/>
                <a:ea typeface="微软雅黑" pitchFamily="34" charset="-122"/>
              </a:rPr>
              <a:t>6.7.3                                       </a:t>
            </a:r>
            <a:r>
              <a:rPr lang="zh-CN" altLang="en-US" sz="2000" b="1" dirty="0">
                <a:solidFill>
                  <a:schemeClr val="bg1"/>
                </a:solidFill>
                <a:latin typeface="微软雅黑" pitchFamily="34" charset="-122"/>
                <a:ea typeface="微软雅黑" pitchFamily="34" charset="-122"/>
              </a:rPr>
              <a:t>管理信息库 </a:t>
            </a:r>
            <a:r>
              <a:rPr lang="en-US" altLang="zh-CN" sz="2000" b="1" dirty="0">
                <a:solidFill>
                  <a:schemeClr val="bg1"/>
                </a:solidFill>
                <a:latin typeface="微软雅黑" pitchFamily="34" charset="-122"/>
                <a:ea typeface="微软雅黑" pitchFamily="34" charset="-122"/>
              </a:rPr>
              <a:t>MIB</a:t>
            </a:r>
          </a:p>
          <a:p>
            <a:pPr eaLnBrk="0" hangingPunct="0">
              <a:lnSpc>
                <a:spcPct val="150000"/>
              </a:lnSpc>
            </a:pPr>
            <a:r>
              <a:rPr lang="en-US" altLang="zh-CN" sz="2000" b="1" dirty="0">
                <a:solidFill>
                  <a:schemeClr val="bg1"/>
                </a:solidFill>
                <a:latin typeface="微软雅黑" pitchFamily="34" charset="-122"/>
                <a:ea typeface="微软雅黑" pitchFamily="34" charset="-122"/>
              </a:rPr>
              <a:t>6.7.4                  SNMP </a:t>
            </a:r>
            <a:r>
              <a:rPr lang="zh-CN" altLang="en-US" sz="2000" b="1" dirty="0">
                <a:solidFill>
                  <a:schemeClr val="bg1"/>
                </a:solidFill>
                <a:latin typeface="微软雅黑" pitchFamily="34" charset="-122"/>
                <a:ea typeface="微软雅黑" pitchFamily="34" charset="-122"/>
              </a:rPr>
              <a:t>的协议数据单元和报文</a:t>
            </a:r>
          </a:p>
        </p:txBody>
      </p:sp>
    </p:spTree>
    <p:extLst>
      <p:ext uri="{BB962C8B-B14F-4D97-AF65-F5344CB8AC3E}">
        <p14:creationId xmlns:p14="http://schemas.microsoft.com/office/powerpoint/2010/main" val="1564350324"/>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56963" y="1170251"/>
            <a:ext cx="8048776" cy="388721"/>
          </a:xfrm>
          <a:prstGeom prst="roundRect">
            <a:avLst>
              <a:gd name="adj" fmla="val 16667"/>
            </a:avLst>
          </a:prstGeom>
          <a:solidFill>
            <a:srgbClr val="0089FA"/>
          </a:solidFill>
          <a:ln>
            <a:noFill/>
          </a:ln>
          <a:effectLst/>
          <a:extLst/>
        </p:spPr>
        <p:txBody>
          <a:bodyPr wrap="none" anchor="ctr"/>
          <a:lstStyle/>
          <a:p>
            <a:endParaRPr lang="zh-CN" altLang="en-US"/>
          </a:p>
        </p:txBody>
      </p:sp>
      <p:sp>
        <p:nvSpPr>
          <p:cNvPr id="3" name="Rectangle 6"/>
          <p:cNvSpPr>
            <a:spLocks noChangeArrowheads="1"/>
          </p:cNvSpPr>
          <p:nvPr/>
        </p:nvSpPr>
        <p:spPr bwMode="auto">
          <a:xfrm>
            <a:off x="2631408" y="1127980"/>
            <a:ext cx="388119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itchFamily="34" charset="-122"/>
                <a:ea typeface="微软雅黑" pitchFamily="34" charset="-122"/>
              </a:rPr>
              <a:t>6.7.1  </a:t>
            </a:r>
            <a:r>
              <a:rPr lang="zh-CN" altLang="en-US" sz="2400" b="1" dirty="0">
                <a:solidFill>
                  <a:schemeClr val="bg1"/>
                </a:solidFill>
                <a:latin typeface="微软雅黑" pitchFamily="34" charset="-122"/>
                <a:ea typeface="微软雅黑" pitchFamily="34" charset="-122"/>
              </a:rPr>
              <a:t>网络管理的基本概念</a:t>
            </a:r>
          </a:p>
        </p:txBody>
      </p:sp>
      <p:sp>
        <p:nvSpPr>
          <p:cNvPr id="4" name="Rectangle 68"/>
          <p:cNvSpPr>
            <a:spLocks noChangeArrowheads="1"/>
          </p:cNvSpPr>
          <p:nvPr/>
        </p:nvSpPr>
        <p:spPr bwMode="auto">
          <a:xfrm>
            <a:off x="556963" y="1564469"/>
            <a:ext cx="8048776" cy="22082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eaLnBrk="0" hangingPunct="0">
              <a:lnSpc>
                <a:spcPts val="3300"/>
              </a:lnSpc>
              <a:buClr>
                <a:srgbClr val="0070C0"/>
              </a:buClr>
              <a:buFont typeface="Wingdings" pitchFamily="2" charset="2"/>
              <a:buChar char="l"/>
            </a:pPr>
            <a:r>
              <a:rPr lang="zh-CN" altLang="en-US" sz="2000" b="1" dirty="0">
                <a:solidFill>
                  <a:srgbClr val="0000FF"/>
                </a:solidFill>
                <a:latin typeface="微软雅黑" pitchFamily="34" charset="-122"/>
                <a:ea typeface="微软雅黑" pitchFamily="34" charset="-122"/>
              </a:rPr>
              <a:t>网络管理</a:t>
            </a:r>
            <a:r>
              <a:rPr lang="zh-CN" altLang="en-US" sz="2000" b="1" dirty="0">
                <a:latin typeface="微软雅黑" pitchFamily="34" charset="-122"/>
                <a:ea typeface="微软雅黑" pitchFamily="34" charset="-122"/>
              </a:rPr>
              <a:t>包括对硬件、软件和人力的使用、综合与协调，以便对网络资源进行监视、测试、配置、分析、评价和控制，这样就能以合理的价格满足网络的一些需求，如实时运行性能，服务质量等。网络管理常简称为</a:t>
            </a:r>
            <a:r>
              <a:rPr lang="zh-CN" altLang="en-US" sz="2000" b="1" dirty="0">
                <a:solidFill>
                  <a:srgbClr val="0000FF"/>
                </a:solidFill>
                <a:latin typeface="微软雅黑" pitchFamily="34" charset="-122"/>
                <a:ea typeface="微软雅黑" pitchFamily="34" charset="-122"/>
              </a:rPr>
              <a:t>网管</a:t>
            </a:r>
            <a:r>
              <a:rPr lang="zh-CN" altLang="en-US" sz="2000" b="1" dirty="0">
                <a:latin typeface="微软雅黑" pitchFamily="34" charset="-122"/>
                <a:ea typeface="微软雅黑" pitchFamily="34" charset="-122"/>
              </a:rPr>
              <a:t>。</a:t>
            </a:r>
          </a:p>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网络管理并不是指对网络进行行政上的管理。</a:t>
            </a:r>
          </a:p>
        </p:txBody>
      </p:sp>
    </p:spTree>
    <p:extLst>
      <p:ext uri="{BB962C8B-B14F-4D97-AF65-F5344CB8AC3E}">
        <p14:creationId xmlns:p14="http://schemas.microsoft.com/office/powerpoint/2010/main" val="1794072890"/>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56963" y="1072354"/>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3" name="Rectangle 6"/>
          <p:cNvSpPr>
            <a:spLocks noChangeArrowheads="1"/>
          </p:cNvSpPr>
          <p:nvPr/>
        </p:nvSpPr>
        <p:spPr bwMode="auto">
          <a:xfrm>
            <a:off x="3334861" y="1039143"/>
            <a:ext cx="249299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网络管理的五大功能</a:t>
            </a:r>
          </a:p>
        </p:txBody>
      </p:sp>
      <p:sp>
        <p:nvSpPr>
          <p:cNvPr id="4" name="Rectangle 68"/>
          <p:cNvSpPr>
            <a:spLocks noChangeArrowheads="1"/>
          </p:cNvSpPr>
          <p:nvPr/>
        </p:nvSpPr>
        <p:spPr bwMode="auto">
          <a:xfrm>
            <a:off x="556962" y="1433444"/>
            <a:ext cx="8166413" cy="22082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eaLnBrk="0" hangingPunct="0">
              <a:lnSpc>
                <a:spcPts val="3300"/>
              </a:lnSpc>
              <a:buClr>
                <a:srgbClr val="0070C0"/>
              </a:buClr>
              <a:buFont typeface="Wingdings" pitchFamily="2" charset="2"/>
              <a:buChar char="l"/>
            </a:pPr>
            <a:r>
              <a:rPr lang="zh-CN" altLang="en-US" sz="2000" b="1" dirty="0">
                <a:solidFill>
                  <a:srgbClr val="0000FF"/>
                </a:solidFill>
                <a:latin typeface="微软雅黑" pitchFamily="34" charset="-122"/>
                <a:ea typeface="微软雅黑" pitchFamily="34" charset="-122"/>
              </a:rPr>
              <a:t>故障管理</a:t>
            </a:r>
            <a:r>
              <a:rPr lang="zh-CN" altLang="en-US" sz="2000" b="1" dirty="0">
                <a:latin typeface="微软雅黑" pitchFamily="34" charset="-122"/>
                <a:ea typeface="微软雅黑" pitchFamily="34" charset="-122"/>
              </a:rPr>
              <a:t>：故障检测、隔离和纠正。</a:t>
            </a:r>
            <a:endParaRPr lang="en-US" altLang="zh-CN" sz="2000" b="1" dirty="0">
              <a:latin typeface="微软雅黑" pitchFamily="34" charset="-122"/>
              <a:ea typeface="微软雅黑" pitchFamily="34" charset="-122"/>
            </a:endParaRPr>
          </a:p>
          <a:p>
            <a:pPr marL="342900" indent="-342900" eaLnBrk="0" hangingPunct="0">
              <a:lnSpc>
                <a:spcPts val="3300"/>
              </a:lnSpc>
              <a:buClr>
                <a:srgbClr val="0070C0"/>
              </a:buClr>
              <a:buFont typeface="Wingdings" pitchFamily="2" charset="2"/>
              <a:buChar char="l"/>
            </a:pPr>
            <a:r>
              <a:rPr lang="zh-CN" altLang="en-US" sz="2000" b="1" dirty="0">
                <a:solidFill>
                  <a:srgbClr val="0000FF"/>
                </a:solidFill>
                <a:latin typeface="微软雅黑" pitchFamily="34" charset="-122"/>
                <a:ea typeface="微软雅黑" pitchFamily="34" charset="-122"/>
              </a:rPr>
              <a:t>配置管理</a:t>
            </a:r>
            <a:r>
              <a:rPr lang="zh-CN" altLang="en-US" sz="2000" b="1" dirty="0">
                <a:latin typeface="微软雅黑" pitchFamily="34" charset="-122"/>
                <a:ea typeface="微软雅黑" pitchFamily="34" charset="-122"/>
              </a:rPr>
              <a:t>：初始化网络、并配置网络。</a:t>
            </a:r>
            <a:endParaRPr lang="en-US" altLang="zh-CN" sz="2000" b="1" dirty="0">
              <a:latin typeface="微软雅黑" pitchFamily="34" charset="-122"/>
              <a:ea typeface="微软雅黑" pitchFamily="34" charset="-122"/>
            </a:endParaRPr>
          </a:p>
          <a:p>
            <a:pPr marL="342900" indent="-342900" eaLnBrk="0" hangingPunct="0">
              <a:lnSpc>
                <a:spcPts val="3300"/>
              </a:lnSpc>
              <a:buClr>
                <a:srgbClr val="0070C0"/>
              </a:buClr>
              <a:buFont typeface="Wingdings" pitchFamily="2" charset="2"/>
              <a:buChar char="l"/>
            </a:pPr>
            <a:r>
              <a:rPr lang="zh-CN" altLang="en-US" sz="2000" b="1" dirty="0">
                <a:solidFill>
                  <a:srgbClr val="0000FF"/>
                </a:solidFill>
                <a:latin typeface="微软雅黑" pitchFamily="34" charset="-122"/>
                <a:ea typeface="微软雅黑" pitchFamily="34" charset="-122"/>
              </a:rPr>
              <a:t>计费管理</a:t>
            </a:r>
            <a:r>
              <a:rPr lang="zh-CN" altLang="en-US" sz="2000" b="1" dirty="0">
                <a:latin typeface="微软雅黑" pitchFamily="34" charset="-122"/>
                <a:ea typeface="微软雅黑" pitchFamily="34" charset="-122"/>
              </a:rPr>
              <a:t>：记录网络资源的使用。</a:t>
            </a:r>
            <a:endParaRPr lang="en-US" altLang="zh-CN" sz="2000" b="1" dirty="0">
              <a:latin typeface="微软雅黑" pitchFamily="34" charset="-122"/>
              <a:ea typeface="微软雅黑" pitchFamily="34" charset="-122"/>
            </a:endParaRPr>
          </a:p>
          <a:p>
            <a:pPr marL="342900" indent="-342900" eaLnBrk="0" hangingPunct="0">
              <a:lnSpc>
                <a:spcPts val="3300"/>
              </a:lnSpc>
              <a:buClr>
                <a:srgbClr val="0070C0"/>
              </a:buClr>
              <a:buFont typeface="Wingdings" pitchFamily="2" charset="2"/>
              <a:buChar char="l"/>
            </a:pPr>
            <a:r>
              <a:rPr lang="zh-CN" altLang="en-US" sz="2000" b="1" dirty="0">
                <a:solidFill>
                  <a:srgbClr val="0000FF"/>
                </a:solidFill>
                <a:latin typeface="微软雅黑" pitchFamily="34" charset="-122"/>
                <a:ea typeface="微软雅黑" pitchFamily="34" charset="-122"/>
              </a:rPr>
              <a:t>性能管理</a:t>
            </a:r>
            <a:r>
              <a:rPr lang="zh-CN" altLang="en-US" sz="2000" b="1" dirty="0">
                <a:latin typeface="微软雅黑" pitchFamily="34" charset="-122"/>
                <a:ea typeface="微软雅黑" pitchFamily="34" charset="-122"/>
              </a:rPr>
              <a:t>：估价系统资源的运行状况及通信效率等。</a:t>
            </a:r>
            <a:endParaRPr lang="en-US" altLang="zh-CN" sz="2000" b="1" dirty="0">
              <a:latin typeface="微软雅黑" pitchFamily="34" charset="-122"/>
              <a:ea typeface="微软雅黑" pitchFamily="34" charset="-122"/>
            </a:endParaRPr>
          </a:p>
          <a:p>
            <a:pPr marL="342900" indent="-342900" eaLnBrk="0" hangingPunct="0">
              <a:lnSpc>
                <a:spcPts val="3300"/>
              </a:lnSpc>
              <a:buClr>
                <a:srgbClr val="0070C0"/>
              </a:buClr>
              <a:buFont typeface="Wingdings" pitchFamily="2" charset="2"/>
              <a:buChar char="l"/>
            </a:pPr>
            <a:r>
              <a:rPr lang="zh-CN" altLang="en-US" sz="2000" b="1" dirty="0">
                <a:solidFill>
                  <a:srgbClr val="0000FF"/>
                </a:solidFill>
                <a:latin typeface="微软雅黑" pitchFamily="34" charset="-122"/>
                <a:ea typeface="微软雅黑" pitchFamily="34" charset="-122"/>
              </a:rPr>
              <a:t>网络安全管理</a:t>
            </a:r>
            <a:r>
              <a:rPr lang="zh-CN" altLang="en-US" sz="2000" b="1" dirty="0">
                <a:latin typeface="微软雅黑" pitchFamily="34" charset="-122"/>
                <a:ea typeface="微软雅黑" pitchFamily="34" charset="-122"/>
              </a:rPr>
              <a:t>：对授权机制、访问控制、加密和加密关键字的管理。</a:t>
            </a:r>
          </a:p>
        </p:txBody>
      </p:sp>
    </p:spTree>
    <p:extLst>
      <p:ext uri="{BB962C8B-B14F-4D97-AF65-F5344CB8AC3E}">
        <p14:creationId xmlns:p14="http://schemas.microsoft.com/office/powerpoint/2010/main" val="1251054583"/>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556963" y="1057072"/>
            <a:ext cx="8048776" cy="331493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06" name="Picture 197"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54889" y="1625158"/>
            <a:ext cx="565891" cy="565892"/>
          </a:xfrm>
          <a:prstGeom prst="rect">
            <a:avLst/>
          </a:prstGeom>
          <a:noFill/>
          <a:extLst>
            <a:ext uri="{909E8E84-426E-40DD-AFC4-6F175D3DCCD1}">
              <a14:hiddenFill xmlns:a14="http://schemas.microsoft.com/office/drawing/2010/main">
                <a:solidFill>
                  <a:srgbClr val="FFFFFF"/>
                </a:solidFill>
              </a14:hiddenFill>
            </a:ext>
          </a:extLst>
        </p:spPr>
      </p:pic>
      <p:pic>
        <p:nvPicPr>
          <p:cNvPr id="207" name="Picture 197"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270584" y="1609358"/>
            <a:ext cx="565891" cy="565892"/>
          </a:xfrm>
          <a:prstGeom prst="rect">
            <a:avLst/>
          </a:prstGeom>
          <a:noFill/>
          <a:extLst>
            <a:ext uri="{909E8E84-426E-40DD-AFC4-6F175D3DCCD1}">
              <a14:hiddenFill xmlns:a14="http://schemas.microsoft.com/office/drawing/2010/main">
                <a:solidFill>
                  <a:srgbClr val="FFFFFF"/>
                </a:solidFill>
              </a14:hiddenFill>
            </a:ext>
          </a:extLst>
        </p:spPr>
      </p:pic>
      <p:sp>
        <p:nvSpPr>
          <p:cNvPr id="3" name="AutoShape 5"/>
          <p:cNvSpPr>
            <a:spLocks noChangeArrowheads="1"/>
          </p:cNvSpPr>
          <p:nvPr/>
        </p:nvSpPr>
        <p:spPr bwMode="auto">
          <a:xfrm>
            <a:off x="556963" y="633865"/>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4" name="Rectangle 6"/>
          <p:cNvSpPr>
            <a:spLocks noChangeArrowheads="1"/>
          </p:cNvSpPr>
          <p:nvPr/>
        </p:nvSpPr>
        <p:spPr bwMode="auto">
          <a:xfrm>
            <a:off x="3296385" y="600654"/>
            <a:ext cx="25699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网络管理的一般模型</a:t>
            </a:r>
          </a:p>
        </p:txBody>
      </p:sp>
      <p:grpSp>
        <p:nvGrpSpPr>
          <p:cNvPr id="5" name="Group 5"/>
          <p:cNvGrpSpPr>
            <a:grpSpLocks/>
          </p:cNvGrpSpPr>
          <p:nvPr/>
        </p:nvGrpSpPr>
        <p:grpSpPr bwMode="auto">
          <a:xfrm>
            <a:off x="5114868" y="2689762"/>
            <a:ext cx="1313973" cy="1543910"/>
            <a:chOff x="3072" y="2208"/>
            <a:chExt cx="1056" cy="1056"/>
          </a:xfrm>
        </p:grpSpPr>
        <p:grpSp>
          <p:nvGrpSpPr>
            <p:cNvPr id="6" name="Group 6"/>
            <p:cNvGrpSpPr>
              <a:grpSpLocks/>
            </p:cNvGrpSpPr>
            <p:nvPr/>
          </p:nvGrpSpPr>
          <p:grpSpPr bwMode="auto">
            <a:xfrm flipH="1">
              <a:off x="3072" y="2543"/>
              <a:ext cx="888" cy="721"/>
              <a:chOff x="2565" y="2202"/>
              <a:chExt cx="355" cy="297"/>
            </a:xfrm>
          </p:grpSpPr>
          <p:sp>
            <p:nvSpPr>
              <p:cNvPr id="146" name="Freeform 7"/>
              <p:cNvSpPr>
                <a:spLocks/>
              </p:cNvSpPr>
              <p:nvPr/>
            </p:nvSpPr>
            <p:spPr bwMode="auto">
              <a:xfrm>
                <a:off x="2646" y="2242"/>
                <a:ext cx="125" cy="189"/>
              </a:xfrm>
              <a:custGeom>
                <a:avLst/>
                <a:gdLst>
                  <a:gd name="T0" fmla="*/ 0 w 876"/>
                  <a:gd name="T1" fmla="*/ 0 h 1326"/>
                  <a:gd name="T2" fmla="*/ 0 w 876"/>
                  <a:gd name="T3" fmla="*/ 0 h 1326"/>
                  <a:gd name="T4" fmla="*/ 0 w 876"/>
                  <a:gd name="T5" fmla="*/ 0 h 1326"/>
                  <a:gd name="T6" fmla="*/ 0 w 876"/>
                  <a:gd name="T7" fmla="*/ 0 h 132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76" h="1326">
                    <a:moveTo>
                      <a:pt x="582" y="23"/>
                    </a:moveTo>
                    <a:lnTo>
                      <a:pt x="876" y="1209"/>
                    </a:lnTo>
                    <a:lnTo>
                      <a:pt x="0" y="1326"/>
                    </a:lnTo>
                    <a:lnTo>
                      <a:pt x="225" y="0"/>
                    </a:lnTo>
                  </a:path>
                </a:pathLst>
              </a:custGeom>
              <a:noFill/>
              <a:ln w="1111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1400" b="1">
                  <a:latin typeface="微软雅黑" pitchFamily="34" charset="-122"/>
                  <a:ea typeface="微软雅黑" pitchFamily="34" charset="-122"/>
                </a:endParaRPr>
              </a:p>
            </p:txBody>
          </p:sp>
          <p:grpSp>
            <p:nvGrpSpPr>
              <p:cNvPr id="147" name="Group 8"/>
              <p:cNvGrpSpPr>
                <a:grpSpLocks/>
              </p:cNvGrpSpPr>
              <p:nvPr/>
            </p:nvGrpSpPr>
            <p:grpSpPr bwMode="auto">
              <a:xfrm>
                <a:off x="2565" y="2202"/>
                <a:ext cx="351" cy="78"/>
                <a:chOff x="2565" y="2202"/>
                <a:chExt cx="351" cy="78"/>
              </a:xfrm>
            </p:grpSpPr>
            <p:sp>
              <p:nvSpPr>
                <p:cNvPr id="149" name="Freeform 9"/>
                <p:cNvSpPr>
                  <a:spLocks/>
                </p:cNvSpPr>
                <p:nvPr/>
              </p:nvSpPr>
              <p:spPr bwMode="auto">
                <a:xfrm>
                  <a:off x="2565" y="2202"/>
                  <a:ext cx="351" cy="66"/>
                </a:xfrm>
                <a:custGeom>
                  <a:avLst/>
                  <a:gdLst>
                    <a:gd name="T0" fmla="*/ 0 w 2454"/>
                    <a:gd name="T1" fmla="*/ 0 h 468"/>
                    <a:gd name="T2" fmla="*/ 0 w 2454"/>
                    <a:gd name="T3" fmla="*/ 0 h 468"/>
                    <a:gd name="T4" fmla="*/ 0 w 2454"/>
                    <a:gd name="T5" fmla="*/ 0 h 468"/>
                    <a:gd name="T6" fmla="*/ 0 w 2454"/>
                    <a:gd name="T7" fmla="*/ 0 h 468"/>
                    <a:gd name="T8" fmla="*/ 0 w 2454"/>
                    <a:gd name="T9" fmla="*/ 0 h 4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54" h="468">
                      <a:moveTo>
                        <a:pt x="2454" y="242"/>
                      </a:moveTo>
                      <a:lnTo>
                        <a:pt x="906" y="468"/>
                      </a:lnTo>
                      <a:lnTo>
                        <a:pt x="0" y="118"/>
                      </a:lnTo>
                      <a:lnTo>
                        <a:pt x="1162" y="0"/>
                      </a:lnTo>
                      <a:lnTo>
                        <a:pt x="2454" y="242"/>
                      </a:lnTo>
                      <a:close/>
                    </a:path>
                  </a:pathLst>
                </a:custGeom>
                <a:solidFill>
                  <a:srgbClr val="FFFFFF"/>
                </a:solidFill>
                <a:ln w="1588">
                  <a:solidFill>
                    <a:srgbClr val="000000"/>
                  </a:solidFill>
                  <a:prstDash val="solid"/>
                  <a:round/>
                  <a:headEnd/>
                  <a:tailEnd/>
                </a:ln>
              </p:spPr>
              <p:txBody>
                <a:bodyPr/>
                <a:lstStyle/>
                <a:p>
                  <a:endParaRPr lang="zh-CN" altLang="en-US" sz="1400" b="1">
                    <a:latin typeface="微软雅黑" pitchFamily="34" charset="-122"/>
                    <a:ea typeface="微软雅黑" pitchFamily="34" charset="-122"/>
                  </a:endParaRPr>
                </a:p>
              </p:txBody>
            </p:sp>
            <p:sp>
              <p:nvSpPr>
                <p:cNvPr id="150" name="Freeform 10"/>
                <p:cNvSpPr>
                  <a:spLocks/>
                </p:cNvSpPr>
                <p:nvPr/>
              </p:nvSpPr>
              <p:spPr bwMode="auto">
                <a:xfrm>
                  <a:off x="2694" y="2236"/>
                  <a:ext cx="221" cy="44"/>
                </a:xfrm>
                <a:custGeom>
                  <a:avLst/>
                  <a:gdLst>
                    <a:gd name="T0" fmla="*/ 0 w 1542"/>
                    <a:gd name="T1" fmla="*/ 0 h 303"/>
                    <a:gd name="T2" fmla="*/ 0 w 1542"/>
                    <a:gd name="T3" fmla="*/ 0 h 303"/>
                    <a:gd name="T4" fmla="*/ 0 w 1542"/>
                    <a:gd name="T5" fmla="*/ 0 h 303"/>
                    <a:gd name="T6" fmla="*/ 0 w 1542"/>
                    <a:gd name="T7" fmla="*/ 0 h 303"/>
                    <a:gd name="T8" fmla="*/ 0 w 1542"/>
                    <a:gd name="T9" fmla="*/ 0 h 30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42" h="303">
                      <a:moveTo>
                        <a:pt x="1542" y="0"/>
                      </a:moveTo>
                      <a:lnTo>
                        <a:pt x="0" y="225"/>
                      </a:lnTo>
                      <a:lnTo>
                        <a:pt x="0" y="303"/>
                      </a:lnTo>
                      <a:lnTo>
                        <a:pt x="1542" y="79"/>
                      </a:lnTo>
                      <a:lnTo>
                        <a:pt x="1542" y="0"/>
                      </a:lnTo>
                      <a:close/>
                    </a:path>
                  </a:pathLst>
                </a:custGeom>
                <a:solidFill>
                  <a:srgbClr val="E0E0E0"/>
                </a:solidFill>
                <a:ln w="1588">
                  <a:solidFill>
                    <a:srgbClr val="000000"/>
                  </a:solidFill>
                  <a:prstDash val="solid"/>
                  <a:round/>
                  <a:headEnd/>
                  <a:tailEnd/>
                </a:ln>
              </p:spPr>
              <p:txBody>
                <a:bodyPr/>
                <a:lstStyle/>
                <a:p>
                  <a:endParaRPr lang="zh-CN" altLang="en-US" sz="1400" b="1">
                    <a:latin typeface="微软雅黑" pitchFamily="34" charset="-122"/>
                    <a:ea typeface="微软雅黑" pitchFamily="34" charset="-122"/>
                  </a:endParaRPr>
                </a:p>
              </p:txBody>
            </p:sp>
            <p:sp>
              <p:nvSpPr>
                <p:cNvPr id="151" name="Freeform 11"/>
                <p:cNvSpPr>
                  <a:spLocks/>
                </p:cNvSpPr>
                <p:nvPr/>
              </p:nvSpPr>
              <p:spPr bwMode="auto">
                <a:xfrm>
                  <a:off x="2565" y="2218"/>
                  <a:ext cx="129" cy="62"/>
                </a:xfrm>
                <a:custGeom>
                  <a:avLst/>
                  <a:gdLst>
                    <a:gd name="T0" fmla="*/ 0 w 906"/>
                    <a:gd name="T1" fmla="*/ 0 h 428"/>
                    <a:gd name="T2" fmla="*/ 0 w 906"/>
                    <a:gd name="T3" fmla="*/ 0 h 428"/>
                    <a:gd name="T4" fmla="*/ 0 w 906"/>
                    <a:gd name="T5" fmla="*/ 0 h 428"/>
                    <a:gd name="T6" fmla="*/ 0 w 906"/>
                    <a:gd name="T7" fmla="*/ 0 h 428"/>
                    <a:gd name="T8" fmla="*/ 0 w 906"/>
                    <a:gd name="T9" fmla="*/ 0 h 42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06" h="428">
                      <a:moveTo>
                        <a:pt x="906" y="428"/>
                      </a:moveTo>
                      <a:lnTo>
                        <a:pt x="906" y="350"/>
                      </a:lnTo>
                      <a:lnTo>
                        <a:pt x="0" y="0"/>
                      </a:lnTo>
                      <a:lnTo>
                        <a:pt x="0" y="54"/>
                      </a:lnTo>
                      <a:lnTo>
                        <a:pt x="906" y="428"/>
                      </a:lnTo>
                      <a:close/>
                    </a:path>
                  </a:pathLst>
                </a:custGeom>
                <a:solidFill>
                  <a:srgbClr val="C0C0C0"/>
                </a:solidFill>
                <a:ln w="1588">
                  <a:solidFill>
                    <a:srgbClr val="000000"/>
                  </a:solidFill>
                  <a:prstDash val="solid"/>
                  <a:round/>
                  <a:headEnd/>
                  <a:tailEnd/>
                </a:ln>
              </p:spPr>
              <p:txBody>
                <a:bodyPr/>
                <a:lstStyle/>
                <a:p>
                  <a:endParaRPr lang="zh-CN" altLang="en-US" sz="1400" b="1">
                    <a:latin typeface="微软雅黑" pitchFamily="34" charset="-122"/>
                    <a:ea typeface="微软雅黑" pitchFamily="34" charset="-122"/>
                  </a:endParaRPr>
                </a:p>
              </p:txBody>
            </p:sp>
          </p:grpSp>
          <p:sp>
            <p:nvSpPr>
              <p:cNvPr id="148" name="Freeform 12"/>
              <p:cNvSpPr>
                <a:spLocks/>
              </p:cNvSpPr>
              <p:nvPr/>
            </p:nvSpPr>
            <p:spPr bwMode="auto">
              <a:xfrm>
                <a:off x="2767" y="2256"/>
                <a:ext cx="153" cy="243"/>
              </a:xfrm>
              <a:custGeom>
                <a:avLst/>
                <a:gdLst>
                  <a:gd name="T0" fmla="*/ 0 w 1066"/>
                  <a:gd name="T1" fmla="*/ 0 h 1700"/>
                  <a:gd name="T2" fmla="*/ 0 w 1066"/>
                  <a:gd name="T3" fmla="*/ 0 h 1700"/>
                  <a:gd name="T4" fmla="*/ 0 w 1066"/>
                  <a:gd name="T5" fmla="*/ 0 h 1700"/>
                  <a:gd name="T6" fmla="*/ 0 w 1066"/>
                  <a:gd name="T7" fmla="*/ 0 h 17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066" h="1700">
                    <a:moveTo>
                      <a:pt x="589" y="0"/>
                    </a:moveTo>
                    <a:lnTo>
                      <a:pt x="1066" y="1569"/>
                    </a:lnTo>
                    <a:lnTo>
                      <a:pt x="0" y="1700"/>
                    </a:lnTo>
                    <a:lnTo>
                      <a:pt x="170" y="32"/>
                    </a:lnTo>
                  </a:path>
                </a:pathLst>
              </a:custGeom>
              <a:noFill/>
              <a:ln w="1111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1400" b="1">
                  <a:latin typeface="微软雅黑" pitchFamily="34" charset="-122"/>
                  <a:ea typeface="微软雅黑" pitchFamily="34" charset="-122"/>
                </a:endParaRPr>
              </a:p>
            </p:txBody>
          </p:sp>
        </p:grpSp>
        <p:grpSp>
          <p:nvGrpSpPr>
            <p:cNvPr id="7" name="Group 13"/>
            <p:cNvGrpSpPr>
              <a:grpSpLocks/>
            </p:cNvGrpSpPr>
            <p:nvPr/>
          </p:nvGrpSpPr>
          <p:grpSpPr bwMode="auto">
            <a:xfrm flipH="1">
              <a:off x="3225" y="2269"/>
              <a:ext cx="610" cy="417"/>
              <a:chOff x="2615" y="2089"/>
              <a:chExt cx="244" cy="172"/>
            </a:xfrm>
          </p:grpSpPr>
          <p:grpSp>
            <p:nvGrpSpPr>
              <p:cNvPr id="95" name="Group 14"/>
              <p:cNvGrpSpPr>
                <a:grpSpLocks/>
              </p:cNvGrpSpPr>
              <p:nvPr/>
            </p:nvGrpSpPr>
            <p:grpSpPr bwMode="auto">
              <a:xfrm>
                <a:off x="2671" y="2089"/>
                <a:ext cx="188" cy="156"/>
                <a:chOff x="2671" y="2089"/>
                <a:chExt cx="188" cy="156"/>
              </a:xfrm>
            </p:grpSpPr>
            <p:grpSp>
              <p:nvGrpSpPr>
                <p:cNvPr id="128" name="Group 15"/>
                <p:cNvGrpSpPr>
                  <a:grpSpLocks/>
                </p:cNvGrpSpPr>
                <p:nvPr/>
              </p:nvGrpSpPr>
              <p:grpSpPr bwMode="auto">
                <a:xfrm>
                  <a:off x="2671" y="2089"/>
                  <a:ext cx="188" cy="156"/>
                  <a:chOff x="2671" y="2089"/>
                  <a:chExt cx="188" cy="156"/>
                </a:xfrm>
              </p:grpSpPr>
              <p:grpSp>
                <p:nvGrpSpPr>
                  <p:cNvPr id="137" name="Group 16"/>
                  <p:cNvGrpSpPr>
                    <a:grpSpLocks/>
                  </p:cNvGrpSpPr>
                  <p:nvPr/>
                </p:nvGrpSpPr>
                <p:grpSpPr bwMode="auto">
                  <a:xfrm>
                    <a:off x="2671" y="2177"/>
                    <a:ext cx="188" cy="68"/>
                    <a:chOff x="2671" y="2177"/>
                    <a:chExt cx="188" cy="68"/>
                  </a:xfrm>
                </p:grpSpPr>
                <p:sp>
                  <p:nvSpPr>
                    <p:cNvPr id="143" name="Freeform 17"/>
                    <p:cNvSpPr>
                      <a:spLocks/>
                    </p:cNvSpPr>
                    <p:nvPr/>
                  </p:nvSpPr>
                  <p:spPr bwMode="auto">
                    <a:xfrm>
                      <a:off x="2671" y="2177"/>
                      <a:ext cx="108" cy="68"/>
                    </a:xfrm>
                    <a:custGeom>
                      <a:avLst/>
                      <a:gdLst>
                        <a:gd name="T0" fmla="*/ 0 w 758"/>
                        <a:gd name="T1" fmla="*/ 0 h 475"/>
                        <a:gd name="T2" fmla="*/ 0 w 758"/>
                        <a:gd name="T3" fmla="*/ 0 h 475"/>
                        <a:gd name="T4" fmla="*/ 0 w 758"/>
                        <a:gd name="T5" fmla="*/ 0 h 475"/>
                        <a:gd name="T6" fmla="*/ 0 w 758"/>
                        <a:gd name="T7" fmla="*/ 0 h 475"/>
                        <a:gd name="T8" fmla="*/ 0 w 758"/>
                        <a:gd name="T9" fmla="*/ 0 h 47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8" h="475">
                          <a:moveTo>
                            <a:pt x="758" y="146"/>
                          </a:moveTo>
                          <a:lnTo>
                            <a:pt x="758" y="475"/>
                          </a:lnTo>
                          <a:lnTo>
                            <a:pt x="0" y="232"/>
                          </a:lnTo>
                          <a:lnTo>
                            <a:pt x="0" y="0"/>
                          </a:lnTo>
                          <a:lnTo>
                            <a:pt x="758" y="146"/>
                          </a:lnTo>
                          <a:close/>
                        </a:path>
                      </a:pathLst>
                    </a:custGeom>
                    <a:solidFill>
                      <a:srgbClr val="A0A0A0"/>
                    </a:solidFill>
                    <a:ln w="1588">
                      <a:solidFill>
                        <a:srgbClr val="000000"/>
                      </a:solidFill>
                      <a:prstDash val="solid"/>
                      <a:round/>
                      <a:headEnd/>
                      <a:tailEnd/>
                    </a:ln>
                  </p:spPr>
                  <p:txBody>
                    <a:bodyPr/>
                    <a:lstStyle/>
                    <a:p>
                      <a:endParaRPr lang="zh-CN" altLang="en-US" sz="1400" b="1">
                        <a:latin typeface="微软雅黑" pitchFamily="34" charset="-122"/>
                        <a:ea typeface="微软雅黑" pitchFamily="34" charset="-122"/>
                      </a:endParaRPr>
                    </a:p>
                  </p:txBody>
                </p:sp>
                <p:sp>
                  <p:nvSpPr>
                    <p:cNvPr id="144" name="Freeform 18"/>
                    <p:cNvSpPr>
                      <a:spLocks/>
                    </p:cNvSpPr>
                    <p:nvPr/>
                  </p:nvSpPr>
                  <p:spPr bwMode="auto">
                    <a:xfrm>
                      <a:off x="2779" y="2193"/>
                      <a:ext cx="80" cy="52"/>
                    </a:xfrm>
                    <a:custGeom>
                      <a:avLst/>
                      <a:gdLst>
                        <a:gd name="T0" fmla="*/ 0 w 563"/>
                        <a:gd name="T1" fmla="*/ 0 h 362"/>
                        <a:gd name="T2" fmla="*/ 0 w 563"/>
                        <a:gd name="T3" fmla="*/ 0 h 362"/>
                        <a:gd name="T4" fmla="*/ 0 w 563"/>
                        <a:gd name="T5" fmla="*/ 0 h 362"/>
                        <a:gd name="T6" fmla="*/ 0 w 563"/>
                        <a:gd name="T7" fmla="*/ 0 h 362"/>
                        <a:gd name="T8" fmla="*/ 0 w 563"/>
                        <a:gd name="T9" fmla="*/ 0 h 3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63" h="362">
                          <a:moveTo>
                            <a:pt x="0" y="33"/>
                          </a:moveTo>
                          <a:lnTo>
                            <a:pt x="0" y="362"/>
                          </a:lnTo>
                          <a:lnTo>
                            <a:pt x="563" y="280"/>
                          </a:lnTo>
                          <a:lnTo>
                            <a:pt x="563" y="0"/>
                          </a:lnTo>
                          <a:lnTo>
                            <a:pt x="0" y="33"/>
                          </a:lnTo>
                          <a:close/>
                        </a:path>
                      </a:pathLst>
                    </a:custGeom>
                    <a:solidFill>
                      <a:srgbClr val="808080"/>
                    </a:solidFill>
                    <a:ln w="1588">
                      <a:solidFill>
                        <a:srgbClr val="000000"/>
                      </a:solidFill>
                      <a:prstDash val="solid"/>
                      <a:round/>
                      <a:headEnd/>
                      <a:tailEnd/>
                    </a:ln>
                  </p:spPr>
                  <p:txBody>
                    <a:bodyPr/>
                    <a:lstStyle/>
                    <a:p>
                      <a:endParaRPr lang="zh-CN" altLang="en-US" sz="1400" b="1">
                        <a:latin typeface="微软雅黑" pitchFamily="34" charset="-122"/>
                        <a:ea typeface="微软雅黑" pitchFamily="34" charset="-122"/>
                      </a:endParaRPr>
                    </a:p>
                  </p:txBody>
                </p:sp>
                <p:sp>
                  <p:nvSpPr>
                    <p:cNvPr id="145" name="Freeform 19"/>
                    <p:cNvSpPr>
                      <a:spLocks/>
                    </p:cNvSpPr>
                    <p:nvPr/>
                  </p:nvSpPr>
                  <p:spPr bwMode="auto">
                    <a:xfrm>
                      <a:off x="2671" y="2177"/>
                      <a:ext cx="188" cy="21"/>
                    </a:xfrm>
                    <a:custGeom>
                      <a:avLst/>
                      <a:gdLst>
                        <a:gd name="T0" fmla="*/ 0 w 1321"/>
                        <a:gd name="T1" fmla="*/ 0 h 146"/>
                        <a:gd name="T2" fmla="*/ 0 w 1321"/>
                        <a:gd name="T3" fmla="*/ 0 h 146"/>
                        <a:gd name="T4" fmla="*/ 0 w 1321"/>
                        <a:gd name="T5" fmla="*/ 0 h 146"/>
                        <a:gd name="T6" fmla="*/ 0 w 1321"/>
                        <a:gd name="T7" fmla="*/ 0 h 146"/>
                        <a:gd name="T8" fmla="*/ 0 w 1321"/>
                        <a:gd name="T9" fmla="*/ 0 h 14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21" h="146">
                          <a:moveTo>
                            <a:pt x="1321" y="113"/>
                          </a:moveTo>
                          <a:lnTo>
                            <a:pt x="752" y="146"/>
                          </a:lnTo>
                          <a:lnTo>
                            <a:pt x="0" y="0"/>
                          </a:lnTo>
                          <a:lnTo>
                            <a:pt x="553" y="0"/>
                          </a:lnTo>
                          <a:lnTo>
                            <a:pt x="1321" y="113"/>
                          </a:lnTo>
                          <a:close/>
                        </a:path>
                      </a:pathLst>
                    </a:custGeom>
                    <a:solidFill>
                      <a:srgbClr val="C0C0C0"/>
                    </a:solidFill>
                    <a:ln w="1588">
                      <a:solidFill>
                        <a:srgbClr val="000000"/>
                      </a:solidFill>
                      <a:prstDash val="solid"/>
                      <a:round/>
                      <a:headEnd/>
                      <a:tailEnd/>
                    </a:ln>
                  </p:spPr>
                  <p:txBody>
                    <a:bodyPr/>
                    <a:lstStyle/>
                    <a:p>
                      <a:endParaRPr lang="zh-CN" altLang="en-US" sz="1400" b="1">
                        <a:latin typeface="微软雅黑" pitchFamily="34" charset="-122"/>
                        <a:ea typeface="微软雅黑" pitchFamily="34" charset="-122"/>
                      </a:endParaRPr>
                    </a:p>
                  </p:txBody>
                </p:sp>
              </p:grpSp>
              <p:sp>
                <p:nvSpPr>
                  <p:cNvPr id="138" name="Freeform 20"/>
                  <p:cNvSpPr>
                    <a:spLocks/>
                  </p:cNvSpPr>
                  <p:nvPr/>
                </p:nvSpPr>
                <p:spPr bwMode="auto">
                  <a:xfrm>
                    <a:off x="2730" y="2171"/>
                    <a:ext cx="68" cy="20"/>
                  </a:xfrm>
                  <a:custGeom>
                    <a:avLst/>
                    <a:gdLst>
                      <a:gd name="T0" fmla="*/ 0 w 479"/>
                      <a:gd name="T1" fmla="*/ 0 h 136"/>
                      <a:gd name="T2" fmla="*/ 0 w 479"/>
                      <a:gd name="T3" fmla="*/ 0 h 136"/>
                      <a:gd name="T4" fmla="*/ 0 w 479"/>
                      <a:gd name="T5" fmla="*/ 0 h 136"/>
                      <a:gd name="T6" fmla="*/ 0 w 479"/>
                      <a:gd name="T7" fmla="*/ 0 h 136"/>
                      <a:gd name="T8" fmla="*/ 0 w 479"/>
                      <a:gd name="T9" fmla="*/ 0 h 136"/>
                      <a:gd name="T10" fmla="*/ 0 w 479"/>
                      <a:gd name="T11" fmla="*/ 0 h 13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79" h="136">
                        <a:moveTo>
                          <a:pt x="479" y="77"/>
                        </a:moveTo>
                        <a:lnTo>
                          <a:pt x="479" y="121"/>
                        </a:lnTo>
                        <a:lnTo>
                          <a:pt x="255" y="136"/>
                        </a:lnTo>
                        <a:lnTo>
                          <a:pt x="0" y="87"/>
                        </a:lnTo>
                        <a:lnTo>
                          <a:pt x="0" y="0"/>
                        </a:lnTo>
                        <a:lnTo>
                          <a:pt x="479" y="77"/>
                        </a:lnTo>
                        <a:close/>
                      </a:path>
                    </a:pathLst>
                  </a:custGeom>
                  <a:solidFill>
                    <a:srgbClr val="606060"/>
                  </a:solidFill>
                  <a:ln w="1588">
                    <a:solidFill>
                      <a:srgbClr val="000000"/>
                    </a:solidFill>
                    <a:prstDash val="solid"/>
                    <a:round/>
                    <a:headEnd/>
                    <a:tailEnd/>
                  </a:ln>
                </p:spPr>
                <p:txBody>
                  <a:bodyPr/>
                  <a:lstStyle/>
                  <a:p>
                    <a:endParaRPr lang="zh-CN" altLang="en-US" sz="1400" b="1">
                      <a:latin typeface="微软雅黑" pitchFamily="34" charset="-122"/>
                      <a:ea typeface="微软雅黑" pitchFamily="34" charset="-122"/>
                    </a:endParaRPr>
                  </a:p>
                </p:txBody>
              </p:sp>
              <p:grpSp>
                <p:nvGrpSpPr>
                  <p:cNvPr id="139" name="Group 21"/>
                  <p:cNvGrpSpPr>
                    <a:grpSpLocks/>
                  </p:cNvGrpSpPr>
                  <p:nvPr/>
                </p:nvGrpSpPr>
                <p:grpSpPr bwMode="auto">
                  <a:xfrm>
                    <a:off x="2692" y="2089"/>
                    <a:ext cx="153" cy="97"/>
                    <a:chOff x="2692" y="2089"/>
                    <a:chExt cx="153" cy="97"/>
                  </a:xfrm>
                </p:grpSpPr>
                <p:sp>
                  <p:nvSpPr>
                    <p:cNvPr id="140" name="Freeform 22"/>
                    <p:cNvSpPr>
                      <a:spLocks/>
                    </p:cNvSpPr>
                    <p:nvPr/>
                  </p:nvSpPr>
                  <p:spPr bwMode="auto">
                    <a:xfrm>
                      <a:off x="2692" y="2089"/>
                      <a:ext cx="88" cy="95"/>
                    </a:xfrm>
                    <a:custGeom>
                      <a:avLst/>
                      <a:gdLst>
                        <a:gd name="T0" fmla="*/ 0 w 612"/>
                        <a:gd name="T1" fmla="*/ 0 h 664"/>
                        <a:gd name="T2" fmla="*/ 0 w 612"/>
                        <a:gd name="T3" fmla="*/ 0 h 664"/>
                        <a:gd name="T4" fmla="*/ 0 w 612"/>
                        <a:gd name="T5" fmla="*/ 0 h 664"/>
                        <a:gd name="T6" fmla="*/ 0 w 612"/>
                        <a:gd name="T7" fmla="*/ 0 h 664"/>
                        <a:gd name="T8" fmla="*/ 0 w 612"/>
                        <a:gd name="T9" fmla="*/ 0 h 66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12" h="664">
                          <a:moveTo>
                            <a:pt x="525" y="664"/>
                          </a:moveTo>
                          <a:lnTo>
                            <a:pt x="612" y="22"/>
                          </a:lnTo>
                          <a:lnTo>
                            <a:pt x="85" y="0"/>
                          </a:lnTo>
                          <a:lnTo>
                            <a:pt x="0" y="572"/>
                          </a:lnTo>
                          <a:lnTo>
                            <a:pt x="525" y="664"/>
                          </a:lnTo>
                          <a:close/>
                        </a:path>
                      </a:pathLst>
                    </a:custGeom>
                    <a:solidFill>
                      <a:srgbClr val="A0A0A0"/>
                    </a:solidFill>
                    <a:ln w="1588">
                      <a:solidFill>
                        <a:srgbClr val="000000"/>
                      </a:solidFill>
                      <a:prstDash val="solid"/>
                      <a:round/>
                      <a:headEnd/>
                      <a:tailEnd/>
                    </a:ln>
                  </p:spPr>
                  <p:txBody>
                    <a:bodyPr/>
                    <a:lstStyle/>
                    <a:p>
                      <a:endParaRPr lang="zh-CN" altLang="en-US" sz="1400" b="1">
                        <a:latin typeface="微软雅黑" pitchFamily="34" charset="-122"/>
                        <a:ea typeface="微软雅黑" pitchFamily="34" charset="-122"/>
                      </a:endParaRPr>
                    </a:p>
                  </p:txBody>
                </p:sp>
                <p:sp>
                  <p:nvSpPr>
                    <p:cNvPr id="141" name="Freeform 23"/>
                    <p:cNvSpPr>
                      <a:spLocks/>
                    </p:cNvSpPr>
                    <p:nvPr/>
                  </p:nvSpPr>
                  <p:spPr bwMode="auto">
                    <a:xfrm>
                      <a:off x="2767" y="2092"/>
                      <a:ext cx="78" cy="94"/>
                    </a:xfrm>
                    <a:custGeom>
                      <a:avLst/>
                      <a:gdLst>
                        <a:gd name="T0" fmla="*/ 0 w 543"/>
                        <a:gd name="T1" fmla="*/ 0 h 660"/>
                        <a:gd name="T2" fmla="*/ 0 w 543"/>
                        <a:gd name="T3" fmla="*/ 0 h 660"/>
                        <a:gd name="T4" fmla="*/ 0 w 543"/>
                        <a:gd name="T5" fmla="*/ 0 h 660"/>
                        <a:gd name="T6" fmla="*/ 0 w 543"/>
                        <a:gd name="T7" fmla="*/ 0 h 660"/>
                        <a:gd name="T8" fmla="*/ 0 w 543"/>
                        <a:gd name="T9" fmla="*/ 0 h 6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43" h="660">
                          <a:moveTo>
                            <a:pt x="87" y="0"/>
                          </a:moveTo>
                          <a:lnTo>
                            <a:pt x="543" y="146"/>
                          </a:lnTo>
                          <a:lnTo>
                            <a:pt x="479" y="660"/>
                          </a:lnTo>
                          <a:lnTo>
                            <a:pt x="0" y="643"/>
                          </a:lnTo>
                          <a:lnTo>
                            <a:pt x="87" y="0"/>
                          </a:lnTo>
                          <a:close/>
                        </a:path>
                      </a:pathLst>
                    </a:custGeom>
                    <a:solidFill>
                      <a:srgbClr val="808080"/>
                    </a:solidFill>
                    <a:ln w="1588">
                      <a:solidFill>
                        <a:srgbClr val="000000"/>
                      </a:solidFill>
                      <a:prstDash val="solid"/>
                      <a:round/>
                      <a:headEnd/>
                      <a:tailEnd/>
                    </a:ln>
                  </p:spPr>
                  <p:txBody>
                    <a:bodyPr/>
                    <a:lstStyle/>
                    <a:p>
                      <a:endParaRPr lang="zh-CN" altLang="en-US" sz="1400" b="1">
                        <a:latin typeface="微软雅黑" pitchFamily="34" charset="-122"/>
                        <a:ea typeface="微软雅黑" pitchFamily="34" charset="-122"/>
                      </a:endParaRPr>
                    </a:p>
                  </p:txBody>
                </p:sp>
                <p:sp>
                  <p:nvSpPr>
                    <p:cNvPr id="142" name="Freeform 24"/>
                    <p:cNvSpPr>
                      <a:spLocks/>
                    </p:cNvSpPr>
                    <p:nvPr/>
                  </p:nvSpPr>
                  <p:spPr bwMode="auto">
                    <a:xfrm>
                      <a:off x="2702" y="2098"/>
                      <a:ext cx="63" cy="72"/>
                    </a:xfrm>
                    <a:custGeom>
                      <a:avLst/>
                      <a:gdLst>
                        <a:gd name="T0" fmla="*/ 0 w 440"/>
                        <a:gd name="T1" fmla="*/ 0 h 499"/>
                        <a:gd name="T2" fmla="*/ 0 w 440"/>
                        <a:gd name="T3" fmla="*/ 0 h 499"/>
                        <a:gd name="T4" fmla="*/ 0 w 440"/>
                        <a:gd name="T5" fmla="*/ 0 h 499"/>
                        <a:gd name="T6" fmla="*/ 0 w 440"/>
                        <a:gd name="T7" fmla="*/ 0 h 499"/>
                        <a:gd name="T8" fmla="*/ 0 w 440"/>
                        <a:gd name="T9" fmla="*/ 0 h 49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40" h="499">
                          <a:moveTo>
                            <a:pt x="440" y="22"/>
                          </a:moveTo>
                          <a:lnTo>
                            <a:pt x="378" y="499"/>
                          </a:lnTo>
                          <a:lnTo>
                            <a:pt x="0" y="443"/>
                          </a:lnTo>
                          <a:lnTo>
                            <a:pt x="65" y="0"/>
                          </a:lnTo>
                          <a:lnTo>
                            <a:pt x="440" y="22"/>
                          </a:lnTo>
                          <a:close/>
                        </a:path>
                      </a:pathLst>
                    </a:custGeom>
                    <a:solidFill>
                      <a:srgbClr val="00C0C0"/>
                    </a:solidFill>
                    <a:ln w="1588">
                      <a:solidFill>
                        <a:srgbClr val="000000"/>
                      </a:solidFill>
                      <a:prstDash val="solid"/>
                      <a:round/>
                      <a:headEnd/>
                      <a:tailEnd/>
                    </a:ln>
                  </p:spPr>
                  <p:txBody>
                    <a:bodyPr/>
                    <a:lstStyle/>
                    <a:p>
                      <a:endParaRPr lang="zh-CN" altLang="en-US" sz="1400" b="1">
                        <a:latin typeface="微软雅黑" pitchFamily="34" charset="-122"/>
                        <a:ea typeface="微软雅黑" pitchFamily="34" charset="-122"/>
                      </a:endParaRPr>
                    </a:p>
                  </p:txBody>
                </p:sp>
              </p:grpSp>
            </p:grpSp>
            <p:grpSp>
              <p:nvGrpSpPr>
                <p:cNvPr id="129" name="Group 25"/>
                <p:cNvGrpSpPr>
                  <a:grpSpLocks/>
                </p:cNvGrpSpPr>
                <p:nvPr/>
              </p:nvGrpSpPr>
              <p:grpSpPr bwMode="auto">
                <a:xfrm>
                  <a:off x="2678" y="2184"/>
                  <a:ext cx="62" cy="44"/>
                  <a:chOff x="2678" y="2184"/>
                  <a:chExt cx="62" cy="44"/>
                </a:xfrm>
              </p:grpSpPr>
              <p:sp>
                <p:nvSpPr>
                  <p:cNvPr id="130" name="Freeform 26"/>
                  <p:cNvSpPr>
                    <a:spLocks/>
                  </p:cNvSpPr>
                  <p:nvPr/>
                </p:nvSpPr>
                <p:spPr bwMode="auto">
                  <a:xfrm>
                    <a:off x="2678" y="2184"/>
                    <a:ext cx="62" cy="44"/>
                  </a:xfrm>
                  <a:custGeom>
                    <a:avLst/>
                    <a:gdLst>
                      <a:gd name="T0" fmla="*/ 0 w 431"/>
                      <a:gd name="T1" fmla="*/ 0 h 311"/>
                      <a:gd name="T2" fmla="*/ 0 w 431"/>
                      <a:gd name="T3" fmla="*/ 0 h 311"/>
                      <a:gd name="T4" fmla="*/ 0 w 431"/>
                      <a:gd name="T5" fmla="*/ 0 h 311"/>
                      <a:gd name="T6" fmla="*/ 0 w 431"/>
                      <a:gd name="T7" fmla="*/ 0 h 311"/>
                      <a:gd name="T8" fmla="*/ 0 w 431"/>
                      <a:gd name="T9" fmla="*/ 0 h 31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31" h="311">
                        <a:moveTo>
                          <a:pt x="0" y="0"/>
                        </a:moveTo>
                        <a:lnTo>
                          <a:pt x="431" y="94"/>
                        </a:lnTo>
                        <a:lnTo>
                          <a:pt x="431" y="311"/>
                        </a:lnTo>
                        <a:lnTo>
                          <a:pt x="0" y="176"/>
                        </a:lnTo>
                        <a:lnTo>
                          <a:pt x="0" y="0"/>
                        </a:lnTo>
                        <a:close/>
                      </a:path>
                    </a:pathLst>
                  </a:custGeom>
                  <a:solidFill>
                    <a:srgbClr val="404040"/>
                  </a:solidFill>
                  <a:ln w="1588">
                    <a:solidFill>
                      <a:srgbClr val="000000"/>
                    </a:solidFill>
                    <a:prstDash val="solid"/>
                    <a:round/>
                    <a:headEnd/>
                    <a:tailEnd/>
                  </a:ln>
                </p:spPr>
                <p:txBody>
                  <a:bodyPr/>
                  <a:lstStyle/>
                  <a:p>
                    <a:endParaRPr lang="zh-CN" altLang="en-US" sz="1400" b="1">
                      <a:latin typeface="微软雅黑" pitchFamily="34" charset="-122"/>
                      <a:ea typeface="微软雅黑" pitchFamily="34" charset="-122"/>
                    </a:endParaRPr>
                  </a:p>
                </p:txBody>
              </p:sp>
              <p:sp>
                <p:nvSpPr>
                  <p:cNvPr id="131" name="Line 27"/>
                  <p:cNvSpPr>
                    <a:spLocks noChangeShapeType="1"/>
                  </p:cNvSpPr>
                  <p:nvPr/>
                </p:nvSpPr>
                <p:spPr bwMode="auto">
                  <a:xfrm flipH="1" flipV="1">
                    <a:off x="2684" y="2196"/>
                    <a:ext cx="17" cy="3"/>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1400" b="1">
                      <a:latin typeface="微软雅黑" pitchFamily="34" charset="-122"/>
                      <a:ea typeface="微软雅黑" pitchFamily="34" charset="-122"/>
                    </a:endParaRPr>
                  </a:p>
                </p:txBody>
              </p:sp>
              <p:sp>
                <p:nvSpPr>
                  <p:cNvPr id="132" name="Line 28"/>
                  <p:cNvSpPr>
                    <a:spLocks noChangeShapeType="1"/>
                  </p:cNvSpPr>
                  <p:nvPr/>
                </p:nvSpPr>
                <p:spPr bwMode="auto">
                  <a:xfrm>
                    <a:off x="2709" y="2201"/>
                    <a:ext cx="22" cy="5"/>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1400" b="1">
                      <a:latin typeface="微软雅黑" pitchFamily="34" charset="-122"/>
                      <a:ea typeface="微软雅黑" pitchFamily="34" charset="-122"/>
                    </a:endParaRPr>
                  </a:p>
                </p:txBody>
              </p:sp>
              <p:sp>
                <p:nvSpPr>
                  <p:cNvPr id="133" name="Line 29"/>
                  <p:cNvSpPr>
                    <a:spLocks noChangeShapeType="1"/>
                  </p:cNvSpPr>
                  <p:nvPr/>
                </p:nvSpPr>
                <p:spPr bwMode="auto">
                  <a:xfrm>
                    <a:off x="2704" y="2189"/>
                    <a:ext cx="1" cy="29"/>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1400" b="1">
                      <a:latin typeface="微软雅黑" pitchFamily="34" charset="-122"/>
                      <a:ea typeface="微软雅黑" pitchFamily="34" charset="-122"/>
                    </a:endParaRPr>
                  </a:p>
                </p:txBody>
              </p:sp>
              <p:sp>
                <p:nvSpPr>
                  <p:cNvPr id="134" name="Line 30"/>
                  <p:cNvSpPr>
                    <a:spLocks noChangeShapeType="1"/>
                  </p:cNvSpPr>
                  <p:nvPr/>
                </p:nvSpPr>
                <p:spPr bwMode="auto">
                  <a:xfrm>
                    <a:off x="2734" y="2196"/>
                    <a:ext cx="1" cy="32"/>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1400" b="1">
                      <a:latin typeface="微软雅黑" pitchFamily="34" charset="-122"/>
                      <a:ea typeface="微软雅黑" pitchFamily="34" charset="-122"/>
                    </a:endParaRPr>
                  </a:p>
                </p:txBody>
              </p:sp>
              <p:sp>
                <p:nvSpPr>
                  <p:cNvPr id="135" name="Line 31"/>
                  <p:cNvSpPr>
                    <a:spLocks noChangeShapeType="1"/>
                  </p:cNvSpPr>
                  <p:nvPr/>
                </p:nvSpPr>
                <p:spPr bwMode="auto">
                  <a:xfrm>
                    <a:off x="2679" y="2195"/>
                    <a:ext cx="56" cy="14"/>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1400" b="1">
                      <a:latin typeface="微软雅黑" pitchFamily="34" charset="-122"/>
                      <a:ea typeface="微软雅黑" pitchFamily="34" charset="-122"/>
                    </a:endParaRPr>
                  </a:p>
                </p:txBody>
              </p:sp>
              <p:sp>
                <p:nvSpPr>
                  <p:cNvPr id="136" name="Line 32"/>
                  <p:cNvSpPr>
                    <a:spLocks noChangeShapeType="1"/>
                  </p:cNvSpPr>
                  <p:nvPr/>
                </p:nvSpPr>
                <p:spPr bwMode="auto">
                  <a:xfrm flipH="1" flipV="1">
                    <a:off x="2678" y="2191"/>
                    <a:ext cx="57" cy="13"/>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1400" b="1">
                      <a:latin typeface="微软雅黑" pitchFamily="34" charset="-122"/>
                      <a:ea typeface="微软雅黑" pitchFamily="34" charset="-122"/>
                    </a:endParaRPr>
                  </a:p>
                </p:txBody>
              </p:sp>
            </p:grpSp>
          </p:grpSp>
          <p:grpSp>
            <p:nvGrpSpPr>
              <p:cNvPr id="96" name="Group 33"/>
              <p:cNvGrpSpPr>
                <a:grpSpLocks/>
              </p:cNvGrpSpPr>
              <p:nvPr/>
            </p:nvGrpSpPr>
            <p:grpSpPr bwMode="auto">
              <a:xfrm>
                <a:off x="2615" y="2185"/>
                <a:ext cx="147" cy="76"/>
                <a:chOff x="2615" y="2185"/>
                <a:chExt cx="147" cy="76"/>
              </a:xfrm>
            </p:grpSpPr>
            <p:grpSp>
              <p:nvGrpSpPr>
                <p:cNvPr id="97" name="Group 34"/>
                <p:cNvGrpSpPr>
                  <a:grpSpLocks/>
                </p:cNvGrpSpPr>
                <p:nvPr/>
              </p:nvGrpSpPr>
              <p:grpSpPr bwMode="auto">
                <a:xfrm>
                  <a:off x="2729" y="2226"/>
                  <a:ext cx="24" cy="18"/>
                  <a:chOff x="2729" y="2226"/>
                  <a:chExt cx="24" cy="18"/>
                </a:xfrm>
              </p:grpSpPr>
              <p:sp>
                <p:nvSpPr>
                  <p:cNvPr id="126" name="Freeform 35"/>
                  <p:cNvSpPr>
                    <a:spLocks/>
                  </p:cNvSpPr>
                  <p:nvPr/>
                </p:nvSpPr>
                <p:spPr bwMode="auto">
                  <a:xfrm>
                    <a:off x="2746" y="2226"/>
                    <a:ext cx="7" cy="18"/>
                  </a:xfrm>
                  <a:custGeom>
                    <a:avLst/>
                    <a:gdLst>
                      <a:gd name="T0" fmla="*/ 0 w 48"/>
                      <a:gd name="T1" fmla="*/ 0 h 126"/>
                      <a:gd name="T2" fmla="*/ 0 w 48"/>
                      <a:gd name="T3" fmla="*/ 0 h 126"/>
                      <a:gd name="T4" fmla="*/ 0 w 48"/>
                      <a:gd name="T5" fmla="*/ 0 h 126"/>
                      <a:gd name="T6" fmla="*/ 0 w 48"/>
                      <a:gd name="T7" fmla="*/ 0 h 126"/>
                      <a:gd name="T8" fmla="*/ 0 w 48"/>
                      <a:gd name="T9" fmla="*/ 0 h 1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8" h="126">
                        <a:moveTo>
                          <a:pt x="33" y="0"/>
                        </a:moveTo>
                        <a:lnTo>
                          <a:pt x="48" y="118"/>
                        </a:lnTo>
                        <a:lnTo>
                          <a:pt x="13" y="126"/>
                        </a:lnTo>
                        <a:lnTo>
                          <a:pt x="0" y="6"/>
                        </a:lnTo>
                        <a:lnTo>
                          <a:pt x="33" y="0"/>
                        </a:lnTo>
                        <a:close/>
                      </a:path>
                    </a:pathLst>
                  </a:custGeom>
                  <a:solidFill>
                    <a:srgbClr val="606060"/>
                  </a:solidFill>
                  <a:ln w="1588">
                    <a:solidFill>
                      <a:srgbClr val="000000"/>
                    </a:solidFill>
                    <a:prstDash val="solid"/>
                    <a:round/>
                    <a:headEnd/>
                    <a:tailEnd/>
                  </a:ln>
                </p:spPr>
                <p:txBody>
                  <a:bodyPr/>
                  <a:lstStyle/>
                  <a:p>
                    <a:endParaRPr lang="zh-CN" altLang="en-US" sz="1400" b="1">
                      <a:latin typeface="微软雅黑" pitchFamily="34" charset="-122"/>
                      <a:ea typeface="微软雅黑" pitchFamily="34" charset="-122"/>
                    </a:endParaRPr>
                  </a:p>
                </p:txBody>
              </p:sp>
              <p:sp>
                <p:nvSpPr>
                  <p:cNvPr id="127" name="Freeform 36"/>
                  <p:cNvSpPr>
                    <a:spLocks/>
                  </p:cNvSpPr>
                  <p:nvPr/>
                </p:nvSpPr>
                <p:spPr bwMode="auto">
                  <a:xfrm>
                    <a:off x="2729" y="2229"/>
                    <a:ext cx="19" cy="15"/>
                  </a:xfrm>
                  <a:custGeom>
                    <a:avLst/>
                    <a:gdLst>
                      <a:gd name="T0" fmla="*/ 0 w 132"/>
                      <a:gd name="T1" fmla="*/ 0 h 109"/>
                      <a:gd name="T2" fmla="*/ 0 w 132"/>
                      <a:gd name="T3" fmla="*/ 0 h 109"/>
                      <a:gd name="T4" fmla="*/ 0 w 132"/>
                      <a:gd name="T5" fmla="*/ 0 h 109"/>
                      <a:gd name="T6" fmla="*/ 0 w 132"/>
                      <a:gd name="T7" fmla="*/ 0 h 109"/>
                      <a:gd name="T8" fmla="*/ 0 w 132"/>
                      <a:gd name="T9" fmla="*/ 0 h 109"/>
                      <a:gd name="T10" fmla="*/ 0 w 132"/>
                      <a:gd name="T11" fmla="*/ 0 h 109"/>
                      <a:gd name="T12" fmla="*/ 0 w 132"/>
                      <a:gd name="T13" fmla="*/ 0 h 10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32" h="109">
                        <a:moveTo>
                          <a:pt x="121" y="4"/>
                        </a:moveTo>
                        <a:lnTo>
                          <a:pt x="132" y="109"/>
                        </a:lnTo>
                        <a:lnTo>
                          <a:pt x="0" y="54"/>
                        </a:lnTo>
                        <a:lnTo>
                          <a:pt x="52" y="38"/>
                        </a:lnTo>
                        <a:lnTo>
                          <a:pt x="98" y="62"/>
                        </a:lnTo>
                        <a:lnTo>
                          <a:pt x="83" y="0"/>
                        </a:lnTo>
                        <a:lnTo>
                          <a:pt x="121" y="4"/>
                        </a:lnTo>
                        <a:close/>
                      </a:path>
                    </a:pathLst>
                  </a:custGeom>
                  <a:solidFill>
                    <a:srgbClr val="404040"/>
                  </a:solidFill>
                  <a:ln w="1588">
                    <a:solidFill>
                      <a:srgbClr val="000000"/>
                    </a:solidFill>
                    <a:prstDash val="solid"/>
                    <a:round/>
                    <a:headEnd/>
                    <a:tailEnd/>
                  </a:ln>
                </p:spPr>
                <p:txBody>
                  <a:bodyPr/>
                  <a:lstStyle/>
                  <a:p>
                    <a:endParaRPr lang="zh-CN" altLang="en-US" sz="1400" b="1">
                      <a:latin typeface="微软雅黑" pitchFamily="34" charset="-122"/>
                      <a:ea typeface="微软雅黑" pitchFamily="34" charset="-122"/>
                    </a:endParaRPr>
                  </a:p>
                </p:txBody>
              </p:sp>
            </p:grpSp>
            <p:grpSp>
              <p:nvGrpSpPr>
                <p:cNvPr id="98" name="Group 37"/>
                <p:cNvGrpSpPr>
                  <a:grpSpLocks/>
                </p:cNvGrpSpPr>
                <p:nvPr/>
              </p:nvGrpSpPr>
              <p:grpSpPr bwMode="auto">
                <a:xfrm>
                  <a:off x="2615" y="2185"/>
                  <a:ext cx="147" cy="76"/>
                  <a:chOff x="2615" y="2185"/>
                  <a:chExt cx="147" cy="76"/>
                </a:xfrm>
              </p:grpSpPr>
              <p:sp>
                <p:nvSpPr>
                  <p:cNvPr id="99" name="Freeform 38"/>
                  <p:cNvSpPr>
                    <a:spLocks/>
                  </p:cNvSpPr>
                  <p:nvPr/>
                </p:nvSpPr>
                <p:spPr bwMode="auto">
                  <a:xfrm>
                    <a:off x="2616" y="2185"/>
                    <a:ext cx="144" cy="67"/>
                  </a:xfrm>
                  <a:custGeom>
                    <a:avLst/>
                    <a:gdLst>
                      <a:gd name="T0" fmla="*/ 0 w 1009"/>
                      <a:gd name="T1" fmla="*/ 0 h 471"/>
                      <a:gd name="T2" fmla="*/ 0 w 1009"/>
                      <a:gd name="T3" fmla="*/ 0 h 471"/>
                      <a:gd name="T4" fmla="*/ 0 w 1009"/>
                      <a:gd name="T5" fmla="*/ 0 h 471"/>
                      <a:gd name="T6" fmla="*/ 0 w 1009"/>
                      <a:gd name="T7" fmla="*/ 0 h 471"/>
                      <a:gd name="T8" fmla="*/ 0 w 1009"/>
                      <a:gd name="T9" fmla="*/ 0 h 47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09" h="471">
                        <a:moveTo>
                          <a:pt x="1009" y="199"/>
                        </a:moveTo>
                        <a:lnTo>
                          <a:pt x="525" y="471"/>
                        </a:lnTo>
                        <a:lnTo>
                          <a:pt x="0" y="205"/>
                        </a:lnTo>
                        <a:lnTo>
                          <a:pt x="403" y="0"/>
                        </a:lnTo>
                        <a:lnTo>
                          <a:pt x="1009" y="199"/>
                        </a:lnTo>
                        <a:close/>
                      </a:path>
                    </a:pathLst>
                  </a:custGeom>
                  <a:solidFill>
                    <a:srgbClr val="808080"/>
                  </a:solidFill>
                  <a:ln w="1588">
                    <a:solidFill>
                      <a:srgbClr val="000000"/>
                    </a:solidFill>
                    <a:prstDash val="solid"/>
                    <a:round/>
                    <a:headEnd/>
                    <a:tailEnd/>
                  </a:ln>
                </p:spPr>
                <p:txBody>
                  <a:bodyPr/>
                  <a:lstStyle/>
                  <a:p>
                    <a:endParaRPr lang="zh-CN" altLang="en-US" sz="1400" b="1">
                      <a:latin typeface="微软雅黑" pitchFamily="34" charset="-122"/>
                      <a:ea typeface="微软雅黑" pitchFamily="34" charset="-122"/>
                    </a:endParaRPr>
                  </a:p>
                </p:txBody>
              </p:sp>
              <p:sp>
                <p:nvSpPr>
                  <p:cNvPr id="100" name="Freeform 39"/>
                  <p:cNvSpPr>
                    <a:spLocks/>
                  </p:cNvSpPr>
                  <p:nvPr/>
                </p:nvSpPr>
                <p:spPr bwMode="auto">
                  <a:xfrm>
                    <a:off x="2690" y="2213"/>
                    <a:ext cx="72" cy="48"/>
                  </a:xfrm>
                  <a:custGeom>
                    <a:avLst/>
                    <a:gdLst>
                      <a:gd name="T0" fmla="*/ 0 w 505"/>
                      <a:gd name="T1" fmla="*/ 0 h 333"/>
                      <a:gd name="T2" fmla="*/ 0 w 505"/>
                      <a:gd name="T3" fmla="*/ 0 h 333"/>
                      <a:gd name="T4" fmla="*/ 0 w 505"/>
                      <a:gd name="T5" fmla="*/ 0 h 333"/>
                      <a:gd name="T6" fmla="*/ 0 w 505"/>
                      <a:gd name="T7" fmla="*/ 0 h 333"/>
                      <a:gd name="T8" fmla="*/ 0 w 505"/>
                      <a:gd name="T9" fmla="*/ 0 h 33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05" h="333">
                        <a:moveTo>
                          <a:pt x="487" y="0"/>
                        </a:moveTo>
                        <a:lnTo>
                          <a:pt x="0" y="276"/>
                        </a:lnTo>
                        <a:lnTo>
                          <a:pt x="14" y="333"/>
                        </a:lnTo>
                        <a:lnTo>
                          <a:pt x="505" y="53"/>
                        </a:lnTo>
                        <a:lnTo>
                          <a:pt x="487" y="0"/>
                        </a:lnTo>
                        <a:close/>
                      </a:path>
                    </a:pathLst>
                  </a:custGeom>
                  <a:solidFill>
                    <a:srgbClr val="606060"/>
                  </a:solidFill>
                  <a:ln w="1588">
                    <a:solidFill>
                      <a:srgbClr val="000000"/>
                    </a:solidFill>
                    <a:prstDash val="solid"/>
                    <a:round/>
                    <a:headEnd/>
                    <a:tailEnd/>
                  </a:ln>
                </p:spPr>
                <p:txBody>
                  <a:bodyPr/>
                  <a:lstStyle/>
                  <a:p>
                    <a:endParaRPr lang="zh-CN" altLang="en-US" sz="1400" b="1">
                      <a:latin typeface="微软雅黑" pitchFamily="34" charset="-122"/>
                      <a:ea typeface="微软雅黑" pitchFamily="34" charset="-122"/>
                    </a:endParaRPr>
                  </a:p>
                </p:txBody>
              </p:sp>
              <p:sp>
                <p:nvSpPr>
                  <p:cNvPr id="101" name="Freeform 40"/>
                  <p:cNvSpPr>
                    <a:spLocks/>
                  </p:cNvSpPr>
                  <p:nvPr/>
                </p:nvSpPr>
                <p:spPr bwMode="auto">
                  <a:xfrm>
                    <a:off x="2615" y="2214"/>
                    <a:ext cx="77" cy="47"/>
                  </a:xfrm>
                  <a:custGeom>
                    <a:avLst/>
                    <a:gdLst>
                      <a:gd name="T0" fmla="*/ 0 w 540"/>
                      <a:gd name="T1" fmla="*/ 0 h 327"/>
                      <a:gd name="T2" fmla="*/ 0 w 540"/>
                      <a:gd name="T3" fmla="*/ 0 h 327"/>
                      <a:gd name="T4" fmla="*/ 0 w 540"/>
                      <a:gd name="T5" fmla="*/ 0 h 327"/>
                      <a:gd name="T6" fmla="*/ 0 w 540"/>
                      <a:gd name="T7" fmla="*/ 0 h 327"/>
                      <a:gd name="T8" fmla="*/ 0 w 540"/>
                      <a:gd name="T9" fmla="*/ 0 h 32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40" h="327">
                        <a:moveTo>
                          <a:pt x="540" y="327"/>
                        </a:moveTo>
                        <a:lnTo>
                          <a:pt x="524" y="266"/>
                        </a:lnTo>
                        <a:lnTo>
                          <a:pt x="0" y="0"/>
                        </a:lnTo>
                        <a:lnTo>
                          <a:pt x="19" y="49"/>
                        </a:lnTo>
                        <a:lnTo>
                          <a:pt x="540" y="327"/>
                        </a:lnTo>
                        <a:close/>
                      </a:path>
                    </a:pathLst>
                  </a:custGeom>
                  <a:solidFill>
                    <a:srgbClr val="404040"/>
                  </a:solidFill>
                  <a:ln w="1588">
                    <a:solidFill>
                      <a:srgbClr val="000000"/>
                    </a:solidFill>
                    <a:prstDash val="solid"/>
                    <a:round/>
                    <a:headEnd/>
                    <a:tailEnd/>
                  </a:ln>
                </p:spPr>
                <p:txBody>
                  <a:bodyPr/>
                  <a:lstStyle/>
                  <a:p>
                    <a:endParaRPr lang="zh-CN" altLang="en-US" sz="1400" b="1">
                      <a:latin typeface="微软雅黑" pitchFamily="34" charset="-122"/>
                      <a:ea typeface="微软雅黑" pitchFamily="34" charset="-122"/>
                    </a:endParaRPr>
                  </a:p>
                </p:txBody>
              </p:sp>
              <p:sp>
                <p:nvSpPr>
                  <p:cNvPr id="102" name="Freeform 41"/>
                  <p:cNvSpPr>
                    <a:spLocks/>
                  </p:cNvSpPr>
                  <p:nvPr/>
                </p:nvSpPr>
                <p:spPr bwMode="auto">
                  <a:xfrm>
                    <a:off x="2674" y="2217"/>
                    <a:ext cx="57" cy="29"/>
                  </a:xfrm>
                  <a:custGeom>
                    <a:avLst/>
                    <a:gdLst>
                      <a:gd name="T0" fmla="*/ 0 w 405"/>
                      <a:gd name="T1" fmla="*/ 0 h 207"/>
                      <a:gd name="T2" fmla="*/ 0 w 405"/>
                      <a:gd name="T3" fmla="*/ 0 h 207"/>
                      <a:gd name="T4" fmla="*/ 0 w 405"/>
                      <a:gd name="T5" fmla="*/ 0 h 207"/>
                      <a:gd name="T6" fmla="*/ 0 w 405"/>
                      <a:gd name="T7" fmla="*/ 0 h 207"/>
                      <a:gd name="T8" fmla="*/ 0 w 405"/>
                      <a:gd name="T9" fmla="*/ 0 h 20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05" h="207">
                        <a:moveTo>
                          <a:pt x="405" y="53"/>
                        </a:moveTo>
                        <a:lnTo>
                          <a:pt x="264" y="0"/>
                        </a:lnTo>
                        <a:lnTo>
                          <a:pt x="0" y="144"/>
                        </a:lnTo>
                        <a:lnTo>
                          <a:pt x="134" y="207"/>
                        </a:lnTo>
                        <a:lnTo>
                          <a:pt x="405" y="53"/>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latin typeface="微软雅黑" pitchFamily="34" charset="-122"/>
                      <a:ea typeface="微软雅黑" pitchFamily="34" charset="-122"/>
                    </a:endParaRPr>
                  </a:p>
                </p:txBody>
              </p:sp>
              <p:sp>
                <p:nvSpPr>
                  <p:cNvPr id="103" name="Freeform 42"/>
                  <p:cNvSpPr>
                    <a:spLocks/>
                  </p:cNvSpPr>
                  <p:nvPr/>
                </p:nvSpPr>
                <p:spPr bwMode="auto">
                  <a:xfrm>
                    <a:off x="2622" y="2196"/>
                    <a:ext cx="86" cy="39"/>
                  </a:xfrm>
                  <a:custGeom>
                    <a:avLst/>
                    <a:gdLst>
                      <a:gd name="T0" fmla="*/ 0 w 597"/>
                      <a:gd name="T1" fmla="*/ 0 h 278"/>
                      <a:gd name="T2" fmla="*/ 0 w 597"/>
                      <a:gd name="T3" fmla="*/ 0 h 278"/>
                      <a:gd name="T4" fmla="*/ 0 w 597"/>
                      <a:gd name="T5" fmla="*/ 0 h 278"/>
                      <a:gd name="T6" fmla="*/ 0 w 597"/>
                      <a:gd name="T7" fmla="*/ 0 h 278"/>
                      <a:gd name="T8" fmla="*/ 0 w 597"/>
                      <a:gd name="T9" fmla="*/ 0 h 27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97" h="278">
                        <a:moveTo>
                          <a:pt x="597" y="136"/>
                        </a:moveTo>
                        <a:lnTo>
                          <a:pt x="336" y="278"/>
                        </a:lnTo>
                        <a:lnTo>
                          <a:pt x="0" y="119"/>
                        </a:lnTo>
                        <a:lnTo>
                          <a:pt x="244" y="0"/>
                        </a:lnTo>
                        <a:lnTo>
                          <a:pt x="597" y="136"/>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latin typeface="微软雅黑" pitchFamily="34" charset="-122"/>
                      <a:ea typeface="微软雅黑" pitchFamily="34" charset="-122"/>
                    </a:endParaRPr>
                  </a:p>
                </p:txBody>
              </p:sp>
              <p:sp>
                <p:nvSpPr>
                  <p:cNvPr id="104" name="Freeform 43"/>
                  <p:cNvSpPr>
                    <a:spLocks/>
                  </p:cNvSpPr>
                  <p:nvPr/>
                </p:nvSpPr>
                <p:spPr bwMode="auto">
                  <a:xfrm>
                    <a:off x="2659" y="2187"/>
                    <a:ext cx="94" cy="36"/>
                  </a:xfrm>
                  <a:custGeom>
                    <a:avLst/>
                    <a:gdLst>
                      <a:gd name="T0" fmla="*/ 0 w 658"/>
                      <a:gd name="T1" fmla="*/ 0 h 254"/>
                      <a:gd name="T2" fmla="*/ 0 w 658"/>
                      <a:gd name="T3" fmla="*/ 0 h 254"/>
                      <a:gd name="T4" fmla="*/ 0 w 658"/>
                      <a:gd name="T5" fmla="*/ 0 h 254"/>
                      <a:gd name="T6" fmla="*/ 0 w 658"/>
                      <a:gd name="T7" fmla="*/ 0 h 254"/>
                      <a:gd name="T8" fmla="*/ 0 w 658"/>
                      <a:gd name="T9" fmla="*/ 0 h 25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58" h="254">
                        <a:moveTo>
                          <a:pt x="521" y="254"/>
                        </a:moveTo>
                        <a:lnTo>
                          <a:pt x="658" y="183"/>
                        </a:lnTo>
                        <a:lnTo>
                          <a:pt x="106" y="0"/>
                        </a:lnTo>
                        <a:lnTo>
                          <a:pt x="0" y="53"/>
                        </a:lnTo>
                        <a:lnTo>
                          <a:pt x="521" y="254"/>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latin typeface="微软雅黑" pitchFamily="34" charset="-122"/>
                      <a:ea typeface="微软雅黑" pitchFamily="34" charset="-122"/>
                    </a:endParaRPr>
                  </a:p>
                </p:txBody>
              </p:sp>
              <p:sp>
                <p:nvSpPr>
                  <p:cNvPr id="105" name="Line 44"/>
                  <p:cNvSpPr>
                    <a:spLocks noChangeShapeType="1"/>
                  </p:cNvSpPr>
                  <p:nvPr/>
                </p:nvSpPr>
                <p:spPr bwMode="auto">
                  <a:xfrm flipH="1" flipV="1">
                    <a:off x="2670" y="2189"/>
                    <a:ext cx="81" cy="28"/>
                  </a:xfrm>
                  <a:prstGeom prst="line">
                    <a:avLst/>
                  </a:prstGeom>
                  <a:noFill/>
                  <a:ln w="3175">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sz="1400" b="1">
                      <a:latin typeface="微软雅黑" pitchFamily="34" charset="-122"/>
                      <a:ea typeface="微软雅黑" pitchFamily="34" charset="-122"/>
                    </a:endParaRPr>
                  </a:p>
                </p:txBody>
              </p:sp>
              <p:sp>
                <p:nvSpPr>
                  <p:cNvPr id="106" name="Line 45"/>
                  <p:cNvSpPr>
                    <a:spLocks noChangeShapeType="1"/>
                  </p:cNvSpPr>
                  <p:nvPr/>
                </p:nvSpPr>
                <p:spPr bwMode="auto">
                  <a:xfrm flipH="1" flipV="1">
                    <a:off x="2665" y="2191"/>
                    <a:ext cx="80" cy="29"/>
                  </a:xfrm>
                  <a:prstGeom prst="line">
                    <a:avLst/>
                  </a:prstGeom>
                  <a:noFill/>
                  <a:ln w="3175">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sz="1400" b="1">
                      <a:latin typeface="微软雅黑" pitchFamily="34" charset="-122"/>
                      <a:ea typeface="微软雅黑" pitchFamily="34" charset="-122"/>
                    </a:endParaRPr>
                  </a:p>
                </p:txBody>
              </p:sp>
              <p:sp>
                <p:nvSpPr>
                  <p:cNvPr id="107" name="Line 46"/>
                  <p:cNvSpPr>
                    <a:spLocks noChangeShapeType="1"/>
                  </p:cNvSpPr>
                  <p:nvPr/>
                </p:nvSpPr>
                <p:spPr bwMode="auto">
                  <a:xfrm flipH="1" flipV="1">
                    <a:off x="2662" y="2193"/>
                    <a:ext cx="78" cy="30"/>
                  </a:xfrm>
                  <a:prstGeom prst="line">
                    <a:avLst/>
                  </a:prstGeom>
                  <a:noFill/>
                  <a:ln w="3175">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sz="1400" b="1">
                      <a:latin typeface="微软雅黑" pitchFamily="34" charset="-122"/>
                      <a:ea typeface="微软雅黑" pitchFamily="34" charset="-122"/>
                    </a:endParaRPr>
                  </a:p>
                </p:txBody>
              </p:sp>
              <p:sp>
                <p:nvSpPr>
                  <p:cNvPr id="108" name="Line 47"/>
                  <p:cNvSpPr>
                    <a:spLocks noChangeShapeType="1"/>
                  </p:cNvSpPr>
                  <p:nvPr/>
                </p:nvSpPr>
                <p:spPr bwMode="auto">
                  <a:xfrm flipH="1" flipV="1">
                    <a:off x="2652" y="2198"/>
                    <a:ext cx="76" cy="30"/>
                  </a:xfrm>
                  <a:prstGeom prst="line">
                    <a:avLst/>
                  </a:prstGeom>
                  <a:noFill/>
                  <a:ln w="3175">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sz="1400" b="1">
                      <a:latin typeface="微软雅黑" pitchFamily="34" charset="-122"/>
                      <a:ea typeface="微软雅黑" pitchFamily="34" charset="-122"/>
                    </a:endParaRPr>
                  </a:p>
                </p:txBody>
              </p:sp>
              <p:sp>
                <p:nvSpPr>
                  <p:cNvPr id="109" name="Line 48"/>
                  <p:cNvSpPr>
                    <a:spLocks noChangeShapeType="1"/>
                  </p:cNvSpPr>
                  <p:nvPr/>
                </p:nvSpPr>
                <p:spPr bwMode="auto">
                  <a:xfrm flipH="1" flipV="1">
                    <a:off x="2647" y="2202"/>
                    <a:ext cx="75" cy="30"/>
                  </a:xfrm>
                  <a:prstGeom prst="line">
                    <a:avLst/>
                  </a:prstGeom>
                  <a:noFill/>
                  <a:ln w="3175">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sz="1400" b="1">
                      <a:latin typeface="微软雅黑" pitchFamily="34" charset="-122"/>
                      <a:ea typeface="微软雅黑" pitchFamily="34" charset="-122"/>
                    </a:endParaRPr>
                  </a:p>
                </p:txBody>
              </p:sp>
              <p:sp>
                <p:nvSpPr>
                  <p:cNvPr id="110" name="Line 49"/>
                  <p:cNvSpPr>
                    <a:spLocks noChangeShapeType="1"/>
                  </p:cNvSpPr>
                  <p:nvPr/>
                </p:nvSpPr>
                <p:spPr bwMode="auto">
                  <a:xfrm flipH="1" flipV="1">
                    <a:off x="2641" y="2204"/>
                    <a:ext cx="75" cy="32"/>
                  </a:xfrm>
                  <a:prstGeom prst="line">
                    <a:avLst/>
                  </a:prstGeom>
                  <a:noFill/>
                  <a:ln w="3175">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sz="1400" b="1">
                      <a:latin typeface="微软雅黑" pitchFamily="34" charset="-122"/>
                      <a:ea typeface="微软雅黑" pitchFamily="34" charset="-122"/>
                    </a:endParaRPr>
                  </a:p>
                </p:txBody>
              </p:sp>
              <p:sp>
                <p:nvSpPr>
                  <p:cNvPr id="111" name="Line 50"/>
                  <p:cNvSpPr>
                    <a:spLocks noChangeShapeType="1"/>
                  </p:cNvSpPr>
                  <p:nvPr/>
                </p:nvSpPr>
                <p:spPr bwMode="auto">
                  <a:xfrm flipH="1" flipV="1">
                    <a:off x="2636" y="2208"/>
                    <a:ext cx="73" cy="32"/>
                  </a:xfrm>
                  <a:prstGeom prst="line">
                    <a:avLst/>
                  </a:prstGeom>
                  <a:noFill/>
                  <a:ln w="3175">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sz="1400" b="1">
                      <a:latin typeface="微软雅黑" pitchFamily="34" charset="-122"/>
                      <a:ea typeface="微软雅黑" pitchFamily="34" charset="-122"/>
                    </a:endParaRPr>
                  </a:p>
                </p:txBody>
              </p:sp>
              <p:sp>
                <p:nvSpPr>
                  <p:cNvPr id="112" name="Line 51"/>
                  <p:cNvSpPr>
                    <a:spLocks noChangeShapeType="1"/>
                  </p:cNvSpPr>
                  <p:nvPr/>
                </p:nvSpPr>
                <p:spPr bwMode="auto">
                  <a:xfrm flipH="1" flipV="1">
                    <a:off x="2629" y="2210"/>
                    <a:ext cx="73" cy="33"/>
                  </a:xfrm>
                  <a:prstGeom prst="line">
                    <a:avLst/>
                  </a:prstGeom>
                  <a:noFill/>
                  <a:ln w="3175">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sz="1400" b="1">
                      <a:latin typeface="微软雅黑" pitchFamily="34" charset="-122"/>
                      <a:ea typeface="微软雅黑" pitchFamily="34" charset="-122"/>
                    </a:endParaRPr>
                  </a:p>
                </p:txBody>
              </p:sp>
              <p:sp>
                <p:nvSpPr>
                  <p:cNvPr id="113" name="Line 52"/>
                  <p:cNvSpPr>
                    <a:spLocks noChangeShapeType="1"/>
                  </p:cNvSpPr>
                  <p:nvPr/>
                </p:nvSpPr>
                <p:spPr bwMode="auto">
                  <a:xfrm flipH="1">
                    <a:off x="2687" y="2222"/>
                    <a:ext cx="38" cy="22"/>
                  </a:xfrm>
                  <a:prstGeom prst="line">
                    <a:avLst/>
                  </a:prstGeom>
                  <a:noFill/>
                  <a:ln w="3175">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sz="1400" b="1">
                      <a:latin typeface="微软雅黑" pitchFamily="34" charset="-122"/>
                      <a:ea typeface="微软雅黑" pitchFamily="34" charset="-122"/>
                    </a:endParaRPr>
                  </a:p>
                </p:txBody>
              </p:sp>
              <p:sp>
                <p:nvSpPr>
                  <p:cNvPr id="114" name="Line 53"/>
                  <p:cNvSpPr>
                    <a:spLocks noChangeShapeType="1"/>
                  </p:cNvSpPr>
                  <p:nvPr/>
                </p:nvSpPr>
                <p:spPr bwMode="auto">
                  <a:xfrm flipH="1">
                    <a:off x="2679" y="2219"/>
                    <a:ext cx="38" cy="21"/>
                  </a:xfrm>
                  <a:prstGeom prst="line">
                    <a:avLst/>
                  </a:prstGeom>
                  <a:noFill/>
                  <a:ln w="3175">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sz="1400" b="1">
                      <a:latin typeface="微软雅黑" pitchFamily="34" charset="-122"/>
                      <a:ea typeface="微软雅黑" pitchFamily="34" charset="-122"/>
                    </a:endParaRPr>
                  </a:p>
                </p:txBody>
              </p:sp>
              <p:sp>
                <p:nvSpPr>
                  <p:cNvPr id="115" name="Line 54"/>
                  <p:cNvSpPr>
                    <a:spLocks noChangeShapeType="1"/>
                  </p:cNvSpPr>
                  <p:nvPr/>
                </p:nvSpPr>
                <p:spPr bwMode="auto">
                  <a:xfrm flipH="1">
                    <a:off x="2663" y="2212"/>
                    <a:ext cx="37" cy="20"/>
                  </a:xfrm>
                  <a:prstGeom prst="line">
                    <a:avLst/>
                  </a:prstGeom>
                  <a:noFill/>
                  <a:ln w="3175">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sz="1400" b="1">
                      <a:latin typeface="微软雅黑" pitchFamily="34" charset="-122"/>
                      <a:ea typeface="微软雅黑" pitchFamily="34" charset="-122"/>
                    </a:endParaRPr>
                  </a:p>
                </p:txBody>
              </p:sp>
              <p:sp>
                <p:nvSpPr>
                  <p:cNvPr id="116" name="Line 55"/>
                  <p:cNvSpPr>
                    <a:spLocks noChangeShapeType="1"/>
                  </p:cNvSpPr>
                  <p:nvPr/>
                </p:nvSpPr>
                <p:spPr bwMode="auto">
                  <a:xfrm flipH="1">
                    <a:off x="2655" y="2209"/>
                    <a:ext cx="36" cy="19"/>
                  </a:xfrm>
                  <a:prstGeom prst="line">
                    <a:avLst/>
                  </a:prstGeom>
                  <a:noFill/>
                  <a:ln w="3175">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sz="1400" b="1">
                      <a:latin typeface="微软雅黑" pitchFamily="34" charset="-122"/>
                      <a:ea typeface="微软雅黑" pitchFamily="34" charset="-122"/>
                    </a:endParaRPr>
                  </a:p>
                </p:txBody>
              </p:sp>
              <p:sp>
                <p:nvSpPr>
                  <p:cNvPr id="117" name="Line 56"/>
                  <p:cNvSpPr>
                    <a:spLocks noChangeShapeType="1"/>
                  </p:cNvSpPr>
                  <p:nvPr/>
                </p:nvSpPr>
                <p:spPr bwMode="auto">
                  <a:xfrm flipH="1">
                    <a:off x="2647" y="2206"/>
                    <a:ext cx="34" cy="18"/>
                  </a:xfrm>
                  <a:prstGeom prst="line">
                    <a:avLst/>
                  </a:prstGeom>
                  <a:noFill/>
                  <a:ln w="3175">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sz="1400" b="1">
                      <a:latin typeface="微软雅黑" pitchFamily="34" charset="-122"/>
                      <a:ea typeface="微软雅黑" pitchFamily="34" charset="-122"/>
                    </a:endParaRPr>
                  </a:p>
                </p:txBody>
              </p:sp>
              <p:sp>
                <p:nvSpPr>
                  <p:cNvPr id="118" name="Line 57"/>
                  <p:cNvSpPr>
                    <a:spLocks noChangeShapeType="1"/>
                  </p:cNvSpPr>
                  <p:nvPr/>
                </p:nvSpPr>
                <p:spPr bwMode="auto">
                  <a:xfrm flipH="1">
                    <a:off x="2640" y="2203"/>
                    <a:ext cx="33" cy="18"/>
                  </a:xfrm>
                  <a:prstGeom prst="line">
                    <a:avLst/>
                  </a:prstGeom>
                  <a:noFill/>
                  <a:ln w="3175">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sz="1400" b="1">
                      <a:latin typeface="微软雅黑" pitchFamily="34" charset="-122"/>
                      <a:ea typeface="微软雅黑" pitchFamily="34" charset="-122"/>
                    </a:endParaRPr>
                  </a:p>
                </p:txBody>
              </p:sp>
              <p:sp>
                <p:nvSpPr>
                  <p:cNvPr id="119" name="Line 58"/>
                  <p:cNvSpPr>
                    <a:spLocks noChangeShapeType="1"/>
                  </p:cNvSpPr>
                  <p:nvPr/>
                </p:nvSpPr>
                <p:spPr bwMode="auto">
                  <a:xfrm flipH="1">
                    <a:off x="2632" y="2199"/>
                    <a:ext cx="35" cy="18"/>
                  </a:xfrm>
                  <a:prstGeom prst="line">
                    <a:avLst/>
                  </a:prstGeom>
                  <a:noFill/>
                  <a:ln w="3175">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sz="1400" b="1">
                      <a:latin typeface="微软雅黑" pitchFamily="34" charset="-122"/>
                      <a:ea typeface="微软雅黑" pitchFamily="34" charset="-122"/>
                    </a:endParaRPr>
                  </a:p>
                </p:txBody>
              </p:sp>
              <p:sp>
                <p:nvSpPr>
                  <p:cNvPr id="120" name="Line 59"/>
                  <p:cNvSpPr>
                    <a:spLocks noChangeShapeType="1"/>
                  </p:cNvSpPr>
                  <p:nvPr/>
                </p:nvSpPr>
                <p:spPr bwMode="auto">
                  <a:xfrm flipH="1">
                    <a:off x="2723" y="2210"/>
                    <a:ext cx="18" cy="9"/>
                  </a:xfrm>
                  <a:prstGeom prst="line">
                    <a:avLst/>
                  </a:prstGeom>
                  <a:noFill/>
                  <a:ln w="3175">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sz="1400" b="1">
                      <a:latin typeface="微软雅黑" pitchFamily="34" charset="-122"/>
                      <a:ea typeface="微软雅黑" pitchFamily="34" charset="-122"/>
                    </a:endParaRPr>
                  </a:p>
                </p:txBody>
              </p:sp>
              <p:sp>
                <p:nvSpPr>
                  <p:cNvPr id="121" name="Line 60"/>
                  <p:cNvSpPr>
                    <a:spLocks noChangeShapeType="1"/>
                  </p:cNvSpPr>
                  <p:nvPr/>
                </p:nvSpPr>
                <p:spPr bwMode="auto">
                  <a:xfrm flipH="1">
                    <a:off x="2712" y="2205"/>
                    <a:ext cx="18" cy="10"/>
                  </a:xfrm>
                  <a:prstGeom prst="line">
                    <a:avLst/>
                  </a:prstGeom>
                  <a:noFill/>
                  <a:ln w="3175">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sz="1400" b="1">
                      <a:latin typeface="微软雅黑" pitchFamily="34" charset="-122"/>
                      <a:ea typeface="微软雅黑" pitchFamily="34" charset="-122"/>
                    </a:endParaRPr>
                  </a:p>
                </p:txBody>
              </p:sp>
              <p:sp>
                <p:nvSpPr>
                  <p:cNvPr id="122" name="Line 61"/>
                  <p:cNvSpPr>
                    <a:spLocks noChangeShapeType="1"/>
                  </p:cNvSpPr>
                  <p:nvPr/>
                </p:nvSpPr>
                <p:spPr bwMode="auto">
                  <a:xfrm flipH="1">
                    <a:off x="2701" y="2202"/>
                    <a:ext cx="18" cy="9"/>
                  </a:xfrm>
                  <a:prstGeom prst="line">
                    <a:avLst/>
                  </a:prstGeom>
                  <a:noFill/>
                  <a:ln w="3175">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sz="1400" b="1">
                      <a:latin typeface="微软雅黑" pitchFamily="34" charset="-122"/>
                      <a:ea typeface="微软雅黑" pitchFamily="34" charset="-122"/>
                    </a:endParaRPr>
                  </a:p>
                </p:txBody>
              </p:sp>
              <p:sp>
                <p:nvSpPr>
                  <p:cNvPr id="123" name="Line 62"/>
                  <p:cNvSpPr>
                    <a:spLocks noChangeShapeType="1"/>
                  </p:cNvSpPr>
                  <p:nvPr/>
                </p:nvSpPr>
                <p:spPr bwMode="auto">
                  <a:xfrm flipH="1">
                    <a:off x="2690" y="2198"/>
                    <a:ext cx="18" cy="9"/>
                  </a:xfrm>
                  <a:prstGeom prst="line">
                    <a:avLst/>
                  </a:prstGeom>
                  <a:noFill/>
                  <a:ln w="3175">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sz="1400" b="1">
                      <a:latin typeface="微软雅黑" pitchFamily="34" charset="-122"/>
                      <a:ea typeface="微软雅黑" pitchFamily="34" charset="-122"/>
                    </a:endParaRPr>
                  </a:p>
                </p:txBody>
              </p:sp>
              <p:sp>
                <p:nvSpPr>
                  <p:cNvPr id="124" name="Line 63"/>
                  <p:cNvSpPr>
                    <a:spLocks noChangeShapeType="1"/>
                  </p:cNvSpPr>
                  <p:nvPr/>
                </p:nvSpPr>
                <p:spPr bwMode="auto">
                  <a:xfrm flipH="1">
                    <a:off x="2680" y="2194"/>
                    <a:ext cx="17" cy="9"/>
                  </a:xfrm>
                  <a:prstGeom prst="line">
                    <a:avLst/>
                  </a:prstGeom>
                  <a:noFill/>
                  <a:ln w="3175">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sz="1400" b="1">
                      <a:latin typeface="微软雅黑" pitchFamily="34" charset="-122"/>
                      <a:ea typeface="微软雅黑" pitchFamily="34" charset="-122"/>
                    </a:endParaRPr>
                  </a:p>
                </p:txBody>
              </p:sp>
              <p:sp>
                <p:nvSpPr>
                  <p:cNvPr id="125" name="Line 64"/>
                  <p:cNvSpPr>
                    <a:spLocks noChangeShapeType="1"/>
                  </p:cNvSpPr>
                  <p:nvPr/>
                </p:nvSpPr>
                <p:spPr bwMode="auto">
                  <a:xfrm flipH="1">
                    <a:off x="2668" y="2190"/>
                    <a:ext cx="16" cy="9"/>
                  </a:xfrm>
                  <a:prstGeom prst="line">
                    <a:avLst/>
                  </a:prstGeom>
                  <a:noFill/>
                  <a:ln w="3175">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sz="1400" b="1">
                      <a:latin typeface="微软雅黑" pitchFamily="34" charset="-122"/>
                      <a:ea typeface="微软雅黑" pitchFamily="34" charset="-122"/>
                    </a:endParaRPr>
                  </a:p>
                </p:txBody>
              </p:sp>
            </p:grpSp>
          </p:grpSp>
        </p:grpSp>
        <p:grpSp>
          <p:nvGrpSpPr>
            <p:cNvPr id="8" name="Group 65"/>
            <p:cNvGrpSpPr>
              <a:grpSpLocks/>
            </p:cNvGrpSpPr>
            <p:nvPr/>
          </p:nvGrpSpPr>
          <p:grpSpPr bwMode="auto">
            <a:xfrm flipH="1">
              <a:off x="3808" y="2431"/>
              <a:ext cx="87" cy="168"/>
              <a:chOff x="2591" y="2156"/>
              <a:chExt cx="35" cy="69"/>
            </a:xfrm>
          </p:grpSpPr>
          <p:sp>
            <p:nvSpPr>
              <p:cNvPr id="93" name="Freeform 66"/>
              <p:cNvSpPr>
                <a:spLocks/>
              </p:cNvSpPr>
              <p:nvPr/>
            </p:nvSpPr>
            <p:spPr bwMode="auto">
              <a:xfrm>
                <a:off x="2591" y="2156"/>
                <a:ext cx="35" cy="69"/>
              </a:xfrm>
              <a:custGeom>
                <a:avLst/>
                <a:gdLst>
                  <a:gd name="T0" fmla="*/ 0 w 246"/>
                  <a:gd name="T1" fmla="*/ 0 h 485"/>
                  <a:gd name="T2" fmla="*/ 0 w 246"/>
                  <a:gd name="T3" fmla="*/ 0 h 485"/>
                  <a:gd name="T4" fmla="*/ 0 w 246"/>
                  <a:gd name="T5" fmla="*/ 0 h 485"/>
                  <a:gd name="T6" fmla="*/ 0 w 246"/>
                  <a:gd name="T7" fmla="*/ 0 h 485"/>
                  <a:gd name="T8" fmla="*/ 0 w 246"/>
                  <a:gd name="T9" fmla="*/ 0 h 485"/>
                  <a:gd name="T10" fmla="*/ 0 w 246"/>
                  <a:gd name="T11" fmla="*/ 0 h 485"/>
                  <a:gd name="T12" fmla="*/ 0 w 246"/>
                  <a:gd name="T13" fmla="*/ 0 h 485"/>
                  <a:gd name="T14" fmla="*/ 0 w 246"/>
                  <a:gd name="T15" fmla="*/ 0 h 485"/>
                  <a:gd name="T16" fmla="*/ 0 w 246"/>
                  <a:gd name="T17" fmla="*/ 0 h 485"/>
                  <a:gd name="T18" fmla="*/ 0 w 246"/>
                  <a:gd name="T19" fmla="*/ 0 h 485"/>
                  <a:gd name="T20" fmla="*/ 0 w 246"/>
                  <a:gd name="T21" fmla="*/ 0 h 485"/>
                  <a:gd name="T22" fmla="*/ 0 w 246"/>
                  <a:gd name="T23" fmla="*/ 0 h 48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46" h="485">
                    <a:moveTo>
                      <a:pt x="0" y="173"/>
                    </a:moveTo>
                    <a:lnTo>
                      <a:pt x="46" y="108"/>
                    </a:lnTo>
                    <a:lnTo>
                      <a:pt x="92" y="76"/>
                    </a:lnTo>
                    <a:lnTo>
                      <a:pt x="111" y="28"/>
                    </a:lnTo>
                    <a:lnTo>
                      <a:pt x="122" y="6"/>
                    </a:lnTo>
                    <a:lnTo>
                      <a:pt x="174" y="0"/>
                    </a:lnTo>
                    <a:lnTo>
                      <a:pt x="246" y="41"/>
                    </a:lnTo>
                    <a:lnTo>
                      <a:pt x="227" y="129"/>
                    </a:lnTo>
                    <a:lnTo>
                      <a:pt x="206" y="178"/>
                    </a:lnTo>
                    <a:lnTo>
                      <a:pt x="159" y="328"/>
                    </a:lnTo>
                    <a:lnTo>
                      <a:pt x="81" y="485"/>
                    </a:lnTo>
                    <a:lnTo>
                      <a:pt x="0" y="173"/>
                    </a:lnTo>
                    <a:close/>
                  </a:path>
                </a:pathLst>
              </a:custGeom>
              <a:solidFill>
                <a:srgbClr val="C0C0C0"/>
              </a:solidFill>
              <a:ln w="1588">
                <a:solidFill>
                  <a:srgbClr val="000000"/>
                </a:solidFill>
                <a:prstDash val="solid"/>
                <a:round/>
                <a:headEnd/>
                <a:tailEnd/>
              </a:ln>
            </p:spPr>
            <p:txBody>
              <a:bodyPr/>
              <a:lstStyle/>
              <a:p>
                <a:endParaRPr lang="zh-CN" altLang="en-US" sz="1400" b="1">
                  <a:latin typeface="微软雅黑" pitchFamily="34" charset="-122"/>
                  <a:ea typeface="微软雅黑" pitchFamily="34" charset="-122"/>
                </a:endParaRPr>
              </a:p>
            </p:txBody>
          </p:sp>
          <p:sp>
            <p:nvSpPr>
              <p:cNvPr id="94" name="Freeform 67"/>
              <p:cNvSpPr>
                <a:spLocks/>
              </p:cNvSpPr>
              <p:nvPr/>
            </p:nvSpPr>
            <p:spPr bwMode="auto">
              <a:xfrm>
                <a:off x="2596" y="2162"/>
                <a:ext cx="28" cy="49"/>
              </a:xfrm>
              <a:custGeom>
                <a:avLst/>
                <a:gdLst>
                  <a:gd name="T0" fmla="*/ 0 w 193"/>
                  <a:gd name="T1" fmla="*/ 0 h 346"/>
                  <a:gd name="T2" fmla="*/ 0 w 193"/>
                  <a:gd name="T3" fmla="*/ 0 h 346"/>
                  <a:gd name="T4" fmla="*/ 0 w 193"/>
                  <a:gd name="T5" fmla="*/ 0 h 346"/>
                  <a:gd name="T6" fmla="*/ 0 w 193"/>
                  <a:gd name="T7" fmla="*/ 0 h 346"/>
                  <a:gd name="T8" fmla="*/ 0 w 193"/>
                  <a:gd name="T9" fmla="*/ 0 h 346"/>
                  <a:gd name="T10" fmla="*/ 0 w 193"/>
                  <a:gd name="T11" fmla="*/ 0 h 346"/>
                  <a:gd name="T12" fmla="*/ 0 w 193"/>
                  <a:gd name="T13" fmla="*/ 0 h 346"/>
                  <a:gd name="T14" fmla="*/ 0 w 193"/>
                  <a:gd name="T15" fmla="*/ 0 h 346"/>
                  <a:gd name="T16" fmla="*/ 0 w 193"/>
                  <a:gd name="T17" fmla="*/ 0 h 346"/>
                  <a:gd name="T18" fmla="*/ 0 w 193"/>
                  <a:gd name="T19" fmla="*/ 0 h 346"/>
                  <a:gd name="T20" fmla="*/ 0 w 193"/>
                  <a:gd name="T21" fmla="*/ 0 h 346"/>
                  <a:gd name="T22" fmla="*/ 0 w 193"/>
                  <a:gd name="T23" fmla="*/ 0 h 346"/>
                  <a:gd name="T24" fmla="*/ 0 w 193"/>
                  <a:gd name="T25" fmla="*/ 0 h 346"/>
                  <a:gd name="T26" fmla="*/ 0 w 193"/>
                  <a:gd name="T27" fmla="*/ 0 h 346"/>
                  <a:gd name="T28" fmla="*/ 0 w 193"/>
                  <a:gd name="T29" fmla="*/ 0 h 346"/>
                  <a:gd name="T30" fmla="*/ 0 w 193"/>
                  <a:gd name="T31" fmla="*/ 0 h 346"/>
                  <a:gd name="T32" fmla="*/ 0 w 193"/>
                  <a:gd name="T33" fmla="*/ 0 h 346"/>
                  <a:gd name="T34" fmla="*/ 0 w 193"/>
                  <a:gd name="T35" fmla="*/ 0 h 346"/>
                  <a:gd name="T36" fmla="*/ 0 w 193"/>
                  <a:gd name="T37" fmla="*/ 0 h 346"/>
                  <a:gd name="T38" fmla="*/ 0 w 193"/>
                  <a:gd name="T39" fmla="*/ 0 h 346"/>
                  <a:gd name="T40" fmla="*/ 0 w 193"/>
                  <a:gd name="T41" fmla="*/ 0 h 346"/>
                  <a:gd name="T42" fmla="*/ 0 w 193"/>
                  <a:gd name="T43" fmla="*/ 0 h 346"/>
                  <a:gd name="T44" fmla="*/ 0 w 193"/>
                  <a:gd name="T45" fmla="*/ 0 h 346"/>
                  <a:gd name="T46" fmla="*/ 0 w 193"/>
                  <a:gd name="T47" fmla="*/ 0 h 346"/>
                  <a:gd name="T48" fmla="*/ 0 w 193"/>
                  <a:gd name="T49" fmla="*/ 0 h 346"/>
                  <a:gd name="T50" fmla="*/ 0 w 193"/>
                  <a:gd name="T51" fmla="*/ 0 h 346"/>
                  <a:gd name="T52" fmla="*/ 0 w 193"/>
                  <a:gd name="T53" fmla="*/ 0 h 346"/>
                  <a:gd name="T54" fmla="*/ 0 w 193"/>
                  <a:gd name="T55" fmla="*/ 0 h 34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193" h="346">
                    <a:moveTo>
                      <a:pt x="81" y="0"/>
                    </a:moveTo>
                    <a:lnTo>
                      <a:pt x="102" y="22"/>
                    </a:lnTo>
                    <a:lnTo>
                      <a:pt x="147" y="41"/>
                    </a:lnTo>
                    <a:lnTo>
                      <a:pt x="193" y="40"/>
                    </a:lnTo>
                    <a:lnTo>
                      <a:pt x="165" y="119"/>
                    </a:lnTo>
                    <a:lnTo>
                      <a:pt x="131" y="115"/>
                    </a:lnTo>
                    <a:lnTo>
                      <a:pt x="105" y="100"/>
                    </a:lnTo>
                    <a:lnTo>
                      <a:pt x="119" y="124"/>
                    </a:lnTo>
                    <a:lnTo>
                      <a:pt x="158" y="131"/>
                    </a:lnTo>
                    <a:lnTo>
                      <a:pt x="130" y="217"/>
                    </a:lnTo>
                    <a:lnTo>
                      <a:pt x="110" y="280"/>
                    </a:lnTo>
                    <a:lnTo>
                      <a:pt x="102" y="244"/>
                    </a:lnTo>
                    <a:lnTo>
                      <a:pt x="92" y="177"/>
                    </a:lnTo>
                    <a:lnTo>
                      <a:pt x="91" y="139"/>
                    </a:lnTo>
                    <a:lnTo>
                      <a:pt x="84" y="155"/>
                    </a:lnTo>
                    <a:lnTo>
                      <a:pt x="84" y="200"/>
                    </a:lnTo>
                    <a:lnTo>
                      <a:pt x="92" y="260"/>
                    </a:lnTo>
                    <a:lnTo>
                      <a:pt x="98" y="299"/>
                    </a:lnTo>
                    <a:lnTo>
                      <a:pt x="81" y="346"/>
                    </a:lnTo>
                    <a:lnTo>
                      <a:pt x="49" y="224"/>
                    </a:lnTo>
                    <a:lnTo>
                      <a:pt x="35" y="183"/>
                    </a:lnTo>
                    <a:lnTo>
                      <a:pt x="11" y="121"/>
                    </a:lnTo>
                    <a:lnTo>
                      <a:pt x="0" y="103"/>
                    </a:lnTo>
                    <a:lnTo>
                      <a:pt x="15" y="79"/>
                    </a:lnTo>
                    <a:lnTo>
                      <a:pt x="57" y="57"/>
                    </a:lnTo>
                    <a:lnTo>
                      <a:pt x="73" y="78"/>
                    </a:lnTo>
                    <a:lnTo>
                      <a:pt x="63" y="41"/>
                    </a:lnTo>
                    <a:lnTo>
                      <a:pt x="8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latin typeface="微软雅黑" pitchFamily="34" charset="-122"/>
                  <a:ea typeface="微软雅黑" pitchFamily="34" charset="-122"/>
                </a:endParaRPr>
              </a:p>
            </p:txBody>
          </p:sp>
        </p:grpSp>
        <p:grpSp>
          <p:nvGrpSpPr>
            <p:cNvPr id="9" name="Group 68"/>
            <p:cNvGrpSpPr>
              <a:grpSpLocks/>
            </p:cNvGrpSpPr>
            <p:nvPr/>
          </p:nvGrpSpPr>
          <p:grpSpPr bwMode="auto">
            <a:xfrm flipH="1">
              <a:off x="3798" y="2334"/>
              <a:ext cx="112" cy="119"/>
              <a:chOff x="2585" y="2116"/>
              <a:chExt cx="45" cy="49"/>
            </a:xfrm>
          </p:grpSpPr>
          <p:sp>
            <p:nvSpPr>
              <p:cNvPr id="78" name="Freeform 69"/>
              <p:cNvSpPr>
                <a:spLocks/>
              </p:cNvSpPr>
              <p:nvPr/>
            </p:nvSpPr>
            <p:spPr bwMode="auto">
              <a:xfrm>
                <a:off x="2597" y="2120"/>
                <a:ext cx="33" cy="45"/>
              </a:xfrm>
              <a:custGeom>
                <a:avLst/>
                <a:gdLst>
                  <a:gd name="T0" fmla="*/ 0 w 228"/>
                  <a:gd name="T1" fmla="*/ 0 h 319"/>
                  <a:gd name="T2" fmla="*/ 0 w 228"/>
                  <a:gd name="T3" fmla="*/ 0 h 319"/>
                  <a:gd name="T4" fmla="*/ 0 w 228"/>
                  <a:gd name="T5" fmla="*/ 0 h 319"/>
                  <a:gd name="T6" fmla="*/ 0 w 228"/>
                  <a:gd name="T7" fmla="*/ 0 h 319"/>
                  <a:gd name="T8" fmla="*/ 0 w 228"/>
                  <a:gd name="T9" fmla="*/ 0 h 319"/>
                  <a:gd name="T10" fmla="*/ 0 w 228"/>
                  <a:gd name="T11" fmla="*/ 0 h 319"/>
                  <a:gd name="T12" fmla="*/ 0 w 228"/>
                  <a:gd name="T13" fmla="*/ 0 h 319"/>
                  <a:gd name="T14" fmla="*/ 0 w 228"/>
                  <a:gd name="T15" fmla="*/ 0 h 319"/>
                  <a:gd name="T16" fmla="*/ 0 w 228"/>
                  <a:gd name="T17" fmla="*/ 0 h 319"/>
                  <a:gd name="T18" fmla="*/ 0 w 228"/>
                  <a:gd name="T19" fmla="*/ 0 h 319"/>
                  <a:gd name="T20" fmla="*/ 0 w 228"/>
                  <a:gd name="T21" fmla="*/ 0 h 319"/>
                  <a:gd name="T22" fmla="*/ 0 w 228"/>
                  <a:gd name="T23" fmla="*/ 0 h 319"/>
                  <a:gd name="T24" fmla="*/ 0 w 228"/>
                  <a:gd name="T25" fmla="*/ 0 h 319"/>
                  <a:gd name="T26" fmla="*/ 0 w 228"/>
                  <a:gd name="T27" fmla="*/ 0 h 319"/>
                  <a:gd name="T28" fmla="*/ 0 w 228"/>
                  <a:gd name="T29" fmla="*/ 0 h 319"/>
                  <a:gd name="T30" fmla="*/ 0 w 228"/>
                  <a:gd name="T31" fmla="*/ 0 h 319"/>
                  <a:gd name="T32" fmla="*/ 0 w 228"/>
                  <a:gd name="T33" fmla="*/ 0 h 319"/>
                  <a:gd name="T34" fmla="*/ 0 w 228"/>
                  <a:gd name="T35" fmla="*/ 0 h 319"/>
                  <a:gd name="T36" fmla="*/ 0 w 228"/>
                  <a:gd name="T37" fmla="*/ 0 h 319"/>
                  <a:gd name="T38" fmla="*/ 0 w 228"/>
                  <a:gd name="T39" fmla="*/ 0 h 319"/>
                  <a:gd name="T40" fmla="*/ 0 w 228"/>
                  <a:gd name="T41" fmla="*/ 0 h 319"/>
                  <a:gd name="T42" fmla="*/ 0 w 228"/>
                  <a:gd name="T43" fmla="*/ 0 h 319"/>
                  <a:gd name="T44" fmla="*/ 0 w 228"/>
                  <a:gd name="T45" fmla="*/ 0 h 319"/>
                  <a:gd name="T46" fmla="*/ 0 w 228"/>
                  <a:gd name="T47" fmla="*/ 0 h 319"/>
                  <a:gd name="T48" fmla="*/ 0 w 228"/>
                  <a:gd name="T49" fmla="*/ 0 h 319"/>
                  <a:gd name="T50" fmla="*/ 0 w 228"/>
                  <a:gd name="T51" fmla="*/ 0 h 319"/>
                  <a:gd name="T52" fmla="*/ 0 w 228"/>
                  <a:gd name="T53" fmla="*/ 0 h 319"/>
                  <a:gd name="T54" fmla="*/ 0 w 228"/>
                  <a:gd name="T55" fmla="*/ 0 h 319"/>
                  <a:gd name="T56" fmla="*/ 0 w 228"/>
                  <a:gd name="T57" fmla="*/ 0 h 319"/>
                  <a:gd name="T58" fmla="*/ 0 w 228"/>
                  <a:gd name="T59" fmla="*/ 0 h 319"/>
                  <a:gd name="T60" fmla="*/ 0 w 228"/>
                  <a:gd name="T61" fmla="*/ 0 h 319"/>
                  <a:gd name="T62" fmla="*/ 0 w 228"/>
                  <a:gd name="T63" fmla="*/ 0 h 319"/>
                  <a:gd name="T64" fmla="*/ 0 w 228"/>
                  <a:gd name="T65" fmla="*/ 0 h 319"/>
                  <a:gd name="T66" fmla="*/ 0 w 228"/>
                  <a:gd name="T67" fmla="*/ 0 h 319"/>
                  <a:gd name="T68" fmla="*/ 0 w 228"/>
                  <a:gd name="T69" fmla="*/ 0 h 319"/>
                  <a:gd name="T70" fmla="*/ 0 w 228"/>
                  <a:gd name="T71" fmla="*/ 0 h 319"/>
                  <a:gd name="T72" fmla="*/ 0 w 228"/>
                  <a:gd name="T73" fmla="*/ 0 h 319"/>
                  <a:gd name="T74" fmla="*/ 0 w 228"/>
                  <a:gd name="T75" fmla="*/ 0 h 319"/>
                  <a:gd name="T76" fmla="*/ 0 w 228"/>
                  <a:gd name="T77" fmla="*/ 0 h 319"/>
                  <a:gd name="T78" fmla="*/ 0 w 228"/>
                  <a:gd name="T79" fmla="*/ 0 h 319"/>
                  <a:gd name="T80" fmla="*/ 0 w 228"/>
                  <a:gd name="T81" fmla="*/ 0 h 319"/>
                  <a:gd name="T82" fmla="*/ 0 w 228"/>
                  <a:gd name="T83" fmla="*/ 0 h 319"/>
                  <a:gd name="T84" fmla="*/ 0 w 228"/>
                  <a:gd name="T85" fmla="*/ 0 h 319"/>
                  <a:gd name="T86" fmla="*/ 0 w 228"/>
                  <a:gd name="T87" fmla="*/ 0 h 319"/>
                  <a:gd name="T88" fmla="*/ 0 w 228"/>
                  <a:gd name="T89" fmla="*/ 0 h 319"/>
                  <a:gd name="T90" fmla="*/ 0 w 228"/>
                  <a:gd name="T91" fmla="*/ 0 h 319"/>
                  <a:gd name="T92" fmla="*/ 0 w 228"/>
                  <a:gd name="T93" fmla="*/ 0 h 319"/>
                  <a:gd name="T94" fmla="*/ 0 w 228"/>
                  <a:gd name="T95" fmla="*/ 0 h 319"/>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228" h="319">
                    <a:moveTo>
                      <a:pt x="2" y="117"/>
                    </a:moveTo>
                    <a:lnTo>
                      <a:pt x="10" y="139"/>
                    </a:lnTo>
                    <a:lnTo>
                      <a:pt x="23" y="151"/>
                    </a:lnTo>
                    <a:lnTo>
                      <a:pt x="31" y="168"/>
                    </a:lnTo>
                    <a:lnTo>
                      <a:pt x="40" y="182"/>
                    </a:lnTo>
                    <a:lnTo>
                      <a:pt x="54" y="196"/>
                    </a:lnTo>
                    <a:lnTo>
                      <a:pt x="66" y="204"/>
                    </a:lnTo>
                    <a:lnTo>
                      <a:pt x="83" y="214"/>
                    </a:lnTo>
                    <a:lnTo>
                      <a:pt x="86" y="226"/>
                    </a:lnTo>
                    <a:lnTo>
                      <a:pt x="86" y="243"/>
                    </a:lnTo>
                    <a:lnTo>
                      <a:pt x="81" y="283"/>
                    </a:lnTo>
                    <a:lnTo>
                      <a:pt x="113" y="306"/>
                    </a:lnTo>
                    <a:lnTo>
                      <a:pt x="140" y="318"/>
                    </a:lnTo>
                    <a:lnTo>
                      <a:pt x="162" y="319"/>
                    </a:lnTo>
                    <a:lnTo>
                      <a:pt x="185" y="318"/>
                    </a:lnTo>
                    <a:lnTo>
                      <a:pt x="193" y="292"/>
                    </a:lnTo>
                    <a:lnTo>
                      <a:pt x="198" y="233"/>
                    </a:lnTo>
                    <a:lnTo>
                      <a:pt x="211" y="213"/>
                    </a:lnTo>
                    <a:lnTo>
                      <a:pt x="221" y="183"/>
                    </a:lnTo>
                    <a:lnTo>
                      <a:pt x="223" y="156"/>
                    </a:lnTo>
                    <a:lnTo>
                      <a:pt x="227" y="118"/>
                    </a:lnTo>
                    <a:lnTo>
                      <a:pt x="228" y="96"/>
                    </a:lnTo>
                    <a:lnTo>
                      <a:pt x="227" y="83"/>
                    </a:lnTo>
                    <a:lnTo>
                      <a:pt x="221" y="59"/>
                    </a:lnTo>
                    <a:lnTo>
                      <a:pt x="209" y="47"/>
                    </a:lnTo>
                    <a:lnTo>
                      <a:pt x="192" y="43"/>
                    </a:lnTo>
                    <a:lnTo>
                      <a:pt x="186" y="30"/>
                    </a:lnTo>
                    <a:lnTo>
                      <a:pt x="170" y="21"/>
                    </a:lnTo>
                    <a:lnTo>
                      <a:pt x="154" y="30"/>
                    </a:lnTo>
                    <a:lnTo>
                      <a:pt x="143" y="11"/>
                    </a:lnTo>
                    <a:lnTo>
                      <a:pt x="125" y="5"/>
                    </a:lnTo>
                    <a:lnTo>
                      <a:pt x="105" y="22"/>
                    </a:lnTo>
                    <a:lnTo>
                      <a:pt x="96" y="0"/>
                    </a:lnTo>
                    <a:lnTo>
                      <a:pt x="70" y="3"/>
                    </a:lnTo>
                    <a:lnTo>
                      <a:pt x="56" y="38"/>
                    </a:lnTo>
                    <a:lnTo>
                      <a:pt x="53" y="57"/>
                    </a:lnTo>
                    <a:lnTo>
                      <a:pt x="51" y="84"/>
                    </a:lnTo>
                    <a:lnTo>
                      <a:pt x="45" y="118"/>
                    </a:lnTo>
                    <a:lnTo>
                      <a:pt x="38" y="105"/>
                    </a:lnTo>
                    <a:lnTo>
                      <a:pt x="35" y="80"/>
                    </a:lnTo>
                    <a:lnTo>
                      <a:pt x="30" y="64"/>
                    </a:lnTo>
                    <a:lnTo>
                      <a:pt x="24" y="55"/>
                    </a:lnTo>
                    <a:lnTo>
                      <a:pt x="11" y="49"/>
                    </a:lnTo>
                    <a:lnTo>
                      <a:pt x="4" y="51"/>
                    </a:lnTo>
                    <a:lnTo>
                      <a:pt x="0" y="59"/>
                    </a:lnTo>
                    <a:lnTo>
                      <a:pt x="5" y="72"/>
                    </a:lnTo>
                    <a:lnTo>
                      <a:pt x="7" y="96"/>
                    </a:lnTo>
                    <a:lnTo>
                      <a:pt x="2" y="117"/>
                    </a:lnTo>
                    <a:close/>
                  </a:path>
                </a:pathLst>
              </a:custGeom>
              <a:solidFill>
                <a:srgbClr val="FFC080"/>
              </a:solidFill>
              <a:ln w="1588">
                <a:solidFill>
                  <a:srgbClr val="402000"/>
                </a:solidFill>
                <a:prstDash val="solid"/>
                <a:round/>
                <a:headEnd/>
                <a:tailEnd/>
              </a:ln>
            </p:spPr>
            <p:txBody>
              <a:bodyPr/>
              <a:lstStyle/>
              <a:p>
                <a:endParaRPr lang="zh-CN" altLang="en-US" sz="1400" b="1">
                  <a:latin typeface="微软雅黑" pitchFamily="34" charset="-122"/>
                  <a:ea typeface="微软雅黑" pitchFamily="34" charset="-122"/>
                </a:endParaRPr>
              </a:p>
            </p:txBody>
          </p:sp>
          <p:sp>
            <p:nvSpPr>
              <p:cNvPr id="79" name="Freeform 70"/>
              <p:cNvSpPr>
                <a:spLocks/>
              </p:cNvSpPr>
              <p:nvPr/>
            </p:nvSpPr>
            <p:spPr bwMode="auto">
              <a:xfrm>
                <a:off x="2612" y="2123"/>
                <a:ext cx="16" cy="17"/>
              </a:xfrm>
              <a:custGeom>
                <a:avLst/>
                <a:gdLst>
                  <a:gd name="T0" fmla="*/ 0 w 115"/>
                  <a:gd name="T1" fmla="*/ 0 h 120"/>
                  <a:gd name="T2" fmla="*/ 0 w 115"/>
                  <a:gd name="T3" fmla="*/ 0 h 120"/>
                  <a:gd name="T4" fmla="*/ 0 w 115"/>
                  <a:gd name="T5" fmla="*/ 0 h 120"/>
                  <a:gd name="T6" fmla="*/ 0 w 115"/>
                  <a:gd name="T7" fmla="*/ 0 h 120"/>
                  <a:gd name="T8" fmla="*/ 0 w 115"/>
                  <a:gd name="T9" fmla="*/ 0 h 120"/>
                  <a:gd name="T10" fmla="*/ 0 w 115"/>
                  <a:gd name="T11" fmla="*/ 0 h 120"/>
                  <a:gd name="T12" fmla="*/ 0 w 115"/>
                  <a:gd name="T13" fmla="*/ 0 h 120"/>
                  <a:gd name="T14" fmla="*/ 0 w 115"/>
                  <a:gd name="T15" fmla="*/ 0 h 120"/>
                  <a:gd name="T16" fmla="*/ 0 w 115"/>
                  <a:gd name="T17" fmla="*/ 0 h 120"/>
                  <a:gd name="T18" fmla="*/ 0 w 115"/>
                  <a:gd name="T19" fmla="*/ 0 h 120"/>
                  <a:gd name="T20" fmla="*/ 0 w 115"/>
                  <a:gd name="T21" fmla="*/ 0 h 120"/>
                  <a:gd name="T22" fmla="*/ 0 w 115"/>
                  <a:gd name="T23" fmla="*/ 0 h 120"/>
                  <a:gd name="T24" fmla="*/ 0 w 115"/>
                  <a:gd name="T25" fmla="*/ 0 h 120"/>
                  <a:gd name="T26" fmla="*/ 0 w 115"/>
                  <a:gd name="T27" fmla="*/ 0 h 120"/>
                  <a:gd name="T28" fmla="*/ 0 w 115"/>
                  <a:gd name="T29" fmla="*/ 0 h 120"/>
                  <a:gd name="T30" fmla="*/ 0 w 115"/>
                  <a:gd name="T31" fmla="*/ 0 h 120"/>
                  <a:gd name="T32" fmla="*/ 0 w 115"/>
                  <a:gd name="T33" fmla="*/ 0 h 120"/>
                  <a:gd name="T34" fmla="*/ 0 w 115"/>
                  <a:gd name="T35" fmla="*/ 0 h 120"/>
                  <a:gd name="T36" fmla="*/ 0 w 115"/>
                  <a:gd name="T37" fmla="*/ 0 h 120"/>
                  <a:gd name="T38" fmla="*/ 0 w 115"/>
                  <a:gd name="T39" fmla="*/ 0 h 120"/>
                  <a:gd name="T40" fmla="*/ 0 w 115"/>
                  <a:gd name="T41" fmla="*/ 0 h 120"/>
                  <a:gd name="T42" fmla="*/ 0 w 115"/>
                  <a:gd name="T43" fmla="*/ 0 h 120"/>
                  <a:gd name="T44" fmla="*/ 0 w 115"/>
                  <a:gd name="T45" fmla="*/ 0 h 120"/>
                  <a:gd name="T46" fmla="*/ 0 w 115"/>
                  <a:gd name="T47" fmla="*/ 0 h 120"/>
                  <a:gd name="T48" fmla="*/ 0 w 115"/>
                  <a:gd name="T49" fmla="*/ 0 h 120"/>
                  <a:gd name="T50" fmla="*/ 0 w 115"/>
                  <a:gd name="T51" fmla="*/ 0 h 120"/>
                  <a:gd name="T52" fmla="*/ 0 w 115"/>
                  <a:gd name="T53" fmla="*/ 0 h 120"/>
                  <a:gd name="T54" fmla="*/ 0 w 115"/>
                  <a:gd name="T55" fmla="*/ 0 h 120"/>
                  <a:gd name="T56" fmla="*/ 0 w 115"/>
                  <a:gd name="T57" fmla="*/ 0 h 120"/>
                  <a:gd name="T58" fmla="*/ 0 w 115"/>
                  <a:gd name="T59" fmla="*/ 0 h 120"/>
                  <a:gd name="T60" fmla="*/ 0 w 115"/>
                  <a:gd name="T61" fmla="*/ 0 h 120"/>
                  <a:gd name="T62" fmla="*/ 0 w 115"/>
                  <a:gd name="T63" fmla="*/ 0 h 120"/>
                  <a:gd name="T64" fmla="*/ 0 w 115"/>
                  <a:gd name="T65" fmla="*/ 0 h 120"/>
                  <a:gd name="T66" fmla="*/ 0 w 115"/>
                  <a:gd name="T67" fmla="*/ 0 h 120"/>
                  <a:gd name="T68" fmla="*/ 0 w 115"/>
                  <a:gd name="T69" fmla="*/ 0 h 120"/>
                  <a:gd name="T70" fmla="*/ 0 w 115"/>
                  <a:gd name="T71" fmla="*/ 0 h 120"/>
                  <a:gd name="T72" fmla="*/ 0 w 115"/>
                  <a:gd name="T73" fmla="*/ 0 h 120"/>
                  <a:gd name="T74" fmla="*/ 0 w 115"/>
                  <a:gd name="T75" fmla="*/ 0 h 120"/>
                  <a:gd name="T76" fmla="*/ 0 w 115"/>
                  <a:gd name="T77" fmla="*/ 0 h 120"/>
                  <a:gd name="T78" fmla="*/ 0 w 115"/>
                  <a:gd name="T79" fmla="*/ 0 h 120"/>
                  <a:gd name="T80" fmla="*/ 0 w 115"/>
                  <a:gd name="T81" fmla="*/ 0 h 120"/>
                  <a:gd name="T82" fmla="*/ 0 w 115"/>
                  <a:gd name="T83" fmla="*/ 0 h 120"/>
                  <a:gd name="T84" fmla="*/ 0 w 115"/>
                  <a:gd name="T85" fmla="*/ 0 h 120"/>
                  <a:gd name="T86" fmla="*/ 0 w 115"/>
                  <a:gd name="T87" fmla="*/ 0 h 120"/>
                  <a:gd name="T88" fmla="*/ 0 w 115"/>
                  <a:gd name="T89" fmla="*/ 0 h 120"/>
                  <a:gd name="T90" fmla="*/ 0 w 115"/>
                  <a:gd name="T91" fmla="*/ 0 h 120"/>
                  <a:gd name="T92" fmla="*/ 0 w 115"/>
                  <a:gd name="T93" fmla="*/ 0 h 120"/>
                  <a:gd name="T94" fmla="*/ 0 w 115"/>
                  <a:gd name="T95" fmla="*/ 0 h 120"/>
                  <a:gd name="T96" fmla="*/ 0 w 115"/>
                  <a:gd name="T97" fmla="*/ 0 h 120"/>
                  <a:gd name="T98" fmla="*/ 0 w 115"/>
                  <a:gd name="T99" fmla="*/ 0 h 120"/>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115" h="120">
                    <a:moveTo>
                      <a:pt x="5" y="2"/>
                    </a:moveTo>
                    <a:lnTo>
                      <a:pt x="11" y="27"/>
                    </a:lnTo>
                    <a:lnTo>
                      <a:pt x="20" y="44"/>
                    </a:lnTo>
                    <a:lnTo>
                      <a:pt x="9" y="81"/>
                    </a:lnTo>
                    <a:lnTo>
                      <a:pt x="15" y="90"/>
                    </a:lnTo>
                    <a:lnTo>
                      <a:pt x="25" y="94"/>
                    </a:lnTo>
                    <a:lnTo>
                      <a:pt x="37" y="92"/>
                    </a:lnTo>
                    <a:lnTo>
                      <a:pt x="45" y="71"/>
                    </a:lnTo>
                    <a:lnTo>
                      <a:pt x="53" y="55"/>
                    </a:lnTo>
                    <a:lnTo>
                      <a:pt x="49" y="32"/>
                    </a:lnTo>
                    <a:lnTo>
                      <a:pt x="47" y="8"/>
                    </a:lnTo>
                    <a:lnTo>
                      <a:pt x="53" y="11"/>
                    </a:lnTo>
                    <a:lnTo>
                      <a:pt x="55" y="33"/>
                    </a:lnTo>
                    <a:lnTo>
                      <a:pt x="58" y="49"/>
                    </a:lnTo>
                    <a:lnTo>
                      <a:pt x="58" y="61"/>
                    </a:lnTo>
                    <a:lnTo>
                      <a:pt x="50" y="74"/>
                    </a:lnTo>
                    <a:lnTo>
                      <a:pt x="42" y="90"/>
                    </a:lnTo>
                    <a:lnTo>
                      <a:pt x="41" y="104"/>
                    </a:lnTo>
                    <a:lnTo>
                      <a:pt x="50" y="110"/>
                    </a:lnTo>
                    <a:lnTo>
                      <a:pt x="66" y="108"/>
                    </a:lnTo>
                    <a:lnTo>
                      <a:pt x="77" y="95"/>
                    </a:lnTo>
                    <a:lnTo>
                      <a:pt x="93" y="75"/>
                    </a:lnTo>
                    <a:lnTo>
                      <a:pt x="92" y="63"/>
                    </a:lnTo>
                    <a:lnTo>
                      <a:pt x="90" y="41"/>
                    </a:lnTo>
                    <a:lnTo>
                      <a:pt x="95" y="58"/>
                    </a:lnTo>
                    <a:lnTo>
                      <a:pt x="96" y="75"/>
                    </a:lnTo>
                    <a:lnTo>
                      <a:pt x="84" y="93"/>
                    </a:lnTo>
                    <a:lnTo>
                      <a:pt x="83" y="105"/>
                    </a:lnTo>
                    <a:lnTo>
                      <a:pt x="86" y="115"/>
                    </a:lnTo>
                    <a:lnTo>
                      <a:pt x="93" y="117"/>
                    </a:lnTo>
                    <a:lnTo>
                      <a:pt x="101" y="112"/>
                    </a:lnTo>
                    <a:lnTo>
                      <a:pt x="115" y="98"/>
                    </a:lnTo>
                    <a:lnTo>
                      <a:pt x="103" y="114"/>
                    </a:lnTo>
                    <a:lnTo>
                      <a:pt x="99" y="120"/>
                    </a:lnTo>
                    <a:lnTo>
                      <a:pt x="87" y="120"/>
                    </a:lnTo>
                    <a:lnTo>
                      <a:pt x="81" y="113"/>
                    </a:lnTo>
                    <a:lnTo>
                      <a:pt x="78" y="102"/>
                    </a:lnTo>
                    <a:lnTo>
                      <a:pt x="70" y="112"/>
                    </a:lnTo>
                    <a:lnTo>
                      <a:pt x="56" y="114"/>
                    </a:lnTo>
                    <a:lnTo>
                      <a:pt x="44" y="114"/>
                    </a:lnTo>
                    <a:lnTo>
                      <a:pt x="38" y="104"/>
                    </a:lnTo>
                    <a:lnTo>
                      <a:pt x="37" y="95"/>
                    </a:lnTo>
                    <a:lnTo>
                      <a:pt x="31" y="98"/>
                    </a:lnTo>
                    <a:lnTo>
                      <a:pt x="22" y="98"/>
                    </a:lnTo>
                    <a:lnTo>
                      <a:pt x="9" y="91"/>
                    </a:lnTo>
                    <a:lnTo>
                      <a:pt x="7" y="77"/>
                    </a:lnTo>
                    <a:lnTo>
                      <a:pt x="15" y="46"/>
                    </a:lnTo>
                    <a:lnTo>
                      <a:pt x="6" y="26"/>
                    </a:lnTo>
                    <a:lnTo>
                      <a:pt x="0" y="0"/>
                    </a:lnTo>
                    <a:lnTo>
                      <a:pt x="5" y="2"/>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latin typeface="微软雅黑" pitchFamily="34" charset="-122"/>
                  <a:ea typeface="微软雅黑" pitchFamily="34" charset="-122"/>
                </a:endParaRPr>
              </a:p>
            </p:txBody>
          </p:sp>
          <p:sp>
            <p:nvSpPr>
              <p:cNvPr id="80" name="Freeform 71"/>
              <p:cNvSpPr>
                <a:spLocks/>
              </p:cNvSpPr>
              <p:nvPr/>
            </p:nvSpPr>
            <p:spPr bwMode="auto">
              <a:xfrm>
                <a:off x="2615" y="2132"/>
                <a:ext cx="3" cy="1"/>
              </a:xfrm>
              <a:custGeom>
                <a:avLst/>
                <a:gdLst>
                  <a:gd name="T0" fmla="*/ 0 w 18"/>
                  <a:gd name="T1" fmla="*/ 0 h 5"/>
                  <a:gd name="T2" fmla="*/ 0 w 18"/>
                  <a:gd name="T3" fmla="*/ 0 h 5"/>
                  <a:gd name="T4" fmla="*/ 0 w 18"/>
                  <a:gd name="T5" fmla="*/ 0 h 5"/>
                  <a:gd name="T6" fmla="*/ 0 w 18"/>
                  <a:gd name="T7" fmla="*/ 0 h 5"/>
                  <a:gd name="T8" fmla="*/ 0 w 18"/>
                  <a:gd name="T9" fmla="*/ 0 h 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 h="5">
                    <a:moveTo>
                      <a:pt x="0" y="5"/>
                    </a:moveTo>
                    <a:lnTo>
                      <a:pt x="6" y="4"/>
                    </a:lnTo>
                    <a:lnTo>
                      <a:pt x="18" y="4"/>
                    </a:lnTo>
                    <a:lnTo>
                      <a:pt x="5" y="0"/>
                    </a:lnTo>
                    <a:lnTo>
                      <a:pt x="0" y="5"/>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latin typeface="微软雅黑" pitchFamily="34" charset="-122"/>
                  <a:ea typeface="微软雅黑" pitchFamily="34" charset="-122"/>
                </a:endParaRPr>
              </a:p>
            </p:txBody>
          </p:sp>
          <p:sp>
            <p:nvSpPr>
              <p:cNvPr id="81" name="Freeform 72"/>
              <p:cNvSpPr>
                <a:spLocks/>
              </p:cNvSpPr>
              <p:nvPr/>
            </p:nvSpPr>
            <p:spPr bwMode="auto">
              <a:xfrm>
                <a:off x="2619" y="2135"/>
                <a:ext cx="3" cy="1"/>
              </a:xfrm>
              <a:custGeom>
                <a:avLst/>
                <a:gdLst>
                  <a:gd name="T0" fmla="*/ 0 w 24"/>
                  <a:gd name="T1" fmla="*/ 0 h 8"/>
                  <a:gd name="T2" fmla="*/ 0 w 24"/>
                  <a:gd name="T3" fmla="*/ 0 h 8"/>
                  <a:gd name="T4" fmla="*/ 0 w 24"/>
                  <a:gd name="T5" fmla="*/ 0 h 8"/>
                  <a:gd name="T6" fmla="*/ 0 w 24"/>
                  <a:gd name="T7" fmla="*/ 0 h 8"/>
                  <a:gd name="T8" fmla="*/ 0 w 24"/>
                  <a:gd name="T9" fmla="*/ 0 h 8"/>
                  <a:gd name="T10" fmla="*/ 0 w 24"/>
                  <a:gd name="T11" fmla="*/ 0 h 8"/>
                  <a:gd name="T12" fmla="*/ 0 w 24"/>
                  <a:gd name="T13" fmla="*/ 0 h 8"/>
                  <a:gd name="T14" fmla="*/ 0 w 24"/>
                  <a:gd name="T15" fmla="*/ 0 h 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4" h="8">
                    <a:moveTo>
                      <a:pt x="24" y="6"/>
                    </a:moveTo>
                    <a:lnTo>
                      <a:pt x="20" y="3"/>
                    </a:lnTo>
                    <a:lnTo>
                      <a:pt x="15" y="1"/>
                    </a:lnTo>
                    <a:lnTo>
                      <a:pt x="5" y="0"/>
                    </a:lnTo>
                    <a:lnTo>
                      <a:pt x="0" y="8"/>
                    </a:lnTo>
                    <a:lnTo>
                      <a:pt x="7" y="3"/>
                    </a:lnTo>
                    <a:lnTo>
                      <a:pt x="13" y="2"/>
                    </a:lnTo>
                    <a:lnTo>
                      <a:pt x="24" y="6"/>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latin typeface="微软雅黑" pitchFamily="34" charset="-122"/>
                  <a:ea typeface="微软雅黑" pitchFamily="34" charset="-122"/>
                </a:endParaRPr>
              </a:p>
            </p:txBody>
          </p:sp>
          <p:sp>
            <p:nvSpPr>
              <p:cNvPr id="82" name="Freeform 73"/>
              <p:cNvSpPr>
                <a:spLocks/>
              </p:cNvSpPr>
              <p:nvPr/>
            </p:nvSpPr>
            <p:spPr bwMode="auto">
              <a:xfrm>
                <a:off x="2625" y="2137"/>
                <a:ext cx="2" cy="1"/>
              </a:xfrm>
              <a:custGeom>
                <a:avLst/>
                <a:gdLst>
                  <a:gd name="T0" fmla="*/ 0 w 18"/>
                  <a:gd name="T1" fmla="*/ 0 h 4"/>
                  <a:gd name="T2" fmla="*/ 0 w 18"/>
                  <a:gd name="T3" fmla="*/ 0 h 4"/>
                  <a:gd name="T4" fmla="*/ 0 w 18"/>
                  <a:gd name="T5" fmla="*/ 0 h 4"/>
                  <a:gd name="T6" fmla="*/ 0 w 18"/>
                  <a:gd name="T7" fmla="*/ 0 h 4"/>
                  <a:gd name="T8" fmla="*/ 0 w 18"/>
                  <a:gd name="T9" fmla="*/ 0 h 4"/>
                  <a:gd name="T10" fmla="*/ 0 w 18"/>
                  <a:gd name="T11" fmla="*/ 0 h 4"/>
                  <a:gd name="T12" fmla="*/ 0 w 18"/>
                  <a:gd name="T13" fmla="*/ 0 h 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8" h="4">
                    <a:moveTo>
                      <a:pt x="0" y="2"/>
                    </a:moveTo>
                    <a:lnTo>
                      <a:pt x="4" y="0"/>
                    </a:lnTo>
                    <a:lnTo>
                      <a:pt x="10" y="0"/>
                    </a:lnTo>
                    <a:lnTo>
                      <a:pt x="18" y="4"/>
                    </a:lnTo>
                    <a:lnTo>
                      <a:pt x="13" y="3"/>
                    </a:lnTo>
                    <a:lnTo>
                      <a:pt x="10" y="1"/>
                    </a:lnTo>
                    <a:lnTo>
                      <a:pt x="0" y="2"/>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latin typeface="微软雅黑" pitchFamily="34" charset="-122"/>
                  <a:ea typeface="微软雅黑" pitchFamily="34" charset="-122"/>
                </a:endParaRPr>
              </a:p>
            </p:txBody>
          </p:sp>
          <p:sp>
            <p:nvSpPr>
              <p:cNvPr id="83" name="Freeform 74"/>
              <p:cNvSpPr>
                <a:spLocks/>
              </p:cNvSpPr>
              <p:nvPr/>
            </p:nvSpPr>
            <p:spPr bwMode="auto">
              <a:xfrm>
                <a:off x="2614" y="2139"/>
                <a:ext cx="4" cy="10"/>
              </a:xfrm>
              <a:custGeom>
                <a:avLst/>
                <a:gdLst>
                  <a:gd name="T0" fmla="*/ 0 w 28"/>
                  <a:gd name="T1" fmla="*/ 0 h 67"/>
                  <a:gd name="T2" fmla="*/ 0 w 28"/>
                  <a:gd name="T3" fmla="*/ 0 h 67"/>
                  <a:gd name="T4" fmla="*/ 0 w 28"/>
                  <a:gd name="T5" fmla="*/ 0 h 67"/>
                  <a:gd name="T6" fmla="*/ 0 w 28"/>
                  <a:gd name="T7" fmla="*/ 0 h 67"/>
                  <a:gd name="T8" fmla="*/ 0 w 28"/>
                  <a:gd name="T9" fmla="*/ 0 h 67"/>
                  <a:gd name="T10" fmla="*/ 0 w 28"/>
                  <a:gd name="T11" fmla="*/ 0 h 67"/>
                  <a:gd name="T12" fmla="*/ 0 w 28"/>
                  <a:gd name="T13" fmla="*/ 0 h 67"/>
                  <a:gd name="T14" fmla="*/ 0 w 28"/>
                  <a:gd name="T15" fmla="*/ 0 h 67"/>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8" h="67">
                    <a:moveTo>
                      <a:pt x="0" y="0"/>
                    </a:moveTo>
                    <a:lnTo>
                      <a:pt x="16" y="17"/>
                    </a:lnTo>
                    <a:lnTo>
                      <a:pt x="23" y="38"/>
                    </a:lnTo>
                    <a:lnTo>
                      <a:pt x="24" y="67"/>
                    </a:lnTo>
                    <a:lnTo>
                      <a:pt x="28" y="44"/>
                    </a:lnTo>
                    <a:lnTo>
                      <a:pt x="26" y="26"/>
                    </a:lnTo>
                    <a:lnTo>
                      <a:pt x="22" y="18"/>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latin typeface="微软雅黑" pitchFamily="34" charset="-122"/>
                  <a:ea typeface="微软雅黑" pitchFamily="34" charset="-122"/>
                </a:endParaRPr>
              </a:p>
            </p:txBody>
          </p:sp>
          <p:sp>
            <p:nvSpPr>
              <p:cNvPr id="84" name="Freeform 75"/>
              <p:cNvSpPr>
                <a:spLocks/>
              </p:cNvSpPr>
              <p:nvPr/>
            </p:nvSpPr>
            <p:spPr bwMode="auto">
              <a:xfrm>
                <a:off x="2604" y="2135"/>
                <a:ext cx="7" cy="4"/>
              </a:xfrm>
              <a:custGeom>
                <a:avLst/>
                <a:gdLst>
                  <a:gd name="T0" fmla="*/ 0 w 45"/>
                  <a:gd name="T1" fmla="*/ 0 h 22"/>
                  <a:gd name="T2" fmla="*/ 0 w 45"/>
                  <a:gd name="T3" fmla="*/ 0 h 22"/>
                  <a:gd name="T4" fmla="*/ 0 w 45"/>
                  <a:gd name="T5" fmla="*/ 0 h 22"/>
                  <a:gd name="T6" fmla="*/ 0 w 45"/>
                  <a:gd name="T7" fmla="*/ 0 h 22"/>
                  <a:gd name="T8" fmla="*/ 0 w 45"/>
                  <a:gd name="T9" fmla="*/ 0 h 22"/>
                  <a:gd name="T10" fmla="*/ 0 w 45"/>
                  <a:gd name="T11" fmla="*/ 0 h 2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5" h="22">
                    <a:moveTo>
                      <a:pt x="0" y="10"/>
                    </a:moveTo>
                    <a:lnTo>
                      <a:pt x="18" y="12"/>
                    </a:lnTo>
                    <a:lnTo>
                      <a:pt x="45" y="22"/>
                    </a:lnTo>
                    <a:lnTo>
                      <a:pt x="26" y="8"/>
                    </a:lnTo>
                    <a:lnTo>
                      <a:pt x="1" y="0"/>
                    </a:lnTo>
                    <a:lnTo>
                      <a:pt x="0" y="1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latin typeface="微软雅黑" pitchFamily="34" charset="-122"/>
                  <a:ea typeface="微软雅黑" pitchFamily="34" charset="-122"/>
                </a:endParaRPr>
              </a:p>
            </p:txBody>
          </p:sp>
          <p:sp>
            <p:nvSpPr>
              <p:cNvPr id="85" name="Freeform 76"/>
              <p:cNvSpPr>
                <a:spLocks/>
              </p:cNvSpPr>
              <p:nvPr/>
            </p:nvSpPr>
            <p:spPr bwMode="auto">
              <a:xfrm>
                <a:off x="2612" y="2150"/>
                <a:ext cx="5" cy="4"/>
              </a:xfrm>
              <a:custGeom>
                <a:avLst/>
                <a:gdLst>
                  <a:gd name="T0" fmla="*/ 0 w 35"/>
                  <a:gd name="T1" fmla="*/ 0 h 30"/>
                  <a:gd name="T2" fmla="*/ 0 w 35"/>
                  <a:gd name="T3" fmla="*/ 0 h 30"/>
                  <a:gd name="T4" fmla="*/ 0 w 35"/>
                  <a:gd name="T5" fmla="*/ 0 h 30"/>
                  <a:gd name="T6" fmla="*/ 0 w 35"/>
                  <a:gd name="T7" fmla="*/ 0 h 30"/>
                  <a:gd name="T8" fmla="*/ 0 w 35"/>
                  <a:gd name="T9" fmla="*/ 0 h 3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 h="30">
                    <a:moveTo>
                      <a:pt x="35" y="0"/>
                    </a:moveTo>
                    <a:lnTo>
                      <a:pt x="19" y="19"/>
                    </a:lnTo>
                    <a:lnTo>
                      <a:pt x="0" y="30"/>
                    </a:lnTo>
                    <a:lnTo>
                      <a:pt x="24" y="22"/>
                    </a:lnTo>
                    <a:lnTo>
                      <a:pt x="35"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latin typeface="微软雅黑" pitchFamily="34" charset="-122"/>
                  <a:ea typeface="微软雅黑" pitchFamily="34" charset="-122"/>
                </a:endParaRPr>
              </a:p>
            </p:txBody>
          </p:sp>
          <p:sp>
            <p:nvSpPr>
              <p:cNvPr id="86" name="Freeform 77"/>
              <p:cNvSpPr>
                <a:spLocks/>
              </p:cNvSpPr>
              <p:nvPr/>
            </p:nvSpPr>
            <p:spPr bwMode="auto">
              <a:xfrm>
                <a:off x="2619" y="2147"/>
                <a:ext cx="5" cy="5"/>
              </a:xfrm>
              <a:custGeom>
                <a:avLst/>
                <a:gdLst>
                  <a:gd name="T0" fmla="*/ 0 w 35"/>
                  <a:gd name="T1" fmla="*/ 0 h 31"/>
                  <a:gd name="T2" fmla="*/ 0 w 35"/>
                  <a:gd name="T3" fmla="*/ 0 h 31"/>
                  <a:gd name="T4" fmla="*/ 0 w 35"/>
                  <a:gd name="T5" fmla="*/ 0 h 31"/>
                  <a:gd name="T6" fmla="*/ 0 w 35"/>
                  <a:gd name="T7" fmla="*/ 0 h 31"/>
                  <a:gd name="T8" fmla="*/ 0 w 35"/>
                  <a:gd name="T9" fmla="*/ 0 h 31"/>
                  <a:gd name="T10" fmla="*/ 0 w 35"/>
                  <a:gd name="T11" fmla="*/ 0 h 31"/>
                  <a:gd name="T12" fmla="*/ 0 w 35"/>
                  <a:gd name="T13" fmla="*/ 0 h 31"/>
                  <a:gd name="T14" fmla="*/ 0 w 35"/>
                  <a:gd name="T15" fmla="*/ 0 h 3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5" h="31">
                    <a:moveTo>
                      <a:pt x="0" y="0"/>
                    </a:moveTo>
                    <a:lnTo>
                      <a:pt x="3" y="11"/>
                    </a:lnTo>
                    <a:lnTo>
                      <a:pt x="20" y="25"/>
                    </a:lnTo>
                    <a:lnTo>
                      <a:pt x="35" y="31"/>
                    </a:lnTo>
                    <a:lnTo>
                      <a:pt x="11" y="28"/>
                    </a:lnTo>
                    <a:lnTo>
                      <a:pt x="3" y="18"/>
                    </a:lnTo>
                    <a:lnTo>
                      <a:pt x="2" y="8"/>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latin typeface="微软雅黑" pitchFamily="34" charset="-122"/>
                  <a:ea typeface="微软雅黑" pitchFamily="34" charset="-122"/>
                </a:endParaRPr>
              </a:p>
            </p:txBody>
          </p:sp>
          <p:sp>
            <p:nvSpPr>
              <p:cNvPr id="87" name="Freeform 78"/>
              <p:cNvSpPr>
                <a:spLocks/>
              </p:cNvSpPr>
              <p:nvPr/>
            </p:nvSpPr>
            <p:spPr bwMode="auto">
              <a:xfrm>
                <a:off x="2585" y="2116"/>
                <a:ext cx="26" cy="21"/>
              </a:xfrm>
              <a:custGeom>
                <a:avLst/>
                <a:gdLst>
                  <a:gd name="T0" fmla="*/ 0 w 179"/>
                  <a:gd name="T1" fmla="*/ 0 h 141"/>
                  <a:gd name="T2" fmla="*/ 0 w 179"/>
                  <a:gd name="T3" fmla="*/ 0 h 141"/>
                  <a:gd name="T4" fmla="*/ 0 w 179"/>
                  <a:gd name="T5" fmla="*/ 0 h 141"/>
                  <a:gd name="T6" fmla="*/ 0 w 179"/>
                  <a:gd name="T7" fmla="*/ 0 h 141"/>
                  <a:gd name="T8" fmla="*/ 0 w 179"/>
                  <a:gd name="T9" fmla="*/ 0 h 141"/>
                  <a:gd name="T10" fmla="*/ 0 w 179"/>
                  <a:gd name="T11" fmla="*/ 0 h 141"/>
                  <a:gd name="T12" fmla="*/ 0 w 179"/>
                  <a:gd name="T13" fmla="*/ 0 h 14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79" h="141">
                    <a:moveTo>
                      <a:pt x="148" y="141"/>
                    </a:moveTo>
                    <a:lnTo>
                      <a:pt x="179" y="67"/>
                    </a:lnTo>
                    <a:lnTo>
                      <a:pt x="118" y="27"/>
                    </a:lnTo>
                    <a:lnTo>
                      <a:pt x="26" y="0"/>
                    </a:lnTo>
                    <a:lnTo>
                      <a:pt x="0" y="77"/>
                    </a:lnTo>
                    <a:lnTo>
                      <a:pt x="84" y="102"/>
                    </a:lnTo>
                    <a:lnTo>
                      <a:pt x="148" y="141"/>
                    </a:lnTo>
                    <a:close/>
                  </a:path>
                </a:pathLst>
              </a:custGeom>
              <a:solidFill>
                <a:srgbClr val="FFFFFF"/>
              </a:solidFill>
              <a:ln w="1588">
                <a:solidFill>
                  <a:srgbClr val="000000"/>
                </a:solidFill>
                <a:prstDash val="solid"/>
                <a:round/>
                <a:headEnd/>
                <a:tailEnd/>
              </a:ln>
            </p:spPr>
            <p:txBody>
              <a:bodyPr/>
              <a:lstStyle/>
              <a:p>
                <a:endParaRPr lang="zh-CN" altLang="en-US" sz="1400" b="1">
                  <a:latin typeface="微软雅黑" pitchFamily="34" charset="-122"/>
                  <a:ea typeface="微软雅黑" pitchFamily="34" charset="-122"/>
                </a:endParaRPr>
              </a:p>
            </p:txBody>
          </p:sp>
          <p:sp>
            <p:nvSpPr>
              <p:cNvPr id="88" name="Oval 79"/>
              <p:cNvSpPr>
                <a:spLocks noChangeArrowheads="1"/>
              </p:cNvSpPr>
              <p:nvPr/>
            </p:nvSpPr>
            <p:spPr bwMode="auto">
              <a:xfrm>
                <a:off x="2601" y="2125"/>
                <a:ext cx="6" cy="7"/>
              </a:xfrm>
              <a:prstGeom prst="ellipse">
                <a:avLst/>
              </a:prstGeom>
              <a:solidFill>
                <a:srgbClr val="FFFFFF"/>
              </a:solidFill>
              <a:ln w="1588">
                <a:solidFill>
                  <a:srgbClr val="000000"/>
                </a:solidFill>
                <a:round/>
                <a:headEnd/>
                <a:tailEnd/>
              </a:ln>
            </p:spPr>
            <p:txBody>
              <a:bodyPr/>
              <a:lstStyle/>
              <a:p>
                <a:pPr eaLnBrk="1" hangingPunct="1"/>
                <a:endParaRPr lang="zh-CN" altLang="en-US" sz="1400" b="1">
                  <a:latin typeface="微软雅黑" pitchFamily="34" charset="-122"/>
                  <a:ea typeface="微软雅黑" pitchFamily="34" charset="-122"/>
                </a:endParaRPr>
              </a:p>
            </p:txBody>
          </p:sp>
          <p:sp>
            <p:nvSpPr>
              <p:cNvPr id="89" name="Freeform 80"/>
              <p:cNvSpPr>
                <a:spLocks/>
              </p:cNvSpPr>
              <p:nvPr/>
            </p:nvSpPr>
            <p:spPr bwMode="auto">
              <a:xfrm>
                <a:off x="2597" y="2127"/>
                <a:ext cx="7" cy="14"/>
              </a:xfrm>
              <a:custGeom>
                <a:avLst/>
                <a:gdLst>
                  <a:gd name="T0" fmla="*/ 0 w 46"/>
                  <a:gd name="T1" fmla="*/ 0 h 100"/>
                  <a:gd name="T2" fmla="*/ 0 w 46"/>
                  <a:gd name="T3" fmla="*/ 0 h 100"/>
                  <a:gd name="T4" fmla="*/ 0 w 46"/>
                  <a:gd name="T5" fmla="*/ 0 h 100"/>
                  <a:gd name="T6" fmla="*/ 0 w 46"/>
                  <a:gd name="T7" fmla="*/ 0 h 100"/>
                  <a:gd name="T8" fmla="*/ 0 w 46"/>
                  <a:gd name="T9" fmla="*/ 0 h 100"/>
                  <a:gd name="T10" fmla="*/ 0 w 46"/>
                  <a:gd name="T11" fmla="*/ 0 h 100"/>
                  <a:gd name="T12" fmla="*/ 0 w 46"/>
                  <a:gd name="T13" fmla="*/ 0 h 100"/>
                  <a:gd name="T14" fmla="*/ 0 w 46"/>
                  <a:gd name="T15" fmla="*/ 0 h 100"/>
                  <a:gd name="T16" fmla="*/ 0 w 46"/>
                  <a:gd name="T17" fmla="*/ 0 h 100"/>
                  <a:gd name="T18" fmla="*/ 0 w 46"/>
                  <a:gd name="T19" fmla="*/ 0 h 100"/>
                  <a:gd name="T20" fmla="*/ 0 w 46"/>
                  <a:gd name="T21" fmla="*/ 0 h 100"/>
                  <a:gd name="T22" fmla="*/ 0 w 46"/>
                  <a:gd name="T23" fmla="*/ 0 h 100"/>
                  <a:gd name="T24" fmla="*/ 0 w 46"/>
                  <a:gd name="T25" fmla="*/ 0 h 100"/>
                  <a:gd name="T26" fmla="*/ 0 w 46"/>
                  <a:gd name="T27" fmla="*/ 0 h 100"/>
                  <a:gd name="T28" fmla="*/ 0 w 46"/>
                  <a:gd name="T29" fmla="*/ 0 h 100"/>
                  <a:gd name="T30" fmla="*/ 0 w 46"/>
                  <a:gd name="T31" fmla="*/ 0 h 10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46" h="100">
                    <a:moveTo>
                      <a:pt x="3" y="67"/>
                    </a:moveTo>
                    <a:lnTo>
                      <a:pt x="7" y="49"/>
                    </a:lnTo>
                    <a:lnTo>
                      <a:pt x="5" y="32"/>
                    </a:lnTo>
                    <a:lnTo>
                      <a:pt x="3" y="21"/>
                    </a:lnTo>
                    <a:lnTo>
                      <a:pt x="0" y="11"/>
                    </a:lnTo>
                    <a:lnTo>
                      <a:pt x="3" y="3"/>
                    </a:lnTo>
                    <a:lnTo>
                      <a:pt x="10" y="0"/>
                    </a:lnTo>
                    <a:lnTo>
                      <a:pt x="24" y="5"/>
                    </a:lnTo>
                    <a:lnTo>
                      <a:pt x="30" y="15"/>
                    </a:lnTo>
                    <a:lnTo>
                      <a:pt x="33" y="24"/>
                    </a:lnTo>
                    <a:lnTo>
                      <a:pt x="35" y="35"/>
                    </a:lnTo>
                    <a:lnTo>
                      <a:pt x="36" y="52"/>
                    </a:lnTo>
                    <a:lnTo>
                      <a:pt x="46" y="71"/>
                    </a:lnTo>
                    <a:lnTo>
                      <a:pt x="21" y="100"/>
                    </a:lnTo>
                    <a:lnTo>
                      <a:pt x="10" y="92"/>
                    </a:lnTo>
                    <a:lnTo>
                      <a:pt x="3" y="67"/>
                    </a:lnTo>
                    <a:close/>
                  </a:path>
                </a:pathLst>
              </a:custGeom>
              <a:solidFill>
                <a:srgbClr val="FFC080"/>
              </a:solidFill>
              <a:ln w="1588">
                <a:solidFill>
                  <a:srgbClr val="402000"/>
                </a:solidFill>
                <a:prstDash val="solid"/>
                <a:round/>
                <a:headEnd/>
                <a:tailEnd/>
              </a:ln>
            </p:spPr>
            <p:txBody>
              <a:bodyPr/>
              <a:lstStyle/>
              <a:p>
                <a:endParaRPr lang="zh-CN" altLang="en-US" sz="1400" b="1">
                  <a:latin typeface="微软雅黑" pitchFamily="34" charset="-122"/>
                  <a:ea typeface="微软雅黑" pitchFamily="34" charset="-122"/>
                </a:endParaRPr>
              </a:p>
            </p:txBody>
          </p:sp>
          <p:sp>
            <p:nvSpPr>
              <p:cNvPr id="90" name="Freeform 81"/>
              <p:cNvSpPr>
                <a:spLocks/>
              </p:cNvSpPr>
              <p:nvPr/>
            </p:nvSpPr>
            <p:spPr bwMode="auto">
              <a:xfrm>
                <a:off x="2600" y="2137"/>
                <a:ext cx="4" cy="4"/>
              </a:xfrm>
              <a:custGeom>
                <a:avLst/>
                <a:gdLst>
                  <a:gd name="T0" fmla="*/ 0 w 31"/>
                  <a:gd name="T1" fmla="*/ 0 h 31"/>
                  <a:gd name="T2" fmla="*/ 0 w 31"/>
                  <a:gd name="T3" fmla="*/ 0 h 31"/>
                  <a:gd name="T4" fmla="*/ 0 w 31"/>
                  <a:gd name="T5" fmla="*/ 0 h 31"/>
                  <a:gd name="T6" fmla="*/ 0 w 31"/>
                  <a:gd name="T7" fmla="*/ 0 h 31"/>
                  <a:gd name="T8" fmla="*/ 0 w 31"/>
                  <a:gd name="T9" fmla="*/ 0 h 3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1" h="31">
                    <a:moveTo>
                      <a:pt x="21" y="0"/>
                    </a:moveTo>
                    <a:lnTo>
                      <a:pt x="31" y="4"/>
                    </a:lnTo>
                    <a:lnTo>
                      <a:pt x="8" y="31"/>
                    </a:lnTo>
                    <a:lnTo>
                      <a:pt x="0" y="23"/>
                    </a:lnTo>
                    <a:lnTo>
                      <a:pt x="21" y="0"/>
                    </a:lnTo>
                    <a:close/>
                  </a:path>
                </a:pathLst>
              </a:custGeom>
              <a:solidFill>
                <a:srgbClr val="FFC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latin typeface="微软雅黑" pitchFamily="34" charset="-122"/>
                  <a:ea typeface="微软雅黑" pitchFamily="34" charset="-122"/>
                </a:endParaRPr>
              </a:p>
            </p:txBody>
          </p:sp>
          <p:sp>
            <p:nvSpPr>
              <p:cNvPr id="91" name="Freeform 82"/>
              <p:cNvSpPr>
                <a:spLocks/>
              </p:cNvSpPr>
              <p:nvPr/>
            </p:nvSpPr>
            <p:spPr bwMode="auto">
              <a:xfrm>
                <a:off x="2607" y="2120"/>
                <a:ext cx="6" cy="12"/>
              </a:xfrm>
              <a:custGeom>
                <a:avLst/>
                <a:gdLst>
                  <a:gd name="T0" fmla="*/ 0 w 42"/>
                  <a:gd name="T1" fmla="*/ 0 h 87"/>
                  <a:gd name="T2" fmla="*/ 0 w 42"/>
                  <a:gd name="T3" fmla="*/ 0 h 87"/>
                  <a:gd name="T4" fmla="*/ 0 w 42"/>
                  <a:gd name="T5" fmla="*/ 0 h 87"/>
                  <a:gd name="T6" fmla="*/ 0 w 42"/>
                  <a:gd name="T7" fmla="*/ 0 h 87"/>
                  <a:gd name="T8" fmla="*/ 0 w 42"/>
                  <a:gd name="T9" fmla="*/ 0 h 87"/>
                  <a:gd name="T10" fmla="*/ 0 w 42"/>
                  <a:gd name="T11" fmla="*/ 0 h 87"/>
                  <a:gd name="T12" fmla="*/ 0 w 42"/>
                  <a:gd name="T13" fmla="*/ 0 h 87"/>
                  <a:gd name="T14" fmla="*/ 0 w 42"/>
                  <a:gd name="T15" fmla="*/ 0 h 87"/>
                  <a:gd name="T16" fmla="*/ 0 w 42"/>
                  <a:gd name="T17" fmla="*/ 0 h 87"/>
                  <a:gd name="T18" fmla="*/ 0 w 42"/>
                  <a:gd name="T19" fmla="*/ 0 h 87"/>
                  <a:gd name="T20" fmla="*/ 0 w 42"/>
                  <a:gd name="T21" fmla="*/ 0 h 87"/>
                  <a:gd name="T22" fmla="*/ 0 w 42"/>
                  <a:gd name="T23" fmla="*/ 0 h 87"/>
                  <a:gd name="T24" fmla="*/ 0 w 42"/>
                  <a:gd name="T25" fmla="*/ 0 h 87"/>
                  <a:gd name="T26" fmla="*/ 0 w 42"/>
                  <a:gd name="T27" fmla="*/ 0 h 87"/>
                  <a:gd name="T28" fmla="*/ 0 w 42"/>
                  <a:gd name="T29" fmla="*/ 0 h 87"/>
                  <a:gd name="T30" fmla="*/ 0 w 42"/>
                  <a:gd name="T31" fmla="*/ 0 h 87"/>
                  <a:gd name="T32" fmla="*/ 0 w 42"/>
                  <a:gd name="T33" fmla="*/ 0 h 87"/>
                  <a:gd name="T34" fmla="*/ 0 w 42"/>
                  <a:gd name="T35" fmla="*/ 0 h 87"/>
                  <a:gd name="T36" fmla="*/ 0 w 42"/>
                  <a:gd name="T37" fmla="*/ 0 h 8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42" h="87">
                    <a:moveTo>
                      <a:pt x="0" y="21"/>
                    </a:moveTo>
                    <a:lnTo>
                      <a:pt x="3" y="39"/>
                    </a:lnTo>
                    <a:lnTo>
                      <a:pt x="5" y="46"/>
                    </a:lnTo>
                    <a:lnTo>
                      <a:pt x="6" y="57"/>
                    </a:lnTo>
                    <a:lnTo>
                      <a:pt x="4" y="66"/>
                    </a:lnTo>
                    <a:lnTo>
                      <a:pt x="6" y="76"/>
                    </a:lnTo>
                    <a:lnTo>
                      <a:pt x="12" y="85"/>
                    </a:lnTo>
                    <a:lnTo>
                      <a:pt x="18" y="86"/>
                    </a:lnTo>
                    <a:lnTo>
                      <a:pt x="29" y="87"/>
                    </a:lnTo>
                    <a:lnTo>
                      <a:pt x="37" y="82"/>
                    </a:lnTo>
                    <a:lnTo>
                      <a:pt x="40" y="79"/>
                    </a:lnTo>
                    <a:lnTo>
                      <a:pt x="42" y="70"/>
                    </a:lnTo>
                    <a:lnTo>
                      <a:pt x="42" y="53"/>
                    </a:lnTo>
                    <a:lnTo>
                      <a:pt x="42" y="43"/>
                    </a:lnTo>
                    <a:lnTo>
                      <a:pt x="40" y="29"/>
                    </a:lnTo>
                    <a:lnTo>
                      <a:pt x="38" y="20"/>
                    </a:lnTo>
                    <a:lnTo>
                      <a:pt x="31" y="0"/>
                    </a:lnTo>
                    <a:lnTo>
                      <a:pt x="6" y="1"/>
                    </a:lnTo>
                    <a:lnTo>
                      <a:pt x="0" y="21"/>
                    </a:lnTo>
                    <a:close/>
                  </a:path>
                </a:pathLst>
              </a:custGeom>
              <a:solidFill>
                <a:srgbClr val="FFC080"/>
              </a:solidFill>
              <a:ln w="1588">
                <a:solidFill>
                  <a:srgbClr val="402000"/>
                </a:solidFill>
                <a:prstDash val="solid"/>
                <a:round/>
                <a:headEnd/>
                <a:tailEnd/>
              </a:ln>
            </p:spPr>
            <p:txBody>
              <a:bodyPr/>
              <a:lstStyle/>
              <a:p>
                <a:endParaRPr lang="zh-CN" altLang="en-US" sz="1400" b="1">
                  <a:latin typeface="微软雅黑" pitchFamily="34" charset="-122"/>
                  <a:ea typeface="微软雅黑" pitchFamily="34" charset="-122"/>
                </a:endParaRPr>
              </a:p>
            </p:txBody>
          </p:sp>
          <p:sp>
            <p:nvSpPr>
              <p:cNvPr id="92" name="Freeform 83"/>
              <p:cNvSpPr>
                <a:spLocks/>
              </p:cNvSpPr>
              <p:nvPr/>
            </p:nvSpPr>
            <p:spPr bwMode="auto">
              <a:xfrm>
                <a:off x="2609" y="2128"/>
                <a:ext cx="3" cy="3"/>
              </a:xfrm>
              <a:custGeom>
                <a:avLst/>
                <a:gdLst>
                  <a:gd name="T0" fmla="*/ 0 w 21"/>
                  <a:gd name="T1" fmla="*/ 0 h 19"/>
                  <a:gd name="T2" fmla="*/ 0 w 21"/>
                  <a:gd name="T3" fmla="*/ 0 h 19"/>
                  <a:gd name="T4" fmla="*/ 0 w 21"/>
                  <a:gd name="T5" fmla="*/ 0 h 19"/>
                  <a:gd name="T6" fmla="*/ 0 w 21"/>
                  <a:gd name="T7" fmla="*/ 0 h 19"/>
                  <a:gd name="T8" fmla="*/ 0 w 21"/>
                  <a:gd name="T9" fmla="*/ 0 h 19"/>
                  <a:gd name="T10" fmla="*/ 0 w 21"/>
                  <a:gd name="T11" fmla="*/ 0 h 19"/>
                  <a:gd name="T12" fmla="*/ 0 w 21"/>
                  <a:gd name="T13" fmla="*/ 0 h 19"/>
                  <a:gd name="T14" fmla="*/ 0 w 21"/>
                  <a:gd name="T15" fmla="*/ 0 h 19"/>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1" h="19">
                    <a:moveTo>
                      <a:pt x="21" y="6"/>
                    </a:moveTo>
                    <a:lnTo>
                      <a:pt x="11" y="0"/>
                    </a:lnTo>
                    <a:lnTo>
                      <a:pt x="3" y="1"/>
                    </a:lnTo>
                    <a:lnTo>
                      <a:pt x="0" y="6"/>
                    </a:lnTo>
                    <a:lnTo>
                      <a:pt x="1" y="19"/>
                    </a:lnTo>
                    <a:lnTo>
                      <a:pt x="3" y="8"/>
                    </a:lnTo>
                    <a:lnTo>
                      <a:pt x="5" y="5"/>
                    </a:lnTo>
                    <a:lnTo>
                      <a:pt x="21" y="6"/>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latin typeface="微软雅黑" pitchFamily="34" charset="-122"/>
                  <a:ea typeface="微软雅黑" pitchFamily="34" charset="-122"/>
                </a:endParaRPr>
              </a:p>
            </p:txBody>
          </p:sp>
        </p:grpSp>
        <p:grpSp>
          <p:nvGrpSpPr>
            <p:cNvPr id="10" name="Group 84"/>
            <p:cNvGrpSpPr>
              <a:grpSpLocks/>
            </p:cNvGrpSpPr>
            <p:nvPr/>
          </p:nvGrpSpPr>
          <p:grpSpPr bwMode="auto">
            <a:xfrm flipH="1">
              <a:off x="3535" y="3121"/>
              <a:ext cx="220" cy="111"/>
              <a:chOff x="2647" y="2440"/>
              <a:chExt cx="88" cy="46"/>
            </a:xfrm>
          </p:grpSpPr>
          <p:sp>
            <p:nvSpPr>
              <p:cNvPr id="73" name="Freeform 85"/>
              <p:cNvSpPr>
                <a:spLocks/>
              </p:cNvSpPr>
              <p:nvPr/>
            </p:nvSpPr>
            <p:spPr bwMode="auto">
              <a:xfrm>
                <a:off x="2647" y="2440"/>
                <a:ext cx="88" cy="46"/>
              </a:xfrm>
              <a:custGeom>
                <a:avLst/>
                <a:gdLst>
                  <a:gd name="T0" fmla="*/ 0 w 616"/>
                  <a:gd name="T1" fmla="*/ 0 h 319"/>
                  <a:gd name="T2" fmla="*/ 0 w 616"/>
                  <a:gd name="T3" fmla="*/ 0 h 319"/>
                  <a:gd name="T4" fmla="*/ 0 w 616"/>
                  <a:gd name="T5" fmla="*/ 0 h 319"/>
                  <a:gd name="T6" fmla="*/ 0 w 616"/>
                  <a:gd name="T7" fmla="*/ 0 h 319"/>
                  <a:gd name="T8" fmla="*/ 0 w 616"/>
                  <a:gd name="T9" fmla="*/ 0 h 319"/>
                  <a:gd name="T10" fmla="*/ 0 w 616"/>
                  <a:gd name="T11" fmla="*/ 0 h 319"/>
                  <a:gd name="T12" fmla="*/ 0 w 616"/>
                  <a:gd name="T13" fmla="*/ 0 h 319"/>
                  <a:gd name="T14" fmla="*/ 0 w 616"/>
                  <a:gd name="T15" fmla="*/ 0 h 319"/>
                  <a:gd name="T16" fmla="*/ 0 w 616"/>
                  <a:gd name="T17" fmla="*/ 0 h 319"/>
                  <a:gd name="T18" fmla="*/ 0 w 616"/>
                  <a:gd name="T19" fmla="*/ 0 h 319"/>
                  <a:gd name="T20" fmla="*/ 0 w 616"/>
                  <a:gd name="T21" fmla="*/ 0 h 319"/>
                  <a:gd name="T22" fmla="*/ 0 w 616"/>
                  <a:gd name="T23" fmla="*/ 0 h 319"/>
                  <a:gd name="T24" fmla="*/ 0 w 616"/>
                  <a:gd name="T25" fmla="*/ 0 h 319"/>
                  <a:gd name="T26" fmla="*/ 0 w 616"/>
                  <a:gd name="T27" fmla="*/ 0 h 319"/>
                  <a:gd name="T28" fmla="*/ 0 w 616"/>
                  <a:gd name="T29" fmla="*/ 0 h 319"/>
                  <a:gd name="T30" fmla="*/ 0 w 616"/>
                  <a:gd name="T31" fmla="*/ 0 h 319"/>
                  <a:gd name="T32" fmla="*/ 0 w 616"/>
                  <a:gd name="T33" fmla="*/ 0 h 319"/>
                  <a:gd name="T34" fmla="*/ 0 w 616"/>
                  <a:gd name="T35" fmla="*/ 0 h 319"/>
                  <a:gd name="T36" fmla="*/ 0 w 616"/>
                  <a:gd name="T37" fmla="*/ 0 h 319"/>
                  <a:gd name="T38" fmla="*/ 0 w 616"/>
                  <a:gd name="T39" fmla="*/ 0 h 319"/>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616" h="319">
                    <a:moveTo>
                      <a:pt x="249" y="10"/>
                    </a:moveTo>
                    <a:lnTo>
                      <a:pt x="244" y="93"/>
                    </a:lnTo>
                    <a:lnTo>
                      <a:pt x="406" y="170"/>
                    </a:lnTo>
                    <a:lnTo>
                      <a:pt x="541" y="203"/>
                    </a:lnTo>
                    <a:lnTo>
                      <a:pt x="616" y="237"/>
                    </a:lnTo>
                    <a:lnTo>
                      <a:pt x="612" y="281"/>
                    </a:lnTo>
                    <a:lnTo>
                      <a:pt x="515" y="308"/>
                    </a:lnTo>
                    <a:lnTo>
                      <a:pt x="368" y="319"/>
                    </a:lnTo>
                    <a:lnTo>
                      <a:pt x="244" y="297"/>
                    </a:lnTo>
                    <a:lnTo>
                      <a:pt x="167" y="276"/>
                    </a:lnTo>
                    <a:lnTo>
                      <a:pt x="163" y="300"/>
                    </a:lnTo>
                    <a:lnTo>
                      <a:pt x="66" y="297"/>
                    </a:lnTo>
                    <a:lnTo>
                      <a:pt x="6" y="286"/>
                    </a:lnTo>
                    <a:lnTo>
                      <a:pt x="6" y="243"/>
                    </a:lnTo>
                    <a:lnTo>
                      <a:pt x="0" y="217"/>
                    </a:lnTo>
                    <a:lnTo>
                      <a:pt x="0" y="156"/>
                    </a:lnTo>
                    <a:lnTo>
                      <a:pt x="16" y="121"/>
                    </a:lnTo>
                    <a:lnTo>
                      <a:pt x="47" y="82"/>
                    </a:lnTo>
                    <a:lnTo>
                      <a:pt x="53" y="0"/>
                    </a:lnTo>
                    <a:lnTo>
                      <a:pt x="249" y="10"/>
                    </a:lnTo>
                    <a:close/>
                  </a:path>
                </a:pathLst>
              </a:custGeom>
              <a:solidFill>
                <a:srgbClr val="606060"/>
              </a:solidFill>
              <a:ln w="1588">
                <a:solidFill>
                  <a:srgbClr val="000000"/>
                </a:solidFill>
                <a:prstDash val="solid"/>
                <a:round/>
                <a:headEnd/>
                <a:tailEnd/>
              </a:ln>
            </p:spPr>
            <p:txBody>
              <a:bodyPr/>
              <a:lstStyle/>
              <a:p>
                <a:endParaRPr lang="zh-CN" altLang="en-US" sz="1400" b="1">
                  <a:latin typeface="微软雅黑" pitchFamily="34" charset="-122"/>
                  <a:ea typeface="微软雅黑" pitchFamily="34" charset="-122"/>
                </a:endParaRPr>
              </a:p>
            </p:txBody>
          </p:sp>
          <p:sp>
            <p:nvSpPr>
              <p:cNvPr id="74" name="Freeform 86"/>
              <p:cNvSpPr>
                <a:spLocks/>
              </p:cNvSpPr>
              <p:nvPr/>
            </p:nvSpPr>
            <p:spPr bwMode="auto">
              <a:xfrm>
                <a:off x="2677" y="2457"/>
                <a:ext cx="26" cy="14"/>
              </a:xfrm>
              <a:custGeom>
                <a:avLst/>
                <a:gdLst>
                  <a:gd name="T0" fmla="*/ 0 w 185"/>
                  <a:gd name="T1" fmla="*/ 0 h 99"/>
                  <a:gd name="T2" fmla="*/ 0 w 185"/>
                  <a:gd name="T3" fmla="*/ 0 h 99"/>
                  <a:gd name="T4" fmla="*/ 0 w 185"/>
                  <a:gd name="T5" fmla="*/ 0 h 99"/>
                  <a:gd name="T6" fmla="*/ 0 w 185"/>
                  <a:gd name="T7" fmla="*/ 0 h 99"/>
                  <a:gd name="T8" fmla="*/ 0 w 185"/>
                  <a:gd name="T9" fmla="*/ 0 h 9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5" h="99">
                    <a:moveTo>
                      <a:pt x="47" y="0"/>
                    </a:moveTo>
                    <a:lnTo>
                      <a:pt x="0" y="52"/>
                    </a:lnTo>
                    <a:lnTo>
                      <a:pt x="166" y="99"/>
                    </a:lnTo>
                    <a:lnTo>
                      <a:pt x="185" y="63"/>
                    </a:lnTo>
                    <a:lnTo>
                      <a:pt x="47"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latin typeface="微软雅黑" pitchFamily="34" charset="-122"/>
                  <a:ea typeface="微软雅黑" pitchFamily="34" charset="-122"/>
                </a:endParaRPr>
              </a:p>
            </p:txBody>
          </p:sp>
          <p:sp>
            <p:nvSpPr>
              <p:cNvPr id="75" name="Freeform 87"/>
              <p:cNvSpPr>
                <a:spLocks/>
              </p:cNvSpPr>
              <p:nvPr/>
            </p:nvSpPr>
            <p:spPr bwMode="auto">
              <a:xfrm>
                <a:off x="2703" y="2467"/>
                <a:ext cx="30" cy="8"/>
              </a:xfrm>
              <a:custGeom>
                <a:avLst/>
                <a:gdLst>
                  <a:gd name="T0" fmla="*/ 0 w 209"/>
                  <a:gd name="T1" fmla="*/ 0 h 61"/>
                  <a:gd name="T2" fmla="*/ 0 w 209"/>
                  <a:gd name="T3" fmla="*/ 0 h 61"/>
                  <a:gd name="T4" fmla="*/ 0 w 209"/>
                  <a:gd name="T5" fmla="*/ 0 h 61"/>
                  <a:gd name="T6" fmla="*/ 0 w 209"/>
                  <a:gd name="T7" fmla="*/ 0 h 61"/>
                  <a:gd name="T8" fmla="*/ 0 w 209"/>
                  <a:gd name="T9" fmla="*/ 0 h 61"/>
                  <a:gd name="T10" fmla="*/ 0 w 209"/>
                  <a:gd name="T11" fmla="*/ 0 h 61"/>
                  <a:gd name="T12" fmla="*/ 0 w 209"/>
                  <a:gd name="T13" fmla="*/ 0 h 6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09" h="61">
                    <a:moveTo>
                      <a:pt x="25" y="0"/>
                    </a:moveTo>
                    <a:lnTo>
                      <a:pt x="0" y="29"/>
                    </a:lnTo>
                    <a:lnTo>
                      <a:pt x="103" y="56"/>
                    </a:lnTo>
                    <a:lnTo>
                      <a:pt x="151" y="61"/>
                    </a:lnTo>
                    <a:lnTo>
                      <a:pt x="209" y="58"/>
                    </a:lnTo>
                    <a:lnTo>
                      <a:pt x="148" y="27"/>
                    </a:lnTo>
                    <a:lnTo>
                      <a:pt x="25"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latin typeface="微软雅黑" pitchFamily="34" charset="-122"/>
                  <a:ea typeface="微软雅黑" pitchFamily="34" charset="-122"/>
                </a:endParaRPr>
              </a:p>
            </p:txBody>
          </p:sp>
          <p:sp>
            <p:nvSpPr>
              <p:cNvPr id="76" name="Freeform 88"/>
              <p:cNvSpPr>
                <a:spLocks/>
              </p:cNvSpPr>
              <p:nvPr/>
            </p:nvSpPr>
            <p:spPr bwMode="auto">
              <a:xfrm>
                <a:off x="2648" y="2457"/>
                <a:ext cx="85" cy="27"/>
              </a:xfrm>
              <a:custGeom>
                <a:avLst/>
                <a:gdLst>
                  <a:gd name="T0" fmla="*/ 0 w 597"/>
                  <a:gd name="T1" fmla="*/ 0 h 188"/>
                  <a:gd name="T2" fmla="*/ 0 w 597"/>
                  <a:gd name="T3" fmla="*/ 0 h 188"/>
                  <a:gd name="T4" fmla="*/ 0 w 597"/>
                  <a:gd name="T5" fmla="*/ 0 h 188"/>
                  <a:gd name="T6" fmla="*/ 0 w 597"/>
                  <a:gd name="T7" fmla="*/ 0 h 188"/>
                  <a:gd name="T8" fmla="*/ 0 w 597"/>
                  <a:gd name="T9" fmla="*/ 0 h 188"/>
                  <a:gd name="T10" fmla="*/ 0 w 597"/>
                  <a:gd name="T11" fmla="*/ 0 h 188"/>
                  <a:gd name="T12" fmla="*/ 0 w 597"/>
                  <a:gd name="T13" fmla="*/ 0 h 188"/>
                  <a:gd name="T14" fmla="*/ 0 w 597"/>
                  <a:gd name="T15" fmla="*/ 0 h 188"/>
                  <a:gd name="T16" fmla="*/ 0 w 597"/>
                  <a:gd name="T17" fmla="*/ 0 h 188"/>
                  <a:gd name="T18" fmla="*/ 0 w 597"/>
                  <a:gd name="T19" fmla="*/ 0 h 188"/>
                  <a:gd name="T20" fmla="*/ 0 w 597"/>
                  <a:gd name="T21" fmla="*/ 0 h 188"/>
                  <a:gd name="T22" fmla="*/ 0 w 597"/>
                  <a:gd name="T23" fmla="*/ 0 h 188"/>
                  <a:gd name="T24" fmla="*/ 0 w 597"/>
                  <a:gd name="T25" fmla="*/ 0 h 188"/>
                  <a:gd name="T26" fmla="*/ 0 w 597"/>
                  <a:gd name="T27" fmla="*/ 0 h 188"/>
                  <a:gd name="T28" fmla="*/ 0 w 597"/>
                  <a:gd name="T29" fmla="*/ 0 h 188"/>
                  <a:gd name="T30" fmla="*/ 0 w 597"/>
                  <a:gd name="T31" fmla="*/ 0 h 188"/>
                  <a:gd name="T32" fmla="*/ 0 w 597"/>
                  <a:gd name="T33" fmla="*/ 0 h 188"/>
                  <a:gd name="T34" fmla="*/ 0 w 597"/>
                  <a:gd name="T35" fmla="*/ 0 h 188"/>
                  <a:gd name="T36" fmla="*/ 0 w 597"/>
                  <a:gd name="T37" fmla="*/ 0 h 18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597" h="188">
                    <a:moveTo>
                      <a:pt x="597" y="160"/>
                    </a:moveTo>
                    <a:lnTo>
                      <a:pt x="597" y="131"/>
                    </a:lnTo>
                    <a:lnTo>
                      <a:pt x="519" y="139"/>
                    </a:lnTo>
                    <a:lnTo>
                      <a:pt x="394" y="121"/>
                    </a:lnTo>
                    <a:lnTo>
                      <a:pt x="321" y="104"/>
                    </a:lnTo>
                    <a:lnTo>
                      <a:pt x="183" y="59"/>
                    </a:lnTo>
                    <a:lnTo>
                      <a:pt x="124" y="52"/>
                    </a:lnTo>
                    <a:lnTo>
                      <a:pt x="65" y="31"/>
                    </a:lnTo>
                    <a:lnTo>
                      <a:pt x="35" y="0"/>
                    </a:lnTo>
                    <a:lnTo>
                      <a:pt x="0" y="39"/>
                    </a:lnTo>
                    <a:lnTo>
                      <a:pt x="0" y="119"/>
                    </a:lnTo>
                    <a:lnTo>
                      <a:pt x="43" y="131"/>
                    </a:lnTo>
                    <a:lnTo>
                      <a:pt x="151" y="145"/>
                    </a:lnTo>
                    <a:lnTo>
                      <a:pt x="194" y="150"/>
                    </a:lnTo>
                    <a:lnTo>
                      <a:pt x="265" y="176"/>
                    </a:lnTo>
                    <a:lnTo>
                      <a:pt x="346" y="188"/>
                    </a:lnTo>
                    <a:lnTo>
                      <a:pt x="403" y="188"/>
                    </a:lnTo>
                    <a:lnTo>
                      <a:pt x="492" y="188"/>
                    </a:lnTo>
                    <a:lnTo>
                      <a:pt x="597" y="16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latin typeface="微软雅黑" pitchFamily="34" charset="-122"/>
                  <a:ea typeface="微软雅黑" pitchFamily="34" charset="-122"/>
                </a:endParaRPr>
              </a:p>
            </p:txBody>
          </p:sp>
          <p:sp>
            <p:nvSpPr>
              <p:cNvPr id="77" name="Freeform 89"/>
              <p:cNvSpPr>
                <a:spLocks/>
              </p:cNvSpPr>
              <p:nvPr/>
            </p:nvSpPr>
            <p:spPr bwMode="auto">
              <a:xfrm>
                <a:off x="2654" y="2441"/>
                <a:ext cx="28" cy="22"/>
              </a:xfrm>
              <a:custGeom>
                <a:avLst/>
                <a:gdLst>
                  <a:gd name="T0" fmla="*/ 0 w 196"/>
                  <a:gd name="T1" fmla="*/ 0 h 154"/>
                  <a:gd name="T2" fmla="*/ 0 w 196"/>
                  <a:gd name="T3" fmla="*/ 0 h 154"/>
                  <a:gd name="T4" fmla="*/ 0 w 196"/>
                  <a:gd name="T5" fmla="*/ 0 h 154"/>
                  <a:gd name="T6" fmla="*/ 0 w 196"/>
                  <a:gd name="T7" fmla="*/ 0 h 154"/>
                  <a:gd name="T8" fmla="*/ 0 w 196"/>
                  <a:gd name="T9" fmla="*/ 0 h 154"/>
                  <a:gd name="T10" fmla="*/ 0 w 196"/>
                  <a:gd name="T11" fmla="*/ 0 h 154"/>
                  <a:gd name="T12" fmla="*/ 0 w 196"/>
                  <a:gd name="T13" fmla="*/ 0 h 154"/>
                  <a:gd name="T14" fmla="*/ 0 w 196"/>
                  <a:gd name="T15" fmla="*/ 0 h 154"/>
                  <a:gd name="T16" fmla="*/ 0 w 196"/>
                  <a:gd name="T17" fmla="*/ 0 h 154"/>
                  <a:gd name="T18" fmla="*/ 0 w 196"/>
                  <a:gd name="T19" fmla="*/ 0 h 15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96" h="154">
                    <a:moveTo>
                      <a:pt x="191" y="11"/>
                    </a:moveTo>
                    <a:lnTo>
                      <a:pt x="185" y="86"/>
                    </a:lnTo>
                    <a:lnTo>
                      <a:pt x="196" y="103"/>
                    </a:lnTo>
                    <a:lnTo>
                      <a:pt x="152" y="154"/>
                    </a:lnTo>
                    <a:lnTo>
                      <a:pt x="92" y="154"/>
                    </a:lnTo>
                    <a:lnTo>
                      <a:pt x="24" y="131"/>
                    </a:lnTo>
                    <a:lnTo>
                      <a:pt x="0" y="101"/>
                    </a:lnTo>
                    <a:lnTo>
                      <a:pt x="14" y="80"/>
                    </a:lnTo>
                    <a:lnTo>
                      <a:pt x="18" y="0"/>
                    </a:lnTo>
                    <a:lnTo>
                      <a:pt x="191" y="11"/>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latin typeface="微软雅黑" pitchFamily="34" charset="-122"/>
                  <a:ea typeface="微软雅黑" pitchFamily="34" charset="-122"/>
                </a:endParaRPr>
              </a:p>
            </p:txBody>
          </p:sp>
        </p:grpSp>
        <p:grpSp>
          <p:nvGrpSpPr>
            <p:cNvPr id="11" name="Group 90"/>
            <p:cNvGrpSpPr>
              <a:grpSpLocks/>
            </p:cNvGrpSpPr>
            <p:nvPr/>
          </p:nvGrpSpPr>
          <p:grpSpPr bwMode="auto">
            <a:xfrm flipH="1">
              <a:off x="3658" y="2929"/>
              <a:ext cx="92" cy="221"/>
              <a:chOff x="2649" y="2361"/>
              <a:chExt cx="37" cy="91"/>
            </a:xfrm>
          </p:grpSpPr>
          <p:sp>
            <p:nvSpPr>
              <p:cNvPr id="71" name="Freeform 91"/>
              <p:cNvSpPr>
                <a:spLocks/>
              </p:cNvSpPr>
              <p:nvPr/>
            </p:nvSpPr>
            <p:spPr bwMode="auto">
              <a:xfrm>
                <a:off x="2649" y="2361"/>
                <a:ext cx="37" cy="91"/>
              </a:xfrm>
              <a:custGeom>
                <a:avLst/>
                <a:gdLst>
                  <a:gd name="T0" fmla="*/ 0 w 260"/>
                  <a:gd name="T1" fmla="*/ 0 h 637"/>
                  <a:gd name="T2" fmla="*/ 0 w 260"/>
                  <a:gd name="T3" fmla="*/ 0 h 637"/>
                  <a:gd name="T4" fmla="*/ 0 w 260"/>
                  <a:gd name="T5" fmla="*/ 0 h 637"/>
                  <a:gd name="T6" fmla="*/ 0 w 260"/>
                  <a:gd name="T7" fmla="*/ 0 h 637"/>
                  <a:gd name="T8" fmla="*/ 0 w 260"/>
                  <a:gd name="T9" fmla="*/ 0 h 637"/>
                  <a:gd name="T10" fmla="*/ 0 w 260"/>
                  <a:gd name="T11" fmla="*/ 0 h 637"/>
                  <a:gd name="T12" fmla="*/ 0 w 260"/>
                  <a:gd name="T13" fmla="*/ 0 h 637"/>
                  <a:gd name="T14" fmla="*/ 0 w 260"/>
                  <a:gd name="T15" fmla="*/ 0 h 637"/>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60" h="637">
                    <a:moveTo>
                      <a:pt x="21" y="14"/>
                    </a:moveTo>
                    <a:lnTo>
                      <a:pt x="5" y="230"/>
                    </a:lnTo>
                    <a:lnTo>
                      <a:pt x="9" y="408"/>
                    </a:lnTo>
                    <a:lnTo>
                      <a:pt x="0" y="608"/>
                    </a:lnTo>
                    <a:lnTo>
                      <a:pt x="128" y="637"/>
                    </a:lnTo>
                    <a:lnTo>
                      <a:pt x="252" y="637"/>
                    </a:lnTo>
                    <a:lnTo>
                      <a:pt x="260" y="0"/>
                    </a:lnTo>
                    <a:lnTo>
                      <a:pt x="21" y="14"/>
                    </a:lnTo>
                    <a:close/>
                  </a:path>
                </a:pathLst>
              </a:custGeom>
              <a:solidFill>
                <a:srgbClr val="606060"/>
              </a:solidFill>
              <a:ln w="1588">
                <a:solidFill>
                  <a:srgbClr val="000000"/>
                </a:solidFill>
                <a:prstDash val="solid"/>
                <a:round/>
                <a:headEnd/>
                <a:tailEnd/>
              </a:ln>
            </p:spPr>
            <p:txBody>
              <a:bodyPr/>
              <a:lstStyle/>
              <a:p>
                <a:endParaRPr lang="zh-CN" altLang="en-US" sz="1400" b="1">
                  <a:latin typeface="微软雅黑" pitchFamily="34" charset="-122"/>
                  <a:ea typeface="微软雅黑" pitchFamily="34" charset="-122"/>
                </a:endParaRPr>
              </a:p>
            </p:txBody>
          </p:sp>
          <p:sp>
            <p:nvSpPr>
              <p:cNvPr id="72" name="Freeform 92"/>
              <p:cNvSpPr>
                <a:spLocks/>
              </p:cNvSpPr>
              <p:nvPr/>
            </p:nvSpPr>
            <p:spPr bwMode="auto">
              <a:xfrm>
                <a:off x="2652" y="2362"/>
                <a:ext cx="32" cy="87"/>
              </a:xfrm>
              <a:custGeom>
                <a:avLst/>
                <a:gdLst>
                  <a:gd name="T0" fmla="*/ 0 w 225"/>
                  <a:gd name="T1" fmla="*/ 0 h 612"/>
                  <a:gd name="T2" fmla="*/ 0 w 225"/>
                  <a:gd name="T3" fmla="*/ 0 h 612"/>
                  <a:gd name="T4" fmla="*/ 0 w 225"/>
                  <a:gd name="T5" fmla="*/ 0 h 612"/>
                  <a:gd name="T6" fmla="*/ 0 w 225"/>
                  <a:gd name="T7" fmla="*/ 0 h 612"/>
                  <a:gd name="T8" fmla="*/ 0 w 225"/>
                  <a:gd name="T9" fmla="*/ 0 h 612"/>
                  <a:gd name="T10" fmla="*/ 0 w 225"/>
                  <a:gd name="T11" fmla="*/ 0 h 612"/>
                  <a:gd name="T12" fmla="*/ 0 w 225"/>
                  <a:gd name="T13" fmla="*/ 0 h 612"/>
                  <a:gd name="T14" fmla="*/ 0 w 225"/>
                  <a:gd name="T15" fmla="*/ 0 h 61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25" h="612">
                    <a:moveTo>
                      <a:pt x="20" y="20"/>
                    </a:moveTo>
                    <a:lnTo>
                      <a:pt x="0" y="201"/>
                    </a:lnTo>
                    <a:lnTo>
                      <a:pt x="4" y="346"/>
                    </a:lnTo>
                    <a:lnTo>
                      <a:pt x="4" y="569"/>
                    </a:lnTo>
                    <a:lnTo>
                      <a:pt x="114" y="612"/>
                    </a:lnTo>
                    <a:lnTo>
                      <a:pt x="212" y="612"/>
                    </a:lnTo>
                    <a:lnTo>
                      <a:pt x="225" y="0"/>
                    </a:lnTo>
                    <a:lnTo>
                      <a:pt x="20" y="2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latin typeface="微软雅黑" pitchFamily="34" charset="-122"/>
                  <a:ea typeface="微软雅黑" pitchFamily="34" charset="-122"/>
                </a:endParaRPr>
              </a:p>
            </p:txBody>
          </p:sp>
        </p:grpSp>
        <p:grpSp>
          <p:nvGrpSpPr>
            <p:cNvPr id="12" name="Group 93"/>
            <p:cNvGrpSpPr>
              <a:grpSpLocks/>
            </p:cNvGrpSpPr>
            <p:nvPr/>
          </p:nvGrpSpPr>
          <p:grpSpPr bwMode="auto">
            <a:xfrm flipH="1">
              <a:off x="3477" y="3152"/>
              <a:ext cx="226" cy="112"/>
              <a:chOff x="2668" y="2453"/>
              <a:chExt cx="90" cy="46"/>
            </a:xfrm>
          </p:grpSpPr>
          <p:sp>
            <p:nvSpPr>
              <p:cNvPr id="66" name="Freeform 94"/>
              <p:cNvSpPr>
                <a:spLocks/>
              </p:cNvSpPr>
              <p:nvPr/>
            </p:nvSpPr>
            <p:spPr bwMode="auto">
              <a:xfrm>
                <a:off x="2668" y="2453"/>
                <a:ext cx="90" cy="46"/>
              </a:xfrm>
              <a:custGeom>
                <a:avLst/>
                <a:gdLst>
                  <a:gd name="T0" fmla="*/ 0 w 627"/>
                  <a:gd name="T1" fmla="*/ 0 h 320"/>
                  <a:gd name="T2" fmla="*/ 0 w 627"/>
                  <a:gd name="T3" fmla="*/ 0 h 320"/>
                  <a:gd name="T4" fmla="*/ 0 w 627"/>
                  <a:gd name="T5" fmla="*/ 0 h 320"/>
                  <a:gd name="T6" fmla="*/ 0 w 627"/>
                  <a:gd name="T7" fmla="*/ 0 h 320"/>
                  <a:gd name="T8" fmla="*/ 0 w 627"/>
                  <a:gd name="T9" fmla="*/ 0 h 320"/>
                  <a:gd name="T10" fmla="*/ 0 w 627"/>
                  <a:gd name="T11" fmla="*/ 0 h 320"/>
                  <a:gd name="T12" fmla="*/ 0 w 627"/>
                  <a:gd name="T13" fmla="*/ 0 h 320"/>
                  <a:gd name="T14" fmla="*/ 0 w 627"/>
                  <a:gd name="T15" fmla="*/ 0 h 320"/>
                  <a:gd name="T16" fmla="*/ 0 w 627"/>
                  <a:gd name="T17" fmla="*/ 0 h 320"/>
                  <a:gd name="T18" fmla="*/ 0 w 627"/>
                  <a:gd name="T19" fmla="*/ 0 h 320"/>
                  <a:gd name="T20" fmla="*/ 0 w 627"/>
                  <a:gd name="T21" fmla="*/ 0 h 320"/>
                  <a:gd name="T22" fmla="*/ 0 w 627"/>
                  <a:gd name="T23" fmla="*/ 0 h 320"/>
                  <a:gd name="T24" fmla="*/ 0 w 627"/>
                  <a:gd name="T25" fmla="*/ 0 h 320"/>
                  <a:gd name="T26" fmla="*/ 0 w 627"/>
                  <a:gd name="T27" fmla="*/ 0 h 320"/>
                  <a:gd name="T28" fmla="*/ 0 w 627"/>
                  <a:gd name="T29" fmla="*/ 0 h 320"/>
                  <a:gd name="T30" fmla="*/ 0 w 627"/>
                  <a:gd name="T31" fmla="*/ 0 h 320"/>
                  <a:gd name="T32" fmla="*/ 0 w 627"/>
                  <a:gd name="T33" fmla="*/ 0 h 320"/>
                  <a:gd name="T34" fmla="*/ 0 w 627"/>
                  <a:gd name="T35" fmla="*/ 0 h 320"/>
                  <a:gd name="T36" fmla="*/ 0 w 627"/>
                  <a:gd name="T37" fmla="*/ 0 h 320"/>
                  <a:gd name="T38" fmla="*/ 0 w 627"/>
                  <a:gd name="T39" fmla="*/ 0 h 320"/>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627" h="320">
                    <a:moveTo>
                      <a:pt x="255" y="12"/>
                    </a:moveTo>
                    <a:lnTo>
                      <a:pt x="249" y="93"/>
                    </a:lnTo>
                    <a:lnTo>
                      <a:pt x="413" y="171"/>
                    </a:lnTo>
                    <a:lnTo>
                      <a:pt x="551" y="204"/>
                    </a:lnTo>
                    <a:lnTo>
                      <a:pt x="627" y="237"/>
                    </a:lnTo>
                    <a:lnTo>
                      <a:pt x="623" y="282"/>
                    </a:lnTo>
                    <a:lnTo>
                      <a:pt x="524" y="309"/>
                    </a:lnTo>
                    <a:lnTo>
                      <a:pt x="375" y="320"/>
                    </a:lnTo>
                    <a:lnTo>
                      <a:pt x="249" y="298"/>
                    </a:lnTo>
                    <a:lnTo>
                      <a:pt x="173" y="276"/>
                    </a:lnTo>
                    <a:lnTo>
                      <a:pt x="168" y="300"/>
                    </a:lnTo>
                    <a:lnTo>
                      <a:pt x="68" y="298"/>
                    </a:lnTo>
                    <a:lnTo>
                      <a:pt x="7" y="287"/>
                    </a:lnTo>
                    <a:lnTo>
                      <a:pt x="7" y="243"/>
                    </a:lnTo>
                    <a:lnTo>
                      <a:pt x="0" y="218"/>
                    </a:lnTo>
                    <a:lnTo>
                      <a:pt x="0" y="156"/>
                    </a:lnTo>
                    <a:lnTo>
                      <a:pt x="19" y="122"/>
                    </a:lnTo>
                    <a:lnTo>
                      <a:pt x="50" y="84"/>
                    </a:lnTo>
                    <a:lnTo>
                      <a:pt x="57" y="0"/>
                    </a:lnTo>
                    <a:lnTo>
                      <a:pt x="255" y="12"/>
                    </a:lnTo>
                    <a:close/>
                  </a:path>
                </a:pathLst>
              </a:custGeom>
              <a:solidFill>
                <a:srgbClr val="606060"/>
              </a:solidFill>
              <a:ln w="1588">
                <a:solidFill>
                  <a:srgbClr val="000000"/>
                </a:solidFill>
                <a:prstDash val="solid"/>
                <a:round/>
                <a:headEnd/>
                <a:tailEnd/>
              </a:ln>
            </p:spPr>
            <p:txBody>
              <a:bodyPr/>
              <a:lstStyle/>
              <a:p>
                <a:endParaRPr lang="zh-CN" altLang="en-US" sz="1400" b="1">
                  <a:latin typeface="微软雅黑" pitchFamily="34" charset="-122"/>
                  <a:ea typeface="微软雅黑" pitchFamily="34" charset="-122"/>
                </a:endParaRPr>
              </a:p>
            </p:txBody>
          </p:sp>
          <p:sp>
            <p:nvSpPr>
              <p:cNvPr id="67" name="Freeform 95"/>
              <p:cNvSpPr>
                <a:spLocks/>
              </p:cNvSpPr>
              <p:nvPr/>
            </p:nvSpPr>
            <p:spPr bwMode="auto">
              <a:xfrm>
                <a:off x="2698" y="2470"/>
                <a:ext cx="27" cy="14"/>
              </a:xfrm>
              <a:custGeom>
                <a:avLst/>
                <a:gdLst>
                  <a:gd name="T0" fmla="*/ 0 w 187"/>
                  <a:gd name="T1" fmla="*/ 0 h 99"/>
                  <a:gd name="T2" fmla="*/ 0 w 187"/>
                  <a:gd name="T3" fmla="*/ 0 h 99"/>
                  <a:gd name="T4" fmla="*/ 0 w 187"/>
                  <a:gd name="T5" fmla="*/ 0 h 99"/>
                  <a:gd name="T6" fmla="*/ 0 w 187"/>
                  <a:gd name="T7" fmla="*/ 0 h 99"/>
                  <a:gd name="T8" fmla="*/ 0 w 187"/>
                  <a:gd name="T9" fmla="*/ 0 h 9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7" h="99">
                    <a:moveTo>
                      <a:pt x="47" y="0"/>
                    </a:moveTo>
                    <a:lnTo>
                      <a:pt x="0" y="54"/>
                    </a:lnTo>
                    <a:lnTo>
                      <a:pt x="167" y="99"/>
                    </a:lnTo>
                    <a:lnTo>
                      <a:pt x="187" y="63"/>
                    </a:lnTo>
                    <a:lnTo>
                      <a:pt x="47"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latin typeface="微软雅黑" pitchFamily="34" charset="-122"/>
                  <a:ea typeface="微软雅黑" pitchFamily="34" charset="-122"/>
                </a:endParaRPr>
              </a:p>
            </p:txBody>
          </p:sp>
          <p:sp>
            <p:nvSpPr>
              <p:cNvPr id="68" name="Freeform 96"/>
              <p:cNvSpPr>
                <a:spLocks/>
              </p:cNvSpPr>
              <p:nvPr/>
            </p:nvSpPr>
            <p:spPr bwMode="auto">
              <a:xfrm>
                <a:off x="2725" y="2480"/>
                <a:ext cx="30" cy="8"/>
              </a:xfrm>
              <a:custGeom>
                <a:avLst/>
                <a:gdLst>
                  <a:gd name="T0" fmla="*/ 0 w 212"/>
                  <a:gd name="T1" fmla="*/ 0 h 59"/>
                  <a:gd name="T2" fmla="*/ 0 w 212"/>
                  <a:gd name="T3" fmla="*/ 0 h 59"/>
                  <a:gd name="T4" fmla="*/ 0 w 212"/>
                  <a:gd name="T5" fmla="*/ 0 h 59"/>
                  <a:gd name="T6" fmla="*/ 0 w 212"/>
                  <a:gd name="T7" fmla="*/ 0 h 59"/>
                  <a:gd name="T8" fmla="*/ 0 w 212"/>
                  <a:gd name="T9" fmla="*/ 0 h 59"/>
                  <a:gd name="T10" fmla="*/ 0 w 212"/>
                  <a:gd name="T11" fmla="*/ 0 h 59"/>
                  <a:gd name="T12" fmla="*/ 0 w 212"/>
                  <a:gd name="T13" fmla="*/ 0 h 5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12" h="59">
                    <a:moveTo>
                      <a:pt x="24" y="0"/>
                    </a:moveTo>
                    <a:lnTo>
                      <a:pt x="0" y="27"/>
                    </a:lnTo>
                    <a:lnTo>
                      <a:pt x="104" y="53"/>
                    </a:lnTo>
                    <a:lnTo>
                      <a:pt x="153" y="59"/>
                    </a:lnTo>
                    <a:lnTo>
                      <a:pt x="212" y="55"/>
                    </a:lnTo>
                    <a:lnTo>
                      <a:pt x="150" y="25"/>
                    </a:lnTo>
                    <a:lnTo>
                      <a:pt x="24"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latin typeface="微软雅黑" pitchFamily="34" charset="-122"/>
                  <a:ea typeface="微软雅黑" pitchFamily="34" charset="-122"/>
                </a:endParaRPr>
              </a:p>
            </p:txBody>
          </p:sp>
          <p:sp>
            <p:nvSpPr>
              <p:cNvPr id="69" name="Freeform 97"/>
              <p:cNvSpPr>
                <a:spLocks/>
              </p:cNvSpPr>
              <p:nvPr/>
            </p:nvSpPr>
            <p:spPr bwMode="auto">
              <a:xfrm>
                <a:off x="2669" y="2470"/>
                <a:ext cx="87" cy="27"/>
              </a:xfrm>
              <a:custGeom>
                <a:avLst/>
                <a:gdLst>
                  <a:gd name="T0" fmla="*/ 0 w 605"/>
                  <a:gd name="T1" fmla="*/ 0 h 189"/>
                  <a:gd name="T2" fmla="*/ 0 w 605"/>
                  <a:gd name="T3" fmla="*/ 0 h 189"/>
                  <a:gd name="T4" fmla="*/ 0 w 605"/>
                  <a:gd name="T5" fmla="*/ 0 h 189"/>
                  <a:gd name="T6" fmla="*/ 0 w 605"/>
                  <a:gd name="T7" fmla="*/ 0 h 189"/>
                  <a:gd name="T8" fmla="*/ 0 w 605"/>
                  <a:gd name="T9" fmla="*/ 0 h 189"/>
                  <a:gd name="T10" fmla="*/ 0 w 605"/>
                  <a:gd name="T11" fmla="*/ 0 h 189"/>
                  <a:gd name="T12" fmla="*/ 0 w 605"/>
                  <a:gd name="T13" fmla="*/ 0 h 189"/>
                  <a:gd name="T14" fmla="*/ 0 w 605"/>
                  <a:gd name="T15" fmla="*/ 0 h 189"/>
                  <a:gd name="T16" fmla="*/ 0 w 605"/>
                  <a:gd name="T17" fmla="*/ 0 h 189"/>
                  <a:gd name="T18" fmla="*/ 0 w 605"/>
                  <a:gd name="T19" fmla="*/ 0 h 189"/>
                  <a:gd name="T20" fmla="*/ 0 w 605"/>
                  <a:gd name="T21" fmla="*/ 0 h 189"/>
                  <a:gd name="T22" fmla="*/ 0 w 605"/>
                  <a:gd name="T23" fmla="*/ 0 h 189"/>
                  <a:gd name="T24" fmla="*/ 0 w 605"/>
                  <a:gd name="T25" fmla="*/ 0 h 189"/>
                  <a:gd name="T26" fmla="*/ 0 w 605"/>
                  <a:gd name="T27" fmla="*/ 0 h 189"/>
                  <a:gd name="T28" fmla="*/ 0 w 605"/>
                  <a:gd name="T29" fmla="*/ 0 h 189"/>
                  <a:gd name="T30" fmla="*/ 0 w 605"/>
                  <a:gd name="T31" fmla="*/ 0 h 189"/>
                  <a:gd name="T32" fmla="*/ 0 w 605"/>
                  <a:gd name="T33" fmla="*/ 0 h 189"/>
                  <a:gd name="T34" fmla="*/ 0 w 605"/>
                  <a:gd name="T35" fmla="*/ 0 h 189"/>
                  <a:gd name="T36" fmla="*/ 0 w 605"/>
                  <a:gd name="T37" fmla="*/ 0 h 18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605" h="189">
                    <a:moveTo>
                      <a:pt x="605" y="160"/>
                    </a:moveTo>
                    <a:lnTo>
                      <a:pt x="605" y="132"/>
                    </a:lnTo>
                    <a:lnTo>
                      <a:pt x="526" y="140"/>
                    </a:lnTo>
                    <a:lnTo>
                      <a:pt x="398" y="122"/>
                    </a:lnTo>
                    <a:lnTo>
                      <a:pt x="326" y="105"/>
                    </a:lnTo>
                    <a:lnTo>
                      <a:pt x="187" y="59"/>
                    </a:lnTo>
                    <a:lnTo>
                      <a:pt x="125" y="54"/>
                    </a:lnTo>
                    <a:lnTo>
                      <a:pt x="66" y="32"/>
                    </a:lnTo>
                    <a:lnTo>
                      <a:pt x="35" y="0"/>
                    </a:lnTo>
                    <a:lnTo>
                      <a:pt x="0" y="40"/>
                    </a:lnTo>
                    <a:lnTo>
                      <a:pt x="0" y="120"/>
                    </a:lnTo>
                    <a:lnTo>
                      <a:pt x="45" y="132"/>
                    </a:lnTo>
                    <a:lnTo>
                      <a:pt x="153" y="145"/>
                    </a:lnTo>
                    <a:lnTo>
                      <a:pt x="197" y="152"/>
                    </a:lnTo>
                    <a:lnTo>
                      <a:pt x="268" y="177"/>
                    </a:lnTo>
                    <a:lnTo>
                      <a:pt x="350" y="189"/>
                    </a:lnTo>
                    <a:lnTo>
                      <a:pt x="408" y="189"/>
                    </a:lnTo>
                    <a:lnTo>
                      <a:pt x="500" y="189"/>
                    </a:lnTo>
                    <a:lnTo>
                      <a:pt x="605" y="16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latin typeface="微软雅黑" pitchFamily="34" charset="-122"/>
                  <a:ea typeface="微软雅黑" pitchFamily="34" charset="-122"/>
                </a:endParaRPr>
              </a:p>
            </p:txBody>
          </p:sp>
          <p:sp>
            <p:nvSpPr>
              <p:cNvPr id="70" name="Freeform 98"/>
              <p:cNvSpPr>
                <a:spLocks/>
              </p:cNvSpPr>
              <p:nvPr/>
            </p:nvSpPr>
            <p:spPr bwMode="auto">
              <a:xfrm>
                <a:off x="2675" y="2454"/>
                <a:ext cx="29" cy="22"/>
              </a:xfrm>
              <a:custGeom>
                <a:avLst/>
                <a:gdLst>
                  <a:gd name="T0" fmla="*/ 0 w 200"/>
                  <a:gd name="T1" fmla="*/ 0 h 153"/>
                  <a:gd name="T2" fmla="*/ 0 w 200"/>
                  <a:gd name="T3" fmla="*/ 0 h 153"/>
                  <a:gd name="T4" fmla="*/ 0 w 200"/>
                  <a:gd name="T5" fmla="*/ 0 h 153"/>
                  <a:gd name="T6" fmla="*/ 0 w 200"/>
                  <a:gd name="T7" fmla="*/ 0 h 153"/>
                  <a:gd name="T8" fmla="*/ 0 w 200"/>
                  <a:gd name="T9" fmla="*/ 0 h 153"/>
                  <a:gd name="T10" fmla="*/ 0 w 200"/>
                  <a:gd name="T11" fmla="*/ 0 h 153"/>
                  <a:gd name="T12" fmla="*/ 0 w 200"/>
                  <a:gd name="T13" fmla="*/ 0 h 153"/>
                  <a:gd name="T14" fmla="*/ 0 w 200"/>
                  <a:gd name="T15" fmla="*/ 0 h 153"/>
                  <a:gd name="T16" fmla="*/ 0 w 200"/>
                  <a:gd name="T17" fmla="*/ 0 h 153"/>
                  <a:gd name="T18" fmla="*/ 0 w 200"/>
                  <a:gd name="T19" fmla="*/ 0 h 15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0" h="153">
                    <a:moveTo>
                      <a:pt x="193" y="11"/>
                    </a:moveTo>
                    <a:lnTo>
                      <a:pt x="187" y="85"/>
                    </a:lnTo>
                    <a:lnTo>
                      <a:pt x="200" y="103"/>
                    </a:lnTo>
                    <a:lnTo>
                      <a:pt x="155" y="153"/>
                    </a:lnTo>
                    <a:lnTo>
                      <a:pt x="94" y="153"/>
                    </a:lnTo>
                    <a:lnTo>
                      <a:pt x="25" y="130"/>
                    </a:lnTo>
                    <a:lnTo>
                      <a:pt x="0" y="101"/>
                    </a:lnTo>
                    <a:lnTo>
                      <a:pt x="14" y="80"/>
                    </a:lnTo>
                    <a:lnTo>
                      <a:pt x="18" y="0"/>
                    </a:lnTo>
                    <a:lnTo>
                      <a:pt x="193" y="11"/>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latin typeface="微软雅黑" pitchFamily="34" charset="-122"/>
                  <a:ea typeface="微软雅黑" pitchFamily="34" charset="-122"/>
                </a:endParaRPr>
              </a:p>
            </p:txBody>
          </p:sp>
        </p:grpSp>
        <p:sp>
          <p:nvSpPr>
            <p:cNvPr id="13" name="Rectangle 99"/>
            <p:cNvSpPr>
              <a:spLocks noChangeArrowheads="1"/>
            </p:cNvSpPr>
            <p:nvPr/>
          </p:nvSpPr>
          <p:spPr bwMode="auto">
            <a:xfrm flipH="1">
              <a:off x="3868" y="2951"/>
              <a:ext cx="75" cy="233"/>
            </a:xfrm>
            <a:prstGeom prst="rect">
              <a:avLst/>
            </a:prstGeom>
            <a:solidFill>
              <a:srgbClr val="606060"/>
            </a:solidFill>
            <a:ln w="1588">
              <a:solidFill>
                <a:srgbClr val="000000"/>
              </a:solidFill>
              <a:miter lim="800000"/>
              <a:headEnd/>
              <a:tailEnd/>
            </a:ln>
          </p:spPr>
          <p:txBody>
            <a:bodyPr/>
            <a:lstStyle/>
            <a:p>
              <a:pPr eaLnBrk="1" hangingPunct="1"/>
              <a:endParaRPr lang="zh-CN" altLang="en-US" sz="1400" b="1">
                <a:latin typeface="微软雅黑" pitchFamily="34" charset="-122"/>
                <a:ea typeface="微软雅黑" pitchFamily="34" charset="-122"/>
              </a:endParaRPr>
            </a:p>
          </p:txBody>
        </p:sp>
        <p:grpSp>
          <p:nvGrpSpPr>
            <p:cNvPr id="14" name="Group 100"/>
            <p:cNvGrpSpPr>
              <a:grpSpLocks/>
            </p:cNvGrpSpPr>
            <p:nvPr/>
          </p:nvGrpSpPr>
          <p:grpSpPr bwMode="auto">
            <a:xfrm flipH="1">
              <a:off x="3710" y="2866"/>
              <a:ext cx="353" cy="121"/>
              <a:chOff x="2524" y="2335"/>
              <a:chExt cx="141" cy="50"/>
            </a:xfrm>
          </p:grpSpPr>
          <p:sp>
            <p:nvSpPr>
              <p:cNvPr id="64" name="Freeform 101"/>
              <p:cNvSpPr>
                <a:spLocks/>
              </p:cNvSpPr>
              <p:nvPr/>
            </p:nvSpPr>
            <p:spPr bwMode="auto">
              <a:xfrm>
                <a:off x="2524" y="2335"/>
                <a:ext cx="141" cy="50"/>
              </a:xfrm>
              <a:custGeom>
                <a:avLst/>
                <a:gdLst>
                  <a:gd name="T0" fmla="*/ 0 w 987"/>
                  <a:gd name="T1" fmla="*/ 0 h 347"/>
                  <a:gd name="T2" fmla="*/ 0 w 987"/>
                  <a:gd name="T3" fmla="*/ 0 h 347"/>
                  <a:gd name="T4" fmla="*/ 0 w 987"/>
                  <a:gd name="T5" fmla="*/ 0 h 347"/>
                  <a:gd name="T6" fmla="*/ 0 w 987"/>
                  <a:gd name="T7" fmla="*/ 0 h 347"/>
                  <a:gd name="T8" fmla="*/ 0 w 987"/>
                  <a:gd name="T9" fmla="*/ 0 h 347"/>
                  <a:gd name="T10" fmla="*/ 0 w 987"/>
                  <a:gd name="T11" fmla="*/ 0 h 347"/>
                  <a:gd name="T12" fmla="*/ 0 w 987"/>
                  <a:gd name="T13" fmla="*/ 0 h 347"/>
                  <a:gd name="T14" fmla="*/ 0 w 987"/>
                  <a:gd name="T15" fmla="*/ 0 h 347"/>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987" h="347">
                    <a:moveTo>
                      <a:pt x="987" y="181"/>
                    </a:moveTo>
                    <a:lnTo>
                      <a:pt x="981" y="289"/>
                    </a:lnTo>
                    <a:lnTo>
                      <a:pt x="656" y="347"/>
                    </a:lnTo>
                    <a:lnTo>
                      <a:pt x="298" y="347"/>
                    </a:lnTo>
                    <a:lnTo>
                      <a:pt x="17" y="259"/>
                    </a:lnTo>
                    <a:lnTo>
                      <a:pt x="0" y="9"/>
                    </a:lnTo>
                    <a:lnTo>
                      <a:pt x="557" y="0"/>
                    </a:lnTo>
                    <a:lnTo>
                      <a:pt x="987" y="181"/>
                    </a:lnTo>
                    <a:close/>
                  </a:path>
                </a:pathLst>
              </a:custGeom>
              <a:solidFill>
                <a:srgbClr val="404040"/>
              </a:solidFill>
              <a:ln w="1588">
                <a:solidFill>
                  <a:srgbClr val="000000"/>
                </a:solidFill>
                <a:prstDash val="solid"/>
                <a:round/>
                <a:headEnd/>
                <a:tailEnd/>
              </a:ln>
            </p:spPr>
            <p:txBody>
              <a:bodyPr/>
              <a:lstStyle/>
              <a:p>
                <a:endParaRPr lang="zh-CN" altLang="en-US" sz="1400" b="1">
                  <a:latin typeface="微软雅黑" pitchFamily="34" charset="-122"/>
                  <a:ea typeface="微软雅黑" pitchFamily="34" charset="-122"/>
                </a:endParaRPr>
              </a:p>
            </p:txBody>
          </p:sp>
          <p:sp>
            <p:nvSpPr>
              <p:cNvPr id="65" name="Freeform 102"/>
              <p:cNvSpPr>
                <a:spLocks/>
              </p:cNvSpPr>
              <p:nvPr/>
            </p:nvSpPr>
            <p:spPr bwMode="auto">
              <a:xfrm>
                <a:off x="2527" y="2354"/>
                <a:ext cx="135" cy="28"/>
              </a:xfrm>
              <a:custGeom>
                <a:avLst/>
                <a:gdLst>
                  <a:gd name="T0" fmla="*/ 0 w 940"/>
                  <a:gd name="T1" fmla="*/ 0 h 199"/>
                  <a:gd name="T2" fmla="*/ 0 w 940"/>
                  <a:gd name="T3" fmla="*/ 0 h 199"/>
                  <a:gd name="T4" fmla="*/ 0 w 940"/>
                  <a:gd name="T5" fmla="*/ 0 h 199"/>
                  <a:gd name="T6" fmla="*/ 0 w 940"/>
                  <a:gd name="T7" fmla="*/ 0 h 199"/>
                  <a:gd name="T8" fmla="*/ 0 w 940"/>
                  <a:gd name="T9" fmla="*/ 0 h 199"/>
                  <a:gd name="T10" fmla="*/ 0 w 940"/>
                  <a:gd name="T11" fmla="*/ 0 h 199"/>
                  <a:gd name="T12" fmla="*/ 0 w 940"/>
                  <a:gd name="T13" fmla="*/ 0 h 199"/>
                  <a:gd name="T14" fmla="*/ 0 w 940"/>
                  <a:gd name="T15" fmla="*/ 0 h 199"/>
                  <a:gd name="T16" fmla="*/ 0 w 940"/>
                  <a:gd name="T17" fmla="*/ 0 h 19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940" h="199">
                    <a:moveTo>
                      <a:pt x="940" y="68"/>
                    </a:moveTo>
                    <a:lnTo>
                      <a:pt x="935" y="146"/>
                    </a:lnTo>
                    <a:lnTo>
                      <a:pt x="643" y="199"/>
                    </a:lnTo>
                    <a:lnTo>
                      <a:pt x="263" y="199"/>
                    </a:lnTo>
                    <a:lnTo>
                      <a:pt x="0" y="107"/>
                    </a:lnTo>
                    <a:lnTo>
                      <a:pt x="0" y="0"/>
                    </a:lnTo>
                    <a:lnTo>
                      <a:pt x="252" y="107"/>
                    </a:lnTo>
                    <a:lnTo>
                      <a:pt x="638" y="112"/>
                    </a:lnTo>
                    <a:lnTo>
                      <a:pt x="940" y="68"/>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latin typeface="微软雅黑" pitchFamily="34" charset="-122"/>
                  <a:ea typeface="微软雅黑" pitchFamily="34" charset="-122"/>
                </a:endParaRPr>
              </a:p>
            </p:txBody>
          </p:sp>
        </p:grpSp>
        <p:sp>
          <p:nvSpPr>
            <p:cNvPr id="15" name="Freeform 103"/>
            <p:cNvSpPr>
              <a:spLocks/>
            </p:cNvSpPr>
            <p:nvPr/>
          </p:nvSpPr>
          <p:spPr bwMode="auto">
            <a:xfrm flipH="1">
              <a:off x="3592" y="2740"/>
              <a:ext cx="481" cy="437"/>
            </a:xfrm>
            <a:custGeom>
              <a:avLst/>
              <a:gdLst>
                <a:gd name="T0" fmla="*/ 3 w 1344"/>
                <a:gd name="T1" fmla="*/ 1 h 1258"/>
                <a:gd name="T2" fmla="*/ 3 w 1344"/>
                <a:gd name="T3" fmla="*/ 1 h 1258"/>
                <a:gd name="T4" fmla="*/ 3 w 1344"/>
                <a:gd name="T5" fmla="*/ 1 h 1258"/>
                <a:gd name="T6" fmla="*/ 3 w 1344"/>
                <a:gd name="T7" fmla="*/ 1 h 1258"/>
                <a:gd name="T8" fmla="*/ 3 w 1344"/>
                <a:gd name="T9" fmla="*/ 0 h 1258"/>
                <a:gd name="T10" fmla="*/ 3 w 1344"/>
                <a:gd name="T11" fmla="*/ 0 h 1258"/>
                <a:gd name="T12" fmla="*/ 2 w 1344"/>
                <a:gd name="T13" fmla="*/ 0 h 1258"/>
                <a:gd name="T14" fmla="*/ 2 w 1344"/>
                <a:gd name="T15" fmla="*/ 0 h 1258"/>
                <a:gd name="T16" fmla="*/ 2 w 1344"/>
                <a:gd name="T17" fmla="*/ 0 h 1258"/>
                <a:gd name="T18" fmla="*/ 1 w 1344"/>
                <a:gd name="T19" fmla="*/ 0 h 1258"/>
                <a:gd name="T20" fmla="*/ 1 w 1344"/>
                <a:gd name="T21" fmla="*/ 0 h 1258"/>
                <a:gd name="T22" fmla="*/ 1 w 1344"/>
                <a:gd name="T23" fmla="*/ 0 h 1258"/>
                <a:gd name="T24" fmla="*/ 1 w 1344"/>
                <a:gd name="T25" fmla="*/ 0 h 1258"/>
                <a:gd name="T26" fmla="*/ 1 w 1344"/>
                <a:gd name="T27" fmla="*/ 0 h 1258"/>
                <a:gd name="T28" fmla="*/ 1 w 1344"/>
                <a:gd name="T29" fmla="*/ 0 h 1258"/>
                <a:gd name="T30" fmla="*/ 1 w 1344"/>
                <a:gd name="T31" fmla="*/ 0 h 1258"/>
                <a:gd name="T32" fmla="*/ 1 w 1344"/>
                <a:gd name="T33" fmla="*/ 0 h 1258"/>
                <a:gd name="T34" fmla="*/ 1 w 1344"/>
                <a:gd name="T35" fmla="*/ 0 h 1258"/>
                <a:gd name="T36" fmla="*/ 1 w 1344"/>
                <a:gd name="T37" fmla="*/ 0 h 1258"/>
                <a:gd name="T38" fmla="*/ 1 w 1344"/>
                <a:gd name="T39" fmla="*/ 0 h 1258"/>
                <a:gd name="T40" fmla="*/ 0 w 1344"/>
                <a:gd name="T41" fmla="*/ 0 h 1258"/>
                <a:gd name="T42" fmla="*/ 0 w 1344"/>
                <a:gd name="T43" fmla="*/ 0 h 1258"/>
                <a:gd name="T44" fmla="*/ 0 w 1344"/>
                <a:gd name="T45" fmla="*/ 0 h 1258"/>
                <a:gd name="T46" fmla="*/ 0 w 1344"/>
                <a:gd name="T47" fmla="*/ 0 h 1258"/>
                <a:gd name="T48" fmla="*/ 0 w 1344"/>
                <a:gd name="T49" fmla="*/ 0 h 1258"/>
                <a:gd name="T50" fmla="*/ 0 w 1344"/>
                <a:gd name="T51" fmla="*/ 0 h 1258"/>
                <a:gd name="T52" fmla="*/ 0 w 1344"/>
                <a:gd name="T53" fmla="*/ 1 h 1258"/>
                <a:gd name="T54" fmla="*/ 0 w 1344"/>
                <a:gd name="T55" fmla="*/ 1 h 1258"/>
                <a:gd name="T56" fmla="*/ 0 w 1344"/>
                <a:gd name="T57" fmla="*/ 1 h 1258"/>
                <a:gd name="T58" fmla="*/ 0 w 1344"/>
                <a:gd name="T59" fmla="*/ 1 h 1258"/>
                <a:gd name="T60" fmla="*/ 0 w 1344"/>
                <a:gd name="T61" fmla="*/ 1 h 1258"/>
                <a:gd name="T62" fmla="*/ 0 w 1344"/>
                <a:gd name="T63" fmla="*/ 1 h 1258"/>
                <a:gd name="T64" fmla="*/ 0 w 1344"/>
                <a:gd name="T65" fmla="*/ 1 h 1258"/>
                <a:gd name="T66" fmla="*/ 0 w 1344"/>
                <a:gd name="T67" fmla="*/ 1 h 1258"/>
                <a:gd name="T68" fmla="*/ 0 w 1344"/>
                <a:gd name="T69" fmla="*/ 1 h 1258"/>
                <a:gd name="T70" fmla="*/ 1 w 1344"/>
                <a:gd name="T71" fmla="*/ 1 h 1258"/>
                <a:gd name="T72" fmla="*/ 1 w 1344"/>
                <a:gd name="T73" fmla="*/ 1 h 1258"/>
                <a:gd name="T74" fmla="*/ 1 w 1344"/>
                <a:gd name="T75" fmla="*/ 1 h 1258"/>
                <a:gd name="T76" fmla="*/ 1 w 1344"/>
                <a:gd name="T77" fmla="*/ 1 h 1258"/>
                <a:gd name="T78" fmla="*/ 1 w 1344"/>
                <a:gd name="T79" fmla="*/ 1 h 1258"/>
                <a:gd name="T80" fmla="*/ 1 w 1344"/>
                <a:gd name="T81" fmla="*/ 1 h 1258"/>
                <a:gd name="T82" fmla="*/ 1 w 1344"/>
                <a:gd name="T83" fmla="*/ 1 h 1258"/>
                <a:gd name="T84" fmla="*/ 2 w 1344"/>
                <a:gd name="T85" fmla="*/ 1 h 1258"/>
                <a:gd name="T86" fmla="*/ 2 w 1344"/>
                <a:gd name="T87" fmla="*/ 1 h 1258"/>
                <a:gd name="T88" fmla="*/ 2 w 1344"/>
                <a:gd name="T89" fmla="*/ 1 h 1258"/>
                <a:gd name="T90" fmla="*/ 2 w 1344"/>
                <a:gd name="T91" fmla="*/ 1 h 1258"/>
                <a:gd name="T92" fmla="*/ 2 w 1344"/>
                <a:gd name="T93" fmla="*/ 2 h 1258"/>
                <a:gd name="T94" fmla="*/ 2 w 1344"/>
                <a:gd name="T95" fmla="*/ 2 h 1258"/>
                <a:gd name="T96" fmla="*/ 2 w 1344"/>
                <a:gd name="T97" fmla="*/ 2 h 1258"/>
                <a:gd name="T98" fmla="*/ 2 w 1344"/>
                <a:gd name="T99" fmla="*/ 2 h 1258"/>
                <a:gd name="T100" fmla="*/ 3 w 1344"/>
                <a:gd name="T101" fmla="*/ 2 h 1258"/>
                <a:gd name="T102" fmla="*/ 3 w 1344"/>
                <a:gd name="T103" fmla="*/ 2 h 1258"/>
                <a:gd name="T104" fmla="*/ 3 w 1344"/>
                <a:gd name="T105" fmla="*/ 2 h 1258"/>
                <a:gd name="T106" fmla="*/ 3 w 1344"/>
                <a:gd name="T107" fmla="*/ 2 h 1258"/>
                <a:gd name="T108" fmla="*/ 3 w 1344"/>
                <a:gd name="T109" fmla="*/ 2 h 1258"/>
                <a:gd name="T110" fmla="*/ 3 w 1344"/>
                <a:gd name="T111" fmla="*/ 1 h 1258"/>
                <a:gd name="T112" fmla="*/ 3 w 1344"/>
                <a:gd name="T113" fmla="*/ 1 h 1258"/>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44" h="1258">
                  <a:moveTo>
                    <a:pt x="1338" y="708"/>
                  </a:moveTo>
                  <a:lnTo>
                    <a:pt x="1331" y="582"/>
                  </a:lnTo>
                  <a:lnTo>
                    <a:pt x="1333" y="448"/>
                  </a:lnTo>
                  <a:lnTo>
                    <a:pt x="1328" y="346"/>
                  </a:lnTo>
                  <a:lnTo>
                    <a:pt x="1270" y="284"/>
                  </a:lnTo>
                  <a:lnTo>
                    <a:pt x="1200" y="249"/>
                  </a:lnTo>
                  <a:lnTo>
                    <a:pt x="1040" y="191"/>
                  </a:lnTo>
                  <a:lnTo>
                    <a:pt x="805" y="134"/>
                  </a:lnTo>
                  <a:lnTo>
                    <a:pt x="760" y="130"/>
                  </a:lnTo>
                  <a:lnTo>
                    <a:pt x="729" y="134"/>
                  </a:lnTo>
                  <a:lnTo>
                    <a:pt x="722" y="121"/>
                  </a:lnTo>
                  <a:lnTo>
                    <a:pt x="708" y="109"/>
                  </a:lnTo>
                  <a:lnTo>
                    <a:pt x="693" y="112"/>
                  </a:lnTo>
                  <a:lnTo>
                    <a:pt x="673" y="113"/>
                  </a:lnTo>
                  <a:lnTo>
                    <a:pt x="665" y="90"/>
                  </a:lnTo>
                  <a:lnTo>
                    <a:pt x="647" y="76"/>
                  </a:lnTo>
                  <a:lnTo>
                    <a:pt x="628" y="73"/>
                  </a:lnTo>
                  <a:lnTo>
                    <a:pt x="605" y="73"/>
                  </a:lnTo>
                  <a:lnTo>
                    <a:pt x="608" y="53"/>
                  </a:lnTo>
                  <a:lnTo>
                    <a:pt x="580" y="0"/>
                  </a:lnTo>
                  <a:lnTo>
                    <a:pt x="32" y="14"/>
                  </a:lnTo>
                  <a:lnTo>
                    <a:pt x="35" y="71"/>
                  </a:lnTo>
                  <a:lnTo>
                    <a:pt x="24" y="121"/>
                  </a:lnTo>
                  <a:lnTo>
                    <a:pt x="16" y="157"/>
                  </a:lnTo>
                  <a:lnTo>
                    <a:pt x="7" y="202"/>
                  </a:lnTo>
                  <a:lnTo>
                    <a:pt x="0" y="275"/>
                  </a:lnTo>
                  <a:lnTo>
                    <a:pt x="8" y="318"/>
                  </a:lnTo>
                  <a:lnTo>
                    <a:pt x="24" y="358"/>
                  </a:lnTo>
                  <a:lnTo>
                    <a:pt x="44" y="393"/>
                  </a:lnTo>
                  <a:lnTo>
                    <a:pt x="69" y="405"/>
                  </a:lnTo>
                  <a:lnTo>
                    <a:pt x="109" y="416"/>
                  </a:lnTo>
                  <a:lnTo>
                    <a:pt x="161" y="434"/>
                  </a:lnTo>
                  <a:lnTo>
                    <a:pt x="185" y="461"/>
                  </a:lnTo>
                  <a:lnTo>
                    <a:pt x="214" y="486"/>
                  </a:lnTo>
                  <a:lnTo>
                    <a:pt x="257" y="506"/>
                  </a:lnTo>
                  <a:lnTo>
                    <a:pt x="310" y="523"/>
                  </a:lnTo>
                  <a:lnTo>
                    <a:pt x="393" y="533"/>
                  </a:lnTo>
                  <a:lnTo>
                    <a:pt x="464" y="533"/>
                  </a:lnTo>
                  <a:lnTo>
                    <a:pt x="518" y="527"/>
                  </a:lnTo>
                  <a:lnTo>
                    <a:pt x="568" y="523"/>
                  </a:lnTo>
                  <a:lnTo>
                    <a:pt x="605" y="542"/>
                  </a:lnTo>
                  <a:lnTo>
                    <a:pt x="676" y="538"/>
                  </a:lnTo>
                  <a:lnTo>
                    <a:pt x="962" y="579"/>
                  </a:lnTo>
                  <a:lnTo>
                    <a:pt x="1039" y="588"/>
                  </a:lnTo>
                  <a:lnTo>
                    <a:pt x="1011" y="758"/>
                  </a:lnTo>
                  <a:lnTo>
                    <a:pt x="1008" y="845"/>
                  </a:lnTo>
                  <a:lnTo>
                    <a:pt x="1025" y="957"/>
                  </a:lnTo>
                  <a:lnTo>
                    <a:pt x="1042" y="1088"/>
                  </a:lnTo>
                  <a:lnTo>
                    <a:pt x="1042" y="1223"/>
                  </a:lnTo>
                  <a:lnTo>
                    <a:pt x="1109" y="1243"/>
                  </a:lnTo>
                  <a:lnTo>
                    <a:pt x="1194" y="1252"/>
                  </a:lnTo>
                  <a:lnTo>
                    <a:pt x="1266" y="1258"/>
                  </a:lnTo>
                  <a:lnTo>
                    <a:pt x="1344" y="1249"/>
                  </a:lnTo>
                  <a:lnTo>
                    <a:pt x="1338" y="1124"/>
                  </a:lnTo>
                  <a:lnTo>
                    <a:pt x="1338" y="919"/>
                  </a:lnTo>
                  <a:lnTo>
                    <a:pt x="1338" y="740"/>
                  </a:lnTo>
                  <a:lnTo>
                    <a:pt x="1338" y="708"/>
                  </a:lnTo>
                  <a:close/>
                </a:path>
              </a:pathLst>
            </a:custGeom>
            <a:solidFill>
              <a:srgbClr val="606060"/>
            </a:solidFill>
            <a:ln w="1588">
              <a:solidFill>
                <a:srgbClr val="000000"/>
              </a:solidFill>
              <a:prstDash val="solid"/>
              <a:round/>
              <a:headEnd/>
              <a:tailEnd/>
            </a:ln>
          </p:spPr>
          <p:txBody>
            <a:bodyPr/>
            <a:lstStyle/>
            <a:p>
              <a:endParaRPr lang="zh-CN" altLang="en-US" sz="1400" b="1">
                <a:latin typeface="微软雅黑" pitchFamily="34" charset="-122"/>
                <a:ea typeface="微软雅黑" pitchFamily="34" charset="-122"/>
              </a:endParaRPr>
            </a:p>
          </p:txBody>
        </p:sp>
        <p:sp>
          <p:nvSpPr>
            <p:cNvPr id="16" name="Freeform 104"/>
            <p:cNvSpPr>
              <a:spLocks/>
            </p:cNvSpPr>
            <p:nvPr/>
          </p:nvSpPr>
          <p:spPr bwMode="auto">
            <a:xfrm flipH="1">
              <a:off x="3597" y="2759"/>
              <a:ext cx="471" cy="410"/>
            </a:xfrm>
            <a:custGeom>
              <a:avLst/>
              <a:gdLst>
                <a:gd name="T0" fmla="*/ 0 w 1314"/>
                <a:gd name="T1" fmla="*/ 0 h 1188"/>
                <a:gd name="T2" fmla="*/ 0 w 1314"/>
                <a:gd name="T3" fmla="*/ 0 h 1188"/>
                <a:gd name="T4" fmla="*/ 0 w 1314"/>
                <a:gd name="T5" fmla="*/ 0 h 1188"/>
                <a:gd name="T6" fmla="*/ 0 w 1314"/>
                <a:gd name="T7" fmla="*/ 0 h 1188"/>
                <a:gd name="T8" fmla="*/ 0 w 1314"/>
                <a:gd name="T9" fmla="*/ 1 h 1188"/>
                <a:gd name="T10" fmla="*/ 1 w 1314"/>
                <a:gd name="T11" fmla="*/ 1 h 1188"/>
                <a:gd name="T12" fmla="*/ 1 w 1314"/>
                <a:gd name="T13" fmla="*/ 1 h 1188"/>
                <a:gd name="T14" fmla="*/ 1 w 1314"/>
                <a:gd name="T15" fmla="*/ 1 h 1188"/>
                <a:gd name="T16" fmla="*/ 1 w 1314"/>
                <a:gd name="T17" fmla="*/ 1 h 1188"/>
                <a:gd name="T18" fmla="*/ 1 w 1314"/>
                <a:gd name="T19" fmla="*/ 1 h 1188"/>
                <a:gd name="T20" fmla="*/ 1 w 1314"/>
                <a:gd name="T21" fmla="*/ 1 h 1188"/>
                <a:gd name="T22" fmla="*/ 1 w 1314"/>
                <a:gd name="T23" fmla="*/ 1 h 1188"/>
                <a:gd name="T24" fmla="*/ 2 w 1314"/>
                <a:gd name="T25" fmla="*/ 1 h 1188"/>
                <a:gd name="T26" fmla="*/ 2 w 1314"/>
                <a:gd name="T27" fmla="*/ 1 h 1188"/>
                <a:gd name="T28" fmla="*/ 2 w 1314"/>
                <a:gd name="T29" fmla="*/ 2 h 1188"/>
                <a:gd name="T30" fmla="*/ 3 w 1314"/>
                <a:gd name="T31" fmla="*/ 2 h 1188"/>
                <a:gd name="T32" fmla="*/ 3 w 1314"/>
                <a:gd name="T33" fmla="*/ 1 h 1188"/>
                <a:gd name="T34" fmla="*/ 3 w 1314"/>
                <a:gd name="T35" fmla="*/ 1 h 1188"/>
                <a:gd name="T36" fmla="*/ 3 w 1314"/>
                <a:gd name="T37" fmla="*/ 1 h 1188"/>
                <a:gd name="T38" fmla="*/ 3 w 1314"/>
                <a:gd name="T39" fmla="*/ 0 h 1188"/>
                <a:gd name="T40" fmla="*/ 2 w 1314"/>
                <a:gd name="T41" fmla="*/ 0 h 1188"/>
                <a:gd name="T42" fmla="*/ 1 w 1314"/>
                <a:gd name="T43" fmla="*/ 0 h 1188"/>
                <a:gd name="T44" fmla="*/ 1 w 1314"/>
                <a:gd name="T45" fmla="*/ 0 h 1188"/>
                <a:gd name="T46" fmla="*/ 1 w 1314"/>
                <a:gd name="T47" fmla="*/ 0 h 1188"/>
                <a:gd name="T48" fmla="*/ 1 w 1314"/>
                <a:gd name="T49" fmla="*/ 0 h 1188"/>
                <a:gd name="T50" fmla="*/ 1 w 1314"/>
                <a:gd name="T51" fmla="*/ 0 h 1188"/>
                <a:gd name="T52" fmla="*/ 1 w 1314"/>
                <a:gd name="T53" fmla="*/ 0 h 1188"/>
                <a:gd name="T54" fmla="*/ 1 w 1314"/>
                <a:gd name="T55" fmla="*/ 0 h 1188"/>
                <a:gd name="T56" fmla="*/ 1 w 1314"/>
                <a:gd name="T57" fmla="*/ 0 h 1188"/>
                <a:gd name="T58" fmla="*/ 1 w 1314"/>
                <a:gd name="T59" fmla="*/ 0 h 1188"/>
                <a:gd name="T60" fmla="*/ 1 w 1314"/>
                <a:gd name="T61" fmla="*/ 0 h 1188"/>
                <a:gd name="T62" fmla="*/ 1 w 1314"/>
                <a:gd name="T63" fmla="*/ 0 h 1188"/>
                <a:gd name="T64" fmla="*/ 1 w 1314"/>
                <a:gd name="T65" fmla="*/ 0 h 1188"/>
                <a:gd name="T66" fmla="*/ 1 w 1314"/>
                <a:gd name="T67" fmla="*/ 0 h 1188"/>
                <a:gd name="T68" fmla="*/ 1 w 1314"/>
                <a:gd name="T69" fmla="*/ 0 h 1188"/>
                <a:gd name="T70" fmla="*/ 0 w 1314"/>
                <a:gd name="T71" fmla="*/ 0 h 1188"/>
                <a:gd name="T72" fmla="*/ 0 w 1314"/>
                <a:gd name="T73" fmla="*/ 0 h 1188"/>
                <a:gd name="T74" fmla="*/ 0 w 1314"/>
                <a:gd name="T75" fmla="*/ 0 h 1188"/>
                <a:gd name="T76" fmla="*/ 0 w 1314"/>
                <a:gd name="T77" fmla="*/ 0 h 118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1314" h="1188">
                  <a:moveTo>
                    <a:pt x="44" y="20"/>
                  </a:moveTo>
                  <a:lnTo>
                    <a:pt x="41" y="59"/>
                  </a:lnTo>
                  <a:lnTo>
                    <a:pt x="26" y="44"/>
                  </a:lnTo>
                  <a:lnTo>
                    <a:pt x="8" y="129"/>
                  </a:lnTo>
                  <a:lnTo>
                    <a:pt x="0" y="228"/>
                  </a:lnTo>
                  <a:lnTo>
                    <a:pt x="35" y="329"/>
                  </a:lnTo>
                  <a:lnTo>
                    <a:pt x="116" y="353"/>
                  </a:lnTo>
                  <a:lnTo>
                    <a:pt x="107" y="329"/>
                  </a:lnTo>
                  <a:lnTo>
                    <a:pt x="151" y="364"/>
                  </a:lnTo>
                  <a:lnTo>
                    <a:pt x="189" y="403"/>
                  </a:lnTo>
                  <a:lnTo>
                    <a:pt x="273" y="443"/>
                  </a:lnTo>
                  <a:lnTo>
                    <a:pt x="376" y="452"/>
                  </a:lnTo>
                  <a:lnTo>
                    <a:pt x="501" y="458"/>
                  </a:lnTo>
                  <a:lnTo>
                    <a:pt x="553" y="452"/>
                  </a:lnTo>
                  <a:lnTo>
                    <a:pt x="507" y="432"/>
                  </a:lnTo>
                  <a:lnTo>
                    <a:pt x="487" y="380"/>
                  </a:lnTo>
                  <a:lnTo>
                    <a:pt x="524" y="423"/>
                  </a:lnTo>
                  <a:lnTo>
                    <a:pt x="571" y="449"/>
                  </a:lnTo>
                  <a:lnTo>
                    <a:pt x="614" y="473"/>
                  </a:lnTo>
                  <a:lnTo>
                    <a:pt x="658" y="467"/>
                  </a:lnTo>
                  <a:lnTo>
                    <a:pt x="629" y="446"/>
                  </a:lnTo>
                  <a:lnTo>
                    <a:pt x="600" y="421"/>
                  </a:lnTo>
                  <a:lnTo>
                    <a:pt x="647" y="438"/>
                  </a:lnTo>
                  <a:lnTo>
                    <a:pt x="692" y="473"/>
                  </a:lnTo>
                  <a:lnTo>
                    <a:pt x="844" y="490"/>
                  </a:lnTo>
                  <a:lnTo>
                    <a:pt x="994" y="514"/>
                  </a:lnTo>
                  <a:lnTo>
                    <a:pt x="1039" y="525"/>
                  </a:lnTo>
                  <a:lnTo>
                    <a:pt x="1001" y="747"/>
                  </a:lnTo>
                  <a:lnTo>
                    <a:pt x="1030" y="954"/>
                  </a:lnTo>
                  <a:lnTo>
                    <a:pt x="1033" y="1156"/>
                  </a:lnTo>
                  <a:lnTo>
                    <a:pt x="1129" y="1176"/>
                  </a:lnTo>
                  <a:lnTo>
                    <a:pt x="1213" y="1188"/>
                  </a:lnTo>
                  <a:lnTo>
                    <a:pt x="1314" y="1185"/>
                  </a:lnTo>
                  <a:lnTo>
                    <a:pt x="1309" y="896"/>
                  </a:lnTo>
                  <a:lnTo>
                    <a:pt x="1309" y="654"/>
                  </a:lnTo>
                  <a:lnTo>
                    <a:pt x="1294" y="520"/>
                  </a:lnTo>
                  <a:lnTo>
                    <a:pt x="1307" y="435"/>
                  </a:lnTo>
                  <a:lnTo>
                    <a:pt x="1298" y="342"/>
                  </a:lnTo>
                  <a:lnTo>
                    <a:pt x="1281" y="281"/>
                  </a:lnTo>
                  <a:lnTo>
                    <a:pt x="1208" y="234"/>
                  </a:lnTo>
                  <a:lnTo>
                    <a:pt x="1118" y="193"/>
                  </a:lnTo>
                  <a:lnTo>
                    <a:pt x="943" y="135"/>
                  </a:lnTo>
                  <a:lnTo>
                    <a:pt x="800" y="94"/>
                  </a:lnTo>
                  <a:lnTo>
                    <a:pt x="722" y="88"/>
                  </a:lnTo>
                  <a:lnTo>
                    <a:pt x="689" y="135"/>
                  </a:lnTo>
                  <a:lnTo>
                    <a:pt x="591" y="184"/>
                  </a:lnTo>
                  <a:lnTo>
                    <a:pt x="643" y="141"/>
                  </a:lnTo>
                  <a:lnTo>
                    <a:pt x="684" y="118"/>
                  </a:lnTo>
                  <a:lnTo>
                    <a:pt x="698" y="85"/>
                  </a:lnTo>
                  <a:lnTo>
                    <a:pt x="692" y="70"/>
                  </a:lnTo>
                  <a:lnTo>
                    <a:pt x="664" y="70"/>
                  </a:lnTo>
                  <a:lnTo>
                    <a:pt x="647" y="88"/>
                  </a:lnTo>
                  <a:lnTo>
                    <a:pt x="629" y="105"/>
                  </a:lnTo>
                  <a:lnTo>
                    <a:pt x="585" y="123"/>
                  </a:lnTo>
                  <a:lnTo>
                    <a:pt x="626" y="88"/>
                  </a:lnTo>
                  <a:lnTo>
                    <a:pt x="643" y="61"/>
                  </a:lnTo>
                  <a:lnTo>
                    <a:pt x="631" y="44"/>
                  </a:lnTo>
                  <a:lnTo>
                    <a:pt x="597" y="33"/>
                  </a:lnTo>
                  <a:lnTo>
                    <a:pt x="551" y="74"/>
                  </a:lnTo>
                  <a:lnTo>
                    <a:pt x="507" y="100"/>
                  </a:lnTo>
                  <a:lnTo>
                    <a:pt x="559" y="41"/>
                  </a:lnTo>
                  <a:lnTo>
                    <a:pt x="576" y="18"/>
                  </a:lnTo>
                  <a:lnTo>
                    <a:pt x="576" y="0"/>
                  </a:lnTo>
                  <a:lnTo>
                    <a:pt x="533" y="6"/>
                  </a:lnTo>
                  <a:lnTo>
                    <a:pt x="493" y="36"/>
                  </a:lnTo>
                  <a:lnTo>
                    <a:pt x="466" y="56"/>
                  </a:lnTo>
                  <a:lnTo>
                    <a:pt x="341" y="67"/>
                  </a:lnTo>
                  <a:lnTo>
                    <a:pt x="344" y="36"/>
                  </a:lnTo>
                  <a:lnTo>
                    <a:pt x="308" y="23"/>
                  </a:lnTo>
                  <a:lnTo>
                    <a:pt x="308" y="64"/>
                  </a:lnTo>
                  <a:lnTo>
                    <a:pt x="270" y="74"/>
                  </a:lnTo>
                  <a:lnTo>
                    <a:pt x="189" y="85"/>
                  </a:lnTo>
                  <a:lnTo>
                    <a:pt x="195" y="41"/>
                  </a:lnTo>
                  <a:lnTo>
                    <a:pt x="165" y="41"/>
                  </a:lnTo>
                  <a:lnTo>
                    <a:pt x="162" y="85"/>
                  </a:lnTo>
                  <a:lnTo>
                    <a:pt x="116" y="82"/>
                  </a:lnTo>
                  <a:lnTo>
                    <a:pt x="66" y="70"/>
                  </a:lnTo>
                  <a:lnTo>
                    <a:pt x="64" y="36"/>
                  </a:lnTo>
                  <a:lnTo>
                    <a:pt x="44" y="2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latin typeface="微软雅黑" pitchFamily="34" charset="-122"/>
                <a:ea typeface="微软雅黑" pitchFamily="34" charset="-122"/>
              </a:endParaRPr>
            </a:p>
          </p:txBody>
        </p:sp>
        <p:sp>
          <p:nvSpPr>
            <p:cNvPr id="17" name="Freeform 105"/>
            <p:cNvSpPr>
              <a:spLocks/>
            </p:cNvSpPr>
            <p:nvPr/>
          </p:nvSpPr>
          <p:spPr bwMode="auto">
            <a:xfrm flipH="1">
              <a:off x="3938" y="2827"/>
              <a:ext cx="65" cy="10"/>
            </a:xfrm>
            <a:custGeom>
              <a:avLst/>
              <a:gdLst>
                <a:gd name="T0" fmla="*/ 0 w 179"/>
                <a:gd name="T1" fmla="*/ 0 h 30"/>
                <a:gd name="T2" fmla="*/ 0 w 179"/>
                <a:gd name="T3" fmla="*/ 0 h 30"/>
                <a:gd name="T4" fmla="*/ 0 w 179"/>
                <a:gd name="T5" fmla="*/ 0 h 30"/>
                <a:gd name="T6" fmla="*/ 0 w 179"/>
                <a:gd name="T7" fmla="*/ 0 h 3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9" h="30">
                  <a:moveTo>
                    <a:pt x="0" y="0"/>
                  </a:moveTo>
                  <a:lnTo>
                    <a:pt x="84" y="30"/>
                  </a:lnTo>
                  <a:lnTo>
                    <a:pt x="179" y="23"/>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latin typeface="微软雅黑" pitchFamily="34" charset="-122"/>
                <a:ea typeface="微软雅黑" pitchFamily="34" charset="-122"/>
              </a:endParaRPr>
            </a:p>
          </p:txBody>
        </p:sp>
        <p:sp>
          <p:nvSpPr>
            <p:cNvPr id="18" name="Freeform 106"/>
            <p:cNvSpPr>
              <a:spLocks/>
            </p:cNvSpPr>
            <p:nvPr/>
          </p:nvSpPr>
          <p:spPr bwMode="auto">
            <a:xfrm flipH="1">
              <a:off x="4028" y="2808"/>
              <a:ext cx="37" cy="14"/>
            </a:xfrm>
            <a:custGeom>
              <a:avLst/>
              <a:gdLst>
                <a:gd name="T0" fmla="*/ 0 w 109"/>
                <a:gd name="T1" fmla="*/ 0 h 36"/>
                <a:gd name="T2" fmla="*/ 0 w 109"/>
                <a:gd name="T3" fmla="*/ 0 h 36"/>
                <a:gd name="T4" fmla="*/ 0 w 109"/>
                <a:gd name="T5" fmla="*/ 0 h 36"/>
                <a:gd name="T6" fmla="*/ 0 w 109"/>
                <a:gd name="T7" fmla="*/ 0 h 36"/>
                <a:gd name="T8" fmla="*/ 0 w 109"/>
                <a:gd name="T9" fmla="*/ 0 h 3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9" h="36">
                  <a:moveTo>
                    <a:pt x="0" y="0"/>
                  </a:moveTo>
                  <a:lnTo>
                    <a:pt x="29" y="23"/>
                  </a:lnTo>
                  <a:lnTo>
                    <a:pt x="109" y="34"/>
                  </a:lnTo>
                  <a:lnTo>
                    <a:pt x="27" y="36"/>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latin typeface="微软雅黑" pitchFamily="34" charset="-122"/>
                <a:ea typeface="微软雅黑" pitchFamily="34" charset="-122"/>
              </a:endParaRPr>
            </a:p>
          </p:txBody>
        </p:sp>
        <p:sp>
          <p:nvSpPr>
            <p:cNvPr id="19" name="Freeform 107"/>
            <p:cNvSpPr>
              <a:spLocks/>
            </p:cNvSpPr>
            <p:nvPr/>
          </p:nvSpPr>
          <p:spPr bwMode="auto">
            <a:xfrm flipH="1">
              <a:off x="3843" y="2798"/>
              <a:ext cx="60" cy="31"/>
            </a:xfrm>
            <a:custGeom>
              <a:avLst/>
              <a:gdLst>
                <a:gd name="T0" fmla="*/ 0 w 167"/>
                <a:gd name="T1" fmla="*/ 0 h 91"/>
                <a:gd name="T2" fmla="*/ 0 w 167"/>
                <a:gd name="T3" fmla="*/ 0 h 91"/>
                <a:gd name="T4" fmla="*/ 0 w 167"/>
                <a:gd name="T5" fmla="*/ 0 h 91"/>
                <a:gd name="T6" fmla="*/ 0 w 167"/>
                <a:gd name="T7" fmla="*/ 0 h 91"/>
                <a:gd name="T8" fmla="*/ 0 w 167"/>
                <a:gd name="T9" fmla="*/ 0 h 91"/>
                <a:gd name="T10" fmla="*/ 0 w 167"/>
                <a:gd name="T11" fmla="*/ 0 h 91"/>
                <a:gd name="T12" fmla="*/ 0 w 167"/>
                <a:gd name="T13" fmla="*/ 0 h 91"/>
                <a:gd name="T14" fmla="*/ 0 w 167"/>
                <a:gd name="T15" fmla="*/ 0 h 91"/>
                <a:gd name="T16" fmla="*/ 0 w 167"/>
                <a:gd name="T17" fmla="*/ 0 h 9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67" h="91">
                  <a:moveTo>
                    <a:pt x="0" y="0"/>
                  </a:moveTo>
                  <a:lnTo>
                    <a:pt x="75" y="8"/>
                  </a:lnTo>
                  <a:lnTo>
                    <a:pt x="90" y="20"/>
                  </a:lnTo>
                  <a:lnTo>
                    <a:pt x="90" y="48"/>
                  </a:lnTo>
                  <a:lnTo>
                    <a:pt x="95" y="79"/>
                  </a:lnTo>
                  <a:lnTo>
                    <a:pt x="167" y="91"/>
                  </a:lnTo>
                  <a:lnTo>
                    <a:pt x="81" y="88"/>
                  </a:lnTo>
                  <a:lnTo>
                    <a:pt x="66" y="30"/>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latin typeface="微软雅黑" pitchFamily="34" charset="-122"/>
                <a:ea typeface="微软雅黑" pitchFamily="34" charset="-122"/>
              </a:endParaRPr>
            </a:p>
          </p:txBody>
        </p:sp>
        <p:sp>
          <p:nvSpPr>
            <p:cNvPr id="20" name="Freeform 108"/>
            <p:cNvSpPr>
              <a:spLocks/>
            </p:cNvSpPr>
            <p:nvPr/>
          </p:nvSpPr>
          <p:spPr bwMode="auto">
            <a:xfrm flipH="1">
              <a:off x="3648" y="2871"/>
              <a:ext cx="195" cy="48"/>
            </a:xfrm>
            <a:custGeom>
              <a:avLst/>
              <a:gdLst>
                <a:gd name="T0" fmla="*/ 0 w 544"/>
                <a:gd name="T1" fmla="*/ 0 h 136"/>
                <a:gd name="T2" fmla="*/ 0 w 544"/>
                <a:gd name="T3" fmla="*/ 0 h 136"/>
                <a:gd name="T4" fmla="*/ 1 w 544"/>
                <a:gd name="T5" fmla="*/ 0 h 136"/>
                <a:gd name="T6" fmla="*/ 1 w 544"/>
                <a:gd name="T7" fmla="*/ 0 h 136"/>
                <a:gd name="T8" fmla="*/ 1 w 544"/>
                <a:gd name="T9" fmla="*/ 0 h 136"/>
                <a:gd name="T10" fmla="*/ 1 w 544"/>
                <a:gd name="T11" fmla="*/ 0 h 136"/>
                <a:gd name="T12" fmla="*/ 1 w 544"/>
                <a:gd name="T13" fmla="*/ 0 h 136"/>
                <a:gd name="T14" fmla="*/ 1 w 544"/>
                <a:gd name="T15" fmla="*/ 0 h 136"/>
                <a:gd name="T16" fmla="*/ 1 w 544"/>
                <a:gd name="T17" fmla="*/ 0 h 136"/>
                <a:gd name="T18" fmla="*/ 1 w 544"/>
                <a:gd name="T19" fmla="*/ 0 h 136"/>
                <a:gd name="T20" fmla="*/ 1 w 544"/>
                <a:gd name="T21" fmla="*/ 0 h 136"/>
                <a:gd name="T22" fmla="*/ 0 w 544"/>
                <a:gd name="T23" fmla="*/ 0 h 136"/>
                <a:gd name="T24" fmla="*/ 0 w 544"/>
                <a:gd name="T25" fmla="*/ 0 h 136"/>
                <a:gd name="T26" fmla="*/ 0 w 544"/>
                <a:gd name="T27" fmla="*/ 0 h 1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544" h="136">
                  <a:moveTo>
                    <a:pt x="0" y="0"/>
                  </a:moveTo>
                  <a:lnTo>
                    <a:pt x="138" y="7"/>
                  </a:lnTo>
                  <a:lnTo>
                    <a:pt x="280" y="40"/>
                  </a:lnTo>
                  <a:lnTo>
                    <a:pt x="385" y="46"/>
                  </a:lnTo>
                  <a:lnTo>
                    <a:pt x="470" y="64"/>
                  </a:lnTo>
                  <a:lnTo>
                    <a:pt x="503" y="110"/>
                  </a:lnTo>
                  <a:lnTo>
                    <a:pt x="544" y="136"/>
                  </a:lnTo>
                  <a:lnTo>
                    <a:pt x="503" y="127"/>
                  </a:lnTo>
                  <a:lnTo>
                    <a:pt x="465" y="76"/>
                  </a:lnTo>
                  <a:lnTo>
                    <a:pt x="350" y="53"/>
                  </a:lnTo>
                  <a:lnTo>
                    <a:pt x="280" y="53"/>
                  </a:lnTo>
                  <a:lnTo>
                    <a:pt x="225" y="40"/>
                  </a:lnTo>
                  <a:lnTo>
                    <a:pt x="131" y="16"/>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latin typeface="微软雅黑" pitchFamily="34" charset="-122"/>
                <a:ea typeface="微软雅黑" pitchFamily="34" charset="-122"/>
              </a:endParaRPr>
            </a:p>
          </p:txBody>
        </p:sp>
        <p:sp>
          <p:nvSpPr>
            <p:cNvPr id="21" name="Freeform 109"/>
            <p:cNvSpPr>
              <a:spLocks/>
            </p:cNvSpPr>
            <p:nvPr/>
          </p:nvSpPr>
          <p:spPr bwMode="auto">
            <a:xfrm flipH="1">
              <a:off x="3868" y="2235"/>
              <a:ext cx="170" cy="179"/>
            </a:xfrm>
            <a:custGeom>
              <a:avLst/>
              <a:gdLst>
                <a:gd name="T0" fmla="*/ 1 w 472"/>
                <a:gd name="T1" fmla="*/ 0 h 520"/>
                <a:gd name="T2" fmla="*/ 1 w 472"/>
                <a:gd name="T3" fmla="*/ 0 h 520"/>
                <a:gd name="T4" fmla="*/ 1 w 472"/>
                <a:gd name="T5" fmla="*/ 0 h 520"/>
                <a:gd name="T6" fmla="*/ 1 w 472"/>
                <a:gd name="T7" fmla="*/ 0 h 520"/>
                <a:gd name="T8" fmla="*/ 1 w 472"/>
                <a:gd name="T9" fmla="*/ 0 h 520"/>
                <a:gd name="T10" fmla="*/ 1 w 472"/>
                <a:gd name="T11" fmla="*/ 0 h 520"/>
                <a:gd name="T12" fmla="*/ 1 w 472"/>
                <a:gd name="T13" fmla="*/ 0 h 520"/>
                <a:gd name="T14" fmla="*/ 1 w 472"/>
                <a:gd name="T15" fmla="*/ 0 h 520"/>
                <a:gd name="T16" fmla="*/ 1 w 472"/>
                <a:gd name="T17" fmla="*/ 0 h 520"/>
                <a:gd name="T18" fmla="*/ 1 w 472"/>
                <a:gd name="T19" fmla="*/ 0 h 520"/>
                <a:gd name="T20" fmla="*/ 1 w 472"/>
                <a:gd name="T21" fmla="*/ 0 h 520"/>
                <a:gd name="T22" fmla="*/ 1 w 472"/>
                <a:gd name="T23" fmla="*/ 0 h 520"/>
                <a:gd name="T24" fmla="*/ 1 w 472"/>
                <a:gd name="T25" fmla="*/ 0 h 520"/>
                <a:gd name="T26" fmla="*/ 1 w 472"/>
                <a:gd name="T27" fmla="*/ 0 h 520"/>
                <a:gd name="T28" fmla="*/ 1 w 472"/>
                <a:gd name="T29" fmla="*/ 0 h 520"/>
                <a:gd name="T30" fmla="*/ 1 w 472"/>
                <a:gd name="T31" fmla="*/ 1 h 520"/>
                <a:gd name="T32" fmla="*/ 1 w 472"/>
                <a:gd name="T33" fmla="*/ 1 h 520"/>
                <a:gd name="T34" fmla="*/ 1 w 472"/>
                <a:gd name="T35" fmla="*/ 1 h 520"/>
                <a:gd name="T36" fmla="*/ 1 w 472"/>
                <a:gd name="T37" fmla="*/ 1 h 520"/>
                <a:gd name="T38" fmla="*/ 1 w 472"/>
                <a:gd name="T39" fmla="*/ 1 h 520"/>
                <a:gd name="T40" fmla="*/ 1 w 472"/>
                <a:gd name="T41" fmla="*/ 1 h 520"/>
                <a:gd name="T42" fmla="*/ 1 w 472"/>
                <a:gd name="T43" fmla="*/ 1 h 520"/>
                <a:gd name="T44" fmla="*/ 1 w 472"/>
                <a:gd name="T45" fmla="*/ 1 h 520"/>
                <a:gd name="T46" fmla="*/ 1 w 472"/>
                <a:gd name="T47" fmla="*/ 1 h 520"/>
                <a:gd name="T48" fmla="*/ 1 w 472"/>
                <a:gd name="T49" fmla="*/ 1 h 520"/>
                <a:gd name="T50" fmla="*/ 1 w 472"/>
                <a:gd name="T51" fmla="*/ 1 h 520"/>
                <a:gd name="T52" fmla="*/ 0 w 472"/>
                <a:gd name="T53" fmla="*/ 1 h 520"/>
                <a:gd name="T54" fmla="*/ 0 w 472"/>
                <a:gd name="T55" fmla="*/ 1 h 520"/>
                <a:gd name="T56" fmla="*/ 0 w 472"/>
                <a:gd name="T57" fmla="*/ 1 h 520"/>
                <a:gd name="T58" fmla="*/ 0 w 472"/>
                <a:gd name="T59" fmla="*/ 0 h 520"/>
                <a:gd name="T60" fmla="*/ 0 w 472"/>
                <a:gd name="T61" fmla="*/ 0 h 520"/>
                <a:gd name="T62" fmla="*/ 0 w 472"/>
                <a:gd name="T63" fmla="*/ 0 h 520"/>
                <a:gd name="T64" fmla="*/ 0 w 472"/>
                <a:gd name="T65" fmla="*/ 0 h 520"/>
                <a:gd name="T66" fmla="*/ 0 w 472"/>
                <a:gd name="T67" fmla="*/ 0 h 520"/>
                <a:gd name="T68" fmla="*/ 0 w 472"/>
                <a:gd name="T69" fmla="*/ 0 h 520"/>
                <a:gd name="T70" fmla="*/ 1 w 472"/>
                <a:gd name="T71" fmla="*/ 0 h 52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472" h="520">
                  <a:moveTo>
                    <a:pt x="318" y="17"/>
                  </a:moveTo>
                  <a:lnTo>
                    <a:pt x="359" y="47"/>
                  </a:lnTo>
                  <a:lnTo>
                    <a:pt x="381" y="84"/>
                  </a:lnTo>
                  <a:lnTo>
                    <a:pt x="402" y="124"/>
                  </a:lnTo>
                  <a:lnTo>
                    <a:pt x="414" y="144"/>
                  </a:lnTo>
                  <a:lnTo>
                    <a:pt x="414" y="167"/>
                  </a:lnTo>
                  <a:lnTo>
                    <a:pt x="404" y="193"/>
                  </a:lnTo>
                  <a:lnTo>
                    <a:pt x="424" y="214"/>
                  </a:lnTo>
                  <a:lnTo>
                    <a:pt x="456" y="270"/>
                  </a:lnTo>
                  <a:lnTo>
                    <a:pt x="472" y="300"/>
                  </a:lnTo>
                  <a:lnTo>
                    <a:pt x="472" y="310"/>
                  </a:lnTo>
                  <a:lnTo>
                    <a:pt x="469" y="320"/>
                  </a:lnTo>
                  <a:lnTo>
                    <a:pt x="455" y="323"/>
                  </a:lnTo>
                  <a:lnTo>
                    <a:pt x="434" y="324"/>
                  </a:lnTo>
                  <a:lnTo>
                    <a:pt x="423" y="328"/>
                  </a:lnTo>
                  <a:lnTo>
                    <a:pt x="424" y="351"/>
                  </a:lnTo>
                  <a:lnTo>
                    <a:pt x="430" y="377"/>
                  </a:lnTo>
                  <a:lnTo>
                    <a:pt x="418" y="392"/>
                  </a:lnTo>
                  <a:lnTo>
                    <a:pt x="422" y="411"/>
                  </a:lnTo>
                  <a:lnTo>
                    <a:pt x="412" y="424"/>
                  </a:lnTo>
                  <a:lnTo>
                    <a:pt x="403" y="458"/>
                  </a:lnTo>
                  <a:lnTo>
                    <a:pt x="388" y="469"/>
                  </a:lnTo>
                  <a:lnTo>
                    <a:pt x="366" y="469"/>
                  </a:lnTo>
                  <a:lnTo>
                    <a:pt x="335" y="463"/>
                  </a:lnTo>
                  <a:lnTo>
                    <a:pt x="302" y="458"/>
                  </a:lnTo>
                  <a:lnTo>
                    <a:pt x="305" y="520"/>
                  </a:lnTo>
                  <a:lnTo>
                    <a:pt x="54" y="438"/>
                  </a:lnTo>
                  <a:lnTo>
                    <a:pt x="74" y="390"/>
                  </a:lnTo>
                  <a:lnTo>
                    <a:pt x="69" y="353"/>
                  </a:lnTo>
                  <a:lnTo>
                    <a:pt x="0" y="283"/>
                  </a:lnTo>
                  <a:lnTo>
                    <a:pt x="0" y="99"/>
                  </a:lnTo>
                  <a:lnTo>
                    <a:pt x="46" y="49"/>
                  </a:lnTo>
                  <a:lnTo>
                    <a:pt x="105" y="22"/>
                  </a:lnTo>
                  <a:lnTo>
                    <a:pt x="166" y="0"/>
                  </a:lnTo>
                  <a:lnTo>
                    <a:pt x="246" y="11"/>
                  </a:lnTo>
                  <a:lnTo>
                    <a:pt x="318" y="17"/>
                  </a:lnTo>
                  <a:close/>
                </a:path>
              </a:pathLst>
            </a:custGeom>
            <a:solidFill>
              <a:srgbClr val="FFC080"/>
            </a:solidFill>
            <a:ln w="1588">
              <a:solidFill>
                <a:srgbClr val="402000"/>
              </a:solidFill>
              <a:prstDash val="solid"/>
              <a:round/>
              <a:headEnd/>
              <a:tailEnd/>
            </a:ln>
          </p:spPr>
          <p:txBody>
            <a:bodyPr/>
            <a:lstStyle/>
            <a:p>
              <a:endParaRPr lang="zh-CN" altLang="en-US" sz="1400" b="1">
                <a:latin typeface="微软雅黑" pitchFamily="34" charset="-122"/>
                <a:ea typeface="微软雅黑" pitchFamily="34" charset="-122"/>
              </a:endParaRPr>
            </a:p>
          </p:txBody>
        </p:sp>
        <p:sp>
          <p:nvSpPr>
            <p:cNvPr id="22" name="Freeform 110"/>
            <p:cNvSpPr>
              <a:spLocks/>
            </p:cNvSpPr>
            <p:nvPr/>
          </p:nvSpPr>
          <p:spPr bwMode="auto">
            <a:xfrm flipH="1">
              <a:off x="3878" y="2342"/>
              <a:ext cx="10" cy="2"/>
            </a:xfrm>
            <a:custGeom>
              <a:avLst/>
              <a:gdLst>
                <a:gd name="T0" fmla="*/ 0 w 26"/>
                <a:gd name="T1" fmla="*/ 0 h 5"/>
                <a:gd name="T2" fmla="*/ 0 w 26"/>
                <a:gd name="T3" fmla="*/ 0 h 5"/>
                <a:gd name="T4" fmla="*/ 0 w 26"/>
                <a:gd name="T5" fmla="*/ 0 h 5"/>
                <a:gd name="T6" fmla="*/ 0 w 26"/>
                <a:gd name="T7" fmla="*/ 0 h 5"/>
                <a:gd name="T8" fmla="*/ 0 w 26"/>
                <a:gd name="T9" fmla="*/ 0 h 5"/>
                <a:gd name="T10" fmla="*/ 0 w 26"/>
                <a:gd name="T11" fmla="*/ 0 h 5"/>
                <a:gd name="T12" fmla="*/ 0 w 26"/>
                <a:gd name="T13" fmla="*/ 0 h 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6" h="5">
                  <a:moveTo>
                    <a:pt x="26" y="2"/>
                  </a:moveTo>
                  <a:lnTo>
                    <a:pt x="20" y="5"/>
                  </a:lnTo>
                  <a:lnTo>
                    <a:pt x="7" y="4"/>
                  </a:lnTo>
                  <a:lnTo>
                    <a:pt x="2" y="5"/>
                  </a:lnTo>
                  <a:lnTo>
                    <a:pt x="0" y="1"/>
                  </a:lnTo>
                  <a:lnTo>
                    <a:pt x="8" y="0"/>
                  </a:lnTo>
                  <a:lnTo>
                    <a:pt x="26" y="2"/>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latin typeface="微软雅黑" pitchFamily="34" charset="-122"/>
                <a:ea typeface="微软雅黑" pitchFamily="34" charset="-122"/>
              </a:endParaRPr>
            </a:p>
          </p:txBody>
        </p:sp>
        <p:sp>
          <p:nvSpPr>
            <p:cNvPr id="23" name="Freeform 111"/>
            <p:cNvSpPr>
              <a:spLocks/>
            </p:cNvSpPr>
            <p:nvPr/>
          </p:nvSpPr>
          <p:spPr bwMode="auto">
            <a:xfrm flipH="1">
              <a:off x="3888" y="2334"/>
              <a:ext cx="2" cy="8"/>
            </a:xfrm>
            <a:custGeom>
              <a:avLst/>
              <a:gdLst>
                <a:gd name="T0" fmla="*/ 0 w 10"/>
                <a:gd name="T1" fmla="*/ 0 h 19"/>
                <a:gd name="T2" fmla="*/ 0 w 10"/>
                <a:gd name="T3" fmla="*/ 0 h 19"/>
                <a:gd name="T4" fmla="*/ 0 w 10"/>
                <a:gd name="T5" fmla="*/ 0 h 19"/>
                <a:gd name="T6" fmla="*/ 0 w 10"/>
                <a:gd name="T7" fmla="*/ 0 h 19"/>
                <a:gd name="T8" fmla="*/ 0 w 10"/>
                <a:gd name="T9" fmla="*/ 0 h 19"/>
                <a:gd name="T10" fmla="*/ 0 w 10"/>
                <a:gd name="T11" fmla="*/ 0 h 19"/>
                <a:gd name="T12" fmla="*/ 0 w 10"/>
                <a:gd name="T13" fmla="*/ 0 h 1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0" h="19">
                  <a:moveTo>
                    <a:pt x="10" y="0"/>
                  </a:moveTo>
                  <a:lnTo>
                    <a:pt x="3" y="5"/>
                  </a:lnTo>
                  <a:lnTo>
                    <a:pt x="3" y="10"/>
                  </a:lnTo>
                  <a:lnTo>
                    <a:pt x="2" y="19"/>
                  </a:lnTo>
                  <a:lnTo>
                    <a:pt x="0" y="7"/>
                  </a:lnTo>
                  <a:lnTo>
                    <a:pt x="0" y="1"/>
                  </a:lnTo>
                  <a:lnTo>
                    <a:pt x="1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latin typeface="微软雅黑" pitchFamily="34" charset="-122"/>
                <a:ea typeface="微软雅黑" pitchFamily="34" charset="-122"/>
              </a:endParaRPr>
            </a:p>
          </p:txBody>
        </p:sp>
        <p:sp>
          <p:nvSpPr>
            <p:cNvPr id="24" name="Freeform 112"/>
            <p:cNvSpPr>
              <a:spLocks/>
            </p:cNvSpPr>
            <p:nvPr/>
          </p:nvSpPr>
          <p:spPr bwMode="auto">
            <a:xfrm flipH="1">
              <a:off x="3893" y="2312"/>
              <a:ext cx="5" cy="15"/>
            </a:xfrm>
            <a:custGeom>
              <a:avLst/>
              <a:gdLst>
                <a:gd name="T0" fmla="*/ 0 w 11"/>
                <a:gd name="T1" fmla="*/ 0 h 38"/>
                <a:gd name="T2" fmla="*/ 0 w 11"/>
                <a:gd name="T3" fmla="*/ 0 h 38"/>
                <a:gd name="T4" fmla="*/ 0 w 11"/>
                <a:gd name="T5" fmla="*/ 0 h 38"/>
                <a:gd name="T6" fmla="*/ 0 w 11"/>
                <a:gd name="T7" fmla="*/ 0 h 38"/>
                <a:gd name="T8" fmla="*/ 0 w 11"/>
                <a:gd name="T9" fmla="*/ 0 h 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 h="38">
                  <a:moveTo>
                    <a:pt x="0" y="0"/>
                  </a:moveTo>
                  <a:lnTo>
                    <a:pt x="8" y="22"/>
                  </a:lnTo>
                  <a:lnTo>
                    <a:pt x="11" y="38"/>
                  </a:lnTo>
                  <a:lnTo>
                    <a:pt x="5" y="28"/>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latin typeface="微软雅黑" pitchFamily="34" charset="-122"/>
                <a:ea typeface="微软雅黑" pitchFamily="34" charset="-122"/>
              </a:endParaRPr>
            </a:p>
          </p:txBody>
        </p:sp>
        <p:sp>
          <p:nvSpPr>
            <p:cNvPr id="25" name="Freeform 113"/>
            <p:cNvSpPr>
              <a:spLocks/>
            </p:cNvSpPr>
            <p:nvPr/>
          </p:nvSpPr>
          <p:spPr bwMode="auto">
            <a:xfrm flipH="1">
              <a:off x="3898" y="2300"/>
              <a:ext cx="17" cy="10"/>
            </a:xfrm>
            <a:custGeom>
              <a:avLst/>
              <a:gdLst>
                <a:gd name="T0" fmla="*/ 0 w 50"/>
                <a:gd name="T1" fmla="*/ 0 h 32"/>
                <a:gd name="T2" fmla="*/ 0 w 50"/>
                <a:gd name="T3" fmla="*/ 0 h 32"/>
                <a:gd name="T4" fmla="*/ 0 w 50"/>
                <a:gd name="T5" fmla="*/ 0 h 32"/>
                <a:gd name="T6" fmla="*/ 0 w 50"/>
                <a:gd name="T7" fmla="*/ 0 h 32"/>
                <a:gd name="T8" fmla="*/ 0 w 50"/>
                <a:gd name="T9" fmla="*/ 0 h 32"/>
                <a:gd name="T10" fmla="*/ 0 w 50"/>
                <a:gd name="T11" fmla="*/ 0 h 32"/>
                <a:gd name="T12" fmla="*/ 0 w 50"/>
                <a:gd name="T13" fmla="*/ 0 h 32"/>
                <a:gd name="T14" fmla="*/ 0 w 50"/>
                <a:gd name="T15" fmla="*/ 0 h 32"/>
                <a:gd name="T16" fmla="*/ 0 w 50"/>
                <a:gd name="T17" fmla="*/ 0 h 32"/>
                <a:gd name="T18" fmla="*/ 0 w 50"/>
                <a:gd name="T19" fmla="*/ 0 h 32"/>
                <a:gd name="T20" fmla="*/ 0 w 50"/>
                <a:gd name="T21" fmla="*/ 0 h 3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50" h="32">
                  <a:moveTo>
                    <a:pt x="50" y="0"/>
                  </a:moveTo>
                  <a:lnTo>
                    <a:pt x="39" y="18"/>
                  </a:lnTo>
                  <a:lnTo>
                    <a:pt x="41" y="23"/>
                  </a:lnTo>
                  <a:lnTo>
                    <a:pt x="41" y="26"/>
                  </a:lnTo>
                  <a:lnTo>
                    <a:pt x="44" y="32"/>
                  </a:lnTo>
                  <a:lnTo>
                    <a:pt x="37" y="22"/>
                  </a:lnTo>
                  <a:lnTo>
                    <a:pt x="28" y="22"/>
                  </a:lnTo>
                  <a:lnTo>
                    <a:pt x="17" y="18"/>
                  </a:lnTo>
                  <a:lnTo>
                    <a:pt x="0" y="17"/>
                  </a:lnTo>
                  <a:lnTo>
                    <a:pt x="17" y="6"/>
                  </a:lnTo>
                  <a:lnTo>
                    <a:pt x="5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latin typeface="微软雅黑" pitchFamily="34" charset="-122"/>
                <a:ea typeface="微软雅黑" pitchFamily="34" charset="-122"/>
              </a:endParaRPr>
            </a:p>
          </p:txBody>
        </p:sp>
        <p:sp>
          <p:nvSpPr>
            <p:cNvPr id="26" name="Freeform 114"/>
            <p:cNvSpPr>
              <a:spLocks/>
            </p:cNvSpPr>
            <p:nvPr/>
          </p:nvSpPr>
          <p:spPr bwMode="auto">
            <a:xfrm flipH="1">
              <a:off x="3893" y="2283"/>
              <a:ext cx="30" cy="10"/>
            </a:xfrm>
            <a:custGeom>
              <a:avLst/>
              <a:gdLst>
                <a:gd name="T0" fmla="*/ 0 w 86"/>
                <a:gd name="T1" fmla="*/ 0 h 31"/>
                <a:gd name="T2" fmla="*/ 0 w 86"/>
                <a:gd name="T3" fmla="*/ 0 h 31"/>
                <a:gd name="T4" fmla="*/ 0 w 86"/>
                <a:gd name="T5" fmla="*/ 0 h 31"/>
                <a:gd name="T6" fmla="*/ 0 w 86"/>
                <a:gd name="T7" fmla="*/ 0 h 31"/>
                <a:gd name="T8" fmla="*/ 0 w 86"/>
                <a:gd name="T9" fmla="*/ 0 h 31"/>
                <a:gd name="T10" fmla="*/ 0 w 86"/>
                <a:gd name="T11" fmla="*/ 0 h 31"/>
                <a:gd name="T12" fmla="*/ 0 w 86"/>
                <a:gd name="T13" fmla="*/ 0 h 31"/>
                <a:gd name="T14" fmla="*/ 0 w 86"/>
                <a:gd name="T15" fmla="*/ 0 h 31"/>
                <a:gd name="T16" fmla="*/ 0 w 86"/>
                <a:gd name="T17" fmla="*/ 0 h 31"/>
                <a:gd name="T18" fmla="*/ 0 w 86"/>
                <a:gd name="T19" fmla="*/ 0 h 31"/>
                <a:gd name="T20" fmla="*/ 0 w 86"/>
                <a:gd name="T21" fmla="*/ 0 h 31"/>
                <a:gd name="T22" fmla="*/ 0 w 86"/>
                <a:gd name="T23" fmla="*/ 0 h 31"/>
                <a:gd name="T24" fmla="*/ 0 w 86"/>
                <a:gd name="T25" fmla="*/ 0 h 31"/>
                <a:gd name="T26" fmla="*/ 0 w 86"/>
                <a:gd name="T27" fmla="*/ 0 h 31"/>
                <a:gd name="T28" fmla="*/ 0 w 86"/>
                <a:gd name="T29" fmla="*/ 0 h 3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86" h="31">
                  <a:moveTo>
                    <a:pt x="86" y="15"/>
                  </a:moveTo>
                  <a:lnTo>
                    <a:pt x="82" y="27"/>
                  </a:lnTo>
                  <a:lnTo>
                    <a:pt x="73" y="31"/>
                  </a:lnTo>
                  <a:lnTo>
                    <a:pt x="59" y="22"/>
                  </a:lnTo>
                  <a:lnTo>
                    <a:pt x="42" y="15"/>
                  </a:lnTo>
                  <a:lnTo>
                    <a:pt x="14" y="15"/>
                  </a:lnTo>
                  <a:lnTo>
                    <a:pt x="0" y="16"/>
                  </a:lnTo>
                  <a:lnTo>
                    <a:pt x="22" y="8"/>
                  </a:lnTo>
                  <a:lnTo>
                    <a:pt x="37" y="4"/>
                  </a:lnTo>
                  <a:lnTo>
                    <a:pt x="35" y="0"/>
                  </a:lnTo>
                  <a:lnTo>
                    <a:pt x="50" y="6"/>
                  </a:lnTo>
                  <a:lnTo>
                    <a:pt x="48" y="2"/>
                  </a:lnTo>
                  <a:lnTo>
                    <a:pt x="60" y="8"/>
                  </a:lnTo>
                  <a:lnTo>
                    <a:pt x="71" y="8"/>
                  </a:lnTo>
                  <a:lnTo>
                    <a:pt x="86" y="15"/>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latin typeface="微软雅黑" pitchFamily="34" charset="-122"/>
                <a:ea typeface="微软雅黑" pitchFamily="34" charset="-122"/>
              </a:endParaRPr>
            </a:p>
          </p:txBody>
        </p:sp>
        <p:sp>
          <p:nvSpPr>
            <p:cNvPr id="27" name="Freeform 115"/>
            <p:cNvSpPr>
              <a:spLocks/>
            </p:cNvSpPr>
            <p:nvPr/>
          </p:nvSpPr>
          <p:spPr bwMode="auto">
            <a:xfrm flipH="1">
              <a:off x="3963" y="2298"/>
              <a:ext cx="17" cy="34"/>
            </a:xfrm>
            <a:custGeom>
              <a:avLst/>
              <a:gdLst>
                <a:gd name="T0" fmla="*/ 0 w 49"/>
                <a:gd name="T1" fmla="*/ 0 h 101"/>
                <a:gd name="T2" fmla="*/ 0 w 49"/>
                <a:gd name="T3" fmla="*/ 0 h 101"/>
                <a:gd name="T4" fmla="*/ 0 w 49"/>
                <a:gd name="T5" fmla="*/ 0 h 101"/>
                <a:gd name="T6" fmla="*/ 0 w 49"/>
                <a:gd name="T7" fmla="*/ 0 h 101"/>
                <a:gd name="T8" fmla="*/ 0 w 49"/>
                <a:gd name="T9" fmla="*/ 0 h 101"/>
                <a:gd name="T10" fmla="*/ 0 w 49"/>
                <a:gd name="T11" fmla="*/ 0 h 101"/>
                <a:gd name="T12" fmla="*/ 0 w 49"/>
                <a:gd name="T13" fmla="*/ 0 h 101"/>
                <a:gd name="T14" fmla="*/ 0 w 49"/>
                <a:gd name="T15" fmla="*/ 0 h 101"/>
                <a:gd name="T16" fmla="*/ 0 w 49"/>
                <a:gd name="T17" fmla="*/ 0 h 101"/>
                <a:gd name="T18" fmla="*/ 0 w 49"/>
                <a:gd name="T19" fmla="*/ 0 h 101"/>
                <a:gd name="T20" fmla="*/ 0 w 49"/>
                <a:gd name="T21" fmla="*/ 0 h 101"/>
                <a:gd name="T22" fmla="*/ 0 w 49"/>
                <a:gd name="T23" fmla="*/ 0 h 101"/>
                <a:gd name="T24" fmla="*/ 0 w 49"/>
                <a:gd name="T25" fmla="*/ 0 h 101"/>
                <a:gd name="T26" fmla="*/ 0 w 49"/>
                <a:gd name="T27" fmla="*/ 0 h 101"/>
                <a:gd name="T28" fmla="*/ 0 w 49"/>
                <a:gd name="T29" fmla="*/ 0 h 101"/>
                <a:gd name="T30" fmla="*/ 0 w 49"/>
                <a:gd name="T31" fmla="*/ 0 h 101"/>
                <a:gd name="T32" fmla="*/ 0 w 49"/>
                <a:gd name="T33" fmla="*/ 0 h 101"/>
                <a:gd name="T34" fmla="*/ 0 w 49"/>
                <a:gd name="T35" fmla="*/ 0 h 101"/>
                <a:gd name="T36" fmla="*/ 0 w 49"/>
                <a:gd name="T37" fmla="*/ 0 h 101"/>
                <a:gd name="T38" fmla="*/ 0 w 49"/>
                <a:gd name="T39" fmla="*/ 0 h 101"/>
                <a:gd name="T40" fmla="*/ 0 w 49"/>
                <a:gd name="T41" fmla="*/ 0 h 101"/>
                <a:gd name="T42" fmla="*/ 0 w 49"/>
                <a:gd name="T43" fmla="*/ 0 h 101"/>
                <a:gd name="T44" fmla="*/ 0 w 49"/>
                <a:gd name="T45" fmla="*/ 0 h 101"/>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49" h="101">
                  <a:moveTo>
                    <a:pt x="49" y="19"/>
                  </a:moveTo>
                  <a:lnTo>
                    <a:pt x="34" y="7"/>
                  </a:lnTo>
                  <a:lnTo>
                    <a:pt x="16" y="10"/>
                  </a:lnTo>
                  <a:lnTo>
                    <a:pt x="7" y="27"/>
                  </a:lnTo>
                  <a:lnTo>
                    <a:pt x="5" y="50"/>
                  </a:lnTo>
                  <a:lnTo>
                    <a:pt x="7" y="68"/>
                  </a:lnTo>
                  <a:lnTo>
                    <a:pt x="13" y="82"/>
                  </a:lnTo>
                  <a:lnTo>
                    <a:pt x="21" y="59"/>
                  </a:lnTo>
                  <a:lnTo>
                    <a:pt x="30" y="47"/>
                  </a:lnTo>
                  <a:lnTo>
                    <a:pt x="46" y="38"/>
                  </a:lnTo>
                  <a:lnTo>
                    <a:pt x="33" y="56"/>
                  </a:lnTo>
                  <a:lnTo>
                    <a:pt x="19" y="72"/>
                  </a:lnTo>
                  <a:lnTo>
                    <a:pt x="18" y="86"/>
                  </a:lnTo>
                  <a:lnTo>
                    <a:pt x="24" y="99"/>
                  </a:lnTo>
                  <a:lnTo>
                    <a:pt x="32" y="101"/>
                  </a:lnTo>
                  <a:lnTo>
                    <a:pt x="12" y="96"/>
                  </a:lnTo>
                  <a:lnTo>
                    <a:pt x="1" y="75"/>
                  </a:lnTo>
                  <a:lnTo>
                    <a:pt x="0" y="47"/>
                  </a:lnTo>
                  <a:lnTo>
                    <a:pt x="1" y="22"/>
                  </a:lnTo>
                  <a:lnTo>
                    <a:pt x="13" y="5"/>
                  </a:lnTo>
                  <a:lnTo>
                    <a:pt x="28" y="0"/>
                  </a:lnTo>
                  <a:lnTo>
                    <a:pt x="42" y="3"/>
                  </a:lnTo>
                  <a:lnTo>
                    <a:pt x="49" y="19"/>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latin typeface="微软雅黑" pitchFamily="34" charset="-122"/>
                <a:ea typeface="微软雅黑" pitchFamily="34" charset="-122"/>
              </a:endParaRPr>
            </a:p>
          </p:txBody>
        </p:sp>
        <p:sp>
          <p:nvSpPr>
            <p:cNvPr id="28" name="Freeform 116"/>
            <p:cNvSpPr>
              <a:spLocks/>
            </p:cNvSpPr>
            <p:nvPr/>
          </p:nvSpPr>
          <p:spPr bwMode="auto">
            <a:xfrm flipH="1">
              <a:off x="3958" y="2293"/>
              <a:ext cx="27" cy="46"/>
            </a:xfrm>
            <a:custGeom>
              <a:avLst/>
              <a:gdLst>
                <a:gd name="T0" fmla="*/ 0 w 82"/>
                <a:gd name="T1" fmla="*/ 0 h 137"/>
                <a:gd name="T2" fmla="*/ 0 w 82"/>
                <a:gd name="T3" fmla="*/ 0 h 137"/>
                <a:gd name="T4" fmla="*/ 0 w 82"/>
                <a:gd name="T5" fmla="*/ 0 h 137"/>
                <a:gd name="T6" fmla="*/ 0 w 82"/>
                <a:gd name="T7" fmla="*/ 0 h 137"/>
                <a:gd name="T8" fmla="*/ 0 w 82"/>
                <a:gd name="T9" fmla="*/ 0 h 137"/>
                <a:gd name="T10" fmla="*/ 0 w 82"/>
                <a:gd name="T11" fmla="*/ 0 h 137"/>
                <a:gd name="T12" fmla="*/ 0 w 82"/>
                <a:gd name="T13" fmla="*/ 0 h 137"/>
                <a:gd name="T14" fmla="*/ 0 w 82"/>
                <a:gd name="T15" fmla="*/ 0 h 137"/>
                <a:gd name="T16" fmla="*/ 0 w 82"/>
                <a:gd name="T17" fmla="*/ 0 h 137"/>
                <a:gd name="T18" fmla="*/ 0 w 82"/>
                <a:gd name="T19" fmla="*/ 0 h 137"/>
                <a:gd name="T20" fmla="*/ 0 w 82"/>
                <a:gd name="T21" fmla="*/ 0 h 137"/>
                <a:gd name="T22" fmla="*/ 0 w 82"/>
                <a:gd name="T23" fmla="*/ 0 h 137"/>
                <a:gd name="T24" fmla="*/ 0 w 82"/>
                <a:gd name="T25" fmla="*/ 0 h 137"/>
                <a:gd name="T26" fmla="*/ 0 w 82"/>
                <a:gd name="T27" fmla="*/ 0 h 137"/>
                <a:gd name="T28" fmla="*/ 0 w 82"/>
                <a:gd name="T29" fmla="*/ 0 h 137"/>
                <a:gd name="T30" fmla="*/ 0 w 82"/>
                <a:gd name="T31" fmla="*/ 0 h 137"/>
                <a:gd name="T32" fmla="*/ 0 w 82"/>
                <a:gd name="T33" fmla="*/ 0 h 137"/>
                <a:gd name="T34" fmla="*/ 0 w 82"/>
                <a:gd name="T35" fmla="*/ 0 h 137"/>
                <a:gd name="T36" fmla="*/ 0 w 82"/>
                <a:gd name="T37" fmla="*/ 0 h 137"/>
                <a:gd name="T38" fmla="*/ 0 w 82"/>
                <a:gd name="T39" fmla="*/ 0 h 137"/>
                <a:gd name="T40" fmla="*/ 0 w 82"/>
                <a:gd name="T41" fmla="*/ 0 h 137"/>
                <a:gd name="T42" fmla="*/ 0 w 82"/>
                <a:gd name="T43" fmla="*/ 0 h 137"/>
                <a:gd name="T44" fmla="*/ 0 w 82"/>
                <a:gd name="T45" fmla="*/ 0 h 137"/>
                <a:gd name="T46" fmla="*/ 0 w 82"/>
                <a:gd name="T47" fmla="*/ 0 h 137"/>
                <a:gd name="T48" fmla="*/ 0 w 82"/>
                <a:gd name="T49" fmla="*/ 0 h 137"/>
                <a:gd name="T50" fmla="*/ 0 w 82"/>
                <a:gd name="T51" fmla="*/ 0 h 137"/>
                <a:gd name="T52" fmla="*/ 0 w 82"/>
                <a:gd name="T53" fmla="*/ 0 h 137"/>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82" h="137">
                  <a:moveTo>
                    <a:pt x="82" y="33"/>
                  </a:moveTo>
                  <a:lnTo>
                    <a:pt x="68" y="11"/>
                  </a:lnTo>
                  <a:lnTo>
                    <a:pt x="48" y="6"/>
                  </a:lnTo>
                  <a:lnTo>
                    <a:pt x="22" y="10"/>
                  </a:lnTo>
                  <a:lnTo>
                    <a:pt x="12" y="22"/>
                  </a:lnTo>
                  <a:lnTo>
                    <a:pt x="6" y="43"/>
                  </a:lnTo>
                  <a:lnTo>
                    <a:pt x="6" y="59"/>
                  </a:lnTo>
                  <a:lnTo>
                    <a:pt x="10" y="70"/>
                  </a:lnTo>
                  <a:lnTo>
                    <a:pt x="10" y="88"/>
                  </a:lnTo>
                  <a:lnTo>
                    <a:pt x="13" y="107"/>
                  </a:lnTo>
                  <a:lnTo>
                    <a:pt x="31" y="127"/>
                  </a:lnTo>
                  <a:lnTo>
                    <a:pt x="42" y="127"/>
                  </a:lnTo>
                  <a:lnTo>
                    <a:pt x="56" y="127"/>
                  </a:lnTo>
                  <a:lnTo>
                    <a:pt x="56" y="129"/>
                  </a:lnTo>
                  <a:lnTo>
                    <a:pt x="46" y="137"/>
                  </a:lnTo>
                  <a:lnTo>
                    <a:pt x="33" y="135"/>
                  </a:lnTo>
                  <a:lnTo>
                    <a:pt x="18" y="129"/>
                  </a:lnTo>
                  <a:lnTo>
                    <a:pt x="5" y="108"/>
                  </a:lnTo>
                  <a:lnTo>
                    <a:pt x="4" y="76"/>
                  </a:lnTo>
                  <a:lnTo>
                    <a:pt x="0" y="55"/>
                  </a:lnTo>
                  <a:lnTo>
                    <a:pt x="0" y="36"/>
                  </a:lnTo>
                  <a:lnTo>
                    <a:pt x="8" y="20"/>
                  </a:lnTo>
                  <a:lnTo>
                    <a:pt x="16" y="6"/>
                  </a:lnTo>
                  <a:lnTo>
                    <a:pt x="38" y="0"/>
                  </a:lnTo>
                  <a:lnTo>
                    <a:pt x="68" y="4"/>
                  </a:lnTo>
                  <a:lnTo>
                    <a:pt x="80" y="11"/>
                  </a:lnTo>
                  <a:lnTo>
                    <a:pt x="82" y="33"/>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latin typeface="微软雅黑" pitchFamily="34" charset="-122"/>
                <a:ea typeface="微软雅黑" pitchFamily="34" charset="-122"/>
              </a:endParaRPr>
            </a:p>
          </p:txBody>
        </p:sp>
        <p:sp>
          <p:nvSpPr>
            <p:cNvPr id="29" name="Freeform 117"/>
            <p:cNvSpPr>
              <a:spLocks/>
            </p:cNvSpPr>
            <p:nvPr/>
          </p:nvSpPr>
          <p:spPr bwMode="auto">
            <a:xfrm flipH="1">
              <a:off x="3943" y="2344"/>
              <a:ext cx="25" cy="39"/>
            </a:xfrm>
            <a:custGeom>
              <a:avLst/>
              <a:gdLst>
                <a:gd name="T0" fmla="*/ 0 w 74"/>
                <a:gd name="T1" fmla="*/ 0 h 115"/>
                <a:gd name="T2" fmla="*/ 0 w 74"/>
                <a:gd name="T3" fmla="*/ 0 h 115"/>
                <a:gd name="T4" fmla="*/ 0 w 74"/>
                <a:gd name="T5" fmla="*/ 0 h 115"/>
                <a:gd name="T6" fmla="*/ 0 w 74"/>
                <a:gd name="T7" fmla="*/ 0 h 115"/>
                <a:gd name="T8" fmla="*/ 0 w 74"/>
                <a:gd name="T9" fmla="*/ 0 h 115"/>
                <a:gd name="T10" fmla="*/ 0 w 74"/>
                <a:gd name="T11" fmla="*/ 0 h 115"/>
                <a:gd name="T12" fmla="*/ 0 w 74"/>
                <a:gd name="T13" fmla="*/ 0 h 115"/>
                <a:gd name="T14" fmla="*/ 0 w 74"/>
                <a:gd name="T15" fmla="*/ 0 h 115"/>
                <a:gd name="T16" fmla="*/ 0 w 74"/>
                <a:gd name="T17" fmla="*/ 0 h 115"/>
                <a:gd name="T18" fmla="*/ 0 w 74"/>
                <a:gd name="T19" fmla="*/ 0 h 1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4" h="115">
                  <a:moveTo>
                    <a:pt x="0" y="0"/>
                  </a:moveTo>
                  <a:lnTo>
                    <a:pt x="9" y="25"/>
                  </a:lnTo>
                  <a:lnTo>
                    <a:pt x="24" y="51"/>
                  </a:lnTo>
                  <a:lnTo>
                    <a:pt x="41" y="75"/>
                  </a:lnTo>
                  <a:lnTo>
                    <a:pt x="63" y="105"/>
                  </a:lnTo>
                  <a:lnTo>
                    <a:pt x="74" y="115"/>
                  </a:lnTo>
                  <a:lnTo>
                    <a:pt x="49" y="101"/>
                  </a:lnTo>
                  <a:lnTo>
                    <a:pt x="30" y="74"/>
                  </a:lnTo>
                  <a:lnTo>
                    <a:pt x="11" y="42"/>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latin typeface="微软雅黑" pitchFamily="34" charset="-122"/>
                <a:ea typeface="微软雅黑" pitchFamily="34" charset="-122"/>
              </a:endParaRPr>
            </a:p>
          </p:txBody>
        </p:sp>
        <p:sp>
          <p:nvSpPr>
            <p:cNvPr id="30" name="Freeform 118"/>
            <p:cNvSpPr>
              <a:spLocks/>
            </p:cNvSpPr>
            <p:nvPr/>
          </p:nvSpPr>
          <p:spPr bwMode="auto">
            <a:xfrm flipH="1">
              <a:off x="3898" y="2208"/>
              <a:ext cx="152" cy="151"/>
            </a:xfrm>
            <a:custGeom>
              <a:avLst/>
              <a:gdLst>
                <a:gd name="T0" fmla="*/ 1 w 427"/>
                <a:gd name="T1" fmla="*/ 0 h 431"/>
                <a:gd name="T2" fmla="*/ 1 w 427"/>
                <a:gd name="T3" fmla="*/ 0 h 431"/>
                <a:gd name="T4" fmla="*/ 1 w 427"/>
                <a:gd name="T5" fmla="*/ 0 h 431"/>
                <a:gd name="T6" fmla="*/ 0 w 427"/>
                <a:gd name="T7" fmla="*/ 0 h 431"/>
                <a:gd name="T8" fmla="*/ 0 w 427"/>
                <a:gd name="T9" fmla="*/ 0 h 431"/>
                <a:gd name="T10" fmla="*/ 1 w 427"/>
                <a:gd name="T11" fmla="*/ 0 h 431"/>
                <a:gd name="T12" fmla="*/ 1 w 427"/>
                <a:gd name="T13" fmla="*/ 0 h 431"/>
                <a:gd name="T14" fmla="*/ 1 w 427"/>
                <a:gd name="T15" fmla="*/ 0 h 431"/>
                <a:gd name="T16" fmla="*/ 1 w 427"/>
                <a:gd name="T17" fmla="*/ 1 h 431"/>
                <a:gd name="T18" fmla="*/ 0 w 427"/>
                <a:gd name="T19" fmla="*/ 1 h 431"/>
                <a:gd name="T20" fmla="*/ 0 w 427"/>
                <a:gd name="T21" fmla="*/ 0 h 431"/>
                <a:gd name="T22" fmla="*/ 0 w 427"/>
                <a:gd name="T23" fmla="*/ 0 h 431"/>
                <a:gd name="T24" fmla="*/ 0 w 427"/>
                <a:gd name="T25" fmla="*/ 0 h 431"/>
                <a:gd name="T26" fmla="*/ 0 w 427"/>
                <a:gd name="T27" fmla="*/ 0 h 431"/>
                <a:gd name="T28" fmla="*/ 0 w 427"/>
                <a:gd name="T29" fmla="*/ 0 h 431"/>
                <a:gd name="T30" fmla="*/ 0 w 427"/>
                <a:gd name="T31" fmla="*/ 1 h 431"/>
                <a:gd name="T32" fmla="*/ 0 w 427"/>
                <a:gd name="T33" fmla="*/ 1 h 431"/>
                <a:gd name="T34" fmla="*/ 0 w 427"/>
                <a:gd name="T35" fmla="*/ 1 h 431"/>
                <a:gd name="T36" fmla="*/ 0 w 427"/>
                <a:gd name="T37" fmla="*/ 1 h 431"/>
                <a:gd name="T38" fmla="*/ 0 w 427"/>
                <a:gd name="T39" fmla="*/ 1 h 431"/>
                <a:gd name="T40" fmla="*/ 0 w 427"/>
                <a:gd name="T41" fmla="*/ 1 h 431"/>
                <a:gd name="T42" fmla="*/ 0 w 427"/>
                <a:gd name="T43" fmla="*/ 1 h 431"/>
                <a:gd name="T44" fmla="*/ 0 w 427"/>
                <a:gd name="T45" fmla="*/ 1 h 431"/>
                <a:gd name="T46" fmla="*/ 0 w 427"/>
                <a:gd name="T47" fmla="*/ 1 h 431"/>
                <a:gd name="T48" fmla="*/ 0 w 427"/>
                <a:gd name="T49" fmla="*/ 0 h 431"/>
                <a:gd name="T50" fmla="*/ 0 w 427"/>
                <a:gd name="T51" fmla="*/ 0 h 431"/>
                <a:gd name="T52" fmla="*/ 0 w 427"/>
                <a:gd name="T53" fmla="*/ 0 h 431"/>
                <a:gd name="T54" fmla="*/ 0 w 427"/>
                <a:gd name="T55" fmla="*/ 0 h 431"/>
                <a:gd name="T56" fmla="*/ 0 w 427"/>
                <a:gd name="T57" fmla="*/ 0 h 431"/>
                <a:gd name="T58" fmla="*/ 0 w 427"/>
                <a:gd name="T59" fmla="*/ 0 h 431"/>
                <a:gd name="T60" fmla="*/ 0 w 427"/>
                <a:gd name="T61" fmla="*/ 0 h 431"/>
                <a:gd name="T62" fmla="*/ 0 w 427"/>
                <a:gd name="T63" fmla="*/ 0 h 431"/>
                <a:gd name="T64" fmla="*/ 1 w 427"/>
                <a:gd name="T65" fmla="*/ 0 h 431"/>
                <a:gd name="T66" fmla="*/ 1 w 427"/>
                <a:gd name="T67" fmla="*/ 0 h 431"/>
                <a:gd name="T68" fmla="*/ 1 w 427"/>
                <a:gd name="T69" fmla="*/ 0 h 431"/>
                <a:gd name="T70" fmla="*/ 1 w 427"/>
                <a:gd name="T71" fmla="*/ 0 h 431"/>
                <a:gd name="T72" fmla="*/ 1 w 427"/>
                <a:gd name="T73" fmla="*/ 0 h 431"/>
                <a:gd name="T74" fmla="*/ 1 w 427"/>
                <a:gd name="T75" fmla="*/ 0 h 431"/>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427" h="431">
                  <a:moveTo>
                    <a:pt x="393" y="124"/>
                  </a:moveTo>
                  <a:lnTo>
                    <a:pt x="328" y="114"/>
                  </a:lnTo>
                  <a:lnTo>
                    <a:pt x="285" y="120"/>
                  </a:lnTo>
                  <a:lnTo>
                    <a:pt x="259" y="150"/>
                  </a:lnTo>
                  <a:lnTo>
                    <a:pt x="275" y="187"/>
                  </a:lnTo>
                  <a:lnTo>
                    <a:pt x="295" y="201"/>
                  </a:lnTo>
                  <a:lnTo>
                    <a:pt x="301" y="235"/>
                  </a:lnTo>
                  <a:lnTo>
                    <a:pt x="289" y="258"/>
                  </a:lnTo>
                  <a:lnTo>
                    <a:pt x="299" y="292"/>
                  </a:lnTo>
                  <a:lnTo>
                    <a:pt x="273" y="292"/>
                  </a:lnTo>
                  <a:lnTo>
                    <a:pt x="266" y="253"/>
                  </a:lnTo>
                  <a:lnTo>
                    <a:pt x="249" y="235"/>
                  </a:lnTo>
                  <a:lnTo>
                    <a:pt x="217" y="235"/>
                  </a:lnTo>
                  <a:lnTo>
                    <a:pt x="186" y="244"/>
                  </a:lnTo>
                  <a:lnTo>
                    <a:pt x="176" y="270"/>
                  </a:lnTo>
                  <a:lnTo>
                    <a:pt x="172" y="306"/>
                  </a:lnTo>
                  <a:lnTo>
                    <a:pt x="176" y="332"/>
                  </a:lnTo>
                  <a:lnTo>
                    <a:pt x="176" y="351"/>
                  </a:lnTo>
                  <a:lnTo>
                    <a:pt x="174" y="374"/>
                  </a:lnTo>
                  <a:lnTo>
                    <a:pt x="154" y="394"/>
                  </a:lnTo>
                  <a:lnTo>
                    <a:pt x="139" y="406"/>
                  </a:lnTo>
                  <a:lnTo>
                    <a:pt x="103" y="431"/>
                  </a:lnTo>
                  <a:lnTo>
                    <a:pt x="33" y="358"/>
                  </a:lnTo>
                  <a:lnTo>
                    <a:pt x="12" y="300"/>
                  </a:lnTo>
                  <a:lnTo>
                    <a:pt x="4" y="206"/>
                  </a:lnTo>
                  <a:lnTo>
                    <a:pt x="0" y="138"/>
                  </a:lnTo>
                  <a:lnTo>
                    <a:pt x="8" y="74"/>
                  </a:lnTo>
                  <a:lnTo>
                    <a:pt x="27" y="38"/>
                  </a:lnTo>
                  <a:lnTo>
                    <a:pt x="69" y="13"/>
                  </a:lnTo>
                  <a:lnTo>
                    <a:pt x="108" y="6"/>
                  </a:lnTo>
                  <a:lnTo>
                    <a:pt x="182" y="0"/>
                  </a:lnTo>
                  <a:lnTo>
                    <a:pt x="255" y="4"/>
                  </a:lnTo>
                  <a:lnTo>
                    <a:pt x="345" y="19"/>
                  </a:lnTo>
                  <a:lnTo>
                    <a:pt x="386" y="40"/>
                  </a:lnTo>
                  <a:lnTo>
                    <a:pt x="406" y="60"/>
                  </a:lnTo>
                  <a:lnTo>
                    <a:pt x="427" y="91"/>
                  </a:lnTo>
                  <a:lnTo>
                    <a:pt x="423" y="107"/>
                  </a:lnTo>
                  <a:lnTo>
                    <a:pt x="393" y="124"/>
                  </a:lnTo>
                  <a:close/>
                </a:path>
              </a:pathLst>
            </a:custGeom>
            <a:solidFill>
              <a:srgbClr val="603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latin typeface="微软雅黑" pitchFamily="34" charset="-122"/>
                <a:ea typeface="微软雅黑" pitchFamily="34" charset="-122"/>
              </a:endParaRPr>
            </a:p>
          </p:txBody>
        </p:sp>
        <p:sp>
          <p:nvSpPr>
            <p:cNvPr id="31" name="Freeform 119"/>
            <p:cNvSpPr>
              <a:spLocks/>
            </p:cNvSpPr>
            <p:nvPr/>
          </p:nvSpPr>
          <p:spPr bwMode="auto">
            <a:xfrm flipH="1">
              <a:off x="3903" y="2210"/>
              <a:ext cx="145" cy="144"/>
            </a:xfrm>
            <a:custGeom>
              <a:avLst/>
              <a:gdLst>
                <a:gd name="T0" fmla="*/ 1 w 405"/>
                <a:gd name="T1" fmla="*/ 0 h 413"/>
                <a:gd name="T2" fmla="*/ 1 w 405"/>
                <a:gd name="T3" fmla="*/ 0 h 413"/>
                <a:gd name="T4" fmla="*/ 1 w 405"/>
                <a:gd name="T5" fmla="*/ 0 h 413"/>
                <a:gd name="T6" fmla="*/ 0 w 405"/>
                <a:gd name="T7" fmla="*/ 0 h 413"/>
                <a:gd name="T8" fmla="*/ 0 w 405"/>
                <a:gd name="T9" fmla="*/ 0 h 413"/>
                <a:gd name="T10" fmla="*/ 0 w 405"/>
                <a:gd name="T11" fmla="*/ 0 h 413"/>
                <a:gd name="T12" fmla="*/ 0 w 405"/>
                <a:gd name="T13" fmla="*/ 0 h 413"/>
                <a:gd name="T14" fmla="*/ 0 w 405"/>
                <a:gd name="T15" fmla="*/ 0 h 413"/>
                <a:gd name="T16" fmla="*/ 0 w 405"/>
                <a:gd name="T17" fmla="*/ 0 h 413"/>
                <a:gd name="T18" fmla="*/ 0 w 405"/>
                <a:gd name="T19" fmla="*/ 0 h 413"/>
                <a:gd name="T20" fmla="*/ 0 w 405"/>
                <a:gd name="T21" fmla="*/ 0 h 413"/>
                <a:gd name="T22" fmla="*/ 0 w 405"/>
                <a:gd name="T23" fmla="*/ 0 h 413"/>
                <a:gd name="T24" fmla="*/ 1 w 405"/>
                <a:gd name="T25" fmla="*/ 0 h 413"/>
                <a:gd name="T26" fmla="*/ 0 w 405"/>
                <a:gd name="T27" fmla="*/ 0 h 413"/>
                <a:gd name="T28" fmla="*/ 1 w 405"/>
                <a:gd name="T29" fmla="*/ 0 h 413"/>
                <a:gd name="T30" fmla="*/ 0 w 405"/>
                <a:gd name="T31" fmla="*/ 0 h 413"/>
                <a:gd name="T32" fmla="*/ 0 w 405"/>
                <a:gd name="T33" fmla="*/ 0 h 413"/>
                <a:gd name="T34" fmla="*/ 0 w 405"/>
                <a:gd name="T35" fmla="*/ 0 h 413"/>
                <a:gd name="T36" fmla="*/ 0 w 405"/>
                <a:gd name="T37" fmla="*/ 0 h 413"/>
                <a:gd name="T38" fmla="*/ 0 w 405"/>
                <a:gd name="T39" fmla="*/ 0 h 413"/>
                <a:gd name="T40" fmla="*/ 0 w 405"/>
                <a:gd name="T41" fmla="*/ 0 h 413"/>
                <a:gd name="T42" fmla="*/ 0 w 405"/>
                <a:gd name="T43" fmla="*/ 0 h 413"/>
                <a:gd name="T44" fmla="*/ 0 w 405"/>
                <a:gd name="T45" fmla="*/ 1 h 413"/>
                <a:gd name="T46" fmla="*/ 0 w 405"/>
                <a:gd name="T47" fmla="*/ 1 h 413"/>
                <a:gd name="T48" fmla="*/ 0 w 405"/>
                <a:gd name="T49" fmla="*/ 1 h 413"/>
                <a:gd name="T50" fmla="*/ 0 w 405"/>
                <a:gd name="T51" fmla="*/ 1 h 413"/>
                <a:gd name="T52" fmla="*/ 0 w 405"/>
                <a:gd name="T53" fmla="*/ 1 h 413"/>
                <a:gd name="T54" fmla="*/ 0 w 405"/>
                <a:gd name="T55" fmla="*/ 1 h 413"/>
                <a:gd name="T56" fmla="*/ 0 w 405"/>
                <a:gd name="T57" fmla="*/ 1 h 413"/>
                <a:gd name="T58" fmla="*/ 0 w 405"/>
                <a:gd name="T59" fmla="*/ 1 h 413"/>
                <a:gd name="T60" fmla="*/ 0 w 405"/>
                <a:gd name="T61" fmla="*/ 0 h 413"/>
                <a:gd name="T62" fmla="*/ 0 w 405"/>
                <a:gd name="T63" fmla="*/ 0 h 413"/>
                <a:gd name="T64" fmla="*/ 0 w 405"/>
                <a:gd name="T65" fmla="*/ 0 h 413"/>
                <a:gd name="T66" fmla="*/ 0 w 405"/>
                <a:gd name="T67" fmla="*/ 0 h 413"/>
                <a:gd name="T68" fmla="*/ 0 w 405"/>
                <a:gd name="T69" fmla="*/ 0 h 413"/>
                <a:gd name="T70" fmla="*/ 0 w 405"/>
                <a:gd name="T71" fmla="*/ 0 h 413"/>
                <a:gd name="T72" fmla="*/ 0 w 405"/>
                <a:gd name="T73" fmla="*/ 0 h 413"/>
                <a:gd name="T74" fmla="*/ 0 w 405"/>
                <a:gd name="T75" fmla="*/ 0 h 413"/>
                <a:gd name="T76" fmla="*/ 0 w 405"/>
                <a:gd name="T77" fmla="*/ 0 h 413"/>
                <a:gd name="T78" fmla="*/ 0 w 405"/>
                <a:gd name="T79" fmla="*/ 0 h 413"/>
                <a:gd name="T80" fmla="*/ 0 w 405"/>
                <a:gd name="T81" fmla="*/ 0 h 413"/>
                <a:gd name="T82" fmla="*/ 0 w 405"/>
                <a:gd name="T83" fmla="*/ 0 h 413"/>
                <a:gd name="T84" fmla="*/ 1 w 405"/>
                <a:gd name="T85" fmla="*/ 0 h 413"/>
                <a:gd name="T86" fmla="*/ 1 w 405"/>
                <a:gd name="T87" fmla="*/ 0 h 413"/>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405" h="413">
                  <a:moveTo>
                    <a:pt x="338" y="26"/>
                  </a:moveTo>
                  <a:lnTo>
                    <a:pt x="373" y="40"/>
                  </a:lnTo>
                  <a:lnTo>
                    <a:pt x="389" y="63"/>
                  </a:lnTo>
                  <a:lnTo>
                    <a:pt x="398" y="77"/>
                  </a:lnTo>
                  <a:lnTo>
                    <a:pt x="405" y="88"/>
                  </a:lnTo>
                  <a:lnTo>
                    <a:pt x="396" y="97"/>
                  </a:lnTo>
                  <a:lnTo>
                    <a:pt x="379" y="108"/>
                  </a:lnTo>
                  <a:lnTo>
                    <a:pt x="335" y="101"/>
                  </a:lnTo>
                  <a:lnTo>
                    <a:pt x="303" y="101"/>
                  </a:lnTo>
                  <a:lnTo>
                    <a:pt x="281" y="90"/>
                  </a:lnTo>
                  <a:lnTo>
                    <a:pt x="249" y="83"/>
                  </a:lnTo>
                  <a:lnTo>
                    <a:pt x="220" y="81"/>
                  </a:lnTo>
                  <a:lnTo>
                    <a:pt x="186" y="83"/>
                  </a:lnTo>
                  <a:lnTo>
                    <a:pt x="235" y="88"/>
                  </a:lnTo>
                  <a:lnTo>
                    <a:pt x="260" y="94"/>
                  </a:lnTo>
                  <a:lnTo>
                    <a:pt x="277" y="101"/>
                  </a:lnTo>
                  <a:lnTo>
                    <a:pt x="281" y="104"/>
                  </a:lnTo>
                  <a:lnTo>
                    <a:pt x="269" y="108"/>
                  </a:lnTo>
                  <a:lnTo>
                    <a:pt x="260" y="118"/>
                  </a:lnTo>
                  <a:lnTo>
                    <a:pt x="242" y="108"/>
                  </a:lnTo>
                  <a:lnTo>
                    <a:pt x="228" y="105"/>
                  </a:lnTo>
                  <a:lnTo>
                    <a:pt x="199" y="99"/>
                  </a:lnTo>
                  <a:lnTo>
                    <a:pt x="189" y="99"/>
                  </a:lnTo>
                  <a:lnTo>
                    <a:pt x="219" y="110"/>
                  </a:lnTo>
                  <a:lnTo>
                    <a:pt x="240" y="120"/>
                  </a:lnTo>
                  <a:lnTo>
                    <a:pt x="253" y="128"/>
                  </a:lnTo>
                  <a:lnTo>
                    <a:pt x="242" y="138"/>
                  </a:lnTo>
                  <a:lnTo>
                    <a:pt x="219" y="130"/>
                  </a:lnTo>
                  <a:lnTo>
                    <a:pt x="199" y="126"/>
                  </a:lnTo>
                  <a:lnTo>
                    <a:pt x="235" y="144"/>
                  </a:lnTo>
                  <a:lnTo>
                    <a:pt x="247" y="153"/>
                  </a:lnTo>
                  <a:lnTo>
                    <a:pt x="251" y="170"/>
                  </a:lnTo>
                  <a:lnTo>
                    <a:pt x="258" y="179"/>
                  </a:lnTo>
                  <a:lnTo>
                    <a:pt x="235" y="168"/>
                  </a:lnTo>
                  <a:lnTo>
                    <a:pt x="215" y="165"/>
                  </a:lnTo>
                  <a:lnTo>
                    <a:pt x="182" y="163"/>
                  </a:lnTo>
                  <a:lnTo>
                    <a:pt x="231" y="177"/>
                  </a:lnTo>
                  <a:lnTo>
                    <a:pt x="261" y="189"/>
                  </a:lnTo>
                  <a:lnTo>
                    <a:pt x="281" y="200"/>
                  </a:lnTo>
                  <a:lnTo>
                    <a:pt x="283" y="215"/>
                  </a:lnTo>
                  <a:lnTo>
                    <a:pt x="260" y="204"/>
                  </a:lnTo>
                  <a:lnTo>
                    <a:pt x="226" y="193"/>
                  </a:lnTo>
                  <a:lnTo>
                    <a:pt x="211" y="193"/>
                  </a:lnTo>
                  <a:lnTo>
                    <a:pt x="247" y="205"/>
                  </a:lnTo>
                  <a:lnTo>
                    <a:pt x="275" y="217"/>
                  </a:lnTo>
                  <a:lnTo>
                    <a:pt x="285" y="227"/>
                  </a:lnTo>
                  <a:lnTo>
                    <a:pt x="281" y="238"/>
                  </a:lnTo>
                  <a:lnTo>
                    <a:pt x="260" y="229"/>
                  </a:lnTo>
                  <a:lnTo>
                    <a:pt x="239" y="221"/>
                  </a:lnTo>
                  <a:lnTo>
                    <a:pt x="197" y="219"/>
                  </a:lnTo>
                  <a:lnTo>
                    <a:pt x="180" y="221"/>
                  </a:lnTo>
                  <a:lnTo>
                    <a:pt x="141" y="223"/>
                  </a:lnTo>
                  <a:lnTo>
                    <a:pt x="95" y="217"/>
                  </a:lnTo>
                  <a:lnTo>
                    <a:pt x="122" y="227"/>
                  </a:lnTo>
                  <a:lnTo>
                    <a:pt x="170" y="236"/>
                  </a:lnTo>
                  <a:lnTo>
                    <a:pt x="161" y="252"/>
                  </a:lnTo>
                  <a:lnTo>
                    <a:pt x="125" y="244"/>
                  </a:lnTo>
                  <a:lnTo>
                    <a:pt x="93" y="232"/>
                  </a:lnTo>
                  <a:lnTo>
                    <a:pt x="70" y="221"/>
                  </a:lnTo>
                  <a:lnTo>
                    <a:pt x="112" y="252"/>
                  </a:lnTo>
                  <a:lnTo>
                    <a:pt x="139" y="260"/>
                  </a:lnTo>
                  <a:lnTo>
                    <a:pt x="161" y="267"/>
                  </a:lnTo>
                  <a:lnTo>
                    <a:pt x="159" y="285"/>
                  </a:lnTo>
                  <a:lnTo>
                    <a:pt x="125" y="279"/>
                  </a:lnTo>
                  <a:lnTo>
                    <a:pt x="101" y="271"/>
                  </a:lnTo>
                  <a:lnTo>
                    <a:pt x="116" y="283"/>
                  </a:lnTo>
                  <a:lnTo>
                    <a:pt x="144" y="290"/>
                  </a:lnTo>
                  <a:lnTo>
                    <a:pt x="159" y="292"/>
                  </a:lnTo>
                  <a:lnTo>
                    <a:pt x="159" y="328"/>
                  </a:lnTo>
                  <a:lnTo>
                    <a:pt x="127" y="315"/>
                  </a:lnTo>
                  <a:lnTo>
                    <a:pt x="103" y="306"/>
                  </a:lnTo>
                  <a:lnTo>
                    <a:pt x="129" y="326"/>
                  </a:lnTo>
                  <a:lnTo>
                    <a:pt x="162" y="340"/>
                  </a:lnTo>
                  <a:lnTo>
                    <a:pt x="161" y="356"/>
                  </a:lnTo>
                  <a:lnTo>
                    <a:pt x="142" y="376"/>
                  </a:lnTo>
                  <a:lnTo>
                    <a:pt x="125" y="354"/>
                  </a:lnTo>
                  <a:lnTo>
                    <a:pt x="103" y="328"/>
                  </a:lnTo>
                  <a:lnTo>
                    <a:pt x="89" y="303"/>
                  </a:lnTo>
                  <a:lnTo>
                    <a:pt x="103" y="342"/>
                  </a:lnTo>
                  <a:lnTo>
                    <a:pt x="116" y="356"/>
                  </a:lnTo>
                  <a:lnTo>
                    <a:pt x="139" y="385"/>
                  </a:lnTo>
                  <a:lnTo>
                    <a:pt x="122" y="404"/>
                  </a:lnTo>
                  <a:lnTo>
                    <a:pt x="97" y="381"/>
                  </a:lnTo>
                  <a:lnTo>
                    <a:pt x="79" y="354"/>
                  </a:lnTo>
                  <a:lnTo>
                    <a:pt x="61" y="326"/>
                  </a:lnTo>
                  <a:lnTo>
                    <a:pt x="77" y="368"/>
                  </a:lnTo>
                  <a:lnTo>
                    <a:pt x="93" y="386"/>
                  </a:lnTo>
                  <a:lnTo>
                    <a:pt x="108" y="406"/>
                  </a:lnTo>
                  <a:lnTo>
                    <a:pt x="95" y="413"/>
                  </a:lnTo>
                  <a:lnTo>
                    <a:pt x="61" y="385"/>
                  </a:lnTo>
                  <a:lnTo>
                    <a:pt x="30" y="340"/>
                  </a:lnTo>
                  <a:lnTo>
                    <a:pt x="19" y="306"/>
                  </a:lnTo>
                  <a:lnTo>
                    <a:pt x="10" y="247"/>
                  </a:lnTo>
                  <a:lnTo>
                    <a:pt x="6" y="204"/>
                  </a:lnTo>
                  <a:lnTo>
                    <a:pt x="0" y="153"/>
                  </a:lnTo>
                  <a:lnTo>
                    <a:pt x="35" y="163"/>
                  </a:lnTo>
                  <a:lnTo>
                    <a:pt x="72" y="177"/>
                  </a:lnTo>
                  <a:lnTo>
                    <a:pt x="129" y="191"/>
                  </a:lnTo>
                  <a:lnTo>
                    <a:pt x="79" y="170"/>
                  </a:lnTo>
                  <a:lnTo>
                    <a:pt x="59" y="159"/>
                  </a:lnTo>
                  <a:lnTo>
                    <a:pt x="23" y="146"/>
                  </a:lnTo>
                  <a:lnTo>
                    <a:pt x="4" y="142"/>
                  </a:lnTo>
                  <a:lnTo>
                    <a:pt x="4" y="116"/>
                  </a:lnTo>
                  <a:lnTo>
                    <a:pt x="8" y="83"/>
                  </a:lnTo>
                  <a:lnTo>
                    <a:pt x="54" y="90"/>
                  </a:lnTo>
                  <a:lnTo>
                    <a:pt x="84" y="99"/>
                  </a:lnTo>
                  <a:lnTo>
                    <a:pt x="120" y="116"/>
                  </a:lnTo>
                  <a:lnTo>
                    <a:pt x="87" y="90"/>
                  </a:lnTo>
                  <a:lnTo>
                    <a:pt x="48" y="79"/>
                  </a:lnTo>
                  <a:lnTo>
                    <a:pt x="10" y="70"/>
                  </a:lnTo>
                  <a:lnTo>
                    <a:pt x="19" y="44"/>
                  </a:lnTo>
                  <a:lnTo>
                    <a:pt x="30" y="28"/>
                  </a:lnTo>
                  <a:lnTo>
                    <a:pt x="65" y="18"/>
                  </a:lnTo>
                  <a:lnTo>
                    <a:pt x="99" y="26"/>
                  </a:lnTo>
                  <a:lnTo>
                    <a:pt x="129" y="48"/>
                  </a:lnTo>
                  <a:lnTo>
                    <a:pt x="108" y="23"/>
                  </a:lnTo>
                  <a:lnTo>
                    <a:pt x="77" y="9"/>
                  </a:lnTo>
                  <a:lnTo>
                    <a:pt x="112" y="4"/>
                  </a:lnTo>
                  <a:lnTo>
                    <a:pt x="139" y="2"/>
                  </a:lnTo>
                  <a:lnTo>
                    <a:pt x="176" y="7"/>
                  </a:lnTo>
                  <a:lnTo>
                    <a:pt x="202" y="25"/>
                  </a:lnTo>
                  <a:lnTo>
                    <a:pt x="242" y="32"/>
                  </a:lnTo>
                  <a:lnTo>
                    <a:pt x="215" y="21"/>
                  </a:lnTo>
                  <a:lnTo>
                    <a:pt x="195" y="7"/>
                  </a:lnTo>
                  <a:lnTo>
                    <a:pt x="182" y="0"/>
                  </a:lnTo>
                  <a:lnTo>
                    <a:pt x="222" y="2"/>
                  </a:lnTo>
                  <a:lnTo>
                    <a:pt x="258" y="4"/>
                  </a:lnTo>
                  <a:lnTo>
                    <a:pt x="279" y="13"/>
                  </a:lnTo>
                  <a:lnTo>
                    <a:pt x="300" y="34"/>
                  </a:lnTo>
                  <a:lnTo>
                    <a:pt x="318" y="61"/>
                  </a:lnTo>
                  <a:lnTo>
                    <a:pt x="309" y="30"/>
                  </a:lnTo>
                  <a:lnTo>
                    <a:pt x="287" y="9"/>
                  </a:lnTo>
                  <a:lnTo>
                    <a:pt x="338" y="2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latin typeface="微软雅黑" pitchFamily="34" charset="-122"/>
                <a:ea typeface="微软雅黑" pitchFamily="34" charset="-122"/>
              </a:endParaRPr>
            </a:p>
          </p:txBody>
        </p:sp>
        <p:grpSp>
          <p:nvGrpSpPr>
            <p:cNvPr id="32" name="Group 120"/>
            <p:cNvGrpSpPr>
              <a:grpSpLocks/>
            </p:cNvGrpSpPr>
            <p:nvPr/>
          </p:nvGrpSpPr>
          <p:grpSpPr bwMode="auto">
            <a:xfrm flipH="1">
              <a:off x="3595" y="2572"/>
              <a:ext cx="158" cy="95"/>
              <a:chOff x="2648" y="2214"/>
              <a:chExt cx="63" cy="39"/>
            </a:xfrm>
          </p:grpSpPr>
          <p:sp>
            <p:nvSpPr>
              <p:cNvPr id="54" name="Freeform 121"/>
              <p:cNvSpPr>
                <a:spLocks/>
              </p:cNvSpPr>
              <p:nvPr/>
            </p:nvSpPr>
            <p:spPr bwMode="auto">
              <a:xfrm>
                <a:off x="2648" y="2214"/>
                <a:ext cx="63" cy="39"/>
              </a:xfrm>
              <a:custGeom>
                <a:avLst/>
                <a:gdLst>
                  <a:gd name="T0" fmla="*/ 0 w 443"/>
                  <a:gd name="T1" fmla="*/ 0 h 274"/>
                  <a:gd name="T2" fmla="*/ 0 w 443"/>
                  <a:gd name="T3" fmla="*/ 0 h 274"/>
                  <a:gd name="T4" fmla="*/ 0 w 443"/>
                  <a:gd name="T5" fmla="*/ 0 h 274"/>
                  <a:gd name="T6" fmla="*/ 0 w 443"/>
                  <a:gd name="T7" fmla="*/ 0 h 274"/>
                  <a:gd name="T8" fmla="*/ 0 w 443"/>
                  <a:gd name="T9" fmla="*/ 0 h 274"/>
                  <a:gd name="T10" fmla="*/ 0 w 443"/>
                  <a:gd name="T11" fmla="*/ 0 h 274"/>
                  <a:gd name="T12" fmla="*/ 0 w 443"/>
                  <a:gd name="T13" fmla="*/ 0 h 274"/>
                  <a:gd name="T14" fmla="*/ 0 w 443"/>
                  <a:gd name="T15" fmla="*/ 0 h 274"/>
                  <a:gd name="T16" fmla="*/ 0 w 443"/>
                  <a:gd name="T17" fmla="*/ 0 h 274"/>
                  <a:gd name="T18" fmla="*/ 0 w 443"/>
                  <a:gd name="T19" fmla="*/ 0 h 274"/>
                  <a:gd name="T20" fmla="*/ 0 w 443"/>
                  <a:gd name="T21" fmla="*/ 0 h 274"/>
                  <a:gd name="T22" fmla="*/ 0 w 443"/>
                  <a:gd name="T23" fmla="*/ 0 h 274"/>
                  <a:gd name="T24" fmla="*/ 0 w 443"/>
                  <a:gd name="T25" fmla="*/ 0 h 274"/>
                  <a:gd name="T26" fmla="*/ 0 w 443"/>
                  <a:gd name="T27" fmla="*/ 0 h 274"/>
                  <a:gd name="T28" fmla="*/ 0 w 443"/>
                  <a:gd name="T29" fmla="*/ 0 h 274"/>
                  <a:gd name="T30" fmla="*/ 0 w 443"/>
                  <a:gd name="T31" fmla="*/ 0 h 274"/>
                  <a:gd name="T32" fmla="*/ 0 w 443"/>
                  <a:gd name="T33" fmla="*/ 0 h 274"/>
                  <a:gd name="T34" fmla="*/ 0 w 443"/>
                  <a:gd name="T35" fmla="*/ 0 h 274"/>
                  <a:gd name="T36" fmla="*/ 0 w 443"/>
                  <a:gd name="T37" fmla="*/ 0 h 274"/>
                  <a:gd name="T38" fmla="*/ 0 w 443"/>
                  <a:gd name="T39" fmla="*/ 0 h 274"/>
                  <a:gd name="T40" fmla="*/ 0 w 443"/>
                  <a:gd name="T41" fmla="*/ 0 h 274"/>
                  <a:gd name="T42" fmla="*/ 0 w 443"/>
                  <a:gd name="T43" fmla="*/ 0 h 274"/>
                  <a:gd name="T44" fmla="*/ 0 w 443"/>
                  <a:gd name="T45" fmla="*/ 0 h 274"/>
                  <a:gd name="T46" fmla="*/ 0 w 443"/>
                  <a:gd name="T47" fmla="*/ 0 h 274"/>
                  <a:gd name="T48" fmla="*/ 0 w 443"/>
                  <a:gd name="T49" fmla="*/ 0 h 274"/>
                  <a:gd name="T50" fmla="*/ 0 w 443"/>
                  <a:gd name="T51" fmla="*/ 0 h 274"/>
                  <a:gd name="T52" fmla="*/ 0 w 443"/>
                  <a:gd name="T53" fmla="*/ 0 h 274"/>
                  <a:gd name="T54" fmla="*/ 0 w 443"/>
                  <a:gd name="T55" fmla="*/ 0 h 274"/>
                  <a:gd name="T56" fmla="*/ 0 w 443"/>
                  <a:gd name="T57" fmla="*/ 0 h 274"/>
                  <a:gd name="T58" fmla="*/ 0 w 443"/>
                  <a:gd name="T59" fmla="*/ 0 h 274"/>
                  <a:gd name="T60" fmla="*/ 0 w 443"/>
                  <a:gd name="T61" fmla="*/ 0 h 274"/>
                  <a:gd name="T62" fmla="*/ 0 w 443"/>
                  <a:gd name="T63" fmla="*/ 0 h 274"/>
                  <a:gd name="T64" fmla="*/ 0 w 443"/>
                  <a:gd name="T65" fmla="*/ 0 h 274"/>
                  <a:gd name="T66" fmla="*/ 0 w 443"/>
                  <a:gd name="T67" fmla="*/ 0 h 274"/>
                  <a:gd name="T68" fmla="*/ 0 w 443"/>
                  <a:gd name="T69" fmla="*/ 0 h 274"/>
                  <a:gd name="T70" fmla="*/ 0 w 443"/>
                  <a:gd name="T71" fmla="*/ 0 h 274"/>
                  <a:gd name="T72" fmla="*/ 0 w 443"/>
                  <a:gd name="T73" fmla="*/ 0 h 274"/>
                  <a:gd name="T74" fmla="*/ 0 w 443"/>
                  <a:gd name="T75" fmla="*/ 0 h 274"/>
                  <a:gd name="T76" fmla="*/ 0 w 443"/>
                  <a:gd name="T77" fmla="*/ 0 h 274"/>
                  <a:gd name="T78" fmla="*/ 0 w 443"/>
                  <a:gd name="T79" fmla="*/ 0 h 274"/>
                  <a:gd name="T80" fmla="*/ 0 w 443"/>
                  <a:gd name="T81" fmla="*/ 0 h 274"/>
                  <a:gd name="T82" fmla="*/ 0 w 443"/>
                  <a:gd name="T83" fmla="*/ 0 h 274"/>
                  <a:gd name="T84" fmla="*/ 0 w 443"/>
                  <a:gd name="T85" fmla="*/ 0 h 274"/>
                  <a:gd name="T86" fmla="*/ 0 w 443"/>
                  <a:gd name="T87" fmla="*/ 0 h 274"/>
                  <a:gd name="T88" fmla="*/ 0 w 443"/>
                  <a:gd name="T89" fmla="*/ 0 h 274"/>
                  <a:gd name="T90" fmla="*/ 0 w 443"/>
                  <a:gd name="T91" fmla="*/ 0 h 274"/>
                  <a:gd name="T92" fmla="*/ 0 w 443"/>
                  <a:gd name="T93" fmla="*/ 0 h 274"/>
                  <a:gd name="T94" fmla="*/ 0 w 443"/>
                  <a:gd name="T95" fmla="*/ 0 h 274"/>
                  <a:gd name="T96" fmla="*/ 0 w 443"/>
                  <a:gd name="T97" fmla="*/ 0 h 274"/>
                  <a:gd name="T98" fmla="*/ 0 w 443"/>
                  <a:gd name="T99" fmla="*/ 0 h 274"/>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443" h="274">
                    <a:moveTo>
                      <a:pt x="0" y="163"/>
                    </a:moveTo>
                    <a:lnTo>
                      <a:pt x="55" y="151"/>
                    </a:lnTo>
                    <a:lnTo>
                      <a:pt x="75" y="147"/>
                    </a:lnTo>
                    <a:lnTo>
                      <a:pt x="87" y="135"/>
                    </a:lnTo>
                    <a:lnTo>
                      <a:pt x="100" y="117"/>
                    </a:lnTo>
                    <a:lnTo>
                      <a:pt x="127" y="92"/>
                    </a:lnTo>
                    <a:lnTo>
                      <a:pt x="176" y="51"/>
                    </a:lnTo>
                    <a:lnTo>
                      <a:pt x="184" y="37"/>
                    </a:lnTo>
                    <a:lnTo>
                      <a:pt x="197" y="25"/>
                    </a:lnTo>
                    <a:lnTo>
                      <a:pt x="223" y="21"/>
                    </a:lnTo>
                    <a:lnTo>
                      <a:pt x="300" y="8"/>
                    </a:lnTo>
                    <a:lnTo>
                      <a:pt x="321" y="0"/>
                    </a:lnTo>
                    <a:lnTo>
                      <a:pt x="341" y="10"/>
                    </a:lnTo>
                    <a:lnTo>
                      <a:pt x="351" y="18"/>
                    </a:lnTo>
                    <a:lnTo>
                      <a:pt x="396" y="33"/>
                    </a:lnTo>
                    <a:lnTo>
                      <a:pt x="414" y="40"/>
                    </a:lnTo>
                    <a:lnTo>
                      <a:pt x="420" y="47"/>
                    </a:lnTo>
                    <a:lnTo>
                      <a:pt x="429" y="73"/>
                    </a:lnTo>
                    <a:lnTo>
                      <a:pt x="433" y="86"/>
                    </a:lnTo>
                    <a:lnTo>
                      <a:pt x="437" y="94"/>
                    </a:lnTo>
                    <a:lnTo>
                      <a:pt x="443" y="107"/>
                    </a:lnTo>
                    <a:lnTo>
                      <a:pt x="443" y="116"/>
                    </a:lnTo>
                    <a:lnTo>
                      <a:pt x="434" y="123"/>
                    </a:lnTo>
                    <a:lnTo>
                      <a:pt x="416" y="122"/>
                    </a:lnTo>
                    <a:lnTo>
                      <a:pt x="387" y="109"/>
                    </a:lnTo>
                    <a:lnTo>
                      <a:pt x="351" y="102"/>
                    </a:lnTo>
                    <a:lnTo>
                      <a:pt x="317" y="107"/>
                    </a:lnTo>
                    <a:lnTo>
                      <a:pt x="353" y="115"/>
                    </a:lnTo>
                    <a:lnTo>
                      <a:pt x="376" y="123"/>
                    </a:lnTo>
                    <a:lnTo>
                      <a:pt x="405" y="135"/>
                    </a:lnTo>
                    <a:lnTo>
                      <a:pt x="412" y="145"/>
                    </a:lnTo>
                    <a:lnTo>
                      <a:pt x="412" y="155"/>
                    </a:lnTo>
                    <a:lnTo>
                      <a:pt x="401" y="163"/>
                    </a:lnTo>
                    <a:lnTo>
                      <a:pt x="388" y="161"/>
                    </a:lnTo>
                    <a:lnTo>
                      <a:pt x="349" y="151"/>
                    </a:lnTo>
                    <a:lnTo>
                      <a:pt x="313" y="149"/>
                    </a:lnTo>
                    <a:lnTo>
                      <a:pt x="286" y="151"/>
                    </a:lnTo>
                    <a:lnTo>
                      <a:pt x="270" y="161"/>
                    </a:lnTo>
                    <a:lnTo>
                      <a:pt x="252" y="180"/>
                    </a:lnTo>
                    <a:lnTo>
                      <a:pt x="238" y="200"/>
                    </a:lnTo>
                    <a:lnTo>
                      <a:pt x="224" y="220"/>
                    </a:lnTo>
                    <a:lnTo>
                      <a:pt x="211" y="236"/>
                    </a:lnTo>
                    <a:lnTo>
                      <a:pt x="190" y="251"/>
                    </a:lnTo>
                    <a:lnTo>
                      <a:pt x="170" y="255"/>
                    </a:lnTo>
                    <a:lnTo>
                      <a:pt x="147" y="257"/>
                    </a:lnTo>
                    <a:lnTo>
                      <a:pt x="121" y="255"/>
                    </a:lnTo>
                    <a:lnTo>
                      <a:pt x="100" y="253"/>
                    </a:lnTo>
                    <a:lnTo>
                      <a:pt x="73" y="260"/>
                    </a:lnTo>
                    <a:lnTo>
                      <a:pt x="0" y="274"/>
                    </a:lnTo>
                    <a:lnTo>
                      <a:pt x="0" y="163"/>
                    </a:lnTo>
                    <a:close/>
                  </a:path>
                </a:pathLst>
              </a:custGeom>
              <a:solidFill>
                <a:srgbClr val="FFC080"/>
              </a:solidFill>
              <a:ln w="1588">
                <a:solidFill>
                  <a:srgbClr val="402000"/>
                </a:solidFill>
                <a:prstDash val="solid"/>
                <a:round/>
                <a:headEnd/>
                <a:tailEnd/>
              </a:ln>
            </p:spPr>
            <p:txBody>
              <a:bodyPr/>
              <a:lstStyle/>
              <a:p>
                <a:endParaRPr lang="zh-CN" altLang="en-US" sz="1400" b="1">
                  <a:latin typeface="微软雅黑" pitchFamily="34" charset="-122"/>
                  <a:ea typeface="微软雅黑" pitchFamily="34" charset="-122"/>
                </a:endParaRPr>
              </a:p>
            </p:txBody>
          </p:sp>
          <p:sp>
            <p:nvSpPr>
              <p:cNvPr id="55" name="Freeform 122"/>
              <p:cNvSpPr>
                <a:spLocks/>
              </p:cNvSpPr>
              <p:nvPr/>
            </p:nvSpPr>
            <p:spPr bwMode="auto">
              <a:xfrm>
                <a:off x="2688" y="2221"/>
                <a:ext cx="20" cy="5"/>
              </a:xfrm>
              <a:custGeom>
                <a:avLst/>
                <a:gdLst>
                  <a:gd name="T0" fmla="*/ 0 w 141"/>
                  <a:gd name="T1" fmla="*/ 0 h 32"/>
                  <a:gd name="T2" fmla="*/ 0 w 141"/>
                  <a:gd name="T3" fmla="*/ 0 h 32"/>
                  <a:gd name="T4" fmla="*/ 0 w 141"/>
                  <a:gd name="T5" fmla="*/ 0 h 32"/>
                  <a:gd name="T6" fmla="*/ 0 w 141"/>
                  <a:gd name="T7" fmla="*/ 0 h 32"/>
                  <a:gd name="T8" fmla="*/ 0 w 141"/>
                  <a:gd name="T9" fmla="*/ 0 h 32"/>
                  <a:gd name="T10" fmla="*/ 0 w 141"/>
                  <a:gd name="T11" fmla="*/ 0 h 32"/>
                  <a:gd name="T12" fmla="*/ 0 w 141"/>
                  <a:gd name="T13" fmla="*/ 0 h 32"/>
                  <a:gd name="T14" fmla="*/ 0 w 141"/>
                  <a:gd name="T15" fmla="*/ 0 h 32"/>
                  <a:gd name="T16" fmla="*/ 0 w 141"/>
                  <a:gd name="T17" fmla="*/ 0 h 32"/>
                  <a:gd name="T18" fmla="*/ 0 w 141"/>
                  <a:gd name="T19" fmla="*/ 0 h 32"/>
                  <a:gd name="T20" fmla="*/ 0 w 141"/>
                  <a:gd name="T21" fmla="*/ 0 h 32"/>
                  <a:gd name="T22" fmla="*/ 0 w 141"/>
                  <a:gd name="T23" fmla="*/ 0 h 32"/>
                  <a:gd name="T24" fmla="*/ 0 w 141"/>
                  <a:gd name="T25" fmla="*/ 0 h 3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41" h="32">
                    <a:moveTo>
                      <a:pt x="141" y="32"/>
                    </a:moveTo>
                    <a:lnTo>
                      <a:pt x="117" y="21"/>
                    </a:lnTo>
                    <a:lnTo>
                      <a:pt x="97" y="18"/>
                    </a:lnTo>
                    <a:lnTo>
                      <a:pt x="74" y="11"/>
                    </a:lnTo>
                    <a:lnTo>
                      <a:pt x="54" y="6"/>
                    </a:lnTo>
                    <a:lnTo>
                      <a:pt x="22" y="9"/>
                    </a:lnTo>
                    <a:lnTo>
                      <a:pt x="0" y="11"/>
                    </a:lnTo>
                    <a:lnTo>
                      <a:pt x="33" y="4"/>
                    </a:lnTo>
                    <a:lnTo>
                      <a:pt x="61" y="0"/>
                    </a:lnTo>
                    <a:lnTo>
                      <a:pt x="97" y="15"/>
                    </a:lnTo>
                    <a:lnTo>
                      <a:pt x="117" y="17"/>
                    </a:lnTo>
                    <a:lnTo>
                      <a:pt x="139" y="27"/>
                    </a:lnTo>
                    <a:lnTo>
                      <a:pt x="141" y="32"/>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latin typeface="微软雅黑" pitchFamily="34" charset="-122"/>
                  <a:ea typeface="微软雅黑" pitchFamily="34" charset="-122"/>
                </a:endParaRPr>
              </a:p>
            </p:txBody>
          </p:sp>
          <p:sp>
            <p:nvSpPr>
              <p:cNvPr id="56" name="Freeform 123"/>
              <p:cNvSpPr>
                <a:spLocks/>
              </p:cNvSpPr>
              <p:nvPr/>
            </p:nvSpPr>
            <p:spPr bwMode="auto">
              <a:xfrm>
                <a:off x="2680" y="2216"/>
                <a:ext cx="17" cy="3"/>
              </a:xfrm>
              <a:custGeom>
                <a:avLst/>
                <a:gdLst>
                  <a:gd name="T0" fmla="*/ 0 w 119"/>
                  <a:gd name="T1" fmla="*/ 0 h 22"/>
                  <a:gd name="T2" fmla="*/ 0 w 119"/>
                  <a:gd name="T3" fmla="*/ 0 h 22"/>
                  <a:gd name="T4" fmla="*/ 0 w 119"/>
                  <a:gd name="T5" fmla="*/ 0 h 22"/>
                  <a:gd name="T6" fmla="*/ 0 w 119"/>
                  <a:gd name="T7" fmla="*/ 0 h 22"/>
                  <a:gd name="T8" fmla="*/ 0 w 119"/>
                  <a:gd name="T9" fmla="*/ 0 h 22"/>
                  <a:gd name="T10" fmla="*/ 0 w 119"/>
                  <a:gd name="T11" fmla="*/ 0 h 22"/>
                  <a:gd name="T12" fmla="*/ 0 w 119"/>
                  <a:gd name="T13" fmla="*/ 0 h 22"/>
                  <a:gd name="T14" fmla="*/ 0 w 119"/>
                  <a:gd name="T15" fmla="*/ 0 h 22"/>
                  <a:gd name="T16" fmla="*/ 0 w 119"/>
                  <a:gd name="T17" fmla="*/ 0 h 22"/>
                  <a:gd name="T18" fmla="*/ 0 w 119"/>
                  <a:gd name="T19" fmla="*/ 0 h 22"/>
                  <a:gd name="T20" fmla="*/ 0 w 119"/>
                  <a:gd name="T21" fmla="*/ 0 h 22"/>
                  <a:gd name="T22" fmla="*/ 0 w 119"/>
                  <a:gd name="T23" fmla="*/ 0 h 2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19" h="22">
                    <a:moveTo>
                      <a:pt x="86" y="0"/>
                    </a:moveTo>
                    <a:lnTo>
                      <a:pt x="100" y="1"/>
                    </a:lnTo>
                    <a:lnTo>
                      <a:pt x="119" y="7"/>
                    </a:lnTo>
                    <a:lnTo>
                      <a:pt x="106" y="6"/>
                    </a:lnTo>
                    <a:lnTo>
                      <a:pt x="88" y="3"/>
                    </a:lnTo>
                    <a:lnTo>
                      <a:pt x="49" y="13"/>
                    </a:lnTo>
                    <a:lnTo>
                      <a:pt x="28" y="18"/>
                    </a:lnTo>
                    <a:lnTo>
                      <a:pt x="4" y="22"/>
                    </a:lnTo>
                    <a:lnTo>
                      <a:pt x="0" y="18"/>
                    </a:lnTo>
                    <a:lnTo>
                      <a:pt x="26" y="14"/>
                    </a:lnTo>
                    <a:lnTo>
                      <a:pt x="57" y="7"/>
                    </a:lnTo>
                    <a:lnTo>
                      <a:pt x="86"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latin typeface="微软雅黑" pitchFamily="34" charset="-122"/>
                  <a:ea typeface="微软雅黑" pitchFamily="34" charset="-122"/>
                </a:endParaRPr>
              </a:p>
            </p:txBody>
          </p:sp>
          <p:sp>
            <p:nvSpPr>
              <p:cNvPr id="57" name="Freeform 124"/>
              <p:cNvSpPr>
                <a:spLocks/>
              </p:cNvSpPr>
              <p:nvPr/>
            </p:nvSpPr>
            <p:spPr bwMode="auto">
              <a:xfrm>
                <a:off x="2687" y="2228"/>
                <a:ext cx="7" cy="2"/>
              </a:xfrm>
              <a:custGeom>
                <a:avLst/>
                <a:gdLst>
                  <a:gd name="T0" fmla="*/ 0 w 48"/>
                  <a:gd name="T1" fmla="*/ 0 h 11"/>
                  <a:gd name="T2" fmla="*/ 0 w 48"/>
                  <a:gd name="T3" fmla="*/ 0 h 11"/>
                  <a:gd name="T4" fmla="*/ 0 w 48"/>
                  <a:gd name="T5" fmla="*/ 0 h 11"/>
                  <a:gd name="T6" fmla="*/ 0 w 48"/>
                  <a:gd name="T7" fmla="*/ 0 h 11"/>
                  <a:gd name="T8" fmla="*/ 0 w 48"/>
                  <a:gd name="T9" fmla="*/ 0 h 11"/>
                  <a:gd name="T10" fmla="*/ 0 w 48"/>
                  <a:gd name="T11" fmla="*/ 0 h 11"/>
                  <a:gd name="T12" fmla="*/ 0 w 48"/>
                  <a:gd name="T13" fmla="*/ 0 h 1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8" h="11">
                    <a:moveTo>
                      <a:pt x="48" y="5"/>
                    </a:moveTo>
                    <a:lnTo>
                      <a:pt x="42" y="11"/>
                    </a:lnTo>
                    <a:lnTo>
                      <a:pt x="25" y="8"/>
                    </a:lnTo>
                    <a:lnTo>
                      <a:pt x="6" y="8"/>
                    </a:lnTo>
                    <a:lnTo>
                      <a:pt x="0" y="0"/>
                    </a:lnTo>
                    <a:lnTo>
                      <a:pt x="14" y="3"/>
                    </a:lnTo>
                    <a:lnTo>
                      <a:pt x="48" y="5"/>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latin typeface="微软雅黑" pitchFamily="34" charset="-122"/>
                  <a:ea typeface="微软雅黑" pitchFamily="34" charset="-122"/>
                </a:endParaRPr>
              </a:p>
            </p:txBody>
          </p:sp>
          <p:sp>
            <p:nvSpPr>
              <p:cNvPr id="58" name="Freeform 125"/>
              <p:cNvSpPr>
                <a:spLocks/>
              </p:cNvSpPr>
              <p:nvPr/>
            </p:nvSpPr>
            <p:spPr bwMode="auto">
              <a:xfrm>
                <a:off x="2707" y="2227"/>
                <a:ext cx="2" cy="3"/>
              </a:xfrm>
              <a:custGeom>
                <a:avLst/>
                <a:gdLst>
                  <a:gd name="T0" fmla="*/ 0 w 10"/>
                  <a:gd name="T1" fmla="*/ 0 h 21"/>
                  <a:gd name="T2" fmla="*/ 0 w 10"/>
                  <a:gd name="T3" fmla="*/ 0 h 21"/>
                  <a:gd name="T4" fmla="*/ 0 w 10"/>
                  <a:gd name="T5" fmla="*/ 0 h 21"/>
                  <a:gd name="T6" fmla="*/ 0 w 10"/>
                  <a:gd name="T7" fmla="*/ 0 h 21"/>
                  <a:gd name="T8" fmla="*/ 0 w 10"/>
                  <a:gd name="T9" fmla="*/ 0 h 2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 h="21">
                    <a:moveTo>
                      <a:pt x="0" y="0"/>
                    </a:moveTo>
                    <a:lnTo>
                      <a:pt x="0" y="6"/>
                    </a:lnTo>
                    <a:lnTo>
                      <a:pt x="2" y="16"/>
                    </a:lnTo>
                    <a:lnTo>
                      <a:pt x="10" y="21"/>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latin typeface="微软雅黑" pitchFamily="34" charset="-122"/>
                  <a:ea typeface="微软雅黑" pitchFamily="34" charset="-122"/>
                </a:endParaRPr>
              </a:p>
            </p:txBody>
          </p:sp>
          <p:sp>
            <p:nvSpPr>
              <p:cNvPr id="59" name="Freeform 126"/>
              <p:cNvSpPr>
                <a:spLocks/>
              </p:cNvSpPr>
              <p:nvPr/>
            </p:nvSpPr>
            <p:spPr bwMode="auto">
              <a:xfrm>
                <a:off x="2702" y="2234"/>
                <a:ext cx="2" cy="1"/>
              </a:xfrm>
              <a:custGeom>
                <a:avLst/>
                <a:gdLst>
                  <a:gd name="T0" fmla="*/ 0 w 9"/>
                  <a:gd name="T1" fmla="*/ 0 h 11"/>
                  <a:gd name="T2" fmla="*/ 0 w 9"/>
                  <a:gd name="T3" fmla="*/ 0 h 11"/>
                  <a:gd name="T4" fmla="*/ 0 w 9"/>
                  <a:gd name="T5" fmla="*/ 0 h 11"/>
                  <a:gd name="T6" fmla="*/ 0 w 9"/>
                  <a:gd name="T7" fmla="*/ 0 h 1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 h="11">
                    <a:moveTo>
                      <a:pt x="0" y="0"/>
                    </a:moveTo>
                    <a:lnTo>
                      <a:pt x="2" y="6"/>
                    </a:lnTo>
                    <a:lnTo>
                      <a:pt x="9" y="11"/>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latin typeface="微软雅黑" pitchFamily="34" charset="-122"/>
                  <a:ea typeface="微软雅黑" pitchFamily="34" charset="-122"/>
                </a:endParaRPr>
              </a:p>
            </p:txBody>
          </p:sp>
          <p:sp>
            <p:nvSpPr>
              <p:cNvPr id="60" name="Freeform 127"/>
              <p:cNvSpPr>
                <a:spLocks/>
              </p:cNvSpPr>
              <p:nvPr/>
            </p:nvSpPr>
            <p:spPr bwMode="auto">
              <a:xfrm>
                <a:off x="2678" y="2224"/>
                <a:ext cx="3" cy="4"/>
              </a:xfrm>
              <a:custGeom>
                <a:avLst/>
                <a:gdLst>
                  <a:gd name="T0" fmla="*/ 0 w 23"/>
                  <a:gd name="T1" fmla="*/ 0 h 27"/>
                  <a:gd name="T2" fmla="*/ 0 w 23"/>
                  <a:gd name="T3" fmla="*/ 0 h 27"/>
                  <a:gd name="T4" fmla="*/ 0 w 23"/>
                  <a:gd name="T5" fmla="*/ 0 h 27"/>
                  <a:gd name="T6" fmla="*/ 0 w 23"/>
                  <a:gd name="T7" fmla="*/ 0 h 27"/>
                  <a:gd name="T8" fmla="*/ 0 w 23"/>
                  <a:gd name="T9" fmla="*/ 0 h 2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 h="27">
                    <a:moveTo>
                      <a:pt x="23" y="0"/>
                    </a:moveTo>
                    <a:lnTo>
                      <a:pt x="19" y="8"/>
                    </a:lnTo>
                    <a:lnTo>
                      <a:pt x="19" y="15"/>
                    </a:lnTo>
                    <a:lnTo>
                      <a:pt x="0" y="27"/>
                    </a:lnTo>
                    <a:lnTo>
                      <a:pt x="23"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latin typeface="微软雅黑" pitchFamily="34" charset="-122"/>
                  <a:ea typeface="微软雅黑" pitchFamily="34" charset="-122"/>
                </a:endParaRPr>
              </a:p>
            </p:txBody>
          </p:sp>
          <p:sp>
            <p:nvSpPr>
              <p:cNvPr id="61" name="Freeform 128"/>
              <p:cNvSpPr>
                <a:spLocks/>
              </p:cNvSpPr>
              <p:nvPr/>
            </p:nvSpPr>
            <p:spPr bwMode="auto">
              <a:xfrm>
                <a:off x="2665" y="2224"/>
                <a:ext cx="10" cy="10"/>
              </a:xfrm>
              <a:custGeom>
                <a:avLst/>
                <a:gdLst>
                  <a:gd name="T0" fmla="*/ 0 w 71"/>
                  <a:gd name="T1" fmla="*/ 0 h 73"/>
                  <a:gd name="T2" fmla="*/ 0 w 71"/>
                  <a:gd name="T3" fmla="*/ 0 h 73"/>
                  <a:gd name="T4" fmla="*/ 0 w 71"/>
                  <a:gd name="T5" fmla="*/ 0 h 73"/>
                  <a:gd name="T6" fmla="*/ 0 w 71"/>
                  <a:gd name="T7" fmla="*/ 0 h 73"/>
                  <a:gd name="T8" fmla="*/ 0 w 71"/>
                  <a:gd name="T9" fmla="*/ 0 h 73"/>
                  <a:gd name="T10" fmla="*/ 0 w 71"/>
                  <a:gd name="T11" fmla="*/ 0 h 7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71" h="73">
                    <a:moveTo>
                      <a:pt x="71" y="0"/>
                    </a:moveTo>
                    <a:lnTo>
                      <a:pt x="59" y="22"/>
                    </a:lnTo>
                    <a:lnTo>
                      <a:pt x="44" y="41"/>
                    </a:lnTo>
                    <a:lnTo>
                      <a:pt x="0" y="73"/>
                    </a:lnTo>
                    <a:lnTo>
                      <a:pt x="41" y="34"/>
                    </a:lnTo>
                    <a:lnTo>
                      <a:pt x="71"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latin typeface="微软雅黑" pitchFamily="34" charset="-122"/>
                  <a:ea typeface="微软雅黑" pitchFamily="34" charset="-122"/>
                </a:endParaRPr>
              </a:p>
            </p:txBody>
          </p:sp>
          <p:sp>
            <p:nvSpPr>
              <p:cNvPr id="62" name="Freeform 129"/>
              <p:cNvSpPr>
                <a:spLocks/>
              </p:cNvSpPr>
              <p:nvPr/>
            </p:nvSpPr>
            <p:spPr bwMode="auto">
              <a:xfrm>
                <a:off x="2660" y="2238"/>
                <a:ext cx="2" cy="8"/>
              </a:xfrm>
              <a:custGeom>
                <a:avLst/>
                <a:gdLst>
                  <a:gd name="T0" fmla="*/ 0 w 16"/>
                  <a:gd name="T1" fmla="*/ 0 h 53"/>
                  <a:gd name="T2" fmla="*/ 0 w 16"/>
                  <a:gd name="T3" fmla="*/ 0 h 53"/>
                  <a:gd name="T4" fmla="*/ 0 w 16"/>
                  <a:gd name="T5" fmla="*/ 0 h 53"/>
                  <a:gd name="T6" fmla="*/ 0 w 16"/>
                  <a:gd name="T7" fmla="*/ 0 h 53"/>
                  <a:gd name="T8" fmla="*/ 0 w 16"/>
                  <a:gd name="T9" fmla="*/ 0 h 53"/>
                  <a:gd name="T10" fmla="*/ 0 w 16"/>
                  <a:gd name="T11" fmla="*/ 0 h 53"/>
                  <a:gd name="T12" fmla="*/ 0 w 16"/>
                  <a:gd name="T13" fmla="*/ 0 h 5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6" h="53">
                    <a:moveTo>
                      <a:pt x="0" y="0"/>
                    </a:moveTo>
                    <a:lnTo>
                      <a:pt x="10" y="19"/>
                    </a:lnTo>
                    <a:lnTo>
                      <a:pt x="13" y="37"/>
                    </a:lnTo>
                    <a:lnTo>
                      <a:pt x="14" y="53"/>
                    </a:lnTo>
                    <a:lnTo>
                      <a:pt x="16" y="30"/>
                    </a:lnTo>
                    <a:lnTo>
                      <a:pt x="14" y="14"/>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latin typeface="微软雅黑" pitchFamily="34" charset="-122"/>
                  <a:ea typeface="微软雅黑" pitchFamily="34" charset="-122"/>
                </a:endParaRPr>
              </a:p>
            </p:txBody>
          </p:sp>
          <p:sp>
            <p:nvSpPr>
              <p:cNvPr id="63" name="Freeform 130"/>
              <p:cNvSpPr>
                <a:spLocks/>
              </p:cNvSpPr>
              <p:nvPr/>
            </p:nvSpPr>
            <p:spPr bwMode="auto">
              <a:xfrm>
                <a:off x="2684" y="2231"/>
                <a:ext cx="1" cy="2"/>
              </a:xfrm>
              <a:custGeom>
                <a:avLst/>
                <a:gdLst>
                  <a:gd name="T0" fmla="*/ 0 w 8"/>
                  <a:gd name="T1" fmla="*/ 0 h 19"/>
                  <a:gd name="T2" fmla="*/ 0 w 8"/>
                  <a:gd name="T3" fmla="*/ 0 h 19"/>
                  <a:gd name="T4" fmla="*/ 0 w 8"/>
                  <a:gd name="T5" fmla="*/ 0 h 19"/>
                  <a:gd name="T6" fmla="*/ 0 w 8"/>
                  <a:gd name="T7" fmla="*/ 0 h 1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 h="19">
                    <a:moveTo>
                      <a:pt x="2" y="0"/>
                    </a:moveTo>
                    <a:lnTo>
                      <a:pt x="0" y="8"/>
                    </a:lnTo>
                    <a:lnTo>
                      <a:pt x="8" y="19"/>
                    </a:lnTo>
                    <a:lnTo>
                      <a:pt x="2"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latin typeface="微软雅黑" pitchFamily="34" charset="-122"/>
                  <a:ea typeface="微软雅黑" pitchFamily="34" charset="-122"/>
                </a:endParaRPr>
              </a:p>
            </p:txBody>
          </p:sp>
        </p:grpSp>
        <p:grpSp>
          <p:nvGrpSpPr>
            <p:cNvPr id="33" name="Group 131"/>
            <p:cNvGrpSpPr>
              <a:grpSpLocks/>
            </p:cNvGrpSpPr>
            <p:nvPr/>
          </p:nvGrpSpPr>
          <p:grpSpPr bwMode="auto">
            <a:xfrm flipH="1">
              <a:off x="3730" y="2363"/>
              <a:ext cx="365" cy="408"/>
              <a:chOff x="2511" y="2128"/>
              <a:chExt cx="146" cy="168"/>
            </a:xfrm>
          </p:grpSpPr>
          <p:sp>
            <p:nvSpPr>
              <p:cNvPr id="40" name="Freeform 132"/>
              <p:cNvSpPr>
                <a:spLocks/>
              </p:cNvSpPr>
              <p:nvPr/>
            </p:nvSpPr>
            <p:spPr bwMode="auto">
              <a:xfrm>
                <a:off x="2590" y="2128"/>
                <a:ext cx="5" cy="4"/>
              </a:xfrm>
              <a:custGeom>
                <a:avLst/>
                <a:gdLst>
                  <a:gd name="T0" fmla="*/ 0 w 32"/>
                  <a:gd name="T1" fmla="*/ 0 h 23"/>
                  <a:gd name="T2" fmla="*/ 0 w 32"/>
                  <a:gd name="T3" fmla="*/ 0 h 23"/>
                  <a:gd name="T4" fmla="*/ 0 w 32"/>
                  <a:gd name="T5" fmla="*/ 0 h 23"/>
                  <a:gd name="T6" fmla="*/ 0 w 32"/>
                  <a:gd name="T7" fmla="*/ 0 h 23"/>
                  <a:gd name="T8" fmla="*/ 0 w 32"/>
                  <a:gd name="T9" fmla="*/ 0 h 23"/>
                  <a:gd name="T10" fmla="*/ 0 w 32"/>
                  <a:gd name="T11" fmla="*/ 0 h 23"/>
                  <a:gd name="T12" fmla="*/ 0 w 32"/>
                  <a:gd name="T13" fmla="*/ 0 h 23"/>
                  <a:gd name="T14" fmla="*/ 0 w 32"/>
                  <a:gd name="T15" fmla="*/ 0 h 23"/>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2" h="23">
                    <a:moveTo>
                      <a:pt x="32" y="0"/>
                    </a:moveTo>
                    <a:lnTo>
                      <a:pt x="23" y="7"/>
                    </a:lnTo>
                    <a:lnTo>
                      <a:pt x="14" y="10"/>
                    </a:lnTo>
                    <a:lnTo>
                      <a:pt x="5" y="15"/>
                    </a:lnTo>
                    <a:lnTo>
                      <a:pt x="0" y="23"/>
                    </a:lnTo>
                    <a:lnTo>
                      <a:pt x="8" y="20"/>
                    </a:lnTo>
                    <a:lnTo>
                      <a:pt x="23" y="16"/>
                    </a:lnTo>
                    <a:lnTo>
                      <a:pt x="32"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latin typeface="微软雅黑" pitchFamily="34" charset="-122"/>
                  <a:ea typeface="微软雅黑" pitchFamily="34" charset="-122"/>
                </a:endParaRPr>
              </a:p>
            </p:txBody>
          </p:sp>
          <p:sp>
            <p:nvSpPr>
              <p:cNvPr id="41" name="Freeform 133"/>
              <p:cNvSpPr>
                <a:spLocks/>
              </p:cNvSpPr>
              <p:nvPr/>
            </p:nvSpPr>
            <p:spPr bwMode="auto">
              <a:xfrm>
                <a:off x="2592" y="2134"/>
                <a:ext cx="2" cy="2"/>
              </a:xfrm>
              <a:custGeom>
                <a:avLst/>
                <a:gdLst>
                  <a:gd name="T0" fmla="*/ 0 w 8"/>
                  <a:gd name="T1" fmla="*/ 0 h 15"/>
                  <a:gd name="T2" fmla="*/ 0 w 8"/>
                  <a:gd name="T3" fmla="*/ 0 h 15"/>
                  <a:gd name="T4" fmla="*/ 0 w 8"/>
                  <a:gd name="T5" fmla="*/ 0 h 15"/>
                  <a:gd name="T6" fmla="*/ 0 w 8"/>
                  <a:gd name="T7" fmla="*/ 0 h 1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 h="15">
                    <a:moveTo>
                      <a:pt x="8" y="0"/>
                    </a:moveTo>
                    <a:lnTo>
                      <a:pt x="0" y="0"/>
                    </a:lnTo>
                    <a:lnTo>
                      <a:pt x="0" y="15"/>
                    </a:lnTo>
                    <a:lnTo>
                      <a:pt x="8"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latin typeface="微软雅黑" pitchFamily="34" charset="-122"/>
                  <a:ea typeface="微软雅黑" pitchFamily="34" charset="-122"/>
                </a:endParaRPr>
              </a:p>
            </p:txBody>
          </p:sp>
          <p:sp>
            <p:nvSpPr>
              <p:cNvPr id="42" name="Freeform 134"/>
              <p:cNvSpPr>
                <a:spLocks/>
              </p:cNvSpPr>
              <p:nvPr/>
            </p:nvSpPr>
            <p:spPr bwMode="auto">
              <a:xfrm>
                <a:off x="2574" y="2150"/>
                <a:ext cx="39" cy="99"/>
              </a:xfrm>
              <a:custGeom>
                <a:avLst/>
                <a:gdLst>
                  <a:gd name="T0" fmla="*/ 0 w 274"/>
                  <a:gd name="T1" fmla="*/ 0 h 693"/>
                  <a:gd name="T2" fmla="*/ 0 w 274"/>
                  <a:gd name="T3" fmla="*/ 0 h 693"/>
                  <a:gd name="T4" fmla="*/ 0 w 274"/>
                  <a:gd name="T5" fmla="*/ 0 h 693"/>
                  <a:gd name="T6" fmla="*/ 0 w 274"/>
                  <a:gd name="T7" fmla="*/ 0 h 693"/>
                  <a:gd name="T8" fmla="*/ 0 w 274"/>
                  <a:gd name="T9" fmla="*/ 0 h 693"/>
                  <a:gd name="T10" fmla="*/ 0 w 274"/>
                  <a:gd name="T11" fmla="*/ 0 h 693"/>
                  <a:gd name="T12" fmla="*/ 0 w 274"/>
                  <a:gd name="T13" fmla="*/ 0 h 693"/>
                  <a:gd name="T14" fmla="*/ 0 w 274"/>
                  <a:gd name="T15" fmla="*/ 0 h 693"/>
                  <a:gd name="T16" fmla="*/ 0 w 274"/>
                  <a:gd name="T17" fmla="*/ 0 h 693"/>
                  <a:gd name="T18" fmla="*/ 0 w 274"/>
                  <a:gd name="T19" fmla="*/ 0 h 69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4" h="693">
                    <a:moveTo>
                      <a:pt x="40" y="0"/>
                    </a:moveTo>
                    <a:lnTo>
                      <a:pt x="66" y="29"/>
                    </a:lnTo>
                    <a:lnTo>
                      <a:pt x="74" y="70"/>
                    </a:lnTo>
                    <a:lnTo>
                      <a:pt x="113" y="110"/>
                    </a:lnTo>
                    <a:lnTo>
                      <a:pt x="194" y="296"/>
                    </a:lnTo>
                    <a:lnTo>
                      <a:pt x="239" y="466"/>
                    </a:lnTo>
                    <a:lnTo>
                      <a:pt x="274" y="693"/>
                    </a:lnTo>
                    <a:lnTo>
                      <a:pt x="161" y="592"/>
                    </a:lnTo>
                    <a:lnTo>
                      <a:pt x="0" y="90"/>
                    </a:lnTo>
                    <a:lnTo>
                      <a:pt x="40" y="0"/>
                    </a:lnTo>
                    <a:close/>
                  </a:path>
                </a:pathLst>
              </a:custGeom>
              <a:solidFill>
                <a:srgbClr val="400000"/>
              </a:solidFill>
              <a:ln w="1588">
                <a:solidFill>
                  <a:srgbClr val="000000"/>
                </a:solidFill>
                <a:prstDash val="solid"/>
                <a:round/>
                <a:headEnd/>
                <a:tailEnd/>
              </a:ln>
            </p:spPr>
            <p:txBody>
              <a:bodyPr/>
              <a:lstStyle/>
              <a:p>
                <a:endParaRPr lang="zh-CN" altLang="en-US" sz="1400" b="1">
                  <a:latin typeface="微软雅黑" pitchFamily="34" charset="-122"/>
                  <a:ea typeface="微软雅黑" pitchFamily="34" charset="-122"/>
                </a:endParaRPr>
              </a:p>
            </p:txBody>
          </p:sp>
          <p:sp>
            <p:nvSpPr>
              <p:cNvPr id="43" name="Freeform 135"/>
              <p:cNvSpPr>
                <a:spLocks/>
              </p:cNvSpPr>
              <p:nvPr/>
            </p:nvSpPr>
            <p:spPr bwMode="auto">
              <a:xfrm>
                <a:off x="2511" y="2131"/>
                <a:ext cx="146" cy="165"/>
              </a:xfrm>
              <a:custGeom>
                <a:avLst/>
                <a:gdLst>
                  <a:gd name="T0" fmla="*/ 0 w 1023"/>
                  <a:gd name="T1" fmla="*/ 0 h 1154"/>
                  <a:gd name="T2" fmla="*/ 0 w 1023"/>
                  <a:gd name="T3" fmla="*/ 0 h 1154"/>
                  <a:gd name="T4" fmla="*/ 0 w 1023"/>
                  <a:gd name="T5" fmla="*/ 0 h 1154"/>
                  <a:gd name="T6" fmla="*/ 0 w 1023"/>
                  <a:gd name="T7" fmla="*/ 0 h 1154"/>
                  <a:gd name="T8" fmla="*/ 0 w 1023"/>
                  <a:gd name="T9" fmla="*/ 0 h 1154"/>
                  <a:gd name="T10" fmla="*/ 0 w 1023"/>
                  <a:gd name="T11" fmla="*/ 0 h 1154"/>
                  <a:gd name="T12" fmla="*/ 0 w 1023"/>
                  <a:gd name="T13" fmla="*/ 0 h 1154"/>
                  <a:gd name="T14" fmla="*/ 0 w 1023"/>
                  <a:gd name="T15" fmla="*/ 0 h 1154"/>
                  <a:gd name="T16" fmla="*/ 0 w 1023"/>
                  <a:gd name="T17" fmla="*/ 0 h 1154"/>
                  <a:gd name="T18" fmla="*/ 0 w 1023"/>
                  <a:gd name="T19" fmla="*/ 0 h 1154"/>
                  <a:gd name="T20" fmla="*/ 0 w 1023"/>
                  <a:gd name="T21" fmla="*/ 0 h 1154"/>
                  <a:gd name="T22" fmla="*/ 0 w 1023"/>
                  <a:gd name="T23" fmla="*/ 0 h 1154"/>
                  <a:gd name="T24" fmla="*/ 0 w 1023"/>
                  <a:gd name="T25" fmla="*/ 0 h 1154"/>
                  <a:gd name="T26" fmla="*/ 0 w 1023"/>
                  <a:gd name="T27" fmla="*/ 0 h 1154"/>
                  <a:gd name="T28" fmla="*/ 0 w 1023"/>
                  <a:gd name="T29" fmla="*/ 0 h 1154"/>
                  <a:gd name="T30" fmla="*/ 0 w 1023"/>
                  <a:gd name="T31" fmla="*/ 0 h 1154"/>
                  <a:gd name="T32" fmla="*/ 0 w 1023"/>
                  <a:gd name="T33" fmla="*/ 0 h 1154"/>
                  <a:gd name="T34" fmla="*/ 0 w 1023"/>
                  <a:gd name="T35" fmla="*/ 0 h 1154"/>
                  <a:gd name="T36" fmla="*/ 0 w 1023"/>
                  <a:gd name="T37" fmla="*/ 0 h 1154"/>
                  <a:gd name="T38" fmla="*/ 0 w 1023"/>
                  <a:gd name="T39" fmla="*/ 0 h 1154"/>
                  <a:gd name="T40" fmla="*/ 0 w 1023"/>
                  <a:gd name="T41" fmla="*/ 0 h 1154"/>
                  <a:gd name="T42" fmla="*/ 0 w 1023"/>
                  <a:gd name="T43" fmla="*/ 0 h 1154"/>
                  <a:gd name="T44" fmla="*/ 0 w 1023"/>
                  <a:gd name="T45" fmla="*/ 0 h 1154"/>
                  <a:gd name="T46" fmla="*/ 0 w 1023"/>
                  <a:gd name="T47" fmla="*/ 0 h 1154"/>
                  <a:gd name="T48" fmla="*/ 0 w 1023"/>
                  <a:gd name="T49" fmla="*/ 0 h 1154"/>
                  <a:gd name="T50" fmla="*/ 0 w 1023"/>
                  <a:gd name="T51" fmla="*/ 0 h 1154"/>
                  <a:gd name="T52" fmla="*/ 0 w 1023"/>
                  <a:gd name="T53" fmla="*/ 0 h 1154"/>
                  <a:gd name="T54" fmla="*/ 0 w 1023"/>
                  <a:gd name="T55" fmla="*/ 0 h 1154"/>
                  <a:gd name="T56" fmla="*/ 0 w 1023"/>
                  <a:gd name="T57" fmla="*/ 0 h 1154"/>
                  <a:gd name="T58" fmla="*/ 0 w 1023"/>
                  <a:gd name="T59" fmla="*/ 0 h 1154"/>
                  <a:gd name="T60" fmla="*/ 0 w 1023"/>
                  <a:gd name="T61" fmla="*/ 0 h 1154"/>
                  <a:gd name="T62" fmla="*/ 0 w 1023"/>
                  <a:gd name="T63" fmla="*/ 0 h 1154"/>
                  <a:gd name="T64" fmla="*/ 0 w 1023"/>
                  <a:gd name="T65" fmla="*/ 0 h 1154"/>
                  <a:gd name="T66" fmla="*/ 0 w 1023"/>
                  <a:gd name="T67" fmla="*/ 0 h 1154"/>
                  <a:gd name="T68" fmla="*/ 0 w 1023"/>
                  <a:gd name="T69" fmla="*/ 0 h 1154"/>
                  <a:gd name="T70" fmla="*/ 0 w 1023"/>
                  <a:gd name="T71" fmla="*/ 0 h 1154"/>
                  <a:gd name="T72" fmla="*/ 0 w 1023"/>
                  <a:gd name="T73" fmla="*/ 0 h 1154"/>
                  <a:gd name="T74" fmla="*/ 0 w 1023"/>
                  <a:gd name="T75" fmla="*/ 0 h 1154"/>
                  <a:gd name="T76" fmla="*/ 0 w 1023"/>
                  <a:gd name="T77" fmla="*/ 0 h 1154"/>
                  <a:gd name="T78" fmla="*/ 0 w 1023"/>
                  <a:gd name="T79" fmla="*/ 0 h 1154"/>
                  <a:gd name="T80" fmla="*/ 0 w 1023"/>
                  <a:gd name="T81" fmla="*/ 0 h 1154"/>
                  <a:gd name="T82" fmla="*/ 0 w 1023"/>
                  <a:gd name="T83" fmla="*/ 0 h 1154"/>
                  <a:gd name="T84" fmla="*/ 0 w 1023"/>
                  <a:gd name="T85" fmla="*/ 0 h 1154"/>
                  <a:gd name="T86" fmla="*/ 0 w 1023"/>
                  <a:gd name="T87" fmla="*/ 0 h 1154"/>
                  <a:gd name="T88" fmla="*/ 0 w 1023"/>
                  <a:gd name="T89" fmla="*/ 0 h 1154"/>
                  <a:gd name="T90" fmla="*/ 0 w 1023"/>
                  <a:gd name="T91" fmla="*/ 0 h 1154"/>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1023" h="1154">
                    <a:moveTo>
                      <a:pt x="189" y="60"/>
                    </a:moveTo>
                    <a:lnTo>
                      <a:pt x="221" y="0"/>
                    </a:lnTo>
                    <a:lnTo>
                      <a:pt x="471" y="104"/>
                    </a:lnTo>
                    <a:lnTo>
                      <a:pt x="482" y="185"/>
                    </a:lnTo>
                    <a:lnTo>
                      <a:pt x="503" y="214"/>
                    </a:lnTo>
                    <a:lnTo>
                      <a:pt x="531" y="246"/>
                    </a:lnTo>
                    <a:lnTo>
                      <a:pt x="547" y="304"/>
                    </a:lnTo>
                    <a:lnTo>
                      <a:pt x="603" y="437"/>
                    </a:lnTo>
                    <a:lnTo>
                      <a:pt x="648" y="595"/>
                    </a:lnTo>
                    <a:lnTo>
                      <a:pt x="668" y="700"/>
                    </a:lnTo>
                    <a:lnTo>
                      <a:pt x="869" y="704"/>
                    </a:lnTo>
                    <a:lnTo>
                      <a:pt x="902" y="725"/>
                    </a:lnTo>
                    <a:lnTo>
                      <a:pt x="994" y="725"/>
                    </a:lnTo>
                    <a:lnTo>
                      <a:pt x="1020" y="766"/>
                    </a:lnTo>
                    <a:lnTo>
                      <a:pt x="1023" y="814"/>
                    </a:lnTo>
                    <a:lnTo>
                      <a:pt x="1015" y="858"/>
                    </a:lnTo>
                    <a:lnTo>
                      <a:pt x="929" y="874"/>
                    </a:lnTo>
                    <a:lnTo>
                      <a:pt x="889" y="935"/>
                    </a:lnTo>
                    <a:lnTo>
                      <a:pt x="809" y="955"/>
                    </a:lnTo>
                    <a:lnTo>
                      <a:pt x="749" y="955"/>
                    </a:lnTo>
                    <a:lnTo>
                      <a:pt x="681" y="968"/>
                    </a:lnTo>
                    <a:lnTo>
                      <a:pt x="677" y="996"/>
                    </a:lnTo>
                    <a:lnTo>
                      <a:pt x="681" y="1056"/>
                    </a:lnTo>
                    <a:lnTo>
                      <a:pt x="673" y="1097"/>
                    </a:lnTo>
                    <a:lnTo>
                      <a:pt x="636" y="1102"/>
                    </a:lnTo>
                    <a:lnTo>
                      <a:pt x="591" y="1110"/>
                    </a:lnTo>
                    <a:lnTo>
                      <a:pt x="547" y="1151"/>
                    </a:lnTo>
                    <a:lnTo>
                      <a:pt x="495" y="1151"/>
                    </a:lnTo>
                    <a:lnTo>
                      <a:pt x="447" y="1146"/>
                    </a:lnTo>
                    <a:lnTo>
                      <a:pt x="374" y="1122"/>
                    </a:lnTo>
                    <a:lnTo>
                      <a:pt x="294" y="1130"/>
                    </a:lnTo>
                    <a:lnTo>
                      <a:pt x="213" y="1154"/>
                    </a:lnTo>
                    <a:lnTo>
                      <a:pt x="136" y="1137"/>
                    </a:lnTo>
                    <a:lnTo>
                      <a:pt x="84" y="1077"/>
                    </a:lnTo>
                    <a:lnTo>
                      <a:pt x="88" y="1012"/>
                    </a:lnTo>
                    <a:lnTo>
                      <a:pt x="68" y="932"/>
                    </a:lnTo>
                    <a:lnTo>
                      <a:pt x="57" y="826"/>
                    </a:lnTo>
                    <a:lnTo>
                      <a:pt x="32" y="729"/>
                    </a:lnTo>
                    <a:lnTo>
                      <a:pt x="0" y="584"/>
                    </a:lnTo>
                    <a:lnTo>
                      <a:pt x="4" y="437"/>
                    </a:lnTo>
                    <a:lnTo>
                      <a:pt x="4" y="307"/>
                    </a:lnTo>
                    <a:lnTo>
                      <a:pt x="12" y="218"/>
                    </a:lnTo>
                    <a:lnTo>
                      <a:pt x="32" y="178"/>
                    </a:lnTo>
                    <a:lnTo>
                      <a:pt x="77" y="145"/>
                    </a:lnTo>
                    <a:lnTo>
                      <a:pt x="129" y="92"/>
                    </a:lnTo>
                    <a:lnTo>
                      <a:pt x="189" y="60"/>
                    </a:lnTo>
                    <a:close/>
                  </a:path>
                </a:pathLst>
              </a:custGeom>
              <a:solidFill>
                <a:srgbClr val="C0C0C0"/>
              </a:solidFill>
              <a:ln w="1588">
                <a:solidFill>
                  <a:srgbClr val="000000"/>
                </a:solidFill>
                <a:prstDash val="solid"/>
                <a:round/>
                <a:headEnd/>
                <a:tailEnd/>
              </a:ln>
            </p:spPr>
            <p:txBody>
              <a:bodyPr/>
              <a:lstStyle/>
              <a:p>
                <a:endParaRPr lang="zh-CN" altLang="en-US" sz="1400" b="1">
                  <a:latin typeface="微软雅黑" pitchFamily="34" charset="-122"/>
                  <a:ea typeface="微软雅黑" pitchFamily="34" charset="-122"/>
                </a:endParaRPr>
              </a:p>
            </p:txBody>
          </p:sp>
          <p:sp>
            <p:nvSpPr>
              <p:cNvPr id="44" name="Freeform 136"/>
              <p:cNvSpPr>
                <a:spLocks/>
              </p:cNvSpPr>
              <p:nvPr/>
            </p:nvSpPr>
            <p:spPr bwMode="auto">
              <a:xfrm>
                <a:off x="2514" y="2141"/>
                <a:ext cx="92" cy="154"/>
              </a:xfrm>
              <a:custGeom>
                <a:avLst/>
                <a:gdLst>
                  <a:gd name="T0" fmla="*/ 0 w 646"/>
                  <a:gd name="T1" fmla="*/ 0 h 1075"/>
                  <a:gd name="T2" fmla="*/ 0 w 646"/>
                  <a:gd name="T3" fmla="*/ 0 h 1075"/>
                  <a:gd name="T4" fmla="*/ 0 w 646"/>
                  <a:gd name="T5" fmla="*/ 0 h 1075"/>
                  <a:gd name="T6" fmla="*/ 0 w 646"/>
                  <a:gd name="T7" fmla="*/ 0 h 1075"/>
                  <a:gd name="T8" fmla="*/ 0 w 646"/>
                  <a:gd name="T9" fmla="*/ 0 h 1075"/>
                  <a:gd name="T10" fmla="*/ 0 w 646"/>
                  <a:gd name="T11" fmla="*/ 0 h 1075"/>
                  <a:gd name="T12" fmla="*/ 0 w 646"/>
                  <a:gd name="T13" fmla="*/ 0 h 1075"/>
                  <a:gd name="T14" fmla="*/ 0 w 646"/>
                  <a:gd name="T15" fmla="*/ 0 h 1075"/>
                  <a:gd name="T16" fmla="*/ 0 w 646"/>
                  <a:gd name="T17" fmla="*/ 0 h 1075"/>
                  <a:gd name="T18" fmla="*/ 0 w 646"/>
                  <a:gd name="T19" fmla="*/ 0 h 1075"/>
                  <a:gd name="T20" fmla="*/ 0 w 646"/>
                  <a:gd name="T21" fmla="*/ 0 h 1075"/>
                  <a:gd name="T22" fmla="*/ 0 w 646"/>
                  <a:gd name="T23" fmla="*/ 0 h 1075"/>
                  <a:gd name="T24" fmla="*/ 0 w 646"/>
                  <a:gd name="T25" fmla="*/ 0 h 1075"/>
                  <a:gd name="T26" fmla="*/ 0 w 646"/>
                  <a:gd name="T27" fmla="*/ 0 h 1075"/>
                  <a:gd name="T28" fmla="*/ 0 w 646"/>
                  <a:gd name="T29" fmla="*/ 0 h 1075"/>
                  <a:gd name="T30" fmla="*/ 0 w 646"/>
                  <a:gd name="T31" fmla="*/ 0 h 1075"/>
                  <a:gd name="T32" fmla="*/ 0 w 646"/>
                  <a:gd name="T33" fmla="*/ 0 h 1075"/>
                  <a:gd name="T34" fmla="*/ 0 w 646"/>
                  <a:gd name="T35" fmla="*/ 0 h 1075"/>
                  <a:gd name="T36" fmla="*/ 0 w 646"/>
                  <a:gd name="T37" fmla="*/ 0 h 1075"/>
                  <a:gd name="T38" fmla="*/ 0 w 646"/>
                  <a:gd name="T39" fmla="*/ 0 h 1075"/>
                  <a:gd name="T40" fmla="*/ 0 w 646"/>
                  <a:gd name="T41" fmla="*/ 0 h 1075"/>
                  <a:gd name="T42" fmla="*/ 0 w 646"/>
                  <a:gd name="T43" fmla="*/ 0 h 1075"/>
                  <a:gd name="T44" fmla="*/ 0 w 646"/>
                  <a:gd name="T45" fmla="*/ 0 h 1075"/>
                  <a:gd name="T46" fmla="*/ 0 w 646"/>
                  <a:gd name="T47" fmla="*/ 0 h 1075"/>
                  <a:gd name="T48" fmla="*/ 0 w 646"/>
                  <a:gd name="T49" fmla="*/ 0 h 1075"/>
                  <a:gd name="T50" fmla="*/ 0 w 646"/>
                  <a:gd name="T51" fmla="*/ 0 h 1075"/>
                  <a:gd name="T52" fmla="*/ 0 w 646"/>
                  <a:gd name="T53" fmla="*/ 0 h 1075"/>
                  <a:gd name="T54" fmla="*/ 0 w 646"/>
                  <a:gd name="T55" fmla="*/ 0 h 1075"/>
                  <a:gd name="T56" fmla="*/ 0 w 646"/>
                  <a:gd name="T57" fmla="*/ 0 h 1075"/>
                  <a:gd name="T58" fmla="*/ 0 w 646"/>
                  <a:gd name="T59" fmla="*/ 0 h 1075"/>
                  <a:gd name="T60" fmla="*/ 0 w 646"/>
                  <a:gd name="T61" fmla="*/ 0 h 1075"/>
                  <a:gd name="T62" fmla="*/ 0 w 646"/>
                  <a:gd name="T63" fmla="*/ 0 h 1075"/>
                  <a:gd name="T64" fmla="*/ 0 w 646"/>
                  <a:gd name="T65" fmla="*/ 0 h 1075"/>
                  <a:gd name="T66" fmla="*/ 0 w 646"/>
                  <a:gd name="T67" fmla="*/ 0 h 1075"/>
                  <a:gd name="T68" fmla="*/ 0 w 646"/>
                  <a:gd name="T69" fmla="*/ 0 h 1075"/>
                  <a:gd name="T70" fmla="*/ 0 w 646"/>
                  <a:gd name="T71" fmla="*/ 0 h 1075"/>
                  <a:gd name="T72" fmla="*/ 0 w 646"/>
                  <a:gd name="T73" fmla="*/ 0 h 1075"/>
                  <a:gd name="T74" fmla="*/ 0 w 646"/>
                  <a:gd name="T75" fmla="*/ 0 h 1075"/>
                  <a:gd name="T76" fmla="*/ 0 w 646"/>
                  <a:gd name="T77" fmla="*/ 0 h 1075"/>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646" h="1075">
                    <a:moveTo>
                      <a:pt x="646" y="901"/>
                    </a:moveTo>
                    <a:lnTo>
                      <a:pt x="562" y="888"/>
                    </a:lnTo>
                    <a:lnTo>
                      <a:pt x="490" y="884"/>
                    </a:lnTo>
                    <a:lnTo>
                      <a:pt x="410" y="877"/>
                    </a:lnTo>
                    <a:lnTo>
                      <a:pt x="321" y="864"/>
                    </a:lnTo>
                    <a:lnTo>
                      <a:pt x="280" y="836"/>
                    </a:lnTo>
                    <a:lnTo>
                      <a:pt x="172" y="700"/>
                    </a:lnTo>
                    <a:lnTo>
                      <a:pt x="228" y="740"/>
                    </a:lnTo>
                    <a:lnTo>
                      <a:pt x="265" y="772"/>
                    </a:lnTo>
                    <a:lnTo>
                      <a:pt x="244" y="675"/>
                    </a:lnTo>
                    <a:lnTo>
                      <a:pt x="204" y="638"/>
                    </a:lnTo>
                    <a:lnTo>
                      <a:pt x="145" y="538"/>
                    </a:lnTo>
                    <a:lnTo>
                      <a:pt x="201" y="585"/>
                    </a:lnTo>
                    <a:lnTo>
                      <a:pt x="237" y="598"/>
                    </a:lnTo>
                    <a:lnTo>
                      <a:pt x="228" y="529"/>
                    </a:lnTo>
                    <a:lnTo>
                      <a:pt x="188" y="477"/>
                    </a:lnTo>
                    <a:lnTo>
                      <a:pt x="149" y="437"/>
                    </a:lnTo>
                    <a:lnTo>
                      <a:pt x="108" y="318"/>
                    </a:lnTo>
                    <a:lnTo>
                      <a:pt x="184" y="416"/>
                    </a:lnTo>
                    <a:lnTo>
                      <a:pt x="228" y="452"/>
                    </a:lnTo>
                    <a:lnTo>
                      <a:pt x="233" y="302"/>
                    </a:lnTo>
                    <a:lnTo>
                      <a:pt x="244" y="242"/>
                    </a:lnTo>
                    <a:lnTo>
                      <a:pt x="269" y="215"/>
                    </a:lnTo>
                    <a:lnTo>
                      <a:pt x="304" y="169"/>
                    </a:lnTo>
                    <a:lnTo>
                      <a:pt x="361" y="149"/>
                    </a:lnTo>
                    <a:lnTo>
                      <a:pt x="390" y="137"/>
                    </a:lnTo>
                    <a:lnTo>
                      <a:pt x="310" y="60"/>
                    </a:lnTo>
                    <a:lnTo>
                      <a:pt x="224" y="80"/>
                    </a:lnTo>
                    <a:lnTo>
                      <a:pt x="168" y="113"/>
                    </a:lnTo>
                    <a:lnTo>
                      <a:pt x="149" y="145"/>
                    </a:lnTo>
                    <a:lnTo>
                      <a:pt x="164" y="96"/>
                    </a:lnTo>
                    <a:lnTo>
                      <a:pt x="197" y="80"/>
                    </a:lnTo>
                    <a:lnTo>
                      <a:pt x="249" y="60"/>
                    </a:lnTo>
                    <a:lnTo>
                      <a:pt x="289" y="53"/>
                    </a:lnTo>
                    <a:lnTo>
                      <a:pt x="265" y="39"/>
                    </a:lnTo>
                    <a:lnTo>
                      <a:pt x="224" y="28"/>
                    </a:lnTo>
                    <a:lnTo>
                      <a:pt x="188" y="15"/>
                    </a:lnTo>
                    <a:lnTo>
                      <a:pt x="168" y="0"/>
                    </a:lnTo>
                    <a:lnTo>
                      <a:pt x="121" y="32"/>
                    </a:lnTo>
                    <a:lnTo>
                      <a:pt x="93" y="60"/>
                    </a:lnTo>
                    <a:lnTo>
                      <a:pt x="65" y="96"/>
                    </a:lnTo>
                    <a:lnTo>
                      <a:pt x="25" y="116"/>
                    </a:lnTo>
                    <a:lnTo>
                      <a:pt x="16" y="154"/>
                    </a:lnTo>
                    <a:lnTo>
                      <a:pt x="0" y="215"/>
                    </a:lnTo>
                    <a:lnTo>
                      <a:pt x="0" y="307"/>
                    </a:lnTo>
                    <a:lnTo>
                      <a:pt x="4" y="403"/>
                    </a:lnTo>
                    <a:lnTo>
                      <a:pt x="7" y="513"/>
                    </a:lnTo>
                    <a:lnTo>
                      <a:pt x="28" y="626"/>
                    </a:lnTo>
                    <a:lnTo>
                      <a:pt x="52" y="744"/>
                    </a:lnTo>
                    <a:lnTo>
                      <a:pt x="65" y="844"/>
                    </a:lnTo>
                    <a:lnTo>
                      <a:pt x="85" y="917"/>
                    </a:lnTo>
                    <a:lnTo>
                      <a:pt x="81" y="982"/>
                    </a:lnTo>
                    <a:lnTo>
                      <a:pt x="89" y="1018"/>
                    </a:lnTo>
                    <a:lnTo>
                      <a:pt x="117" y="1046"/>
                    </a:lnTo>
                    <a:lnTo>
                      <a:pt x="153" y="1070"/>
                    </a:lnTo>
                    <a:lnTo>
                      <a:pt x="201" y="1075"/>
                    </a:lnTo>
                    <a:lnTo>
                      <a:pt x="224" y="1063"/>
                    </a:lnTo>
                    <a:lnTo>
                      <a:pt x="257" y="1059"/>
                    </a:lnTo>
                    <a:lnTo>
                      <a:pt x="334" y="1043"/>
                    </a:lnTo>
                    <a:lnTo>
                      <a:pt x="300" y="1003"/>
                    </a:lnTo>
                    <a:lnTo>
                      <a:pt x="265" y="944"/>
                    </a:lnTo>
                    <a:lnTo>
                      <a:pt x="318" y="985"/>
                    </a:lnTo>
                    <a:lnTo>
                      <a:pt x="357" y="1022"/>
                    </a:lnTo>
                    <a:lnTo>
                      <a:pt x="386" y="1043"/>
                    </a:lnTo>
                    <a:lnTo>
                      <a:pt x="426" y="1063"/>
                    </a:lnTo>
                    <a:lnTo>
                      <a:pt x="470" y="1063"/>
                    </a:lnTo>
                    <a:lnTo>
                      <a:pt x="513" y="1063"/>
                    </a:lnTo>
                    <a:lnTo>
                      <a:pt x="538" y="1051"/>
                    </a:lnTo>
                    <a:lnTo>
                      <a:pt x="550" y="1039"/>
                    </a:lnTo>
                    <a:lnTo>
                      <a:pt x="494" y="1006"/>
                    </a:lnTo>
                    <a:lnTo>
                      <a:pt x="438" y="954"/>
                    </a:lnTo>
                    <a:lnTo>
                      <a:pt x="422" y="929"/>
                    </a:lnTo>
                    <a:lnTo>
                      <a:pt x="466" y="941"/>
                    </a:lnTo>
                    <a:lnTo>
                      <a:pt x="534" y="994"/>
                    </a:lnTo>
                    <a:lnTo>
                      <a:pt x="562" y="1018"/>
                    </a:lnTo>
                    <a:lnTo>
                      <a:pt x="626" y="1022"/>
                    </a:lnTo>
                    <a:lnTo>
                      <a:pt x="646" y="1010"/>
                    </a:lnTo>
                    <a:lnTo>
                      <a:pt x="646" y="982"/>
                    </a:lnTo>
                    <a:lnTo>
                      <a:pt x="646" y="901"/>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latin typeface="微软雅黑" pitchFamily="34" charset="-122"/>
                  <a:ea typeface="微软雅黑" pitchFamily="34" charset="-122"/>
                </a:endParaRPr>
              </a:p>
            </p:txBody>
          </p:sp>
          <p:sp>
            <p:nvSpPr>
              <p:cNvPr id="45" name="Freeform 137"/>
              <p:cNvSpPr>
                <a:spLocks/>
              </p:cNvSpPr>
              <p:nvPr/>
            </p:nvSpPr>
            <p:spPr bwMode="auto">
              <a:xfrm>
                <a:off x="2520" y="2218"/>
                <a:ext cx="27" cy="70"/>
              </a:xfrm>
              <a:custGeom>
                <a:avLst/>
                <a:gdLst>
                  <a:gd name="T0" fmla="*/ 0 w 188"/>
                  <a:gd name="T1" fmla="*/ 0 h 496"/>
                  <a:gd name="T2" fmla="*/ 0 w 188"/>
                  <a:gd name="T3" fmla="*/ 0 h 496"/>
                  <a:gd name="T4" fmla="*/ 0 w 188"/>
                  <a:gd name="T5" fmla="*/ 0 h 496"/>
                  <a:gd name="T6" fmla="*/ 0 w 188"/>
                  <a:gd name="T7" fmla="*/ 0 h 496"/>
                  <a:gd name="T8" fmla="*/ 0 w 188"/>
                  <a:gd name="T9" fmla="*/ 0 h 496"/>
                  <a:gd name="T10" fmla="*/ 0 w 188"/>
                  <a:gd name="T11" fmla="*/ 0 h 496"/>
                  <a:gd name="T12" fmla="*/ 0 w 188"/>
                  <a:gd name="T13" fmla="*/ 0 h 496"/>
                  <a:gd name="T14" fmla="*/ 0 w 188"/>
                  <a:gd name="T15" fmla="*/ 0 h 496"/>
                  <a:gd name="T16" fmla="*/ 0 w 188"/>
                  <a:gd name="T17" fmla="*/ 0 h 496"/>
                  <a:gd name="T18" fmla="*/ 0 w 188"/>
                  <a:gd name="T19" fmla="*/ 0 h 496"/>
                  <a:gd name="T20" fmla="*/ 0 w 188"/>
                  <a:gd name="T21" fmla="*/ 0 h 496"/>
                  <a:gd name="T22" fmla="*/ 0 w 188"/>
                  <a:gd name="T23" fmla="*/ 0 h 496"/>
                  <a:gd name="T24" fmla="*/ 0 w 188"/>
                  <a:gd name="T25" fmla="*/ 0 h 496"/>
                  <a:gd name="T26" fmla="*/ 0 w 188"/>
                  <a:gd name="T27" fmla="*/ 0 h 49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88" h="496">
                    <a:moveTo>
                      <a:pt x="188" y="496"/>
                    </a:moveTo>
                    <a:lnTo>
                      <a:pt x="155" y="480"/>
                    </a:lnTo>
                    <a:lnTo>
                      <a:pt x="120" y="440"/>
                    </a:lnTo>
                    <a:lnTo>
                      <a:pt x="89" y="369"/>
                    </a:lnTo>
                    <a:lnTo>
                      <a:pt x="72" y="307"/>
                    </a:lnTo>
                    <a:lnTo>
                      <a:pt x="48" y="238"/>
                    </a:lnTo>
                    <a:lnTo>
                      <a:pt x="37" y="173"/>
                    </a:lnTo>
                    <a:lnTo>
                      <a:pt x="17" y="73"/>
                    </a:lnTo>
                    <a:lnTo>
                      <a:pt x="0" y="0"/>
                    </a:lnTo>
                    <a:lnTo>
                      <a:pt x="41" y="145"/>
                    </a:lnTo>
                    <a:lnTo>
                      <a:pt x="72" y="258"/>
                    </a:lnTo>
                    <a:lnTo>
                      <a:pt x="108" y="335"/>
                    </a:lnTo>
                    <a:lnTo>
                      <a:pt x="164" y="416"/>
                    </a:lnTo>
                    <a:lnTo>
                      <a:pt x="188" y="49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latin typeface="微软雅黑" pitchFamily="34" charset="-122"/>
                  <a:ea typeface="微软雅黑" pitchFamily="34" charset="-122"/>
                </a:endParaRPr>
              </a:p>
            </p:txBody>
          </p:sp>
          <p:sp>
            <p:nvSpPr>
              <p:cNvPr id="46" name="Freeform 138"/>
              <p:cNvSpPr>
                <a:spLocks/>
              </p:cNvSpPr>
              <p:nvPr/>
            </p:nvSpPr>
            <p:spPr bwMode="auto">
              <a:xfrm>
                <a:off x="2548" y="2160"/>
                <a:ext cx="107" cy="107"/>
              </a:xfrm>
              <a:custGeom>
                <a:avLst/>
                <a:gdLst>
                  <a:gd name="T0" fmla="*/ 0 w 747"/>
                  <a:gd name="T1" fmla="*/ 0 h 747"/>
                  <a:gd name="T2" fmla="*/ 0 w 747"/>
                  <a:gd name="T3" fmla="*/ 0 h 747"/>
                  <a:gd name="T4" fmla="*/ 0 w 747"/>
                  <a:gd name="T5" fmla="*/ 0 h 747"/>
                  <a:gd name="T6" fmla="*/ 0 w 747"/>
                  <a:gd name="T7" fmla="*/ 0 h 747"/>
                  <a:gd name="T8" fmla="*/ 0 w 747"/>
                  <a:gd name="T9" fmla="*/ 0 h 747"/>
                  <a:gd name="T10" fmla="*/ 0 w 747"/>
                  <a:gd name="T11" fmla="*/ 0 h 747"/>
                  <a:gd name="T12" fmla="*/ 0 w 747"/>
                  <a:gd name="T13" fmla="*/ 0 h 747"/>
                  <a:gd name="T14" fmla="*/ 0 w 747"/>
                  <a:gd name="T15" fmla="*/ 0 h 747"/>
                  <a:gd name="T16" fmla="*/ 0 w 747"/>
                  <a:gd name="T17" fmla="*/ 0 h 747"/>
                  <a:gd name="T18" fmla="*/ 0 w 747"/>
                  <a:gd name="T19" fmla="*/ 0 h 747"/>
                  <a:gd name="T20" fmla="*/ 0 w 747"/>
                  <a:gd name="T21" fmla="*/ 0 h 747"/>
                  <a:gd name="T22" fmla="*/ 0 w 747"/>
                  <a:gd name="T23" fmla="*/ 0 h 747"/>
                  <a:gd name="T24" fmla="*/ 0 w 747"/>
                  <a:gd name="T25" fmla="*/ 0 h 747"/>
                  <a:gd name="T26" fmla="*/ 0 w 747"/>
                  <a:gd name="T27" fmla="*/ 0 h 747"/>
                  <a:gd name="T28" fmla="*/ 0 w 747"/>
                  <a:gd name="T29" fmla="*/ 0 h 747"/>
                  <a:gd name="T30" fmla="*/ 0 w 747"/>
                  <a:gd name="T31" fmla="*/ 0 h 747"/>
                  <a:gd name="T32" fmla="*/ 0 w 747"/>
                  <a:gd name="T33" fmla="*/ 0 h 747"/>
                  <a:gd name="T34" fmla="*/ 0 w 747"/>
                  <a:gd name="T35" fmla="*/ 0 h 747"/>
                  <a:gd name="T36" fmla="*/ 0 w 747"/>
                  <a:gd name="T37" fmla="*/ 0 h 747"/>
                  <a:gd name="T38" fmla="*/ 0 w 747"/>
                  <a:gd name="T39" fmla="*/ 0 h 747"/>
                  <a:gd name="T40" fmla="*/ 0 w 747"/>
                  <a:gd name="T41" fmla="*/ 0 h 747"/>
                  <a:gd name="T42" fmla="*/ 0 w 747"/>
                  <a:gd name="T43" fmla="*/ 0 h 747"/>
                  <a:gd name="T44" fmla="*/ 0 w 747"/>
                  <a:gd name="T45" fmla="*/ 0 h 747"/>
                  <a:gd name="T46" fmla="*/ 0 w 747"/>
                  <a:gd name="T47" fmla="*/ 0 h 747"/>
                  <a:gd name="T48" fmla="*/ 0 w 747"/>
                  <a:gd name="T49" fmla="*/ 0 h 747"/>
                  <a:gd name="T50" fmla="*/ 0 w 747"/>
                  <a:gd name="T51" fmla="*/ 0 h 747"/>
                  <a:gd name="T52" fmla="*/ 0 w 747"/>
                  <a:gd name="T53" fmla="*/ 0 h 747"/>
                  <a:gd name="T54" fmla="*/ 0 w 747"/>
                  <a:gd name="T55" fmla="*/ 0 h 747"/>
                  <a:gd name="T56" fmla="*/ 0 w 747"/>
                  <a:gd name="T57" fmla="*/ 0 h 747"/>
                  <a:gd name="T58" fmla="*/ 0 w 747"/>
                  <a:gd name="T59" fmla="*/ 0 h 747"/>
                  <a:gd name="T60" fmla="*/ 0 w 747"/>
                  <a:gd name="T61" fmla="*/ 0 h 747"/>
                  <a:gd name="T62" fmla="*/ 0 w 747"/>
                  <a:gd name="T63" fmla="*/ 0 h 747"/>
                  <a:gd name="T64" fmla="*/ 0 w 747"/>
                  <a:gd name="T65" fmla="*/ 0 h 747"/>
                  <a:gd name="T66" fmla="*/ 0 w 747"/>
                  <a:gd name="T67" fmla="*/ 0 h 747"/>
                  <a:gd name="T68" fmla="*/ 0 w 747"/>
                  <a:gd name="T69" fmla="*/ 0 h 747"/>
                  <a:gd name="T70" fmla="*/ 0 w 747"/>
                  <a:gd name="T71" fmla="*/ 0 h 747"/>
                  <a:gd name="T72" fmla="*/ 0 w 747"/>
                  <a:gd name="T73" fmla="*/ 0 h 747"/>
                  <a:gd name="T74" fmla="*/ 0 w 747"/>
                  <a:gd name="T75" fmla="*/ 0 h 747"/>
                  <a:gd name="T76" fmla="*/ 0 w 747"/>
                  <a:gd name="T77" fmla="*/ 0 h 747"/>
                  <a:gd name="T78" fmla="*/ 0 w 747"/>
                  <a:gd name="T79" fmla="*/ 0 h 747"/>
                  <a:gd name="T80" fmla="*/ 0 w 747"/>
                  <a:gd name="T81" fmla="*/ 0 h 747"/>
                  <a:gd name="T82" fmla="*/ 0 w 747"/>
                  <a:gd name="T83" fmla="*/ 0 h 747"/>
                  <a:gd name="T84" fmla="*/ 0 w 747"/>
                  <a:gd name="T85" fmla="*/ 0 h 747"/>
                  <a:gd name="T86" fmla="*/ 0 w 747"/>
                  <a:gd name="T87" fmla="*/ 0 h 747"/>
                  <a:gd name="T88" fmla="*/ 0 w 747"/>
                  <a:gd name="T89" fmla="*/ 0 h 747"/>
                  <a:gd name="T90" fmla="*/ 0 w 747"/>
                  <a:gd name="T91" fmla="*/ 0 h 747"/>
                  <a:gd name="T92" fmla="*/ 0 w 747"/>
                  <a:gd name="T93" fmla="*/ 0 h 747"/>
                  <a:gd name="T94" fmla="*/ 0 w 747"/>
                  <a:gd name="T95" fmla="*/ 0 h 747"/>
                  <a:gd name="T96" fmla="*/ 0 w 747"/>
                  <a:gd name="T97" fmla="*/ 0 h 747"/>
                  <a:gd name="T98" fmla="*/ 0 w 747"/>
                  <a:gd name="T99" fmla="*/ 0 h 747"/>
                  <a:gd name="T100" fmla="*/ 0 w 747"/>
                  <a:gd name="T101" fmla="*/ 0 h 747"/>
                  <a:gd name="T102" fmla="*/ 0 w 747"/>
                  <a:gd name="T103" fmla="*/ 0 h 747"/>
                  <a:gd name="T104" fmla="*/ 0 w 747"/>
                  <a:gd name="T105" fmla="*/ 0 h 747"/>
                  <a:gd name="T106" fmla="*/ 0 w 747"/>
                  <a:gd name="T107" fmla="*/ 0 h 747"/>
                  <a:gd name="T108" fmla="*/ 0 w 747"/>
                  <a:gd name="T109" fmla="*/ 0 h 747"/>
                  <a:gd name="T110" fmla="*/ 0 w 747"/>
                  <a:gd name="T111" fmla="*/ 0 h 747"/>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747" h="747">
                    <a:moveTo>
                      <a:pt x="138" y="0"/>
                    </a:moveTo>
                    <a:lnTo>
                      <a:pt x="225" y="27"/>
                    </a:lnTo>
                    <a:lnTo>
                      <a:pt x="266" y="63"/>
                    </a:lnTo>
                    <a:lnTo>
                      <a:pt x="290" y="137"/>
                    </a:lnTo>
                    <a:lnTo>
                      <a:pt x="290" y="204"/>
                    </a:lnTo>
                    <a:lnTo>
                      <a:pt x="277" y="244"/>
                    </a:lnTo>
                    <a:lnTo>
                      <a:pt x="285" y="314"/>
                    </a:lnTo>
                    <a:lnTo>
                      <a:pt x="285" y="366"/>
                    </a:lnTo>
                    <a:lnTo>
                      <a:pt x="273" y="379"/>
                    </a:lnTo>
                    <a:lnTo>
                      <a:pt x="285" y="399"/>
                    </a:lnTo>
                    <a:lnTo>
                      <a:pt x="294" y="419"/>
                    </a:lnTo>
                    <a:lnTo>
                      <a:pt x="277" y="440"/>
                    </a:lnTo>
                    <a:lnTo>
                      <a:pt x="277" y="460"/>
                    </a:lnTo>
                    <a:lnTo>
                      <a:pt x="310" y="468"/>
                    </a:lnTo>
                    <a:lnTo>
                      <a:pt x="306" y="488"/>
                    </a:lnTo>
                    <a:lnTo>
                      <a:pt x="337" y="500"/>
                    </a:lnTo>
                    <a:lnTo>
                      <a:pt x="367" y="492"/>
                    </a:lnTo>
                    <a:lnTo>
                      <a:pt x="386" y="500"/>
                    </a:lnTo>
                    <a:lnTo>
                      <a:pt x="475" y="513"/>
                    </a:lnTo>
                    <a:lnTo>
                      <a:pt x="555" y="508"/>
                    </a:lnTo>
                    <a:lnTo>
                      <a:pt x="606" y="513"/>
                    </a:lnTo>
                    <a:lnTo>
                      <a:pt x="640" y="533"/>
                    </a:lnTo>
                    <a:lnTo>
                      <a:pt x="720" y="533"/>
                    </a:lnTo>
                    <a:lnTo>
                      <a:pt x="747" y="561"/>
                    </a:lnTo>
                    <a:lnTo>
                      <a:pt x="747" y="592"/>
                    </a:lnTo>
                    <a:lnTo>
                      <a:pt x="743" y="646"/>
                    </a:lnTo>
                    <a:lnTo>
                      <a:pt x="679" y="662"/>
                    </a:lnTo>
                    <a:lnTo>
                      <a:pt x="679" y="628"/>
                    </a:lnTo>
                    <a:lnTo>
                      <a:pt x="675" y="601"/>
                    </a:lnTo>
                    <a:lnTo>
                      <a:pt x="663" y="588"/>
                    </a:lnTo>
                    <a:lnTo>
                      <a:pt x="659" y="621"/>
                    </a:lnTo>
                    <a:lnTo>
                      <a:pt x="655" y="662"/>
                    </a:lnTo>
                    <a:lnTo>
                      <a:pt x="640" y="687"/>
                    </a:lnTo>
                    <a:lnTo>
                      <a:pt x="611" y="718"/>
                    </a:lnTo>
                    <a:lnTo>
                      <a:pt x="544" y="734"/>
                    </a:lnTo>
                    <a:lnTo>
                      <a:pt x="491" y="743"/>
                    </a:lnTo>
                    <a:lnTo>
                      <a:pt x="430" y="747"/>
                    </a:lnTo>
                    <a:lnTo>
                      <a:pt x="507" y="702"/>
                    </a:lnTo>
                    <a:lnTo>
                      <a:pt x="559" y="662"/>
                    </a:lnTo>
                    <a:lnTo>
                      <a:pt x="570" y="628"/>
                    </a:lnTo>
                    <a:lnTo>
                      <a:pt x="563" y="601"/>
                    </a:lnTo>
                    <a:lnTo>
                      <a:pt x="519" y="597"/>
                    </a:lnTo>
                    <a:lnTo>
                      <a:pt x="503" y="628"/>
                    </a:lnTo>
                    <a:lnTo>
                      <a:pt x="491" y="666"/>
                    </a:lnTo>
                    <a:lnTo>
                      <a:pt x="450" y="706"/>
                    </a:lnTo>
                    <a:lnTo>
                      <a:pt x="407" y="739"/>
                    </a:lnTo>
                    <a:lnTo>
                      <a:pt x="362" y="743"/>
                    </a:lnTo>
                    <a:lnTo>
                      <a:pt x="294" y="739"/>
                    </a:lnTo>
                    <a:lnTo>
                      <a:pt x="367" y="681"/>
                    </a:lnTo>
                    <a:lnTo>
                      <a:pt x="419" y="653"/>
                    </a:lnTo>
                    <a:lnTo>
                      <a:pt x="458" y="621"/>
                    </a:lnTo>
                    <a:lnTo>
                      <a:pt x="471" y="597"/>
                    </a:lnTo>
                    <a:lnTo>
                      <a:pt x="468" y="572"/>
                    </a:lnTo>
                    <a:lnTo>
                      <a:pt x="443" y="568"/>
                    </a:lnTo>
                    <a:lnTo>
                      <a:pt x="415" y="592"/>
                    </a:lnTo>
                    <a:lnTo>
                      <a:pt x="398" y="625"/>
                    </a:lnTo>
                    <a:lnTo>
                      <a:pt x="362" y="666"/>
                    </a:lnTo>
                    <a:lnTo>
                      <a:pt x="318" y="687"/>
                    </a:lnTo>
                    <a:lnTo>
                      <a:pt x="285" y="706"/>
                    </a:lnTo>
                    <a:lnTo>
                      <a:pt x="250" y="722"/>
                    </a:lnTo>
                    <a:lnTo>
                      <a:pt x="209" y="730"/>
                    </a:lnTo>
                    <a:lnTo>
                      <a:pt x="161" y="730"/>
                    </a:lnTo>
                    <a:lnTo>
                      <a:pt x="115" y="721"/>
                    </a:lnTo>
                    <a:lnTo>
                      <a:pt x="217" y="687"/>
                    </a:lnTo>
                    <a:lnTo>
                      <a:pt x="257" y="666"/>
                    </a:lnTo>
                    <a:lnTo>
                      <a:pt x="285" y="628"/>
                    </a:lnTo>
                    <a:lnTo>
                      <a:pt x="290" y="597"/>
                    </a:lnTo>
                    <a:lnTo>
                      <a:pt x="266" y="597"/>
                    </a:lnTo>
                    <a:lnTo>
                      <a:pt x="254" y="625"/>
                    </a:lnTo>
                    <a:lnTo>
                      <a:pt x="233" y="649"/>
                    </a:lnTo>
                    <a:lnTo>
                      <a:pt x="201" y="674"/>
                    </a:lnTo>
                    <a:lnTo>
                      <a:pt x="165" y="699"/>
                    </a:lnTo>
                    <a:lnTo>
                      <a:pt x="117" y="719"/>
                    </a:lnTo>
                    <a:lnTo>
                      <a:pt x="81" y="706"/>
                    </a:lnTo>
                    <a:lnTo>
                      <a:pt x="65" y="687"/>
                    </a:lnTo>
                    <a:lnTo>
                      <a:pt x="37" y="636"/>
                    </a:lnTo>
                    <a:lnTo>
                      <a:pt x="89" y="625"/>
                    </a:lnTo>
                    <a:lnTo>
                      <a:pt x="189" y="613"/>
                    </a:lnTo>
                    <a:lnTo>
                      <a:pt x="250" y="585"/>
                    </a:lnTo>
                    <a:lnTo>
                      <a:pt x="281" y="558"/>
                    </a:lnTo>
                    <a:lnTo>
                      <a:pt x="294" y="525"/>
                    </a:lnTo>
                    <a:lnTo>
                      <a:pt x="298" y="508"/>
                    </a:lnTo>
                    <a:lnTo>
                      <a:pt x="281" y="508"/>
                    </a:lnTo>
                    <a:lnTo>
                      <a:pt x="261" y="533"/>
                    </a:lnTo>
                    <a:lnTo>
                      <a:pt x="229" y="576"/>
                    </a:lnTo>
                    <a:lnTo>
                      <a:pt x="157" y="601"/>
                    </a:lnTo>
                    <a:lnTo>
                      <a:pt x="89" y="622"/>
                    </a:lnTo>
                    <a:lnTo>
                      <a:pt x="37" y="636"/>
                    </a:lnTo>
                    <a:lnTo>
                      <a:pt x="17" y="553"/>
                    </a:lnTo>
                    <a:lnTo>
                      <a:pt x="13" y="492"/>
                    </a:lnTo>
                    <a:lnTo>
                      <a:pt x="13" y="439"/>
                    </a:lnTo>
                    <a:lnTo>
                      <a:pt x="81" y="476"/>
                    </a:lnTo>
                    <a:lnTo>
                      <a:pt x="161" y="492"/>
                    </a:lnTo>
                    <a:lnTo>
                      <a:pt x="225" y="488"/>
                    </a:lnTo>
                    <a:lnTo>
                      <a:pt x="242" y="481"/>
                    </a:lnTo>
                    <a:lnTo>
                      <a:pt x="250" y="460"/>
                    </a:lnTo>
                    <a:lnTo>
                      <a:pt x="213" y="460"/>
                    </a:lnTo>
                    <a:lnTo>
                      <a:pt x="174" y="472"/>
                    </a:lnTo>
                    <a:lnTo>
                      <a:pt x="79" y="476"/>
                    </a:lnTo>
                    <a:lnTo>
                      <a:pt x="13" y="440"/>
                    </a:lnTo>
                    <a:lnTo>
                      <a:pt x="9" y="363"/>
                    </a:lnTo>
                    <a:lnTo>
                      <a:pt x="4" y="310"/>
                    </a:lnTo>
                    <a:lnTo>
                      <a:pt x="0" y="258"/>
                    </a:lnTo>
                    <a:lnTo>
                      <a:pt x="9" y="169"/>
                    </a:lnTo>
                    <a:lnTo>
                      <a:pt x="29" y="137"/>
                    </a:lnTo>
                    <a:lnTo>
                      <a:pt x="89" y="97"/>
                    </a:lnTo>
                    <a:lnTo>
                      <a:pt x="70" y="101"/>
                    </a:lnTo>
                    <a:lnTo>
                      <a:pt x="9" y="129"/>
                    </a:lnTo>
                    <a:lnTo>
                      <a:pt x="33" y="72"/>
                    </a:lnTo>
                    <a:lnTo>
                      <a:pt x="53" y="43"/>
                    </a:lnTo>
                    <a:lnTo>
                      <a:pt x="70" y="23"/>
                    </a:lnTo>
                    <a:lnTo>
                      <a:pt x="138"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latin typeface="微软雅黑" pitchFamily="34" charset="-122"/>
                  <a:ea typeface="微软雅黑" pitchFamily="34" charset="-122"/>
                </a:endParaRPr>
              </a:p>
            </p:txBody>
          </p:sp>
          <p:sp>
            <p:nvSpPr>
              <p:cNvPr id="47" name="Freeform 139"/>
              <p:cNvSpPr>
                <a:spLocks/>
              </p:cNvSpPr>
              <p:nvPr/>
            </p:nvSpPr>
            <p:spPr bwMode="auto">
              <a:xfrm>
                <a:off x="2555" y="2200"/>
                <a:ext cx="27" cy="24"/>
              </a:xfrm>
              <a:custGeom>
                <a:avLst/>
                <a:gdLst>
                  <a:gd name="T0" fmla="*/ 0 w 188"/>
                  <a:gd name="T1" fmla="*/ 0 h 168"/>
                  <a:gd name="T2" fmla="*/ 0 w 188"/>
                  <a:gd name="T3" fmla="*/ 0 h 168"/>
                  <a:gd name="T4" fmla="*/ 0 w 188"/>
                  <a:gd name="T5" fmla="*/ 0 h 168"/>
                  <a:gd name="T6" fmla="*/ 0 w 188"/>
                  <a:gd name="T7" fmla="*/ 0 h 168"/>
                  <a:gd name="T8" fmla="*/ 0 w 188"/>
                  <a:gd name="T9" fmla="*/ 0 h 168"/>
                  <a:gd name="T10" fmla="*/ 0 w 188"/>
                  <a:gd name="T11" fmla="*/ 0 h 168"/>
                  <a:gd name="T12" fmla="*/ 0 w 188"/>
                  <a:gd name="T13" fmla="*/ 0 h 168"/>
                  <a:gd name="T14" fmla="*/ 0 w 188"/>
                  <a:gd name="T15" fmla="*/ 0 h 168"/>
                  <a:gd name="T16" fmla="*/ 0 w 188"/>
                  <a:gd name="T17" fmla="*/ 0 h 168"/>
                  <a:gd name="T18" fmla="*/ 0 w 188"/>
                  <a:gd name="T19" fmla="*/ 0 h 168"/>
                  <a:gd name="T20" fmla="*/ 0 w 188"/>
                  <a:gd name="T21" fmla="*/ 0 h 168"/>
                  <a:gd name="T22" fmla="*/ 0 w 188"/>
                  <a:gd name="T23" fmla="*/ 0 h 168"/>
                  <a:gd name="T24" fmla="*/ 0 w 188"/>
                  <a:gd name="T25" fmla="*/ 0 h 168"/>
                  <a:gd name="T26" fmla="*/ 0 w 188"/>
                  <a:gd name="T27" fmla="*/ 0 h 168"/>
                  <a:gd name="T28" fmla="*/ 0 w 188"/>
                  <a:gd name="T29" fmla="*/ 0 h 168"/>
                  <a:gd name="T30" fmla="*/ 0 w 188"/>
                  <a:gd name="T31" fmla="*/ 0 h 168"/>
                  <a:gd name="T32" fmla="*/ 0 w 188"/>
                  <a:gd name="T33" fmla="*/ 0 h 168"/>
                  <a:gd name="T34" fmla="*/ 0 w 188"/>
                  <a:gd name="T35" fmla="*/ 0 h 168"/>
                  <a:gd name="T36" fmla="*/ 0 w 188"/>
                  <a:gd name="T37" fmla="*/ 0 h 168"/>
                  <a:gd name="T38" fmla="*/ 0 w 188"/>
                  <a:gd name="T39" fmla="*/ 0 h 168"/>
                  <a:gd name="T40" fmla="*/ 0 w 188"/>
                  <a:gd name="T41" fmla="*/ 0 h 168"/>
                  <a:gd name="T42" fmla="*/ 0 w 188"/>
                  <a:gd name="T43" fmla="*/ 0 h 168"/>
                  <a:gd name="T44" fmla="*/ 0 w 188"/>
                  <a:gd name="T45" fmla="*/ 0 h 168"/>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188" h="168">
                    <a:moveTo>
                      <a:pt x="188" y="0"/>
                    </a:moveTo>
                    <a:lnTo>
                      <a:pt x="188" y="13"/>
                    </a:lnTo>
                    <a:lnTo>
                      <a:pt x="163" y="46"/>
                    </a:lnTo>
                    <a:lnTo>
                      <a:pt x="141" y="64"/>
                    </a:lnTo>
                    <a:lnTo>
                      <a:pt x="90" y="101"/>
                    </a:lnTo>
                    <a:lnTo>
                      <a:pt x="69" y="117"/>
                    </a:lnTo>
                    <a:lnTo>
                      <a:pt x="23" y="153"/>
                    </a:lnTo>
                    <a:lnTo>
                      <a:pt x="74" y="136"/>
                    </a:lnTo>
                    <a:lnTo>
                      <a:pt x="125" y="121"/>
                    </a:lnTo>
                    <a:lnTo>
                      <a:pt x="177" y="117"/>
                    </a:lnTo>
                    <a:lnTo>
                      <a:pt x="173" y="132"/>
                    </a:lnTo>
                    <a:lnTo>
                      <a:pt x="90" y="148"/>
                    </a:lnTo>
                    <a:lnTo>
                      <a:pt x="47" y="165"/>
                    </a:lnTo>
                    <a:lnTo>
                      <a:pt x="23" y="168"/>
                    </a:lnTo>
                    <a:lnTo>
                      <a:pt x="2" y="162"/>
                    </a:lnTo>
                    <a:lnTo>
                      <a:pt x="0" y="142"/>
                    </a:lnTo>
                    <a:lnTo>
                      <a:pt x="17" y="127"/>
                    </a:lnTo>
                    <a:lnTo>
                      <a:pt x="40" y="105"/>
                    </a:lnTo>
                    <a:lnTo>
                      <a:pt x="67" y="72"/>
                    </a:lnTo>
                    <a:lnTo>
                      <a:pt x="96" y="36"/>
                    </a:lnTo>
                    <a:lnTo>
                      <a:pt x="130" y="11"/>
                    </a:lnTo>
                    <a:lnTo>
                      <a:pt x="165" y="2"/>
                    </a:lnTo>
                    <a:lnTo>
                      <a:pt x="188" y="0"/>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latin typeface="微软雅黑" pitchFamily="34" charset="-122"/>
                  <a:ea typeface="微软雅黑" pitchFamily="34" charset="-122"/>
                </a:endParaRPr>
              </a:p>
            </p:txBody>
          </p:sp>
          <p:sp>
            <p:nvSpPr>
              <p:cNvPr id="48" name="Freeform 140"/>
              <p:cNvSpPr>
                <a:spLocks/>
              </p:cNvSpPr>
              <p:nvPr/>
            </p:nvSpPr>
            <p:spPr bwMode="auto">
              <a:xfrm>
                <a:off x="2556" y="2180"/>
                <a:ext cx="25" cy="32"/>
              </a:xfrm>
              <a:custGeom>
                <a:avLst/>
                <a:gdLst>
                  <a:gd name="T0" fmla="*/ 0 w 171"/>
                  <a:gd name="T1" fmla="*/ 0 h 221"/>
                  <a:gd name="T2" fmla="*/ 0 w 171"/>
                  <a:gd name="T3" fmla="*/ 0 h 221"/>
                  <a:gd name="T4" fmla="*/ 0 w 171"/>
                  <a:gd name="T5" fmla="*/ 0 h 221"/>
                  <a:gd name="T6" fmla="*/ 0 w 171"/>
                  <a:gd name="T7" fmla="*/ 0 h 221"/>
                  <a:gd name="T8" fmla="*/ 0 w 171"/>
                  <a:gd name="T9" fmla="*/ 0 h 221"/>
                  <a:gd name="T10" fmla="*/ 0 w 171"/>
                  <a:gd name="T11" fmla="*/ 0 h 221"/>
                  <a:gd name="T12" fmla="*/ 0 w 171"/>
                  <a:gd name="T13" fmla="*/ 0 h 221"/>
                  <a:gd name="T14" fmla="*/ 0 w 171"/>
                  <a:gd name="T15" fmla="*/ 0 h 221"/>
                  <a:gd name="T16" fmla="*/ 0 w 171"/>
                  <a:gd name="T17" fmla="*/ 0 h 221"/>
                  <a:gd name="T18" fmla="*/ 0 w 171"/>
                  <a:gd name="T19" fmla="*/ 0 h 221"/>
                  <a:gd name="T20" fmla="*/ 0 w 171"/>
                  <a:gd name="T21" fmla="*/ 0 h 221"/>
                  <a:gd name="T22" fmla="*/ 0 w 171"/>
                  <a:gd name="T23" fmla="*/ 0 h 221"/>
                  <a:gd name="T24" fmla="*/ 0 w 171"/>
                  <a:gd name="T25" fmla="*/ 0 h 221"/>
                  <a:gd name="T26" fmla="*/ 0 w 171"/>
                  <a:gd name="T27" fmla="*/ 0 h 221"/>
                  <a:gd name="T28" fmla="*/ 0 w 171"/>
                  <a:gd name="T29" fmla="*/ 0 h 221"/>
                  <a:gd name="T30" fmla="*/ 0 w 171"/>
                  <a:gd name="T31" fmla="*/ 0 h 221"/>
                  <a:gd name="T32" fmla="*/ 0 w 171"/>
                  <a:gd name="T33" fmla="*/ 0 h 221"/>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71" h="221">
                    <a:moveTo>
                      <a:pt x="139" y="0"/>
                    </a:moveTo>
                    <a:lnTo>
                      <a:pt x="163" y="4"/>
                    </a:lnTo>
                    <a:lnTo>
                      <a:pt x="171" y="24"/>
                    </a:lnTo>
                    <a:lnTo>
                      <a:pt x="169" y="42"/>
                    </a:lnTo>
                    <a:lnTo>
                      <a:pt x="155" y="64"/>
                    </a:lnTo>
                    <a:lnTo>
                      <a:pt x="136" y="70"/>
                    </a:lnTo>
                    <a:lnTo>
                      <a:pt x="98" y="95"/>
                    </a:lnTo>
                    <a:lnTo>
                      <a:pt x="61" y="126"/>
                    </a:lnTo>
                    <a:lnTo>
                      <a:pt x="37" y="166"/>
                    </a:lnTo>
                    <a:lnTo>
                      <a:pt x="8" y="208"/>
                    </a:lnTo>
                    <a:lnTo>
                      <a:pt x="0" y="221"/>
                    </a:lnTo>
                    <a:lnTo>
                      <a:pt x="8" y="171"/>
                    </a:lnTo>
                    <a:lnTo>
                      <a:pt x="15" y="127"/>
                    </a:lnTo>
                    <a:lnTo>
                      <a:pt x="28" y="89"/>
                    </a:lnTo>
                    <a:lnTo>
                      <a:pt x="51" y="54"/>
                    </a:lnTo>
                    <a:lnTo>
                      <a:pt x="114" y="6"/>
                    </a:lnTo>
                    <a:lnTo>
                      <a:pt x="139" y="0"/>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latin typeface="微软雅黑" pitchFamily="34" charset="-122"/>
                  <a:ea typeface="微软雅黑" pitchFamily="34" charset="-122"/>
                </a:endParaRPr>
              </a:p>
            </p:txBody>
          </p:sp>
          <p:sp>
            <p:nvSpPr>
              <p:cNvPr id="49" name="Freeform 141"/>
              <p:cNvSpPr>
                <a:spLocks/>
              </p:cNvSpPr>
              <p:nvPr/>
            </p:nvSpPr>
            <p:spPr bwMode="auto">
              <a:xfrm>
                <a:off x="2559" y="2149"/>
                <a:ext cx="26" cy="18"/>
              </a:xfrm>
              <a:custGeom>
                <a:avLst/>
                <a:gdLst>
                  <a:gd name="T0" fmla="*/ 0 w 182"/>
                  <a:gd name="T1" fmla="*/ 0 h 127"/>
                  <a:gd name="T2" fmla="*/ 0 w 182"/>
                  <a:gd name="T3" fmla="*/ 0 h 127"/>
                  <a:gd name="T4" fmla="*/ 0 w 182"/>
                  <a:gd name="T5" fmla="*/ 0 h 127"/>
                  <a:gd name="T6" fmla="*/ 0 w 182"/>
                  <a:gd name="T7" fmla="*/ 0 h 127"/>
                  <a:gd name="T8" fmla="*/ 0 w 182"/>
                  <a:gd name="T9" fmla="*/ 0 h 127"/>
                  <a:gd name="T10" fmla="*/ 0 w 182"/>
                  <a:gd name="T11" fmla="*/ 0 h 127"/>
                  <a:gd name="T12" fmla="*/ 0 w 182"/>
                  <a:gd name="T13" fmla="*/ 0 h 127"/>
                  <a:gd name="T14" fmla="*/ 0 w 182"/>
                  <a:gd name="T15" fmla="*/ 0 h 127"/>
                  <a:gd name="T16" fmla="*/ 0 w 182"/>
                  <a:gd name="T17" fmla="*/ 0 h 127"/>
                  <a:gd name="T18" fmla="*/ 0 w 182"/>
                  <a:gd name="T19" fmla="*/ 0 h 12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2" h="127">
                    <a:moveTo>
                      <a:pt x="182" y="127"/>
                    </a:moveTo>
                    <a:lnTo>
                      <a:pt x="150" y="99"/>
                    </a:lnTo>
                    <a:lnTo>
                      <a:pt x="98" y="80"/>
                    </a:lnTo>
                    <a:lnTo>
                      <a:pt x="63" y="70"/>
                    </a:lnTo>
                    <a:lnTo>
                      <a:pt x="0" y="0"/>
                    </a:lnTo>
                    <a:lnTo>
                      <a:pt x="47" y="27"/>
                    </a:lnTo>
                    <a:lnTo>
                      <a:pt x="91" y="46"/>
                    </a:lnTo>
                    <a:lnTo>
                      <a:pt x="123" y="62"/>
                    </a:lnTo>
                    <a:lnTo>
                      <a:pt x="138" y="80"/>
                    </a:lnTo>
                    <a:lnTo>
                      <a:pt x="182" y="127"/>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latin typeface="微软雅黑" pitchFamily="34" charset="-122"/>
                  <a:ea typeface="微软雅黑" pitchFamily="34" charset="-122"/>
                </a:endParaRPr>
              </a:p>
            </p:txBody>
          </p:sp>
          <p:sp>
            <p:nvSpPr>
              <p:cNvPr id="50" name="Freeform 142"/>
              <p:cNvSpPr>
                <a:spLocks/>
              </p:cNvSpPr>
              <p:nvPr/>
            </p:nvSpPr>
            <p:spPr bwMode="auto">
              <a:xfrm>
                <a:off x="2590" y="2182"/>
                <a:ext cx="15" cy="48"/>
              </a:xfrm>
              <a:custGeom>
                <a:avLst/>
                <a:gdLst>
                  <a:gd name="T0" fmla="*/ 0 w 102"/>
                  <a:gd name="T1" fmla="*/ 0 h 331"/>
                  <a:gd name="T2" fmla="*/ 0 w 102"/>
                  <a:gd name="T3" fmla="*/ 0 h 331"/>
                  <a:gd name="T4" fmla="*/ 0 w 102"/>
                  <a:gd name="T5" fmla="*/ 0 h 331"/>
                  <a:gd name="T6" fmla="*/ 0 w 102"/>
                  <a:gd name="T7" fmla="*/ 0 h 331"/>
                  <a:gd name="T8" fmla="*/ 0 w 102"/>
                  <a:gd name="T9" fmla="*/ 0 h 331"/>
                  <a:gd name="T10" fmla="*/ 0 w 102"/>
                  <a:gd name="T11" fmla="*/ 0 h 331"/>
                  <a:gd name="T12" fmla="*/ 0 w 102"/>
                  <a:gd name="T13" fmla="*/ 0 h 331"/>
                  <a:gd name="T14" fmla="*/ 0 w 102"/>
                  <a:gd name="T15" fmla="*/ 0 h 331"/>
                  <a:gd name="T16" fmla="*/ 0 w 102"/>
                  <a:gd name="T17" fmla="*/ 0 h 331"/>
                  <a:gd name="T18" fmla="*/ 0 w 102"/>
                  <a:gd name="T19" fmla="*/ 0 h 331"/>
                  <a:gd name="T20" fmla="*/ 0 w 102"/>
                  <a:gd name="T21" fmla="*/ 0 h 331"/>
                  <a:gd name="T22" fmla="*/ 0 w 102"/>
                  <a:gd name="T23" fmla="*/ 0 h 331"/>
                  <a:gd name="T24" fmla="*/ 0 w 102"/>
                  <a:gd name="T25" fmla="*/ 0 h 331"/>
                  <a:gd name="T26" fmla="*/ 0 w 102"/>
                  <a:gd name="T27" fmla="*/ 0 h 331"/>
                  <a:gd name="T28" fmla="*/ 0 w 102"/>
                  <a:gd name="T29" fmla="*/ 0 h 331"/>
                  <a:gd name="T30" fmla="*/ 0 w 102"/>
                  <a:gd name="T31" fmla="*/ 0 h 331"/>
                  <a:gd name="T32" fmla="*/ 0 w 102"/>
                  <a:gd name="T33" fmla="*/ 0 h 331"/>
                  <a:gd name="T34" fmla="*/ 0 w 102"/>
                  <a:gd name="T35" fmla="*/ 0 h 331"/>
                  <a:gd name="T36" fmla="*/ 0 w 102"/>
                  <a:gd name="T37" fmla="*/ 0 h 33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02" h="331">
                    <a:moveTo>
                      <a:pt x="102" y="331"/>
                    </a:moveTo>
                    <a:lnTo>
                      <a:pt x="51" y="331"/>
                    </a:lnTo>
                    <a:lnTo>
                      <a:pt x="35" y="327"/>
                    </a:lnTo>
                    <a:lnTo>
                      <a:pt x="35" y="314"/>
                    </a:lnTo>
                    <a:lnTo>
                      <a:pt x="24" y="302"/>
                    </a:lnTo>
                    <a:lnTo>
                      <a:pt x="8" y="290"/>
                    </a:lnTo>
                    <a:lnTo>
                      <a:pt x="16" y="278"/>
                    </a:lnTo>
                    <a:lnTo>
                      <a:pt x="16" y="261"/>
                    </a:lnTo>
                    <a:lnTo>
                      <a:pt x="4" y="242"/>
                    </a:lnTo>
                    <a:lnTo>
                      <a:pt x="4" y="221"/>
                    </a:lnTo>
                    <a:lnTo>
                      <a:pt x="12" y="197"/>
                    </a:lnTo>
                    <a:lnTo>
                      <a:pt x="12" y="145"/>
                    </a:lnTo>
                    <a:lnTo>
                      <a:pt x="0" y="96"/>
                    </a:lnTo>
                    <a:lnTo>
                      <a:pt x="4" y="61"/>
                    </a:lnTo>
                    <a:lnTo>
                      <a:pt x="4" y="0"/>
                    </a:lnTo>
                    <a:lnTo>
                      <a:pt x="35" y="91"/>
                    </a:lnTo>
                    <a:lnTo>
                      <a:pt x="63" y="177"/>
                    </a:lnTo>
                    <a:lnTo>
                      <a:pt x="82" y="269"/>
                    </a:lnTo>
                    <a:lnTo>
                      <a:pt x="102" y="331"/>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latin typeface="微软雅黑" pitchFamily="34" charset="-122"/>
                  <a:ea typeface="微软雅黑" pitchFamily="34" charset="-122"/>
                </a:endParaRPr>
              </a:p>
            </p:txBody>
          </p:sp>
          <p:sp>
            <p:nvSpPr>
              <p:cNvPr id="51" name="Freeform 143"/>
              <p:cNvSpPr>
                <a:spLocks/>
              </p:cNvSpPr>
              <p:nvPr/>
            </p:nvSpPr>
            <p:spPr bwMode="auto">
              <a:xfrm>
                <a:off x="2557" y="2233"/>
                <a:ext cx="26" cy="9"/>
              </a:xfrm>
              <a:custGeom>
                <a:avLst/>
                <a:gdLst>
                  <a:gd name="T0" fmla="*/ 0 w 185"/>
                  <a:gd name="T1" fmla="*/ 0 h 62"/>
                  <a:gd name="T2" fmla="*/ 0 w 185"/>
                  <a:gd name="T3" fmla="*/ 0 h 62"/>
                  <a:gd name="T4" fmla="*/ 0 w 185"/>
                  <a:gd name="T5" fmla="*/ 0 h 62"/>
                  <a:gd name="T6" fmla="*/ 0 w 185"/>
                  <a:gd name="T7" fmla="*/ 0 h 62"/>
                  <a:gd name="T8" fmla="*/ 0 w 185"/>
                  <a:gd name="T9" fmla="*/ 0 h 62"/>
                  <a:gd name="T10" fmla="*/ 0 w 185"/>
                  <a:gd name="T11" fmla="*/ 0 h 62"/>
                  <a:gd name="T12" fmla="*/ 0 w 185"/>
                  <a:gd name="T13" fmla="*/ 0 h 62"/>
                  <a:gd name="T14" fmla="*/ 0 w 185"/>
                  <a:gd name="T15" fmla="*/ 0 h 62"/>
                  <a:gd name="T16" fmla="*/ 0 w 185"/>
                  <a:gd name="T17" fmla="*/ 0 h 62"/>
                  <a:gd name="T18" fmla="*/ 0 w 185"/>
                  <a:gd name="T19" fmla="*/ 0 h 62"/>
                  <a:gd name="T20" fmla="*/ 0 w 185"/>
                  <a:gd name="T21" fmla="*/ 0 h 6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85" h="62">
                    <a:moveTo>
                      <a:pt x="38" y="30"/>
                    </a:moveTo>
                    <a:lnTo>
                      <a:pt x="78" y="13"/>
                    </a:lnTo>
                    <a:lnTo>
                      <a:pt x="115" y="3"/>
                    </a:lnTo>
                    <a:lnTo>
                      <a:pt x="164" y="0"/>
                    </a:lnTo>
                    <a:lnTo>
                      <a:pt x="185" y="4"/>
                    </a:lnTo>
                    <a:lnTo>
                      <a:pt x="176" y="23"/>
                    </a:lnTo>
                    <a:lnTo>
                      <a:pt x="156" y="38"/>
                    </a:lnTo>
                    <a:lnTo>
                      <a:pt x="113" y="51"/>
                    </a:lnTo>
                    <a:lnTo>
                      <a:pt x="45" y="62"/>
                    </a:lnTo>
                    <a:lnTo>
                      <a:pt x="0" y="58"/>
                    </a:lnTo>
                    <a:lnTo>
                      <a:pt x="38" y="30"/>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latin typeface="微软雅黑" pitchFamily="34" charset="-122"/>
                  <a:ea typeface="微软雅黑" pitchFamily="34" charset="-122"/>
                </a:endParaRPr>
              </a:p>
            </p:txBody>
          </p:sp>
          <p:sp>
            <p:nvSpPr>
              <p:cNvPr id="52" name="Freeform 144"/>
              <p:cNvSpPr>
                <a:spLocks/>
              </p:cNvSpPr>
              <p:nvPr/>
            </p:nvSpPr>
            <p:spPr bwMode="auto">
              <a:xfrm>
                <a:off x="2589" y="2238"/>
                <a:ext cx="16" cy="20"/>
              </a:xfrm>
              <a:custGeom>
                <a:avLst/>
                <a:gdLst>
                  <a:gd name="T0" fmla="*/ 0 w 111"/>
                  <a:gd name="T1" fmla="*/ 0 h 138"/>
                  <a:gd name="T2" fmla="*/ 0 w 111"/>
                  <a:gd name="T3" fmla="*/ 0 h 138"/>
                  <a:gd name="T4" fmla="*/ 0 w 111"/>
                  <a:gd name="T5" fmla="*/ 0 h 138"/>
                  <a:gd name="T6" fmla="*/ 0 w 111"/>
                  <a:gd name="T7" fmla="*/ 0 h 138"/>
                  <a:gd name="T8" fmla="*/ 0 w 111"/>
                  <a:gd name="T9" fmla="*/ 0 h 138"/>
                  <a:gd name="T10" fmla="*/ 0 w 111"/>
                  <a:gd name="T11" fmla="*/ 0 h 138"/>
                  <a:gd name="T12" fmla="*/ 0 w 111"/>
                  <a:gd name="T13" fmla="*/ 0 h 138"/>
                  <a:gd name="T14" fmla="*/ 0 w 111"/>
                  <a:gd name="T15" fmla="*/ 0 h 138"/>
                  <a:gd name="T16" fmla="*/ 0 w 111"/>
                  <a:gd name="T17" fmla="*/ 0 h 138"/>
                  <a:gd name="T18" fmla="*/ 0 w 111"/>
                  <a:gd name="T19" fmla="*/ 0 h 138"/>
                  <a:gd name="T20" fmla="*/ 0 w 111"/>
                  <a:gd name="T21" fmla="*/ 0 h 138"/>
                  <a:gd name="T22" fmla="*/ 0 w 111"/>
                  <a:gd name="T23" fmla="*/ 0 h 138"/>
                  <a:gd name="T24" fmla="*/ 0 w 111"/>
                  <a:gd name="T25" fmla="*/ 0 h 13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11" h="138">
                    <a:moveTo>
                      <a:pt x="60" y="38"/>
                    </a:moveTo>
                    <a:lnTo>
                      <a:pt x="74" y="8"/>
                    </a:lnTo>
                    <a:lnTo>
                      <a:pt x="95" y="0"/>
                    </a:lnTo>
                    <a:lnTo>
                      <a:pt x="109" y="6"/>
                    </a:lnTo>
                    <a:lnTo>
                      <a:pt x="111" y="23"/>
                    </a:lnTo>
                    <a:lnTo>
                      <a:pt x="102" y="49"/>
                    </a:lnTo>
                    <a:lnTo>
                      <a:pt x="85" y="74"/>
                    </a:lnTo>
                    <a:lnTo>
                      <a:pt x="66" y="97"/>
                    </a:lnTo>
                    <a:lnTo>
                      <a:pt x="40" y="119"/>
                    </a:lnTo>
                    <a:lnTo>
                      <a:pt x="0" y="138"/>
                    </a:lnTo>
                    <a:lnTo>
                      <a:pt x="36" y="99"/>
                    </a:lnTo>
                    <a:lnTo>
                      <a:pt x="47" y="70"/>
                    </a:lnTo>
                    <a:lnTo>
                      <a:pt x="60" y="38"/>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latin typeface="微软雅黑" pitchFamily="34" charset="-122"/>
                  <a:ea typeface="微软雅黑" pitchFamily="34" charset="-122"/>
                </a:endParaRPr>
              </a:p>
            </p:txBody>
          </p:sp>
          <p:sp>
            <p:nvSpPr>
              <p:cNvPr id="53" name="Freeform 145"/>
              <p:cNvSpPr>
                <a:spLocks/>
              </p:cNvSpPr>
              <p:nvPr/>
            </p:nvSpPr>
            <p:spPr bwMode="auto">
              <a:xfrm>
                <a:off x="2541" y="2133"/>
                <a:ext cx="38" cy="24"/>
              </a:xfrm>
              <a:custGeom>
                <a:avLst/>
                <a:gdLst>
                  <a:gd name="T0" fmla="*/ 0 w 266"/>
                  <a:gd name="T1" fmla="*/ 0 h 167"/>
                  <a:gd name="T2" fmla="*/ 0 w 266"/>
                  <a:gd name="T3" fmla="*/ 0 h 167"/>
                  <a:gd name="T4" fmla="*/ 0 w 266"/>
                  <a:gd name="T5" fmla="*/ 0 h 167"/>
                  <a:gd name="T6" fmla="*/ 0 w 266"/>
                  <a:gd name="T7" fmla="*/ 0 h 167"/>
                  <a:gd name="T8" fmla="*/ 0 w 266"/>
                  <a:gd name="T9" fmla="*/ 0 h 167"/>
                  <a:gd name="T10" fmla="*/ 0 w 266"/>
                  <a:gd name="T11" fmla="*/ 0 h 167"/>
                  <a:gd name="T12" fmla="*/ 0 w 266"/>
                  <a:gd name="T13" fmla="*/ 0 h 167"/>
                  <a:gd name="T14" fmla="*/ 0 w 266"/>
                  <a:gd name="T15" fmla="*/ 0 h 167"/>
                  <a:gd name="T16" fmla="*/ 0 w 266"/>
                  <a:gd name="T17" fmla="*/ 0 h 167"/>
                  <a:gd name="T18" fmla="*/ 0 w 266"/>
                  <a:gd name="T19" fmla="*/ 0 h 167"/>
                  <a:gd name="T20" fmla="*/ 0 w 266"/>
                  <a:gd name="T21" fmla="*/ 0 h 167"/>
                  <a:gd name="T22" fmla="*/ 0 w 266"/>
                  <a:gd name="T23" fmla="*/ 0 h 16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66" h="167">
                    <a:moveTo>
                      <a:pt x="266" y="167"/>
                    </a:moveTo>
                    <a:lnTo>
                      <a:pt x="258" y="99"/>
                    </a:lnTo>
                    <a:lnTo>
                      <a:pt x="202" y="74"/>
                    </a:lnTo>
                    <a:lnTo>
                      <a:pt x="127" y="44"/>
                    </a:lnTo>
                    <a:lnTo>
                      <a:pt x="72" y="23"/>
                    </a:lnTo>
                    <a:lnTo>
                      <a:pt x="21" y="0"/>
                    </a:lnTo>
                    <a:lnTo>
                      <a:pt x="0" y="48"/>
                    </a:lnTo>
                    <a:lnTo>
                      <a:pt x="49" y="76"/>
                    </a:lnTo>
                    <a:lnTo>
                      <a:pt x="106" y="97"/>
                    </a:lnTo>
                    <a:lnTo>
                      <a:pt x="150" y="110"/>
                    </a:lnTo>
                    <a:lnTo>
                      <a:pt x="204" y="138"/>
                    </a:lnTo>
                    <a:lnTo>
                      <a:pt x="266" y="167"/>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latin typeface="微软雅黑" pitchFamily="34" charset="-122"/>
                  <a:ea typeface="微软雅黑" pitchFamily="34" charset="-122"/>
                </a:endParaRPr>
              </a:p>
            </p:txBody>
          </p:sp>
        </p:grpSp>
        <p:grpSp>
          <p:nvGrpSpPr>
            <p:cNvPr id="34" name="Group 146"/>
            <p:cNvGrpSpPr>
              <a:grpSpLocks/>
            </p:cNvGrpSpPr>
            <p:nvPr/>
          </p:nvGrpSpPr>
          <p:grpSpPr bwMode="auto">
            <a:xfrm flipH="1">
              <a:off x="3933" y="2647"/>
              <a:ext cx="195" cy="260"/>
              <a:chOff x="2498" y="2245"/>
              <a:chExt cx="78" cy="107"/>
            </a:xfrm>
          </p:grpSpPr>
          <p:sp>
            <p:nvSpPr>
              <p:cNvPr id="38" name="Freeform 147"/>
              <p:cNvSpPr>
                <a:spLocks/>
              </p:cNvSpPr>
              <p:nvPr/>
            </p:nvSpPr>
            <p:spPr bwMode="auto">
              <a:xfrm>
                <a:off x="2498" y="2245"/>
                <a:ext cx="78" cy="107"/>
              </a:xfrm>
              <a:custGeom>
                <a:avLst/>
                <a:gdLst>
                  <a:gd name="T0" fmla="*/ 0 w 551"/>
                  <a:gd name="T1" fmla="*/ 0 h 750"/>
                  <a:gd name="T2" fmla="*/ 0 w 551"/>
                  <a:gd name="T3" fmla="*/ 0 h 750"/>
                  <a:gd name="T4" fmla="*/ 0 w 551"/>
                  <a:gd name="T5" fmla="*/ 0 h 750"/>
                  <a:gd name="T6" fmla="*/ 0 w 551"/>
                  <a:gd name="T7" fmla="*/ 0 h 750"/>
                  <a:gd name="T8" fmla="*/ 0 w 551"/>
                  <a:gd name="T9" fmla="*/ 0 h 750"/>
                  <a:gd name="T10" fmla="*/ 0 w 551"/>
                  <a:gd name="T11" fmla="*/ 0 h 750"/>
                  <a:gd name="T12" fmla="*/ 0 w 551"/>
                  <a:gd name="T13" fmla="*/ 0 h 750"/>
                  <a:gd name="T14" fmla="*/ 0 w 551"/>
                  <a:gd name="T15" fmla="*/ 0 h 750"/>
                  <a:gd name="T16" fmla="*/ 0 w 551"/>
                  <a:gd name="T17" fmla="*/ 0 h 750"/>
                  <a:gd name="T18" fmla="*/ 0 w 551"/>
                  <a:gd name="T19" fmla="*/ 0 h 750"/>
                  <a:gd name="T20" fmla="*/ 0 w 551"/>
                  <a:gd name="T21" fmla="*/ 0 h 750"/>
                  <a:gd name="T22" fmla="*/ 0 w 551"/>
                  <a:gd name="T23" fmla="*/ 0 h 750"/>
                  <a:gd name="T24" fmla="*/ 0 w 551"/>
                  <a:gd name="T25" fmla="*/ 0 h 750"/>
                  <a:gd name="T26" fmla="*/ 0 w 551"/>
                  <a:gd name="T27" fmla="*/ 0 h 750"/>
                  <a:gd name="T28" fmla="*/ 0 w 551"/>
                  <a:gd name="T29" fmla="*/ 0 h 750"/>
                  <a:gd name="T30" fmla="*/ 0 w 551"/>
                  <a:gd name="T31" fmla="*/ 0 h 750"/>
                  <a:gd name="T32" fmla="*/ 0 w 551"/>
                  <a:gd name="T33" fmla="*/ 0 h 750"/>
                  <a:gd name="T34" fmla="*/ 0 w 551"/>
                  <a:gd name="T35" fmla="*/ 0 h 750"/>
                  <a:gd name="T36" fmla="*/ 0 w 551"/>
                  <a:gd name="T37" fmla="*/ 0 h 750"/>
                  <a:gd name="T38" fmla="*/ 0 w 551"/>
                  <a:gd name="T39" fmla="*/ 0 h 750"/>
                  <a:gd name="T40" fmla="*/ 0 w 551"/>
                  <a:gd name="T41" fmla="*/ 0 h 750"/>
                  <a:gd name="T42" fmla="*/ 0 w 551"/>
                  <a:gd name="T43" fmla="*/ 0 h 750"/>
                  <a:gd name="T44" fmla="*/ 0 w 551"/>
                  <a:gd name="T45" fmla="*/ 0 h 750"/>
                  <a:gd name="T46" fmla="*/ 0 w 551"/>
                  <a:gd name="T47" fmla="*/ 0 h 750"/>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551" h="750">
                    <a:moveTo>
                      <a:pt x="306" y="111"/>
                    </a:moveTo>
                    <a:lnTo>
                      <a:pt x="205" y="102"/>
                    </a:lnTo>
                    <a:lnTo>
                      <a:pt x="144" y="86"/>
                    </a:lnTo>
                    <a:lnTo>
                      <a:pt x="124" y="58"/>
                    </a:lnTo>
                    <a:lnTo>
                      <a:pt x="124" y="34"/>
                    </a:lnTo>
                    <a:lnTo>
                      <a:pt x="108" y="14"/>
                    </a:lnTo>
                    <a:lnTo>
                      <a:pt x="52" y="0"/>
                    </a:lnTo>
                    <a:lnTo>
                      <a:pt x="0" y="5"/>
                    </a:lnTo>
                    <a:lnTo>
                      <a:pt x="63" y="584"/>
                    </a:lnTo>
                    <a:lnTo>
                      <a:pt x="108" y="637"/>
                    </a:lnTo>
                    <a:lnTo>
                      <a:pt x="164" y="689"/>
                    </a:lnTo>
                    <a:lnTo>
                      <a:pt x="244" y="730"/>
                    </a:lnTo>
                    <a:lnTo>
                      <a:pt x="337" y="743"/>
                    </a:lnTo>
                    <a:lnTo>
                      <a:pt x="462" y="750"/>
                    </a:lnTo>
                    <a:lnTo>
                      <a:pt x="535" y="739"/>
                    </a:lnTo>
                    <a:lnTo>
                      <a:pt x="551" y="698"/>
                    </a:lnTo>
                    <a:lnTo>
                      <a:pt x="543" y="644"/>
                    </a:lnTo>
                    <a:lnTo>
                      <a:pt x="491" y="483"/>
                    </a:lnTo>
                    <a:lnTo>
                      <a:pt x="447" y="321"/>
                    </a:lnTo>
                    <a:lnTo>
                      <a:pt x="427" y="199"/>
                    </a:lnTo>
                    <a:lnTo>
                      <a:pt x="427" y="167"/>
                    </a:lnTo>
                    <a:lnTo>
                      <a:pt x="398" y="122"/>
                    </a:lnTo>
                    <a:lnTo>
                      <a:pt x="366" y="111"/>
                    </a:lnTo>
                    <a:lnTo>
                      <a:pt x="306" y="111"/>
                    </a:lnTo>
                    <a:close/>
                  </a:path>
                </a:pathLst>
              </a:custGeom>
              <a:solidFill>
                <a:srgbClr val="404040"/>
              </a:solidFill>
              <a:ln w="1588">
                <a:solidFill>
                  <a:srgbClr val="000000"/>
                </a:solidFill>
                <a:prstDash val="solid"/>
                <a:round/>
                <a:headEnd/>
                <a:tailEnd/>
              </a:ln>
            </p:spPr>
            <p:txBody>
              <a:bodyPr/>
              <a:lstStyle/>
              <a:p>
                <a:endParaRPr lang="zh-CN" altLang="en-US" sz="1400" b="1">
                  <a:latin typeface="微软雅黑" pitchFamily="34" charset="-122"/>
                  <a:ea typeface="微软雅黑" pitchFamily="34" charset="-122"/>
                </a:endParaRPr>
              </a:p>
            </p:txBody>
          </p:sp>
          <p:sp>
            <p:nvSpPr>
              <p:cNvPr id="39" name="Freeform 148"/>
              <p:cNvSpPr>
                <a:spLocks/>
              </p:cNvSpPr>
              <p:nvPr/>
            </p:nvSpPr>
            <p:spPr bwMode="auto">
              <a:xfrm>
                <a:off x="2499" y="2250"/>
                <a:ext cx="68" cy="98"/>
              </a:xfrm>
              <a:custGeom>
                <a:avLst/>
                <a:gdLst>
                  <a:gd name="T0" fmla="*/ 0 w 474"/>
                  <a:gd name="T1" fmla="*/ 0 h 687"/>
                  <a:gd name="T2" fmla="*/ 0 w 474"/>
                  <a:gd name="T3" fmla="*/ 0 h 687"/>
                  <a:gd name="T4" fmla="*/ 0 w 474"/>
                  <a:gd name="T5" fmla="*/ 0 h 687"/>
                  <a:gd name="T6" fmla="*/ 0 w 474"/>
                  <a:gd name="T7" fmla="*/ 0 h 687"/>
                  <a:gd name="T8" fmla="*/ 0 w 474"/>
                  <a:gd name="T9" fmla="*/ 0 h 687"/>
                  <a:gd name="T10" fmla="*/ 0 w 474"/>
                  <a:gd name="T11" fmla="*/ 0 h 687"/>
                  <a:gd name="T12" fmla="*/ 0 w 474"/>
                  <a:gd name="T13" fmla="*/ 0 h 687"/>
                  <a:gd name="T14" fmla="*/ 0 w 474"/>
                  <a:gd name="T15" fmla="*/ 0 h 687"/>
                  <a:gd name="T16" fmla="*/ 0 w 474"/>
                  <a:gd name="T17" fmla="*/ 0 h 687"/>
                  <a:gd name="T18" fmla="*/ 0 w 474"/>
                  <a:gd name="T19" fmla="*/ 0 h 687"/>
                  <a:gd name="T20" fmla="*/ 0 w 474"/>
                  <a:gd name="T21" fmla="*/ 0 h 687"/>
                  <a:gd name="T22" fmla="*/ 0 w 474"/>
                  <a:gd name="T23" fmla="*/ 0 h 687"/>
                  <a:gd name="T24" fmla="*/ 0 w 474"/>
                  <a:gd name="T25" fmla="*/ 0 h 687"/>
                  <a:gd name="T26" fmla="*/ 0 w 474"/>
                  <a:gd name="T27" fmla="*/ 0 h 687"/>
                  <a:gd name="T28" fmla="*/ 0 w 474"/>
                  <a:gd name="T29" fmla="*/ 0 h 687"/>
                  <a:gd name="T30" fmla="*/ 0 w 474"/>
                  <a:gd name="T31" fmla="*/ 0 h 687"/>
                  <a:gd name="T32" fmla="*/ 0 w 474"/>
                  <a:gd name="T33" fmla="*/ 0 h 687"/>
                  <a:gd name="T34" fmla="*/ 0 w 474"/>
                  <a:gd name="T35" fmla="*/ 0 h 687"/>
                  <a:gd name="T36" fmla="*/ 0 w 474"/>
                  <a:gd name="T37" fmla="*/ 0 h 687"/>
                  <a:gd name="T38" fmla="*/ 0 w 474"/>
                  <a:gd name="T39" fmla="*/ 0 h 687"/>
                  <a:gd name="T40" fmla="*/ 0 w 474"/>
                  <a:gd name="T41" fmla="*/ 0 h 68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474" h="687">
                    <a:moveTo>
                      <a:pt x="310" y="138"/>
                    </a:moveTo>
                    <a:lnTo>
                      <a:pt x="221" y="134"/>
                    </a:lnTo>
                    <a:lnTo>
                      <a:pt x="128" y="118"/>
                    </a:lnTo>
                    <a:lnTo>
                      <a:pt x="73" y="89"/>
                    </a:lnTo>
                    <a:lnTo>
                      <a:pt x="41" y="65"/>
                    </a:lnTo>
                    <a:lnTo>
                      <a:pt x="0" y="0"/>
                    </a:lnTo>
                    <a:lnTo>
                      <a:pt x="60" y="529"/>
                    </a:lnTo>
                    <a:lnTo>
                      <a:pt x="101" y="578"/>
                    </a:lnTo>
                    <a:lnTo>
                      <a:pt x="145" y="623"/>
                    </a:lnTo>
                    <a:lnTo>
                      <a:pt x="201" y="654"/>
                    </a:lnTo>
                    <a:lnTo>
                      <a:pt x="249" y="671"/>
                    </a:lnTo>
                    <a:lnTo>
                      <a:pt x="310" y="679"/>
                    </a:lnTo>
                    <a:lnTo>
                      <a:pt x="365" y="687"/>
                    </a:lnTo>
                    <a:lnTo>
                      <a:pt x="429" y="687"/>
                    </a:lnTo>
                    <a:lnTo>
                      <a:pt x="457" y="679"/>
                    </a:lnTo>
                    <a:lnTo>
                      <a:pt x="474" y="654"/>
                    </a:lnTo>
                    <a:lnTo>
                      <a:pt x="466" y="615"/>
                    </a:lnTo>
                    <a:lnTo>
                      <a:pt x="425" y="521"/>
                    </a:lnTo>
                    <a:lnTo>
                      <a:pt x="357" y="206"/>
                    </a:lnTo>
                    <a:lnTo>
                      <a:pt x="345" y="162"/>
                    </a:lnTo>
                    <a:lnTo>
                      <a:pt x="310" y="138"/>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latin typeface="微软雅黑" pitchFamily="34" charset="-122"/>
                  <a:ea typeface="微软雅黑" pitchFamily="34" charset="-122"/>
                </a:endParaRPr>
              </a:p>
            </p:txBody>
          </p:sp>
        </p:grpSp>
        <p:sp>
          <p:nvSpPr>
            <p:cNvPr id="35" name="Freeform 149"/>
            <p:cNvSpPr>
              <a:spLocks/>
            </p:cNvSpPr>
            <p:nvPr/>
          </p:nvSpPr>
          <p:spPr bwMode="auto">
            <a:xfrm flipH="1">
              <a:off x="3633" y="2944"/>
              <a:ext cx="15" cy="218"/>
            </a:xfrm>
            <a:custGeom>
              <a:avLst/>
              <a:gdLst>
                <a:gd name="T0" fmla="*/ 0 w 39"/>
                <a:gd name="T1" fmla="*/ 0 h 631"/>
                <a:gd name="T2" fmla="*/ 0 w 39"/>
                <a:gd name="T3" fmla="*/ 0 h 631"/>
                <a:gd name="T4" fmla="*/ 0 w 39"/>
                <a:gd name="T5" fmla="*/ 0 h 631"/>
                <a:gd name="T6" fmla="*/ 0 w 39"/>
                <a:gd name="T7" fmla="*/ 0 h 631"/>
                <a:gd name="T8" fmla="*/ 0 w 39"/>
                <a:gd name="T9" fmla="*/ 0 h 631"/>
                <a:gd name="T10" fmla="*/ 0 w 39"/>
                <a:gd name="T11" fmla="*/ 1 h 631"/>
                <a:gd name="T12" fmla="*/ 0 w 39"/>
                <a:gd name="T13" fmla="*/ 1 h 631"/>
                <a:gd name="T14" fmla="*/ 0 w 39"/>
                <a:gd name="T15" fmla="*/ 1 h 631"/>
                <a:gd name="T16" fmla="*/ 0 w 39"/>
                <a:gd name="T17" fmla="*/ 0 h 631"/>
                <a:gd name="T18" fmla="*/ 0 w 39"/>
                <a:gd name="T19" fmla="*/ 0 h 631"/>
                <a:gd name="T20" fmla="*/ 0 w 39"/>
                <a:gd name="T21" fmla="*/ 0 h 631"/>
                <a:gd name="T22" fmla="*/ 0 w 39"/>
                <a:gd name="T23" fmla="*/ 0 h 631"/>
                <a:gd name="T24" fmla="*/ 0 w 39"/>
                <a:gd name="T25" fmla="*/ 0 h 631"/>
                <a:gd name="T26" fmla="*/ 0 w 39"/>
                <a:gd name="T27" fmla="*/ 0 h 631"/>
                <a:gd name="T28" fmla="*/ 0 w 39"/>
                <a:gd name="T29" fmla="*/ 0 h 63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39" h="631">
                  <a:moveTo>
                    <a:pt x="26" y="0"/>
                  </a:moveTo>
                  <a:lnTo>
                    <a:pt x="39" y="32"/>
                  </a:lnTo>
                  <a:lnTo>
                    <a:pt x="24" y="57"/>
                  </a:lnTo>
                  <a:lnTo>
                    <a:pt x="13" y="110"/>
                  </a:lnTo>
                  <a:lnTo>
                    <a:pt x="28" y="158"/>
                  </a:lnTo>
                  <a:lnTo>
                    <a:pt x="19" y="440"/>
                  </a:lnTo>
                  <a:lnTo>
                    <a:pt x="19" y="622"/>
                  </a:lnTo>
                  <a:lnTo>
                    <a:pt x="0" y="631"/>
                  </a:lnTo>
                  <a:lnTo>
                    <a:pt x="2" y="255"/>
                  </a:lnTo>
                  <a:lnTo>
                    <a:pt x="19" y="165"/>
                  </a:lnTo>
                  <a:lnTo>
                    <a:pt x="9" y="123"/>
                  </a:lnTo>
                  <a:lnTo>
                    <a:pt x="4" y="108"/>
                  </a:lnTo>
                  <a:lnTo>
                    <a:pt x="11" y="62"/>
                  </a:lnTo>
                  <a:lnTo>
                    <a:pt x="24" y="36"/>
                  </a:lnTo>
                  <a:lnTo>
                    <a:pt x="26"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latin typeface="微软雅黑" pitchFamily="34" charset="-122"/>
                <a:ea typeface="微软雅黑" pitchFamily="34" charset="-122"/>
              </a:endParaRPr>
            </a:p>
          </p:txBody>
        </p:sp>
        <p:sp>
          <p:nvSpPr>
            <p:cNvPr id="36" name="Freeform 150"/>
            <p:cNvSpPr>
              <a:spLocks/>
            </p:cNvSpPr>
            <p:nvPr/>
          </p:nvSpPr>
          <p:spPr bwMode="auto">
            <a:xfrm flipH="1">
              <a:off x="3668" y="2946"/>
              <a:ext cx="37" cy="10"/>
            </a:xfrm>
            <a:custGeom>
              <a:avLst/>
              <a:gdLst>
                <a:gd name="T0" fmla="*/ 0 w 100"/>
                <a:gd name="T1" fmla="*/ 0 h 32"/>
                <a:gd name="T2" fmla="*/ 0 w 100"/>
                <a:gd name="T3" fmla="*/ 0 h 32"/>
                <a:gd name="T4" fmla="*/ 0 w 100"/>
                <a:gd name="T5" fmla="*/ 0 h 32"/>
                <a:gd name="T6" fmla="*/ 0 w 100"/>
                <a:gd name="T7" fmla="*/ 0 h 32"/>
                <a:gd name="T8" fmla="*/ 0 w 100"/>
                <a:gd name="T9" fmla="*/ 0 h 32"/>
                <a:gd name="T10" fmla="*/ 0 w 100"/>
                <a:gd name="T11" fmla="*/ 0 h 3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0" h="32">
                  <a:moveTo>
                    <a:pt x="100" y="0"/>
                  </a:moveTo>
                  <a:lnTo>
                    <a:pt x="51" y="24"/>
                  </a:lnTo>
                  <a:lnTo>
                    <a:pt x="8" y="32"/>
                  </a:lnTo>
                  <a:lnTo>
                    <a:pt x="0" y="32"/>
                  </a:lnTo>
                  <a:lnTo>
                    <a:pt x="25" y="10"/>
                  </a:lnTo>
                  <a:lnTo>
                    <a:pt x="10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latin typeface="微软雅黑" pitchFamily="34" charset="-122"/>
                <a:ea typeface="微软雅黑" pitchFamily="34" charset="-122"/>
              </a:endParaRPr>
            </a:p>
          </p:txBody>
        </p:sp>
        <p:sp>
          <p:nvSpPr>
            <p:cNvPr id="37" name="Freeform 151"/>
            <p:cNvSpPr>
              <a:spLocks/>
            </p:cNvSpPr>
            <p:nvPr/>
          </p:nvSpPr>
          <p:spPr bwMode="auto">
            <a:xfrm flipH="1">
              <a:off x="3805" y="2376"/>
              <a:ext cx="48" cy="126"/>
            </a:xfrm>
            <a:custGeom>
              <a:avLst/>
              <a:gdLst>
                <a:gd name="T0" fmla="*/ 0 w 134"/>
                <a:gd name="T1" fmla="*/ 0 h 366"/>
                <a:gd name="T2" fmla="*/ 0 w 134"/>
                <a:gd name="T3" fmla="*/ 0 h 366"/>
                <a:gd name="T4" fmla="*/ 0 w 134"/>
                <a:gd name="T5" fmla="*/ 0 h 366"/>
                <a:gd name="T6" fmla="*/ 0 w 134"/>
                <a:gd name="T7" fmla="*/ 0 h 366"/>
                <a:gd name="T8" fmla="*/ 0 w 134"/>
                <a:gd name="T9" fmla="*/ 0 h 366"/>
                <a:gd name="T10" fmla="*/ 0 w 134"/>
                <a:gd name="T11" fmla="*/ 0 h 366"/>
                <a:gd name="T12" fmla="*/ 0 w 134"/>
                <a:gd name="T13" fmla="*/ 0 h 366"/>
                <a:gd name="T14" fmla="*/ 0 w 134"/>
                <a:gd name="T15" fmla="*/ 0 h 366"/>
                <a:gd name="T16" fmla="*/ 0 w 134"/>
                <a:gd name="T17" fmla="*/ 0 h 366"/>
                <a:gd name="T18" fmla="*/ 0 w 134"/>
                <a:gd name="T19" fmla="*/ 0 h 366"/>
                <a:gd name="T20" fmla="*/ 0 w 134"/>
                <a:gd name="T21" fmla="*/ 0 h 366"/>
                <a:gd name="T22" fmla="*/ 0 w 134"/>
                <a:gd name="T23" fmla="*/ 0 h 366"/>
                <a:gd name="T24" fmla="*/ 0 w 134"/>
                <a:gd name="T25" fmla="*/ 0 h 366"/>
                <a:gd name="T26" fmla="*/ 0 w 134"/>
                <a:gd name="T27" fmla="*/ 0 h 366"/>
                <a:gd name="T28" fmla="*/ 0 w 134"/>
                <a:gd name="T29" fmla="*/ 0 h 366"/>
                <a:gd name="T30" fmla="*/ 0 w 134"/>
                <a:gd name="T31" fmla="*/ 0 h 366"/>
                <a:gd name="T32" fmla="*/ 0 w 134"/>
                <a:gd name="T33" fmla="*/ 0 h 366"/>
                <a:gd name="T34" fmla="*/ 0 w 134"/>
                <a:gd name="T35" fmla="*/ 0 h 366"/>
                <a:gd name="T36" fmla="*/ 0 w 134"/>
                <a:gd name="T37" fmla="*/ 0 h 366"/>
                <a:gd name="T38" fmla="*/ 0 w 134"/>
                <a:gd name="T39" fmla="*/ 0 h 366"/>
                <a:gd name="T40" fmla="*/ 0 w 134"/>
                <a:gd name="T41" fmla="*/ 0 h 366"/>
                <a:gd name="T42" fmla="*/ 0 w 134"/>
                <a:gd name="T43" fmla="*/ 0 h 366"/>
                <a:gd name="T44" fmla="*/ 0 w 134"/>
                <a:gd name="T45" fmla="*/ 0 h 366"/>
                <a:gd name="T46" fmla="*/ 0 w 134"/>
                <a:gd name="T47" fmla="*/ 1 h 366"/>
                <a:gd name="T48" fmla="*/ 0 w 134"/>
                <a:gd name="T49" fmla="*/ 1 h 36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34" h="366">
                  <a:moveTo>
                    <a:pt x="0" y="0"/>
                  </a:moveTo>
                  <a:lnTo>
                    <a:pt x="18" y="9"/>
                  </a:lnTo>
                  <a:lnTo>
                    <a:pt x="15" y="31"/>
                  </a:lnTo>
                  <a:lnTo>
                    <a:pt x="32" y="21"/>
                  </a:lnTo>
                  <a:lnTo>
                    <a:pt x="29" y="45"/>
                  </a:lnTo>
                  <a:lnTo>
                    <a:pt x="52" y="42"/>
                  </a:lnTo>
                  <a:lnTo>
                    <a:pt x="34" y="63"/>
                  </a:lnTo>
                  <a:lnTo>
                    <a:pt x="81" y="66"/>
                  </a:lnTo>
                  <a:lnTo>
                    <a:pt x="55" y="91"/>
                  </a:lnTo>
                  <a:lnTo>
                    <a:pt x="93" y="91"/>
                  </a:lnTo>
                  <a:lnTo>
                    <a:pt x="67" y="117"/>
                  </a:lnTo>
                  <a:lnTo>
                    <a:pt x="108" y="115"/>
                  </a:lnTo>
                  <a:lnTo>
                    <a:pt x="82" y="151"/>
                  </a:lnTo>
                  <a:lnTo>
                    <a:pt x="119" y="148"/>
                  </a:lnTo>
                  <a:lnTo>
                    <a:pt x="87" y="179"/>
                  </a:lnTo>
                  <a:lnTo>
                    <a:pt x="134" y="185"/>
                  </a:lnTo>
                  <a:lnTo>
                    <a:pt x="93" y="213"/>
                  </a:lnTo>
                  <a:lnTo>
                    <a:pt x="134" y="225"/>
                  </a:lnTo>
                  <a:lnTo>
                    <a:pt x="90" y="240"/>
                  </a:lnTo>
                  <a:lnTo>
                    <a:pt x="130" y="263"/>
                  </a:lnTo>
                  <a:lnTo>
                    <a:pt x="87" y="281"/>
                  </a:lnTo>
                  <a:lnTo>
                    <a:pt x="125" y="308"/>
                  </a:lnTo>
                  <a:lnTo>
                    <a:pt x="87" y="320"/>
                  </a:lnTo>
                  <a:lnTo>
                    <a:pt x="108" y="343"/>
                  </a:lnTo>
                  <a:lnTo>
                    <a:pt x="78" y="366"/>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1400" b="1">
                <a:latin typeface="微软雅黑" pitchFamily="34" charset="-122"/>
                <a:ea typeface="微软雅黑" pitchFamily="34" charset="-122"/>
              </a:endParaRPr>
            </a:p>
          </p:txBody>
        </p:sp>
      </p:grpSp>
      <p:sp>
        <p:nvSpPr>
          <p:cNvPr id="152" name="Line 152"/>
          <p:cNvSpPr>
            <a:spLocks noChangeShapeType="1"/>
          </p:cNvSpPr>
          <p:nvPr/>
        </p:nvSpPr>
        <p:spPr bwMode="auto">
          <a:xfrm rot="10800000" flipV="1">
            <a:off x="6428841" y="1917807"/>
            <a:ext cx="1094315" cy="0"/>
          </a:xfrm>
          <a:prstGeom prst="line">
            <a:avLst/>
          </a:prstGeom>
          <a:noFill/>
          <a:ln w="28575">
            <a:solidFill>
              <a:srgbClr val="0066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153" name="Line 153"/>
          <p:cNvSpPr>
            <a:spLocks noChangeShapeType="1"/>
          </p:cNvSpPr>
          <p:nvPr/>
        </p:nvSpPr>
        <p:spPr bwMode="auto">
          <a:xfrm rot="5400000">
            <a:off x="5404046" y="2728237"/>
            <a:ext cx="541101" cy="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154" name="Text Box 154"/>
          <p:cNvSpPr txBox="1">
            <a:spLocks noChangeArrowheads="1"/>
          </p:cNvSpPr>
          <p:nvPr/>
        </p:nvSpPr>
        <p:spPr bwMode="auto">
          <a:xfrm>
            <a:off x="4580281" y="2932829"/>
            <a:ext cx="72327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zh-CN" altLang="en-US" sz="1400" b="1">
                <a:latin typeface="微软雅黑" pitchFamily="34" charset="-122"/>
                <a:ea typeface="微软雅黑" pitchFamily="34" charset="-122"/>
              </a:rPr>
              <a:t>管理站</a:t>
            </a:r>
          </a:p>
        </p:txBody>
      </p:sp>
      <p:sp>
        <p:nvSpPr>
          <p:cNvPr id="155" name="Line 155"/>
          <p:cNvSpPr>
            <a:spLocks noChangeShapeType="1"/>
          </p:cNvSpPr>
          <p:nvPr/>
        </p:nvSpPr>
        <p:spPr bwMode="auto">
          <a:xfrm rot="10800000">
            <a:off x="2268590" y="1686953"/>
            <a:ext cx="1094315" cy="230854"/>
          </a:xfrm>
          <a:prstGeom prst="line">
            <a:avLst/>
          </a:prstGeom>
          <a:noFill/>
          <a:ln w="28575">
            <a:solidFill>
              <a:srgbClr val="0066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158" name="Line 158"/>
          <p:cNvSpPr>
            <a:spLocks noChangeShapeType="1"/>
          </p:cNvSpPr>
          <p:nvPr/>
        </p:nvSpPr>
        <p:spPr bwMode="auto">
          <a:xfrm rot="5400000">
            <a:off x="6124598" y="2226223"/>
            <a:ext cx="462929" cy="0"/>
          </a:xfrm>
          <a:prstGeom prst="line">
            <a:avLst/>
          </a:prstGeom>
          <a:noFill/>
          <a:ln w="28575">
            <a:solidFill>
              <a:srgbClr val="0066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159" name="Line 159"/>
          <p:cNvSpPr>
            <a:spLocks noChangeShapeType="1"/>
          </p:cNvSpPr>
          <p:nvPr/>
        </p:nvSpPr>
        <p:spPr bwMode="auto">
          <a:xfrm rot="5400000">
            <a:off x="3372269" y="2226223"/>
            <a:ext cx="462929" cy="0"/>
          </a:xfrm>
          <a:prstGeom prst="line">
            <a:avLst/>
          </a:prstGeom>
          <a:noFill/>
          <a:ln w="28575">
            <a:solidFill>
              <a:srgbClr val="0066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160" name="Line 160"/>
          <p:cNvSpPr>
            <a:spLocks noChangeShapeType="1"/>
          </p:cNvSpPr>
          <p:nvPr/>
        </p:nvSpPr>
        <p:spPr bwMode="auto">
          <a:xfrm rot="5400000">
            <a:off x="4810626" y="2226223"/>
            <a:ext cx="462929" cy="0"/>
          </a:xfrm>
          <a:prstGeom prst="line">
            <a:avLst/>
          </a:prstGeom>
          <a:noFill/>
          <a:ln w="28575">
            <a:solidFill>
              <a:srgbClr val="0066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161" name="Line 161"/>
          <p:cNvSpPr>
            <a:spLocks noChangeShapeType="1"/>
          </p:cNvSpPr>
          <p:nvPr/>
        </p:nvSpPr>
        <p:spPr bwMode="auto">
          <a:xfrm rot="5400000">
            <a:off x="2941099" y="2588382"/>
            <a:ext cx="261390" cy="0"/>
          </a:xfrm>
          <a:prstGeom prst="line">
            <a:avLst/>
          </a:prstGeom>
          <a:noFill/>
          <a:ln w="28575">
            <a:solidFill>
              <a:srgbClr val="0066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163" name="Line 163"/>
          <p:cNvSpPr>
            <a:spLocks noChangeShapeType="1"/>
          </p:cNvSpPr>
          <p:nvPr/>
        </p:nvSpPr>
        <p:spPr bwMode="auto">
          <a:xfrm>
            <a:off x="2510742" y="2445472"/>
            <a:ext cx="5083869" cy="0"/>
          </a:xfrm>
          <a:prstGeom prst="line">
            <a:avLst/>
          </a:prstGeom>
          <a:noFill/>
          <a:ln w="28575">
            <a:solidFill>
              <a:srgbClr val="0066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164" name="Rectangle 164"/>
          <p:cNvSpPr>
            <a:spLocks noChangeArrowheads="1"/>
          </p:cNvSpPr>
          <p:nvPr/>
        </p:nvSpPr>
        <p:spPr bwMode="auto">
          <a:xfrm>
            <a:off x="2455166" y="2408830"/>
            <a:ext cx="71455" cy="75730"/>
          </a:xfrm>
          <a:prstGeom prst="rect">
            <a:avLst/>
          </a:prstGeom>
          <a:solidFill>
            <a:schemeClr val="tx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1400" b="1">
              <a:latin typeface="微软雅黑" pitchFamily="34" charset="-122"/>
              <a:ea typeface="微软雅黑" pitchFamily="34" charset="-122"/>
            </a:endParaRPr>
          </a:p>
        </p:txBody>
      </p:sp>
      <p:sp>
        <p:nvSpPr>
          <p:cNvPr id="165" name="Rectangle 165"/>
          <p:cNvSpPr>
            <a:spLocks noChangeArrowheads="1"/>
          </p:cNvSpPr>
          <p:nvPr/>
        </p:nvSpPr>
        <p:spPr bwMode="auto">
          <a:xfrm>
            <a:off x="7569470" y="2407607"/>
            <a:ext cx="71455" cy="76952"/>
          </a:xfrm>
          <a:prstGeom prst="rect">
            <a:avLst/>
          </a:prstGeom>
          <a:solidFill>
            <a:schemeClr val="tx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1400" b="1">
              <a:latin typeface="微软雅黑" pitchFamily="34" charset="-122"/>
              <a:ea typeface="微软雅黑" pitchFamily="34" charset="-122"/>
            </a:endParaRPr>
          </a:p>
        </p:txBody>
      </p:sp>
      <p:sp>
        <p:nvSpPr>
          <p:cNvPr id="166" name="Text Box 166"/>
          <p:cNvSpPr txBox="1">
            <a:spLocks noChangeArrowheads="1"/>
          </p:cNvSpPr>
          <p:nvPr/>
        </p:nvSpPr>
        <p:spPr bwMode="auto">
          <a:xfrm>
            <a:off x="6428841" y="2831450"/>
            <a:ext cx="801881"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1400" b="1">
                <a:latin typeface="微软雅黑" pitchFamily="34" charset="-122"/>
                <a:ea typeface="微软雅黑" pitchFamily="34" charset="-122"/>
              </a:rPr>
              <a:t>网络</a:t>
            </a:r>
          </a:p>
          <a:p>
            <a:pPr algn="ctr" eaLnBrk="1" hangingPunct="1"/>
            <a:r>
              <a:rPr kumimoji="1" lang="zh-CN" altLang="en-US" sz="1400" b="1">
                <a:latin typeface="微软雅黑" pitchFamily="34" charset="-122"/>
                <a:ea typeface="微软雅黑" pitchFamily="34" charset="-122"/>
              </a:rPr>
              <a:t>管理员      </a:t>
            </a:r>
          </a:p>
        </p:txBody>
      </p:sp>
      <p:sp>
        <p:nvSpPr>
          <p:cNvPr id="167" name="Text Box 167"/>
          <p:cNvSpPr txBox="1">
            <a:spLocks noChangeArrowheads="1"/>
          </p:cNvSpPr>
          <p:nvPr/>
        </p:nvSpPr>
        <p:spPr bwMode="auto">
          <a:xfrm>
            <a:off x="1830599" y="2805800"/>
            <a:ext cx="95571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en-US" altLang="zh-CN" sz="1400" b="1">
                <a:latin typeface="微软雅黑" pitchFamily="34" charset="-122"/>
                <a:ea typeface="微软雅黑" pitchFamily="34" charset="-122"/>
              </a:rPr>
              <a:t> </a:t>
            </a:r>
            <a:r>
              <a:rPr kumimoji="1" lang="zh-CN" altLang="en-US" sz="1400" b="1">
                <a:latin typeface="微软雅黑" pitchFamily="34" charset="-122"/>
                <a:ea typeface="微软雅黑" pitchFamily="34" charset="-122"/>
              </a:rPr>
              <a:t>被管设备</a:t>
            </a:r>
          </a:p>
        </p:txBody>
      </p:sp>
      <p:sp>
        <p:nvSpPr>
          <p:cNvPr id="168" name="Text Box 168"/>
          <p:cNvSpPr txBox="1">
            <a:spLocks noChangeArrowheads="1"/>
          </p:cNvSpPr>
          <p:nvPr/>
        </p:nvSpPr>
        <p:spPr bwMode="auto">
          <a:xfrm>
            <a:off x="1567467" y="3586171"/>
            <a:ext cx="298671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en-US" altLang="zh-CN" sz="1200" b="1" dirty="0">
                <a:latin typeface="微软雅黑" pitchFamily="34" charset="-122"/>
                <a:ea typeface="微软雅黑" pitchFamily="34" charset="-122"/>
              </a:rPr>
              <a:t>—— </a:t>
            </a:r>
            <a:r>
              <a:rPr kumimoji="1" lang="zh-CN" altLang="en-US" sz="1200" b="1" dirty="0">
                <a:latin typeface="微软雅黑" pitchFamily="34" charset="-122"/>
                <a:ea typeface="微软雅黑" pitchFamily="34" charset="-122"/>
              </a:rPr>
              <a:t>管理程序（运行 </a:t>
            </a:r>
            <a:r>
              <a:rPr kumimoji="1" lang="en-US" altLang="zh-CN" sz="1200" b="1" dirty="0">
                <a:latin typeface="微软雅黑" pitchFamily="34" charset="-122"/>
                <a:ea typeface="微软雅黑" pitchFamily="34" charset="-122"/>
              </a:rPr>
              <a:t>SNMP </a:t>
            </a:r>
            <a:r>
              <a:rPr kumimoji="1" lang="zh-CN" altLang="en-US" sz="1200" b="1" dirty="0">
                <a:latin typeface="微软雅黑" pitchFamily="34" charset="-122"/>
                <a:ea typeface="微软雅黑" pitchFamily="34" charset="-122"/>
              </a:rPr>
              <a:t>客户程序）</a:t>
            </a:r>
          </a:p>
        </p:txBody>
      </p:sp>
      <p:sp>
        <p:nvSpPr>
          <p:cNvPr id="169" name="Text Box 169"/>
          <p:cNvSpPr txBox="1">
            <a:spLocks noChangeArrowheads="1"/>
          </p:cNvSpPr>
          <p:nvPr/>
        </p:nvSpPr>
        <p:spPr bwMode="auto">
          <a:xfrm>
            <a:off x="1567467" y="3959934"/>
            <a:ext cx="3140603"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en-US" altLang="zh-CN" sz="1200" b="1">
                <a:latin typeface="微软雅黑" pitchFamily="34" charset="-122"/>
                <a:ea typeface="微软雅黑" pitchFamily="34" charset="-122"/>
              </a:rPr>
              <a:t>—— </a:t>
            </a:r>
            <a:r>
              <a:rPr kumimoji="1" lang="zh-CN" altLang="en-US" sz="1200" b="1">
                <a:latin typeface="微软雅黑" pitchFamily="34" charset="-122"/>
                <a:ea typeface="微软雅黑" pitchFamily="34" charset="-122"/>
              </a:rPr>
              <a:t>代理程序（运行 </a:t>
            </a:r>
            <a:r>
              <a:rPr kumimoji="1" lang="en-US" altLang="zh-CN" sz="1200" b="1">
                <a:latin typeface="微软雅黑" pitchFamily="34" charset="-122"/>
                <a:ea typeface="微软雅黑" pitchFamily="34" charset="-122"/>
              </a:rPr>
              <a:t>SNMP </a:t>
            </a:r>
            <a:r>
              <a:rPr kumimoji="1" lang="zh-CN" altLang="en-US" sz="1200" b="1">
                <a:latin typeface="微软雅黑" pitchFamily="34" charset="-122"/>
                <a:ea typeface="微软雅黑" pitchFamily="34" charset="-122"/>
              </a:rPr>
              <a:t>服务器程序）</a:t>
            </a:r>
          </a:p>
        </p:txBody>
      </p:sp>
      <p:pic>
        <p:nvPicPr>
          <p:cNvPr id="171" name="Picture 171"/>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90128" y="1763905"/>
            <a:ext cx="641768" cy="360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172" name="Oval 172"/>
          <p:cNvSpPr>
            <a:spLocks noChangeArrowheads="1"/>
          </p:cNvSpPr>
          <p:nvPr/>
        </p:nvSpPr>
        <p:spPr bwMode="auto">
          <a:xfrm>
            <a:off x="3582563" y="1875056"/>
            <a:ext cx="314930" cy="196653"/>
          </a:xfrm>
          <a:prstGeom prst="ellipse">
            <a:avLst/>
          </a:prstGeom>
          <a:solidFill>
            <a:srgbClr val="FF66FF"/>
          </a:solidFill>
          <a:ln w="9525">
            <a:solidFill>
              <a:schemeClr val="tx1"/>
            </a:solidFill>
            <a:round/>
            <a:headEnd/>
            <a:tailEnd/>
          </a:ln>
          <a:effectLst/>
          <a:extLst/>
        </p:spPr>
        <p:txBody>
          <a:bodyPr wrap="none" anchor="ctr"/>
          <a:lstStyle/>
          <a:p>
            <a:pPr algn="ctr" eaLnBrk="1" hangingPunct="1"/>
            <a:r>
              <a:rPr kumimoji="1" lang="en-US" altLang="zh-CN" sz="1400" b="1">
                <a:latin typeface="微软雅黑" pitchFamily="34" charset="-122"/>
                <a:ea typeface="微软雅黑" pitchFamily="34" charset="-122"/>
              </a:rPr>
              <a:t>A</a:t>
            </a:r>
          </a:p>
        </p:txBody>
      </p:sp>
      <p:pic>
        <p:nvPicPr>
          <p:cNvPr id="174" name="Picture 175"/>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05406" y="1763905"/>
            <a:ext cx="641768" cy="360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175" name="Oval 176"/>
          <p:cNvSpPr>
            <a:spLocks noChangeArrowheads="1"/>
          </p:cNvSpPr>
          <p:nvPr/>
        </p:nvSpPr>
        <p:spPr bwMode="auto">
          <a:xfrm>
            <a:off x="6078184" y="1875057"/>
            <a:ext cx="314930" cy="197875"/>
          </a:xfrm>
          <a:prstGeom prst="ellipse">
            <a:avLst/>
          </a:prstGeom>
          <a:solidFill>
            <a:srgbClr val="FF66FF"/>
          </a:solidFill>
          <a:ln w="9525">
            <a:solidFill>
              <a:schemeClr val="tx1"/>
            </a:solidFill>
            <a:round/>
            <a:headEnd/>
            <a:tailEnd/>
          </a:ln>
          <a:effectLst/>
          <a:extLst/>
        </p:spPr>
        <p:txBody>
          <a:bodyPr wrap="none" anchor="ctr"/>
          <a:lstStyle/>
          <a:p>
            <a:pPr algn="ctr" eaLnBrk="1" hangingPunct="1"/>
            <a:r>
              <a:rPr kumimoji="1" lang="en-US" altLang="zh-CN" sz="1400" b="1">
                <a:latin typeface="微软雅黑" pitchFamily="34" charset="-122"/>
                <a:ea typeface="微软雅黑" pitchFamily="34" charset="-122"/>
              </a:rPr>
              <a:t>A</a:t>
            </a:r>
          </a:p>
        </p:txBody>
      </p:sp>
      <p:sp>
        <p:nvSpPr>
          <p:cNvPr id="176" name="Oval 177"/>
          <p:cNvSpPr>
            <a:spLocks noChangeArrowheads="1"/>
          </p:cNvSpPr>
          <p:nvPr/>
        </p:nvSpPr>
        <p:spPr bwMode="auto">
          <a:xfrm>
            <a:off x="4896535" y="1862944"/>
            <a:ext cx="313606" cy="197875"/>
          </a:xfrm>
          <a:prstGeom prst="ellipse">
            <a:avLst/>
          </a:prstGeom>
          <a:solidFill>
            <a:srgbClr val="FF66FF"/>
          </a:solidFill>
          <a:ln w="9525">
            <a:solidFill>
              <a:schemeClr val="tx1"/>
            </a:solidFill>
            <a:round/>
            <a:headEnd/>
            <a:tailEnd/>
          </a:ln>
          <a:effectLst/>
          <a:extLst/>
        </p:spPr>
        <p:txBody>
          <a:bodyPr wrap="none" anchor="ctr"/>
          <a:lstStyle/>
          <a:p>
            <a:pPr algn="ctr" eaLnBrk="1" hangingPunct="1"/>
            <a:r>
              <a:rPr kumimoji="1" lang="en-US" altLang="zh-CN" sz="1400" b="1" dirty="0">
                <a:latin typeface="微软雅黑" pitchFamily="34" charset="-122"/>
                <a:ea typeface="微软雅黑" pitchFamily="34" charset="-122"/>
              </a:rPr>
              <a:t>A</a:t>
            </a:r>
          </a:p>
        </p:txBody>
      </p:sp>
      <p:sp>
        <p:nvSpPr>
          <p:cNvPr id="177" name="Oval 178"/>
          <p:cNvSpPr>
            <a:spLocks noChangeArrowheads="1"/>
          </p:cNvSpPr>
          <p:nvPr/>
        </p:nvSpPr>
        <p:spPr bwMode="auto">
          <a:xfrm>
            <a:off x="5407303" y="2766714"/>
            <a:ext cx="363889" cy="232075"/>
          </a:xfrm>
          <a:prstGeom prst="ellipse">
            <a:avLst/>
          </a:prstGeom>
          <a:solidFill>
            <a:srgbClr val="99FF6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r>
              <a:rPr kumimoji="1" lang="en-US" altLang="zh-CN" sz="1400" b="1">
                <a:latin typeface="微软雅黑" pitchFamily="34" charset="-122"/>
                <a:ea typeface="微软雅黑" pitchFamily="34" charset="-122"/>
              </a:rPr>
              <a:t>M</a:t>
            </a:r>
          </a:p>
        </p:txBody>
      </p:sp>
      <p:sp>
        <p:nvSpPr>
          <p:cNvPr id="179" name="Text Box 180"/>
          <p:cNvSpPr txBox="1">
            <a:spLocks noChangeArrowheads="1"/>
          </p:cNvSpPr>
          <p:nvPr/>
        </p:nvSpPr>
        <p:spPr bwMode="auto">
          <a:xfrm>
            <a:off x="3107521" y="1464650"/>
            <a:ext cx="95571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en-US" altLang="zh-CN" sz="1400" b="1">
                <a:latin typeface="微软雅黑" pitchFamily="34" charset="-122"/>
                <a:ea typeface="微软雅黑" pitchFamily="34" charset="-122"/>
              </a:rPr>
              <a:t> </a:t>
            </a:r>
            <a:r>
              <a:rPr kumimoji="1" lang="zh-CN" altLang="en-US" sz="1400" b="1">
                <a:latin typeface="微软雅黑" pitchFamily="34" charset="-122"/>
                <a:ea typeface="微软雅黑" pitchFamily="34" charset="-122"/>
              </a:rPr>
              <a:t>被管设备</a:t>
            </a:r>
          </a:p>
        </p:txBody>
      </p:sp>
      <p:sp>
        <p:nvSpPr>
          <p:cNvPr id="180" name="Text Box 181"/>
          <p:cNvSpPr txBox="1">
            <a:spLocks noChangeArrowheads="1"/>
          </p:cNvSpPr>
          <p:nvPr/>
        </p:nvSpPr>
        <p:spPr bwMode="auto">
          <a:xfrm>
            <a:off x="4531322" y="1363101"/>
            <a:ext cx="95571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en-US" altLang="zh-CN" sz="1400" b="1" dirty="0">
                <a:latin typeface="微软雅黑" pitchFamily="34" charset="-122"/>
                <a:ea typeface="微软雅黑" pitchFamily="34" charset="-122"/>
              </a:rPr>
              <a:t> </a:t>
            </a:r>
            <a:r>
              <a:rPr kumimoji="1" lang="zh-CN" altLang="en-US" sz="1400" b="1" dirty="0">
                <a:latin typeface="微软雅黑" pitchFamily="34" charset="-122"/>
                <a:ea typeface="微软雅黑" pitchFamily="34" charset="-122"/>
              </a:rPr>
              <a:t>被管设备</a:t>
            </a:r>
          </a:p>
        </p:txBody>
      </p:sp>
      <p:sp>
        <p:nvSpPr>
          <p:cNvPr id="181" name="Text Box 182"/>
          <p:cNvSpPr txBox="1">
            <a:spLocks noChangeArrowheads="1"/>
          </p:cNvSpPr>
          <p:nvPr/>
        </p:nvSpPr>
        <p:spPr bwMode="auto">
          <a:xfrm>
            <a:off x="5830739" y="1490301"/>
            <a:ext cx="95571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en-US" altLang="zh-CN" sz="1400" b="1">
                <a:latin typeface="微软雅黑" pitchFamily="34" charset="-122"/>
                <a:ea typeface="微软雅黑" pitchFamily="34" charset="-122"/>
              </a:rPr>
              <a:t> </a:t>
            </a:r>
            <a:r>
              <a:rPr kumimoji="1" lang="zh-CN" altLang="en-US" sz="1400" b="1">
                <a:latin typeface="微软雅黑" pitchFamily="34" charset="-122"/>
                <a:ea typeface="微软雅黑" pitchFamily="34" charset="-122"/>
              </a:rPr>
              <a:t>被管设备</a:t>
            </a:r>
          </a:p>
        </p:txBody>
      </p:sp>
      <p:sp>
        <p:nvSpPr>
          <p:cNvPr id="182" name="Oval 183"/>
          <p:cNvSpPr>
            <a:spLocks noChangeArrowheads="1"/>
          </p:cNvSpPr>
          <p:nvPr/>
        </p:nvSpPr>
        <p:spPr bwMode="auto">
          <a:xfrm>
            <a:off x="1202253" y="3616706"/>
            <a:ext cx="365213" cy="232075"/>
          </a:xfrm>
          <a:prstGeom prst="ellipse">
            <a:avLst/>
          </a:prstGeom>
          <a:solidFill>
            <a:srgbClr val="99FF6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r>
              <a:rPr kumimoji="1" lang="en-US" altLang="zh-CN" sz="1200" b="1">
                <a:latin typeface="微软雅黑" pitchFamily="34" charset="-122"/>
                <a:ea typeface="微软雅黑" pitchFamily="34" charset="-122"/>
              </a:rPr>
              <a:t>M</a:t>
            </a:r>
          </a:p>
        </p:txBody>
      </p:sp>
      <p:sp>
        <p:nvSpPr>
          <p:cNvPr id="183" name="Oval 184"/>
          <p:cNvSpPr>
            <a:spLocks noChangeArrowheads="1"/>
          </p:cNvSpPr>
          <p:nvPr/>
        </p:nvSpPr>
        <p:spPr bwMode="auto">
          <a:xfrm>
            <a:off x="1202253" y="3963598"/>
            <a:ext cx="365213" cy="232075"/>
          </a:xfrm>
          <a:prstGeom prst="ellipse">
            <a:avLst/>
          </a:prstGeom>
          <a:solidFill>
            <a:srgbClr val="FF66FF"/>
          </a:solidFill>
          <a:ln w="9525">
            <a:solidFill>
              <a:schemeClr val="tx1"/>
            </a:solidFill>
            <a:round/>
            <a:headEnd/>
            <a:tailEnd/>
          </a:ln>
          <a:effectLst/>
          <a:extLst/>
        </p:spPr>
        <p:txBody>
          <a:bodyPr wrap="none" anchor="ctr"/>
          <a:lstStyle/>
          <a:p>
            <a:pPr algn="ctr" eaLnBrk="1" hangingPunct="1"/>
            <a:r>
              <a:rPr kumimoji="1" lang="en-US" altLang="zh-CN" sz="1200" b="1" dirty="0">
                <a:latin typeface="微软雅黑" pitchFamily="34" charset="-122"/>
                <a:ea typeface="微软雅黑" pitchFamily="34" charset="-122"/>
              </a:rPr>
              <a:t>A</a:t>
            </a:r>
          </a:p>
        </p:txBody>
      </p:sp>
      <p:sp>
        <p:nvSpPr>
          <p:cNvPr id="185" name="Freeform 186"/>
          <p:cNvSpPr>
            <a:spLocks/>
          </p:cNvSpPr>
          <p:nvPr/>
        </p:nvSpPr>
        <p:spPr bwMode="auto">
          <a:xfrm>
            <a:off x="3886906" y="2033844"/>
            <a:ext cx="1532306" cy="797606"/>
          </a:xfrm>
          <a:custGeom>
            <a:avLst/>
            <a:gdLst>
              <a:gd name="T0" fmla="*/ 2147483646 w 1008"/>
              <a:gd name="T1" fmla="*/ 2147483646 h 496"/>
              <a:gd name="T2" fmla="*/ 0 w 1008"/>
              <a:gd name="T3" fmla="*/ 0 h 496"/>
              <a:gd name="T4" fmla="*/ 0 60000 65536"/>
              <a:gd name="T5" fmla="*/ 0 60000 65536"/>
            </a:gdLst>
            <a:ahLst/>
            <a:cxnLst>
              <a:cxn ang="T4">
                <a:pos x="T0" y="T1"/>
              </a:cxn>
              <a:cxn ang="T5">
                <a:pos x="T2" y="T3"/>
              </a:cxn>
            </a:cxnLst>
            <a:rect l="0" t="0" r="r" b="b"/>
            <a:pathLst>
              <a:path w="1008" h="496">
                <a:moveTo>
                  <a:pt x="1008" y="496"/>
                </a:moveTo>
                <a:cubicBezTo>
                  <a:pt x="841" y="413"/>
                  <a:pt x="210" y="103"/>
                  <a:pt x="0" y="0"/>
                </a:cubicBezTo>
              </a:path>
            </a:pathLst>
          </a:custGeom>
          <a:noFill/>
          <a:ln w="28575" cap="flat" cmpd="sng">
            <a:solidFill>
              <a:srgbClr val="CC00CC"/>
            </a:solidFill>
            <a:prstDash val="dash"/>
            <a:round/>
            <a:headEnd type="triangle" w="med" len="lg"/>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186" name="Freeform 187"/>
          <p:cNvSpPr>
            <a:spLocks/>
          </p:cNvSpPr>
          <p:nvPr/>
        </p:nvSpPr>
        <p:spPr bwMode="auto">
          <a:xfrm>
            <a:off x="5065909" y="2124232"/>
            <a:ext cx="449900" cy="681568"/>
          </a:xfrm>
          <a:custGeom>
            <a:avLst/>
            <a:gdLst>
              <a:gd name="T0" fmla="*/ 2147483646 w 296"/>
              <a:gd name="T1" fmla="*/ 2147483646 h 424"/>
              <a:gd name="T2" fmla="*/ 0 w 296"/>
              <a:gd name="T3" fmla="*/ 0 h 424"/>
              <a:gd name="T4" fmla="*/ 0 60000 65536"/>
              <a:gd name="T5" fmla="*/ 0 60000 65536"/>
            </a:gdLst>
            <a:ahLst/>
            <a:cxnLst>
              <a:cxn ang="T4">
                <a:pos x="T0" y="T1"/>
              </a:cxn>
              <a:cxn ang="T5">
                <a:pos x="T2" y="T3"/>
              </a:cxn>
            </a:cxnLst>
            <a:rect l="0" t="0" r="r" b="b"/>
            <a:pathLst>
              <a:path w="296" h="424">
                <a:moveTo>
                  <a:pt x="296" y="424"/>
                </a:moveTo>
                <a:cubicBezTo>
                  <a:pt x="245" y="354"/>
                  <a:pt x="62" y="88"/>
                  <a:pt x="0" y="0"/>
                </a:cubicBezTo>
              </a:path>
            </a:pathLst>
          </a:custGeom>
          <a:noFill/>
          <a:ln w="28575" cap="flat" cmpd="sng">
            <a:solidFill>
              <a:srgbClr val="CC00CC"/>
            </a:solidFill>
            <a:prstDash val="dash"/>
            <a:round/>
            <a:headEnd type="triangle" w="med" len="lg"/>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187" name="Freeform 188"/>
          <p:cNvSpPr>
            <a:spLocks/>
          </p:cNvSpPr>
          <p:nvPr/>
        </p:nvSpPr>
        <p:spPr bwMode="auto">
          <a:xfrm>
            <a:off x="5625637" y="2071710"/>
            <a:ext cx="535910" cy="695003"/>
          </a:xfrm>
          <a:custGeom>
            <a:avLst/>
            <a:gdLst>
              <a:gd name="T0" fmla="*/ 0 w 352"/>
              <a:gd name="T1" fmla="*/ 2147483646 h 432"/>
              <a:gd name="T2" fmla="*/ 2147483646 w 352"/>
              <a:gd name="T3" fmla="*/ 0 h 432"/>
              <a:gd name="T4" fmla="*/ 0 60000 65536"/>
              <a:gd name="T5" fmla="*/ 0 60000 65536"/>
            </a:gdLst>
            <a:ahLst/>
            <a:cxnLst>
              <a:cxn ang="T4">
                <a:pos x="T0" y="T1"/>
              </a:cxn>
              <a:cxn ang="T5">
                <a:pos x="T2" y="T3"/>
              </a:cxn>
            </a:cxnLst>
            <a:rect l="0" t="0" r="r" b="b"/>
            <a:pathLst>
              <a:path w="352" h="432">
                <a:moveTo>
                  <a:pt x="0" y="432"/>
                </a:moveTo>
                <a:cubicBezTo>
                  <a:pt x="59" y="360"/>
                  <a:pt x="279" y="90"/>
                  <a:pt x="352" y="0"/>
                </a:cubicBezTo>
              </a:path>
            </a:pathLst>
          </a:custGeom>
          <a:noFill/>
          <a:ln w="28575" cap="flat" cmpd="sng">
            <a:solidFill>
              <a:srgbClr val="CC00CC"/>
            </a:solidFill>
            <a:prstDash val="dash"/>
            <a:round/>
            <a:headEnd type="triangle" w="med" len="lg"/>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188" name="Freeform 189"/>
          <p:cNvSpPr>
            <a:spLocks/>
          </p:cNvSpPr>
          <p:nvPr/>
        </p:nvSpPr>
        <p:spPr bwMode="auto">
          <a:xfrm>
            <a:off x="5771193" y="1969108"/>
            <a:ext cx="1655367" cy="848906"/>
          </a:xfrm>
          <a:custGeom>
            <a:avLst/>
            <a:gdLst>
              <a:gd name="T0" fmla="*/ 0 w 1088"/>
              <a:gd name="T1" fmla="*/ 2147483646 h 528"/>
              <a:gd name="T2" fmla="*/ 2147483646 w 1088"/>
              <a:gd name="T3" fmla="*/ 0 h 528"/>
              <a:gd name="T4" fmla="*/ 0 60000 65536"/>
              <a:gd name="T5" fmla="*/ 0 60000 65536"/>
            </a:gdLst>
            <a:ahLst/>
            <a:cxnLst>
              <a:cxn ang="T4">
                <a:pos x="T0" y="T1"/>
              </a:cxn>
              <a:cxn ang="T5">
                <a:pos x="T2" y="T3"/>
              </a:cxn>
            </a:cxnLst>
            <a:rect l="0" t="0" r="r" b="b"/>
            <a:pathLst>
              <a:path w="1088" h="528">
                <a:moveTo>
                  <a:pt x="0" y="528"/>
                </a:moveTo>
                <a:cubicBezTo>
                  <a:pt x="181" y="441"/>
                  <a:pt x="861" y="110"/>
                  <a:pt x="1088" y="0"/>
                </a:cubicBezTo>
              </a:path>
            </a:pathLst>
          </a:custGeom>
          <a:noFill/>
          <a:ln w="28575" cap="flat" cmpd="sng">
            <a:solidFill>
              <a:srgbClr val="CC00CC"/>
            </a:solidFill>
            <a:prstDash val="dash"/>
            <a:round/>
            <a:headEnd type="triangle" w="med" len="lg"/>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189" name="Oval 190"/>
          <p:cNvSpPr>
            <a:spLocks noChangeArrowheads="1"/>
          </p:cNvSpPr>
          <p:nvPr/>
        </p:nvSpPr>
        <p:spPr bwMode="auto">
          <a:xfrm>
            <a:off x="7377600" y="1796884"/>
            <a:ext cx="314930" cy="197875"/>
          </a:xfrm>
          <a:prstGeom prst="ellipse">
            <a:avLst/>
          </a:prstGeom>
          <a:solidFill>
            <a:srgbClr val="FF66FF"/>
          </a:solidFill>
          <a:ln w="9525">
            <a:solidFill>
              <a:schemeClr val="tx1"/>
            </a:solidFill>
            <a:round/>
            <a:headEnd/>
            <a:tailEnd/>
          </a:ln>
          <a:effectLst/>
          <a:extLst/>
        </p:spPr>
        <p:txBody>
          <a:bodyPr wrap="none" anchor="ctr"/>
          <a:lstStyle/>
          <a:p>
            <a:pPr algn="ctr" eaLnBrk="1" hangingPunct="1"/>
            <a:r>
              <a:rPr kumimoji="1" lang="en-US" altLang="zh-CN" sz="1400" b="1">
                <a:latin typeface="微软雅黑" pitchFamily="34" charset="-122"/>
                <a:ea typeface="微软雅黑" pitchFamily="34" charset="-122"/>
              </a:rPr>
              <a:t>A</a:t>
            </a:r>
          </a:p>
        </p:txBody>
      </p:sp>
      <p:sp>
        <p:nvSpPr>
          <p:cNvPr id="190" name="Text Box 191"/>
          <p:cNvSpPr txBox="1">
            <a:spLocks noChangeArrowheads="1"/>
          </p:cNvSpPr>
          <p:nvPr/>
        </p:nvSpPr>
        <p:spPr bwMode="auto">
          <a:xfrm>
            <a:off x="7046892" y="1309290"/>
            <a:ext cx="95571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en-US" altLang="zh-CN" sz="1400" b="1" dirty="0">
                <a:latin typeface="微软雅黑" pitchFamily="34" charset="-122"/>
                <a:ea typeface="微软雅黑" pitchFamily="34" charset="-122"/>
              </a:rPr>
              <a:t> </a:t>
            </a:r>
            <a:r>
              <a:rPr kumimoji="1" lang="zh-CN" altLang="en-US" sz="1400" b="1" dirty="0">
                <a:latin typeface="微软雅黑" pitchFamily="34" charset="-122"/>
                <a:ea typeface="微软雅黑" pitchFamily="34" charset="-122"/>
              </a:rPr>
              <a:t>被管设备</a:t>
            </a:r>
          </a:p>
        </p:txBody>
      </p:sp>
      <p:sp>
        <p:nvSpPr>
          <p:cNvPr id="191" name="Text Box 192"/>
          <p:cNvSpPr txBox="1">
            <a:spLocks noChangeArrowheads="1"/>
          </p:cNvSpPr>
          <p:nvPr/>
        </p:nvSpPr>
        <p:spPr bwMode="auto">
          <a:xfrm rot="21072954">
            <a:off x="3704117" y="2671456"/>
            <a:ext cx="90281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zh-CN" altLang="en-US" sz="1400" b="1">
                <a:latin typeface="微软雅黑" pitchFamily="34" charset="-122"/>
                <a:ea typeface="微软雅黑" pitchFamily="34" charset="-122"/>
              </a:rPr>
              <a:t>网管协议</a:t>
            </a:r>
          </a:p>
        </p:txBody>
      </p:sp>
      <p:grpSp>
        <p:nvGrpSpPr>
          <p:cNvPr id="193" name="Group 10"/>
          <p:cNvGrpSpPr>
            <a:grpSpLocks/>
          </p:cNvGrpSpPr>
          <p:nvPr/>
        </p:nvGrpSpPr>
        <p:grpSpPr bwMode="auto">
          <a:xfrm>
            <a:off x="1304123" y="1138794"/>
            <a:ext cx="1052951" cy="936151"/>
            <a:chOff x="3204" y="2684"/>
            <a:chExt cx="1080" cy="854"/>
          </a:xfrm>
          <a:solidFill>
            <a:srgbClr val="99FFCC"/>
          </a:solidFill>
        </p:grpSpPr>
        <p:sp>
          <p:nvSpPr>
            <p:cNvPr id="194" name="Oval 11"/>
            <p:cNvSpPr>
              <a:spLocks noChangeArrowheads="1"/>
            </p:cNvSpPr>
            <p:nvPr/>
          </p:nvSpPr>
          <p:spPr bwMode="auto">
            <a:xfrm>
              <a:off x="3457" y="2684"/>
              <a:ext cx="464" cy="228"/>
            </a:xfrm>
            <a:prstGeom prst="ellipse">
              <a:avLst/>
            </a:prstGeom>
            <a:grpFill/>
            <a:ln w="12700">
              <a:solidFill>
                <a:srgbClr val="000000"/>
              </a:solidFill>
              <a:round/>
              <a:headEnd/>
              <a:tailEnd/>
            </a:ln>
          </p:spPr>
          <p:txBody>
            <a:bodyPr/>
            <a:lstStyle/>
            <a:p>
              <a:pPr eaLnBrk="1" hangingPunct="1"/>
              <a:endParaRPr lang="zh-CN" altLang="en-US" sz="1400" b="1">
                <a:latin typeface="微软雅黑" pitchFamily="34" charset="-122"/>
                <a:ea typeface="微软雅黑" pitchFamily="34" charset="-122"/>
              </a:endParaRPr>
            </a:p>
          </p:txBody>
        </p:sp>
        <p:sp>
          <p:nvSpPr>
            <p:cNvPr id="195" name="Freeform 12"/>
            <p:cNvSpPr>
              <a:spLocks/>
            </p:cNvSpPr>
            <p:nvPr/>
          </p:nvSpPr>
          <p:spPr bwMode="auto">
            <a:xfrm>
              <a:off x="3853" y="2753"/>
              <a:ext cx="312" cy="202"/>
            </a:xfrm>
            <a:custGeom>
              <a:avLst/>
              <a:gdLst>
                <a:gd name="T0" fmla="*/ 182 w 312"/>
                <a:gd name="T1" fmla="*/ 10 h 202"/>
                <a:gd name="T2" fmla="*/ 150 w 312"/>
                <a:gd name="T3" fmla="*/ 4 h 202"/>
                <a:gd name="T4" fmla="*/ 119 w 312"/>
                <a:gd name="T5" fmla="*/ 0 h 202"/>
                <a:gd name="T6" fmla="*/ 91 w 312"/>
                <a:gd name="T7" fmla="*/ 2 h 202"/>
                <a:gd name="T8" fmla="*/ 67 w 312"/>
                <a:gd name="T9" fmla="*/ 8 h 202"/>
                <a:gd name="T10" fmla="*/ 44 w 312"/>
                <a:gd name="T11" fmla="*/ 16 h 202"/>
                <a:gd name="T12" fmla="*/ 25 w 312"/>
                <a:gd name="T13" fmla="*/ 29 h 202"/>
                <a:gd name="T14" fmla="*/ 12 w 312"/>
                <a:gd name="T15" fmla="*/ 44 h 202"/>
                <a:gd name="T16" fmla="*/ 2 w 312"/>
                <a:gd name="T17" fmla="*/ 61 h 202"/>
                <a:gd name="T18" fmla="*/ 0 w 312"/>
                <a:gd name="T19" fmla="*/ 80 h 202"/>
                <a:gd name="T20" fmla="*/ 6 w 312"/>
                <a:gd name="T21" fmla="*/ 99 h 202"/>
                <a:gd name="T22" fmla="*/ 16 w 312"/>
                <a:gd name="T23" fmla="*/ 117 h 202"/>
                <a:gd name="T24" fmla="*/ 31 w 312"/>
                <a:gd name="T25" fmla="*/ 136 h 202"/>
                <a:gd name="T26" fmla="*/ 51 w 312"/>
                <a:gd name="T27" fmla="*/ 153 h 202"/>
                <a:gd name="T28" fmla="*/ 74 w 312"/>
                <a:gd name="T29" fmla="*/ 170 h 202"/>
                <a:gd name="T30" fmla="*/ 102 w 312"/>
                <a:gd name="T31" fmla="*/ 183 h 202"/>
                <a:gd name="T32" fmla="*/ 133 w 312"/>
                <a:gd name="T33" fmla="*/ 193 h 202"/>
                <a:gd name="T34" fmla="*/ 165 w 312"/>
                <a:gd name="T35" fmla="*/ 199 h 202"/>
                <a:gd name="T36" fmla="*/ 195 w 312"/>
                <a:gd name="T37" fmla="*/ 202 h 202"/>
                <a:gd name="T38" fmla="*/ 223 w 312"/>
                <a:gd name="T39" fmla="*/ 200 h 202"/>
                <a:gd name="T40" fmla="*/ 248 w 312"/>
                <a:gd name="T41" fmla="*/ 195 h 202"/>
                <a:gd name="T42" fmla="*/ 271 w 312"/>
                <a:gd name="T43" fmla="*/ 187 h 202"/>
                <a:gd name="T44" fmla="*/ 289 w 312"/>
                <a:gd name="T45" fmla="*/ 174 h 202"/>
                <a:gd name="T46" fmla="*/ 303 w 312"/>
                <a:gd name="T47" fmla="*/ 159 h 202"/>
                <a:gd name="T48" fmla="*/ 310 w 312"/>
                <a:gd name="T49" fmla="*/ 142 h 202"/>
                <a:gd name="T50" fmla="*/ 312 w 312"/>
                <a:gd name="T51" fmla="*/ 123 h 202"/>
                <a:gd name="T52" fmla="*/ 308 w 312"/>
                <a:gd name="T53" fmla="*/ 104 h 202"/>
                <a:gd name="T54" fmla="*/ 297 w 312"/>
                <a:gd name="T55" fmla="*/ 85 h 202"/>
                <a:gd name="T56" fmla="*/ 284 w 312"/>
                <a:gd name="T57" fmla="*/ 66 h 202"/>
                <a:gd name="T58" fmla="*/ 263 w 312"/>
                <a:gd name="T59" fmla="*/ 50 h 202"/>
                <a:gd name="T60" fmla="*/ 240 w 312"/>
                <a:gd name="T61" fmla="*/ 33 h 202"/>
                <a:gd name="T62" fmla="*/ 212 w 312"/>
                <a:gd name="T63" fmla="*/ 19 h 202"/>
                <a:gd name="T64" fmla="*/ 182 w 312"/>
                <a:gd name="T65" fmla="*/ 10 h 20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312" h="202">
                  <a:moveTo>
                    <a:pt x="182" y="10"/>
                  </a:moveTo>
                  <a:lnTo>
                    <a:pt x="150" y="4"/>
                  </a:lnTo>
                  <a:lnTo>
                    <a:pt x="119" y="0"/>
                  </a:lnTo>
                  <a:lnTo>
                    <a:pt x="91" y="2"/>
                  </a:lnTo>
                  <a:lnTo>
                    <a:pt x="67" y="8"/>
                  </a:lnTo>
                  <a:lnTo>
                    <a:pt x="44" y="16"/>
                  </a:lnTo>
                  <a:lnTo>
                    <a:pt x="25" y="29"/>
                  </a:lnTo>
                  <a:lnTo>
                    <a:pt x="12" y="44"/>
                  </a:lnTo>
                  <a:lnTo>
                    <a:pt x="2" y="61"/>
                  </a:lnTo>
                  <a:lnTo>
                    <a:pt x="0" y="80"/>
                  </a:lnTo>
                  <a:lnTo>
                    <a:pt x="6" y="99"/>
                  </a:lnTo>
                  <a:lnTo>
                    <a:pt x="16" y="117"/>
                  </a:lnTo>
                  <a:lnTo>
                    <a:pt x="31" y="136"/>
                  </a:lnTo>
                  <a:lnTo>
                    <a:pt x="51" y="153"/>
                  </a:lnTo>
                  <a:lnTo>
                    <a:pt x="74" y="170"/>
                  </a:lnTo>
                  <a:lnTo>
                    <a:pt x="102" y="183"/>
                  </a:lnTo>
                  <a:lnTo>
                    <a:pt x="133" y="193"/>
                  </a:lnTo>
                  <a:lnTo>
                    <a:pt x="165" y="199"/>
                  </a:lnTo>
                  <a:lnTo>
                    <a:pt x="195" y="202"/>
                  </a:lnTo>
                  <a:lnTo>
                    <a:pt x="223" y="200"/>
                  </a:lnTo>
                  <a:lnTo>
                    <a:pt x="248" y="195"/>
                  </a:lnTo>
                  <a:lnTo>
                    <a:pt x="271" y="187"/>
                  </a:lnTo>
                  <a:lnTo>
                    <a:pt x="289" y="174"/>
                  </a:lnTo>
                  <a:lnTo>
                    <a:pt x="303" y="159"/>
                  </a:lnTo>
                  <a:lnTo>
                    <a:pt x="310" y="142"/>
                  </a:lnTo>
                  <a:lnTo>
                    <a:pt x="312" y="123"/>
                  </a:lnTo>
                  <a:lnTo>
                    <a:pt x="308" y="104"/>
                  </a:lnTo>
                  <a:lnTo>
                    <a:pt x="297" y="85"/>
                  </a:lnTo>
                  <a:lnTo>
                    <a:pt x="284" y="66"/>
                  </a:lnTo>
                  <a:lnTo>
                    <a:pt x="263" y="50"/>
                  </a:lnTo>
                  <a:lnTo>
                    <a:pt x="240" y="33"/>
                  </a:lnTo>
                  <a:lnTo>
                    <a:pt x="212" y="19"/>
                  </a:lnTo>
                  <a:lnTo>
                    <a:pt x="182" y="10"/>
                  </a:lnTo>
                  <a:close/>
                </a:path>
              </a:pathLst>
            </a:custGeom>
            <a:grpFill/>
            <a:ln w="12700">
              <a:solidFill>
                <a:srgbClr val="000000"/>
              </a:solidFill>
              <a:prstDash val="solid"/>
              <a:round/>
              <a:headEnd/>
              <a:tailEnd/>
            </a:ln>
          </p:spPr>
          <p:txBody>
            <a:bodyPr/>
            <a:lstStyle/>
            <a:p>
              <a:endParaRPr lang="zh-CN" altLang="en-US" sz="1400" b="1">
                <a:latin typeface="微软雅黑" pitchFamily="34" charset="-122"/>
                <a:ea typeface="微软雅黑" pitchFamily="34" charset="-122"/>
              </a:endParaRPr>
            </a:p>
          </p:txBody>
        </p:sp>
        <p:sp>
          <p:nvSpPr>
            <p:cNvPr id="196" name="Freeform 13"/>
            <p:cNvSpPr>
              <a:spLocks/>
            </p:cNvSpPr>
            <p:nvPr/>
          </p:nvSpPr>
          <p:spPr bwMode="auto">
            <a:xfrm>
              <a:off x="4014" y="2946"/>
              <a:ext cx="270" cy="232"/>
            </a:xfrm>
            <a:custGeom>
              <a:avLst/>
              <a:gdLst>
                <a:gd name="T0" fmla="*/ 181 w 270"/>
                <a:gd name="T1" fmla="*/ 15 h 232"/>
                <a:gd name="T2" fmla="*/ 155 w 270"/>
                <a:gd name="T3" fmla="*/ 6 h 232"/>
                <a:gd name="T4" fmla="*/ 128 w 270"/>
                <a:gd name="T5" fmla="*/ 0 h 232"/>
                <a:gd name="T6" fmla="*/ 104 w 270"/>
                <a:gd name="T7" fmla="*/ 0 h 232"/>
                <a:gd name="T8" fmla="*/ 79 w 270"/>
                <a:gd name="T9" fmla="*/ 4 h 232"/>
                <a:gd name="T10" fmla="*/ 57 w 270"/>
                <a:gd name="T11" fmla="*/ 11 h 232"/>
                <a:gd name="T12" fmla="*/ 38 w 270"/>
                <a:gd name="T13" fmla="*/ 23 h 232"/>
                <a:gd name="T14" fmla="*/ 21 w 270"/>
                <a:gd name="T15" fmla="*/ 38 h 232"/>
                <a:gd name="T16" fmla="*/ 9 w 270"/>
                <a:gd name="T17" fmla="*/ 56 h 232"/>
                <a:gd name="T18" fmla="*/ 2 w 270"/>
                <a:gd name="T19" fmla="*/ 79 h 232"/>
                <a:gd name="T20" fmla="*/ 0 w 270"/>
                <a:gd name="T21" fmla="*/ 100 h 232"/>
                <a:gd name="T22" fmla="*/ 4 w 270"/>
                <a:gd name="T23" fmla="*/ 123 h 232"/>
                <a:gd name="T24" fmla="*/ 13 w 270"/>
                <a:gd name="T25" fmla="*/ 145 h 232"/>
                <a:gd name="T26" fmla="*/ 26 w 270"/>
                <a:gd name="T27" fmla="*/ 166 h 232"/>
                <a:gd name="T28" fmla="*/ 43 w 270"/>
                <a:gd name="T29" fmla="*/ 185 h 232"/>
                <a:gd name="T30" fmla="*/ 64 w 270"/>
                <a:gd name="T31" fmla="*/ 202 h 232"/>
                <a:gd name="T32" fmla="*/ 89 w 270"/>
                <a:gd name="T33" fmla="*/ 217 h 232"/>
                <a:gd name="T34" fmla="*/ 115 w 270"/>
                <a:gd name="T35" fmla="*/ 226 h 232"/>
                <a:gd name="T36" fmla="*/ 142 w 270"/>
                <a:gd name="T37" fmla="*/ 232 h 232"/>
                <a:gd name="T38" fmla="*/ 166 w 270"/>
                <a:gd name="T39" fmla="*/ 232 h 232"/>
                <a:gd name="T40" fmla="*/ 191 w 270"/>
                <a:gd name="T41" fmla="*/ 228 h 232"/>
                <a:gd name="T42" fmla="*/ 213 w 270"/>
                <a:gd name="T43" fmla="*/ 221 h 232"/>
                <a:gd name="T44" fmla="*/ 232 w 270"/>
                <a:gd name="T45" fmla="*/ 209 h 232"/>
                <a:gd name="T46" fmla="*/ 249 w 270"/>
                <a:gd name="T47" fmla="*/ 194 h 232"/>
                <a:gd name="T48" fmla="*/ 261 w 270"/>
                <a:gd name="T49" fmla="*/ 175 h 232"/>
                <a:gd name="T50" fmla="*/ 268 w 270"/>
                <a:gd name="T51" fmla="*/ 155 h 232"/>
                <a:gd name="T52" fmla="*/ 270 w 270"/>
                <a:gd name="T53" fmla="*/ 132 h 232"/>
                <a:gd name="T54" fmla="*/ 266 w 270"/>
                <a:gd name="T55" fmla="*/ 109 h 232"/>
                <a:gd name="T56" fmla="*/ 257 w 270"/>
                <a:gd name="T57" fmla="*/ 87 h 232"/>
                <a:gd name="T58" fmla="*/ 244 w 270"/>
                <a:gd name="T59" fmla="*/ 66 h 232"/>
                <a:gd name="T60" fmla="*/ 227 w 270"/>
                <a:gd name="T61" fmla="*/ 47 h 232"/>
                <a:gd name="T62" fmla="*/ 206 w 270"/>
                <a:gd name="T63" fmla="*/ 30 h 232"/>
                <a:gd name="T64" fmla="*/ 181 w 270"/>
                <a:gd name="T65" fmla="*/ 15 h 23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270" h="232">
                  <a:moveTo>
                    <a:pt x="181" y="15"/>
                  </a:moveTo>
                  <a:lnTo>
                    <a:pt x="155" y="6"/>
                  </a:lnTo>
                  <a:lnTo>
                    <a:pt x="128" y="0"/>
                  </a:lnTo>
                  <a:lnTo>
                    <a:pt x="104" y="0"/>
                  </a:lnTo>
                  <a:lnTo>
                    <a:pt x="79" y="4"/>
                  </a:lnTo>
                  <a:lnTo>
                    <a:pt x="57" y="11"/>
                  </a:lnTo>
                  <a:lnTo>
                    <a:pt x="38" y="23"/>
                  </a:lnTo>
                  <a:lnTo>
                    <a:pt x="21" y="38"/>
                  </a:lnTo>
                  <a:lnTo>
                    <a:pt x="9" y="56"/>
                  </a:lnTo>
                  <a:lnTo>
                    <a:pt x="2" y="79"/>
                  </a:lnTo>
                  <a:lnTo>
                    <a:pt x="0" y="100"/>
                  </a:lnTo>
                  <a:lnTo>
                    <a:pt x="4" y="123"/>
                  </a:lnTo>
                  <a:lnTo>
                    <a:pt x="13" y="145"/>
                  </a:lnTo>
                  <a:lnTo>
                    <a:pt x="26" y="166"/>
                  </a:lnTo>
                  <a:lnTo>
                    <a:pt x="43" y="185"/>
                  </a:lnTo>
                  <a:lnTo>
                    <a:pt x="64" y="202"/>
                  </a:lnTo>
                  <a:lnTo>
                    <a:pt x="89" y="217"/>
                  </a:lnTo>
                  <a:lnTo>
                    <a:pt x="115" y="226"/>
                  </a:lnTo>
                  <a:lnTo>
                    <a:pt x="142" y="232"/>
                  </a:lnTo>
                  <a:lnTo>
                    <a:pt x="166" y="232"/>
                  </a:lnTo>
                  <a:lnTo>
                    <a:pt x="191" y="228"/>
                  </a:lnTo>
                  <a:lnTo>
                    <a:pt x="213" y="221"/>
                  </a:lnTo>
                  <a:lnTo>
                    <a:pt x="232" y="209"/>
                  </a:lnTo>
                  <a:lnTo>
                    <a:pt x="249" y="194"/>
                  </a:lnTo>
                  <a:lnTo>
                    <a:pt x="261" y="175"/>
                  </a:lnTo>
                  <a:lnTo>
                    <a:pt x="268" y="155"/>
                  </a:lnTo>
                  <a:lnTo>
                    <a:pt x="270" y="132"/>
                  </a:lnTo>
                  <a:lnTo>
                    <a:pt x="266" y="109"/>
                  </a:lnTo>
                  <a:lnTo>
                    <a:pt x="257" y="87"/>
                  </a:lnTo>
                  <a:lnTo>
                    <a:pt x="244" y="66"/>
                  </a:lnTo>
                  <a:lnTo>
                    <a:pt x="227" y="47"/>
                  </a:lnTo>
                  <a:lnTo>
                    <a:pt x="206" y="30"/>
                  </a:lnTo>
                  <a:lnTo>
                    <a:pt x="181" y="15"/>
                  </a:lnTo>
                  <a:close/>
                </a:path>
              </a:pathLst>
            </a:custGeom>
            <a:grpFill/>
            <a:ln w="12700">
              <a:solidFill>
                <a:srgbClr val="000000"/>
              </a:solidFill>
              <a:prstDash val="solid"/>
              <a:round/>
              <a:headEnd/>
              <a:tailEnd/>
            </a:ln>
          </p:spPr>
          <p:txBody>
            <a:bodyPr/>
            <a:lstStyle/>
            <a:p>
              <a:endParaRPr lang="zh-CN" altLang="en-US" sz="1400" b="1">
                <a:latin typeface="微软雅黑" pitchFamily="34" charset="-122"/>
                <a:ea typeface="微软雅黑" pitchFamily="34" charset="-122"/>
              </a:endParaRPr>
            </a:p>
          </p:txBody>
        </p:sp>
        <p:sp>
          <p:nvSpPr>
            <p:cNvPr id="197" name="Freeform 14"/>
            <p:cNvSpPr>
              <a:spLocks/>
            </p:cNvSpPr>
            <p:nvPr/>
          </p:nvSpPr>
          <p:spPr bwMode="auto">
            <a:xfrm>
              <a:off x="3927" y="3165"/>
              <a:ext cx="325" cy="285"/>
            </a:xfrm>
            <a:custGeom>
              <a:avLst/>
              <a:gdLst>
                <a:gd name="T0" fmla="*/ 102 w 325"/>
                <a:gd name="T1" fmla="*/ 19 h 285"/>
                <a:gd name="T2" fmla="*/ 74 w 325"/>
                <a:gd name="T3" fmla="*/ 36 h 285"/>
                <a:gd name="T4" fmla="*/ 49 w 325"/>
                <a:gd name="T5" fmla="*/ 58 h 285"/>
                <a:gd name="T6" fmla="*/ 28 w 325"/>
                <a:gd name="T7" fmla="*/ 81 h 285"/>
                <a:gd name="T8" fmla="*/ 13 w 325"/>
                <a:gd name="T9" fmla="*/ 107 h 285"/>
                <a:gd name="T10" fmla="*/ 4 w 325"/>
                <a:gd name="T11" fmla="*/ 134 h 285"/>
                <a:gd name="T12" fmla="*/ 0 w 325"/>
                <a:gd name="T13" fmla="*/ 162 h 285"/>
                <a:gd name="T14" fmla="*/ 2 w 325"/>
                <a:gd name="T15" fmla="*/ 188 h 285"/>
                <a:gd name="T16" fmla="*/ 11 w 325"/>
                <a:gd name="T17" fmla="*/ 215 h 285"/>
                <a:gd name="T18" fmla="*/ 27 w 325"/>
                <a:gd name="T19" fmla="*/ 237 h 285"/>
                <a:gd name="T20" fmla="*/ 45 w 325"/>
                <a:gd name="T21" fmla="*/ 256 h 285"/>
                <a:gd name="T22" fmla="*/ 70 w 325"/>
                <a:gd name="T23" fmla="*/ 271 h 285"/>
                <a:gd name="T24" fmla="*/ 98 w 325"/>
                <a:gd name="T25" fmla="*/ 279 h 285"/>
                <a:gd name="T26" fmla="*/ 127 w 325"/>
                <a:gd name="T27" fmla="*/ 285 h 285"/>
                <a:gd name="T28" fmla="*/ 159 w 325"/>
                <a:gd name="T29" fmla="*/ 283 h 285"/>
                <a:gd name="T30" fmla="*/ 191 w 325"/>
                <a:gd name="T31" fmla="*/ 275 h 285"/>
                <a:gd name="T32" fmla="*/ 223 w 325"/>
                <a:gd name="T33" fmla="*/ 264 h 285"/>
                <a:gd name="T34" fmla="*/ 251 w 325"/>
                <a:gd name="T35" fmla="*/ 247 h 285"/>
                <a:gd name="T36" fmla="*/ 276 w 325"/>
                <a:gd name="T37" fmla="*/ 226 h 285"/>
                <a:gd name="T38" fmla="*/ 297 w 325"/>
                <a:gd name="T39" fmla="*/ 202 h 285"/>
                <a:gd name="T40" fmla="*/ 312 w 325"/>
                <a:gd name="T41" fmla="*/ 175 h 285"/>
                <a:gd name="T42" fmla="*/ 321 w 325"/>
                <a:gd name="T43" fmla="*/ 149 h 285"/>
                <a:gd name="T44" fmla="*/ 325 w 325"/>
                <a:gd name="T45" fmla="*/ 120 h 285"/>
                <a:gd name="T46" fmla="*/ 323 w 325"/>
                <a:gd name="T47" fmla="*/ 94 h 285"/>
                <a:gd name="T48" fmla="*/ 314 w 325"/>
                <a:gd name="T49" fmla="*/ 68 h 285"/>
                <a:gd name="T50" fmla="*/ 299 w 325"/>
                <a:gd name="T51" fmla="*/ 45 h 285"/>
                <a:gd name="T52" fmla="*/ 280 w 325"/>
                <a:gd name="T53" fmla="*/ 26 h 285"/>
                <a:gd name="T54" fmla="*/ 255 w 325"/>
                <a:gd name="T55" fmla="*/ 11 h 285"/>
                <a:gd name="T56" fmla="*/ 229 w 325"/>
                <a:gd name="T57" fmla="*/ 4 h 285"/>
                <a:gd name="T58" fmla="*/ 198 w 325"/>
                <a:gd name="T59" fmla="*/ 0 h 285"/>
                <a:gd name="T60" fmla="*/ 166 w 325"/>
                <a:gd name="T61" fmla="*/ 0 h 285"/>
                <a:gd name="T62" fmla="*/ 134 w 325"/>
                <a:gd name="T63" fmla="*/ 7 h 285"/>
                <a:gd name="T64" fmla="*/ 102 w 325"/>
                <a:gd name="T65" fmla="*/ 19 h 2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325" h="285">
                  <a:moveTo>
                    <a:pt x="102" y="19"/>
                  </a:moveTo>
                  <a:lnTo>
                    <a:pt x="74" y="36"/>
                  </a:lnTo>
                  <a:lnTo>
                    <a:pt x="49" y="58"/>
                  </a:lnTo>
                  <a:lnTo>
                    <a:pt x="28" y="81"/>
                  </a:lnTo>
                  <a:lnTo>
                    <a:pt x="13" y="107"/>
                  </a:lnTo>
                  <a:lnTo>
                    <a:pt x="4" y="134"/>
                  </a:lnTo>
                  <a:lnTo>
                    <a:pt x="0" y="162"/>
                  </a:lnTo>
                  <a:lnTo>
                    <a:pt x="2" y="188"/>
                  </a:lnTo>
                  <a:lnTo>
                    <a:pt x="11" y="215"/>
                  </a:lnTo>
                  <a:lnTo>
                    <a:pt x="27" y="237"/>
                  </a:lnTo>
                  <a:lnTo>
                    <a:pt x="45" y="256"/>
                  </a:lnTo>
                  <a:lnTo>
                    <a:pt x="70" y="271"/>
                  </a:lnTo>
                  <a:lnTo>
                    <a:pt x="98" y="279"/>
                  </a:lnTo>
                  <a:lnTo>
                    <a:pt x="127" y="285"/>
                  </a:lnTo>
                  <a:lnTo>
                    <a:pt x="159" y="283"/>
                  </a:lnTo>
                  <a:lnTo>
                    <a:pt x="191" y="275"/>
                  </a:lnTo>
                  <a:lnTo>
                    <a:pt x="223" y="264"/>
                  </a:lnTo>
                  <a:lnTo>
                    <a:pt x="251" y="247"/>
                  </a:lnTo>
                  <a:lnTo>
                    <a:pt x="276" y="226"/>
                  </a:lnTo>
                  <a:lnTo>
                    <a:pt x="297" y="202"/>
                  </a:lnTo>
                  <a:lnTo>
                    <a:pt x="312" y="175"/>
                  </a:lnTo>
                  <a:lnTo>
                    <a:pt x="321" y="149"/>
                  </a:lnTo>
                  <a:lnTo>
                    <a:pt x="325" y="120"/>
                  </a:lnTo>
                  <a:lnTo>
                    <a:pt x="323" y="94"/>
                  </a:lnTo>
                  <a:lnTo>
                    <a:pt x="314" y="68"/>
                  </a:lnTo>
                  <a:lnTo>
                    <a:pt x="299" y="45"/>
                  </a:lnTo>
                  <a:lnTo>
                    <a:pt x="280" y="26"/>
                  </a:lnTo>
                  <a:lnTo>
                    <a:pt x="255" y="11"/>
                  </a:lnTo>
                  <a:lnTo>
                    <a:pt x="229" y="4"/>
                  </a:lnTo>
                  <a:lnTo>
                    <a:pt x="198" y="0"/>
                  </a:lnTo>
                  <a:lnTo>
                    <a:pt x="166" y="0"/>
                  </a:lnTo>
                  <a:lnTo>
                    <a:pt x="134" y="7"/>
                  </a:lnTo>
                  <a:lnTo>
                    <a:pt x="102" y="19"/>
                  </a:lnTo>
                  <a:close/>
                </a:path>
              </a:pathLst>
            </a:custGeom>
            <a:grpFill/>
            <a:ln w="12700">
              <a:solidFill>
                <a:srgbClr val="000000"/>
              </a:solidFill>
              <a:prstDash val="solid"/>
              <a:round/>
              <a:headEnd/>
              <a:tailEnd/>
            </a:ln>
          </p:spPr>
          <p:txBody>
            <a:bodyPr/>
            <a:lstStyle/>
            <a:p>
              <a:endParaRPr lang="zh-CN" altLang="en-US" sz="1400" b="1">
                <a:latin typeface="微软雅黑" pitchFamily="34" charset="-122"/>
                <a:ea typeface="微软雅黑" pitchFamily="34" charset="-122"/>
              </a:endParaRPr>
            </a:p>
          </p:txBody>
        </p:sp>
        <p:sp>
          <p:nvSpPr>
            <p:cNvPr id="198" name="Oval 15"/>
            <p:cNvSpPr>
              <a:spLocks noChangeArrowheads="1"/>
            </p:cNvSpPr>
            <p:nvPr/>
          </p:nvSpPr>
          <p:spPr bwMode="auto">
            <a:xfrm>
              <a:off x="3514" y="3201"/>
              <a:ext cx="538" cy="337"/>
            </a:xfrm>
            <a:prstGeom prst="ellipse">
              <a:avLst/>
            </a:prstGeom>
            <a:grpFill/>
            <a:ln w="12700">
              <a:solidFill>
                <a:srgbClr val="000000"/>
              </a:solidFill>
              <a:round/>
              <a:headEnd/>
              <a:tailEnd/>
            </a:ln>
          </p:spPr>
          <p:txBody>
            <a:bodyPr/>
            <a:lstStyle/>
            <a:p>
              <a:pPr eaLnBrk="1" hangingPunct="1"/>
              <a:endParaRPr lang="zh-CN" altLang="en-US" sz="1400" b="1">
                <a:latin typeface="微软雅黑" pitchFamily="34" charset="-122"/>
                <a:ea typeface="微软雅黑" pitchFamily="34" charset="-122"/>
              </a:endParaRPr>
            </a:p>
          </p:txBody>
        </p:sp>
        <p:sp>
          <p:nvSpPr>
            <p:cNvPr id="199" name="Freeform 16"/>
            <p:cNvSpPr>
              <a:spLocks/>
            </p:cNvSpPr>
            <p:nvPr/>
          </p:nvSpPr>
          <p:spPr bwMode="auto">
            <a:xfrm>
              <a:off x="3289" y="3193"/>
              <a:ext cx="300" cy="232"/>
            </a:xfrm>
            <a:custGeom>
              <a:avLst/>
              <a:gdLst>
                <a:gd name="T0" fmla="*/ 185 w 300"/>
                <a:gd name="T1" fmla="*/ 9 h 232"/>
                <a:gd name="T2" fmla="*/ 155 w 300"/>
                <a:gd name="T3" fmla="*/ 2 h 232"/>
                <a:gd name="T4" fmla="*/ 124 w 300"/>
                <a:gd name="T5" fmla="*/ 0 h 232"/>
                <a:gd name="T6" fmla="*/ 98 w 300"/>
                <a:gd name="T7" fmla="*/ 2 h 232"/>
                <a:gd name="T8" fmla="*/ 71 w 300"/>
                <a:gd name="T9" fmla="*/ 8 h 232"/>
                <a:gd name="T10" fmla="*/ 49 w 300"/>
                <a:gd name="T11" fmla="*/ 17 h 232"/>
                <a:gd name="T12" fmla="*/ 30 w 300"/>
                <a:gd name="T13" fmla="*/ 30 h 232"/>
                <a:gd name="T14" fmla="*/ 15 w 300"/>
                <a:gd name="T15" fmla="*/ 47 h 232"/>
                <a:gd name="T16" fmla="*/ 3 w 300"/>
                <a:gd name="T17" fmla="*/ 68 h 232"/>
                <a:gd name="T18" fmla="*/ 0 w 300"/>
                <a:gd name="T19" fmla="*/ 91 h 232"/>
                <a:gd name="T20" fmla="*/ 2 w 300"/>
                <a:gd name="T21" fmla="*/ 113 h 232"/>
                <a:gd name="T22" fmla="*/ 9 w 300"/>
                <a:gd name="T23" fmla="*/ 136 h 232"/>
                <a:gd name="T24" fmla="*/ 22 w 300"/>
                <a:gd name="T25" fmla="*/ 157 h 232"/>
                <a:gd name="T26" fmla="*/ 39 w 300"/>
                <a:gd name="T27" fmla="*/ 177 h 232"/>
                <a:gd name="T28" fmla="*/ 62 w 300"/>
                <a:gd name="T29" fmla="*/ 196 h 232"/>
                <a:gd name="T30" fmla="*/ 87 w 300"/>
                <a:gd name="T31" fmla="*/ 211 h 232"/>
                <a:gd name="T32" fmla="*/ 115 w 300"/>
                <a:gd name="T33" fmla="*/ 223 h 232"/>
                <a:gd name="T34" fmla="*/ 145 w 300"/>
                <a:gd name="T35" fmla="*/ 230 h 232"/>
                <a:gd name="T36" fmla="*/ 175 w 300"/>
                <a:gd name="T37" fmla="*/ 232 h 232"/>
                <a:gd name="T38" fmla="*/ 202 w 300"/>
                <a:gd name="T39" fmla="*/ 230 h 232"/>
                <a:gd name="T40" fmla="*/ 228 w 300"/>
                <a:gd name="T41" fmla="*/ 225 h 232"/>
                <a:gd name="T42" fmla="*/ 251 w 300"/>
                <a:gd name="T43" fmla="*/ 213 h 232"/>
                <a:gd name="T44" fmla="*/ 270 w 300"/>
                <a:gd name="T45" fmla="*/ 200 h 232"/>
                <a:gd name="T46" fmla="*/ 287 w 300"/>
                <a:gd name="T47" fmla="*/ 183 h 232"/>
                <a:gd name="T48" fmla="*/ 296 w 300"/>
                <a:gd name="T49" fmla="*/ 162 h 232"/>
                <a:gd name="T50" fmla="*/ 300 w 300"/>
                <a:gd name="T51" fmla="*/ 140 h 232"/>
                <a:gd name="T52" fmla="*/ 298 w 300"/>
                <a:gd name="T53" fmla="*/ 117 h 232"/>
                <a:gd name="T54" fmla="*/ 291 w 300"/>
                <a:gd name="T55" fmla="*/ 94 h 232"/>
                <a:gd name="T56" fmla="*/ 277 w 300"/>
                <a:gd name="T57" fmla="*/ 74 h 232"/>
                <a:gd name="T58" fmla="*/ 260 w 300"/>
                <a:gd name="T59" fmla="*/ 55 h 232"/>
                <a:gd name="T60" fmla="*/ 238 w 300"/>
                <a:gd name="T61" fmla="*/ 36 h 232"/>
                <a:gd name="T62" fmla="*/ 213 w 300"/>
                <a:gd name="T63" fmla="*/ 21 h 232"/>
                <a:gd name="T64" fmla="*/ 185 w 300"/>
                <a:gd name="T65" fmla="*/ 9 h 23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300" h="232">
                  <a:moveTo>
                    <a:pt x="185" y="9"/>
                  </a:moveTo>
                  <a:lnTo>
                    <a:pt x="155" y="2"/>
                  </a:lnTo>
                  <a:lnTo>
                    <a:pt x="124" y="0"/>
                  </a:lnTo>
                  <a:lnTo>
                    <a:pt x="98" y="2"/>
                  </a:lnTo>
                  <a:lnTo>
                    <a:pt x="71" y="8"/>
                  </a:lnTo>
                  <a:lnTo>
                    <a:pt x="49" y="17"/>
                  </a:lnTo>
                  <a:lnTo>
                    <a:pt x="30" y="30"/>
                  </a:lnTo>
                  <a:lnTo>
                    <a:pt x="15" y="47"/>
                  </a:lnTo>
                  <a:lnTo>
                    <a:pt x="3" y="68"/>
                  </a:lnTo>
                  <a:lnTo>
                    <a:pt x="0" y="91"/>
                  </a:lnTo>
                  <a:lnTo>
                    <a:pt x="2" y="113"/>
                  </a:lnTo>
                  <a:lnTo>
                    <a:pt x="9" y="136"/>
                  </a:lnTo>
                  <a:lnTo>
                    <a:pt x="22" y="157"/>
                  </a:lnTo>
                  <a:lnTo>
                    <a:pt x="39" y="177"/>
                  </a:lnTo>
                  <a:lnTo>
                    <a:pt x="62" y="196"/>
                  </a:lnTo>
                  <a:lnTo>
                    <a:pt x="87" y="211"/>
                  </a:lnTo>
                  <a:lnTo>
                    <a:pt x="115" y="223"/>
                  </a:lnTo>
                  <a:lnTo>
                    <a:pt x="145" y="230"/>
                  </a:lnTo>
                  <a:lnTo>
                    <a:pt x="175" y="232"/>
                  </a:lnTo>
                  <a:lnTo>
                    <a:pt x="202" y="230"/>
                  </a:lnTo>
                  <a:lnTo>
                    <a:pt x="228" y="225"/>
                  </a:lnTo>
                  <a:lnTo>
                    <a:pt x="251" y="213"/>
                  </a:lnTo>
                  <a:lnTo>
                    <a:pt x="270" y="200"/>
                  </a:lnTo>
                  <a:lnTo>
                    <a:pt x="287" y="183"/>
                  </a:lnTo>
                  <a:lnTo>
                    <a:pt x="296" y="162"/>
                  </a:lnTo>
                  <a:lnTo>
                    <a:pt x="300" y="140"/>
                  </a:lnTo>
                  <a:lnTo>
                    <a:pt x="298" y="117"/>
                  </a:lnTo>
                  <a:lnTo>
                    <a:pt x="291" y="94"/>
                  </a:lnTo>
                  <a:lnTo>
                    <a:pt x="277" y="74"/>
                  </a:lnTo>
                  <a:lnTo>
                    <a:pt x="260" y="55"/>
                  </a:lnTo>
                  <a:lnTo>
                    <a:pt x="238" y="36"/>
                  </a:lnTo>
                  <a:lnTo>
                    <a:pt x="213" y="21"/>
                  </a:lnTo>
                  <a:lnTo>
                    <a:pt x="185" y="9"/>
                  </a:lnTo>
                  <a:close/>
                </a:path>
              </a:pathLst>
            </a:custGeom>
            <a:grpFill/>
            <a:ln w="12700">
              <a:solidFill>
                <a:srgbClr val="000000"/>
              </a:solidFill>
              <a:prstDash val="solid"/>
              <a:round/>
              <a:headEnd/>
              <a:tailEnd/>
            </a:ln>
          </p:spPr>
          <p:txBody>
            <a:bodyPr/>
            <a:lstStyle/>
            <a:p>
              <a:endParaRPr lang="zh-CN" altLang="en-US" sz="1400" b="1">
                <a:latin typeface="微软雅黑" pitchFamily="34" charset="-122"/>
                <a:ea typeface="微软雅黑" pitchFamily="34" charset="-122"/>
              </a:endParaRPr>
            </a:p>
          </p:txBody>
        </p:sp>
        <p:sp>
          <p:nvSpPr>
            <p:cNvPr id="200" name="Oval 17"/>
            <p:cNvSpPr>
              <a:spLocks noChangeArrowheads="1"/>
            </p:cNvSpPr>
            <p:nvPr/>
          </p:nvSpPr>
          <p:spPr bwMode="auto">
            <a:xfrm>
              <a:off x="3204" y="3023"/>
              <a:ext cx="245" cy="219"/>
            </a:xfrm>
            <a:prstGeom prst="ellipse">
              <a:avLst/>
            </a:prstGeom>
            <a:grpFill/>
            <a:ln w="12700">
              <a:solidFill>
                <a:srgbClr val="000000"/>
              </a:solidFill>
              <a:round/>
              <a:headEnd/>
              <a:tailEnd/>
            </a:ln>
          </p:spPr>
          <p:txBody>
            <a:bodyPr/>
            <a:lstStyle/>
            <a:p>
              <a:pPr eaLnBrk="1" hangingPunct="1"/>
              <a:endParaRPr lang="zh-CN" altLang="en-US" sz="1400" b="1">
                <a:latin typeface="微软雅黑" pitchFamily="34" charset="-122"/>
                <a:ea typeface="微软雅黑" pitchFamily="34" charset="-122"/>
              </a:endParaRPr>
            </a:p>
          </p:txBody>
        </p:sp>
        <p:sp>
          <p:nvSpPr>
            <p:cNvPr id="201" name="Freeform 18"/>
            <p:cNvSpPr>
              <a:spLocks/>
            </p:cNvSpPr>
            <p:nvPr/>
          </p:nvSpPr>
          <p:spPr bwMode="auto">
            <a:xfrm>
              <a:off x="3253" y="2827"/>
              <a:ext cx="315" cy="259"/>
            </a:xfrm>
            <a:custGeom>
              <a:avLst/>
              <a:gdLst>
                <a:gd name="T0" fmla="*/ 100 w 315"/>
                <a:gd name="T1" fmla="*/ 32 h 259"/>
                <a:gd name="T2" fmla="*/ 72 w 315"/>
                <a:gd name="T3" fmla="*/ 53 h 259"/>
                <a:gd name="T4" fmla="*/ 47 w 315"/>
                <a:gd name="T5" fmla="*/ 74 h 259"/>
                <a:gd name="T6" fmla="*/ 28 w 315"/>
                <a:gd name="T7" fmla="*/ 98 h 259"/>
                <a:gd name="T8" fmla="*/ 13 w 315"/>
                <a:gd name="T9" fmla="*/ 123 h 259"/>
                <a:gd name="T10" fmla="*/ 4 w 315"/>
                <a:gd name="T11" fmla="*/ 149 h 259"/>
                <a:gd name="T12" fmla="*/ 0 w 315"/>
                <a:gd name="T13" fmla="*/ 174 h 259"/>
                <a:gd name="T14" fmla="*/ 2 w 315"/>
                <a:gd name="T15" fmla="*/ 196 h 259"/>
                <a:gd name="T16" fmla="*/ 11 w 315"/>
                <a:gd name="T17" fmla="*/ 217 h 259"/>
                <a:gd name="T18" fmla="*/ 26 w 315"/>
                <a:gd name="T19" fmla="*/ 234 h 259"/>
                <a:gd name="T20" fmla="*/ 45 w 315"/>
                <a:gd name="T21" fmla="*/ 247 h 259"/>
                <a:gd name="T22" fmla="*/ 70 w 315"/>
                <a:gd name="T23" fmla="*/ 257 h 259"/>
                <a:gd name="T24" fmla="*/ 96 w 315"/>
                <a:gd name="T25" fmla="*/ 259 h 259"/>
                <a:gd name="T26" fmla="*/ 124 w 315"/>
                <a:gd name="T27" fmla="*/ 259 h 259"/>
                <a:gd name="T28" fmla="*/ 155 w 315"/>
                <a:gd name="T29" fmla="*/ 253 h 259"/>
                <a:gd name="T30" fmla="*/ 185 w 315"/>
                <a:gd name="T31" fmla="*/ 242 h 259"/>
                <a:gd name="T32" fmla="*/ 215 w 315"/>
                <a:gd name="T33" fmla="*/ 226 h 259"/>
                <a:gd name="T34" fmla="*/ 243 w 315"/>
                <a:gd name="T35" fmla="*/ 208 h 259"/>
                <a:gd name="T36" fmla="*/ 268 w 315"/>
                <a:gd name="T37" fmla="*/ 185 h 259"/>
                <a:gd name="T38" fmla="*/ 287 w 315"/>
                <a:gd name="T39" fmla="*/ 160 h 259"/>
                <a:gd name="T40" fmla="*/ 302 w 315"/>
                <a:gd name="T41" fmla="*/ 136 h 259"/>
                <a:gd name="T42" fmla="*/ 311 w 315"/>
                <a:gd name="T43" fmla="*/ 109 h 259"/>
                <a:gd name="T44" fmla="*/ 315 w 315"/>
                <a:gd name="T45" fmla="*/ 87 h 259"/>
                <a:gd name="T46" fmla="*/ 313 w 315"/>
                <a:gd name="T47" fmla="*/ 62 h 259"/>
                <a:gd name="T48" fmla="*/ 304 w 315"/>
                <a:gd name="T49" fmla="*/ 42 h 259"/>
                <a:gd name="T50" fmla="*/ 289 w 315"/>
                <a:gd name="T51" fmla="*/ 25 h 259"/>
                <a:gd name="T52" fmla="*/ 270 w 315"/>
                <a:gd name="T53" fmla="*/ 11 h 259"/>
                <a:gd name="T54" fmla="*/ 247 w 315"/>
                <a:gd name="T55" fmla="*/ 4 h 259"/>
                <a:gd name="T56" fmla="*/ 221 w 315"/>
                <a:gd name="T57" fmla="*/ 0 h 259"/>
                <a:gd name="T58" fmla="*/ 192 w 315"/>
                <a:gd name="T59" fmla="*/ 0 h 259"/>
                <a:gd name="T60" fmla="*/ 162 w 315"/>
                <a:gd name="T61" fmla="*/ 6 h 259"/>
                <a:gd name="T62" fmla="*/ 130 w 315"/>
                <a:gd name="T63" fmla="*/ 17 h 259"/>
                <a:gd name="T64" fmla="*/ 100 w 315"/>
                <a:gd name="T65" fmla="*/ 32 h 25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315" h="259">
                  <a:moveTo>
                    <a:pt x="100" y="32"/>
                  </a:moveTo>
                  <a:lnTo>
                    <a:pt x="72" y="53"/>
                  </a:lnTo>
                  <a:lnTo>
                    <a:pt x="47" y="74"/>
                  </a:lnTo>
                  <a:lnTo>
                    <a:pt x="28" y="98"/>
                  </a:lnTo>
                  <a:lnTo>
                    <a:pt x="13" y="123"/>
                  </a:lnTo>
                  <a:lnTo>
                    <a:pt x="4" y="149"/>
                  </a:lnTo>
                  <a:lnTo>
                    <a:pt x="0" y="174"/>
                  </a:lnTo>
                  <a:lnTo>
                    <a:pt x="2" y="196"/>
                  </a:lnTo>
                  <a:lnTo>
                    <a:pt x="11" y="217"/>
                  </a:lnTo>
                  <a:lnTo>
                    <a:pt x="26" y="234"/>
                  </a:lnTo>
                  <a:lnTo>
                    <a:pt x="45" y="247"/>
                  </a:lnTo>
                  <a:lnTo>
                    <a:pt x="70" y="257"/>
                  </a:lnTo>
                  <a:lnTo>
                    <a:pt x="96" y="259"/>
                  </a:lnTo>
                  <a:lnTo>
                    <a:pt x="124" y="259"/>
                  </a:lnTo>
                  <a:lnTo>
                    <a:pt x="155" y="253"/>
                  </a:lnTo>
                  <a:lnTo>
                    <a:pt x="185" y="242"/>
                  </a:lnTo>
                  <a:lnTo>
                    <a:pt x="215" y="226"/>
                  </a:lnTo>
                  <a:lnTo>
                    <a:pt x="243" y="208"/>
                  </a:lnTo>
                  <a:lnTo>
                    <a:pt x="268" y="185"/>
                  </a:lnTo>
                  <a:lnTo>
                    <a:pt x="287" y="160"/>
                  </a:lnTo>
                  <a:lnTo>
                    <a:pt x="302" y="136"/>
                  </a:lnTo>
                  <a:lnTo>
                    <a:pt x="311" y="109"/>
                  </a:lnTo>
                  <a:lnTo>
                    <a:pt x="315" y="87"/>
                  </a:lnTo>
                  <a:lnTo>
                    <a:pt x="313" y="62"/>
                  </a:lnTo>
                  <a:lnTo>
                    <a:pt x="304" y="42"/>
                  </a:lnTo>
                  <a:lnTo>
                    <a:pt x="289" y="25"/>
                  </a:lnTo>
                  <a:lnTo>
                    <a:pt x="270" y="11"/>
                  </a:lnTo>
                  <a:lnTo>
                    <a:pt x="247" y="4"/>
                  </a:lnTo>
                  <a:lnTo>
                    <a:pt x="221" y="0"/>
                  </a:lnTo>
                  <a:lnTo>
                    <a:pt x="192" y="0"/>
                  </a:lnTo>
                  <a:lnTo>
                    <a:pt x="162" y="6"/>
                  </a:lnTo>
                  <a:lnTo>
                    <a:pt x="130" y="17"/>
                  </a:lnTo>
                  <a:lnTo>
                    <a:pt x="100" y="32"/>
                  </a:lnTo>
                  <a:close/>
                </a:path>
              </a:pathLst>
            </a:custGeom>
            <a:grpFill/>
            <a:ln w="12700">
              <a:solidFill>
                <a:srgbClr val="000000"/>
              </a:solidFill>
              <a:prstDash val="solid"/>
              <a:round/>
              <a:headEnd/>
              <a:tailEnd/>
            </a:ln>
          </p:spPr>
          <p:txBody>
            <a:bodyPr/>
            <a:lstStyle/>
            <a:p>
              <a:endParaRPr lang="zh-CN" altLang="en-US" sz="1400" b="1">
                <a:latin typeface="微软雅黑" pitchFamily="34" charset="-122"/>
                <a:ea typeface="微软雅黑" pitchFamily="34" charset="-122"/>
              </a:endParaRPr>
            </a:p>
          </p:txBody>
        </p:sp>
        <p:sp>
          <p:nvSpPr>
            <p:cNvPr id="202" name="Freeform 19"/>
            <p:cNvSpPr>
              <a:spLocks/>
            </p:cNvSpPr>
            <p:nvPr/>
          </p:nvSpPr>
          <p:spPr bwMode="auto">
            <a:xfrm>
              <a:off x="3319" y="2831"/>
              <a:ext cx="850" cy="583"/>
            </a:xfrm>
            <a:custGeom>
              <a:avLst/>
              <a:gdLst>
                <a:gd name="T0" fmla="*/ 125 w 850"/>
                <a:gd name="T1" fmla="*/ 117 h 583"/>
                <a:gd name="T2" fmla="*/ 166 w 850"/>
                <a:gd name="T3" fmla="*/ 109 h 583"/>
                <a:gd name="T4" fmla="*/ 210 w 850"/>
                <a:gd name="T5" fmla="*/ 102 h 583"/>
                <a:gd name="T6" fmla="*/ 247 w 850"/>
                <a:gd name="T7" fmla="*/ 96 h 583"/>
                <a:gd name="T8" fmla="*/ 272 w 850"/>
                <a:gd name="T9" fmla="*/ 66 h 583"/>
                <a:gd name="T10" fmla="*/ 234 w 850"/>
                <a:gd name="T11" fmla="*/ 58 h 583"/>
                <a:gd name="T12" fmla="*/ 198 w 850"/>
                <a:gd name="T13" fmla="*/ 66 h 583"/>
                <a:gd name="T14" fmla="*/ 179 w 850"/>
                <a:gd name="T15" fmla="*/ 66 h 583"/>
                <a:gd name="T16" fmla="*/ 217 w 850"/>
                <a:gd name="T17" fmla="*/ 36 h 583"/>
                <a:gd name="T18" fmla="*/ 261 w 850"/>
                <a:gd name="T19" fmla="*/ 21 h 583"/>
                <a:gd name="T20" fmla="*/ 296 w 850"/>
                <a:gd name="T21" fmla="*/ 13 h 583"/>
                <a:gd name="T22" fmla="*/ 334 w 850"/>
                <a:gd name="T23" fmla="*/ 5 h 583"/>
                <a:gd name="T24" fmla="*/ 372 w 850"/>
                <a:gd name="T25" fmla="*/ 0 h 583"/>
                <a:gd name="T26" fmla="*/ 410 w 850"/>
                <a:gd name="T27" fmla="*/ 0 h 583"/>
                <a:gd name="T28" fmla="*/ 446 w 850"/>
                <a:gd name="T29" fmla="*/ 0 h 583"/>
                <a:gd name="T30" fmla="*/ 534 w 850"/>
                <a:gd name="T31" fmla="*/ 0 h 583"/>
                <a:gd name="T32" fmla="*/ 584 w 850"/>
                <a:gd name="T33" fmla="*/ 0 h 583"/>
                <a:gd name="T34" fmla="*/ 627 w 850"/>
                <a:gd name="T35" fmla="*/ 21 h 583"/>
                <a:gd name="T36" fmla="*/ 657 w 850"/>
                <a:gd name="T37" fmla="*/ 51 h 583"/>
                <a:gd name="T38" fmla="*/ 695 w 850"/>
                <a:gd name="T39" fmla="*/ 72 h 583"/>
                <a:gd name="T40" fmla="*/ 733 w 850"/>
                <a:gd name="T41" fmla="*/ 81 h 583"/>
                <a:gd name="T42" fmla="*/ 771 w 850"/>
                <a:gd name="T43" fmla="*/ 109 h 583"/>
                <a:gd name="T44" fmla="*/ 801 w 850"/>
                <a:gd name="T45" fmla="*/ 139 h 583"/>
                <a:gd name="T46" fmla="*/ 825 w 850"/>
                <a:gd name="T47" fmla="*/ 183 h 583"/>
                <a:gd name="T48" fmla="*/ 833 w 850"/>
                <a:gd name="T49" fmla="*/ 234 h 583"/>
                <a:gd name="T50" fmla="*/ 839 w 850"/>
                <a:gd name="T51" fmla="*/ 279 h 583"/>
                <a:gd name="T52" fmla="*/ 839 w 850"/>
                <a:gd name="T53" fmla="*/ 324 h 583"/>
                <a:gd name="T54" fmla="*/ 839 w 850"/>
                <a:gd name="T55" fmla="*/ 368 h 583"/>
                <a:gd name="T56" fmla="*/ 850 w 850"/>
                <a:gd name="T57" fmla="*/ 413 h 583"/>
                <a:gd name="T58" fmla="*/ 850 w 850"/>
                <a:gd name="T59" fmla="*/ 456 h 583"/>
                <a:gd name="T60" fmla="*/ 825 w 850"/>
                <a:gd name="T61" fmla="*/ 500 h 583"/>
                <a:gd name="T62" fmla="*/ 782 w 850"/>
                <a:gd name="T63" fmla="*/ 524 h 583"/>
                <a:gd name="T64" fmla="*/ 746 w 850"/>
                <a:gd name="T65" fmla="*/ 545 h 583"/>
                <a:gd name="T66" fmla="*/ 708 w 850"/>
                <a:gd name="T67" fmla="*/ 568 h 583"/>
                <a:gd name="T68" fmla="*/ 670 w 850"/>
                <a:gd name="T69" fmla="*/ 575 h 583"/>
                <a:gd name="T70" fmla="*/ 621 w 850"/>
                <a:gd name="T71" fmla="*/ 583 h 583"/>
                <a:gd name="T72" fmla="*/ 576 w 850"/>
                <a:gd name="T73" fmla="*/ 583 h 583"/>
                <a:gd name="T74" fmla="*/ 540 w 850"/>
                <a:gd name="T75" fmla="*/ 583 h 583"/>
                <a:gd name="T76" fmla="*/ 502 w 850"/>
                <a:gd name="T77" fmla="*/ 583 h 583"/>
                <a:gd name="T78" fmla="*/ 465 w 850"/>
                <a:gd name="T79" fmla="*/ 583 h 583"/>
                <a:gd name="T80" fmla="*/ 427 w 850"/>
                <a:gd name="T81" fmla="*/ 583 h 583"/>
                <a:gd name="T82" fmla="*/ 391 w 850"/>
                <a:gd name="T83" fmla="*/ 583 h 583"/>
                <a:gd name="T84" fmla="*/ 353 w 850"/>
                <a:gd name="T85" fmla="*/ 583 h 583"/>
                <a:gd name="T86" fmla="*/ 310 w 850"/>
                <a:gd name="T87" fmla="*/ 583 h 583"/>
                <a:gd name="T88" fmla="*/ 272 w 850"/>
                <a:gd name="T89" fmla="*/ 583 h 583"/>
                <a:gd name="T90" fmla="*/ 234 w 850"/>
                <a:gd name="T91" fmla="*/ 583 h 583"/>
                <a:gd name="T92" fmla="*/ 198 w 850"/>
                <a:gd name="T93" fmla="*/ 560 h 583"/>
                <a:gd name="T94" fmla="*/ 160 w 850"/>
                <a:gd name="T95" fmla="*/ 545 h 583"/>
                <a:gd name="T96" fmla="*/ 125 w 850"/>
                <a:gd name="T97" fmla="*/ 524 h 583"/>
                <a:gd name="T98" fmla="*/ 92 w 850"/>
                <a:gd name="T99" fmla="*/ 487 h 583"/>
                <a:gd name="T100" fmla="*/ 68 w 850"/>
                <a:gd name="T101" fmla="*/ 456 h 583"/>
                <a:gd name="T102" fmla="*/ 43 w 850"/>
                <a:gd name="T103" fmla="*/ 413 h 583"/>
                <a:gd name="T104" fmla="*/ 17 w 850"/>
                <a:gd name="T105" fmla="*/ 360 h 583"/>
                <a:gd name="T106" fmla="*/ 0 w 850"/>
                <a:gd name="T107" fmla="*/ 309 h 583"/>
                <a:gd name="T108" fmla="*/ 0 w 850"/>
                <a:gd name="T109" fmla="*/ 264 h 583"/>
                <a:gd name="T110" fmla="*/ 6 w 850"/>
                <a:gd name="T111" fmla="*/ 213 h 583"/>
                <a:gd name="T112" fmla="*/ 30 w 850"/>
                <a:gd name="T113" fmla="*/ 175 h 583"/>
                <a:gd name="T114" fmla="*/ 62 w 850"/>
                <a:gd name="T115" fmla="*/ 155 h 583"/>
                <a:gd name="T116" fmla="*/ 98 w 850"/>
                <a:gd name="T117" fmla="*/ 139 h 583"/>
                <a:gd name="T118" fmla="*/ 130 w 850"/>
                <a:gd name="T119" fmla="*/ 117 h 583"/>
                <a:gd name="T120" fmla="*/ 147 w 850"/>
                <a:gd name="T121" fmla="*/ 139 h 583"/>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850" h="583">
                  <a:moveTo>
                    <a:pt x="104" y="117"/>
                  </a:moveTo>
                  <a:lnTo>
                    <a:pt x="125" y="117"/>
                  </a:lnTo>
                  <a:lnTo>
                    <a:pt x="142" y="117"/>
                  </a:lnTo>
                  <a:lnTo>
                    <a:pt x="166" y="109"/>
                  </a:lnTo>
                  <a:lnTo>
                    <a:pt x="185" y="109"/>
                  </a:lnTo>
                  <a:lnTo>
                    <a:pt x="210" y="102"/>
                  </a:lnTo>
                  <a:lnTo>
                    <a:pt x="228" y="102"/>
                  </a:lnTo>
                  <a:lnTo>
                    <a:pt x="247" y="96"/>
                  </a:lnTo>
                  <a:lnTo>
                    <a:pt x="266" y="88"/>
                  </a:lnTo>
                  <a:lnTo>
                    <a:pt x="272" y="66"/>
                  </a:lnTo>
                  <a:lnTo>
                    <a:pt x="255" y="58"/>
                  </a:lnTo>
                  <a:lnTo>
                    <a:pt x="234" y="58"/>
                  </a:lnTo>
                  <a:lnTo>
                    <a:pt x="217" y="66"/>
                  </a:lnTo>
                  <a:lnTo>
                    <a:pt x="198" y="66"/>
                  </a:lnTo>
                  <a:lnTo>
                    <a:pt x="179" y="88"/>
                  </a:lnTo>
                  <a:lnTo>
                    <a:pt x="179" y="66"/>
                  </a:lnTo>
                  <a:lnTo>
                    <a:pt x="198" y="51"/>
                  </a:lnTo>
                  <a:lnTo>
                    <a:pt x="217" y="36"/>
                  </a:lnTo>
                  <a:lnTo>
                    <a:pt x="242" y="28"/>
                  </a:lnTo>
                  <a:lnTo>
                    <a:pt x="261" y="21"/>
                  </a:lnTo>
                  <a:lnTo>
                    <a:pt x="279" y="21"/>
                  </a:lnTo>
                  <a:lnTo>
                    <a:pt x="296" y="13"/>
                  </a:lnTo>
                  <a:lnTo>
                    <a:pt x="315" y="13"/>
                  </a:lnTo>
                  <a:lnTo>
                    <a:pt x="334" y="5"/>
                  </a:lnTo>
                  <a:lnTo>
                    <a:pt x="353" y="5"/>
                  </a:lnTo>
                  <a:lnTo>
                    <a:pt x="372" y="0"/>
                  </a:lnTo>
                  <a:lnTo>
                    <a:pt x="391" y="0"/>
                  </a:lnTo>
                  <a:lnTo>
                    <a:pt x="410" y="0"/>
                  </a:lnTo>
                  <a:lnTo>
                    <a:pt x="427" y="0"/>
                  </a:lnTo>
                  <a:lnTo>
                    <a:pt x="446" y="0"/>
                  </a:lnTo>
                  <a:lnTo>
                    <a:pt x="483" y="0"/>
                  </a:lnTo>
                  <a:lnTo>
                    <a:pt x="534" y="0"/>
                  </a:lnTo>
                  <a:lnTo>
                    <a:pt x="559" y="0"/>
                  </a:lnTo>
                  <a:lnTo>
                    <a:pt x="584" y="0"/>
                  </a:lnTo>
                  <a:lnTo>
                    <a:pt x="608" y="5"/>
                  </a:lnTo>
                  <a:lnTo>
                    <a:pt x="627" y="21"/>
                  </a:lnTo>
                  <a:lnTo>
                    <a:pt x="638" y="43"/>
                  </a:lnTo>
                  <a:lnTo>
                    <a:pt x="657" y="51"/>
                  </a:lnTo>
                  <a:lnTo>
                    <a:pt x="676" y="66"/>
                  </a:lnTo>
                  <a:lnTo>
                    <a:pt x="695" y="72"/>
                  </a:lnTo>
                  <a:lnTo>
                    <a:pt x="714" y="72"/>
                  </a:lnTo>
                  <a:lnTo>
                    <a:pt x="733" y="81"/>
                  </a:lnTo>
                  <a:lnTo>
                    <a:pt x="752" y="96"/>
                  </a:lnTo>
                  <a:lnTo>
                    <a:pt x="771" y="109"/>
                  </a:lnTo>
                  <a:lnTo>
                    <a:pt x="782" y="132"/>
                  </a:lnTo>
                  <a:lnTo>
                    <a:pt x="801" y="139"/>
                  </a:lnTo>
                  <a:lnTo>
                    <a:pt x="806" y="162"/>
                  </a:lnTo>
                  <a:lnTo>
                    <a:pt x="825" y="183"/>
                  </a:lnTo>
                  <a:lnTo>
                    <a:pt x="833" y="213"/>
                  </a:lnTo>
                  <a:lnTo>
                    <a:pt x="833" y="234"/>
                  </a:lnTo>
                  <a:lnTo>
                    <a:pt x="839" y="258"/>
                  </a:lnTo>
                  <a:lnTo>
                    <a:pt x="839" y="279"/>
                  </a:lnTo>
                  <a:lnTo>
                    <a:pt x="839" y="302"/>
                  </a:lnTo>
                  <a:lnTo>
                    <a:pt x="839" y="324"/>
                  </a:lnTo>
                  <a:lnTo>
                    <a:pt x="839" y="347"/>
                  </a:lnTo>
                  <a:lnTo>
                    <a:pt x="839" y="368"/>
                  </a:lnTo>
                  <a:lnTo>
                    <a:pt x="850" y="390"/>
                  </a:lnTo>
                  <a:lnTo>
                    <a:pt x="850" y="413"/>
                  </a:lnTo>
                  <a:lnTo>
                    <a:pt x="850" y="434"/>
                  </a:lnTo>
                  <a:lnTo>
                    <a:pt x="850" y="456"/>
                  </a:lnTo>
                  <a:lnTo>
                    <a:pt x="844" y="479"/>
                  </a:lnTo>
                  <a:lnTo>
                    <a:pt x="825" y="500"/>
                  </a:lnTo>
                  <a:lnTo>
                    <a:pt x="801" y="517"/>
                  </a:lnTo>
                  <a:lnTo>
                    <a:pt x="782" y="524"/>
                  </a:lnTo>
                  <a:lnTo>
                    <a:pt x="765" y="537"/>
                  </a:lnTo>
                  <a:lnTo>
                    <a:pt x="746" y="545"/>
                  </a:lnTo>
                  <a:lnTo>
                    <a:pt x="725" y="553"/>
                  </a:lnTo>
                  <a:lnTo>
                    <a:pt x="708" y="568"/>
                  </a:lnTo>
                  <a:lnTo>
                    <a:pt x="689" y="575"/>
                  </a:lnTo>
                  <a:lnTo>
                    <a:pt x="670" y="575"/>
                  </a:lnTo>
                  <a:lnTo>
                    <a:pt x="644" y="583"/>
                  </a:lnTo>
                  <a:lnTo>
                    <a:pt x="621" y="583"/>
                  </a:lnTo>
                  <a:lnTo>
                    <a:pt x="602" y="583"/>
                  </a:lnTo>
                  <a:lnTo>
                    <a:pt x="576" y="583"/>
                  </a:lnTo>
                  <a:lnTo>
                    <a:pt x="559" y="583"/>
                  </a:lnTo>
                  <a:lnTo>
                    <a:pt x="540" y="583"/>
                  </a:lnTo>
                  <a:lnTo>
                    <a:pt x="521" y="583"/>
                  </a:lnTo>
                  <a:lnTo>
                    <a:pt x="502" y="583"/>
                  </a:lnTo>
                  <a:lnTo>
                    <a:pt x="483" y="583"/>
                  </a:lnTo>
                  <a:lnTo>
                    <a:pt x="465" y="583"/>
                  </a:lnTo>
                  <a:lnTo>
                    <a:pt x="446" y="583"/>
                  </a:lnTo>
                  <a:lnTo>
                    <a:pt x="427" y="583"/>
                  </a:lnTo>
                  <a:lnTo>
                    <a:pt x="410" y="583"/>
                  </a:lnTo>
                  <a:lnTo>
                    <a:pt x="391" y="583"/>
                  </a:lnTo>
                  <a:lnTo>
                    <a:pt x="372" y="583"/>
                  </a:lnTo>
                  <a:lnTo>
                    <a:pt x="353" y="583"/>
                  </a:lnTo>
                  <a:lnTo>
                    <a:pt x="329" y="583"/>
                  </a:lnTo>
                  <a:lnTo>
                    <a:pt x="310" y="583"/>
                  </a:lnTo>
                  <a:lnTo>
                    <a:pt x="291" y="583"/>
                  </a:lnTo>
                  <a:lnTo>
                    <a:pt x="272" y="583"/>
                  </a:lnTo>
                  <a:lnTo>
                    <a:pt x="255" y="583"/>
                  </a:lnTo>
                  <a:lnTo>
                    <a:pt x="234" y="583"/>
                  </a:lnTo>
                  <a:lnTo>
                    <a:pt x="217" y="568"/>
                  </a:lnTo>
                  <a:lnTo>
                    <a:pt x="198" y="560"/>
                  </a:lnTo>
                  <a:lnTo>
                    <a:pt x="179" y="553"/>
                  </a:lnTo>
                  <a:lnTo>
                    <a:pt x="160" y="545"/>
                  </a:lnTo>
                  <a:lnTo>
                    <a:pt x="142" y="537"/>
                  </a:lnTo>
                  <a:lnTo>
                    <a:pt x="125" y="524"/>
                  </a:lnTo>
                  <a:lnTo>
                    <a:pt x="104" y="509"/>
                  </a:lnTo>
                  <a:lnTo>
                    <a:pt x="92" y="487"/>
                  </a:lnTo>
                  <a:lnTo>
                    <a:pt x="74" y="479"/>
                  </a:lnTo>
                  <a:lnTo>
                    <a:pt x="68" y="456"/>
                  </a:lnTo>
                  <a:lnTo>
                    <a:pt x="49" y="434"/>
                  </a:lnTo>
                  <a:lnTo>
                    <a:pt x="43" y="413"/>
                  </a:lnTo>
                  <a:lnTo>
                    <a:pt x="24" y="390"/>
                  </a:lnTo>
                  <a:lnTo>
                    <a:pt x="17" y="360"/>
                  </a:lnTo>
                  <a:lnTo>
                    <a:pt x="6" y="330"/>
                  </a:lnTo>
                  <a:lnTo>
                    <a:pt x="0" y="309"/>
                  </a:lnTo>
                  <a:lnTo>
                    <a:pt x="0" y="287"/>
                  </a:lnTo>
                  <a:lnTo>
                    <a:pt x="0" y="264"/>
                  </a:lnTo>
                  <a:lnTo>
                    <a:pt x="0" y="243"/>
                  </a:lnTo>
                  <a:lnTo>
                    <a:pt x="6" y="213"/>
                  </a:lnTo>
                  <a:lnTo>
                    <a:pt x="11" y="192"/>
                  </a:lnTo>
                  <a:lnTo>
                    <a:pt x="30" y="175"/>
                  </a:lnTo>
                  <a:lnTo>
                    <a:pt x="43" y="155"/>
                  </a:lnTo>
                  <a:lnTo>
                    <a:pt x="62" y="155"/>
                  </a:lnTo>
                  <a:lnTo>
                    <a:pt x="79" y="147"/>
                  </a:lnTo>
                  <a:lnTo>
                    <a:pt x="98" y="139"/>
                  </a:lnTo>
                  <a:lnTo>
                    <a:pt x="117" y="139"/>
                  </a:lnTo>
                  <a:lnTo>
                    <a:pt x="130" y="117"/>
                  </a:lnTo>
                  <a:lnTo>
                    <a:pt x="130" y="96"/>
                  </a:lnTo>
                  <a:lnTo>
                    <a:pt x="147" y="139"/>
                  </a:lnTo>
                  <a:lnTo>
                    <a:pt x="104" y="1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latin typeface="微软雅黑" pitchFamily="34" charset="-122"/>
                <a:ea typeface="微软雅黑" pitchFamily="34" charset="-122"/>
              </a:endParaRPr>
            </a:p>
          </p:txBody>
        </p:sp>
        <p:sp>
          <p:nvSpPr>
            <p:cNvPr id="203" name="Freeform 20"/>
            <p:cNvSpPr>
              <a:spLocks/>
            </p:cNvSpPr>
            <p:nvPr/>
          </p:nvSpPr>
          <p:spPr bwMode="auto">
            <a:xfrm>
              <a:off x="3483" y="2787"/>
              <a:ext cx="132" cy="168"/>
            </a:xfrm>
            <a:custGeom>
              <a:avLst/>
              <a:gdLst>
                <a:gd name="T0" fmla="*/ 6 w 132"/>
                <a:gd name="T1" fmla="*/ 95 h 168"/>
                <a:gd name="T2" fmla="*/ 0 w 132"/>
                <a:gd name="T3" fmla="*/ 72 h 168"/>
                <a:gd name="T4" fmla="*/ 0 w 132"/>
                <a:gd name="T5" fmla="*/ 51 h 168"/>
                <a:gd name="T6" fmla="*/ 17 w 132"/>
                <a:gd name="T7" fmla="*/ 36 h 168"/>
                <a:gd name="T8" fmla="*/ 36 w 132"/>
                <a:gd name="T9" fmla="*/ 21 h 168"/>
                <a:gd name="T10" fmla="*/ 53 w 132"/>
                <a:gd name="T11" fmla="*/ 0 h 168"/>
                <a:gd name="T12" fmla="*/ 72 w 132"/>
                <a:gd name="T13" fmla="*/ 0 h 168"/>
                <a:gd name="T14" fmla="*/ 91 w 132"/>
                <a:gd name="T15" fmla="*/ 0 h 168"/>
                <a:gd name="T16" fmla="*/ 97 w 132"/>
                <a:gd name="T17" fmla="*/ 21 h 168"/>
                <a:gd name="T18" fmla="*/ 110 w 132"/>
                <a:gd name="T19" fmla="*/ 44 h 168"/>
                <a:gd name="T20" fmla="*/ 121 w 132"/>
                <a:gd name="T21" fmla="*/ 66 h 168"/>
                <a:gd name="T22" fmla="*/ 127 w 132"/>
                <a:gd name="T23" fmla="*/ 87 h 168"/>
                <a:gd name="T24" fmla="*/ 132 w 132"/>
                <a:gd name="T25" fmla="*/ 108 h 168"/>
                <a:gd name="T26" fmla="*/ 132 w 132"/>
                <a:gd name="T27" fmla="*/ 132 h 168"/>
                <a:gd name="T28" fmla="*/ 132 w 132"/>
                <a:gd name="T29" fmla="*/ 153 h 168"/>
                <a:gd name="T30" fmla="*/ 115 w 132"/>
                <a:gd name="T31" fmla="*/ 168 h 168"/>
                <a:gd name="T32" fmla="*/ 97 w 132"/>
                <a:gd name="T33" fmla="*/ 168 h 168"/>
                <a:gd name="T34" fmla="*/ 80 w 132"/>
                <a:gd name="T35" fmla="*/ 168 h 168"/>
                <a:gd name="T36" fmla="*/ 61 w 132"/>
                <a:gd name="T37" fmla="*/ 168 h 168"/>
                <a:gd name="T38" fmla="*/ 42 w 132"/>
                <a:gd name="T39" fmla="*/ 161 h 168"/>
                <a:gd name="T40" fmla="*/ 23 w 132"/>
                <a:gd name="T41" fmla="*/ 146 h 168"/>
                <a:gd name="T42" fmla="*/ 12 w 132"/>
                <a:gd name="T43" fmla="*/ 123 h 168"/>
                <a:gd name="T44" fmla="*/ 6 w 132"/>
                <a:gd name="T45" fmla="*/ 102 h 168"/>
                <a:gd name="T46" fmla="*/ 6 w 132"/>
                <a:gd name="T47" fmla="*/ 95 h 16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32" h="168">
                  <a:moveTo>
                    <a:pt x="6" y="95"/>
                  </a:moveTo>
                  <a:lnTo>
                    <a:pt x="0" y="72"/>
                  </a:lnTo>
                  <a:lnTo>
                    <a:pt x="0" y="51"/>
                  </a:lnTo>
                  <a:lnTo>
                    <a:pt x="17" y="36"/>
                  </a:lnTo>
                  <a:lnTo>
                    <a:pt x="36" y="21"/>
                  </a:lnTo>
                  <a:lnTo>
                    <a:pt x="53" y="0"/>
                  </a:lnTo>
                  <a:lnTo>
                    <a:pt x="72" y="0"/>
                  </a:lnTo>
                  <a:lnTo>
                    <a:pt x="91" y="0"/>
                  </a:lnTo>
                  <a:lnTo>
                    <a:pt x="97" y="21"/>
                  </a:lnTo>
                  <a:lnTo>
                    <a:pt x="110" y="44"/>
                  </a:lnTo>
                  <a:lnTo>
                    <a:pt x="121" y="66"/>
                  </a:lnTo>
                  <a:lnTo>
                    <a:pt x="127" y="87"/>
                  </a:lnTo>
                  <a:lnTo>
                    <a:pt x="132" y="108"/>
                  </a:lnTo>
                  <a:lnTo>
                    <a:pt x="132" y="132"/>
                  </a:lnTo>
                  <a:lnTo>
                    <a:pt x="132" y="153"/>
                  </a:lnTo>
                  <a:lnTo>
                    <a:pt x="115" y="168"/>
                  </a:lnTo>
                  <a:lnTo>
                    <a:pt x="97" y="168"/>
                  </a:lnTo>
                  <a:lnTo>
                    <a:pt x="80" y="168"/>
                  </a:lnTo>
                  <a:lnTo>
                    <a:pt x="61" y="168"/>
                  </a:lnTo>
                  <a:lnTo>
                    <a:pt x="42" y="161"/>
                  </a:lnTo>
                  <a:lnTo>
                    <a:pt x="23" y="146"/>
                  </a:lnTo>
                  <a:lnTo>
                    <a:pt x="12" y="123"/>
                  </a:lnTo>
                  <a:lnTo>
                    <a:pt x="6" y="102"/>
                  </a:lnTo>
                  <a:lnTo>
                    <a:pt x="6" y="9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latin typeface="微软雅黑" pitchFamily="34" charset="-122"/>
                <a:ea typeface="微软雅黑" pitchFamily="34" charset="-122"/>
              </a:endParaRPr>
            </a:p>
          </p:txBody>
        </p:sp>
        <p:sp>
          <p:nvSpPr>
            <p:cNvPr id="204" name="Freeform 21"/>
            <p:cNvSpPr>
              <a:spLocks/>
            </p:cNvSpPr>
            <p:nvPr/>
          </p:nvSpPr>
          <p:spPr bwMode="auto">
            <a:xfrm>
              <a:off x="3802" y="2742"/>
              <a:ext cx="93" cy="123"/>
            </a:xfrm>
            <a:custGeom>
              <a:avLst/>
              <a:gdLst>
                <a:gd name="T0" fmla="*/ 0 w 93"/>
                <a:gd name="T1" fmla="*/ 0 h 123"/>
                <a:gd name="T2" fmla="*/ 17 w 93"/>
                <a:gd name="T3" fmla="*/ 15 h 123"/>
                <a:gd name="T4" fmla="*/ 36 w 93"/>
                <a:gd name="T5" fmla="*/ 28 h 123"/>
                <a:gd name="T6" fmla="*/ 55 w 93"/>
                <a:gd name="T7" fmla="*/ 28 h 123"/>
                <a:gd name="T8" fmla="*/ 74 w 93"/>
                <a:gd name="T9" fmla="*/ 44 h 123"/>
                <a:gd name="T10" fmla="*/ 87 w 93"/>
                <a:gd name="T11" fmla="*/ 66 h 123"/>
                <a:gd name="T12" fmla="*/ 93 w 93"/>
                <a:gd name="T13" fmla="*/ 87 h 123"/>
                <a:gd name="T14" fmla="*/ 93 w 93"/>
                <a:gd name="T15" fmla="*/ 110 h 123"/>
                <a:gd name="T16" fmla="*/ 74 w 93"/>
                <a:gd name="T17" fmla="*/ 123 h 123"/>
                <a:gd name="T18" fmla="*/ 55 w 93"/>
                <a:gd name="T19" fmla="*/ 123 h 123"/>
                <a:gd name="T20" fmla="*/ 31 w 93"/>
                <a:gd name="T21" fmla="*/ 115 h 123"/>
                <a:gd name="T22" fmla="*/ 12 w 93"/>
                <a:gd name="T23" fmla="*/ 102 h 123"/>
                <a:gd name="T24" fmla="*/ 6 w 93"/>
                <a:gd name="T25" fmla="*/ 79 h 123"/>
                <a:gd name="T26" fmla="*/ 0 w 93"/>
                <a:gd name="T27" fmla="*/ 57 h 123"/>
                <a:gd name="T28" fmla="*/ 0 w 93"/>
                <a:gd name="T29" fmla="*/ 36 h 123"/>
                <a:gd name="T30" fmla="*/ 12 w 93"/>
                <a:gd name="T31" fmla="*/ 15 h 123"/>
                <a:gd name="T32" fmla="*/ 0 w 93"/>
                <a:gd name="T33" fmla="*/ 0 h 12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93" h="123">
                  <a:moveTo>
                    <a:pt x="0" y="0"/>
                  </a:moveTo>
                  <a:lnTo>
                    <a:pt x="17" y="15"/>
                  </a:lnTo>
                  <a:lnTo>
                    <a:pt x="36" y="28"/>
                  </a:lnTo>
                  <a:lnTo>
                    <a:pt x="55" y="28"/>
                  </a:lnTo>
                  <a:lnTo>
                    <a:pt x="74" y="44"/>
                  </a:lnTo>
                  <a:lnTo>
                    <a:pt x="87" y="66"/>
                  </a:lnTo>
                  <a:lnTo>
                    <a:pt x="93" y="87"/>
                  </a:lnTo>
                  <a:lnTo>
                    <a:pt x="93" y="110"/>
                  </a:lnTo>
                  <a:lnTo>
                    <a:pt x="74" y="123"/>
                  </a:lnTo>
                  <a:lnTo>
                    <a:pt x="55" y="123"/>
                  </a:lnTo>
                  <a:lnTo>
                    <a:pt x="31" y="115"/>
                  </a:lnTo>
                  <a:lnTo>
                    <a:pt x="12" y="102"/>
                  </a:lnTo>
                  <a:lnTo>
                    <a:pt x="6" y="79"/>
                  </a:lnTo>
                  <a:lnTo>
                    <a:pt x="0" y="57"/>
                  </a:lnTo>
                  <a:lnTo>
                    <a:pt x="0" y="36"/>
                  </a:lnTo>
                  <a:lnTo>
                    <a:pt x="12" y="15"/>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latin typeface="微软雅黑" pitchFamily="34" charset="-122"/>
                <a:ea typeface="微软雅黑" pitchFamily="34" charset="-122"/>
              </a:endParaRPr>
            </a:p>
          </p:txBody>
        </p:sp>
      </p:grpSp>
      <p:sp>
        <p:nvSpPr>
          <p:cNvPr id="162" name="Text Box 162"/>
          <p:cNvSpPr txBox="1">
            <a:spLocks noChangeArrowheads="1"/>
          </p:cNvSpPr>
          <p:nvPr/>
        </p:nvSpPr>
        <p:spPr bwMode="auto">
          <a:xfrm>
            <a:off x="1501962" y="1455966"/>
            <a:ext cx="72327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zh-CN" altLang="en-US" sz="1400" b="1" dirty="0">
                <a:latin typeface="微软雅黑" pitchFamily="34" charset="-122"/>
                <a:ea typeface="微软雅黑" pitchFamily="34" charset="-122"/>
              </a:rPr>
              <a:t>互联网</a:t>
            </a:r>
          </a:p>
        </p:txBody>
      </p:sp>
      <p:pic>
        <p:nvPicPr>
          <p:cNvPr id="205" name="图片 20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743034" y="2606945"/>
            <a:ext cx="619871" cy="867819"/>
          </a:xfrm>
          <a:prstGeom prst="rect">
            <a:avLst/>
          </a:prstGeom>
        </p:spPr>
      </p:pic>
      <p:sp>
        <p:nvSpPr>
          <p:cNvPr id="173" name="Oval 173"/>
          <p:cNvSpPr>
            <a:spLocks noChangeArrowheads="1"/>
          </p:cNvSpPr>
          <p:nvPr/>
        </p:nvSpPr>
        <p:spPr bwMode="auto">
          <a:xfrm>
            <a:off x="2975198" y="3109941"/>
            <a:ext cx="314930" cy="197875"/>
          </a:xfrm>
          <a:prstGeom prst="ellipse">
            <a:avLst/>
          </a:prstGeom>
          <a:solidFill>
            <a:srgbClr val="FF66FF"/>
          </a:solidFill>
          <a:ln w="9525">
            <a:solidFill>
              <a:schemeClr val="tx1"/>
            </a:solidFill>
            <a:round/>
            <a:headEnd/>
            <a:tailEnd/>
          </a:ln>
          <a:effectLst/>
          <a:extLst/>
        </p:spPr>
        <p:txBody>
          <a:bodyPr wrap="none" anchor="ctr"/>
          <a:lstStyle/>
          <a:p>
            <a:pPr algn="ctr" eaLnBrk="1" hangingPunct="1"/>
            <a:r>
              <a:rPr kumimoji="1" lang="en-US" altLang="zh-CN" sz="1400" b="1" dirty="0">
                <a:latin typeface="微软雅黑" pitchFamily="34" charset="-122"/>
                <a:ea typeface="微软雅黑" pitchFamily="34" charset="-122"/>
              </a:rPr>
              <a:t>A</a:t>
            </a:r>
          </a:p>
        </p:txBody>
      </p:sp>
      <p:sp>
        <p:nvSpPr>
          <p:cNvPr id="184" name="Freeform 185"/>
          <p:cNvSpPr>
            <a:spLocks/>
          </p:cNvSpPr>
          <p:nvPr/>
        </p:nvSpPr>
        <p:spPr bwMode="auto">
          <a:xfrm>
            <a:off x="3290128" y="2896186"/>
            <a:ext cx="2103944" cy="333456"/>
          </a:xfrm>
          <a:custGeom>
            <a:avLst/>
            <a:gdLst>
              <a:gd name="T0" fmla="*/ 2147483646 w 1384"/>
              <a:gd name="T1" fmla="*/ 0 h 208"/>
              <a:gd name="T2" fmla="*/ 0 w 1384"/>
              <a:gd name="T3" fmla="*/ 2147483646 h 208"/>
              <a:gd name="T4" fmla="*/ 0 60000 65536"/>
              <a:gd name="T5" fmla="*/ 0 60000 65536"/>
            </a:gdLst>
            <a:ahLst/>
            <a:cxnLst>
              <a:cxn ang="T4">
                <a:pos x="T0" y="T1"/>
              </a:cxn>
              <a:cxn ang="T5">
                <a:pos x="T2" y="T3"/>
              </a:cxn>
            </a:cxnLst>
            <a:rect l="0" t="0" r="r" b="b"/>
            <a:pathLst>
              <a:path w="1384" h="208">
                <a:moveTo>
                  <a:pt x="1384" y="0"/>
                </a:moveTo>
                <a:cubicBezTo>
                  <a:pt x="1153" y="33"/>
                  <a:pt x="288" y="165"/>
                  <a:pt x="0" y="208"/>
                </a:cubicBezTo>
              </a:path>
            </a:pathLst>
          </a:custGeom>
          <a:noFill/>
          <a:ln w="28575" cap="flat" cmpd="sng">
            <a:solidFill>
              <a:srgbClr val="CC00CC"/>
            </a:solidFill>
            <a:prstDash val="dash"/>
            <a:round/>
            <a:headEnd type="triangle" w="med" len="lg"/>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Tree>
    <p:extLst>
      <p:ext uri="{BB962C8B-B14F-4D97-AF65-F5344CB8AC3E}">
        <p14:creationId xmlns:p14="http://schemas.microsoft.com/office/powerpoint/2010/main" val="1586280142"/>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56963" y="665323"/>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3" name="Rectangle 6"/>
          <p:cNvSpPr>
            <a:spLocks noChangeArrowheads="1"/>
          </p:cNvSpPr>
          <p:nvPr/>
        </p:nvSpPr>
        <p:spPr bwMode="auto">
          <a:xfrm>
            <a:off x="2911667" y="632112"/>
            <a:ext cx="333937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网络管理模型中的主要构件</a:t>
            </a:r>
          </a:p>
        </p:txBody>
      </p:sp>
      <p:sp>
        <p:nvSpPr>
          <p:cNvPr id="4" name="Rectangle 68"/>
          <p:cNvSpPr>
            <a:spLocks noChangeArrowheads="1"/>
          </p:cNvSpPr>
          <p:nvPr/>
        </p:nvSpPr>
        <p:spPr bwMode="auto">
          <a:xfrm>
            <a:off x="556962" y="1026413"/>
            <a:ext cx="8166413" cy="3477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eaLnBrk="0" hangingPunct="0">
              <a:lnSpc>
                <a:spcPts val="3300"/>
              </a:lnSpc>
              <a:buClr>
                <a:srgbClr val="0070C0"/>
              </a:buClr>
              <a:buFont typeface="Wingdings" pitchFamily="2" charset="2"/>
              <a:buChar char="l"/>
            </a:pPr>
            <a:r>
              <a:rPr lang="zh-CN" altLang="en-US" sz="2000" b="1" dirty="0">
                <a:solidFill>
                  <a:srgbClr val="0000FF"/>
                </a:solidFill>
                <a:latin typeface="微软雅黑" pitchFamily="34" charset="-122"/>
                <a:ea typeface="微软雅黑" pitchFamily="34" charset="-122"/>
              </a:rPr>
              <a:t>管理站</a:t>
            </a:r>
            <a:r>
              <a:rPr lang="zh-CN" altLang="en-US" sz="2000" b="1" dirty="0">
                <a:latin typeface="微软雅黑" pitchFamily="34" charset="-122"/>
                <a:ea typeface="微软雅黑" pitchFamily="34" charset="-122"/>
              </a:rPr>
              <a:t>也常称为</a:t>
            </a:r>
            <a:r>
              <a:rPr lang="zh-CN" altLang="en-US" sz="2000" b="1" dirty="0">
                <a:solidFill>
                  <a:srgbClr val="0000FF"/>
                </a:solidFill>
                <a:latin typeface="微软雅黑" pitchFamily="34" charset="-122"/>
                <a:ea typeface="微软雅黑" pitchFamily="34" charset="-122"/>
              </a:rPr>
              <a:t>网络运行中心 </a:t>
            </a:r>
            <a:r>
              <a:rPr lang="en-US" altLang="zh-CN" sz="2000" b="1" dirty="0">
                <a:latin typeface="微软雅黑" pitchFamily="34" charset="-122"/>
                <a:ea typeface="微软雅黑" pitchFamily="34" charset="-122"/>
              </a:rPr>
              <a:t>NOC (Network Operations Center)</a:t>
            </a:r>
            <a:r>
              <a:rPr lang="zh-CN" altLang="en-US" sz="2000" b="1" dirty="0">
                <a:latin typeface="微软雅黑" pitchFamily="34" charset="-122"/>
                <a:ea typeface="微软雅黑" pitchFamily="34" charset="-122"/>
              </a:rPr>
              <a:t>，是网络管理系统的核心。</a:t>
            </a:r>
          </a:p>
          <a:p>
            <a:pPr marL="342900" indent="-342900" eaLnBrk="0" hangingPunct="0">
              <a:lnSpc>
                <a:spcPts val="3300"/>
              </a:lnSpc>
              <a:buClr>
                <a:srgbClr val="0070C0"/>
              </a:buClr>
              <a:buFont typeface="Wingdings" pitchFamily="2" charset="2"/>
              <a:buChar char="l"/>
            </a:pPr>
            <a:r>
              <a:rPr lang="zh-CN" altLang="en-US" sz="2000" b="1" dirty="0">
                <a:solidFill>
                  <a:srgbClr val="0000FF"/>
                </a:solidFill>
                <a:latin typeface="微软雅黑" pitchFamily="34" charset="-122"/>
                <a:ea typeface="微软雅黑" pitchFamily="34" charset="-122"/>
              </a:rPr>
              <a:t>管理程序</a:t>
            </a:r>
            <a:r>
              <a:rPr lang="zh-CN" altLang="en-US" sz="2000" b="1" dirty="0">
                <a:latin typeface="微软雅黑" pitchFamily="34" charset="-122"/>
                <a:ea typeface="微软雅黑" pitchFamily="34" charset="-122"/>
              </a:rPr>
              <a:t>在运行时就成为</a:t>
            </a:r>
            <a:r>
              <a:rPr lang="zh-CN" altLang="en-US" sz="2000" b="1" dirty="0">
                <a:solidFill>
                  <a:srgbClr val="0000FF"/>
                </a:solidFill>
                <a:latin typeface="微软雅黑" pitchFamily="34" charset="-122"/>
                <a:ea typeface="微软雅黑" pitchFamily="34" charset="-122"/>
              </a:rPr>
              <a:t>管理进程</a:t>
            </a:r>
            <a:r>
              <a:rPr lang="zh-CN" altLang="en-US" sz="2000" b="1" dirty="0">
                <a:latin typeface="微软雅黑" pitchFamily="34" charset="-122"/>
                <a:ea typeface="微软雅黑" pitchFamily="34" charset="-122"/>
              </a:rPr>
              <a:t>。</a:t>
            </a:r>
          </a:p>
          <a:p>
            <a:pPr marL="342900" indent="-34290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管理站（硬件）或管理程序（软件）都可称为</a:t>
            </a:r>
            <a:r>
              <a:rPr lang="zh-CN" altLang="en-US" sz="2000" b="1" dirty="0">
                <a:solidFill>
                  <a:srgbClr val="0000FF"/>
                </a:solidFill>
                <a:latin typeface="微软雅黑" pitchFamily="34" charset="-122"/>
                <a:ea typeface="微软雅黑" pitchFamily="34" charset="-122"/>
              </a:rPr>
              <a:t>管理者</a:t>
            </a:r>
            <a:r>
              <a:rPr lang="en-US" altLang="zh-CN" sz="2000" b="1" dirty="0">
                <a:latin typeface="微软雅黑" pitchFamily="34" charset="-122"/>
                <a:ea typeface="微软雅黑" pitchFamily="34" charset="-122"/>
              </a:rPr>
              <a:t>(manager)</a:t>
            </a:r>
            <a:r>
              <a:rPr lang="zh-CN" altLang="en-US" sz="2000" b="1" dirty="0">
                <a:latin typeface="微软雅黑" pitchFamily="34" charset="-122"/>
                <a:ea typeface="微软雅黑" pitchFamily="34" charset="-122"/>
              </a:rPr>
              <a:t>。</a:t>
            </a:r>
            <a:r>
              <a:rPr lang="en-US" altLang="zh-CN" sz="2000" b="1" dirty="0">
                <a:latin typeface="微软雅黑" pitchFamily="34" charset="-122"/>
                <a:ea typeface="微软雅黑" pitchFamily="34" charset="-122"/>
              </a:rPr>
              <a:t>Manager</a:t>
            </a:r>
            <a:r>
              <a:rPr lang="en-US" altLang="zh-CN" sz="2000" b="1" dirty="0">
                <a:solidFill>
                  <a:srgbClr val="0000FF"/>
                </a:solidFill>
                <a:latin typeface="微软雅黑" pitchFamily="34" charset="-122"/>
                <a:ea typeface="微软雅黑" pitchFamily="34" charset="-122"/>
              </a:rPr>
              <a:t> </a:t>
            </a:r>
            <a:r>
              <a:rPr lang="zh-CN" altLang="en-US" sz="2000" b="1" dirty="0">
                <a:latin typeface="微软雅黑" pitchFamily="34" charset="-122"/>
                <a:ea typeface="微软雅黑" pitchFamily="34" charset="-122"/>
              </a:rPr>
              <a:t>不是指人，而是指机器或软件。</a:t>
            </a:r>
          </a:p>
          <a:p>
            <a:pPr marL="342900" indent="-342900" eaLnBrk="0" hangingPunct="0">
              <a:lnSpc>
                <a:spcPts val="3300"/>
              </a:lnSpc>
              <a:buClr>
                <a:srgbClr val="0070C0"/>
              </a:buClr>
              <a:buFont typeface="Wingdings" pitchFamily="2" charset="2"/>
              <a:buChar char="l"/>
            </a:pPr>
            <a:r>
              <a:rPr lang="zh-CN" altLang="en-US" sz="2000" b="1" dirty="0">
                <a:solidFill>
                  <a:srgbClr val="0000FF"/>
                </a:solidFill>
                <a:latin typeface="微软雅黑" pitchFamily="34" charset="-122"/>
                <a:ea typeface="微软雅黑" pitchFamily="34" charset="-122"/>
              </a:rPr>
              <a:t>网络管理员 </a:t>
            </a:r>
            <a:r>
              <a:rPr lang="en-US" altLang="zh-CN" sz="2000" b="1" dirty="0">
                <a:latin typeface="微软雅黑" pitchFamily="34" charset="-122"/>
                <a:ea typeface="微软雅黑" pitchFamily="34" charset="-122"/>
              </a:rPr>
              <a:t>(administrator) </a:t>
            </a:r>
            <a:r>
              <a:rPr lang="zh-CN" altLang="en-US" sz="2000" b="1" dirty="0">
                <a:latin typeface="微软雅黑" pitchFamily="34" charset="-122"/>
                <a:ea typeface="微软雅黑" pitchFamily="34" charset="-122"/>
              </a:rPr>
              <a:t>指的是负责网络管理的人员。</a:t>
            </a:r>
            <a:endParaRPr lang="en-US" altLang="zh-CN" sz="2000" b="1" dirty="0">
              <a:latin typeface="微软雅黑" pitchFamily="34" charset="-122"/>
              <a:ea typeface="微软雅黑" pitchFamily="34" charset="-122"/>
            </a:endParaRPr>
          </a:p>
          <a:p>
            <a:pPr marL="342900" indent="-34290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大型网络往往实行多级管理，因而有多个管理者，而一个管理者一般只管理本地网络的设备。</a:t>
            </a:r>
          </a:p>
        </p:txBody>
      </p:sp>
    </p:spTree>
    <p:extLst>
      <p:ext uri="{BB962C8B-B14F-4D97-AF65-F5344CB8AC3E}">
        <p14:creationId xmlns:p14="http://schemas.microsoft.com/office/powerpoint/2010/main" val="284572840"/>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56963" y="1515414"/>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3" name="Rectangle 6"/>
          <p:cNvSpPr>
            <a:spLocks noChangeArrowheads="1"/>
          </p:cNvSpPr>
          <p:nvPr/>
        </p:nvSpPr>
        <p:spPr bwMode="auto">
          <a:xfrm>
            <a:off x="2769001" y="1482203"/>
            <a:ext cx="362471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被管对象 </a:t>
            </a:r>
            <a:r>
              <a:rPr lang="en-US" altLang="zh-CN" sz="2000" b="1" dirty="0">
                <a:solidFill>
                  <a:schemeClr val="bg1"/>
                </a:solidFill>
                <a:latin typeface="微软雅黑" pitchFamily="34" charset="-122"/>
                <a:ea typeface="微软雅黑" pitchFamily="34" charset="-122"/>
              </a:rPr>
              <a:t>(Managed Object)</a:t>
            </a:r>
            <a:endParaRPr lang="zh-CN" altLang="en-US" sz="2000" b="1" dirty="0">
              <a:solidFill>
                <a:schemeClr val="bg1"/>
              </a:solidFill>
              <a:latin typeface="微软雅黑" pitchFamily="34" charset="-122"/>
              <a:ea typeface="微软雅黑" pitchFamily="34" charset="-122"/>
            </a:endParaRPr>
          </a:p>
        </p:txBody>
      </p:sp>
      <p:sp>
        <p:nvSpPr>
          <p:cNvPr id="4" name="Rectangle 68"/>
          <p:cNvSpPr>
            <a:spLocks noChangeArrowheads="1"/>
          </p:cNvSpPr>
          <p:nvPr/>
        </p:nvSpPr>
        <p:spPr bwMode="auto">
          <a:xfrm>
            <a:off x="556963" y="1913080"/>
            <a:ext cx="8048776" cy="13619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网络的每一个被管设备中可能有多个</a:t>
            </a:r>
            <a:r>
              <a:rPr lang="zh-CN" altLang="en-US" sz="2000" b="1" dirty="0">
                <a:solidFill>
                  <a:srgbClr val="0000FF"/>
                </a:solidFill>
                <a:latin typeface="微软雅黑" pitchFamily="34" charset="-122"/>
                <a:ea typeface="微软雅黑" pitchFamily="34" charset="-122"/>
              </a:rPr>
              <a:t>被管对象</a:t>
            </a:r>
            <a:r>
              <a:rPr lang="zh-CN" altLang="en-US" sz="2000" b="1" dirty="0">
                <a:latin typeface="微软雅黑" pitchFamily="34" charset="-122"/>
                <a:ea typeface="微软雅黑" pitchFamily="34" charset="-122"/>
              </a:rPr>
              <a:t>。</a:t>
            </a:r>
          </a:p>
          <a:p>
            <a:pPr marL="342900" indent="-34290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被管设备有时可称为</a:t>
            </a:r>
            <a:r>
              <a:rPr lang="zh-CN" altLang="en-US" sz="2000" b="1" dirty="0">
                <a:solidFill>
                  <a:srgbClr val="0000FF"/>
                </a:solidFill>
                <a:latin typeface="微软雅黑" pitchFamily="34" charset="-122"/>
                <a:ea typeface="微软雅黑" pitchFamily="34" charset="-122"/>
              </a:rPr>
              <a:t>网络元素</a:t>
            </a:r>
            <a:r>
              <a:rPr lang="zh-CN" altLang="en-US" sz="2000" b="1" dirty="0">
                <a:latin typeface="微软雅黑" pitchFamily="34" charset="-122"/>
                <a:ea typeface="微软雅黑" pitchFamily="34" charset="-122"/>
              </a:rPr>
              <a:t>或</a:t>
            </a:r>
            <a:r>
              <a:rPr lang="zh-CN" altLang="en-US" sz="2000" b="1" dirty="0">
                <a:solidFill>
                  <a:srgbClr val="0000FF"/>
                </a:solidFill>
                <a:latin typeface="微软雅黑" pitchFamily="34" charset="-122"/>
                <a:ea typeface="微软雅黑" pitchFamily="34" charset="-122"/>
              </a:rPr>
              <a:t>网元</a:t>
            </a:r>
            <a:r>
              <a:rPr lang="zh-CN" altLang="en-US" sz="2000" b="1" dirty="0">
                <a:latin typeface="微软雅黑" pitchFamily="34" charset="-122"/>
                <a:ea typeface="微软雅黑" pitchFamily="34" charset="-122"/>
              </a:rPr>
              <a:t>。</a:t>
            </a:r>
          </a:p>
          <a:p>
            <a:pPr marL="342900" indent="-34290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在被管设备中也会有一些不能被管的对象。 </a:t>
            </a:r>
          </a:p>
        </p:txBody>
      </p:sp>
    </p:spTree>
    <p:extLst>
      <p:ext uri="{BB962C8B-B14F-4D97-AF65-F5344CB8AC3E}">
        <p14:creationId xmlns:p14="http://schemas.microsoft.com/office/powerpoint/2010/main" val="3604558961"/>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56963" y="1542846"/>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3" name="Rectangle 6"/>
          <p:cNvSpPr>
            <a:spLocks noChangeArrowheads="1"/>
          </p:cNvSpPr>
          <p:nvPr/>
        </p:nvSpPr>
        <p:spPr bwMode="auto">
          <a:xfrm>
            <a:off x="3725192" y="1509635"/>
            <a:ext cx="171232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代理 </a:t>
            </a:r>
            <a:r>
              <a:rPr lang="en-US" altLang="zh-CN" sz="2000" b="1" dirty="0">
                <a:solidFill>
                  <a:schemeClr val="bg1"/>
                </a:solidFill>
                <a:latin typeface="微软雅黑" pitchFamily="34" charset="-122"/>
                <a:ea typeface="微软雅黑" pitchFamily="34" charset="-122"/>
              </a:rPr>
              <a:t>(agent)</a:t>
            </a:r>
            <a:endParaRPr lang="zh-CN" altLang="en-US" sz="2000" b="1" dirty="0">
              <a:solidFill>
                <a:schemeClr val="bg1"/>
              </a:solidFill>
              <a:latin typeface="微软雅黑" pitchFamily="34" charset="-122"/>
              <a:ea typeface="微软雅黑" pitchFamily="34" charset="-122"/>
            </a:endParaRPr>
          </a:p>
        </p:txBody>
      </p:sp>
      <p:sp>
        <p:nvSpPr>
          <p:cNvPr id="4" name="Rectangle 68"/>
          <p:cNvSpPr>
            <a:spLocks noChangeArrowheads="1"/>
          </p:cNvSpPr>
          <p:nvPr/>
        </p:nvSpPr>
        <p:spPr bwMode="auto">
          <a:xfrm>
            <a:off x="483810" y="1913080"/>
            <a:ext cx="8202990" cy="13619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在每一个被管设备中都要运行一个程序以便和管理站中的管理程序进行通信。这些运行着的程序叫做</a:t>
            </a:r>
            <a:r>
              <a:rPr lang="zh-CN" altLang="en-US" sz="2000" b="1" dirty="0">
                <a:solidFill>
                  <a:srgbClr val="0000FF"/>
                </a:solidFill>
                <a:latin typeface="微软雅黑" pitchFamily="34" charset="-122"/>
                <a:ea typeface="微软雅黑" pitchFamily="34" charset="-122"/>
              </a:rPr>
              <a:t>网络管理代理程序</a:t>
            </a:r>
            <a:r>
              <a:rPr lang="zh-CN" altLang="en-US" sz="2000" b="1" dirty="0">
                <a:latin typeface="微软雅黑" pitchFamily="34" charset="-122"/>
                <a:ea typeface="微软雅黑" pitchFamily="34" charset="-122"/>
              </a:rPr>
              <a:t>，或简称为</a:t>
            </a:r>
            <a:r>
              <a:rPr lang="zh-CN" altLang="en-US" sz="2000" b="1" dirty="0">
                <a:solidFill>
                  <a:srgbClr val="0000FF"/>
                </a:solidFill>
                <a:latin typeface="微软雅黑" pitchFamily="34" charset="-122"/>
                <a:ea typeface="微软雅黑" pitchFamily="34" charset="-122"/>
              </a:rPr>
              <a:t>代理</a:t>
            </a:r>
            <a:r>
              <a:rPr lang="zh-CN" altLang="en-US" sz="2000" b="1" dirty="0">
                <a:latin typeface="微软雅黑" pitchFamily="34" charset="-122"/>
                <a:ea typeface="微软雅黑" pitchFamily="34" charset="-122"/>
              </a:rPr>
              <a:t>。</a:t>
            </a:r>
          </a:p>
          <a:p>
            <a:pPr marL="342900" indent="-34290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代理程序在管理程序的命令和控制下在被管设备上采取本地的行动。</a:t>
            </a:r>
          </a:p>
        </p:txBody>
      </p:sp>
    </p:spTree>
    <p:extLst>
      <p:ext uri="{BB962C8B-B14F-4D97-AF65-F5344CB8AC3E}">
        <p14:creationId xmlns:p14="http://schemas.microsoft.com/office/powerpoint/2010/main" val="508491041"/>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56963" y="1116044"/>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3" name="Rectangle 6"/>
          <p:cNvSpPr>
            <a:spLocks noChangeArrowheads="1"/>
          </p:cNvSpPr>
          <p:nvPr/>
        </p:nvSpPr>
        <p:spPr bwMode="auto">
          <a:xfrm>
            <a:off x="3719581" y="1082833"/>
            <a:ext cx="172354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网络管理协议</a:t>
            </a:r>
          </a:p>
        </p:txBody>
      </p:sp>
      <p:sp>
        <p:nvSpPr>
          <p:cNvPr id="4" name="Rectangle 68"/>
          <p:cNvSpPr>
            <a:spLocks noChangeArrowheads="1"/>
          </p:cNvSpPr>
          <p:nvPr/>
        </p:nvSpPr>
        <p:spPr bwMode="auto">
          <a:xfrm>
            <a:off x="483810" y="1477134"/>
            <a:ext cx="8276142" cy="22082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eaLnBrk="0" hangingPunct="0">
              <a:lnSpc>
                <a:spcPts val="3300"/>
              </a:lnSpc>
              <a:buClr>
                <a:srgbClr val="0070C0"/>
              </a:buClr>
              <a:buFont typeface="Wingdings" pitchFamily="2" charset="2"/>
              <a:buChar char="l"/>
            </a:pPr>
            <a:r>
              <a:rPr lang="zh-CN" altLang="en-US" sz="2000" b="1" dirty="0">
                <a:solidFill>
                  <a:srgbClr val="0000FF"/>
                </a:solidFill>
                <a:latin typeface="微软雅黑" pitchFamily="34" charset="-122"/>
                <a:ea typeface="微软雅黑" pitchFamily="34" charset="-122"/>
              </a:rPr>
              <a:t>网络管理协议</a:t>
            </a:r>
            <a:r>
              <a:rPr lang="zh-CN" altLang="en-US" sz="2000" b="1" dirty="0">
                <a:latin typeface="微软雅黑" pitchFamily="34" charset="-122"/>
                <a:ea typeface="微软雅黑" pitchFamily="34" charset="-122"/>
              </a:rPr>
              <a:t>简称为</a:t>
            </a:r>
            <a:r>
              <a:rPr lang="zh-CN" altLang="en-US" sz="2000" b="1" dirty="0">
                <a:solidFill>
                  <a:srgbClr val="0000FF"/>
                </a:solidFill>
                <a:latin typeface="微软雅黑" pitchFamily="34" charset="-122"/>
                <a:ea typeface="微软雅黑" pitchFamily="34" charset="-122"/>
              </a:rPr>
              <a:t>网管协议</a:t>
            </a:r>
            <a:r>
              <a:rPr lang="zh-CN" altLang="en-US" sz="2000" b="1" dirty="0">
                <a:latin typeface="微软雅黑" pitchFamily="34" charset="-122"/>
                <a:ea typeface="微软雅黑" pitchFamily="34" charset="-122"/>
              </a:rPr>
              <a:t>。</a:t>
            </a:r>
          </a:p>
          <a:p>
            <a:pPr marL="342900" indent="-342900" eaLnBrk="0" hangingPunct="0">
              <a:lnSpc>
                <a:spcPts val="3300"/>
              </a:lnSpc>
              <a:buClr>
                <a:srgbClr val="0070C0"/>
              </a:buClr>
              <a:buFont typeface="Wingdings" pitchFamily="2" charset="2"/>
              <a:buChar char="l"/>
            </a:pPr>
            <a:r>
              <a:rPr lang="zh-CN" altLang="en-US" sz="2000" b="1" dirty="0">
                <a:solidFill>
                  <a:srgbClr val="0000FF"/>
                </a:solidFill>
                <a:latin typeface="微软雅黑" pitchFamily="34" charset="-122"/>
                <a:ea typeface="微软雅黑" pitchFamily="34" charset="-122"/>
              </a:rPr>
              <a:t>网络管理协议是管理程序和代理程序之间进行通信的规则。</a:t>
            </a:r>
          </a:p>
          <a:p>
            <a:pPr marL="342900" indent="-34290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网络管理员利用网络管理协议，通过管理站对网络中的被管设备进行管理。 </a:t>
            </a:r>
            <a:endParaRPr lang="en-US" altLang="zh-CN" sz="2000" b="1" dirty="0">
              <a:latin typeface="微软雅黑" pitchFamily="34" charset="-122"/>
              <a:ea typeface="微软雅黑" pitchFamily="34" charset="-122"/>
            </a:endParaRPr>
          </a:p>
          <a:p>
            <a:pPr marL="342900" indent="-34290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需要注意的是，网管协议本身不管理网络。</a:t>
            </a:r>
          </a:p>
        </p:txBody>
      </p:sp>
    </p:spTree>
    <p:extLst>
      <p:ext uri="{BB962C8B-B14F-4D97-AF65-F5344CB8AC3E}">
        <p14:creationId xmlns:p14="http://schemas.microsoft.com/office/powerpoint/2010/main" val="3119496020"/>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56963" y="823726"/>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3" name="Rectangle 6"/>
          <p:cNvSpPr>
            <a:spLocks noChangeArrowheads="1"/>
          </p:cNvSpPr>
          <p:nvPr/>
        </p:nvSpPr>
        <p:spPr bwMode="auto">
          <a:xfrm>
            <a:off x="2972583" y="790515"/>
            <a:ext cx="321754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简单网络管理协议 </a:t>
            </a:r>
            <a:r>
              <a:rPr lang="en-US" altLang="zh-CN" sz="2000" b="1" dirty="0">
                <a:solidFill>
                  <a:schemeClr val="bg1"/>
                </a:solidFill>
                <a:latin typeface="微软雅黑" pitchFamily="34" charset="-122"/>
                <a:ea typeface="微软雅黑" pitchFamily="34" charset="-122"/>
              </a:rPr>
              <a:t>SNMP</a:t>
            </a:r>
            <a:endParaRPr lang="zh-CN" altLang="en-US" sz="2000" b="1" dirty="0">
              <a:solidFill>
                <a:schemeClr val="bg1"/>
              </a:solidFill>
              <a:latin typeface="微软雅黑" pitchFamily="34" charset="-122"/>
              <a:ea typeface="微软雅黑" pitchFamily="34" charset="-122"/>
            </a:endParaRPr>
          </a:p>
        </p:txBody>
      </p:sp>
      <p:sp>
        <p:nvSpPr>
          <p:cNvPr id="4" name="Rectangle 68"/>
          <p:cNvSpPr>
            <a:spLocks noChangeArrowheads="1"/>
          </p:cNvSpPr>
          <p:nvPr/>
        </p:nvSpPr>
        <p:spPr bwMode="auto">
          <a:xfrm>
            <a:off x="556963" y="1184816"/>
            <a:ext cx="8048776" cy="30546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简单网络管理协议</a:t>
            </a:r>
            <a:r>
              <a:rPr lang="en-US" altLang="zh-CN" sz="2000" b="1" dirty="0">
                <a:latin typeface="微软雅黑" pitchFamily="34" charset="-122"/>
                <a:ea typeface="微软雅黑" pitchFamily="34" charset="-122"/>
              </a:rPr>
              <a:t>SNMP (Simple Network Management Protocol) </a:t>
            </a:r>
            <a:r>
              <a:rPr lang="zh-CN" altLang="en-US" sz="2000" b="1" dirty="0">
                <a:latin typeface="微软雅黑" pitchFamily="34" charset="-122"/>
                <a:ea typeface="微软雅黑" pitchFamily="34" charset="-122"/>
              </a:rPr>
              <a:t>中的管理程序和代理程序按</a:t>
            </a:r>
            <a:r>
              <a:rPr lang="zh-CN" altLang="en-US" sz="2000" b="1" dirty="0">
                <a:solidFill>
                  <a:srgbClr val="0000FF"/>
                </a:solidFill>
                <a:latin typeface="微软雅黑" pitchFamily="34" charset="-122"/>
                <a:ea typeface="微软雅黑" pitchFamily="34" charset="-122"/>
              </a:rPr>
              <a:t>客户</a:t>
            </a:r>
            <a:r>
              <a:rPr lang="en-US" altLang="zh-CN" sz="2000" b="1" dirty="0">
                <a:solidFill>
                  <a:srgbClr val="0000FF"/>
                </a:solidFill>
                <a:latin typeface="微软雅黑" pitchFamily="34" charset="-122"/>
                <a:ea typeface="微软雅黑" pitchFamily="34" charset="-122"/>
              </a:rPr>
              <a:t>–</a:t>
            </a:r>
            <a:r>
              <a:rPr lang="zh-CN" altLang="en-US" sz="2000" b="1" dirty="0">
                <a:solidFill>
                  <a:srgbClr val="0000FF"/>
                </a:solidFill>
                <a:latin typeface="微软雅黑" pitchFamily="34" charset="-122"/>
                <a:ea typeface="微软雅黑" pitchFamily="34" charset="-122"/>
              </a:rPr>
              <a:t>服务器方式</a:t>
            </a:r>
            <a:r>
              <a:rPr lang="zh-CN" altLang="en-US" sz="2000" b="1" dirty="0">
                <a:latin typeface="微软雅黑" pitchFamily="34" charset="-122"/>
                <a:ea typeface="微软雅黑" pitchFamily="34" charset="-122"/>
              </a:rPr>
              <a:t>工作。</a:t>
            </a:r>
          </a:p>
          <a:p>
            <a:pPr marL="342900" indent="-34290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管理程序运行 </a:t>
            </a:r>
            <a:r>
              <a:rPr lang="en-US" altLang="zh-CN" sz="2000" b="1" dirty="0">
                <a:solidFill>
                  <a:srgbClr val="0000FF"/>
                </a:solidFill>
                <a:latin typeface="微软雅黑" pitchFamily="34" charset="-122"/>
                <a:ea typeface="微软雅黑" pitchFamily="34" charset="-122"/>
              </a:rPr>
              <a:t>SNMP </a:t>
            </a:r>
            <a:r>
              <a:rPr lang="zh-CN" altLang="en-US" sz="2000" b="1" dirty="0">
                <a:solidFill>
                  <a:srgbClr val="0000FF"/>
                </a:solidFill>
                <a:latin typeface="微软雅黑" pitchFamily="34" charset="-122"/>
                <a:ea typeface="微软雅黑" pitchFamily="34" charset="-122"/>
              </a:rPr>
              <a:t>客户程序</a:t>
            </a:r>
            <a:r>
              <a:rPr lang="zh-CN" altLang="en-US" sz="2000" b="1" dirty="0">
                <a:latin typeface="微软雅黑" pitchFamily="34" charset="-122"/>
                <a:ea typeface="微软雅黑" pitchFamily="34" charset="-122"/>
              </a:rPr>
              <a:t>，向某个代理程序发出请求（或命令），代理程序运行 </a:t>
            </a:r>
            <a:r>
              <a:rPr lang="en-US" altLang="zh-CN" sz="2000" b="1" dirty="0">
                <a:solidFill>
                  <a:srgbClr val="0000FF"/>
                </a:solidFill>
                <a:latin typeface="微软雅黑" pitchFamily="34" charset="-122"/>
                <a:ea typeface="微软雅黑" pitchFamily="34" charset="-122"/>
              </a:rPr>
              <a:t>SNMP </a:t>
            </a:r>
            <a:r>
              <a:rPr lang="zh-CN" altLang="en-US" sz="2000" b="1" dirty="0">
                <a:solidFill>
                  <a:srgbClr val="0000FF"/>
                </a:solidFill>
                <a:latin typeface="微软雅黑" pitchFamily="34" charset="-122"/>
                <a:ea typeface="微软雅黑" pitchFamily="34" charset="-122"/>
              </a:rPr>
              <a:t>服务器程序</a:t>
            </a:r>
            <a:r>
              <a:rPr lang="zh-CN" altLang="en-US" sz="2000" b="1" dirty="0">
                <a:latin typeface="微软雅黑" pitchFamily="34" charset="-122"/>
                <a:ea typeface="微软雅黑" pitchFamily="34" charset="-122"/>
              </a:rPr>
              <a:t>，返回响应（或执行某个动作）。</a:t>
            </a:r>
          </a:p>
          <a:p>
            <a:pPr marL="342900" indent="-34290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在网管系统中，往往是一个（或少数几个）客户程序与很多的服务器程序进行交互。</a:t>
            </a:r>
          </a:p>
        </p:txBody>
      </p:sp>
    </p:spTree>
    <p:extLst>
      <p:ext uri="{BB962C8B-B14F-4D97-AF65-F5344CB8AC3E}">
        <p14:creationId xmlns:p14="http://schemas.microsoft.com/office/powerpoint/2010/main" val="1530760458"/>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56963" y="823726"/>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3" name="Rectangle 6"/>
          <p:cNvSpPr>
            <a:spLocks noChangeArrowheads="1"/>
          </p:cNvSpPr>
          <p:nvPr/>
        </p:nvSpPr>
        <p:spPr bwMode="auto">
          <a:xfrm>
            <a:off x="2972583" y="790515"/>
            <a:ext cx="321754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简单网络管理协议 </a:t>
            </a:r>
            <a:r>
              <a:rPr lang="en-US" altLang="zh-CN" sz="2000" b="1" dirty="0">
                <a:solidFill>
                  <a:schemeClr val="bg1"/>
                </a:solidFill>
                <a:latin typeface="微软雅黑" pitchFamily="34" charset="-122"/>
                <a:ea typeface="微软雅黑" pitchFamily="34" charset="-122"/>
              </a:rPr>
              <a:t>SNMP</a:t>
            </a:r>
            <a:endParaRPr lang="zh-CN" altLang="en-US" sz="2000" b="1" dirty="0">
              <a:solidFill>
                <a:schemeClr val="bg1"/>
              </a:solidFill>
              <a:latin typeface="微软雅黑" pitchFamily="34" charset="-122"/>
              <a:ea typeface="微软雅黑" pitchFamily="34" charset="-122"/>
            </a:endParaRPr>
          </a:p>
        </p:txBody>
      </p:sp>
      <p:sp>
        <p:nvSpPr>
          <p:cNvPr id="4" name="Rectangle 68"/>
          <p:cNvSpPr>
            <a:spLocks noChangeArrowheads="1"/>
          </p:cNvSpPr>
          <p:nvPr/>
        </p:nvSpPr>
        <p:spPr bwMode="auto">
          <a:xfrm>
            <a:off x="556963" y="1184816"/>
            <a:ext cx="8048776" cy="30546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简单网络管理协议 </a:t>
            </a:r>
            <a:r>
              <a:rPr lang="en-US" altLang="zh-CN" sz="2000" b="1" dirty="0">
                <a:latin typeface="微软雅黑" pitchFamily="34" charset="-122"/>
                <a:ea typeface="微软雅黑" pitchFamily="34" charset="-122"/>
              </a:rPr>
              <a:t>SNMP (Simple Network Management Protocol) </a:t>
            </a:r>
            <a:r>
              <a:rPr lang="zh-CN" altLang="en-US" sz="2000" b="1" dirty="0">
                <a:latin typeface="微软雅黑" pitchFamily="34" charset="-122"/>
                <a:ea typeface="微软雅黑" pitchFamily="34" charset="-122"/>
              </a:rPr>
              <a:t>中的管理程序和代理程序按</a:t>
            </a:r>
            <a:r>
              <a:rPr lang="zh-CN" altLang="en-US" sz="2000" b="1" dirty="0">
                <a:solidFill>
                  <a:srgbClr val="0000FF"/>
                </a:solidFill>
                <a:latin typeface="微软雅黑" pitchFamily="34" charset="-122"/>
                <a:ea typeface="微软雅黑" pitchFamily="34" charset="-122"/>
              </a:rPr>
              <a:t>客户</a:t>
            </a:r>
            <a:r>
              <a:rPr lang="en-US" altLang="zh-CN" sz="2000" b="1" dirty="0">
                <a:solidFill>
                  <a:srgbClr val="0000FF"/>
                </a:solidFill>
                <a:latin typeface="微软雅黑" pitchFamily="34" charset="-122"/>
                <a:ea typeface="微软雅黑" pitchFamily="34" charset="-122"/>
              </a:rPr>
              <a:t>–</a:t>
            </a:r>
            <a:r>
              <a:rPr lang="zh-CN" altLang="en-US" sz="2000" b="1" dirty="0">
                <a:solidFill>
                  <a:srgbClr val="0000FF"/>
                </a:solidFill>
                <a:latin typeface="微软雅黑" pitchFamily="34" charset="-122"/>
                <a:ea typeface="微软雅黑" pitchFamily="34" charset="-122"/>
              </a:rPr>
              <a:t>服务器方式</a:t>
            </a:r>
            <a:r>
              <a:rPr lang="zh-CN" altLang="en-US" sz="2000" b="1" dirty="0">
                <a:latin typeface="微软雅黑" pitchFamily="34" charset="-122"/>
                <a:ea typeface="微软雅黑" pitchFamily="34" charset="-122"/>
              </a:rPr>
              <a:t>工作。</a:t>
            </a:r>
          </a:p>
          <a:p>
            <a:pPr marL="342900" indent="-34290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管理程序运行 </a:t>
            </a:r>
            <a:r>
              <a:rPr lang="en-US" altLang="zh-CN" sz="2000" b="1" dirty="0">
                <a:solidFill>
                  <a:srgbClr val="0000FF"/>
                </a:solidFill>
                <a:latin typeface="微软雅黑" pitchFamily="34" charset="-122"/>
                <a:ea typeface="微软雅黑" pitchFamily="34" charset="-122"/>
              </a:rPr>
              <a:t>SNMP </a:t>
            </a:r>
            <a:r>
              <a:rPr lang="zh-CN" altLang="en-US" sz="2000" b="1" dirty="0">
                <a:solidFill>
                  <a:srgbClr val="0000FF"/>
                </a:solidFill>
                <a:latin typeface="微软雅黑" pitchFamily="34" charset="-122"/>
                <a:ea typeface="微软雅黑" pitchFamily="34" charset="-122"/>
              </a:rPr>
              <a:t>客户程序</a:t>
            </a:r>
            <a:r>
              <a:rPr lang="zh-CN" altLang="en-US" sz="2000" b="1" dirty="0">
                <a:latin typeface="微软雅黑" pitchFamily="34" charset="-122"/>
                <a:ea typeface="微软雅黑" pitchFamily="34" charset="-122"/>
              </a:rPr>
              <a:t>，向某个代理程序发出请求（或命令），代理程序运行 </a:t>
            </a:r>
            <a:r>
              <a:rPr lang="en-US" altLang="zh-CN" sz="2000" b="1" dirty="0">
                <a:solidFill>
                  <a:srgbClr val="0000FF"/>
                </a:solidFill>
                <a:latin typeface="微软雅黑" pitchFamily="34" charset="-122"/>
                <a:ea typeface="微软雅黑" pitchFamily="34" charset="-122"/>
              </a:rPr>
              <a:t>SNMP </a:t>
            </a:r>
            <a:r>
              <a:rPr lang="zh-CN" altLang="en-US" sz="2000" b="1" dirty="0">
                <a:solidFill>
                  <a:srgbClr val="0000FF"/>
                </a:solidFill>
                <a:latin typeface="微软雅黑" pitchFamily="34" charset="-122"/>
                <a:ea typeface="微软雅黑" pitchFamily="34" charset="-122"/>
              </a:rPr>
              <a:t>服务器程序</a:t>
            </a:r>
            <a:r>
              <a:rPr lang="zh-CN" altLang="en-US" sz="2000" b="1" dirty="0">
                <a:latin typeface="微软雅黑" pitchFamily="34" charset="-122"/>
                <a:ea typeface="微软雅黑" pitchFamily="34" charset="-122"/>
              </a:rPr>
              <a:t>，返回响应（或执行某个动作）。</a:t>
            </a:r>
          </a:p>
          <a:p>
            <a:pPr marL="342900" indent="-34290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在网管系统中，往往是一个（或少数几个）客户程序与很多的服务器程序进行交互。</a:t>
            </a:r>
          </a:p>
        </p:txBody>
      </p:sp>
    </p:spTree>
    <p:extLst>
      <p:ext uri="{BB962C8B-B14F-4D97-AF65-F5344CB8AC3E}">
        <p14:creationId xmlns:p14="http://schemas.microsoft.com/office/powerpoint/2010/main" val="21046734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AutoShape 5"/>
          <p:cNvSpPr>
            <a:spLocks noChangeArrowheads="1"/>
          </p:cNvSpPr>
          <p:nvPr/>
        </p:nvSpPr>
        <p:spPr bwMode="auto">
          <a:xfrm>
            <a:off x="556963" y="917274"/>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9" name="Rectangle 6"/>
          <p:cNvSpPr>
            <a:spLocks noChangeArrowheads="1"/>
          </p:cNvSpPr>
          <p:nvPr/>
        </p:nvSpPr>
        <p:spPr bwMode="auto">
          <a:xfrm>
            <a:off x="3552866" y="884063"/>
            <a:ext cx="205697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本地域名服务器</a:t>
            </a:r>
          </a:p>
        </p:txBody>
      </p:sp>
      <p:sp>
        <p:nvSpPr>
          <p:cNvPr id="10" name="Rectangle 68"/>
          <p:cNvSpPr>
            <a:spLocks noChangeArrowheads="1"/>
          </p:cNvSpPr>
          <p:nvPr/>
        </p:nvSpPr>
        <p:spPr bwMode="auto">
          <a:xfrm>
            <a:off x="483810" y="1362669"/>
            <a:ext cx="8245143" cy="263149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本地域名服务器对域名系统非常重要。</a:t>
            </a:r>
          </a:p>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当一个主机发出 </a:t>
            </a:r>
            <a:r>
              <a:rPr lang="en-US" altLang="zh-CN" sz="2000" b="1" dirty="0">
                <a:latin typeface="微软雅黑" pitchFamily="34" charset="-122"/>
                <a:ea typeface="微软雅黑" pitchFamily="34" charset="-122"/>
              </a:rPr>
              <a:t>DNS </a:t>
            </a:r>
            <a:r>
              <a:rPr lang="zh-CN" altLang="en-US" sz="2000" b="1" dirty="0">
                <a:latin typeface="微软雅黑" pitchFamily="34" charset="-122"/>
                <a:ea typeface="微软雅黑" pitchFamily="34" charset="-122"/>
              </a:rPr>
              <a:t>查询请求时，这个查询请求报文就发送给本地域名服务器。</a:t>
            </a:r>
          </a:p>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每一个互联网服务提供者 </a:t>
            </a:r>
            <a:r>
              <a:rPr lang="en-US" altLang="zh-CN" sz="2000" b="1" dirty="0">
                <a:latin typeface="微软雅黑" pitchFamily="34" charset="-122"/>
                <a:ea typeface="微软雅黑" pitchFamily="34" charset="-122"/>
              </a:rPr>
              <a:t>ISP</a:t>
            </a:r>
            <a:r>
              <a:rPr lang="zh-CN" altLang="en-US" sz="2000" b="1" dirty="0">
                <a:latin typeface="微软雅黑" pitchFamily="34" charset="-122"/>
                <a:ea typeface="微软雅黑" pitchFamily="34" charset="-122"/>
              </a:rPr>
              <a:t>，或一个大学，甚至一个大学里的系，都可以拥有一个本地域名服务器，</a:t>
            </a:r>
          </a:p>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这种域名服务器有时也称为</a:t>
            </a:r>
            <a:r>
              <a:rPr lang="zh-CN" altLang="en-US" sz="2000" b="1" dirty="0">
                <a:solidFill>
                  <a:srgbClr val="0000FF"/>
                </a:solidFill>
                <a:latin typeface="微软雅黑" pitchFamily="34" charset="-122"/>
                <a:ea typeface="微软雅黑" pitchFamily="34" charset="-122"/>
              </a:rPr>
              <a:t>默认域名服务器</a:t>
            </a:r>
            <a:r>
              <a:rPr lang="zh-CN" altLang="en-US" sz="2000" b="1" dirty="0">
                <a:latin typeface="微软雅黑" pitchFamily="34" charset="-122"/>
                <a:ea typeface="微软雅黑" pitchFamily="34" charset="-122"/>
              </a:rPr>
              <a:t>。</a:t>
            </a:r>
          </a:p>
        </p:txBody>
      </p:sp>
    </p:spTree>
    <p:extLst>
      <p:ext uri="{BB962C8B-B14F-4D97-AF65-F5344CB8AC3E}">
        <p14:creationId xmlns:p14="http://schemas.microsoft.com/office/powerpoint/2010/main" val="3974344692"/>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56963" y="1643430"/>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3" name="Rectangle 6"/>
          <p:cNvSpPr>
            <a:spLocks noChangeArrowheads="1"/>
          </p:cNvSpPr>
          <p:nvPr/>
        </p:nvSpPr>
        <p:spPr bwMode="auto">
          <a:xfrm>
            <a:off x="3334861" y="1610219"/>
            <a:ext cx="249299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网络管理的基本原理</a:t>
            </a:r>
          </a:p>
        </p:txBody>
      </p:sp>
      <p:sp>
        <p:nvSpPr>
          <p:cNvPr id="4" name="Rectangle 68"/>
          <p:cNvSpPr>
            <a:spLocks noChangeArrowheads="1"/>
          </p:cNvSpPr>
          <p:nvPr/>
        </p:nvSpPr>
        <p:spPr bwMode="auto">
          <a:xfrm>
            <a:off x="483810" y="2004520"/>
            <a:ext cx="8121929" cy="93871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若要管理某个对象，就必然会给该对象添加一些软件或硬件，但这种“添加”必须</a:t>
            </a:r>
            <a:r>
              <a:rPr lang="zh-CN" altLang="en-US" sz="2000" b="1" dirty="0">
                <a:solidFill>
                  <a:srgbClr val="0000FF"/>
                </a:solidFill>
                <a:latin typeface="微软雅黑" pitchFamily="34" charset="-122"/>
                <a:ea typeface="微软雅黑" pitchFamily="34" charset="-122"/>
              </a:rPr>
              <a:t>对原有对象的影响尽量小些</a:t>
            </a:r>
            <a:r>
              <a:rPr lang="zh-CN" altLang="en-US" sz="2000" b="1" dirty="0">
                <a:latin typeface="微软雅黑" pitchFamily="34" charset="-122"/>
                <a:ea typeface="微软雅黑" pitchFamily="34" charset="-122"/>
              </a:rPr>
              <a:t>。</a:t>
            </a:r>
          </a:p>
        </p:txBody>
      </p:sp>
    </p:spTree>
    <p:extLst>
      <p:ext uri="{BB962C8B-B14F-4D97-AF65-F5344CB8AC3E}">
        <p14:creationId xmlns:p14="http://schemas.microsoft.com/office/powerpoint/2010/main" val="2713964967"/>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56963" y="847902"/>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3" name="Rectangle 6"/>
          <p:cNvSpPr>
            <a:spLocks noChangeArrowheads="1"/>
          </p:cNvSpPr>
          <p:nvPr/>
        </p:nvSpPr>
        <p:spPr bwMode="auto">
          <a:xfrm>
            <a:off x="3406996" y="814691"/>
            <a:ext cx="234872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itchFamily="34" charset="-122"/>
                <a:ea typeface="微软雅黑" pitchFamily="34" charset="-122"/>
              </a:rPr>
              <a:t>SNMP </a:t>
            </a:r>
            <a:r>
              <a:rPr lang="zh-CN" altLang="en-US" sz="2000" b="1" dirty="0">
                <a:solidFill>
                  <a:schemeClr val="bg1"/>
                </a:solidFill>
                <a:latin typeface="微软雅黑" pitchFamily="34" charset="-122"/>
                <a:ea typeface="微软雅黑" pitchFamily="34" charset="-122"/>
              </a:rPr>
              <a:t>的指导思想</a:t>
            </a:r>
          </a:p>
        </p:txBody>
      </p:sp>
      <p:sp>
        <p:nvSpPr>
          <p:cNvPr id="4" name="Rectangle 68"/>
          <p:cNvSpPr>
            <a:spLocks noChangeArrowheads="1"/>
          </p:cNvSpPr>
          <p:nvPr/>
        </p:nvSpPr>
        <p:spPr bwMode="auto">
          <a:xfrm>
            <a:off x="556963" y="1208992"/>
            <a:ext cx="8048776" cy="30546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eaLnBrk="0" hangingPunct="0">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SNMP </a:t>
            </a:r>
            <a:r>
              <a:rPr lang="zh-CN" altLang="en-US" sz="2000" b="1" dirty="0">
                <a:latin typeface="微软雅黑" pitchFamily="34" charset="-122"/>
                <a:ea typeface="微软雅黑" pitchFamily="34" charset="-122"/>
              </a:rPr>
              <a:t>最重要的指导思想就是要</a:t>
            </a:r>
            <a:r>
              <a:rPr lang="zh-CN" altLang="en-US" sz="2000" b="1" dirty="0">
                <a:solidFill>
                  <a:srgbClr val="0000FF"/>
                </a:solidFill>
                <a:latin typeface="微软雅黑" pitchFamily="34" charset="-122"/>
                <a:ea typeface="微软雅黑" pitchFamily="34" charset="-122"/>
              </a:rPr>
              <a:t>尽可能简单</a:t>
            </a:r>
            <a:r>
              <a:rPr lang="zh-CN" altLang="en-US" sz="2000" b="1" dirty="0">
                <a:latin typeface="微软雅黑" pitchFamily="34" charset="-122"/>
                <a:ea typeface="微软雅黑" pitchFamily="34" charset="-122"/>
              </a:rPr>
              <a:t>。</a:t>
            </a:r>
          </a:p>
          <a:p>
            <a:pPr marL="342900" indent="-342900" eaLnBrk="0" hangingPunct="0">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SNMP </a:t>
            </a:r>
            <a:r>
              <a:rPr lang="zh-CN" altLang="en-US" sz="2000" b="1" dirty="0">
                <a:latin typeface="微软雅黑" pitchFamily="34" charset="-122"/>
                <a:ea typeface="微软雅黑" pitchFamily="34" charset="-122"/>
              </a:rPr>
              <a:t>的基本功能包括监视网络性能、检测分析网络差错和配置网络设备等。</a:t>
            </a:r>
          </a:p>
          <a:p>
            <a:pPr marL="342900" indent="-34290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在网络正常工作时，</a:t>
            </a:r>
            <a:r>
              <a:rPr lang="en-US" altLang="zh-CN" sz="2000" b="1" dirty="0">
                <a:latin typeface="微软雅黑" pitchFamily="34" charset="-122"/>
                <a:ea typeface="微软雅黑" pitchFamily="34" charset="-122"/>
              </a:rPr>
              <a:t>SNMP </a:t>
            </a:r>
            <a:r>
              <a:rPr lang="zh-CN" altLang="en-US" sz="2000" b="1" dirty="0">
                <a:latin typeface="微软雅黑" pitchFamily="34" charset="-122"/>
                <a:ea typeface="微软雅黑" pitchFamily="34" charset="-122"/>
              </a:rPr>
              <a:t>可实现统计、配置、和测试等功能。当网络出故障时，可实现各种差错检测和恢复功能。</a:t>
            </a:r>
          </a:p>
          <a:p>
            <a:pPr marL="342900" indent="-34290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虽然 </a:t>
            </a:r>
            <a:r>
              <a:rPr lang="en-US" altLang="zh-CN" sz="2000" b="1" dirty="0">
                <a:latin typeface="微软雅黑" pitchFamily="34" charset="-122"/>
                <a:ea typeface="微软雅黑" pitchFamily="34" charset="-122"/>
              </a:rPr>
              <a:t>SNMP </a:t>
            </a:r>
            <a:r>
              <a:rPr lang="zh-CN" altLang="en-US" sz="2000" b="1" dirty="0">
                <a:latin typeface="微软雅黑" pitchFamily="34" charset="-122"/>
                <a:ea typeface="微软雅黑" pitchFamily="34" charset="-122"/>
              </a:rPr>
              <a:t>是在 </a:t>
            </a:r>
            <a:r>
              <a:rPr lang="en-US" altLang="zh-CN" sz="2000" b="1" dirty="0">
                <a:latin typeface="微软雅黑" pitchFamily="34" charset="-122"/>
                <a:ea typeface="微软雅黑" pitchFamily="34" charset="-122"/>
              </a:rPr>
              <a:t>TCP/IP </a:t>
            </a:r>
            <a:r>
              <a:rPr lang="zh-CN" altLang="en-US" sz="2000" b="1" dirty="0">
                <a:latin typeface="微软雅黑" pitchFamily="34" charset="-122"/>
                <a:ea typeface="微软雅黑" pitchFamily="34" charset="-122"/>
              </a:rPr>
              <a:t>基础上的网络管理协议，但也可扩展到其他类型的网络设备上。 </a:t>
            </a:r>
          </a:p>
        </p:txBody>
      </p:sp>
    </p:spTree>
    <p:extLst>
      <p:ext uri="{BB962C8B-B14F-4D97-AF65-F5344CB8AC3E}">
        <p14:creationId xmlns:p14="http://schemas.microsoft.com/office/powerpoint/2010/main" val="2974225444"/>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56963" y="1152462"/>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3" name="Rectangle 6"/>
          <p:cNvSpPr>
            <a:spLocks noChangeArrowheads="1"/>
          </p:cNvSpPr>
          <p:nvPr/>
        </p:nvSpPr>
        <p:spPr bwMode="auto">
          <a:xfrm>
            <a:off x="3406997" y="1119251"/>
            <a:ext cx="234872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itchFamily="34" charset="-122"/>
                <a:ea typeface="微软雅黑" pitchFamily="34" charset="-122"/>
              </a:rPr>
              <a:t>SNMP </a:t>
            </a:r>
            <a:r>
              <a:rPr lang="zh-CN" altLang="en-US" sz="2000" b="1" dirty="0">
                <a:solidFill>
                  <a:schemeClr val="bg1"/>
                </a:solidFill>
                <a:latin typeface="微软雅黑" pitchFamily="34" charset="-122"/>
                <a:ea typeface="微软雅黑" pitchFamily="34" charset="-122"/>
              </a:rPr>
              <a:t>的基本功能</a:t>
            </a:r>
          </a:p>
        </p:txBody>
      </p:sp>
      <p:sp>
        <p:nvSpPr>
          <p:cNvPr id="4" name="Rectangle 68"/>
          <p:cNvSpPr>
            <a:spLocks noChangeArrowheads="1"/>
          </p:cNvSpPr>
          <p:nvPr/>
        </p:nvSpPr>
        <p:spPr bwMode="auto">
          <a:xfrm>
            <a:off x="556963" y="1513552"/>
            <a:ext cx="8048776" cy="22082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eaLnBrk="0" hangingPunct="0">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SNMP </a:t>
            </a:r>
            <a:r>
              <a:rPr lang="zh-CN" altLang="en-US" sz="2000" b="1" dirty="0">
                <a:latin typeface="微软雅黑" pitchFamily="34" charset="-122"/>
                <a:ea typeface="微软雅黑" pitchFamily="34" charset="-122"/>
              </a:rPr>
              <a:t>最重要的指导思想就是要</a:t>
            </a:r>
            <a:r>
              <a:rPr lang="zh-CN" altLang="en-US" sz="2000" b="1" dirty="0">
                <a:solidFill>
                  <a:srgbClr val="0000FF"/>
                </a:solidFill>
                <a:latin typeface="微软雅黑" pitchFamily="34" charset="-122"/>
                <a:ea typeface="微软雅黑" pitchFamily="34" charset="-122"/>
              </a:rPr>
              <a:t>尽可能简单</a:t>
            </a:r>
            <a:r>
              <a:rPr lang="zh-CN" altLang="en-US" sz="2000" b="1" dirty="0">
                <a:latin typeface="微软雅黑" pitchFamily="34" charset="-122"/>
                <a:ea typeface="微软雅黑" pitchFamily="34" charset="-122"/>
              </a:rPr>
              <a:t>。</a:t>
            </a:r>
          </a:p>
          <a:p>
            <a:pPr marL="342900" indent="-342900" eaLnBrk="0" hangingPunct="0">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SNMP </a:t>
            </a:r>
            <a:r>
              <a:rPr lang="zh-CN" altLang="en-US" sz="2000" b="1" dirty="0">
                <a:latin typeface="微软雅黑" pitchFamily="34" charset="-122"/>
                <a:ea typeface="微软雅黑" pitchFamily="34" charset="-122"/>
              </a:rPr>
              <a:t>的基本功能包括：</a:t>
            </a:r>
            <a:endParaRPr lang="en-US" altLang="zh-CN" sz="2000" b="1" dirty="0">
              <a:latin typeface="微软雅黑" pitchFamily="34" charset="-122"/>
              <a:ea typeface="微软雅黑" pitchFamily="34" charset="-122"/>
            </a:endParaRPr>
          </a:p>
          <a:p>
            <a:pPr marL="714375" lvl="1" indent="-357188" eaLnBrk="0" hangingPunct="0">
              <a:lnSpc>
                <a:spcPts val="3300"/>
              </a:lnSpc>
              <a:buClr>
                <a:srgbClr val="0066FF"/>
              </a:buClr>
              <a:buFont typeface="+mj-lt"/>
              <a:buAutoNum type="arabicPeriod"/>
            </a:pPr>
            <a:r>
              <a:rPr lang="zh-CN" altLang="en-US" sz="2000" b="1" dirty="0">
                <a:latin typeface="微软雅黑" pitchFamily="34" charset="-122"/>
                <a:ea typeface="微软雅黑" pitchFamily="34" charset="-122"/>
              </a:rPr>
              <a:t>监视网络性能</a:t>
            </a:r>
            <a:endParaRPr lang="en-US" altLang="zh-CN" sz="2000" b="1" dirty="0">
              <a:latin typeface="微软雅黑" pitchFamily="34" charset="-122"/>
              <a:ea typeface="微软雅黑" pitchFamily="34" charset="-122"/>
            </a:endParaRPr>
          </a:p>
          <a:p>
            <a:pPr marL="714375" lvl="1" indent="-357188" eaLnBrk="0" hangingPunct="0">
              <a:lnSpc>
                <a:spcPts val="3300"/>
              </a:lnSpc>
              <a:buClr>
                <a:srgbClr val="0066FF"/>
              </a:buClr>
              <a:buFont typeface="+mj-lt"/>
              <a:buAutoNum type="arabicPeriod"/>
            </a:pPr>
            <a:r>
              <a:rPr lang="zh-CN" altLang="en-US" sz="2000" b="1" dirty="0">
                <a:latin typeface="微软雅黑" pitchFamily="34" charset="-122"/>
                <a:ea typeface="微软雅黑" pitchFamily="34" charset="-122"/>
              </a:rPr>
              <a:t>检测分析网络差错</a:t>
            </a:r>
            <a:endParaRPr lang="en-US" altLang="zh-CN" sz="2000" b="1" dirty="0">
              <a:latin typeface="微软雅黑" pitchFamily="34" charset="-122"/>
              <a:ea typeface="微软雅黑" pitchFamily="34" charset="-122"/>
            </a:endParaRPr>
          </a:p>
          <a:p>
            <a:pPr marL="714375" lvl="1" indent="-357188" eaLnBrk="0" hangingPunct="0">
              <a:lnSpc>
                <a:spcPts val="3300"/>
              </a:lnSpc>
              <a:buClr>
                <a:srgbClr val="0066FF"/>
              </a:buClr>
              <a:buFont typeface="+mj-lt"/>
              <a:buAutoNum type="arabicPeriod"/>
            </a:pPr>
            <a:r>
              <a:rPr lang="zh-CN" altLang="en-US" sz="2000" b="1" dirty="0">
                <a:latin typeface="微软雅黑" pitchFamily="34" charset="-122"/>
                <a:ea typeface="微软雅黑" pitchFamily="34" charset="-122"/>
              </a:rPr>
              <a:t>配置网络设备等。</a:t>
            </a:r>
          </a:p>
        </p:txBody>
      </p:sp>
    </p:spTree>
    <p:extLst>
      <p:ext uri="{BB962C8B-B14F-4D97-AF65-F5344CB8AC3E}">
        <p14:creationId xmlns:p14="http://schemas.microsoft.com/office/powerpoint/2010/main" val="1869563353"/>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圆角矩形 6"/>
          <p:cNvSpPr/>
          <p:nvPr/>
        </p:nvSpPr>
        <p:spPr>
          <a:xfrm>
            <a:off x="556963" y="2637854"/>
            <a:ext cx="8048776" cy="1657470"/>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AutoShape 5"/>
          <p:cNvSpPr>
            <a:spLocks noChangeArrowheads="1"/>
          </p:cNvSpPr>
          <p:nvPr/>
        </p:nvSpPr>
        <p:spPr bwMode="auto">
          <a:xfrm>
            <a:off x="556963" y="673136"/>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3" name="Rectangle 6"/>
          <p:cNvSpPr>
            <a:spLocks noChangeArrowheads="1"/>
          </p:cNvSpPr>
          <p:nvPr/>
        </p:nvSpPr>
        <p:spPr bwMode="auto">
          <a:xfrm>
            <a:off x="2894035" y="639925"/>
            <a:ext cx="337464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itchFamily="34" charset="-122"/>
                <a:ea typeface="微软雅黑" pitchFamily="34" charset="-122"/>
              </a:rPr>
              <a:t>SNMP </a:t>
            </a:r>
            <a:r>
              <a:rPr lang="zh-CN" altLang="en-US" sz="2000" b="1" dirty="0">
                <a:solidFill>
                  <a:schemeClr val="bg1"/>
                </a:solidFill>
                <a:latin typeface="微软雅黑" pitchFamily="34" charset="-122"/>
                <a:ea typeface="微软雅黑" pitchFamily="34" charset="-122"/>
              </a:rPr>
              <a:t>的管理站和委托代理</a:t>
            </a:r>
          </a:p>
        </p:txBody>
      </p:sp>
      <p:sp>
        <p:nvSpPr>
          <p:cNvPr id="4" name="Rectangle 68"/>
          <p:cNvSpPr>
            <a:spLocks noChangeArrowheads="1"/>
          </p:cNvSpPr>
          <p:nvPr/>
        </p:nvSpPr>
        <p:spPr bwMode="auto">
          <a:xfrm>
            <a:off x="502098" y="1034226"/>
            <a:ext cx="8221278" cy="16312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eaLnBrk="0" hangingPunct="0">
              <a:lnSpc>
                <a:spcPts val="3000"/>
              </a:lnSpc>
              <a:buClr>
                <a:srgbClr val="0070C0"/>
              </a:buClr>
              <a:buFont typeface="Wingdings" pitchFamily="2" charset="2"/>
              <a:buChar char="l"/>
            </a:pPr>
            <a:r>
              <a:rPr lang="zh-CN" altLang="en-US" sz="2000" b="1" dirty="0">
                <a:latin typeface="微软雅黑" pitchFamily="34" charset="-122"/>
                <a:ea typeface="微软雅黑" pitchFamily="34" charset="-122"/>
              </a:rPr>
              <a:t>整个系统必须有一个</a:t>
            </a:r>
            <a:r>
              <a:rPr lang="zh-CN" altLang="en-US" sz="2000" b="1" dirty="0">
                <a:solidFill>
                  <a:srgbClr val="0000FF"/>
                </a:solidFill>
                <a:latin typeface="微软雅黑" pitchFamily="34" charset="-122"/>
                <a:ea typeface="微软雅黑" pitchFamily="34" charset="-122"/>
              </a:rPr>
              <a:t>管理站</a:t>
            </a:r>
            <a:r>
              <a:rPr lang="zh-CN" altLang="en-US" sz="2000" b="1" dirty="0">
                <a:latin typeface="微软雅黑" pitchFamily="34" charset="-122"/>
                <a:ea typeface="微软雅黑" pitchFamily="34" charset="-122"/>
              </a:rPr>
              <a:t>。</a:t>
            </a:r>
          </a:p>
          <a:p>
            <a:pPr marL="342900" indent="-342900" eaLnBrk="0" hangingPunct="0">
              <a:lnSpc>
                <a:spcPts val="3000"/>
              </a:lnSpc>
              <a:buClr>
                <a:srgbClr val="0070C0"/>
              </a:buClr>
              <a:buFont typeface="Wingdings" pitchFamily="2" charset="2"/>
              <a:buChar char="l"/>
            </a:pPr>
            <a:r>
              <a:rPr lang="zh-CN" altLang="en-US" sz="2000" b="1" dirty="0">
                <a:latin typeface="微软雅黑" pitchFamily="34" charset="-122"/>
                <a:ea typeface="微软雅黑" pitchFamily="34" charset="-122"/>
              </a:rPr>
              <a:t>若网络元素使用的不是 </a:t>
            </a:r>
            <a:r>
              <a:rPr lang="en-US" altLang="zh-CN" sz="2000" b="1" dirty="0">
                <a:latin typeface="微软雅黑" pitchFamily="34" charset="-122"/>
                <a:ea typeface="微软雅黑" pitchFamily="34" charset="-122"/>
              </a:rPr>
              <a:t>SNMP </a:t>
            </a:r>
            <a:r>
              <a:rPr lang="zh-CN" altLang="en-US" sz="2000" b="1" dirty="0">
                <a:latin typeface="微软雅黑" pitchFamily="34" charset="-122"/>
                <a:ea typeface="微软雅黑" pitchFamily="34" charset="-122"/>
              </a:rPr>
              <a:t>而是另一种网络管理协议，</a:t>
            </a:r>
            <a:r>
              <a:rPr lang="en-US" altLang="zh-CN" sz="2000" b="1" dirty="0">
                <a:latin typeface="微软雅黑" pitchFamily="34" charset="-122"/>
                <a:ea typeface="微软雅黑" pitchFamily="34" charset="-122"/>
              </a:rPr>
              <a:t>SNMP </a:t>
            </a:r>
            <a:r>
              <a:rPr lang="zh-CN" altLang="en-US" sz="2000" b="1" dirty="0">
                <a:latin typeface="微软雅黑" pitchFamily="34" charset="-122"/>
                <a:ea typeface="微软雅黑" pitchFamily="34" charset="-122"/>
              </a:rPr>
              <a:t>协议就无法控制该网络元素。这时可使用</a:t>
            </a:r>
            <a:r>
              <a:rPr lang="zh-CN" altLang="en-US" sz="2000" b="1" dirty="0">
                <a:solidFill>
                  <a:srgbClr val="0000FF"/>
                </a:solidFill>
                <a:latin typeface="微软雅黑" pitchFamily="34" charset="-122"/>
                <a:ea typeface="微软雅黑" pitchFamily="34" charset="-122"/>
              </a:rPr>
              <a:t>委托代理 </a:t>
            </a:r>
            <a:r>
              <a:rPr lang="en-US" altLang="zh-CN" sz="2000" b="1" dirty="0">
                <a:latin typeface="微软雅黑" pitchFamily="34" charset="-122"/>
                <a:ea typeface="微软雅黑" pitchFamily="34" charset="-122"/>
              </a:rPr>
              <a:t>(proxy agent)</a:t>
            </a:r>
            <a:r>
              <a:rPr lang="zh-CN" altLang="en-US" sz="2000" b="1" dirty="0">
                <a:latin typeface="微软雅黑" pitchFamily="34" charset="-122"/>
                <a:ea typeface="微软雅黑" pitchFamily="34" charset="-122"/>
              </a:rPr>
              <a:t>。</a:t>
            </a:r>
            <a:endParaRPr lang="en-US" altLang="zh-CN" sz="2000" b="1" dirty="0">
              <a:latin typeface="微软雅黑" pitchFamily="34" charset="-122"/>
              <a:ea typeface="微软雅黑" pitchFamily="34" charset="-122"/>
            </a:endParaRPr>
          </a:p>
          <a:p>
            <a:pPr marL="342900" indent="-342900" eaLnBrk="0" hangingPunct="0">
              <a:lnSpc>
                <a:spcPts val="3000"/>
              </a:lnSpc>
              <a:buClr>
                <a:srgbClr val="0070C0"/>
              </a:buClr>
              <a:buFont typeface="Wingdings" pitchFamily="2" charset="2"/>
              <a:buChar char="l"/>
            </a:pPr>
            <a:r>
              <a:rPr lang="zh-CN" altLang="en-US" sz="2000" b="1" dirty="0">
                <a:latin typeface="微软雅黑" pitchFamily="34" charset="-122"/>
                <a:ea typeface="微软雅黑" pitchFamily="34" charset="-122"/>
              </a:rPr>
              <a:t>委托代理能提供协议转换和过滤操作等功能，对被管对象进行管理。</a:t>
            </a:r>
          </a:p>
        </p:txBody>
      </p:sp>
      <p:sp>
        <p:nvSpPr>
          <p:cNvPr id="6" name="矩形 5"/>
          <p:cNvSpPr/>
          <p:nvPr/>
        </p:nvSpPr>
        <p:spPr>
          <a:xfrm>
            <a:off x="1918295" y="2941821"/>
            <a:ext cx="360794" cy="1054905"/>
          </a:xfrm>
          <a:prstGeom prst="rect">
            <a:avLst/>
          </a:prstGeom>
          <a:solidFill>
            <a:srgbClr val="0000FF"/>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bg1"/>
                </a:solidFill>
                <a:latin typeface="微软雅黑" pitchFamily="34" charset="-122"/>
                <a:ea typeface="微软雅黑" pitchFamily="34" charset="-122"/>
              </a:rPr>
              <a:t>管理站</a:t>
            </a:r>
          </a:p>
        </p:txBody>
      </p:sp>
      <p:sp>
        <p:nvSpPr>
          <p:cNvPr id="8" name="矩形 7"/>
          <p:cNvSpPr/>
          <p:nvPr/>
        </p:nvSpPr>
        <p:spPr>
          <a:xfrm>
            <a:off x="3606331" y="2941821"/>
            <a:ext cx="360794" cy="1054905"/>
          </a:xfrm>
          <a:prstGeom prst="rect">
            <a:avLst/>
          </a:prstGeom>
          <a:solidFill>
            <a:srgbClr val="CC00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bg1"/>
                </a:solidFill>
                <a:latin typeface="微软雅黑" pitchFamily="34" charset="-122"/>
                <a:ea typeface="微软雅黑" pitchFamily="34" charset="-122"/>
              </a:rPr>
              <a:t>委托代理</a:t>
            </a:r>
          </a:p>
        </p:txBody>
      </p:sp>
      <p:sp>
        <p:nvSpPr>
          <p:cNvPr id="9" name="椭圆 8"/>
          <p:cNvSpPr/>
          <p:nvPr/>
        </p:nvSpPr>
        <p:spPr>
          <a:xfrm>
            <a:off x="5519058" y="2776496"/>
            <a:ext cx="685800" cy="446315"/>
          </a:xfrm>
          <a:prstGeom prst="ellipse">
            <a:avLst/>
          </a:prstGeom>
          <a:solidFill>
            <a:srgbClr val="00FF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50" b="1" dirty="0">
                <a:solidFill>
                  <a:schemeClr val="tx1"/>
                </a:solidFill>
                <a:latin typeface="微软雅黑" pitchFamily="34" charset="-122"/>
                <a:ea typeface="微软雅黑" pitchFamily="34" charset="-122"/>
              </a:rPr>
              <a:t>被管设备</a:t>
            </a:r>
          </a:p>
        </p:txBody>
      </p:sp>
      <p:cxnSp>
        <p:nvCxnSpPr>
          <p:cNvPr id="11" name="直接箭头连接符 10"/>
          <p:cNvCxnSpPr>
            <a:endCxn id="9" idx="2"/>
          </p:cNvCxnSpPr>
          <p:nvPr/>
        </p:nvCxnSpPr>
        <p:spPr>
          <a:xfrm flipV="1">
            <a:off x="3967125" y="2999654"/>
            <a:ext cx="1551933" cy="223157"/>
          </a:xfrm>
          <a:prstGeom prst="straightConnector1">
            <a:avLst/>
          </a:prstGeom>
          <a:ln w="19050">
            <a:solidFill>
              <a:srgbClr val="0066F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3" name="椭圆 12"/>
          <p:cNvSpPr/>
          <p:nvPr/>
        </p:nvSpPr>
        <p:spPr>
          <a:xfrm>
            <a:off x="5519058" y="3634777"/>
            <a:ext cx="685800" cy="446315"/>
          </a:xfrm>
          <a:prstGeom prst="ellipse">
            <a:avLst/>
          </a:prstGeom>
          <a:solidFill>
            <a:srgbClr val="00FF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50" b="1" dirty="0">
                <a:solidFill>
                  <a:schemeClr val="tx1"/>
                </a:solidFill>
                <a:latin typeface="微软雅黑" pitchFamily="34" charset="-122"/>
                <a:ea typeface="微软雅黑" pitchFamily="34" charset="-122"/>
              </a:rPr>
              <a:t>被管设备</a:t>
            </a:r>
          </a:p>
        </p:txBody>
      </p:sp>
      <p:cxnSp>
        <p:nvCxnSpPr>
          <p:cNvPr id="14" name="直接箭头连接符 13"/>
          <p:cNvCxnSpPr>
            <a:endCxn id="13" idx="2"/>
          </p:cNvCxnSpPr>
          <p:nvPr/>
        </p:nvCxnSpPr>
        <p:spPr>
          <a:xfrm>
            <a:off x="3967125" y="3722427"/>
            <a:ext cx="1551933" cy="135508"/>
          </a:xfrm>
          <a:prstGeom prst="straightConnector1">
            <a:avLst/>
          </a:prstGeom>
          <a:ln w="19050">
            <a:solidFill>
              <a:srgbClr val="0066F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7" name="椭圆 16"/>
          <p:cNvSpPr/>
          <p:nvPr/>
        </p:nvSpPr>
        <p:spPr>
          <a:xfrm>
            <a:off x="6509658" y="3246116"/>
            <a:ext cx="685800" cy="446315"/>
          </a:xfrm>
          <a:prstGeom prst="ellipse">
            <a:avLst/>
          </a:prstGeom>
          <a:solidFill>
            <a:srgbClr val="00FF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50" b="1" dirty="0">
                <a:solidFill>
                  <a:schemeClr val="tx1"/>
                </a:solidFill>
                <a:latin typeface="微软雅黑" pitchFamily="34" charset="-122"/>
                <a:ea typeface="微软雅黑" pitchFamily="34" charset="-122"/>
              </a:rPr>
              <a:t>被管设备</a:t>
            </a:r>
          </a:p>
        </p:txBody>
      </p:sp>
      <p:cxnSp>
        <p:nvCxnSpPr>
          <p:cNvPr id="18" name="直接箭头连接符 17"/>
          <p:cNvCxnSpPr>
            <a:stCxn id="8" idx="3"/>
            <a:endCxn id="17" idx="2"/>
          </p:cNvCxnSpPr>
          <p:nvPr/>
        </p:nvCxnSpPr>
        <p:spPr>
          <a:xfrm>
            <a:off x="3967125" y="3469274"/>
            <a:ext cx="2542533" cy="0"/>
          </a:xfrm>
          <a:prstGeom prst="straightConnector1">
            <a:avLst/>
          </a:prstGeom>
          <a:ln w="19050">
            <a:solidFill>
              <a:srgbClr val="0066F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3" name="直接箭头连接符 22"/>
          <p:cNvCxnSpPr>
            <a:stCxn id="6" idx="3"/>
            <a:endCxn id="8" idx="1"/>
          </p:cNvCxnSpPr>
          <p:nvPr/>
        </p:nvCxnSpPr>
        <p:spPr>
          <a:xfrm>
            <a:off x="2279089" y="3469274"/>
            <a:ext cx="1327242" cy="0"/>
          </a:xfrm>
          <a:prstGeom prst="straightConnector1">
            <a:avLst/>
          </a:prstGeom>
          <a:ln w="19050">
            <a:solidFill>
              <a:srgbClr val="0066F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7" name="矩形 26"/>
          <p:cNvSpPr/>
          <p:nvPr/>
        </p:nvSpPr>
        <p:spPr>
          <a:xfrm>
            <a:off x="2530138" y="3194531"/>
            <a:ext cx="747320" cy="307777"/>
          </a:xfrm>
          <a:prstGeom prst="rect">
            <a:avLst/>
          </a:prstGeom>
        </p:spPr>
        <p:txBody>
          <a:bodyPr wrap="none">
            <a:spAutoFit/>
          </a:bodyPr>
          <a:lstStyle/>
          <a:p>
            <a:r>
              <a:rPr lang="en-US" altLang="zh-CN" sz="1400" b="1" dirty="0">
                <a:latin typeface="微软雅黑" pitchFamily="34" charset="-122"/>
                <a:ea typeface="微软雅黑" pitchFamily="34" charset="-122"/>
              </a:rPr>
              <a:t>SNMP</a:t>
            </a:r>
            <a:endParaRPr lang="zh-CN" altLang="en-US" sz="1400" dirty="0"/>
          </a:p>
        </p:txBody>
      </p:sp>
      <p:sp>
        <p:nvSpPr>
          <p:cNvPr id="28" name="矩形 27"/>
          <p:cNvSpPr/>
          <p:nvPr/>
        </p:nvSpPr>
        <p:spPr>
          <a:xfrm>
            <a:off x="4487976" y="3173511"/>
            <a:ext cx="902811" cy="307777"/>
          </a:xfrm>
          <a:prstGeom prst="rect">
            <a:avLst/>
          </a:prstGeom>
        </p:spPr>
        <p:txBody>
          <a:bodyPr wrap="none">
            <a:spAutoFit/>
          </a:bodyPr>
          <a:lstStyle/>
          <a:p>
            <a:r>
              <a:rPr lang="zh-CN" altLang="en-US" sz="1400" b="1" dirty="0">
                <a:latin typeface="微软雅黑" pitchFamily="34" charset="-122"/>
                <a:ea typeface="微软雅黑" pitchFamily="34" charset="-122"/>
              </a:rPr>
              <a:t>专用协议</a:t>
            </a:r>
          </a:p>
        </p:txBody>
      </p:sp>
    </p:spTree>
    <p:extLst>
      <p:ext uri="{BB962C8B-B14F-4D97-AF65-F5344CB8AC3E}">
        <p14:creationId xmlns:p14="http://schemas.microsoft.com/office/powerpoint/2010/main" val="1327779340"/>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56963" y="1295958"/>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3" name="Rectangle 6"/>
          <p:cNvSpPr>
            <a:spLocks noChangeArrowheads="1"/>
          </p:cNvSpPr>
          <p:nvPr/>
        </p:nvSpPr>
        <p:spPr bwMode="auto">
          <a:xfrm>
            <a:off x="3240284" y="1262747"/>
            <a:ext cx="268214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itchFamily="34" charset="-122"/>
                <a:ea typeface="微软雅黑" pitchFamily="34" charset="-122"/>
              </a:rPr>
              <a:t>SNMP </a:t>
            </a:r>
            <a:r>
              <a:rPr lang="zh-CN" altLang="en-US" sz="2000" b="1" dirty="0">
                <a:solidFill>
                  <a:schemeClr val="bg1"/>
                </a:solidFill>
                <a:latin typeface="微软雅黑" pitchFamily="34" charset="-122"/>
                <a:ea typeface="微软雅黑" pitchFamily="34" charset="-122"/>
              </a:rPr>
              <a:t>网络管理组成</a:t>
            </a:r>
          </a:p>
        </p:txBody>
      </p:sp>
      <p:sp>
        <p:nvSpPr>
          <p:cNvPr id="4" name="Rectangle 68"/>
          <p:cNvSpPr>
            <a:spLocks noChangeArrowheads="1"/>
          </p:cNvSpPr>
          <p:nvPr/>
        </p:nvSpPr>
        <p:spPr bwMode="auto">
          <a:xfrm>
            <a:off x="483810" y="1657048"/>
            <a:ext cx="8229537" cy="17851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eaLnBrk="0" hangingPunct="0">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SNMP </a:t>
            </a:r>
            <a:r>
              <a:rPr lang="zh-CN" altLang="en-US" sz="2000" b="1" dirty="0">
                <a:latin typeface="微软雅黑" pitchFamily="34" charset="-122"/>
                <a:ea typeface="微软雅黑" pitchFamily="34" charset="-122"/>
              </a:rPr>
              <a:t>的网络管理由三个部分组成：</a:t>
            </a:r>
          </a:p>
          <a:p>
            <a:pPr marL="720725" indent="-360363" eaLnBrk="0" hangingPunct="0">
              <a:lnSpc>
                <a:spcPts val="3300"/>
              </a:lnSpc>
              <a:buClr>
                <a:srgbClr val="7030A0"/>
              </a:buClr>
              <a:buFont typeface="+mj-lt"/>
              <a:buAutoNum type="arabicPeriod"/>
            </a:pPr>
            <a:r>
              <a:rPr lang="en-US" altLang="zh-CN" sz="2000" b="1" dirty="0">
                <a:latin typeface="微软雅黑" pitchFamily="34" charset="-122"/>
                <a:ea typeface="微软雅黑" pitchFamily="34" charset="-122"/>
              </a:rPr>
              <a:t>SNMP </a:t>
            </a:r>
            <a:r>
              <a:rPr lang="zh-CN" altLang="en-US" sz="2000" b="1" dirty="0">
                <a:latin typeface="微软雅黑" pitchFamily="34" charset="-122"/>
                <a:ea typeface="微软雅黑" pitchFamily="34" charset="-122"/>
              </a:rPr>
              <a:t>本身</a:t>
            </a:r>
          </a:p>
          <a:p>
            <a:pPr marL="720725" indent="-360363" eaLnBrk="0" hangingPunct="0">
              <a:lnSpc>
                <a:spcPts val="3300"/>
              </a:lnSpc>
              <a:buClr>
                <a:srgbClr val="7030A0"/>
              </a:buClr>
              <a:buFont typeface="+mj-lt"/>
              <a:buAutoNum type="arabicPeriod"/>
            </a:pPr>
            <a:r>
              <a:rPr lang="zh-CN" altLang="en-US" sz="2000" b="1" dirty="0">
                <a:latin typeface="微软雅黑" pitchFamily="34" charset="-122"/>
                <a:ea typeface="微软雅黑" pitchFamily="34" charset="-122"/>
              </a:rPr>
              <a:t>管理信息结构 </a:t>
            </a:r>
            <a:r>
              <a:rPr lang="en-US" altLang="zh-CN" sz="2000" b="1" dirty="0">
                <a:latin typeface="微软雅黑" pitchFamily="34" charset="-122"/>
                <a:ea typeface="微软雅黑" pitchFamily="34" charset="-122"/>
              </a:rPr>
              <a:t>SMI (Structure of Management Information)</a:t>
            </a:r>
          </a:p>
          <a:p>
            <a:pPr marL="720725" indent="-360363" eaLnBrk="0" hangingPunct="0">
              <a:lnSpc>
                <a:spcPts val="3300"/>
              </a:lnSpc>
              <a:buClr>
                <a:srgbClr val="7030A0"/>
              </a:buClr>
              <a:buFont typeface="+mj-lt"/>
              <a:buAutoNum type="arabicPeriod"/>
            </a:pPr>
            <a:r>
              <a:rPr lang="zh-CN" altLang="en-US" sz="2000" b="1" dirty="0">
                <a:latin typeface="微软雅黑" pitchFamily="34" charset="-122"/>
                <a:ea typeface="微软雅黑" pitchFamily="34" charset="-122"/>
              </a:rPr>
              <a:t>管理信息库 </a:t>
            </a:r>
            <a:r>
              <a:rPr lang="en-US" altLang="zh-CN" sz="2000" b="1" dirty="0">
                <a:latin typeface="微软雅黑" pitchFamily="34" charset="-122"/>
                <a:ea typeface="微软雅黑" pitchFamily="34" charset="-122"/>
              </a:rPr>
              <a:t>MIB (Management Information Base)</a:t>
            </a:r>
            <a:r>
              <a:rPr lang="zh-CN" altLang="en-US" sz="2000" b="1" dirty="0">
                <a:latin typeface="微软雅黑" pitchFamily="34" charset="-122"/>
                <a:ea typeface="微软雅黑" pitchFamily="34" charset="-122"/>
              </a:rPr>
              <a:t>。 </a:t>
            </a:r>
          </a:p>
        </p:txBody>
      </p:sp>
    </p:spTree>
    <p:extLst>
      <p:ext uri="{BB962C8B-B14F-4D97-AF65-F5344CB8AC3E}">
        <p14:creationId xmlns:p14="http://schemas.microsoft.com/office/powerpoint/2010/main" val="3677514523"/>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56963" y="1497126"/>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3" name="Rectangle 6"/>
          <p:cNvSpPr>
            <a:spLocks noChangeArrowheads="1"/>
          </p:cNvSpPr>
          <p:nvPr/>
        </p:nvSpPr>
        <p:spPr bwMode="auto">
          <a:xfrm>
            <a:off x="3022276" y="1463915"/>
            <a:ext cx="311816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简单网络管理协议 </a:t>
            </a:r>
            <a:r>
              <a:rPr lang="en-US" altLang="zh-CN" sz="2000" b="1" dirty="0">
                <a:solidFill>
                  <a:schemeClr val="bg1"/>
                </a:solidFill>
                <a:latin typeface="微软雅黑" pitchFamily="34" charset="-122"/>
                <a:ea typeface="微软雅黑" pitchFamily="34" charset="-122"/>
              </a:rPr>
              <a:t>SNMP</a:t>
            </a:r>
            <a:endParaRPr lang="zh-CN" altLang="en-US" sz="2000" b="1" dirty="0">
              <a:solidFill>
                <a:schemeClr val="bg1"/>
              </a:solidFill>
              <a:latin typeface="微软雅黑" pitchFamily="34" charset="-122"/>
              <a:ea typeface="微软雅黑" pitchFamily="34" charset="-122"/>
            </a:endParaRPr>
          </a:p>
        </p:txBody>
      </p:sp>
      <p:sp>
        <p:nvSpPr>
          <p:cNvPr id="4" name="Rectangle 68"/>
          <p:cNvSpPr>
            <a:spLocks noChangeArrowheads="1"/>
          </p:cNvSpPr>
          <p:nvPr/>
        </p:nvSpPr>
        <p:spPr bwMode="auto">
          <a:xfrm>
            <a:off x="483810" y="1858216"/>
            <a:ext cx="8121929" cy="13619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eaLnBrk="0" hangingPunct="0">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SNMP </a:t>
            </a:r>
            <a:r>
              <a:rPr lang="zh-CN" altLang="en-US" sz="2000" b="1" dirty="0">
                <a:latin typeface="微软雅黑" pitchFamily="34" charset="-122"/>
                <a:ea typeface="微软雅黑" pitchFamily="34" charset="-122"/>
              </a:rPr>
              <a:t>定义了管理站和代理之间所交换的分组格式。</a:t>
            </a:r>
            <a:endParaRPr lang="en-US" altLang="zh-CN" sz="2000" b="1" dirty="0">
              <a:latin typeface="微软雅黑" pitchFamily="34" charset="-122"/>
              <a:ea typeface="微软雅黑" pitchFamily="34" charset="-122"/>
            </a:endParaRPr>
          </a:p>
          <a:p>
            <a:pPr marL="342900" indent="-34290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所交换的分组包含各代理中的对象（变量）名及其状态（值）。</a:t>
            </a:r>
          </a:p>
          <a:p>
            <a:pPr marL="342900" indent="-342900" eaLnBrk="0" hangingPunct="0">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SNMP </a:t>
            </a:r>
            <a:r>
              <a:rPr lang="zh-CN" altLang="en-US" sz="2000" b="1" dirty="0">
                <a:latin typeface="微软雅黑" pitchFamily="34" charset="-122"/>
                <a:ea typeface="微软雅黑" pitchFamily="34" charset="-122"/>
              </a:rPr>
              <a:t>负责读取和改变这些数值。 </a:t>
            </a:r>
          </a:p>
        </p:txBody>
      </p:sp>
    </p:spTree>
    <p:extLst>
      <p:ext uri="{BB962C8B-B14F-4D97-AF65-F5344CB8AC3E}">
        <p14:creationId xmlns:p14="http://schemas.microsoft.com/office/powerpoint/2010/main" val="776911321"/>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56963" y="1030782"/>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3" name="Rectangle 6"/>
          <p:cNvSpPr>
            <a:spLocks noChangeArrowheads="1"/>
          </p:cNvSpPr>
          <p:nvPr/>
        </p:nvSpPr>
        <p:spPr bwMode="auto">
          <a:xfrm>
            <a:off x="3428637" y="997571"/>
            <a:ext cx="230543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管理信息结构 </a:t>
            </a:r>
            <a:r>
              <a:rPr lang="en-US" altLang="zh-CN" sz="2000" b="1" dirty="0">
                <a:solidFill>
                  <a:schemeClr val="bg1"/>
                </a:solidFill>
                <a:latin typeface="微软雅黑" pitchFamily="34" charset="-122"/>
                <a:ea typeface="微软雅黑" pitchFamily="34" charset="-122"/>
              </a:rPr>
              <a:t>SMI</a:t>
            </a:r>
            <a:endParaRPr lang="zh-CN" altLang="en-US" sz="2000" b="1" dirty="0">
              <a:solidFill>
                <a:schemeClr val="bg1"/>
              </a:solidFill>
              <a:latin typeface="微软雅黑" pitchFamily="34" charset="-122"/>
              <a:ea typeface="微软雅黑" pitchFamily="34" charset="-122"/>
            </a:endParaRPr>
          </a:p>
        </p:txBody>
      </p:sp>
      <p:sp>
        <p:nvSpPr>
          <p:cNvPr id="4" name="Rectangle 68"/>
          <p:cNvSpPr>
            <a:spLocks noChangeArrowheads="1"/>
          </p:cNvSpPr>
          <p:nvPr/>
        </p:nvSpPr>
        <p:spPr bwMode="auto">
          <a:xfrm>
            <a:off x="556963" y="1391872"/>
            <a:ext cx="8048776" cy="263149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eaLnBrk="0" hangingPunct="0">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SMI </a:t>
            </a:r>
            <a:r>
              <a:rPr lang="zh-CN" altLang="en-US" sz="2000" b="1" dirty="0">
                <a:latin typeface="微软雅黑" pitchFamily="34" charset="-122"/>
                <a:ea typeface="微软雅黑" pitchFamily="34" charset="-122"/>
              </a:rPr>
              <a:t>定义了命名对象和定义对象类型（包括范围和长度）的</a:t>
            </a:r>
            <a:r>
              <a:rPr lang="zh-CN" altLang="en-US" sz="2000" b="1" dirty="0">
                <a:solidFill>
                  <a:srgbClr val="3333FF"/>
                </a:solidFill>
                <a:latin typeface="微软雅黑" pitchFamily="34" charset="-122"/>
                <a:ea typeface="微软雅黑" pitchFamily="34" charset="-122"/>
              </a:rPr>
              <a:t>通用规则</a:t>
            </a:r>
            <a:r>
              <a:rPr lang="zh-CN" altLang="en-US" sz="2000" b="1" dirty="0">
                <a:latin typeface="微软雅黑" pitchFamily="34" charset="-122"/>
                <a:ea typeface="微软雅黑" pitchFamily="34" charset="-122"/>
              </a:rPr>
              <a:t>，以及把对象和对象的值进行</a:t>
            </a:r>
            <a:r>
              <a:rPr lang="zh-CN" altLang="en-US" sz="2000" b="1" dirty="0">
                <a:solidFill>
                  <a:srgbClr val="3333FF"/>
                </a:solidFill>
                <a:latin typeface="微软雅黑" pitchFamily="34" charset="-122"/>
                <a:ea typeface="微软雅黑" pitchFamily="34" charset="-122"/>
              </a:rPr>
              <a:t>编码的规则</a:t>
            </a:r>
            <a:r>
              <a:rPr lang="zh-CN" altLang="en-US" sz="2000" b="1" dirty="0">
                <a:latin typeface="微软雅黑" pitchFamily="34" charset="-122"/>
                <a:ea typeface="微软雅黑" pitchFamily="34" charset="-122"/>
              </a:rPr>
              <a:t>。</a:t>
            </a:r>
          </a:p>
          <a:p>
            <a:pPr marL="342900" indent="-34290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这样做是为了确保网络管理数据的语法和语义的无二义性。但从 </a:t>
            </a:r>
            <a:r>
              <a:rPr lang="en-US" altLang="zh-CN" sz="2000" b="1" dirty="0">
                <a:latin typeface="微软雅黑" pitchFamily="34" charset="-122"/>
                <a:ea typeface="微软雅黑" pitchFamily="34" charset="-122"/>
              </a:rPr>
              <a:t>SMI </a:t>
            </a:r>
            <a:r>
              <a:rPr lang="zh-CN" altLang="en-US" sz="2000" b="1" dirty="0">
                <a:latin typeface="微软雅黑" pitchFamily="34" charset="-122"/>
                <a:ea typeface="微软雅黑" pitchFamily="34" charset="-122"/>
              </a:rPr>
              <a:t>的名称并不能看出它的功能。</a:t>
            </a:r>
          </a:p>
          <a:p>
            <a:pPr marL="342900" indent="-342900" eaLnBrk="0" hangingPunct="0">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SMI </a:t>
            </a:r>
            <a:r>
              <a:rPr lang="zh-CN" altLang="en-US" sz="2000" b="1" dirty="0">
                <a:latin typeface="微软雅黑" pitchFamily="34" charset="-122"/>
                <a:ea typeface="微软雅黑" pitchFamily="34" charset="-122"/>
              </a:rPr>
              <a:t>并不定义一个实体应管理的对象数目，也不定义被管对象名以及对象名及其值之间的关联。 </a:t>
            </a:r>
          </a:p>
        </p:txBody>
      </p:sp>
    </p:spTree>
    <p:extLst>
      <p:ext uri="{BB962C8B-B14F-4D97-AF65-F5344CB8AC3E}">
        <p14:creationId xmlns:p14="http://schemas.microsoft.com/office/powerpoint/2010/main" val="2178143321"/>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圆角矩形 49"/>
          <p:cNvSpPr/>
          <p:nvPr/>
        </p:nvSpPr>
        <p:spPr>
          <a:xfrm>
            <a:off x="556963" y="2112581"/>
            <a:ext cx="8048776" cy="2217390"/>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AutoShape 5"/>
          <p:cNvSpPr>
            <a:spLocks noChangeArrowheads="1"/>
          </p:cNvSpPr>
          <p:nvPr/>
        </p:nvSpPr>
        <p:spPr bwMode="auto">
          <a:xfrm>
            <a:off x="556963" y="739755"/>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3" name="Rectangle 6"/>
          <p:cNvSpPr>
            <a:spLocks noChangeArrowheads="1"/>
          </p:cNvSpPr>
          <p:nvPr/>
        </p:nvSpPr>
        <p:spPr bwMode="auto">
          <a:xfrm>
            <a:off x="3546458" y="706544"/>
            <a:ext cx="206979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管理信息库 </a:t>
            </a:r>
            <a:r>
              <a:rPr lang="en-US" altLang="zh-CN" sz="2000" b="1" dirty="0">
                <a:solidFill>
                  <a:schemeClr val="bg1"/>
                </a:solidFill>
                <a:latin typeface="微软雅黑" pitchFamily="34" charset="-122"/>
                <a:ea typeface="微软雅黑" pitchFamily="34" charset="-122"/>
              </a:rPr>
              <a:t>MIB</a:t>
            </a:r>
            <a:endParaRPr lang="zh-CN" altLang="en-US" sz="2000" b="1" dirty="0">
              <a:solidFill>
                <a:schemeClr val="bg1"/>
              </a:solidFill>
              <a:latin typeface="微软雅黑" pitchFamily="34" charset="-122"/>
              <a:ea typeface="微软雅黑" pitchFamily="34" charset="-122"/>
            </a:endParaRPr>
          </a:p>
        </p:txBody>
      </p:sp>
      <p:sp>
        <p:nvSpPr>
          <p:cNvPr id="4" name="Rectangle 68"/>
          <p:cNvSpPr>
            <a:spLocks noChangeArrowheads="1"/>
          </p:cNvSpPr>
          <p:nvPr/>
        </p:nvSpPr>
        <p:spPr bwMode="auto">
          <a:xfrm>
            <a:off x="556962" y="1119133"/>
            <a:ext cx="8184701" cy="893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eaLnBrk="0" hangingPunct="0">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MIB </a:t>
            </a:r>
            <a:r>
              <a:rPr lang="zh-CN" altLang="en-US" sz="2000" b="1" dirty="0">
                <a:latin typeface="微软雅黑" pitchFamily="34" charset="-122"/>
                <a:ea typeface="微软雅黑" pitchFamily="34" charset="-122"/>
              </a:rPr>
              <a:t>在被管理的实体中创建了命名对象，并规定了其类型。</a:t>
            </a:r>
            <a:endParaRPr lang="en-US" altLang="zh-CN" sz="2000" b="1" dirty="0">
              <a:latin typeface="微软雅黑" pitchFamily="34" charset="-122"/>
              <a:ea typeface="微软雅黑" pitchFamily="34" charset="-122"/>
            </a:endParaRPr>
          </a:p>
          <a:p>
            <a:pPr marL="342900" indent="-34290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管理程序使用 </a:t>
            </a:r>
            <a:r>
              <a:rPr lang="en-US" altLang="zh-CN" sz="2000" b="1" dirty="0">
                <a:latin typeface="微软雅黑" pitchFamily="34" charset="-122"/>
                <a:ea typeface="微软雅黑" pitchFamily="34" charset="-122"/>
              </a:rPr>
              <a:t>MIB </a:t>
            </a:r>
            <a:r>
              <a:rPr lang="zh-CN" altLang="en-US" sz="2000" b="1" dirty="0">
                <a:latin typeface="微软雅黑" pitchFamily="34" charset="-122"/>
                <a:ea typeface="微软雅黑" pitchFamily="34" charset="-122"/>
              </a:rPr>
              <a:t>中的信息，对网络进行管理。</a:t>
            </a:r>
          </a:p>
        </p:txBody>
      </p:sp>
      <p:grpSp>
        <p:nvGrpSpPr>
          <p:cNvPr id="49" name="组合 48"/>
          <p:cNvGrpSpPr/>
          <p:nvPr/>
        </p:nvGrpSpPr>
        <p:grpSpPr>
          <a:xfrm>
            <a:off x="1835104" y="2331865"/>
            <a:ext cx="5543157" cy="1767025"/>
            <a:chOff x="1835104" y="2394925"/>
            <a:chExt cx="5543157" cy="1767025"/>
          </a:xfrm>
        </p:grpSpPr>
        <p:sp>
          <p:nvSpPr>
            <p:cNvPr id="9" name="Rectangle 6"/>
            <p:cNvSpPr>
              <a:spLocks noChangeArrowheads="1"/>
            </p:cNvSpPr>
            <p:nvPr/>
          </p:nvSpPr>
          <p:spPr bwMode="auto">
            <a:xfrm>
              <a:off x="2887011" y="2394925"/>
              <a:ext cx="3171626" cy="503798"/>
            </a:xfrm>
            <a:prstGeom prst="rect">
              <a:avLst/>
            </a:prstGeom>
            <a:solidFill>
              <a:srgbClr val="0000FF"/>
            </a:solidFill>
            <a:ln w="9525" algn="ctr">
              <a:solidFill>
                <a:srgbClr val="3333CC"/>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0" name="Oval 7"/>
            <p:cNvSpPr>
              <a:spLocks noChangeArrowheads="1"/>
            </p:cNvSpPr>
            <p:nvPr/>
          </p:nvSpPr>
          <p:spPr bwMode="auto">
            <a:xfrm>
              <a:off x="3677027" y="2491209"/>
              <a:ext cx="1677835" cy="316654"/>
            </a:xfrm>
            <a:prstGeom prst="ellipse">
              <a:avLst/>
            </a:prstGeom>
            <a:solidFill>
              <a:srgbClr val="CCFFFF"/>
            </a:solidFill>
            <a:ln w="9525" algn="ctr">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zh-CN" altLang="en-US" sz="1400" b="1" dirty="0">
                  <a:latin typeface="微软雅黑" pitchFamily="34" charset="-122"/>
                  <a:ea typeface="微软雅黑" pitchFamily="34" charset="-122"/>
                </a:rPr>
                <a:t>管理程序</a:t>
              </a:r>
            </a:p>
          </p:txBody>
        </p:sp>
        <p:grpSp>
          <p:nvGrpSpPr>
            <p:cNvPr id="11" name="Group 8"/>
            <p:cNvGrpSpPr>
              <a:grpSpLocks/>
            </p:cNvGrpSpPr>
            <p:nvPr/>
          </p:nvGrpSpPr>
          <p:grpSpPr bwMode="auto">
            <a:xfrm>
              <a:off x="2079045" y="3572038"/>
              <a:ext cx="1452049" cy="589912"/>
              <a:chOff x="818" y="2788"/>
              <a:chExt cx="1203" cy="870"/>
            </a:xfrm>
          </p:grpSpPr>
          <p:sp>
            <p:nvSpPr>
              <p:cNvPr id="29" name="Rectangle 9"/>
              <p:cNvSpPr>
                <a:spLocks noChangeArrowheads="1"/>
              </p:cNvSpPr>
              <p:nvPr/>
            </p:nvSpPr>
            <p:spPr bwMode="auto">
              <a:xfrm>
                <a:off x="818" y="2788"/>
                <a:ext cx="1202" cy="743"/>
              </a:xfrm>
              <a:prstGeom prst="rect">
                <a:avLst/>
              </a:prstGeom>
              <a:solidFill>
                <a:srgbClr val="66CCFF"/>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30" name="Rectangle 10"/>
              <p:cNvSpPr>
                <a:spLocks noChangeArrowheads="1"/>
              </p:cNvSpPr>
              <p:nvPr/>
            </p:nvSpPr>
            <p:spPr bwMode="auto">
              <a:xfrm>
                <a:off x="1110" y="2788"/>
                <a:ext cx="618" cy="284"/>
              </a:xfrm>
              <a:prstGeom prst="rect">
                <a:avLst/>
              </a:prstGeom>
              <a:solidFill>
                <a:srgbClr val="CC00CC"/>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zh-CN" altLang="en-US" sz="1200" b="1" dirty="0">
                    <a:solidFill>
                      <a:schemeClr val="bg1"/>
                    </a:solidFill>
                    <a:latin typeface="微软雅黑" pitchFamily="34" charset="-122"/>
                    <a:ea typeface="微软雅黑" pitchFamily="34" charset="-122"/>
                  </a:rPr>
                  <a:t>代理</a:t>
                </a:r>
              </a:p>
            </p:txBody>
          </p:sp>
          <p:sp>
            <p:nvSpPr>
              <p:cNvPr id="31" name="Rectangle 11"/>
              <p:cNvSpPr>
                <a:spLocks noChangeArrowheads="1"/>
              </p:cNvSpPr>
              <p:nvPr/>
            </p:nvSpPr>
            <p:spPr bwMode="auto">
              <a:xfrm>
                <a:off x="819" y="3198"/>
                <a:ext cx="1202" cy="460"/>
              </a:xfrm>
              <a:prstGeom prst="rect">
                <a:avLst/>
              </a:prstGeom>
              <a:solidFill>
                <a:srgbClr val="009900"/>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zh-CN" altLang="en-US" sz="1200" b="1" dirty="0">
                    <a:solidFill>
                      <a:schemeClr val="bg1"/>
                    </a:solidFill>
                    <a:latin typeface="微软雅黑" pitchFamily="34" charset="-122"/>
                    <a:ea typeface="微软雅黑" pitchFamily="34" charset="-122"/>
                  </a:rPr>
                  <a:t>管理信息库 </a:t>
                </a:r>
                <a:r>
                  <a:rPr lang="en-US" altLang="zh-CN" sz="1200" b="1" dirty="0">
                    <a:solidFill>
                      <a:schemeClr val="bg1"/>
                    </a:solidFill>
                    <a:latin typeface="微软雅黑" pitchFamily="34" charset="-122"/>
                    <a:ea typeface="微软雅黑" pitchFamily="34" charset="-122"/>
                  </a:rPr>
                  <a:t>(MIB)</a:t>
                </a:r>
                <a:endParaRPr lang="zh-CN" altLang="en-US" sz="1200" b="1" dirty="0">
                  <a:solidFill>
                    <a:schemeClr val="bg1"/>
                  </a:solidFill>
                  <a:latin typeface="微软雅黑" pitchFamily="34" charset="-122"/>
                  <a:ea typeface="微软雅黑" pitchFamily="34" charset="-122"/>
                </a:endParaRPr>
              </a:p>
            </p:txBody>
          </p:sp>
        </p:grpSp>
        <p:sp>
          <p:nvSpPr>
            <p:cNvPr id="14" name="Line 20"/>
            <p:cNvSpPr>
              <a:spLocks noChangeShapeType="1"/>
            </p:cNvSpPr>
            <p:nvPr/>
          </p:nvSpPr>
          <p:spPr bwMode="auto">
            <a:xfrm>
              <a:off x="1835104" y="3351667"/>
              <a:ext cx="5543157"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15" name="Line 21"/>
            <p:cNvSpPr>
              <a:spLocks noChangeShapeType="1"/>
            </p:cNvSpPr>
            <p:nvPr/>
          </p:nvSpPr>
          <p:spPr bwMode="auto">
            <a:xfrm flipH="1">
              <a:off x="2887011" y="2768536"/>
              <a:ext cx="1034520" cy="803500"/>
            </a:xfrm>
            <a:prstGeom prst="line">
              <a:avLst/>
            </a:prstGeom>
            <a:noFill/>
            <a:ln w="38100">
              <a:solidFill>
                <a:srgbClr val="CC00CC"/>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16" name="Line 22"/>
            <p:cNvSpPr>
              <a:spLocks noChangeShapeType="1"/>
            </p:cNvSpPr>
            <p:nvPr/>
          </p:nvSpPr>
          <p:spPr bwMode="auto">
            <a:xfrm>
              <a:off x="4574625" y="2790912"/>
              <a:ext cx="226030" cy="775022"/>
            </a:xfrm>
            <a:prstGeom prst="line">
              <a:avLst/>
            </a:prstGeom>
            <a:noFill/>
            <a:ln w="38100">
              <a:solidFill>
                <a:srgbClr val="CC00CC"/>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17" name="Line 23"/>
            <p:cNvSpPr>
              <a:spLocks noChangeShapeType="1"/>
            </p:cNvSpPr>
            <p:nvPr/>
          </p:nvSpPr>
          <p:spPr bwMode="auto">
            <a:xfrm>
              <a:off x="5146219" y="2751584"/>
              <a:ext cx="1387691" cy="808925"/>
            </a:xfrm>
            <a:prstGeom prst="line">
              <a:avLst/>
            </a:prstGeom>
            <a:noFill/>
            <a:ln w="38100">
              <a:solidFill>
                <a:srgbClr val="CC00CC"/>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18" name="Text Box 24"/>
            <p:cNvSpPr txBox="1">
              <a:spLocks noChangeArrowheads="1"/>
            </p:cNvSpPr>
            <p:nvPr/>
          </p:nvSpPr>
          <p:spPr bwMode="auto">
            <a:xfrm>
              <a:off x="2755539" y="2973988"/>
              <a:ext cx="720469" cy="277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zh-CN" sz="1200" b="1" dirty="0">
                  <a:latin typeface="微软雅黑" pitchFamily="34" charset="-122"/>
                  <a:ea typeface="微软雅黑" pitchFamily="34" charset="-122"/>
                </a:rPr>
                <a:t>SNMP</a:t>
              </a:r>
              <a:endParaRPr lang="zh-CN" altLang="en-US" sz="1200" b="1" dirty="0">
                <a:latin typeface="微软雅黑" pitchFamily="34" charset="-122"/>
                <a:ea typeface="微软雅黑" pitchFamily="34" charset="-122"/>
              </a:endParaRPr>
            </a:p>
          </p:txBody>
        </p:sp>
        <p:sp>
          <p:nvSpPr>
            <p:cNvPr id="19" name="Line 25"/>
            <p:cNvSpPr>
              <a:spLocks noChangeShapeType="1"/>
            </p:cNvSpPr>
            <p:nvPr/>
          </p:nvSpPr>
          <p:spPr bwMode="auto">
            <a:xfrm>
              <a:off x="4511598" y="2898723"/>
              <a:ext cx="0" cy="458368"/>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20" name="Line 26"/>
            <p:cNvSpPr>
              <a:spLocks noChangeShapeType="1"/>
            </p:cNvSpPr>
            <p:nvPr/>
          </p:nvSpPr>
          <p:spPr bwMode="auto">
            <a:xfrm>
              <a:off x="2806596" y="3351667"/>
              <a:ext cx="0" cy="226472"/>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21" name="Line 27"/>
            <p:cNvSpPr>
              <a:spLocks noChangeShapeType="1"/>
            </p:cNvSpPr>
            <p:nvPr/>
          </p:nvSpPr>
          <p:spPr bwMode="auto">
            <a:xfrm>
              <a:off x="4875636" y="3346920"/>
              <a:ext cx="0" cy="226472"/>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22" name="Line 28"/>
            <p:cNvSpPr>
              <a:spLocks noChangeShapeType="1"/>
            </p:cNvSpPr>
            <p:nvPr/>
          </p:nvSpPr>
          <p:spPr bwMode="auto">
            <a:xfrm>
              <a:off x="6599111" y="3353023"/>
              <a:ext cx="0" cy="226472"/>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grpSp>
          <p:nvGrpSpPr>
            <p:cNvPr id="41" name="Group 8"/>
            <p:cNvGrpSpPr>
              <a:grpSpLocks/>
            </p:cNvGrpSpPr>
            <p:nvPr/>
          </p:nvGrpSpPr>
          <p:grpSpPr bwMode="auto">
            <a:xfrm>
              <a:off x="4162395" y="3572038"/>
              <a:ext cx="1452049" cy="589912"/>
              <a:chOff x="818" y="2788"/>
              <a:chExt cx="1203" cy="870"/>
            </a:xfrm>
          </p:grpSpPr>
          <p:sp>
            <p:nvSpPr>
              <p:cNvPr id="42" name="Rectangle 9"/>
              <p:cNvSpPr>
                <a:spLocks noChangeArrowheads="1"/>
              </p:cNvSpPr>
              <p:nvPr/>
            </p:nvSpPr>
            <p:spPr bwMode="auto">
              <a:xfrm>
                <a:off x="818" y="2788"/>
                <a:ext cx="1202" cy="743"/>
              </a:xfrm>
              <a:prstGeom prst="rect">
                <a:avLst/>
              </a:prstGeom>
              <a:solidFill>
                <a:srgbClr val="66CCFF"/>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43" name="Rectangle 10"/>
              <p:cNvSpPr>
                <a:spLocks noChangeArrowheads="1"/>
              </p:cNvSpPr>
              <p:nvPr/>
            </p:nvSpPr>
            <p:spPr bwMode="auto">
              <a:xfrm>
                <a:off x="1110" y="2788"/>
                <a:ext cx="618" cy="284"/>
              </a:xfrm>
              <a:prstGeom prst="rect">
                <a:avLst/>
              </a:prstGeom>
              <a:solidFill>
                <a:srgbClr val="CC00CC"/>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zh-CN" altLang="en-US" sz="1200" b="1" dirty="0">
                    <a:solidFill>
                      <a:schemeClr val="bg1"/>
                    </a:solidFill>
                    <a:latin typeface="微软雅黑" pitchFamily="34" charset="-122"/>
                    <a:ea typeface="微软雅黑" pitchFamily="34" charset="-122"/>
                  </a:rPr>
                  <a:t>代理</a:t>
                </a:r>
              </a:p>
            </p:txBody>
          </p:sp>
          <p:sp>
            <p:nvSpPr>
              <p:cNvPr id="44" name="Rectangle 11"/>
              <p:cNvSpPr>
                <a:spLocks noChangeArrowheads="1"/>
              </p:cNvSpPr>
              <p:nvPr/>
            </p:nvSpPr>
            <p:spPr bwMode="auto">
              <a:xfrm>
                <a:off x="819" y="3198"/>
                <a:ext cx="1202" cy="460"/>
              </a:xfrm>
              <a:prstGeom prst="rect">
                <a:avLst/>
              </a:prstGeom>
              <a:solidFill>
                <a:srgbClr val="009900"/>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zh-CN" altLang="en-US" sz="1200" b="1" dirty="0">
                    <a:solidFill>
                      <a:schemeClr val="bg1"/>
                    </a:solidFill>
                    <a:latin typeface="微软雅黑" pitchFamily="34" charset="-122"/>
                    <a:ea typeface="微软雅黑" pitchFamily="34" charset="-122"/>
                  </a:rPr>
                  <a:t>管理信息库 </a:t>
                </a:r>
                <a:r>
                  <a:rPr lang="en-US" altLang="zh-CN" sz="1200" b="1" dirty="0">
                    <a:solidFill>
                      <a:schemeClr val="bg1"/>
                    </a:solidFill>
                    <a:latin typeface="微软雅黑" pitchFamily="34" charset="-122"/>
                    <a:ea typeface="微软雅黑" pitchFamily="34" charset="-122"/>
                  </a:rPr>
                  <a:t>(MIB)</a:t>
                </a:r>
                <a:endParaRPr lang="zh-CN" altLang="en-US" sz="1200" b="1" dirty="0">
                  <a:solidFill>
                    <a:schemeClr val="bg1"/>
                  </a:solidFill>
                  <a:latin typeface="微软雅黑" pitchFamily="34" charset="-122"/>
                  <a:ea typeface="微软雅黑" pitchFamily="34" charset="-122"/>
                </a:endParaRPr>
              </a:p>
            </p:txBody>
          </p:sp>
        </p:grpSp>
        <p:grpSp>
          <p:nvGrpSpPr>
            <p:cNvPr id="45" name="Group 8"/>
            <p:cNvGrpSpPr>
              <a:grpSpLocks/>
            </p:cNvGrpSpPr>
            <p:nvPr/>
          </p:nvGrpSpPr>
          <p:grpSpPr bwMode="auto">
            <a:xfrm>
              <a:off x="5873086" y="3572038"/>
              <a:ext cx="1452049" cy="589912"/>
              <a:chOff x="818" y="2788"/>
              <a:chExt cx="1203" cy="870"/>
            </a:xfrm>
          </p:grpSpPr>
          <p:sp>
            <p:nvSpPr>
              <p:cNvPr id="46" name="Rectangle 9"/>
              <p:cNvSpPr>
                <a:spLocks noChangeArrowheads="1"/>
              </p:cNvSpPr>
              <p:nvPr/>
            </p:nvSpPr>
            <p:spPr bwMode="auto">
              <a:xfrm>
                <a:off x="818" y="2788"/>
                <a:ext cx="1202" cy="743"/>
              </a:xfrm>
              <a:prstGeom prst="rect">
                <a:avLst/>
              </a:prstGeom>
              <a:solidFill>
                <a:srgbClr val="66CCFF"/>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47" name="Rectangle 10"/>
              <p:cNvSpPr>
                <a:spLocks noChangeArrowheads="1"/>
              </p:cNvSpPr>
              <p:nvPr/>
            </p:nvSpPr>
            <p:spPr bwMode="auto">
              <a:xfrm>
                <a:off x="1110" y="2788"/>
                <a:ext cx="618" cy="284"/>
              </a:xfrm>
              <a:prstGeom prst="rect">
                <a:avLst/>
              </a:prstGeom>
              <a:solidFill>
                <a:srgbClr val="CC00CC"/>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zh-CN" altLang="en-US" sz="1200" b="1" dirty="0">
                    <a:solidFill>
                      <a:schemeClr val="bg1"/>
                    </a:solidFill>
                    <a:latin typeface="微软雅黑" pitchFamily="34" charset="-122"/>
                    <a:ea typeface="微软雅黑" pitchFamily="34" charset="-122"/>
                  </a:rPr>
                  <a:t>代理</a:t>
                </a:r>
              </a:p>
            </p:txBody>
          </p:sp>
          <p:sp>
            <p:nvSpPr>
              <p:cNvPr id="48" name="Rectangle 11"/>
              <p:cNvSpPr>
                <a:spLocks noChangeArrowheads="1"/>
              </p:cNvSpPr>
              <p:nvPr/>
            </p:nvSpPr>
            <p:spPr bwMode="auto">
              <a:xfrm>
                <a:off x="819" y="3198"/>
                <a:ext cx="1202" cy="460"/>
              </a:xfrm>
              <a:prstGeom prst="rect">
                <a:avLst/>
              </a:prstGeom>
              <a:solidFill>
                <a:srgbClr val="009900"/>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zh-CN" altLang="en-US" sz="1200" b="1" dirty="0">
                    <a:solidFill>
                      <a:schemeClr val="bg1"/>
                    </a:solidFill>
                    <a:latin typeface="微软雅黑" pitchFamily="34" charset="-122"/>
                    <a:ea typeface="微软雅黑" pitchFamily="34" charset="-122"/>
                  </a:rPr>
                  <a:t>管理信息库 </a:t>
                </a:r>
                <a:r>
                  <a:rPr lang="en-US" altLang="zh-CN" sz="1200" b="1" dirty="0">
                    <a:solidFill>
                      <a:schemeClr val="bg1"/>
                    </a:solidFill>
                    <a:latin typeface="微软雅黑" pitchFamily="34" charset="-122"/>
                    <a:ea typeface="微软雅黑" pitchFamily="34" charset="-122"/>
                  </a:rPr>
                  <a:t>(MIB)</a:t>
                </a:r>
                <a:endParaRPr lang="zh-CN" altLang="en-US" sz="1200" b="1" dirty="0">
                  <a:solidFill>
                    <a:schemeClr val="bg1"/>
                  </a:solidFill>
                  <a:latin typeface="微软雅黑" pitchFamily="34" charset="-122"/>
                  <a:ea typeface="微软雅黑" pitchFamily="34" charset="-122"/>
                </a:endParaRPr>
              </a:p>
            </p:txBody>
          </p:sp>
        </p:grpSp>
      </p:grpSp>
    </p:spTree>
    <p:extLst>
      <p:ext uri="{BB962C8B-B14F-4D97-AF65-F5344CB8AC3E}">
        <p14:creationId xmlns:p14="http://schemas.microsoft.com/office/powerpoint/2010/main" val="1548177553"/>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5"/>
          <p:cNvSpPr>
            <a:spLocks noChangeArrowheads="1"/>
          </p:cNvSpPr>
          <p:nvPr/>
        </p:nvSpPr>
        <p:spPr bwMode="auto">
          <a:xfrm>
            <a:off x="556963" y="1343987"/>
            <a:ext cx="8048776" cy="388721"/>
          </a:xfrm>
          <a:prstGeom prst="roundRect">
            <a:avLst>
              <a:gd name="adj" fmla="val 16667"/>
            </a:avLst>
          </a:prstGeom>
          <a:solidFill>
            <a:srgbClr val="0089FA"/>
          </a:solidFill>
          <a:ln>
            <a:noFill/>
          </a:ln>
          <a:effectLst/>
          <a:extLst/>
        </p:spPr>
        <p:txBody>
          <a:bodyPr wrap="none" anchor="ctr"/>
          <a:lstStyle/>
          <a:p>
            <a:endParaRPr lang="zh-CN" altLang="en-US"/>
          </a:p>
        </p:txBody>
      </p:sp>
      <p:sp>
        <p:nvSpPr>
          <p:cNvPr id="6" name="Rectangle 6"/>
          <p:cNvSpPr>
            <a:spLocks noChangeArrowheads="1"/>
          </p:cNvSpPr>
          <p:nvPr/>
        </p:nvSpPr>
        <p:spPr bwMode="auto">
          <a:xfrm>
            <a:off x="2699536" y="1301716"/>
            <a:ext cx="374493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itchFamily="34" charset="-122"/>
                <a:ea typeface="微软雅黑" pitchFamily="34" charset="-122"/>
              </a:rPr>
              <a:t>6.7.2   </a:t>
            </a:r>
            <a:r>
              <a:rPr lang="zh-CN" altLang="en-US" sz="2400" b="1" dirty="0">
                <a:solidFill>
                  <a:schemeClr val="bg1"/>
                </a:solidFill>
                <a:latin typeface="微软雅黑" pitchFamily="34" charset="-122"/>
                <a:ea typeface="微软雅黑" pitchFamily="34" charset="-122"/>
              </a:rPr>
              <a:t>管理信息结构 </a:t>
            </a:r>
            <a:r>
              <a:rPr lang="en-US" altLang="zh-CN" sz="2400" b="1" dirty="0">
                <a:solidFill>
                  <a:schemeClr val="bg1"/>
                </a:solidFill>
                <a:latin typeface="微软雅黑" pitchFamily="34" charset="-122"/>
                <a:ea typeface="微软雅黑" pitchFamily="34" charset="-122"/>
              </a:rPr>
              <a:t>SMI</a:t>
            </a:r>
            <a:endParaRPr lang="zh-CN" altLang="en-US" sz="2400" b="1" dirty="0">
              <a:solidFill>
                <a:schemeClr val="bg1"/>
              </a:solidFill>
              <a:latin typeface="微软雅黑" pitchFamily="34" charset="-122"/>
              <a:ea typeface="微软雅黑" pitchFamily="34" charset="-122"/>
            </a:endParaRPr>
          </a:p>
        </p:txBody>
      </p:sp>
      <p:sp>
        <p:nvSpPr>
          <p:cNvPr id="7" name="Rectangle 68"/>
          <p:cNvSpPr>
            <a:spLocks noChangeArrowheads="1"/>
          </p:cNvSpPr>
          <p:nvPr/>
        </p:nvSpPr>
        <p:spPr bwMode="auto">
          <a:xfrm>
            <a:off x="483810" y="1738205"/>
            <a:ext cx="8121929" cy="17851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eaLnBrk="0" hangingPunct="0">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SMI </a:t>
            </a:r>
            <a:r>
              <a:rPr lang="zh-CN" altLang="en-US" sz="2000" b="1" dirty="0">
                <a:latin typeface="微软雅黑" pitchFamily="34" charset="-122"/>
                <a:ea typeface="微软雅黑" pitchFamily="34" charset="-122"/>
              </a:rPr>
              <a:t>的功能：</a:t>
            </a:r>
          </a:p>
          <a:p>
            <a:pPr marL="633413" indent="-342900" eaLnBrk="0" hangingPunct="0">
              <a:lnSpc>
                <a:spcPts val="3300"/>
              </a:lnSpc>
              <a:buClr>
                <a:srgbClr val="7030A0"/>
              </a:buClr>
              <a:buFont typeface="+mj-lt"/>
              <a:buAutoNum type="arabicPeriod"/>
            </a:pPr>
            <a:r>
              <a:rPr lang="zh-CN" altLang="en-US" sz="2000" b="1" dirty="0">
                <a:latin typeface="微软雅黑" pitchFamily="34" charset="-122"/>
                <a:ea typeface="微软雅黑" pitchFamily="34" charset="-122"/>
              </a:rPr>
              <a:t>被管对象应怎样命名；</a:t>
            </a:r>
          </a:p>
          <a:p>
            <a:pPr marL="633413" indent="-342900" eaLnBrk="0" hangingPunct="0">
              <a:lnSpc>
                <a:spcPts val="3300"/>
              </a:lnSpc>
              <a:buClr>
                <a:srgbClr val="7030A0"/>
              </a:buClr>
              <a:buFont typeface="+mj-lt"/>
              <a:buAutoNum type="arabicPeriod"/>
            </a:pPr>
            <a:r>
              <a:rPr lang="zh-CN" altLang="en-US" sz="2000" b="1" dirty="0">
                <a:latin typeface="微软雅黑" pitchFamily="34" charset="-122"/>
                <a:ea typeface="微软雅黑" pitchFamily="34" charset="-122"/>
              </a:rPr>
              <a:t>用来存储被管对象的数据类型有哪些种；</a:t>
            </a:r>
          </a:p>
          <a:p>
            <a:pPr marL="633413" indent="-342900" eaLnBrk="0" hangingPunct="0">
              <a:lnSpc>
                <a:spcPts val="3300"/>
              </a:lnSpc>
              <a:buClr>
                <a:srgbClr val="7030A0"/>
              </a:buClr>
              <a:buFont typeface="+mj-lt"/>
              <a:buAutoNum type="arabicPeriod"/>
            </a:pPr>
            <a:r>
              <a:rPr lang="zh-CN" altLang="en-US" sz="2000" b="1" dirty="0">
                <a:latin typeface="微软雅黑" pitchFamily="34" charset="-122"/>
                <a:ea typeface="微软雅黑" pitchFamily="34" charset="-122"/>
              </a:rPr>
              <a:t>在网络上传送的管理数据应如何编码。 </a:t>
            </a:r>
          </a:p>
        </p:txBody>
      </p:sp>
    </p:spTree>
    <p:extLst>
      <p:ext uri="{BB962C8B-B14F-4D97-AF65-F5344CB8AC3E}">
        <p14:creationId xmlns:p14="http://schemas.microsoft.com/office/powerpoint/2010/main" val="270190506"/>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556963" y="1057072"/>
            <a:ext cx="8048776" cy="331493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AutoShape 5"/>
          <p:cNvSpPr>
            <a:spLocks noChangeArrowheads="1"/>
          </p:cNvSpPr>
          <p:nvPr/>
        </p:nvSpPr>
        <p:spPr bwMode="auto">
          <a:xfrm>
            <a:off x="556963" y="633865"/>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4" name="Rectangle 6"/>
          <p:cNvSpPr>
            <a:spLocks noChangeArrowheads="1"/>
          </p:cNvSpPr>
          <p:nvPr/>
        </p:nvSpPr>
        <p:spPr bwMode="auto">
          <a:xfrm>
            <a:off x="2235998" y="600654"/>
            <a:ext cx="469070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itchFamily="34" charset="-122"/>
                <a:ea typeface="微软雅黑" pitchFamily="34" charset="-122"/>
              </a:rPr>
              <a:t>SMI </a:t>
            </a:r>
            <a:r>
              <a:rPr lang="zh-CN" altLang="en-US" sz="2000" b="1" dirty="0">
                <a:solidFill>
                  <a:schemeClr val="bg1"/>
                </a:solidFill>
                <a:latin typeface="微软雅黑" pitchFamily="34" charset="-122"/>
                <a:ea typeface="微软雅黑" pitchFamily="34" charset="-122"/>
              </a:rPr>
              <a:t>规定所有被管对象必须在命名树上</a:t>
            </a:r>
          </a:p>
        </p:txBody>
      </p:sp>
      <p:grpSp>
        <p:nvGrpSpPr>
          <p:cNvPr id="86" name="组合 85"/>
          <p:cNvGrpSpPr/>
          <p:nvPr/>
        </p:nvGrpSpPr>
        <p:grpSpPr>
          <a:xfrm>
            <a:off x="1671762" y="1038784"/>
            <a:ext cx="6330270" cy="3317604"/>
            <a:chOff x="56456" y="1036082"/>
            <a:chExt cx="11357924" cy="5952524"/>
          </a:xfrm>
        </p:grpSpPr>
        <p:sp>
          <p:nvSpPr>
            <p:cNvPr id="5" name="Text Box 105"/>
            <p:cNvSpPr txBox="1">
              <a:spLocks noChangeArrowheads="1"/>
            </p:cNvSpPr>
            <p:nvPr/>
          </p:nvSpPr>
          <p:spPr bwMode="auto">
            <a:xfrm>
              <a:off x="4141616" y="1036082"/>
              <a:ext cx="607442" cy="496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charset="0"/>
                  <a:ea typeface="黑体" pitchFamily="49" charset="-122"/>
                </a:defRPr>
              </a:lvl1pPr>
              <a:lvl2pPr>
                <a:defRPr sz="2800">
                  <a:solidFill>
                    <a:schemeClr val="tx1"/>
                  </a:solidFill>
                  <a:latin typeface="Tahoma" pitchFamily="34" charset="0"/>
                  <a:ea typeface="宋体" charset="-122"/>
                </a:defRPr>
              </a:lvl2pPr>
              <a:lvl3pPr>
                <a:defRPr sz="2400">
                  <a:solidFill>
                    <a:schemeClr val="tx1"/>
                  </a:solidFill>
                  <a:latin typeface="Tahoma" pitchFamily="34" charset="0"/>
                  <a:ea typeface="宋体" charset="-122"/>
                </a:defRPr>
              </a:lvl3pPr>
              <a:lvl4pPr>
                <a:defRPr sz="2000">
                  <a:solidFill>
                    <a:schemeClr val="tx1"/>
                  </a:solidFill>
                  <a:latin typeface="Tahoma" pitchFamily="34" charset="0"/>
                  <a:ea typeface="宋体" charset="-122"/>
                </a:defRPr>
              </a:lvl4pPr>
              <a:lvl5pPr>
                <a:defRPr sz="2000">
                  <a:solidFill>
                    <a:schemeClr val="tx1"/>
                  </a:solidFill>
                  <a:latin typeface="Tahoma" pitchFamily="34" charset="0"/>
                  <a:ea typeface="宋体" charset="-122"/>
                </a:defRPr>
              </a:lvl5pPr>
              <a:lvl6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r>
                <a:rPr kumimoji="1" lang="zh-CN" altLang="en-US" sz="1200" b="1" dirty="0">
                  <a:solidFill>
                    <a:schemeClr val="tx1"/>
                  </a:solidFill>
                  <a:latin typeface="微软雅黑" pitchFamily="34" charset="-122"/>
                  <a:ea typeface="微软雅黑" pitchFamily="34" charset="-122"/>
                </a:rPr>
                <a:t>根</a:t>
              </a:r>
            </a:p>
          </p:txBody>
        </p:sp>
        <p:sp>
          <p:nvSpPr>
            <p:cNvPr id="6" name="Text Box 106"/>
            <p:cNvSpPr txBox="1">
              <a:spLocks noChangeArrowheads="1"/>
            </p:cNvSpPr>
            <p:nvPr/>
          </p:nvSpPr>
          <p:spPr bwMode="auto">
            <a:xfrm>
              <a:off x="4157825" y="1548497"/>
              <a:ext cx="1053246" cy="441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charset="0"/>
                  <a:ea typeface="黑体" pitchFamily="49" charset="-122"/>
                </a:defRPr>
              </a:lvl1pPr>
              <a:lvl2pPr>
                <a:defRPr sz="2800">
                  <a:solidFill>
                    <a:schemeClr val="tx1"/>
                  </a:solidFill>
                  <a:latin typeface="Tahoma" pitchFamily="34" charset="0"/>
                  <a:ea typeface="宋体" charset="-122"/>
                </a:defRPr>
              </a:lvl2pPr>
              <a:lvl3pPr>
                <a:defRPr sz="2400">
                  <a:solidFill>
                    <a:schemeClr val="tx1"/>
                  </a:solidFill>
                  <a:latin typeface="Tahoma" pitchFamily="34" charset="0"/>
                  <a:ea typeface="宋体" charset="-122"/>
                </a:defRPr>
              </a:lvl3pPr>
              <a:lvl4pPr>
                <a:defRPr sz="2000">
                  <a:solidFill>
                    <a:schemeClr val="tx1"/>
                  </a:solidFill>
                  <a:latin typeface="Tahoma" pitchFamily="34" charset="0"/>
                  <a:ea typeface="宋体" charset="-122"/>
                </a:defRPr>
              </a:lvl4pPr>
              <a:lvl5pPr>
                <a:defRPr sz="2000">
                  <a:solidFill>
                    <a:schemeClr val="tx1"/>
                  </a:solidFill>
                  <a:latin typeface="Tahoma" pitchFamily="34" charset="0"/>
                  <a:ea typeface="宋体" charset="-122"/>
                </a:defRPr>
              </a:lvl5pPr>
              <a:lvl6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r>
                <a:rPr kumimoji="1" lang="en-US" altLang="zh-CN" sz="1000" b="1" dirty="0" err="1">
                  <a:solidFill>
                    <a:schemeClr val="tx1"/>
                  </a:solidFill>
                  <a:latin typeface="微软雅黑" pitchFamily="34" charset="-122"/>
                  <a:ea typeface="微软雅黑" pitchFamily="34" charset="-122"/>
                </a:rPr>
                <a:t>iso</a:t>
              </a:r>
              <a:r>
                <a:rPr kumimoji="1" lang="en-US" altLang="zh-CN" sz="1000" b="1" dirty="0">
                  <a:solidFill>
                    <a:schemeClr val="tx1"/>
                  </a:solidFill>
                  <a:latin typeface="微软雅黑" pitchFamily="34" charset="-122"/>
                  <a:ea typeface="微软雅黑" pitchFamily="34" charset="-122"/>
                </a:rPr>
                <a:t> (1)</a:t>
              </a:r>
            </a:p>
          </p:txBody>
        </p:sp>
        <p:sp>
          <p:nvSpPr>
            <p:cNvPr id="7" name="Text Box 107"/>
            <p:cNvSpPr txBox="1">
              <a:spLocks noChangeArrowheads="1"/>
            </p:cNvSpPr>
            <p:nvPr/>
          </p:nvSpPr>
          <p:spPr bwMode="auto">
            <a:xfrm>
              <a:off x="3019658" y="1601767"/>
              <a:ext cx="1228690" cy="441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charset="0"/>
                  <a:ea typeface="黑体" pitchFamily="49" charset="-122"/>
                </a:defRPr>
              </a:lvl1pPr>
              <a:lvl2pPr>
                <a:defRPr sz="2800">
                  <a:solidFill>
                    <a:schemeClr val="tx1"/>
                  </a:solidFill>
                  <a:latin typeface="Tahoma" pitchFamily="34" charset="0"/>
                  <a:ea typeface="宋体" charset="-122"/>
                </a:defRPr>
              </a:lvl2pPr>
              <a:lvl3pPr>
                <a:defRPr sz="2400">
                  <a:solidFill>
                    <a:schemeClr val="tx1"/>
                  </a:solidFill>
                  <a:latin typeface="Tahoma" pitchFamily="34" charset="0"/>
                  <a:ea typeface="宋体" charset="-122"/>
                </a:defRPr>
              </a:lvl3pPr>
              <a:lvl4pPr>
                <a:defRPr sz="2000">
                  <a:solidFill>
                    <a:schemeClr val="tx1"/>
                  </a:solidFill>
                  <a:latin typeface="Tahoma" pitchFamily="34" charset="0"/>
                  <a:ea typeface="宋体" charset="-122"/>
                </a:defRPr>
              </a:lvl4pPr>
              <a:lvl5pPr>
                <a:defRPr sz="2000">
                  <a:solidFill>
                    <a:schemeClr val="tx1"/>
                  </a:solidFill>
                  <a:latin typeface="Tahoma" pitchFamily="34" charset="0"/>
                  <a:ea typeface="宋体" charset="-122"/>
                </a:defRPr>
              </a:lvl5pPr>
              <a:lvl6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r>
                <a:rPr kumimoji="1" lang="en-US" altLang="zh-CN" sz="1000" b="1">
                  <a:solidFill>
                    <a:schemeClr val="tx1"/>
                  </a:solidFill>
                  <a:latin typeface="微软雅黑" pitchFamily="34" charset="-122"/>
                  <a:ea typeface="微软雅黑" pitchFamily="34" charset="-122"/>
                </a:rPr>
                <a:t>itu-t (0)</a:t>
              </a:r>
            </a:p>
          </p:txBody>
        </p:sp>
        <p:sp>
          <p:nvSpPr>
            <p:cNvPr id="8" name="Text Box 108"/>
            <p:cNvSpPr txBox="1">
              <a:spLocks noChangeArrowheads="1"/>
            </p:cNvSpPr>
            <p:nvPr/>
          </p:nvSpPr>
          <p:spPr bwMode="auto">
            <a:xfrm>
              <a:off x="5203793" y="1601767"/>
              <a:ext cx="1671616" cy="441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charset="0"/>
                  <a:ea typeface="黑体" pitchFamily="49" charset="-122"/>
                </a:defRPr>
              </a:lvl1pPr>
              <a:lvl2pPr>
                <a:defRPr sz="2800">
                  <a:solidFill>
                    <a:schemeClr val="tx1"/>
                  </a:solidFill>
                  <a:latin typeface="Tahoma" pitchFamily="34" charset="0"/>
                  <a:ea typeface="宋体" charset="-122"/>
                </a:defRPr>
              </a:lvl2pPr>
              <a:lvl3pPr>
                <a:defRPr sz="2400">
                  <a:solidFill>
                    <a:schemeClr val="tx1"/>
                  </a:solidFill>
                  <a:latin typeface="Tahoma" pitchFamily="34" charset="0"/>
                  <a:ea typeface="宋体" charset="-122"/>
                </a:defRPr>
              </a:lvl3pPr>
              <a:lvl4pPr>
                <a:defRPr sz="2000">
                  <a:solidFill>
                    <a:schemeClr val="tx1"/>
                  </a:solidFill>
                  <a:latin typeface="Tahoma" pitchFamily="34" charset="0"/>
                  <a:ea typeface="宋体" charset="-122"/>
                </a:defRPr>
              </a:lvl4pPr>
              <a:lvl5pPr>
                <a:defRPr sz="2000">
                  <a:solidFill>
                    <a:schemeClr val="tx1"/>
                  </a:solidFill>
                  <a:latin typeface="Tahoma" pitchFamily="34" charset="0"/>
                  <a:ea typeface="宋体" charset="-122"/>
                </a:defRPr>
              </a:lvl5pPr>
              <a:lvl6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r>
                <a:rPr kumimoji="1" lang="en-US" altLang="zh-CN" sz="1000" b="1">
                  <a:solidFill>
                    <a:schemeClr val="tx1"/>
                  </a:solidFill>
                  <a:latin typeface="微软雅黑" pitchFamily="34" charset="-122"/>
                  <a:ea typeface="微软雅黑" pitchFamily="34" charset="-122"/>
                </a:rPr>
                <a:t>iso/itu-t (2)</a:t>
              </a:r>
            </a:p>
          </p:txBody>
        </p:sp>
        <p:sp>
          <p:nvSpPr>
            <p:cNvPr id="9" name="Text Box 109"/>
            <p:cNvSpPr txBox="1">
              <a:spLocks noChangeArrowheads="1"/>
            </p:cNvSpPr>
            <p:nvPr/>
          </p:nvSpPr>
          <p:spPr bwMode="auto">
            <a:xfrm>
              <a:off x="3994444" y="2416860"/>
              <a:ext cx="1176920" cy="441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charset="0"/>
                  <a:ea typeface="黑体" pitchFamily="49" charset="-122"/>
                </a:defRPr>
              </a:lvl1pPr>
              <a:lvl2pPr>
                <a:defRPr sz="2800">
                  <a:solidFill>
                    <a:schemeClr val="tx1"/>
                  </a:solidFill>
                  <a:latin typeface="Tahoma" pitchFamily="34" charset="0"/>
                  <a:ea typeface="宋体" charset="-122"/>
                </a:defRPr>
              </a:lvl2pPr>
              <a:lvl3pPr>
                <a:defRPr sz="2400">
                  <a:solidFill>
                    <a:schemeClr val="tx1"/>
                  </a:solidFill>
                  <a:latin typeface="Tahoma" pitchFamily="34" charset="0"/>
                  <a:ea typeface="宋体" charset="-122"/>
                </a:defRPr>
              </a:lvl3pPr>
              <a:lvl4pPr>
                <a:defRPr sz="2000">
                  <a:solidFill>
                    <a:schemeClr val="tx1"/>
                  </a:solidFill>
                  <a:latin typeface="Tahoma" pitchFamily="34" charset="0"/>
                  <a:ea typeface="宋体" charset="-122"/>
                </a:defRPr>
              </a:lvl4pPr>
              <a:lvl5pPr>
                <a:defRPr sz="2000">
                  <a:solidFill>
                    <a:schemeClr val="tx1"/>
                  </a:solidFill>
                  <a:latin typeface="Tahoma" pitchFamily="34" charset="0"/>
                  <a:ea typeface="宋体" charset="-122"/>
                </a:defRPr>
              </a:lvl5pPr>
              <a:lvl6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r>
                <a:rPr kumimoji="1" lang="en-US" altLang="zh-CN" sz="1000" b="1">
                  <a:solidFill>
                    <a:schemeClr val="tx1"/>
                  </a:solidFill>
                  <a:latin typeface="微软雅黑" pitchFamily="34" charset="-122"/>
                  <a:ea typeface="微软雅黑" pitchFamily="34" charset="-122"/>
                </a:rPr>
                <a:t>dod (6)</a:t>
              </a:r>
            </a:p>
          </p:txBody>
        </p:sp>
        <p:sp>
          <p:nvSpPr>
            <p:cNvPr id="10" name="Text Box 110"/>
            <p:cNvSpPr txBox="1">
              <a:spLocks noChangeArrowheads="1"/>
            </p:cNvSpPr>
            <p:nvPr/>
          </p:nvSpPr>
          <p:spPr bwMode="auto">
            <a:xfrm>
              <a:off x="3745074" y="2859771"/>
              <a:ext cx="5732735" cy="441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charset="0"/>
                  <a:ea typeface="黑体" pitchFamily="49" charset="-122"/>
                </a:defRPr>
              </a:lvl1pPr>
              <a:lvl2pPr>
                <a:defRPr sz="2800">
                  <a:solidFill>
                    <a:schemeClr val="tx1"/>
                  </a:solidFill>
                  <a:latin typeface="Tahoma" pitchFamily="34" charset="0"/>
                  <a:ea typeface="宋体" charset="-122"/>
                </a:defRPr>
              </a:lvl2pPr>
              <a:lvl3pPr>
                <a:defRPr sz="2400">
                  <a:solidFill>
                    <a:schemeClr val="tx1"/>
                  </a:solidFill>
                  <a:latin typeface="Tahoma" pitchFamily="34" charset="0"/>
                  <a:ea typeface="宋体" charset="-122"/>
                </a:defRPr>
              </a:lvl3pPr>
              <a:lvl4pPr>
                <a:defRPr sz="2000">
                  <a:solidFill>
                    <a:schemeClr val="tx1"/>
                  </a:solidFill>
                  <a:latin typeface="Tahoma" pitchFamily="34" charset="0"/>
                  <a:ea typeface="宋体" charset="-122"/>
                </a:defRPr>
              </a:lvl4pPr>
              <a:lvl5pPr>
                <a:defRPr sz="2000">
                  <a:solidFill>
                    <a:schemeClr val="tx1"/>
                  </a:solidFill>
                  <a:latin typeface="Tahoma" pitchFamily="34" charset="0"/>
                  <a:ea typeface="宋体" charset="-122"/>
                </a:defRPr>
              </a:lvl5pPr>
              <a:lvl6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r>
                <a:rPr kumimoji="1" lang="en-US" altLang="zh-CN" sz="1000" b="1">
                  <a:solidFill>
                    <a:schemeClr val="tx1"/>
                  </a:solidFill>
                  <a:latin typeface="微软雅黑" pitchFamily="34" charset="-122"/>
                  <a:ea typeface="微软雅黑" pitchFamily="34" charset="-122"/>
                </a:rPr>
                <a:t>internet (1)           </a:t>
              </a:r>
              <a:r>
                <a:rPr kumimoji="1" lang="en-US" altLang="zh-CN" sz="1000" b="1">
                  <a:solidFill>
                    <a:schemeClr val="tx1"/>
                  </a:solidFill>
                  <a:latin typeface="微软雅黑" pitchFamily="34" charset="-122"/>
                  <a:ea typeface="微软雅黑" pitchFamily="34" charset="-122"/>
                  <a:sym typeface="Symbol" pitchFamily="18" charset="2"/>
                </a:rPr>
                <a:t>1.3.6.1 (iso.org.dod.internet)</a:t>
              </a:r>
              <a:endParaRPr kumimoji="1" lang="en-US" altLang="zh-CN" sz="1000" b="1">
                <a:solidFill>
                  <a:schemeClr val="tx1"/>
                </a:solidFill>
                <a:latin typeface="微软雅黑" pitchFamily="34" charset="-122"/>
                <a:ea typeface="微软雅黑" pitchFamily="34" charset="-122"/>
              </a:endParaRPr>
            </a:p>
          </p:txBody>
        </p:sp>
        <p:sp>
          <p:nvSpPr>
            <p:cNvPr id="11" name="Text Box 111"/>
            <p:cNvSpPr txBox="1">
              <a:spLocks noChangeArrowheads="1"/>
            </p:cNvSpPr>
            <p:nvPr/>
          </p:nvSpPr>
          <p:spPr bwMode="auto">
            <a:xfrm>
              <a:off x="3963489" y="3304272"/>
              <a:ext cx="1421393" cy="441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charset="0"/>
                  <a:ea typeface="黑体" pitchFamily="49" charset="-122"/>
                </a:defRPr>
              </a:lvl1pPr>
              <a:lvl2pPr>
                <a:defRPr sz="2800">
                  <a:solidFill>
                    <a:schemeClr val="tx1"/>
                  </a:solidFill>
                  <a:latin typeface="Tahoma" pitchFamily="34" charset="0"/>
                  <a:ea typeface="宋体" charset="-122"/>
                </a:defRPr>
              </a:lvl2pPr>
              <a:lvl3pPr>
                <a:defRPr sz="2400">
                  <a:solidFill>
                    <a:schemeClr val="tx1"/>
                  </a:solidFill>
                  <a:latin typeface="Tahoma" pitchFamily="34" charset="0"/>
                  <a:ea typeface="宋体" charset="-122"/>
                </a:defRPr>
              </a:lvl3pPr>
              <a:lvl4pPr>
                <a:defRPr sz="2000">
                  <a:solidFill>
                    <a:schemeClr val="tx1"/>
                  </a:solidFill>
                  <a:latin typeface="Tahoma" pitchFamily="34" charset="0"/>
                  <a:ea typeface="宋体" charset="-122"/>
                </a:defRPr>
              </a:lvl4pPr>
              <a:lvl5pPr>
                <a:defRPr sz="2000">
                  <a:solidFill>
                    <a:schemeClr val="tx1"/>
                  </a:solidFill>
                  <a:latin typeface="Tahoma" pitchFamily="34" charset="0"/>
                  <a:ea typeface="宋体" charset="-122"/>
                </a:defRPr>
              </a:lvl5pPr>
              <a:lvl6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r>
                <a:rPr kumimoji="1" lang="en-US" altLang="zh-CN" sz="1000" b="1">
                  <a:solidFill>
                    <a:schemeClr val="tx1"/>
                  </a:solidFill>
                  <a:latin typeface="微软雅黑" pitchFamily="34" charset="-122"/>
                  <a:ea typeface="微软雅黑" pitchFamily="34" charset="-122"/>
                </a:rPr>
                <a:t>mgmt (2)</a:t>
              </a:r>
            </a:p>
          </p:txBody>
        </p:sp>
        <p:sp>
          <p:nvSpPr>
            <p:cNvPr id="12" name="Text Box 112"/>
            <p:cNvSpPr txBox="1">
              <a:spLocks noChangeArrowheads="1"/>
            </p:cNvSpPr>
            <p:nvPr/>
          </p:nvSpPr>
          <p:spPr bwMode="auto">
            <a:xfrm>
              <a:off x="3978966" y="3828146"/>
              <a:ext cx="7435414" cy="441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charset="0"/>
                  <a:ea typeface="黑体" pitchFamily="49" charset="-122"/>
                </a:defRPr>
              </a:lvl1pPr>
              <a:lvl2pPr>
                <a:defRPr sz="2800">
                  <a:solidFill>
                    <a:schemeClr val="tx1"/>
                  </a:solidFill>
                  <a:latin typeface="Tahoma" pitchFamily="34" charset="0"/>
                  <a:ea typeface="宋体" charset="-122"/>
                </a:defRPr>
              </a:lvl2pPr>
              <a:lvl3pPr>
                <a:defRPr sz="2400">
                  <a:solidFill>
                    <a:schemeClr val="tx1"/>
                  </a:solidFill>
                  <a:latin typeface="Tahoma" pitchFamily="34" charset="0"/>
                  <a:ea typeface="宋体" charset="-122"/>
                </a:defRPr>
              </a:lvl3pPr>
              <a:lvl4pPr>
                <a:defRPr sz="2000">
                  <a:solidFill>
                    <a:schemeClr val="tx1"/>
                  </a:solidFill>
                  <a:latin typeface="Tahoma" pitchFamily="34" charset="0"/>
                  <a:ea typeface="宋体" charset="-122"/>
                </a:defRPr>
              </a:lvl4pPr>
              <a:lvl5pPr>
                <a:defRPr sz="2000">
                  <a:solidFill>
                    <a:schemeClr val="tx1"/>
                  </a:solidFill>
                  <a:latin typeface="Tahoma" pitchFamily="34" charset="0"/>
                  <a:ea typeface="宋体" charset="-122"/>
                </a:defRPr>
              </a:lvl5pPr>
              <a:lvl6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r>
                <a:rPr kumimoji="1" lang="en-US" altLang="zh-CN" sz="1000" b="1">
                  <a:solidFill>
                    <a:schemeClr val="tx1"/>
                  </a:solidFill>
                  <a:latin typeface="微软雅黑" pitchFamily="34" charset="-122"/>
                  <a:ea typeface="微软雅黑" pitchFamily="34" charset="-122"/>
                </a:rPr>
                <a:t>mib-2 (1)           </a:t>
              </a:r>
              <a:r>
                <a:rPr kumimoji="1" lang="en-US" altLang="zh-CN" sz="1000" b="1">
                  <a:solidFill>
                    <a:schemeClr val="tx1"/>
                  </a:solidFill>
                  <a:latin typeface="微软雅黑" pitchFamily="34" charset="-122"/>
                  <a:ea typeface="微软雅黑" pitchFamily="34" charset="-122"/>
                  <a:sym typeface="Symbol" pitchFamily="18" charset="2"/>
                </a:rPr>
                <a:t>1.3.6.1.2.1 (iso.org.dod.internet.mgmt.mib-2)</a:t>
              </a:r>
            </a:p>
          </p:txBody>
        </p:sp>
        <p:sp>
          <p:nvSpPr>
            <p:cNvPr id="13" name="Line 113"/>
            <p:cNvSpPr>
              <a:spLocks noChangeShapeType="1"/>
            </p:cNvSpPr>
            <p:nvPr/>
          </p:nvSpPr>
          <p:spPr bwMode="auto">
            <a:xfrm>
              <a:off x="4443645" y="1465242"/>
              <a:ext cx="0" cy="198438"/>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itchFamily="34" charset="-122"/>
                <a:ea typeface="微软雅黑" pitchFamily="34" charset="-122"/>
              </a:endParaRPr>
            </a:p>
          </p:txBody>
        </p:sp>
        <p:sp>
          <p:nvSpPr>
            <p:cNvPr id="14" name="Line 114"/>
            <p:cNvSpPr>
              <a:spLocks noChangeShapeType="1"/>
            </p:cNvSpPr>
            <p:nvPr/>
          </p:nvSpPr>
          <p:spPr bwMode="auto">
            <a:xfrm flipH="1">
              <a:off x="4443646" y="2741593"/>
              <a:ext cx="1719" cy="258763"/>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itchFamily="34" charset="-122"/>
                <a:ea typeface="微软雅黑" pitchFamily="34" charset="-122"/>
              </a:endParaRPr>
            </a:p>
          </p:txBody>
        </p:sp>
        <p:sp>
          <p:nvSpPr>
            <p:cNvPr id="15" name="Line 115"/>
            <p:cNvSpPr>
              <a:spLocks noChangeShapeType="1"/>
            </p:cNvSpPr>
            <p:nvPr/>
          </p:nvSpPr>
          <p:spPr bwMode="auto">
            <a:xfrm flipH="1">
              <a:off x="4443645" y="3209906"/>
              <a:ext cx="0" cy="255587"/>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itchFamily="34" charset="-122"/>
                <a:ea typeface="微软雅黑" pitchFamily="34" charset="-122"/>
              </a:endParaRPr>
            </a:p>
          </p:txBody>
        </p:sp>
        <p:sp>
          <p:nvSpPr>
            <p:cNvPr id="16" name="Line 116"/>
            <p:cNvSpPr>
              <a:spLocks noChangeShapeType="1"/>
            </p:cNvSpPr>
            <p:nvPr/>
          </p:nvSpPr>
          <p:spPr bwMode="auto">
            <a:xfrm flipV="1">
              <a:off x="3968983" y="3209906"/>
              <a:ext cx="467783" cy="217487"/>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itchFamily="34" charset="-122"/>
                <a:ea typeface="微软雅黑" pitchFamily="34" charset="-122"/>
              </a:endParaRPr>
            </a:p>
          </p:txBody>
        </p:sp>
        <p:sp>
          <p:nvSpPr>
            <p:cNvPr id="17" name="Line 117"/>
            <p:cNvSpPr>
              <a:spLocks noChangeShapeType="1"/>
            </p:cNvSpPr>
            <p:nvPr/>
          </p:nvSpPr>
          <p:spPr bwMode="auto">
            <a:xfrm>
              <a:off x="4445364" y="3213080"/>
              <a:ext cx="440267" cy="150812"/>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itchFamily="34" charset="-122"/>
                <a:ea typeface="微软雅黑" pitchFamily="34" charset="-122"/>
              </a:endParaRPr>
            </a:p>
          </p:txBody>
        </p:sp>
        <p:sp>
          <p:nvSpPr>
            <p:cNvPr id="18" name="Text Box 118"/>
            <p:cNvSpPr txBox="1">
              <a:spLocks noChangeArrowheads="1"/>
            </p:cNvSpPr>
            <p:nvPr/>
          </p:nvSpPr>
          <p:spPr bwMode="auto">
            <a:xfrm>
              <a:off x="4030560" y="1951722"/>
              <a:ext cx="1122273" cy="441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charset="0"/>
                  <a:ea typeface="黑体" pitchFamily="49" charset="-122"/>
                </a:defRPr>
              </a:lvl1pPr>
              <a:lvl2pPr>
                <a:defRPr sz="2800">
                  <a:solidFill>
                    <a:schemeClr val="tx1"/>
                  </a:solidFill>
                  <a:latin typeface="Tahoma" pitchFamily="34" charset="0"/>
                  <a:ea typeface="宋体" charset="-122"/>
                </a:defRPr>
              </a:lvl2pPr>
              <a:lvl3pPr>
                <a:defRPr sz="2400">
                  <a:solidFill>
                    <a:schemeClr val="tx1"/>
                  </a:solidFill>
                  <a:latin typeface="Tahoma" pitchFamily="34" charset="0"/>
                  <a:ea typeface="宋体" charset="-122"/>
                </a:defRPr>
              </a:lvl3pPr>
              <a:lvl4pPr>
                <a:defRPr sz="2000">
                  <a:solidFill>
                    <a:schemeClr val="tx1"/>
                  </a:solidFill>
                  <a:latin typeface="Tahoma" pitchFamily="34" charset="0"/>
                  <a:ea typeface="宋体" charset="-122"/>
                </a:defRPr>
              </a:lvl4pPr>
              <a:lvl5pPr>
                <a:defRPr sz="2000">
                  <a:solidFill>
                    <a:schemeClr val="tx1"/>
                  </a:solidFill>
                  <a:latin typeface="Tahoma" pitchFamily="34" charset="0"/>
                  <a:ea typeface="宋体" charset="-122"/>
                </a:defRPr>
              </a:lvl5pPr>
              <a:lvl6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r>
                <a:rPr kumimoji="1" lang="en-US" altLang="zh-CN" sz="1000" b="1">
                  <a:solidFill>
                    <a:schemeClr val="tx1"/>
                  </a:solidFill>
                  <a:latin typeface="微软雅黑" pitchFamily="34" charset="-122"/>
                  <a:ea typeface="微软雅黑" pitchFamily="34" charset="-122"/>
                </a:rPr>
                <a:t>org (3)</a:t>
              </a:r>
            </a:p>
          </p:txBody>
        </p:sp>
        <p:sp>
          <p:nvSpPr>
            <p:cNvPr id="19" name="Line 119"/>
            <p:cNvSpPr>
              <a:spLocks noChangeShapeType="1"/>
            </p:cNvSpPr>
            <p:nvPr/>
          </p:nvSpPr>
          <p:spPr bwMode="auto">
            <a:xfrm>
              <a:off x="4452243" y="1473181"/>
              <a:ext cx="1073150" cy="179387"/>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000" b="1">
                <a:latin typeface="微软雅黑" pitchFamily="34" charset="-122"/>
                <a:ea typeface="微软雅黑" pitchFamily="34" charset="-122"/>
              </a:endParaRPr>
            </a:p>
          </p:txBody>
        </p:sp>
        <p:sp>
          <p:nvSpPr>
            <p:cNvPr id="20" name="Line 120"/>
            <p:cNvSpPr>
              <a:spLocks noChangeShapeType="1"/>
            </p:cNvSpPr>
            <p:nvPr/>
          </p:nvSpPr>
          <p:spPr bwMode="auto">
            <a:xfrm flipV="1">
              <a:off x="3430688" y="1470005"/>
              <a:ext cx="1009518" cy="214312"/>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000" b="1">
                <a:latin typeface="微软雅黑" pitchFamily="34" charset="-122"/>
                <a:ea typeface="微软雅黑" pitchFamily="34" charset="-122"/>
              </a:endParaRPr>
            </a:p>
          </p:txBody>
        </p:sp>
        <p:sp>
          <p:nvSpPr>
            <p:cNvPr id="21" name="Line 121"/>
            <p:cNvSpPr>
              <a:spLocks noChangeShapeType="1"/>
            </p:cNvSpPr>
            <p:nvPr/>
          </p:nvSpPr>
          <p:spPr bwMode="auto">
            <a:xfrm flipH="1">
              <a:off x="4067010" y="1873231"/>
              <a:ext cx="359437" cy="111125"/>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000" b="1">
                <a:latin typeface="微软雅黑" pitchFamily="34" charset="-122"/>
                <a:ea typeface="微软雅黑" pitchFamily="34" charset="-122"/>
              </a:endParaRPr>
            </a:p>
          </p:txBody>
        </p:sp>
        <p:sp>
          <p:nvSpPr>
            <p:cNvPr id="22" name="Line 122"/>
            <p:cNvSpPr>
              <a:spLocks noChangeShapeType="1"/>
            </p:cNvSpPr>
            <p:nvPr/>
          </p:nvSpPr>
          <p:spPr bwMode="auto">
            <a:xfrm>
              <a:off x="4440206" y="1870055"/>
              <a:ext cx="407590" cy="114300"/>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000" b="1">
                <a:latin typeface="微软雅黑" pitchFamily="34" charset="-122"/>
                <a:ea typeface="微软雅黑" pitchFamily="34" charset="-122"/>
              </a:endParaRPr>
            </a:p>
          </p:txBody>
        </p:sp>
        <p:sp>
          <p:nvSpPr>
            <p:cNvPr id="23" name="Line 123"/>
            <p:cNvSpPr>
              <a:spLocks noChangeShapeType="1"/>
            </p:cNvSpPr>
            <p:nvPr/>
          </p:nvSpPr>
          <p:spPr bwMode="auto">
            <a:xfrm flipH="1">
              <a:off x="4443645" y="1868467"/>
              <a:ext cx="0" cy="177800"/>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000" b="1">
                <a:latin typeface="微软雅黑" pitchFamily="34" charset="-122"/>
                <a:ea typeface="微软雅黑" pitchFamily="34" charset="-122"/>
              </a:endParaRPr>
            </a:p>
          </p:txBody>
        </p:sp>
        <p:sp>
          <p:nvSpPr>
            <p:cNvPr id="24" name="Line 124"/>
            <p:cNvSpPr>
              <a:spLocks noChangeShapeType="1"/>
            </p:cNvSpPr>
            <p:nvPr/>
          </p:nvSpPr>
          <p:spPr bwMode="auto">
            <a:xfrm>
              <a:off x="4443645" y="2355831"/>
              <a:ext cx="0" cy="185737"/>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000" b="1">
                <a:latin typeface="微软雅黑" pitchFamily="34" charset="-122"/>
                <a:ea typeface="微软雅黑" pitchFamily="34" charset="-122"/>
              </a:endParaRPr>
            </a:p>
          </p:txBody>
        </p:sp>
        <p:sp>
          <p:nvSpPr>
            <p:cNvPr id="25" name="Line 125"/>
            <p:cNvSpPr>
              <a:spLocks noChangeShapeType="1"/>
            </p:cNvSpPr>
            <p:nvPr/>
          </p:nvSpPr>
          <p:spPr bwMode="auto">
            <a:xfrm>
              <a:off x="4452244" y="2359005"/>
              <a:ext cx="390393" cy="144462"/>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000" b="1">
                <a:latin typeface="微软雅黑" pitchFamily="34" charset="-122"/>
                <a:ea typeface="微软雅黑" pitchFamily="34" charset="-122"/>
              </a:endParaRPr>
            </a:p>
          </p:txBody>
        </p:sp>
        <p:sp>
          <p:nvSpPr>
            <p:cNvPr id="26" name="Line 126"/>
            <p:cNvSpPr>
              <a:spLocks noChangeShapeType="1"/>
            </p:cNvSpPr>
            <p:nvPr/>
          </p:nvSpPr>
          <p:spPr bwMode="auto">
            <a:xfrm flipH="1">
              <a:off x="3981020" y="2360593"/>
              <a:ext cx="454025" cy="144463"/>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000" b="1">
                <a:latin typeface="微软雅黑" pitchFamily="34" charset="-122"/>
                <a:ea typeface="微软雅黑" pitchFamily="34" charset="-122"/>
              </a:endParaRPr>
            </a:p>
          </p:txBody>
        </p:sp>
        <p:sp>
          <p:nvSpPr>
            <p:cNvPr id="27" name="AutoShape 127"/>
            <p:cNvSpPr>
              <a:spLocks noChangeArrowheads="1"/>
            </p:cNvSpPr>
            <p:nvPr/>
          </p:nvSpPr>
          <p:spPr bwMode="auto">
            <a:xfrm>
              <a:off x="5313180" y="2997849"/>
              <a:ext cx="495299" cy="228600"/>
            </a:xfrm>
            <a:prstGeom prst="leftArrow">
              <a:avLst>
                <a:gd name="adj1" fmla="val 33333"/>
                <a:gd name="adj2" fmla="val 98148"/>
              </a:avLst>
            </a:prstGeom>
            <a:solidFill>
              <a:srgbClr val="FFFF00"/>
            </a:solidFill>
            <a:ln w="9525">
              <a:solidFill>
                <a:schemeClr val="tx1"/>
              </a:solidFill>
              <a:miter lim="800000"/>
              <a:headEnd/>
              <a:tailEnd/>
            </a:ln>
            <a:effectLst/>
          </p:spPr>
          <p:txBody>
            <a:bodyPr wrap="none" anchor="ctr"/>
            <a:lstStyle/>
            <a:p>
              <a:pPr eaLnBrk="1" hangingPunct="1"/>
              <a:endParaRPr lang="zh-CN" altLang="en-US" sz="1000" b="1">
                <a:latin typeface="微软雅黑" pitchFamily="34" charset="-122"/>
                <a:ea typeface="微软雅黑" pitchFamily="34" charset="-122"/>
              </a:endParaRPr>
            </a:p>
          </p:txBody>
        </p:sp>
        <p:sp>
          <p:nvSpPr>
            <p:cNvPr id="28" name="AutoShape 128"/>
            <p:cNvSpPr>
              <a:spLocks noChangeArrowheads="1"/>
            </p:cNvSpPr>
            <p:nvPr/>
          </p:nvSpPr>
          <p:spPr bwMode="auto">
            <a:xfrm>
              <a:off x="5390570" y="3966224"/>
              <a:ext cx="495299" cy="228600"/>
            </a:xfrm>
            <a:prstGeom prst="leftArrow">
              <a:avLst>
                <a:gd name="adj1" fmla="val 33333"/>
                <a:gd name="adj2" fmla="val 98148"/>
              </a:avLst>
            </a:prstGeom>
            <a:solidFill>
              <a:srgbClr val="FFFF00"/>
            </a:solidFill>
            <a:ln w="9525">
              <a:solidFill>
                <a:schemeClr val="tx1"/>
              </a:solidFill>
              <a:miter lim="800000"/>
              <a:headEnd/>
              <a:tailEnd/>
            </a:ln>
            <a:effectLst/>
          </p:spPr>
          <p:txBody>
            <a:bodyPr wrap="none" anchor="ctr"/>
            <a:lstStyle/>
            <a:p>
              <a:pPr eaLnBrk="1" hangingPunct="1"/>
              <a:endParaRPr lang="zh-CN" altLang="en-US" sz="1000" b="1">
                <a:latin typeface="微软雅黑" pitchFamily="34" charset="-122"/>
                <a:ea typeface="微软雅黑" pitchFamily="34" charset="-122"/>
              </a:endParaRPr>
            </a:p>
          </p:txBody>
        </p:sp>
        <p:sp>
          <p:nvSpPr>
            <p:cNvPr id="29" name="Line 129"/>
            <p:cNvSpPr>
              <a:spLocks noChangeShapeType="1"/>
            </p:cNvSpPr>
            <p:nvPr/>
          </p:nvSpPr>
          <p:spPr bwMode="auto">
            <a:xfrm>
              <a:off x="4448804" y="3659168"/>
              <a:ext cx="1720" cy="276225"/>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itchFamily="34" charset="-122"/>
                <a:ea typeface="微软雅黑" pitchFamily="34" charset="-122"/>
              </a:endParaRPr>
            </a:p>
          </p:txBody>
        </p:sp>
        <p:sp>
          <p:nvSpPr>
            <p:cNvPr id="30" name="Rectangle 130"/>
            <p:cNvSpPr>
              <a:spLocks noChangeArrowheads="1"/>
            </p:cNvSpPr>
            <p:nvPr/>
          </p:nvSpPr>
          <p:spPr bwMode="auto">
            <a:xfrm>
              <a:off x="56456" y="4294167"/>
              <a:ext cx="9245600" cy="1703388"/>
            </a:xfrm>
            <a:prstGeom prst="rect">
              <a:avLst/>
            </a:prstGeom>
            <a:solidFill>
              <a:srgbClr val="00FFCC"/>
            </a:solidFill>
            <a:ln>
              <a:noFill/>
            </a:ln>
            <a:effectLst/>
            <a:extLst>
              <a:ext uri="{91240B29-F687-4F45-9708-019B960494DF}">
                <a14:hiddenLine xmlns:a14="http://schemas.microsoft.com/office/drawing/2010/main" w="19050">
                  <a:solidFill>
                    <a:schemeClr val="tx1"/>
                  </a:solidFill>
                  <a:prstDash val="dash"/>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1000" b="1">
                <a:latin typeface="微软雅黑" pitchFamily="34" charset="-122"/>
                <a:ea typeface="微软雅黑" pitchFamily="34" charset="-122"/>
              </a:endParaRPr>
            </a:p>
          </p:txBody>
        </p:sp>
        <p:sp>
          <p:nvSpPr>
            <p:cNvPr id="31" name="Text Box 131"/>
            <p:cNvSpPr txBox="1">
              <a:spLocks noChangeArrowheads="1"/>
            </p:cNvSpPr>
            <p:nvPr/>
          </p:nvSpPr>
          <p:spPr bwMode="auto">
            <a:xfrm>
              <a:off x="72398" y="5114693"/>
              <a:ext cx="1464534" cy="441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charset="0"/>
                  <a:ea typeface="黑体" pitchFamily="49" charset="-122"/>
                </a:defRPr>
              </a:lvl1pPr>
              <a:lvl2pPr>
                <a:defRPr sz="2800">
                  <a:solidFill>
                    <a:schemeClr val="tx1"/>
                  </a:solidFill>
                  <a:latin typeface="Tahoma" pitchFamily="34" charset="0"/>
                  <a:ea typeface="宋体" charset="-122"/>
                </a:defRPr>
              </a:lvl2pPr>
              <a:lvl3pPr>
                <a:defRPr sz="2400">
                  <a:solidFill>
                    <a:schemeClr val="tx1"/>
                  </a:solidFill>
                  <a:latin typeface="Tahoma" pitchFamily="34" charset="0"/>
                  <a:ea typeface="宋体" charset="-122"/>
                </a:defRPr>
              </a:lvl3pPr>
              <a:lvl4pPr>
                <a:defRPr sz="2000">
                  <a:solidFill>
                    <a:schemeClr val="tx1"/>
                  </a:solidFill>
                  <a:latin typeface="Tahoma" pitchFamily="34" charset="0"/>
                  <a:ea typeface="宋体" charset="-122"/>
                </a:defRPr>
              </a:lvl4pPr>
              <a:lvl5pPr>
                <a:defRPr sz="2000">
                  <a:solidFill>
                    <a:schemeClr val="tx1"/>
                  </a:solidFill>
                  <a:latin typeface="Tahoma" pitchFamily="34" charset="0"/>
                  <a:ea typeface="宋体" charset="-122"/>
                </a:defRPr>
              </a:lvl5pPr>
              <a:lvl6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r>
                <a:rPr kumimoji="1" lang="en-US" altLang="zh-CN" sz="1000" b="1" dirty="0">
                  <a:solidFill>
                    <a:schemeClr val="tx1"/>
                  </a:solidFill>
                  <a:latin typeface="微软雅黑" pitchFamily="34" charset="-122"/>
                  <a:ea typeface="微软雅黑" pitchFamily="34" charset="-122"/>
                </a:rPr>
                <a:t>system(1)</a:t>
              </a:r>
              <a:endParaRPr kumimoji="1" lang="en-US" altLang="zh-CN" sz="1000" b="1" dirty="0">
                <a:solidFill>
                  <a:schemeClr val="tx1"/>
                </a:solidFill>
                <a:latin typeface="微软雅黑" pitchFamily="34" charset="-122"/>
                <a:ea typeface="微软雅黑" pitchFamily="34" charset="-122"/>
                <a:sym typeface="Symbol" pitchFamily="18" charset="2"/>
              </a:endParaRPr>
            </a:p>
          </p:txBody>
        </p:sp>
        <p:sp>
          <p:nvSpPr>
            <p:cNvPr id="32" name="Text Box 132"/>
            <p:cNvSpPr txBox="1">
              <a:spLocks noChangeArrowheads="1"/>
            </p:cNvSpPr>
            <p:nvPr/>
          </p:nvSpPr>
          <p:spPr bwMode="auto">
            <a:xfrm>
              <a:off x="1290012" y="5095642"/>
              <a:ext cx="1674494" cy="441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charset="0"/>
                  <a:ea typeface="黑体" pitchFamily="49" charset="-122"/>
                </a:defRPr>
              </a:lvl1pPr>
              <a:lvl2pPr>
                <a:defRPr sz="2800">
                  <a:solidFill>
                    <a:schemeClr val="tx1"/>
                  </a:solidFill>
                  <a:latin typeface="Tahoma" pitchFamily="34" charset="0"/>
                  <a:ea typeface="宋体" charset="-122"/>
                </a:defRPr>
              </a:lvl2pPr>
              <a:lvl3pPr>
                <a:defRPr sz="2400">
                  <a:solidFill>
                    <a:schemeClr val="tx1"/>
                  </a:solidFill>
                  <a:latin typeface="Tahoma" pitchFamily="34" charset="0"/>
                  <a:ea typeface="宋体" charset="-122"/>
                </a:defRPr>
              </a:lvl3pPr>
              <a:lvl4pPr>
                <a:defRPr sz="2000">
                  <a:solidFill>
                    <a:schemeClr val="tx1"/>
                  </a:solidFill>
                  <a:latin typeface="Tahoma" pitchFamily="34" charset="0"/>
                  <a:ea typeface="宋体" charset="-122"/>
                </a:defRPr>
              </a:lvl4pPr>
              <a:lvl5pPr>
                <a:defRPr sz="2000">
                  <a:solidFill>
                    <a:schemeClr val="tx1"/>
                  </a:solidFill>
                  <a:latin typeface="Tahoma" pitchFamily="34" charset="0"/>
                  <a:ea typeface="宋体" charset="-122"/>
                </a:defRPr>
              </a:lvl5pPr>
              <a:lvl6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r>
                <a:rPr kumimoji="1" lang="en-US" altLang="zh-CN" sz="1000" b="1">
                  <a:solidFill>
                    <a:schemeClr val="tx1"/>
                  </a:solidFill>
                  <a:latin typeface="微软雅黑" pitchFamily="34" charset="-122"/>
                  <a:ea typeface="微软雅黑" pitchFamily="34" charset="-122"/>
                </a:rPr>
                <a:t>interface(2)</a:t>
              </a:r>
              <a:endParaRPr kumimoji="1" lang="en-US" altLang="zh-CN" sz="1000" b="1">
                <a:solidFill>
                  <a:schemeClr val="tx1"/>
                </a:solidFill>
                <a:latin typeface="微软雅黑" pitchFamily="34" charset="-122"/>
                <a:ea typeface="微软雅黑" pitchFamily="34" charset="-122"/>
                <a:sym typeface="Symbol" pitchFamily="18" charset="2"/>
              </a:endParaRPr>
            </a:p>
          </p:txBody>
        </p:sp>
        <p:sp>
          <p:nvSpPr>
            <p:cNvPr id="33" name="Text Box 133"/>
            <p:cNvSpPr txBox="1">
              <a:spLocks noChangeArrowheads="1"/>
            </p:cNvSpPr>
            <p:nvPr/>
          </p:nvSpPr>
          <p:spPr bwMode="auto">
            <a:xfrm>
              <a:off x="2707119" y="5095642"/>
              <a:ext cx="877799" cy="441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charset="0"/>
                  <a:ea typeface="黑体" pitchFamily="49" charset="-122"/>
                </a:defRPr>
              </a:lvl1pPr>
              <a:lvl2pPr>
                <a:defRPr sz="2800">
                  <a:solidFill>
                    <a:schemeClr val="tx1"/>
                  </a:solidFill>
                  <a:latin typeface="Tahoma" pitchFamily="34" charset="0"/>
                  <a:ea typeface="宋体" charset="-122"/>
                </a:defRPr>
              </a:lvl2pPr>
              <a:lvl3pPr>
                <a:defRPr sz="2400">
                  <a:solidFill>
                    <a:schemeClr val="tx1"/>
                  </a:solidFill>
                  <a:latin typeface="Tahoma" pitchFamily="34" charset="0"/>
                  <a:ea typeface="宋体" charset="-122"/>
                </a:defRPr>
              </a:lvl3pPr>
              <a:lvl4pPr>
                <a:defRPr sz="2000">
                  <a:solidFill>
                    <a:schemeClr val="tx1"/>
                  </a:solidFill>
                  <a:latin typeface="Tahoma" pitchFamily="34" charset="0"/>
                  <a:ea typeface="宋体" charset="-122"/>
                </a:defRPr>
              </a:lvl4pPr>
              <a:lvl5pPr>
                <a:defRPr sz="2000">
                  <a:solidFill>
                    <a:schemeClr val="tx1"/>
                  </a:solidFill>
                  <a:latin typeface="Tahoma" pitchFamily="34" charset="0"/>
                  <a:ea typeface="宋体" charset="-122"/>
                </a:defRPr>
              </a:lvl5pPr>
              <a:lvl6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r>
                <a:rPr kumimoji="1" lang="en-US" altLang="zh-CN" sz="1000" b="1">
                  <a:solidFill>
                    <a:schemeClr val="tx1"/>
                  </a:solidFill>
                  <a:latin typeface="微软雅黑" pitchFamily="34" charset="-122"/>
                  <a:ea typeface="微软雅黑" pitchFamily="34" charset="-122"/>
                </a:rPr>
                <a:t>at(3)</a:t>
              </a:r>
              <a:endParaRPr kumimoji="1" lang="en-US" altLang="zh-CN" sz="1000" b="1">
                <a:solidFill>
                  <a:schemeClr val="tx1"/>
                </a:solidFill>
                <a:latin typeface="微软雅黑" pitchFamily="34" charset="-122"/>
                <a:ea typeface="微软雅黑" pitchFamily="34" charset="-122"/>
                <a:sym typeface="Symbol" pitchFamily="18" charset="2"/>
              </a:endParaRPr>
            </a:p>
          </p:txBody>
        </p:sp>
        <p:sp>
          <p:nvSpPr>
            <p:cNvPr id="34" name="Text Box 134"/>
            <p:cNvSpPr txBox="1">
              <a:spLocks noChangeArrowheads="1"/>
            </p:cNvSpPr>
            <p:nvPr/>
          </p:nvSpPr>
          <p:spPr bwMode="auto">
            <a:xfrm>
              <a:off x="3518860" y="5095642"/>
              <a:ext cx="872047" cy="441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charset="0"/>
                  <a:ea typeface="黑体" pitchFamily="49" charset="-122"/>
                </a:defRPr>
              </a:lvl1pPr>
              <a:lvl2pPr>
                <a:defRPr sz="2800">
                  <a:solidFill>
                    <a:schemeClr val="tx1"/>
                  </a:solidFill>
                  <a:latin typeface="Tahoma" pitchFamily="34" charset="0"/>
                  <a:ea typeface="宋体" charset="-122"/>
                </a:defRPr>
              </a:lvl2pPr>
              <a:lvl3pPr>
                <a:defRPr sz="2400">
                  <a:solidFill>
                    <a:schemeClr val="tx1"/>
                  </a:solidFill>
                  <a:latin typeface="Tahoma" pitchFamily="34" charset="0"/>
                  <a:ea typeface="宋体" charset="-122"/>
                </a:defRPr>
              </a:lvl3pPr>
              <a:lvl4pPr>
                <a:defRPr sz="2000">
                  <a:solidFill>
                    <a:schemeClr val="tx1"/>
                  </a:solidFill>
                  <a:latin typeface="Tahoma" pitchFamily="34" charset="0"/>
                  <a:ea typeface="宋体" charset="-122"/>
                </a:defRPr>
              </a:lvl4pPr>
              <a:lvl5pPr>
                <a:defRPr sz="2000">
                  <a:solidFill>
                    <a:schemeClr val="tx1"/>
                  </a:solidFill>
                  <a:latin typeface="Tahoma" pitchFamily="34" charset="0"/>
                  <a:ea typeface="宋体" charset="-122"/>
                </a:defRPr>
              </a:lvl5pPr>
              <a:lvl6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r>
                <a:rPr kumimoji="1" lang="en-US" altLang="zh-CN" sz="1000" b="1">
                  <a:solidFill>
                    <a:schemeClr val="tx1"/>
                  </a:solidFill>
                  <a:latin typeface="微软雅黑" pitchFamily="34" charset="-122"/>
                  <a:ea typeface="微软雅黑" pitchFamily="34" charset="-122"/>
                </a:rPr>
                <a:t>ip(4)</a:t>
              </a:r>
              <a:endParaRPr kumimoji="1" lang="en-US" altLang="zh-CN" sz="1000" b="1">
                <a:solidFill>
                  <a:schemeClr val="tx1"/>
                </a:solidFill>
                <a:latin typeface="微软雅黑" pitchFamily="34" charset="-122"/>
                <a:ea typeface="微软雅黑" pitchFamily="34" charset="-122"/>
                <a:sym typeface="Symbol" pitchFamily="18" charset="2"/>
              </a:endParaRPr>
            </a:p>
          </p:txBody>
        </p:sp>
        <p:sp>
          <p:nvSpPr>
            <p:cNvPr id="35" name="Text Box 135"/>
            <p:cNvSpPr txBox="1">
              <a:spLocks noChangeArrowheads="1"/>
            </p:cNvSpPr>
            <p:nvPr/>
          </p:nvSpPr>
          <p:spPr bwMode="auto">
            <a:xfrm>
              <a:off x="4289327" y="5095642"/>
              <a:ext cx="1217186" cy="441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charset="0"/>
                  <a:ea typeface="黑体" pitchFamily="49" charset="-122"/>
                </a:defRPr>
              </a:lvl1pPr>
              <a:lvl2pPr>
                <a:defRPr sz="2800">
                  <a:solidFill>
                    <a:schemeClr val="tx1"/>
                  </a:solidFill>
                  <a:latin typeface="Tahoma" pitchFamily="34" charset="0"/>
                  <a:ea typeface="宋体" charset="-122"/>
                </a:defRPr>
              </a:lvl2pPr>
              <a:lvl3pPr>
                <a:defRPr sz="2400">
                  <a:solidFill>
                    <a:schemeClr val="tx1"/>
                  </a:solidFill>
                  <a:latin typeface="Tahoma" pitchFamily="34" charset="0"/>
                  <a:ea typeface="宋体" charset="-122"/>
                </a:defRPr>
              </a:lvl3pPr>
              <a:lvl4pPr>
                <a:defRPr sz="2000">
                  <a:solidFill>
                    <a:schemeClr val="tx1"/>
                  </a:solidFill>
                  <a:latin typeface="Tahoma" pitchFamily="34" charset="0"/>
                  <a:ea typeface="宋体" charset="-122"/>
                </a:defRPr>
              </a:lvl4pPr>
              <a:lvl5pPr>
                <a:defRPr sz="2000">
                  <a:solidFill>
                    <a:schemeClr val="tx1"/>
                  </a:solidFill>
                  <a:latin typeface="Tahoma" pitchFamily="34" charset="0"/>
                  <a:ea typeface="宋体" charset="-122"/>
                </a:defRPr>
              </a:lvl5pPr>
              <a:lvl6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r>
                <a:rPr kumimoji="1" lang="en-US" altLang="zh-CN" sz="1000" b="1">
                  <a:solidFill>
                    <a:schemeClr val="tx1"/>
                  </a:solidFill>
                  <a:latin typeface="微软雅黑" pitchFamily="34" charset="-122"/>
                  <a:ea typeface="微软雅黑" pitchFamily="34" charset="-122"/>
                </a:rPr>
                <a:t>icmp(5)</a:t>
              </a:r>
              <a:endParaRPr kumimoji="1" lang="en-US" altLang="zh-CN" sz="1000" b="1">
                <a:solidFill>
                  <a:schemeClr val="tx1"/>
                </a:solidFill>
                <a:latin typeface="微软雅黑" pitchFamily="34" charset="-122"/>
                <a:ea typeface="微软雅黑" pitchFamily="34" charset="-122"/>
                <a:sym typeface="Symbol" pitchFamily="18" charset="2"/>
              </a:endParaRPr>
            </a:p>
          </p:txBody>
        </p:sp>
        <p:sp>
          <p:nvSpPr>
            <p:cNvPr id="36" name="Text Box 136"/>
            <p:cNvSpPr txBox="1">
              <a:spLocks noChangeArrowheads="1"/>
            </p:cNvSpPr>
            <p:nvPr/>
          </p:nvSpPr>
          <p:spPr bwMode="auto">
            <a:xfrm>
              <a:off x="5389994" y="5095642"/>
              <a:ext cx="1015856" cy="441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charset="0"/>
                  <a:ea typeface="黑体" pitchFamily="49" charset="-122"/>
                </a:defRPr>
              </a:lvl1pPr>
              <a:lvl2pPr>
                <a:defRPr sz="2800">
                  <a:solidFill>
                    <a:schemeClr val="tx1"/>
                  </a:solidFill>
                  <a:latin typeface="Tahoma" pitchFamily="34" charset="0"/>
                  <a:ea typeface="宋体" charset="-122"/>
                </a:defRPr>
              </a:lvl2pPr>
              <a:lvl3pPr>
                <a:defRPr sz="2400">
                  <a:solidFill>
                    <a:schemeClr val="tx1"/>
                  </a:solidFill>
                  <a:latin typeface="Tahoma" pitchFamily="34" charset="0"/>
                  <a:ea typeface="宋体" charset="-122"/>
                </a:defRPr>
              </a:lvl3pPr>
              <a:lvl4pPr>
                <a:defRPr sz="2000">
                  <a:solidFill>
                    <a:schemeClr val="tx1"/>
                  </a:solidFill>
                  <a:latin typeface="Tahoma" pitchFamily="34" charset="0"/>
                  <a:ea typeface="宋体" charset="-122"/>
                </a:defRPr>
              </a:lvl4pPr>
              <a:lvl5pPr>
                <a:defRPr sz="2000">
                  <a:solidFill>
                    <a:schemeClr val="tx1"/>
                  </a:solidFill>
                  <a:latin typeface="Tahoma" pitchFamily="34" charset="0"/>
                  <a:ea typeface="宋体" charset="-122"/>
                </a:defRPr>
              </a:lvl5pPr>
              <a:lvl6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r>
                <a:rPr kumimoji="1" lang="en-US" altLang="zh-CN" sz="1000" b="1">
                  <a:solidFill>
                    <a:schemeClr val="tx1"/>
                  </a:solidFill>
                  <a:latin typeface="微软雅黑" pitchFamily="34" charset="-122"/>
                  <a:ea typeface="微软雅黑" pitchFamily="34" charset="-122"/>
                </a:rPr>
                <a:t>tcp(6)</a:t>
              </a:r>
              <a:endParaRPr kumimoji="1" lang="en-US" altLang="zh-CN" sz="1000" b="1">
                <a:solidFill>
                  <a:schemeClr val="tx1"/>
                </a:solidFill>
                <a:latin typeface="微软雅黑" pitchFamily="34" charset="-122"/>
                <a:ea typeface="微软雅黑" pitchFamily="34" charset="-122"/>
                <a:sym typeface="Symbol" pitchFamily="18" charset="2"/>
              </a:endParaRPr>
            </a:p>
          </p:txBody>
        </p:sp>
        <p:sp>
          <p:nvSpPr>
            <p:cNvPr id="37" name="Text Box 137"/>
            <p:cNvSpPr txBox="1">
              <a:spLocks noChangeArrowheads="1"/>
            </p:cNvSpPr>
            <p:nvPr/>
          </p:nvSpPr>
          <p:spPr bwMode="auto">
            <a:xfrm>
              <a:off x="6229253" y="5095642"/>
              <a:ext cx="1105016" cy="441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charset="0"/>
                  <a:ea typeface="黑体" pitchFamily="49" charset="-122"/>
                </a:defRPr>
              </a:lvl1pPr>
              <a:lvl2pPr>
                <a:defRPr sz="2800">
                  <a:solidFill>
                    <a:schemeClr val="tx1"/>
                  </a:solidFill>
                  <a:latin typeface="Tahoma" pitchFamily="34" charset="0"/>
                  <a:ea typeface="宋体" charset="-122"/>
                </a:defRPr>
              </a:lvl2pPr>
              <a:lvl3pPr>
                <a:defRPr sz="2400">
                  <a:solidFill>
                    <a:schemeClr val="tx1"/>
                  </a:solidFill>
                  <a:latin typeface="Tahoma" pitchFamily="34" charset="0"/>
                  <a:ea typeface="宋体" charset="-122"/>
                </a:defRPr>
              </a:lvl3pPr>
              <a:lvl4pPr>
                <a:defRPr sz="2000">
                  <a:solidFill>
                    <a:schemeClr val="tx1"/>
                  </a:solidFill>
                  <a:latin typeface="Tahoma" pitchFamily="34" charset="0"/>
                  <a:ea typeface="宋体" charset="-122"/>
                </a:defRPr>
              </a:lvl4pPr>
              <a:lvl5pPr>
                <a:defRPr sz="2000">
                  <a:solidFill>
                    <a:schemeClr val="tx1"/>
                  </a:solidFill>
                  <a:latin typeface="Tahoma" pitchFamily="34" charset="0"/>
                  <a:ea typeface="宋体" charset="-122"/>
                </a:defRPr>
              </a:lvl5pPr>
              <a:lvl6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r>
                <a:rPr kumimoji="1" lang="en-US" altLang="zh-CN" sz="1000" b="1">
                  <a:solidFill>
                    <a:schemeClr val="tx1"/>
                  </a:solidFill>
                  <a:latin typeface="微软雅黑" pitchFamily="34" charset="-122"/>
                  <a:ea typeface="微软雅黑" pitchFamily="34" charset="-122"/>
                </a:rPr>
                <a:t>udp(7)</a:t>
              </a:r>
              <a:endParaRPr kumimoji="1" lang="en-US" altLang="zh-CN" sz="1000" b="1">
                <a:solidFill>
                  <a:schemeClr val="tx1"/>
                </a:solidFill>
                <a:latin typeface="微软雅黑" pitchFamily="34" charset="-122"/>
                <a:ea typeface="微软雅黑" pitchFamily="34" charset="-122"/>
                <a:sym typeface="Symbol" pitchFamily="18" charset="2"/>
              </a:endParaRPr>
            </a:p>
          </p:txBody>
        </p:sp>
        <p:sp>
          <p:nvSpPr>
            <p:cNvPr id="38" name="Text Box 138"/>
            <p:cNvSpPr txBox="1">
              <a:spLocks noChangeArrowheads="1"/>
            </p:cNvSpPr>
            <p:nvPr/>
          </p:nvSpPr>
          <p:spPr bwMode="auto">
            <a:xfrm>
              <a:off x="7219853" y="5095642"/>
              <a:ext cx="1090635" cy="441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charset="0"/>
                  <a:ea typeface="黑体" pitchFamily="49" charset="-122"/>
                </a:defRPr>
              </a:lvl1pPr>
              <a:lvl2pPr>
                <a:defRPr sz="2800">
                  <a:solidFill>
                    <a:schemeClr val="tx1"/>
                  </a:solidFill>
                  <a:latin typeface="Tahoma" pitchFamily="34" charset="0"/>
                  <a:ea typeface="宋体" charset="-122"/>
                </a:defRPr>
              </a:lvl2pPr>
              <a:lvl3pPr>
                <a:defRPr sz="2400">
                  <a:solidFill>
                    <a:schemeClr val="tx1"/>
                  </a:solidFill>
                  <a:latin typeface="Tahoma" pitchFamily="34" charset="0"/>
                  <a:ea typeface="宋体" charset="-122"/>
                </a:defRPr>
              </a:lvl3pPr>
              <a:lvl4pPr>
                <a:defRPr sz="2000">
                  <a:solidFill>
                    <a:schemeClr val="tx1"/>
                  </a:solidFill>
                  <a:latin typeface="Tahoma" pitchFamily="34" charset="0"/>
                  <a:ea typeface="宋体" charset="-122"/>
                </a:defRPr>
              </a:lvl4pPr>
              <a:lvl5pPr>
                <a:defRPr sz="2000">
                  <a:solidFill>
                    <a:schemeClr val="tx1"/>
                  </a:solidFill>
                  <a:latin typeface="Tahoma" pitchFamily="34" charset="0"/>
                  <a:ea typeface="宋体" charset="-122"/>
                </a:defRPr>
              </a:lvl5pPr>
              <a:lvl6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r>
                <a:rPr kumimoji="1" lang="en-US" altLang="zh-CN" sz="1000" b="1">
                  <a:solidFill>
                    <a:schemeClr val="tx1"/>
                  </a:solidFill>
                  <a:latin typeface="微软雅黑" pitchFamily="34" charset="-122"/>
                  <a:ea typeface="微软雅黑" pitchFamily="34" charset="-122"/>
                </a:rPr>
                <a:t>egp(8)</a:t>
              </a:r>
              <a:endParaRPr kumimoji="1" lang="en-US" altLang="zh-CN" sz="1000" b="1">
                <a:solidFill>
                  <a:schemeClr val="tx1"/>
                </a:solidFill>
                <a:latin typeface="微软雅黑" pitchFamily="34" charset="-122"/>
                <a:ea typeface="微软雅黑" pitchFamily="34" charset="-122"/>
                <a:sym typeface="Symbol" pitchFamily="18" charset="2"/>
              </a:endParaRPr>
            </a:p>
          </p:txBody>
        </p:sp>
        <p:sp>
          <p:nvSpPr>
            <p:cNvPr id="39" name="Line 139"/>
            <p:cNvSpPr>
              <a:spLocks noChangeShapeType="1"/>
            </p:cNvSpPr>
            <p:nvPr/>
          </p:nvSpPr>
          <p:spPr bwMode="auto">
            <a:xfrm flipH="1">
              <a:off x="3936306" y="4452917"/>
              <a:ext cx="503900" cy="731838"/>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itchFamily="34" charset="-122"/>
                <a:ea typeface="微软雅黑" pitchFamily="34" charset="-122"/>
              </a:endParaRPr>
            </a:p>
          </p:txBody>
        </p:sp>
        <p:sp>
          <p:nvSpPr>
            <p:cNvPr id="40" name="Line 140"/>
            <p:cNvSpPr>
              <a:spLocks noChangeShapeType="1"/>
            </p:cNvSpPr>
            <p:nvPr/>
          </p:nvSpPr>
          <p:spPr bwMode="auto">
            <a:xfrm flipV="1">
              <a:off x="716856" y="4452917"/>
              <a:ext cx="3723350" cy="731838"/>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itchFamily="34" charset="-122"/>
                <a:ea typeface="微软雅黑" pitchFamily="34" charset="-122"/>
              </a:endParaRPr>
            </a:p>
          </p:txBody>
        </p:sp>
        <p:sp>
          <p:nvSpPr>
            <p:cNvPr id="41" name="Line 141"/>
            <p:cNvSpPr>
              <a:spLocks noChangeShapeType="1"/>
            </p:cNvSpPr>
            <p:nvPr/>
          </p:nvSpPr>
          <p:spPr bwMode="auto">
            <a:xfrm flipV="1">
              <a:off x="2037656" y="4452917"/>
              <a:ext cx="2402550" cy="731838"/>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itchFamily="34" charset="-122"/>
                <a:ea typeface="微软雅黑" pitchFamily="34" charset="-122"/>
              </a:endParaRPr>
            </a:p>
          </p:txBody>
        </p:sp>
        <p:sp>
          <p:nvSpPr>
            <p:cNvPr id="42" name="Line 142"/>
            <p:cNvSpPr>
              <a:spLocks noChangeShapeType="1"/>
            </p:cNvSpPr>
            <p:nvPr/>
          </p:nvSpPr>
          <p:spPr bwMode="auto">
            <a:xfrm flipV="1">
              <a:off x="3193356" y="4452917"/>
              <a:ext cx="1246850" cy="731838"/>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itchFamily="34" charset="-122"/>
                <a:ea typeface="微软雅黑" pitchFamily="34" charset="-122"/>
              </a:endParaRPr>
            </a:p>
          </p:txBody>
        </p:sp>
        <p:sp>
          <p:nvSpPr>
            <p:cNvPr id="43" name="Line 143"/>
            <p:cNvSpPr>
              <a:spLocks noChangeShapeType="1"/>
            </p:cNvSpPr>
            <p:nvPr/>
          </p:nvSpPr>
          <p:spPr bwMode="auto">
            <a:xfrm flipH="1" flipV="1">
              <a:off x="4440205" y="4452917"/>
              <a:ext cx="404151" cy="731838"/>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itchFamily="34" charset="-122"/>
                <a:ea typeface="微软雅黑" pitchFamily="34" charset="-122"/>
              </a:endParaRPr>
            </a:p>
          </p:txBody>
        </p:sp>
        <p:sp>
          <p:nvSpPr>
            <p:cNvPr id="44" name="Line 144"/>
            <p:cNvSpPr>
              <a:spLocks noChangeShapeType="1"/>
            </p:cNvSpPr>
            <p:nvPr/>
          </p:nvSpPr>
          <p:spPr bwMode="auto">
            <a:xfrm flipH="1" flipV="1">
              <a:off x="4440205" y="4452917"/>
              <a:ext cx="1394751" cy="731838"/>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itchFamily="34" charset="-122"/>
                <a:ea typeface="微软雅黑" pitchFamily="34" charset="-122"/>
              </a:endParaRPr>
            </a:p>
          </p:txBody>
        </p:sp>
        <p:sp>
          <p:nvSpPr>
            <p:cNvPr id="45" name="Line 145"/>
            <p:cNvSpPr>
              <a:spLocks noChangeShapeType="1"/>
            </p:cNvSpPr>
            <p:nvPr/>
          </p:nvSpPr>
          <p:spPr bwMode="auto">
            <a:xfrm flipH="1" flipV="1">
              <a:off x="4440205" y="4452917"/>
              <a:ext cx="2302801" cy="731838"/>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itchFamily="34" charset="-122"/>
                <a:ea typeface="微软雅黑" pitchFamily="34" charset="-122"/>
              </a:endParaRPr>
            </a:p>
          </p:txBody>
        </p:sp>
        <p:sp>
          <p:nvSpPr>
            <p:cNvPr id="46" name="Line 146"/>
            <p:cNvSpPr>
              <a:spLocks noChangeShapeType="1"/>
            </p:cNvSpPr>
            <p:nvPr/>
          </p:nvSpPr>
          <p:spPr bwMode="auto">
            <a:xfrm flipH="1" flipV="1">
              <a:off x="4440205" y="4452917"/>
              <a:ext cx="3293401" cy="731838"/>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itchFamily="34" charset="-122"/>
                <a:ea typeface="微软雅黑" pitchFamily="34" charset="-122"/>
              </a:endParaRPr>
            </a:p>
          </p:txBody>
        </p:sp>
        <p:sp>
          <p:nvSpPr>
            <p:cNvPr id="47" name="Line 147"/>
            <p:cNvSpPr>
              <a:spLocks noChangeShapeType="1"/>
            </p:cNvSpPr>
            <p:nvPr/>
          </p:nvSpPr>
          <p:spPr bwMode="auto">
            <a:xfrm>
              <a:off x="634306" y="5489555"/>
              <a:ext cx="0" cy="304800"/>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itchFamily="34" charset="-122"/>
                <a:ea typeface="微软雅黑" pitchFamily="34" charset="-122"/>
              </a:endParaRPr>
            </a:p>
          </p:txBody>
        </p:sp>
        <p:sp>
          <p:nvSpPr>
            <p:cNvPr id="48" name="Line 148"/>
            <p:cNvSpPr>
              <a:spLocks noChangeShapeType="1"/>
            </p:cNvSpPr>
            <p:nvPr/>
          </p:nvSpPr>
          <p:spPr bwMode="auto">
            <a:xfrm>
              <a:off x="716856" y="5489555"/>
              <a:ext cx="165100" cy="304800"/>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itchFamily="34" charset="-122"/>
                <a:ea typeface="微软雅黑" pitchFamily="34" charset="-122"/>
              </a:endParaRPr>
            </a:p>
          </p:txBody>
        </p:sp>
        <p:sp>
          <p:nvSpPr>
            <p:cNvPr id="49" name="Line 149"/>
            <p:cNvSpPr>
              <a:spLocks noChangeShapeType="1"/>
            </p:cNvSpPr>
            <p:nvPr/>
          </p:nvSpPr>
          <p:spPr bwMode="auto">
            <a:xfrm flipH="1">
              <a:off x="386656" y="5489555"/>
              <a:ext cx="165100" cy="304800"/>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itchFamily="34" charset="-122"/>
                <a:ea typeface="微软雅黑" pitchFamily="34" charset="-122"/>
              </a:endParaRPr>
            </a:p>
          </p:txBody>
        </p:sp>
        <p:sp>
          <p:nvSpPr>
            <p:cNvPr id="50" name="Text Box 150"/>
            <p:cNvSpPr txBox="1">
              <a:spLocks noChangeArrowheads="1"/>
            </p:cNvSpPr>
            <p:nvPr/>
          </p:nvSpPr>
          <p:spPr bwMode="auto">
            <a:xfrm>
              <a:off x="372898" y="5662592"/>
              <a:ext cx="552797" cy="441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charset="0"/>
                  <a:ea typeface="黑体" pitchFamily="49" charset="-122"/>
                </a:defRPr>
              </a:lvl1pPr>
              <a:lvl2pPr>
                <a:defRPr sz="2800">
                  <a:solidFill>
                    <a:schemeClr val="tx1"/>
                  </a:solidFill>
                  <a:latin typeface="Tahoma" pitchFamily="34" charset="0"/>
                  <a:ea typeface="宋体" charset="-122"/>
                </a:defRPr>
              </a:lvl2pPr>
              <a:lvl3pPr>
                <a:defRPr sz="2400">
                  <a:solidFill>
                    <a:schemeClr val="tx1"/>
                  </a:solidFill>
                  <a:latin typeface="Tahoma" pitchFamily="34" charset="0"/>
                  <a:ea typeface="宋体" charset="-122"/>
                </a:defRPr>
              </a:lvl3pPr>
              <a:lvl4pPr>
                <a:defRPr sz="2000">
                  <a:solidFill>
                    <a:schemeClr val="tx1"/>
                  </a:solidFill>
                  <a:latin typeface="Tahoma" pitchFamily="34" charset="0"/>
                  <a:ea typeface="宋体" charset="-122"/>
                </a:defRPr>
              </a:lvl4pPr>
              <a:lvl5pPr>
                <a:defRPr sz="2000">
                  <a:solidFill>
                    <a:schemeClr val="tx1"/>
                  </a:solidFill>
                  <a:latin typeface="Tahoma" pitchFamily="34" charset="0"/>
                  <a:ea typeface="宋体" charset="-122"/>
                </a:defRPr>
              </a:lvl5pPr>
              <a:lvl6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r>
                <a:rPr kumimoji="1" lang="en-US" altLang="zh-CN" sz="1000" b="1" dirty="0">
                  <a:solidFill>
                    <a:schemeClr val="tx1"/>
                  </a:solidFill>
                  <a:latin typeface="微软雅黑" pitchFamily="34" charset="-122"/>
                  <a:ea typeface="微软雅黑" pitchFamily="34" charset="-122"/>
                </a:rPr>
                <a:t>…</a:t>
              </a:r>
            </a:p>
          </p:txBody>
        </p:sp>
        <p:sp>
          <p:nvSpPr>
            <p:cNvPr id="51" name="Line 151"/>
            <p:cNvSpPr>
              <a:spLocks noChangeShapeType="1"/>
            </p:cNvSpPr>
            <p:nvPr/>
          </p:nvSpPr>
          <p:spPr bwMode="auto">
            <a:xfrm>
              <a:off x="1851918" y="5489555"/>
              <a:ext cx="0" cy="304800"/>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itchFamily="34" charset="-122"/>
                <a:ea typeface="微软雅黑" pitchFamily="34" charset="-122"/>
              </a:endParaRPr>
            </a:p>
          </p:txBody>
        </p:sp>
        <p:sp>
          <p:nvSpPr>
            <p:cNvPr id="52" name="Line 152"/>
            <p:cNvSpPr>
              <a:spLocks noChangeShapeType="1"/>
            </p:cNvSpPr>
            <p:nvPr/>
          </p:nvSpPr>
          <p:spPr bwMode="auto">
            <a:xfrm>
              <a:off x="1934468" y="5489555"/>
              <a:ext cx="165100" cy="304800"/>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itchFamily="34" charset="-122"/>
                <a:ea typeface="微软雅黑" pitchFamily="34" charset="-122"/>
              </a:endParaRPr>
            </a:p>
          </p:txBody>
        </p:sp>
        <p:sp>
          <p:nvSpPr>
            <p:cNvPr id="53" name="Line 153"/>
            <p:cNvSpPr>
              <a:spLocks noChangeShapeType="1"/>
            </p:cNvSpPr>
            <p:nvPr/>
          </p:nvSpPr>
          <p:spPr bwMode="auto">
            <a:xfrm flipH="1">
              <a:off x="1604268" y="5489555"/>
              <a:ext cx="165100" cy="304800"/>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itchFamily="34" charset="-122"/>
                <a:ea typeface="微软雅黑" pitchFamily="34" charset="-122"/>
              </a:endParaRPr>
            </a:p>
          </p:txBody>
        </p:sp>
        <p:sp>
          <p:nvSpPr>
            <p:cNvPr id="54" name="Text Box 154"/>
            <p:cNvSpPr txBox="1">
              <a:spLocks noChangeArrowheads="1"/>
            </p:cNvSpPr>
            <p:nvPr/>
          </p:nvSpPr>
          <p:spPr bwMode="auto">
            <a:xfrm>
              <a:off x="1590511" y="5662592"/>
              <a:ext cx="552797" cy="441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charset="0"/>
                  <a:ea typeface="黑体" pitchFamily="49" charset="-122"/>
                </a:defRPr>
              </a:lvl1pPr>
              <a:lvl2pPr>
                <a:defRPr sz="2800">
                  <a:solidFill>
                    <a:schemeClr val="tx1"/>
                  </a:solidFill>
                  <a:latin typeface="Tahoma" pitchFamily="34" charset="0"/>
                  <a:ea typeface="宋体" charset="-122"/>
                </a:defRPr>
              </a:lvl2pPr>
              <a:lvl3pPr>
                <a:defRPr sz="2400">
                  <a:solidFill>
                    <a:schemeClr val="tx1"/>
                  </a:solidFill>
                  <a:latin typeface="Tahoma" pitchFamily="34" charset="0"/>
                  <a:ea typeface="宋体" charset="-122"/>
                </a:defRPr>
              </a:lvl3pPr>
              <a:lvl4pPr>
                <a:defRPr sz="2000">
                  <a:solidFill>
                    <a:schemeClr val="tx1"/>
                  </a:solidFill>
                  <a:latin typeface="Tahoma" pitchFamily="34" charset="0"/>
                  <a:ea typeface="宋体" charset="-122"/>
                </a:defRPr>
              </a:lvl4pPr>
              <a:lvl5pPr>
                <a:defRPr sz="2000">
                  <a:solidFill>
                    <a:schemeClr val="tx1"/>
                  </a:solidFill>
                  <a:latin typeface="Tahoma" pitchFamily="34" charset="0"/>
                  <a:ea typeface="宋体" charset="-122"/>
                </a:defRPr>
              </a:lvl5pPr>
              <a:lvl6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r>
                <a:rPr kumimoji="1" lang="en-US" altLang="zh-CN" sz="1000" b="1">
                  <a:solidFill>
                    <a:schemeClr val="tx1"/>
                  </a:solidFill>
                  <a:latin typeface="微软雅黑" pitchFamily="34" charset="-122"/>
                  <a:ea typeface="微软雅黑" pitchFamily="34" charset="-122"/>
                </a:rPr>
                <a:t>…</a:t>
              </a:r>
            </a:p>
          </p:txBody>
        </p:sp>
        <p:sp>
          <p:nvSpPr>
            <p:cNvPr id="55" name="Line 155"/>
            <p:cNvSpPr>
              <a:spLocks noChangeShapeType="1"/>
            </p:cNvSpPr>
            <p:nvPr/>
          </p:nvSpPr>
          <p:spPr bwMode="auto">
            <a:xfrm>
              <a:off x="3069531" y="5489555"/>
              <a:ext cx="0" cy="304800"/>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itchFamily="34" charset="-122"/>
                <a:ea typeface="微软雅黑" pitchFamily="34" charset="-122"/>
              </a:endParaRPr>
            </a:p>
          </p:txBody>
        </p:sp>
        <p:sp>
          <p:nvSpPr>
            <p:cNvPr id="56" name="Line 156"/>
            <p:cNvSpPr>
              <a:spLocks noChangeShapeType="1"/>
            </p:cNvSpPr>
            <p:nvPr/>
          </p:nvSpPr>
          <p:spPr bwMode="auto">
            <a:xfrm>
              <a:off x="3152081" y="5489555"/>
              <a:ext cx="165100" cy="304800"/>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itchFamily="34" charset="-122"/>
                <a:ea typeface="微软雅黑" pitchFamily="34" charset="-122"/>
              </a:endParaRPr>
            </a:p>
          </p:txBody>
        </p:sp>
        <p:sp>
          <p:nvSpPr>
            <p:cNvPr id="57" name="Line 157"/>
            <p:cNvSpPr>
              <a:spLocks noChangeShapeType="1"/>
            </p:cNvSpPr>
            <p:nvPr/>
          </p:nvSpPr>
          <p:spPr bwMode="auto">
            <a:xfrm flipH="1">
              <a:off x="2821881" y="5489555"/>
              <a:ext cx="165100" cy="304800"/>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itchFamily="34" charset="-122"/>
                <a:ea typeface="微软雅黑" pitchFamily="34" charset="-122"/>
              </a:endParaRPr>
            </a:p>
          </p:txBody>
        </p:sp>
        <p:sp>
          <p:nvSpPr>
            <p:cNvPr id="58" name="Text Box 158"/>
            <p:cNvSpPr txBox="1">
              <a:spLocks noChangeArrowheads="1"/>
            </p:cNvSpPr>
            <p:nvPr/>
          </p:nvSpPr>
          <p:spPr bwMode="auto">
            <a:xfrm>
              <a:off x="2808123" y="5662592"/>
              <a:ext cx="552797" cy="441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charset="0"/>
                  <a:ea typeface="黑体" pitchFamily="49" charset="-122"/>
                </a:defRPr>
              </a:lvl1pPr>
              <a:lvl2pPr>
                <a:defRPr sz="2800">
                  <a:solidFill>
                    <a:schemeClr val="tx1"/>
                  </a:solidFill>
                  <a:latin typeface="Tahoma" pitchFamily="34" charset="0"/>
                  <a:ea typeface="宋体" charset="-122"/>
                </a:defRPr>
              </a:lvl2pPr>
              <a:lvl3pPr>
                <a:defRPr sz="2400">
                  <a:solidFill>
                    <a:schemeClr val="tx1"/>
                  </a:solidFill>
                  <a:latin typeface="Tahoma" pitchFamily="34" charset="0"/>
                  <a:ea typeface="宋体" charset="-122"/>
                </a:defRPr>
              </a:lvl3pPr>
              <a:lvl4pPr>
                <a:defRPr sz="2000">
                  <a:solidFill>
                    <a:schemeClr val="tx1"/>
                  </a:solidFill>
                  <a:latin typeface="Tahoma" pitchFamily="34" charset="0"/>
                  <a:ea typeface="宋体" charset="-122"/>
                </a:defRPr>
              </a:lvl4pPr>
              <a:lvl5pPr>
                <a:defRPr sz="2000">
                  <a:solidFill>
                    <a:schemeClr val="tx1"/>
                  </a:solidFill>
                  <a:latin typeface="Tahoma" pitchFamily="34" charset="0"/>
                  <a:ea typeface="宋体" charset="-122"/>
                </a:defRPr>
              </a:lvl5pPr>
              <a:lvl6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r>
                <a:rPr kumimoji="1" lang="en-US" altLang="zh-CN" sz="1000" b="1">
                  <a:solidFill>
                    <a:schemeClr val="tx1"/>
                  </a:solidFill>
                  <a:latin typeface="微软雅黑" pitchFamily="34" charset="-122"/>
                  <a:ea typeface="微软雅黑" pitchFamily="34" charset="-122"/>
                </a:rPr>
                <a:t>…</a:t>
              </a:r>
            </a:p>
          </p:txBody>
        </p:sp>
        <p:sp>
          <p:nvSpPr>
            <p:cNvPr id="59" name="Line 159"/>
            <p:cNvSpPr>
              <a:spLocks noChangeShapeType="1"/>
            </p:cNvSpPr>
            <p:nvPr/>
          </p:nvSpPr>
          <p:spPr bwMode="auto">
            <a:xfrm>
              <a:off x="4032614" y="5489555"/>
              <a:ext cx="165100" cy="304800"/>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itchFamily="34" charset="-122"/>
                <a:ea typeface="微软雅黑" pitchFamily="34" charset="-122"/>
              </a:endParaRPr>
            </a:p>
          </p:txBody>
        </p:sp>
        <p:sp>
          <p:nvSpPr>
            <p:cNvPr id="60" name="Line 160"/>
            <p:cNvSpPr>
              <a:spLocks noChangeShapeType="1"/>
            </p:cNvSpPr>
            <p:nvPr/>
          </p:nvSpPr>
          <p:spPr bwMode="auto">
            <a:xfrm flipH="1">
              <a:off x="3702414" y="5489555"/>
              <a:ext cx="165100" cy="304800"/>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itchFamily="34" charset="-122"/>
                <a:ea typeface="微软雅黑" pitchFamily="34" charset="-122"/>
              </a:endParaRPr>
            </a:p>
          </p:txBody>
        </p:sp>
        <p:sp>
          <p:nvSpPr>
            <p:cNvPr id="61" name="Text Box 161"/>
            <p:cNvSpPr txBox="1">
              <a:spLocks noChangeArrowheads="1"/>
            </p:cNvSpPr>
            <p:nvPr/>
          </p:nvSpPr>
          <p:spPr bwMode="auto">
            <a:xfrm>
              <a:off x="3848597" y="5662592"/>
              <a:ext cx="552797" cy="441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charset="0"/>
                  <a:ea typeface="黑体" pitchFamily="49" charset="-122"/>
                </a:defRPr>
              </a:lvl1pPr>
              <a:lvl2pPr>
                <a:defRPr sz="2800">
                  <a:solidFill>
                    <a:schemeClr val="tx1"/>
                  </a:solidFill>
                  <a:latin typeface="Tahoma" pitchFamily="34" charset="0"/>
                  <a:ea typeface="宋体" charset="-122"/>
                </a:defRPr>
              </a:lvl2pPr>
              <a:lvl3pPr>
                <a:defRPr sz="2400">
                  <a:solidFill>
                    <a:schemeClr val="tx1"/>
                  </a:solidFill>
                  <a:latin typeface="Tahoma" pitchFamily="34" charset="0"/>
                  <a:ea typeface="宋体" charset="-122"/>
                </a:defRPr>
              </a:lvl3pPr>
              <a:lvl4pPr>
                <a:defRPr sz="2000">
                  <a:solidFill>
                    <a:schemeClr val="tx1"/>
                  </a:solidFill>
                  <a:latin typeface="Tahoma" pitchFamily="34" charset="0"/>
                  <a:ea typeface="宋体" charset="-122"/>
                </a:defRPr>
              </a:lvl4pPr>
              <a:lvl5pPr>
                <a:defRPr sz="2000">
                  <a:solidFill>
                    <a:schemeClr val="tx1"/>
                  </a:solidFill>
                  <a:latin typeface="Tahoma" pitchFamily="34" charset="0"/>
                  <a:ea typeface="宋体" charset="-122"/>
                </a:defRPr>
              </a:lvl5pPr>
              <a:lvl6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r>
                <a:rPr kumimoji="1" lang="en-US" altLang="zh-CN" sz="1000" b="1">
                  <a:solidFill>
                    <a:schemeClr val="tx1"/>
                  </a:solidFill>
                  <a:latin typeface="微软雅黑" pitchFamily="34" charset="-122"/>
                  <a:ea typeface="微软雅黑" pitchFamily="34" charset="-122"/>
                </a:rPr>
                <a:t>…</a:t>
              </a:r>
            </a:p>
          </p:txBody>
        </p:sp>
        <p:sp>
          <p:nvSpPr>
            <p:cNvPr id="62" name="Line 162"/>
            <p:cNvSpPr>
              <a:spLocks noChangeShapeType="1"/>
            </p:cNvSpPr>
            <p:nvPr/>
          </p:nvSpPr>
          <p:spPr bwMode="auto">
            <a:xfrm>
              <a:off x="4858114" y="5489555"/>
              <a:ext cx="0" cy="304800"/>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itchFamily="34" charset="-122"/>
                <a:ea typeface="微软雅黑" pitchFamily="34" charset="-122"/>
              </a:endParaRPr>
            </a:p>
          </p:txBody>
        </p:sp>
        <p:sp>
          <p:nvSpPr>
            <p:cNvPr id="63" name="Line 163"/>
            <p:cNvSpPr>
              <a:spLocks noChangeShapeType="1"/>
            </p:cNvSpPr>
            <p:nvPr/>
          </p:nvSpPr>
          <p:spPr bwMode="auto">
            <a:xfrm>
              <a:off x="4940664" y="5489555"/>
              <a:ext cx="165100" cy="304800"/>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itchFamily="34" charset="-122"/>
                <a:ea typeface="微软雅黑" pitchFamily="34" charset="-122"/>
              </a:endParaRPr>
            </a:p>
          </p:txBody>
        </p:sp>
        <p:sp>
          <p:nvSpPr>
            <p:cNvPr id="64" name="Line 164"/>
            <p:cNvSpPr>
              <a:spLocks noChangeShapeType="1"/>
            </p:cNvSpPr>
            <p:nvPr/>
          </p:nvSpPr>
          <p:spPr bwMode="auto">
            <a:xfrm flipH="1">
              <a:off x="4610464" y="5489555"/>
              <a:ext cx="165100" cy="304800"/>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itchFamily="34" charset="-122"/>
                <a:ea typeface="微软雅黑" pitchFamily="34" charset="-122"/>
              </a:endParaRPr>
            </a:p>
          </p:txBody>
        </p:sp>
        <p:sp>
          <p:nvSpPr>
            <p:cNvPr id="65" name="Text Box 165"/>
            <p:cNvSpPr txBox="1">
              <a:spLocks noChangeArrowheads="1"/>
            </p:cNvSpPr>
            <p:nvPr/>
          </p:nvSpPr>
          <p:spPr bwMode="auto">
            <a:xfrm>
              <a:off x="4596706" y="5662592"/>
              <a:ext cx="552797" cy="441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charset="0"/>
                  <a:ea typeface="黑体" pitchFamily="49" charset="-122"/>
                </a:defRPr>
              </a:lvl1pPr>
              <a:lvl2pPr>
                <a:defRPr sz="2800">
                  <a:solidFill>
                    <a:schemeClr val="tx1"/>
                  </a:solidFill>
                  <a:latin typeface="Tahoma" pitchFamily="34" charset="0"/>
                  <a:ea typeface="宋体" charset="-122"/>
                </a:defRPr>
              </a:lvl2pPr>
              <a:lvl3pPr>
                <a:defRPr sz="2400">
                  <a:solidFill>
                    <a:schemeClr val="tx1"/>
                  </a:solidFill>
                  <a:latin typeface="Tahoma" pitchFamily="34" charset="0"/>
                  <a:ea typeface="宋体" charset="-122"/>
                </a:defRPr>
              </a:lvl3pPr>
              <a:lvl4pPr>
                <a:defRPr sz="2000">
                  <a:solidFill>
                    <a:schemeClr val="tx1"/>
                  </a:solidFill>
                  <a:latin typeface="Tahoma" pitchFamily="34" charset="0"/>
                  <a:ea typeface="宋体" charset="-122"/>
                </a:defRPr>
              </a:lvl4pPr>
              <a:lvl5pPr>
                <a:defRPr sz="2000">
                  <a:solidFill>
                    <a:schemeClr val="tx1"/>
                  </a:solidFill>
                  <a:latin typeface="Tahoma" pitchFamily="34" charset="0"/>
                  <a:ea typeface="宋体" charset="-122"/>
                </a:defRPr>
              </a:lvl5pPr>
              <a:lvl6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r>
                <a:rPr kumimoji="1" lang="en-US" altLang="zh-CN" sz="1000" b="1">
                  <a:solidFill>
                    <a:schemeClr val="tx1"/>
                  </a:solidFill>
                  <a:latin typeface="微软雅黑" pitchFamily="34" charset="-122"/>
                  <a:ea typeface="微软雅黑" pitchFamily="34" charset="-122"/>
                </a:rPr>
                <a:t>…</a:t>
              </a:r>
            </a:p>
          </p:txBody>
        </p:sp>
        <p:sp>
          <p:nvSpPr>
            <p:cNvPr id="66" name="Line 166"/>
            <p:cNvSpPr>
              <a:spLocks noChangeShapeType="1"/>
            </p:cNvSpPr>
            <p:nvPr/>
          </p:nvSpPr>
          <p:spPr bwMode="auto">
            <a:xfrm>
              <a:off x="5848714" y="5489555"/>
              <a:ext cx="0" cy="304800"/>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itchFamily="34" charset="-122"/>
                <a:ea typeface="微软雅黑" pitchFamily="34" charset="-122"/>
              </a:endParaRPr>
            </a:p>
          </p:txBody>
        </p:sp>
        <p:sp>
          <p:nvSpPr>
            <p:cNvPr id="67" name="Line 167"/>
            <p:cNvSpPr>
              <a:spLocks noChangeShapeType="1"/>
            </p:cNvSpPr>
            <p:nvPr/>
          </p:nvSpPr>
          <p:spPr bwMode="auto">
            <a:xfrm>
              <a:off x="5931264" y="5489555"/>
              <a:ext cx="165100" cy="304800"/>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itchFamily="34" charset="-122"/>
                <a:ea typeface="微软雅黑" pitchFamily="34" charset="-122"/>
              </a:endParaRPr>
            </a:p>
          </p:txBody>
        </p:sp>
        <p:sp>
          <p:nvSpPr>
            <p:cNvPr id="68" name="Line 168"/>
            <p:cNvSpPr>
              <a:spLocks noChangeShapeType="1"/>
            </p:cNvSpPr>
            <p:nvPr/>
          </p:nvSpPr>
          <p:spPr bwMode="auto">
            <a:xfrm flipH="1">
              <a:off x="5601064" y="5489555"/>
              <a:ext cx="165100" cy="304800"/>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itchFamily="34" charset="-122"/>
                <a:ea typeface="微软雅黑" pitchFamily="34" charset="-122"/>
              </a:endParaRPr>
            </a:p>
          </p:txBody>
        </p:sp>
        <p:sp>
          <p:nvSpPr>
            <p:cNvPr id="69" name="Text Box 169"/>
            <p:cNvSpPr txBox="1">
              <a:spLocks noChangeArrowheads="1"/>
            </p:cNvSpPr>
            <p:nvPr/>
          </p:nvSpPr>
          <p:spPr bwMode="auto">
            <a:xfrm>
              <a:off x="5587306" y="5662592"/>
              <a:ext cx="552797" cy="441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charset="0"/>
                  <a:ea typeface="黑体" pitchFamily="49" charset="-122"/>
                </a:defRPr>
              </a:lvl1pPr>
              <a:lvl2pPr>
                <a:defRPr sz="2800">
                  <a:solidFill>
                    <a:schemeClr val="tx1"/>
                  </a:solidFill>
                  <a:latin typeface="Tahoma" pitchFamily="34" charset="0"/>
                  <a:ea typeface="宋体" charset="-122"/>
                </a:defRPr>
              </a:lvl2pPr>
              <a:lvl3pPr>
                <a:defRPr sz="2400">
                  <a:solidFill>
                    <a:schemeClr val="tx1"/>
                  </a:solidFill>
                  <a:latin typeface="Tahoma" pitchFamily="34" charset="0"/>
                  <a:ea typeface="宋体" charset="-122"/>
                </a:defRPr>
              </a:lvl3pPr>
              <a:lvl4pPr>
                <a:defRPr sz="2000">
                  <a:solidFill>
                    <a:schemeClr val="tx1"/>
                  </a:solidFill>
                  <a:latin typeface="Tahoma" pitchFamily="34" charset="0"/>
                  <a:ea typeface="宋体" charset="-122"/>
                </a:defRPr>
              </a:lvl4pPr>
              <a:lvl5pPr>
                <a:defRPr sz="2000">
                  <a:solidFill>
                    <a:schemeClr val="tx1"/>
                  </a:solidFill>
                  <a:latin typeface="Tahoma" pitchFamily="34" charset="0"/>
                  <a:ea typeface="宋体" charset="-122"/>
                </a:defRPr>
              </a:lvl5pPr>
              <a:lvl6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r>
                <a:rPr kumimoji="1" lang="en-US" altLang="zh-CN" sz="1000" b="1">
                  <a:solidFill>
                    <a:schemeClr val="tx1"/>
                  </a:solidFill>
                  <a:latin typeface="微软雅黑" pitchFamily="34" charset="-122"/>
                  <a:ea typeface="微软雅黑" pitchFamily="34" charset="-122"/>
                </a:rPr>
                <a:t>…</a:t>
              </a:r>
            </a:p>
          </p:txBody>
        </p:sp>
        <p:sp>
          <p:nvSpPr>
            <p:cNvPr id="70" name="Line 170"/>
            <p:cNvSpPr>
              <a:spLocks noChangeShapeType="1"/>
            </p:cNvSpPr>
            <p:nvPr/>
          </p:nvSpPr>
          <p:spPr bwMode="auto">
            <a:xfrm>
              <a:off x="7747364" y="5489555"/>
              <a:ext cx="0" cy="304800"/>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itchFamily="34" charset="-122"/>
                <a:ea typeface="微软雅黑" pitchFamily="34" charset="-122"/>
              </a:endParaRPr>
            </a:p>
          </p:txBody>
        </p:sp>
        <p:sp>
          <p:nvSpPr>
            <p:cNvPr id="71" name="Line 171"/>
            <p:cNvSpPr>
              <a:spLocks noChangeShapeType="1"/>
            </p:cNvSpPr>
            <p:nvPr/>
          </p:nvSpPr>
          <p:spPr bwMode="auto">
            <a:xfrm>
              <a:off x="7829914" y="5489555"/>
              <a:ext cx="165100" cy="304800"/>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itchFamily="34" charset="-122"/>
                <a:ea typeface="微软雅黑" pitchFamily="34" charset="-122"/>
              </a:endParaRPr>
            </a:p>
          </p:txBody>
        </p:sp>
        <p:sp>
          <p:nvSpPr>
            <p:cNvPr id="72" name="Line 172"/>
            <p:cNvSpPr>
              <a:spLocks noChangeShapeType="1"/>
            </p:cNvSpPr>
            <p:nvPr/>
          </p:nvSpPr>
          <p:spPr bwMode="auto">
            <a:xfrm flipH="1">
              <a:off x="7499714" y="5489555"/>
              <a:ext cx="165100" cy="304800"/>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itchFamily="34" charset="-122"/>
                <a:ea typeface="微软雅黑" pitchFamily="34" charset="-122"/>
              </a:endParaRPr>
            </a:p>
          </p:txBody>
        </p:sp>
        <p:sp>
          <p:nvSpPr>
            <p:cNvPr id="73" name="Text Box 173"/>
            <p:cNvSpPr txBox="1">
              <a:spLocks noChangeArrowheads="1"/>
            </p:cNvSpPr>
            <p:nvPr/>
          </p:nvSpPr>
          <p:spPr bwMode="auto">
            <a:xfrm>
              <a:off x="7485956" y="5662592"/>
              <a:ext cx="552797" cy="441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charset="0"/>
                  <a:ea typeface="黑体" pitchFamily="49" charset="-122"/>
                </a:defRPr>
              </a:lvl1pPr>
              <a:lvl2pPr>
                <a:defRPr sz="2800">
                  <a:solidFill>
                    <a:schemeClr val="tx1"/>
                  </a:solidFill>
                  <a:latin typeface="Tahoma" pitchFamily="34" charset="0"/>
                  <a:ea typeface="宋体" charset="-122"/>
                </a:defRPr>
              </a:lvl2pPr>
              <a:lvl3pPr>
                <a:defRPr sz="2400">
                  <a:solidFill>
                    <a:schemeClr val="tx1"/>
                  </a:solidFill>
                  <a:latin typeface="Tahoma" pitchFamily="34" charset="0"/>
                  <a:ea typeface="宋体" charset="-122"/>
                </a:defRPr>
              </a:lvl3pPr>
              <a:lvl4pPr>
                <a:defRPr sz="2000">
                  <a:solidFill>
                    <a:schemeClr val="tx1"/>
                  </a:solidFill>
                  <a:latin typeface="Tahoma" pitchFamily="34" charset="0"/>
                  <a:ea typeface="宋体" charset="-122"/>
                </a:defRPr>
              </a:lvl4pPr>
              <a:lvl5pPr>
                <a:defRPr sz="2000">
                  <a:solidFill>
                    <a:schemeClr val="tx1"/>
                  </a:solidFill>
                  <a:latin typeface="Tahoma" pitchFamily="34" charset="0"/>
                  <a:ea typeface="宋体" charset="-122"/>
                </a:defRPr>
              </a:lvl5pPr>
              <a:lvl6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r>
                <a:rPr kumimoji="1" lang="en-US" altLang="zh-CN" sz="1000" b="1">
                  <a:solidFill>
                    <a:schemeClr val="tx1"/>
                  </a:solidFill>
                  <a:latin typeface="微软雅黑" pitchFamily="34" charset="-122"/>
                  <a:ea typeface="微软雅黑" pitchFamily="34" charset="-122"/>
                </a:rPr>
                <a:t>…</a:t>
              </a:r>
            </a:p>
          </p:txBody>
        </p:sp>
        <p:sp>
          <p:nvSpPr>
            <p:cNvPr id="74" name="Line 174"/>
            <p:cNvSpPr>
              <a:spLocks noChangeShapeType="1"/>
            </p:cNvSpPr>
            <p:nvPr/>
          </p:nvSpPr>
          <p:spPr bwMode="auto">
            <a:xfrm>
              <a:off x="6756764" y="5489555"/>
              <a:ext cx="0" cy="304800"/>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itchFamily="34" charset="-122"/>
                <a:ea typeface="微软雅黑" pitchFamily="34" charset="-122"/>
              </a:endParaRPr>
            </a:p>
          </p:txBody>
        </p:sp>
        <p:sp>
          <p:nvSpPr>
            <p:cNvPr id="75" name="Line 175"/>
            <p:cNvSpPr>
              <a:spLocks noChangeShapeType="1"/>
            </p:cNvSpPr>
            <p:nvPr/>
          </p:nvSpPr>
          <p:spPr bwMode="auto">
            <a:xfrm>
              <a:off x="6839314" y="5489555"/>
              <a:ext cx="165100" cy="304800"/>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itchFamily="34" charset="-122"/>
                <a:ea typeface="微软雅黑" pitchFamily="34" charset="-122"/>
              </a:endParaRPr>
            </a:p>
          </p:txBody>
        </p:sp>
        <p:sp>
          <p:nvSpPr>
            <p:cNvPr id="76" name="Line 176"/>
            <p:cNvSpPr>
              <a:spLocks noChangeShapeType="1"/>
            </p:cNvSpPr>
            <p:nvPr/>
          </p:nvSpPr>
          <p:spPr bwMode="auto">
            <a:xfrm flipH="1">
              <a:off x="6509114" y="5489555"/>
              <a:ext cx="165100" cy="304800"/>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itchFamily="34" charset="-122"/>
                <a:ea typeface="微软雅黑" pitchFamily="34" charset="-122"/>
              </a:endParaRPr>
            </a:p>
          </p:txBody>
        </p:sp>
        <p:sp>
          <p:nvSpPr>
            <p:cNvPr id="77" name="Text Box 177"/>
            <p:cNvSpPr txBox="1">
              <a:spLocks noChangeArrowheads="1"/>
            </p:cNvSpPr>
            <p:nvPr/>
          </p:nvSpPr>
          <p:spPr bwMode="auto">
            <a:xfrm>
              <a:off x="6495356" y="5662592"/>
              <a:ext cx="552797" cy="441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charset="0"/>
                  <a:ea typeface="黑体" pitchFamily="49" charset="-122"/>
                </a:defRPr>
              </a:lvl1pPr>
              <a:lvl2pPr>
                <a:defRPr sz="2800">
                  <a:solidFill>
                    <a:schemeClr val="tx1"/>
                  </a:solidFill>
                  <a:latin typeface="Tahoma" pitchFamily="34" charset="0"/>
                  <a:ea typeface="宋体" charset="-122"/>
                </a:defRPr>
              </a:lvl2pPr>
              <a:lvl3pPr>
                <a:defRPr sz="2400">
                  <a:solidFill>
                    <a:schemeClr val="tx1"/>
                  </a:solidFill>
                  <a:latin typeface="Tahoma" pitchFamily="34" charset="0"/>
                  <a:ea typeface="宋体" charset="-122"/>
                </a:defRPr>
              </a:lvl3pPr>
              <a:lvl4pPr>
                <a:defRPr sz="2000">
                  <a:solidFill>
                    <a:schemeClr val="tx1"/>
                  </a:solidFill>
                  <a:latin typeface="Tahoma" pitchFamily="34" charset="0"/>
                  <a:ea typeface="宋体" charset="-122"/>
                </a:defRPr>
              </a:lvl4pPr>
              <a:lvl5pPr>
                <a:defRPr sz="2000">
                  <a:solidFill>
                    <a:schemeClr val="tx1"/>
                  </a:solidFill>
                  <a:latin typeface="Tahoma" pitchFamily="34" charset="0"/>
                  <a:ea typeface="宋体" charset="-122"/>
                </a:defRPr>
              </a:lvl5pPr>
              <a:lvl6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r>
                <a:rPr kumimoji="1" lang="en-US" altLang="zh-CN" sz="1000" b="1">
                  <a:solidFill>
                    <a:schemeClr val="tx1"/>
                  </a:solidFill>
                  <a:latin typeface="微软雅黑" pitchFamily="34" charset="-122"/>
                  <a:ea typeface="微软雅黑" pitchFamily="34" charset="-122"/>
                </a:rPr>
                <a:t>…</a:t>
              </a:r>
            </a:p>
          </p:txBody>
        </p:sp>
        <p:sp>
          <p:nvSpPr>
            <p:cNvPr id="78" name="Text Box 178"/>
            <p:cNvSpPr txBox="1">
              <a:spLocks noChangeArrowheads="1"/>
            </p:cNvSpPr>
            <p:nvPr/>
          </p:nvSpPr>
          <p:spPr bwMode="auto">
            <a:xfrm>
              <a:off x="8394006" y="5129192"/>
              <a:ext cx="552797" cy="441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charset="0"/>
                  <a:ea typeface="黑体" pitchFamily="49" charset="-122"/>
                </a:defRPr>
              </a:lvl1pPr>
              <a:lvl2pPr>
                <a:defRPr sz="2800">
                  <a:solidFill>
                    <a:schemeClr val="tx1"/>
                  </a:solidFill>
                  <a:latin typeface="Tahoma" pitchFamily="34" charset="0"/>
                  <a:ea typeface="宋体" charset="-122"/>
                </a:defRPr>
              </a:lvl2pPr>
              <a:lvl3pPr>
                <a:defRPr sz="2400">
                  <a:solidFill>
                    <a:schemeClr val="tx1"/>
                  </a:solidFill>
                  <a:latin typeface="Tahoma" pitchFamily="34" charset="0"/>
                  <a:ea typeface="宋体" charset="-122"/>
                </a:defRPr>
              </a:lvl3pPr>
              <a:lvl4pPr>
                <a:defRPr sz="2000">
                  <a:solidFill>
                    <a:schemeClr val="tx1"/>
                  </a:solidFill>
                  <a:latin typeface="Tahoma" pitchFamily="34" charset="0"/>
                  <a:ea typeface="宋体" charset="-122"/>
                </a:defRPr>
              </a:lvl4pPr>
              <a:lvl5pPr>
                <a:defRPr sz="2000">
                  <a:solidFill>
                    <a:schemeClr val="tx1"/>
                  </a:solidFill>
                  <a:latin typeface="Tahoma" pitchFamily="34" charset="0"/>
                  <a:ea typeface="宋体" charset="-122"/>
                </a:defRPr>
              </a:lvl5pPr>
              <a:lvl6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r>
                <a:rPr kumimoji="1" lang="en-US" altLang="zh-CN" sz="1000" b="1">
                  <a:solidFill>
                    <a:schemeClr val="tx1"/>
                  </a:solidFill>
                  <a:latin typeface="微软雅黑" pitchFamily="34" charset="-122"/>
                  <a:ea typeface="微软雅黑" pitchFamily="34" charset="-122"/>
                </a:rPr>
                <a:t>…</a:t>
              </a:r>
            </a:p>
          </p:txBody>
        </p:sp>
        <p:sp>
          <p:nvSpPr>
            <p:cNvPr id="79" name="Line 179"/>
            <p:cNvSpPr>
              <a:spLocks noChangeShapeType="1"/>
            </p:cNvSpPr>
            <p:nvPr/>
          </p:nvSpPr>
          <p:spPr bwMode="auto">
            <a:xfrm flipH="1">
              <a:off x="4441925" y="4151293"/>
              <a:ext cx="3440" cy="309563"/>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000" b="1">
                <a:latin typeface="微软雅黑" pitchFamily="34" charset="-122"/>
                <a:ea typeface="微软雅黑" pitchFamily="34" charset="-122"/>
              </a:endParaRPr>
            </a:p>
          </p:txBody>
        </p:sp>
        <p:sp>
          <p:nvSpPr>
            <p:cNvPr id="80" name="Line 180"/>
            <p:cNvSpPr>
              <a:spLocks noChangeShapeType="1"/>
            </p:cNvSpPr>
            <p:nvPr/>
          </p:nvSpPr>
          <p:spPr bwMode="auto">
            <a:xfrm flipH="1">
              <a:off x="3745409" y="5494318"/>
              <a:ext cx="211534" cy="639763"/>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itchFamily="34" charset="-122"/>
                <a:ea typeface="微软雅黑" pitchFamily="34" charset="-122"/>
              </a:endParaRPr>
            </a:p>
          </p:txBody>
        </p:sp>
        <p:sp>
          <p:nvSpPr>
            <p:cNvPr id="81" name="Text Box 181"/>
            <p:cNvSpPr txBox="1">
              <a:spLocks noChangeArrowheads="1"/>
            </p:cNvSpPr>
            <p:nvPr/>
          </p:nvSpPr>
          <p:spPr bwMode="auto">
            <a:xfrm>
              <a:off x="2785765" y="6021367"/>
              <a:ext cx="2166314" cy="441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charset="0"/>
                  <a:ea typeface="黑体" pitchFamily="49" charset="-122"/>
                </a:defRPr>
              </a:lvl1pPr>
              <a:lvl2pPr>
                <a:defRPr sz="2800">
                  <a:solidFill>
                    <a:schemeClr val="tx1"/>
                  </a:solidFill>
                  <a:latin typeface="Tahoma" pitchFamily="34" charset="0"/>
                  <a:ea typeface="宋体" charset="-122"/>
                </a:defRPr>
              </a:lvl2pPr>
              <a:lvl3pPr>
                <a:defRPr sz="2400">
                  <a:solidFill>
                    <a:schemeClr val="tx1"/>
                  </a:solidFill>
                  <a:latin typeface="Tahoma" pitchFamily="34" charset="0"/>
                  <a:ea typeface="宋体" charset="-122"/>
                </a:defRPr>
              </a:lvl3pPr>
              <a:lvl4pPr>
                <a:defRPr sz="2000">
                  <a:solidFill>
                    <a:schemeClr val="tx1"/>
                  </a:solidFill>
                  <a:latin typeface="Tahoma" pitchFamily="34" charset="0"/>
                  <a:ea typeface="宋体" charset="-122"/>
                </a:defRPr>
              </a:lvl4pPr>
              <a:lvl5pPr>
                <a:defRPr sz="2000">
                  <a:solidFill>
                    <a:schemeClr val="tx1"/>
                  </a:solidFill>
                  <a:latin typeface="Tahoma" pitchFamily="34" charset="0"/>
                  <a:ea typeface="宋体" charset="-122"/>
                </a:defRPr>
              </a:lvl5pPr>
              <a:lvl6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r>
                <a:rPr kumimoji="1" lang="en-US" altLang="zh-CN" sz="1000" b="1" dirty="0" err="1">
                  <a:solidFill>
                    <a:schemeClr val="tx1"/>
                  </a:solidFill>
                  <a:latin typeface="微软雅黑" pitchFamily="34" charset="-122"/>
                  <a:ea typeface="微软雅黑" pitchFamily="34" charset="-122"/>
                </a:rPr>
                <a:t>ipInReceives</a:t>
              </a:r>
              <a:r>
                <a:rPr kumimoji="1" lang="en-US" altLang="zh-CN" sz="1000" b="1" dirty="0">
                  <a:solidFill>
                    <a:schemeClr val="tx1"/>
                  </a:solidFill>
                  <a:latin typeface="微软雅黑" pitchFamily="34" charset="-122"/>
                  <a:ea typeface="微软雅黑" pitchFamily="34" charset="-122"/>
                </a:rPr>
                <a:t>(3) </a:t>
              </a:r>
            </a:p>
          </p:txBody>
        </p:sp>
        <p:sp>
          <p:nvSpPr>
            <p:cNvPr id="82" name="AutoShape 182"/>
            <p:cNvSpPr>
              <a:spLocks noChangeArrowheads="1"/>
            </p:cNvSpPr>
            <p:nvPr/>
          </p:nvSpPr>
          <p:spPr bwMode="auto">
            <a:xfrm>
              <a:off x="4733988" y="6134963"/>
              <a:ext cx="495299" cy="228600"/>
            </a:xfrm>
            <a:prstGeom prst="leftArrow">
              <a:avLst>
                <a:gd name="adj1" fmla="val 33333"/>
                <a:gd name="adj2" fmla="val 98148"/>
              </a:avLst>
            </a:prstGeom>
            <a:solidFill>
              <a:srgbClr val="FFFF00"/>
            </a:solidFill>
            <a:ln w="9525">
              <a:solidFill>
                <a:schemeClr val="tx1"/>
              </a:solidFill>
              <a:miter lim="800000"/>
              <a:headEnd/>
              <a:tailEnd/>
            </a:ln>
            <a:effectLst/>
          </p:spPr>
          <p:txBody>
            <a:bodyPr wrap="none" anchor="ctr"/>
            <a:lstStyle/>
            <a:p>
              <a:pPr eaLnBrk="1" hangingPunct="1"/>
              <a:endParaRPr lang="zh-CN" altLang="en-US" sz="1000" b="1">
                <a:latin typeface="微软雅黑" pitchFamily="34" charset="-122"/>
                <a:ea typeface="微软雅黑" pitchFamily="34" charset="-122"/>
              </a:endParaRPr>
            </a:p>
          </p:txBody>
        </p:sp>
        <p:sp>
          <p:nvSpPr>
            <p:cNvPr id="83" name="Text Box 183"/>
            <p:cNvSpPr txBox="1">
              <a:spLocks noChangeArrowheads="1"/>
            </p:cNvSpPr>
            <p:nvPr/>
          </p:nvSpPr>
          <p:spPr bwMode="auto">
            <a:xfrm>
              <a:off x="5130298" y="6021367"/>
              <a:ext cx="1921842" cy="441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charset="0"/>
                  <a:ea typeface="黑体" pitchFamily="49" charset="-122"/>
                </a:defRPr>
              </a:lvl1pPr>
              <a:lvl2pPr>
                <a:defRPr sz="2800">
                  <a:solidFill>
                    <a:schemeClr val="tx1"/>
                  </a:solidFill>
                  <a:latin typeface="Tahoma" pitchFamily="34" charset="0"/>
                  <a:ea typeface="宋体" charset="-122"/>
                </a:defRPr>
              </a:lvl2pPr>
              <a:lvl3pPr>
                <a:defRPr sz="2400">
                  <a:solidFill>
                    <a:schemeClr val="tx1"/>
                  </a:solidFill>
                  <a:latin typeface="Tahoma" pitchFamily="34" charset="0"/>
                  <a:ea typeface="宋体" charset="-122"/>
                </a:defRPr>
              </a:lvl3pPr>
              <a:lvl4pPr>
                <a:defRPr sz="2000">
                  <a:solidFill>
                    <a:schemeClr val="tx1"/>
                  </a:solidFill>
                  <a:latin typeface="Tahoma" pitchFamily="34" charset="0"/>
                  <a:ea typeface="宋体" charset="-122"/>
                </a:defRPr>
              </a:lvl4pPr>
              <a:lvl5pPr>
                <a:defRPr sz="2000">
                  <a:solidFill>
                    <a:schemeClr val="tx1"/>
                  </a:solidFill>
                  <a:latin typeface="Tahoma" pitchFamily="34" charset="0"/>
                  <a:ea typeface="宋体" charset="-122"/>
                </a:defRPr>
              </a:lvl5pPr>
              <a:lvl6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r>
                <a:rPr kumimoji="1" lang="en-US" altLang="zh-CN" sz="1000" b="1" dirty="0">
                  <a:solidFill>
                    <a:schemeClr val="tx1"/>
                  </a:solidFill>
                  <a:latin typeface="微软雅黑" pitchFamily="34" charset="-122"/>
                  <a:ea typeface="微软雅黑" pitchFamily="34" charset="-122"/>
                  <a:sym typeface="Symbol" pitchFamily="18" charset="2"/>
                </a:rPr>
                <a:t>1.3.6.1.2.1.4.3</a:t>
              </a:r>
            </a:p>
          </p:txBody>
        </p:sp>
        <p:sp>
          <p:nvSpPr>
            <p:cNvPr id="84" name="Text Box 184"/>
            <p:cNvSpPr txBox="1">
              <a:spLocks noChangeArrowheads="1"/>
            </p:cNvSpPr>
            <p:nvPr/>
          </p:nvSpPr>
          <p:spPr bwMode="auto">
            <a:xfrm>
              <a:off x="3119405" y="6546830"/>
              <a:ext cx="6080750" cy="441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charset="0"/>
                  <a:ea typeface="黑体" pitchFamily="49" charset="-122"/>
                </a:defRPr>
              </a:lvl1pPr>
              <a:lvl2pPr>
                <a:defRPr sz="2800">
                  <a:solidFill>
                    <a:schemeClr val="tx1"/>
                  </a:solidFill>
                  <a:latin typeface="Tahoma" pitchFamily="34" charset="0"/>
                  <a:ea typeface="宋体" charset="-122"/>
                </a:defRPr>
              </a:lvl2pPr>
              <a:lvl3pPr>
                <a:defRPr sz="2400">
                  <a:solidFill>
                    <a:schemeClr val="tx1"/>
                  </a:solidFill>
                  <a:latin typeface="Tahoma" pitchFamily="34" charset="0"/>
                  <a:ea typeface="宋体" charset="-122"/>
                </a:defRPr>
              </a:lvl3pPr>
              <a:lvl4pPr>
                <a:defRPr sz="2000">
                  <a:solidFill>
                    <a:schemeClr val="tx1"/>
                  </a:solidFill>
                  <a:latin typeface="Tahoma" pitchFamily="34" charset="0"/>
                  <a:ea typeface="宋体" charset="-122"/>
                </a:defRPr>
              </a:lvl4pPr>
              <a:lvl5pPr>
                <a:defRPr sz="2000">
                  <a:solidFill>
                    <a:schemeClr val="tx1"/>
                  </a:solidFill>
                  <a:latin typeface="Tahoma" pitchFamily="34" charset="0"/>
                  <a:ea typeface="宋体" charset="-122"/>
                </a:defRPr>
              </a:lvl5pPr>
              <a:lvl6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r>
                <a:rPr kumimoji="1" lang="en-US" altLang="zh-CN" sz="1000" b="1">
                  <a:solidFill>
                    <a:schemeClr val="tx1"/>
                  </a:solidFill>
                  <a:latin typeface="微软雅黑" pitchFamily="34" charset="-122"/>
                  <a:ea typeface="微软雅黑" pitchFamily="34" charset="-122"/>
                  <a:sym typeface="Symbol" pitchFamily="18" charset="2"/>
                </a:rPr>
                <a:t>(iso.org.dod.internet.mgmt.mib-2.ip.ipinreceives)</a:t>
              </a:r>
            </a:p>
          </p:txBody>
        </p:sp>
        <p:sp>
          <p:nvSpPr>
            <p:cNvPr id="85" name="Line 185"/>
            <p:cNvSpPr>
              <a:spLocks noChangeShapeType="1"/>
            </p:cNvSpPr>
            <p:nvPr/>
          </p:nvSpPr>
          <p:spPr bwMode="auto">
            <a:xfrm flipH="1" flipV="1">
              <a:off x="5594186" y="6346806"/>
              <a:ext cx="79110" cy="300037"/>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itchFamily="34" charset="-122"/>
                <a:ea typeface="微软雅黑" pitchFamily="34" charset="-122"/>
              </a:endParaRPr>
            </a:p>
          </p:txBody>
        </p:sp>
      </p:grpSp>
      <p:sp>
        <p:nvSpPr>
          <p:cNvPr id="87" name="矩形 86"/>
          <p:cNvSpPr/>
          <p:nvPr/>
        </p:nvSpPr>
        <p:spPr>
          <a:xfrm>
            <a:off x="1103588" y="1088603"/>
            <a:ext cx="7020910" cy="489206"/>
          </a:xfrm>
          <a:prstGeom prst="rect">
            <a:avLst/>
          </a:prstGeom>
          <a:noFill/>
          <a:ln w="28575">
            <a:solidFill>
              <a:srgbClr val="CC00CC"/>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179624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3000" fill="hold" grpId="0" nodeType="withEffect">
                                  <p:stCondLst>
                                    <p:cond delay="0"/>
                                  </p:stCondLst>
                                  <p:childTnLst>
                                    <p:anim calcmode="discrete" valueType="str">
                                      <p:cBhvr>
                                        <p:cTn id="6" dur="1000" fill="hold"/>
                                        <p:tgtEl>
                                          <p:spTgt spid="87"/>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utoShape 5"/>
          <p:cNvSpPr>
            <a:spLocks noChangeArrowheads="1"/>
          </p:cNvSpPr>
          <p:nvPr/>
        </p:nvSpPr>
        <p:spPr bwMode="auto">
          <a:xfrm>
            <a:off x="556963" y="997236"/>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7" name="Rectangle 6"/>
          <p:cNvSpPr>
            <a:spLocks noChangeArrowheads="1"/>
          </p:cNvSpPr>
          <p:nvPr/>
        </p:nvSpPr>
        <p:spPr bwMode="auto">
          <a:xfrm>
            <a:off x="3078377" y="964025"/>
            <a:ext cx="300595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提高域名服务器的可靠性</a:t>
            </a:r>
          </a:p>
        </p:txBody>
      </p:sp>
      <p:sp>
        <p:nvSpPr>
          <p:cNvPr id="8" name="Rectangle 68"/>
          <p:cNvSpPr>
            <a:spLocks noChangeArrowheads="1"/>
          </p:cNvSpPr>
          <p:nvPr/>
        </p:nvSpPr>
        <p:spPr bwMode="auto">
          <a:xfrm>
            <a:off x="483810" y="1442631"/>
            <a:ext cx="8245143" cy="263149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eaLnBrk="0" hangingPunct="0">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DNS </a:t>
            </a:r>
            <a:r>
              <a:rPr lang="zh-CN" altLang="en-US" sz="2000" b="1" dirty="0">
                <a:latin typeface="微软雅黑" pitchFamily="34" charset="-122"/>
                <a:ea typeface="微软雅黑" pitchFamily="34" charset="-122"/>
              </a:rPr>
              <a:t>域名服务器都把数据复制到几个域名服务器来保存，其中的一个是</a:t>
            </a:r>
            <a:r>
              <a:rPr lang="zh-CN" altLang="en-US" sz="2000" b="1" dirty="0">
                <a:solidFill>
                  <a:srgbClr val="0000FF"/>
                </a:solidFill>
                <a:latin typeface="微软雅黑" pitchFamily="34" charset="-122"/>
                <a:ea typeface="微软雅黑" pitchFamily="34" charset="-122"/>
              </a:rPr>
              <a:t>主域名服务器</a:t>
            </a:r>
            <a:r>
              <a:rPr lang="zh-CN" altLang="en-US" sz="2000" b="1" dirty="0">
                <a:latin typeface="微软雅黑" pitchFamily="34" charset="-122"/>
                <a:ea typeface="微软雅黑" pitchFamily="34" charset="-122"/>
              </a:rPr>
              <a:t>，其他的是</a:t>
            </a:r>
            <a:r>
              <a:rPr lang="zh-CN" altLang="en-US" sz="2000" b="1" dirty="0">
                <a:solidFill>
                  <a:srgbClr val="0000FF"/>
                </a:solidFill>
                <a:latin typeface="微软雅黑" pitchFamily="34" charset="-122"/>
                <a:ea typeface="微软雅黑" pitchFamily="34" charset="-122"/>
              </a:rPr>
              <a:t>辅助域名服务器</a:t>
            </a:r>
            <a:r>
              <a:rPr lang="zh-CN" altLang="en-US" sz="2000" b="1" dirty="0">
                <a:latin typeface="微软雅黑" pitchFamily="34" charset="-122"/>
                <a:ea typeface="微软雅黑" pitchFamily="34" charset="-122"/>
              </a:rPr>
              <a:t>。</a:t>
            </a:r>
          </a:p>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当主域名服务器出故障时，辅助域名服务器可以保证 </a:t>
            </a:r>
            <a:r>
              <a:rPr lang="en-US" altLang="zh-CN" sz="2000" b="1" dirty="0">
                <a:latin typeface="微软雅黑" pitchFamily="34" charset="-122"/>
                <a:ea typeface="微软雅黑" pitchFamily="34" charset="-122"/>
              </a:rPr>
              <a:t>DNS </a:t>
            </a:r>
            <a:r>
              <a:rPr lang="zh-CN" altLang="en-US" sz="2000" b="1" dirty="0">
                <a:latin typeface="微软雅黑" pitchFamily="34" charset="-122"/>
                <a:ea typeface="微软雅黑" pitchFamily="34" charset="-122"/>
              </a:rPr>
              <a:t>的查询工作不会中断。</a:t>
            </a:r>
          </a:p>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主域名服务器定期把数据复制到辅助域名服务器中，而更改数据只能在主域名服务器中进行。这样就保证了数据的一致性。</a:t>
            </a:r>
          </a:p>
        </p:txBody>
      </p:sp>
    </p:spTree>
    <p:extLst>
      <p:ext uri="{BB962C8B-B14F-4D97-AF65-F5344CB8AC3E}">
        <p14:creationId xmlns:p14="http://schemas.microsoft.com/office/powerpoint/2010/main" val="1538451103"/>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556963" y="1057072"/>
            <a:ext cx="8048776" cy="331493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AutoShape 5"/>
          <p:cNvSpPr>
            <a:spLocks noChangeArrowheads="1"/>
          </p:cNvSpPr>
          <p:nvPr/>
        </p:nvSpPr>
        <p:spPr bwMode="auto">
          <a:xfrm>
            <a:off x="556963" y="633865"/>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4" name="Rectangle 6"/>
          <p:cNvSpPr>
            <a:spLocks noChangeArrowheads="1"/>
          </p:cNvSpPr>
          <p:nvPr/>
        </p:nvSpPr>
        <p:spPr bwMode="auto">
          <a:xfrm>
            <a:off x="2235998" y="600654"/>
            <a:ext cx="469070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itchFamily="34" charset="-122"/>
                <a:ea typeface="微软雅黑" pitchFamily="34" charset="-122"/>
              </a:rPr>
              <a:t>SMI </a:t>
            </a:r>
            <a:r>
              <a:rPr lang="zh-CN" altLang="en-US" sz="2000" b="1" dirty="0">
                <a:solidFill>
                  <a:schemeClr val="bg1"/>
                </a:solidFill>
                <a:latin typeface="微软雅黑" pitchFamily="34" charset="-122"/>
                <a:ea typeface="微软雅黑" pitchFamily="34" charset="-122"/>
              </a:rPr>
              <a:t>规定所有被管对象必须在命名树上</a:t>
            </a:r>
          </a:p>
        </p:txBody>
      </p:sp>
      <p:grpSp>
        <p:nvGrpSpPr>
          <p:cNvPr id="86" name="组合 85"/>
          <p:cNvGrpSpPr/>
          <p:nvPr/>
        </p:nvGrpSpPr>
        <p:grpSpPr>
          <a:xfrm>
            <a:off x="1671762" y="1038784"/>
            <a:ext cx="6330270" cy="3317604"/>
            <a:chOff x="56456" y="1036082"/>
            <a:chExt cx="11357924" cy="5952524"/>
          </a:xfrm>
        </p:grpSpPr>
        <p:sp>
          <p:nvSpPr>
            <p:cNvPr id="5" name="Text Box 105"/>
            <p:cNvSpPr txBox="1">
              <a:spLocks noChangeArrowheads="1"/>
            </p:cNvSpPr>
            <p:nvPr/>
          </p:nvSpPr>
          <p:spPr bwMode="auto">
            <a:xfrm>
              <a:off x="4141616" y="1036082"/>
              <a:ext cx="607442" cy="496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charset="0"/>
                  <a:ea typeface="黑体" pitchFamily="49" charset="-122"/>
                </a:defRPr>
              </a:lvl1pPr>
              <a:lvl2pPr>
                <a:defRPr sz="2800">
                  <a:solidFill>
                    <a:schemeClr val="tx1"/>
                  </a:solidFill>
                  <a:latin typeface="Tahoma" pitchFamily="34" charset="0"/>
                  <a:ea typeface="宋体" charset="-122"/>
                </a:defRPr>
              </a:lvl2pPr>
              <a:lvl3pPr>
                <a:defRPr sz="2400">
                  <a:solidFill>
                    <a:schemeClr val="tx1"/>
                  </a:solidFill>
                  <a:latin typeface="Tahoma" pitchFamily="34" charset="0"/>
                  <a:ea typeface="宋体" charset="-122"/>
                </a:defRPr>
              </a:lvl3pPr>
              <a:lvl4pPr>
                <a:defRPr sz="2000">
                  <a:solidFill>
                    <a:schemeClr val="tx1"/>
                  </a:solidFill>
                  <a:latin typeface="Tahoma" pitchFamily="34" charset="0"/>
                  <a:ea typeface="宋体" charset="-122"/>
                </a:defRPr>
              </a:lvl4pPr>
              <a:lvl5pPr>
                <a:defRPr sz="2000">
                  <a:solidFill>
                    <a:schemeClr val="tx1"/>
                  </a:solidFill>
                  <a:latin typeface="Tahoma" pitchFamily="34" charset="0"/>
                  <a:ea typeface="宋体" charset="-122"/>
                </a:defRPr>
              </a:lvl5pPr>
              <a:lvl6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r>
                <a:rPr kumimoji="1" lang="zh-CN" altLang="en-US" sz="1200" b="1" dirty="0">
                  <a:solidFill>
                    <a:schemeClr val="tx1"/>
                  </a:solidFill>
                  <a:latin typeface="微软雅黑" pitchFamily="34" charset="-122"/>
                  <a:ea typeface="微软雅黑" pitchFamily="34" charset="-122"/>
                </a:rPr>
                <a:t>根</a:t>
              </a:r>
            </a:p>
          </p:txBody>
        </p:sp>
        <p:sp>
          <p:nvSpPr>
            <p:cNvPr id="6" name="Text Box 106"/>
            <p:cNvSpPr txBox="1">
              <a:spLocks noChangeArrowheads="1"/>
            </p:cNvSpPr>
            <p:nvPr/>
          </p:nvSpPr>
          <p:spPr bwMode="auto">
            <a:xfrm>
              <a:off x="4157825" y="1548497"/>
              <a:ext cx="1053246" cy="441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charset="0"/>
                  <a:ea typeface="黑体" pitchFamily="49" charset="-122"/>
                </a:defRPr>
              </a:lvl1pPr>
              <a:lvl2pPr>
                <a:defRPr sz="2800">
                  <a:solidFill>
                    <a:schemeClr val="tx1"/>
                  </a:solidFill>
                  <a:latin typeface="Tahoma" pitchFamily="34" charset="0"/>
                  <a:ea typeface="宋体" charset="-122"/>
                </a:defRPr>
              </a:lvl2pPr>
              <a:lvl3pPr>
                <a:defRPr sz="2400">
                  <a:solidFill>
                    <a:schemeClr val="tx1"/>
                  </a:solidFill>
                  <a:latin typeface="Tahoma" pitchFamily="34" charset="0"/>
                  <a:ea typeface="宋体" charset="-122"/>
                </a:defRPr>
              </a:lvl3pPr>
              <a:lvl4pPr>
                <a:defRPr sz="2000">
                  <a:solidFill>
                    <a:schemeClr val="tx1"/>
                  </a:solidFill>
                  <a:latin typeface="Tahoma" pitchFamily="34" charset="0"/>
                  <a:ea typeface="宋体" charset="-122"/>
                </a:defRPr>
              </a:lvl4pPr>
              <a:lvl5pPr>
                <a:defRPr sz="2000">
                  <a:solidFill>
                    <a:schemeClr val="tx1"/>
                  </a:solidFill>
                  <a:latin typeface="Tahoma" pitchFamily="34" charset="0"/>
                  <a:ea typeface="宋体" charset="-122"/>
                </a:defRPr>
              </a:lvl5pPr>
              <a:lvl6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r>
                <a:rPr kumimoji="1" lang="en-US" altLang="zh-CN" sz="1000" b="1" dirty="0" err="1">
                  <a:solidFill>
                    <a:schemeClr val="tx1"/>
                  </a:solidFill>
                  <a:latin typeface="微软雅黑" pitchFamily="34" charset="-122"/>
                  <a:ea typeface="微软雅黑" pitchFamily="34" charset="-122"/>
                </a:rPr>
                <a:t>iso</a:t>
              </a:r>
              <a:r>
                <a:rPr kumimoji="1" lang="en-US" altLang="zh-CN" sz="1000" b="1" dirty="0">
                  <a:solidFill>
                    <a:schemeClr val="tx1"/>
                  </a:solidFill>
                  <a:latin typeface="微软雅黑" pitchFamily="34" charset="-122"/>
                  <a:ea typeface="微软雅黑" pitchFamily="34" charset="-122"/>
                </a:rPr>
                <a:t> (1)</a:t>
              </a:r>
            </a:p>
          </p:txBody>
        </p:sp>
        <p:sp>
          <p:nvSpPr>
            <p:cNvPr id="7" name="Text Box 107"/>
            <p:cNvSpPr txBox="1">
              <a:spLocks noChangeArrowheads="1"/>
            </p:cNvSpPr>
            <p:nvPr/>
          </p:nvSpPr>
          <p:spPr bwMode="auto">
            <a:xfrm>
              <a:off x="3019658" y="1601767"/>
              <a:ext cx="1228690" cy="441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charset="0"/>
                  <a:ea typeface="黑体" pitchFamily="49" charset="-122"/>
                </a:defRPr>
              </a:lvl1pPr>
              <a:lvl2pPr>
                <a:defRPr sz="2800">
                  <a:solidFill>
                    <a:schemeClr val="tx1"/>
                  </a:solidFill>
                  <a:latin typeface="Tahoma" pitchFamily="34" charset="0"/>
                  <a:ea typeface="宋体" charset="-122"/>
                </a:defRPr>
              </a:lvl2pPr>
              <a:lvl3pPr>
                <a:defRPr sz="2400">
                  <a:solidFill>
                    <a:schemeClr val="tx1"/>
                  </a:solidFill>
                  <a:latin typeface="Tahoma" pitchFamily="34" charset="0"/>
                  <a:ea typeface="宋体" charset="-122"/>
                </a:defRPr>
              </a:lvl3pPr>
              <a:lvl4pPr>
                <a:defRPr sz="2000">
                  <a:solidFill>
                    <a:schemeClr val="tx1"/>
                  </a:solidFill>
                  <a:latin typeface="Tahoma" pitchFamily="34" charset="0"/>
                  <a:ea typeface="宋体" charset="-122"/>
                </a:defRPr>
              </a:lvl4pPr>
              <a:lvl5pPr>
                <a:defRPr sz="2000">
                  <a:solidFill>
                    <a:schemeClr val="tx1"/>
                  </a:solidFill>
                  <a:latin typeface="Tahoma" pitchFamily="34" charset="0"/>
                  <a:ea typeface="宋体" charset="-122"/>
                </a:defRPr>
              </a:lvl5pPr>
              <a:lvl6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r>
                <a:rPr kumimoji="1" lang="en-US" altLang="zh-CN" sz="1000" b="1">
                  <a:solidFill>
                    <a:schemeClr val="tx1"/>
                  </a:solidFill>
                  <a:latin typeface="微软雅黑" pitchFamily="34" charset="-122"/>
                  <a:ea typeface="微软雅黑" pitchFamily="34" charset="-122"/>
                </a:rPr>
                <a:t>itu-t (0)</a:t>
              </a:r>
            </a:p>
          </p:txBody>
        </p:sp>
        <p:sp>
          <p:nvSpPr>
            <p:cNvPr id="8" name="Text Box 108"/>
            <p:cNvSpPr txBox="1">
              <a:spLocks noChangeArrowheads="1"/>
            </p:cNvSpPr>
            <p:nvPr/>
          </p:nvSpPr>
          <p:spPr bwMode="auto">
            <a:xfrm>
              <a:off x="5203793" y="1601767"/>
              <a:ext cx="1671616" cy="441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charset="0"/>
                  <a:ea typeface="黑体" pitchFamily="49" charset="-122"/>
                </a:defRPr>
              </a:lvl1pPr>
              <a:lvl2pPr>
                <a:defRPr sz="2800">
                  <a:solidFill>
                    <a:schemeClr val="tx1"/>
                  </a:solidFill>
                  <a:latin typeface="Tahoma" pitchFamily="34" charset="0"/>
                  <a:ea typeface="宋体" charset="-122"/>
                </a:defRPr>
              </a:lvl2pPr>
              <a:lvl3pPr>
                <a:defRPr sz="2400">
                  <a:solidFill>
                    <a:schemeClr val="tx1"/>
                  </a:solidFill>
                  <a:latin typeface="Tahoma" pitchFamily="34" charset="0"/>
                  <a:ea typeface="宋体" charset="-122"/>
                </a:defRPr>
              </a:lvl3pPr>
              <a:lvl4pPr>
                <a:defRPr sz="2000">
                  <a:solidFill>
                    <a:schemeClr val="tx1"/>
                  </a:solidFill>
                  <a:latin typeface="Tahoma" pitchFamily="34" charset="0"/>
                  <a:ea typeface="宋体" charset="-122"/>
                </a:defRPr>
              </a:lvl4pPr>
              <a:lvl5pPr>
                <a:defRPr sz="2000">
                  <a:solidFill>
                    <a:schemeClr val="tx1"/>
                  </a:solidFill>
                  <a:latin typeface="Tahoma" pitchFamily="34" charset="0"/>
                  <a:ea typeface="宋体" charset="-122"/>
                </a:defRPr>
              </a:lvl5pPr>
              <a:lvl6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r>
                <a:rPr kumimoji="1" lang="en-US" altLang="zh-CN" sz="1000" b="1">
                  <a:solidFill>
                    <a:schemeClr val="tx1"/>
                  </a:solidFill>
                  <a:latin typeface="微软雅黑" pitchFamily="34" charset="-122"/>
                  <a:ea typeface="微软雅黑" pitchFamily="34" charset="-122"/>
                </a:rPr>
                <a:t>iso/itu-t (2)</a:t>
              </a:r>
            </a:p>
          </p:txBody>
        </p:sp>
        <p:sp>
          <p:nvSpPr>
            <p:cNvPr id="9" name="Text Box 109"/>
            <p:cNvSpPr txBox="1">
              <a:spLocks noChangeArrowheads="1"/>
            </p:cNvSpPr>
            <p:nvPr/>
          </p:nvSpPr>
          <p:spPr bwMode="auto">
            <a:xfrm>
              <a:off x="3994444" y="2416860"/>
              <a:ext cx="1176920" cy="441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charset="0"/>
                  <a:ea typeface="黑体" pitchFamily="49" charset="-122"/>
                </a:defRPr>
              </a:lvl1pPr>
              <a:lvl2pPr>
                <a:defRPr sz="2800">
                  <a:solidFill>
                    <a:schemeClr val="tx1"/>
                  </a:solidFill>
                  <a:latin typeface="Tahoma" pitchFamily="34" charset="0"/>
                  <a:ea typeface="宋体" charset="-122"/>
                </a:defRPr>
              </a:lvl2pPr>
              <a:lvl3pPr>
                <a:defRPr sz="2400">
                  <a:solidFill>
                    <a:schemeClr val="tx1"/>
                  </a:solidFill>
                  <a:latin typeface="Tahoma" pitchFamily="34" charset="0"/>
                  <a:ea typeface="宋体" charset="-122"/>
                </a:defRPr>
              </a:lvl3pPr>
              <a:lvl4pPr>
                <a:defRPr sz="2000">
                  <a:solidFill>
                    <a:schemeClr val="tx1"/>
                  </a:solidFill>
                  <a:latin typeface="Tahoma" pitchFamily="34" charset="0"/>
                  <a:ea typeface="宋体" charset="-122"/>
                </a:defRPr>
              </a:lvl4pPr>
              <a:lvl5pPr>
                <a:defRPr sz="2000">
                  <a:solidFill>
                    <a:schemeClr val="tx1"/>
                  </a:solidFill>
                  <a:latin typeface="Tahoma" pitchFamily="34" charset="0"/>
                  <a:ea typeface="宋体" charset="-122"/>
                </a:defRPr>
              </a:lvl5pPr>
              <a:lvl6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r>
                <a:rPr kumimoji="1" lang="en-US" altLang="zh-CN" sz="1000" b="1">
                  <a:solidFill>
                    <a:schemeClr val="tx1"/>
                  </a:solidFill>
                  <a:latin typeface="微软雅黑" pitchFamily="34" charset="-122"/>
                  <a:ea typeface="微软雅黑" pitchFamily="34" charset="-122"/>
                </a:rPr>
                <a:t>dod (6)</a:t>
              </a:r>
            </a:p>
          </p:txBody>
        </p:sp>
        <p:sp>
          <p:nvSpPr>
            <p:cNvPr id="10" name="Text Box 110"/>
            <p:cNvSpPr txBox="1">
              <a:spLocks noChangeArrowheads="1"/>
            </p:cNvSpPr>
            <p:nvPr/>
          </p:nvSpPr>
          <p:spPr bwMode="auto">
            <a:xfrm>
              <a:off x="3745074" y="2859771"/>
              <a:ext cx="5732735" cy="441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charset="0"/>
                  <a:ea typeface="黑体" pitchFamily="49" charset="-122"/>
                </a:defRPr>
              </a:lvl1pPr>
              <a:lvl2pPr>
                <a:defRPr sz="2800">
                  <a:solidFill>
                    <a:schemeClr val="tx1"/>
                  </a:solidFill>
                  <a:latin typeface="Tahoma" pitchFamily="34" charset="0"/>
                  <a:ea typeface="宋体" charset="-122"/>
                </a:defRPr>
              </a:lvl2pPr>
              <a:lvl3pPr>
                <a:defRPr sz="2400">
                  <a:solidFill>
                    <a:schemeClr val="tx1"/>
                  </a:solidFill>
                  <a:latin typeface="Tahoma" pitchFamily="34" charset="0"/>
                  <a:ea typeface="宋体" charset="-122"/>
                </a:defRPr>
              </a:lvl3pPr>
              <a:lvl4pPr>
                <a:defRPr sz="2000">
                  <a:solidFill>
                    <a:schemeClr val="tx1"/>
                  </a:solidFill>
                  <a:latin typeface="Tahoma" pitchFamily="34" charset="0"/>
                  <a:ea typeface="宋体" charset="-122"/>
                </a:defRPr>
              </a:lvl4pPr>
              <a:lvl5pPr>
                <a:defRPr sz="2000">
                  <a:solidFill>
                    <a:schemeClr val="tx1"/>
                  </a:solidFill>
                  <a:latin typeface="Tahoma" pitchFamily="34" charset="0"/>
                  <a:ea typeface="宋体" charset="-122"/>
                </a:defRPr>
              </a:lvl5pPr>
              <a:lvl6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r>
                <a:rPr kumimoji="1" lang="en-US" altLang="zh-CN" sz="1000" b="1">
                  <a:solidFill>
                    <a:schemeClr val="tx1"/>
                  </a:solidFill>
                  <a:latin typeface="微软雅黑" pitchFamily="34" charset="-122"/>
                  <a:ea typeface="微软雅黑" pitchFamily="34" charset="-122"/>
                </a:rPr>
                <a:t>internet (1)           </a:t>
              </a:r>
              <a:r>
                <a:rPr kumimoji="1" lang="en-US" altLang="zh-CN" sz="1000" b="1">
                  <a:solidFill>
                    <a:schemeClr val="tx1"/>
                  </a:solidFill>
                  <a:latin typeface="微软雅黑" pitchFamily="34" charset="-122"/>
                  <a:ea typeface="微软雅黑" pitchFamily="34" charset="-122"/>
                  <a:sym typeface="Symbol" pitchFamily="18" charset="2"/>
                </a:rPr>
                <a:t>1.3.6.1 (iso.org.dod.internet)</a:t>
              </a:r>
              <a:endParaRPr kumimoji="1" lang="en-US" altLang="zh-CN" sz="1000" b="1">
                <a:solidFill>
                  <a:schemeClr val="tx1"/>
                </a:solidFill>
                <a:latin typeface="微软雅黑" pitchFamily="34" charset="-122"/>
                <a:ea typeface="微软雅黑" pitchFamily="34" charset="-122"/>
              </a:endParaRPr>
            </a:p>
          </p:txBody>
        </p:sp>
        <p:sp>
          <p:nvSpPr>
            <p:cNvPr id="11" name="Text Box 111"/>
            <p:cNvSpPr txBox="1">
              <a:spLocks noChangeArrowheads="1"/>
            </p:cNvSpPr>
            <p:nvPr/>
          </p:nvSpPr>
          <p:spPr bwMode="auto">
            <a:xfrm>
              <a:off x="3963489" y="3304272"/>
              <a:ext cx="1421393" cy="441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charset="0"/>
                  <a:ea typeface="黑体" pitchFamily="49" charset="-122"/>
                </a:defRPr>
              </a:lvl1pPr>
              <a:lvl2pPr>
                <a:defRPr sz="2800">
                  <a:solidFill>
                    <a:schemeClr val="tx1"/>
                  </a:solidFill>
                  <a:latin typeface="Tahoma" pitchFamily="34" charset="0"/>
                  <a:ea typeface="宋体" charset="-122"/>
                </a:defRPr>
              </a:lvl2pPr>
              <a:lvl3pPr>
                <a:defRPr sz="2400">
                  <a:solidFill>
                    <a:schemeClr val="tx1"/>
                  </a:solidFill>
                  <a:latin typeface="Tahoma" pitchFamily="34" charset="0"/>
                  <a:ea typeface="宋体" charset="-122"/>
                </a:defRPr>
              </a:lvl3pPr>
              <a:lvl4pPr>
                <a:defRPr sz="2000">
                  <a:solidFill>
                    <a:schemeClr val="tx1"/>
                  </a:solidFill>
                  <a:latin typeface="Tahoma" pitchFamily="34" charset="0"/>
                  <a:ea typeface="宋体" charset="-122"/>
                </a:defRPr>
              </a:lvl4pPr>
              <a:lvl5pPr>
                <a:defRPr sz="2000">
                  <a:solidFill>
                    <a:schemeClr val="tx1"/>
                  </a:solidFill>
                  <a:latin typeface="Tahoma" pitchFamily="34" charset="0"/>
                  <a:ea typeface="宋体" charset="-122"/>
                </a:defRPr>
              </a:lvl5pPr>
              <a:lvl6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r>
                <a:rPr kumimoji="1" lang="en-US" altLang="zh-CN" sz="1000" b="1">
                  <a:solidFill>
                    <a:schemeClr val="tx1"/>
                  </a:solidFill>
                  <a:latin typeface="微软雅黑" pitchFamily="34" charset="-122"/>
                  <a:ea typeface="微软雅黑" pitchFamily="34" charset="-122"/>
                </a:rPr>
                <a:t>mgmt (2)</a:t>
              </a:r>
            </a:p>
          </p:txBody>
        </p:sp>
        <p:sp>
          <p:nvSpPr>
            <p:cNvPr id="12" name="Text Box 112"/>
            <p:cNvSpPr txBox="1">
              <a:spLocks noChangeArrowheads="1"/>
            </p:cNvSpPr>
            <p:nvPr/>
          </p:nvSpPr>
          <p:spPr bwMode="auto">
            <a:xfrm>
              <a:off x="3978966" y="3828146"/>
              <a:ext cx="7435414" cy="441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charset="0"/>
                  <a:ea typeface="黑体" pitchFamily="49" charset="-122"/>
                </a:defRPr>
              </a:lvl1pPr>
              <a:lvl2pPr>
                <a:defRPr sz="2800">
                  <a:solidFill>
                    <a:schemeClr val="tx1"/>
                  </a:solidFill>
                  <a:latin typeface="Tahoma" pitchFamily="34" charset="0"/>
                  <a:ea typeface="宋体" charset="-122"/>
                </a:defRPr>
              </a:lvl2pPr>
              <a:lvl3pPr>
                <a:defRPr sz="2400">
                  <a:solidFill>
                    <a:schemeClr val="tx1"/>
                  </a:solidFill>
                  <a:latin typeface="Tahoma" pitchFamily="34" charset="0"/>
                  <a:ea typeface="宋体" charset="-122"/>
                </a:defRPr>
              </a:lvl3pPr>
              <a:lvl4pPr>
                <a:defRPr sz="2000">
                  <a:solidFill>
                    <a:schemeClr val="tx1"/>
                  </a:solidFill>
                  <a:latin typeface="Tahoma" pitchFamily="34" charset="0"/>
                  <a:ea typeface="宋体" charset="-122"/>
                </a:defRPr>
              </a:lvl4pPr>
              <a:lvl5pPr>
                <a:defRPr sz="2000">
                  <a:solidFill>
                    <a:schemeClr val="tx1"/>
                  </a:solidFill>
                  <a:latin typeface="Tahoma" pitchFamily="34" charset="0"/>
                  <a:ea typeface="宋体" charset="-122"/>
                </a:defRPr>
              </a:lvl5pPr>
              <a:lvl6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r>
                <a:rPr kumimoji="1" lang="en-US" altLang="zh-CN" sz="1000" b="1">
                  <a:solidFill>
                    <a:schemeClr val="tx1"/>
                  </a:solidFill>
                  <a:latin typeface="微软雅黑" pitchFamily="34" charset="-122"/>
                  <a:ea typeface="微软雅黑" pitchFamily="34" charset="-122"/>
                </a:rPr>
                <a:t>mib-2 (1)           </a:t>
              </a:r>
              <a:r>
                <a:rPr kumimoji="1" lang="en-US" altLang="zh-CN" sz="1000" b="1">
                  <a:solidFill>
                    <a:schemeClr val="tx1"/>
                  </a:solidFill>
                  <a:latin typeface="微软雅黑" pitchFamily="34" charset="-122"/>
                  <a:ea typeface="微软雅黑" pitchFamily="34" charset="-122"/>
                  <a:sym typeface="Symbol" pitchFamily="18" charset="2"/>
                </a:rPr>
                <a:t>1.3.6.1.2.1 (iso.org.dod.internet.mgmt.mib-2)</a:t>
              </a:r>
            </a:p>
          </p:txBody>
        </p:sp>
        <p:sp>
          <p:nvSpPr>
            <p:cNvPr id="13" name="Line 113"/>
            <p:cNvSpPr>
              <a:spLocks noChangeShapeType="1"/>
            </p:cNvSpPr>
            <p:nvPr/>
          </p:nvSpPr>
          <p:spPr bwMode="auto">
            <a:xfrm>
              <a:off x="4443645" y="1465242"/>
              <a:ext cx="0" cy="198438"/>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itchFamily="34" charset="-122"/>
                <a:ea typeface="微软雅黑" pitchFamily="34" charset="-122"/>
              </a:endParaRPr>
            </a:p>
          </p:txBody>
        </p:sp>
        <p:sp>
          <p:nvSpPr>
            <p:cNvPr id="14" name="Line 114"/>
            <p:cNvSpPr>
              <a:spLocks noChangeShapeType="1"/>
            </p:cNvSpPr>
            <p:nvPr/>
          </p:nvSpPr>
          <p:spPr bwMode="auto">
            <a:xfrm flipH="1">
              <a:off x="4443646" y="2741593"/>
              <a:ext cx="1719" cy="258763"/>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itchFamily="34" charset="-122"/>
                <a:ea typeface="微软雅黑" pitchFamily="34" charset="-122"/>
              </a:endParaRPr>
            </a:p>
          </p:txBody>
        </p:sp>
        <p:sp>
          <p:nvSpPr>
            <p:cNvPr id="15" name="Line 115"/>
            <p:cNvSpPr>
              <a:spLocks noChangeShapeType="1"/>
            </p:cNvSpPr>
            <p:nvPr/>
          </p:nvSpPr>
          <p:spPr bwMode="auto">
            <a:xfrm flipH="1">
              <a:off x="4443645" y="3209906"/>
              <a:ext cx="0" cy="255587"/>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itchFamily="34" charset="-122"/>
                <a:ea typeface="微软雅黑" pitchFamily="34" charset="-122"/>
              </a:endParaRPr>
            </a:p>
          </p:txBody>
        </p:sp>
        <p:sp>
          <p:nvSpPr>
            <p:cNvPr id="16" name="Line 116"/>
            <p:cNvSpPr>
              <a:spLocks noChangeShapeType="1"/>
            </p:cNvSpPr>
            <p:nvPr/>
          </p:nvSpPr>
          <p:spPr bwMode="auto">
            <a:xfrm flipV="1">
              <a:off x="3968983" y="3209906"/>
              <a:ext cx="467783" cy="217487"/>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itchFamily="34" charset="-122"/>
                <a:ea typeface="微软雅黑" pitchFamily="34" charset="-122"/>
              </a:endParaRPr>
            </a:p>
          </p:txBody>
        </p:sp>
        <p:sp>
          <p:nvSpPr>
            <p:cNvPr id="17" name="Line 117"/>
            <p:cNvSpPr>
              <a:spLocks noChangeShapeType="1"/>
            </p:cNvSpPr>
            <p:nvPr/>
          </p:nvSpPr>
          <p:spPr bwMode="auto">
            <a:xfrm>
              <a:off x="4445364" y="3213080"/>
              <a:ext cx="440267" cy="150812"/>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itchFamily="34" charset="-122"/>
                <a:ea typeface="微软雅黑" pitchFamily="34" charset="-122"/>
              </a:endParaRPr>
            </a:p>
          </p:txBody>
        </p:sp>
        <p:sp>
          <p:nvSpPr>
            <p:cNvPr id="18" name="Text Box 118"/>
            <p:cNvSpPr txBox="1">
              <a:spLocks noChangeArrowheads="1"/>
            </p:cNvSpPr>
            <p:nvPr/>
          </p:nvSpPr>
          <p:spPr bwMode="auto">
            <a:xfrm>
              <a:off x="4030560" y="1951722"/>
              <a:ext cx="1122273" cy="441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charset="0"/>
                  <a:ea typeface="黑体" pitchFamily="49" charset="-122"/>
                </a:defRPr>
              </a:lvl1pPr>
              <a:lvl2pPr>
                <a:defRPr sz="2800">
                  <a:solidFill>
                    <a:schemeClr val="tx1"/>
                  </a:solidFill>
                  <a:latin typeface="Tahoma" pitchFamily="34" charset="0"/>
                  <a:ea typeface="宋体" charset="-122"/>
                </a:defRPr>
              </a:lvl2pPr>
              <a:lvl3pPr>
                <a:defRPr sz="2400">
                  <a:solidFill>
                    <a:schemeClr val="tx1"/>
                  </a:solidFill>
                  <a:latin typeface="Tahoma" pitchFamily="34" charset="0"/>
                  <a:ea typeface="宋体" charset="-122"/>
                </a:defRPr>
              </a:lvl3pPr>
              <a:lvl4pPr>
                <a:defRPr sz="2000">
                  <a:solidFill>
                    <a:schemeClr val="tx1"/>
                  </a:solidFill>
                  <a:latin typeface="Tahoma" pitchFamily="34" charset="0"/>
                  <a:ea typeface="宋体" charset="-122"/>
                </a:defRPr>
              </a:lvl4pPr>
              <a:lvl5pPr>
                <a:defRPr sz="2000">
                  <a:solidFill>
                    <a:schemeClr val="tx1"/>
                  </a:solidFill>
                  <a:latin typeface="Tahoma" pitchFamily="34" charset="0"/>
                  <a:ea typeface="宋体" charset="-122"/>
                </a:defRPr>
              </a:lvl5pPr>
              <a:lvl6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r>
                <a:rPr kumimoji="1" lang="en-US" altLang="zh-CN" sz="1000" b="1">
                  <a:solidFill>
                    <a:schemeClr val="tx1"/>
                  </a:solidFill>
                  <a:latin typeface="微软雅黑" pitchFamily="34" charset="-122"/>
                  <a:ea typeface="微软雅黑" pitchFamily="34" charset="-122"/>
                </a:rPr>
                <a:t>org (3)</a:t>
              </a:r>
            </a:p>
          </p:txBody>
        </p:sp>
        <p:sp>
          <p:nvSpPr>
            <p:cNvPr id="19" name="Line 119"/>
            <p:cNvSpPr>
              <a:spLocks noChangeShapeType="1"/>
            </p:cNvSpPr>
            <p:nvPr/>
          </p:nvSpPr>
          <p:spPr bwMode="auto">
            <a:xfrm>
              <a:off x="4452243" y="1473181"/>
              <a:ext cx="1073150" cy="179387"/>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000" b="1">
                <a:latin typeface="微软雅黑" pitchFamily="34" charset="-122"/>
                <a:ea typeface="微软雅黑" pitchFamily="34" charset="-122"/>
              </a:endParaRPr>
            </a:p>
          </p:txBody>
        </p:sp>
        <p:sp>
          <p:nvSpPr>
            <p:cNvPr id="20" name="Line 120"/>
            <p:cNvSpPr>
              <a:spLocks noChangeShapeType="1"/>
            </p:cNvSpPr>
            <p:nvPr/>
          </p:nvSpPr>
          <p:spPr bwMode="auto">
            <a:xfrm flipV="1">
              <a:off x="3430688" y="1470005"/>
              <a:ext cx="1009518" cy="214312"/>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000" b="1">
                <a:latin typeface="微软雅黑" pitchFamily="34" charset="-122"/>
                <a:ea typeface="微软雅黑" pitchFamily="34" charset="-122"/>
              </a:endParaRPr>
            </a:p>
          </p:txBody>
        </p:sp>
        <p:sp>
          <p:nvSpPr>
            <p:cNvPr id="21" name="Line 121"/>
            <p:cNvSpPr>
              <a:spLocks noChangeShapeType="1"/>
            </p:cNvSpPr>
            <p:nvPr/>
          </p:nvSpPr>
          <p:spPr bwMode="auto">
            <a:xfrm flipH="1">
              <a:off x="4067010" y="1873231"/>
              <a:ext cx="359437" cy="111125"/>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000" b="1">
                <a:latin typeface="微软雅黑" pitchFamily="34" charset="-122"/>
                <a:ea typeface="微软雅黑" pitchFamily="34" charset="-122"/>
              </a:endParaRPr>
            </a:p>
          </p:txBody>
        </p:sp>
        <p:sp>
          <p:nvSpPr>
            <p:cNvPr id="22" name="Line 122"/>
            <p:cNvSpPr>
              <a:spLocks noChangeShapeType="1"/>
            </p:cNvSpPr>
            <p:nvPr/>
          </p:nvSpPr>
          <p:spPr bwMode="auto">
            <a:xfrm>
              <a:off x="4440206" y="1870055"/>
              <a:ext cx="407590" cy="114300"/>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000" b="1">
                <a:latin typeface="微软雅黑" pitchFamily="34" charset="-122"/>
                <a:ea typeface="微软雅黑" pitchFamily="34" charset="-122"/>
              </a:endParaRPr>
            </a:p>
          </p:txBody>
        </p:sp>
        <p:sp>
          <p:nvSpPr>
            <p:cNvPr id="23" name="Line 123"/>
            <p:cNvSpPr>
              <a:spLocks noChangeShapeType="1"/>
            </p:cNvSpPr>
            <p:nvPr/>
          </p:nvSpPr>
          <p:spPr bwMode="auto">
            <a:xfrm flipH="1">
              <a:off x="4443645" y="1868467"/>
              <a:ext cx="0" cy="177800"/>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000" b="1">
                <a:latin typeface="微软雅黑" pitchFamily="34" charset="-122"/>
                <a:ea typeface="微软雅黑" pitchFamily="34" charset="-122"/>
              </a:endParaRPr>
            </a:p>
          </p:txBody>
        </p:sp>
        <p:sp>
          <p:nvSpPr>
            <p:cNvPr id="24" name="Line 124"/>
            <p:cNvSpPr>
              <a:spLocks noChangeShapeType="1"/>
            </p:cNvSpPr>
            <p:nvPr/>
          </p:nvSpPr>
          <p:spPr bwMode="auto">
            <a:xfrm>
              <a:off x="4443645" y="2355831"/>
              <a:ext cx="0" cy="185737"/>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000" b="1">
                <a:latin typeface="微软雅黑" pitchFamily="34" charset="-122"/>
                <a:ea typeface="微软雅黑" pitchFamily="34" charset="-122"/>
              </a:endParaRPr>
            </a:p>
          </p:txBody>
        </p:sp>
        <p:sp>
          <p:nvSpPr>
            <p:cNvPr id="25" name="Line 125"/>
            <p:cNvSpPr>
              <a:spLocks noChangeShapeType="1"/>
            </p:cNvSpPr>
            <p:nvPr/>
          </p:nvSpPr>
          <p:spPr bwMode="auto">
            <a:xfrm>
              <a:off x="4452244" y="2359005"/>
              <a:ext cx="390393" cy="144462"/>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000" b="1">
                <a:latin typeface="微软雅黑" pitchFamily="34" charset="-122"/>
                <a:ea typeface="微软雅黑" pitchFamily="34" charset="-122"/>
              </a:endParaRPr>
            </a:p>
          </p:txBody>
        </p:sp>
        <p:sp>
          <p:nvSpPr>
            <p:cNvPr id="26" name="Line 126"/>
            <p:cNvSpPr>
              <a:spLocks noChangeShapeType="1"/>
            </p:cNvSpPr>
            <p:nvPr/>
          </p:nvSpPr>
          <p:spPr bwMode="auto">
            <a:xfrm flipH="1">
              <a:off x="3981020" y="2360593"/>
              <a:ext cx="454025" cy="144463"/>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000" b="1">
                <a:latin typeface="微软雅黑" pitchFamily="34" charset="-122"/>
                <a:ea typeface="微软雅黑" pitchFamily="34" charset="-122"/>
              </a:endParaRPr>
            </a:p>
          </p:txBody>
        </p:sp>
        <p:sp>
          <p:nvSpPr>
            <p:cNvPr id="27" name="AutoShape 127"/>
            <p:cNvSpPr>
              <a:spLocks noChangeArrowheads="1"/>
            </p:cNvSpPr>
            <p:nvPr/>
          </p:nvSpPr>
          <p:spPr bwMode="auto">
            <a:xfrm>
              <a:off x="5313180" y="2997849"/>
              <a:ext cx="495299" cy="228600"/>
            </a:xfrm>
            <a:prstGeom prst="leftArrow">
              <a:avLst>
                <a:gd name="adj1" fmla="val 33333"/>
                <a:gd name="adj2" fmla="val 98148"/>
              </a:avLst>
            </a:prstGeom>
            <a:solidFill>
              <a:srgbClr val="FFFF00"/>
            </a:solidFill>
            <a:ln w="9525">
              <a:solidFill>
                <a:schemeClr val="tx1"/>
              </a:solidFill>
              <a:miter lim="800000"/>
              <a:headEnd/>
              <a:tailEnd/>
            </a:ln>
            <a:effectLst/>
          </p:spPr>
          <p:txBody>
            <a:bodyPr wrap="none" anchor="ctr"/>
            <a:lstStyle/>
            <a:p>
              <a:pPr eaLnBrk="1" hangingPunct="1"/>
              <a:endParaRPr lang="zh-CN" altLang="en-US" sz="1000" b="1">
                <a:latin typeface="微软雅黑" pitchFamily="34" charset="-122"/>
                <a:ea typeface="微软雅黑" pitchFamily="34" charset="-122"/>
              </a:endParaRPr>
            </a:p>
          </p:txBody>
        </p:sp>
        <p:sp>
          <p:nvSpPr>
            <p:cNvPr id="28" name="AutoShape 128"/>
            <p:cNvSpPr>
              <a:spLocks noChangeArrowheads="1"/>
            </p:cNvSpPr>
            <p:nvPr/>
          </p:nvSpPr>
          <p:spPr bwMode="auto">
            <a:xfrm>
              <a:off x="5390570" y="3966224"/>
              <a:ext cx="495299" cy="228600"/>
            </a:xfrm>
            <a:prstGeom prst="leftArrow">
              <a:avLst>
                <a:gd name="adj1" fmla="val 33333"/>
                <a:gd name="adj2" fmla="val 98148"/>
              </a:avLst>
            </a:prstGeom>
            <a:solidFill>
              <a:srgbClr val="FFFF00"/>
            </a:solidFill>
            <a:ln w="9525">
              <a:solidFill>
                <a:schemeClr val="tx1"/>
              </a:solidFill>
              <a:miter lim="800000"/>
              <a:headEnd/>
              <a:tailEnd/>
            </a:ln>
            <a:effectLst/>
          </p:spPr>
          <p:txBody>
            <a:bodyPr wrap="none" anchor="ctr"/>
            <a:lstStyle/>
            <a:p>
              <a:pPr eaLnBrk="1" hangingPunct="1"/>
              <a:endParaRPr lang="zh-CN" altLang="en-US" sz="1000" b="1">
                <a:latin typeface="微软雅黑" pitchFamily="34" charset="-122"/>
                <a:ea typeface="微软雅黑" pitchFamily="34" charset="-122"/>
              </a:endParaRPr>
            </a:p>
          </p:txBody>
        </p:sp>
        <p:sp>
          <p:nvSpPr>
            <p:cNvPr id="29" name="Line 129"/>
            <p:cNvSpPr>
              <a:spLocks noChangeShapeType="1"/>
            </p:cNvSpPr>
            <p:nvPr/>
          </p:nvSpPr>
          <p:spPr bwMode="auto">
            <a:xfrm>
              <a:off x="4448804" y="3659168"/>
              <a:ext cx="1720" cy="276225"/>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itchFamily="34" charset="-122"/>
                <a:ea typeface="微软雅黑" pitchFamily="34" charset="-122"/>
              </a:endParaRPr>
            </a:p>
          </p:txBody>
        </p:sp>
        <p:sp>
          <p:nvSpPr>
            <p:cNvPr id="30" name="Rectangle 130"/>
            <p:cNvSpPr>
              <a:spLocks noChangeArrowheads="1"/>
            </p:cNvSpPr>
            <p:nvPr/>
          </p:nvSpPr>
          <p:spPr bwMode="auto">
            <a:xfrm>
              <a:off x="56456" y="4294167"/>
              <a:ext cx="9245600" cy="1703388"/>
            </a:xfrm>
            <a:prstGeom prst="rect">
              <a:avLst/>
            </a:prstGeom>
            <a:solidFill>
              <a:srgbClr val="00FFCC"/>
            </a:solidFill>
            <a:ln>
              <a:noFill/>
            </a:ln>
            <a:effectLst/>
            <a:extLst>
              <a:ext uri="{91240B29-F687-4F45-9708-019B960494DF}">
                <a14:hiddenLine xmlns:a14="http://schemas.microsoft.com/office/drawing/2010/main" w="19050">
                  <a:solidFill>
                    <a:schemeClr val="tx1"/>
                  </a:solidFill>
                  <a:prstDash val="dash"/>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1000" b="1">
                <a:latin typeface="微软雅黑" pitchFamily="34" charset="-122"/>
                <a:ea typeface="微软雅黑" pitchFamily="34" charset="-122"/>
              </a:endParaRPr>
            </a:p>
          </p:txBody>
        </p:sp>
        <p:sp>
          <p:nvSpPr>
            <p:cNvPr id="31" name="Text Box 131"/>
            <p:cNvSpPr txBox="1">
              <a:spLocks noChangeArrowheads="1"/>
            </p:cNvSpPr>
            <p:nvPr/>
          </p:nvSpPr>
          <p:spPr bwMode="auto">
            <a:xfrm>
              <a:off x="72398" y="5114693"/>
              <a:ext cx="1464534" cy="441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charset="0"/>
                  <a:ea typeface="黑体" pitchFamily="49" charset="-122"/>
                </a:defRPr>
              </a:lvl1pPr>
              <a:lvl2pPr>
                <a:defRPr sz="2800">
                  <a:solidFill>
                    <a:schemeClr val="tx1"/>
                  </a:solidFill>
                  <a:latin typeface="Tahoma" pitchFamily="34" charset="0"/>
                  <a:ea typeface="宋体" charset="-122"/>
                </a:defRPr>
              </a:lvl2pPr>
              <a:lvl3pPr>
                <a:defRPr sz="2400">
                  <a:solidFill>
                    <a:schemeClr val="tx1"/>
                  </a:solidFill>
                  <a:latin typeface="Tahoma" pitchFamily="34" charset="0"/>
                  <a:ea typeface="宋体" charset="-122"/>
                </a:defRPr>
              </a:lvl3pPr>
              <a:lvl4pPr>
                <a:defRPr sz="2000">
                  <a:solidFill>
                    <a:schemeClr val="tx1"/>
                  </a:solidFill>
                  <a:latin typeface="Tahoma" pitchFamily="34" charset="0"/>
                  <a:ea typeface="宋体" charset="-122"/>
                </a:defRPr>
              </a:lvl4pPr>
              <a:lvl5pPr>
                <a:defRPr sz="2000">
                  <a:solidFill>
                    <a:schemeClr val="tx1"/>
                  </a:solidFill>
                  <a:latin typeface="Tahoma" pitchFamily="34" charset="0"/>
                  <a:ea typeface="宋体" charset="-122"/>
                </a:defRPr>
              </a:lvl5pPr>
              <a:lvl6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r>
                <a:rPr kumimoji="1" lang="en-US" altLang="zh-CN" sz="1000" b="1" dirty="0">
                  <a:solidFill>
                    <a:schemeClr val="tx1"/>
                  </a:solidFill>
                  <a:latin typeface="微软雅黑" pitchFamily="34" charset="-122"/>
                  <a:ea typeface="微软雅黑" pitchFamily="34" charset="-122"/>
                </a:rPr>
                <a:t>system(1)</a:t>
              </a:r>
              <a:endParaRPr kumimoji="1" lang="en-US" altLang="zh-CN" sz="1000" b="1" dirty="0">
                <a:solidFill>
                  <a:schemeClr val="tx1"/>
                </a:solidFill>
                <a:latin typeface="微软雅黑" pitchFamily="34" charset="-122"/>
                <a:ea typeface="微软雅黑" pitchFamily="34" charset="-122"/>
                <a:sym typeface="Symbol" pitchFamily="18" charset="2"/>
              </a:endParaRPr>
            </a:p>
          </p:txBody>
        </p:sp>
        <p:sp>
          <p:nvSpPr>
            <p:cNvPr id="32" name="Text Box 132"/>
            <p:cNvSpPr txBox="1">
              <a:spLocks noChangeArrowheads="1"/>
            </p:cNvSpPr>
            <p:nvPr/>
          </p:nvSpPr>
          <p:spPr bwMode="auto">
            <a:xfrm>
              <a:off x="1290012" y="5095642"/>
              <a:ext cx="1674494" cy="441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charset="0"/>
                  <a:ea typeface="黑体" pitchFamily="49" charset="-122"/>
                </a:defRPr>
              </a:lvl1pPr>
              <a:lvl2pPr>
                <a:defRPr sz="2800">
                  <a:solidFill>
                    <a:schemeClr val="tx1"/>
                  </a:solidFill>
                  <a:latin typeface="Tahoma" pitchFamily="34" charset="0"/>
                  <a:ea typeface="宋体" charset="-122"/>
                </a:defRPr>
              </a:lvl2pPr>
              <a:lvl3pPr>
                <a:defRPr sz="2400">
                  <a:solidFill>
                    <a:schemeClr val="tx1"/>
                  </a:solidFill>
                  <a:latin typeface="Tahoma" pitchFamily="34" charset="0"/>
                  <a:ea typeface="宋体" charset="-122"/>
                </a:defRPr>
              </a:lvl3pPr>
              <a:lvl4pPr>
                <a:defRPr sz="2000">
                  <a:solidFill>
                    <a:schemeClr val="tx1"/>
                  </a:solidFill>
                  <a:latin typeface="Tahoma" pitchFamily="34" charset="0"/>
                  <a:ea typeface="宋体" charset="-122"/>
                </a:defRPr>
              </a:lvl4pPr>
              <a:lvl5pPr>
                <a:defRPr sz="2000">
                  <a:solidFill>
                    <a:schemeClr val="tx1"/>
                  </a:solidFill>
                  <a:latin typeface="Tahoma" pitchFamily="34" charset="0"/>
                  <a:ea typeface="宋体" charset="-122"/>
                </a:defRPr>
              </a:lvl5pPr>
              <a:lvl6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r>
                <a:rPr kumimoji="1" lang="en-US" altLang="zh-CN" sz="1000" b="1">
                  <a:solidFill>
                    <a:schemeClr val="tx1"/>
                  </a:solidFill>
                  <a:latin typeface="微软雅黑" pitchFamily="34" charset="-122"/>
                  <a:ea typeface="微软雅黑" pitchFamily="34" charset="-122"/>
                </a:rPr>
                <a:t>interface(2)</a:t>
              </a:r>
              <a:endParaRPr kumimoji="1" lang="en-US" altLang="zh-CN" sz="1000" b="1">
                <a:solidFill>
                  <a:schemeClr val="tx1"/>
                </a:solidFill>
                <a:latin typeface="微软雅黑" pitchFamily="34" charset="-122"/>
                <a:ea typeface="微软雅黑" pitchFamily="34" charset="-122"/>
                <a:sym typeface="Symbol" pitchFamily="18" charset="2"/>
              </a:endParaRPr>
            </a:p>
          </p:txBody>
        </p:sp>
        <p:sp>
          <p:nvSpPr>
            <p:cNvPr id="33" name="Text Box 133"/>
            <p:cNvSpPr txBox="1">
              <a:spLocks noChangeArrowheads="1"/>
            </p:cNvSpPr>
            <p:nvPr/>
          </p:nvSpPr>
          <p:spPr bwMode="auto">
            <a:xfrm>
              <a:off x="2707119" y="5095642"/>
              <a:ext cx="877799" cy="441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charset="0"/>
                  <a:ea typeface="黑体" pitchFamily="49" charset="-122"/>
                </a:defRPr>
              </a:lvl1pPr>
              <a:lvl2pPr>
                <a:defRPr sz="2800">
                  <a:solidFill>
                    <a:schemeClr val="tx1"/>
                  </a:solidFill>
                  <a:latin typeface="Tahoma" pitchFamily="34" charset="0"/>
                  <a:ea typeface="宋体" charset="-122"/>
                </a:defRPr>
              </a:lvl2pPr>
              <a:lvl3pPr>
                <a:defRPr sz="2400">
                  <a:solidFill>
                    <a:schemeClr val="tx1"/>
                  </a:solidFill>
                  <a:latin typeface="Tahoma" pitchFamily="34" charset="0"/>
                  <a:ea typeface="宋体" charset="-122"/>
                </a:defRPr>
              </a:lvl3pPr>
              <a:lvl4pPr>
                <a:defRPr sz="2000">
                  <a:solidFill>
                    <a:schemeClr val="tx1"/>
                  </a:solidFill>
                  <a:latin typeface="Tahoma" pitchFamily="34" charset="0"/>
                  <a:ea typeface="宋体" charset="-122"/>
                </a:defRPr>
              </a:lvl4pPr>
              <a:lvl5pPr>
                <a:defRPr sz="2000">
                  <a:solidFill>
                    <a:schemeClr val="tx1"/>
                  </a:solidFill>
                  <a:latin typeface="Tahoma" pitchFamily="34" charset="0"/>
                  <a:ea typeface="宋体" charset="-122"/>
                </a:defRPr>
              </a:lvl5pPr>
              <a:lvl6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r>
                <a:rPr kumimoji="1" lang="en-US" altLang="zh-CN" sz="1000" b="1">
                  <a:solidFill>
                    <a:schemeClr val="tx1"/>
                  </a:solidFill>
                  <a:latin typeface="微软雅黑" pitchFamily="34" charset="-122"/>
                  <a:ea typeface="微软雅黑" pitchFamily="34" charset="-122"/>
                </a:rPr>
                <a:t>at(3)</a:t>
              </a:r>
              <a:endParaRPr kumimoji="1" lang="en-US" altLang="zh-CN" sz="1000" b="1">
                <a:solidFill>
                  <a:schemeClr val="tx1"/>
                </a:solidFill>
                <a:latin typeface="微软雅黑" pitchFamily="34" charset="-122"/>
                <a:ea typeface="微软雅黑" pitchFamily="34" charset="-122"/>
                <a:sym typeface="Symbol" pitchFamily="18" charset="2"/>
              </a:endParaRPr>
            </a:p>
          </p:txBody>
        </p:sp>
        <p:sp>
          <p:nvSpPr>
            <p:cNvPr id="34" name="Text Box 134"/>
            <p:cNvSpPr txBox="1">
              <a:spLocks noChangeArrowheads="1"/>
            </p:cNvSpPr>
            <p:nvPr/>
          </p:nvSpPr>
          <p:spPr bwMode="auto">
            <a:xfrm>
              <a:off x="3518860" y="5095642"/>
              <a:ext cx="872047" cy="441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charset="0"/>
                  <a:ea typeface="黑体" pitchFamily="49" charset="-122"/>
                </a:defRPr>
              </a:lvl1pPr>
              <a:lvl2pPr>
                <a:defRPr sz="2800">
                  <a:solidFill>
                    <a:schemeClr val="tx1"/>
                  </a:solidFill>
                  <a:latin typeface="Tahoma" pitchFamily="34" charset="0"/>
                  <a:ea typeface="宋体" charset="-122"/>
                </a:defRPr>
              </a:lvl2pPr>
              <a:lvl3pPr>
                <a:defRPr sz="2400">
                  <a:solidFill>
                    <a:schemeClr val="tx1"/>
                  </a:solidFill>
                  <a:latin typeface="Tahoma" pitchFamily="34" charset="0"/>
                  <a:ea typeface="宋体" charset="-122"/>
                </a:defRPr>
              </a:lvl3pPr>
              <a:lvl4pPr>
                <a:defRPr sz="2000">
                  <a:solidFill>
                    <a:schemeClr val="tx1"/>
                  </a:solidFill>
                  <a:latin typeface="Tahoma" pitchFamily="34" charset="0"/>
                  <a:ea typeface="宋体" charset="-122"/>
                </a:defRPr>
              </a:lvl4pPr>
              <a:lvl5pPr>
                <a:defRPr sz="2000">
                  <a:solidFill>
                    <a:schemeClr val="tx1"/>
                  </a:solidFill>
                  <a:latin typeface="Tahoma" pitchFamily="34" charset="0"/>
                  <a:ea typeface="宋体" charset="-122"/>
                </a:defRPr>
              </a:lvl5pPr>
              <a:lvl6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r>
                <a:rPr kumimoji="1" lang="en-US" altLang="zh-CN" sz="1000" b="1">
                  <a:solidFill>
                    <a:schemeClr val="tx1"/>
                  </a:solidFill>
                  <a:latin typeface="微软雅黑" pitchFamily="34" charset="-122"/>
                  <a:ea typeface="微软雅黑" pitchFamily="34" charset="-122"/>
                </a:rPr>
                <a:t>ip(4)</a:t>
              </a:r>
              <a:endParaRPr kumimoji="1" lang="en-US" altLang="zh-CN" sz="1000" b="1">
                <a:solidFill>
                  <a:schemeClr val="tx1"/>
                </a:solidFill>
                <a:latin typeface="微软雅黑" pitchFamily="34" charset="-122"/>
                <a:ea typeface="微软雅黑" pitchFamily="34" charset="-122"/>
                <a:sym typeface="Symbol" pitchFamily="18" charset="2"/>
              </a:endParaRPr>
            </a:p>
          </p:txBody>
        </p:sp>
        <p:sp>
          <p:nvSpPr>
            <p:cNvPr id="35" name="Text Box 135"/>
            <p:cNvSpPr txBox="1">
              <a:spLocks noChangeArrowheads="1"/>
            </p:cNvSpPr>
            <p:nvPr/>
          </p:nvSpPr>
          <p:spPr bwMode="auto">
            <a:xfrm>
              <a:off x="4289327" y="5095642"/>
              <a:ext cx="1217186" cy="441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charset="0"/>
                  <a:ea typeface="黑体" pitchFamily="49" charset="-122"/>
                </a:defRPr>
              </a:lvl1pPr>
              <a:lvl2pPr>
                <a:defRPr sz="2800">
                  <a:solidFill>
                    <a:schemeClr val="tx1"/>
                  </a:solidFill>
                  <a:latin typeface="Tahoma" pitchFamily="34" charset="0"/>
                  <a:ea typeface="宋体" charset="-122"/>
                </a:defRPr>
              </a:lvl2pPr>
              <a:lvl3pPr>
                <a:defRPr sz="2400">
                  <a:solidFill>
                    <a:schemeClr val="tx1"/>
                  </a:solidFill>
                  <a:latin typeface="Tahoma" pitchFamily="34" charset="0"/>
                  <a:ea typeface="宋体" charset="-122"/>
                </a:defRPr>
              </a:lvl3pPr>
              <a:lvl4pPr>
                <a:defRPr sz="2000">
                  <a:solidFill>
                    <a:schemeClr val="tx1"/>
                  </a:solidFill>
                  <a:latin typeface="Tahoma" pitchFamily="34" charset="0"/>
                  <a:ea typeface="宋体" charset="-122"/>
                </a:defRPr>
              </a:lvl4pPr>
              <a:lvl5pPr>
                <a:defRPr sz="2000">
                  <a:solidFill>
                    <a:schemeClr val="tx1"/>
                  </a:solidFill>
                  <a:latin typeface="Tahoma" pitchFamily="34" charset="0"/>
                  <a:ea typeface="宋体" charset="-122"/>
                </a:defRPr>
              </a:lvl5pPr>
              <a:lvl6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r>
                <a:rPr kumimoji="1" lang="en-US" altLang="zh-CN" sz="1000" b="1">
                  <a:solidFill>
                    <a:schemeClr val="tx1"/>
                  </a:solidFill>
                  <a:latin typeface="微软雅黑" pitchFamily="34" charset="-122"/>
                  <a:ea typeface="微软雅黑" pitchFamily="34" charset="-122"/>
                </a:rPr>
                <a:t>icmp(5)</a:t>
              </a:r>
              <a:endParaRPr kumimoji="1" lang="en-US" altLang="zh-CN" sz="1000" b="1">
                <a:solidFill>
                  <a:schemeClr val="tx1"/>
                </a:solidFill>
                <a:latin typeface="微软雅黑" pitchFamily="34" charset="-122"/>
                <a:ea typeface="微软雅黑" pitchFamily="34" charset="-122"/>
                <a:sym typeface="Symbol" pitchFamily="18" charset="2"/>
              </a:endParaRPr>
            </a:p>
          </p:txBody>
        </p:sp>
        <p:sp>
          <p:nvSpPr>
            <p:cNvPr id="36" name="Text Box 136"/>
            <p:cNvSpPr txBox="1">
              <a:spLocks noChangeArrowheads="1"/>
            </p:cNvSpPr>
            <p:nvPr/>
          </p:nvSpPr>
          <p:spPr bwMode="auto">
            <a:xfrm>
              <a:off x="5389994" y="5095642"/>
              <a:ext cx="1015856" cy="441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charset="0"/>
                  <a:ea typeface="黑体" pitchFamily="49" charset="-122"/>
                </a:defRPr>
              </a:lvl1pPr>
              <a:lvl2pPr>
                <a:defRPr sz="2800">
                  <a:solidFill>
                    <a:schemeClr val="tx1"/>
                  </a:solidFill>
                  <a:latin typeface="Tahoma" pitchFamily="34" charset="0"/>
                  <a:ea typeface="宋体" charset="-122"/>
                </a:defRPr>
              </a:lvl2pPr>
              <a:lvl3pPr>
                <a:defRPr sz="2400">
                  <a:solidFill>
                    <a:schemeClr val="tx1"/>
                  </a:solidFill>
                  <a:latin typeface="Tahoma" pitchFamily="34" charset="0"/>
                  <a:ea typeface="宋体" charset="-122"/>
                </a:defRPr>
              </a:lvl3pPr>
              <a:lvl4pPr>
                <a:defRPr sz="2000">
                  <a:solidFill>
                    <a:schemeClr val="tx1"/>
                  </a:solidFill>
                  <a:latin typeface="Tahoma" pitchFamily="34" charset="0"/>
                  <a:ea typeface="宋体" charset="-122"/>
                </a:defRPr>
              </a:lvl4pPr>
              <a:lvl5pPr>
                <a:defRPr sz="2000">
                  <a:solidFill>
                    <a:schemeClr val="tx1"/>
                  </a:solidFill>
                  <a:latin typeface="Tahoma" pitchFamily="34" charset="0"/>
                  <a:ea typeface="宋体" charset="-122"/>
                </a:defRPr>
              </a:lvl5pPr>
              <a:lvl6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r>
                <a:rPr kumimoji="1" lang="en-US" altLang="zh-CN" sz="1000" b="1">
                  <a:solidFill>
                    <a:schemeClr val="tx1"/>
                  </a:solidFill>
                  <a:latin typeface="微软雅黑" pitchFamily="34" charset="-122"/>
                  <a:ea typeface="微软雅黑" pitchFamily="34" charset="-122"/>
                </a:rPr>
                <a:t>tcp(6)</a:t>
              </a:r>
              <a:endParaRPr kumimoji="1" lang="en-US" altLang="zh-CN" sz="1000" b="1">
                <a:solidFill>
                  <a:schemeClr val="tx1"/>
                </a:solidFill>
                <a:latin typeface="微软雅黑" pitchFamily="34" charset="-122"/>
                <a:ea typeface="微软雅黑" pitchFamily="34" charset="-122"/>
                <a:sym typeface="Symbol" pitchFamily="18" charset="2"/>
              </a:endParaRPr>
            </a:p>
          </p:txBody>
        </p:sp>
        <p:sp>
          <p:nvSpPr>
            <p:cNvPr id="37" name="Text Box 137"/>
            <p:cNvSpPr txBox="1">
              <a:spLocks noChangeArrowheads="1"/>
            </p:cNvSpPr>
            <p:nvPr/>
          </p:nvSpPr>
          <p:spPr bwMode="auto">
            <a:xfrm>
              <a:off x="6229253" y="5095642"/>
              <a:ext cx="1105016" cy="441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charset="0"/>
                  <a:ea typeface="黑体" pitchFamily="49" charset="-122"/>
                </a:defRPr>
              </a:lvl1pPr>
              <a:lvl2pPr>
                <a:defRPr sz="2800">
                  <a:solidFill>
                    <a:schemeClr val="tx1"/>
                  </a:solidFill>
                  <a:latin typeface="Tahoma" pitchFamily="34" charset="0"/>
                  <a:ea typeface="宋体" charset="-122"/>
                </a:defRPr>
              </a:lvl2pPr>
              <a:lvl3pPr>
                <a:defRPr sz="2400">
                  <a:solidFill>
                    <a:schemeClr val="tx1"/>
                  </a:solidFill>
                  <a:latin typeface="Tahoma" pitchFamily="34" charset="0"/>
                  <a:ea typeface="宋体" charset="-122"/>
                </a:defRPr>
              </a:lvl3pPr>
              <a:lvl4pPr>
                <a:defRPr sz="2000">
                  <a:solidFill>
                    <a:schemeClr val="tx1"/>
                  </a:solidFill>
                  <a:latin typeface="Tahoma" pitchFamily="34" charset="0"/>
                  <a:ea typeface="宋体" charset="-122"/>
                </a:defRPr>
              </a:lvl4pPr>
              <a:lvl5pPr>
                <a:defRPr sz="2000">
                  <a:solidFill>
                    <a:schemeClr val="tx1"/>
                  </a:solidFill>
                  <a:latin typeface="Tahoma" pitchFamily="34" charset="0"/>
                  <a:ea typeface="宋体" charset="-122"/>
                </a:defRPr>
              </a:lvl5pPr>
              <a:lvl6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r>
                <a:rPr kumimoji="1" lang="en-US" altLang="zh-CN" sz="1000" b="1">
                  <a:solidFill>
                    <a:schemeClr val="tx1"/>
                  </a:solidFill>
                  <a:latin typeface="微软雅黑" pitchFamily="34" charset="-122"/>
                  <a:ea typeface="微软雅黑" pitchFamily="34" charset="-122"/>
                </a:rPr>
                <a:t>udp(7)</a:t>
              </a:r>
              <a:endParaRPr kumimoji="1" lang="en-US" altLang="zh-CN" sz="1000" b="1">
                <a:solidFill>
                  <a:schemeClr val="tx1"/>
                </a:solidFill>
                <a:latin typeface="微软雅黑" pitchFamily="34" charset="-122"/>
                <a:ea typeface="微软雅黑" pitchFamily="34" charset="-122"/>
                <a:sym typeface="Symbol" pitchFamily="18" charset="2"/>
              </a:endParaRPr>
            </a:p>
          </p:txBody>
        </p:sp>
        <p:sp>
          <p:nvSpPr>
            <p:cNvPr id="38" name="Text Box 138"/>
            <p:cNvSpPr txBox="1">
              <a:spLocks noChangeArrowheads="1"/>
            </p:cNvSpPr>
            <p:nvPr/>
          </p:nvSpPr>
          <p:spPr bwMode="auto">
            <a:xfrm>
              <a:off x="7219853" y="5095642"/>
              <a:ext cx="1090635" cy="441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charset="0"/>
                  <a:ea typeface="黑体" pitchFamily="49" charset="-122"/>
                </a:defRPr>
              </a:lvl1pPr>
              <a:lvl2pPr>
                <a:defRPr sz="2800">
                  <a:solidFill>
                    <a:schemeClr val="tx1"/>
                  </a:solidFill>
                  <a:latin typeface="Tahoma" pitchFamily="34" charset="0"/>
                  <a:ea typeface="宋体" charset="-122"/>
                </a:defRPr>
              </a:lvl2pPr>
              <a:lvl3pPr>
                <a:defRPr sz="2400">
                  <a:solidFill>
                    <a:schemeClr val="tx1"/>
                  </a:solidFill>
                  <a:latin typeface="Tahoma" pitchFamily="34" charset="0"/>
                  <a:ea typeface="宋体" charset="-122"/>
                </a:defRPr>
              </a:lvl3pPr>
              <a:lvl4pPr>
                <a:defRPr sz="2000">
                  <a:solidFill>
                    <a:schemeClr val="tx1"/>
                  </a:solidFill>
                  <a:latin typeface="Tahoma" pitchFamily="34" charset="0"/>
                  <a:ea typeface="宋体" charset="-122"/>
                </a:defRPr>
              </a:lvl4pPr>
              <a:lvl5pPr>
                <a:defRPr sz="2000">
                  <a:solidFill>
                    <a:schemeClr val="tx1"/>
                  </a:solidFill>
                  <a:latin typeface="Tahoma" pitchFamily="34" charset="0"/>
                  <a:ea typeface="宋体" charset="-122"/>
                </a:defRPr>
              </a:lvl5pPr>
              <a:lvl6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r>
                <a:rPr kumimoji="1" lang="en-US" altLang="zh-CN" sz="1000" b="1">
                  <a:solidFill>
                    <a:schemeClr val="tx1"/>
                  </a:solidFill>
                  <a:latin typeface="微软雅黑" pitchFamily="34" charset="-122"/>
                  <a:ea typeface="微软雅黑" pitchFamily="34" charset="-122"/>
                </a:rPr>
                <a:t>egp(8)</a:t>
              </a:r>
              <a:endParaRPr kumimoji="1" lang="en-US" altLang="zh-CN" sz="1000" b="1">
                <a:solidFill>
                  <a:schemeClr val="tx1"/>
                </a:solidFill>
                <a:latin typeface="微软雅黑" pitchFamily="34" charset="-122"/>
                <a:ea typeface="微软雅黑" pitchFamily="34" charset="-122"/>
                <a:sym typeface="Symbol" pitchFamily="18" charset="2"/>
              </a:endParaRPr>
            </a:p>
          </p:txBody>
        </p:sp>
        <p:sp>
          <p:nvSpPr>
            <p:cNvPr id="39" name="Line 139"/>
            <p:cNvSpPr>
              <a:spLocks noChangeShapeType="1"/>
            </p:cNvSpPr>
            <p:nvPr/>
          </p:nvSpPr>
          <p:spPr bwMode="auto">
            <a:xfrm flipH="1">
              <a:off x="3936306" y="4452917"/>
              <a:ext cx="503900" cy="731838"/>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itchFamily="34" charset="-122"/>
                <a:ea typeface="微软雅黑" pitchFamily="34" charset="-122"/>
              </a:endParaRPr>
            </a:p>
          </p:txBody>
        </p:sp>
        <p:sp>
          <p:nvSpPr>
            <p:cNvPr id="40" name="Line 140"/>
            <p:cNvSpPr>
              <a:spLocks noChangeShapeType="1"/>
            </p:cNvSpPr>
            <p:nvPr/>
          </p:nvSpPr>
          <p:spPr bwMode="auto">
            <a:xfrm flipV="1">
              <a:off x="716856" y="4452917"/>
              <a:ext cx="3723350" cy="731838"/>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itchFamily="34" charset="-122"/>
                <a:ea typeface="微软雅黑" pitchFamily="34" charset="-122"/>
              </a:endParaRPr>
            </a:p>
          </p:txBody>
        </p:sp>
        <p:sp>
          <p:nvSpPr>
            <p:cNvPr id="41" name="Line 141"/>
            <p:cNvSpPr>
              <a:spLocks noChangeShapeType="1"/>
            </p:cNvSpPr>
            <p:nvPr/>
          </p:nvSpPr>
          <p:spPr bwMode="auto">
            <a:xfrm flipV="1">
              <a:off x="2037656" y="4452917"/>
              <a:ext cx="2402550" cy="731838"/>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itchFamily="34" charset="-122"/>
                <a:ea typeface="微软雅黑" pitchFamily="34" charset="-122"/>
              </a:endParaRPr>
            </a:p>
          </p:txBody>
        </p:sp>
        <p:sp>
          <p:nvSpPr>
            <p:cNvPr id="42" name="Line 142"/>
            <p:cNvSpPr>
              <a:spLocks noChangeShapeType="1"/>
            </p:cNvSpPr>
            <p:nvPr/>
          </p:nvSpPr>
          <p:spPr bwMode="auto">
            <a:xfrm flipV="1">
              <a:off x="3193356" y="4452917"/>
              <a:ext cx="1246850" cy="731838"/>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itchFamily="34" charset="-122"/>
                <a:ea typeface="微软雅黑" pitchFamily="34" charset="-122"/>
              </a:endParaRPr>
            </a:p>
          </p:txBody>
        </p:sp>
        <p:sp>
          <p:nvSpPr>
            <p:cNvPr id="43" name="Line 143"/>
            <p:cNvSpPr>
              <a:spLocks noChangeShapeType="1"/>
            </p:cNvSpPr>
            <p:nvPr/>
          </p:nvSpPr>
          <p:spPr bwMode="auto">
            <a:xfrm flipH="1" flipV="1">
              <a:off x="4440205" y="4452917"/>
              <a:ext cx="404151" cy="731838"/>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itchFamily="34" charset="-122"/>
                <a:ea typeface="微软雅黑" pitchFamily="34" charset="-122"/>
              </a:endParaRPr>
            </a:p>
          </p:txBody>
        </p:sp>
        <p:sp>
          <p:nvSpPr>
            <p:cNvPr id="44" name="Line 144"/>
            <p:cNvSpPr>
              <a:spLocks noChangeShapeType="1"/>
            </p:cNvSpPr>
            <p:nvPr/>
          </p:nvSpPr>
          <p:spPr bwMode="auto">
            <a:xfrm flipH="1" flipV="1">
              <a:off x="4440205" y="4452917"/>
              <a:ext cx="1394751" cy="731838"/>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itchFamily="34" charset="-122"/>
                <a:ea typeface="微软雅黑" pitchFamily="34" charset="-122"/>
              </a:endParaRPr>
            </a:p>
          </p:txBody>
        </p:sp>
        <p:sp>
          <p:nvSpPr>
            <p:cNvPr id="45" name="Line 145"/>
            <p:cNvSpPr>
              <a:spLocks noChangeShapeType="1"/>
            </p:cNvSpPr>
            <p:nvPr/>
          </p:nvSpPr>
          <p:spPr bwMode="auto">
            <a:xfrm flipH="1" flipV="1">
              <a:off x="4440205" y="4452917"/>
              <a:ext cx="2302801" cy="731838"/>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itchFamily="34" charset="-122"/>
                <a:ea typeface="微软雅黑" pitchFamily="34" charset="-122"/>
              </a:endParaRPr>
            </a:p>
          </p:txBody>
        </p:sp>
        <p:sp>
          <p:nvSpPr>
            <p:cNvPr id="46" name="Line 146"/>
            <p:cNvSpPr>
              <a:spLocks noChangeShapeType="1"/>
            </p:cNvSpPr>
            <p:nvPr/>
          </p:nvSpPr>
          <p:spPr bwMode="auto">
            <a:xfrm flipH="1" flipV="1">
              <a:off x="4440205" y="4452917"/>
              <a:ext cx="3293401" cy="731838"/>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itchFamily="34" charset="-122"/>
                <a:ea typeface="微软雅黑" pitchFamily="34" charset="-122"/>
              </a:endParaRPr>
            </a:p>
          </p:txBody>
        </p:sp>
        <p:sp>
          <p:nvSpPr>
            <p:cNvPr id="47" name="Line 147"/>
            <p:cNvSpPr>
              <a:spLocks noChangeShapeType="1"/>
            </p:cNvSpPr>
            <p:nvPr/>
          </p:nvSpPr>
          <p:spPr bwMode="auto">
            <a:xfrm>
              <a:off x="634306" y="5489555"/>
              <a:ext cx="0" cy="304800"/>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itchFamily="34" charset="-122"/>
                <a:ea typeface="微软雅黑" pitchFamily="34" charset="-122"/>
              </a:endParaRPr>
            </a:p>
          </p:txBody>
        </p:sp>
        <p:sp>
          <p:nvSpPr>
            <p:cNvPr id="48" name="Line 148"/>
            <p:cNvSpPr>
              <a:spLocks noChangeShapeType="1"/>
            </p:cNvSpPr>
            <p:nvPr/>
          </p:nvSpPr>
          <p:spPr bwMode="auto">
            <a:xfrm>
              <a:off x="716856" y="5489555"/>
              <a:ext cx="165100" cy="304800"/>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itchFamily="34" charset="-122"/>
                <a:ea typeface="微软雅黑" pitchFamily="34" charset="-122"/>
              </a:endParaRPr>
            </a:p>
          </p:txBody>
        </p:sp>
        <p:sp>
          <p:nvSpPr>
            <p:cNvPr id="49" name="Line 149"/>
            <p:cNvSpPr>
              <a:spLocks noChangeShapeType="1"/>
            </p:cNvSpPr>
            <p:nvPr/>
          </p:nvSpPr>
          <p:spPr bwMode="auto">
            <a:xfrm flipH="1">
              <a:off x="386656" y="5489555"/>
              <a:ext cx="165100" cy="304800"/>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itchFamily="34" charset="-122"/>
                <a:ea typeface="微软雅黑" pitchFamily="34" charset="-122"/>
              </a:endParaRPr>
            </a:p>
          </p:txBody>
        </p:sp>
        <p:sp>
          <p:nvSpPr>
            <p:cNvPr id="50" name="Text Box 150"/>
            <p:cNvSpPr txBox="1">
              <a:spLocks noChangeArrowheads="1"/>
            </p:cNvSpPr>
            <p:nvPr/>
          </p:nvSpPr>
          <p:spPr bwMode="auto">
            <a:xfrm>
              <a:off x="372898" y="5662592"/>
              <a:ext cx="552797" cy="441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charset="0"/>
                  <a:ea typeface="黑体" pitchFamily="49" charset="-122"/>
                </a:defRPr>
              </a:lvl1pPr>
              <a:lvl2pPr>
                <a:defRPr sz="2800">
                  <a:solidFill>
                    <a:schemeClr val="tx1"/>
                  </a:solidFill>
                  <a:latin typeface="Tahoma" pitchFamily="34" charset="0"/>
                  <a:ea typeface="宋体" charset="-122"/>
                </a:defRPr>
              </a:lvl2pPr>
              <a:lvl3pPr>
                <a:defRPr sz="2400">
                  <a:solidFill>
                    <a:schemeClr val="tx1"/>
                  </a:solidFill>
                  <a:latin typeface="Tahoma" pitchFamily="34" charset="0"/>
                  <a:ea typeface="宋体" charset="-122"/>
                </a:defRPr>
              </a:lvl3pPr>
              <a:lvl4pPr>
                <a:defRPr sz="2000">
                  <a:solidFill>
                    <a:schemeClr val="tx1"/>
                  </a:solidFill>
                  <a:latin typeface="Tahoma" pitchFamily="34" charset="0"/>
                  <a:ea typeface="宋体" charset="-122"/>
                </a:defRPr>
              </a:lvl4pPr>
              <a:lvl5pPr>
                <a:defRPr sz="2000">
                  <a:solidFill>
                    <a:schemeClr val="tx1"/>
                  </a:solidFill>
                  <a:latin typeface="Tahoma" pitchFamily="34" charset="0"/>
                  <a:ea typeface="宋体" charset="-122"/>
                </a:defRPr>
              </a:lvl5pPr>
              <a:lvl6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r>
                <a:rPr kumimoji="1" lang="en-US" altLang="zh-CN" sz="1000" b="1" dirty="0">
                  <a:solidFill>
                    <a:schemeClr val="tx1"/>
                  </a:solidFill>
                  <a:latin typeface="微软雅黑" pitchFamily="34" charset="-122"/>
                  <a:ea typeface="微软雅黑" pitchFamily="34" charset="-122"/>
                </a:rPr>
                <a:t>…</a:t>
              </a:r>
            </a:p>
          </p:txBody>
        </p:sp>
        <p:sp>
          <p:nvSpPr>
            <p:cNvPr id="51" name="Line 151"/>
            <p:cNvSpPr>
              <a:spLocks noChangeShapeType="1"/>
            </p:cNvSpPr>
            <p:nvPr/>
          </p:nvSpPr>
          <p:spPr bwMode="auto">
            <a:xfrm>
              <a:off x="1851918" y="5489555"/>
              <a:ext cx="0" cy="304800"/>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itchFamily="34" charset="-122"/>
                <a:ea typeface="微软雅黑" pitchFamily="34" charset="-122"/>
              </a:endParaRPr>
            </a:p>
          </p:txBody>
        </p:sp>
        <p:sp>
          <p:nvSpPr>
            <p:cNvPr id="52" name="Line 152"/>
            <p:cNvSpPr>
              <a:spLocks noChangeShapeType="1"/>
            </p:cNvSpPr>
            <p:nvPr/>
          </p:nvSpPr>
          <p:spPr bwMode="auto">
            <a:xfrm>
              <a:off x="1934468" y="5489555"/>
              <a:ext cx="165100" cy="304800"/>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itchFamily="34" charset="-122"/>
                <a:ea typeface="微软雅黑" pitchFamily="34" charset="-122"/>
              </a:endParaRPr>
            </a:p>
          </p:txBody>
        </p:sp>
        <p:sp>
          <p:nvSpPr>
            <p:cNvPr id="53" name="Line 153"/>
            <p:cNvSpPr>
              <a:spLocks noChangeShapeType="1"/>
            </p:cNvSpPr>
            <p:nvPr/>
          </p:nvSpPr>
          <p:spPr bwMode="auto">
            <a:xfrm flipH="1">
              <a:off x="1604268" y="5489555"/>
              <a:ext cx="165100" cy="304800"/>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itchFamily="34" charset="-122"/>
                <a:ea typeface="微软雅黑" pitchFamily="34" charset="-122"/>
              </a:endParaRPr>
            </a:p>
          </p:txBody>
        </p:sp>
        <p:sp>
          <p:nvSpPr>
            <p:cNvPr id="54" name="Text Box 154"/>
            <p:cNvSpPr txBox="1">
              <a:spLocks noChangeArrowheads="1"/>
            </p:cNvSpPr>
            <p:nvPr/>
          </p:nvSpPr>
          <p:spPr bwMode="auto">
            <a:xfrm>
              <a:off x="1590511" y="5662592"/>
              <a:ext cx="552797" cy="441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charset="0"/>
                  <a:ea typeface="黑体" pitchFamily="49" charset="-122"/>
                </a:defRPr>
              </a:lvl1pPr>
              <a:lvl2pPr>
                <a:defRPr sz="2800">
                  <a:solidFill>
                    <a:schemeClr val="tx1"/>
                  </a:solidFill>
                  <a:latin typeface="Tahoma" pitchFamily="34" charset="0"/>
                  <a:ea typeface="宋体" charset="-122"/>
                </a:defRPr>
              </a:lvl2pPr>
              <a:lvl3pPr>
                <a:defRPr sz="2400">
                  <a:solidFill>
                    <a:schemeClr val="tx1"/>
                  </a:solidFill>
                  <a:latin typeface="Tahoma" pitchFamily="34" charset="0"/>
                  <a:ea typeface="宋体" charset="-122"/>
                </a:defRPr>
              </a:lvl3pPr>
              <a:lvl4pPr>
                <a:defRPr sz="2000">
                  <a:solidFill>
                    <a:schemeClr val="tx1"/>
                  </a:solidFill>
                  <a:latin typeface="Tahoma" pitchFamily="34" charset="0"/>
                  <a:ea typeface="宋体" charset="-122"/>
                </a:defRPr>
              </a:lvl4pPr>
              <a:lvl5pPr>
                <a:defRPr sz="2000">
                  <a:solidFill>
                    <a:schemeClr val="tx1"/>
                  </a:solidFill>
                  <a:latin typeface="Tahoma" pitchFamily="34" charset="0"/>
                  <a:ea typeface="宋体" charset="-122"/>
                </a:defRPr>
              </a:lvl5pPr>
              <a:lvl6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r>
                <a:rPr kumimoji="1" lang="en-US" altLang="zh-CN" sz="1000" b="1">
                  <a:solidFill>
                    <a:schemeClr val="tx1"/>
                  </a:solidFill>
                  <a:latin typeface="微软雅黑" pitchFamily="34" charset="-122"/>
                  <a:ea typeface="微软雅黑" pitchFamily="34" charset="-122"/>
                </a:rPr>
                <a:t>…</a:t>
              </a:r>
            </a:p>
          </p:txBody>
        </p:sp>
        <p:sp>
          <p:nvSpPr>
            <p:cNvPr id="55" name="Line 155"/>
            <p:cNvSpPr>
              <a:spLocks noChangeShapeType="1"/>
            </p:cNvSpPr>
            <p:nvPr/>
          </p:nvSpPr>
          <p:spPr bwMode="auto">
            <a:xfrm>
              <a:off x="3069531" y="5489555"/>
              <a:ext cx="0" cy="304800"/>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itchFamily="34" charset="-122"/>
                <a:ea typeface="微软雅黑" pitchFamily="34" charset="-122"/>
              </a:endParaRPr>
            </a:p>
          </p:txBody>
        </p:sp>
        <p:sp>
          <p:nvSpPr>
            <p:cNvPr id="56" name="Line 156"/>
            <p:cNvSpPr>
              <a:spLocks noChangeShapeType="1"/>
            </p:cNvSpPr>
            <p:nvPr/>
          </p:nvSpPr>
          <p:spPr bwMode="auto">
            <a:xfrm>
              <a:off x="3152081" y="5489555"/>
              <a:ext cx="165100" cy="304800"/>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itchFamily="34" charset="-122"/>
                <a:ea typeface="微软雅黑" pitchFamily="34" charset="-122"/>
              </a:endParaRPr>
            </a:p>
          </p:txBody>
        </p:sp>
        <p:sp>
          <p:nvSpPr>
            <p:cNvPr id="57" name="Line 157"/>
            <p:cNvSpPr>
              <a:spLocks noChangeShapeType="1"/>
            </p:cNvSpPr>
            <p:nvPr/>
          </p:nvSpPr>
          <p:spPr bwMode="auto">
            <a:xfrm flipH="1">
              <a:off x="2821881" y="5489555"/>
              <a:ext cx="165100" cy="304800"/>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itchFamily="34" charset="-122"/>
                <a:ea typeface="微软雅黑" pitchFamily="34" charset="-122"/>
              </a:endParaRPr>
            </a:p>
          </p:txBody>
        </p:sp>
        <p:sp>
          <p:nvSpPr>
            <p:cNvPr id="58" name="Text Box 158"/>
            <p:cNvSpPr txBox="1">
              <a:spLocks noChangeArrowheads="1"/>
            </p:cNvSpPr>
            <p:nvPr/>
          </p:nvSpPr>
          <p:spPr bwMode="auto">
            <a:xfrm>
              <a:off x="2808123" y="5662592"/>
              <a:ext cx="552797" cy="441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charset="0"/>
                  <a:ea typeface="黑体" pitchFamily="49" charset="-122"/>
                </a:defRPr>
              </a:lvl1pPr>
              <a:lvl2pPr>
                <a:defRPr sz="2800">
                  <a:solidFill>
                    <a:schemeClr val="tx1"/>
                  </a:solidFill>
                  <a:latin typeface="Tahoma" pitchFamily="34" charset="0"/>
                  <a:ea typeface="宋体" charset="-122"/>
                </a:defRPr>
              </a:lvl2pPr>
              <a:lvl3pPr>
                <a:defRPr sz="2400">
                  <a:solidFill>
                    <a:schemeClr val="tx1"/>
                  </a:solidFill>
                  <a:latin typeface="Tahoma" pitchFamily="34" charset="0"/>
                  <a:ea typeface="宋体" charset="-122"/>
                </a:defRPr>
              </a:lvl3pPr>
              <a:lvl4pPr>
                <a:defRPr sz="2000">
                  <a:solidFill>
                    <a:schemeClr val="tx1"/>
                  </a:solidFill>
                  <a:latin typeface="Tahoma" pitchFamily="34" charset="0"/>
                  <a:ea typeface="宋体" charset="-122"/>
                </a:defRPr>
              </a:lvl4pPr>
              <a:lvl5pPr>
                <a:defRPr sz="2000">
                  <a:solidFill>
                    <a:schemeClr val="tx1"/>
                  </a:solidFill>
                  <a:latin typeface="Tahoma" pitchFamily="34" charset="0"/>
                  <a:ea typeface="宋体" charset="-122"/>
                </a:defRPr>
              </a:lvl5pPr>
              <a:lvl6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r>
                <a:rPr kumimoji="1" lang="en-US" altLang="zh-CN" sz="1000" b="1">
                  <a:solidFill>
                    <a:schemeClr val="tx1"/>
                  </a:solidFill>
                  <a:latin typeface="微软雅黑" pitchFamily="34" charset="-122"/>
                  <a:ea typeface="微软雅黑" pitchFamily="34" charset="-122"/>
                </a:rPr>
                <a:t>…</a:t>
              </a:r>
            </a:p>
          </p:txBody>
        </p:sp>
        <p:sp>
          <p:nvSpPr>
            <p:cNvPr id="59" name="Line 159"/>
            <p:cNvSpPr>
              <a:spLocks noChangeShapeType="1"/>
            </p:cNvSpPr>
            <p:nvPr/>
          </p:nvSpPr>
          <p:spPr bwMode="auto">
            <a:xfrm>
              <a:off x="4032614" y="5489555"/>
              <a:ext cx="165100" cy="304800"/>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itchFamily="34" charset="-122"/>
                <a:ea typeface="微软雅黑" pitchFamily="34" charset="-122"/>
              </a:endParaRPr>
            </a:p>
          </p:txBody>
        </p:sp>
        <p:sp>
          <p:nvSpPr>
            <p:cNvPr id="60" name="Line 160"/>
            <p:cNvSpPr>
              <a:spLocks noChangeShapeType="1"/>
            </p:cNvSpPr>
            <p:nvPr/>
          </p:nvSpPr>
          <p:spPr bwMode="auto">
            <a:xfrm flipH="1">
              <a:off x="3702414" y="5489555"/>
              <a:ext cx="165100" cy="304800"/>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itchFamily="34" charset="-122"/>
                <a:ea typeface="微软雅黑" pitchFamily="34" charset="-122"/>
              </a:endParaRPr>
            </a:p>
          </p:txBody>
        </p:sp>
        <p:sp>
          <p:nvSpPr>
            <p:cNvPr id="61" name="Text Box 161"/>
            <p:cNvSpPr txBox="1">
              <a:spLocks noChangeArrowheads="1"/>
            </p:cNvSpPr>
            <p:nvPr/>
          </p:nvSpPr>
          <p:spPr bwMode="auto">
            <a:xfrm>
              <a:off x="3848597" y="5662592"/>
              <a:ext cx="552797" cy="441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charset="0"/>
                  <a:ea typeface="黑体" pitchFamily="49" charset="-122"/>
                </a:defRPr>
              </a:lvl1pPr>
              <a:lvl2pPr>
                <a:defRPr sz="2800">
                  <a:solidFill>
                    <a:schemeClr val="tx1"/>
                  </a:solidFill>
                  <a:latin typeface="Tahoma" pitchFamily="34" charset="0"/>
                  <a:ea typeface="宋体" charset="-122"/>
                </a:defRPr>
              </a:lvl2pPr>
              <a:lvl3pPr>
                <a:defRPr sz="2400">
                  <a:solidFill>
                    <a:schemeClr val="tx1"/>
                  </a:solidFill>
                  <a:latin typeface="Tahoma" pitchFamily="34" charset="0"/>
                  <a:ea typeface="宋体" charset="-122"/>
                </a:defRPr>
              </a:lvl3pPr>
              <a:lvl4pPr>
                <a:defRPr sz="2000">
                  <a:solidFill>
                    <a:schemeClr val="tx1"/>
                  </a:solidFill>
                  <a:latin typeface="Tahoma" pitchFamily="34" charset="0"/>
                  <a:ea typeface="宋体" charset="-122"/>
                </a:defRPr>
              </a:lvl4pPr>
              <a:lvl5pPr>
                <a:defRPr sz="2000">
                  <a:solidFill>
                    <a:schemeClr val="tx1"/>
                  </a:solidFill>
                  <a:latin typeface="Tahoma" pitchFamily="34" charset="0"/>
                  <a:ea typeface="宋体" charset="-122"/>
                </a:defRPr>
              </a:lvl5pPr>
              <a:lvl6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r>
                <a:rPr kumimoji="1" lang="en-US" altLang="zh-CN" sz="1000" b="1">
                  <a:solidFill>
                    <a:schemeClr val="tx1"/>
                  </a:solidFill>
                  <a:latin typeface="微软雅黑" pitchFamily="34" charset="-122"/>
                  <a:ea typeface="微软雅黑" pitchFamily="34" charset="-122"/>
                </a:rPr>
                <a:t>…</a:t>
              </a:r>
            </a:p>
          </p:txBody>
        </p:sp>
        <p:sp>
          <p:nvSpPr>
            <p:cNvPr id="62" name="Line 162"/>
            <p:cNvSpPr>
              <a:spLocks noChangeShapeType="1"/>
            </p:cNvSpPr>
            <p:nvPr/>
          </p:nvSpPr>
          <p:spPr bwMode="auto">
            <a:xfrm>
              <a:off x="4858114" y="5489555"/>
              <a:ext cx="0" cy="304800"/>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itchFamily="34" charset="-122"/>
                <a:ea typeface="微软雅黑" pitchFamily="34" charset="-122"/>
              </a:endParaRPr>
            </a:p>
          </p:txBody>
        </p:sp>
        <p:sp>
          <p:nvSpPr>
            <p:cNvPr id="63" name="Line 163"/>
            <p:cNvSpPr>
              <a:spLocks noChangeShapeType="1"/>
            </p:cNvSpPr>
            <p:nvPr/>
          </p:nvSpPr>
          <p:spPr bwMode="auto">
            <a:xfrm>
              <a:off x="4940664" y="5489555"/>
              <a:ext cx="165100" cy="304800"/>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itchFamily="34" charset="-122"/>
                <a:ea typeface="微软雅黑" pitchFamily="34" charset="-122"/>
              </a:endParaRPr>
            </a:p>
          </p:txBody>
        </p:sp>
        <p:sp>
          <p:nvSpPr>
            <p:cNvPr id="64" name="Line 164"/>
            <p:cNvSpPr>
              <a:spLocks noChangeShapeType="1"/>
            </p:cNvSpPr>
            <p:nvPr/>
          </p:nvSpPr>
          <p:spPr bwMode="auto">
            <a:xfrm flipH="1">
              <a:off x="4610464" y="5489555"/>
              <a:ext cx="165100" cy="304800"/>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itchFamily="34" charset="-122"/>
                <a:ea typeface="微软雅黑" pitchFamily="34" charset="-122"/>
              </a:endParaRPr>
            </a:p>
          </p:txBody>
        </p:sp>
        <p:sp>
          <p:nvSpPr>
            <p:cNvPr id="65" name="Text Box 165"/>
            <p:cNvSpPr txBox="1">
              <a:spLocks noChangeArrowheads="1"/>
            </p:cNvSpPr>
            <p:nvPr/>
          </p:nvSpPr>
          <p:spPr bwMode="auto">
            <a:xfrm>
              <a:off x="4596706" y="5662592"/>
              <a:ext cx="552797" cy="441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charset="0"/>
                  <a:ea typeface="黑体" pitchFamily="49" charset="-122"/>
                </a:defRPr>
              </a:lvl1pPr>
              <a:lvl2pPr>
                <a:defRPr sz="2800">
                  <a:solidFill>
                    <a:schemeClr val="tx1"/>
                  </a:solidFill>
                  <a:latin typeface="Tahoma" pitchFamily="34" charset="0"/>
                  <a:ea typeface="宋体" charset="-122"/>
                </a:defRPr>
              </a:lvl2pPr>
              <a:lvl3pPr>
                <a:defRPr sz="2400">
                  <a:solidFill>
                    <a:schemeClr val="tx1"/>
                  </a:solidFill>
                  <a:latin typeface="Tahoma" pitchFamily="34" charset="0"/>
                  <a:ea typeface="宋体" charset="-122"/>
                </a:defRPr>
              </a:lvl3pPr>
              <a:lvl4pPr>
                <a:defRPr sz="2000">
                  <a:solidFill>
                    <a:schemeClr val="tx1"/>
                  </a:solidFill>
                  <a:latin typeface="Tahoma" pitchFamily="34" charset="0"/>
                  <a:ea typeface="宋体" charset="-122"/>
                </a:defRPr>
              </a:lvl4pPr>
              <a:lvl5pPr>
                <a:defRPr sz="2000">
                  <a:solidFill>
                    <a:schemeClr val="tx1"/>
                  </a:solidFill>
                  <a:latin typeface="Tahoma" pitchFamily="34" charset="0"/>
                  <a:ea typeface="宋体" charset="-122"/>
                </a:defRPr>
              </a:lvl5pPr>
              <a:lvl6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r>
                <a:rPr kumimoji="1" lang="en-US" altLang="zh-CN" sz="1000" b="1">
                  <a:solidFill>
                    <a:schemeClr val="tx1"/>
                  </a:solidFill>
                  <a:latin typeface="微软雅黑" pitchFamily="34" charset="-122"/>
                  <a:ea typeface="微软雅黑" pitchFamily="34" charset="-122"/>
                </a:rPr>
                <a:t>…</a:t>
              </a:r>
            </a:p>
          </p:txBody>
        </p:sp>
        <p:sp>
          <p:nvSpPr>
            <p:cNvPr id="66" name="Line 166"/>
            <p:cNvSpPr>
              <a:spLocks noChangeShapeType="1"/>
            </p:cNvSpPr>
            <p:nvPr/>
          </p:nvSpPr>
          <p:spPr bwMode="auto">
            <a:xfrm>
              <a:off x="5848714" y="5489555"/>
              <a:ext cx="0" cy="304800"/>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itchFamily="34" charset="-122"/>
                <a:ea typeface="微软雅黑" pitchFamily="34" charset="-122"/>
              </a:endParaRPr>
            </a:p>
          </p:txBody>
        </p:sp>
        <p:sp>
          <p:nvSpPr>
            <p:cNvPr id="67" name="Line 167"/>
            <p:cNvSpPr>
              <a:spLocks noChangeShapeType="1"/>
            </p:cNvSpPr>
            <p:nvPr/>
          </p:nvSpPr>
          <p:spPr bwMode="auto">
            <a:xfrm>
              <a:off x="5931264" y="5489555"/>
              <a:ext cx="165100" cy="304800"/>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itchFamily="34" charset="-122"/>
                <a:ea typeface="微软雅黑" pitchFamily="34" charset="-122"/>
              </a:endParaRPr>
            </a:p>
          </p:txBody>
        </p:sp>
        <p:sp>
          <p:nvSpPr>
            <p:cNvPr id="68" name="Line 168"/>
            <p:cNvSpPr>
              <a:spLocks noChangeShapeType="1"/>
            </p:cNvSpPr>
            <p:nvPr/>
          </p:nvSpPr>
          <p:spPr bwMode="auto">
            <a:xfrm flipH="1">
              <a:off x="5601064" y="5489555"/>
              <a:ext cx="165100" cy="304800"/>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itchFamily="34" charset="-122"/>
                <a:ea typeface="微软雅黑" pitchFamily="34" charset="-122"/>
              </a:endParaRPr>
            </a:p>
          </p:txBody>
        </p:sp>
        <p:sp>
          <p:nvSpPr>
            <p:cNvPr id="69" name="Text Box 169"/>
            <p:cNvSpPr txBox="1">
              <a:spLocks noChangeArrowheads="1"/>
            </p:cNvSpPr>
            <p:nvPr/>
          </p:nvSpPr>
          <p:spPr bwMode="auto">
            <a:xfrm>
              <a:off x="5587306" y="5662592"/>
              <a:ext cx="552797" cy="441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charset="0"/>
                  <a:ea typeface="黑体" pitchFamily="49" charset="-122"/>
                </a:defRPr>
              </a:lvl1pPr>
              <a:lvl2pPr>
                <a:defRPr sz="2800">
                  <a:solidFill>
                    <a:schemeClr val="tx1"/>
                  </a:solidFill>
                  <a:latin typeface="Tahoma" pitchFamily="34" charset="0"/>
                  <a:ea typeface="宋体" charset="-122"/>
                </a:defRPr>
              </a:lvl2pPr>
              <a:lvl3pPr>
                <a:defRPr sz="2400">
                  <a:solidFill>
                    <a:schemeClr val="tx1"/>
                  </a:solidFill>
                  <a:latin typeface="Tahoma" pitchFamily="34" charset="0"/>
                  <a:ea typeface="宋体" charset="-122"/>
                </a:defRPr>
              </a:lvl3pPr>
              <a:lvl4pPr>
                <a:defRPr sz="2000">
                  <a:solidFill>
                    <a:schemeClr val="tx1"/>
                  </a:solidFill>
                  <a:latin typeface="Tahoma" pitchFamily="34" charset="0"/>
                  <a:ea typeface="宋体" charset="-122"/>
                </a:defRPr>
              </a:lvl4pPr>
              <a:lvl5pPr>
                <a:defRPr sz="2000">
                  <a:solidFill>
                    <a:schemeClr val="tx1"/>
                  </a:solidFill>
                  <a:latin typeface="Tahoma" pitchFamily="34" charset="0"/>
                  <a:ea typeface="宋体" charset="-122"/>
                </a:defRPr>
              </a:lvl5pPr>
              <a:lvl6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r>
                <a:rPr kumimoji="1" lang="en-US" altLang="zh-CN" sz="1000" b="1">
                  <a:solidFill>
                    <a:schemeClr val="tx1"/>
                  </a:solidFill>
                  <a:latin typeface="微软雅黑" pitchFamily="34" charset="-122"/>
                  <a:ea typeface="微软雅黑" pitchFamily="34" charset="-122"/>
                </a:rPr>
                <a:t>…</a:t>
              </a:r>
            </a:p>
          </p:txBody>
        </p:sp>
        <p:sp>
          <p:nvSpPr>
            <p:cNvPr id="70" name="Line 170"/>
            <p:cNvSpPr>
              <a:spLocks noChangeShapeType="1"/>
            </p:cNvSpPr>
            <p:nvPr/>
          </p:nvSpPr>
          <p:spPr bwMode="auto">
            <a:xfrm>
              <a:off x="7747364" y="5489555"/>
              <a:ext cx="0" cy="304800"/>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itchFamily="34" charset="-122"/>
                <a:ea typeface="微软雅黑" pitchFamily="34" charset="-122"/>
              </a:endParaRPr>
            </a:p>
          </p:txBody>
        </p:sp>
        <p:sp>
          <p:nvSpPr>
            <p:cNvPr id="71" name="Line 171"/>
            <p:cNvSpPr>
              <a:spLocks noChangeShapeType="1"/>
            </p:cNvSpPr>
            <p:nvPr/>
          </p:nvSpPr>
          <p:spPr bwMode="auto">
            <a:xfrm>
              <a:off x="7829914" y="5489555"/>
              <a:ext cx="165100" cy="304800"/>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itchFamily="34" charset="-122"/>
                <a:ea typeface="微软雅黑" pitchFamily="34" charset="-122"/>
              </a:endParaRPr>
            </a:p>
          </p:txBody>
        </p:sp>
        <p:sp>
          <p:nvSpPr>
            <p:cNvPr id="72" name="Line 172"/>
            <p:cNvSpPr>
              <a:spLocks noChangeShapeType="1"/>
            </p:cNvSpPr>
            <p:nvPr/>
          </p:nvSpPr>
          <p:spPr bwMode="auto">
            <a:xfrm flipH="1">
              <a:off x="7499714" y="5489555"/>
              <a:ext cx="165100" cy="304800"/>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itchFamily="34" charset="-122"/>
                <a:ea typeface="微软雅黑" pitchFamily="34" charset="-122"/>
              </a:endParaRPr>
            </a:p>
          </p:txBody>
        </p:sp>
        <p:sp>
          <p:nvSpPr>
            <p:cNvPr id="73" name="Text Box 173"/>
            <p:cNvSpPr txBox="1">
              <a:spLocks noChangeArrowheads="1"/>
            </p:cNvSpPr>
            <p:nvPr/>
          </p:nvSpPr>
          <p:spPr bwMode="auto">
            <a:xfrm>
              <a:off x="7485956" y="5662592"/>
              <a:ext cx="552797" cy="441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charset="0"/>
                  <a:ea typeface="黑体" pitchFamily="49" charset="-122"/>
                </a:defRPr>
              </a:lvl1pPr>
              <a:lvl2pPr>
                <a:defRPr sz="2800">
                  <a:solidFill>
                    <a:schemeClr val="tx1"/>
                  </a:solidFill>
                  <a:latin typeface="Tahoma" pitchFamily="34" charset="0"/>
                  <a:ea typeface="宋体" charset="-122"/>
                </a:defRPr>
              </a:lvl2pPr>
              <a:lvl3pPr>
                <a:defRPr sz="2400">
                  <a:solidFill>
                    <a:schemeClr val="tx1"/>
                  </a:solidFill>
                  <a:latin typeface="Tahoma" pitchFamily="34" charset="0"/>
                  <a:ea typeface="宋体" charset="-122"/>
                </a:defRPr>
              </a:lvl3pPr>
              <a:lvl4pPr>
                <a:defRPr sz="2000">
                  <a:solidFill>
                    <a:schemeClr val="tx1"/>
                  </a:solidFill>
                  <a:latin typeface="Tahoma" pitchFamily="34" charset="0"/>
                  <a:ea typeface="宋体" charset="-122"/>
                </a:defRPr>
              </a:lvl4pPr>
              <a:lvl5pPr>
                <a:defRPr sz="2000">
                  <a:solidFill>
                    <a:schemeClr val="tx1"/>
                  </a:solidFill>
                  <a:latin typeface="Tahoma" pitchFamily="34" charset="0"/>
                  <a:ea typeface="宋体" charset="-122"/>
                </a:defRPr>
              </a:lvl5pPr>
              <a:lvl6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r>
                <a:rPr kumimoji="1" lang="en-US" altLang="zh-CN" sz="1000" b="1">
                  <a:solidFill>
                    <a:schemeClr val="tx1"/>
                  </a:solidFill>
                  <a:latin typeface="微软雅黑" pitchFamily="34" charset="-122"/>
                  <a:ea typeface="微软雅黑" pitchFamily="34" charset="-122"/>
                </a:rPr>
                <a:t>…</a:t>
              </a:r>
            </a:p>
          </p:txBody>
        </p:sp>
        <p:sp>
          <p:nvSpPr>
            <p:cNvPr id="74" name="Line 174"/>
            <p:cNvSpPr>
              <a:spLocks noChangeShapeType="1"/>
            </p:cNvSpPr>
            <p:nvPr/>
          </p:nvSpPr>
          <p:spPr bwMode="auto">
            <a:xfrm>
              <a:off x="6756764" y="5489555"/>
              <a:ext cx="0" cy="304800"/>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itchFamily="34" charset="-122"/>
                <a:ea typeface="微软雅黑" pitchFamily="34" charset="-122"/>
              </a:endParaRPr>
            </a:p>
          </p:txBody>
        </p:sp>
        <p:sp>
          <p:nvSpPr>
            <p:cNvPr id="75" name="Line 175"/>
            <p:cNvSpPr>
              <a:spLocks noChangeShapeType="1"/>
            </p:cNvSpPr>
            <p:nvPr/>
          </p:nvSpPr>
          <p:spPr bwMode="auto">
            <a:xfrm>
              <a:off x="6839314" y="5489555"/>
              <a:ext cx="165100" cy="304800"/>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itchFamily="34" charset="-122"/>
                <a:ea typeface="微软雅黑" pitchFamily="34" charset="-122"/>
              </a:endParaRPr>
            </a:p>
          </p:txBody>
        </p:sp>
        <p:sp>
          <p:nvSpPr>
            <p:cNvPr id="76" name="Line 176"/>
            <p:cNvSpPr>
              <a:spLocks noChangeShapeType="1"/>
            </p:cNvSpPr>
            <p:nvPr/>
          </p:nvSpPr>
          <p:spPr bwMode="auto">
            <a:xfrm flipH="1">
              <a:off x="6509114" y="5489555"/>
              <a:ext cx="165100" cy="304800"/>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itchFamily="34" charset="-122"/>
                <a:ea typeface="微软雅黑" pitchFamily="34" charset="-122"/>
              </a:endParaRPr>
            </a:p>
          </p:txBody>
        </p:sp>
        <p:sp>
          <p:nvSpPr>
            <p:cNvPr id="77" name="Text Box 177"/>
            <p:cNvSpPr txBox="1">
              <a:spLocks noChangeArrowheads="1"/>
            </p:cNvSpPr>
            <p:nvPr/>
          </p:nvSpPr>
          <p:spPr bwMode="auto">
            <a:xfrm>
              <a:off x="6495356" y="5662592"/>
              <a:ext cx="552797" cy="441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charset="0"/>
                  <a:ea typeface="黑体" pitchFamily="49" charset="-122"/>
                </a:defRPr>
              </a:lvl1pPr>
              <a:lvl2pPr>
                <a:defRPr sz="2800">
                  <a:solidFill>
                    <a:schemeClr val="tx1"/>
                  </a:solidFill>
                  <a:latin typeface="Tahoma" pitchFamily="34" charset="0"/>
                  <a:ea typeface="宋体" charset="-122"/>
                </a:defRPr>
              </a:lvl2pPr>
              <a:lvl3pPr>
                <a:defRPr sz="2400">
                  <a:solidFill>
                    <a:schemeClr val="tx1"/>
                  </a:solidFill>
                  <a:latin typeface="Tahoma" pitchFamily="34" charset="0"/>
                  <a:ea typeface="宋体" charset="-122"/>
                </a:defRPr>
              </a:lvl3pPr>
              <a:lvl4pPr>
                <a:defRPr sz="2000">
                  <a:solidFill>
                    <a:schemeClr val="tx1"/>
                  </a:solidFill>
                  <a:latin typeface="Tahoma" pitchFamily="34" charset="0"/>
                  <a:ea typeface="宋体" charset="-122"/>
                </a:defRPr>
              </a:lvl4pPr>
              <a:lvl5pPr>
                <a:defRPr sz="2000">
                  <a:solidFill>
                    <a:schemeClr val="tx1"/>
                  </a:solidFill>
                  <a:latin typeface="Tahoma" pitchFamily="34" charset="0"/>
                  <a:ea typeface="宋体" charset="-122"/>
                </a:defRPr>
              </a:lvl5pPr>
              <a:lvl6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r>
                <a:rPr kumimoji="1" lang="en-US" altLang="zh-CN" sz="1000" b="1">
                  <a:solidFill>
                    <a:schemeClr val="tx1"/>
                  </a:solidFill>
                  <a:latin typeface="微软雅黑" pitchFamily="34" charset="-122"/>
                  <a:ea typeface="微软雅黑" pitchFamily="34" charset="-122"/>
                </a:rPr>
                <a:t>…</a:t>
              </a:r>
            </a:p>
          </p:txBody>
        </p:sp>
        <p:sp>
          <p:nvSpPr>
            <p:cNvPr id="78" name="Text Box 178"/>
            <p:cNvSpPr txBox="1">
              <a:spLocks noChangeArrowheads="1"/>
            </p:cNvSpPr>
            <p:nvPr/>
          </p:nvSpPr>
          <p:spPr bwMode="auto">
            <a:xfrm>
              <a:off x="8394006" y="5129192"/>
              <a:ext cx="552797" cy="441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charset="0"/>
                  <a:ea typeface="黑体" pitchFamily="49" charset="-122"/>
                </a:defRPr>
              </a:lvl1pPr>
              <a:lvl2pPr>
                <a:defRPr sz="2800">
                  <a:solidFill>
                    <a:schemeClr val="tx1"/>
                  </a:solidFill>
                  <a:latin typeface="Tahoma" pitchFamily="34" charset="0"/>
                  <a:ea typeface="宋体" charset="-122"/>
                </a:defRPr>
              </a:lvl2pPr>
              <a:lvl3pPr>
                <a:defRPr sz="2400">
                  <a:solidFill>
                    <a:schemeClr val="tx1"/>
                  </a:solidFill>
                  <a:latin typeface="Tahoma" pitchFamily="34" charset="0"/>
                  <a:ea typeface="宋体" charset="-122"/>
                </a:defRPr>
              </a:lvl3pPr>
              <a:lvl4pPr>
                <a:defRPr sz="2000">
                  <a:solidFill>
                    <a:schemeClr val="tx1"/>
                  </a:solidFill>
                  <a:latin typeface="Tahoma" pitchFamily="34" charset="0"/>
                  <a:ea typeface="宋体" charset="-122"/>
                </a:defRPr>
              </a:lvl4pPr>
              <a:lvl5pPr>
                <a:defRPr sz="2000">
                  <a:solidFill>
                    <a:schemeClr val="tx1"/>
                  </a:solidFill>
                  <a:latin typeface="Tahoma" pitchFamily="34" charset="0"/>
                  <a:ea typeface="宋体" charset="-122"/>
                </a:defRPr>
              </a:lvl5pPr>
              <a:lvl6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r>
                <a:rPr kumimoji="1" lang="en-US" altLang="zh-CN" sz="1000" b="1">
                  <a:solidFill>
                    <a:schemeClr val="tx1"/>
                  </a:solidFill>
                  <a:latin typeface="微软雅黑" pitchFamily="34" charset="-122"/>
                  <a:ea typeface="微软雅黑" pitchFamily="34" charset="-122"/>
                </a:rPr>
                <a:t>…</a:t>
              </a:r>
            </a:p>
          </p:txBody>
        </p:sp>
        <p:sp>
          <p:nvSpPr>
            <p:cNvPr id="79" name="Line 179"/>
            <p:cNvSpPr>
              <a:spLocks noChangeShapeType="1"/>
            </p:cNvSpPr>
            <p:nvPr/>
          </p:nvSpPr>
          <p:spPr bwMode="auto">
            <a:xfrm flipH="1">
              <a:off x="4441925" y="4151293"/>
              <a:ext cx="3440" cy="309563"/>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000" b="1">
                <a:latin typeface="微软雅黑" pitchFamily="34" charset="-122"/>
                <a:ea typeface="微软雅黑" pitchFamily="34" charset="-122"/>
              </a:endParaRPr>
            </a:p>
          </p:txBody>
        </p:sp>
        <p:sp>
          <p:nvSpPr>
            <p:cNvPr id="80" name="Line 180"/>
            <p:cNvSpPr>
              <a:spLocks noChangeShapeType="1"/>
            </p:cNvSpPr>
            <p:nvPr/>
          </p:nvSpPr>
          <p:spPr bwMode="auto">
            <a:xfrm flipH="1">
              <a:off x="3745409" y="5494318"/>
              <a:ext cx="211534" cy="639763"/>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itchFamily="34" charset="-122"/>
                <a:ea typeface="微软雅黑" pitchFamily="34" charset="-122"/>
              </a:endParaRPr>
            </a:p>
          </p:txBody>
        </p:sp>
        <p:sp>
          <p:nvSpPr>
            <p:cNvPr id="81" name="Text Box 181"/>
            <p:cNvSpPr txBox="1">
              <a:spLocks noChangeArrowheads="1"/>
            </p:cNvSpPr>
            <p:nvPr/>
          </p:nvSpPr>
          <p:spPr bwMode="auto">
            <a:xfrm>
              <a:off x="2785765" y="6021367"/>
              <a:ext cx="2166314" cy="441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charset="0"/>
                  <a:ea typeface="黑体" pitchFamily="49" charset="-122"/>
                </a:defRPr>
              </a:lvl1pPr>
              <a:lvl2pPr>
                <a:defRPr sz="2800">
                  <a:solidFill>
                    <a:schemeClr val="tx1"/>
                  </a:solidFill>
                  <a:latin typeface="Tahoma" pitchFamily="34" charset="0"/>
                  <a:ea typeface="宋体" charset="-122"/>
                </a:defRPr>
              </a:lvl2pPr>
              <a:lvl3pPr>
                <a:defRPr sz="2400">
                  <a:solidFill>
                    <a:schemeClr val="tx1"/>
                  </a:solidFill>
                  <a:latin typeface="Tahoma" pitchFamily="34" charset="0"/>
                  <a:ea typeface="宋体" charset="-122"/>
                </a:defRPr>
              </a:lvl3pPr>
              <a:lvl4pPr>
                <a:defRPr sz="2000">
                  <a:solidFill>
                    <a:schemeClr val="tx1"/>
                  </a:solidFill>
                  <a:latin typeface="Tahoma" pitchFamily="34" charset="0"/>
                  <a:ea typeface="宋体" charset="-122"/>
                </a:defRPr>
              </a:lvl4pPr>
              <a:lvl5pPr>
                <a:defRPr sz="2000">
                  <a:solidFill>
                    <a:schemeClr val="tx1"/>
                  </a:solidFill>
                  <a:latin typeface="Tahoma" pitchFamily="34" charset="0"/>
                  <a:ea typeface="宋体" charset="-122"/>
                </a:defRPr>
              </a:lvl5pPr>
              <a:lvl6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r>
                <a:rPr kumimoji="1" lang="en-US" altLang="zh-CN" sz="1000" b="1" dirty="0" err="1">
                  <a:solidFill>
                    <a:schemeClr val="tx1"/>
                  </a:solidFill>
                  <a:latin typeface="微软雅黑" pitchFamily="34" charset="-122"/>
                  <a:ea typeface="微软雅黑" pitchFamily="34" charset="-122"/>
                </a:rPr>
                <a:t>ipInReceives</a:t>
              </a:r>
              <a:r>
                <a:rPr kumimoji="1" lang="en-US" altLang="zh-CN" sz="1000" b="1" dirty="0">
                  <a:solidFill>
                    <a:schemeClr val="tx1"/>
                  </a:solidFill>
                  <a:latin typeface="微软雅黑" pitchFamily="34" charset="-122"/>
                  <a:ea typeface="微软雅黑" pitchFamily="34" charset="-122"/>
                </a:rPr>
                <a:t>(3) </a:t>
              </a:r>
            </a:p>
          </p:txBody>
        </p:sp>
        <p:sp>
          <p:nvSpPr>
            <p:cNvPr id="82" name="AutoShape 182"/>
            <p:cNvSpPr>
              <a:spLocks noChangeArrowheads="1"/>
            </p:cNvSpPr>
            <p:nvPr/>
          </p:nvSpPr>
          <p:spPr bwMode="auto">
            <a:xfrm>
              <a:off x="4733988" y="6134963"/>
              <a:ext cx="495299" cy="228600"/>
            </a:xfrm>
            <a:prstGeom prst="leftArrow">
              <a:avLst>
                <a:gd name="adj1" fmla="val 33333"/>
                <a:gd name="adj2" fmla="val 98148"/>
              </a:avLst>
            </a:prstGeom>
            <a:solidFill>
              <a:srgbClr val="FFFF00"/>
            </a:solidFill>
            <a:ln w="9525">
              <a:solidFill>
                <a:schemeClr val="tx1"/>
              </a:solidFill>
              <a:miter lim="800000"/>
              <a:headEnd/>
              <a:tailEnd/>
            </a:ln>
            <a:effectLst/>
          </p:spPr>
          <p:txBody>
            <a:bodyPr wrap="none" anchor="ctr"/>
            <a:lstStyle/>
            <a:p>
              <a:pPr eaLnBrk="1" hangingPunct="1"/>
              <a:endParaRPr lang="zh-CN" altLang="en-US" sz="1000" b="1">
                <a:latin typeface="微软雅黑" pitchFamily="34" charset="-122"/>
                <a:ea typeface="微软雅黑" pitchFamily="34" charset="-122"/>
              </a:endParaRPr>
            </a:p>
          </p:txBody>
        </p:sp>
        <p:sp>
          <p:nvSpPr>
            <p:cNvPr id="83" name="Text Box 183"/>
            <p:cNvSpPr txBox="1">
              <a:spLocks noChangeArrowheads="1"/>
            </p:cNvSpPr>
            <p:nvPr/>
          </p:nvSpPr>
          <p:spPr bwMode="auto">
            <a:xfrm>
              <a:off x="5130298" y="6021367"/>
              <a:ext cx="1921842" cy="441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charset="0"/>
                  <a:ea typeface="黑体" pitchFamily="49" charset="-122"/>
                </a:defRPr>
              </a:lvl1pPr>
              <a:lvl2pPr>
                <a:defRPr sz="2800">
                  <a:solidFill>
                    <a:schemeClr val="tx1"/>
                  </a:solidFill>
                  <a:latin typeface="Tahoma" pitchFamily="34" charset="0"/>
                  <a:ea typeface="宋体" charset="-122"/>
                </a:defRPr>
              </a:lvl2pPr>
              <a:lvl3pPr>
                <a:defRPr sz="2400">
                  <a:solidFill>
                    <a:schemeClr val="tx1"/>
                  </a:solidFill>
                  <a:latin typeface="Tahoma" pitchFamily="34" charset="0"/>
                  <a:ea typeface="宋体" charset="-122"/>
                </a:defRPr>
              </a:lvl3pPr>
              <a:lvl4pPr>
                <a:defRPr sz="2000">
                  <a:solidFill>
                    <a:schemeClr val="tx1"/>
                  </a:solidFill>
                  <a:latin typeface="Tahoma" pitchFamily="34" charset="0"/>
                  <a:ea typeface="宋体" charset="-122"/>
                </a:defRPr>
              </a:lvl4pPr>
              <a:lvl5pPr>
                <a:defRPr sz="2000">
                  <a:solidFill>
                    <a:schemeClr val="tx1"/>
                  </a:solidFill>
                  <a:latin typeface="Tahoma" pitchFamily="34" charset="0"/>
                  <a:ea typeface="宋体" charset="-122"/>
                </a:defRPr>
              </a:lvl5pPr>
              <a:lvl6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r>
                <a:rPr kumimoji="1" lang="en-US" altLang="zh-CN" sz="1000" b="1" dirty="0">
                  <a:solidFill>
                    <a:schemeClr val="tx1"/>
                  </a:solidFill>
                  <a:latin typeface="微软雅黑" pitchFamily="34" charset="-122"/>
                  <a:ea typeface="微软雅黑" pitchFamily="34" charset="-122"/>
                  <a:sym typeface="Symbol" pitchFamily="18" charset="2"/>
                </a:rPr>
                <a:t>1.3.6.1.2.1.4.3</a:t>
              </a:r>
            </a:p>
          </p:txBody>
        </p:sp>
        <p:sp>
          <p:nvSpPr>
            <p:cNvPr id="84" name="Text Box 184"/>
            <p:cNvSpPr txBox="1">
              <a:spLocks noChangeArrowheads="1"/>
            </p:cNvSpPr>
            <p:nvPr/>
          </p:nvSpPr>
          <p:spPr bwMode="auto">
            <a:xfrm>
              <a:off x="3119405" y="6546830"/>
              <a:ext cx="6080750" cy="441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charset="0"/>
                  <a:ea typeface="黑体" pitchFamily="49" charset="-122"/>
                </a:defRPr>
              </a:lvl1pPr>
              <a:lvl2pPr>
                <a:defRPr sz="2800">
                  <a:solidFill>
                    <a:schemeClr val="tx1"/>
                  </a:solidFill>
                  <a:latin typeface="Tahoma" pitchFamily="34" charset="0"/>
                  <a:ea typeface="宋体" charset="-122"/>
                </a:defRPr>
              </a:lvl2pPr>
              <a:lvl3pPr>
                <a:defRPr sz="2400">
                  <a:solidFill>
                    <a:schemeClr val="tx1"/>
                  </a:solidFill>
                  <a:latin typeface="Tahoma" pitchFamily="34" charset="0"/>
                  <a:ea typeface="宋体" charset="-122"/>
                </a:defRPr>
              </a:lvl3pPr>
              <a:lvl4pPr>
                <a:defRPr sz="2000">
                  <a:solidFill>
                    <a:schemeClr val="tx1"/>
                  </a:solidFill>
                  <a:latin typeface="Tahoma" pitchFamily="34" charset="0"/>
                  <a:ea typeface="宋体" charset="-122"/>
                </a:defRPr>
              </a:lvl4pPr>
              <a:lvl5pPr>
                <a:defRPr sz="2000">
                  <a:solidFill>
                    <a:schemeClr val="tx1"/>
                  </a:solidFill>
                  <a:latin typeface="Tahoma" pitchFamily="34" charset="0"/>
                  <a:ea typeface="宋体" charset="-122"/>
                </a:defRPr>
              </a:lvl5pPr>
              <a:lvl6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r>
                <a:rPr kumimoji="1" lang="en-US" altLang="zh-CN" sz="1000" b="1">
                  <a:solidFill>
                    <a:schemeClr val="tx1"/>
                  </a:solidFill>
                  <a:latin typeface="微软雅黑" pitchFamily="34" charset="-122"/>
                  <a:ea typeface="微软雅黑" pitchFamily="34" charset="-122"/>
                  <a:sym typeface="Symbol" pitchFamily="18" charset="2"/>
                </a:rPr>
                <a:t>(iso.org.dod.internet.mgmt.mib-2.ip.ipinreceives)</a:t>
              </a:r>
            </a:p>
          </p:txBody>
        </p:sp>
        <p:sp>
          <p:nvSpPr>
            <p:cNvPr id="85" name="Line 185"/>
            <p:cNvSpPr>
              <a:spLocks noChangeShapeType="1"/>
            </p:cNvSpPr>
            <p:nvPr/>
          </p:nvSpPr>
          <p:spPr bwMode="auto">
            <a:xfrm flipH="1" flipV="1">
              <a:off x="5594186" y="6346806"/>
              <a:ext cx="79110" cy="300037"/>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itchFamily="34" charset="-122"/>
                <a:ea typeface="微软雅黑" pitchFamily="34" charset="-122"/>
              </a:endParaRPr>
            </a:p>
          </p:txBody>
        </p:sp>
      </p:grpSp>
      <p:sp>
        <p:nvSpPr>
          <p:cNvPr id="87" name="矩形 86"/>
          <p:cNvSpPr/>
          <p:nvPr/>
        </p:nvSpPr>
        <p:spPr>
          <a:xfrm>
            <a:off x="1103588" y="1572063"/>
            <a:ext cx="7020910" cy="764112"/>
          </a:xfrm>
          <a:prstGeom prst="rect">
            <a:avLst/>
          </a:prstGeom>
          <a:noFill/>
          <a:ln w="28575">
            <a:solidFill>
              <a:srgbClr val="CC00CC"/>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408442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3000" fill="hold" grpId="0" nodeType="withEffect">
                                  <p:stCondLst>
                                    <p:cond delay="0"/>
                                  </p:stCondLst>
                                  <p:childTnLst>
                                    <p:anim calcmode="discrete" valueType="str">
                                      <p:cBhvr>
                                        <p:cTn id="6" dur="1000" fill="hold"/>
                                        <p:tgtEl>
                                          <p:spTgt spid="87"/>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 grpId="0" animBg="1"/>
    </p:bld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556963" y="1057072"/>
            <a:ext cx="8048776" cy="331493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AutoShape 5"/>
          <p:cNvSpPr>
            <a:spLocks noChangeArrowheads="1"/>
          </p:cNvSpPr>
          <p:nvPr/>
        </p:nvSpPr>
        <p:spPr bwMode="auto">
          <a:xfrm>
            <a:off x="556963" y="633865"/>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4" name="Rectangle 6"/>
          <p:cNvSpPr>
            <a:spLocks noChangeArrowheads="1"/>
          </p:cNvSpPr>
          <p:nvPr/>
        </p:nvSpPr>
        <p:spPr bwMode="auto">
          <a:xfrm>
            <a:off x="2235998" y="600654"/>
            <a:ext cx="469070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itchFamily="34" charset="-122"/>
                <a:ea typeface="微软雅黑" pitchFamily="34" charset="-122"/>
              </a:rPr>
              <a:t>SMI </a:t>
            </a:r>
            <a:r>
              <a:rPr lang="zh-CN" altLang="en-US" sz="2000" b="1" dirty="0">
                <a:solidFill>
                  <a:schemeClr val="bg1"/>
                </a:solidFill>
                <a:latin typeface="微软雅黑" pitchFamily="34" charset="-122"/>
                <a:ea typeface="微软雅黑" pitchFamily="34" charset="-122"/>
              </a:rPr>
              <a:t>规定所有被管对象必须在命名树上</a:t>
            </a:r>
          </a:p>
        </p:txBody>
      </p:sp>
      <p:grpSp>
        <p:nvGrpSpPr>
          <p:cNvPr id="86" name="组合 85"/>
          <p:cNvGrpSpPr/>
          <p:nvPr/>
        </p:nvGrpSpPr>
        <p:grpSpPr>
          <a:xfrm>
            <a:off x="1671762" y="1038784"/>
            <a:ext cx="6330270" cy="3317604"/>
            <a:chOff x="56456" y="1036082"/>
            <a:chExt cx="11357924" cy="5952524"/>
          </a:xfrm>
        </p:grpSpPr>
        <p:sp>
          <p:nvSpPr>
            <p:cNvPr id="5" name="Text Box 105"/>
            <p:cNvSpPr txBox="1">
              <a:spLocks noChangeArrowheads="1"/>
            </p:cNvSpPr>
            <p:nvPr/>
          </p:nvSpPr>
          <p:spPr bwMode="auto">
            <a:xfrm>
              <a:off x="4141616" y="1036082"/>
              <a:ext cx="607442" cy="496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charset="0"/>
                  <a:ea typeface="黑体" pitchFamily="49" charset="-122"/>
                </a:defRPr>
              </a:lvl1pPr>
              <a:lvl2pPr>
                <a:defRPr sz="2800">
                  <a:solidFill>
                    <a:schemeClr val="tx1"/>
                  </a:solidFill>
                  <a:latin typeface="Tahoma" pitchFamily="34" charset="0"/>
                  <a:ea typeface="宋体" charset="-122"/>
                </a:defRPr>
              </a:lvl2pPr>
              <a:lvl3pPr>
                <a:defRPr sz="2400">
                  <a:solidFill>
                    <a:schemeClr val="tx1"/>
                  </a:solidFill>
                  <a:latin typeface="Tahoma" pitchFamily="34" charset="0"/>
                  <a:ea typeface="宋体" charset="-122"/>
                </a:defRPr>
              </a:lvl3pPr>
              <a:lvl4pPr>
                <a:defRPr sz="2000">
                  <a:solidFill>
                    <a:schemeClr val="tx1"/>
                  </a:solidFill>
                  <a:latin typeface="Tahoma" pitchFamily="34" charset="0"/>
                  <a:ea typeface="宋体" charset="-122"/>
                </a:defRPr>
              </a:lvl4pPr>
              <a:lvl5pPr>
                <a:defRPr sz="2000">
                  <a:solidFill>
                    <a:schemeClr val="tx1"/>
                  </a:solidFill>
                  <a:latin typeface="Tahoma" pitchFamily="34" charset="0"/>
                  <a:ea typeface="宋体" charset="-122"/>
                </a:defRPr>
              </a:lvl5pPr>
              <a:lvl6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r>
                <a:rPr kumimoji="1" lang="zh-CN" altLang="en-US" sz="1200" b="1" dirty="0">
                  <a:solidFill>
                    <a:schemeClr val="tx1"/>
                  </a:solidFill>
                  <a:latin typeface="微软雅黑" pitchFamily="34" charset="-122"/>
                  <a:ea typeface="微软雅黑" pitchFamily="34" charset="-122"/>
                </a:rPr>
                <a:t>根</a:t>
              </a:r>
            </a:p>
          </p:txBody>
        </p:sp>
        <p:sp>
          <p:nvSpPr>
            <p:cNvPr id="6" name="Text Box 106"/>
            <p:cNvSpPr txBox="1">
              <a:spLocks noChangeArrowheads="1"/>
            </p:cNvSpPr>
            <p:nvPr/>
          </p:nvSpPr>
          <p:spPr bwMode="auto">
            <a:xfrm>
              <a:off x="4157825" y="1548497"/>
              <a:ext cx="1053246" cy="441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charset="0"/>
                  <a:ea typeface="黑体" pitchFamily="49" charset="-122"/>
                </a:defRPr>
              </a:lvl1pPr>
              <a:lvl2pPr>
                <a:defRPr sz="2800">
                  <a:solidFill>
                    <a:schemeClr val="tx1"/>
                  </a:solidFill>
                  <a:latin typeface="Tahoma" pitchFamily="34" charset="0"/>
                  <a:ea typeface="宋体" charset="-122"/>
                </a:defRPr>
              </a:lvl2pPr>
              <a:lvl3pPr>
                <a:defRPr sz="2400">
                  <a:solidFill>
                    <a:schemeClr val="tx1"/>
                  </a:solidFill>
                  <a:latin typeface="Tahoma" pitchFamily="34" charset="0"/>
                  <a:ea typeface="宋体" charset="-122"/>
                </a:defRPr>
              </a:lvl3pPr>
              <a:lvl4pPr>
                <a:defRPr sz="2000">
                  <a:solidFill>
                    <a:schemeClr val="tx1"/>
                  </a:solidFill>
                  <a:latin typeface="Tahoma" pitchFamily="34" charset="0"/>
                  <a:ea typeface="宋体" charset="-122"/>
                </a:defRPr>
              </a:lvl4pPr>
              <a:lvl5pPr>
                <a:defRPr sz="2000">
                  <a:solidFill>
                    <a:schemeClr val="tx1"/>
                  </a:solidFill>
                  <a:latin typeface="Tahoma" pitchFamily="34" charset="0"/>
                  <a:ea typeface="宋体" charset="-122"/>
                </a:defRPr>
              </a:lvl5pPr>
              <a:lvl6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r>
                <a:rPr kumimoji="1" lang="en-US" altLang="zh-CN" sz="1000" b="1" dirty="0" err="1">
                  <a:solidFill>
                    <a:schemeClr val="tx1"/>
                  </a:solidFill>
                  <a:latin typeface="微软雅黑" pitchFamily="34" charset="-122"/>
                  <a:ea typeface="微软雅黑" pitchFamily="34" charset="-122"/>
                </a:rPr>
                <a:t>iso</a:t>
              </a:r>
              <a:r>
                <a:rPr kumimoji="1" lang="en-US" altLang="zh-CN" sz="1000" b="1" dirty="0">
                  <a:solidFill>
                    <a:schemeClr val="tx1"/>
                  </a:solidFill>
                  <a:latin typeface="微软雅黑" pitchFamily="34" charset="-122"/>
                  <a:ea typeface="微软雅黑" pitchFamily="34" charset="-122"/>
                </a:rPr>
                <a:t> (1)</a:t>
              </a:r>
            </a:p>
          </p:txBody>
        </p:sp>
        <p:sp>
          <p:nvSpPr>
            <p:cNvPr id="7" name="Text Box 107"/>
            <p:cNvSpPr txBox="1">
              <a:spLocks noChangeArrowheads="1"/>
            </p:cNvSpPr>
            <p:nvPr/>
          </p:nvSpPr>
          <p:spPr bwMode="auto">
            <a:xfrm>
              <a:off x="3019658" y="1601767"/>
              <a:ext cx="1228690" cy="441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charset="0"/>
                  <a:ea typeface="黑体" pitchFamily="49" charset="-122"/>
                </a:defRPr>
              </a:lvl1pPr>
              <a:lvl2pPr>
                <a:defRPr sz="2800">
                  <a:solidFill>
                    <a:schemeClr val="tx1"/>
                  </a:solidFill>
                  <a:latin typeface="Tahoma" pitchFamily="34" charset="0"/>
                  <a:ea typeface="宋体" charset="-122"/>
                </a:defRPr>
              </a:lvl2pPr>
              <a:lvl3pPr>
                <a:defRPr sz="2400">
                  <a:solidFill>
                    <a:schemeClr val="tx1"/>
                  </a:solidFill>
                  <a:latin typeface="Tahoma" pitchFamily="34" charset="0"/>
                  <a:ea typeface="宋体" charset="-122"/>
                </a:defRPr>
              </a:lvl3pPr>
              <a:lvl4pPr>
                <a:defRPr sz="2000">
                  <a:solidFill>
                    <a:schemeClr val="tx1"/>
                  </a:solidFill>
                  <a:latin typeface="Tahoma" pitchFamily="34" charset="0"/>
                  <a:ea typeface="宋体" charset="-122"/>
                </a:defRPr>
              </a:lvl4pPr>
              <a:lvl5pPr>
                <a:defRPr sz="2000">
                  <a:solidFill>
                    <a:schemeClr val="tx1"/>
                  </a:solidFill>
                  <a:latin typeface="Tahoma" pitchFamily="34" charset="0"/>
                  <a:ea typeface="宋体" charset="-122"/>
                </a:defRPr>
              </a:lvl5pPr>
              <a:lvl6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r>
                <a:rPr kumimoji="1" lang="en-US" altLang="zh-CN" sz="1000" b="1">
                  <a:solidFill>
                    <a:schemeClr val="tx1"/>
                  </a:solidFill>
                  <a:latin typeface="微软雅黑" pitchFamily="34" charset="-122"/>
                  <a:ea typeface="微软雅黑" pitchFamily="34" charset="-122"/>
                </a:rPr>
                <a:t>itu-t (0)</a:t>
              </a:r>
            </a:p>
          </p:txBody>
        </p:sp>
        <p:sp>
          <p:nvSpPr>
            <p:cNvPr id="8" name="Text Box 108"/>
            <p:cNvSpPr txBox="1">
              <a:spLocks noChangeArrowheads="1"/>
            </p:cNvSpPr>
            <p:nvPr/>
          </p:nvSpPr>
          <p:spPr bwMode="auto">
            <a:xfrm>
              <a:off x="5203793" y="1601767"/>
              <a:ext cx="1671616" cy="441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charset="0"/>
                  <a:ea typeface="黑体" pitchFamily="49" charset="-122"/>
                </a:defRPr>
              </a:lvl1pPr>
              <a:lvl2pPr>
                <a:defRPr sz="2800">
                  <a:solidFill>
                    <a:schemeClr val="tx1"/>
                  </a:solidFill>
                  <a:latin typeface="Tahoma" pitchFamily="34" charset="0"/>
                  <a:ea typeface="宋体" charset="-122"/>
                </a:defRPr>
              </a:lvl2pPr>
              <a:lvl3pPr>
                <a:defRPr sz="2400">
                  <a:solidFill>
                    <a:schemeClr val="tx1"/>
                  </a:solidFill>
                  <a:latin typeface="Tahoma" pitchFamily="34" charset="0"/>
                  <a:ea typeface="宋体" charset="-122"/>
                </a:defRPr>
              </a:lvl3pPr>
              <a:lvl4pPr>
                <a:defRPr sz="2000">
                  <a:solidFill>
                    <a:schemeClr val="tx1"/>
                  </a:solidFill>
                  <a:latin typeface="Tahoma" pitchFamily="34" charset="0"/>
                  <a:ea typeface="宋体" charset="-122"/>
                </a:defRPr>
              </a:lvl4pPr>
              <a:lvl5pPr>
                <a:defRPr sz="2000">
                  <a:solidFill>
                    <a:schemeClr val="tx1"/>
                  </a:solidFill>
                  <a:latin typeface="Tahoma" pitchFamily="34" charset="0"/>
                  <a:ea typeface="宋体" charset="-122"/>
                </a:defRPr>
              </a:lvl5pPr>
              <a:lvl6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r>
                <a:rPr kumimoji="1" lang="en-US" altLang="zh-CN" sz="1000" b="1">
                  <a:solidFill>
                    <a:schemeClr val="tx1"/>
                  </a:solidFill>
                  <a:latin typeface="微软雅黑" pitchFamily="34" charset="-122"/>
                  <a:ea typeface="微软雅黑" pitchFamily="34" charset="-122"/>
                </a:rPr>
                <a:t>iso/itu-t (2)</a:t>
              </a:r>
            </a:p>
          </p:txBody>
        </p:sp>
        <p:sp>
          <p:nvSpPr>
            <p:cNvPr id="9" name="Text Box 109"/>
            <p:cNvSpPr txBox="1">
              <a:spLocks noChangeArrowheads="1"/>
            </p:cNvSpPr>
            <p:nvPr/>
          </p:nvSpPr>
          <p:spPr bwMode="auto">
            <a:xfrm>
              <a:off x="3994444" y="2416860"/>
              <a:ext cx="1176920" cy="441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charset="0"/>
                  <a:ea typeface="黑体" pitchFamily="49" charset="-122"/>
                </a:defRPr>
              </a:lvl1pPr>
              <a:lvl2pPr>
                <a:defRPr sz="2800">
                  <a:solidFill>
                    <a:schemeClr val="tx1"/>
                  </a:solidFill>
                  <a:latin typeface="Tahoma" pitchFamily="34" charset="0"/>
                  <a:ea typeface="宋体" charset="-122"/>
                </a:defRPr>
              </a:lvl2pPr>
              <a:lvl3pPr>
                <a:defRPr sz="2400">
                  <a:solidFill>
                    <a:schemeClr val="tx1"/>
                  </a:solidFill>
                  <a:latin typeface="Tahoma" pitchFamily="34" charset="0"/>
                  <a:ea typeface="宋体" charset="-122"/>
                </a:defRPr>
              </a:lvl3pPr>
              <a:lvl4pPr>
                <a:defRPr sz="2000">
                  <a:solidFill>
                    <a:schemeClr val="tx1"/>
                  </a:solidFill>
                  <a:latin typeface="Tahoma" pitchFamily="34" charset="0"/>
                  <a:ea typeface="宋体" charset="-122"/>
                </a:defRPr>
              </a:lvl4pPr>
              <a:lvl5pPr>
                <a:defRPr sz="2000">
                  <a:solidFill>
                    <a:schemeClr val="tx1"/>
                  </a:solidFill>
                  <a:latin typeface="Tahoma" pitchFamily="34" charset="0"/>
                  <a:ea typeface="宋体" charset="-122"/>
                </a:defRPr>
              </a:lvl5pPr>
              <a:lvl6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r>
                <a:rPr kumimoji="1" lang="en-US" altLang="zh-CN" sz="1000" b="1">
                  <a:solidFill>
                    <a:schemeClr val="tx1"/>
                  </a:solidFill>
                  <a:latin typeface="微软雅黑" pitchFamily="34" charset="-122"/>
                  <a:ea typeface="微软雅黑" pitchFamily="34" charset="-122"/>
                </a:rPr>
                <a:t>dod (6)</a:t>
              </a:r>
            </a:p>
          </p:txBody>
        </p:sp>
        <p:sp>
          <p:nvSpPr>
            <p:cNvPr id="10" name="Text Box 110"/>
            <p:cNvSpPr txBox="1">
              <a:spLocks noChangeArrowheads="1"/>
            </p:cNvSpPr>
            <p:nvPr/>
          </p:nvSpPr>
          <p:spPr bwMode="auto">
            <a:xfrm>
              <a:off x="3745074" y="2859771"/>
              <a:ext cx="5732735" cy="441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charset="0"/>
                  <a:ea typeface="黑体" pitchFamily="49" charset="-122"/>
                </a:defRPr>
              </a:lvl1pPr>
              <a:lvl2pPr>
                <a:defRPr sz="2800">
                  <a:solidFill>
                    <a:schemeClr val="tx1"/>
                  </a:solidFill>
                  <a:latin typeface="Tahoma" pitchFamily="34" charset="0"/>
                  <a:ea typeface="宋体" charset="-122"/>
                </a:defRPr>
              </a:lvl2pPr>
              <a:lvl3pPr>
                <a:defRPr sz="2400">
                  <a:solidFill>
                    <a:schemeClr val="tx1"/>
                  </a:solidFill>
                  <a:latin typeface="Tahoma" pitchFamily="34" charset="0"/>
                  <a:ea typeface="宋体" charset="-122"/>
                </a:defRPr>
              </a:lvl3pPr>
              <a:lvl4pPr>
                <a:defRPr sz="2000">
                  <a:solidFill>
                    <a:schemeClr val="tx1"/>
                  </a:solidFill>
                  <a:latin typeface="Tahoma" pitchFamily="34" charset="0"/>
                  <a:ea typeface="宋体" charset="-122"/>
                </a:defRPr>
              </a:lvl4pPr>
              <a:lvl5pPr>
                <a:defRPr sz="2000">
                  <a:solidFill>
                    <a:schemeClr val="tx1"/>
                  </a:solidFill>
                  <a:latin typeface="Tahoma" pitchFamily="34" charset="0"/>
                  <a:ea typeface="宋体" charset="-122"/>
                </a:defRPr>
              </a:lvl5pPr>
              <a:lvl6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r>
                <a:rPr kumimoji="1" lang="en-US" altLang="zh-CN" sz="1000" b="1">
                  <a:solidFill>
                    <a:schemeClr val="tx1"/>
                  </a:solidFill>
                  <a:latin typeface="微软雅黑" pitchFamily="34" charset="-122"/>
                  <a:ea typeface="微软雅黑" pitchFamily="34" charset="-122"/>
                </a:rPr>
                <a:t>internet (1)           </a:t>
              </a:r>
              <a:r>
                <a:rPr kumimoji="1" lang="en-US" altLang="zh-CN" sz="1000" b="1">
                  <a:solidFill>
                    <a:schemeClr val="tx1"/>
                  </a:solidFill>
                  <a:latin typeface="微软雅黑" pitchFamily="34" charset="-122"/>
                  <a:ea typeface="微软雅黑" pitchFamily="34" charset="-122"/>
                  <a:sym typeface="Symbol" pitchFamily="18" charset="2"/>
                </a:rPr>
                <a:t>1.3.6.1 (iso.org.dod.internet)</a:t>
              </a:r>
              <a:endParaRPr kumimoji="1" lang="en-US" altLang="zh-CN" sz="1000" b="1">
                <a:solidFill>
                  <a:schemeClr val="tx1"/>
                </a:solidFill>
                <a:latin typeface="微软雅黑" pitchFamily="34" charset="-122"/>
                <a:ea typeface="微软雅黑" pitchFamily="34" charset="-122"/>
              </a:endParaRPr>
            </a:p>
          </p:txBody>
        </p:sp>
        <p:sp>
          <p:nvSpPr>
            <p:cNvPr id="11" name="Text Box 111"/>
            <p:cNvSpPr txBox="1">
              <a:spLocks noChangeArrowheads="1"/>
            </p:cNvSpPr>
            <p:nvPr/>
          </p:nvSpPr>
          <p:spPr bwMode="auto">
            <a:xfrm>
              <a:off x="3963489" y="3304272"/>
              <a:ext cx="1421393" cy="441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charset="0"/>
                  <a:ea typeface="黑体" pitchFamily="49" charset="-122"/>
                </a:defRPr>
              </a:lvl1pPr>
              <a:lvl2pPr>
                <a:defRPr sz="2800">
                  <a:solidFill>
                    <a:schemeClr val="tx1"/>
                  </a:solidFill>
                  <a:latin typeface="Tahoma" pitchFamily="34" charset="0"/>
                  <a:ea typeface="宋体" charset="-122"/>
                </a:defRPr>
              </a:lvl2pPr>
              <a:lvl3pPr>
                <a:defRPr sz="2400">
                  <a:solidFill>
                    <a:schemeClr val="tx1"/>
                  </a:solidFill>
                  <a:latin typeface="Tahoma" pitchFamily="34" charset="0"/>
                  <a:ea typeface="宋体" charset="-122"/>
                </a:defRPr>
              </a:lvl3pPr>
              <a:lvl4pPr>
                <a:defRPr sz="2000">
                  <a:solidFill>
                    <a:schemeClr val="tx1"/>
                  </a:solidFill>
                  <a:latin typeface="Tahoma" pitchFamily="34" charset="0"/>
                  <a:ea typeface="宋体" charset="-122"/>
                </a:defRPr>
              </a:lvl4pPr>
              <a:lvl5pPr>
                <a:defRPr sz="2000">
                  <a:solidFill>
                    <a:schemeClr val="tx1"/>
                  </a:solidFill>
                  <a:latin typeface="Tahoma" pitchFamily="34" charset="0"/>
                  <a:ea typeface="宋体" charset="-122"/>
                </a:defRPr>
              </a:lvl5pPr>
              <a:lvl6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r>
                <a:rPr kumimoji="1" lang="en-US" altLang="zh-CN" sz="1000" b="1">
                  <a:solidFill>
                    <a:schemeClr val="tx1"/>
                  </a:solidFill>
                  <a:latin typeface="微软雅黑" pitchFamily="34" charset="-122"/>
                  <a:ea typeface="微软雅黑" pitchFamily="34" charset="-122"/>
                </a:rPr>
                <a:t>mgmt (2)</a:t>
              </a:r>
            </a:p>
          </p:txBody>
        </p:sp>
        <p:sp>
          <p:nvSpPr>
            <p:cNvPr id="12" name="Text Box 112"/>
            <p:cNvSpPr txBox="1">
              <a:spLocks noChangeArrowheads="1"/>
            </p:cNvSpPr>
            <p:nvPr/>
          </p:nvSpPr>
          <p:spPr bwMode="auto">
            <a:xfrm>
              <a:off x="3978966" y="3828146"/>
              <a:ext cx="7435414" cy="441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charset="0"/>
                  <a:ea typeface="黑体" pitchFamily="49" charset="-122"/>
                </a:defRPr>
              </a:lvl1pPr>
              <a:lvl2pPr>
                <a:defRPr sz="2800">
                  <a:solidFill>
                    <a:schemeClr val="tx1"/>
                  </a:solidFill>
                  <a:latin typeface="Tahoma" pitchFamily="34" charset="0"/>
                  <a:ea typeface="宋体" charset="-122"/>
                </a:defRPr>
              </a:lvl2pPr>
              <a:lvl3pPr>
                <a:defRPr sz="2400">
                  <a:solidFill>
                    <a:schemeClr val="tx1"/>
                  </a:solidFill>
                  <a:latin typeface="Tahoma" pitchFamily="34" charset="0"/>
                  <a:ea typeface="宋体" charset="-122"/>
                </a:defRPr>
              </a:lvl3pPr>
              <a:lvl4pPr>
                <a:defRPr sz="2000">
                  <a:solidFill>
                    <a:schemeClr val="tx1"/>
                  </a:solidFill>
                  <a:latin typeface="Tahoma" pitchFamily="34" charset="0"/>
                  <a:ea typeface="宋体" charset="-122"/>
                </a:defRPr>
              </a:lvl4pPr>
              <a:lvl5pPr>
                <a:defRPr sz="2000">
                  <a:solidFill>
                    <a:schemeClr val="tx1"/>
                  </a:solidFill>
                  <a:latin typeface="Tahoma" pitchFamily="34" charset="0"/>
                  <a:ea typeface="宋体" charset="-122"/>
                </a:defRPr>
              </a:lvl5pPr>
              <a:lvl6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r>
                <a:rPr kumimoji="1" lang="en-US" altLang="zh-CN" sz="1000" b="1">
                  <a:solidFill>
                    <a:schemeClr val="tx1"/>
                  </a:solidFill>
                  <a:latin typeface="微软雅黑" pitchFamily="34" charset="-122"/>
                  <a:ea typeface="微软雅黑" pitchFamily="34" charset="-122"/>
                </a:rPr>
                <a:t>mib-2 (1)           </a:t>
              </a:r>
              <a:r>
                <a:rPr kumimoji="1" lang="en-US" altLang="zh-CN" sz="1000" b="1">
                  <a:solidFill>
                    <a:schemeClr val="tx1"/>
                  </a:solidFill>
                  <a:latin typeface="微软雅黑" pitchFamily="34" charset="-122"/>
                  <a:ea typeface="微软雅黑" pitchFamily="34" charset="-122"/>
                  <a:sym typeface="Symbol" pitchFamily="18" charset="2"/>
                </a:rPr>
                <a:t>1.3.6.1.2.1 (iso.org.dod.internet.mgmt.mib-2)</a:t>
              </a:r>
            </a:p>
          </p:txBody>
        </p:sp>
        <p:sp>
          <p:nvSpPr>
            <p:cNvPr id="13" name="Line 113"/>
            <p:cNvSpPr>
              <a:spLocks noChangeShapeType="1"/>
            </p:cNvSpPr>
            <p:nvPr/>
          </p:nvSpPr>
          <p:spPr bwMode="auto">
            <a:xfrm>
              <a:off x="4443645" y="1465242"/>
              <a:ext cx="0" cy="198438"/>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itchFamily="34" charset="-122"/>
                <a:ea typeface="微软雅黑" pitchFamily="34" charset="-122"/>
              </a:endParaRPr>
            </a:p>
          </p:txBody>
        </p:sp>
        <p:sp>
          <p:nvSpPr>
            <p:cNvPr id="14" name="Line 114"/>
            <p:cNvSpPr>
              <a:spLocks noChangeShapeType="1"/>
            </p:cNvSpPr>
            <p:nvPr/>
          </p:nvSpPr>
          <p:spPr bwMode="auto">
            <a:xfrm flipH="1">
              <a:off x="4443646" y="2741593"/>
              <a:ext cx="1719" cy="258763"/>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itchFamily="34" charset="-122"/>
                <a:ea typeface="微软雅黑" pitchFamily="34" charset="-122"/>
              </a:endParaRPr>
            </a:p>
          </p:txBody>
        </p:sp>
        <p:sp>
          <p:nvSpPr>
            <p:cNvPr id="15" name="Line 115"/>
            <p:cNvSpPr>
              <a:spLocks noChangeShapeType="1"/>
            </p:cNvSpPr>
            <p:nvPr/>
          </p:nvSpPr>
          <p:spPr bwMode="auto">
            <a:xfrm flipH="1">
              <a:off x="4443645" y="3209906"/>
              <a:ext cx="0" cy="255587"/>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itchFamily="34" charset="-122"/>
                <a:ea typeface="微软雅黑" pitchFamily="34" charset="-122"/>
              </a:endParaRPr>
            </a:p>
          </p:txBody>
        </p:sp>
        <p:sp>
          <p:nvSpPr>
            <p:cNvPr id="16" name="Line 116"/>
            <p:cNvSpPr>
              <a:spLocks noChangeShapeType="1"/>
            </p:cNvSpPr>
            <p:nvPr/>
          </p:nvSpPr>
          <p:spPr bwMode="auto">
            <a:xfrm flipV="1">
              <a:off x="3968983" y="3209906"/>
              <a:ext cx="467783" cy="217487"/>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itchFamily="34" charset="-122"/>
                <a:ea typeface="微软雅黑" pitchFamily="34" charset="-122"/>
              </a:endParaRPr>
            </a:p>
          </p:txBody>
        </p:sp>
        <p:sp>
          <p:nvSpPr>
            <p:cNvPr id="17" name="Line 117"/>
            <p:cNvSpPr>
              <a:spLocks noChangeShapeType="1"/>
            </p:cNvSpPr>
            <p:nvPr/>
          </p:nvSpPr>
          <p:spPr bwMode="auto">
            <a:xfrm>
              <a:off x="4445364" y="3213080"/>
              <a:ext cx="440267" cy="150812"/>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itchFamily="34" charset="-122"/>
                <a:ea typeface="微软雅黑" pitchFamily="34" charset="-122"/>
              </a:endParaRPr>
            </a:p>
          </p:txBody>
        </p:sp>
        <p:sp>
          <p:nvSpPr>
            <p:cNvPr id="18" name="Text Box 118"/>
            <p:cNvSpPr txBox="1">
              <a:spLocks noChangeArrowheads="1"/>
            </p:cNvSpPr>
            <p:nvPr/>
          </p:nvSpPr>
          <p:spPr bwMode="auto">
            <a:xfrm>
              <a:off x="4030560" y="1951722"/>
              <a:ext cx="1122273" cy="441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charset="0"/>
                  <a:ea typeface="黑体" pitchFamily="49" charset="-122"/>
                </a:defRPr>
              </a:lvl1pPr>
              <a:lvl2pPr>
                <a:defRPr sz="2800">
                  <a:solidFill>
                    <a:schemeClr val="tx1"/>
                  </a:solidFill>
                  <a:latin typeface="Tahoma" pitchFamily="34" charset="0"/>
                  <a:ea typeface="宋体" charset="-122"/>
                </a:defRPr>
              </a:lvl2pPr>
              <a:lvl3pPr>
                <a:defRPr sz="2400">
                  <a:solidFill>
                    <a:schemeClr val="tx1"/>
                  </a:solidFill>
                  <a:latin typeface="Tahoma" pitchFamily="34" charset="0"/>
                  <a:ea typeface="宋体" charset="-122"/>
                </a:defRPr>
              </a:lvl3pPr>
              <a:lvl4pPr>
                <a:defRPr sz="2000">
                  <a:solidFill>
                    <a:schemeClr val="tx1"/>
                  </a:solidFill>
                  <a:latin typeface="Tahoma" pitchFamily="34" charset="0"/>
                  <a:ea typeface="宋体" charset="-122"/>
                </a:defRPr>
              </a:lvl4pPr>
              <a:lvl5pPr>
                <a:defRPr sz="2000">
                  <a:solidFill>
                    <a:schemeClr val="tx1"/>
                  </a:solidFill>
                  <a:latin typeface="Tahoma" pitchFamily="34" charset="0"/>
                  <a:ea typeface="宋体" charset="-122"/>
                </a:defRPr>
              </a:lvl5pPr>
              <a:lvl6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r>
                <a:rPr kumimoji="1" lang="en-US" altLang="zh-CN" sz="1000" b="1">
                  <a:solidFill>
                    <a:schemeClr val="tx1"/>
                  </a:solidFill>
                  <a:latin typeface="微软雅黑" pitchFamily="34" charset="-122"/>
                  <a:ea typeface="微软雅黑" pitchFamily="34" charset="-122"/>
                </a:rPr>
                <a:t>org (3)</a:t>
              </a:r>
            </a:p>
          </p:txBody>
        </p:sp>
        <p:sp>
          <p:nvSpPr>
            <p:cNvPr id="19" name="Line 119"/>
            <p:cNvSpPr>
              <a:spLocks noChangeShapeType="1"/>
            </p:cNvSpPr>
            <p:nvPr/>
          </p:nvSpPr>
          <p:spPr bwMode="auto">
            <a:xfrm>
              <a:off x="4452243" y="1473181"/>
              <a:ext cx="1073150" cy="179387"/>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000" b="1">
                <a:latin typeface="微软雅黑" pitchFamily="34" charset="-122"/>
                <a:ea typeface="微软雅黑" pitchFamily="34" charset="-122"/>
              </a:endParaRPr>
            </a:p>
          </p:txBody>
        </p:sp>
        <p:sp>
          <p:nvSpPr>
            <p:cNvPr id="20" name="Line 120"/>
            <p:cNvSpPr>
              <a:spLocks noChangeShapeType="1"/>
            </p:cNvSpPr>
            <p:nvPr/>
          </p:nvSpPr>
          <p:spPr bwMode="auto">
            <a:xfrm flipV="1">
              <a:off x="3430688" y="1470005"/>
              <a:ext cx="1009518" cy="214312"/>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000" b="1">
                <a:latin typeface="微软雅黑" pitchFamily="34" charset="-122"/>
                <a:ea typeface="微软雅黑" pitchFamily="34" charset="-122"/>
              </a:endParaRPr>
            </a:p>
          </p:txBody>
        </p:sp>
        <p:sp>
          <p:nvSpPr>
            <p:cNvPr id="21" name="Line 121"/>
            <p:cNvSpPr>
              <a:spLocks noChangeShapeType="1"/>
            </p:cNvSpPr>
            <p:nvPr/>
          </p:nvSpPr>
          <p:spPr bwMode="auto">
            <a:xfrm flipH="1">
              <a:off x="4067010" y="1873231"/>
              <a:ext cx="359437" cy="111125"/>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000" b="1">
                <a:latin typeface="微软雅黑" pitchFamily="34" charset="-122"/>
                <a:ea typeface="微软雅黑" pitchFamily="34" charset="-122"/>
              </a:endParaRPr>
            </a:p>
          </p:txBody>
        </p:sp>
        <p:sp>
          <p:nvSpPr>
            <p:cNvPr id="22" name="Line 122"/>
            <p:cNvSpPr>
              <a:spLocks noChangeShapeType="1"/>
            </p:cNvSpPr>
            <p:nvPr/>
          </p:nvSpPr>
          <p:spPr bwMode="auto">
            <a:xfrm>
              <a:off x="4440206" y="1870055"/>
              <a:ext cx="407590" cy="114300"/>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000" b="1">
                <a:latin typeface="微软雅黑" pitchFamily="34" charset="-122"/>
                <a:ea typeface="微软雅黑" pitchFamily="34" charset="-122"/>
              </a:endParaRPr>
            </a:p>
          </p:txBody>
        </p:sp>
        <p:sp>
          <p:nvSpPr>
            <p:cNvPr id="23" name="Line 123"/>
            <p:cNvSpPr>
              <a:spLocks noChangeShapeType="1"/>
            </p:cNvSpPr>
            <p:nvPr/>
          </p:nvSpPr>
          <p:spPr bwMode="auto">
            <a:xfrm flipH="1">
              <a:off x="4443645" y="1868467"/>
              <a:ext cx="0" cy="177800"/>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000" b="1">
                <a:latin typeface="微软雅黑" pitchFamily="34" charset="-122"/>
                <a:ea typeface="微软雅黑" pitchFamily="34" charset="-122"/>
              </a:endParaRPr>
            </a:p>
          </p:txBody>
        </p:sp>
        <p:sp>
          <p:nvSpPr>
            <p:cNvPr id="24" name="Line 124"/>
            <p:cNvSpPr>
              <a:spLocks noChangeShapeType="1"/>
            </p:cNvSpPr>
            <p:nvPr/>
          </p:nvSpPr>
          <p:spPr bwMode="auto">
            <a:xfrm>
              <a:off x="4443645" y="2355831"/>
              <a:ext cx="0" cy="185737"/>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000" b="1">
                <a:latin typeface="微软雅黑" pitchFamily="34" charset="-122"/>
                <a:ea typeface="微软雅黑" pitchFamily="34" charset="-122"/>
              </a:endParaRPr>
            </a:p>
          </p:txBody>
        </p:sp>
        <p:sp>
          <p:nvSpPr>
            <p:cNvPr id="25" name="Line 125"/>
            <p:cNvSpPr>
              <a:spLocks noChangeShapeType="1"/>
            </p:cNvSpPr>
            <p:nvPr/>
          </p:nvSpPr>
          <p:spPr bwMode="auto">
            <a:xfrm>
              <a:off x="4452244" y="2359005"/>
              <a:ext cx="390393" cy="144462"/>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000" b="1">
                <a:latin typeface="微软雅黑" pitchFamily="34" charset="-122"/>
                <a:ea typeface="微软雅黑" pitchFamily="34" charset="-122"/>
              </a:endParaRPr>
            </a:p>
          </p:txBody>
        </p:sp>
        <p:sp>
          <p:nvSpPr>
            <p:cNvPr id="26" name="Line 126"/>
            <p:cNvSpPr>
              <a:spLocks noChangeShapeType="1"/>
            </p:cNvSpPr>
            <p:nvPr/>
          </p:nvSpPr>
          <p:spPr bwMode="auto">
            <a:xfrm flipH="1">
              <a:off x="3981020" y="2360593"/>
              <a:ext cx="454025" cy="144463"/>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000" b="1">
                <a:latin typeface="微软雅黑" pitchFamily="34" charset="-122"/>
                <a:ea typeface="微软雅黑" pitchFamily="34" charset="-122"/>
              </a:endParaRPr>
            </a:p>
          </p:txBody>
        </p:sp>
        <p:sp>
          <p:nvSpPr>
            <p:cNvPr id="27" name="AutoShape 127"/>
            <p:cNvSpPr>
              <a:spLocks noChangeArrowheads="1"/>
            </p:cNvSpPr>
            <p:nvPr/>
          </p:nvSpPr>
          <p:spPr bwMode="auto">
            <a:xfrm>
              <a:off x="5313180" y="2997849"/>
              <a:ext cx="495299" cy="228600"/>
            </a:xfrm>
            <a:prstGeom prst="leftArrow">
              <a:avLst>
                <a:gd name="adj1" fmla="val 33333"/>
                <a:gd name="adj2" fmla="val 98148"/>
              </a:avLst>
            </a:prstGeom>
            <a:solidFill>
              <a:srgbClr val="FFFF00"/>
            </a:solidFill>
            <a:ln w="9525">
              <a:solidFill>
                <a:schemeClr val="tx1"/>
              </a:solidFill>
              <a:miter lim="800000"/>
              <a:headEnd/>
              <a:tailEnd/>
            </a:ln>
            <a:effectLst/>
          </p:spPr>
          <p:txBody>
            <a:bodyPr wrap="none" anchor="ctr"/>
            <a:lstStyle/>
            <a:p>
              <a:pPr eaLnBrk="1" hangingPunct="1"/>
              <a:endParaRPr lang="zh-CN" altLang="en-US" sz="1000" b="1">
                <a:latin typeface="微软雅黑" pitchFamily="34" charset="-122"/>
                <a:ea typeface="微软雅黑" pitchFamily="34" charset="-122"/>
              </a:endParaRPr>
            </a:p>
          </p:txBody>
        </p:sp>
        <p:sp>
          <p:nvSpPr>
            <p:cNvPr id="28" name="AutoShape 128"/>
            <p:cNvSpPr>
              <a:spLocks noChangeArrowheads="1"/>
            </p:cNvSpPr>
            <p:nvPr/>
          </p:nvSpPr>
          <p:spPr bwMode="auto">
            <a:xfrm>
              <a:off x="5390570" y="3966224"/>
              <a:ext cx="495299" cy="228600"/>
            </a:xfrm>
            <a:prstGeom prst="leftArrow">
              <a:avLst>
                <a:gd name="adj1" fmla="val 33333"/>
                <a:gd name="adj2" fmla="val 98148"/>
              </a:avLst>
            </a:prstGeom>
            <a:solidFill>
              <a:srgbClr val="FFFF00"/>
            </a:solidFill>
            <a:ln w="9525">
              <a:solidFill>
                <a:schemeClr val="tx1"/>
              </a:solidFill>
              <a:miter lim="800000"/>
              <a:headEnd/>
              <a:tailEnd/>
            </a:ln>
            <a:effectLst/>
          </p:spPr>
          <p:txBody>
            <a:bodyPr wrap="none" anchor="ctr"/>
            <a:lstStyle/>
            <a:p>
              <a:pPr eaLnBrk="1" hangingPunct="1"/>
              <a:endParaRPr lang="zh-CN" altLang="en-US" sz="1000" b="1">
                <a:latin typeface="微软雅黑" pitchFamily="34" charset="-122"/>
                <a:ea typeface="微软雅黑" pitchFamily="34" charset="-122"/>
              </a:endParaRPr>
            </a:p>
          </p:txBody>
        </p:sp>
        <p:sp>
          <p:nvSpPr>
            <p:cNvPr id="29" name="Line 129"/>
            <p:cNvSpPr>
              <a:spLocks noChangeShapeType="1"/>
            </p:cNvSpPr>
            <p:nvPr/>
          </p:nvSpPr>
          <p:spPr bwMode="auto">
            <a:xfrm>
              <a:off x="4448804" y="3659168"/>
              <a:ext cx="1720" cy="276225"/>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itchFamily="34" charset="-122"/>
                <a:ea typeface="微软雅黑" pitchFamily="34" charset="-122"/>
              </a:endParaRPr>
            </a:p>
          </p:txBody>
        </p:sp>
        <p:sp>
          <p:nvSpPr>
            <p:cNvPr id="30" name="Rectangle 130"/>
            <p:cNvSpPr>
              <a:spLocks noChangeArrowheads="1"/>
            </p:cNvSpPr>
            <p:nvPr/>
          </p:nvSpPr>
          <p:spPr bwMode="auto">
            <a:xfrm>
              <a:off x="56456" y="4294167"/>
              <a:ext cx="9245600" cy="1703388"/>
            </a:xfrm>
            <a:prstGeom prst="rect">
              <a:avLst/>
            </a:prstGeom>
            <a:solidFill>
              <a:srgbClr val="00FFCC"/>
            </a:solidFill>
            <a:ln>
              <a:noFill/>
            </a:ln>
            <a:effectLst/>
            <a:extLst>
              <a:ext uri="{91240B29-F687-4F45-9708-019B960494DF}">
                <a14:hiddenLine xmlns:a14="http://schemas.microsoft.com/office/drawing/2010/main" w="19050">
                  <a:solidFill>
                    <a:schemeClr val="tx1"/>
                  </a:solidFill>
                  <a:prstDash val="dash"/>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1000" b="1">
                <a:latin typeface="微软雅黑" pitchFamily="34" charset="-122"/>
                <a:ea typeface="微软雅黑" pitchFamily="34" charset="-122"/>
              </a:endParaRPr>
            </a:p>
          </p:txBody>
        </p:sp>
        <p:sp>
          <p:nvSpPr>
            <p:cNvPr id="31" name="Text Box 131"/>
            <p:cNvSpPr txBox="1">
              <a:spLocks noChangeArrowheads="1"/>
            </p:cNvSpPr>
            <p:nvPr/>
          </p:nvSpPr>
          <p:spPr bwMode="auto">
            <a:xfrm>
              <a:off x="72398" y="5114693"/>
              <a:ext cx="1464534" cy="441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charset="0"/>
                  <a:ea typeface="黑体" pitchFamily="49" charset="-122"/>
                </a:defRPr>
              </a:lvl1pPr>
              <a:lvl2pPr>
                <a:defRPr sz="2800">
                  <a:solidFill>
                    <a:schemeClr val="tx1"/>
                  </a:solidFill>
                  <a:latin typeface="Tahoma" pitchFamily="34" charset="0"/>
                  <a:ea typeface="宋体" charset="-122"/>
                </a:defRPr>
              </a:lvl2pPr>
              <a:lvl3pPr>
                <a:defRPr sz="2400">
                  <a:solidFill>
                    <a:schemeClr val="tx1"/>
                  </a:solidFill>
                  <a:latin typeface="Tahoma" pitchFamily="34" charset="0"/>
                  <a:ea typeface="宋体" charset="-122"/>
                </a:defRPr>
              </a:lvl3pPr>
              <a:lvl4pPr>
                <a:defRPr sz="2000">
                  <a:solidFill>
                    <a:schemeClr val="tx1"/>
                  </a:solidFill>
                  <a:latin typeface="Tahoma" pitchFamily="34" charset="0"/>
                  <a:ea typeface="宋体" charset="-122"/>
                </a:defRPr>
              </a:lvl4pPr>
              <a:lvl5pPr>
                <a:defRPr sz="2000">
                  <a:solidFill>
                    <a:schemeClr val="tx1"/>
                  </a:solidFill>
                  <a:latin typeface="Tahoma" pitchFamily="34" charset="0"/>
                  <a:ea typeface="宋体" charset="-122"/>
                </a:defRPr>
              </a:lvl5pPr>
              <a:lvl6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r>
                <a:rPr kumimoji="1" lang="en-US" altLang="zh-CN" sz="1000" b="1" dirty="0">
                  <a:solidFill>
                    <a:schemeClr val="tx1"/>
                  </a:solidFill>
                  <a:latin typeface="微软雅黑" pitchFamily="34" charset="-122"/>
                  <a:ea typeface="微软雅黑" pitchFamily="34" charset="-122"/>
                </a:rPr>
                <a:t>system(1)</a:t>
              </a:r>
              <a:endParaRPr kumimoji="1" lang="en-US" altLang="zh-CN" sz="1000" b="1" dirty="0">
                <a:solidFill>
                  <a:schemeClr val="tx1"/>
                </a:solidFill>
                <a:latin typeface="微软雅黑" pitchFamily="34" charset="-122"/>
                <a:ea typeface="微软雅黑" pitchFamily="34" charset="-122"/>
                <a:sym typeface="Symbol" pitchFamily="18" charset="2"/>
              </a:endParaRPr>
            </a:p>
          </p:txBody>
        </p:sp>
        <p:sp>
          <p:nvSpPr>
            <p:cNvPr id="32" name="Text Box 132"/>
            <p:cNvSpPr txBox="1">
              <a:spLocks noChangeArrowheads="1"/>
            </p:cNvSpPr>
            <p:nvPr/>
          </p:nvSpPr>
          <p:spPr bwMode="auto">
            <a:xfrm>
              <a:off x="1290012" y="5095642"/>
              <a:ext cx="1674494" cy="441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charset="0"/>
                  <a:ea typeface="黑体" pitchFamily="49" charset="-122"/>
                </a:defRPr>
              </a:lvl1pPr>
              <a:lvl2pPr>
                <a:defRPr sz="2800">
                  <a:solidFill>
                    <a:schemeClr val="tx1"/>
                  </a:solidFill>
                  <a:latin typeface="Tahoma" pitchFamily="34" charset="0"/>
                  <a:ea typeface="宋体" charset="-122"/>
                </a:defRPr>
              </a:lvl2pPr>
              <a:lvl3pPr>
                <a:defRPr sz="2400">
                  <a:solidFill>
                    <a:schemeClr val="tx1"/>
                  </a:solidFill>
                  <a:latin typeface="Tahoma" pitchFamily="34" charset="0"/>
                  <a:ea typeface="宋体" charset="-122"/>
                </a:defRPr>
              </a:lvl3pPr>
              <a:lvl4pPr>
                <a:defRPr sz="2000">
                  <a:solidFill>
                    <a:schemeClr val="tx1"/>
                  </a:solidFill>
                  <a:latin typeface="Tahoma" pitchFamily="34" charset="0"/>
                  <a:ea typeface="宋体" charset="-122"/>
                </a:defRPr>
              </a:lvl4pPr>
              <a:lvl5pPr>
                <a:defRPr sz="2000">
                  <a:solidFill>
                    <a:schemeClr val="tx1"/>
                  </a:solidFill>
                  <a:latin typeface="Tahoma" pitchFamily="34" charset="0"/>
                  <a:ea typeface="宋体" charset="-122"/>
                </a:defRPr>
              </a:lvl5pPr>
              <a:lvl6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r>
                <a:rPr kumimoji="1" lang="en-US" altLang="zh-CN" sz="1000" b="1">
                  <a:solidFill>
                    <a:schemeClr val="tx1"/>
                  </a:solidFill>
                  <a:latin typeface="微软雅黑" pitchFamily="34" charset="-122"/>
                  <a:ea typeface="微软雅黑" pitchFamily="34" charset="-122"/>
                </a:rPr>
                <a:t>interface(2)</a:t>
              </a:r>
              <a:endParaRPr kumimoji="1" lang="en-US" altLang="zh-CN" sz="1000" b="1">
                <a:solidFill>
                  <a:schemeClr val="tx1"/>
                </a:solidFill>
                <a:latin typeface="微软雅黑" pitchFamily="34" charset="-122"/>
                <a:ea typeface="微软雅黑" pitchFamily="34" charset="-122"/>
                <a:sym typeface="Symbol" pitchFamily="18" charset="2"/>
              </a:endParaRPr>
            </a:p>
          </p:txBody>
        </p:sp>
        <p:sp>
          <p:nvSpPr>
            <p:cNvPr id="33" name="Text Box 133"/>
            <p:cNvSpPr txBox="1">
              <a:spLocks noChangeArrowheads="1"/>
            </p:cNvSpPr>
            <p:nvPr/>
          </p:nvSpPr>
          <p:spPr bwMode="auto">
            <a:xfrm>
              <a:off x="2707119" y="5095642"/>
              <a:ext cx="877799" cy="441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charset="0"/>
                  <a:ea typeface="黑体" pitchFamily="49" charset="-122"/>
                </a:defRPr>
              </a:lvl1pPr>
              <a:lvl2pPr>
                <a:defRPr sz="2800">
                  <a:solidFill>
                    <a:schemeClr val="tx1"/>
                  </a:solidFill>
                  <a:latin typeface="Tahoma" pitchFamily="34" charset="0"/>
                  <a:ea typeface="宋体" charset="-122"/>
                </a:defRPr>
              </a:lvl2pPr>
              <a:lvl3pPr>
                <a:defRPr sz="2400">
                  <a:solidFill>
                    <a:schemeClr val="tx1"/>
                  </a:solidFill>
                  <a:latin typeface="Tahoma" pitchFamily="34" charset="0"/>
                  <a:ea typeface="宋体" charset="-122"/>
                </a:defRPr>
              </a:lvl3pPr>
              <a:lvl4pPr>
                <a:defRPr sz="2000">
                  <a:solidFill>
                    <a:schemeClr val="tx1"/>
                  </a:solidFill>
                  <a:latin typeface="Tahoma" pitchFamily="34" charset="0"/>
                  <a:ea typeface="宋体" charset="-122"/>
                </a:defRPr>
              </a:lvl4pPr>
              <a:lvl5pPr>
                <a:defRPr sz="2000">
                  <a:solidFill>
                    <a:schemeClr val="tx1"/>
                  </a:solidFill>
                  <a:latin typeface="Tahoma" pitchFamily="34" charset="0"/>
                  <a:ea typeface="宋体" charset="-122"/>
                </a:defRPr>
              </a:lvl5pPr>
              <a:lvl6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r>
                <a:rPr kumimoji="1" lang="en-US" altLang="zh-CN" sz="1000" b="1">
                  <a:solidFill>
                    <a:schemeClr val="tx1"/>
                  </a:solidFill>
                  <a:latin typeface="微软雅黑" pitchFamily="34" charset="-122"/>
                  <a:ea typeface="微软雅黑" pitchFamily="34" charset="-122"/>
                </a:rPr>
                <a:t>at(3)</a:t>
              </a:r>
              <a:endParaRPr kumimoji="1" lang="en-US" altLang="zh-CN" sz="1000" b="1">
                <a:solidFill>
                  <a:schemeClr val="tx1"/>
                </a:solidFill>
                <a:latin typeface="微软雅黑" pitchFamily="34" charset="-122"/>
                <a:ea typeface="微软雅黑" pitchFamily="34" charset="-122"/>
                <a:sym typeface="Symbol" pitchFamily="18" charset="2"/>
              </a:endParaRPr>
            </a:p>
          </p:txBody>
        </p:sp>
        <p:sp>
          <p:nvSpPr>
            <p:cNvPr id="34" name="Text Box 134"/>
            <p:cNvSpPr txBox="1">
              <a:spLocks noChangeArrowheads="1"/>
            </p:cNvSpPr>
            <p:nvPr/>
          </p:nvSpPr>
          <p:spPr bwMode="auto">
            <a:xfrm>
              <a:off x="3518860" y="5095642"/>
              <a:ext cx="872047" cy="441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charset="0"/>
                  <a:ea typeface="黑体" pitchFamily="49" charset="-122"/>
                </a:defRPr>
              </a:lvl1pPr>
              <a:lvl2pPr>
                <a:defRPr sz="2800">
                  <a:solidFill>
                    <a:schemeClr val="tx1"/>
                  </a:solidFill>
                  <a:latin typeface="Tahoma" pitchFamily="34" charset="0"/>
                  <a:ea typeface="宋体" charset="-122"/>
                </a:defRPr>
              </a:lvl2pPr>
              <a:lvl3pPr>
                <a:defRPr sz="2400">
                  <a:solidFill>
                    <a:schemeClr val="tx1"/>
                  </a:solidFill>
                  <a:latin typeface="Tahoma" pitchFamily="34" charset="0"/>
                  <a:ea typeface="宋体" charset="-122"/>
                </a:defRPr>
              </a:lvl3pPr>
              <a:lvl4pPr>
                <a:defRPr sz="2000">
                  <a:solidFill>
                    <a:schemeClr val="tx1"/>
                  </a:solidFill>
                  <a:latin typeface="Tahoma" pitchFamily="34" charset="0"/>
                  <a:ea typeface="宋体" charset="-122"/>
                </a:defRPr>
              </a:lvl4pPr>
              <a:lvl5pPr>
                <a:defRPr sz="2000">
                  <a:solidFill>
                    <a:schemeClr val="tx1"/>
                  </a:solidFill>
                  <a:latin typeface="Tahoma" pitchFamily="34" charset="0"/>
                  <a:ea typeface="宋体" charset="-122"/>
                </a:defRPr>
              </a:lvl5pPr>
              <a:lvl6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r>
                <a:rPr kumimoji="1" lang="en-US" altLang="zh-CN" sz="1000" b="1">
                  <a:solidFill>
                    <a:schemeClr val="tx1"/>
                  </a:solidFill>
                  <a:latin typeface="微软雅黑" pitchFamily="34" charset="-122"/>
                  <a:ea typeface="微软雅黑" pitchFamily="34" charset="-122"/>
                </a:rPr>
                <a:t>ip(4)</a:t>
              </a:r>
              <a:endParaRPr kumimoji="1" lang="en-US" altLang="zh-CN" sz="1000" b="1">
                <a:solidFill>
                  <a:schemeClr val="tx1"/>
                </a:solidFill>
                <a:latin typeface="微软雅黑" pitchFamily="34" charset="-122"/>
                <a:ea typeface="微软雅黑" pitchFamily="34" charset="-122"/>
                <a:sym typeface="Symbol" pitchFamily="18" charset="2"/>
              </a:endParaRPr>
            </a:p>
          </p:txBody>
        </p:sp>
        <p:sp>
          <p:nvSpPr>
            <p:cNvPr id="35" name="Text Box 135"/>
            <p:cNvSpPr txBox="1">
              <a:spLocks noChangeArrowheads="1"/>
            </p:cNvSpPr>
            <p:nvPr/>
          </p:nvSpPr>
          <p:spPr bwMode="auto">
            <a:xfrm>
              <a:off x="4289327" y="5095642"/>
              <a:ext cx="1217186" cy="441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charset="0"/>
                  <a:ea typeface="黑体" pitchFamily="49" charset="-122"/>
                </a:defRPr>
              </a:lvl1pPr>
              <a:lvl2pPr>
                <a:defRPr sz="2800">
                  <a:solidFill>
                    <a:schemeClr val="tx1"/>
                  </a:solidFill>
                  <a:latin typeface="Tahoma" pitchFamily="34" charset="0"/>
                  <a:ea typeface="宋体" charset="-122"/>
                </a:defRPr>
              </a:lvl2pPr>
              <a:lvl3pPr>
                <a:defRPr sz="2400">
                  <a:solidFill>
                    <a:schemeClr val="tx1"/>
                  </a:solidFill>
                  <a:latin typeface="Tahoma" pitchFamily="34" charset="0"/>
                  <a:ea typeface="宋体" charset="-122"/>
                </a:defRPr>
              </a:lvl3pPr>
              <a:lvl4pPr>
                <a:defRPr sz="2000">
                  <a:solidFill>
                    <a:schemeClr val="tx1"/>
                  </a:solidFill>
                  <a:latin typeface="Tahoma" pitchFamily="34" charset="0"/>
                  <a:ea typeface="宋体" charset="-122"/>
                </a:defRPr>
              </a:lvl4pPr>
              <a:lvl5pPr>
                <a:defRPr sz="2000">
                  <a:solidFill>
                    <a:schemeClr val="tx1"/>
                  </a:solidFill>
                  <a:latin typeface="Tahoma" pitchFamily="34" charset="0"/>
                  <a:ea typeface="宋体" charset="-122"/>
                </a:defRPr>
              </a:lvl5pPr>
              <a:lvl6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r>
                <a:rPr kumimoji="1" lang="en-US" altLang="zh-CN" sz="1000" b="1">
                  <a:solidFill>
                    <a:schemeClr val="tx1"/>
                  </a:solidFill>
                  <a:latin typeface="微软雅黑" pitchFamily="34" charset="-122"/>
                  <a:ea typeface="微软雅黑" pitchFamily="34" charset="-122"/>
                </a:rPr>
                <a:t>icmp(5)</a:t>
              </a:r>
              <a:endParaRPr kumimoji="1" lang="en-US" altLang="zh-CN" sz="1000" b="1">
                <a:solidFill>
                  <a:schemeClr val="tx1"/>
                </a:solidFill>
                <a:latin typeface="微软雅黑" pitchFamily="34" charset="-122"/>
                <a:ea typeface="微软雅黑" pitchFamily="34" charset="-122"/>
                <a:sym typeface="Symbol" pitchFamily="18" charset="2"/>
              </a:endParaRPr>
            </a:p>
          </p:txBody>
        </p:sp>
        <p:sp>
          <p:nvSpPr>
            <p:cNvPr id="36" name="Text Box 136"/>
            <p:cNvSpPr txBox="1">
              <a:spLocks noChangeArrowheads="1"/>
            </p:cNvSpPr>
            <p:nvPr/>
          </p:nvSpPr>
          <p:spPr bwMode="auto">
            <a:xfrm>
              <a:off x="5389994" y="5095642"/>
              <a:ext cx="1015856" cy="441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charset="0"/>
                  <a:ea typeface="黑体" pitchFamily="49" charset="-122"/>
                </a:defRPr>
              </a:lvl1pPr>
              <a:lvl2pPr>
                <a:defRPr sz="2800">
                  <a:solidFill>
                    <a:schemeClr val="tx1"/>
                  </a:solidFill>
                  <a:latin typeface="Tahoma" pitchFamily="34" charset="0"/>
                  <a:ea typeface="宋体" charset="-122"/>
                </a:defRPr>
              </a:lvl2pPr>
              <a:lvl3pPr>
                <a:defRPr sz="2400">
                  <a:solidFill>
                    <a:schemeClr val="tx1"/>
                  </a:solidFill>
                  <a:latin typeface="Tahoma" pitchFamily="34" charset="0"/>
                  <a:ea typeface="宋体" charset="-122"/>
                </a:defRPr>
              </a:lvl3pPr>
              <a:lvl4pPr>
                <a:defRPr sz="2000">
                  <a:solidFill>
                    <a:schemeClr val="tx1"/>
                  </a:solidFill>
                  <a:latin typeface="Tahoma" pitchFamily="34" charset="0"/>
                  <a:ea typeface="宋体" charset="-122"/>
                </a:defRPr>
              </a:lvl4pPr>
              <a:lvl5pPr>
                <a:defRPr sz="2000">
                  <a:solidFill>
                    <a:schemeClr val="tx1"/>
                  </a:solidFill>
                  <a:latin typeface="Tahoma" pitchFamily="34" charset="0"/>
                  <a:ea typeface="宋体" charset="-122"/>
                </a:defRPr>
              </a:lvl5pPr>
              <a:lvl6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r>
                <a:rPr kumimoji="1" lang="en-US" altLang="zh-CN" sz="1000" b="1">
                  <a:solidFill>
                    <a:schemeClr val="tx1"/>
                  </a:solidFill>
                  <a:latin typeface="微软雅黑" pitchFamily="34" charset="-122"/>
                  <a:ea typeface="微软雅黑" pitchFamily="34" charset="-122"/>
                </a:rPr>
                <a:t>tcp(6)</a:t>
              </a:r>
              <a:endParaRPr kumimoji="1" lang="en-US" altLang="zh-CN" sz="1000" b="1">
                <a:solidFill>
                  <a:schemeClr val="tx1"/>
                </a:solidFill>
                <a:latin typeface="微软雅黑" pitchFamily="34" charset="-122"/>
                <a:ea typeface="微软雅黑" pitchFamily="34" charset="-122"/>
                <a:sym typeface="Symbol" pitchFamily="18" charset="2"/>
              </a:endParaRPr>
            </a:p>
          </p:txBody>
        </p:sp>
        <p:sp>
          <p:nvSpPr>
            <p:cNvPr id="37" name="Text Box 137"/>
            <p:cNvSpPr txBox="1">
              <a:spLocks noChangeArrowheads="1"/>
            </p:cNvSpPr>
            <p:nvPr/>
          </p:nvSpPr>
          <p:spPr bwMode="auto">
            <a:xfrm>
              <a:off x="6229253" y="5095642"/>
              <a:ext cx="1105016" cy="441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charset="0"/>
                  <a:ea typeface="黑体" pitchFamily="49" charset="-122"/>
                </a:defRPr>
              </a:lvl1pPr>
              <a:lvl2pPr>
                <a:defRPr sz="2800">
                  <a:solidFill>
                    <a:schemeClr val="tx1"/>
                  </a:solidFill>
                  <a:latin typeface="Tahoma" pitchFamily="34" charset="0"/>
                  <a:ea typeface="宋体" charset="-122"/>
                </a:defRPr>
              </a:lvl2pPr>
              <a:lvl3pPr>
                <a:defRPr sz="2400">
                  <a:solidFill>
                    <a:schemeClr val="tx1"/>
                  </a:solidFill>
                  <a:latin typeface="Tahoma" pitchFamily="34" charset="0"/>
                  <a:ea typeface="宋体" charset="-122"/>
                </a:defRPr>
              </a:lvl3pPr>
              <a:lvl4pPr>
                <a:defRPr sz="2000">
                  <a:solidFill>
                    <a:schemeClr val="tx1"/>
                  </a:solidFill>
                  <a:latin typeface="Tahoma" pitchFamily="34" charset="0"/>
                  <a:ea typeface="宋体" charset="-122"/>
                </a:defRPr>
              </a:lvl4pPr>
              <a:lvl5pPr>
                <a:defRPr sz="2000">
                  <a:solidFill>
                    <a:schemeClr val="tx1"/>
                  </a:solidFill>
                  <a:latin typeface="Tahoma" pitchFamily="34" charset="0"/>
                  <a:ea typeface="宋体" charset="-122"/>
                </a:defRPr>
              </a:lvl5pPr>
              <a:lvl6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r>
                <a:rPr kumimoji="1" lang="en-US" altLang="zh-CN" sz="1000" b="1">
                  <a:solidFill>
                    <a:schemeClr val="tx1"/>
                  </a:solidFill>
                  <a:latin typeface="微软雅黑" pitchFamily="34" charset="-122"/>
                  <a:ea typeface="微软雅黑" pitchFamily="34" charset="-122"/>
                </a:rPr>
                <a:t>udp(7)</a:t>
              </a:r>
              <a:endParaRPr kumimoji="1" lang="en-US" altLang="zh-CN" sz="1000" b="1">
                <a:solidFill>
                  <a:schemeClr val="tx1"/>
                </a:solidFill>
                <a:latin typeface="微软雅黑" pitchFamily="34" charset="-122"/>
                <a:ea typeface="微软雅黑" pitchFamily="34" charset="-122"/>
                <a:sym typeface="Symbol" pitchFamily="18" charset="2"/>
              </a:endParaRPr>
            </a:p>
          </p:txBody>
        </p:sp>
        <p:sp>
          <p:nvSpPr>
            <p:cNvPr id="38" name="Text Box 138"/>
            <p:cNvSpPr txBox="1">
              <a:spLocks noChangeArrowheads="1"/>
            </p:cNvSpPr>
            <p:nvPr/>
          </p:nvSpPr>
          <p:spPr bwMode="auto">
            <a:xfrm>
              <a:off x="7219853" y="5095642"/>
              <a:ext cx="1090635" cy="441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charset="0"/>
                  <a:ea typeface="黑体" pitchFamily="49" charset="-122"/>
                </a:defRPr>
              </a:lvl1pPr>
              <a:lvl2pPr>
                <a:defRPr sz="2800">
                  <a:solidFill>
                    <a:schemeClr val="tx1"/>
                  </a:solidFill>
                  <a:latin typeface="Tahoma" pitchFamily="34" charset="0"/>
                  <a:ea typeface="宋体" charset="-122"/>
                </a:defRPr>
              </a:lvl2pPr>
              <a:lvl3pPr>
                <a:defRPr sz="2400">
                  <a:solidFill>
                    <a:schemeClr val="tx1"/>
                  </a:solidFill>
                  <a:latin typeface="Tahoma" pitchFamily="34" charset="0"/>
                  <a:ea typeface="宋体" charset="-122"/>
                </a:defRPr>
              </a:lvl3pPr>
              <a:lvl4pPr>
                <a:defRPr sz="2000">
                  <a:solidFill>
                    <a:schemeClr val="tx1"/>
                  </a:solidFill>
                  <a:latin typeface="Tahoma" pitchFamily="34" charset="0"/>
                  <a:ea typeface="宋体" charset="-122"/>
                </a:defRPr>
              </a:lvl4pPr>
              <a:lvl5pPr>
                <a:defRPr sz="2000">
                  <a:solidFill>
                    <a:schemeClr val="tx1"/>
                  </a:solidFill>
                  <a:latin typeface="Tahoma" pitchFamily="34" charset="0"/>
                  <a:ea typeface="宋体" charset="-122"/>
                </a:defRPr>
              </a:lvl5pPr>
              <a:lvl6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r>
                <a:rPr kumimoji="1" lang="en-US" altLang="zh-CN" sz="1000" b="1">
                  <a:solidFill>
                    <a:schemeClr val="tx1"/>
                  </a:solidFill>
                  <a:latin typeface="微软雅黑" pitchFamily="34" charset="-122"/>
                  <a:ea typeface="微软雅黑" pitchFamily="34" charset="-122"/>
                </a:rPr>
                <a:t>egp(8)</a:t>
              </a:r>
              <a:endParaRPr kumimoji="1" lang="en-US" altLang="zh-CN" sz="1000" b="1">
                <a:solidFill>
                  <a:schemeClr val="tx1"/>
                </a:solidFill>
                <a:latin typeface="微软雅黑" pitchFamily="34" charset="-122"/>
                <a:ea typeface="微软雅黑" pitchFamily="34" charset="-122"/>
                <a:sym typeface="Symbol" pitchFamily="18" charset="2"/>
              </a:endParaRPr>
            </a:p>
          </p:txBody>
        </p:sp>
        <p:sp>
          <p:nvSpPr>
            <p:cNvPr id="39" name="Line 139"/>
            <p:cNvSpPr>
              <a:spLocks noChangeShapeType="1"/>
            </p:cNvSpPr>
            <p:nvPr/>
          </p:nvSpPr>
          <p:spPr bwMode="auto">
            <a:xfrm flipH="1">
              <a:off x="3936306" y="4452917"/>
              <a:ext cx="503900" cy="731838"/>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itchFamily="34" charset="-122"/>
                <a:ea typeface="微软雅黑" pitchFamily="34" charset="-122"/>
              </a:endParaRPr>
            </a:p>
          </p:txBody>
        </p:sp>
        <p:sp>
          <p:nvSpPr>
            <p:cNvPr id="40" name="Line 140"/>
            <p:cNvSpPr>
              <a:spLocks noChangeShapeType="1"/>
            </p:cNvSpPr>
            <p:nvPr/>
          </p:nvSpPr>
          <p:spPr bwMode="auto">
            <a:xfrm flipV="1">
              <a:off x="716856" y="4452917"/>
              <a:ext cx="3723350" cy="731838"/>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itchFamily="34" charset="-122"/>
                <a:ea typeface="微软雅黑" pitchFamily="34" charset="-122"/>
              </a:endParaRPr>
            </a:p>
          </p:txBody>
        </p:sp>
        <p:sp>
          <p:nvSpPr>
            <p:cNvPr id="41" name="Line 141"/>
            <p:cNvSpPr>
              <a:spLocks noChangeShapeType="1"/>
            </p:cNvSpPr>
            <p:nvPr/>
          </p:nvSpPr>
          <p:spPr bwMode="auto">
            <a:xfrm flipV="1">
              <a:off x="2037656" y="4452917"/>
              <a:ext cx="2402550" cy="731838"/>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itchFamily="34" charset="-122"/>
                <a:ea typeface="微软雅黑" pitchFamily="34" charset="-122"/>
              </a:endParaRPr>
            </a:p>
          </p:txBody>
        </p:sp>
        <p:sp>
          <p:nvSpPr>
            <p:cNvPr id="42" name="Line 142"/>
            <p:cNvSpPr>
              <a:spLocks noChangeShapeType="1"/>
            </p:cNvSpPr>
            <p:nvPr/>
          </p:nvSpPr>
          <p:spPr bwMode="auto">
            <a:xfrm flipV="1">
              <a:off x="3193356" y="4452917"/>
              <a:ext cx="1246850" cy="731838"/>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itchFamily="34" charset="-122"/>
                <a:ea typeface="微软雅黑" pitchFamily="34" charset="-122"/>
              </a:endParaRPr>
            </a:p>
          </p:txBody>
        </p:sp>
        <p:sp>
          <p:nvSpPr>
            <p:cNvPr id="43" name="Line 143"/>
            <p:cNvSpPr>
              <a:spLocks noChangeShapeType="1"/>
            </p:cNvSpPr>
            <p:nvPr/>
          </p:nvSpPr>
          <p:spPr bwMode="auto">
            <a:xfrm flipH="1" flipV="1">
              <a:off x="4440205" y="4452917"/>
              <a:ext cx="404151" cy="731838"/>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itchFamily="34" charset="-122"/>
                <a:ea typeface="微软雅黑" pitchFamily="34" charset="-122"/>
              </a:endParaRPr>
            </a:p>
          </p:txBody>
        </p:sp>
        <p:sp>
          <p:nvSpPr>
            <p:cNvPr id="44" name="Line 144"/>
            <p:cNvSpPr>
              <a:spLocks noChangeShapeType="1"/>
            </p:cNvSpPr>
            <p:nvPr/>
          </p:nvSpPr>
          <p:spPr bwMode="auto">
            <a:xfrm flipH="1" flipV="1">
              <a:off x="4440205" y="4452917"/>
              <a:ext cx="1394751" cy="731838"/>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itchFamily="34" charset="-122"/>
                <a:ea typeface="微软雅黑" pitchFamily="34" charset="-122"/>
              </a:endParaRPr>
            </a:p>
          </p:txBody>
        </p:sp>
        <p:sp>
          <p:nvSpPr>
            <p:cNvPr id="45" name="Line 145"/>
            <p:cNvSpPr>
              <a:spLocks noChangeShapeType="1"/>
            </p:cNvSpPr>
            <p:nvPr/>
          </p:nvSpPr>
          <p:spPr bwMode="auto">
            <a:xfrm flipH="1" flipV="1">
              <a:off x="4440205" y="4452917"/>
              <a:ext cx="2302801" cy="731838"/>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itchFamily="34" charset="-122"/>
                <a:ea typeface="微软雅黑" pitchFamily="34" charset="-122"/>
              </a:endParaRPr>
            </a:p>
          </p:txBody>
        </p:sp>
        <p:sp>
          <p:nvSpPr>
            <p:cNvPr id="46" name="Line 146"/>
            <p:cNvSpPr>
              <a:spLocks noChangeShapeType="1"/>
            </p:cNvSpPr>
            <p:nvPr/>
          </p:nvSpPr>
          <p:spPr bwMode="auto">
            <a:xfrm flipH="1" flipV="1">
              <a:off x="4440205" y="4452917"/>
              <a:ext cx="3293401" cy="731838"/>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itchFamily="34" charset="-122"/>
                <a:ea typeface="微软雅黑" pitchFamily="34" charset="-122"/>
              </a:endParaRPr>
            </a:p>
          </p:txBody>
        </p:sp>
        <p:sp>
          <p:nvSpPr>
            <p:cNvPr id="47" name="Line 147"/>
            <p:cNvSpPr>
              <a:spLocks noChangeShapeType="1"/>
            </p:cNvSpPr>
            <p:nvPr/>
          </p:nvSpPr>
          <p:spPr bwMode="auto">
            <a:xfrm>
              <a:off x="634306" y="5489555"/>
              <a:ext cx="0" cy="304800"/>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itchFamily="34" charset="-122"/>
                <a:ea typeface="微软雅黑" pitchFamily="34" charset="-122"/>
              </a:endParaRPr>
            </a:p>
          </p:txBody>
        </p:sp>
        <p:sp>
          <p:nvSpPr>
            <p:cNvPr id="48" name="Line 148"/>
            <p:cNvSpPr>
              <a:spLocks noChangeShapeType="1"/>
            </p:cNvSpPr>
            <p:nvPr/>
          </p:nvSpPr>
          <p:spPr bwMode="auto">
            <a:xfrm>
              <a:off x="716856" y="5489555"/>
              <a:ext cx="165100" cy="304800"/>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itchFamily="34" charset="-122"/>
                <a:ea typeface="微软雅黑" pitchFamily="34" charset="-122"/>
              </a:endParaRPr>
            </a:p>
          </p:txBody>
        </p:sp>
        <p:sp>
          <p:nvSpPr>
            <p:cNvPr id="49" name="Line 149"/>
            <p:cNvSpPr>
              <a:spLocks noChangeShapeType="1"/>
            </p:cNvSpPr>
            <p:nvPr/>
          </p:nvSpPr>
          <p:spPr bwMode="auto">
            <a:xfrm flipH="1">
              <a:off x="386656" y="5489555"/>
              <a:ext cx="165100" cy="304800"/>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itchFamily="34" charset="-122"/>
                <a:ea typeface="微软雅黑" pitchFamily="34" charset="-122"/>
              </a:endParaRPr>
            </a:p>
          </p:txBody>
        </p:sp>
        <p:sp>
          <p:nvSpPr>
            <p:cNvPr id="50" name="Text Box 150"/>
            <p:cNvSpPr txBox="1">
              <a:spLocks noChangeArrowheads="1"/>
            </p:cNvSpPr>
            <p:nvPr/>
          </p:nvSpPr>
          <p:spPr bwMode="auto">
            <a:xfrm>
              <a:off x="372898" y="5662592"/>
              <a:ext cx="552797" cy="441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charset="0"/>
                  <a:ea typeface="黑体" pitchFamily="49" charset="-122"/>
                </a:defRPr>
              </a:lvl1pPr>
              <a:lvl2pPr>
                <a:defRPr sz="2800">
                  <a:solidFill>
                    <a:schemeClr val="tx1"/>
                  </a:solidFill>
                  <a:latin typeface="Tahoma" pitchFamily="34" charset="0"/>
                  <a:ea typeface="宋体" charset="-122"/>
                </a:defRPr>
              </a:lvl2pPr>
              <a:lvl3pPr>
                <a:defRPr sz="2400">
                  <a:solidFill>
                    <a:schemeClr val="tx1"/>
                  </a:solidFill>
                  <a:latin typeface="Tahoma" pitchFamily="34" charset="0"/>
                  <a:ea typeface="宋体" charset="-122"/>
                </a:defRPr>
              </a:lvl3pPr>
              <a:lvl4pPr>
                <a:defRPr sz="2000">
                  <a:solidFill>
                    <a:schemeClr val="tx1"/>
                  </a:solidFill>
                  <a:latin typeface="Tahoma" pitchFamily="34" charset="0"/>
                  <a:ea typeface="宋体" charset="-122"/>
                </a:defRPr>
              </a:lvl4pPr>
              <a:lvl5pPr>
                <a:defRPr sz="2000">
                  <a:solidFill>
                    <a:schemeClr val="tx1"/>
                  </a:solidFill>
                  <a:latin typeface="Tahoma" pitchFamily="34" charset="0"/>
                  <a:ea typeface="宋体" charset="-122"/>
                </a:defRPr>
              </a:lvl5pPr>
              <a:lvl6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r>
                <a:rPr kumimoji="1" lang="en-US" altLang="zh-CN" sz="1000" b="1" dirty="0">
                  <a:solidFill>
                    <a:schemeClr val="tx1"/>
                  </a:solidFill>
                  <a:latin typeface="微软雅黑" pitchFamily="34" charset="-122"/>
                  <a:ea typeface="微软雅黑" pitchFamily="34" charset="-122"/>
                </a:rPr>
                <a:t>…</a:t>
              </a:r>
            </a:p>
          </p:txBody>
        </p:sp>
        <p:sp>
          <p:nvSpPr>
            <p:cNvPr id="51" name="Line 151"/>
            <p:cNvSpPr>
              <a:spLocks noChangeShapeType="1"/>
            </p:cNvSpPr>
            <p:nvPr/>
          </p:nvSpPr>
          <p:spPr bwMode="auto">
            <a:xfrm>
              <a:off x="1851918" y="5489555"/>
              <a:ext cx="0" cy="304800"/>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itchFamily="34" charset="-122"/>
                <a:ea typeface="微软雅黑" pitchFamily="34" charset="-122"/>
              </a:endParaRPr>
            </a:p>
          </p:txBody>
        </p:sp>
        <p:sp>
          <p:nvSpPr>
            <p:cNvPr id="52" name="Line 152"/>
            <p:cNvSpPr>
              <a:spLocks noChangeShapeType="1"/>
            </p:cNvSpPr>
            <p:nvPr/>
          </p:nvSpPr>
          <p:spPr bwMode="auto">
            <a:xfrm>
              <a:off x="1934468" y="5489555"/>
              <a:ext cx="165100" cy="304800"/>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itchFamily="34" charset="-122"/>
                <a:ea typeface="微软雅黑" pitchFamily="34" charset="-122"/>
              </a:endParaRPr>
            </a:p>
          </p:txBody>
        </p:sp>
        <p:sp>
          <p:nvSpPr>
            <p:cNvPr id="53" name="Line 153"/>
            <p:cNvSpPr>
              <a:spLocks noChangeShapeType="1"/>
            </p:cNvSpPr>
            <p:nvPr/>
          </p:nvSpPr>
          <p:spPr bwMode="auto">
            <a:xfrm flipH="1">
              <a:off x="1604268" y="5489555"/>
              <a:ext cx="165100" cy="304800"/>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itchFamily="34" charset="-122"/>
                <a:ea typeface="微软雅黑" pitchFamily="34" charset="-122"/>
              </a:endParaRPr>
            </a:p>
          </p:txBody>
        </p:sp>
        <p:sp>
          <p:nvSpPr>
            <p:cNvPr id="54" name="Text Box 154"/>
            <p:cNvSpPr txBox="1">
              <a:spLocks noChangeArrowheads="1"/>
            </p:cNvSpPr>
            <p:nvPr/>
          </p:nvSpPr>
          <p:spPr bwMode="auto">
            <a:xfrm>
              <a:off x="1590511" y="5662592"/>
              <a:ext cx="552797" cy="441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charset="0"/>
                  <a:ea typeface="黑体" pitchFamily="49" charset="-122"/>
                </a:defRPr>
              </a:lvl1pPr>
              <a:lvl2pPr>
                <a:defRPr sz="2800">
                  <a:solidFill>
                    <a:schemeClr val="tx1"/>
                  </a:solidFill>
                  <a:latin typeface="Tahoma" pitchFamily="34" charset="0"/>
                  <a:ea typeface="宋体" charset="-122"/>
                </a:defRPr>
              </a:lvl2pPr>
              <a:lvl3pPr>
                <a:defRPr sz="2400">
                  <a:solidFill>
                    <a:schemeClr val="tx1"/>
                  </a:solidFill>
                  <a:latin typeface="Tahoma" pitchFamily="34" charset="0"/>
                  <a:ea typeface="宋体" charset="-122"/>
                </a:defRPr>
              </a:lvl3pPr>
              <a:lvl4pPr>
                <a:defRPr sz="2000">
                  <a:solidFill>
                    <a:schemeClr val="tx1"/>
                  </a:solidFill>
                  <a:latin typeface="Tahoma" pitchFamily="34" charset="0"/>
                  <a:ea typeface="宋体" charset="-122"/>
                </a:defRPr>
              </a:lvl4pPr>
              <a:lvl5pPr>
                <a:defRPr sz="2000">
                  <a:solidFill>
                    <a:schemeClr val="tx1"/>
                  </a:solidFill>
                  <a:latin typeface="Tahoma" pitchFamily="34" charset="0"/>
                  <a:ea typeface="宋体" charset="-122"/>
                </a:defRPr>
              </a:lvl5pPr>
              <a:lvl6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r>
                <a:rPr kumimoji="1" lang="en-US" altLang="zh-CN" sz="1000" b="1">
                  <a:solidFill>
                    <a:schemeClr val="tx1"/>
                  </a:solidFill>
                  <a:latin typeface="微软雅黑" pitchFamily="34" charset="-122"/>
                  <a:ea typeface="微软雅黑" pitchFamily="34" charset="-122"/>
                </a:rPr>
                <a:t>…</a:t>
              </a:r>
            </a:p>
          </p:txBody>
        </p:sp>
        <p:sp>
          <p:nvSpPr>
            <p:cNvPr id="55" name="Line 155"/>
            <p:cNvSpPr>
              <a:spLocks noChangeShapeType="1"/>
            </p:cNvSpPr>
            <p:nvPr/>
          </p:nvSpPr>
          <p:spPr bwMode="auto">
            <a:xfrm>
              <a:off x="3069531" y="5489555"/>
              <a:ext cx="0" cy="304800"/>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itchFamily="34" charset="-122"/>
                <a:ea typeface="微软雅黑" pitchFamily="34" charset="-122"/>
              </a:endParaRPr>
            </a:p>
          </p:txBody>
        </p:sp>
        <p:sp>
          <p:nvSpPr>
            <p:cNvPr id="56" name="Line 156"/>
            <p:cNvSpPr>
              <a:spLocks noChangeShapeType="1"/>
            </p:cNvSpPr>
            <p:nvPr/>
          </p:nvSpPr>
          <p:spPr bwMode="auto">
            <a:xfrm>
              <a:off x="3152081" y="5489555"/>
              <a:ext cx="165100" cy="304800"/>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itchFamily="34" charset="-122"/>
                <a:ea typeface="微软雅黑" pitchFamily="34" charset="-122"/>
              </a:endParaRPr>
            </a:p>
          </p:txBody>
        </p:sp>
        <p:sp>
          <p:nvSpPr>
            <p:cNvPr id="57" name="Line 157"/>
            <p:cNvSpPr>
              <a:spLocks noChangeShapeType="1"/>
            </p:cNvSpPr>
            <p:nvPr/>
          </p:nvSpPr>
          <p:spPr bwMode="auto">
            <a:xfrm flipH="1">
              <a:off x="2821881" y="5489555"/>
              <a:ext cx="165100" cy="304800"/>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itchFamily="34" charset="-122"/>
                <a:ea typeface="微软雅黑" pitchFamily="34" charset="-122"/>
              </a:endParaRPr>
            </a:p>
          </p:txBody>
        </p:sp>
        <p:sp>
          <p:nvSpPr>
            <p:cNvPr id="58" name="Text Box 158"/>
            <p:cNvSpPr txBox="1">
              <a:spLocks noChangeArrowheads="1"/>
            </p:cNvSpPr>
            <p:nvPr/>
          </p:nvSpPr>
          <p:spPr bwMode="auto">
            <a:xfrm>
              <a:off x="2808123" y="5662592"/>
              <a:ext cx="552797" cy="441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charset="0"/>
                  <a:ea typeface="黑体" pitchFamily="49" charset="-122"/>
                </a:defRPr>
              </a:lvl1pPr>
              <a:lvl2pPr>
                <a:defRPr sz="2800">
                  <a:solidFill>
                    <a:schemeClr val="tx1"/>
                  </a:solidFill>
                  <a:latin typeface="Tahoma" pitchFamily="34" charset="0"/>
                  <a:ea typeface="宋体" charset="-122"/>
                </a:defRPr>
              </a:lvl2pPr>
              <a:lvl3pPr>
                <a:defRPr sz="2400">
                  <a:solidFill>
                    <a:schemeClr val="tx1"/>
                  </a:solidFill>
                  <a:latin typeface="Tahoma" pitchFamily="34" charset="0"/>
                  <a:ea typeface="宋体" charset="-122"/>
                </a:defRPr>
              </a:lvl3pPr>
              <a:lvl4pPr>
                <a:defRPr sz="2000">
                  <a:solidFill>
                    <a:schemeClr val="tx1"/>
                  </a:solidFill>
                  <a:latin typeface="Tahoma" pitchFamily="34" charset="0"/>
                  <a:ea typeface="宋体" charset="-122"/>
                </a:defRPr>
              </a:lvl4pPr>
              <a:lvl5pPr>
                <a:defRPr sz="2000">
                  <a:solidFill>
                    <a:schemeClr val="tx1"/>
                  </a:solidFill>
                  <a:latin typeface="Tahoma" pitchFamily="34" charset="0"/>
                  <a:ea typeface="宋体" charset="-122"/>
                </a:defRPr>
              </a:lvl5pPr>
              <a:lvl6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r>
                <a:rPr kumimoji="1" lang="en-US" altLang="zh-CN" sz="1000" b="1">
                  <a:solidFill>
                    <a:schemeClr val="tx1"/>
                  </a:solidFill>
                  <a:latin typeface="微软雅黑" pitchFamily="34" charset="-122"/>
                  <a:ea typeface="微软雅黑" pitchFamily="34" charset="-122"/>
                </a:rPr>
                <a:t>…</a:t>
              </a:r>
            </a:p>
          </p:txBody>
        </p:sp>
        <p:sp>
          <p:nvSpPr>
            <p:cNvPr id="59" name="Line 159"/>
            <p:cNvSpPr>
              <a:spLocks noChangeShapeType="1"/>
            </p:cNvSpPr>
            <p:nvPr/>
          </p:nvSpPr>
          <p:spPr bwMode="auto">
            <a:xfrm>
              <a:off x="4032614" y="5489555"/>
              <a:ext cx="165100" cy="304800"/>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itchFamily="34" charset="-122"/>
                <a:ea typeface="微软雅黑" pitchFamily="34" charset="-122"/>
              </a:endParaRPr>
            </a:p>
          </p:txBody>
        </p:sp>
        <p:sp>
          <p:nvSpPr>
            <p:cNvPr id="60" name="Line 160"/>
            <p:cNvSpPr>
              <a:spLocks noChangeShapeType="1"/>
            </p:cNvSpPr>
            <p:nvPr/>
          </p:nvSpPr>
          <p:spPr bwMode="auto">
            <a:xfrm flipH="1">
              <a:off x="3702414" y="5489555"/>
              <a:ext cx="165100" cy="304800"/>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itchFamily="34" charset="-122"/>
                <a:ea typeface="微软雅黑" pitchFamily="34" charset="-122"/>
              </a:endParaRPr>
            </a:p>
          </p:txBody>
        </p:sp>
        <p:sp>
          <p:nvSpPr>
            <p:cNvPr id="61" name="Text Box 161"/>
            <p:cNvSpPr txBox="1">
              <a:spLocks noChangeArrowheads="1"/>
            </p:cNvSpPr>
            <p:nvPr/>
          </p:nvSpPr>
          <p:spPr bwMode="auto">
            <a:xfrm>
              <a:off x="3848597" y="5662592"/>
              <a:ext cx="552797" cy="441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charset="0"/>
                  <a:ea typeface="黑体" pitchFamily="49" charset="-122"/>
                </a:defRPr>
              </a:lvl1pPr>
              <a:lvl2pPr>
                <a:defRPr sz="2800">
                  <a:solidFill>
                    <a:schemeClr val="tx1"/>
                  </a:solidFill>
                  <a:latin typeface="Tahoma" pitchFamily="34" charset="0"/>
                  <a:ea typeface="宋体" charset="-122"/>
                </a:defRPr>
              </a:lvl2pPr>
              <a:lvl3pPr>
                <a:defRPr sz="2400">
                  <a:solidFill>
                    <a:schemeClr val="tx1"/>
                  </a:solidFill>
                  <a:latin typeface="Tahoma" pitchFamily="34" charset="0"/>
                  <a:ea typeface="宋体" charset="-122"/>
                </a:defRPr>
              </a:lvl3pPr>
              <a:lvl4pPr>
                <a:defRPr sz="2000">
                  <a:solidFill>
                    <a:schemeClr val="tx1"/>
                  </a:solidFill>
                  <a:latin typeface="Tahoma" pitchFamily="34" charset="0"/>
                  <a:ea typeface="宋体" charset="-122"/>
                </a:defRPr>
              </a:lvl4pPr>
              <a:lvl5pPr>
                <a:defRPr sz="2000">
                  <a:solidFill>
                    <a:schemeClr val="tx1"/>
                  </a:solidFill>
                  <a:latin typeface="Tahoma" pitchFamily="34" charset="0"/>
                  <a:ea typeface="宋体" charset="-122"/>
                </a:defRPr>
              </a:lvl5pPr>
              <a:lvl6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r>
                <a:rPr kumimoji="1" lang="en-US" altLang="zh-CN" sz="1000" b="1">
                  <a:solidFill>
                    <a:schemeClr val="tx1"/>
                  </a:solidFill>
                  <a:latin typeface="微软雅黑" pitchFamily="34" charset="-122"/>
                  <a:ea typeface="微软雅黑" pitchFamily="34" charset="-122"/>
                </a:rPr>
                <a:t>…</a:t>
              </a:r>
            </a:p>
          </p:txBody>
        </p:sp>
        <p:sp>
          <p:nvSpPr>
            <p:cNvPr id="62" name="Line 162"/>
            <p:cNvSpPr>
              <a:spLocks noChangeShapeType="1"/>
            </p:cNvSpPr>
            <p:nvPr/>
          </p:nvSpPr>
          <p:spPr bwMode="auto">
            <a:xfrm>
              <a:off x="4858114" y="5489555"/>
              <a:ext cx="0" cy="304800"/>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itchFamily="34" charset="-122"/>
                <a:ea typeface="微软雅黑" pitchFamily="34" charset="-122"/>
              </a:endParaRPr>
            </a:p>
          </p:txBody>
        </p:sp>
        <p:sp>
          <p:nvSpPr>
            <p:cNvPr id="63" name="Line 163"/>
            <p:cNvSpPr>
              <a:spLocks noChangeShapeType="1"/>
            </p:cNvSpPr>
            <p:nvPr/>
          </p:nvSpPr>
          <p:spPr bwMode="auto">
            <a:xfrm>
              <a:off x="4940664" y="5489555"/>
              <a:ext cx="165100" cy="304800"/>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itchFamily="34" charset="-122"/>
                <a:ea typeface="微软雅黑" pitchFamily="34" charset="-122"/>
              </a:endParaRPr>
            </a:p>
          </p:txBody>
        </p:sp>
        <p:sp>
          <p:nvSpPr>
            <p:cNvPr id="64" name="Line 164"/>
            <p:cNvSpPr>
              <a:spLocks noChangeShapeType="1"/>
            </p:cNvSpPr>
            <p:nvPr/>
          </p:nvSpPr>
          <p:spPr bwMode="auto">
            <a:xfrm flipH="1">
              <a:off x="4610464" y="5489555"/>
              <a:ext cx="165100" cy="304800"/>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itchFamily="34" charset="-122"/>
                <a:ea typeface="微软雅黑" pitchFamily="34" charset="-122"/>
              </a:endParaRPr>
            </a:p>
          </p:txBody>
        </p:sp>
        <p:sp>
          <p:nvSpPr>
            <p:cNvPr id="65" name="Text Box 165"/>
            <p:cNvSpPr txBox="1">
              <a:spLocks noChangeArrowheads="1"/>
            </p:cNvSpPr>
            <p:nvPr/>
          </p:nvSpPr>
          <p:spPr bwMode="auto">
            <a:xfrm>
              <a:off x="4596706" y="5662592"/>
              <a:ext cx="552797" cy="441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charset="0"/>
                  <a:ea typeface="黑体" pitchFamily="49" charset="-122"/>
                </a:defRPr>
              </a:lvl1pPr>
              <a:lvl2pPr>
                <a:defRPr sz="2800">
                  <a:solidFill>
                    <a:schemeClr val="tx1"/>
                  </a:solidFill>
                  <a:latin typeface="Tahoma" pitchFamily="34" charset="0"/>
                  <a:ea typeface="宋体" charset="-122"/>
                </a:defRPr>
              </a:lvl2pPr>
              <a:lvl3pPr>
                <a:defRPr sz="2400">
                  <a:solidFill>
                    <a:schemeClr val="tx1"/>
                  </a:solidFill>
                  <a:latin typeface="Tahoma" pitchFamily="34" charset="0"/>
                  <a:ea typeface="宋体" charset="-122"/>
                </a:defRPr>
              </a:lvl3pPr>
              <a:lvl4pPr>
                <a:defRPr sz="2000">
                  <a:solidFill>
                    <a:schemeClr val="tx1"/>
                  </a:solidFill>
                  <a:latin typeface="Tahoma" pitchFamily="34" charset="0"/>
                  <a:ea typeface="宋体" charset="-122"/>
                </a:defRPr>
              </a:lvl4pPr>
              <a:lvl5pPr>
                <a:defRPr sz="2000">
                  <a:solidFill>
                    <a:schemeClr val="tx1"/>
                  </a:solidFill>
                  <a:latin typeface="Tahoma" pitchFamily="34" charset="0"/>
                  <a:ea typeface="宋体" charset="-122"/>
                </a:defRPr>
              </a:lvl5pPr>
              <a:lvl6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r>
                <a:rPr kumimoji="1" lang="en-US" altLang="zh-CN" sz="1000" b="1">
                  <a:solidFill>
                    <a:schemeClr val="tx1"/>
                  </a:solidFill>
                  <a:latin typeface="微软雅黑" pitchFamily="34" charset="-122"/>
                  <a:ea typeface="微软雅黑" pitchFamily="34" charset="-122"/>
                </a:rPr>
                <a:t>…</a:t>
              </a:r>
            </a:p>
          </p:txBody>
        </p:sp>
        <p:sp>
          <p:nvSpPr>
            <p:cNvPr id="66" name="Line 166"/>
            <p:cNvSpPr>
              <a:spLocks noChangeShapeType="1"/>
            </p:cNvSpPr>
            <p:nvPr/>
          </p:nvSpPr>
          <p:spPr bwMode="auto">
            <a:xfrm>
              <a:off x="5848714" y="5489555"/>
              <a:ext cx="0" cy="304800"/>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itchFamily="34" charset="-122"/>
                <a:ea typeface="微软雅黑" pitchFamily="34" charset="-122"/>
              </a:endParaRPr>
            </a:p>
          </p:txBody>
        </p:sp>
        <p:sp>
          <p:nvSpPr>
            <p:cNvPr id="67" name="Line 167"/>
            <p:cNvSpPr>
              <a:spLocks noChangeShapeType="1"/>
            </p:cNvSpPr>
            <p:nvPr/>
          </p:nvSpPr>
          <p:spPr bwMode="auto">
            <a:xfrm>
              <a:off x="5931264" y="5489555"/>
              <a:ext cx="165100" cy="304800"/>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itchFamily="34" charset="-122"/>
                <a:ea typeface="微软雅黑" pitchFamily="34" charset="-122"/>
              </a:endParaRPr>
            </a:p>
          </p:txBody>
        </p:sp>
        <p:sp>
          <p:nvSpPr>
            <p:cNvPr id="68" name="Line 168"/>
            <p:cNvSpPr>
              <a:spLocks noChangeShapeType="1"/>
            </p:cNvSpPr>
            <p:nvPr/>
          </p:nvSpPr>
          <p:spPr bwMode="auto">
            <a:xfrm flipH="1">
              <a:off x="5601064" y="5489555"/>
              <a:ext cx="165100" cy="304800"/>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itchFamily="34" charset="-122"/>
                <a:ea typeface="微软雅黑" pitchFamily="34" charset="-122"/>
              </a:endParaRPr>
            </a:p>
          </p:txBody>
        </p:sp>
        <p:sp>
          <p:nvSpPr>
            <p:cNvPr id="69" name="Text Box 169"/>
            <p:cNvSpPr txBox="1">
              <a:spLocks noChangeArrowheads="1"/>
            </p:cNvSpPr>
            <p:nvPr/>
          </p:nvSpPr>
          <p:spPr bwMode="auto">
            <a:xfrm>
              <a:off x="5587306" y="5662592"/>
              <a:ext cx="552797" cy="441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charset="0"/>
                  <a:ea typeface="黑体" pitchFamily="49" charset="-122"/>
                </a:defRPr>
              </a:lvl1pPr>
              <a:lvl2pPr>
                <a:defRPr sz="2800">
                  <a:solidFill>
                    <a:schemeClr val="tx1"/>
                  </a:solidFill>
                  <a:latin typeface="Tahoma" pitchFamily="34" charset="0"/>
                  <a:ea typeface="宋体" charset="-122"/>
                </a:defRPr>
              </a:lvl2pPr>
              <a:lvl3pPr>
                <a:defRPr sz="2400">
                  <a:solidFill>
                    <a:schemeClr val="tx1"/>
                  </a:solidFill>
                  <a:latin typeface="Tahoma" pitchFamily="34" charset="0"/>
                  <a:ea typeface="宋体" charset="-122"/>
                </a:defRPr>
              </a:lvl3pPr>
              <a:lvl4pPr>
                <a:defRPr sz="2000">
                  <a:solidFill>
                    <a:schemeClr val="tx1"/>
                  </a:solidFill>
                  <a:latin typeface="Tahoma" pitchFamily="34" charset="0"/>
                  <a:ea typeface="宋体" charset="-122"/>
                </a:defRPr>
              </a:lvl4pPr>
              <a:lvl5pPr>
                <a:defRPr sz="2000">
                  <a:solidFill>
                    <a:schemeClr val="tx1"/>
                  </a:solidFill>
                  <a:latin typeface="Tahoma" pitchFamily="34" charset="0"/>
                  <a:ea typeface="宋体" charset="-122"/>
                </a:defRPr>
              </a:lvl5pPr>
              <a:lvl6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r>
                <a:rPr kumimoji="1" lang="en-US" altLang="zh-CN" sz="1000" b="1">
                  <a:solidFill>
                    <a:schemeClr val="tx1"/>
                  </a:solidFill>
                  <a:latin typeface="微软雅黑" pitchFamily="34" charset="-122"/>
                  <a:ea typeface="微软雅黑" pitchFamily="34" charset="-122"/>
                </a:rPr>
                <a:t>…</a:t>
              </a:r>
            </a:p>
          </p:txBody>
        </p:sp>
        <p:sp>
          <p:nvSpPr>
            <p:cNvPr id="70" name="Line 170"/>
            <p:cNvSpPr>
              <a:spLocks noChangeShapeType="1"/>
            </p:cNvSpPr>
            <p:nvPr/>
          </p:nvSpPr>
          <p:spPr bwMode="auto">
            <a:xfrm>
              <a:off x="7747364" y="5489555"/>
              <a:ext cx="0" cy="304800"/>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itchFamily="34" charset="-122"/>
                <a:ea typeface="微软雅黑" pitchFamily="34" charset="-122"/>
              </a:endParaRPr>
            </a:p>
          </p:txBody>
        </p:sp>
        <p:sp>
          <p:nvSpPr>
            <p:cNvPr id="71" name="Line 171"/>
            <p:cNvSpPr>
              <a:spLocks noChangeShapeType="1"/>
            </p:cNvSpPr>
            <p:nvPr/>
          </p:nvSpPr>
          <p:spPr bwMode="auto">
            <a:xfrm>
              <a:off x="7829914" y="5489555"/>
              <a:ext cx="165100" cy="304800"/>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itchFamily="34" charset="-122"/>
                <a:ea typeface="微软雅黑" pitchFamily="34" charset="-122"/>
              </a:endParaRPr>
            </a:p>
          </p:txBody>
        </p:sp>
        <p:sp>
          <p:nvSpPr>
            <p:cNvPr id="72" name="Line 172"/>
            <p:cNvSpPr>
              <a:spLocks noChangeShapeType="1"/>
            </p:cNvSpPr>
            <p:nvPr/>
          </p:nvSpPr>
          <p:spPr bwMode="auto">
            <a:xfrm flipH="1">
              <a:off x="7499714" y="5489555"/>
              <a:ext cx="165100" cy="304800"/>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itchFamily="34" charset="-122"/>
                <a:ea typeface="微软雅黑" pitchFamily="34" charset="-122"/>
              </a:endParaRPr>
            </a:p>
          </p:txBody>
        </p:sp>
        <p:sp>
          <p:nvSpPr>
            <p:cNvPr id="73" name="Text Box 173"/>
            <p:cNvSpPr txBox="1">
              <a:spLocks noChangeArrowheads="1"/>
            </p:cNvSpPr>
            <p:nvPr/>
          </p:nvSpPr>
          <p:spPr bwMode="auto">
            <a:xfrm>
              <a:off x="7485956" y="5662592"/>
              <a:ext cx="552797" cy="441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charset="0"/>
                  <a:ea typeface="黑体" pitchFamily="49" charset="-122"/>
                </a:defRPr>
              </a:lvl1pPr>
              <a:lvl2pPr>
                <a:defRPr sz="2800">
                  <a:solidFill>
                    <a:schemeClr val="tx1"/>
                  </a:solidFill>
                  <a:latin typeface="Tahoma" pitchFamily="34" charset="0"/>
                  <a:ea typeface="宋体" charset="-122"/>
                </a:defRPr>
              </a:lvl2pPr>
              <a:lvl3pPr>
                <a:defRPr sz="2400">
                  <a:solidFill>
                    <a:schemeClr val="tx1"/>
                  </a:solidFill>
                  <a:latin typeface="Tahoma" pitchFamily="34" charset="0"/>
                  <a:ea typeface="宋体" charset="-122"/>
                </a:defRPr>
              </a:lvl3pPr>
              <a:lvl4pPr>
                <a:defRPr sz="2000">
                  <a:solidFill>
                    <a:schemeClr val="tx1"/>
                  </a:solidFill>
                  <a:latin typeface="Tahoma" pitchFamily="34" charset="0"/>
                  <a:ea typeface="宋体" charset="-122"/>
                </a:defRPr>
              </a:lvl4pPr>
              <a:lvl5pPr>
                <a:defRPr sz="2000">
                  <a:solidFill>
                    <a:schemeClr val="tx1"/>
                  </a:solidFill>
                  <a:latin typeface="Tahoma" pitchFamily="34" charset="0"/>
                  <a:ea typeface="宋体" charset="-122"/>
                </a:defRPr>
              </a:lvl5pPr>
              <a:lvl6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r>
                <a:rPr kumimoji="1" lang="en-US" altLang="zh-CN" sz="1000" b="1">
                  <a:solidFill>
                    <a:schemeClr val="tx1"/>
                  </a:solidFill>
                  <a:latin typeface="微软雅黑" pitchFamily="34" charset="-122"/>
                  <a:ea typeface="微软雅黑" pitchFamily="34" charset="-122"/>
                </a:rPr>
                <a:t>…</a:t>
              </a:r>
            </a:p>
          </p:txBody>
        </p:sp>
        <p:sp>
          <p:nvSpPr>
            <p:cNvPr id="74" name="Line 174"/>
            <p:cNvSpPr>
              <a:spLocks noChangeShapeType="1"/>
            </p:cNvSpPr>
            <p:nvPr/>
          </p:nvSpPr>
          <p:spPr bwMode="auto">
            <a:xfrm>
              <a:off x="6756764" y="5489555"/>
              <a:ext cx="0" cy="304800"/>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itchFamily="34" charset="-122"/>
                <a:ea typeface="微软雅黑" pitchFamily="34" charset="-122"/>
              </a:endParaRPr>
            </a:p>
          </p:txBody>
        </p:sp>
        <p:sp>
          <p:nvSpPr>
            <p:cNvPr id="75" name="Line 175"/>
            <p:cNvSpPr>
              <a:spLocks noChangeShapeType="1"/>
            </p:cNvSpPr>
            <p:nvPr/>
          </p:nvSpPr>
          <p:spPr bwMode="auto">
            <a:xfrm>
              <a:off x="6839314" y="5489555"/>
              <a:ext cx="165100" cy="304800"/>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itchFamily="34" charset="-122"/>
                <a:ea typeface="微软雅黑" pitchFamily="34" charset="-122"/>
              </a:endParaRPr>
            </a:p>
          </p:txBody>
        </p:sp>
        <p:sp>
          <p:nvSpPr>
            <p:cNvPr id="76" name="Line 176"/>
            <p:cNvSpPr>
              <a:spLocks noChangeShapeType="1"/>
            </p:cNvSpPr>
            <p:nvPr/>
          </p:nvSpPr>
          <p:spPr bwMode="auto">
            <a:xfrm flipH="1">
              <a:off x="6509114" y="5489555"/>
              <a:ext cx="165100" cy="304800"/>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itchFamily="34" charset="-122"/>
                <a:ea typeface="微软雅黑" pitchFamily="34" charset="-122"/>
              </a:endParaRPr>
            </a:p>
          </p:txBody>
        </p:sp>
        <p:sp>
          <p:nvSpPr>
            <p:cNvPr id="77" name="Text Box 177"/>
            <p:cNvSpPr txBox="1">
              <a:spLocks noChangeArrowheads="1"/>
            </p:cNvSpPr>
            <p:nvPr/>
          </p:nvSpPr>
          <p:spPr bwMode="auto">
            <a:xfrm>
              <a:off x="6495356" y="5662592"/>
              <a:ext cx="552797" cy="441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charset="0"/>
                  <a:ea typeface="黑体" pitchFamily="49" charset="-122"/>
                </a:defRPr>
              </a:lvl1pPr>
              <a:lvl2pPr>
                <a:defRPr sz="2800">
                  <a:solidFill>
                    <a:schemeClr val="tx1"/>
                  </a:solidFill>
                  <a:latin typeface="Tahoma" pitchFamily="34" charset="0"/>
                  <a:ea typeface="宋体" charset="-122"/>
                </a:defRPr>
              </a:lvl2pPr>
              <a:lvl3pPr>
                <a:defRPr sz="2400">
                  <a:solidFill>
                    <a:schemeClr val="tx1"/>
                  </a:solidFill>
                  <a:latin typeface="Tahoma" pitchFamily="34" charset="0"/>
                  <a:ea typeface="宋体" charset="-122"/>
                </a:defRPr>
              </a:lvl3pPr>
              <a:lvl4pPr>
                <a:defRPr sz="2000">
                  <a:solidFill>
                    <a:schemeClr val="tx1"/>
                  </a:solidFill>
                  <a:latin typeface="Tahoma" pitchFamily="34" charset="0"/>
                  <a:ea typeface="宋体" charset="-122"/>
                </a:defRPr>
              </a:lvl4pPr>
              <a:lvl5pPr>
                <a:defRPr sz="2000">
                  <a:solidFill>
                    <a:schemeClr val="tx1"/>
                  </a:solidFill>
                  <a:latin typeface="Tahoma" pitchFamily="34" charset="0"/>
                  <a:ea typeface="宋体" charset="-122"/>
                </a:defRPr>
              </a:lvl5pPr>
              <a:lvl6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r>
                <a:rPr kumimoji="1" lang="en-US" altLang="zh-CN" sz="1000" b="1">
                  <a:solidFill>
                    <a:schemeClr val="tx1"/>
                  </a:solidFill>
                  <a:latin typeface="微软雅黑" pitchFamily="34" charset="-122"/>
                  <a:ea typeface="微软雅黑" pitchFamily="34" charset="-122"/>
                </a:rPr>
                <a:t>…</a:t>
              </a:r>
            </a:p>
          </p:txBody>
        </p:sp>
        <p:sp>
          <p:nvSpPr>
            <p:cNvPr id="78" name="Text Box 178"/>
            <p:cNvSpPr txBox="1">
              <a:spLocks noChangeArrowheads="1"/>
            </p:cNvSpPr>
            <p:nvPr/>
          </p:nvSpPr>
          <p:spPr bwMode="auto">
            <a:xfrm>
              <a:off x="8394006" y="5129192"/>
              <a:ext cx="552797" cy="441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charset="0"/>
                  <a:ea typeface="黑体" pitchFamily="49" charset="-122"/>
                </a:defRPr>
              </a:lvl1pPr>
              <a:lvl2pPr>
                <a:defRPr sz="2800">
                  <a:solidFill>
                    <a:schemeClr val="tx1"/>
                  </a:solidFill>
                  <a:latin typeface="Tahoma" pitchFamily="34" charset="0"/>
                  <a:ea typeface="宋体" charset="-122"/>
                </a:defRPr>
              </a:lvl2pPr>
              <a:lvl3pPr>
                <a:defRPr sz="2400">
                  <a:solidFill>
                    <a:schemeClr val="tx1"/>
                  </a:solidFill>
                  <a:latin typeface="Tahoma" pitchFamily="34" charset="0"/>
                  <a:ea typeface="宋体" charset="-122"/>
                </a:defRPr>
              </a:lvl3pPr>
              <a:lvl4pPr>
                <a:defRPr sz="2000">
                  <a:solidFill>
                    <a:schemeClr val="tx1"/>
                  </a:solidFill>
                  <a:latin typeface="Tahoma" pitchFamily="34" charset="0"/>
                  <a:ea typeface="宋体" charset="-122"/>
                </a:defRPr>
              </a:lvl4pPr>
              <a:lvl5pPr>
                <a:defRPr sz="2000">
                  <a:solidFill>
                    <a:schemeClr val="tx1"/>
                  </a:solidFill>
                  <a:latin typeface="Tahoma" pitchFamily="34" charset="0"/>
                  <a:ea typeface="宋体" charset="-122"/>
                </a:defRPr>
              </a:lvl5pPr>
              <a:lvl6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r>
                <a:rPr kumimoji="1" lang="en-US" altLang="zh-CN" sz="1000" b="1">
                  <a:solidFill>
                    <a:schemeClr val="tx1"/>
                  </a:solidFill>
                  <a:latin typeface="微软雅黑" pitchFamily="34" charset="-122"/>
                  <a:ea typeface="微软雅黑" pitchFamily="34" charset="-122"/>
                </a:rPr>
                <a:t>…</a:t>
              </a:r>
            </a:p>
          </p:txBody>
        </p:sp>
        <p:sp>
          <p:nvSpPr>
            <p:cNvPr id="79" name="Line 179"/>
            <p:cNvSpPr>
              <a:spLocks noChangeShapeType="1"/>
            </p:cNvSpPr>
            <p:nvPr/>
          </p:nvSpPr>
          <p:spPr bwMode="auto">
            <a:xfrm flipH="1">
              <a:off x="4441925" y="4151293"/>
              <a:ext cx="3440" cy="309563"/>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000" b="1">
                <a:latin typeface="微软雅黑" pitchFamily="34" charset="-122"/>
                <a:ea typeface="微软雅黑" pitchFamily="34" charset="-122"/>
              </a:endParaRPr>
            </a:p>
          </p:txBody>
        </p:sp>
        <p:sp>
          <p:nvSpPr>
            <p:cNvPr id="80" name="Line 180"/>
            <p:cNvSpPr>
              <a:spLocks noChangeShapeType="1"/>
            </p:cNvSpPr>
            <p:nvPr/>
          </p:nvSpPr>
          <p:spPr bwMode="auto">
            <a:xfrm flipH="1">
              <a:off x="3745409" y="5494318"/>
              <a:ext cx="211534" cy="639763"/>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itchFamily="34" charset="-122"/>
                <a:ea typeface="微软雅黑" pitchFamily="34" charset="-122"/>
              </a:endParaRPr>
            </a:p>
          </p:txBody>
        </p:sp>
        <p:sp>
          <p:nvSpPr>
            <p:cNvPr id="81" name="Text Box 181"/>
            <p:cNvSpPr txBox="1">
              <a:spLocks noChangeArrowheads="1"/>
            </p:cNvSpPr>
            <p:nvPr/>
          </p:nvSpPr>
          <p:spPr bwMode="auto">
            <a:xfrm>
              <a:off x="2785765" y="6021367"/>
              <a:ext cx="2166314" cy="441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charset="0"/>
                  <a:ea typeface="黑体" pitchFamily="49" charset="-122"/>
                </a:defRPr>
              </a:lvl1pPr>
              <a:lvl2pPr>
                <a:defRPr sz="2800">
                  <a:solidFill>
                    <a:schemeClr val="tx1"/>
                  </a:solidFill>
                  <a:latin typeface="Tahoma" pitchFamily="34" charset="0"/>
                  <a:ea typeface="宋体" charset="-122"/>
                </a:defRPr>
              </a:lvl2pPr>
              <a:lvl3pPr>
                <a:defRPr sz="2400">
                  <a:solidFill>
                    <a:schemeClr val="tx1"/>
                  </a:solidFill>
                  <a:latin typeface="Tahoma" pitchFamily="34" charset="0"/>
                  <a:ea typeface="宋体" charset="-122"/>
                </a:defRPr>
              </a:lvl3pPr>
              <a:lvl4pPr>
                <a:defRPr sz="2000">
                  <a:solidFill>
                    <a:schemeClr val="tx1"/>
                  </a:solidFill>
                  <a:latin typeface="Tahoma" pitchFamily="34" charset="0"/>
                  <a:ea typeface="宋体" charset="-122"/>
                </a:defRPr>
              </a:lvl4pPr>
              <a:lvl5pPr>
                <a:defRPr sz="2000">
                  <a:solidFill>
                    <a:schemeClr val="tx1"/>
                  </a:solidFill>
                  <a:latin typeface="Tahoma" pitchFamily="34" charset="0"/>
                  <a:ea typeface="宋体" charset="-122"/>
                </a:defRPr>
              </a:lvl5pPr>
              <a:lvl6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r>
                <a:rPr kumimoji="1" lang="en-US" altLang="zh-CN" sz="1000" b="1" dirty="0" err="1">
                  <a:solidFill>
                    <a:schemeClr val="tx1"/>
                  </a:solidFill>
                  <a:latin typeface="微软雅黑" pitchFamily="34" charset="-122"/>
                  <a:ea typeface="微软雅黑" pitchFamily="34" charset="-122"/>
                </a:rPr>
                <a:t>ipInReceives</a:t>
              </a:r>
              <a:r>
                <a:rPr kumimoji="1" lang="en-US" altLang="zh-CN" sz="1000" b="1" dirty="0">
                  <a:solidFill>
                    <a:schemeClr val="tx1"/>
                  </a:solidFill>
                  <a:latin typeface="微软雅黑" pitchFamily="34" charset="-122"/>
                  <a:ea typeface="微软雅黑" pitchFamily="34" charset="-122"/>
                </a:rPr>
                <a:t>(3) </a:t>
              </a:r>
            </a:p>
          </p:txBody>
        </p:sp>
        <p:sp>
          <p:nvSpPr>
            <p:cNvPr id="82" name="AutoShape 182"/>
            <p:cNvSpPr>
              <a:spLocks noChangeArrowheads="1"/>
            </p:cNvSpPr>
            <p:nvPr/>
          </p:nvSpPr>
          <p:spPr bwMode="auto">
            <a:xfrm>
              <a:off x="4733988" y="6134963"/>
              <a:ext cx="495299" cy="228600"/>
            </a:xfrm>
            <a:prstGeom prst="leftArrow">
              <a:avLst>
                <a:gd name="adj1" fmla="val 33333"/>
                <a:gd name="adj2" fmla="val 98148"/>
              </a:avLst>
            </a:prstGeom>
            <a:solidFill>
              <a:srgbClr val="FFFF00"/>
            </a:solidFill>
            <a:ln w="9525">
              <a:solidFill>
                <a:schemeClr val="tx1"/>
              </a:solidFill>
              <a:miter lim="800000"/>
              <a:headEnd/>
              <a:tailEnd/>
            </a:ln>
            <a:effectLst/>
          </p:spPr>
          <p:txBody>
            <a:bodyPr wrap="none" anchor="ctr"/>
            <a:lstStyle/>
            <a:p>
              <a:pPr eaLnBrk="1" hangingPunct="1"/>
              <a:endParaRPr lang="zh-CN" altLang="en-US" sz="1000" b="1">
                <a:latin typeface="微软雅黑" pitchFamily="34" charset="-122"/>
                <a:ea typeface="微软雅黑" pitchFamily="34" charset="-122"/>
              </a:endParaRPr>
            </a:p>
          </p:txBody>
        </p:sp>
        <p:sp>
          <p:nvSpPr>
            <p:cNvPr id="83" name="Text Box 183"/>
            <p:cNvSpPr txBox="1">
              <a:spLocks noChangeArrowheads="1"/>
            </p:cNvSpPr>
            <p:nvPr/>
          </p:nvSpPr>
          <p:spPr bwMode="auto">
            <a:xfrm>
              <a:off x="5130298" y="6021367"/>
              <a:ext cx="1921842" cy="441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charset="0"/>
                  <a:ea typeface="黑体" pitchFamily="49" charset="-122"/>
                </a:defRPr>
              </a:lvl1pPr>
              <a:lvl2pPr>
                <a:defRPr sz="2800">
                  <a:solidFill>
                    <a:schemeClr val="tx1"/>
                  </a:solidFill>
                  <a:latin typeface="Tahoma" pitchFamily="34" charset="0"/>
                  <a:ea typeface="宋体" charset="-122"/>
                </a:defRPr>
              </a:lvl2pPr>
              <a:lvl3pPr>
                <a:defRPr sz="2400">
                  <a:solidFill>
                    <a:schemeClr val="tx1"/>
                  </a:solidFill>
                  <a:latin typeface="Tahoma" pitchFamily="34" charset="0"/>
                  <a:ea typeface="宋体" charset="-122"/>
                </a:defRPr>
              </a:lvl3pPr>
              <a:lvl4pPr>
                <a:defRPr sz="2000">
                  <a:solidFill>
                    <a:schemeClr val="tx1"/>
                  </a:solidFill>
                  <a:latin typeface="Tahoma" pitchFamily="34" charset="0"/>
                  <a:ea typeface="宋体" charset="-122"/>
                </a:defRPr>
              </a:lvl4pPr>
              <a:lvl5pPr>
                <a:defRPr sz="2000">
                  <a:solidFill>
                    <a:schemeClr val="tx1"/>
                  </a:solidFill>
                  <a:latin typeface="Tahoma" pitchFamily="34" charset="0"/>
                  <a:ea typeface="宋体" charset="-122"/>
                </a:defRPr>
              </a:lvl5pPr>
              <a:lvl6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r>
                <a:rPr kumimoji="1" lang="en-US" altLang="zh-CN" sz="1000" b="1" dirty="0">
                  <a:solidFill>
                    <a:schemeClr val="tx1"/>
                  </a:solidFill>
                  <a:latin typeface="微软雅黑" pitchFamily="34" charset="-122"/>
                  <a:ea typeface="微软雅黑" pitchFamily="34" charset="-122"/>
                  <a:sym typeface="Symbol" pitchFamily="18" charset="2"/>
                </a:rPr>
                <a:t>1.3.6.1.2.1.4.3</a:t>
              </a:r>
            </a:p>
          </p:txBody>
        </p:sp>
        <p:sp>
          <p:nvSpPr>
            <p:cNvPr id="84" name="Text Box 184"/>
            <p:cNvSpPr txBox="1">
              <a:spLocks noChangeArrowheads="1"/>
            </p:cNvSpPr>
            <p:nvPr/>
          </p:nvSpPr>
          <p:spPr bwMode="auto">
            <a:xfrm>
              <a:off x="3119405" y="6546830"/>
              <a:ext cx="6080750" cy="441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charset="0"/>
                  <a:ea typeface="黑体" pitchFamily="49" charset="-122"/>
                </a:defRPr>
              </a:lvl1pPr>
              <a:lvl2pPr>
                <a:defRPr sz="2800">
                  <a:solidFill>
                    <a:schemeClr val="tx1"/>
                  </a:solidFill>
                  <a:latin typeface="Tahoma" pitchFamily="34" charset="0"/>
                  <a:ea typeface="宋体" charset="-122"/>
                </a:defRPr>
              </a:lvl2pPr>
              <a:lvl3pPr>
                <a:defRPr sz="2400">
                  <a:solidFill>
                    <a:schemeClr val="tx1"/>
                  </a:solidFill>
                  <a:latin typeface="Tahoma" pitchFamily="34" charset="0"/>
                  <a:ea typeface="宋体" charset="-122"/>
                </a:defRPr>
              </a:lvl3pPr>
              <a:lvl4pPr>
                <a:defRPr sz="2000">
                  <a:solidFill>
                    <a:schemeClr val="tx1"/>
                  </a:solidFill>
                  <a:latin typeface="Tahoma" pitchFamily="34" charset="0"/>
                  <a:ea typeface="宋体" charset="-122"/>
                </a:defRPr>
              </a:lvl4pPr>
              <a:lvl5pPr>
                <a:defRPr sz="2000">
                  <a:solidFill>
                    <a:schemeClr val="tx1"/>
                  </a:solidFill>
                  <a:latin typeface="Tahoma" pitchFamily="34" charset="0"/>
                  <a:ea typeface="宋体" charset="-122"/>
                </a:defRPr>
              </a:lvl5pPr>
              <a:lvl6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r>
                <a:rPr kumimoji="1" lang="en-US" altLang="zh-CN" sz="1000" b="1">
                  <a:solidFill>
                    <a:schemeClr val="tx1"/>
                  </a:solidFill>
                  <a:latin typeface="微软雅黑" pitchFamily="34" charset="-122"/>
                  <a:ea typeface="微软雅黑" pitchFamily="34" charset="-122"/>
                  <a:sym typeface="Symbol" pitchFamily="18" charset="2"/>
                </a:rPr>
                <a:t>(iso.org.dod.internet.mgmt.mib-2.ip.ipinreceives)</a:t>
              </a:r>
            </a:p>
          </p:txBody>
        </p:sp>
        <p:sp>
          <p:nvSpPr>
            <p:cNvPr id="85" name="Line 185"/>
            <p:cNvSpPr>
              <a:spLocks noChangeShapeType="1"/>
            </p:cNvSpPr>
            <p:nvPr/>
          </p:nvSpPr>
          <p:spPr bwMode="auto">
            <a:xfrm flipH="1" flipV="1">
              <a:off x="5594186" y="6346806"/>
              <a:ext cx="79110" cy="300037"/>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itchFamily="34" charset="-122"/>
                <a:ea typeface="微软雅黑" pitchFamily="34" charset="-122"/>
              </a:endParaRPr>
            </a:p>
          </p:txBody>
        </p:sp>
      </p:grpSp>
      <p:sp>
        <p:nvSpPr>
          <p:cNvPr id="87" name="矩形 86"/>
          <p:cNvSpPr/>
          <p:nvPr/>
        </p:nvSpPr>
        <p:spPr>
          <a:xfrm>
            <a:off x="1103588" y="2332485"/>
            <a:ext cx="7020910" cy="1777682"/>
          </a:xfrm>
          <a:prstGeom prst="rect">
            <a:avLst/>
          </a:prstGeom>
          <a:noFill/>
          <a:ln w="28575">
            <a:solidFill>
              <a:srgbClr val="CC00CC"/>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0918094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3000" fill="hold" grpId="0" nodeType="withEffect">
                                  <p:stCondLst>
                                    <p:cond delay="0"/>
                                  </p:stCondLst>
                                  <p:childTnLst>
                                    <p:anim calcmode="discrete" valueType="str">
                                      <p:cBhvr>
                                        <p:cTn id="6" dur="1000" fill="hold"/>
                                        <p:tgtEl>
                                          <p:spTgt spid="87"/>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 grpId="0" animBg="1"/>
    </p:bld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56963" y="1213662"/>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3" name="Rectangle 6"/>
          <p:cNvSpPr>
            <a:spLocks noChangeArrowheads="1"/>
          </p:cNvSpPr>
          <p:nvPr/>
        </p:nvSpPr>
        <p:spPr bwMode="auto">
          <a:xfrm>
            <a:off x="3466307" y="1180451"/>
            <a:ext cx="223009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itchFamily="34" charset="-122"/>
                <a:ea typeface="微软雅黑" pitchFamily="34" charset="-122"/>
              </a:rPr>
              <a:t>SMI </a:t>
            </a:r>
            <a:r>
              <a:rPr lang="zh-CN" altLang="en-US" sz="2000" b="1" dirty="0">
                <a:solidFill>
                  <a:schemeClr val="bg1"/>
                </a:solidFill>
                <a:latin typeface="微软雅黑" pitchFamily="34" charset="-122"/>
                <a:ea typeface="微软雅黑" pitchFamily="34" charset="-122"/>
              </a:rPr>
              <a:t>使用 </a:t>
            </a:r>
            <a:r>
              <a:rPr lang="en-US" altLang="zh-CN" sz="2000" b="1" dirty="0">
                <a:solidFill>
                  <a:schemeClr val="bg1"/>
                </a:solidFill>
                <a:latin typeface="微软雅黑" pitchFamily="34" charset="-122"/>
                <a:ea typeface="微软雅黑" pitchFamily="34" charset="-122"/>
              </a:rPr>
              <a:t>ASN.1</a:t>
            </a:r>
            <a:endParaRPr lang="zh-CN" altLang="en-US" sz="2000" b="1" dirty="0">
              <a:solidFill>
                <a:schemeClr val="bg1"/>
              </a:solidFill>
              <a:latin typeface="微软雅黑" pitchFamily="34" charset="-122"/>
              <a:ea typeface="微软雅黑" pitchFamily="34" charset="-122"/>
            </a:endParaRPr>
          </a:p>
        </p:txBody>
      </p:sp>
      <p:sp>
        <p:nvSpPr>
          <p:cNvPr id="4" name="Rectangle 68"/>
          <p:cNvSpPr>
            <a:spLocks noChangeArrowheads="1"/>
          </p:cNvSpPr>
          <p:nvPr/>
        </p:nvSpPr>
        <p:spPr bwMode="auto">
          <a:xfrm>
            <a:off x="483811" y="1574752"/>
            <a:ext cx="7304355" cy="22082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eaLnBrk="0" hangingPunct="0">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SMI </a:t>
            </a:r>
            <a:r>
              <a:rPr lang="zh-CN" altLang="en-US" sz="2000" b="1" dirty="0">
                <a:latin typeface="微软雅黑" pitchFamily="34" charset="-122"/>
                <a:ea typeface="微软雅黑" pitchFamily="34" charset="-122"/>
              </a:rPr>
              <a:t>标准指明：所有的 </a:t>
            </a:r>
            <a:r>
              <a:rPr lang="en-US" altLang="zh-CN" sz="2000" b="1" dirty="0">
                <a:latin typeface="微软雅黑" pitchFamily="34" charset="-122"/>
                <a:ea typeface="微软雅黑" pitchFamily="34" charset="-122"/>
              </a:rPr>
              <a:t>MIB </a:t>
            </a:r>
            <a:r>
              <a:rPr lang="zh-CN" altLang="en-US" sz="2000" b="1" dirty="0">
                <a:latin typeface="微软雅黑" pitchFamily="34" charset="-122"/>
                <a:ea typeface="微软雅黑" pitchFamily="34" charset="-122"/>
              </a:rPr>
              <a:t>变量必须使用</a:t>
            </a:r>
            <a:r>
              <a:rPr lang="zh-CN" altLang="en-US" sz="2000" b="1" dirty="0">
                <a:solidFill>
                  <a:srgbClr val="0000FF"/>
                </a:solidFill>
                <a:latin typeface="微软雅黑" pitchFamily="34" charset="-122"/>
                <a:ea typeface="微软雅黑" pitchFamily="34" charset="-122"/>
              </a:rPr>
              <a:t>抽象语法记法 </a:t>
            </a:r>
            <a:r>
              <a:rPr lang="en-US" altLang="zh-CN" sz="2000" b="1" dirty="0">
                <a:solidFill>
                  <a:srgbClr val="0000FF"/>
                </a:solidFill>
                <a:latin typeface="微软雅黑" pitchFamily="34" charset="-122"/>
                <a:ea typeface="微软雅黑" pitchFamily="34" charset="-122"/>
              </a:rPr>
              <a:t>1</a:t>
            </a:r>
            <a:r>
              <a:rPr lang="zh-CN" altLang="en-US" sz="2000" b="1" dirty="0">
                <a:latin typeface="微软雅黑" pitchFamily="34" charset="-122"/>
                <a:ea typeface="微软雅黑" pitchFamily="34" charset="-122"/>
              </a:rPr>
              <a:t>（</a:t>
            </a:r>
            <a:r>
              <a:rPr lang="en-US" altLang="zh-CN" sz="2000" b="1" dirty="0">
                <a:latin typeface="微软雅黑" pitchFamily="34" charset="-122"/>
                <a:ea typeface="微软雅黑" pitchFamily="34" charset="-122"/>
              </a:rPr>
              <a:t>ASN.1</a:t>
            </a:r>
            <a:r>
              <a:rPr lang="zh-CN" altLang="en-US" sz="2000" b="1" dirty="0">
                <a:latin typeface="微软雅黑" pitchFamily="34" charset="-122"/>
                <a:ea typeface="微软雅黑" pitchFamily="34" charset="-122"/>
              </a:rPr>
              <a:t>）来定义。</a:t>
            </a:r>
          </a:p>
          <a:p>
            <a:pPr marL="342900" indent="-342900" eaLnBrk="0" hangingPunct="0">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SMI </a:t>
            </a:r>
            <a:r>
              <a:rPr lang="zh-CN" altLang="en-US" sz="2000" b="1" dirty="0">
                <a:latin typeface="微软雅黑" pitchFamily="34" charset="-122"/>
                <a:ea typeface="微软雅黑" pitchFamily="34" charset="-122"/>
              </a:rPr>
              <a:t>既是 </a:t>
            </a:r>
            <a:r>
              <a:rPr lang="en-US" altLang="zh-CN" sz="2000" b="1" dirty="0">
                <a:latin typeface="微软雅黑" pitchFamily="34" charset="-122"/>
                <a:ea typeface="微软雅黑" pitchFamily="34" charset="-122"/>
              </a:rPr>
              <a:t>ASN.1 </a:t>
            </a:r>
            <a:r>
              <a:rPr lang="zh-CN" altLang="en-US" sz="2000" b="1" dirty="0">
                <a:latin typeface="微软雅黑" pitchFamily="34" charset="-122"/>
                <a:ea typeface="微软雅黑" pitchFamily="34" charset="-122"/>
              </a:rPr>
              <a:t>的子集，又是 </a:t>
            </a:r>
            <a:r>
              <a:rPr lang="en-US" altLang="zh-CN" sz="2000" b="1" dirty="0">
                <a:latin typeface="微软雅黑" pitchFamily="34" charset="-122"/>
                <a:ea typeface="微软雅黑" pitchFamily="34" charset="-122"/>
              </a:rPr>
              <a:t>ASN.1 </a:t>
            </a:r>
            <a:r>
              <a:rPr lang="zh-CN" altLang="en-US" sz="2000" b="1" dirty="0">
                <a:latin typeface="微软雅黑" pitchFamily="34" charset="-122"/>
                <a:ea typeface="微软雅黑" pitchFamily="34" charset="-122"/>
              </a:rPr>
              <a:t>的超集。 </a:t>
            </a:r>
          </a:p>
          <a:p>
            <a:pPr marL="342900" indent="-342900" eaLnBrk="0" hangingPunct="0">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ASN.1 </a:t>
            </a:r>
            <a:r>
              <a:rPr lang="zh-CN" altLang="en-US" sz="2000" b="1" dirty="0">
                <a:latin typeface="微软雅黑" pitchFamily="34" charset="-122"/>
                <a:ea typeface="微软雅黑" pitchFamily="34" charset="-122"/>
              </a:rPr>
              <a:t>的记法很严格，它使得数据的含义不存在任何可能的二义性。</a:t>
            </a:r>
          </a:p>
        </p:txBody>
      </p:sp>
    </p:spTree>
    <p:extLst>
      <p:ext uri="{BB962C8B-B14F-4D97-AF65-F5344CB8AC3E}">
        <p14:creationId xmlns:p14="http://schemas.microsoft.com/office/powerpoint/2010/main" val="1636458929"/>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56963" y="806631"/>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3" name="Rectangle 6"/>
          <p:cNvSpPr>
            <a:spLocks noChangeArrowheads="1"/>
          </p:cNvSpPr>
          <p:nvPr/>
        </p:nvSpPr>
        <p:spPr bwMode="auto">
          <a:xfrm>
            <a:off x="3685117" y="773420"/>
            <a:ext cx="179247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itchFamily="34" charset="-122"/>
                <a:ea typeface="微软雅黑" pitchFamily="34" charset="-122"/>
              </a:rPr>
              <a:t>SMI </a:t>
            </a:r>
            <a:r>
              <a:rPr lang="zh-CN" altLang="en-US" sz="2000" b="1" dirty="0">
                <a:solidFill>
                  <a:schemeClr val="bg1"/>
                </a:solidFill>
                <a:latin typeface="微软雅黑" pitchFamily="34" charset="-122"/>
                <a:ea typeface="微软雅黑" pitchFamily="34" charset="-122"/>
              </a:rPr>
              <a:t>数据类型</a:t>
            </a:r>
          </a:p>
        </p:txBody>
      </p:sp>
      <p:sp>
        <p:nvSpPr>
          <p:cNvPr id="4" name="Rectangle 68"/>
          <p:cNvSpPr>
            <a:spLocks noChangeArrowheads="1"/>
          </p:cNvSpPr>
          <p:nvPr/>
        </p:nvSpPr>
        <p:spPr bwMode="auto">
          <a:xfrm>
            <a:off x="556963" y="2641350"/>
            <a:ext cx="8030709" cy="13619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eaLnBrk="0" hangingPunct="0">
              <a:lnSpc>
                <a:spcPts val="3300"/>
              </a:lnSpc>
              <a:buClr>
                <a:srgbClr val="0070C0"/>
              </a:buClr>
              <a:buFont typeface="Wingdings" pitchFamily="2" charset="2"/>
              <a:buChar char="l"/>
            </a:pPr>
            <a:r>
              <a:rPr lang="en-US" altLang="zh-CN" sz="2000" b="1" dirty="0">
                <a:solidFill>
                  <a:srgbClr val="0000FF"/>
                </a:solidFill>
                <a:latin typeface="微软雅黑" pitchFamily="34" charset="-122"/>
                <a:ea typeface="微软雅黑" pitchFamily="34" charset="-122"/>
              </a:rPr>
              <a:t>SMI </a:t>
            </a:r>
            <a:r>
              <a:rPr lang="zh-CN" altLang="en-US" sz="2000" b="1" dirty="0">
                <a:solidFill>
                  <a:srgbClr val="0000FF"/>
                </a:solidFill>
                <a:latin typeface="微软雅黑" pitchFamily="34" charset="-122"/>
                <a:ea typeface="微软雅黑" pitchFamily="34" charset="-122"/>
              </a:rPr>
              <a:t>把数据类型分为两大类</a:t>
            </a:r>
            <a:r>
              <a:rPr lang="zh-CN" altLang="en-US" sz="2000" b="1" dirty="0">
                <a:latin typeface="微软雅黑" pitchFamily="34" charset="-122"/>
                <a:ea typeface="微软雅黑" pitchFamily="34" charset="-122"/>
              </a:rPr>
              <a:t>：</a:t>
            </a:r>
            <a:endParaRPr lang="en-US" altLang="zh-CN" sz="2000" b="1" dirty="0">
              <a:latin typeface="微软雅黑" pitchFamily="34" charset="-122"/>
              <a:ea typeface="微软雅黑" pitchFamily="34" charset="-122"/>
            </a:endParaRPr>
          </a:p>
          <a:p>
            <a:pPr marL="914400" lvl="1" indent="-457200" eaLnBrk="0" hangingPunct="0">
              <a:lnSpc>
                <a:spcPts val="3300"/>
              </a:lnSpc>
              <a:buClr>
                <a:srgbClr val="0070C0"/>
              </a:buClr>
              <a:buFont typeface="+mj-lt"/>
              <a:buAutoNum type="arabicPeriod"/>
            </a:pPr>
            <a:r>
              <a:rPr lang="zh-CN" altLang="en-US" sz="2000" b="1" dirty="0">
                <a:latin typeface="微软雅黑" pitchFamily="34" charset="-122"/>
                <a:ea typeface="微软雅黑" pitchFamily="34" charset="-122"/>
              </a:rPr>
              <a:t>简单类型</a:t>
            </a:r>
            <a:endParaRPr lang="en-US" altLang="zh-CN" sz="2000" b="1" dirty="0">
              <a:latin typeface="微软雅黑" pitchFamily="34" charset="-122"/>
              <a:ea typeface="微软雅黑" pitchFamily="34" charset="-122"/>
            </a:endParaRPr>
          </a:p>
          <a:p>
            <a:pPr marL="914400" lvl="1" indent="-457200" eaLnBrk="0" hangingPunct="0">
              <a:lnSpc>
                <a:spcPts val="3300"/>
              </a:lnSpc>
              <a:buClr>
                <a:srgbClr val="0070C0"/>
              </a:buClr>
              <a:buFont typeface="+mj-lt"/>
              <a:buAutoNum type="arabicPeriod"/>
            </a:pPr>
            <a:r>
              <a:rPr lang="zh-CN" altLang="en-US" sz="2000" b="1" dirty="0">
                <a:latin typeface="微软雅黑" pitchFamily="34" charset="-122"/>
                <a:ea typeface="微软雅黑" pitchFamily="34" charset="-122"/>
              </a:rPr>
              <a:t>结构化类型。 </a:t>
            </a:r>
          </a:p>
        </p:txBody>
      </p:sp>
      <p:grpSp>
        <p:nvGrpSpPr>
          <p:cNvPr id="9" name="组合 8"/>
          <p:cNvGrpSpPr/>
          <p:nvPr/>
        </p:nvGrpSpPr>
        <p:grpSpPr>
          <a:xfrm>
            <a:off x="2356587" y="1302338"/>
            <a:ext cx="4453041" cy="1223067"/>
            <a:chOff x="1124801" y="2309534"/>
            <a:chExt cx="4581132" cy="1223067"/>
          </a:xfrm>
        </p:grpSpPr>
        <p:sp>
          <p:nvSpPr>
            <p:cNvPr id="5" name="Text Box 4"/>
            <p:cNvSpPr txBox="1">
              <a:spLocks noChangeArrowheads="1"/>
            </p:cNvSpPr>
            <p:nvPr/>
          </p:nvSpPr>
          <p:spPr bwMode="auto">
            <a:xfrm>
              <a:off x="1124801" y="2714481"/>
              <a:ext cx="69762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lang="zh-CN" altLang="en-US" sz="2000" b="1" dirty="0">
                  <a:latin typeface="微软雅黑" pitchFamily="34" charset="-122"/>
                  <a:ea typeface="微软雅黑" pitchFamily="34" charset="-122"/>
                </a:rPr>
                <a:t>数据</a:t>
              </a:r>
            </a:p>
          </p:txBody>
        </p:sp>
        <p:sp>
          <p:nvSpPr>
            <p:cNvPr id="6" name="Text Box 4"/>
            <p:cNvSpPr txBox="1">
              <a:spLocks noChangeArrowheads="1"/>
            </p:cNvSpPr>
            <p:nvPr/>
          </p:nvSpPr>
          <p:spPr bwMode="auto">
            <a:xfrm>
              <a:off x="2039196" y="2309534"/>
              <a:ext cx="265884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r>
                <a:rPr lang="zh-CN" altLang="en-US" sz="2000" b="1" dirty="0">
                  <a:latin typeface="微软雅黑" pitchFamily="34" charset="-122"/>
                  <a:ea typeface="微软雅黑" pitchFamily="34" charset="-122"/>
                </a:rPr>
                <a:t>类型：值集合的名字</a:t>
              </a:r>
            </a:p>
          </p:txBody>
        </p:sp>
        <p:sp>
          <p:nvSpPr>
            <p:cNvPr id="7" name="Text Box 4"/>
            <p:cNvSpPr txBox="1">
              <a:spLocks noChangeArrowheads="1"/>
            </p:cNvSpPr>
            <p:nvPr/>
          </p:nvSpPr>
          <p:spPr bwMode="auto">
            <a:xfrm>
              <a:off x="2039196" y="3132491"/>
              <a:ext cx="366673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r>
                <a:rPr lang="zh-CN" altLang="en-US" sz="2000" b="1" dirty="0">
                  <a:latin typeface="微软雅黑" pitchFamily="34" charset="-122"/>
                  <a:ea typeface="微软雅黑" pitchFamily="34" charset="-122"/>
                </a:rPr>
                <a:t>值：某个值集合中的一个元素</a:t>
              </a:r>
            </a:p>
          </p:txBody>
        </p:sp>
        <p:sp>
          <p:nvSpPr>
            <p:cNvPr id="8" name="左大括号 7"/>
            <p:cNvSpPr/>
            <p:nvPr/>
          </p:nvSpPr>
          <p:spPr>
            <a:xfrm>
              <a:off x="1776547" y="2509589"/>
              <a:ext cx="300447" cy="822957"/>
            </a:xfrm>
            <a:prstGeom prst="leftBrace">
              <a:avLst>
                <a:gd name="adj1" fmla="val 27688"/>
                <a:gd name="adj2" fmla="val 50000"/>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spTree>
    <p:extLst>
      <p:ext uri="{BB962C8B-B14F-4D97-AF65-F5344CB8AC3E}">
        <p14:creationId xmlns:p14="http://schemas.microsoft.com/office/powerpoint/2010/main" val="2129786495"/>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56963" y="731456"/>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3" name="Rectangle 6"/>
          <p:cNvSpPr>
            <a:spLocks noChangeArrowheads="1"/>
          </p:cNvSpPr>
          <p:nvPr/>
        </p:nvSpPr>
        <p:spPr bwMode="auto">
          <a:xfrm>
            <a:off x="3282764" y="698245"/>
            <a:ext cx="259718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itchFamily="34" charset="-122"/>
                <a:ea typeface="微软雅黑" pitchFamily="34" charset="-122"/>
              </a:rPr>
              <a:t>ASN.1 </a:t>
            </a:r>
            <a:r>
              <a:rPr lang="zh-CN" altLang="en-US" sz="2000" b="1" dirty="0">
                <a:solidFill>
                  <a:schemeClr val="bg1"/>
                </a:solidFill>
                <a:latin typeface="微软雅黑" pitchFamily="34" charset="-122"/>
                <a:ea typeface="微软雅黑" pitchFamily="34" charset="-122"/>
              </a:rPr>
              <a:t>部分数据类型</a:t>
            </a:r>
          </a:p>
        </p:txBody>
      </p:sp>
      <p:graphicFrame>
        <p:nvGraphicFramePr>
          <p:cNvPr id="5" name="Group 4"/>
          <p:cNvGraphicFramePr>
            <a:graphicFrameLocks/>
          </p:cNvGraphicFramePr>
          <p:nvPr>
            <p:extLst>
              <p:ext uri="{D42A27DB-BD31-4B8C-83A1-F6EECF244321}">
                <p14:modId xmlns:p14="http://schemas.microsoft.com/office/powerpoint/2010/main" val="503422931"/>
              </p:ext>
            </p:extLst>
          </p:nvPr>
        </p:nvGraphicFramePr>
        <p:xfrm>
          <a:off x="556963" y="1181886"/>
          <a:ext cx="8048775" cy="3116772"/>
        </p:xfrm>
        <a:graphic>
          <a:graphicData uri="http://schemas.openxmlformats.org/drawingml/2006/table">
            <a:tbl>
              <a:tblPr firstRow="1" bandRow="1">
                <a:tableStyleId>{7DF18680-E054-41AD-8BC1-D1AEF772440D}</a:tableStyleId>
              </a:tblPr>
              <a:tblGrid>
                <a:gridCol w="986078">
                  <a:extLst>
                    <a:ext uri="{9D8B030D-6E8A-4147-A177-3AD203B41FA5}">
                      <a16:colId xmlns:a16="http://schemas.microsoft.com/office/drawing/2014/main" val="20000"/>
                    </a:ext>
                  </a:extLst>
                </a:gridCol>
                <a:gridCol w="2835764">
                  <a:extLst>
                    <a:ext uri="{9D8B030D-6E8A-4147-A177-3AD203B41FA5}">
                      <a16:colId xmlns:a16="http://schemas.microsoft.com/office/drawing/2014/main" val="20001"/>
                    </a:ext>
                  </a:extLst>
                </a:gridCol>
                <a:gridCol w="4226933">
                  <a:extLst>
                    <a:ext uri="{9D8B030D-6E8A-4147-A177-3AD203B41FA5}">
                      <a16:colId xmlns:a16="http://schemas.microsoft.com/office/drawing/2014/main" val="20002"/>
                    </a:ext>
                  </a:extLst>
                </a:gridCol>
              </a:tblGrid>
              <a:tr h="326739">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zh-CN" altLang="en-US" sz="1600" b="1" u="none" strike="noStrike" cap="none" normalizeH="0" baseline="0" dirty="0">
                          <a:ln>
                            <a:noFill/>
                          </a:ln>
                          <a:solidFill>
                            <a:schemeClr val="bg1"/>
                          </a:solidFill>
                          <a:effectLst/>
                          <a:latin typeface="微软雅黑" pitchFamily="34" charset="-122"/>
                          <a:ea typeface="微软雅黑" pitchFamily="34" charset="-122"/>
                        </a:rPr>
                        <a:t>分类</a:t>
                      </a:r>
                      <a:endParaRPr kumimoji="0" lang="zh-CN" altLang="en-US" sz="1600" b="1" i="0" u="none" strike="noStrike" cap="none" normalizeH="0" baseline="0" dirty="0">
                        <a:ln>
                          <a:noFill/>
                        </a:ln>
                        <a:solidFill>
                          <a:schemeClr val="bg1"/>
                        </a:solidFill>
                        <a:effectLst/>
                        <a:latin typeface="微软雅黑" pitchFamily="34" charset="-122"/>
                        <a:ea typeface="微软雅黑" pitchFamily="34" charset="-122"/>
                      </a:endParaRPr>
                    </a:p>
                  </a:txBody>
                  <a:tcPr anchor="ctr" horzOverflow="overflow">
                    <a:lnL w="12700"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00FF"/>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zh-CN" altLang="en-US" sz="1600" b="1" u="none" strike="noStrike" cap="none" normalizeH="0" baseline="0" dirty="0">
                          <a:ln>
                            <a:noFill/>
                          </a:ln>
                          <a:solidFill>
                            <a:schemeClr val="bg1"/>
                          </a:solidFill>
                          <a:effectLst/>
                          <a:latin typeface="微软雅黑" pitchFamily="34" charset="-122"/>
                          <a:ea typeface="微软雅黑" pitchFamily="34" charset="-122"/>
                        </a:rPr>
                        <a:t>数据类型名称</a:t>
                      </a:r>
                      <a:endParaRPr kumimoji="0" lang="zh-CN" altLang="en-US" sz="1600" b="1" i="0" u="none" strike="noStrike" cap="none" normalizeH="0" baseline="0" dirty="0">
                        <a:ln>
                          <a:noFill/>
                        </a:ln>
                        <a:solidFill>
                          <a:schemeClr val="bg1"/>
                        </a:solidFill>
                        <a:effectLst/>
                        <a:latin typeface="微软雅黑" pitchFamily="34" charset="-122"/>
                        <a:ea typeface="微软雅黑" pitchFamily="34" charset="-122"/>
                      </a:endParaRPr>
                    </a:p>
                  </a:txBody>
                  <a:tcPr anchor="ct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00FF"/>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zh-CN" altLang="en-US" sz="1600" b="1" u="none" strike="noStrike" cap="none" normalizeH="0" baseline="0" dirty="0">
                          <a:ln>
                            <a:noFill/>
                          </a:ln>
                          <a:solidFill>
                            <a:schemeClr val="bg1"/>
                          </a:solidFill>
                          <a:effectLst/>
                          <a:latin typeface="微软雅黑" pitchFamily="34" charset="-122"/>
                          <a:ea typeface="微软雅黑" pitchFamily="34" charset="-122"/>
                        </a:rPr>
                        <a:t>含义</a:t>
                      </a:r>
                      <a:endParaRPr kumimoji="0" lang="zh-CN" altLang="en-US" sz="1600" b="1" i="0" u="none" strike="noStrike" cap="none" normalizeH="0" baseline="0" dirty="0">
                        <a:ln>
                          <a:noFill/>
                        </a:ln>
                        <a:solidFill>
                          <a:schemeClr val="bg1"/>
                        </a:solidFill>
                        <a:effectLst/>
                        <a:latin typeface="微软雅黑" pitchFamily="34" charset="-122"/>
                        <a:ea typeface="微软雅黑" pitchFamily="34" charset="-122"/>
                      </a:endParaRPr>
                    </a:p>
                  </a:txBody>
                  <a:tcPr anchor="ctr" horzOverflow="overflow">
                    <a:lnL w="952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00FF"/>
                    </a:solidFill>
                  </a:tcPr>
                </a:tc>
                <a:extLst>
                  <a:ext uri="{0D108BD9-81ED-4DB2-BD59-A6C34878D82A}">
                    <a16:rowId xmlns:a16="http://schemas.microsoft.com/office/drawing/2014/main" val="10000"/>
                  </a:ext>
                </a:extLst>
              </a:tr>
              <a:tr h="297036">
                <a:tc rowSpan="5">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zh-CN" altLang="en-US" sz="1400" b="1" u="none" strike="noStrike" cap="none" normalizeH="0" baseline="0" dirty="0">
                          <a:ln>
                            <a:noFill/>
                          </a:ln>
                          <a:effectLst/>
                          <a:latin typeface="微软雅黑" pitchFamily="34" charset="-122"/>
                          <a:ea typeface="微软雅黑" pitchFamily="34" charset="-122"/>
                        </a:rPr>
                        <a:t>简单类型</a:t>
                      </a:r>
                      <a:endParaRPr kumimoji="0" lang="zh-CN" altLang="en-US" sz="1400" b="1" i="0" u="none" strike="noStrike" cap="none" normalizeH="0" baseline="0" dirty="0">
                        <a:ln>
                          <a:noFill/>
                        </a:ln>
                        <a:solidFill>
                          <a:schemeClr val="tx1"/>
                        </a:solidFill>
                        <a:effectLst/>
                        <a:latin typeface="微软雅黑" pitchFamily="34" charset="-122"/>
                        <a:ea typeface="微软雅黑" pitchFamily="34" charset="-122"/>
                      </a:endParaRPr>
                    </a:p>
                  </a:txBody>
                  <a:tcPr anchor="ctr" horzOverflow="overflow">
                    <a:lnL w="12700"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CCFF"/>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altLang="zh-CN" sz="1400" b="1" u="none" strike="noStrike" cap="none" normalizeH="0" baseline="0" dirty="0">
                          <a:ln>
                            <a:noFill/>
                          </a:ln>
                          <a:effectLst/>
                          <a:latin typeface="微软雅黑" pitchFamily="34" charset="-122"/>
                          <a:ea typeface="微软雅黑" pitchFamily="34" charset="-122"/>
                        </a:rPr>
                        <a:t>INTEGER</a:t>
                      </a:r>
                      <a:endParaRPr kumimoji="0" lang="en-US" altLang="zh-CN" sz="1400" b="1" i="0" u="none" strike="noStrike" cap="none" normalizeH="0" baseline="0" dirty="0">
                        <a:ln>
                          <a:noFill/>
                        </a:ln>
                        <a:solidFill>
                          <a:schemeClr val="tx1"/>
                        </a:solidFill>
                        <a:effectLst/>
                        <a:latin typeface="微软雅黑" pitchFamily="34" charset="-122"/>
                        <a:ea typeface="微软雅黑" pitchFamily="34" charset="-122"/>
                      </a:endParaRPr>
                    </a:p>
                  </a:txBody>
                  <a:tcP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zh-CN" altLang="en-US" sz="1400" b="1" u="none" strike="noStrike" cap="none" normalizeH="0" baseline="0" dirty="0">
                          <a:ln>
                            <a:noFill/>
                          </a:ln>
                          <a:effectLst/>
                          <a:latin typeface="微软雅黑" pitchFamily="34" charset="-122"/>
                          <a:ea typeface="微软雅黑" pitchFamily="34" charset="-122"/>
                        </a:rPr>
                        <a:t>任意长度整数</a:t>
                      </a:r>
                      <a:endParaRPr kumimoji="0" lang="zh-CN" altLang="en-US" sz="1400" b="1" i="0" u="none" strike="noStrike" cap="none" normalizeH="0" baseline="0" dirty="0">
                        <a:ln>
                          <a:noFill/>
                        </a:ln>
                        <a:solidFill>
                          <a:schemeClr val="tx1"/>
                        </a:solidFill>
                        <a:effectLst/>
                        <a:latin typeface="微软雅黑" pitchFamily="34" charset="-122"/>
                        <a:ea typeface="微软雅黑" pitchFamily="34" charset="-122"/>
                      </a:endParaRPr>
                    </a:p>
                  </a:txBody>
                  <a:tcPr horzOverflow="overflow">
                    <a:lnL w="952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297036">
                <a:tc vMerge="1">
                  <a:txBody>
                    <a:bodyPr/>
                    <a:lstStyle/>
                    <a:p>
                      <a:endParaRPr lang="zh-CN" altLang="en-US"/>
                    </a:p>
                  </a:txBody>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altLang="zh-CN" sz="1400" b="1" u="none" strike="noStrike" cap="none" normalizeH="0" baseline="0" dirty="0">
                          <a:ln>
                            <a:noFill/>
                          </a:ln>
                          <a:effectLst/>
                          <a:latin typeface="微软雅黑" pitchFamily="34" charset="-122"/>
                          <a:ea typeface="微软雅黑" pitchFamily="34" charset="-122"/>
                        </a:rPr>
                        <a:t>BIT STRING</a:t>
                      </a:r>
                      <a:endParaRPr kumimoji="0" lang="en-US" altLang="zh-CN" sz="1400" b="1" i="0" u="none" strike="noStrike" cap="none" normalizeH="0" baseline="0" dirty="0">
                        <a:ln>
                          <a:noFill/>
                        </a:ln>
                        <a:solidFill>
                          <a:schemeClr val="tx1"/>
                        </a:solidFill>
                        <a:effectLst/>
                        <a:latin typeface="微软雅黑" pitchFamily="34" charset="-122"/>
                        <a:ea typeface="微软雅黑" pitchFamily="34" charset="-122"/>
                      </a:endParaRPr>
                    </a:p>
                  </a:txBody>
                  <a:tcP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99FFCC"/>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altLang="zh-CN" sz="1400" b="1" u="none" strike="noStrike" cap="none" normalizeH="0" baseline="0" dirty="0">
                          <a:ln>
                            <a:noFill/>
                          </a:ln>
                          <a:effectLst/>
                          <a:latin typeface="微软雅黑" pitchFamily="34" charset="-122"/>
                          <a:ea typeface="微软雅黑" pitchFamily="34" charset="-122"/>
                        </a:rPr>
                        <a:t>0 </a:t>
                      </a:r>
                      <a:r>
                        <a:rPr kumimoji="0" lang="zh-CN" altLang="en-US" sz="1400" b="1" u="none" strike="noStrike" cap="none" normalizeH="0" baseline="0" dirty="0">
                          <a:ln>
                            <a:noFill/>
                          </a:ln>
                          <a:effectLst/>
                          <a:latin typeface="微软雅黑" pitchFamily="34" charset="-122"/>
                          <a:ea typeface="微软雅黑" pitchFamily="34" charset="-122"/>
                        </a:rPr>
                        <a:t>位或多位组成的二进制串</a:t>
                      </a:r>
                      <a:endParaRPr kumimoji="0" lang="zh-CN" altLang="en-US" sz="1400" b="1" i="0" u="none" strike="noStrike" cap="none" normalizeH="0" baseline="0" dirty="0">
                        <a:ln>
                          <a:noFill/>
                        </a:ln>
                        <a:solidFill>
                          <a:schemeClr val="tx1"/>
                        </a:solidFill>
                        <a:effectLst/>
                        <a:latin typeface="微软雅黑" pitchFamily="34" charset="-122"/>
                        <a:ea typeface="微软雅黑" pitchFamily="34" charset="-122"/>
                      </a:endParaRPr>
                    </a:p>
                  </a:txBody>
                  <a:tcPr horzOverflow="overflow">
                    <a:lnL w="952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99FFCC"/>
                    </a:solidFill>
                  </a:tcPr>
                </a:tc>
                <a:extLst>
                  <a:ext uri="{0D108BD9-81ED-4DB2-BD59-A6C34878D82A}">
                    <a16:rowId xmlns:a16="http://schemas.microsoft.com/office/drawing/2014/main" val="10002"/>
                  </a:ext>
                </a:extLst>
              </a:tr>
              <a:tr h="297036">
                <a:tc vMerge="1">
                  <a:txBody>
                    <a:bodyPr/>
                    <a:lstStyle/>
                    <a:p>
                      <a:endParaRPr lang="zh-CN" altLang="en-US"/>
                    </a:p>
                  </a:txBody>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altLang="zh-CN" sz="1400" b="1" u="none" strike="noStrike" cap="none" normalizeH="0" baseline="0" dirty="0">
                          <a:ln>
                            <a:noFill/>
                          </a:ln>
                          <a:effectLst/>
                          <a:latin typeface="微软雅黑" pitchFamily="34" charset="-122"/>
                          <a:ea typeface="微软雅黑" pitchFamily="34" charset="-122"/>
                        </a:rPr>
                        <a:t>OCTET STRING</a:t>
                      </a:r>
                      <a:endParaRPr kumimoji="0" lang="en-US" altLang="zh-CN" sz="1400" b="1" i="0" u="none" strike="noStrike" cap="none" normalizeH="0" baseline="0" dirty="0">
                        <a:ln>
                          <a:noFill/>
                        </a:ln>
                        <a:solidFill>
                          <a:schemeClr val="tx1"/>
                        </a:solidFill>
                        <a:effectLst/>
                        <a:latin typeface="微软雅黑" pitchFamily="34" charset="-122"/>
                        <a:ea typeface="微软雅黑" pitchFamily="34" charset="-122"/>
                      </a:endParaRPr>
                    </a:p>
                  </a:txBody>
                  <a:tcP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altLang="zh-CN" sz="1400" b="1" u="none" strike="noStrike" cap="none" normalizeH="0" baseline="0" dirty="0">
                          <a:ln>
                            <a:noFill/>
                          </a:ln>
                          <a:effectLst/>
                          <a:latin typeface="微软雅黑" pitchFamily="34" charset="-122"/>
                          <a:ea typeface="微软雅黑" pitchFamily="34" charset="-122"/>
                        </a:rPr>
                        <a:t>0 </a:t>
                      </a:r>
                      <a:r>
                        <a:rPr kumimoji="0" lang="zh-CN" altLang="en-US" sz="1400" b="1" u="none" strike="noStrike" cap="none" normalizeH="0" baseline="0" dirty="0">
                          <a:ln>
                            <a:noFill/>
                          </a:ln>
                          <a:effectLst/>
                          <a:latin typeface="微软雅黑" pitchFamily="34" charset="-122"/>
                          <a:ea typeface="微软雅黑" pitchFamily="34" charset="-122"/>
                        </a:rPr>
                        <a:t>位或多位组成的字节串</a:t>
                      </a:r>
                      <a:endParaRPr kumimoji="0" lang="zh-CN" altLang="en-US" sz="1400" b="1" i="0" u="none" strike="noStrike" cap="none" normalizeH="0" baseline="0" dirty="0">
                        <a:ln>
                          <a:noFill/>
                        </a:ln>
                        <a:solidFill>
                          <a:schemeClr val="tx1"/>
                        </a:solidFill>
                        <a:effectLst/>
                        <a:latin typeface="微软雅黑" pitchFamily="34" charset="-122"/>
                        <a:ea typeface="微软雅黑" pitchFamily="34" charset="-122"/>
                      </a:endParaRPr>
                    </a:p>
                  </a:txBody>
                  <a:tcPr horzOverflow="overflow">
                    <a:lnL w="952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297036">
                <a:tc vMerge="1">
                  <a:txBody>
                    <a:bodyPr/>
                    <a:lstStyle/>
                    <a:p>
                      <a:endParaRPr lang="zh-CN" altLang="en-US"/>
                    </a:p>
                  </a:txBody>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altLang="zh-CN" sz="1400" b="1" u="none" strike="noStrike" cap="none" normalizeH="0" baseline="0" dirty="0">
                          <a:ln>
                            <a:noFill/>
                          </a:ln>
                          <a:effectLst/>
                          <a:latin typeface="微软雅黑" pitchFamily="34" charset="-122"/>
                          <a:ea typeface="微软雅黑" pitchFamily="34" charset="-122"/>
                        </a:rPr>
                        <a:t>NULL</a:t>
                      </a:r>
                      <a:endParaRPr kumimoji="0" lang="en-US" altLang="zh-CN" sz="1400" b="1" i="0" u="none" strike="noStrike" cap="none" normalizeH="0" baseline="0" dirty="0">
                        <a:ln>
                          <a:noFill/>
                        </a:ln>
                        <a:solidFill>
                          <a:schemeClr val="tx1"/>
                        </a:solidFill>
                        <a:effectLst/>
                        <a:latin typeface="微软雅黑" pitchFamily="34" charset="-122"/>
                        <a:ea typeface="微软雅黑" pitchFamily="34" charset="-122"/>
                      </a:endParaRPr>
                    </a:p>
                  </a:txBody>
                  <a:tcP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99FFCC"/>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zh-CN" altLang="en-US" sz="1400" b="1" u="none" strike="noStrike" cap="none" normalizeH="0" baseline="0" dirty="0">
                          <a:ln>
                            <a:noFill/>
                          </a:ln>
                          <a:effectLst/>
                          <a:latin typeface="微软雅黑" pitchFamily="34" charset="-122"/>
                          <a:ea typeface="微软雅黑" pitchFamily="34" charset="-122"/>
                        </a:rPr>
                        <a:t>空值</a:t>
                      </a:r>
                      <a:endParaRPr kumimoji="0" lang="zh-CN" altLang="en-US" sz="1400" b="1" i="0" u="none" strike="noStrike" cap="none" normalizeH="0" baseline="0" dirty="0">
                        <a:ln>
                          <a:noFill/>
                        </a:ln>
                        <a:solidFill>
                          <a:schemeClr val="tx1"/>
                        </a:solidFill>
                        <a:effectLst/>
                        <a:latin typeface="微软雅黑" pitchFamily="34" charset="-122"/>
                        <a:ea typeface="微软雅黑" pitchFamily="34" charset="-122"/>
                      </a:endParaRPr>
                    </a:p>
                  </a:txBody>
                  <a:tcPr horzOverflow="overflow">
                    <a:lnL w="952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99FFCC"/>
                    </a:solidFill>
                  </a:tcPr>
                </a:tc>
                <a:extLst>
                  <a:ext uri="{0D108BD9-81ED-4DB2-BD59-A6C34878D82A}">
                    <a16:rowId xmlns:a16="http://schemas.microsoft.com/office/drawing/2014/main" val="10004"/>
                  </a:ext>
                </a:extLst>
              </a:tr>
              <a:tr h="343092">
                <a:tc vMerge="1">
                  <a:txBody>
                    <a:bodyPr/>
                    <a:lstStyle/>
                    <a:p>
                      <a:endParaRPr lang="zh-CN" altLang="en-US"/>
                    </a:p>
                  </a:txBody>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altLang="zh-CN" sz="1400" b="1" u="none" strike="noStrike" cap="none" normalizeH="0" baseline="0" dirty="0">
                          <a:ln>
                            <a:noFill/>
                          </a:ln>
                          <a:effectLst/>
                          <a:latin typeface="微软雅黑" pitchFamily="34" charset="-122"/>
                          <a:ea typeface="微软雅黑" pitchFamily="34" charset="-122"/>
                        </a:rPr>
                        <a:t>OBJECT IDENTIFIER</a:t>
                      </a:r>
                      <a:endParaRPr kumimoji="0" lang="en-US" altLang="zh-CN" sz="1400" b="1" i="0" u="none" strike="noStrike" cap="none" normalizeH="0" baseline="0" dirty="0">
                        <a:ln>
                          <a:noFill/>
                        </a:ln>
                        <a:solidFill>
                          <a:schemeClr val="tx1"/>
                        </a:solidFill>
                        <a:effectLst/>
                        <a:latin typeface="微软雅黑" pitchFamily="34" charset="-122"/>
                        <a:ea typeface="微软雅黑" pitchFamily="34" charset="-122"/>
                      </a:endParaRPr>
                    </a:p>
                  </a:txBody>
                  <a:tcP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zh-CN" altLang="en-US" sz="1400" b="1" u="none" strike="noStrike" cap="none" normalizeH="0" baseline="0" dirty="0">
                          <a:ln>
                            <a:noFill/>
                          </a:ln>
                          <a:effectLst/>
                          <a:latin typeface="微软雅黑" pitchFamily="34" charset="-122"/>
                          <a:ea typeface="微软雅黑" pitchFamily="34" charset="-122"/>
                        </a:rPr>
                        <a:t>定义的数据类型</a:t>
                      </a:r>
                      <a:endParaRPr kumimoji="0" lang="zh-CN" altLang="en-US" sz="1400" b="1" i="0" u="none" strike="noStrike" cap="none" normalizeH="0" baseline="0" dirty="0">
                        <a:ln>
                          <a:noFill/>
                        </a:ln>
                        <a:solidFill>
                          <a:schemeClr val="tx1"/>
                        </a:solidFill>
                        <a:effectLst/>
                        <a:latin typeface="微软雅黑" pitchFamily="34" charset="-122"/>
                        <a:ea typeface="微软雅黑" pitchFamily="34" charset="-122"/>
                      </a:endParaRPr>
                    </a:p>
                  </a:txBody>
                  <a:tcPr horzOverflow="overflow">
                    <a:lnL w="952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r h="297036">
                <a:tc rowSpan="4">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zh-CN" altLang="en-US" sz="1400" b="1" u="none" strike="noStrike" cap="none" normalizeH="0" baseline="0" dirty="0">
                          <a:ln>
                            <a:noFill/>
                          </a:ln>
                          <a:effectLst/>
                          <a:latin typeface="微软雅黑" pitchFamily="34" charset="-122"/>
                          <a:ea typeface="微软雅黑" pitchFamily="34" charset="-122"/>
                        </a:rPr>
                        <a:t>结构化类型</a:t>
                      </a:r>
                      <a:endParaRPr kumimoji="0" lang="zh-CN" altLang="en-US" sz="1400" b="1" i="0" u="none" strike="noStrike" cap="none" normalizeH="0" baseline="0" dirty="0">
                        <a:ln>
                          <a:noFill/>
                        </a:ln>
                        <a:solidFill>
                          <a:schemeClr val="tx1"/>
                        </a:solidFill>
                        <a:effectLst/>
                        <a:latin typeface="微软雅黑" pitchFamily="34" charset="-122"/>
                        <a:ea typeface="微软雅黑" pitchFamily="34" charset="-122"/>
                      </a:endParaRPr>
                    </a:p>
                  </a:txBody>
                  <a:tcPr anchor="ctr" horzOverflow="overflow">
                    <a:lnL w="12700"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FFCC"/>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altLang="zh-CN" sz="1400" b="1" u="none" strike="noStrike" cap="none" normalizeH="0" baseline="0" dirty="0">
                          <a:ln>
                            <a:noFill/>
                          </a:ln>
                          <a:effectLst/>
                          <a:latin typeface="微软雅黑" pitchFamily="34" charset="-122"/>
                          <a:ea typeface="微软雅黑" pitchFamily="34" charset="-122"/>
                        </a:rPr>
                        <a:t>SEQUENCE</a:t>
                      </a:r>
                      <a:endParaRPr kumimoji="0" lang="en-US" altLang="zh-CN" sz="1400" b="1" i="0" u="none" strike="noStrike" cap="none" normalizeH="0" baseline="0" dirty="0">
                        <a:ln>
                          <a:noFill/>
                        </a:ln>
                        <a:solidFill>
                          <a:schemeClr val="tx1"/>
                        </a:solidFill>
                        <a:effectLst/>
                        <a:latin typeface="微软雅黑" pitchFamily="34" charset="-122"/>
                        <a:ea typeface="微软雅黑" pitchFamily="34" charset="-122"/>
                      </a:endParaRPr>
                    </a:p>
                  </a:txBody>
                  <a:tcP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99FFCC"/>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zh-CN" altLang="en-US" sz="1400" b="1" u="none" strike="noStrike" cap="none" normalizeH="0" baseline="0" dirty="0">
                          <a:ln>
                            <a:noFill/>
                          </a:ln>
                          <a:effectLst/>
                          <a:latin typeface="微软雅黑" pitchFamily="34" charset="-122"/>
                          <a:ea typeface="微软雅黑" pitchFamily="34" charset="-122"/>
                        </a:rPr>
                        <a:t>由多个数据类型按序组成的值</a:t>
                      </a:r>
                      <a:endParaRPr kumimoji="0" lang="zh-CN" altLang="en-US" sz="1400" b="1" i="0" u="none" strike="noStrike" cap="none" normalizeH="0" baseline="0" dirty="0">
                        <a:ln>
                          <a:noFill/>
                        </a:ln>
                        <a:solidFill>
                          <a:schemeClr val="tx1"/>
                        </a:solidFill>
                        <a:effectLst/>
                        <a:latin typeface="微软雅黑" pitchFamily="34" charset="-122"/>
                        <a:ea typeface="微软雅黑" pitchFamily="34" charset="-122"/>
                      </a:endParaRPr>
                    </a:p>
                  </a:txBody>
                  <a:tcPr horzOverflow="overflow">
                    <a:lnL w="952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99FFCC"/>
                    </a:solidFill>
                  </a:tcPr>
                </a:tc>
                <a:extLst>
                  <a:ext uri="{0D108BD9-81ED-4DB2-BD59-A6C34878D82A}">
                    <a16:rowId xmlns:a16="http://schemas.microsoft.com/office/drawing/2014/main" val="10006"/>
                  </a:ext>
                </a:extLst>
              </a:tr>
              <a:tr h="297036">
                <a:tc vMerge="1">
                  <a:txBody>
                    <a:bodyPr/>
                    <a:lstStyle/>
                    <a:p>
                      <a:endParaRPr lang="zh-CN" altLang="en-US"/>
                    </a:p>
                  </a:txBody>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altLang="zh-CN" sz="1400" b="1" u="none" strike="noStrike" cap="none" normalizeH="0" baseline="0" dirty="0">
                          <a:ln>
                            <a:noFill/>
                          </a:ln>
                          <a:effectLst/>
                          <a:latin typeface="微软雅黑" pitchFamily="34" charset="-122"/>
                          <a:ea typeface="微软雅黑" pitchFamily="34" charset="-122"/>
                        </a:rPr>
                        <a:t>SEQUENCE OF</a:t>
                      </a:r>
                      <a:endParaRPr kumimoji="0" lang="en-US" altLang="zh-CN" sz="1400" b="1" i="0" u="none" strike="noStrike" cap="none" normalizeH="0" baseline="0" dirty="0">
                        <a:ln>
                          <a:noFill/>
                        </a:ln>
                        <a:solidFill>
                          <a:schemeClr val="tx1"/>
                        </a:solidFill>
                        <a:effectLst/>
                        <a:latin typeface="微软雅黑" pitchFamily="34" charset="-122"/>
                        <a:ea typeface="微软雅黑" pitchFamily="34" charset="-122"/>
                      </a:endParaRPr>
                    </a:p>
                  </a:txBody>
                  <a:tcP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zh-CN" altLang="en-US" sz="1400" b="1" u="none" strike="noStrike" cap="none" normalizeH="0" baseline="0" dirty="0">
                          <a:ln>
                            <a:noFill/>
                          </a:ln>
                          <a:effectLst/>
                          <a:latin typeface="微软雅黑" pitchFamily="34" charset="-122"/>
                          <a:ea typeface="微软雅黑" pitchFamily="34" charset="-122"/>
                        </a:rPr>
                        <a:t>由同一数据类型按序组成的值</a:t>
                      </a:r>
                      <a:endParaRPr kumimoji="0" lang="zh-CN" altLang="en-US" sz="1400" b="1" i="0" u="none" strike="noStrike" cap="none" normalizeH="0" baseline="0" dirty="0">
                        <a:ln>
                          <a:noFill/>
                        </a:ln>
                        <a:solidFill>
                          <a:schemeClr val="tx1"/>
                        </a:solidFill>
                        <a:effectLst/>
                        <a:latin typeface="微软雅黑" pitchFamily="34" charset="-122"/>
                        <a:ea typeface="微软雅黑" pitchFamily="34" charset="-122"/>
                      </a:endParaRPr>
                    </a:p>
                  </a:txBody>
                  <a:tcPr horzOverflow="overflow">
                    <a:lnL w="952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7"/>
                  </a:ext>
                </a:extLst>
              </a:tr>
              <a:tr h="297036">
                <a:tc vMerge="1">
                  <a:txBody>
                    <a:bodyPr/>
                    <a:lstStyle/>
                    <a:p>
                      <a:endParaRPr lang="zh-CN" altLang="en-US"/>
                    </a:p>
                  </a:txBody>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altLang="zh-CN" sz="1400" b="1" u="none" strike="noStrike" cap="none" normalizeH="0" baseline="0" dirty="0">
                          <a:ln>
                            <a:noFill/>
                          </a:ln>
                          <a:effectLst/>
                          <a:latin typeface="微软雅黑" pitchFamily="34" charset="-122"/>
                          <a:ea typeface="微软雅黑" pitchFamily="34" charset="-122"/>
                        </a:rPr>
                        <a:t>CHOICE</a:t>
                      </a:r>
                      <a:endParaRPr kumimoji="0" lang="en-US" altLang="zh-CN" sz="1400" b="1" i="0" u="none" strike="noStrike" cap="none" normalizeH="0" baseline="0" dirty="0">
                        <a:ln>
                          <a:noFill/>
                        </a:ln>
                        <a:solidFill>
                          <a:schemeClr val="tx1"/>
                        </a:solidFill>
                        <a:effectLst/>
                        <a:latin typeface="微软雅黑" pitchFamily="34" charset="-122"/>
                        <a:ea typeface="微软雅黑" pitchFamily="34" charset="-122"/>
                      </a:endParaRPr>
                    </a:p>
                  </a:txBody>
                  <a:tcP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99FFCC"/>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zh-CN" altLang="en-US" sz="1400" b="1" u="none" strike="noStrike" cap="none" normalizeH="0" baseline="0" dirty="0">
                          <a:ln>
                            <a:noFill/>
                          </a:ln>
                          <a:effectLst/>
                          <a:latin typeface="微软雅黑" pitchFamily="34" charset="-122"/>
                          <a:ea typeface="微软雅黑" pitchFamily="34" charset="-122"/>
                        </a:rPr>
                        <a:t>可以从多个数据类型中选择一个</a:t>
                      </a:r>
                      <a:endParaRPr kumimoji="0" lang="zh-CN" altLang="en-US" sz="1400" b="1" i="0" u="none" strike="noStrike" cap="none" normalizeH="0" baseline="0" dirty="0">
                        <a:ln>
                          <a:noFill/>
                        </a:ln>
                        <a:solidFill>
                          <a:schemeClr val="tx1"/>
                        </a:solidFill>
                        <a:effectLst/>
                        <a:latin typeface="微软雅黑" pitchFamily="34" charset="-122"/>
                        <a:ea typeface="微软雅黑" pitchFamily="34" charset="-122"/>
                      </a:endParaRPr>
                    </a:p>
                  </a:txBody>
                  <a:tcPr horzOverflow="overflow">
                    <a:lnL w="952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99FFCC"/>
                    </a:solidFill>
                  </a:tcPr>
                </a:tc>
                <a:extLst>
                  <a:ext uri="{0D108BD9-81ED-4DB2-BD59-A6C34878D82A}">
                    <a16:rowId xmlns:a16="http://schemas.microsoft.com/office/drawing/2014/main" val="10008"/>
                  </a:ext>
                </a:extLst>
              </a:tr>
              <a:tr h="297036">
                <a:tc vMerge="1">
                  <a:txBody>
                    <a:bodyPr/>
                    <a:lstStyle/>
                    <a:p>
                      <a:endParaRPr lang="zh-CN" altLang="en-US"/>
                    </a:p>
                  </a:txBody>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altLang="zh-CN" sz="1400" b="1" u="none" strike="noStrike" cap="none" normalizeH="0" baseline="0" dirty="0">
                          <a:ln>
                            <a:noFill/>
                          </a:ln>
                          <a:effectLst/>
                          <a:latin typeface="微软雅黑" pitchFamily="34" charset="-122"/>
                          <a:ea typeface="微软雅黑" pitchFamily="34" charset="-122"/>
                        </a:rPr>
                        <a:t>ANY</a:t>
                      </a:r>
                      <a:endParaRPr kumimoji="0" lang="en-US" altLang="zh-CN" sz="1400" b="1" i="0" u="none" strike="noStrike" cap="none" normalizeH="0" baseline="0" dirty="0">
                        <a:ln>
                          <a:noFill/>
                        </a:ln>
                        <a:solidFill>
                          <a:schemeClr val="tx1"/>
                        </a:solidFill>
                        <a:effectLst/>
                        <a:latin typeface="微软雅黑" pitchFamily="34" charset="-122"/>
                        <a:ea typeface="微软雅黑" pitchFamily="34" charset="-122"/>
                      </a:endParaRPr>
                    </a:p>
                  </a:txBody>
                  <a:tcP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zh-CN" altLang="en-US" sz="1400" b="1" u="none" strike="noStrike" cap="none" normalizeH="0" baseline="0" dirty="0">
                          <a:ln>
                            <a:noFill/>
                          </a:ln>
                          <a:effectLst/>
                          <a:latin typeface="微软雅黑" pitchFamily="34" charset="-122"/>
                          <a:ea typeface="微软雅黑" pitchFamily="34" charset="-122"/>
                        </a:rPr>
                        <a:t>任何数据类型</a:t>
                      </a:r>
                      <a:endParaRPr kumimoji="0" lang="zh-CN" altLang="en-US" sz="1400" b="1" i="0" u="none" strike="noStrike" cap="none" normalizeH="0" baseline="0" dirty="0">
                        <a:ln>
                          <a:noFill/>
                        </a:ln>
                        <a:solidFill>
                          <a:schemeClr val="tx1"/>
                        </a:solidFill>
                        <a:effectLst/>
                        <a:latin typeface="微软雅黑" pitchFamily="34" charset="-122"/>
                        <a:ea typeface="微软雅黑" pitchFamily="34" charset="-122"/>
                      </a:endParaRPr>
                    </a:p>
                  </a:txBody>
                  <a:tcPr horzOverflow="overflow">
                    <a:lnL w="952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1088375605"/>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56963" y="1012494"/>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3" name="Rectangle 6"/>
          <p:cNvSpPr>
            <a:spLocks noChangeArrowheads="1"/>
          </p:cNvSpPr>
          <p:nvPr/>
        </p:nvSpPr>
        <p:spPr bwMode="auto">
          <a:xfrm>
            <a:off x="3392569" y="979283"/>
            <a:ext cx="237757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基本编码规则 </a:t>
            </a:r>
            <a:r>
              <a:rPr lang="en-US" altLang="zh-CN" sz="2000" b="1" dirty="0">
                <a:solidFill>
                  <a:schemeClr val="bg1"/>
                </a:solidFill>
                <a:latin typeface="微软雅黑" pitchFamily="34" charset="-122"/>
                <a:ea typeface="微软雅黑" pitchFamily="34" charset="-122"/>
              </a:rPr>
              <a:t>BER</a:t>
            </a:r>
            <a:endParaRPr lang="zh-CN" altLang="en-US" sz="2000" b="1" dirty="0">
              <a:solidFill>
                <a:schemeClr val="bg1"/>
              </a:solidFill>
              <a:latin typeface="微软雅黑" pitchFamily="34" charset="-122"/>
              <a:ea typeface="微软雅黑" pitchFamily="34" charset="-122"/>
            </a:endParaRPr>
          </a:p>
        </p:txBody>
      </p:sp>
      <p:sp>
        <p:nvSpPr>
          <p:cNvPr id="4" name="Rectangle 68"/>
          <p:cNvSpPr>
            <a:spLocks noChangeArrowheads="1"/>
          </p:cNvSpPr>
          <p:nvPr/>
        </p:nvSpPr>
        <p:spPr bwMode="auto">
          <a:xfrm>
            <a:off x="483810" y="1373584"/>
            <a:ext cx="8257854" cy="263149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eaLnBrk="0" hangingPunct="0">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ISO </a:t>
            </a:r>
            <a:r>
              <a:rPr lang="zh-CN" altLang="en-US" sz="2000" b="1" dirty="0">
                <a:latin typeface="微软雅黑" pitchFamily="34" charset="-122"/>
                <a:ea typeface="微软雅黑" pitchFamily="34" charset="-122"/>
              </a:rPr>
              <a:t>在制订 </a:t>
            </a:r>
            <a:r>
              <a:rPr lang="en-US" altLang="zh-CN" sz="2000" b="1" dirty="0">
                <a:latin typeface="微软雅黑" pitchFamily="34" charset="-122"/>
                <a:ea typeface="微软雅黑" pitchFamily="34" charset="-122"/>
              </a:rPr>
              <a:t>ASN.1 </a:t>
            </a:r>
            <a:r>
              <a:rPr lang="zh-CN" altLang="en-US" sz="2000" b="1" dirty="0">
                <a:latin typeface="微软雅黑" pitchFamily="34" charset="-122"/>
                <a:ea typeface="微软雅黑" pitchFamily="34" charset="-122"/>
              </a:rPr>
              <a:t>语言的同时也为它定义了一种标准的编码方案，即</a:t>
            </a:r>
            <a:r>
              <a:rPr lang="zh-CN" altLang="en-US" sz="2000" b="1" dirty="0">
                <a:solidFill>
                  <a:srgbClr val="0000FF"/>
                </a:solidFill>
                <a:latin typeface="微软雅黑" pitchFamily="34" charset="-122"/>
                <a:ea typeface="微软雅黑" pitchFamily="34" charset="-122"/>
              </a:rPr>
              <a:t>基本编码规则 </a:t>
            </a:r>
            <a:r>
              <a:rPr lang="en-US" altLang="zh-CN" sz="2000" b="1" dirty="0">
                <a:latin typeface="微软雅黑" pitchFamily="34" charset="-122"/>
                <a:ea typeface="微软雅黑" pitchFamily="34" charset="-122"/>
              </a:rPr>
              <a:t>BER (Basic Encoding Rule)</a:t>
            </a:r>
            <a:r>
              <a:rPr lang="zh-CN" altLang="en-US" sz="2000" b="1" dirty="0">
                <a:latin typeface="微软雅黑" pitchFamily="34" charset="-122"/>
                <a:ea typeface="微软雅黑" pitchFamily="34" charset="-122"/>
              </a:rPr>
              <a:t>。</a:t>
            </a:r>
          </a:p>
          <a:p>
            <a:pPr marL="342900" indent="-342900" eaLnBrk="0" hangingPunct="0">
              <a:lnSpc>
                <a:spcPts val="3300"/>
              </a:lnSpc>
              <a:buClr>
                <a:srgbClr val="0070C0"/>
              </a:buClr>
              <a:buFont typeface="Wingdings" pitchFamily="2" charset="2"/>
              <a:buChar char="l"/>
            </a:pPr>
            <a:r>
              <a:rPr lang="en-US" altLang="zh-CN" sz="2000" b="1" dirty="0">
                <a:solidFill>
                  <a:srgbClr val="0000FF"/>
                </a:solidFill>
                <a:latin typeface="微软雅黑" pitchFamily="34" charset="-122"/>
                <a:ea typeface="微软雅黑" pitchFamily="34" charset="-122"/>
              </a:rPr>
              <a:t>BER </a:t>
            </a:r>
            <a:r>
              <a:rPr lang="zh-CN" altLang="en-US" sz="2000" b="1" dirty="0">
                <a:solidFill>
                  <a:srgbClr val="0000FF"/>
                </a:solidFill>
                <a:latin typeface="微软雅黑" pitchFamily="34" charset="-122"/>
                <a:ea typeface="微软雅黑" pitchFamily="34" charset="-122"/>
              </a:rPr>
              <a:t>指明了每种数据类型中每个数据的值的表示。</a:t>
            </a:r>
          </a:p>
          <a:p>
            <a:pPr marL="342900" indent="-34290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发送端用 </a:t>
            </a:r>
            <a:r>
              <a:rPr lang="en-US" altLang="zh-CN" sz="2000" b="1" dirty="0">
                <a:latin typeface="微软雅黑" pitchFamily="34" charset="-122"/>
                <a:ea typeface="微软雅黑" pitchFamily="34" charset="-122"/>
              </a:rPr>
              <a:t>BER </a:t>
            </a:r>
            <a:r>
              <a:rPr lang="zh-CN" altLang="en-US" sz="2000" b="1" dirty="0">
                <a:latin typeface="微软雅黑" pitchFamily="34" charset="-122"/>
                <a:ea typeface="微软雅黑" pitchFamily="34" charset="-122"/>
              </a:rPr>
              <a:t>编码，可将用 </a:t>
            </a:r>
            <a:r>
              <a:rPr lang="en-US" altLang="zh-CN" sz="2000" b="1" dirty="0">
                <a:latin typeface="微软雅黑" pitchFamily="34" charset="-122"/>
                <a:ea typeface="微软雅黑" pitchFamily="34" charset="-122"/>
              </a:rPr>
              <a:t>ASN.1 </a:t>
            </a:r>
            <a:r>
              <a:rPr lang="zh-CN" altLang="en-US" sz="2000" b="1" dirty="0">
                <a:latin typeface="微软雅黑" pitchFamily="34" charset="-122"/>
                <a:ea typeface="微软雅黑" pitchFamily="34" charset="-122"/>
              </a:rPr>
              <a:t>所表述的报文转换成唯一的比特序列。</a:t>
            </a:r>
            <a:endParaRPr lang="en-US" altLang="zh-CN" sz="2000" b="1" dirty="0">
              <a:latin typeface="微软雅黑" pitchFamily="34" charset="-122"/>
              <a:ea typeface="微软雅黑" pitchFamily="34" charset="-122"/>
            </a:endParaRPr>
          </a:p>
          <a:p>
            <a:pPr marL="342900" indent="-34290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接收端用 </a:t>
            </a:r>
            <a:r>
              <a:rPr lang="en-US" altLang="zh-CN" sz="2000" b="1" dirty="0">
                <a:latin typeface="微软雅黑" pitchFamily="34" charset="-122"/>
                <a:ea typeface="微软雅黑" pitchFamily="34" charset="-122"/>
              </a:rPr>
              <a:t>BER </a:t>
            </a:r>
            <a:r>
              <a:rPr lang="zh-CN" altLang="en-US" sz="2000" b="1" dirty="0">
                <a:latin typeface="微软雅黑" pitchFamily="34" charset="-122"/>
                <a:ea typeface="微软雅黑" pitchFamily="34" charset="-122"/>
              </a:rPr>
              <a:t>进行解码，得到该比特序列所表示的 </a:t>
            </a:r>
            <a:r>
              <a:rPr lang="en-US" altLang="zh-CN" sz="2000" b="1" dirty="0">
                <a:latin typeface="微软雅黑" pitchFamily="34" charset="-122"/>
                <a:ea typeface="微软雅黑" pitchFamily="34" charset="-122"/>
              </a:rPr>
              <a:t>ASN.1 </a:t>
            </a:r>
            <a:r>
              <a:rPr lang="zh-CN" altLang="en-US" sz="2000" b="1" dirty="0">
                <a:latin typeface="微软雅黑" pitchFamily="34" charset="-122"/>
                <a:ea typeface="微软雅黑" pitchFamily="34" charset="-122"/>
              </a:rPr>
              <a:t>报文。 </a:t>
            </a:r>
          </a:p>
        </p:txBody>
      </p:sp>
    </p:spTree>
    <p:extLst>
      <p:ext uri="{BB962C8B-B14F-4D97-AF65-F5344CB8AC3E}">
        <p14:creationId xmlns:p14="http://schemas.microsoft.com/office/powerpoint/2010/main" val="939337998"/>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56963" y="798205"/>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3" name="Rectangle 6"/>
          <p:cNvSpPr>
            <a:spLocks noChangeArrowheads="1"/>
          </p:cNvSpPr>
          <p:nvPr/>
        </p:nvSpPr>
        <p:spPr bwMode="auto">
          <a:xfrm>
            <a:off x="3280295" y="764994"/>
            <a:ext cx="260212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用 </a:t>
            </a:r>
            <a:r>
              <a:rPr lang="en-US" altLang="zh-CN" sz="2000" b="1" dirty="0">
                <a:solidFill>
                  <a:schemeClr val="bg1"/>
                </a:solidFill>
                <a:latin typeface="微软雅黑" pitchFamily="34" charset="-122"/>
                <a:ea typeface="微软雅黑" pitchFamily="34" charset="-122"/>
              </a:rPr>
              <a:t>TLV </a:t>
            </a:r>
            <a:r>
              <a:rPr lang="zh-CN" altLang="en-US" sz="2000" b="1" dirty="0">
                <a:solidFill>
                  <a:schemeClr val="bg1"/>
                </a:solidFill>
                <a:latin typeface="微软雅黑" pitchFamily="34" charset="-122"/>
                <a:ea typeface="微软雅黑" pitchFamily="34" charset="-122"/>
              </a:rPr>
              <a:t>方法进行编码</a:t>
            </a:r>
          </a:p>
        </p:txBody>
      </p:sp>
      <p:sp>
        <p:nvSpPr>
          <p:cNvPr id="5" name="圆角矩形 4"/>
          <p:cNvSpPr/>
          <p:nvPr/>
        </p:nvSpPr>
        <p:spPr>
          <a:xfrm>
            <a:off x="556963" y="1228143"/>
            <a:ext cx="8048776" cy="301853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Rectangle 38"/>
          <p:cNvSpPr>
            <a:spLocks noChangeArrowheads="1"/>
          </p:cNvSpPr>
          <p:nvPr/>
        </p:nvSpPr>
        <p:spPr bwMode="auto">
          <a:xfrm>
            <a:off x="2298313" y="1684035"/>
            <a:ext cx="5820252" cy="432357"/>
          </a:xfrm>
          <a:prstGeom prst="rect">
            <a:avLst/>
          </a:prstGeom>
          <a:solidFill>
            <a:srgbClr val="00FFCC"/>
          </a:solidFill>
          <a:ln w="12700">
            <a:solidFill>
              <a:schemeClr val="tx1"/>
            </a:solidFill>
            <a:miter lim="800000"/>
            <a:headEnd/>
            <a:tailEnd/>
          </a:ln>
          <a:effectLst/>
        </p:spPr>
        <p:txBody>
          <a:bodyPr wrap="none" anchor="ctr"/>
          <a:lstStyle/>
          <a:p>
            <a:pPr eaLnBrk="1" hangingPunct="1"/>
            <a:endParaRPr lang="zh-CN" altLang="en-US" b="1">
              <a:latin typeface="微软雅黑" pitchFamily="34" charset="-122"/>
              <a:ea typeface="微软雅黑" pitchFamily="34" charset="-122"/>
            </a:endParaRPr>
          </a:p>
        </p:txBody>
      </p:sp>
      <p:sp>
        <p:nvSpPr>
          <p:cNvPr id="10" name="Line 39"/>
          <p:cNvSpPr>
            <a:spLocks noChangeShapeType="1"/>
          </p:cNvSpPr>
          <p:nvPr/>
        </p:nvSpPr>
        <p:spPr bwMode="auto">
          <a:xfrm>
            <a:off x="3580875" y="1697098"/>
            <a:ext cx="0" cy="43235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微软雅黑" pitchFamily="34" charset="-122"/>
              <a:ea typeface="微软雅黑" pitchFamily="34" charset="-122"/>
            </a:endParaRPr>
          </a:p>
        </p:txBody>
      </p:sp>
      <p:sp>
        <p:nvSpPr>
          <p:cNvPr id="12" name="Line 41"/>
          <p:cNvSpPr>
            <a:spLocks noChangeShapeType="1"/>
          </p:cNvSpPr>
          <p:nvPr/>
        </p:nvSpPr>
        <p:spPr bwMode="auto">
          <a:xfrm>
            <a:off x="4764415" y="1684035"/>
            <a:ext cx="0" cy="43235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微软雅黑" pitchFamily="34" charset="-122"/>
              <a:ea typeface="微软雅黑" pitchFamily="34" charset="-122"/>
            </a:endParaRPr>
          </a:p>
        </p:txBody>
      </p:sp>
      <p:sp>
        <p:nvSpPr>
          <p:cNvPr id="13" name="Text Box 42"/>
          <p:cNvSpPr txBox="1">
            <a:spLocks noChangeArrowheads="1"/>
          </p:cNvSpPr>
          <p:nvPr/>
        </p:nvSpPr>
        <p:spPr bwMode="auto">
          <a:xfrm>
            <a:off x="2528218" y="1715547"/>
            <a:ext cx="391164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lang="zh-CN" altLang="en-US" sz="1800" b="1" dirty="0">
                <a:latin typeface="微软雅黑" pitchFamily="34" charset="-122"/>
                <a:ea typeface="微软雅黑" pitchFamily="34" charset="-122"/>
              </a:rPr>
              <a:t>标记 </a:t>
            </a:r>
            <a:r>
              <a:rPr lang="en-US" altLang="zh-CN" sz="1800" b="1" dirty="0">
                <a:latin typeface="微软雅黑" pitchFamily="34" charset="-122"/>
                <a:ea typeface="微软雅黑" pitchFamily="34" charset="-122"/>
              </a:rPr>
              <a:t>T         </a:t>
            </a:r>
            <a:r>
              <a:rPr lang="zh-CN" altLang="en-US" sz="1800" b="1" dirty="0">
                <a:latin typeface="微软雅黑" pitchFamily="34" charset="-122"/>
                <a:ea typeface="微软雅黑" pitchFamily="34" charset="-122"/>
              </a:rPr>
              <a:t>长度 </a:t>
            </a:r>
            <a:r>
              <a:rPr lang="en-US" altLang="zh-CN" sz="1800" b="1" dirty="0">
                <a:latin typeface="微软雅黑" pitchFamily="34" charset="-122"/>
                <a:ea typeface="微软雅黑" pitchFamily="34" charset="-122"/>
              </a:rPr>
              <a:t>L                   </a:t>
            </a:r>
            <a:r>
              <a:rPr lang="zh-CN" altLang="en-US" sz="1800" b="1" dirty="0">
                <a:latin typeface="微软雅黑" pitchFamily="34" charset="-122"/>
                <a:ea typeface="微软雅黑" pitchFamily="34" charset="-122"/>
              </a:rPr>
              <a:t>值 </a:t>
            </a:r>
            <a:r>
              <a:rPr lang="en-US" altLang="zh-CN" sz="1800" b="1" dirty="0">
                <a:latin typeface="微软雅黑" pitchFamily="34" charset="-122"/>
                <a:ea typeface="微软雅黑" pitchFamily="34" charset="-122"/>
              </a:rPr>
              <a:t>V</a:t>
            </a:r>
          </a:p>
        </p:txBody>
      </p:sp>
      <p:sp>
        <p:nvSpPr>
          <p:cNvPr id="19" name="Text Box 48"/>
          <p:cNvSpPr txBox="1">
            <a:spLocks noChangeArrowheads="1"/>
          </p:cNvSpPr>
          <p:nvPr/>
        </p:nvSpPr>
        <p:spPr bwMode="auto">
          <a:xfrm>
            <a:off x="1156764" y="1739177"/>
            <a:ext cx="1306139"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lang="zh-CN" altLang="en-US" sz="1600" b="1" dirty="0">
                <a:solidFill>
                  <a:srgbClr val="0000FF"/>
                </a:solidFill>
                <a:latin typeface="微软雅黑" pitchFamily="34" charset="-122"/>
                <a:ea typeface="微软雅黑" pitchFamily="34" charset="-122"/>
              </a:rPr>
              <a:t>数据元素</a:t>
            </a:r>
          </a:p>
        </p:txBody>
      </p:sp>
      <p:sp>
        <p:nvSpPr>
          <p:cNvPr id="20" name="矩形 19"/>
          <p:cNvSpPr/>
          <p:nvPr/>
        </p:nvSpPr>
        <p:spPr>
          <a:xfrm>
            <a:off x="5785787" y="2409259"/>
            <a:ext cx="1569660" cy="369332"/>
          </a:xfrm>
          <a:prstGeom prst="rect">
            <a:avLst/>
          </a:prstGeom>
        </p:spPr>
        <p:txBody>
          <a:bodyPr wrap="none">
            <a:spAutoFit/>
          </a:bodyPr>
          <a:lstStyle/>
          <a:p>
            <a:r>
              <a:rPr lang="zh-CN" altLang="en-US" b="1" dirty="0">
                <a:latin typeface="微软雅黑" pitchFamily="34" charset="-122"/>
                <a:ea typeface="微软雅黑" pitchFamily="34" charset="-122"/>
              </a:rPr>
              <a:t>定义数据的值</a:t>
            </a:r>
          </a:p>
        </p:txBody>
      </p:sp>
      <p:grpSp>
        <p:nvGrpSpPr>
          <p:cNvPr id="26" name="组合 25"/>
          <p:cNvGrpSpPr/>
          <p:nvPr/>
        </p:nvGrpSpPr>
        <p:grpSpPr>
          <a:xfrm>
            <a:off x="5208439" y="2012416"/>
            <a:ext cx="577348" cy="581509"/>
            <a:chOff x="5208439" y="1841345"/>
            <a:chExt cx="577348" cy="581509"/>
          </a:xfrm>
        </p:grpSpPr>
        <p:cxnSp>
          <p:nvCxnSpPr>
            <p:cNvPr id="22" name="直接连接符 21"/>
            <p:cNvCxnSpPr/>
            <p:nvPr/>
          </p:nvCxnSpPr>
          <p:spPr>
            <a:xfrm>
              <a:off x="5208439" y="1841345"/>
              <a:ext cx="0" cy="581509"/>
            </a:xfrm>
            <a:prstGeom prst="line">
              <a:avLst/>
            </a:prstGeom>
            <a:ln w="19050">
              <a:solidFill>
                <a:schemeClr val="tx1"/>
              </a:solidFill>
              <a:headEnd type="ova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5208439" y="2422854"/>
              <a:ext cx="57734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7" name="组合 26"/>
          <p:cNvGrpSpPr/>
          <p:nvPr/>
        </p:nvGrpSpPr>
        <p:grpSpPr>
          <a:xfrm>
            <a:off x="3759386" y="2012416"/>
            <a:ext cx="577348" cy="1017636"/>
            <a:chOff x="5208439" y="1841345"/>
            <a:chExt cx="577348" cy="581509"/>
          </a:xfrm>
        </p:grpSpPr>
        <p:cxnSp>
          <p:nvCxnSpPr>
            <p:cNvPr id="28" name="直接连接符 27"/>
            <p:cNvCxnSpPr/>
            <p:nvPr/>
          </p:nvCxnSpPr>
          <p:spPr>
            <a:xfrm>
              <a:off x="5208439" y="1841345"/>
              <a:ext cx="0" cy="581509"/>
            </a:xfrm>
            <a:prstGeom prst="line">
              <a:avLst/>
            </a:prstGeom>
            <a:ln w="19050">
              <a:solidFill>
                <a:schemeClr val="tx1"/>
              </a:solidFill>
              <a:headEnd type="ova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a:off x="5208439" y="2422854"/>
              <a:ext cx="57734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0" name="矩形 29"/>
          <p:cNvSpPr/>
          <p:nvPr/>
        </p:nvSpPr>
        <p:spPr>
          <a:xfrm>
            <a:off x="4317078" y="2834106"/>
            <a:ext cx="2103461" cy="369332"/>
          </a:xfrm>
          <a:prstGeom prst="rect">
            <a:avLst/>
          </a:prstGeom>
        </p:spPr>
        <p:txBody>
          <a:bodyPr wrap="none">
            <a:spAutoFit/>
          </a:bodyPr>
          <a:lstStyle/>
          <a:p>
            <a:r>
              <a:rPr lang="zh-CN" altLang="en-US" b="1" dirty="0">
                <a:latin typeface="微软雅黑" pitchFamily="34" charset="-122"/>
                <a:ea typeface="微软雅黑" pitchFamily="34" charset="-122"/>
              </a:rPr>
              <a:t>定义 </a:t>
            </a:r>
            <a:r>
              <a:rPr lang="en-US" altLang="zh-CN" b="1" dirty="0">
                <a:latin typeface="微软雅黑" pitchFamily="34" charset="-122"/>
                <a:ea typeface="微软雅黑" pitchFamily="34" charset="-122"/>
              </a:rPr>
              <a:t>V </a:t>
            </a:r>
            <a:r>
              <a:rPr lang="zh-CN" altLang="en-US" b="1" dirty="0">
                <a:latin typeface="微软雅黑" pitchFamily="34" charset="-122"/>
                <a:ea typeface="微软雅黑" pitchFamily="34" charset="-122"/>
              </a:rPr>
              <a:t>字段的长度</a:t>
            </a:r>
          </a:p>
        </p:txBody>
      </p:sp>
      <p:grpSp>
        <p:nvGrpSpPr>
          <p:cNvPr id="31" name="组合 30"/>
          <p:cNvGrpSpPr/>
          <p:nvPr/>
        </p:nvGrpSpPr>
        <p:grpSpPr>
          <a:xfrm>
            <a:off x="2512438" y="2012415"/>
            <a:ext cx="577348" cy="1502747"/>
            <a:chOff x="5208439" y="1841345"/>
            <a:chExt cx="577348" cy="581509"/>
          </a:xfrm>
        </p:grpSpPr>
        <p:cxnSp>
          <p:nvCxnSpPr>
            <p:cNvPr id="32" name="直接连接符 31"/>
            <p:cNvCxnSpPr/>
            <p:nvPr/>
          </p:nvCxnSpPr>
          <p:spPr>
            <a:xfrm>
              <a:off x="5208439" y="1841345"/>
              <a:ext cx="0" cy="581509"/>
            </a:xfrm>
            <a:prstGeom prst="line">
              <a:avLst/>
            </a:prstGeom>
            <a:ln w="19050">
              <a:solidFill>
                <a:schemeClr val="tx1"/>
              </a:solidFill>
              <a:headEnd type="ova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a:off x="5208439" y="2422854"/>
              <a:ext cx="57734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4" name="矩形 33"/>
          <p:cNvSpPr/>
          <p:nvPr/>
        </p:nvSpPr>
        <p:spPr>
          <a:xfrm>
            <a:off x="3045161" y="3330496"/>
            <a:ext cx="1800493" cy="369332"/>
          </a:xfrm>
          <a:prstGeom prst="rect">
            <a:avLst/>
          </a:prstGeom>
        </p:spPr>
        <p:txBody>
          <a:bodyPr wrap="none">
            <a:spAutoFit/>
          </a:bodyPr>
          <a:lstStyle/>
          <a:p>
            <a:r>
              <a:rPr lang="zh-CN" altLang="en-US" b="1" dirty="0">
                <a:latin typeface="微软雅黑" pitchFamily="34" charset="-122"/>
                <a:ea typeface="微软雅黑" pitchFamily="34" charset="-122"/>
              </a:rPr>
              <a:t>定义数据的类型</a:t>
            </a:r>
          </a:p>
        </p:txBody>
      </p:sp>
    </p:spTree>
    <p:extLst>
      <p:ext uri="{BB962C8B-B14F-4D97-AF65-F5344CB8AC3E}">
        <p14:creationId xmlns:p14="http://schemas.microsoft.com/office/powerpoint/2010/main" val="1314953290"/>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4"/>
          <p:cNvSpPr/>
          <p:nvPr/>
        </p:nvSpPr>
        <p:spPr>
          <a:xfrm>
            <a:off x="556963" y="1150374"/>
            <a:ext cx="8048776" cy="3169385"/>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AutoShape 5"/>
          <p:cNvSpPr>
            <a:spLocks noChangeArrowheads="1"/>
          </p:cNvSpPr>
          <p:nvPr/>
        </p:nvSpPr>
        <p:spPr bwMode="auto">
          <a:xfrm>
            <a:off x="556963" y="687795"/>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7" name="Rectangle 6"/>
          <p:cNvSpPr>
            <a:spLocks noChangeArrowheads="1"/>
          </p:cNvSpPr>
          <p:nvPr/>
        </p:nvSpPr>
        <p:spPr bwMode="auto">
          <a:xfrm>
            <a:off x="2610235" y="654584"/>
            <a:ext cx="394223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itchFamily="34" charset="-122"/>
                <a:ea typeface="微软雅黑" pitchFamily="34" charset="-122"/>
              </a:rPr>
              <a:t>TLV </a:t>
            </a:r>
            <a:r>
              <a:rPr lang="zh-CN" altLang="en-US" sz="2000" b="1" dirty="0">
                <a:solidFill>
                  <a:schemeClr val="bg1"/>
                </a:solidFill>
                <a:latin typeface="微软雅黑" pitchFamily="34" charset="-122"/>
                <a:ea typeface="微软雅黑" pitchFamily="34" charset="-122"/>
              </a:rPr>
              <a:t>中的 </a:t>
            </a:r>
            <a:r>
              <a:rPr lang="en-US" altLang="zh-CN" sz="2000" b="1" dirty="0">
                <a:solidFill>
                  <a:schemeClr val="bg1"/>
                </a:solidFill>
                <a:latin typeface="微软雅黑" pitchFamily="34" charset="-122"/>
                <a:ea typeface="微软雅黑" pitchFamily="34" charset="-122"/>
              </a:rPr>
              <a:t>T </a:t>
            </a:r>
            <a:r>
              <a:rPr lang="zh-CN" altLang="en-US" sz="2000" b="1" dirty="0">
                <a:solidFill>
                  <a:schemeClr val="bg1"/>
                </a:solidFill>
                <a:latin typeface="微软雅黑" pitchFamily="34" charset="-122"/>
                <a:ea typeface="微软雅黑" pitchFamily="34" charset="-122"/>
              </a:rPr>
              <a:t>字段定义数据的类型</a:t>
            </a:r>
          </a:p>
        </p:txBody>
      </p:sp>
      <p:grpSp>
        <p:nvGrpSpPr>
          <p:cNvPr id="21" name="组合 20"/>
          <p:cNvGrpSpPr/>
          <p:nvPr/>
        </p:nvGrpSpPr>
        <p:grpSpPr>
          <a:xfrm>
            <a:off x="1222079" y="1663327"/>
            <a:ext cx="6961801" cy="2013559"/>
            <a:chOff x="1315153" y="2110600"/>
            <a:chExt cx="7617445" cy="2203189"/>
          </a:xfrm>
        </p:grpSpPr>
        <p:sp>
          <p:nvSpPr>
            <p:cNvPr id="8" name="Freeform 36"/>
            <p:cNvSpPr>
              <a:spLocks/>
            </p:cNvSpPr>
            <p:nvPr/>
          </p:nvSpPr>
          <p:spPr bwMode="auto">
            <a:xfrm>
              <a:off x="1915849" y="2933700"/>
              <a:ext cx="6045068" cy="566738"/>
            </a:xfrm>
            <a:custGeom>
              <a:avLst/>
              <a:gdLst>
                <a:gd name="T0" fmla="*/ 0 w 2540"/>
                <a:gd name="T1" fmla="*/ 2147483646 h 272"/>
                <a:gd name="T2" fmla="*/ 2147483646 w 2540"/>
                <a:gd name="T3" fmla="*/ 0 h 272"/>
                <a:gd name="T4" fmla="*/ 2147483646 w 2540"/>
                <a:gd name="T5" fmla="*/ 0 h 272"/>
                <a:gd name="T6" fmla="*/ 2147483646 w 2540"/>
                <a:gd name="T7" fmla="*/ 2147483646 h 272"/>
                <a:gd name="T8" fmla="*/ 0 w 2540"/>
                <a:gd name="T9" fmla="*/ 2147483646 h 27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40" h="272">
                  <a:moveTo>
                    <a:pt x="0" y="272"/>
                  </a:moveTo>
                  <a:lnTo>
                    <a:pt x="272" y="0"/>
                  </a:lnTo>
                  <a:lnTo>
                    <a:pt x="862" y="0"/>
                  </a:lnTo>
                  <a:lnTo>
                    <a:pt x="2540" y="272"/>
                  </a:lnTo>
                  <a:lnTo>
                    <a:pt x="0" y="272"/>
                  </a:lnTo>
                  <a:close/>
                </a:path>
              </a:pathLst>
            </a:custGeom>
            <a:gradFill rotWithShape="1">
              <a:gsLst>
                <a:gs pos="0">
                  <a:srgbClr val="0000FF"/>
                </a:gs>
                <a:gs pos="100000">
                  <a:srgbClr val="66FF66"/>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微软雅黑" pitchFamily="34" charset="-122"/>
                <a:ea typeface="微软雅黑" pitchFamily="34" charset="-122"/>
              </a:endParaRPr>
            </a:p>
          </p:txBody>
        </p:sp>
        <p:sp>
          <p:nvSpPr>
            <p:cNvPr id="9" name="Text Box 37"/>
            <p:cNvSpPr txBox="1">
              <a:spLocks noChangeArrowheads="1"/>
            </p:cNvSpPr>
            <p:nvPr/>
          </p:nvSpPr>
          <p:spPr bwMode="auto">
            <a:xfrm>
              <a:off x="2007624" y="2110600"/>
              <a:ext cx="5220164" cy="37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lang="zh-CN" altLang="en-US" sz="1600" b="1" dirty="0">
                  <a:solidFill>
                    <a:srgbClr val="0000FF"/>
                  </a:solidFill>
                  <a:latin typeface="微软雅黑" pitchFamily="34" charset="-122"/>
                  <a:ea typeface="微软雅黑" pitchFamily="34" charset="-122"/>
                </a:rPr>
                <a:t>字节      </a:t>
              </a:r>
              <a:r>
                <a:rPr lang="en-US" altLang="zh-CN" sz="1600" b="1" dirty="0">
                  <a:solidFill>
                    <a:srgbClr val="0000FF"/>
                  </a:solidFill>
                  <a:latin typeface="微软雅黑" pitchFamily="34" charset="-122"/>
                  <a:ea typeface="微软雅黑" pitchFamily="34" charset="-122"/>
                </a:rPr>
                <a:t>1                     </a:t>
              </a:r>
              <a:r>
                <a:rPr lang="zh-CN" altLang="en-US" sz="1600" b="1" dirty="0">
                  <a:solidFill>
                    <a:srgbClr val="0000FF"/>
                  </a:solidFill>
                  <a:latin typeface="微软雅黑" pitchFamily="34" charset="-122"/>
                  <a:ea typeface="微软雅黑" pitchFamily="34" charset="-122"/>
                </a:rPr>
                <a:t>可变                          可变</a:t>
              </a:r>
            </a:p>
          </p:txBody>
        </p:sp>
        <p:sp>
          <p:nvSpPr>
            <p:cNvPr id="10" name="Rectangle 38"/>
            <p:cNvSpPr>
              <a:spLocks noChangeArrowheads="1"/>
            </p:cNvSpPr>
            <p:nvPr/>
          </p:nvSpPr>
          <p:spPr bwMode="auto">
            <a:xfrm>
              <a:off x="2564210" y="2460626"/>
              <a:ext cx="6368388" cy="473075"/>
            </a:xfrm>
            <a:prstGeom prst="rect">
              <a:avLst/>
            </a:prstGeom>
            <a:solidFill>
              <a:srgbClr val="00FFCC"/>
            </a:solidFill>
            <a:ln w="12700">
              <a:solidFill>
                <a:schemeClr val="tx1"/>
              </a:solidFill>
              <a:miter lim="800000"/>
              <a:headEnd/>
              <a:tailEnd/>
            </a:ln>
            <a:effectLst/>
          </p:spPr>
          <p:txBody>
            <a:bodyPr wrap="none" anchor="ctr"/>
            <a:lstStyle/>
            <a:p>
              <a:pPr eaLnBrk="1" hangingPunct="1"/>
              <a:endParaRPr lang="zh-CN" altLang="en-US" b="1">
                <a:latin typeface="微软雅黑" pitchFamily="34" charset="-122"/>
                <a:ea typeface="微软雅黑" pitchFamily="34" charset="-122"/>
              </a:endParaRPr>
            </a:p>
          </p:txBody>
        </p:sp>
        <p:sp>
          <p:nvSpPr>
            <p:cNvPr id="11" name="Line 39"/>
            <p:cNvSpPr>
              <a:spLocks noChangeShapeType="1"/>
            </p:cNvSpPr>
            <p:nvPr/>
          </p:nvSpPr>
          <p:spPr bwMode="auto">
            <a:xfrm>
              <a:off x="3967560" y="2460626"/>
              <a:ext cx="0" cy="4730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微软雅黑" pitchFamily="34" charset="-122"/>
                <a:ea typeface="微软雅黑" pitchFamily="34" charset="-122"/>
              </a:endParaRPr>
            </a:p>
          </p:txBody>
        </p:sp>
        <p:sp>
          <p:nvSpPr>
            <p:cNvPr id="12" name="Rectangle 40"/>
            <p:cNvSpPr>
              <a:spLocks noChangeArrowheads="1"/>
            </p:cNvSpPr>
            <p:nvPr/>
          </p:nvSpPr>
          <p:spPr bwMode="auto">
            <a:xfrm>
              <a:off x="2571158" y="2469552"/>
              <a:ext cx="1384431" cy="457200"/>
            </a:xfrm>
            <a:prstGeom prst="rect">
              <a:avLst/>
            </a:prstGeom>
            <a:solidFill>
              <a:srgbClr val="0066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b="1">
                <a:latin typeface="微软雅黑" pitchFamily="34" charset="-122"/>
                <a:ea typeface="微软雅黑" pitchFamily="34" charset="-122"/>
              </a:endParaRPr>
            </a:p>
          </p:txBody>
        </p:sp>
        <p:sp>
          <p:nvSpPr>
            <p:cNvPr id="13" name="Line 41"/>
            <p:cNvSpPr>
              <a:spLocks noChangeShapeType="1"/>
            </p:cNvSpPr>
            <p:nvPr/>
          </p:nvSpPr>
          <p:spPr bwMode="auto">
            <a:xfrm>
              <a:off x="5262563" y="2460626"/>
              <a:ext cx="0" cy="4730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微软雅黑" pitchFamily="34" charset="-122"/>
                <a:ea typeface="微软雅黑" pitchFamily="34" charset="-122"/>
              </a:endParaRPr>
            </a:p>
          </p:txBody>
        </p:sp>
        <p:sp>
          <p:nvSpPr>
            <p:cNvPr id="14" name="Text Box 42"/>
            <p:cNvSpPr txBox="1">
              <a:spLocks noChangeArrowheads="1"/>
            </p:cNvSpPr>
            <p:nvPr/>
          </p:nvSpPr>
          <p:spPr bwMode="auto">
            <a:xfrm>
              <a:off x="2862665" y="2508880"/>
              <a:ext cx="4129195" cy="4041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lang="zh-CN" altLang="en-US" sz="1800" b="1" dirty="0">
                  <a:solidFill>
                    <a:schemeClr val="bg1"/>
                  </a:solidFill>
                  <a:latin typeface="微软雅黑" pitchFamily="34" charset="-122"/>
                  <a:ea typeface="微软雅黑" pitchFamily="34" charset="-122"/>
                </a:rPr>
                <a:t>标记 </a:t>
              </a:r>
              <a:r>
                <a:rPr lang="en-US" altLang="zh-CN" sz="1800" b="1" dirty="0">
                  <a:solidFill>
                    <a:schemeClr val="bg1"/>
                  </a:solidFill>
                  <a:latin typeface="微软雅黑" pitchFamily="34" charset="-122"/>
                  <a:ea typeface="微软雅黑" pitchFamily="34" charset="-122"/>
                </a:rPr>
                <a:t>T       </a:t>
              </a:r>
              <a:r>
                <a:rPr lang="zh-CN" altLang="en-US" sz="1800" b="1" dirty="0">
                  <a:latin typeface="微软雅黑" pitchFamily="34" charset="-122"/>
                  <a:ea typeface="微软雅黑" pitchFamily="34" charset="-122"/>
                </a:rPr>
                <a:t>长度 </a:t>
              </a:r>
              <a:r>
                <a:rPr lang="en-US" altLang="zh-CN" sz="1800" b="1" dirty="0">
                  <a:latin typeface="微软雅黑" pitchFamily="34" charset="-122"/>
                  <a:ea typeface="微软雅黑" pitchFamily="34" charset="-122"/>
                </a:rPr>
                <a:t>L                   </a:t>
              </a:r>
              <a:r>
                <a:rPr lang="zh-CN" altLang="en-US" sz="1800" b="1" dirty="0">
                  <a:latin typeface="微软雅黑" pitchFamily="34" charset="-122"/>
                  <a:ea typeface="微软雅黑" pitchFamily="34" charset="-122"/>
                </a:rPr>
                <a:t>值 </a:t>
              </a:r>
              <a:r>
                <a:rPr lang="en-US" altLang="zh-CN" sz="1800" b="1" dirty="0">
                  <a:latin typeface="微软雅黑" pitchFamily="34" charset="-122"/>
                  <a:ea typeface="微软雅黑" pitchFamily="34" charset="-122"/>
                </a:rPr>
                <a:t>V</a:t>
              </a:r>
            </a:p>
          </p:txBody>
        </p:sp>
        <p:sp>
          <p:nvSpPr>
            <p:cNvPr id="15" name="Rectangle 43"/>
            <p:cNvSpPr>
              <a:spLocks noChangeArrowheads="1"/>
            </p:cNvSpPr>
            <p:nvPr/>
          </p:nvSpPr>
          <p:spPr bwMode="auto">
            <a:xfrm>
              <a:off x="1915849" y="3500439"/>
              <a:ext cx="6045068" cy="473075"/>
            </a:xfrm>
            <a:prstGeom prst="rect">
              <a:avLst/>
            </a:prstGeom>
            <a:solidFill>
              <a:srgbClr val="0000FF"/>
            </a:solidFill>
            <a:ln w="12700">
              <a:solidFill>
                <a:schemeClr val="tx1"/>
              </a:solidFill>
              <a:miter lim="800000"/>
              <a:headEnd/>
              <a:tailEnd/>
            </a:ln>
            <a:effectLst/>
          </p:spPr>
          <p:txBody>
            <a:bodyPr wrap="none" anchor="ctr"/>
            <a:lstStyle/>
            <a:p>
              <a:pPr eaLnBrk="1" hangingPunct="1"/>
              <a:endParaRPr lang="zh-CN" altLang="en-US" b="1">
                <a:latin typeface="微软雅黑" pitchFamily="34" charset="-122"/>
                <a:ea typeface="微软雅黑" pitchFamily="34" charset="-122"/>
              </a:endParaRPr>
            </a:p>
          </p:txBody>
        </p:sp>
        <p:sp>
          <p:nvSpPr>
            <p:cNvPr id="16" name="Text Box 44"/>
            <p:cNvSpPr txBox="1">
              <a:spLocks noChangeArrowheads="1"/>
            </p:cNvSpPr>
            <p:nvPr/>
          </p:nvSpPr>
          <p:spPr bwMode="auto">
            <a:xfrm>
              <a:off x="2344381" y="3548543"/>
              <a:ext cx="4281790" cy="4041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lang="zh-CN" altLang="en-US" sz="1800" b="1" dirty="0">
                  <a:solidFill>
                    <a:schemeClr val="bg1"/>
                  </a:solidFill>
                  <a:latin typeface="微软雅黑" pitchFamily="34" charset="-122"/>
                  <a:ea typeface="微软雅黑" pitchFamily="34" charset="-122"/>
                </a:rPr>
                <a:t>类   别       格 式                  编     号</a:t>
              </a:r>
            </a:p>
          </p:txBody>
        </p:sp>
        <p:sp>
          <p:nvSpPr>
            <p:cNvPr id="17" name="Line 45"/>
            <p:cNvSpPr>
              <a:spLocks noChangeShapeType="1"/>
            </p:cNvSpPr>
            <p:nvPr/>
          </p:nvSpPr>
          <p:spPr bwMode="auto">
            <a:xfrm>
              <a:off x="3427545" y="3500439"/>
              <a:ext cx="0" cy="4730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微软雅黑" pitchFamily="34" charset="-122"/>
                <a:ea typeface="微软雅黑" pitchFamily="34" charset="-122"/>
              </a:endParaRPr>
            </a:p>
          </p:txBody>
        </p:sp>
        <p:sp>
          <p:nvSpPr>
            <p:cNvPr id="18" name="Line 46"/>
            <p:cNvSpPr>
              <a:spLocks noChangeShapeType="1"/>
            </p:cNvSpPr>
            <p:nvPr/>
          </p:nvSpPr>
          <p:spPr bwMode="auto">
            <a:xfrm>
              <a:off x="4507575" y="3500439"/>
              <a:ext cx="0" cy="4730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微软雅黑" pitchFamily="34" charset="-122"/>
                <a:ea typeface="微软雅黑" pitchFamily="34" charset="-122"/>
              </a:endParaRPr>
            </a:p>
          </p:txBody>
        </p:sp>
        <p:sp>
          <p:nvSpPr>
            <p:cNvPr id="19" name="Text Box 47"/>
            <p:cNvSpPr txBox="1">
              <a:spLocks noChangeArrowheads="1"/>
            </p:cNvSpPr>
            <p:nvPr/>
          </p:nvSpPr>
          <p:spPr bwMode="auto">
            <a:xfrm>
              <a:off x="1505902" y="3943351"/>
              <a:ext cx="4841306" cy="37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lang="zh-CN" altLang="en-US" sz="1600" b="1" dirty="0">
                  <a:solidFill>
                    <a:srgbClr val="0000FF"/>
                  </a:solidFill>
                  <a:latin typeface="微软雅黑" pitchFamily="34" charset="-122"/>
                  <a:ea typeface="微软雅黑" pitchFamily="34" charset="-122"/>
                </a:rPr>
                <a:t>位            </a:t>
              </a:r>
              <a:r>
                <a:rPr lang="en-US" altLang="zh-CN" sz="1600" b="1" dirty="0">
                  <a:solidFill>
                    <a:srgbClr val="0000FF"/>
                  </a:solidFill>
                  <a:latin typeface="微软雅黑" pitchFamily="34" charset="-122"/>
                  <a:ea typeface="微软雅黑" pitchFamily="34" charset="-122"/>
                </a:rPr>
                <a:t>2                   1                             5</a:t>
              </a:r>
            </a:p>
          </p:txBody>
        </p:sp>
        <p:sp>
          <p:nvSpPr>
            <p:cNvPr id="20" name="Text Box 48"/>
            <p:cNvSpPr txBox="1">
              <a:spLocks noChangeArrowheads="1"/>
            </p:cNvSpPr>
            <p:nvPr/>
          </p:nvSpPr>
          <p:spPr bwMode="auto">
            <a:xfrm>
              <a:off x="1315153" y="2492375"/>
              <a:ext cx="1429148" cy="37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lang="zh-CN" altLang="en-US" sz="1600" b="1" dirty="0">
                  <a:solidFill>
                    <a:srgbClr val="0000FF"/>
                  </a:solidFill>
                  <a:latin typeface="微软雅黑" pitchFamily="34" charset="-122"/>
                  <a:ea typeface="微软雅黑" pitchFamily="34" charset="-122"/>
                </a:rPr>
                <a:t>数据元素</a:t>
              </a:r>
            </a:p>
          </p:txBody>
        </p:sp>
      </p:grpSp>
    </p:spTree>
    <p:extLst>
      <p:ext uri="{BB962C8B-B14F-4D97-AF65-F5344CB8AC3E}">
        <p14:creationId xmlns:p14="http://schemas.microsoft.com/office/powerpoint/2010/main" val="3083416256"/>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utoShape 5"/>
          <p:cNvSpPr>
            <a:spLocks noChangeArrowheads="1"/>
          </p:cNvSpPr>
          <p:nvPr/>
        </p:nvSpPr>
        <p:spPr bwMode="auto">
          <a:xfrm>
            <a:off x="556963" y="681896"/>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7" name="Rectangle 6"/>
          <p:cNvSpPr>
            <a:spLocks noChangeArrowheads="1"/>
          </p:cNvSpPr>
          <p:nvPr/>
        </p:nvSpPr>
        <p:spPr bwMode="auto">
          <a:xfrm>
            <a:off x="2610235" y="648685"/>
            <a:ext cx="394223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itchFamily="34" charset="-122"/>
                <a:ea typeface="微软雅黑" pitchFamily="34" charset="-122"/>
              </a:rPr>
              <a:t>TLV </a:t>
            </a:r>
            <a:r>
              <a:rPr lang="zh-CN" altLang="en-US" sz="2000" b="1" dirty="0">
                <a:solidFill>
                  <a:schemeClr val="bg1"/>
                </a:solidFill>
                <a:latin typeface="微软雅黑" pitchFamily="34" charset="-122"/>
                <a:ea typeface="微软雅黑" pitchFamily="34" charset="-122"/>
              </a:rPr>
              <a:t>中的 </a:t>
            </a:r>
            <a:r>
              <a:rPr lang="en-US" altLang="zh-CN" sz="2000" b="1" dirty="0">
                <a:solidFill>
                  <a:schemeClr val="bg1"/>
                </a:solidFill>
                <a:latin typeface="微软雅黑" pitchFamily="34" charset="-122"/>
                <a:ea typeface="微软雅黑" pitchFamily="34" charset="-122"/>
              </a:rPr>
              <a:t>T </a:t>
            </a:r>
            <a:r>
              <a:rPr lang="zh-CN" altLang="en-US" sz="2000" b="1" dirty="0">
                <a:solidFill>
                  <a:schemeClr val="bg1"/>
                </a:solidFill>
                <a:latin typeface="微软雅黑" pitchFamily="34" charset="-122"/>
                <a:ea typeface="微软雅黑" pitchFamily="34" charset="-122"/>
              </a:rPr>
              <a:t>字段定义数据的类型</a:t>
            </a:r>
          </a:p>
        </p:txBody>
      </p:sp>
      <p:graphicFrame>
        <p:nvGraphicFramePr>
          <p:cNvPr id="2" name="表格 1"/>
          <p:cNvGraphicFramePr>
            <a:graphicFrameLocks noGrp="1"/>
          </p:cNvGraphicFramePr>
          <p:nvPr>
            <p:extLst>
              <p:ext uri="{D42A27DB-BD31-4B8C-83A1-F6EECF244321}">
                <p14:modId xmlns:p14="http://schemas.microsoft.com/office/powerpoint/2010/main" val="2999835131"/>
              </p:ext>
            </p:extLst>
          </p:nvPr>
        </p:nvGraphicFramePr>
        <p:xfrm>
          <a:off x="556963" y="1145734"/>
          <a:ext cx="8048775" cy="3119501"/>
        </p:xfrm>
        <a:graphic>
          <a:graphicData uri="http://schemas.openxmlformats.org/drawingml/2006/table">
            <a:tbl>
              <a:tblPr firstRow="1" bandRow="1">
                <a:tableStyleId>{7DF18680-E054-41AD-8BC1-D1AEF772440D}</a:tableStyleId>
              </a:tblPr>
              <a:tblGrid>
                <a:gridCol w="2303476">
                  <a:extLst>
                    <a:ext uri="{9D8B030D-6E8A-4147-A177-3AD203B41FA5}">
                      <a16:colId xmlns:a16="http://schemas.microsoft.com/office/drawing/2014/main" val="20000"/>
                    </a:ext>
                  </a:extLst>
                </a:gridCol>
                <a:gridCol w="696401">
                  <a:extLst>
                    <a:ext uri="{9D8B030D-6E8A-4147-A177-3AD203B41FA5}">
                      <a16:colId xmlns:a16="http://schemas.microsoft.com/office/drawing/2014/main" val="20001"/>
                    </a:ext>
                  </a:extLst>
                </a:gridCol>
                <a:gridCol w="618378">
                  <a:extLst>
                    <a:ext uri="{9D8B030D-6E8A-4147-A177-3AD203B41FA5}">
                      <a16:colId xmlns:a16="http://schemas.microsoft.com/office/drawing/2014/main" val="20002"/>
                    </a:ext>
                  </a:extLst>
                </a:gridCol>
                <a:gridCol w="923026">
                  <a:extLst>
                    <a:ext uri="{9D8B030D-6E8A-4147-A177-3AD203B41FA5}">
                      <a16:colId xmlns:a16="http://schemas.microsoft.com/office/drawing/2014/main" val="20003"/>
                    </a:ext>
                  </a:extLst>
                </a:gridCol>
                <a:gridCol w="1661445">
                  <a:extLst>
                    <a:ext uri="{9D8B030D-6E8A-4147-A177-3AD203B41FA5}">
                      <a16:colId xmlns:a16="http://schemas.microsoft.com/office/drawing/2014/main" val="20004"/>
                    </a:ext>
                  </a:extLst>
                </a:gridCol>
                <a:gridCol w="1846049">
                  <a:extLst>
                    <a:ext uri="{9D8B030D-6E8A-4147-A177-3AD203B41FA5}">
                      <a16:colId xmlns:a16="http://schemas.microsoft.com/office/drawing/2014/main" val="20005"/>
                    </a:ext>
                  </a:extLst>
                </a:gridCol>
              </a:tblGrid>
              <a:tr h="283591">
                <a:tc>
                  <a:txBody>
                    <a:bodyPr/>
                    <a:lstStyle/>
                    <a:p>
                      <a:pPr algn="ctr" hangingPunct="0">
                        <a:lnSpc>
                          <a:spcPts val="1800"/>
                        </a:lnSpc>
                        <a:spcAft>
                          <a:spcPts val="0"/>
                        </a:spcAft>
                      </a:pPr>
                      <a:r>
                        <a:rPr lang="zh-CN" sz="1400" b="1" dirty="0">
                          <a:solidFill>
                            <a:schemeClr val="bg1"/>
                          </a:solidFill>
                          <a:effectLst/>
                          <a:latin typeface="微软雅黑" pitchFamily="34" charset="-122"/>
                          <a:ea typeface="微软雅黑" pitchFamily="34" charset="-122"/>
                        </a:rPr>
                        <a:t>数据类型</a:t>
                      </a:r>
                    </a:p>
                  </a:txBody>
                  <a:tcPr marL="68580" marR="68580" marT="0" marB="0" anchor="ctr">
                    <a:lnL w="19050"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00FF"/>
                    </a:solidFill>
                  </a:tcPr>
                </a:tc>
                <a:tc>
                  <a:txBody>
                    <a:bodyPr/>
                    <a:lstStyle/>
                    <a:p>
                      <a:pPr algn="ctr" hangingPunct="0">
                        <a:lnSpc>
                          <a:spcPts val="1800"/>
                        </a:lnSpc>
                        <a:spcAft>
                          <a:spcPts val="0"/>
                        </a:spcAft>
                      </a:pPr>
                      <a:r>
                        <a:rPr lang="zh-CN" sz="1400" b="1" dirty="0">
                          <a:solidFill>
                            <a:schemeClr val="bg1"/>
                          </a:solidFill>
                          <a:effectLst/>
                          <a:latin typeface="微软雅黑" pitchFamily="34" charset="-122"/>
                          <a:ea typeface="微软雅黑" pitchFamily="34" charset="-122"/>
                        </a:rPr>
                        <a:t>类别</a:t>
                      </a:r>
                    </a:p>
                  </a:txBody>
                  <a:tcPr marL="68580" marR="68580" marT="0" marB="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00FF"/>
                    </a:solidFill>
                  </a:tcPr>
                </a:tc>
                <a:tc>
                  <a:txBody>
                    <a:bodyPr/>
                    <a:lstStyle/>
                    <a:p>
                      <a:pPr algn="ctr" hangingPunct="0">
                        <a:lnSpc>
                          <a:spcPts val="1800"/>
                        </a:lnSpc>
                        <a:spcAft>
                          <a:spcPts val="0"/>
                        </a:spcAft>
                      </a:pPr>
                      <a:r>
                        <a:rPr lang="zh-CN" sz="1400" b="1" dirty="0">
                          <a:solidFill>
                            <a:schemeClr val="bg1"/>
                          </a:solidFill>
                          <a:effectLst/>
                          <a:latin typeface="微软雅黑" pitchFamily="34" charset="-122"/>
                          <a:ea typeface="微软雅黑" pitchFamily="34" charset="-122"/>
                        </a:rPr>
                        <a:t>格式</a:t>
                      </a:r>
                    </a:p>
                  </a:txBody>
                  <a:tcPr marL="68580" marR="68580" marT="0" marB="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00FF"/>
                    </a:solidFill>
                  </a:tcPr>
                </a:tc>
                <a:tc>
                  <a:txBody>
                    <a:bodyPr/>
                    <a:lstStyle/>
                    <a:p>
                      <a:pPr algn="ctr" hangingPunct="0">
                        <a:lnSpc>
                          <a:spcPts val="1800"/>
                        </a:lnSpc>
                        <a:spcAft>
                          <a:spcPts val="0"/>
                        </a:spcAft>
                      </a:pPr>
                      <a:r>
                        <a:rPr lang="zh-CN" sz="1400" b="1" dirty="0">
                          <a:solidFill>
                            <a:schemeClr val="bg1"/>
                          </a:solidFill>
                          <a:effectLst/>
                          <a:latin typeface="微软雅黑" pitchFamily="34" charset="-122"/>
                          <a:ea typeface="微软雅黑" pitchFamily="34" charset="-122"/>
                        </a:rPr>
                        <a:t>编号</a:t>
                      </a:r>
                    </a:p>
                  </a:txBody>
                  <a:tcPr marL="68580" marR="68580" marT="0" marB="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00FF"/>
                    </a:solidFill>
                  </a:tcPr>
                </a:tc>
                <a:tc>
                  <a:txBody>
                    <a:bodyPr/>
                    <a:lstStyle/>
                    <a:p>
                      <a:pPr algn="ctr" hangingPunct="0">
                        <a:lnSpc>
                          <a:spcPts val="1800"/>
                        </a:lnSpc>
                        <a:spcAft>
                          <a:spcPts val="0"/>
                        </a:spcAft>
                      </a:pPr>
                      <a:r>
                        <a:rPr lang="en-US" sz="1400" b="1" dirty="0">
                          <a:solidFill>
                            <a:schemeClr val="bg1"/>
                          </a:solidFill>
                          <a:effectLst/>
                          <a:latin typeface="微软雅黑" pitchFamily="34" charset="-122"/>
                          <a:ea typeface="微软雅黑" pitchFamily="34" charset="-122"/>
                        </a:rPr>
                        <a:t>T</a:t>
                      </a:r>
                      <a:r>
                        <a:rPr lang="zh-CN" sz="1400" b="1" dirty="0">
                          <a:solidFill>
                            <a:schemeClr val="bg1"/>
                          </a:solidFill>
                          <a:effectLst/>
                          <a:latin typeface="微软雅黑" pitchFamily="34" charset="-122"/>
                          <a:ea typeface="微软雅黑" pitchFamily="34" charset="-122"/>
                        </a:rPr>
                        <a:t>字段（二进制）</a:t>
                      </a:r>
                    </a:p>
                  </a:txBody>
                  <a:tcPr marL="68580" marR="68580" marT="0" marB="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00FF"/>
                    </a:solidFill>
                  </a:tcPr>
                </a:tc>
                <a:tc>
                  <a:txBody>
                    <a:bodyPr/>
                    <a:lstStyle/>
                    <a:p>
                      <a:pPr algn="ctr" hangingPunct="0">
                        <a:lnSpc>
                          <a:spcPts val="1800"/>
                        </a:lnSpc>
                        <a:spcAft>
                          <a:spcPts val="0"/>
                        </a:spcAft>
                      </a:pPr>
                      <a:r>
                        <a:rPr lang="en-US" sz="1400" b="1" dirty="0">
                          <a:solidFill>
                            <a:schemeClr val="bg1"/>
                          </a:solidFill>
                          <a:effectLst/>
                          <a:latin typeface="微软雅黑" pitchFamily="34" charset="-122"/>
                          <a:ea typeface="微软雅黑" pitchFamily="34" charset="-122"/>
                        </a:rPr>
                        <a:t>T</a:t>
                      </a:r>
                      <a:r>
                        <a:rPr lang="zh-CN" sz="1400" b="1" dirty="0">
                          <a:solidFill>
                            <a:schemeClr val="bg1"/>
                          </a:solidFill>
                          <a:effectLst/>
                          <a:latin typeface="微软雅黑" pitchFamily="34" charset="-122"/>
                          <a:ea typeface="微软雅黑" pitchFamily="34" charset="-122"/>
                        </a:rPr>
                        <a:t>字段（十六进制）</a:t>
                      </a:r>
                    </a:p>
                  </a:txBody>
                  <a:tcPr marL="68580" marR="68580" marT="0" marB="0" anchor="ctr">
                    <a:lnL w="9525"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00FF"/>
                    </a:solidFill>
                  </a:tcPr>
                </a:tc>
                <a:extLst>
                  <a:ext uri="{0D108BD9-81ED-4DB2-BD59-A6C34878D82A}">
                    <a16:rowId xmlns:a16="http://schemas.microsoft.com/office/drawing/2014/main" val="10000"/>
                  </a:ext>
                </a:extLst>
              </a:tr>
              <a:tr h="283591">
                <a:tc>
                  <a:txBody>
                    <a:bodyPr/>
                    <a:lstStyle/>
                    <a:p>
                      <a:pPr algn="l" hangingPunct="0">
                        <a:lnSpc>
                          <a:spcPts val="1800"/>
                        </a:lnSpc>
                        <a:spcAft>
                          <a:spcPts val="0"/>
                        </a:spcAft>
                      </a:pPr>
                      <a:r>
                        <a:rPr lang="en-US" sz="1400" b="1" dirty="0">
                          <a:solidFill>
                            <a:schemeClr val="tx1"/>
                          </a:solidFill>
                          <a:effectLst/>
                          <a:latin typeface="微软雅黑" pitchFamily="34" charset="-122"/>
                          <a:ea typeface="微软雅黑" pitchFamily="34" charset="-122"/>
                        </a:rPr>
                        <a:t>INTEGER</a:t>
                      </a:r>
                      <a:endParaRPr lang="zh-CN" sz="1400" b="1" dirty="0">
                        <a:solidFill>
                          <a:schemeClr val="tx1"/>
                        </a:solidFill>
                        <a:effectLst/>
                        <a:latin typeface="微软雅黑" pitchFamily="34" charset="-122"/>
                        <a:ea typeface="微软雅黑" pitchFamily="34" charset="-122"/>
                      </a:endParaRPr>
                    </a:p>
                  </a:txBody>
                  <a:tcPr marL="68580" marR="68580" marT="0" marB="0" anchor="ctr">
                    <a:lnL w="19050"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hangingPunct="0">
                        <a:lnSpc>
                          <a:spcPts val="1800"/>
                        </a:lnSpc>
                        <a:spcAft>
                          <a:spcPts val="0"/>
                        </a:spcAft>
                      </a:pPr>
                      <a:r>
                        <a:rPr lang="en-US" sz="1400" b="1" dirty="0">
                          <a:solidFill>
                            <a:schemeClr val="tx1"/>
                          </a:solidFill>
                          <a:effectLst/>
                          <a:latin typeface="微软雅黑" pitchFamily="34" charset="-122"/>
                          <a:ea typeface="微软雅黑" pitchFamily="34" charset="-122"/>
                        </a:rPr>
                        <a:t>00</a:t>
                      </a:r>
                      <a:endParaRPr lang="zh-CN" sz="1400" b="1" dirty="0">
                        <a:solidFill>
                          <a:schemeClr val="tx1"/>
                        </a:solidFill>
                        <a:effectLst/>
                        <a:latin typeface="微软雅黑" pitchFamily="34" charset="-122"/>
                        <a:ea typeface="微软雅黑" pitchFamily="34" charset="-122"/>
                      </a:endParaRPr>
                    </a:p>
                  </a:txBody>
                  <a:tcPr marL="68580" marR="68580" marT="0" marB="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hangingPunct="0">
                        <a:lnSpc>
                          <a:spcPts val="1800"/>
                        </a:lnSpc>
                        <a:spcAft>
                          <a:spcPts val="0"/>
                        </a:spcAft>
                      </a:pPr>
                      <a:r>
                        <a:rPr lang="en-US" sz="1400" b="1">
                          <a:solidFill>
                            <a:schemeClr val="tx1"/>
                          </a:solidFill>
                          <a:effectLst/>
                          <a:latin typeface="微软雅黑" pitchFamily="34" charset="-122"/>
                          <a:ea typeface="微软雅黑" pitchFamily="34" charset="-122"/>
                        </a:rPr>
                        <a:t>0</a:t>
                      </a:r>
                      <a:endParaRPr lang="zh-CN" sz="1400" b="1">
                        <a:solidFill>
                          <a:schemeClr val="tx1"/>
                        </a:solidFill>
                        <a:effectLst/>
                        <a:latin typeface="微软雅黑" pitchFamily="34" charset="-122"/>
                        <a:ea typeface="微软雅黑" pitchFamily="34" charset="-122"/>
                      </a:endParaRPr>
                    </a:p>
                  </a:txBody>
                  <a:tcPr marL="68580" marR="68580" marT="0" marB="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hangingPunct="0">
                        <a:lnSpc>
                          <a:spcPts val="1800"/>
                        </a:lnSpc>
                        <a:spcAft>
                          <a:spcPts val="0"/>
                        </a:spcAft>
                      </a:pPr>
                      <a:r>
                        <a:rPr lang="en-US" sz="1400" b="1">
                          <a:solidFill>
                            <a:schemeClr val="tx1"/>
                          </a:solidFill>
                          <a:effectLst/>
                          <a:latin typeface="微软雅黑" pitchFamily="34" charset="-122"/>
                          <a:ea typeface="微软雅黑" pitchFamily="34" charset="-122"/>
                        </a:rPr>
                        <a:t>00010</a:t>
                      </a:r>
                      <a:endParaRPr lang="zh-CN" sz="1400" b="1">
                        <a:solidFill>
                          <a:schemeClr val="tx1"/>
                        </a:solidFill>
                        <a:effectLst/>
                        <a:latin typeface="微软雅黑" pitchFamily="34" charset="-122"/>
                        <a:ea typeface="微软雅黑" pitchFamily="34" charset="-122"/>
                      </a:endParaRPr>
                    </a:p>
                  </a:txBody>
                  <a:tcPr marL="68580" marR="68580" marT="0" marB="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hangingPunct="0">
                        <a:lnSpc>
                          <a:spcPts val="1800"/>
                        </a:lnSpc>
                        <a:spcAft>
                          <a:spcPts val="0"/>
                        </a:spcAft>
                      </a:pPr>
                      <a:r>
                        <a:rPr lang="en-US" sz="1400" b="1">
                          <a:solidFill>
                            <a:schemeClr val="tx1"/>
                          </a:solidFill>
                          <a:effectLst/>
                          <a:latin typeface="微软雅黑" pitchFamily="34" charset="-122"/>
                          <a:ea typeface="微软雅黑" pitchFamily="34" charset="-122"/>
                        </a:rPr>
                        <a:t>00000010</a:t>
                      </a:r>
                      <a:endParaRPr lang="zh-CN" sz="1400" b="1">
                        <a:solidFill>
                          <a:schemeClr val="tx1"/>
                        </a:solidFill>
                        <a:effectLst/>
                        <a:latin typeface="微软雅黑" pitchFamily="34" charset="-122"/>
                        <a:ea typeface="微软雅黑" pitchFamily="34" charset="-122"/>
                      </a:endParaRPr>
                    </a:p>
                  </a:txBody>
                  <a:tcPr marL="68580" marR="68580" marT="0" marB="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hangingPunct="0">
                        <a:lnSpc>
                          <a:spcPts val="1800"/>
                        </a:lnSpc>
                        <a:spcAft>
                          <a:spcPts val="0"/>
                        </a:spcAft>
                      </a:pPr>
                      <a:r>
                        <a:rPr lang="en-US" sz="1400" b="1" dirty="0">
                          <a:solidFill>
                            <a:schemeClr val="tx1"/>
                          </a:solidFill>
                          <a:effectLst/>
                          <a:latin typeface="微软雅黑" pitchFamily="34" charset="-122"/>
                          <a:ea typeface="微软雅黑" pitchFamily="34" charset="-122"/>
                        </a:rPr>
                        <a:t>02</a:t>
                      </a:r>
                      <a:endParaRPr lang="zh-CN" sz="1400" b="1" dirty="0">
                        <a:solidFill>
                          <a:schemeClr val="tx1"/>
                        </a:solidFill>
                        <a:effectLst/>
                        <a:latin typeface="微软雅黑" pitchFamily="34" charset="-122"/>
                        <a:ea typeface="微软雅黑" pitchFamily="34" charset="-122"/>
                      </a:endParaRPr>
                    </a:p>
                  </a:txBody>
                  <a:tcPr marL="68580" marR="68580" marT="0" marB="0" anchor="ctr">
                    <a:lnL w="9525"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1"/>
                  </a:ext>
                </a:extLst>
              </a:tr>
              <a:tr h="283591">
                <a:tc>
                  <a:txBody>
                    <a:bodyPr/>
                    <a:lstStyle/>
                    <a:p>
                      <a:pPr algn="l" hangingPunct="0">
                        <a:lnSpc>
                          <a:spcPts val="1800"/>
                        </a:lnSpc>
                        <a:spcAft>
                          <a:spcPts val="0"/>
                        </a:spcAft>
                      </a:pPr>
                      <a:r>
                        <a:rPr lang="en-US" sz="1400" b="1" dirty="0">
                          <a:solidFill>
                            <a:schemeClr val="tx1"/>
                          </a:solidFill>
                          <a:effectLst/>
                          <a:latin typeface="微软雅黑" pitchFamily="34" charset="-122"/>
                          <a:ea typeface="微软雅黑" pitchFamily="34" charset="-122"/>
                        </a:rPr>
                        <a:t>OCTET STRING</a:t>
                      </a:r>
                      <a:endParaRPr lang="zh-CN" sz="1400" b="1" dirty="0">
                        <a:solidFill>
                          <a:schemeClr val="tx1"/>
                        </a:solidFill>
                        <a:effectLst/>
                        <a:latin typeface="微软雅黑" pitchFamily="34" charset="-122"/>
                        <a:ea typeface="微软雅黑" pitchFamily="34" charset="-122"/>
                      </a:endParaRPr>
                    </a:p>
                  </a:txBody>
                  <a:tcPr marL="68580" marR="68580" marT="0" marB="0" anchor="ctr">
                    <a:lnL w="19050"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FFCC"/>
                    </a:solidFill>
                  </a:tcPr>
                </a:tc>
                <a:tc>
                  <a:txBody>
                    <a:bodyPr/>
                    <a:lstStyle/>
                    <a:p>
                      <a:pPr algn="ctr" hangingPunct="0">
                        <a:lnSpc>
                          <a:spcPts val="1800"/>
                        </a:lnSpc>
                        <a:spcAft>
                          <a:spcPts val="0"/>
                        </a:spcAft>
                      </a:pPr>
                      <a:r>
                        <a:rPr lang="en-US" sz="1400" b="1" dirty="0">
                          <a:solidFill>
                            <a:schemeClr val="tx1"/>
                          </a:solidFill>
                          <a:effectLst/>
                          <a:latin typeface="微软雅黑" pitchFamily="34" charset="-122"/>
                          <a:ea typeface="微软雅黑" pitchFamily="34" charset="-122"/>
                        </a:rPr>
                        <a:t>00</a:t>
                      </a:r>
                      <a:endParaRPr lang="zh-CN" sz="1400" b="1" dirty="0">
                        <a:solidFill>
                          <a:schemeClr val="tx1"/>
                        </a:solidFill>
                        <a:effectLst/>
                        <a:latin typeface="微软雅黑" pitchFamily="34" charset="-122"/>
                        <a:ea typeface="微软雅黑" pitchFamily="34" charset="-122"/>
                      </a:endParaRPr>
                    </a:p>
                  </a:txBody>
                  <a:tcPr marL="68580" marR="68580" marT="0" marB="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FFCC"/>
                    </a:solidFill>
                  </a:tcPr>
                </a:tc>
                <a:tc>
                  <a:txBody>
                    <a:bodyPr/>
                    <a:lstStyle/>
                    <a:p>
                      <a:pPr algn="ctr" hangingPunct="0">
                        <a:lnSpc>
                          <a:spcPts val="1800"/>
                        </a:lnSpc>
                        <a:spcAft>
                          <a:spcPts val="0"/>
                        </a:spcAft>
                      </a:pPr>
                      <a:r>
                        <a:rPr lang="en-US" sz="1400" b="1" dirty="0">
                          <a:solidFill>
                            <a:schemeClr val="tx1"/>
                          </a:solidFill>
                          <a:effectLst/>
                          <a:latin typeface="微软雅黑" pitchFamily="34" charset="-122"/>
                          <a:ea typeface="微软雅黑" pitchFamily="34" charset="-122"/>
                        </a:rPr>
                        <a:t>0</a:t>
                      </a:r>
                      <a:endParaRPr lang="zh-CN" sz="1400" b="1" dirty="0">
                        <a:solidFill>
                          <a:schemeClr val="tx1"/>
                        </a:solidFill>
                        <a:effectLst/>
                        <a:latin typeface="微软雅黑" pitchFamily="34" charset="-122"/>
                        <a:ea typeface="微软雅黑" pitchFamily="34" charset="-122"/>
                      </a:endParaRPr>
                    </a:p>
                  </a:txBody>
                  <a:tcPr marL="68580" marR="68580" marT="0" marB="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FFCC"/>
                    </a:solidFill>
                  </a:tcPr>
                </a:tc>
                <a:tc>
                  <a:txBody>
                    <a:bodyPr/>
                    <a:lstStyle/>
                    <a:p>
                      <a:pPr algn="ctr" hangingPunct="0">
                        <a:lnSpc>
                          <a:spcPts val="1800"/>
                        </a:lnSpc>
                        <a:spcAft>
                          <a:spcPts val="0"/>
                        </a:spcAft>
                      </a:pPr>
                      <a:r>
                        <a:rPr lang="en-US" sz="1400" b="1" dirty="0">
                          <a:solidFill>
                            <a:schemeClr val="tx1"/>
                          </a:solidFill>
                          <a:effectLst/>
                          <a:latin typeface="微软雅黑" pitchFamily="34" charset="-122"/>
                          <a:ea typeface="微软雅黑" pitchFamily="34" charset="-122"/>
                        </a:rPr>
                        <a:t>00100</a:t>
                      </a:r>
                      <a:endParaRPr lang="zh-CN" sz="1400" b="1" dirty="0">
                        <a:solidFill>
                          <a:schemeClr val="tx1"/>
                        </a:solidFill>
                        <a:effectLst/>
                        <a:latin typeface="微软雅黑" pitchFamily="34" charset="-122"/>
                        <a:ea typeface="微软雅黑" pitchFamily="34" charset="-122"/>
                      </a:endParaRPr>
                    </a:p>
                  </a:txBody>
                  <a:tcPr marL="68580" marR="68580" marT="0" marB="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FFCC"/>
                    </a:solidFill>
                  </a:tcPr>
                </a:tc>
                <a:tc>
                  <a:txBody>
                    <a:bodyPr/>
                    <a:lstStyle/>
                    <a:p>
                      <a:pPr algn="ctr" hangingPunct="0">
                        <a:lnSpc>
                          <a:spcPts val="1800"/>
                        </a:lnSpc>
                        <a:spcAft>
                          <a:spcPts val="0"/>
                        </a:spcAft>
                      </a:pPr>
                      <a:r>
                        <a:rPr lang="en-US" sz="1400" b="1" dirty="0">
                          <a:solidFill>
                            <a:schemeClr val="tx1"/>
                          </a:solidFill>
                          <a:effectLst/>
                          <a:latin typeface="微软雅黑" pitchFamily="34" charset="-122"/>
                          <a:ea typeface="微软雅黑" pitchFamily="34" charset="-122"/>
                        </a:rPr>
                        <a:t>00000100</a:t>
                      </a:r>
                      <a:endParaRPr lang="zh-CN" sz="1400" b="1" dirty="0">
                        <a:solidFill>
                          <a:schemeClr val="tx1"/>
                        </a:solidFill>
                        <a:effectLst/>
                        <a:latin typeface="微软雅黑" pitchFamily="34" charset="-122"/>
                        <a:ea typeface="微软雅黑" pitchFamily="34" charset="-122"/>
                      </a:endParaRPr>
                    </a:p>
                  </a:txBody>
                  <a:tcPr marL="68580" marR="68580" marT="0" marB="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FFCC"/>
                    </a:solidFill>
                  </a:tcPr>
                </a:tc>
                <a:tc>
                  <a:txBody>
                    <a:bodyPr/>
                    <a:lstStyle/>
                    <a:p>
                      <a:pPr algn="ctr" hangingPunct="0">
                        <a:lnSpc>
                          <a:spcPts val="1800"/>
                        </a:lnSpc>
                        <a:spcAft>
                          <a:spcPts val="0"/>
                        </a:spcAft>
                      </a:pPr>
                      <a:r>
                        <a:rPr lang="en-US" sz="1400" b="1" dirty="0">
                          <a:solidFill>
                            <a:schemeClr val="tx1"/>
                          </a:solidFill>
                          <a:effectLst/>
                          <a:latin typeface="微软雅黑" pitchFamily="34" charset="-122"/>
                          <a:ea typeface="微软雅黑" pitchFamily="34" charset="-122"/>
                        </a:rPr>
                        <a:t>04</a:t>
                      </a:r>
                      <a:endParaRPr lang="zh-CN" sz="1400" b="1" dirty="0">
                        <a:solidFill>
                          <a:schemeClr val="tx1"/>
                        </a:solidFill>
                        <a:effectLst/>
                        <a:latin typeface="微软雅黑" pitchFamily="34" charset="-122"/>
                        <a:ea typeface="微软雅黑" pitchFamily="34" charset="-122"/>
                      </a:endParaRPr>
                    </a:p>
                  </a:txBody>
                  <a:tcPr marL="68580" marR="68580" marT="0" marB="0" anchor="ctr">
                    <a:lnL w="9525"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FFCC"/>
                    </a:solidFill>
                  </a:tcPr>
                </a:tc>
                <a:extLst>
                  <a:ext uri="{0D108BD9-81ED-4DB2-BD59-A6C34878D82A}">
                    <a16:rowId xmlns:a16="http://schemas.microsoft.com/office/drawing/2014/main" val="10002"/>
                  </a:ext>
                </a:extLst>
              </a:tr>
              <a:tr h="283591">
                <a:tc>
                  <a:txBody>
                    <a:bodyPr/>
                    <a:lstStyle/>
                    <a:p>
                      <a:pPr algn="l" hangingPunct="0">
                        <a:lnSpc>
                          <a:spcPts val="1800"/>
                        </a:lnSpc>
                        <a:spcAft>
                          <a:spcPts val="0"/>
                        </a:spcAft>
                      </a:pPr>
                      <a:r>
                        <a:rPr lang="en-US" sz="1400" b="1" dirty="0">
                          <a:solidFill>
                            <a:schemeClr val="tx1"/>
                          </a:solidFill>
                          <a:effectLst/>
                          <a:latin typeface="微软雅黑" pitchFamily="34" charset="-122"/>
                          <a:ea typeface="微软雅黑" pitchFamily="34" charset="-122"/>
                        </a:rPr>
                        <a:t>OBJECT IDENTIFIER</a:t>
                      </a:r>
                      <a:endParaRPr lang="zh-CN" sz="1400" b="1" dirty="0">
                        <a:solidFill>
                          <a:schemeClr val="tx1"/>
                        </a:solidFill>
                        <a:effectLst/>
                        <a:latin typeface="微软雅黑" pitchFamily="34" charset="-122"/>
                        <a:ea typeface="微软雅黑" pitchFamily="34" charset="-122"/>
                      </a:endParaRPr>
                    </a:p>
                  </a:txBody>
                  <a:tcPr marL="68580" marR="68580" marT="0" marB="0" anchor="ctr">
                    <a:lnL w="19050"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hangingPunct="0">
                        <a:lnSpc>
                          <a:spcPts val="1800"/>
                        </a:lnSpc>
                        <a:spcAft>
                          <a:spcPts val="0"/>
                        </a:spcAft>
                      </a:pPr>
                      <a:r>
                        <a:rPr lang="en-US" sz="1400" b="1" dirty="0">
                          <a:solidFill>
                            <a:schemeClr val="tx1"/>
                          </a:solidFill>
                          <a:effectLst/>
                          <a:latin typeface="微软雅黑" pitchFamily="34" charset="-122"/>
                          <a:ea typeface="微软雅黑" pitchFamily="34" charset="-122"/>
                        </a:rPr>
                        <a:t>00</a:t>
                      </a:r>
                      <a:endParaRPr lang="zh-CN" sz="1400" b="1" dirty="0">
                        <a:solidFill>
                          <a:schemeClr val="tx1"/>
                        </a:solidFill>
                        <a:effectLst/>
                        <a:latin typeface="微软雅黑" pitchFamily="34" charset="-122"/>
                        <a:ea typeface="微软雅黑" pitchFamily="34" charset="-122"/>
                      </a:endParaRPr>
                    </a:p>
                  </a:txBody>
                  <a:tcPr marL="68580" marR="68580" marT="0" marB="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hangingPunct="0">
                        <a:lnSpc>
                          <a:spcPts val="1800"/>
                        </a:lnSpc>
                        <a:spcAft>
                          <a:spcPts val="0"/>
                        </a:spcAft>
                      </a:pPr>
                      <a:r>
                        <a:rPr lang="en-US" sz="1400" b="1" dirty="0">
                          <a:solidFill>
                            <a:schemeClr val="tx1"/>
                          </a:solidFill>
                          <a:effectLst/>
                          <a:latin typeface="微软雅黑" pitchFamily="34" charset="-122"/>
                          <a:ea typeface="微软雅黑" pitchFamily="34" charset="-122"/>
                        </a:rPr>
                        <a:t>0</a:t>
                      </a:r>
                      <a:endParaRPr lang="zh-CN" sz="1400" b="1" dirty="0">
                        <a:solidFill>
                          <a:schemeClr val="tx1"/>
                        </a:solidFill>
                        <a:effectLst/>
                        <a:latin typeface="微软雅黑" pitchFamily="34" charset="-122"/>
                        <a:ea typeface="微软雅黑" pitchFamily="34" charset="-122"/>
                      </a:endParaRPr>
                    </a:p>
                  </a:txBody>
                  <a:tcPr marL="68580" marR="68580" marT="0" marB="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hangingPunct="0">
                        <a:lnSpc>
                          <a:spcPts val="1800"/>
                        </a:lnSpc>
                        <a:spcAft>
                          <a:spcPts val="0"/>
                        </a:spcAft>
                      </a:pPr>
                      <a:r>
                        <a:rPr lang="en-US" sz="1400" b="1" dirty="0">
                          <a:solidFill>
                            <a:schemeClr val="tx1"/>
                          </a:solidFill>
                          <a:effectLst/>
                          <a:latin typeface="微软雅黑" pitchFamily="34" charset="-122"/>
                          <a:ea typeface="微软雅黑" pitchFamily="34" charset="-122"/>
                        </a:rPr>
                        <a:t>00110</a:t>
                      </a:r>
                      <a:endParaRPr lang="zh-CN" sz="1400" b="1" dirty="0">
                        <a:solidFill>
                          <a:schemeClr val="tx1"/>
                        </a:solidFill>
                        <a:effectLst/>
                        <a:latin typeface="微软雅黑" pitchFamily="34" charset="-122"/>
                        <a:ea typeface="微软雅黑" pitchFamily="34" charset="-122"/>
                      </a:endParaRPr>
                    </a:p>
                  </a:txBody>
                  <a:tcPr marL="68580" marR="68580" marT="0" marB="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hangingPunct="0">
                        <a:lnSpc>
                          <a:spcPts val="1800"/>
                        </a:lnSpc>
                        <a:spcAft>
                          <a:spcPts val="0"/>
                        </a:spcAft>
                      </a:pPr>
                      <a:r>
                        <a:rPr lang="en-US" sz="1400" b="1">
                          <a:solidFill>
                            <a:schemeClr val="tx1"/>
                          </a:solidFill>
                          <a:effectLst/>
                          <a:latin typeface="微软雅黑" pitchFamily="34" charset="-122"/>
                          <a:ea typeface="微软雅黑" pitchFamily="34" charset="-122"/>
                        </a:rPr>
                        <a:t>00000110</a:t>
                      </a:r>
                      <a:endParaRPr lang="zh-CN" sz="1400" b="1">
                        <a:solidFill>
                          <a:schemeClr val="tx1"/>
                        </a:solidFill>
                        <a:effectLst/>
                        <a:latin typeface="微软雅黑" pitchFamily="34" charset="-122"/>
                        <a:ea typeface="微软雅黑" pitchFamily="34" charset="-122"/>
                      </a:endParaRPr>
                    </a:p>
                  </a:txBody>
                  <a:tcPr marL="68580" marR="68580" marT="0" marB="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hangingPunct="0">
                        <a:lnSpc>
                          <a:spcPts val="1800"/>
                        </a:lnSpc>
                        <a:spcAft>
                          <a:spcPts val="0"/>
                        </a:spcAft>
                      </a:pPr>
                      <a:r>
                        <a:rPr lang="en-US" sz="1400" b="1">
                          <a:solidFill>
                            <a:schemeClr val="tx1"/>
                          </a:solidFill>
                          <a:effectLst/>
                          <a:latin typeface="微软雅黑" pitchFamily="34" charset="-122"/>
                          <a:ea typeface="微软雅黑" pitchFamily="34" charset="-122"/>
                        </a:rPr>
                        <a:t>06</a:t>
                      </a:r>
                      <a:endParaRPr lang="zh-CN" sz="1400" b="1">
                        <a:solidFill>
                          <a:schemeClr val="tx1"/>
                        </a:solidFill>
                        <a:effectLst/>
                        <a:latin typeface="微软雅黑" pitchFamily="34" charset="-122"/>
                        <a:ea typeface="微软雅黑" pitchFamily="34" charset="-122"/>
                      </a:endParaRPr>
                    </a:p>
                  </a:txBody>
                  <a:tcPr marL="68580" marR="68580" marT="0" marB="0" anchor="ctr">
                    <a:lnL w="9525"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3"/>
                  </a:ext>
                </a:extLst>
              </a:tr>
              <a:tr h="283591">
                <a:tc>
                  <a:txBody>
                    <a:bodyPr/>
                    <a:lstStyle/>
                    <a:p>
                      <a:pPr algn="l" hangingPunct="0">
                        <a:lnSpc>
                          <a:spcPts val="1800"/>
                        </a:lnSpc>
                        <a:spcAft>
                          <a:spcPts val="0"/>
                        </a:spcAft>
                      </a:pPr>
                      <a:r>
                        <a:rPr lang="en-US" sz="1400" b="1" dirty="0">
                          <a:solidFill>
                            <a:schemeClr val="tx1"/>
                          </a:solidFill>
                          <a:effectLst/>
                          <a:latin typeface="微软雅黑" pitchFamily="34" charset="-122"/>
                          <a:ea typeface="微软雅黑" pitchFamily="34" charset="-122"/>
                        </a:rPr>
                        <a:t>NULL</a:t>
                      </a:r>
                      <a:endParaRPr lang="zh-CN" sz="1400" b="1" dirty="0">
                        <a:solidFill>
                          <a:schemeClr val="tx1"/>
                        </a:solidFill>
                        <a:effectLst/>
                        <a:latin typeface="微软雅黑" pitchFamily="34" charset="-122"/>
                        <a:ea typeface="微软雅黑" pitchFamily="34" charset="-122"/>
                      </a:endParaRPr>
                    </a:p>
                  </a:txBody>
                  <a:tcPr marL="68580" marR="68580" marT="0" marB="0" anchor="ctr">
                    <a:lnL w="19050"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FFCC"/>
                    </a:solidFill>
                  </a:tcPr>
                </a:tc>
                <a:tc>
                  <a:txBody>
                    <a:bodyPr/>
                    <a:lstStyle/>
                    <a:p>
                      <a:pPr algn="ctr" hangingPunct="0">
                        <a:lnSpc>
                          <a:spcPts val="1800"/>
                        </a:lnSpc>
                        <a:spcAft>
                          <a:spcPts val="0"/>
                        </a:spcAft>
                      </a:pPr>
                      <a:r>
                        <a:rPr lang="en-US" sz="1400" b="1">
                          <a:solidFill>
                            <a:schemeClr val="tx1"/>
                          </a:solidFill>
                          <a:effectLst/>
                          <a:latin typeface="微软雅黑" pitchFamily="34" charset="-122"/>
                          <a:ea typeface="微软雅黑" pitchFamily="34" charset="-122"/>
                        </a:rPr>
                        <a:t>00</a:t>
                      </a:r>
                      <a:endParaRPr lang="zh-CN" sz="1400" b="1">
                        <a:solidFill>
                          <a:schemeClr val="tx1"/>
                        </a:solidFill>
                        <a:effectLst/>
                        <a:latin typeface="微软雅黑" pitchFamily="34" charset="-122"/>
                        <a:ea typeface="微软雅黑" pitchFamily="34" charset="-122"/>
                      </a:endParaRPr>
                    </a:p>
                  </a:txBody>
                  <a:tcPr marL="68580" marR="68580" marT="0" marB="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FFCC"/>
                    </a:solidFill>
                  </a:tcPr>
                </a:tc>
                <a:tc>
                  <a:txBody>
                    <a:bodyPr/>
                    <a:lstStyle/>
                    <a:p>
                      <a:pPr algn="ctr" hangingPunct="0">
                        <a:lnSpc>
                          <a:spcPts val="1800"/>
                        </a:lnSpc>
                        <a:spcAft>
                          <a:spcPts val="0"/>
                        </a:spcAft>
                      </a:pPr>
                      <a:r>
                        <a:rPr lang="en-US" sz="1400" b="1" dirty="0">
                          <a:solidFill>
                            <a:schemeClr val="tx1"/>
                          </a:solidFill>
                          <a:effectLst/>
                          <a:latin typeface="微软雅黑" pitchFamily="34" charset="-122"/>
                          <a:ea typeface="微软雅黑" pitchFamily="34" charset="-122"/>
                        </a:rPr>
                        <a:t>0</a:t>
                      </a:r>
                      <a:endParaRPr lang="zh-CN" sz="1400" b="1" dirty="0">
                        <a:solidFill>
                          <a:schemeClr val="tx1"/>
                        </a:solidFill>
                        <a:effectLst/>
                        <a:latin typeface="微软雅黑" pitchFamily="34" charset="-122"/>
                        <a:ea typeface="微软雅黑" pitchFamily="34" charset="-122"/>
                      </a:endParaRPr>
                    </a:p>
                  </a:txBody>
                  <a:tcPr marL="68580" marR="68580" marT="0" marB="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FFCC"/>
                    </a:solidFill>
                  </a:tcPr>
                </a:tc>
                <a:tc>
                  <a:txBody>
                    <a:bodyPr/>
                    <a:lstStyle/>
                    <a:p>
                      <a:pPr algn="ctr" hangingPunct="0">
                        <a:lnSpc>
                          <a:spcPts val="1800"/>
                        </a:lnSpc>
                        <a:spcAft>
                          <a:spcPts val="0"/>
                        </a:spcAft>
                      </a:pPr>
                      <a:r>
                        <a:rPr lang="en-US" sz="1400" b="1" dirty="0">
                          <a:solidFill>
                            <a:schemeClr val="tx1"/>
                          </a:solidFill>
                          <a:effectLst/>
                          <a:latin typeface="微软雅黑" pitchFamily="34" charset="-122"/>
                          <a:ea typeface="微软雅黑" pitchFamily="34" charset="-122"/>
                        </a:rPr>
                        <a:t>00101</a:t>
                      </a:r>
                      <a:endParaRPr lang="zh-CN" sz="1400" b="1" dirty="0">
                        <a:solidFill>
                          <a:schemeClr val="tx1"/>
                        </a:solidFill>
                        <a:effectLst/>
                        <a:latin typeface="微软雅黑" pitchFamily="34" charset="-122"/>
                        <a:ea typeface="微软雅黑" pitchFamily="34" charset="-122"/>
                      </a:endParaRPr>
                    </a:p>
                  </a:txBody>
                  <a:tcPr marL="68580" marR="68580" marT="0" marB="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FFCC"/>
                    </a:solidFill>
                  </a:tcPr>
                </a:tc>
                <a:tc>
                  <a:txBody>
                    <a:bodyPr/>
                    <a:lstStyle/>
                    <a:p>
                      <a:pPr algn="ctr" hangingPunct="0">
                        <a:lnSpc>
                          <a:spcPts val="1800"/>
                        </a:lnSpc>
                        <a:spcAft>
                          <a:spcPts val="0"/>
                        </a:spcAft>
                      </a:pPr>
                      <a:r>
                        <a:rPr lang="en-US" sz="1400" b="1" dirty="0">
                          <a:solidFill>
                            <a:schemeClr val="tx1"/>
                          </a:solidFill>
                          <a:effectLst/>
                          <a:latin typeface="微软雅黑" pitchFamily="34" charset="-122"/>
                          <a:ea typeface="微软雅黑" pitchFamily="34" charset="-122"/>
                        </a:rPr>
                        <a:t>00000101</a:t>
                      </a:r>
                      <a:endParaRPr lang="zh-CN" sz="1400" b="1" dirty="0">
                        <a:solidFill>
                          <a:schemeClr val="tx1"/>
                        </a:solidFill>
                        <a:effectLst/>
                        <a:latin typeface="微软雅黑" pitchFamily="34" charset="-122"/>
                        <a:ea typeface="微软雅黑" pitchFamily="34" charset="-122"/>
                      </a:endParaRPr>
                    </a:p>
                  </a:txBody>
                  <a:tcPr marL="68580" marR="68580" marT="0" marB="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FFCC"/>
                    </a:solidFill>
                  </a:tcPr>
                </a:tc>
                <a:tc>
                  <a:txBody>
                    <a:bodyPr/>
                    <a:lstStyle/>
                    <a:p>
                      <a:pPr algn="ctr" hangingPunct="0">
                        <a:lnSpc>
                          <a:spcPts val="1800"/>
                        </a:lnSpc>
                        <a:spcAft>
                          <a:spcPts val="0"/>
                        </a:spcAft>
                      </a:pPr>
                      <a:r>
                        <a:rPr lang="en-US" sz="1400" b="1" dirty="0">
                          <a:solidFill>
                            <a:schemeClr val="tx1"/>
                          </a:solidFill>
                          <a:effectLst/>
                          <a:latin typeface="微软雅黑" pitchFamily="34" charset="-122"/>
                          <a:ea typeface="微软雅黑" pitchFamily="34" charset="-122"/>
                        </a:rPr>
                        <a:t>05</a:t>
                      </a:r>
                      <a:endParaRPr lang="zh-CN" sz="1400" b="1" dirty="0">
                        <a:solidFill>
                          <a:schemeClr val="tx1"/>
                        </a:solidFill>
                        <a:effectLst/>
                        <a:latin typeface="微软雅黑" pitchFamily="34" charset="-122"/>
                        <a:ea typeface="微软雅黑" pitchFamily="34" charset="-122"/>
                      </a:endParaRPr>
                    </a:p>
                  </a:txBody>
                  <a:tcPr marL="68580" marR="68580" marT="0" marB="0" anchor="ctr">
                    <a:lnL w="9525"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FFCC"/>
                    </a:solidFill>
                  </a:tcPr>
                </a:tc>
                <a:extLst>
                  <a:ext uri="{0D108BD9-81ED-4DB2-BD59-A6C34878D82A}">
                    <a16:rowId xmlns:a16="http://schemas.microsoft.com/office/drawing/2014/main" val="10004"/>
                  </a:ext>
                </a:extLst>
              </a:tr>
              <a:tr h="283591">
                <a:tc>
                  <a:txBody>
                    <a:bodyPr/>
                    <a:lstStyle/>
                    <a:p>
                      <a:pPr algn="l" hangingPunct="0">
                        <a:lnSpc>
                          <a:spcPts val="1800"/>
                        </a:lnSpc>
                        <a:spcAft>
                          <a:spcPts val="0"/>
                        </a:spcAft>
                      </a:pPr>
                      <a:r>
                        <a:rPr lang="en-US" sz="1400" b="1" dirty="0">
                          <a:solidFill>
                            <a:schemeClr val="tx1"/>
                          </a:solidFill>
                          <a:effectLst/>
                          <a:latin typeface="微软雅黑" pitchFamily="34" charset="-122"/>
                          <a:ea typeface="微软雅黑" pitchFamily="34" charset="-122"/>
                        </a:rPr>
                        <a:t>Sequence, sequence of</a:t>
                      </a:r>
                      <a:endParaRPr lang="zh-CN" sz="1400" b="1" dirty="0">
                        <a:solidFill>
                          <a:schemeClr val="tx1"/>
                        </a:solidFill>
                        <a:effectLst/>
                        <a:latin typeface="微软雅黑" pitchFamily="34" charset="-122"/>
                        <a:ea typeface="微软雅黑" pitchFamily="34" charset="-122"/>
                      </a:endParaRPr>
                    </a:p>
                  </a:txBody>
                  <a:tcPr marL="68580" marR="68580" marT="0" marB="0" anchor="ctr">
                    <a:lnL w="19050"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hangingPunct="0">
                        <a:lnSpc>
                          <a:spcPts val="1800"/>
                        </a:lnSpc>
                        <a:spcAft>
                          <a:spcPts val="0"/>
                        </a:spcAft>
                      </a:pPr>
                      <a:r>
                        <a:rPr lang="en-US" sz="1400" b="1">
                          <a:solidFill>
                            <a:schemeClr val="tx1"/>
                          </a:solidFill>
                          <a:effectLst/>
                          <a:latin typeface="微软雅黑" pitchFamily="34" charset="-122"/>
                          <a:ea typeface="微软雅黑" pitchFamily="34" charset="-122"/>
                        </a:rPr>
                        <a:t>00</a:t>
                      </a:r>
                      <a:endParaRPr lang="zh-CN" sz="1400" b="1">
                        <a:solidFill>
                          <a:schemeClr val="tx1"/>
                        </a:solidFill>
                        <a:effectLst/>
                        <a:latin typeface="微软雅黑" pitchFamily="34" charset="-122"/>
                        <a:ea typeface="微软雅黑" pitchFamily="34" charset="-122"/>
                      </a:endParaRPr>
                    </a:p>
                  </a:txBody>
                  <a:tcPr marL="68580" marR="68580" marT="0" marB="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hangingPunct="0">
                        <a:lnSpc>
                          <a:spcPts val="1800"/>
                        </a:lnSpc>
                        <a:spcAft>
                          <a:spcPts val="0"/>
                        </a:spcAft>
                      </a:pPr>
                      <a:r>
                        <a:rPr lang="en-US" sz="1400" b="1">
                          <a:solidFill>
                            <a:schemeClr val="tx1"/>
                          </a:solidFill>
                          <a:effectLst/>
                          <a:latin typeface="微软雅黑" pitchFamily="34" charset="-122"/>
                          <a:ea typeface="微软雅黑" pitchFamily="34" charset="-122"/>
                        </a:rPr>
                        <a:t>1</a:t>
                      </a:r>
                      <a:endParaRPr lang="zh-CN" sz="1400" b="1">
                        <a:solidFill>
                          <a:schemeClr val="tx1"/>
                        </a:solidFill>
                        <a:effectLst/>
                        <a:latin typeface="微软雅黑" pitchFamily="34" charset="-122"/>
                        <a:ea typeface="微软雅黑" pitchFamily="34" charset="-122"/>
                      </a:endParaRPr>
                    </a:p>
                  </a:txBody>
                  <a:tcPr marL="68580" marR="68580" marT="0" marB="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hangingPunct="0">
                        <a:lnSpc>
                          <a:spcPts val="1800"/>
                        </a:lnSpc>
                        <a:spcAft>
                          <a:spcPts val="0"/>
                        </a:spcAft>
                      </a:pPr>
                      <a:r>
                        <a:rPr lang="en-US" sz="1400" b="1" dirty="0">
                          <a:solidFill>
                            <a:schemeClr val="tx1"/>
                          </a:solidFill>
                          <a:effectLst/>
                          <a:latin typeface="微软雅黑" pitchFamily="34" charset="-122"/>
                          <a:ea typeface="微软雅黑" pitchFamily="34" charset="-122"/>
                        </a:rPr>
                        <a:t>10000</a:t>
                      </a:r>
                      <a:endParaRPr lang="zh-CN" sz="1400" b="1" dirty="0">
                        <a:solidFill>
                          <a:schemeClr val="tx1"/>
                        </a:solidFill>
                        <a:effectLst/>
                        <a:latin typeface="微软雅黑" pitchFamily="34" charset="-122"/>
                        <a:ea typeface="微软雅黑" pitchFamily="34" charset="-122"/>
                      </a:endParaRPr>
                    </a:p>
                  </a:txBody>
                  <a:tcPr marL="68580" marR="68580" marT="0" marB="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hangingPunct="0">
                        <a:lnSpc>
                          <a:spcPts val="1800"/>
                        </a:lnSpc>
                        <a:spcAft>
                          <a:spcPts val="0"/>
                        </a:spcAft>
                      </a:pPr>
                      <a:r>
                        <a:rPr lang="en-US" sz="1400" b="1" dirty="0">
                          <a:solidFill>
                            <a:schemeClr val="tx1"/>
                          </a:solidFill>
                          <a:effectLst/>
                          <a:latin typeface="微软雅黑" pitchFamily="34" charset="-122"/>
                          <a:ea typeface="微软雅黑" pitchFamily="34" charset="-122"/>
                        </a:rPr>
                        <a:t>00110000</a:t>
                      </a:r>
                      <a:endParaRPr lang="zh-CN" sz="1400" b="1" dirty="0">
                        <a:solidFill>
                          <a:schemeClr val="tx1"/>
                        </a:solidFill>
                        <a:effectLst/>
                        <a:latin typeface="微软雅黑" pitchFamily="34" charset="-122"/>
                        <a:ea typeface="微软雅黑" pitchFamily="34" charset="-122"/>
                      </a:endParaRPr>
                    </a:p>
                  </a:txBody>
                  <a:tcPr marL="68580" marR="68580" marT="0" marB="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hangingPunct="0">
                        <a:lnSpc>
                          <a:spcPts val="1800"/>
                        </a:lnSpc>
                        <a:spcAft>
                          <a:spcPts val="0"/>
                        </a:spcAft>
                      </a:pPr>
                      <a:r>
                        <a:rPr lang="en-US" sz="1400" b="1">
                          <a:solidFill>
                            <a:schemeClr val="tx1"/>
                          </a:solidFill>
                          <a:effectLst/>
                          <a:latin typeface="微软雅黑" pitchFamily="34" charset="-122"/>
                          <a:ea typeface="微软雅黑" pitchFamily="34" charset="-122"/>
                        </a:rPr>
                        <a:t>30</a:t>
                      </a:r>
                      <a:endParaRPr lang="zh-CN" sz="1400" b="1">
                        <a:solidFill>
                          <a:schemeClr val="tx1"/>
                        </a:solidFill>
                        <a:effectLst/>
                        <a:latin typeface="微软雅黑" pitchFamily="34" charset="-122"/>
                        <a:ea typeface="微软雅黑" pitchFamily="34" charset="-122"/>
                      </a:endParaRPr>
                    </a:p>
                  </a:txBody>
                  <a:tcPr marL="68580" marR="68580" marT="0" marB="0" anchor="ctr">
                    <a:lnL w="9525"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5"/>
                  </a:ext>
                </a:extLst>
              </a:tr>
              <a:tr h="283591">
                <a:tc>
                  <a:txBody>
                    <a:bodyPr/>
                    <a:lstStyle/>
                    <a:p>
                      <a:pPr algn="l" hangingPunct="0">
                        <a:lnSpc>
                          <a:spcPts val="1800"/>
                        </a:lnSpc>
                        <a:spcAft>
                          <a:spcPts val="0"/>
                        </a:spcAft>
                      </a:pPr>
                      <a:r>
                        <a:rPr lang="en-US" sz="1400" b="1" dirty="0" err="1">
                          <a:solidFill>
                            <a:schemeClr val="tx1"/>
                          </a:solidFill>
                          <a:effectLst/>
                          <a:latin typeface="微软雅黑" pitchFamily="34" charset="-122"/>
                          <a:ea typeface="微软雅黑" pitchFamily="34" charset="-122"/>
                        </a:rPr>
                        <a:t>IPAddress</a:t>
                      </a:r>
                      <a:endParaRPr lang="zh-CN" sz="1400" b="1" dirty="0">
                        <a:solidFill>
                          <a:schemeClr val="tx1"/>
                        </a:solidFill>
                        <a:effectLst/>
                        <a:latin typeface="微软雅黑" pitchFamily="34" charset="-122"/>
                        <a:ea typeface="微软雅黑" pitchFamily="34" charset="-122"/>
                      </a:endParaRPr>
                    </a:p>
                  </a:txBody>
                  <a:tcPr marL="68580" marR="68580" marT="0" marB="0" anchor="ctr">
                    <a:lnL w="19050"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FFCC"/>
                    </a:solidFill>
                  </a:tcPr>
                </a:tc>
                <a:tc>
                  <a:txBody>
                    <a:bodyPr/>
                    <a:lstStyle/>
                    <a:p>
                      <a:pPr algn="ctr" hangingPunct="0">
                        <a:lnSpc>
                          <a:spcPts val="1800"/>
                        </a:lnSpc>
                        <a:spcAft>
                          <a:spcPts val="0"/>
                        </a:spcAft>
                      </a:pPr>
                      <a:r>
                        <a:rPr lang="en-US" sz="1400" b="1">
                          <a:solidFill>
                            <a:schemeClr val="tx1"/>
                          </a:solidFill>
                          <a:effectLst/>
                          <a:latin typeface="微软雅黑" pitchFamily="34" charset="-122"/>
                          <a:ea typeface="微软雅黑" pitchFamily="34" charset="-122"/>
                        </a:rPr>
                        <a:t>01</a:t>
                      </a:r>
                      <a:endParaRPr lang="zh-CN" sz="1400" b="1">
                        <a:solidFill>
                          <a:schemeClr val="tx1"/>
                        </a:solidFill>
                        <a:effectLst/>
                        <a:latin typeface="微软雅黑" pitchFamily="34" charset="-122"/>
                        <a:ea typeface="微软雅黑" pitchFamily="34" charset="-122"/>
                      </a:endParaRPr>
                    </a:p>
                  </a:txBody>
                  <a:tcPr marL="68580" marR="68580" marT="0" marB="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FFCC"/>
                    </a:solidFill>
                  </a:tcPr>
                </a:tc>
                <a:tc>
                  <a:txBody>
                    <a:bodyPr/>
                    <a:lstStyle/>
                    <a:p>
                      <a:pPr algn="ctr" hangingPunct="0">
                        <a:lnSpc>
                          <a:spcPts val="1800"/>
                        </a:lnSpc>
                        <a:spcAft>
                          <a:spcPts val="0"/>
                        </a:spcAft>
                      </a:pPr>
                      <a:r>
                        <a:rPr lang="en-US" sz="1400" b="1">
                          <a:solidFill>
                            <a:schemeClr val="tx1"/>
                          </a:solidFill>
                          <a:effectLst/>
                          <a:latin typeface="微软雅黑" pitchFamily="34" charset="-122"/>
                          <a:ea typeface="微软雅黑" pitchFamily="34" charset="-122"/>
                        </a:rPr>
                        <a:t>0</a:t>
                      </a:r>
                      <a:endParaRPr lang="zh-CN" sz="1400" b="1">
                        <a:solidFill>
                          <a:schemeClr val="tx1"/>
                        </a:solidFill>
                        <a:effectLst/>
                        <a:latin typeface="微软雅黑" pitchFamily="34" charset="-122"/>
                        <a:ea typeface="微软雅黑" pitchFamily="34" charset="-122"/>
                      </a:endParaRPr>
                    </a:p>
                  </a:txBody>
                  <a:tcPr marL="68580" marR="68580" marT="0" marB="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FFCC"/>
                    </a:solidFill>
                  </a:tcPr>
                </a:tc>
                <a:tc>
                  <a:txBody>
                    <a:bodyPr/>
                    <a:lstStyle/>
                    <a:p>
                      <a:pPr algn="ctr" hangingPunct="0">
                        <a:lnSpc>
                          <a:spcPts val="1800"/>
                        </a:lnSpc>
                        <a:spcAft>
                          <a:spcPts val="0"/>
                        </a:spcAft>
                      </a:pPr>
                      <a:r>
                        <a:rPr lang="en-US" sz="1400" b="1">
                          <a:solidFill>
                            <a:schemeClr val="tx1"/>
                          </a:solidFill>
                          <a:effectLst/>
                          <a:latin typeface="微软雅黑" pitchFamily="34" charset="-122"/>
                          <a:ea typeface="微软雅黑" pitchFamily="34" charset="-122"/>
                        </a:rPr>
                        <a:t>00000</a:t>
                      </a:r>
                      <a:endParaRPr lang="zh-CN" sz="1400" b="1">
                        <a:solidFill>
                          <a:schemeClr val="tx1"/>
                        </a:solidFill>
                        <a:effectLst/>
                        <a:latin typeface="微软雅黑" pitchFamily="34" charset="-122"/>
                        <a:ea typeface="微软雅黑" pitchFamily="34" charset="-122"/>
                      </a:endParaRPr>
                    </a:p>
                  </a:txBody>
                  <a:tcPr marL="68580" marR="68580" marT="0" marB="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FFCC"/>
                    </a:solidFill>
                  </a:tcPr>
                </a:tc>
                <a:tc>
                  <a:txBody>
                    <a:bodyPr/>
                    <a:lstStyle/>
                    <a:p>
                      <a:pPr algn="ctr" hangingPunct="0">
                        <a:lnSpc>
                          <a:spcPts val="1800"/>
                        </a:lnSpc>
                        <a:spcAft>
                          <a:spcPts val="0"/>
                        </a:spcAft>
                      </a:pPr>
                      <a:r>
                        <a:rPr lang="en-US" sz="1400" b="1" dirty="0">
                          <a:solidFill>
                            <a:schemeClr val="tx1"/>
                          </a:solidFill>
                          <a:effectLst/>
                          <a:latin typeface="微软雅黑" pitchFamily="34" charset="-122"/>
                          <a:ea typeface="微软雅黑" pitchFamily="34" charset="-122"/>
                        </a:rPr>
                        <a:t>01000000</a:t>
                      </a:r>
                      <a:endParaRPr lang="zh-CN" sz="1400" b="1" dirty="0">
                        <a:solidFill>
                          <a:schemeClr val="tx1"/>
                        </a:solidFill>
                        <a:effectLst/>
                        <a:latin typeface="微软雅黑" pitchFamily="34" charset="-122"/>
                        <a:ea typeface="微软雅黑" pitchFamily="34" charset="-122"/>
                      </a:endParaRPr>
                    </a:p>
                  </a:txBody>
                  <a:tcPr marL="68580" marR="68580" marT="0" marB="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FFCC"/>
                    </a:solidFill>
                  </a:tcPr>
                </a:tc>
                <a:tc>
                  <a:txBody>
                    <a:bodyPr/>
                    <a:lstStyle/>
                    <a:p>
                      <a:pPr algn="ctr" hangingPunct="0">
                        <a:lnSpc>
                          <a:spcPts val="1800"/>
                        </a:lnSpc>
                        <a:spcAft>
                          <a:spcPts val="0"/>
                        </a:spcAft>
                      </a:pPr>
                      <a:r>
                        <a:rPr lang="en-US" sz="1400" b="1" dirty="0">
                          <a:solidFill>
                            <a:schemeClr val="tx1"/>
                          </a:solidFill>
                          <a:effectLst/>
                          <a:latin typeface="微软雅黑" pitchFamily="34" charset="-122"/>
                          <a:ea typeface="微软雅黑" pitchFamily="34" charset="-122"/>
                        </a:rPr>
                        <a:t>40</a:t>
                      </a:r>
                      <a:endParaRPr lang="zh-CN" sz="1400" b="1" dirty="0">
                        <a:solidFill>
                          <a:schemeClr val="tx1"/>
                        </a:solidFill>
                        <a:effectLst/>
                        <a:latin typeface="微软雅黑" pitchFamily="34" charset="-122"/>
                        <a:ea typeface="微软雅黑" pitchFamily="34" charset="-122"/>
                      </a:endParaRPr>
                    </a:p>
                  </a:txBody>
                  <a:tcPr marL="68580" marR="68580" marT="0" marB="0" anchor="ctr">
                    <a:lnL w="9525"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FFCC"/>
                    </a:solidFill>
                  </a:tcPr>
                </a:tc>
                <a:extLst>
                  <a:ext uri="{0D108BD9-81ED-4DB2-BD59-A6C34878D82A}">
                    <a16:rowId xmlns:a16="http://schemas.microsoft.com/office/drawing/2014/main" val="10006"/>
                  </a:ext>
                </a:extLst>
              </a:tr>
              <a:tr h="283591">
                <a:tc>
                  <a:txBody>
                    <a:bodyPr/>
                    <a:lstStyle/>
                    <a:p>
                      <a:pPr algn="l" hangingPunct="0">
                        <a:lnSpc>
                          <a:spcPts val="1800"/>
                        </a:lnSpc>
                        <a:spcAft>
                          <a:spcPts val="0"/>
                        </a:spcAft>
                      </a:pPr>
                      <a:r>
                        <a:rPr lang="en-US" sz="1400" b="1">
                          <a:solidFill>
                            <a:schemeClr val="tx1"/>
                          </a:solidFill>
                          <a:effectLst/>
                          <a:latin typeface="微软雅黑" pitchFamily="34" charset="-122"/>
                          <a:ea typeface="微软雅黑" pitchFamily="34" charset="-122"/>
                        </a:rPr>
                        <a:t>Counter</a:t>
                      </a:r>
                      <a:endParaRPr lang="zh-CN" sz="1400" b="1">
                        <a:solidFill>
                          <a:schemeClr val="tx1"/>
                        </a:solidFill>
                        <a:effectLst/>
                        <a:latin typeface="微软雅黑" pitchFamily="34" charset="-122"/>
                        <a:ea typeface="微软雅黑" pitchFamily="34" charset="-122"/>
                      </a:endParaRPr>
                    </a:p>
                  </a:txBody>
                  <a:tcPr marL="68580" marR="68580" marT="0" marB="0" anchor="ctr">
                    <a:lnL w="19050"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hangingPunct="0">
                        <a:lnSpc>
                          <a:spcPts val="1800"/>
                        </a:lnSpc>
                        <a:spcAft>
                          <a:spcPts val="0"/>
                        </a:spcAft>
                      </a:pPr>
                      <a:r>
                        <a:rPr lang="en-US" sz="1400" b="1">
                          <a:solidFill>
                            <a:schemeClr val="tx1"/>
                          </a:solidFill>
                          <a:effectLst/>
                          <a:latin typeface="微软雅黑" pitchFamily="34" charset="-122"/>
                          <a:ea typeface="微软雅黑" pitchFamily="34" charset="-122"/>
                        </a:rPr>
                        <a:t>01</a:t>
                      </a:r>
                      <a:endParaRPr lang="zh-CN" sz="1400" b="1">
                        <a:solidFill>
                          <a:schemeClr val="tx1"/>
                        </a:solidFill>
                        <a:effectLst/>
                        <a:latin typeface="微软雅黑" pitchFamily="34" charset="-122"/>
                        <a:ea typeface="微软雅黑" pitchFamily="34" charset="-122"/>
                      </a:endParaRPr>
                    </a:p>
                  </a:txBody>
                  <a:tcPr marL="68580" marR="68580" marT="0" marB="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hangingPunct="0">
                        <a:lnSpc>
                          <a:spcPts val="1800"/>
                        </a:lnSpc>
                        <a:spcAft>
                          <a:spcPts val="0"/>
                        </a:spcAft>
                      </a:pPr>
                      <a:r>
                        <a:rPr lang="en-US" sz="1400" b="1">
                          <a:solidFill>
                            <a:schemeClr val="tx1"/>
                          </a:solidFill>
                          <a:effectLst/>
                          <a:latin typeface="微软雅黑" pitchFamily="34" charset="-122"/>
                          <a:ea typeface="微软雅黑" pitchFamily="34" charset="-122"/>
                        </a:rPr>
                        <a:t>0</a:t>
                      </a:r>
                      <a:endParaRPr lang="zh-CN" sz="1400" b="1">
                        <a:solidFill>
                          <a:schemeClr val="tx1"/>
                        </a:solidFill>
                        <a:effectLst/>
                        <a:latin typeface="微软雅黑" pitchFamily="34" charset="-122"/>
                        <a:ea typeface="微软雅黑" pitchFamily="34" charset="-122"/>
                      </a:endParaRPr>
                    </a:p>
                  </a:txBody>
                  <a:tcPr marL="68580" marR="68580" marT="0" marB="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hangingPunct="0">
                        <a:lnSpc>
                          <a:spcPts val="1800"/>
                        </a:lnSpc>
                        <a:spcAft>
                          <a:spcPts val="0"/>
                        </a:spcAft>
                      </a:pPr>
                      <a:r>
                        <a:rPr lang="en-US" sz="1400" b="1">
                          <a:solidFill>
                            <a:schemeClr val="tx1"/>
                          </a:solidFill>
                          <a:effectLst/>
                          <a:latin typeface="微软雅黑" pitchFamily="34" charset="-122"/>
                          <a:ea typeface="微软雅黑" pitchFamily="34" charset="-122"/>
                        </a:rPr>
                        <a:t>00001</a:t>
                      </a:r>
                      <a:endParaRPr lang="zh-CN" sz="1400" b="1">
                        <a:solidFill>
                          <a:schemeClr val="tx1"/>
                        </a:solidFill>
                        <a:effectLst/>
                        <a:latin typeface="微软雅黑" pitchFamily="34" charset="-122"/>
                        <a:ea typeface="微软雅黑" pitchFamily="34" charset="-122"/>
                      </a:endParaRPr>
                    </a:p>
                  </a:txBody>
                  <a:tcPr marL="68580" marR="68580" marT="0" marB="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hangingPunct="0">
                        <a:lnSpc>
                          <a:spcPts val="1800"/>
                        </a:lnSpc>
                        <a:spcAft>
                          <a:spcPts val="0"/>
                        </a:spcAft>
                      </a:pPr>
                      <a:r>
                        <a:rPr lang="en-US" sz="1400" b="1" dirty="0">
                          <a:solidFill>
                            <a:schemeClr val="tx1"/>
                          </a:solidFill>
                          <a:effectLst/>
                          <a:latin typeface="微软雅黑" pitchFamily="34" charset="-122"/>
                          <a:ea typeface="微软雅黑" pitchFamily="34" charset="-122"/>
                        </a:rPr>
                        <a:t>01000001</a:t>
                      </a:r>
                      <a:endParaRPr lang="zh-CN" sz="1400" b="1" dirty="0">
                        <a:solidFill>
                          <a:schemeClr val="tx1"/>
                        </a:solidFill>
                        <a:effectLst/>
                        <a:latin typeface="微软雅黑" pitchFamily="34" charset="-122"/>
                        <a:ea typeface="微软雅黑" pitchFamily="34" charset="-122"/>
                      </a:endParaRPr>
                    </a:p>
                  </a:txBody>
                  <a:tcPr marL="68580" marR="68580" marT="0" marB="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hangingPunct="0">
                        <a:lnSpc>
                          <a:spcPts val="1800"/>
                        </a:lnSpc>
                        <a:spcAft>
                          <a:spcPts val="0"/>
                        </a:spcAft>
                      </a:pPr>
                      <a:r>
                        <a:rPr lang="en-US" sz="1400" b="1" dirty="0">
                          <a:solidFill>
                            <a:schemeClr val="tx1"/>
                          </a:solidFill>
                          <a:effectLst/>
                          <a:latin typeface="微软雅黑" pitchFamily="34" charset="-122"/>
                          <a:ea typeface="微软雅黑" pitchFamily="34" charset="-122"/>
                        </a:rPr>
                        <a:t>41</a:t>
                      </a:r>
                      <a:endParaRPr lang="zh-CN" sz="1400" b="1" dirty="0">
                        <a:solidFill>
                          <a:schemeClr val="tx1"/>
                        </a:solidFill>
                        <a:effectLst/>
                        <a:latin typeface="微软雅黑" pitchFamily="34" charset="-122"/>
                        <a:ea typeface="微软雅黑" pitchFamily="34" charset="-122"/>
                      </a:endParaRPr>
                    </a:p>
                  </a:txBody>
                  <a:tcPr marL="68580" marR="68580" marT="0" marB="0" anchor="ctr">
                    <a:lnL w="9525"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7"/>
                  </a:ext>
                </a:extLst>
              </a:tr>
              <a:tr h="283591">
                <a:tc>
                  <a:txBody>
                    <a:bodyPr/>
                    <a:lstStyle/>
                    <a:p>
                      <a:pPr algn="l" hangingPunct="0">
                        <a:lnSpc>
                          <a:spcPts val="1800"/>
                        </a:lnSpc>
                        <a:spcAft>
                          <a:spcPts val="0"/>
                        </a:spcAft>
                      </a:pPr>
                      <a:r>
                        <a:rPr lang="en-US" sz="1400" b="1" dirty="0">
                          <a:solidFill>
                            <a:schemeClr val="tx1"/>
                          </a:solidFill>
                          <a:effectLst/>
                          <a:latin typeface="微软雅黑" pitchFamily="34" charset="-122"/>
                          <a:ea typeface="微软雅黑" pitchFamily="34" charset="-122"/>
                        </a:rPr>
                        <a:t>Gauge</a:t>
                      </a:r>
                      <a:endParaRPr lang="zh-CN" sz="1400" b="1" dirty="0">
                        <a:solidFill>
                          <a:schemeClr val="tx1"/>
                        </a:solidFill>
                        <a:effectLst/>
                        <a:latin typeface="微软雅黑" pitchFamily="34" charset="-122"/>
                        <a:ea typeface="微软雅黑" pitchFamily="34" charset="-122"/>
                      </a:endParaRPr>
                    </a:p>
                  </a:txBody>
                  <a:tcPr marL="68580" marR="68580" marT="0" marB="0" anchor="ctr">
                    <a:lnL w="19050"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FFCC"/>
                    </a:solidFill>
                  </a:tcPr>
                </a:tc>
                <a:tc>
                  <a:txBody>
                    <a:bodyPr/>
                    <a:lstStyle/>
                    <a:p>
                      <a:pPr algn="ctr" hangingPunct="0">
                        <a:lnSpc>
                          <a:spcPts val="1800"/>
                        </a:lnSpc>
                        <a:spcAft>
                          <a:spcPts val="0"/>
                        </a:spcAft>
                      </a:pPr>
                      <a:r>
                        <a:rPr lang="en-US" sz="1400" b="1">
                          <a:solidFill>
                            <a:schemeClr val="tx1"/>
                          </a:solidFill>
                          <a:effectLst/>
                          <a:latin typeface="微软雅黑" pitchFamily="34" charset="-122"/>
                          <a:ea typeface="微软雅黑" pitchFamily="34" charset="-122"/>
                        </a:rPr>
                        <a:t>01</a:t>
                      </a:r>
                      <a:endParaRPr lang="zh-CN" sz="1400" b="1">
                        <a:solidFill>
                          <a:schemeClr val="tx1"/>
                        </a:solidFill>
                        <a:effectLst/>
                        <a:latin typeface="微软雅黑" pitchFamily="34" charset="-122"/>
                        <a:ea typeface="微软雅黑" pitchFamily="34" charset="-122"/>
                      </a:endParaRPr>
                    </a:p>
                  </a:txBody>
                  <a:tcPr marL="68580" marR="68580" marT="0" marB="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FFCC"/>
                    </a:solidFill>
                  </a:tcPr>
                </a:tc>
                <a:tc>
                  <a:txBody>
                    <a:bodyPr/>
                    <a:lstStyle/>
                    <a:p>
                      <a:pPr algn="ctr" hangingPunct="0">
                        <a:lnSpc>
                          <a:spcPts val="1800"/>
                        </a:lnSpc>
                        <a:spcAft>
                          <a:spcPts val="0"/>
                        </a:spcAft>
                      </a:pPr>
                      <a:r>
                        <a:rPr lang="en-US" sz="1400" b="1">
                          <a:solidFill>
                            <a:schemeClr val="tx1"/>
                          </a:solidFill>
                          <a:effectLst/>
                          <a:latin typeface="微软雅黑" pitchFamily="34" charset="-122"/>
                          <a:ea typeface="微软雅黑" pitchFamily="34" charset="-122"/>
                        </a:rPr>
                        <a:t>0</a:t>
                      </a:r>
                      <a:endParaRPr lang="zh-CN" sz="1400" b="1">
                        <a:solidFill>
                          <a:schemeClr val="tx1"/>
                        </a:solidFill>
                        <a:effectLst/>
                        <a:latin typeface="微软雅黑" pitchFamily="34" charset="-122"/>
                        <a:ea typeface="微软雅黑" pitchFamily="34" charset="-122"/>
                      </a:endParaRPr>
                    </a:p>
                  </a:txBody>
                  <a:tcPr marL="68580" marR="68580" marT="0" marB="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FFCC"/>
                    </a:solidFill>
                  </a:tcPr>
                </a:tc>
                <a:tc>
                  <a:txBody>
                    <a:bodyPr/>
                    <a:lstStyle/>
                    <a:p>
                      <a:pPr algn="ctr" hangingPunct="0">
                        <a:lnSpc>
                          <a:spcPts val="1800"/>
                        </a:lnSpc>
                        <a:spcAft>
                          <a:spcPts val="0"/>
                        </a:spcAft>
                      </a:pPr>
                      <a:r>
                        <a:rPr lang="en-US" sz="1400" b="1">
                          <a:solidFill>
                            <a:schemeClr val="tx1"/>
                          </a:solidFill>
                          <a:effectLst/>
                          <a:latin typeface="微软雅黑" pitchFamily="34" charset="-122"/>
                          <a:ea typeface="微软雅黑" pitchFamily="34" charset="-122"/>
                        </a:rPr>
                        <a:t>00010</a:t>
                      </a:r>
                      <a:endParaRPr lang="zh-CN" sz="1400" b="1">
                        <a:solidFill>
                          <a:schemeClr val="tx1"/>
                        </a:solidFill>
                        <a:effectLst/>
                        <a:latin typeface="微软雅黑" pitchFamily="34" charset="-122"/>
                        <a:ea typeface="微软雅黑" pitchFamily="34" charset="-122"/>
                      </a:endParaRPr>
                    </a:p>
                  </a:txBody>
                  <a:tcPr marL="68580" marR="68580" marT="0" marB="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FFCC"/>
                    </a:solidFill>
                  </a:tcPr>
                </a:tc>
                <a:tc>
                  <a:txBody>
                    <a:bodyPr/>
                    <a:lstStyle/>
                    <a:p>
                      <a:pPr algn="ctr" hangingPunct="0">
                        <a:lnSpc>
                          <a:spcPts val="1800"/>
                        </a:lnSpc>
                        <a:spcAft>
                          <a:spcPts val="0"/>
                        </a:spcAft>
                      </a:pPr>
                      <a:r>
                        <a:rPr lang="en-US" sz="1400" b="1" dirty="0">
                          <a:solidFill>
                            <a:schemeClr val="tx1"/>
                          </a:solidFill>
                          <a:effectLst/>
                          <a:latin typeface="微软雅黑" pitchFamily="34" charset="-122"/>
                          <a:ea typeface="微软雅黑" pitchFamily="34" charset="-122"/>
                        </a:rPr>
                        <a:t>01000010</a:t>
                      </a:r>
                      <a:endParaRPr lang="zh-CN" sz="1400" b="1" dirty="0">
                        <a:solidFill>
                          <a:schemeClr val="tx1"/>
                        </a:solidFill>
                        <a:effectLst/>
                        <a:latin typeface="微软雅黑" pitchFamily="34" charset="-122"/>
                        <a:ea typeface="微软雅黑" pitchFamily="34" charset="-122"/>
                      </a:endParaRPr>
                    </a:p>
                  </a:txBody>
                  <a:tcPr marL="68580" marR="68580" marT="0" marB="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FFCC"/>
                    </a:solidFill>
                  </a:tcPr>
                </a:tc>
                <a:tc>
                  <a:txBody>
                    <a:bodyPr/>
                    <a:lstStyle/>
                    <a:p>
                      <a:pPr algn="ctr" hangingPunct="0">
                        <a:lnSpc>
                          <a:spcPts val="1800"/>
                        </a:lnSpc>
                        <a:spcAft>
                          <a:spcPts val="0"/>
                        </a:spcAft>
                      </a:pPr>
                      <a:r>
                        <a:rPr lang="en-US" sz="1400" b="1" dirty="0">
                          <a:solidFill>
                            <a:schemeClr val="tx1"/>
                          </a:solidFill>
                          <a:effectLst/>
                          <a:latin typeface="微软雅黑" pitchFamily="34" charset="-122"/>
                          <a:ea typeface="微软雅黑" pitchFamily="34" charset="-122"/>
                        </a:rPr>
                        <a:t>42</a:t>
                      </a:r>
                      <a:endParaRPr lang="zh-CN" sz="1400" b="1" dirty="0">
                        <a:solidFill>
                          <a:schemeClr val="tx1"/>
                        </a:solidFill>
                        <a:effectLst/>
                        <a:latin typeface="微软雅黑" pitchFamily="34" charset="-122"/>
                        <a:ea typeface="微软雅黑" pitchFamily="34" charset="-122"/>
                      </a:endParaRPr>
                    </a:p>
                  </a:txBody>
                  <a:tcPr marL="68580" marR="68580" marT="0" marB="0" anchor="ctr">
                    <a:lnL w="9525"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FFCC"/>
                    </a:solidFill>
                  </a:tcPr>
                </a:tc>
                <a:extLst>
                  <a:ext uri="{0D108BD9-81ED-4DB2-BD59-A6C34878D82A}">
                    <a16:rowId xmlns:a16="http://schemas.microsoft.com/office/drawing/2014/main" val="10008"/>
                  </a:ext>
                </a:extLst>
              </a:tr>
              <a:tr h="283591">
                <a:tc>
                  <a:txBody>
                    <a:bodyPr/>
                    <a:lstStyle/>
                    <a:p>
                      <a:pPr algn="l" hangingPunct="0">
                        <a:lnSpc>
                          <a:spcPts val="1800"/>
                        </a:lnSpc>
                        <a:spcAft>
                          <a:spcPts val="0"/>
                        </a:spcAft>
                      </a:pPr>
                      <a:r>
                        <a:rPr lang="en-US" sz="1400" b="1">
                          <a:solidFill>
                            <a:schemeClr val="tx1"/>
                          </a:solidFill>
                          <a:effectLst/>
                          <a:latin typeface="微软雅黑" pitchFamily="34" charset="-122"/>
                          <a:ea typeface="微软雅黑" pitchFamily="34" charset="-122"/>
                        </a:rPr>
                        <a:t>TimeTicks</a:t>
                      </a:r>
                      <a:endParaRPr lang="zh-CN" sz="1400" b="1">
                        <a:solidFill>
                          <a:schemeClr val="tx1"/>
                        </a:solidFill>
                        <a:effectLst/>
                        <a:latin typeface="微软雅黑" pitchFamily="34" charset="-122"/>
                        <a:ea typeface="微软雅黑" pitchFamily="34" charset="-122"/>
                      </a:endParaRPr>
                    </a:p>
                  </a:txBody>
                  <a:tcPr marL="68580" marR="68580" marT="0" marB="0" anchor="ctr">
                    <a:lnL w="19050"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hangingPunct="0">
                        <a:lnSpc>
                          <a:spcPts val="1800"/>
                        </a:lnSpc>
                        <a:spcAft>
                          <a:spcPts val="0"/>
                        </a:spcAft>
                      </a:pPr>
                      <a:r>
                        <a:rPr lang="en-US" sz="1400" b="1">
                          <a:solidFill>
                            <a:schemeClr val="tx1"/>
                          </a:solidFill>
                          <a:effectLst/>
                          <a:latin typeface="微软雅黑" pitchFamily="34" charset="-122"/>
                          <a:ea typeface="微软雅黑" pitchFamily="34" charset="-122"/>
                        </a:rPr>
                        <a:t>01</a:t>
                      </a:r>
                      <a:endParaRPr lang="zh-CN" sz="1400" b="1">
                        <a:solidFill>
                          <a:schemeClr val="tx1"/>
                        </a:solidFill>
                        <a:effectLst/>
                        <a:latin typeface="微软雅黑" pitchFamily="34" charset="-122"/>
                        <a:ea typeface="微软雅黑" pitchFamily="34" charset="-122"/>
                      </a:endParaRPr>
                    </a:p>
                  </a:txBody>
                  <a:tcPr marL="68580" marR="68580" marT="0" marB="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hangingPunct="0">
                        <a:lnSpc>
                          <a:spcPts val="1800"/>
                        </a:lnSpc>
                        <a:spcAft>
                          <a:spcPts val="0"/>
                        </a:spcAft>
                      </a:pPr>
                      <a:r>
                        <a:rPr lang="en-US" sz="1400" b="1">
                          <a:solidFill>
                            <a:schemeClr val="tx1"/>
                          </a:solidFill>
                          <a:effectLst/>
                          <a:latin typeface="微软雅黑" pitchFamily="34" charset="-122"/>
                          <a:ea typeface="微软雅黑" pitchFamily="34" charset="-122"/>
                        </a:rPr>
                        <a:t>0</a:t>
                      </a:r>
                      <a:endParaRPr lang="zh-CN" sz="1400" b="1">
                        <a:solidFill>
                          <a:schemeClr val="tx1"/>
                        </a:solidFill>
                        <a:effectLst/>
                        <a:latin typeface="微软雅黑" pitchFamily="34" charset="-122"/>
                        <a:ea typeface="微软雅黑" pitchFamily="34" charset="-122"/>
                      </a:endParaRPr>
                    </a:p>
                  </a:txBody>
                  <a:tcPr marL="68580" marR="68580" marT="0" marB="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hangingPunct="0">
                        <a:lnSpc>
                          <a:spcPts val="1800"/>
                        </a:lnSpc>
                        <a:spcAft>
                          <a:spcPts val="0"/>
                        </a:spcAft>
                      </a:pPr>
                      <a:r>
                        <a:rPr lang="en-US" sz="1400" b="1">
                          <a:solidFill>
                            <a:schemeClr val="tx1"/>
                          </a:solidFill>
                          <a:effectLst/>
                          <a:latin typeface="微软雅黑" pitchFamily="34" charset="-122"/>
                          <a:ea typeface="微软雅黑" pitchFamily="34" charset="-122"/>
                        </a:rPr>
                        <a:t>00011</a:t>
                      </a:r>
                      <a:endParaRPr lang="zh-CN" sz="1400" b="1">
                        <a:solidFill>
                          <a:schemeClr val="tx1"/>
                        </a:solidFill>
                        <a:effectLst/>
                        <a:latin typeface="微软雅黑" pitchFamily="34" charset="-122"/>
                        <a:ea typeface="微软雅黑" pitchFamily="34" charset="-122"/>
                      </a:endParaRPr>
                    </a:p>
                  </a:txBody>
                  <a:tcPr marL="68580" marR="68580" marT="0" marB="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hangingPunct="0">
                        <a:lnSpc>
                          <a:spcPts val="1800"/>
                        </a:lnSpc>
                        <a:spcAft>
                          <a:spcPts val="0"/>
                        </a:spcAft>
                      </a:pPr>
                      <a:r>
                        <a:rPr lang="en-US" sz="1400" b="1">
                          <a:solidFill>
                            <a:schemeClr val="tx1"/>
                          </a:solidFill>
                          <a:effectLst/>
                          <a:latin typeface="微软雅黑" pitchFamily="34" charset="-122"/>
                          <a:ea typeface="微软雅黑" pitchFamily="34" charset="-122"/>
                        </a:rPr>
                        <a:t>01000011</a:t>
                      </a:r>
                      <a:endParaRPr lang="zh-CN" sz="1400" b="1">
                        <a:solidFill>
                          <a:schemeClr val="tx1"/>
                        </a:solidFill>
                        <a:effectLst/>
                        <a:latin typeface="微软雅黑" pitchFamily="34" charset="-122"/>
                        <a:ea typeface="微软雅黑" pitchFamily="34" charset="-122"/>
                      </a:endParaRPr>
                    </a:p>
                  </a:txBody>
                  <a:tcPr marL="68580" marR="68580" marT="0" marB="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hangingPunct="0">
                        <a:lnSpc>
                          <a:spcPts val="1800"/>
                        </a:lnSpc>
                        <a:spcAft>
                          <a:spcPts val="0"/>
                        </a:spcAft>
                      </a:pPr>
                      <a:r>
                        <a:rPr lang="en-US" sz="1400" b="1" dirty="0">
                          <a:solidFill>
                            <a:schemeClr val="tx1"/>
                          </a:solidFill>
                          <a:effectLst/>
                          <a:latin typeface="微软雅黑" pitchFamily="34" charset="-122"/>
                          <a:ea typeface="微软雅黑" pitchFamily="34" charset="-122"/>
                        </a:rPr>
                        <a:t>43</a:t>
                      </a:r>
                      <a:endParaRPr lang="zh-CN" sz="1400" b="1" dirty="0">
                        <a:solidFill>
                          <a:schemeClr val="tx1"/>
                        </a:solidFill>
                        <a:effectLst/>
                        <a:latin typeface="微软雅黑" pitchFamily="34" charset="-122"/>
                        <a:ea typeface="微软雅黑" pitchFamily="34" charset="-122"/>
                      </a:endParaRPr>
                    </a:p>
                  </a:txBody>
                  <a:tcPr marL="68580" marR="68580" marT="0" marB="0" anchor="ctr">
                    <a:lnL w="9525"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9"/>
                  </a:ext>
                </a:extLst>
              </a:tr>
              <a:tr h="283591">
                <a:tc>
                  <a:txBody>
                    <a:bodyPr/>
                    <a:lstStyle/>
                    <a:p>
                      <a:pPr algn="l" hangingPunct="0">
                        <a:lnSpc>
                          <a:spcPts val="1800"/>
                        </a:lnSpc>
                        <a:spcAft>
                          <a:spcPts val="0"/>
                        </a:spcAft>
                      </a:pPr>
                      <a:r>
                        <a:rPr lang="en-US" sz="1400" b="1" dirty="0">
                          <a:solidFill>
                            <a:schemeClr val="tx1"/>
                          </a:solidFill>
                          <a:effectLst/>
                          <a:latin typeface="微软雅黑" pitchFamily="34" charset="-122"/>
                          <a:ea typeface="微软雅黑" pitchFamily="34" charset="-122"/>
                        </a:rPr>
                        <a:t>Opaque</a:t>
                      </a:r>
                      <a:endParaRPr lang="zh-CN" sz="1400" b="1" dirty="0">
                        <a:solidFill>
                          <a:schemeClr val="tx1"/>
                        </a:solidFill>
                        <a:effectLst/>
                        <a:latin typeface="微软雅黑" pitchFamily="34" charset="-122"/>
                        <a:ea typeface="微软雅黑" pitchFamily="34" charset="-122"/>
                      </a:endParaRPr>
                    </a:p>
                  </a:txBody>
                  <a:tcPr marL="68580" marR="68580" marT="0" marB="0" anchor="ctr">
                    <a:lnL w="19050"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00FFCC"/>
                    </a:solidFill>
                  </a:tcPr>
                </a:tc>
                <a:tc>
                  <a:txBody>
                    <a:bodyPr/>
                    <a:lstStyle/>
                    <a:p>
                      <a:pPr algn="ctr" hangingPunct="0">
                        <a:lnSpc>
                          <a:spcPts val="1800"/>
                        </a:lnSpc>
                        <a:spcAft>
                          <a:spcPts val="0"/>
                        </a:spcAft>
                      </a:pPr>
                      <a:r>
                        <a:rPr lang="en-US" sz="1400" b="1">
                          <a:solidFill>
                            <a:schemeClr val="tx1"/>
                          </a:solidFill>
                          <a:effectLst/>
                          <a:latin typeface="微软雅黑" pitchFamily="34" charset="-122"/>
                          <a:ea typeface="微软雅黑" pitchFamily="34" charset="-122"/>
                        </a:rPr>
                        <a:t>01</a:t>
                      </a:r>
                      <a:endParaRPr lang="zh-CN" sz="1400" b="1">
                        <a:solidFill>
                          <a:schemeClr val="tx1"/>
                        </a:solidFill>
                        <a:effectLst/>
                        <a:latin typeface="微软雅黑" pitchFamily="34" charset="-122"/>
                        <a:ea typeface="微软雅黑" pitchFamily="34" charset="-122"/>
                      </a:endParaRPr>
                    </a:p>
                  </a:txBody>
                  <a:tcPr marL="68580" marR="68580" marT="0" marB="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00FFCC"/>
                    </a:solidFill>
                  </a:tcPr>
                </a:tc>
                <a:tc>
                  <a:txBody>
                    <a:bodyPr/>
                    <a:lstStyle/>
                    <a:p>
                      <a:pPr algn="ctr" hangingPunct="0">
                        <a:lnSpc>
                          <a:spcPts val="1800"/>
                        </a:lnSpc>
                        <a:spcAft>
                          <a:spcPts val="0"/>
                        </a:spcAft>
                      </a:pPr>
                      <a:r>
                        <a:rPr lang="en-US" sz="1400" b="1">
                          <a:solidFill>
                            <a:schemeClr val="tx1"/>
                          </a:solidFill>
                          <a:effectLst/>
                          <a:latin typeface="微软雅黑" pitchFamily="34" charset="-122"/>
                          <a:ea typeface="微软雅黑" pitchFamily="34" charset="-122"/>
                        </a:rPr>
                        <a:t>0</a:t>
                      </a:r>
                      <a:endParaRPr lang="zh-CN" sz="1400" b="1">
                        <a:solidFill>
                          <a:schemeClr val="tx1"/>
                        </a:solidFill>
                        <a:effectLst/>
                        <a:latin typeface="微软雅黑" pitchFamily="34" charset="-122"/>
                        <a:ea typeface="微软雅黑" pitchFamily="34" charset="-122"/>
                      </a:endParaRPr>
                    </a:p>
                  </a:txBody>
                  <a:tcPr marL="68580" marR="68580" marT="0" marB="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00FFCC"/>
                    </a:solidFill>
                  </a:tcPr>
                </a:tc>
                <a:tc>
                  <a:txBody>
                    <a:bodyPr/>
                    <a:lstStyle/>
                    <a:p>
                      <a:pPr algn="ctr" hangingPunct="0">
                        <a:lnSpc>
                          <a:spcPts val="1800"/>
                        </a:lnSpc>
                        <a:spcAft>
                          <a:spcPts val="0"/>
                        </a:spcAft>
                      </a:pPr>
                      <a:r>
                        <a:rPr lang="en-US" sz="1400" b="1">
                          <a:solidFill>
                            <a:schemeClr val="tx1"/>
                          </a:solidFill>
                          <a:effectLst/>
                          <a:latin typeface="微软雅黑" pitchFamily="34" charset="-122"/>
                          <a:ea typeface="微软雅黑" pitchFamily="34" charset="-122"/>
                        </a:rPr>
                        <a:t>00100</a:t>
                      </a:r>
                      <a:endParaRPr lang="zh-CN" sz="1400" b="1">
                        <a:solidFill>
                          <a:schemeClr val="tx1"/>
                        </a:solidFill>
                        <a:effectLst/>
                        <a:latin typeface="微软雅黑" pitchFamily="34" charset="-122"/>
                        <a:ea typeface="微软雅黑" pitchFamily="34" charset="-122"/>
                      </a:endParaRPr>
                    </a:p>
                  </a:txBody>
                  <a:tcPr marL="68580" marR="68580" marT="0" marB="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00FFCC"/>
                    </a:solidFill>
                  </a:tcPr>
                </a:tc>
                <a:tc>
                  <a:txBody>
                    <a:bodyPr/>
                    <a:lstStyle/>
                    <a:p>
                      <a:pPr algn="ctr" hangingPunct="0">
                        <a:lnSpc>
                          <a:spcPts val="1800"/>
                        </a:lnSpc>
                        <a:spcAft>
                          <a:spcPts val="0"/>
                        </a:spcAft>
                      </a:pPr>
                      <a:r>
                        <a:rPr lang="en-US" sz="1400" b="1">
                          <a:solidFill>
                            <a:schemeClr val="tx1"/>
                          </a:solidFill>
                          <a:effectLst/>
                          <a:latin typeface="微软雅黑" pitchFamily="34" charset="-122"/>
                          <a:ea typeface="微软雅黑" pitchFamily="34" charset="-122"/>
                        </a:rPr>
                        <a:t>01000100 </a:t>
                      </a:r>
                      <a:endParaRPr lang="zh-CN" sz="1400" b="1">
                        <a:solidFill>
                          <a:schemeClr val="tx1"/>
                        </a:solidFill>
                        <a:effectLst/>
                        <a:latin typeface="微软雅黑" pitchFamily="34" charset="-122"/>
                        <a:ea typeface="微软雅黑" pitchFamily="34" charset="-122"/>
                      </a:endParaRPr>
                    </a:p>
                  </a:txBody>
                  <a:tcPr marL="68580" marR="68580" marT="0" marB="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00FFCC"/>
                    </a:solidFill>
                  </a:tcPr>
                </a:tc>
                <a:tc>
                  <a:txBody>
                    <a:bodyPr/>
                    <a:lstStyle/>
                    <a:p>
                      <a:pPr algn="ctr" hangingPunct="0">
                        <a:lnSpc>
                          <a:spcPts val="1800"/>
                        </a:lnSpc>
                        <a:spcAft>
                          <a:spcPts val="0"/>
                        </a:spcAft>
                      </a:pPr>
                      <a:r>
                        <a:rPr lang="en-US" sz="1400" b="1" dirty="0">
                          <a:solidFill>
                            <a:schemeClr val="tx1"/>
                          </a:solidFill>
                          <a:effectLst/>
                          <a:latin typeface="微软雅黑" pitchFamily="34" charset="-122"/>
                          <a:ea typeface="微软雅黑" pitchFamily="34" charset="-122"/>
                        </a:rPr>
                        <a:t>44</a:t>
                      </a:r>
                      <a:endParaRPr lang="zh-CN" sz="1400" b="1" dirty="0">
                        <a:solidFill>
                          <a:schemeClr val="tx1"/>
                        </a:solidFill>
                        <a:effectLst/>
                        <a:latin typeface="微软雅黑" pitchFamily="34" charset="-122"/>
                        <a:ea typeface="微软雅黑" pitchFamily="34" charset="-122"/>
                      </a:endParaRPr>
                    </a:p>
                  </a:txBody>
                  <a:tcPr marL="68580" marR="68580" marT="0" marB="0" anchor="ctr">
                    <a:lnL w="9525"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00FFCC"/>
                    </a:solidFill>
                  </a:tcPr>
                </a:tc>
                <a:extLst>
                  <a:ext uri="{0D108BD9-81ED-4DB2-BD59-A6C34878D82A}">
                    <a16:rowId xmlns:a16="http://schemas.microsoft.com/office/drawing/2014/main" val="10010"/>
                  </a:ext>
                </a:extLst>
              </a:tr>
            </a:tbl>
          </a:graphicData>
        </a:graphic>
      </p:graphicFrame>
    </p:spTree>
    <p:extLst>
      <p:ext uri="{BB962C8B-B14F-4D97-AF65-F5344CB8AC3E}">
        <p14:creationId xmlns:p14="http://schemas.microsoft.com/office/powerpoint/2010/main" val="3680322644"/>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556963" y="1057072"/>
            <a:ext cx="8048776" cy="331493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AutoShape 5"/>
          <p:cNvSpPr>
            <a:spLocks noChangeArrowheads="1"/>
          </p:cNvSpPr>
          <p:nvPr/>
        </p:nvSpPr>
        <p:spPr bwMode="auto">
          <a:xfrm>
            <a:off x="556963" y="633865"/>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4" name="Rectangle 6"/>
          <p:cNvSpPr>
            <a:spLocks noChangeArrowheads="1"/>
          </p:cNvSpPr>
          <p:nvPr/>
        </p:nvSpPr>
        <p:spPr bwMode="auto">
          <a:xfrm>
            <a:off x="2451538" y="600654"/>
            <a:ext cx="425962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itchFamily="34" charset="-122"/>
                <a:ea typeface="微软雅黑" pitchFamily="34" charset="-122"/>
              </a:rPr>
              <a:t>TLV </a:t>
            </a:r>
            <a:r>
              <a:rPr lang="zh-CN" altLang="en-US" sz="2000" b="1" dirty="0">
                <a:solidFill>
                  <a:schemeClr val="bg1"/>
                </a:solidFill>
                <a:latin typeface="微软雅黑" pitchFamily="34" charset="-122"/>
                <a:ea typeface="微软雅黑" pitchFamily="34" charset="-122"/>
              </a:rPr>
              <a:t>中的 </a:t>
            </a:r>
            <a:r>
              <a:rPr lang="en-US" altLang="zh-CN" sz="2000" b="1" dirty="0">
                <a:solidFill>
                  <a:schemeClr val="bg1"/>
                </a:solidFill>
                <a:latin typeface="微软雅黑" pitchFamily="34" charset="-122"/>
                <a:ea typeface="微软雅黑" pitchFamily="34" charset="-122"/>
              </a:rPr>
              <a:t>L </a:t>
            </a:r>
            <a:r>
              <a:rPr lang="zh-CN" altLang="en-US" sz="2000" b="1" dirty="0">
                <a:solidFill>
                  <a:schemeClr val="bg1"/>
                </a:solidFill>
                <a:latin typeface="微软雅黑" pitchFamily="34" charset="-122"/>
                <a:ea typeface="微软雅黑" pitchFamily="34" charset="-122"/>
              </a:rPr>
              <a:t>字段定义 </a:t>
            </a:r>
            <a:r>
              <a:rPr lang="en-US" altLang="zh-CN" sz="2000" b="1" dirty="0">
                <a:solidFill>
                  <a:schemeClr val="bg1"/>
                </a:solidFill>
                <a:latin typeface="微软雅黑" pitchFamily="34" charset="-122"/>
                <a:ea typeface="微软雅黑" pitchFamily="34" charset="-122"/>
              </a:rPr>
              <a:t>V </a:t>
            </a:r>
            <a:r>
              <a:rPr lang="zh-CN" altLang="en-US" sz="2000" b="1" dirty="0">
                <a:solidFill>
                  <a:schemeClr val="bg1"/>
                </a:solidFill>
                <a:latin typeface="微软雅黑" pitchFamily="34" charset="-122"/>
                <a:ea typeface="微软雅黑" pitchFamily="34" charset="-122"/>
              </a:rPr>
              <a:t>字段的长度</a:t>
            </a:r>
          </a:p>
        </p:txBody>
      </p:sp>
      <p:sp>
        <p:nvSpPr>
          <p:cNvPr id="19" name="Text Box 4"/>
          <p:cNvSpPr txBox="1">
            <a:spLocks noChangeArrowheads="1"/>
          </p:cNvSpPr>
          <p:nvPr/>
        </p:nvSpPr>
        <p:spPr bwMode="auto">
          <a:xfrm>
            <a:off x="2245313" y="1538826"/>
            <a:ext cx="2560316"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lang="zh-CN" altLang="en-US" sz="1600" b="1" dirty="0">
                <a:solidFill>
                  <a:srgbClr val="0000FF"/>
                </a:solidFill>
                <a:latin typeface="微软雅黑" pitchFamily="34" charset="-122"/>
                <a:ea typeface="微软雅黑" pitchFamily="34" charset="-122"/>
              </a:rPr>
              <a:t>指出 </a:t>
            </a:r>
            <a:r>
              <a:rPr lang="en-US" altLang="zh-CN" sz="1600" b="1" dirty="0">
                <a:solidFill>
                  <a:srgbClr val="0000FF"/>
                </a:solidFill>
                <a:latin typeface="微软雅黑" pitchFamily="34" charset="-122"/>
                <a:ea typeface="微软雅黑" pitchFamily="34" charset="-122"/>
              </a:rPr>
              <a:t>V </a:t>
            </a:r>
            <a:r>
              <a:rPr lang="zh-CN" altLang="en-US" sz="1600" b="1" dirty="0">
                <a:solidFill>
                  <a:srgbClr val="0000FF"/>
                </a:solidFill>
                <a:latin typeface="微软雅黑" pitchFamily="34" charset="-122"/>
                <a:ea typeface="微软雅黑" pitchFamily="34" charset="-122"/>
              </a:rPr>
              <a:t>字段长度 </a:t>
            </a:r>
            <a:r>
              <a:rPr lang="en-US" altLang="zh-CN" sz="1600" b="1" dirty="0">
                <a:solidFill>
                  <a:srgbClr val="0000FF"/>
                </a:solidFill>
                <a:latin typeface="微软雅黑" pitchFamily="34" charset="-122"/>
                <a:ea typeface="微软雅黑" pitchFamily="34" charset="-122"/>
              </a:rPr>
              <a:t>= 2 </a:t>
            </a:r>
            <a:r>
              <a:rPr lang="zh-CN" altLang="en-US" sz="1600" b="1" dirty="0">
                <a:solidFill>
                  <a:srgbClr val="0000FF"/>
                </a:solidFill>
                <a:latin typeface="微软雅黑" pitchFamily="34" charset="-122"/>
                <a:ea typeface="微软雅黑" pitchFamily="34" charset="-122"/>
              </a:rPr>
              <a:t>字节</a:t>
            </a:r>
          </a:p>
        </p:txBody>
      </p:sp>
      <p:sp>
        <p:nvSpPr>
          <p:cNvPr id="20" name="Rectangle 5"/>
          <p:cNvSpPr>
            <a:spLocks noChangeArrowheads="1"/>
          </p:cNvSpPr>
          <p:nvPr/>
        </p:nvSpPr>
        <p:spPr bwMode="auto">
          <a:xfrm>
            <a:off x="2524966" y="2025270"/>
            <a:ext cx="227656" cy="306136"/>
          </a:xfrm>
          <a:prstGeom prst="rect">
            <a:avLst/>
          </a:prstGeom>
          <a:solidFill>
            <a:srgbClr val="0000FF"/>
          </a:solidFill>
          <a:ln w="9525">
            <a:solidFill>
              <a:schemeClr val="tx1"/>
            </a:solidFill>
            <a:miter lim="800000"/>
            <a:headEnd/>
            <a:tailEnd/>
          </a:ln>
          <a:effectLst/>
          <a:extLst/>
        </p:spPr>
        <p:txBody>
          <a:bodyPr wrap="none" anchor="ctr"/>
          <a:lstStyle/>
          <a:p>
            <a:pPr algn="ctr" eaLnBrk="1" hangingPunct="1"/>
            <a:r>
              <a:rPr lang="en-US" altLang="zh-CN" sz="1600" b="1">
                <a:solidFill>
                  <a:schemeClr val="bg1"/>
                </a:solidFill>
                <a:latin typeface="微软雅黑" pitchFamily="34" charset="-122"/>
                <a:ea typeface="微软雅黑" pitchFamily="34" charset="-122"/>
              </a:rPr>
              <a:t>0</a:t>
            </a:r>
          </a:p>
        </p:txBody>
      </p:sp>
      <p:sp>
        <p:nvSpPr>
          <p:cNvPr id="21" name="Rectangle 6"/>
          <p:cNvSpPr>
            <a:spLocks noChangeArrowheads="1"/>
          </p:cNvSpPr>
          <p:nvPr/>
        </p:nvSpPr>
        <p:spPr bwMode="auto">
          <a:xfrm>
            <a:off x="2752622" y="2025270"/>
            <a:ext cx="227656" cy="306136"/>
          </a:xfrm>
          <a:prstGeom prst="rect">
            <a:avLst/>
          </a:prstGeom>
          <a:solidFill>
            <a:srgbClr val="00FFCC"/>
          </a:solidFill>
          <a:ln w="9525">
            <a:solidFill>
              <a:schemeClr val="tx1"/>
            </a:solidFill>
            <a:miter lim="800000"/>
            <a:headEnd/>
            <a:tailEnd/>
          </a:ln>
          <a:effectLst/>
          <a:extLst/>
        </p:spPr>
        <p:txBody>
          <a:bodyPr wrap="none" anchor="ctr"/>
          <a:lstStyle/>
          <a:p>
            <a:pPr algn="ctr" eaLnBrk="1" hangingPunct="1"/>
            <a:r>
              <a:rPr lang="en-US" altLang="zh-CN" sz="1600" b="1">
                <a:latin typeface="微软雅黑" pitchFamily="34" charset="-122"/>
                <a:ea typeface="微软雅黑" pitchFamily="34" charset="-122"/>
              </a:rPr>
              <a:t>0</a:t>
            </a:r>
          </a:p>
        </p:txBody>
      </p:sp>
      <p:sp>
        <p:nvSpPr>
          <p:cNvPr id="22" name="Rectangle 7"/>
          <p:cNvSpPr>
            <a:spLocks noChangeArrowheads="1"/>
          </p:cNvSpPr>
          <p:nvPr/>
        </p:nvSpPr>
        <p:spPr bwMode="auto">
          <a:xfrm>
            <a:off x="2980278" y="2025270"/>
            <a:ext cx="226250" cy="306136"/>
          </a:xfrm>
          <a:prstGeom prst="rect">
            <a:avLst/>
          </a:prstGeom>
          <a:solidFill>
            <a:srgbClr val="00FFCC"/>
          </a:solidFill>
          <a:ln w="9525">
            <a:solidFill>
              <a:schemeClr val="tx1"/>
            </a:solidFill>
            <a:miter lim="800000"/>
            <a:headEnd/>
            <a:tailEnd/>
          </a:ln>
          <a:effectLst/>
          <a:extLst/>
        </p:spPr>
        <p:txBody>
          <a:bodyPr wrap="none" anchor="ctr"/>
          <a:lstStyle/>
          <a:p>
            <a:pPr algn="ctr" eaLnBrk="1" hangingPunct="1"/>
            <a:r>
              <a:rPr lang="en-US" altLang="zh-CN" sz="1600" b="1">
                <a:latin typeface="微软雅黑" pitchFamily="34" charset="-122"/>
                <a:ea typeface="微软雅黑" pitchFamily="34" charset="-122"/>
              </a:rPr>
              <a:t>0</a:t>
            </a:r>
          </a:p>
        </p:txBody>
      </p:sp>
      <p:sp>
        <p:nvSpPr>
          <p:cNvPr id="23" name="Rectangle 8"/>
          <p:cNvSpPr>
            <a:spLocks noChangeArrowheads="1"/>
          </p:cNvSpPr>
          <p:nvPr/>
        </p:nvSpPr>
        <p:spPr bwMode="auto">
          <a:xfrm>
            <a:off x="3206528" y="2025270"/>
            <a:ext cx="227656" cy="306136"/>
          </a:xfrm>
          <a:prstGeom prst="rect">
            <a:avLst/>
          </a:prstGeom>
          <a:solidFill>
            <a:srgbClr val="00FFCC"/>
          </a:solidFill>
          <a:ln w="9525">
            <a:solidFill>
              <a:schemeClr val="tx1"/>
            </a:solidFill>
            <a:miter lim="800000"/>
            <a:headEnd/>
            <a:tailEnd/>
          </a:ln>
          <a:effectLst/>
          <a:extLst/>
        </p:spPr>
        <p:txBody>
          <a:bodyPr wrap="none" anchor="ctr"/>
          <a:lstStyle/>
          <a:p>
            <a:pPr algn="ctr" eaLnBrk="1" hangingPunct="1"/>
            <a:r>
              <a:rPr lang="en-US" altLang="zh-CN" sz="1600" b="1">
                <a:latin typeface="微软雅黑" pitchFamily="34" charset="-122"/>
                <a:ea typeface="微软雅黑" pitchFamily="34" charset="-122"/>
              </a:rPr>
              <a:t>0</a:t>
            </a:r>
          </a:p>
        </p:txBody>
      </p:sp>
      <p:sp>
        <p:nvSpPr>
          <p:cNvPr id="24" name="Rectangle 9"/>
          <p:cNvSpPr>
            <a:spLocks noChangeArrowheads="1"/>
          </p:cNvSpPr>
          <p:nvPr/>
        </p:nvSpPr>
        <p:spPr bwMode="auto">
          <a:xfrm>
            <a:off x="3434185" y="2025270"/>
            <a:ext cx="227656" cy="306136"/>
          </a:xfrm>
          <a:prstGeom prst="rect">
            <a:avLst/>
          </a:prstGeom>
          <a:solidFill>
            <a:srgbClr val="00FFCC"/>
          </a:solidFill>
          <a:ln w="9525">
            <a:solidFill>
              <a:schemeClr val="tx1"/>
            </a:solidFill>
            <a:miter lim="800000"/>
            <a:headEnd/>
            <a:tailEnd/>
          </a:ln>
          <a:effectLst/>
          <a:extLst/>
        </p:spPr>
        <p:txBody>
          <a:bodyPr wrap="none" anchor="ctr"/>
          <a:lstStyle/>
          <a:p>
            <a:pPr algn="ctr" eaLnBrk="1" hangingPunct="1"/>
            <a:r>
              <a:rPr lang="en-US" altLang="zh-CN" sz="1600" b="1">
                <a:latin typeface="微软雅黑" pitchFamily="34" charset="-122"/>
                <a:ea typeface="微软雅黑" pitchFamily="34" charset="-122"/>
              </a:rPr>
              <a:t>0</a:t>
            </a:r>
          </a:p>
        </p:txBody>
      </p:sp>
      <p:sp>
        <p:nvSpPr>
          <p:cNvPr id="25" name="Rectangle 10"/>
          <p:cNvSpPr>
            <a:spLocks noChangeArrowheads="1"/>
          </p:cNvSpPr>
          <p:nvPr/>
        </p:nvSpPr>
        <p:spPr bwMode="auto">
          <a:xfrm>
            <a:off x="3661841" y="2025270"/>
            <a:ext cx="227656" cy="306136"/>
          </a:xfrm>
          <a:prstGeom prst="rect">
            <a:avLst/>
          </a:prstGeom>
          <a:solidFill>
            <a:srgbClr val="00FFCC"/>
          </a:solidFill>
          <a:ln w="9525">
            <a:solidFill>
              <a:schemeClr val="tx1"/>
            </a:solidFill>
            <a:miter lim="800000"/>
            <a:headEnd/>
            <a:tailEnd/>
          </a:ln>
          <a:effectLst/>
          <a:extLst/>
        </p:spPr>
        <p:txBody>
          <a:bodyPr wrap="none" anchor="ctr"/>
          <a:lstStyle/>
          <a:p>
            <a:pPr algn="ctr" eaLnBrk="1" hangingPunct="1"/>
            <a:r>
              <a:rPr lang="en-US" altLang="zh-CN" sz="1600" b="1">
                <a:latin typeface="微软雅黑" pitchFamily="34" charset="-122"/>
                <a:ea typeface="微软雅黑" pitchFamily="34" charset="-122"/>
              </a:rPr>
              <a:t>0</a:t>
            </a:r>
          </a:p>
        </p:txBody>
      </p:sp>
      <p:sp>
        <p:nvSpPr>
          <p:cNvPr id="26" name="Rectangle 11"/>
          <p:cNvSpPr>
            <a:spLocks noChangeArrowheads="1"/>
          </p:cNvSpPr>
          <p:nvPr/>
        </p:nvSpPr>
        <p:spPr bwMode="auto">
          <a:xfrm>
            <a:off x="3889496" y="2025270"/>
            <a:ext cx="226251" cy="306136"/>
          </a:xfrm>
          <a:prstGeom prst="rect">
            <a:avLst/>
          </a:prstGeom>
          <a:solidFill>
            <a:srgbClr val="00FFCC"/>
          </a:solidFill>
          <a:ln w="9525">
            <a:solidFill>
              <a:schemeClr val="tx1"/>
            </a:solidFill>
            <a:miter lim="800000"/>
            <a:headEnd/>
            <a:tailEnd/>
          </a:ln>
          <a:effectLst/>
          <a:extLst/>
        </p:spPr>
        <p:txBody>
          <a:bodyPr wrap="none" anchor="ctr"/>
          <a:lstStyle/>
          <a:p>
            <a:pPr algn="ctr" eaLnBrk="1" hangingPunct="1"/>
            <a:r>
              <a:rPr lang="en-US" altLang="zh-CN" sz="1600" b="1" dirty="0">
                <a:latin typeface="微软雅黑" pitchFamily="34" charset="-122"/>
                <a:ea typeface="微软雅黑" pitchFamily="34" charset="-122"/>
              </a:rPr>
              <a:t>1</a:t>
            </a:r>
          </a:p>
        </p:txBody>
      </p:sp>
      <p:sp>
        <p:nvSpPr>
          <p:cNvPr id="27" name="Rectangle 12"/>
          <p:cNvSpPr>
            <a:spLocks noChangeArrowheads="1"/>
          </p:cNvSpPr>
          <p:nvPr/>
        </p:nvSpPr>
        <p:spPr bwMode="auto">
          <a:xfrm>
            <a:off x="4115748" y="2025270"/>
            <a:ext cx="227656" cy="306136"/>
          </a:xfrm>
          <a:prstGeom prst="rect">
            <a:avLst/>
          </a:prstGeom>
          <a:solidFill>
            <a:srgbClr val="00FFCC"/>
          </a:solidFill>
          <a:ln w="9525">
            <a:solidFill>
              <a:schemeClr val="tx1"/>
            </a:solidFill>
            <a:miter lim="800000"/>
            <a:headEnd/>
            <a:tailEnd/>
          </a:ln>
          <a:effectLst/>
          <a:extLst/>
        </p:spPr>
        <p:txBody>
          <a:bodyPr wrap="none" anchor="ctr"/>
          <a:lstStyle/>
          <a:p>
            <a:pPr algn="ctr" eaLnBrk="1" hangingPunct="1"/>
            <a:r>
              <a:rPr lang="en-US" altLang="zh-CN" sz="1600" b="1">
                <a:latin typeface="微软雅黑" pitchFamily="34" charset="-122"/>
                <a:ea typeface="微软雅黑" pitchFamily="34" charset="-122"/>
              </a:rPr>
              <a:t>0</a:t>
            </a:r>
          </a:p>
        </p:txBody>
      </p:sp>
      <p:sp>
        <p:nvSpPr>
          <p:cNvPr id="28" name="Rectangle 13"/>
          <p:cNvSpPr>
            <a:spLocks noChangeArrowheads="1"/>
          </p:cNvSpPr>
          <p:nvPr/>
        </p:nvSpPr>
        <p:spPr bwMode="auto">
          <a:xfrm>
            <a:off x="2526371" y="3040966"/>
            <a:ext cx="227656" cy="306136"/>
          </a:xfrm>
          <a:prstGeom prst="rect">
            <a:avLst/>
          </a:prstGeom>
          <a:solidFill>
            <a:srgbClr val="0000FF"/>
          </a:solidFill>
          <a:ln w="9525" algn="ctr">
            <a:solidFill>
              <a:schemeClr val="tx1"/>
            </a:solidFill>
            <a:miter lim="800000"/>
            <a:headEnd/>
            <a:tailEnd/>
          </a:ln>
          <a:effectLst/>
          <a:extLst/>
        </p:spPr>
        <p:txBody>
          <a:bodyPr wrap="none" anchor="ctr"/>
          <a:lstStyle/>
          <a:p>
            <a:pPr algn="ctr" eaLnBrk="1" hangingPunct="1"/>
            <a:r>
              <a:rPr lang="en-US" altLang="zh-CN" sz="1600" b="1">
                <a:solidFill>
                  <a:schemeClr val="bg1"/>
                </a:solidFill>
                <a:latin typeface="微软雅黑" pitchFamily="34" charset="-122"/>
                <a:ea typeface="微软雅黑" pitchFamily="34" charset="-122"/>
              </a:rPr>
              <a:t>1</a:t>
            </a:r>
          </a:p>
        </p:txBody>
      </p:sp>
      <p:sp>
        <p:nvSpPr>
          <p:cNvPr id="29" name="Rectangle 14"/>
          <p:cNvSpPr>
            <a:spLocks noChangeArrowheads="1"/>
          </p:cNvSpPr>
          <p:nvPr/>
        </p:nvSpPr>
        <p:spPr bwMode="auto">
          <a:xfrm>
            <a:off x="2754027" y="3043561"/>
            <a:ext cx="227656" cy="306136"/>
          </a:xfrm>
          <a:prstGeom prst="rect">
            <a:avLst/>
          </a:prstGeom>
          <a:solidFill>
            <a:srgbClr val="FFFF00"/>
          </a:solidFill>
          <a:ln w="9525">
            <a:solidFill>
              <a:schemeClr val="tx1"/>
            </a:solidFill>
            <a:miter lim="800000"/>
            <a:headEnd/>
            <a:tailEnd/>
          </a:ln>
          <a:effectLst/>
          <a:extLst/>
        </p:spPr>
        <p:txBody>
          <a:bodyPr wrap="none" anchor="ctr"/>
          <a:lstStyle/>
          <a:p>
            <a:pPr algn="ctr" eaLnBrk="1" hangingPunct="1"/>
            <a:r>
              <a:rPr lang="en-US" altLang="zh-CN" sz="1600" b="1" dirty="0">
                <a:latin typeface="微软雅黑" pitchFamily="34" charset="-122"/>
                <a:ea typeface="微软雅黑" pitchFamily="34" charset="-122"/>
              </a:rPr>
              <a:t>0</a:t>
            </a:r>
          </a:p>
        </p:txBody>
      </p:sp>
      <p:sp>
        <p:nvSpPr>
          <p:cNvPr id="30" name="Rectangle 15"/>
          <p:cNvSpPr>
            <a:spLocks noChangeArrowheads="1"/>
          </p:cNvSpPr>
          <p:nvPr/>
        </p:nvSpPr>
        <p:spPr bwMode="auto">
          <a:xfrm>
            <a:off x="2981683" y="3043561"/>
            <a:ext cx="226251" cy="306136"/>
          </a:xfrm>
          <a:prstGeom prst="rect">
            <a:avLst/>
          </a:prstGeom>
          <a:solidFill>
            <a:srgbClr val="FFFF00"/>
          </a:solidFill>
          <a:ln w="9525">
            <a:solidFill>
              <a:schemeClr val="tx1"/>
            </a:solidFill>
            <a:miter lim="800000"/>
            <a:headEnd/>
            <a:tailEnd/>
          </a:ln>
          <a:effectLst/>
          <a:extLst/>
        </p:spPr>
        <p:txBody>
          <a:bodyPr wrap="none" anchor="ctr"/>
          <a:lstStyle/>
          <a:p>
            <a:pPr algn="ctr" eaLnBrk="1" hangingPunct="1"/>
            <a:r>
              <a:rPr lang="en-US" altLang="zh-CN" sz="1600" b="1">
                <a:latin typeface="微软雅黑" pitchFamily="34" charset="-122"/>
                <a:ea typeface="微软雅黑" pitchFamily="34" charset="-122"/>
              </a:rPr>
              <a:t>0</a:t>
            </a:r>
          </a:p>
        </p:txBody>
      </p:sp>
      <p:sp>
        <p:nvSpPr>
          <p:cNvPr id="31" name="Rectangle 16"/>
          <p:cNvSpPr>
            <a:spLocks noChangeArrowheads="1"/>
          </p:cNvSpPr>
          <p:nvPr/>
        </p:nvSpPr>
        <p:spPr bwMode="auto">
          <a:xfrm>
            <a:off x="3207935" y="3043561"/>
            <a:ext cx="227656" cy="306136"/>
          </a:xfrm>
          <a:prstGeom prst="rect">
            <a:avLst/>
          </a:prstGeom>
          <a:solidFill>
            <a:srgbClr val="FFFF00"/>
          </a:solidFill>
          <a:ln w="9525">
            <a:solidFill>
              <a:schemeClr val="tx1"/>
            </a:solidFill>
            <a:miter lim="800000"/>
            <a:headEnd/>
            <a:tailEnd/>
          </a:ln>
          <a:effectLst/>
          <a:extLst/>
        </p:spPr>
        <p:txBody>
          <a:bodyPr wrap="none" anchor="ctr"/>
          <a:lstStyle/>
          <a:p>
            <a:pPr algn="ctr" eaLnBrk="1" hangingPunct="1"/>
            <a:r>
              <a:rPr lang="en-US" altLang="zh-CN" sz="1600" b="1">
                <a:latin typeface="微软雅黑" pitchFamily="34" charset="-122"/>
                <a:ea typeface="微软雅黑" pitchFamily="34" charset="-122"/>
              </a:rPr>
              <a:t>0</a:t>
            </a:r>
          </a:p>
        </p:txBody>
      </p:sp>
      <p:sp>
        <p:nvSpPr>
          <p:cNvPr id="32" name="Rectangle 17"/>
          <p:cNvSpPr>
            <a:spLocks noChangeArrowheads="1"/>
          </p:cNvSpPr>
          <p:nvPr/>
        </p:nvSpPr>
        <p:spPr bwMode="auto">
          <a:xfrm>
            <a:off x="3435591" y="3043561"/>
            <a:ext cx="227656" cy="306136"/>
          </a:xfrm>
          <a:prstGeom prst="rect">
            <a:avLst/>
          </a:prstGeom>
          <a:solidFill>
            <a:srgbClr val="FFFF00"/>
          </a:solidFill>
          <a:ln w="9525">
            <a:solidFill>
              <a:schemeClr val="tx1"/>
            </a:solidFill>
            <a:miter lim="800000"/>
            <a:headEnd/>
            <a:tailEnd/>
          </a:ln>
          <a:effectLst/>
          <a:extLst/>
        </p:spPr>
        <p:txBody>
          <a:bodyPr wrap="none" anchor="ctr"/>
          <a:lstStyle/>
          <a:p>
            <a:pPr algn="ctr" eaLnBrk="1" hangingPunct="1"/>
            <a:r>
              <a:rPr lang="en-US" altLang="zh-CN" sz="1600" b="1">
                <a:latin typeface="微软雅黑" pitchFamily="34" charset="-122"/>
                <a:ea typeface="微软雅黑" pitchFamily="34" charset="-122"/>
              </a:rPr>
              <a:t>0</a:t>
            </a:r>
          </a:p>
        </p:txBody>
      </p:sp>
      <p:sp>
        <p:nvSpPr>
          <p:cNvPr id="33" name="Rectangle 18"/>
          <p:cNvSpPr>
            <a:spLocks noChangeArrowheads="1"/>
          </p:cNvSpPr>
          <p:nvPr/>
        </p:nvSpPr>
        <p:spPr bwMode="auto">
          <a:xfrm>
            <a:off x="3663247" y="3043561"/>
            <a:ext cx="227656" cy="306136"/>
          </a:xfrm>
          <a:prstGeom prst="rect">
            <a:avLst/>
          </a:prstGeom>
          <a:solidFill>
            <a:srgbClr val="FFFF00"/>
          </a:solidFill>
          <a:ln w="9525">
            <a:solidFill>
              <a:schemeClr val="tx1"/>
            </a:solidFill>
            <a:miter lim="800000"/>
            <a:headEnd/>
            <a:tailEnd/>
          </a:ln>
          <a:effectLst/>
          <a:extLst/>
        </p:spPr>
        <p:txBody>
          <a:bodyPr wrap="none" anchor="ctr"/>
          <a:lstStyle/>
          <a:p>
            <a:pPr algn="ctr" eaLnBrk="1" hangingPunct="1"/>
            <a:r>
              <a:rPr lang="en-US" altLang="zh-CN" sz="1600" b="1">
                <a:latin typeface="微软雅黑" pitchFamily="34" charset="-122"/>
                <a:ea typeface="微软雅黑" pitchFamily="34" charset="-122"/>
              </a:rPr>
              <a:t>0</a:t>
            </a:r>
          </a:p>
        </p:txBody>
      </p:sp>
      <p:sp>
        <p:nvSpPr>
          <p:cNvPr id="34" name="Rectangle 19"/>
          <p:cNvSpPr>
            <a:spLocks noChangeArrowheads="1"/>
          </p:cNvSpPr>
          <p:nvPr/>
        </p:nvSpPr>
        <p:spPr bwMode="auto">
          <a:xfrm>
            <a:off x="3890902" y="3043561"/>
            <a:ext cx="227656" cy="306136"/>
          </a:xfrm>
          <a:prstGeom prst="rect">
            <a:avLst/>
          </a:prstGeom>
          <a:solidFill>
            <a:srgbClr val="FFFF00"/>
          </a:solidFill>
          <a:ln w="9525">
            <a:solidFill>
              <a:schemeClr val="tx1"/>
            </a:solidFill>
            <a:miter lim="800000"/>
            <a:headEnd/>
            <a:tailEnd/>
          </a:ln>
          <a:effectLst/>
          <a:extLst/>
        </p:spPr>
        <p:txBody>
          <a:bodyPr wrap="none" anchor="ctr"/>
          <a:lstStyle/>
          <a:p>
            <a:pPr algn="ctr" eaLnBrk="1" hangingPunct="1"/>
            <a:r>
              <a:rPr lang="en-US" altLang="zh-CN" sz="1600" b="1">
                <a:latin typeface="微软雅黑" pitchFamily="34" charset="-122"/>
                <a:ea typeface="微软雅黑" pitchFamily="34" charset="-122"/>
              </a:rPr>
              <a:t>1</a:t>
            </a:r>
          </a:p>
        </p:txBody>
      </p:sp>
      <p:sp>
        <p:nvSpPr>
          <p:cNvPr id="35" name="Rectangle 20"/>
          <p:cNvSpPr>
            <a:spLocks noChangeArrowheads="1"/>
          </p:cNvSpPr>
          <p:nvPr/>
        </p:nvSpPr>
        <p:spPr bwMode="auto">
          <a:xfrm>
            <a:off x="4118559" y="3043561"/>
            <a:ext cx="226250" cy="306136"/>
          </a:xfrm>
          <a:prstGeom prst="rect">
            <a:avLst/>
          </a:prstGeom>
          <a:solidFill>
            <a:srgbClr val="FFFF00"/>
          </a:solidFill>
          <a:ln w="9525">
            <a:solidFill>
              <a:schemeClr val="tx1"/>
            </a:solidFill>
            <a:miter lim="800000"/>
            <a:headEnd/>
            <a:tailEnd/>
          </a:ln>
          <a:effectLst/>
          <a:extLst/>
        </p:spPr>
        <p:txBody>
          <a:bodyPr wrap="none" anchor="ctr"/>
          <a:lstStyle/>
          <a:p>
            <a:pPr algn="ctr" eaLnBrk="1" hangingPunct="1"/>
            <a:r>
              <a:rPr lang="en-US" altLang="zh-CN" sz="1600" b="1">
                <a:latin typeface="微软雅黑" pitchFamily="34" charset="-122"/>
                <a:ea typeface="微软雅黑" pitchFamily="34" charset="-122"/>
              </a:rPr>
              <a:t>0</a:t>
            </a:r>
          </a:p>
        </p:txBody>
      </p:sp>
      <p:sp>
        <p:nvSpPr>
          <p:cNvPr id="36" name="Rectangle 21"/>
          <p:cNvSpPr>
            <a:spLocks noChangeArrowheads="1"/>
          </p:cNvSpPr>
          <p:nvPr/>
        </p:nvSpPr>
        <p:spPr bwMode="auto">
          <a:xfrm>
            <a:off x="4497985" y="3043561"/>
            <a:ext cx="226250" cy="306136"/>
          </a:xfrm>
          <a:prstGeom prst="rect">
            <a:avLst/>
          </a:prstGeom>
          <a:solidFill>
            <a:srgbClr val="00FFCC"/>
          </a:solidFill>
          <a:ln w="9525">
            <a:solidFill>
              <a:schemeClr val="tx1"/>
            </a:solidFill>
            <a:miter lim="800000"/>
            <a:headEnd/>
            <a:tailEnd/>
          </a:ln>
          <a:effectLst/>
          <a:extLst/>
        </p:spPr>
        <p:txBody>
          <a:bodyPr wrap="none" anchor="ctr"/>
          <a:lstStyle/>
          <a:p>
            <a:pPr algn="ctr" eaLnBrk="1" hangingPunct="1"/>
            <a:r>
              <a:rPr lang="en-US" altLang="zh-CN" sz="1600" b="1" dirty="0">
                <a:latin typeface="微软雅黑" pitchFamily="34" charset="-122"/>
                <a:ea typeface="微软雅黑" pitchFamily="34" charset="-122"/>
              </a:rPr>
              <a:t>0</a:t>
            </a:r>
          </a:p>
        </p:txBody>
      </p:sp>
      <p:sp>
        <p:nvSpPr>
          <p:cNvPr id="37" name="Rectangle 22"/>
          <p:cNvSpPr>
            <a:spLocks noChangeArrowheads="1"/>
          </p:cNvSpPr>
          <p:nvPr/>
        </p:nvSpPr>
        <p:spPr bwMode="auto">
          <a:xfrm>
            <a:off x="4724236" y="3043561"/>
            <a:ext cx="227656" cy="306136"/>
          </a:xfrm>
          <a:prstGeom prst="rect">
            <a:avLst/>
          </a:prstGeom>
          <a:solidFill>
            <a:srgbClr val="00FFCC"/>
          </a:solidFill>
          <a:ln w="9525">
            <a:solidFill>
              <a:schemeClr val="tx1"/>
            </a:solidFill>
            <a:miter lim="800000"/>
            <a:headEnd/>
            <a:tailEnd/>
          </a:ln>
          <a:effectLst/>
          <a:extLst/>
        </p:spPr>
        <p:txBody>
          <a:bodyPr wrap="none" anchor="ctr"/>
          <a:lstStyle/>
          <a:p>
            <a:pPr algn="ctr" eaLnBrk="1" hangingPunct="1"/>
            <a:r>
              <a:rPr lang="en-US" altLang="zh-CN" sz="1600" b="1">
                <a:latin typeface="微软雅黑" pitchFamily="34" charset="-122"/>
                <a:ea typeface="微软雅黑" pitchFamily="34" charset="-122"/>
              </a:rPr>
              <a:t>0</a:t>
            </a:r>
          </a:p>
        </p:txBody>
      </p:sp>
      <p:sp>
        <p:nvSpPr>
          <p:cNvPr id="38" name="Rectangle 23"/>
          <p:cNvSpPr>
            <a:spLocks noChangeArrowheads="1"/>
          </p:cNvSpPr>
          <p:nvPr/>
        </p:nvSpPr>
        <p:spPr bwMode="auto">
          <a:xfrm>
            <a:off x="4951893" y="3043561"/>
            <a:ext cx="227656" cy="306136"/>
          </a:xfrm>
          <a:prstGeom prst="rect">
            <a:avLst/>
          </a:prstGeom>
          <a:solidFill>
            <a:srgbClr val="00FFCC"/>
          </a:solidFill>
          <a:ln w="9525">
            <a:solidFill>
              <a:schemeClr val="tx1"/>
            </a:solidFill>
            <a:miter lim="800000"/>
            <a:headEnd/>
            <a:tailEnd/>
          </a:ln>
          <a:effectLst/>
          <a:extLst/>
        </p:spPr>
        <p:txBody>
          <a:bodyPr wrap="none" anchor="ctr"/>
          <a:lstStyle/>
          <a:p>
            <a:pPr algn="ctr" eaLnBrk="1" hangingPunct="1"/>
            <a:r>
              <a:rPr lang="en-US" altLang="zh-CN" sz="1600" b="1">
                <a:latin typeface="微软雅黑" pitchFamily="34" charset="-122"/>
                <a:ea typeface="微软雅黑" pitchFamily="34" charset="-122"/>
              </a:rPr>
              <a:t>0</a:t>
            </a:r>
          </a:p>
        </p:txBody>
      </p:sp>
      <p:sp>
        <p:nvSpPr>
          <p:cNvPr id="39" name="Rectangle 24"/>
          <p:cNvSpPr>
            <a:spLocks noChangeArrowheads="1"/>
          </p:cNvSpPr>
          <p:nvPr/>
        </p:nvSpPr>
        <p:spPr bwMode="auto">
          <a:xfrm>
            <a:off x="5179548" y="3043561"/>
            <a:ext cx="227656" cy="306136"/>
          </a:xfrm>
          <a:prstGeom prst="rect">
            <a:avLst/>
          </a:prstGeom>
          <a:solidFill>
            <a:srgbClr val="00FFCC"/>
          </a:solidFill>
          <a:ln w="9525">
            <a:solidFill>
              <a:schemeClr val="tx1"/>
            </a:solidFill>
            <a:miter lim="800000"/>
            <a:headEnd/>
            <a:tailEnd/>
          </a:ln>
          <a:effectLst/>
          <a:extLst/>
        </p:spPr>
        <p:txBody>
          <a:bodyPr wrap="none" anchor="ctr"/>
          <a:lstStyle/>
          <a:p>
            <a:pPr algn="ctr" eaLnBrk="1" hangingPunct="1"/>
            <a:r>
              <a:rPr lang="en-US" altLang="zh-CN" sz="1600" b="1">
                <a:latin typeface="微软雅黑" pitchFamily="34" charset="-122"/>
                <a:ea typeface="微软雅黑" pitchFamily="34" charset="-122"/>
              </a:rPr>
              <a:t>0</a:t>
            </a:r>
          </a:p>
        </p:txBody>
      </p:sp>
      <p:sp>
        <p:nvSpPr>
          <p:cNvPr id="40" name="Rectangle 25"/>
          <p:cNvSpPr>
            <a:spLocks noChangeArrowheads="1"/>
          </p:cNvSpPr>
          <p:nvPr/>
        </p:nvSpPr>
        <p:spPr bwMode="auto">
          <a:xfrm>
            <a:off x="5407204" y="3043561"/>
            <a:ext cx="227656" cy="306136"/>
          </a:xfrm>
          <a:prstGeom prst="rect">
            <a:avLst/>
          </a:prstGeom>
          <a:solidFill>
            <a:srgbClr val="00FFCC"/>
          </a:solidFill>
          <a:ln w="9525">
            <a:solidFill>
              <a:schemeClr val="tx1"/>
            </a:solidFill>
            <a:miter lim="800000"/>
            <a:headEnd/>
            <a:tailEnd/>
          </a:ln>
          <a:effectLst/>
          <a:extLst/>
        </p:spPr>
        <p:txBody>
          <a:bodyPr wrap="none" anchor="ctr"/>
          <a:lstStyle/>
          <a:p>
            <a:pPr algn="ctr" eaLnBrk="1" hangingPunct="1"/>
            <a:r>
              <a:rPr lang="en-US" altLang="zh-CN" sz="1600" b="1">
                <a:latin typeface="微软雅黑" pitchFamily="34" charset="-122"/>
                <a:ea typeface="微软雅黑" pitchFamily="34" charset="-122"/>
              </a:rPr>
              <a:t>0</a:t>
            </a:r>
          </a:p>
        </p:txBody>
      </p:sp>
      <p:sp>
        <p:nvSpPr>
          <p:cNvPr id="41" name="Rectangle 26"/>
          <p:cNvSpPr>
            <a:spLocks noChangeArrowheads="1"/>
          </p:cNvSpPr>
          <p:nvPr/>
        </p:nvSpPr>
        <p:spPr bwMode="auto">
          <a:xfrm>
            <a:off x="5634860" y="3043561"/>
            <a:ext cx="226251" cy="306136"/>
          </a:xfrm>
          <a:prstGeom prst="rect">
            <a:avLst/>
          </a:prstGeom>
          <a:solidFill>
            <a:srgbClr val="00FFCC"/>
          </a:solidFill>
          <a:ln w="9525">
            <a:solidFill>
              <a:schemeClr val="tx1"/>
            </a:solidFill>
            <a:miter lim="800000"/>
            <a:headEnd/>
            <a:tailEnd/>
          </a:ln>
          <a:effectLst/>
          <a:extLst/>
        </p:spPr>
        <p:txBody>
          <a:bodyPr wrap="none" anchor="ctr"/>
          <a:lstStyle/>
          <a:p>
            <a:pPr algn="ctr" eaLnBrk="1" hangingPunct="1"/>
            <a:r>
              <a:rPr lang="en-US" altLang="zh-CN" sz="1600" b="1">
                <a:latin typeface="微软雅黑" pitchFamily="34" charset="-122"/>
                <a:ea typeface="微软雅黑" pitchFamily="34" charset="-122"/>
              </a:rPr>
              <a:t>0</a:t>
            </a:r>
          </a:p>
        </p:txBody>
      </p:sp>
      <p:sp>
        <p:nvSpPr>
          <p:cNvPr id="42" name="Rectangle 27"/>
          <p:cNvSpPr>
            <a:spLocks noChangeArrowheads="1"/>
          </p:cNvSpPr>
          <p:nvPr/>
        </p:nvSpPr>
        <p:spPr bwMode="auto">
          <a:xfrm>
            <a:off x="5861111" y="3043561"/>
            <a:ext cx="227656" cy="306136"/>
          </a:xfrm>
          <a:prstGeom prst="rect">
            <a:avLst/>
          </a:prstGeom>
          <a:solidFill>
            <a:srgbClr val="00FFCC"/>
          </a:solidFill>
          <a:ln w="9525">
            <a:solidFill>
              <a:schemeClr val="tx1"/>
            </a:solidFill>
            <a:miter lim="800000"/>
            <a:headEnd/>
            <a:tailEnd/>
          </a:ln>
          <a:effectLst/>
          <a:extLst/>
        </p:spPr>
        <p:txBody>
          <a:bodyPr wrap="none" anchor="ctr"/>
          <a:lstStyle/>
          <a:p>
            <a:pPr algn="ctr" eaLnBrk="1" hangingPunct="1"/>
            <a:r>
              <a:rPr lang="en-US" altLang="zh-CN" sz="1600" b="1">
                <a:latin typeface="微软雅黑" pitchFamily="34" charset="-122"/>
                <a:ea typeface="微软雅黑" pitchFamily="34" charset="-122"/>
              </a:rPr>
              <a:t>0</a:t>
            </a:r>
          </a:p>
        </p:txBody>
      </p:sp>
      <p:sp>
        <p:nvSpPr>
          <p:cNvPr id="43" name="Rectangle 28"/>
          <p:cNvSpPr>
            <a:spLocks noChangeArrowheads="1"/>
          </p:cNvSpPr>
          <p:nvPr/>
        </p:nvSpPr>
        <p:spPr bwMode="auto">
          <a:xfrm>
            <a:off x="6088768" y="3043561"/>
            <a:ext cx="227656" cy="306136"/>
          </a:xfrm>
          <a:prstGeom prst="rect">
            <a:avLst/>
          </a:prstGeom>
          <a:solidFill>
            <a:srgbClr val="00FFCC"/>
          </a:solidFill>
          <a:ln w="9525">
            <a:solidFill>
              <a:schemeClr val="tx1"/>
            </a:solidFill>
            <a:miter lim="800000"/>
            <a:headEnd/>
            <a:tailEnd/>
          </a:ln>
          <a:effectLst/>
          <a:extLst/>
        </p:spPr>
        <p:txBody>
          <a:bodyPr wrap="none" anchor="ctr"/>
          <a:lstStyle/>
          <a:p>
            <a:pPr algn="ctr" eaLnBrk="1" hangingPunct="1"/>
            <a:r>
              <a:rPr lang="en-US" altLang="zh-CN" sz="1600" b="1">
                <a:latin typeface="微软雅黑" pitchFamily="34" charset="-122"/>
                <a:ea typeface="微软雅黑" pitchFamily="34" charset="-122"/>
              </a:rPr>
              <a:t>1</a:t>
            </a:r>
          </a:p>
        </p:txBody>
      </p:sp>
      <p:sp>
        <p:nvSpPr>
          <p:cNvPr id="44" name="Rectangle 29"/>
          <p:cNvSpPr>
            <a:spLocks noChangeArrowheads="1"/>
          </p:cNvSpPr>
          <p:nvPr/>
        </p:nvSpPr>
        <p:spPr bwMode="auto">
          <a:xfrm>
            <a:off x="6468194" y="3043561"/>
            <a:ext cx="227656" cy="306136"/>
          </a:xfrm>
          <a:prstGeom prst="rect">
            <a:avLst/>
          </a:prstGeom>
          <a:solidFill>
            <a:srgbClr val="00FFCC"/>
          </a:solidFill>
          <a:ln w="9525">
            <a:solidFill>
              <a:schemeClr val="tx1"/>
            </a:solidFill>
            <a:miter lim="800000"/>
            <a:headEnd/>
            <a:tailEnd/>
          </a:ln>
          <a:effectLst/>
          <a:extLst/>
        </p:spPr>
        <p:txBody>
          <a:bodyPr wrap="none" anchor="ctr"/>
          <a:lstStyle/>
          <a:p>
            <a:pPr algn="ctr" eaLnBrk="1" hangingPunct="1"/>
            <a:r>
              <a:rPr lang="en-US" altLang="zh-CN" sz="1600" b="1">
                <a:latin typeface="微软雅黑" pitchFamily="34" charset="-122"/>
                <a:ea typeface="微软雅黑" pitchFamily="34" charset="-122"/>
              </a:rPr>
              <a:t>0</a:t>
            </a:r>
          </a:p>
        </p:txBody>
      </p:sp>
      <p:sp>
        <p:nvSpPr>
          <p:cNvPr id="45" name="Rectangle 30"/>
          <p:cNvSpPr>
            <a:spLocks noChangeArrowheads="1"/>
          </p:cNvSpPr>
          <p:nvPr/>
        </p:nvSpPr>
        <p:spPr bwMode="auto">
          <a:xfrm>
            <a:off x="6695851" y="3043561"/>
            <a:ext cx="227656" cy="306136"/>
          </a:xfrm>
          <a:prstGeom prst="rect">
            <a:avLst/>
          </a:prstGeom>
          <a:solidFill>
            <a:srgbClr val="00FFCC"/>
          </a:solidFill>
          <a:ln w="9525">
            <a:solidFill>
              <a:schemeClr val="tx1"/>
            </a:solidFill>
            <a:miter lim="800000"/>
            <a:headEnd/>
            <a:tailEnd/>
          </a:ln>
          <a:effectLst/>
          <a:extLst/>
        </p:spPr>
        <p:txBody>
          <a:bodyPr wrap="none" anchor="ctr"/>
          <a:lstStyle/>
          <a:p>
            <a:pPr algn="ctr" eaLnBrk="1" hangingPunct="1"/>
            <a:r>
              <a:rPr lang="en-US" altLang="zh-CN" sz="1600" b="1">
                <a:latin typeface="微软雅黑" pitchFamily="34" charset="-122"/>
                <a:ea typeface="微软雅黑" pitchFamily="34" charset="-122"/>
              </a:rPr>
              <a:t>0</a:t>
            </a:r>
          </a:p>
        </p:txBody>
      </p:sp>
      <p:sp>
        <p:nvSpPr>
          <p:cNvPr id="46" name="Rectangle 31"/>
          <p:cNvSpPr>
            <a:spLocks noChangeArrowheads="1"/>
          </p:cNvSpPr>
          <p:nvPr/>
        </p:nvSpPr>
        <p:spPr bwMode="auto">
          <a:xfrm>
            <a:off x="6923507" y="3043561"/>
            <a:ext cx="227656" cy="306136"/>
          </a:xfrm>
          <a:prstGeom prst="rect">
            <a:avLst/>
          </a:prstGeom>
          <a:solidFill>
            <a:srgbClr val="00FFCC"/>
          </a:solidFill>
          <a:ln w="9525">
            <a:solidFill>
              <a:schemeClr val="tx1"/>
            </a:solidFill>
            <a:miter lim="800000"/>
            <a:headEnd/>
            <a:tailEnd/>
          </a:ln>
          <a:effectLst/>
          <a:extLst/>
        </p:spPr>
        <p:txBody>
          <a:bodyPr wrap="none" anchor="ctr"/>
          <a:lstStyle/>
          <a:p>
            <a:pPr algn="ctr" eaLnBrk="1" hangingPunct="1"/>
            <a:r>
              <a:rPr lang="en-US" altLang="zh-CN" sz="1600" b="1">
                <a:latin typeface="微软雅黑" pitchFamily="34" charset="-122"/>
                <a:ea typeface="微软雅黑" pitchFamily="34" charset="-122"/>
              </a:rPr>
              <a:t>0</a:t>
            </a:r>
          </a:p>
        </p:txBody>
      </p:sp>
      <p:sp>
        <p:nvSpPr>
          <p:cNvPr id="47" name="Rectangle 32"/>
          <p:cNvSpPr>
            <a:spLocks noChangeArrowheads="1"/>
          </p:cNvSpPr>
          <p:nvPr/>
        </p:nvSpPr>
        <p:spPr bwMode="auto">
          <a:xfrm>
            <a:off x="7151163" y="3043561"/>
            <a:ext cx="226250" cy="306136"/>
          </a:xfrm>
          <a:prstGeom prst="rect">
            <a:avLst/>
          </a:prstGeom>
          <a:solidFill>
            <a:srgbClr val="00FFCC"/>
          </a:solidFill>
          <a:ln w="9525">
            <a:solidFill>
              <a:schemeClr val="tx1"/>
            </a:solidFill>
            <a:miter lim="800000"/>
            <a:headEnd/>
            <a:tailEnd/>
          </a:ln>
          <a:effectLst/>
          <a:extLst/>
        </p:spPr>
        <p:txBody>
          <a:bodyPr wrap="none" anchor="ctr"/>
          <a:lstStyle/>
          <a:p>
            <a:pPr algn="ctr" eaLnBrk="1" hangingPunct="1"/>
            <a:r>
              <a:rPr lang="en-US" altLang="zh-CN" sz="1600" b="1">
                <a:latin typeface="微软雅黑" pitchFamily="34" charset="-122"/>
                <a:ea typeface="微软雅黑" pitchFamily="34" charset="-122"/>
              </a:rPr>
              <a:t>0</a:t>
            </a:r>
          </a:p>
        </p:txBody>
      </p:sp>
      <p:sp>
        <p:nvSpPr>
          <p:cNvPr id="48" name="Rectangle 33"/>
          <p:cNvSpPr>
            <a:spLocks noChangeArrowheads="1"/>
          </p:cNvSpPr>
          <p:nvPr/>
        </p:nvSpPr>
        <p:spPr bwMode="auto">
          <a:xfrm>
            <a:off x="7377413" y="3043561"/>
            <a:ext cx="227656" cy="306136"/>
          </a:xfrm>
          <a:prstGeom prst="rect">
            <a:avLst/>
          </a:prstGeom>
          <a:solidFill>
            <a:srgbClr val="00FFCC"/>
          </a:solidFill>
          <a:ln w="9525">
            <a:solidFill>
              <a:schemeClr val="tx1"/>
            </a:solidFill>
            <a:miter lim="800000"/>
            <a:headEnd/>
            <a:tailEnd/>
          </a:ln>
          <a:effectLst/>
          <a:extLst/>
        </p:spPr>
        <p:txBody>
          <a:bodyPr wrap="none" anchor="ctr"/>
          <a:lstStyle/>
          <a:p>
            <a:pPr algn="ctr" eaLnBrk="1" hangingPunct="1"/>
            <a:r>
              <a:rPr lang="en-US" altLang="zh-CN" sz="1600" b="1">
                <a:latin typeface="微软雅黑" pitchFamily="34" charset="-122"/>
                <a:ea typeface="微软雅黑" pitchFamily="34" charset="-122"/>
              </a:rPr>
              <a:t>0</a:t>
            </a:r>
          </a:p>
        </p:txBody>
      </p:sp>
      <p:sp>
        <p:nvSpPr>
          <p:cNvPr id="49" name="Rectangle 34"/>
          <p:cNvSpPr>
            <a:spLocks noChangeArrowheads="1"/>
          </p:cNvSpPr>
          <p:nvPr/>
        </p:nvSpPr>
        <p:spPr bwMode="auto">
          <a:xfrm>
            <a:off x="7605069" y="3043561"/>
            <a:ext cx="227656" cy="306136"/>
          </a:xfrm>
          <a:prstGeom prst="rect">
            <a:avLst/>
          </a:prstGeom>
          <a:solidFill>
            <a:srgbClr val="00FFCC"/>
          </a:solidFill>
          <a:ln w="9525">
            <a:solidFill>
              <a:schemeClr val="tx1"/>
            </a:solidFill>
            <a:miter lim="800000"/>
            <a:headEnd/>
            <a:tailEnd/>
          </a:ln>
          <a:effectLst/>
          <a:extLst/>
        </p:spPr>
        <p:txBody>
          <a:bodyPr wrap="none" anchor="ctr"/>
          <a:lstStyle/>
          <a:p>
            <a:pPr algn="ctr" eaLnBrk="1" hangingPunct="1"/>
            <a:r>
              <a:rPr lang="en-US" altLang="zh-CN" sz="1600" b="1">
                <a:latin typeface="微软雅黑" pitchFamily="34" charset="-122"/>
                <a:ea typeface="微软雅黑" pitchFamily="34" charset="-122"/>
              </a:rPr>
              <a:t>1</a:t>
            </a:r>
          </a:p>
        </p:txBody>
      </p:sp>
      <p:sp>
        <p:nvSpPr>
          <p:cNvPr id="50" name="Rectangle 35"/>
          <p:cNvSpPr>
            <a:spLocks noChangeArrowheads="1"/>
          </p:cNvSpPr>
          <p:nvPr/>
        </p:nvSpPr>
        <p:spPr bwMode="auto">
          <a:xfrm>
            <a:off x="7832726" y="3043561"/>
            <a:ext cx="227656" cy="306136"/>
          </a:xfrm>
          <a:prstGeom prst="rect">
            <a:avLst/>
          </a:prstGeom>
          <a:solidFill>
            <a:srgbClr val="00FFCC"/>
          </a:solidFill>
          <a:ln w="9525">
            <a:solidFill>
              <a:schemeClr val="tx1"/>
            </a:solidFill>
            <a:miter lim="800000"/>
            <a:headEnd/>
            <a:tailEnd/>
          </a:ln>
          <a:effectLst/>
          <a:extLst/>
        </p:spPr>
        <p:txBody>
          <a:bodyPr wrap="none" anchor="ctr"/>
          <a:lstStyle/>
          <a:p>
            <a:pPr algn="ctr" eaLnBrk="1" hangingPunct="1"/>
            <a:r>
              <a:rPr lang="en-US" altLang="zh-CN" sz="1600" b="1">
                <a:latin typeface="微软雅黑" pitchFamily="34" charset="-122"/>
                <a:ea typeface="微软雅黑" pitchFamily="34" charset="-122"/>
              </a:rPr>
              <a:t>1</a:t>
            </a:r>
          </a:p>
        </p:txBody>
      </p:sp>
      <p:sp>
        <p:nvSpPr>
          <p:cNvPr id="51" name="Rectangle 36"/>
          <p:cNvSpPr>
            <a:spLocks noChangeArrowheads="1"/>
          </p:cNvSpPr>
          <p:nvPr/>
        </p:nvSpPr>
        <p:spPr bwMode="auto">
          <a:xfrm>
            <a:off x="8060381" y="3043561"/>
            <a:ext cx="226251" cy="306136"/>
          </a:xfrm>
          <a:prstGeom prst="rect">
            <a:avLst/>
          </a:prstGeom>
          <a:solidFill>
            <a:srgbClr val="00FFCC"/>
          </a:solidFill>
          <a:ln w="9525">
            <a:solidFill>
              <a:schemeClr val="tx1"/>
            </a:solidFill>
            <a:miter lim="800000"/>
            <a:headEnd/>
            <a:tailEnd/>
          </a:ln>
          <a:effectLst/>
          <a:extLst/>
        </p:spPr>
        <p:txBody>
          <a:bodyPr wrap="none" anchor="ctr"/>
          <a:lstStyle/>
          <a:p>
            <a:pPr algn="ctr" eaLnBrk="1" hangingPunct="1"/>
            <a:r>
              <a:rPr lang="en-US" altLang="zh-CN" sz="1600" b="1">
                <a:latin typeface="微软雅黑" pitchFamily="34" charset="-122"/>
                <a:ea typeface="微软雅黑" pitchFamily="34" charset="-122"/>
              </a:rPr>
              <a:t>0</a:t>
            </a:r>
          </a:p>
        </p:txBody>
      </p:sp>
      <p:sp>
        <p:nvSpPr>
          <p:cNvPr id="52" name="Text Box 37"/>
          <p:cNvSpPr txBox="1">
            <a:spLocks noChangeArrowheads="1"/>
          </p:cNvSpPr>
          <p:nvPr/>
        </p:nvSpPr>
        <p:spPr bwMode="auto">
          <a:xfrm>
            <a:off x="779603" y="2009705"/>
            <a:ext cx="1649811"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lang="zh-CN" altLang="en-US" sz="1600" b="1" dirty="0">
                <a:solidFill>
                  <a:srgbClr val="C00000"/>
                </a:solidFill>
                <a:latin typeface="微软雅黑" pitchFamily="34" charset="-122"/>
                <a:ea typeface="微软雅黑" pitchFamily="34" charset="-122"/>
              </a:rPr>
              <a:t>单字节的 </a:t>
            </a:r>
            <a:r>
              <a:rPr lang="en-US" altLang="zh-CN" sz="1600" b="1" dirty="0">
                <a:solidFill>
                  <a:srgbClr val="C00000"/>
                </a:solidFill>
                <a:latin typeface="微软雅黑" pitchFamily="34" charset="-122"/>
                <a:ea typeface="微软雅黑" pitchFamily="34" charset="-122"/>
              </a:rPr>
              <a:t>L </a:t>
            </a:r>
            <a:r>
              <a:rPr lang="zh-CN" altLang="en-US" sz="1600" b="1" dirty="0">
                <a:solidFill>
                  <a:srgbClr val="C00000"/>
                </a:solidFill>
                <a:latin typeface="微软雅黑" pitchFamily="34" charset="-122"/>
                <a:ea typeface="微软雅黑" pitchFamily="34" charset="-122"/>
              </a:rPr>
              <a:t>字段</a:t>
            </a:r>
          </a:p>
        </p:txBody>
      </p:sp>
      <p:sp>
        <p:nvSpPr>
          <p:cNvPr id="53" name="AutoShape 38"/>
          <p:cNvSpPr>
            <a:spLocks/>
          </p:cNvSpPr>
          <p:nvPr/>
        </p:nvSpPr>
        <p:spPr bwMode="auto">
          <a:xfrm rot="16200000">
            <a:off x="3487153" y="1093026"/>
            <a:ext cx="175120" cy="1590782"/>
          </a:xfrm>
          <a:prstGeom prst="rightBrace">
            <a:avLst>
              <a:gd name="adj1" fmla="val 69876"/>
              <a:gd name="adj2" fmla="val 50000"/>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1600" b="1">
              <a:latin typeface="微软雅黑" pitchFamily="34" charset="-122"/>
              <a:ea typeface="微软雅黑" pitchFamily="34" charset="-122"/>
            </a:endParaRPr>
          </a:p>
        </p:txBody>
      </p:sp>
      <p:sp>
        <p:nvSpPr>
          <p:cNvPr id="54" name="AutoShape 39"/>
          <p:cNvSpPr>
            <a:spLocks/>
          </p:cNvSpPr>
          <p:nvPr/>
        </p:nvSpPr>
        <p:spPr bwMode="auto">
          <a:xfrm rot="16200000">
            <a:off x="6344638" y="1038220"/>
            <a:ext cx="120638" cy="3791458"/>
          </a:xfrm>
          <a:prstGeom prst="rightBrace">
            <a:avLst>
              <a:gd name="adj1" fmla="val 241757"/>
              <a:gd name="adj2" fmla="val 50000"/>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1600" b="1">
              <a:latin typeface="微软雅黑" pitchFamily="34" charset="-122"/>
              <a:ea typeface="微软雅黑" pitchFamily="34" charset="-122"/>
            </a:endParaRPr>
          </a:p>
        </p:txBody>
      </p:sp>
      <p:sp>
        <p:nvSpPr>
          <p:cNvPr id="55" name="Text Box 40"/>
          <p:cNvSpPr txBox="1">
            <a:spLocks noChangeArrowheads="1"/>
          </p:cNvSpPr>
          <p:nvPr/>
        </p:nvSpPr>
        <p:spPr bwMode="auto">
          <a:xfrm>
            <a:off x="5119120" y="2598627"/>
            <a:ext cx="2813591"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lang="zh-CN" altLang="en-US" sz="1600" b="1" dirty="0">
                <a:solidFill>
                  <a:srgbClr val="0000FF"/>
                </a:solidFill>
                <a:latin typeface="微软雅黑" pitchFamily="34" charset="-122"/>
                <a:ea typeface="微软雅黑" pitchFamily="34" charset="-122"/>
              </a:rPr>
              <a:t>指出 </a:t>
            </a:r>
            <a:r>
              <a:rPr lang="en-US" altLang="zh-CN" sz="1600" b="1" dirty="0">
                <a:solidFill>
                  <a:srgbClr val="0000FF"/>
                </a:solidFill>
                <a:latin typeface="微软雅黑" pitchFamily="34" charset="-122"/>
                <a:ea typeface="微软雅黑" pitchFamily="34" charset="-122"/>
              </a:rPr>
              <a:t>V </a:t>
            </a:r>
            <a:r>
              <a:rPr lang="zh-CN" altLang="en-US" sz="1600" b="1" dirty="0">
                <a:solidFill>
                  <a:srgbClr val="0000FF"/>
                </a:solidFill>
                <a:latin typeface="微软雅黑" pitchFamily="34" charset="-122"/>
                <a:ea typeface="微软雅黑" pitchFamily="34" charset="-122"/>
              </a:rPr>
              <a:t>字段长度 </a:t>
            </a:r>
            <a:r>
              <a:rPr lang="en-US" altLang="zh-CN" sz="1600" b="1" dirty="0">
                <a:solidFill>
                  <a:srgbClr val="0000FF"/>
                </a:solidFill>
                <a:latin typeface="微软雅黑" pitchFamily="34" charset="-122"/>
                <a:ea typeface="微软雅黑" pitchFamily="34" charset="-122"/>
              </a:rPr>
              <a:t>= 262 </a:t>
            </a:r>
            <a:r>
              <a:rPr lang="zh-CN" altLang="en-US" sz="1600" b="1" dirty="0">
                <a:solidFill>
                  <a:srgbClr val="0000FF"/>
                </a:solidFill>
                <a:latin typeface="微软雅黑" pitchFamily="34" charset="-122"/>
                <a:ea typeface="微软雅黑" pitchFamily="34" charset="-122"/>
              </a:rPr>
              <a:t>字节</a:t>
            </a:r>
          </a:p>
        </p:txBody>
      </p:sp>
      <p:sp>
        <p:nvSpPr>
          <p:cNvPr id="56" name="Text Box 41"/>
          <p:cNvSpPr txBox="1">
            <a:spLocks noChangeArrowheads="1"/>
          </p:cNvSpPr>
          <p:nvPr/>
        </p:nvSpPr>
        <p:spPr bwMode="auto">
          <a:xfrm>
            <a:off x="779603" y="3040967"/>
            <a:ext cx="1649811"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lang="zh-CN" altLang="en-US" sz="1600" b="1">
                <a:solidFill>
                  <a:srgbClr val="C00000"/>
                </a:solidFill>
                <a:latin typeface="微软雅黑" pitchFamily="34" charset="-122"/>
                <a:ea typeface="微软雅黑" pitchFamily="34" charset="-122"/>
              </a:rPr>
              <a:t>多字节的 </a:t>
            </a:r>
            <a:r>
              <a:rPr lang="en-US" altLang="zh-CN" sz="1600" b="1">
                <a:solidFill>
                  <a:srgbClr val="C00000"/>
                </a:solidFill>
                <a:latin typeface="微软雅黑" pitchFamily="34" charset="-122"/>
                <a:ea typeface="微软雅黑" pitchFamily="34" charset="-122"/>
              </a:rPr>
              <a:t>L </a:t>
            </a:r>
            <a:r>
              <a:rPr lang="zh-CN" altLang="en-US" sz="1600" b="1">
                <a:solidFill>
                  <a:srgbClr val="C00000"/>
                </a:solidFill>
                <a:latin typeface="微软雅黑" pitchFamily="34" charset="-122"/>
                <a:ea typeface="微软雅黑" pitchFamily="34" charset="-122"/>
              </a:rPr>
              <a:t>字段</a:t>
            </a:r>
          </a:p>
        </p:txBody>
      </p:sp>
      <p:sp>
        <p:nvSpPr>
          <p:cNvPr id="57" name="AutoShape 42"/>
          <p:cNvSpPr>
            <a:spLocks/>
          </p:cNvSpPr>
          <p:nvPr/>
        </p:nvSpPr>
        <p:spPr bwMode="auto">
          <a:xfrm rot="16200000">
            <a:off x="3476884" y="2124938"/>
            <a:ext cx="147879" cy="1590782"/>
          </a:xfrm>
          <a:prstGeom prst="rightBrace">
            <a:avLst>
              <a:gd name="adj1" fmla="val 82749"/>
              <a:gd name="adj2" fmla="val 50000"/>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1600" b="1">
              <a:latin typeface="微软雅黑" pitchFamily="34" charset="-122"/>
              <a:ea typeface="微软雅黑" pitchFamily="34" charset="-122"/>
            </a:endParaRPr>
          </a:p>
        </p:txBody>
      </p:sp>
      <p:sp>
        <p:nvSpPr>
          <p:cNvPr id="58" name="Line 43"/>
          <p:cNvSpPr>
            <a:spLocks noChangeShapeType="1"/>
          </p:cNvSpPr>
          <p:nvPr/>
        </p:nvSpPr>
        <p:spPr bwMode="auto">
          <a:xfrm flipV="1">
            <a:off x="4495175" y="3628592"/>
            <a:ext cx="3791458" cy="0"/>
          </a:xfrm>
          <a:prstGeom prst="line">
            <a:avLst/>
          </a:prstGeom>
          <a:noFill/>
          <a:ln w="19050">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latin typeface="微软雅黑" pitchFamily="34" charset="-122"/>
              <a:ea typeface="微软雅黑" pitchFamily="34" charset="-122"/>
            </a:endParaRPr>
          </a:p>
        </p:txBody>
      </p:sp>
      <p:sp>
        <p:nvSpPr>
          <p:cNvPr id="59" name="Text Box 44"/>
          <p:cNvSpPr txBox="1">
            <a:spLocks noChangeArrowheads="1"/>
          </p:cNvSpPr>
          <p:nvPr/>
        </p:nvSpPr>
        <p:spPr bwMode="auto">
          <a:xfrm>
            <a:off x="2436433" y="2570089"/>
            <a:ext cx="2358067"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lang="zh-CN" altLang="en-US" sz="1600" b="1" dirty="0">
                <a:solidFill>
                  <a:srgbClr val="0000FF"/>
                </a:solidFill>
                <a:latin typeface="微软雅黑" pitchFamily="34" charset="-122"/>
                <a:ea typeface="微软雅黑" pitchFamily="34" charset="-122"/>
              </a:rPr>
              <a:t>指出后续字节数 </a:t>
            </a:r>
            <a:r>
              <a:rPr lang="en-US" altLang="zh-CN" sz="1600" b="1" dirty="0">
                <a:solidFill>
                  <a:srgbClr val="0000FF"/>
                </a:solidFill>
                <a:latin typeface="微软雅黑" pitchFamily="34" charset="-122"/>
                <a:ea typeface="微软雅黑" pitchFamily="34" charset="-122"/>
              </a:rPr>
              <a:t>= 2</a:t>
            </a:r>
          </a:p>
        </p:txBody>
      </p:sp>
      <p:sp>
        <p:nvSpPr>
          <p:cNvPr id="60" name="Text Box 45"/>
          <p:cNvSpPr txBox="1">
            <a:spLocks noChangeArrowheads="1"/>
          </p:cNvSpPr>
          <p:nvPr/>
        </p:nvSpPr>
        <p:spPr bwMode="auto">
          <a:xfrm>
            <a:off x="5497143" y="3452176"/>
            <a:ext cx="1728500" cy="338554"/>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lang="zh-CN" altLang="en-US" sz="1600" b="1" dirty="0">
                <a:solidFill>
                  <a:srgbClr val="CC00CC"/>
                </a:solidFill>
                <a:latin typeface="微软雅黑" pitchFamily="34" charset="-122"/>
                <a:ea typeface="微软雅黑" pitchFamily="34" charset="-122"/>
              </a:rPr>
              <a:t>后续字节数 </a:t>
            </a:r>
            <a:r>
              <a:rPr lang="en-US" altLang="zh-CN" sz="1600" b="1" dirty="0">
                <a:solidFill>
                  <a:srgbClr val="CC00CC"/>
                </a:solidFill>
                <a:latin typeface="微软雅黑" pitchFamily="34" charset="-122"/>
                <a:ea typeface="微软雅黑" pitchFamily="34" charset="-122"/>
              </a:rPr>
              <a:t>= 2</a:t>
            </a:r>
          </a:p>
        </p:txBody>
      </p:sp>
    </p:spTree>
    <p:extLst>
      <p:ext uri="{BB962C8B-B14F-4D97-AF65-F5344CB8AC3E}">
        <p14:creationId xmlns:p14="http://schemas.microsoft.com/office/powerpoint/2010/main" val="12428709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5"/>
          <p:cNvSpPr>
            <a:spLocks noChangeArrowheads="1"/>
          </p:cNvSpPr>
          <p:nvPr/>
        </p:nvSpPr>
        <p:spPr bwMode="auto">
          <a:xfrm>
            <a:off x="556963" y="643412"/>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6" name="Rectangle 6"/>
          <p:cNvSpPr>
            <a:spLocks noChangeArrowheads="1"/>
          </p:cNvSpPr>
          <p:nvPr/>
        </p:nvSpPr>
        <p:spPr bwMode="auto">
          <a:xfrm>
            <a:off x="3591338" y="610201"/>
            <a:ext cx="198002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域名的解析过程</a:t>
            </a:r>
          </a:p>
        </p:txBody>
      </p:sp>
      <p:sp>
        <p:nvSpPr>
          <p:cNvPr id="7" name="Rectangle 68"/>
          <p:cNvSpPr>
            <a:spLocks noChangeArrowheads="1"/>
          </p:cNvSpPr>
          <p:nvPr/>
        </p:nvSpPr>
        <p:spPr bwMode="auto">
          <a:xfrm>
            <a:off x="483810" y="988223"/>
            <a:ext cx="8121929" cy="3477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eaLnBrk="0" hangingPunct="0">
              <a:lnSpc>
                <a:spcPts val="3300"/>
              </a:lnSpc>
              <a:buClr>
                <a:srgbClr val="0070C0"/>
              </a:buClr>
              <a:buFont typeface="Wingdings" pitchFamily="2" charset="2"/>
              <a:buChar char="l"/>
            </a:pPr>
            <a:r>
              <a:rPr lang="zh-CN" altLang="en-US" sz="2000" b="1" dirty="0">
                <a:solidFill>
                  <a:srgbClr val="0000FF"/>
                </a:solidFill>
                <a:latin typeface="微软雅黑" pitchFamily="34" charset="-122"/>
                <a:ea typeface="微软雅黑" pitchFamily="34" charset="-122"/>
              </a:rPr>
              <a:t>主机向本地域名服务器的查询一般都是采用</a:t>
            </a:r>
            <a:r>
              <a:rPr lang="zh-CN" altLang="en-US" sz="2000" b="1" dirty="0">
                <a:solidFill>
                  <a:srgbClr val="CC00CC"/>
                </a:solidFill>
                <a:latin typeface="微软雅黑" pitchFamily="34" charset="-122"/>
                <a:ea typeface="微软雅黑" pitchFamily="34" charset="-122"/>
              </a:rPr>
              <a:t>递归查询</a:t>
            </a:r>
            <a:r>
              <a:rPr lang="zh-CN" altLang="en-US" sz="2000" b="1" dirty="0">
                <a:latin typeface="微软雅黑" pitchFamily="34" charset="-122"/>
                <a:ea typeface="微软雅黑" pitchFamily="34" charset="-122"/>
              </a:rPr>
              <a:t>。如果主机所询问的本地域名服务器不知道被查询域名的 </a:t>
            </a:r>
            <a:r>
              <a:rPr lang="en-US" altLang="zh-CN" sz="2000" b="1" dirty="0">
                <a:latin typeface="微软雅黑" pitchFamily="34" charset="-122"/>
                <a:ea typeface="微软雅黑" pitchFamily="34" charset="-122"/>
              </a:rPr>
              <a:t>IP </a:t>
            </a:r>
            <a:r>
              <a:rPr lang="zh-CN" altLang="en-US" sz="2000" b="1" dirty="0">
                <a:latin typeface="微软雅黑" pitchFamily="34" charset="-122"/>
                <a:ea typeface="微软雅黑" pitchFamily="34" charset="-122"/>
              </a:rPr>
              <a:t>地址，那么本地域名服务器就以 </a:t>
            </a:r>
            <a:r>
              <a:rPr lang="en-US" altLang="zh-CN" sz="2000" b="1" dirty="0">
                <a:latin typeface="微软雅黑" pitchFamily="34" charset="-122"/>
                <a:ea typeface="微软雅黑" pitchFamily="34" charset="-122"/>
              </a:rPr>
              <a:t>DNS </a:t>
            </a:r>
            <a:r>
              <a:rPr lang="zh-CN" altLang="en-US" sz="2000" b="1" dirty="0">
                <a:latin typeface="微软雅黑" pitchFamily="34" charset="-122"/>
                <a:ea typeface="微软雅黑" pitchFamily="34" charset="-122"/>
              </a:rPr>
              <a:t>客户的身份，向其他根域名服务器继续发出查询请求报文。</a:t>
            </a:r>
          </a:p>
          <a:p>
            <a:pPr marL="285750" indent="-285750" eaLnBrk="0" hangingPunct="0">
              <a:lnSpc>
                <a:spcPts val="3300"/>
              </a:lnSpc>
              <a:buClr>
                <a:srgbClr val="0070C0"/>
              </a:buClr>
              <a:buFont typeface="Wingdings" pitchFamily="2" charset="2"/>
              <a:buChar char="l"/>
            </a:pPr>
            <a:r>
              <a:rPr lang="zh-CN" altLang="en-US" sz="2000" b="1" dirty="0">
                <a:solidFill>
                  <a:srgbClr val="0000FF"/>
                </a:solidFill>
                <a:latin typeface="微软雅黑" pitchFamily="34" charset="-122"/>
                <a:ea typeface="微软雅黑" pitchFamily="34" charset="-122"/>
              </a:rPr>
              <a:t>本地域名服务器向根域名服务器的查询通常是采用</a:t>
            </a:r>
            <a:r>
              <a:rPr lang="zh-CN" altLang="en-US" sz="2000" b="1" dirty="0">
                <a:solidFill>
                  <a:srgbClr val="CC00CC"/>
                </a:solidFill>
                <a:latin typeface="微软雅黑" pitchFamily="34" charset="-122"/>
                <a:ea typeface="微软雅黑" pitchFamily="34" charset="-122"/>
              </a:rPr>
              <a:t>迭代查询</a:t>
            </a:r>
            <a:r>
              <a:rPr lang="zh-CN" altLang="en-US" sz="2000" b="1" dirty="0">
                <a:latin typeface="微软雅黑" pitchFamily="34" charset="-122"/>
                <a:ea typeface="微软雅黑" pitchFamily="34" charset="-122"/>
              </a:rPr>
              <a:t>。当根域名服务器收到本地域名服务器的迭代查询请求报文时，要么给出所要查询的 </a:t>
            </a:r>
            <a:r>
              <a:rPr lang="en-US" altLang="zh-CN" sz="2000" b="1" dirty="0">
                <a:latin typeface="微软雅黑" pitchFamily="34" charset="-122"/>
                <a:ea typeface="微软雅黑" pitchFamily="34" charset="-122"/>
              </a:rPr>
              <a:t>IP </a:t>
            </a:r>
            <a:r>
              <a:rPr lang="zh-CN" altLang="en-US" sz="2000" b="1" dirty="0">
                <a:latin typeface="微软雅黑" pitchFamily="34" charset="-122"/>
                <a:ea typeface="微软雅黑" pitchFamily="34" charset="-122"/>
              </a:rPr>
              <a:t>地址，要么告诉本地域名服务器：“你下一步应当向哪一个域名服务器进行查询”。然后让本地域名服务器进行后续的查询。</a:t>
            </a:r>
          </a:p>
        </p:txBody>
      </p:sp>
    </p:spTree>
    <p:extLst>
      <p:ext uri="{BB962C8B-B14F-4D97-AF65-F5344CB8AC3E}">
        <p14:creationId xmlns:p14="http://schemas.microsoft.com/office/powerpoint/2010/main" val="1964266650"/>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5"/>
          <p:cNvSpPr>
            <a:spLocks noChangeArrowheads="1"/>
          </p:cNvSpPr>
          <p:nvPr/>
        </p:nvSpPr>
        <p:spPr bwMode="auto">
          <a:xfrm>
            <a:off x="556963" y="787239"/>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4" name="Rectangle 6"/>
          <p:cNvSpPr>
            <a:spLocks noChangeArrowheads="1"/>
          </p:cNvSpPr>
          <p:nvPr/>
        </p:nvSpPr>
        <p:spPr bwMode="auto">
          <a:xfrm>
            <a:off x="2765727" y="754028"/>
            <a:ext cx="363125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itchFamily="34" charset="-122"/>
                <a:ea typeface="微软雅黑" pitchFamily="34" charset="-122"/>
              </a:rPr>
              <a:t>TLV </a:t>
            </a:r>
            <a:r>
              <a:rPr lang="zh-CN" altLang="en-US" sz="2000" b="1" dirty="0">
                <a:solidFill>
                  <a:schemeClr val="bg1"/>
                </a:solidFill>
                <a:latin typeface="微软雅黑" pitchFamily="34" charset="-122"/>
                <a:ea typeface="微软雅黑" pitchFamily="34" charset="-122"/>
              </a:rPr>
              <a:t>中的 </a:t>
            </a:r>
            <a:r>
              <a:rPr lang="en-US" altLang="zh-CN" sz="2000" b="1" dirty="0">
                <a:solidFill>
                  <a:schemeClr val="bg1"/>
                </a:solidFill>
                <a:latin typeface="微软雅黑" pitchFamily="34" charset="-122"/>
                <a:ea typeface="微软雅黑" pitchFamily="34" charset="-122"/>
              </a:rPr>
              <a:t>V </a:t>
            </a:r>
            <a:r>
              <a:rPr lang="zh-CN" altLang="en-US" sz="2000" b="1" dirty="0">
                <a:solidFill>
                  <a:schemeClr val="bg1"/>
                </a:solidFill>
                <a:latin typeface="微软雅黑" pitchFamily="34" charset="-122"/>
                <a:ea typeface="微软雅黑" pitchFamily="34" charset="-122"/>
              </a:rPr>
              <a:t>字段定义数据的值</a:t>
            </a:r>
          </a:p>
        </p:txBody>
      </p:sp>
      <p:graphicFrame>
        <p:nvGraphicFramePr>
          <p:cNvPr id="5" name="表格 4"/>
          <p:cNvGraphicFramePr>
            <a:graphicFrameLocks noGrp="1"/>
          </p:cNvGraphicFramePr>
          <p:nvPr>
            <p:extLst>
              <p:ext uri="{D42A27DB-BD31-4B8C-83A1-F6EECF244321}">
                <p14:modId xmlns:p14="http://schemas.microsoft.com/office/powerpoint/2010/main" val="3366964148"/>
              </p:ext>
            </p:extLst>
          </p:nvPr>
        </p:nvGraphicFramePr>
        <p:xfrm>
          <a:off x="556964" y="1248548"/>
          <a:ext cx="8048775" cy="3052071"/>
        </p:xfrm>
        <a:graphic>
          <a:graphicData uri="http://schemas.openxmlformats.org/drawingml/2006/table">
            <a:tbl>
              <a:tblPr firstRow="1" bandRow="1">
                <a:tableStyleId>{BC89EF96-8CEA-46FF-86C4-4CE0E7609802}</a:tableStyleId>
              </a:tblPr>
              <a:tblGrid>
                <a:gridCol w="2199678">
                  <a:extLst>
                    <a:ext uri="{9D8B030D-6E8A-4147-A177-3AD203B41FA5}">
                      <a16:colId xmlns:a16="http://schemas.microsoft.com/office/drawing/2014/main" val="20000"/>
                    </a:ext>
                  </a:extLst>
                </a:gridCol>
                <a:gridCol w="901836">
                  <a:extLst>
                    <a:ext uri="{9D8B030D-6E8A-4147-A177-3AD203B41FA5}">
                      <a16:colId xmlns:a16="http://schemas.microsoft.com/office/drawing/2014/main" val="20001"/>
                    </a:ext>
                  </a:extLst>
                </a:gridCol>
                <a:gridCol w="4947261">
                  <a:extLst>
                    <a:ext uri="{9D8B030D-6E8A-4147-A177-3AD203B41FA5}">
                      <a16:colId xmlns:a16="http://schemas.microsoft.com/office/drawing/2014/main" val="20002"/>
                    </a:ext>
                  </a:extLst>
                </a:gridCol>
              </a:tblGrid>
              <a:tr h="277461">
                <a:tc>
                  <a:txBody>
                    <a:bodyPr/>
                    <a:lstStyle/>
                    <a:p>
                      <a:pPr marL="0" algn="ctr" defTabSz="914400" rtl="0" eaLnBrk="1" latinLnBrk="0" hangingPunct="0">
                        <a:lnSpc>
                          <a:spcPts val="1800"/>
                        </a:lnSpc>
                        <a:spcAft>
                          <a:spcPts val="0"/>
                        </a:spcAft>
                      </a:pPr>
                      <a:r>
                        <a:rPr lang="zh-CN" sz="1400" b="1" kern="1200" dirty="0">
                          <a:solidFill>
                            <a:schemeClr val="bg1"/>
                          </a:solidFill>
                          <a:effectLst/>
                          <a:latin typeface="微软雅黑" pitchFamily="34" charset="-122"/>
                          <a:ea typeface="微软雅黑" pitchFamily="34" charset="-122"/>
                        </a:rPr>
                        <a:t>类</a:t>
                      </a:r>
                      <a:r>
                        <a:rPr lang="en-US" sz="1400" b="1" kern="1200" dirty="0">
                          <a:solidFill>
                            <a:schemeClr val="bg1"/>
                          </a:solidFill>
                          <a:effectLst/>
                          <a:latin typeface="微软雅黑" pitchFamily="34" charset="-122"/>
                          <a:ea typeface="微软雅黑" pitchFamily="34" charset="-122"/>
                        </a:rPr>
                        <a:t>   </a:t>
                      </a:r>
                      <a:r>
                        <a:rPr lang="zh-CN" sz="1400" b="1" kern="1200" dirty="0">
                          <a:solidFill>
                            <a:schemeClr val="bg1"/>
                          </a:solidFill>
                          <a:effectLst/>
                          <a:latin typeface="微软雅黑" pitchFamily="34" charset="-122"/>
                          <a:ea typeface="微软雅黑" pitchFamily="34" charset="-122"/>
                        </a:rPr>
                        <a:t>型</a:t>
                      </a:r>
                      <a:endParaRPr lang="zh-CN" sz="1400" b="1" kern="1200" dirty="0">
                        <a:solidFill>
                          <a:schemeClr val="bg1"/>
                        </a:solidFill>
                        <a:effectLst/>
                        <a:latin typeface="微软雅黑" pitchFamily="34" charset="-122"/>
                        <a:ea typeface="微软雅黑" pitchFamily="34" charset="-122"/>
                        <a:cs typeface="+mn-cs"/>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00FF"/>
                    </a:solidFill>
                  </a:tcPr>
                </a:tc>
                <a:tc>
                  <a:txBody>
                    <a:bodyPr/>
                    <a:lstStyle/>
                    <a:p>
                      <a:pPr algn="ctr" hangingPunct="0">
                        <a:lnSpc>
                          <a:spcPts val="1800"/>
                        </a:lnSpc>
                        <a:spcAft>
                          <a:spcPts val="0"/>
                        </a:spcAft>
                      </a:pPr>
                      <a:r>
                        <a:rPr lang="zh-CN" sz="1400" b="1" dirty="0">
                          <a:solidFill>
                            <a:schemeClr val="bg1"/>
                          </a:solidFill>
                          <a:effectLst/>
                          <a:latin typeface="微软雅黑" pitchFamily="34" charset="-122"/>
                          <a:ea typeface="微软雅黑" pitchFamily="34" charset="-122"/>
                        </a:rPr>
                        <a:t>大</a:t>
                      </a:r>
                      <a:r>
                        <a:rPr lang="en-US" sz="1400" b="1" dirty="0">
                          <a:solidFill>
                            <a:schemeClr val="bg1"/>
                          </a:solidFill>
                          <a:effectLst/>
                          <a:latin typeface="微软雅黑" pitchFamily="34" charset="-122"/>
                          <a:ea typeface="微软雅黑" pitchFamily="34" charset="-122"/>
                        </a:rPr>
                        <a:t>  </a:t>
                      </a:r>
                      <a:r>
                        <a:rPr lang="zh-CN" sz="1400" b="1" dirty="0">
                          <a:solidFill>
                            <a:schemeClr val="bg1"/>
                          </a:solidFill>
                          <a:effectLst/>
                          <a:latin typeface="微软雅黑" pitchFamily="34" charset="-122"/>
                          <a:ea typeface="微软雅黑" pitchFamily="34" charset="-122"/>
                        </a:rPr>
                        <a:t>小</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00FF"/>
                    </a:solidFill>
                  </a:tcPr>
                </a:tc>
                <a:tc>
                  <a:txBody>
                    <a:bodyPr/>
                    <a:lstStyle/>
                    <a:p>
                      <a:pPr algn="ctr" hangingPunct="0">
                        <a:lnSpc>
                          <a:spcPts val="1800"/>
                        </a:lnSpc>
                        <a:spcAft>
                          <a:spcPts val="0"/>
                        </a:spcAft>
                      </a:pPr>
                      <a:r>
                        <a:rPr lang="zh-CN" sz="1400" b="1" dirty="0">
                          <a:solidFill>
                            <a:schemeClr val="bg1"/>
                          </a:solidFill>
                          <a:effectLst/>
                          <a:latin typeface="微软雅黑" pitchFamily="34" charset="-122"/>
                          <a:ea typeface="微软雅黑" pitchFamily="34" charset="-122"/>
                        </a:rPr>
                        <a:t>说</a:t>
                      </a:r>
                      <a:r>
                        <a:rPr lang="en-US" sz="1400" b="1" dirty="0">
                          <a:solidFill>
                            <a:schemeClr val="bg1"/>
                          </a:solidFill>
                          <a:effectLst/>
                          <a:latin typeface="微软雅黑" pitchFamily="34" charset="-122"/>
                          <a:ea typeface="微软雅黑" pitchFamily="34" charset="-122"/>
                        </a:rPr>
                        <a:t>           </a:t>
                      </a:r>
                      <a:r>
                        <a:rPr lang="zh-CN" sz="1400" b="1" dirty="0">
                          <a:solidFill>
                            <a:schemeClr val="bg1"/>
                          </a:solidFill>
                          <a:effectLst/>
                          <a:latin typeface="微软雅黑" pitchFamily="34" charset="-122"/>
                          <a:ea typeface="微软雅黑" pitchFamily="34" charset="-122"/>
                        </a:rPr>
                        <a:t>明</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00FF"/>
                    </a:solidFill>
                  </a:tcPr>
                </a:tc>
                <a:extLst>
                  <a:ext uri="{0D108BD9-81ED-4DB2-BD59-A6C34878D82A}">
                    <a16:rowId xmlns:a16="http://schemas.microsoft.com/office/drawing/2014/main" val="10000"/>
                  </a:ext>
                </a:extLst>
              </a:tr>
              <a:tr h="277461">
                <a:tc>
                  <a:txBody>
                    <a:bodyPr/>
                    <a:lstStyle/>
                    <a:p>
                      <a:pPr algn="l" hangingPunct="0">
                        <a:lnSpc>
                          <a:spcPts val="1800"/>
                        </a:lnSpc>
                        <a:spcAft>
                          <a:spcPts val="0"/>
                        </a:spcAft>
                      </a:pPr>
                      <a:r>
                        <a:rPr lang="en-US" sz="1400" b="1" dirty="0">
                          <a:effectLst/>
                          <a:latin typeface="微软雅黑" pitchFamily="34" charset="-122"/>
                          <a:ea typeface="微软雅黑" pitchFamily="34" charset="-122"/>
                        </a:rPr>
                        <a:t>INTEGER</a:t>
                      </a:r>
                      <a:endParaRPr lang="zh-CN" sz="1400" b="1" dirty="0">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hangingPunct="0">
                        <a:lnSpc>
                          <a:spcPts val="1800"/>
                        </a:lnSpc>
                        <a:spcAft>
                          <a:spcPts val="0"/>
                        </a:spcAft>
                      </a:pPr>
                      <a:r>
                        <a:rPr lang="en-US" sz="1400" b="1" dirty="0">
                          <a:effectLst/>
                          <a:latin typeface="微软雅黑" pitchFamily="34" charset="-122"/>
                          <a:ea typeface="微软雅黑" pitchFamily="34" charset="-122"/>
                        </a:rPr>
                        <a:t>4 </a:t>
                      </a:r>
                      <a:r>
                        <a:rPr lang="zh-CN" sz="1400" b="1" dirty="0">
                          <a:effectLst/>
                          <a:latin typeface="微软雅黑" pitchFamily="34" charset="-122"/>
                          <a:ea typeface="微软雅黑" pitchFamily="34" charset="-122"/>
                        </a:rPr>
                        <a:t>字节</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hangingPunct="0">
                        <a:lnSpc>
                          <a:spcPts val="1800"/>
                        </a:lnSpc>
                        <a:spcAft>
                          <a:spcPts val="0"/>
                        </a:spcAft>
                      </a:pPr>
                      <a:r>
                        <a:rPr lang="zh-CN" sz="1400" b="1" dirty="0">
                          <a:effectLst/>
                          <a:latin typeface="微软雅黑" pitchFamily="34" charset="-122"/>
                          <a:ea typeface="微软雅黑" pitchFamily="34" charset="-122"/>
                        </a:rPr>
                        <a:t>在</a:t>
                      </a:r>
                      <a:r>
                        <a:rPr lang="en-US" altLang="zh-CN" sz="1400" b="1" dirty="0">
                          <a:effectLst/>
                          <a:latin typeface="微软雅黑" pitchFamily="34" charset="-122"/>
                          <a:ea typeface="微软雅黑" pitchFamily="34" charset="-122"/>
                        </a:rPr>
                        <a:t> </a:t>
                      </a:r>
                      <a:r>
                        <a:rPr lang="en-US" sz="1400" b="1" dirty="0">
                          <a:effectLst/>
                          <a:latin typeface="微软雅黑" pitchFamily="34" charset="-122"/>
                          <a:ea typeface="微软雅黑" pitchFamily="34" charset="-122"/>
                        </a:rPr>
                        <a:t>–2</a:t>
                      </a:r>
                      <a:r>
                        <a:rPr lang="en-US" sz="1400" b="1" baseline="30000" dirty="0">
                          <a:effectLst/>
                          <a:latin typeface="微软雅黑" pitchFamily="34" charset="-122"/>
                          <a:ea typeface="微软雅黑" pitchFamily="34" charset="-122"/>
                        </a:rPr>
                        <a:t>31 </a:t>
                      </a:r>
                      <a:r>
                        <a:rPr lang="zh-CN" sz="1400" b="1" dirty="0">
                          <a:effectLst/>
                          <a:latin typeface="微软雅黑" pitchFamily="34" charset="-122"/>
                          <a:ea typeface="微软雅黑" pitchFamily="34" charset="-122"/>
                        </a:rPr>
                        <a:t>到</a:t>
                      </a:r>
                      <a:r>
                        <a:rPr lang="en-US" altLang="zh-CN" sz="1400" b="1" dirty="0">
                          <a:effectLst/>
                          <a:latin typeface="微软雅黑" pitchFamily="34" charset="-122"/>
                          <a:ea typeface="微软雅黑" pitchFamily="34" charset="-122"/>
                        </a:rPr>
                        <a:t> </a:t>
                      </a:r>
                      <a:r>
                        <a:rPr lang="en-US" sz="1400" b="1" dirty="0">
                          <a:effectLst/>
                          <a:latin typeface="微软雅黑" pitchFamily="34" charset="-122"/>
                          <a:ea typeface="微软雅黑" pitchFamily="34" charset="-122"/>
                        </a:rPr>
                        <a:t>2</a:t>
                      </a:r>
                      <a:r>
                        <a:rPr lang="en-US" sz="1400" b="1" baseline="30000" dirty="0">
                          <a:effectLst/>
                          <a:latin typeface="微软雅黑" pitchFamily="34" charset="-122"/>
                          <a:ea typeface="微软雅黑" pitchFamily="34" charset="-122"/>
                        </a:rPr>
                        <a:t>31</a:t>
                      </a:r>
                      <a:r>
                        <a:rPr lang="en-US" sz="1400" b="1" dirty="0">
                          <a:effectLst/>
                          <a:latin typeface="微软雅黑" pitchFamily="34" charset="-122"/>
                          <a:ea typeface="微软雅黑" pitchFamily="34" charset="-122"/>
                        </a:rPr>
                        <a:t> – 1 </a:t>
                      </a:r>
                      <a:r>
                        <a:rPr lang="zh-CN" sz="1400" b="1" dirty="0">
                          <a:effectLst/>
                          <a:latin typeface="微软雅黑" pitchFamily="34" charset="-122"/>
                          <a:ea typeface="微软雅黑" pitchFamily="34" charset="-122"/>
                        </a:rPr>
                        <a:t>之间的整数</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277461">
                <a:tc>
                  <a:txBody>
                    <a:bodyPr/>
                    <a:lstStyle/>
                    <a:p>
                      <a:pPr algn="l" hangingPunct="0">
                        <a:lnSpc>
                          <a:spcPts val="1800"/>
                        </a:lnSpc>
                        <a:spcAft>
                          <a:spcPts val="0"/>
                        </a:spcAft>
                      </a:pPr>
                      <a:r>
                        <a:rPr lang="en-US" sz="1400" b="1" dirty="0">
                          <a:effectLst/>
                          <a:latin typeface="微软雅黑" pitchFamily="34" charset="-122"/>
                          <a:ea typeface="微软雅黑" pitchFamily="34" charset="-122"/>
                        </a:rPr>
                        <a:t>Interger32</a:t>
                      </a:r>
                      <a:endParaRPr lang="zh-CN" sz="1400" b="1" dirty="0">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FFCC"/>
                    </a:solidFill>
                  </a:tcPr>
                </a:tc>
                <a:tc>
                  <a:txBody>
                    <a:bodyPr/>
                    <a:lstStyle/>
                    <a:p>
                      <a:pPr algn="l" hangingPunct="0">
                        <a:lnSpc>
                          <a:spcPts val="1800"/>
                        </a:lnSpc>
                        <a:spcAft>
                          <a:spcPts val="0"/>
                        </a:spcAft>
                      </a:pPr>
                      <a:r>
                        <a:rPr lang="en-US" sz="1400" b="1" dirty="0">
                          <a:effectLst/>
                          <a:latin typeface="微软雅黑" pitchFamily="34" charset="-122"/>
                          <a:ea typeface="微软雅黑" pitchFamily="34" charset="-122"/>
                        </a:rPr>
                        <a:t>4 </a:t>
                      </a:r>
                      <a:r>
                        <a:rPr lang="zh-CN" sz="1400" b="1" dirty="0">
                          <a:effectLst/>
                          <a:latin typeface="微软雅黑" pitchFamily="34" charset="-122"/>
                          <a:ea typeface="微软雅黑" pitchFamily="34" charset="-122"/>
                        </a:rPr>
                        <a:t>字节</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FFCC"/>
                    </a:solidFill>
                  </a:tcPr>
                </a:tc>
                <a:tc>
                  <a:txBody>
                    <a:bodyPr/>
                    <a:lstStyle/>
                    <a:p>
                      <a:pPr algn="l" hangingPunct="0">
                        <a:lnSpc>
                          <a:spcPts val="1800"/>
                        </a:lnSpc>
                        <a:spcAft>
                          <a:spcPts val="0"/>
                        </a:spcAft>
                      </a:pPr>
                      <a:r>
                        <a:rPr lang="zh-CN" sz="1400" b="1" dirty="0">
                          <a:effectLst/>
                          <a:latin typeface="微软雅黑" pitchFamily="34" charset="-122"/>
                          <a:ea typeface="微软雅黑" pitchFamily="34" charset="-122"/>
                        </a:rPr>
                        <a:t>和</a:t>
                      </a:r>
                      <a:r>
                        <a:rPr lang="en-US" altLang="zh-CN" sz="1400" b="1" dirty="0">
                          <a:effectLst/>
                          <a:latin typeface="微软雅黑" pitchFamily="34" charset="-122"/>
                          <a:ea typeface="微软雅黑" pitchFamily="34" charset="-122"/>
                        </a:rPr>
                        <a:t> </a:t>
                      </a:r>
                      <a:r>
                        <a:rPr lang="en-US" sz="1400" b="1" dirty="0">
                          <a:effectLst/>
                          <a:latin typeface="微软雅黑" pitchFamily="34" charset="-122"/>
                          <a:ea typeface="微软雅黑" pitchFamily="34" charset="-122"/>
                        </a:rPr>
                        <a:t>INTEGER </a:t>
                      </a:r>
                      <a:r>
                        <a:rPr lang="zh-CN" sz="1400" b="1" dirty="0">
                          <a:effectLst/>
                          <a:latin typeface="微软雅黑" pitchFamily="34" charset="-122"/>
                          <a:ea typeface="微软雅黑" pitchFamily="34" charset="-122"/>
                        </a:rPr>
                        <a:t>相同</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FFCC"/>
                    </a:solidFill>
                  </a:tcPr>
                </a:tc>
                <a:extLst>
                  <a:ext uri="{0D108BD9-81ED-4DB2-BD59-A6C34878D82A}">
                    <a16:rowId xmlns:a16="http://schemas.microsoft.com/office/drawing/2014/main" val="10002"/>
                  </a:ext>
                </a:extLst>
              </a:tr>
              <a:tr h="277461">
                <a:tc>
                  <a:txBody>
                    <a:bodyPr/>
                    <a:lstStyle/>
                    <a:p>
                      <a:pPr algn="l" hangingPunct="0">
                        <a:lnSpc>
                          <a:spcPts val="1800"/>
                        </a:lnSpc>
                        <a:spcAft>
                          <a:spcPts val="0"/>
                        </a:spcAft>
                      </a:pPr>
                      <a:r>
                        <a:rPr lang="en-US" sz="1400" b="1" dirty="0">
                          <a:effectLst/>
                          <a:latin typeface="微软雅黑" pitchFamily="34" charset="-122"/>
                          <a:ea typeface="微软雅黑" pitchFamily="34" charset="-122"/>
                        </a:rPr>
                        <a:t>Unsigned32</a:t>
                      </a:r>
                      <a:endParaRPr lang="zh-CN" sz="1400" b="1" dirty="0">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hangingPunct="0">
                        <a:lnSpc>
                          <a:spcPts val="1800"/>
                        </a:lnSpc>
                        <a:spcAft>
                          <a:spcPts val="0"/>
                        </a:spcAft>
                      </a:pPr>
                      <a:r>
                        <a:rPr lang="en-US" sz="1400" b="1" dirty="0">
                          <a:effectLst/>
                          <a:latin typeface="微软雅黑" pitchFamily="34" charset="-122"/>
                          <a:ea typeface="微软雅黑" pitchFamily="34" charset="-122"/>
                        </a:rPr>
                        <a:t>4 </a:t>
                      </a:r>
                      <a:r>
                        <a:rPr lang="zh-CN" sz="1400" b="1" dirty="0">
                          <a:effectLst/>
                          <a:latin typeface="微软雅黑" pitchFamily="34" charset="-122"/>
                          <a:ea typeface="微软雅黑" pitchFamily="34" charset="-122"/>
                        </a:rPr>
                        <a:t>字节</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hangingPunct="0">
                        <a:lnSpc>
                          <a:spcPts val="1800"/>
                        </a:lnSpc>
                        <a:spcAft>
                          <a:spcPts val="0"/>
                        </a:spcAft>
                      </a:pPr>
                      <a:r>
                        <a:rPr lang="zh-CN" sz="1400" b="1" dirty="0">
                          <a:effectLst/>
                          <a:latin typeface="微软雅黑" pitchFamily="34" charset="-122"/>
                          <a:ea typeface="微软雅黑" pitchFamily="34" charset="-122"/>
                        </a:rPr>
                        <a:t>在</a:t>
                      </a:r>
                      <a:r>
                        <a:rPr lang="en-US" altLang="zh-CN" sz="1400" b="1" dirty="0">
                          <a:effectLst/>
                          <a:latin typeface="微软雅黑" pitchFamily="34" charset="-122"/>
                          <a:ea typeface="微软雅黑" pitchFamily="34" charset="-122"/>
                        </a:rPr>
                        <a:t> </a:t>
                      </a:r>
                      <a:r>
                        <a:rPr lang="en-US" sz="1400" b="1" dirty="0">
                          <a:effectLst/>
                          <a:latin typeface="微软雅黑" pitchFamily="34" charset="-122"/>
                          <a:ea typeface="微软雅黑" pitchFamily="34" charset="-122"/>
                        </a:rPr>
                        <a:t>0 </a:t>
                      </a:r>
                      <a:r>
                        <a:rPr lang="zh-CN" sz="1400" b="1" dirty="0">
                          <a:effectLst/>
                          <a:latin typeface="微软雅黑" pitchFamily="34" charset="-122"/>
                          <a:ea typeface="微软雅黑" pitchFamily="34" charset="-122"/>
                        </a:rPr>
                        <a:t>到</a:t>
                      </a:r>
                      <a:r>
                        <a:rPr lang="en-US" altLang="zh-CN" sz="1400" b="1" dirty="0">
                          <a:effectLst/>
                          <a:latin typeface="微软雅黑" pitchFamily="34" charset="-122"/>
                          <a:ea typeface="微软雅黑" pitchFamily="34" charset="-122"/>
                        </a:rPr>
                        <a:t> </a:t>
                      </a:r>
                      <a:r>
                        <a:rPr lang="en-US" sz="1400" b="1" dirty="0">
                          <a:effectLst/>
                          <a:latin typeface="微软雅黑" pitchFamily="34" charset="-122"/>
                          <a:ea typeface="微软雅黑" pitchFamily="34" charset="-122"/>
                        </a:rPr>
                        <a:t>2</a:t>
                      </a:r>
                      <a:r>
                        <a:rPr lang="en-US" sz="1400" b="1" baseline="30000" dirty="0">
                          <a:effectLst/>
                          <a:latin typeface="微软雅黑" pitchFamily="34" charset="-122"/>
                          <a:ea typeface="微软雅黑" pitchFamily="34" charset="-122"/>
                        </a:rPr>
                        <a:t>32</a:t>
                      </a:r>
                      <a:r>
                        <a:rPr lang="en-US" sz="1400" b="1" dirty="0">
                          <a:effectLst/>
                          <a:latin typeface="微软雅黑" pitchFamily="34" charset="-122"/>
                          <a:ea typeface="微软雅黑" pitchFamily="34" charset="-122"/>
                        </a:rPr>
                        <a:t> – 1 </a:t>
                      </a:r>
                      <a:r>
                        <a:rPr lang="zh-CN" sz="1400" b="1" dirty="0">
                          <a:effectLst/>
                          <a:latin typeface="微软雅黑" pitchFamily="34" charset="-122"/>
                          <a:ea typeface="微软雅黑" pitchFamily="34" charset="-122"/>
                        </a:rPr>
                        <a:t>之间的无符号数</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r h="277461">
                <a:tc>
                  <a:txBody>
                    <a:bodyPr/>
                    <a:lstStyle/>
                    <a:p>
                      <a:pPr algn="l" hangingPunct="0">
                        <a:lnSpc>
                          <a:spcPts val="1800"/>
                        </a:lnSpc>
                        <a:spcAft>
                          <a:spcPts val="0"/>
                        </a:spcAft>
                      </a:pPr>
                      <a:r>
                        <a:rPr lang="en-US" sz="1400" b="1" dirty="0">
                          <a:effectLst/>
                          <a:latin typeface="微软雅黑" pitchFamily="34" charset="-122"/>
                          <a:ea typeface="微软雅黑" pitchFamily="34" charset="-122"/>
                        </a:rPr>
                        <a:t>OCTET STRING</a:t>
                      </a:r>
                      <a:endParaRPr lang="zh-CN" sz="1400" b="1" dirty="0">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FFCC"/>
                    </a:solidFill>
                  </a:tcPr>
                </a:tc>
                <a:tc>
                  <a:txBody>
                    <a:bodyPr/>
                    <a:lstStyle/>
                    <a:p>
                      <a:pPr algn="l" hangingPunct="0">
                        <a:lnSpc>
                          <a:spcPts val="1800"/>
                        </a:lnSpc>
                        <a:spcAft>
                          <a:spcPts val="0"/>
                        </a:spcAft>
                      </a:pPr>
                      <a:r>
                        <a:rPr lang="zh-CN" sz="1400" b="1" dirty="0">
                          <a:effectLst/>
                          <a:latin typeface="微软雅黑" pitchFamily="34" charset="-122"/>
                          <a:ea typeface="微软雅黑" pitchFamily="34" charset="-122"/>
                        </a:rPr>
                        <a:t>可变</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FFCC"/>
                    </a:solidFill>
                  </a:tcPr>
                </a:tc>
                <a:tc>
                  <a:txBody>
                    <a:bodyPr/>
                    <a:lstStyle/>
                    <a:p>
                      <a:pPr algn="l" hangingPunct="0">
                        <a:lnSpc>
                          <a:spcPts val="1800"/>
                        </a:lnSpc>
                        <a:spcAft>
                          <a:spcPts val="0"/>
                        </a:spcAft>
                      </a:pPr>
                      <a:r>
                        <a:rPr lang="zh-CN" sz="1400" b="1" dirty="0">
                          <a:effectLst/>
                          <a:latin typeface="微软雅黑" pitchFamily="34" charset="-122"/>
                          <a:ea typeface="微软雅黑" pitchFamily="34" charset="-122"/>
                        </a:rPr>
                        <a:t>不超过</a:t>
                      </a:r>
                      <a:r>
                        <a:rPr lang="en-US" altLang="zh-CN" sz="1400" b="1" dirty="0">
                          <a:effectLst/>
                          <a:latin typeface="微软雅黑" pitchFamily="34" charset="-122"/>
                          <a:ea typeface="微软雅黑" pitchFamily="34" charset="-122"/>
                        </a:rPr>
                        <a:t> </a:t>
                      </a:r>
                      <a:r>
                        <a:rPr lang="en-US" sz="1400" b="1" dirty="0">
                          <a:effectLst/>
                          <a:latin typeface="微软雅黑" pitchFamily="34" charset="-122"/>
                          <a:ea typeface="微软雅黑" pitchFamily="34" charset="-122"/>
                        </a:rPr>
                        <a:t>65535 </a:t>
                      </a:r>
                      <a:r>
                        <a:rPr lang="zh-CN" sz="1400" b="1" dirty="0">
                          <a:effectLst/>
                          <a:latin typeface="微软雅黑" pitchFamily="34" charset="-122"/>
                          <a:ea typeface="微软雅黑" pitchFamily="34" charset="-122"/>
                        </a:rPr>
                        <a:t>字节长的字节串</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FFCC"/>
                    </a:solidFill>
                  </a:tcPr>
                </a:tc>
                <a:extLst>
                  <a:ext uri="{0D108BD9-81ED-4DB2-BD59-A6C34878D82A}">
                    <a16:rowId xmlns:a16="http://schemas.microsoft.com/office/drawing/2014/main" val="10004"/>
                  </a:ext>
                </a:extLst>
              </a:tr>
              <a:tr h="277461">
                <a:tc>
                  <a:txBody>
                    <a:bodyPr/>
                    <a:lstStyle/>
                    <a:p>
                      <a:pPr algn="l" hangingPunct="0">
                        <a:lnSpc>
                          <a:spcPts val="1800"/>
                        </a:lnSpc>
                        <a:spcAft>
                          <a:spcPts val="0"/>
                        </a:spcAft>
                      </a:pPr>
                      <a:r>
                        <a:rPr lang="en-US" sz="1400" b="1" dirty="0">
                          <a:effectLst/>
                          <a:latin typeface="微软雅黑" pitchFamily="34" charset="-122"/>
                          <a:ea typeface="微软雅黑" pitchFamily="34" charset="-122"/>
                        </a:rPr>
                        <a:t>OBJECT IDENTIFIER</a:t>
                      </a:r>
                      <a:endParaRPr lang="zh-CN" sz="1400" b="1" dirty="0">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hangingPunct="0">
                        <a:lnSpc>
                          <a:spcPts val="1800"/>
                        </a:lnSpc>
                        <a:spcAft>
                          <a:spcPts val="0"/>
                        </a:spcAft>
                      </a:pPr>
                      <a:r>
                        <a:rPr lang="zh-CN" sz="1400" b="1" dirty="0">
                          <a:effectLst/>
                          <a:latin typeface="微软雅黑" pitchFamily="34" charset="-122"/>
                          <a:ea typeface="微软雅黑" pitchFamily="34" charset="-122"/>
                        </a:rPr>
                        <a:t>可变</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hangingPunct="0">
                        <a:lnSpc>
                          <a:spcPts val="1800"/>
                        </a:lnSpc>
                        <a:spcAft>
                          <a:spcPts val="0"/>
                        </a:spcAft>
                      </a:pPr>
                      <a:r>
                        <a:rPr lang="zh-CN" sz="1400" b="1" dirty="0">
                          <a:effectLst/>
                          <a:latin typeface="微软雅黑" pitchFamily="34" charset="-122"/>
                          <a:ea typeface="微软雅黑" pitchFamily="34" charset="-122"/>
                        </a:rPr>
                        <a:t>对象标识符</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5"/>
                  </a:ext>
                </a:extLst>
              </a:tr>
              <a:tr h="277461">
                <a:tc>
                  <a:txBody>
                    <a:bodyPr/>
                    <a:lstStyle/>
                    <a:p>
                      <a:pPr algn="l" hangingPunct="0">
                        <a:lnSpc>
                          <a:spcPts val="1800"/>
                        </a:lnSpc>
                        <a:spcAft>
                          <a:spcPts val="0"/>
                        </a:spcAft>
                      </a:pPr>
                      <a:r>
                        <a:rPr lang="en-US" sz="1400" b="1" dirty="0" err="1">
                          <a:effectLst/>
                          <a:latin typeface="微软雅黑" pitchFamily="34" charset="-122"/>
                          <a:ea typeface="微软雅黑" pitchFamily="34" charset="-122"/>
                        </a:rPr>
                        <a:t>IPAddress</a:t>
                      </a:r>
                      <a:endParaRPr lang="zh-CN" sz="1400" b="1" dirty="0">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FFCC"/>
                    </a:solidFill>
                  </a:tcPr>
                </a:tc>
                <a:tc>
                  <a:txBody>
                    <a:bodyPr/>
                    <a:lstStyle/>
                    <a:p>
                      <a:pPr algn="l" hangingPunct="0">
                        <a:lnSpc>
                          <a:spcPts val="1800"/>
                        </a:lnSpc>
                        <a:spcAft>
                          <a:spcPts val="0"/>
                        </a:spcAft>
                      </a:pPr>
                      <a:r>
                        <a:rPr lang="en-US" sz="1400" b="1" dirty="0">
                          <a:effectLst/>
                          <a:latin typeface="微软雅黑" pitchFamily="34" charset="-122"/>
                          <a:ea typeface="微软雅黑" pitchFamily="34" charset="-122"/>
                        </a:rPr>
                        <a:t>4 </a:t>
                      </a:r>
                      <a:r>
                        <a:rPr lang="zh-CN" sz="1400" b="1" dirty="0">
                          <a:effectLst/>
                          <a:latin typeface="微软雅黑" pitchFamily="34" charset="-122"/>
                          <a:ea typeface="微软雅黑" pitchFamily="34" charset="-122"/>
                        </a:rPr>
                        <a:t>字节</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FFCC"/>
                    </a:solidFill>
                  </a:tcPr>
                </a:tc>
                <a:tc>
                  <a:txBody>
                    <a:bodyPr/>
                    <a:lstStyle/>
                    <a:p>
                      <a:pPr algn="l" hangingPunct="0">
                        <a:lnSpc>
                          <a:spcPts val="1800"/>
                        </a:lnSpc>
                        <a:spcAft>
                          <a:spcPts val="0"/>
                        </a:spcAft>
                      </a:pPr>
                      <a:r>
                        <a:rPr lang="zh-CN" sz="1400" b="1" dirty="0">
                          <a:effectLst/>
                          <a:latin typeface="微软雅黑" pitchFamily="34" charset="-122"/>
                          <a:ea typeface="微软雅黑" pitchFamily="34" charset="-122"/>
                        </a:rPr>
                        <a:t>由</a:t>
                      </a:r>
                      <a:r>
                        <a:rPr lang="en-US" altLang="zh-CN" sz="1400" b="1" dirty="0">
                          <a:effectLst/>
                          <a:latin typeface="微软雅黑" pitchFamily="34" charset="-122"/>
                          <a:ea typeface="微软雅黑" pitchFamily="34" charset="-122"/>
                        </a:rPr>
                        <a:t> </a:t>
                      </a:r>
                      <a:r>
                        <a:rPr lang="en-US" sz="1400" b="1" dirty="0">
                          <a:effectLst/>
                          <a:latin typeface="微软雅黑" pitchFamily="34" charset="-122"/>
                          <a:ea typeface="微软雅黑" pitchFamily="34" charset="-122"/>
                        </a:rPr>
                        <a:t>4 </a:t>
                      </a:r>
                      <a:r>
                        <a:rPr lang="zh-CN" sz="1400" b="1" dirty="0">
                          <a:effectLst/>
                          <a:latin typeface="微软雅黑" pitchFamily="34" charset="-122"/>
                          <a:ea typeface="微软雅黑" pitchFamily="34" charset="-122"/>
                        </a:rPr>
                        <a:t>个整数组成的</a:t>
                      </a:r>
                      <a:r>
                        <a:rPr lang="en-US" sz="1400" b="1" dirty="0">
                          <a:effectLst/>
                          <a:latin typeface="微软雅黑" pitchFamily="34" charset="-122"/>
                          <a:ea typeface="微软雅黑" pitchFamily="34" charset="-122"/>
                        </a:rPr>
                        <a:t>IP</a:t>
                      </a:r>
                      <a:r>
                        <a:rPr lang="zh-CN" sz="1400" b="1" dirty="0">
                          <a:effectLst/>
                          <a:latin typeface="微软雅黑" pitchFamily="34" charset="-122"/>
                          <a:ea typeface="微软雅黑" pitchFamily="34" charset="-122"/>
                        </a:rPr>
                        <a:t>地址</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FFCC"/>
                    </a:solidFill>
                  </a:tcPr>
                </a:tc>
                <a:extLst>
                  <a:ext uri="{0D108BD9-81ED-4DB2-BD59-A6C34878D82A}">
                    <a16:rowId xmlns:a16="http://schemas.microsoft.com/office/drawing/2014/main" val="10006"/>
                  </a:ext>
                </a:extLst>
              </a:tr>
              <a:tr h="277461">
                <a:tc>
                  <a:txBody>
                    <a:bodyPr/>
                    <a:lstStyle/>
                    <a:p>
                      <a:pPr algn="l" hangingPunct="0">
                        <a:lnSpc>
                          <a:spcPts val="1800"/>
                        </a:lnSpc>
                        <a:spcAft>
                          <a:spcPts val="0"/>
                        </a:spcAft>
                      </a:pPr>
                      <a:r>
                        <a:rPr lang="en-US" sz="1400" b="1" dirty="0">
                          <a:effectLst/>
                          <a:latin typeface="微软雅黑" pitchFamily="34" charset="-122"/>
                          <a:ea typeface="微软雅黑" pitchFamily="34" charset="-122"/>
                        </a:rPr>
                        <a:t>Counter32</a:t>
                      </a:r>
                      <a:endParaRPr lang="zh-CN" sz="1400" b="1" dirty="0">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hangingPunct="0">
                        <a:lnSpc>
                          <a:spcPts val="1800"/>
                        </a:lnSpc>
                        <a:spcAft>
                          <a:spcPts val="0"/>
                        </a:spcAft>
                      </a:pPr>
                      <a:r>
                        <a:rPr lang="en-US" sz="1400" b="1" dirty="0">
                          <a:effectLst/>
                          <a:latin typeface="微软雅黑" pitchFamily="34" charset="-122"/>
                          <a:ea typeface="微软雅黑" pitchFamily="34" charset="-122"/>
                        </a:rPr>
                        <a:t>4 </a:t>
                      </a:r>
                      <a:r>
                        <a:rPr lang="zh-CN" sz="1400" b="1" dirty="0">
                          <a:effectLst/>
                          <a:latin typeface="微软雅黑" pitchFamily="34" charset="-122"/>
                          <a:ea typeface="微软雅黑" pitchFamily="34" charset="-122"/>
                        </a:rPr>
                        <a:t>字节</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hangingPunct="0">
                        <a:lnSpc>
                          <a:spcPts val="1800"/>
                        </a:lnSpc>
                        <a:spcAft>
                          <a:spcPts val="0"/>
                        </a:spcAft>
                      </a:pPr>
                      <a:r>
                        <a:rPr lang="zh-CN" sz="1400" b="1" dirty="0">
                          <a:effectLst/>
                          <a:latin typeface="微软雅黑" pitchFamily="34" charset="-122"/>
                          <a:ea typeface="微软雅黑" pitchFamily="34" charset="-122"/>
                        </a:rPr>
                        <a:t>可从</a:t>
                      </a:r>
                      <a:r>
                        <a:rPr lang="en-US" altLang="zh-CN" sz="1400" b="1" dirty="0">
                          <a:effectLst/>
                          <a:latin typeface="微软雅黑" pitchFamily="34" charset="-122"/>
                          <a:ea typeface="微软雅黑" pitchFamily="34" charset="-122"/>
                        </a:rPr>
                        <a:t> </a:t>
                      </a:r>
                      <a:r>
                        <a:rPr lang="en-US" sz="1400" b="1" dirty="0">
                          <a:effectLst/>
                          <a:latin typeface="微软雅黑" pitchFamily="34" charset="-122"/>
                          <a:ea typeface="微软雅黑" pitchFamily="34" charset="-122"/>
                        </a:rPr>
                        <a:t>0 </a:t>
                      </a:r>
                      <a:r>
                        <a:rPr lang="zh-CN" sz="1400" b="1" dirty="0">
                          <a:effectLst/>
                          <a:latin typeface="微软雅黑" pitchFamily="34" charset="-122"/>
                          <a:ea typeface="微软雅黑" pitchFamily="34" charset="-122"/>
                        </a:rPr>
                        <a:t>增加到</a:t>
                      </a:r>
                      <a:r>
                        <a:rPr lang="en-US" altLang="zh-CN" sz="1400" b="1" dirty="0">
                          <a:effectLst/>
                          <a:latin typeface="微软雅黑" pitchFamily="34" charset="-122"/>
                          <a:ea typeface="微软雅黑" pitchFamily="34" charset="-122"/>
                        </a:rPr>
                        <a:t> </a:t>
                      </a:r>
                      <a:r>
                        <a:rPr lang="en-US" sz="1400" b="1" dirty="0">
                          <a:effectLst/>
                          <a:latin typeface="微软雅黑" pitchFamily="34" charset="-122"/>
                          <a:ea typeface="微软雅黑" pitchFamily="34" charset="-122"/>
                        </a:rPr>
                        <a:t>2</a:t>
                      </a:r>
                      <a:r>
                        <a:rPr lang="en-US" sz="1400" b="1" baseline="30000" dirty="0">
                          <a:effectLst/>
                          <a:latin typeface="微软雅黑" pitchFamily="34" charset="-122"/>
                          <a:ea typeface="微软雅黑" pitchFamily="34" charset="-122"/>
                        </a:rPr>
                        <a:t>32 </a:t>
                      </a:r>
                      <a:r>
                        <a:rPr lang="zh-CN" sz="1400" b="1" dirty="0">
                          <a:effectLst/>
                          <a:latin typeface="微软雅黑" pitchFamily="34" charset="-122"/>
                          <a:ea typeface="微软雅黑" pitchFamily="34" charset="-122"/>
                        </a:rPr>
                        <a:t>的整数；当它到达最大值时就返回到</a:t>
                      </a:r>
                      <a:r>
                        <a:rPr lang="en-US" altLang="zh-CN" sz="1400" b="1" dirty="0">
                          <a:effectLst/>
                          <a:latin typeface="微软雅黑" pitchFamily="34" charset="-122"/>
                          <a:ea typeface="微软雅黑" pitchFamily="34" charset="-122"/>
                        </a:rPr>
                        <a:t> </a:t>
                      </a:r>
                      <a:r>
                        <a:rPr lang="en-US" sz="1400" b="1" dirty="0">
                          <a:effectLst/>
                          <a:latin typeface="微软雅黑" pitchFamily="34" charset="-122"/>
                          <a:ea typeface="微软雅黑" pitchFamily="34" charset="-122"/>
                        </a:rPr>
                        <a:t>0</a:t>
                      </a:r>
                      <a:endParaRPr lang="zh-CN" sz="1400" b="1" dirty="0">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7"/>
                  </a:ext>
                </a:extLst>
              </a:tr>
              <a:tr h="277461">
                <a:tc>
                  <a:txBody>
                    <a:bodyPr/>
                    <a:lstStyle/>
                    <a:p>
                      <a:pPr algn="l" hangingPunct="0">
                        <a:lnSpc>
                          <a:spcPts val="1800"/>
                        </a:lnSpc>
                        <a:spcAft>
                          <a:spcPts val="0"/>
                        </a:spcAft>
                      </a:pPr>
                      <a:r>
                        <a:rPr lang="en-US" sz="1400" b="1" dirty="0" err="1">
                          <a:effectLst/>
                          <a:latin typeface="微软雅黑" pitchFamily="34" charset="-122"/>
                          <a:ea typeface="微软雅黑" pitchFamily="34" charset="-122"/>
                        </a:rPr>
                        <a:t>TimeTicks</a:t>
                      </a:r>
                      <a:endParaRPr lang="zh-CN" sz="1400" b="1" dirty="0">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FFCC"/>
                    </a:solidFill>
                  </a:tcPr>
                </a:tc>
                <a:tc>
                  <a:txBody>
                    <a:bodyPr/>
                    <a:lstStyle/>
                    <a:p>
                      <a:pPr algn="l" hangingPunct="0">
                        <a:lnSpc>
                          <a:spcPts val="1800"/>
                        </a:lnSpc>
                        <a:spcAft>
                          <a:spcPts val="0"/>
                        </a:spcAft>
                      </a:pPr>
                      <a:r>
                        <a:rPr lang="en-US" sz="1400" b="1" dirty="0">
                          <a:effectLst/>
                          <a:latin typeface="微软雅黑" pitchFamily="34" charset="-122"/>
                          <a:ea typeface="微软雅黑" pitchFamily="34" charset="-122"/>
                        </a:rPr>
                        <a:t>4 </a:t>
                      </a:r>
                      <a:r>
                        <a:rPr lang="zh-CN" sz="1400" b="1" dirty="0">
                          <a:effectLst/>
                          <a:latin typeface="微软雅黑" pitchFamily="34" charset="-122"/>
                          <a:ea typeface="微软雅黑" pitchFamily="34" charset="-122"/>
                        </a:rPr>
                        <a:t>字节</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FFCC"/>
                    </a:solidFill>
                  </a:tcPr>
                </a:tc>
                <a:tc>
                  <a:txBody>
                    <a:bodyPr/>
                    <a:lstStyle/>
                    <a:p>
                      <a:pPr algn="l" hangingPunct="0">
                        <a:lnSpc>
                          <a:spcPts val="1800"/>
                        </a:lnSpc>
                        <a:spcAft>
                          <a:spcPts val="0"/>
                        </a:spcAft>
                      </a:pPr>
                      <a:r>
                        <a:rPr lang="zh-CN" sz="1400" b="1" dirty="0">
                          <a:effectLst/>
                          <a:latin typeface="微软雅黑" pitchFamily="34" charset="-122"/>
                          <a:ea typeface="微软雅黑" pitchFamily="34" charset="-122"/>
                        </a:rPr>
                        <a:t>记录时间的计数值，以</a:t>
                      </a:r>
                      <a:r>
                        <a:rPr lang="en-US" altLang="zh-CN" sz="1400" b="1" dirty="0">
                          <a:effectLst/>
                          <a:latin typeface="微软雅黑" pitchFamily="34" charset="-122"/>
                          <a:ea typeface="微软雅黑" pitchFamily="34" charset="-122"/>
                        </a:rPr>
                        <a:t> </a:t>
                      </a:r>
                      <a:r>
                        <a:rPr lang="en-US" sz="1400" b="1" dirty="0">
                          <a:effectLst/>
                          <a:latin typeface="微软雅黑" pitchFamily="34" charset="-122"/>
                          <a:ea typeface="微软雅黑" pitchFamily="34" charset="-122"/>
                        </a:rPr>
                        <a:t>1/100 </a:t>
                      </a:r>
                      <a:r>
                        <a:rPr lang="zh-CN" sz="1400" b="1" dirty="0">
                          <a:effectLst/>
                          <a:latin typeface="微软雅黑" pitchFamily="34" charset="-122"/>
                          <a:ea typeface="微软雅黑" pitchFamily="34" charset="-122"/>
                        </a:rPr>
                        <a:t>秒为单位</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FFCC"/>
                    </a:solidFill>
                  </a:tcPr>
                </a:tc>
                <a:extLst>
                  <a:ext uri="{0D108BD9-81ED-4DB2-BD59-A6C34878D82A}">
                    <a16:rowId xmlns:a16="http://schemas.microsoft.com/office/drawing/2014/main" val="10008"/>
                  </a:ext>
                </a:extLst>
              </a:tr>
              <a:tr h="277461">
                <a:tc>
                  <a:txBody>
                    <a:bodyPr/>
                    <a:lstStyle/>
                    <a:p>
                      <a:pPr algn="l" hangingPunct="0">
                        <a:lnSpc>
                          <a:spcPts val="1800"/>
                        </a:lnSpc>
                        <a:spcAft>
                          <a:spcPts val="0"/>
                        </a:spcAft>
                      </a:pPr>
                      <a:r>
                        <a:rPr lang="en-US" sz="1400" b="1" dirty="0">
                          <a:effectLst/>
                          <a:latin typeface="微软雅黑" pitchFamily="34" charset="-122"/>
                          <a:ea typeface="微软雅黑" pitchFamily="34" charset="-122"/>
                        </a:rPr>
                        <a:t>BITS</a:t>
                      </a:r>
                      <a:endParaRPr lang="zh-CN" sz="1400" b="1" dirty="0">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hangingPunct="0">
                        <a:lnSpc>
                          <a:spcPts val="1800"/>
                        </a:lnSpc>
                        <a:spcAft>
                          <a:spcPts val="0"/>
                        </a:spcAft>
                      </a:pPr>
                      <a:r>
                        <a:rPr lang="zh-CN" sz="1400" b="1">
                          <a:effectLst/>
                          <a:latin typeface="微软雅黑" pitchFamily="34" charset="-122"/>
                          <a:ea typeface="微软雅黑" pitchFamily="34" charset="-122"/>
                        </a:rPr>
                        <a:t>—</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hangingPunct="0">
                        <a:lnSpc>
                          <a:spcPts val="1800"/>
                        </a:lnSpc>
                        <a:spcAft>
                          <a:spcPts val="0"/>
                        </a:spcAft>
                      </a:pPr>
                      <a:r>
                        <a:rPr lang="zh-CN" sz="1400" b="1" dirty="0">
                          <a:effectLst/>
                          <a:latin typeface="微软雅黑" pitchFamily="34" charset="-122"/>
                          <a:ea typeface="微软雅黑" pitchFamily="34" charset="-122"/>
                        </a:rPr>
                        <a:t>比特串</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9"/>
                  </a:ext>
                </a:extLst>
              </a:tr>
              <a:tr h="277461">
                <a:tc>
                  <a:txBody>
                    <a:bodyPr/>
                    <a:lstStyle/>
                    <a:p>
                      <a:pPr algn="l" hangingPunct="0">
                        <a:lnSpc>
                          <a:spcPts val="1800"/>
                        </a:lnSpc>
                        <a:spcAft>
                          <a:spcPts val="0"/>
                        </a:spcAft>
                      </a:pPr>
                      <a:r>
                        <a:rPr lang="en-US" sz="1400" b="1" dirty="0">
                          <a:effectLst/>
                          <a:latin typeface="微软雅黑" pitchFamily="34" charset="-122"/>
                          <a:ea typeface="微软雅黑" pitchFamily="34" charset="-122"/>
                        </a:rPr>
                        <a:t>Opaque</a:t>
                      </a:r>
                      <a:endParaRPr lang="zh-CN" sz="1400" b="1" dirty="0">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FFCC"/>
                    </a:solidFill>
                  </a:tcPr>
                </a:tc>
                <a:tc>
                  <a:txBody>
                    <a:bodyPr/>
                    <a:lstStyle/>
                    <a:p>
                      <a:pPr algn="l" hangingPunct="0">
                        <a:lnSpc>
                          <a:spcPts val="1800"/>
                        </a:lnSpc>
                        <a:spcAft>
                          <a:spcPts val="0"/>
                        </a:spcAft>
                      </a:pPr>
                      <a:r>
                        <a:rPr lang="zh-CN" sz="1400" b="1">
                          <a:effectLst/>
                          <a:latin typeface="微软雅黑" pitchFamily="34" charset="-122"/>
                          <a:ea typeface="微软雅黑" pitchFamily="34" charset="-122"/>
                        </a:rPr>
                        <a:t>可变</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FFCC"/>
                    </a:solidFill>
                  </a:tcPr>
                </a:tc>
                <a:tc>
                  <a:txBody>
                    <a:bodyPr/>
                    <a:lstStyle/>
                    <a:p>
                      <a:pPr algn="l" hangingPunct="0">
                        <a:lnSpc>
                          <a:spcPts val="1800"/>
                        </a:lnSpc>
                        <a:spcAft>
                          <a:spcPts val="0"/>
                        </a:spcAft>
                      </a:pPr>
                      <a:r>
                        <a:rPr lang="zh-CN" sz="1400" b="1" dirty="0">
                          <a:effectLst/>
                          <a:latin typeface="微软雅黑" pitchFamily="34" charset="-122"/>
                          <a:ea typeface="微软雅黑" pitchFamily="34" charset="-122"/>
                        </a:rPr>
                        <a:t>不解释的串</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FFCC"/>
                    </a:solidFill>
                  </a:tcPr>
                </a:tc>
                <a:extLst>
                  <a:ext uri="{0D108BD9-81ED-4DB2-BD59-A6C34878D82A}">
                    <a16:rowId xmlns:a16="http://schemas.microsoft.com/office/drawing/2014/main" val="10010"/>
                  </a:ext>
                </a:extLst>
              </a:tr>
            </a:tbl>
          </a:graphicData>
        </a:graphic>
      </p:graphicFrame>
    </p:spTree>
    <p:extLst>
      <p:ext uri="{BB962C8B-B14F-4D97-AF65-F5344CB8AC3E}">
        <p14:creationId xmlns:p14="http://schemas.microsoft.com/office/powerpoint/2010/main" val="4115350287"/>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56963" y="1250238"/>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3" name="Rectangle 6"/>
          <p:cNvSpPr>
            <a:spLocks noChangeArrowheads="1"/>
          </p:cNvSpPr>
          <p:nvPr/>
        </p:nvSpPr>
        <p:spPr bwMode="auto">
          <a:xfrm>
            <a:off x="2727259" y="1217027"/>
            <a:ext cx="370819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itchFamily="34" charset="-122"/>
                <a:ea typeface="微软雅黑" pitchFamily="34" charset="-122"/>
              </a:rPr>
              <a:t>TLV </a:t>
            </a:r>
            <a:r>
              <a:rPr lang="zh-CN" altLang="en-US" sz="2000" b="1" dirty="0">
                <a:solidFill>
                  <a:schemeClr val="bg1"/>
                </a:solidFill>
                <a:latin typeface="微软雅黑" pitchFamily="34" charset="-122"/>
                <a:ea typeface="微软雅黑" pitchFamily="34" charset="-122"/>
              </a:rPr>
              <a:t>中的 </a:t>
            </a:r>
            <a:r>
              <a:rPr lang="en-US" altLang="zh-CN" sz="2000" b="1" dirty="0">
                <a:solidFill>
                  <a:schemeClr val="bg1"/>
                </a:solidFill>
                <a:latin typeface="微软雅黑" pitchFamily="34" charset="-122"/>
                <a:ea typeface="微软雅黑" pitchFamily="34" charset="-122"/>
              </a:rPr>
              <a:t>V </a:t>
            </a:r>
            <a:r>
              <a:rPr lang="zh-CN" altLang="en-US" sz="2000" b="1" dirty="0">
                <a:solidFill>
                  <a:schemeClr val="bg1"/>
                </a:solidFill>
                <a:latin typeface="微软雅黑" pitchFamily="34" charset="-122"/>
                <a:ea typeface="微软雅黑" pitchFamily="34" charset="-122"/>
              </a:rPr>
              <a:t>字段定义数据的值</a:t>
            </a:r>
          </a:p>
        </p:txBody>
      </p:sp>
      <p:sp>
        <p:nvSpPr>
          <p:cNvPr id="4" name="Rectangle 68"/>
          <p:cNvSpPr>
            <a:spLocks noChangeArrowheads="1"/>
          </p:cNvSpPr>
          <p:nvPr/>
        </p:nvSpPr>
        <p:spPr bwMode="auto">
          <a:xfrm>
            <a:off x="556962" y="1611328"/>
            <a:ext cx="8048777" cy="893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例如，</a:t>
            </a:r>
            <a:r>
              <a:rPr lang="en-US" altLang="zh-CN" sz="2000" b="1" dirty="0">
                <a:latin typeface="微软雅黑" pitchFamily="34" charset="-122"/>
                <a:ea typeface="微软雅黑" pitchFamily="34" charset="-122"/>
              </a:rPr>
              <a:t>INTEGER 15</a:t>
            </a:r>
            <a:r>
              <a:rPr lang="zh-CN" altLang="en-US" sz="2000" b="1" dirty="0">
                <a:latin typeface="微软雅黑" pitchFamily="34" charset="-122"/>
                <a:ea typeface="微软雅黑" pitchFamily="34" charset="-122"/>
              </a:rPr>
              <a:t>，其 </a:t>
            </a:r>
            <a:r>
              <a:rPr lang="en-US" altLang="zh-CN" sz="2000" b="1" dirty="0">
                <a:latin typeface="微软雅黑" pitchFamily="34" charset="-122"/>
                <a:ea typeface="微软雅黑" pitchFamily="34" charset="-122"/>
              </a:rPr>
              <a:t>T </a:t>
            </a:r>
            <a:r>
              <a:rPr lang="zh-CN" altLang="en-US" sz="2000" b="1" dirty="0">
                <a:latin typeface="微软雅黑" pitchFamily="34" charset="-122"/>
                <a:ea typeface="微软雅黑" pitchFamily="34" charset="-122"/>
              </a:rPr>
              <a:t>字段是</a:t>
            </a:r>
            <a:r>
              <a:rPr lang="en-US" altLang="zh-CN" sz="2000" b="1" dirty="0">
                <a:latin typeface="微软雅黑" pitchFamily="34" charset="-122"/>
                <a:ea typeface="微软雅黑" pitchFamily="34" charset="-122"/>
              </a:rPr>
              <a:t>02</a:t>
            </a:r>
            <a:r>
              <a:rPr lang="zh-CN" altLang="en-US" sz="2000" b="1" dirty="0">
                <a:latin typeface="微软雅黑" pitchFamily="34" charset="-122"/>
                <a:ea typeface="微软雅黑" pitchFamily="34" charset="-122"/>
              </a:rPr>
              <a:t>， </a:t>
            </a:r>
            <a:r>
              <a:rPr lang="en-US" altLang="zh-CN" sz="2000" b="1" dirty="0">
                <a:latin typeface="微软雅黑" pitchFamily="34" charset="-122"/>
                <a:ea typeface="微软雅黑" pitchFamily="34" charset="-122"/>
              </a:rPr>
              <a:t>INTEGER </a:t>
            </a:r>
            <a:r>
              <a:rPr lang="zh-CN" altLang="en-US" sz="2000" b="1" dirty="0">
                <a:latin typeface="微软雅黑" pitchFamily="34" charset="-122"/>
                <a:ea typeface="微软雅黑" pitchFamily="34" charset="-122"/>
              </a:rPr>
              <a:t>类型要用 </a:t>
            </a:r>
            <a:r>
              <a:rPr lang="en-US" altLang="zh-CN" sz="2000" b="1" dirty="0">
                <a:latin typeface="微软雅黑" pitchFamily="34" charset="-122"/>
                <a:ea typeface="微软雅黑" pitchFamily="34" charset="-122"/>
              </a:rPr>
              <a:t>4 </a:t>
            </a:r>
            <a:r>
              <a:rPr lang="zh-CN" altLang="en-US" sz="2000" b="1" dirty="0">
                <a:latin typeface="微软雅黑" pitchFamily="34" charset="-122"/>
                <a:ea typeface="微软雅黑" pitchFamily="34" charset="-122"/>
              </a:rPr>
              <a:t>字节编码。最后得出 </a:t>
            </a:r>
            <a:r>
              <a:rPr lang="en-US" altLang="zh-CN" sz="2000" b="1" dirty="0">
                <a:latin typeface="微软雅黑" pitchFamily="34" charset="-122"/>
                <a:ea typeface="微软雅黑" pitchFamily="34" charset="-122"/>
              </a:rPr>
              <a:t>TLV </a:t>
            </a:r>
            <a:r>
              <a:rPr lang="zh-CN" altLang="en-US" sz="2000" b="1" dirty="0">
                <a:latin typeface="微软雅黑" pitchFamily="34" charset="-122"/>
                <a:ea typeface="微软雅黑" pitchFamily="34" charset="-122"/>
              </a:rPr>
              <a:t>编码为 </a:t>
            </a:r>
            <a:r>
              <a:rPr lang="en-US" altLang="zh-CN" sz="2000" b="1" dirty="0">
                <a:latin typeface="微软雅黑" pitchFamily="34" charset="-122"/>
                <a:ea typeface="微软雅黑" pitchFamily="34" charset="-122"/>
              </a:rPr>
              <a:t>02 04 00 00 00 0F</a:t>
            </a:r>
            <a:r>
              <a:rPr lang="zh-CN" altLang="en-US" sz="2000" b="1" dirty="0">
                <a:latin typeface="微软雅黑" pitchFamily="34" charset="-122"/>
                <a:ea typeface="微软雅黑" pitchFamily="34" charset="-122"/>
              </a:rPr>
              <a:t>。</a:t>
            </a:r>
          </a:p>
        </p:txBody>
      </p:sp>
      <p:grpSp>
        <p:nvGrpSpPr>
          <p:cNvPr id="14" name="组合 13"/>
          <p:cNvGrpSpPr/>
          <p:nvPr/>
        </p:nvGrpSpPr>
        <p:grpSpPr>
          <a:xfrm>
            <a:off x="556963" y="2655888"/>
            <a:ext cx="8048776" cy="613023"/>
            <a:chOff x="231153" y="2655888"/>
            <a:chExt cx="8048776" cy="812526"/>
          </a:xfrm>
        </p:grpSpPr>
        <p:sp>
          <p:nvSpPr>
            <p:cNvPr id="5" name="Rectangle 38"/>
            <p:cNvSpPr>
              <a:spLocks noChangeArrowheads="1"/>
            </p:cNvSpPr>
            <p:nvPr/>
          </p:nvSpPr>
          <p:spPr bwMode="auto">
            <a:xfrm>
              <a:off x="231153" y="2655888"/>
              <a:ext cx="8048776" cy="812526"/>
            </a:xfrm>
            <a:prstGeom prst="rect">
              <a:avLst/>
            </a:prstGeom>
            <a:solidFill>
              <a:srgbClr val="99FFCC"/>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600" b="1" i="0" u="none" strike="noStrike" kern="0" cap="none" spc="0" normalizeH="0" baseline="0" noProof="0">
                <a:ln>
                  <a:noFill/>
                </a:ln>
                <a:effectLst/>
                <a:uLnTx/>
                <a:uFillTx/>
                <a:latin typeface="微软雅黑" pitchFamily="34" charset="-122"/>
                <a:ea typeface="微软雅黑" pitchFamily="34" charset="-122"/>
              </a:endParaRPr>
            </a:p>
          </p:txBody>
        </p:sp>
        <p:grpSp>
          <p:nvGrpSpPr>
            <p:cNvPr id="13" name="组合 12"/>
            <p:cNvGrpSpPr/>
            <p:nvPr/>
          </p:nvGrpSpPr>
          <p:grpSpPr>
            <a:xfrm>
              <a:off x="3031573" y="2655888"/>
              <a:ext cx="1324693" cy="812526"/>
              <a:chOff x="3031573" y="2655888"/>
              <a:chExt cx="1324693" cy="569913"/>
            </a:xfrm>
          </p:grpSpPr>
          <p:sp>
            <p:nvSpPr>
              <p:cNvPr id="6" name="Line 39"/>
              <p:cNvSpPr>
                <a:spLocks noChangeShapeType="1"/>
              </p:cNvSpPr>
              <p:nvPr/>
            </p:nvSpPr>
            <p:spPr bwMode="auto">
              <a:xfrm>
                <a:off x="3031573" y="2655888"/>
                <a:ext cx="0" cy="56991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600" b="1" i="0" u="none" strike="noStrike" kern="0" cap="none" spc="0" normalizeH="0" baseline="0" noProof="0">
                  <a:ln>
                    <a:noFill/>
                  </a:ln>
                  <a:effectLst/>
                  <a:uLnTx/>
                  <a:uFillTx/>
                  <a:latin typeface="微软雅黑" pitchFamily="34" charset="-122"/>
                  <a:ea typeface="微软雅黑" pitchFamily="34" charset="-122"/>
                </a:endParaRPr>
              </a:p>
            </p:txBody>
          </p:sp>
          <p:sp>
            <p:nvSpPr>
              <p:cNvPr id="7" name="Line 40"/>
              <p:cNvSpPr>
                <a:spLocks noChangeShapeType="1"/>
              </p:cNvSpPr>
              <p:nvPr/>
            </p:nvSpPr>
            <p:spPr bwMode="auto">
              <a:xfrm>
                <a:off x="4356266" y="2655888"/>
                <a:ext cx="0" cy="56991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600" b="1" i="0" u="none" strike="noStrike" kern="0" cap="none" spc="0" normalizeH="0" baseline="0" noProof="0">
                  <a:ln>
                    <a:noFill/>
                  </a:ln>
                  <a:effectLst/>
                  <a:uLnTx/>
                  <a:uFillTx/>
                  <a:latin typeface="微软雅黑" pitchFamily="34" charset="-122"/>
                  <a:ea typeface="微软雅黑" pitchFamily="34" charset="-122"/>
                </a:endParaRPr>
              </a:p>
            </p:txBody>
          </p:sp>
        </p:grpSp>
      </p:grpSp>
      <p:sp>
        <p:nvSpPr>
          <p:cNvPr id="9" name="Text Box 56"/>
          <p:cNvSpPr txBox="1">
            <a:spLocks noChangeArrowheads="1"/>
          </p:cNvSpPr>
          <p:nvPr/>
        </p:nvSpPr>
        <p:spPr bwMode="auto">
          <a:xfrm>
            <a:off x="2342702" y="2684136"/>
            <a:ext cx="43794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r>
              <a:rPr kumimoji="1" lang="en-US" altLang="zh-CN" sz="1600" b="1" dirty="0">
                <a:latin typeface="微软雅黑" pitchFamily="34" charset="-122"/>
                <a:ea typeface="微软雅黑" pitchFamily="34" charset="-122"/>
              </a:rPr>
              <a:t>T</a:t>
            </a:r>
          </a:p>
          <a:p>
            <a:pPr algn="ctr"/>
            <a:r>
              <a:rPr kumimoji="1" lang="en-US" altLang="zh-CN" sz="1600" b="1" dirty="0">
                <a:latin typeface="微软雅黑" pitchFamily="34" charset="-122"/>
                <a:ea typeface="微软雅黑" pitchFamily="34" charset="-122"/>
              </a:rPr>
              <a:t>02</a:t>
            </a:r>
          </a:p>
        </p:txBody>
      </p:sp>
      <p:sp>
        <p:nvSpPr>
          <p:cNvPr id="10" name="Text Box 57"/>
          <p:cNvSpPr txBox="1">
            <a:spLocks noChangeArrowheads="1"/>
          </p:cNvSpPr>
          <p:nvPr/>
        </p:nvSpPr>
        <p:spPr bwMode="auto">
          <a:xfrm>
            <a:off x="3821658" y="2684136"/>
            <a:ext cx="43794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r>
              <a:rPr kumimoji="1" lang="en-US" altLang="zh-CN" sz="1600" b="1" dirty="0">
                <a:latin typeface="微软雅黑" pitchFamily="34" charset="-122"/>
                <a:ea typeface="微软雅黑" pitchFamily="34" charset="-122"/>
              </a:rPr>
              <a:t>L</a:t>
            </a:r>
          </a:p>
          <a:p>
            <a:pPr algn="ctr"/>
            <a:r>
              <a:rPr kumimoji="1" lang="en-US" altLang="zh-CN" sz="1600" b="1" dirty="0">
                <a:latin typeface="微软雅黑" pitchFamily="34" charset="-122"/>
                <a:ea typeface="微软雅黑" pitchFamily="34" charset="-122"/>
              </a:rPr>
              <a:t>04</a:t>
            </a:r>
          </a:p>
        </p:txBody>
      </p:sp>
      <p:sp>
        <p:nvSpPr>
          <p:cNvPr id="11" name="Text Box 58"/>
          <p:cNvSpPr txBox="1">
            <a:spLocks noChangeArrowheads="1"/>
          </p:cNvSpPr>
          <p:nvPr/>
        </p:nvSpPr>
        <p:spPr bwMode="auto">
          <a:xfrm>
            <a:off x="5299792" y="2684136"/>
            <a:ext cx="136768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r>
              <a:rPr kumimoji="1" lang="en-US" altLang="zh-CN" sz="1600" b="1" dirty="0">
                <a:latin typeface="微软雅黑" pitchFamily="34" charset="-122"/>
                <a:ea typeface="微软雅黑" pitchFamily="34" charset="-122"/>
              </a:rPr>
              <a:t>V</a:t>
            </a:r>
          </a:p>
          <a:p>
            <a:pPr algn="ctr"/>
            <a:r>
              <a:rPr kumimoji="1" lang="en-US" altLang="zh-CN" sz="1600" b="1" dirty="0">
                <a:latin typeface="微软雅黑" pitchFamily="34" charset="-122"/>
                <a:ea typeface="微软雅黑" pitchFamily="34" charset="-122"/>
              </a:rPr>
              <a:t>00 00 00 0F</a:t>
            </a:r>
          </a:p>
        </p:txBody>
      </p:sp>
    </p:spTree>
    <p:extLst>
      <p:ext uri="{BB962C8B-B14F-4D97-AF65-F5344CB8AC3E}">
        <p14:creationId xmlns:p14="http://schemas.microsoft.com/office/powerpoint/2010/main" val="3161227446"/>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56963" y="1250238"/>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3" name="Rectangle 6"/>
          <p:cNvSpPr>
            <a:spLocks noChangeArrowheads="1"/>
          </p:cNvSpPr>
          <p:nvPr/>
        </p:nvSpPr>
        <p:spPr bwMode="auto">
          <a:xfrm>
            <a:off x="2727259" y="1217027"/>
            <a:ext cx="370819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itchFamily="34" charset="-122"/>
                <a:ea typeface="微软雅黑" pitchFamily="34" charset="-122"/>
              </a:rPr>
              <a:t>TLV </a:t>
            </a:r>
            <a:r>
              <a:rPr lang="zh-CN" altLang="en-US" sz="2000" b="1" dirty="0">
                <a:solidFill>
                  <a:schemeClr val="bg1"/>
                </a:solidFill>
                <a:latin typeface="微软雅黑" pitchFamily="34" charset="-122"/>
                <a:ea typeface="微软雅黑" pitchFamily="34" charset="-122"/>
              </a:rPr>
              <a:t>中的 </a:t>
            </a:r>
            <a:r>
              <a:rPr lang="en-US" altLang="zh-CN" sz="2000" b="1" dirty="0">
                <a:solidFill>
                  <a:schemeClr val="bg1"/>
                </a:solidFill>
                <a:latin typeface="微软雅黑" pitchFamily="34" charset="-122"/>
                <a:ea typeface="微软雅黑" pitchFamily="34" charset="-122"/>
              </a:rPr>
              <a:t>V </a:t>
            </a:r>
            <a:r>
              <a:rPr lang="zh-CN" altLang="en-US" sz="2000" b="1" dirty="0">
                <a:solidFill>
                  <a:schemeClr val="bg1"/>
                </a:solidFill>
                <a:latin typeface="微软雅黑" pitchFamily="34" charset="-122"/>
                <a:ea typeface="微软雅黑" pitchFamily="34" charset="-122"/>
              </a:rPr>
              <a:t>字段定义数据的值</a:t>
            </a:r>
          </a:p>
        </p:txBody>
      </p:sp>
      <p:sp>
        <p:nvSpPr>
          <p:cNvPr id="4" name="Rectangle 68"/>
          <p:cNvSpPr>
            <a:spLocks noChangeArrowheads="1"/>
          </p:cNvSpPr>
          <p:nvPr/>
        </p:nvSpPr>
        <p:spPr bwMode="auto">
          <a:xfrm>
            <a:off x="556962" y="1611328"/>
            <a:ext cx="8048777" cy="93871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例如，</a:t>
            </a:r>
            <a:r>
              <a:rPr lang="en-US" altLang="zh-CN" sz="2000" b="1" dirty="0" err="1">
                <a:latin typeface="微软雅黑" pitchFamily="34" charset="-122"/>
                <a:ea typeface="微软雅黑" pitchFamily="34" charset="-122"/>
              </a:rPr>
              <a:t>IPAddress</a:t>
            </a:r>
            <a:r>
              <a:rPr lang="en-US" altLang="zh-CN" sz="2000" b="1" dirty="0">
                <a:latin typeface="微软雅黑" pitchFamily="34" charset="-122"/>
                <a:ea typeface="微软雅黑" pitchFamily="34" charset="-122"/>
              </a:rPr>
              <a:t> 192.1.2.3</a:t>
            </a:r>
            <a:r>
              <a:rPr lang="zh-CN" altLang="en-US" sz="2000" b="1" dirty="0">
                <a:latin typeface="微软雅黑" pitchFamily="34" charset="-122"/>
                <a:ea typeface="微软雅黑" pitchFamily="34" charset="-122"/>
              </a:rPr>
              <a:t>，其 </a:t>
            </a:r>
            <a:r>
              <a:rPr lang="en-US" altLang="zh-CN" sz="2000" b="1" dirty="0">
                <a:latin typeface="微软雅黑" pitchFamily="34" charset="-122"/>
                <a:ea typeface="微软雅黑" pitchFamily="34" charset="-122"/>
              </a:rPr>
              <a:t>T </a:t>
            </a:r>
            <a:r>
              <a:rPr lang="zh-CN" altLang="en-US" sz="2000" b="1" dirty="0">
                <a:latin typeface="微软雅黑" pitchFamily="34" charset="-122"/>
                <a:ea typeface="微软雅黑" pitchFamily="34" charset="-122"/>
              </a:rPr>
              <a:t>字段是 </a:t>
            </a:r>
            <a:r>
              <a:rPr lang="en-US" altLang="zh-CN" sz="2000" b="1" dirty="0">
                <a:latin typeface="微软雅黑" pitchFamily="34" charset="-122"/>
                <a:ea typeface="微软雅黑" pitchFamily="34" charset="-122"/>
              </a:rPr>
              <a:t>40</a:t>
            </a:r>
            <a:r>
              <a:rPr lang="zh-CN" altLang="en-US" sz="2000" b="1" dirty="0">
                <a:latin typeface="微软雅黑" pitchFamily="34" charset="-122"/>
                <a:ea typeface="微软雅黑" pitchFamily="34" charset="-122"/>
              </a:rPr>
              <a:t>，</a:t>
            </a:r>
            <a:r>
              <a:rPr lang="en-US" altLang="zh-CN" sz="2000" b="1" dirty="0">
                <a:latin typeface="微软雅黑" pitchFamily="34" charset="-122"/>
                <a:ea typeface="微软雅黑" pitchFamily="34" charset="-122"/>
              </a:rPr>
              <a:t>V </a:t>
            </a:r>
            <a:r>
              <a:rPr lang="zh-CN" altLang="en-US" sz="2000" b="1" dirty="0">
                <a:latin typeface="微软雅黑" pitchFamily="34" charset="-122"/>
                <a:ea typeface="微软雅黑" pitchFamily="34" charset="-122"/>
              </a:rPr>
              <a:t>字段需要 </a:t>
            </a:r>
            <a:r>
              <a:rPr lang="en-US" altLang="zh-CN" sz="2000" b="1" dirty="0">
                <a:latin typeface="微软雅黑" pitchFamily="34" charset="-122"/>
                <a:ea typeface="微软雅黑" pitchFamily="34" charset="-122"/>
              </a:rPr>
              <a:t>4 </a:t>
            </a:r>
            <a:r>
              <a:rPr lang="zh-CN" altLang="en-US" sz="2000" b="1" dirty="0">
                <a:latin typeface="微软雅黑" pitchFamily="34" charset="-122"/>
                <a:ea typeface="微软雅黑" pitchFamily="34" charset="-122"/>
              </a:rPr>
              <a:t>字节表示，因此得出 </a:t>
            </a:r>
            <a:r>
              <a:rPr lang="en-US" altLang="zh-CN" sz="2000" b="1" dirty="0">
                <a:latin typeface="微软雅黑" pitchFamily="34" charset="-122"/>
                <a:ea typeface="微软雅黑" pitchFamily="34" charset="-122"/>
              </a:rPr>
              <a:t>TLV </a:t>
            </a:r>
            <a:r>
              <a:rPr lang="zh-CN" altLang="en-US" sz="2000" b="1" dirty="0">
                <a:latin typeface="微软雅黑" pitchFamily="34" charset="-122"/>
                <a:ea typeface="微软雅黑" pitchFamily="34" charset="-122"/>
              </a:rPr>
              <a:t>编码是 </a:t>
            </a:r>
            <a:r>
              <a:rPr lang="en-US" altLang="zh-CN" sz="2000" b="1" dirty="0">
                <a:latin typeface="微软雅黑" pitchFamily="34" charset="-122"/>
                <a:ea typeface="微软雅黑" pitchFamily="34" charset="-122"/>
              </a:rPr>
              <a:t>40 04 C0 01 02 03</a:t>
            </a:r>
            <a:r>
              <a:rPr lang="zh-CN" altLang="en-US" sz="2000" b="1" dirty="0">
                <a:latin typeface="微软雅黑" pitchFamily="34" charset="-122"/>
                <a:ea typeface="微软雅黑" pitchFamily="34" charset="-122"/>
              </a:rPr>
              <a:t>。 </a:t>
            </a:r>
          </a:p>
        </p:txBody>
      </p:sp>
      <p:grpSp>
        <p:nvGrpSpPr>
          <p:cNvPr id="10" name="组合 9"/>
          <p:cNvGrpSpPr/>
          <p:nvPr/>
        </p:nvGrpSpPr>
        <p:grpSpPr>
          <a:xfrm>
            <a:off x="556961" y="2655888"/>
            <a:ext cx="8048777" cy="613023"/>
            <a:chOff x="231151" y="2655888"/>
            <a:chExt cx="8048777" cy="812526"/>
          </a:xfrm>
        </p:grpSpPr>
        <p:sp>
          <p:nvSpPr>
            <p:cNvPr id="11" name="Rectangle 38"/>
            <p:cNvSpPr>
              <a:spLocks noChangeArrowheads="1"/>
            </p:cNvSpPr>
            <p:nvPr/>
          </p:nvSpPr>
          <p:spPr bwMode="auto">
            <a:xfrm>
              <a:off x="231151" y="2655888"/>
              <a:ext cx="8048777" cy="812526"/>
            </a:xfrm>
            <a:prstGeom prst="rect">
              <a:avLst/>
            </a:prstGeom>
            <a:solidFill>
              <a:srgbClr val="99FFCC"/>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600" b="1" i="0" u="none" strike="noStrike" kern="0" cap="none" spc="0" normalizeH="0" baseline="0" noProof="0">
                <a:ln>
                  <a:noFill/>
                </a:ln>
                <a:effectLst/>
                <a:uLnTx/>
                <a:uFillTx/>
                <a:latin typeface="微软雅黑" pitchFamily="34" charset="-122"/>
                <a:ea typeface="微软雅黑" pitchFamily="34" charset="-122"/>
              </a:endParaRPr>
            </a:p>
          </p:txBody>
        </p:sp>
        <p:grpSp>
          <p:nvGrpSpPr>
            <p:cNvPr id="12" name="组合 11"/>
            <p:cNvGrpSpPr/>
            <p:nvPr/>
          </p:nvGrpSpPr>
          <p:grpSpPr>
            <a:xfrm>
              <a:off x="3031573" y="2655888"/>
              <a:ext cx="1324693" cy="812526"/>
              <a:chOff x="3031573" y="2655888"/>
              <a:chExt cx="1324693" cy="569913"/>
            </a:xfrm>
          </p:grpSpPr>
          <p:sp>
            <p:nvSpPr>
              <p:cNvPr id="13" name="Line 39"/>
              <p:cNvSpPr>
                <a:spLocks noChangeShapeType="1"/>
              </p:cNvSpPr>
              <p:nvPr/>
            </p:nvSpPr>
            <p:spPr bwMode="auto">
              <a:xfrm>
                <a:off x="3031573" y="2655888"/>
                <a:ext cx="0" cy="56991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600" b="1" i="0" u="none" strike="noStrike" kern="0" cap="none" spc="0" normalizeH="0" baseline="0" noProof="0">
                  <a:ln>
                    <a:noFill/>
                  </a:ln>
                  <a:effectLst/>
                  <a:uLnTx/>
                  <a:uFillTx/>
                  <a:latin typeface="微软雅黑" pitchFamily="34" charset="-122"/>
                  <a:ea typeface="微软雅黑" pitchFamily="34" charset="-122"/>
                </a:endParaRPr>
              </a:p>
            </p:txBody>
          </p:sp>
          <p:sp>
            <p:nvSpPr>
              <p:cNvPr id="14" name="Line 40"/>
              <p:cNvSpPr>
                <a:spLocks noChangeShapeType="1"/>
              </p:cNvSpPr>
              <p:nvPr/>
            </p:nvSpPr>
            <p:spPr bwMode="auto">
              <a:xfrm>
                <a:off x="4356266" y="2655888"/>
                <a:ext cx="0" cy="56991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600" b="1" i="0" u="none" strike="noStrike" kern="0" cap="none" spc="0" normalizeH="0" baseline="0" noProof="0">
                  <a:ln>
                    <a:noFill/>
                  </a:ln>
                  <a:effectLst/>
                  <a:uLnTx/>
                  <a:uFillTx/>
                  <a:latin typeface="微软雅黑" pitchFamily="34" charset="-122"/>
                  <a:ea typeface="微软雅黑" pitchFamily="34" charset="-122"/>
                </a:endParaRPr>
              </a:p>
            </p:txBody>
          </p:sp>
        </p:grpSp>
      </p:grpSp>
      <p:sp>
        <p:nvSpPr>
          <p:cNvPr id="15" name="Text Box 56"/>
          <p:cNvSpPr txBox="1">
            <a:spLocks noChangeArrowheads="1"/>
          </p:cNvSpPr>
          <p:nvPr/>
        </p:nvSpPr>
        <p:spPr bwMode="auto">
          <a:xfrm>
            <a:off x="2342702" y="2684136"/>
            <a:ext cx="43794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r>
              <a:rPr kumimoji="1" lang="en-US" altLang="zh-CN" sz="1600" b="1" dirty="0">
                <a:latin typeface="微软雅黑" pitchFamily="34" charset="-122"/>
                <a:ea typeface="微软雅黑" pitchFamily="34" charset="-122"/>
              </a:rPr>
              <a:t>T</a:t>
            </a:r>
          </a:p>
          <a:p>
            <a:pPr algn="ctr"/>
            <a:r>
              <a:rPr kumimoji="1" lang="en-US" altLang="zh-CN" sz="1600" b="1" dirty="0">
                <a:latin typeface="微软雅黑" pitchFamily="34" charset="-122"/>
                <a:ea typeface="微软雅黑" pitchFamily="34" charset="-122"/>
              </a:rPr>
              <a:t>40</a:t>
            </a:r>
          </a:p>
        </p:txBody>
      </p:sp>
      <p:sp>
        <p:nvSpPr>
          <p:cNvPr id="16" name="Text Box 57"/>
          <p:cNvSpPr txBox="1">
            <a:spLocks noChangeArrowheads="1"/>
          </p:cNvSpPr>
          <p:nvPr/>
        </p:nvSpPr>
        <p:spPr bwMode="auto">
          <a:xfrm>
            <a:off x="3821658" y="2684136"/>
            <a:ext cx="43794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r>
              <a:rPr kumimoji="1" lang="en-US" altLang="zh-CN" sz="1600" b="1" dirty="0">
                <a:latin typeface="微软雅黑" pitchFamily="34" charset="-122"/>
                <a:ea typeface="微软雅黑" pitchFamily="34" charset="-122"/>
              </a:rPr>
              <a:t>L</a:t>
            </a:r>
          </a:p>
          <a:p>
            <a:pPr algn="ctr"/>
            <a:r>
              <a:rPr kumimoji="1" lang="en-US" altLang="zh-CN" sz="1600" b="1" dirty="0">
                <a:latin typeface="微软雅黑" pitchFamily="34" charset="-122"/>
                <a:ea typeface="微软雅黑" pitchFamily="34" charset="-122"/>
              </a:rPr>
              <a:t>04</a:t>
            </a:r>
          </a:p>
        </p:txBody>
      </p:sp>
      <p:sp>
        <p:nvSpPr>
          <p:cNvPr id="17" name="Text Box 58"/>
          <p:cNvSpPr txBox="1">
            <a:spLocks noChangeArrowheads="1"/>
          </p:cNvSpPr>
          <p:nvPr/>
        </p:nvSpPr>
        <p:spPr bwMode="auto">
          <a:xfrm>
            <a:off x="5294181" y="2684136"/>
            <a:ext cx="137890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r>
              <a:rPr kumimoji="1" lang="en-US" altLang="zh-CN" sz="1600" b="1" dirty="0">
                <a:latin typeface="微软雅黑" pitchFamily="34" charset="-122"/>
                <a:ea typeface="微软雅黑" pitchFamily="34" charset="-122"/>
              </a:rPr>
              <a:t>V</a:t>
            </a:r>
          </a:p>
          <a:p>
            <a:pPr algn="ctr"/>
            <a:r>
              <a:rPr kumimoji="1" lang="en-US" altLang="zh-CN" sz="1600" b="1" dirty="0">
                <a:latin typeface="微软雅黑" pitchFamily="34" charset="-122"/>
                <a:ea typeface="微软雅黑" pitchFamily="34" charset="-122"/>
              </a:rPr>
              <a:t>C0 01 02 03</a:t>
            </a:r>
          </a:p>
        </p:txBody>
      </p:sp>
    </p:spTree>
    <p:extLst>
      <p:ext uri="{BB962C8B-B14F-4D97-AF65-F5344CB8AC3E}">
        <p14:creationId xmlns:p14="http://schemas.microsoft.com/office/powerpoint/2010/main" val="758779620"/>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圆角矩形 42"/>
          <p:cNvSpPr/>
          <p:nvPr/>
        </p:nvSpPr>
        <p:spPr>
          <a:xfrm>
            <a:off x="556963" y="1634129"/>
            <a:ext cx="8048776" cy="2365640"/>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AutoShape 5"/>
          <p:cNvSpPr>
            <a:spLocks noChangeArrowheads="1"/>
          </p:cNvSpPr>
          <p:nvPr/>
        </p:nvSpPr>
        <p:spPr bwMode="auto">
          <a:xfrm>
            <a:off x="556963" y="1138157"/>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3" name="Rectangle 6"/>
          <p:cNvSpPr>
            <a:spLocks noChangeArrowheads="1"/>
          </p:cNvSpPr>
          <p:nvPr/>
        </p:nvSpPr>
        <p:spPr bwMode="auto">
          <a:xfrm>
            <a:off x="1685243" y="1104946"/>
            <a:ext cx="579222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itchFamily="34" charset="-122"/>
                <a:ea typeface="微软雅黑" pitchFamily="34" charset="-122"/>
              </a:rPr>
              <a:t>TLV </a:t>
            </a:r>
            <a:r>
              <a:rPr lang="zh-CN" altLang="en-US" sz="2000" b="1" dirty="0">
                <a:solidFill>
                  <a:schemeClr val="bg1"/>
                </a:solidFill>
                <a:latin typeface="微软雅黑" pitchFamily="34" charset="-122"/>
                <a:ea typeface="微软雅黑" pitchFamily="34" charset="-122"/>
              </a:rPr>
              <a:t>中的 </a:t>
            </a:r>
            <a:r>
              <a:rPr lang="en-US" altLang="zh-CN" sz="2000" b="1" dirty="0">
                <a:solidFill>
                  <a:schemeClr val="bg1"/>
                </a:solidFill>
                <a:latin typeface="微软雅黑" pitchFamily="34" charset="-122"/>
                <a:ea typeface="微软雅黑" pitchFamily="34" charset="-122"/>
              </a:rPr>
              <a:t>V </a:t>
            </a:r>
            <a:r>
              <a:rPr lang="zh-CN" altLang="en-US" sz="2000" b="1" dirty="0">
                <a:solidFill>
                  <a:schemeClr val="bg1"/>
                </a:solidFill>
                <a:latin typeface="微软雅黑" pitchFamily="34" charset="-122"/>
                <a:ea typeface="微软雅黑" pitchFamily="34" charset="-122"/>
              </a:rPr>
              <a:t>字段可嵌套其他数据元素的 </a:t>
            </a:r>
            <a:r>
              <a:rPr lang="en-US" altLang="zh-CN" sz="2000" b="1" dirty="0">
                <a:solidFill>
                  <a:schemeClr val="bg1"/>
                </a:solidFill>
                <a:latin typeface="微软雅黑" pitchFamily="34" charset="-122"/>
                <a:ea typeface="微软雅黑" pitchFamily="34" charset="-122"/>
              </a:rPr>
              <a:t>TLV </a:t>
            </a:r>
            <a:r>
              <a:rPr lang="zh-CN" altLang="en-US" sz="2000" b="1" dirty="0">
                <a:solidFill>
                  <a:schemeClr val="bg1"/>
                </a:solidFill>
                <a:latin typeface="微软雅黑" pitchFamily="34" charset="-122"/>
                <a:ea typeface="微软雅黑" pitchFamily="34" charset="-122"/>
              </a:rPr>
              <a:t>字段</a:t>
            </a:r>
          </a:p>
        </p:txBody>
      </p:sp>
      <p:grpSp>
        <p:nvGrpSpPr>
          <p:cNvPr id="8" name="组合 7"/>
          <p:cNvGrpSpPr/>
          <p:nvPr/>
        </p:nvGrpSpPr>
        <p:grpSpPr>
          <a:xfrm>
            <a:off x="1082567" y="2557218"/>
            <a:ext cx="6663558" cy="925513"/>
            <a:chOff x="1082567" y="2669299"/>
            <a:chExt cx="6663558" cy="925513"/>
          </a:xfrm>
        </p:grpSpPr>
        <p:sp>
          <p:nvSpPr>
            <p:cNvPr id="18" name="Freeform 5"/>
            <p:cNvSpPr>
              <a:spLocks/>
            </p:cNvSpPr>
            <p:nvPr/>
          </p:nvSpPr>
          <p:spPr bwMode="auto">
            <a:xfrm>
              <a:off x="1088006" y="2669299"/>
              <a:ext cx="6656306" cy="352425"/>
            </a:xfrm>
            <a:custGeom>
              <a:avLst/>
              <a:gdLst>
                <a:gd name="T0" fmla="*/ 0 w 3672"/>
                <a:gd name="T1" fmla="*/ 222 h 222"/>
                <a:gd name="T2" fmla="*/ 2556 w 3672"/>
                <a:gd name="T3" fmla="*/ 0 h 222"/>
                <a:gd name="T4" fmla="*/ 3564 w 3672"/>
                <a:gd name="T5" fmla="*/ 6 h 222"/>
                <a:gd name="T6" fmla="*/ 3672 w 3672"/>
                <a:gd name="T7" fmla="*/ 222 h 222"/>
                <a:gd name="T8" fmla="*/ 0 w 3672"/>
                <a:gd name="T9" fmla="*/ 222 h 222"/>
              </a:gdLst>
              <a:ahLst/>
              <a:cxnLst>
                <a:cxn ang="0">
                  <a:pos x="T0" y="T1"/>
                </a:cxn>
                <a:cxn ang="0">
                  <a:pos x="T2" y="T3"/>
                </a:cxn>
                <a:cxn ang="0">
                  <a:pos x="T4" y="T5"/>
                </a:cxn>
                <a:cxn ang="0">
                  <a:pos x="T6" y="T7"/>
                </a:cxn>
                <a:cxn ang="0">
                  <a:pos x="T8" y="T9"/>
                </a:cxn>
              </a:cxnLst>
              <a:rect l="0" t="0" r="r" b="b"/>
              <a:pathLst>
                <a:path w="3672" h="222">
                  <a:moveTo>
                    <a:pt x="0" y="222"/>
                  </a:moveTo>
                  <a:lnTo>
                    <a:pt x="2556" y="0"/>
                  </a:lnTo>
                  <a:lnTo>
                    <a:pt x="3564" y="6"/>
                  </a:lnTo>
                  <a:lnTo>
                    <a:pt x="3672" y="222"/>
                  </a:lnTo>
                  <a:lnTo>
                    <a:pt x="0" y="222"/>
                  </a:lnTo>
                  <a:close/>
                </a:path>
              </a:pathLst>
            </a:custGeom>
            <a:gradFill rotWithShape="1">
              <a:gsLst>
                <a:gs pos="0">
                  <a:srgbClr val="00CCFF"/>
                </a:gs>
                <a:gs pos="100000">
                  <a:srgbClr val="66FF66"/>
                </a:gs>
              </a:gsLst>
              <a:lin ang="5400000" scaled="1"/>
            </a:gradFill>
            <a:ln>
              <a:noFill/>
            </a:ln>
            <a:effectLst/>
            <a:extLst>
              <a:ext uri="{91240B29-F687-4F45-9708-019B960494DF}">
                <a14:hiddenLine xmlns:a14="http://schemas.microsoft.com/office/drawing/2010/main" w="19050" cap="flat" cmpd="sng">
                  <a:solidFill>
                    <a:srgbClr val="333399"/>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19" name="Rectangle 9"/>
            <p:cNvSpPr>
              <a:spLocks noChangeArrowheads="1"/>
            </p:cNvSpPr>
            <p:nvPr/>
          </p:nvSpPr>
          <p:spPr bwMode="auto">
            <a:xfrm>
              <a:off x="1102597" y="3024899"/>
              <a:ext cx="6643528" cy="569913"/>
            </a:xfrm>
            <a:prstGeom prst="rect">
              <a:avLst/>
            </a:prstGeom>
            <a:solidFill>
              <a:srgbClr val="0000FF"/>
            </a:solidFill>
            <a:ln w="19050">
              <a:solidFill>
                <a:srgbClr val="3333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21" name="Text Box 14"/>
            <p:cNvSpPr txBox="1">
              <a:spLocks noChangeArrowheads="1"/>
            </p:cNvSpPr>
            <p:nvPr/>
          </p:nvSpPr>
          <p:spPr bwMode="auto">
            <a:xfrm>
              <a:off x="3912433" y="3162514"/>
              <a:ext cx="89479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en-US" altLang="zh-CN" sz="1400" b="1" dirty="0">
                  <a:solidFill>
                    <a:schemeClr val="bg1"/>
                  </a:solidFill>
                  <a:latin typeface="微软雅黑" pitchFamily="34" charset="-122"/>
                  <a:ea typeface="微软雅黑" pitchFamily="34" charset="-122"/>
                </a:rPr>
                <a:t>           V</a:t>
              </a:r>
            </a:p>
          </p:txBody>
        </p:sp>
        <p:sp>
          <p:nvSpPr>
            <p:cNvPr id="22" name="Text Box 15"/>
            <p:cNvSpPr txBox="1">
              <a:spLocks noChangeArrowheads="1"/>
            </p:cNvSpPr>
            <p:nvPr/>
          </p:nvSpPr>
          <p:spPr bwMode="auto">
            <a:xfrm>
              <a:off x="3008050" y="3162514"/>
              <a:ext cx="28245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en-US" altLang="zh-CN" sz="1400" b="1" dirty="0">
                  <a:solidFill>
                    <a:schemeClr val="bg1"/>
                  </a:solidFill>
                  <a:latin typeface="微软雅黑" pitchFamily="34" charset="-122"/>
                  <a:ea typeface="微软雅黑" pitchFamily="34" charset="-122"/>
                </a:rPr>
                <a:t>L</a:t>
              </a:r>
            </a:p>
          </p:txBody>
        </p:sp>
        <p:sp>
          <p:nvSpPr>
            <p:cNvPr id="23" name="Text Box 16"/>
            <p:cNvSpPr txBox="1">
              <a:spLocks noChangeArrowheads="1"/>
            </p:cNvSpPr>
            <p:nvPr/>
          </p:nvSpPr>
          <p:spPr bwMode="auto">
            <a:xfrm>
              <a:off x="1429427" y="3170338"/>
              <a:ext cx="82586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400" b="1" dirty="0">
                  <a:solidFill>
                    <a:schemeClr val="bg1"/>
                  </a:solidFill>
                  <a:latin typeface="微软雅黑" pitchFamily="34" charset="-122"/>
                  <a:ea typeface="微软雅黑" pitchFamily="34" charset="-122"/>
                </a:rPr>
                <a:t>          T</a:t>
              </a:r>
            </a:p>
          </p:txBody>
        </p:sp>
        <p:sp>
          <p:nvSpPr>
            <p:cNvPr id="24" name="Text Box 17"/>
            <p:cNvSpPr txBox="1">
              <a:spLocks noChangeArrowheads="1"/>
            </p:cNvSpPr>
            <p:nvPr/>
          </p:nvSpPr>
          <p:spPr bwMode="auto">
            <a:xfrm>
              <a:off x="6107905" y="3162514"/>
              <a:ext cx="29687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400" b="1" dirty="0">
                  <a:solidFill>
                    <a:schemeClr val="bg1"/>
                  </a:solidFill>
                  <a:latin typeface="微软雅黑" pitchFamily="34" charset="-122"/>
                  <a:ea typeface="微软雅黑" pitchFamily="34" charset="-122"/>
                </a:rPr>
                <a:t>T</a:t>
              </a:r>
            </a:p>
          </p:txBody>
        </p:sp>
        <p:sp>
          <p:nvSpPr>
            <p:cNvPr id="25" name="Text Box 18"/>
            <p:cNvSpPr txBox="1">
              <a:spLocks noChangeArrowheads="1"/>
            </p:cNvSpPr>
            <p:nvPr/>
          </p:nvSpPr>
          <p:spPr bwMode="auto">
            <a:xfrm>
              <a:off x="6767630" y="3162514"/>
              <a:ext cx="28245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en-US" altLang="zh-CN" sz="1400" b="1" dirty="0">
                  <a:solidFill>
                    <a:schemeClr val="bg1"/>
                  </a:solidFill>
                  <a:latin typeface="微软雅黑" pitchFamily="34" charset="-122"/>
                  <a:ea typeface="微软雅黑" pitchFamily="34" charset="-122"/>
                </a:rPr>
                <a:t>L</a:t>
              </a:r>
            </a:p>
          </p:txBody>
        </p:sp>
        <p:sp>
          <p:nvSpPr>
            <p:cNvPr id="31" name="Line 93"/>
            <p:cNvSpPr>
              <a:spLocks noChangeShapeType="1"/>
            </p:cNvSpPr>
            <p:nvPr/>
          </p:nvSpPr>
          <p:spPr bwMode="auto">
            <a:xfrm>
              <a:off x="5855665" y="3024899"/>
              <a:ext cx="0" cy="56991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32" name="Line 94"/>
            <p:cNvSpPr>
              <a:spLocks noChangeShapeType="1"/>
            </p:cNvSpPr>
            <p:nvPr/>
          </p:nvSpPr>
          <p:spPr bwMode="auto">
            <a:xfrm>
              <a:off x="2928124" y="3024899"/>
              <a:ext cx="0" cy="56991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33" name="Line 95"/>
            <p:cNvSpPr>
              <a:spLocks noChangeShapeType="1"/>
            </p:cNvSpPr>
            <p:nvPr/>
          </p:nvSpPr>
          <p:spPr bwMode="auto">
            <a:xfrm>
              <a:off x="3399431" y="3024899"/>
              <a:ext cx="0" cy="56991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34" name="Line 96"/>
            <p:cNvSpPr>
              <a:spLocks noChangeShapeType="1"/>
            </p:cNvSpPr>
            <p:nvPr/>
          </p:nvSpPr>
          <p:spPr bwMode="auto">
            <a:xfrm>
              <a:off x="6722145" y="3024899"/>
              <a:ext cx="0" cy="56991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37" name="Line 107"/>
            <p:cNvSpPr>
              <a:spLocks noChangeShapeType="1"/>
            </p:cNvSpPr>
            <p:nvPr/>
          </p:nvSpPr>
          <p:spPr bwMode="auto">
            <a:xfrm flipV="1">
              <a:off x="1082567" y="2686761"/>
              <a:ext cx="4644187" cy="33813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38" name="Line 108"/>
            <p:cNvSpPr>
              <a:spLocks noChangeShapeType="1"/>
            </p:cNvSpPr>
            <p:nvPr/>
          </p:nvSpPr>
          <p:spPr bwMode="auto">
            <a:xfrm flipH="1">
              <a:off x="5855665" y="2672474"/>
              <a:ext cx="679563" cy="3524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39" name="Line 109"/>
            <p:cNvSpPr>
              <a:spLocks noChangeShapeType="1"/>
            </p:cNvSpPr>
            <p:nvPr/>
          </p:nvSpPr>
          <p:spPr bwMode="auto">
            <a:xfrm>
              <a:off x="7544913" y="2686761"/>
              <a:ext cx="201212" cy="33813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41" name="Line 96"/>
            <p:cNvSpPr>
              <a:spLocks noChangeShapeType="1"/>
            </p:cNvSpPr>
            <p:nvPr/>
          </p:nvSpPr>
          <p:spPr bwMode="auto">
            <a:xfrm>
              <a:off x="7184601" y="3024899"/>
              <a:ext cx="0" cy="56991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42" name="Text Box 18"/>
            <p:cNvSpPr txBox="1">
              <a:spLocks noChangeArrowheads="1"/>
            </p:cNvSpPr>
            <p:nvPr/>
          </p:nvSpPr>
          <p:spPr bwMode="auto">
            <a:xfrm>
              <a:off x="7284454" y="3162514"/>
              <a:ext cx="31290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en-US" altLang="zh-CN" sz="1400" b="1" dirty="0">
                  <a:solidFill>
                    <a:schemeClr val="bg1"/>
                  </a:solidFill>
                  <a:latin typeface="微软雅黑" pitchFamily="34" charset="-122"/>
                  <a:ea typeface="微软雅黑" pitchFamily="34" charset="-122"/>
                </a:rPr>
                <a:t>V</a:t>
              </a:r>
            </a:p>
          </p:txBody>
        </p:sp>
      </p:grpSp>
      <p:grpSp>
        <p:nvGrpSpPr>
          <p:cNvPr id="7" name="组合 6"/>
          <p:cNvGrpSpPr/>
          <p:nvPr/>
        </p:nvGrpSpPr>
        <p:grpSpPr>
          <a:xfrm>
            <a:off x="3808897" y="2017468"/>
            <a:ext cx="3736015" cy="552450"/>
            <a:chOff x="3808897" y="2129549"/>
            <a:chExt cx="3736015" cy="552450"/>
          </a:xfrm>
        </p:grpSpPr>
        <p:sp>
          <p:nvSpPr>
            <p:cNvPr id="20" name="Rectangle 10"/>
            <p:cNvSpPr>
              <a:spLocks noChangeArrowheads="1"/>
            </p:cNvSpPr>
            <p:nvPr/>
          </p:nvSpPr>
          <p:spPr bwMode="auto">
            <a:xfrm>
              <a:off x="3827024" y="2129549"/>
              <a:ext cx="3717888" cy="552450"/>
            </a:xfrm>
            <a:prstGeom prst="rect">
              <a:avLst/>
            </a:prstGeom>
            <a:solidFill>
              <a:srgbClr val="FFFF00"/>
            </a:solidFill>
            <a:ln w="19050">
              <a:solidFill>
                <a:srgbClr val="3333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26" name="Text Box 20"/>
            <p:cNvSpPr txBox="1">
              <a:spLocks noChangeArrowheads="1"/>
            </p:cNvSpPr>
            <p:nvPr/>
          </p:nvSpPr>
          <p:spPr bwMode="auto">
            <a:xfrm>
              <a:off x="3808897" y="2240779"/>
              <a:ext cx="77296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400" b="1" dirty="0">
                  <a:solidFill>
                    <a:srgbClr val="333399"/>
                  </a:solidFill>
                  <a:latin typeface="微软雅黑" pitchFamily="34" charset="-122"/>
                  <a:ea typeface="微软雅黑" pitchFamily="34" charset="-122"/>
                </a:rPr>
                <a:t>         T</a:t>
              </a:r>
            </a:p>
          </p:txBody>
        </p:sp>
        <p:sp>
          <p:nvSpPr>
            <p:cNvPr id="27" name="Rectangle 21"/>
            <p:cNvSpPr>
              <a:spLocks noChangeArrowheads="1"/>
            </p:cNvSpPr>
            <p:nvPr/>
          </p:nvSpPr>
          <p:spPr bwMode="auto">
            <a:xfrm>
              <a:off x="5732193" y="2142249"/>
              <a:ext cx="1812719" cy="533400"/>
            </a:xfrm>
            <a:prstGeom prst="rect">
              <a:avLst/>
            </a:prstGeom>
            <a:solidFill>
              <a:srgbClr val="0000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chemeClr val="bg1"/>
                </a:solidFill>
                <a:latin typeface="微软雅黑" pitchFamily="34" charset="-122"/>
                <a:ea typeface="微软雅黑" pitchFamily="34" charset="-122"/>
              </a:endParaRPr>
            </a:p>
          </p:txBody>
        </p:sp>
        <p:sp>
          <p:nvSpPr>
            <p:cNvPr id="28" name="Text Box 22"/>
            <p:cNvSpPr txBox="1">
              <a:spLocks noChangeArrowheads="1"/>
            </p:cNvSpPr>
            <p:nvPr/>
          </p:nvSpPr>
          <p:spPr bwMode="auto">
            <a:xfrm>
              <a:off x="5222818" y="2240779"/>
              <a:ext cx="38824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400" b="1" dirty="0">
                  <a:solidFill>
                    <a:srgbClr val="333399"/>
                  </a:solidFill>
                  <a:latin typeface="微软雅黑" pitchFamily="34" charset="-122"/>
                  <a:ea typeface="微软雅黑" pitchFamily="34" charset="-122"/>
                </a:rPr>
                <a:t>  L</a:t>
              </a:r>
            </a:p>
          </p:txBody>
        </p:sp>
        <p:sp>
          <p:nvSpPr>
            <p:cNvPr id="29" name="Text Box 23"/>
            <p:cNvSpPr txBox="1">
              <a:spLocks noChangeArrowheads="1"/>
            </p:cNvSpPr>
            <p:nvPr/>
          </p:nvSpPr>
          <p:spPr bwMode="auto">
            <a:xfrm>
              <a:off x="5730380" y="2220036"/>
              <a:ext cx="169495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400" b="1" dirty="0">
                  <a:solidFill>
                    <a:schemeClr val="bg1"/>
                  </a:solidFill>
                  <a:latin typeface="微软雅黑" pitchFamily="34" charset="-122"/>
                  <a:ea typeface="微软雅黑" pitchFamily="34" charset="-122"/>
                </a:rPr>
                <a:t>  name       value</a:t>
              </a:r>
            </a:p>
          </p:txBody>
        </p:sp>
        <p:sp>
          <p:nvSpPr>
            <p:cNvPr id="30" name="Line 90"/>
            <p:cNvSpPr>
              <a:spLocks noChangeShapeType="1"/>
            </p:cNvSpPr>
            <p:nvPr/>
          </p:nvSpPr>
          <p:spPr bwMode="auto">
            <a:xfrm>
              <a:off x="5222818" y="2129549"/>
              <a:ext cx="0" cy="5524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35" name="Line 105"/>
            <p:cNvSpPr>
              <a:spLocks noChangeShapeType="1"/>
            </p:cNvSpPr>
            <p:nvPr/>
          </p:nvSpPr>
          <p:spPr bwMode="auto">
            <a:xfrm>
              <a:off x="5726754" y="2129549"/>
              <a:ext cx="0" cy="5524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36" name="Line 106"/>
            <p:cNvSpPr>
              <a:spLocks noChangeShapeType="1"/>
            </p:cNvSpPr>
            <p:nvPr/>
          </p:nvSpPr>
          <p:spPr bwMode="auto">
            <a:xfrm>
              <a:off x="6535227" y="2129549"/>
              <a:ext cx="0" cy="5524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grpSp>
    </p:spTree>
    <p:extLst>
      <p:ext uri="{BB962C8B-B14F-4D97-AF65-F5344CB8AC3E}">
        <p14:creationId xmlns:p14="http://schemas.microsoft.com/office/powerpoint/2010/main" val="845422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5"/>
          <p:cNvSpPr>
            <a:spLocks noChangeArrowheads="1"/>
          </p:cNvSpPr>
          <p:nvPr/>
        </p:nvSpPr>
        <p:spPr bwMode="auto">
          <a:xfrm>
            <a:off x="556963" y="1165545"/>
            <a:ext cx="8048776" cy="388721"/>
          </a:xfrm>
          <a:prstGeom prst="roundRect">
            <a:avLst>
              <a:gd name="adj" fmla="val 16667"/>
            </a:avLst>
          </a:prstGeom>
          <a:solidFill>
            <a:srgbClr val="0089FA"/>
          </a:solidFill>
          <a:ln>
            <a:noFill/>
          </a:ln>
          <a:effectLst/>
          <a:extLst/>
        </p:spPr>
        <p:txBody>
          <a:bodyPr wrap="none" anchor="ctr"/>
          <a:lstStyle/>
          <a:p>
            <a:endParaRPr lang="zh-CN" altLang="en-US"/>
          </a:p>
        </p:txBody>
      </p:sp>
      <p:sp>
        <p:nvSpPr>
          <p:cNvPr id="6" name="Rectangle 6"/>
          <p:cNvSpPr>
            <a:spLocks noChangeArrowheads="1"/>
          </p:cNvSpPr>
          <p:nvPr/>
        </p:nvSpPr>
        <p:spPr bwMode="auto">
          <a:xfrm>
            <a:off x="2887087" y="1123274"/>
            <a:ext cx="336983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itchFamily="34" charset="-122"/>
                <a:ea typeface="微软雅黑" pitchFamily="34" charset="-122"/>
              </a:rPr>
              <a:t>6.7.3  </a:t>
            </a:r>
            <a:r>
              <a:rPr lang="zh-CN" altLang="en-US" sz="2400" b="1" dirty="0">
                <a:solidFill>
                  <a:schemeClr val="bg1"/>
                </a:solidFill>
                <a:latin typeface="微软雅黑" pitchFamily="34" charset="-122"/>
                <a:ea typeface="微软雅黑" pitchFamily="34" charset="-122"/>
              </a:rPr>
              <a:t>管理信息库 </a:t>
            </a:r>
            <a:r>
              <a:rPr lang="en-US" altLang="zh-CN" sz="2400" b="1" dirty="0">
                <a:solidFill>
                  <a:schemeClr val="bg1"/>
                </a:solidFill>
                <a:latin typeface="微软雅黑" pitchFamily="34" charset="-122"/>
                <a:ea typeface="微软雅黑" pitchFamily="34" charset="-122"/>
              </a:rPr>
              <a:t>MIB</a:t>
            </a:r>
            <a:endParaRPr lang="zh-CN" altLang="en-US" sz="2400" b="1" dirty="0">
              <a:solidFill>
                <a:schemeClr val="bg1"/>
              </a:solidFill>
              <a:latin typeface="微软雅黑" pitchFamily="34" charset="-122"/>
              <a:ea typeface="微软雅黑" pitchFamily="34" charset="-122"/>
            </a:endParaRPr>
          </a:p>
        </p:txBody>
      </p:sp>
      <p:sp>
        <p:nvSpPr>
          <p:cNvPr id="7" name="Rectangle 68"/>
          <p:cNvSpPr>
            <a:spLocks noChangeArrowheads="1"/>
          </p:cNvSpPr>
          <p:nvPr/>
        </p:nvSpPr>
        <p:spPr bwMode="auto">
          <a:xfrm>
            <a:off x="483810" y="1559763"/>
            <a:ext cx="8121929" cy="22082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被管对象必须维持可供管理程序读写的若干控制和状态信息。这些信息总称为</a:t>
            </a:r>
            <a:r>
              <a:rPr lang="zh-CN" altLang="en-US" sz="2000" b="1" dirty="0">
                <a:solidFill>
                  <a:srgbClr val="0000FF"/>
                </a:solidFill>
                <a:latin typeface="微软雅黑" pitchFamily="34" charset="-122"/>
                <a:ea typeface="微软雅黑" pitchFamily="34" charset="-122"/>
              </a:rPr>
              <a:t>管理信息库  </a:t>
            </a:r>
            <a:r>
              <a:rPr lang="en-US" altLang="zh-CN" sz="2000" b="1" dirty="0">
                <a:latin typeface="微软雅黑" pitchFamily="34" charset="-122"/>
                <a:ea typeface="微软雅黑" pitchFamily="34" charset="-122"/>
              </a:rPr>
              <a:t>MIB (Management Information Base) </a:t>
            </a:r>
            <a:r>
              <a:rPr lang="zh-CN" altLang="en-US" sz="2000" b="1" dirty="0">
                <a:latin typeface="微软雅黑" pitchFamily="34" charset="-122"/>
                <a:ea typeface="微软雅黑" pitchFamily="34" charset="-122"/>
              </a:rPr>
              <a:t>。</a:t>
            </a:r>
          </a:p>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管理程序使用 </a:t>
            </a:r>
            <a:r>
              <a:rPr lang="en-US" altLang="zh-CN" sz="2000" b="1" dirty="0">
                <a:latin typeface="微软雅黑" pitchFamily="34" charset="-122"/>
                <a:ea typeface="微软雅黑" pitchFamily="34" charset="-122"/>
              </a:rPr>
              <a:t>MIB </a:t>
            </a:r>
            <a:r>
              <a:rPr lang="zh-CN" altLang="en-US" sz="2000" b="1" dirty="0">
                <a:latin typeface="微软雅黑" pitchFamily="34" charset="-122"/>
                <a:ea typeface="微软雅黑" pitchFamily="34" charset="-122"/>
              </a:rPr>
              <a:t>中这些信息的</a:t>
            </a:r>
            <a:r>
              <a:rPr lang="zh-CN" altLang="en-US" sz="2000" b="1" dirty="0">
                <a:solidFill>
                  <a:srgbClr val="0000FF"/>
                </a:solidFill>
                <a:latin typeface="微软雅黑" pitchFamily="34" charset="-122"/>
                <a:ea typeface="微软雅黑" pitchFamily="34" charset="-122"/>
              </a:rPr>
              <a:t>值</a:t>
            </a:r>
            <a:r>
              <a:rPr lang="zh-CN" altLang="en-US" sz="2000" b="1" dirty="0">
                <a:latin typeface="微软雅黑" pitchFamily="34" charset="-122"/>
                <a:ea typeface="微软雅黑" pitchFamily="34" charset="-122"/>
              </a:rPr>
              <a:t>对网络进行管理（如读取或重新设置这些值）。</a:t>
            </a:r>
            <a:endParaRPr lang="en-US" altLang="zh-CN" sz="2000" b="1" dirty="0">
              <a:latin typeface="微软雅黑" pitchFamily="34" charset="-122"/>
              <a:ea typeface="微软雅黑" pitchFamily="34" charset="-122"/>
            </a:endParaRPr>
          </a:p>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只有在 </a:t>
            </a:r>
            <a:r>
              <a:rPr lang="en-US" altLang="zh-CN" sz="2000" b="1" dirty="0">
                <a:latin typeface="微软雅黑" pitchFamily="34" charset="-122"/>
                <a:ea typeface="微软雅黑" pitchFamily="34" charset="-122"/>
              </a:rPr>
              <a:t>MIB </a:t>
            </a:r>
            <a:r>
              <a:rPr lang="zh-CN" altLang="en-US" sz="2000" b="1" dirty="0">
                <a:latin typeface="微软雅黑" pitchFamily="34" charset="-122"/>
                <a:ea typeface="微软雅黑" pitchFamily="34" charset="-122"/>
              </a:rPr>
              <a:t>中的对象才是 </a:t>
            </a:r>
            <a:r>
              <a:rPr lang="en-US" altLang="zh-CN" sz="2000" b="1" dirty="0">
                <a:latin typeface="微软雅黑" pitchFamily="34" charset="-122"/>
                <a:ea typeface="微软雅黑" pitchFamily="34" charset="-122"/>
              </a:rPr>
              <a:t>SNMP </a:t>
            </a:r>
            <a:r>
              <a:rPr lang="zh-CN" altLang="en-US" sz="2000" b="1" dirty="0">
                <a:latin typeface="微软雅黑" pitchFamily="34" charset="-122"/>
                <a:ea typeface="微软雅黑" pitchFamily="34" charset="-122"/>
              </a:rPr>
              <a:t>所能够管理的。</a:t>
            </a:r>
          </a:p>
        </p:txBody>
      </p:sp>
    </p:spTree>
    <p:extLst>
      <p:ext uri="{BB962C8B-B14F-4D97-AF65-F5344CB8AC3E}">
        <p14:creationId xmlns:p14="http://schemas.microsoft.com/office/powerpoint/2010/main" val="3033253082"/>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556963" y="1057072"/>
            <a:ext cx="8048776" cy="331493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AutoShape 5"/>
          <p:cNvSpPr>
            <a:spLocks noChangeArrowheads="1"/>
          </p:cNvSpPr>
          <p:nvPr/>
        </p:nvSpPr>
        <p:spPr bwMode="auto">
          <a:xfrm>
            <a:off x="556963" y="633865"/>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4" name="Rectangle 6"/>
          <p:cNvSpPr>
            <a:spLocks noChangeArrowheads="1"/>
          </p:cNvSpPr>
          <p:nvPr/>
        </p:nvSpPr>
        <p:spPr bwMode="auto">
          <a:xfrm>
            <a:off x="2235998" y="600654"/>
            <a:ext cx="469070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itchFamily="34" charset="-122"/>
                <a:ea typeface="微软雅黑" pitchFamily="34" charset="-122"/>
              </a:rPr>
              <a:t>SMI </a:t>
            </a:r>
            <a:r>
              <a:rPr lang="zh-CN" altLang="en-US" sz="2000" b="1" dirty="0">
                <a:solidFill>
                  <a:schemeClr val="bg1"/>
                </a:solidFill>
                <a:latin typeface="微软雅黑" pitchFamily="34" charset="-122"/>
                <a:ea typeface="微软雅黑" pitchFamily="34" charset="-122"/>
              </a:rPr>
              <a:t>规定所有被管对象必须在命名树上</a:t>
            </a:r>
          </a:p>
        </p:txBody>
      </p:sp>
      <p:grpSp>
        <p:nvGrpSpPr>
          <p:cNvPr id="86" name="组合 85"/>
          <p:cNvGrpSpPr/>
          <p:nvPr/>
        </p:nvGrpSpPr>
        <p:grpSpPr>
          <a:xfrm>
            <a:off x="1671762" y="1038784"/>
            <a:ext cx="6330270" cy="3317604"/>
            <a:chOff x="56456" y="1036082"/>
            <a:chExt cx="11357924" cy="5952524"/>
          </a:xfrm>
        </p:grpSpPr>
        <p:sp>
          <p:nvSpPr>
            <p:cNvPr id="5" name="Text Box 105"/>
            <p:cNvSpPr txBox="1">
              <a:spLocks noChangeArrowheads="1"/>
            </p:cNvSpPr>
            <p:nvPr/>
          </p:nvSpPr>
          <p:spPr bwMode="auto">
            <a:xfrm>
              <a:off x="4141616" y="1036082"/>
              <a:ext cx="607442" cy="496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charset="0"/>
                  <a:ea typeface="黑体" pitchFamily="49" charset="-122"/>
                </a:defRPr>
              </a:lvl1pPr>
              <a:lvl2pPr>
                <a:defRPr sz="2800">
                  <a:solidFill>
                    <a:schemeClr val="tx1"/>
                  </a:solidFill>
                  <a:latin typeface="Tahoma" pitchFamily="34" charset="0"/>
                  <a:ea typeface="宋体" charset="-122"/>
                </a:defRPr>
              </a:lvl2pPr>
              <a:lvl3pPr>
                <a:defRPr sz="2400">
                  <a:solidFill>
                    <a:schemeClr val="tx1"/>
                  </a:solidFill>
                  <a:latin typeface="Tahoma" pitchFamily="34" charset="0"/>
                  <a:ea typeface="宋体" charset="-122"/>
                </a:defRPr>
              </a:lvl3pPr>
              <a:lvl4pPr>
                <a:defRPr sz="2000">
                  <a:solidFill>
                    <a:schemeClr val="tx1"/>
                  </a:solidFill>
                  <a:latin typeface="Tahoma" pitchFamily="34" charset="0"/>
                  <a:ea typeface="宋体" charset="-122"/>
                </a:defRPr>
              </a:lvl4pPr>
              <a:lvl5pPr>
                <a:defRPr sz="2000">
                  <a:solidFill>
                    <a:schemeClr val="tx1"/>
                  </a:solidFill>
                  <a:latin typeface="Tahoma" pitchFamily="34" charset="0"/>
                  <a:ea typeface="宋体" charset="-122"/>
                </a:defRPr>
              </a:lvl5pPr>
              <a:lvl6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r>
                <a:rPr kumimoji="1" lang="zh-CN" altLang="en-US" sz="1200" b="1" dirty="0">
                  <a:solidFill>
                    <a:schemeClr val="tx1"/>
                  </a:solidFill>
                  <a:latin typeface="微软雅黑" pitchFamily="34" charset="-122"/>
                  <a:ea typeface="微软雅黑" pitchFamily="34" charset="-122"/>
                </a:rPr>
                <a:t>根</a:t>
              </a:r>
            </a:p>
          </p:txBody>
        </p:sp>
        <p:sp>
          <p:nvSpPr>
            <p:cNvPr id="6" name="Text Box 106"/>
            <p:cNvSpPr txBox="1">
              <a:spLocks noChangeArrowheads="1"/>
            </p:cNvSpPr>
            <p:nvPr/>
          </p:nvSpPr>
          <p:spPr bwMode="auto">
            <a:xfrm>
              <a:off x="4157825" y="1548497"/>
              <a:ext cx="1053246" cy="441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charset="0"/>
                  <a:ea typeface="黑体" pitchFamily="49" charset="-122"/>
                </a:defRPr>
              </a:lvl1pPr>
              <a:lvl2pPr>
                <a:defRPr sz="2800">
                  <a:solidFill>
                    <a:schemeClr val="tx1"/>
                  </a:solidFill>
                  <a:latin typeface="Tahoma" pitchFamily="34" charset="0"/>
                  <a:ea typeface="宋体" charset="-122"/>
                </a:defRPr>
              </a:lvl2pPr>
              <a:lvl3pPr>
                <a:defRPr sz="2400">
                  <a:solidFill>
                    <a:schemeClr val="tx1"/>
                  </a:solidFill>
                  <a:latin typeface="Tahoma" pitchFamily="34" charset="0"/>
                  <a:ea typeface="宋体" charset="-122"/>
                </a:defRPr>
              </a:lvl3pPr>
              <a:lvl4pPr>
                <a:defRPr sz="2000">
                  <a:solidFill>
                    <a:schemeClr val="tx1"/>
                  </a:solidFill>
                  <a:latin typeface="Tahoma" pitchFamily="34" charset="0"/>
                  <a:ea typeface="宋体" charset="-122"/>
                </a:defRPr>
              </a:lvl4pPr>
              <a:lvl5pPr>
                <a:defRPr sz="2000">
                  <a:solidFill>
                    <a:schemeClr val="tx1"/>
                  </a:solidFill>
                  <a:latin typeface="Tahoma" pitchFamily="34" charset="0"/>
                  <a:ea typeface="宋体" charset="-122"/>
                </a:defRPr>
              </a:lvl5pPr>
              <a:lvl6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r>
                <a:rPr kumimoji="1" lang="en-US" altLang="zh-CN" sz="1000" b="1" dirty="0" err="1">
                  <a:solidFill>
                    <a:schemeClr val="tx1"/>
                  </a:solidFill>
                  <a:latin typeface="微软雅黑" pitchFamily="34" charset="-122"/>
                  <a:ea typeface="微软雅黑" pitchFamily="34" charset="-122"/>
                </a:rPr>
                <a:t>iso</a:t>
              </a:r>
              <a:r>
                <a:rPr kumimoji="1" lang="en-US" altLang="zh-CN" sz="1000" b="1" dirty="0">
                  <a:solidFill>
                    <a:schemeClr val="tx1"/>
                  </a:solidFill>
                  <a:latin typeface="微软雅黑" pitchFamily="34" charset="-122"/>
                  <a:ea typeface="微软雅黑" pitchFamily="34" charset="-122"/>
                </a:rPr>
                <a:t> (1)</a:t>
              </a:r>
            </a:p>
          </p:txBody>
        </p:sp>
        <p:sp>
          <p:nvSpPr>
            <p:cNvPr id="7" name="Text Box 107"/>
            <p:cNvSpPr txBox="1">
              <a:spLocks noChangeArrowheads="1"/>
            </p:cNvSpPr>
            <p:nvPr/>
          </p:nvSpPr>
          <p:spPr bwMode="auto">
            <a:xfrm>
              <a:off x="3019658" y="1601767"/>
              <a:ext cx="1228690" cy="441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charset="0"/>
                  <a:ea typeface="黑体" pitchFamily="49" charset="-122"/>
                </a:defRPr>
              </a:lvl1pPr>
              <a:lvl2pPr>
                <a:defRPr sz="2800">
                  <a:solidFill>
                    <a:schemeClr val="tx1"/>
                  </a:solidFill>
                  <a:latin typeface="Tahoma" pitchFamily="34" charset="0"/>
                  <a:ea typeface="宋体" charset="-122"/>
                </a:defRPr>
              </a:lvl2pPr>
              <a:lvl3pPr>
                <a:defRPr sz="2400">
                  <a:solidFill>
                    <a:schemeClr val="tx1"/>
                  </a:solidFill>
                  <a:latin typeface="Tahoma" pitchFamily="34" charset="0"/>
                  <a:ea typeface="宋体" charset="-122"/>
                </a:defRPr>
              </a:lvl3pPr>
              <a:lvl4pPr>
                <a:defRPr sz="2000">
                  <a:solidFill>
                    <a:schemeClr val="tx1"/>
                  </a:solidFill>
                  <a:latin typeface="Tahoma" pitchFamily="34" charset="0"/>
                  <a:ea typeface="宋体" charset="-122"/>
                </a:defRPr>
              </a:lvl4pPr>
              <a:lvl5pPr>
                <a:defRPr sz="2000">
                  <a:solidFill>
                    <a:schemeClr val="tx1"/>
                  </a:solidFill>
                  <a:latin typeface="Tahoma" pitchFamily="34" charset="0"/>
                  <a:ea typeface="宋体" charset="-122"/>
                </a:defRPr>
              </a:lvl5pPr>
              <a:lvl6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r>
                <a:rPr kumimoji="1" lang="en-US" altLang="zh-CN" sz="1000" b="1">
                  <a:solidFill>
                    <a:schemeClr val="tx1"/>
                  </a:solidFill>
                  <a:latin typeface="微软雅黑" pitchFamily="34" charset="-122"/>
                  <a:ea typeface="微软雅黑" pitchFamily="34" charset="-122"/>
                </a:rPr>
                <a:t>itu-t (0)</a:t>
              </a:r>
            </a:p>
          </p:txBody>
        </p:sp>
        <p:sp>
          <p:nvSpPr>
            <p:cNvPr id="8" name="Text Box 108"/>
            <p:cNvSpPr txBox="1">
              <a:spLocks noChangeArrowheads="1"/>
            </p:cNvSpPr>
            <p:nvPr/>
          </p:nvSpPr>
          <p:spPr bwMode="auto">
            <a:xfrm>
              <a:off x="5203793" y="1601767"/>
              <a:ext cx="1671616" cy="441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charset="0"/>
                  <a:ea typeface="黑体" pitchFamily="49" charset="-122"/>
                </a:defRPr>
              </a:lvl1pPr>
              <a:lvl2pPr>
                <a:defRPr sz="2800">
                  <a:solidFill>
                    <a:schemeClr val="tx1"/>
                  </a:solidFill>
                  <a:latin typeface="Tahoma" pitchFamily="34" charset="0"/>
                  <a:ea typeface="宋体" charset="-122"/>
                </a:defRPr>
              </a:lvl2pPr>
              <a:lvl3pPr>
                <a:defRPr sz="2400">
                  <a:solidFill>
                    <a:schemeClr val="tx1"/>
                  </a:solidFill>
                  <a:latin typeface="Tahoma" pitchFamily="34" charset="0"/>
                  <a:ea typeface="宋体" charset="-122"/>
                </a:defRPr>
              </a:lvl3pPr>
              <a:lvl4pPr>
                <a:defRPr sz="2000">
                  <a:solidFill>
                    <a:schemeClr val="tx1"/>
                  </a:solidFill>
                  <a:latin typeface="Tahoma" pitchFamily="34" charset="0"/>
                  <a:ea typeface="宋体" charset="-122"/>
                </a:defRPr>
              </a:lvl4pPr>
              <a:lvl5pPr>
                <a:defRPr sz="2000">
                  <a:solidFill>
                    <a:schemeClr val="tx1"/>
                  </a:solidFill>
                  <a:latin typeface="Tahoma" pitchFamily="34" charset="0"/>
                  <a:ea typeface="宋体" charset="-122"/>
                </a:defRPr>
              </a:lvl5pPr>
              <a:lvl6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r>
                <a:rPr kumimoji="1" lang="en-US" altLang="zh-CN" sz="1000" b="1">
                  <a:solidFill>
                    <a:schemeClr val="tx1"/>
                  </a:solidFill>
                  <a:latin typeface="微软雅黑" pitchFamily="34" charset="-122"/>
                  <a:ea typeface="微软雅黑" pitchFamily="34" charset="-122"/>
                </a:rPr>
                <a:t>iso/itu-t (2)</a:t>
              </a:r>
            </a:p>
          </p:txBody>
        </p:sp>
        <p:sp>
          <p:nvSpPr>
            <p:cNvPr id="9" name="Text Box 109"/>
            <p:cNvSpPr txBox="1">
              <a:spLocks noChangeArrowheads="1"/>
            </p:cNvSpPr>
            <p:nvPr/>
          </p:nvSpPr>
          <p:spPr bwMode="auto">
            <a:xfrm>
              <a:off x="3994444" y="2416860"/>
              <a:ext cx="1176920" cy="441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charset="0"/>
                  <a:ea typeface="黑体" pitchFamily="49" charset="-122"/>
                </a:defRPr>
              </a:lvl1pPr>
              <a:lvl2pPr>
                <a:defRPr sz="2800">
                  <a:solidFill>
                    <a:schemeClr val="tx1"/>
                  </a:solidFill>
                  <a:latin typeface="Tahoma" pitchFamily="34" charset="0"/>
                  <a:ea typeface="宋体" charset="-122"/>
                </a:defRPr>
              </a:lvl2pPr>
              <a:lvl3pPr>
                <a:defRPr sz="2400">
                  <a:solidFill>
                    <a:schemeClr val="tx1"/>
                  </a:solidFill>
                  <a:latin typeface="Tahoma" pitchFamily="34" charset="0"/>
                  <a:ea typeface="宋体" charset="-122"/>
                </a:defRPr>
              </a:lvl3pPr>
              <a:lvl4pPr>
                <a:defRPr sz="2000">
                  <a:solidFill>
                    <a:schemeClr val="tx1"/>
                  </a:solidFill>
                  <a:latin typeface="Tahoma" pitchFamily="34" charset="0"/>
                  <a:ea typeface="宋体" charset="-122"/>
                </a:defRPr>
              </a:lvl4pPr>
              <a:lvl5pPr>
                <a:defRPr sz="2000">
                  <a:solidFill>
                    <a:schemeClr val="tx1"/>
                  </a:solidFill>
                  <a:latin typeface="Tahoma" pitchFamily="34" charset="0"/>
                  <a:ea typeface="宋体" charset="-122"/>
                </a:defRPr>
              </a:lvl5pPr>
              <a:lvl6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r>
                <a:rPr kumimoji="1" lang="en-US" altLang="zh-CN" sz="1000" b="1">
                  <a:solidFill>
                    <a:schemeClr val="tx1"/>
                  </a:solidFill>
                  <a:latin typeface="微软雅黑" pitchFamily="34" charset="-122"/>
                  <a:ea typeface="微软雅黑" pitchFamily="34" charset="-122"/>
                </a:rPr>
                <a:t>dod (6)</a:t>
              </a:r>
            </a:p>
          </p:txBody>
        </p:sp>
        <p:sp>
          <p:nvSpPr>
            <p:cNvPr id="10" name="Text Box 110"/>
            <p:cNvSpPr txBox="1">
              <a:spLocks noChangeArrowheads="1"/>
            </p:cNvSpPr>
            <p:nvPr/>
          </p:nvSpPr>
          <p:spPr bwMode="auto">
            <a:xfrm>
              <a:off x="3745074" y="2859771"/>
              <a:ext cx="5732735" cy="441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charset="0"/>
                  <a:ea typeface="黑体" pitchFamily="49" charset="-122"/>
                </a:defRPr>
              </a:lvl1pPr>
              <a:lvl2pPr>
                <a:defRPr sz="2800">
                  <a:solidFill>
                    <a:schemeClr val="tx1"/>
                  </a:solidFill>
                  <a:latin typeface="Tahoma" pitchFamily="34" charset="0"/>
                  <a:ea typeface="宋体" charset="-122"/>
                </a:defRPr>
              </a:lvl2pPr>
              <a:lvl3pPr>
                <a:defRPr sz="2400">
                  <a:solidFill>
                    <a:schemeClr val="tx1"/>
                  </a:solidFill>
                  <a:latin typeface="Tahoma" pitchFamily="34" charset="0"/>
                  <a:ea typeface="宋体" charset="-122"/>
                </a:defRPr>
              </a:lvl3pPr>
              <a:lvl4pPr>
                <a:defRPr sz="2000">
                  <a:solidFill>
                    <a:schemeClr val="tx1"/>
                  </a:solidFill>
                  <a:latin typeface="Tahoma" pitchFamily="34" charset="0"/>
                  <a:ea typeface="宋体" charset="-122"/>
                </a:defRPr>
              </a:lvl4pPr>
              <a:lvl5pPr>
                <a:defRPr sz="2000">
                  <a:solidFill>
                    <a:schemeClr val="tx1"/>
                  </a:solidFill>
                  <a:latin typeface="Tahoma" pitchFamily="34" charset="0"/>
                  <a:ea typeface="宋体" charset="-122"/>
                </a:defRPr>
              </a:lvl5pPr>
              <a:lvl6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r>
                <a:rPr kumimoji="1" lang="en-US" altLang="zh-CN" sz="1000" b="1">
                  <a:solidFill>
                    <a:schemeClr val="tx1"/>
                  </a:solidFill>
                  <a:latin typeface="微软雅黑" pitchFamily="34" charset="-122"/>
                  <a:ea typeface="微软雅黑" pitchFamily="34" charset="-122"/>
                </a:rPr>
                <a:t>internet (1)           </a:t>
              </a:r>
              <a:r>
                <a:rPr kumimoji="1" lang="en-US" altLang="zh-CN" sz="1000" b="1">
                  <a:solidFill>
                    <a:schemeClr val="tx1"/>
                  </a:solidFill>
                  <a:latin typeface="微软雅黑" pitchFamily="34" charset="-122"/>
                  <a:ea typeface="微软雅黑" pitchFamily="34" charset="-122"/>
                  <a:sym typeface="Symbol" pitchFamily="18" charset="2"/>
                </a:rPr>
                <a:t>1.3.6.1 (iso.org.dod.internet)</a:t>
              </a:r>
              <a:endParaRPr kumimoji="1" lang="en-US" altLang="zh-CN" sz="1000" b="1">
                <a:solidFill>
                  <a:schemeClr val="tx1"/>
                </a:solidFill>
                <a:latin typeface="微软雅黑" pitchFamily="34" charset="-122"/>
                <a:ea typeface="微软雅黑" pitchFamily="34" charset="-122"/>
              </a:endParaRPr>
            </a:p>
          </p:txBody>
        </p:sp>
        <p:sp>
          <p:nvSpPr>
            <p:cNvPr id="11" name="Text Box 111"/>
            <p:cNvSpPr txBox="1">
              <a:spLocks noChangeArrowheads="1"/>
            </p:cNvSpPr>
            <p:nvPr/>
          </p:nvSpPr>
          <p:spPr bwMode="auto">
            <a:xfrm>
              <a:off x="3963489" y="3304272"/>
              <a:ext cx="1421393" cy="441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charset="0"/>
                  <a:ea typeface="黑体" pitchFamily="49" charset="-122"/>
                </a:defRPr>
              </a:lvl1pPr>
              <a:lvl2pPr>
                <a:defRPr sz="2800">
                  <a:solidFill>
                    <a:schemeClr val="tx1"/>
                  </a:solidFill>
                  <a:latin typeface="Tahoma" pitchFamily="34" charset="0"/>
                  <a:ea typeface="宋体" charset="-122"/>
                </a:defRPr>
              </a:lvl2pPr>
              <a:lvl3pPr>
                <a:defRPr sz="2400">
                  <a:solidFill>
                    <a:schemeClr val="tx1"/>
                  </a:solidFill>
                  <a:latin typeface="Tahoma" pitchFamily="34" charset="0"/>
                  <a:ea typeface="宋体" charset="-122"/>
                </a:defRPr>
              </a:lvl3pPr>
              <a:lvl4pPr>
                <a:defRPr sz="2000">
                  <a:solidFill>
                    <a:schemeClr val="tx1"/>
                  </a:solidFill>
                  <a:latin typeface="Tahoma" pitchFamily="34" charset="0"/>
                  <a:ea typeface="宋体" charset="-122"/>
                </a:defRPr>
              </a:lvl4pPr>
              <a:lvl5pPr>
                <a:defRPr sz="2000">
                  <a:solidFill>
                    <a:schemeClr val="tx1"/>
                  </a:solidFill>
                  <a:latin typeface="Tahoma" pitchFamily="34" charset="0"/>
                  <a:ea typeface="宋体" charset="-122"/>
                </a:defRPr>
              </a:lvl5pPr>
              <a:lvl6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r>
                <a:rPr kumimoji="1" lang="en-US" altLang="zh-CN" sz="1000" b="1">
                  <a:solidFill>
                    <a:schemeClr val="tx1"/>
                  </a:solidFill>
                  <a:latin typeface="微软雅黑" pitchFamily="34" charset="-122"/>
                  <a:ea typeface="微软雅黑" pitchFamily="34" charset="-122"/>
                </a:rPr>
                <a:t>mgmt (2)</a:t>
              </a:r>
            </a:p>
          </p:txBody>
        </p:sp>
        <p:sp>
          <p:nvSpPr>
            <p:cNvPr id="12" name="Text Box 112"/>
            <p:cNvSpPr txBox="1">
              <a:spLocks noChangeArrowheads="1"/>
            </p:cNvSpPr>
            <p:nvPr/>
          </p:nvSpPr>
          <p:spPr bwMode="auto">
            <a:xfrm>
              <a:off x="3978966" y="3828146"/>
              <a:ext cx="7435414" cy="441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charset="0"/>
                  <a:ea typeface="黑体" pitchFamily="49" charset="-122"/>
                </a:defRPr>
              </a:lvl1pPr>
              <a:lvl2pPr>
                <a:defRPr sz="2800">
                  <a:solidFill>
                    <a:schemeClr val="tx1"/>
                  </a:solidFill>
                  <a:latin typeface="Tahoma" pitchFamily="34" charset="0"/>
                  <a:ea typeface="宋体" charset="-122"/>
                </a:defRPr>
              </a:lvl2pPr>
              <a:lvl3pPr>
                <a:defRPr sz="2400">
                  <a:solidFill>
                    <a:schemeClr val="tx1"/>
                  </a:solidFill>
                  <a:latin typeface="Tahoma" pitchFamily="34" charset="0"/>
                  <a:ea typeface="宋体" charset="-122"/>
                </a:defRPr>
              </a:lvl3pPr>
              <a:lvl4pPr>
                <a:defRPr sz="2000">
                  <a:solidFill>
                    <a:schemeClr val="tx1"/>
                  </a:solidFill>
                  <a:latin typeface="Tahoma" pitchFamily="34" charset="0"/>
                  <a:ea typeface="宋体" charset="-122"/>
                </a:defRPr>
              </a:lvl4pPr>
              <a:lvl5pPr>
                <a:defRPr sz="2000">
                  <a:solidFill>
                    <a:schemeClr val="tx1"/>
                  </a:solidFill>
                  <a:latin typeface="Tahoma" pitchFamily="34" charset="0"/>
                  <a:ea typeface="宋体" charset="-122"/>
                </a:defRPr>
              </a:lvl5pPr>
              <a:lvl6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r>
                <a:rPr kumimoji="1" lang="en-US" altLang="zh-CN" sz="1000" b="1">
                  <a:solidFill>
                    <a:schemeClr val="tx1"/>
                  </a:solidFill>
                  <a:latin typeface="微软雅黑" pitchFamily="34" charset="-122"/>
                  <a:ea typeface="微软雅黑" pitchFamily="34" charset="-122"/>
                </a:rPr>
                <a:t>mib-2 (1)           </a:t>
              </a:r>
              <a:r>
                <a:rPr kumimoji="1" lang="en-US" altLang="zh-CN" sz="1000" b="1">
                  <a:solidFill>
                    <a:schemeClr val="tx1"/>
                  </a:solidFill>
                  <a:latin typeface="微软雅黑" pitchFamily="34" charset="-122"/>
                  <a:ea typeface="微软雅黑" pitchFamily="34" charset="-122"/>
                  <a:sym typeface="Symbol" pitchFamily="18" charset="2"/>
                </a:rPr>
                <a:t>1.3.6.1.2.1 (iso.org.dod.internet.mgmt.mib-2)</a:t>
              </a:r>
            </a:p>
          </p:txBody>
        </p:sp>
        <p:sp>
          <p:nvSpPr>
            <p:cNvPr id="13" name="Line 113"/>
            <p:cNvSpPr>
              <a:spLocks noChangeShapeType="1"/>
            </p:cNvSpPr>
            <p:nvPr/>
          </p:nvSpPr>
          <p:spPr bwMode="auto">
            <a:xfrm>
              <a:off x="4443645" y="1465242"/>
              <a:ext cx="0" cy="198438"/>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itchFamily="34" charset="-122"/>
                <a:ea typeface="微软雅黑" pitchFamily="34" charset="-122"/>
              </a:endParaRPr>
            </a:p>
          </p:txBody>
        </p:sp>
        <p:sp>
          <p:nvSpPr>
            <p:cNvPr id="14" name="Line 114"/>
            <p:cNvSpPr>
              <a:spLocks noChangeShapeType="1"/>
            </p:cNvSpPr>
            <p:nvPr/>
          </p:nvSpPr>
          <p:spPr bwMode="auto">
            <a:xfrm flipH="1">
              <a:off x="4443646" y="2741593"/>
              <a:ext cx="1719" cy="258763"/>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itchFamily="34" charset="-122"/>
                <a:ea typeface="微软雅黑" pitchFamily="34" charset="-122"/>
              </a:endParaRPr>
            </a:p>
          </p:txBody>
        </p:sp>
        <p:sp>
          <p:nvSpPr>
            <p:cNvPr id="15" name="Line 115"/>
            <p:cNvSpPr>
              <a:spLocks noChangeShapeType="1"/>
            </p:cNvSpPr>
            <p:nvPr/>
          </p:nvSpPr>
          <p:spPr bwMode="auto">
            <a:xfrm flipH="1">
              <a:off x="4443645" y="3209906"/>
              <a:ext cx="0" cy="255587"/>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itchFamily="34" charset="-122"/>
                <a:ea typeface="微软雅黑" pitchFamily="34" charset="-122"/>
              </a:endParaRPr>
            </a:p>
          </p:txBody>
        </p:sp>
        <p:sp>
          <p:nvSpPr>
            <p:cNvPr id="16" name="Line 116"/>
            <p:cNvSpPr>
              <a:spLocks noChangeShapeType="1"/>
            </p:cNvSpPr>
            <p:nvPr/>
          </p:nvSpPr>
          <p:spPr bwMode="auto">
            <a:xfrm flipV="1">
              <a:off x="3968983" y="3209906"/>
              <a:ext cx="467783" cy="217487"/>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itchFamily="34" charset="-122"/>
                <a:ea typeface="微软雅黑" pitchFamily="34" charset="-122"/>
              </a:endParaRPr>
            </a:p>
          </p:txBody>
        </p:sp>
        <p:sp>
          <p:nvSpPr>
            <p:cNvPr id="17" name="Line 117"/>
            <p:cNvSpPr>
              <a:spLocks noChangeShapeType="1"/>
            </p:cNvSpPr>
            <p:nvPr/>
          </p:nvSpPr>
          <p:spPr bwMode="auto">
            <a:xfrm>
              <a:off x="4445364" y="3213080"/>
              <a:ext cx="440267" cy="150812"/>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itchFamily="34" charset="-122"/>
                <a:ea typeface="微软雅黑" pitchFamily="34" charset="-122"/>
              </a:endParaRPr>
            </a:p>
          </p:txBody>
        </p:sp>
        <p:sp>
          <p:nvSpPr>
            <p:cNvPr id="18" name="Text Box 118"/>
            <p:cNvSpPr txBox="1">
              <a:spLocks noChangeArrowheads="1"/>
            </p:cNvSpPr>
            <p:nvPr/>
          </p:nvSpPr>
          <p:spPr bwMode="auto">
            <a:xfrm>
              <a:off x="4030560" y="1951722"/>
              <a:ext cx="1122273" cy="441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charset="0"/>
                  <a:ea typeface="黑体" pitchFamily="49" charset="-122"/>
                </a:defRPr>
              </a:lvl1pPr>
              <a:lvl2pPr>
                <a:defRPr sz="2800">
                  <a:solidFill>
                    <a:schemeClr val="tx1"/>
                  </a:solidFill>
                  <a:latin typeface="Tahoma" pitchFamily="34" charset="0"/>
                  <a:ea typeface="宋体" charset="-122"/>
                </a:defRPr>
              </a:lvl2pPr>
              <a:lvl3pPr>
                <a:defRPr sz="2400">
                  <a:solidFill>
                    <a:schemeClr val="tx1"/>
                  </a:solidFill>
                  <a:latin typeface="Tahoma" pitchFamily="34" charset="0"/>
                  <a:ea typeface="宋体" charset="-122"/>
                </a:defRPr>
              </a:lvl3pPr>
              <a:lvl4pPr>
                <a:defRPr sz="2000">
                  <a:solidFill>
                    <a:schemeClr val="tx1"/>
                  </a:solidFill>
                  <a:latin typeface="Tahoma" pitchFamily="34" charset="0"/>
                  <a:ea typeface="宋体" charset="-122"/>
                </a:defRPr>
              </a:lvl4pPr>
              <a:lvl5pPr>
                <a:defRPr sz="2000">
                  <a:solidFill>
                    <a:schemeClr val="tx1"/>
                  </a:solidFill>
                  <a:latin typeface="Tahoma" pitchFamily="34" charset="0"/>
                  <a:ea typeface="宋体" charset="-122"/>
                </a:defRPr>
              </a:lvl5pPr>
              <a:lvl6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r>
                <a:rPr kumimoji="1" lang="en-US" altLang="zh-CN" sz="1000" b="1">
                  <a:solidFill>
                    <a:schemeClr val="tx1"/>
                  </a:solidFill>
                  <a:latin typeface="微软雅黑" pitchFamily="34" charset="-122"/>
                  <a:ea typeface="微软雅黑" pitchFamily="34" charset="-122"/>
                </a:rPr>
                <a:t>org (3)</a:t>
              </a:r>
            </a:p>
          </p:txBody>
        </p:sp>
        <p:sp>
          <p:nvSpPr>
            <p:cNvPr id="19" name="Line 119"/>
            <p:cNvSpPr>
              <a:spLocks noChangeShapeType="1"/>
            </p:cNvSpPr>
            <p:nvPr/>
          </p:nvSpPr>
          <p:spPr bwMode="auto">
            <a:xfrm>
              <a:off x="4452243" y="1473181"/>
              <a:ext cx="1073150" cy="179387"/>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000" b="1">
                <a:latin typeface="微软雅黑" pitchFamily="34" charset="-122"/>
                <a:ea typeface="微软雅黑" pitchFamily="34" charset="-122"/>
              </a:endParaRPr>
            </a:p>
          </p:txBody>
        </p:sp>
        <p:sp>
          <p:nvSpPr>
            <p:cNvPr id="20" name="Line 120"/>
            <p:cNvSpPr>
              <a:spLocks noChangeShapeType="1"/>
            </p:cNvSpPr>
            <p:nvPr/>
          </p:nvSpPr>
          <p:spPr bwMode="auto">
            <a:xfrm flipV="1">
              <a:off x="3430688" y="1470005"/>
              <a:ext cx="1009518" cy="214312"/>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000" b="1">
                <a:latin typeface="微软雅黑" pitchFamily="34" charset="-122"/>
                <a:ea typeface="微软雅黑" pitchFamily="34" charset="-122"/>
              </a:endParaRPr>
            </a:p>
          </p:txBody>
        </p:sp>
        <p:sp>
          <p:nvSpPr>
            <p:cNvPr id="21" name="Line 121"/>
            <p:cNvSpPr>
              <a:spLocks noChangeShapeType="1"/>
            </p:cNvSpPr>
            <p:nvPr/>
          </p:nvSpPr>
          <p:spPr bwMode="auto">
            <a:xfrm flipH="1">
              <a:off x="4067010" y="1873231"/>
              <a:ext cx="359437" cy="111125"/>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000" b="1">
                <a:latin typeface="微软雅黑" pitchFamily="34" charset="-122"/>
                <a:ea typeface="微软雅黑" pitchFamily="34" charset="-122"/>
              </a:endParaRPr>
            </a:p>
          </p:txBody>
        </p:sp>
        <p:sp>
          <p:nvSpPr>
            <p:cNvPr id="22" name="Line 122"/>
            <p:cNvSpPr>
              <a:spLocks noChangeShapeType="1"/>
            </p:cNvSpPr>
            <p:nvPr/>
          </p:nvSpPr>
          <p:spPr bwMode="auto">
            <a:xfrm>
              <a:off x="4440206" y="1870055"/>
              <a:ext cx="407590" cy="114300"/>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000" b="1">
                <a:latin typeface="微软雅黑" pitchFamily="34" charset="-122"/>
                <a:ea typeface="微软雅黑" pitchFamily="34" charset="-122"/>
              </a:endParaRPr>
            </a:p>
          </p:txBody>
        </p:sp>
        <p:sp>
          <p:nvSpPr>
            <p:cNvPr id="23" name="Line 123"/>
            <p:cNvSpPr>
              <a:spLocks noChangeShapeType="1"/>
            </p:cNvSpPr>
            <p:nvPr/>
          </p:nvSpPr>
          <p:spPr bwMode="auto">
            <a:xfrm flipH="1">
              <a:off x="4443645" y="1868467"/>
              <a:ext cx="0" cy="177800"/>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000" b="1">
                <a:latin typeface="微软雅黑" pitchFamily="34" charset="-122"/>
                <a:ea typeface="微软雅黑" pitchFamily="34" charset="-122"/>
              </a:endParaRPr>
            </a:p>
          </p:txBody>
        </p:sp>
        <p:sp>
          <p:nvSpPr>
            <p:cNvPr id="24" name="Line 124"/>
            <p:cNvSpPr>
              <a:spLocks noChangeShapeType="1"/>
            </p:cNvSpPr>
            <p:nvPr/>
          </p:nvSpPr>
          <p:spPr bwMode="auto">
            <a:xfrm>
              <a:off x="4443645" y="2355831"/>
              <a:ext cx="0" cy="185737"/>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000" b="1">
                <a:latin typeface="微软雅黑" pitchFamily="34" charset="-122"/>
                <a:ea typeface="微软雅黑" pitchFamily="34" charset="-122"/>
              </a:endParaRPr>
            </a:p>
          </p:txBody>
        </p:sp>
        <p:sp>
          <p:nvSpPr>
            <p:cNvPr id="25" name="Line 125"/>
            <p:cNvSpPr>
              <a:spLocks noChangeShapeType="1"/>
            </p:cNvSpPr>
            <p:nvPr/>
          </p:nvSpPr>
          <p:spPr bwMode="auto">
            <a:xfrm>
              <a:off x="4452244" y="2359005"/>
              <a:ext cx="390393" cy="144462"/>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000" b="1">
                <a:latin typeface="微软雅黑" pitchFamily="34" charset="-122"/>
                <a:ea typeface="微软雅黑" pitchFamily="34" charset="-122"/>
              </a:endParaRPr>
            </a:p>
          </p:txBody>
        </p:sp>
        <p:sp>
          <p:nvSpPr>
            <p:cNvPr id="26" name="Line 126"/>
            <p:cNvSpPr>
              <a:spLocks noChangeShapeType="1"/>
            </p:cNvSpPr>
            <p:nvPr/>
          </p:nvSpPr>
          <p:spPr bwMode="auto">
            <a:xfrm flipH="1">
              <a:off x="3981020" y="2360593"/>
              <a:ext cx="454025" cy="144463"/>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000" b="1">
                <a:latin typeface="微软雅黑" pitchFamily="34" charset="-122"/>
                <a:ea typeface="微软雅黑" pitchFamily="34" charset="-122"/>
              </a:endParaRPr>
            </a:p>
          </p:txBody>
        </p:sp>
        <p:sp>
          <p:nvSpPr>
            <p:cNvPr id="27" name="AutoShape 127"/>
            <p:cNvSpPr>
              <a:spLocks noChangeArrowheads="1"/>
            </p:cNvSpPr>
            <p:nvPr/>
          </p:nvSpPr>
          <p:spPr bwMode="auto">
            <a:xfrm>
              <a:off x="5313180" y="2997849"/>
              <a:ext cx="495299" cy="228600"/>
            </a:xfrm>
            <a:prstGeom prst="leftArrow">
              <a:avLst>
                <a:gd name="adj1" fmla="val 33333"/>
                <a:gd name="adj2" fmla="val 98148"/>
              </a:avLst>
            </a:prstGeom>
            <a:solidFill>
              <a:srgbClr val="FFFF00"/>
            </a:solidFill>
            <a:ln w="9525">
              <a:solidFill>
                <a:schemeClr val="tx1"/>
              </a:solidFill>
              <a:miter lim="800000"/>
              <a:headEnd/>
              <a:tailEnd/>
            </a:ln>
            <a:effectLst/>
          </p:spPr>
          <p:txBody>
            <a:bodyPr wrap="none" anchor="ctr"/>
            <a:lstStyle/>
            <a:p>
              <a:pPr eaLnBrk="1" hangingPunct="1"/>
              <a:endParaRPr lang="zh-CN" altLang="en-US" sz="1000" b="1">
                <a:latin typeface="微软雅黑" pitchFamily="34" charset="-122"/>
                <a:ea typeface="微软雅黑" pitchFamily="34" charset="-122"/>
              </a:endParaRPr>
            </a:p>
          </p:txBody>
        </p:sp>
        <p:sp>
          <p:nvSpPr>
            <p:cNvPr id="28" name="AutoShape 128"/>
            <p:cNvSpPr>
              <a:spLocks noChangeArrowheads="1"/>
            </p:cNvSpPr>
            <p:nvPr/>
          </p:nvSpPr>
          <p:spPr bwMode="auto">
            <a:xfrm>
              <a:off x="5390570" y="3966224"/>
              <a:ext cx="495299" cy="228600"/>
            </a:xfrm>
            <a:prstGeom prst="leftArrow">
              <a:avLst>
                <a:gd name="adj1" fmla="val 33333"/>
                <a:gd name="adj2" fmla="val 98148"/>
              </a:avLst>
            </a:prstGeom>
            <a:solidFill>
              <a:srgbClr val="FFFF00"/>
            </a:solidFill>
            <a:ln w="9525">
              <a:solidFill>
                <a:schemeClr val="tx1"/>
              </a:solidFill>
              <a:miter lim="800000"/>
              <a:headEnd/>
              <a:tailEnd/>
            </a:ln>
            <a:effectLst/>
          </p:spPr>
          <p:txBody>
            <a:bodyPr wrap="none" anchor="ctr"/>
            <a:lstStyle/>
            <a:p>
              <a:pPr eaLnBrk="1" hangingPunct="1"/>
              <a:endParaRPr lang="zh-CN" altLang="en-US" sz="1000" b="1">
                <a:latin typeface="微软雅黑" pitchFamily="34" charset="-122"/>
                <a:ea typeface="微软雅黑" pitchFamily="34" charset="-122"/>
              </a:endParaRPr>
            </a:p>
          </p:txBody>
        </p:sp>
        <p:sp>
          <p:nvSpPr>
            <p:cNvPr id="29" name="Line 129"/>
            <p:cNvSpPr>
              <a:spLocks noChangeShapeType="1"/>
            </p:cNvSpPr>
            <p:nvPr/>
          </p:nvSpPr>
          <p:spPr bwMode="auto">
            <a:xfrm>
              <a:off x="4448804" y="3659168"/>
              <a:ext cx="1720" cy="276225"/>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itchFamily="34" charset="-122"/>
                <a:ea typeface="微软雅黑" pitchFamily="34" charset="-122"/>
              </a:endParaRPr>
            </a:p>
          </p:txBody>
        </p:sp>
        <p:sp>
          <p:nvSpPr>
            <p:cNvPr id="30" name="Rectangle 130"/>
            <p:cNvSpPr>
              <a:spLocks noChangeArrowheads="1"/>
            </p:cNvSpPr>
            <p:nvPr/>
          </p:nvSpPr>
          <p:spPr bwMode="auto">
            <a:xfrm>
              <a:off x="56456" y="4294167"/>
              <a:ext cx="9245600" cy="1703388"/>
            </a:xfrm>
            <a:prstGeom prst="rect">
              <a:avLst/>
            </a:prstGeom>
            <a:solidFill>
              <a:srgbClr val="00FFCC"/>
            </a:solidFill>
            <a:ln>
              <a:noFill/>
            </a:ln>
            <a:effectLst/>
            <a:extLst>
              <a:ext uri="{91240B29-F687-4F45-9708-019B960494DF}">
                <a14:hiddenLine xmlns:a14="http://schemas.microsoft.com/office/drawing/2010/main" w="19050">
                  <a:solidFill>
                    <a:schemeClr val="tx1"/>
                  </a:solidFill>
                  <a:prstDash val="dash"/>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1000" b="1">
                <a:latin typeface="微软雅黑" pitchFamily="34" charset="-122"/>
                <a:ea typeface="微软雅黑" pitchFamily="34" charset="-122"/>
              </a:endParaRPr>
            </a:p>
          </p:txBody>
        </p:sp>
        <p:sp>
          <p:nvSpPr>
            <p:cNvPr id="31" name="Text Box 131"/>
            <p:cNvSpPr txBox="1">
              <a:spLocks noChangeArrowheads="1"/>
            </p:cNvSpPr>
            <p:nvPr/>
          </p:nvSpPr>
          <p:spPr bwMode="auto">
            <a:xfrm>
              <a:off x="72398" y="5114693"/>
              <a:ext cx="1464534" cy="441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charset="0"/>
                  <a:ea typeface="黑体" pitchFamily="49" charset="-122"/>
                </a:defRPr>
              </a:lvl1pPr>
              <a:lvl2pPr>
                <a:defRPr sz="2800">
                  <a:solidFill>
                    <a:schemeClr val="tx1"/>
                  </a:solidFill>
                  <a:latin typeface="Tahoma" pitchFamily="34" charset="0"/>
                  <a:ea typeface="宋体" charset="-122"/>
                </a:defRPr>
              </a:lvl2pPr>
              <a:lvl3pPr>
                <a:defRPr sz="2400">
                  <a:solidFill>
                    <a:schemeClr val="tx1"/>
                  </a:solidFill>
                  <a:latin typeface="Tahoma" pitchFamily="34" charset="0"/>
                  <a:ea typeface="宋体" charset="-122"/>
                </a:defRPr>
              </a:lvl3pPr>
              <a:lvl4pPr>
                <a:defRPr sz="2000">
                  <a:solidFill>
                    <a:schemeClr val="tx1"/>
                  </a:solidFill>
                  <a:latin typeface="Tahoma" pitchFamily="34" charset="0"/>
                  <a:ea typeface="宋体" charset="-122"/>
                </a:defRPr>
              </a:lvl4pPr>
              <a:lvl5pPr>
                <a:defRPr sz="2000">
                  <a:solidFill>
                    <a:schemeClr val="tx1"/>
                  </a:solidFill>
                  <a:latin typeface="Tahoma" pitchFamily="34" charset="0"/>
                  <a:ea typeface="宋体" charset="-122"/>
                </a:defRPr>
              </a:lvl5pPr>
              <a:lvl6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r>
                <a:rPr kumimoji="1" lang="en-US" altLang="zh-CN" sz="1000" b="1" dirty="0">
                  <a:solidFill>
                    <a:schemeClr val="tx1"/>
                  </a:solidFill>
                  <a:latin typeface="微软雅黑" pitchFamily="34" charset="-122"/>
                  <a:ea typeface="微软雅黑" pitchFamily="34" charset="-122"/>
                </a:rPr>
                <a:t>system(1)</a:t>
              </a:r>
              <a:endParaRPr kumimoji="1" lang="en-US" altLang="zh-CN" sz="1000" b="1" dirty="0">
                <a:solidFill>
                  <a:schemeClr val="tx1"/>
                </a:solidFill>
                <a:latin typeface="微软雅黑" pitchFamily="34" charset="-122"/>
                <a:ea typeface="微软雅黑" pitchFamily="34" charset="-122"/>
                <a:sym typeface="Symbol" pitchFamily="18" charset="2"/>
              </a:endParaRPr>
            </a:p>
          </p:txBody>
        </p:sp>
        <p:sp>
          <p:nvSpPr>
            <p:cNvPr id="32" name="Text Box 132"/>
            <p:cNvSpPr txBox="1">
              <a:spLocks noChangeArrowheads="1"/>
            </p:cNvSpPr>
            <p:nvPr/>
          </p:nvSpPr>
          <p:spPr bwMode="auto">
            <a:xfrm>
              <a:off x="1290012" y="5095642"/>
              <a:ext cx="1674494" cy="441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charset="0"/>
                  <a:ea typeface="黑体" pitchFamily="49" charset="-122"/>
                </a:defRPr>
              </a:lvl1pPr>
              <a:lvl2pPr>
                <a:defRPr sz="2800">
                  <a:solidFill>
                    <a:schemeClr val="tx1"/>
                  </a:solidFill>
                  <a:latin typeface="Tahoma" pitchFamily="34" charset="0"/>
                  <a:ea typeface="宋体" charset="-122"/>
                </a:defRPr>
              </a:lvl2pPr>
              <a:lvl3pPr>
                <a:defRPr sz="2400">
                  <a:solidFill>
                    <a:schemeClr val="tx1"/>
                  </a:solidFill>
                  <a:latin typeface="Tahoma" pitchFamily="34" charset="0"/>
                  <a:ea typeface="宋体" charset="-122"/>
                </a:defRPr>
              </a:lvl3pPr>
              <a:lvl4pPr>
                <a:defRPr sz="2000">
                  <a:solidFill>
                    <a:schemeClr val="tx1"/>
                  </a:solidFill>
                  <a:latin typeface="Tahoma" pitchFamily="34" charset="0"/>
                  <a:ea typeface="宋体" charset="-122"/>
                </a:defRPr>
              </a:lvl4pPr>
              <a:lvl5pPr>
                <a:defRPr sz="2000">
                  <a:solidFill>
                    <a:schemeClr val="tx1"/>
                  </a:solidFill>
                  <a:latin typeface="Tahoma" pitchFamily="34" charset="0"/>
                  <a:ea typeface="宋体" charset="-122"/>
                </a:defRPr>
              </a:lvl5pPr>
              <a:lvl6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r>
                <a:rPr kumimoji="1" lang="en-US" altLang="zh-CN" sz="1000" b="1">
                  <a:solidFill>
                    <a:schemeClr val="tx1"/>
                  </a:solidFill>
                  <a:latin typeface="微软雅黑" pitchFamily="34" charset="-122"/>
                  <a:ea typeface="微软雅黑" pitchFamily="34" charset="-122"/>
                </a:rPr>
                <a:t>interface(2)</a:t>
              </a:r>
              <a:endParaRPr kumimoji="1" lang="en-US" altLang="zh-CN" sz="1000" b="1">
                <a:solidFill>
                  <a:schemeClr val="tx1"/>
                </a:solidFill>
                <a:latin typeface="微软雅黑" pitchFamily="34" charset="-122"/>
                <a:ea typeface="微软雅黑" pitchFamily="34" charset="-122"/>
                <a:sym typeface="Symbol" pitchFamily="18" charset="2"/>
              </a:endParaRPr>
            </a:p>
          </p:txBody>
        </p:sp>
        <p:sp>
          <p:nvSpPr>
            <p:cNvPr id="33" name="Text Box 133"/>
            <p:cNvSpPr txBox="1">
              <a:spLocks noChangeArrowheads="1"/>
            </p:cNvSpPr>
            <p:nvPr/>
          </p:nvSpPr>
          <p:spPr bwMode="auto">
            <a:xfrm>
              <a:off x="2707119" y="5095642"/>
              <a:ext cx="877799" cy="441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charset="0"/>
                  <a:ea typeface="黑体" pitchFamily="49" charset="-122"/>
                </a:defRPr>
              </a:lvl1pPr>
              <a:lvl2pPr>
                <a:defRPr sz="2800">
                  <a:solidFill>
                    <a:schemeClr val="tx1"/>
                  </a:solidFill>
                  <a:latin typeface="Tahoma" pitchFamily="34" charset="0"/>
                  <a:ea typeface="宋体" charset="-122"/>
                </a:defRPr>
              </a:lvl2pPr>
              <a:lvl3pPr>
                <a:defRPr sz="2400">
                  <a:solidFill>
                    <a:schemeClr val="tx1"/>
                  </a:solidFill>
                  <a:latin typeface="Tahoma" pitchFamily="34" charset="0"/>
                  <a:ea typeface="宋体" charset="-122"/>
                </a:defRPr>
              </a:lvl3pPr>
              <a:lvl4pPr>
                <a:defRPr sz="2000">
                  <a:solidFill>
                    <a:schemeClr val="tx1"/>
                  </a:solidFill>
                  <a:latin typeface="Tahoma" pitchFamily="34" charset="0"/>
                  <a:ea typeface="宋体" charset="-122"/>
                </a:defRPr>
              </a:lvl4pPr>
              <a:lvl5pPr>
                <a:defRPr sz="2000">
                  <a:solidFill>
                    <a:schemeClr val="tx1"/>
                  </a:solidFill>
                  <a:latin typeface="Tahoma" pitchFamily="34" charset="0"/>
                  <a:ea typeface="宋体" charset="-122"/>
                </a:defRPr>
              </a:lvl5pPr>
              <a:lvl6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r>
                <a:rPr kumimoji="1" lang="en-US" altLang="zh-CN" sz="1000" b="1">
                  <a:solidFill>
                    <a:schemeClr val="tx1"/>
                  </a:solidFill>
                  <a:latin typeface="微软雅黑" pitchFamily="34" charset="-122"/>
                  <a:ea typeface="微软雅黑" pitchFamily="34" charset="-122"/>
                </a:rPr>
                <a:t>at(3)</a:t>
              </a:r>
              <a:endParaRPr kumimoji="1" lang="en-US" altLang="zh-CN" sz="1000" b="1">
                <a:solidFill>
                  <a:schemeClr val="tx1"/>
                </a:solidFill>
                <a:latin typeface="微软雅黑" pitchFamily="34" charset="-122"/>
                <a:ea typeface="微软雅黑" pitchFamily="34" charset="-122"/>
                <a:sym typeface="Symbol" pitchFamily="18" charset="2"/>
              </a:endParaRPr>
            </a:p>
          </p:txBody>
        </p:sp>
        <p:sp>
          <p:nvSpPr>
            <p:cNvPr id="34" name="Text Box 134"/>
            <p:cNvSpPr txBox="1">
              <a:spLocks noChangeArrowheads="1"/>
            </p:cNvSpPr>
            <p:nvPr/>
          </p:nvSpPr>
          <p:spPr bwMode="auto">
            <a:xfrm>
              <a:off x="3518860" y="5095642"/>
              <a:ext cx="872047" cy="441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charset="0"/>
                  <a:ea typeface="黑体" pitchFamily="49" charset="-122"/>
                </a:defRPr>
              </a:lvl1pPr>
              <a:lvl2pPr>
                <a:defRPr sz="2800">
                  <a:solidFill>
                    <a:schemeClr val="tx1"/>
                  </a:solidFill>
                  <a:latin typeface="Tahoma" pitchFamily="34" charset="0"/>
                  <a:ea typeface="宋体" charset="-122"/>
                </a:defRPr>
              </a:lvl2pPr>
              <a:lvl3pPr>
                <a:defRPr sz="2400">
                  <a:solidFill>
                    <a:schemeClr val="tx1"/>
                  </a:solidFill>
                  <a:latin typeface="Tahoma" pitchFamily="34" charset="0"/>
                  <a:ea typeface="宋体" charset="-122"/>
                </a:defRPr>
              </a:lvl3pPr>
              <a:lvl4pPr>
                <a:defRPr sz="2000">
                  <a:solidFill>
                    <a:schemeClr val="tx1"/>
                  </a:solidFill>
                  <a:latin typeface="Tahoma" pitchFamily="34" charset="0"/>
                  <a:ea typeface="宋体" charset="-122"/>
                </a:defRPr>
              </a:lvl4pPr>
              <a:lvl5pPr>
                <a:defRPr sz="2000">
                  <a:solidFill>
                    <a:schemeClr val="tx1"/>
                  </a:solidFill>
                  <a:latin typeface="Tahoma" pitchFamily="34" charset="0"/>
                  <a:ea typeface="宋体" charset="-122"/>
                </a:defRPr>
              </a:lvl5pPr>
              <a:lvl6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r>
                <a:rPr kumimoji="1" lang="en-US" altLang="zh-CN" sz="1000" b="1">
                  <a:solidFill>
                    <a:schemeClr val="tx1"/>
                  </a:solidFill>
                  <a:latin typeface="微软雅黑" pitchFamily="34" charset="-122"/>
                  <a:ea typeface="微软雅黑" pitchFamily="34" charset="-122"/>
                </a:rPr>
                <a:t>ip(4)</a:t>
              </a:r>
              <a:endParaRPr kumimoji="1" lang="en-US" altLang="zh-CN" sz="1000" b="1">
                <a:solidFill>
                  <a:schemeClr val="tx1"/>
                </a:solidFill>
                <a:latin typeface="微软雅黑" pitchFamily="34" charset="-122"/>
                <a:ea typeface="微软雅黑" pitchFamily="34" charset="-122"/>
                <a:sym typeface="Symbol" pitchFamily="18" charset="2"/>
              </a:endParaRPr>
            </a:p>
          </p:txBody>
        </p:sp>
        <p:sp>
          <p:nvSpPr>
            <p:cNvPr id="35" name="Text Box 135"/>
            <p:cNvSpPr txBox="1">
              <a:spLocks noChangeArrowheads="1"/>
            </p:cNvSpPr>
            <p:nvPr/>
          </p:nvSpPr>
          <p:spPr bwMode="auto">
            <a:xfrm>
              <a:off x="4289327" y="5095642"/>
              <a:ext cx="1217186" cy="441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charset="0"/>
                  <a:ea typeface="黑体" pitchFamily="49" charset="-122"/>
                </a:defRPr>
              </a:lvl1pPr>
              <a:lvl2pPr>
                <a:defRPr sz="2800">
                  <a:solidFill>
                    <a:schemeClr val="tx1"/>
                  </a:solidFill>
                  <a:latin typeface="Tahoma" pitchFamily="34" charset="0"/>
                  <a:ea typeface="宋体" charset="-122"/>
                </a:defRPr>
              </a:lvl2pPr>
              <a:lvl3pPr>
                <a:defRPr sz="2400">
                  <a:solidFill>
                    <a:schemeClr val="tx1"/>
                  </a:solidFill>
                  <a:latin typeface="Tahoma" pitchFamily="34" charset="0"/>
                  <a:ea typeface="宋体" charset="-122"/>
                </a:defRPr>
              </a:lvl3pPr>
              <a:lvl4pPr>
                <a:defRPr sz="2000">
                  <a:solidFill>
                    <a:schemeClr val="tx1"/>
                  </a:solidFill>
                  <a:latin typeface="Tahoma" pitchFamily="34" charset="0"/>
                  <a:ea typeface="宋体" charset="-122"/>
                </a:defRPr>
              </a:lvl4pPr>
              <a:lvl5pPr>
                <a:defRPr sz="2000">
                  <a:solidFill>
                    <a:schemeClr val="tx1"/>
                  </a:solidFill>
                  <a:latin typeface="Tahoma" pitchFamily="34" charset="0"/>
                  <a:ea typeface="宋体" charset="-122"/>
                </a:defRPr>
              </a:lvl5pPr>
              <a:lvl6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r>
                <a:rPr kumimoji="1" lang="en-US" altLang="zh-CN" sz="1000" b="1">
                  <a:solidFill>
                    <a:schemeClr val="tx1"/>
                  </a:solidFill>
                  <a:latin typeface="微软雅黑" pitchFamily="34" charset="-122"/>
                  <a:ea typeface="微软雅黑" pitchFamily="34" charset="-122"/>
                </a:rPr>
                <a:t>icmp(5)</a:t>
              </a:r>
              <a:endParaRPr kumimoji="1" lang="en-US" altLang="zh-CN" sz="1000" b="1">
                <a:solidFill>
                  <a:schemeClr val="tx1"/>
                </a:solidFill>
                <a:latin typeface="微软雅黑" pitchFamily="34" charset="-122"/>
                <a:ea typeface="微软雅黑" pitchFamily="34" charset="-122"/>
                <a:sym typeface="Symbol" pitchFamily="18" charset="2"/>
              </a:endParaRPr>
            </a:p>
          </p:txBody>
        </p:sp>
        <p:sp>
          <p:nvSpPr>
            <p:cNvPr id="36" name="Text Box 136"/>
            <p:cNvSpPr txBox="1">
              <a:spLocks noChangeArrowheads="1"/>
            </p:cNvSpPr>
            <p:nvPr/>
          </p:nvSpPr>
          <p:spPr bwMode="auto">
            <a:xfrm>
              <a:off x="5389994" y="5095642"/>
              <a:ext cx="1015856" cy="441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charset="0"/>
                  <a:ea typeface="黑体" pitchFamily="49" charset="-122"/>
                </a:defRPr>
              </a:lvl1pPr>
              <a:lvl2pPr>
                <a:defRPr sz="2800">
                  <a:solidFill>
                    <a:schemeClr val="tx1"/>
                  </a:solidFill>
                  <a:latin typeface="Tahoma" pitchFamily="34" charset="0"/>
                  <a:ea typeface="宋体" charset="-122"/>
                </a:defRPr>
              </a:lvl2pPr>
              <a:lvl3pPr>
                <a:defRPr sz="2400">
                  <a:solidFill>
                    <a:schemeClr val="tx1"/>
                  </a:solidFill>
                  <a:latin typeface="Tahoma" pitchFamily="34" charset="0"/>
                  <a:ea typeface="宋体" charset="-122"/>
                </a:defRPr>
              </a:lvl3pPr>
              <a:lvl4pPr>
                <a:defRPr sz="2000">
                  <a:solidFill>
                    <a:schemeClr val="tx1"/>
                  </a:solidFill>
                  <a:latin typeface="Tahoma" pitchFamily="34" charset="0"/>
                  <a:ea typeface="宋体" charset="-122"/>
                </a:defRPr>
              </a:lvl4pPr>
              <a:lvl5pPr>
                <a:defRPr sz="2000">
                  <a:solidFill>
                    <a:schemeClr val="tx1"/>
                  </a:solidFill>
                  <a:latin typeface="Tahoma" pitchFamily="34" charset="0"/>
                  <a:ea typeface="宋体" charset="-122"/>
                </a:defRPr>
              </a:lvl5pPr>
              <a:lvl6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r>
                <a:rPr kumimoji="1" lang="en-US" altLang="zh-CN" sz="1000" b="1">
                  <a:solidFill>
                    <a:schemeClr val="tx1"/>
                  </a:solidFill>
                  <a:latin typeface="微软雅黑" pitchFamily="34" charset="-122"/>
                  <a:ea typeface="微软雅黑" pitchFamily="34" charset="-122"/>
                </a:rPr>
                <a:t>tcp(6)</a:t>
              </a:r>
              <a:endParaRPr kumimoji="1" lang="en-US" altLang="zh-CN" sz="1000" b="1">
                <a:solidFill>
                  <a:schemeClr val="tx1"/>
                </a:solidFill>
                <a:latin typeface="微软雅黑" pitchFamily="34" charset="-122"/>
                <a:ea typeface="微软雅黑" pitchFamily="34" charset="-122"/>
                <a:sym typeface="Symbol" pitchFamily="18" charset="2"/>
              </a:endParaRPr>
            </a:p>
          </p:txBody>
        </p:sp>
        <p:sp>
          <p:nvSpPr>
            <p:cNvPr id="37" name="Text Box 137"/>
            <p:cNvSpPr txBox="1">
              <a:spLocks noChangeArrowheads="1"/>
            </p:cNvSpPr>
            <p:nvPr/>
          </p:nvSpPr>
          <p:spPr bwMode="auto">
            <a:xfrm>
              <a:off x="6229253" y="5095642"/>
              <a:ext cx="1105016" cy="441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charset="0"/>
                  <a:ea typeface="黑体" pitchFamily="49" charset="-122"/>
                </a:defRPr>
              </a:lvl1pPr>
              <a:lvl2pPr>
                <a:defRPr sz="2800">
                  <a:solidFill>
                    <a:schemeClr val="tx1"/>
                  </a:solidFill>
                  <a:latin typeface="Tahoma" pitchFamily="34" charset="0"/>
                  <a:ea typeface="宋体" charset="-122"/>
                </a:defRPr>
              </a:lvl2pPr>
              <a:lvl3pPr>
                <a:defRPr sz="2400">
                  <a:solidFill>
                    <a:schemeClr val="tx1"/>
                  </a:solidFill>
                  <a:latin typeface="Tahoma" pitchFamily="34" charset="0"/>
                  <a:ea typeface="宋体" charset="-122"/>
                </a:defRPr>
              </a:lvl3pPr>
              <a:lvl4pPr>
                <a:defRPr sz="2000">
                  <a:solidFill>
                    <a:schemeClr val="tx1"/>
                  </a:solidFill>
                  <a:latin typeface="Tahoma" pitchFamily="34" charset="0"/>
                  <a:ea typeface="宋体" charset="-122"/>
                </a:defRPr>
              </a:lvl4pPr>
              <a:lvl5pPr>
                <a:defRPr sz="2000">
                  <a:solidFill>
                    <a:schemeClr val="tx1"/>
                  </a:solidFill>
                  <a:latin typeface="Tahoma" pitchFamily="34" charset="0"/>
                  <a:ea typeface="宋体" charset="-122"/>
                </a:defRPr>
              </a:lvl5pPr>
              <a:lvl6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r>
                <a:rPr kumimoji="1" lang="en-US" altLang="zh-CN" sz="1000" b="1">
                  <a:solidFill>
                    <a:schemeClr val="tx1"/>
                  </a:solidFill>
                  <a:latin typeface="微软雅黑" pitchFamily="34" charset="-122"/>
                  <a:ea typeface="微软雅黑" pitchFamily="34" charset="-122"/>
                </a:rPr>
                <a:t>udp(7)</a:t>
              </a:r>
              <a:endParaRPr kumimoji="1" lang="en-US" altLang="zh-CN" sz="1000" b="1">
                <a:solidFill>
                  <a:schemeClr val="tx1"/>
                </a:solidFill>
                <a:latin typeface="微软雅黑" pitchFamily="34" charset="-122"/>
                <a:ea typeface="微软雅黑" pitchFamily="34" charset="-122"/>
                <a:sym typeface="Symbol" pitchFamily="18" charset="2"/>
              </a:endParaRPr>
            </a:p>
          </p:txBody>
        </p:sp>
        <p:sp>
          <p:nvSpPr>
            <p:cNvPr id="38" name="Text Box 138"/>
            <p:cNvSpPr txBox="1">
              <a:spLocks noChangeArrowheads="1"/>
            </p:cNvSpPr>
            <p:nvPr/>
          </p:nvSpPr>
          <p:spPr bwMode="auto">
            <a:xfrm>
              <a:off x="7219853" y="5095642"/>
              <a:ext cx="1090635" cy="441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charset="0"/>
                  <a:ea typeface="黑体" pitchFamily="49" charset="-122"/>
                </a:defRPr>
              </a:lvl1pPr>
              <a:lvl2pPr>
                <a:defRPr sz="2800">
                  <a:solidFill>
                    <a:schemeClr val="tx1"/>
                  </a:solidFill>
                  <a:latin typeface="Tahoma" pitchFamily="34" charset="0"/>
                  <a:ea typeface="宋体" charset="-122"/>
                </a:defRPr>
              </a:lvl2pPr>
              <a:lvl3pPr>
                <a:defRPr sz="2400">
                  <a:solidFill>
                    <a:schemeClr val="tx1"/>
                  </a:solidFill>
                  <a:latin typeface="Tahoma" pitchFamily="34" charset="0"/>
                  <a:ea typeface="宋体" charset="-122"/>
                </a:defRPr>
              </a:lvl3pPr>
              <a:lvl4pPr>
                <a:defRPr sz="2000">
                  <a:solidFill>
                    <a:schemeClr val="tx1"/>
                  </a:solidFill>
                  <a:latin typeface="Tahoma" pitchFamily="34" charset="0"/>
                  <a:ea typeface="宋体" charset="-122"/>
                </a:defRPr>
              </a:lvl4pPr>
              <a:lvl5pPr>
                <a:defRPr sz="2000">
                  <a:solidFill>
                    <a:schemeClr val="tx1"/>
                  </a:solidFill>
                  <a:latin typeface="Tahoma" pitchFamily="34" charset="0"/>
                  <a:ea typeface="宋体" charset="-122"/>
                </a:defRPr>
              </a:lvl5pPr>
              <a:lvl6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r>
                <a:rPr kumimoji="1" lang="en-US" altLang="zh-CN" sz="1000" b="1">
                  <a:solidFill>
                    <a:schemeClr val="tx1"/>
                  </a:solidFill>
                  <a:latin typeface="微软雅黑" pitchFamily="34" charset="-122"/>
                  <a:ea typeface="微软雅黑" pitchFamily="34" charset="-122"/>
                </a:rPr>
                <a:t>egp(8)</a:t>
              </a:r>
              <a:endParaRPr kumimoji="1" lang="en-US" altLang="zh-CN" sz="1000" b="1">
                <a:solidFill>
                  <a:schemeClr val="tx1"/>
                </a:solidFill>
                <a:latin typeface="微软雅黑" pitchFamily="34" charset="-122"/>
                <a:ea typeface="微软雅黑" pitchFamily="34" charset="-122"/>
                <a:sym typeface="Symbol" pitchFamily="18" charset="2"/>
              </a:endParaRPr>
            </a:p>
          </p:txBody>
        </p:sp>
        <p:sp>
          <p:nvSpPr>
            <p:cNvPr id="39" name="Line 139"/>
            <p:cNvSpPr>
              <a:spLocks noChangeShapeType="1"/>
            </p:cNvSpPr>
            <p:nvPr/>
          </p:nvSpPr>
          <p:spPr bwMode="auto">
            <a:xfrm flipH="1">
              <a:off x="3936306" y="4452917"/>
              <a:ext cx="503900" cy="731838"/>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itchFamily="34" charset="-122"/>
                <a:ea typeface="微软雅黑" pitchFamily="34" charset="-122"/>
              </a:endParaRPr>
            </a:p>
          </p:txBody>
        </p:sp>
        <p:sp>
          <p:nvSpPr>
            <p:cNvPr id="40" name="Line 140"/>
            <p:cNvSpPr>
              <a:spLocks noChangeShapeType="1"/>
            </p:cNvSpPr>
            <p:nvPr/>
          </p:nvSpPr>
          <p:spPr bwMode="auto">
            <a:xfrm flipV="1">
              <a:off x="716856" y="4452917"/>
              <a:ext cx="3723350" cy="731838"/>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itchFamily="34" charset="-122"/>
                <a:ea typeface="微软雅黑" pitchFamily="34" charset="-122"/>
              </a:endParaRPr>
            </a:p>
          </p:txBody>
        </p:sp>
        <p:sp>
          <p:nvSpPr>
            <p:cNvPr id="41" name="Line 141"/>
            <p:cNvSpPr>
              <a:spLocks noChangeShapeType="1"/>
            </p:cNvSpPr>
            <p:nvPr/>
          </p:nvSpPr>
          <p:spPr bwMode="auto">
            <a:xfrm flipV="1">
              <a:off x="2037656" y="4452917"/>
              <a:ext cx="2402550" cy="731838"/>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itchFamily="34" charset="-122"/>
                <a:ea typeface="微软雅黑" pitchFamily="34" charset="-122"/>
              </a:endParaRPr>
            </a:p>
          </p:txBody>
        </p:sp>
        <p:sp>
          <p:nvSpPr>
            <p:cNvPr id="42" name="Line 142"/>
            <p:cNvSpPr>
              <a:spLocks noChangeShapeType="1"/>
            </p:cNvSpPr>
            <p:nvPr/>
          </p:nvSpPr>
          <p:spPr bwMode="auto">
            <a:xfrm flipV="1">
              <a:off x="3193356" y="4452917"/>
              <a:ext cx="1246850" cy="731838"/>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itchFamily="34" charset="-122"/>
                <a:ea typeface="微软雅黑" pitchFamily="34" charset="-122"/>
              </a:endParaRPr>
            </a:p>
          </p:txBody>
        </p:sp>
        <p:sp>
          <p:nvSpPr>
            <p:cNvPr id="43" name="Line 143"/>
            <p:cNvSpPr>
              <a:spLocks noChangeShapeType="1"/>
            </p:cNvSpPr>
            <p:nvPr/>
          </p:nvSpPr>
          <p:spPr bwMode="auto">
            <a:xfrm flipH="1" flipV="1">
              <a:off x="4440205" y="4452917"/>
              <a:ext cx="404151" cy="731838"/>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itchFamily="34" charset="-122"/>
                <a:ea typeface="微软雅黑" pitchFamily="34" charset="-122"/>
              </a:endParaRPr>
            </a:p>
          </p:txBody>
        </p:sp>
        <p:sp>
          <p:nvSpPr>
            <p:cNvPr id="44" name="Line 144"/>
            <p:cNvSpPr>
              <a:spLocks noChangeShapeType="1"/>
            </p:cNvSpPr>
            <p:nvPr/>
          </p:nvSpPr>
          <p:spPr bwMode="auto">
            <a:xfrm flipH="1" flipV="1">
              <a:off x="4440205" y="4452917"/>
              <a:ext cx="1394751" cy="731838"/>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itchFamily="34" charset="-122"/>
                <a:ea typeface="微软雅黑" pitchFamily="34" charset="-122"/>
              </a:endParaRPr>
            </a:p>
          </p:txBody>
        </p:sp>
        <p:sp>
          <p:nvSpPr>
            <p:cNvPr id="45" name="Line 145"/>
            <p:cNvSpPr>
              <a:spLocks noChangeShapeType="1"/>
            </p:cNvSpPr>
            <p:nvPr/>
          </p:nvSpPr>
          <p:spPr bwMode="auto">
            <a:xfrm flipH="1" flipV="1">
              <a:off x="4440205" y="4452917"/>
              <a:ext cx="2302801" cy="731838"/>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itchFamily="34" charset="-122"/>
                <a:ea typeface="微软雅黑" pitchFamily="34" charset="-122"/>
              </a:endParaRPr>
            </a:p>
          </p:txBody>
        </p:sp>
        <p:sp>
          <p:nvSpPr>
            <p:cNvPr id="46" name="Line 146"/>
            <p:cNvSpPr>
              <a:spLocks noChangeShapeType="1"/>
            </p:cNvSpPr>
            <p:nvPr/>
          </p:nvSpPr>
          <p:spPr bwMode="auto">
            <a:xfrm flipH="1" flipV="1">
              <a:off x="4440205" y="4452917"/>
              <a:ext cx="3293401" cy="731838"/>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itchFamily="34" charset="-122"/>
                <a:ea typeface="微软雅黑" pitchFamily="34" charset="-122"/>
              </a:endParaRPr>
            </a:p>
          </p:txBody>
        </p:sp>
        <p:sp>
          <p:nvSpPr>
            <p:cNvPr id="47" name="Line 147"/>
            <p:cNvSpPr>
              <a:spLocks noChangeShapeType="1"/>
            </p:cNvSpPr>
            <p:nvPr/>
          </p:nvSpPr>
          <p:spPr bwMode="auto">
            <a:xfrm>
              <a:off x="634306" y="5489555"/>
              <a:ext cx="0" cy="304800"/>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itchFamily="34" charset="-122"/>
                <a:ea typeface="微软雅黑" pitchFamily="34" charset="-122"/>
              </a:endParaRPr>
            </a:p>
          </p:txBody>
        </p:sp>
        <p:sp>
          <p:nvSpPr>
            <p:cNvPr id="48" name="Line 148"/>
            <p:cNvSpPr>
              <a:spLocks noChangeShapeType="1"/>
            </p:cNvSpPr>
            <p:nvPr/>
          </p:nvSpPr>
          <p:spPr bwMode="auto">
            <a:xfrm>
              <a:off x="716856" y="5489555"/>
              <a:ext cx="165100" cy="304800"/>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itchFamily="34" charset="-122"/>
                <a:ea typeface="微软雅黑" pitchFamily="34" charset="-122"/>
              </a:endParaRPr>
            </a:p>
          </p:txBody>
        </p:sp>
        <p:sp>
          <p:nvSpPr>
            <p:cNvPr id="49" name="Line 149"/>
            <p:cNvSpPr>
              <a:spLocks noChangeShapeType="1"/>
            </p:cNvSpPr>
            <p:nvPr/>
          </p:nvSpPr>
          <p:spPr bwMode="auto">
            <a:xfrm flipH="1">
              <a:off x="386656" y="5489555"/>
              <a:ext cx="165100" cy="304800"/>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itchFamily="34" charset="-122"/>
                <a:ea typeface="微软雅黑" pitchFamily="34" charset="-122"/>
              </a:endParaRPr>
            </a:p>
          </p:txBody>
        </p:sp>
        <p:sp>
          <p:nvSpPr>
            <p:cNvPr id="50" name="Text Box 150"/>
            <p:cNvSpPr txBox="1">
              <a:spLocks noChangeArrowheads="1"/>
            </p:cNvSpPr>
            <p:nvPr/>
          </p:nvSpPr>
          <p:spPr bwMode="auto">
            <a:xfrm>
              <a:off x="372898" y="5662592"/>
              <a:ext cx="552797" cy="441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charset="0"/>
                  <a:ea typeface="黑体" pitchFamily="49" charset="-122"/>
                </a:defRPr>
              </a:lvl1pPr>
              <a:lvl2pPr>
                <a:defRPr sz="2800">
                  <a:solidFill>
                    <a:schemeClr val="tx1"/>
                  </a:solidFill>
                  <a:latin typeface="Tahoma" pitchFamily="34" charset="0"/>
                  <a:ea typeface="宋体" charset="-122"/>
                </a:defRPr>
              </a:lvl2pPr>
              <a:lvl3pPr>
                <a:defRPr sz="2400">
                  <a:solidFill>
                    <a:schemeClr val="tx1"/>
                  </a:solidFill>
                  <a:latin typeface="Tahoma" pitchFamily="34" charset="0"/>
                  <a:ea typeface="宋体" charset="-122"/>
                </a:defRPr>
              </a:lvl3pPr>
              <a:lvl4pPr>
                <a:defRPr sz="2000">
                  <a:solidFill>
                    <a:schemeClr val="tx1"/>
                  </a:solidFill>
                  <a:latin typeface="Tahoma" pitchFamily="34" charset="0"/>
                  <a:ea typeface="宋体" charset="-122"/>
                </a:defRPr>
              </a:lvl4pPr>
              <a:lvl5pPr>
                <a:defRPr sz="2000">
                  <a:solidFill>
                    <a:schemeClr val="tx1"/>
                  </a:solidFill>
                  <a:latin typeface="Tahoma" pitchFamily="34" charset="0"/>
                  <a:ea typeface="宋体" charset="-122"/>
                </a:defRPr>
              </a:lvl5pPr>
              <a:lvl6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r>
                <a:rPr kumimoji="1" lang="en-US" altLang="zh-CN" sz="1000" b="1" dirty="0">
                  <a:solidFill>
                    <a:schemeClr val="tx1"/>
                  </a:solidFill>
                  <a:latin typeface="微软雅黑" pitchFamily="34" charset="-122"/>
                  <a:ea typeface="微软雅黑" pitchFamily="34" charset="-122"/>
                </a:rPr>
                <a:t>…</a:t>
              </a:r>
            </a:p>
          </p:txBody>
        </p:sp>
        <p:sp>
          <p:nvSpPr>
            <p:cNvPr id="51" name="Line 151"/>
            <p:cNvSpPr>
              <a:spLocks noChangeShapeType="1"/>
            </p:cNvSpPr>
            <p:nvPr/>
          </p:nvSpPr>
          <p:spPr bwMode="auto">
            <a:xfrm>
              <a:off x="1851918" y="5489555"/>
              <a:ext cx="0" cy="304800"/>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itchFamily="34" charset="-122"/>
                <a:ea typeface="微软雅黑" pitchFamily="34" charset="-122"/>
              </a:endParaRPr>
            </a:p>
          </p:txBody>
        </p:sp>
        <p:sp>
          <p:nvSpPr>
            <p:cNvPr id="52" name="Line 152"/>
            <p:cNvSpPr>
              <a:spLocks noChangeShapeType="1"/>
            </p:cNvSpPr>
            <p:nvPr/>
          </p:nvSpPr>
          <p:spPr bwMode="auto">
            <a:xfrm>
              <a:off x="1934468" y="5489555"/>
              <a:ext cx="165100" cy="304800"/>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itchFamily="34" charset="-122"/>
                <a:ea typeface="微软雅黑" pitchFamily="34" charset="-122"/>
              </a:endParaRPr>
            </a:p>
          </p:txBody>
        </p:sp>
        <p:sp>
          <p:nvSpPr>
            <p:cNvPr id="53" name="Line 153"/>
            <p:cNvSpPr>
              <a:spLocks noChangeShapeType="1"/>
            </p:cNvSpPr>
            <p:nvPr/>
          </p:nvSpPr>
          <p:spPr bwMode="auto">
            <a:xfrm flipH="1">
              <a:off x="1604268" y="5489555"/>
              <a:ext cx="165100" cy="304800"/>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itchFamily="34" charset="-122"/>
                <a:ea typeface="微软雅黑" pitchFamily="34" charset="-122"/>
              </a:endParaRPr>
            </a:p>
          </p:txBody>
        </p:sp>
        <p:sp>
          <p:nvSpPr>
            <p:cNvPr id="54" name="Text Box 154"/>
            <p:cNvSpPr txBox="1">
              <a:spLocks noChangeArrowheads="1"/>
            </p:cNvSpPr>
            <p:nvPr/>
          </p:nvSpPr>
          <p:spPr bwMode="auto">
            <a:xfrm>
              <a:off x="1590511" y="5662592"/>
              <a:ext cx="552797" cy="441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charset="0"/>
                  <a:ea typeface="黑体" pitchFamily="49" charset="-122"/>
                </a:defRPr>
              </a:lvl1pPr>
              <a:lvl2pPr>
                <a:defRPr sz="2800">
                  <a:solidFill>
                    <a:schemeClr val="tx1"/>
                  </a:solidFill>
                  <a:latin typeface="Tahoma" pitchFamily="34" charset="0"/>
                  <a:ea typeface="宋体" charset="-122"/>
                </a:defRPr>
              </a:lvl2pPr>
              <a:lvl3pPr>
                <a:defRPr sz="2400">
                  <a:solidFill>
                    <a:schemeClr val="tx1"/>
                  </a:solidFill>
                  <a:latin typeface="Tahoma" pitchFamily="34" charset="0"/>
                  <a:ea typeface="宋体" charset="-122"/>
                </a:defRPr>
              </a:lvl3pPr>
              <a:lvl4pPr>
                <a:defRPr sz="2000">
                  <a:solidFill>
                    <a:schemeClr val="tx1"/>
                  </a:solidFill>
                  <a:latin typeface="Tahoma" pitchFamily="34" charset="0"/>
                  <a:ea typeface="宋体" charset="-122"/>
                </a:defRPr>
              </a:lvl4pPr>
              <a:lvl5pPr>
                <a:defRPr sz="2000">
                  <a:solidFill>
                    <a:schemeClr val="tx1"/>
                  </a:solidFill>
                  <a:latin typeface="Tahoma" pitchFamily="34" charset="0"/>
                  <a:ea typeface="宋体" charset="-122"/>
                </a:defRPr>
              </a:lvl5pPr>
              <a:lvl6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r>
                <a:rPr kumimoji="1" lang="en-US" altLang="zh-CN" sz="1000" b="1">
                  <a:solidFill>
                    <a:schemeClr val="tx1"/>
                  </a:solidFill>
                  <a:latin typeface="微软雅黑" pitchFamily="34" charset="-122"/>
                  <a:ea typeface="微软雅黑" pitchFamily="34" charset="-122"/>
                </a:rPr>
                <a:t>…</a:t>
              </a:r>
            </a:p>
          </p:txBody>
        </p:sp>
        <p:sp>
          <p:nvSpPr>
            <p:cNvPr id="55" name="Line 155"/>
            <p:cNvSpPr>
              <a:spLocks noChangeShapeType="1"/>
            </p:cNvSpPr>
            <p:nvPr/>
          </p:nvSpPr>
          <p:spPr bwMode="auto">
            <a:xfrm>
              <a:off x="3069531" y="5489555"/>
              <a:ext cx="0" cy="304800"/>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itchFamily="34" charset="-122"/>
                <a:ea typeface="微软雅黑" pitchFamily="34" charset="-122"/>
              </a:endParaRPr>
            </a:p>
          </p:txBody>
        </p:sp>
        <p:sp>
          <p:nvSpPr>
            <p:cNvPr id="56" name="Line 156"/>
            <p:cNvSpPr>
              <a:spLocks noChangeShapeType="1"/>
            </p:cNvSpPr>
            <p:nvPr/>
          </p:nvSpPr>
          <p:spPr bwMode="auto">
            <a:xfrm>
              <a:off x="3152081" y="5489555"/>
              <a:ext cx="165100" cy="304800"/>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itchFamily="34" charset="-122"/>
                <a:ea typeface="微软雅黑" pitchFamily="34" charset="-122"/>
              </a:endParaRPr>
            </a:p>
          </p:txBody>
        </p:sp>
        <p:sp>
          <p:nvSpPr>
            <p:cNvPr id="57" name="Line 157"/>
            <p:cNvSpPr>
              <a:spLocks noChangeShapeType="1"/>
            </p:cNvSpPr>
            <p:nvPr/>
          </p:nvSpPr>
          <p:spPr bwMode="auto">
            <a:xfrm flipH="1">
              <a:off x="2821881" y="5489555"/>
              <a:ext cx="165100" cy="304800"/>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itchFamily="34" charset="-122"/>
                <a:ea typeface="微软雅黑" pitchFamily="34" charset="-122"/>
              </a:endParaRPr>
            </a:p>
          </p:txBody>
        </p:sp>
        <p:sp>
          <p:nvSpPr>
            <p:cNvPr id="58" name="Text Box 158"/>
            <p:cNvSpPr txBox="1">
              <a:spLocks noChangeArrowheads="1"/>
            </p:cNvSpPr>
            <p:nvPr/>
          </p:nvSpPr>
          <p:spPr bwMode="auto">
            <a:xfrm>
              <a:off x="2808123" y="5662592"/>
              <a:ext cx="552797" cy="441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charset="0"/>
                  <a:ea typeface="黑体" pitchFamily="49" charset="-122"/>
                </a:defRPr>
              </a:lvl1pPr>
              <a:lvl2pPr>
                <a:defRPr sz="2800">
                  <a:solidFill>
                    <a:schemeClr val="tx1"/>
                  </a:solidFill>
                  <a:latin typeface="Tahoma" pitchFamily="34" charset="0"/>
                  <a:ea typeface="宋体" charset="-122"/>
                </a:defRPr>
              </a:lvl2pPr>
              <a:lvl3pPr>
                <a:defRPr sz="2400">
                  <a:solidFill>
                    <a:schemeClr val="tx1"/>
                  </a:solidFill>
                  <a:latin typeface="Tahoma" pitchFamily="34" charset="0"/>
                  <a:ea typeface="宋体" charset="-122"/>
                </a:defRPr>
              </a:lvl3pPr>
              <a:lvl4pPr>
                <a:defRPr sz="2000">
                  <a:solidFill>
                    <a:schemeClr val="tx1"/>
                  </a:solidFill>
                  <a:latin typeface="Tahoma" pitchFamily="34" charset="0"/>
                  <a:ea typeface="宋体" charset="-122"/>
                </a:defRPr>
              </a:lvl4pPr>
              <a:lvl5pPr>
                <a:defRPr sz="2000">
                  <a:solidFill>
                    <a:schemeClr val="tx1"/>
                  </a:solidFill>
                  <a:latin typeface="Tahoma" pitchFamily="34" charset="0"/>
                  <a:ea typeface="宋体" charset="-122"/>
                </a:defRPr>
              </a:lvl5pPr>
              <a:lvl6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r>
                <a:rPr kumimoji="1" lang="en-US" altLang="zh-CN" sz="1000" b="1">
                  <a:solidFill>
                    <a:schemeClr val="tx1"/>
                  </a:solidFill>
                  <a:latin typeface="微软雅黑" pitchFamily="34" charset="-122"/>
                  <a:ea typeface="微软雅黑" pitchFamily="34" charset="-122"/>
                </a:rPr>
                <a:t>…</a:t>
              </a:r>
            </a:p>
          </p:txBody>
        </p:sp>
        <p:sp>
          <p:nvSpPr>
            <p:cNvPr id="59" name="Line 159"/>
            <p:cNvSpPr>
              <a:spLocks noChangeShapeType="1"/>
            </p:cNvSpPr>
            <p:nvPr/>
          </p:nvSpPr>
          <p:spPr bwMode="auto">
            <a:xfrm>
              <a:off x="4032614" y="5489555"/>
              <a:ext cx="165100" cy="304800"/>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itchFamily="34" charset="-122"/>
                <a:ea typeface="微软雅黑" pitchFamily="34" charset="-122"/>
              </a:endParaRPr>
            </a:p>
          </p:txBody>
        </p:sp>
        <p:sp>
          <p:nvSpPr>
            <p:cNvPr id="60" name="Line 160"/>
            <p:cNvSpPr>
              <a:spLocks noChangeShapeType="1"/>
            </p:cNvSpPr>
            <p:nvPr/>
          </p:nvSpPr>
          <p:spPr bwMode="auto">
            <a:xfrm flipH="1">
              <a:off x="3702414" y="5489555"/>
              <a:ext cx="165100" cy="304800"/>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itchFamily="34" charset="-122"/>
                <a:ea typeface="微软雅黑" pitchFamily="34" charset="-122"/>
              </a:endParaRPr>
            </a:p>
          </p:txBody>
        </p:sp>
        <p:sp>
          <p:nvSpPr>
            <p:cNvPr id="61" name="Text Box 161"/>
            <p:cNvSpPr txBox="1">
              <a:spLocks noChangeArrowheads="1"/>
            </p:cNvSpPr>
            <p:nvPr/>
          </p:nvSpPr>
          <p:spPr bwMode="auto">
            <a:xfrm>
              <a:off x="3848597" y="5662592"/>
              <a:ext cx="552797" cy="441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charset="0"/>
                  <a:ea typeface="黑体" pitchFamily="49" charset="-122"/>
                </a:defRPr>
              </a:lvl1pPr>
              <a:lvl2pPr>
                <a:defRPr sz="2800">
                  <a:solidFill>
                    <a:schemeClr val="tx1"/>
                  </a:solidFill>
                  <a:latin typeface="Tahoma" pitchFamily="34" charset="0"/>
                  <a:ea typeface="宋体" charset="-122"/>
                </a:defRPr>
              </a:lvl2pPr>
              <a:lvl3pPr>
                <a:defRPr sz="2400">
                  <a:solidFill>
                    <a:schemeClr val="tx1"/>
                  </a:solidFill>
                  <a:latin typeface="Tahoma" pitchFamily="34" charset="0"/>
                  <a:ea typeface="宋体" charset="-122"/>
                </a:defRPr>
              </a:lvl3pPr>
              <a:lvl4pPr>
                <a:defRPr sz="2000">
                  <a:solidFill>
                    <a:schemeClr val="tx1"/>
                  </a:solidFill>
                  <a:latin typeface="Tahoma" pitchFamily="34" charset="0"/>
                  <a:ea typeface="宋体" charset="-122"/>
                </a:defRPr>
              </a:lvl4pPr>
              <a:lvl5pPr>
                <a:defRPr sz="2000">
                  <a:solidFill>
                    <a:schemeClr val="tx1"/>
                  </a:solidFill>
                  <a:latin typeface="Tahoma" pitchFamily="34" charset="0"/>
                  <a:ea typeface="宋体" charset="-122"/>
                </a:defRPr>
              </a:lvl5pPr>
              <a:lvl6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r>
                <a:rPr kumimoji="1" lang="en-US" altLang="zh-CN" sz="1000" b="1">
                  <a:solidFill>
                    <a:schemeClr val="tx1"/>
                  </a:solidFill>
                  <a:latin typeface="微软雅黑" pitchFamily="34" charset="-122"/>
                  <a:ea typeface="微软雅黑" pitchFamily="34" charset="-122"/>
                </a:rPr>
                <a:t>…</a:t>
              </a:r>
            </a:p>
          </p:txBody>
        </p:sp>
        <p:sp>
          <p:nvSpPr>
            <p:cNvPr id="62" name="Line 162"/>
            <p:cNvSpPr>
              <a:spLocks noChangeShapeType="1"/>
            </p:cNvSpPr>
            <p:nvPr/>
          </p:nvSpPr>
          <p:spPr bwMode="auto">
            <a:xfrm>
              <a:off x="4858114" y="5489555"/>
              <a:ext cx="0" cy="304800"/>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itchFamily="34" charset="-122"/>
                <a:ea typeface="微软雅黑" pitchFamily="34" charset="-122"/>
              </a:endParaRPr>
            </a:p>
          </p:txBody>
        </p:sp>
        <p:sp>
          <p:nvSpPr>
            <p:cNvPr id="63" name="Line 163"/>
            <p:cNvSpPr>
              <a:spLocks noChangeShapeType="1"/>
            </p:cNvSpPr>
            <p:nvPr/>
          </p:nvSpPr>
          <p:spPr bwMode="auto">
            <a:xfrm>
              <a:off x="4940664" y="5489555"/>
              <a:ext cx="165100" cy="304800"/>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itchFamily="34" charset="-122"/>
                <a:ea typeface="微软雅黑" pitchFamily="34" charset="-122"/>
              </a:endParaRPr>
            </a:p>
          </p:txBody>
        </p:sp>
        <p:sp>
          <p:nvSpPr>
            <p:cNvPr id="64" name="Line 164"/>
            <p:cNvSpPr>
              <a:spLocks noChangeShapeType="1"/>
            </p:cNvSpPr>
            <p:nvPr/>
          </p:nvSpPr>
          <p:spPr bwMode="auto">
            <a:xfrm flipH="1">
              <a:off x="4610464" y="5489555"/>
              <a:ext cx="165100" cy="304800"/>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itchFamily="34" charset="-122"/>
                <a:ea typeface="微软雅黑" pitchFamily="34" charset="-122"/>
              </a:endParaRPr>
            </a:p>
          </p:txBody>
        </p:sp>
        <p:sp>
          <p:nvSpPr>
            <p:cNvPr id="65" name="Text Box 165"/>
            <p:cNvSpPr txBox="1">
              <a:spLocks noChangeArrowheads="1"/>
            </p:cNvSpPr>
            <p:nvPr/>
          </p:nvSpPr>
          <p:spPr bwMode="auto">
            <a:xfrm>
              <a:off x="4596706" y="5662592"/>
              <a:ext cx="552797" cy="441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charset="0"/>
                  <a:ea typeface="黑体" pitchFamily="49" charset="-122"/>
                </a:defRPr>
              </a:lvl1pPr>
              <a:lvl2pPr>
                <a:defRPr sz="2800">
                  <a:solidFill>
                    <a:schemeClr val="tx1"/>
                  </a:solidFill>
                  <a:latin typeface="Tahoma" pitchFamily="34" charset="0"/>
                  <a:ea typeface="宋体" charset="-122"/>
                </a:defRPr>
              </a:lvl2pPr>
              <a:lvl3pPr>
                <a:defRPr sz="2400">
                  <a:solidFill>
                    <a:schemeClr val="tx1"/>
                  </a:solidFill>
                  <a:latin typeface="Tahoma" pitchFamily="34" charset="0"/>
                  <a:ea typeface="宋体" charset="-122"/>
                </a:defRPr>
              </a:lvl3pPr>
              <a:lvl4pPr>
                <a:defRPr sz="2000">
                  <a:solidFill>
                    <a:schemeClr val="tx1"/>
                  </a:solidFill>
                  <a:latin typeface="Tahoma" pitchFamily="34" charset="0"/>
                  <a:ea typeface="宋体" charset="-122"/>
                </a:defRPr>
              </a:lvl4pPr>
              <a:lvl5pPr>
                <a:defRPr sz="2000">
                  <a:solidFill>
                    <a:schemeClr val="tx1"/>
                  </a:solidFill>
                  <a:latin typeface="Tahoma" pitchFamily="34" charset="0"/>
                  <a:ea typeface="宋体" charset="-122"/>
                </a:defRPr>
              </a:lvl5pPr>
              <a:lvl6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r>
                <a:rPr kumimoji="1" lang="en-US" altLang="zh-CN" sz="1000" b="1">
                  <a:solidFill>
                    <a:schemeClr val="tx1"/>
                  </a:solidFill>
                  <a:latin typeface="微软雅黑" pitchFamily="34" charset="-122"/>
                  <a:ea typeface="微软雅黑" pitchFamily="34" charset="-122"/>
                </a:rPr>
                <a:t>…</a:t>
              </a:r>
            </a:p>
          </p:txBody>
        </p:sp>
        <p:sp>
          <p:nvSpPr>
            <p:cNvPr id="66" name="Line 166"/>
            <p:cNvSpPr>
              <a:spLocks noChangeShapeType="1"/>
            </p:cNvSpPr>
            <p:nvPr/>
          </p:nvSpPr>
          <p:spPr bwMode="auto">
            <a:xfrm>
              <a:off x="5848714" y="5489555"/>
              <a:ext cx="0" cy="304800"/>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itchFamily="34" charset="-122"/>
                <a:ea typeface="微软雅黑" pitchFamily="34" charset="-122"/>
              </a:endParaRPr>
            </a:p>
          </p:txBody>
        </p:sp>
        <p:sp>
          <p:nvSpPr>
            <p:cNvPr id="67" name="Line 167"/>
            <p:cNvSpPr>
              <a:spLocks noChangeShapeType="1"/>
            </p:cNvSpPr>
            <p:nvPr/>
          </p:nvSpPr>
          <p:spPr bwMode="auto">
            <a:xfrm>
              <a:off x="5931264" y="5489555"/>
              <a:ext cx="165100" cy="304800"/>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itchFamily="34" charset="-122"/>
                <a:ea typeface="微软雅黑" pitchFamily="34" charset="-122"/>
              </a:endParaRPr>
            </a:p>
          </p:txBody>
        </p:sp>
        <p:sp>
          <p:nvSpPr>
            <p:cNvPr id="68" name="Line 168"/>
            <p:cNvSpPr>
              <a:spLocks noChangeShapeType="1"/>
            </p:cNvSpPr>
            <p:nvPr/>
          </p:nvSpPr>
          <p:spPr bwMode="auto">
            <a:xfrm flipH="1">
              <a:off x="5601064" y="5489555"/>
              <a:ext cx="165100" cy="304800"/>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itchFamily="34" charset="-122"/>
                <a:ea typeface="微软雅黑" pitchFamily="34" charset="-122"/>
              </a:endParaRPr>
            </a:p>
          </p:txBody>
        </p:sp>
        <p:sp>
          <p:nvSpPr>
            <p:cNvPr id="69" name="Text Box 169"/>
            <p:cNvSpPr txBox="1">
              <a:spLocks noChangeArrowheads="1"/>
            </p:cNvSpPr>
            <p:nvPr/>
          </p:nvSpPr>
          <p:spPr bwMode="auto">
            <a:xfrm>
              <a:off x="5587306" y="5662592"/>
              <a:ext cx="552797" cy="441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charset="0"/>
                  <a:ea typeface="黑体" pitchFamily="49" charset="-122"/>
                </a:defRPr>
              </a:lvl1pPr>
              <a:lvl2pPr>
                <a:defRPr sz="2800">
                  <a:solidFill>
                    <a:schemeClr val="tx1"/>
                  </a:solidFill>
                  <a:latin typeface="Tahoma" pitchFamily="34" charset="0"/>
                  <a:ea typeface="宋体" charset="-122"/>
                </a:defRPr>
              </a:lvl2pPr>
              <a:lvl3pPr>
                <a:defRPr sz="2400">
                  <a:solidFill>
                    <a:schemeClr val="tx1"/>
                  </a:solidFill>
                  <a:latin typeface="Tahoma" pitchFamily="34" charset="0"/>
                  <a:ea typeface="宋体" charset="-122"/>
                </a:defRPr>
              </a:lvl3pPr>
              <a:lvl4pPr>
                <a:defRPr sz="2000">
                  <a:solidFill>
                    <a:schemeClr val="tx1"/>
                  </a:solidFill>
                  <a:latin typeface="Tahoma" pitchFamily="34" charset="0"/>
                  <a:ea typeface="宋体" charset="-122"/>
                </a:defRPr>
              </a:lvl4pPr>
              <a:lvl5pPr>
                <a:defRPr sz="2000">
                  <a:solidFill>
                    <a:schemeClr val="tx1"/>
                  </a:solidFill>
                  <a:latin typeface="Tahoma" pitchFamily="34" charset="0"/>
                  <a:ea typeface="宋体" charset="-122"/>
                </a:defRPr>
              </a:lvl5pPr>
              <a:lvl6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r>
                <a:rPr kumimoji="1" lang="en-US" altLang="zh-CN" sz="1000" b="1">
                  <a:solidFill>
                    <a:schemeClr val="tx1"/>
                  </a:solidFill>
                  <a:latin typeface="微软雅黑" pitchFamily="34" charset="-122"/>
                  <a:ea typeface="微软雅黑" pitchFamily="34" charset="-122"/>
                </a:rPr>
                <a:t>…</a:t>
              </a:r>
            </a:p>
          </p:txBody>
        </p:sp>
        <p:sp>
          <p:nvSpPr>
            <p:cNvPr id="70" name="Line 170"/>
            <p:cNvSpPr>
              <a:spLocks noChangeShapeType="1"/>
            </p:cNvSpPr>
            <p:nvPr/>
          </p:nvSpPr>
          <p:spPr bwMode="auto">
            <a:xfrm>
              <a:off x="7747364" y="5489555"/>
              <a:ext cx="0" cy="304800"/>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itchFamily="34" charset="-122"/>
                <a:ea typeface="微软雅黑" pitchFamily="34" charset="-122"/>
              </a:endParaRPr>
            </a:p>
          </p:txBody>
        </p:sp>
        <p:sp>
          <p:nvSpPr>
            <p:cNvPr id="71" name="Line 171"/>
            <p:cNvSpPr>
              <a:spLocks noChangeShapeType="1"/>
            </p:cNvSpPr>
            <p:nvPr/>
          </p:nvSpPr>
          <p:spPr bwMode="auto">
            <a:xfrm>
              <a:off x="7829914" y="5489555"/>
              <a:ext cx="165100" cy="304800"/>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itchFamily="34" charset="-122"/>
                <a:ea typeface="微软雅黑" pitchFamily="34" charset="-122"/>
              </a:endParaRPr>
            </a:p>
          </p:txBody>
        </p:sp>
        <p:sp>
          <p:nvSpPr>
            <p:cNvPr id="72" name="Line 172"/>
            <p:cNvSpPr>
              <a:spLocks noChangeShapeType="1"/>
            </p:cNvSpPr>
            <p:nvPr/>
          </p:nvSpPr>
          <p:spPr bwMode="auto">
            <a:xfrm flipH="1">
              <a:off x="7499714" y="5489555"/>
              <a:ext cx="165100" cy="304800"/>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itchFamily="34" charset="-122"/>
                <a:ea typeface="微软雅黑" pitchFamily="34" charset="-122"/>
              </a:endParaRPr>
            </a:p>
          </p:txBody>
        </p:sp>
        <p:sp>
          <p:nvSpPr>
            <p:cNvPr id="73" name="Text Box 173"/>
            <p:cNvSpPr txBox="1">
              <a:spLocks noChangeArrowheads="1"/>
            </p:cNvSpPr>
            <p:nvPr/>
          </p:nvSpPr>
          <p:spPr bwMode="auto">
            <a:xfrm>
              <a:off x="7485956" y="5662592"/>
              <a:ext cx="552797" cy="441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charset="0"/>
                  <a:ea typeface="黑体" pitchFamily="49" charset="-122"/>
                </a:defRPr>
              </a:lvl1pPr>
              <a:lvl2pPr>
                <a:defRPr sz="2800">
                  <a:solidFill>
                    <a:schemeClr val="tx1"/>
                  </a:solidFill>
                  <a:latin typeface="Tahoma" pitchFamily="34" charset="0"/>
                  <a:ea typeface="宋体" charset="-122"/>
                </a:defRPr>
              </a:lvl2pPr>
              <a:lvl3pPr>
                <a:defRPr sz="2400">
                  <a:solidFill>
                    <a:schemeClr val="tx1"/>
                  </a:solidFill>
                  <a:latin typeface="Tahoma" pitchFamily="34" charset="0"/>
                  <a:ea typeface="宋体" charset="-122"/>
                </a:defRPr>
              </a:lvl3pPr>
              <a:lvl4pPr>
                <a:defRPr sz="2000">
                  <a:solidFill>
                    <a:schemeClr val="tx1"/>
                  </a:solidFill>
                  <a:latin typeface="Tahoma" pitchFamily="34" charset="0"/>
                  <a:ea typeface="宋体" charset="-122"/>
                </a:defRPr>
              </a:lvl4pPr>
              <a:lvl5pPr>
                <a:defRPr sz="2000">
                  <a:solidFill>
                    <a:schemeClr val="tx1"/>
                  </a:solidFill>
                  <a:latin typeface="Tahoma" pitchFamily="34" charset="0"/>
                  <a:ea typeface="宋体" charset="-122"/>
                </a:defRPr>
              </a:lvl5pPr>
              <a:lvl6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r>
                <a:rPr kumimoji="1" lang="en-US" altLang="zh-CN" sz="1000" b="1">
                  <a:solidFill>
                    <a:schemeClr val="tx1"/>
                  </a:solidFill>
                  <a:latin typeface="微软雅黑" pitchFamily="34" charset="-122"/>
                  <a:ea typeface="微软雅黑" pitchFamily="34" charset="-122"/>
                </a:rPr>
                <a:t>…</a:t>
              </a:r>
            </a:p>
          </p:txBody>
        </p:sp>
        <p:sp>
          <p:nvSpPr>
            <p:cNvPr id="74" name="Line 174"/>
            <p:cNvSpPr>
              <a:spLocks noChangeShapeType="1"/>
            </p:cNvSpPr>
            <p:nvPr/>
          </p:nvSpPr>
          <p:spPr bwMode="auto">
            <a:xfrm>
              <a:off x="6756764" y="5489555"/>
              <a:ext cx="0" cy="304800"/>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itchFamily="34" charset="-122"/>
                <a:ea typeface="微软雅黑" pitchFamily="34" charset="-122"/>
              </a:endParaRPr>
            </a:p>
          </p:txBody>
        </p:sp>
        <p:sp>
          <p:nvSpPr>
            <p:cNvPr id="75" name="Line 175"/>
            <p:cNvSpPr>
              <a:spLocks noChangeShapeType="1"/>
            </p:cNvSpPr>
            <p:nvPr/>
          </p:nvSpPr>
          <p:spPr bwMode="auto">
            <a:xfrm>
              <a:off x="6839314" y="5489555"/>
              <a:ext cx="165100" cy="304800"/>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itchFamily="34" charset="-122"/>
                <a:ea typeface="微软雅黑" pitchFamily="34" charset="-122"/>
              </a:endParaRPr>
            </a:p>
          </p:txBody>
        </p:sp>
        <p:sp>
          <p:nvSpPr>
            <p:cNvPr id="76" name="Line 176"/>
            <p:cNvSpPr>
              <a:spLocks noChangeShapeType="1"/>
            </p:cNvSpPr>
            <p:nvPr/>
          </p:nvSpPr>
          <p:spPr bwMode="auto">
            <a:xfrm flipH="1">
              <a:off x="6509114" y="5489555"/>
              <a:ext cx="165100" cy="304800"/>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itchFamily="34" charset="-122"/>
                <a:ea typeface="微软雅黑" pitchFamily="34" charset="-122"/>
              </a:endParaRPr>
            </a:p>
          </p:txBody>
        </p:sp>
        <p:sp>
          <p:nvSpPr>
            <p:cNvPr id="77" name="Text Box 177"/>
            <p:cNvSpPr txBox="1">
              <a:spLocks noChangeArrowheads="1"/>
            </p:cNvSpPr>
            <p:nvPr/>
          </p:nvSpPr>
          <p:spPr bwMode="auto">
            <a:xfrm>
              <a:off x="6495356" y="5662592"/>
              <a:ext cx="552797" cy="441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charset="0"/>
                  <a:ea typeface="黑体" pitchFamily="49" charset="-122"/>
                </a:defRPr>
              </a:lvl1pPr>
              <a:lvl2pPr>
                <a:defRPr sz="2800">
                  <a:solidFill>
                    <a:schemeClr val="tx1"/>
                  </a:solidFill>
                  <a:latin typeface="Tahoma" pitchFamily="34" charset="0"/>
                  <a:ea typeface="宋体" charset="-122"/>
                </a:defRPr>
              </a:lvl2pPr>
              <a:lvl3pPr>
                <a:defRPr sz="2400">
                  <a:solidFill>
                    <a:schemeClr val="tx1"/>
                  </a:solidFill>
                  <a:latin typeface="Tahoma" pitchFamily="34" charset="0"/>
                  <a:ea typeface="宋体" charset="-122"/>
                </a:defRPr>
              </a:lvl3pPr>
              <a:lvl4pPr>
                <a:defRPr sz="2000">
                  <a:solidFill>
                    <a:schemeClr val="tx1"/>
                  </a:solidFill>
                  <a:latin typeface="Tahoma" pitchFamily="34" charset="0"/>
                  <a:ea typeface="宋体" charset="-122"/>
                </a:defRPr>
              </a:lvl4pPr>
              <a:lvl5pPr>
                <a:defRPr sz="2000">
                  <a:solidFill>
                    <a:schemeClr val="tx1"/>
                  </a:solidFill>
                  <a:latin typeface="Tahoma" pitchFamily="34" charset="0"/>
                  <a:ea typeface="宋体" charset="-122"/>
                </a:defRPr>
              </a:lvl5pPr>
              <a:lvl6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r>
                <a:rPr kumimoji="1" lang="en-US" altLang="zh-CN" sz="1000" b="1">
                  <a:solidFill>
                    <a:schemeClr val="tx1"/>
                  </a:solidFill>
                  <a:latin typeface="微软雅黑" pitchFamily="34" charset="-122"/>
                  <a:ea typeface="微软雅黑" pitchFamily="34" charset="-122"/>
                </a:rPr>
                <a:t>…</a:t>
              </a:r>
            </a:p>
          </p:txBody>
        </p:sp>
        <p:sp>
          <p:nvSpPr>
            <p:cNvPr id="78" name="Text Box 178"/>
            <p:cNvSpPr txBox="1">
              <a:spLocks noChangeArrowheads="1"/>
            </p:cNvSpPr>
            <p:nvPr/>
          </p:nvSpPr>
          <p:spPr bwMode="auto">
            <a:xfrm>
              <a:off x="8394006" y="5129192"/>
              <a:ext cx="552797" cy="441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charset="0"/>
                  <a:ea typeface="黑体" pitchFamily="49" charset="-122"/>
                </a:defRPr>
              </a:lvl1pPr>
              <a:lvl2pPr>
                <a:defRPr sz="2800">
                  <a:solidFill>
                    <a:schemeClr val="tx1"/>
                  </a:solidFill>
                  <a:latin typeface="Tahoma" pitchFamily="34" charset="0"/>
                  <a:ea typeface="宋体" charset="-122"/>
                </a:defRPr>
              </a:lvl2pPr>
              <a:lvl3pPr>
                <a:defRPr sz="2400">
                  <a:solidFill>
                    <a:schemeClr val="tx1"/>
                  </a:solidFill>
                  <a:latin typeface="Tahoma" pitchFamily="34" charset="0"/>
                  <a:ea typeface="宋体" charset="-122"/>
                </a:defRPr>
              </a:lvl3pPr>
              <a:lvl4pPr>
                <a:defRPr sz="2000">
                  <a:solidFill>
                    <a:schemeClr val="tx1"/>
                  </a:solidFill>
                  <a:latin typeface="Tahoma" pitchFamily="34" charset="0"/>
                  <a:ea typeface="宋体" charset="-122"/>
                </a:defRPr>
              </a:lvl4pPr>
              <a:lvl5pPr>
                <a:defRPr sz="2000">
                  <a:solidFill>
                    <a:schemeClr val="tx1"/>
                  </a:solidFill>
                  <a:latin typeface="Tahoma" pitchFamily="34" charset="0"/>
                  <a:ea typeface="宋体" charset="-122"/>
                </a:defRPr>
              </a:lvl5pPr>
              <a:lvl6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r>
                <a:rPr kumimoji="1" lang="en-US" altLang="zh-CN" sz="1000" b="1">
                  <a:solidFill>
                    <a:schemeClr val="tx1"/>
                  </a:solidFill>
                  <a:latin typeface="微软雅黑" pitchFamily="34" charset="-122"/>
                  <a:ea typeface="微软雅黑" pitchFamily="34" charset="-122"/>
                </a:rPr>
                <a:t>…</a:t>
              </a:r>
            </a:p>
          </p:txBody>
        </p:sp>
        <p:sp>
          <p:nvSpPr>
            <p:cNvPr id="79" name="Line 179"/>
            <p:cNvSpPr>
              <a:spLocks noChangeShapeType="1"/>
            </p:cNvSpPr>
            <p:nvPr/>
          </p:nvSpPr>
          <p:spPr bwMode="auto">
            <a:xfrm flipH="1">
              <a:off x="4441925" y="4151293"/>
              <a:ext cx="3440" cy="309563"/>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000" b="1">
                <a:latin typeface="微软雅黑" pitchFamily="34" charset="-122"/>
                <a:ea typeface="微软雅黑" pitchFamily="34" charset="-122"/>
              </a:endParaRPr>
            </a:p>
          </p:txBody>
        </p:sp>
        <p:sp>
          <p:nvSpPr>
            <p:cNvPr id="80" name="Line 180"/>
            <p:cNvSpPr>
              <a:spLocks noChangeShapeType="1"/>
            </p:cNvSpPr>
            <p:nvPr/>
          </p:nvSpPr>
          <p:spPr bwMode="auto">
            <a:xfrm flipH="1">
              <a:off x="3745409" y="5494318"/>
              <a:ext cx="211534" cy="639763"/>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itchFamily="34" charset="-122"/>
                <a:ea typeface="微软雅黑" pitchFamily="34" charset="-122"/>
              </a:endParaRPr>
            </a:p>
          </p:txBody>
        </p:sp>
        <p:sp>
          <p:nvSpPr>
            <p:cNvPr id="81" name="Text Box 181"/>
            <p:cNvSpPr txBox="1">
              <a:spLocks noChangeArrowheads="1"/>
            </p:cNvSpPr>
            <p:nvPr/>
          </p:nvSpPr>
          <p:spPr bwMode="auto">
            <a:xfrm>
              <a:off x="2785765" y="6021367"/>
              <a:ext cx="2166314" cy="441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charset="0"/>
                  <a:ea typeface="黑体" pitchFamily="49" charset="-122"/>
                </a:defRPr>
              </a:lvl1pPr>
              <a:lvl2pPr>
                <a:defRPr sz="2800">
                  <a:solidFill>
                    <a:schemeClr val="tx1"/>
                  </a:solidFill>
                  <a:latin typeface="Tahoma" pitchFamily="34" charset="0"/>
                  <a:ea typeface="宋体" charset="-122"/>
                </a:defRPr>
              </a:lvl2pPr>
              <a:lvl3pPr>
                <a:defRPr sz="2400">
                  <a:solidFill>
                    <a:schemeClr val="tx1"/>
                  </a:solidFill>
                  <a:latin typeface="Tahoma" pitchFamily="34" charset="0"/>
                  <a:ea typeface="宋体" charset="-122"/>
                </a:defRPr>
              </a:lvl3pPr>
              <a:lvl4pPr>
                <a:defRPr sz="2000">
                  <a:solidFill>
                    <a:schemeClr val="tx1"/>
                  </a:solidFill>
                  <a:latin typeface="Tahoma" pitchFamily="34" charset="0"/>
                  <a:ea typeface="宋体" charset="-122"/>
                </a:defRPr>
              </a:lvl4pPr>
              <a:lvl5pPr>
                <a:defRPr sz="2000">
                  <a:solidFill>
                    <a:schemeClr val="tx1"/>
                  </a:solidFill>
                  <a:latin typeface="Tahoma" pitchFamily="34" charset="0"/>
                  <a:ea typeface="宋体" charset="-122"/>
                </a:defRPr>
              </a:lvl5pPr>
              <a:lvl6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r>
                <a:rPr kumimoji="1" lang="en-US" altLang="zh-CN" sz="1000" b="1" dirty="0" err="1">
                  <a:solidFill>
                    <a:schemeClr val="tx1"/>
                  </a:solidFill>
                  <a:latin typeface="微软雅黑" pitchFamily="34" charset="-122"/>
                  <a:ea typeface="微软雅黑" pitchFamily="34" charset="-122"/>
                </a:rPr>
                <a:t>ipInReceives</a:t>
              </a:r>
              <a:r>
                <a:rPr kumimoji="1" lang="en-US" altLang="zh-CN" sz="1000" b="1" dirty="0">
                  <a:solidFill>
                    <a:schemeClr val="tx1"/>
                  </a:solidFill>
                  <a:latin typeface="微软雅黑" pitchFamily="34" charset="-122"/>
                  <a:ea typeface="微软雅黑" pitchFamily="34" charset="-122"/>
                </a:rPr>
                <a:t>(3) </a:t>
              </a:r>
            </a:p>
          </p:txBody>
        </p:sp>
        <p:sp>
          <p:nvSpPr>
            <p:cNvPr id="82" name="AutoShape 182"/>
            <p:cNvSpPr>
              <a:spLocks noChangeArrowheads="1"/>
            </p:cNvSpPr>
            <p:nvPr/>
          </p:nvSpPr>
          <p:spPr bwMode="auto">
            <a:xfrm>
              <a:off x="4733988" y="6134963"/>
              <a:ext cx="495299" cy="228600"/>
            </a:xfrm>
            <a:prstGeom prst="leftArrow">
              <a:avLst>
                <a:gd name="adj1" fmla="val 33333"/>
                <a:gd name="adj2" fmla="val 98148"/>
              </a:avLst>
            </a:prstGeom>
            <a:solidFill>
              <a:srgbClr val="FFFF00"/>
            </a:solidFill>
            <a:ln w="9525">
              <a:solidFill>
                <a:schemeClr val="tx1"/>
              </a:solidFill>
              <a:miter lim="800000"/>
              <a:headEnd/>
              <a:tailEnd/>
            </a:ln>
            <a:effectLst/>
          </p:spPr>
          <p:txBody>
            <a:bodyPr wrap="none" anchor="ctr"/>
            <a:lstStyle/>
            <a:p>
              <a:pPr eaLnBrk="1" hangingPunct="1"/>
              <a:endParaRPr lang="zh-CN" altLang="en-US" sz="1000" b="1">
                <a:latin typeface="微软雅黑" pitchFamily="34" charset="-122"/>
                <a:ea typeface="微软雅黑" pitchFamily="34" charset="-122"/>
              </a:endParaRPr>
            </a:p>
          </p:txBody>
        </p:sp>
        <p:sp>
          <p:nvSpPr>
            <p:cNvPr id="83" name="Text Box 183"/>
            <p:cNvSpPr txBox="1">
              <a:spLocks noChangeArrowheads="1"/>
            </p:cNvSpPr>
            <p:nvPr/>
          </p:nvSpPr>
          <p:spPr bwMode="auto">
            <a:xfrm>
              <a:off x="5130298" y="6021367"/>
              <a:ext cx="1921842" cy="441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charset="0"/>
                  <a:ea typeface="黑体" pitchFamily="49" charset="-122"/>
                </a:defRPr>
              </a:lvl1pPr>
              <a:lvl2pPr>
                <a:defRPr sz="2800">
                  <a:solidFill>
                    <a:schemeClr val="tx1"/>
                  </a:solidFill>
                  <a:latin typeface="Tahoma" pitchFamily="34" charset="0"/>
                  <a:ea typeface="宋体" charset="-122"/>
                </a:defRPr>
              </a:lvl2pPr>
              <a:lvl3pPr>
                <a:defRPr sz="2400">
                  <a:solidFill>
                    <a:schemeClr val="tx1"/>
                  </a:solidFill>
                  <a:latin typeface="Tahoma" pitchFamily="34" charset="0"/>
                  <a:ea typeface="宋体" charset="-122"/>
                </a:defRPr>
              </a:lvl3pPr>
              <a:lvl4pPr>
                <a:defRPr sz="2000">
                  <a:solidFill>
                    <a:schemeClr val="tx1"/>
                  </a:solidFill>
                  <a:latin typeface="Tahoma" pitchFamily="34" charset="0"/>
                  <a:ea typeface="宋体" charset="-122"/>
                </a:defRPr>
              </a:lvl4pPr>
              <a:lvl5pPr>
                <a:defRPr sz="2000">
                  <a:solidFill>
                    <a:schemeClr val="tx1"/>
                  </a:solidFill>
                  <a:latin typeface="Tahoma" pitchFamily="34" charset="0"/>
                  <a:ea typeface="宋体" charset="-122"/>
                </a:defRPr>
              </a:lvl5pPr>
              <a:lvl6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r>
                <a:rPr kumimoji="1" lang="en-US" altLang="zh-CN" sz="1000" b="1" dirty="0">
                  <a:solidFill>
                    <a:schemeClr val="tx1"/>
                  </a:solidFill>
                  <a:latin typeface="微软雅黑" pitchFamily="34" charset="-122"/>
                  <a:ea typeface="微软雅黑" pitchFamily="34" charset="-122"/>
                  <a:sym typeface="Symbol" pitchFamily="18" charset="2"/>
                </a:rPr>
                <a:t>1.3.6.1.2.1.4.3</a:t>
              </a:r>
            </a:p>
          </p:txBody>
        </p:sp>
        <p:sp>
          <p:nvSpPr>
            <p:cNvPr id="84" name="Text Box 184"/>
            <p:cNvSpPr txBox="1">
              <a:spLocks noChangeArrowheads="1"/>
            </p:cNvSpPr>
            <p:nvPr/>
          </p:nvSpPr>
          <p:spPr bwMode="auto">
            <a:xfrm>
              <a:off x="3119405" y="6546830"/>
              <a:ext cx="6080750" cy="441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333399"/>
                  </a:solidFill>
                  <a:latin typeface="Arial" charset="0"/>
                  <a:ea typeface="黑体" pitchFamily="49" charset="-122"/>
                </a:defRPr>
              </a:lvl1pPr>
              <a:lvl2pPr>
                <a:defRPr sz="2800">
                  <a:solidFill>
                    <a:schemeClr val="tx1"/>
                  </a:solidFill>
                  <a:latin typeface="Tahoma" pitchFamily="34" charset="0"/>
                  <a:ea typeface="宋体" charset="-122"/>
                </a:defRPr>
              </a:lvl2pPr>
              <a:lvl3pPr>
                <a:defRPr sz="2400">
                  <a:solidFill>
                    <a:schemeClr val="tx1"/>
                  </a:solidFill>
                  <a:latin typeface="Tahoma" pitchFamily="34" charset="0"/>
                  <a:ea typeface="宋体" charset="-122"/>
                </a:defRPr>
              </a:lvl3pPr>
              <a:lvl4pPr>
                <a:defRPr sz="2000">
                  <a:solidFill>
                    <a:schemeClr val="tx1"/>
                  </a:solidFill>
                  <a:latin typeface="Tahoma" pitchFamily="34" charset="0"/>
                  <a:ea typeface="宋体" charset="-122"/>
                </a:defRPr>
              </a:lvl4pPr>
              <a:lvl5pPr>
                <a:defRPr sz="2000">
                  <a:solidFill>
                    <a:schemeClr val="tx1"/>
                  </a:solidFill>
                  <a:latin typeface="Tahoma" pitchFamily="34" charset="0"/>
                  <a:ea typeface="宋体" charset="-122"/>
                </a:defRPr>
              </a:lvl5pPr>
              <a:lvl6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6pPr>
              <a:lvl7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7pPr>
              <a:lvl8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8pPr>
              <a:lvl9pPr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charset="-122"/>
                </a:defRPr>
              </a:lvl9pPr>
            </a:lstStyle>
            <a:p>
              <a:pPr eaLnBrk="1" hangingPunct="1"/>
              <a:r>
                <a:rPr kumimoji="1" lang="en-US" altLang="zh-CN" sz="1000" b="1">
                  <a:solidFill>
                    <a:schemeClr val="tx1"/>
                  </a:solidFill>
                  <a:latin typeface="微软雅黑" pitchFamily="34" charset="-122"/>
                  <a:ea typeface="微软雅黑" pitchFamily="34" charset="-122"/>
                  <a:sym typeface="Symbol" pitchFamily="18" charset="2"/>
                </a:rPr>
                <a:t>(iso.org.dod.internet.mgmt.mib-2.ip.ipinreceives)</a:t>
              </a:r>
            </a:p>
          </p:txBody>
        </p:sp>
        <p:sp>
          <p:nvSpPr>
            <p:cNvPr id="85" name="Line 185"/>
            <p:cNvSpPr>
              <a:spLocks noChangeShapeType="1"/>
            </p:cNvSpPr>
            <p:nvPr/>
          </p:nvSpPr>
          <p:spPr bwMode="auto">
            <a:xfrm flipH="1" flipV="1">
              <a:off x="5594186" y="6346806"/>
              <a:ext cx="79110" cy="300037"/>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0" b="1">
                <a:latin typeface="微软雅黑" pitchFamily="34" charset="-122"/>
                <a:ea typeface="微软雅黑" pitchFamily="34" charset="-122"/>
              </a:endParaRPr>
            </a:p>
          </p:txBody>
        </p:sp>
      </p:grpSp>
      <p:sp>
        <p:nvSpPr>
          <p:cNvPr id="87" name="矩形 86"/>
          <p:cNvSpPr/>
          <p:nvPr/>
        </p:nvSpPr>
        <p:spPr>
          <a:xfrm>
            <a:off x="1103588" y="2332485"/>
            <a:ext cx="7020910" cy="1777682"/>
          </a:xfrm>
          <a:prstGeom prst="rect">
            <a:avLst/>
          </a:prstGeom>
          <a:noFill/>
          <a:ln w="28575">
            <a:solidFill>
              <a:srgbClr val="CC00CC"/>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76775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3000" fill="hold" grpId="0" nodeType="withEffect">
                                  <p:stCondLst>
                                    <p:cond delay="0"/>
                                  </p:stCondLst>
                                  <p:childTnLst>
                                    <p:anim calcmode="discrete" valueType="str">
                                      <p:cBhvr>
                                        <p:cTn id="6" dur="1000" fill="hold"/>
                                        <p:tgtEl>
                                          <p:spTgt spid="87"/>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 grpId="0" animBg="1"/>
    </p:bld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56963" y="857046"/>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3" name="Rectangle 6"/>
          <p:cNvSpPr>
            <a:spLocks noChangeArrowheads="1"/>
          </p:cNvSpPr>
          <p:nvPr/>
        </p:nvSpPr>
        <p:spPr bwMode="auto">
          <a:xfrm>
            <a:off x="2488476" y="823835"/>
            <a:ext cx="418576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节点 </a:t>
            </a:r>
            <a:r>
              <a:rPr lang="en-US" altLang="zh-CN" sz="2000" b="1" dirty="0">
                <a:solidFill>
                  <a:schemeClr val="bg1"/>
                </a:solidFill>
                <a:latin typeface="微软雅黑" pitchFamily="34" charset="-122"/>
                <a:ea typeface="微软雅黑" pitchFamily="34" charset="-122"/>
              </a:rPr>
              <a:t>mib-2 </a:t>
            </a:r>
            <a:r>
              <a:rPr lang="zh-CN" altLang="en-US" sz="2000" b="1" dirty="0">
                <a:solidFill>
                  <a:schemeClr val="bg1"/>
                </a:solidFill>
                <a:latin typeface="微软雅黑" pitchFamily="34" charset="-122"/>
                <a:ea typeface="微软雅黑" pitchFamily="34" charset="-122"/>
              </a:rPr>
              <a:t>所包含的信息类别举例</a:t>
            </a:r>
          </a:p>
        </p:txBody>
      </p:sp>
      <p:graphicFrame>
        <p:nvGraphicFramePr>
          <p:cNvPr id="4" name="内容占位符 6"/>
          <p:cNvGraphicFramePr>
            <a:graphicFrameLocks/>
          </p:cNvGraphicFramePr>
          <p:nvPr>
            <p:extLst>
              <p:ext uri="{D42A27DB-BD31-4B8C-83A1-F6EECF244321}">
                <p14:modId xmlns:p14="http://schemas.microsoft.com/office/powerpoint/2010/main" val="291663852"/>
              </p:ext>
            </p:extLst>
          </p:nvPr>
        </p:nvGraphicFramePr>
        <p:xfrm>
          <a:off x="556964" y="1347625"/>
          <a:ext cx="8048776" cy="2819906"/>
        </p:xfrm>
        <a:graphic>
          <a:graphicData uri="http://schemas.openxmlformats.org/drawingml/2006/table">
            <a:tbl>
              <a:tblPr/>
              <a:tblGrid>
                <a:gridCol w="2465810">
                  <a:extLst>
                    <a:ext uri="{9D8B030D-6E8A-4147-A177-3AD203B41FA5}">
                      <a16:colId xmlns:a16="http://schemas.microsoft.com/office/drawing/2014/main" val="20000"/>
                    </a:ext>
                  </a:extLst>
                </a:gridCol>
                <a:gridCol w="1395741">
                  <a:extLst>
                    <a:ext uri="{9D8B030D-6E8A-4147-A177-3AD203B41FA5}">
                      <a16:colId xmlns:a16="http://schemas.microsoft.com/office/drawing/2014/main" val="20001"/>
                    </a:ext>
                  </a:extLst>
                </a:gridCol>
                <a:gridCol w="4187225">
                  <a:extLst>
                    <a:ext uri="{9D8B030D-6E8A-4147-A177-3AD203B41FA5}">
                      <a16:colId xmlns:a16="http://schemas.microsoft.com/office/drawing/2014/main" val="20002"/>
                    </a:ext>
                  </a:extLst>
                </a:gridCol>
              </a:tblGrid>
              <a:tr h="369799">
                <a:tc>
                  <a:txBody>
                    <a:bodyPr/>
                    <a:lstStyle/>
                    <a:p>
                      <a:pPr algn="ctr" hangingPunct="0">
                        <a:lnSpc>
                          <a:spcPct val="100000"/>
                        </a:lnSpc>
                        <a:spcAft>
                          <a:spcPts val="0"/>
                        </a:spcAft>
                      </a:pPr>
                      <a:r>
                        <a:rPr lang="zh-CN" sz="1600" b="1" dirty="0">
                          <a:solidFill>
                            <a:schemeClr val="bg1"/>
                          </a:solidFill>
                          <a:effectLst/>
                          <a:latin typeface="微软雅黑" pitchFamily="34" charset="-122"/>
                          <a:ea typeface="微软雅黑" pitchFamily="34" charset="-122"/>
                        </a:rPr>
                        <a:t>类</a:t>
                      </a:r>
                      <a:r>
                        <a:rPr lang="en-US" sz="1600" b="1" dirty="0">
                          <a:solidFill>
                            <a:schemeClr val="bg1"/>
                          </a:solidFill>
                          <a:effectLst/>
                          <a:latin typeface="微软雅黑" pitchFamily="34" charset="-122"/>
                          <a:ea typeface="微软雅黑" pitchFamily="34" charset="-122"/>
                        </a:rPr>
                        <a:t>   </a:t>
                      </a:r>
                      <a:r>
                        <a:rPr lang="zh-CN" sz="1600" b="1" dirty="0">
                          <a:solidFill>
                            <a:schemeClr val="bg1"/>
                          </a:solidFill>
                          <a:effectLst/>
                          <a:latin typeface="微软雅黑" pitchFamily="34" charset="-122"/>
                          <a:ea typeface="微软雅黑" pitchFamily="34" charset="-122"/>
                        </a:rPr>
                        <a:t>别</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6FF"/>
                    </a:solidFill>
                  </a:tcPr>
                </a:tc>
                <a:tc>
                  <a:txBody>
                    <a:bodyPr/>
                    <a:lstStyle/>
                    <a:p>
                      <a:pPr algn="ctr" hangingPunct="0">
                        <a:lnSpc>
                          <a:spcPct val="100000"/>
                        </a:lnSpc>
                        <a:spcAft>
                          <a:spcPts val="0"/>
                        </a:spcAft>
                      </a:pPr>
                      <a:r>
                        <a:rPr lang="zh-CN" sz="1600" b="1" dirty="0">
                          <a:solidFill>
                            <a:schemeClr val="bg1"/>
                          </a:solidFill>
                          <a:effectLst/>
                          <a:latin typeface="微软雅黑" pitchFamily="34" charset="-122"/>
                          <a:ea typeface="微软雅黑" pitchFamily="34" charset="-122"/>
                        </a:rPr>
                        <a:t>标</a:t>
                      </a:r>
                      <a:r>
                        <a:rPr lang="en-US" sz="1600" b="1" dirty="0">
                          <a:solidFill>
                            <a:schemeClr val="bg1"/>
                          </a:solidFill>
                          <a:effectLst/>
                          <a:latin typeface="微软雅黑" pitchFamily="34" charset="-122"/>
                          <a:ea typeface="微软雅黑" pitchFamily="34" charset="-122"/>
                        </a:rPr>
                        <a:t>  </a:t>
                      </a:r>
                      <a:r>
                        <a:rPr lang="zh-CN" sz="1600" b="1" dirty="0">
                          <a:solidFill>
                            <a:schemeClr val="bg1"/>
                          </a:solidFill>
                          <a:effectLst/>
                          <a:latin typeface="微软雅黑" pitchFamily="34" charset="-122"/>
                          <a:ea typeface="微软雅黑" pitchFamily="34" charset="-122"/>
                        </a:rPr>
                        <a:t>号</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6FF"/>
                    </a:solidFill>
                  </a:tcPr>
                </a:tc>
                <a:tc>
                  <a:txBody>
                    <a:bodyPr/>
                    <a:lstStyle/>
                    <a:p>
                      <a:pPr algn="ctr" hangingPunct="0">
                        <a:lnSpc>
                          <a:spcPct val="100000"/>
                        </a:lnSpc>
                        <a:spcAft>
                          <a:spcPts val="0"/>
                        </a:spcAft>
                      </a:pPr>
                      <a:r>
                        <a:rPr lang="zh-CN" sz="1600" b="1" dirty="0">
                          <a:solidFill>
                            <a:schemeClr val="bg1"/>
                          </a:solidFill>
                          <a:effectLst/>
                          <a:latin typeface="微软雅黑" pitchFamily="34" charset="-122"/>
                          <a:ea typeface="微软雅黑" pitchFamily="34" charset="-122"/>
                        </a:rPr>
                        <a:t>所包含的信息</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6FF"/>
                    </a:solidFill>
                  </a:tcPr>
                </a:tc>
                <a:extLst>
                  <a:ext uri="{0D108BD9-81ED-4DB2-BD59-A6C34878D82A}">
                    <a16:rowId xmlns:a16="http://schemas.microsoft.com/office/drawing/2014/main" val="10000"/>
                  </a:ext>
                </a:extLst>
              </a:tr>
              <a:tr h="295839">
                <a:tc>
                  <a:txBody>
                    <a:bodyPr/>
                    <a:lstStyle/>
                    <a:p>
                      <a:pPr algn="just" hangingPunct="0">
                        <a:lnSpc>
                          <a:spcPct val="100000"/>
                        </a:lnSpc>
                        <a:spcAft>
                          <a:spcPts val="0"/>
                        </a:spcAft>
                      </a:pPr>
                      <a:r>
                        <a:rPr lang="en-US" sz="1600" b="1" dirty="0">
                          <a:effectLst/>
                          <a:latin typeface="微软雅黑" pitchFamily="34" charset="-122"/>
                          <a:ea typeface="微软雅黑" pitchFamily="34" charset="-122"/>
                        </a:rPr>
                        <a:t>system</a:t>
                      </a:r>
                      <a:endParaRPr lang="zh-CN" sz="1600" b="1" dirty="0">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hangingPunct="0">
                        <a:lnSpc>
                          <a:spcPct val="100000"/>
                        </a:lnSpc>
                        <a:spcAft>
                          <a:spcPts val="0"/>
                        </a:spcAft>
                        <a:tabLst>
                          <a:tab pos="2637155" algn="ctr"/>
                          <a:tab pos="5274310" algn="r"/>
                          <a:tab pos="266700" algn="l"/>
                        </a:tabLst>
                      </a:pPr>
                      <a:r>
                        <a:rPr lang="en-US" sz="1600" b="1">
                          <a:effectLst/>
                          <a:latin typeface="微软雅黑" pitchFamily="34" charset="-122"/>
                          <a:ea typeface="微软雅黑" pitchFamily="34" charset="-122"/>
                        </a:rPr>
                        <a:t>(1)</a:t>
                      </a:r>
                      <a:endParaRPr lang="zh-CN" sz="1600" b="1">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hangingPunct="0">
                        <a:lnSpc>
                          <a:spcPct val="100000"/>
                        </a:lnSpc>
                        <a:spcAft>
                          <a:spcPts val="0"/>
                        </a:spcAft>
                      </a:pPr>
                      <a:r>
                        <a:rPr lang="zh-CN" sz="1600" b="1">
                          <a:effectLst/>
                          <a:latin typeface="微软雅黑" pitchFamily="34" charset="-122"/>
                          <a:ea typeface="微软雅黑" pitchFamily="34" charset="-122"/>
                        </a:rPr>
                        <a:t>主机或路由器的操作系统</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295839">
                <a:tc>
                  <a:txBody>
                    <a:bodyPr/>
                    <a:lstStyle/>
                    <a:p>
                      <a:pPr algn="just" hangingPunct="0">
                        <a:lnSpc>
                          <a:spcPct val="100000"/>
                        </a:lnSpc>
                        <a:spcAft>
                          <a:spcPts val="0"/>
                        </a:spcAft>
                      </a:pPr>
                      <a:r>
                        <a:rPr lang="en-US" sz="1600" b="1" dirty="0">
                          <a:effectLst/>
                          <a:latin typeface="微软雅黑" pitchFamily="34" charset="-122"/>
                          <a:ea typeface="微软雅黑" pitchFamily="34" charset="-122"/>
                        </a:rPr>
                        <a:t>interfaces</a:t>
                      </a:r>
                      <a:endParaRPr lang="zh-CN" sz="1600" b="1" dirty="0">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c>
                  <a:txBody>
                    <a:bodyPr/>
                    <a:lstStyle/>
                    <a:p>
                      <a:pPr algn="ctr" hangingPunct="0">
                        <a:lnSpc>
                          <a:spcPct val="100000"/>
                        </a:lnSpc>
                        <a:spcAft>
                          <a:spcPts val="0"/>
                        </a:spcAft>
                      </a:pPr>
                      <a:r>
                        <a:rPr lang="en-US" sz="1600" b="1" dirty="0">
                          <a:effectLst/>
                          <a:latin typeface="微软雅黑" pitchFamily="34" charset="-122"/>
                          <a:ea typeface="微软雅黑" pitchFamily="34" charset="-122"/>
                        </a:rPr>
                        <a:t>(2)</a:t>
                      </a:r>
                      <a:endParaRPr lang="zh-CN" sz="1600" b="1" dirty="0">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c>
                  <a:txBody>
                    <a:bodyPr/>
                    <a:lstStyle/>
                    <a:p>
                      <a:pPr algn="just" hangingPunct="0">
                        <a:lnSpc>
                          <a:spcPct val="100000"/>
                        </a:lnSpc>
                        <a:spcAft>
                          <a:spcPts val="0"/>
                        </a:spcAft>
                      </a:pPr>
                      <a:r>
                        <a:rPr lang="zh-CN" sz="1600" b="1" dirty="0">
                          <a:effectLst/>
                          <a:latin typeface="微软雅黑" pitchFamily="34" charset="-122"/>
                          <a:ea typeface="微软雅黑" pitchFamily="34" charset="-122"/>
                        </a:rPr>
                        <a:t>各种网络接口</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extLst>
                  <a:ext uri="{0D108BD9-81ED-4DB2-BD59-A6C34878D82A}">
                    <a16:rowId xmlns:a16="http://schemas.microsoft.com/office/drawing/2014/main" val="10002"/>
                  </a:ext>
                </a:extLst>
              </a:tr>
              <a:tr h="379234">
                <a:tc>
                  <a:txBody>
                    <a:bodyPr/>
                    <a:lstStyle/>
                    <a:p>
                      <a:pPr algn="just" hangingPunct="0">
                        <a:lnSpc>
                          <a:spcPct val="100000"/>
                        </a:lnSpc>
                        <a:spcAft>
                          <a:spcPts val="0"/>
                        </a:spcAft>
                      </a:pPr>
                      <a:r>
                        <a:rPr lang="en-US" sz="1600" b="1">
                          <a:effectLst/>
                          <a:latin typeface="微软雅黑" pitchFamily="34" charset="-122"/>
                          <a:ea typeface="微软雅黑" pitchFamily="34" charset="-122"/>
                        </a:rPr>
                        <a:t>address translation</a:t>
                      </a:r>
                      <a:endParaRPr lang="zh-CN" sz="1600" b="1">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hangingPunct="0">
                        <a:lnSpc>
                          <a:spcPct val="100000"/>
                        </a:lnSpc>
                        <a:spcAft>
                          <a:spcPts val="0"/>
                        </a:spcAft>
                      </a:pPr>
                      <a:r>
                        <a:rPr lang="en-US" sz="1600" b="1">
                          <a:effectLst/>
                          <a:latin typeface="微软雅黑" pitchFamily="34" charset="-122"/>
                          <a:ea typeface="微软雅黑" pitchFamily="34" charset="-122"/>
                        </a:rPr>
                        <a:t>(3)</a:t>
                      </a:r>
                      <a:endParaRPr lang="zh-CN" sz="1600" b="1">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hangingPunct="0">
                        <a:lnSpc>
                          <a:spcPct val="100000"/>
                        </a:lnSpc>
                        <a:spcAft>
                          <a:spcPts val="0"/>
                        </a:spcAft>
                      </a:pPr>
                      <a:r>
                        <a:rPr lang="zh-CN" sz="1600" b="1" dirty="0">
                          <a:effectLst/>
                          <a:latin typeface="微软雅黑" pitchFamily="34" charset="-122"/>
                          <a:ea typeface="微软雅黑" pitchFamily="34" charset="-122"/>
                        </a:rPr>
                        <a:t>地址转换（例如，</a:t>
                      </a:r>
                      <a:r>
                        <a:rPr lang="en-US" sz="1600" b="1" dirty="0">
                          <a:effectLst/>
                          <a:latin typeface="微软雅黑" pitchFamily="34" charset="-122"/>
                          <a:ea typeface="微软雅黑" pitchFamily="34" charset="-122"/>
                        </a:rPr>
                        <a:t>ARP </a:t>
                      </a:r>
                      <a:r>
                        <a:rPr lang="zh-CN" sz="1600" b="1" dirty="0">
                          <a:effectLst/>
                          <a:latin typeface="微软雅黑" pitchFamily="34" charset="-122"/>
                          <a:ea typeface="微软雅黑" pitchFamily="34" charset="-122"/>
                        </a:rPr>
                        <a:t>映射）</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295839">
                <a:tc>
                  <a:txBody>
                    <a:bodyPr/>
                    <a:lstStyle/>
                    <a:p>
                      <a:pPr algn="just" hangingPunct="0">
                        <a:lnSpc>
                          <a:spcPct val="100000"/>
                        </a:lnSpc>
                        <a:spcAft>
                          <a:spcPts val="0"/>
                        </a:spcAft>
                      </a:pPr>
                      <a:r>
                        <a:rPr lang="en-US" sz="1600" b="1" dirty="0" err="1">
                          <a:effectLst/>
                          <a:latin typeface="微软雅黑" pitchFamily="34" charset="-122"/>
                          <a:ea typeface="微软雅黑" pitchFamily="34" charset="-122"/>
                        </a:rPr>
                        <a:t>ip</a:t>
                      </a:r>
                      <a:endParaRPr lang="zh-CN" sz="1600" b="1" dirty="0">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c>
                  <a:txBody>
                    <a:bodyPr/>
                    <a:lstStyle/>
                    <a:p>
                      <a:pPr algn="ctr" hangingPunct="0">
                        <a:lnSpc>
                          <a:spcPct val="100000"/>
                        </a:lnSpc>
                        <a:spcAft>
                          <a:spcPts val="0"/>
                        </a:spcAft>
                      </a:pPr>
                      <a:r>
                        <a:rPr lang="en-US" sz="1600" b="1">
                          <a:effectLst/>
                          <a:latin typeface="微软雅黑" pitchFamily="34" charset="-122"/>
                          <a:ea typeface="微软雅黑" pitchFamily="34" charset="-122"/>
                        </a:rPr>
                        <a:t>(4)</a:t>
                      </a:r>
                      <a:endParaRPr lang="zh-CN" sz="1600" b="1">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c>
                  <a:txBody>
                    <a:bodyPr/>
                    <a:lstStyle/>
                    <a:p>
                      <a:pPr algn="just" hangingPunct="0">
                        <a:lnSpc>
                          <a:spcPct val="100000"/>
                        </a:lnSpc>
                        <a:spcAft>
                          <a:spcPts val="0"/>
                        </a:spcAft>
                      </a:pPr>
                      <a:r>
                        <a:rPr lang="en-US" sz="1600" b="1" dirty="0">
                          <a:effectLst/>
                          <a:latin typeface="微软雅黑" pitchFamily="34" charset="-122"/>
                          <a:ea typeface="微软雅黑" pitchFamily="34" charset="-122"/>
                        </a:rPr>
                        <a:t>IP </a:t>
                      </a:r>
                      <a:r>
                        <a:rPr lang="zh-CN" sz="1600" b="1" dirty="0">
                          <a:effectLst/>
                          <a:latin typeface="微软雅黑" pitchFamily="34" charset="-122"/>
                          <a:ea typeface="微软雅黑" pitchFamily="34" charset="-122"/>
                        </a:rPr>
                        <a:t>软件</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extLst>
                  <a:ext uri="{0D108BD9-81ED-4DB2-BD59-A6C34878D82A}">
                    <a16:rowId xmlns:a16="http://schemas.microsoft.com/office/drawing/2014/main" val="10004"/>
                  </a:ext>
                </a:extLst>
              </a:tr>
              <a:tr h="295839">
                <a:tc>
                  <a:txBody>
                    <a:bodyPr/>
                    <a:lstStyle/>
                    <a:p>
                      <a:pPr algn="just" hangingPunct="0">
                        <a:lnSpc>
                          <a:spcPct val="100000"/>
                        </a:lnSpc>
                        <a:spcAft>
                          <a:spcPts val="0"/>
                        </a:spcAft>
                      </a:pPr>
                      <a:r>
                        <a:rPr lang="en-US" sz="1600" b="1">
                          <a:effectLst/>
                          <a:latin typeface="微软雅黑" pitchFamily="34" charset="-122"/>
                          <a:ea typeface="微软雅黑" pitchFamily="34" charset="-122"/>
                        </a:rPr>
                        <a:t>icmp</a:t>
                      </a:r>
                      <a:endParaRPr lang="zh-CN" sz="1600" b="1">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hangingPunct="0">
                        <a:lnSpc>
                          <a:spcPct val="100000"/>
                        </a:lnSpc>
                        <a:spcAft>
                          <a:spcPts val="0"/>
                        </a:spcAft>
                      </a:pPr>
                      <a:r>
                        <a:rPr lang="en-US" sz="1600" b="1">
                          <a:effectLst/>
                          <a:latin typeface="微软雅黑" pitchFamily="34" charset="-122"/>
                          <a:ea typeface="微软雅黑" pitchFamily="34" charset="-122"/>
                        </a:rPr>
                        <a:t>(5)</a:t>
                      </a:r>
                      <a:endParaRPr lang="zh-CN" sz="1600" b="1">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hangingPunct="0">
                        <a:lnSpc>
                          <a:spcPct val="100000"/>
                        </a:lnSpc>
                        <a:spcAft>
                          <a:spcPts val="0"/>
                        </a:spcAft>
                      </a:pPr>
                      <a:r>
                        <a:rPr lang="en-US" sz="1600" b="1" dirty="0">
                          <a:effectLst/>
                          <a:latin typeface="微软雅黑" pitchFamily="34" charset="-122"/>
                          <a:ea typeface="微软雅黑" pitchFamily="34" charset="-122"/>
                        </a:rPr>
                        <a:t>ICMP </a:t>
                      </a:r>
                      <a:r>
                        <a:rPr lang="zh-CN" sz="1600" b="1" dirty="0">
                          <a:effectLst/>
                          <a:latin typeface="微软雅黑" pitchFamily="34" charset="-122"/>
                          <a:ea typeface="微软雅黑" pitchFamily="34" charset="-122"/>
                        </a:rPr>
                        <a:t>软件</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295839">
                <a:tc>
                  <a:txBody>
                    <a:bodyPr/>
                    <a:lstStyle/>
                    <a:p>
                      <a:pPr algn="just" hangingPunct="0">
                        <a:lnSpc>
                          <a:spcPct val="100000"/>
                        </a:lnSpc>
                        <a:spcAft>
                          <a:spcPts val="0"/>
                        </a:spcAft>
                      </a:pPr>
                      <a:r>
                        <a:rPr lang="en-US" sz="1600" b="1" dirty="0" err="1">
                          <a:effectLst/>
                          <a:latin typeface="微软雅黑" pitchFamily="34" charset="-122"/>
                          <a:ea typeface="微软雅黑" pitchFamily="34" charset="-122"/>
                        </a:rPr>
                        <a:t>tcp</a:t>
                      </a:r>
                      <a:endParaRPr lang="zh-CN" sz="1600" b="1" dirty="0">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c>
                  <a:txBody>
                    <a:bodyPr/>
                    <a:lstStyle/>
                    <a:p>
                      <a:pPr algn="ctr" hangingPunct="0">
                        <a:lnSpc>
                          <a:spcPct val="100000"/>
                        </a:lnSpc>
                        <a:spcAft>
                          <a:spcPts val="0"/>
                        </a:spcAft>
                      </a:pPr>
                      <a:r>
                        <a:rPr lang="en-US" sz="1600" b="1" dirty="0">
                          <a:effectLst/>
                          <a:latin typeface="微软雅黑" pitchFamily="34" charset="-122"/>
                          <a:ea typeface="微软雅黑" pitchFamily="34" charset="-122"/>
                        </a:rPr>
                        <a:t>(6)</a:t>
                      </a:r>
                      <a:endParaRPr lang="zh-CN" sz="1600" b="1" dirty="0">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c>
                  <a:txBody>
                    <a:bodyPr/>
                    <a:lstStyle/>
                    <a:p>
                      <a:pPr algn="just" hangingPunct="0">
                        <a:lnSpc>
                          <a:spcPct val="100000"/>
                        </a:lnSpc>
                        <a:spcAft>
                          <a:spcPts val="0"/>
                        </a:spcAft>
                      </a:pPr>
                      <a:r>
                        <a:rPr lang="en-US" sz="1600" b="1" dirty="0">
                          <a:effectLst/>
                          <a:latin typeface="微软雅黑" pitchFamily="34" charset="-122"/>
                          <a:ea typeface="微软雅黑" pitchFamily="34" charset="-122"/>
                        </a:rPr>
                        <a:t>TCP </a:t>
                      </a:r>
                      <a:r>
                        <a:rPr lang="zh-CN" sz="1600" b="1" dirty="0">
                          <a:effectLst/>
                          <a:latin typeface="微软雅黑" pitchFamily="34" charset="-122"/>
                          <a:ea typeface="微软雅黑" pitchFamily="34" charset="-122"/>
                        </a:rPr>
                        <a:t>软件</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extLst>
                  <a:ext uri="{0D108BD9-81ED-4DB2-BD59-A6C34878D82A}">
                    <a16:rowId xmlns:a16="http://schemas.microsoft.com/office/drawing/2014/main" val="10006"/>
                  </a:ext>
                </a:extLst>
              </a:tr>
              <a:tr h="295839">
                <a:tc>
                  <a:txBody>
                    <a:bodyPr/>
                    <a:lstStyle/>
                    <a:p>
                      <a:pPr algn="just" hangingPunct="0">
                        <a:lnSpc>
                          <a:spcPct val="100000"/>
                        </a:lnSpc>
                        <a:spcAft>
                          <a:spcPts val="0"/>
                        </a:spcAft>
                      </a:pPr>
                      <a:r>
                        <a:rPr lang="en-US" sz="1600" b="1">
                          <a:effectLst/>
                          <a:latin typeface="微软雅黑" pitchFamily="34" charset="-122"/>
                          <a:ea typeface="微软雅黑" pitchFamily="34" charset="-122"/>
                        </a:rPr>
                        <a:t>udp</a:t>
                      </a:r>
                      <a:endParaRPr lang="zh-CN" sz="1600" b="1">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hangingPunct="0">
                        <a:lnSpc>
                          <a:spcPct val="100000"/>
                        </a:lnSpc>
                        <a:spcAft>
                          <a:spcPts val="0"/>
                        </a:spcAft>
                      </a:pPr>
                      <a:r>
                        <a:rPr lang="en-US" sz="1600" b="1">
                          <a:effectLst/>
                          <a:latin typeface="微软雅黑" pitchFamily="34" charset="-122"/>
                          <a:ea typeface="微软雅黑" pitchFamily="34" charset="-122"/>
                        </a:rPr>
                        <a:t>(7)</a:t>
                      </a:r>
                      <a:endParaRPr lang="zh-CN" sz="1600" b="1">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hangingPunct="0">
                        <a:lnSpc>
                          <a:spcPct val="100000"/>
                        </a:lnSpc>
                        <a:spcAft>
                          <a:spcPts val="0"/>
                        </a:spcAft>
                      </a:pPr>
                      <a:r>
                        <a:rPr lang="en-US" sz="1600" b="1" dirty="0">
                          <a:effectLst/>
                          <a:latin typeface="微软雅黑" pitchFamily="34" charset="-122"/>
                          <a:ea typeface="微软雅黑" pitchFamily="34" charset="-122"/>
                        </a:rPr>
                        <a:t>UDP </a:t>
                      </a:r>
                      <a:r>
                        <a:rPr lang="zh-CN" sz="1600" b="1" dirty="0">
                          <a:effectLst/>
                          <a:latin typeface="微软雅黑" pitchFamily="34" charset="-122"/>
                          <a:ea typeface="微软雅黑" pitchFamily="34" charset="-122"/>
                        </a:rPr>
                        <a:t>软件</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295839">
                <a:tc>
                  <a:txBody>
                    <a:bodyPr/>
                    <a:lstStyle/>
                    <a:p>
                      <a:pPr algn="just" hangingPunct="0">
                        <a:lnSpc>
                          <a:spcPct val="100000"/>
                        </a:lnSpc>
                        <a:spcAft>
                          <a:spcPts val="0"/>
                        </a:spcAft>
                      </a:pPr>
                      <a:r>
                        <a:rPr lang="en-US" sz="1600" b="1" dirty="0" err="1">
                          <a:effectLst/>
                          <a:latin typeface="微软雅黑" pitchFamily="34" charset="-122"/>
                          <a:ea typeface="微软雅黑" pitchFamily="34" charset="-122"/>
                        </a:rPr>
                        <a:t>egp</a:t>
                      </a:r>
                      <a:endParaRPr lang="zh-CN" sz="1600" b="1" dirty="0">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c>
                  <a:txBody>
                    <a:bodyPr/>
                    <a:lstStyle/>
                    <a:p>
                      <a:pPr algn="ctr" hangingPunct="0">
                        <a:lnSpc>
                          <a:spcPct val="100000"/>
                        </a:lnSpc>
                        <a:spcAft>
                          <a:spcPts val="0"/>
                        </a:spcAft>
                      </a:pPr>
                      <a:r>
                        <a:rPr lang="en-US" sz="1600" b="1" dirty="0">
                          <a:effectLst/>
                          <a:latin typeface="微软雅黑" pitchFamily="34" charset="-122"/>
                          <a:ea typeface="微软雅黑" pitchFamily="34" charset="-122"/>
                        </a:rPr>
                        <a:t>(8)</a:t>
                      </a:r>
                      <a:endParaRPr lang="zh-CN" sz="1600" b="1" dirty="0">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c>
                  <a:txBody>
                    <a:bodyPr/>
                    <a:lstStyle/>
                    <a:p>
                      <a:pPr algn="just" hangingPunct="0">
                        <a:lnSpc>
                          <a:spcPct val="100000"/>
                        </a:lnSpc>
                        <a:spcAft>
                          <a:spcPts val="0"/>
                        </a:spcAft>
                      </a:pPr>
                      <a:r>
                        <a:rPr lang="en-US" sz="1600" b="1" dirty="0">
                          <a:effectLst/>
                          <a:latin typeface="微软雅黑" pitchFamily="34" charset="-122"/>
                          <a:ea typeface="微软雅黑" pitchFamily="34" charset="-122"/>
                        </a:rPr>
                        <a:t>EGP </a:t>
                      </a:r>
                      <a:r>
                        <a:rPr lang="zh-CN" sz="1600" b="1" dirty="0">
                          <a:effectLst/>
                          <a:latin typeface="微软雅黑" pitchFamily="34" charset="-122"/>
                          <a:ea typeface="微软雅黑" pitchFamily="34" charset="-122"/>
                        </a:rPr>
                        <a:t>软件</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515329697"/>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56963" y="580463"/>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3" name="Rectangle 6"/>
          <p:cNvSpPr>
            <a:spLocks noChangeArrowheads="1"/>
          </p:cNvSpPr>
          <p:nvPr/>
        </p:nvSpPr>
        <p:spPr bwMode="auto">
          <a:xfrm>
            <a:off x="3546458" y="547252"/>
            <a:ext cx="206979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itchFamily="34" charset="-122"/>
                <a:ea typeface="微软雅黑" pitchFamily="34" charset="-122"/>
              </a:rPr>
              <a:t>MIB </a:t>
            </a:r>
            <a:r>
              <a:rPr lang="zh-CN" altLang="en-US" sz="2000" b="1" dirty="0">
                <a:solidFill>
                  <a:schemeClr val="bg1"/>
                </a:solidFill>
                <a:latin typeface="微软雅黑" pitchFamily="34" charset="-122"/>
                <a:ea typeface="微软雅黑" pitchFamily="34" charset="-122"/>
              </a:rPr>
              <a:t>变量的例子</a:t>
            </a:r>
          </a:p>
        </p:txBody>
      </p:sp>
      <p:graphicFrame>
        <p:nvGraphicFramePr>
          <p:cNvPr id="5" name="表格 4"/>
          <p:cNvGraphicFramePr>
            <a:graphicFrameLocks noGrp="1"/>
          </p:cNvGraphicFramePr>
          <p:nvPr>
            <p:extLst>
              <p:ext uri="{D42A27DB-BD31-4B8C-83A1-F6EECF244321}">
                <p14:modId xmlns:p14="http://schemas.microsoft.com/office/powerpoint/2010/main" val="3344017622"/>
              </p:ext>
            </p:extLst>
          </p:nvPr>
        </p:nvGraphicFramePr>
        <p:xfrm>
          <a:off x="556963" y="1005312"/>
          <a:ext cx="8048776" cy="3336607"/>
        </p:xfrm>
        <a:graphic>
          <a:graphicData uri="http://schemas.openxmlformats.org/drawingml/2006/table">
            <a:tbl>
              <a:tblPr firstRow="1" bandRow="1">
                <a:tableStyleId>{BDBED569-4797-4DF1-A0F4-6AAB3CD982D8}</a:tableStyleId>
              </a:tblPr>
              <a:tblGrid>
                <a:gridCol w="2356125">
                  <a:extLst>
                    <a:ext uri="{9D8B030D-6E8A-4147-A177-3AD203B41FA5}">
                      <a16:colId xmlns:a16="http://schemas.microsoft.com/office/drawing/2014/main" val="20000"/>
                    </a:ext>
                  </a:extLst>
                </a:gridCol>
                <a:gridCol w="1581292">
                  <a:extLst>
                    <a:ext uri="{9D8B030D-6E8A-4147-A177-3AD203B41FA5}">
                      <a16:colId xmlns:a16="http://schemas.microsoft.com/office/drawing/2014/main" val="20001"/>
                    </a:ext>
                  </a:extLst>
                </a:gridCol>
                <a:gridCol w="4111359">
                  <a:extLst>
                    <a:ext uri="{9D8B030D-6E8A-4147-A177-3AD203B41FA5}">
                      <a16:colId xmlns:a16="http://schemas.microsoft.com/office/drawing/2014/main" val="20002"/>
                    </a:ext>
                  </a:extLst>
                </a:gridCol>
              </a:tblGrid>
              <a:tr h="229552">
                <a:tc>
                  <a:txBody>
                    <a:bodyPr/>
                    <a:lstStyle/>
                    <a:p>
                      <a:pPr algn="ctr" hangingPunct="0">
                        <a:lnSpc>
                          <a:spcPts val="1500"/>
                        </a:lnSpc>
                        <a:spcAft>
                          <a:spcPts val="0"/>
                        </a:spcAft>
                      </a:pPr>
                      <a:r>
                        <a:rPr lang="en-US" sz="1400" b="1" dirty="0">
                          <a:solidFill>
                            <a:schemeClr val="bg1"/>
                          </a:solidFill>
                          <a:effectLst/>
                          <a:latin typeface="微软雅黑" pitchFamily="34" charset="-122"/>
                          <a:ea typeface="微软雅黑" pitchFamily="34" charset="-122"/>
                        </a:rPr>
                        <a:t>MIB </a:t>
                      </a:r>
                      <a:r>
                        <a:rPr lang="zh-CN" sz="1400" b="1" dirty="0">
                          <a:solidFill>
                            <a:schemeClr val="bg1"/>
                          </a:solidFill>
                          <a:effectLst/>
                          <a:latin typeface="微软雅黑" pitchFamily="34" charset="-122"/>
                          <a:ea typeface="微软雅黑" pitchFamily="34" charset="-122"/>
                        </a:rPr>
                        <a:t>变量</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6FF"/>
                    </a:solidFill>
                  </a:tcPr>
                </a:tc>
                <a:tc>
                  <a:txBody>
                    <a:bodyPr/>
                    <a:lstStyle/>
                    <a:p>
                      <a:pPr algn="ctr" hangingPunct="0">
                        <a:lnSpc>
                          <a:spcPts val="1500"/>
                        </a:lnSpc>
                        <a:spcAft>
                          <a:spcPts val="0"/>
                        </a:spcAft>
                      </a:pPr>
                      <a:r>
                        <a:rPr lang="zh-CN" sz="1400" b="1" dirty="0">
                          <a:solidFill>
                            <a:schemeClr val="bg1"/>
                          </a:solidFill>
                          <a:effectLst/>
                          <a:latin typeface="微软雅黑" pitchFamily="34" charset="-122"/>
                          <a:ea typeface="微软雅黑" pitchFamily="34" charset="-122"/>
                        </a:rPr>
                        <a:t>所属类别</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6FF"/>
                    </a:solidFill>
                  </a:tcPr>
                </a:tc>
                <a:tc>
                  <a:txBody>
                    <a:bodyPr/>
                    <a:lstStyle/>
                    <a:p>
                      <a:pPr algn="ctr" hangingPunct="0">
                        <a:lnSpc>
                          <a:spcPts val="1500"/>
                        </a:lnSpc>
                        <a:spcAft>
                          <a:spcPts val="0"/>
                        </a:spcAft>
                      </a:pPr>
                      <a:r>
                        <a:rPr lang="zh-CN" sz="1400" b="1" dirty="0">
                          <a:solidFill>
                            <a:schemeClr val="bg1"/>
                          </a:solidFill>
                          <a:effectLst/>
                          <a:latin typeface="微软雅黑" pitchFamily="34" charset="-122"/>
                          <a:ea typeface="微软雅黑" pitchFamily="34" charset="-122"/>
                        </a:rPr>
                        <a:t>意</a:t>
                      </a:r>
                      <a:r>
                        <a:rPr lang="en-US" sz="1400" b="1" dirty="0">
                          <a:solidFill>
                            <a:schemeClr val="bg1"/>
                          </a:solidFill>
                          <a:effectLst/>
                          <a:latin typeface="微软雅黑" pitchFamily="34" charset="-122"/>
                          <a:ea typeface="微软雅黑" pitchFamily="34" charset="-122"/>
                        </a:rPr>
                        <a:t>    </a:t>
                      </a:r>
                      <a:r>
                        <a:rPr lang="zh-CN" sz="1400" b="1" dirty="0">
                          <a:solidFill>
                            <a:schemeClr val="bg1"/>
                          </a:solidFill>
                          <a:effectLst/>
                          <a:latin typeface="微软雅黑" pitchFamily="34" charset="-122"/>
                          <a:ea typeface="微软雅黑" pitchFamily="34" charset="-122"/>
                        </a:rPr>
                        <a:t>义</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6FF"/>
                    </a:solidFill>
                  </a:tcPr>
                </a:tc>
                <a:extLst>
                  <a:ext uri="{0D108BD9-81ED-4DB2-BD59-A6C34878D82A}">
                    <a16:rowId xmlns:a16="http://schemas.microsoft.com/office/drawing/2014/main" val="10000"/>
                  </a:ext>
                </a:extLst>
              </a:tr>
              <a:tr h="207137">
                <a:tc>
                  <a:txBody>
                    <a:bodyPr/>
                    <a:lstStyle/>
                    <a:p>
                      <a:pPr algn="just" hangingPunct="0">
                        <a:lnSpc>
                          <a:spcPts val="1500"/>
                        </a:lnSpc>
                        <a:spcAft>
                          <a:spcPts val="0"/>
                        </a:spcAft>
                      </a:pPr>
                      <a:r>
                        <a:rPr lang="en-US" sz="1200" b="1" dirty="0" err="1">
                          <a:effectLst/>
                          <a:latin typeface="微软雅黑" pitchFamily="34" charset="-122"/>
                          <a:ea typeface="微软雅黑" pitchFamily="34" charset="-122"/>
                        </a:rPr>
                        <a:t>sysUpTime</a:t>
                      </a:r>
                      <a:endParaRPr lang="zh-CN" sz="1200" b="1" dirty="0">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hangingPunct="0">
                        <a:lnSpc>
                          <a:spcPts val="1500"/>
                        </a:lnSpc>
                        <a:spcAft>
                          <a:spcPts val="0"/>
                        </a:spcAft>
                        <a:tabLst>
                          <a:tab pos="2637155" algn="ctr"/>
                          <a:tab pos="5274310" algn="r"/>
                          <a:tab pos="266700" algn="l"/>
                        </a:tabLst>
                      </a:pPr>
                      <a:r>
                        <a:rPr lang="en-US" sz="1200" b="1">
                          <a:effectLst/>
                          <a:latin typeface="微软雅黑" pitchFamily="34" charset="-122"/>
                          <a:ea typeface="微软雅黑" pitchFamily="34" charset="-122"/>
                        </a:rPr>
                        <a:t>system</a:t>
                      </a:r>
                      <a:endParaRPr lang="zh-CN" sz="1200" b="1">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hangingPunct="0">
                        <a:lnSpc>
                          <a:spcPts val="1500"/>
                        </a:lnSpc>
                        <a:spcAft>
                          <a:spcPts val="0"/>
                        </a:spcAft>
                      </a:pPr>
                      <a:r>
                        <a:rPr lang="zh-CN" sz="1200" b="1" dirty="0">
                          <a:effectLst/>
                          <a:latin typeface="微软雅黑" pitchFamily="34" charset="-122"/>
                          <a:ea typeface="微软雅黑" pitchFamily="34" charset="-122"/>
                        </a:rPr>
                        <a:t>距上次重启动的时间</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207137">
                <a:tc>
                  <a:txBody>
                    <a:bodyPr/>
                    <a:lstStyle/>
                    <a:p>
                      <a:pPr algn="just" hangingPunct="0">
                        <a:lnSpc>
                          <a:spcPts val="1500"/>
                        </a:lnSpc>
                        <a:spcAft>
                          <a:spcPts val="0"/>
                        </a:spcAft>
                      </a:pPr>
                      <a:r>
                        <a:rPr lang="en-US" sz="1200" b="1" dirty="0" err="1">
                          <a:effectLst/>
                          <a:latin typeface="微软雅黑" pitchFamily="34" charset="-122"/>
                          <a:ea typeface="微软雅黑" pitchFamily="34" charset="-122"/>
                        </a:rPr>
                        <a:t>ifNumber</a:t>
                      </a:r>
                      <a:endParaRPr lang="zh-CN" sz="1200" b="1" dirty="0">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c>
                  <a:txBody>
                    <a:bodyPr/>
                    <a:lstStyle/>
                    <a:p>
                      <a:pPr algn="ctr" hangingPunct="0">
                        <a:lnSpc>
                          <a:spcPts val="1500"/>
                        </a:lnSpc>
                        <a:spcAft>
                          <a:spcPts val="0"/>
                        </a:spcAft>
                      </a:pPr>
                      <a:r>
                        <a:rPr lang="en-US" sz="1200" b="1">
                          <a:effectLst/>
                          <a:latin typeface="微软雅黑" pitchFamily="34" charset="-122"/>
                          <a:ea typeface="微软雅黑" pitchFamily="34" charset="-122"/>
                        </a:rPr>
                        <a:t>interfaces</a:t>
                      </a:r>
                      <a:endParaRPr lang="zh-CN" sz="1200" b="1">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c>
                  <a:txBody>
                    <a:bodyPr/>
                    <a:lstStyle/>
                    <a:p>
                      <a:pPr algn="just" hangingPunct="0">
                        <a:lnSpc>
                          <a:spcPts val="1500"/>
                        </a:lnSpc>
                        <a:spcAft>
                          <a:spcPts val="0"/>
                        </a:spcAft>
                      </a:pPr>
                      <a:r>
                        <a:rPr lang="zh-CN" sz="1200" b="1" dirty="0">
                          <a:effectLst/>
                          <a:latin typeface="微软雅黑" pitchFamily="34" charset="-122"/>
                          <a:ea typeface="微软雅黑" pitchFamily="34" charset="-122"/>
                        </a:rPr>
                        <a:t>网络接口数</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extLst>
                  <a:ext uri="{0D108BD9-81ED-4DB2-BD59-A6C34878D82A}">
                    <a16:rowId xmlns:a16="http://schemas.microsoft.com/office/drawing/2014/main" val="10002"/>
                  </a:ext>
                </a:extLst>
              </a:tr>
              <a:tr h="207137">
                <a:tc>
                  <a:txBody>
                    <a:bodyPr/>
                    <a:lstStyle/>
                    <a:p>
                      <a:pPr algn="just" hangingPunct="0">
                        <a:lnSpc>
                          <a:spcPts val="1500"/>
                        </a:lnSpc>
                        <a:spcAft>
                          <a:spcPts val="0"/>
                        </a:spcAft>
                      </a:pPr>
                      <a:r>
                        <a:rPr lang="en-US" sz="1200" b="1" dirty="0" err="1">
                          <a:effectLst/>
                          <a:latin typeface="微软雅黑" pitchFamily="34" charset="-122"/>
                          <a:ea typeface="微软雅黑" pitchFamily="34" charset="-122"/>
                        </a:rPr>
                        <a:t>ifMtu</a:t>
                      </a:r>
                      <a:endParaRPr lang="zh-CN" sz="1200" b="1" dirty="0">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hangingPunct="0">
                        <a:lnSpc>
                          <a:spcPts val="1500"/>
                        </a:lnSpc>
                        <a:spcAft>
                          <a:spcPts val="0"/>
                        </a:spcAft>
                      </a:pPr>
                      <a:r>
                        <a:rPr lang="en-US" sz="1200" b="1" dirty="0">
                          <a:effectLst/>
                          <a:latin typeface="微软雅黑" pitchFamily="34" charset="-122"/>
                          <a:ea typeface="微软雅黑" pitchFamily="34" charset="-122"/>
                        </a:rPr>
                        <a:t>interfaces</a:t>
                      </a:r>
                      <a:endParaRPr lang="zh-CN" sz="1200" b="1" dirty="0">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hangingPunct="0">
                        <a:lnSpc>
                          <a:spcPts val="1500"/>
                        </a:lnSpc>
                        <a:spcAft>
                          <a:spcPts val="0"/>
                        </a:spcAft>
                      </a:pPr>
                      <a:r>
                        <a:rPr lang="zh-CN" sz="1200" b="1" dirty="0">
                          <a:effectLst/>
                          <a:latin typeface="微软雅黑" pitchFamily="34" charset="-122"/>
                          <a:ea typeface="微软雅黑" pitchFamily="34" charset="-122"/>
                        </a:rPr>
                        <a:t>特定接口的最大传送单元</a:t>
                      </a:r>
                      <a:r>
                        <a:rPr lang="en-US" altLang="zh-CN" sz="1200" b="1" dirty="0">
                          <a:effectLst/>
                          <a:latin typeface="微软雅黑" pitchFamily="34" charset="-122"/>
                          <a:ea typeface="微软雅黑" pitchFamily="34" charset="-122"/>
                        </a:rPr>
                        <a:t> </a:t>
                      </a:r>
                      <a:r>
                        <a:rPr lang="en-US" sz="1200" b="1" dirty="0">
                          <a:effectLst/>
                          <a:latin typeface="微软雅黑" pitchFamily="34" charset="-122"/>
                          <a:ea typeface="微软雅黑" pitchFamily="34" charset="-122"/>
                        </a:rPr>
                        <a:t>MTU</a:t>
                      </a:r>
                      <a:endParaRPr lang="zh-CN" sz="1200" b="1" dirty="0">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207137">
                <a:tc>
                  <a:txBody>
                    <a:bodyPr/>
                    <a:lstStyle/>
                    <a:p>
                      <a:pPr algn="just" hangingPunct="0">
                        <a:lnSpc>
                          <a:spcPts val="1500"/>
                        </a:lnSpc>
                        <a:spcAft>
                          <a:spcPts val="0"/>
                        </a:spcAft>
                      </a:pPr>
                      <a:r>
                        <a:rPr lang="en-US" sz="1200" b="1" dirty="0" err="1">
                          <a:effectLst/>
                          <a:latin typeface="微软雅黑" pitchFamily="34" charset="-122"/>
                          <a:ea typeface="微软雅黑" pitchFamily="34" charset="-122"/>
                        </a:rPr>
                        <a:t>ipDefaultTTL</a:t>
                      </a:r>
                      <a:endParaRPr lang="zh-CN" sz="1200" b="1" dirty="0">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c>
                  <a:txBody>
                    <a:bodyPr/>
                    <a:lstStyle/>
                    <a:p>
                      <a:pPr algn="ctr" hangingPunct="0">
                        <a:lnSpc>
                          <a:spcPts val="1500"/>
                        </a:lnSpc>
                        <a:spcAft>
                          <a:spcPts val="0"/>
                        </a:spcAft>
                      </a:pPr>
                      <a:r>
                        <a:rPr lang="en-US" sz="1200" b="1" dirty="0" err="1">
                          <a:effectLst/>
                          <a:latin typeface="微软雅黑" pitchFamily="34" charset="-122"/>
                          <a:ea typeface="微软雅黑" pitchFamily="34" charset="-122"/>
                        </a:rPr>
                        <a:t>ip</a:t>
                      </a:r>
                      <a:endParaRPr lang="zh-CN" sz="1200" b="1" dirty="0">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c>
                  <a:txBody>
                    <a:bodyPr/>
                    <a:lstStyle/>
                    <a:p>
                      <a:pPr algn="just" hangingPunct="0">
                        <a:lnSpc>
                          <a:spcPts val="1500"/>
                        </a:lnSpc>
                        <a:spcAft>
                          <a:spcPts val="0"/>
                        </a:spcAft>
                      </a:pPr>
                      <a:r>
                        <a:rPr lang="en-US" sz="1200" b="1" dirty="0">
                          <a:effectLst/>
                          <a:latin typeface="微软雅黑" pitchFamily="34" charset="-122"/>
                          <a:ea typeface="微软雅黑" pitchFamily="34" charset="-122"/>
                        </a:rPr>
                        <a:t>IP </a:t>
                      </a:r>
                      <a:r>
                        <a:rPr lang="zh-CN" sz="1200" b="1" dirty="0">
                          <a:effectLst/>
                          <a:latin typeface="微软雅黑" pitchFamily="34" charset="-122"/>
                          <a:ea typeface="微软雅黑" pitchFamily="34" charset="-122"/>
                        </a:rPr>
                        <a:t>在生存时间字段中使用的值</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extLst>
                  <a:ext uri="{0D108BD9-81ED-4DB2-BD59-A6C34878D82A}">
                    <a16:rowId xmlns:a16="http://schemas.microsoft.com/office/drawing/2014/main" val="10004"/>
                  </a:ext>
                </a:extLst>
              </a:tr>
              <a:tr h="207137">
                <a:tc>
                  <a:txBody>
                    <a:bodyPr/>
                    <a:lstStyle/>
                    <a:p>
                      <a:pPr algn="just" hangingPunct="0">
                        <a:lnSpc>
                          <a:spcPts val="1500"/>
                        </a:lnSpc>
                        <a:spcAft>
                          <a:spcPts val="0"/>
                        </a:spcAft>
                      </a:pPr>
                      <a:r>
                        <a:rPr lang="en-US" sz="1200" b="1" dirty="0" err="1">
                          <a:effectLst/>
                          <a:latin typeface="微软雅黑" pitchFamily="34" charset="-122"/>
                          <a:ea typeface="微软雅黑" pitchFamily="34" charset="-122"/>
                        </a:rPr>
                        <a:t>ipInReceives</a:t>
                      </a:r>
                      <a:endParaRPr lang="zh-CN" sz="1200" b="1" dirty="0">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hangingPunct="0">
                        <a:lnSpc>
                          <a:spcPts val="1500"/>
                        </a:lnSpc>
                        <a:spcAft>
                          <a:spcPts val="0"/>
                        </a:spcAft>
                      </a:pPr>
                      <a:r>
                        <a:rPr lang="en-US" sz="1200" b="1" dirty="0" err="1">
                          <a:effectLst/>
                          <a:latin typeface="微软雅黑" pitchFamily="34" charset="-122"/>
                          <a:ea typeface="微软雅黑" pitchFamily="34" charset="-122"/>
                        </a:rPr>
                        <a:t>ip</a:t>
                      </a:r>
                      <a:endParaRPr lang="zh-CN" sz="1200" b="1" dirty="0">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hangingPunct="0">
                        <a:lnSpc>
                          <a:spcPts val="1500"/>
                        </a:lnSpc>
                        <a:spcAft>
                          <a:spcPts val="0"/>
                        </a:spcAft>
                      </a:pPr>
                      <a:r>
                        <a:rPr lang="zh-CN" sz="1200" b="1" dirty="0">
                          <a:effectLst/>
                          <a:latin typeface="微软雅黑" pitchFamily="34" charset="-122"/>
                          <a:ea typeface="微软雅黑" pitchFamily="34" charset="-122"/>
                        </a:rPr>
                        <a:t>接收到的数据报数目</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r h="207137">
                <a:tc>
                  <a:txBody>
                    <a:bodyPr/>
                    <a:lstStyle/>
                    <a:p>
                      <a:pPr algn="just" hangingPunct="0">
                        <a:lnSpc>
                          <a:spcPts val="1500"/>
                        </a:lnSpc>
                        <a:spcAft>
                          <a:spcPts val="0"/>
                        </a:spcAft>
                      </a:pPr>
                      <a:r>
                        <a:rPr lang="en-US" sz="1200" b="1" dirty="0" err="1">
                          <a:effectLst/>
                          <a:latin typeface="微软雅黑" pitchFamily="34" charset="-122"/>
                          <a:ea typeface="微软雅黑" pitchFamily="34" charset="-122"/>
                        </a:rPr>
                        <a:t>ipForwDatagrams</a:t>
                      </a:r>
                      <a:endParaRPr lang="zh-CN" sz="1200" b="1" dirty="0">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c>
                  <a:txBody>
                    <a:bodyPr/>
                    <a:lstStyle/>
                    <a:p>
                      <a:pPr algn="ctr" hangingPunct="0">
                        <a:lnSpc>
                          <a:spcPts val="1500"/>
                        </a:lnSpc>
                        <a:spcAft>
                          <a:spcPts val="0"/>
                        </a:spcAft>
                      </a:pPr>
                      <a:r>
                        <a:rPr lang="en-US" sz="1200" b="1">
                          <a:effectLst/>
                          <a:latin typeface="微软雅黑" pitchFamily="34" charset="-122"/>
                          <a:ea typeface="微软雅黑" pitchFamily="34" charset="-122"/>
                        </a:rPr>
                        <a:t>ip</a:t>
                      </a:r>
                      <a:endParaRPr lang="zh-CN" sz="1200" b="1">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c>
                  <a:txBody>
                    <a:bodyPr/>
                    <a:lstStyle/>
                    <a:p>
                      <a:pPr algn="just" hangingPunct="0">
                        <a:lnSpc>
                          <a:spcPts val="1500"/>
                        </a:lnSpc>
                        <a:spcAft>
                          <a:spcPts val="0"/>
                        </a:spcAft>
                      </a:pPr>
                      <a:r>
                        <a:rPr lang="zh-CN" sz="1200" b="1" dirty="0">
                          <a:effectLst/>
                          <a:latin typeface="微软雅黑" pitchFamily="34" charset="-122"/>
                          <a:ea typeface="微软雅黑" pitchFamily="34" charset="-122"/>
                        </a:rPr>
                        <a:t>转发的数据报数目</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extLst>
                  <a:ext uri="{0D108BD9-81ED-4DB2-BD59-A6C34878D82A}">
                    <a16:rowId xmlns:a16="http://schemas.microsoft.com/office/drawing/2014/main" val="10006"/>
                  </a:ext>
                </a:extLst>
              </a:tr>
              <a:tr h="207137">
                <a:tc>
                  <a:txBody>
                    <a:bodyPr/>
                    <a:lstStyle/>
                    <a:p>
                      <a:pPr algn="just" hangingPunct="0">
                        <a:lnSpc>
                          <a:spcPts val="1500"/>
                        </a:lnSpc>
                        <a:spcAft>
                          <a:spcPts val="0"/>
                        </a:spcAft>
                      </a:pPr>
                      <a:r>
                        <a:rPr lang="en-US" sz="1200" b="1">
                          <a:effectLst/>
                          <a:latin typeface="微软雅黑" pitchFamily="34" charset="-122"/>
                          <a:ea typeface="微软雅黑" pitchFamily="34" charset="-122"/>
                        </a:rPr>
                        <a:t>ipOutNoRoutes</a:t>
                      </a:r>
                      <a:endParaRPr lang="zh-CN" sz="1200" b="1">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hangingPunct="0">
                        <a:lnSpc>
                          <a:spcPts val="1500"/>
                        </a:lnSpc>
                        <a:spcAft>
                          <a:spcPts val="0"/>
                        </a:spcAft>
                      </a:pPr>
                      <a:r>
                        <a:rPr lang="en-US" sz="1200" b="1">
                          <a:effectLst/>
                          <a:latin typeface="微软雅黑" pitchFamily="34" charset="-122"/>
                          <a:ea typeface="微软雅黑" pitchFamily="34" charset="-122"/>
                        </a:rPr>
                        <a:t>ip</a:t>
                      </a:r>
                      <a:endParaRPr lang="zh-CN" sz="1200" b="1">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hangingPunct="0">
                        <a:lnSpc>
                          <a:spcPts val="1500"/>
                        </a:lnSpc>
                        <a:spcAft>
                          <a:spcPts val="0"/>
                        </a:spcAft>
                      </a:pPr>
                      <a:r>
                        <a:rPr lang="zh-CN" sz="1200" b="1" dirty="0">
                          <a:effectLst/>
                          <a:latin typeface="微软雅黑" pitchFamily="34" charset="-122"/>
                          <a:ea typeface="微软雅黑" pitchFamily="34" charset="-122"/>
                        </a:rPr>
                        <a:t>路由选择失败的数目</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7"/>
                  </a:ext>
                </a:extLst>
              </a:tr>
              <a:tr h="207137">
                <a:tc>
                  <a:txBody>
                    <a:bodyPr/>
                    <a:lstStyle/>
                    <a:p>
                      <a:pPr algn="just" hangingPunct="0">
                        <a:lnSpc>
                          <a:spcPts val="1500"/>
                        </a:lnSpc>
                        <a:spcAft>
                          <a:spcPts val="0"/>
                        </a:spcAft>
                      </a:pPr>
                      <a:r>
                        <a:rPr lang="en-US" sz="1200" b="1" dirty="0" err="1">
                          <a:effectLst/>
                          <a:latin typeface="微软雅黑" pitchFamily="34" charset="-122"/>
                          <a:ea typeface="微软雅黑" pitchFamily="34" charset="-122"/>
                        </a:rPr>
                        <a:t>ipReasmOKs</a:t>
                      </a:r>
                      <a:endParaRPr lang="zh-CN" sz="1200" b="1" dirty="0">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c>
                  <a:txBody>
                    <a:bodyPr/>
                    <a:lstStyle/>
                    <a:p>
                      <a:pPr algn="ctr" hangingPunct="0">
                        <a:lnSpc>
                          <a:spcPts val="1500"/>
                        </a:lnSpc>
                        <a:spcAft>
                          <a:spcPts val="0"/>
                        </a:spcAft>
                      </a:pPr>
                      <a:r>
                        <a:rPr lang="en-US" sz="1200" b="1">
                          <a:effectLst/>
                          <a:latin typeface="微软雅黑" pitchFamily="34" charset="-122"/>
                          <a:ea typeface="微软雅黑" pitchFamily="34" charset="-122"/>
                        </a:rPr>
                        <a:t>ip</a:t>
                      </a:r>
                      <a:endParaRPr lang="zh-CN" sz="1200" b="1">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c>
                  <a:txBody>
                    <a:bodyPr/>
                    <a:lstStyle/>
                    <a:p>
                      <a:pPr algn="just" hangingPunct="0">
                        <a:lnSpc>
                          <a:spcPts val="1500"/>
                        </a:lnSpc>
                        <a:spcAft>
                          <a:spcPts val="0"/>
                        </a:spcAft>
                      </a:pPr>
                      <a:r>
                        <a:rPr lang="zh-CN" sz="1200" b="1" dirty="0">
                          <a:effectLst/>
                          <a:latin typeface="微软雅黑" pitchFamily="34" charset="-122"/>
                          <a:ea typeface="微软雅黑" pitchFamily="34" charset="-122"/>
                        </a:rPr>
                        <a:t>重装的数据报数目</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extLst>
                  <a:ext uri="{0D108BD9-81ED-4DB2-BD59-A6C34878D82A}">
                    <a16:rowId xmlns:a16="http://schemas.microsoft.com/office/drawing/2014/main" val="10008"/>
                  </a:ext>
                </a:extLst>
              </a:tr>
              <a:tr h="207137">
                <a:tc>
                  <a:txBody>
                    <a:bodyPr/>
                    <a:lstStyle/>
                    <a:p>
                      <a:pPr algn="just" hangingPunct="0">
                        <a:lnSpc>
                          <a:spcPts val="1500"/>
                        </a:lnSpc>
                        <a:spcAft>
                          <a:spcPts val="0"/>
                        </a:spcAft>
                      </a:pPr>
                      <a:r>
                        <a:rPr lang="en-US" sz="1200" b="1">
                          <a:effectLst/>
                          <a:latin typeface="微软雅黑" pitchFamily="34" charset="-122"/>
                          <a:ea typeface="微软雅黑" pitchFamily="34" charset="-122"/>
                        </a:rPr>
                        <a:t>ipFragOKs</a:t>
                      </a:r>
                      <a:endParaRPr lang="zh-CN" sz="1200" b="1">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hangingPunct="0">
                        <a:lnSpc>
                          <a:spcPts val="1500"/>
                        </a:lnSpc>
                        <a:spcAft>
                          <a:spcPts val="0"/>
                        </a:spcAft>
                      </a:pPr>
                      <a:r>
                        <a:rPr lang="en-US" sz="1200" b="1">
                          <a:effectLst/>
                          <a:latin typeface="微软雅黑" pitchFamily="34" charset="-122"/>
                          <a:ea typeface="微软雅黑" pitchFamily="34" charset="-122"/>
                        </a:rPr>
                        <a:t>ip</a:t>
                      </a:r>
                      <a:endParaRPr lang="zh-CN" sz="1200" b="1">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hangingPunct="0">
                        <a:lnSpc>
                          <a:spcPts val="1500"/>
                        </a:lnSpc>
                        <a:spcAft>
                          <a:spcPts val="0"/>
                        </a:spcAft>
                      </a:pPr>
                      <a:r>
                        <a:rPr lang="zh-CN" sz="1200" b="1" dirty="0">
                          <a:effectLst/>
                          <a:latin typeface="微软雅黑" pitchFamily="34" charset="-122"/>
                          <a:ea typeface="微软雅黑" pitchFamily="34" charset="-122"/>
                        </a:rPr>
                        <a:t>分片的数据报数目</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9"/>
                  </a:ext>
                </a:extLst>
              </a:tr>
              <a:tr h="207137">
                <a:tc>
                  <a:txBody>
                    <a:bodyPr/>
                    <a:lstStyle/>
                    <a:p>
                      <a:pPr algn="just" hangingPunct="0">
                        <a:lnSpc>
                          <a:spcPts val="1500"/>
                        </a:lnSpc>
                        <a:spcAft>
                          <a:spcPts val="0"/>
                        </a:spcAft>
                      </a:pPr>
                      <a:r>
                        <a:rPr lang="en-US" sz="1200" b="1" dirty="0" err="1">
                          <a:effectLst/>
                          <a:latin typeface="微软雅黑" pitchFamily="34" charset="-122"/>
                          <a:ea typeface="微软雅黑" pitchFamily="34" charset="-122"/>
                        </a:rPr>
                        <a:t>ipRoutingTable</a:t>
                      </a:r>
                      <a:endParaRPr lang="zh-CN" sz="1200" b="1" dirty="0">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c>
                  <a:txBody>
                    <a:bodyPr/>
                    <a:lstStyle/>
                    <a:p>
                      <a:pPr algn="ctr" hangingPunct="0">
                        <a:lnSpc>
                          <a:spcPts val="1500"/>
                        </a:lnSpc>
                        <a:spcAft>
                          <a:spcPts val="0"/>
                        </a:spcAft>
                      </a:pPr>
                      <a:r>
                        <a:rPr lang="en-US" sz="1200" b="1">
                          <a:effectLst/>
                          <a:latin typeface="微软雅黑" pitchFamily="34" charset="-122"/>
                          <a:ea typeface="微软雅黑" pitchFamily="34" charset="-122"/>
                        </a:rPr>
                        <a:t>ip</a:t>
                      </a:r>
                      <a:endParaRPr lang="zh-CN" sz="1200" b="1">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c>
                  <a:txBody>
                    <a:bodyPr/>
                    <a:lstStyle/>
                    <a:p>
                      <a:pPr algn="just" hangingPunct="0">
                        <a:lnSpc>
                          <a:spcPts val="1500"/>
                        </a:lnSpc>
                        <a:spcAft>
                          <a:spcPts val="0"/>
                        </a:spcAft>
                      </a:pPr>
                      <a:r>
                        <a:rPr lang="en-US" sz="1200" b="1" dirty="0">
                          <a:effectLst/>
                          <a:latin typeface="微软雅黑" pitchFamily="34" charset="-122"/>
                          <a:ea typeface="微软雅黑" pitchFamily="34" charset="-122"/>
                        </a:rPr>
                        <a:t>IP </a:t>
                      </a:r>
                      <a:r>
                        <a:rPr lang="zh-CN" sz="1200" b="1" dirty="0">
                          <a:effectLst/>
                          <a:latin typeface="微软雅黑" pitchFamily="34" charset="-122"/>
                          <a:ea typeface="微软雅黑" pitchFamily="34" charset="-122"/>
                        </a:rPr>
                        <a:t>路由表</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extLst>
                  <a:ext uri="{0D108BD9-81ED-4DB2-BD59-A6C34878D82A}">
                    <a16:rowId xmlns:a16="http://schemas.microsoft.com/office/drawing/2014/main" val="10010"/>
                  </a:ext>
                </a:extLst>
              </a:tr>
              <a:tr h="207137">
                <a:tc>
                  <a:txBody>
                    <a:bodyPr/>
                    <a:lstStyle/>
                    <a:p>
                      <a:pPr algn="just" hangingPunct="0">
                        <a:lnSpc>
                          <a:spcPts val="1500"/>
                        </a:lnSpc>
                        <a:spcAft>
                          <a:spcPts val="0"/>
                        </a:spcAft>
                      </a:pPr>
                      <a:r>
                        <a:rPr lang="en-US" sz="1200" b="1">
                          <a:effectLst/>
                          <a:latin typeface="微软雅黑" pitchFamily="34" charset="-122"/>
                          <a:ea typeface="微软雅黑" pitchFamily="34" charset="-122"/>
                        </a:rPr>
                        <a:t>icmpInEchos</a:t>
                      </a:r>
                      <a:endParaRPr lang="zh-CN" sz="1200" b="1">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hangingPunct="0">
                        <a:lnSpc>
                          <a:spcPts val="1500"/>
                        </a:lnSpc>
                        <a:spcAft>
                          <a:spcPts val="0"/>
                        </a:spcAft>
                      </a:pPr>
                      <a:r>
                        <a:rPr lang="en-US" sz="1200" b="1">
                          <a:effectLst/>
                          <a:latin typeface="微软雅黑" pitchFamily="34" charset="-122"/>
                          <a:ea typeface="微软雅黑" pitchFamily="34" charset="-122"/>
                        </a:rPr>
                        <a:t>icmp</a:t>
                      </a:r>
                      <a:endParaRPr lang="zh-CN" sz="1200" b="1">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hangingPunct="0">
                        <a:lnSpc>
                          <a:spcPts val="1500"/>
                        </a:lnSpc>
                        <a:spcAft>
                          <a:spcPts val="0"/>
                        </a:spcAft>
                      </a:pPr>
                      <a:r>
                        <a:rPr lang="zh-CN" sz="1200" b="1" dirty="0">
                          <a:effectLst/>
                          <a:latin typeface="微软雅黑" pitchFamily="34" charset="-122"/>
                          <a:ea typeface="微软雅黑" pitchFamily="34" charset="-122"/>
                        </a:rPr>
                        <a:t>收到的</a:t>
                      </a:r>
                      <a:r>
                        <a:rPr lang="en-US" altLang="zh-CN" sz="1200" b="1" dirty="0">
                          <a:effectLst/>
                          <a:latin typeface="微软雅黑" pitchFamily="34" charset="-122"/>
                          <a:ea typeface="微软雅黑" pitchFamily="34" charset="-122"/>
                        </a:rPr>
                        <a:t> </a:t>
                      </a:r>
                      <a:r>
                        <a:rPr lang="en-US" sz="1200" b="1" dirty="0">
                          <a:effectLst/>
                          <a:latin typeface="微软雅黑" pitchFamily="34" charset="-122"/>
                          <a:ea typeface="微软雅黑" pitchFamily="34" charset="-122"/>
                        </a:rPr>
                        <a:t>ICMP </a:t>
                      </a:r>
                      <a:r>
                        <a:rPr lang="zh-CN" sz="1200" b="1" dirty="0">
                          <a:effectLst/>
                          <a:latin typeface="微软雅黑" pitchFamily="34" charset="-122"/>
                          <a:ea typeface="微软雅黑" pitchFamily="34" charset="-122"/>
                        </a:rPr>
                        <a:t>回送请求数目</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11"/>
                  </a:ext>
                </a:extLst>
              </a:tr>
              <a:tr h="207137">
                <a:tc>
                  <a:txBody>
                    <a:bodyPr/>
                    <a:lstStyle/>
                    <a:p>
                      <a:pPr algn="just" hangingPunct="0">
                        <a:lnSpc>
                          <a:spcPts val="1500"/>
                        </a:lnSpc>
                        <a:spcAft>
                          <a:spcPts val="0"/>
                        </a:spcAft>
                      </a:pPr>
                      <a:r>
                        <a:rPr lang="en-US" sz="1200" b="1" dirty="0" err="1">
                          <a:effectLst/>
                          <a:latin typeface="微软雅黑" pitchFamily="34" charset="-122"/>
                          <a:ea typeface="微软雅黑" pitchFamily="34" charset="-122"/>
                        </a:rPr>
                        <a:t>tcpRtoMin</a:t>
                      </a:r>
                      <a:endParaRPr lang="zh-CN" sz="1200" b="1" dirty="0">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c>
                  <a:txBody>
                    <a:bodyPr/>
                    <a:lstStyle/>
                    <a:p>
                      <a:pPr algn="ctr" hangingPunct="0">
                        <a:lnSpc>
                          <a:spcPts val="1500"/>
                        </a:lnSpc>
                        <a:spcAft>
                          <a:spcPts val="0"/>
                        </a:spcAft>
                      </a:pPr>
                      <a:r>
                        <a:rPr lang="en-US" sz="1200" b="1">
                          <a:effectLst/>
                          <a:latin typeface="微软雅黑" pitchFamily="34" charset="-122"/>
                          <a:ea typeface="微软雅黑" pitchFamily="34" charset="-122"/>
                        </a:rPr>
                        <a:t>tcp</a:t>
                      </a:r>
                      <a:endParaRPr lang="zh-CN" sz="1200" b="1">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c>
                  <a:txBody>
                    <a:bodyPr/>
                    <a:lstStyle/>
                    <a:p>
                      <a:pPr algn="just" hangingPunct="0">
                        <a:lnSpc>
                          <a:spcPts val="1500"/>
                        </a:lnSpc>
                        <a:spcAft>
                          <a:spcPts val="0"/>
                        </a:spcAft>
                      </a:pPr>
                      <a:r>
                        <a:rPr lang="en-US" sz="1200" b="1" dirty="0">
                          <a:effectLst/>
                          <a:latin typeface="微软雅黑" pitchFamily="34" charset="-122"/>
                          <a:ea typeface="微软雅黑" pitchFamily="34" charset="-122"/>
                        </a:rPr>
                        <a:t>TCP </a:t>
                      </a:r>
                      <a:r>
                        <a:rPr lang="zh-CN" sz="1200" b="1" dirty="0">
                          <a:effectLst/>
                          <a:latin typeface="微软雅黑" pitchFamily="34" charset="-122"/>
                          <a:ea typeface="微软雅黑" pitchFamily="34" charset="-122"/>
                        </a:rPr>
                        <a:t>允许的最小重传时间</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extLst>
                  <a:ext uri="{0D108BD9-81ED-4DB2-BD59-A6C34878D82A}">
                    <a16:rowId xmlns:a16="http://schemas.microsoft.com/office/drawing/2014/main" val="10012"/>
                  </a:ext>
                </a:extLst>
              </a:tr>
              <a:tr h="207137">
                <a:tc>
                  <a:txBody>
                    <a:bodyPr/>
                    <a:lstStyle/>
                    <a:p>
                      <a:pPr algn="just" hangingPunct="0">
                        <a:lnSpc>
                          <a:spcPts val="1500"/>
                        </a:lnSpc>
                        <a:spcAft>
                          <a:spcPts val="0"/>
                        </a:spcAft>
                      </a:pPr>
                      <a:r>
                        <a:rPr lang="en-US" sz="1200" b="1">
                          <a:effectLst/>
                          <a:latin typeface="微软雅黑" pitchFamily="34" charset="-122"/>
                          <a:ea typeface="微软雅黑" pitchFamily="34" charset="-122"/>
                        </a:rPr>
                        <a:t>tcpMaxConn</a:t>
                      </a:r>
                      <a:endParaRPr lang="zh-CN" sz="1200" b="1">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hangingPunct="0">
                        <a:lnSpc>
                          <a:spcPts val="1500"/>
                        </a:lnSpc>
                        <a:spcAft>
                          <a:spcPts val="0"/>
                        </a:spcAft>
                      </a:pPr>
                      <a:r>
                        <a:rPr lang="en-US" sz="1200" b="1">
                          <a:effectLst/>
                          <a:latin typeface="微软雅黑" pitchFamily="34" charset="-122"/>
                          <a:ea typeface="微软雅黑" pitchFamily="34" charset="-122"/>
                        </a:rPr>
                        <a:t>tcp</a:t>
                      </a:r>
                      <a:endParaRPr lang="zh-CN" sz="1200" b="1">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hangingPunct="0">
                        <a:lnSpc>
                          <a:spcPts val="1500"/>
                        </a:lnSpc>
                        <a:spcAft>
                          <a:spcPts val="0"/>
                        </a:spcAft>
                      </a:pPr>
                      <a:r>
                        <a:rPr lang="zh-CN" sz="1200" b="1" dirty="0">
                          <a:effectLst/>
                          <a:latin typeface="微软雅黑" pitchFamily="34" charset="-122"/>
                          <a:ea typeface="微软雅黑" pitchFamily="34" charset="-122"/>
                        </a:rPr>
                        <a:t>允许的最大</a:t>
                      </a:r>
                      <a:r>
                        <a:rPr lang="en-US" altLang="zh-CN" sz="1200" b="1" dirty="0">
                          <a:effectLst/>
                          <a:latin typeface="微软雅黑" pitchFamily="34" charset="-122"/>
                          <a:ea typeface="微软雅黑" pitchFamily="34" charset="-122"/>
                        </a:rPr>
                        <a:t> </a:t>
                      </a:r>
                      <a:r>
                        <a:rPr lang="en-US" sz="1200" b="1" dirty="0">
                          <a:effectLst/>
                          <a:latin typeface="微软雅黑" pitchFamily="34" charset="-122"/>
                          <a:ea typeface="微软雅黑" pitchFamily="34" charset="-122"/>
                        </a:rPr>
                        <a:t>TCP </a:t>
                      </a:r>
                      <a:r>
                        <a:rPr lang="zh-CN" sz="1200" b="1" dirty="0">
                          <a:effectLst/>
                          <a:latin typeface="微软雅黑" pitchFamily="34" charset="-122"/>
                          <a:ea typeface="微软雅黑" pitchFamily="34" charset="-122"/>
                        </a:rPr>
                        <a:t>连接数目</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13"/>
                  </a:ext>
                </a:extLst>
              </a:tr>
              <a:tr h="207137">
                <a:tc>
                  <a:txBody>
                    <a:bodyPr/>
                    <a:lstStyle/>
                    <a:p>
                      <a:pPr algn="just" hangingPunct="0">
                        <a:lnSpc>
                          <a:spcPts val="1500"/>
                        </a:lnSpc>
                        <a:spcAft>
                          <a:spcPts val="0"/>
                        </a:spcAft>
                      </a:pPr>
                      <a:r>
                        <a:rPr lang="en-US" sz="1200" b="1" dirty="0" err="1">
                          <a:effectLst/>
                          <a:latin typeface="微软雅黑" pitchFamily="34" charset="-122"/>
                          <a:ea typeface="微软雅黑" pitchFamily="34" charset="-122"/>
                        </a:rPr>
                        <a:t>tcpInSegs</a:t>
                      </a:r>
                      <a:endParaRPr lang="zh-CN" sz="1200" b="1" dirty="0">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c>
                  <a:txBody>
                    <a:bodyPr/>
                    <a:lstStyle/>
                    <a:p>
                      <a:pPr algn="ctr" hangingPunct="0">
                        <a:lnSpc>
                          <a:spcPts val="1500"/>
                        </a:lnSpc>
                        <a:spcAft>
                          <a:spcPts val="0"/>
                        </a:spcAft>
                      </a:pPr>
                      <a:r>
                        <a:rPr lang="en-US" sz="1200" b="1">
                          <a:effectLst/>
                          <a:latin typeface="微软雅黑" pitchFamily="34" charset="-122"/>
                          <a:ea typeface="微软雅黑" pitchFamily="34" charset="-122"/>
                        </a:rPr>
                        <a:t>tcp</a:t>
                      </a:r>
                      <a:endParaRPr lang="zh-CN" sz="1200" b="1">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c>
                  <a:txBody>
                    <a:bodyPr/>
                    <a:lstStyle/>
                    <a:p>
                      <a:pPr algn="just" hangingPunct="0">
                        <a:lnSpc>
                          <a:spcPts val="1500"/>
                        </a:lnSpc>
                        <a:spcAft>
                          <a:spcPts val="0"/>
                        </a:spcAft>
                      </a:pPr>
                      <a:r>
                        <a:rPr lang="zh-CN" sz="1200" b="1" dirty="0">
                          <a:effectLst/>
                          <a:latin typeface="微软雅黑" pitchFamily="34" charset="-122"/>
                          <a:ea typeface="微软雅黑" pitchFamily="34" charset="-122"/>
                        </a:rPr>
                        <a:t>已收到的</a:t>
                      </a:r>
                      <a:r>
                        <a:rPr lang="en-US" altLang="zh-CN" sz="1200" b="1" dirty="0">
                          <a:effectLst/>
                          <a:latin typeface="微软雅黑" pitchFamily="34" charset="-122"/>
                          <a:ea typeface="微软雅黑" pitchFamily="34" charset="-122"/>
                        </a:rPr>
                        <a:t> </a:t>
                      </a:r>
                      <a:r>
                        <a:rPr lang="en-US" sz="1200" b="1" dirty="0">
                          <a:effectLst/>
                          <a:latin typeface="微软雅黑" pitchFamily="34" charset="-122"/>
                          <a:ea typeface="微软雅黑" pitchFamily="34" charset="-122"/>
                        </a:rPr>
                        <a:t>TCP </a:t>
                      </a:r>
                      <a:r>
                        <a:rPr lang="zh-CN" sz="1200" b="1" dirty="0">
                          <a:effectLst/>
                          <a:latin typeface="微软雅黑" pitchFamily="34" charset="-122"/>
                          <a:ea typeface="微软雅黑" pitchFamily="34" charset="-122"/>
                        </a:rPr>
                        <a:t>报文段数目</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extLst>
                  <a:ext uri="{0D108BD9-81ED-4DB2-BD59-A6C34878D82A}">
                    <a16:rowId xmlns:a16="http://schemas.microsoft.com/office/drawing/2014/main" val="10014"/>
                  </a:ext>
                </a:extLst>
              </a:tr>
              <a:tr h="207137">
                <a:tc>
                  <a:txBody>
                    <a:bodyPr/>
                    <a:lstStyle/>
                    <a:p>
                      <a:pPr algn="just" hangingPunct="0">
                        <a:lnSpc>
                          <a:spcPts val="1500"/>
                        </a:lnSpc>
                        <a:spcAft>
                          <a:spcPts val="0"/>
                        </a:spcAft>
                      </a:pPr>
                      <a:r>
                        <a:rPr lang="en-US" sz="1200" b="1" dirty="0" err="1">
                          <a:effectLst/>
                          <a:latin typeface="微软雅黑" pitchFamily="34" charset="-122"/>
                          <a:ea typeface="微软雅黑" pitchFamily="34" charset="-122"/>
                        </a:rPr>
                        <a:t>udpInDatagrams</a:t>
                      </a:r>
                      <a:endParaRPr lang="zh-CN" sz="1200" b="1" dirty="0">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hangingPunct="0">
                        <a:lnSpc>
                          <a:spcPts val="1500"/>
                        </a:lnSpc>
                        <a:spcAft>
                          <a:spcPts val="0"/>
                        </a:spcAft>
                      </a:pPr>
                      <a:r>
                        <a:rPr lang="en-US" sz="1200" b="1">
                          <a:effectLst/>
                          <a:latin typeface="微软雅黑" pitchFamily="34" charset="-122"/>
                          <a:ea typeface="微软雅黑" pitchFamily="34" charset="-122"/>
                        </a:rPr>
                        <a:t>udp</a:t>
                      </a:r>
                      <a:endParaRPr lang="zh-CN" sz="1200" b="1">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hangingPunct="0">
                        <a:lnSpc>
                          <a:spcPts val="1500"/>
                        </a:lnSpc>
                        <a:spcAft>
                          <a:spcPts val="0"/>
                        </a:spcAft>
                      </a:pPr>
                      <a:r>
                        <a:rPr lang="zh-CN" sz="1200" b="1" dirty="0">
                          <a:effectLst/>
                          <a:latin typeface="微软雅黑" pitchFamily="34" charset="-122"/>
                          <a:ea typeface="微软雅黑" pitchFamily="34" charset="-122"/>
                        </a:rPr>
                        <a:t>已收到的</a:t>
                      </a:r>
                      <a:r>
                        <a:rPr lang="en-US" altLang="zh-CN" sz="1200" b="1" dirty="0">
                          <a:effectLst/>
                          <a:latin typeface="微软雅黑" pitchFamily="34" charset="-122"/>
                          <a:ea typeface="微软雅黑" pitchFamily="34" charset="-122"/>
                        </a:rPr>
                        <a:t> </a:t>
                      </a:r>
                      <a:r>
                        <a:rPr lang="en-US" sz="1200" b="1" dirty="0">
                          <a:effectLst/>
                          <a:latin typeface="微软雅黑" pitchFamily="34" charset="-122"/>
                          <a:ea typeface="微软雅黑" pitchFamily="34" charset="-122"/>
                        </a:rPr>
                        <a:t>UDP </a:t>
                      </a:r>
                      <a:r>
                        <a:rPr lang="zh-CN" sz="1200" b="1" dirty="0">
                          <a:effectLst/>
                          <a:latin typeface="微软雅黑" pitchFamily="34" charset="-122"/>
                          <a:ea typeface="微软雅黑" pitchFamily="34" charset="-122"/>
                        </a:rPr>
                        <a:t>数据报数目</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15"/>
                  </a:ext>
                </a:extLst>
              </a:tr>
            </a:tbl>
          </a:graphicData>
        </a:graphic>
      </p:graphicFrame>
    </p:spTree>
    <p:extLst>
      <p:ext uri="{BB962C8B-B14F-4D97-AF65-F5344CB8AC3E}">
        <p14:creationId xmlns:p14="http://schemas.microsoft.com/office/powerpoint/2010/main" val="1862720605"/>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56963" y="1353131"/>
            <a:ext cx="8048776" cy="388721"/>
          </a:xfrm>
          <a:prstGeom prst="roundRect">
            <a:avLst>
              <a:gd name="adj" fmla="val 16667"/>
            </a:avLst>
          </a:prstGeom>
          <a:solidFill>
            <a:srgbClr val="0089FA"/>
          </a:solidFill>
          <a:ln>
            <a:noFill/>
          </a:ln>
          <a:effectLst/>
          <a:extLst/>
        </p:spPr>
        <p:txBody>
          <a:bodyPr wrap="none" anchor="ctr"/>
          <a:lstStyle/>
          <a:p>
            <a:endParaRPr lang="zh-CN" altLang="en-US"/>
          </a:p>
        </p:txBody>
      </p:sp>
      <p:sp>
        <p:nvSpPr>
          <p:cNvPr id="3" name="Rectangle 6"/>
          <p:cNvSpPr>
            <a:spLocks noChangeArrowheads="1"/>
          </p:cNvSpPr>
          <p:nvPr/>
        </p:nvSpPr>
        <p:spPr bwMode="auto">
          <a:xfrm>
            <a:off x="2329242" y="1347436"/>
            <a:ext cx="448552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000" b="1" dirty="0">
                <a:solidFill>
                  <a:schemeClr val="bg1"/>
                </a:solidFill>
                <a:latin typeface="微软雅黑" pitchFamily="34" charset="-122"/>
                <a:ea typeface="微软雅黑" pitchFamily="34" charset="-122"/>
              </a:rPr>
              <a:t>6.7.4  SNMP </a:t>
            </a:r>
            <a:r>
              <a:rPr lang="zh-CN" altLang="en-US" sz="2000" b="1" dirty="0">
                <a:solidFill>
                  <a:schemeClr val="bg1"/>
                </a:solidFill>
                <a:latin typeface="微软雅黑" pitchFamily="34" charset="-122"/>
                <a:ea typeface="微软雅黑" pitchFamily="34" charset="-122"/>
              </a:rPr>
              <a:t>的协议数据单元和报文</a:t>
            </a:r>
          </a:p>
        </p:txBody>
      </p:sp>
      <p:sp>
        <p:nvSpPr>
          <p:cNvPr id="4" name="Rectangle 68"/>
          <p:cNvSpPr>
            <a:spLocks noChangeArrowheads="1"/>
          </p:cNvSpPr>
          <p:nvPr/>
        </p:nvSpPr>
        <p:spPr bwMode="auto">
          <a:xfrm>
            <a:off x="483810" y="1747349"/>
            <a:ext cx="8121929" cy="17851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eaLnBrk="0" hangingPunct="0">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SNMP </a:t>
            </a:r>
            <a:r>
              <a:rPr lang="zh-CN" altLang="en-US" sz="2000" b="1" dirty="0">
                <a:latin typeface="微软雅黑" pitchFamily="34" charset="-122"/>
                <a:ea typeface="微软雅黑" pitchFamily="34" charset="-122"/>
              </a:rPr>
              <a:t>的操作只有两种基本的管理功能：</a:t>
            </a:r>
          </a:p>
          <a:p>
            <a:pPr marL="633413" indent="-342900" eaLnBrk="0" hangingPunct="0">
              <a:lnSpc>
                <a:spcPts val="3300"/>
              </a:lnSpc>
              <a:buClr>
                <a:srgbClr val="7030A0"/>
              </a:buClr>
              <a:buFont typeface="+mj-lt"/>
              <a:buAutoNum type="arabicPeriod"/>
            </a:pPr>
            <a:r>
              <a:rPr lang="zh-CN" altLang="en-US" sz="2000" b="1" dirty="0">
                <a:latin typeface="微软雅黑" pitchFamily="34" charset="-122"/>
                <a:ea typeface="微软雅黑" pitchFamily="34" charset="-122"/>
              </a:rPr>
              <a:t>“</a:t>
            </a:r>
            <a:r>
              <a:rPr lang="zh-CN" altLang="en-US" sz="2000" b="1" dirty="0">
                <a:solidFill>
                  <a:srgbClr val="0000FF"/>
                </a:solidFill>
                <a:latin typeface="微软雅黑" pitchFamily="34" charset="-122"/>
                <a:ea typeface="微软雅黑" pitchFamily="34" charset="-122"/>
              </a:rPr>
              <a:t>读</a:t>
            </a:r>
            <a:r>
              <a:rPr lang="zh-CN" altLang="en-US" sz="2000" b="1" dirty="0">
                <a:latin typeface="微软雅黑" pitchFamily="34" charset="-122"/>
                <a:ea typeface="微软雅黑" pitchFamily="34" charset="-122"/>
              </a:rPr>
              <a:t>”操作，用 </a:t>
            </a:r>
            <a:r>
              <a:rPr lang="en-US" altLang="zh-CN" sz="2000" b="1" dirty="0">
                <a:latin typeface="微软雅黑" pitchFamily="34" charset="-122"/>
                <a:ea typeface="微软雅黑" pitchFamily="34" charset="-122"/>
              </a:rPr>
              <a:t>get </a:t>
            </a:r>
            <a:r>
              <a:rPr lang="zh-CN" altLang="en-US" sz="2000" b="1" dirty="0">
                <a:latin typeface="微软雅黑" pitchFamily="34" charset="-122"/>
                <a:ea typeface="微软雅黑" pitchFamily="34" charset="-122"/>
              </a:rPr>
              <a:t>报文来检测各被管对象的状况；</a:t>
            </a:r>
          </a:p>
          <a:p>
            <a:pPr marL="633413" indent="-342900" eaLnBrk="0" hangingPunct="0">
              <a:lnSpc>
                <a:spcPts val="3300"/>
              </a:lnSpc>
              <a:buClr>
                <a:srgbClr val="7030A0"/>
              </a:buClr>
              <a:buFont typeface="+mj-lt"/>
              <a:buAutoNum type="arabicPeriod"/>
            </a:pPr>
            <a:r>
              <a:rPr lang="zh-CN" altLang="en-US" sz="2000" b="1" dirty="0">
                <a:latin typeface="微软雅黑" pitchFamily="34" charset="-122"/>
                <a:ea typeface="微软雅黑" pitchFamily="34" charset="-122"/>
              </a:rPr>
              <a:t>“</a:t>
            </a:r>
            <a:r>
              <a:rPr lang="zh-CN" altLang="en-US" sz="2000" b="1" dirty="0">
                <a:solidFill>
                  <a:srgbClr val="0000FF"/>
                </a:solidFill>
                <a:latin typeface="微软雅黑" pitchFamily="34" charset="-122"/>
                <a:ea typeface="微软雅黑" pitchFamily="34" charset="-122"/>
              </a:rPr>
              <a:t>写</a:t>
            </a:r>
            <a:r>
              <a:rPr lang="zh-CN" altLang="en-US" sz="2000" b="1" dirty="0">
                <a:latin typeface="微软雅黑" pitchFamily="34" charset="-122"/>
                <a:ea typeface="微软雅黑" pitchFamily="34" charset="-122"/>
              </a:rPr>
              <a:t>”操作，用 </a:t>
            </a:r>
            <a:r>
              <a:rPr lang="en-US" altLang="zh-CN" sz="2000" b="1" dirty="0">
                <a:latin typeface="微软雅黑" pitchFamily="34" charset="-122"/>
                <a:ea typeface="微软雅黑" pitchFamily="34" charset="-122"/>
              </a:rPr>
              <a:t>set </a:t>
            </a:r>
            <a:r>
              <a:rPr lang="zh-CN" altLang="en-US" sz="2000" b="1" dirty="0">
                <a:latin typeface="微软雅黑" pitchFamily="34" charset="-122"/>
                <a:ea typeface="微软雅黑" pitchFamily="34" charset="-122"/>
              </a:rPr>
              <a:t>报文来改变各被管对象的状况。</a:t>
            </a:r>
          </a:p>
          <a:p>
            <a:pPr marL="285750" indent="-285750" eaLnBrk="0" hangingPunct="0">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SNMP </a:t>
            </a:r>
            <a:r>
              <a:rPr lang="zh-CN" altLang="en-US" sz="2000" b="1" dirty="0">
                <a:latin typeface="微软雅黑" pitchFamily="34" charset="-122"/>
                <a:ea typeface="微软雅黑" pitchFamily="34" charset="-122"/>
              </a:rPr>
              <a:t>的这些功能通过</a:t>
            </a:r>
            <a:r>
              <a:rPr lang="zh-CN" altLang="en-US" sz="2000" b="1" dirty="0">
                <a:solidFill>
                  <a:srgbClr val="0000FF"/>
                </a:solidFill>
                <a:latin typeface="微软雅黑" pitchFamily="34" charset="-122"/>
                <a:ea typeface="微软雅黑" pitchFamily="34" charset="-122"/>
              </a:rPr>
              <a:t>探询</a:t>
            </a:r>
            <a:r>
              <a:rPr lang="zh-CN" altLang="en-US" sz="2000" b="1" dirty="0">
                <a:latin typeface="微软雅黑" pitchFamily="34" charset="-122"/>
                <a:ea typeface="微软雅黑" pitchFamily="34" charset="-122"/>
              </a:rPr>
              <a:t>操作来实现。</a:t>
            </a:r>
          </a:p>
        </p:txBody>
      </p:sp>
    </p:spTree>
    <p:extLst>
      <p:ext uri="{BB962C8B-B14F-4D97-AF65-F5344CB8AC3E}">
        <p14:creationId xmlns:p14="http://schemas.microsoft.com/office/powerpoint/2010/main" val="3213513786"/>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56963" y="819015"/>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3" name="Rectangle 6"/>
          <p:cNvSpPr>
            <a:spLocks noChangeArrowheads="1"/>
          </p:cNvSpPr>
          <p:nvPr/>
        </p:nvSpPr>
        <p:spPr bwMode="auto">
          <a:xfrm>
            <a:off x="3406996" y="785804"/>
            <a:ext cx="234872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itchFamily="34" charset="-122"/>
                <a:ea typeface="微软雅黑" pitchFamily="34" charset="-122"/>
              </a:rPr>
              <a:t>SNMP </a:t>
            </a:r>
            <a:r>
              <a:rPr lang="zh-CN" altLang="en-US" sz="2000" b="1" dirty="0">
                <a:solidFill>
                  <a:schemeClr val="bg1"/>
                </a:solidFill>
                <a:latin typeface="微软雅黑" pitchFamily="34" charset="-122"/>
                <a:ea typeface="微软雅黑" pitchFamily="34" charset="-122"/>
              </a:rPr>
              <a:t>的探询操作</a:t>
            </a:r>
          </a:p>
        </p:txBody>
      </p:sp>
      <p:sp>
        <p:nvSpPr>
          <p:cNvPr id="4" name="Rectangle 68"/>
          <p:cNvSpPr>
            <a:spLocks noChangeArrowheads="1"/>
          </p:cNvSpPr>
          <p:nvPr/>
        </p:nvSpPr>
        <p:spPr bwMode="auto">
          <a:xfrm>
            <a:off x="483810" y="1125241"/>
            <a:ext cx="8257854" cy="317009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eaLnBrk="0" hangingPunct="0">
              <a:lnSpc>
                <a:spcPts val="3000"/>
              </a:lnSpc>
              <a:buClr>
                <a:srgbClr val="0070C0"/>
              </a:buClr>
              <a:buFont typeface="Wingdings" pitchFamily="2" charset="2"/>
              <a:buChar char="l"/>
            </a:pPr>
            <a:r>
              <a:rPr lang="zh-CN" altLang="en-US" sz="2000" b="1" dirty="0">
                <a:latin typeface="微软雅黑" pitchFamily="34" charset="-122"/>
                <a:ea typeface="微软雅黑" pitchFamily="34" charset="-122"/>
              </a:rPr>
              <a:t>探询操作 </a:t>
            </a:r>
            <a:r>
              <a:rPr lang="en-US" altLang="zh-CN" sz="2000" b="1" dirty="0">
                <a:latin typeface="微软雅黑" pitchFamily="34" charset="-122"/>
                <a:ea typeface="微软雅黑" pitchFamily="34" charset="-122"/>
              </a:rPr>
              <a:t>—— SNMP </a:t>
            </a:r>
            <a:r>
              <a:rPr lang="zh-CN" altLang="en-US" sz="2000" b="1" dirty="0">
                <a:latin typeface="微软雅黑" pitchFamily="34" charset="-122"/>
                <a:ea typeface="微软雅黑" pitchFamily="34" charset="-122"/>
              </a:rPr>
              <a:t>管理进程</a:t>
            </a:r>
            <a:r>
              <a:rPr lang="zh-CN" altLang="en-US" sz="2000" b="1" dirty="0">
                <a:solidFill>
                  <a:srgbClr val="CC00CC"/>
                </a:solidFill>
                <a:latin typeface="微软雅黑" pitchFamily="34" charset="-122"/>
                <a:ea typeface="微软雅黑" pitchFamily="34" charset="-122"/>
              </a:rPr>
              <a:t>定时</a:t>
            </a:r>
            <a:r>
              <a:rPr lang="zh-CN" altLang="en-US" sz="2000" b="1" dirty="0">
                <a:latin typeface="微软雅黑" pitchFamily="34" charset="-122"/>
                <a:ea typeface="微软雅黑" pitchFamily="34" charset="-122"/>
              </a:rPr>
              <a:t>向被管理设备周期性地发送探询信息。</a:t>
            </a:r>
          </a:p>
          <a:p>
            <a:pPr marL="342900" indent="-342900" eaLnBrk="0" hangingPunct="0">
              <a:lnSpc>
                <a:spcPts val="3000"/>
              </a:lnSpc>
              <a:buClr>
                <a:srgbClr val="0070C0"/>
              </a:buClr>
              <a:buFont typeface="Wingdings" pitchFamily="2" charset="2"/>
              <a:buChar char="l"/>
            </a:pPr>
            <a:r>
              <a:rPr lang="zh-CN" altLang="en-US" sz="2000" b="1" dirty="0">
                <a:latin typeface="微软雅黑" pitchFamily="34" charset="-122"/>
                <a:ea typeface="微软雅黑" pitchFamily="34" charset="-122"/>
              </a:rPr>
              <a:t>探询的好处：</a:t>
            </a:r>
          </a:p>
          <a:p>
            <a:pPr marL="715963" indent="-342900" eaLnBrk="0" hangingPunct="0">
              <a:lnSpc>
                <a:spcPts val="3000"/>
              </a:lnSpc>
              <a:buClr>
                <a:srgbClr val="800080"/>
              </a:buClr>
              <a:buFont typeface="+mj-lt"/>
              <a:buAutoNum type="arabicPeriod"/>
            </a:pPr>
            <a:r>
              <a:rPr lang="zh-CN" altLang="en-US" sz="2000" b="1" dirty="0">
                <a:solidFill>
                  <a:srgbClr val="0000FF"/>
                </a:solidFill>
                <a:latin typeface="微软雅黑" pitchFamily="34" charset="-122"/>
                <a:ea typeface="微软雅黑" pitchFamily="34" charset="-122"/>
              </a:rPr>
              <a:t>可使系统相对简单。</a:t>
            </a:r>
          </a:p>
          <a:p>
            <a:pPr marL="715963" indent="-342900" eaLnBrk="0" hangingPunct="0">
              <a:lnSpc>
                <a:spcPts val="3000"/>
              </a:lnSpc>
              <a:buClr>
                <a:srgbClr val="800080"/>
              </a:buClr>
              <a:buFont typeface="+mj-lt"/>
              <a:buAutoNum type="arabicPeriod"/>
            </a:pPr>
            <a:r>
              <a:rPr lang="zh-CN" altLang="en-US" sz="2000" b="1" dirty="0">
                <a:solidFill>
                  <a:srgbClr val="0000FF"/>
                </a:solidFill>
                <a:latin typeface="微软雅黑" pitchFamily="34" charset="-122"/>
                <a:ea typeface="微软雅黑" pitchFamily="34" charset="-122"/>
              </a:rPr>
              <a:t>能限制通过网络所产生的管理信息的通信量。</a:t>
            </a:r>
          </a:p>
          <a:p>
            <a:pPr marL="342900" indent="-342900" eaLnBrk="0" hangingPunct="0">
              <a:lnSpc>
                <a:spcPts val="3000"/>
              </a:lnSpc>
              <a:buClr>
                <a:srgbClr val="0070C0"/>
              </a:buClr>
              <a:buFont typeface="Wingdings" pitchFamily="2" charset="2"/>
              <a:buChar char="l"/>
            </a:pPr>
            <a:r>
              <a:rPr lang="zh-CN" altLang="en-US" sz="2000" b="1" dirty="0">
                <a:latin typeface="微软雅黑" pitchFamily="34" charset="-122"/>
                <a:ea typeface="微软雅黑" pitchFamily="34" charset="-122"/>
              </a:rPr>
              <a:t>探询的缺点：</a:t>
            </a:r>
            <a:endParaRPr lang="en-US" altLang="zh-CN" sz="2000" b="1" dirty="0">
              <a:latin typeface="微软雅黑" pitchFamily="34" charset="-122"/>
              <a:ea typeface="微软雅黑" pitchFamily="34" charset="-122"/>
            </a:endParaRPr>
          </a:p>
          <a:p>
            <a:pPr marL="714375" lvl="1" indent="-357188" eaLnBrk="0" hangingPunct="0">
              <a:lnSpc>
                <a:spcPts val="3000"/>
              </a:lnSpc>
              <a:buClr>
                <a:srgbClr val="800080"/>
              </a:buClr>
              <a:buFont typeface="+mj-lt"/>
              <a:buAutoNum type="arabicPeriod"/>
            </a:pPr>
            <a:r>
              <a:rPr lang="zh-CN" altLang="en-US" sz="2000" b="1" dirty="0">
                <a:solidFill>
                  <a:srgbClr val="0000FF"/>
                </a:solidFill>
                <a:latin typeface="微软雅黑" pitchFamily="34" charset="-122"/>
                <a:ea typeface="微软雅黑" pitchFamily="34" charset="-122"/>
              </a:rPr>
              <a:t>不够灵活，而且所能管理的设备数目不能太多。</a:t>
            </a:r>
            <a:endParaRPr lang="en-US" altLang="zh-CN" sz="2000" b="1" dirty="0">
              <a:solidFill>
                <a:srgbClr val="0000FF"/>
              </a:solidFill>
              <a:latin typeface="微软雅黑" pitchFamily="34" charset="-122"/>
              <a:ea typeface="微软雅黑" pitchFamily="34" charset="-122"/>
            </a:endParaRPr>
          </a:p>
          <a:p>
            <a:pPr marL="714375" lvl="1" indent="-357188" eaLnBrk="0" hangingPunct="0">
              <a:lnSpc>
                <a:spcPts val="3000"/>
              </a:lnSpc>
              <a:buClr>
                <a:srgbClr val="800080"/>
              </a:buClr>
              <a:buFont typeface="+mj-lt"/>
              <a:buAutoNum type="arabicPeriod"/>
            </a:pPr>
            <a:r>
              <a:rPr lang="zh-CN" altLang="en-US" sz="2000" b="1" dirty="0">
                <a:solidFill>
                  <a:srgbClr val="0000FF"/>
                </a:solidFill>
                <a:latin typeface="微软雅黑" pitchFamily="34" charset="-122"/>
                <a:ea typeface="微软雅黑" pitchFamily="34" charset="-122"/>
              </a:rPr>
              <a:t>开销也较大。</a:t>
            </a:r>
          </a:p>
        </p:txBody>
      </p:sp>
    </p:spTree>
    <p:extLst>
      <p:ext uri="{BB962C8B-B14F-4D97-AF65-F5344CB8AC3E}">
        <p14:creationId xmlns:p14="http://schemas.microsoft.com/office/powerpoint/2010/main" val="25642033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圆角矩形 7"/>
          <p:cNvSpPr/>
          <p:nvPr/>
        </p:nvSpPr>
        <p:spPr>
          <a:xfrm>
            <a:off x="556963" y="1057072"/>
            <a:ext cx="8048776" cy="331493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Rectangle 5"/>
          <p:cNvSpPr>
            <a:spLocks noChangeArrowheads="1"/>
          </p:cNvSpPr>
          <p:nvPr/>
        </p:nvSpPr>
        <p:spPr bwMode="auto">
          <a:xfrm flipH="1">
            <a:off x="3438474" y="1167509"/>
            <a:ext cx="2148218" cy="1953237"/>
          </a:xfrm>
          <a:prstGeom prst="rect">
            <a:avLst/>
          </a:prstGeom>
          <a:solidFill>
            <a:srgbClr val="0000FF"/>
          </a:solidFill>
          <a:ln>
            <a:noFill/>
          </a:ln>
          <a:effectLst/>
          <a:extLst/>
        </p:spPr>
        <p:txBody>
          <a:bodyPr wrap="none" anchor="ctr"/>
          <a:lstStyle/>
          <a:p>
            <a:pPr eaLnBrk="1" hangingPunct="1"/>
            <a:endParaRPr lang="zh-CN" altLang="en-US" sz="1200" b="1">
              <a:latin typeface="微软雅黑" pitchFamily="34" charset="-122"/>
              <a:ea typeface="微软雅黑" pitchFamily="34" charset="-122"/>
            </a:endParaRPr>
          </a:p>
        </p:txBody>
      </p:sp>
      <p:pic>
        <p:nvPicPr>
          <p:cNvPr id="54" name="图片 5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17018" y="1200975"/>
            <a:ext cx="476702" cy="667383"/>
          </a:xfrm>
          <a:prstGeom prst="rect">
            <a:avLst/>
          </a:prstGeom>
        </p:spPr>
      </p:pic>
      <p:pic>
        <p:nvPicPr>
          <p:cNvPr id="56" name="图片 5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32346" y="2433546"/>
            <a:ext cx="476702" cy="667383"/>
          </a:xfrm>
          <a:prstGeom prst="rect">
            <a:avLst/>
          </a:prstGeom>
        </p:spPr>
      </p:pic>
      <p:pic>
        <p:nvPicPr>
          <p:cNvPr id="57" name="图片 5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42958" y="2433546"/>
            <a:ext cx="476702" cy="667383"/>
          </a:xfrm>
          <a:prstGeom prst="rect">
            <a:avLst/>
          </a:prstGeom>
        </p:spPr>
      </p:pic>
      <p:sp>
        <p:nvSpPr>
          <p:cNvPr id="9" name="AutoShape 5"/>
          <p:cNvSpPr>
            <a:spLocks noChangeArrowheads="1"/>
          </p:cNvSpPr>
          <p:nvPr/>
        </p:nvSpPr>
        <p:spPr bwMode="auto">
          <a:xfrm>
            <a:off x="556963" y="633865"/>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10" name="Rectangle 6"/>
          <p:cNvSpPr>
            <a:spLocks noChangeArrowheads="1"/>
          </p:cNvSpPr>
          <p:nvPr/>
        </p:nvSpPr>
        <p:spPr bwMode="auto">
          <a:xfrm>
            <a:off x="2783425" y="600654"/>
            <a:ext cx="359585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本地域名服务器采用迭代查询</a:t>
            </a:r>
          </a:p>
        </p:txBody>
      </p:sp>
      <p:sp>
        <p:nvSpPr>
          <p:cNvPr id="12" name="Text Box 7"/>
          <p:cNvSpPr txBox="1">
            <a:spLocks noChangeArrowheads="1"/>
          </p:cNvSpPr>
          <p:nvPr/>
        </p:nvSpPr>
        <p:spPr bwMode="auto">
          <a:xfrm flipH="1">
            <a:off x="5601104" y="1241332"/>
            <a:ext cx="1261884" cy="4062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lnSpc>
                <a:spcPct val="85000"/>
              </a:lnSpc>
            </a:pPr>
            <a:r>
              <a:rPr kumimoji="1" lang="zh-CN" altLang="en-US" sz="1200" b="1">
                <a:latin typeface="微软雅黑" pitchFamily="34" charset="-122"/>
                <a:ea typeface="微软雅黑" pitchFamily="34" charset="-122"/>
              </a:rPr>
              <a:t>顶级域名服务器</a:t>
            </a:r>
          </a:p>
          <a:p>
            <a:pPr algn="ctr" eaLnBrk="1" hangingPunct="1">
              <a:lnSpc>
                <a:spcPct val="85000"/>
              </a:lnSpc>
            </a:pPr>
            <a:r>
              <a:rPr kumimoji="1" lang="en-US" altLang="zh-CN" sz="1200" b="1">
                <a:latin typeface="微软雅黑" pitchFamily="34" charset="-122"/>
                <a:ea typeface="微软雅黑" pitchFamily="34" charset="-122"/>
              </a:rPr>
              <a:t>dns.com</a:t>
            </a:r>
          </a:p>
        </p:txBody>
      </p:sp>
      <p:sp>
        <p:nvSpPr>
          <p:cNvPr id="13" name="Text Box 8"/>
          <p:cNvSpPr txBox="1">
            <a:spLocks noChangeArrowheads="1"/>
          </p:cNvSpPr>
          <p:nvPr/>
        </p:nvSpPr>
        <p:spPr bwMode="auto">
          <a:xfrm flipH="1">
            <a:off x="5406749" y="2590655"/>
            <a:ext cx="1512861" cy="3877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lnSpc>
                <a:spcPct val="80000"/>
              </a:lnSpc>
            </a:pPr>
            <a:r>
              <a:rPr kumimoji="1" lang="zh-CN" altLang="en-US" sz="1200" b="1">
                <a:latin typeface="微软雅黑" pitchFamily="34" charset="-122"/>
                <a:ea typeface="微软雅黑" pitchFamily="34" charset="-122"/>
              </a:rPr>
              <a:t>权限</a:t>
            </a:r>
            <a:r>
              <a:rPr kumimoji="1" lang="zh-CN" altLang="zh-CN" sz="1200" b="1">
                <a:latin typeface="微软雅黑" pitchFamily="34" charset="-122"/>
                <a:ea typeface="微软雅黑" pitchFamily="34" charset="-122"/>
              </a:rPr>
              <a:t>域名服务</a:t>
            </a:r>
            <a:r>
              <a:rPr kumimoji="1" lang="en-US" altLang="zh-CN" sz="1200" b="1">
                <a:latin typeface="微软雅黑" pitchFamily="34" charset="-122"/>
                <a:ea typeface="微软雅黑" pitchFamily="34" charset="-122"/>
              </a:rPr>
              <a:t>dns.abc.com</a:t>
            </a:r>
          </a:p>
        </p:txBody>
      </p:sp>
      <p:sp>
        <p:nvSpPr>
          <p:cNvPr id="14" name="Text Box 9"/>
          <p:cNvSpPr txBox="1">
            <a:spLocks noChangeArrowheads="1"/>
          </p:cNvSpPr>
          <p:nvPr/>
        </p:nvSpPr>
        <p:spPr bwMode="auto">
          <a:xfrm flipH="1">
            <a:off x="2136630" y="2570148"/>
            <a:ext cx="1261884" cy="3877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lnSpc>
                <a:spcPct val="80000"/>
              </a:lnSpc>
            </a:pPr>
            <a:r>
              <a:rPr kumimoji="1" lang="zh-CN" altLang="en-US" sz="1200" b="1" dirty="0">
                <a:solidFill>
                  <a:srgbClr val="CC00CC"/>
                </a:solidFill>
                <a:latin typeface="微软雅黑" pitchFamily="34" charset="-122"/>
                <a:ea typeface="微软雅黑" pitchFamily="34" charset="-122"/>
              </a:rPr>
              <a:t>本地域名服务器</a:t>
            </a:r>
          </a:p>
          <a:p>
            <a:pPr algn="ctr" eaLnBrk="1" hangingPunct="1">
              <a:lnSpc>
                <a:spcPct val="80000"/>
              </a:lnSpc>
            </a:pPr>
            <a:r>
              <a:rPr kumimoji="1" lang="en-US" altLang="zh-CN" sz="1200" b="1" dirty="0">
                <a:solidFill>
                  <a:srgbClr val="CC00CC"/>
                </a:solidFill>
                <a:latin typeface="微软雅黑" pitchFamily="34" charset="-122"/>
                <a:ea typeface="微软雅黑" pitchFamily="34" charset="-122"/>
              </a:rPr>
              <a:t>dns.xyz.com</a:t>
            </a:r>
          </a:p>
        </p:txBody>
      </p:sp>
      <p:sp>
        <p:nvSpPr>
          <p:cNvPr id="15" name="Text Box 12"/>
          <p:cNvSpPr txBox="1">
            <a:spLocks noChangeArrowheads="1"/>
          </p:cNvSpPr>
          <p:nvPr/>
        </p:nvSpPr>
        <p:spPr bwMode="auto">
          <a:xfrm flipH="1">
            <a:off x="2343533" y="1249535"/>
            <a:ext cx="110799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1200" b="1">
                <a:latin typeface="微软雅黑" pitchFamily="34" charset="-122"/>
                <a:ea typeface="微软雅黑" pitchFamily="34" charset="-122"/>
              </a:rPr>
              <a:t>根域名服务器</a:t>
            </a:r>
          </a:p>
        </p:txBody>
      </p:sp>
      <p:grpSp>
        <p:nvGrpSpPr>
          <p:cNvPr id="19" name="Group 40"/>
          <p:cNvGrpSpPr>
            <a:grpSpLocks/>
          </p:cNvGrpSpPr>
          <p:nvPr/>
        </p:nvGrpSpPr>
        <p:grpSpPr bwMode="auto">
          <a:xfrm>
            <a:off x="3425143" y="1894462"/>
            <a:ext cx="322121" cy="582382"/>
            <a:chOff x="1731" y="1927"/>
            <a:chExt cx="290" cy="568"/>
          </a:xfrm>
        </p:grpSpPr>
        <p:sp>
          <p:nvSpPr>
            <p:cNvPr id="20" name="Text Box 18"/>
            <p:cNvSpPr txBox="1">
              <a:spLocks noChangeArrowheads="1"/>
            </p:cNvSpPr>
            <p:nvPr/>
          </p:nvSpPr>
          <p:spPr bwMode="auto">
            <a:xfrm flipH="1">
              <a:off x="1731" y="2190"/>
              <a:ext cx="290" cy="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en-US" altLang="zh-CN" sz="1200" b="1" dirty="0">
                  <a:solidFill>
                    <a:schemeClr val="bg1"/>
                  </a:solidFill>
                  <a:latin typeface="微软雅黑" pitchFamily="34" charset="-122"/>
                  <a:ea typeface="微软雅黑" pitchFamily="34" charset="-122"/>
                  <a:sym typeface="Wingdings" pitchFamily="2" charset="2"/>
                </a:rPr>
                <a:t></a:t>
              </a:r>
            </a:p>
          </p:txBody>
        </p:sp>
        <p:sp>
          <p:nvSpPr>
            <p:cNvPr id="21" name="Line 20"/>
            <p:cNvSpPr>
              <a:spLocks noChangeShapeType="1"/>
            </p:cNvSpPr>
            <p:nvPr/>
          </p:nvSpPr>
          <p:spPr bwMode="auto">
            <a:xfrm rot="10800000" flipH="1">
              <a:off x="1996" y="1927"/>
              <a:ext cx="0" cy="568"/>
            </a:xfrm>
            <a:prstGeom prst="line">
              <a:avLst/>
            </a:prstGeom>
            <a:noFill/>
            <a:ln w="38100">
              <a:solidFill>
                <a:srgbClr val="FF66FF"/>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grpSp>
      <p:grpSp>
        <p:nvGrpSpPr>
          <p:cNvPr id="22" name="Group 41"/>
          <p:cNvGrpSpPr>
            <a:grpSpLocks/>
          </p:cNvGrpSpPr>
          <p:nvPr/>
        </p:nvGrpSpPr>
        <p:grpSpPr bwMode="auto">
          <a:xfrm>
            <a:off x="3762815" y="1796031"/>
            <a:ext cx="322121" cy="680813"/>
            <a:chOff x="2035" y="1831"/>
            <a:chExt cx="290" cy="664"/>
          </a:xfrm>
        </p:grpSpPr>
        <p:sp>
          <p:nvSpPr>
            <p:cNvPr id="23" name="Text Box 19"/>
            <p:cNvSpPr txBox="1">
              <a:spLocks noChangeArrowheads="1"/>
            </p:cNvSpPr>
            <p:nvPr/>
          </p:nvSpPr>
          <p:spPr bwMode="auto">
            <a:xfrm flipH="1">
              <a:off x="2035" y="1831"/>
              <a:ext cx="290" cy="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en-US" altLang="zh-CN" sz="1200" b="1" dirty="0">
                  <a:solidFill>
                    <a:schemeClr val="bg1"/>
                  </a:solidFill>
                  <a:latin typeface="微软雅黑" pitchFamily="34" charset="-122"/>
                  <a:ea typeface="微软雅黑" pitchFamily="34" charset="-122"/>
                  <a:sym typeface="Wingdings" pitchFamily="2" charset="2"/>
                </a:rPr>
                <a:t></a:t>
              </a:r>
            </a:p>
          </p:txBody>
        </p:sp>
        <p:sp>
          <p:nvSpPr>
            <p:cNvPr id="24" name="Line 21"/>
            <p:cNvSpPr>
              <a:spLocks noChangeShapeType="1"/>
            </p:cNvSpPr>
            <p:nvPr/>
          </p:nvSpPr>
          <p:spPr bwMode="auto">
            <a:xfrm rot="10800000" flipH="1" flipV="1">
              <a:off x="2089" y="1927"/>
              <a:ext cx="0" cy="568"/>
            </a:xfrm>
            <a:prstGeom prst="line">
              <a:avLst/>
            </a:prstGeom>
            <a:noFill/>
            <a:ln w="38100">
              <a:solidFill>
                <a:srgbClr val="FF66FF"/>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grpSp>
      <p:grpSp>
        <p:nvGrpSpPr>
          <p:cNvPr id="25" name="Group 42"/>
          <p:cNvGrpSpPr>
            <a:grpSpLocks/>
          </p:cNvGrpSpPr>
          <p:nvPr/>
        </p:nvGrpSpPr>
        <p:grpSpPr bwMode="auto">
          <a:xfrm>
            <a:off x="3894998" y="1777576"/>
            <a:ext cx="1250720" cy="718750"/>
            <a:chOff x="2154" y="1813"/>
            <a:chExt cx="1126" cy="701"/>
          </a:xfrm>
        </p:grpSpPr>
        <p:sp>
          <p:nvSpPr>
            <p:cNvPr id="26" name="Text Box 14"/>
            <p:cNvSpPr txBox="1">
              <a:spLocks noChangeArrowheads="1"/>
            </p:cNvSpPr>
            <p:nvPr/>
          </p:nvSpPr>
          <p:spPr bwMode="auto">
            <a:xfrm flipH="1">
              <a:off x="2154" y="2205"/>
              <a:ext cx="290" cy="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en-US" altLang="zh-CN" sz="1200" b="1" dirty="0">
                  <a:solidFill>
                    <a:schemeClr val="bg1"/>
                  </a:solidFill>
                  <a:latin typeface="微软雅黑" pitchFamily="34" charset="-122"/>
                  <a:ea typeface="微软雅黑" pitchFamily="34" charset="-122"/>
                  <a:sym typeface="Wingdings" pitchFamily="2" charset="2"/>
                </a:rPr>
                <a:t></a:t>
              </a:r>
            </a:p>
          </p:txBody>
        </p:sp>
        <p:sp>
          <p:nvSpPr>
            <p:cNvPr id="27" name="Line 22"/>
            <p:cNvSpPr>
              <a:spLocks noChangeShapeType="1"/>
            </p:cNvSpPr>
            <p:nvPr/>
          </p:nvSpPr>
          <p:spPr bwMode="auto">
            <a:xfrm rot="10800000" flipH="1">
              <a:off x="2245" y="1813"/>
              <a:ext cx="1035" cy="701"/>
            </a:xfrm>
            <a:prstGeom prst="line">
              <a:avLst/>
            </a:prstGeom>
            <a:noFill/>
            <a:ln w="38100">
              <a:solidFill>
                <a:srgbClr val="FF66FF"/>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grpSp>
      <p:grpSp>
        <p:nvGrpSpPr>
          <p:cNvPr id="28" name="Group 43"/>
          <p:cNvGrpSpPr>
            <a:grpSpLocks/>
          </p:cNvGrpSpPr>
          <p:nvPr/>
        </p:nvGrpSpPr>
        <p:grpSpPr bwMode="auto">
          <a:xfrm>
            <a:off x="3983860" y="1796031"/>
            <a:ext cx="1371794" cy="819231"/>
            <a:chOff x="2234" y="1831"/>
            <a:chExt cx="1235" cy="799"/>
          </a:xfrm>
        </p:grpSpPr>
        <p:sp>
          <p:nvSpPr>
            <p:cNvPr id="29" name="Text Box 13"/>
            <p:cNvSpPr txBox="1">
              <a:spLocks noChangeArrowheads="1"/>
            </p:cNvSpPr>
            <p:nvPr/>
          </p:nvSpPr>
          <p:spPr bwMode="auto">
            <a:xfrm flipH="1">
              <a:off x="3179" y="1831"/>
              <a:ext cx="290" cy="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en-US" altLang="zh-CN" sz="1200" b="1" dirty="0">
                  <a:solidFill>
                    <a:schemeClr val="bg1"/>
                  </a:solidFill>
                  <a:latin typeface="微软雅黑" pitchFamily="34" charset="-122"/>
                  <a:ea typeface="微软雅黑" pitchFamily="34" charset="-122"/>
                  <a:sym typeface="Wingdings" pitchFamily="2" charset="2"/>
                </a:rPr>
                <a:t></a:t>
              </a:r>
            </a:p>
          </p:txBody>
        </p:sp>
        <p:sp>
          <p:nvSpPr>
            <p:cNvPr id="30" name="Line 23"/>
            <p:cNvSpPr>
              <a:spLocks noChangeShapeType="1"/>
            </p:cNvSpPr>
            <p:nvPr/>
          </p:nvSpPr>
          <p:spPr bwMode="auto">
            <a:xfrm flipH="1">
              <a:off x="2234" y="1870"/>
              <a:ext cx="1100" cy="760"/>
            </a:xfrm>
            <a:prstGeom prst="line">
              <a:avLst/>
            </a:prstGeom>
            <a:noFill/>
            <a:ln w="38100">
              <a:solidFill>
                <a:srgbClr val="FF66FF"/>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grpSp>
      <p:grpSp>
        <p:nvGrpSpPr>
          <p:cNvPr id="32" name="Group 45"/>
          <p:cNvGrpSpPr>
            <a:grpSpLocks/>
          </p:cNvGrpSpPr>
          <p:nvPr/>
        </p:nvGrpSpPr>
        <p:grpSpPr bwMode="auto">
          <a:xfrm>
            <a:off x="3983859" y="2535293"/>
            <a:ext cx="1119651" cy="276837"/>
            <a:chOff x="2234" y="2552"/>
            <a:chExt cx="1008" cy="270"/>
          </a:xfrm>
        </p:grpSpPr>
        <p:sp>
          <p:nvSpPr>
            <p:cNvPr id="33" name="Text Box 25"/>
            <p:cNvSpPr txBox="1">
              <a:spLocks noChangeArrowheads="1"/>
            </p:cNvSpPr>
            <p:nvPr/>
          </p:nvSpPr>
          <p:spPr bwMode="auto">
            <a:xfrm flipH="1">
              <a:off x="2275" y="2552"/>
              <a:ext cx="290" cy="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en-US" altLang="zh-CN" sz="1200" b="1" dirty="0">
                  <a:solidFill>
                    <a:schemeClr val="bg1"/>
                  </a:solidFill>
                  <a:latin typeface="微软雅黑" pitchFamily="34" charset="-122"/>
                  <a:ea typeface="微软雅黑" pitchFamily="34" charset="-122"/>
                  <a:sym typeface="Wingdings" pitchFamily="2" charset="2"/>
                </a:rPr>
                <a:t></a:t>
              </a:r>
            </a:p>
          </p:txBody>
        </p:sp>
        <p:sp>
          <p:nvSpPr>
            <p:cNvPr id="34" name="Line 27"/>
            <p:cNvSpPr>
              <a:spLocks noChangeShapeType="1"/>
            </p:cNvSpPr>
            <p:nvPr/>
          </p:nvSpPr>
          <p:spPr bwMode="auto">
            <a:xfrm rot="16200000" flipH="1">
              <a:off x="2738" y="2283"/>
              <a:ext cx="0" cy="1008"/>
            </a:xfrm>
            <a:prstGeom prst="line">
              <a:avLst/>
            </a:prstGeom>
            <a:noFill/>
            <a:ln w="38100">
              <a:solidFill>
                <a:srgbClr val="FF66FF"/>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grpSp>
      <p:grpSp>
        <p:nvGrpSpPr>
          <p:cNvPr id="35" name="Group 46"/>
          <p:cNvGrpSpPr>
            <a:grpSpLocks/>
          </p:cNvGrpSpPr>
          <p:nvPr/>
        </p:nvGrpSpPr>
        <p:grpSpPr bwMode="auto">
          <a:xfrm>
            <a:off x="3983857" y="2830586"/>
            <a:ext cx="1140755" cy="276837"/>
            <a:chOff x="2234" y="2840"/>
            <a:chExt cx="1027" cy="270"/>
          </a:xfrm>
        </p:grpSpPr>
        <p:sp>
          <p:nvSpPr>
            <p:cNvPr id="36" name="Line 28"/>
            <p:cNvSpPr>
              <a:spLocks noChangeShapeType="1"/>
            </p:cNvSpPr>
            <p:nvPr/>
          </p:nvSpPr>
          <p:spPr bwMode="auto">
            <a:xfrm rot="5400000">
              <a:off x="2738" y="2379"/>
              <a:ext cx="0" cy="1008"/>
            </a:xfrm>
            <a:prstGeom prst="line">
              <a:avLst/>
            </a:prstGeom>
            <a:noFill/>
            <a:ln w="38100">
              <a:solidFill>
                <a:srgbClr val="FF66FF"/>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37" name="Text Box 29"/>
            <p:cNvSpPr txBox="1">
              <a:spLocks noChangeArrowheads="1"/>
            </p:cNvSpPr>
            <p:nvPr/>
          </p:nvSpPr>
          <p:spPr bwMode="auto">
            <a:xfrm flipH="1">
              <a:off x="2971" y="2840"/>
              <a:ext cx="290" cy="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en-US" altLang="zh-CN" sz="1200" b="1" dirty="0">
                  <a:solidFill>
                    <a:schemeClr val="bg1"/>
                  </a:solidFill>
                  <a:latin typeface="微软雅黑" pitchFamily="34" charset="-122"/>
                  <a:ea typeface="微软雅黑" pitchFamily="34" charset="-122"/>
                  <a:sym typeface="Wingdings" pitchFamily="2" charset="2"/>
                </a:rPr>
                <a:t></a:t>
              </a:r>
            </a:p>
          </p:txBody>
        </p:sp>
      </p:grpSp>
      <p:sp>
        <p:nvSpPr>
          <p:cNvPr id="38" name="Text Box 30"/>
          <p:cNvSpPr txBox="1">
            <a:spLocks noChangeArrowheads="1"/>
          </p:cNvSpPr>
          <p:nvPr/>
        </p:nvSpPr>
        <p:spPr bwMode="auto">
          <a:xfrm flipH="1">
            <a:off x="4132467" y="1199294"/>
            <a:ext cx="800219" cy="276999"/>
          </a:xfrm>
          <a:prstGeom prst="rect">
            <a:avLst/>
          </a:prstGeom>
          <a:noFill/>
          <a:ln>
            <a:noFill/>
          </a:ln>
          <a:effectLs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1200" b="1" dirty="0">
                <a:solidFill>
                  <a:schemeClr val="bg1"/>
                </a:solidFill>
                <a:latin typeface="微软雅黑" pitchFamily="34" charset="-122"/>
                <a:ea typeface="微软雅黑" pitchFamily="34" charset="-122"/>
              </a:rPr>
              <a:t>迭代查询</a:t>
            </a:r>
          </a:p>
        </p:txBody>
      </p:sp>
      <p:grpSp>
        <p:nvGrpSpPr>
          <p:cNvPr id="39" name="Group 49"/>
          <p:cNvGrpSpPr>
            <a:grpSpLocks/>
          </p:cNvGrpSpPr>
          <p:nvPr/>
        </p:nvGrpSpPr>
        <p:grpSpPr bwMode="auto">
          <a:xfrm>
            <a:off x="3782810" y="3094088"/>
            <a:ext cx="1856087" cy="653129"/>
            <a:chOff x="2053" y="3097"/>
            <a:chExt cx="1671" cy="637"/>
          </a:xfrm>
        </p:grpSpPr>
        <p:grpSp>
          <p:nvGrpSpPr>
            <p:cNvPr id="40" name="Group 48"/>
            <p:cNvGrpSpPr>
              <a:grpSpLocks/>
            </p:cNvGrpSpPr>
            <p:nvPr/>
          </p:nvGrpSpPr>
          <p:grpSpPr bwMode="auto">
            <a:xfrm>
              <a:off x="2053" y="3097"/>
              <a:ext cx="1598" cy="637"/>
              <a:chOff x="2053" y="3097"/>
              <a:chExt cx="1598" cy="637"/>
            </a:xfrm>
          </p:grpSpPr>
          <p:sp>
            <p:nvSpPr>
              <p:cNvPr id="42" name="Rectangle 36"/>
              <p:cNvSpPr>
                <a:spLocks noChangeArrowheads="1"/>
              </p:cNvSpPr>
              <p:nvPr/>
            </p:nvSpPr>
            <p:spPr bwMode="auto">
              <a:xfrm>
                <a:off x="2135" y="3356"/>
                <a:ext cx="1516" cy="263"/>
              </a:xfrm>
              <a:prstGeom prst="rect">
                <a:avLst/>
              </a:prstGeom>
              <a:solidFill>
                <a:srgbClr val="66FF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1200" b="1">
                  <a:latin typeface="微软雅黑" pitchFamily="34" charset="-122"/>
                  <a:ea typeface="微软雅黑" pitchFamily="34" charset="-122"/>
                </a:endParaRPr>
              </a:p>
            </p:txBody>
          </p:sp>
          <p:grpSp>
            <p:nvGrpSpPr>
              <p:cNvPr id="43" name="Group 47"/>
              <p:cNvGrpSpPr>
                <a:grpSpLocks/>
              </p:cNvGrpSpPr>
              <p:nvPr/>
            </p:nvGrpSpPr>
            <p:grpSpPr bwMode="auto">
              <a:xfrm>
                <a:off x="2053" y="3097"/>
                <a:ext cx="290" cy="637"/>
                <a:chOff x="2053" y="3097"/>
                <a:chExt cx="290" cy="637"/>
              </a:xfrm>
            </p:grpSpPr>
            <p:sp>
              <p:nvSpPr>
                <p:cNvPr id="44" name="Text Box 33"/>
                <p:cNvSpPr txBox="1">
                  <a:spLocks noChangeArrowheads="1"/>
                </p:cNvSpPr>
                <p:nvPr/>
              </p:nvSpPr>
              <p:spPr bwMode="auto">
                <a:xfrm flipH="1">
                  <a:off x="2053" y="3097"/>
                  <a:ext cx="290" cy="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en-US" altLang="zh-CN" sz="1200" b="1">
                      <a:latin typeface="微软雅黑" pitchFamily="34" charset="-122"/>
                      <a:ea typeface="微软雅黑" pitchFamily="34" charset="-122"/>
                      <a:sym typeface="Wingdings" pitchFamily="2" charset="2"/>
                    </a:rPr>
                    <a:t></a:t>
                  </a:r>
                </a:p>
              </p:txBody>
            </p:sp>
            <p:sp>
              <p:nvSpPr>
                <p:cNvPr id="45" name="Line 35"/>
                <p:cNvSpPr>
                  <a:spLocks noChangeShapeType="1"/>
                </p:cNvSpPr>
                <p:nvPr/>
              </p:nvSpPr>
              <p:spPr bwMode="auto">
                <a:xfrm rot="10800000" flipH="1" flipV="1">
                  <a:off x="2089" y="3166"/>
                  <a:ext cx="0" cy="568"/>
                </a:xfrm>
                <a:prstGeom prst="line">
                  <a:avLst/>
                </a:prstGeom>
                <a:noFill/>
                <a:ln w="38100">
                  <a:solidFill>
                    <a:srgbClr val="CC00CC"/>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grpSp>
        </p:grpSp>
        <p:sp>
          <p:nvSpPr>
            <p:cNvPr id="41" name="Text Box 6"/>
            <p:cNvSpPr txBox="1">
              <a:spLocks noChangeArrowheads="1"/>
            </p:cNvSpPr>
            <p:nvPr/>
          </p:nvSpPr>
          <p:spPr bwMode="auto">
            <a:xfrm flipH="1">
              <a:off x="2104" y="3381"/>
              <a:ext cx="1620" cy="2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ct val="80000"/>
                </a:lnSpc>
              </a:pPr>
              <a:r>
                <a:rPr kumimoji="1" lang="en-US" altLang="zh-CN" sz="1200" b="1" dirty="0">
                  <a:latin typeface="微软雅黑" pitchFamily="34" charset="-122"/>
                  <a:ea typeface="微软雅黑" pitchFamily="34" charset="-122"/>
                </a:rPr>
                <a:t> y.abc.com </a:t>
              </a:r>
              <a:r>
                <a:rPr kumimoji="1" lang="zh-CN" altLang="en-US" sz="1200" b="1" dirty="0">
                  <a:latin typeface="微软雅黑" pitchFamily="34" charset="-122"/>
                  <a:ea typeface="微软雅黑" pitchFamily="34" charset="-122"/>
                </a:rPr>
                <a:t>的 </a:t>
              </a:r>
              <a:r>
                <a:rPr kumimoji="1" lang="en-US" altLang="zh-CN" sz="1200" b="1" dirty="0">
                  <a:latin typeface="微软雅黑" pitchFamily="34" charset="-122"/>
                  <a:ea typeface="微软雅黑" pitchFamily="34" charset="-122"/>
                </a:rPr>
                <a:t>IP </a:t>
              </a:r>
              <a:r>
                <a:rPr kumimoji="1" lang="zh-CN" altLang="en-US" sz="1200" b="1" dirty="0">
                  <a:latin typeface="微软雅黑" pitchFamily="34" charset="-122"/>
                  <a:ea typeface="微软雅黑" pitchFamily="34" charset="-122"/>
                </a:rPr>
                <a:t>地址 </a:t>
              </a:r>
            </a:p>
          </p:txBody>
        </p:sp>
      </p:grpSp>
      <p:sp>
        <p:nvSpPr>
          <p:cNvPr id="47" name="Text Box 11"/>
          <p:cNvSpPr txBox="1">
            <a:spLocks noChangeArrowheads="1"/>
          </p:cNvSpPr>
          <p:nvPr/>
        </p:nvSpPr>
        <p:spPr bwMode="auto">
          <a:xfrm flipH="1">
            <a:off x="3391821" y="4133763"/>
            <a:ext cx="1056700" cy="2400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ct val="80000"/>
              </a:lnSpc>
            </a:pPr>
            <a:r>
              <a:rPr kumimoji="1" lang="en-US" altLang="zh-CN" sz="1200" b="1">
                <a:latin typeface="微软雅黑" pitchFamily="34" charset="-122"/>
                <a:ea typeface="微软雅黑" pitchFamily="34" charset="-122"/>
              </a:rPr>
              <a:t>m.xyz.com </a:t>
            </a:r>
          </a:p>
        </p:txBody>
      </p:sp>
      <p:sp>
        <p:nvSpPr>
          <p:cNvPr id="48" name="Text Box 31"/>
          <p:cNvSpPr txBox="1">
            <a:spLocks noChangeArrowheads="1"/>
          </p:cNvSpPr>
          <p:nvPr/>
        </p:nvSpPr>
        <p:spPr bwMode="auto">
          <a:xfrm flipH="1">
            <a:off x="3250779" y="3204542"/>
            <a:ext cx="492443" cy="4431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1200" b="1" dirty="0">
                <a:latin typeface="微软雅黑" pitchFamily="34" charset="-122"/>
                <a:ea typeface="微软雅黑" pitchFamily="34" charset="-122"/>
              </a:rPr>
              <a:t>递归</a:t>
            </a:r>
          </a:p>
          <a:p>
            <a:pPr algn="ctr" eaLnBrk="1" hangingPunct="1">
              <a:lnSpc>
                <a:spcPct val="90000"/>
              </a:lnSpc>
            </a:pPr>
            <a:r>
              <a:rPr kumimoji="1" lang="zh-CN" altLang="en-US" sz="1200" b="1" dirty="0">
                <a:latin typeface="微软雅黑" pitchFamily="34" charset="-122"/>
                <a:ea typeface="微软雅黑" pitchFamily="34" charset="-122"/>
              </a:rPr>
              <a:t>查询</a:t>
            </a:r>
          </a:p>
        </p:txBody>
      </p:sp>
      <p:grpSp>
        <p:nvGrpSpPr>
          <p:cNvPr id="49" name="Group 39"/>
          <p:cNvGrpSpPr>
            <a:grpSpLocks/>
          </p:cNvGrpSpPr>
          <p:nvPr/>
        </p:nvGrpSpPr>
        <p:grpSpPr bwMode="auto">
          <a:xfrm>
            <a:off x="3441804" y="3164837"/>
            <a:ext cx="322122" cy="670561"/>
            <a:chOff x="1746" y="3166"/>
            <a:chExt cx="290" cy="654"/>
          </a:xfrm>
        </p:grpSpPr>
        <p:sp>
          <p:nvSpPr>
            <p:cNvPr id="50" name="Text Box 32"/>
            <p:cNvSpPr txBox="1">
              <a:spLocks noChangeArrowheads="1"/>
            </p:cNvSpPr>
            <p:nvPr/>
          </p:nvSpPr>
          <p:spPr bwMode="auto">
            <a:xfrm flipH="1">
              <a:off x="1746" y="3550"/>
              <a:ext cx="290" cy="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en-US" altLang="zh-CN" sz="1200" b="1" dirty="0">
                  <a:latin typeface="微软雅黑" pitchFamily="34" charset="-122"/>
                  <a:ea typeface="微软雅黑" pitchFamily="34" charset="-122"/>
                  <a:sym typeface="Wingdings" pitchFamily="2" charset="2"/>
                </a:rPr>
                <a:t></a:t>
              </a:r>
            </a:p>
          </p:txBody>
        </p:sp>
        <p:sp>
          <p:nvSpPr>
            <p:cNvPr id="51" name="Line 34"/>
            <p:cNvSpPr>
              <a:spLocks noChangeShapeType="1"/>
            </p:cNvSpPr>
            <p:nvPr/>
          </p:nvSpPr>
          <p:spPr bwMode="auto">
            <a:xfrm rot="10800000" flipH="1">
              <a:off x="1996" y="3166"/>
              <a:ext cx="0" cy="568"/>
            </a:xfrm>
            <a:prstGeom prst="line">
              <a:avLst/>
            </a:prstGeom>
            <a:noFill/>
            <a:ln w="38100">
              <a:solidFill>
                <a:srgbClr val="CC00CC"/>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grpSp>
      <p:sp>
        <p:nvSpPr>
          <p:cNvPr id="52" name="Text Box 50"/>
          <p:cNvSpPr txBox="1">
            <a:spLocks noChangeArrowheads="1"/>
          </p:cNvSpPr>
          <p:nvPr/>
        </p:nvSpPr>
        <p:spPr bwMode="auto">
          <a:xfrm flipH="1">
            <a:off x="3879334" y="3842651"/>
            <a:ext cx="2468118" cy="2400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lnSpc>
                <a:spcPct val="80000"/>
              </a:lnSpc>
            </a:pPr>
            <a:r>
              <a:rPr kumimoji="1" lang="zh-CN" altLang="en-US" sz="1200" b="1" dirty="0">
                <a:latin typeface="微软雅黑" pitchFamily="34" charset="-122"/>
                <a:ea typeface="微软雅黑" pitchFamily="34" charset="-122"/>
              </a:rPr>
              <a:t>需要查找 </a:t>
            </a:r>
            <a:r>
              <a:rPr kumimoji="1" lang="en-US" altLang="zh-CN" sz="1200" b="1" dirty="0">
                <a:latin typeface="微软雅黑" pitchFamily="34" charset="-122"/>
                <a:ea typeface="微软雅黑" pitchFamily="34" charset="-122"/>
              </a:rPr>
              <a:t>y.abc.com </a:t>
            </a:r>
            <a:r>
              <a:rPr kumimoji="1" lang="zh-CN" altLang="en-US" sz="1200" b="1" dirty="0">
                <a:latin typeface="微软雅黑" pitchFamily="34" charset="-122"/>
                <a:ea typeface="微软雅黑" pitchFamily="34" charset="-122"/>
              </a:rPr>
              <a:t>的 </a:t>
            </a:r>
            <a:r>
              <a:rPr kumimoji="1" lang="en-US" altLang="zh-CN" sz="1200" b="1" dirty="0">
                <a:latin typeface="微软雅黑" pitchFamily="34" charset="-122"/>
                <a:ea typeface="微软雅黑" pitchFamily="34" charset="-122"/>
              </a:rPr>
              <a:t>IP </a:t>
            </a:r>
            <a:r>
              <a:rPr kumimoji="1" lang="zh-CN" altLang="en-US" sz="1200" b="1" dirty="0">
                <a:latin typeface="微软雅黑" pitchFamily="34" charset="-122"/>
                <a:ea typeface="微软雅黑" pitchFamily="34" charset="-122"/>
              </a:rPr>
              <a:t>地址</a:t>
            </a:r>
          </a:p>
        </p:txBody>
      </p:sp>
      <p:pic>
        <p:nvPicPr>
          <p:cNvPr id="53" name="图片 5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32346" y="1200975"/>
            <a:ext cx="476702" cy="667383"/>
          </a:xfrm>
          <a:prstGeom prst="rect">
            <a:avLst/>
          </a:prstGeom>
        </p:spPr>
      </p:pic>
      <p:pic>
        <p:nvPicPr>
          <p:cNvPr id="58" name="Picture 197"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77090" y="3766654"/>
            <a:ext cx="393048" cy="3930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8163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wipe(down)">
                                      <p:cBhvr>
                                        <p:cTn id="7" dur="1000"/>
                                        <p:tgtEl>
                                          <p:spTgt spid="49"/>
                                        </p:tgtEl>
                                      </p:cBhvr>
                                    </p:animEffect>
                                  </p:childTnLst>
                                </p:cTn>
                              </p:par>
                            </p:childTnLst>
                          </p:cTn>
                        </p:par>
                        <p:par>
                          <p:cTn id="8" fill="hold">
                            <p:stCondLst>
                              <p:cond delay="1000"/>
                            </p:stCondLst>
                            <p:childTnLst>
                              <p:par>
                                <p:cTn id="9" presetID="1" presetClass="entr" presetSubtype="0" fill="hold" grpId="0" nodeType="afterEffect">
                                  <p:stCondLst>
                                    <p:cond delay="250"/>
                                  </p:stCondLst>
                                  <p:childTnLst>
                                    <p:set>
                                      <p:cBhvr>
                                        <p:cTn id="10" dur="1" fill="hold">
                                          <p:stCondLst>
                                            <p:cond delay="0"/>
                                          </p:stCondLst>
                                        </p:cTn>
                                        <p:tgtEl>
                                          <p:spTgt spid="48"/>
                                        </p:tgtEl>
                                        <p:attrNameLst>
                                          <p:attrName>style.visibility</p:attrName>
                                        </p:attrNameLst>
                                      </p:cBhvr>
                                      <p:to>
                                        <p:strVal val="visible"/>
                                      </p:to>
                                    </p:set>
                                  </p:childTnLst>
                                </p:cTn>
                              </p:par>
                            </p:childTnLst>
                          </p:cTn>
                        </p:par>
                        <p:par>
                          <p:cTn id="11" fill="hold">
                            <p:stCondLst>
                              <p:cond delay="1250"/>
                            </p:stCondLst>
                            <p:childTnLst>
                              <p:par>
                                <p:cTn id="12" presetID="22" presetClass="entr" presetSubtype="4" fill="hold" nodeType="afterEffect">
                                  <p:stCondLst>
                                    <p:cond delay="250"/>
                                  </p:stCondLst>
                                  <p:childTnLst>
                                    <p:set>
                                      <p:cBhvr>
                                        <p:cTn id="13" dur="1" fill="hold">
                                          <p:stCondLst>
                                            <p:cond delay="0"/>
                                          </p:stCondLst>
                                        </p:cTn>
                                        <p:tgtEl>
                                          <p:spTgt spid="19"/>
                                        </p:tgtEl>
                                        <p:attrNameLst>
                                          <p:attrName>style.visibility</p:attrName>
                                        </p:attrNameLst>
                                      </p:cBhvr>
                                      <p:to>
                                        <p:strVal val="visible"/>
                                      </p:to>
                                    </p:set>
                                    <p:animEffect transition="in" filter="wipe(down)">
                                      <p:cBhvr>
                                        <p:cTn id="14" dur="750"/>
                                        <p:tgtEl>
                                          <p:spTgt spid="19"/>
                                        </p:tgtEl>
                                      </p:cBhvr>
                                    </p:animEffect>
                                  </p:childTnLst>
                                </p:cTn>
                              </p:par>
                            </p:childTnLst>
                          </p:cTn>
                        </p:par>
                        <p:par>
                          <p:cTn id="15" fill="hold">
                            <p:stCondLst>
                              <p:cond delay="2250"/>
                            </p:stCondLst>
                            <p:childTnLst>
                              <p:par>
                                <p:cTn id="16" presetID="1" presetClass="entr" presetSubtype="0" fill="hold" grpId="0" nodeType="afterEffect">
                                  <p:stCondLst>
                                    <p:cond delay="250"/>
                                  </p:stCondLst>
                                  <p:childTnLst>
                                    <p:set>
                                      <p:cBhvr>
                                        <p:cTn id="17" dur="1" fill="hold">
                                          <p:stCondLst>
                                            <p:cond delay="0"/>
                                          </p:stCondLst>
                                        </p:cTn>
                                        <p:tgtEl>
                                          <p:spTgt spid="38"/>
                                        </p:tgtEl>
                                        <p:attrNameLst>
                                          <p:attrName>style.visibility</p:attrName>
                                        </p:attrNameLst>
                                      </p:cBhvr>
                                      <p:to>
                                        <p:strVal val="visible"/>
                                      </p:to>
                                    </p:set>
                                  </p:childTnLst>
                                </p:cTn>
                              </p:par>
                            </p:childTnLst>
                          </p:cTn>
                        </p:par>
                        <p:par>
                          <p:cTn id="18" fill="hold">
                            <p:stCondLst>
                              <p:cond delay="2500"/>
                            </p:stCondLst>
                            <p:childTnLst>
                              <p:par>
                                <p:cTn id="19" presetID="22" presetClass="entr" presetSubtype="1" fill="hold" nodeType="afterEffect">
                                  <p:stCondLst>
                                    <p:cond delay="500"/>
                                  </p:stCondLst>
                                  <p:childTnLst>
                                    <p:set>
                                      <p:cBhvr>
                                        <p:cTn id="20" dur="1" fill="hold">
                                          <p:stCondLst>
                                            <p:cond delay="0"/>
                                          </p:stCondLst>
                                        </p:cTn>
                                        <p:tgtEl>
                                          <p:spTgt spid="22"/>
                                        </p:tgtEl>
                                        <p:attrNameLst>
                                          <p:attrName>style.visibility</p:attrName>
                                        </p:attrNameLst>
                                      </p:cBhvr>
                                      <p:to>
                                        <p:strVal val="visible"/>
                                      </p:to>
                                    </p:set>
                                    <p:animEffect transition="in" filter="wipe(up)">
                                      <p:cBhvr>
                                        <p:cTn id="21" dur="750"/>
                                        <p:tgtEl>
                                          <p:spTgt spid="22"/>
                                        </p:tgtEl>
                                      </p:cBhvr>
                                    </p:animEffect>
                                  </p:childTnLst>
                                </p:cTn>
                              </p:par>
                            </p:childTnLst>
                          </p:cTn>
                        </p:par>
                        <p:par>
                          <p:cTn id="22" fill="hold">
                            <p:stCondLst>
                              <p:cond delay="3750"/>
                            </p:stCondLst>
                            <p:childTnLst>
                              <p:par>
                                <p:cTn id="23" presetID="22" presetClass="entr" presetSubtype="8" fill="hold" nodeType="afterEffect">
                                  <p:stCondLst>
                                    <p:cond delay="250"/>
                                  </p:stCondLst>
                                  <p:childTnLst>
                                    <p:set>
                                      <p:cBhvr>
                                        <p:cTn id="24" dur="1" fill="hold">
                                          <p:stCondLst>
                                            <p:cond delay="0"/>
                                          </p:stCondLst>
                                        </p:cTn>
                                        <p:tgtEl>
                                          <p:spTgt spid="25"/>
                                        </p:tgtEl>
                                        <p:attrNameLst>
                                          <p:attrName>style.visibility</p:attrName>
                                        </p:attrNameLst>
                                      </p:cBhvr>
                                      <p:to>
                                        <p:strVal val="visible"/>
                                      </p:to>
                                    </p:set>
                                    <p:animEffect transition="in" filter="wipe(left)">
                                      <p:cBhvr>
                                        <p:cTn id="25" dur="750"/>
                                        <p:tgtEl>
                                          <p:spTgt spid="25"/>
                                        </p:tgtEl>
                                      </p:cBhvr>
                                    </p:animEffect>
                                  </p:childTnLst>
                                </p:cTn>
                              </p:par>
                            </p:childTnLst>
                          </p:cTn>
                        </p:par>
                        <p:par>
                          <p:cTn id="26" fill="hold">
                            <p:stCondLst>
                              <p:cond delay="4750"/>
                            </p:stCondLst>
                            <p:childTnLst>
                              <p:par>
                                <p:cTn id="27" presetID="22" presetClass="entr" presetSubtype="2" fill="hold" nodeType="afterEffect">
                                  <p:stCondLst>
                                    <p:cond delay="250"/>
                                  </p:stCondLst>
                                  <p:childTnLst>
                                    <p:set>
                                      <p:cBhvr>
                                        <p:cTn id="28" dur="1" fill="hold">
                                          <p:stCondLst>
                                            <p:cond delay="0"/>
                                          </p:stCondLst>
                                        </p:cTn>
                                        <p:tgtEl>
                                          <p:spTgt spid="28"/>
                                        </p:tgtEl>
                                        <p:attrNameLst>
                                          <p:attrName>style.visibility</p:attrName>
                                        </p:attrNameLst>
                                      </p:cBhvr>
                                      <p:to>
                                        <p:strVal val="visible"/>
                                      </p:to>
                                    </p:set>
                                    <p:animEffect transition="in" filter="wipe(right)">
                                      <p:cBhvr>
                                        <p:cTn id="29" dur="750"/>
                                        <p:tgtEl>
                                          <p:spTgt spid="28"/>
                                        </p:tgtEl>
                                      </p:cBhvr>
                                    </p:animEffect>
                                  </p:childTnLst>
                                </p:cTn>
                              </p:par>
                            </p:childTnLst>
                          </p:cTn>
                        </p:par>
                        <p:par>
                          <p:cTn id="30" fill="hold">
                            <p:stCondLst>
                              <p:cond delay="5750"/>
                            </p:stCondLst>
                            <p:childTnLst>
                              <p:par>
                                <p:cTn id="31" presetID="22" presetClass="entr" presetSubtype="8" fill="hold" nodeType="afterEffect">
                                  <p:stCondLst>
                                    <p:cond delay="250"/>
                                  </p:stCondLst>
                                  <p:childTnLst>
                                    <p:set>
                                      <p:cBhvr>
                                        <p:cTn id="32" dur="1" fill="hold">
                                          <p:stCondLst>
                                            <p:cond delay="0"/>
                                          </p:stCondLst>
                                        </p:cTn>
                                        <p:tgtEl>
                                          <p:spTgt spid="32"/>
                                        </p:tgtEl>
                                        <p:attrNameLst>
                                          <p:attrName>style.visibility</p:attrName>
                                        </p:attrNameLst>
                                      </p:cBhvr>
                                      <p:to>
                                        <p:strVal val="visible"/>
                                      </p:to>
                                    </p:set>
                                    <p:animEffect transition="in" filter="wipe(left)">
                                      <p:cBhvr>
                                        <p:cTn id="33" dur="750"/>
                                        <p:tgtEl>
                                          <p:spTgt spid="32"/>
                                        </p:tgtEl>
                                      </p:cBhvr>
                                    </p:animEffect>
                                  </p:childTnLst>
                                </p:cTn>
                              </p:par>
                            </p:childTnLst>
                          </p:cTn>
                        </p:par>
                        <p:par>
                          <p:cTn id="34" fill="hold">
                            <p:stCondLst>
                              <p:cond delay="6750"/>
                            </p:stCondLst>
                            <p:childTnLst>
                              <p:par>
                                <p:cTn id="35" presetID="22" presetClass="entr" presetSubtype="2" fill="hold" nodeType="afterEffect">
                                  <p:stCondLst>
                                    <p:cond delay="250"/>
                                  </p:stCondLst>
                                  <p:childTnLst>
                                    <p:set>
                                      <p:cBhvr>
                                        <p:cTn id="36" dur="1" fill="hold">
                                          <p:stCondLst>
                                            <p:cond delay="0"/>
                                          </p:stCondLst>
                                        </p:cTn>
                                        <p:tgtEl>
                                          <p:spTgt spid="35"/>
                                        </p:tgtEl>
                                        <p:attrNameLst>
                                          <p:attrName>style.visibility</p:attrName>
                                        </p:attrNameLst>
                                      </p:cBhvr>
                                      <p:to>
                                        <p:strVal val="visible"/>
                                      </p:to>
                                    </p:set>
                                    <p:animEffect transition="in" filter="wipe(right)">
                                      <p:cBhvr>
                                        <p:cTn id="37" dur="750"/>
                                        <p:tgtEl>
                                          <p:spTgt spid="35"/>
                                        </p:tgtEl>
                                      </p:cBhvr>
                                    </p:animEffect>
                                  </p:childTnLst>
                                </p:cTn>
                              </p:par>
                            </p:childTnLst>
                          </p:cTn>
                        </p:par>
                        <p:par>
                          <p:cTn id="38" fill="hold">
                            <p:stCondLst>
                              <p:cond delay="7750"/>
                            </p:stCondLst>
                            <p:childTnLst>
                              <p:par>
                                <p:cTn id="39" presetID="22" presetClass="entr" presetSubtype="1" fill="hold" nodeType="afterEffect">
                                  <p:stCondLst>
                                    <p:cond delay="250"/>
                                  </p:stCondLst>
                                  <p:childTnLst>
                                    <p:set>
                                      <p:cBhvr>
                                        <p:cTn id="40" dur="1" fill="hold">
                                          <p:stCondLst>
                                            <p:cond delay="0"/>
                                          </p:stCondLst>
                                        </p:cTn>
                                        <p:tgtEl>
                                          <p:spTgt spid="39"/>
                                        </p:tgtEl>
                                        <p:attrNameLst>
                                          <p:attrName>style.visibility</p:attrName>
                                        </p:attrNameLst>
                                      </p:cBhvr>
                                      <p:to>
                                        <p:strVal val="visible"/>
                                      </p:to>
                                    </p:set>
                                    <p:animEffect transition="in" filter="wipe(up)">
                                      <p:cBhvr>
                                        <p:cTn id="41" dur="75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48" grpId="0"/>
    </p:bld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56963" y="778687"/>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3" name="Rectangle 6"/>
          <p:cNvSpPr>
            <a:spLocks noChangeArrowheads="1"/>
          </p:cNvSpPr>
          <p:nvPr/>
        </p:nvSpPr>
        <p:spPr bwMode="auto">
          <a:xfrm>
            <a:off x="3866256" y="745476"/>
            <a:ext cx="143019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陷阱</a:t>
            </a:r>
            <a:r>
              <a:rPr lang="en-US" altLang="zh-CN" sz="2000" b="1" dirty="0">
                <a:solidFill>
                  <a:schemeClr val="bg1"/>
                </a:solidFill>
                <a:latin typeface="微软雅黑" pitchFamily="34" charset="-122"/>
                <a:ea typeface="微软雅黑" pitchFamily="34" charset="-122"/>
              </a:rPr>
              <a:t>(trap)</a:t>
            </a:r>
            <a:endParaRPr lang="zh-CN" altLang="en-US" sz="2000" b="1" dirty="0">
              <a:solidFill>
                <a:schemeClr val="bg1"/>
              </a:solidFill>
              <a:latin typeface="微软雅黑" pitchFamily="34" charset="-122"/>
              <a:ea typeface="微软雅黑" pitchFamily="34" charset="-122"/>
            </a:endParaRPr>
          </a:p>
        </p:txBody>
      </p:sp>
      <p:sp>
        <p:nvSpPr>
          <p:cNvPr id="4" name="Rectangle 68"/>
          <p:cNvSpPr>
            <a:spLocks noChangeArrowheads="1"/>
          </p:cNvSpPr>
          <p:nvPr/>
        </p:nvSpPr>
        <p:spPr bwMode="auto">
          <a:xfrm>
            <a:off x="556963" y="1139777"/>
            <a:ext cx="7914376" cy="30546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eaLnBrk="0" hangingPunct="0">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SNMP </a:t>
            </a:r>
            <a:r>
              <a:rPr lang="zh-CN" altLang="en-US" sz="2000" b="1" dirty="0">
                <a:latin typeface="微软雅黑" pitchFamily="34" charset="-122"/>
                <a:ea typeface="微软雅黑" pitchFamily="34" charset="-122"/>
              </a:rPr>
              <a:t>不是完全的探询协议，它允许不经过询问就能发送某些信息。这种信息称为</a:t>
            </a:r>
            <a:r>
              <a:rPr lang="zh-CN" altLang="en-US" sz="2000" b="1" dirty="0">
                <a:solidFill>
                  <a:srgbClr val="0000FF"/>
                </a:solidFill>
                <a:latin typeface="微软雅黑" pitchFamily="34" charset="-122"/>
                <a:ea typeface="微软雅黑" pitchFamily="34" charset="-122"/>
              </a:rPr>
              <a:t>陷阱</a:t>
            </a:r>
            <a:r>
              <a:rPr lang="zh-CN" altLang="en-US" sz="2000" b="1" dirty="0">
                <a:latin typeface="微软雅黑" pitchFamily="34" charset="-122"/>
                <a:ea typeface="微软雅黑" pitchFamily="34" charset="-122"/>
              </a:rPr>
              <a:t>，表示它能够捕捉“事件”。</a:t>
            </a:r>
          </a:p>
          <a:p>
            <a:pPr marL="342900" indent="-34290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当被管对象的代理检测到有事件发生时，就检查其门限值。代理只向管理进程报告达到某些门限值的事件（即</a:t>
            </a:r>
            <a:r>
              <a:rPr lang="zh-CN" altLang="en-US" sz="2000" b="1" dirty="0">
                <a:solidFill>
                  <a:srgbClr val="0000FF"/>
                </a:solidFill>
                <a:latin typeface="微软雅黑" pitchFamily="34" charset="-122"/>
                <a:ea typeface="微软雅黑" pitchFamily="34" charset="-122"/>
              </a:rPr>
              <a:t>过滤</a:t>
            </a:r>
            <a:r>
              <a:rPr lang="zh-CN" altLang="en-US" sz="2000" b="1" dirty="0">
                <a:latin typeface="微软雅黑" pitchFamily="34" charset="-122"/>
                <a:ea typeface="微软雅黑" pitchFamily="34" charset="-122"/>
              </a:rPr>
              <a:t>）。</a:t>
            </a:r>
            <a:endParaRPr lang="en-US" altLang="zh-CN" sz="2000" b="1" dirty="0">
              <a:latin typeface="微软雅黑" pitchFamily="34" charset="-122"/>
              <a:ea typeface="微软雅黑" pitchFamily="34" charset="-122"/>
            </a:endParaRPr>
          </a:p>
          <a:p>
            <a:pPr marL="342900" indent="-34290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过滤的好处是：</a:t>
            </a:r>
          </a:p>
          <a:p>
            <a:pPr marL="633413" indent="-342900" eaLnBrk="0" hangingPunct="0">
              <a:lnSpc>
                <a:spcPts val="3300"/>
              </a:lnSpc>
              <a:buClr>
                <a:srgbClr val="7030A0"/>
              </a:buClr>
              <a:buFont typeface="+mj-lt"/>
              <a:buAutoNum type="arabicPeriod"/>
            </a:pPr>
            <a:r>
              <a:rPr lang="zh-CN" altLang="en-US" sz="2000" b="1" dirty="0">
                <a:solidFill>
                  <a:srgbClr val="0000FF"/>
                </a:solidFill>
                <a:latin typeface="微软雅黑" pitchFamily="34" charset="-122"/>
                <a:ea typeface="微软雅黑" pitchFamily="34" charset="-122"/>
              </a:rPr>
              <a:t>仅在严重事件发生时才发送陷阱；</a:t>
            </a:r>
          </a:p>
          <a:p>
            <a:pPr marL="633413" indent="-342900" eaLnBrk="0" hangingPunct="0">
              <a:lnSpc>
                <a:spcPts val="3300"/>
              </a:lnSpc>
              <a:buClr>
                <a:srgbClr val="7030A0"/>
              </a:buClr>
              <a:buFont typeface="+mj-lt"/>
              <a:buAutoNum type="arabicPeriod"/>
            </a:pPr>
            <a:r>
              <a:rPr lang="zh-CN" altLang="en-US" sz="2000" b="1" dirty="0">
                <a:solidFill>
                  <a:srgbClr val="0000FF"/>
                </a:solidFill>
                <a:latin typeface="微软雅黑" pitchFamily="34" charset="-122"/>
                <a:ea typeface="微软雅黑" pitchFamily="34" charset="-122"/>
              </a:rPr>
              <a:t>陷阱信息很简单且所需字节数很少。 </a:t>
            </a:r>
          </a:p>
        </p:txBody>
      </p:sp>
    </p:spTree>
    <p:extLst>
      <p:ext uri="{BB962C8B-B14F-4D97-AF65-F5344CB8AC3E}">
        <p14:creationId xmlns:p14="http://schemas.microsoft.com/office/powerpoint/2010/main" val="396309113"/>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56963" y="1542846"/>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3" name="Rectangle 6"/>
          <p:cNvSpPr>
            <a:spLocks noChangeArrowheads="1"/>
          </p:cNvSpPr>
          <p:nvPr/>
        </p:nvSpPr>
        <p:spPr bwMode="auto">
          <a:xfrm>
            <a:off x="2765795" y="1509635"/>
            <a:ext cx="363112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itchFamily="34" charset="-122"/>
                <a:ea typeface="微软雅黑" pitchFamily="34" charset="-122"/>
              </a:rPr>
              <a:t>SNMP </a:t>
            </a:r>
            <a:r>
              <a:rPr lang="zh-CN" altLang="en-US" sz="2000" b="1" dirty="0">
                <a:solidFill>
                  <a:schemeClr val="bg1"/>
                </a:solidFill>
                <a:latin typeface="微软雅黑" pitchFamily="34" charset="-122"/>
                <a:ea typeface="微软雅黑" pitchFamily="34" charset="-122"/>
              </a:rPr>
              <a:t>是有效的网络管理协议</a:t>
            </a:r>
          </a:p>
        </p:txBody>
      </p:sp>
      <p:sp>
        <p:nvSpPr>
          <p:cNvPr id="4" name="Rectangle 68"/>
          <p:cNvSpPr>
            <a:spLocks noChangeArrowheads="1"/>
          </p:cNvSpPr>
          <p:nvPr/>
        </p:nvSpPr>
        <p:spPr bwMode="auto">
          <a:xfrm>
            <a:off x="556964" y="1903936"/>
            <a:ext cx="8048776" cy="13619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使用探询（至少是周期性地）以维持对网络资源的实时监视。</a:t>
            </a:r>
            <a:endParaRPr lang="en-US" altLang="zh-CN" sz="2000" b="1" dirty="0">
              <a:latin typeface="微软雅黑" pitchFamily="34" charset="-122"/>
              <a:ea typeface="微软雅黑" pitchFamily="34" charset="-122"/>
            </a:endParaRPr>
          </a:p>
          <a:p>
            <a:pPr marL="342900" indent="-34290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同时也采用陷阱机制报告特殊事件，使得 </a:t>
            </a:r>
            <a:r>
              <a:rPr lang="en-US" altLang="zh-CN" sz="2000" b="1" dirty="0">
                <a:latin typeface="微软雅黑" pitchFamily="34" charset="-122"/>
                <a:ea typeface="微软雅黑" pitchFamily="34" charset="-122"/>
              </a:rPr>
              <a:t>SNMP </a:t>
            </a:r>
            <a:r>
              <a:rPr lang="zh-CN" altLang="en-US" sz="2000" b="1" dirty="0">
                <a:latin typeface="微软雅黑" pitchFamily="34" charset="-122"/>
                <a:ea typeface="微软雅黑" pitchFamily="34" charset="-122"/>
              </a:rPr>
              <a:t>成为一种有效的网络管理协议。 </a:t>
            </a:r>
          </a:p>
        </p:txBody>
      </p:sp>
    </p:spTree>
    <p:extLst>
      <p:ext uri="{BB962C8B-B14F-4D97-AF65-F5344CB8AC3E}">
        <p14:creationId xmlns:p14="http://schemas.microsoft.com/office/powerpoint/2010/main" val="2829715869"/>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56963" y="1112322"/>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3" name="Rectangle 6"/>
          <p:cNvSpPr>
            <a:spLocks noChangeArrowheads="1"/>
          </p:cNvSpPr>
          <p:nvPr/>
        </p:nvSpPr>
        <p:spPr bwMode="auto">
          <a:xfrm>
            <a:off x="2954949" y="1079111"/>
            <a:ext cx="325281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itchFamily="34" charset="-122"/>
                <a:ea typeface="微软雅黑" pitchFamily="34" charset="-122"/>
              </a:rPr>
              <a:t>SNMP </a:t>
            </a:r>
            <a:r>
              <a:rPr lang="zh-CN" altLang="en-US" sz="2000" b="1" dirty="0">
                <a:solidFill>
                  <a:schemeClr val="bg1"/>
                </a:solidFill>
                <a:latin typeface="微软雅黑" pitchFamily="34" charset="-122"/>
                <a:ea typeface="微软雅黑" pitchFamily="34" charset="-122"/>
              </a:rPr>
              <a:t>使用无连接的 </a:t>
            </a:r>
            <a:r>
              <a:rPr lang="en-US" altLang="zh-CN" sz="2000" b="1" dirty="0">
                <a:solidFill>
                  <a:schemeClr val="bg1"/>
                </a:solidFill>
                <a:latin typeface="微软雅黑" pitchFamily="34" charset="-122"/>
                <a:ea typeface="微软雅黑" pitchFamily="34" charset="-122"/>
              </a:rPr>
              <a:t>UDP</a:t>
            </a:r>
            <a:endParaRPr lang="zh-CN" altLang="en-US" sz="2000" b="1" dirty="0">
              <a:solidFill>
                <a:schemeClr val="bg1"/>
              </a:solidFill>
              <a:latin typeface="微软雅黑" pitchFamily="34" charset="-122"/>
              <a:ea typeface="微软雅黑" pitchFamily="34" charset="-122"/>
            </a:endParaRPr>
          </a:p>
        </p:txBody>
      </p:sp>
      <p:sp>
        <p:nvSpPr>
          <p:cNvPr id="4" name="Rectangle 68"/>
          <p:cNvSpPr>
            <a:spLocks noChangeArrowheads="1"/>
          </p:cNvSpPr>
          <p:nvPr/>
        </p:nvSpPr>
        <p:spPr bwMode="auto">
          <a:xfrm>
            <a:off x="556963" y="1473412"/>
            <a:ext cx="8048776" cy="22082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eaLnBrk="0" hangingPunct="0">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SNMP </a:t>
            </a:r>
            <a:r>
              <a:rPr lang="zh-CN" altLang="en-US" sz="2000" b="1" dirty="0">
                <a:latin typeface="微软雅黑" pitchFamily="34" charset="-122"/>
                <a:ea typeface="微软雅黑" pitchFamily="34" charset="-122"/>
              </a:rPr>
              <a:t>使用无连接的 </a:t>
            </a:r>
            <a:r>
              <a:rPr lang="en-US" altLang="zh-CN" sz="2000" b="1" dirty="0">
                <a:latin typeface="微软雅黑" pitchFamily="34" charset="-122"/>
                <a:ea typeface="微软雅黑" pitchFamily="34" charset="-122"/>
              </a:rPr>
              <a:t>UDP</a:t>
            </a:r>
            <a:r>
              <a:rPr lang="zh-CN" altLang="en-US" sz="2000" b="1" dirty="0">
                <a:latin typeface="微软雅黑" pitchFamily="34" charset="-122"/>
                <a:ea typeface="微软雅黑" pitchFamily="34" charset="-122"/>
              </a:rPr>
              <a:t>。但 </a:t>
            </a:r>
            <a:r>
              <a:rPr lang="en-US" altLang="zh-CN" sz="2000" b="1" dirty="0">
                <a:latin typeface="微软雅黑" pitchFamily="34" charset="-122"/>
                <a:ea typeface="微软雅黑" pitchFamily="34" charset="-122"/>
              </a:rPr>
              <a:t>UDP </a:t>
            </a:r>
            <a:r>
              <a:rPr lang="zh-CN" altLang="en-US" sz="2000" b="1" dirty="0">
                <a:latin typeface="微软雅黑" pitchFamily="34" charset="-122"/>
                <a:ea typeface="微软雅黑" pitchFamily="34" charset="-122"/>
              </a:rPr>
              <a:t>不保证可靠交付。</a:t>
            </a:r>
          </a:p>
          <a:p>
            <a:pPr marL="342900" indent="-34290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在运行代理程序的</a:t>
            </a:r>
            <a:r>
              <a:rPr lang="zh-CN" altLang="en-US" sz="2000" b="1" dirty="0">
                <a:solidFill>
                  <a:srgbClr val="0000FF"/>
                </a:solidFill>
                <a:latin typeface="微软雅黑" pitchFamily="34" charset="-122"/>
                <a:ea typeface="微软雅黑" pitchFamily="34" charset="-122"/>
              </a:rPr>
              <a:t>服务器</a:t>
            </a:r>
            <a:r>
              <a:rPr lang="zh-CN" altLang="en-US" sz="2000" b="1" dirty="0">
                <a:latin typeface="微软雅黑" pitchFamily="34" charset="-122"/>
                <a:ea typeface="微软雅黑" pitchFamily="34" charset="-122"/>
              </a:rPr>
              <a:t>端用熟知端口 </a:t>
            </a:r>
            <a:r>
              <a:rPr lang="en-US" altLang="zh-CN" sz="2000" b="1" dirty="0">
                <a:latin typeface="微软雅黑" pitchFamily="34" charset="-122"/>
                <a:ea typeface="微软雅黑" pitchFamily="34" charset="-122"/>
              </a:rPr>
              <a:t>161 </a:t>
            </a:r>
            <a:r>
              <a:rPr lang="zh-CN" altLang="en-US" sz="2000" b="1" dirty="0">
                <a:latin typeface="微软雅黑" pitchFamily="34" charset="-122"/>
                <a:ea typeface="微软雅黑" pitchFamily="34" charset="-122"/>
              </a:rPr>
              <a:t>来接收 </a:t>
            </a:r>
            <a:r>
              <a:rPr lang="en-US" altLang="zh-CN" sz="2000" b="1" dirty="0">
                <a:latin typeface="微软雅黑" pitchFamily="34" charset="-122"/>
                <a:ea typeface="微软雅黑" pitchFamily="34" charset="-122"/>
              </a:rPr>
              <a:t>get </a:t>
            </a:r>
            <a:r>
              <a:rPr lang="zh-CN" altLang="en-US" sz="2000" b="1" dirty="0">
                <a:latin typeface="微软雅黑" pitchFamily="34" charset="-122"/>
                <a:ea typeface="微软雅黑" pitchFamily="34" charset="-122"/>
              </a:rPr>
              <a:t>或 </a:t>
            </a:r>
            <a:r>
              <a:rPr lang="en-US" altLang="zh-CN" sz="2000" b="1" dirty="0">
                <a:latin typeface="微软雅黑" pitchFamily="34" charset="-122"/>
                <a:ea typeface="微软雅黑" pitchFamily="34" charset="-122"/>
              </a:rPr>
              <a:t>set </a:t>
            </a:r>
            <a:r>
              <a:rPr lang="zh-CN" altLang="en-US" sz="2000" b="1" dirty="0">
                <a:latin typeface="微软雅黑" pitchFamily="34" charset="-122"/>
                <a:ea typeface="微软雅黑" pitchFamily="34" charset="-122"/>
              </a:rPr>
              <a:t>报文和发送响应报文（与熟知端口通信的客户端使用临时端口）。</a:t>
            </a:r>
          </a:p>
          <a:p>
            <a:pPr marL="342900" indent="-34290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运行管理程序的</a:t>
            </a:r>
            <a:r>
              <a:rPr lang="zh-CN" altLang="en-US" sz="2000" b="1" dirty="0">
                <a:solidFill>
                  <a:srgbClr val="0000FF"/>
                </a:solidFill>
                <a:latin typeface="微软雅黑" pitchFamily="34" charset="-122"/>
                <a:ea typeface="微软雅黑" pitchFamily="34" charset="-122"/>
              </a:rPr>
              <a:t>客户端</a:t>
            </a:r>
            <a:r>
              <a:rPr lang="zh-CN" altLang="en-US" sz="2000" b="1" dirty="0">
                <a:latin typeface="微软雅黑" pitchFamily="34" charset="-122"/>
                <a:ea typeface="微软雅黑" pitchFamily="34" charset="-122"/>
              </a:rPr>
              <a:t>则使用熟知端口 </a:t>
            </a:r>
            <a:r>
              <a:rPr lang="en-US" altLang="zh-CN" sz="2000" b="1" dirty="0">
                <a:latin typeface="微软雅黑" pitchFamily="34" charset="-122"/>
                <a:ea typeface="微软雅黑" pitchFamily="34" charset="-122"/>
              </a:rPr>
              <a:t>162 </a:t>
            </a:r>
            <a:r>
              <a:rPr lang="zh-CN" altLang="en-US" sz="2000" b="1" dirty="0">
                <a:latin typeface="微软雅黑" pitchFamily="34" charset="-122"/>
                <a:ea typeface="微软雅黑" pitchFamily="34" charset="-122"/>
              </a:rPr>
              <a:t>来接收来自各代理的 </a:t>
            </a:r>
            <a:r>
              <a:rPr lang="en-US" altLang="zh-CN" sz="2000" b="1" dirty="0">
                <a:latin typeface="微软雅黑" pitchFamily="34" charset="-122"/>
                <a:ea typeface="微软雅黑" pitchFamily="34" charset="-122"/>
              </a:rPr>
              <a:t>trap </a:t>
            </a:r>
            <a:r>
              <a:rPr lang="zh-CN" altLang="en-US" sz="2000" b="1" dirty="0">
                <a:latin typeface="微软雅黑" pitchFamily="34" charset="-122"/>
                <a:ea typeface="微软雅黑" pitchFamily="34" charset="-122"/>
              </a:rPr>
              <a:t>报文。 </a:t>
            </a:r>
          </a:p>
        </p:txBody>
      </p:sp>
    </p:spTree>
    <p:extLst>
      <p:ext uri="{BB962C8B-B14F-4D97-AF65-F5344CB8AC3E}">
        <p14:creationId xmlns:p14="http://schemas.microsoft.com/office/powerpoint/2010/main" val="433678739"/>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56963" y="756007"/>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3" name="Rectangle 6"/>
          <p:cNvSpPr>
            <a:spLocks noChangeArrowheads="1"/>
          </p:cNvSpPr>
          <p:nvPr/>
        </p:nvSpPr>
        <p:spPr bwMode="auto">
          <a:xfrm>
            <a:off x="2022804" y="722796"/>
            <a:ext cx="511710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itchFamily="34" charset="-122"/>
                <a:ea typeface="微软雅黑" pitchFamily="34" charset="-122"/>
              </a:rPr>
              <a:t>SNMPv1 </a:t>
            </a:r>
            <a:r>
              <a:rPr lang="zh-CN" altLang="en-US" sz="2000" b="1" dirty="0">
                <a:solidFill>
                  <a:schemeClr val="bg1"/>
                </a:solidFill>
                <a:latin typeface="微软雅黑" pitchFamily="34" charset="-122"/>
                <a:ea typeface="微软雅黑" pitchFamily="34" charset="-122"/>
              </a:rPr>
              <a:t>定义的协议数据单元 </a:t>
            </a:r>
            <a:r>
              <a:rPr lang="en-US" altLang="zh-CN" sz="2000" b="1" dirty="0">
                <a:solidFill>
                  <a:schemeClr val="bg1"/>
                </a:solidFill>
                <a:latin typeface="微软雅黑" pitchFamily="34" charset="-122"/>
                <a:ea typeface="微软雅黑" pitchFamily="34" charset="-122"/>
              </a:rPr>
              <a:t>(PDU) </a:t>
            </a:r>
            <a:r>
              <a:rPr lang="zh-CN" altLang="en-US" sz="2000" b="1" dirty="0">
                <a:solidFill>
                  <a:schemeClr val="bg1"/>
                </a:solidFill>
                <a:latin typeface="微软雅黑" pitchFamily="34" charset="-122"/>
                <a:ea typeface="微软雅黑" pitchFamily="34" charset="-122"/>
              </a:rPr>
              <a:t>类型</a:t>
            </a:r>
          </a:p>
        </p:txBody>
      </p:sp>
      <p:sp>
        <p:nvSpPr>
          <p:cNvPr id="5" name="Text Box 4"/>
          <p:cNvSpPr txBox="1">
            <a:spLocks noChangeArrowheads="1"/>
          </p:cNvSpPr>
          <p:nvPr/>
        </p:nvSpPr>
        <p:spPr bwMode="auto">
          <a:xfrm>
            <a:off x="492955" y="1165638"/>
            <a:ext cx="8048775" cy="30654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a:tabLst>
                <a:tab pos="3676650" algn="l"/>
              </a:tabLst>
              <a:defRPr sz="3600">
                <a:solidFill>
                  <a:schemeClr val="tx1"/>
                </a:solidFill>
                <a:latin typeface="Tahoma" pitchFamily="34" charset="0"/>
                <a:ea typeface="宋体" charset="-122"/>
              </a:defRPr>
            </a:lvl1pPr>
            <a:lvl2pPr marL="800100" indent="-342900">
              <a:tabLst>
                <a:tab pos="3676650" algn="l"/>
              </a:tabLst>
              <a:defRPr sz="3600">
                <a:solidFill>
                  <a:schemeClr val="tx1"/>
                </a:solidFill>
                <a:latin typeface="Tahoma" pitchFamily="34" charset="0"/>
                <a:ea typeface="宋体" charset="-122"/>
              </a:defRPr>
            </a:lvl2pPr>
            <a:lvl3pPr marL="1257300" indent="-342900">
              <a:tabLst>
                <a:tab pos="3676650" algn="l"/>
              </a:tabLst>
              <a:defRPr sz="3600">
                <a:solidFill>
                  <a:schemeClr val="tx1"/>
                </a:solidFill>
                <a:latin typeface="Tahoma" pitchFamily="34" charset="0"/>
                <a:ea typeface="宋体" charset="-122"/>
              </a:defRPr>
            </a:lvl3pPr>
            <a:lvl4pPr marL="1714500" indent="-342900">
              <a:tabLst>
                <a:tab pos="3676650" algn="l"/>
              </a:tabLst>
              <a:defRPr sz="3600">
                <a:solidFill>
                  <a:schemeClr val="tx1"/>
                </a:solidFill>
                <a:latin typeface="Tahoma" pitchFamily="34" charset="0"/>
                <a:ea typeface="宋体" charset="-122"/>
              </a:defRPr>
            </a:lvl4pPr>
            <a:lvl5pPr marL="2171700" indent="-342900">
              <a:tabLst>
                <a:tab pos="3676650" algn="l"/>
              </a:tabLst>
              <a:defRPr sz="3600">
                <a:solidFill>
                  <a:schemeClr val="tx1"/>
                </a:solidFill>
                <a:latin typeface="Tahoma" pitchFamily="34" charset="0"/>
                <a:ea typeface="宋体" charset="-122"/>
              </a:defRPr>
            </a:lvl5pPr>
            <a:lvl6pPr marL="2628900" indent="-342900" eaLnBrk="0" fontAlgn="base" hangingPunct="0">
              <a:spcBef>
                <a:spcPct val="0"/>
              </a:spcBef>
              <a:spcAft>
                <a:spcPct val="0"/>
              </a:spcAft>
              <a:tabLst>
                <a:tab pos="3676650" algn="l"/>
              </a:tabLst>
              <a:defRPr sz="3600">
                <a:solidFill>
                  <a:schemeClr val="tx1"/>
                </a:solidFill>
                <a:latin typeface="Tahoma" pitchFamily="34" charset="0"/>
                <a:ea typeface="宋体" charset="-122"/>
              </a:defRPr>
            </a:lvl6pPr>
            <a:lvl7pPr marL="3086100" indent="-342900" eaLnBrk="0" fontAlgn="base" hangingPunct="0">
              <a:spcBef>
                <a:spcPct val="0"/>
              </a:spcBef>
              <a:spcAft>
                <a:spcPct val="0"/>
              </a:spcAft>
              <a:tabLst>
                <a:tab pos="3676650" algn="l"/>
              </a:tabLst>
              <a:defRPr sz="3600">
                <a:solidFill>
                  <a:schemeClr val="tx1"/>
                </a:solidFill>
                <a:latin typeface="Tahoma" pitchFamily="34" charset="0"/>
                <a:ea typeface="宋体" charset="-122"/>
              </a:defRPr>
            </a:lvl7pPr>
            <a:lvl8pPr marL="3543300" indent="-342900" eaLnBrk="0" fontAlgn="base" hangingPunct="0">
              <a:spcBef>
                <a:spcPct val="0"/>
              </a:spcBef>
              <a:spcAft>
                <a:spcPct val="0"/>
              </a:spcAft>
              <a:tabLst>
                <a:tab pos="3676650" algn="l"/>
              </a:tabLst>
              <a:defRPr sz="3600">
                <a:solidFill>
                  <a:schemeClr val="tx1"/>
                </a:solidFill>
                <a:latin typeface="Tahoma" pitchFamily="34" charset="0"/>
                <a:ea typeface="宋体" charset="-122"/>
              </a:defRPr>
            </a:lvl8pPr>
            <a:lvl9pPr marL="4000500" indent="-342900" eaLnBrk="0" fontAlgn="base" hangingPunct="0">
              <a:spcBef>
                <a:spcPct val="0"/>
              </a:spcBef>
              <a:spcAft>
                <a:spcPct val="0"/>
              </a:spcAft>
              <a:tabLst>
                <a:tab pos="3676650" algn="l"/>
              </a:tabLst>
              <a:defRPr sz="3600">
                <a:solidFill>
                  <a:schemeClr val="tx1"/>
                </a:solidFill>
                <a:latin typeface="Tahoma" pitchFamily="34" charset="0"/>
                <a:ea typeface="宋体" charset="-122"/>
              </a:defRPr>
            </a:lvl9pPr>
          </a:lstStyle>
          <a:p>
            <a:pPr>
              <a:lnSpc>
                <a:spcPct val="150000"/>
              </a:lnSpc>
              <a:tabLst>
                <a:tab pos="1162050" algn="l"/>
                <a:tab pos="3319463" algn="l"/>
              </a:tabLst>
            </a:pPr>
            <a:r>
              <a:rPr lang="en-US" altLang="zh-CN" sz="1400" b="1" dirty="0">
                <a:latin typeface="微软雅黑" pitchFamily="34" charset="-122"/>
                <a:ea typeface="微软雅黑" pitchFamily="34" charset="-122"/>
              </a:rPr>
              <a:t>    PDU </a:t>
            </a:r>
            <a:r>
              <a:rPr lang="zh-CN" altLang="en-US" sz="1400" b="1" dirty="0">
                <a:latin typeface="微软雅黑" pitchFamily="34" charset="-122"/>
                <a:ea typeface="微软雅黑" pitchFamily="34" charset="-122"/>
              </a:rPr>
              <a:t>编号 </a:t>
            </a:r>
            <a:r>
              <a:rPr lang="en-US" altLang="zh-CN" sz="1400" b="1" dirty="0">
                <a:latin typeface="微软雅黑" pitchFamily="34" charset="-122"/>
                <a:ea typeface="微软雅黑" pitchFamily="34" charset="-122"/>
              </a:rPr>
              <a:t>(T</a:t>
            </a:r>
            <a:r>
              <a:rPr lang="zh-CN" altLang="en-US" sz="1400" b="1" dirty="0">
                <a:latin typeface="微软雅黑" pitchFamily="34" charset="-122"/>
                <a:ea typeface="微软雅黑" pitchFamily="34" charset="-122"/>
              </a:rPr>
              <a:t>字段</a:t>
            </a:r>
            <a:r>
              <a:rPr lang="en-US" altLang="zh-CN" sz="1400" b="1" dirty="0">
                <a:latin typeface="微软雅黑" pitchFamily="34" charset="-122"/>
                <a:ea typeface="微软雅黑" pitchFamily="34" charset="-122"/>
              </a:rPr>
              <a:t>)           PDU </a:t>
            </a:r>
            <a:r>
              <a:rPr lang="zh-CN" altLang="en-US" sz="1400" b="1" dirty="0">
                <a:latin typeface="微软雅黑" pitchFamily="34" charset="-122"/>
                <a:ea typeface="微软雅黑" pitchFamily="34" charset="-122"/>
              </a:rPr>
              <a:t>名称</a:t>
            </a:r>
            <a:r>
              <a:rPr lang="en-US" altLang="zh-CN" sz="1400" b="1" dirty="0">
                <a:latin typeface="微软雅黑" pitchFamily="34" charset="-122"/>
                <a:ea typeface="微软雅黑" pitchFamily="34" charset="-122"/>
              </a:rPr>
              <a:t>	                             </a:t>
            </a:r>
            <a:r>
              <a:rPr lang="zh-CN" altLang="en-US" sz="1400" b="1" dirty="0">
                <a:latin typeface="微软雅黑" pitchFamily="34" charset="-122"/>
                <a:ea typeface="微软雅黑" pitchFamily="34" charset="-122"/>
              </a:rPr>
              <a:t>用途</a:t>
            </a:r>
          </a:p>
          <a:p>
            <a:pPr eaLnBrk="1" hangingPunct="1">
              <a:lnSpc>
                <a:spcPct val="150000"/>
              </a:lnSpc>
              <a:spcAft>
                <a:spcPct val="30000"/>
              </a:spcAft>
              <a:tabLst>
                <a:tab pos="1162050" algn="l"/>
                <a:tab pos="3319463" algn="l"/>
              </a:tabLst>
            </a:pPr>
            <a:r>
              <a:rPr lang="en-US" altLang="zh-CN" sz="1400" b="1" dirty="0">
                <a:solidFill>
                  <a:srgbClr val="0000FF"/>
                </a:solidFill>
                <a:latin typeface="微软雅黑" pitchFamily="34" charset="-122"/>
                <a:ea typeface="微软雅黑" pitchFamily="34" charset="-122"/>
              </a:rPr>
              <a:t>  0  (A0)       	               </a:t>
            </a:r>
            <a:r>
              <a:rPr lang="en-US" altLang="zh-CN" sz="1400" b="1" dirty="0" err="1">
                <a:solidFill>
                  <a:srgbClr val="0000FF"/>
                </a:solidFill>
                <a:latin typeface="微软雅黑" pitchFamily="34" charset="-122"/>
                <a:ea typeface="微软雅黑" pitchFamily="34" charset="-122"/>
              </a:rPr>
              <a:t>GetRequest</a:t>
            </a:r>
            <a:r>
              <a:rPr lang="en-US" altLang="zh-CN" sz="1400" b="1" dirty="0">
                <a:solidFill>
                  <a:srgbClr val="0000FF"/>
                </a:solidFill>
                <a:latin typeface="微软雅黑" pitchFamily="34" charset="-122"/>
                <a:ea typeface="微软雅黑" pitchFamily="34" charset="-122"/>
              </a:rPr>
              <a:t>            </a:t>
            </a:r>
            <a:r>
              <a:rPr lang="zh-CN" altLang="en-US" sz="1400" b="1" dirty="0">
                <a:solidFill>
                  <a:srgbClr val="0000FF"/>
                </a:solidFill>
                <a:latin typeface="微软雅黑" pitchFamily="34" charset="-122"/>
                <a:ea typeface="微软雅黑" pitchFamily="34" charset="-122"/>
              </a:rPr>
              <a:t>用来查询一个或一组变量的值</a:t>
            </a:r>
          </a:p>
          <a:p>
            <a:pPr eaLnBrk="1" hangingPunct="1">
              <a:lnSpc>
                <a:spcPct val="150000"/>
              </a:lnSpc>
              <a:tabLst>
                <a:tab pos="1162050" algn="l"/>
                <a:tab pos="3319463" algn="l"/>
              </a:tabLst>
            </a:pPr>
            <a:r>
              <a:rPr lang="zh-CN" altLang="en-US" sz="1400" b="1" dirty="0">
                <a:solidFill>
                  <a:srgbClr val="0000FF"/>
                </a:solidFill>
                <a:latin typeface="微软雅黑" pitchFamily="34" charset="-122"/>
                <a:ea typeface="微软雅黑" pitchFamily="34" charset="-122"/>
              </a:rPr>
              <a:t>  </a:t>
            </a:r>
            <a:r>
              <a:rPr lang="en-US" altLang="zh-CN" sz="1400" b="1" dirty="0">
                <a:solidFill>
                  <a:srgbClr val="0000FF"/>
                </a:solidFill>
                <a:latin typeface="微软雅黑" pitchFamily="34" charset="-122"/>
                <a:ea typeface="微软雅黑" pitchFamily="34" charset="-122"/>
              </a:rPr>
              <a:t>1  (A1)       	               </a:t>
            </a:r>
            <a:r>
              <a:rPr lang="en-US" altLang="zh-CN" sz="1400" b="1" dirty="0" err="1">
                <a:solidFill>
                  <a:srgbClr val="0000FF"/>
                </a:solidFill>
                <a:latin typeface="微软雅黑" pitchFamily="34" charset="-122"/>
                <a:ea typeface="微软雅黑" pitchFamily="34" charset="-122"/>
              </a:rPr>
              <a:t>GetNextRequest</a:t>
            </a:r>
            <a:r>
              <a:rPr lang="en-US" altLang="zh-CN" sz="1400" b="1" dirty="0">
                <a:solidFill>
                  <a:srgbClr val="0000FF"/>
                </a:solidFill>
                <a:latin typeface="微软雅黑" pitchFamily="34" charset="-122"/>
                <a:ea typeface="微软雅黑" pitchFamily="34" charset="-122"/>
              </a:rPr>
              <a:t>    </a:t>
            </a:r>
            <a:r>
              <a:rPr lang="zh-CN" altLang="en-US" sz="1400" b="1" dirty="0">
                <a:solidFill>
                  <a:srgbClr val="0000FF"/>
                </a:solidFill>
                <a:latin typeface="微软雅黑" pitchFamily="34" charset="-122"/>
                <a:ea typeface="微软雅黑" pitchFamily="34" charset="-122"/>
              </a:rPr>
              <a:t>允许在 </a:t>
            </a:r>
            <a:r>
              <a:rPr lang="en-US" altLang="zh-CN" sz="1400" b="1" dirty="0">
                <a:solidFill>
                  <a:srgbClr val="0000FF"/>
                </a:solidFill>
                <a:latin typeface="微软雅黑" pitchFamily="34" charset="-122"/>
                <a:ea typeface="微软雅黑" pitchFamily="34" charset="-122"/>
              </a:rPr>
              <a:t>MIB </a:t>
            </a:r>
            <a:r>
              <a:rPr lang="zh-CN" altLang="en-US" sz="1400" b="1" dirty="0">
                <a:solidFill>
                  <a:srgbClr val="0000FF"/>
                </a:solidFill>
                <a:latin typeface="微软雅黑" pitchFamily="34" charset="-122"/>
                <a:ea typeface="微软雅黑" pitchFamily="34" charset="-122"/>
              </a:rPr>
              <a:t>树上读取下一个变量，此操作可反复进行 </a:t>
            </a:r>
          </a:p>
          <a:p>
            <a:pPr eaLnBrk="1" hangingPunct="1">
              <a:lnSpc>
                <a:spcPct val="150000"/>
              </a:lnSpc>
              <a:tabLst>
                <a:tab pos="1162050" algn="l"/>
                <a:tab pos="3319463" algn="l"/>
              </a:tabLst>
            </a:pPr>
            <a:r>
              <a:rPr lang="zh-CN" altLang="en-US" sz="1400" b="1" dirty="0">
                <a:solidFill>
                  <a:srgbClr val="0000FF"/>
                </a:solidFill>
                <a:latin typeface="微软雅黑" pitchFamily="34" charset="-122"/>
                <a:ea typeface="微软雅黑" pitchFamily="34" charset="-122"/>
              </a:rPr>
              <a:t>  </a:t>
            </a:r>
            <a:r>
              <a:rPr lang="en-US" altLang="zh-CN" sz="1400" b="1" dirty="0">
                <a:solidFill>
                  <a:srgbClr val="0000FF"/>
                </a:solidFill>
                <a:latin typeface="微软雅黑" pitchFamily="34" charset="-122"/>
                <a:ea typeface="微软雅黑" pitchFamily="34" charset="-122"/>
              </a:rPr>
              <a:t>2  (A2)       	               </a:t>
            </a:r>
            <a:r>
              <a:rPr lang="en-US" altLang="zh-CN" sz="1400" b="1" dirty="0" err="1">
                <a:solidFill>
                  <a:srgbClr val="0000FF"/>
                </a:solidFill>
                <a:latin typeface="微软雅黑" pitchFamily="34" charset="-122"/>
                <a:ea typeface="微软雅黑" pitchFamily="34" charset="-122"/>
              </a:rPr>
              <a:t>Reponse</a:t>
            </a:r>
            <a:r>
              <a:rPr lang="en-US" altLang="zh-CN" sz="1400" b="1" dirty="0">
                <a:solidFill>
                  <a:srgbClr val="0000FF"/>
                </a:solidFill>
                <a:latin typeface="微软雅黑" pitchFamily="34" charset="-122"/>
                <a:ea typeface="微软雅黑" pitchFamily="34" charset="-122"/>
              </a:rPr>
              <a:t>        	      </a:t>
            </a:r>
            <a:r>
              <a:rPr lang="zh-CN" altLang="en-US" sz="1400" b="1" dirty="0">
                <a:solidFill>
                  <a:srgbClr val="0000FF"/>
                </a:solidFill>
                <a:latin typeface="微软雅黑" pitchFamily="34" charset="-122"/>
                <a:ea typeface="微软雅黑" pitchFamily="34" charset="-122"/>
              </a:rPr>
              <a:t>代理向管理者或管理者向管理者发送响应</a:t>
            </a:r>
          </a:p>
          <a:p>
            <a:pPr eaLnBrk="1" hangingPunct="1">
              <a:lnSpc>
                <a:spcPct val="150000"/>
              </a:lnSpc>
              <a:tabLst>
                <a:tab pos="1162050" algn="l"/>
                <a:tab pos="3319463" algn="l"/>
              </a:tabLst>
            </a:pPr>
            <a:r>
              <a:rPr lang="zh-CN" altLang="en-US" sz="1400" b="1" dirty="0">
                <a:solidFill>
                  <a:srgbClr val="0000FF"/>
                </a:solidFill>
                <a:latin typeface="微软雅黑" pitchFamily="34" charset="-122"/>
                <a:ea typeface="微软雅黑" pitchFamily="34" charset="-122"/>
              </a:rPr>
              <a:t>  </a:t>
            </a:r>
            <a:r>
              <a:rPr lang="en-US" altLang="zh-CN" sz="1400" b="1" dirty="0">
                <a:solidFill>
                  <a:srgbClr val="0000FF"/>
                </a:solidFill>
                <a:latin typeface="微软雅黑" pitchFamily="34" charset="-122"/>
                <a:ea typeface="微软雅黑" pitchFamily="34" charset="-122"/>
              </a:rPr>
              <a:t>3  (A3)       	               </a:t>
            </a:r>
            <a:r>
              <a:rPr lang="en-US" altLang="zh-CN" sz="1400" b="1" dirty="0" err="1">
                <a:solidFill>
                  <a:srgbClr val="0000FF"/>
                </a:solidFill>
                <a:latin typeface="微软雅黑" pitchFamily="34" charset="-122"/>
                <a:ea typeface="微软雅黑" pitchFamily="34" charset="-122"/>
              </a:rPr>
              <a:t>SetRequest</a:t>
            </a:r>
            <a:r>
              <a:rPr lang="en-US" altLang="zh-CN" sz="1400" b="1" dirty="0">
                <a:solidFill>
                  <a:srgbClr val="0000FF"/>
                </a:solidFill>
                <a:latin typeface="微软雅黑" pitchFamily="34" charset="-122"/>
                <a:ea typeface="微软雅黑" pitchFamily="34" charset="-122"/>
              </a:rPr>
              <a:t>          	</a:t>
            </a:r>
            <a:r>
              <a:rPr lang="zh-CN" altLang="en-US" sz="1400" b="1" dirty="0">
                <a:solidFill>
                  <a:srgbClr val="0000FF"/>
                </a:solidFill>
                <a:latin typeface="微软雅黑" pitchFamily="34" charset="-122"/>
                <a:ea typeface="微软雅黑" pitchFamily="34" charset="-122"/>
              </a:rPr>
              <a:t>对一个或多个变量值进行设置</a:t>
            </a:r>
          </a:p>
          <a:p>
            <a:pPr eaLnBrk="1" hangingPunct="1">
              <a:lnSpc>
                <a:spcPct val="150000"/>
              </a:lnSpc>
              <a:tabLst>
                <a:tab pos="1162050" algn="l"/>
                <a:tab pos="3319463" algn="l"/>
              </a:tabLst>
            </a:pPr>
            <a:r>
              <a:rPr lang="zh-CN" altLang="en-US" sz="1400" b="1" dirty="0">
                <a:solidFill>
                  <a:srgbClr val="0000FF"/>
                </a:solidFill>
                <a:latin typeface="微软雅黑" pitchFamily="34" charset="-122"/>
                <a:ea typeface="微软雅黑" pitchFamily="34" charset="-122"/>
              </a:rPr>
              <a:t>  </a:t>
            </a:r>
            <a:r>
              <a:rPr lang="en-US" altLang="zh-CN" sz="1400" b="1" dirty="0">
                <a:solidFill>
                  <a:srgbClr val="0000FF"/>
                </a:solidFill>
                <a:latin typeface="微软雅黑" pitchFamily="34" charset="-122"/>
                <a:ea typeface="微软雅黑" pitchFamily="34" charset="-122"/>
              </a:rPr>
              <a:t>5  (A5)       	               </a:t>
            </a:r>
            <a:r>
              <a:rPr lang="en-US" altLang="zh-CN" sz="1400" b="1" dirty="0" err="1">
                <a:solidFill>
                  <a:srgbClr val="0000FF"/>
                </a:solidFill>
                <a:latin typeface="微软雅黑" pitchFamily="34" charset="-122"/>
                <a:ea typeface="微软雅黑" pitchFamily="34" charset="-122"/>
              </a:rPr>
              <a:t>GetBulkRequest</a:t>
            </a:r>
            <a:r>
              <a:rPr lang="en-US" altLang="zh-CN" sz="1400" b="1" dirty="0">
                <a:solidFill>
                  <a:srgbClr val="0000FF"/>
                </a:solidFill>
                <a:latin typeface="微软雅黑" pitchFamily="34" charset="-122"/>
                <a:ea typeface="微软雅黑" pitchFamily="34" charset="-122"/>
              </a:rPr>
              <a:t>	</a:t>
            </a:r>
            <a:r>
              <a:rPr lang="zh-CN" altLang="en-US" sz="1400" b="1" dirty="0">
                <a:solidFill>
                  <a:srgbClr val="0000FF"/>
                </a:solidFill>
                <a:latin typeface="微软雅黑" pitchFamily="34" charset="-122"/>
                <a:ea typeface="微软雅黑" pitchFamily="34" charset="-122"/>
              </a:rPr>
              <a:t>管理者从代理读取大数据块的值</a:t>
            </a:r>
          </a:p>
          <a:p>
            <a:pPr eaLnBrk="1" hangingPunct="1">
              <a:lnSpc>
                <a:spcPct val="150000"/>
              </a:lnSpc>
              <a:tabLst>
                <a:tab pos="1162050" algn="l"/>
                <a:tab pos="3319463" algn="l"/>
              </a:tabLst>
            </a:pPr>
            <a:r>
              <a:rPr lang="zh-CN" altLang="en-US" sz="1400" b="1" dirty="0">
                <a:solidFill>
                  <a:srgbClr val="0000FF"/>
                </a:solidFill>
                <a:latin typeface="微软雅黑" pitchFamily="34" charset="-122"/>
                <a:ea typeface="微软雅黑" pitchFamily="34" charset="-122"/>
              </a:rPr>
              <a:t>  </a:t>
            </a:r>
            <a:r>
              <a:rPr lang="en-US" altLang="zh-CN" sz="1400" b="1" dirty="0">
                <a:solidFill>
                  <a:srgbClr val="0000FF"/>
                </a:solidFill>
                <a:latin typeface="微软雅黑" pitchFamily="34" charset="-122"/>
                <a:ea typeface="微软雅黑" pitchFamily="34" charset="-122"/>
              </a:rPr>
              <a:t>6  (A6)      	               </a:t>
            </a:r>
            <a:r>
              <a:rPr lang="en-US" altLang="zh-CN" sz="1400" b="1" dirty="0" err="1">
                <a:solidFill>
                  <a:srgbClr val="0000FF"/>
                </a:solidFill>
                <a:latin typeface="微软雅黑" pitchFamily="34" charset="-122"/>
                <a:ea typeface="微软雅黑" pitchFamily="34" charset="-122"/>
              </a:rPr>
              <a:t>InformRequest</a:t>
            </a:r>
            <a:r>
              <a:rPr lang="en-US" altLang="zh-CN" sz="1400" b="1" dirty="0">
                <a:solidFill>
                  <a:srgbClr val="0000FF"/>
                </a:solidFill>
                <a:latin typeface="微软雅黑" pitchFamily="34" charset="-122"/>
                <a:ea typeface="微软雅黑" pitchFamily="34" charset="-122"/>
              </a:rPr>
              <a:t>	      </a:t>
            </a:r>
            <a:r>
              <a:rPr lang="zh-CN" altLang="en-US" sz="1400" b="1" dirty="0">
                <a:solidFill>
                  <a:srgbClr val="0000FF"/>
                </a:solidFill>
                <a:latin typeface="微软雅黑" pitchFamily="34" charset="-122"/>
                <a:ea typeface="微软雅黑" pitchFamily="34" charset="-122"/>
              </a:rPr>
              <a:t>管理者从另一管理者读取代理的变量</a:t>
            </a:r>
          </a:p>
          <a:p>
            <a:pPr eaLnBrk="1" hangingPunct="1">
              <a:lnSpc>
                <a:spcPct val="150000"/>
              </a:lnSpc>
              <a:tabLst>
                <a:tab pos="1162050" algn="l"/>
                <a:tab pos="3319463" algn="l"/>
              </a:tabLst>
            </a:pPr>
            <a:r>
              <a:rPr lang="zh-CN" altLang="en-US" sz="1400" b="1" dirty="0">
                <a:solidFill>
                  <a:srgbClr val="0000FF"/>
                </a:solidFill>
                <a:latin typeface="微软雅黑" pitchFamily="34" charset="-122"/>
                <a:ea typeface="微软雅黑" pitchFamily="34" charset="-122"/>
              </a:rPr>
              <a:t>  </a:t>
            </a:r>
            <a:r>
              <a:rPr lang="en-US" altLang="zh-CN" sz="1400" b="1" dirty="0">
                <a:solidFill>
                  <a:srgbClr val="0000FF"/>
                </a:solidFill>
                <a:latin typeface="微软雅黑" pitchFamily="34" charset="-122"/>
                <a:ea typeface="微软雅黑" pitchFamily="34" charset="-122"/>
              </a:rPr>
              <a:t>7  (A7)      	               SNMPv2Trap	      </a:t>
            </a:r>
            <a:r>
              <a:rPr lang="zh-CN" altLang="en-US" sz="1400" b="1" dirty="0">
                <a:solidFill>
                  <a:srgbClr val="0000FF"/>
                </a:solidFill>
                <a:latin typeface="微软雅黑" pitchFamily="34" charset="-122"/>
                <a:ea typeface="微软雅黑" pitchFamily="34" charset="-122"/>
              </a:rPr>
              <a:t>代理向管理者报告异常事件</a:t>
            </a:r>
          </a:p>
          <a:p>
            <a:pPr eaLnBrk="1" hangingPunct="1">
              <a:lnSpc>
                <a:spcPct val="150000"/>
              </a:lnSpc>
              <a:tabLst>
                <a:tab pos="1162050" algn="l"/>
                <a:tab pos="3319463" algn="l"/>
              </a:tabLst>
            </a:pPr>
            <a:r>
              <a:rPr lang="zh-CN" altLang="en-US" sz="1400" b="1" dirty="0">
                <a:solidFill>
                  <a:srgbClr val="0000FF"/>
                </a:solidFill>
                <a:latin typeface="微软雅黑" pitchFamily="34" charset="-122"/>
                <a:ea typeface="微软雅黑" pitchFamily="34" charset="-122"/>
              </a:rPr>
              <a:t>  </a:t>
            </a:r>
            <a:r>
              <a:rPr lang="en-US" altLang="zh-CN" sz="1400" b="1" dirty="0">
                <a:solidFill>
                  <a:srgbClr val="0000FF"/>
                </a:solidFill>
                <a:latin typeface="微软雅黑" pitchFamily="34" charset="-122"/>
                <a:ea typeface="微软雅黑" pitchFamily="34" charset="-122"/>
              </a:rPr>
              <a:t>8  (A8)      	               Report	      </a:t>
            </a:r>
            <a:r>
              <a:rPr lang="zh-CN" altLang="en-US" sz="1400" b="1" dirty="0">
                <a:solidFill>
                  <a:srgbClr val="0000FF"/>
                </a:solidFill>
                <a:latin typeface="微软雅黑" pitchFamily="34" charset="-122"/>
                <a:ea typeface="微软雅黑" pitchFamily="34" charset="-122"/>
              </a:rPr>
              <a:t>管理者之间报告某些差错 </a:t>
            </a:r>
          </a:p>
        </p:txBody>
      </p:sp>
      <p:sp>
        <p:nvSpPr>
          <p:cNvPr id="7" name="Line 6"/>
          <p:cNvSpPr>
            <a:spLocks noChangeShapeType="1"/>
          </p:cNvSpPr>
          <p:nvPr/>
        </p:nvSpPr>
        <p:spPr bwMode="auto">
          <a:xfrm>
            <a:off x="2387591" y="1234440"/>
            <a:ext cx="0" cy="299349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ts val="1900"/>
              </a:lnSpc>
            </a:pPr>
            <a:endParaRPr lang="zh-CN" altLang="en-US" sz="1400">
              <a:latin typeface="微软雅黑" pitchFamily="34" charset="-122"/>
              <a:ea typeface="微软雅黑" pitchFamily="34" charset="-122"/>
            </a:endParaRPr>
          </a:p>
        </p:txBody>
      </p:sp>
      <p:sp>
        <p:nvSpPr>
          <p:cNvPr id="12" name="Line 6"/>
          <p:cNvSpPr>
            <a:spLocks noChangeShapeType="1"/>
          </p:cNvSpPr>
          <p:nvPr/>
        </p:nvSpPr>
        <p:spPr bwMode="auto">
          <a:xfrm>
            <a:off x="4113204" y="1229886"/>
            <a:ext cx="0" cy="299349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ts val="1900"/>
              </a:lnSpc>
            </a:pPr>
            <a:endParaRPr lang="zh-CN" altLang="en-US" sz="1400">
              <a:latin typeface="微软雅黑" pitchFamily="34" charset="-122"/>
              <a:ea typeface="微软雅黑" pitchFamily="34" charset="-122"/>
            </a:endParaRPr>
          </a:p>
        </p:txBody>
      </p:sp>
      <p:sp>
        <p:nvSpPr>
          <p:cNvPr id="13" name="Line 5"/>
          <p:cNvSpPr>
            <a:spLocks noChangeShapeType="1"/>
          </p:cNvSpPr>
          <p:nvPr/>
        </p:nvSpPr>
        <p:spPr bwMode="auto">
          <a:xfrm>
            <a:off x="585216" y="1229886"/>
            <a:ext cx="7956514" cy="458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ts val="1900"/>
              </a:lnSpc>
            </a:pPr>
            <a:endParaRPr lang="zh-CN" altLang="en-US" sz="1400">
              <a:latin typeface="微软雅黑" pitchFamily="34" charset="-122"/>
              <a:ea typeface="微软雅黑" pitchFamily="34" charset="-122"/>
            </a:endParaRPr>
          </a:p>
        </p:txBody>
      </p:sp>
      <p:sp>
        <p:nvSpPr>
          <p:cNvPr id="14" name="Line 5"/>
          <p:cNvSpPr>
            <a:spLocks noChangeShapeType="1"/>
          </p:cNvSpPr>
          <p:nvPr/>
        </p:nvSpPr>
        <p:spPr bwMode="auto">
          <a:xfrm>
            <a:off x="585216" y="4217424"/>
            <a:ext cx="7956514" cy="458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ts val="1900"/>
              </a:lnSpc>
            </a:pPr>
            <a:endParaRPr lang="zh-CN" altLang="en-US" sz="1400">
              <a:latin typeface="微软雅黑" pitchFamily="34" charset="-122"/>
              <a:ea typeface="微软雅黑" pitchFamily="34" charset="-122"/>
            </a:endParaRPr>
          </a:p>
        </p:txBody>
      </p:sp>
      <p:sp>
        <p:nvSpPr>
          <p:cNvPr id="15" name="Line 5"/>
          <p:cNvSpPr>
            <a:spLocks noChangeShapeType="1"/>
          </p:cNvSpPr>
          <p:nvPr/>
        </p:nvSpPr>
        <p:spPr bwMode="auto">
          <a:xfrm>
            <a:off x="585216" y="1536206"/>
            <a:ext cx="7956514" cy="458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ts val="1900"/>
              </a:lnSpc>
            </a:pPr>
            <a:endParaRPr lang="zh-CN" altLang="en-US" sz="1400">
              <a:latin typeface="微软雅黑" pitchFamily="34" charset="-122"/>
              <a:ea typeface="微软雅黑" pitchFamily="34" charset="-122"/>
            </a:endParaRPr>
          </a:p>
        </p:txBody>
      </p:sp>
      <p:sp>
        <p:nvSpPr>
          <p:cNvPr id="16" name="Line 6"/>
          <p:cNvSpPr>
            <a:spLocks noChangeShapeType="1"/>
          </p:cNvSpPr>
          <p:nvPr/>
        </p:nvSpPr>
        <p:spPr bwMode="auto">
          <a:xfrm>
            <a:off x="585272" y="1234440"/>
            <a:ext cx="0" cy="299349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ts val="1900"/>
              </a:lnSpc>
            </a:pPr>
            <a:endParaRPr lang="zh-CN" altLang="en-US" sz="1400">
              <a:latin typeface="微软雅黑" pitchFamily="34" charset="-122"/>
              <a:ea typeface="微软雅黑" pitchFamily="34" charset="-122"/>
            </a:endParaRPr>
          </a:p>
        </p:txBody>
      </p:sp>
      <p:sp>
        <p:nvSpPr>
          <p:cNvPr id="17" name="Line 6"/>
          <p:cNvSpPr>
            <a:spLocks noChangeShapeType="1"/>
          </p:cNvSpPr>
          <p:nvPr/>
        </p:nvSpPr>
        <p:spPr bwMode="auto">
          <a:xfrm>
            <a:off x="8540440" y="1234440"/>
            <a:ext cx="0" cy="299349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ts val="1900"/>
              </a:lnSpc>
            </a:pPr>
            <a:endParaRPr lang="zh-CN" altLang="en-US" sz="1400">
              <a:latin typeface="微软雅黑" pitchFamily="34" charset="-122"/>
              <a:ea typeface="微软雅黑" pitchFamily="34" charset="-122"/>
            </a:endParaRPr>
          </a:p>
        </p:txBody>
      </p:sp>
      <p:sp>
        <p:nvSpPr>
          <p:cNvPr id="18" name="Line 5"/>
          <p:cNvSpPr>
            <a:spLocks noChangeShapeType="1"/>
          </p:cNvSpPr>
          <p:nvPr/>
        </p:nvSpPr>
        <p:spPr bwMode="auto">
          <a:xfrm>
            <a:off x="585216" y="1885736"/>
            <a:ext cx="7956514" cy="458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ts val="1900"/>
              </a:lnSpc>
            </a:pPr>
            <a:r>
              <a:rPr lang="en-US" altLang="zh-CN" sz="1400" dirty="0">
                <a:latin typeface="微软雅黑" pitchFamily="34" charset="-122"/>
                <a:ea typeface="微软雅黑" pitchFamily="34" charset="-122"/>
              </a:rPr>
              <a:t> </a:t>
            </a:r>
            <a:endParaRPr lang="zh-CN" altLang="en-US" sz="1400" dirty="0">
              <a:latin typeface="微软雅黑" pitchFamily="34" charset="-122"/>
              <a:ea typeface="微软雅黑" pitchFamily="34" charset="-122"/>
            </a:endParaRPr>
          </a:p>
        </p:txBody>
      </p:sp>
      <p:sp>
        <p:nvSpPr>
          <p:cNvPr id="19" name="Line 5"/>
          <p:cNvSpPr>
            <a:spLocks noChangeShapeType="1"/>
          </p:cNvSpPr>
          <p:nvPr/>
        </p:nvSpPr>
        <p:spPr bwMode="auto">
          <a:xfrm>
            <a:off x="585216" y="2237776"/>
            <a:ext cx="7956514" cy="458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ts val="1900"/>
              </a:lnSpc>
            </a:pPr>
            <a:r>
              <a:rPr lang="en-US" altLang="zh-CN" sz="1400" dirty="0">
                <a:latin typeface="微软雅黑" pitchFamily="34" charset="-122"/>
                <a:ea typeface="微软雅黑" pitchFamily="34" charset="-122"/>
              </a:rPr>
              <a:t> </a:t>
            </a:r>
            <a:endParaRPr lang="zh-CN" altLang="en-US" sz="1400" dirty="0">
              <a:latin typeface="微软雅黑" pitchFamily="34" charset="-122"/>
              <a:ea typeface="微软雅黑" pitchFamily="34" charset="-122"/>
            </a:endParaRPr>
          </a:p>
        </p:txBody>
      </p:sp>
      <p:sp>
        <p:nvSpPr>
          <p:cNvPr id="20" name="Line 5"/>
          <p:cNvSpPr>
            <a:spLocks noChangeShapeType="1"/>
          </p:cNvSpPr>
          <p:nvPr/>
        </p:nvSpPr>
        <p:spPr bwMode="auto">
          <a:xfrm>
            <a:off x="585216" y="2561240"/>
            <a:ext cx="7956514" cy="458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ts val="1900"/>
              </a:lnSpc>
            </a:pPr>
            <a:r>
              <a:rPr lang="en-US" altLang="zh-CN" sz="1400" dirty="0">
                <a:latin typeface="微软雅黑" pitchFamily="34" charset="-122"/>
                <a:ea typeface="微软雅黑" pitchFamily="34" charset="-122"/>
              </a:rPr>
              <a:t> </a:t>
            </a:r>
            <a:endParaRPr lang="zh-CN" altLang="en-US" sz="1400" dirty="0">
              <a:latin typeface="微软雅黑" pitchFamily="34" charset="-122"/>
              <a:ea typeface="微软雅黑" pitchFamily="34" charset="-122"/>
            </a:endParaRPr>
          </a:p>
        </p:txBody>
      </p:sp>
      <p:sp>
        <p:nvSpPr>
          <p:cNvPr id="21" name="Line 5"/>
          <p:cNvSpPr>
            <a:spLocks noChangeShapeType="1"/>
          </p:cNvSpPr>
          <p:nvPr/>
        </p:nvSpPr>
        <p:spPr bwMode="auto">
          <a:xfrm>
            <a:off x="585216" y="2876704"/>
            <a:ext cx="7956514" cy="458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ts val="1900"/>
              </a:lnSpc>
            </a:pPr>
            <a:r>
              <a:rPr lang="en-US" altLang="zh-CN" sz="1400" dirty="0">
                <a:latin typeface="微软雅黑" pitchFamily="34" charset="-122"/>
                <a:ea typeface="微软雅黑" pitchFamily="34" charset="-122"/>
              </a:rPr>
              <a:t> </a:t>
            </a:r>
            <a:endParaRPr lang="zh-CN" altLang="en-US" sz="1400" dirty="0">
              <a:latin typeface="微软雅黑" pitchFamily="34" charset="-122"/>
              <a:ea typeface="微软雅黑" pitchFamily="34" charset="-122"/>
            </a:endParaRPr>
          </a:p>
        </p:txBody>
      </p:sp>
      <p:sp>
        <p:nvSpPr>
          <p:cNvPr id="22" name="Line 5"/>
          <p:cNvSpPr>
            <a:spLocks noChangeShapeType="1"/>
          </p:cNvSpPr>
          <p:nvPr/>
        </p:nvSpPr>
        <p:spPr bwMode="auto">
          <a:xfrm>
            <a:off x="585216" y="3191024"/>
            <a:ext cx="7956514" cy="458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ts val="1900"/>
              </a:lnSpc>
            </a:pPr>
            <a:r>
              <a:rPr lang="en-US" altLang="zh-CN" sz="1400" dirty="0">
                <a:latin typeface="微软雅黑" pitchFamily="34" charset="-122"/>
                <a:ea typeface="微软雅黑" pitchFamily="34" charset="-122"/>
              </a:rPr>
              <a:t> </a:t>
            </a:r>
            <a:endParaRPr lang="zh-CN" altLang="en-US" sz="1400" dirty="0">
              <a:latin typeface="微软雅黑" pitchFamily="34" charset="-122"/>
              <a:ea typeface="微软雅黑" pitchFamily="34" charset="-122"/>
            </a:endParaRPr>
          </a:p>
        </p:txBody>
      </p:sp>
      <p:sp>
        <p:nvSpPr>
          <p:cNvPr id="23" name="Line 5"/>
          <p:cNvSpPr>
            <a:spLocks noChangeShapeType="1"/>
          </p:cNvSpPr>
          <p:nvPr/>
        </p:nvSpPr>
        <p:spPr bwMode="auto">
          <a:xfrm>
            <a:off x="585216" y="3524776"/>
            <a:ext cx="7956514" cy="458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ts val="1900"/>
              </a:lnSpc>
            </a:pPr>
            <a:r>
              <a:rPr lang="en-US" altLang="zh-CN" sz="1400" dirty="0">
                <a:latin typeface="微软雅黑" pitchFamily="34" charset="-122"/>
                <a:ea typeface="微软雅黑" pitchFamily="34" charset="-122"/>
              </a:rPr>
              <a:t> </a:t>
            </a:r>
            <a:endParaRPr lang="zh-CN" altLang="en-US" sz="1400" dirty="0">
              <a:latin typeface="微软雅黑" pitchFamily="34" charset="-122"/>
              <a:ea typeface="微软雅黑" pitchFamily="34" charset="-122"/>
            </a:endParaRPr>
          </a:p>
        </p:txBody>
      </p:sp>
      <p:sp>
        <p:nvSpPr>
          <p:cNvPr id="24" name="Line 5"/>
          <p:cNvSpPr>
            <a:spLocks noChangeShapeType="1"/>
          </p:cNvSpPr>
          <p:nvPr/>
        </p:nvSpPr>
        <p:spPr bwMode="auto">
          <a:xfrm>
            <a:off x="585216" y="3839096"/>
            <a:ext cx="7956514" cy="458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ts val="1900"/>
              </a:lnSpc>
            </a:pPr>
            <a:r>
              <a:rPr lang="en-US" altLang="zh-CN" sz="1400" dirty="0">
                <a:latin typeface="微软雅黑" pitchFamily="34" charset="-122"/>
                <a:ea typeface="微软雅黑" pitchFamily="34" charset="-122"/>
              </a:rPr>
              <a:t> </a:t>
            </a:r>
            <a:endParaRPr lang="zh-CN" altLang="en-US" sz="1400" dirty="0">
              <a:latin typeface="微软雅黑" pitchFamily="34" charset="-122"/>
              <a:ea typeface="微软雅黑" pitchFamily="34" charset="-122"/>
            </a:endParaRPr>
          </a:p>
        </p:txBody>
      </p:sp>
    </p:spTree>
    <p:extLst>
      <p:ext uri="{BB962C8B-B14F-4D97-AF65-F5344CB8AC3E}">
        <p14:creationId xmlns:p14="http://schemas.microsoft.com/office/powerpoint/2010/main" val="1742177225"/>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556963" y="1057072"/>
            <a:ext cx="8048776" cy="323175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AutoShape 5"/>
          <p:cNvSpPr>
            <a:spLocks noChangeArrowheads="1"/>
          </p:cNvSpPr>
          <p:nvPr/>
        </p:nvSpPr>
        <p:spPr bwMode="auto">
          <a:xfrm>
            <a:off x="556963" y="633865"/>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4" name="Rectangle 6"/>
          <p:cNvSpPr>
            <a:spLocks noChangeArrowheads="1"/>
          </p:cNvSpPr>
          <p:nvPr/>
        </p:nvSpPr>
        <p:spPr bwMode="auto">
          <a:xfrm>
            <a:off x="3368519" y="600654"/>
            <a:ext cx="242566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itchFamily="34" charset="-122"/>
                <a:ea typeface="微软雅黑" pitchFamily="34" charset="-122"/>
              </a:rPr>
              <a:t>SNMP </a:t>
            </a:r>
            <a:r>
              <a:rPr lang="zh-CN" altLang="en-US" sz="2000" b="1" dirty="0">
                <a:solidFill>
                  <a:schemeClr val="bg1"/>
                </a:solidFill>
                <a:latin typeface="微软雅黑" pitchFamily="34" charset="-122"/>
                <a:ea typeface="微软雅黑" pitchFamily="34" charset="-122"/>
              </a:rPr>
              <a:t>的报文格式</a:t>
            </a:r>
          </a:p>
        </p:txBody>
      </p:sp>
      <p:grpSp>
        <p:nvGrpSpPr>
          <p:cNvPr id="60" name="组合 59"/>
          <p:cNvGrpSpPr/>
          <p:nvPr/>
        </p:nvGrpSpPr>
        <p:grpSpPr>
          <a:xfrm>
            <a:off x="714611" y="1292851"/>
            <a:ext cx="7636988" cy="2750850"/>
            <a:chOff x="284287" y="1433308"/>
            <a:chExt cx="9493249" cy="3419476"/>
          </a:xfrm>
        </p:grpSpPr>
        <p:grpSp>
          <p:nvGrpSpPr>
            <p:cNvPr id="5" name="Group 142"/>
            <p:cNvGrpSpPr>
              <a:grpSpLocks/>
            </p:cNvGrpSpPr>
            <p:nvPr/>
          </p:nvGrpSpPr>
          <p:grpSpPr bwMode="auto">
            <a:xfrm>
              <a:off x="7266640" y="4061197"/>
              <a:ext cx="2510896" cy="344488"/>
              <a:chOff x="4177" y="2324"/>
              <a:chExt cx="1460" cy="217"/>
            </a:xfrm>
          </p:grpSpPr>
          <p:sp>
            <p:nvSpPr>
              <p:cNvPr id="6" name="Line 119"/>
              <p:cNvSpPr>
                <a:spLocks noChangeShapeType="1"/>
              </p:cNvSpPr>
              <p:nvPr/>
            </p:nvSpPr>
            <p:spPr bwMode="auto">
              <a:xfrm flipV="1">
                <a:off x="4177" y="2444"/>
                <a:ext cx="1460" cy="0"/>
              </a:xfrm>
              <a:prstGeom prst="line">
                <a:avLst/>
              </a:prstGeom>
              <a:noFill/>
              <a:ln w="12700">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7" name="Rectangle 122"/>
              <p:cNvSpPr>
                <a:spLocks noChangeArrowheads="1"/>
              </p:cNvSpPr>
              <p:nvPr/>
            </p:nvSpPr>
            <p:spPr bwMode="auto">
              <a:xfrm>
                <a:off x="4593" y="2324"/>
                <a:ext cx="579" cy="217"/>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defTabSz="762000"/>
                <a:r>
                  <a:rPr kumimoji="1" lang="zh-CN" altLang="en-US" sz="1200" b="1">
                    <a:solidFill>
                      <a:srgbClr val="0000FF"/>
                    </a:solidFill>
                    <a:latin typeface="微软雅黑" pitchFamily="34" charset="-122"/>
                    <a:ea typeface="微软雅黑" pitchFamily="34" charset="-122"/>
                  </a:rPr>
                  <a:t>变量绑定</a:t>
                </a:r>
              </a:p>
            </p:txBody>
          </p:sp>
        </p:grpSp>
        <p:grpSp>
          <p:nvGrpSpPr>
            <p:cNvPr id="8" name="Group 141"/>
            <p:cNvGrpSpPr>
              <a:grpSpLocks/>
            </p:cNvGrpSpPr>
            <p:nvPr/>
          </p:nvGrpSpPr>
          <p:grpSpPr bwMode="auto">
            <a:xfrm>
              <a:off x="4100504" y="4061197"/>
              <a:ext cx="3154098" cy="344488"/>
              <a:chOff x="2336" y="2324"/>
              <a:chExt cx="1834" cy="217"/>
            </a:xfrm>
          </p:grpSpPr>
          <p:sp>
            <p:nvSpPr>
              <p:cNvPr id="9" name="Line 138"/>
              <p:cNvSpPr>
                <a:spLocks noChangeShapeType="1"/>
              </p:cNvSpPr>
              <p:nvPr/>
            </p:nvSpPr>
            <p:spPr bwMode="auto">
              <a:xfrm flipV="1">
                <a:off x="2336" y="2444"/>
                <a:ext cx="1834" cy="0"/>
              </a:xfrm>
              <a:prstGeom prst="line">
                <a:avLst/>
              </a:prstGeom>
              <a:noFill/>
              <a:ln w="12700">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0" name="Rectangle 139"/>
              <p:cNvSpPr>
                <a:spLocks noChangeArrowheads="1"/>
              </p:cNvSpPr>
              <p:nvPr/>
            </p:nvSpPr>
            <p:spPr bwMode="auto">
              <a:xfrm>
                <a:off x="3032" y="2324"/>
                <a:ext cx="357" cy="217"/>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defTabSz="762000"/>
                <a:r>
                  <a:rPr kumimoji="1" lang="zh-CN" altLang="en-US" sz="1200" b="1">
                    <a:solidFill>
                      <a:srgbClr val="0000FF"/>
                    </a:solidFill>
                    <a:latin typeface="微软雅黑" pitchFamily="34" charset="-122"/>
                    <a:ea typeface="微软雅黑" pitchFamily="34" charset="-122"/>
                  </a:rPr>
                  <a:t>首部</a:t>
                </a:r>
              </a:p>
            </p:txBody>
          </p:sp>
        </p:grpSp>
        <p:sp>
          <p:nvSpPr>
            <p:cNvPr id="11" name="Rectangle 88"/>
            <p:cNvSpPr>
              <a:spLocks noChangeArrowheads="1"/>
            </p:cNvSpPr>
            <p:nvPr/>
          </p:nvSpPr>
          <p:spPr bwMode="auto">
            <a:xfrm>
              <a:off x="299764" y="3567478"/>
              <a:ext cx="9458854" cy="441325"/>
            </a:xfrm>
            <a:prstGeom prst="rect">
              <a:avLst/>
            </a:prstGeom>
            <a:solidFill>
              <a:srgbClr val="00FFCC"/>
            </a:solidFill>
            <a:ln w="9525">
              <a:solidFill>
                <a:schemeClr val="tx1"/>
              </a:solidFill>
              <a:miter lim="800000"/>
              <a:headEnd/>
              <a:tailEnd/>
            </a:ln>
            <a:effectLst/>
          </p:spPr>
          <p:txBody>
            <a:bodyPr wrap="none" anchor="ctr"/>
            <a:lstStyle/>
            <a:p>
              <a:pPr eaLnBrk="1" hangingPunct="1"/>
              <a:endParaRPr lang="zh-CN" altLang="en-US" sz="1200" b="1">
                <a:latin typeface="微软雅黑" pitchFamily="34" charset="-122"/>
                <a:ea typeface="微软雅黑" pitchFamily="34" charset="-122"/>
              </a:endParaRPr>
            </a:p>
          </p:txBody>
        </p:sp>
        <p:sp>
          <p:nvSpPr>
            <p:cNvPr id="12" name="Rectangle 109"/>
            <p:cNvSpPr>
              <a:spLocks noChangeArrowheads="1"/>
            </p:cNvSpPr>
            <p:nvPr/>
          </p:nvSpPr>
          <p:spPr bwMode="auto">
            <a:xfrm>
              <a:off x="2968881" y="3562715"/>
              <a:ext cx="6791458" cy="446090"/>
            </a:xfrm>
            <a:prstGeom prst="rect">
              <a:avLst/>
            </a:prstGeom>
            <a:solidFill>
              <a:srgbClr val="00B050"/>
            </a:solidFill>
            <a:ln w="9525">
              <a:solidFill>
                <a:schemeClr val="tx1"/>
              </a:solidFill>
              <a:miter lim="800000"/>
              <a:headEnd/>
              <a:tailEnd/>
            </a:ln>
            <a:effectLst/>
            <a:extLst/>
          </p:spPr>
          <p:txBody>
            <a:bodyPr wrap="none" anchor="ctr"/>
            <a:lstStyle/>
            <a:p>
              <a:pPr eaLnBrk="1" hangingPunct="1"/>
              <a:endParaRPr lang="zh-CN" altLang="en-US" sz="1200" b="1">
                <a:latin typeface="微软雅黑" pitchFamily="34" charset="-122"/>
                <a:ea typeface="微软雅黑" pitchFamily="34" charset="-122"/>
              </a:endParaRPr>
            </a:p>
          </p:txBody>
        </p:sp>
        <p:sp>
          <p:nvSpPr>
            <p:cNvPr id="13" name="Rectangle 111"/>
            <p:cNvSpPr>
              <a:spLocks noChangeArrowheads="1"/>
            </p:cNvSpPr>
            <p:nvPr/>
          </p:nvSpPr>
          <p:spPr bwMode="auto">
            <a:xfrm>
              <a:off x="284287" y="3642089"/>
              <a:ext cx="9164115" cy="31069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defTabSz="762000">
                <a:lnSpc>
                  <a:spcPct val="85000"/>
                </a:lnSpc>
              </a:pPr>
              <a:r>
                <a:rPr kumimoji="1" lang="zh-CN" altLang="en-US" sz="1200" b="1" dirty="0">
                  <a:latin typeface="微软雅黑" pitchFamily="34" charset="-122"/>
                  <a:ea typeface="微软雅黑" pitchFamily="34" charset="-122"/>
                </a:rPr>
                <a:t>上下文引擎 </a:t>
              </a:r>
              <a:r>
                <a:rPr kumimoji="1" lang="en-US" altLang="zh-CN" sz="1200" b="1" dirty="0">
                  <a:latin typeface="微软雅黑" pitchFamily="34" charset="-122"/>
                  <a:ea typeface="微软雅黑" pitchFamily="34" charset="-122"/>
                </a:rPr>
                <a:t>ID      </a:t>
              </a:r>
              <a:r>
                <a:rPr kumimoji="1" lang="zh-CN" altLang="en-US" sz="1200" b="1" dirty="0">
                  <a:latin typeface="微软雅黑" pitchFamily="34" charset="-122"/>
                  <a:ea typeface="微软雅黑" pitchFamily="34" charset="-122"/>
                </a:rPr>
                <a:t>上下文名     </a:t>
              </a:r>
              <a:r>
                <a:rPr kumimoji="1" lang="en-US" altLang="zh-CN" sz="1200" b="1" dirty="0">
                  <a:solidFill>
                    <a:schemeClr val="bg1"/>
                  </a:solidFill>
                  <a:latin typeface="微软雅黑" pitchFamily="34" charset="-122"/>
                  <a:ea typeface="微软雅黑" pitchFamily="34" charset="-122"/>
                </a:rPr>
                <a:t>PDU </a:t>
              </a:r>
              <a:r>
                <a:rPr kumimoji="1" lang="zh-CN" altLang="en-US" sz="1200" b="1" dirty="0">
                  <a:solidFill>
                    <a:schemeClr val="bg1"/>
                  </a:solidFill>
                  <a:latin typeface="微软雅黑" pitchFamily="34" charset="-122"/>
                  <a:ea typeface="微软雅黑" pitchFamily="34" charset="-122"/>
                </a:rPr>
                <a:t>类型     请求 </a:t>
              </a:r>
              <a:r>
                <a:rPr kumimoji="1" lang="en-US" altLang="zh-CN" sz="1200" b="1" dirty="0">
                  <a:solidFill>
                    <a:schemeClr val="bg1"/>
                  </a:solidFill>
                  <a:latin typeface="微软雅黑" pitchFamily="34" charset="-122"/>
                  <a:ea typeface="微软雅黑" pitchFamily="34" charset="-122"/>
                </a:rPr>
                <a:t>ID      </a:t>
              </a:r>
              <a:r>
                <a:rPr kumimoji="1" lang="zh-CN" altLang="en-US" sz="1200" b="1" dirty="0">
                  <a:solidFill>
                    <a:schemeClr val="bg1"/>
                  </a:solidFill>
                  <a:latin typeface="微软雅黑" pitchFamily="34" charset="-122"/>
                  <a:ea typeface="微软雅黑" pitchFamily="34" charset="-122"/>
                </a:rPr>
                <a:t>差错状态      差错索引       名      值      名     值  </a:t>
              </a:r>
            </a:p>
          </p:txBody>
        </p:sp>
        <p:sp>
          <p:nvSpPr>
            <p:cNvPr id="14" name="Line 89"/>
            <p:cNvSpPr>
              <a:spLocks noChangeShapeType="1"/>
            </p:cNvSpPr>
            <p:nvPr/>
          </p:nvSpPr>
          <p:spPr bwMode="auto">
            <a:xfrm>
              <a:off x="2074589" y="2005377"/>
              <a:ext cx="7187010" cy="0"/>
            </a:xfrm>
            <a:prstGeom prst="line">
              <a:avLst/>
            </a:prstGeom>
            <a:noFill/>
            <a:ln w="12700">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5" name="Line 90"/>
            <p:cNvSpPr>
              <a:spLocks noChangeShapeType="1"/>
            </p:cNvSpPr>
            <p:nvPr/>
          </p:nvSpPr>
          <p:spPr bwMode="auto">
            <a:xfrm>
              <a:off x="2741869" y="2370502"/>
              <a:ext cx="6504252" cy="0"/>
            </a:xfrm>
            <a:prstGeom prst="line">
              <a:avLst/>
            </a:prstGeom>
            <a:noFill/>
            <a:ln w="12700">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6" name="Line 91"/>
            <p:cNvSpPr>
              <a:spLocks noChangeShapeType="1"/>
            </p:cNvSpPr>
            <p:nvPr/>
          </p:nvSpPr>
          <p:spPr bwMode="auto">
            <a:xfrm>
              <a:off x="2759066" y="2238739"/>
              <a:ext cx="0" cy="31115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7" name="Line 92"/>
            <p:cNvSpPr>
              <a:spLocks noChangeShapeType="1"/>
            </p:cNvSpPr>
            <p:nvPr/>
          </p:nvSpPr>
          <p:spPr bwMode="auto">
            <a:xfrm>
              <a:off x="9261599" y="1537065"/>
              <a:ext cx="0" cy="993775"/>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8" name="Rectangle 93"/>
            <p:cNvSpPr>
              <a:spLocks noChangeArrowheads="1"/>
            </p:cNvSpPr>
            <p:nvPr/>
          </p:nvSpPr>
          <p:spPr bwMode="auto">
            <a:xfrm>
              <a:off x="4726508" y="1830179"/>
              <a:ext cx="1289233" cy="34512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defTabSz="762000"/>
              <a:r>
                <a:rPr kumimoji="1" lang="en-US" altLang="zh-CN" sz="1200" b="1">
                  <a:solidFill>
                    <a:srgbClr val="0000FF"/>
                  </a:solidFill>
                  <a:latin typeface="微软雅黑" pitchFamily="34" charset="-122"/>
                  <a:ea typeface="微软雅黑" pitchFamily="34" charset="-122"/>
                </a:rPr>
                <a:t>UDP </a:t>
              </a:r>
              <a:r>
                <a:rPr kumimoji="1" lang="zh-CN" altLang="en-US" sz="1200" b="1">
                  <a:solidFill>
                    <a:srgbClr val="0000FF"/>
                  </a:solidFill>
                  <a:latin typeface="微软雅黑" pitchFamily="34" charset="-122"/>
                  <a:ea typeface="微软雅黑" pitchFamily="34" charset="-122"/>
                </a:rPr>
                <a:t>数据报</a:t>
              </a:r>
            </a:p>
          </p:txBody>
        </p:sp>
        <p:sp>
          <p:nvSpPr>
            <p:cNvPr id="19" name="Line 94"/>
            <p:cNvSpPr>
              <a:spLocks noChangeShapeType="1"/>
            </p:cNvSpPr>
            <p:nvPr/>
          </p:nvSpPr>
          <p:spPr bwMode="auto">
            <a:xfrm>
              <a:off x="1390112" y="1459277"/>
              <a:ext cx="0" cy="1090612"/>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20" name="Line 95"/>
            <p:cNvSpPr>
              <a:spLocks noChangeShapeType="1"/>
            </p:cNvSpPr>
            <p:nvPr/>
          </p:nvSpPr>
          <p:spPr bwMode="auto">
            <a:xfrm flipV="1">
              <a:off x="1391832" y="1619614"/>
              <a:ext cx="7871486" cy="0"/>
            </a:xfrm>
            <a:prstGeom prst="line">
              <a:avLst/>
            </a:prstGeom>
            <a:noFill/>
            <a:ln w="12700">
              <a:solidFill>
                <a:schemeClr val="tx1"/>
              </a:solidFill>
              <a:round/>
              <a:headEnd type="stealth" w="sm" len="med"/>
              <a:tailEnd type="stealth"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21" name="Rectangle 96"/>
            <p:cNvSpPr>
              <a:spLocks noChangeArrowheads="1"/>
            </p:cNvSpPr>
            <p:nvPr/>
          </p:nvSpPr>
          <p:spPr bwMode="auto">
            <a:xfrm>
              <a:off x="4451343" y="1433308"/>
              <a:ext cx="1052110" cy="34512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defTabSz="762000"/>
              <a:r>
                <a:rPr kumimoji="1" lang="en-US" altLang="zh-CN" sz="1200" b="1" dirty="0">
                  <a:solidFill>
                    <a:srgbClr val="0000FF"/>
                  </a:solidFill>
                  <a:latin typeface="微软雅黑" pitchFamily="34" charset="-122"/>
                  <a:ea typeface="微软雅黑" pitchFamily="34" charset="-122"/>
                </a:rPr>
                <a:t>IP </a:t>
              </a:r>
              <a:r>
                <a:rPr kumimoji="1" lang="zh-CN" altLang="en-US" sz="1200" b="1" dirty="0">
                  <a:solidFill>
                    <a:srgbClr val="0000FF"/>
                  </a:solidFill>
                  <a:latin typeface="微软雅黑" pitchFamily="34" charset="-122"/>
                  <a:ea typeface="微软雅黑" pitchFamily="34" charset="-122"/>
                </a:rPr>
                <a:t>数据报</a:t>
              </a:r>
            </a:p>
          </p:txBody>
        </p:sp>
        <p:sp>
          <p:nvSpPr>
            <p:cNvPr id="22" name="Rectangle 97"/>
            <p:cNvSpPr>
              <a:spLocks noChangeArrowheads="1"/>
            </p:cNvSpPr>
            <p:nvPr/>
          </p:nvSpPr>
          <p:spPr bwMode="auto">
            <a:xfrm>
              <a:off x="5208052" y="2190545"/>
              <a:ext cx="1271299" cy="34512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defTabSz="762000"/>
              <a:r>
                <a:rPr kumimoji="1" lang="en-US" altLang="zh-CN" sz="1200" b="1">
                  <a:solidFill>
                    <a:srgbClr val="0000FF"/>
                  </a:solidFill>
                  <a:latin typeface="微软雅黑" pitchFamily="34" charset="-122"/>
                  <a:ea typeface="微软雅黑" pitchFamily="34" charset="-122"/>
                </a:rPr>
                <a:t>SNMP </a:t>
              </a:r>
              <a:r>
                <a:rPr kumimoji="1" lang="zh-CN" altLang="en-US" sz="1200" b="1">
                  <a:solidFill>
                    <a:srgbClr val="0000FF"/>
                  </a:solidFill>
                  <a:latin typeface="微软雅黑" pitchFamily="34" charset="-122"/>
                  <a:ea typeface="微软雅黑" pitchFamily="34" charset="-122"/>
                </a:rPr>
                <a:t>报文</a:t>
              </a:r>
            </a:p>
          </p:txBody>
        </p:sp>
        <p:sp>
          <p:nvSpPr>
            <p:cNvPr id="23" name="Line 98"/>
            <p:cNvSpPr>
              <a:spLocks noChangeShapeType="1"/>
            </p:cNvSpPr>
            <p:nvPr/>
          </p:nvSpPr>
          <p:spPr bwMode="auto">
            <a:xfrm>
              <a:off x="2074589" y="1849802"/>
              <a:ext cx="0" cy="6858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24" name="Rectangle 99"/>
            <p:cNvSpPr>
              <a:spLocks noChangeArrowheads="1"/>
            </p:cNvSpPr>
            <p:nvPr/>
          </p:nvSpPr>
          <p:spPr bwMode="auto">
            <a:xfrm>
              <a:off x="1390112" y="2602277"/>
              <a:ext cx="7871487" cy="563562"/>
            </a:xfrm>
            <a:prstGeom prst="rect">
              <a:avLst/>
            </a:prstGeom>
            <a:solidFill>
              <a:srgbClr val="99FFCC"/>
            </a:solidFill>
            <a:ln w="9525">
              <a:solidFill>
                <a:schemeClr val="folHlink"/>
              </a:solidFill>
              <a:miter lim="800000"/>
              <a:headEnd/>
              <a:tailEnd/>
            </a:ln>
            <a:effectLst/>
          </p:spPr>
          <p:txBody>
            <a:bodyPr wrap="none" anchor="ctr"/>
            <a:lstStyle/>
            <a:p>
              <a:pPr eaLnBrk="1" hangingPunct="1"/>
              <a:endParaRPr lang="zh-CN" altLang="en-US" sz="1200" b="1">
                <a:latin typeface="微软雅黑" pitchFamily="34" charset="-122"/>
                <a:ea typeface="微软雅黑" pitchFamily="34" charset="-122"/>
              </a:endParaRPr>
            </a:p>
          </p:txBody>
        </p:sp>
        <p:sp>
          <p:nvSpPr>
            <p:cNvPr id="25" name="Rectangle 100"/>
            <p:cNvSpPr>
              <a:spLocks noChangeArrowheads="1"/>
            </p:cNvSpPr>
            <p:nvPr/>
          </p:nvSpPr>
          <p:spPr bwMode="auto">
            <a:xfrm>
              <a:off x="1410749" y="2602276"/>
              <a:ext cx="613731" cy="528766"/>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defTabSz="762000">
                <a:lnSpc>
                  <a:spcPct val="90000"/>
                </a:lnSpc>
              </a:pPr>
              <a:r>
                <a:rPr kumimoji="1" lang="en-US" altLang="zh-CN" sz="1200" b="1">
                  <a:latin typeface="微软雅黑" pitchFamily="34" charset="-122"/>
                  <a:ea typeface="微软雅黑" pitchFamily="34" charset="-122"/>
                </a:rPr>
                <a:t>  IP </a:t>
              </a:r>
            </a:p>
            <a:p>
              <a:pPr defTabSz="762000">
                <a:lnSpc>
                  <a:spcPct val="90000"/>
                </a:lnSpc>
              </a:pPr>
              <a:r>
                <a:rPr kumimoji="1" lang="zh-CN" altLang="en-US" sz="1200" b="1">
                  <a:latin typeface="微软雅黑" pitchFamily="34" charset="-122"/>
                  <a:ea typeface="微软雅黑" pitchFamily="34" charset="-122"/>
                </a:rPr>
                <a:t>首部</a:t>
              </a:r>
            </a:p>
          </p:txBody>
        </p:sp>
        <p:sp>
          <p:nvSpPr>
            <p:cNvPr id="26" name="Rectangle 101"/>
            <p:cNvSpPr>
              <a:spLocks noChangeArrowheads="1"/>
            </p:cNvSpPr>
            <p:nvPr/>
          </p:nvSpPr>
          <p:spPr bwMode="auto">
            <a:xfrm>
              <a:off x="2088347" y="2603864"/>
              <a:ext cx="715356" cy="528766"/>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defTabSz="762000">
                <a:lnSpc>
                  <a:spcPct val="90000"/>
                </a:lnSpc>
              </a:pPr>
              <a:r>
                <a:rPr kumimoji="1" lang="en-US" altLang="zh-CN" sz="1200" b="1">
                  <a:latin typeface="微软雅黑" pitchFamily="34" charset="-122"/>
                  <a:ea typeface="微软雅黑" pitchFamily="34" charset="-122"/>
                </a:rPr>
                <a:t>UDP </a:t>
              </a:r>
            </a:p>
            <a:p>
              <a:pPr defTabSz="762000">
                <a:lnSpc>
                  <a:spcPct val="90000"/>
                </a:lnSpc>
              </a:pPr>
              <a:r>
                <a:rPr kumimoji="1" lang="zh-CN" altLang="en-US" sz="1200" b="1">
                  <a:latin typeface="微软雅黑" pitchFamily="34" charset="-122"/>
                  <a:ea typeface="微软雅黑" pitchFamily="34" charset="-122"/>
                </a:rPr>
                <a:t>首部</a:t>
              </a:r>
            </a:p>
          </p:txBody>
        </p:sp>
        <p:sp>
          <p:nvSpPr>
            <p:cNvPr id="27" name="Line 102"/>
            <p:cNvSpPr>
              <a:spLocks noChangeShapeType="1"/>
            </p:cNvSpPr>
            <p:nvPr/>
          </p:nvSpPr>
          <p:spPr bwMode="auto">
            <a:xfrm flipH="1">
              <a:off x="4666315" y="2602277"/>
              <a:ext cx="0" cy="563562"/>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28" name="Line 103"/>
            <p:cNvSpPr>
              <a:spLocks noChangeShapeType="1"/>
            </p:cNvSpPr>
            <p:nvPr/>
          </p:nvSpPr>
          <p:spPr bwMode="auto">
            <a:xfrm flipH="1">
              <a:off x="2074589" y="2602277"/>
              <a:ext cx="0" cy="563562"/>
            </a:xfrm>
            <a:prstGeom prst="line">
              <a:avLst/>
            </a:prstGeom>
            <a:noFill/>
            <a:ln w="12700">
              <a:solidFill>
                <a:schemeClr val="tx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30" name="Line 104"/>
            <p:cNvSpPr>
              <a:spLocks noChangeShapeType="1"/>
            </p:cNvSpPr>
            <p:nvPr/>
          </p:nvSpPr>
          <p:spPr bwMode="auto">
            <a:xfrm flipH="1">
              <a:off x="2759066" y="2602277"/>
              <a:ext cx="0" cy="563562"/>
            </a:xfrm>
            <a:prstGeom prst="line">
              <a:avLst/>
            </a:prstGeom>
            <a:noFill/>
            <a:ln w="12700">
              <a:solidFill>
                <a:schemeClr val="tx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31" name="Rectangle 105"/>
            <p:cNvSpPr>
              <a:spLocks noChangeArrowheads="1"/>
            </p:cNvSpPr>
            <p:nvPr/>
          </p:nvSpPr>
          <p:spPr bwMode="auto">
            <a:xfrm>
              <a:off x="5555448" y="2729276"/>
              <a:ext cx="2285550" cy="32217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defTabSz="762000">
                <a:lnSpc>
                  <a:spcPct val="90000"/>
                </a:lnSpc>
              </a:pPr>
              <a:r>
                <a:rPr kumimoji="1" lang="en-US" altLang="zh-CN" sz="1200" b="1" dirty="0">
                  <a:solidFill>
                    <a:schemeClr val="bg1"/>
                  </a:solidFill>
                  <a:latin typeface="微软雅黑" pitchFamily="34" charset="-122"/>
                  <a:ea typeface="微软雅黑" pitchFamily="34" charset="-122"/>
                </a:rPr>
                <a:t>SNMP </a:t>
              </a:r>
              <a:r>
                <a:rPr kumimoji="1" lang="zh-CN" altLang="en-US" sz="1200" b="1" dirty="0">
                  <a:solidFill>
                    <a:schemeClr val="bg1"/>
                  </a:solidFill>
                  <a:latin typeface="微软雅黑" pitchFamily="34" charset="-122"/>
                  <a:ea typeface="微软雅黑" pitchFamily="34" charset="-122"/>
                </a:rPr>
                <a:t>报文的数据部分 </a:t>
              </a:r>
            </a:p>
          </p:txBody>
        </p:sp>
        <p:sp>
          <p:nvSpPr>
            <p:cNvPr id="32" name="Rectangle 145"/>
            <p:cNvSpPr>
              <a:spLocks noChangeArrowheads="1"/>
            </p:cNvSpPr>
            <p:nvPr/>
          </p:nvSpPr>
          <p:spPr bwMode="auto">
            <a:xfrm>
              <a:off x="2759065" y="2602276"/>
              <a:ext cx="1918473" cy="563563"/>
            </a:xfrm>
            <a:prstGeom prst="rect">
              <a:avLst/>
            </a:prstGeom>
            <a:solidFill>
              <a:srgbClr val="CC00CC"/>
            </a:solidFill>
            <a:ln w="9525">
              <a:solidFill>
                <a:schemeClr val="tx1"/>
              </a:solidFill>
              <a:miter lim="800000"/>
              <a:headEnd/>
              <a:tailEnd/>
            </a:ln>
            <a:effectLst/>
            <a:extLst/>
          </p:spPr>
          <p:txBody>
            <a:bodyPr wrap="none" anchor="ctr"/>
            <a:lstStyle/>
            <a:p>
              <a:pPr eaLnBrk="1" hangingPunct="1"/>
              <a:endParaRPr lang="zh-CN" altLang="en-US" sz="1200" b="1">
                <a:latin typeface="微软雅黑" pitchFamily="34" charset="-122"/>
                <a:ea typeface="微软雅黑" pitchFamily="34" charset="-122"/>
              </a:endParaRPr>
            </a:p>
          </p:txBody>
        </p:sp>
        <p:sp>
          <p:nvSpPr>
            <p:cNvPr id="33" name="Line 106"/>
            <p:cNvSpPr>
              <a:spLocks noChangeShapeType="1"/>
            </p:cNvSpPr>
            <p:nvPr/>
          </p:nvSpPr>
          <p:spPr bwMode="auto">
            <a:xfrm flipH="1">
              <a:off x="3371312" y="2602277"/>
              <a:ext cx="0" cy="563562"/>
            </a:xfrm>
            <a:prstGeom prst="line">
              <a:avLst/>
            </a:prstGeom>
            <a:noFill/>
            <a:ln w="12700">
              <a:solidFill>
                <a:schemeClr val="tx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34" name="Rectangle 107"/>
            <p:cNvSpPr>
              <a:spLocks noChangeArrowheads="1"/>
            </p:cNvSpPr>
            <p:nvPr/>
          </p:nvSpPr>
          <p:spPr bwMode="auto">
            <a:xfrm>
              <a:off x="2726390" y="2749914"/>
              <a:ext cx="613731" cy="32217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defTabSz="762000">
                <a:lnSpc>
                  <a:spcPct val="90000"/>
                </a:lnSpc>
              </a:pPr>
              <a:r>
                <a:rPr kumimoji="1" lang="zh-CN" altLang="en-US" sz="1200" b="1" dirty="0">
                  <a:solidFill>
                    <a:schemeClr val="bg1"/>
                  </a:solidFill>
                  <a:latin typeface="微软雅黑" pitchFamily="34" charset="-122"/>
                  <a:ea typeface="微软雅黑" pitchFamily="34" charset="-122"/>
                </a:rPr>
                <a:t>版本</a:t>
              </a:r>
            </a:p>
          </p:txBody>
        </p:sp>
        <p:sp>
          <p:nvSpPr>
            <p:cNvPr id="35" name="Rectangle 108"/>
            <p:cNvSpPr>
              <a:spLocks noChangeArrowheads="1"/>
            </p:cNvSpPr>
            <p:nvPr/>
          </p:nvSpPr>
          <p:spPr bwMode="auto">
            <a:xfrm>
              <a:off x="3355835" y="2738803"/>
              <a:ext cx="613731" cy="32217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defTabSz="762000">
                <a:lnSpc>
                  <a:spcPct val="90000"/>
                </a:lnSpc>
              </a:pPr>
              <a:r>
                <a:rPr kumimoji="1" lang="zh-CN" altLang="en-US" sz="1200" b="1">
                  <a:solidFill>
                    <a:schemeClr val="bg1"/>
                  </a:solidFill>
                  <a:latin typeface="微软雅黑" pitchFamily="34" charset="-122"/>
                  <a:ea typeface="微软雅黑" pitchFamily="34" charset="-122"/>
                </a:rPr>
                <a:t>首部</a:t>
              </a:r>
            </a:p>
          </p:txBody>
        </p:sp>
        <p:sp>
          <p:nvSpPr>
            <p:cNvPr id="36" name="Line 110"/>
            <p:cNvSpPr>
              <a:spLocks noChangeShapeType="1"/>
            </p:cNvSpPr>
            <p:nvPr/>
          </p:nvSpPr>
          <p:spPr bwMode="auto">
            <a:xfrm>
              <a:off x="9349308" y="3567477"/>
              <a:ext cx="6879" cy="442912"/>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37" name="Text Box 112"/>
            <p:cNvSpPr txBox="1">
              <a:spLocks noChangeArrowheads="1"/>
            </p:cNvSpPr>
            <p:nvPr/>
          </p:nvSpPr>
          <p:spPr bwMode="auto">
            <a:xfrm>
              <a:off x="9342804" y="3563478"/>
              <a:ext cx="412873" cy="344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en-US" altLang="zh-CN" sz="1200" b="1" dirty="0">
                  <a:solidFill>
                    <a:schemeClr val="bg1"/>
                  </a:solidFill>
                  <a:latin typeface="微软雅黑" pitchFamily="34" charset="-122"/>
                  <a:ea typeface="微软雅黑" pitchFamily="34" charset="-122"/>
                </a:rPr>
                <a:t>…</a:t>
              </a:r>
            </a:p>
          </p:txBody>
        </p:sp>
        <p:sp>
          <p:nvSpPr>
            <p:cNvPr id="38" name="Rectangle 113"/>
            <p:cNvSpPr>
              <a:spLocks noChangeArrowheads="1"/>
            </p:cNvSpPr>
            <p:nvPr/>
          </p:nvSpPr>
          <p:spPr bwMode="auto">
            <a:xfrm>
              <a:off x="1304122" y="2291127"/>
              <a:ext cx="906648" cy="3451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defTabSz="762000"/>
              <a:r>
                <a:rPr kumimoji="1" lang="en-US" altLang="zh-CN" sz="1200" b="1">
                  <a:latin typeface="微软雅黑" pitchFamily="34" charset="-122"/>
                  <a:ea typeface="微软雅黑" pitchFamily="34" charset="-122"/>
                </a:rPr>
                <a:t>20 </a:t>
              </a:r>
              <a:r>
                <a:rPr kumimoji="1" lang="zh-CN" altLang="en-US" sz="1200" b="1">
                  <a:latin typeface="微软雅黑" pitchFamily="34" charset="-122"/>
                  <a:ea typeface="微软雅黑" pitchFamily="34" charset="-122"/>
                </a:rPr>
                <a:t>字节</a:t>
              </a:r>
            </a:p>
          </p:txBody>
        </p:sp>
        <p:sp>
          <p:nvSpPr>
            <p:cNvPr id="39" name="Rectangle 114"/>
            <p:cNvSpPr>
              <a:spLocks noChangeArrowheads="1"/>
            </p:cNvSpPr>
            <p:nvPr/>
          </p:nvSpPr>
          <p:spPr bwMode="auto">
            <a:xfrm>
              <a:off x="2050511" y="2291127"/>
              <a:ext cx="789082" cy="3451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defTabSz="762000"/>
              <a:r>
                <a:rPr kumimoji="1" lang="en-US" altLang="zh-CN" sz="1200" b="1">
                  <a:latin typeface="微软雅黑" pitchFamily="34" charset="-122"/>
                  <a:ea typeface="微软雅黑" pitchFamily="34" charset="-122"/>
                </a:rPr>
                <a:t>8 </a:t>
              </a:r>
              <a:r>
                <a:rPr kumimoji="1" lang="zh-CN" altLang="en-US" sz="1200" b="1">
                  <a:latin typeface="微软雅黑" pitchFamily="34" charset="-122"/>
                  <a:ea typeface="微软雅黑" pitchFamily="34" charset="-122"/>
                </a:rPr>
                <a:t>字节</a:t>
              </a:r>
            </a:p>
          </p:txBody>
        </p:sp>
        <p:sp>
          <p:nvSpPr>
            <p:cNvPr id="40" name="Line 115"/>
            <p:cNvSpPr>
              <a:spLocks noChangeShapeType="1"/>
            </p:cNvSpPr>
            <p:nvPr/>
          </p:nvSpPr>
          <p:spPr bwMode="auto">
            <a:xfrm flipH="1">
              <a:off x="9760338" y="4083415"/>
              <a:ext cx="0" cy="44132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41" name="Line 118"/>
            <p:cNvSpPr>
              <a:spLocks noChangeShapeType="1"/>
            </p:cNvSpPr>
            <p:nvPr/>
          </p:nvSpPr>
          <p:spPr bwMode="auto">
            <a:xfrm flipV="1">
              <a:off x="3003277" y="4499339"/>
              <a:ext cx="6772540" cy="0"/>
            </a:xfrm>
            <a:prstGeom prst="line">
              <a:avLst/>
            </a:prstGeom>
            <a:noFill/>
            <a:ln w="12700">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42" name="Line 120"/>
            <p:cNvSpPr>
              <a:spLocks noChangeShapeType="1"/>
            </p:cNvSpPr>
            <p:nvPr/>
          </p:nvSpPr>
          <p:spPr bwMode="auto">
            <a:xfrm>
              <a:off x="2968880" y="3567477"/>
              <a:ext cx="0" cy="442912"/>
            </a:xfrm>
            <a:prstGeom prst="line">
              <a:avLst/>
            </a:prstGeom>
            <a:noFill/>
            <a:ln w="952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43" name="Rectangle 121"/>
            <p:cNvSpPr>
              <a:spLocks noChangeArrowheads="1"/>
            </p:cNvSpPr>
            <p:nvPr/>
          </p:nvSpPr>
          <p:spPr bwMode="auto">
            <a:xfrm>
              <a:off x="5834054" y="4386058"/>
              <a:ext cx="1315137" cy="34512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defTabSz="762000"/>
              <a:r>
                <a:rPr kumimoji="1" lang="en-US" altLang="zh-CN" sz="1200" b="1">
                  <a:solidFill>
                    <a:srgbClr val="0000FF"/>
                  </a:solidFill>
                  <a:latin typeface="微软雅黑" pitchFamily="34" charset="-122"/>
                  <a:ea typeface="微软雅黑" pitchFamily="34" charset="-122"/>
                </a:rPr>
                <a:t>SNMP PDU</a:t>
              </a:r>
            </a:p>
          </p:txBody>
        </p:sp>
        <p:sp>
          <p:nvSpPr>
            <p:cNvPr id="44" name="Line 123"/>
            <p:cNvSpPr>
              <a:spLocks noChangeShapeType="1"/>
            </p:cNvSpPr>
            <p:nvPr/>
          </p:nvSpPr>
          <p:spPr bwMode="auto">
            <a:xfrm flipH="1">
              <a:off x="4019674" y="2610215"/>
              <a:ext cx="0" cy="563563"/>
            </a:xfrm>
            <a:prstGeom prst="line">
              <a:avLst/>
            </a:prstGeom>
            <a:noFill/>
            <a:ln w="12700">
              <a:solidFill>
                <a:schemeClr val="tx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46" name="Line 125"/>
            <p:cNvSpPr>
              <a:spLocks noChangeShapeType="1"/>
            </p:cNvSpPr>
            <p:nvPr/>
          </p:nvSpPr>
          <p:spPr bwMode="auto">
            <a:xfrm>
              <a:off x="4100503" y="3567477"/>
              <a:ext cx="0" cy="442912"/>
            </a:xfrm>
            <a:prstGeom prst="line">
              <a:avLst/>
            </a:prstGeom>
            <a:noFill/>
            <a:ln w="952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47" name="Line 126"/>
            <p:cNvSpPr>
              <a:spLocks noChangeShapeType="1"/>
            </p:cNvSpPr>
            <p:nvPr/>
          </p:nvSpPr>
          <p:spPr bwMode="auto">
            <a:xfrm>
              <a:off x="5070466" y="3567477"/>
              <a:ext cx="0" cy="442912"/>
            </a:xfrm>
            <a:prstGeom prst="line">
              <a:avLst/>
            </a:prstGeom>
            <a:noFill/>
            <a:ln w="952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48" name="Line 127"/>
            <p:cNvSpPr>
              <a:spLocks noChangeShapeType="1"/>
            </p:cNvSpPr>
            <p:nvPr/>
          </p:nvSpPr>
          <p:spPr bwMode="auto">
            <a:xfrm>
              <a:off x="6202089" y="3567477"/>
              <a:ext cx="0" cy="442912"/>
            </a:xfrm>
            <a:prstGeom prst="line">
              <a:avLst/>
            </a:prstGeom>
            <a:noFill/>
            <a:ln w="952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49" name="Line 128"/>
            <p:cNvSpPr>
              <a:spLocks noChangeShapeType="1"/>
            </p:cNvSpPr>
            <p:nvPr/>
          </p:nvSpPr>
          <p:spPr bwMode="auto">
            <a:xfrm>
              <a:off x="7254601" y="3567477"/>
              <a:ext cx="0" cy="442912"/>
            </a:xfrm>
            <a:prstGeom prst="line">
              <a:avLst/>
            </a:prstGeom>
            <a:noFill/>
            <a:ln w="952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50" name="Line 129"/>
            <p:cNvSpPr>
              <a:spLocks noChangeShapeType="1"/>
            </p:cNvSpPr>
            <p:nvPr/>
          </p:nvSpPr>
          <p:spPr bwMode="auto">
            <a:xfrm>
              <a:off x="7820413" y="3567477"/>
              <a:ext cx="0" cy="442912"/>
            </a:xfrm>
            <a:prstGeom prst="line">
              <a:avLst/>
            </a:prstGeom>
            <a:noFill/>
            <a:ln w="952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51" name="Line 130"/>
            <p:cNvSpPr>
              <a:spLocks noChangeShapeType="1"/>
            </p:cNvSpPr>
            <p:nvPr/>
          </p:nvSpPr>
          <p:spPr bwMode="auto">
            <a:xfrm>
              <a:off x="8386224" y="3567477"/>
              <a:ext cx="0" cy="442912"/>
            </a:xfrm>
            <a:prstGeom prst="line">
              <a:avLst/>
            </a:prstGeom>
            <a:noFill/>
            <a:ln w="952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52" name="Line 131"/>
            <p:cNvSpPr>
              <a:spLocks noChangeShapeType="1"/>
            </p:cNvSpPr>
            <p:nvPr/>
          </p:nvSpPr>
          <p:spPr bwMode="auto">
            <a:xfrm>
              <a:off x="8871205" y="3567477"/>
              <a:ext cx="0" cy="442912"/>
            </a:xfrm>
            <a:prstGeom prst="line">
              <a:avLst/>
            </a:prstGeom>
            <a:noFill/>
            <a:ln w="952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53" name="Line 132"/>
            <p:cNvSpPr>
              <a:spLocks noChangeShapeType="1"/>
            </p:cNvSpPr>
            <p:nvPr/>
          </p:nvSpPr>
          <p:spPr bwMode="auto">
            <a:xfrm flipH="1">
              <a:off x="7254601" y="4083414"/>
              <a:ext cx="0" cy="2984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54" name="Line 133"/>
            <p:cNvSpPr>
              <a:spLocks noChangeShapeType="1"/>
            </p:cNvSpPr>
            <p:nvPr/>
          </p:nvSpPr>
          <p:spPr bwMode="auto">
            <a:xfrm flipH="1">
              <a:off x="2968880" y="4083415"/>
              <a:ext cx="0" cy="44132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55" name="Line 134"/>
            <p:cNvSpPr>
              <a:spLocks noChangeShapeType="1"/>
            </p:cNvSpPr>
            <p:nvPr/>
          </p:nvSpPr>
          <p:spPr bwMode="auto">
            <a:xfrm>
              <a:off x="1916368" y="3567477"/>
              <a:ext cx="0" cy="442912"/>
            </a:xfrm>
            <a:prstGeom prst="line">
              <a:avLst/>
            </a:prstGeom>
            <a:noFill/>
            <a:ln w="952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56" name="Rectangle 135"/>
            <p:cNvSpPr>
              <a:spLocks noChangeArrowheads="1"/>
            </p:cNvSpPr>
            <p:nvPr/>
          </p:nvSpPr>
          <p:spPr bwMode="auto">
            <a:xfrm>
              <a:off x="903595" y="4278108"/>
              <a:ext cx="1378901" cy="574676"/>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ctr" defTabSz="762000"/>
              <a:r>
                <a:rPr kumimoji="1" lang="zh-CN" altLang="en-US" sz="1200" b="1">
                  <a:solidFill>
                    <a:srgbClr val="0000FF"/>
                  </a:solidFill>
                  <a:latin typeface="微软雅黑" pitchFamily="34" charset="-122"/>
                  <a:ea typeface="微软雅黑" pitchFamily="34" charset="-122"/>
                </a:rPr>
                <a:t>有关加密信息</a:t>
              </a:r>
            </a:p>
            <a:p>
              <a:pPr algn="ctr" defTabSz="762000"/>
              <a:r>
                <a:rPr kumimoji="1" lang="zh-CN" altLang="en-US" sz="1200" b="1">
                  <a:solidFill>
                    <a:srgbClr val="0000FF"/>
                  </a:solidFill>
                  <a:latin typeface="微软雅黑" pitchFamily="34" charset="-122"/>
                  <a:ea typeface="微软雅黑" pitchFamily="34" charset="-122"/>
                </a:rPr>
                <a:t>的字段</a:t>
              </a:r>
            </a:p>
          </p:txBody>
        </p:sp>
        <p:sp>
          <p:nvSpPr>
            <p:cNvPr id="57" name="AutoShape 136"/>
            <p:cNvSpPr>
              <a:spLocks/>
            </p:cNvSpPr>
            <p:nvPr/>
          </p:nvSpPr>
          <p:spPr bwMode="auto">
            <a:xfrm rot="-5400000">
              <a:off x="1500972" y="2877444"/>
              <a:ext cx="225425" cy="2627842"/>
            </a:xfrm>
            <a:prstGeom prst="leftBrace">
              <a:avLst>
                <a:gd name="adj1" fmla="val 89671"/>
                <a:gd name="adj2" fmla="val 50000"/>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1200" b="1">
                <a:latin typeface="微软雅黑" pitchFamily="34" charset="-122"/>
                <a:ea typeface="微软雅黑" pitchFamily="34" charset="-122"/>
              </a:endParaRPr>
            </a:p>
          </p:txBody>
        </p:sp>
        <p:sp>
          <p:nvSpPr>
            <p:cNvPr id="58" name="Line 137"/>
            <p:cNvSpPr>
              <a:spLocks noChangeShapeType="1"/>
            </p:cNvSpPr>
            <p:nvPr/>
          </p:nvSpPr>
          <p:spPr bwMode="auto">
            <a:xfrm flipH="1">
              <a:off x="4100503" y="4083414"/>
              <a:ext cx="0" cy="2984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59" name="Freeform 143"/>
            <p:cNvSpPr>
              <a:spLocks/>
            </p:cNvSpPr>
            <p:nvPr/>
          </p:nvSpPr>
          <p:spPr bwMode="auto">
            <a:xfrm>
              <a:off x="320400" y="3153141"/>
              <a:ext cx="9431338" cy="409574"/>
            </a:xfrm>
            <a:custGeom>
              <a:avLst/>
              <a:gdLst>
                <a:gd name="T0" fmla="*/ 0 w 5484"/>
                <a:gd name="T1" fmla="*/ 2147483646 h 240"/>
                <a:gd name="T2" fmla="*/ 2147483646 w 5484"/>
                <a:gd name="T3" fmla="*/ 2147483646 h 240"/>
                <a:gd name="T4" fmla="*/ 2147483646 w 5484"/>
                <a:gd name="T5" fmla="*/ 0 h 240"/>
                <a:gd name="T6" fmla="*/ 2147483646 w 5484"/>
                <a:gd name="T7" fmla="*/ 2147483646 h 240"/>
                <a:gd name="T8" fmla="*/ 0 w 5484"/>
                <a:gd name="T9" fmla="*/ 2147483646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484" h="240">
                  <a:moveTo>
                    <a:pt x="0" y="240"/>
                  </a:moveTo>
                  <a:lnTo>
                    <a:pt x="2526" y="12"/>
                  </a:lnTo>
                  <a:lnTo>
                    <a:pt x="5202" y="0"/>
                  </a:lnTo>
                  <a:lnTo>
                    <a:pt x="5484" y="240"/>
                  </a:lnTo>
                  <a:lnTo>
                    <a:pt x="0" y="240"/>
                  </a:lnTo>
                  <a:close/>
                </a:path>
              </a:pathLst>
            </a:cu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5400000" scaled="1"/>
              <a:tileRect/>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29" name="Rectangle 144"/>
            <p:cNvSpPr>
              <a:spLocks noChangeArrowheads="1"/>
            </p:cNvSpPr>
            <p:nvPr/>
          </p:nvSpPr>
          <p:spPr bwMode="auto">
            <a:xfrm>
              <a:off x="4683513" y="2602276"/>
              <a:ext cx="4572926" cy="550864"/>
            </a:xfrm>
            <a:prstGeom prst="rect">
              <a:avLst/>
            </a:prstGeom>
            <a:solidFill>
              <a:srgbClr val="0000FF"/>
            </a:solidFill>
            <a:ln w="9525">
              <a:solidFill>
                <a:schemeClr val="tx1"/>
              </a:solidFill>
              <a:miter lim="800000"/>
              <a:headEnd/>
              <a:tailEnd/>
            </a:ln>
            <a:effectLst/>
            <a:extLst/>
          </p:spPr>
          <p:txBody>
            <a:bodyPr wrap="none" anchor="ctr"/>
            <a:lstStyle/>
            <a:p>
              <a:pPr eaLnBrk="1" hangingPunct="1"/>
              <a:endParaRPr lang="zh-CN" altLang="en-US" sz="1200" b="1">
                <a:solidFill>
                  <a:schemeClr val="bg1"/>
                </a:solidFill>
                <a:latin typeface="微软雅黑" pitchFamily="34" charset="-122"/>
                <a:ea typeface="微软雅黑" pitchFamily="34" charset="-122"/>
              </a:endParaRPr>
            </a:p>
          </p:txBody>
        </p:sp>
      </p:grpSp>
      <p:sp>
        <p:nvSpPr>
          <p:cNvPr id="61" name="Rectangle 124"/>
          <p:cNvSpPr>
            <a:spLocks noChangeArrowheads="1"/>
          </p:cNvSpPr>
          <p:nvPr/>
        </p:nvSpPr>
        <p:spPr bwMode="auto">
          <a:xfrm>
            <a:off x="3748055" y="2247294"/>
            <a:ext cx="493725" cy="42537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ctr" defTabSz="762000">
              <a:lnSpc>
                <a:spcPct val="90000"/>
              </a:lnSpc>
            </a:pPr>
            <a:r>
              <a:rPr kumimoji="1" lang="zh-CN" altLang="en-US" sz="1200" b="1" dirty="0">
                <a:solidFill>
                  <a:schemeClr val="bg1"/>
                </a:solidFill>
                <a:latin typeface="微软雅黑" pitchFamily="34" charset="-122"/>
                <a:ea typeface="微软雅黑" pitchFamily="34" charset="-122"/>
              </a:rPr>
              <a:t>安全</a:t>
            </a:r>
          </a:p>
          <a:p>
            <a:pPr algn="ctr" defTabSz="762000">
              <a:lnSpc>
                <a:spcPct val="90000"/>
              </a:lnSpc>
            </a:pPr>
            <a:r>
              <a:rPr kumimoji="1" lang="zh-CN" altLang="en-US" sz="1200" b="1" dirty="0">
                <a:solidFill>
                  <a:schemeClr val="bg1"/>
                </a:solidFill>
                <a:latin typeface="微软雅黑" pitchFamily="34" charset="-122"/>
                <a:ea typeface="微软雅黑" pitchFamily="34" charset="-122"/>
              </a:rPr>
              <a:t>参数</a:t>
            </a:r>
          </a:p>
        </p:txBody>
      </p:sp>
    </p:spTree>
    <p:extLst>
      <p:ext uri="{BB962C8B-B14F-4D97-AF65-F5344CB8AC3E}">
        <p14:creationId xmlns:p14="http://schemas.microsoft.com/office/powerpoint/2010/main" val="3359979189"/>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556963" y="1057072"/>
            <a:ext cx="8048776" cy="331493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AutoShape 5"/>
          <p:cNvSpPr>
            <a:spLocks noChangeArrowheads="1"/>
          </p:cNvSpPr>
          <p:nvPr/>
        </p:nvSpPr>
        <p:spPr bwMode="auto">
          <a:xfrm>
            <a:off x="556963" y="633865"/>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4" name="Rectangle 6"/>
          <p:cNvSpPr>
            <a:spLocks noChangeArrowheads="1"/>
          </p:cNvSpPr>
          <p:nvPr/>
        </p:nvSpPr>
        <p:spPr bwMode="auto">
          <a:xfrm>
            <a:off x="2699811" y="600654"/>
            <a:ext cx="376308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itchFamily="34" charset="-122"/>
                <a:ea typeface="微软雅黑" pitchFamily="34" charset="-122"/>
              </a:rPr>
              <a:t>Get-request </a:t>
            </a:r>
            <a:r>
              <a:rPr lang="zh-CN" altLang="en-US" sz="2000" b="1" dirty="0">
                <a:solidFill>
                  <a:schemeClr val="bg1"/>
                </a:solidFill>
                <a:latin typeface="微软雅黑" pitchFamily="34" charset="-122"/>
                <a:ea typeface="微软雅黑" pitchFamily="34" charset="-122"/>
              </a:rPr>
              <a:t>报文 </a:t>
            </a:r>
            <a:r>
              <a:rPr lang="en-US" altLang="zh-CN" sz="2000" b="1" dirty="0">
                <a:solidFill>
                  <a:schemeClr val="bg1"/>
                </a:solidFill>
                <a:latin typeface="微软雅黑" pitchFamily="34" charset="-122"/>
                <a:ea typeface="微软雅黑" pitchFamily="34" charset="-122"/>
              </a:rPr>
              <a:t>ASN.1 </a:t>
            </a:r>
            <a:r>
              <a:rPr lang="zh-CN" altLang="en-US" sz="2000" b="1" dirty="0">
                <a:solidFill>
                  <a:schemeClr val="bg1"/>
                </a:solidFill>
                <a:latin typeface="微软雅黑" pitchFamily="34" charset="-122"/>
                <a:ea typeface="微软雅黑" pitchFamily="34" charset="-122"/>
              </a:rPr>
              <a:t>编码</a:t>
            </a:r>
          </a:p>
        </p:txBody>
      </p:sp>
      <p:sp>
        <p:nvSpPr>
          <p:cNvPr id="5" name="Freeform 200"/>
          <p:cNvSpPr>
            <a:spLocks/>
          </p:cNvSpPr>
          <p:nvPr/>
        </p:nvSpPr>
        <p:spPr bwMode="auto">
          <a:xfrm>
            <a:off x="1163991" y="2105158"/>
            <a:ext cx="6375405" cy="189560"/>
          </a:xfrm>
          <a:custGeom>
            <a:avLst/>
            <a:gdLst>
              <a:gd name="T0" fmla="*/ 0 w 5464"/>
              <a:gd name="T1" fmla="*/ 2147483646 h 176"/>
              <a:gd name="T2" fmla="*/ 2147483646 w 5464"/>
              <a:gd name="T3" fmla="*/ 0 h 176"/>
              <a:gd name="T4" fmla="*/ 2147483646 w 5464"/>
              <a:gd name="T5" fmla="*/ 2147483646 h 176"/>
              <a:gd name="T6" fmla="*/ 2147483646 w 5464"/>
              <a:gd name="T7" fmla="*/ 2147483646 h 176"/>
              <a:gd name="T8" fmla="*/ 0 w 5464"/>
              <a:gd name="T9" fmla="*/ 2147483646 h 17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464" h="176">
                <a:moveTo>
                  <a:pt x="0" y="176"/>
                </a:moveTo>
                <a:lnTo>
                  <a:pt x="1534" y="0"/>
                </a:lnTo>
                <a:lnTo>
                  <a:pt x="5152" y="6"/>
                </a:lnTo>
                <a:lnTo>
                  <a:pt x="5464" y="174"/>
                </a:lnTo>
                <a:lnTo>
                  <a:pt x="0" y="176"/>
                </a:lnTo>
                <a:close/>
              </a:path>
            </a:pathLst>
          </a:custGeom>
          <a:gradFill rotWithShape="1">
            <a:gsLst>
              <a:gs pos="0">
                <a:schemeClr val="tx2">
                  <a:lumMod val="60000"/>
                  <a:lumOff val="40000"/>
                </a:schemeClr>
              </a:gs>
              <a:gs pos="100000">
                <a:srgbClr val="00FFCC"/>
              </a:gs>
            </a:gsLst>
            <a:lin ang="5400000" scaled="1"/>
          </a:gradFill>
          <a:ln>
            <a:noFill/>
          </a:ln>
          <a:effectLst/>
          <a:extLst/>
        </p:spPr>
        <p:txBody>
          <a:bodyPr wrap="none" anchor="ctr"/>
          <a:lstStyle/>
          <a:p>
            <a:pPr algn="ctr"/>
            <a:endParaRPr lang="zh-CN" altLang="en-US" sz="1100" b="1">
              <a:latin typeface="微软雅黑" pitchFamily="34" charset="-122"/>
              <a:ea typeface="微软雅黑" pitchFamily="34" charset="-122"/>
            </a:endParaRPr>
          </a:p>
        </p:txBody>
      </p:sp>
      <p:sp>
        <p:nvSpPr>
          <p:cNvPr id="6" name="Rectangle 195"/>
          <p:cNvSpPr>
            <a:spLocks noChangeArrowheads="1"/>
          </p:cNvSpPr>
          <p:nvPr/>
        </p:nvSpPr>
        <p:spPr bwMode="auto">
          <a:xfrm>
            <a:off x="6846316" y="3617333"/>
            <a:ext cx="847098" cy="414664"/>
          </a:xfrm>
          <a:prstGeom prst="rect">
            <a:avLst/>
          </a:prstGeom>
          <a:solidFill>
            <a:srgbClr val="FF66FF"/>
          </a:solidFill>
          <a:ln>
            <a:noFill/>
          </a:ln>
          <a:effectLst/>
          <a:extLst/>
        </p:spPr>
        <p:txBody>
          <a:bodyPr wrap="none" anchor="ctr"/>
          <a:lstStyle/>
          <a:p>
            <a:pPr algn="ctr" eaLnBrk="1" hangingPunct="1"/>
            <a:endParaRPr lang="zh-CN" altLang="en-US" sz="1100" b="1">
              <a:latin typeface="微软雅黑" pitchFamily="34" charset="-122"/>
              <a:ea typeface="微软雅黑" pitchFamily="34" charset="-122"/>
            </a:endParaRPr>
          </a:p>
        </p:txBody>
      </p:sp>
      <p:sp>
        <p:nvSpPr>
          <p:cNvPr id="7" name="Rectangle 168"/>
          <p:cNvSpPr>
            <a:spLocks noChangeArrowheads="1"/>
          </p:cNvSpPr>
          <p:nvPr/>
        </p:nvSpPr>
        <p:spPr bwMode="auto">
          <a:xfrm>
            <a:off x="5141618" y="2948487"/>
            <a:ext cx="2425780" cy="412509"/>
          </a:xfrm>
          <a:prstGeom prst="rect">
            <a:avLst/>
          </a:prstGeom>
          <a:solidFill>
            <a:srgbClr val="CC99FF"/>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en-US" sz="1100" b="1">
              <a:latin typeface="微软雅黑" pitchFamily="34" charset="-122"/>
              <a:ea typeface="微软雅黑" pitchFamily="34" charset="-122"/>
            </a:endParaRPr>
          </a:p>
        </p:txBody>
      </p:sp>
      <p:sp>
        <p:nvSpPr>
          <p:cNvPr id="8" name="Rectangle 197"/>
          <p:cNvSpPr>
            <a:spLocks noChangeArrowheads="1"/>
          </p:cNvSpPr>
          <p:nvPr/>
        </p:nvSpPr>
        <p:spPr bwMode="auto">
          <a:xfrm>
            <a:off x="6913989" y="2965719"/>
            <a:ext cx="648742" cy="382352"/>
          </a:xfrm>
          <a:prstGeom prst="rect">
            <a:avLst/>
          </a:prstGeom>
          <a:solidFill>
            <a:srgbClr val="FF66FF"/>
          </a:solidFill>
          <a:ln>
            <a:noFill/>
          </a:ln>
          <a:effectLst/>
          <a:extLst/>
        </p:spPr>
        <p:txBody>
          <a:bodyPr wrap="none" anchor="ctr"/>
          <a:lstStyle/>
          <a:p>
            <a:pPr algn="ctr" eaLnBrk="1" hangingPunct="1"/>
            <a:endParaRPr lang="zh-CN" altLang="en-US" sz="1100" b="1">
              <a:latin typeface="微软雅黑" pitchFamily="34" charset="-122"/>
              <a:ea typeface="微软雅黑" pitchFamily="34" charset="-122"/>
            </a:endParaRPr>
          </a:p>
        </p:txBody>
      </p:sp>
      <p:sp>
        <p:nvSpPr>
          <p:cNvPr id="9" name="Rectangle 198"/>
          <p:cNvSpPr>
            <a:spLocks noChangeArrowheads="1"/>
          </p:cNvSpPr>
          <p:nvPr/>
        </p:nvSpPr>
        <p:spPr bwMode="auto">
          <a:xfrm>
            <a:off x="6380762" y="2959257"/>
            <a:ext cx="512226" cy="388814"/>
          </a:xfrm>
          <a:prstGeom prst="rect">
            <a:avLst/>
          </a:prstGeom>
          <a:solidFill>
            <a:srgbClr val="00FFCC"/>
          </a:solidFill>
          <a:ln>
            <a:noFill/>
          </a:ln>
          <a:effectLst/>
          <a:extLst/>
        </p:spPr>
        <p:txBody>
          <a:bodyPr wrap="none" anchor="ctr"/>
          <a:lstStyle/>
          <a:p>
            <a:pPr algn="ctr" eaLnBrk="1" hangingPunct="1"/>
            <a:endParaRPr lang="zh-CN" altLang="en-US" sz="1100" b="1">
              <a:latin typeface="微软雅黑" pitchFamily="34" charset="-122"/>
              <a:ea typeface="微软雅黑" pitchFamily="34" charset="-122"/>
            </a:endParaRPr>
          </a:p>
        </p:txBody>
      </p:sp>
      <p:sp>
        <p:nvSpPr>
          <p:cNvPr id="10" name="Rectangle 134"/>
          <p:cNvSpPr>
            <a:spLocks noChangeArrowheads="1"/>
          </p:cNvSpPr>
          <p:nvPr/>
        </p:nvSpPr>
        <p:spPr bwMode="auto">
          <a:xfrm>
            <a:off x="1154656" y="2292565"/>
            <a:ext cx="6412743" cy="412510"/>
          </a:xfrm>
          <a:prstGeom prst="rect">
            <a:avLst/>
          </a:prstGeom>
          <a:solidFill>
            <a:srgbClr val="0000FF"/>
          </a:solidFill>
          <a:ln w="19050">
            <a:solidFill>
              <a:schemeClr val="tx1"/>
            </a:solidFill>
            <a:miter lim="800000"/>
            <a:headEnd/>
            <a:tailEnd/>
          </a:ln>
          <a:effectLst/>
          <a:extLst/>
        </p:spPr>
        <p:txBody>
          <a:bodyPr wrap="none" anchor="ctr"/>
          <a:lstStyle/>
          <a:p>
            <a:pPr algn="ctr" eaLnBrk="1" hangingPunct="1"/>
            <a:endParaRPr lang="zh-CN" altLang="en-US" sz="1100" b="1">
              <a:latin typeface="微软雅黑" pitchFamily="34" charset="-122"/>
              <a:ea typeface="微软雅黑" pitchFamily="34" charset="-122"/>
            </a:endParaRPr>
          </a:p>
        </p:txBody>
      </p:sp>
      <p:sp>
        <p:nvSpPr>
          <p:cNvPr id="11" name="Freeform 190"/>
          <p:cNvSpPr>
            <a:spLocks/>
          </p:cNvSpPr>
          <p:nvPr/>
        </p:nvSpPr>
        <p:spPr bwMode="auto">
          <a:xfrm>
            <a:off x="2963198" y="1549402"/>
            <a:ext cx="4191152" cy="305881"/>
          </a:xfrm>
          <a:custGeom>
            <a:avLst/>
            <a:gdLst>
              <a:gd name="T0" fmla="*/ 0 w 3592"/>
              <a:gd name="T1" fmla="*/ 2147483646 h 284"/>
              <a:gd name="T2" fmla="*/ 2147483646 w 3592"/>
              <a:gd name="T3" fmla="*/ 0 h 284"/>
              <a:gd name="T4" fmla="*/ 2147483646 w 3592"/>
              <a:gd name="T5" fmla="*/ 0 h 284"/>
              <a:gd name="T6" fmla="*/ 2147483646 w 3592"/>
              <a:gd name="T7" fmla="*/ 2147483646 h 284"/>
              <a:gd name="T8" fmla="*/ 0 w 3592"/>
              <a:gd name="T9" fmla="*/ 2147483646 h 2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92" h="284">
                <a:moveTo>
                  <a:pt x="0" y="284"/>
                </a:moveTo>
                <a:lnTo>
                  <a:pt x="1354" y="0"/>
                </a:lnTo>
                <a:lnTo>
                  <a:pt x="2044" y="0"/>
                </a:lnTo>
                <a:lnTo>
                  <a:pt x="3592" y="282"/>
                </a:lnTo>
                <a:lnTo>
                  <a:pt x="0" y="284"/>
                </a:lnTo>
                <a:close/>
              </a:path>
            </a:pathLst>
          </a:custGeom>
          <a:gradFill rotWithShape="1">
            <a:gsLst>
              <a:gs pos="0">
                <a:srgbClr val="0070C0"/>
              </a:gs>
              <a:gs pos="100000">
                <a:srgbClr val="00CCFF"/>
              </a:gs>
            </a:gsLst>
            <a:lin ang="5400000" scaled="1"/>
          </a:gradFill>
          <a:ln>
            <a:noFill/>
          </a:ln>
          <a:effectLst/>
          <a:extLst/>
        </p:spPr>
        <p:txBody>
          <a:bodyPr/>
          <a:lstStyle/>
          <a:p>
            <a:pPr algn="ctr"/>
            <a:endParaRPr lang="zh-CN" altLang="en-US" sz="1100" b="1">
              <a:latin typeface="微软雅黑" pitchFamily="34" charset="-122"/>
              <a:ea typeface="微软雅黑" pitchFamily="34" charset="-122"/>
            </a:endParaRPr>
          </a:p>
        </p:txBody>
      </p:sp>
      <p:sp>
        <p:nvSpPr>
          <p:cNvPr id="12" name="Rectangle 192"/>
          <p:cNvSpPr>
            <a:spLocks noChangeArrowheads="1"/>
          </p:cNvSpPr>
          <p:nvPr/>
        </p:nvSpPr>
        <p:spPr bwMode="auto">
          <a:xfrm>
            <a:off x="3240898" y="3621641"/>
            <a:ext cx="3599584" cy="400662"/>
          </a:xfrm>
          <a:prstGeom prst="rect">
            <a:avLst/>
          </a:prstGeom>
          <a:solidFill>
            <a:srgbClr val="00FFCC"/>
          </a:solidFill>
          <a:ln>
            <a:noFill/>
          </a:ln>
          <a:effectLst/>
          <a:extLst/>
        </p:spPr>
        <p:txBody>
          <a:bodyPr wrap="none" anchor="ctr"/>
          <a:lstStyle/>
          <a:p>
            <a:pPr algn="ctr" eaLnBrk="1" hangingPunct="1"/>
            <a:endParaRPr lang="zh-CN" altLang="en-US" sz="1100" b="1">
              <a:latin typeface="微软雅黑" pitchFamily="34" charset="-122"/>
              <a:ea typeface="微软雅黑" pitchFamily="34" charset="-122"/>
            </a:endParaRPr>
          </a:p>
        </p:txBody>
      </p:sp>
      <p:sp>
        <p:nvSpPr>
          <p:cNvPr id="13" name="Text Box 119"/>
          <p:cNvSpPr txBox="1">
            <a:spLocks noChangeArrowheads="1"/>
          </p:cNvSpPr>
          <p:nvPr/>
        </p:nvSpPr>
        <p:spPr bwMode="auto">
          <a:xfrm>
            <a:off x="4733237" y="3608718"/>
            <a:ext cx="357790"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1100" b="1" dirty="0">
                <a:latin typeface="微软雅黑" pitchFamily="34" charset="-122"/>
                <a:ea typeface="微软雅黑" pitchFamily="34" charset="-122"/>
              </a:rPr>
              <a:t>L</a:t>
            </a:r>
          </a:p>
          <a:p>
            <a:pPr algn="ctr" eaLnBrk="1" hangingPunct="1"/>
            <a:r>
              <a:rPr kumimoji="1" lang="en-US" altLang="zh-CN" sz="1100" b="1" dirty="0">
                <a:latin typeface="微软雅黑" pitchFamily="34" charset="-122"/>
                <a:ea typeface="微软雅黑" pitchFamily="34" charset="-122"/>
              </a:rPr>
              <a:t>09</a:t>
            </a:r>
          </a:p>
        </p:txBody>
      </p:sp>
      <p:sp>
        <p:nvSpPr>
          <p:cNvPr id="14" name="Text Box 120"/>
          <p:cNvSpPr txBox="1">
            <a:spLocks noChangeArrowheads="1"/>
          </p:cNvSpPr>
          <p:nvPr/>
        </p:nvSpPr>
        <p:spPr bwMode="auto">
          <a:xfrm>
            <a:off x="3191892" y="3608718"/>
            <a:ext cx="1568058"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1100" b="1" dirty="0">
                <a:latin typeface="微软雅黑" pitchFamily="34" charset="-122"/>
                <a:ea typeface="微软雅黑" pitchFamily="34" charset="-122"/>
              </a:rPr>
              <a:t>T</a:t>
            </a:r>
          </a:p>
          <a:p>
            <a:pPr algn="ctr" eaLnBrk="1" hangingPunct="1"/>
            <a:r>
              <a:rPr kumimoji="1" lang="en-US" altLang="zh-CN" sz="1100" b="1" dirty="0">
                <a:latin typeface="微软雅黑" pitchFamily="34" charset="-122"/>
                <a:ea typeface="微软雅黑" pitchFamily="34" charset="-122"/>
              </a:rPr>
              <a:t>OBJECT IDENTIFIER</a:t>
            </a:r>
          </a:p>
        </p:txBody>
      </p:sp>
      <p:sp>
        <p:nvSpPr>
          <p:cNvPr id="15" name="Text Box 124"/>
          <p:cNvSpPr txBox="1">
            <a:spLocks noChangeArrowheads="1"/>
          </p:cNvSpPr>
          <p:nvPr/>
        </p:nvSpPr>
        <p:spPr bwMode="auto">
          <a:xfrm>
            <a:off x="5129951" y="2929100"/>
            <a:ext cx="949299"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1100" b="1" dirty="0">
                <a:solidFill>
                  <a:schemeClr val="bg1"/>
                </a:solidFill>
                <a:latin typeface="微软雅黑" pitchFamily="34" charset="-122"/>
                <a:ea typeface="微软雅黑" pitchFamily="34" charset="-122"/>
              </a:rPr>
              <a:t>T</a:t>
            </a:r>
          </a:p>
          <a:p>
            <a:pPr algn="ctr" eaLnBrk="1" hangingPunct="1"/>
            <a:r>
              <a:rPr kumimoji="1" lang="en-US" altLang="zh-CN" sz="1100" b="1" dirty="0">
                <a:solidFill>
                  <a:schemeClr val="bg1"/>
                </a:solidFill>
                <a:latin typeface="微软雅黑" pitchFamily="34" charset="-122"/>
                <a:ea typeface="微软雅黑" pitchFamily="34" charset="-122"/>
              </a:rPr>
              <a:t>SEQUENCE</a:t>
            </a:r>
          </a:p>
        </p:txBody>
      </p:sp>
      <p:sp>
        <p:nvSpPr>
          <p:cNvPr id="16" name="Text Box 125"/>
          <p:cNvSpPr txBox="1">
            <a:spLocks noChangeArrowheads="1"/>
          </p:cNvSpPr>
          <p:nvPr/>
        </p:nvSpPr>
        <p:spPr bwMode="auto">
          <a:xfrm>
            <a:off x="6051724" y="2929100"/>
            <a:ext cx="383438"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1100" b="1" dirty="0">
                <a:solidFill>
                  <a:schemeClr val="bg1"/>
                </a:solidFill>
                <a:latin typeface="微软雅黑" pitchFamily="34" charset="-122"/>
                <a:ea typeface="微软雅黑" pitchFamily="34" charset="-122"/>
              </a:rPr>
              <a:t>L</a:t>
            </a:r>
          </a:p>
          <a:p>
            <a:pPr algn="ctr" eaLnBrk="1" hangingPunct="1"/>
            <a:r>
              <a:rPr kumimoji="1" lang="en-US" altLang="zh-CN" sz="1100" b="1" dirty="0">
                <a:solidFill>
                  <a:schemeClr val="bg1"/>
                </a:solidFill>
                <a:latin typeface="微软雅黑" pitchFamily="34" charset="-122"/>
                <a:ea typeface="微软雅黑" pitchFamily="34" charset="-122"/>
              </a:rPr>
              <a:t>0D</a:t>
            </a:r>
          </a:p>
        </p:txBody>
      </p:sp>
      <p:sp>
        <p:nvSpPr>
          <p:cNvPr id="17" name="Rectangle 136"/>
          <p:cNvSpPr>
            <a:spLocks noChangeArrowheads="1"/>
          </p:cNvSpPr>
          <p:nvPr/>
        </p:nvSpPr>
        <p:spPr bwMode="auto">
          <a:xfrm>
            <a:off x="2955032" y="1867132"/>
            <a:ext cx="4216822" cy="243413"/>
          </a:xfrm>
          <a:prstGeom prst="rect">
            <a:avLst/>
          </a:prstGeom>
          <a:solidFill>
            <a:srgbClr val="0066FF"/>
          </a:solidFill>
          <a:ln w="19050">
            <a:solidFill>
              <a:schemeClr val="tx2"/>
            </a:solidFill>
            <a:miter lim="800000"/>
            <a:headEnd/>
            <a:tailEnd/>
          </a:ln>
          <a:effectLst/>
          <a:extLst/>
        </p:spPr>
        <p:txBody>
          <a:bodyPr wrap="none" anchor="ctr"/>
          <a:lstStyle/>
          <a:p>
            <a:pPr algn="ctr" eaLnBrk="1" hangingPunct="1"/>
            <a:endParaRPr lang="zh-CN" altLang="en-US" sz="1100" b="1">
              <a:latin typeface="微软雅黑" pitchFamily="34" charset="-122"/>
              <a:ea typeface="微软雅黑" pitchFamily="34" charset="-122"/>
            </a:endParaRPr>
          </a:p>
        </p:txBody>
      </p:sp>
      <p:sp>
        <p:nvSpPr>
          <p:cNvPr id="18" name="Line 137"/>
          <p:cNvSpPr>
            <a:spLocks noChangeShapeType="1"/>
          </p:cNvSpPr>
          <p:nvPr/>
        </p:nvSpPr>
        <p:spPr bwMode="auto">
          <a:xfrm>
            <a:off x="3876806" y="1867132"/>
            <a:ext cx="1166" cy="24341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100" b="1">
              <a:latin typeface="微软雅黑" pitchFamily="34" charset="-122"/>
              <a:ea typeface="微软雅黑" pitchFamily="34" charset="-122"/>
            </a:endParaRPr>
          </a:p>
        </p:txBody>
      </p:sp>
      <p:sp>
        <p:nvSpPr>
          <p:cNvPr id="19" name="Line 138"/>
          <p:cNvSpPr>
            <a:spLocks noChangeShapeType="1"/>
          </p:cNvSpPr>
          <p:nvPr/>
        </p:nvSpPr>
        <p:spPr bwMode="auto">
          <a:xfrm>
            <a:off x="4865086" y="1867132"/>
            <a:ext cx="1167" cy="24341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100" b="1">
              <a:latin typeface="微软雅黑" pitchFamily="34" charset="-122"/>
              <a:ea typeface="微软雅黑" pitchFamily="34" charset="-122"/>
            </a:endParaRPr>
          </a:p>
        </p:txBody>
      </p:sp>
      <p:sp>
        <p:nvSpPr>
          <p:cNvPr id="20" name="Line 139"/>
          <p:cNvSpPr>
            <a:spLocks noChangeShapeType="1"/>
          </p:cNvSpPr>
          <p:nvPr/>
        </p:nvSpPr>
        <p:spPr bwMode="auto">
          <a:xfrm>
            <a:off x="5854534" y="1867132"/>
            <a:ext cx="1167" cy="24341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100" b="1">
              <a:latin typeface="微软雅黑" pitchFamily="34" charset="-122"/>
              <a:ea typeface="微软雅黑" pitchFamily="34" charset="-122"/>
            </a:endParaRPr>
          </a:p>
        </p:txBody>
      </p:sp>
      <p:sp>
        <p:nvSpPr>
          <p:cNvPr id="21" name="Text Box 141"/>
          <p:cNvSpPr txBox="1">
            <a:spLocks noChangeArrowheads="1"/>
          </p:cNvSpPr>
          <p:nvPr/>
        </p:nvSpPr>
        <p:spPr bwMode="auto">
          <a:xfrm>
            <a:off x="2945340" y="1855284"/>
            <a:ext cx="914033"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1100" b="1" dirty="0">
                <a:solidFill>
                  <a:schemeClr val="bg1"/>
                </a:solidFill>
                <a:latin typeface="微软雅黑" pitchFamily="34" charset="-122"/>
                <a:ea typeface="微软雅黑" pitchFamily="34" charset="-122"/>
              </a:rPr>
              <a:t>request-id</a:t>
            </a:r>
          </a:p>
        </p:txBody>
      </p:sp>
      <p:sp>
        <p:nvSpPr>
          <p:cNvPr id="22" name="Text Box 142"/>
          <p:cNvSpPr txBox="1">
            <a:spLocks noChangeArrowheads="1"/>
          </p:cNvSpPr>
          <p:nvPr/>
        </p:nvSpPr>
        <p:spPr bwMode="auto">
          <a:xfrm>
            <a:off x="3835363" y="1855284"/>
            <a:ext cx="1024639"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1100" b="1">
                <a:solidFill>
                  <a:schemeClr val="bg1"/>
                </a:solidFill>
                <a:latin typeface="微软雅黑" pitchFamily="34" charset="-122"/>
                <a:ea typeface="微软雅黑" pitchFamily="34" charset="-122"/>
              </a:rPr>
              <a:t>error-status</a:t>
            </a:r>
          </a:p>
        </p:txBody>
      </p:sp>
      <p:sp>
        <p:nvSpPr>
          <p:cNvPr id="23" name="Text Box 143"/>
          <p:cNvSpPr txBox="1">
            <a:spLocks noChangeArrowheads="1"/>
          </p:cNvSpPr>
          <p:nvPr/>
        </p:nvSpPr>
        <p:spPr bwMode="auto">
          <a:xfrm>
            <a:off x="4849044" y="1855284"/>
            <a:ext cx="98777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1100" b="1" dirty="0">
                <a:solidFill>
                  <a:schemeClr val="bg1"/>
                </a:solidFill>
                <a:latin typeface="微软雅黑" pitchFamily="34" charset="-122"/>
                <a:ea typeface="微软雅黑" pitchFamily="34" charset="-122"/>
              </a:rPr>
              <a:t>error-index</a:t>
            </a:r>
          </a:p>
        </p:txBody>
      </p:sp>
      <p:sp>
        <p:nvSpPr>
          <p:cNvPr id="24" name="Text Box 144"/>
          <p:cNvSpPr txBox="1">
            <a:spLocks noChangeArrowheads="1"/>
          </p:cNvSpPr>
          <p:nvPr/>
        </p:nvSpPr>
        <p:spPr bwMode="auto">
          <a:xfrm>
            <a:off x="5799225" y="1855284"/>
            <a:ext cx="1425390"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1100" b="1" dirty="0">
                <a:solidFill>
                  <a:schemeClr val="bg1"/>
                </a:solidFill>
                <a:latin typeface="微软雅黑" pitchFamily="34" charset="-122"/>
                <a:ea typeface="微软雅黑" pitchFamily="34" charset="-122"/>
              </a:rPr>
              <a:t>variable-bindings</a:t>
            </a:r>
          </a:p>
        </p:txBody>
      </p:sp>
      <p:sp>
        <p:nvSpPr>
          <p:cNvPr id="25" name="Line 145"/>
          <p:cNvSpPr>
            <a:spLocks noChangeShapeType="1"/>
          </p:cNvSpPr>
          <p:nvPr/>
        </p:nvSpPr>
        <p:spPr bwMode="auto">
          <a:xfrm flipH="1">
            <a:off x="4273517" y="2292565"/>
            <a:ext cx="0" cy="39527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100" b="1">
              <a:latin typeface="微软雅黑" pitchFamily="34" charset="-122"/>
              <a:ea typeface="微软雅黑" pitchFamily="34" charset="-122"/>
            </a:endParaRPr>
          </a:p>
        </p:txBody>
      </p:sp>
      <p:sp>
        <p:nvSpPr>
          <p:cNvPr id="26" name="Line 146"/>
          <p:cNvSpPr>
            <a:spLocks noChangeShapeType="1"/>
          </p:cNvSpPr>
          <p:nvPr/>
        </p:nvSpPr>
        <p:spPr bwMode="auto">
          <a:xfrm>
            <a:off x="3119550" y="2292564"/>
            <a:ext cx="0" cy="41035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100" b="1">
              <a:latin typeface="微软雅黑" pitchFamily="34" charset="-122"/>
              <a:ea typeface="微软雅黑" pitchFamily="34" charset="-122"/>
            </a:endParaRPr>
          </a:p>
        </p:txBody>
      </p:sp>
      <p:sp>
        <p:nvSpPr>
          <p:cNvPr id="27" name="Line 147"/>
          <p:cNvSpPr>
            <a:spLocks noChangeShapeType="1"/>
          </p:cNvSpPr>
          <p:nvPr/>
        </p:nvSpPr>
        <p:spPr bwMode="auto">
          <a:xfrm flipH="1">
            <a:off x="1875740" y="2292564"/>
            <a:ext cx="3501" cy="40497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100" b="1">
              <a:latin typeface="微软雅黑" pitchFamily="34" charset="-122"/>
              <a:ea typeface="微软雅黑" pitchFamily="34" charset="-122"/>
            </a:endParaRPr>
          </a:p>
        </p:txBody>
      </p:sp>
      <p:sp>
        <p:nvSpPr>
          <p:cNvPr id="28" name="Line 148"/>
          <p:cNvSpPr>
            <a:spLocks noChangeShapeType="1"/>
          </p:cNvSpPr>
          <p:nvPr/>
        </p:nvSpPr>
        <p:spPr bwMode="auto">
          <a:xfrm>
            <a:off x="2208278" y="2292565"/>
            <a:ext cx="0" cy="40281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100" b="1">
              <a:latin typeface="微软雅黑" pitchFamily="34" charset="-122"/>
              <a:ea typeface="微软雅黑" pitchFamily="34" charset="-122"/>
            </a:endParaRPr>
          </a:p>
        </p:txBody>
      </p:sp>
      <p:sp>
        <p:nvSpPr>
          <p:cNvPr id="29" name="Line 149"/>
          <p:cNvSpPr>
            <a:spLocks noChangeShapeType="1"/>
          </p:cNvSpPr>
          <p:nvPr/>
        </p:nvSpPr>
        <p:spPr bwMode="auto">
          <a:xfrm>
            <a:off x="6579118" y="2292565"/>
            <a:ext cx="0" cy="40281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100" b="1">
              <a:latin typeface="微软雅黑" pitchFamily="34" charset="-122"/>
              <a:ea typeface="微软雅黑" pitchFamily="34" charset="-122"/>
            </a:endParaRPr>
          </a:p>
        </p:txBody>
      </p:sp>
      <p:sp>
        <p:nvSpPr>
          <p:cNvPr id="30" name="Line 150"/>
          <p:cNvSpPr>
            <a:spLocks noChangeShapeType="1"/>
          </p:cNvSpPr>
          <p:nvPr/>
        </p:nvSpPr>
        <p:spPr bwMode="auto">
          <a:xfrm>
            <a:off x="6908156" y="2292564"/>
            <a:ext cx="0" cy="41035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100" b="1">
              <a:latin typeface="微软雅黑" pitchFamily="34" charset="-122"/>
              <a:ea typeface="微软雅黑" pitchFamily="34" charset="-122"/>
            </a:endParaRPr>
          </a:p>
        </p:txBody>
      </p:sp>
      <p:sp>
        <p:nvSpPr>
          <p:cNvPr id="31" name="Line 155"/>
          <p:cNvSpPr>
            <a:spLocks noChangeShapeType="1"/>
          </p:cNvSpPr>
          <p:nvPr/>
        </p:nvSpPr>
        <p:spPr bwMode="auto">
          <a:xfrm>
            <a:off x="3823132" y="2292564"/>
            <a:ext cx="0" cy="41035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100" b="1">
              <a:latin typeface="微软雅黑" pitchFamily="34" charset="-122"/>
              <a:ea typeface="微软雅黑" pitchFamily="34" charset="-122"/>
            </a:endParaRPr>
          </a:p>
        </p:txBody>
      </p:sp>
      <p:sp>
        <p:nvSpPr>
          <p:cNvPr id="32" name="Line 156"/>
          <p:cNvSpPr>
            <a:spLocks noChangeShapeType="1"/>
          </p:cNvSpPr>
          <p:nvPr/>
        </p:nvSpPr>
        <p:spPr bwMode="auto">
          <a:xfrm>
            <a:off x="4064660" y="2292565"/>
            <a:ext cx="0" cy="39527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100" b="1">
              <a:latin typeface="微软雅黑" pitchFamily="34" charset="-122"/>
              <a:ea typeface="微软雅黑" pitchFamily="34" charset="-122"/>
            </a:endParaRPr>
          </a:p>
        </p:txBody>
      </p:sp>
      <p:sp>
        <p:nvSpPr>
          <p:cNvPr id="33" name="Line 158"/>
          <p:cNvSpPr>
            <a:spLocks noChangeShapeType="1"/>
          </p:cNvSpPr>
          <p:nvPr/>
        </p:nvSpPr>
        <p:spPr bwMode="auto">
          <a:xfrm>
            <a:off x="5453154" y="2300104"/>
            <a:ext cx="0" cy="39527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100" b="1">
              <a:latin typeface="微软雅黑" pitchFamily="34" charset="-122"/>
              <a:ea typeface="微软雅黑" pitchFamily="34" charset="-122"/>
            </a:endParaRPr>
          </a:p>
        </p:txBody>
      </p:sp>
      <p:sp>
        <p:nvSpPr>
          <p:cNvPr id="34" name="Line 160"/>
          <p:cNvSpPr>
            <a:spLocks noChangeShapeType="1"/>
          </p:cNvSpPr>
          <p:nvPr/>
        </p:nvSpPr>
        <p:spPr bwMode="auto">
          <a:xfrm>
            <a:off x="4986433" y="2292565"/>
            <a:ext cx="0" cy="39527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100" b="1">
              <a:latin typeface="微软雅黑" pitchFamily="34" charset="-122"/>
              <a:ea typeface="微软雅黑" pitchFamily="34" charset="-122"/>
            </a:endParaRPr>
          </a:p>
        </p:txBody>
      </p:sp>
      <p:sp>
        <p:nvSpPr>
          <p:cNvPr id="35" name="Line 161"/>
          <p:cNvSpPr>
            <a:spLocks noChangeShapeType="1"/>
          </p:cNvSpPr>
          <p:nvPr/>
        </p:nvSpPr>
        <p:spPr bwMode="auto">
          <a:xfrm>
            <a:off x="5227962" y="2292565"/>
            <a:ext cx="0" cy="40281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100" b="1">
              <a:latin typeface="微软雅黑" pitchFamily="34" charset="-122"/>
              <a:ea typeface="微软雅黑" pitchFamily="34" charset="-122"/>
            </a:endParaRPr>
          </a:p>
        </p:txBody>
      </p:sp>
      <p:sp>
        <p:nvSpPr>
          <p:cNvPr id="36" name="Line 162"/>
          <p:cNvSpPr>
            <a:spLocks noChangeShapeType="1"/>
          </p:cNvSpPr>
          <p:nvPr/>
        </p:nvSpPr>
        <p:spPr bwMode="auto">
          <a:xfrm flipV="1">
            <a:off x="1154656" y="2110544"/>
            <a:ext cx="1800375" cy="17986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100" b="1">
              <a:latin typeface="微软雅黑" pitchFamily="34" charset="-122"/>
              <a:ea typeface="微软雅黑" pitchFamily="34" charset="-122"/>
            </a:endParaRPr>
          </a:p>
        </p:txBody>
      </p:sp>
      <p:sp>
        <p:nvSpPr>
          <p:cNvPr id="37" name="Line 163"/>
          <p:cNvSpPr>
            <a:spLocks noChangeShapeType="1"/>
          </p:cNvSpPr>
          <p:nvPr/>
        </p:nvSpPr>
        <p:spPr bwMode="auto">
          <a:xfrm flipV="1">
            <a:off x="3119550" y="2110544"/>
            <a:ext cx="758421" cy="17663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100" b="1">
              <a:latin typeface="微软雅黑" pitchFamily="34" charset="-122"/>
              <a:ea typeface="微软雅黑" pitchFamily="34" charset="-122"/>
            </a:endParaRPr>
          </a:p>
        </p:txBody>
      </p:sp>
      <p:sp>
        <p:nvSpPr>
          <p:cNvPr id="38" name="Line 164"/>
          <p:cNvSpPr>
            <a:spLocks noChangeShapeType="1"/>
          </p:cNvSpPr>
          <p:nvPr/>
        </p:nvSpPr>
        <p:spPr bwMode="auto">
          <a:xfrm flipV="1">
            <a:off x="4273517" y="2110544"/>
            <a:ext cx="592735" cy="18202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100" b="1">
              <a:latin typeface="微软雅黑" pitchFamily="34" charset="-122"/>
              <a:ea typeface="微软雅黑" pitchFamily="34" charset="-122"/>
            </a:endParaRPr>
          </a:p>
        </p:txBody>
      </p:sp>
      <p:sp>
        <p:nvSpPr>
          <p:cNvPr id="39" name="Line 165"/>
          <p:cNvSpPr>
            <a:spLocks noChangeShapeType="1"/>
          </p:cNvSpPr>
          <p:nvPr/>
        </p:nvSpPr>
        <p:spPr bwMode="auto">
          <a:xfrm flipV="1">
            <a:off x="5448487" y="2110544"/>
            <a:ext cx="406047" cy="18202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100" b="1">
              <a:latin typeface="微软雅黑" pitchFamily="34" charset="-122"/>
              <a:ea typeface="微软雅黑" pitchFamily="34" charset="-122"/>
            </a:endParaRPr>
          </a:p>
        </p:txBody>
      </p:sp>
      <p:sp>
        <p:nvSpPr>
          <p:cNvPr id="40" name="Rectangle 199"/>
          <p:cNvSpPr>
            <a:spLocks noChangeArrowheads="1"/>
          </p:cNvSpPr>
          <p:nvPr/>
        </p:nvSpPr>
        <p:spPr bwMode="auto">
          <a:xfrm>
            <a:off x="6910490" y="2296873"/>
            <a:ext cx="649908" cy="404970"/>
          </a:xfrm>
          <a:prstGeom prst="rect">
            <a:avLst/>
          </a:prstGeom>
          <a:solidFill>
            <a:srgbClr val="CC99FF"/>
          </a:solidFill>
          <a:ln>
            <a:noFill/>
          </a:ln>
          <a:effectLst/>
          <a:extLst>
            <a:ext uri="{91240B29-F687-4F45-9708-019B960494DF}">
              <a14:hiddenLine xmlns:a14="http://schemas.microsoft.com/office/drawing/2010/main" w="19050" algn="ctr">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en-US" sz="1100" b="1">
              <a:latin typeface="微软雅黑" pitchFamily="34" charset="-122"/>
              <a:ea typeface="微软雅黑" pitchFamily="34" charset="-122"/>
            </a:endParaRPr>
          </a:p>
        </p:txBody>
      </p:sp>
      <p:sp>
        <p:nvSpPr>
          <p:cNvPr id="41" name="Text Box 166"/>
          <p:cNvSpPr txBox="1">
            <a:spLocks noChangeArrowheads="1"/>
          </p:cNvSpPr>
          <p:nvPr/>
        </p:nvSpPr>
        <p:spPr bwMode="auto">
          <a:xfrm>
            <a:off x="6877820" y="2365804"/>
            <a:ext cx="748923"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1100" b="1">
                <a:solidFill>
                  <a:schemeClr val="bg1"/>
                </a:solidFill>
                <a:latin typeface="微软雅黑" pitchFamily="34" charset="-122"/>
                <a:ea typeface="微软雅黑" pitchFamily="34" charset="-122"/>
              </a:rPr>
              <a:t>VarBind</a:t>
            </a:r>
          </a:p>
        </p:txBody>
      </p:sp>
      <p:sp>
        <p:nvSpPr>
          <p:cNvPr id="42" name="Line 167"/>
          <p:cNvSpPr>
            <a:spLocks noChangeShapeType="1"/>
          </p:cNvSpPr>
          <p:nvPr/>
        </p:nvSpPr>
        <p:spPr bwMode="auto">
          <a:xfrm>
            <a:off x="7171853" y="2110544"/>
            <a:ext cx="395546" cy="19279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100" b="1">
              <a:latin typeface="微软雅黑" pitchFamily="34" charset="-122"/>
              <a:ea typeface="微软雅黑" pitchFamily="34" charset="-122"/>
            </a:endParaRPr>
          </a:p>
        </p:txBody>
      </p:sp>
      <p:sp>
        <p:nvSpPr>
          <p:cNvPr id="43" name="Line 169"/>
          <p:cNvSpPr>
            <a:spLocks noChangeShapeType="1"/>
          </p:cNvSpPr>
          <p:nvPr/>
        </p:nvSpPr>
        <p:spPr bwMode="auto">
          <a:xfrm>
            <a:off x="6051724" y="2948487"/>
            <a:ext cx="0" cy="412509"/>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100" b="1">
              <a:latin typeface="微软雅黑" pitchFamily="34" charset="-122"/>
              <a:ea typeface="微软雅黑" pitchFamily="34" charset="-122"/>
            </a:endParaRPr>
          </a:p>
        </p:txBody>
      </p:sp>
      <p:sp>
        <p:nvSpPr>
          <p:cNvPr id="44" name="Line 170"/>
          <p:cNvSpPr>
            <a:spLocks noChangeShapeType="1"/>
          </p:cNvSpPr>
          <p:nvPr/>
        </p:nvSpPr>
        <p:spPr bwMode="auto">
          <a:xfrm flipV="1">
            <a:off x="5134618" y="2705074"/>
            <a:ext cx="1771205" cy="24772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100" b="1">
              <a:latin typeface="微软雅黑" pitchFamily="34" charset="-122"/>
              <a:ea typeface="微软雅黑" pitchFamily="34" charset="-122"/>
            </a:endParaRPr>
          </a:p>
        </p:txBody>
      </p:sp>
      <p:sp>
        <p:nvSpPr>
          <p:cNvPr id="45" name="Line 171"/>
          <p:cNvSpPr>
            <a:spLocks noChangeShapeType="1"/>
          </p:cNvSpPr>
          <p:nvPr/>
        </p:nvSpPr>
        <p:spPr bwMode="auto">
          <a:xfrm>
            <a:off x="7559232" y="2705075"/>
            <a:ext cx="0" cy="24341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100" b="1">
              <a:latin typeface="微软雅黑" pitchFamily="34" charset="-122"/>
              <a:ea typeface="微软雅黑" pitchFamily="34" charset="-122"/>
            </a:endParaRPr>
          </a:p>
        </p:txBody>
      </p:sp>
      <p:sp>
        <p:nvSpPr>
          <p:cNvPr id="46" name="Rectangle 172"/>
          <p:cNvSpPr>
            <a:spLocks noChangeArrowheads="1"/>
          </p:cNvSpPr>
          <p:nvPr/>
        </p:nvSpPr>
        <p:spPr bwMode="auto">
          <a:xfrm>
            <a:off x="3239731" y="3616256"/>
            <a:ext cx="4459517" cy="425433"/>
          </a:xfrm>
          <a:prstGeom prst="rect">
            <a:avLst/>
          </a:prstGeom>
          <a:noFill/>
          <a:ln w="19050">
            <a:solidFill>
              <a:schemeClr val="tx2"/>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en-US" sz="1100" b="1">
              <a:latin typeface="微软雅黑" pitchFamily="34" charset="-122"/>
              <a:ea typeface="微软雅黑" pitchFamily="34" charset="-122"/>
            </a:endParaRPr>
          </a:p>
        </p:txBody>
      </p:sp>
      <p:sp>
        <p:nvSpPr>
          <p:cNvPr id="47" name="Line 173"/>
          <p:cNvSpPr>
            <a:spLocks noChangeShapeType="1"/>
          </p:cNvSpPr>
          <p:nvPr/>
        </p:nvSpPr>
        <p:spPr bwMode="auto">
          <a:xfrm>
            <a:off x="6842815" y="3616256"/>
            <a:ext cx="0" cy="42543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100" b="1">
              <a:latin typeface="微软雅黑" pitchFamily="34" charset="-122"/>
              <a:ea typeface="微软雅黑" pitchFamily="34" charset="-122"/>
            </a:endParaRPr>
          </a:p>
        </p:txBody>
      </p:sp>
      <p:sp>
        <p:nvSpPr>
          <p:cNvPr id="48" name="Line 174"/>
          <p:cNvSpPr>
            <a:spLocks noChangeShapeType="1"/>
          </p:cNvSpPr>
          <p:nvPr/>
        </p:nvSpPr>
        <p:spPr bwMode="auto">
          <a:xfrm>
            <a:off x="4734404" y="3616256"/>
            <a:ext cx="0" cy="42543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100" b="1">
              <a:latin typeface="微软雅黑" pitchFamily="34" charset="-122"/>
              <a:ea typeface="微软雅黑" pitchFamily="34" charset="-122"/>
            </a:endParaRPr>
          </a:p>
        </p:txBody>
      </p:sp>
      <p:sp>
        <p:nvSpPr>
          <p:cNvPr id="49" name="Rectangle 201"/>
          <p:cNvSpPr>
            <a:spLocks noChangeArrowheads="1"/>
          </p:cNvSpPr>
          <p:nvPr/>
        </p:nvSpPr>
        <p:spPr bwMode="auto">
          <a:xfrm>
            <a:off x="3688950" y="1184283"/>
            <a:ext cx="420049" cy="365119"/>
          </a:xfrm>
          <a:prstGeom prst="rect">
            <a:avLst/>
          </a:prstGeom>
          <a:solidFill>
            <a:srgbClr val="009900"/>
          </a:solidFill>
          <a:ln>
            <a:noFill/>
          </a:ln>
          <a:effectLst/>
          <a:extLst/>
        </p:spPr>
        <p:txBody>
          <a:bodyPr wrap="none" anchor="ctr"/>
          <a:lstStyle/>
          <a:p>
            <a:pPr algn="ctr" eaLnBrk="1" hangingPunct="1"/>
            <a:endParaRPr lang="zh-CN" altLang="en-US" sz="1100" b="1">
              <a:latin typeface="微软雅黑" pitchFamily="34" charset="-122"/>
              <a:ea typeface="微软雅黑" pitchFamily="34" charset="-122"/>
            </a:endParaRPr>
          </a:p>
        </p:txBody>
      </p:sp>
      <p:sp>
        <p:nvSpPr>
          <p:cNvPr id="50" name="Line 175"/>
          <p:cNvSpPr>
            <a:spLocks noChangeShapeType="1"/>
          </p:cNvSpPr>
          <p:nvPr/>
        </p:nvSpPr>
        <p:spPr bwMode="auto">
          <a:xfrm>
            <a:off x="5045940" y="3616256"/>
            <a:ext cx="0" cy="42543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100" b="1">
              <a:latin typeface="微软雅黑" pitchFamily="34" charset="-122"/>
              <a:ea typeface="微软雅黑" pitchFamily="34" charset="-122"/>
            </a:endParaRPr>
          </a:p>
        </p:txBody>
      </p:sp>
      <p:sp>
        <p:nvSpPr>
          <p:cNvPr id="51" name="Line 176"/>
          <p:cNvSpPr>
            <a:spLocks noChangeShapeType="1"/>
          </p:cNvSpPr>
          <p:nvPr/>
        </p:nvSpPr>
        <p:spPr bwMode="auto">
          <a:xfrm>
            <a:off x="7408714" y="3616256"/>
            <a:ext cx="0" cy="42543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100" b="1">
              <a:latin typeface="微软雅黑" pitchFamily="34" charset="-122"/>
              <a:ea typeface="微软雅黑" pitchFamily="34" charset="-122"/>
            </a:endParaRPr>
          </a:p>
        </p:txBody>
      </p:sp>
      <p:sp>
        <p:nvSpPr>
          <p:cNvPr id="52" name="Rectangle 202"/>
          <p:cNvSpPr>
            <a:spLocks noChangeArrowheads="1"/>
          </p:cNvSpPr>
          <p:nvPr/>
        </p:nvSpPr>
        <p:spPr bwMode="auto">
          <a:xfrm>
            <a:off x="4120666" y="1190746"/>
            <a:ext cx="420049" cy="358656"/>
          </a:xfrm>
          <a:prstGeom prst="rect">
            <a:avLst/>
          </a:prstGeom>
          <a:solidFill>
            <a:srgbClr val="CC00CC"/>
          </a:solidFill>
          <a:ln>
            <a:noFill/>
          </a:ln>
          <a:effectLst/>
          <a:extLst/>
        </p:spPr>
        <p:txBody>
          <a:bodyPr wrap="none" anchor="ctr"/>
          <a:lstStyle/>
          <a:p>
            <a:pPr algn="ctr" eaLnBrk="1" hangingPunct="1"/>
            <a:endParaRPr lang="zh-CN" altLang="en-US" sz="1100" b="1">
              <a:latin typeface="微软雅黑" pitchFamily="34" charset="-122"/>
              <a:ea typeface="微软雅黑" pitchFamily="34" charset="-122"/>
            </a:endParaRPr>
          </a:p>
        </p:txBody>
      </p:sp>
      <p:sp>
        <p:nvSpPr>
          <p:cNvPr id="53" name="Rectangle 189"/>
          <p:cNvSpPr>
            <a:spLocks noChangeArrowheads="1"/>
          </p:cNvSpPr>
          <p:nvPr/>
        </p:nvSpPr>
        <p:spPr bwMode="auto">
          <a:xfrm>
            <a:off x="4550049" y="1193977"/>
            <a:ext cx="997199" cy="355426"/>
          </a:xfrm>
          <a:prstGeom prst="rect">
            <a:avLst/>
          </a:prstGeom>
          <a:solidFill>
            <a:srgbClr val="0066FF"/>
          </a:solidFill>
          <a:ln>
            <a:solidFill>
              <a:schemeClr val="tx1"/>
            </a:solidFill>
          </a:ln>
          <a:effectLst/>
          <a:extLst/>
        </p:spPr>
        <p:txBody>
          <a:bodyPr wrap="none" anchor="ctr"/>
          <a:lstStyle/>
          <a:p>
            <a:pPr algn="ctr" eaLnBrk="1" hangingPunct="1"/>
            <a:endParaRPr lang="zh-CN" altLang="en-US" sz="1100" b="1">
              <a:latin typeface="微软雅黑" pitchFamily="34" charset="-122"/>
              <a:ea typeface="微软雅黑" pitchFamily="34" charset="-122"/>
            </a:endParaRPr>
          </a:p>
        </p:txBody>
      </p:sp>
      <p:sp>
        <p:nvSpPr>
          <p:cNvPr id="54" name="Rectangle 135"/>
          <p:cNvSpPr>
            <a:spLocks noChangeArrowheads="1"/>
          </p:cNvSpPr>
          <p:nvPr/>
        </p:nvSpPr>
        <p:spPr bwMode="auto">
          <a:xfrm>
            <a:off x="3676116" y="1186437"/>
            <a:ext cx="1871132" cy="365119"/>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en-US" sz="1100" b="1">
              <a:latin typeface="微软雅黑" pitchFamily="34" charset="-122"/>
              <a:ea typeface="微软雅黑" pitchFamily="34" charset="-122"/>
            </a:endParaRPr>
          </a:p>
        </p:txBody>
      </p:sp>
      <p:sp>
        <p:nvSpPr>
          <p:cNvPr id="55" name="Line 177"/>
          <p:cNvSpPr>
            <a:spLocks noChangeShapeType="1"/>
          </p:cNvSpPr>
          <p:nvPr/>
        </p:nvSpPr>
        <p:spPr bwMode="auto">
          <a:xfrm>
            <a:off x="4547716" y="1188592"/>
            <a:ext cx="0" cy="36296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100" b="1">
              <a:latin typeface="微软雅黑" pitchFamily="34" charset="-122"/>
              <a:ea typeface="微软雅黑" pitchFamily="34" charset="-122"/>
            </a:endParaRPr>
          </a:p>
        </p:txBody>
      </p:sp>
      <p:sp>
        <p:nvSpPr>
          <p:cNvPr id="56" name="Line 178"/>
          <p:cNvSpPr>
            <a:spLocks noChangeShapeType="1"/>
          </p:cNvSpPr>
          <p:nvPr/>
        </p:nvSpPr>
        <p:spPr bwMode="auto">
          <a:xfrm>
            <a:off x="4111332" y="1188592"/>
            <a:ext cx="0" cy="36296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100" b="1">
              <a:latin typeface="微软雅黑" pitchFamily="34" charset="-122"/>
              <a:ea typeface="微软雅黑" pitchFamily="34" charset="-122"/>
            </a:endParaRPr>
          </a:p>
        </p:txBody>
      </p:sp>
      <p:sp>
        <p:nvSpPr>
          <p:cNvPr id="57" name="Line 179"/>
          <p:cNvSpPr>
            <a:spLocks noChangeShapeType="1"/>
          </p:cNvSpPr>
          <p:nvPr/>
        </p:nvSpPr>
        <p:spPr bwMode="auto">
          <a:xfrm>
            <a:off x="6381928" y="2948487"/>
            <a:ext cx="0" cy="412509"/>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100" b="1">
              <a:latin typeface="微软雅黑" pitchFamily="34" charset="-122"/>
              <a:ea typeface="微软雅黑" pitchFamily="34" charset="-122"/>
            </a:endParaRPr>
          </a:p>
        </p:txBody>
      </p:sp>
      <p:sp>
        <p:nvSpPr>
          <p:cNvPr id="58" name="Line 180"/>
          <p:cNvSpPr>
            <a:spLocks noChangeShapeType="1"/>
          </p:cNvSpPr>
          <p:nvPr/>
        </p:nvSpPr>
        <p:spPr bwMode="auto">
          <a:xfrm>
            <a:off x="6908156" y="2948487"/>
            <a:ext cx="0" cy="412509"/>
          </a:xfrm>
          <a:prstGeom prst="line">
            <a:avLst/>
          </a:prstGeom>
          <a:noFill/>
          <a:ln w="952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100" b="1">
              <a:latin typeface="微软雅黑" pitchFamily="34" charset="-122"/>
              <a:ea typeface="微软雅黑" pitchFamily="34" charset="-122"/>
            </a:endParaRPr>
          </a:p>
        </p:txBody>
      </p:sp>
      <p:sp>
        <p:nvSpPr>
          <p:cNvPr id="59" name="Line 181"/>
          <p:cNvSpPr>
            <a:spLocks noChangeShapeType="1"/>
          </p:cNvSpPr>
          <p:nvPr/>
        </p:nvSpPr>
        <p:spPr bwMode="auto">
          <a:xfrm flipV="1">
            <a:off x="3239732" y="3363150"/>
            <a:ext cx="3142197" cy="25095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100" b="1">
              <a:latin typeface="微软雅黑" pitchFamily="34" charset="-122"/>
              <a:ea typeface="微软雅黑" pitchFamily="34" charset="-122"/>
            </a:endParaRPr>
          </a:p>
        </p:txBody>
      </p:sp>
      <p:sp>
        <p:nvSpPr>
          <p:cNvPr id="60" name="Line 182"/>
          <p:cNvSpPr>
            <a:spLocks noChangeShapeType="1"/>
          </p:cNvSpPr>
          <p:nvPr/>
        </p:nvSpPr>
        <p:spPr bwMode="auto">
          <a:xfrm flipH="1">
            <a:off x="6853316" y="3353457"/>
            <a:ext cx="54840" cy="25310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100" b="1">
              <a:latin typeface="微软雅黑" pitchFamily="34" charset="-122"/>
              <a:ea typeface="微软雅黑" pitchFamily="34" charset="-122"/>
            </a:endParaRPr>
          </a:p>
        </p:txBody>
      </p:sp>
      <p:sp>
        <p:nvSpPr>
          <p:cNvPr id="61" name="Line 183"/>
          <p:cNvSpPr>
            <a:spLocks noChangeShapeType="1"/>
          </p:cNvSpPr>
          <p:nvPr/>
        </p:nvSpPr>
        <p:spPr bwMode="auto">
          <a:xfrm>
            <a:off x="7567399" y="3363150"/>
            <a:ext cx="131849" cy="25310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100" b="1">
              <a:latin typeface="微软雅黑" pitchFamily="34" charset="-122"/>
              <a:ea typeface="微软雅黑" pitchFamily="34" charset="-122"/>
            </a:endParaRPr>
          </a:p>
        </p:txBody>
      </p:sp>
      <p:sp>
        <p:nvSpPr>
          <p:cNvPr id="62" name="Text Box 184"/>
          <p:cNvSpPr txBox="1">
            <a:spLocks noChangeArrowheads="1"/>
          </p:cNvSpPr>
          <p:nvPr/>
        </p:nvSpPr>
        <p:spPr bwMode="auto">
          <a:xfrm>
            <a:off x="2070452" y="2660916"/>
            <a:ext cx="113832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1400" b="1" dirty="0">
                <a:latin typeface="微软雅黑" pitchFamily="34" charset="-122"/>
                <a:ea typeface="微软雅黑" pitchFamily="34" charset="-122"/>
              </a:rPr>
              <a:t>request-ID</a:t>
            </a:r>
          </a:p>
        </p:txBody>
      </p:sp>
      <p:sp>
        <p:nvSpPr>
          <p:cNvPr id="63" name="Text Box 185"/>
          <p:cNvSpPr txBox="1">
            <a:spLocks noChangeArrowheads="1"/>
          </p:cNvSpPr>
          <p:nvPr/>
        </p:nvSpPr>
        <p:spPr bwMode="auto">
          <a:xfrm>
            <a:off x="4969740" y="4022303"/>
            <a:ext cx="1951175"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1050" b="1" dirty="0">
                <a:latin typeface="微软雅黑" pitchFamily="34" charset="-122"/>
                <a:ea typeface="微软雅黑" pitchFamily="34" charset="-122"/>
              </a:rPr>
              <a:t>1.  3.  6.  1.  2.  1.  7.  1.  0</a:t>
            </a:r>
          </a:p>
        </p:txBody>
      </p:sp>
      <p:sp>
        <p:nvSpPr>
          <p:cNvPr id="64" name="Text Box 186"/>
          <p:cNvSpPr txBox="1">
            <a:spLocks noChangeArrowheads="1"/>
          </p:cNvSpPr>
          <p:nvPr/>
        </p:nvSpPr>
        <p:spPr bwMode="auto">
          <a:xfrm>
            <a:off x="2007949" y="1229070"/>
            <a:ext cx="169693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1400" b="1" dirty="0" err="1">
                <a:latin typeface="微软雅黑" pitchFamily="34" charset="-122"/>
                <a:ea typeface="微软雅黑" pitchFamily="34" charset="-122"/>
              </a:rPr>
              <a:t>GetRequest</a:t>
            </a:r>
            <a:r>
              <a:rPr kumimoji="1" lang="en-US" altLang="zh-CN" sz="1400" b="1" dirty="0">
                <a:latin typeface="微软雅黑" pitchFamily="34" charset="-122"/>
                <a:ea typeface="微软雅黑" pitchFamily="34" charset="-122"/>
              </a:rPr>
              <a:t>-PDU</a:t>
            </a:r>
          </a:p>
        </p:txBody>
      </p:sp>
      <p:sp>
        <p:nvSpPr>
          <p:cNvPr id="65" name="Freeform 193"/>
          <p:cNvSpPr>
            <a:spLocks/>
          </p:cNvSpPr>
          <p:nvPr/>
        </p:nvSpPr>
        <p:spPr bwMode="auto">
          <a:xfrm>
            <a:off x="5145119" y="2699688"/>
            <a:ext cx="2429281" cy="245567"/>
          </a:xfrm>
          <a:custGeom>
            <a:avLst/>
            <a:gdLst>
              <a:gd name="T0" fmla="*/ 0 w 2082"/>
              <a:gd name="T1" fmla="*/ 2147483646 h 228"/>
              <a:gd name="T2" fmla="*/ 2147483646 w 2082"/>
              <a:gd name="T3" fmla="*/ 0 h 228"/>
              <a:gd name="T4" fmla="*/ 2147483646 w 2082"/>
              <a:gd name="T5" fmla="*/ 2147483646 h 228"/>
              <a:gd name="T6" fmla="*/ 2147483646 w 2082"/>
              <a:gd name="T7" fmla="*/ 2147483646 h 228"/>
              <a:gd name="T8" fmla="*/ 0 w 2082"/>
              <a:gd name="T9" fmla="*/ 2147483646 h 22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82" h="228">
                <a:moveTo>
                  <a:pt x="0" y="228"/>
                </a:moveTo>
                <a:lnTo>
                  <a:pt x="1512" y="0"/>
                </a:lnTo>
                <a:lnTo>
                  <a:pt x="2076" y="6"/>
                </a:lnTo>
                <a:lnTo>
                  <a:pt x="2082" y="222"/>
                </a:lnTo>
                <a:lnTo>
                  <a:pt x="0" y="228"/>
                </a:lnTo>
                <a:close/>
              </a:path>
            </a:pathLst>
          </a:custGeom>
          <a:gradFill rotWithShape="1">
            <a:gsLst>
              <a:gs pos="0">
                <a:srgbClr val="5E4776"/>
              </a:gs>
              <a:gs pos="100000">
                <a:srgbClr val="FF66FF"/>
              </a:gs>
            </a:gsLst>
            <a:lin ang="5400000" scaled="1"/>
          </a:gradFill>
          <a:ln>
            <a:noFill/>
          </a:ln>
          <a:effectLst/>
          <a:extLst/>
        </p:spPr>
        <p:txBody>
          <a:bodyPr/>
          <a:lstStyle/>
          <a:p>
            <a:pPr algn="ctr"/>
            <a:endParaRPr lang="zh-CN" altLang="en-US" sz="1100" b="1">
              <a:latin typeface="微软雅黑" pitchFamily="34" charset="-122"/>
              <a:ea typeface="微软雅黑" pitchFamily="34" charset="-122"/>
            </a:endParaRPr>
          </a:p>
        </p:txBody>
      </p:sp>
      <p:sp>
        <p:nvSpPr>
          <p:cNvPr id="66" name="Freeform 194"/>
          <p:cNvSpPr>
            <a:spLocks/>
          </p:cNvSpPr>
          <p:nvPr/>
        </p:nvSpPr>
        <p:spPr bwMode="auto">
          <a:xfrm>
            <a:off x="3228064" y="3358841"/>
            <a:ext cx="3674258" cy="258491"/>
          </a:xfrm>
          <a:custGeom>
            <a:avLst/>
            <a:gdLst>
              <a:gd name="T0" fmla="*/ 0 w 3149"/>
              <a:gd name="T1" fmla="*/ 2147483646 h 240"/>
              <a:gd name="T2" fmla="*/ 2147483646 w 3149"/>
              <a:gd name="T3" fmla="*/ 0 h 240"/>
              <a:gd name="T4" fmla="*/ 2147483646 w 3149"/>
              <a:gd name="T5" fmla="*/ 0 h 240"/>
              <a:gd name="T6" fmla="*/ 2147483646 w 3149"/>
              <a:gd name="T7" fmla="*/ 2147483646 h 240"/>
              <a:gd name="T8" fmla="*/ 0 w 3149"/>
              <a:gd name="T9" fmla="*/ 2147483646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149" h="240">
                <a:moveTo>
                  <a:pt x="0" y="237"/>
                </a:moveTo>
                <a:lnTo>
                  <a:pt x="2693" y="0"/>
                </a:lnTo>
                <a:lnTo>
                  <a:pt x="3149" y="0"/>
                </a:lnTo>
                <a:lnTo>
                  <a:pt x="3101" y="240"/>
                </a:lnTo>
                <a:lnTo>
                  <a:pt x="0" y="237"/>
                </a:lnTo>
                <a:close/>
              </a:path>
            </a:pathLst>
          </a:custGeom>
          <a:gradFill rotWithShape="1">
            <a:gsLst>
              <a:gs pos="0">
                <a:srgbClr val="00B0F0"/>
              </a:gs>
              <a:gs pos="100000">
                <a:srgbClr val="99FFCC"/>
              </a:gs>
            </a:gsLst>
            <a:lin ang="5400000" scaled="1"/>
          </a:gradFill>
          <a:ln>
            <a:noFill/>
          </a:ln>
          <a:effectLst/>
          <a:extLst/>
        </p:spPr>
        <p:txBody>
          <a:bodyPr/>
          <a:lstStyle/>
          <a:p>
            <a:pPr algn="ctr"/>
            <a:endParaRPr lang="zh-CN" altLang="en-US" sz="1100" b="1">
              <a:latin typeface="微软雅黑" pitchFamily="34" charset="-122"/>
              <a:ea typeface="微软雅黑" pitchFamily="34" charset="-122"/>
            </a:endParaRPr>
          </a:p>
        </p:txBody>
      </p:sp>
      <p:sp>
        <p:nvSpPr>
          <p:cNvPr id="67" name="Freeform 196"/>
          <p:cNvSpPr>
            <a:spLocks/>
          </p:cNvSpPr>
          <p:nvPr/>
        </p:nvSpPr>
        <p:spPr bwMode="auto">
          <a:xfrm>
            <a:off x="6853316" y="3358841"/>
            <a:ext cx="840097" cy="258491"/>
          </a:xfrm>
          <a:custGeom>
            <a:avLst/>
            <a:gdLst>
              <a:gd name="T0" fmla="*/ 0 w 720"/>
              <a:gd name="T1" fmla="*/ 2147483646 h 240"/>
              <a:gd name="T2" fmla="*/ 2147483646 w 720"/>
              <a:gd name="T3" fmla="*/ 2147483646 h 240"/>
              <a:gd name="T4" fmla="*/ 2147483646 w 720"/>
              <a:gd name="T5" fmla="*/ 0 h 240"/>
              <a:gd name="T6" fmla="*/ 2147483646 w 720"/>
              <a:gd name="T7" fmla="*/ 2147483646 h 240"/>
              <a:gd name="T8" fmla="*/ 0 w 720"/>
              <a:gd name="T9" fmla="*/ 2147483646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20" h="240">
                <a:moveTo>
                  <a:pt x="0" y="240"/>
                </a:moveTo>
                <a:lnTo>
                  <a:pt x="48" y="12"/>
                </a:lnTo>
                <a:lnTo>
                  <a:pt x="606" y="0"/>
                </a:lnTo>
                <a:lnTo>
                  <a:pt x="720" y="240"/>
                </a:lnTo>
                <a:lnTo>
                  <a:pt x="0" y="240"/>
                </a:lnTo>
                <a:close/>
              </a:path>
            </a:pathLst>
          </a:custGeom>
          <a:gradFill rotWithShape="1">
            <a:gsLst>
              <a:gs pos="0">
                <a:srgbClr val="7030A0"/>
              </a:gs>
              <a:gs pos="100000">
                <a:srgbClr val="FF00FF"/>
              </a:gs>
            </a:gsLst>
            <a:lin ang="5400000" scaled="1"/>
          </a:gradFill>
          <a:ln>
            <a:noFill/>
          </a:ln>
          <a:effectLst/>
          <a:extLst/>
        </p:spPr>
        <p:txBody>
          <a:bodyPr/>
          <a:lstStyle/>
          <a:p>
            <a:pPr algn="ctr"/>
            <a:endParaRPr lang="zh-CN" altLang="en-US" sz="1100" b="1">
              <a:latin typeface="微软雅黑" pitchFamily="34" charset="-122"/>
              <a:ea typeface="微软雅黑" pitchFamily="34" charset="-122"/>
            </a:endParaRPr>
          </a:p>
        </p:txBody>
      </p:sp>
      <p:sp>
        <p:nvSpPr>
          <p:cNvPr id="68" name="Text Box 127"/>
          <p:cNvSpPr txBox="1">
            <a:spLocks noChangeArrowheads="1"/>
          </p:cNvSpPr>
          <p:nvPr/>
        </p:nvSpPr>
        <p:spPr bwMode="auto">
          <a:xfrm>
            <a:off x="3712555" y="1145959"/>
            <a:ext cx="377026"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1100" b="1">
                <a:solidFill>
                  <a:schemeClr val="bg1"/>
                </a:solidFill>
                <a:latin typeface="微软雅黑" pitchFamily="34" charset="-122"/>
                <a:ea typeface="微软雅黑" pitchFamily="34" charset="-122"/>
              </a:rPr>
              <a:t> T</a:t>
            </a:r>
          </a:p>
          <a:p>
            <a:pPr algn="ctr" eaLnBrk="1" hangingPunct="1"/>
            <a:r>
              <a:rPr kumimoji="1" lang="en-US" altLang="zh-CN" sz="1100" b="1">
                <a:solidFill>
                  <a:schemeClr val="bg1"/>
                </a:solidFill>
                <a:latin typeface="微软雅黑" pitchFamily="34" charset="-122"/>
                <a:ea typeface="微软雅黑" pitchFamily="34" charset="-122"/>
              </a:rPr>
              <a:t>A0</a:t>
            </a:r>
          </a:p>
        </p:txBody>
      </p:sp>
      <p:sp>
        <p:nvSpPr>
          <p:cNvPr id="69" name="Text Box 128"/>
          <p:cNvSpPr txBox="1">
            <a:spLocks noChangeArrowheads="1"/>
          </p:cNvSpPr>
          <p:nvPr/>
        </p:nvSpPr>
        <p:spPr bwMode="auto">
          <a:xfrm>
            <a:off x="4139986" y="1145959"/>
            <a:ext cx="383438"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1100" b="1">
                <a:solidFill>
                  <a:schemeClr val="bg1"/>
                </a:solidFill>
                <a:latin typeface="微软雅黑" pitchFamily="34" charset="-122"/>
                <a:ea typeface="微软雅黑" pitchFamily="34" charset="-122"/>
              </a:rPr>
              <a:t>  L</a:t>
            </a:r>
          </a:p>
          <a:p>
            <a:pPr algn="ctr" eaLnBrk="1" hangingPunct="1"/>
            <a:r>
              <a:rPr kumimoji="1" lang="en-US" altLang="zh-CN" sz="1100" b="1">
                <a:solidFill>
                  <a:schemeClr val="bg1"/>
                </a:solidFill>
                <a:latin typeface="微软雅黑" pitchFamily="34" charset="-122"/>
                <a:ea typeface="微软雅黑" pitchFamily="34" charset="-122"/>
              </a:rPr>
              <a:t>1D</a:t>
            </a:r>
          </a:p>
        </p:txBody>
      </p:sp>
      <p:sp>
        <p:nvSpPr>
          <p:cNvPr id="70" name="Text Box 129"/>
          <p:cNvSpPr txBox="1">
            <a:spLocks noChangeArrowheads="1"/>
          </p:cNvSpPr>
          <p:nvPr/>
        </p:nvSpPr>
        <p:spPr bwMode="auto">
          <a:xfrm>
            <a:off x="4557995" y="1152309"/>
            <a:ext cx="1003800"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1100" b="1" dirty="0" err="1">
                <a:solidFill>
                  <a:schemeClr val="bg1"/>
                </a:solidFill>
                <a:latin typeface="微软雅黑" pitchFamily="34" charset="-122"/>
                <a:ea typeface="微软雅黑" pitchFamily="34" charset="-122"/>
              </a:rPr>
              <a:t>GetRequest</a:t>
            </a:r>
            <a:endParaRPr kumimoji="1" lang="en-US" altLang="zh-CN" sz="1100" b="1" dirty="0">
              <a:solidFill>
                <a:schemeClr val="bg1"/>
              </a:solidFill>
              <a:latin typeface="微软雅黑" pitchFamily="34" charset="-122"/>
              <a:ea typeface="微软雅黑" pitchFamily="34" charset="-122"/>
            </a:endParaRPr>
          </a:p>
          <a:p>
            <a:pPr algn="ctr" eaLnBrk="1" hangingPunct="1"/>
            <a:r>
              <a:rPr kumimoji="1" lang="en-US" altLang="zh-CN" sz="1100" b="1" dirty="0">
                <a:solidFill>
                  <a:schemeClr val="bg1"/>
                </a:solidFill>
                <a:latin typeface="微软雅黑" pitchFamily="34" charset="-122"/>
                <a:ea typeface="微软雅黑" pitchFamily="34" charset="-122"/>
              </a:rPr>
              <a:t>-PDU</a:t>
            </a:r>
          </a:p>
        </p:txBody>
      </p:sp>
      <p:sp>
        <p:nvSpPr>
          <p:cNvPr id="71" name="Text Box 123"/>
          <p:cNvSpPr txBox="1">
            <a:spLocks noChangeArrowheads="1"/>
          </p:cNvSpPr>
          <p:nvPr/>
        </p:nvSpPr>
        <p:spPr bwMode="auto">
          <a:xfrm>
            <a:off x="4945214" y="2281795"/>
            <a:ext cx="357790"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1100" b="1" dirty="0">
                <a:solidFill>
                  <a:schemeClr val="bg1"/>
                </a:solidFill>
                <a:latin typeface="微软雅黑" pitchFamily="34" charset="-122"/>
                <a:ea typeface="微软雅黑" pitchFamily="34" charset="-122"/>
              </a:rPr>
              <a:t>L</a:t>
            </a:r>
          </a:p>
          <a:p>
            <a:pPr algn="ctr" eaLnBrk="1" hangingPunct="1"/>
            <a:r>
              <a:rPr kumimoji="1" lang="en-US" altLang="zh-CN" sz="1100" b="1" dirty="0">
                <a:solidFill>
                  <a:schemeClr val="bg1"/>
                </a:solidFill>
                <a:latin typeface="微软雅黑" pitchFamily="34" charset="-122"/>
                <a:ea typeface="微软雅黑" pitchFamily="34" charset="-122"/>
              </a:rPr>
              <a:t>01</a:t>
            </a:r>
          </a:p>
        </p:txBody>
      </p:sp>
      <p:sp>
        <p:nvSpPr>
          <p:cNvPr id="72" name="Text Box 130"/>
          <p:cNvSpPr txBox="1">
            <a:spLocks noChangeArrowheads="1"/>
          </p:cNvSpPr>
          <p:nvPr/>
        </p:nvSpPr>
        <p:spPr bwMode="auto">
          <a:xfrm>
            <a:off x="6579118" y="2281795"/>
            <a:ext cx="349776"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1100" b="1" dirty="0">
                <a:solidFill>
                  <a:schemeClr val="bg1"/>
                </a:solidFill>
                <a:latin typeface="微软雅黑" pitchFamily="34" charset="-122"/>
                <a:ea typeface="微软雅黑" pitchFamily="34" charset="-122"/>
              </a:rPr>
              <a:t>L</a:t>
            </a:r>
          </a:p>
          <a:p>
            <a:pPr algn="ctr" eaLnBrk="1" hangingPunct="1"/>
            <a:r>
              <a:rPr kumimoji="1" lang="en-US" altLang="zh-CN" sz="1100" b="1" dirty="0">
                <a:solidFill>
                  <a:schemeClr val="bg1"/>
                </a:solidFill>
                <a:latin typeface="微软雅黑" pitchFamily="34" charset="-122"/>
                <a:ea typeface="微软雅黑" pitchFamily="34" charset="-122"/>
              </a:rPr>
              <a:t>0F</a:t>
            </a:r>
          </a:p>
        </p:txBody>
      </p:sp>
      <p:sp>
        <p:nvSpPr>
          <p:cNvPr id="73" name="Text Box 132"/>
          <p:cNvSpPr txBox="1">
            <a:spLocks noChangeArrowheads="1"/>
          </p:cNvSpPr>
          <p:nvPr/>
        </p:nvSpPr>
        <p:spPr bwMode="auto">
          <a:xfrm>
            <a:off x="3076380" y="2281795"/>
            <a:ext cx="806631"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1100" b="1" dirty="0">
                <a:solidFill>
                  <a:schemeClr val="bg1"/>
                </a:solidFill>
                <a:latin typeface="微软雅黑" pitchFamily="34" charset="-122"/>
                <a:ea typeface="微软雅黑" pitchFamily="34" charset="-122"/>
              </a:rPr>
              <a:t>T</a:t>
            </a:r>
          </a:p>
          <a:p>
            <a:pPr algn="ctr" eaLnBrk="1" hangingPunct="1"/>
            <a:r>
              <a:rPr kumimoji="1" lang="en-US" altLang="zh-CN" sz="1100" b="1" dirty="0">
                <a:solidFill>
                  <a:schemeClr val="bg1"/>
                </a:solidFill>
                <a:latin typeface="微软雅黑" pitchFamily="34" charset="-122"/>
                <a:ea typeface="微软雅黑" pitchFamily="34" charset="-122"/>
              </a:rPr>
              <a:t>INTEGER</a:t>
            </a:r>
          </a:p>
        </p:txBody>
      </p:sp>
      <p:sp>
        <p:nvSpPr>
          <p:cNvPr id="74" name="Text Box 133"/>
          <p:cNvSpPr txBox="1">
            <a:spLocks noChangeArrowheads="1"/>
          </p:cNvSpPr>
          <p:nvPr/>
        </p:nvSpPr>
        <p:spPr bwMode="auto">
          <a:xfrm>
            <a:off x="3775562" y="2281795"/>
            <a:ext cx="357790"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1100" b="1" dirty="0">
                <a:solidFill>
                  <a:schemeClr val="bg1"/>
                </a:solidFill>
                <a:latin typeface="微软雅黑" pitchFamily="34" charset="-122"/>
                <a:ea typeface="微软雅黑" pitchFamily="34" charset="-122"/>
              </a:rPr>
              <a:t>L</a:t>
            </a:r>
          </a:p>
          <a:p>
            <a:pPr algn="ctr" eaLnBrk="1" hangingPunct="1"/>
            <a:r>
              <a:rPr kumimoji="1" lang="en-US" altLang="zh-CN" sz="1100" b="1" dirty="0">
                <a:solidFill>
                  <a:schemeClr val="bg1"/>
                </a:solidFill>
                <a:latin typeface="微软雅黑" pitchFamily="34" charset="-122"/>
                <a:ea typeface="微软雅黑" pitchFamily="34" charset="-122"/>
              </a:rPr>
              <a:t>01</a:t>
            </a:r>
          </a:p>
        </p:txBody>
      </p:sp>
      <p:sp>
        <p:nvSpPr>
          <p:cNvPr id="75" name="Text Box 152"/>
          <p:cNvSpPr txBox="1">
            <a:spLocks noChangeArrowheads="1"/>
          </p:cNvSpPr>
          <p:nvPr/>
        </p:nvSpPr>
        <p:spPr bwMode="auto">
          <a:xfrm>
            <a:off x="2163313" y="2281795"/>
            <a:ext cx="1015021"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1100" b="1" dirty="0">
                <a:solidFill>
                  <a:schemeClr val="bg1"/>
                </a:solidFill>
                <a:latin typeface="微软雅黑" pitchFamily="34" charset="-122"/>
                <a:ea typeface="微软雅黑" pitchFamily="34" charset="-122"/>
              </a:rPr>
              <a:t>V</a:t>
            </a:r>
          </a:p>
          <a:p>
            <a:pPr algn="ctr" eaLnBrk="1" hangingPunct="1"/>
            <a:r>
              <a:rPr kumimoji="1" lang="en-US" altLang="zh-CN" sz="1100" b="1" dirty="0">
                <a:solidFill>
                  <a:schemeClr val="bg1"/>
                </a:solidFill>
                <a:latin typeface="微软雅黑" pitchFamily="34" charset="-122"/>
                <a:ea typeface="微软雅黑" pitchFamily="34" charset="-122"/>
              </a:rPr>
              <a:t>05 AE 56 02</a:t>
            </a:r>
          </a:p>
        </p:txBody>
      </p:sp>
      <p:sp>
        <p:nvSpPr>
          <p:cNvPr id="76" name="Text Box 153"/>
          <p:cNvSpPr txBox="1">
            <a:spLocks noChangeArrowheads="1"/>
          </p:cNvSpPr>
          <p:nvPr/>
        </p:nvSpPr>
        <p:spPr bwMode="auto">
          <a:xfrm>
            <a:off x="4000756" y="2281795"/>
            <a:ext cx="357790"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1100" b="1" dirty="0">
                <a:solidFill>
                  <a:schemeClr val="bg1"/>
                </a:solidFill>
                <a:latin typeface="微软雅黑" pitchFamily="34" charset="-122"/>
                <a:ea typeface="微软雅黑" pitchFamily="34" charset="-122"/>
              </a:rPr>
              <a:t>V</a:t>
            </a:r>
          </a:p>
          <a:p>
            <a:pPr algn="ctr" eaLnBrk="1" hangingPunct="1"/>
            <a:r>
              <a:rPr kumimoji="1" lang="en-US" altLang="zh-CN" sz="1100" b="1" dirty="0">
                <a:solidFill>
                  <a:schemeClr val="bg1"/>
                </a:solidFill>
                <a:latin typeface="微软雅黑" pitchFamily="34" charset="-122"/>
                <a:ea typeface="微软雅黑" pitchFamily="34" charset="-122"/>
              </a:rPr>
              <a:t>00</a:t>
            </a:r>
          </a:p>
        </p:txBody>
      </p:sp>
      <p:sp>
        <p:nvSpPr>
          <p:cNvPr id="77" name="Text Box 154"/>
          <p:cNvSpPr txBox="1">
            <a:spLocks noChangeArrowheads="1"/>
          </p:cNvSpPr>
          <p:nvPr/>
        </p:nvSpPr>
        <p:spPr bwMode="auto">
          <a:xfrm>
            <a:off x="5430199" y="2281795"/>
            <a:ext cx="1226618"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1100" b="1" dirty="0">
                <a:solidFill>
                  <a:schemeClr val="bg1"/>
                </a:solidFill>
                <a:latin typeface="微软雅黑" pitchFamily="34" charset="-122"/>
                <a:ea typeface="微软雅黑" pitchFamily="34" charset="-122"/>
              </a:rPr>
              <a:t>T</a:t>
            </a:r>
          </a:p>
          <a:p>
            <a:pPr algn="ctr" eaLnBrk="1" hangingPunct="1"/>
            <a:r>
              <a:rPr kumimoji="1" lang="en-US" altLang="zh-CN" sz="1100" b="1" dirty="0">
                <a:solidFill>
                  <a:schemeClr val="bg1"/>
                </a:solidFill>
                <a:latin typeface="微软雅黑" pitchFamily="34" charset="-122"/>
                <a:ea typeface="微软雅黑" pitchFamily="34" charset="-122"/>
              </a:rPr>
              <a:t>SEQUENCE OF </a:t>
            </a:r>
          </a:p>
        </p:txBody>
      </p:sp>
      <p:sp>
        <p:nvSpPr>
          <p:cNvPr id="78" name="Text Box 157"/>
          <p:cNvSpPr txBox="1">
            <a:spLocks noChangeArrowheads="1"/>
          </p:cNvSpPr>
          <p:nvPr/>
        </p:nvSpPr>
        <p:spPr bwMode="auto">
          <a:xfrm>
            <a:off x="4239679" y="2281795"/>
            <a:ext cx="806631"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1100" b="1" dirty="0">
                <a:solidFill>
                  <a:schemeClr val="bg1"/>
                </a:solidFill>
                <a:latin typeface="微软雅黑" pitchFamily="34" charset="-122"/>
                <a:ea typeface="微软雅黑" pitchFamily="34" charset="-122"/>
              </a:rPr>
              <a:t>T</a:t>
            </a:r>
          </a:p>
          <a:p>
            <a:pPr algn="ctr" eaLnBrk="1" hangingPunct="1"/>
            <a:r>
              <a:rPr kumimoji="1" lang="en-US" altLang="zh-CN" sz="1100" b="1" dirty="0">
                <a:solidFill>
                  <a:schemeClr val="bg1"/>
                </a:solidFill>
                <a:latin typeface="微软雅黑" pitchFamily="34" charset="-122"/>
                <a:ea typeface="微软雅黑" pitchFamily="34" charset="-122"/>
              </a:rPr>
              <a:t>INTEGER</a:t>
            </a:r>
          </a:p>
        </p:txBody>
      </p:sp>
      <p:sp>
        <p:nvSpPr>
          <p:cNvPr id="79" name="Text Box 159"/>
          <p:cNvSpPr txBox="1">
            <a:spLocks noChangeArrowheads="1"/>
          </p:cNvSpPr>
          <p:nvPr/>
        </p:nvSpPr>
        <p:spPr bwMode="auto">
          <a:xfrm>
            <a:off x="5157708" y="2281795"/>
            <a:ext cx="357790"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1100" b="1" dirty="0">
                <a:solidFill>
                  <a:schemeClr val="bg1"/>
                </a:solidFill>
                <a:latin typeface="微软雅黑" pitchFamily="34" charset="-122"/>
                <a:ea typeface="微软雅黑" pitchFamily="34" charset="-122"/>
              </a:rPr>
              <a:t>V</a:t>
            </a:r>
          </a:p>
          <a:p>
            <a:pPr algn="ctr" eaLnBrk="1" hangingPunct="1"/>
            <a:r>
              <a:rPr kumimoji="1" lang="en-US" altLang="zh-CN" sz="1100" b="1" dirty="0">
                <a:solidFill>
                  <a:schemeClr val="bg1"/>
                </a:solidFill>
                <a:latin typeface="微软雅黑" pitchFamily="34" charset="-122"/>
                <a:ea typeface="微软雅黑" pitchFamily="34" charset="-122"/>
              </a:rPr>
              <a:t>00</a:t>
            </a:r>
          </a:p>
        </p:txBody>
      </p:sp>
      <p:sp>
        <p:nvSpPr>
          <p:cNvPr id="80" name="Text Box 126"/>
          <p:cNvSpPr txBox="1">
            <a:spLocks noChangeArrowheads="1"/>
          </p:cNvSpPr>
          <p:nvPr/>
        </p:nvSpPr>
        <p:spPr bwMode="auto">
          <a:xfrm>
            <a:off x="6374894" y="3028189"/>
            <a:ext cx="1164100"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1100" b="1" dirty="0">
                <a:latin typeface="微软雅黑" pitchFamily="34" charset="-122"/>
                <a:ea typeface="微软雅黑" pitchFamily="34" charset="-122"/>
              </a:rPr>
              <a:t>name     value</a:t>
            </a:r>
          </a:p>
        </p:txBody>
      </p:sp>
      <p:sp>
        <p:nvSpPr>
          <p:cNvPr id="81" name="Text Box 118"/>
          <p:cNvSpPr txBox="1">
            <a:spLocks noChangeArrowheads="1"/>
          </p:cNvSpPr>
          <p:nvPr/>
        </p:nvSpPr>
        <p:spPr bwMode="auto">
          <a:xfrm>
            <a:off x="5009194" y="3608718"/>
            <a:ext cx="190629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1000" b="1" dirty="0">
                <a:latin typeface="微软雅黑" pitchFamily="34" charset="-122"/>
                <a:ea typeface="微软雅黑" pitchFamily="34" charset="-122"/>
              </a:rPr>
              <a:t>V</a:t>
            </a:r>
          </a:p>
          <a:p>
            <a:pPr algn="ctr" eaLnBrk="1" hangingPunct="1"/>
            <a:r>
              <a:rPr kumimoji="1" lang="en-US" altLang="zh-CN" sz="1000" b="1" dirty="0">
                <a:latin typeface="微软雅黑" pitchFamily="34" charset="-122"/>
                <a:ea typeface="微软雅黑" pitchFamily="34" charset="-122"/>
              </a:rPr>
              <a:t>01 03 06 01 02 01 01 01 00</a:t>
            </a:r>
          </a:p>
        </p:txBody>
      </p:sp>
      <p:sp>
        <p:nvSpPr>
          <p:cNvPr id="82" name="Text Box 121"/>
          <p:cNvSpPr txBox="1">
            <a:spLocks noChangeArrowheads="1"/>
          </p:cNvSpPr>
          <p:nvPr/>
        </p:nvSpPr>
        <p:spPr bwMode="auto">
          <a:xfrm>
            <a:off x="6842815" y="3608718"/>
            <a:ext cx="56778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1100" b="1" dirty="0">
                <a:latin typeface="微软雅黑" pitchFamily="34" charset="-122"/>
                <a:ea typeface="微软雅黑" pitchFamily="34" charset="-122"/>
              </a:rPr>
              <a:t>T</a:t>
            </a:r>
          </a:p>
          <a:p>
            <a:pPr algn="ctr" eaLnBrk="1" hangingPunct="1"/>
            <a:r>
              <a:rPr kumimoji="1" lang="en-US" altLang="zh-CN" sz="1100" b="1" dirty="0">
                <a:latin typeface="微软雅黑" pitchFamily="34" charset="-122"/>
                <a:ea typeface="微软雅黑" pitchFamily="34" charset="-122"/>
              </a:rPr>
              <a:t>NULL</a:t>
            </a:r>
          </a:p>
        </p:txBody>
      </p:sp>
      <p:sp>
        <p:nvSpPr>
          <p:cNvPr id="83" name="Text Box 122"/>
          <p:cNvSpPr txBox="1">
            <a:spLocks noChangeArrowheads="1"/>
          </p:cNvSpPr>
          <p:nvPr/>
        </p:nvSpPr>
        <p:spPr bwMode="auto">
          <a:xfrm>
            <a:off x="7386546" y="3608718"/>
            <a:ext cx="357790"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1100" b="1" dirty="0">
                <a:latin typeface="微软雅黑" pitchFamily="34" charset="-122"/>
                <a:ea typeface="微软雅黑" pitchFamily="34" charset="-122"/>
              </a:rPr>
              <a:t>L</a:t>
            </a:r>
          </a:p>
          <a:p>
            <a:pPr algn="ctr" eaLnBrk="1" hangingPunct="1"/>
            <a:r>
              <a:rPr kumimoji="1" lang="en-US" altLang="zh-CN" sz="1100" b="1" dirty="0">
                <a:latin typeface="微软雅黑" pitchFamily="34" charset="-122"/>
                <a:ea typeface="微软雅黑" pitchFamily="34" charset="-122"/>
              </a:rPr>
              <a:t>00</a:t>
            </a:r>
          </a:p>
        </p:txBody>
      </p:sp>
      <p:sp>
        <p:nvSpPr>
          <p:cNvPr id="84" name="Text Box 131"/>
          <p:cNvSpPr txBox="1">
            <a:spLocks noChangeArrowheads="1"/>
          </p:cNvSpPr>
          <p:nvPr/>
        </p:nvSpPr>
        <p:spPr bwMode="auto">
          <a:xfrm>
            <a:off x="1869659" y="2281795"/>
            <a:ext cx="357790"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1100" b="1" dirty="0">
                <a:solidFill>
                  <a:schemeClr val="bg1"/>
                </a:solidFill>
                <a:latin typeface="微软雅黑" pitchFamily="34" charset="-122"/>
                <a:ea typeface="微软雅黑" pitchFamily="34" charset="-122"/>
              </a:rPr>
              <a:t>L</a:t>
            </a:r>
          </a:p>
          <a:p>
            <a:pPr algn="ctr" eaLnBrk="1" hangingPunct="1"/>
            <a:r>
              <a:rPr kumimoji="1" lang="en-US" altLang="zh-CN" sz="1100" b="1" dirty="0">
                <a:solidFill>
                  <a:schemeClr val="bg1"/>
                </a:solidFill>
                <a:latin typeface="微软雅黑" pitchFamily="34" charset="-122"/>
                <a:ea typeface="微软雅黑" pitchFamily="34" charset="-122"/>
              </a:rPr>
              <a:t>04</a:t>
            </a:r>
          </a:p>
        </p:txBody>
      </p:sp>
      <p:sp>
        <p:nvSpPr>
          <p:cNvPr id="85" name="Text Box 151"/>
          <p:cNvSpPr txBox="1">
            <a:spLocks noChangeArrowheads="1"/>
          </p:cNvSpPr>
          <p:nvPr/>
        </p:nvSpPr>
        <p:spPr bwMode="auto">
          <a:xfrm>
            <a:off x="1110318" y="2281795"/>
            <a:ext cx="806631"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1100" b="1" dirty="0">
                <a:solidFill>
                  <a:schemeClr val="bg1"/>
                </a:solidFill>
                <a:latin typeface="微软雅黑" pitchFamily="34" charset="-122"/>
                <a:ea typeface="微软雅黑" pitchFamily="34" charset="-122"/>
              </a:rPr>
              <a:t>T</a:t>
            </a:r>
          </a:p>
          <a:p>
            <a:pPr algn="ctr" eaLnBrk="1" hangingPunct="1"/>
            <a:r>
              <a:rPr kumimoji="1" lang="en-US" altLang="zh-CN" sz="1100" b="1" dirty="0">
                <a:solidFill>
                  <a:schemeClr val="bg1"/>
                </a:solidFill>
                <a:latin typeface="微软雅黑" pitchFamily="34" charset="-122"/>
                <a:ea typeface="微软雅黑" pitchFamily="34" charset="-122"/>
              </a:rPr>
              <a:t>INTEGER</a:t>
            </a:r>
          </a:p>
        </p:txBody>
      </p:sp>
    </p:spTree>
    <p:extLst>
      <p:ext uri="{BB962C8B-B14F-4D97-AF65-F5344CB8AC3E}">
        <p14:creationId xmlns:p14="http://schemas.microsoft.com/office/powerpoint/2010/main" val="492184368"/>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556963" y="1404981"/>
            <a:ext cx="8048776" cy="2438400"/>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AutoShape 5"/>
          <p:cNvSpPr>
            <a:spLocks noChangeArrowheads="1"/>
          </p:cNvSpPr>
          <p:nvPr/>
        </p:nvSpPr>
        <p:spPr bwMode="auto">
          <a:xfrm>
            <a:off x="556963" y="987805"/>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4" name="Rectangle 6"/>
          <p:cNvSpPr>
            <a:spLocks noChangeArrowheads="1"/>
          </p:cNvSpPr>
          <p:nvPr/>
        </p:nvSpPr>
        <p:spPr bwMode="auto">
          <a:xfrm>
            <a:off x="2699811" y="954594"/>
            <a:ext cx="376308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itchFamily="34" charset="-122"/>
                <a:ea typeface="微软雅黑" pitchFamily="34" charset="-122"/>
              </a:rPr>
              <a:t>Get-request </a:t>
            </a:r>
            <a:r>
              <a:rPr lang="zh-CN" altLang="en-US" sz="2000" b="1" dirty="0">
                <a:solidFill>
                  <a:schemeClr val="bg1"/>
                </a:solidFill>
                <a:latin typeface="微软雅黑" pitchFamily="34" charset="-122"/>
                <a:ea typeface="微软雅黑" pitchFamily="34" charset="-122"/>
              </a:rPr>
              <a:t>报文 </a:t>
            </a:r>
            <a:r>
              <a:rPr lang="en-US" altLang="zh-CN" sz="2000" b="1" dirty="0">
                <a:solidFill>
                  <a:schemeClr val="bg1"/>
                </a:solidFill>
                <a:latin typeface="微软雅黑" pitchFamily="34" charset="-122"/>
                <a:ea typeface="微软雅黑" pitchFamily="34" charset="-122"/>
              </a:rPr>
              <a:t>ASN.1 </a:t>
            </a:r>
            <a:r>
              <a:rPr lang="zh-CN" altLang="en-US" sz="2000" b="1" dirty="0">
                <a:solidFill>
                  <a:schemeClr val="bg1"/>
                </a:solidFill>
                <a:latin typeface="微软雅黑" pitchFamily="34" charset="-122"/>
                <a:ea typeface="微软雅黑" pitchFamily="34" charset="-122"/>
              </a:rPr>
              <a:t>定义</a:t>
            </a:r>
          </a:p>
        </p:txBody>
      </p:sp>
      <p:sp>
        <p:nvSpPr>
          <p:cNvPr id="5" name="矩形 4"/>
          <p:cNvSpPr/>
          <p:nvPr/>
        </p:nvSpPr>
        <p:spPr>
          <a:xfrm>
            <a:off x="814509" y="1699146"/>
            <a:ext cx="7533684" cy="1938992"/>
          </a:xfrm>
          <a:prstGeom prst="rect">
            <a:avLst/>
          </a:prstGeom>
        </p:spPr>
        <p:txBody>
          <a:bodyPr wrap="square">
            <a:spAutoFit/>
          </a:bodyPr>
          <a:lstStyle/>
          <a:p>
            <a:pPr hangingPunct="0">
              <a:lnSpc>
                <a:spcPts val="2400"/>
              </a:lnSpc>
            </a:pPr>
            <a:r>
              <a:rPr lang="en-US" altLang="zh-CN" sz="1400" b="1" dirty="0">
                <a:latin typeface="微软雅黑" pitchFamily="34" charset="-122"/>
                <a:ea typeface="微软雅黑" pitchFamily="34" charset="-122"/>
              </a:rPr>
              <a:t>Get-request-PDU ::</a:t>
            </a:r>
            <a:r>
              <a:rPr lang="en-US" altLang="zh-CN" sz="1400" b="1" dirty="0">
                <a:latin typeface="微软雅黑" pitchFamily="34" charset="-122"/>
                <a:ea typeface="微软雅黑" pitchFamily="34" charset="-122"/>
                <a:sym typeface="Symbol"/>
              </a:rPr>
              <a:t></a:t>
            </a:r>
            <a:r>
              <a:rPr lang="en-US" altLang="zh-CN" sz="1400" b="1" dirty="0">
                <a:latin typeface="微软雅黑" pitchFamily="34" charset="-122"/>
                <a:ea typeface="微软雅黑" pitchFamily="34" charset="-122"/>
              </a:rPr>
              <a:t> [0]                      --[0] </a:t>
            </a:r>
            <a:r>
              <a:rPr lang="zh-CN" altLang="zh-CN" sz="1400" b="1" dirty="0">
                <a:latin typeface="微软雅黑" pitchFamily="34" charset="-122"/>
                <a:ea typeface="微软雅黑" pitchFamily="34" charset="-122"/>
              </a:rPr>
              <a:t>表示上下文类，编号为</a:t>
            </a:r>
            <a:r>
              <a:rPr lang="en-US" altLang="zh-CN" sz="1400" b="1" dirty="0">
                <a:latin typeface="微软雅黑" pitchFamily="34" charset="-122"/>
                <a:ea typeface="微软雅黑" pitchFamily="34" charset="-122"/>
              </a:rPr>
              <a:t> 0</a:t>
            </a:r>
            <a:endParaRPr lang="zh-CN" altLang="zh-CN" sz="1400" b="1" dirty="0">
              <a:latin typeface="微软雅黑" pitchFamily="34" charset="-122"/>
              <a:ea typeface="微软雅黑" pitchFamily="34" charset="-122"/>
            </a:endParaRPr>
          </a:p>
          <a:p>
            <a:pPr hangingPunct="0">
              <a:lnSpc>
                <a:spcPts val="2400"/>
              </a:lnSpc>
            </a:pPr>
            <a:r>
              <a:rPr lang="en-US" altLang="zh-CN" sz="1400" b="1" dirty="0">
                <a:latin typeface="微软雅黑" pitchFamily="34" charset="-122"/>
                <a:ea typeface="微软雅黑" pitchFamily="34" charset="-122"/>
              </a:rPr>
              <a:t>  IMPLICIT SEQUENCE {                      --</a:t>
            </a:r>
            <a:r>
              <a:rPr lang="zh-CN" altLang="zh-CN" sz="1400" b="1" dirty="0">
                <a:latin typeface="微软雅黑" pitchFamily="34" charset="-122"/>
                <a:ea typeface="微软雅黑" pitchFamily="34" charset="-122"/>
              </a:rPr>
              <a:t>类型是</a:t>
            </a:r>
            <a:r>
              <a:rPr lang="en-US" altLang="zh-CN" sz="1400" b="1" dirty="0">
                <a:latin typeface="微软雅黑" pitchFamily="34" charset="-122"/>
                <a:ea typeface="微软雅黑" pitchFamily="34" charset="-122"/>
              </a:rPr>
              <a:t> SEQUENCE</a:t>
            </a:r>
            <a:endParaRPr lang="zh-CN" altLang="zh-CN" sz="1400" b="1" dirty="0">
              <a:latin typeface="微软雅黑" pitchFamily="34" charset="-122"/>
              <a:ea typeface="微软雅黑" pitchFamily="34" charset="-122"/>
            </a:endParaRPr>
          </a:p>
          <a:p>
            <a:pPr hangingPunct="0">
              <a:lnSpc>
                <a:spcPts val="2400"/>
              </a:lnSpc>
            </a:pPr>
            <a:r>
              <a:rPr lang="en-US" altLang="zh-CN" sz="1400" b="1" dirty="0">
                <a:latin typeface="微软雅黑" pitchFamily="34" charset="-122"/>
                <a:ea typeface="微软雅黑" pitchFamily="34" charset="-122"/>
              </a:rPr>
              <a:t>    request-id      integer32,                --</a:t>
            </a:r>
            <a:r>
              <a:rPr lang="zh-CN" altLang="zh-CN" sz="1400" b="1" dirty="0">
                <a:latin typeface="微软雅黑" pitchFamily="34" charset="-122"/>
                <a:ea typeface="微软雅黑" pitchFamily="34" charset="-122"/>
              </a:rPr>
              <a:t>变量</a:t>
            </a:r>
            <a:r>
              <a:rPr lang="en-US" altLang="zh-CN" sz="1400" b="1" dirty="0">
                <a:latin typeface="微软雅黑" pitchFamily="34" charset="-122"/>
                <a:ea typeface="微软雅黑" pitchFamily="34" charset="-122"/>
              </a:rPr>
              <a:t> request-id </a:t>
            </a:r>
            <a:r>
              <a:rPr lang="zh-CN" altLang="zh-CN" sz="1400" b="1" dirty="0">
                <a:latin typeface="微软雅黑" pitchFamily="34" charset="-122"/>
                <a:ea typeface="微软雅黑" pitchFamily="34" charset="-122"/>
              </a:rPr>
              <a:t>的类型是</a:t>
            </a:r>
            <a:r>
              <a:rPr lang="en-US" altLang="zh-CN" sz="1400" b="1" dirty="0">
                <a:latin typeface="微软雅黑" pitchFamily="34" charset="-122"/>
                <a:ea typeface="微软雅黑" pitchFamily="34" charset="-122"/>
              </a:rPr>
              <a:t> integer32</a:t>
            </a:r>
            <a:endParaRPr lang="zh-CN" altLang="zh-CN" sz="1400" b="1" dirty="0">
              <a:latin typeface="微软雅黑" pitchFamily="34" charset="-122"/>
              <a:ea typeface="微软雅黑" pitchFamily="34" charset="-122"/>
            </a:endParaRPr>
          </a:p>
          <a:p>
            <a:pPr hangingPunct="0">
              <a:lnSpc>
                <a:spcPts val="2400"/>
              </a:lnSpc>
            </a:pPr>
            <a:r>
              <a:rPr lang="en-US" altLang="zh-CN" sz="1400" b="1" dirty="0">
                <a:latin typeface="微软雅黑" pitchFamily="34" charset="-122"/>
                <a:ea typeface="微软雅黑" pitchFamily="34" charset="-122"/>
              </a:rPr>
              <a:t>    error-status   INTEGER {0..18},     --</a:t>
            </a:r>
            <a:r>
              <a:rPr lang="zh-CN" altLang="zh-CN" sz="1400" b="1" dirty="0">
                <a:latin typeface="微软雅黑" pitchFamily="34" charset="-122"/>
                <a:ea typeface="微软雅黑" pitchFamily="34" charset="-122"/>
              </a:rPr>
              <a:t>变量</a:t>
            </a:r>
            <a:r>
              <a:rPr lang="en-US" altLang="zh-CN" sz="1400" b="1" dirty="0">
                <a:latin typeface="微软雅黑" pitchFamily="34" charset="-122"/>
                <a:ea typeface="微软雅黑" pitchFamily="34" charset="-122"/>
              </a:rPr>
              <a:t> error-status </a:t>
            </a:r>
            <a:r>
              <a:rPr lang="zh-CN" altLang="zh-CN" sz="1400" b="1" dirty="0">
                <a:latin typeface="微软雅黑" pitchFamily="34" charset="-122"/>
                <a:ea typeface="微软雅黑" pitchFamily="34" charset="-122"/>
              </a:rPr>
              <a:t>取值为</a:t>
            </a:r>
            <a:r>
              <a:rPr lang="en-US" altLang="zh-CN" sz="1400" b="1" dirty="0">
                <a:latin typeface="微软雅黑" pitchFamily="34" charset="-122"/>
                <a:ea typeface="微软雅黑" pitchFamily="34" charset="-122"/>
              </a:rPr>
              <a:t> 0 ~ 18 </a:t>
            </a:r>
            <a:r>
              <a:rPr lang="zh-CN" altLang="zh-CN" sz="1400" b="1" dirty="0">
                <a:latin typeface="微软雅黑" pitchFamily="34" charset="-122"/>
                <a:ea typeface="微软雅黑" pitchFamily="34" charset="-122"/>
              </a:rPr>
              <a:t>的整数</a:t>
            </a:r>
          </a:p>
          <a:p>
            <a:pPr hangingPunct="0">
              <a:lnSpc>
                <a:spcPts val="2400"/>
              </a:lnSpc>
            </a:pPr>
            <a:r>
              <a:rPr lang="en-US" altLang="zh-CN" sz="1400" b="1" dirty="0">
                <a:latin typeface="微软雅黑" pitchFamily="34" charset="-122"/>
                <a:ea typeface="微软雅黑" pitchFamily="34" charset="-122"/>
              </a:rPr>
              <a:t>    error-index    INTEGER {0..max-bindings}, </a:t>
            </a:r>
            <a:r>
              <a:rPr lang="en-US" altLang="zh-CN" sz="1050" b="1" dirty="0">
                <a:latin typeface="微软雅黑" pitchFamily="34" charset="-122"/>
                <a:ea typeface="微软雅黑" pitchFamily="34" charset="-122"/>
              </a:rPr>
              <a:t>--</a:t>
            </a:r>
            <a:r>
              <a:rPr lang="zh-CN" altLang="zh-CN" sz="1050" b="1" dirty="0">
                <a:latin typeface="微软雅黑" pitchFamily="34" charset="-122"/>
                <a:ea typeface="微软雅黑" pitchFamily="34" charset="-122"/>
              </a:rPr>
              <a:t>变量</a:t>
            </a:r>
            <a:r>
              <a:rPr lang="en-US" altLang="zh-CN" sz="1050" b="1" dirty="0">
                <a:latin typeface="微软雅黑" pitchFamily="34" charset="-122"/>
                <a:ea typeface="微软雅黑" pitchFamily="34" charset="-122"/>
              </a:rPr>
              <a:t> error-index </a:t>
            </a:r>
            <a:r>
              <a:rPr lang="zh-CN" altLang="zh-CN" sz="1050" b="1" dirty="0">
                <a:latin typeface="微软雅黑" pitchFamily="34" charset="-122"/>
                <a:ea typeface="微软雅黑" pitchFamily="34" charset="-122"/>
              </a:rPr>
              <a:t>取值为</a:t>
            </a:r>
            <a:r>
              <a:rPr lang="en-US" altLang="zh-CN" sz="1050" b="1" dirty="0">
                <a:latin typeface="微软雅黑" pitchFamily="34" charset="-122"/>
                <a:ea typeface="微软雅黑" pitchFamily="34" charset="-122"/>
              </a:rPr>
              <a:t> 0 ~ max-bindings</a:t>
            </a:r>
            <a:r>
              <a:rPr lang="zh-CN" altLang="zh-CN" sz="1050" b="1" dirty="0">
                <a:latin typeface="微软雅黑" pitchFamily="34" charset="-122"/>
                <a:ea typeface="微软雅黑" pitchFamily="34" charset="-122"/>
              </a:rPr>
              <a:t>的整数</a:t>
            </a:r>
          </a:p>
          <a:p>
            <a:pPr hangingPunct="0">
              <a:lnSpc>
                <a:spcPts val="2400"/>
              </a:lnSpc>
            </a:pPr>
            <a:r>
              <a:rPr lang="en-US" altLang="zh-CN" sz="1400" b="1" dirty="0">
                <a:latin typeface="微软雅黑" pitchFamily="34" charset="-122"/>
                <a:ea typeface="微软雅黑" pitchFamily="34" charset="-122"/>
              </a:rPr>
              <a:t>    variable-bindings  </a:t>
            </a:r>
            <a:r>
              <a:rPr lang="en-US" altLang="zh-CN" sz="1400" b="1" dirty="0" err="1">
                <a:latin typeface="微软雅黑" pitchFamily="34" charset="-122"/>
                <a:ea typeface="微软雅黑" pitchFamily="34" charset="-122"/>
              </a:rPr>
              <a:t>VarBindList</a:t>
            </a:r>
            <a:r>
              <a:rPr lang="en-US" altLang="zh-CN" sz="1400" b="1" dirty="0">
                <a:latin typeface="微软雅黑" pitchFamily="34" charset="-122"/>
                <a:ea typeface="微软雅黑" pitchFamily="34" charset="-122"/>
              </a:rPr>
              <a:t> }   --</a:t>
            </a:r>
            <a:r>
              <a:rPr lang="zh-CN" altLang="zh-CN" sz="1400" b="1" dirty="0">
                <a:latin typeface="微软雅黑" pitchFamily="34" charset="-122"/>
                <a:ea typeface="微软雅黑" pitchFamily="34" charset="-122"/>
              </a:rPr>
              <a:t>变量</a:t>
            </a:r>
            <a:r>
              <a:rPr lang="en-US" altLang="zh-CN" sz="1400" b="1" dirty="0">
                <a:latin typeface="微软雅黑" pitchFamily="34" charset="-122"/>
                <a:ea typeface="微软雅黑" pitchFamily="34" charset="-122"/>
              </a:rPr>
              <a:t> variable-binding </a:t>
            </a:r>
            <a:r>
              <a:rPr lang="zh-CN" altLang="zh-CN" sz="1400" b="1" dirty="0">
                <a:latin typeface="微软雅黑" pitchFamily="34" charset="-122"/>
                <a:ea typeface="微软雅黑" pitchFamily="34" charset="-122"/>
              </a:rPr>
              <a:t>的类型是</a:t>
            </a:r>
            <a:r>
              <a:rPr lang="en-US" altLang="zh-CN" sz="1400" b="1" dirty="0">
                <a:latin typeface="微软雅黑" pitchFamily="34" charset="-122"/>
                <a:ea typeface="微软雅黑" pitchFamily="34" charset="-122"/>
              </a:rPr>
              <a:t> </a:t>
            </a:r>
            <a:r>
              <a:rPr lang="en-US" altLang="zh-CN" sz="1400" b="1" dirty="0" err="1">
                <a:latin typeface="微软雅黑" pitchFamily="34" charset="-122"/>
                <a:ea typeface="微软雅黑" pitchFamily="34" charset="-122"/>
              </a:rPr>
              <a:t>VarBindList</a:t>
            </a:r>
            <a:endParaRPr lang="zh-CN" altLang="zh-CN" sz="1400" b="1" dirty="0">
              <a:latin typeface="微软雅黑" pitchFamily="34" charset="-122"/>
              <a:ea typeface="微软雅黑" pitchFamily="34" charset="-122"/>
            </a:endParaRPr>
          </a:p>
        </p:txBody>
      </p:sp>
    </p:spTree>
    <p:extLst>
      <p:ext uri="{BB962C8B-B14F-4D97-AF65-F5344CB8AC3E}">
        <p14:creationId xmlns:p14="http://schemas.microsoft.com/office/powerpoint/2010/main" val="1165570806"/>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556963" y="1057072"/>
            <a:ext cx="8048776" cy="331493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AutoShape 5"/>
          <p:cNvSpPr>
            <a:spLocks noChangeArrowheads="1"/>
          </p:cNvSpPr>
          <p:nvPr/>
        </p:nvSpPr>
        <p:spPr bwMode="auto">
          <a:xfrm>
            <a:off x="556963" y="633865"/>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4" name="Rectangle 6"/>
          <p:cNvSpPr>
            <a:spLocks noChangeArrowheads="1"/>
          </p:cNvSpPr>
          <p:nvPr/>
        </p:nvSpPr>
        <p:spPr bwMode="auto">
          <a:xfrm>
            <a:off x="2719849" y="600654"/>
            <a:ext cx="372300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itchFamily="34" charset="-122"/>
                <a:ea typeface="微软雅黑" pitchFamily="34" charset="-122"/>
              </a:rPr>
              <a:t>Get-request </a:t>
            </a:r>
            <a:r>
              <a:rPr lang="zh-CN" altLang="en-US" sz="2000" b="1" dirty="0">
                <a:solidFill>
                  <a:schemeClr val="bg1"/>
                </a:solidFill>
                <a:latin typeface="微软雅黑" pitchFamily="34" charset="-122"/>
                <a:ea typeface="微软雅黑" pitchFamily="34" charset="-122"/>
              </a:rPr>
              <a:t>报文的 </a:t>
            </a:r>
            <a:r>
              <a:rPr lang="en-US" altLang="zh-CN" sz="2000" b="1" dirty="0">
                <a:solidFill>
                  <a:schemeClr val="bg1"/>
                </a:solidFill>
                <a:latin typeface="微软雅黑" pitchFamily="34" charset="-122"/>
                <a:ea typeface="微软雅黑" pitchFamily="34" charset="-122"/>
              </a:rPr>
              <a:t>BER </a:t>
            </a:r>
            <a:r>
              <a:rPr lang="zh-CN" altLang="en-US" sz="2000" b="1" dirty="0">
                <a:solidFill>
                  <a:schemeClr val="bg1"/>
                </a:solidFill>
                <a:latin typeface="微软雅黑" pitchFamily="34" charset="-122"/>
                <a:ea typeface="微软雅黑" pitchFamily="34" charset="-122"/>
              </a:rPr>
              <a:t>编码</a:t>
            </a:r>
          </a:p>
        </p:txBody>
      </p:sp>
      <p:sp>
        <p:nvSpPr>
          <p:cNvPr id="61" name="Freeform 200"/>
          <p:cNvSpPr>
            <a:spLocks/>
          </p:cNvSpPr>
          <p:nvPr/>
        </p:nvSpPr>
        <p:spPr bwMode="auto">
          <a:xfrm>
            <a:off x="1163991" y="2105158"/>
            <a:ext cx="6375405" cy="189560"/>
          </a:xfrm>
          <a:custGeom>
            <a:avLst/>
            <a:gdLst>
              <a:gd name="T0" fmla="*/ 0 w 5464"/>
              <a:gd name="T1" fmla="*/ 2147483646 h 176"/>
              <a:gd name="T2" fmla="*/ 2147483646 w 5464"/>
              <a:gd name="T3" fmla="*/ 0 h 176"/>
              <a:gd name="T4" fmla="*/ 2147483646 w 5464"/>
              <a:gd name="T5" fmla="*/ 2147483646 h 176"/>
              <a:gd name="T6" fmla="*/ 2147483646 w 5464"/>
              <a:gd name="T7" fmla="*/ 2147483646 h 176"/>
              <a:gd name="T8" fmla="*/ 0 w 5464"/>
              <a:gd name="T9" fmla="*/ 2147483646 h 17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464" h="176">
                <a:moveTo>
                  <a:pt x="0" y="176"/>
                </a:moveTo>
                <a:lnTo>
                  <a:pt x="1534" y="0"/>
                </a:lnTo>
                <a:lnTo>
                  <a:pt x="5152" y="6"/>
                </a:lnTo>
                <a:lnTo>
                  <a:pt x="5464" y="174"/>
                </a:lnTo>
                <a:lnTo>
                  <a:pt x="0" y="176"/>
                </a:lnTo>
                <a:close/>
              </a:path>
            </a:pathLst>
          </a:custGeom>
          <a:gradFill rotWithShape="1">
            <a:gsLst>
              <a:gs pos="0">
                <a:schemeClr val="tx2">
                  <a:lumMod val="60000"/>
                  <a:lumOff val="40000"/>
                </a:schemeClr>
              </a:gs>
              <a:gs pos="100000">
                <a:srgbClr val="00FFCC"/>
              </a:gs>
            </a:gsLst>
            <a:lin ang="5400000" scaled="1"/>
          </a:gradFill>
          <a:ln>
            <a:noFill/>
          </a:ln>
          <a:effectLst/>
          <a:extLst/>
        </p:spPr>
        <p:txBody>
          <a:bodyPr wrap="none" anchor="ctr"/>
          <a:lstStyle/>
          <a:p>
            <a:pPr algn="ctr"/>
            <a:endParaRPr lang="zh-CN" altLang="en-US" sz="1100" b="1">
              <a:latin typeface="微软雅黑" pitchFamily="34" charset="-122"/>
              <a:ea typeface="微软雅黑" pitchFamily="34" charset="-122"/>
            </a:endParaRPr>
          </a:p>
        </p:txBody>
      </p:sp>
      <p:sp>
        <p:nvSpPr>
          <p:cNvPr id="62" name="Rectangle 195"/>
          <p:cNvSpPr>
            <a:spLocks noChangeArrowheads="1"/>
          </p:cNvSpPr>
          <p:nvPr/>
        </p:nvSpPr>
        <p:spPr bwMode="auto">
          <a:xfrm>
            <a:off x="6846316" y="3617333"/>
            <a:ext cx="847098" cy="414664"/>
          </a:xfrm>
          <a:prstGeom prst="rect">
            <a:avLst/>
          </a:prstGeom>
          <a:solidFill>
            <a:srgbClr val="FF99FF"/>
          </a:solidFill>
          <a:ln>
            <a:noFill/>
          </a:ln>
          <a:effectLst/>
          <a:extLst/>
        </p:spPr>
        <p:txBody>
          <a:bodyPr wrap="none" anchor="ctr"/>
          <a:lstStyle/>
          <a:p>
            <a:pPr algn="ctr" eaLnBrk="1" hangingPunct="1"/>
            <a:endParaRPr lang="zh-CN" altLang="en-US" sz="1100" b="1">
              <a:latin typeface="微软雅黑" pitchFamily="34" charset="-122"/>
              <a:ea typeface="微软雅黑" pitchFamily="34" charset="-122"/>
            </a:endParaRPr>
          </a:p>
        </p:txBody>
      </p:sp>
      <p:sp>
        <p:nvSpPr>
          <p:cNvPr id="63" name="Rectangle 168"/>
          <p:cNvSpPr>
            <a:spLocks noChangeArrowheads="1"/>
          </p:cNvSpPr>
          <p:nvPr/>
        </p:nvSpPr>
        <p:spPr bwMode="auto">
          <a:xfrm>
            <a:off x="5141618" y="2948487"/>
            <a:ext cx="2425780" cy="412509"/>
          </a:xfrm>
          <a:prstGeom prst="rect">
            <a:avLst/>
          </a:prstGeom>
          <a:solidFill>
            <a:srgbClr val="CC00CC"/>
          </a:solidFill>
          <a:ln w="19050">
            <a:solidFill>
              <a:schemeClr val="tx1"/>
            </a:solidFill>
            <a:miter lim="800000"/>
            <a:headEnd/>
            <a:tailEnd/>
          </a:ln>
          <a:effectLst/>
          <a:extLst/>
        </p:spPr>
        <p:txBody>
          <a:bodyPr wrap="none" anchor="ctr"/>
          <a:lstStyle/>
          <a:p>
            <a:pPr algn="ctr" eaLnBrk="1" hangingPunct="1"/>
            <a:endParaRPr lang="zh-CN" altLang="en-US" sz="1100" b="1">
              <a:latin typeface="微软雅黑" pitchFamily="34" charset="-122"/>
              <a:ea typeface="微软雅黑" pitchFamily="34" charset="-122"/>
            </a:endParaRPr>
          </a:p>
        </p:txBody>
      </p:sp>
      <p:sp>
        <p:nvSpPr>
          <p:cNvPr id="64" name="Rectangle 197"/>
          <p:cNvSpPr>
            <a:spLocks noChangeArrowheads="1"/>
          </p:cNvSpPr>
          <p:nvPr/>
        </p:nvSpPr>
        <p:spPr bwMode="auto">
          <a:xfrm>
            <a:off x="6913989" y="2965719"/>
            <a:ext cx="648742" cy="382352"/>
          </a:xfrm>
          <a:prstGeom prst="rect">
            <a:avLst/>
          </a:prstGeom>
          <a:solidFill>
            <a:srgbClr val="FF99FF"/>
          </a:solidFill>
          <a:ln>
            <a:noFill/>
          </a:ln>
          <a:effectLst/>
          <a:extLst/>
        </p:spPr>
        <p:txBody>
          <a:bodyPr wrap="none" anchor="ctr"/>
          <a:lstStyle/>
          <a:p>
            <a:pPr algn="ctr" eaLnBrk="1" hangingPunct="1"/>
            <a:endParaRPr lang="zh-CN" altLang="en-US" sz="1100" b="1">
              <a:latin typeface="微软雅黑" pitchFamily="34" charset="-122"/>
              <a:ea typeface="微软雅黑" pitchFamily="34" charset="-122"/>
            </a:endParaRPr>
          </a:p>
        </p:txBody>
      </p:sp>
      <p:sp>
        <p:nvSpPr>
          <p:cNvPr id="65" name="Rectangle 198"/>
          <p:cNvSpPr>
            <a:spLocks noChangeArrowheads="1"/>
          </p:cNvSpPr>
          <p:nvPr/>
        </p:nvSpPr>
        <p:spPr bwMode="auto">
          <a:xfrm>
            <a:off x="6380762" y="2959257"/>
            <a:ext cx="512226" cy="388814"/>
          </a:xfrm>
          <a:prstGeom prst="rect">
            <a:avLst/>
          </a:prstGeom>
          <a:solidFill>
            <a:srgbClr val="00FFCC"/>
          </a:solidFill>
          <a:ln>
            <a:noFill/>
          </a:ln>
          <a:effectLst/>
          <a:extLst/>
        </p:spPr>
        <p:txBody>
          <a:bodyPr wrap="none" anchor="ctr"/>
          <a:lstStyle/>
          <a:p>
            <a:pPr algn="ctr" eaLnBrk="1" hangingPunct="1"/>
            <a:endParaRPr lang="zh-CN" altLang="en-US" sz="1100" b="1">
              <a:latin typeface="微软雅黑" pitchFamily="34" charset="-122"/>
              <a:ea typeface="微软雅黑" pitchFamily="34" charset="-122"/>
            </a:endParaRPr>
          </a:p>
        </p:txBody>
      </p:sp>
      <p:sp>
        <p:nvSpPr>
          <p:cNvPr id="66" name="Rectangle 134"/>
          <p:cNvSpPr>
            <a:spLocks noChangeArrowheads="1"/>
          </p:cNvSpPr>
          <p:nvPr/>
        </p:nvSpPr>
        <p:spPr bwMode="auto">
          <a:xfrm>
            <a:off x="1154656" y="2292565"/>
            <a:ext cx="6412743" cy="412510"/>
          </a:xfrm>
          <a:prstGeom prst="rect">
            <a:avLst/>
          </a:prstGeom>
          <a:solidFill>
            <a:srgbClr val="0000FF"/>
          </a:solidFill>
          <a:ln w="19050">
            <a:solidFill>
              <a:schemeClr val="tx1"/>
            </a:solidFill>
            <a:miter lim="800000"/>
            <a:headEnd/>
            <a:tailEnd/>
          </a:ln>
          <a:effectLst/>
          <a:extLst/>
        </p:spPr>
        <p:txBody>
          <a:bodyPr wrap="none" anchor="ctr"/>
          <a:lstStyle/>
          <a:p>
            <a:pPr algn="ctr" eaLnBrk="1" hangingPunct="1"/>
            <a:endParaRPr lang="zh-CN" altLang="en-US" sz="1100" b="1">
              <a:latin typeface="微软雅黑" pitchFamily="34" charset="-122"/>
              <a:ea typeface="微软雅黑" pitchFamily="34" charset="-122"/>
            </a:endParaRPr>
          </a:p>
        </p:txBody>
      </p:sp>
      <p:sp>
        <p:nvSpPr>
          <p:cNvPr id="68" name="Freeform 190"/>
          <p:cNvSpPr>
            <a:spLocks/>
          </p:cNvSpPr>
          <p:nvPr/>
        </p:nvSpPr>
        <p:spPr bwMode="auto">
          <a:xfrm>
            <a:off x="2963198" y="1549402"/>
            <a:ext cx="4191152" cy="305881"/>
          </a:xfrm>
          <a:custGeom>
            <a:avLst/>
            <a:gdLst>
              <a:gd name="T0" fmla="*/ 0 w 3592"/>
              <a:gd name="T1" fmla="*/ 2147483646 h 284"/>
              <a:gd name="T2" fmla="*/ 2147483646 w 3592"/>
              <a:gd name="T3" fmla="*/ 0 h 284"/>
              <a:gd name="T4" fmla="*/ 2147483646 w 3592"/>
              <a:gd name="T5" fmla="*/ 0 h 284"/>
              <a:gd name="T6" fmla="*/ 2147483646 w 3592"/>
              <a:gd name="T7" fmla="*/ 2147483646 h 284"/>
              <a:gd name="T8" fmla="*/ 0 w 3592"/>
              <a:gd name="T9" fmla="*/ 2147483646 h 2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92" h="284">
                <a:moveTo>
                  <a:pt x="0" y="284"/>
                </a:moveTo>
                <a:lnTo>
                  <a:pt x="1354" y="0"/>
                </a:lnTo>
                <a:lnTo>
                  <a:pt x="2044" y="0"/>
                </a:lnTo>
                <a:lnTo>
                  <a:pt x="3592" y="282"/>
                </a:lnTo>
                <a:lnTo>
                  <a:pt x="0" y="284"/>
                </a:lnTo>
                <a:close/>
              </a:path>
            </a:pathLst>
          </a:custGeom>
          <a:gradFill rotWithShape="1">
            <a:gsLst>
              <a:gs pos="0">
                <a:srgbClr val="0070C0"/>
              </a:gs>
              <a:gs pos="100000">
                <a:srgbClr val="00CCFF"/>
              </a:gs>
            </a:gsLst>
            <a:lin ang="5400000" scaled="1"/>
          </a:gradFill>
          <a:ln>
            <a:noFill/>
          </a:ln>
          <a:effectLst/>
          <a:extLst/>
        </p:spPr>
        <p:txBody>
          <a:bodyPr/>
          <a:lstStyle/>
          <a:p>
            <a:pPr algn="ctr"/>
            <a:endParaRPr lang="zh-CN" altLang="en-US" sz="1100" b="1">
              <a:latin typeface="微软雅黑" pitchFamily="34" charset="-122"/>
              <a:ea typeface="微软雅黑" pitchFamily="34" charset="-122"/>
            </a:endParaRPr>
          </a:p>
        </p:txBody>
      </p:sp>
      <p:sp>
        <p:nvSpPr>
          <p:cNvPr id="69" name="Rectangle 192"/>
          <p:cNvSpPr>
            <a:spLocks noChangeArrowheads="1"/>
          </p:cNvSpPr>
          <p:nvPr/>
        </p:nvSpPr>
        <p:spPr bwMode="auto">
          <a:xfrm>
            <a:off x="3240898" y="3621641"/>
            <a:ext cx="3599584" cy="400662"/>
          </a:xfrm>
          <a:prstGeom prst="rect">
            <a:avLst/>
          </a:prstGeom>
          <a:solidFill>
            <a:srgbClr val="00FFCC"/>
          </a:solidFill>
          <a:ln>
            <a:noFill/>
          </a:ln>
          <a:effectLst/>
          <a:extLst/>
        </p:spPr>
        <p:txBody>
          <a:bodyPr wrap="none" anchor="ctr"/>
          <a:lstStyle/>
          <a:p>
            <a:pPr algn="ctr" eaLnBrk="1" hangingPunct="1"/>
            <a:endParaRPr lang="zh-CN" altLang="en-US" sz="1100" b="1">
              <a:latin typeface="微软雅黑" pitchFamily="34" charset="-122"/>
              <a:ea typeface="微软雅黑" pitchFamily="34" charset="-122"/>
            </a:endParaRPr>
          </a:p>
        </p:txBody>
      </p:sp>
      <p:sp>
        <p:nvSpPr>
          <p:cNvPr id="71" name="Text Box 119"/>
          <p:cNvSpPr txBox="1">
            <a:spLocks noChangeArrowheads="1"/>
          </p:cNvSpPr>
          <p:nvPr/>
        </p:nvSpPr>
        <p:spPr bwMode="auto">
          <a:xfrm>
            <a:off x="4733237" y="3608718"/>
            <a:ext cx="357790"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1100" b="1" dirty="0">
                <a:latin typeface="微软雅黑" pitchFamily="34" charset="-122"/>
                <a:ea typeface="微软雅黑" pitchFamily="34" charset="-122"/>
              </a:rPr>
              <a:t>L</a:t>
            </a:r>
          </a:p>
          <a:p>
            <a:pPr algn="ctr" eaLnBrk="1" hangingPunct="1"/>
            <a:r>
              <a:rPr kumimoji="1" lang="en-US" altLang="zh-CN" sz="1100" b="1" dirty="0">
                <a:latin typeface="微软雅黑" pitchFamily="34" charset="-122"/>
                <a:ea typeface="微软雅黑" pitchFamily="34" charset="-122"/>
              </a:rPr>
              <a:t>09</a:t>
            </a:r>
          </a:p>
        </p:txBody>
      </p:sp>
      <p:sp>
        <p:nvSpPr>
          <p:cNvPr id="72" name="Text Box 120"/>
          <p:cNvSpPr txBox="1">
            <a:spLocks noChangeArrowheads="1"/>
          </p:cNvSpPr>
          <p:nvPr/>
        </p:nvSpPr>
        <p:spPr bwMode="auto">
          <a:xfrm>
            <a:off x="3191892" y="3608718"/>
            <a:ext cx="1568058"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1100" b="1" dirty="0">
                <a:latin typeface="微软雅黑" pitchFamily="34" charset="-122"/>
                <a:ea typeface="微软雅黑" pitchFamily="34" charset="-122"/>
              </a:rPr>
              <a:t>T</a:t>
            </a:r>
          </a:p>
          <a:p>
            <a:pPr algn="ctr" eaLnBrk="1" hangingPunct="1"/>
            <a:r>
              <a:rPr kumimoji="1" lang="en-US" altLang="zh-CN" sz="1100" b="1" dirty="0">
                <a:latin typeface="微软雅黑" pitchFamily="34" charset="-122"/>
                <a:ea typeface="微软雅黑" pitchFamily="34" charset="-122"/>
              </a:rPr>
              <a:t>OBJECT IDENTIFIER</a:t>
            </a:r>
          </a:p>
        </p:txBody>
      </p:sp>
      <p:sp>
        <p:nvSpPr>
          <p:cNvPr id="82" name="Rectangle 136"/>
          <p:cNvSpPr>
            <a:spLocks noChangeArrowheads="1"/>
          </p:cNvSpPr>
          <p:nvPr/>
        </p:nvSpPr>
        <p:spPr bwMode="auto">
          <a:xfrm>
            <a:off x="2955032" y="1867132"/>
            <a:ext cx="4216822" cy="243413"/>
          </a:xfrm>
          <a:prstGeom prst="rect">
            <a:avLst/>
          </a:prstGeom>
          <a:solidFill>
            <a:srgbClr val="0066FF"/>
          </a:solidFill>
          <a:ln w="19050">
            <a:solidFill>
              <a:schemeClr val="tx2"/>
            </a:solidFill>
            <a:miter lim="800000"/>
            <a:headEnd/>
            <a:tailEnd/>
          </a:ln>
          <a:effectLst/>
          <a:extLst/>
        </p:spPr>
        <p:txBody>
          <a:bodyPr wrap="none" anchor="ctr"/>
          <a:lstStyle/>
          <a:p>
            <a:pPr algn="ctr" eaLnBrk="1" hangingPunct="1"/>
            <a:endParaRPr lang="zh-CN" altLang="en-US" sz="1100" b="1">
              <a:latin typeface="微软雅黑" pitchFamily="34" charset="-122"/>
              <a:ea typeface="微软雅黑" pitchFamily="34" charset="-122"/>
            </a:endParaRPr>
          </a:p>
        </p:txBody>
      </p:sp>
      <p:sp>
        <p:nvSpPr>
          <p:cNvPr id="83" name="Line 137"/>
          <p:cNvSpPr>
            <a:spLocks noChangeShapeType="1"/>
          </p:cNvSpPr>
          <p:nvPr/>
        </p:nvSpPr>
        <p:spPr bwMode="auto">
          <a:xfrm>
            <a:off x="3876806" y="1867132"/>
            <a:ext cx="1166" cy="24341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100" b="1">
              <a:latin typeface="微软雅黑" pitchFamily="34" charset="-122"/>
              <a:ea typeface="微软雅黑" pitchFamily="34" charset="-122"/>
            </a:endParaRPr>
          </a:p>
        </p:txBody>
      </p:sp>
      <p:sp>
        <p:nvSpPr>
          <p:cNvPr id="84" name="Line 138"/>
          <p:cNvSpPr>
            <a:spLocks noChangeShapeType="1"/>
          </p:cNvSpPr>
          <p:nvPr/>
        </p:nvSpPr>
        <p:spPr bwMode="auto">
          <a:xfrm>
            <a:off x="4865086" y="1867132"/>
            <a:ext cx="1167" cy="24341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100" b="1">
              <a:latin typeface="微软雅黑" pitchFamily="34" charset="-122"/>
              <a:ea typeface="微软雅黑" pitchFamily="34" charset="-122"/>
            </a:endParaRPr>
          </a:p>
        </p:txBody>
      </p:sp>
      <p:sp>
        <p:nvSpPr>
          <p:cNvPr id="85" name="Line 139"/>
          <p:cNvSpPr>
            <a:spLocks noChangeShapeType="1"/>
          </p:cNvSpPr>
          <p:nvPr/>
        </p:nvSpPr>
        <p:spPr bwMode="auto">
          <a:xfrm>
            <a:off x="5854534" y="1867132"/>
            <a:ext cx="1167" cy="24341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100" b="1">
              <a:latin typeface="微软雅黑" pitchFamily="34" charset="-122"/>
              <a:ea typeface="微软雅黑" pitchFamily="34" charset="-122"/>
            </a:endParaRPr>
          </a:p>
        </p:txBody>
      </p:sp>
      <p:sp>
        <p:nvSpPr>
          <p:cNvPr id="86" name="Text Box 141"/>
          <p:cNvSpPr txBox="1">
            <a:spLocks noChangeArrowheads="1"/>
          </p:cNvSpPr>
          <p:nvPr/>
        </p:nvSpPr>
        <p:spPr bwMode="auto">
          <a:xfrm>
            <a:off x="2945340" y="1855284"/>
            <a:ext cx="914033"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1100" b="1" dirty="0">
                <a:solidFill>
                  <a:schemeClr val="bg1"/>
                </a:solidFill>
                <a:latin typeface="微软雅黑" pitchFamily="34" charset="-122"/>
                <a:ea typeface="微软雅黑" pitchFamily="34" charset="-122"/>
              </a:rPr>
              <a:t>request-id</a:t>
            </a:r>
          </a:p>
        </p:txBody>
      </p:sp>
      <p:sp>
        <p:nvSpPr>
          <p:cNvPr id="87" name="Text Box 142"/>
          <p:cNvSpPr txBox="1">
            <a:spLocks noChangeArrowheads="1"/>
          </p:cNvSpPr>
          <p:nvPr/>
        </p:nvSpPr>
        <p:spPr bwMode="auto">
          <a:xfrm>
            <a:off x="3835363" y="1855284"/>
            <a:ext cx="1024639"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1100" b="1">
                <a:solidFill>
                  <a:schemeClr val="bg1"/>
                </a:solidFill>
                <a:latin typeface="微软雅黑" pitchFamily="34" charset="-122"/>
                <a:ea typeface="微软雅黑" pitchFamily="34" charset="-122"/>
              </a:rPr>
              <a:t>error-status</a:t>
            </a:r>
          </a:p>
        </p:txBody>
      </p:sp>
      <p:sp>
        <p:nvSpPr>
          <p:cNvPr id="88" name="Text Box 143"/>
          <p:cNvSpPr txBox="1">
            <a:spLocks noChangeArrowheads="1"/>
          </p:cNvSpPr>
          <p:nvPr/>
        </p:nvSpPr>
        <p:spPr bwMode="auto">
          <a:xfrm>
            <a:off x="4849044" y="1855284"/>
            <a:ext cx="98777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1100" b="1" dirty="0">
                <a:solidFill>
                  <a:schemeClr val="bg1"/>
                </a:solidFill>
                <a:latin typeface="微软雅黑" pitchFamily="34" charset="-122"/>
                <a:ea typeface="微软雅黑" pitchFamily="34" charset="-122"/>
              </a:rPr>
              <a:t>error-index</a:t>
            </a:r>
          </a:p>
        </p:txBody>
      </p:sp>
      <p:sp>
        <p:nvSpPr>
          <p:cNvPr id="89" name="Text Box 144"/>
          <p:cNvSpPr txBox="1">
            <a:spLocks noChangeArrowheads="1"/>
          </p:cNvSpPr>
          <p:nvPr/>
        </p:nvSpPr>
        <p:spPr bwMode="auto">
          <a:xfrm>
            <a:off x="5799225" y="1855284"/>
            <a:ext cx="1425390"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1100" b="1" dirty="0">
                <a:solidFill>
                  <a:schemeClr val="bg1"/>
                </a:solidFill>
                <a:latin typeface="微软雅黑" pitchFamily="34" charset="-122"/>
                <a:ea typeface="微软雅黑" pitchFamily="34" charset="-122"/>
              </a:rPr>
              <a:t>variable-bindings</a:t>
            </a:r>
          </a:p>
        </p:txBody>
      </p:sp>
      <p:sp>
        <p:nvSpPr>
          <p:cNvPr id="90" name="Line 145"/>
          <p:cNvSpPr>
            <a:spLocks noChangeShapeType="1"/>
          </p:cNvSpPr>
          <p:nvPr/>
        </p:nvSpPr>
        <p:spPr bwMode="auto">
          <a:xfrm flipH="1">
            <a:off x="4273517" y="2292565"/>
            <a:ext cx="0" cy="39527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100" b="1">
              <a:latin typeface="微软雅黑" pitchFamily="34" charset="-122"/>
              <a:ea typeface="微软雅黑" pitchFamily="34" charset="-122"/>
            </a:endParaRPr>
          </a:p>
        </p:txBody>
      </p:sp>
      <p:sp>
        <p:nvSpPr>
          <p:cNvPr id="91" name="Line 146"/>
          <p:cNvSpPr>
            <a:spLocks noChangeShapeType="1"/>
          </p:cNvSpPr>
          <p:nvPr/>
        </p:nvSpPr>
        <p:spPr bwMode="auto">
          <a:xfrm>
            <a:off x="3119550" y="2292564"/>
            <a:ext cx="0" cy="41035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100" b="1">
              <a:latin typeface="微软雅黑" pitchFamily="34" charset="-122"/>
              <a:ea typeface="微软雅黑" pitchFamily="34" charset="-122"/>
            </a:endParaRPr>
          </a:p>
        </p:txBody>
      </p:sp>
      <p:sp>
        <p:nvSpPr>
          <p:cNvPr id="92" name="Line 147"/>
          <p:cNvSpPr>
            <a:spLocks noChangeShapeType="1"/>
          </p:cNvSpPr>
          <p:nvPr/>
        </p:nvSpPr>
        <p:spPr bwMode="auto">
          <a:xfrm flipH="1">
            <a:off x="1875740" y="2292564"/>
            <a:ext cx="3501" cy="40497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100" b="1">
              <a:latin typeface="微软雅黑" pitchFamily="34" charset="-122"/>
              <a:ea typeface="微软雅黑" pitchFamily="34" charset="-122"/>
            </a:endParaRPr>
          </a:p>
        </p:txBody>
      </p:sp>
      <p:sp>
        <p:nvSpPr>
          <p:cNvPr id="93" name="Line 148"/>
          <p:cNvSpPr>
            <a:spLocks noChangeShapeType="1"/>
          </p:cNvSpPr>
          <p:nvPr/>
        </p:nvSpPr>
        <p:spPr bwMode="auto">
          <a:xfrm>
            <a:off x="2208278" y="2292565"/>
            <a:ext cx="0" cy="40281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100" b="1">
              <a:latin typeface="微软雅黑" pitchFamily="34" charset="-122"/>
              <a:ea typeface="微软雅黑" pitchFamily="34" charset="-122"/>
            </a:endParaRPr>
          </a:p>
        </p:txBody>
      </p:sp>
      <p:sp>
        <p:nvSpPr>
          <p:cNvPr id="94" name="Line 149"/>
          <p:cNvSpPr>
            <a:spLocks noChangeShapeType="1"/>
          </p:cNvSpPr>
          <p:nvPr/>
        </p:nvSpPr>
        <p:spPr bwMode="auto">
          <a:xfrm>
            <a:off x="6579118" y="2292565"/>
            <a:ext cx="0" cy="40281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100" b="1">
              <a:latin typeface="微软雅黑" pitchFamily="34" charset="-122"/>
              <a:ea typeface="微软雅黑" pitchFamily="34" charset="-122"/>
            </a:endParaRPr>
          </a:p>
        </p:txBody>
      </p:sp>
      <p:sp>
        <p:nvSpPr>
          <p:cNvPr id="95" name="Line 150"/>
          <p:cNvSpPr>
            <a:spLocks noChangeShapeType="1"/>
          </p:cNvSpPr>
          <p:nvPr/>
        </p:nvSpPr>
        <p:spPr bwMode="auto">
          <a:xfrm>
            <a:off x="6908156" y="2292564"/>
            <a:ext cx="0" cy="41035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100" b="1">
              <a:latin typeface="微软雅黑" pitchFamily="34" charset="-122"/>
              <a:ea typeface="微软雅黑" pitchFamily="34" charset="-122"/>
            </a:endParaRPr>
          </a:p>
        </p:txBody>
      </p:sp>
      <p:sp>
        <p:nvSpPr>
          <p:cNvPr id="100" name="Line 155"/>
          <p:cNvSpPr>
            <a:spLocks noChangeShapeType="1"/>
          </p:cNvSpPr>
          <p:nvPr/>
        </p:nvSpPr>
        <p:spPr bwMode="auto">
          <a:xfrm>
            <a:off x="3823132" y="2292564"/>
            <a:ext cx="0" cy="41035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100" b="1">
              <a:latin typeface="微软雅黑" pitchFamily="34" charset="-122"/>
              <a:ea typeface="微软雅黑" pitchFamily="34" charset="-122"/>
            </a:endParaRPr>
          </a:p>
        </p:txBody>
      </p:sp>
      <p:sp>
        <p:nvSpPr>
          <p:cNvPr id="101" name="Line 156"/>
          <p:cNvSpPr>
            <a:spLocks noChangeShapeType="1"/>
          </p:cNvSpPr>
          <p:nvPr/>
        </p:nvSpPr>
        <p:spPr bwMode="auto">
          <a:xfrm>
            <a:off x="4064660" y="2292565"/>
            <a:ext cx="0" cy="39527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100" b="1">
              <a:latin typeface="微软雅黑" pitchFamily="34" charset="-122"/>
              <a:ea typeface="微软雅黑" pitchFamily="34" charset="-122"/>
            </a:endParaRPr>
          </a:p>
        </p:txBody>
      </p:sp>
      <p:sp>
        <p:nvSpPr>
          <p:cNvPr id="103" name="Line 158"/>
          <p:cNvSpPr>
            <a:spLocks noChangeShapeType="1"/>
          </p:cNvSpPr>
          <p:nvPr/>
        </p:nvSpPr>
        <p:spPr bwMode="auto">
          <a:xfrm>
            <a:off x="5453154" y="2300104"/>
            <a:ext cx="0" cy="39527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100" b="1">
              <a:latin typeface="微软雅黑" pitchFamily="34" charset="-122"/>
              <a:ea typeface="微软雅黑" pitchFamily="34" charset="-122"/>
            </a:endParaRPr>
          </a:p>
        </p:txBody>
      </p:sp>
      <p:sp>
        <p:nvSpPr>
          <p:cNvPr id="105" name="Line 160"/>
          <p:cNvSpPr>
            <a:spLocks noChangeShapeType="1"/>
          </p:cNvSpPr>
          <p:nvPr/>
        </p:nvSpPr>
        <p:spPr bwMode="auto">
          <a:xfrm>
            <a:off x="4986433" y="2292565"/>
            <a:ext cx="0" cy="39527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100" b="1">
              <a:latin typeface="微软雅黑" pitchFamily="34" charset="-122"/>
              <a:ea typeface="微软雅黑" pitchFamily="34" charset="-122"/>
            </a:endParaRPr>
          </a:p>
        </p:txBody>
      </p:sp>
      <p:sp>
        <p:nvSpPr>
          <p:cNvPr id="106" name="Line 161"/>
          <p:cNvSpPr>
            <a:spLocks noChangeShapeType="1"/>
          </p:cNvSpPr>
          <p:nvPr/>
        </p:nvSpPr>
        <p:spPr bwMode="auto">
          <a:xfrm>
            <a:off x="5227962" y="2292565"/>
            <a:ext cx="0" cy="40281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100" b="1">
              <a:latin typeface="微软雅黑" pitchFamily="34" charset="-122"/>
              <a:ea typeface="微软雅黑" pitchFamily="34" charset="-122"/>
            </a:endParaRPr>
          </a:p>
        </p:txBody>
      </p:sp>
      <p:sp>
        <p:nvSpPr>
          <p:cNvPr id="107" name="Line 162"/>
          <p:cNvSpPr>
            <a:spLocks noChangeShapeType="1"/>
          </p:cNvSpPr>
          <p:nvPr/>
        </p:nvSpPr>
        <p:spPr bwMode="auto">
          <a:xfrm flipV="1">
            <a:off x="1154656" y="2110544"/>
            <a:ext cx="1800375" cy="17986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100" b="1">
              <a:latin typeface="微软雅黑" pitchFamily="34" charset="-122"/>
              <a:ea typeface="微软雅黑" pitchFamily="34" charset="-122"/>
            </a:endParaRPr>
          </a:p>
        </p:txBody>
      </p:sp>
      <p:sp>
        <p:nvSpPr>
          <p:cNvPr id="108" name="Line 163"/>
          <p:cNvSpPr>
            <a:spLocks noChangeShapeType="1"/>
          </p:cNvSpPr>
          <p:nvPr/>
        </p:nvSpPr>
        <p:spPr bwMode="auto">
          <a:xfrm flipV="1">
            <a:off x="3119550" y="2110544"/>
            <a:ext cx="758421" cy="17663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100" b="1">
              <a:latin typeface="微软雅黑" pitchFamily="34" charset="-122"/>
              <a:ea typeface="微软雅黑" pitchFamily="34" charset="-122"/>
            </a:endParaRPr>
          </a:p>
        </p:txBody>
      </p:sp>
      <p:sp>
        <p:nvSpPr>
          <p:cNvPr id="109" name="Line 164"/>
          <p:cNvSpPr>
            <a:spLocks noChangeShapeType="1"/>
          </p:cNvSpPr>
          <p:nvPr/>
        </p:nvSpPr>
        <p:spPr bwMode="auto">
          <a:xfrm flipV="1">
            <a:off x="4273517" y="2110544"/>
            <a:ext cx="592735" cy="18202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100" b="1">
              <a:latin typeface="微软雅黑" pitchFamily="34" charset="-122"/>
              <a:ea typeface="微软雅黑" pitchFamily="34" charset="-122"/>
            </a:endParaRPr>
          </a:p>
        </p:txBody>
      </p:sp>
      <p:sp>
        <p:nvSpPr>
          <p:cNvPr id="110" name="Line 165"/>
          <p:cNvSpPr>
            <a:spLocks noChangeShapeType="1"/>
          </p:cNvSpPr>
          <p:nvPr/>
        </p:nvSpPr>
        <p:spPr bwMode="auto">
          <a:xfrm flipV="1">
            <a:off x="5448487" y="2110544"/>
            <a:ext cx="406047" cy="18202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100" b="1">
              <a:latin typeface="微软雅黑" pitchFamily="34" charset="-122"/>
              <a:ea typeface="微软雅黑" pitchFamily="34" charset="-122"/>
            </a:endParaRPr>
          </a:p>
        </p:txBody>
      </p:sp>
      <p:sp>
        <p:nvSpPr>
          <p:cNvPr id="111" name="Rectangle 199"/>
          <p:cNvSpPr>
            <a:spLocks noChangeArrowheads="1"/>
          </p:cNvSpPr>
          <p:nvPr/>
        </p:nvSpPr>
        <p:spPr bwMode="auto">
          <a:xfrm>
            <a:off x="6910490" y="2296873"/>
            <a:ext cx="649908" cy="404970"/>
          </a:xfrm>
          <a:prstGeom prst="rect">
            <a:avLst/>
          </a:prstGeom>
          <a:solidFill>
            <a:srgbClr val="CC00CC"/>
          </a:solidFill>
          <a:ln>
            <a:noFill/>
          </a:ln>
          <a:effectLst/>
          <a:extLst/>
        </p:spPr>
        <p:txBody>
          <a:bodyPr wrap="none" anchor="ctr"/>
          <a:lstStyle/>
          <a:p>
            <a:pPr algn="ctr" eaLnBrk="1" hangingPunct="1"/>
            <a:endParaRPr lang="zh-CN" altLang="en-US" sz="1100" b="1">
              <a:latin typeface="微软雅黑" pitchFamily="34" charset="-122"/>
              <a:ea typeface="微软雅黑" pitchFamily="34" charset="-122"/>
            </a:endParaRPr>
          </a:p>
        </p:txBody>
      </p:sp>
      <p:sp>
        <p:nvSpPr>
          <p:cNvPr id="113" name="Line 167"/>
          <p:cNvSpPr>
            <a:spLocks noChangeShapeType="1"/>
          </p:cNvSpPr>
          <p:nvPr/>
        </p:nvSpPr>
        <p:spPr bwMode="auto">
          <a:xfrm>
            <a:off x="7171853" y="2110544"/>
            <a:ext cx="395546" cy="19279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100" b="1">
              <a:latin typeface="微软雅黑" pitchFamily="34" charset="-122"/>
              <a:ea typeface="微软雅黑" pitchFamily="34" charset="-122"/>
            </a:endParaRPr>
          </a:p>
        </p:txBody>
      </p:sp>
      <p:sp>
        <p:nvSpPr>
          <p:cNvPr id="114" name="Line 169"/>
          <p:cNvSpPr>
            <a:spLocks noChangeShapeType="1"/>
          </p:cNvSpPr>
          <p:nvPr/>
        </p:nvSpPr>
        <p:spPr bwMode="auto">
          <a:xfrm>
            <a:off x="6051724" y="2948487"/>
            <a:ext cx="0" cy="412509"/>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100" b="1">
              <a:latin typeface="微软雅黑" pitchFamily="34" charset="-122"/>
              <a:ea typeface="微软雅黑" pitchFamily="34" charset="-122"/>
            </a:endParaRPr>
          </a:p>
        </p:txBody>
      </p:sp>
      <p:sp>
        <p:nvSpPr>
          <p:cNvPr id="115" name="Line 170"/>
          <p:cNvSpPr>
            <a:spLocks noChangeShapeType="1"/>
          </p:cNvSpPr>
          <p:nvPr/>
        </p:nvSpPr>
        <p:spPr bwMode="auto">
          <a:xfrm flipV="1">
            <a:off x="5134618" y="2705074"/>
            <a:ext cx="1771205" cy="24772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100" b="1">
              <a:latin typeface="微软雅黑" pitchFamily="34" charset="-122"/>
              <a:ea typeface="微软雅黑" pitchFamily="34" charset="-122"/>
            </a:endParaRPr>
          </a:p>
        </p:txBody>
      </p:sp>
      <p:sp>
        <p:nvSpPr>
          <p:cNvPr id="116" name="Line 171"/>
          <p:cNvSpPr>
            <a:spLocks noChangeShapeType="1"/>
          </p:cNvSpPr>
          <p:nvPr/>
        </p:nvSpPr>
        <p:spPr bwMode="auto">
          <a:xfrm>
            <a:off x="7559232" y="2705075"/>
            <a:ext cx="0" cy="24341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100" b="1">
              <a:latin typeface="微软雅黑" pitchFamily="34" charset="-122"/>
              <a:ea typeface="微软雅黑" pitchFamily="34" charset="-122"/>
            </a:endParaRPr>
          </a:p>
        </p:txBody>
      </p:sp>
      <p:sp>
        <p:nvSpPr>
          <p:cNvPr id="117" name="Rectangle 172"/>
          <p:cNvSpPr>
            <a:spLocks noChangeArrowheads="1"/>
          </p:cNvSpPr>
          <p:nvPr/>
        </p:nvSpPr>
        <p:spPr bwMode="auto">
          <a:xfrm>
            <a:off x="3239731" y="3616256"/>
            <a:ext cx="4459517" cy="425433"/>
          </a:xfrm>
          <a:prstGeom prst="rect">
            <a:avLst/>
          </a:prstGeom>
          <a:noFill/>
          <a:ln w="19050">
            <a:solidFill>
              <a:schemeClr val="tx2"/>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en-US" sz="1100" b="1">
              <a:latin typeface="微软雅黑" pitchFamily="34" charset="-122"/>
              <a:ea typeface="微软雅黑" pitchFamily="34" charset="-122"/>
            </a:endParaRPr>
          </a:p>
        </p:txBody>
      </p:sp>
      <p:sp>
        <p:nvSpPr>
          <p:cNvPr id="118" name="Line 173"/>
          <p:cNvSpPr>
            <a:spLocks noChangeShapeType="1"/>
          </p:cNvSpPr>
          <p:nvPr/>
        </p:nvSpPr>
        <p:spPr bwMode="auto">
          <a:xfrm>
            <a:off x="6842815" y="3616256"/>
            <a:ext cx="0" cy="42543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100" b="1">
              <a:latin typeface="微软雅黑" pitchFamily="34" charset="-122"/>
              <a:ea typeface="微软雅黑" pitchFamily="34" charset="-122"/>
            </a:endParaRPr>
          </a:p>
        </p:txBody>
      </p:sp>
      <p:sp>
        <p:nvSpPr>
          <p:cNvPr id="119" name="Line 174"/>
          <p:cNvSpPr>
            <a:spLocks noChangeShapeType="1"/>
          </p:cNvSpPr>
          <p:nvPr/>
        </p:nvSpPr>
        <p:spPr bwMode="auto">
          <a:xfrm>
            <a:off x="4734404" y="3616256"/>
            <a:ext cx="0" cy="42543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100" b="1">
              <a:latin typeface="微软雅黑" pitchFamily="34" charset="-122"/>
              <a:ea typeface="微软雅黑" pitchFamily="34" charset="-122"/>
            </a:endParaRPr>
          </a:p>
        </p:txBody>
      </p:sp>
      <p:sp>
        <p:nvSpPr>
          <p:cNvPr id="120" name="Rectangle 201"/>
          <p:cNvSpPr>
            <a:spLocks noChangeArrowheads="1"/>
          </p:cNvSpPr>
          <p:nvPr/>
        </p:nvSpPr>
        <p:spPr bwMode="auto">
          <a:xfrm>
            <a:off x="3688950" y="1184283"/>
            <a:ext cx="420049" cy="365119"/>
          </a:xfrm>
          <a:prstGeom prst="rect">
            <a:avLst/>
          </a:prstGeom>
          <a:solidFill>
            <a:srgbClr val="009900"/>
          </a:solidFill>
          <a:ln>
            <a:noFill/>
          </a:ln>
          <a:effectLst/>
          <a:extLst/>
        </p:spPr>
        <p:txBody>
          <a:bodyPr wrap="none" anchor="ctr"/>
          <a:lstStyle/>
          <a:p>
            <a:pPr algn="ctr" eaLnBrk="1" hangingPunct="1"/>
            <a:endParaRPr lang="zh-CN" altLang="en-US" sz="1100" b="1">
              <a:latin typeface="微软雅黑" pitchFamily="34" charset="-122"/>
              <a:ea typeface="微软雅黑" pitchFamily="34" charset="-122"/>
            </a:endParaRPr>
          </a:p>
        </p:txBody>
      </p:sp>
      <p:sp>
        <p:nvSpPr>
          <p:cNvPr id="121" name="Line 175"/>
          <p:cNvSpPr>
            <a:spLocks noChangeShapeType="1"/>
          </p:cNvSpPr>
          <p:nvPr/>
        </p:nvSpPr>
        <p:spPr bwMode="auto">
          <a:xfrm>
            <a:off x="5045940" y="3616256"/>
            <a:ext cx="0" cy="42543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100" b="1">
              <a:latin typeface="微软雅黑" pitchFamily="34" charset="-122"/>
              <a:ea typeface="微软雅黑" pitchFamily="34" charset="-122"/>
            </a:endParaRPr>
          </a:p>
        </p:txBody>
      </p:sp>
      <p:sp>
        <p:nvSpPr>
          <p:cNvPr id="122" name="Line 176"/>
          <p:cNvSpPr>
            <a:spLocks noChangeShapeType="1"/>
          </p:cNvSpPr>
          <p:nvPr/>
        </p:nvSpPr>
        <p:spPr bwMode="auto">
          <a:xfrm>
            <a:off x="7408714" y="3616256"/>
            <a:ext cx="0" cy="42543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100" b="1">
              <a:latin typeface="微软雅黑" pitchFamily="34" charset="-122"/>
              <a:ea typeface="微软雅黑" pitchFamily="34" charset="-122"/>
            </a:endParaRPr>
          </a:p>
        </p:txBody>
      </p:sp>
      <p:sp>
        <p:nvSpPr>
          <p:cNvPr id="123" name="Rectangle 202"/>
          <p:cNvSpPr>
            <a:spLocks noChangeArrowheads="1"/>
          </p:cNvSpPr>
          <p:nvPr/>
        </p:nvSpPr>
        <p:spPr bwMode="auto">
          <a:xfrm>
            <a:off x="4120666" y="1190746"/>
            <a:ext cx="420049" cy="358656"/>
          </a:xfrm>
          <a:prstGeom prst="rect">
            <a:avLst/>
          </a:prstGeom>
          <a:solidFill>
            <a:srgbClr val="CC00CC"/>
          </a:solidFill>
          <a:ln>
            <a:noFill/>
          </a:ln>
          <a:effectLst/>
          <a:extLst/>
        </p:spPr>
        <p:txBody>
          <a:bodyPr wrap="none" anchor="ctr"/>
          <a:lstStyle/>
          <a:p>
            <a:pPr algn="ctr" eaLnBrk="1" hangingPunct="1"/>
            <a:endParaRPr lang="zh-CN" altLang="en-US" sz="1100" b="1">
              <a:latin typeface="微软雅黑" pitchFamily="34" charset="-122"/>
              <a:ea typeface="微软雅黑" pitchFamily="34" charset="-122"/>
            </a:endParaRPr>
          </a:p>
        </p:txBody>
      </p:sp>
      <p:sp>
        <p:nvSpPr>
          <p:cNvPr id="125" name="Rectangle 189"/>
          <p:cNvSpPr>
            <a:spLocks noChangeArrowheads="1"/>
          </p:cNvSpPr>
          <p:nvPr/>
        </p:nvSpPr>
        <p:spPr bwMode="auto">
          <a:xfrm>
            <a:off x="4550049" y="1193977"/>
            <a:ext cx="997199" cy="355426"/>
          </a:xfrm>
          <a:prstGeom prst="rect">
            <a:avLst/>
          </a:prstGeom>
          <a:solidFill>
            <a:srgbClr val="0066FF"/>
          </a:solidFill>
          <a:ln>
            <a:solidFill>
              <a:schemeClr val="tx1"/>
            </a:solidFill>
          </a:ln>
          <a:effectLst/>
          <a:extLst/>
        </p:spPr>
        <p:txBody>
          <a:bodyPr wrap="none" anchor="ctr"/>
          <a:lstStyle/>
          <a:p>
            <a:pPr algn="ctr" eaLnBrk="1" hangingPunct="1"/>
            <a:endParaRPr lang="zh-CN" altLang="en-US" sz="1100" b="1">
              <a:latin typeface="微软雅黑" pitchFamily="34" charset="-122"/>
              <a:ea typeface="微软雅黑" pitchFamily="34" charset="-122"/>
            </a:endParaRPr>
          </a:p>
        </p:txBody>
      </p:sp>
      <p:sp>
        <p:nvSpPr>
          <p:cNvPr id="128" name="Rectangle 135"/>
          <p:cNvSpPr>
            <a:spLocks noChangeArrowheads="1"/>
          </p:cNvSpPr>
          <p:nvPr/>
        </p:nvSpPr>
        <p:spPr bwMode="auto">
          <a:xfrm>
            <a:off x="3676116" y="1186437"/>
            <a:ext cx="1871132" cy="365119"/>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en-US" sz="1100" b="1">
              <a:latin typeface="微软雅黑" pitchFamily="34" charset="-122"/>
              <a:ea typeface="微软雅黑" pitchFamily="34" charset="-122"/>
            </a:endParaRPr>
          </a:p>
        </p:txBody>
      </p:sp>
      <p:sp>
        <p:nvSpPr>
          <p:cNvPr id="129" name="Line 177"/>
          <p:cNvSpPr>
            <a:spLocks noChangeShapeType="1"/>
          </p:cNvSpPr>
          <p:nvPr/>
        </p:nvSpPr>
        <p:spPr bwMode="auto">
          <a:xfrm>
            <a:off x="4547716" y="1188592"/>
            <a:ext cx="0" cy="36296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100" b="1">
              <a:latin typeface="微软雅黑" pitchFamily="34" charset="-122"/>
              <a:ea typeface="微软雅黑" pitchFamily="34" charset="-122"/>
            </a:endParaRPr>
          </a:p>
        </p:txBody>
      </p:sp>
      <p:sp>
        <p:nvSpPr>
          <p:cNvPr id="130" name="Line 178"/>
          <p:cNvSpPr>
            <a:spLocks noChangeShapeType="1"/>
          </p:cNvSpPr>
          <p:nvPr/>
        </p:nvSpPr>
        <p:spPr bwMode="auto">
          <a:xfrm>
            <a:off x="4111332" y="1188592"/>
            <a:ext cx="0" cy="36296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100" b="1">
              <a:latin typeface="微软雅黑" pitchFamily="34" charset="-122"/>
              <a:ea typeface="微软雅黑" pitchFamily="34" charset="-122"/>
            </a:endParaRPr>
          </a:p>
        </p:txBody>
      </p:sp>
      <p:sp>
        <p:nvSpPr>
          <p:cNvPr id="131" name="Line 179"/>
          <p:cNvSpPr>
            <a:spLocks noChangeShapeType="1"/>
          </p:cNvSpPr>
          <p:nvPr/>
        </p:nvSpPr>
        <p:spPr bwMode="auto">
          <a:xfrm>
            <a:off x="6381928" y="2948487"/>
            <a:ext cx="0" cy="412509"/>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100" b="1">
              <a:latin typeface="微软雅黑" pitchFamily="34" charset="-122"/>
              <a:ea typeface="微软雅黑" pitchFamily="34" charset="-122"/>
            </a:endParaRPr>
          </a:p>
        </p:txBody>
      </p:sp>
      <p:sp>
        <p:nvSpPr>
          <p:cNvPr id="132" name="Line 180"/>
          <p:cNvSpPr>
            <a:spLocks noChangeShapeType="1"/>
          </p:cNvSpPr>
          <p:nvPr/>
        </p:nvSpPr>
        <p:spPr bwMode="auto">
          <a:xfrm>
            <a:off x="6908156" y="2948487"/>
            <a:ext cx="0" cy="412509"/>
          </a:xfrm>
          <a:prstGeom prst="line">
            <a:avLst/>
          </a:prstGeom>
          <a:noFill/>
          <a:ln w="952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100" b="1">
              <a:latin typeface="微软雅黑" pitchFamily="34" charset="-122"/>
              <a:ea typeface="微软雅黑" pitchFamily="34" charset="-122"/>
            </a:endParaRPr>
          </a:p>
        </p:txBody>
      </p:sp>
      <p:sp>
        <p:nvSpPr>
          <p:cNvPr id="133" name="Line 181"/>
          <p:cNvSpPr>
            <a:spLocks noChangeShapeType="1"/>
          </p:cNvSpPr>
          <p:nvPr/>
        </p:nvSpPr>
        <p:spPr bwMode="auto">
          <a:xfrm flipV="1">
            <a:off x="3239732" y="3363150"/>
            <a:ext cx="3142197" cy="25095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100" b="1">
              <a:latin typeface="微软雅黑" pitchFamily="34" charset="-122"/>
              <a:ea typeface="微软雅黑" pitchFamily="34" charset="-122"/>
            </a:endParaRPr>
          </a:p>
        </p:txBody>
      </p:sp>
      <p:sp>
        <p:nvSpPr>
          <p:cNvPr id="134" name="Line 182"/>
          <p:cNvSpPr>
            <a:spLocks noChangeShapeType="1"/>
          </p:cNvSpPr>
          <p:nvPr/>
        </p:nvSpPr>
        <p:spPr bwMode="auto">
          <a:xfrm flipH="1">
            <a:off x="6853316" y="3353457"/>
            <a:ext cx="54840" cy="25310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100" b="1">
              <a:latin typeface="微软雅黑" pitchFamily="34" charset="-122"/>
              <a:ea typeface="微软雅黑" pitchFamily="34" charset="-122"/>
            </a:endParaRPr>
          </a:p>
        </p:txBody>
      </p:sp>
      <p:sp>
        <p:nvSpPr>
          <p:cNvPr id="135" name="Line 183"/>
          <p:cNvSpPr>
            <a:spLocks noChangeShapeType="1"/>
          </p:cNvSpPr>
          <p:nvPr/>
        </p:nvSpPr>
        <p:spPr bwMode="auto">
          <a:xfrm>
            <a:off x="7567399" y="3363150"/>
            <a:ext cx="131849" cy="25310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100" b="1">
              <a:latin typeface="微软雅黑" pitchFamily="34" charset="-122"/>
              <a:ea typeface="微软雅黑" pitchFamily="34" charset="-122"/>
            </a:endParaRPr>
          </a:p>
        </p:txBody>
      </p:sp>
      <p:sp>
        <p:nvSpPr>
          <p:cNvPr id="136" name="Text Box 184"/>
          <p:cNvSpPr txBox="1">
            <a:spLocks noChangeArrowheads="1"/>
          </p:cNvSpPr>
          <p:nvPr/>
        </p:nvSpPr>
        <p:spPr bwMode="auto">
          <a:xfrm>
            <a:off x="2070452" y="2660916"/>
            <a:ext cx="113832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1400" b="1" dirty="0">
                <a:latin typeface="微软雅黑" pitchFamily="34" charset="-122"/>
                <a:ea typeface="微软雅黑" pitchFamily="34" charset="-122"/>
              </a:rPr>
              <a:t>request-ID</a:t>
            </a:r>
          </a:p>
        </p:txBody>
      </p:sp>
      <p:sp>
        <p:nvSpPr>
          <p:cNvPr id="137" name="Text Box 185"/>
          <p:cNvSpPr txBox="1">
            <a:spLocks noChangeArrowheads="1"/>
          </p:cNvSpPr>
          <p:nvPr/>
        </p:nvSpPr>
        <p:spPr bwMode="auto">
          <a:xfrm>
            <a:off x="4969740" y="4022303"/>
            <a:ext cx="1951175"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1050" b="1" dirty="0">
                <a:latin typeface="微软雅黑" pitchFamily="34" charset="-122"/>
                <a:ea typeface="微软雅黑" pitchFamily="34" charset="-122"/>
              </a:rPr>
              <a:t>1.  3.  6.  1.  2.  1.  7.  1.  0</a:t>
            </a:r>
          </a:p>
        </p:txBody>
      </p:sp>
      <p:sp>
        <p:nvSpPr>
          <p:cNvPr id="138" name="Text Box 186"/>
          <p:cNvSpPr txBox="1">
            <a:spLocks noChangeArrowheads="1"/>
          </p:cNvSpPr>
          <p:nvPr/>
        </p:nvSpPr>
        <p:spPr bwMode="auto">
          <a:xfrm>
            <a:off x="2007949" y="1229070"/>
            <a:ext cx="169693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1400" b="1" dirty="0" err="1">
                <a:latin typeface="微软雅黑" pitchFamily="34" charset="-122"/>
                <a:ea typeface="微软雅黑" pitchFamily="34" charset="-122"/>
              </a:rPr>
              <a:t>GetRequest</a:t>
            </a:r>
            <a:r>
              <a:rPr kumimoji="1" lang="en-US" altLang="zh-CN" sz="1400" b="1" dirty="0">
                <a:latin typeface="微软雅黑" pitchFamily="34" charset="-122"/>
                <a:ea typeface="微软雅黑" pitchFamily="34" charset="-122"/>
              </a:rPr>
              <a:t>-PDU</a:t>
            </a:r>
          </a:p>
        </p:txBody>
      </p:sp>
      <p:sp>
        <p:nvSpPr>
          <p:cNvPr id="139" name="Freeform 193"/>
          <p:cNvSpPr>
            <a:spLocks/>
          </p:cNvSpPr>
          <p:nvPr/>
        </p:nvSpPr>
        <p:spPr bwMode="auto">
          <a:xfrm>
            <a:off x="5145119" y="2699688"/>
            <a:ext cx="2429281" cy="245567"/>
          </a:xfrm>
          <a:custGeom>
            <a:avLst/>
            <a:gdLst>
              <a:gd name="T0" fmla="*/ 0 w 2082"/>
              <a:gd name="T1" fmla="*/ 2147483646 h 228"/>
              <a:gd name="T2" fmla="*/ 2147483646 w 2082"/>
              <a:gd name="T3" fmla="*/ 0 h 228"/>
              <a:gd name="T4" fmla="*/ 2147483646 w 2082"/>
              <a:gd name="T5" fmla="*/ 2147483646 h 228"/>
              <a:gd name="T6" fmla="*/ 2147483646 w 2082"/>
              <a:gd name="T7" fmla="*/ 2147483646 h 228"/>
              <a:gd name="T8" fmla="*/ 0 w 2082"/>
              <a:gd name="T9" fmla="*/ 2147483646 h 22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82" h="228">
                <a:moveTo>
                  <a:pt x="0" y="228"/>
                </a:moveTo>
                <a:lnTo>
                  <a:pt x="1512" y="0"/>
                </a:lnTo>
                <a:lnTo>
                  <a:pt x="2076" y="6"/>
                </a:lnTo>
                <a:lnTo>
                  <a:pt x="2082" y="222"/>
                </a:lnTo>
                <a:lnTo>
                  <a:pt x="0" y="228"/>
                </a:lnTo>
                <a:close/>
              </a:path>
            </a:pathLst>
          </a:custGeom>
          <a:gradFill rotWithShape="1">
            <a:gsLst>
              <a:gs pos="0">
                <a:srgbClr val="5E4776"/>
              </a:gs>
              <a:gs pos="100000">
                <a:srgbClr val="FF66FF"/>
              </a:gs>
            </a:gsLst>
            <a:lin ang="5400000" scaled="1"/>
          </a:gradFill>
          <a:ln>
            <a:noFill/>
          </a:ln>
          <a:effectLst/>
          <a:extLst/>
        </p:spPr>
        <p:txBody>
          <a:bodyPr/>
          <a:lstStyle/>
          <a:p>
            <a:pPr algn="ctr"/>
            <a:endParaRPr lang="zh-CN" altLang="en-US" sz="1100" b="1">
              <a:latin typeface="微软雅黑" pitchFamily="34" charset="-122"/>
              <a:ea typeface="微软雅黑" pitchFamily="34" charset="-122"/>
            </a:endParaRPr>
          </a:p>
        </p:txBody>
      </p:sp>
      <p:sp>
        <p:nvSpPr>
          <p:cNvPr id="140" name="Freeform 194"/>
          <p:cNvSpPr>
            <a:spLocks/>
          </p:cNvSpPr>
          <p:nvPr/>
        </p:nvSpPr>
        <p:spPr bwMode="auto">
          <a:xfrm>
            <a:off x="3228064" y="3358841"/>
            <a:ext cx="3674258" cy="258491"/>
          </a:xfrm>
          <a:custGeom>
            <a:avLst/>
            <a:gdLst>
              <a:gd name="T0" fmla="*/ 0 w 3149"/>
              <a:gd name="T1" fmla="*/ 2147483646 h 240"/>
              <a:gd name="T2" fmla="*/ 2147483646 w 3149"/>
              <a:gd name="T3" fmla="*/ 0 h 240"/>
              <a:gd name="T4" fmla="*/ 2147483646 w 3149"/>
              <a:gd name="T5" fmla="*/ 0 h 240"/>
              <a:gd name="T6" fmla="*/ 2147483646 w 3149"/>
              <a:gd name="T7" fmla="*/ 2147483646 h 240"/>
              <a:gd name="T8" fmla="*/ 0 w 3149"/>
              <a:gd name="T9" fmla="*/ 2147483646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149" h="240">
                <a:moveTo>
                  <a:pt x="0" y="237"/>
                </a:moveTo>
                <a:lnTo>
                  <a:pt x="2693" y="0"/>
                </a:lnTo>
                <a:lnTo>
                  <a:pt x="3149" y="0"/>
                </a:lnTo>
                <a:lnTo>
                  <a:pt x="3101" y="240"/>
                </a:lnTo>
                <a:lnTo>
                  <a:pt x="0" y="237"/>
                </a:lnTo>
                <a:close/>
              </a:path>
            </a:pathLst>
          </a:custGeom>
          <a:gradFill rotWithShape="1">
            <a:gsLst>
              <a:gs pos="0">
                <a:srgbClr val="00B0F0"/>
              </a:gs>
              <a:gs pos="100000">
                <a:srgbClr val="99FFCC"/>
              </a:gs>
            </a:gsLst>
            <a:lin ang="5400000" scaled="1"/>
          </a:gradFill>
          <a:ln>
            <a:noFill/>
          </a:ln>
          <a:effectLst/>
          <a:extLst/>
        </p:spPr>
        <p:txBody>
          <a:bodyPr/>
          <a:lstStyle/>
          <a:p>
            <a:pPr algn="ctr"/>
            <a:endParaRPr lang="zh-CN" altLang="en-US" sz="1100" b="1">
              <a:latin typeface="微软雅黑" pitchFamily="34" charset="-122"/>
              <a:ea typeface="微软雅黑" pitchFamily="34" charset="-122"/>
            </a:endParaRPr>
          </a:p>
        </p:txBody>
      </p:sp>
      <p:sp>
        <p:nvSpPr>
          <p:cNvPr id="141" name="Freeform 196"/>
          <p:cNvSpPr>
            <a:spLocks/>
          </p:cNvSpPr>
          <p:nvPr/>
        </p:nvSpPr>
        <p:spPr bwMode="auto">
          <a:xfrm>
            <a:off x="6853316" y="3358841"/>
            <a:ext cx="840097" cy="258491"/>
          </a:xfrm>
          <a:custGeom>
            <a:avLst/>
            <a:gdLst>
              <a:gd name="T0" fmla="*/ 0 w 720"/>
              <a:gd name="T1" fmla="*/ 2147483646 h 240"/>
              <a:gd name="T2" fmla="*/ 2147483646 w 720"/>
              <a:gd name="T3" fmla="*/ 2147483646 h 240"/>
              <a:gd name="T4" fmla="*/ 2147483646 w 720"/>
              <a:gd name="T5" fmla="*/ 0 h 240"/>
              <a:gd name="T6" fmla="*/ 2147483646 w 720"/>
              <a:gd name="T7" fmla="*/ 2147483646 h 240"/>
              <a:gd name="T8" fmla="*/ 0 w 720"/>
              <a:gd name="T9" fmla="*/ 2147483646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20" h="240">
                <a:moveTo>
                  <a:pt x="0" y="240"/>
                </a:moveTo>
                <a:lnTo>
                  <a:pt x="48" y="12"/>
                </a:lnTo>
                <a:lnTo>
                  <a:pt x="606" y="0"/>
                </a:lnTo>
                <a:lnTo>
                  <a:pt x="720" y="240"/>
                </a:lnTo>
                <a:lnTo>
                  <a:pt x="0" y="240"/>
                </a:lnTo>
                <a:close/>
              </a:path>
            </a:pathLst>
          </a:custGeom>
          <a:gradFill rotWithShape="1">
            <a:gsLst>
              <a:gs pos="0">
                <a:srgbClr val="7030A0"/>
              </a:gs>
              <a:gs pos="100000">
                <a:srgbClr val="FF00FF"/>
              </a:gs>
            </a:gsLst>
            <a:lin ang="5400000" scaled="1"/>
          </a:gradFill>
          <a:ln>
            <a:noFill/>
          </a:ln>
          <a:effectLst/>
          <a:extLst/>
        </p:spPr>
        <p:txBody>
          <a:bodyPr/>
          <a:lstStyle/>
          <a:p>
            <a:pPr algn="ctr"/>
            <a:endParaRPr lang="zh-CN" altLang="en-US" sz="1100" b="1">
              <a:latin typeface="微软雅黑" pitchFamily="34" charset="-122"/>
              <a:ea typeface="微软雅黑" pitchFamily="34" charset="-122"/>
            </a:endParaRPr>
          </a:p>
        </p:txBody>
      </p:sp>
      <p:sp>
        <p:nvSpPr>
          <p:cNvPr id="143" name="Text Box 127"/>
          <p:cNvSpPr txBox="1">
            <a:spLocks noChangeArrowheads="1"/>
          </p:cNvSpPr>
          <p:nvPr/>
        </p:nvSpPr>
        <p:spPr bwMode="auto">
          <a:xfrm>
            <a:off x="3712555" y="1145959"/>
            <a:ext cx="377026"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1100" b="1">
                <a:solidFill>
                  <a:schemeClr val="bg1"/>
                </a:solidFill>
                <a:latin typeface="微软雅黑" pitchFamily="34" charset="-122"/>
                <a:ea typeface="微软雅黑" pitchFamily="34" charset="-122"/>
              </a:rPr>
              <a:t> T</a:t>
            </a:r>
          </a:p>
          <a:p>
            <a:pPr algn="ctr" eaLnBrk="1" hangingPunct="1"/>
            <a:r>
              <a:rPr kumimoji="1" lang="en-US" altLang="zh-CN" sz="1100" b="1">
                <a:solidFill>
                  <a:schemeClr val="bg1"/>
                </a:solidFill>
                <a:latin typeface="微软雅黑" pitchFamily="34" charset="-122"/>
                <a:ea typeface="微软雅黑" pitchFamily="34" charset="-122"/>
              </a:rPr>
              <a:t>A0</a:t>
            </a:r>
          </a:p>
        </p:txBody>
      </p:sp>
      <p:sp>
        <p:nvSpPr>
          <p:cNvPr id="144" name="Text Box 128"/>
          <p:cNvSpPr txBox="1">
            <a:spLocks noChangeArrowheads="1"/>
          </p:cNvSpPr>
          <p:nvPr/>
        </p:nvSpPr>
        <p:spPr bwMode="auto">
          <a:xfrm>
            <a:off x="4139986" y="1145959"/>
            <a:ext cx="383438"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1100" b="1">
                <a:solidFill>
                  <a:schemeClr val="bg1"/>
                </a:solidFill>
                <a:latin typeface="微软雅黑" pitchFamily="34" charset="-122"/>
                <a:ea typeface="微软雅黑" pitchFamily="34" charset="-122"/>
              </a:rPr>
              <a:t>  L</a:t>
            </a:r>
          </a:p>
          <a:p>
            <a:pPr algn="ctr" eaLnBrk="1" hangingPunct="1"/>
            <a:r>
              <a:rPr kumimoji="1" lang="en-US" altLang="zh-CN" sz="1100" b="1">
                <a:solidFill>
                  <a:schemeClr val="bg1"/>
                </a:solidFill>
                <a:latin typeface="微软雅黑" pitchFamily="34" charset="-122"/>
                <a:ea typeface="微软雅黑" pitchFamily="34" charset="-122"/>
              </a:rPr>
              <a:t>1D</a:t>
            </a:r>
          </a:p>
        </p:txBody>
      </p:sp>
      <p:sp>
        <p:nvSpPr>
          <p:cNvPr id="146" name="Text Box 129"/>
          <p:cNvSpPr txBox="1">
            <a:spLocks noChangeArrowheads="1"/>
          </p:cNvSpPr>
          <p:nvPr/>
        </p:nvSpPr>
        <p:spPr bwMode="auto">
          <a:xfrm>
            <a:off x="4557995" y="1152309"/>
            <a:ext cx="1003800"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1100" b="1" dirty="0" err="1">
                <a:solidFill>
                  <a:schemeClr val="bg1"/>
                </a:solidFill>
                <a:latin typeface="微软雅黑" pitchFamily="34" charset="-122"/>
                <a:ea typeface="微软雅黑" pitchFamily="34" charset="-122"/>
              </a:rPr>
              <a:t>GetRequest</a:t>
            </a:r>
            <a:endParaRPr kumimoji="1" lang="en-US" altLang="zh-CN" sz="1100" b="1" dirty="0">
              <a:solidFill>
                <a:schemeClr val="bg1"/>
              </a:solidFill>
              <a:latin typeface="微软雅黑" pitchFamily="34" charset="-122"/>
              <a:ea typeface="微软雅黑" pitchFamily="34" charset="-122"/>
            </a:endParaRPr>
          </a:p>
          <a:p>
            <a:pPr algn="ctr" eaLnBrk="1" hangingPunct="1"/>
            <a:r>
              <a:rPr kumimoji="1" lang="en-US" altLang="zh-CN" sz="1100" b="1" dirty="0">
                <a:solidFill>
                  <a:schemeClr val="bg1"/>
                </a:solidFill>
                <a:latin typeface="微软雅黑" pitchFamily="34" charset="-122"/>
                <a:ea typeface="微软雅黑" pitchFamily="34" charset="-122"/>
              </a:rPr>
              <a:t>-PDU</a:t>
            </a:r>
          </a:p>
        </p:txBody>
      </p:sp>
      <p:sp>
        <p:nvSpPr>
          <p:cNvPr id="147" name="Text Box 123"/>
          <p:cNvSpPr txBox="1">
            <a:spLocks noChangeArrowheads="1"/>
          </p:cNvSpPr>
          <p:nvPr/>
        </p:nvSpPr>
        <p:spPr bwMode="auto">
          <a:xfrm>
            <a:off x="4945214" y="2281795"/>
            <a:ext cx="357790"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1100" b="1" dirty="0">
                <a:solidFill>
                  <a:schemeClr val="bg1"/>
                </a:solidFill>
                <a:latin typeface="微软雅黑" pitchFamily="34" charset="-122"/>
                <a:ea typeface="微软雅黑" pitchFamily="34" charset="-122"/>
              </a:rPr>
              <a:t>L</a:t>
            </a:r>
          </a:p>
          <a:p>
            <a:pPr algn="ctr" eaLnBrk="1" hangingPunct="1"/>
            <a:r>
              <a:rPr kumimoji="1" lang="en-US" altLang="zh-CN" sz="1100" b="1" dirty="0">
                <a:solidFill>
                  <a:schemeClr val="bg1"/>
                </a:solidFill>
                <a:latin typeface="微软雅黑" pitchFamily="34" charset="-122"/>
                <a:ea typeface="微软雅黑" pitchFamily="34" charset="-122"/>
              </a:rPr>
              <a:t>01</a:t>
            </a:r>
          </a:p>
        </p:txBody>
      </p:sp>
      <p:sp>
        <p:nvSpPr>
          <p:cNvPr id="148" name="Text Box 130"/>
          <p:cNvSpPr txBox="1">
            <a:spLocks noChangeArrowheads="1"/>
          </p:cNvSpPr>
          <p:nvPr/>
        </p:nvSpPr>
        <p:spPr bwMode="auto">
          <a:xfrm>
            <a:off x="6579118" y="2281795"/>
            <a:ext cx="349776"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1100" b="1" dirty="0">
                <a:solidFill>
                  <a:schemeClr val="bg1"/>
                </a:solidFill>
                <a:latin typeface="微软雅黑" pitchFamily="34" charset="-122"/>
                <a:ea typeface="微软雅黑" pitchFamily="34" charset="-122"/>
              </a:rPr>
              <a:t>L</a:t>
            </a:r>
          </a:p>
          <a:p>
            <a:pPr algn="ctr" eaLnBrk="1" hangingPunct="1"/>
            <a:r>
              <a:rPr kumimoji="1" lang="en-US" altLang="zh-CN" sz="1100" b="1" dirty="0">
                <a:solidFill>
                  <a:schemeClr val="bg1"/>
                </a:solidFill>
                <a:latin typeface="微软雅黑" pitchFamily="34" charset="-122"/>
                <a:ea typeface="微软雅黑" pitchFamily="34" charset="-122"/>
              </a:rPr>
              <a:t>0F</a:t>
            </a:r>
          </a:p>
        </p:txBody>
      </p:sp>
      <p:sp>
        <p:nvSpPr>
          <p:cNvPr id="150" name="Text Box 132"/>
          <p:cNvSpPr txBox="1">
            <a:spLocks noChangeArrowheads="1"/>
          </p:cNvSpPr>
          <p:nvPr/>
        </p:nvSpPr>
        <p:spPr bwMode="auto">
          <a:xfrm>
            <a:off x="3076380" y="2281795"/>
            <a:ext cx="806631"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1100" b="1" dirty="0">
                <a:solidFill>
                  <a:schemeClr val="bg1"/>
                </a:solidFill>
                <a:latin typeface="微软雅黑" pitchFamily="34" charset="-122"/>
                <a:ea typeface="微软雅黑" pitchFamily="34" charset="-122"/>
              </a:rPr>
              <a:t>T</a:t>
            </a:r>
          </a:p>
          <a:p>
            <a:pPr algn="ctr" eaLnBrk="1" hangingPunct="1"/>
            <a:r>
              <a:rPr kumimoji="1" lang="en-US" altLang="zh-CN" sz="1100" b="1" dirty="0">
                <a:solidFill>
                  <a:schemeClr val="bg1"/>
                </a:solidFill>
                <a:latin typeface="微软雅黑" pitchFamily="34" charset="-122"/>
                <a:ea typeface="微软雅黑" pitchFamily="34" charset="-122"/>
              </a:rPr>
              <a:t>INTEGER</a:t>
            </a:r>
          </a:p>
        </p:txBody>
      </p:sp>
      <p:sp>
        <p:nvSpPr>
          <p:cNvPr id="151" name="Text Box 133"/>
          <p:cNvSpPr txBox="1">
            <a:spLocks noChangeArrowheads="1"/>
          </p:cNvSpPr>
          <p:nvPr/>
        </p:nvSpPr>
        <p:spPr bwMode="auto">
          <a:xfrm>
            <a:off x="3775562" y="2281795"/>
            <a:ext cx="357790"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1100" b="1" dirty="0">
                <a:solidFill>
                  <a:schemeClr val="bg1"/>
                </a:solidFill>
                <a:latin typeface="微软雅黑" pitchFamily="34" charset="-122"/>
                <a:ea typeface="微软雅黑" pitchFamily="34" charset="-122"/>
              </a:rPr>
              <a:t>L</a:t>
            </a:r>
          </a:p>
          <a:p>
            <a:pPr algn="ctr" eaLnBrk="1" hangingPunct="1"/>
            <a:r>
              <a:rPr kumimoji="1" lang="en-US" altLang="zh-CN" sz="1100" b="1" dirty="0">
                <a:solidFill>
                  <a:schemeClr val="bg1"/>
                </a:solidFill>
                <a:latin typeface="微软雅黑" pitchFamily="34" charset="-122"/>
                <a:ea typeface="微软雅黑" pitchFamily="34" charset="-122"/>
              </a:rPr>
              <a:t>01</a:t>
            </a:r>
          </a:p>
        </p:txBody>
      </p:sp>
      <p:sp>
        <p:nvSpPr>
          <p:cNvPr id="153" name="Text Box 152"/>
          <p:cNvSpPr txBox="1">
            <a:spLocks noChangeArrowheads="1"/>
          </p:cNvSpPr>
          <p:nvPr/>
        </p:nvSpPr>
        <p:spPr bwMode="auto">
          <a:xfrm>
            <a:off x="2163313" y="2281795"/>
            <a:ext cx="1015021"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1100" b="1" dirty="0">
                <a:solidFill>
                  <a:schemeClr val="bg1"/>
                </a:solidFill>
                <a:latin typeface="微软雅黑" pitchFamily="34" charset="-122"/>
                <a:ea typeface="微软雅黑" pitchFamily="34" charset="-122"/>
              </a:rPr>
              <a:t>V</a:t>
            </a:r>
          </a:p>
          <a:p>
            <a:pPr algn="ctr" eaLnBrk="1" hangingPunct="1"/>
            <a:r>
              <a:rPr kumimoji="1" lang="en-US" altLang="zh-CN" sz="1100" b="1" dirty="0">
                <a:solidFill>
                  <a:schemeClr val="bg1"/>
                </a:solidFill>
                <a:latin typeface="微软雅黑" pitchFamily="34" charset="-122"/>
                <a:ea typeface="微软雅黑" pitchFamily="34" charset="-122"/>
              </a:rPr>
              <a:t>05 AE 56 02</a:t>
            </a:r>
          </a:p>
        </p:txBody>
      </p:sp>
      <p:sp>
        <p:nvSpPr>
          <p:cNvPr id="154" name="Text Box 153"/>
          <p:cNvSpPr txBox="1">
            <a:spLocks noChangeArrowheads="1"/>
          </p:cNvSpPr>
          <p:nvPr/>
        </p:nvSpPr>
        <p:spPr bwMode="auto">
          <a:xfrm>
            <a:off x="4000756" y="2281795"/>
            <a:ext cx="357790"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1100" b="1" dirty="0">
                <a:solidFill>
                  <a:schemeClr val="bg1"/>
                </a:solidFill>
                <a:latin typeface="微软雅黑" pitchFamily="34" charset="-122"/>
                <a:ea typeface="微软雅黑" pitchFamily="34" charset="-122"/>
              </a:rPr>
              <a:t>V</a:t>
            </a:r>
          </a:p>
          <a:p>
            <a:pPr algn="ctr" eaLnBrk="1" hangingPunct="1"/>
            <a:r>
              <a:rPr kumimoji="1" lang="en-US" altLang="zh-CN" sz="1100" b="1" dirty="0">
                <a:solidFill>
                  <a:schemeClr val="bg1"/>
                </a:solidFill>
                <a:latin typeface="微软雅黑" pitchFamily="34" charset="-122"/>
                <a:ea typeface="微软雅黑" pitchFamily="34" charset="-122"/>
              </a:rPr>
              <a:t>00</a:t>
            </a:r>
          </a:p>
        </p:txBody>
      </p:sp>
      <p:sp>
        <p:nvSpPr>
          <p:cNvPr id="155" name="Text Box 154"/>
          <p:cNvSpPr txBox="1">
            <a:spLocks noChangeArrowheads="1"/>
          </p:cNvSpPr>
          <p:nvPr/>
        </p:nvSpPr>
        <p:spPr bwMode="auto">
          <a:xfrm>
            <a:off x="5430199" y="2281795"/>
            <a:ext cx="1226618"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1100" b="1" dirty="0">
                <a:solidFill>
                  <a:schemeClr val="bg1"/>
                </a:solidFill>
                <a:latin typeface="微软雅黑" pitchFamily="34" charset="-122"/>
                <a:ea typeface="微软雅黑" pitchFamily="34" charset="-122"/>
              </a:rPr>
              <a:t>T</a:t>
            </a:r>
          </a:p>
          <a:p>
            <a:pPr algn="ctr" eaLnBrk="1" hangingPunct="1"/>
            <a:r>
              <a:rPr kumimoji="1" lang="en-US" altLang="zh-CN" sz="1100" b="1" dirty="0">
                <a:solidFill>
                  <a:schemeClr val="bg1"/>
                </a:solidFill>
                <a:latin typeface="微软雅黑" pitchFamily="34" charset="-122"/>
                <a:ea typeface="微软雅黑" pitchFamily="34" charset="-122"/>
              </a:rPr>
              <a:t>SEQUENCE OF </a:t>
            </a:r>
          </a:p>
        </p:txBody>
      </p:sp>
      <p:sp>
        <p:nvSpPr>
          <p:cNvPr id="156" name="Text Box 157"/>
          <p:cNvSpPr txBox="1">
            <a:spLocks noChangeArrowheads="1"/>
          </p:cNvSpPr>
          <p:nvPr/>
        </p:nvSpPr>
        <p:spPr bwMode="auto">
          <a:xfrm>
            <a:off x="4239679" y="2281795"/>
            <a:ext cx="806631"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1100" b="1" dirty="0">
                <a:solidFill>
                  <a:schemeClr val="bg1"/>
                </a:solidFill>
                <a:latin typeface="微软雅黑" pitchFamily="34" charset="-122"/>
                <a:ea typeface="微软雅黑" pitchFamily="34" charset="-122"/>
              </a:rPr>
              <a:t>T</a:t>
            </a:r>
          </a:p>
          <a:p>
            <a:pPr algn="ctr" eaLnBrk="1" hangingPunct="1"/>
            <a:r>
              <a:rPr kumimoji="1" lang="en-US" altLang="zh-CN" sz="1100" b="1" dirty="0">
                <a:solidFill>
                  <a:schemeClr val="bg1"/>
                </a:solidFill>
                <a:latin typeface="微软雅黑" pitchFamily="34" charset="-122"/>
                <a:ea typeface="微软雅黑" pitchFamily="34" charset="-122"/>
              </a:rPr>
              <a:t>INTEGER</a:t>
            </a:r>
          </a:p>
        </p:txBody>
      </p:sp>
      <p:sp>
        <p:nvSpPr>
          <p:cNvPr id="157" name="Text Box 159"/>
          <p:cNvSpPr txBox="1">
            <a:spLocks noChangeArrowheads="1"/>
          </p:cNvSpPr>
          <p:nvPr/>
        </p:nvSpPr>
        <p:spPr bwMode="auto">
          <a:xfrm>
            <a:off x="5157708" y="2281795"/>
            <a:ext cx="357790"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1100" b="1" dirty="0">
                <a:solidFill>
                  <a:schemeClr val="bg1"/>
                </a:solidFill>
                <a:latin typeface="微软雅黑" pitchFamily="34" charset="-122"/>
                <a:ea typeface="微软雅黑" pitchFamily="34" charset="-122"/>
              </a:rPr>
              <a:t>V</a:t>
            </a:r>
          </a:p>
          <a:p>
            <a:pPr algn="ctr" eaLnBrk="1" hangingPunct="1"/>
            <a:r>
              <a:rPr kumimoji="1" lang="en-US" altLang="zh-CN" sz="1100" b="1" dirty="0">
                <a:solidFill>
                  <a:schemeClr val="bg1"/>
                </a:solidFill>
                <a:latin typeface="微软雅黑" pitchFamily="34" charset="-122"/>
                <a:ea typeface="微软雅黑" pitchFamily="34" charset="-122"/>
              </a:rPr>
              <a:t>00</a:t>
            </a:r>
          </a:p>
        </p:txBody>
      </p:sp>
      <p:sp>
        <p:nvSpPr>
          <p:cNvPr id="159" name="Text Box 118"/>
          <p:cNvSpPr txBox="1">
            <a:spLocks noChangeArrowheads="1"/>
          </p:cNvSpPr>
          <p:nvPr/>
        </p:nvSpPr>
        <p:spPr bwMode="auto">
          <a:xfrm>
            <a:off x="5009194" y="3608718"/>
            <a:ext cx="190629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1000" b="1" dirty="0">
                <a:latin typeface="微软雅黑" pitchFamily="34" charset="-122"/>
                <a:ea typeface="微软雅黑" pitchFamily="34" charset="-122"/>
              </a:rPr>
              <a:t>V</a:t>
            </a:r>
          </a:p>
          <a:p>
            <a:pPr algn="ctr" eaLnBrk="1" hangingPunct="1"/>
            <a:r>
              <a:rPr kumimoji="1" lang="en-US" altLang="zh-CN" sz="1000" b="1" dirty="0">
                <a:latin typeface="微软雅黑" pitchFamily="34" charset="-122"/>
                <a:ea typeface="微软雅黑" pitchFamily="34" charset="-122"/>
              </a:rPr>
              <a:t>01 03 06 01 02 01 01 01 00</a:t>
            </a:r>
          </a:p>
        </p:txBody>
      </p:sp>
      <p:sp>
        <p:nvSpPr>
          <p:cNvPr id="162" name="Text Box 131"/>
          <p:cNvSpPr txBox="1">
            <a:spLocks noChangeArrowheads="1"/>
          </p:cNvSpPr>
          <p:nvPr/>
        </p:nvSpPr>
        <p:spPr bwMode="auto">
          <a:xfrm>
            <a:off x="1869659" y="2281795"/>
            <a:ext cx="357790"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1100" b="1" dirty="0">
                <a:solidFill>
                  <a:schemeClr val="bg1"/>
                </a:solidFill>
                <a:latin typeface="微软雅黑" pitchFamily="34" charset="-122"/>
                <a:ea typeface="微软雅黑" pitchFamily="34" charset="-122"/>
              </a:rPr>
              <a:t>L</a:t>
            </a:r>
          </a:p>
          <a:p>
            <a:pPr algn="ctr" eaLnBrk="1" hangingPunct="1"/>
            <a:r>
              <a:rPr kumimoji="1" lang="en-US" altLang="zh-CN" sz="1100" b="1" dirty="0">
                <a:solidFill>
                  <a:schemeClr val="bg1"/>
                </a:solidFill>
                <a:latin typeface="微软雅黑" pitchFamily="34" charset="-122"/>
                <a:ea typeface="微软雅黑" pitchFamily="34" charset="-122"/>
              </a:rPr>
              <a:t>04</a:t>
            </a:r>
          </a:p>
        </p:txBody>
      </p:sp>
      <p:sp>
        <p:nvSpPr>
          <p:cNvPr id="163" name="Text Box 151"/>
          <p:cNvSpPr txBox="1">
            <a:spLocks noChangeArrowheads="1"/>
          </p:cNvSpPr>
          <p:nvPr/>
        </p:nvSpPr>
        <p:spPr bwMode="auto">
          <a:xfrm>
            <a:off x="1110318" y="2281795"/>
            <a:ext cx="806631"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1100" b="1" dirty="0">
                <a:solidFill>
                  <a:schemeClr val="bg1"/>
                </a:solidFill>
                <a:latin typeface="微软雅黑" pitchFamily="34" charset="-122"/>
                <a:ea typeface="微软雅黑" pitchFamily="34" charset="-122"/>
              </a:rPr>
              <a:t>T</a:t>
            </a:r>
          </a:p>
          <a:p>
            <a:pPr algn="ctr" eaLnBrk="1" hangingPunct="1"/>
            <a:r>
              <a:rPr kumimoji="1" lang="en-US" altLang="zh-CN" sz="1100" b="1" dirty="0">
                <a:solidFill>
                  <a:schemeClr val="bg1"/>
                </a:solidFill>
                <a:latin typeface="微软雅黑" pitchFamily="34" charset="-122"/>
                <a:ea typeface="微软雅黑" pitchFamily="34" charset="-122"/>
              </a:rPr>
              <a:t>INTEGER</a:t>
            </a:r>
          </a:p>
        </p:txBody>
      </p:sp>
      <p:sp>
        <p:nvSpPr>
          <p:cNvPr id="96" name="Text Box 124"/>
          <p:cNvSpPr txBox="1">
            <a:spLocks noChangeArrowheads="1"/>
          </p:cNvSpPr>
          <p:nvPr/>
        </p:nvSpPr>
        <p:spPr bwMode="auto">
          <a:xfrm>
            <a:off x="5129951" y="2929100"/>
            <a:ext cx="949299"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1100" b="1" dirty="0">
                <a:solidFill>
                  <a:schemeClr val="bg1"/>
                </a:solidFill>
                <a:latin typeface="微软雅黑" pitchFamily="34" charset="-122"/>
                <a:ea typeface="微软雅黑" pitchFamily="34" charset="-122"/>
              </a:rPr>
              <a:t>T</a:t>
            </a:r>
          </a:p>
          <a:p>
            <a:pPr algn="ctr" eaLnBrk="1" hangingPunct="1"/>
            <a:r>
              <a:rPr kumimoji="1" lang="en-US" altLang="zh-CN" sz="1100" b="1" dirty="0">
                <a:solidFill>
                  <a:schemeClr val="bg1"/>
                </a:solidFill>
                <a:latin typeface="微软雅黑" pitchFamily="34" charset="-122"/>
                <a:ea typeface="微软雅黑" pitchFamily="34" charset="-122"/>
              </a:rPr>
              <a:t>SEQUENCE</a:t>
            </a:r>
          </a:p>
        </p:txBody>
      </p:sp>
      <p:sp>
        <p:nvSpPr>
          <p:cNvPr id="97" name="Text Box 125"/>
          <p:cNvSpPr txBox="1">
            <a:spLocks noChangeArrowheads="1"/>
          </p:cNvSpPr>
          <p:nvPr/>
        </p:nvSpPr>
        <p:spPr bwMode="auto">
          <a:xfrm>
            <a:off x="6051724" y="2929100"/>
            <a:ext cx="383438"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1100" b="1" dirty="0">
                <a:solidFill>
                  <a:schemeClr val="bg1"/>
                </a:solidFill>
                <a:latin typeface="微软雅黑" pitchFamily="34" charset="-122"/>
                <a:ea typeface="微软雅黑" pitchFamily="34" charset="-122"/>
              </a:rPr>
              <a:t>L</a:t>
            </a:r>
          </a:p>
          <a:p>
            <a:pPr algn="ctr" eaLnBrk="1" hangingPunct="1"/>
            <a:r>
              <a:rPr kumimoji="1" lang="en-US" altLang="zh-CN" sz="1100" b="1" dirty="0">
                <a:solidFill>
                  <a:schemeClr val="bg1"/>
                </a:solidFill>
                <a:latin typeface="微软雅黑" pitchFamily="34" charset="-122"/>
                <a:ea typeface="微软雅黑" pitchFamily="34" charset="-122"/>
              </a:rPr>
              <a:t>0D</a:t>
            </a:r>
          </a:p>
        </p:txBody>
      </p:sp>
      <p:sp>
        <p:nvSpPr>
          <p:cNvPr id="98" name="Text Box 166"/>
          <p:cNvSpPr txBox="1">
            <a:spLocks noChangeArrowheads="1"/>
          </p:cNvSpPr>
          <p:nvPr/>
        </p:nvSpPr>
        <p:spPr bwMode="auto">
          <a:xfrm>
            <a:off x="6877820" y="2365804"/>
            <a:ext cx="748923"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1100" b="1">
                <a:solidFill>
                  <a:schemeClr val="bg1"/>
                </a:solidFill>
                <a:latin typeface="微软雅黑" pitchFamily="34" charset="-122"/>
                <a:ea typeface="微软雅黑" pitchFamily="34" charset="-122"/>
              </a:rPr>
              <a:t>VarBind</a:t>
            </a:r>
          </a:p>
        </p:txBody>
      </p:sp>
      <p:sp>
        <p:nvSpPr>
          <p:cNvPr id="99" name="Text Box 126"/>
          <p:cNvSpPr txBox="1">
            <a:spLocks noChangeArrowheads="1"/>
          </p:cNvSpPr>
          <p:nvPr/>
        </p:nvSpPr>
        <p:spPr bwMode="auto">
          <a:xfrm>
            <a:off x="6374894" y="3028189"/>
            <a:ext cx="1164100"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1100" b="1" dirty="0">
                <a:latin typeface="微软雅黑" pitchFamily="34" charset="-122"/>
                <a:ea typeface="微软雅黑" pitchFamily="34" charset="-122"/>
              </a:rPr>
              <a:t>name     value</a:t>
            </a:r>
          </a:p>
        </p:txBody>
      </p:sp>
      <p:sp>
        <p:nvSpPr>
          <p:cNvPr id="102" name="Text Box 121"/>
          <p:cNvSpPr txBox="1">
            <a:spLocks noChangeArrowheads="1"/>
          </p:cNvSpPr>
          <p:nvPr/>
        </p:nvSpPr>
        <p:spPr bwMode="auto">
          <a:xfrm>
            <a:off x="6842815" y="3608718"/>
            <a:ext cx="56778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1100" b="1" dirty="0">
                <a:latin typeface="微软雅黑" pitchFamily="34" charset="-122"/>
                <a:ea typeface="微软雅黑" pitchFamily="34" charset="-122"/>
              </a:rPr>
              <a:t>T</a:t>
            </a:r>
          </a:p>
          <a:p>
            <a:pPr algn="ctr" eaLnBrk="1" hangingPunct="1"/>
            <a:r>
              <a:rPr kumimoji="1" lang="en-US" altLang="zh-CN" sz="1100" b="1" dirty="0">
                <a:latin typeface="微软雅黑" pitchFamily="34" charset="-122"/>
                <a:ea typeface="微软雅黑" pitchFamily="34" charset="-122"/>
              </a:rPr>
              <a:t>NULL</a:t>
            </a:r>
          </a:p>
        </p:txBody>
      </p:sp>
      <p:sp>
        <p:nvSpPr>
          <p:cNvPr id="104" name="Text Box 122"/>
          <p:cNvSpPr txBox="1">
            <a:spLocks noChangeArrowheads="1"/>
          </p:cNvSpPr>
          <p:nvPr/>
        </p:nvSpPr>
        <p:spPr bwMode="auto">
          <a:xfrm>
            <a:off x="7386546" y="3608718"/>
            <a:ext cx="357790"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1100" b="1" dirty="0">
                <a:latin typeface="微软雅黑" pitchFamily="34" charset="-122"/>
                <a:ea typeface="微软雅黑" pitchFamily="34" charset="-122"/>
              </a:rPr>
              <a:t>L</a:t>
            </a:r>
          </a:p>
          <a:p>
            <a:pPr algn="ctr" eaLnBrk="1" hangingPunct="1"/>
            <a:r>
              <a:rPr kumimoji="1" lang="en-US" altLang="zh-CN" sz="1100" b="1" dirty="0">
                <a:latin typeface="微软雅黑" pitchFamily="34" charset="-122"/>
                <a:ea typeface="微软雅黑" pitchFamily="34" charset="-122"/>
              </a:rPr>
              <a:t>00</a:t>
            </a:r>
          </a:p>
        </p:txBody>
      </p:sp>
    </p:spTree>
    <p:extLst>
      <p:ext uri="{BB962C8B-B14F-4D97-AF65-F5344CB8AC3E}">
        <p14:creationId xmlns:p14="http://schemas.microsoft.com/office/powerpoint/2010/main" val="3431351884"/>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556963" y="1285617"/>
            <a:ext cx="8048776" cy="2863287"/>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AutoShape 5"/>
          <p:cNvSpPr>
            <a:spLocks noChangeArrowheads="1"/>
          </p:cNvSpPr>
          <p:nvPr/>
        </p:nvSpPr>
        <p:spPr bwMode="auto">
          <a:xfrm>
            <a:off x="556963" y="862410"/>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4" name="Rectangle 6"/>
          <p:cNvSpPr>
            <a:spLocks noChangeArrowheads="1"/>
          </p:cNvSpPr>
          <p:nvPr/>
        </p:nvSpPr>
        <p:spPr bwMode="auto">
          <a:xfrm>
            <a:off x="2719849" y="829199"/>
            <a:ext cx="372300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itchFamily="34" charset="-122"/>
                <a:ea typeface="微软雅黑" pitchFamily="34" charset="-122"/>
              </a:rPr>
              <a:t>Get-request </a:t>
            </a:r>
            <a:r>
              <a:rPr lang="zh-CN" altLang="en-US" sz="2000" b="1" dirty="0">
                <a:solidFill>
                  <a:schemeClr val="bg1"/>
                </a:solidFill>
                <a:latin typeface="微软雅黑" pitchFamily="34" charset="-122"/>
                <a:ea typeface="微软雅黑" pitchFamily="34" charset="-122"/>
              </a:rPr>
              <a:t>报文的 </a:t>
            </a:r>
            <a:r>
              <a:rPr lang="en-US" altLang="zh-CN" sz="2000" b="1" dirty="0">
                <a:solidFill>
                  <a:schemeClr val="bg1"/>
                </a:solidFill>
                <a:latin typeface="微软雅黑" pitchFamily="34" charset="-122"/>
                <a:ea typeface="微软雅黑" pitchFamily="34" charset="-122"/>
              </a:rPr>
              <a:t>BER </a:t>
            </a:r>
            <a:r>
              <a:rPr lang="zh-CN" altLang="en-US" sz="2000" b="1" dirty="0">
                <a:solidFill>
                  <a:schemeClr val="bg1"/>
                </a:solidFill>
                <a:latin typeface="微软雅黑" pitchFamily="34" charset="-122"/>
                <a:ea typeface="微软雅黑" pitchFamily="34" charset="-122"/>
              </a:rPr>
              <a:t>编码</a:t>
            </a:r>
          </a:p>
        </p:txBody>
      </p:sp>
      <p:sp>
        <p:nvSpPr>
          <p:cNvPr id="5" name="Rectangle 1"/>
          <p:cNvSpPr>
            <a:spLocks noChangeArrowheads="1"/>
          </p:cNvSpPr>
          <p:nvPr/>
        </p:nvSpPr>
        <p:spPr bwMode="auto">
          <a:xfrm>
            <a:off x="819807" y="1371530"/>
            <a:ext cx="7785932" cy="2554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114300" algn="l" defTabSz="914400" rtl="0" eaLnBrk="1" fontAlgn="base" latinLnBrk="0" hangingPunct="1">
              <a:lnSpc>
                <a:spcPts val="2400"/>
              </a:lnSpc>
              <a:spcBef>
                <a:spcPct val="0"/>
              </a:spcBef>
              <a:spcAft>
                <a:spcPct val="0"/>
              </a:spcAft>
              <a:buClrTx/>
              <a:buSzTx/>
              <a:buFontTx/>
              <a:buNone/>
              <a:tabLst>
                <a:tab pos="1828800" algn="l"/>
              </a:tabLst>
            </a:pPr>
            <a:r>
              <a:rPr kumimoji="0" lang="en-US" altLang="zh-CN" sz="1400" b="1" i="0" u="none" strike="noStrike" cap="none" normalizeH="0" baseline="0" dirty="0">
                <a:ln>
                  <a:noFill/>
                </a:ln>
                <a:solidFill>
                  <a:schemeClr val="tx1"/>
                </a:solidFill>
                <a:effectLst/>
                <a:latin typeface="微软雅黑" pitchFamily="34" charset="-122"/>
                <a:ea typeface="微软雅黑" pitchFamily="34" charset="-122"/>
                <a:cs typeface="Times New Roman" pitchFamily="18" charset="0"/>
              </a:rPr>
              <a:t>A0 1D                          -- </a:t>
            </a:r>
            <a:r>
              <a:rPr kumimoji="0" lang="en-US" altLang="zh-CN" sz="1400" b="1" i="0" u="none" strike="noStrike" cap="none" normalizeH="0" baseline="0" dirty="0" err="1">
                <a:ln>
                  <a:noFill/>
                </a:ln>
                <a:solidFill>
                  <a:schemeClr val="tx1"/>
                </a:solidFill>
                <a:effectLst/>
                <a:latin typeface="微软雅黑" pitchFamily="34" charset="-122"/>
                <a:ea typeface="微软雅黑" pitchFamily="34" charset="-122"/>
                <a:cs typeface="Times New Roman" pitchFamily="18" charset="0"/>
              </a:rPr>
              <a:t>GetRequest</a:t>
            </a:r>
            <a:r>
              <a:rPr kumimoji="0" lang="en-US" altLang="zh-CN" sz="1400" b="1" i="0" u="none" strike="noStrike" cap="none" normalizeH="0" baseline="0" dirty="0">
                <a:ln>
                  <a:noFill/>
                </a:ln>
                <a:solidFill>
                  <a:schemeClr val="tx1"/>
                </a:solidFill>
                <a:effectLst/>
                <a:latin typeface="微软雅黑" pitchFamily="34" charset="-122"/>
                <a:ea typeface="微软雅黑" pitchFamily="34" charset="-122"/>
                <a:cs typeface="Times New Roman" pitchFamily="18" charset="0"/>
              </a:rPr>
              <a:t>-PDU</a:t>
            </a:r>
            <a:r>
              <a:rPr kumimoji="0" lang="zh-CN" altLang="en-US" sz="1400" b="1" i="0" u="none" strike="noStrike" cap="none" normalizeH="0" baseline="0" dirty="0">
                <a:ln>
                  <a:noFill/>
                </a:ln>
                <a:solidFill>
                  <a:schemeClr val="tx1"/>
                </a:solidFill>
                <a:effectLst/>
                <a:latin typeface="微软雅黑" pitchFamily="34" charset="-122"/>
                <a:ea typeface="微软雅黑" pitchFamily="34" charset="-122"/>
                <a:cs typeface="Times New Roman" pitchFamily="18" charset="0"/>
              </a:rPr>
              <a:t>，上下文类型，长度</a:t>
            </a:r>
            <a:r>
              <a:rPr kumimoji="0" lang="en-US" altLang="zh-CN" sz="1400" b="1" i="0" u="none" strike="noStrike" cap="none" normalizeH="0" baseline="0" dirty="0">
                <a:ln>
                  <a:noFill/>
                </a:ln>
                <a:solidFill>
                  <a:schemeClr val="tx1"/>
                </a:solidFill>
                <a:effectLst/>
                <a:latin typeface="微软雅黑" pitchFamily="34" charset="-122"/>
                <a:ea typeface="微软雅黑" pitchFamily="34" charset="-122"/>
                <a:cs typeface="Times New Roman" pitchFamily="18" charset="0"/>
              </a:rPr>
              <a:t>1D</a:t>
            </a:r>
            <a:r>
              <a:rPr kumimoji="0" lang="en-US" altLang="zh-CN" sz="1400" b="1" i="0" u="none" strike="noStrike" cap="none" normalizeH="0" baseline="-30000" dirty="0">
                <a:ln>
                  <a:noFill/>
                </a:ln>
                <a:solidFill>
                  <a:schemeClr val="tx1"/>
                </a:solidFill>
                <a:effectLst/>
                <a:latin typeface="微软雅黑" pitchFamily="34" charset="-122"/>
                <a:ea typeface="微软雅黑" pitchFamily="34" charset="-122"/>
                <a:cs typeface="Times New Roman" pitchFamily="18" charset="0"/>
              </a:rPr>
              <a:t>16</a:t>
            </a:r>
            <a:r>
              <a:rPr kumimoji="0" lang="en-US" altLang="zh-CN" sz="1400" b="1" i="0" u="none" strike="noStrike" cap="none" normalizeH="0" baseline="0" dirty="0">
                <a:ln>
                  <a:noFill/>
                </a:ln>
                <a:solidFill>
                  <a:schemeClr val="tx1"/>
                </a:solidFill>
                <a:effectLst/>
                <a:latin typeface="微软雅黑" pitchFamily="34" charset="-122"/>
                <a:ea typeface="微软雅黑" pitchFamily="34" charset="-122"/>
                <a:cs typeface="Times New Roman" pitchFamily="18" charset="0"/>
              </a:rPr>
              <a:t> = 29</a:t>
            </a:r>
            <a:endParaRPr kumimoji="0" lang="en-US" altLang="zh-CN" sz="1400" b="1" i="0" u="none" strike="noStrike" cap="none" normalizeH="0" baseline="0" dirty="0">
              <a:ln>
                <a:noFill/>
              </a:ln>
              <a:solidFill>
                <a:schemeClr val="tx1"/>
              </a:solidFill>
              <a:effectLst/>
              <a:latin typeface="微软雅黑" pitchFamily="34" charset="-122"/>
              <a:ea typeface="微软雅黑" pitchFamily="34" charset="-122"/>
            </a:endParaRPr>
          </a:p>
          <a:p>
            <a:pPr marL="0" marR="0" lvl="0" indent="114300" algn="l" defTabSz="914400" rtl="0" eaLnBrk="0" fontAlgn="base" latinLnBrk="0" hangingPunct="0">
              <a:lnSpc>
                <a:spcPts val="2400"/>
              </a:lnSpc>
              <a:spcBef>
                <a:spcPct val="0"/>
              </a:spcBef>
              <a:spcAft>
                <a:spcPct val="0"/>
              </a:spcAft>
              <a:buClrTx/>
              <a:buSzTx/>
              <a:buFontTx/>
              <a:buNone/>
              <a:tabLst>
                <a:tab pos="1828800" algn="l"/>
              </a:tabLst>
            </a:pPr>
            <a:r>
              <a:rPr kumimoji="0" lang="en-US" altLang="zh-CN" sz="1400" b="1" i="0" u="none" strike="noStrike" cap="none" normalizeH="0" baseline="0" dirty="0">
                <a:ln>
                  <a:noFill/>
                </a:ln>
                <a:solidFill>
                  <a:schemeClr val="tx1"/>
                </a:solidFill>
                <a:effectLst/>
                <a:latin typeface="微软雅黑" pitchFamily="34" charset="-122"/>
                <a:ea typeface="微软雅黑" pitchFamily="34" charset="-122"/>
                <a:cs typeface="Times New Roman" pitchFamily="18" charset="0"/>
              </a:rPr>
              <a:t>02 04 05 AE 56 02      -- INTEGER</a:t>
            </a:r>
            <a:r>
              <a:rPr kumimoji="0" lang="zh-CN" altLang="en-US" sz="1400" b="1" i="0" u="none" strike="noStrike" cap="none" normalizeH="0" baseline="0" dirty="0">
                <a:ln>
                  <a:noFill/>
                </a:ln>
                <a:solidFill>
                  <a:schemeClr val="tx1"/>
                </a:solidFill>
                <a:effectLst/>
                <a:latin typeface="微软雅黑" pitchFamily="34" charset="-122"/>
                <a:ea typeface="微软雅黑" pitchFamily="34" charset="-122"/>
                <a:cs typeface="Times New Roman" pitchFamily="18" charset="0"/>
              </a:rPr>
              <a:t>类型，长度</a:t>
            </a:r>
            <a:r>
              <a:rPr kumimoji="0" lang="en-US" altLang="zh-CN" sz="1400" b="1" i="0" u="none" strike="noStrike" cap="none" normalizeH="0" baseline="0" dirty="0">
                <a:ln>
                  <a:noFill/>
                </a:ln>
                <a:solidFill>
                  <a:schemeClr val="tx1"/>
                </a:solidFill>
                <a:effectLst/>
                <a:latin typeface="微软雅黑" pitchFamily="34" charset="-122"/>
                <a:ea typeface="微软雅黑" pitchFamily="34" charset="-122"/>
                <a:cs typeface="Times New Roman" pitchFamily="18" charset="0"/>
              </a:rPr>
              <a:t>04</a:t>
            </a:r>
            <a:r>
              <a:rPr kumimoji="0" lang="en-US" altLang="zh-CN" sz="1400" b="1" i="0" u="none" strike="noStrike" cap="none" normalizeH="0" baseline="-30000" dirty="0">
                <a:ln>
                  <a:noFill/>
                </a:ln>
                <a:solidFill>
                  <a:schemeClr val="tx1"/>
                </a:solidFill>
                <a:effectLst/>
                <a:latin typeface="微软雅黑" pitchFamily="34" charset="-122"/>
                <a:ea typeface="微软雅黑" pitchFamily="34" charset="-122"/>
                <a:cs typeface="Times New Roman" pitchFamily="18" charset="0"/>
              </a:rPr>
              <a:t>16</a:t>
            </a:r>
            <a:r>
              <a:rPr kumimoji="0" lang="zh-CN" altLang="en-US" sz="1400" b="1" i="0" u="none" strike="noStrike" cap="none" normalizeH="0" baseline="0" dirty="0">
                <a:ln>
                  <a:noFill/>
                </a:ln>
                <a:solidFill>
                  <a:schemeClr val="tx1"/>
                </a:solidFill>
                <a:effectLst/>
                <a:latin typeface="微软雅黑" pitchFamily="34" charset="-122"/>
                <a:ea typeface="微软雅黑" pitchFamily="34" charset="-122"/>
                <a:cs typeface="Times New Roman" pitchFamily="18" charset="0"/>
              </a:rPr>
              <a:t>，</a:t>
            </a:r>
            <a:r>
              <a:rPr kumimoji="0" lang="en-US" altLang="zh-CN" sz="1400" b="1" i="0" u="none" strike="noStrike" cap="none" normalizeH="0" baseline="0" dirty="0">
                <a:ln>
                  <a:noFill/>
                </a:ln>
                <a:solidFill>
                  <a:schemeClr val="tx1"/>
                </a:solidFill>
                <a:effectLst/>
                <a:latin typeface="微软雅黑" pitchFamily="34" charset="-122"/>
                <a:ea typeface="微软雅黑" pitchFamily="34" charset="-122"/>
                <a:cs typeface="Times New Roman" pitchFamily="18" charset="0"/>
              </a:rPr>
              <a:t>request-id = 05 AE 56 02 </a:t>
            </a:r>
            <a:endParaRPr kumimoji="0" lang="en-US" altLang="zh-CN" sz="1400" b="1" i="0" u="none" strike="noStrike" cap="none" normalizeH="0" baseline="0" dirty="0">
              <a:ln>
                <a:noFill/>
              </a:ln>
              <a:solidFill>
                <a:schemeClr val="tx1"/>
              </a:solidFill>
              <a:effectLst/>
              <a:latin typeface="微软雅黑" pitchFamily="34" charset="-122"/>
              <a:ea typeface="微软雅黑" pitchFamily="34" charset="-122"/>
            </a:endParaRPr>
          </a:p>
          <a:p>
            <a:pPr marL="0" marR="0" lvl="0" indent="114300" algn="l" defTabSz="914400" rtl="0" eaLnBrk="0" fontAlgn="base" latinLnBrk="0" hangingPunct="0">
              <a:lnSpc>
                <a:spcPts val="2400"/>
              </a:lnSpc>
              <a:spcBef>
                <a:spcPct val="0"/>
              </a:spcBef>
              <a:spcAft>
                <a:spcPct val="0"/>
              </a:spcAft>
              <a:buClrTx/>
              <a:buSzTx/>
              <a:buFontTx/>
              <a:buNone/>
              <a:tabLst>
                <a:tab pos="1828800" algn="l"/>
              </a:tabLst>
            </a:pPr>
            <a:r>
              <a:rPr kumimoji="0" lang="en-US" altLang="zh-CN" sz="1400" b="1" i="0" u="none" strike="noStrike" cap="none" normalizeH="0" baseline="0" dirty="0">
                <a:ln>
                  <a:noFill/>
                </a:ln>
                <a:solidFill>
                  <a:schemeClr val="tx1"/>
                </a:solidFill>
                <a:effectLst/>
                <a:latin typeface="微软雅黑" pitchFamily="34" charset="-122"/>
                <a:ea typeface="微软雅黑" pitchFamily="34" charset="-122"/>
                <a:cs typeface="Times New Roman" pitchFamily="18" charset="0"/>
              </a:rPr>
              <a:t>02 01 00                      -- INTEGER</a:t>
            </a:r>
            <a:r>
              <a:rPr kumimoji="0" lang="zh-CN" altLang="en-US" sz="1400" b="1" i="0" u="none" strike="noStrike" cap="none" normalizeH="0" baseline="0" dirty="0">
                <a:ln>
                  <a:noFill/>
                </a:ln>
                <a:solidFill>
                  <a:schemeClr val="tx1"/>
                </a:solidFill>
                <a:effectLst/>
                <a:latin typeface="微软雅黑" pitchFamily="34" charset="-122"/>
                <a:ea typeface="微软雅黑" pitchFamily="34" charset="-122"/>
                <a:cs typeface="Times New Roman" pitchFamily="18" charset="0"/>
              </a:rPr>
              <a:t>类型，长度</a:t>
            </a:r>
            <a:r>
              <a:rPr kumimoji="0" lang="en-US" altLang="zh-CN" sz="1400" b="1" i="0" u="none" strike="noStrike" cap="none" normalizeH="0" baseline="0" dirty="0">
                <a:ln>
                  <a:noFill/>
                </a:ln>
                <a:solidFill>
                  <a:schemeClr val="tx1"/>
                </a:solidFill>
                <a:effectLst/>
                <a:latin typeface="微软雅黑" pitchFamily="34" charset="-122"/>
                <a:ea typeface="微软雅黑" pitchFamily="34" charset="-122"/>
                <a:cs typeface="Times New Roman" pitchFamily="18" charset="0"/>
              </a:rPr>
              <a:t>01</a:t>
            </a:r>
            <a:r>
              <a:rPr kumimoji="0" lang="en-US" altLang="zh-CN" sz="1400" b="1" i="0" u="none" strike="noStrike" cap="none" normalizeH="0" baseline="-30000" dirty="0">
                <a:ln>
                  <a:noFill/>
                </a:ln>
                <a:solidFill>
                  <a:schemeClr val="tx1"/>
                </a:solidFill>
                <a:effectLst/>
                <a:latin typeface="微软雅黑" pitchFamily="34" charset="-122"/>
                <a:ea typeface="微软雅黑" pitchFamily="34" charset="-122"/>
                <a:cs typeface="Times New Roman" pitchFamily="18" charset="0"/>
              </a:rPr>
              <a:t>16</a:t>
            </a:r>
            <a:r>
              <a:rPr kumimoji="0" lang="zh-CN" altLang="en-US" sz="1400" b="1" i="0" u="none" strike="noStrike" cap="none" normalizeH="0" baseline="0" dirty="0">
                <a:ln>
                  <a:noFill/>
                </a:ln>
                <a:solidFill>
                  <a:schemeClr val="tx1"/>
                </a:solidFill>
                <a:effectLst/>
                <a:latin typeface="微软雅黑" pitchFamily="34" charset="-122"/>
                <a:ea typeface="微软雅黑" pitchFamily="34" charset="-122"/>
                <a:cs typeface="Times New Roman" pitchFamily="18" charset="0"/>
              </a:rPr>
              <a:t>，</a:t>
            </a:r>
            <a:r>
              <a:rPr kumimoji="0" lang="en-US" altLang="zh-CN" sz="1400" b="1" i="0" u="none" strike="noStrike" cap="none" normalizeH="0" baseline="0" dirty="0">
                <a:ln>
                  <a:noFill/>
                </a:ln>
                <a:solidFill>
                  <a:schemeClr val="tx1"/>
                </a:solidFill>
                <a:effectLst/>
                <a:latin typeface="微软雅黑" pitchFamily="34" charset="-122"/>
                <a:ea typeface="微软雅黑" pitchFamily="34" charset="-122"/>
                <a:cs typeface="Times New Roman" pitchFamily="18" charset="0"/>
              </a:rPr>
              <a:t>error status = 00</a:t>
            </a:r>
            <a:r>
              <a:rPr kumimoji="0" lang="en-US" altLang="zh-CN" sz="1400" b="1" i="0" u="none" strike="noStrike" cap="none" normalizeH="0" baseline="-30000" dirty="0">
                <a:ln>
                  <a:noFill/>
                </a:ln>
                <a:solidFill>
                  <a:schemeClr val="tx1"/>
                </a:solidFill>
                <a:effectLst/>
                <a:latin typeface="微软雅黑" pitchFamily="34" charset="-122"/>
                <a:ea typeface="微软雅黑" pitchFamily="34" charset="-122"/>
                <a:cs typeface="Times New Roman" pitchFamily="18" charset="0"/>
              </a:rPr>
              <a:t>16</a:t>
            </a:r>
            <a:endParaRPr kumimoji="0" lang="en-US" altLang="zh-CN" sz="1400" b="1" i="0" u="none" strike="noStrike" cap="none" normalizeH="0" baseline="0" dirty="0">
              <a:ln>
                <a:noFill/>
              </a:ln>
              <a:solidFill>
                <a:schemeClr val="tx1"/>
              </a:solidFill>
              <a:effectLst/>
              <a:latin typeface="微软雅黑" pitchFamily="34" charset="-122"/>
              <a:ea typeface="微软雅黑" pitchFamily="34" charset="-122"/>
            </a:endParaRPr>
          </a:p>
          <a:p>
            <a:pPr marL="0" marR="0" lvl="0" indent="114300" algn="l" defTabSz="914400" rtl="0" eaLnBrk="0" fontAlgn="base" latinLnBrk="0" hangingPunct="0">
              <a:lnSpc>
                <a:spcPts val="2400"/>
              </a:lnSpc>
              <a:spcBef>
                <a:spcPct val="0"/>
              </a:spcBef>
              <a:spcAft>
                <a:spcPct val="0"/>
              </a:spcAft>
              <a:buClrTx/>
              <a:buSzTx/>
              <a:buFontTx/>
              <a:buNone/>
              <a:tabLst>
                <a:tab pos="1828800" algn="l"/>
              </a:tabLst>
            </a:pPr>
            <a:r>
              <a:rPr kumimoji="0" lang="en-US" altLang="zh-CN" sz="1400" b="1" i="0" u="none" strike="noStrike" cap="none" normalizeH="0" baseline="0" dirty="0">
                <a:ln>
                  <a:noFill/>
                </a:ln>
                <a:solidFill>
                  <a:schemeClr val="tx1"/>
                </a:solidFill>
                <a:effectLst/>
                <a:latin typeface="微软雅黑" pitchFamily="34" charset="-122"/>
                <a:ea typeface="微软雅黑" pitchFamily="34" charset="-122"/>
                <a:cs typeface="Times New Roman" pitchFamily="18" charset="0"/>
              </a:rPr>
              <a:t>02 01 00                      -- INTEGER</a:t>
            </a:r>
            <a:r>
              <a:rPr kumimoji="0" lang="zh-CN" altLang="en-US" sz="1400" b="1" i="0" u="none" strike="noStrike" cap="none" normalizeH="0" baseline="0" dirty="0">
                <a:ln>
                  <a:noFill/>
                </a:ln>
                <a:solidFill>
                  <a:schemeClr val="tx1"/>
                </a:solidFill>
                <a:effectLst/>
                <a:latin typeface="微软雅黑" pitchFamily="34" charset="-122"/>
                <a:ea typeface="微软雅黑" pitchFamily="34" charset="-122"/>
                <a:cs typeface="Times New Roman" pitchFamily="18" charset="0"/>
              </a:rPr>
              <a:t>类型，长度</a:t>
            </a:r>
            <a:r>
              <a:rPr kumimoji="0" lang="en-US" altLang="zh-CN" sz="1400" b="1" i="0" u="none" strike="noStrike" cap="none" normalizeH="0" baseline="0" dirty="0">
                <a:ln>
                  <a:noFill/>
                </a:ln>
                <a:solidFill>
                  <a:schemeClr val="tx1"/>
                </a:solidFill>
                <a:effectLst/>
                <a:latin typeface="微软雅黑" pitchFamily="34" charset="-122"/>
                <a:ea typeface="微软雅黑" pitchFamily="34" charset="-122"/>
                <a:cs typeface="Times New Roman" pitchFamily="18" charset="0"/>
              </a:rPr>
              <a:t>01</a:t>
            </a:r>
            <a:r>
              <a:rPr kumimoji="0" lang="en-US" altLang="zh-CN" sz="1400" b="1" i="0" u="none" strike="noStrike" cap="none" normalizeH="0" baseline="-30000" dirty="0">
                <a:ln>
                  <a:noFill/>
                </a:ln>
                <a:solidFill>
                  <a:schemeClr val="tx1"/>
                </a:solidFill>
                <a:effectLst/>
                <a:latin typeface="微软雅黑" pitchFamily="34" charset="-122"/>
                <a:ea typeface="微软雅黑" pitchFamily="34" charset="-122"/>
                <a:cs typeface="Times New Roman" pitchFamily="18" charset="0"/>
              </a:rPr>
              <a:t>16</a:t>
            </a:r>
            <a:r>
              <a:rPr kumimoji="0" lang="zh-CN" altLang="en-US" sz="1400" b="1" i="0" u="none" strike="noStrike" cap="none" normalizeH="0" baseline="0" dirty="0">
                <a:ln>
                  <a:noFill/>
                </a:ln>
                <a:solidFill>
                  <a:schemeClr val="tx1"/>
                </a:solidFill>
                <a:effectLst/>
                <a:latin typeface="微软雅黑" pitchFamily="34" charset="-122"/>
                <a:ea typeface="微软雅黑" pitchFamily="34" charset="-122"/>
                <a:cs typeface="Times New Roman" pitchFamily="18" charset="0"/>
              </a:rPr>
              <a:t>，</a:t>
            </a:r>
            <a:r>
              <a:rPr kumimoji="0" lang="en-US" altLang="zh-CN" sz="1400" b="1" i="0" u="none" strike="noStrike" cap="none" normalizeH="0" baseline="0" dirty="0">
                <a:ln>
                  <a:noFill/>
                </a:ln>
                <a:solidFill>
                  <a:schemeClr val="tx1"/>
                </a:solidFill>
                <a:effectLst/>
                <a:latin typeface="微软雅黑" pitchFamily="34" charset="-122"/>
                <a:ea typeface="微软雅黑" pitchFamily="34" charset="-122"/>
                <a:cs typeface="Times New Roman" pitchFamily="18" charset="0"/>
              </a:rPr>
              <a:t>error index = 00</a:t>
            </a:r>
            <a:r>
              <a:rPr kumimoji="0" lang="en-US" altLang="zh-CN" sz="1400" b="1" i="0" u="none" strike="noStrike" cap="none" normalizeH="0" baseline="-30000" dirty="0">
                <a:ln>
                  <a:noFill/>
                </a:ln>
                <a:solidFill>
                  <a:schemeClr val="tx1"/>
                </a:solidFill>
                <a:effectLst/>
                <a:latin typeface="微软雅黑" pitchFamily="34" charset="-122"/>
                <a:ea typeface="微软雅黑" pitchFamily="34" charset="-122"/>
                <a:cs typeface="Times New Roman" pitchFamily="18" charset="0"/>
              </a:rPr>
              <a:t>16</a:t>
            </a:r>
            <a:endParaRPr kumimoji="0" lang="en-US" altLang="zh-CN" sz="1400" b="1" i="0" u="none" strike="noStrike" cap="none" normalizeH="0" baseline="0" dirty="0">
              <a:ln>
                <a:noFill/>
              </a:ln>
              <a:solidFill>
                <a:schemeClr val="tx1"/>
              </a:solidFill>
              <a:effectLst/>
              <a:latin typeface="微软雅黑" pitchFamily="34" charset="-122"/>
              <a:ea typeface="微软雅黑" pitchFamily="34" charset="-122"/>
            </a:endParaRPr>
          </a:p>
          <a:p>
            <a:pPr marL="0" marR="0" lvl="0" indent="114300" algn="l" defTabSz="914400" rtl="0" eaLnBrk="0" fontAlgn="base" latinLnBrk="0" hangingPunct="0">
              <a:lnSpc>
                <a:spcPts val="2400"/>
              </a:lnSpc>
              <a:spcBef>
                <a:spcPct val="0"/>
              </a:spcBef>
              <a:spcAft>
                <a:spcPct val="0"/>
              </a:spcAft>
              <a:buClrTx/>
              <a:buSzTx/>
              <a:buFontTx/>
              <a:buNone/>
              <a:tabLst>
                <a:tab pos="1828800" algn="l"/>
              </a:tabLst>
            </a:pPr>
            <a:r>
              <a:rPr kumimoji="0" lang="en-US" altLang="zh-CN" sz="1400" b="1" i="0" u="none" strike="noStrike" cap="none" normalizeH="0" baseline="0" dirty="0">
                <a:ln>
                  <a:noFill/>
                </a:ln>
                <a:solidFill>
                  <a:schemeClr val="tx1"/>
                </a:solidFill>
                <a:effectLst/>
                <a:latin typeface="微软雅黑" pitchFamily="34" charset="-122"/>
                <a:ea typeface="微软雅黑" pitchFamily="34" charset="-122"/>
                <a:cs typeface="Times New Roman" pitchFamily="18" charset="0"/>
              </a:rPr>
              <a:t>30 0F                           -- SEQUENCE OF</a:t>
            </a:r>
            <a:r>
              <a:rPr kumimoji="0" lang="zh-CN" altLang="en-US" sz="1400" b="1" i="0" u="none" strike="noStrike" cap="none" normalizeH="0" baseline="0" dirty="0">
                <a:ln>
                  <a:noFill/>
                </a:ln>
                <a:solidFill>
                  <a:schemeClr val="tx1"/>
                </a:solidFill>
                <a:effectLst/>
                <a:latin typeface="微软雅黑" pitchFamily="34" charset="-122"/>
                <a:ea typeface="微软雅黑" pitchFamily="34" charset="-122"/>
                <a:cs typeface="Times New Roman" pitchFamily="18" charset="0"/>
              </a:rPr>
              <a:t>类型，长度</a:t>
            </a:r>
            <a:r>
              <a:rPr kumimoji="0" lang="en-US" altLang="zh-CN" sz="1400" b="1" i="0" u="none" strike="noStrike" cap="none" normalizeH="0" baseline="0" dirty="0">
                <a:ln>
                  <a:noFill/>
                </a:ln>
                <a:solidFill>
                  <a:schemeClr val="tx1"/>
                </a:solidFill>
                <a:effectLst/>
                <a:latin typeface="微软雅黑" pitchFamily="34" charset="-122"/>
                <a:ea typeface="微软雅黑" pitchFamily="34" charset="-122"/>
                <a:cs typeface="Times New Roman" pitchFamily="18" charset="0"/>
              </a:rPr>
              <a:t>0F</a:t>
            </a:r>
            <a:r>
              <a:rPr kumimoji="0" lang="en-US" altLang="zh-CN" sz="1400" b="1" i="0" u="none" strike="noStrike" cap="none" normalizeH="0" baseline="-30000" dirty="0">
                <a:ln>
                  <a:noFill/>
                </a:ln>
                <a:solidFill>
                  <a:schemeClr val="tx1"/>
                </a:solidFill>
                <a:effectLst/>
                <a:latin typeface="微软雅黑" pitchFamily="34" charset="-122"/>
                <a:ea typeface="微软雅黑" pitchFamily="34" charset="-122"/>
                <a:cs typeface="Times New Roman" pitchFamily="18" charset="0"/>
              </a:rPr>
              <a:t>16</a:t>
            </a:r>
            <a:r>
              <a:rPr kumimoji="0" lang="en-US" altLang="zh-CN" sz="1400" b="1" i="0" u="none" strike="noStrike" cap="none" normalizeH="0" baseline="0" dirty="0">
                <a:ln>
                  <a:noFill/>
                </a:ln>
                <a:solidFill>
                  <a:schemeClr val="tx1"/>
                </a:solidFill>
                <a:effectLst/>
                <a:latin typeface="微软雅黑" pitchFamily="34" charset="-122"/>
                <a:ea typeface="微软雅黑" pitchFamily="34" charset="-122"/>
                <a:cs typeface="Times New Roman" pitchFamily="18" charset="0"/>
              </a:rPr>
              <a:t> = 15</a:t>
            </a:r>
            <a:endParaRPr kumimoji="0" lang="en-US" altLang="zh-CN" sz="1400" b="1" i="0" u="none" strike="noStrike" cap="none" normalizeH="0" baseline="0" dirty="0">
              <a:ln>
                <a:noFill/>
              </a:ln>
              <a:solidFill>
                <a:schemeClr val="tx1"/>
              </a:solidFill>
              <a:effectLst/>
              <a:latin typeface="微软雅黑" pitchFamily="34" charset="-122"/>
              <a:ea typeface="微软雅黑" pitchFamily="34" charset="-122"/>
            </a:endParaRPr>
          </a:p>
          <a:p>
            <a:pPr marL="0" marR="0" lvl="0" indent="114300" algn="l" defTabSz="914400" rtl="0" eaLnBrk="0" fontAlgn="base" latinLnBrk="0" hangingPunct="0">
              <a:lnSpc>
                <a:spcPts val="2400"/>
              </a:lnSpc>
              <a:spcBef>
                <a:spcPct val="0"/>
              </a:spcBef>
              <a:spcAft>
                <a:spcPct val="0"/>
              </a:spcAft>
              <a:buClrTx/>
              <a:buSzTx/>
              <a:buFontTx/>
              <a:buNone/>
              <a:tabLst>
                <a:tab pos="1828800" algn="l"/>
              </a:tabLst>
            </a:pPr>
            <a:r>
              <a:rPr kumimoji="0" lang="en-US" altLang="zh-CN" sz="1400" b="1" i="0" u="none" strike="noStrike" cap="none" normalizeH="0" baseline="0" dirty="0">
                <a:ln>
                  <a:noFill/>
                </a:ln>
                <a:solidFill>
                  <a:schemeClr val="tx1"/>
                </a:solidFill>
                <a:effectLst/>
                <a:latin typeface="微软雅黑" pitchFamily="34" charset="-122"/>
                <a:ea typeface="微软雅黑" pitchFamily="34" charset="-122"/>
                <a:cs typeface="Times New Roman" pitchFamily="18" charset="0"/>
              </a:rPr>
              <a:t>30 0D                   	    -- SEQUENCE</a:t>
            </a:r>
            <a:r>
              <a:rPr kumimoji="0" lang="zh-CN" altLang="en-US" sz="1400" b="1" i="0" u="none" strike="noStrike" cap="none" normalizeH="0" baseline="0" dirty="0">
                <a:ln>
                  <a:noFill/>
                </a:ln>
                <a:solidFill>
                  <a:schemeClr val="tx1"/>
                </a:solidFill>
                <a:effectLst/>
                <a:latin typeface="微软雅黑" pitchFamily="34" charset="-122"/>
                <a:ea typeface="微软雅黑" pitchFamily="34" charset="-122"/>
                <a:cs typeface="Times New Roman" pitchFamily="18" charset="0"/>
              </a:rPr>
              <a:t>类型，长度</a:t>
            </a:r>
            <a:r>
              <a:rPr kumimoji="0" lang="en-US" altLang="zh-CN" sz="1400" b="1" i="0" u="none" strike="noStrike" cap="none" normalizeH="0" baseline="0" dirty="0">
                <a:ln>
                  <a:noFill/>
                </a:ln>
                <a:solidFill>
                  <a:schemeClr val="tx1"/>
                </a:solidFill>
                <a:effectLst/>
                <a:latin typeface="微软雅黑" pitchFamily="34" charset="-122"/>
                <a:ea typeface="微软雅黑" pitchFamily="34" charset="-122"/>
                <a:cs typeface="Times New Roman" pitchFamily="18" charset="0"/>
              </a:rPr>
              <a:t>0D</a:t>
            </a:r>
            <a:r>
              <a:rPr kumimoji="0" lang="en-US" altLang="zh-CN" sz="1400" b="1" i="0" u="none" strike="noStrike" cap="none" normalizeH="0" baseline="-30000" dirty="0">
                <a:ln>
                  <a:noFill/>
                </a:ln>
                <a:solidFill>
                  <a:schemeClr val="tx1"/>
                </a:solidFill>
                <a:effectLst/>
                <a:latin typeface="微软雅黑" pitchFamily="34" charset="-122"/>
                <a:ea typeface="微软雅黑" pitchFamily="34" charset="-122"/>
                <a:cs typeface="Times New Roman" pitchFamily="18" charset="0"/>
              </a:rPr>
              <a:t>16</a:t>
            </a:r>
            <a:r>
              <a:rPr kumimoji="0" lang="en-US" altLang="zh-CN" sz="1400" b="1" i="0" u="none" strike="noStrike" cap="none" normalizeH="0" baseline="0" dirty="0">
                <a:ln>
                  <a:noFill/>
                </a:ln>
                <a:solidFill>
                  <a:schemeClr val="tx1"/>
                </a:solidFill>
                <a:effectLst/>
                <a:latin typeface="微软雅黑" pitchFamily="34" charset="-122"/>
                <a:ea typeface="微软雅黑" pitchFamily="34" charset="-122"/>
                <a:cs typeface="Times New Roman" pitchFamily="18" charset="0"/>
              </a:rPr>
              <a:t> = 13</a:t>
            </a:r>
            <a:endParaRPr kumimoji="0" lang="en-US" altLang="zh-CN" sz="1400" b="1" i="0" u="none" strike="noStrike" cap="none" normalizeH="0" baseline="0" dirty="0">
              <a:ln>
                <a:noFill/>
              </a:ln>
              <a:solidFill>
                <a:schemeClr val="tx1"/>
              </a:solidFill>
              <a:effectLst/>
              <a:latin typeface="微软雅黑" pitchFamily="34" charset="-122"/>
              <a:ea typeface="微软雅黑" pitchFamily="34" charset="-122"/>
            </a:endParaRPr>
          </a:p>
          <a:p>
            <a:pPr marL="0" marR="0" lvl="0" indent="114300" algn="l" defTabSz="914400" rtl="0" eaLnBrk="0" fontAlgn="base" latinLnBrk="0" hangingPunct="0">
              <a:lnSpc>
                <a:spcPts val="2400"/>
              </a:lnSpc>
              <a:spcBef>
                <a:spcPct val="0"/>
              </a:spcBef>
              <a:spcAft>
                <a:spcPct val="0"/>
              </a:spcAft>
              <a:buClrTx/>
              <a:buSzTx/>
              <a:buFontTx/>
              <a:buNone/>
              <a:tabLst>
                <a:tab pos="1828800" algn="l"/>
              </a:tabLst>
            </a:pPr>
            <a:r>
              <a:rPr kumimoji="0" lang="en-US" altLang="zh-CN" sz="1400" b="1" i="0" u="none" strike="noStrike" cap="none" normalizeH="0" baseline="0" dirty="0">
                <a:ln>
                  <a:noFill/>
                </a:ln>
                <a:solidFill>
                  <a:schemeClr val="tx1"/>
                </a:solidFill>
                <a:effectLst/>
                <a:latin typeface="微软雅黑" pitchFamily="34" charset="-122"/>
                <a:ea typeface="微软雅黑" pitchFamily="34" charset="-122"/>
                <a:cs typeface="Times New Roman" pitchFamily="18" charset="0"/>
              </a:rPr>
              <a:t>06 09 01 03 06 01 02 01 07 01 00    </a:t>
            </a:r>
            <a:r>
              <a:rPr kumimoji="0" lang="en-US" altLang="zh-CN" sz="1200" b="1" i="0" u="none" strike="noStrike" cap="none" normalizeH="0" baseline="0" dirty="0">
                <a:ln>
                  <a:noFill/>
                </a:ln>
                <a:solidFill>
                  <a:schemeClr val="tx1"/>
                </a:solidFill>
                <a:effectLst/>
                <a:latin typeface="微软雅黑" pitchFamily="34" charset="-122"/>
                <a:ea typeface="微软雅黑" pitchFamily="34" charset="-122"/>
                <a:cs typeface="Times New Roman" pitchFamily="18" charset="0"/>
              </a:rPr>
              <a:t>-- OBJECT IDENTIFIER</a:t>
            </a:r>
            <a:r>
              <a:rPr kumimoji="0" lang="zh-CN" altLang="en-US" sz="1200" b="1" i="0" u="none" strike="noStrike" cap="none" normalizeH="0" baseline="0" dirty="0">
                <a:ln>
                  <a:noFill/>
                </a:ln>
                <a:solidFill>
                  <a:schemeClr val="tx1"/>
                </a:solidFill>
                <a:effectLst/>
                <a:latin typeface="微软雅黑" pitchFamily="34" charset="-122"/>
                <a:ea typeface="微软雅黑" pitchFamily="34" charset="-122"/>
                <a:cs typeface="Times New Roman" pitchFamily="18" charset="0"/>
              </a:rPr>
              <a:t>类型，长度</a:t>
            </a:r>
            <a:r>
              <a:rPr kumimoji="0" lang="en-US" altLang="zh-CN" sz="1200" b="1" i="0" u="none" strike="noStrike" cap="none" normalizeH="0" baseline="0" dirty="0">
                <a:ln>
                  <a:noFill/>
                </a:ln>
                <a:solidFill>
                  <a:schemeClr val="tx1"/>
                </a:solidFill>
                <a:effectLst/>
                <a:latin typeface="微软雅黑" pitchFamily="34" charset="-122"/>
                <a:ea typeface="微软雅黑" pitchFamily="34" charset="-122"/>
                <a:cs typeface="Times New Roman" pitchFamily="18" charset="0"/>
              </a:rPr>
              <a:t>09</a:t>
            </a:r>
            <a:r>
              <a:rPr kumimoji="0" lang="en-US" altLang="zh-CN" sz="1200" b="1" i="0" u="none" strike="noStrike" cap="none" normalizeH="0" baseline="-30000" dirty="0">
                <a:ln>
                  <a:noFill/>
                </a:ln>
                <a:solidFill>
                  <a:schemeClr val="tx1"/>
                </a:solidFill>
                <a:effectLst/>
                <a:latin typeface="微软雅黑" pitchFamily="34" charset="-122"/>
                <a:ea typeface="微软雅黑" pitchFamily="34" charset="-122"/>
                <a:cs typeface="Times New Roman" pitchFamily="18" charset="0"/>
              </a:rPr>
              <a:t>16</a:t>
            </a:r>
            <a:r>
              <a:rPr kumimoji="0" lang="zh-CN" altLang="en-US" sz="1200" b="1" i="0" u="none" strike="noStrike" cap="none" normalizeH="0" baseline="0" dirty="0">
                <a:ln>
                  <a:noFill/>
                </a:ln>
                <a:solidFill>
                  <a:schemeClr val="tx1"/>
                </a:solidFill>
                <a:effectLst/>
                <a:latin typeface="微软雅黑" pitchFamily="34" charset="-122"/>
                <a:ea typeface="微软雅黑" pitchFamily="34" charset="-122"/>
                <a:cs typeface="Times New Roman" pitchFamily="18" charset="0"/>
              </a:rPr>
              <a:t>，</a:t>
            </a:r>
            <a:r>
              <a:rPr kumimoji="0" lang="en-US" altLang="zh-CN" sz="1200" b="1" i="0" u="none" strike="noStrike" cap="none" normalizeH="0" baseline="0" dirty="0" err="1">
                <a:ln>
                  <a:noFill/>
                </a:ln>
                <a:solidFill>
                  <a:schemeClr val="tx1"/>
                </a:solidFill>
                <a:effectLst/>
                <a:latin typeface="微软雅黑" pitchFamily="34" charset="-122"/>
                <a:ea typeface="微软雅黑" pitchFamily="34" charset="-122"/>
                <a:cs typeface="Times New Roman" pitchFamily="18" charset="0"/>
              </a:rPr>
              <a:t>udpInDatagrams</a:t>
            </a:r>
            <a:endParaRPr kumimoji="0" lang="en-US" altLang="zh-CN" sz="1200" b="1" i="0" u="none" strike="noStrike" cap="none" normalizeH="0" baseline="0" dirty="0">
              <a:ln>
                <a:noFill/>
              </a:ln>
              <a:solidFill>
                <a:schemeClr val="tx1"/>
              </a:solidFill>
              <a:effectLst/>
              <a:latin typeface="微软雅黑" pitchFamily="34" charset="-122"/>
              <a:ea typeface="微软雅黑" pitchFamily="34" charset="-122"/>
            </a:endParaRPr>
          </a:p>
          <a:p>
            <a:pPr marL="0" marR="0" lvl="0" indent="114300" algn="l" defTabSz="914400" rtl="0" eaLnBrk="0" fontAlgn="base" latinLnBrk="0" hangingPunct="0">
              <a:lnSpc>
                <a:spcPts val="2400"/>
              </a:lnSpc>
              <a:spcBef>
                <a:spcPct val="0"/>
              </a:spcBef>
              <a:spcAft>
                <a:spcPct val="0"/>
              </a:spcAft>
              <a:buClrTx/>
              <a:buSzTx/>
              <a:buFontTx/>
              <a:buNone/>
              <a:tabLst>
                <a:tab pos="1828800" algn="l"/>
              </a:tabLst>
            </a:pPr>
            <a:r>
              <a:rPr kumimoji="0" lang="en-US" altLang="zh-CN" sz="1400" b="1" i="0" u="none" strike="noStrike" cap="none" normalizeH="0" baseline="0" dirty="0">
                <a:ln>
                  <a:noFill/>
                </a:ln>
                <a:solidFill>
                  <a:schemeClr val="tx1"/>
                </a:solidFill>
                <a:effectLst/>
                <a:latin typeface="微软雅黑" pitchFamily="34" charset="-122"/>
                <a:ea typeface="微软雅黑" pitchFamily="34" charset="-122"/>
                <a:cs typeface="Times New Roman" pitchFamily="18" charset="0"/>
              </a:rPr>
              <a:t>05 00                       	</a:t>
            </a:r>
            <a:r>
              <a:rPr kumimoji="0" lang="en-US" altLang="zh-CN" sz="1400" b="1" i="0" u="none" strike="noStrike" cap="none" normalizeH="0" dirty="0">
                <a:ln>
                  <a:noFill/>
                </a:ln>
                <a:solidFill>
                  <a:schemeClr val="tx1"/>
                </a:solidFill>
                <a:effectLst/>
                <a:latin typeface="微软雅黑" pitchFamily="34" charset="-122"/>
                <a:ea typeface="微软雅黑" pitchFamily="34" charset="-122"/>
                <a:cs typeface="Times New Roman" pitchFamily="18" charset="0"/>
              </a:rPr>
              <a:t>    </a:t>
            </a:r>
            <a:r>
              <a:rPr kumimoji="0" lang="en-US" altLang="zh-CN" sz="1400" b="1" i="0" u="none" strike="noStrike" cap="none" normalizeH="0" baseline="0" dirty="0">
                <a:ln>
                  <a:noFill/>
                </a:ln>
                <a:solidFill>
                  <a:schemeClr val="tx1"/>
                </a:solidFill>
                <a:effectLst/>
                <a:latin typeface="微软雅黑" pitchFamily="34" charset="-122"/>
                <a:ea typeface="微软雅黑" pitchFamily="34" charset="-122"/>
                <a:cs typeface="Times New Roman" pitchFamily="18" charset="0"/>
              </a:rPr>
              <a:t>-- NULL</a:t>
            </a:r>
            <a:r>
              <a:rPr kumimoji="0" lang="zh-CN" altLang="en-US" sz="1400" b="1" i="0" u="none" strike="noStrike" cap="none" normalizeH="0" baseline="0" dirty="0">
                <a:ln>
                  <a:noFill/>
                </a:ln>
                <a:solidFill>
                  <a:schemeClr val="tx1"/>
                </a:solidFill>
                <a:effectLst/>
                <a:latin typeface="微软雅黑" pitchFamily="34" charset="-122"/>
                <a:ea typeface="微软雅黑" pitchFamily="34" charset="-122"/>
                <a:cs typeface="Times New Roman" pitchFamily="18" charset="0"/>
              </a:rPr>
              <a:t>类型，长度</a:t>
            </a:r>
            <a:r>
              <a:rPr kumimoji="0" lang="en-US" altLang="zh-CN" sz="1400" b="1" i="0" u="none" strike="noStrike" cap="none" normalizeH="0" baseline="0" dirty="0">
                <a:ln>
                  <a:noFill/>
                </a:ln>
                <a:solidFill>
                  <a:schemeClr val="tx1"/>
                </a:solidFill>
                <a:effectLst/>
                <a:latin typeface="微软雅黑" pitchFamily="34" charset="-122"/>
                <a:ea typeface="微软雅黑" pitchFamily="34" charset="-122"/>
                <a:cs typeface="Times New Roman" pitchFamily="18" charset="0"/>
              </a:rPr>
              <a:t>00</a:t>
            </a:r>
            <a:r>
              <a:rPr kumimoji="0" lang="en-US" altLang="zh-CN" sz="1400" b="1" i="0" u="none" strike="noStrike" cap="none" normalizeH="0" baseline="-30000" dirty="0">
                <a:ln>
                  <a:noFill/>
                </a:ln>
                <a:solidFill>
                  <a:schemeClr val="tx1"/>
                </a:solidFill>
                <a:effectLst/>
                <a:latin typeface="微软雅黑" pitchFamily="34" charset="-122"/>
                <a:ea typeface="微软雅黑" pitchFamily="34" charset="-122"/>
                <a:cs typeface="Times New Roman" pitchFamily="18" charset="0"/>
              </a:rPr>
              <a:t>16</a:t>
            </a:r>
            <a:endParaRPr kumimoji="0" lang="en-US" altLang="zh-CN" sz="1400" b="1" i="0" u="none" strike="noStrike" cap="none" normalizeH="0" baseline="0" dirty="0">
              <a:ln>
                <a:noFill/>
              </a:ln>
              <a:solidFill>
                <a:schemeClr val="tx1"/>
              </a:solidFill>
              <a:effectLst/>
              <a:latin typeface="微软雅黑" pitchFamily="34" charset="-122"/>
              <a:ea typeface="微软雅黑" pitchFamily="34" charset="-122"/>
            </a:endParaRPr>
          </a:p>
        </p:txBody>
      </p:sp>
    </p:spTree>
    <p:extLst>
      <p:ext uri="{BB962C8B-B14F-4D97-AF65-F5344CB8AC3E}">
        <p14:creationId xmlns:p14="http://schemas.microsoft.com/office/powerpoint/2010/main" val="3448231259"/>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9"/>
          <p:cNvSpPr>
            <a:spLocks noChangeArrowheads="1"/>
          </p:cNvSpPr>
          <p:nvPr/>
        </p:nvSpPr>
        <p:spPr bwMode="auto">
          <a:xfrm>
            <a:off x="2629135" y="1569384"/>
            <a:ext cx="5775326" cy="330200"/>
          </a:xfrm>
          <a:prstGeom prst="rect">
            <a:avLst/>
          </a:prstGeom>
          <a:solidFill>
            <a:srgbClr val="0098F6"/>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lgn="ctr">
                <a:solidFill>
                  <a:srgbClr val="000000"/>
                </a:solidFill>
                <a:miter lim="1000000"/>
                <a:headEnd/>
                <a:tailEnd/>
              </a14:hiddenLine>
            </a:ext>
          </a:extLst>
        </p:spPr>
        <p:txBody>
          <a:bodyPr anchor="ctr"/>
          <a:lstStyle/>
          <a:p>
            <a:pPr algn="ctr" eaLnBrk="0" hangingPunct="0"/>
            <a:endParaRPr lang="fr-FR">
              <a:solidFill>
                <a:srgbClr val="FFFFFF"/>
              </a:solidFill>
              <a:latin typeface="宋体" charset="-122"/>
            </a:endParaRPr>
          </a:p>
        </p:txBody>
      </p:sp>
      <p:sp>
        <p:nvSpPr>
          <p:cNvPr id="5" name="Rectangle 10"/>
          <p:cNvSpPr>
            <a:spLocks noChangeArrowheads="1"/>
          </p:cNvSpPr>
          <p:nvPr/>
        </p:nvSpPr>
        <p:spPr bwMode="auto">
          <a:xfrm>
            <a:off x="2629135" y="2033139"/>
            <a:ext cx="5775326" cy="330200"/>
          </a:xfrm>
          <a:prstGeom prst="rect">
            <a:avLst/>
          </a:prstGeom>
          <a:solidFill>
            <a:srgbClr val="1956B9"/>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lgn="ctr">
                <a:solidFill>
                  <a:srgbClr val="000000"/>
                </a:solidFill>
                <a:miter lim="1000000"/>
                <a:headEnd/>
                <a:tailEnd/>
              </a14:hiddenLine>
            </a:ext>
          </a:extLst>
        </p:spPr>
        <p:txBody>
          <a:bodyPr anchor="ctr"/>
          <a:lstStyle/>
          <a:p>
            <a:pPr algn="ctr" eaLnBrk="0" hangingPunct="0"/>
            <a:endParaRPr lang="fr-FR">
              <a:solidFill>
                <a:srgbClr val="FFFFFF"/>
              </a:solidFill>
              <a:latin typeface="宋体" charset="-122"/>
            </a:endParaRPr>
          </a:p>
        </p:txBody>
      </p:sp>
      <p:sp>
        <p:nvSpPr>
          <p:cNvPr id="6" name="Line 16"/>
          <p:cNvSpPr>
            <a:spLocks noChangeShapeType="1"/>
          </p:cNvSpPr>
          <p:nvPr/>
        </p:nvSpPr>
        <p:spPr bwMode="auto">
          <a:xfrm>
            <a:off x="3637198" y="1497946"/>
            <a:ext cx="0" cy="2150510"/>
          </a:xfrm>
          <a:prstGeom prst="line">
            <a:avLst/>
          </a:prstGeom>
          <a:noFill/>
          <a:ln w="28575" algn="ctr">
            <a:solidFill>
              <a:srgbClr val="FFFF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 name="Rectangle 27"/>
          <p:cNvSpPr>
            <a:spLocks noChangeArrowheads="1"/>
          </p:cNvSpPr>
          <p:nvPr/>
        </p:nvSpPr>
        <p:spPr bwMode="auto">
          <a:xfrm>
            <a:off x="639730" y="1569384"/>
            <a:ext cx="1636540" cy="1555639"/>
          </a:xfrm>
          <a:prstGeom prst="rect">
            <a:avLst/>
          </a:prstGeom>
          <a:solidFill>
            <a:srgbClr val="0070C0"/>
          </a:solidFill>
          <a:ln>
            <a:noFill/>
          </a:ln>
          <a:effectLst/>
          <a:scene3d>
            <a:camera prst="orthographicFront">
              <a:rot lat="0" lon="0" rev="0"/>
            </a:camera>
            <a:lightRig rig="glow" dir="t">
              <a:rot lat="0" lon="0" rev="14100000"/>
            </a:lightRig>
          </a:scene3d>
          <a:sp3d prstMaterial="softEdge">
            <a:bevelT w="127000" prst="artDeco"/>
          </a:sp3d>
          <a:extLs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fr-FR">
              <a:latin typeface="宋体" charset="-122"/>
            </a:endParaRPr>
          </a:p>
        </p:txBody>
      </p:sp>
      <p:sp>
        <p:nvSpPr>
          <p:cNvPr id="8" name="Rectangle 29"/>
          <p:cNvSpPr>
            <a:spLocks noChangeArrowheads="1"/>
          </p:cNvSpPr>
          <p:nvPr/>
        </p:nvSpPr>
        <p:spPr bwMode="auto">
          <a:xfrm>
            <a:off x="648619" y="1664316"/>
            <a:ext cx="1627651" cy="13234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r>
              <a:rPr lang="en-US" altLang="zh-CN" sz="2000" b="1" dirty="0">
                <a:solidFill>
                  <a:srgbClr val="FFFF00"/>
                </a:solidFill>
                <a:latin typeface="微软雅黑" pitchFamily="34" charset="-122"/>
                <a:ea typeface="微软雅黑" pitchFamily="34" charset="-122"/>
              </a:rPr>
              <a:t>6.8</a:t>
            </a:r>
          </a:p>
          <a:p>
            <a:pPr eaLnBrk="0" hangingPunct="0"/>
            <a:r>
              <a:rPr lang="zh-CN" altLang="en-US" sz="2000" b="1" dirty="0">
                <a:solidFill>
                  <a:schemeClr val="bg1"/>
                </a:solidFill>
                <a:latin typeface="微软雅黑" pitchFamily="34" charset="-122"/>
                <a:ea typeface="微软雅黑" pitchFamily="34" charset="-122"/>
              </a:rPr>
              <a:t>应用进程跨越网络的</a:t>
            </a:r>
            <a:endParaRPr lang="en-US" altLang="zh-CN" sz="2000" b="1" dirty="0">
              <a:solidFill>
                <a:schemeClr val="bg1"/>
              </a:solidFill>
              <a:latin typeface="微软雅黑" pitchFamily="34" charset="-122"/>
              <a:ea typeface="微软雅黑" pitchFamily="34" charset="-122"/>
            </a:endParaRPr>
          </a:p>
          <a:p>
            <a:pPr eaLnBrk="0" hangingPunct="0"/>
            <a:r>
              <a:rPr lang="zh-CN" altLang="en-US" sz="2000" b="1" dirty="0">
                <a:solidFill>
                  <a:schemeClr val="bg1"/>
                </a:solidFill>
                <a:latin typeface="微软雅黑" pitchFamily="34" charset="-122"/>
                <a:ea typeface="微软雅黑" pitchFamily="34" charset="-122"/>
              </a:rPr>
              <a:t>通信</a:t>
            </a:r>
            <a:endParaRPr lang="zh-CN" altLang="fr-FR" sz="2000" b="1" dirty="0">
              <a:solidFill>
                <a:schemeClr val="bg1"/>
              </a:solidFill>
              <a:latin typeface="微软雅黑" pitchFamily="34" charset="-122"/>
              <a:ea typeface="微软雅黑" pitchFamily="34" charset="-122"/>
            </a:endParaRPr>
          </a:p>
        </p:txBody>
      </p:sp>
      <p:sp>
        <p:nvSpPr>
          <p:cNvPr id="9" name="Rectangle 8"/>
          <p:cNvSpPr>
            <a:spLocks noChangeArrowheads="1"/>
          </p:cNvSpPr>
          <p:nvPr/>
        </p:nvSpPr>
        <p:spPr bwMode="auto">
          <a:xfrm>
            <a:off x="2700573" y="1445083"/>
            <a:ext cx="5756006" cy="9612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lnSpc>
                <a:spcPct val="150000"/>
              </a:lnSpc>
            </a:pPr>
            <a:r>
              <a:rPr lang="en-US" altLang="zh-CN" sz="2000" b="1" dirty="0">
                <a:solidFill>
                  <a:schemeClr val="bg1"/>
                </a:solidFill>
                <a:latin typeface="微软雅黑" pitchFamily="34" charset="-122"/>
                <a:ea typeface="微软雅黑" pitchFamily="34" charset="-122"/>
              </a:rPr>
              <a:t>6.8.1                           </a:t>
            </a:r>
            <a:r>
              <a:rPr lang="zh-CN" altLang="en-US" sz="2000" b="1" dirty="0">
                <a:solidFill>
                  <a:schemeClr val="bg1"/>
                </a:solidFill>
                <a:latin typeface="微软雅黑" pitchFamily="34" charset="-122"/>
                <a:ea typeface="微软雅黑" pitchFamily="34" charset="-122"/>
              </a:rPr>
              <a:t>系统调用和应用编程接口</a:t>
            </a:r>
          </a:p>
          <a:p>
            <a:pPr eaLnBrk="0" hangingPunct="0">
              <a:lnSpc>
                <a:spcPct val="150000"/>
              </a:lnSpc>
            </a:pPr>
            <a:r>
              <a:rPr lang="en-US" altLang="zh-CN" sz="2000" b="1" dirty="0">
                <a:solidFill>
                  <a:schemeClr val="bg1"/>
                </a:solidFill>
                <a:latin typeface="微软雅黑" pitchFamily="34" charset="-122"/>
                <a:ea typeface="微软雅黑" pitchFamily="34" charset="-122"/>
              </a:rPr>
              <a:t>6.8.2                                  </a:t>
            </a:r>
            <a:r>
              <a:rPr lang="zh-CN" altLang="en-US" sz="2000" b="1" dirty="0">
                <a:solidFill>
                  <a:schemeClr val="bg1"/>
                </a:solidFill>
                <a:latin typeface="微软雅黑" pitchFamily="34" charset="-122"/>
                <a:ea typeface="微软雅黑" pitchFamily="34" charset="-122"/>
              </a:rPr>
              <a:t>几种常用的系统调用</a:t>
            </a:r>
          </a:p>
        </p:txBody>
      </p:sp>
    </p:spTree>
    <p:extLst>
      <p:ext uri="{BB962C8B-B14F-4D97-AF65-F5344CB8AC3E}">
        <p14:creationId xmlns:p14="http://schemas.microsoft.com/office/powerpoint/2010/main" val="5033898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圆角矩形 7"/>
          <p:cNvSpPr/>
          <p:nvPr/>
        </p:nvSpPr>
        <p:spPr>
          <a:xfrm>
            <a:off x="556963" y="1057072"/>
            <a:ext cx="8048776" cy="331493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Rectangle 5"/>
          <p:cNvSpPr>
            <a:spLocks noChangeArrowheads="1"/>
          </p:cNvSpPr>
          <p:nvPr/>
        </p:nvSpPr>
        <p:spPr bwMode="auto">
          <a:xfrm flipH="1">
            <a:off x="3438474" y="1167509"/>
            <a:ext cx="2148218" cy="1953237"/>
          </a:xfrm>
          <a:prstGeom prst="rect">
            <a:avLst/>
          </a:prstGeom>
          <a:solidFill>
            <a:srgbClr val="0000FF"/>
          </a:solidFill>
          <a:ln>
            <a:noFill/>
          </a:ln>
          <a:effectLst/>
          <a:extLst/>
        </p:spPr>
        <p:txBody>
          <a:bodyPr wrap="none" anchor="ctr"/>
          <a:lstStyle/>
          <a:p>
            <a:pPr eaLnBrk="1" hangingPunct="1"/>
            <a:endParaRPr lang="zh-CN" altLang="en-US" sz="1200" b="1">
              <a:latin typeface="微软雅黑" pitchFamily="34" charset="-122"/>
              <a:ea typeface="微软雅黑" pitchFamily="34" charset="-122"/>
            </a:endParaRPr>
          </a:p>
        </p:txBody>
      </p:sp>
      <p:pic>
        <p:nvPicPr>
          <p:cNvPr id="10" name="图片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17018" y="1200975"/>
            <a:ext cx="476702" cy="667383"/>
          </a:xfrm>
          <a:prstGeom prst="rect">
            <a:avLst/>
          </a:prstGeom>
        </p:spPr>
      </p:pic>
      <p:pic>
        <p:nvPicPr>
          <p:cNvPr id="11" name="图片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32346" y="2433546"/>
            <a:ext cx="476702" cy="667383"/>
          </a:xfrm>
          <a:prstGeom prst="rect">
            <a:avLst/>
          </a:prstGeom>
        </p:spPr>
      </p:pic>
      <p:pic>
        <p:nvPicPr>
          <p:cNvPr id="12" name="图片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42958" y="2433546"/>
            <a:ext cx="476702" cy="667383"/>
          </a:xfrm>
          <a:prstGeom prst="rect">
            <a:avLst/>
          </a:prstGeom>
        </p:spPr>
      </p:pic>
      <p:sp>
        <p:nvSpPr>
          <p:cNvPr id="13" name="AutoShape 5"/>
          <p:cNvSpPr>
            <a:spLocks noChangeArrowheads="1"/>
          </p:cNvSpPr>
          <p:nvPr/>
        </p:nvSpPr>
        <p:spPr bwMode="auto">
          <a:xfrm>
            <a:off x="556963" y="633865"/>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14" name="Rectangle 6"/>
          <p:cNvSpPr>
            <a:spLocks noChangeArrowheads="1"/>
          </p:cNvSpPr>
          <p:nvPr/>
        </p:nvSpPr>
        <p:spPr bwMode="auto">
          <a:xfrm>
            <a:off x="2013983" y="600654"/>
            <a:ext cx="513474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本地域名服务器采用递归查询（比较少用） </a:t>
            </a:r>
          </a:p>
        </p:txBody>
      </p:sp>
      <p:sp>
        <p:nvSpPr>
          <p:cNvPr id="15" name="Text Box 7"/>
          <p:cNvSpPr txBox="1">
            <a:spLocks noChangeArrowheads="1"/>
          </p:cNvSpPr>
          <p:nvPr/>
        </p:nvSpPr>
        <p:spPr bwMode="auto">
          <a:xfrm flipH="1">
            <a:off x="5601104" y="1241332"/>
            <a:ext cx="1261884" cy="4062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lnSpc>
                <a:spcPct val="85000"/>
              </a:lnSpc>
            </a:pPr>
            <a:r>
              <a:rPr kumimoji="1" lang="zh-CN" altLang="en-US" sz="1200" b="1">
                <a:latin typeface="微软雅黑" pitchFamily="34" charset="-122"/>
                <a:ea typeface="微软雅黑" pitchFamily="34" charset="-122"/>
              </a:rPr>
              <a:t>顶级域名服务器</a:t>
            </a:r>
          </a:p>
          <a:p>
            <a:pPr algn="ctr" eaLnBrk="1" hangingPunct="1">
              <a:lnSpc>
                <a:spcPct val="85000"/>
              </a:lnSpc>
            </a:pPr>
            <a:r>
              <a:rPr kumimoji="1" lang="en-US" altLang="zh-CN" sz="1200" b="1">
                <a:latin typeface="微软雅黑" pitchFamily="34" charset="-122"/>
                <a:ea typeface="微软雅黑" pitchFamily="34" charset="-122"/>
              </a:rPr>
              <a:t>dns.com</a:t>
            </a:r>
          </a:p>
        </p:txBody>
      </p:sp>
      <p:sp>
        <p:nvSpPr>
          <p:cNvPr id="16" name="Text Box 8"/>
          <p:cNvSpPr txBox="1">
            <a:spLocks noChangeArrowheads="1"/>
          </p:cNvSpPr>
          <p:nvPr/>
        </p:nvSpPr>
        <p:spPr bwMode="auto">
          <a:xfrm flipH="1">
            <a:off x="5406749" y="2590655"/>
            <a:ext cx="1512861" cy="3877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lnSpc>
                <a:spcPct val="80000"/>
              </a:lnSpc>
            </a:pPr>
            <a:r>
              <a:rPr kumimoji="1" lang="zh-CN" altLang="en-US" sz="1200" b="1">
                <a:latin typeface="微软雅黑" pitchFamily="34" charset="-122"/>
                <a:ea typeface="微软雅黑" pitchFamily="34" charset="-122"/>
              </a:rPr>
              <a:t>权限</a:t>
            </a:r>
            <a:r>
              <a:rPr kumimoji="1" lang="zh-CN" altLang="zh-CN" sz="1200" b="1">
                <a:latin typeface="微软雅黑" pitchFamily="34" charset="-122"/>
                <a:ea typeface="微软雅黑" pitchFamily="34" charset="-122"/>
              </a:rPr>
              <a:t>域名服务</a:t>
            </a:r>
            <a:r>
              <a:rPr kumimoji="1" lang="en-US" altLang="zh-CN" sz="1200" b="1">
                <a:latin typeface="微软雅黑" pitchFamily="34" charset="-122"/>
                <a:ea typeface="微软雅黑" pitchFamily="34" charset="-122"/>
              </a:rPr>
              <a:t>dns.abc.com</a:t>
            </a:r>
          </a:p>
        </p:txBody>
      </p:sp>
      <p:sp>
        <p:nvSpPr>
          <p:cNvPr id="17" name="Text Box 9"/>
          <p:cNvSpPr txBox="1">
            <a:spLocks noChangeArrowheads="1"/>
          </p:cNvSpPr>
          <p:nvPr/>
        </p:nvSpPr>
        <p:spPr bwMode="auto">
          <a:xfrm flipH="1">
            <a:off x="2136630" y="2570148"/>
            <a:ext cx="1261884" cy="3877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lnSpc>
                <a:spcPct val="80000"/>
              </a:lnSpc>
            </a:pPr>
            <a:r>
              <a:rPr kumimoji="1" lang="zh-CN" altLang="en-US" sz="1200" b="1" dirty="0">
                <a:solidFill>
                  <a:srgbClr val="CC00CC"/>
                </a:solidFill>
                <a:latin typeface="微软雅黑" pitchFamily="34" charset="-122"/>
                <a:ea typeface="微软雅黑" pitchFamily="34" charset="-122"/>
              </a:rPr>
              <a:t>本地域名服务器</a:t>
            </a:r>
          </a:p>
          <a:p>
            <a:pPr algn="ctr" eaLnBrk="1" hangingPunct="1">
              <a:lnSpc>
                <a:spcPct val="80000"/>
              </a:lnSpc>
            </a:pPr>
            <a:r>
              <a:rPr kumimoji="1" lang="en-US" altLang="zh-CN" sz="1200" b="1" dirty="0">
                <a:solidFill>
                  <a:srgbClr val="CC00CC"/>
                </a:solidFill>
                <a:latin typeface="微软雅黑" pitchFamily="34" charset="-122"/>
                <a:ea typeface="微软雅黑" pitchFamily="34" charset="-122"/>
              </a:rPr>
              <a:t>dns.xyz.com</a:t>
            </a:r>
          </a:p>
        </p:txBody>
      </p:sp>
      <p:sp>
        <p:nvSpPr>
          <p:cNvPr id="18" name="Text Box 12"/>
          <p:cNvSpPr txBox="1">
            <a:spLocks noChangeArrowheads="1"/>
          </p:cNvSpPr>
          <p:nvPr/>
        </p:nvSpPr>
        <p:spPr bwMode="auto">
          <a:xfrm flipH="1">
            <a:off x="2343533" y="1249535"/>
            <a:ext cx="110799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1200" b="1">
                <a:latin typeface="微软雅黑" pitchFamily="34" charset="-122"/>
                <a:ea typeface="微软雅黑" pitchFamily="34" charset="-122"/>
              </a:rPr>
              <a:t>根域名服务器</a:t>
            </a:r>
          </a:p>
        </p:txBody>
      </p:sp>
      <p:grpSp>
        <p:nvGrpSpPr>
          <p:cNvPr id="19" name="Group 40"/>
          <p:cNvGrpSpPr>
            <a:grpSpLocks/>
          </p:cNvGrpSpPr>
          <p:nvPr/>
        </p:nvGrpSpPr>
        <p:grpSpPr bwMode="auto">
          <a:xfrm>
            <a:off x="3425143" y="1894462"/>
            <a:ext cx="322121" cy="582382"/>
            <a:chOff x="1731" y="1927"/>
            <a:chExt cx="290" cy="568"/>
          </a:xfrm>
        </p:grpSpPr>
        <p:sp>
          <p:nvSpPr>
            <p:cNvPr id="20" name="Text Box 18"/>
            <p:cNvSpPr txBox="1">
              <a:spLocks noChangeArrowheads="1"/>
            </p:cNvSpPr>
            <p:nvPr/>
          </p:nvSpPr>
          <p:spPr bwMode="auto">
            <a:xfrm flipH="1">
              <a:off x="1731" y="2190"/>
              <a:ext cx="290" cy="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en-US" altLang="zh-CN" sz="1200" b="1" dirty="0">
                  <a:solidFill>
                    <a:schemeClr val="bg1"/>
                  </a:solidFill>
                  <a:latin typeface="微软雅黑" pitchFamily="34" charset="-122"/>
                  <a:ea typeface="微软雅黑" pitchFamily="34" charset="-122"/>
                  <a:sym typeface="Wingdings" pitchFamily="2" charset="2"/>
                </a:rPr>
                <a:t></a:t>
              </a:r>
            </a:p>
          </p:txBody>
        </p:sp>
        <p:sp>
          <p:nvSpPr>
            <p:cNvPr id="21" name="Line 20"/>
            <p:cNvSpPr>
              <a:spLocks noChangeShapeType="1"/>
            </p:cNvSpPr>
            <p:nvPr/>
          </p:nvSpPr>
          <p:spPr bwMode="auto">
            <a:xfrm rot="10800000" flipH="1">
              <a:off x="1996" y="1927"/>
              <a:ext cx="0" cy="568"/>
            </a:xfrm>
            <a:prstGeom prst="line">
              <a:avLst/>
            </a:prstGeom>
            <a:noFill/>
            <a:ln w="38100">
              <a:solidFill>
                <a:srgbClr val="FF66FF"/>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grpSp>
      <p:grpSp>
        <p:nvGrpSpPr>
          <p:cNvPr id="22" name="Group 41"/>
          <p:cNvGrpSpPr>
            <a:grpSpLocks/>
          </p:cNvGrpSpPr>
          <p:nvPr/>
        </p:nvGrpSpPr>
        <p:grpSpPr bwMode="auto">
          <a:xfrm>
            <a:off x="3762815" y="1796031"/>
            <a:ext cx="322121" cy="680813"/>
            <a:chOff x="2035" y="1831"/>
            <a:chExt cx="290" cy="664"/>
          </a:xfrm>
        </p:grpSpPr>
        <p:sp>
          <p:nvSpPr>
            <p:cNvPr id="23" name="Text Box 19"/>
            <p:cNvSpPr txBox="1">
              <a:spLocks noChangeArrowheads="1"/>
            </p:cNvSpPr>
            <p:nvPr/>
          </p:nvSpPr>
          <p:spPr bwMode="auto">
            <a:xfrm flipH="1">
              <a:off x="2035" y="1831"/>
              <a:ext cx="290" cy="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r>
                <a:rPr kumimoji="1" lang="en-US" altLang="zh-CN" sz="1200" b="1" dirty="0">
                  <a:solidFill>
                    <a:schemeClr val="bg1"/>
                  </a:solidFill>
                  <a:latin typeface="微软雅黑" pitchFamily="34" charset="-122"/>
                  <a:ea typeface="微软雅黑" pitchFamily="34" charset="-122"/>
                  <a:sym typeface="Wingdings" pitchFamily="2" charset="2"/>
                </a:rPr>
                <a:t></a:t>
              </a:r>
            </a:p>
          </p:txBody>
        </p:sp>
        <p:sp>
          <p:nvSpPr>
            <p:cNvPr id="24" name="Line 21"/>
            <p:cNvSpPr>
              <a:spLocks noChangeShapeType="1"/>
            </p:cNvSpPr>
            <p:nvPr/>
          </p:nvSpPr>
          <p:spPr bwMode="auto">
            <a:xfrm rot="10800000" flipH="1" flipV="1">
              <a:off x="2089" y="1927"/>
              <a:ext cx="0" cy="568"/>
            </a:xfrm>
            <a:prstGeom prst="line">
              <a:avLst/>
            </a:prstGeom>
            <a:noFill/>
            <a:ln w="38100">
              <a:solidFill>
                <a:srgbClr val="FF66FF"/>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grpSp>
      <p:sp>
        <p:nvSpPr>
          <p:cNvPr id="37" name="Text Box 30"/>
          <p:cNvSpPr txBox="1">
            <a:spLocks noChangeArrowheads="1"/>
          </p:cNvSpPr>
          <p:nvPr/>
        </p:nvSpPr>
        <p:spPr bwMode="auto">
          <a:xfrm flipH="1">
            <a:off x="4132467" y="1199294"/>
            <a:ext cx="800219" cy="276999"/>
          </a:xfrm>
          <a:prstGeom prst="rect">
            <a:avLst/>
          </a:prstGeom>
          <a:noFill/>
          <a:ln>
            <a:noFill/>
          </a:ln>
          <a:effectLs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1200" b="1" dirty="0">
                <a:solidFill>
                  <a:schemeClr val="bg1"/>
                </a:solidFill>
                <a:latin typeface="微软雅黑" pitchFamily="34" charset="-122"/>
                <a:ea typeface="微软雅黑" pitchFamily="34" charset="-122"/>
              </a:rPr>
              <a:t>迭代查询</a:t>
            </a:r>
          </a:p>
        </p:txBody>
      </p:sp>
      <p:grpSp>
        <p:nvGrpSpPr>
          <p:cNvPr id="38" name="Group 49"/>
          <p:cNvGrpSpPr>
            <a:grpSpLocks/>
          </p:cNvGrpSpPr>
          <p:nvPr/>
        </p:nvGrpSpPr>
        <p:grpSpPr bwMode="auto">
          <a:xfrm>
            <a:off x="3782810" y="3094088"/>
            <a:ext cx="1856087" cy="653129"/>
            <a:chOff x="2053" y="3097"/>
            <a:chExt cx="1671" cy="637"/>
          </a:xfrm>
        </p:grpSpPr>
        <p:grpSp>
          <p:nvGrpSpPr>
            <p:cNvPr id="39" name="Group 48"/>
            <p:cNvGrpSpPr>
              <a:grpSpLocks/>
            </p:cNvGrpSpPr>
            <p:nvPr/>
          </p:nvGrpSpPr>
          <p:grpSpPr bwMode="auto">
            <a:xfrm>
              <a:off x="2053" y="3097"/>
              <a:ext cx="1598" cy="637"/>
              <a:chOff x="2053" y="3097"/>
              <a:chExt cx="1598" cy="637"/>
            </a:xfrm>
          </p:grpSpPr>
          <p:sp>
            <p:nvSpPr>
              <p:cNvPr id="41" name="Rectangle 36"/>
              <p:cNvSpPr>
                <a:spLocks noChangeArrowheads="1"/>
              </p:cNvSpPr>
              <p:nvPr/>
            </p:nvSpPr>
            <p:spPr bwMode="auto">
              <a:xfrm>
                <a:off x="2135" y="3356"/>
                <a:ext cx="1516" cy="263"/>
              </a:xfrm>
              <a:prstGeom prst="rect">
                <a:avLst/>
              </a:prstGeom>
              <a:solidFill>
                <a:srgbClr val="66FF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1200" b="1">
                  <a:latin typeface="微软雅黑" pitchFamily="34" charset="-122"/>
                  <a:ea typeface="微软雅黑" pitchFamily="34" charset="-122"/>
                </a:endParaRPr>
              </a:p>
            </p:txBody>
          </p:sp>
          <p:grpSp>
            <p:nvGrpSpPr>
              <p:cNvPr id="42" name="Group 47"/>
              <p:cNvGrpSpPr>
                <a:grpSpLocks/>
              </p:cNvGrpSpPr>
              <p:nvPr/>
            </p:nvGrpSpPr>
            <p:grpSpPr bwMode="auto">
              <a:xfrm>
                <a:off x="2053" y="3097"/>
                <a:ext cx="290" cy="637"/>
                <a:chOff x="2053" y="3097"/>
                <a:chExt cx="290" cy="637"/>
              </a:xfrm>
            </p:grpSpPr>
            <p:sp>
              <p:nvSpPr>
                <p:cNvPr id="43" name="Text Box 33"/>
                <p:cNvSpPr txBox="1">
                  <a:spLocks noChangeArrowheads="1"/>
                </p:cNvSpPr>
                <p:nvPr/>
              </p:nvSpPr>
              <p:spPr bwMode="auto">
                <a:xfrm flipH="1">
                  <a:off x="2053" y="3097"/>
                  <a:ext cx="290" cy="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en-US" altLang="zh-CN" sz="1200" b="1">
                      <a:latin typeface="微软雅黑" pitchFamily="34" charset="-122"/>
                      <a:ea typeface="微软雅黑" pitchFamily="34" charset="-122"/>
                      <a:sym typeface="Wingdings" pitchFamily="2" charset="2"/>
                    </a:rPr>
                    <a:t></a:t>
                  </a:r>
                </a:p>
              </p:txBody>
            </p:sp>
            <p:sp>
              <p:nvSpPr>
                <p:cNvPr id="44" name="Line 35"/>
                <p:cNvSpPr>
                  <a:spLocks noChangeShapeType="1"/>
                </p:cNvSpPr>
                <p:nvPr/>
              </p:nvSpPr>
              <p:spPr bwMode="auto">
                <a:xfrm rot="10800000" flipH="1" flipV="1">
                  <a:off x="2089" y="3166"/>
                  <a:ext cx="0" cy="568"/>
                </a:xfrm>
                <a:prstGeom prst="line">
                  <a:avLst/>
                </a:prstGeom>
                <a:noFill/>
                <a:ln w="38100">
                  <a:solidFill>
                    <a:srgbClr val="CC00CC"/>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grpSp>
        </p:grpSp>
        <p:sp>
          <p:nvSpPr>
            <p:cNvPr id="40" name="Text Box 6"/>
            <p:cNvSpPr txBox="1">
              <a:spLocks noChangeArrowheads="1"/>
            </p:cNvSpPr>
            <p:nvPr/>
          </p:nvSpPr>
          <p:spPr bwMode="auto">
            <a:xfrm flipH="1">
              <a:off x="2104" y="3381"/>
              <a:ext cx="1620" cy="2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ct val="80000"/>
                </a:lnSpc>
              </a:pPr>
              <a:r>
                <a:rPr kumimoji="1" lang="en-US" altLang="zh-CN" sz="1200" b="1" dirty="0">
                  <a:latin typeface="微软雅黑" pitchFamily="34" charset="-122"/>
                  <a:ea typeface="微软雅黑" pitchFamily="34" charset="-122"/>
                </a:rPr>
                <a:t> y.abc.com </a:t>
              </a:r>
              <a:r>
                <a:rPr kumimoji="1" lang="zh-CN" altLang="en-US" sz="1200" b="1" dirty="0">
                  <a:latin typeface="微软雅黑" pitchFamily="34" charset="-122"/>
                  <a:ea typeface="微软雅黑" pitchFamily="34" charset="-122"/>
                </a:rPr>
                <a:t>的 </a:t>
              </a:r>
              <a:r>
                <a:rPr kumimoji="1" lang="en-US" altLang="zh-CN" sz="1200" b="1" dirty="0">
                  <a:latin typeface="微软雅黑" pitchFamily="34" charset="-122"/>
                  <a:ea typeface="微软雅黑" pitchFamily="34" charset="-122"/>
                </a:rPr>
                <a:t>IP </a:t>
              </a:r>
              <a:r>
                <a:rPr kumimoji="1" lang="zh-CN" altLang="en-US" sz="1200" b="1" dirty="0">
                  <a:latin typeface="微软雅黑" pitchFamily="34" charset="-122"/>
                  <a:ea typeface="微软雅黑" pitchFamily="34" charset="-122"/>
                </a:rPr>
                <a:t>地址 </a:t>
              </a:r>
            </a:p>
          </p:txBody>
        </p:sp>
      </p:grpSp>
      <p:sp>
        <p:nvSpPr>
          <p:cNvPr id="45" name="Text Box 11"/>
          <p:cNvSpPr txBox="1">
            <a:spLocks noChangeArrowheads="1"/>
          </p:cNvSpPr>
          <p:nvPr/>
        </p:nvSpPr>
        <p:spPr bwMode="auto">
          <a:xfrm flipH="1">
            <a:off x="3391821" y="4133763"/>
            <a:ext cx="1056700" cy="2400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ct val="80000"/>
              </a:lnSpc>
            </a:pPr>
            <a:r>
              <a:rPr kumimoji="1" lang="en-US" altLang="zh-CN" sz="1200" b="1" dirty="0">
                <a:latin typeface="微软雅黑" pitchFamily="34" charset="-122"/>
                <a:ea typeface="微软雅黑" pitchFamily="34" charset="-122"/>
              </a:rPr>
              <a:t>m.xyz.com </a:t>
            </a:r>
          </a:p>
        </p:txBody>
      </p:sp>
      <p:sp>
        <p:nvSpPr>
          <p:cNvPr id="46" name="Text Box 31"/>
          <p:cNvSpPr txBox="1">
            <a:spLocks noChangeArrowheads="1"/>
          </p:cNvSpPr>
          <p:nvPr/>
        </p:nvSpPr>
        <p:spPr bwMode="auto">
          <a:xfrm flipH="1">
            <a:off x="3250779" y="3204542"/>
            <a:ext cx="492443" cy="4431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1200" b="1" dirty="0">
                <a:latin typeface="微软雅黑" pitchFamily="34" charset="-122"/>
                <a:ea typeface="微软雅黑" pitchFamily="34" charset="-122"/>
              </a:rPr>
              <a:t>递归</a:t>
            </a:r>
          </a:p>
          <a:p>
            <a:pPr algn="ctr" eaLnBrk="1" hangingPunct="1">
              <a:lnSpc>
                <a:spcPct val="90000"/>
              </a:lnSpc>
            </a:pPr>
            <a:r>
              <a:rPr kumimoji="1" lang="zh-CN" altLang="en-US" sz="1200" b="1" dirty="0">
                <a:latin typeface="微软雅黑" pitchFamily="34" charset="-122"/>
                <a:ea typeface="微软雅黑" pitchFamily="34" charset="-122"/>
              </a:rPr>
              <a:t>查询</a:t>
            </a:r>
          </a:p>
        </p:txBody>
      </p:sp>
      <p:grpSp>
        <p:nvGrpSpPr>
          <p:cNvPr id="47" name="Group 39"/>
          <p:cNvGrpSpPr>
            <a:grpSpLocks/>
          </p:cNvGrpSpPr>
          <p:nvPr/>
        </p:nvGrpSpPr>
        <p:grpSpPr bwMode="auto">
          <a:xfrm>
            <a:off x="3441804" y="3164837"/>
            <a:ext cx="322122" cy="670561"/>
            <a:chOff x="1746" y="3166"/>
            <a:chExt cx="290" cy="654"/>
          </a:xfrm>
        </p:grpSpPr>
        <p:sp>
          <p:nvSpPr>
            <p:cNvPr id="48" name="Text Box 32"/>
            <p:cNvSpPr txBox="1">
              <a:spLocks noChangeArrowheads="1"/>
            </p:cNvSpPr>
            <p:nvPr/>
          </p:nvSpPr>
          <p:spPr bwMode="auto">
            <a:xfrm flipH="1">
              <a:off x="1746" y="3550"/>
              <a:ext cx="290" cy="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en-US" altLang="zh-CN" sz="1200" b="1" dirty="0">
                  <a:latin typeface="微软雅黑" pitchFamily="34" charset="-122"/>
                  <a:ea typeface="微软雅黑" pitchFamily="34" charset="-122"/>
                  <a:sym typeface="Wingdings" pitchFamily="2" charset="2"/>
                </a:rPr>
                <a:t></a:t>
              </a:r>
            </a:p>
          </p:txBody>
        </p:sp>
        <p:sp>
          <p:nvSpPr>
            <p:cNvPr id="49" name="Line 34"/>
            <p:cNvSpPr>
              <a:spLocks noChangeShapeType="1"/>
            </p:cNvSpPr>
            <p:nvPr/>
          </p:nvSpPr>
          <p:spPr bwMode="auto">
            <a:xfrm rot="10800000" flipH="1">
              <a:off x="1996" y="3166"/>
              <a:ext cx="0" cy="568"/>
            </a:xfrm>
            <a:prstGeom prst="line">
              <a:avLst/>
            </a:prstGeom>
            <a:noFill/>
            <a:ln w="38100">
              <a:solidFill>
                <a:srgbClr val="CC00CC"/>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grpSp>
      <p:sp>
        <p:nvSpPr>
          <p:cNvPr id="50" name="Text Box 50"/>
          <p:cNvSpPr txBox="1">
            <a:spLocks noChangeArrowheads="1"/>
          </p:cNvSpPr>
          <p:nvPr/>
        </p:nvSpPr>
        <p:spPr bwMode="auto">
          <a:xfrm flipH="1">
            <a:off x="3879334" y="3842651"/>
            <a:ext cx="2468118" cy="2400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lnSpc>
                <a:spcPct val="80000"/>
              </a:lnSpc>
            </a:pPr>
            <a:r>
              <a:rPr kumimoji="1" lang="zh-CN" altLang="en-US" sz="1200" b="1" dirty="0">
                <a:latin typeface="微软雅黑" pitchFamily="34" charset="-122"/>
                <a:ea typeface="微软雅黑" pitchFamily="34" charset="-122"/>
              </a:rPr>
              <a:t>需要查找 </a:t>
            </a:r>
            <a:r>
              <a:rPr kumimoji="1" lang="en-US" altLang="zh-CN" sz="1200" b="1" dirty="0">
                <a:latin typeface="微软雅黑" pitchFamily="34" charset="-122"/>
                <a:ea typeface="微软雅黑" pitchFamily="34" charset="-122"/>
              </a:rPr>
              <a:t>y.abc.com </a:t>
            </a:r>
            <a:r>
              <a:rPr kumimoji="1" lang="zh-CN" altLang="en-US" sz="1200" b="1" dirty="0">
                <a:latin typeface="微软雅黑" pitchFamily="34" charset="-122"/>
                <a:ea typeface="微软雅黑" pitchFamily="34" charset="-122"/>
              </a:rPr>
              <a:t>的 </a:t>
            </a:r>
            <a:r>
              <a:rPr kumimoji="1" lang="en-US" altLang="zh-CN" sz="1200" b="1" dirty="0">
                <a:latin typeface="微软雅黑" pitchFamily="34" charset="-122"/>
                <a:ea typeface="微软雅黑" pitchFamily="34" charset="-122"/>
              </a:rPr>
              <a:t>IP </a:t>
            </a:r>
            <a:r>
              <a:rPr kumimoji="1" lang="zh-CN" altLang="en-US" sz="1200" b="1" dirty="0">
                <a:latin typeface="微软雅黑" pitchFamily="34" charset="-122"/>
                <a:ea typeface="微软雅黑" pitchFamily="34" charset="-122"/>
              </a:rPr>
              <a:t>地址</a:t>
            </a:r>
          </a:p>
        </p:txBody>
      </p:sp>
      <p:pic>
        <p:nvPicPr>
          <p:cNvPr id="51" name="图片 5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32346" y="1200975"/>
            <a:ext cx="476702" cy="667383"/>
          </a:xfrm>
          <a:prstGeom prst="rect">
            <a:avLst/>
          </a:prstGeom>
        </p:spPr>
      </p:pic>
      <p:pic>
        <p:nvPicPr>
          <p:cNvPr id="52" name="Picture 197"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77090" y="3766654"/>
            <a:ext cx="393048" cy="393049"/>
          </a:xfrm>
          <a:prstGeom prst="rect">
            <a:avLst/>
          </a:prstGeom>
          <a:noFill/>
          <a:extLst>
            <a:ext uri="{909E8E84-426E-40DD-AFC4-6F175D3DCCD1}">
              <a14:hiddenFill xmlns:a14="http://schemas.microsoft.com/office/drawing/2010/main">
                <a:solidFill>
                  <a:srgbClr val="FFFFFF"/>
                </a:solidFill>
              </a14:hiddenFill>
            </a:ext>
          </a:extLst>
        </p:spPr>
      </p:pic>
      <p:grpSp>
        <p:nvGrpSpPr>
          <p:cNvPr id="53" name="Group 45"/>
          <p:cNvGrpSpPr>
            <a:grpSpLocks/>
          </p:cNvGrpSpPr>
          <p:nvPr/>
        </p:nvGrpSpPr>
        <p:grpSpPr bwMode="auto">
          <a:xfrm>
            <a:off x="3983859" y="1347614"/>
            <a:ext cx="1119651" cy="276837"/>
            <a:chOff x="2234" y="2552"/>
            <a:chExt cx="1008" cy="270"/>
          </a:xfrm>
        </p:grpSpPr>
        <p:sp>
          <p:nvSpPr>
            <p:cNvPr id="54" name="Text Box 25"/>
            <p:cNvSpPr txBox="1">
              <a:spLocks noChangeArrowheads="1"/>
            </p:cNvSpPr>
            <p:nvPr/>
          </p:nvSpPr>
          <p:spPr bwMode="auto">
            <a:xfrm flipH="1">
              <a:off x="2275" y="2552"/>
              <a:ext cx="290" cy="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r>
                <a:rPr kumimoji="1" lang="en-US" altLang="zh-CN" sz="1200" b="1" dirty="0">
                  <a:solidFill>
                    <a:schemeClr val="bg1"/>
                  </a:solidFill>
                  <a:latin typeface="微软雅黑" pitchFamily="34" charset="-122"/>
                  <a:ea typeface="微软雅黑" pitchFamily="34" charset="-122"/>
                  <a:sym typeface="Wingdings" pitchFamily="2" charset="2"/>
                </a:rPr>
                <a:t></a:t>
              </a:r>
            </a:p>
          </p:txBody>
        </p:sp>
        <p:sp>
          <p:nvSpPr>
            <p:cNvPr id="55" name="Line 27"/>
            <p:cNvSpPr>
              <a:spLocks noChangeShapeType="1"/>
            </p:cNvSpPr>
            <p:nvPr/>
          </p:nvSpPr>
          <p:spPr bwMode="auto">
            <a:xfrm rot="16200000" flipH="1">
              <a:off x="2738" y="2283"/>
              <a:ext cx="0" cy="1008"/>
            </a:xfrm>
            <a:prstGeom prst="line">
              <a:avLst/>
            </a:prstGeom>
            <a:noFill/>
            <a:ln w="38100">
              <a:solidFill>
                <a:srgbClr val="FF66FF"/>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grpSp>
      <p:grpSp>
        <p:nvGrpSpPr>
          <p:cNvPr id="56" name="Group 41"/>
          <p:cNvGrpSpPr>
            <a:grpSpLocks/>
          </p:cNvGrpSpPr>
          <p:nvPr/>
        </p:nvGrpSpPr>
        <p:grpSpPr bwMode="auto">
          <a:xfrm>
            <a:off x="5292080" y="1796031"/>
            <a:ext cx="322121" cy="680813"/>
            <a:chOff x="2035" y="1831"/>
            <a:chExt cx="290" cy="664"/>
          </a:xfrm>
        </p:grpSpPr>
        <p:sp>
          <p:nvSpPr>
            <p:cNvPr id="57" name="Text Box 19"/>
            <p:cNvSpPr txBox="1">
              <a:spLocks noChangeArrowheads="1"/>
            </p:cNvSpPr>
            <p:nvPr/>
          </p:nvSpPr>
          <p:spPr bwMode="auto">
            <a:xfrm flipH="1">
              <a:off x="2035" y="1831"/>
              <a:ext cx="290" cy="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r>
                <a:rPr kumimoji="1" lang="en-US" altLang="zh-CN" sz="1200" b="1" dirty="0">
                  <a:solidFill>
                    <a:schemeClr val="bg1"/>
                  </a:solidFill>
                  <a:latin typeface="微软雅黑" pitchFamily="34" charset="-122"/>
                  <a:ea typeface="微软雅黑" pitchFamily="34" charset="-122"/>
                  <a:sym typeface="Wingdings" pitchFamily="2" charset="2"/>
                </a:rPr>
                <a:t></a:t>
              </a:r>
            </a:p>
          </p:txBody>
        </p:sp>
        <p:sp>
          <p:nvSpPr>
            <p:cNvPr id="58" name="Line 21"/>
            <p:cNvSpPr>
              <a:spLocks noChangeShapeType="1"/>
            </p:cNvSpPr>
            <p:nvPr/>
          </p:nvSpPr>
          <p:spPr bwMode="auto">
            <a:xfrm rot="10800000" flipH="1" flipV="1">
              <a:off x="2089" y="1927"/>
              <a:ext cx="0" cy="568"/>
            </a:xfrm>
            <a:prstGeom prst="line">
              <a:avLst/>
            </a:prstGeom>
            <a:noFill/>
            <a:ln w="38100">
              <a:solidFill>
                <a:srgbClr val="FF66FF"/>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grpSp>
      <p:grpSp>
        <p:nvGrpSpPr>
          <p:cNvPr id="59" name="Group 40"/>
          <p:cNvGrpSpPr>
            <a:grpSpLocks/>
          </p:cNvGrpSpPr>
          <p:nvPr/>
        </p:nvGrpSpPr>
        <p:grpSpPr bwMode="auto">
          <a:xfrm>
            <a:off x="4932040" y="1894462"/>
            <a:ext cx="322121" cy="582382"/>
            <a:chOff x="1731" y="1927"/>
            <a:chExt cx="290" cy="568"/>
          </a:xfrm>
        </p:grpSpPr>
        <p:sp>
          <p:nvSpPr>
            <p:cNvPr id="60" name="Text Box 18"/>
            <p:cNvSpPr txBox="1">
              <a:spLocks noChangeArrowheads="1"/>
            </p:cNvSpPr>
            <p:nvPr/>
          </p:nvSpPr>
          <p:spPr bwMode="auto">
            <a:xfrm flipH="1">
              <a:off x="1731" y="2190"/>
              <a:ext cx="290" cy="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r>
                <a:rPr kumimoji="1" lang="en-US" altLang="zh-CN" sz="1200" b="1" dirty="0">
                  <a:solidFill>
                    <a:schemeClr val="bg1"/>
                  </a:solidFill>
                  <a:latin typeface="微软雅黑" pitchFamily="34" charset="-122"/>
                  <a:ea typeface="微软雅黑" pitchFamily="34" charset="-122"/>
                  <a:sym typeface="Wingdings" pitchFamily="2" charset="2"/>
                </a:rPr>
                <a:t></a:t>
              </a:r>
            </a:p>
          </p:txBody>
        </p:sp>
        <p:sp>
          <p:nvSpPr>
            <p:cNvPr id="61" name="Line 20"/>
            <p:cNvSpPr>
              <a:spLocks noChangeShapeType="1"/>
            </p:cNvSpPr>
            <p:nvPr/>
          </p:nvSpPr>
          <p:spPr bwMode="auto">
            <a:xfrm rot="10800000" flipH="1">
              <a:off x="1996" y="1927"/>
              <a:ext cx="0" cy="568"/>
            </a:xfrm>
            <a:prstGeom prst="line">
              <a:avLst/>
            </a:prstGeom>
            <a:noFill/>
            <a:ln w="38100">
              <a:solidFill>
                <a:srgbClr val="FF66FF"/>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grpSp>
      <p:grpSp>
        <p:nvGrpSpPr>
          <p:cNvPr id="62" name="Group 46"/>
          <p:cNvGrpSpPr>
            <a:grpSpLocks/>
          </p:cNvGrpSpPr>
          <p:nvPr/>
        </p:nvGrpSpPr>
        <p:grpSpPr bwMode="auto">
          <a:xfrm>
            <a:off x="3983857" y="1675229"/>
            <a:ext cx="1140755" cy="276837"/>
            <a:chOff x="2234" y="2840"/>
            <a:chExt cx="1027" cy="270"/>
          </a:xfrm>
        </p:grpSpPr>
        <p:sp>
          <p:nvSpPr>
            <p:cNvPr id="63" name="Line 28"/>
            <p:cNvSpPr>
              <a:spLocks noChangeShapeType="1"/>
            </p:cNvSpPr>
            <p:nvPr/>
          </p:nvSpPr>
          <p:spPr bwMode="auto">
            <a:xfrm rot="5400000">
              <a:off x="2738" y="2379"/>
              <a:ext cx="0" cy="1008"/>
            </a:xfrm>
            <a:prstGeom prst="line">
              <a:avLst/>
            </a:prstGeom>
            <a:noFill/>
            <a:ln w="38100">
              <a:solidFill>
                <a:srgbClr val="FF66FF"/>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64" name="Text Box 29"/>
            <p:cNvSpPr txBox="1">
              <a:spLocks noChangeArrowheads="1"/>
            </p:cNvSpPr>
            <p:nvPr/>
          </p:nvSpPr>
          <p:spPr bwMode="auto">
            <a:xfrm flipH="1">
              <a:off x="2971" y="2840"/>
              <a:ext cx="290" cy="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r>
                <a:rPr kumimoji="1" lang="en-US" altLang="zh-CN" sz="1200" b="1" dirty="0">
                  <a:solidFill>
                    <a:schemeClr val="bg1"/>
                  </a:solidFill>
                  <a:latin typeface="微软雅黑" pitchFamily="34" charset="-122"/>
                  <a:ea typeface="微软雅黑" pitchFamily="34" charset="-122"/>
                  <a:sym typeface="Wingdings" pitchFamily="2" charset="2"/>
                </a:rPr>
                <a:t></a:t>
              </a:r>
            </a:p>
          </p:txBody>
        </p:sp>
      </p:grpSp>
    </p:spTree>
    <p:extLst>
      <p:ext uri="{BB962C8B-B14F-4D97-AF65-F5344CB8AC3E}">
        <p14:creationId xmlns:p14="http://schemas.microsoft.com/office/powerpoint/2010/main" val="683581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wipe(down)">
                                      <p:cBhvr>
                                        <p:cTn id="7" dur="1000"/>
                                        <p:tgtEl>
                                          <p:spTgt spid="47"/>
                                        </p:tgtEl>
                                      </p:cBhvr>
                                    </p:animEffect>
                                  </p:childTnLst>
                                </p:cTn>
                              </p:par>
                            </p:childTnLst>
                          </p:cTn>
                        </p:par>
                        <p:par>
                          <p:cTn id="8" fill="hold">
                            <p:stCondLst>
                              <p:cond delay="1000"/>
                            </p:stCondLst>
                            <p:childTnLst>
                              <p:par>
                                <p:cTn id="9" presetID="1" presetClass="entr" presetSubtype="0" fill="hold" grpId="0" nodeType="afterEffect">
                                  <p:stCondLst>
                                    <p:cond delay="250"/>
                                  </p:stCondLst>
                                  <p:childTnLst>
                                    <p:set>
                                      <p:cBhvr>
                                        <p:cTn id="10" dur="1" fill="hold">
                                          <p:stCondLst>
                                            <p:cond delay="0"/>
                                          </p:stCondLst>
                                        </p:cTn>
                                        <p:tgtEl>
                                          <p:spTgt spid="46"/>
                                        </p:tgtEl>
                                        <p:attrNameLst>
                                          <p:attrName>style.visibility</p:attrName>
                                        </p:attrNameLst>
                                      </p:cBhvr>
                                      <p:to>
                                        <p:strVal val="visible"/>
                                      </p:to>
                                    </p:set>
                                  </p:childTnLst>
                                </p:cTn>
                              </p:par>
                            </p:childTnLst>
                          </p:cTn>
                        </p:par>
                        <p:par>
                          <p:cTn id="11" fill="hold">
                            <p:stCondLst>
                              <p:cond delay="1250"/>
                            </p:stCondLst>
                            <p:childTnLst>
                              <p:par>
                                <p:cTn id="12" presetID="22" presetClass="entr" presetSubtype="4" fill="hold" nodeType="afterEffect">
                                  <p:stCondLst>
                                    <p:cond delay="250"/>
                                  </p:stCondLst>
                                  <p:childTnLst>
                                    <p:set>
                                      <p:cBhvr>
                                        <p:cTn id="13" dur="1" fill="hold">
                                          <p:stCondLst>
                                            <p:cond delay="0"/>
                                          </p:stCondLst>
                                        </p:cTn>
                                        <p:tgtEl>
                                          <p:spTgt spid="19"/>
                                        </p:tgtEl>
                                        <p:attrNameLst>
                                          <p:attrName>style.visibility</p:attrName>
                                        </p:attrNameLst>
                                      </p:cBhvr>
                                      <p:to>
                                        <p:strVal val="visible"/>
                                      </p:to>
                                    </p:set>
                                    <p:animEffect transition="in" filter="wipe(down)">
                                      <p:cBhvr>
                                        <p:cTn id="14" dur="750"/>
                                        <p:tgtEl>
                                          <p:spTgt spid="19"/>
                                        </p:tgtEl>
                                      </p:cBhvr>
                                    </p:animEffect>
                                  </p:childTnLst>
                                </p:cTn>
                              </p:par>
                            </p:childTnLst>
                          </p:cTn>
                        </p:par>
                        <p:par>
                          <p:cTn id="15" fill="hold">
                            <p:stCondLst>
                              <p:cond delay="2250"/>
                            </p:stCondLst>
                            <p:childTnLst>
                              <p:par>
                                <p:cTn id="16" presetID="1" presetClass="entr" presetSubtype="0" fill="hold" grpId="0" nodeType="afterEffect">
                                  <p:stCondLst>
                                    <p:cond delay="250"/>
                                  </p:stCondLst>
                                  <p:childTnLst>
                                    <p:set>
                                      <p:cBhvr>
                                        <p:cTn id="17" dur="1" fill="hold">
                                          <p:stCondLst>
                                            <p:cond delay="0"/>
                                          </p:stCondLst>
                                        </p:cTn>
                                        <p:tgtEl>
                                          <p:spTgt spid="37"/>
                                        </p:tgtEl>
                                        <p:attrNameLst>
                                          <p:attrName>style.visibility</p:attrName>
                                        </p:attrNameLst>
                                      </p:cBhvr>
                                      <p:to>
                                        <p:strVal val="visible"/>
                                      </p:to>
                                    </p:set>
                                  </p:childTnLst>
                                </p:cTn>
                              </p:par>
                            </p:childTnLst>
                          </p:cTn>
                        </p:par>
                        <p:par>
                          <p:cTn id="18" fill="hold">
                            <p:stCondLst>
                              <p:cond delay="2500"/>
                            </p:stCondLst>
                            <p:childTnLst>
                              <p:par>
                                <p:cTn id="19" presetID="22" presetClass="entr" presetSubtype="8" fill="hold" nodeType="afterEffect">
                                  <p:stCondLst>
                                    <p:cond delay="250"/>
                                  </p:stCondLst>
                                  <p:childTnLst>
                                    <p:set>
                                      <p:cBhvr>
                                        <p:cTn id="20" dur="1" fill="hold">
                                          <p:stCondLst>
                                            <p:cond delay="0"/>
                                          </p:stCondLst>
                                        </p:cTn>
                                        <p:tgtEl>
                                          <p:spTgt spid="53"/>
                                        </p:tgtEl>
                                        <p:attrNameLst>
                                          <p:attrName>style.visibility</p:attrName>
                                        </p:attrNameLst>
                                      </p:cBhvr>
                                      <p:to>
                                        <p:strVal val="visible"/>
                                      </p:to>
                                    </p:set>
                                    <p:animEffect transition="in" filter="wipe(left)">
                                      <p:cBhvr>
                                        <p:cTn id="21" dur="750"/>
                                        <p:tgtEl>
                                          <p:spTgt spid="53"/>
                                        </p:tgtEl>
                                      </p:cBhvr>
                                    </p:animEffect>
                                  </p:childTnLst>
                                </p:cTn>
                              </p:par>
                            </p:childTnLst>
                          </p:cTn>
                        </p:par>
                        <p:par>
                          <p:cTn id="22" fill="hold">
                            <p:stCondLst>
                              <p:cond delay="3500"/>
                            </p:stCondLst>
                            <p:childTnLst>
                              <p:par>
                                <p:cTn id="23" presetID="22" presetClass="entr" presetSubtype="1" fill="hold" nodeType="afterEffect">
                                  <p:stCondLst>
                                    <p:cond delay="500"/>
                                  </p:stCondLst>
                                  <p:childTnLst>
                                    <p:set>
                                      <p:cBhvr>
                                        <p:cTn id="24" dur="1" fill="hold">
                                          <p:stCondLst>
                                            <p:cond delay="0"/>
                                          </p:stCondLst>
                                        </p:cTn>
                                        <p:tgtEl>
                                          <p:spTgt spid="56"/>
                                        </p:tgtEl>
                                        <p:attrNameLst>
                                          <p:attrName>style.visibility</p:attrName>
                                        </p:attrNameLst>
                                      </p:cBhvr>
                                      <p:to>
                                        <p:strVal val="visible"/>
                                      </p:to>
                                    </p:set>
                                    <p:animEffect transition="in" filter="wipe(up)">
                                      <p:cBhvr>
                                        <p:cTn id="25" dur="750"/>
                                        <p:tgtEl>
                                          <p:spTgt spid="56"/>
                                        </p:tgtEl>
                                      </p:cBhvr>
                                    </p:animEffect>
                                  </p:childTnLst>
                                </p:cTn>
                              </p:par>
                            </p:childTnLst>
                          </p:cTn>
                        </p:par>
                        <p:par>
                          <p:cTn id="26" fill="hold">
                            <p:stCondLst>
                              <p:cond delay="4750"/>
                            </p:stCondLst>
                            <p:childTnLst>
                              <p:par>
                                <p:cTn id="27" presetID="22" presetClass="entr" presetSubtype="4" fill="hold" nodeType="afterEffect">
                                  <p:stCondLst>
                                    <p:cond delay="250"/>
                                  </p:stCondLst>
                                  <p:childTnLst>
                                    <p:set>
                                      <p:cBhvr>
                                        <p:cTn id="28" dur="1" fill="hold">
                                          <p:stCondLst>
                                            <p:cond delay="0"/>
                                          </p:stCondLst>
                                        </p:cTn>
                                        <p:tgtEl>
                                          <p:spTgt spid="59"/>
                                        </p:tgtEl>
                                        <p:attrNameLst>
                                          <p:attrName>style.visibility</p:attrName>
                                        </p:attrNameLst>
                                      </p:cBhvr>
                                      <p:to>
                                        <p:strVal val="visible"/>
                                      </p:to>
                                    </p:set>
                                    <p:animEffect transition="in" filter="wipe(down)">
                                      <p:cBhvr>
                                        <p:cTn id="29" dur="750"/>
                                        <p:tgtEl>
                                          <p:spTgt spid="59"/>
                                        </p:tgtEl>
                                      </p:cBhvr>
                                    </p:animEffect>
                                  </p:childTnLst>
                                </p:cTn>
                              </p:par>
                            </p:childTnLst>
                          </p:cTn>
                        </p:par>
                        <p:par>
                          <p:cTn id="30" fill="hold">
                            <p:stCondLst>
                              <p:cond delay="5750"/>
                            </p:stCondLst>
                            <p:childTnLst>
                              <p:par>
                                <p:cTn id="31" presetID="22" presetClass="entr" presetSubtype="2" fill="hold" nodeType="afterEffect">
                                  <p:stCondLst>
                                    <p:cond delay="250"/>
                                  </p:stCondLst>
                                  <p:childTnLst>
                                    <p:set>
                                      <p:cBhvr>
                                        <p:cTn id="32" dur="1" fill="hold">
                                          <p:stCondLst>
                                            <p:cond delay="0"/>
                                          </p:stCondLst>
                                        </p:cTn>
                                        <p:tgtEl>
                                          <p:spTgt spid="62"/>
                                        </p:tgtEl>
                                        <p:attrNameLst>
                                          <p:attrName>style.visibility</p:attrName>
                                        </p:attrNameLst>
                                      </p:cBhvr>
                                      <p:to>
                                        <p:strVal val="visible"/>
                                      </p:to>
                                    </p:set>
                                    <p:animEffect transition="in" filter="wipe(right)">
                                      <p:cBhvr>
                                        <p:cTn id="33" dur="750"/>
                                        <p:tgtEl>
                                          <p:spTgt spid="62"/>
                                        </p:tgtEl>
                                      </p:cBhvr>
                                    </p:animEffect>
                                  </p:childTnLst>
                                </p:cTn>
                              </p:par>
                            </p:childTnLst>
                          </p:cTn>
                        </p:par>
                        <p:par>
                          <p:cTn id="34" fill="hold">
                            <p:stCondLst>
                              <p:cond delay="6750"/>
                            </p:stCondLst>
                            <p:childTnLst>
                              <p:par>
                                <p:cTn id="35" presetID="22" presetClass="entr" presetSubtype="1" fill="hold" nodeType="afterEffect">
                                  <p:stCondLst>
                                    <p:cond delay="0"/>
                                  </p:stCondLst>
                                  <p:childTnLst>
                                    <p:set>
                                      <p:cBhvr>
                                        <p:cTn id="36" dur="1" fill="hold">
                                          <p:stCondLst>
                                            <p:cond delay="0"/>
                                          </p:stCondLst>
                                        </p:cTn>
                                        <p:tgtEl>
                                          <p:spTgt spid="22"/>
                                        </p:tgtEl>
                                        <p:attrNameLst>
                                          <p:attrName>style.visibility</p:attrName>
                                        </p:attrNameLst>
                                      </p:cBhvr>
                                      <p:to>
                                        <p:strVal val="visible"/>
                                      </p:to>
                                    </p:set>
                                    <p:animEffect transition="in" filter="wipe(up)">
                                      <p:cBhvr>
                                        <p:cTn id="37" dur="750"/>
                                        <p:tgtEl>
                                          <p:spTgt spid="22"/>
                                        </p:tgtEl>
                                      </p:cBhvr>
                                    </p:animEffect>
                                  </p:childTnLst>
                                </p:cTn>
                              </p:par>
                            </p:childTnLst>
                          </p:cTn>
                        </p:par>
                        <p:par>
                          <p:cTn id="38" fill="hold">
                            <p:stCondLst>
                              <p:cond delay="7500"/>
                            </p:stCondLst>
                            <p:childTnLst>
                              <p:par>
                                <p:cTn id="39" presetID="22" presetClass="entr" presetSubtype="1" fill="hold" nodeType="afterEffect">
                                  <p:stCondLst>
                                    <p:cond delay="0"/>
                                  </p:stCondLst>
                                  <p:childTnLst>
                                    <p:set>
                                      <p:cBhvr>
                                        <p:cTn id="40" dur="1" fill="hold">
                                          <p:stCondLst>
                                            <p:cond delay="0"/>
                                          </p:stCondLst>
                                        </p:cTn>
                                        <p:tgtEl>
                                          <p:spTgt spid="38"/>
                                        </p:tgtEl>
                                        <p:attrNameLst>
                                          <p:attrName>style.visibility</p:attrName>
                                        </p:attrNameLst>
                                      </p:cBhvr>
                                      <p:to>
                                        <p:strVal val="visible"/>
                                      </p:to>
                                    </p:set>
                                    <p:animEffect transition="in" filter="wipe(up)">
                                      <p:cBhvr>
                                        <p:cTn id="41" dur="75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46" grpId="0"/>
    </p:bld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56963" y="1307411"/>
            <a:ext cx="8048776" cy="388721"/>
          </a:xfrm>
          <a:prstGeom prst="roundRect">
            <a:avLst>
              <a:gd name="adj" fmla="val 16667"/>
            </a:avLst>
          </a:prstGeom>
          <a:solidFill>
            <a:srgbClr val="0089FA"/>
          </a:solidFill>
          <a:ln>
            <a:noFill/>
          </a:ln>
          <a:effectLst/>
          <a:extLst/>
        </p:spPr>
        <p:txBody>
          <a:bodyPr wrap="none" anchor="ctr"/>
          <a:lstStyle/>
          <a:p>
            <a:endParaRPr lang="zh-CN" altLang="en-US"/>
          </a:p>
        </p:txBody>
      </p:sp>
      <p:sp>
        <p:nvSpPr>
          <p:cNvPr id="3" name="Rectangle 6"/>
          <p:cNvSpPr>
            <a:spLocks noChangeArrowheads="1"/>
          </p:cNvSpPr>
          <p:nvPr/>
        </p:nvSpPr>
        <p:spPr bwMode="auto">
          <a:xfrm>
            <a:off x="2323631" y="1265140"/>
            <a:ext cx="449674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itchFamily="34" charset="-122"/>
                <a:ea typeface="微软雅黑" pitchFamily="34" charset="-122"/>
              </a:rPr>
              <a:t>6.8.1  </a:t>
            </a:r>
            <a:r>
              <a:rPr lang="zh-CN" altLang="en-US" sz="2400" b="1" dirty="0">
                <a:solidFill>
                  <a:schemeClr val="bg1"/>
                </a:solidFill>
                <a:latin typeface="微软雅黑" pitchFamily="34" charset="-122"/>
                <a:ea typeface="微软雅黑" pitchFamily="34" charset="-122"/>
              </a:rPr>
              <a:t>系统调用和应用编程接口</a:t>
            </a:r>
          </a:p>
        </p:txBody>
      </p:sp>
      <p:sp>
        <p:nvSpPr>
          <p:cNvPr id="4" name="Rectangle 68"/>
          <p:cNvSpPr>
            <a:spLocks noChangeArrowheads="1"/>
          </p:cNvSpPr>
          <p:nvPr/>
        </p:nvSpPr>
        <p:spPr bwMode="auto">
          <a:xfrm>
            <a:off x="483810" y="1701629"/>
            <a:ext cx="8121929" cy="17851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大多数操作系统使用</a:t>
            </a:r>
            <a:r>
              <a:rPr lang="zh-CN" altLang="en-US" sz="2000" b="1" dirty="0">
                <a:solidFill>
                  <a:srgbClr val="0000FF"/>
                </a:solidFill>
                <a:latin typeface="微软雅黑" pitchFamily="34" charset="-122"/>
                <a:ea typeface="微软雅黑" pitchFamily="34" charset="-122"/>
              </a:rPr>
              <a:t>系统调用 </a:t>
            </a:r>
            <a:r>
              <a:rPr lang="en-US" altLang="zh-CN" sz="2000" b="1" dirty="0">
                <a:latin typeface="微软雅黑" pitchFamily="34" charset="-122"/>
                <a:ea typeface="微软雅黑" pitchFamily="34" charset="-122"/>
              </a:rPr>
              <a:t>(system call ) </a:t>
            </a:r>
            <a:r>
              <a:rPr lang="zh-CN" altLang="en-US" sz="2000" b="1" dirty="0">
                <a:latin typeface="微软雅黑" pitchFamily="34" charset="-122"/>
                <a:ea typeface="微软雅黑" pitchFamily="34" charset="-122"/>
              </a:rPr>
              <a:t>的机制在应用程序和操作系统之间传递控制权。</a:t>
            </a:r>
          </a:p>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对程序员来说，每一个系统调用和一般程序设计中的函数调用非常相似，只是系统调用是将控制权传递给了操作系统。 </a:t>
            </a:r>
          </a:p>
        </p:txBody>
      </p:sp>
    </p:spTree>
    <p:extLst>
      <p:ext uri="{BB962C8B-B14F-4D97-AF65-F5344CB8AC3E}">
        <p14:creationId xmlns:p14="http://schemas.microsoft.com/office/powerpoint/2010/main" val="226949085"/>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556963" y="1057072"/>
            <a:ext cx="8048776" cy="331493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AutoShape 5"/>
          <p:cNvSpPr>
            <a:spLocks noChangeArrowheads="1"/>
          </p:cNvSpPr>
          <p:nvPr/>
        </p:nvSpPr>
        <p:spPr bwMode="auto">
          <a:xfrm>
            <a:off x="556963" y="633865"/>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4" name="Rectangle 6"/>
          <p:cNvSpPr>
            <a:spLocks noChangeArrowheads="1"/>
          </p:cNvSpPr>
          <p:nvPr/>
        </p:nvSpPr>
        <p:spPr bwMode="auto">
          <a:xfrm>
            <a:off x="2526943" y="600654"/>
            <a:ext cx="410881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多个应用进程使用系统调用的机制 </a:t>
            </a:r>
          </a:p>
        </p:txBody>
      </p:sp>
      <p:sp>
        <p:nvSpPr>
          <p:cNvPr id="5" name="Rectangle 3"/>
          <p:cNvSpPr>
            <a:spLocks noChangeArrowheads="1"/>
          </p:cNvSpPr>
          <p:nvPr/>
        </p:nvSpPr>
        <p:spPr bwMode="auto">
          <a:xfrm>
            <a:off x="1384729" y="1526979"/>
            <a:ext cx="4452402" cy="2393411"/>
          </a:xfrm>
          <a:prstGeom prst="rect">
            <a:avLst/>
          </a:prstGeom>
          <a:solidFill>
            <a:srgbClr val="99FFCC"/>
          </a:solidFill>
          <a:ln w="63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1400" b="1">
              <a:latin typeface="微软雅黑" pitchFamily="34" charset="-122"/>
              <a:ea typeface="微软雅黑" pitchFamily="34" charset="-122"/>
            </a:endParaRPr>
          </a:p>
        </p:txBody>
      </p:sp>
      <p:sp>
        <p:nvSpPr>
          <p:cNvPr id="6" name="Oval 4"/>
          <p:cNvSpPr>
            <a:spLocks noChangeArrowheads="1"/>
          </p:cNvSpPr>
          <p:nvPr/>
        </p:nvSpPr>
        <p:spPr bwMode="auto">
          <a:xfrm>
            <a:off x="1590938" y="1676779"/>
            <a:ext cx="1099374" cy="523734"/>
          </a:xfrm>
          <a:prstGeom prst="ellipse">
            <a:avLst/>
          </a:prstGeom>
          <a:solidFill>
            <a:srgbClr val="0066FF"/>
          </a:solidFill>
          <a:ln w="9525">
            <a:solidFill>
              <a:srgbClr val="333399"/>
            </a:solidFill>
            <a:round/>
            <a:headEnd/>
            <a:tailEnd/>
          </a:ln>
          <a:effectLst/>
        </p:spPr>
        <p:txBody>
          <a:bodyPr wrap="none" anchor="ctr"/>
          <a:lstStyle/>
          <a:p>
            <a:pPr algn="ctr" eaLnBrk="1" hangingPunct="1"/>
            <a:r>
              <a:rPr kumimoji="1" lang="zh-CN" altLang="en-US" sz="1400" b="1" dirty="0">
                <a:solidFill>
                  <a:schemeClr val="bg1"/>
                </a:solidFill>
                <a:latin typeface="微软雅黑" pitchFamily="34" charset="-122"/>
                <a:ea typeface="微软雅黑" pitchFamily="34" charset="-122"/>
              </a:rPr>
              <a:t>应用程序 </a:t>
            </a:r>
            <a:r>
              <a:rPr kumimoji="1" lang="en-US" altLang="zh-CN" sz="1400" b="1" dirty="0">
                <a:solidFill>
                  <a:schemeClr val="bg1"/>
                </a:solidFill>
                <a:latin typeface="微软雅黑" pitchFamily="34" charset="-122"/>
                <a:ea typeface="微软雅黑" pitchFamily="34" charset="-122"/>
              </a:rPr>
              <a:t>1</a:t>
            </a:r>
          </a:p>
        </p:txBody>
      </p:sp>
      <p:sp>
        <p:nvSpPr>
          <p:cNvPr id="7" name="Oval 5"/>
          <p:cNvSpPr>
            <a:spLocks noChangeArrowheads="1"/>
          </p:cNvSpPr>
          <p:nvPr/>
        </p:nvSpPr>
        <p:spPr bwMode="auto">
          <a:xfrm>
            <a:off x="2896520" y="1676779"/>
            <a:ext cx="1099374" cy="523734"/>
          </a:xfrm>
          <a:prstGeom prst="ellipse">
            <a:avLst/>
          </a:prstGeom>
          <a:solidFill>
            <a:srgbClr val="0066FF"/>
          </a:solidFill>
          <a:ln w="9525">
            <a:solidFill>
              <a:srgbClr val="333399"/>
            </a:solidFill>
            <a:round/>
            <a:headEnd/>
            <a:tailEnd/>
          </a:ln>
          <a:effectLst/>
        </p:spPr>
        <p:txBody>
          <a:bodyPr wrap="none" anchor="ctr"/>
          <a:lstStyle/>
          <a:p>
            <a:pPr algn="ctr" eaLnBrk="1" hangingPunct="1"/>
            <a:r>
              <a:rPr kumimoji="1" lang="zh-CN" altLang="en-US" sz="1400" b="1">
                <a:solidFill>
                  <a:schemeClr val="bg1"/>
                </a:solidFill>
                <a:latin typeface="微软雅黑" pitchFamily="34" charset="-122"/>
                <a:ea typeface="微软雅黑" pitchFamily="34" charset="-122"/>
              </a:rPr>
              <a:t>应用程序 </a:t>
            </a:r>
            <a:r>
              <a:rPr kumimoji="1" lang="en-US" altLang="zh-CN" sz="1400" b="1">
                <a:solidFill>
                  <a:schemeClr val="bg1"/>
                </a:solidFill>
                <a:latin typeface="微软雅黑" pitchFamily="34" charset="-122"/>
                <a:ea typeface="微软雅黑" pitchFamily="34" charset="-122"/>
              </a:rPr>
              <a:t>2</a:t>
            </a:r>
          </a:p>
        </p:txBody>
      </p:sp>
      <p:sp>
        <p:nvSpPr>
          <p:cNvPr id="8" name="Oval 6"/>
          <p:cNvSpPr>
            <a:spLocks noChangeArrowheads="1"/>
          </p:cNvSpPr>
          <p:nvPr/>
        </p:nvSpPr>
        <p:spPr bwMode="auto">
          <a:xfrm>
            <a:off x="4544971" y="1676779"/>
            <a:ext cx="1099373" cy="523734"/>
          </a:xfrm>
          <a:prstGeom prst="ellipse">
            <a:avLst/>
          </a:prstGeom>
          <a:solidFill>
            <a:srgbClr val="0066FF"/>
          </a:solidFill>
          <a:ln w="9525">
            <a:solidFill>
              <a:srgbClr val="333399"/>
            </a:solidFill>
            <a:round/>
            <a:headEnd/>
            <a:tailEnd/>
          </a:ln>
          <a:effectLst/>
        </p:spPr>
        <p:txBody>
          <a:bodyPr wrap="none" anchor="ctr"/>
          <a:lstStyle/>
          <a:p>
            <a:pPr algn="ctr" eaLnBrk="1" hangingPunct="1"/>
            <a:r>
              <a:rPr kumimoji="1" lang="zh-CN" altLang="en-US" sz="1400" b="1">
                <a:solidFill>
                  <a:schemeClr val="bg1"/>
                </a:solidFill>
                <a:latin typeface="微软雅黑" pitchFamily="34" charset="-122"/>
                <a:ea typeface="微软雅黑" pitchFamily="34" charset="-122"/>
              </a:rPr>
              <a:t>应用程序 </a:t>
            </a:r>
            <a:r>
              <a:rPr kumimoji="1" lang="en-US" altLang="zh-CN" sz="1400" b="1">
                <a:solidFill>
                  <a:schemeClr val="bg1"/>
                </a:solidFill>
                <a:latin typeface="微软雅黑" pitchFamily="34" charset="-122"/>
                <a:ea typeface="微软雅黑" pitchFamily="34" charset="-122"/>
              </a:rPr>
              <a:t>n</a:t>
            </a:r>
          </a:p>
        </p:txBody>
      </p:sp>
      <p:sp>
        <p:nvSpPr>
          <p:cNvPr id="9" name="Text Box 7"/>
          <p:cNvSpPr txBox="1">
            <a:spLocks noChangeArrowheads="1"/>
          </p:cNvSpPr>
          <p:nvPr/>
        </p:nvSpPr>
        <p:spPr bwMode="auto">
          <a:xfrm>
            <a:off x="4064223" y="1670022"/>
            <a:ext cx="35779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en-US" altLang="zh-CN" sz="1400" b="1">
                <a:latin typeface="微软雅黑" pitchFamily="34" charset="-122"/>
                <a:ea typeface="微软雅黑" pitchFamily="34" charset="-122"/>
              </a:rPr>
              <a:t>…</a:t>
            </a:r>
          </a:p>
        </p:txBody>
      </p:sp>
      <p:sp>
        <p:nvSpPr>
          <p:cNvPr id="10" name="Line 8"/>
          <p:cNvSpPr>
            <a:spLocks noChangeShapeType="1"/>
          </p:cNvSpPr>
          <p:nvPr/>
        </p:nvSpPr>
        <p:spPr bwMode="auto">
          <a:xfrm>
            <a:off x="1384729" y="2724248"/>
            <a:ext cx="446582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11" name="Rectangle 9"/>
          <p:cNvSpPr>
            <a:spLocks noChangeArrowheads="1"/>
          </p:cNvSpPr>
          <p:nvPr/>
        </p:nvSpPr>
        <p:spPr bwMode="auto">
          <a:xfrm>
            <a:off x="1401812" y="2737764"/>
            <a:ext cx="4435319" cy="275946"/>
          </a:xfrm>
          <a:prstGeom prst="rect">
            <a:avLst/>
          </a:prstGeom>
          <a:solidFill>
            <a:srgbClr val="CC00CC"/>
          </a:solidFill>
          <a:ln w="9525">
            <a:solidFill>
              <a:schemeClr val="tx1"/>
            </a:solidFill>
            <a:miter lim="800000"/>
            <a:headEnd/>
            <a:tailEnd/>
          </a:ln>
          <a:effectLst/>
          <a:extLst/>
        </p:spPr>
        <p:txBody>
          <a:bodyPr wrap="none" anchor="ctr"/>
          <a:lstStyle/>
          <a:p>
            <a:pPr eaLnBrk="1" hangingPunct="1"/>
            <a:endParaRPr lang="zh-CN" altLang="en-US" sz="1400" b="1">
              <a:latin typeface="微软雅黑" pitchFamily="34" charset="-122"/>
              <a:ea typeface="微软雅黑" pitchFamily="34" charset="-122"/>
            </a:endParaRPr>
          </a:p>
        </p:txBody>
      </p:sp>
      <p:sp>
        <p:nvSpPr>
          <p:cNvPr id="12" name="Line 10"/>
          <p:cNvSpPr>
            <a:spLocks noChangeShapeType="1"/>
          </p:cNvSpPr>
          <p:nvPr/>
        </p:nvSpPr>
        <p:spPr bwMode="auto">
          <a:xfrm>
            <a:off x="1384729" y="3022720"/>
            <a:ext cx="446582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13" name="Text Box 11"/>
          <p:cNvSpPr txBox="1">
            <a:spLocks noChangeArrowheads="1"/>
          </p:cNvSpPr>
          <p:nvPr/>
        </p:nvSpPr>
        <p:spPr bwMode="auto">
          <a:xfrm>
            <a:off x="2454760" y="2727359"/>
            <a:ext cx="233910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zh-CN" altLang="en-US" sz="1400" b="1" dirty="0">
                <a:solidFill>
                  <a:schemeClr val="bg1"/>
                </a:solidFill>
                <a:latin typeface="微软雅黑" pitchFamily="34" charset="-122"/>
                <a:ea typeface="微软雅黑" pitchFamily="34" charset="-122"/>
              </a:rPr>
              <a:t>由应用程序调用的系统函数</a:t>
            </a:r>
          </a:p>
        </p:txBody>
      </p:sp>
      <p:sp>
        <p:nvSpPr>
          <p:cNvPr id="14" name="Line 12"/>
          <p:cNvSpPr>
            <a:spLocks noChangeShapeType="1"/>
          </p:cNvSpPr>
          <p:nvPr/>
        </p:nvSpPr>
        <p:spPr bwMode="auto">
          <a:xfrm>
            <a:off x="2140014" y="2200513"/>
            <a:ext cx="0" cy="523735"/>
          </a:xfrm>
          <a:prstGeom prst="line">
            <a:avLst/>
          </a:prstGeom>
          <a:noFill/>
          <a:ln w="28575">
            <a:solidFill>
              <a:srgbClr val="00990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15" name="Line 13"/>
          <p:cNvSpPr>
            <a:spLocks noChangeShapeType="1"/>
          </p:cNvSpPr>
          <p:nvPr/>
        </p:nvSpPr>
        <p:spPr bwMode="auto">
          <a:xfrm>
            <a:off x="3445597" y="2200513"/>
            <a:ext cx="0" cy="523735"/>
          </a:xfrm>
          <a:prstGeom prst="line">
            <a:avLst/>
          </a:prstGeom>
          <a:noFill/>
          <a:ln w="28575">
            <a:solidFill>
              <a:srgbClr val="00990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16" name="Line 14"/>
          <p:cNvSpPr>
            <a:spLocks noChangeShapeType="1"/>
          </p:cNvSpPr>
          <p:nvPr/>
        </p:nvSpPr>
        <p:spPr bwMode="auto">
          <a:xfrm>
            <a:off x="5095267" y="2200513"/>
            <a:ext cx="0" cy="523735"/>
          </a:xfrm>
          <a:prstGeom prst="line">
            <a:avLst/>
          </a:prstGeom>
          <a:noFill/>
          <a:ln w="28575">
            <a:solidFill>
              <a:srgbClr val="00990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17" name="Line 15"/>
          <p:cNvSpPr>
            <a:spLocks noChangeShapeType="1"/>
          </p:cNvSpPr>
          <p:nvPr/>
        </p:nvSpPr>
        <p:spPr bwMode="auto">
          <a:xfrm>
            <a:off x="2415773" y="2200513"/>
            <a:ext cx="1029824" cy="523735"/>
          </a:xfrm>
          <a:prstGeom prst="line">
            <a:avLst/>
          </a:prstGeom>
          <a:noFill/>
          <a:ln w="28575">
            <a:solidFill>
              <a:srgbClr val="00990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18" name="Line 16"/>
          <p:cNvSpPr>
            <a:spLocks noChangeShapeType="1"/>
          </p:cNvSpPr>
          <p:nvPr/>
        </p:nvSpPr>
        <p:spPr bwMode="auto">
          <a:xfrm flipH="1">
            <a:off x="3531008" y="2175734"/>
            <a:ext cx="1226271" cy="553019"/>
          </a:xfrm>
          <a:prstGeom prst="line">
            <a:avLst/>
          </a:prstGeom>
          <a:noFill/>
          <a:ln w="28575">
            <a:solidFill>
              <a:srgbClr val="00990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19" name="Line 17"/>
          <p:cNvSpPr>
            <a:spLocks noChangeShapeType="1"/>
          </p:cNvSpPr>
          <p:nvPr/>
        </p:nvSpPr>
        <p:spPr bwMode="auto">
          <a:xfrm flipH="1">
            <a:off x="2171739" y="2047335"/>
            <a:ext cx="2413497" cy="661145"/>
          </a:xfrm>
          <a:prstGeom prst="line">
            <a:avLst/>
          </a:prstGeom>
          <a:noFill/>
          <a:ln w="28575">
            <a:solidFill>
              <a:srgbClr val="00990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20" name="Line 18"/>
          <p:cNvSpPr>
            <a:spLocks noChangeShapeType="1"/>
          </p:cNvSpPr>
          <p:nvPr/>
        </p:nvSpPr>
        <p:spPr bwMode="auto">
          <a:xfrm>
            <a:off x="3745759" y="2185871"/>
            <a:ext cx="539315" cy="530492"/>
          </a:xfrm>
          <a:prstGeom prst="line">
            <a:avLst/>
          </a:prstGeom>
          <a:noFill/>
          <a:ln w="28575">
            <a:solidFill>
              <a:srgbClr val="00990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grpSp>
        <p:nvGrpSpPr>
          <p:cNvPr id="21" name="Group 26"/>
          <p:cNvGrpSpPr>
            <a:grpSpLocks/>
          </p:cNvGrpSpPr>
          <p:nvPr/>
        </p:nvGrpSpPr>
        <p:grpSpPr bwMode="auto">
          <a:xfrm>
            <a:off x="5868854" y="1766886"/>
            <a:ext cx="1703357" cy="479809"/>
            <a:chOff x="4004" y="1563"/>
            <a:chExt cx="1396" cy="426"/>
          </a:xfrm>
        </p:grpSpPr>
        <p:sp>
          <p:nvSpPr>
            <p:cNvPr id="22" name="Text Box 19"/>
            <p:cNvSpPr txBox="1">
              <a:spLocks noChangeArrowheads="1"/>
            </p:cNvSpPr>
            <p:nvPr/>
          </p:nvSpPr>
          <p:spPr bwMode="auto">
            <a:xfrm>
              <a:off x="4366" y="1563"/>
              <a:ext cx="1034" cy="4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ct val="90000"/>
                </a:lnSpc>
              </a:pPr>
              <a:r>
                <a:rPr kumimoji="1" lang="zh-CN" altLang="en-US" sz="1400" b="1" dirty="0">
                  <a:latin typeface="微软雅黑" pitchFamily="34" charset="-122"/>
                  <a:ea typeface="微软雅黑" pitchFamily="34" charset="-122"/>
                </a:rPr>
                <a:t>用户地址空间</a:t>
              </a:r>
            </a:p>
            <a:p>
              <a:pPr eaLnBrk="1" hangingPunct="1">
                <a:lnSpc>
                  <a:spcPct val="90000"/>
                </a:lnSpc>
              </a:pPr>
              <a:r>
                <a:rPr kumimoji="1" lang="zh-CN" altLang="en-US" sz="1400" b="1" dirty="0">
                  <a:latin typeface="微软雅黑" pitchFamily="34" charset="-122"/>
                  <a:ea typeface="微软雅黑" pitchFamily="34" charset="-122"/>
                </a:rPr>
                <a:t>中的应用程序</a:t>
              </a:r>
            </a:p>
          </p:txBody>
        </p:sp>
        <p:sp>
          <p:nvSpPr>
            <p:cNvPr id="23" name="Line 20"/>
            <p:cNvSpPr>
              <a:spLocks noChangeShapeType="1"/>
            </p:cNvSpPr>
            <p:nvPr/>
          </p:nvSpPr>
          <p:spPr bwMode="auto">
            <a:xfrm rot="5400000">
              <a:off x="4201" y="1551"/>
              <a:ext cx="0" cy="394"/>
            </a:xfrm>
            <a:prstGeom prst="line">
              <a:avLst/>
            </a:prstGeom>
            <a:noFill/>
            <a:ln w="28575">
              <a:solidFill>
                <a:srgbClr val="FF66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grpSp>
      <p:grpSp>
        <p:nvGrpSpPr>
          <p:cNvPr id="24" name="Group 27"/>
          <p:cNvGrpSpPr>
            <a:grpSpLocks/>
          </p:cNvGrpSpPr>
          <p:nvPr/>
        </p:nvGrpSpPr>
        <p:grpSpPr bwMode="auto">
          <a:xfrm>
            <a:off x="5868854" y="2721999"/>
            <a:ext cx="1703357" cy="307483"/>
            <a:chOff x="4004" y="2411"/>
            <a:chExt cx="1396" cy="273"/>
          </a:xfrm>
        </p:grpSpPr>
        <p:sp>
          <p:nvSpPr>
            <p:cNvPr id="25" name="Line 21"/>
            <p:cNvSpPr>
              <a:spLocks noChangeShapeType="1"/>
            </p:cNvSpPr>
            <p:nvPr/>
          </p:nvSpPr>
          <p:spPr bwMode="auto">
            <a:xfrm rot="5400000">
              <a:off x="4201" y="2348"/>
              <a:ext cx="0" cy="394"/>
            </a:xfrm>
            <a:prstGeom prst="line">
              <a:avLst/>
            </a:prstGeom>
            <a:noFill/>
            <a:ln w="28575">
              <a:solidFill>
                <a:srgbClr val="FF66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26" name="Text Box 23"/>
            <p:cNvSpPr txBox="1">
              <a:spLocks noChangeArrowheads="1"/>
            </p:cNvSpPr>
            <p:nvPr/>
          </p:nvSpPr>
          <p:spPr bwMode="auto">
            <a:xfrm>
              <a:off x="4366" y="2411"/>
              <a:ext cx="1034" cy="2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zh-CN" altLang="en-US" sz="1400" b="1" dirty="0">
                  <a:latin typeface="微软雅黑" pitchFamily="34" charset="-122"/>
                  <a:ea typeface="微软雅黑" pitchFamily="34" charset="-122"/>
                </a:rPr>
                <a:t>系统调用接口</a:t>
              </a:r>
            </a:p>
          </p:txBody>
        </p:sp>
      </p:grpSp>
      <p:grpSp>
        <p:nvGrpSpPr>
          <p:cNvPr id="27" name="Group 28"/>
          <p:cNvGrpSpPr>
            <a:grpSpLocks/>
          </p:cNvGrpSpPr>
          <p:nvPr/>
        </p:nvGrpSpPr>
        <p:grpSpPr bwMode="auto">
          <a:xfrm>
            <a:off x="5868854" y="3210818"/>
            <a:ext cx="1703357" cy="479809"/>
            <a:chOff x="4004" y="2845"/>
            <a:chExt cx="1396" cy="426"/>
          </a:xfrm>
        </p:grpSpPr>
        <p:sp>
          <p:nvSpPr>
            <p:cNvPr id="28" name="Line 22"/>
            <p:cNvSpPr>
              <a:spLocks noChangeShapeType="1"/>
            </p:cNvSpPr>
            <p:nvPr/>
          </p:nvSpPr>
          <p:spPr bwMode="auto">
            <a:xfrm rot="5400000">
              <a:off x="4201" y="2845"/>
              <a:ext cx="0" cy="394"/>
            </a:xfrm>
            <a:prstGeom prst="line">
              <a:avLst/>
            </a:prstGeom>
            <a:noFill/>
            <a:ln w="28575">
              <a:solidFill>
                <a:srgbClr val="FF66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29" name="Text Box 24"/>
            <p:cNvSpPr txBox="1">
              <a:spLocks noChangeArrowheads="1"/>
            </p:cNvSpPr>
            <p:nvPr/>
          </p:nvSpPr>
          <p:spPr bwMode="auto">
            <a:xfrm>
              <a:off x="4366" y="2845"/>
              <a:ext cx="1034" cy="4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ct val="90000"/>
                </a:lnSpc>
              </a:pPr>
              <a:r>
                <a:rPr kumimoji="1" lang="zh-CN" altLang="en-US" sz="1400" b="1" dirty="0">
                  <a:latin typeface="微软雅黑" pitchFamily="34" charset="-122"/>
                  <a:ea typeface="微软雅黑" pitchFamily="34" charset="-122"/>
                </a:rPr>
                <a:t>系统地址空间</a:t>
              </a:r>
            </a:p>
            <a:p>
              <a:pPr eaLnBrk="1" hangingPunct="1">
                <a:lnSpc>
                  <a:spcPct val="90000"/>
                </a:lnSpc>
              </a:pPr>
              <a:r>
                <a:rPr kumimoji="1" lang="zh-CN" altLang="en-US" sz="1400" b="1" dirty="0">
                  <a:latin typeface="微软雅黑" pitchFamily="34" charset="-122"/>
                  <a:ea typeface="微软雅黑" pitchFamily="34" charset="-122"/>
                </a:rPr>
                <a:t>中的协议软件</a:t>
              </a:r>
            </a:p>
          </p:txBody>
        </p:sp>
      </p:grpSp>
      <p:sp>
        <p:nvSpPr>
          <p:cNvPr id="30" name="Text Box 25"/>
          <p:cNvSpPr txBox="1">
            <a:spLocks noChangeArrowheads="1"/>
          </p:cNvSpPr>
          <p:nvPr/>
        </p:nvSpPr>
        <p:spPr bwMode="auto">
          <a:xfrm>
            <a:off x="1938687" y="3281772"/>
            <a:ext cx="323300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zh-CN" altLang="en-US" sz="1400" b="1">
                <a:latin typeface="微软雅黑" pitchFamily="34" charset="-122"/>
                <a:ea typeface="微软雅黑" pitchFamily="34" charset="-122"/>
              </a:rPr>
              <a:t>包括 </a:t>
            </a:r>
            <a:r>
              <a:rPr kumimoji="1" lang="en-US" altLang="zh-CN" sz="1400" b="1">
                <a:latin typeface="微软雅黑" pitchFamily="34" charset="-122"/>
                <a:ea typeface="微软雅黑" pitchFamily="34" charset="-122"/>
              </a:rPr>
              <a:t>TCP/IP </a:t>
            </a:r>
            <a:r>
              <a:rPr kumimoji="1" lang="zh-CN" altLang="en-US" sz="1400" b="1">
                <a:latin typeface="微软雅黑" pitchFamily="34" charset="-122"/>
                <a:ea typeface="微软雅黑" pitchFamily="34" charset="-122"/>
              </a:rPr>
              <a:t>协议软件的操作系统内核</a:t>
            </a:r>
          </a:p>
        </p:txBody>
      </p:sp>
    </p:spTree>
    <p:extLst>
      <p:ext uri="{BB962C8B-B14F-4D97-AF65-F5344CB8AC3E}">
        <p14:creationId xmlns:p14="http://schemas.microsoft.com/office/powerpoint/2010/main" val="410977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1000"/>
                                  </p:stCondLst>
                                  <p:childTnLst>
                                    <p:set>
                                      <p:cBhvr>
                                        <p:cTn id="6" dur="1" fill="hold">
                                          <p:stCondLst>
                                            <p:cond delay="0"/>
                                          </p:stCondLst>
                                        </p:cTn>
                                        <p:tgtEl>
                                          <p:spTgt spid="21"/>
                                        </p:tgtEl>
                                        <p:attrNameLst>
                                          <p:attrName>style.visibility</p:attrName>
                                        </p:attrNameLst>
                                      </p:cBhvr>
                                      <p:to>
                                        <p:strVal val="visible"/>
                                      </p:to>
                                    </p:set>
                                  </p:childTnLst>
                                </p:cTn>
                              </p:par>
                            </p:childTnLst>
                          </p:cTn>
                        </p:par>
                        <p:par>
                          <p:cTn id="7" fill="hold">
                            <p:stCondLst>
                              <p:cond delay="1000"/>
                            </p:stCondLst>
                            <p:childTnLst>
                              <p:par>
                                <p:cTn id="8" presetID="35" presetClass="emph" presetSubtype="0" repeatCount="3000" fill="hold" nodeType="afterEffect">
                                  <p:stCondLst>
                                    <p:cond delay="0"/>
                                  </p:stCondLst>
                                  <p:childTnLst>
                                    <p:anim calcmode="discrete" valueType="str">
                                      <p:cBhvr>
                                        <p:cTn id="9" dur="1000" fill="hold"/>
                                        <p:tgtEl>
                                          <p:spTgt spid="21"/>
                                        </p:tgtEl>
                                        <p:attrNameLst>
                                          <p:attrName>style.visibility</p:attrName>
                                        </p:attrNameLst>
                                      </p:cBhvr>
                                      <p:tavLst>
                                        <p:tav tm="0">
                                          <p:val>
                                            <p:strVal val="hidden"/>
                                          </p:val>
                                        </p:tav>
                                        <p:tav tm="50000">
                                          <p:val>
                                            <p:strVal val="visible"/>
                                          </p:val>
                                        </p:tav>
                                      </p:tavLst>
                                    </p:anim>
                                  </p:childTnLst>
                                </p:cTn>
                              </p:par>
                            </p:childTnLst>
                          </p:cTn>
                        </p:par>
                        <p:par>
                          <p:cTn id="10" fill="hold">
                            <p:stCondLst>
                              <p:cond delay="4000"/>
                            </p:stCondLst>
                            <p:childTnLst>
                              <p:par>
                                <p:cTn id="11" presetID="1" presetClass="entr" presetSubtype="0" fill="hold" nodeType="afterEffect">
                                  <p:stCondLst>
                                    <p:cond delay="1000"/>
                                  </p:stCondLst>
                                  <p:childTnLst>
                                    <p:set>
                                      <p:cBhvr>
                                        <p:cTn id="12" dur="1" fill="hold">
                                          <p:stCondLst>
                                            <p:cond delay="0"/>
                                          </p:stCondLst>
                                        </p:cTn>
                                        <p:tgtEl>
                                          <p:spTgt spid="24"/>
                                        </p:tgtEl>
                                        <p:attrNameLst>
                                          <p:attrName>style.visibility</p:attrName>
                                        </p:attrNameLst>
                                      </p:cBhvr>
                                      <p:to>
                                        <p:strVal val="visible"/>
                                      </p:to>
                                    </p:set>
                                  </p:childTnLst>
                                </p:cTn>
                              </p:par>
                            </p:childTnLst>
                          </p:cTn>
                        </p:par>
                        <p:par>
                          <p:cTn id="13" fill="hold">
                            <p:stCondLst>
                              <p:cond delay="5000"/>
                            </p:stCondLst>
                            <p:childTnLst>
                              <p:par>
                                <p:cTn id="14" presetID="35" presetClass="emph" presetSubtype="0" repeatCount="3000" fill="hold" nodeType="afterEffect">
                                  <p:stCondLst>
                                    <p:cond delay="0"/>
                                  </p:stCondLst>
                                  <p:childTnLst>
                                    <p:anim calcmode="discrete" valueType="str">
                                      <p:cBhvr>
                                        <p:cTn id="15" dur="1000" fill="hold"/>
                                        <p:tgtEl>
                                          <p:spTgt spid="24"/>
                                        </p:tgtEl>
                                        <p:attrNameLst>
                                          <p:attrName>style.visibility</p:attrName>
                                        </p:attrNameLst>
                                      </p:cBhvr>
                                      <p:tavLst>
                                        <p:tav tm="0">
                                          <p:val>
                                            <p:strVal val="hidden"/>
                                          </p:val>
                                        </p:tav>
                                        <p:tav tm="50000">
                                          <p:val>
                                            <p:strVal val="visible"/>
                                          </p:val>
                                        </p:tav>
                                      </p:tavLst>
                                    </p:anim>
                                  </p:childTnLst>
                                </p:cTn>
                              </p:par>
                            </p:childTnLst>
                          </p:cTn>
                        </p:par>
                        <p:par>
                          <p:cTn id="16" fill="hold">
                            <p:stCondLst>
                              <p:cond delay="8000"/>
                            </p:stCondLst>
                            <p:childTnLst>
                              <p:par>
                                <p:cTn id="17" presetID="1" presetClass="entr" presetSubtype="0" fill="hold" nodeType="afterEffect">
                                  <p:stCondLst>
                                    <p:cond delay="1000"/>
                                  </p:stCondLst>
                                  <p:childTnLst>
                                    <p:set>
                                      <p:cBhvr>
                                        <p:cTn id="18" dur="1" fill="hold">
                                          <p:stCondLst>
                                            <p:cond delay="0"/>
                                          </p:stCondLst>
                                        </p:cTn>
                                        <p:tgtEl>
                                          <p:spTgt spid="27"/>
                                        </p:tgtEl>
                                        <p:attrNameLst>
                                          <p:attrName>style.visibility</p:attrName>
                                        </p:attrNameLst>
                                      </p:cBhvr>
                                      <p:to>
                                        <p:strVal val="visible"/>
                                      </p:to>
                                    </p:set>
                                  </p:childTnLst>
                                </p:cTn>
                              </p:par>
                            </p:childTnLst>
                          </p:cTn>
                        </p:par>
                        <p:par>
                          <p:cTn id="19" fill="hold">
                            <p:stCondLst>
                              <p:cond delay="9000"/>
                            </p:stCondLst>
                            <p:childTnLst>
                              <p:par>
                                <p:cTn id="20" presetID="35" presetClass="emph" presetSubtype="0" repeatCount="3000" fill="hold" nodeType="afterEffect">
                                  <p:stCondLst>
                                    <p:cond delay="0"/>
                                  </p:stCondLst>
                                  <p:childTnLst>
                                    <p:anim calcmode="discrete" valueType="str">
                                      <p:cBhvr>
                                        <p:cTn id="21" dur="1000" fill="hold"/>
                                        <p:tgtEl>
                                          <p:spTgt spid="27"/>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56963" y="1245955"/>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3" name="Rectangle 6"/>
          <p:cNvSpPr>
            <a:spLocks noChangeArrowheads="1"/>
          </p:cNvSpPr>
          <p:nvPr/>
        </p:nvSpPr>
        <p:spPr bwMode="auto">
          <a:xfrm>
            <a:off x="3457491" y="1212744"/>
            <a:ext cx="224773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应用编程接口 </a:t>
            </a:r>
            <a:r>
              <a:rPr lang="en-US" altLang="zh-CN" sz="2000" b="1" dirty="0">
                <a:solidFill>
                  <a:schemeClr val="bg1"/>
                </a:solidFill>
                <a:latin typeface="微软雅黑" pitchFamily="34" charset="-122"/>
                <a:ea typeface="微软雅黑" pitchFamily="34" charset="-122"/>
              </a:rPr>
              <a:t>API</a:t>
            </a:r>
            <a:endParaRPr lang="zh-CN" altLang="en-US" sz="2000" b="1" dirty="0">
              <a:solidFill>
                <a:schemeClr val="bg1"/>
              </a:solidFill>
              <a:latin typeface="微软雅黑" pitchFamily="34" charset="-122"/>
              <a:ea typeface="微软雅黑" pitchFamily="34" charset="-122"/>
            </a:endParaRPr>
          </a:p>
        </p:txBody>
      </p:sp>
      <p:sp>
        <p:nvSpPr>
          <p:cNvPr id="4" name="Rectangle 68"/>
          <p:cNvSpPr>
            <a:spLocks noChangeArrowheads="1"/>
          </p:cNvSpPr>
          <p:nvPr/>
        </p:nvSpPr>
        <p:spPr bwMode="auto">
          <a:xfrm>
            <a:off x="474666" y="1561325"/>
            <a:ext cx="8276142" cy="22082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eaLnBrk="0" hangingPunct="0">
              <a:lnSpc>
                <a:spcPts val="3300"/>
              </a:lnSpc>
              <a:buClr>
                <a:srgbClr val="0070C0"/>
              </a:buClr>
              <a:buFont typeface="Wingdings" pitchFamily="2" charset="2"/>
              <a:buChar char="l"/>
            </a:pPr>
            <a:r>
              <a:rPr lang="zh-CN" altLang="en-US" sz="1900" b="1" dirty="0">
                <a:latin typeface="微软雅黑" pitchFamily="34" charset="-122"/>
                <a:ea typeface="微软雅黑" pitchFamily="34" charset="-122"/>
              </a:rPr>
              <a:t>系统调用接口实际上就是应用进程的控制权和操作系统的控制权进行转换的一个接口。</a:t>
            </a:r>
            <a:endParaRPr lang="en-US" altLang="zh-CN" sz="1900" b="1" dirty="0">
              <a:latin typeface="微软雅黑" pitchFamily="34" charset="-122"/>
              <a:ea typeface="微软雅黑" pitchFamily="34" charset="-122"/>
            </a:endParaRPr>
          </a:p>
          <a:p>
            <a:pPr marL="342900" indent="-342900" eaLnBrk="0" hangingPunct="0">
              <a:lnSpc>
                <a:spcPts val="3300"/>
              </a:lnSpc>
              <a:buClr>
                <a:srgbClr val="0070C0"/>
              </a:buClr>
              <a:buFont typeface="Wingdings" pitchFamily="2" charset="2"/>
              <a:buChar char="l"/>
            </a:pPr>
            <a:r>
              <a:rPr lang="zh-CN" altLang="en-US" sz="1900" b="1" dirty="0">
                <a:latin typeface="微软雅黑" pitchFamily="34" charset="-122"/>
                <a:ea typeface="微软雅黑" pitchFamily="34" charset="-122"/>
              </a:rPr>
              <a:t>使用系统调用之前要编写一些程序，特别是需要设置系统调用中的许多参数，因此这种系统调用接口又称为</a:t>
            </a:r>
            <a:r>
              <a:rPr lang="zh-CN" altLang="en-US" sz="1900" b="1" dirty="0">
                <a:solidFill>
                  <a:srgbClr val="0000FF"/>
                </a:solidFill>
                <a:latin typeface="微软雅黑" pitchFamily="34" charset="-122"/>
                <a:ea typeface="微软雅黑" pitchFamily="34" charset="-122"/>
              </a:rPr>
              <a:t>应用编程接口 </a:t>
            </a:r>
            <a:r>
              <a:rPr lang="en-US" altLang="zh-CN" sz="1900" b="1" dirty="0">
                <a:solidFill>
                  <a:srgbClr val="0000FF"/>
                </a:solidFill>
                <a:latin typeface="微软雅黑" pitchFamily="34" charset="-122"/>
                <a:ea typeface="微软雅黑" pitchFamily="34" charset="-122"/>
              </a:rPr>
              <a:t>API </a:t>
            </a:r>
            <a:r>
              <a:rPr lang="en-US" altLang="zh-CN" sz="1900" b="1" dirty="0">
                <a:latin typeface="微软雅黑" pitchFamily="34" charset="-122"/>
                <a:ea typeface="微软雅黑" pitchFamily="34" charset="-122"/>
              </a:rPr>
              <a:t>(Application Programming Interface) </a:t>
            </a:r>
            <a:r>
              <a:rPr lang="zh-CN" altLang="en-US" sz="1900" b="1" dirty="0">
                <a:latin typeface="微软雅黑" pitchFamily="34" charset="-122"/>
                <a:ea typeface="微软雅黑" pitchFamily="34" charset="-122"/>
              </a:rPr>
              <a:t>。</a:t>
            </a:r>
            <a:endParaRPr lang="en-US" altLang="zh-CN" sz="1900" b="1" dirty="0">
              <a:latin typeface="微软雅黑" pitchFamily="34" charset="-122"/>
              <a:ea typeface="微软雅黑" pitchFamily="34" charset="-122"/>
            </a:endParaRPr>
          </a:p>
        </p:txBody>
      </p:sp>
    </p:spTree>
    <p:extLst>
      <p:ext uri="{BB962C8B-B14F-4D97-AF65-F5344CB8AC3E}">
        <p14:creationId xmlns:p14="http://schemas.microsoft.com/office/powerpoint/2010/main" val="348046243"/>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56963" y="994342"/>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3" name="Rectangle 6"/>
          <p:cNvSpPr>
            <a:spLocks noChangeArrowheads="1"/>
          </p:cNvSpPr>
          <p:nvPr/>
        </p:nvSpPr>
        <p:spPr bwMode="auto">
          <a:xfrm>
            <a:off x="3162538" y="961131"/>
            <a:ext cx="283763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几种应用编程接口 </a:t>
            </a:r>
            <a:r>
              <a:rPr lang="en-US" altLang="zh-CN" sz="2000" b="1" dirty="0">
                <a:solidFill>
                  <a:schemeClr val="bg1"/>
                </a:solidFill>
                <a:latin typeface="微软雅黑" pitchFamily="34" charset="-122"/>
                <a:ea typeface="微软雅黑" pitchFamily="34" charset="-122"/>
              </a:rPr>
              <a:t>API</a:t>
            </a:r>
            <a:endParaRPr lang="zh-CN" altLang="en-US" sz="2000" b="1" dirty="0">
              <a:solidFill>
                <a:schemeClr val="bg1"/>
              </a:solidFill>
              <a:latin typeface="微软雅黑" pitchFamily="34" charset="-122"/>
              <a:ea typeface="微软雅黑" pitchFamily="34" charset="-122"/>
            </a:endParaRPr>
          </a:p>
        </p:txBody>
      </p:sp>
      <p:sp>
        <p:nvSpPr>
          <p:cNvPr id="4" name="Rectangle 68"/>
          <p:cNvSpPr>
            <a:spLocks noChangeArrowheads="1"/>
          </p:cNvSpPr>
          <p:nvPr/>
        </p:nvSpPr>
        <p:spPr bwMode="auto">
          <a:xfrm>
            <a:off x="556963" y="1355432"/>
            <a:ext cx="8048776" cy="263149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eaLnBrk="0" hangingPunct="0">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Berkeley UNIX </a:t>
            </a:r>
            <a:r>
              <a:rPr lang="zh-CN" altLang="en-US" sz="2000" b="1" dirty="0">
                <a:latin typeface="微软雅黑" pitchFamily="34" charset="-122"/>
                <a:ea typeface="微软雅黑" pitchFamily="34" charset="-122"/>
              </a:rPr>
              <a:t>操作系统定义了一种 </a:t>
            </a:r>
            <a:r>
              <a:rPr lang="en-US" altLang="zh-CN" sz="2000" b="1" dirty="0">
                <a:latin typeface="微软雅黑" pitchFamily="34" charset="-122"/>
                <a:ea typeface="微软雅黑" pitchFamily="34" charset="-122"/>
              </a:rPr>
              <a:t>API</a:t>
            </a:r>
            <a:r>
              <a:rPr lang="zh-CN" altLang="en-US" sz="2000" b="1" dirty="0">
                <a:latin typeface="微软雅黑" pitchFamily="34" charset="-122"/>
                <a:ea typeface="微软雅黑" pitchFamily="34" charset="-122"/>
              </a:rPr>
              <a:t>，它又称为套接字接口 </a:t>
            </a:r>
            <a:r>
              <a:rPr lang="en-US" altLang="zh-CN" sz="2000" b="1" dirty="0">
                <a:latin typeface="微软雅黑" pitchFamily="34" charset="-122"/>
                <a:ea typeface="微软雅黑" pitchFamily="34" charset="-122"/>
              </a:rPr>
              <a:t>(socket interface)</a:t>
            </a:r>
            <a:r>
              <a:rPr lang="zh-CN" altLang="en-US" sz="2000" b="1" dirty="0">
                <a:latin typeface="微软雅黑" pitchFamily="34" charset="-122"/>
                <a:ea typeface="微软雅黑" pitchFamily="34" charset="-122"/>
              </a:rPr>
              <a:t>。</a:t>
            </a:r>
          </a:p>
          <a:p>
            <a:pPr marL="342900" indent="-34290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微软公司在其操作系统中采用了套接字接口  </a:t>
            </a:r>
            <a:r>
              <a:rPr lang="en-US" altLang="zh-CN" sz="2000" b="1" dirty="0">
                <a:latin typeface="微软雅黑" pitchFamily="34" charset="-122"/>
                <a:ea typeface="微软雅黑" pitchFamily="34" charset="-122"/>
              </a:rPr>
              <a:t>API</a:t>
            </a:r>
            <a:r>
              <a:rPr lang="zh-CN" altLang="en-US" sz="2000" b="1" dirty="0">
                <a:latin typeface="微软雅黑" pitchFamily="34" charset="-122"/>
                <a:ea typeface="微软雅黑" pitchFamily="34" charset="-122"/>
              </a:rPr>
              <a:t>，形成了一个稍有不同的 </a:t>
            </a:r>
            <a:r>
              <a:rPr lang="en-US" altLang="zh-CN" sz="2000" b="1" dirty="0">
                <a:latin typeface="微软雅黑" pitchFamily="34" charset="-122"/>
                <a:ea typeface="微软雅黑" pitchFamily="34" charset="-122"/>
              </a:rPr>
              <a:t>API</a:t>
            </a:r>
            <a:r>
              <a:rPr lang="zh-CN" altLang="en-US" sz="2000" b="1" dirty="0">
                <a:latin typeface="微软雅黑" pitchFamily="34" charset="-122"/>
                <a:ea typeface="微软雅黑" pitchFamily="34" charset="-122"/>
              </a:rPr>
              <a:t>，并称之为  </a:t>
            </a:r>
            <a:r>
              <a:rPr lang="en-US" altLang="zh-CN" sz="2000" b="1" dirty="0">
                <a:latin typeface="微软雅黑" pitchFamily="34" charset="-122"/>
                <a:ea typeface="微软雅黑" pitchFamily="34" charset="-122"/>
              </a:rPr>
              <a:t>Windows Socket</a:t>
            </a:r>
            <a:r>
              <a:rPr lang="zh-CN" altLang="en-US" sz="2000" b="1" dirty="0">
                <a:latin typeface="微软雅黑" pitchFamily="34" charset="-122"/>
                <a:ea typeface="微软雅黑" pitchFamily="34" charset="-122"/>
              </a:rPr>
              <a:t>。</a:t>
            </a:r>
          </a:p>
          <a:p>
            <a:pPr marL="342900" indent="-342900" eaLnBrk="0" hangingPunct="0">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AT&amp;T </a:t>
            </a:r>
            <a:r>
              <a:rPr lang="zh-CN" altLang="en-US" sz="2000" b="1" dirty="0">
                <a:latin typeface="微软雅黑" pitchFamily="34" charset="-122"/>
                <a:ea typeface="微软雅黑" pitchFamily="34" charset="-122"/>
              </a:rPr>
              <a:t>为其 </a:t>
            </a:r>
            <a:r>
              <a:rPr lang="en-US" altLang="zh-CN" sz="2000" b="1" dirty="0">
                <a:latin typeface="微软雅黑" pitchFamily="34" charset="-122"/>
                <a:ea typeface="微软雅黑" pitchFamily="34" charset="-122"/>
              </a:rPr>
              <a:t>UNIX </a:t>
            </a:r>
            <a:r>
              <a:rPr lang="zh-CN" altLang="en-US" sz="2000" b="1" dirty="0">
                <a:latin typeface="微软雅黑" pitchFamily="34" charset="-122"/>
                <a:ea typeface="微软雅黑" pitchFamily="34" charset="-122"/>
              </a:rPr>
              <a:t>系统 </a:t>
            </a:r>
            <a:r>
              <a:rPr lang="en-US" altLang="zh-CN" sz="2000" b="1" dirty="0">
                <a:latin typeface="微软雅黑" pitchFamily="34" charset="-122"/>
                <a:ea typeface="微软雅黑" pitchFamily="34" charset="-122"/>
              </a:rPr>
              <a:t>V </a:t>
            </a:r>
            <a:r>
              <a:rPr lang="zh-CN" altLang="en-US" sz="2000" b="1" dirty="0">
                <a:latin typeface="微软雅黑" pitchFamily="34" charset="-122"/>
                <a:ea typeface="微软雅黑" pitchFamily="34" charset="-122"/>
              </a:rPr>
              <a:t>定义了一种 </a:t>
            </a:r>
            <a:r>
              <a:rPr lang="en-US" altLang="zh-CN" sz="2000" b="1" dirty="0">
                <a:latin typeface="微软雅黑" pitchFamily="34" charset="-122"/>
                <a:ea typeface="微软雅黑" pitchFamily="34" charset="-122"/>
              </a:rPr>
              <a:t>API</a:t>
            </a:r>
            <a:r>
              <a:rPr lang="zh-CN" altLang="en-US" sz="2000" b="1" dirty="0">
                <a:latin typeface="微软雅黑" pitchFamily="34" charset="-122"/>
                <a:ea typeface="微软雅黑" pitchFamily="34" charset="-122"/>
              </a:rPr>
              <a:t>，简写为 </a:t>
            </a:r>
            <a:r>
              <a:rPr lang="en-US" altLang="zh-CN" sz="2000" b="1" dirty="0">
                <a:latin typeface="微软雅黑" pitchFamily="34" charset="-122"/>
                <a:ea typeface="微软雅黑" pitchFamily="34" charset="-122"/>
              </a:rPr>
              <a:t>TLI (Transport Layer Interface)</a:t>
            </a:r>
            <a:r>
              <a:rPr lang="zh-CN" altLang="en-US" sz="2000" b="1" dirty="0">
                <a:latin typeface="微软雅黑" pitchFamily="34" charset="-122"/>
                <a:ea typeface="微软雅黑" pitchFamily="34" charset="-122"/>
              </a:rPr>
              <a:t>。 </a:t>
            </a:r>
          </a:p>
        </p:txBody>
      </p:sp>
    </p:spTree>
    <p:extLst>
      <p:ext uri="{BB962C8B-B14F-4D97-AF65-F5344CB8AC3E}">
        <p14:creationId xmlns:p14="http://schemas.microsoft.com/office/powerpoint/2010/main" val="1569342699"/>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556963" y="1057072"/>
            <a:ext cx="8048776" cy="331493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AutoShape 5"/>
          <p:cNvSpPr>
            <a:spLocks noChangeArrowheads="1"/>
          </p:cNvSpPr>
          <p:nvPr/>
        </p:nvSpPr>
        <p:spPr bwMode="auto">
          <a:xfrm>
            <a:off x="556963" y="633865"/>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4" name="Rectangle 6"/>
          <p:cNvSpPr>
            <a:spLocks noChangeArrowheads="1"/>
          </p:cNvSpPr>
          <p:nvPr/>
        </p:nvSpPr>
        <p:spPr bwMode="auto">
          <a:xfrm>
            <a:off x="2655183" y="600654"/>
            <a:ext cx="385233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应用进程通过套接字接入到网络</a:t>
            </a:r>
          </a:p>
        </p:txBody>
      </p:sp>
      <p:sp>
        <p:nvSpPr>
          <p:cNvPr id="5" name="AutoShape 71"/>
          <p:cNvSpPr>
            <a:spLocks noChangeArrowheads="1"/>
          </p:cNvSpPr>
          <p:nvPr/>
        </p:nvSpPr>
        <p:spPr bwMode="auto">
          <a:xfrm>
            <a:off x="1977318" y="1712523"/>
            <a:ext cx="372733" cy="972704"/>
          </a:xfrm>
          <a:prstGeom prst="upArrow">
            <a:avLst>
              <a:gd name="adj1" fmla="val 50000"/>
              <a:gd name="adj2" fmla="val 70678"/>
            </a:avLst>
          </a:prstGeom>
          <a:solidFill>
            <a:srgbClr val="00FFCC"/>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eaLnBrk="1" hangingPunct="1"/>
            <a:endParaRPr lang="zh-CN" altLang="en-US" sz="1400" b="1">
              <a:latin typeface="微软雅黑" pitchFamily="34" charset="-122"/>
              <a:ea typeface="微软雅黑" pitchFamily="34" charset="-122"/>
            </a:endParaRPr>
          </a:p>
        </p:txBody>
      </p:sp>
      <p:graphicFrame>
        <p:nvGraphicFramePr>
          <p:cNvPr id="6" name="Object 72"/>
          <p:cNvGraphicFramePr>
            <a:graphicFrameLocks noChangeAspect="1"/>
          </p:cNvGraphicFramePr>
          <p:nvPr>
            <p:extLst>
              <p:ext uri="{D42A27DB-BD31-4B8C-83A1-F6EECF244321}">
                <p14:modId xmlns:p14="http://schemas.microsoft.com/office/powerpoint/2010/main" val="4206118379"/>
              </p:ext>
            </p:extLst>
          </p:nvPr>
        </p:nvGraphicFramePr>
        <p:xfrm>
          <a:off x="4158128" y="2390150"/>
          <a:ext cx="2448672" cy="1651498"/>
        </p:xfrm>
        <a:graphic>
          <a:graphicData uri="http://schemas.openxmlformats.org/presentationml/2006/ole">
            <mc:AlternateContent xmlns:mc="http://schemas.openxmlformats.org/markup-compatibility/2006">
              <mc:Choice xmlns:v="urn:schemas-microsoft-com:vml" Requires="v">
                <p:oleObj spid="_x0000_s34841" name="VISIO" r:id="rId3" imgW="1687068" imgH="964692" progId="">
                  <p:embed/>
                </p:oleObj>
              </mc:Choice>
              <mc:Fallback>
                <p:oleObj name="VISIO" r:id="rId3" imgW="1687068" imgH="964692" progId="">
                  <p:embed/>
                  <p:pic>
                    <p:nvPicPr>
                      <p:cNvPr id="0" name="Picture 2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58128" y="2390150"/>
                        <a:ext cx="2448672" cy="1651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 name="Rectangle 73"/>
          <p:cNvSpPr>
            <a:spLocks noChangeArrowheads="1"/>
          </p:cNvSpPr>
          <p:nvPr/>
        </p:nvSpPr>
        <p:spPr bwMode="auto">
          <a:xfrm>
            <a:off x="2673509" y="2198876"/>
            <a:ext cx="1394909" cy="534171"/>
          </a:xfrm>
          <a:prstGeom prst="rect">
            <a:avLst/>
          </a:prstGeom>
          <a:solidFill>
            <a:srgbClr val="00FFCC"/>
          </a:solidFill>
          <a:ln w="12700">
            <a:solidFill>
              <a:schemeClr val="tx1"/>
            </a:solidFill>
            <a:miter lim="800000"/>
            <a:headEnd/>
            <a:tailEnd/>
          </a:ln>
          <a:effectLst/>
        </p:spPr>
        <p:txBody>
          <a:bodyPr wrap="none" anchor="ctr"/>
          <a:lstStyle/>
          <a:p>
            <a:pPr algn="ctr" eaLnBrk="1" hangingPunct="1"/>
            <a:r>
              <a:rPr kumimoji="1" lang="zh-CN" altLang="en-US" sz="1400" b="1" dirty="0">
                <a:latin typeface="微软雅黑" pitchFamily="34" charset="-122"/>
                <a:ea typeface="微软雅黑" pitchFamily="34" charset="-122"/>
              </a:rPr>
              <a:t>应用进程</a:t>
            </a:r>
          </a:p>
        </p:txBody>
      </p:sp>
      <p:sp>
        <p:nvSpPr>
          <p:cNvPr id="8" name="Rectangle 74"/>
          <p:cNvSpPr>
            <a:spLocks noChangeArrowheads="1"/>
          </p:cNvSpPr>
          <p:nvPr/>
        </p:nvSpPr>
        <p:spPr bwMode="auto">
          <a:xfrm>
            <a:off x="2673509" y="3075942"/>
            <a:ext cx="1394909" cy="825749"/>
          </a:xfrm>
          <a:prstGeom prst="rect">
            <a:avLst/>
          </a:prstGeom>
          <a:solidFill>
            <a:srgbClr val="0000FF"/>
          </a:solidFill>
          <a:ln w="12700">
            <a:solidFill>
              <a:schemeClr val="tx1"/>
            </a:solidFill>
            <a:miter lim="800000"/>
            <a:headEnd/>
            <a:tailEnd/>
          </a:ln>
          <a:effectLst/>
        </p:spPr>
        <p:txBody>
          <a:bodyPr wrap="none" anchor="ctr"/>
          <a:lstStyle/>
          <a:p>
            <a:pPr algn="ctr" eaLnBrk="1" hangingPunct="1">
              <a:spcAft>
                <a:spcPct val="30000"/>
              </a:spcAft>
            </a:pPr>
            <a:endParaRPr kumimoji="1" lang="en-US" altLang="zh-CN" sz="1400" b="1">
              <a:solidFill>
                <a:schemeClr val="bg1"/>
              </a:solidFill>
              <a:latin typeface="微软雅黑" pitchFamily="34" charset="-122"/>
              <a:ea typeface="微软雅黑" pitchFamily="34" charset="-122"/>
            </a:endParaRPr>
          </a:p>
          <a:p>
            <a:pPr algn="ctr" eaLnBrk="1" hangingPunct="1">
              <a:spcAft>
                <a:spcPct val="30000"/>
              </a:spcAft>
            </a:pPr>
            <a:r>
              <a:rPr kumimoji="1" lang="en-US" altLang="zh-CN" sz="1400" b="1">
                <a:solidFill>
                  <a:schemeClr val="bg1"/>
                </a:solidFill>
                <a:latin typeface="微软雅黑" pitchFamily="34" charset="-122"/>
                <a:ea typeface="微软雅黑" pitchFamily="34" charset="-122"/>
              </a:rPr>
              <a:t>TCP</a:t>
            </a:r>
          </a:p>
          <a:p>
            <a:pPr algn="ctr" eaLnBrk="1" hangingPunct="1"/>
            <a:endParaRPr kumimoji="1" lang="en-US" altLang="zh-CN" sz="1400" b="1">
              <a:solidFill>
                <a:schemeClr val="bg1"/>
              </a:solidFill>
              <a:latin typeface="微软雅黑" pitchFamily="34" charset="-122"/>
              <a:ea typeface="微软雅黑" pitchFamily="34" charset="-122"/>
            </a:endParaRPr>
          </a:p>
        </p:txBody>
      </p:sp>
      <p:sp>
        <p:nvSpPr>
          <p:cNvPr id="9" name="Line 75"/>
          <p:cNvSpPr>
            <a:spLocks noChangeShapeType="1"/>
          </p:cNvSpPr>
          <p:nvPr/>
        </p:nvSpPr>
        <p:spPr bwMode="auto">
          <a:xfrm>
            <a:off x="4068418" y="3414173"/>
            <a:ext cx="2634408" cy="5831"/>
          </a:xfrm>
          <a:prstGeom prst="line">
            <a:avLst/>
          </a:prstGeom>
          <a:noFill/>
          <a:ln w="57150">
            <a:solidFill>
              <a:srgbClr val="CC00CC"/>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37" name="Text Box 103"/>
          <p:cNvSpPr txBox="1">
            <a:spLocks noChangeArrowheads="1"/>
          </p:cNvSpPr>
          <p:nvPr/>
        </p:nvSpPr>
        <p:spPr bwMode="auto">
          <a:xfrm>
            <a:off x="913053" y="1910796"/>
            <a:ext cx="1082348" cy="52322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1400" b="1">
                <a:latin typeface="微软雅黑" pitchFamily="34" charset="-122"/>
                <a:ea typeface="微软雅黑" pitchFamily="34" charset="-122"/>
              </a:rPr>
              <a:t>由应用程序</a:t>
            </a:r>
          </a:p>
          <a:p>
            <a:pPr algn="ctr" eaLnBrk="1" hangingPunct="1"/>
            <a:r>
              <a:rPr kumimoji="1" lang="zh-CN" altLang="en-US" sz="1400" b="1">
                <a:latin typeface="微软雅黑" pitchFamily="34" charset="-122"/>
                <a:ea typeface="微软雅黑" pitchFamily="34" charset="-122"/>
              </a:rPr>
              <a:t>控制</a:t>
            </a:r>
          </a:p>
        </p:txBody>
      </p:sp>
      <p:sp>
        <p:nvSpPr>
          <p:cNvPr id="38" name="Text Box 104"/>
          <p:cNvSpPr txBox="1">
            <a:spLocks noChangeArrowheads="1"/>
          </p:cNvSpPr>
          <p:nvPr/>
        </p:nvSpPr>
        <p:spPr bwMode="auto">
          <a:xfrm>
            <a:off x="5023984" y="2981144"/>
            <a:ext cx="72327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zh-CN" altLang="en-US" sz="1400" b="1" dirty="0">
                <a:latin typeface="微软雅黑" pitchFamily="34" charset="-122"/>
                <a:ea typeface="微软雅黑" pitchFamily="34" charset="-122"/>
              </a:rPr>
              <a:t>互联网</a:t>
            </a:r>
          </a:p>
        </p:txBody>
      </p:sp>
      <p:sp>
        <p:nvSpPr>
          <p:cNvPr id="39" name="Text Box 105"/>
          <p:cNvSpPr txBox="1">
            <a:spLocks noChangeArrowheads="1"/>
          </p:cNvSpPr>
          <p:nvPr/>
        </p:nvSpPr>
        <p:spPr bwMode="auto">
          <a:xfrm>
            <a:off x="913053" y="3126093"/>
            <a:ext cx="108234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1400" b="1">
                <a:latin typeface="微软雅黑" pitchFamily="34" charset="-122"/>
                <a:ea typeface="微软雅黑" pitchFamily="34" charset="-122"/>
              </a:rPr>
              <a:t>由操作系统</a:t>
            </a:r>
          </a:p>
          <a:p>
            <a:pPr algn="ctr" eaLnBrk="1" hangingPunct="1"/>
            <a:r>
              <a:rPr kumimoji="1" lang="zh-CN" altLang="en-US" sz="1400" b="1">
                <a:latin typeface="微软雅黑" pitchFamily="34" charset="-122"/>
                <a:ea typeface="微软雅黑" pitchFamily="34" charset="-122"/>
              </a:rPr>
              <a:t>控制</a:t>
            </a:r>
          </a:p>
        </p:txBody>
      </p:sp>
      <p:sp>
        <p:nvSpPr>
          <p:cNvPr id="40" name="Text Box 106"/>
          <p:cNvSpPr txBox="1">
            <a:spLocks noChangeArrowheads="1"/>
          </p:cNvSpPr>
          <p:nvPr/>
        </p:nvSpPr>
        <p:spPr bwMode="auto">
          <a:xfrm>
            <a:off x="3119460" y="1529412"/>
            <a:ext cx="54373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zh-CN" altLang="en-US" sz="1400" b="1" dirty="0">
                <a:latin typeface="微软雅黑" pitchFamily="34" charset="-122"/>
                <a:ea typeface="微软雅黑" pitchFamily="34" charset="-122"/>
              </a:rPr>
              <a:t>客户</a:t>
            </a:r>
          </a:p>
        </p:txBody>
      </p:sp>
      <p:sp>
        <p:nvSpPr>
          <p:cNvPr id="41" name="Text Box 107"/>
          <p:cNvSpPr txBox="1">
            <a:spLocks noChangeArrowheads="1"/>
          </p:cNvSpPr>
          <p:nvPr/>
        </p:nvSpPr>
        <p:spPr bwMode="auto">
          <a:xfrm>
            <a:off x="7025253" y="1221635"/>
            <a:ext cx="72327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zh-CN" altLang="en-US" sz="1400" b="1" dirty="0">
                <a:latin typeface="微软雅黑" pitchFamily="34" charset="-122"/>
                <a:ea typeface="微软雅黑" pitchFamily="34" charset="-122"/>
              </a:rPr>
              <a:t>服务器</a:t>
            </a:r>
          </a:p>
        </p:txBody>
      </p:sp>
      <p:sp>
        <p:nvSpPr>
          <p:cNvPr id="42" name="Rectangle 108"/>
          <p:cNvSpPr>
            <a:spLocks noChangeArrowheads="1"/>
          </p:cNvSpPr>
          <p:nvPr/>
        </p:nvSpPr>
        <p:spPr bwMode="auto">
          <a:xfrm>
            <a:off x="2996966" y="2693391"/>
            <a:ext cx="747995" cy="429203"/>
          </a:xfrm>
          <a:prstGeom prst="rect">
            <a:avLst/>
          </a:prstGeom>
          <a:solidFill>
            <a:srgbClr val="CC00CC"/>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r>
              <a:rPr kumimoji="1" lang="zh-CN" altLang="en-US" sz="1400" b="1">
                <a:solidFill>
                  <a:schemeClr val="bg1"/>
                </a:solidFill>
                <a:latin typeface="微软雅黑" pitchFamily="34" charset="-122"/>
                <a:ea typeface="微软雅黑" pitchFamily="34" charset="-122"/>
              </a:rPr>
              <a:t>套接字</a:t>
            </a:r>
          </a:p>
        </p:txBody>
      </p:sp>
      <p:sp>
        <p:nvSpPr>
          <p:cNvPr id="43" name="Rectangle 109"/>
          <p:cNvSpPr>
            <a:spLocks noChangeArrowheads="1"/>
          </p:cNvSpPr>
          <p:nvPr/>
        </p:nvSpPr>
        <p:spPr bwMode="auto">
          <a:xfrm>
            <a:off x="6692718" y="3091103"/>
            <a:ext cx="1396172" cy="825749"/>
          </a:xfrm>
          <a:prstGeom prst="rect">
            <a:avLst/>
          </a:prstGeom>
          <a:solidFill>
            <a:srgbClr val="0000FF"/>
          </a:solidFill>
          <a:ln w="12700" algn="ctr">
            <a:solidFill>
              <a:schemeClr val="tx1"/>
            </a:solidFill>
            <a:miter lim="800000"/>
            <a:headEnd/>
            <a:tailEnd/>
          </a:ln>
          <a:effectLst/>
        </p:spPr>
        <p:txBody>
          <a:bodyPr wrap="none" anchor="ctr"/>
          <a:lstStyle/>
          <a:p>
            <a:pPr algn="ctr" eaLnBrk="1" hangingPunct="1">
              <a:spcAft>
                <a:spcPct val="30000"/>
              </a:spcAft>
            </a:pPr>
            <a:endParaRPr kumimoji="1" lang="en-US" altLang="zh-CN" sz="1400" b="1">
              <a:solidFill>
                <a:schemeClr val="bg1"/>
              </a:solidFill>
              <a:latin typeface="微软雅黑" pitchFamily="34" charset="-122"/>
              <a:ea typeface="微软雅黑" pitchFamily="34" charset="-122"/>
            </a:endParaRPr>
          </a:p>
          <a:p>
            <a:pPr algn="ctr" eaLnBrk="1" hangingPunct="1">
              <a:spcAft>
                <a:spcPct val="30000"/>
              </a:spcAft>
            </a:pPr>
            <a:r>
              <a:rPr kumimoji="1" lang="en-US" altLang="zh-CN" sz="1400" b="1">
                <a:solidFill>
                  <a:schemeClr val="bg1"/>
                </a:solidFill>
                <a:latin typeface="微软雅黑" pitchFamily="34" charset="-122"/>
                <a:ea typeface="微软雅黑" pitchFamily="34" charset="-122"/>
              </a:rPr>
              <a:t>TCP</a:t>
            </a:r>
          </a:p>
          <a:p>
            <a:pPr algn="ctr" eaLnBrk="1" hangingPunct="1">
              <a:spcAft>
                <a:spcPct val="30000"/>
              </a:spcAft>
            </a:pPr>
            <a:endParaRPr kumimoji="1" lang="en-US" altLang="zh-CN" sz="1400" b="1">
              <a:solidFill>
                <a:schemeClr val="bg1"/>
              </a:solidFill>
              <a:latin typeface="微软雅黑" pitchFamily="34" charset="-122"/>
              <a:ea typeface="微软雅黑" pitchFamily="34" charset="-122"/>
            </a:endParaRPr>
          </a:p>
        </p:txBody>
      </p:sp>
      <p:sp>
        <p:nvSpPr>
          <p:cNvPr id="44" name="Rectangle 110"/>
          <p:cNvSpPr>
            <a:spLocks noChangeArrowheads="1"/>
          </p:cNvSpPr>
          <p:nvPr/>
        </p:nvSpPr>
        <p:spPr bwMode="auto">
          <a:xfrm>
            <a:off x="6692718" y="2198876"/>
            <a:ext cx="1396172" cy="534171"/>
          </a:xfrm>
          <a:prstGeom prst="rect">
            <a:avLst/>
          </a:prstGeom>
          <a:solidFill>
            <a:srgbClr val="00FFCC"/>
          </a:solidFill>
          <a:ln w="12700" algn="ctr">
            <a:solidFill>
              <a:schemeClr val="tx1"/>
            </a:solidFill>
            <a:miter lim="800000"/>
            <a:headEnd/>
            <a:tailEnd/>
          </a:ln>
          <a:effectLst/>
        </p:spPr>
        <p:txBody>
          <a:bodyPr wrap="none" anchor="ctr"/>
          <a:lstStyle/>
          <a:p>
            <a:pPr algn="ctr" eaLnBrk="1" hangingPunct="1"/>
            <a:r>
              <a:rPr kumimoji="1" lang="zh-CN" altLang="en-US" sz="1400" b="1">
                <a:latin typeface="微软雅黑" pitchFamily="34" charset="-122"/>
                <a:ea typeface="微软雅黑" pitchFamily="34" charset="-122"/>
              </a:rPr>
              <a:t>应用进程</a:t>
            </a:r>
          </a:p>
        </p:txBody>
      </p:sp>
      <p:sp>
        <p:nvSpPr>
          <p:cNvPr id="45" name="Rectangle 111"/>
          <p:cNvSpPr>
            <a:spLocks noChangeArrowheads="1"/>
          </p:cNvSpPr>
          <p:nvPr/>
        </p:nvSpPr>
        <p:spPr bwMode="auto">
          <a:xfrm>
            <a:off x="7017438" y="2693391"/>
            <a:ext cx="746731" cy="429203"/>
          </a:xfrm>
          <a:prstGeom prst="rect">
            <a:avLst/>
          </a:prstGeom>
          <a:solidFill>
            <a:srgbClr val="CC00CC"/>
          </a:solidFill>
          <a:ln w="2857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r>
              <a:rPr kumimoji="1" lang="zh-CN" altLang="en-US" sz="1400" b="1">
                <a:solidFill>
                  <a:schemeClr val="bg1"/>
                </a:solidFill>
                <a:latin typeface="微软雅黑" pitchFamily="34" charset="-122"/>
                <a:ea typeface="微软雅黑" pitchFamily="34" charset="-122"/>
              </a:rPr>
              <a:t>套接字</a:t>
            </a:r>
          </a:p>
        </p:txBody>
      </p:sp>
      <p:sp>
        <p:nvSpPr>
          <p:cNvPr id="73" name="Line 139"/>
          <p:cNvSpPr>
            <a:spLocks noChangeShapeType="1"/>
          </p:cNvSpPr>
          <p:nvPr/>
        </p:nvSpPr>
        <p:spPr bwMode="auto">
          <a:xfrm>
            <a:off x="933664" y="3091103"/>
            <a:ext cx="1790386" cy="0"/>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74" name="AutoShape 140"/>
          <p:cNvSpPr>
            <a:spLocks noChangeArrowheads="1"/>
          </p:cNvSpPr>
          <p:nvPr/>
        </p:nvSpPr>
        <p:spPr bwMode="auto">
          <a:xfrm flipV="1">
            <a:off x="1978582" y="3092270"/>
            <a:ext cx="373997" cy="889896"/>
          </a:xfrm>
          <a:prstGeom prst="upArrow">
            <a:avLst>
              <a:gd name="adj1" fmla="val 50000"/>
              <a:gd name="adj2" fmla="val 64443"/>
            </a:avLst>
          </a:prstGeom>
          <a:solidFill>
            <a:srgbClr val="00CCFF"/>
          </a:solidFill>
          <a:ln w="12700" algn="ctr">
            <a:solidFill>
              <a:schemeClr val="tx1"/>
            </a:solidFill>
            <a:miter lim="800000"/>
            <a:headEnd/>
            <a:tailEnd/>
          </a:ln>
          <a:effectLst/>
        </p:spPr>
        <p:txBody>
          <a:bodyPr wrap="none" anchor="ctr"/>
          <a:lstStyle/>
          <a:p>
            <a:pPr eaLnBrk="1" hangingPunct="1"/>
            <a:endParaRPr lang="zh-CN" altLang="en-US" sz="1400" b="1">
              <a:latin typeface="微软雅黑" pitchFamily="34" charset="-122"/>
              <a:ea typeface="微软雅黑" pitchFamily="34" charset="-122"/>
            </a:endParaRPr>
          </a:p>
        </p:txBody>
      </p:sp>
      <p:sp>
        <p:nvSpPr>
          <p:cNvPr id="75" name="Line 141"/>
          <p:cNvSpPr>
            <a:spLocks noChangeShapeType="1"/>
          </p:cNvSpPr>
          <p:nvPr/>
        </p:nvSpPr>
        <p:spPr bwMode="auto">
          <a:xfrm>
            <a:off x="933664" y="2685227"/>
            <a:ext cx="1715839" cy="0"/>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pic>
        <p:nvPicPr>
          <p:cNvPr id="77" name="Picture 197" descr="jisuanji"/>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088017" y="1780606"/>
            <a:ext cx="565891" cy="565892"/>
          </a:xfrm>
          <a:prstGeom prst="rect">
            <a:avLst/>
          </a:prstGeom>
          <a:noFill/>
          <a:extLst>
            <a:ext uri="{909E8E84-426E-40DD-AFC4-6F175D3DCCD1}">
              <a14:hiddenFill xmlns:a14="http://schemas.microsoft.com/office/drawing/2010/main">
                <a:solidFill>
                  <a:srgbClr val="FFFFFF"/>
                </a:solidFill>
              </a14:hiddenFill>
            </a:ext>
          </a:extLst>
        </p:spPr>
      </p:pic>
      <p:pic>
        <p:nvPicPr>
          <p:cNvPr id="78" name="图片 7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082937" y="1498470"/>
            <a:ext cx="619871" cy="867819"/>
          </a:xfrm>
          <a:prstGeom prst="rect">
            <a:avLst/>
          </a:prstGeom>
        </p:spPr>
      </p:pic>
    </p:spTree>
    <p:extLst>
      <p:ext uri="{BB962C8B-B14F-4D97-AF65-F5344CB8AC3E}">
        <p14:creationId xmlns:p14="http://schemas.microsoft.com/office/powerpoint/2010/main" val="31913155"/>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56963" y="779893"/>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3" name="Rectangle 6"/>
          <p:cNvSpPr>
            <a:spLocks noChangeArrowheads="1"/>
          </p:cNvSpPr>
          <p:nvPr/>
        </p:nvSpPr>
        <p:spPr bwMode="auto">
          <a:xfrm>
            <a:off x="3719581" y="746682"/>
            <a:ext cx="172354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套接字的作用</a:t>
            </a:r>
          </a:p>
        </p:txBody>
      </p:sp>
      <p:sp>
        <p:nvSpPr>
          <p:cNvPr id="4" name="Rectangle 68"/>
          <p:cNvSpPr>
            <a:spLocks noChangeArrowheads="1"/>
          </p:cNvSpPr>
          <p:nvPr/>
        </p:nvSpPr>
        <p:spPr bwMode="auto">
          <a:xfrm>
            <a:off x="483810" y="1104407"/>
            <a:ext cx="8202990" cy="30546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当应用进程需要使用网络进行通信时就发出系统调用，请求操作系统为其创建“</a:t>
            </a:r>
            <a:r>
              <a:rPr lang="zh-CN" altLang="en-US" sz="2000" b="1" dirty="0">
                <a:solidFill>
                  <a:srgbClr val="CC00CC"/>
                </a:solidFill>
                <a:latin typeface="微软雅黑" pitchFamily="34" charset="-122"/>
                <a:ea typeface="微软雅黑" pitchFamily="34" charset="-122"/>
              </a:rPr>
              <a:t>套接字</a:t>
            </a:r>
            <a:r>
              <a:rPr lang="zh-CN" altLang="en-US" sz="2000" b="1" dirty="0">
                <a:latin typeface="微软雅黑" pitchFamily="34" charset="-122"/>
                <a:ea typeface="微软雅黑" pitchFamily="34" charset="-122"/>
              </a:rPr>
              <a:t>”，以便把网络通信所需要的系统资源分配给该应用进程。</a:t>
            </a:r>
          </a:p>
          <a:p>
            <a:pPr marL="342900" indent="-34290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操作系统为这些资源的总和用一个叫做</a:t>
            </a:r>
            <a:r>
              <a:rPr lang="zh-CN" altLang="en-US" sz="2000" b="1" dirty="0">
                <a:solidFill>
                  <a:srgbClr val="0000FF"/>
                </a:solidFill>
                <a:latin typeface="微软雅黑" pitchFamily="34" charset="-122"/>
                <a:ea typeface="微软雅黑" pitchFamily="34" charset="-122"/>
              </a:rPr>
              <a:t>套接字描述符</a:t>
            </a:r>
            <a:r>
              <a:rPr lang="zh-CN" altLang="en-US" sz="2000" b="1" dirty="0">
                <a:latin typeface="微软雅黑" pitchFamily="34" charset="-122"/>
                <a:ea typeface="微软雅黑" pitchFamily="34" charset="-122"/>
              </a:rPr>
              <a:t>的号码来表示。</a:t>
            </a:r>
            <a:endParaRPr lang="en-US" altLang="zh-CN" sz="2000" b="1" dirty="0">
              <a:latin typeface="微软雅黑" pitchFamily="34" charset="-122"/>
              <a:ea typeface="微软雅黑" pitchFamily="34" charset="-122"/>
            </a:endParaRPr>
          </a:p>
          <a:p>
            <a:pPr marL="342900" indent="-34290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应用进程所进行的网络操作都必须使用这个套接字描述符。</a:t>
            </a:r>
          </a:p>
          <a:p>
            <a:pPr marL="342900" indent="-34290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通信完毕后，应用进程通过一个关闭套接字的系统调用通知操作系统回收与该套接字描述符相关的所有资源。</a:t>
            </a:r>
          </a:p>
        </p:txBody>
      </p:sp>
    </p:spTree>
    <p:extLst>
      <p:ext uri="{BB962C8B-B14F-4D97-AF65-F5344CB8AC3E}">
        <p14:creationId xmlns:p14="http://schemas.microsoft.com/office/powerpoint/2010/main" val="1943755684"/>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556963" y="1057072"/>
            <a:ext cx="8048776" cy="331493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AutoShape 5"/>
          <p:cNvSpPr>
            <a:spLocks noChangeArrowheads="1"/>
          </p:cNvSpPr>
          <p:nvPr/>
        </p:nvSpPr>
        <p:spPr bwMode="auto">
          <a:xfrm>
            <a:off x="556963" y="633865"/>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4" name="Rectangle 6"/>
          <p:cNvSpPr>
            <a:spLocks noChangeArrowheads="1"/>
          </p:cNvSpPr>
          <p:nvPr/>
        </p:nvSpPr>
        <p:spPr bwMode="auto">
          <a:xfrm>
            <a:off x="3060358" y="600654"/>
            <a:ext cx="304198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调用 </a:t>
            </a:r>
            <a:r>
              <a:rPr lang="en-US" altLang="zh-CN" sz="2000" b="1" dirty="0">
                <a:solidFill>
                  <a:schemeClr val="bg1"/>
                </a:solidFill>
                <a:latin typeface="微软雅黑" pitchFamily="34" charset="-122"/>
                <a:ea typeface="微软雅黑" pitchFamily="34" charset="-122"/>
              </a:rPr>
              <a:t>socket </a:t>
            </a:r>
            <a:r>
              <a:rPr lang="zh-CN" altLang="en-US" sz="2000" b="1" dirty="0">
                <a:solidFill>
                  <a:schemeClr val="bg1"/>
                </a:solidFill>
                <a:latin typeface="微软雅黑" pitchFamily="34" charset="-122"/>
                <a:ea typeface="微软雅黑" pitchFamily="34" charset="-122"/>
              </a:rPr>
              <a:t>创建套接字</a:t>
            </a:r>
          </a:p>
        </p:txBody>
      </p:sp>
      <p:sp>
        <p:nvSpPr>
          <p:cNvPr id="5" name="Rectangle 4"/>
          <p:cNvSpPr>
            <a:spLocks noChangeArrowheads="1"/>
          </p:cNvSpPr>
          <p:nvPr/>
        </p:nvSpPr>
        <p:spPr bwMode="auto">
          <a:xfrm>
            <a:off x="1835081" y="1855174"/>
            <a:ext cx="1979702" cy="2055845"/>
          </a:xfrm>
          <a:prstGeom prst="rect">
            <a:avLst/>
          </a:prstGeom>
          <a:solidFill>
            <a:srgbClr val="99FFCC"/>
          </a:solidFill>
          <a:ln w="19050">
            <a:solidFill>
              <a:schemeClr val="tx1"/>
            </a:solidFill>
            <a:miter lim="800000"/>
            <a:headEnd/>
            <a:tailEnd/>
          </a:ln>
          <a:effectLst/>
        </p:spPr>
        <p:txBody>
          <a:bodyPr wrap="none" anchor="ctr"/>
          <a:lstStyle/>
          <a:p>
            <a:pPr eaLnBrk="1" hangingPunct="1"/>
            <a:endParaRPr lang="zh-CN" altLang="en-US" sz="1200" b="1">
              <a:latin typeface="微软雅黑" pitchFamily="34" charset="-122"/>
              <a:ea typeface="微软雅黑" pitchFamily="34" charset="-122"/>
            </a:endParaRPr>
          </a:p>
        </p:txBody>
      </p:sp>
      <p:sp>
        <p:nvSpPr>
          <p:cNvPr id="6" name="Text Box 5"/>
          <p:cNvSpPr txBox="1">
            <a:spLocks noChangeArrowheads="1"/>
          </p:cNvSpPr>
          <p:nvPr/>
        </p:nvSpPr>
        <p:spPr bwMode="auto">
          <a:xfrm>
            <a:off x="1792263" y="1403732"/>
            <a:ext cx="2031325" cy="461665"/>
          </a:xfrm>
          <a:prstGeom prst="rect">
            <a:avLst/>
          </a:prstGeom>
          <a:noFill/>
          <a:ln>
            <a:noFill/>
          </a:ln>
          <a:effectLst/>
          <a:extLst>
            <a:ext uri="{909E8E84-426E-40DD-AFC4-6F175D3DCCD1}">
              <a14:hiddenFill xmlns:a14="http://schemas.microsoft.com/office/drawing/2010/main">
                <a:solidFill>
                  <a:srgbClr val="CCEC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lang="zh-CN" altLang="en-US" sz="1200" b="1" dirty="0">
                <a:solidFill>
                  <a:srgbClr val="0000FF"/>
                </a:solidFill>
                <a:latin typeface="微软雅黑" pitchFamily="34" charset="-122"/>
                <a:ea typeface="微软雅黑" pitchFamily="34" charset="-122"/>
              </a:rPr>
              <a:t>套接字描述符表</a:t>
            </a:r>
          </a:p>
          <a:p>
            <a:pPr algn="ctr" eaLnBrk="1" hangingPunct="1"/>
            <a:r>
              <a:rPr lang="zh-CN" altLang="en-US" sz="1200" b="1" dirty="0">
                <a:solidFill>
                  <a:srgbClr val="0000FF"/>
                </a:solidFill>
                <a:latin typeface="微软雅黑" pitchFamily="34" charset="-122"/>
                <a:ea typeface="微软雅黑" pitchFamily="34" charset="-122"/>
              </a:rPr>
              <a:t>（每一个进程一个描述符）</a:t>
            </a:r>
          </a:p>
        </p:txBody>
      </p:sp>
      <p:sp>
        <p:nvSpPr>
          <p:cNvPr id="7" name="Line 6"/>
          <p:cNvSpPr>
            <a:spLocks noChangeShapeType="1"/>
          </p:cNvSpPr>
          <p:nvPr/>
        </p:nvSpPr>
        <p:spPr bwMode="auto">
          <a:xfrm>
            <a:off x="1835081" y="2140978"/>
            <a:ext cx="197970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8" name="Line 7"/>
          <p:cNvSpPr>
            <a:spLocks noChangeShapeType="1"/>
          </p:cNvSpPr>
          <p:nvPr/>
        </p:nvSpPr>
        <p:spPr bwMode="auto">
          <a:xfrm>
            <a:off x="1835081" y="2426782"/>
            <a:ext cx="197970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9" name="Line 8"/>
          <p:cNvSpPr>
            <a:spLocks noChangeShapeType="1"/>
          </p:cNvSpPr>
          <p:nvPr/>
        </p:nvSpPr>
        <p:spPr bwMode="auto">
          <a:xfrm>
            <a:off x="1835081" y="2712587"/>
            <a:ext cx="197970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10" name="Line 9"/>
          <p:cNvSpPr>
            <a:spLocks noChangeShapeType="1"/>
          </p:cNvSpPr>
          <p:nvPr/>
        </p:nvSpPr>
        <p:spPr bwMode="auto">
          <a:xfrm>
            <a:off x="1835081" y="2998392"/>
            <a:ext cx="197970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11" name="Line 10"/>
          <p:cNvSpPr>
            <a:spLocks noChangeShapeType="1"/>
          </p:cNvSpPr>
          <p:nvPr/>
        </p:nvSpPr>
        <p:spPr bwMode="auto">
          <a:xfrm>
            <a:off x="1835081" y="3284196"/>
            <a:ext cx="197970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12" name="Text Box 11"/>
          <p:cNvSpPr txBox="1">
            <a:spLocks noChangeArrowheads="1"/>
          </p:cNvSpPr>
          <p:nvPr/>
        </p:nvSpPr>
        <p:spPr bwMode="auto">
          <a:xfrm>
            <a:off x="1433840" y="1831086"/>
            <a:ext cx="474810" cy="1465401"/>
          </a:xfrm>
          <a:prstGeom prst="rect">
            <a:avLst/>
          </a:prstGeom>
          <a:noFill/>
          <a:ln>
            <a:noFill/>
          </a:ln>
          <a:effectLst/>
          <a:extLst>
            <a:ext uri="{909E8E84-426E-40DD-AFC4-6F175D3DCCD1}">
              <a14:hiddenFill xmlns:a14="http://schemas.microsoft.com/office/drawing/2010/main">
                <a:solidFill>
                  <a:srgbClr val="CCEC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ct val="130000"/>
              </a:lnSpc>
            </a:pPr>
            <a:r>
              <a:rPr lang="en-US" altLang="zh-CN" sz="1400" b="1" dirty="0">
                <a:latin typeface="微软雅黑" pitchFamily="34" charset="-122"/>
                <a:ea typeface="微软雅黑" pitchFamily="34" charset="-122"/>
              </a:rPr>
              <a:t>0</a:t>
            </a:r>
            <a:r>
              <a:rPr lang="zh-CN" altLang="en-US" sz="1400" b="1" dirty="0">
                <a:latin typeface="微软雅黑" pitchFamily="34" charset="-122"/>
                <a:ea typeface="微软雅黑" pitchFamily="34" charset="-122"/>
              </a:rPr>
              <a:t>：</a:t>
            </a:r>
          </a:p>
          <a:p>
            <a:pPr eaLnBrk="1" hangingPunct="1">
              <a:lnSpc>
                <a:spcPct val="130000"/>
              </a:lnSpc>
            </a:pPr>
            <a:r>
              <a:rPr lang="en-US" altLang="zh-CN" sz="1400" b="1" dirty="0">
                <a:latin typeface="微软雅黑" pitchFamily="34" charset="-122"/>
                <a:ea typeface="微软雅黑" pitchFamily="34" charset="-122"/>
              </a:rPr>
              <a:t>1</a:t>
            </a:r>
            <a:r>
              <a:rPr lang="zh-CN" altLang="en-US" sz="1400" b="1" dirty="0">
                <a:latin typeface="微软雅黑" pitchFamily="34" charset="-122"/>
                <a:ea typeface="微软雅黑" pitchFamily="34" charset="-122"/>
              </a:rPr>
              <a:t>：</a:t>
            </a:r>
          </a:p>
          <a:p>
            <a:pPr eaLnBrk="1" hangingPunct="1">
              <a:lnSpc>
                <a:spcPct val="130000"/>
              </a:lnSpc>
            </a:pPr>
            <a:r>
              <a:rPr lang="en-US" altLang="zh-CN" sz="1400" b="1" dirty="0">
                <a:latin typeface="微软雅黑" pitchFamily="34" charset="-122"/>
                <a:ea typeface="微软雅黑" pitchFamily="34" charset="-122"/>
              </a:rPr>
              <a:t>2</a:t>
            </a:r>
            <a:r>
              <a:rPr lang="zh-CN" altLang="en-US" sz="1400" b="1" dirty="0">
                <a:latin typeface="微软雅黑" pitchFamily="34" charset="-122"/>
                <a:ea typeface="微软雅黑" pitchFamily="34" charset="-122"/>
              </a:rPr>
              <a:t>：</a:t>
            </a:r>
          </a:p>
          <a:p>
            <a:pPr eaLnBrk="1" hangingPunct="1">
              <a:lnSpc>
                <a:spcPct val="130000"/>
              </a:lnSpc>
            </a:pPr>
            <a:r>
              <a:rPr lang="en-US" altLang="zh-CN" sz="1400" b="1" dirty="0">
                <a:latin typeface="微软雅黑" pitchFamily="34" charset="-122"/>
                <a:ea typeface="微软雅黑" pitchFamily="34" charset="-122"/>
              </a:rPr>
              <a:t>3</a:t>
            </a:r>
            <a:r>
              <a:rPr lang="zh-CN" altLang="en-US" sz="1400" b="1" dirty="0">
                <a:latin typeface="微软雅黑" pitchFamily="34" charset="-122"/>
                <a:ea typeface="微软雅黑" pitchFamily="34" charset="-122"/>
              </a:rPr>
              <a:t>：</a:t>
            </a:r>
          </a:p>
          <a:p>
            <a:pPr eaLnBrk="1" hangingPunct="1">
              <a:lnSpc>
                <a:spcPct val="130000"/>
              </a:lnSpc>
            </a:pPr>
            <a:r>
              <a:rPr lang="en-US" altLang="zh-CN" sz="1400" b="1" dirty="0">
                <a:latin typeface="微软雅黑" pitchFamily="34" charset="-122"/>
                <a:ea typeface="微软雅黑" pitchFamily="34" charset="-122"/>
              </a:rPr>
              <a:t>4</a:t>
            </a:r>
            <a:r>
              <a:rPr lang="zh-CN" altLang="en-US" sz="1400" b="1" dirty="0">
                <a:latin typeface="微软雅黑" pitchFamily="34" charset="-122"/>
                <a:ea typeface="微软雅黑" pitchFamily="34" charset="-122"/>
              </a:rPr>
              <a:t>：</a:t>
            </a:r>
          </a:p>
        </p:txBody>
      </p:sp>
      <p:sp>
        <p:nvSpPr>
          <p:cNvPr id="15" name="Rectangle 15"/>
          <p:cNvSpPr>
            <a:spLocks noChangeArrowheads="1"/>
          </p:cNvSpPr>
          <p:nvPr/>
        </p:nvSpPr>
        <p:spPr bwMode="auto">
          <a:xfrm>
            <a:off x="5454370" y="1855173"/>
            <a:ext cx="1979702" cy="2399027"/>
          </a:xfrm>
          <a:prstGeom prst="rect">
            <a:avLst/>
          </a:prstGeom>
          <a:solidFill>
            <a:srgbClr val="00CCFF"/>
          </a:solidFill>
          <a:ln w="19050">
            <a:solidFill>
              <a:schemeClr val="tx1"/>
            </a:solidFill>
            <a:miter lim="800000"/>
            <a:headEnd/>
            <a:tailEnd/>
          </a:ln>
          <a:effectLst/>
        </p:spPr>
        <p:txBody>
          <a:bodyPr wrap="none" anchor="ctr"/>
          <a:lstStyle/>
          <a:p>
            <a:pPr eaLnBrk="1" hangingPunct="1"/>
            <a:endParaRPr lang="zh-CN" altLang="en-US" sz="1200" b="1">
              <a:latin typeface="微软雅黑" pitchFamily="34" charset="-122"/>
              <a:ea typeface="微软雅黑" pitchFamily="34" charset="-122"/>
            </a:endParaRPr>
          </a:p>
        </p:txBody>
      </p:sp>
      <p:sp>
        <p:nvSpPr>
          <p:cNvPr id="16" name="Rectangle 16"/>
          <p:cNvSpPr>
            <a:spLocks noChangeArrowheads="1"/>
          </p:cNvSpPr>
          <p:nvPr/>
        </p:nvSpPr>
        <p:spPr bwMode="auto">
          <a:xfrm>
            <a:off x="5461407" y="2426783"/>
            <a:ext cx="1970320" cy="1136723"/>
          </a:xfrm>
          <a:prstGeom prst="rect">
            <a:avLst/>
          </a:prstGeom>
          <a:noFill/>
          <a:ln>
            <a:noFill/>
          </a:ln>
          <a:effectLst/>
          <a:extLst>
            <a:ext uri="{909E8E84-426E-40DD-AFC4-6F175D3DCCD1}">
              <a14:hiddenFill xmlns:a14="http://schemas.microsoft.com/office/drawing/2010/main">
                <a:solidFill>
                  <a:srgbClr val="CCEC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1200" b="1">
              <a:latin typeface="微软雅黑" pitchFamily="34" charset="-122"/>
              <a:ea typeface="微软雅黑" pitchFamily="34" charset="-122"/>
            </a:endParaRPr>
          </a:p>
        </p:txBody>
      </p:sp>
      <p:sp>
        <p:nvSpPr>
          <p:cNvPr id="17" name="Line 17"/>
          <p:cNvSpPr>
            <a:spLocks noChangeShapeType="1"/>
          </p:cNvSpPr>
          <p:nvPr/>
        </p:nvSpPr>
        <p:spPr bwMode="auto">
          <a:xfrm>
            <a:off x="5454370" y="2140978"/>
            <a:ext cx="197970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18" name="Line 18"/>
          <p:cNvSpPr>
            <a:spLocks noChangeShapeType="1"/>
          </p:cNvSpPr>
          <p:nvPr/>
        </p:nvSpPr>
        <p:spPr bwMode="auto">
          <a:xfrm>
            <a:off x="5454370" y="2426782"/>
            <a:ext cx="197970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19" name="Line 19"/>
          <p:cNvSpPr>
            <a:spLocks noChangeShapeType="1"/>
          </p:cNvSpPr>
          <p:nvPr/>
        </p:nvSpPr>
        <p:spPr bwMode="auto">
          <a:xfrm>
            <a:off x="5454370" y="2712587"/>
            <a:ext cx="197970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20" name="Line 20"/>
          <p:cNvSpPr>
            <a:spLocks noChangeShapeType="1"/>
          </p:cNvSpPr>
          <p:nvPr/>
        </p:nvSpPr>
        <p:spPr bwMode="auto">
          <a:xfrm>
            <a:off x="5454370" y="2998392"/>
            <a:ext cx="197970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21" name="Line 21"/>
          <p:cNvSpPr>
            <a:spLocks noChangeShapeType="1"/>
          </p:cNvSpPr>
          <p:nvPr/>
        </p:nvSpPr>
        <p:spPr bwMode="auto">
          <a:xfrm>
            <a:off x="5454370" y="3284196"/>
            <a:ext cx="197970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22" name="Line 22"/>
          <p:cNvSpPr>
            <a:spLocks noChangeShapeType="1"/>
          </p:cNvSpPr>
          <p:nvPr/>
        </p:nvSpPr>
        <p:spPr bwMode="auto">
          <a:xfrm>
            <a:off x="5454370" y="3568919"/>
            <a:ext cx="197970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grpSp>
        <p:nvGrpSpPr>
          <p:cNvPr id="41" name="组合 40"/>
          <p:cNvGrpSpPr/>
          <p:nvPr/>
        </p:nvGrpSpPr>
        <p:grpSpPr>
          <a:xfrm>
            <a:off x="2797956" y="2003489"/>
            <a:ext cx="1406182" cy="863909"/>
            <a:chOff x="2797956" y="2003489"/>
            <a:chExt cx="1243178" cy="863909"/>
          </a:xfrm>
        </p:grpSpPr>
        <p:sp>
          <p:nvSpPr>
            <p:cNvPr id="13" name="Line 13"/>
            <p:cNvSpPr>
              <a:spLocks noChangeShapeType="1"/>
            </p:cNvSpPr>
            <p:nvPr/>
          </p:nvSpPr>
          <p:spPr bwMode="auto">
            <a:xfrm>
              <a:off x="2797956" y="2003489"/>
              <a:ext cx="1243178" cy="0"/>
            </a:xfrm>
            <a:prstGeom prst="line">
              <a:avLst/>
            </a:prstGeom>
            <a:noFill/>
            <a:ln w="38100">
              <a:solidFill>
                <a:srgbClr val="CC00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23" name="Line 24"/>
            <p:cNvSpPr>
              <a:spLocks noChangeShapeType="1"/>
            </p:cNvSpPr>
            <p:nvPr/>
          </p:nvSpPr>
          <p:spPr bwMode="auto">
            <a:xfrm>
              <a:off x="2797956" y="2290376"/>
              <a:ext cx="1243178" cy="0"/>
            </a:xfrm>
            <a:prstGeom prst="line">
              <a:avLst/>
            </a:prstGeom>
            <a:noFill/>
            <a:ln w="38100">
              <a:solidFill>
                <a:srgbClr val="CC00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25" name="Line 27"/>
            <p:cNvSpPr>
              <a:spLocks noChangeShapeType="1"/>
            </p:cNvSpPr>
            <p:nvPr/>
          </p:nvSpPr>
          <p:spPr bwMode="auto">
            <a:xfrm>
              <a:off x="2797956" y="2579428"/>
              <a:ext cx="1243178" cy="0"/>
            </a:xfrm>
            <a:prstGeom prst="line">
              <a:avLst/>
            </a:prstGeom>
            <a:noFill/>
            <a:ln w="38100">
              <a:solidFill>
                <a:srgbClr val="CC00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27" name="Line 30"/>
            <p:cNvSpPr>
              <a:spLocks noChangeShapeType="1"/>
            </p:cNvSpPr>
            <p:nvPr/>
          </p:nvSpPr>
          <p:spPr bwMode="auto">
            <a:xfrm>
              <a:off x="2797956" y="2867398"/>
              <a:ext cx="1243178" cy="0"/>
            </a:xfrm>
            <a:prstGeom prst="line">
              <a:avLst/>
            </a:prstGeom>
            <a:noFill/>
            <a:ln w="38100">
              <a:solidFill>
                <a:srgbClr val="CC00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grpSp>
      <p:sp>
        <p:nvSpPr>
          <p:cNvPr id="29" name="Text Box 33"/>
          <p:cNvSpPr txBox="1">
            <a:spLocks noChangeArrowheads="1"/>
          </p:cNvSpPr>
          <p:nvPr/>
        </p:nvSpPr>
        <p:spPr bwMode="auto">
          <a:xfrm>
            <a:off x="4123427" y="1255706"/>
            <a:ext cx="1005403" cy="338554"/>
          </a:xfrm>
          <a:prstGeom prst="rect">
            <a:avLst/>
          </a:prstGeom>
          <a:noFill/>
          <a:ln>
            <a:noFill/>
          </a:ln>
          <a:effectLst/>
          <a:extLst>
            <a:ext uri="{909E8E84-426E-40DD-AFC4-6F175D3DCCD1}">
              <a14:hiddenFill xmlns:a14="http://schemas.microsoft.com/office/drawing/2010/main">
                <a:solidFill>
                  <a:srgbClr val="CCEC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lang="zh-CN" altLang="en-US" sz="1600" b="1" dirty="0">
                <a:latin typeface="微软雅黑" pitchFamily="34" charset="-122"/>
                <a:ea typeface="微软雅黑" pitchFamily="34" charset="-122"/>
              </a:rPr>
              <a:t>操作系统</a:t>
            </a:r>
          </a:p>
        </p:txBody>
      </p:sp>
      <p:sp>
        <p:nvSpPr>
          <p:cNvPr id="30" name="Text Box 34"/>
          <p:cNvSpPr txBox="1">
            <a:spLocks noChangeArrowheads="1"/>
          </p:cNvSpPr>
          <p:nvPr/>
        </p:nvSpPr>
        <p:spPr bwMode="auto">
          <a:xfrm>
            <a:off x="5710405" y="1550965"/>
            <a:ext cx="1415772" cy="276999"/>
          </a:xfrm>
          <a:prstGeom prst="rect">
            <a:avLst/>
          </a:prstGeom>
          <a:noFill/>
          <a:ln>
            <a:noFill/>
          </a:ln>
          <a:effectLst/>
          <a:extLst>
            <a:ext uri="{909E8E84-426E-40DD-AFC4-6F175D3DCCD1}">
              <a14:hiddenFill xmlns:a14="http://schemas.microsoft.com/office/drawing/2010/main">
                <a:solidFill>
                  <a:srgbClr val="CCEC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lang="zh-CN" altLang="en-US" sz="1200" b="1" dirty="0">
                <a:solidFill>
                  <a:srgbClr val="0000FF"/>
                </a:solidFill>
                <a:latin typeface="微软雅黑" pitchFamily="34" charset="-122"/>
                <a:ea typeface="微软雅黑" pitchFamily="34" charset="-122"/>
              </a:rPr>
              <a:t>套接字的数据结构</a:t>
            </a:r>
          </a:p>
        </p:txBody>
      </p:sp>
      <p:sp>
        <p:nvSpPr>
          <p:cNvPr id="31" name="Text Box 35"/>
          <p:cNvSpPr txBox="1">
            <a:spLocks noChangeArrowheads="1"/>
          </p:cNvSpPr>
          <p:nvPr/>
        </p:nvSpPr>
        <p:spPr bwMode="auto">
          <a:xfrm>
            <a:off x="5507340" y="1867083"/>
            <a:ext cx="1423403" cy="276999"/>
          </a:xfrm>
          <a:prstGeom prst="rect">
            <a:avLst/>
          </a:prstGeom>
          <a:noFill/>
          <a:ln>
            <a:noFill/>
          </a:ln>
          <a:effectLst/>
          <a:extLst>
            <a:ext uri="{909E8E84-426E-40DD-AFC4-6F175D3DCCD1}">
              <a14:hiddenFill xmlns:a14="http://schemas.microsoft.com/office/drawing/2010/main">
                <a:solidFill>
                  <a:srgbClr val="CCEC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lang="zh-CN" altLang="en-US" sz="1200" b="1">
                <a:latin typeface="微软雅黑" pitchFamily="34" charset="-122"/>
                <a:ea typeface="微软雅黑" pitchFamily="34" charset="-122"/>
              </a:rPr>
              <a:t>协议族：</a:t>
            </a:r>
            <a:r>
              <a:rPr lang="en-US" altLang="zh-CN" sz="1200" b="1">
                <a:latin typeface="微软雅黑" pitchFamily="34" charset="-122"/>
                <a:ea typeface="微软雅黑" pitchFamily="34" charset="-122"/>
              </a:rPr>
              <a:t>PF_INET</a:t>
            </a:r>
          </a:p>
        </p:txBody>
      </p:sp>
      <p:sp>
        <p:nvSpPr>
          <p:cNvPr id="32" name="Text Box 36"/>
          <p:cNvSpPr txBox="1">
            <a:spLocks noChangeArrowheads="1"/>
          </p:cNvSpPr>
          <p:nvPr/>
        </p:nvSpPr>
        <p:spPr bwMode="auto">
          <a:xfrm>
            <a:off x="5534616" y="2146391"/>
            <a:ext cx="1807481" cy="276999"/>
          </a:xfrm>
          <a:prstGeom prst="rect">
            <a:avLst/>
          </a:prstGeom>
          <a:noFill/>
          <a:ln>
            <a:noFill/>
          </a:ln>
          <a:effectLst/>
          <a:extLst>
            <a:ext uri="{909E8E84-426E-40DD-AFC4-6F175D3DCCD1}">
              <a14:hiddenFill xmlns:a14="http://schemas.microsoft.com/office/drawing/2010/main">
                <a:solidFill>
                  <a:srgbClr val="CCEC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lang="zh-CN" altLang="en-US" sz="1200" b="1">
                <a:latin typeface="微软雅黑" pitchFamily="34" charset="-122"/>
                <a:ea typeface="微软雅黑" pitchFamily="34" charset="-122"/>
              </a:rPr>
              <a:t>服务：</a:t>
            </a:r>
            <a:r>
              <a:rPr lang="en-US" altLang="zh-CN" sz="1200" b="1">
                <a:latin typeface="微软雅黑" pitchFamily="34" charset="-122"/>
                <a:ea typeface="微软雅黑" pitchFamily="34" charset="-122"/>
              </a:rPr>
              <a:t>SOCK_STREAM</a:t>
            </a:r>
          </a:p>
        </p:txBody>
      </p:sp>
      <p:sp>
        <p:nvSpPr>
          <p:cNvPr id="33" name="Text Box 37"/>
          <p:cNvSpPr txBox="1">
            <a:spLocks noChangeArrowheads="1"/>
          </p:cNvSpPr>
          <p:nvPr/>
        </p:nvSpPr>
        <p:spPr bwMode="auto">
          <a:xfrm>
            <a:off x="5539205" y="2425700"/>
            <a:ext cx="1199367" cy="276999"/>
          </a:xfrm>
          <a:prstGeom prst="rect">
            <a:avLst/>
          </a:prstGeom>
          <a:noFill/>
          <a:ln>
            <a:noFill/>
          </a:ln>
          <a:effectLst/>
          <a:extLst>
            <a:ext uri="{909E8E84-426E-40DD-AFC4-6F175D3DCCD1}">
              <a14:hiddenFill xmlns:a14="http://schemas.microsoft.com/office/drawing/2010/main">
                <a:solidFill>
                  <a:srgbClr val="CCEC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lang="zh-CN" altLang="en-US" sz="1200" b="1" dirty="0">
                <a:latin typeface="微软雅黑" pitchFamily="34" charset="-122"/>
                <a:ea typeface="微软雅黑" pitchFamily="34" charset="-122"/>
              </a:rPr>
              <a:t>本地 </a:t>
            </a:r>
            <a:r>
              <a:rPr lang="en-US" altLang="zh-CN" sz="1200" b="1" dirty="0">
                <a:latin typeface="微软雅黑" pitchFamily="34" charset="-122"/>
                <a:ea typeface="微软雅黑" pitchFamily="34" charset="-122"/>
              </a:rPr>
              <a:t>IP </a:t>
            </a:r>
            <a:r>
              <a:rPr lang="zh-CN" altLang="en-US" sz="1200" b="1" dirty="0">
                <a:latin typeface="微软雅黑" pitchFamily="34" charset="-122"/>
                <a:ea typeface="微软雅黑" pitchFamily="34" charset="-122"/>
              </a:rPr>
              <a:t>地址：</a:t>
            </a:r>
          </a:p>
        </p:txBody>
      </p:sp>
      <p:sp>
        <p:nvSpPr>
          <p:cNvPr id="34" name="Text Box 38"/>
          <p:cNvSpPr txBox="1">
            <a:spLocks noChangeArrowheads="1"/>
          </p:cNvSpPr>
          <p:nvPr/>
        </p:nvSpPr>
        <p:spPr bwMode="auto">
          <a:xfrm>
            <a:off x="5539205" y="2705010"/>
            <a:ext cx="1199367" cy="276999"/>
          </a:xfrm>
          <a:prstGeom prst="rect">
            <a:avLst/>
          </a:prstGeom>
          <a:noFill/>
          <a:ln>
            <a:noFill/>
          </a:ln>
          <a:effectLst/>
          <a:extLst>
            <a:ext uri="{909E8E84-426E-40DD-AFC4-6F175D3DCCD1}">
              <a14:hiddenFill xmlns:a14="http://schemas.microsoft.com/office/drawing/2010/main">
                <a:solidFill>
                  <a:srgbClr val="CCEC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lang="zh-CN" altLang="en-US" sz="1200" b="1">
                <a:latin typeface="微软雅黑" pitchFamily="34" charset="-122"/>
                <a:ea typeface="微软雅黑" pitchFamily="34" charset="-122"/>
              </a:rPr>
              <a:t>远地 </a:t>
            </a:r>
            <a:r>
              <a:rPr lang="en-US" altLang="zh-CN" sz="1200" b="1">
                <a:latin typeface="微软雅黑" pitchFamily="34" charset="-122"/>
                <a:ea typeface="微软雅黑" pitchFamily="34" charset="-122"/>
              </a:rPr>
              <a:t>IP </a:t>
            </a:r>
            <a:r>
              <a:rPr lang="zh-CN" altLang="en-US" sz="1200" b="1">
                <a:latin typeface="微软雅黑" pitchFamily="34" charset="-122"/>
                <a:ea typeface="微软雅黑" pitchFamily="34" charset="-122"/>
              </a:rPr>
              <a:t>地址：</a:t>
            </a:r>
          </a:p>
        </p:txBody>
      </p:sp>
      <p:sp>
        <p:nvSpPr>
          <p:cNvPr id="35" name="Text Box 39"/>
          <p:cNvSpPr txBox="1">
            <a:spLocks noChangeArrowheads="1"/>
          </p:cNvSpPr>
          <p:nvPr/>
        </p:nvSpPr>
        <p:spPr bwMode="auto">
          <a:xfrm>
            <a:off x="5539205" y="2983236"/>
            <a:ext cx="954107" cy="276999"/>
          </a:xfrm>
          <a:prstGeom prst="rect">
            <a:avLst/>
          </a:prstGeom>
          <a:noFill/>
          <a:ln>
            <a:noFill/>
          </a:ln>
          <a:effectLst/>
          <a:extLst>
            <a:ext uri="{909E8E84-426E-40DD-AFC4-6F175D3DCCD1}">
              <a14:hiddenFill xmlns:a14="http://schemas.microsoft.com/office/drawing/2010/main">
                <a:solidFill>
                  <a:srgbClr val="CCEC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lang="zh-CN" altLang="en-US" sz="1200" b="1">
                <a:latin typeface="微软雅黑" pitchFamily="34" charset="-122"/>
                <a:ea typeface="微软雅黑" pitchFamily="34" charset="-122"/>
              </a:rPr>
              <a:t>本地端口：</a:t>
            </a:r>
          </a:p>
        </p:txBody>
      </p:sp>
      <p:sp>
        <p:nvSpPr>
          <p:cNvPr id="36" name="Text Box 40"/>
          <p:cNvSpPr txBox="1">
            <a:spLocks noChangeArrowheads="1"/>
          </p:cNvSpPr>
          <p:nvPr/>
        </p:nvSpPr>
        <p:spPr bwMode="auto">
          <a:xfrm>
            <a:off x="5539205" y="3264710"/>
            <a:ext cx="954107" cy="276999"/>
          </a:xfrm>
          <a:prstGeom prst="rect">
            <a:avLst/>
          </a:prstGeom>
          <a:noFill/>
          <a:ln>
            <a:noFill/>
          </a:ln>
          <a:effectLst/>
          <a:extLst>
            <a:ext uri="{909E8E84-426E-40DD-AFC4-6F175D3DCCD1}">
              <a14:hiddenFill xmlns:a14="http://schemas.microsoft.com/office/drawing/2010/main">
                <a:solidFill>
                  <a:srgbClr val="CCEC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lang="zh-CN" altLang="en-US" sz="1200" b="1">
                <a:latin typeface="微软雅黑" pitchFamily="34" charset="-122"/>
                <a:ea typeface="微软雅黑" pitchFamily="34" charset="-122"/>
              </a:rPr>
              <a:t>远地端口：</a:t>
            </a:r>
          </a:p>
        </p:txBody>
      </p:sp>
      <p:sp>
        <p:nvSpPr>
          <p:cNvPr id="37" name="Text Box 41"/>
          <p:cNvSpPr txBox="1">
            <a:spLocks noChangeArrowheads="1"/>
          </p:cNvSpPr>
          <p:nvPr/>
        </p:nvSpPr>
        <p:spPr bwMode="auto">
          <a:xfrm rot="5400000">
            <a:off x="2645580" y="3335729"/>
            <a:ext cx="492444" cy="461665"/>
          </a:xfrm>
          <a:prstGeom prst="rect">
            <a:avLst/>
          </a:prstGeom>
          <a:noFill/>
          <a:ln>
            <a:noFill/>
          </a:ln>
          <a:effectLst/>
          <a:extLst>
            <a:ext uri="{909E8E84-426E-40DD-AFC4-6F175D3DCCD1}">
              <a14:hiddenFill xmlns:a14="http://schemas.microsoft.com/office/drawing/2010/main">
                <a:solidFill>
                  <a:srgbClr val="CCEC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lang="en-US" altLang="zh-CN" sz="2400" b="1" dirty="0">
                <a:latin typeface="微软雅黑" pitchFamily="34" charset="-122"/>
                <a:ea typeface="微软雅黑" pitchFamily="34" charset="-122"/>
                <a:sym typeface="Symbol" pitchFamily="18" charset="2"/>
              </a:rPr>
              <a:t></a:t>
            </a:r>
          </a:p>
        </p:txBody>
      </p:sp>
      <p:sp>
        <p:nvSpPr>
          <p:cNvPr id="38" name="Text Box 42"/>
          <p:cNvSpPr txBox="1">
            <a:spLocks noChangeArrowheads="1"/>
          </p:cNvSpPr>
          <p:nvPr/>
        </p:nvSpPr>
        <p:spPr bwMode="auto">
          <a:xfrm rot="5400000">
            <a:off x="6319991" y="3677829"/>
            <a:ext cx="492444" cy="461665"/>
          </a:xfrm>
          <a:prstGeom prst="rect">
            <a:avLst/>
          </a:prstGeom>
          <a:noFill/>
          <a:ln>
            <a:noFill/>
          </a:ln>
          <a:effectLst/>
          <a:extLst>
            <a:ext uri="{909E8E84-426E-40DD-AFC4-6F175D3DCCD1}">
              <a14:hiddenFill xmlns:a14="http://schemas.microsoft.com/office/drawing/2010/main">
                <a:solidFill>
                  <a:srgbClr val="CCEC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lang="en-US" altLang="zh-CN" sz="2400" b="1">
                <a:latin typeface="微软雅黑" pitchFamily="34" charset="-122"/>
                <a:ea typeface="微软雅黑" pitchFamily="34" charset="-122"/>
                <a:sym typeface="Symbol" pitchFamily="18" charset="2"/>
              </a:rPr>
              <a:t></a:t>
            </a:r>
          </a:p>
        </p:txBody>
      </p:sp>
      <p:sp>
        <p:nvSpPr>
          <p:cNvPr id="39" name="Freeform 43"/>
          <p:cNvSpPr>
            <a:spLocks/>
          </p:cNvSpPr>
          <p:nvPr/>
        </p:nvSpPr>
        <p:spPr bwMode="auto">
          <a:xfrm>
            <a:off x="2797957" y="2002406"/>
            <a:ext cx="2658759" cy="1151879"/>
          </a:xfrm>
          <a:custGeom>
            <a:avLst/>
            <a:gdLst>
              <a:gd name="T0" fmla="*/ 0 w 2133"/>
              <a:gd name="T1" fmla="*/ 2147483646 h 915"/>
              <a:gd name="T2" fmla="*/ 2147483646 w 2133"/>
              <a:gd name="T3" fmla="*/ 2147483646 h 915"/>
              <a:gd name="T4" fmla="*/ 2147483646 w 2133"/>
              <a:gd name="T5" fmla="*/ 2147483646 h 915"/>
              <a:gd name="T6" fmla="*/ 2147483646 w 2133"/>
              <a:gd name="T7" fmla="*/ 2147483646 h 915"/>
              <a:gd name="T8" fmla="*/ 2147483646 w 2133"/>
              <a:gd name="T9" fmla="*/ 2147483646 h 915"/>
              <a:gd name="T10" fmla="*/ 2147483646 w 2133"/>
              <a:gd name="T11" fmla="*/ 2147483646 h 915"/>
              <a:gd name="T12" fmla="*/ 2147483646 w 2133"/>
              <a:gd name="T13" fmla="*/ 2147483646 h 915"/>
              <a:gd name="T14" fmla="*/ 2147483646 w 2133"/>
              <a:gd name="T15" fmla="*/ 2147483646 h 91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133" h="915">
                <a:moveTo>
                  <a:pt x="0" y="899"/>
                </a:moveTo>
                <a:lnTo>
                  <a:pt x="724" y="899"/>
                </a:lnTo>
                <a:cubicBezTo>
                  <a:pt x="912" y="899"/>
                  <a:pt x="1019" y="915"/>
                  <a:pt x="1131" y="901"/>
                </a:cubicBezTo>
                <a:cubicBezTo>
                  <a:pt x="1243" y="887"/>
                  <a:pt x="1341" y="890"/>
                  <a:pt x="1395" y="817"/>
                </a:cubicBezTo>
                <a:cubicBezTo>
                  <a:pt x="1449" y="744"/>
                  <a:pt x="1438" y="568"/>
                  <a:pt x="1455" y="463"/>
                </a:cubicBezTo>
                <a:cubicBezTo>
                  <a:pt x="1472" y="358"/>
                  <a:pt x="1468" y="259"/>
                  <a:pt x="1497" y="187"/>
                </a:cubicBezTo>
                <a:cubicBezTo>
                  <a:pt x="1526" y="115"/>
                  <a:pt x="1523" y="62"/>
                  <a:pt x="1629" y="31"/>
                </a:cubicBezTo>
                <a:cubicBezTo>
                  <a:pt x="1735" y="0"/>
                  <a:pt x="2028" y="7"/>
                  <a:pt x="2133" y="1"/>
                </a:cubicBezTo>
              </a:path>
            </a:pathLst>
          </a:custGeom>
          <a:noFill/>
          <a:ln w="38100" cmpd="sng">
            <a:solidFill>
              <a:srgbClr val="CC00CC"/>
            </a:solidFill>
            <a:round/>
            <a:headEnd type="none" w="med" len="med"/>
            <a:tailEnd type="triangle" w="med" len="lg"/>
          </a:ln>
          <a:effectLst/>
          <a:extLst>
            <a:ext uri="{909E8E84-426E-40DD-AFC4-6F175D3DCCD1}">
              <a14:hiddenFill xmlns:a14="http://schemas.microsoft.com/office/drawing/2010/main">
                <a:solidFill>
                  <a:srgbClr val="CCEC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14" name="Oval 14"/>
          <p:cNvSpPr>
            <a:spLocks noChangeArrowheads="1"/>
          </p:cNvSpPr>
          <p:nvPr/>
        </p:nvSpPr>
        <p:spPr bwMode="auto">
          <a:xfrm>
            <a:off x="2747526" y="1942864"/>
            <a:ext cx="112590" cy="113672"/>
          </a:xfrm>
          <a:prstGeom prst="ellipse">
            <a:avLst/>
          </a:prstGeom>
          <a:solidFill>
            <a:srgbClr val="FFFF00"/>
          </a:solidFill>
          <a:ln w="9525">
            <a:solidFill>
              <a:schemeClr val="tx1"/>
            </a:solidFill>
            <a:round/>
            <a:headEnd/>
            <a:tailEnd/>
          </a:ln>
          <a:effectLst/>
          <a:extLst/>
        </p:spPr>
        <p:txBody>
          <a:bodyPr wrap="none" anchor="ctr"/>
          <a:lstStyle/>
          <a:p>
            <a:pPr eaLnBrk="1" hangingPunct="1"/>
            <a:endParaRPr lang="zh-CN" altLang="en-US" sz="1200" b="1">
              <a:latin typeface="微软雅黑" pitchFamily="34" charset="-122"/>
              <a:ea typeface="微软雅黑" pitchFamily="34" charset="-122"/>
            </a:endParaRPr>
          </a:p>
        </p:txBody>
      </p:sp>
      <p:sp>
        <p:nvSpPr>
          <p:cNvPr id="24" name="Oval 25"/>
          <p:cNvSpPr>
            <a:spLocks noChangeArrowheads="1"/>
          </p:cNvSpPr>
          <p:nvPr/>
        </p:nvSpPr>
        <p:spPr bwMode="auto">
          <a:xfrm>
            <a:off x="2747526" y="2230833"/>
            <a:ext cx="112590" cy="112590"/>
          </a:xfrm>
          <a:prstGeom prst="ellipse">
            <a:avLst/>
          </a:prstGeom>
          <a:solidFill>
            <a:srgbClr val="FFFF00"/>
          </a:solidFill>
          <a:ln w="9525">
            <a:solidFill>
              <a:schemeClr val="tx1"/>
            </a:solidFill>
            <a:round/>
            <a:headEnd/>
            <a:tailEnd/>
          </a:ln>
          <a:effectLst/>
          <a:extLst/>
        </p:spPr>
        <p:txBody>
          <a:bodyPr wrap="none" anchor="ctr"/>
          <a:lstStyle/>
          <a:p>
            <a:pPr eaLnBrk="1" hangingPunct="1"/>
            <a:endParaRPr lang="zh-CN" altLang="en-US" sz="1200" b="1">
              <a:latin typeface="微软雅黑" pitchFamily="34" charset="-122"/>
              <a:ea typeface="微软雅黑" pitchFamily="34" charset="-122"/>
            </a:endParaRPr>
          </a:p>
        </p:txBody>
      </p:sp>
      <p:sp>
        <p:nvSpPr>
          <p:cNvPr id="26" name="Oval 28"/>
          <p:cNvSpPr>
            <a:spLocks noChangeArrowheads="1"/>
          </p:cNvSpPr>
          <p:nvPr/>
        </p:nvSpPr>
        <p:spPr bwMode="auto">
          <a:xfrm>
            <a:off x="2747526" y="2518803"/>
            <a:ext cx="112590" cy="113672"/>
          </a:xfrm>
          <a:prstGeom prst="ellipse">
            <a:avLst/>
          </a:prstGeom>
          <a:solidFill>
            <a:srgbClr val="FFFF00"/>
          </a:solidFill>
          <a:ln w="9525">
            <a:solidFill>
              <a:schemeClr val="tx1"/>
            </a:solidFill>
            <a:round/>
            <a:headEnd/>
            <a:tailEnd/>
          </a:ln>
          <a:effectLst/>
          <a:extLst/>
        </p:spPr>
        <p:txBody>
          <a:bodyPr wrap="none" anchor="ctr"/>
          <a:lstStyle/>
          <a:p>
            <a:pPr eaLnBrk="1" hangingPunct="1"/>
            <a:endParaRPr lang="zh-CN" altLang="en-US" sz="1200" b="1">
              <a:latin typeface="微软雅黑" pitchFamily="34" charset="-122"/>
              <a:ea typeface="微软雅黑" pitchFamily="34" charset="-122"/>
            </a:endParaRPr>
          </a:p>
        </p:txBody>
      </p:sp>
      <p:sp>
        <p:nvSpPr>
          <p:cNvPr id="28" name="Oval 31"/>
          <p:cNvSpPr>
            <a:spLocks noChangeArrowheads="1"/>
          </p:cNvSpPr>
          <p:nvPr/>
        </p:nvSpPr>
        <p:spPr bwMode="auto">
          <a:xfrm>
            <a:off x="2747526" y="2806774"/>
            <a:ext cx="112590" cy="113672"/>
          </a:xfrm>
          <a:prstGeom prst="ellipse">
            <a:avLst/>
          </a:prstGeom>
          <a:solidFill>
            <a:srgbClr val="FFFF00"/>
          </a:solidFill>
          <a:ln w="9525">
            <a:solidFill>
              <a:schemeClr val="tx1"/>
            </a:solidFill>
            <a:round/>
            <a:headEnd/>
            <a:tailEnd/>
          </a:ln>
          <a:effectLst/>
          <a:extLst/>
        </p:spPr>
        <p:txBody>
          <a:bodyPr wrap="none" anchor="ctr"/>
          <a:lstStyle/>
          <a:p>
            <a:pPr eaLnBrk="1" hangingPunct="1"/>
            <a:endParaRPr lang="zh-CN" altLang="en-US" sz="1200" b="1">
              <a:latin typeface="微软雅黑" pitchFamily="34" charset="-122"/>
              <a:ea typeface="微软雅黑" pitchFamily="34" charset="-122"/>
            </a:endParaRPr>
          </a:p>
        </p:txBody>
      </p:sp>
      <p:sp>
        <p:nvSpPr>
          <p:cNvPr id="40" name="Oval 44"/>
          <p:cNvSpPr>
            <a:spLocks noChangeArrowheads="1"/>
          </p:cNvSpPr>
          <p:nvPr/>
        </p:nvSpPr>
        <p:spPr bwMode="auto">
          <a:xfrm>
            <a:off x="2747526" y="3074173"/>
            <a:ext cx="112590" cy="113673"/>
          </a:xfrm>
          <a:prstGeom prst="ellipse">
            <a:avLst/>
          </a:prstGeom>
          <a:solidFill>
            <a:srgbClr val="FFFF00"/>
          </a:solidFill>
          <a:ln w="9525">
            <a:solidFill>
              <a:schemeClr val="tx1"/>
            </a:solidFill>
            <a:round/>
            <a:headEnd/>
            <a:tailEnd/>
          </a:ln>
          <a:effectLst/>
          <a:extLst/>
        </p:spPr>
        <p:txBody>
          <a:bodyPr wrap="none" anchor="ctr"/>
          <a:lstStyle/>
          <a:p>
            <a:pPr eaLnBrk="1" hangingPunct="1"/>
            <a:endParaRPr lang="zh-CN" altLang="en-US" sz="1200" b="1">
              <a:latin typeface="微软雅黑" pitchFamily="34" charset="-122"/>
              <a:ea typeface="微软雅黑" pitchFamily="34" charset="-122"/>
            </a:endParaRPr>
          </a:p>
        </p:txBody>
      </p:sp>
    </p:spTree>
    <p:extLst>
      <p:ext uri="{BB962C8B-B14F-4D97-AF65-F5344CB8AC3E}">
        <p14:creationId xmlns:p14="http://schemas.microsoft.com/office/powerpoint/2010/main" val="1518640181"/>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5"/>
          <p:cNvSpPr>
            <a:spLocks noChangeArrowheads="1"/>
          </p:cNvSpPr>
          <p:nvPr/>
        </p:nvSpPr>
        <p:spPr bwMode="auto">
          <a:xfrm>
            <a:off x="556963" y="1314447"/>
            <a:ext cx="8048776" cy="388721"/>
          </a:xfrm>
          <a:prstGeom prst="roundRect">
            <a:avLst>
              <a:gd name="adj" fmla="val 16667"/>
            </a:avLst>
          </a:prstGeom>
          <a:solidFill>
            <a:srgbClr val="0089FA"/>
          </a:solidFill>
          <a:ln>
            <a:noFill/>
          </a:ln>
          <a:effectLst/>
          <a:extLst/>
        </p:spPr>
        <p:txBody>
          <a:bodyPr wrap="none" anchor="ctr"/>
          <a:lstStyle/>
          <a:p>
            <a:endParaRPr lang="zh-CN" altLang="en-US"/>
          </a:p>
        </p:txBody>
      </p:sp>
      <p:sp>
        <p:nvSpPr>
          <p:cNvPr id="6" name="Rectangle 6"/>
          <p:cNvSpPr>
            <a:spLocks noChangeArrowheads="1"/>
          </p:cNvSpPr>
          <p:nvPr/>
        </p:nvSpPr>
        <p:spPr bwMode="auto">
          <a:xfrm>
            <a:off x="2631407" y="1272176"/>
            <a:ext cx="388119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itchFamily="34" charset="-122"/>
                <a:ea typeface="微软雅黑" pitchFamily="34" charset="-122"/>
              </a:rPr>
              <a:t>6.8.2  </a:t>
            </a:r>
            <a:r>
              <a:rPr lang="zh-CN" altLang="en-US" sz="2400" b="1" dirty="0">
                <a:solidFill>
                  <a:schemeClr val="bg1"/>
                </a:solidFill>
                <a:latin typeface="微软雅黑" pitchFamily="34" charset="-122"/>
                <a:ea typeface="微软雅黑" pitchFamily="34" charset="-122"/>
              </a:rPr>
              <a:t>几种常用的系统调用</a:t>
            </a:r>
          </a:p>
        </p:txBody>
      </p:sp>
      <p:sp>
        <p:nvSpPr>
          <p:cNvPr id="9" name="Rectangle 68"/>
          <p:cNvSpPr>
            <a:spLocks noChangeArrowheads="1"/>
          </p:cNvSpPr>
          <p:nvPr/>
        </p:nvSpPr>
        <p:spPr bwMode="auto">
          <a:xfrm>
            <a:off x="557380" y="1711203"/>
            <a:ext cx="7777321" cy="22082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当应用进程需要使用网络进行通信时，就发出系统调用。</a:t>
            </a:r>
            <a:endParaRPr lang="en-US" altLang="zh-CN" sz="2000" b="1" dirty="0">
              <a:latin typeface="微软雅黑" pitchFamily="34" charset="-122"/>
              <a:ea typeface="微软雅黑" pitchFamily="34" charset="-122"/>
            </a:endParaRPr>
          </a:p>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使用 </a:t>
            </a:r>
            <a:r>
              <a:rPr lang="en-US" altLang="zh-CN" sz="2000" b="1" dirty="0">
                <a:latin typeface="微软雅黑" pitchFamily="34" charset="-122"/>
                <a:ea typeface="微软雅黑" pitchFamily="34" charset="-122"/>
              </a:rPr>
              <a:t>TCP/IP</a:t>
            </a:r>
            <a:r>
              <a:rPr lang="zh-CN" altLang="en-US" sz="2000" b="1" dirty="0">
                <a:latin typeface="微软雅黑" pitchFamily="34" charset="-122"/>
                <a:ea typeface="微软雅黑" pitchFamily="34" charset="-122"/>
              </a:rPr>
              <a:t> 应用编程接口 </a:t>
            </a:r>
            <a:r>
              <a:rPr lang="en-US" altLang="zh-CN" sz="2000" b="1" dirty="0">
                <a:latin typeface="微软雅黑" pitchFamily="34" charset="-122"/>
                <a:ea typeface="微软雅黑" pitchFamily="34" charset="-122"/>
              </a:rPr>
              <a:t>API</a:t>
            </a:r>
            <a:r>
              <a:rPr lang="zh-CN" altLang="en-US" sz="2000" b="1" dirty="0">
                <a:latin typeface="微软雅黑" pitchFamily="34" charset="-122"/>
                <a:ea typeface="微软雅黑" pitchFamily="34" charset="-122"/>
              </a:rPr>
              <a:t>，就可以编写基于互联网的网络应用程序了。</a:t>
            </a:r>
            <a:endParaRPr lang="en-US" altLang="zh-CN" sz="2000" b="1" dirty="0">
              <a:latin typeface="微软雅黑" pitchFamily="34" charset="-122"/>
              <a:ea typeface="微软雅黑" pitchFamily="34" charset="-122"/>
            </a:endParaRPr>
          </a:p>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调用 </a:t>
            </a:r>
            <a:r>
              <a:rPr lang="en-US" altLang="zh-CN" sz="2000" b="1" dirty="0">
                <a:latin typeface="微软雅黑" pitchFamily="34" charset="-122"/>
                <a:ea typeface="微软雅黑" pitchFamily="34" charset="-122"/>
              </a:rPr>
              <a:t>API </a:t>
            </a:r>
            <a:r>
              <a:rPr lang="zh-CN" altLang="en-US" sz="2000" b="1" dirty="0">
                <a:latin typeface="微软雅黑" pitchFamily="34" charset="-122"/>
                <a:ea typeface="微软雅黑" pitchFamily="34" charset="-122"/>
              </a:rPr>
              <a:t>时，用户可以使用 </a:t>
            </a:r>
            <a:r>
              <a:rPr lang="en-US" altLang="zh-CN" sz="2000" b="1" dirty="0">
                <a:latin typeface="微软雅黑" pitchFamily="34" charset="-122"/>
                <a:ea typeface="微软雅黑" pitchFamily="34" charset="-122"/>
              </a:rPr>
              <a:t>TCP </a:t>
            </a:r>
            <a:r>
              <a:rPr lang="zh-CN" altLang="en-US" sz="2000" b="1" dirty="0">
                <a:latin typeface="微软雅黑" pitchFamily="34" charset="-122"/>
                <a:ea typeface="微软雅黑" pitchFamily="34" charset="-122"/>
              </a:rPr>
              <a:t>服务，也可以使用 </a:t>
            </a:r>
            <a:r>
              <a:rPr lang="en-US" altLang="zh-CN" sz="2000" b="1" dirty="0">
                <a:latin typeface="微软雅黑" pitchFamily="34" charset="-122"/>
                <a:ea typeface="微软雅黑" pitchFamily="34" charset="-122"/>
              </a:rPr>
              <a:t>UDP </a:t>
            </a:r>
            <a:r>
              <a:rPr lang="zh-CN" altLang="en-US" sz="2000" b="1" dirty="0">
                <a:latin typeface="微软雅黑" pitchFamily="34" charset="-122"/>
                <a:ea typeface="微软雅黑" pitchFamily="34" charset="-122"/>
              </a:rPr>
              <a:t>等其他服务。</a:t>
            </a:r>
          </a:p>
        </p:txBody>
      </p:sp>
    </p:spTree>
    <p:extLst>
      <p:ext uri="{BB962C8B-B14F-4D97-AF65-F5344CB8AC3E}">
        <p14:creationId xmlns:p14="http://schemas.microsoft.com/office/powerpoint/2010/main" val="2591413013"/>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5"/>
          <p:cNvSpPr>
            <a:spLocks noChangeArrowheads="1"/>
          </p:cNvSpPr>
          <p:nvPr/>
        </p:nvSpPr>
        <p:spPr bwMode="auto">
          <a:xfrm>
            <a:off x="556963" y="1137651"/>
            <a:ext cx="8048776" cy="388721"/>
          </a:xfrm>
          <a:prstGeom prst="roundRect">
            <a:avLst>
              <a:gd name="adj" fmla="val 16667"/>
            </a:avLst>
          </a:prstGeom>
          <a:solidFill>
            <a:srgbClr val="0089FA"/>
          </a:solidFill>
          <a:ln>
            <a:noFill/>
          </a:ln>
          <a:effectLst/>
          <a:extLst/>
        </p:spPr>
        <p:txBody>
          <a:bodyPr wrap="none" anchor="ctr"/>
          <a:lstStyle/>
          <a:p>
            <a:endParaRPr lang="zh-CN" altLang="en-US"/>
          </a:p>
        </p:txBody>
      </p:sp>
      <p:sp>
        <p:nvSpPr>
          <p:cNvPr id="6" name="Rectangle 6"/>
          <p:cNvSpPr>
            <a:spLocks noChangeArrowheads="1"/>
          </p:cNvSpPr>
          <p:nvPr/>
        </p:nvSpPr>
        <p:spPr bwMode="auto">
          <a:xfrm>
            <a:off x="2631407" y="1095380"/>
            <a:ext cx="388119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itchFamily="34" charset="-122"/>
                <a:ea typeface="微软雅黑" pitchFamily="34" charset="-122"/>
              </a:rPr>
              <a:t>6.8.2  </a:t>
            </a:r>
            <a:r>
              <a:rPr lang="zh-CN" altLang="en-US" sz="2400" b="1" dirty="0">
                <a:solidFill>
                  <a:schemeClr val="bg1"/>
                </a:solidFill>
                <a:latin typeface="微软雅黑" pitchFamily="34" charset="-122"/>
                <a:ea typeface="微软雅黑" pitchFamily="34" charset="-122"/>
              </a:rPr>
              <a:t>几种常用的系统调用</a:t>
            </a:r>
          </a:p>
        </p:txBody>
      </p:sp>
      <p:sp>
        <p:nvSpPr>
          <p:cNvPr id="9" name="Rectangle 68"/>
          <p:cNvSpPr>
            <a:spLocks noChangeArrowheads="1"/>
          </p:cNvSpPr>
          <p:nvPr/>
        </p:nvSpPr>
        <p:spPr bwMode="auto">
          <a:xfrm>
            <a:off x="557380" y="1534407"/>
            <a:ext cx="7777321" cy="22082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eaLnBrk="0" hangingPunct="0">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TCP </a:t>
            </a:r>
            <a:r>
              <a:rPr lang="zh-CN" altLang="en-US" sz="2000" b="1" dirty="0">
                <a:latin typeface="微软雅黑" pitchFamily="34" charset="-122"/>
                <a:ea typeface="微软雅黑" pitchFamily="34" charset="-122"/>
              </a:rPr>
              <a:t>提供面向连接的服务。</a:t>
            </a:r>
          </a:p>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使用</a:t>
            </a:r>
            <a:r>
              <a:rPr lang="en-US" altLang="zh-CN" sz="2000" b="1" dirty="0">
                <a:latin typeface="微软雅黑" pitchFamily="34" charset="-122"/>
                <a:ea typeface="微软雅黑" pitchFamily="34" charset="-122"/>
              </a:rPr>
              <a:t>TCP</a:t>
            </a:r>
            <a:r>
              <a:rPr lang="zh-CN" altLang="en-US" sz="2000" b="1" dirty="0">
                <a:latin typeface="微软雅黑" pitchFamily="34" charset="-122"/>
                <a:ea typeface="微软雅黑" pitchFamily="34" charset="-122"/>
              </a:rPr>
              <a:t>服务需要经历 </a:t>
            </a:r>
            <a:r>
              <a:rPr lang="en-US" altLang="zh-CN" sz="2000" b="1" dirty="0">
                <a:latin typeface="微软雅黑" pitchFamily="34" charset="-122"/>
                <a:ea typeface="微软雅黑" pitchFamily="34" charset="-122"/>
              </a:rPr>
              <a:t>3 </a:t>
            </a:r>
            <a:r>
              <a:rPr lang="zh-CN" altLang="en-US" sz="2000" b="1" dirty="0">
                <a:latin typeface="微软雅黑" pitchFamily="34" charset="-122"/>
                <a:ea typeface="微软雅黑" pitchFamily="34" charset="-122"/>
              </a:rPr>
              <a:t>个阶段：</a:t>
            </a:r>
          </a:p>
          <a:p>
            <a:pPr marL="630238" lvl="1" indent="-357188" eaLnBrk="0" hangingPunct="0">
              <a:lnSpc>
                <a:spcPts val="3300"/>
              </a:lnSpc>
              <a:buClr>
                <a:srgbClr val="7030A0"/>
              </a:buClr>
              <a:buFont typeface="+mj-lt"/>
              <a:buAutoNum type="arabicPeriod"/>
            </a:pPr>
            <a:r>
              <a:rPr lang="zh-CN" altLang="en-US" sz="2000" b="1" dirty="0">
                <a:latin typeface="微软雅黑" pitchFamily="34" charset="-122"/>
                <a:ea typeface="微软雅黑" pitchFamily="34" charset="-122"/>
              </a:rPr>
              <a:t>连接建立阶段</a:t>
            </a:r>
          </a:p>
          <a:p>
            <a:pPr marL="630238" lvl="1" indent="-357188" eaLnBrk="0" hangingPunct="0">
              <a:lnSpc>
                <a:spcPts val="3300"/>
              </a:lnSpc>
              <a:buClr>
                <a:srgbClr val="7030A0"/>
              </a:buClr>
              <a:buFont typeface="+mj-lt"/>
              <a:buAutoNum type="arabicPeriod"/>
            </a:pPr>
            <a:r>
              <a:rPr lang="zh-CN" altLang="en-US" sz="2000" b="1" dirty="0">
                <a:latin typeface="微软雅黑" pitchFamily="34" charset="-122"/>
                <a:ea typeface="微软雅黑" pitchFamily="34" charset="-122"/>
              </a:rPr>
              <a:t>数据传送阶段</a:t>
            </a:r>
          </a:p>
          <a:p>
            <a:pPr marL="630238" lvl="1" indent="-357188" eaLnBrk="0" hangingPunct="0">
              <a:lnSpc>
                <a:spcPts val="3300"/>
              </a:lnSpc>
              <a:buClr>
                <a:srgbClr val="7030A0"/>
              </a:buClr>
              <a:buFont typeface="+mj-lt"/>
              <a:buAutoNum type="arabicPeriod"/>
            </a:pPr>
            <a:r>
              <a:rPr lang="zh-CN" altLang="en-US" sz="2000" b="1" dirty="0">
                <a:latin typeface="微软雅黑" pitchFamily="34" charset="-122"/>
                <a:ea typeface="微软雅黑" pitchFamily="34" charset="-122"/>
              </a:rPr>
              <a:t>和 连接释放阶段</a:t>
            </a:r>
          </a:p>
        </p:txBody>
      </p:sp>
    </p:spTree>
    <p:extLst>
      <p:ext uri="{BB962C8B-B14F-4D97-AF65-F5344CB8AC3E}">
        <p14:creationId xmlns:p14="http://schemas.microsoft.com/office/powerpoint/2010/main" val="1691513599"/>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56963" y="904105"/>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3" name="Rectangle 6"/>
          <p:cNvSpPr>
            <a:spLocks noChangeArrowheads="1"/>
          </p:cNvSpPr>
          <p:nvPr/>
        </p:nvSpPr>
        <p:spPr bwMode="auto">
          <a:xfrm>
            <a:off x="3564890" y="870894"/>
            <a:ext cx="203292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itchFamily="34" charset="-122"/>
                <a:ea typeface="微软雅黑" pitchFamily="34" charset="-122"/>
              </a:rPr>
              <a:t>1. </a:t>
            </a:r>
            <a:r>
              <a:rPr lang="zh-CN" altLang="en-US" sz="2000" b="1" dirty="0">
                <a:solidFill>
                  <a:schemeClr val="bg1"/>
                </a:solidFill>
                <a:latin typeface="微软雅黑" pitchFamily="34" charset="-122"/>
                <a:ea typeface="微软雅黑" pitchFamily="34" charset="-122"/>
              </a:rPr>
              <a:t>连接建立阶段</a:t>
            </a:r>
          </a:p>
        </p:txBody>
      </p:sp>
      <p:sp>
        <p:nvSpPr>
          <p:cNvPr id="4" name="Rectangle 68"/>
          <p:cNvSpPr>
            <a:spLocks noChangeArrowheads="1"/>
          </p:cNvSpPr>
          <p:nvPr/>
        </p:nvSpPr>
        <p:spPr bwMode="auto">
          <a:xfrm>
            <a:off x="483810" y="1265195"/>
            <a:ext cx="8121929" cy="286232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eaLnBrk="0" hangingPunct="0">
              <a:lnSpc>
                <a:spcPts val="2700"/>
              </a:lnSpc>
              <a:buClr>
                <a:srgbClr val="0070C0"/>
              </a:buClr>
              <a:buFont typeface="Wingdings" pitchFamily="2" charset="2"/>
              <a:buChar char="l"/>
            </a:pPr>
            <a:r>
              <a:rPr lang="zh-CN" altLang="en-US" sz="1700" b="1" dirty="0">
                <a:latin typeface="微软雅黑" pitchFamily="34" charset="-122"/>
                <a:ea typeface="微软雅黑" pitchFamily="34" charset="-122"/>
              </a:rPr>
              <a:t>当套接字被创建后，它的端口号和 </a:t>
            </a:r>
            <a:r>
              <a:rPr lang="en-US" altLang="zh-CN" sz="1700" b="1" dirty="0">
                <a:latin typeface="微软雅黑" pitchFamily="34" charset="-122"/>
                <a:ea typeface="微软雅黑" pitchFamily="34" charset="-122"/>
              </a:rPr>
              <a:t>IP </a:t>
            </a:r>
            <a:r>
              <a:rPr lang="zh-CN" altLang="en-US" sz="1700" b="1" dirty="0">
                <a:latin typeface="微软雅黑" pitchFamily="34" charset="-122"/>
                <a:ea typeface="微软雅黑" pitchFamily="34" charset="-122"/>
              </a:rPr>
              <a:t>地址都是空的，因此应用进程要调用 </a:t>
            </a:r>
            <a:r>
              <a:rPr lang="en-US" altLang="zh-CN" sz="1700" b="1" dirty="0">
                <a:latin typeface="微软雅黑" pitchFamily="34" charset="-122"/>
                <a:ea typeface="微软雅黑" pitchFamily="34" charset="-122"/>
              </a:rPr>
              <a:t>bind</a:t>
            </a:r>
          </a:p>
          <a:p>
            <a:pPr marL="265113" eaLnBrk="0" hangingPunct="0">
              <a:lnSpc>
                <a:spcPts val="2700"/>
              </a:lnSpc>
              <a:buClr>
                <a:srgbClr val="0070C0"/>
              </a:buClr>
            </a:pPr>
            <a:r>
              <a:rPr lang="zh-CN" altLang="en-US" sz="1700" b="1" dirty="0">
                <a:latin typeface="微软雅黑" pitchFamily="34" charset="-122"/>
                <a:ea typeface="微软雅黑" pitchFamily="34" charset="-122"/>
              </a:rPr>
              <a:t>（绑定）来指明套接字的本地地址。在服务器端调用 </a:t>
            </a:r>
            <a:r>
              <a:rPr lang="en-US" altLang="zh-CN" sz="1700" b="1" dirty="0">
                <a:latin typeface="微软雅黑" pitchFamily="34" charset="-122"/>
                <a:ea typeface="微软雅黑" pitchFamily="34" charset="-122"/>
              </a:rPr>
              <a:t>bind </a:t>
            </a:r>
            <a:r>
              <a:rPr lang="zh-CN" altLang="en-US" sz="1700" b="1" dirty="0">
                <a:latin typeface="微软雅黑" pitchFamily="34" charset="-122"/>
                <a:ea typeface="微软雅黑" pitchFamily="34" charset="-122"/>
              </a:rPr>
              <a:t>时就是把熟知端口号和本地 </a:t>
            </a:r>
            <a:r>
              <a:rPr lang="en-US" altLang="zh-CN" sz="1700" b="1" dirty="0">
                <a:latin typeface="微软雅黑" pitchFamily="34" charset="-122"/>
                <a:ea typeface="微软雅黑" pitchFamily="34" charset="-122"/>
              </a:rPr>
              <a:t>IP </a:t>
            </a:r>
            <a:r>
              <a:rPr lang="zh-CN" altLang="en-US" sz="1700" b="1" dirty="0">
                <a:latin typeface="微软雅黑" pitchFamily="34" charset="-122"/>
                <a:ea typeface="微软雅黑" pitchFamily="34" charset="-122"/>
              </a:rPr>
              <a:t>地址填写到已创建的套接字中。这就叫做把本地地址绑定到套接字。</a:t>
            </a:r>
          </a:p>
          <a:p>
            <a:pPr marL="285750" indent="-285750" eaLnBrk="0" hangingPunct="0">
              <a:lnSpc>
                <a:spcPts val="2700"/>
              </a:lnSpc>
              <a:buClr>
                <a:srgbClr val="0070C0"/>
              </a:buClr>
              <a:buFont typeface="Wingdings" pitchFamily="2" charset="2"/>
              <a:buChar char="l"/>
            </a:pPr>
            <a:r>
              <a:rPr lang="zh-CN" altLang="en-US" sz="1700" b="1" dirty="0">
                <a:latin typeface="微软雅黑" pitchFamily="34" charset="-122"/>
                <a:ea typeface="微软雅黑" pitchFamily="34" charset="-122"/>
              </a:rPr>
              <a:t>服务器在调用 </a:t>
            </a:r>
            <a:r>
              <a:rPr lang="en-US" altLang="zh-CN" sz="1700" b="1" dirty="0">
                <a:latin typeface="微软雅黑" pitchFamily="34" charset="-122"/>
                <a:ea typeface="微软雅黑" pitchFamily="34" charset="-122"/>
              </a:rPr>
              <a:t>bind </a:t>
            </a:r>
            <a:r>
              <a:rPr lang="zh-CN" altLang="en-US" sz="1700" b="1" dirty="0">
                <a:latin typeface="微软雅黑" pitchFamily="34" charset="-122"/>
                <a:ea typeface="微软雅黑" pitchFamily="34" charset="-122"/>
              </a:rPr>
              <a:t>后，还必须调用 </a:t>
            </a:r>
            <a:r>
              <a:rPr lang="en-US" altLang="zh-CN" sz="1700" b="1" dirty="0">
                <a:latin typeface="微软雅黑" pitchFamily="34" charset="-122"/>
                <a:ea typeface="微软雅黑" pitchFamily="34" charset="-122"/>
              </a:rPr>
              <a:t>listen</a:t>
            </a:r>
            <a:r>
              <a:rPr lang="zh-CN" altLang="en-US" sz="1700" b="1" dirty="0">
                <a:latin typeface="微软雅黑" pitchFamily="34" charset="-122"/>
                <a:ea typeface="微软雅黑" pitchFamily="34" charset="-122"/>
              </a:rPr>
              <a:t>（收听）把套接字设置为被动方式，以便随时接受客户的服务请求。</a:t>
            </a:r>
            <a:r>
              <a:rPr lang="en-US" altLang="zh-CN" sz="1700" b="1" dirty="0">
                <a:latin typeface="微软雅黑" pitchFamily="34" charset="-122"/>
                <a:ea typeface="微软雅黑" pitchFamily="34" charset="-122"/>
              </a:rPr>
              <a:t>UDP </a:t>
            </a:r>
            <a:r>
              <a:rPr lang="zh-CN" altLang="en-US" sz="1700" b="1" dirty="0">
                <a:latin typeface="微软雅黑" pitchFamily="34" charset="-122"/>
                <a:ea typeface="微软雅黑" pitchFamily="34" charset="-122"/>
              </a:rPr>
              <a:t>服务器由于只提供无连接服务，不使用 </a:t>
            </a:r>
            <a:r>
              <a:rPr lang="en-US" altLang="zh-CN" sz="1700" b="1" dirty="0">
                <a:latin typeface="微软雅黑" pitchFamily="34" charset="-122"/>
                <a:ea typeface="微软雅黑" pitchFamily="34" charset="-122"/>
              </a:rPr>
              <a:t>listen </a:t>
            </a:r>
            <a:r>
              <a:rPr lang="zh-CN" altLang="en-US" sz="1700" b="1" dirty="0">
                <a:latin typeface="微软雅黑" pitchFamily="34" charset="-122"/>
                <a:ea typeface="微软雅黑" pitchFamily="34" charset="-122"/>
              </a:rPr>
              <a:t>系统调用。</a:t>
            </a:r>
          </a:p>
          <a:p>
            <a:pPr marL="285750" indent="-285750" eaLnBrk="0" hangingPunct="0">
              <a:lnSpc>
                <a:spcPts val="2700"/>
              </a:lnSpc>
              <a:buClr>
                <a:srgbClr val="0070C0"/>
              </a:buClr>
              <a:buFont typeface="Wingdings" pitchFamily="2" charset="2"/>
              <a:buChar char="l"/>
            </a:pPr>
            <a:r>
              <a:rPr lang="zh-CN" altLang="en-US" sz="1700" b="1" dirty="0">
                <a:latin typeface="微软雅黑" pitchFamily="34" charset="-122"/>
                <a:ea typeface="微软雅黑" pitchFamily="34" charset="-122"/>
              </a:rPr>
              <a:t>服务器紧接着就调用 </a:t>
            </a:r>
            <a:r>
              <a:rPr lang="en-US" altLang="zh-CN" sz="1700" b="1" dirty="0">
                <a:latin typeface="微软雅黑" pitchFamily="34" charset="-122"/>
                <a:ea typeface="微软雅黑" pitchFamily="34" charset="-122"/>
              </a:rPr>
              <a:t>accept</a:t>
            </a:r>
            <a:r>
              <a:rPr lang="zh-CN" altLang="en-US" sz="1700" b="1" dirty="0">
                <a:latin typeface="微软雅黑" pitchFamily="34" charset="-122"/>
                <a:ea typeface="微软雅黑" pitchFamily="34" charset="-122"/>
              </a:rPr>
              <a:t>（接受），以便把远地客户进程发来的连接请求提取出来。系统调用 </a:t>
            </a:r>
            <a:r>
              <a:rPr lang="en-US" altLang="zh-CN" sz="1700" b="1" dirty="0">
                <a:latin typeface="微软雅黑" pitchFamily="34" charset="-122"/>
                <a:ea typeface="微软雅黑" pitchFamily="34" charset="-122"/>
              </a:rPr>
              <a:t>accept </a:t>
            </a:r>
            <a:r>
              <a:rPr lang="zh-CN" altLang="en-US" sz="1700" b="1" dirty="0">
                <a:latin typeface="微软雅黑" pitchFamily="34" charset="-122"/>
                <a:ea typeface="微软雅黑" pitchFamily="34" charset="-122"/>
              </a:rPr>
              <a:t>的一个变量就是要指明从哪一个套接字发起的连接。 </a:t>
            </a:r>
          </a:p>
        </p:txBody>
      </p:sp>
    </p:spTree>
    <p:extLst>
      <p:ext uri="{BB962C8B-B14F-4D97-AF65-F5344CB8AC3E}">
        <p14:creationId xmlns:p14="http://schemas.microsoft.com/office/powerpoint/2010/main" val="30752379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5"/>
          <p:cNvSpPr>
            <a:spLocks noChangeArrowheads="1"/>
          </p:cNvSpPr>
          <p:nvPr/>
        </p:nvSpPr>
        <p:spPr bwMode="auto">
          <a:xfrm>
            <a:off x="556963" y="617349"/>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9" name="Rectangle 6"/>
          <p:cNvSpPr>
            <a:spLocks noChangeArrowheads="1"/>
          </p:cNvSpPr>
          <p:nvPr/>
        </p:nvSpPr>
        <p:spPr bwMode="auto">
          <a:xfrm>
            <a:off x="3552866" y="584138"/>
            <a:ext cx="205697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名字的高速缓存</a:t>
            </a:r>
          </a:p>
        </p:txBody>
      </p:sp>
      <p:sp>
        <p:nvSpPr>
          <p:cNvPr id="10" name="Rectangle 68"/>
          <p:cNvSpPr>
            <a:spLocks noChangeArrowheads="1"/>
          </p:cNvSpPr>
          <p:nvPr/>
        </p:nvSpPr>
        <p:spPr bwMode="auto">
          <a:xfrm>
            <a:off x="483810" y="953016"/>
            <a:ext cx="8121929" cy="355481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eaLnBrk="0" hangingPunct="0">
              <a:lnSpc>
                <a:spcPts val="3000"/>
              </a:lnSpc>
              <a:buClr>
                <a:srgbClr val="0070C0"/>
              </a:buClr>
              <a:buFont typeface="Wingdings" pitchFamily="2" charset="2"/>
              <a:buChar char="l"/>
            </a:pPr>
            <a:r>
              <a:rPr lang="zh-CN" altLang="en-US" sz="2000" b="1" dirty="0">
                <a:solidFill>
                  <a:srgbClr val="0000FF"/>
                </a:solidFill>
                <a:latin typeface="微软雅黑" pitchFamily="34" charset="-122"/>
                <a:ea typeface="微软雅黑" pitchFamily="34" charset="-122"/>
              </a:rPr>
              <a:t>每个域名服务器都维护一个高速缓存</a:t>
            </a:r>
            <a:r>
              <a:rPr lang="zh-CN" altLang="en-US" sz="2000" b="1" dirty="0">
                <a:latin typeface="微软雅黑" pitchFamily="34" charset="-122"/>
                <a:ea typeface="微软雅黑" pitchFamily="34" charset="-122"/>
              </a:rPr>
              <a:t>，存放最近用过的名字以及从何处获得名字映射信息的记录。</a:t>
            </a:r>
          </a:p>
          <a:p>
            <a:pPr marL="285750" indent="-285750" eaLnBrk="0" hangingPunct="0">
              <a:lnSpc>
                <a:spcPts val="3000"/>
              </a:lnSpc>
              <a:buClr>
                <a:srgbClr val="0070C0"/>
              </a:buClr>
              <a:buFont typeface="Wingdings" pitchFamily="2" charset="2"/>
              <a:buChar char="l"/>
            </a:pPr>
            <a:r>
              <a:rPr lang="zh-CN" altLang="en-US" sz="2000" b="1" dirty="0">
                <a:latin typeface="微软雅黑" pitchFamily="34" charset="-122"/>
                <a:ea typeface="微软雅黑" pitchFamily="34" charset="-122"/>
              </a:rPr>
              <a:t>可大大减轻根域名服务器的负荷，使互联网上的 </a:t>
            </a:r>
            <a:r>
              <a:rPr lang="en-US" altLang="zh-CN" sz="2000" b="1" dirty="0">
                <a:latin typeface="微软雅黑" pitchFamily="34" charset="-122"/>
                <a:ea typeface="微软雅黑" pitchFamily="34" charset="-122"/>
              </a:rPr>
              <a:t>DNS </a:t>
            </a:r>
            <a:r>
              <a:rPr lang="zh-CN" altLang="en-US" sz="2000" b="1" dirty="0">
                <a:latin typeface="微软雅黑" pitchFamily="34" charset="-122"/>
                <a:ea typeface="微软雅黑" pitchFamily="34" charset="-122"/>
              </a:rPr>
              <a:t>查询请求和回答报文的数量大为减少。 </a:t>
            </a:r>
          </a:p>
          <a:p>
            <a:pPr marL="285750" indent="-285750" eaLnBrk="0" hangingPunct="0">
              <a:lnSpc>
                <a:spcPts val="3000"/>
              </a:lnSpc>
              <a:buClr>
                <a:srgbClr val="0070C0"/>
              </a:buClr>
              <a:buFont typeface="Wingdings" pitchFamily="2" charset="2"/>
              <a:buChar char="l"/>
            </a:pPr>
            <a:r>
              <a:rPr lang="zh-CN" altLang="en-US" sz="2000" b="1" dirty="0">
                <a:latin typeface="微软雅黑" pitchFamily="34" charset="-122"/>
                <a:ea typeface="微软雅黑" pitchFamily="34" charset="-122"/>
              </a:rPr>
              <a:t>为保持高速缓存中的内容正确，域名服务器应为每项内容设置计时</a:t>
            </a:r>
            <a:endParaRPr lang="en-US" altLang="zh-CN" sz="2000" b="1" dirty="0">
              <a:latin typeface="微软雅黑" pitchFamily="34" charset="-122"/>
              <a:ea typeface="微软雅黑" pitchFamily="34" charset="-122"/>
            </a:endParaRPr>
          </a:p>
          <a:p>
            <a:pPr marL="265113" eaLnBrk="0" hangingPunct="0">
              <a:lnSpc>
                <a:spcPts val="3000"/>
              </a:lnSpc>
              <a:buClr>
                <a:srgbClr val="0070C0"/>
              </a:buClr>
            </a:pPr>
            <a:r>
              <a:rPr lang="zh-CN" altLang="en-US" sz="2000" b="1" dirty="0">
                <a:latin typeface="微软雅黑" pitchFamily="34" charset="-122"/>
                <a:ea typeface="微软雅黑" pitchFamily="34" charset="-122"/>
              </a:rPr>
              <a:t>器，并处理超过合理时间的项（例如，每个项目只存放两天）。</a:t>
            </a:r>
          </a:p>
          <a:p>
            <a:pPr marL="285750" indent="-285750" eaLnBrk="0" hangingPunct="0">
              <a:lnSpc>
                <a:spcPts val="3000"/>
              </a:lnSpc>
              <a:buClr>
                <a:srgbClr val="0070C0"/>
              </a:buClr>
              <a:buFont typeface="Wingdings" pitchFamily="2" charset="2"/>
              <a:buChar char="l"/>
            </a:pPr>
            <a:r>
              <a:rPr lang="zh-CN" altLang="en-US" sz="2000" b="1" dirty="0">
                <a:latin typeface="微软雅黑" pitchFamily="34" charset="-122"/>
                <a:ea typeface="微软雅黑" pitchFamily="34" charset="-122"/>
              </a:rPr>
              <a:t>当权限域名服务器回答一个查询请求时，在响应中都指明绑定有效存在的时间值。增加此时间值可减少网络开销，而减少此时间值可提高域名转换的准确性。 </a:t>
            </a:r>
          </a:p>
        </p:txBody>
      </p:sp>
    </p:spTree>
    <p:extLst>
      <p:ext uri="{BB962C8B-B14F-4D97-AF65-F5344CB8AC3E}">
        <p14:creationId xmlns:p14="http://schemas.microsoft.com/office/powerpoint/2010/main" val="2658655881"/>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556963" y="941776"/>
            <a:ext cx="8048776" cy="3430235"/>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Text Box 4"/>
          <p:cNvSpPr txBox="1">
            <a:spLocks noChangeArrowheads="1"/>
          </p:cNvSpPr>
          <p:nvPr/>
        </p:nvSpPr>
        <p:spPr bwMode="auto">
          <a:xfrm>
            <a:off x="5193856" y="966072"/>
            <a:ext cx="1005403"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lang="zh-CN" altLang="en-US" sz="1600" b="1">
                <a:solidFill>
                  <a:srgbClr val="0000FF"/>
                </a:solidFill>
                <a:latin typeface="微软雅黑" pitchFamily="34" charset="-122"/>
                <a:ea typeface="微软雅黑" pitchFamily="34" charset="-122"/>
              </a:rPr>
              <a:t>服务器端</a:t>
            </a:r>
          </a:p>
        </p:txBody>
      </p:sp>
      <p:sp>
        <p:nvSpPr>
          <p:cNvPr id="19" name="Text Box 18"/>
          <p:cNvSpPr txBox="1">
            <a:spLocks noChangeArrowheads="1"/>
          </p:cNvSpPr>
          <p:nvPr/>
        </p:nvSpPr>
        <p:spPr bwMode="auto">
          <a:xfrm>
            <a:off x="2492362" y="966072"/>
            <a:ext cx="800219"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lang="zh-CN" altLang="en-US" sz="1600" b="1" dirty="0">
                <a:solidFill>
                  <a:srgbClr val="0000FF"/>
                </a:solidFill>
                <a:latin typeface="微软雅黑" pitchFamily="34" charset="-122"/>
                <a:ea typeface="微软雅黑" pitchFamily="34" charset="-122"/>
              </a:rPr>
              <a:t>客户端</a:t>
            </a:r>
          </a:p>
        </p:txBody>
      </p:sp>
      <p:sp>
        <p:nvSpPr>
          <p:cNvPr id="38" name="AutoShape 5"/>
          <p:cNvSpPr>
            <a:spLocks noChangeArrowheads="1"/>
          </p:cNvSpPr>
          <p:nvPr/>
        </p:nvSpPr>
        <p:spPr bwMode="auto">
          <a:xfrm>
            <a:off x="556963" y="546833"/>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39" name="Rectangle 6"/>
          <p:cNvSpPr>
            <a:spLocks noChangeArrowheads="1"/>
          </p:cNvSpPr>
          <p:nvPr/>
        </p:nvSpPr>
        <p:spPr bwMode="auto">
          <a:xfrm>
            <a:off x="3564892" y="513622"/>
            <a:ext cx="203292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itchFamily="34" charset="-122"/>
                <a:ea typeface="微软雅黑" pitchFamily="34" charset="-122"/>
              </a:rPr>
              <a:t>1. </a:t>
            </a:r>
            <a:r>
              <a:rPr lang="zh-CN" altLang="en-US" sz="2000" b="1" dirty="0">
                <a:solidFill>
                  <a:schemeClr val="bg1"/>
                </a:solidFill>
                <a:latin typeface="微软雅黑" pitchFamily="34" charset="-122"/>
                <a:ea typeface="微软雅黑" pitchFamily="34" charset="-122"/>
              </a:rPr>
              <a:t>连接建立阶段</a:t>
            </a:r>
          </a:p>
        </p:txBody>
      </p:sp>
      <p:sp>
        <p:nvSpPr>
          <p:cNvPr id="36" name="矩形 35"/>
          <p:cNvSpPr/>
          <p:nvPr/>
        </p:nvSpPr>
        <p:spPr>
          <a:xfrm>
            <a:off x="1481959" y="1262586"/>
            <a:ext cx="6358758" cy="1613262"/>
          </a:xfrm>
          <a:prstGeom prst="rect">
            <a:avLst/>
          </a:prstGeom>
          <a:noFill/>
          <a:ln w="12700">
            <a:solidFill>
              <a:srgbClr val="0000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1481959" y="2877696"/>
            <a:ext cx="6358758" cy="964357"/>
          </a:xfrm>
          <a:prstGeom prst="rect">
            <a:avLst/>
          </a:prstGeom>
          <a:noFill/>
          <a:ln w="12700">
            <a:solidFill>
              <a:srgbClr val="0000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a:off x="1481959" y="3842054"/>
            <a:ext cx="6358758" cy="447650"/>
          </a:xfrm>
          <a:prstGeom prst="rect">
            <a:avLst/>
          </a:prstGeom>
          <a:noFill/>
          <a:ln w="12700">
            <a:solidFill>
              <a:srgbClr val="0000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Text Box 5"/>
          <p:cNvSpPr txBox="1">
            <a:spLocks noChangeArrowheads="1"/>
          </p:cNvSpPr>
          <p:nvPr/>
        </p:nvSpPr>
        <p:spPr bwMode="auto">
          <a:xfrm>
            <a:off x="5349334" y="1190692"/>
            <a:ext cx="766941" cy="338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lang="en-US" altLang="zh-CN" sz="1400" b="1" dirty="0">
                <a:latin typeface="微软雅黑" pitchFamily="34" charset="-122"/>
                <a:ea typeface="微软雅黑" pitchFamily="34" charset="-122"/>
              </a:rPr>
              <a:t>socket</a:t>
            </a:r>
          </a:p>
        </p:txBody>
      </p:sp>
      <p:sp>
        <p:nvSpPr>
          <p:cNvPr id="7" name="Text Box 6"/>
          <p:cNvSpPr txBox="1">
            <a:spLocks noChangeArrowheads="1"/>
          </p:cNvSpPr>
          <p:nvPr/>
        </p:nvSpPr>
        <p:spPr bwMode="auto">
          <a:xfrm>
            <a:off x="5432440" y="1659304"/>
            <a:ext cx="593431" cy="338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lang="en-US" altLang="zh-CN" sz="1400" b="1" dirty="0">
                <a:latin typeface="微软雅黑" pitchFamily="34" charset="-122"/>
                <a:ea typeface="微软雅黑" pitchFamily="34" charset="-122"/>
              </a:rPr>
              <a:t>bind</a:t>
            </a:r>
          </a:p>
        </p:txBody>
      </p:sp>
      <p:sp>
        <p:nvSpPr>
          <p:cNvPr id="8" name="Text Box 7"/>
          <p:cNvSpPr txBox="1">
            <a:spLocks noChangeArrowheads="1"/>
          </p:cNvSpPr>
          <p:nvPr/>
        </p:nvSpPr>
        <p:spPr bwMode="auto">
          <a:xfrm>
            <a:off x="5389101" y="2127917"/>
            <a:ext cx="672813" cy="338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lang="en-US" altLang="zh-CN" sz="1400" b="1">
                <a:latin typeface="微软雅黑" pitchFamily="34" charset="-122"/>
                <a:ea typeface="微软雅黑" pitchFamily="34" charset="-122"/>
              </a:rPr>
              <a:t>listen</a:t>
            </a:r>
          </a:p>
        </p:txBody>
      </p:sp>
      <p:sp>
        <p:nvSpPr>
          <p:cNvPr id="9" name="Text Box 8"/>
          <p:cNvSpPr txBox="1">
            <a:spLocks noChangeArrowheads="1"/>
          </p:cNvSpPr>
          <p:nvPr/>
        </p:nvSpPr>
        <p:spPr bwMode="auto">
          <a:xfrm>
            <a:off x="5335376" y="2596529"/>
            <a:ext cx="772969" cy="338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lang="en-US" altLang="zh-CN" sz="1400" b="1">
                <a:latin typeface="微软雅黑" pitchFamily="34" charset="-122"/>
                <a:ea typeface="微软雅黑" pitchFamily="34" charset="-122"/>
              </a:rPr>
              <a:t>accept</a:t>
            </a:r>
          </a:p>
        </p:txBody>
      </p:sp>
      <p:sp>
        <p:nvSpPr>
          <p:cNvPr id="10" name="Text Box 9"/>
          <p:cNvSpPr txBox="1">
            <a:spLocks noChangeArrowheads="1"/>
          </p:cNvSpPr>
          <p:nvPr/>
        </p:nvSpPr>
        <p:spPr bwMode="auto">
          <a:xfrm>
            <a:off x="5437975" y="3065142"/>
            <a:ext cx="560473" cy="338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lang="en-US" altLang="zh-CN" sz="1400" b="1">
                <a:latin typeface="微软雅黑" pitchFamily="34" charset="-122"/>
                <a:ea typeface="微软雅黑" pitchFamily="34" charset="-122"/>
              </a:rPr>
              <a:t>recv</a:t>
            </a:r>
          </a:p>
        </p:txBody>
      </p:sp>
      <p:sp>
        <p:nvSpPr>
          <p:cNvPr id="11" name="Text Box 10"/>
          <p:cNvSpPr txBox="1">
            <a:spLocks noChangeArrowheads="1"/>
          </p:cNvSpPr>
          <p:nvPr/>
        </p:nvSpPr>
        <p:spPr bwMode="auto">
          <a:xfrm>
            <a:off x="5408228" y="3533756"/>
            <a:ext cx="612668" cy="338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lang="en-US" altLang="zh-CN" sz="1400" b="1">
                <a:latin typeface="微软雅黑" pitchFamily="34" charset="-122"/>
                <a:ea typeface="微软雅黑" pitchFamily="34" charset="-122"/>
              </a:rPr>
              <a:t>send</a:t>
            </a:r>
          </a:p>
        </p:txBody>
      </p:sp>
      <p:sp>
        <p:nvSpPr>
          <p:cNvPr id="12" name="Text Box 11"/>
          <p:cNvSpPr txBox="1">
            <a:spLocks noChangeArrowheads="1"/>
          </p:cNvSpPr>
          <p:nvPr/>
        </p:nvSpPr>
        <p:spPr bwMode="auto">
          <a:xfrm>
            <a:off x="5390761" y="4002368"/>
            <a:ext cx="641522" cy="338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lang="en-US" altLang="zh-CN" sz="1400" b="1">
                <a:latin typeface="微软雅黑" pitchFamily="34" charset="-122"/>
                <a:ea typeface="微软雅黑" pitchFamily="34" charset="-122"/>
              </a:rPr>
              <a:t>close</a:t>
            </a:r>
          </a:p>
        </p:txBody>
      </p:sp>
      <p:sp>
        <p:nvSpPr>
          <p:cNvPr id="13" name="Line 12"/>
          <p:cNvSpPr>
            <a:spLocks noChangeShapeType="1"/>
          </p:cNvSpPr>
          <p:nvPr/>
        </p:nvSpPr>
        <p:spPr bwMode="auto">
          <a:xfrm>
            <a:off x="5730372" y="1492824"/>
            <a:ext cx="0" cy="279934"/>
          </a:xfrm>
          <a:prstGeom prst="line">
            <a:avLst/>
          </a:prstGeom>
          <a:noFill/>
          <a:ln w="31750">
            <a:solidFill>
              <a:srgbClr val="FF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14" name="Line 13"/>
          <p:cNvSpPr>
            <a:spLocks noChangeShapeType="1"/>
          </p:cNvSpPr>
          <p:nvPr/>
        </p:nvSpPr>
        <p:spPr bwMode="auto">
          <a:xfrm>
            <a:off x="5730372" y="1940472"/>
            <a:ext cx="0" cy="279934"/>
          </a:xfrm>
          <a:prstGeom prst="line">
            <a:avLst/>
          </a:prstGeom>
          <a:noFill/>
          <a:ln w="31750">
            <a:solidFill>
              <a:srgbClr val="FF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15" name="Line 14"/>
          <p:cNvSpPr>
            <a:spLocks noChangeShapeType="1"/>
          </p:cNvSpPr>
          <p:nvPr/>
        </p:nvSpPr>
        <p:spPr bwMode="auto">
          <a:xfrm>
            <a:off x="5730372" y="2388121"/>
            <a:ext cx="0" cy="279934"/>
          </a:xfrm>
          <a:prstGeom prst="line">
            <a:avLst/>
          </a:prstGeom>
          <a:noFill/>
          <a:ln w="31750">
            <a:solidFill>
              <a:srgbClr val="FF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16" name="Line 15"/>
          <p:cNvSpPr>
            <a:spLocks noChangeShapeType="1"/>
          </p:cNvSpPr>
          <p:nvPr/>
        </p:nvSpPr>
        <p:spPr bwMode="auto">
          <a:xfrm>
            <a:off x="5730372" y="2891264"/>
            <a:ext cx="0" cy="279934"/>
          </a:xfrm>
          <a:prstGeom prst="line">
            <a:avLst/>
          </a:prstGeom>
          <a:noFill/>
          <a:ln w="31750">
            <a:solidFill>
              <a:srgbClr val="FF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17" name="Line 16"/>
          <p:cNvSpPr>
            <a:spLocks noChangeShapeType="1"/>
          </p:cNvSpPr>
          <p:nvPr/>
        </p:nvSpPr>
        <p:spPr bwMode="auto">
          <a:xfrm>
            <a:off x="5730372" y="3394406"/>
            <a:ext cx="0" cy="279934"/>
          </a:xfrm>
          <a:prstGeom prst="line">
            <a:avLst/>
          </a:prstGeom>
          <a:noFill/>
          <a:ln w="31750">
            <a:solidFill>
              <a:srgbClr val="FF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18" name="Line 17"/>
          <p:cNvSpPr>
            <a:spLocks noChangeShapeType="1"/>
          </p:cNvSpPr>
          <p:nvPr/>
        </p:nvSpPr>
        <p:spPr bwMode="auto">
          <a:xfrm>
            <a:off x="5730372" y="3842054"/>
            <a:ext cx="0" cy="279934"/>
          </a:xfrm>
          <a:prstGeom prst="line">
            <a:avLst/>
          </a:prstGeom>
          <a:noFill/>
          <a:ln w="31750">
            <a:solidFill>
              <a:srgbClr val="FF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20" name="Text Box 19"/>
          <p:cNvSpPr txBox="1">
            <a:spLocks noChangeArrowheads="1"/>
          </p:cNvSpPr>
          <p:nvPr/>
        </p:nvSpPr>
        <p:spPr bwMode="auto">
          <a:xfrm>
            <a:off x="2537729" y="2134082"/>
            <a:ext cx="766941" cy="338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lang="en-US" altLang="zh-CN" sz="1400" b="1" dirty="0">
                <a:latin typeface="微软雅黑" pitchFamily="34" charset="-122"/>
                <a:ea typeface="微软雅黑" pitchFamily="34" charset="-122"/>
              </a:rPr>
              <a:t>socket</a:t>
            </a:r>
          </a:p>
        </p:txBody>
      </p:sp>
      <p:sp>
        <p:nvSpPr>
          <p:cNvPr id="21" name="Text Box 20"/>
          <p:cNvSpPr txBox="1">
            <a:spLocks noChangeArrowheads="1"/>
          </p:cNvSpPr>
          <p:nvPr/>
        </p:nvSpPr>
        <p:spPr bwMode="auto">
          <a:xfrm>
            <a:off x="2640964" y="3533756"/>
            <a:ext cx="560473" cy="338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lang="en-US" altLang="zh-CN" sz="1400" b="1">
                <a:latin typeface="微软雅黑" pitchFamily="34" charset="-122"/>
                <a:ea typeface="微软雅黑" pitchFamily="34" charset="-122"/>
              </a:rPr>
              <a:t>recv</a:t>
            </a:r>
          </a:p>
        </p:txBody>
      </p:sp>
      <p:sp>
        <p:nvSpPr>
          <p:cNvPr id="22" name="Text Box 21"/>
          <p:cNvSpPr txBox="1">
            <a:spLocks noChangeArrowheads="1"/>
          </p:cNvSpPr>
          <p:nvPr/>
        </p:nvSpPr>
        <p:spPr bwMode="auto">
          <a:xfrm>
            <a:off x="2614866" y="3065142"/>
            <a:ext cx="612668" cy="338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lang="en-US" altLang="zh-CN" sz="1400" b="1">
                <a:latin typeface="微软雅黑" pitchFamily="34" charset="-122"/>
                <a:ea typeface="微软雅黑" pitchFamily="34" charset="-122"/>
              </a:rPr>
              <a:t>send</a:t>
            </a:r>
          </a:p>
        </p:txBody>
      </p:sp>
      <p:sp>
        <p:nvSpPr>
          <p:cNvPr id="23" name="Text Box 22"/>
          <p:cNvSpPr txBox="1">
            <a:spLocks noChangeArrowheads="1"/>
          </p:cNvSpPr>
          <p:nvPr/>
        </p:nvSpPr>
        <p:spPr bwMode="auto">
          <a:xfrm>
            <a:off x="2601046" y="4002368"/>
            <a:ext cx="641522" cy="338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lang="en-US" altLang="zh-CN" sz="1400" b="1">
                <a:latin typeface="微软雅黑" pitchFamily="34" charset="-122"/>
                <a:ea typeface="微软雅黑" pitchFamily="34" charset="-122"/>
              </a:rPr>
              <a:t>close</a:t>
            </a:r>
          </a:p>
        </p:txBody>
      </p:sp>
      <p:sp>
        <p:nvSpPr>
          <p:cNvPr id="24" name="Text Box 23"/>
          <p:cNvSpPr txBox="1">
            <a:spLocks noChangeArrowheads="1"/>
          </p:cNvSpPr>
          <p:nvPr/>
        </p:nvSpPr>
        <p:spPr bwMode="auto">
          <a:xfrm>
            <a:off x="2471203" y="2601463"/>
            <a:ext cx="901209" cy="338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lang="en-US" altLang="zh-CN" sz="1400" b="1">
                <a:latin typeface="微软雅黑" pitchFamily="34" charset="-122"/>
                <a:ea typeface="微软雅黑" pitchFamily="34" charset="-122"/>
              </a:rPr>
              <a:t>connect</a:t>
            </a:r>
          </a:p>
        </p:txBody>
      </p:sp>
      <p:sp>
        <p:nvSpPr>
          <p:cNvPr id="25" name="Line 24"/>
          <p:cNvSpPr>
            <a:spLocks noChangeShapeType="1"/>
          </p:cNvSpPr>
          <p:nvPr/>
        </p:nvSpPr>
        <p:spPr bwMode="auto">
          <a:xfrm>
            <a:off x="2921200" y="2430049"/>
            <a:ext cx="0" cy="279934"/>
          </a:xfrm>
          <a:prstGeom prst="line">
            <a:avLst/>
          </a:prstGeom>
          <a:noFill/>
          <a:ln w="31750">
            <a:solidFill>
              <a:srgbClr val="FF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26" name="Line 25"/>
          <p:cNvSpPr>
            <a:spLocks noChangeShapeType="1"/>
          </p:cNvSpPr>
          <p:nvPr/>
        </p:nvSpPr>
        <p:spPr bwMode="auto">
          <a:xfrm>
            <a:off x="2921200" y="2877697"/>
            <a:ext cx="0" cy="279934"/>
          </a:xfrm>
          <a:prstGeom prst="line">
            <a:avLst/>
          </a:prstGeom>
          <a:noFill/>
          <a:ln w="31750">
            <a:solidFill>
              <a:srgbClr val="FF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27" name="Line 26"/>
          <p:cNvSpPr>
            <a:spLocks noChangeShapeType="1"/>
          </p:cNvSpPr>
          <p:nvPr/>
        </p:nvSpPr>
        <p:spPr bwMode="auto">
          <a:xfrm>
            <a:off x="2921200" y="3325347"/>
            <a:ext cx="0" cy="279934"/>
          </a:xfrm>
          <a:prstGeom prst="line">
            <a:avLst/>
          </a:prstGeom>
          <a:noFill/>
          <a:ln w="31750">
            <a:solidFill>
              <a:srgbClr val="FF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28" name="Line 27"/>
          <p:cNvSpPr>
            <a:spLocks noChangeShapeType="1"/>
          </p:cNvSpPr>
          <p:nvPr/>
        </p:nvSpPr>
        <p:spPr bwMode="auto">
          <a:xfrm>
            <a:off x="2921200" y="3828489"/>
            <a:ext cx="0" cy="279934"/>
          </a:xfrm>
          <a:prstGeom prst="line">
            <a:avLst/>
          </a:prstGeom>
          <a:noFill/>
          <a:ln w="31750">
            <a:solidFill>
              <a:srgbClr val="FF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29" name="Freeform 28"/>
          <p:cNvSpPr>
            <a:spLocks/>
          </p:cNvSpPr>
          <p:nvPr/>
        </p:nvSpPr>
        <p:spPr bwMode="auto">
          <a:xfrm flipH="1">
            <a:off x="1997574" y="3236445"/>
            <a:ext cx="656690" cy="462447"/>
          </a:xfrm>
          <a:custGeom>
            <a:avLst/>
            <a:gdLst>
              <a:gd name="T0" fmla="*/ 0 w 540"/>
              <a:gd name="T1" fmla="*/ 2147483646 h 391"/>
              <a:gd name="T2" fmla="*/ 2147483646 w 540"/>
              <a:gd name="T3" fmla="*/ 2147483646 h 391"/>
              <a:gd name="T4" fmla="*/ 2147483646 w 540"/>
              <a:gd name="T5" fmla="*/ 2147483646 h 391"/>
              <a:gd name="T6" fmla="*/ 2147483646 w 540"/>
              <a:gd name="T7" fmla="*/ 2147483646 h 391"/>
              <a:gd name="T8" fmla="*/ 2147483646 w 540"/>
              <a:gd name="T9" fmla="*/ 2147483646 h 391"/>
              <a:gd name="T10" fmla="*/ 2147483646 w 540"/>
              <a:gd name="T11" fmla="*/ 2147483646 h 391"/>
              <a:gd name="T12" fmla="*/ 2147483646 w 540"/>
              <a:gd name="T13" fmla="*/ 2147483646 h 391"/>
              <a:gd name="T14" fmla="*/ 2147483646 w 540"/>
              <a:gd name="T15" fmla="*/ 2147483646 h 391"/>
              <a:gd name="T16" fmla="*/ 0 w 540"/>
              <a:gd name="T17" fmla="*/ 2147483646 h 39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40" h="391">
                <a:moveTo>
                  <a:pt x="0" y="384"/>
                </a:moveTo>
                <a:cubicBezTo>
                  <a:pt x="52" y="385"/>
                  <a:pt x="240" y="389"/>
                  <a:pt x="311" y="389"/>
                </a:cubicBezTo>
                <a:cubicBezTo>
                  <a:pt x="382" y="389"/>
                  <a:pt x="397" y="391"/>
                  <a:pt x="427" y="385"/>
                </a:cubicBezTo>
                <a:cubicBezTo>
                  <a:pt x="457" y="379"/>
                  <a:pt x="477" y="372"/>
                  <a:pt x="494" y="355"/>
                </a:cubicBezTo>
                <a:cubicBezTo>
                  <a:pt x="511" y="338"/>
                  <a:pt x="523" y="324"/>
                  <a:pt x="529" y="284"/>
                </a:cubicBezTo>
                <a:cubicBezTo>
                  <a:pt x="535" y="244"/>
                  <a:pt x="540" y="155"/>
                  <a:pt x="533" y="113"/>
                </a:cubicBezTo>
                <a:cubicBezTo>
                  <a:pt x="526" y="71"/>
                  <a:pt x="515" y="52"/>
                  <a:pt x="488" y="34"/>
                </a:cubicBezTo>
                <a:cubicBezTo>
                  <a:pt x="461" y="16"/>
                  <a:pt x="451" y="10"/>
                  <a:pt x="370" y="5"/>
                </a:cubicBezTo>
                <a:cubicBezTo>
                  <a:pt x="289" y="0"/>
                  <a:pt x="77" y="6"/>
                  <a:pt x="0" y="6"/>
                </a:cubicBezTo>
              </a:path>
            </a:pathLst>
          </a:custGeom>
          <a:noFill/>
          <a:ln w="38100" cmpd="sng">
            <a:solidFill>
              <a:srgbClr val="CC00CC"/>
            </a:solidFill>
            <a:round/>
            <a:headEnd type="none" w="med" len="lg"/>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30" name="Freeform 29"/>
          <p:cNvSpPr>
            <a:spLocks/>
          </p:cNvSpPr>
          <p:nvPr/>
        </p:nvSpPr>
        <p:spPr bwMode="auto">
          <a:xfrm>
            <a:off x="5995317" y="3217303"/>
            <a:ext cx="378204" cy="482177"/>
          </a:xfrm>
          <a:custGeom>
            <a:avLst/>
            <a:gdLst>
              <a:gd name="T0" fmla="*/ 0 w 311"/>
              <a:gd name="T1" fmla="*/ 2147483646 h 391"/>
              <a:gd name="T2" fmla="*/ 2147483646 w 311"/>
              <a:gd name="T3" fmla="*/ 2147483646 h 391"/>
              <a:gd name="T4" fmla="*/ 2147483646 w 311"/>
              <a:gd name="T5" fmla="*/ 2147483646 h 391"/>
              <a:gd name="T6" fmla="*/ 2147483646 w 311"/>
              <a:gd name="T7" fmla="*/ 2147483646 h 391"/>
              <a:gd name="T8" fmla="*/ 2147483646 w 311"/>
              <a:gd name="T9" fmla="*/ 2147483646 h 391"/>
              <a:gd name="T10" fmla="*/ 2147483646 w 311"/>
              <a:gd name="T11" fmla="*/ 2147483646 h 391"/>
              <a:gd name="T12" fmla="*/ 2147483646 w 311"/>
              <a:gd name="T13" fmla="*/ 2147483646 h 391"/>
              <a:gd name="T14" fmla="*/ 2147483646 w 311"/>
              <a:gd name="T15" fmla="*/ 2147483646 h 391"/>
              <a:gd name="T16" fmla="*/ 0 w 311"/>
              <a:gd name="T17" fmla="*/ 2147483646 h 39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11" h="391">
                <a:moveTo>
                  <a:pt x="0" y="387"/>
                </a:moveTo>
                <a:cubicBezTo>
                  <a:pt x="30" y="387"/>
                  <a:pt x="139" y="391"/>
                  <a:pt x="182" y="389"/>
                </a:cubicBezTo>
                <a:cubicBezTo>
                  <a:pt x="225" y="387"/>
                  <a:pt x="238" y="382"/>
                  <a:pt x="256" y="373"/>
                </a:cubicBezTo>
                <a:cubicBezTo>
                  <a:pt x="274" y="364"/>
                  <a:pt x="284" y="354"/>
                  <a:pt x="293" y="337"/>
                </a:cubicBezTo>
                <a:cubicBezTo>
                  <a:pt x="302" y="320"/>
                  <a:pt x="306" y="304"/>
                  <a:pt x="308" y="269"/>
                </a:cubicBezTo>
                <a:cubicBezTo>
                  <a:pt x="310" y="234"/>
                  <a:pt x="311" y="160"/>
                  <a:pt x="308" y="124"/>
                </a:cubicBezTo>
                <a:cubicBezTo>
                  <a:pt x="305" y="88"/>
                  <a:pt x="305" y="70"/>
                  <a:pt x="289" y="50"/>
                </a:cubicBezTo>
                <a:cubicBezTo>
                  <a:pt x="273" y="30"/>
                  <a:pt x="259" y="14"/>
                  <a:pt x="211" y="7"/>
                </a:cubicBezTo>
                <a:cubicBezTo>
                  <a:pt x="163" y="0"/>
                  <a:pt x="44" y="9"/>
                  <a:pt x="0" y="9"/>
                </a:cubicBezTo>
              </a:path>
            </a:pathLst>
          </a:custGeom>
          <a:noFill/>
          <a:ln w="38100" cmpd="sng">
            <a:solidFill>
              <a:srgbClr val="CC00CC"/>
            </a:solidFill>
            <a:round/>
            <a:headEnd type="none" w="med" len="lg"/>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31" name="Freeform 30"/>
          <p:cNvSpPr>
            <a:spLocks/>
          </p:cNvSpPr>
          <p:nvPr/>
        </p:nvSpPr>
        <p:spPr bwMode="auto">
          <a:xfrm>
            <a:off x="6085478" y="2735181"/>
            <a:ext cx="654258" cy="1442834"/>
          </a:xfrm>
          <a:custGeom>
            <a:avLst/>
            <a:gdLst>
              <a:gd name="T0" fmla="*/ 0 w 538"/>
              <a:gd name="T1" fmla="*/ 2147483646 h 1175"/>
              <a:gd name="T2" fmla="*/ 2147483646 w 538"/>
              <a:gd name="T3" fmla="*/ 2147483646 h 1175"/>
              <a:gd name="T4" fmla="*/ 2147483646 w 538"/>
              <a:gd name="T5" fmla="*/ 2147483646 h 1175"/>
              <a:gd name="T6" fmla="*/ 2147483646 w 538"/>
              <a:gd name="T7" fmla="*/ 2147483646 h 1175"/>
              <a:gd name="T8" fmla="*/ 2147483646 w 538"/>
              <a:gd name="T9" fmla="*/ 2147483646 h 1175"/>
              <a:gd name="T10" fmla="*/ 2147483646 w 538"/>
              <a:gd name="T11" fmla="*/ 2147483646 h 1175"/>
              <a:gd name="T12" fmla="*/ 2147483646 w 538"/>
              <a:gd name="T13" fmla="*/ 2147483646 h 1175"/>
              <a:gd name="T14" fmla="*/ 2147483646 w 538"/>
              <a:gd name="T15" fmla="*/ 2147483646 h 1175"/>
              <a:gd name="T16" fmla="*/ 0 w 538"/>
              <a:gd name="T17" fmla="*/ 2147483646 h 117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38" h="1175">
                <a:moveTo>
                  <a:pt x="0" y="1171"/>
                </a:moveTo>
                <a:cubicBezTo>
                  <a:pt x="51" y="1171"/>
                  <a:pt x="237" y="1175"/>
                  <a:pt x="306" y="1168"/>
                </a:cubicBezTo>
                <a:cubicBezTo>
                  <a:pt x="375" y="1161"/>
                  <a:pt x="386" y="1151"/>
                  <a:pt x="417" y="1129"/>
                </a:cubicBezTo>
                <a:cubicBezTo>
                  <a:pt x="448" y="1107"/>
                  <a:pt x="472" y="1080"/>
                  <a:pt x="489" y="1036"/>
                </a:cubicBezTo>
                <a:cubicBezTo>
                  <a:pt x="506" y="992"/>
                  <a:pt x="515" y="980"/>
                  <a:pt x="522" y="865"/>
                </a:cubicBezTo>
                <a:cubicBezTo>
                  <a:pt x="529" y="750"/>
                  <a:pt x="538" y="472"/>
                  <a:pt x="534" y="348"/>
                </a:cubicBezTo>
                <a:cubicBezTo>
                  <a:pt x="530" y="224"/>
                  <a:pt x="529" y="176"/>
                  <a:pt x="501" y="121"/>
                </a:cubicBezTo>
                <a:cubicBezTo>
                  <a:pt x="473" y="66"/>
                  <a:pt x="448" y="38"/>
                  <a:pt x="365" y="19"/>
                </a:cubicBezTo>
                <a:cubicBezTo>
                  <a:pt x="282" y="0"/>
                  <a:pt x="76" y="11"/>
                  <a:pt x="0" y="9"/>
                </a:cubicBezTo>
              </a:path>
            </a:pathLst>
          </a:custGeom>
          <a:noFill/>
          <a:ln w="38100" cmpd="sng">
            <a:solidFill>
              <a:srgbClr val="CC00CC"/>
            </a:solidFill>
            <a:round/>
            <a:headEnd type="none" w="med" len="lg"/>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32" name="Line 31"/>
          <p:cNvSpPr>
            <a:spLocks noChangeShapeType="1"/>
          </p:cNvSpPr>
          <p:nvPr/>
        </p:nvSpPr>
        <p:spPr bwMode="auto">
          <a:xfrm>
            <a:off x="3170499" y="3343844"/>
            <a:ext cx="2482044" cy="110987"/>
          </a:xfrm>
          <a:prstGeom prst="line">
            <a:avLst/>
          </a:prstGeom>
          <a:noFill/>
          <a:ln w="28575">
            <a:solidFill>
              <a:srgbClr val="0000FF"/>
            </a:solidFill>
            <a:prstDash val="dash"/>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33" name="Line 32"/>
          <p:cNvSpPr>
            <a:spLocks noChangeShapeType="1"/>
          </p:cNvSpPr>
          <p:nvPr/>
        </p:nvSpPr>
        <p:spPr bwMode="auto">
          <a:xfrm flipH="1">
            <a:off x="3051321" y="3814924"/>
            <a:ext cx="2482044" cy="110987"/>
          </a:xfrm>
          <a:prstGeom prst="line">
            <a:avLst/>
          </a:prstGeom>
          <a:noFill/>
          <a:ln w="28575">
            <a:solidFill>
              <a:srgbClr val="0000FF"/>
            </a:solidFill>
            <a:prstDash val="dash"/>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34" name="Line 34"/>
          <p:cNvSpPr>
            <a:spLocks noChangeShapeType="1"/>
          </p:cNvSpPr>
          <p:nvPr/>
        </p:nvSpPr>
        <p:spPr bwMode="auto">
          <a:xfrm rot="186387" flipV="1">
            <a:off x="3322510" y="2872766"/>
            <a:ext cx="2280172" cy="6165"/>
          </a:xfrm>
          <a:prstGeom prst="line">
            <a:avLst/>
          </a:prstGeom>
          <a:noFill/>
          <a:ln w="28575">
            <a:solidFill>
              <a:srgbClr val="0000FF"/>
            </a:solidFill>
            <a:prstDash val="dash"/>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35" name="Text Box 35"/>
          <p:cNvSpPr txBox="1">
            <a:spLocks noChangeArrowheads="1"/>
          </p:cNvSpPr>
          <p:nvPr/>
        </p:nvSpPr>
        <p:spPr bwMode="auto">
          <a:xfrm rot="186387">
            <a:off x="3809156" y="2555304"/>
            <a:ext cx="1261884" cy="338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lang="zh-CN" altLang="en-US" sz="1400" b="1" dirty="0">
                <a:latin typeface="微软雅黑" pitchFamily="34" charset="-122"/>
                <a:ea typeface="微软雅黑" pitchFamily="34" charset="-122"/>
              </a:rPr>
              <a:t>连接建立请求</a:t>
            </a:r>
          </a:p>
        </p:txBody>
      </p:sp>
      <p:sp>
        <p:nvSpPr>
          <p:cNvPr id="42" name="Text Box 18"/>
          <p:cNvSpPr txBox="1">
            <a:spLocks noChangeArrowheads="1"/>
          </p:cNvSpPr>
          <p:nvPr/>
        </p:nvSpPr>
        <p:spPr bwMode="auto">
          <a:xfrm>
            <a:off x="6855413" y="1984724"/>
            <a:ext cx="90281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lang="zh-CN" altLang="en-US" sz="1400" b="1" dirty="0">
                <a:solidFill>
                  <a:srgbClr val="C00000"/>
                </a:solidFill>
                <a:latin typeface="微软雅黑" pitchFamily="34" charset="-122"/>
                <a:ea typeface="微软雅黑" pitchFamily="34" charset="-122"/>
              </a:rPr>
              <a:t>连接建立</a:t>
            </a:r>
          </a:p>
        </p:txBody>
      </p:sp>
      <p:sp>
        <p:nvSpPr>
          <p:cNvPr id="43" name="Text Box 18"/>
          <p:cNvSpPr txBox="1">
            <a:spLocks noChangeArrowheads="1"/>
          </p:cNvSpPr>
          <p:nvPr/>
        </p:nvSpPr>
        <p:spPr bwMode="auto">
          <a:xfrm>
            <a:off x="6855413" y="3207283"/>
            <a:ext cx="90281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lang="zh-CN" altLang="en-US" sz="1400" b="1" dirty="0">
                <a:solidFill>
                  <a:srgbClr val="C00000"/>
                </a:solidFill>
                <a:latin typeface="微软雅黑" pitchFamily="34" charset="-122"/>
                <a:ea typeface="微软雅黑" pitchFamily="34" charset="-122"/>
              </a:rPr>
              <a:t>数据传送</a:t>
            </a:r>
          </a:p>
        </p:txBody>
      </p:sp>
      <p:sp>
        <p:nvSpPr>
          <p:cNvPr id="44" name="Text Box 18"/>
          <p:cNvSpPr txBox="1">
            <a:spLocks noChangeArrowheads="1"/>
          </p:cNvSpPr>
          <p:nvPr/>
        </p:nvSpPr>
        <p:spPr bwMode="auto">
          <a:xfrm>
            <a:off x="6855413" y="3895286"/>
            <a:ext cx="90281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lang="zh-CN" altLang="en-US" sz="1400" b="1" dirty="0">
                <a:solidFill>
                  <a:srgbClr val="C00000"/>
                </a:solidFill>
                <a:latin typeface="微软雅黑" pitchFamily="34" charset="-122"/>
                <a:ea typeface="微软雅黑" pitchFamily="34" charset="-122"/>
              </a:rPr>
              <a:t>连接释放</a:t>
            </a:r>
          </a:p>
        </p:txBody>
      </p:sp>
    </p:spTree>
    <p:extLst>
      <p:ext uri="{BB962C8B-B14F-4D97-AF65-F5344CB8AC3E}">
        <p14:creationId xmlns:p14="http://schemas.microsoft.com/office/powerpoint/2010/main" val="109553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3000" fill="hold" grpId="0" nodeType="withEffect">
                                  <p:stCondLst>
                                    <p:cond delay="0"/>
                                  </p:stCondLst>
                                  <p:childTnLst>
                                    <p:animScale>
                                      <p:cBhvr>
                                        <p:cTn id="6" dur="2000" fill="hold"/>
                                        <p:tgtEl>
                                          <p:spTgt spid="20"/>
                                        </p:tgtEl>
                                      </p:cBhvr>
                                      <p:by x="150000" y="150000"/>
                                    </p:animScale>
                                  </p:childTnLst>
                                </p:cTn>
                              </p:par>
                              <p:par>
                                <p:cTn id="7" presetID="6" presetClass="emph" presetSubtype="0" repeatCount="3000" fill="hold" grpId="0" nodeType="withEffect">
                                  <p:stCondLst>
                                    <p:cond delay="0"/>
                                  </p:stCondLst>
                                  <p:childTnLst>
                                    <p:animScale>
                                      <p:cBhvr>
                                        <p:cTn id="8" dur="2000" fill="hold"/>
                                        <p:tgtEl>
                                          <p:spTgt spid="6"/>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0" grpId="0"/>
    </p:bldLst>
  </p:timing>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556963" y="941776"/>
            <a:ext cx="8048776" cy="3430235"/>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Text Box 4"/>
          <p:cNvSpPr txBox="1">
            <a:spLocks noChangeArrowheads="1"/>
          </p:cNvSpPr>
          <p:nvPr/>
        </p:nvSpPr>
        <p:spPr bwMode="auto">
          <a:xfrm>
            <a:off x="5193856" y="966072"/>
            <a:ext cx="1005403"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lang="zh-CN" altLang="en-US" sz="1600" b="1">
                <a:solidFill>
                  <a:srgbClr val="0000FF"/>
                </a:solidFill>
                <a:latin typeface="微软雅黑" pitchFamily="34" charset="-122"/>
                <a:ea typeface="微软雅黑" pitchFamily="34" charset="-122"/>
              </a:rPr>
              <a:t>服务器端</a:t>
            </a:r>
          </a:p>
        </p:txBody>
      </p:sp>
      <p:sp>
        <p:nvSpPr>
          <p:cNvPr id="19" name="Text Box 18"/>
          <p:cNvSpPr txBox="1">
            <a:spLocks noChangeArrowheads="1"/>
          </p:cNvSpPr>
          <p:nvPr/>
        </p:nvSpPr>
        <p:spPr bwMode="auto">
          <a:xfrm>
            <a:off x="2492362" y="966072"/>
            <a:ext cx="800219"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lang="zh-CN" altLang="en-US" sz="1600" b="1" dirty="0">
                <a:solidFill>
                  <a:srgbClr val="0000FF"/>
                </a:solidFill>
                <a:latin typeface="微软雅黑" pitchFamily="34" charset="-122"/>
                <a:ea typeface="微软雅黑" pitchFamily="34" charset="-122"/>
              </a:rPr>
              <a:t>客户端</a:t>
            </a:r>
          </a:p>
        </p:txBody>
      </p:sp>
      <p:sp>
        <p:nvSpPr>
          <p:cNvPr id="38" name="AutoShape 5"/>
          <p:cNvSpPr>
            <a:spLocks noChangeArrowheads="1"/>
          </p:cNvSpPr>
          <p:nvPr/>
        </p:nvSpPr>
        <p:spPr bwMode="auto">
          <a:xfrm>
            <a:off x="556963" y="546833"/>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39" name="Rectangle 6"/>
          <p:cNvSpPr>
            <a:spLocks noChangeArrowheads="1"/>
          </p:cNvSpPr>
          <p:nvPr/>
        </p:nvSpPr>
        <p:spPr bwMode="auto">
          <a:xfrm>
            <a:off x="3564892" y="513622"/>
            <a:ext cx="203292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itchFamily="34" charset="-122"/>
                <a:ea typeface="微软雅黑" pitchFamily="34" charset="-122"/>
              </a:rPr>
              <a:t>1. </a:t>
            </a:r>
            <a:r>
              <a:rPr lang="zh-CN" altLang="en-US" sz="2000" b="1" dirty="0">
                <a:solidFill>
                  <a:schemeClr val="bg1"/>
                </a:solidFill>
                <a:latin typeface="微软雅黑" pitchFamily="34" charset="-122"/>
                <a:ea typeface="微软雅黑" pitchFamily="34" charset="-122"/>
              </a:rPr>
              <a:t>连接建立阶段</a:t>
            </a:r>
          </a:p>
        </p:txBody>
      </p:sp>
      <p:sp>
        <p:nvSpPr>
          <p:cNvPr id="36" name="矩形 35"/>
          <p:cNvSpPr/>
          <p:nvPr/>
        </p:nvSpPr>
        <p:spPr>
          <a:xfrm>
            <a:off x="1481959" y="1262586"/>
            <a:ext cx="6358758" cy="1613262"/>
          </a:xfrm>
          <a:prstGeom prst="rect">
            <a:avLst/>
          </a:prstGeom>
          <a:noFill/>
          <a:ln w="12700">
            <a:solidFill>
              <a:srgbClr val="0000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1481959" y="2877696"/>
            <a:ext cx="6358758" cy="964357"/>
          </a:xfrm>
          <a:prstGeom prst="rect">
            <a:avLst/>
          </a:prstGeom>
          <a:noFill/>
          <a:ln w="12700">
            <a:solidFill>
              <a:srgbClr val="0000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a:off x="1481959" y="3842054"/>
            <a:ext cx="6358758" cy="447650"/>
          </a:xfrm>
          <a:prstGeom prst="rect">
            <a:avLst/>
          </a:prstGeom>
          <a:noFill/>
          <a:ln w="12700">
            <a:solidFill>
              <a:srgbClr val="0000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Text Box 5"/>
          <p:cNvSpPr txBox="1">
            <a:spLocks noChangeArrowheads="1"/>
          </p:cNvSpPr>
          <p:nvPr/>
        </p:nvSpPr>
        <p:spPr bwMode="auto">
          <a:xfrm>
            <a:off x="5349334" y="1190692"/>
            <a:ext cx="766941" cy="338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lang="en-US" altLang="zh-CN" sz="1400" b="1" dirty="0">
                <a:latin typeface="微软雅黑" pitchFamily="34" charset="-122"/>
                <a:ea typeface="微软雅黑" pitchFamily="34" charset="-122"/>
              </a:rPr>
              <a:t>socket</a:t>
            </a:r>
          </a:p>
        </p:txBody>
      </p:sp>
      <p:sp>
        <p:nvSpPr>
          <p:cNvPr id="7" name="Text Box 6"/>
          <p:cNvSpPr txBox="1">
            <a:spLocks noChangeArrowheads="1"/>
          </p:cNvSpPr>
          <p:nvPr/>
        </p:nvSpPr>
        <p:spPr bwMode="auto">
          <a:xfrm>
            <a:off x="5432440" y="1659304"/>
            <a:ext cx="593431" cy="338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lang="en-US" altLang="zh-CN" sz="1400" b="1" dirty="0">
                <a:latin typeface="微软雅黑" pitchFamily="34" charset="-122"/>
                <a:ea typeface="微软雅黑" pitchFamily="34" charset="-122"/>
              </a:rPr>
              <a:t>bind</a:t>
            </a:r>
          </a:p>
        </p:txBody>
      </p:sp>
      <p:sp>
        <p:nvSpPr>
          <p:cNvPr id="8" name="Text Box 7"/>
          <p:cNvSpPr txBox="1">
            <a:spLocks noChangeArrowheads="1"/>
          </p:cNvSpPr>
          <p:nvPr/>
        </p:nvSpPr>
        <p:spPr bwMode="auto">
          <a:xfrm>
            <a:off x="5389101" y="2127917"/>
            <a:ext cx="672813" cy="338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lang="en-US" altLang="zh-CN" sz="1400" b="1">
                <a:latin typeface="微软雅黑" pitchFamily="34" charset="-122"/>
                <a:ea typeface="微软雅黑" pitchFamily="34" charset="-122"/>
              </a:rPr>
              <a:t>listen</a:t>
            </a:r>
          </a:p>
        </p:txBody>
      </p:sp>
      <p:sp>
        <p:nvSpPr>
          <p:cNvPr id="9" name="Text Box 8"/>
          <p:cNvSpPr txBox="1">
            <a:spLocks noChangeArrowheads="1"/>
          </p:cNvSpPr>
          <p:nvPr/>
        </p:nvSpPr>
        <p:spPr bwMode="auto">
          <a:xfrm>
            <a:off x="5335376" y="2596529"/>
            <a:ext cx="772969" cy="338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lang="en-US" altLang="zh-CN" sz="1400" b="1">
                <a:latin typeface="微软雅黑" pitchFamily="34" charset="-122"/>
                <a:ea typeface="微软雅黑" pitchFamily="34" charset="-122"/>
              </a:rPr>
              <a:t>accept</a:t>
            </a:r>
          </a:p>
        </p:txBody>
      </p:sp>
      <p:sp>
        <p:nvSpPr>
          <p:cNvPr id="10" name="Text Box 9"/>
          <p:cNvSpPr txBox="1">
            <a:spLocks noChangeArrowheads="1"/>
          </p:cNvSpPr>
          <p:nvPr/>
        </p:nvSpPr>
        <p:spPr bwMode="auto">
          <a:xfrm>
            <a:off x="5437975" y="3065142"/>
            <a:ext cx="560473" cy="338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lang="en-US" altLang="zh-CN" sz="1400" b="1">
                <a:latin typeface="微软雅黑" pitchFamily="34" charset="-122"/>
                <a:ea typeface="微软雅黑" pitchFamily="34" charset="-122"/>
              </a:rPr>
              <a:t>recv</a:t>
            </a:r>
          </a:p>
        </p:txBody>
      </p:sp>
      <p:sp>
        <p:nvSpPr>
          <p:cNvPr id="11" name="Text Box 10"/>
          <p:cNvSpPr txBox="1">
            <a:spLocks noChangeArrowheads="1"/>
          </p:cNvSpPr>
          <p:nvPr/>
        </p:nvSpPr>
        <p:spPr bwMode="auto">
          <a:xfrm>
            <a:off x="5408228" y="3533756"/>
            <a:ext cx="612668" cy="338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lang="en-US" altLang="zh-CN" sz="1400" b="1">
                <a:latin typeface="微软雅黑" pitchFamily="34" charset="-122"/>
                <a:ea typeface="微软雅黑" pitchFamily="34" charset="-122"/>
              </a:rPr>
              <a:t>send</a:t>
            </a:r>
          </a:p>
        </p:txBody>
      </p:sp>
      <p:sp>
        <p:nvSpPr>
          <p:cNvPr id="12" name="Text Box 11"/>
          <p:cNvSpPr txBox="1">
            <a:spLocks noChangeArrowheads="1"/>
          </p:cNvSpPr>
          <p:nvPr/>
        </p:nvSpPr>
        <p:spPr bwMode="auto">
          <a:xfrm>
            <a:off x="5390761" y="4002368"/>
            <a:ext cx="641522" cy="338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lang="en-US" altLang="zh-CN" sz="1400" b="1">
                <a:latin typeface="微软雅黑" pitchFamily="34" charset="-122"/>
                <a:ea typeface="微软雅黑" pitchFamily="34" charset="-122"/>
              </a:rPr>
              <a:t>close</a:t>
            </a:r>
          </a:p>
        </p:txBody>
      </p:sp>
      <p:sp>
        <p:nvSpPr>
          <p:cNvPr id="13" name="Line 12"/>
          <p:cNvSpPr>
            <a:spLocks noChangeShapeType="1"/>
          </p:cNvSpPr>
          <p:nvPr/>
        </p:nvSpPr>
        <p:spPr bwMode="auto">
          <a:xfrm>
            <a:off x="5730372" y="1492824"/>
            <a:ext cx="0" cy="279934"/>
          </a:xfrm>
          <a:prstGeom prst="line">
            <a:avLst/>
          </a:prstGeom>
          <a:noFill/>
          <a:ln w="31750">
            <a:solidFill>
              <a:srgbClr val="FF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14" name="Line 13"/>
          <p:cNvSpPr>
            <a:spLocks noChangeShapeType="1"/>
          </p:cNvSpPr>
          <p:nvPr/>
        </p:nvSpPr>
        <p:spPr bwMode="auto">
          <a:xfrm>
            <a:off x="5730372" y="1940472"/>
            <a:ext cx="0" cy="279934"/>
          </a:xfrm>
          <a:prstGeom prst="line">
            <a:avLst/>
          </a:prstGeom>
          <a:noFill/>
          <a:ln w="31750">
            <a:solidFill>
              <a:srgbClr val="FF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15" name="Line 14"/>
          <p:cNvSpPr>
            <a:spLocks noChangeShapeType="1"/>
          </p:cNvSpPr>
          <p:nvPr/>
        </p:nvSpPr>
        <p:spPr bwMode="auto">
          <a:xfrm>
            <a:off x="5730372" y="2388121"/>
            <a:ext cx="0" cy="279934"/>
          </a:xfrm>
          <a:prstGeom prst="line">
            <a:avLst/>
          </a:prstGeom>
          <a:noFill/>
          <a:ln w="31750">
            <a:solidFill>
              <a:srgbClr val="FF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16" name="Line 15"/>
          <p:cNvSpPr>
            <a:spLocks noChangeShapeType="1"/>
          </p:cNvSpPr>
          <p:nvPr/>
        </p:nvSpPr>
        <p:spPr bwMode="auto">
          <a:xfrm>
            <a:off x="5730372" y="2891264"/>
            <a:ext cx="0" cy="279934"/>
          </a:xfrm>
          <a:prstGeom prst="line">
            <a:avLst/>
          </a:prstGeom>
          <a:noFill/>
          <a:ln w="31750">
            <a:solidFill>
              <a:srgbClr val="FF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17" name="Line 16"/>
          <p:cNvSpPr>
            <a:spLocks noChangeShapeType="1"/>
          </p:cNvSpPr>
          <p:nvPr/>
        </p:nvSpPr>
        <p:spPr bwMode="auto">
          <a:xfrm>
            <a:off x="5730372" y="3394406"/>
            <a:ext cx="0" cy="279934"/>
          </a:xfrm>
          <a:prstGeom prst="line">
            <a:avLst/>
          </a:prstGeom>
          <a:noFill/>
          <a:ln w="31750">
            <a:solidFill>
              <a:srgbClr val="FF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18" name="Line 17"/>
          <p:cNvSpPr>
            <a:spLocks noChangeShapeType="1"/>
          </p:cNvSpPr>
          <p:nvPr/>
        </p:nvSpPr>
        <p:spPr bwMode="auto">
          <a:xfrm>
            <a:off x="5730372" y="3842054"/>
            <a:ext cx="0" cy="279934"/>
          </a:xfrm>
          <a:prstGeom prst="line">
            <a:avLst/>
          </a:prstGeom>
          <a:noFill/>
          <a:ln w="31750">
            <a:solidFill>
              <a:srgbClr val="FF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20" name="Text Box 19"/>
          <p:cNvSpPr txBox="1">
            <a:spLocks noChangeArrowheads="1"/>
          </p:cNvSpPr>
          <p:nvPr/>
        </p:nvSpPr>
        <p:spPr bwMode="auto">
          <a:xfrm>
            <a:off x="2537729" y="2134082"/>
            <a:ext cx="766941" cy="338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lang="en-US" altLang="zh-CN" sz="1400" b="1" dirty="0">
                <a:latin typeface="微软雅黑" pitchFamily="34" charset="-122"/>
                <a:ea typeface="微软雅黑" pitchFamily="34" charset="-122"/>
              </a:rPr>
              <a:t>socket</a:t>
            </a:r>
          </a:p>
        </p:txBody>
      </p:sp>
      <p:sp>
        <p:nvSpPr>
          <p:cNvPr id="21" name="Text Box 20"/>
          <p:cNvSpPr txBox="1">
            <a:spLocks noChangeArrowheads="1"/>
          </p:cNvSpPr>
          <p:nvPr/>
        </p:nvSpPr>
        <p:spPr bwMode="auto">
          <a:xfrm>
            <a:off x="2640964" y="3533756"/>
            <a:ext cx="560473" cy="338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lang="en-US" altLang="zh-CN" sz="1400" b="1">
                <a:latin typeface="微软雅黑" pitchFamily="34" charset="-122"/>
                <a:ea typeface="微软雅黑" pitchFamily="34" charset="-122"/>
              </a:rPr>
              <a:t>recv</a:t>
            </a:r>
          </a:p>
        </p:txBody>
      </p:sp>
      <p:sp>
        <p:nvSpPr>
          <p:cNvPr id="22" name="Text Box 21"/>
          <p:cNvSpPr txBox="1">
            <a:spLocks noChangeArrowheads="1"/>
          </p:cNvSpPr>
          <p:nvPr/>
        </p:nvSpPr>
        <p:spPr bwMode="auto">
          <a:xfrm>
            <a:off x="2614866" y="3065142"/>
            <a:ext cx="612668" cy="338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lang="en-US" altLang="zh-CN" sz="1400" b="1">
                <a:latin typeface="微软雅黑" pitchFamily="34" charset="-122"/>
                <a:ea typeface="微软雅黑" pitchFamily="34" charset="-122"/>
              </a:rPr>
              <a:t>send</a:t>
            </a:r>
          </a:p>
        </p:txBody>
      </p:sp>
      <p:sp>
        <p:nvSpPr>
          <p:cNvPr id="23" name="Text Box 22"/>
          <p:cNvSpPr txBox="1">
            <a:spLocks noChangeArrowheads="1"/>
          </p:cNvSpPr>
          <p:nvPr/>
        </p:nvSpPr>
        <p:spPr bwMode="auto">
          <a:xfrm>
            <a:off x="2601046" y="4002368"/>
            <a:ext cx="641522" cy="338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lang="en-US" altLang="zh-CN" sz="1400" b="1">
                <a:latin typeface="微软雅黑" pitchFamily="34" charset="-122"/>
                <a:ea typeface="微软雅黑" pitchFamily="34" charset="-122"/>
              </a:rPr>
              <a:t>close</a:t>
            </a:r>
          </a:p>
        </p:txBody>
      </p:sp>
      <p:sp>
        <p:nvSpPr>
          <p:cNvPr id="24" name="Text Box 23"/>
          <p:cNvSpPr txBox="1">
            <a:spLocks noChangeArrowheads="1"/>
          </p:cNvSpPr>
          <p:nvPr/>
        </p:nvSpPr>
        <p:spPr bwMode="auto">
          <a:xfrm>
            <a:off x="2471203" y="2601463"/>
            <a:ext cx="901209" cy="338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lang="en-US" altLang="zh-CN" sz="1400" b="1">
                <a:latin typeface="微软雅黑" pitchFamily="34" charset="-122"/>
                <a:ea typeface="微软雅黑" pitchFamily="34" charset="-122"/>
              </a:rPr>
              <a:t>connect</a:t>
            </a:r>
          </a:p>
        </p:txBody>
      </p:sp>
      <p:sp>
        <p:nvSpPr>
          <p:cNvPr id="25" name="Line 24"/>
          <p:cNvSpPr>
            <a:spLocks noChangeShapeType="1"/>
          </p:cNvSpPr>
          <p:nvPr/>
        </p:nvSpPr>
        <p:spPr bwMode="auto">
          <a:xfrm>
            <a:off x="2921200" y="2430049"/>
            <a:ext cx="0" cy="279934"/>
          </a:xfrm>
          <a:prstGeom prst="line">
            <a:avLst/>
          </a:prstGeom>
          <a:noFill/>
          <a:ln w="31750">
            <a:solidFill>
              <a:srgbClr val="FF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26" name="Line 25"/>
          <p:cNvSpPr>
            <a:spLocks noChangeShapeType="1"/>
          </p:cNvSpPr>
          <p:nvPr/>
        </p:nvSpPr>
        <p:spPr bwMode="auto">
          <a:xfrm>
            <a:off x="2921200" y="2877697"/>
            <a:ext cx="0" cy="279934"/>
          </a:xfrm>
          <a:prstGeom prst="line">
            <a:avLst/>
          </a:prstGeom>
          <a:noFill/>
          <a:ln w="31750">
            <a:solidFill>
              <a:srgbClr val="FF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27" name="Line 26"/>
          <p:cNvSpPr>
            <a:spLocks noChangeShapeType="1"/>
          </p:cNvSpPr>
          <p:nvPr/>
        </p:nvSpPr>
        <p:spPr bwMode="auto">
          <a:xfrm>
            <a:off x="2921200" y="3325347"/>
            <a:ext cx="0" cy="279934"/>
          </a:xfrm>
          <a:prstGeom prst="line">
            <a:avLst/>
          </a:prstGeom>
          <a:noFill/>
          <a:ln w="31750">
            <a:solidFill>
              <a:srgbClr val="FF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28" name="Line 27"/>
          <p:cNvSpPr>
            <a:spLocks noChangeShapeType="1"/>
          </p:cNvSpPr>
          <p:nvPr/>
        </p:nvSpPr>
        <p:spPr bwMode="auto">
          <a:xfrm>
            <a:off x="2921200" y="3828489"/>
            <a:ext cx="0" cy="279934"/>
          </a:xfrm>
          <a:prstGeom prst="line">
            <a:avLst/>
          </a:prstGeom>
          <a:noFill/>
          <a:ln w="31750">
            <a:solidFill>
              <a:srgbClr val="FF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29" name="Freeform 28"/>
          <p:cNvSpPr>
            <a:spLocks/>
          </p:cNvSpPr>
          <p:nvPr/>
        </p:nvSpPr>
        <p:spPr bwMode="auto">
          <a:xfrm flipH="1">
            <a:off x="1997574" y="3236445"/>
            <a:ext cx="656690" cy="462447"/>
          </a:xfrm>
          <a:custGeom>
            <a:avLst/>
            <a:gdLst>
              <a:gd name="T0" fmla="*/ 0 w 540"/>
              <a:gd name="T1" fmla="*/ 2147483646 h 391"/>
              <a:gd name="T2" fmla="*/ 2147483646 w 540"/>
              <a:gd name="T3" fmla="*/ 2147483646 h 391"/>
              <a:gd name="T4" fmla="*/ 2147483646 w 540"/>
              <a:gd name="T5" fmla="*/ 2147483646 h 391"/>
              <a:gd name="T6" fmla="*/ 2147483646 w 540"/>
              <a:gd name="T7" fmla="*/ 2147483646 h 391"/>
              <a:gd name="T8" fmla="*/ 2147483646 w 540"/>
              <a:gd name="T9" fmla="*/ 2147483646 h 391"/>
              <a:gd name="T10" fmla="*/ 2147483646 w 540"/>
              <a:gd name="T11" fmla="*/ 2147483646 h 391"/>
              <a:gd name="T12" fmla="*/ 2147483646 w 540"/>
              <a:gd name="T13" fmla="*/ 2147483646 h 391"/>
              <a:gd name="T14" fmla="*/ 2147483646 w 540"/>
              <a:gd name="T15" fmla="*/ 2147483646 h 391"/>
              <a:gd name="T16" fmla="*/ 0 w 540"/>
              <a:gd name="T17" fmla="*/ 2147483646 h 39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40" h="391">
                <a:moveTo>
                  <a:pt x="0" y="384"/>
                </a:moveTo>
                <a:cubicBezTo>
                  <a:pt x="52" y="385"/>
                  <a:pt x="240" y="389"/>
                  <a:pt x="311" y="389"/>
                </a:cubicBezTo>
                <a:cubicBezTo>
                  <a:pt x="382" y="389"/>
                  <a:pt x="397" y="391"/>
                  <a:pt x="427" y="385"/>
                </a:cubicBezTo>
                <a:cubicBezTo>
                  <a:pt x="457" y="379"/>
                  <a:pt x="477" y="372"/>
                  <a:pt x="494" y="355"/>
                </a:cubicBezTo>
                <a:cubicBezTo>
                  <a:pt x="511" y="338"/>
                  <a:pt x="523" y="324"/>
                  <a:pt x="529" y="284"/>
                </a:cubicBezTo>
                <a:cubicBezTo>
                  <a:pt x="535" y="244"/>
                  <a:pt x="540" y="155"/>
                  <a:pt x="533" y="113"/>
                </a:cubicBezTo>
                <a:cubicBezTo>
                  <a:pt x="526" y="71"/>
                  <a:pt x="515" y="52"/>
                  <a:pt x="488" y="34"/>
                </a:cubicBezTo>
                <a:cubicBezTo>
                  <a:pt x="461" y="16"/>
                  <a:pt x="451" y="10"/>
                  <a:pt x="370" y="5"/>
                </a:cubicBezTo>
                <a:cubicBezTo>
                  <a:pt x="289" y="0"/>
                  <a:pt x="77" y="6"/>
                  <a:pt x="0" y="6"/>
                </a:cubicBezTo>
              </a:path>
            </a:pathLst>
          </a:custGeom>
          <a:noFill/>
          <a:ln w="38100" cmpd="sng">
            <a:solidFill>
              <a:srgbClr val="CC00CC"/>
            </a:solidFill>
            <a:round/>
            <a:headEnd type="none" w="med" len="lg"/>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30" name="Freeform 29"/>
          <p:cNvSpPr>
            <a:spLocks/>
          </p:cNvSpPr>
          <p:nvPr/>
        </p:nvSpPr>
        <p:spPr bwMode="auto">
          <a:xfrm>
            <a:off x="5995317" y="3217303"/>
            <a:ext cx="378204" cy="482177"/>
          </a:xfrm>
          <a:custGeom>
            <a:avLst/>
            <a:gdLst>
              <a:gd name="T0" fmla="*/ 0 w 311"/>
              <a:gd name="T1" fmla="*/ 2147483646 h 391"/>
              <a:gd name="T2" fmla="*/ 2147483646 w 311"/>
              <a:gd name="T3" fmla="*/ 2147483646 h 391"/>
              <a:gd name="T4" fmla="*/ 2147483646 w 311"/>
              <a:gd name="T5" fmla="*/ 2147483646 h 391"/>
              <a:gd name="T6" fmla="*/ 2147483646 w 311"/>
              <a:gd name="T7" fmla="*/ 2147483646 h 391"/>
              <a:gd name="T8" fmla="*/ 2147483646 w 311"/>
              <a:gd name="T9" fmla="*/ 2147483646 h 391"/>
              <a:gd name="T10" fmla="*/ 2147483646 w 311"/>
              <a:gd name="T11" fmla="*/ 2147483646 h 391"/>
              <a:gd name="T12" fmla="*/ 2147483646 w 311"/>
              <a:gd name="T13" fmla="*/ 2147483646 h 391"/>
              <a:gd name="T14" fmla="*/ 2147483646 w 311"/>
              <a:gd name="T15" fmla="*/ 2147483646 h 391"/>
              <a:gd name="T16" fmla="*/ 0 w 311"/>
              <a:gd name="T17" fmla="*/ 2147483646 h 39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11" h="391">
                <a:moveTo>
                  <a:pt x="0" y="387"/>
                </a:moveTo>
                <a:cubicBezTo>
                  <a:pt x="30" y="387"/>
                  <a:pt x="139" y="391"/>
                  <a:pt x="182" y="389"/>
                </a:cubicBezTo>
                <a:cubicBezTo>
                  <a:pt x="225" y="387"/>
                  <a:pt x="238" y="382"/>
                  <a:pt x="256" y="373"/>
                </a:cubicBezTo>
                <a:cubicBezTo>
                  <a:pt x="274" y="364"/>
                  <a:pt x="284" y="354"/>
                  <a:pt x="293" y="337"/>
                </a:cubicBezTo>
                <a:cubicBezTo>
                  <a:pt x="302" y="320"/>
                  <a:pt x="306" y="304"/>
                  <a:pt x="308" y="269"/>
                </a:cubicBezTo>
                <a:cubicBezTo>
                  <a:pt x="310" y="234"/>
                  <a:pt x="311" y="160"/>
                  <a:pt x="308" y="124"/>
                </a:cubicBezTo>
                <a:cubicBezTo>
                  <a:pt x="305" y="88"/>
                  <a:pt x="305" y="70"/>
                  <a:pt x="289" y="50"/>
                </a:cubicBezTo>
                <a:cubicBezTo>
                  <a:pt x="273" y="30"/>
                  <a:pt x="259" y="14"/>
                  <a:pt x="211" y="7"/>
                </a:cubicBezTo>
                <a:cubicBezTo>
                  <a:pt x="163" y="0"/>
                  <a:pt x="44" y="9"/>
                  <a:pt x="0" y="9"/>
                </a:cubicBezTo>
              </a:path>
            </a:pathLst>
          </a:custGeom>
          <a:noFill/>
          <a:ln w="38100" cmpd="sng">
            <a:solidFill>
              <a:srgbClr val="CC00CC"/>
            </a:solidFill>
            <a:round/>
            <a:headEnd type="none" w="med" len="lg"/>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31" name="Freeform 30"/>
          <p:cNvSpPr>
            <a:spLocks/>
          </p:cNvSpPr>
          <p:nvPr/>
        </p:nvSpPr>
        <p:spPr bwMode="auto">
          <a:xfrm>
            <a:off x="6085478" y="2735181"/>
            <a:ext cx="654258" cy="1442834"/>
          </a:xfrm>
          <a:custGeom>
            <a:avLst/>
            <a:gdLst>
              <a:gd name="T0" fmla="*/ 0 w 538"/>
              <a:gd name="T1" fmla="*/ 2147483646 h 1175"/>
              <a:gd name="T2" fmla="*/ 2147483646 w 538"/>
              <a:gd name="T3" fmla="*/ 2147483646 h 1175"/>
              <a:gd name="T4" fmla="*/ 2147483646 w 538"/>
              <a:gd name="T5" fmla="*/ 2147483646 h 1175"/>
              <a:gd name="T6" fmla="*/ 2147483646 w 538"/>
              <a:gd name="T7" fmla="*/ 2147483646 h 1175"/>
              <a:gd name="T8" fmla="*/ 2147483646 w 538"/>
              <a:gd name="T9" fmla="*/ 2147483646 h 1175"/>
              <a:gd name="T10" fmla="*/ 2147483646 w 538"/>
              <a:gd name="T11" fmla="*/ 2147483646 h 1175"/>
              <a:gd name="T12" fmla="*/ 2147483646 w 538"/>
              <a:gd name="T13" fmla="*/ 2147483646 h 1175"/>
              <a:gd name="T14" fmla="*/ 2147483646 w 538"/>
              <a:gd name="T15" fmla="*/ 2147483646 h 1175"/>
              <a:gd name="T16" fmla="*/ 0 w 538"/>
              <a:gd name="T17" fmla="*/ 2147483646 h 117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38" h="1175">
                <a:moveTo>
                  <a:pt x="0" y="1171"/>
                </a:moveTo>
                <a:cubicBezTo>
                  <a:pt x="51" y="1171"/>
                  <a:pt x="237" y="1175"/>
                  <a:pt x="306" y="1168"/>
                </a:cubicBezTo>
                <a:cubicBezTo>
                  <a:pt x="375" y="1161"/>
                  <a:pt x="386" y="1151"/>
                  <a:pt x="417" y="1129"/>
                </a:cubicBezTo>
                <a:cubicBezTo>
                  <a:pt x="448" y="1107"/>
                  <a:pt x="472" y="1080"/>
                  <a:pt x="489" y="1036"/>
                </a:cubicBezTo>
                <a:cubicBezTo>
                  <a:pt x="506" y="992"/>
                  <a:pt x="515" y="980"/>
                  <a:pt x="522" y="865"/>
                </a:cubicBezTo>
                <a:cubicBezTo>
                  <a:pt x="529" y="750"/>
                  <a:pt x="538" y="472"/>
                  <a:pt x="534" y="348"/>
                </a:cubicBezTo>
                <a:cubicBezTo>
                  <a:pt x="530" y="224"/>
                  <a:pt x="529" y="176"/>
                  <a:pt x="501" y="121"/>
                </a:cubicBezTo>
                <a:cubicBezTo>
                  <a:pt x="473" y="66"/>
                  <a:pt x="448" y="38"/>
                  <a:pt x="365" y="19"/>
                </a:cubicBezTo>
                <a:cubicBezTo>
                  <a:pt x="282" y="0"/>
                  <a:pt x="76" y="11"/>
                  <a:pt x="0" y="9"/>
                </a:cubicBezTo>
              </a:path>
            </a:pathLst>
          </a:custGeom>
          <a:noFill/>
          <a:ln w="38100" cmpd="sng">
            <a:solidFill>
              <a:srgbClr val="CC00CC"/>
            </a:solidFill>
            <a:round/>
            <a:headEnd type="none" w="med" len="lg"/>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32" name="Line 31"/>
          <p:cNvSpPr>
            <a:spLocks noChangeShapeType="1"/>
          </p:cNvSpPr>
          <p:nvPr/>
        </p:nvSpPr>
        <p:spPr bwMode="auto">
          <a:xfrm>
            <a:off x="3170499" y="3343844"/>
            <a:ext cx="2482044" cy="110987"/>
          </a:xfrm>
          <a:prstGeom prst="line">
            <a:avLst/>
          </a:prstGeom>
          <a:noFill/>
          <a:ln w="28575">
            <a:solidFill>
              <a:srgbClr val="0000FF"/>
            </a:solidFill>
            <a:prstDash val="dash"/>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33" name="Line 32"/>
          <p:cNvSpPr>
            <a:spLocks noChangeShapeType="1"/>
          </p:cNvSpPr>
          <p:nvPr/>
        </p:nvSpPr>
        <p:spPr bwMode="auto">
          <a:xfrm flipH="1">
            <a:off x="3051321" y="3814924"/>
            <a:ext cx="2482044" cy="110987"/>
          </a:xfrm>
          <a:prstGeom prst="line">
            <a:avLst/>
          </a:prstGeom>
          <a:noFill/>
          <a:ln w="28575">
            <a:solidFill>
              <a:srgbClr val="0000FF"/>
            </a:solidFill>
            <a:prstDash val="dash"/>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34" name="Line 34"/>
          <p:cNvSpPr>
            <a:spLocks noChangeShapeType="1"/>
          </p:cNvSpPr>
          <p:nvPr/>
        </p:nvSpPr>
        <p:spPr bwMode="auto">
          <a:xfrm rot="186387" flipV="1">
            <a:off x="3322510" y="2872766"/>
            <a:ext cx="2280172" cy="6165"/>
          </a:xfrm>
          <a:prstGeom prst="line">
            <a:avLst/>
          </a:prstGeom>
          <a:noFill/>
          <a:ln w="28575">
            <a:solidFill>
              <a:srgbClr val="0000FF"/>
            </a:solidFill>
            <a:prstDash val="dash"/>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35" name="Text Box 35"/>
          <p:cNvSpPr txBox="1">
            <a:spLocks noChangeArrowheads="1"/>
          </p:cNvSpPr>
          <p:nvPr/>
        </p:nvSpPr>
        <p:spPr bwMode="auto">
          <a:xfrm rot="186387">
            <a:off x="3809156" y="2555304"/>
            <a:ext cx="1261884" cy="338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lang="zh-CN" altLang="en-US" sz="1400" b="1" dirty="0">
                <a:latin typeface="微软雅黑" pitchFamily="34" charset="-122"/>
                <a:ea typeface="微软雅黑" pitchFamily="34" charset="-122"/>
              </a:rPr>
              <a:t>连接建立请求</a:t>
            </a:r>
          </a:p>
        </p:txBody>
      </p:sp>
      <p:sp>
        <p:nvSpPr>
          <p:cNvPr id="42" name="Text Box 18"/>
          <p:cNvSpPr txBox="1">
            <a:spLocks noChangeArrowheads="1"/>
          </p:cNvSpPr>
          <p:nvPr/>
        </p:nvSpPr>
        <p:spPr bwMode="auto">
          <a:xfrm>
            <a:off x="6855413" y="1984724"/>
            <a:ext cx="90281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lang="zh-CN" altLang="en-US" sz="1400" b="1" dirty="0">
                <a:solidFill>
                  <a:srgbClr val="C00000"/>
                </a:solidFill>
                <a:latin typeface="微软雅黑" pitchFamily="34" charset="-122"/>
                <a:ea typeface="微软雅黑" pitchFamily="34" charset="-122"/>
              </a:rPr>
              <a:t>连接建立</a:t>
            </a:r>
          </a:p>
        </p:txBody>
      </p:sp>
      <p:sp>
        <p:nvSpPr>
          <p:cNvPr id="43" name="Text Box 18"/>
          <p:cNvSpPr txBox="1">
            <a:spLocks noChangeArrowheads="1"/>
          </p:cNvSpPr>
          <p:nvPr/>
        </p:nvSpPr>
        <p:spPr bwMode="auto">
          <a:xfrm>
            <a:off x="6855413" y="3207283"/>
            <a:ext cx="90281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lang="zh-CN" altLang="en-US" sz="1400" b="1" dirty="0">
                <a:solidFill>
                  <a:srgbClr val="C00000"/>
                </a:solidFill>
                <a:latin typeface="微软雅黑" pitchFamily="34" charset="-122"/>
                <a:ea typeface="微软雅黑" pitchFamily="34" charset="-122"/>
              </a:rPr>
              <a:t>数据传送</a:t>
            </a:r>
          </a:p>
        </p:txBody>
      </p:sp>
      <p:sp>
        <p:nvSpPr>
          <p:cNvPr id="44" name="Text Box 18"/>
          <p:cNvSpPr txBox="1">
            <a:spLocks noChangeArrowheads="1"/>
          </p:cNvSpPr>
          <p:nvPr/>
        </p:nvSpPr>
        <p:spPr bwMode="auto">
          <a:xfrm>
            <a:off x="6855413" y="3895286"/>
            <a:ext cx="90281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lang="zh-CN" altLang="en-US" sz="1400" b="1" dirty="0">
                <a:solidFill>
                  <a:srgbClr val="C00000"/>
                </a:solidFill>
                <a:latin typeface="微软雅黑" pitchFamily="34" charset="-122"/>
                <a:ea typeface="微软雅黑" pitchFamily="34" charset="-122"/>
              </a:rPr>
              <a:t>连接释放</a:t>
            </a:r>
          </a:p>
        </p:txBody>
      </p:sp>
    </p:spTree>
    <p:extLst>
      <p:ext uri="{BB962C8B-B14F-4D97-AF65-F5344CB8AC3E}">
        <p14:creationId xmlns:p14="http://schemas.microsoft.com/office/powerpoint/2010/main" val="1337321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3000" fill="hold" grpId="0" nodeType="withEffect">
                                  <p:stCondLst>
                                    <p:cond delay="0"/>
                                  </p:stCondLst>
                                  <p:childTnLst>
                                    <p:animScale>
                                      <p:cBhvr>
                                        <p:cTn id="6" dur="2000" fill="hold"/>
                                        <p:tgtEl>
                                          <p:spTgt spid="7"/>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556963" y="941776"/>
            <a:ext cx="8048776" cy="3430235"/>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Text Box 4"/>
          <p:cNvSpPr txBox="1">
            <a:spLocks noChangeArrowheads="1"/>
          </p:cNvSpPr>
          <p:nvPr/>
        </p:nvSpPr>
        <p:spPr bwMode="auto">
          <a:xfrm>
            <a:off x="5193856" y="966072"/>
            <a:ext cx="1005403"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lang="zh-CN" altLang="en-US" sz="1600" b="1">
                <a:solidFill>
                  <a:srgbClr val="0000FF"/>
                </a:solidFill>
                <a:latin typeface="微软雅黑" pitchFamily="34" charset="-122"/>
                <a:ea typeface="微软雅黑" pitchFamily="34" charset="-122"/>
              </a:rPr>
              <a:t>服务器端</a:t>
            </a:r>
          </a:p>
        </p:txBody>
      </p:sp>
      <p:sp>
        <p:nvSpPr>
          <p:cNvPr id="19" name="Text Box 18"/>
          <p:cNvSpPr txBox="1">
            <a:spLocks noChangeArrowheads="1"/>
          </p:cNvSpPr>
          <p:nvPr/>
        </p:nvSpPr>
        <p:spPr bwMode="auto">
          <a:xfrm>
            <a:off x="2492362" y="966072"/>
            <a:ext cx="800219"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lang="zh-CN" altLang="en-US" sz="1600" b="1" dirty="0">
                <a:solidFill>
                  <a:srgbClr val="0000FF"/>
                </a:solidFill>
                <a:latin typeface="微软雅黑" pitchFamily="34" charset="-122"/>
                <a:ea typeface="微软雅黑" pitchFamily="34" charset="-122"/>
              </a:rPr>
              <a:t>客户端</a:t>
            </a:r>
          </a:p>
        </p:txBody>
      </p:sp>
      <p:sp>
        <p:nvSpPr>
          <p:cNvPr id="38" name="AutoShape 5"/>
          <p:cNvSpPr>
            <a:spLocks noChangeArrowheads="1"/>
          </p:cNvSpPr>
          <p:nvPr/>
        </p:nvSpPr>
        <p:spPr bwMode="auto">
          <a:xfrm>
            <a:off x="556963" y="546833"/>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39" name="Rectangle 6"/>
          <p:cNvSpPr>
            <a:spLocks noChangeArrowheads="1"/>
          </p:cNvSpPr>
          <p:nvPr/>
        </p:nvSpPr>
        <p:spPr bwMode="auto">
          <a:xfrm>
            <a:off x="3564892" y="513622"/>
            <a:ext cx="203292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itchFamily="34" charset="-122"/>
                <a:ea typeface="微软雅黑" pitchFamily="34" charset="-122"/>
              </a:rPr>
              <a:t>1. </a:t>
            </a:r>
            <a:r>
              <a:rPr lang="zh-CN" altLang="en-US" sz="2000" b="1" dirty="0">
                <a:solidFill>
                  <a:schemeClr val="bg1"/>
                </a:solidFill>
                <a:latin typeface="微软雅黑" pitchFamily="34" charset="-122"/>
                <a:ea typeface="微软雅黑" pitchFamily="34" charset="-122"/>
              </a:rPr>
              <a:t>连接建立阶段</a:t>
            </a:r>
          </a:p>
        </p:txBody>
      </p:sp>
      <p:sp>
        <p:nvSpPr>
          <p:cNvPr id="36" name="矩形 35"/>
          <p:cNvSpPr/>
          <p:nvPr/>
        </p:nvSpPr>
        <p:spPr>
          <a:xfrm>
            <a:off x="1481959" y="1262586"/>
            <a:ext cx="6358758" cy="1613262"/>
          </a:xfrm>
          <a:prstGeom prst="rect">
            <a:avLst/>
          </a:prstGeom>
          <a:noFill/>
          <a:ln w="12700">
            <a:solidFill>
              <a:srgbClr val="0000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1481959" y="2877696"/>
            <a:ext cx="6358758" cy="964357"/>
          </a:xfrm>
          <a:prstGeom prst="rect">
            <a:avLst/>
          </a:prstGeom>
          <a:noFill/>
          <a:ln w="12700">
            <a:solidFill>
              <a:srgbClr val="0000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a:off x="1481959" y="3842054"/>
            <a:ext cx="6358758" cy="447650"/>
          </a:xfrm>
          <a:prstGeom prst="rect">
            <a:avLst/>
          </a:prstGeom>
          <a:noFill/>
          <a:ln w="12700">
            <a:solidFill>
              <a:srgbClr val="0000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Text Box 5"/>
          <p:cNvSpPr txBox="1">
            <a:spLocks noChangeArrowheads="1"/>
          </p:cNvSpPr>
          <p:nvPr/>
        </p:nvSpPr>
        <p:spPr bwMode="auto">
          <a:xfrm>
            <a:off x="5349334" y="1190692"/>
            <a:ext cx="766941" cy="338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lang="en-US" altLang="zh-CN" sz="1400" b="1" dirty="0">
                <a:latin typeface="微软雅黑" pitchFamily="34" charset="-122"/>
                <a:ea typeface="微软雅黑" pitchFamily="34" charset="-122"/>
              </a:rPr>
              <a:t>socket</a:t>
            </a:r>
          </a:p>
        </p:txBody>
      </p:sp>
      <p:sp>
        <p:nvSpPr>
          <p:cNvPr id="7" name="Text Box 6"/>
          <p:cNvSpPr txBox="1">
            <a:spLocks noChangeArrowheads="1"/>
          </p:cNvSpPr>
          <p:nvPr/>
        </p:nvSpPr>
        <p:spPr bwMode="auto">
          <a:xfrm>
            <a:off x="5432440" y="1659304"/>
            <a:ext cx="593431" cy="338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lang="en-US" altLang="zh-CN" sz="1400" b="1" dirty="0">
                <a:latin typeface="微软雅黑" pitchFamily="34" charset="-122"/>
                <a:ea typeface="微软雅黑" pitchFamily="34" charset="-122"/>
              </a:rPr>
              <a:t>bind</a:t>
            </a:r>
          </a:p>
        </p:txBody>
      </p:sp>
      <p:sp>
        <p:nvSpPr>
          <p:cNvPr id="8" name="Text Box 7"/>
          <p:cNvSpPr txBox="1">
            <a:spLocks noChangeArrowheads="1"/>
          </p:cNvSpPr>
          <p:nvPr/>
        </p:nvSpPr>
        <p:spPr bwMode="auto">
          <a:xfrm>
            <a:off x="5389101" y="2127917"/>
            <a:ext cx="672813" cy="338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lang="en-US" altLang="zh-CN" sz="1400" b="1" dirty="0">
                <a:latin typeface="微软雅黑" pitchFamily="34" charset="-122"/>
                <a:ea typeface="微软雅黑" pitchFamily="34" charset="-122"/>
              </a:rPr>
              <a:t>listen</a:t>
            </a:r>
          </a:p>
        </p:txBody>
      </p:sp>
      <p:sp>
        <p:nvSpPr>
          <p:cNvPr id="9" name="Text Box 8"/>
          <p:cNvSpPr txBox="1">
            <a:spLocks noChangeArrowheads="1"/>
          </p:cNvSpPr>
          <p:nvPr/>
        </p:nvSpPr>
        <p:spPr bwMode="auto">
          <a:xfrm>
            <a:off x="5335376" y="2596529"/>
            <a:ext cx="772969" cy="338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lang="en-US" altLang="zh-CN" sz="1400" b="1">
                <a:latin typeface="微软雅黑" pitchFamily="34" charset="-122"/>
                <a:ea typeface="微软雅黑" pitchFamily="34" charset="-122"/>
              </a:rPr>
              <a:t>accept</a:t>
            </a:r>
          </a:p>
        </p:txBody>
      </p:sp>
      <p:sp>
        <p:nvSpPr>
          <p:cNvPr id="10" name="Text Box 9"/>
          <p:cNvSpPr txBox="1">
            <a:spLocks noChangeArrowheads="1"/>
          </p:cNvSpPr>
          <p:nvPr/>
        </p:nvSpPr>
        <p:spPr bwMode="auto">
          <a:xfrm>
            <a:off x="5437975" y="3065142"/>
            <a:ext cx="560473" cy="338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lang="en-US" altLang="zh-CN" sz="1400" b="1">
                <a:latin typeface="微软雅黑" pitchFamily="34" charset="-122"/>
                <a:ea typeface="微软雅黑" pitchFamily="34" charset="-122"/>
              </a:rPr>
              <a:t>recv</a:t>
            </a:r>
          </a:p>
        </p:txBody>
      </p:sp>
      <p:sp>
        <p:nvSpPr>
          <p:cNvPr id="11" name="Text Box 10"/>
          <p:cNvSpPr txBox="1">
            <a:spLocks noChangeArrowheads="1"/>
          </p:cNvSpPr>
          <p:nvPr/>
        </p:nvSpPr>
        <p:spPr bwMode="auto">
          <a:xfrm>
            <a:off x="5408228" y="3533756"/>
            <a:ext cx="612668" cy="338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lang="en-US" altLang="zh-CN" sz="1400" b="1">
                <a:latin typeface="微软雅黑" pitchFamily="34" charset="-122"/>
                <a:ea typeface="微软雅黑" pitchFamily="34" charset="-122"/>
              </a:rPr>
              <a:t>send</a:t>
            </a:r>
          </a:p>
        </p:txBody>
      </p:sp>
      <p:sp>
        <p:nvSpPr>
          <p:cNvPr id="12" name="Text Box 11"/>
          <p:cNvSpPr txBox="1">
            <a:spLocks noChangeArrowheads="1"/>
          </p:cNvSpPr>
          <p:nvPr/>
        </p:nvSpPr>
        <p:spPr bwMode="auto">
          <a:xfrm>
            <a:off x="5390761" y="4002368"/>
            <a:ext cx="641522" cy="338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lang="en-US" altLang="zh-CN" sz="1400" b="1">
                <a:latin typeface="微软雅黑" pitchFamily="34" charset="-122"/>
                <a:ea typeface="微软雅黑" pitchFamily="34" charset="-122"/>
              </a:rPr>
              <a:t>close</a:t>
            </a:r>
          </a:p>
        </p:txBody>
      </p:sp>
      <p:sp>
        <p:nvSpPr>
          <p:cNvPr id="13" name="Line 12"/>
          <p:cNvSpPr>
            <a:spLocks noChangeShapeType="1"/>
          </p:cNvSpPr>
          <p:nvPr/>
        </p:nvSpPr>
        <p:spPr bwMode="auto">
          <a:xfrm>
            <a:off x="5730372" y="1492824"/>
            <a:ext cx="0" cy="279934"/>
          </a:xfrm>
          <a:prstGeom prst="line">
            <a:avLst/>
          </a:prstGeom>
          <a:noFill/>
          <a:ln w="31750">
            <a:solidFill>
              <a:srgbClr val="FF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14" name="Line 13"/>
          <p:cNvSpPr>
            <a:spLocks noChangeShapeType="1"/>
          </p:cNvSpPr>
          <p:nvPr/>
        </p:nvSpPr>
        <p:spPr bwMode="auto">
          <a:xfrm>
            <a:off x="5730372" y="1940472"/>
            <a:ext cx="0" cy="279934"/>
          </a:xfrm>
          <a:prstGeom prst="line">
            <a:avLst/>
          </a:prstGeom>
          <a:noFill/>
          <a:ln w="31750">
            <a:solidFill>
              <a:srgbClr val="FF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15" name="Line 14"/>
          <p:cNvSpPr>
            <a:spLocks noChangeShapeType="1"/>
          </p:cNvSpPr>
          <p:nvPr/>
        </p:nvSpPr>
        <p:spPr bwMode="auto">
          <a:xfrm>
            <a:off x="5730372" y="2388121"/>
            <a:ext cx="0" cy="279934"/>
          </a:xfrm>
          <a:prstGeom prst="line">
            <a:avLst/>
          </a:prstGeom>
          <a:noFill/>
          <a:ln w="31750">
            <a:solidFill>
              <a:srgbClr val="FF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16" name="Line 15"/>
          <p:cNvSpPr>
            <a:spLocks noChangeShapeType="1"/>
          </p:cNvSpPr>
          <p:nvPr/>
        </p:nvSpPr>
        <p:spPr bwMode="auto">
          <a:xfrm>
            <a:off x="5730372" y="2891264"/>
            <a:ext cx="0" cy="279934"/>
          </a:xfrm>
          <a:prstGeom prst="line">
            <a:avLst/>
          </a:prstGeom>
          <a:noFill/>
          <a:ln w="31750">
            <a:solidFill>
              <a:srgbClr val="FF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17" name="Line 16"/>
          <p:cNvSpPr>
            <a:spLocks noChangeShapeType="1"/>
          </p:cNvSpPr>
          <p:nvPr/>
        </p:nvSpPr>
        <p:spPr bwMode="auto">
          <a:xfrm>
            <a:off x="5730372" y="3394406"/>
            <a:ext cx="0" cy="279934"/>
          </a:xfrm>
          <a:prstGeom prst="line">
            <a:avLst/>
          </a:prstGeom>
          <a:noFill/>
          <a:ln w="31750">
            <a:solidFill>
              <a:srgbClr val="FF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18" name="Line 17"/>
          <p:cNvSpPr>
            <a:spLocks noChangeShapeType="1"/>
          </p:cNvSpPr>
          <p:nvPr/>
        </p:nvSpPr>
        <p:spPr bwMode="auto">
          <a:xfrm>
            <a:off x="5730372" y="3842054"/>
            <a:ext cx="0" cy="279934"/>
          </a:xfrm>
          <a:prstGeom prst="line">
            <a:avLst/>
          </a:prstGeom>
          <a:noFill/>
          <a:ln w="31750">
            <a:solidFill>
              <a:srgbClr val="FF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20" name="Text Box 19"/>
          <p:cNvSpPr txBox="1">
            <a:spLocks noChangeArrowheads="1"/>
          </p:cNvSpPr>
          <p:nvPr/>
        </p:nvSpPr>
        <p:spPr bwMode="auto">
          <a:xfrm>
            <a:off x="2537729" y="2134082"/>
            <a:ext cx="766941" cy="338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lang="en-US" altLang="zh-CN" sz="1400" b="1" dirty="0">
                <a:latin typeface="微软雅黑" pitchFamily="34" charset="-122"/>
                <a:ea typeface="微软雅黑" pitchFamily="34" charset="-122"/>
              </a:rPr>
              <a:t>socket</a:t>
            </a:r>
          </a:p>
        </p:txBody>
      </p:sp>
      <p:sp>
        <p:nvSpPr>
          <p:cNvPr id="21" name="Text Box 20"/>
          <p:cNvSpPr txBox="1">
            <a:spLocks noChangeArrowheads="1"/>
          </p:cNvSpPr>
          <p:nvPr/>
        </p:nvSpPr>
        <p:spPr bwMode="auto">
          <a:xfrm>
            <a:off x="2640964" y="3533756"/>
            <a:ext cx="560473" cy="338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lang="en-US" altLang="zh-CN" sz="1400" b="1">
                <a:latin typeface="微软雅黑" pitchFamily="34" charset="-122"/>
                <a:ea typeface="微软雅黑" pitchFamily="34" charset="-122"/>
              </a:rPr>
              <a:t>recv</a:t>
            </a:r>
          </a:p>
        </p:txBody>
      </p:sp>
      <p:sp>
        <p:nvSpPr>
          <p:cNvPr id="22" name="Text Box 21"/>
          <p:cNvSpPr txBox="1">
            <a:spLocks noChangeArrowheads="1"/>
          </p:cNvSpPr>
          <p:nvPr/>
        </p:nvSpPr>
        <p:spPr bwMode="auto">
          <a:xfrm>
            <a:off x="2614866" y="3065142"/>
            <a:ext cx="612668" cy="338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lang="en-US" altLang="zh-CN" sz="1400" b="1">
                <a:latin typeface="微软雅黑" pitchFamily="34" charset="-122"/>
                <a:ea typeface="微软雅黑" pitchFamily="34" charset="-122"/>
              </a:rPr>
              <a:t>send</a:t>
            </a:r>
          </a:p>
        </p:txBody>
      </p:sp>
      <p:sp>
        <p:nvSpPr>
          <p:cNvPr id="23" name="Text Box 22"/>
          <p:cNvSpPr txBox="1">
            <a:spLocks noChangeArrowheads="1"/>
          </p:cNvSpPr>
          <p:nvPr/>
        </p:nvSpPr>
        <p:spPr bwMode="auto">
          <a:xfrm>
            <a:off x="2601046" y="4002368"/>
            <a:ext cx="641522" cy="338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lang="en-US" altLang="zh-CN" sz="1400" b="1">
                <a:latin typeface="微软雅黑" pitchFamily="34" charset="-122"/>
                <a:ea typeface="微软雅黑" pitchFamily="34" charset="-122"/>
              </a:rPr>
              <a:t>close</a:t>
            </a:r>
          </a:p>
        </p:txBody>
      </p:sp>
      <p:sp>
        <p:nvSpPr>
          <p:cNvPr id="24" name="Text Box 23"/>
          <p:cNvSpPr txBox="1">
            <a:spLocks noChangeArrowheads="1"/>
          </p:cNvSpPr>
          <p:nvPr/>
        </p:nvSpPr>
        <p:spPr bwMode="auto">
          <a:xfrm>
            <a:off x="2471203" y="2601463"/>
            <a:ext cx="901209" cy="338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lang="en-US" altLang="zh-CN" sz="1400" b="1">
                <a:latin typeface="微软雅黑" pitchFamily="34" charset="-122"/>
                <a:ea typeface="微软雅黑" pitchFamily="34" charset="-122"/>
              </a:rPr>
              <a:t>connect</a:t>
            </a:r>
          </a:p>
        </p:txBody>
      </p:sp>
      <p:sp>
        <p:nvSpPr>
          <p:cNvPr id="25" name="Line 24"/>
          <p:cNvSpPr>
            <a:spLocks noChangeShapeType="1"/>
          </p:cNvSpPr>
          <p:nvPr/>
        </p:nvSpPr>
        <p:spPr bwMode="auto">
          <a:xfrm>
            <a:off x="2921200" y="2430049"/>
            <a:ext cx="0" cy="279934"/>
          </a:xfrm>
          <a:prstGeom prst="line">
            <a:avLst/>
          </a:prstGeom>
          <a:noFill/>
          <a:ln w="31750">
            <a:solidFill>
              <a:srgbClr val="FF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26" name="Line 25"/>
          <p:cNvSpPr>
            <a:spLocks noChangeShapeType="1"/>
          </p:cNvSpPr>
          <p:nvPr/>
        </p:nvSpPr>
        <p:spPr bwMode="auto">
          <a:xfrm>
            <a:off x="2921200" y="2877697"/>
            <a:ext cx="0" cy="279934"/>
          </a:xfrm>
          <a:prstGeom prst="line">
            <a:avLst/>
          </a:prstGeom>
          <a:noFill/>
          <a:ln w="31750">
            <a:solidFill>
              <a:srgbClr val="FF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27" name="Line 26"/>
          <p:cNvSpPr>
            <a:spLocks noChangeShapeType="1"/>
          </p:cNvSpPr>
          <p:nvPr/>
        </p:nvSpPr>
        <p:spPr bwMode="auto">
          <a:xfrm>
            <a:off x="2921200" y="3325347"/>
            <a:ext cx="0" cy="279934"/>
          </a:xfrm>
          <a:prstGeom prst="line">
            <a:avLst/>
          </a:prstGeom>
          <a:noFill/>
          <a:ln w="31750">
            <a:solidFill>
              <a:srgbClr val="FF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28" name="Line 27"/>
          <p:cNvSpPr>
            <a:spLocks noChangeShapeType="1"/>
          </p:cNvSpPr>
          <p:nvPr/>
        </p:nvSpPr>
        <p:spPr bwMode="auto">
          <a:xfrm>
            <a:off x="2921200" y="3828489"/>
            <a:ext cx="0" cy="279934"/>
          </a:xfrm>
          <a:prstGeom prst="line">
            <a:avLst/>
          </a:prstGeom>
          <a:noFill/>
          <a:ln w="31750">
            <a:solidFill>
              <a:srgbClr val="FF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29" name="Freeform 28"/>
          <p:cNvSpPr>
            <a:spLocks/>
          </p:cNvSpPr>
          <p:nvPr/>
        </p:nvSpPr>
        <p:spPr bwMode="auto">
          <a:xfrm flipH="1">
            <a:off x="1997574" y="3236445"/>
            <a:ext cx="656690" cy="462447"/>
          </a:xfrm>
          <a:custGeom>
            <a:avLst/>
            <a:gdLst>
              <a:gd name="T0" fmla="*/ 0 w 540"/>
              <a:gd name="T1" fmla="*/ 2147483646 h 391"/>
              <a:gd name="T2" fmla="*/ 2147483646 w 540"/>
              <a:gd name="T3" fmla="*/ 2147483646 h 391"/>
              <a:gd name="T4" fmla="*/ 2147483646 w 540"/>
              <a:gd name="T5" fmla="*/ 2147483646 h 391"/>
              <a:gd name="T6" fmla="*/ 2147483646 w 540"/>
              <a:gd name="T7" fmla="*/ 2147483646 h 391"/>
              <a:gd name="T8" fmla="*/ 2147483646 w 540"/>
              <a:gd name="T9" fmla="*/ 2147483646 h 391"/>
              <a:gd name="T10" fmla="*/ 2147483646 w 540"/>
              <a:gd name="T11" fmla="*/ 2147483646 h 391"/>
              <a:gd name="T12" fmla="*/ 2147483646 w 540"/>
              <a:gd name="T13" fmla="*/ 2147483646 h 391"/>
              <a:gd name="T14" fmla="*/ 2147483646 w 540"/>
              <a:gd name="T15" fmla="*/ 2147483646 h 391"/>
              <a:gd name="T16" fmla="*/ 0 w 540"/>
              <a:gd name="T17" fmla="*/ 2147483646 h 39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40" h="391">
                <a:moveTo>
                  <a:pt x="0" y="384"/>
                </a:moveTo>
                <a:cubicBezTo>
                  <a:pt x="52" y="385"/>
                  <a:pt x="240" y="389"/>
                  <a:pt x="311" y="389"/>
                </a:cubicBezTo>
                <a:cubicBezTo>
                  <a:pt x="382" y="389"/>
                  <a:pt x="397" y="391"/>
                  <a:pt x="427" y="385"/>
                </a:cubicBezTo>
                <a:cubicBezTo>
                  <a:pt x="457" y="379"/>
                  <a:pt x="477" y="372"/>
                  <a:pt x="494" y="355"/>
                </a:cubicBezTo>
                <a:cubicBezTo>
                  <a:pt x="511" y="338"/>
                  <a:pt x="523" y="324"/>
                  <a:pt x="529" y="284"/>
                </a:cubicBezTo>
                <a:cubicBezTo>
                  <a:pt x="535" y="244"/>
                  <a:pt x="540" y="155"/>
                  <a:pt x="533" y="113"/>
                </a:cubicBezTo>
                <a:cubicBezTo>
                  <a:pt x="526" y="71"/>
                  <a:pt x="515" y="52"/>
                  <a:pt x="488" y="34"/>
                </a:cubicBezTo>
                <a:cubicBezTo>
                  <a:pt x="461" y="16"/>
                  <a:pt x="451" y="10"/>
                  <a:pt x="370" y="5"/>
                </a:cubicBezTo>
                <a:cubicBezTo>
                  <a:pt x="289" y="0"/>
                  <a:pt x="77" y="6"/>
                  <a:pt x="0" y="6"/>
                </a:cubicBezTo>
              </a:path>
            </a:pathLst>
          </a:custGeom>
          <a:noFill/>
          <a:ln w="38100" cmpd="sng">
            <a:solidFill>
              <a:srgbClr val="CC00CC"/>
            </a:solidFill>
            <a:round/>
            <a:headEnd type="none" w="med" len="lg"/>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30" name="Freeform 29"/>
          <p:cNvSpPr>
            <a:spLocks/>
          </p:cNvSpPr>
          <p:nvPr/>
        </p:nvSpPr>
        <p:spPr bwMode="auto">
          <a:xfrm>
            <a:off x="5995317" y="3217303"/>
            <a:ext cx="378204" cy="482177"/>
          </a:xfrm>
          <a:custGeom>
            <a:avLst/>
            <a:gdLst>
              <a:gd name="T0" fmla="*/ 0 w 311"/>
              <a:gd name="T1" fmla="*/ 2147483646 h 391"/>
              <a:gd name="T2" fmla="*/ 2147483646 w 311"/>
              <a:gd name="T3" fmla="*/ 2147483646 h 391"/>
              <a:gd name="T4" fmla="*/ 2147483646 w 311"/>
              <a:gd name="T5" fmla="*/ 2147483646 h 391"/>
              <a:gd name="T6" fmla="*/ 2147483646 w 311"/>
              <a:gd name="T7" fmla="*/ 2147483646 h 391"/>
              <a:gd name="T8" fmla="*/ 2147483646 w 311"/>
              <a:gd name="T9" fmla="*/ 2147483646 h 391"/>
              <a:gd name="T10" fmla="*/ 2147483646 w 311"/>
              <a:gd name="T11" fmla="*/ 2147483646 h 391"/>
              <a:gd name="T12" fmla="*/ 2147483646 w 311"/>
              <a:gd name="T13" fmla="*/ 2147483646 h 391"/>
              <a:gd name="T14" fmla="*/ 2147483646 w 311"/>
              <a:gd name="T15" fmla="*/ 2147483646 h 391"/>
              <a:gd name="T16" fmla="*/ 0 w 311"/>
              <a:gd name="T17" fmla="*/ 2147483646 h 39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11" h="391">
                <a:moveTo>
                  <a:pt x="0" y="387"/>
                </a:moveTo>
                <a:cubicBezTo>
                  <a:pt x="30" y="387"/>
                  <a:pt x="139" y="391"/>
                  <a:pt x="182" y="389"/>
                </a:cubicBezTo>
                <a:cubicBezTo>
                  <a:pt x="225" y="387"/>
                  <a:pt x="238" y="382"/>
                  <a:pt x="256" y="373"/>
                </a:cubicBezTo>
                <a:cubicBezTo>
                  <a:pt x="274" y="364"/>
                  <a:pt x="284" y="354"/>
                  <a:pt x="293" y="337"/>
                </a:cubicBezTo>
                <a:cubicBezTo>
                  <a:pt x="302" y="320"/>
                  <a:pt x="306" y="304"/>
                  <a:pt x="308" y="269"/>
                </a:cubicBezTo>
                <a:cubicBezTo>
                  <a:pt x="310" y="234"/>
                  <a:pt x="311" y="160"/>
                  <a:pt x="308" y="124"/>
                </a:cubicBezTo>
                <a:cubicBezTo>
                  <a:pt x="305" y="88"/>
                  <a:pt x="305" y="70"/>
                  <a:pt x="289" y="50"/>
                </a:cubicBezTo>
                <a:cubicBezTo>
                  <a:pt x="273" y="30"/>
                  <a:pt x="259" y="14"/>
                  <a:pt x="211" y="7"/>
                </a:cubicBezTo>
                <a:cubicBezTo>
                  <a:pt x="163" y="0"/>
                  <a:pt x="44" y="9"/>
                  <a:pt x="0" y="9"/>
                </a:cubicBezTo>
              </a:path>
            </a:pathLst>
          </a:custGeom>
          <a:noFill/>
          <a:ln w="38100" cmpd="sng">
            <a:solidFill>
              <a:srgbClr val="CC00CC"/>
            </a:solidFill>
            <a:round/>
            <a:headEnd type="none" w="med" len="lg"/>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31" name="Freeform 30"/>
          <p:cNvSpPr>
            <a:spLocks/>
          </p:cNvSpPr>
          <p:nvPr/>
        </p:nvSpPr>
        <p:spPr bwMode="auto">
          <a:xfrm>
            <a:off x="6085478" y="2735181"/>
            <a:ext cx="654258" cy="1442834"/>
          </a:xfrm>
          <a:custGeom>
            <a:avLst/>
            <a:gdLst>
              <a:gd name="T0" fmla="*/ 0 w 538"/>
              <a:gd name="T1" fmla="*/ 2147483646 h 1175"/>
              <a:gd name="T2" fmla="*/ 2147483646 w 538"/>
              <a:gd name="T3" fmla="*/ 2147483646 h 1175"/>
              <a:gd name="T4" fmla="*/ 2147483646 w 538"/>
              <a:gd name="T5" fmla="*/ 2147483646 h 1175"/>
              <a:gd name="T6" fmla="*/ 2147483646 w 538"/>
              <a:gd name="T7" fmla="*/ 2147483646 h 1175"/>
              <a:gd name="T8" fmla="*/ 2147483646 w 538"/>
              <a:gd name="T9" fmla="*/ 2147483646 h 1175"/>
              <a:gd name="T10" fmla="*/ 2147483646 w 538"/>
              <a:gd name="T11" fmla="*/ 2147483646 h 1175"/>
              <a:gd name="T12" fmla="*/ 2147483646 w 538"/>
              <a:gd name="T13" fmla="*/ 2147483646 h 1175"/>
              <a:gd name="T14" fmla="*/ 2147483646 w 538"/>
              <a:gd name="T15" fmla="*/ 2147483646 h 1175"/>
              <a:gd name="T16" fmla="*/ 0 w 538"/>
              <a:gd name="T17" fmla="*/ 2147483646 h 117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38" h="1175">
                <a:moveTo>
                  <a:pt x="0" y="1171"/>
                </a:moveTo>
                <a:cubicBezTo>
                  <a:pt x="51" y="1171"/>
                  <a:pt x="237" y="1175"/>
                  <a:pt x="306" y="1168"/>
                </a:cubicBezTo>
                <a:cubicBezTo>
                  <a:pt x="375" y="1161"/>
                  <a:pt x="386" y="1151"/>
                  <a:pt x="417" y="1129"/>
                </a:cubicBezTo>
                <a:cubicBezTo>
                  <a:pt x="448" y="1107"/>
                  <a:pt x="472" y="1080"/>
                  <a:pt x="489" y="1036"/>
                </a:cubicBezTo>
                <a:cubicBezTo>
                  <a:pt x="506" y="992"/>
                  <a:pt x="515" y="980"/>
                  <a:pt x="522" y="865"/>
                </a:cubicBezTo>
                <a:cubicBezTo>
                  <a:pt x="529" y="750"/>
                  <a:pt x="538" y="472"/>
                  <a:pt x="534" y="348"/>
                </a:cubicBezTo>
                <a:cubicBezTo>
                  <a:pt x="530" y="224"/>
                  <a:pt x="529" y="176"/>
                  <a:pt x="501" y="121"/>
                </a:cubicBezTo>
                <a:cubicBezTo>
                  <a:pt x="473" y="66"/>
                  <a:pt x="448" y="38"/>
                  <a:pt x="365" y="19"/>
                </a:cubicBezTo>
                <a:cubicBezTo>
                  <a:pt x="282" y="0"/>
                  <a:pt x="76" y="11"/>
                  <a:pt x="0" y="9"/>
                </a:cubicBezTo>
              </a:path>
            </a:pathLst>
          </a:custGeom>
          <a:noFill/>
          <a:ln w="38100" cmpd="sng">
            <a:solidFill>
              <a:srgbClr val="CC00CC"/>
            </a:solidFill>
            <a:round/>
            <a:headEnd type="none" w="med" len="lg"/>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32" name="Line 31"/>
          <p:cNvSpPr>
            <a:spLocks noChangeShapeType="1"/>
          </p:cNvSpPr>
          <p:nvPr/>
        </p:nvSpPr>
        <p:spPr bwMode="auto">
          <a:xfrm>
            <a:off x="3170499" y="3343844"/>
            <a:ext cx="2482044" cy="110987"/>
          </a:xfrm>
          <a:prstGeom prst="line">
            <a:avLst/>
          </a:prstGeom>
          <a:noFill/>
          <a:ln w="28575">
            <a:solidFill>
              <a:srgbClr val="0000FF"/>
            </a:solidFill>
            <a:prstDash val="dash"/>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33" name="Line 32"/>
          <p:cNvSpPr>
            <a:spLocks noChangeShapeType="1"/>
          </p:cNvSpPr>
          <p:nvPr/>
        </p:nvSpPr>
        <p:spPr bwMode="auto">
          <a:xfrm flipH="1">
            <a:off x="3051321" y="3814924"/>
            <a:ext cx="2482044" cy="110987"/>
          </a:xfrm>
          <a:prstGeom prst="line">
            <a:avLst/>
          </a:prstGeom>
          <a:noFill/>
          <a:ln w="28575">
            <a:solidFill>
              <a:srgbClr val="0000FF"/>
            </a:solidFill>
            <a:prstDash val="dash"/>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34" name="Line 34"/>
          <p:cNvSpPr>
            <a:spLocks noChangeShapeType="1"/>
          </p:cNvSpPr>
          <p:nvPr/>
        </p:nvSpPr>
        <p:spPr bwMode="auto">
          <a:xfrm rot="186387" flipV="1">
            <a:off x="3322510" y="2872766"/>
            <a:ext cx="2280172" cy="6165"/>
          </a:xfrm>
          <a:prstGeom prst="line">
            <a:avLst/>
          </a:prstGeom>
          <a:noFill/>
          <a:ln w="28575">
            <a:solidFill>
              <a:srgbClr val="0000FF"/>
            </a:solidFill>
            <a:prstDash val="dash"/>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35" name="Text Box 35"/>
          <p:cNvSpPr txBox="1">
            <a:spLocks noChangeArrowheads="1"/>
          </p:cNvSpPr>
          <p:nvPr/>
        </p:nvSpPr>
        <p:spPr bwMode="auto">
          <a:xfrm rot="186387">
            <a:off x="3809156" y="2555304"/>
            <a:ext cx="1261884" cy="338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lang="zh-CN" altLang="en-US" sz="1400" b="1" dirty="0">
                <a:latin typeface="微软雅黑" pitchFamily="34" charset="-122"/>
                <a:ea typeface="微软雅黑" pitchFamily="34" charset="-122"/>
              </a:rPr>
              <a:t>连接建立请求</a:t>
            </a:r>
          </a:p>
        </p:txBody>
      </p:sp>
      <p:sp>
        <p:nvSpPr>
          <p:cNvPr id="42" name="Text Box 18"/>
          <p:cNvSpPr txBox="1">
            <a:spLocks noChangeArrowheads="1"/>
          </p:cNvSpPr>
          <p:nvPr/>
        </p:nvSpPr>
        <p:spPr bwMode="auto">
          <a:xfrm>
            <a:off x="6855413" y="1984724"/>
            <a:ext cx="90281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lang="zh-CN" altLang="en-US" sz="1400" b="1" dirty="0">
                <a:solidFill>
                  <a:srgbClr val="C00000"/>
                </a:solidFill>
                <a:latin typeface="微软雅黑" pitchFamily="34" charset="-122"/>
                <a:ea typeface="微软雅黑" pitchFamily="34" charset="-122"/>
              </a:rPr>
              <a:t>连接建立</a:t>
            </a:r>
          </a:p>
        </p:txBody>
      </p:sp>
      <p:sp>
        <p:nvSpPr>
          <p:cNvPr id="43" name="Text Box 18"/>
          <p:cNvSpPr txBox="1">
            <a:spLocks noChangeArrowheads="1"/>
          </p:cNvSpPr>
          <p:nvPr/>
        </p:nvSpPr>
        <p:spPr bwMode="auto">
          <a:xfrm>
            <a:off x="6855413" y="3207283"/>
            <a:ext cx="90281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lang="zh-CN" altLang="en-US" sz="1400" b="1" dirty="0">
                <a:solidFill>
                  <a:srgbClr val="C00000"/>
                </a:solidFill>
                <a:latin typeface="微软雅黑" pitchFamily="34" charset="-122"/>
                <a:ea typeface="微软雅黑" pitchFamily="34" charset="-122"/>
              </a:rPr>
              <a:t>数据传送</a:t>
            </a:r>
          </a:p>
        </p:txBody>
      </p:sp>
      <p:sp>
        <p:nvSpPr>
          <p:cNvPr id="44" name="Text Box 18"/>
          <p:cNvSpPr txBox="1">
            <a:spLocks noChangeArrowheads="1"/>
          </p:cNvSpPr>
          <p:nvPr/>
        </p:nvSpPr>
        <p:spPr bwMode="auto">
          <a:xfrm>
            <a:off x="6855413" y="3895286"/>
            <a:ext cx="90281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lang="zh-CN" altLang="en-US" sz="1400" b="1" dirty="0">
                <a:solidFill>
                  <a:srgbClr val="C00000"/>
                </a:solidFill>
                <a:latin typeface="微软雅黑" pitchFamily="34" charset="-122"/>
                <a:ea typeface="微软雅黑" pitchFamily="34" charset="-122"/>
              </a:rPr>
              <a:t>连接释放</a:t>
            </a:r>
          </a:p>
        </p:txBody>
      </p:sp>
    </p:spTree>
    <p:extLst>
      <p:ext uri="{BB962C8B-B14F-4D97-AF65-F5344CB8AC3E}">
        <p14:creationId xmlns:p14="http://schemas.microsoft.com/office/powerpoint/2010/main" val="6298120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3000" fill="hold" grpId="0" nodeType="withEffect">
                                  <p:stCondLst>
                                    <p:cond delay="0"/>
                                  </p:stCondLst>
                                  <p:childTnLst>
                                    <p:animScale>
                                      <p:cBhvr>
                                        <p:cTn id="6" dur="2000" fill="hold"/>
                                        <p:tgtEl>
                                          <p:spTgt spid="8"/>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556963" y="941776"/>
            <a:ext cx="8048776" cy="3430235"/>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Text Box 4"/>
          <p:cNvSpPr txBox="1">
            <a:spLocks noChangeArrowheads="1"/>
          </p:cNvSpPr>
          <p:nvPr/>
        </p:nvSpPr>
        <p:spPr bwMode="auto">
          <a:xfrm>
            <a:off x="5193856" y="966072"/>
            <a:ext cx="1005403"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lang="zh-CN" altLang="en-US" sz="1600" b="1">
                <a:solidFill>
                  <a:srgbClr val="0000FF"/>
                </a:solidFill>
                <a:latin typeface="微软雅黑" pitchFamily="34" charset="-122"/>
                <a:ea typeface="微软雅黑" pitchFamily="34" charset="-122"/>
              </a:rPr>
              <a:t>服务器端</a:t>
            </a:r>
          </a:p>
        </p:txBody>
      </p:sp>
      <p:sp>
        <p:nvSpPr>
          <p:cNvPr id="19" name="Text Box 18"/>
          <p:cNvSpPr txBox="1">
            <a:spLocks noChangeArrowheads="1"/>
          </p:cNvSpPr>
          <p:nvPr/>
        </p:nvSpPr>
        <p:spPr bwMode="auto">
          <a:xfrm>
            <a:off x="2492362" y="966072"/>
            <a:ext cx="800219"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lang="zh-CN" altLang="en-US" sz="1600" b="1" dirty="0">
                <a:solidFill>
                  <a:srgbClr val="0000FF"/>
                </a:solidFill>
                <a:latin typeface="微软雅黑" pitchFamily="34" charset="-122"/>
                <a:ea typeface="微软雅黑" pitchFamily="34" charset="-122"/>
              </a:rPr>
              <a:t>客户端</a:t>
            </a:r>
          </a:p>
        </p:txBody>
      </p:sp>
      <p:sp>
        <p:nvSpPr>
          <p:cNvPr id="38" name="AutoShape 5"/>
          <p:cNvSpPr>
            <a:spLocks noChangeArrowheads="1"/>
          </p:cNvSpPr>
          <p:nvPr/>
        </p:nvSpPr>
        <p:spPr bwMode="auto">
          <a:xfrm>
            <a:off x="556963" y="546833"/>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39" name="Rectangle 6"/>
          <p:cNvSpPr>
            <a:spLocks noChangeArrowheads="1"/>
          </p:cNvSpPr>
          <p:nvPr/>
        </p:nvSpPr>
        <p:spPr bwMode="auto">
          <a:xfrm>
            <a:off x="3564892" y="513622"/>
            <a:ext cx="203292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itchFamily="34" charset="-122"/>
                <a:ea typeface="微软雅黑" pitchFamily="34" charset="-122"/>
              </a:rPr>
              <a:t>1. </a:t>
            </a:r>
            <a:r>
              <a:rPr lang="zh-CN" altLang="en-US" sz="2000" b="1" dirty="0">
                <a:solidFill>
                  <a:schemeClr val="bg1"/>
                </a:solidFill>
                <a:latin typeface="微软雅黑" pitchFamily="34" charset="-122"/>
                <a:ea typeface="微软雅黑" pitchFamily="34" charset="-122"/>
              </a:rPr>
              <a:t>连接建立阶段</a:t>
            </a:r>
          </a:p>
        </p:txBody>
      </p:sp>
      <p:sp>
        <p:nvSpPr>
          <p:cNvPr id="36" name="矩形 35"/>
          <p:cNvSpPr/>
          <p:nvPr/>
        </p:nvSpPr>
        <p:spPr>
          <a:xfrm>
            <a:off x="1481959" y="1262586"/>
            <a:ext cx="6358758" cy="1613262"/>
          </a:xfrm>
          <a:prstGeom prst="rect">
            <a:avLst/>
          </a:prstGeom>
          <a:noFill/>
          <a:ln w="12700">
            <a:solidFill>
              <a:srgbClr val="0000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1481959" y="2877696"/>
            <a:ext cx="6358758" cy="964357"/>
          </a:xfrm>
          <a:prstGeom prst="rect">
            <a:avLst/>
          </a:prstGeom>
          <a:noFill/>
          <a:ln w="12700">
            <a:solidFill>
              <a:srgbClr val="0000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a:off x="1481959" y="3842054"/>
            <a:ext cx="6358758" cy="447650"/>
          </a:xfrm>
          <a:prstGeom prst="rect">
            <a:avLst/>
          </a:prstGeom>
          <a:noFill/>
          <a:ln w="12700">
            <a:solidFill>
              <a:srgbClr val="0000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Text Box 5"/>
          <p:cNvSpPr txBox="1">
            <a:spLocks noChangeArrowheads="1"/>
          </p:cNvSpPr>
          <p:nvPr/>
        </p:nvSpPr>
        <p:spPr bwMode="auto">
          <a:xfrm>
            <a:off x="5349334" y="1190692"/>
            <a:ext cx="766941" cy="338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lang="en-US" altLang="zh-CN" sz="1400" b="1" dirty="0">
                <a:latin typeface="微软雅黑" pitchFamily="34" charset="-122"/>
                <a:ea typeface="微软雅黑" pitchFamily="34" charset="-122"/>
              </a:rPr>
              <a:t>socket</a:t>
            </a:r>
          </a:p>
        </p:txBody>
      </p:sp>
      <p:sp>
        <p:nvSpPr>
          <p:cNvPr id="7" name="Text Box 6"/>
          <p:cNvSpPr txBox="1">
            <a:spLocks noChangeArrowheads="1"/>
          </p:cNvSpPr>
          <p:nvPr/>
        </p:nvSpPr>
        <p:spPr bwMode="auto">
          <a:xfrm>
            <a:off x="5432440" y="1659304"/>
            <a:ext cx="593431" cy="338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lang="en-US" altLang="zh-CN" sz="1400" b="1" dirty="0">
                <a:latin typeface="微软雅黑" pitchFamily="34" charset="-122"/>
                <a:ea typeface="微软雅黑" pitchFamily="34" charset="-122"/>
              </a:rPr>
              <a:t>bind</a:t>
            </a:r>
          </a:p>
        </p:txBody>
      </p:sp>
      <p:sp>
        <p:nvSpPr>
          <p:cNvPr id="8" name="Text Box 7"/>
          <p:cNvSpPr txBox="1">
            <a:spLocks noChangeArrowheads="1"/>
          </p:cNvSpPr>
          <p:nvPr/>
        </p:nvSpPr>
        <p:spPr bwMode="auto">
          <a:xfrm>
            <a:off x="5389101" y="2127917"/>
            <a:ext cx="672813" cy="338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lang="en-US" altLang="zh-CN" sz="1400" b="1" dirty="0">
                <a:latin typeface="微软雅黑" pitchFamily="34" charset="-122"/>
                <a:ea typeface="微软雅黑" pitchFamily="34" charset="-122"/>
              </a:rPr>
              <a:t>listen</a:t>
            </a:r>
          </a:p>
        </p:txBody>
      </p:sp>
      <p:sp>
        <p:nvSpPr>
          <p:cNvPr id="9" name="Text Box 8"/>
          <p:cNvSpPr txBox="1">
            <a:spLocks noChangeArrowheads="1"/>
          </p:cNvSpPr>
          <p:nvPr/>
        </p:nvSpPr>
        <p:spPr bwMode="auto">
          <a:xfrm>
            <a:off x="5335376" y="2596529"/>
            <a:ext cx="772969" cy="338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lang="en-US" altLang="zh-CN" sz="1400" b="1" dirty="0">
                <a:latin typeface="微软雅黑" pitchFamily="34" charset="-122"/>
                <a:ea typeface="微软雅黑" pitchFamily="34" charset="-122"/>
              </a:rPr>
              <a:t>accept</a:t>
            </a:r>
          </a:p>
        </p:txBody>
      </p:sp>
      <p:sp>
        <p:nvSpPr>
          <p:cNvPr id="10" name="Text Box 9"/>
          <p:cNvSpPr txBox="1">
            <a:spLocks noChangeArrowheads="1"/>
          </p:cNvSpPr>
          <p:nvPr/>
        </p:nvSpPr>
        <p:spPr bwMode="auto">
          <a:xfrm>
            <a:off x="5437975" y="3065142"/>
            <a:ext cx="560473" cy="338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lang="en-US" altLang="zh-CN" sz="1400" b="1">
                <a:latin typeface="微软雅黑" pitchFamily="34" charset="-122"/>
                <a:ea typeface="微软雅黑" pitchFamily="34" charset="-122"/>
              </a:rPr>
              <a:t>recv</a:t>
            </a:r>
          </a:p>
        </p:txBody>
      </p:sp>
      <p:sp>
        <p:nvSpPr>
          <p:cNvPr id="11" name="Text Box 10"/>
          <p:cNvSpPr txBox="1">
            <a:spLocks noChangeArrowheads="1"/>
          </p:cNvSpPr>
          <p:nvPr/>
        </p:nvSpPr>
        <p:spPr bwMode="auto">
          <a:xfrm>
            <a:off x="5408228" y="3533756"/>
            <a:ext cx="612668" cy="338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lang="en-US" altLang="zh-CN" sz="1400" b="1">
                <a:latin typeface="微软雅黑" pitchFamily="34" charset="-122"/>
                <a:ea typeface="微软雅黑" pitchFamily="34" charset="-122"/>
              </a:rPr>
              <a:t>send</a:t>
            </a:r>
          </a:p>
        </p:txBody>
      </p:sp>
      <p:sp>
        <p:nvSpPr>
          <p:cNvPr id="12" name="Text Box 11"/>
          <p:cNvSpPr txBox="1">
            <a:spLocks noChangeArrowheads="1"/>
          </p:cNvSpPr>
          <p:nvPr/>
        </p:nvSpPr>
        <p:spPr bwMode="auto">
          <a:xfrm>
            <a:off x="5390761" y="4002368"/>
            <a:ext cx="641522" cy="338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lang="en-US" altLang="zh-CN" sz="1400" b="1">
                <a:latin typeface="微软雅黑" pitchFamily="34" charset="-122"/>
                <a:ea typeface="微软雅黑" pitchFamily="34" charset="-122"/>
              </a:rPr>
              <a:t>close</a:t>
            </a:r>
          </a:p>
        </p:txBody>
      </p:sp>
      <p:sp>
        <p:nvSpPr>
          <p:cNvPr id="13" name="Line 12"/>
          <p:cNvSpPr>
            <a:spLocks noChangeShapeType="1"/>
          </p:cNvSpPr>
          <p:nvPr/>
        </p:nvSpPr>
        <p:spPr bwMode="auto">
          <a:xfrm>
            <a:off x="5730372" y="1492824"/>
            <a:ext cx="0" cy="279934"/>
          </a:xfrm>
          <a:prstGeom prst="line">
            <a:avLst/>
          </a:prstGeom>
          <a:noFill/>
          <a:ln w="31750">
            <a:solidFill>
              <a:srgbClr val="FF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14" name="Line 13"/>
          <p:cNvSpPr>
            <a:spLocks noChangeShapeType="1"/>
          </p:cNvSpPr>
          <p:nvPr/>
        </p:nvSpPr>
        <p:spPr bwMode="auto">
          <a:xfrm>
            <a:off x="5730372" y="1940472"/>
            <a:ext cx="0" cy="279934"/>
          </a:xfrm>
          <a:prstGeom prst="line">
            <a:avLst/>
          </a:prstGeom>
          <a:noFill/>
          <a:ln w="31750">
            <a:solidFill>
              <a:srgbClr val="FF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15" name="Line 14"/>
          <p:cNvSpPr>
            <a:spLocks noChangeShapeType="1"/>
          </p:cNvSpPr>
          <p:nvPr/>
        </p:nvSpPr>
        <p:spPr bwMode="auto">
          <a:xfrm>
            <a:off x="5730372" y="2388121"/>
            <a:ext cx="0" cy="279934"/>
          </a:xfrm>
          <a:prstGeom prst="line">
            <a:avLst/>
          </a:prstGeom>
          <a:noFill/>
          <a:ln w="31750">
            <a:solidFill>
              <a:srgbClr val="FF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16" name="Line 15"/>
          <p:cNvSpPr>
            <a:spLocks noChangeShapeType="1"/>
          </p:cNvSpPr>
          <p:nvPr/>
        </p:nvSpPr>
        <p:spPr bwMode="auto">
          <a:xfrm>
            <a:off x="5730372" y="2891264"/>
            <a:ext cx="0" cy="279934"/>
          </a:xfrm>
          <a:prstGeom prst="line">
            <a:avLst/>
          </a:prstGeom>
          <a:noFill/>
          <a:ln w="31750">
            <a:solidFill>
              <a:srgbClr val="FF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17" name="Line 16"/>
          <p:cNvSpPr>
            <a:spLocks noChangeShapeType="1"/>
          </p:cNvSpPr>
          <p:nvPr/>
        </p:nvSpPr>
        <p:spPr bwMode="auto">
          <a:xfrm>
            <a:off x="5730372" y="3394406"/>
            <a:ext cx="0" cy="279934"/>
          </a:xfrm>
          <a:prstGeom prst="line">
            <a:avLst/>
          </a:prstGeom>
          <a:noFill/>
          <a:ln w="31750">
            <a:solidFill>
              <a:srgbClr val="FF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18" name="Line 17"/>
          <p:cNvSpPr>
            <a:spLocks noChangeShapeType="1"/>
          </p:cNvSpPr>
          <p:nvPr/>
        </p:nvSpPr>
        <p:spPr bwMode="auto">
          <a:xfrm>
            <a:off x="5730372" y="3842054"/>
            <a:ext cx="0" cy="279934"/>
          </a:xfrm>
          <a:prstGeom prst="line">
            <a:avLst/>
          </a:prstGeom>
          <a:noFill/>
          <a:ln w="31750">
            <a:solidFill>
              <a:srgbClr val="FF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20" name="Text Box 19"/>
          <p:cNvSpPr txBox="1">
            <a:spLocks noChangeArrowheads="1"/>
          </p:cNvSpPr>
          <p:nvPr/>
        </p:nvSpPr>
        <p:spPr bwMode="auto">
          <a:xfrm>
            <a:off x="2537729" y="2134082"/>
            <a:ext cx="766941" cy="338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lang="en-US" altLang="zh-CN" sz="1400" b="1" dirty="0">
                <a:latin typeface="微软雅黑" pitchFamily="34" charset="-122"/>
                <a:ea typeface="微软雅黑" pitchFamily="34" charset="-122"/>
              </a:rPr>
              <a:t>socket</a:t>
            </a:r>
          </a:p>
        </p:txBody>
      </p:sp>
      <p:sp>
        <p:nvSpPr>
          <p:cNvPr id="21" name="Text Box 20"/>
          <p:cNvSpPr txBox="1">
            <a:spLocks noChangeArrowheads="1"/>
          </p:cNvSpPr>
          <p:nvPr/>
        </p:nvSpPr>
        <p:spPr bwMode="auto">
          <a:xfrm>
            <a:off x="2640964" y="3533756"/>
            <a:ext cx="560473" cy="338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lang="en-US" altLang="zh-CN" sz="1400" b="1">
                <a:latin typeface="微软雅黑" pitchFamily="34" charset="-122"/>
                <a:ea typeface="微软雅黑" pitchFamily="34" charset="-122"/>
              </a:rPr>
              <a:t>recv</a:t>
            </a:r>
          </a:p>
        </p:txBody>
      </p:sp>
      <p:sp>
        <p:nvSpPr>
          <p:cNvPr id="22" name="Text Box 21"/>
          <p:cNvSpPr txBox="1">
            <a:spLocks noChangeArrowheads="1"/>
          </p:cNvSpPr>
          <p:nvPr/>
        </p:nvSpPr>
        <p:spPr bwMode="auto">
          <a:xfrm>
            <a:off x="2614866" y="3065142"/>
            <a:ext cx="612668" cy="338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lang="en-US" altLang="zh-CN" sz="1400" b="1">
                <a:latin typeface="微软雅黑" pitchFamily="34" charset="-122"/>
                <a:ea typeface="微软雅黑" pitchFamily="34" charset="-122"/>
              </a:rPr>
              <a:t>send</a:t>
            </a:r>
          </a:p>
        </p:txBody>
      </p:sp>
      <p:sp>
        <p:nvSpPr>
          <p:cNvPr id="23" name="Text Box 22"/>
          <p:cNvSpPr txBox="1">
            <a:spLocks noChangeArrowheads="1"/>
          </p:cNvSpPr>
          <p:nvPr/>
        </p:nvSpPr>
        <p:spPr bwMode="auto">
          <a:xfrm>
            <a:off x="2601046" y="4002368"/>
            <a:ext cx="641522" cy="338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lang="en-US" altLang="zh-CN" sz="1400" b="1">
                <a:latin typeface="微软雅黑" pitchFamily="34" charset="-122"/>
                <a:ea typeface="微软雅黑" pitchFamily="34" charset="-122"/>
              </a:rPr>
              <a:t>close</a:t>
            </a:r>
          </a:p>
        </p:txBody>
      </p:sp>
      <p:sp>
        <p:nvSpPr>
          <p:cNvPr id="24" name="Text Box 23"/>
          <p:cNvSpPr txBox="1">
            <a:spLocks noChangeArrowheads="1"/>
          </p:cNvSpPr>
          <p:nvPr/>
        </p:nvSpPr>
        <p:spPr bwMode="auto">
          <a:xfrm>
            <a:off x="2471203" y="2601463"/>
            <a:ext cx="901209" cy="338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lang="en-US" altLang="zh-CN" sz="1400" b="1">
                <a:latin typeface="微软雅黑" pitchFamily="34" charset="-122"/>
                <a:ea typeface="微软雅黑" pitchFamily="34" charset="-122"/>
              </a:rPr>
              <a:t>connect</a:t>
            </a:r>
          </a:p>
        </p:txBody>
      </p:sp>
      <p:sp>
        <p:nvSpPr>
          <p:cNvPr id="25" name="Line 24"/>
          <p:cNvSpPr>
            <a:spLocks noChangeShapeType="1"/>
          </p:cNvSpPr>
          <p:nvPr/>
        </p:nvSpPr>
        <p:spPr bwMode="auto">
          <a:xfrm>
            <a:off x="2921200" y="2430049"/>
            <a:ext cx="0" cy="279934"/>
          </a:xfrm>
          <a:prstGeom prst="line">
            <a:avLst/>
          </a:prstGeom>
          <a:noFill/>
          <a:ln w="31750">
            <a:solidFill>
              <a:srgbClr val="FF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26" name="Line 25"/>
          <p:cNvSpPr>
            <a:spLocks noChangeShapeType="1"/>
          </p:cNvSpPr>
          <p:nvPr/>
        </p:nvSpPr>
        <p:spPr bwMode="auto">
          <a:xfrm>
            <a:off x="2921200" y="2877697"/>
            <a:ext cx="0" cy="279934"/>
          </a:xfrm>
          <a:prstGeom prst="line">
            <a:avLst/>
          </a:prstGeom>
          <a:noFill/>
          <a:ln w="31750">
            <a:solidFill>
              <a:srgbClr val="FF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27" name="Line 26"/>
          <p:cNvSpPr>
            <a:spLocks noChangeShapeType="1"/>
          </p:cNvSpPr>
          <p:nvPr/>
        </p:nvSpPr>
        <p:spPr bwMode="auto">
          <a:xfrm>
            <a:off x="2921200" y="3325347"/>
            <a:ext cx="0" cy="279934"/>
          </a:xfrm>
          <a:prstGeom prst="line">
            <a:avLst/>
          </a:prstGeom>
          <a:noFill/>
          <a:ln w="31750">
            <a:solidFill>
              <a:srgbClr val="FF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28" name="Line 27"/>
          <p:cNvSpPr>
            <a:spLocks noChangeShapeType="1"/>
          </p:cNvSpPr>
          <p:nvPr/>
        </p:nvSpPr>
        <p:spPr bwMode="auto">
          <a:xfrm>
            <a:off x="2921200" y="3828489"/>
            <a:ext cx="0" cy="279934"/>
          </a:xfrm>
          <a:prstGeom prst="line">
            <a:avLst/>
          </a:prstGeom>
          <a:noFill/>
          <a:ln w="31750">
            <a:solidFill>
              <a:srgbClr val="FF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29" name="Freeform 28"/>
          <p:cNvSpPr>
            <a:spLocks/>
          </p:cNvSpPr>
          <p:nvPr/>
        </p:nvSpPr>
        <p:spPr bwMode="auto">
          <a:xfrm flipH="1">
            <a:off x="1997574" y="3236445"/>
            <a:ext cx="656690" cy="462447"/>
          </a:xfrm>
          <a:custGeom>
            <a:avLst/>
            <a:gdLst>
              <a:gd name="T0" fmla="*/ 0 w 540"/>
              <a:gd name="T1" fmla="*/ 2147483646 h 391"/>
              <a:gd name="T2" fmla="*/ 2147483646 w 540"/>
              <a:gd name="T3" fmla="*/ 2147483646 h 391"/>
              <a:gd name="T4" fmla="*/ 2147483646 w 540"/>
              <a:gd name="T5" fmla="*/ 2147483646 h 391"/>
              <a:gd name="T6" fmla="*/ 2147483646 w 540"/>
              <a:gd name="T7" fmla="*/ 2147483646 h 391"/>
              <a:gd name="T8" fmla="*/ 2147483646 w 540"/>
              <a:gd name="T9" fmla="*/ 2147483646 h 391"/>
              <a:gd name="T10" fmla="*/ 2147483646 w 540"/>
              <a:gd name="T11" fmla="*/ 2147483646 h 391"/>
              <a:gd name="T12" fmla="*/ 2147483646 w 540"/>
              <a:gd name="T13" fmla="*/ 2147483646 h 391"/>
              <a:gd name="T14" fmla="*/ 2147483646 w 540"/>
              <a:gd name="T15" fmla="*/ 2147483646 h 391"/>
              <a:gd name="T16" fmla="*/ 0 w 540"/>
              <a:gd name="T17" fmla="*/ 2147483646 h 39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40" h="391">
                <a:moveTo>
                  <a:pt x="0" y="384"/>
                </a:moveTo>
                <a:cubicBezTo>
                  <a:pt x="52" y="385"/>
                  <a:pt x="240" y="389"/>
                  <a:pt x="311" y="389"/>
                </a:cubicBezTo>
                <a:cubicBezTo>
                  <a:pt x="382" y="389"/>
                  <a:pt x="397" y="391"/>
                  <a:pt x="427" y="385"/>
                </a:cubicBezTo>
                <a:cubicBezTo>
                  <a:pt x="457" y="379"/>
                  <a:pt x="477" y="372"/>
                  <a:pt x="494" y="355"/>
                </a:cubicBezTo>
                <a:cubicBezTo>
                  <a:pt x="511" y="338"/>
                  <a:pt x="523" y="324"/>
                  <a:pt x="529" y="284"/>
                </a:cubicBezTo>
                <a:cubicBezTo>
                  <a:pt x="535" y="244"/>
                  <a:pt x="540" y="155"/>
                  <a:pt x="533" y="113"/>
                </a:cubicBezTo>
                <a:cubicBezTo>
                  <a:pt x="526" y="71"/>
                  <a:pt x="515" y="52"/>
                  <a:pt x="488" y="34"/>
                </a:cubicBezTo>
                <a:cubicBezTo>
                  <a:pt x="461" y="16"/>
                  <a:pt x="451" y="10"/>
                  <a:pt x="370" y="5"/>
                </a:cubicBezTo>
                <a:cubicBezTo>
                  <a:pt x="289" y="0"/>
                  <a:pt x="77" y="6"/>
                  <a:pt x="0" y="6"/>
                </a:cubicBezTo>
              </a:path>
            </a:pathLst>
          </a:custGeom>
          <a:noFill/>
          <a:ln w="38100" cmpd="sng">
            <a:solidFill>
              <a:srgbClr val="CC00CC"/>
            </a:solidFill>
            <a:round/>
            <a:headEnd type="none" w="med" len="lg"/>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30" name="Freeform 29"/>
          <p:cNvSpPr>
            <a:spLocks/>
          </p:cNvSpPr>
          <p:nvPr/>
        </p:nvSpPr>
        <p:spPr bwMode="auto">
          <a:xfrm>
            <a:off x="5995317" y="3217303"/>
            <a:ext cx="378204" cy="482177"/>
          </a:xfrm>
          <a:custGeom>
            <a:avLst/>
            <a:gdLst>
              <a:gd name="T0" fmla="*/ 0 w 311"/>
              <a:gd name="T1" fmla="*/ 2147483646 h 391"/>
              <a:gd name="T2" fmla="*/ 2147483646 w 311"/>
              <a:gd name="T3" fmla="*/ 2147483646 h 391"/>
              <a:gd name="T4" fmla="*/ 2147483646 w 311"/>
              <a:gd name="T5" fmla="*/ 2147483646 h 391"/>
              <a:gd name="T6" fmla="*/ 2147483646 w 311"/>
              <a:gd name="T7" fmla="*/ 2147483646 h 391"/>
              <a:gd name="T8" fmla="*/ 2147483646 w 311"/>
              <a:gd name="T9" fmla="*/ 2147483646 h 391"/>
              <a:gd name="T10" fmla="*/ 2147483646 w 311"/>
              <a:gd name="T11" fmla="*/ 2147483646 h 391"/>
              <a:gd name="T12" fmla="*/ 2147483646 w 311"/>
              <a:gd name="T13" fmla="*/ 2147483646 h 391"/>
              <a:gd name="T14" fmla="*/ 2147483646 w 311"/>
              <a:gd name="T15" fmla="*/ 2147483646 h 391"/>
              <a:gd name="T16" fmla="*/ 0 w 311"/>
              <a:gd name="T17" fmla="*/ 2147483646 h 39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11" h="391">
                <a:moveTo>
                  <a:pt x="0" y="387"/>
                </a:moveTo>
                <a:cubicBezTo>
                  <a:pt x="30" y="387"/>
                  <a:pt x="139" y="391"/>
                  <a:pt x="182" y="389"/>
                </a:cubicBezTo>
                <a:cubicBezTo>
                  <a:pt x="225" y="387"/>
                  <a:pt x="238" y="382"/>
                  <a:pt x="256" y="373"/>
                </a:cubicBezTo>
                <a:cubicBezTo>
                  <a:pt x="274" y="364"/>
                  <a:pt x="284" y="354"/>
                  <a:pt x="293" y="337"/>
                </a:cubicBezTo>
                <a:cubicBezTo>
                  <a:pt x="302" y="320"/>
                  <a:pt x="306" y="304"/>
                  <a:pt x="308" y="269"/>
                </a:cubicBezTo>
                <a:cubicBezTo>
                  <a:pt x="310" y="234"/>
                  <a:pt x="311" y="160"/>
                  <a:pt x="308" y="124"/>
                </a:cubicBezTo>
                <a:cubicBezTo>
                  <a:pt x="305" y="88"/>
                  <a:pt x="305" y="70"/>
                  <a:pt x="289" y="50"/>
                </a:cubicBezTo>
                <a:cubicBezTo>
                  <a:pt x="273" y="30"/>
                  <a:pt x="259" y="14"/>
                  <a:pt x="211" y="7"/>
                </a:cubicBezTo>
                <a:cubicBezTo>
                  <a:pt x="163" y="0"/>
                  <a:pt x="44" y="9"/>
                  <a:pt x="0" y="9"/>
                </a:cubicBezTo>
              </a:path>
            </a:pathLst>
          </a:custGeom>
          <a:noFill/>
          <a:ln w="38100" cmpd="sng">
            <a:solidFill>
              <a:srgbClr val="CC00CC"/>
            </a:solidFill>
            <a:round/>
            <a:headEnd type="none" w="med" len="lg"/>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31" name="Freeform 30"/>
          <p:cNvSpPr>
            <a:spLocks/>
          </p:cNvSpPr>
          <p:nvPr/>
        </p:nvSpPr>
        <p:spPr bwMode="auto">
          <a:xfrm>
            <a:off x="6085478" y="2735181"/>
            <a:ext cx="654258" cy="1442834"/>
          </a:xfrm>
          <a:custGeom>
            <a:avLst/>
            <a:gdLst>
              <a:gd name="T0" fmla="*/ 0 w 538"/>
              <a:gd name="T1" fmla="*/ 2147483646 h 1175"/>
              <a:gd name="T2" fmla="*/ 2147483646 w 538"/>
              <a:gd name="T3" fmla="*/ 2147483646 h 1175"/>
              <a:gd name="T4" fmla="*/ 2147483646 w 538"/>
              <a:gd name="T5" fmla="*/ 2147483646 h 1175"/>
              <a:gd name="T6" fmla="*/ 2147483646 w 538"/>
              <a:gd name="T7" fmla="*/ 2147483646 h 1175"/>
              <a:gd name="T8" fmla="*/ 2147483646 w 538"/>
              <a:gd name="T9" fmla="*/ 2147483646 h 1175"/>
              <a:gd name="T10" fmla="*/ 2147483646 w 538"/>
              <a:gd name="T11" fmla="*/ 2147483646 h 1175"/>
              <a:gd name="T12" fmla="*/ 2147483646 w 538"/>
              <a:gd name="T13" fmla="*/ 2147483646 h 1175"/>
              <a:gd name="T14" fmla="*/ 2147483646 w 538"/>
              <a:gd name="T15" fmla="*/ 2147483646 h 1175"/>
              <a:gd name="T16" fmla="*/ 0 w 538"/>
              <a:gd name="T17" fmla="*/ 2147483646 h 117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38" h="1175">
                <a:moveTo>
                  <a:pt x="0" y="1171"/>
                </a:moveTo>
                <a:cubicBezTo>
                  <a:pt x="51" y="1171"/>
                  <a:pt x="237" y="1175"/>
                  <a:pt x="306" y="1168"/>
                </a:cubicBezTo>
                <a:cubicBezTo>
                  <a:pt x="375" y="1161"/>
                  <a:pt x="386" y="1151"/>
                  <a:pt x="417" y="1129"/>
                </a:cubicBezTo>
                <a:cubicBezTo>
                  <a:pt x="448" y="1107"/>
                  <a:pt x="472" y="1080"/>
                  <a:pt x="489" y="1036"/>
                </a:cubicBezTo>
                <a:cubicBezTo>
                  <a:pt x="506" y="992"/>
                  <a:pt x="515" y="980"/>
                  <a:pt x="522" y="865"/>
                </a:cubicBezTo>
                <a:cubicBezTo>
                  <a:pt x="529" y="750"/>
                  <a:pt x="538" y="472"/>
                  <a:pt x="534" y="348"/>
                </a:cubicBezTo>
                <a:cubicBezTo>
                  <a:pt x="530" y="224"/>
                  <a:pt x="529" y="176"/>
                  <a:pt x="501" y="121"/>
                </a:cubicBezTo>
                <a:cubicBezTo>
                  <a:pt x="473" y="66"/>
                  <a:pt x="448" y="38"/>
                  <a:pt x="365" y="19"/>
                </a:cubicBezTo>
                <a:cubicBezTo>
                  <a:pt x="282" y="0"/>
                  <a:pt x="76" y="11"/>
                  <a:pt x="0" y="9"/>
                </a:cubicBezTo>
              </a:path>
            </a:pathLst>
          </a:custGeom>
          <a:noFill/>
          <a:ln w="38100" cmpd="sng">
            <a:solidFill>
              <a:srgbClr val="CC00CC"/>
            </a:solidFill>
            <a:round/>
            <a:headEnd type="none" w="med" len="lg"/>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32" name="Line 31"/>
          <p:cNvSpPr>
            <a:spLocks noChangeShapeType="1"/>
          </p:cNvSpPr>
          <p:nvPr/>
        </p:nvSpPr>
        <p:spPr bwMode="auto">
          <a:xfrm>
            <a:off x="3170499" y="3343844"/>
            <a:ext cx="2482044" cy="110987"/>
          </a:xfrm>
          <a:prstGeom prst="line">
            <a:avLst/>
          </a:prstGeom>
          <a:noFill/>
          <a:ln w="28575">
            <a:solidFill>
              <a:srgbClr val="0000FF"/>
            </a:solidFill>
            <a:prstDash val="dash"/>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33" name="Line 32"/>
          <p:cNvSpPr>
            <a:spLocks noChangeShapeType="1"/>
          </p:cNvSpPr>
          <p:nvPr/>
        </p:nvSpPr>
        <p:spPr bwMode="auto">
          <a:xfrm flipH="1">
            <a:off x="3051321" y="3814924"/>
            <a:ext cx="2482044" cy="110987"/>
          </a:xfrm>
          <a:prstGeom prst="line">
            <a:avLst/>
          </a:prstGeom>
          <a:noFill/>
          <a:ln w="28575">
            <a:solidFill>
              <a:srgbClr val="0000FF"/>
            </a:solidFill>
            <a:prstDash val="dash"/>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34" name="Line 34"/>
          <p:cNvSpPr>
            <a:spLocks noChangeShapeType="1"/>
          </p:cNvSpPr>
          <p:nvPr/>
        </p:nvSpPr>
        <p:spPr bwMode="auto">
          <a:xfrm rot="186387" flipV="1">
            <a:off x="3322510" y="2872766"/>
            <a:ext cx="2280172" cy="6165"/>
          </a:xfrm>
          <a:prstGeom prst="line">
            <a:avLst/>
          </a:prstGeom>
          <a:noFill/>
          <a:ln w="28575">
            <a:solidFill>
              <a:srgbClr val="0000FF"/>
            </a:solidFill>
            <a:prstDash val="dash"/>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35" name="Text Box 35"/>
          <p:cNvSpPr txBox="1">
            <a:spLocks noChangeArrowheads="1"/>
          </p:cNvSpPr>
          <p:nvPr/>
        </p:nvSpPr>
        <p:spPr bwMode="auto">
          <a:xfrm rot="186387">
            <a:off x="3809156" y="2555304"/>
            <a:ext cx="1261884" cy="338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lang="zh-CN" altLang="en-US" sz="1400" b="1" dirty="0">
                <a:latin typeface="微软雅黑" pitchFamily="34" charset="-122"/>
                <a:ea typeface="微软雅黑" pitchFamily="34" charset="-122"/>
              </a:rPr>
              <a:t>连接建立请求</a:t>
            </a:r>
          </a:p>
        </p:txBody>
      </p:sp>
      <p:sp>
        <p:nvSpPr>
          <p:cNvPr id="42" name="Text Box 18"/>
          <p:cNvSpPr txBox="1">
            <a:spLocks noChangeArrowheads="1"/>
          </p:cNvSpPr>
          <p:nvPr/>
        </p:nvSpPr>
        <p:spPr bwMode="auto">
          <a:xfrm>
            <a:off x="6855413" y="1984724"/>
            <a:ext cx="90281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lang="zh-CN" altLang="en-US" sz="1400" b="1" dirty="0">
                <a:solidFill>
                  <a:srgbClr val="C00000"/>
                </a:solidFill>
                <a:latin typeface="微软雅黑" pitchFamily="34" charset="-122"/>
                <a:ea typeface="微软雅黑" pitchFamily="34" charset="-122"/>
              </a:rPr>
              <a:t>连接建立</a:t>
            </a:r>
          </a:p>
        </p:txBody>
      </p:sp>
      <p:sp>
        <p:nvSpPr>
          <p:cNvPr id="43" name="Text Box 18"/>
          <p:cNvSpPr txBox="1">
            <a:spLocks noChangeArrowheads="1"/>
          </p:cNvSpPr>
          <p:nvPr/>
        </p:nvSpPr>
        <p:spPr bwMode="auto">
          <a:xfrm>
            <a:off x="6855413" y="3207283"/>
            <a:ext cx="90281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lang="zh-CN" altLang="en-US" sz="1400" b="1" dirty="0">
                <a:solidFill>
                  <a:srgbClr val="C00000"/>
                </a:solidFill>
                <a:latin typeface="微软雅黑" pitchFamily="34" charset="-122"/>
                <a:ea typeface="微软雅黑" pitchFamily="34" charset="-122"/>
              </a:rPr>
              <a:t>数据传送</a:t>
            </a:r>
          </a:p>
        </p:txBody>
      </p:sp>
      <p:sp>
        <p:nvSpPr>
          <p:cNvPr id="44" name="Text Box 18"/>
          <p:cNvSpPr txBox="1">
            <a:spLocks noChangeArrowheads="1"/>
          </p:cNvSpPr>
          <p:nvPr/>
        </p:nvSpPr>
        <p:spPr bwMode="auto">
          <a:xfrm>
            <a:off x="6855413" y="3895286"/>
            <a:ext cx="90281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lang="zh-CN" altLang="en-US" sz="1400" b="1" dirty="0">
                <a:solidFill>
                  <a:srgbClr val="C00000"/>
                </a:solidFill>
                <a:latin typeface="微软雅黑" pitchFamily="34" charset="-122"/>
                <a:ea typeface="微软雅黑" pitchFamily="34" charset="-122"/>
              </a:rPr>
              <a:t>连接释放</a:t>
            </a:r>
          </a:p>
        </p:txBody>
      </p:sp>
    </p:spTree>
    <p:extLst>
      <p:ext uri="{BB962C8B-B14F-4D97-AF65-F5344CB8AC3E}">
        <p14:creationId xmlns:p14="http://schemas.microsoft.com/office/powerpoint/2010/main" val="2765634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3000" fill="hold" grpId="0" nodeType="withEffect">
                                  <p:stCondLst>
                                    <p:cond delay="0"/>
                                  </p:stCondLst>
                                  <p:childTnLst>
                                    <p:animScale>
                                      <p:cBhvr>
                                        <p:cTn id="6" dur="2000" fill="hold"/>
                                        <p:tgtEl>
                                          <p:spTgt spid="9"/>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556963" y="1057072"/>
            <a:ext cx="8048776" cy="331493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AutoShape 5"/>
          <p:cNvSpPr>
            <a:spLocks noChangeArrowheads="1"/>
          </p:cNvSpPr>
          <p:nvPr/>
        </p:nvSpPr>
        <p:spPr bwMode="auto">
          <a:xfrm>
            <a:off x="556963" y="646966"/>
            <a:ext cx="8041893"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 name="矩形 3"/>
          <p:cNvSpPr/>
          <p:nvPr/>
        </p:nvSpPr>
        <p:spPr>
          <a:xfrm>
            <a:off x="645268" y="595582"/>
            <a:ext cx="2749471" cy="400110"/>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000" b="1" dirty="0">
                <a:latin typeface="微软雅黑" pitchFamily="34" charset="-122"/>
                <a:ea typeface="微软雅黑" pitchFamily="34" charset="-122"/>
              </a:rPr>
              <a:t>并发方式工作的服务器</a:t>
            </a:r>
          </a:p>
        </p:txBody>
      </p:sp>
      <p:grpSp>
        <p:nvGrpSpPr>
          <p:cNvPr id="38" name="组合 37"/>
          <p:cNvGrpSpPr/>
          <p:nvPr/>
        </p:nvGrpSpPr>
        <p:grpSpPr>
          <a:xfrm>
            <a:off x="2225985" y="1792224"/>
            <a:ext cx="5132411" cy="2493859"/>
            <a:chOff x="896012" y="2273448"/>
            <a:chExt cx="8602292" cy="4179888"/>
          </a:xfrm>
        </p:grpSpPr>
        <p:sp>
          <p:nvSpPr>
            <p:cNvPr id="5" name="Text Box 4"/>
            <p:cNvSpPr txBox="1">
              <a:spLocks noChangeArrowheads="1"/>
            </p:cNvSpPr>
            <p:nvPr/>
          </p:nvSpPr>
          <p:spPr bwMode="auto">
            <a:xfrm>
              <a:off x="1193681" y="5170635"/>
              <a:ext cx="1857081" cy="7737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lang="zh-CN" altLang="en-US" sz="1200" b="1">
                  <a:latin typeface="微软雅黑" pitchFamily="34" charset="-122"/>
                  <a:ea typeface="微软雅黑" pitchFamily="34" charset="-122"/>
                </a:rPr>
                <a:t>接受连接请求</a:t>
              </a:r>
            </a:p>
            <a:p>
              <a:pPr algn="ctr" eaLnBrk="1" hangingPunct="1"/>
              <a:r>
                <a:rPr lang="zh-CN" altLang="en-US" sz="1200" b="1">
                  <a:latin typeface="微软雅黑" pitchFamily="34" charset="-122"/>
                  <a:ea typeface="微软雅黑" pitchFamily="34" charset="-122"/>
                </a:rPr>
                <a:t>的套接字</a:t>
              </a:r>
            </a:p>
          </p:txBody>
        </p:sp>
        <p:sp>
          <p:nvSpPr>
            <p:cNvPr id="6" name="Rectangle 5"/>
            <p:cNvSpPr>
              <a:spLocks noChangeArrowheads="1"/>
            </p:cNvSpPr>
            <p:nvPr/>
          </p:nvSpPr>
          <p:spPr bwMode="auto">
            <a:xfrm>
              <a:off x="1081750" y="2273448"/>
              <a:ext cx="6462977" cy="4179888"/>
            </a:xfrm>
            <a:prstGeom prst="rect">
              <a:avLst/>
            </a:prstGeom>
            <a:solidFill>
              <a:srgbClr val="00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1200" b="1">
                <a:latin typeface="微软雅黑" pitchFamily="34" charset="-122"/>
                <a:ea typeface="微软雅黑" pitchFamily="34" charset="-122"/>
              </a:endParaRPr>
            </a:p>
          </p:txBody>
        </p:sp>
        <p:sp>
          <p:nvSpPr>
            <p:cNvPr id="7" name="Rectangle 36"/>
            <p:cNvSpPr>
              <a:spLocks noChangeArrowheads="1"/>
            </p:cNvSpPr>
            <p:nvPr/>
          </p:nvSpPr>
          <p:spPr bwMode="auto">
            <a:xfrm>
              <a:off x="1085189" y="4940448"/>
              <a:ext cx="2013876" cy="1504950"/>
            </a:xfrm>
            <a:prstGeom prst="rect">
              <a:avLst/>
            </a:prstGeom>
            <a:solidFill>
              <a:srgbClr val="0066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1200" b="1">
                <a:latin typeface="微软雅黑" pitchFamily="34" charset="-122"/>
                <a:ea typeface="微软雅黑" pitchFamily="34" charset="-122"/>
              </a:endParaRPr>
            </a:p>
          </p:txBody>
        </p:sp>
        <p:sp>
          <p:nvSpPr>
            <p:cNvPr id="8" name="Oval 6"/>
            <p:cNvSpPr>
              <a:spLocks noChangeArrowheads="1"/>
            </p:cNvSpPr>
            <p:nvPr/>
          </p:nvSpPr>
          <p:spPr bwMode="auto">
            <a:xfrm>
              <a:off x="1635523" y="2735387"/>
              <a:ext cx="923528" cy="836612"/>
            </a:xfrm>
            <a:prstGeom prst="ellipse">
              <a:avLst/>
            </a:prstGeom>
            <a:solidFill>
              <a:srgbClr val="FF66FF"/>
            </a:solidFill>
            <a:ln w="38100" cmpd="dbl">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r>
                <a:rPr lang="en-US" altLang="zh-CN" sz="1200" b="1">
                  <a:latin typeface="微软雅黑" pitchFamily="34" charset="-122"/>
                  <a:ea typeface="微软雅黑" pitchFamily="34" charset="-122"/>
                </a:rPr>
                <a:t>M</a:t>
              </a:r>
            </a:p>
          </p:txBody>
        </p:sp>
        <p:sp>
          <p:nvSpPr>
            <p:cNvPr id="9" name="Oval 7"/>
            <p:cNvSpPr>
              <a:spLocks noChangeArrowheads="1"/>
            </p:cNvSpPr>
            <p:nvPr/>
          </p:nvSpPr>
          <p:spPr bwMode="auto">
            <a:xfrm>
              <a:off x="3389710" y="3694260"/>
              <a:ext cx="646642" cy="585788"/>
            </a:xfrm>
            <a:prstGeom prst="ellipse">
              <a:avLst/>
            </a:prstGeom>
            <a:solidFill>
              <a:srgbClr val="66FF66"/>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r>
                <a:rPr lang="en-US" altLang="zh-CN" sz="1200" b="1" dirty="0">
                  <a:latin typeface="微软雅黑" pitchFamily="34" charset="-122"/>
                  <a:ea typeface="微软雅黑" pitchFamily="34" charset="-122"/>
                </a:rPr>
                <a:t>S</a:t>
              </a:r>
              <a:r>
                <a:rPr lang="en-US" altLang="zh-CN" sz="1200" b="1" baseline="-25000" dirty="0">
                  <a:latin typeface="微软雅黑" pitchFamily="34" charset="-122"/>
                  <a:ea typeface="微软雅黑" pitchFamily="34" charset="-122"/>
                </a:rPr>
                <a:t>1</a:t>
              </a:r>
            </a:p>
          </p:txBody>
        </p:sp>
        <p:sp>
          <p:nvSpPr>
            <p:cNvPr id="10" name="Rectangle 37"/>
            <p:cNvSpPr>
              <a:spLocks noChangeArrowheads="1"/>
            </p:cNvSpPr>
            <p:nvPr/>
          </p:nvSpPr>
          <p:spPr bwMode="auto">
            <a:xfrm>
              <a:off x="3086702" y="4938861"/>
              <a:ext cx="4447381" cy="1504950"/>
            </a:xfrm>
            <a:prstGeom prst="rect">
              <a:avLst/>
            </a:prstGeom>
            <a:solidFill>
              <a:srgbClr val="FFFF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1200" b="1">
                <a:latin typeface="微软雅黑" pitchFamily="34" charset="-122"/>
                <a:ea typeface="微软雅黑" pitchFamily="34" charset="-122"/>
              </a:endParaRPr>
            </a:p>
          </p:txBody>
        </p:sp>
        <p:sp>
          <p:nvSpPr>
            <p:cNvPr id="11" name="Rectangle 8"/>
            <p:cNvSpPr>
              <a:spLocks noChangeArrowheads="1"/>
            </p:cNvSpPr>
            <p:nvPr/>
          </p:nvSpPr>
          <p:spPr bwMode="auto">
            <a:xfrm>
              <a:off x="3480858" y="4946799"/>
              <a:ext cx="462625" cy="250825"/>
            </a:xfrm>
            <a:prstGeom prst="rect">
              <a:avLst/>
            </a:prstGeom>
            <a:solidFill>
              <a:srgbClr val="00CCFF"/>
            </a:solidFill>
            <a:ln w="9525" algn="ctr">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1200" b="1">
                <a:latin typeface="微软雅黑" pitchFamily="34" charset="-122"/>
                <a:ea typeface="微软雅黑" pitchFamily="34" charset="-122"/>
              </a:endParaRPr>
            </a:p>
          </p:txBody>
        </p:sp>
        <p:sp>
          <p:nvSpPr>
            <p:cNvPr id="12" name="Rectangle 9"/>
            <p:cNvSpPr>
              <a:spLocks noChangeArrowheads="1"/>
            </p:cNvSpPr>
            <p:nvPr/>
          </p:nvSpPr>
          <p:spPr bwMode="auto">
            <a:xfrm>
              <a:off x="4820577" y="4946799"/>
              <a:ext cx="462623" cy="250825"/>
            </a:xfrm>
            <a:prstGeom prst="rect">
              <a:avLst/>
            </a:prstGeom>
            <a:solidFill>
              <a:srgbClr val="00CCFF"/>
            </a:solidFill>
            <a:ln w="9525" algn="ctr">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1200" b="1">
                <a:latin typeface="微软雅黑" pitchFamily="34" charset="-122"/>
                <a:ea typeface="微软雅黑" pitchFamily="34" charset="-122"/>
              </a:endParaRPr>
            </a:p>
          </p:txBody>
        </p:sp>
        <p:sp>
          <p:nvSpPr>
            <p:cNvPr id="13" name="Rectangle 10"/>
            <p:cNvSpPr>
              <a:spLocks noChangeArrowheads="1"/>
            </p:cNvSpPr>
            <p:nvPr/>
          </p:nvSpPr>
          <p:spPr bwMode="auto">
            <a:xfrm>
              <a:off x="6160294" y="4946799"/>
              <a:ext cx="460904" cy="250825"/>
            </a:xfrm>
            <a:prstGeom prst="rect">
              <a:avLst/>
            </a:prstGeom>
            <a:solidFill>
              <a:srgbClr val="00CCFF"/>
            </a:solidFill>
            <a:ln w="9525" algn="ctr">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1200" b="1">
                <a:latin typeface="微软雅黑" pitchFamily="34" charset="-122"/>
                <a:ea typeface="微软雅黑" pitchFamily="34" charset="-122"/>
              </a:endParaRPr>
            </a:p>
          </p:txBody>
        </p:sp>
        <p:sp>
          <p:nvSpPr>
            <p:cNvPr id="14" name="Text Box 11"/>
            <p:cNvSpPr txBox="1">
              <a:spLocks noChangeArrowheads="1"/>
            </p:cNvSpPr>
            <p:nvPr/>
          </p:nvSpPr>
          <p:spPr bwMode="auto">
            <a:xfrm>
              <a:off x="3169659" y="5170635"/>
              <a:ext cx="1083297" cy="7737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lang="zh-CN" altLang="en-US" sz="1200" b="1">
                  <a:latin typeface="微软雅黑" pitchFamily="34" charset="-122"/>
                  <a:ea typeface="微软雅黑" pitchFamily="34" charset="-122"/>
                </a:rPr>
                <a:t>连接</a:t>
              </a:r>
            </a:p>
            <a:p>
              <a:pPr algn="ctr" eaLnBrk="1" hangingPunct="1"/>
              <a:r>
                <a:rPr lang="zh-CN" altLang="en-US" sz="1200" b="1">
                  <a:latin typeface="微软雅黑" pitchFamily="34" charset="-122"/>
                  <a:ea typeface="微软雅黑" pitchFamily="34" charset="-122"/>
                </a:rPr>
                <a:t>套接字</a:t>
              </a:r>
            </a:p>
          </p:txBody>
        </p:sp>
        <p:sp>
          <p:nvSpPr>
            <p:cNvPr id="15" name="Text Box 12"/>
            <p:cNvSpPr txBox="1">
              <a:spLocks noChangeArrowheads="1"/>
            </p:cNvSpPr>
            <p:nvPr/>
          </p:nvSpPr>
          <p:spPr bwMode="auto">
            <a:xfrm>
              <a:off x="4555811" y="5170635"/>
              <a:ext cx="1083297" cy="7737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lang="zh-CN" altLang="en-US" sz="1200" b="1">
                  <a:latin typeface="微软雅黑" pitchFamily="34" charset="-122"/>
                  <a:ea typeface="微软雅黑" pitchFamily="34" charset="-122"/>
                </a:rPr>
                <a:t>连接</a:t>
              </a:r>
            </a:p>
            <a:p>
              <a:pPr algn="ctr" eaLnBrk="1" hangingPunct="1"/>
              <a:r>
                <a:rPr lang="zh-CN" altLang="en-US" sz="1200" b="1">
                  <a:latin typeface="微软雅黑" pitchFamily="34" charset="-122"/>
                  <a:ea typeface="微软雅黑" pitchFamily="34" charset="-122"/>
                </a:rPr>
                <a:t>套接字</a:t>
              </a:r>
            </a:p>
          </p:txBody>
        </p:sp>
        <p:sp>
          <p:nvSpPr>
            <p:cNvPr id="16" name="Text Box 13"/>
            <p:cNvSpPr txBox="1">
              <a:spLocks noChangeArrowheads="1"/>
            </p:cNvSpPr>
            <p:nvPr/>
          </p:nvSpPr>
          <p:spPr bwMode="auto">
            <a:xfrm>
              <a:off x="5936806" y="5170635"/>
              <a:ext cx="1083297" cy="7737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lang="zh-CN" altLang="en-US" sz="1200" b="1">
                  <a:latin typeface="微软雅黑" pitchFamily="34" charset="-122"/>
                  <a:ea typeface="微软雅黑" pitchFamily="34" charset="-122"/>
                </a:rPr>
                <a:t>连接</a:t>
              </a:r>
            </a:p>
            <a:p>
              <a:pPr algn="ctr" eaLnBrk="1" hangingPunct="1"/>
              <a:r>
                <a:rPr lang="zh-CN" altLang="en-US" sz="1200" b="1">
                  <a:latin typeface="微软雅黑" pitchFamily="34" charset="-122"/>
                  <a:ea typeface="微软雅黑" pitchFamily="34" charset="-122"/>
                </a:rPr>
                <a:t>套接字</a:t>
              </a:r>
            </a:p>
          </p:txBody>
        </p:sp>
        <p:sp>
          <p:nvSpPr>
            <p:cNvPr id="17" name="Line 14"/>
            <p:cNvSpPr>
              <a:spLocks noChangeShapeType="1"/>
            </p:cNvSpPr>
            <p:nvPr/>
          </p:nvSpPr>
          <p:spPr bwMode="auto">
            <a:xfrm>
              <a:off x="1081750" y="4946798"/>
              <a:ext cx="6462977" cy="0"/>
            </a:xfrm>
            <a:prstGeom prst="line">
              <a:avLst/>
            </a:prstGeom>
            <a:noFill/>
            <a:ln w="952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8" name="Line 15"/>
            <p:cNvSpPr>
              <a:spLocks noChangeShapeType="1"/>
            </p:cNvSpPr>
            <p:nvPr/>
          </p:nvSpPr>
          <p:spPr bwMode="auto">
            <a:xfrm>
              <a:off x="3713031" y="4278460"/>
              <a:ext cx="0" cy="668338"/>
            </a:xfrm>
            <a:prstGeom prst="line">
              <a:avLst/>
            </a:prstGeom>
            <a:noFill/>
            <a:ln w="9525">
              <a:solidFill>
                <a:schemeClr val="folHlink"/>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19" name="Line 16"/>
            <p:cNvSpPr>
              <a:spLocks noChangeShapeType="1"/>
            </p:cNvSpPr>
            <p:nvPr/>
          </p:nvSpPr>
          <p:spPr bwMode="auto">
            <a:xfrm>
              <a:off x="5052748" y="4278460"/>
              <a:ext cx="0" cy="668338"/>
            </a:xfrm>
            <a:prstGeom prst="line">
              <a:avLst/>
            </a:prstGeom>
            <a:noFill/>
            <a:ln w="9525">
              <a:solidFill>
                <a:schemeClr val="folHlink"/>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20" name="Line 17"/>
            <p:cNvSpPr>
              <a:spLocks noChangeShapeType="1"/>
            </p:cNvSpPr>
            <p:nvPr/>
          </p:nvSpPr>
          <p:spPr bwMode="auto">
            <a:xfrm>
              <a:off x="6392466" y="4278460"/>
              <a:ext cx="0" cy="668338"/>
            </a:xfrm>
            <a:prstGeom prst="line">
              <a:avLst/>
            </a:prstGeom>
            <a:noFill/>
            <a:ln w="9525">
              <a:solidFill>
                <a:schemeClr val="folHlink"/>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21" name="Rectangle 18"/>
            <p:cNvSpPr>
              <a:spLocks noChangeArrowheads="1"/>
            </p:cNvSpPr>
            <p:nvPr/>
          </p:nvSpPr>
          <p:spPr bwMode="auto">
            <a:xfrm>
              <a:off x="1864254" y="4946799"/>
              <a:ext cx="462625" cy="250825"/>
            </a:xfrm>
            <a:prstGeom prst="rect">
              <a:avLst/>
            </a:prstGeom>
            <a:solidFill>
              <a:srgbClr val="00CCFF"/>
            </a:solidFill>
            <a:ln w="9525">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1200" b="1">
                <a:latin typeface="微软雅黑" pitchFamily="34" charset="-122"/>
                <a:ea typeface="微软雅黑" pitchFamily="34" charset="-122"/>
              </a:endParaRPr>
            </a:p>
          </p:txBody>
        </p:sp>
        <p:sp>
          <p:nvSpPr>
            <p:cNvPr id="22" name="Line 19"/>
            <p:cNvSpPr>
              <a:spLocks noChangeShapeType="1"/>
            </p:cNvSpPr>
            <p:nvPr/>
          </p:nvSpPr>
          <p:spPr bwMode="auto">
            <a:xfrm flipV="1">
              <a:off x="2096427" y="3571998"/>
              <a:ext cx="0" cy="1374800"/>
            </a:xfrm>
            <a:prstGeom prst="line">
              <a:avLst/>
            </a:prstGeom>
            <a:noFill/>
            <a:ln w="9525">
              <a:solidFill>
                <a:schemeClr val="folHlink"/>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23" name="Oval 20"/>
            <p:cNvSpPr>
              <a:spLocks noChangeArrowheads="1"/>
            </p:cNvSpPr>
            <p:nvPr/>
          </p:nvSpPr>
          <p:spPr bwMode="auto">
            <a:xfrm>
              <a:off x="4719108" y="3694260"/>
              <a:ext cx="646642" cy="585788"/>
            </a:xfrm>
            <a:prstGeom prst="ellipse">
              <a:avLst/>
            </a:prstGeom>
            <a:solidFill>
              <a:srgbClr val="66FF66"/>
            </a:solidFill>
            <a:ln w="12700"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r>
                <a:rPr lang="en-US" altLang="zh-CN" sz="1200" b="1">
                  <a:latin typeface="微软雅黑" pitchFamily="34" charset="-122"/>
                  <a:ea typeface="微软雅黑" pitchFamily="34" charset="-122"/>
                </a:rPr>
                <a:t>S</a:t>
              </a:r>
              <a:r>
                <a:rPr lang="en-US" altLang="zh-CN" sz="1200" b="1" baseline="-25000">
                  <a:latin typeface="微软雅黑" pitchFamily="34" charset="-122"/>
                  <a:ea typeface="微软雅黑" pitchFamily="34" charset="-122"/>
                </a:rPr>
                <a:t>2</a:t>
              </a:r>
            </a:p>
          </p:txBody>
        </p:sp>
        <p:sp>
          <p:nvSpPr>
            <p:cNvPr id="24" name="Oval 21"/>
            <p:cNvSpPr>
              <a:spLocks noChangeArrowheads="1"/>
            </p:cNvSpPr>
            <p:nvPr/>
          </p:nvSpPr>
          <p:spPr bwMode="auto">
            <a:xfrm>
              <a:off x="6048508" y="3694260"/>
              <a:ext cx="646642" cy="585788"/>
            </a:xfrm>
            <a:prstGeom prst="ellipse">
              <a:avLst/>
            </a:prstGeom>
            <a:solidFill>
              <a:srgbClr val="66FF66"/>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r>
                <a:rPr lang="en-US" altLang="zh-CN" sz="1200" b="1">
                  <a:latin typeface="微软雅黑" pitchFamily="34" charset="-122"/>
                  <a:ea typeface="微软雅黑" pitchFamily="34" charset="-122"/>
                </a:rPr>
                <a:t>S</a:t>
              </a:r>
              <a:r>
                <a:rPr lang="en-US" altLang="zh-CN" sz="1200" b="1" baseline="-25000">
                  <a:latin typeface="微软雅黑" pitchFamily="34" charset="-122"/>
                  <a:ea typeface="微软雅黑" pitchFamily="34" charset="-122"/>
                </a:rPr>
                <a:t>3</a:t>
              </a:r>
            </a:p>
          </p:txBody>
        </p:sp>
        <p:sp>
          <p:nvSpPr>
            <p:cNvPr id="25" name="Line 22"/>
            <p:cNvSpPr>
              <a:spLocks noChangeShapeType="1"/>
            </p:cNvSpPr>
            <p:nvPr/>
          </p:nvSpPr>
          <p:spPr bwMode="auto">
            <a:xfrm>
              <a:off x="2467902" y="3442750"/>
              <a:ext cx="1012957" cy="334061"/>
            </a:xfrm>
            <a:prstGeom prst="line">
              <a:avLst/>
            </a:prstGeom>
            <a:noFill/>
            <a:ln w="9525">
              <a:solidFill>
                <a:schemeClr val="folHlink"/>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26" name="Line 23"/>
            <p:cNvSpPr>
              <a:spLocks noChangeShapeType="1"/>
            </p:cNvSpPr>
            <p:nvPr/>
          </p:nvSpPr>
          <p:spPr bwMode="auto">
            <a:xfrm>
              <a:off x="2528094" y="3325959"/>
              <a:ext cx="2240889" cy="492125"/>
            </a:xfrm>
            <a:prstGeom prst="line">
              <a:avLst/>
            </a:prstGeom>
            <a:noFill/>
            <a:ln w="9525">
              <a:solidFill>
                <a:schemeClr val="folHlink"/>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27" name="Line 24"/>
            <p:cNvSpPr>
              <a:spLocks noChangeShapeType="1"/>
            </p:cNvSpPr>
            <p:nvPr/>
          </p:nvSpPr>
          <p:spPr bwMode="auto">
            <a:xfrm>
              <a:off x="2559050" y="3153693"/>
              <a:ext cx="3508375" cy="708842"/>
            </a:xfrm>
            <a:prstGeom prst="line">
              <a:avLst/>
            </a:prstGeom>
            <a:noFill/>
            <a:ln w="9525">
              <a:solidFill>
                <a:schemeClr val="folHlink"/>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28" name="Text Box 25"/>
            <p:cNvSpPr txBox="1">
              <a:spLocks noChangeArrowheads="1"/>
            </p:cNvSpPr>
            <p:nvPr/>
          </p:nvSpPr>
          <p:spPr bwMode="auto">
            <a:xfrm>
              <a:off x="8157079" y="5450036"/>
              <a:ext cx="1341225" cy="464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lang="zh-CN" altLang="en-US" sz="1200" b="1">
                  <a:latin typeface="微软雅黑" pitchFamily="34" charset="-122"/>
                  <a:ea typeface="微软雅黑" pitchFamily="34" charset="-122"/>
                </a:rPr>
                <a:t>操作系统</a:t>
              </a:r>
            </a:p>
          </p:txBody>
        </p:sp>
        <p:sp>
          <p:nvSpPr>
            <p:cNvPr id="29" name="Line 26"/>
            <p:cNvSpPr>
              <a:spLocks noChangeShapeType="1"/>
            </p:cNvSpPr>
            <p:nvPr/>
          </p:nvSpPr>
          <p:spPr bwMode="auto">
            <a:xfrm flipH="1">
              <a:off x="7637596" y="5699273"/>
              <a:ext cx="553773" cy="0"/>
            </a:xfrm>
            <a:prstGeom prst="line">
              <a:avLst/>
            </a:prstGeom>
            <a:noFill/>
            <a:ln w="9525">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30" name="Line 27"/>
            <p:cNvSpPr>
              <a:spLocks noChangeShapeType="1"/>
            </p:cNvSpPr>
            <p:nvPr/>
          </p:nvSpPr>
          <p:spPr bwMode="auto">
            <a:xfrm flipH="1">
              <a:off x="7637596" y="3443435"/>
              <a:ext cx="553773" cy="0"/>
            </a:xfrm>
            <a:prstGeom prst="line">
              <a:avLst/>
            </a:prstGeom>
            <a:noFill/>
            <a:ln w="9525">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31" name="Text Box 28"/>
            <p:cNvSpPr txBox="1">
              <a:spLocks noChangeArrowheads="1"/>
            </p:cNvSpPr>
            <p:nvPr/>
          </p:nvSpPr>
          <p:spPr bwMode="auto">
            <a:xfrm>
              <a:off x="8112365" y="3119585"/>
              <a:ext cx="1341225" cy="7737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lang="zh-CN" altLang="en-US" sz="1200" b="1">
                  <a:latin typeface="微软雅黑" pitchFamily="34" charset="-122"/>
                  <a:ea typeface="微软雅黑" pitchFamily="34" charset="-122"/>
                </a:rPr>
                <a:t>服务器</a:t>
              </a:r>
            </a:p>
            <a:p>
              <a:pPr algn="ctr" eaLnBrk="1" hangingPunct="1"/>
              <a:r>
                <a:rPr lang="zh-CN" altLang="en-US" sz="1200" b="1">
                  <a:latin typeface="微软雅黑" pitchFamily="34" charset="-122"/>
                  <a:ea typeface="微软雅黑" pitchFamily="34" charset="-122"/>
                </a:rPr>
                <a:t>应用进程</a:t>
              </a:r>
            </a:p>
          </p:txBody>
        </p:sp>
        <p:sp>
          <p:nvSpPr>
            <p:cNvPr id="32" name="Text Box 29"/>
            <p:cNvSpPr txBox="1">
              <a:spLocks noChangeArrowheads="1"/>
            </p:cNvSpPr>
            <p:nvPr/>
          </p:nvSpPr>
          <p:spPr bwMode="auto">
            <a:xfrm>
              <a:off x="4607993" y="3142838"/>
              <a:ext cx="2115009" cy="4797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ct val="105000"/>
                </a:lnSpc>
              </a:pPr>
              <a:r>
                <a:rPr lang="zh-CN" altLang="en-US" sz="1200" b="1" dirty="0">
                  <a:latin typeface="微软雅黑" pitchFamily="34" charset="-122"/>
                  <a:ea typeface="微软雅黑" pitchFamily="34" charset="-122"/>
                </a:rPr>
                <a:t>从属服务器进程</a:t>
              </a:r>
            </a:p>
          </p:txBody>
        </p:sp>
        <p:sp>
          <p:nvSpPr>
            <p:cNvPr id="33" name="Text Box 30"/>
            <p:cNvSpPr txBox="1">
              <a:spLocks noChangeArrowheads="1"/>
            </p:cNvSpPr>
            <p:nvPr/>
          </p:nvSpPr>
          <p:spPr bwMode="auto">
            <a:xfrm>
              <a:off x="1172500" y="2289448"/>
              <a:ext cx="1857081" cy="4797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ct val="105000"/>
                </a:lnSpc>
              </a:pPr>
              <a:r>
                <a:rPr lang="zh-CN" altLang="en-US" sz="1200" b="1" dirty="0">
                  <a:latin typeface="微软雅黑" pitchFamily="34" charset="-122"/>
                  <a:ea typeface="微软雅黑" pitchFamily="34" charset="-122"/>
                </a:rPr>
                <a:t>主服务器进程</a:t>
              </a:r>
            </a:p>
          </p:txBody>
        </p:sp>
        <p:sp>
          <p:nvSpPr>
            <p:cNvPr id="34" name="Text Box 31"/>
            <p:cNvSpPr txBox="1">
              <a:spLocks noChangeArrowheads="1"/>
            </p:cNvSpPr>
            <p:nvPr/>
          </p:nvSpPr>
          <p:spPr bwMode="auto">
            <a:xfrm>
              <a:off x="896012" y="5853260"/>
              <a:ext cx="2372936" cy="4598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ct val="105000"/>
                </a:lnSpc>
              </a:pPr>
              <a:r>
                <a:rPr lang="zh-CN" altLang="en-US" sz="1200" b="1" dirty="0">
                  <a:solidFill>
                    <a:schemeClr val="bg1"/>
                  </a:solidFill>
                  <a:latin typeface="微软雅黑" pitchFamily="34" charset="-122"/>
                  <a:ea typeface="微软雅黑" pitchFamily="34" charset="-122"/>
                </a:rPr>
                <a:t>（原来的套接字）</a:t>
              </a:r>
            </a:p>
          </p:txBody>
        </p:sp>
        <p:sp>
          <p:nvSpPr>
            <p:cNvPr id="35" name="Line 32"/>
            <p:cNvSpPr>
              <a:spLocks noChangeShapeType="1"/>
            </p:cNvSpPr>
            <p:nvPr/>
          </p:nvSpPr>
          <p:spPr bwMode="auto">
            <a:xfrm>
              <a:off x="3389710" y="6131073"/>
              <a:ext cx="3324357" cy="0"/>
            </a:xfrm>
            <a:prstGeom prst="line">
              <a:avLst/>
            </a:prstGeom>
            <a:noFill/>
            <a:ln w="19050">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36" name="Text Box 33"/>
            <p:cNvSpPr txBox="1">
              <a:spLocks noChangeArrowheads="1"/>
            </p:cNvSpPr>
            <p:nvPr/>
          </p:nvSpPr>
          <p:spPr bwMode="auto">
            <a:xfrm>
              <a:off x="3943484" y="5895943"/>
              <a:ext cx="2313828" cy="479746"/>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fontAlgn="ctr" hangingPunct="1">
                <a:lnSpc>
                  <a:spcPct val="105000"/>
                </a:lnSpc>
              </a:pPr>
              <a:r>
                <a:rPr lang="en-US" altLang="zh-CN" sz="1200" b="1" dirty="0">
                  <a:latin typeface="微软雅黑" pitchFamily="34" charset="-122"/>
                  <a:ea typeface="微软雅黑" pitchFamily="34" charset="-122"/>
                </a:rPr>
                <a:t>(</a:t>
              </a:r>
              <a:r>
                <a:rPr lang="zh-CN" altLang="en-US" sz="1200" b="1" dirty="0">
                  <a:latin typeface="微软雅黑" pitchFamily="34" charset="-122"/>
                  <a:ea typeface="微软雅黑" pitchFamily="34" charset="-122"/>
                </a:rPr>
                <a:t>新创建的套接字</a:t>
              </a:r>
              <a:r>
                <a:rPr lang="en-US" altLang="zh-CN" sz="1200" b="1" dirty="0">
                  <a:latin typeface="微软雅黑" pitchFamily="34" charset="-122"/>
                  <a:ea typeface="微软雅黑" pitchFamily="34" charset="-122"/>
                </a:rPr>
                <a:t>)</a:t>
              </a:r>
            </a:p>
          </p:txBody>
        </p:sp>
        <p:sp>
          <p:nvSpPr>
            <p:cNvPr id="37" name="Line 34"/>
            <p:cNvSpPr>
              <a:spLocks noChangeShapeType="1"/>
            </p:cNvSpPr>
            <p:nvPr/>
          </p:nvSpPr>
          <p:spPr bwMode="auto">
            <a:xfrm>
              <a:off x="3097498" y="4946798"/>
              <a:ext cx="0" cy="1506538"/>
            </a:xfrm>
            <a:prstGeom prst="line">
              <a:avLst/>
            </a:prstGeom>
            <a:noFill/>
            <a:ln w="127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grpSp>
      <p:sp>
        <p:nvSpPr>
          <p:cNvPr id="39" name="矩形 38"/>
          <p:cNvSpPr/>
          <p:nvPr/>
        </p:nvSpPr>
        <p:spPr>
          <a:xfrm>
            <a:off x="1273621" y="1171950"/>
            <a:ext cx="6636391" cy="523220"/>
          </a:xfrm>
          <a:prstGeom prst="rect">
            <a:avLst/>
          </a:prstGeom>
          <a:solidFill>
            <a:srgbClr val="66FF66"/>
          </a:solidFill>
          <a:ln>
            <a:solidFill>
              <a:schemeClr val="tx1"/>
            </a:solidFill>
          </a:ln>
        </p:spPr>
        <p:txBody>
          <a:bodyPr wrap="square">
            <a:spAutoFit/>
          </a:bodyPr>
          <a:lstStyle/>
          <a:p>
            <a:r>
              <a:rPr kumimoji="1" lang="zh-CN" altLang="en-US" sz="1400" b="1" dirty="0">
                <a:latin typeface="微软雅黑" pitchFamily="34" charset="-122"/>
                <a:ea typeface="微软雅黑" pitchFamily="34" charset="-122"/>
              </a:rPr>
              <a:t>调用 </a:t>
            </a:r>
            <a:r>
              <a:rPr kumimoji="1" lang="en-US" altLang="zh-CN" sz="1400" b="1" dirty="0">
                <a:latin typeface="微软雅黑" pitchFamily="34" charset="-122"/>
                <a:ea typeface="微软雅黑" pitchFamily="34" charset="-122"/>
              </a:rPr>
              <a:t>accept </a:t>
            </a:r>
            <a:r>
              <a:rPr kumimoji="1" lang="zh-CN" altLang="en-US" sz="1400" b="1" dirty="0">
                <a:latin typeface="微软雅黑" pitchFamily="34" charset="-122"/>
                <a:ea typeface="微软雅黑" pitchFamily="34" charset="-122"/>
              </a:rPr>
              <a:t>要完成的动作较多。这是因为一个服务器必须能够同时处理多个连接。这样的服务器常称为并发方式 </a:t>
            </a:r>
            <a:r>
              <a:rPr kumimoji="1" lang="en-US" altLang="zh-CN" sz="1400" b="1" dirty="0">
                <a:latin typeface="微软雅黑" pitchFamily="34" charset="-122"/>
                <a:ea typeface="微软雅黑" pitchFamily="34" charset="-122"/>
              </a:rPr>
              <a:t>(concurrent) </a:t>
            </a:r>
            <a:r>
              <a:rPr kumimoji="1" lang="zh-CN" altLang="en-US" sz="1400" b="1" dirty="0">
                <a:latin typeface="微软雅黑" pitchFamily="34" charset="-122"/>
                <a:ea typeface="微软雅黑" pitchFamily="34" charset="-122"/>
              </a:rPr>
              <a:t>工作的服务器。</a:t>
            </a:r>
          </a:p>
        </p:txBody>
      </p:sp>
    </p:spTree>
    <p:extLst>
      <p:ext uri="{BB962C8B-B14F-4D97-AF65-F5344CB8AC3E}">
        <p14:creationId xmlns:p14="http://schemas.microsoft.com/office/powerpoint/2010/main" val="3846946431"/>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56963" y="1195510"/>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3" name="Rectangle 6"/>
          <p:cNvSpPr>
            <a:spLocks noChangeArrowheads="1"/>
          </p:cNvSpPr>
          <p:nvPr/>
        </p:nvSpPr>
        <p:spPr bwMode="auto">
          <a:xfrm>
            <a:off x="3821371" y="1162299"/>
            <a:ext cx="151996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itchFamily="34" charset="-122"/>
                <a:ea typeface="微软雅黑" pitchFamily="34" charset="-122"/>
              </a:rPr>
              <a:t>2. </a:t>
            </a:r>
            <a:r>
              <a:rPr lang="zh-CN" altLang="en-US" sz="2000" b="1" dirty="0">
                <a:solidFill>
                  <a:schemeClr val="bg1"/>
                </a:solidFill>
                <a:latin typeface="微软雅黑" pitchFamily="34" charset="-122"/>
                <a:ea typeface="微软雅黑" pitchFamily="34" charset="-122"/>
              </a:rPr>
              <a:t>传送阶段</a:t>
            </a:r>
          </a:p>
        </p:txBody>
      </p:sp>
      <p:sp>
        <p:nvSpPr>
          <p:cNvPr id="4" name="Rectangle 68"/>
          <p:cNvSpPr>
            <a:spLocks noChangeArrowheads="1"/>
          </p:cNvSpPr>
          <p:nvPr/>
        </p:nvSpPr>
        <p:spPr bwMode="auto">
          <a:xfrm>
            <a:off x="556963" y="1556600"/>
            <a:ext cx="8048776" cy="22082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客户和服务器都在 </a:t>
            </a:r>
            <a:r>
              <a:rPr lang="en-US" altLang="zh-CN" sz="2000" b="1" dirty="0">
                <a:latin typeface="微软雅黑" pitchFamily="34" charset="-122"/>
                <a:ea typeface="微软雅黑" pitchFamily="34" charset="-122"/>
              </a:rPr>
              <a:t>TCP </a:t>
            </a:r>
            <a:r>
              <a:rPr lang="zh-CN" altLang="en-US" sz="2000" b="1" dirty="0">
                <a:latin typeface="微软雅黑" pitchFamily="34" charset="-122"/>
                <a:ea typeface="微软雅黑" pitchFamily="34" charset="-122"/>
              </a:rPr>
              <a:t>连接上使用 </a:t>
            </a:r>
            <a:r>
              <a:rPr lang="en-US" altLang="zh-CN" sz="2000" b="1" dirty="0">
                <a:latin typeface="微软雅黑" pitchFamily="34" charset="-122"/>
                <a:ea typeface="微软雅黑" pitchFamily="34" charset="-122"/>
              </a:rPr>
              <a:t>send </a:t>
            </a:r>
            <a:r>
              <a:rPr lang="zh-CN" altLang="en-US" sz="2000" b="1" dirty="0">
                <a:latin typeface="微软雅黑" pitchFamily="34" charset="-122"/>
                <a:ea typeface="微软雅黑" pitchFamily="34" charset="-122"/>
              </a:rPr>
              <a:t>系统调用传送数据，使用 </a:t>
            </a:r>
            <a:r>
              <a:rPr lang="en-US" altLang="zh-CN" sz="2000" b="1" dirty="0" err="1">
                <a:latin typeface="微软雅黑" pitchFamily="34" charset="-122"/>
                <a:ea typeface="微软雅黑" pitchFamily="34" charset="-122"/>
              </a:rPr>
              <a:t>recv</a:t>
            </a:r>
            <a:r>
              <a:rPr lang="en-US" altLang="zh-CN" sz="2000" b="1" dirty="0">
                <a:latin typeface="微软雅黑" pitchFamily="34" charset="-122"/>
                <a:ea typeface="微软雅黑" pitchFamily="34" charset="-122"/>
              </a:rPr>
              <a:t> </a:t>
            </a:r>
            <a:r>
              <a:rPr lang="zh-CN" altLang="en-US" sz="2000" b="1" dirty="0">
                <a:latin typeface="微软雅黑" pitchFamily="34" charset="-122"/>
                <a:ea typeface="微软雅黑" pitchFamily="34" charset="-122"/>
              </a:rPr>
              <a:t>系统调用接收数据。</a:t>
            </a:r>
          </a:p>
          <a:p>
            <a:pPr marL="342900" indent="-34290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通常客户使用 </a:t>
            </a:r>
            <a:r>
              <a:rPr lang="en-US" altLang="zh-CN" sz="2000" b="1" dirty="0">
                <a:latin typeface="微软雅黑" pitchFamily="34" charset="-122"/>
                <a:ea typeface="微软雅黑" pitchFamily="34" charset="-122"/>
              </a:rPr>
              <a:t>send </a:t>
            </a:r>
            <a:r>
              <a:rPr lang="zh-CN" altLang="en-US" sz="2000" b="1" dirty="0">
                <a:latin typeface="微软雅黑" pitchFamily="34" charset="-122"/>
                <a:ea typeface="微软雅黑" pitchFamily="34" charset="-122"/>
              </a:rPr>
              <a:t>发送请求，而服务器使用 </a:t>
            </a:r>
            <a:r>
              <a:rPr lang="en-US" altLang="zh-CN" sz="2000" b="1" dirty="0">
                <a:latin typeface="微软雅黑" pitchFamily="34" charset="-122"/>
                <a:ea typeface="微软雅黑" pitchFamily="34" charset="-122"/>
              </a:rPr>
              <a:t>send </a:t>
            </a:r>
            <a:r>
              <a:rPr lang="zh-CN" altLang="en-US" sz="2000" b="1" dirty="0">
                <a:latin typeface="微软雅黑" pitchFamily="34" charset="-122"/>
                <a:ea typeface="微软雅黑" pitchFamily="34" charset="-122"/>
              </a:rPr>
              <a:t>发送回答。</a:t>
            </a:r>
          </a:p>
          <a:p>
            <a:pPr marL="342900" indent="-34290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服务器使用 </a:t>
            </a:r>
            <a:r>
              <a:rPr lang="en-US" altLang="zh-CN" sz="2000" b="1" dirty="0" err="1">
                <a:latin typeface="微软雅黑" pitchFamily="34" charset="-122"/>
                <a:ea typeface="微软雅黑" pitchFamily="34" charset="-122"/>
              </a:rPr>
              <a:t>recv</a:t>
            </a:r>
            <a:r>
              <a:rPr lang="en-US" altLang="zh-CN" sz="2000" b="1" dirty="0">
                <a:latin typeface="微软雅黑" pitchFamily="34" charset="-122"/>
                <a:ea typeface="微软雅黑" pitchFamily="34" charset="-122"/>
              </a:rPr>
              <a:t> </a:t>
            </a:r>
            <a:r>
              <a:rPr lang="zh-CN" altLang="en-US" sz="2000" b="1" dirty="0">
                <a:latin typeface="微软雅黑" pitchFamily="34" charset="-122"/>
                <a:ea typeface="微软雅黑" pitchFamily="34" charset="-122"/>
              </a:rPr>
              <a:t>接收客户用 </a:t>
            </a:r>
            <a:r>
              <a:rPr lang="en-US" altLang="zh-CN" sz="2000" b="1" dirty="0">
                <a:latin typeface="微软雅黑" pitchFamily="34" charset="-122"/>
                <a:ea typeface="微软雅黑" pitchFamily="34" charset="-122"/>
              </a:rPr>
              <a:t>send </a:t>
            </a:r>
            <a:r>
              <a:rPr lang="zh-CN" altLang="en-US" sz="2000" b="1" dirty="0">
                <a:latin typeface="微软雅黑" pitchFamily="34" charset="-122"/>
                <a:ea typeface="微软雅黑" pitchFamily="34" charset="-122"/>
              </a:rPr>
              <a:t>调用发送的请求。客户在发完请求后用 </a:t>
            </a:r>
            <a:r>
              <a:rPr lang="en-US" altLang="zh-CN" sz="2000" b="1" dirty="0" err="1">
                <a:latin typeface="微软雅黑" pitchFamily="34" charset="-122"/>
                <a:ea typeface="微软雅黑" pitchFamily="34" charset="-122"/>
              </a:rPr>
              <a:t>recv</a:t>
            </a:r>
            <a:r>
              <a:rPr lang="en-US" altLang="zh-CN" sz="2000" b="1" dirty="0">
                <a:latin typeface="微软雅黑" pitchFamily="34" charset="-122"/>
                <a:ea typeface="微软雅黑" pitchFamily="34" charset="-122"/>
              </a:rPr>
              <a:t> </a:t>
            </a:r>
            <a:r>
              <a:rPr lang="zh-CN" altLang="en-US" sz="2000" b="1" dirty="0">
                <a:latin typeface="微软雅黑" pitchFamily="34" charset="-122"/>
                <a:ea typeface="微软雅黑" pitchFamily="34" charset="-122"/>
              </a:rPr>
              <a:t>接收回答。</a:t>
            </a:r>
          </a:p>
        </p:txBody>
      </p:sp>
    </p:spTree>
    <p:extLst>
      <p:ext uri="{BB962C8B-B14F-4D97-AF65-F5344CB8AC3E}">
        <p14:creationId xmlns:p14="http://schemas.microsoft.com/office/powerpoint/2010/main" val="3617378960"/>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556963" y="941776"/>
            <a:ext cx="8048776" cy="3430235"/>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Text Box 4"/>
          <p:cNvSpPr txBox="1">
            <a:spLocks noChangeArrowheads="1"/>
          </p:cNvSpPr>
          <p:nvPr/>
        </p:nvSpPr>
        <p:spPr bwMode="auto">
          <a:xfrm>
            <a:off x="5193856" y="966072"/>
            <a:ext cx="1005403"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lang="zh-CN" altLang="en-US" sz="1600" b="1">
                <a:solidFill>
                  <a:srgbClr val="0000FF"/>
                </a:solidFill>
                <a:latin typeface="微软雅黑" pitchFamily="34" charset="-122"/>
                <a:ea typeface="微软雅黑" pitchFamily="34" charset="-122"/>
              </a:rPr>
              <a:t>服务器端</a:t>
            </a:r>
          </a:p>
        </p:txBody>
      </p:sp>
      <p:sp>
        <p:nvSpPr>
          <p:cNvPr id="19" name="Text Box 18"/>
          <p:cNvSpPr txBox="1">
            <a:spLocks noChangeArrowheads="1"/>
          </p:cNvSpPr>
          <p:nvPr/>
        </p:nvSpPr>
        <p:spPr bwMode="auto">
          <a:xfrm>
            <a:off x="2492362" y="966072"/>
            <a:ext cx="800219"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lang="zh-CN" altLang="en-US" sz="1600" b="1" dirty="0">
                <a:solidFill>
                  <a:srgbClr val="0000FF"/>
                </a:solidFill>
                <a:latin typeface="微软雅黑" pitchFamily="34" charset="-122"/>
                <a:ea typeface="微软雅黑" pitchFamily="34" charset="-122"/>
              </a:rPr>
              <a:t>客户端</a:t>
            </a:r>
          </a:p>
        </p:txBody>
      </p:sp>
      <p:sp>
        <p:nvSpPr>
          <p:cNvPr id="38" name="AutoShape 5"/>
          <p:cNvSpPr>
            <a:spLocks noChangeArrowheads="1"/>
          </p:cNvSpPr>
          <p:nvPr/>
        </p:nvSpPr>
        <p:spPr bwMode="auto">
          <a:xfrm>
            <a:off x="556963" y="546833"/>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39" name="Rectangle 6"/>
          <p:cNvSpPr>
            <a:spLocks noChangeArrowheads="1"/>
          </p:cNvSpPr>
          <p:nvPr/>
        </p:nvSpPr>
        <p:spPr bwMode="auto">
          <a:xfrm>
            <a:off x="3821372" y="513622"/>
            <a:ext cx="151996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itchFamily="34" charset="-122"/>
                <a:ea typeface="微软雅黑" pitchFamily="34" charset="-122"/>
              </a:rPr>
              <a:t>2. </a:t>
            </a:r>
            <a:r>
              <a:rPr lang="zh-CN" altLang="en-US" sz="2000" b="1" dirty="0">
                <a:solidFill>
                  <a:schemeClr val="bg1"/>
                </a:solidFill>
                <a:latin typeface="微软雅黑" pitchFamily="34" charset="-122"/>
                <a:ea typeface="微软雅黑" pitchFamily="34" charset="-122"/>
              </a:rPr>
              <a:t>传送阶段</a:t>
            </a:r>
          </a:p>
        </p:txBody>
      </p:sp>
      <p:sp>
        <p:nvSpPr>
          <p:cNvPr id="36" name="矩形 35"/>
          <p:cNvSpPr/>
          <p:nvPr/>
        </p:nvSpPr>
        <p:spPr>
          <a:xfrm>
            <a:off x="1481959" y="1262586"/>
            <a:ext cx="6358758" cy="1613262"/>
          </a:xfrm>
          <a:prstGeom prst="rect">
            <a:avLst/>
          </a:prstGeom>
          <a:noFill/>
          <a:ln w="12700">
            <a:solidFill>
              <a:srgbClr val="0000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1481959" y="2877696"/>
            <a:ext cx="6358758" cy="964357"/>
          </a:xfrm>
          <a:prstGeom prst="rect">
            <a:avLst/>
          </a:prstGeom>
          <a:noFill/>
          <a:ln w="12700">
            <a:solidFill>
              <a:srgbClr val="0000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a:off x="1481959" y="3842054"/>
            <a:ext cx="6358758" cy="447650"/>
          </a:xfrm>
          <a:prstGeom prst="rect">
            <a:avLst/>
          </a:prstGeom>
          <a:noFill/>
          <a:ln w="12700">
            <a:solidFill>
              <a:srgbClr val="0000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Text Box 5"/>
          <p:cNvSpPr txBox="1">
            <a:spLocks noChangeArrowheads="1"/>
          </p:cNvSpPr>
          <p:nvPr/>
        </p:nvSpPr>
        <p:spPr bwMode="auto">
          <a:xfrm>
            <a:off x="5349334" y="1190692"/>
            <a:ext cx="766941" cy="338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lang="en-US" altLang="zh-CN" sz="1400" b="1" dirty="0">
                <a:latin typeface="微软雅黑" pitchFamily="34" charset="-122"/>
                <a:ea typeface="微软雅黑" pitchFamily="34" charset="-122"/>
              </a:rPr>
              <a:t>socket</a:t>
            </a:r>
          </a:p>
        </p:txBody>
      </p:sp>
      <p:sp>
        <p:nvSpPr>
          <p:cNvPr id="7" name="Text Box 6"/>
          <p:cNvSpPr txBox="1">
            <a:spLocks noChangeArrowheads="1"/>
          </p:cNvSpPr>
          <p:nvPr/>
        </p:nvSpPr>
        <p:spPr bwMode="auto">
          <a:xfrm>
            <a:off x="5432440" y="1659304"/>
            <a:ext cx="593431" cy="338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lang="en-US" altLang="zh-CN" sz="1400" b="1" dirty="0">
                <a:latin typeface="微软雅黑" pitchFamily="34" charset="-122"/>
                <a:ea typeface="微软雅黑" pitchFamily="34" charset="-122"/>
              </a:rPr>
              <a:t>bind</a:t>
            </a:r>
          </a:p>
        </p:txBody>
      </p:sp>
      <p:sp>
        <p:nvSpPr>
          <p:cNvPr id="8" name="Text Box 7"/>
          <p:cNvSpPr txBox="1">
            <a:spLocks noChangeArrowheads="1"/>
          </p:cNvSpPr>
          <p:nvPr/>
        </p:nvSpPr>
        <p:spPr bwMode="auto">
          <a:xfrm>
            <a:off x="5389101" y="2127917"/>
            <a:ext cx="672813" cy="338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lang="en-US" altLang="zh-CN" sz="1400" b="1" dirty="0">
                <a:latin typeface="微软雅黑" pitchFamily="34" charset="-122"/>
                <a:ea typeface="微软雅黑" pitchFamily="34" charset="-122"/>
              </a:rPr>
              <a:t>listen</a:t>
            </a:r>
          </a:p>
        </p:txBody>
      </p:sp>
      <p:sp>
        <p:nvSpPr>
          <p:cNvPr id="9" name="Text Box 8"/>
          <p:cNvSpPr txBox="1">
            <a:spLocks noChangeArrowheads="1"/>
          </p:cNvSpPr>
          <p:nvPr/>
        </p:nvSpPr>
        <p:spPr bwMode="auto">
          <a:xfrm>
            <a:off x="5335376" y="2596529"/>
            <a:ext cx="772969" cy="338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lang="en-US" altLang="zh-CN" sz="1400" b="1" dirty="0">
                <a:latin typeface="微软雅黑" pitchFamily="34" charset="-122"/>
                <a:ea typeface="微软雅黑" pitchFamily="34" charset="-122"/>
              </a:rPr>
              <a:t>accept</a:t>
            </a:r>
          </a:p>
        </p:txBody>
      </p:sp>
      <p:sp>
        <p:nvSpPr>
          <p:cNvPr id="10" name="Text Box 9"/>
          <p:cNvSpPr txBox="1">
            <a:spLocks noChangeArrowheads="1"/>
          </p:cNvSpPr>
          <p:nvPr/>
        </p:nvSpPr>
        <p:spPr bwMode="auto">
          <a:xfrm>
            <a:off x="5437975" y="3065142"/>
            <a:ext cx="560473" cy="338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lang="en-US" altLang="zh-CN" sz="1400" b="1">
                <a:latin typeface="微软雅黑" pitchFamily="34" charset="-122"/>
                <a:ea typeface="微软雅黑" pitchFamily="34" charset="-122"/>
              </a:rPr>
              <a:t>recv</a:t>
            </a:r>
          </a:p>
        </p:txBody>
      </p:sp>
      <p:sp>
        <p:nvSpPr>
          <p:cNvPr id="11" name="Text Box 10"/>
          <p:cNvSpPr txBox="1">
            <a:spLocks noChangeArrowheads="1"/>
          </p:cNvSpPr>
          <p:nvPr/>
        </p:nvSpPr>
        <p:spPr bwMode="auto">
          <a:xfrm>
            <a:off x="5408228" y="3533756"/>
            <a:ext cx="612668" cy="338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lang="en-US" altLang="zh-CN" sz="1400" b="1">
                <a:latin typeface="微软雅黑" pitchFamily="34" charset="-122"/>
                <a:ea typeface="微软雅黑" pitchFamily="34" charset="-122"/>
              </a:rPr>
              <a:t>send</a:t>
            </a:r>
          </a:p>
        </p:txBody>
      </p:sp>
      <p:sp>
        <p:nvSpPr>
          <p:cNvPr id="12" name="Text Box 11"/>
          <p:cNvSpPr txBox="1">
            <a:spLocks noChangeArrowheads="1"/>
          </p:cNvSpPr>
          <p:nvPr/>
        </p:nvSpPr>
        <p:spPr bwMode="auto">
          <a:xfrm>
            <a:off x="5390761" y="4002368"/>
            <a:ext cx="641522" cy="338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lang="en-US" altLang="zh-CN" sz="1400" b="1">
                <a:latin typeface="微软雅黑" pitchFamily="34" charset="-122"/>
                <a:ea typeface="微软雅黑" pitchFamily="34" charset="-122"/>
              </a:rPr>
              <a:t>close</a:t>
            </a:r>
          </a:p>
        </p:txBody>
      </p:sp>
      <p:sp>
        <p:nvSpPr>
          <p:cNvPr id="13" name="Line 12"/>
          <p:cNvSpPr>
            <a:spLocks noChangeShapeType="1"/>
          </p:cNvSpPr>
          <p:nvPr/>
        </p:nvSpPr>
        <p:spPr bwMode="auto">
          <a:xfrm>
            <a:off x="5730372" y="1492824"/>
            <a:ext cx="0" cy="279934"/>
          </a:xfrm>
          <a:prstGeom prst="line">
            <a:avLst/>
          </a:prstGeom>
          <a:noFill/>
          <a:ln w="31750">
            <a:solidFill>
              <a:srgbClr val="FF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14" name="Line 13"/>
          <p:cNvSpPr>
            <a:spLocks noChangeShapeType="1"/>
          </p:cNvSpPr>
          <p:nvPr/>
        </p:nvSpPr>
        <p:spPr bwMode="auto">
          <a:xfrm>
            <a:off x="5730372" y="1940472"/>
            <a:ext cx="0" cy="279934"/>
          </a:xfrm>
          <a:prstGeom prst="line">
            <a:avLst/>
          </a:prstGeom>
          <a:noFill/>
          <a:ln w="31750">
            <a:solidFill>
              <a:srgbClr val="FF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15" name="Line 14"/>
          <p:cNvSpPr>
            <a:spLocks noChangeShapeType="1"/>
          </p:cNvSpPr>
          <p:nvPr/>
        </p:nvSpPr>
        <p:spPr bwMode="auto">
          <a:xfrm>
            <a:off x="5730372" y="2388121"/>
            <a:ext cx="0" cy="279934"/>
          </a:xfrm>
          <a:prstGeom prst="line">
            <a:avLst/>
          </a:prstGeom>
          <a:noFill/>
          <a:ln w="31750">
            <a:solidFill>
              <a:srgbClr val="FF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16" name="Line 15"/>
          <p:cNvSpPr>
            <a:spLocks noChangeShapeType="1"/>
          </p:cNvSpPr>
          <p:nvPr/>
        </p:nvSpPr>
        <p:spPr bwMode="auto">
          <a:xfrm>
            <a:off x="5730372" y="2891264"/>
            <a:ext cx="0" cy="279934"/>
          </a:xfrm>
          <a:prstGeom prst="line">
            <a:avLst/>
          </a:prstGeom>
          <a:noFill/>
          <a:ln w="31750">
            <a:solidFill>
              <a:srgbClr val="FF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17" name="Line 16"/>
          <p:cNvSpPr>
            <a:spLocks noChangeShapeType="1"/>
          </p:cNvSpPr>
          <p:nvPr/>
        </p:nvSpPr>
        <p:spPr bwMode="auto">
          <a:xfrm>
            <a:off x="5730372" y="3394406"/>
            <a:ext cx="0" cy="279934"/>
          </a:xfrm>
          <a:prstGeom prst="line">
            <a:avLst/>
          </a:prstGeom>
          <a:noFill/>
          <a:ln w="31750">
            <a:solidFill>
              <a:srgbClr val="FF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18" name="Line 17"/>
          <p:cNvSpPr>
            <a:spLocks noChangeShapeType="1"/>
          </p:cNvSpPr>
          <p:nvPr/>
        </p:nvSpPr>
        <p:spPr bwMode="auto">
          <a:xfrm>
            <a:off x="5730372" y="3842054"/>
            <a:ext cx="0" cy="279934"/>
          </a:xfrm>
          <a:prstGeom prst="line">
            <a:avLst/>
          </a:prstGeom>
          <a:noFill/>
          <a:ln w="31750">
            <a:solidFill>
              <a:srgbClr val="FF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20" name="Text Box 19"/>
          <p:cNvSpPr txBox="1">
            <a:spLocks noChangeArrowheads="1"/>
          </p:cNvSpPr>
          <p:nvPr/>
        </p:nvSpPr>
        <p:spPr bwMode="auto">
          <a:xfrm>
            <a:off x="2537729" y="2134082"/>
            <a:ext cx="766941" cy="338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lang="en-US" altLang="zh-CN" sz="1400" b="1" dirty="0">
                <a:latin typeface="微软雅黑" pitchFamily="34" charset="-122"/>
                <a:ea typeface="微软雅黑" pitchFamily="34" charset="-122"/>
              </a:rPr>
              <a:t>socket</a:t>
            </a:r>
          </a:p>
        </p:txBody>
      </p:sp>
      <p:sp>
        <p:nvSpPr>
          <p:cNvPr id="21" name="Text Box 20"/>
          <p:cNvSpPr txBox="1">
            <a:spLocks noChangeArrowheads="1"/>
          </p:cNvSpPr>
          <p:nvPr/>
        </p:nvSpPr>
        <p:spPr bwMode="auto">
          <a:xfrm>
            <a:off x="2640964" y="3533756"/>
            <a:ext cx="560473" cy="338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lang="en-US" altLang="zh-CN" sz="1400" b="1">
                <a:latin typeface="微软雅黑" pitchFamily="34" charset="-122"/>
                <a:ea typeface="微软雅黑" pitchFamily="34" charset="-122"/>
              </a:rPr>
              <a:t>recv</a:t>
            </a:r>
          </a:p>
        </p:txBody>
      </p:sp>
      <p:sp>
        <p:nvSpPr>
          <p:cNvPr id="22" name="Text Box 21"/>
          <p:cNvSpPr txBox="1">
            <a:spLocks noChangeArrowheads="1"/>
          </p:cNvSpPr>
          <p:nvPr/>
        </p:nvSpPr>
        <p:spPr bwMode="auto">
          <a:xfrm>
            <a:off x="2614866" y="3065142"/>
            <a:ext cx="612668" cy="338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lang="en-US" altLang="zh-CN" sz="1400" b="1" dirty="0">
                <a:latin typeface="微软雅黑" pitchFamily="34" charset="-122"/>
                <a:ea typeface="微软雅黑" pitchFamily="34" charset="-122"/>
              </a:rPr>
              <a:t>send</a:t>
            </a:r>
          </a:p>
        </p:txBody>
      </p:sp>
      <p:sp>
        <p:nvSpPr>
          <p:cNvPr id="23" name="Text Box 22"/>
          <p:cNvSpPr txBox="1">
            <a:spLocks noChangeArrowheads="1"/>
          </p:cNvSpPr>
          <p:nvPr/>
        </p:nvSpPr>
        <p:spPr bwMode="auto">
          <a:xfrm>
            <a:off x="2601046" y="4002368"/>
            <a:ext cx="641522" cy="338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lang="en-US" altLang="zh-CN" sz="1400" b="1">
                <a:latin typeface="微软雅黑" pitchFamily="34" charset="-122"/>
                <a:ea typeface="微软雅黑" pitchFamily="34" charset="-122"/>
              </a:rPr>
              <a:t>close</a:t>
            </a:r>
          </a:p>
        </p:txBody>
      </p:sp>
      <p:sp>
        <p:nvSpPr>
          <p:cNvPr id="24" name="Text Box 23"/>
          <p:cNvSpPr txBox="1">
            <a:spLocks noChangeArrowheads="1"/>
          </p:cNvSpPr>
          <p:nvPr/>
        </p:nvSpPr>
        <p:spPr bwMode="auto">
          <a:xfrm>
            <a:off x="2471203" y="2601463"/>
            <a:ext cx="901209" cy="338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lang="en-US" altLang="zh-CN" sz="1400" b="1" dirty="0">
                <a:latin typeface="微软雅黑" pitchFamily="34" charset="-122"/>
                <a:ea typeface="微软雅黑" pitchFamily="34" charset="-122"/>
              </a:rPr>
              <a:t>connect</a:t>
            </a:r>
          </a:p>
        </p:txBody>
      </p:sp>
      <p:sp>
        <p:nvSpPr>
          <p:cNvPr id="25" name="Line 24"/>
          <p:cNvSpPr>
            <a:spLocks noChangeShapeType="1"/>
          </p:cNvSpPr>
          <p:nvPr/>
        </p:nvSpPr>
        <p:spPr bwMode="auto">
          <a:xfrm>
            <a:off x="2921200" y="2430049"/>
            <a:ext cx="0" cy="279934"/>
          </a:xfrm>
          <a:prstGeom prst="line">
            <a:avLst/>
          </a:prstGeom>
          <a:noFill/>
          <a:ln w="31750">
            <a:solidFill>
              <a:srgbClr val="FF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26" name="Line 25"/>
          <p:cNvSpPr>
            <a:spLocks noChangeShapeType="1"/>
          </p:cNvSpPr>
          <p:nvPr/>
        </p:nvSpPr>
        <p:spPr bwMode="auto">
          <a:xfrm>
            <a:off x="2921200" y="2877697"/>
            <a:ext cx="0" cy="279934"/>
          </a:xfrm>
          <a:prstGeom prst="line">
            <a:avLst/>
          </a:prstGeom>
          <a:noFill/>
          <a:ln w="31750">
            <a:solidFill>
              <a:srgbClr val="FF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27" name="Line 26"/>
          <p:cNvSpPr>
            <a:spLocks noChangeShapeType="1"/>
          </p:cNvSpPr>
          <p:nvPr/>
        </p:nvSpPr>
        <p:spPr bwMode="auto">
          <a:xfrm>
            <a:off x="2921200" y="3325347"/>
            <a:ext cx="0" cy="279934"/>
          </a:xfrm>
          <a:prstGeom prst="line">
            <a:avLst/>
          </a:prstGeom>
          <a:noFill/>
          <a:ln w="31750">
            <a:solidFill>
              <a:srgbClr val="FF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28" name="Line 27"/>
          <p:cNvSpPr>
            <a:spLocks noChangeShapeType="1"/>
          </p:cNvSpPr>
          <p:nvPr/>
        </p:nvSpPr>
        <p:spPr bwMode="auto">
          <a:xfrm>
            <a:off x="2921200" y="3828489"/>
            <a:ext cx="0" cy="279934"/>
          </a:xfrm>
          <a:prstGeom prst="line">
            <a:avLst/>
          </a:prstGeom>
          <a:noFill/>
          <a:ln w="31750">
            <a:solidFill>
              <a:srgbClr val="FF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29" name="Freeform 28"/>
          <p:cNvSpPr>
            <a:spLocks/>
          </p:cNvSpPr>
          <p:nvPr/>
        </p:nvSpPr>
        <p:spPr bwMode="auto">
          <a:xfrm flipH="1">
            <a:off x="1997574" y="3236445"/>
            <a:ext cx="656690" cy="462447"/>
          </a:xfrm>
          <a:custGeom>
            <a:avLst/>
            <a:gdLst>
              <a:gd name="T0" fmla="*/ 0 w 540"/>
              <a:gd name="T1" fmla="*/ 2147483646 h 391"/>
              <a:gd name="T2" fmla="*/ 2147483646 w 540"/>
              <a:gd name="T3" fmla="*/ 2147483646 h 391"/>
              <a:gd name="T4" fmla="*/ 2147483646 w 540"/>
              <a:gd name="T5" fmla="*/ 2147483646 h 391"/>
              <a:gd name="T6" fmla="*/ 2147483646 w 540"/>
              <a:gd name="T7" fmla="*/ 2147483646 h 391"/>
              <a:gd name="T8" fmla="*/ 2147483646 w 540"/>
              <a:gd name="T9" fmla="*/ 2147483646 h 391"/>
              <a:gd name="T10" fmla="*/ 2147483646 w 540"/>
              <a:gd name="T11" fmla="*/ 2147483646 h 391"/>
              <a:gd name="T12" fmla="*/ 2147483646 w 540"/>
              <a:gd name="T13" fmla="*/ 2147483646 h 391"/>
              <a:gd name="T14" fmla="*/ 2147483646 w 540"/>
              <a:gd name="T15" fmla="*/ 2147483646 h 391"/>
              <a:gd name="T16" fmla="*/ 0 w 540"/>
              <a:gd name="T17" fmla="*/ 2147483646 h 39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40" h="391">
                <a:moveTo>
                  <a:pt x="0" y="384"/>
                </a:moveTo>
                <a:cubicBezTo>
                  <a:pt x="52" y="385"/>
                  <a:pt x="240" y="389"/>
                  <a:pt x="311" y="389"/>
                </a:cubicBezTo>
                <a:cubicBezTo>
                  <a:pt x="382" y="389"/>
                  <a:pt x="397" y="391"/>
                  <a:pt x="427" y="385"/>
                </a:cubicBezTo>
                <a:cubicBezTo>
                  <a:pt x="457" y="379"/>
                  <a:pt x="477" y="372"/>
                  <a:pt x="494" y="355"/>
                </a:cubicBezTo>
                <a:cubicBezTo>
                  <a:pt x="511" y="338"/>
                  <a:pt x="523" y="324"/>
                  <a:pt x="529" y="284"/>
                </a:cubicBezTo>
                <a:cubicBezTo>
                  <a:pt x="535" y="244"/>
                  <a:pt x="540" y="155"/>
                  <a:pt x="533" y="113"/>
                </a:cubicBezTo>
                <a:cubicBezTo>
                  <a:pt x="526" y="71"/>
                  <a:pt x="515" y="52"/>
                  <a:pt x="488" y="34"/>
                </a:cubicBezTo>
                <a:cubicBezTo>
                  <a:pt x="461" y="16"/>
                  <a:pt x="451" y="10"/>
                  <a:pt x="370" y="5"/>
                </a:cubicBezTo>
                <a:cubicBezTo>
                  <a:pt x="289" y="0"/>
                  <a:pt x="77" y="6"/>
                  <a:pt x="0" y="6"/>
                </a:cubicBezTo>
              </a:path>
            </a:pathLst>
          </a:custGeom>
          <a:noFill/>
          <a:ln w="38100" cmpd="sng">
            <a:solidFill>
              <a:srgbClr val="CC00CC"/>
            </a:solidFill>
            <a:round/>
            <a:headEnd type="none" w="med" len="lg"/>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30" name="Freeform 29"/>
          <p:cNvSpPr>
            <a:spLocks/>
          </p:cNvSpPr>
          <p:nvPr/>
        </p:nvSpPr>
        <p:spPr bwMode="auto">
          <a:xfrm>
            <a:off x="5995317" y="3217303"/>
            <a:ext cx="378204" cy="482177"/>
          </a:xfrm>
          <a:custGeom>
            <a:avLst/>
            <a:gdLst>
              <a:gd name="T0" fmla="*/ 0 w 311"/>
              <a:gd name="T1" fmla="*/ 2147483646 h 391"/>
              <a:gd name="T2" fmla="*/ 2147483646 w 311"/>
              <a:gd name="T3" fmla="*/ 2147483646 h 391"/>
              <a:gd name="T4" fmla="*/ 2147483646 w 311"/>
              <a:gd name="T5" fmla="*/ 2147483646 h 391"/>
              <a:gd name="T6" fmla="*/ 2147483646 w 311"/>
              <a:gd name="T7" fmla="*/ 2147483646 h 391"/>
              <a:gd name="T8" fmla="*/ 2147483646 w 311"/>
              <a:gd name="T9" fmla="*/ 2147483646 h 391"/>
              <a:gd name="T10" fmla="*/ 2147483646 w 311"/>
              <a:gd name="T11" fmla="*/ 2147483646 h 391"/>
              <a:gd name="T12" fmla="*/ 2147483646 w 311"/>
              <a:gd name="T13" fmla="*/ 2147483646 h 391"/>
              <a:gd name="T14" fmla="*/ 2147483646 w 311"/>
              <a:gd name="T15" fmla="*/ 2147483646 h 391"/>
              <a:gd name="T16" fmla="*/ 0 w 311"/>
              <a:gd name="T17" fmla="*/ 2147483646 h 39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11" h="391">
                <a:moveTo>
                  <a:pt x="0" y="387"/>
                </a:moveTo>
                <a:cubicBezTo>
                  <a:pt x="30" y="387"/>
                  <a:pt x="139" y="391"/>
                  <a:pt x="182" y="389"/>
                </a:cubicBezTo>
                <a:cubicBezTo>
                  <a:pt x="225" y="387"/>
                  <a:pt x="238" y="382"/>
                  <a:pt x="256" y="373"/>
                </a:cubicBezTo>
                <a:cubicBezTo>
                  <a:pt x="274" y="364"/>
                  <a:pt x="284" y="354"/>
                  <a:pt x="293" y="337"/>
                </a:cubicBezTo>
                <a:cubicBezTo>
                  <a:pt x="302" y="320"/>
                  <a:pt x="306" y="304"/>
                  <a:pt x="308" y="269"/>
                </a:cubicBezTo>
                <a:cubicBezTo>
                  <a:pt x="310" y="234"/>
                  <a:pt x="311" y="160"/>
                  <a:pt x="308" y="124"/>
                </a:cubicBezTo>
                <a:cubicBezTo>
                  <a:pt x="305" y="88"/>
                  <a:pt x="305" y="70"/>
                  <a:pt x="289" y="50"/>
                </a:cubicBezTo>
                <a:cubicBezTo>
                  <a:pt x="273" y="30"/>
                  <a:pt x="259" y="14"/>
                  <a:pt x="211" y="7"/>
                </a:cubicBezTo>
                <a:cubicBezTo>
                  <a:pt x="163" y="0"/>
                  <a:pt x="44" y="9"/>
                  <a:pt x="0" y="9"/>
                </a:cubicBezTo>
              </a:path>
            </a:pathLst>
          </a:custGeom>
          <a:noFill/>
          <a:ln w="38100" cmpd="sng">
            <a:solidFill>
              <a:srgbClr val="CC00CC"/>
            </a:solidFill>
            <a:round/>
            <a:headEnd type="none" w="med" len="lg"/>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31" name="Freeform 30"/>
          <p:cNvSpPr>
            <a:spLocks/>
          </p:cNvSpPr>
          <p:nvPr/>
        </p:nvSpPr>
        <p:spPr bwMode="auto">
          <a:xfrm>
            <a:off x="6085478" y="2735181"/>
            <a:ext cx="654258" cy="1442834"/>
          </a:xfrm>
          <a:custGeom>
            <a:avLst/>
            <a:gdLst>
              <a:gd name="T0" fmla="*/ 0 w 538"/>
              <a:gd name="T1" fmla="*/ 2147483646 h 1175"/>
              <a:gd name="T2" fmla="*/ 2147483646 w 538"/>
              <a:gd name="T3" fmla="*/ 2147483646 h 1175"/>
              <a:gd name="T4" fmla="*/ 2147483646 w 538"/>
              <a:gd name="T5" fmla="*/ 2147483646 h 1175"/>
              <a:gd name="T6" fmla="*/ 2147483646 w 538"/>
              <a:gd name="T7" fmla="*/ 2147483646 h 1175"/>
              <a:gd name="T8" fmla="*/ 2147483646 w 538"/>
              <a:gd name="T9" fmla="*/ 2147483646 h 1175"/>
              <a:gd name="T10" fmla="*/ 2147483646 w 538"/>
              <a:gd name="T11" fmla="*/ 2147483646 h 1175"/>
              <a:gd name="T12" fmla="*/ 2147483646 w 538"/>
              <a:gd name="T13" fmla="*/ 2147483646 h 1175"/>
              <a:gd name="T14" fmla="*/ 2147483646 w 538"/>
              <a:gd name="T15" fmla="*/ 2147483646 h 1175"/>
              <a:gd name="T16" fmla="*/ 0 w 538"/>
              <a:gd name="T17" fmla="*/ 2147483646 h 117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38" h="1175">
                <a:moveTo>
                  <a:pt x="0" y="1171"/>
                </a:moveTo>
                <a:cubicBezTo>
                  <a:pt x="51" y="1171"/>
                  <a:pt x="237" y="1175"/>
                  <a:pt x="306" y="1168"/>
                </a:cubicBezTo>
                <a:cubicBezTo>
                  <a:pt x="375" y="1161"/>
                  <a:pt x="386" y="1151"/>
                  <a:pt x="417" y="1129"/>
                </a:cubicBezTo>
                <a:cubicBezTo>
                  <a:pt x="448" y="1107"/>
                  <a:pt x="472" y="1080"/>
                  <a:pt x="489" y="1036"/>
                </a:cubicBezTo>
                <a:cubicBezTo>
                  <a:pt x="506" y="992"/>
                  <a:pt x="515" y="980"/>
                  <a:pt x="522" y="865"/>
                </a:cubicBezTo>
                <a:cubicBezTo>
                  <a:pt x="529" y="750"/>
                  <a:pt x="538" y="472"/>
                  <a:pt x="534" y="348"/>
                </a:cubicBezTo>
                <a:cubicBezTo>
                  <a:pt x="530" y="224"/>
                  <a:pt x="529" y="176"/>
                  <a:pt x="501" y="121"/>
                </a:cubicBezTo>
                <a:cubicBezTo>
                  <a:pt x="473" y="66"/>
                  <a:pt x="448" y="38"/>
                  <a:pt x="365" y="19"/>
                </a:cubicBezTo>
                <a:cubicBezTo>
                  <a:pt x="282" y="0"/>
                  <a:pt x="76" y="11"/>
                  <a:pt x="0" y="9"/>
                </a:cubicBezTo>
              </a:path>
            </a:pathLst>
          </a:custGeom>
          <a:noFill/>
          <a:ln w="38100" cmpd="sng">
            <a:solidFill>
              <a:srgbClr val="CC00CC"/>
            </a:solidFill>
            <a:round/>
            <a:headEnd type="none" w="med" len="lg"/>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32" name="Line 31"/>
          <p:cNvSpPr>
            <a:spLocks noChangeShapeType="1"/>
          </p:cNvSpPr>
          <p:nvPr/>
        </p:nvSpPr>
        <p:spPr bwMode="auto">
          <a:xfrm>
            <a:off x="3170499" y="3343844"/>
            <a:ext cx="2482044" cy="110987"/>
          </a:xfrm>
          <a:prstGeom prst="line">
            <a:avLst/>
          </a:prstGeom>
          <a:noFill/>
          <a:ln w="28575">
            <a:solidFill>
              <a:srgbClr val="0000FF"/>
            </a:solidFill>
            <a:prstDash val="dash"/>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33" name="Line 32"/>
          <p:cNvSpPr>
            <a:spLocks noChangeShapeType="1"/>
          </p:cNvSpPr>
          <p:nvPr/>
        </p:nvSpPr>
        <p:spPr bwMode="auto">
          <a:xfrm flipH="1">
            <a:off x="3051321" y="3814924"/>
            <a:ext cx="2482044" cy="110987"/>
          </a:xfrm>
          <a:prstGeom prst="line">
            <a:avLst/>
          </a:prstGeom>
          <a:noFill/>
          <a:ln w="28575">
            <a:solidFill>
              <a:srgbClr val="0000FF"/>
            </a:solidFill>
            <a:prstDash val="dash"/>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34" name="Line 34"/>
          <p:cNvSpPr>
            <a:spLocks noChangeShapeType="1"/>
          </p:cNvSpPr>
          <p:nvPr/>
        </p:nvSpPr>
        <p:spPr bwMode="auto">
          <a:xfrm rot="186387" flipV="1">
            <a:off x="3322510" y="2872766"/>
            <a:ext cx="2280172" cy="6165"/>
          </a:xfrm>
          <a:prstGeom prst="line">
            <a:avLst/>
          </a:prstGeom>
          <a:noFill/>
          <a:ln w="28575">
            <a:solidFill>
              <a:srgbClr val="0000FF"/>
            </a:solidFill>
            <a:prstDash val="dash"/>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35" name="Text Box 35"/>
          <p:cNvSpPr txBox="1">
            <a:spLocks noChangeArrowheads="1"/>
          </p:cNvSpPr>
          <p:nvPr/>
        </p:nvSpPr>
        <p:spPr bwMode="auto">
          <a:xfrm rot="186387">
            <a:off x="3809156" y="2555304"/>
            <a:ext cx="1261884" cy="338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lang="zh-CN" altLang="en-US" sz="1400" b="1" dirty="0">
                <a:latin typeface="微软雅黑" pitchFamily="34" charset="-122"/>
                <a:ea typeface="微软雅黑" pitchFamily="34" charset="-122"/>
              </a:rPr>
              <a:t>连接建立请求</a:t>
            </a:r>
          </a:p>
        </p:txBody>
      </p:sp>
      <p:sp>
        <p:nvSpPr>
          <p:cNvPr id="42" name="Text Box 18"/>
          <p:cNvSpPr txBox="1">
            <a:spLocks noChangeArrowheads="1"/>
          </p:cNvSpPr>
          <p:nvPr/>
        </p:nvSpPr>
        <p:spPr bwMode="auto">
          <a:xfrm>
            <a:off x="6855413" y="1984724"/>
            <a:ext cx="90281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lang="zh-CN" altLang="en-US" sz="1400" b="1" dirty="0">
                <a:solidFill>
                  <a:srgbClr val="C00000"/>
                </a:solidFill>
                <a:latin typeface="微软雅黑" pitchFamily="34" charset="-122"/>
                <a:ea typeface="微软雅黑" pitchFamily="34" charset="-122"/>
              </a:rPr>
              <a:t>连接建立</a:t>
            </a:r>
          </a:p>
        </p:txBody>
      </p:sp>
      <p:sp>
        <p:nvSpPr>
          <p:cNvPr id="43" name="Text Box 18"/>
          <p:cNvSpPr txBox="1">
            <a:spLocks noChangeArrowheads="1"/>
          </p:cNvSpPr>
          <p:nvPr/>
        </p:nvSpPr>
        <p:spPr bwMode="auto">
          <a:xfrm>
            <a:off x="6855413" y="3207283"/>
            <a:ext cx="90281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lang="zh-CN" altLang="en-US" sz="1400" b="1" dirty="0">
                <a:solidFill>
                  <a:srgbClr val="C00000"/>
                </a:solidFill>
                <a:latin typeface="微软雅黑" pitchFamily="34" charset="-122"/>
                <a:ea typeface="微软雅黑" pitchFamily="34" charset="-122"/>
              </a:rPr>
              <a:t>数据传送</a:t>
            </a:r>
          </a:p>
        </p:txBody>
      </p:sp>
      <p:sp>
        <p:nvSpPr>
          <p:cNvPr id="44" name="Text Box 18"/>
          <p:cNvSpPr txBox="1">
            <a:spLocks noChangeArrowheads="1"/>
          </p:cNvSpPr>
          <p:nvPr/>
        </p:nvSpPr>
        <p:spPr bwMode="auto">
          <a:xfrm>
            <a:off x="6855413" y="3895286"/>
            <a:ext cx="90281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lang="zh-CN" altLang="en-US" sz="1400" b="1" dirty="0">
                <a:solidFill>
                  <a:srgbClr val="C00000"/>
                </a:solidFill>
                <a:latin typeface="微软雅黑" pitchFamily="34" charset="-122"/>
                <a:ea typeface="微软雅黑" pitchFamily="34" charset="-122"/>
              </a:rPr>
              <a:t>连接释放</a:t>
            </a:r>
          </a:p>
        </p:txBody>
      </p:sp>
    </p:spTree>
    <p:extLst>
      <p:ext uri="{BB962C8B-B14F-4D97-AF65-F5344CB8AC3E}">
        <p14:creationId xmlns:p14="http://schemas.microsoft.com/office/powerpoint/2010/main" val="3418624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3000" fill="hold" grpId="0" nodeType="withEffect">
                                  <p:stCondLst>
                                    <p:cond delay="0"/>
                                  </p:stCondLst>
                                  <p:childTnLst>
                                    <p:animScale>
                                      <p:cBhvr>
                                        <p:cTn id="6" dur="2000" fill="hold"/>
                                        <p:tgtEl>
                                          <p:spTgt spid="22"/>
                                        </p:tgtEl>
                                      </p:cBhvr>
                                      <p:by x="150000" y="150000"/>
                                    </p:animScale>
                                  </p:childTnLst>
                                </p:cTn>
                              </p:par>
                              <p:par>
                                <p:cTn id="7" presetID="6" presetClass="emph" presetSubtype="0" repeatCount="3000" fill="hold" grpId="0" nodeType="withEffect">
                                  <p:stCondLst>
                                    <p:cond delay="0"/>
                                  </p:stCondLst>
                                  <p:childTnLst>
                                    <p:animScale>
                                      <p:cBhvr>
                                        <p:cTn id="8" dur="2000" fill="hold"/>
                                        <p:tgtEl>
                                          <p:spTgt spid="21"/>
                                        </p:tgtEl>
                                      </p:cBhvr>
                                      <p:by x="150000" y="150000"/>
                                    </p:animScale>
                                  </p:childTnLst>
                                </p:cTn>
                              </p:par>
                              <p:par>
                                <p:cTn id="9" presetID="6" presetClass="emph" presetSubtype="0" repeatCount="3000" fill="hold" grpId="0" nodeType="withEffect">
                                  <p:stCondLst>
                                    <p:cond delay="0"/>
                                  </p:stCondLst>
                                  <p:childTnLst>
                                    <p:animScale>
                                      <p:cBhvr>
                                        <p:cTn id="10" dur="2000" fill="hold"/>
                                        <p:tgtEl>
                                          <p:spTgt spid="10"/>
                                        </p:tgtEl>
                                      </p:cBhvr>
                                      <p:by x="150000" y="150000"/>
                                    </p:animScale>
                                  </p:childTnLst>
                                </p:cTn>
                              </p:par>
                              <p:par>
                                <p:cTn id="11" presetID="6" presetClass="emph" presetSubtype="0" repeatCount="3000" fill="hold" grpId="0" nodeType="withEffect">
                                  <p:stCondLst>
                                    <p:cond delay="0"/>
                                  </p:stCondLst>
                                  <p:childTnLst>
                                    <p:animScale>
                                      <p:cBhvr>
                                        <p:cTn id="12" dur="2000" fill="hold"/>
                                        <p:tgtEl>
                                          <p:spTgt spid="11"/>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21" grpId="0"/>
      <p:bldP spid="22" grpId="0"/>
    </p:bldLst>
  </p:timing>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56963" y="1597846"/>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3" name="Rectangle 6"/>
          <p:cNvSpPr>
            <a:spLocks noChangeArrowheads="1"/>
          </p:cNvSpPr>
          <p:nvPr/>
        </p:nvSpPr>
        <p:spPr bwMode="auto">
          <a:xfrm>
            <a:off x="3564891" y="1564635"/>
            <a:ext cx="203292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itchFamily="34" charset="-122"/>
                <a:ea typeface="微软雅黑" pitchFamily="34" charset="-122"/>
              </a:rPr>
              <a:t>3. </a:t>
            </a:r>
            <a:r>
              <a:rPr lang="zh-CN" altLang="en-US" sz="2000" b="1" dirty="0">
                <a:solidFill>
                  <a:schemeClr val="bg1"/>
                </a:solidFill>
                <a:latin typeface="微软雅黑" pitchFamily="34" charset="-122"/>
                <a:ea typeface="微软雅黑" pitchFamily="34" charset="-122"/>
              </a:rPr>
              <a:t>连接释放阶段</a:t>
            </a:r>
          </a:p>
        </p:txBody>
      </p:sp>
      <p:sp>
        <p:nvSpPr>
          <p:cNvPr id="4" name="Rectangle 68"/>
          <p:cNvSpPr>
            <a:spLocks noChangeArrowheads="1"/>
          </p:cNvSpPr>
          <p:nvPr/>
        </p:nvSpPr>
        <p:spPr bwMode="auto">
          <a:xfrm>
            <a:off x="565286" y="1951776"/>
            <a:ext cx="8040453" cy="93871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一旦客户或服务器结束使用套接字，就把套接字撤消。这时就调用 </a:t>
            </a:r>
            <a:r>
              <a:rPr lang="en-US" altLang="zh-CN" sz="2000" b="1" dirty="0">
                <a:latin typeface="微软雅黑" pitchFamily="34" charset="-122"/>
                <a:ea typeface="微软雅黑" pitchFamily="34" charset="-122"/>
              </a:rPr>
              <a:t>close </a:t>
            </a:r>
            <a:r>
              <a:rPr lang="zh-CN" altLang="en-US" sz="2000" b="1" dirty="0">
                <a:latin typeface="微软雅黑" pitchFamily="34" charset="-122"/>
                <a:ea typeface="微软雅黑" pitchFamily="34" charset="-122"/>
              </a:rPr>
              <a:t>释放连接和撤销套接字。</a:t>
            </a:r>
          </a:p>
        </p:txBody>
      </p:sp>
    </p:spTree>
    <p:extLst>
      <p:ext uri="{BB962C8B-B14F-4D97-AF65-F5344CB8AC3E}">
        <p14:creationId xmlns:p14="http://schemas.microsoft.com/office/powerpoint/2010/main" val="1727767343"/>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556963" y="941776"/>
            <a:ext cx="8048776" cy="3430235"/>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Text Box 4"/>
          <p:cNvSpPr txBox="1">
            <a:spLocks noChangeArrowheads="1"/>
          </p:cNvSpPr>
          <p:nvPr/>
        </p:nvSpPr>
        <p:spPr bwMode="auto">
          <a:xfrm>
            <a:off x="5193856" y="966072"/>
            <a:ext cx="1005403"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lang="zh-CN" altLang="en-US" sz="1600" b="1">
                <a:solidFill>
                  <a:srgbClr val="0000FF"/>
                </a:solidFill>
                <a:latin typeface="微软雅黑" pitchFamily="34" charset="-122"/>
                <a:ea typeface="微软雅黑" pitchFamily="34" charset="-122"/>
              </a:rPr>
              <a:t>服务器端</a:t>
            </a:r>
          </a:p>
        </p:txBody>
      </p:sp>
      <p:sp>
        <p:nvSpPr>
          <p:cNvPr id="19" name="Text Box 18"/>
          <p:cNvSpPr txBox="1">
            <a:spLocks noChangeArrowheads="1"/>
          </p:cNvSpPr>
          <p:nvPr/>
        </p:nvSpPr>
        <p:spPr bwMode="auto">
          <a:xfrm>
            <a:off x="2492362" y="966072"/>
            <a:ext cx="800219"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lang="zh-CN" altLang="en-US" sz="1600" b="1" dirty="0">
                <a:solidFill>
                  <a:srgbClr val="0000FF"/>
                </a:solidFill>
                <a:latin typeface="微软雅黑" pitchFamily="34" charset="-122"/>
                <a:ea typeface="微软雅黑" pitchFamily="34" charset="-122"/>
              </a:rPr>
              <a:t>客户端</a:t>
            </a:r>
          </a:p>
        </p:txBody>
      </p:sp>
      <p:sp>
        <p:nvSpPr>
          <p:cNvPr id="38" name="AutoShape 5"/>
          <p:cNvSpPr>
            <a:spLocks noChangeArrowheads="1"/>
          </p:cNvSpPr>
          <p:nvPr/>
        </p:nvSpPr>
        <p:spPr bwMode="auto">
          <a:xfrm>
            <a:off x="556963" y="546833"/>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39" name="Rectangle 6"/>
          <p:cNvSpPr>
            <a:spLocks noChangeArrowheads="1"/>
          </p:cNvSpPr>
          <p:nvPr/>
        </p:nvSpPr>
        <p:spPr bwMode="auto">
          <a:xfrm>
            <a:off x="3564892" y="513622"/>
            <a:ext cx="203292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itchFamily="34" charset="-122"/>
                <a:ea typeface="微软雅黑" pitchFamily="34" charset="-122"/>
              </a:rPr>
              <a:t>3. </a:t>
            </a:r>
            <a:r>
              <a:rPr lang="zh-CN" altLang="en-US" sz="2000" b="1" dirty="0">
                <a:solidFill>
                  <a:schemeClr val="bg1"/>
                </a:solidFill>
                <a:latin typeface="微软雅黑" pitchFamily="34" charset="-122"/>
                <a:ea typeface="微软雅黑" pitchFamily="34" charset="-122"/>
              </a:rPr>
              <a:t>连接释放阶段</a:t>
            </a:r>
          </a:p>
        </p:txBody>
      </p:sp>
      <p:sp>
        <p:nvSpPr>
          <p:cNvPr id="36" name="矩形 35"/>
          <p:cNvSpPr/>
          <p:nvPr/>
        </p:nvSpPr>
        <p:spPr>
          <a:xfrm>
            <a:off x="1481959" y="1262586"/>
            <a:ext cx="6358758" cy="1613262"/>
          </a:xfrm>
          <a:prstGeom prst="rect">
            <a:avLst/>
          </a:prstGeom>
          <a:noFill/>
          <a:ln w="12700">
            <a:solidFill>
              <a:srgbClr val="0000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1481959" y="2877696"/>
            <a:ext cx="6358758" cy="964357"/>
          </a:xfrm>
          <a:prstGeom prst="rect">
            <a:avLst/>
          </a:prstGeom>
          <a:noFill/>
          <a:ln w="12700">
            <a:solidFill>
              <a:srgbClr val="0000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a:off x="1481959" y="3842054"/>
            <a:ext cx="6358758" cy="447650"/>
          </a:xfrm>
          <a:prstGeom prst="rect">
            <a:avLst/>
          </a:prstGeom>
          <a:noFill/>
          <a:ln w="12700">
            <a:solidFill>
              <a:srgbClr val="0000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Text Box 5"/>
          <p:cNvSpPr txBox="1">
            <a:spLocks noChangeArrowheads="1"/>
          </p:cNvSpPr>
          <p:nvPr/>
        </p:nvSpPr>
        <p:spPr bwMode="auto">
          <a:xfrm>
            <a:off x="5349334" y="1190692"/>
            <a:ext cx="766941" cy="338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lang="en-US" altLang="zh-CN" sz="1400" b="1" dirty="0">
                <a:latin typeface="微软雅黑" pitchFamily="34" charset="-122"/>
                <a:ea typeface="微软雅黑" pitchFamily="34" charset="-122"/>
              </a:rPr>
              <a:t>socket</a:t>
            </a:r>
          </a:p>
        </p:txBody>
      </p:sp>
      <p:sp>
        <p:nvSpPr>
          <p:cNvPr id="7" name="Text Box 6"/>
          <p:cNvSpPr txBox="1">
            <a:spLocks noChangeArrowheads="1"/>
          </p:cNvSpPr>
          <p:nvPr/>
        </p:nvSpPr>
        <p:spPr bwMode="auto">
          <a:xfrm>
            <a:off x="5432440" y="1659304"/>
            <a:ext cx="593431" cy="338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lang="en-US" altLang="zh-CN" sz="1400" b="1" dirty="0">
                <a:latin typeface="微软雅黑" pitchFamily="34" charset="-122"/>
                <a:ea typeface="微软雅黑" pitchFamily="34" charset="-122"/>
              </a:rPr>
              <a:t>bind</a:t>
            </a:r>
          </a:p>
        </p:txBody>
      </p:sp>
      <p:sp>
        <p:nvSpPr>
          <p:cNvPr id="8" name="Text Box 7"/>
          <p:cNvSpPr txBox="1">
            <a:spLocks noChangeArrowheads="1"/>
          </p:cNvSpPr>
          <p:nvPr/>
        </p:nvSpPr>
        <p:spPr bwMode="auto">
          <a:xfrm>
            <a:off x="5389101" y="2127917"/>
            <a:ext cx="672813" cy="338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lang="en-US" altLang="zh-CN" sz="1400" b="1" dirty="0">
                <a:latin typeface="微软雅黑" pitchFamily="34" charset="-122"/>
                <a:ea typeface="微软雅黑" pitchFamily="34" charset="-122"/>
              </a:rPr>
              <a:t>listen</a:t>
            </a:r>
          </a:p>
        </p:txBody>
      </p:sp>
      <p:sp>
        <p:nvSpPr>
          <p:cNvPr id="9" name="Text Box 8"/>
          <p:cNvSpPr txBox="1">
            <a:spLocks noChangeArrowheads="1"/>
          </p:cNvSpPr>
          <p:nvPr/>
        </p:nvSpPr>
        <p:spPr bwMode="auto">
          <a:xfrm>
            <a:off x="5335376" y="2596529"/>
            <a:ext cx="772969" cy="338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lang="en-US" altLang="zh-CN" sz="1400" b="1" dirty="0">
                <a:latin typeface="微软雅黑" pitchFamily="34" charset="-122"/>
                <a:ea typeface="微软雅黑" pitchFamily="34" charset="-122"/>
              </a:rPr>
              <a:t>accept</a:t>
            </a:r>
          </a:p>
        </p:txBody>
      </p:sp>
      <p:sp>
        <p:nvSpPr>
          <p:cNvPr id="10" name="Text Box 9"/>
          <p:cNvSpPr txBox="1">
            <a:spLocks noChangeArrowheads="1"/>
          </p:cNvSpPr>
          <p:nvPr/>
        </p:nvSpPr>
        <p:spPr bwMode="auto">
          <a:xfrm>
            <a:off x="5437975" y="3065142"/>
            <a:ext cx="560473" cy="338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lang="en-US" altLang="zh-CN" sz="1400" b="1">
                <a:latin typeface="微软雅黑" pitchFamily="34" charset="-122"/>
                <a:ea typeface="微软雅黑" pitchFamily="34" charset="-122"/>
              </a:rPr>
              <a:t>recv</a:t>
            </a:r>
          </a:p>
        </p:txBody>
      </p:sp>
      <p:sp>
        <p:nvSpPr>
          <p:cNvPr id="11" name="Text Box 10"/>
          <p:cNvSpPr txBox="1">
            <a:spLocks noChangeArrowheads="1"/>
          </p:cNvSpPr>
          <p:nvPr/>
        </p:nvSpPr>
        <p:spPr bwMode="auto">
          <a:xfrm>
            <a:off x="5408228" y="3533756"/>
            <a:ext cx="612668" cy="338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lang="en-US" altLang="zh-CN" sz="1400" b="1">
                <a:latin typeface="微软雅黑" pitchFamily="34" charset="-122"/>
                <a:ea typeface="微软雅黑" pitchFamily="34" charset="-122"/>
              </a:rPr>
              <a:t>send</a:t>
            </a:r>
          </a:p>
        </p:txBody>
      </p:sp>
      <p:sp>
        <p:nvSpPr>
          <p:cNvPr id="12" name="Text Box 11"/>
          <p:cNvSpPr txBox="1">
            <a:spLocks noChangeArrowheads="1"/>
          </p:cNvSpPr>
          <p:nvPr/>
        </p:nvSpPr>
        <p:spPr bwMode="auto">
          <a:xfrm>
            <a:off x="5390761" y="4002368"/>
            <a:ext cx="641522" cy="338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lang="en-US" altLang="zh-CN" sz="1400" b="1">
                <a:latin typeface="微软雅黑" pitchFamily="34" charset="-122"/>
                <a:ea typeface="微软雅黑" pitchFamily="34" charset="-122"/>
              </a:rPr>
              <a:t>close</a:t>
            </a:r>
          </a:p>
        </p:txBody>
      </p:sp>
      <p:sp>
        <p:nvSpPr>
          <p:cNvPr id="13" name="Line 12"/>
          <p:cNvSpPr>
            <a:spLocks noChangeShapeType="1"/>
          </p:cNvSpPr>
          <p:nvPr/>
        </p:nvSpPr>
        <p:spPr bwMode="auto">
          <a:xfrm>
            <a:off x="5730372" y="1492824"/>
            <a:ext cx="0" cy="279934"/>
          </a:xfrm>
          <a:prstGeom prst="line">
            <a:avLst/>
          </a:prstGeom>
          <a:noFill/>
          <a:ln w="31750">
            <a:solidFill>
              <a:srgbClr val="FF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14" name="Line 13"/>
          <p:cNvSpPr>
            <a:spLocks noChangeShapeType="1"/>
          </p:cNvSpPr>
          <p:nvPr/>
        </p:nvSpPr>
        <p:spPr bwMode="auto">
          <a:xfrm>
            <a:off x="5730372" y="1940472"/>
            <a:ext cx="0" cy="279934"/>
          </a:xfrm>
          <a:prstGeom prst="line">
            <a:avLst/>
          </a:prstGeom>
          <a:noFill/>
          <a:ln w="31750">
            <a:solidFill>
              <a:srgbClr val="FF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15" name="Line 14"/>
          <p:cNvSpPr>
            <a:spLocks noChangeShapeType="1"/>
          </p:cNvSpPr>
          <p:nvPr/>
        </p:nvSpPr>
        <p:spPr bwMode="auto">
          <a:xfrm>
            <a:off x="5730372" y="2388121"/>
            <a:ext cx="0" cy="279934"/>
          </a:xfrm>
          <a:prstGeom prst="line">
            <a:avLst/>
          </a:prstGeom>
          <a:noFill/>
          <a:ln w="31750">
            <a:solidFill>
              <a:srgbClr val="FF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16" name="Line 15"/>
          <p:cNvSpPr>
            <a:spLocks noChangeShapeType="1"/>
          </p:cNvSpPr>
          <p:nvPr/>
        </p:nvSpPr>
        <p:spPr bwMode="auto">
          <a:xfrm>
            <a:off x="5730372" y="2891264"/>
            <a:ext cx="0" cy="279934"/>
          </a:xfrm>
          <a:prstGeom prst="line">
            <a:avLst/>
          </a:prstGeom>
          <a:noFill/>
          <a:ln w="31750">
            <a:solidFill>
              <a:srgbClr val="FF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17" name="Line 16"/>
          <p:cNvSpPr>
            <a:spLocks noChangeShapeType="1"/>
          </p:cNvSpPr>
          <p:nvPr/>
        </p:nvSpPr>
        <p:spPr bwMode="auto">
          <a:xfrm>
            <a:off x="5730372" y="3394406"/>
            <a:ext cx="0" cy="279934"/>
          </a:xfrm>
          <a:prstGeom prst="line">
            <a:avLst/>
          </a:prstGeom>
          <a:noFill/>
          <a:ln w="31750">
            <a:solidFill>
              <a:srgbClr val="FF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18" name="Line 17"/>
          <p:cNvSpPr>
            <a:spLocks noChangeShapeType="1"/>
          </p:cNvSpPr>
          <p:nvPr/>
        </p:nvSpPr>
        <p:spPr bwMode="auto">
          <a:xfrm>
            <a:off x="5730372" y="3842054"/>
            <a:ext cx="0" cy="279934"/>
          </a:xfrm>
          <a:prstGeom prst="line">
            <a:avLst/>
          </a:prstGeom>
          <a:noFill/>
          <a:ln w="31750">
            <a:solidFill>
              <a:srgbClr val="FF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20" name="Text Box 19"/>
          <p:cNvSpPr txBox="1">
            <a:spLocks noChangeArrowheads="1"/>
          </p:cNvSpPr>
          <p:nvPr/>
        </p:nvSpPr>
        <p:spPr bwMode="auto">
          <a:xfrm>
            <a:off x="2537729" y="2134082"/>
            <a:ext cx="766941" cy="338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lang="en-US" altLang="zh-CN" sz="1400" b="1" dirty="0">
                <a:latin typeface="微软雅黑" pitchFamily="34" charset="-122"/>
                <a:ea typeface="微软雅黑" pitchFamily="34" charset="-122"/>
              </a:rPr>
              <a:t>socket</a:t>
            </a:r>
          </a:p>
        </p:txBody>
      </p:sp>
      <p:sp>
        <p:nvSpPr>
          <p:cNvPr id="21" name="Text Box 20"/>
          <p:cNvSpPr txBox="1">
            <a:spLocks noChangeArrowheads="1"/>
          </p:cNvSpPr>
          <p:nvPr/>
        </p:nvSpPr>
        <p:spPr bwMode="auto">
          <a:xfrm>
            <a:off x="2640964" y="3533756"/>
            <a:ext cx="560473" cy="338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lang="en-US" altLang="zh-CN" sz="1400" b="1">
                <a:latin typeface="微软雅黑" pitchFamily="34" charset="-122"/>
                <a:ea typeface="微软雅黑" pitchFamily="34" charset="-122"/>
              </a:rPr>
              <a:t>recv</a:t>
            </a:r>
          </a:p>
        </p:txBody>
      </p:sp>
      <p:sp>
        <p:nvSpPr>
          <p:cNvPr id="22" name="Text Box 21"/>
          <p:cNvSpPr txBox="1">
            <a:spLocks noChangeArrowheads="1"/>
          </p:cNvSpPr>
          <p:nvPr/>
        </p:nvSpPr>
        <p:spPr bwMode="auto">
          <a:xfrm>
            <a:off x="2614866" y="3065142"/>
            <a:ext cx="612668" cy="338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lang="en-US" altLang="zh-CN" sz="1400" b="1" dirty="0">
                <a:latin typeface="微软雅黑" pitchFamily="34" charset="-122"/>
                <a:ea typeface="微软雅黑" pitchFamily="34" charset="-122"/>
              </a:rPr>
              <a:t>send</a:t>
            </a:r>
          </a:p>
        </p:txBody>
      </p:sp>
      <p:sp>
        <p:nvSpPr>
          <p:cNvPr id="23" name="Text Box 22"/>
          <p:cNvSpPr txBox="1">
            <a:spLocks noChangeArrowheads="1"/>
          </p:cNvSpPr>
          <p:nvPr/>
        </p:nvSpPr>
        <p:spPr bwMode="auto">
          <a:xfrm>
            <a:off x="2601046" y="4002368"/>
            <a:ext cx="641522" cy="338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lang="en-US" altLang="zh-CN" sz="1400" b="1" dirty="0">
                <a:latin typeface="微软雅黑" pitchFamily="34" charset="-122"/>
                <a:ea typeface="微软雅黑" pitchFamily="34" charset="-122"/>
              </a:rPr>
              <a:t>close</a:t>
            </a:r>
          </a:p>
        </p:txBody>
      </p:sp>
      <p:sp>
        <p:nvSpPr>
          <p:cNvPr id="24" name="Text Box 23"/>
          <p:cNvSpPr txBox="1">
            <a:spLocks noChangeArrowheads="1"/>
          </p:cNvSpPr>
          <p:nvPr/>
        </p:nvSpPr>
        <p:spPr bwMode="auto">
          <a:xfrm>
            <a:off x="2471203" y="2601463"/>
            <a:ext cx="901209" cy="338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lang="en-US" altLang="zh-CN" sz="1400" b="1" dirty="0">
                <a:latin typeface="微软雅黑" pitchFamily="34" charset="-122"/>
                <a:ea typeface="微软雅黑" pitchFamily="34" charset="-122"/>
              </a:rPr>
              <a:t>connect</a:t>
            </a:r>
          </a:p>
        </p:txBody>
      </p:sp>
      <p:sp>
        <p:nvSpPr>
          <p:cNvPr id="25" name="Line 24"/>
          <p:cNvSpPr>
            <a:spLocks noChangeShapeType="1"/>
          </p:cNvSpPr>
          <p:nvPr/>
        </p:nvSpPr>
        <p:spPr bwMode="auto">
          <a:xfrm>
            <a:off x="2921200" y="2430049"/>
            <a:ext cx="0" cy="279934"/>
          </a:xfrm>
          <a:prstGeom prst="line">
            <a:avLst/>
          </a:prstGeom>
          <a:noFill/>
          <a:ln w="31750">
            <a:solidFill>
              <a:srgbClr val="FF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26" name="Line 25"/>
          <p:cNvSpPr>
            <a:spLocks noChangeShapeType="1"/>
          </p:cNvSpPr>
          <p:nvPr/>
        </p:nvSpPr>
        <p:spPr bwMode="auto">
          <a:xfrm>
            <a:off x="2921200" y="2877697"/>
            <a:ext cx="0" cy="279934"/>
          </a:xfrm>
          <a:prstGeom prst="line">
            <a:avLst/>
          </a:prstGeom>
          <a:noFill/>
          <a:ln w="31750">
            <a:solidFill>
              <a:srgbClr val="FF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27" name="Line 26"/>
          <p:cNvSpPr>
            <a:spLocks noChangeShapeType="1"/>
          </p:cNvSpPr>
          <p:nvPr/>
        </p:nvSpPr>
        <p:spPr bwMode="auto">
          <a:xfrm>
            <a:off x="2921200" y="3325347"/>
            <a:ext cx="0" cy="279934"/>
          </a:xfrm>
          <a:prstGeom prst="line">
            <a:avLst/>
          </a:prstGeom>
          <a:noFill/>
          <a:ln w="31750">
            <a:solidFill>
              <a:srgbClr val="FF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28" name="Line 27"/>
          <p:cNvSpPr>
            <a:spLocks noChangeShapeType="1"/>
          </p:cNvSpPr>
          <p:nvPr/>
        </p:nvSpPr>
        <p:spPr bwMode="auto">
          <a:xfrm>
            <a:off x="2921200" y="3828489"/>
            <a:ext cx="0" cy="279934"/>
          </a:xfrm>
          <a:prstGeom prst="line">
            <a:avLst/>
          </a:prstGeom>
          <a:noFill/>
          <a:ln w="31750">
            <a:solidFill>
              <a:srgbClr val="FF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29" name="Freeform 28"/>
          <p:cNvSpPr>
            <a:spLocks/>
          </p:cNvSpPr>
          <p:nvPr/>
        </p:nvSpPr>
        <p:spPr bwMode="auto">
          <a:xfrm flipH="1">
            <a:off x="1997574" y="3236445"/>
            <a:ext cx="656690" cy="462447"/>
          </a:xfrm>
          <a:custGeom>
            <a:avLst/>
            <a:gdLst>
              <a:gd name="T0" fmla="*/ 0 w 540"/>
              <a:gd name="T1" fmla="*/ 2147483646 h 391"/>
              <a:gd name="T2" fmla="*/ 2147483646 w 540"/>
              <a:gd name="T3" fmla="*/ 2147483646 h 391"/>
              <a:gd name="T4" fmla="*/ 2147483646 w 540"/>
              <a:gd name="T5" fmla="*/ 2147483646 h 391"/>
              <a:gd name="T6" fmla="*/ 2147483646 w 540"/>
              <a:gd name="T7" fmla="*/ 2147483646 h 391"/>
              <a:gd name="T8" fmla="*/ 2147483646 w 540"/>
              <a:gd name="T9" fmla="*/ 2147483646 h 391"/>
              <a:gd name="T10" fmla="*/ 2147483646 w 540"/>
              <a:gd name="T11" fmla="*/ 2147483646 h 391"/>
              <a:gd name="T12" fmla="*/ 2147483646 w 540"/>
              <a:gd name="T13" fmla="*/ 2147483646 h 391"/>
              <a:gd name="T14" fmla="*/ 2147483646 w 540"/>
              <a:gd name="T15" fmla="*/ 2147483646 h 391"/>
              <a:gd name="T16" fmla="*/ 0 w 540"/>
              <a:gd name="T17" fmla="*/ 2147483646 h 39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40" h="391">
                <a:moveTo>
                  <a:pt x="0" y="384"/>
                </a:moveTo>
                <a:cubicBezTo>
                  <a:pt x="52" y="385"/>
                  <a:pt x="240" y="389"/>
                  <a:pt x="311" y="389"/>
                </a:cubicBezTo>
                <a:cubicBezTo>
                  <a:pt x="382" y="389"/>
                  <a:pt x="397" y="391"/>
                  <a:pt x="427" y="385"/>
                </a:cubicBezTo>
                <a:cubicBezTo>
                  <a:pt x="457" y="379"/>
                  <a:pt x="477" y="372"/>
                  <a:pt x="494" y="355"/>
                </a:cubicBezTo>
                <a:cubicBezTo>
                  <a:pt x="511" y="338"/>
                  <a:pt x="523" y="324"/>
                  <a:pt x="529" y="284"/>
                </a:cubicBezTo>
                <a:cubicBezTo>
                  <a:pt x="535" y="244"/>
                  <a:pt x="540" y="155"/>
                  <a:pt x="533" y="113"/>
                </a:cubicBezTo>
                <a:cubicBezTo>
                  <a:pt x="526" y="71"/>
                  <a:pt x="515" y="52"/>
                  <a:pt x="488" y="34"/>
                </a:cubicBezTo>
                <a:cubicBezTo>
                  <a:pt x="461" y="16"/>
                  <a:pt x="451" y="10"/>
                  <a:pt x="370" y="5"/>
                </a:cubicBezTo>
                <a:cubicBezTo>
                  <a:pt x="289" y="0"/>
                  <a:pt x="77" y="6"/>
                  <a:pt x="0" y="6"/>
                </a:cubicBezTo>
              </a:path>
            </a:pathLst>
          </a:custGeom>
          <a:noFill/>
          <a:ln w="38100" cmpd="sng">
            <a:solidFill>
              <a:srgbClr val="CC00CC"/>
            </a:solidFill>
            <a:round/>
            <a:headEnd type="none" w="med" len="lg"/>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30" name="Freeform 29"/>
          <p:cNvSpPr>
            <a:spLocks/>
          </p:cNvSpPr>
          <p:nvPr/>
        </p:nvSpPr>
        <p:spPr bwMode="auto">
          <a:xfrm>
            <a:off x="5995317" y="3217303"/>
            <a:ext cx="378204" cy="482177"/>
          </a:xfrm>
          <a:custGeom>
            <a:avLst/>
            <a:gdLst>
              <a:gd name="T0" fmla="*/ 0 w 311"/>
              <a:gd name="T1" fmla="*/ 2147483646 h 391"/>
              <a:gd name="T2" fmla="*/ 2147483646 w 311"/>
              <a:gd name="T3" fmla="*/ 2147483646 h 391"/>
              <a:gd name="T4" fmla="*/ 2147483646 w 311"/>
              <a:gd name="T5" fmla="*/ 2147483646 h 391"/>
              <a:gd name="T6" fmla="*/ 2147483646 w 311"/>
              <a:gd name="T7" fmla="*/ 2147483646 h 391"/>
              <a:gd name="T8" fmla="*/ 2147483646 w 311"/>
              <a:gd name="T9" fmla="*/ 2147483646 h 391"/>
              <a:gd name="T10" fmla="*/ 2147483646 w 311"/>
              <a:gd name="T11" fmla="*/ 2147483646 h 391"/>
              <a:gd name="T12" fmla="*/ 2147483646 w 311"/>
              <a:gd name="T13" fmla="*/ 2147483646 h 391"/>
              <a:gd name="T14" fmla="*/ 2147483646 w 311"/>
              <a:gd name="T15" fmla="*/ 2147483646 h 391"/>
              <a:gd name="T16" fmla="*/ 0 w 311"/>
              <a:gd name="T17" fmla="*/ 2147483646 h 39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11" h="391">
                <a:moveTo>
                  <a:pt x="0" y="387"/>
                </a:moveTo>
                <a:cubicBezTo>
                  <a:pt x="30" y="387"/>
                  <a:pt x="139" y="391"/>
                  <a:pt x="182" y="389"/>
                </a:cubicBezTo>
                <a:cubicBezTo>
                  <a:pt x="225" y="387"/>
                  <a:pt x="238" y="382"/>
                  <a:pt x="256" y="373"/>
                </a:cubicBezTo>
                <a:cubicBezTo>
                  <a:pt x="274" y="364"/>
                  <a:pt x="284" y="354"/>
                  <a:pt x="293" y="337"/>
                </a:cubicBezTo>
                <a:cubicBezTo>
                  <a:pt x="302" y="320"/>
                  <a:pt x="306" y="304"/>
                  <a:pt x="308" y="269"/>
                </a:cubicBezTo>
                <a:cubicBezTo>
                  <a:pt x="310" y="234"/>
                  <a:pt x="311" y="160"/>
                  <a:pt x="308" y="124"/>
                </a:cubicBezTo>
                <a:cubicBezTo>
                  <a:pt x="305" y="88"/>
                  <a:pt x="305" y="70"/>
                  <a:pt x="289" y="50"/>
                </a:cubicBezTo>
                <a:cubicBezTo>
                  <a:pt x="273" y="30"/>
                  <a:pt x="259" y="14"/>
                  <a:pt x="211" y="7"/>
                </a:cubicBezTo>
                <a:cubicBezTo>
                  <a:pt x="163" y="0"/>
                  <a:pt x="44" y="9"/>
                  <a:pt x="0" y="9"/>
                </a:cubicBezTo>
              </a:path>
            </a:pathLst>
          </a:custGeom>
          <a:noFill/>
          <a:ln w="38100" cmpd="sng">
            <a:solidFill>
              <a:srgbClr val="CC00CC"/>
            </a:solidFill>
            <a:round/>
            <a:headEnd type="none" w="med" len="lg"/>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31" name="Freeform 30"/>
          <p:cNvSpPr>
            <a:spLocks/>
          </p:cNvSpPr>
          <p:nvPr/>
        </p:nvSpPr>
        <p:spPr bwMode="auto">
          <a:xfrm>
            <a:off x="6085478" y="2735181"/>
            <a:ext cx="654258" cy="1442834"/>
          </a:xfrm>
          <a:custGeom>
            <a:avLst/>
            <a:gdLst>
              <a:gd name="T0" fmla="*/ 0 w 538"/>
              <a:gd name="T1" fmla="*/ 2147483646 h 1175"/>
              <a:gd name="T2" fmla="*/ 2147483646 w 538"/>
              <a:gd name="T3" fmla="*/ 2147483646 h 1175"/>
              <a:gd name="T4" fmla="*/ 2147483646 w 538"/>
              <a:gd name="T5" fmla="*/ 2147483646 h 1175"/>
              <a:gd name="T6" fmla="*/ 2147483646 w 538"/>
              <a:gd name="T7" fmla="*/ 2147483646 h 1175"/>
              <a:gd name="T8" fmla="*/ 2147483646 w 538"/>
              <a:gd name="T9" fmla="*/ 2147483646 h 1175"/>
              <a:gd name="T10" fmla="*/ 2147483646 w 538"/>
              <a:gd name="T11" fmla="*/ 2147483646 h 1175"/>
              <a:gd name="T12" fmla="*/ 2147483646 w 538"/>
              <a:gd name="T13" fmla="*/ 2147483646 h 1175"/>
              <a:gd name="T14" fmla="*/ 2147483646 w 538"/>
              <a:gd name="T15" fmla="*/ 2147483646 h 1175"/>
              <a:gd name="T16" fmla="*/ 0 w 538"/>
              <a:gd name="T17" fmla="*/ 2147483646 h 117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38" h="1175">
                <a:moveTo>
                  <a:pt x="0" y="1171"/>
                </a:moveTo>
                <a:cubicBezTo>
                  <a:pt x="51" y="1171"/>
                  <a:pt x="237" y="1175"/>
                  <a:pt x="306" y="1168"/>
                </a:cubicBezTo>
                <a:cubicBezTo>
                  <a:pt x="375" y="1161"/>
                  <a:pt x="386" y="1151"/>
                  <a:pt x="417" y="1129"/>
                </a:cubicBezTo>
                <a:cubicBezTo>
                  <a:pt x="448" y="1107"/>
                  <a:pt x="472" y="1080"/>
                  <a:pt x="489" y="1036"/>
                </a:cubicBezTo>
                <a:cubicBezTo>
                  <a:pt x="506" y="992"/>
                  <a:pt x="515" y="980"/>
                  <a:pt x="522" y="865"/>
                </a:cubicBezTo>
                <a:cubicBezTo>
                  <a:pt x="529" y="750"/>
                  <a:pt x="538" y="472"/>
                  <a:pt x="534" y="348"/>
                </a:cubicBezTo>
                <a:cubicBezTo>
                  <a:pt x="530" y="224"/>
                  <a:pt x="529" y="176"/>
                  <a:pt x="501" y="121"/>
                </a:cubicBezTo>
                <a:cubicBezTo>
                  <a:pt x="473" y="66"/>
                  <a:pt x="448" y="38"/>
                  <a:pt x="365" y="19"/>
                </a:cubicBezTo>
                <a:cubicBezTo>
                  <a:pt x="282" y="0"/>
                  <a:pt x="76" y="11"/>
                  <a:pt x="0" y="9"/>
                </a:cubicBezTo>
              </a:path>
            </a:pathLst>
          </a:custGeom>
          <a:noFill/>
          <a:ln w="38100" cmpd="sng">
            <a:solidFill>
              <a:srgbClr val="CC00CC"/>
            </a:solidFill>
            <a:round/>
            <a:headEnd type="none" w="med" len="lg"/>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32" name="Line 31"/>
          <p:cNvSpPr>
            <a:spLocks noChangeShapeType="1"/>
          </p:cNvSpPr>
          <p:nvPr/>
        </p:nvSpPr>
        <p:spPr bwMode="auto">
          <a:xfrm>
            <a:off x="3170499" y="3343844"/>
            <a:ext cx="2482044" cy="110987"/>
          </a:xfrm>
          <a:prstGeom prst="line">
            <a:avLst/>
          </a:prstGeom>
          <a:noFill/>
          <a:ln w="28575">
            <a:solidFill>
              <a:srgbClr val="0000FF"/>
            </a:solidFill>
            <a:prstDash val="dash"/>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33" name="Line 32"/>
          <p:cNvSpPr>
            <a:spLocks noChangeShapeType="1"/>
          </p:cNvSpPr>
          <p:nvPr/>
        </p:nvSpPr>
        <p:spPr bwMode="auto">
          <a:xfrm flipH="1">
            <a:off x="3051321" y="3814924"/>
            <a:ext cx="2482044" cy="110987"/>
          </a:xfrm>
          <a:prstGeom prst="line">
            <a:avLst/>
          </a:prstGeom>
          <a:noFill/>
          <a:ln w="28575">
            <a:solidFill>
              <a:srgbClr val="0000FF"/>
            </a:solidFill>
            <a:prstDash val="dash"/>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34" name="Line 34"/>
          <p:cNvSpPr>
            <a:spLocks noChangeShapeType="1"/>
          </p:cNvSpPr>
          <p:nvPr/>
        </p:nvSpPr>
        <p:spPr bwMode="auto">
          <a:xfrm rot="186387" flipV="1">
            <a:off x="3322510" y="2872766"/>
            <a:ext cx="2280172" cy="6165"/>
          </a:xfrm>
          <a:prstGeom prst="line">
            <a:avLst/>
          </a:prstGeom>
          <a:noFill/>
          <a:ln w="28575">
            <a:solidFill>
              <a:srgbClr val="0000FF"/>
            </a:solidFill>
            <a:prstDash val="dash"/>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35" name="Text Box 35"/>
          <p:cNvSpPr txBox="1">
            <a:spLocks noChangeArrowheads="1"/>
          </p:cNvSpPr>
          <p:nvPr/>
        </p:nvSpPr>
        <p:spPr bwMode="auto">
          <a:xfrm rot="186387">
            <a:off x="3809156" y="2555304"/>
            <a:ext cx="1261884" cy="338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lang="zh-CN" altLang="en-US" sz="1400" b="1" dirty="0">
                <a:latin typeface="微软雅黑" pitchFamily="34" charset="-122"/>
                <a:ea typeface="微软雅黑" pitchFamily="34" charset="-122"/>
              </a:rPr>
              <a:t>连接建立请求</a:t>
            </a:r>
          </a:p>
        </p:txBody>
      </p:sp>
      <p:sp>
        <p:nvSpPr>
          <p:cNvPr id="42" name="Text Box 18"/>
          <p:cNvSpPr txBox="1">
            <a:spLocks noChangeArrowheads="1"/>
          </p:cNvSpPr>
          <p:nvPr/>
        </p:nvSpPr>
        <p:spPr bwMode="auto">
          <a:xfrm>
            <a:off x="6855413" y="1984724"/>
            <a:ext cx="90281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lang="zh-CN" altLang="en-US" sz="1400" b="1" dirty="0">
                <a:solidFill>
                  <a:srgbClr val="C00000"/>
                </a:solidFill>
                <a:latin typeface="微软雅黑" pitchFamily="34" charset="-122"/>
                <a:ea typeface="微软雅黑" pitchFamily="34" charset="-122"/>
              </a:rPr>
              <a:t>连接建立</a:t>
            </a:r>
          </a:p>
        </p:txBody>
      </p:sp>
      <p:sp>
        <p:nvSpPr>
          <p:cNvPr id="43" name="Text Box 18"/>
          <p:cNvSpPr txBox="1">
            <a:spLocks noChangeArrowheads="1"/>
          </p:cNvSpPr>
          <p:nvPr/>
        </p:nvSpPr>
        <p:spPr bwMode="auto">
          <a:xfrm>
            <a:off x="6855413" y="3207283"/>
            <a:ext cx="90281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lang="zh-CN" altLang="en-US" sz="1400" b="1" dirty="0">
                <a:solidFill>
                  <a:srgbClr val="C00000"/>
                </a:solidFill>
                <a:latin typeface="微软雅黑" pitchFamily="34" charset="-122"/>
                <a:ea typeface="微软雅黑" pitchFamily="34" charset="-122"/>
              </a:rPr>
              <a:t>数据传送</a:t>
            </a:r>
          </a:p>
        </p:txBody>
      </p:sp>
      <p:sp>
        <p:nvSpPr>
          <p:cNvPr id="44" name="Text Box 18"/>
          <p:cNvSpPr txBox="1">
            <a:spLocks noChangeArrowheads="1"/>
          </p:cNvSpPr>
          <p:nvPr/>
        </p:nvSpPr>
        <p:spPr bwMode="auto">
          <a:xfrm>
            <a:off x="6855413" y="3895286"/>
            <a:ext cx="90281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lang="zh-CN" altLang="en-US" sz="1400" b="1" dirty="0">
                <a:solidFill>
                  <a:srgbClr val="C00000"/>
                </a:solidFill>
                <a:latin typeface="微软雅黑" pitchFamily="34" charset="-122"/>
                <a:ea typeface="微软雅黑" pitchFamily="34" charset="-122"/>
              </a:rPr>
              <a:t>连接释放</a:t>
            </a:r>
          </a:p>
        </p:txBody>
      </p:sp>
    </p:spTree>
    <p:extLst>
      <p:ext uri="{BB962C8B-B14F-4D97-AF65-F5344CB8AC3E}">
        <p14:creationId xmlns:p14="http://schemas.microsoft.com/office/powerpoint/2010/main" val="3660502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3000" fill="hold" grpId="0" nodeType="withEffect">
                                  <p:stCondLst>
                                    <p:cond delay="0"/>
                                  </p:stCondLst>
                                  <p:childTnLst>
                                    <p:animScale>
                                      <p:cBhvr>
                                        <p:cTn id="6" dur="2000" fill="hold"/>
                                        <p:tgtEl>
                                          <p:spTgt spid="23"/>
                                        </p:tgtEl>
                                      </p:cBhvr>
                                      <p:by x="150000" y="150000"/>
                                    </p:animScale>
                                  </p:childTnLst>
                                </p:cTn>
                              </p:par>
                              <p:par>
                                <p:cTn id="7" presetID="6" presetClass="emph" presetSubtype="0" repeatCount="3000" fill="hold" grpId="0" nodeType="withEffect">
                                  <p:stCondLst>
                                    <p:cond delay="0"/>
                                  </p:stCondLst>
                                  <p:childTnLst>
                                    <p:animScale>
                                      <p:cBhvr>
                                        <p:cTn id="8" dur="2000" fill="hold"/>
                                        <p:tgtEl>
                                          <p:spTgt spid="12"/>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23" grpId="0"/>
    </p:bldLst>
  </p:timing>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556963" y="1057072"/>
            <a:ext cx="8048776" cy="331493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AutoShape 5"/>
          <p:cNvSpPr>
            <a:spLocks noChangeArrowheads="1"/>
          </p:cNvSpPr>
          <p:nvPr/>
        </p:nvSpPr>
        <p:spPr bwMode="auto">
          <a:xfrm>
            <a:off x="556963" y="646966"/>
            <a:ext cx="8041893"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 name="矩形 3"/>
          <p:cNvSpPr/>
          <p:nvPr/>
        </p:nvSpPr>
        <p:spPr>
          <a:xfrm>
            <a:off x="645268" y="604726"/>
            <a:ext cx="3005951" cy="400110"/>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000" b="1" dirty="0">
                <a:latin typeface="微软雅黑" pitchFamily="34" charset="-122"/>
                <a:ea typeface="微软雅黑" pitchFamily="34" charset="-122"/>
              </a:rPr>
              <a:t>系统调用使用顺序的例子</a:t>
            </a:r>
          </a:p>
        </p:txBody>
      </p:sp>
      <p:grpSp>
        <p:nvGrpSpPr>
          <p:cNvPr id="5" name="组合 4"/>
          <p:cNvGrpSpPr/>
          <p:nvPr/>
        </p:nvGrpSpPr>
        <p:grpSpPr>
          <a:xfrm>
            <a:off x="1924004" y="1113212"/>
            <a:ext cx="4962872" cy="3175883"/>
            <a:chOff x="1174889" y="1412776"/>
            <a:chExt cx="7018471" cy="4491319"/>
          </a:xfrm>
        </p:grpSpPr>
        <p:sp>
          <p:nvSpPr>
            <p:cNvPr id="6" name="Text Box 4"/>
            <p:cNvSpPr txBox="1">
              <a:spLocks noChangeArrowheads="1"/>
            </p:cNvSpPr>
            <p:nvPr/>
          </p:nvSpPr>
          <p:spPr bwMode="auto">
            <a:xfrm>
              <a:off x="5726555" y="1412776"/>
              <a:ext cx="1566924" cy="522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lang="zh-CN" altLang="en-US" sz="1800" b="1">
                  <a:solidFill>
                    <a:srgbClr val="0000FF"/>
                  </a:solidFill>
                  <a:latin typeface="微软雅黑" pitchFamily="34" charset="-122"/>
                  <a:ea typeface="微软雅黑" pitchFamily="34" charset="-122"/>
                </a:rPr>
                <a:t>服务器端</a:t>
              </a:r>
            </a:p>
          </p:txBody>
        </p:sp>
        <p:sp>
          <p:nvSpPr>
            <p:cNvPr id="7" name="Text Box 5"/>
            <p:cNvSpPr txBox="1">
              <a:spLocks noChangeArrowheads="1"/>
            </p:cNvSpPr>
            <p:nvPr/>
          </p:nvSpPr>
          <p:spPr bwMode="auto">
            <a:xfrm>
              <a:off x="6018975" y="1849340"/>
              <a:ext cx="1084604" cy="4352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lang="en-US" altLang="zh-CN" sz="1400" b="1">
                  <a:latin typeface="微软雅黑" pitchFamily="34" charset="-122"/>
                  <a:ea typeface="微软雅黑" pitchFamily="34" charset="-122"/>
                </a:rPr>
                <a:t>socket</a:t>
              </a:r>
            </a:p>
          </p:txBody>
        </p:sp>
        <p:sp>
          <p:nvSpPr>
            <p:cNvPr id="8" name="Text Box 6"/>
            <p:cNvSpPr txBox="1">
              <a:spLocks noChangeArrowheads="1"/>
            </p:cNvSpPr>
            <p:nvPr/>
          </p:nvSpPr>
          <p:spPr bwMode="auto">
            <a:xfrm>
              <a:off x="6136503" y="2452589"/>
              <a:ext cx="839227" cy="4352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lang="en-US" altLang="zh-CN" sz="1400" b="1">
                  <a:latin typeface="微软雅黑" pitchFamily="34" charset="-122"/>
                  <a:ea typeface="微软雅黑" pitchFamily="34" charset="-122"/>
                </a:rPr>
                <a:t>bind</a:t>
              </a:r>
            </a:p>
          </p:txBody>
        </p:sp>
        <p:sp>
          <p:nvSpPr>
            <p:cNvPr id="9" name="Text Box 7"/>
            <p:cNvSpPr txBox="1">
              <a:spLocks noChangeArrowheads="1"/>
            </p:cNvSpPr>
            <p:nvPr/>
          </p:nvSpPr>
          <p:spPr bwMode="auto">
            <a:xfrm>
              <a:off x="6075213" y="3055839"/>
              <a:ext cx="951489" cy="4352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lang="en-US" altLang="zh-CN" sz="1400" b="1">
                  <a:latin typeface="微软雅黑" pitchFamily="34" charset="-122"/>
                  <a:ea typeface="微软雅黑" pitchFamily="34" charset="-122"/>
                </a:rPr>
                <a:t>listen</a:t>
              </a:r>
            </a:p>
          </p:txBody>
        </p:sp>
        <p:sp>
          <p:nvSpPr>
            <p:cNvPr id="10" name="Text Box 8"/>
            <p:cNvSpPr txBox="1">
              <a:spLocks noChangeArrowheads="1"/>
            </p:cNvSpPr>
            <p:nvPr/>
          </p:nvSpPr>
          <p:spPr bwMode="auto">
            <a:xfrm>
              <a:off x="5999236" y="3659088"/>
              <a:ext cx="1093129" cy="4352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lang="en-US" altLang="zh-CN" sz="1400" b="1">
                  <a:latin typeface="微软雅黑" pitchFamily="34" charset="-122"/>
                  <a:ea typeface="微软雅黑" pitchFamily="34" charset="-122"/>
                </a:rPr>
                <a:t>accept</a:t>
              </a:r>
            </a:p>
          </p:txBody>
        </p:sp>
        <p:sp>
          <p:nvSpPr>
            <p:cNvPr id="11" name="Text Box 9"/>
            <p:cNvSpPr txBox="1">
              <a:spLocks noChangeArrowheads="1"/>
            </p:cNvSpPr>
            <p:nvPr/>
          </p:nvSpPr>
          <p:spPr bwMode="auto">
            <a:xfrm>
              <a:off x="6144331" y="4262339"/>
              <a:ext cx="792618" cy="4352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lang="en-US" altLang="zh-CN" sz="1400" b="1">
                  <a:latin typeface="微软雅黑" pitchFamily="34" charset="-122"/>
                  <a:ea typeface="微软雅黑" pitchFamily="34" charset="-122"/>
                </a:rPr>
                <a:t>recv</a:t>
              </a:r>
            </a:p>
          </p:txBody>
        </p:sp>
        <p:sp>
          <p:nvSpPr>
            <p:cNvPr id="12" name="Text Box 10"/>
            <p:cNvSpPr txBox="1">
              <a:spLocks noChangeArrowheads="1"/>
            </p:cNvSpPr>
            <p:nvPr/>
          </p:nvSpPr>
          <p:spPr bwMode="auto">
            <a:xfrm>
              <a:off x="6102263" y="4865589"/>
              <a:ext cx="866432" cy="4352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lang="en-US" altLang="zh-CN" sz="1400" b="1">
                  <a:latin typeface="微软雅黑" pitchFamily="34" charset="-122"/>
                  <a:ea typeface="微软雅黑" pitchFamily="34" charset="-122"/>
                </a:rPr>
                <a:t>send</a:t>
              </a:r>
            </a:p>
          </p:txBody>
        </p:sp>
        <p:sp>
          <p:nvSpPr>
            <p:cNvPr id="13" name="Text Box 11"/>
            <p:cNvSpPr txBox="1">
              <a:spLocks noChangeArrowheads="1"/>
            </p:cNvSpPr>
            <p:nvPr/>
          </p:nvSpPr>
          <p:spPr bwMode="auto">
            <a:xfrm>
              <a:off x="6077561" y="5468838"/>
              <a:ext cx="907237" cy="4352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lang="en-US" altLang="zh-CN" sz="1400" b="1">
                  <a:latin typeface="微软雅黑" pitchFamily="34" charset="-122"/>
                  <a:ea typeface="微软雅黑" pitchFamily="34" charset="-122"/>
                </a:rPr>
                <a:t>close</a:t>
              </a:r>
            </a:p>
          </p:txBody>
        </p:sp>
        <p:sp>
          <p:nvSpPr>
            <p:cNvPr id="14" name="Line 12"/>
            <p:cNvSpPr>
              <a:spLocks noChangeShapeType="1"/>
            </p:cNvSpPr>
            <p:nvPr/>
          </p:nvSpPr>
          <p:spPr bwMode="auto">
            <a:xfrm>
              <a:off x="6557838" y="2238277"/>
              <a:ext cx="0" cy="360363"/>
            </a:xfrm>
            <a:prstGeom prst="line">
              <a:avLst/>
            </a:prstGeom>
            <a:noFill/>
            <a:ln w="38100">
              <a:solidFill>
                <a:srgbClr val="FF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15" name="Line 13"/>
            <p:cNvSpPr>
              <a:spLocks noChangeShapeType="1"/>
            </p:cNvSpPr>
            <p:nvPr/>
          </p:nvSpPr>
          <p:spPr bwMode="auto">
            <a:xfrm>
              <a:off x="6557838" y="2814539"/>
              <a:ext cx="0" cy="360362"/>
            </a:xfrm>
            <a:prstGeom prst="line">
              <a:avLst/>
            </a:prstGeom>
            <a:noFill/>
            <a:ln w="38100">
              <a:solidFill>
                <a:srgbClr val="FF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16" name="Line 14"/>
            <p:cNvSpPr>
              <a:spLocks noChangeShapeType="1"/>
            </p:cNvSpPr>
            <p:nvPr/>
          </p:nvSpPr>
          <p:spPr bwMode="auto">
            <a:xfrm>
              <a:off x="6557838" y="3390802"/>
              <a:ext cx="0" cy="360363"/>
            </a:xfrm>
            <a:prstGeom prst="line">
              <a:avLst/>
            </a:prstGeom>
            <a:noFill/>
            <a:ln w="38100">
              <a:solidFill>
                <a:srgbClr val="FF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17" name="Line 15"/>
            <p:cNvSpPr>
              <a:spLocks noChangeShapeType="1"/>
            </p:cNvSpPr>
            <p:nvPr/>
          </p:nvSpPr>
          <p:spPr bwMode="auto">
            <a:xfrm>
              <a:off x="6557838" y="4038502"/>
              <a:ext cx="0" cy="360363"/>
            </a:xfrm>
            <a:prstGeom prst="line">
              <a:avLst/>
            </a:prstGeom>
            <a:noFill/>
            <a:ln w="38100">
              <a:solidFill>
                <a:srgbClr val="FF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18" name="Line 16"/>
            <p:cNvSpPr>
              <a:spLocks noChangeShapeType="1"/>
            </p:cNvSpPr>
            <p:nvPr/>
          </p:nvSpPr>
          <p:spPr bwMode="auto">
            <a:xfrm>
              <a:off x="6557838" y="4686202"/>
              <a:ext cx="0" cy="360363"/>
            </a:xfrm>
            <a:prstGeom prst="line">
              <a:avLst/>
            </a:prstGeom>
            <a:noFill/>
            <a:ln w="38100">
              <a:solidFill>
                <a:srgbClr val="FF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19" name="Line 17"/>
            <p:cNvSpPr>
              <a:spLocks noChangeShapeType="1"/>
            </p:cNvSpPr>
            <p:nvPr/>
          </p:nvSpPr>
          <p:spPr bwMode="auto">
            <a:xfrm>
              <a:off x="6557838" y="5262464"/>
              <a:ext cx="0" cy="360362"/>
            </a:xfrm>
            <a:prstGeom prst="line">
              <a:avLst/>
            </a:prstGeom>
            <a:noFill/>
            <a:ln w="38100">
              <a:solidFill>
                <a:srgbClr val="FF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20" name="Text Box 18"/>
            <p:cNvSpPr txBox="1">
              <a:spLocks noChangeArrowheads="1"/>
            </p:cNvSpPr>
            <p:nvPr/>
          </p:nvSpPr>
          <p:spPr bwMode="auto">
            <a:xfrm>
              <a:off x="1924251" y="1412776"/>
              <a:ext cx="1240480" cy="522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lang="zh-CN" altLang="en-US" sz="1800" b="1" dirty="0">
                  <a:solidFill>
                    <a:srgbClr val="0000FF"/>
                  </a:solidFill>
                  <a:latin typeface="微软雅黑" pitchFamily="34" charset="-122"/>
                  <a:ea typeface="微软雅黑" pitchFamily="34" charset="-122"/>
                </a:rPr>
                <a:t>客户端</a:t>
              </a:r>
            </a:p>
          </p:txBody>
        </p:sp>
        <p:sp>
          <p:nvSpPr>
            <p:cNvPr id="21" name="Text Box 19"/>
            <p:cNvSpPr txBox="1">
              <a:spLocks noChangeArrowheads="1"/>
            </p:cNvSpPr>
            <p:nvPr/>
          </p:nvSpPr>
          <p:spPr bwMode="auto">
            <a:xfrm>
              <a:off x="2042816" y="3063776"/>
              <a:ext cx="1084604" cy="4352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lang="en-US" altLang="zh-CN" sz="1400" b="1">
                  <a:latin typeface="微软雅黑" pitchFamily="34" charset="-122"/>
                  <a:ea typeface="微软雅黑" pitchFamily="34" charset="-122"/>
                </a:rPr>
                <a:t>socket</a:t>
              </a:r>
            </a:p>
          </p:txBody>
        </p:sp>
        <p:sp>
          <p:nvSpPr>
            <p:cNvPr id="22" name="Text Box 20"/>
            <p:cNvSpPr txBox="1">
              <a:spLocks noChangeArrowheads="1"/>
            </p:cNvSpPr>
            <p:nvPr/>
          </p:nvSpPr>
          <p:spPr bwMode="auto">
            <a:xfrm>
              <a:off x="2188811" y="4865589"/>
              <a:ext cx="792618" cy="4352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lang="en-US" altLang="zh-CN" sz="1400" b="1">
                  <a:latin typeface="微软雅黑" pitchFamily="34" charset="-122"/>
                  <a:ea typeface="微软雅黑" pitchFamily="34" charset="-122"/>
                </a:rPr>
                <a:t>recv</a:t>
              </a:r>
            </a:p>
          </p:txBody>
        </p:sp>
        <p:sp>
          <p:nvSpPr>
            <p:cNvPr id="23" name="Text Box 21"/>
            <p:cNvSpPr txBox="1">
              <a:spLocks noChangeArrowheads="1"/>
            </p:cNvSpPr>
            <p:nvPr/>
          </p:nvSpPr>
          <p:spPr bwMode="auto">
            <a:xfrm>
              <a:off x="2151903" y="4262339"/>
              <a:ext cx="866432" cy="4352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lang="en-US" altLang="zh-CN" sz="1400" b="1">
                  <a:latin typeface="微软雅黑" pitchFamily="34" charset="-122"/>
                  <a:ea typeface="微软雅黑" pitchFamily="34" charset="-122"/>
                </a:rPr>
                <a:t>send</a:t>
              </a:r>
            </a:p>
          </p:txBody>
        </p:sp>
        <p:sp>
          <p:nvSpPr>
            <p:cNvPr id="24" name="Text Box 22"/>
            <p:cNvSpPr txBox="1">
              <a:spLocks noChangeArrowheads="1"/>
            </p:cNvSpPr>
            <p:nvPr/>
          </p:nvSpPr>
          <p:spPr bwMode="auto">
            <a:xfrm>
              <a:off x="2132359" y="5468838"/>
              <a:ext cx="907237" cy="4352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lang="en-US" altLang="zh-CN" sz="1400" b="1">
                  <a:latin typeface="微软雅黑" pitchFamily="34" charset="-122"/>
                  <a:ea typeface="微软雅黑" pitchFamily="34" charset="-122"/>
                </a:rPr>
                <a:t>close</a:t>
              </a:r>
            </a:p>
          </p:txBody>
        </p:sp>
        <p:sp>
          <p:nvSpPr>
            <p:cNvPr id="25" name="Text Box 23"/>
            <p:cNvSpPr txBox="1">
              <a:spLocks noChangeArrowheads="1"/>
            </p:cNvSpPr>
            <p:nvPr/>
          </p:nvSpPr>
          <p:spPr bwMode="auto">
            <a:xfrm>
              <a:off x="1948735" y="3665439"/>
              <a:ext cx="1274486" cy="4352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lang="en-US" altLang="zh-CN" sz="1400" b="1">
                  <a:latin typeface="微软雅黑" pitchFamily="34" charset="-122"/>
                  <a:ea typeface="微软雅黑" pitchFamily="34" charset="-122"/>
                </a:rPr>
                <a:t>connect</a:t>
              </a:r>
            </a:p>
          </p:txBody>
        </p:sp>
        <p:sp>
          <p:nvSpPr>
            <p:cNvPr id="26" name="Line 24"/>
            <p:cNvSpPr>
              <a:spLocks noChangeShapeType="1"/>
            </p:cNvSpPr>
            <p:nvPr/>
          </p:nvSpPr>
          <p:spPr bwMode="auto">
            <a:xfrm>
              <a:off x="2585119" y="3444777"/>
              <a:ext cx="0" cy="360363"/>
            </a:xfrm>
            <a:prstGeom prst="line">
              <a:avLst/>
            </a:prstGeom>
            <a:noFill/>
            <a:ln w="38100">
              <a:solidFill>
                <a:srgbClr val="FF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27" name="Line 25"/>
            <p:cNvSpPr>
              <a:spLocks noChangeShapeType="1"/>
            </p:cNvSpPr>
            <p:nvPr/>
          </p:nvSpPr>
          <p:spPr bwMode="auto">
            <a:xfrm>
              <a:off x="2585119" y="4021039"/>
              <a:ext cx="0" cy="360362"/>
            </a:xfrm>
            <a:prstGeom prst="line">
              <a:avLst/>
            </a:prstGeom>
            <a:noFill/>
            <a:ln w="38100">
              <a:solidFill>
                <a:srgbClr val="FF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28" name="Line 26"/>
            <p:cNvSpPr>
              <a:spLocks noChangeShapeType="1"/>
            </p:cNvSpPr>
            <p:nvPr/>
          </p:nvSpPr>
          <p:spPr bwMode="auto">
            <a:xfrm>
              <a:off x="2585119" y="4597302"/>
              <a:ext cx="0" cy="360363"/>
            </a:xfrm>
            <a:prstGeom prst="line">
              <a:avLst/>
            </a:prstGeom>
            <a:noFill/>
            <a:ln w="38100">
              <a:solidFill>
                <a:srgbClr val="FF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29" name="Line 27"/>
            <p:cNvSpPr>
              <a:spLocks noChangeShapeType="1"/>
            </p:cNvSpPr>
            <p:nvPr/>
          </p:nvSpPr>
          <p:spPr bwMode="auto">
            <a:xfrm>
              <a:off x="2585119" y="5245002"/>
              <a:ext cx="0" cy="360363"/>
            </a:xfrm>
            <a:prstGeom prst="line">
              <a:avLst/>
            </a:prstGeom>
            <a:noFill/>
            <a:ln w="38100">
              <a:solidFill>
                <a:srgbClr val="FF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30" name="Freeform 28"/>
            <p:cNvSpPr>
              <a:spLocks/>
            </p:cNvSpPr>
            <p:nvPr/>
          </p:nvSpPr>
          <p:spPr bwMode="auto">
            <a:xfrm flipH="1">
              <a:off x="1174889" y="4536977"/>
              <a:ext cx="928688" cy="595313"/>
            </a:xfrm>
            <a:custGeom>
              <a:avLst/>
              <a:gdLst>
                <a:gd name="T0" fmla="*/ 0 w 540"/>
                <a:gd name="T1" fmla="*/ 2147483646 h 391"/>
                <a:gd name="T2" fmla="*/ 2147483646 w 540"/>
                <a:gd name="T3" fmla="*/ 2147483646 h 391"/>
                <a:gd name="T4" fmla="*/ 2147483646 w 540"/>
                <a:gd name="T5" fmla="*/ 2147483646 h 391"/>
                <a:gd name="T6" fmla="*/ 2147483646 w 540"/>
                <a:gd name="T7" fmla="*/ 2147483646 h 391"/>
                <a:gd name="T8" fmla="*/ 2147483646 w 540"/>
                <a:gd name="T9" fmla="*/ 2147483646 h 391"/>
                <a:gd name="T10" fmla="*/ 2147483646 w 540"/>
                <a:gd name="T11" fmla="*/ 2147483646 h 391"/>
                <a:gd name="T12" fmla="*/ 2147483646 w 540"/>
                <a:gd name="T13" fmla="*/ 2147483646 h 391"/>
                <a:gd name="T14" fmla="*/ 2147483646 w 540"/>
                <a:gd name="T15" fmla="*/ 2147483646 h 391"/>
                <a:gd name="T16" fmla="*/ 0 w 540"/>
                <a:gd name="T17" fmla="*/ 2147483646 h 39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40" h="391">
                  <a:moveTo>
                    <a:pt x="0" y="384"/>
                  </a:moveTo>
                  <a:cubicBezTo>
                    <a:pt x="52" y="385"/>
                    <a:pt x="240" y="389"/>
                    <a:pt x="311" y="389"/>
                  </a:cubicBezTo>
                  <a:cubicBezTo>
                    <a:pt x="382" y="389"/>
                    <a:pt x="397" y="391"/>
                    <a:pt x="427" y="385"/>
                  </a:cubicBezTo>
                  <a:cubicBezTo>
                    <a:pt x="457" y="379"/>
                    <a:pt x="477" y="372"/>
                    <a:pt x="494" y="355"/>
                  </a:cubicBezTo>
                  <a:cubicBezTo>
                    <a:pt x="511" y="338"/>
                    <a:pt x="523" y="324"/>
                    <a:pt x="529" y="284"/>
                  </a:cubicBezTo>
                  <a:cubicBezTo>
                    <a:pt x="535" y="244"/>
                    <a:pt x="540" y="155"/>
                    <a:pt x="533" y="113"/>
                  </a:cubicBezTo>
                  <a:cubicBezTo>
                    <a:pt x="526" y="71"/>
                    <a:pt x="515" y="52"/>
                    <a:pt x="488" y="34"/>
                  </a:cubicBezTo>
                  <a:cubicBezTo>
                    <a:pt x="461" y="16"/>
                    <a:pt x="451" y="10"/>
                    <a:pt x="370" y="5"/>
                  </a:cubicBezTo>
                  <a:cubicBezTo>
                    <a:pt x="289" y="0"/>
                    <a:pt x="77" y="6"/>
                    <a:pt x="0" y="6"/>
                  </a:cubicBezTo>
                </a:path>
              </a:pathLst>
            </a:custGeom>
            <a:noFill/>
            <a:ln w="38100" cmpd="sng">
              <a:solidFill>
                <a:srgbClr val="CC00CC"/>
              </a:solidFill>
              <a:round/>
              <a:headEnd type="none" w="med" len="lg"/>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31" name="Freeform 29"/>
            <p:cNvSpPr>
              <a:spLocks/>
            </p:cNvSpPr>
            <p:nvPr/>
          </p:nvSpPr>
          <p:spPr bwMode="auto">
            <a:xfrm>
              <a:off x="7259512" y="4525864"/>
              <a:ext cx="534855" cy="620712"/>
            </a:xfrm>
            <a:custGeom>
              <a:avLst/>
              <a:gdLst>
                <a:gd name="T0" fmla="*/ 0 w 311"/>
                <a:gd name="T1" fmla="*/ 2147483646 h 391"/>
                <a:gd name="T2" fmla="*/ 2147483646 w 311"/>
                <a:gd name="T3" fmla="*/ 2147483646 h 391"/>
                <a:gd name="T4" fmla="*/ 2147483646 w 311"/>
                <a:gd name="T5" fmla="*/ 2147483646 h 391"/>
                <a:gd name="T6" fmla="*/ 2147483646 w 311"/>
                <a:gd name="T7" fmla="*/ 2147483646 h 391"/>
                <a:gd name="T8" fmla="*/ 2147483646 w 311"/>
                <a:gd name="T9" fmla="*/ 2147483646 h 391"/>
                <a:gd name="T10" fmla="*/ 2147483646 w 311"/>
                <a:gd name="T11" fmla="*/ 2147483646 h 391"/>
                <a:gd name="T12" fmla="*/ 2147483646 w 311"/>
                <a:gd name="T13" fmla="*/ 2147483646 h 391"/>
                <a:gd name="T14" fmla="*/ 2147483646 w 311"/>
                <a:gd name="T15" fmla="*/ 2147483646 h 391"/>
                <a:gd name="T16" fmla="*/ 0 w 311"/>
                <a:gd name="T17" fmla="*/ 2147483646 h 39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11" h="391">
                  <a:moveTo>
                    <a:pt x="0" y="387"/>
                  </a:moveTo>
                  <a:cubicBezTo>
                    <a:pt x="30" y="387"/>
                    <a:pt x="139" y="391"/>
                    <a:pt x="182" y="389"/>
                  </a:cubicBezTo>
                  <a:cubicBezTo>
                    <a:pt x="225" y="387"/>
                    <a:pt x="238" y="382"/>
                    <a:pt x="256" y="373"/>
                  </a:cubicBezTo>
                  <a:cubicBezTo>
                    <a:pt x="274" y="364"/>
                    <a:pt x="284" y="354"/>
                    <a:pt x="293" y="337"/>
                  </a:cubicBezTo>
                  <a:cubicBezTo>
                    <a:pt x="302" y="320"/>
                    <a:pt x="306" y="304"/>
                    <a:pt x="308" y="269"/>
                  </a:cubicBezTo>
                  <a:cubicBezTo>
                    <a:pt x="310" y="234"/>
                    <a:pt x="311" y="160"/>
                    <a:pt x="308" y="124"/>
                  </a:cubicBezTo>
                  <a:cubicBezTo>
                    <a:pt x="305" y="88"/>
                    <a:pt x="305" y="70"/>
                    <a:pt x="289" y="50"/>
                  </a:cubicBezTo>
                  <a:cubicBezTo>
                    <a:pt x="273" y="30"/>
                    <a:pt x="259" y="14"/>
                    <a:pt x="211" y="7"/>
                  </a:cubicBezTo>
                  <a:cubicBezTo>
                    <a:pt x="163" y="0"/>
                    <a:pt x="44" y="9"/>
                    <a:pt x="0" y="9"/>
                  </a:cubicBezTo>
                </a:path>
              </a:pathLst>
            </a:custGeom>
            <a:noFill/>
            <a:ln w="38100" cmpd="sng">
              <a:solidFill>
                <a:srgbClr val="CC00CC"/>
              </a:solidFill>
              <a:round/>
              <a:headEnd type="none" w="med" len="lg"/>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32" name="Freeform 30"/>
            <p:cNvSpPr>
              <a:spLocks/>
            </p:cNvSpPr>
            <p:nvPr/>
          </p:nvSpPr>
          <p:spPr bwMode="auto">
            <a:xfrm>
              <a:off x="7268112" y="3878165"/>
              <a:ext cx="925248" cy="1857375"/>
            </a:xfrm>
            <a:custGeom>
              <a:avLst/>
              <a:gdLst>
                <a:gd name="T0" fmla="*/ 0 w 538"/>
                <a:gd name="T1" fmla="*/ 2147483646 h 1175"/>
                <a:gd name="T2" fmla="*/ 2147483646 w 538"/>
                <a:gd name="T3" fmla="*/ 2147483646 h 1175"/>
                <a:gd name="T4" fmla="*/ 2147483646 w 538"/>
                <a:gd name="T5" fmla="*/ 2147483646 h 1175"/>
                <a:gd name="T6" fmla="*/ 2147483646 w 538"/>
                <a:gd name="T7" fmla="*/ 2147483646 h 1175"/>
                <a:gd name="T8" fmla="*/ 2147483646 w 538"/>
                <a:gd name="T9" fmla="*/ 2147483646 h 1175"/>
                <a:gd name="T10" fmla="*/ 2147483646 w 538"/>
                <a:gd name="T11" fmla="*/ 2147483646 h 1175"/>
                <a:gd name="T12" fmla="*/ 2147483646 w 538"/>
                <a:gd name="T13" fmla="*/ 2147483646 h 1175"/>
                <a:gd name="T14" fmla="*/ 2147483646 w 538"/>
                <a:gd name="T15" fmla="*/ 2147483646 h 1175"/>
                <a:gd name="T16" fmla="*/ 0 w 538"/>
                <a:gd name="T17" fmla="*/ 2147483646 h 117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38" h="1175">
                  <a:moveTo>
                    <a:pt x="0" y="1171"/>
                  </a:moveTo>
                  <a:cubicBezTo>
                    <a:pt x="51" y="1171"/>
                    <a:pt x="237" y="1175"/>
                    <a:pt x="306" y="1168"/>
                  </a:cubicBezTo>
                  <a:cubicBezTo>
                    <a:pt x="375" y="1161"/>
                    <a:pt x="386" y="1151"/>
                    <a:pt x="417" y="1129"/>
                  </a:cubicBezTo>
                  <a:cubicBezTo>
                    <a:pt x="448" y="1107"/>
                    <a:pt x="472" y="1080"/>
                    <a:pt x="489" y="1036"/>
                  </a:cubicBezTo>
                  <a:cubicBezTo>
                    <a:pt x="506" y="992"/>
                    <a:pt x="515" y="980"/>
                    <a:pt x="522" y="865"/>
                  </a:cubicBezTo>
                  <a:cubicBezTo>
                    <a:pt x="529" y="750"/>
                    <a:pt x="538" y="472"/>
                    <a:pt x="534" y="348"/>
                  </a:cubicBezTo>
                  <a:cubicBezTo>
                    <a:pt x="530" y="224"/>
                    <a:pt x="529" y="176"/>
                    <a:pt x="501" y="121"/>
                  </a:cubicBezTo>
                  <a:cubicBezTo>
                    <a:pt x="473" y="66"/>
                    <a:pt x="448" y="38"/>
                    <a:pt x="365" y="19"/>
                  </a:cubicBezTo>
                  <a:cubicBezTo>
                    <a:pt x="282" y="0"/>
                    <a:pt x="76" y="11"/>
                    <a:pt x="0" y="9"/>
                  </a:cubicBezTo>
                </a:path>
              </a:pathLst>
            </a:custGeom>
            <a:noFill/>
            <a:ln w="38100" cmpd="sng">
              <a:solidFill>
                <a:srgbClr val="CC00CC"/>
              </a:solidFill>
              <a:round/>
              <a:headEnd type="none" w="med" len="lg"/>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33" name="Line 31"/>
            <p:cNvSpPr>
              <a:spLocks noChangeShapeType="1"/>
            </p:cNvSpPr>
            <p:nvPr/>
          </p:nvSpPr>
          <p:spPr bwMode="auto">
            <a:xfrm>
              <a:off x="2937676" y="4621115"/>
              <a:ext cx="3510095" cy="142875"/>
            </a:xfrm>
            <a:prstGeom prst="line">
              <a:avLst/>
            </a:prstGeom>
            <a:noFill/>
            <a:ln w="28575">
              <a:solidFill>
                <a:srgbClr val="0000FF"/>
              </a:solidFill>
              <a:prstDash val="dash"/>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34" name="Line 32"/>
            <p:cNvSpPr>
              <a:spLocks noChangeShapeType="1"/>
            </p:cNvSpPr>
            <p:nvPr/>
          </p:nvSpPr>
          <p:spPr bwMode="auto">
            <a:xfrm flipH="1">
              <a:off x="2769136" y="5227540"/>
              <a:ext cx="3510095" cy="142875"/>
            </a:xfrm>
            <a:prstGeom prst="line">
              <a:avLst/>
            </a:prstGeom>
            <a:noFill/>
            <a:ln w="28575">
              <a:solidFill>
                <a:srgbClr val="0000FF"/>
              </a:solidFill>
              <a:prstDash val="dash"/>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35" name="Line 34"/>
            <p:cNvSpPr>
              <a:spLocks noChangeShapeType="1"/>
            </p:cNvSpPr>
            <p:nvPr/>
          </p:nvSpPr>
          <p:spPr bwMode="auto">
            <a:xfrm rot="186387" flipV="1">
              <a:off x="3152650" y="4014690"/>
              <a:ext cx="3224609" cy="7937"/>
            </a:xfrm>
            <a:prstGeom prst="line">
              <a:avLst/>
            </a:prstGeom>
            <a:noFill/>
            <a:ln w="28575">
              <a:solidFill>
                <a:srgbClr val="0000FF"/>
              </a:solidFill>
              <a:prstDash val="dash"/>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36" name="Text Box 35"/>
            <p:cNvSpPr txBox="1">
              <a:spLocks noChangeArrowheads="1"/>
            </p:cNvSpPr>
            <p:nvPr/>
          </p:nvSpPr>
          <p:spPr bwMode="auto">
            <a:xfrm rot="186387">
              <a:off x="3840862" y="3511312"/>
              <a:ext cx="1784551" cy="4352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lang="zh-CN" altLang="en-US" sz="1400" b="1">
                  <a:latin typeface="微软雅黑" pitchFamily="34" charset="-122"/>
                  <a:ea typeface="微软雅黑" pitchFamily="34" charset="-122"/>
                </a:rPr>
                <a:t>连接建立请求</a:t>
              </a:r>
            </a:p>
          </p:txBody>
        </p:sp>
      </p:grpSp>
    </p:spTree>
    <p:extLst>
      <p:ext uri="{BB962C8B-B14F-4D97-AF65-F5344CB8AC3E}">
        <p14:creationId xmlns:p14="http://schemas.microsoft.com/office/powerpoint/2010/main" val="7394562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Rectangle 9"/>
          <p:cNvSpPr>
            <a:spLocks noChangeArrowheads="1"/>
          </p:cNvSpPr>
          <p:nvPr/>
        </p:nvSpPr>
        <p:spPr bwMode="auto">
          <a:xfrm>
            <a:off x="2629135" y="1658622"/>
            <a:ext cx="5775326" cy="330200"/>
          </a:xfrm>
          <a:prstGeom prst="rect">
            <a:avLst/>
          </a:prstGeom>
          <a:solidFill>
            <a:srgbClr val="0098F6"/>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lgn="ctr">
                <a:solidFill>
                  <a:srgbClr val="000000"/>
                </a:solidFill>
                <a:miter lim="1000000"/>
                <a:headEnd/>
                <a:tailEnd/>
              </a14:hiddenLine>
            </a:ext>
          </a:extLst>
        </p:spPr>
        <p:txBody>
          <a:bodyPr anchor="ctr"/>
          <a:lstStyle/>
          <a:p>
            <a:pPr algn="ctr" eaLnBrk="0" hangingPunct="0"/>
            <a:endParaRPr lang="fr-FR">
              <a:solidFill>
                <a:srgbClr val="FFFFFF"/>
              </a:solidFill>
              <a:latin typeface="宋体" charset="-122"/>
            </a:endParaRPr>
          </a:p>
        </p:txBody>
      </p:sp>
      <p:sp>
        <p:nvSpPr>
          <p:cNvPr id="134" name="Rectangle 10"/>
          <p:cNvSpPr>
            <a:spLocks noChangeArrowheads="1"/>
          </p:cNvSpPr>
          <p:nvPr/>
        </p:nvSpPr>
        <p:spPr bwMode="auto">
          <a:xfrm>
            <a:off x="2629135" y="2265047"/>
            <a:ext cx="5775326" cy="330200"/>
          </a:xfrm>
          <a:prstGeom prst="rect">
            <a:avLst/>
          </a:prstGeom>
          <a:solidFill>
            <a:srgbClr val="1956B9"/>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lgn="ctr">
                <a:solidFill>
                  <a:srgbClr val="000000"/>
                </a:solidFill>
                <a:miter lim="1000000"/>
                <a:headEnd/>
                <a:tailEnd/>
              </a14:hiddenLine>
            </a:ext>
          </a:extLst>
        </p:spPr>
        <p:txBody>
          <a:bodyPr anchor="ctr"/>
          <a:lstStyle/>
          <a:p>
            <a:pPr algn="ctr" eaLnBrk="0" hangingPunct="0"/>
            <a:endParaRPr lang="fr-FR">
              <a:solidFill>
                <a:srgbClr val="FFFFFF"/>
              </a:solidFill>
              <a:latin typeface="宋体" charset="-122"/>
            </a:endParaRPr>
          </a:p>
        </p:txBody>
      </p:sp>
      <p:sp>
        <p:nvSpPr>
          <p:cNvPr id="135" name="Rectangle 11"/>
          <p:cNvSpPr>
            <a:spLocks noChangeArrowheads="1"/>
          </p:cNvSpPr>
          <p:nvPr/>
        </p:nvSpPr>
        <p:spPr bwMode="auto">
          <a:xfrm>
            <a:off x="2629135" y="2882584"/>
            <a:ext cx="5775326" cy="330200"/>
          </a:xfrm>
          <a:prstGeom prst="rect">
            <a:avLst/>
          </a:prstGeom>
          <a:solidFill>
            <a:srgbClr val="0098F6"/>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lgn="ctr">
                <a:solidFill>
                  <a:srgbClr val="000000"/>
                </a:solidFill>
                <a:miter lim="1000000"/>
                <a:headEnd/>
                <a:tailEnd/>
              </a14:hiddenLine>
            </a:ext>
          </a:extLst>
        </p:spPr>
        <p:txBody>
          <a:bodyPr anchor="ctr"/>
          <a:lstStyle/>
          <a:p>
            <a:pPr algn="ctr" eaLnBrk="0" hangingPunct="0"/>
            <a:endParaRPr lang="fr-FR" dirty="0">
              <a:solidFill>
                <a:srgbClr val="FFFFFF"/>
              </a:solidFill>
              <a:latin typeface="宋体" charset="-122"/>
            </a:endParaRPr>
          </a:p>
        </p:txBody>
      </p:sp>
      <p:sp>
        <p:nvSpPr>
          <p:cNvPr id="136" name="Line 16"/>
          <p:cNvSpPr>
            <a:spLocks noChangeShapeType="1"/>
          </p:cNvSpPr>
          <p:nvPr/>
        </p:nvSpPr>
        <p:spPr bwMode="auto">
          <a:xfrm>
            <a:off x="3637198" y="1587184"/>
            <a:ext cx="0" cy="1800225"/>
          </a:xfrm>
          <a:prstGeom prst="line">
            <a:avLst/>
          </a:prstGeom>
          <a:noFill/>
          <a:ln w="28575" algn="ctr">
            <a:solidFill>
              <a:srgbClr val="FFFF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3" name="Rectangle 8"/>
          <p:cNvSpPr>
            <a:spLocks noChangeArrowheads="1"/>
          </p:cNvSpPr>
          <p:nvPr/>
        </p:nvSpPr>
        <p:spPr bwMode="auto">
          <a:xfrm>
            <a:off x="2700573" y="1404622"/>
            <a:ext cx="5472113" cy="18461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200000"/>
              </a:lnSpc>
            </a:pPr>
            <a:r>
              <a:rPr lang="en-US" altLang="zh-CN" sz="2000" b="1" dirty="0">
                <a:solidFill>
                  <a:schemeClr val="bg1"/>
                </a:solidFill>
                <a:latin typeface="微软雅黑" pitchFamily="34" charset="-122"/>
                <a:ea typeface="微软雅黑" pitchFamily="34" charset="-122"/>
              </a:rPr>
              <a:t>6.2.1                                               FTP </a:t>
            </a:r>
            <a:r>
              <a:rPr lang="zh-CN" altLang="en-US" sz="2000" b="1" dirty="0">
                <a:solidFill>
                  <a:schemeClr val="bg1"/>
                </a:solidFill>
                <a:latin typeface="微软雅黑" pitchFamily="34" charset="-122"/>
                <a:ea typeface="微软雅黑" pitchFamily="34" charset="-122"/>
              </a:rPr>
              <a:t>概述</a:t>
            </a:r>
          </a:p>
          <a:p>
            <a:pPr eaLnBrk="0" hangingPunct="0">
              <a:lnSpc>
                <a:spcPct val="200000"/>
              </a:lnSpc>
            </a:pPr>
            <a:r>
              <a:rPr lang="en-US" altLang="zh-CN" sz="2000" b="1" dirty="0">
                <a:solidFill>
                  <a:schemeClr val="bg1"/>
                </a:solidFill>
                <a:latin typeface="微软雅黑" pitchFamily="34" charset="-122"/>
                <a:ea typeface="微软雅黑" pitchFamily="34" charset="-122"/>
              </a:rPr>
              <a:t>6.2.2                              FTP </a:t>
            </a:r>
            <a:r>
              <a:rPr lang="zh-CN" altLang="en-US" sz="2000" b="1" dirty="0">
                <a:solidFill>
                  <a:schemeClr val="bg1"/>
                </a:solidFill>
                <a:latin typeface="微软雅黑" pitchFamily="34" charset="-122"/>
                <a:ea typeface="微软雅黑" pitchFamily="34" charset="-122"/>
              </a:rPr>
              <a:t>的基本工作原理</a:t>
            </a:r>
          </a:p>
          <a:p>
            <a:pPr eaLnBrk="0" hangingPunct="0">
              <a:lnSpc>
                <a:spcPct val="200000"/>
              </a:lnSpc>
            </a:pPr>
            <a:r>
              <a:rPr lang="en-US" altLang="zh-CN" sz="2000" b="1" dirty="0">
                <a:solidFill>
                  <a:schemeClr val="bg1"/>
                </a:solidFill>
                <a:latin typeface="微软雅黑" pitchFamily="34" charset="-122"/>
                <a:ea typeface="微软雅黑" pitchFamily="34" charset="-122"/>
              </a:rPr>
              <a:t>6.2.3                         </a:t>
            </a:r>
            <a:r>
              <a:rPr lang="zh-CN" altLang="en-US" sz="2000" b="1" dirty="0">
                <a:solidFill>
                  <a:schemeClr val="bg1"/>
                </a:solidFill>
                <a:latin typeface="微软雅黑" pitchFamily="34" charset="-122"/>
                <a:ea typeface="微软雅黑" pitchFamily="34" charset="-122"/>
              </a:rPr>
              <a:t>简单文件传送协议 </a:t>
            </a:r>
            <a:r>
              <a:rPr lang="en-US" altLang="zh-CN" sz="2000" b="1" dirty="0">
                <a:solidFill>
                  <a:schemeClr val="bg1"/>
                </a:solidFill>
                <a:latin typeface="微软雅黑" pitchFamily="34" charset="-122"/>
                <a:ea typeface="微软雅黑" pitchFamily="34" charset="-122"/>
              </a:rPr>
              <a:t>TFTP</a:t>
            </a:r>
          </a:p>
        </p:txBody>
      </p:sp>
      <p:sp>
        <p:nvSpPr>
          <p:cNvPr id="144" name="Rectangle 27"/>
          <p:cNvSpPr>
            <a:spLocks noChangeArrowheads="1"/>
          </p:cNvSpPr>
          <p:nvPr/>
        </p:nvSpPr>
        <p:spPr bwMode="auto">
          <a:xfrm>
            <a:off x="639730" y="1658622"/>
            <a:ext cx="1636540" cy="1555639"/>
          </a:xfrm>
          <a:prstGeom prst="rect">
            <a:avLst/>
          </a:prstGeom>
          <a:solidFill>
            <a:srgbClr val="0070C0"/>
          </a:solidFill>
          <a:ln>
            <a:noFill/>
          </a:ln>
          <a:effectLst/>
          <a:scene3d>
            <a:camera prst="orthographicFront">
              <a:rot lat="0" lon="0" rev="0"/>
            </a:camera>
            <a:lightRig rig="glow" dir="t">
              <a:rot lat="0" lon="0" rev="14100000"/>
            </a:lightRig>
          </a:scene3d>
          <a:sp3d prstMaterial="softEdge">
            <a:bevelT w="127000" prst="artDeco"/>
          </a:sp3d>
          <a:extLs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fr-FR">
              <a:latin typeface="宋体" charset="-122"/>
            </a:endParaRPr>
          </a:p>
        </p:txBody>
      </p:sp>
      <p:sp>
        <p:nvSpPr>
          <p:cNvPr id="153" name="Rectangle 29"/>
          <p:cNvSpPr>
            <a:spLocks noChangeArrowheads="1"/>
          </p:cNvSpPr>
          <p:nvPr/>
        </p:nvSpPr>
        <p:spPr bwMode="auto">
          <a:xfrm>
            <a:off x="648619" y="1753554"/>
            <a:ext cx="1627651" cy="10156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r>
              <a:rPr lang="fr-FR" altLang="zh-CN" sz="2000" b="1" dirty="0">
                <a:solidFill>
                  <a:srgbClr val="FFFF00"/>
                </a:solidFill>
                <a:latin typeface="微软雅黑" pitchFamily="34" charset="-122"/>
                <a:ea typeface="微软雅黑" pitchFamily="34" charset="-122"/>
              </a:rPr>
              <a:t>6.2</a:t>
            </a:r>
          </a:p>
          <a:p>
            <a:pPr eaLnBrk="0" hangingPunct="0"/>
            <a:r>
              <a:rPr lang="zh-CN" altLang="en-US" sz="2000" b="1" dirty="0">
                <a:solidFill>
                  <a:schemeClr val="bg1"/>
                </a:solidFill>
                <a:latin typeface="微软雅黑" pitchFamily="34" charset="-122"/>
                <a:ea typeface="微软雅黑" pitchFamily="34" charset="-122"/>
              </a:rPr>
              <a:t>文件传送</a:t>
            </a:r>
            <a:endParaRPr lang="en-US" altLang="zh-CN" sz="2000" b="1" dirty="0">
              <a:solidFill>
                <a:schemeClr val="bg1"/>
              </a:solidFill>
              <a:latin typeface="微软雅黑" pitchFamily="34" charset="-122"/>
              <a:ea typeface="微软雅黑" pitchFamily="34" charset="-122"/>
            </a:endParaRPr>
          </a:p>
          <a:p>
            <a:pPr eaLnBrk="0" hangingPunct="0"/>
            <a:r>
              <a:rPr lang="zh-CN" altLang="en-US" sz="2000" b="1" dirty="0">
                <a:solidFill>
                  <a:schemeClr val="bg1"/>
                </a:solidFill>
                <a:latin typeface="微软雅黑" pitchFamily="34" charset="-122"/>
                <a:ea typeface="微软雅黑" pitchFamily="34" charset="-122"/>
              </a:rPr>
              <a:t>协议</a:t>
            </a:r>
            <a:endParaRPr lang="zh-CN" altLang="fr-FR" sz="2000" b="1"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93360769"/>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0"/>
          <p:cNvSpPr>
            <a:spLocks noChangeArrowheads="1"/>
          </p:cNvSpPr>
          <p:nvPr/>
        </p:nvSpPr>
        <p:spPr bwMode="auto">
          <a:xfrm>
            <a:off x="2629135" y="2837666"/>
            <a:ext cx="5775326" cy="330200"/>
          </a:xfrm>
          <a:prstGeom prst="rect">
            <a:avLst/>
          </a:prstGeom>
          <a:solidFill>
            <a:srgbClr val="1956B9"/>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lgn="ctr">
                <a:solidFill>
                  <a:srgbClr val="000000"/>
                </a:solidFill>
                <a:miter lim="1000000"/>
                <a:headEnd/>
                <a:tailEnd/>
              </a14:hiddenLine>
            </a:ext>
          </a:extLst>
        </p:spPr>
        <p:txBody>
          <a:bodyPr anchor="ctr"/>
          <a:lstStyle/>
          <a:p>
            <a:pPr algn="ctr" eaLnBrk="0" hangingPunct="0"/>
            <a:endParaRPr lang="fr-FR">
              <a:solidFill>
                <a:srgbClr val="FFFFFF"/>
              </a:solidFill>
              <a:latin typeface="宋体" charset="-122"/>
            </a:endParaRPr>
          </a:p>
        </p:txBody>
      </p:sp>
      <p:sp>
        <p:nvSpPr>
          <p:cNvPr id="3" name="Rectangle 9"/>
          <p:cNvSpPr>
            <a:spLocks noChangeArrowheads="1"/>
          </p:cNvSpPr>
          <p:nvPr/>
        </p:nvSpPr>
        <p:spPr bwMode="auto">
          <a:xfrm>
            <a:off x="2629135" y="2381961"/>
            <a:ext cx="5775326" cy="330200"/>
          </a:xfrm>
          <a:prstGeom prst="rect">
            <a:avLst/>
          </a:prstGeom>
          <a:solidFill>
            <a:srgbClr val="0098F6"/>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lgn="ctr">
                <a:solidFill>
                  <a:srgbClr val="000000"/>
                </a:solidFill>
                <a:miter lim="1000000"/>
                <a:headEnd/>
                <a:tailEnd/>
              </a14:hiddenLine>
            </a:ext>
          </a:extLst>
        </p:spPr>
        <p:txBody>
          <a:bodyPr anchor="ctr"/>
          <a:lstStyle/>
          <a:p>
            <a:pPr algn="ctr" eaLnBrk="0" hangingPunct="0"/>
            <a:endParaRPr lang="fr-FR">
              <a:solidFill>
                <a:srgbClr val="FFFFFF"/>
              </a:solidFill>
              <a:latin typeface="宋体" charset="-122"/>
            </a:endParaRPr>
          </a:p>
        </p:txBody>
      </p:sp>
      <p:sp>
        <p:nvSpPr>
          <p:cNvPr id="4" name="Rectangle 9"/>
          <p:cNvSpPr>
            <a:spLocks noChangeArrowheads="1"/>
          </p:cNvSpPr>
          <p:nvPr/>
        </p:nvSpPr>
        <p:spPr bwMode="auto">
          <a:xfrm>
            <a:off x="2629135" y="1459656"/>
            <a:ext cx="5775326" cy="330200"/>
          </a:xfrm>
          <a:prstGeom prst="rect">
            <a:avLst/>
          </a:prstGeom>
          <a:solidFill>
            <a:srgbClr val="0098F6"/>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lgn="ctr">
                <a:solidFill>
                  <a:srgbClr val="000000"/>
                </a:solidFill>
                <a:miter lim="1000000"/>
                <a:headEnd/>
                <a:tailEnd/>
              </a14:hiddenLine>
            </a:ext>
          </a:extLst>
        </p:spPr>
        <p:txBody>
          <a:bodyPr anchor="ctr"/>
          <a:lstStyle/>
          <a:p>
            <a:pPr algn="ctr" eaLnBrk="0" hangingPunct="0"/>
            <a:endParaRPr lang="fr-FR">
              <a:solidFill>
                <a:srgbClr val="FFFFFF"/>
              </a:solidFill>
              <a:latin typeface="宋体" charset="-122"/>
            </a:endParaRPr>
          </a:p>
        </p:txBody>
      </p:sp>
      <p:sp>
        <p:nvSpPr>
          <p:cNvPr id="5" name="Rectangle 10"/>
          <p:cNvSpPr>
            <a:spLocks noChangeArrowheads="1"/>
          </p:cNvSpPr>
          <p:nvPr/>
        </p:nvSpPr>
        <p:spPr bwMode="auto">
          <a:xfrm>
            <a:off x="2629135" y="1923411"/>
            <a:ext cx="5775326" cy="330200"/>
          </a:xfrm>
          <a:prstGeom prst="rect">
            <a:avLst/>
          </a:prstGeom>
          <a:solidFill>
            <a:srgbClr val="1956B9"/>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lgn="ctr">
                <a:solidFill>
                  <a:srgbClr val="000000"/>
                </a:solidFill>
                <a:miter lim="1000000"/>
                <a:headEnd/>
                <a:tailEnd/>
              </a14:hiddenLine>
            </a:ext>
          </a:extLst>
        </p:spPr>
        <p:txBody>
          <a:bodyPr anchor="ctr"/>
          <a:lstStyle/>
          <a:p>
            <a:pPr algn="ctr" eaLnBrk="0" hangingPunct="0"/>
            <a:endParaRPr lang="fr-FR">
              <a:solidFill>
                <a:srgbClr val="FFFFFF"/>
              </a:solidFill>
              <a:latin typeface="宋体" charset="-122"/>
            </a:endParaRPr>
          </a:p>
        </p:txBody>
      </p:sp>
      <p:sp>
        <p:nvSpPr>
          <p:cNvPr id="6" name="Line 16"/>
          <p:cNvSpPr>
            <a:spLocks noChangeShapeType="1"/>
          </p:cNvSpPr>
          <p:nvPr/>
        </p:nvSpPr>
        <p:spPr bwMode="auto">
          <a:xfrm>
            <a:off x="3637198" y="1388218"/>
            <a:ext cx="0" cy="2150510"/>
          </a:xfrm>
          <a:prstGeom prst="line">
            <a:avLst/>
          </a:prstGeom>
          <a:noFill/>
          <a:ln w="28575" algn="ctr">
            <a:solidFill>
              <a:srgbClr val="FFFF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 name="Rectangle 27"/>
          <p:cNvSpPr>
            <a:spLocks noChangeArrowheads="1"/>
          </p:cNvSpPr>
          <p:nvPr/>
        </p:nvSpPr>
        <p:spPr bwMode="auto">
          <a:xfrm>
            <a:off x="639730" y="1459656"/>
            <a:ext cx="1636540" cy="1555639"/>
          </a:xfrm>
          <a:prstGeom prst="rect">
            <a:avLst/>
          </a:prstGeom>
          <a:solidFill>
            <a:srgbClr val="0070C0"/>
          </a:solidFill>
          <a:ln>
            <a:noFill/>
          </a:ln>
          <a:effectLst/>
          <a:scene3d>
            <a:camera prst="orthographicFront">
              <a:rot lat="0" lon="0" rev="0"/>
            </a:camera>
            <a:lightRig rig="glow" dir="t">
              <a:rot lat="0" lon="0" rev="14100000"/>
            </a:lightRig>
          </a:scene3d>
          <a:sp3d prstMaterial="softEdge">
            <a:bevelT w="127000" prst="artDeco"/>
          </a:sp3d>
          <a:extLs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fr-FR">
              <a:latin typeface="宋体" charset="-122"/>
            </a:endParaRPr>
          </a:p>
        </p:txBody>
      </p:sp>
      <p:sp>
        <p:nvSpPr>
          <p:cNvPr id="8" name="Rectangle 29"/>
          <p:cNvSpPr>
            <a:spLocks noChangeArrowheads="1"/>
          </p:cNvSpPr>
          <p:nvPr/>
        </p:nvSpPr>
        <p:spPr bwMode="auto">
          <a:xfrm>
            <a:off x="648619" y="1554588"/>
            <a:ext cx="1627651" cy="7078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r>
              <a:rPr lang="en-US" altLang="zh-CN" sz="2000" b="1" dirty="0">
                <a:solidFill>
                  <a:srgbClr val="FFFF00"/>
                </a:solidFill>
                <a:latin typeface="微软雅黑" pitchFamily="34" charset="-122"/>
                <a:ea typeface="微软雅黑" pitchFamily="34" charset="-122"/>
              </a:rPr>
              <a:t>6.9</a:t>
            </a:r>
          </a:p>
          <a:p>
            <a:pPr eaLnBrk="0" hangingPunct="0"/>
            <a:r>
              <a:rPr lang="en-US" altLang="zh-CN" sz="2000" b="1" dirty="0">
                <a:solidFill>
                  <a:schemeClr val="bg1"/>
                </a:solidFill>
                <a:latin typeface="微软雅黑" pitchFamily="34" charset="-122"/>
                <a:ea typeface="微软雅黑" pitchFamily="34" charset="-122"/>
              </a:rPr>
              <a:t>P2P </a:t>
            </a:r>
            <a:r>
              <a:rPr lang="zh-CN" altLang="en-US" sz="2000" b="1" dirty="0">
                <a:solidFill>
                  <a:schemeClr val="bg1"/>
                </a:solidFill>
                <a:latin typeface="微软雅黑" pitchFamily="34" charset="-122"/>
                <a:ea typeface="微软雅黑" pitchFamily="34" charset="-122"/>
              </a:rPr>
              <a:t>应用</a:t>
            </a:r>
            <a:endParaRPr lang="zh-CN" altLang="fr-FR" sz="2000" b="1" dirty="0">
              <a:solidFill>
                <a:schemeClr val="bg1"/>
              </a:solidFill>
              <a:latin typeface="微软雅黑" pitchFamily="34" charset="-122"/>
              <a:ea typeface="微软雅黑" pitchFamily="34" charset="-122"/>
            </a:endParaRPr>
          </a:p>
        </p:txBody>
      </p:sp>
      <p:sp>
        <p:nvSpPr>
          <p:cNvPr id="9" name="Rectangle 8"/>
          <p:cNvSpPr>
            <a:spLocks noChangeArrowheads="1"/>
          </p:cNvSpPr>
          <p:nvPr/>
        </p:nvSpPr>
        <p:spPr bwMode="auto">
          <a:xfrm>
            <a:off x="2700573" y="1335355"/>
            <a:ext cx="5756006"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lnSpc>
                <a:spcPct val="150000"/>
              </a:lnSpc>
            </a:pPr>
            <a:r>
              <a:rPr lang="en-US" altLang="zh-CN" sz="2000" b="1" dirty="0">
                <a:solidFill>
                  <a:schemeClr val="bg1"/>
                </a:solidFill>
                <a:latin typeface="微软雅黑" pitchFamily="34" charset="-122"/>
                <a:ea typeface="微软雅黑" pitchFamily="34" charset="-122"/>
              </a:rPr>
              <a:t>6.9.1         </a:t>
            </a:r>
            <a:r>
              <a:rPr lang="zh-CN" altLang="en-US" sz="2000" b="1" dirty="0">
                <a:solidFill>
                  <a:schemeClr val="bg1"/>
                </a:solidFill>
                <a:latin typeface="微软雅黑" pitchFamily="34" charset="-122"/>
                <a:ea typeface="微软雅黑" pitchFamily="34" charset="-122"/>
              </a:rPr>
              <a:t>具有集中目录服务器的 </a:t>
            </a:r>
            <a:r>
              <a:rPr lang="en-US" altLang="zh-CN" sz="2000" b="1" dirty="0">
                <a:solidFill>
                  <a:schemeClr val="bg1"/>
                </a:solidFill>
                <a:latin typeface="微软雅黑" pitchFamily="34" charset="-122"/>
                <a:ea typeface="微软雅黑" pitchFamily="34" charset="-122"/>
              </a:rPr>
              <a:t>P2P </a:t>
            </a:r>
            <a:r>
              <a:rPr lang="zh-CN" altLang="en-US" sz="2000" b="1" dirty="0">
                <a:solidFill>
                  <a:schemeClr val="bg1"/>
                </a:solidFill>
                <a:latin typeface="微软雅黑" pitchFamily="34" charset="-122"/>
                <a:ea typeface="微软雅黑" pitchFamily="34" charset="-122"/>
              </a:rPr>
              <a:t>工作方式</a:t>
            </a:r>
          </a:p>
          <a:p>
            <a:pPr eaLnBrk="0" hangingPunct="0">
              <a:lnSpc>
                <a:spcPct val="150000"/>
              </a:lnSpc>
            </a:pPr>
            <a:r>
              <a:rPr lang="en-US" altLang="zh-CN" sz="2000" b="1" dirty="0">
                <a:solidFill>
                  <a:schemeClr val="bg1"/>
                </a:solidFill>
                <a:latin typeface="微软雅黑" pitchFamily="34" charset="-122"/>
                <a:ea typeface="微软雅黑" pitchFamily="34" charset="-122"/>
              </a:rPr>
              <a:t>6.9.2      </a:t>
            </a:r>
            <a:r>
              <a:rPr lang="zh-CN" altLang="en-US" sz="2000" b="1" dirty="0">
                <a:solidFill>
                  <a:schemeClr val="bg1"/>
                </a:solidFill>
                <a:latin typeface="微软雅黑" pitchFamily="34" charset="-122"/>
                <a:ea typeface="微软雅黑" pitchFamily="34" charset="-122"/>
              </a:rPr>
              <a:t>具有全分布式结构的 </a:t>
            </a:r>
            <a:r>
              <a:rPr lang="en-US" altLang="zh-CN" sz="2000" b="1" dirty="0">
                <a:solidFill>
                  <a:schemeClr val="bg1"/>
                </a:solidFill>
                <a:latin typeface="微软雅黑" pitchFamily="34" charset="-122"/>
                <a:ea typeface="微软雅黑" pitchFamily="34" charset="-122"/>
              </a:rPr>
              <a:t>P2P </a:t>
            </a:r>
            <a:r>
              <a:rPr lang="zh-CN" altLang="en-US" sz="2000" b="1" dirty="0">
                <a:solidFill>
                  <a:schemeClr val="bg1"/>
                </a:solidFill>
                <a:latin typeface="微软雅黑" pitchFamily="34" charset="-122"/>
                <a:ea typeface="微软雅黑" pitchFamily="34" charset="-122"/>
              </a:rPr>
              <a:t>文件共享程序</a:t>
            </a:r>
          </a:p>
          <a:p>
            <a:pPr eaLnBrk="0" hangingPunct="0">
              <a:lnSpc>
                <a:spcPct val="150000"/>
              </a:lnSpc>
            </a:pPr>
            <a:r>
              <a:rPr lang="en-US" altLang="zh-CN" sz="2000" b="1" dirty="0">
                <a:solidFill>
                  <a:schemeClr val="bg1"/>
                </a:solidFill>
                <a:latin typeface="微软雅黑" pitchFamily="34" charset="-122"/>
                <a:ea typeface="微软雅黑" pitchFamily="34" charset="-122"/>
              </a:rPr>
              <a:t>6.9.3                                 P2P </a:t>
            </a:r>
            <a:r>
              <a:rPr lang="zh-CN" altLang="en-US" sz="2000" b="1" dirty="0">
                <a:solidFill>
                  <a:schemeClr val="bg1"/>
                </a:solidFill>
                <a:latin typeface="微软雅黑" pitchFamily="34" charset="-122"/>
                <a:ea typeface="微软雅黑" pitchFamily="34" charset="-122"/>
              </a:rPr>
              <a:t>文件分发的分析</a:t>
            </a:r>
          </a:p>
          <a:p>
            <a:pPr eaLnBrk="0" hangingPunct="0">
              <a:lnSpc>
                <a:spcPct val="150000"/>
              </a:lnSpc>
            </a:pPr>
            <a:r>
              <a:rPr lang="en-US" altLang="zh-CN" sz="2000" b="1" dirty="0">
                <a:solidFill>
                  <a:schemeClr val="bg1"/>
                </a:solidFill>
                <a:latin typeface="微软雅黑" pitchFamily="34" charset="-122"/>
                <a:ea typeface="微软雅黑" pitchFamily="34" charset="-122"/>
              </a:rPr>
              <a:t>6.9.4                          </a:t>
            </a:r>
            <a:r>
              <a:rPr lang="zh-CN" altLang="en-US" sz="2000" b="1" dirty="0">
                <a:solidFill>
                  <a:schemeClr val="bg1"/>
                </a:solidFill>
                <a:latin typeface="微软雅黑" pitchFamily="34" charset="-122"/>
                <a:ea typeface="微软雅黑" pitchFamily="34" charset="-122"/>
              </a:rPr>
              <a:t>在 </a:t>
            </a:r>
            <a:r>
              <a:rPr lang="en-US" altLang="zh-CN" sz="2000" b="1" dirty="0">
                <a:solidFill>
                  <a:schemeClr val="bg1"/>
                </a:solidFill>
                <a:latin typeface="微软雅黑" pitchFamily="34" charset="-122"/>
                <a:ea typeface="微软雅黑" pitchFamily="34" charset="-122"/>
              </a:rPr>
              <a:t>P2P </a:t>
            </a:r>
            <a:r>
              <a:rPr lang="zh-CN" altLang="en-US" sz="2000" b="1" dirty="0">
                <a:solidFill>
                  <a:schemeClr val="bg1"/>
                </a:solidFill>
                <a:latin typeface="微软雅黑" pitchFamily="34" charset="-122"/>
                <a:ea typeface="微软雅黑" pitchFamily="34" charset="-122"/>
              </a:rPr>
              <a:t>对等方中搜索对象</a:t>
            </a:r>
          </a:p>
        </p:txBody>
      </p:sp>
    </p:spTree>
    <p:extLst>
      <p:ext uri="{BB962C8B-B14F-4D97-AF65-F5344CB8AC3E}">
        <p14:creationId xmlns:p14="http://schemas.microsoft.com/office/powerpoint/2010/main" val="1648889080"/>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56963" y="740483"/>
            <a:ext cx="8048776" cy="388721"/>
          </a:xfrm>
          <a:prstGeom prst="roundRect">
            <a:avLst>
              <a:gd name="adj" fmla="val 16667"/>
            </a:avLst>
          </a:prstGeom>
          <a:solidFill>
            <a:srgbClr val="0089FA"/>
          </a:solidFill>
          <a:ln>
            <a:noFill/>
          </a:ln>
          <a:effectLst/>
          <a:extLst/>
        </p:spPr>
        <p:txBody>
          <a:bodyPr wrap="none" anchor="ctr"/>
          <a:lstStyle/>
          <a:p>
            <a:endParaRPr lang="zh-CN" altLang="en-US"/>
          </a:p>
        </p:txBody>
      </p:sp>
      <p:sp>
        <p:nvSpPr>
          <p:cNvPr id="3" name="Rectangle 6"/>
          <p:cNvSpPr>
            <a:spLocks noChangeArrowheads="1"/>
          </p:cNvSpPr>
          <p:nvPr/>
        </p:nvSpPr>
        <p:spPr bwMode="auto">
          <a:xfrm>
            <a:off x="3214099" y="707356"/>
            <a:ext cx="271580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itchFamily="34" charset="-122"/>
                <a:ea typeface="微软雅黑" pitchFamily="34" charset="-122"/>
              </a:rPr>
              <a:t>P2P </a:t>
            </a:r>
            <a:r>
              <a:rPr lang="zh-CN" altLang="en-US" sz="2400" b="1" dirty="0">
                <a:solidFill>
                  <a:schemeClr val="bg1"/>
                </a:solidFill>
                <a:latin typeface="微软雅黑" pitchFamily="34" charset="-122"/>
                <a:ea typeface="微软雅黑" pitchFamily="34" charset="-122"/>
              </a:rPr>
              <a:t>工作方式概述</a:t>
            </a:r>
          </a:p>
        </p:txBody>
      </p:sp>
      <p:sp>
        <p:nvSpPr>
          <p:cNvPr id="5" name="圆角矩形 4"/>
          <p:cNvSpPr/>
          <p:nvPr/>
        </p:nvSpPr>
        <p:spPr>
          <a:xfrm>
            <a:off x="556963" y="1216616"/>
            <a:ext cx="8048776" cy="3107615"/>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Picture 197"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96230" y="2157449"/>
            <a:ext cx="499399" cy="4994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97"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31099" y="1309624"/>
            <a:ext cx="499399" cy="4994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97"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427443" y="1381632"/>
            <a:ext cx="499399" cy="4994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97"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99051" y="3282246"/>
            <a:ext cx="499399" cy="4994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97"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31299" y="3714294"/>
            <a:ext cx="499399" cy="4994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97"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643467" y="3282246"/>
            <a:ext cx="499399" cy="499400"/>
          </a:xfrm>
          <a:prstGeom prst="rect">
            <a:avLst/>
          </a:prstGeom>
          <a:noFill/>
          <a:extLst>
            <a:ext uri="{909E8E84-426E-40DD-AFC4-6F175D3DCCD1}">
              <a14:hiddenFill xmlns:a14="http://schemas.microsoft.com/office/drawing/2010/main">
                <a:solidFill>
                  <a:srgbClr val="FFFFFF"/>
                </a:solidFill>
              </a14:hiddenFill>
            </a:ext>
          </a:extLst>
        </p:spPr>
      </p:pic>
      <p:grpSp>
        <p:nvGrpSpPr>
          <p:cNvPr id="13" name="Group 457"/>
          <p:cNvGrpSpPr>
            <a:grpSpLocks/>
          </p:cNvGrpSpPr>
          <p:nvPr/>
        </p:nvGrpSpPr>
        <p:grpSpPr bwMode="auto">
          <a:xfrm>
            <a:off x="3503074" y="1797274"/>
            <a:ext cx="2715518" cy="1325336"/>
            <a:chOff x="1776" y="2768"/>
            <a:chExt cx="1824" cy="736"/>
          </a:xfrm>
          <a:solidFill>
            <a:schemeClr val="bg1">
              <a:lumMod val="95000"/>
            </a:schemeClr>
          </a:solidFill>
          <a:effectLst>
            <a:outerShdw blurRad="50800" dist="38100" dir="5400000" algn="t" rotWithShape="0">
              <a:prstClr val="black">
                <a:alpha val="40000"/>
              </a:prstClr>
            </a:outerShdw>
          </a:effectLst>
        </p:grpSpPr>
        <p:grpSp>
          <p:nvGrpSpPr>
            <p:cNvPr id="14" name="Group 458"/>
            <p:cNvGrpSpPr>
              <a:grpSpLocks/>
            </p:cNvGrpSpPr>
            <p:nvPr/>
          </p:nvGrpSpPr>
          <p:grpSpPr bwMode="auto">
            <a:xfrm>
              <a:off x="1787" y="2783"/>
              <a:ext cx="1813" cy="721"/>
              <a:chOff x="1787" y="2783"/>
              <a:chExt cx="1813" cy="721"/>
            </a:xfrm>
            <a:grpFill/>
          </p:grpSpPr>
          <p:sp>
            <p:nvSpPr>
              <p:cNvPr id="24" name="Oval 459"/>
              <p:cNvSpPr>
                <a:spLocks noChangeArrowheads="1"/>
              </p:cNvSpPr>
              <p:nvPr/>
            </p:nvSpPr>
            <p:spPr bwMode="auto">
              <a:xfrm>
                <a:off x="2413" y="2783"/>
                <a:ext cx="780" cy="291"/>
              </a:xfrm>
              <a:prstGeom prst="ellipse">
                <a:avLst/>
              </a:prstGeom>
              <a:grpFill/>
              <a:ln>
                <a:noFill/>
              </a:ln>
              <a:extLst/>
            </p:spPr>
            <p:style>
              <a:lnRef idx="2">
                <a:schemeClr val="dk1"/>
              </a:lnRef>
              <a:fillRef idx="1">
                <a:schemeClr val="lt1"/>
              </a:fillRef>
              <a:effectRef idx="0">
                <a:schemeClr val="dk1"/>
              </a:effectRef>
              <a:fontRef idx="minor">
                <a:schemeClr val="dk1"/>
              </a:fontRef>
            </p:style>
            <p:txBody>
              <a:bodyPr/>
              <a:lstStyle/>
              <a:p>
                <a:endParaRPr lang="zh-CN" altLang="en-US" sz="1400" b="1">
                  <a:solidFill>
                    <a:srgbClr val="0000FF"/>
                  </a:solidFill>
                  <a:latin typeface="微软雅黑" pitchFamily="34" charset="-122"/>
                  <a:ea typeface="微软雅黑" pitchFamily="34" charset="-122"/>
                </a:endParaRPr>
              </a:p>
            </p:txBody>
          </p:sp>
          <p:sp>
            <p:nvSpPr>
              <p:cNvPr id="25" name="Oval 460"/>
              <p:cNvSpPr>
                <a:spLocks noChangeArrowheads="1"/>
              </p:cNvSpPr>
              <p:nvPr/>
            </p:nvSpPr>
            <p:spPr bwMode="auto">
              <a:xfrm>
                <a:off x="1974" y="2863"/>
                <a:ext cx="593" cy="291"/>
              </a:xfrm>
              <a:prstGeom prst="ellipse">
                <a:avLst/>
              </a:prstGeom>
              <a:grpFill/>
              <a:ln>
                <a:noFill/>
              </a:ln>
              <a:extLst/>
            </p:spPr>
            <p:style>
              <a:lnRef idx="2">
                <a:schemeClr val="dk1"/>
              </a:lnRef>
              <a:fillRef idx="1">
                <a:schemeClr val="lt1"/>
              </a:fillRef>
              <a:effectRef idx="0">
                <a:schemeClr val="dk1"/>
              </a:effectRef>
              <a:fontRef idx="minor">
                <a:schemeClr val="dk1"/>
              </a:fontRef>
            </p:style>
            <p:txBody>
              <a:bodyPr/>
              <a:lstStyle/>
              <a:p>
                <a:endParaRPr lang="zh-CN" altLang="en-US" sz="1400" b="1">
                  <a:solidFill>
                    <a:srgbClr val="0000FF"/>
                  </a:solidFill>
                  <a:latin typeface="微软雅黑" pitchFamily="34" charset="-122"/>
                  <a:ea typeface="微软雅黑" pitchFamily="34" charset="-122"/>
                </a:endParaRPr>
              </a:p>
            </p:txBody>
          </p:sp>
          <p:sp>
            <p:nvSpPr>
              <p:cNvPr id="26" name="Oval 461"/>
              <p:cNvSpPr>
                <a:spLocks noChangeArrowheads="1"/>
              </p:cNvSpPr>
              <p:nvPr/>
            </p:nvSpPr>
            <p:spPr bwMode="auto">
              <a:xfrm>
                <a:off x="1787" y="3045"/>
                <a:ext cx="396" cy="233"/>
              </a:xfrm>
              <a:prstGeom prst="ellipse">
                <a:avLst/>
              </a:prstGeom>
              <a:grpFill/>
              <a:ln>
                <a:noFill/>
              </a:ln>
              <a:extLst/>
            </p:spPr>
            <p:style>
              <a:lnRef idx="2">
                <a:schemeClr val="dk1"/>
              </a:lnRef>
              <a:fillRef idx="1">
                <a:schemeClr val="lt1"/>
              </a:fillRef>
              <a:effectRef idx="0">
                <a:schemeClr val="dk1"/>
              </a:effectRef>
              <a:fontRef idx="minor">
                <a:schemeClr val="dk1"/>
              </a:fontRef>
            </p:style>
            <p:txBody>
              <a:bodyPr/>
              <a:lstStyle/>
              <a:p>
                <a:endParaRPr lang="zh-CN" altLang="en-US" sz="1400" b="1">
                  <a:solidFill>
                    <a:srgbClr val="0000FF"/>
                  </a:solidFill>
                  <a:latin typeface="微软雅黑" pitchFamily="34" charset="-122"/>
                  <a:ea typeface="微软雅黑" pitchFamily="34" charset="-122"/>
                </a:endParaRPr>
              </a:p>
            </p:txBody>
          </p:sp>
          <p:sp>
            <p:nvSpPr>
              <p:cNvPr id="27" name="Oval 462"/>
              <p:cNvSpPr>
                <a:spLocks noChangeArrowheads="1"/>
              </p:cNvSpPr>
              <p:nvPr/>
            </p:nvSpPr>
            <p:spPr bwMode="auto">
              <a:xfrm>
                <a:off x="1908" y="3154"/>
                <a:ext cx="604" cy="255"/>
              </a:xfrm>
              <a:prstGeom prst="ellipse">
                <a:avLst/>
              </a:prstGeom>
              <a:grpFill/>
              <a:ln>
                <a:noFill/>
              </a:ln>
              <a:extLst/>
            </p:spPr>
            <p:style>
              <a:lnRef idx="2">
                <a:schemeClr val="dk1"/>
              </a:lnRef>
              <a:fillRef idx="1">
                <a:schemeClr val="lt1"/>
              </a:fillRef>
              <a:effectRef idx="0">
                <a:schemeClr val="dk1"/>
              </a:effectRef>
              <a:fontRef idx="minor">
                <a:schemeClr val="dk1"/>
              </a:fontRef>
            </p:style>
            <p:txBody>
              <a:bodyPr/>
              <a:lstStyle/>
              <a:p>
                <a:endParaRPr lang="zh-CN" altLang="en-US" sz="1400" b="1">
                  <a:solidFill>
                    <a:srgbClr val="0000FF"/>
                  </a:solidFill>
                  <a:latin typeface="微软雅黑" pitchFamily="34" charset="-122"/>
                  <a:ea typeface="微软雅黑" pitchFamily="34" charset="-122"/>
                </a:endParaRPr>
              </a:p>
            </p:txBody>
          </p:sp>
          <p:sp>
            <p:nvSpPr>
              <p:cNvPr id="28" name="Oval 463"/>
              <p:cNvSpPr>
                <a:spLocks noChangeArrowheads="1"/>
              </p:cNvSpPr>
              <p:nvPr/>
            </p:nvSpPr>
            <p:spPr bwMode="auto">
              <a:xfrm>
                <a:off x="2347" y="3198"/>
                <a:ext cx="912" cy="306"/>
              </a:xfrm>
              <a:prstGeom prst="ellipse">
                <a:avLst/>
              </a:prstGeom>
              <a:grpFill/>
              <a:ln>
                <a:noFill/>
              </a:ln>
              <a:extLst/>
            </p:spPr>
            <p:style>
              <a:lnRef idx="2">
                <a:schemeClr val="dk1"/>
              </a:lnRef>
              <a:fillRef idx="1">
                <a:schemeClr val="lt1"/>
              </a:fillRef>
              <a:effectRef idx="0">
                <a:schemeClr val="dk1"/>
              </a:effectRef>
              <a:fontRef idx="minor">
                <a:schemeClr val="dk1"/>
              </a:fontRef>
            </p:style>
            <p:txBody>
              <a:bodyPr/>
              <a:lstStyle/>
              <a:p>
                <a:endParaRPr lang="zh-CN" altLang="en-US" sz="1400" b="1">
                  <a:solidFill>
                    <a:srgbClr val="0000FF"/>
                  </a:solidFill>
                  <a:latin typeface="微软雅黑" pitchFamily="34" charset="-122"/>
                  <a:ea typeface="微软雅黑" pitchFamily="34" charset="-122"/>
                </a:endParaRPr>
              </a:p>
            </p:txBody>
          </p:sp>
          <p:sp>
            <p:nvSpPr>
              <p:cNvPr id="29" name="Oval 464"/>
              <p:cNvSpPr>
                <a:spLocks noChangeArrowheads="1"/>
              </p:cNvSpPr>
              <p:nvPr/>
            </p:nvSpPr>
            <p:spPr bwMode="auto">
              <a:xfrm>
                <a:off x="2941" y="2870"/>
                <a:ext cx="571" cy="226"/>
              </a:xfrm>
              <a:prstGeom prst="ellipse">
                <a:avLst/>
              </a:prstGeom>
              <a:grpFill/>
              <a:ln>
                <a:noFill/>
              </a:ln>
              <a:extLst/>
            </p:spPr>
            <p:style>
              <a:lnRef idx="2">
                <a:schemeClr val="dk1"/>
              </a:lnRef>
              <a:fillRef idx="1">
                <a:schemeClr val="lt1"/>
              </a:fillRef>
              <a:effectRef idx="0">
                <a:schemeClr val="dk1"/>
              </a:effectRef>
              <a:fontRef idx="minor">
                <a:schemeClr val="dk1"/>
              </a:fontRef>
            </p:style>
            <p:txBody>
              <a:bodyPr/>
              <a:lstStyle/>
              <a:p>
                <a:endParaRPr lang="zh-CN" altLang="en-US" sz="1400" b="1">
                  <a:solidFill>
                    <a:srgbClr val="0000FF"/>
                  </a:solidFill>
                  <a:latin typeface="微软雅黑" pitchFamily="34" charset="-122"/>
                  <a:ea typeface="微软雅黑" pitchFamily="34" charset="-122"/>
                </a:endParaRPr>
              </a:p>
            </p:txBody>
          </p:sp>
          <p:sp>
            <p:nvSpPr>
              <p:cNvPr id="30" name="Oval 465"/>
              <p:cNvSpPr>
                <a:spLocks noChangeArrowheads="1"/>
              </p:cNvSpPr>
              <p:nvPr/>
            </p:nvSpPr>
            <p:spPr bwMode="auto">
              <a:xfrm>
                <a:off x="3029" y="3023"/>
                <a:ext cx="571" cy="226"/>
              </a:xfrm>
              <a:prstGeom prst="ellipse">
                <a:avLst/>
              </a:prstGeom>
              <a:grpFill/>
              <a:ln>
                <a:noFill/>
              </a:ln>
              <a:extLst/>
            </p:spPr>
            <p:style>
              <a:lnRef idx="2">
                <a:schemeClr val="dk1"/>
              </a:lnRef>
              <a:fillRef idx="1">
                <a:schemeClr val="lt1"/>
              </a:fillRef>
              <a:effectRef idx="0">
                <a:schemeClr val="dk1"/>
              </a:effectRef>
              <a:fontRef idx="minor">
                <a:schemeClr val="dk1"/>
              </a:fontRef>
            </p:style>
            <p:txBody>
              <a:bodyPr/>
              <a:lstStyle/>
              <a:p>
                <a:endParaRPr lang="zh-CN" altLang="en-US" sz="1400" b="1">
                  <a:solidFill>
                    <a:srgbClr val="0000FF"/>
                  </a:solidFill>
                  <a:latin typeface="微软雅黑" pitchFamily="34" charset="-122"/>
                  <a:ea typeface="微软雅黑" pitchFamily="34" charset="-122"/>
                </a:endParaRPr>
              </a:p>
            </p:txBody>
          </p:sp>
          <p:sp>
            <p:nvSpPr>
              <p:cNvPr id="31" name="Oval 466"/>
              <p:cNvSpPr>
                <a:spLocks noChangeArrowheads="1"/>
              </p:cNvSpPr>
              <p:nvPr/>
            </p:nvSpPr>
            <p:spPr bwMode="auto">
              <a:xfrm>
                <a:off x="2974" y="3074"/>
                <a:ext cx="571" cy="379"/>
              </a:xfrm>
              <a:prstGeom prst="ellipse">
                <a:avLst/>
              </a:prstGeom>
              <a:grpFill/>
              <a:ln>
                <a:noFill/>
              </a:ln>
              <a:extLst/>
            </p:spPr>
            <p:style>
              <a:lnRef idx="2">
                <a:schemeClr val="dk1"/>
              </a:lnRef>
              <a:fillRef idx="1">
                <a:schemeClr val="lt1"/>
              </a:fillRef>
              <a:effectRef idx="0">
                <a:schemeClr val="dk1"/>
              </a:effectRef>
              <a:fontRef idx="minor">
                <a:schemeClr val="dk1"/>
              </a:fontRef>
            </p:style>
            <p:txBody>
              <a:bodyPr/>
              <a:lstStyle/>
              <a:p>
                <a:endParaRPr lang="zh-CN" altLang="en-US" sz="1400" b="1">
                  <a:solidFill>
                    <a:srgbClr val="0000FF"/>
                  </a:solidFill>
                  <a:latin typeface="微软雅黑" pitchFamily="34" charset="-122"/>
                  <a:ea typeface="微软雅黑" pitchFamily="34" charset="-122"/>
                </a:endParaRPr>
              </a:p>
            </p:txBody>
          </p:sp>
          <p:sp>
            <p:nvSpPr>
              <p:cNvPr id="32" name="Oval 467"/>
              <p:cNvSpPr>
                <a:spLocks noChangeArrowheads="1"/>
              </p:cNvSpPr>
              <p:nvPr/>
            </p:nvSpPr>
            <p:spPr bwMode="auto">
              <a:xfrm>
                <a:off x="2117" y="2957"/>
                <a:ext cx="1175" cy="379"/>
              </a:xfrm>
              <a:prstGeom prst="ellipse">
                <a:avLst/>
              </a:prstGeom>
              <a:grpFill/>
              <a:ln>
                <a:noFill/>
              </a:ln>
              <a:extLst/>
            </p:spPr>
            <p:style>
              <a:lnRef idx="2">
                <a:schemeClr val="dk1"/>
              </a:lnRef>
              <a:fillRef idx="1">
                <a:schemeClr val="lt1"/>
              </a:fillRef>
              <a:effectRef idx="0">
                <a:schemeClr val="dk1"/>
              </a:effectRef>
              <a:fontRef idx="minor">
                <a:schemeClr val="dk1"/>
              </a:fontRef>
            </p:style>
            <p:txBody>
              <a:bodyPr/>
              <a:lstStyle/>
              <a:p>
                <a:endParaRPr lang="zh-CN" altLang="en-US" sz="1400" b="1">
                  <a:solidFill>
                    <a:srgbClr val="0000FF"/>
                  </a:solidFill>
                  <a:latin typeface="微软雅黑" pitchFamily="34" charset="-122"/>
                  <a:ea typeface="微软雅黑" pitchFamily="34" charset="-122"/>
                </a:endParaRPr>
              </a:p>
            </p:txBody>
          </p:sp>
        </p:grpSp>
        <p:sp>
          <p:nvSpPr>
            <p:cNvPr id="15" name="Oval 468"/>
            <p:cNvSpPr>
              <a:spLocks noChangeArrowheads="1"/>
            </p:cNvSpPr>
            <p:nvPr/>
          </p:nvSpPr>
          <p:spPr bwMode="auto">
            <a:xfrm>
              <a:off x="2402" y="2768"/>
              <a:ext cx="780" cy="291"/>
            </a:xfrm>
            <a:prstGeom prst="ellipse">
              <a:avLst/>
            </a:prstGeom>
            <a:grpFill/>
            <a:ln>
              <a:noFill/>
            </a:ln>
            <a:extLst/>
          </p:spPr>
          <p:style>
            <a:lnRef idx="2">
              <a:schemeClr val="dk1"/>
            </a:lnRef>
            <a:fillRef idx="1">
              <a:schemeClr val="lt1"/>
            </a:fillRef>
            <a:effectRef idx="0">
              <a:schemeClr val="dk1"/>
            </a:effectRef>
            <a:fontRef idx="minor">
              <a:schemeClr val="dk1"/>
            </a:fontRef>
          </p:style>
          <p:txBody>
            <a:bodyPr/>
            <a:lstStyle/>
            <a:p>
              <a:endParaRPr lang="zh-CN" altLang="en-US" sz="1400" b="1">
                <a:solidFill>
                  <a:srgbClr val="0000FF"/>
                </a:solidFill>
                <a:latin typeface="微软雅黑" pitchFamily="34" charset="-122"/>
                <a:ea typeface="微软雅黑" pitchFamily="34" charset="-122"/>
              </a:endParaRPr>
            </a:p>
          </p:txBody>
        </p:sp>
        <p:sp>
          <p:nvSpPr>
            <p:cNvPr id="16" name="Oval 469"/>
            <p:cNvSpPr>
              <a:spLocks noChangeArrowheads="1"/>
            </p:cNvSpPr>
            <p:nvPr/>
          </p:nvSpPr>
          <p:spPr bwMode="auto">
            <a:xfrm>
              <a:off x="1963" y="2848"/>
              <a:ext cx="593" cy="292"/>
            </a:xfrm>
            <a:prstGeom prst="ellipse">
              <a:avLst/>
            </a:prstGeom>
            <a:grpFill/>
            <a:ln>
              <a:noFill/>
            </a:ln>
            <a:extLst/>
          </p:spPr>
          <p:style>
            <a:lnRef idx="2">
              <a:schemeClr val="dk1"/>
            </a:lnRef>
            <a:fillRef idx="1">
              <a:schemeClr val="lt1"/>
            </a:fillRef>
            <a:effectRef idx="0">
              <a:schemeClr val="dk1"/>
            </a:effectRef>
            <a:fontRef idx="minor">
              <a:schemeClr val="dk1"/>
            </a:fontRef>
          </p:style>
          <p:txBody>
            <a:bodyPr/>
            <a:lstStyle/>
            <a:p>
              <a:endParaRPr lang="zh-CN" altLang="en-US" sz="1400" b="1">
                <a:solidFill>
                  <a:srgbClr val="0000FF"/>
                </a:solidFill>
                <a:latin typeface="微软雅黑" pitchFamily="34" charset="-122"/>
                <a:ea typeface="微软雅黑" pitchFamily="34" charset="-122"/>
              </a:endParaRPr>
            </a:p>
          </p:txBody>
        </p:sp>
        <p:sp>
          <p:nvSpPr>
            <p:cNvPr id="17" name="Oval 470"/>
            <p:cNvSpPr>
              <a:spLocks noChangeArrowheads="1"/>
            </p:cNvSpPr>
            <p:nvPr/>
          </p:nvSpPr>
          <p:spPr bwMode="auto">
            <a:xfrm>
              <a:off x="1776" y="3030"/>
              <a:ext cx="396" cy="234"/>
            </a:xfrm>
            <a:prstGeom prst="ellipse">
              <a:avLst/>
            </a:prstGeom>
            <a:grpFill/>
            <a:ln>
              <a:noFill/>
            </a:ln>
            <a:extLst/>
          </p:spPr>
          <p:style>
            <a:lnRef idx="2">
              <a:schemeClr val="dk1"/>
            </a:lnRef>
            <a:fillRef idx="1">
              <a:schemeClr val="lt1"/>
            </a:fillRef>
            <a:effectRef idx="0">
              <a:schemeClr val="dk1"/>
            </a:effectRef>
            <a:fontRef idx="minor">
              <a:schemeClr val="dk1"/>
            </a:fontRef>
          </p:style>
          <p:txBody>
            <a:bodyPr/>
            <a:lstStyle/>
            <a:p>
              <a:endParaRPr lang="zh-CN" altLang="en-US" sz="1400" b="1">
                <a:solidFill>
                  <a:srgbClr val="0000FF"/>
                </a:solidFill>
                <a:latin typeface="微软雅黑" pitchFamily="34" charset="-122"/>
                <a:ea typeface="微软雅黑" pitchFamily="34" charset="-122"/>
              </a:endParaRPr>
            </a:p>
          </p:txBody>
        </p:sp>
        <p:sp>
          <p:nvSpPr>
            <p:cNvPr id="18" name="Oval 471"/>
            <p:cNvSpPr>
              <a:spLocks noChangeArrowheads="1"/>
            </p:cNvSpPr>
            <p:nvPr/>
          </p:nvSpPr>
          <p:spPr bwMode="auto">
            <a:xfrm>
              <a:off x="1897" y="3140"/>
              <a:ext cx="604" cy="255"/>
            </a:xfrm>
            <a:prstGeom prst="ellipse">
              <a:avLst/>
            </a:prstGeom>
            <a:grpFill/>
            <a:ln>
              <a:noFill/>
            </a:ln>
            <a:extLst/>
          </p:spPr>
          <p:style>
            <a:lnRef idx="2">
              <a:schemeClr val="dk1"/>
            </a:lnRef>
            <a:fillRef idx="1">
              <a:schemeClr val="lt1"/>
            </a:fillRef>
            <a:effectRef idx="0">
              <a:schemeClr val="dk1"/>
            </a:effectRef>
            <a:fontRef idx="minor">
              <a:schemeClr val="dk1"/>
            </a:fontRef>
          </p:style>
          <p:txBody>
            <a:bodyPr/>
            <a:lstStyle/>
            <a:p>
              <a:endParaRPr lang="zh-CN" altLang="en-US" sz="1400" b="1">
                <a:solidFill>
                  <a:srgbClr val="0000FF"/>
                </a:solidFill>
                <a:latin typeface="微软雅黑" pitchFamily="34" charset="-122"/>
                <a:ea typeface="微软雅黑" pitchFamily="34" charset="-122"/>
              </a:endParaRPr>
            </a:p>
          </p:txBody>
        </p:sp>
        <p:sp>
          <p:nvSpPr>
            <p:cNvPr id="19" name="Oval 472"/>
            <p:cNvSpPr>
              <a:spLocks noChangeArrowheads="1"/>
            </p:cNvSpPr>
            <p:nvPr/>
          </p:nvSpPr>
          <p:spPr bwMode="auto">
            <a:xfrm>
              <a:off x="2336" y="3183"/>
              <a:ext cx="912" cy="306"/>
            </a:xfrm>
            <a:prstGeom prst="ellipse">
              <a:avLst/>
            </a:prstGeom>
            <a:grpFill/>
            <a:ln>
              <a:noFill/>
            </a:ln>
            <a:extLst/>
          </p:spPr>
          <p:style>
            <a:lnRef idx="2">
              <a:schemeClr val="dk1"/>
            </a:lnRef>
            <a:fillRef idx="1">
              <a:schemeClr val="lt1"/>
            </a:fillRef>
            <a:effectRef idx="0">
              <a:schemeClr val="dk1"/>
            </a:effectRef>
            <a:fontRef idx="minor">
              <a:schemeClr val="dk1"/>
            </a:fontRef>
          </p:style>
          <p:txBody>
            <a:bodyPr/>
            <a:lstStyle/>
            <a:p>
              <a:endParaRPr lang="zh-CN" altLang="en-US" sz="1400" b="1">
                <a:solidFill>
                  <a:srgbClr val="0000FF"/>
                </a:solidFill>
                <a:latin typeface="微软雅黑" pitchFamily="34" charset="-122"/>
                <a:ea typeface="微软雅黑" pitchFamily="34" charset="-122"/>
              </a:endParaRPr>
            </a:p>
          </p:txBody>
        </p:sp>
        <p:sp>
          <p:nvSpPr>
            <p:cNvPr id="20" name="Oval 473"/>
            <p:cNvSpPr>
              <a:spLocks noChangeArrowheads="1"/>
            </p:cNvSpPr>
            <p:nvPr/>
          </p:nvSpPr>
          <p:spPr bwMode="auto">
            <a:xfrm>
              <a:off x="2930" y="2855"/>
              <a:ext cx="571" cy="226"/>
            </a:xfrm>
            <a:prstGeom prst="ellipse">
              <a:avLst/>
            </a:prstGeom>
            <a:grpFill/>
            <a:ln>
              <a:noFill/>
            </a:ln>
            <a:extLst/>
          </p:spPr>
          <p:style>
            <a:lnRef idx="2">
              <a:schemeClr val="dk1"/>
            </a:lnRef>
            <a:fillRef idx="1">
              <a:schemeClr val="lt1"/>
            </a:fillRef>
            <a:effectRef idx="0">
              <a:schemeClr val="dk1"/>
            </a:effectRef>
            <a:fontRef idx="minor">
              <a:schemeClr val="dk1"/>
            </a:fontRef>
          </p:style>
          <p:txBody>
            <a:bodyPr/>
            <a:lstStyle/>
            <a:p>
              <a:endParaRPr lang="zh-CN" altLang="en-US" sz="1400" b="1">
                <a:solidFill>
                  <a:srgbClr val="0000FF"/>
                </a:solidFill>
                <a:latin typeface="微软雅黑" pitchFamily="34" charset="-122"/>
                <a:ea typeface="微软雅黑" pitchFamily="34" charset="-122"/>
              </a:endParaRPr>
            </a:p>
          </p:txBody>
        </p:sp>
        <p:sp>
          <p:nvSpPr>
            <p:cNvPr id="21" name="Oval 474"/>
            <p:cNvSpPr>
              <a:spLocks noChangeArrowheads="1"/>
            </p:cNvSpPr>
            <p:nvPr/>
          </p:nvSpPr>
          <p:spPr bwMode="auto">
            <a:xfrm>
              <a:off x="3018" y="3008"/>
              <a:ext cx="571" cy="226"/>
            </a:xfrm>
            <a:prstGeom prst="ellipse">
              <a:avLst/>
            </a:prstGeom>
            <a:grpFill/>
            <a:ln>
              <a:noFill/>
            </a:ln>
            <a:extLst/>
          </p:spPr>
          <p:style>
            <a:lnRef idx="2">
              <a:schemeClr val="dk1"/>
            </a:lnRef>
            <a:fillRef idx="1">
              <a:schemeClr val="lt1"/>
            </a:fillRef>
            <a:effectRef idx="0">
              <a:schemeClr val="dk1"/>
            </a:effectRef>
            <a:fontRef idx="minor">
              <a:schemeClr val="dk1"/>
            </a:fontRef>
          </p:style>
          <p:txBody>
            <a:bodyPr/>
            <a:lstStyle/>
            <a:p>
              <a:endParaRPr lang="zh-CN" altLang="en-US" sz="1400" b="1">
                <a:solidFill>
                  <a:srgbClr val="0000FF"/>
                </a:solidFill>
                <a:latin typeface="微软雅黑" pitchFamily="34" charset="-122"/>
                <a:ea typeface="微软雅黑" pitchFamily="34" charset="-122"/>
              </a:endParaRPr>
            </a:p>
          </p:txBody>
        </p:sp>
        <p:sp>
          <p:nvSpPr>
            <p:cNvPr id="22" name="Oval 475"/>
            <p:cNvSpPr>
              <a:spLocks noChangeArrowheads="1"/>
            </p:cNvSpPr>
            <p:nvPr/>
          </p:nvSpPr>
          <p:spPr bwMode="auto">
            <a:xfrm>
              <a:off x="2963" y="3059"/>
              <a:ext cx="571" cy="379"/>
            </a:xfrm>
            <a:prstGeom prst="ellipse">
              <a:avLst/>
            </a:prstGeom>
            <a:grpFill/>
            <a:ln>
              <a:noFill/>
            </a:ln>
            <a:extLst/>
          </p:spPr>
          <p:style>
            <a:lnRef idx="2">
              <a:schemeClr val="dk1"/>
            </a:lnRef>
            <a:fillRef idx="1">
              <a:schemeClr val="lt1"/>
            </a:fillRef>
            <a:effectRef idx="0">
              <a:schemeClr val="dk1"/>
            </a:effectRef>
            <a:fontRef idx="minor">
              <a:schemeClr val="dk1"/>
            </a:fontRef>
          </p:style>
          <p:txBody>
            <a:bodyPr/>
            <a:lstStyle/>
            <a:p>
              <a:endParaRPr lang="zh-CN" altLang="en-US" sz="1400" b="1">
                <a:solidFill>
                  <a:srgbClr val="0000FF"/>
                </a:solidFill>
                <a:latin typeface="微软雅黑" pitchFamily="34" charset="-122"/>
                <a:ea typeface="微软雅黑" pitchFamily="34" charset="-122"/>
              </a:endParaRPr>
            </a:p>
          </p:txBody>
        </p:sp>
        <p:sp>
          <p:nvSpPr>
            <p:cNvPr id="23" name="Oval 476"/>
            <p:cNvSpPr>
              <a:spLocks noChangeArrowheads="1"/>
            </p:cNvSpPr>
            <p:nvPr/>
          </p:nvSpPr>
          <p:spPr bwMode="auto">
            <a:xfrm>
              <a:off x="2106" y="2943"/>
              <a:ext cx="1175" cy="379"/>
            </a:xfrm>
            <a:prstGeom prst="ellipse">
              <a:avLst/>
            </a:prstGeom>
            <a:grpFill/>
            <a:ln>
              <a:noFill/>
            </a:ln>
            <a:extLst/>
          </p:spPr>
          <p:style>
            <a:lnRef idx="2">
              <a:schemeClr val="dk1"/>
            </a:lnRef>
            <a:fillRef idx="1">
              <a:schemeClr val="lt1"/>
            </a:fillRef>
            <a:effectRef idx="0">
              <a:schemeClr val="dk1"/>
            </a:effectRef>
            <a:fontRef idx="minor">
              <a:schemeClr val="dk1"/>
            </a:fontRef>
          </p:style>
          <p:txBody>
            <a:bodyPr/>
            <a:lstStyle/>
            <a:p>
              <a:endParaRPr lang="zh-CN" altLang="en-US" sz="1400" b="1">
                <a:solidFill>
                  <a:srgbClr val="0000FF"/>
                </a:solidFill>
                <a:latin typeface="微软雅黑" pitchFamily="34" charset="-122"/>
                <a:ea typeface="微软雅黑" pitchFamily="34" charset="-122"/>
              </a:endParaRPr>
            </a:p>
          </p:txBody>
        </p:sp>
      </p:grpSp>
      <p:sp>
        <p:nvSpPr>
          <p:cNvPr id="33" name="Text Box 477"/>
          <p:cNvSpPr txBox="1">
            <a:spLocks noChangeArrowheads="1"/>
          </p:cNvSpPr>
          <p:nvPr/>
        </p:nvSpPr>
        <p:spPr bwMode="auto">
          <a:xfrm>
            <a:off x="4562073" y="2365302"/>
            <a:ext cx="800219"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r>
              <a:rPr kumimoji="1" lang="zh-CN" altLang="en-US" sz="1600" b="1" dirty="0">
                <a:solidFill>
                  <a:sysClr val="windowText" lastClr="000000"/>
                </a:solidFill>
                <a:latin typeface="微软雅黑" pitchFamily="34" charset="-122"/>
                <a:ea typeface="微软雅黑" pitchFamily="34" charset="-122"/>
              </a:rPr>
              <a:t>互联网</a:t>
            </a:r>
          </a:p>
        </p:txBody>
      </p:sp>
      <p:sp>
        <p:nvSpPr>
          <p:cNvPr id="34" name="Line 479"/>
          <p:cNvSpPr>
            <a:spLocks noChangeShapeType="1"/>
          </p:cNvSpPr>
          <p:nvPr/>
        </p:nvSpPr>
        <p:spPr bwMode="auto">
          <a:xfrm>
            <a:off x="2682997" y="2360212"/>
            <a:ext cx="820078" cy="172699"/>
          </a:xfrm>
          <a:prstGeom prst="line">
            <a:avLst/>
          </a:prstGeom>
          <a:noFill/>
          <a:ln w="28575">
            <a:solidFill>
              <a:srgbClr val="CC00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endParaRPr>
          </a:p>
        </p:txBody>
      </p:sp>
      <p:sp>
        <p:nvSpPr>
          <p:cNvPr id="35" name="Line 480"/>
          <p:cNvSpPr>
            <a:spLocks noChangeShapeType="1"/>
          </p:cNvSpPr>
          <p:nvPr/>
        </p:nvSpPr>
        <p:spPr bwMode="auto">
          <a:xfrm rot="10800000">
            <a:off x="2580204" y="2447039"/>
            <a:ext cx="872038" cy="172698"/>
          </a:xfrm>
          <a:prstGeom prst="line">
            <a:avLst/>
          </a:prstGeom>
          <a:noFill/>
          <a:ln w="28575">
            <a:solidFill>
              <a:srgbClr val="00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endParaRPr>
          </a:p>
        </p:txBody>
      </p:sp>
      <p:sp>
        <p:nvSpPr>
          <p:cNvPr id="37" name="Text Box 2748"/>
          <p:cNvSpPr txBox="1">
            <a:spLocks noChangeArrowheads="1"/>
          </p:cNvSpPr>
          <p:nvPr/>
        </p:nvSpPr>
        <p:spPr bwMode="auto">
          <a:xfrm>
            <a:off x="6541507" y="2287837"/>
            <a:ext cx="44114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r>
              <a:rPr kumimoji="1" lang="en-US" altLang="zh-CN" sz="2000" b="1" dirty="0">
                <a:solidFill>
                  <a:srgbClr val="0000FF"/>
                </a:solidFill>
                <a:latin typeface="微软雅黑" pitchFamily="34" charset="-122"/>
                <a:ea typeface="微软雅黑" pitchFamily="34" charset="-122"/>
                <a:sym typeface="Symbol" pitchFamily="18" charset="2"/>
              </a:rPr>
              <a:t></a:t>
            </a:r>
          </a:p>
        </p:txBody>
      </p:sp>
      <p:sp>
        <p:nvSpPr>
          <p:cNvPr id="38" name="Line 2750"/>
          <p:cNvSpPr>
            <a:spLocks noChangeShapeType="1"/>
          </p:cNvSpPr>
          <p:nvPr/>
        </p:nvSpPr>
        <p:spPr bwMode="auto">
          <a:xfrm rot="816166">
            <a:off x="3820486" y="1635070"/>
            <a:ext cx="820078" cy="172699"/>
          </a:xfrm>
          <a:prstGeom prst="line">
            <a:avLst/>
          </a:prstGeom>
          <a:noFill/>
          <a:ln w="28575">
            <a:solidFill>
              <a:srgbClr val="CC00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FF"/>
              </a:solidFill>
              <a:latin typeface="微软雅黑" pitchFamily="34" charset="-122"/>
              <a:ea typeface="微软雅黑" pitchFamily="34" charset="-122"/>
            </a:endParaRPr>
          </a:p>
        </p:txBody>
      </p:sp>
      <p:sp>
        <p:nvSpPr>
          <p:cNvPr id="39" name="Line 2751"/>
          <p:cNvSpPr>
            <a:spLocks noChangeShapeType="1"/>
          </p:cNvSpPr>
          <p:nvPr/>
        </p:nvSpPr>
        <p:spPr bwMode="auto">
          <a:xfrm rot="11616166">
            <a:off x="3695103" y="1704723"/>
            <a:ext cx="872038" cy="172698"/>
          </a:xfrm>
          <a:prstGeom prst="line">
            <a:avLst/>
          </a:prstGeom>
          <a:noFill/>
          <a:ln w="28575">
            <a:solidFill>
              <a:srgbClr val="00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FF"/>
              </a:solidFill>
              <a:latin typeface="微软雅黑" pitchFamily="34" charset="-122"/>
              <a:ea typeface="微软雅黑" pitchFamily="34" charset="-122"/>
            </a:endParaRPr>
          </a:p>
        </p:txBody>
      </p:sp>
      <p:sp>
        <p:nvSpPr>
          <p:cNvPr id="40" name="Line 2753"/>
          <p:cNvSpPr>
            <a:spLocks noChangeShapeType="1"/>
          </p:cNvSpPr>
          <p:nvPr/>
        </p:nvSpPr>
        <p:spPr bwMode="auto">
          <a:xfrm rot="18950026">
            <a:off x="3247788" y="3048938"/>
            <a:ext cx="820078" cy="172698"/>
          </a:xfrm>
          <a:prstGeom prst="line">
            <a:avLst/>
          </a:prstGeom>
          <a:noFill/>
          <a:ln w="28575">
            <a:solidFill>
              <a:srgbClr val="CC00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FF"/>
              </a:solidFill>
              <a:latin typeface="微软雅黑" pitchFamily="34" charset="-122"/>
              <a:ea typeface="微软雅黑" pitchFamily="34" charset="-122"/>
            </a:endParaRPr>
          </a:p>
        </p:txBody>
      </p:sp>
      <p:sp>
        <p:nvSpPr>
          <p:cNvPr id="41" name="Line 2754"/>
          <p:cNvSpPr>
            <a:spLocks noChangeShapeType="1"/>
          </p:cNvSpPr>
          <p:nvPr/>
        </p:nvSpPr>
        <p:spPr bwMode="auto">
          <a:xfrm rot="8150026">
            <a:off x="3238751" y="3156754"/>
            <a:ext cx="872038" cy="172699"/>
          </a:xfrm>
          <a:prstGeom prst="line">
            <a:avLst/>
          </a:prstGeom>
          <a:noFill/>
          <a:ln w="28575">
            <a:solidFill>
              <a:srgbClr val="00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FF"/>
              </a:solidFill>
              <a:latin typeface="微软雅黑" pitchFamily="34" charset="-122"/>
              <a:ea typeface="微软雅黑" pitchFamily="34" charset="-122"/>
            </a:endParaRPr>
          </a:p>
        </p:txBody>
      </p:sp>
      <p:sp>
        <p:nvSpPr>
          <p:cNvPr id="42" name="Line 2756"/>
          <p:cNvSpPr>
            <a:spLocks noChangeShapeType="1"/>
          </p:cNvSpPr>
          <p:nvPr/>
        </p:nvSpPr>
        <p:spPr bwMode="auto">
          <a:xfrm rot="13567995">
            <a:off x="4825683" y="3353171"/>
            <a:ext cx="692701" cy="204455"/>
          </a:xfrm>
          <a:prstGeom prst="line">
            <a:avLst/>
          </a:prstGeom>
          <a:noFill/>
          <a:ln w="28575">
            <a:solidFill>
              <a:srgbClr val="CC00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FF"/>
              </a:solidFill>
              <a:latin typeface="微软雅黑" pitchFamily="34" charset="-122"/>
              <a:ea typeface="微软雅黑" pitchFamily="34" charset="-122"/>
            </a:endParaRPr>
          </a:p>
        </p:txBody>
      </p:sp>
      <p:sp>
        <p:nvSpPr>
          <p:cNvPr id="43" name="Line 2757"/>
          <p:cNvSpPr>
            <a:spLocks noChangeShapeType="1"/>
          </p:cNvSpPr>
          <p:nvPr/>
        </p:nvSpPr>
        <p:spPr bwMode="auto">
          <a:xfrm rot="2767995">
            <a:off x="4931381" y="3339813"/>
            <a:ext cx="736591" cy="204454"/>
          </a:xfrm>
          <a:prstGeom prst="line">
            <a:avLst/>
          </a:prstGeom>
          <a:noFill/>
          <a:ln w="28575">
            <a:solidFill>
              <a:srgbClr val="00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FF"/>
              </a:solidFill>
              <a:latin typeface="微软雅黑" pitchFamily="34" charset="-122"/>
              <a:ea typeface="微软雅黑" pitchFamily="34" charset="-122"/>
            </a:endParaRPr>
          </a:p>
        </p:txBody>
      </p:sp>
      <p:sp>
        <p:nvSpPr>
          <p:cNvPr id="44" name="Line 2759"/>
          <p:cNvSpPr>
            <a:spLocks noChangeShapeType="1"/>
          </p:cNvSpPr>
          <p:nvPr/>
        </p:nvSpPr>
        <p:spPr bwMode="auto">
          <a:xfrm rot="18997895">
            <a:off x="5654930" y="1734300"/>
            <a:ext cx="820078" cy="172699"/>
          </a:xfrm>
          <a:prstGeom prst="line">
            <a:avLst/>
          </a:prstGeom>
          <a:noFill/>
          <a:ln w="28575">
            <a:solidFill>
              <a:srgbClr val="00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FF"/>
              </a:solidFill>
              <a:latin typeface="微软雅黑" pitchFamily="34" charset="-122"/>
              <a:ea typeface="微软雅黑" pitchFamily="34" charset="-122"/>
            </a:endParaRPr>
          </a:p>
        </p:txBody>
      </p:sp>
      <p:sp>
        <p:nvSpPr>
          <p:cNvPr id="45" name="Line 2760"/>
          <p:cNvSpPr>
            <a:spLocks noChangeShapeType="1"/>
          </p:cNvSpPr>
          <p:nvPr/>
        </p:nvSpPr>
        <p:spPr bwMode="auto">
          <a:xfrm rot="8197895">
            <a:off x="5816460" y="1786778"/>
            <a:ext cx="704860" cy="140257"/>
          </a:xfrm>
          <a:prstGeom prst="line">
            <a:avLst/>
          </a:prstGeom>
          <a:noFill/>
          <a:ln w="28575">
            <a:solidFill>
              <a:srgbClr val="CC00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FF"/>
              </a:solidFill>
              <a:latin typeface="微软雅黑" pitchFamily="34" charset="-122"/>
              <a:ea typeface="微软雅黑" pitchFamily="34" charset="-122"/>
            </a:endParaRPr>
          </a:p>
        </p:txBody>
      </p:sp>
      <p:sp>
        <p:nvSpPr>
          <p:cNvPr id="46" name="Line 2762"/>
          <p:cNvSpPr>
            <a:spLocks noChangeShapeType="1"/>
          </p:cNvSpPr>
          <p:nvPr/>
        </p:nvSpPr>
        <p:spPr bwMode="auto">
          <a:xfrm rot="1048487">
            <a:off x="6014138" y="3037488"/>
            <a:ext cx="820078" cy="172698"/>
          </a:xfrm>
          <a:prstGeom prst="line">
            <a:avLst/>
          </a:prstGeom>
          <a:noFill/>
          <a:ln w="28575">
            <a:solidFill>
              <a:srgbClr val="00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FF"/>
              </a:solidFill>
              <a:latin typeface="微软雅黑" pitchFamily="34" charset="-122"/>
              <a:ea typeface="微软雅黑" pitchFamily="34" charset="-122"/>
            </a:endParaRPr>
          </a:p>
        </p:txBody>
      </p:sp>
      <p:sp>
        <p:nvSpPr>
          <p:cNvPr id="47" name="Line 2763"/>
          <p:cNvSpPr>
            <a:spLocks noChangeShapeType="1"/>
          </p:cNvSpPr>
          <p:nvPr/>
        </p:nvSpPr>
        <p:spPr bwMode="auto">
          <a:xfrm rot="11848487">
            <a:off x="5884235" y="3100461"/>
            <a:ext cx="872038" cy="172698"/>
          </a:xfrm>
          <a:prstGeom prst="line">
            <a:avLst/>
          </a:prstGeom>
          <a:noFill/>
          <a:ln w="28575">
            <a:solidFill>
              <a:srgbClr val="CC00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FF"/>
              </a:solidFill>
              <a:latin typeface="微软雅黑" pitchFamily="34" charset="-122"/>
              <a:ea typeface="微软雅黑" pitchFamily="34" charset="-122"/>
            </a:endParaRPr>
          </a:p>
        </p:txBody>
      </p:sp>
      <p:sp>
        <p:nvSpPr>
          <p:cNvPr id="51" name="Text Box 2767"/>
          <p:cNvSpPr txBox="1">
            <a:spLocks noChangeArrowheads="1"/>
          </p:cNvSpPr>
          <p:nvPr/>
        </p:nvSpPr>
        <p:spPr bwMode="auto">
          <a:xfrm>
            <a:off x="6122741" y="1751237"/>
            <a:ext cx="40267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r>
              <a:rPr kumimoji="1" lang="en-US" altLang="zh-CN" sz="1400" b="1" i="1" dirty="0" err="1">
                <a:solidFill>
                  <a:srgbClr val="0000FF"/>
                </a:solidFill>
                <a:latin typeface="微软雅黑" pitchFamily="34" charset="-122"/>
                <a:ea typeface="微软雅黑" pitchFamily="34" charset="-122"/>
              </a:rPr>
              <a:t>u</a:t>
            </a:r>
            <a:r>
              <a:rPr kumimoji="1" lang="en-US" altLang="zh-CN" sz="1400" b="1" i="1" baseline="-25000" dirty="0" err="1">
                <a:solidFill>
                  <a:srgbClr val="0000FF"/>
                </a:solidFill>
                <a:latin typeface="微软雅黑" pitchFamily="34" charset="-122"/>
                <a:ea typeface="微软雅黑" pitchFamily="34" charset="-122"/>
              </a:rPr>
              <a:t>N</a:t>
            </a:r>
            <a:endParaRPr kumimoji="1" lang="en-US" altLang="zh-CN" sz="1400" b="1" i="1" baseline="-25000" dirty="0">
              <a:solidFill>
                <a:srgbClr val="0000FF"/>
              </a:solidFill>
              <a:latin typeface="微软雅黑" pitchFamily="34" charset="-122"/>
              <a:ea typeface="微软雅黑" pitchFamily="34" charset="-122"/>
            </a:endParaRPr>
          </a:p>
        </p:txBody>
      </p:sp>
      <p:sp>
        <p:nvSpPr>
          <p:cNvPr id="52" name="Text Box 2768"/>
          <p:cNvSpPr txBox="1">
            <a:spLocks noChangeArrowheads="1"/>
          </p:cNvSpPr>
          <p:nvPr/>
        </p:nvSpPr>
        <p:spPr bwMode="auto">
          <a:xfrm>
            <a:off x="6064968" y="3079470"/>
            <a:ext cx="37542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r>
              <a:rPr kumimoji="1" lang="en-US" altLang="zh-CN" sz="1400" b="1" i="1">
                <a:solidFill>
                  <a:srgbClr val="0000FF"/>
                </a:solidFill>
                <a:latin typeface="微软雅黑" pitchFamily="34" charset="-122"/>
                <a:ea typeface="微软雅黑" pitchFamily="34" charset="-122"/>
              </a:rPr>
              <a:t>u</a:t>
            </a:r>
            <a:r>
              <a:rPr kumimoji="1" lang="en-US" altLang="zh-CN" sz="1400" b="1" baseline="-25000">
                <a:solidFill>
                  <a:srgbClr val="0000FF"/>
                </a:solidFill>
                <a:latin typeface="微软雅黑" pitchFamily="34" charset="-122"/>
                <a:ea typeface="微软雅黑" pitchFamily="34" charset="-122"/>
              </a:rPr>
              <a:t>5</a:t>
            </a:r>
          </a:p>
        </p:txBody>
      </p:sp>
      <p:sp>
        <p:nvSpPr>
          <p:cNvPr id="53" name="Text Box 2769"/>
          <p:cNvSpPr txBox="1">
            <a:spLocks noChangeArrowheads="1"/>
          </p:cNvSpPr>
          <p:nvPr/>
        </p:nvSpPr>
        <p:spPr bwMode="auto">
          <a:xfrm>
            <a:off x="4873636" y="3338994"/>
            <a:ext cx="37542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r>
              <a:rPr kumimoji="1" lang="en-US" altLang="zh-CN" sz="1400" b="1" i="1" dirty="0">
                <a:solidFill>
                  <a:srgbClr val="0000FF"/>
                </a:solidFill>
                <a:latin typeface="微软雅黑" pitchFamily="34" charset="-122"/>
                <a:ea typeface="微软雅黑" pitchFamily="34" charset="-122"/>
              </a:rPr>
              <a:t>u</a:t>
            </a:r>
            <a:r>
              <a:rPr kumimoji="1" lang="en-US" altLang="zh-CN" sz="1400" b="1" baseline="-25000" dirty="0">
                <a:solidFill>
                  <a:srgbClr val="0000FF"/>
                </a:solidFill>
                <a:latin typeface="微软雅黑" pitchFamily="34" charset="-122"/>
                <a:ea typeface="微软雅黑" pitchFamily="34" charset="-122"/>
              </a:rPr>
              <a:t>4</a:t>
            </a:r>
          </a:p>
        </p:txBody>
      </p:sp>
      <p:sp>
        <p:nvSpPr>
          <p:cNvPr id="54" name="Text Box 2770"/>
          <p:cNvSpPr txBox="1">
            <a:spLocks noChangeArrowheads="1"/>
          </p:cNvSpPr>
          <p:nvPr/>
        </p:nvSpPr>
        <p:spPr bwMode="auto">
          <a:xfrm>
            <a:off x="3400282" y="2849124"/>
            <a:ext cx="37542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r>
              <a:rPr kumimoji="1" lang="en-US" altLang="zh-CN" sz="1400" b="1" i="1" dirty="0">
                <a:solidFill>
                  <a:srgbClr val="0000FF"/>
                </a:solidFill>
                <a:latin typeface="微软雅黑" pitchFamily="34" charset="-122"/>
                <a:ea typeface="微软雅黑" pitchFamily="34" charset="-122"/>
              </a:rPr>
              <a:t>u</a:t>
            </a:r>
            <a:r>
              <a:rPr kumimoji="1" lang="en-US" altLang="zh-CN" sz="1400" b="1" baseline="-25000" dirty="0">
                <a:solidFill>
                  <a:srgbClr val="0000FF"/>
                </a:solidFill>
                <a:latin typeface="微软雅黑" pitchFamily="34" charset="-122"/>
                <a:ea typeface="微软雅黑" pitchFamily="34" charset="-122"/>
              </a:rPr>
              <a:t>3</a:t>
            </a:r>
          </a:p>
        </p:txBody>
      </p:sp>
      <p:sp>
        <p:nvSpPr>
          <p:cNvPr id="55" name="Text Box 2771"/>
          <p:cNvSpPr txBox="1">
            <a:spLocks noChangeArrowheads="1"/>
          </p:cNvSpPr>
          <p:nvPr/>
        </p:nvSpPr>
        <p:spPr bwMode="auto">
          <a:xfrm>
            <a:off x="2888580" y="2154197"/>
            <a:ext cx="37542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r>
              <a:rPr kumimoji="1" lang="en-US" altLang="zh-CN" sz="1400" b="1" i="1" dirty="0">
                <a:solidFill>
                  <a:srgbClr val="0000FF"/>
                </a:solidFill>
                <a:latin typeface="微软雅黑" pitchFamily="34" charset="-122"/>
                <a:ea typeface="微软雅黑" pitchFamily="34" charset="-122"/>
              </a:rPr>
              <a:t>u</a:t>
            </a:r>
            <a:r>
              <a:rPr kumimoji="1" lang="en-US" altLang="zh-CN" sz="1400" b="1" baseline="-25000" dirty="0">
                <a:solidFill>
                  <a:srgbClr val="0000FF"/>
                </a:solidFill>
                <a:latin typeface="微软雅黑" pitchFamily="34" charset="-122"/>
                <a:ea typeface="微软雅黑" pitchFamily="34" charset="-122"/>
              </a:rPr>
              <a:t>2</a:t>
            </a:r>
          </a:p>
        </p:txBody>
      </p:sp>
      <p:sp>
        <p:nvSpPr>
          <p:cNvPr id="56" name="Text Box 2772"/>
          <p:cNvSpPr txBox="1">
            <a:spLocks noChangeArrowheads="1"/>
          </p:cNvSpPr>
          <p:nvPr/>
        </p:nvSpPr>
        <p:spPr bwMode="auto">
          <a:xfrm>
            <a:off x="4015904" y="1427705"/>
            <a:ext cx="37542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r>
              <a:rPr kumimoji="1" lang="en-US" altLang="zh-CN" sz="1400" b="1" i="1" dirty="0">
                <a:solidFill>
                  <a:srgbClr val="0000FF"/>
                </a:solidFill>
                <a:latin typeface="微软雅黑" pitchFamily="34" charset="-122"/>
                <a:ea typeface="微软雅黑" pitchFamily="34" charset="-122"/>
              </a:rPr>
              <a:t>u</a:t>
            </a:r>
            <a:r>
              <a:rPr kumimoji="1" lang="en-US" altLang="zh-CN" sz="1400" b="1" baseline="-25000" dirty="0">
                <a:solidFill>
                  <a:srgbClr val="0000FF"/>
                </a:solidFill>
                <a:latin typeface="微软雅黑" pitchFamily="34" charset="-122"/>
                <a:ea typeface="微软雅黑" pitchFamily="34" charset="-122"/>
              </a:rPr>
              <a:t>1</a:t>
            </a:r>
          </a:p>
        </p:txBody>
      </p:sp>
      <p:sp>
        <p:nvSpPr>
          <p:cNvPr id="57" name="Text Box 2773"/>
          <p:cNvSpPr txBox="1">
            <a:spLocks noChangeArrowheads="1"/>
          </p:cNvSpPr>
          <p:nvPr/>
        </p:nvSpPr>
        <p:spPr bwMode="auto">
          <a:xfrm>
            <a:off x="5765041" y="1522721"/>
            <a:ext cx="40427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r>
              <a:rPr kumimoji="1" lang="en-US" altLang="zh-CN" sz="1400" b="1" i="1" dirty="0" err="1">
                <a:solidFill>
                  <a:srgbClr val="0000FF"/>
                </a:solidFill>
                <a:latin typeface="微软雅黑" pitchFamily="34" charset="-122"/>
                <a:ea typeface="微软雅黑" pitchFamily="34" charset="-122"/>
              </a:rPr>
              <a:t>d</a:t>
            </a:r>
            <a:r>
              <a:rPr kumimoji="1" lang="en-US" altLang="zh-CN" sz="1400" b="1" i="1" baseline="-25000" dirty="0" err="1">
                <a:solidFill>
                  <a:srgbClr val="0000FF"/>
                </a:solidFill>
                <a:latin typeface="微软雅黑" pitchFamily="34" charset="-122"/>
                <a:ea typeface="微软雅黑" pitchFamily="34" charset="-122"/>
              </a:rPr>
              <a:t>N</a:t>
            </a:r>
            <a:endParaRPr kumimoji="1" lang="en-US" altLang="zh-CN" sz="1400" b="1" i="1" baseline="-25000" dirty="0">
              <a:solidFill>
                <a:srgbClr val="0000FF"/>
              </a:solidFill>
              <a:latin typeface="微软雅黑" pitchFamily="34" charset="-122"/>
              <a:ea typeface="微软雅黑" pitchFamily="34" charset="-122"/>
            </a:endParaRPr>
          </a:p>
        </p:txBody>
      </p:sp>
      <p:sp>
        <p:nvSpPr>
          <p:cNvPr id="58" name="Text Box 2774"/>
          <p:cNvSpPr txBox="1">
            <a:spLocks noChangeArrowheads="1"/>
          </p:cNvSpPr>
          <p:nvPr/>
        </p:nvSpPr>
        <p:spPr bwMode="auto">
          <a:xfrm>
            <a:off x="3764600" y="1699157"/>
            <a:ext cx="37702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r>
              <a:rPr kumimoji="1" lang="en-US" altLang="zh-CN" sz="1400" b="1" i="1" dirty="0">
                <a:solidFill>
                  <a:srgbClr val="0000FF"/>
                </a:solidFill>
                <a:latin typeface="微软雅黑" pitchFamily="34" charset="-122"/>
                <a:ea typeface="微软雅黑" pitchFamily="34" charset="-122"/>
              </a:rPr>
              <a:t>d</a:t>
            </a:r>
            <a:r>
              <a:rPr kumimoji="1" lang="en-US" altLang="zh-CN" sz="1400" b="1" baseline="-25000" dirty="0">
                <a:solidFill>
                  <a:srgbClr val="0000FF"/>
                </a:solidFill>
                <a:latin typeface="微软雅黑" pitchFamily="34" charset="-122"/>
                <a:ea typeface="微软雅黑" pitchFamily="34" charset="-122"/>
              </a:rPr>
              <a:t>1</a:t>
            </a:r>
          </a:p>
        </p:txBody>
      </p:sp>
      <p:sp>
        <p:nvSpPr>
          <p:cNvPr id="59" name="Text Box 2775"/>
          <p:cNvSpPr txBox="1">
            <a:spLocks noChangeArrowheads="1"/>
          </p:cNvSpPr>
          <p:nvPr/>
        </p:nvSpPr>
        <p:spPr bwMode="auto">
          <a:xfrm>
            <a:off x="6287711" y="2862881"/>
            <a:ext cx="37702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r>
              <a:rPr kumimoji="1" lang="en-US" altLang="zh-CN" sz="1400" b="1" i="1" dirty="0">
                <a:solidFill>
                  <a:srgbClr val="0000FF"/>
                </a:solidFill>
                <a:latin typeface="微软雅黑" pitchFamily="34" charset="-122"/>
                <a:ea typeface="微软雅黑" pitchFamily="34" charset="-122"/>
              </a:rPr>
              <a:t>d</a:t>
            </a:r>
            <a:r>
              <a:rPr kumimoji="1" lang="en-US" altLang="zh-CN" sz="1400" b="1" baseline="-25000" dirty="0">
                <a:solidFill>
                  <a:srgbClr val="0000FF"/>
                </a:solidFill>
                <a:latin typeface="微软雅黑" pitchFamily="34" charset="-122"/>
                <a:ea typeface="微软雅黑" pitchFamily="34" charset="-122"/>
              </a:rPr>
              <a:t>5</a:t>
            </a:r>
          </a:p>
        </p:txBody>
      </p:sp>
      <p:sp>
        <p:nvSpPr>
          <p:cNvPr id="60" name="Text Box 2776"/>
          <p:cNvSpPr txBox="1">
            <a:spLocks noChangeArrowheads="1"/>
          </p:cNvSpPr>
          <p:nvPr/>
        </p:nvSpPr>
        <p:spPr bwMode="auto">
          <a:xfrm>
            <a:off x="5244891" y="3253122"/>
            <a:ext cx="37702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r>
              <a:rPr kumimoji="1" lang="en-US" altLang="zh-CN" sz="1400" b="1" i="1">
                <a:solidFill>
                  <a:srgbClr val="0000FF"/>
                </a:solidFill>
                <a:latin typeface="微软雅黑" pitchFamily="34" charset="-122"/>
                <a:ea typeface="微软雅黑" pitchFamily="34" charset="-122"/>
              </a:rPr>
              <a:t>d</a:t>
            </a:r>
            <a:r>
              <a:rPr kumimoji="1" lang="en-US" altLang="zh-CN" sz="1400" b="1" baseline="-25000">
                <a:solidFill>
                  <a:srgbClr val="0000FF"/>
                </a:solidFill>
                <a:latin typeface="微软雅黑" pitchFamily="34" charset="-122"/>
                <a:ea typeface="微软雅黑" pitchFamily="34" charset="-122"/>
              </a:rPr>
              <a:t>4</a:t>
            </a:r>
          </a:p>
        </p:txBody>
      </p:sp>
      <p:sp>
        <p:nvSpPr>
          <p:cNvPr id="61" name="Text Box 2777"/>
          <p:cNvSpPr txBox="1">
            <a:spLocks noChangeArrowheads="1"/>
          </p:cNvSpPr>
          <p:nvPr/>
        </p:nvSpPr>
        <p:spPr bwMode="auto">
          <a:xfrm>
            <a:off x="3616088" y="3131550"/>
            <a:ext cx="37702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r>
              <a:rPr kumimoji="1" lang="en-US" altLang="zh-CN" sz="1400" b="1" i="1" dirty="0">
                <a:solidFill>
                  <a:srgbClr val="0000FF"/>
                </a:solidFill>
                <a:latin typeface="微软雅黑" pitchFamily="34" charset="-122"/>
                <a:ea typeface="微软雅黑" pitchFamily="34" charset="-122"/>
              </a:rPr>
              <a:t>d</a:t>
            </a:r>
            <a:r>
              <a:rPr kumimoji="1" lang="en-US" altLang="zh-CN" sz="1400" b="1" baseline="-25000" dirty="0">
                <a:solidFill>
                  <a:srgbClr val="0000FF"/>
                </a:solidFill>
                <a:latin typeface="微软雅黑" pitchFamily="34" charset="-122"/>
                <a:ea typeface="微软雅黑" pitchFamily="34" charset="-122"/>
              </a:rPr>
              <a:t>3</a:t>
            </a:r>
          </a:p>
        </p:txBody>
      </p:sp>
      <p:sp>
        <p:nvSpPr>
          <p:cNvPr id="62" name="Text Box 2778"/>
          <p:cNvSpPr txBox="1">
            <a:spLocks noChangeArrowheads="1"/>
          </p:cNvSpPr>
          <p:nvPr/>
        </p:nvSpPr>
        <p:spPr bwMode="auto">
          <a:xfrm>
            <a:off x="2836620" y="2510331"/>
            <a:ext cx="37702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r>
              <a:rPr kumimoji="1" lang="en-US" altLang="zh-CN" sz="1400" b="1" i="1" dirty="0">
                <a:solidFill>
                  <a:srgbClr val="0000FF"/>
                </a:solidFill>
                <a:latin typeface="微软雅黑" pitchFamily="34" charset="-122"/>
                <a:ea typeface="微软雅黑" pitchFamily="34" charset="-122"/>
              </a:rPr>
              <a:t>d</a:t>
            </a:r>
            <a:r>
              <a:rPr kumimoji="1" lang="en-US" altLang="zh-CN" sz="1400" b="1" baseline="-25000" dirty="0">
                <a:solidFill>
                  <a:srgbClr val="0000FF"/>
                </a:solidFill>
                <a:latin typeface="微软雅黑" pitchFamily="34" charset="-122"/>
                <a:ea typeface="微软雅黑" pitchFamily="34" charset="-122"/>
              </a:rPr>
              <a:t>2</a:t>
            </a:r>
          </a:p>
        </p:txBody>
      </p:sp>
    </p:spTree>
    <p:extLst>
      <p:ext uri="{BB962C8B-B14F-4D97-AF65-F5344CB8AC3E}">
        <p14:creationId xmlns:p14="http://schemas.microsoft.com/office/powerpoint/2010/main" val="2668492649"/>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56963" y="946948"/>
            <a:ext cx="8048776" cy="388721"/>
          </a:xfrm>
          <a:prstGeom prst="roundRect">
            <a:avLst>
              <a:gd name="adj" fmla="val 16667"/>
            </a:avLst>
          </a:prstGeom>
          <a:solidFill>
            <a:srgbClr val="0089FA"/>
          </a:solidFill>
          <a:ln>
            <a:noFill/>
          </a:ln>
          <a:effectLst/>
          <a:extLst/>
        </p:spPr>
        <p:txBody>
          <a:bodyPr wrap="none" anchor="ctr"/>
          <a:lstStyle/>
          <a:p>
            <a:endParaRPr lang="zh-CN" altLang="en-US"/>
          </a:p>
        </p:txBody>
      </p:sp>
      <p:sp>
        <p:nvSpPr>
          <p:cNvPr id="3" name="Rectangle 6"/>
          <p:cNvSpPr>
            <a:spLocks noChangeArrowheads="1"/>
          </p:cNvSpPr>
          <p:nvPr/>
        </p:nvSpPr>
        <p:spPr bwMode="auto">
          <a:xfrm>
            <a:off x="3214099" y="913821"/>
            <a:ext cx="271580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itchFamily="34" charset="-122"/>
                <a:ea typeface="微软雅黑" pitchFamily="34" charset="-122"/>
              </a:rPr>
              <a:t>P2P </a:t>
            </a:r>
            <a:r>
              <a:rPr lang="zh-CN" altLang="en-US" sz="2400" b="1" dirty="0">
                <a:solidFill>
                  <a:schemeClr val="bg1"/>
                </a:solidFill>
                <a:latin typeface="微软雅黑" pitchFamily="34" charset="-122"/>
                <a:ea typeface="微软雅黑" pitchFamily="34" charset="-122"/>
              </a:rPr>
              <a:t>工作方式概述</a:t>
            </a:r>
          </a:p>
        </p:txBody>
      </p:sp>
      <p:sp>
        <p:nvSpPr>
          <p:cNvPr id="4" name="Rectangle 68"/>
          <p:cNvSpPr>
            <a:spLocks noChangeArrowheads="1"/>
          </p:cNvSpPr>
          <p:nvPr/>
        </p:nvSpPr>
        <p:spPr bwMode="auto">
          <a:xfrm>
            <a:off x="567890" y="1341166"/>
            <a:ext cx="7598645" cy="263149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eaLnBrk="0" hangingPunct="0">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P2P </a:t>
            </a:r>
            <a:r>
              <a:rPr lang="zh-CN" altLang="en-US" sz="2000" b="1" dirty="0">
                <a:latin typeface="微软雅黑" pitchFamily="34" charset="-122"/>
                <a:ea typeface="微软雅黑" pitchFamily="34" charset="-122"/>
              </a:rPr>
              <a:t>工作方式受到广大网民的欢迎。</a:t>
            </a:r>
            <a:endParaRPr lang="en-US" altLang="zh-CN" sz="2000" b="1" dirty="0">
              <a:latin typeface="微软雅黑" pitchFamily="34" charset="-122"/>
              <a:ea typeface="微软雅黑" pitchFamily="34" charset="-122"/>
            </a:endParaRPr>
          </a:p>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在 </a:t>
            </a:r>
            <a:r>
              <a:rPr lang="en-US" altLang="zh-CN" sz="2000" b="1" dirty="0">
                <a:latin typeface="微软雅黑" pitchFamily="34" charset="-122"/>
                <a:ea typeface="微软雅黑" pitchFamily="34" charset="-122"/>
              </a:rPr>
              <a:t>P2P </a:t>
            </a:r>
            <a:r>
              <a:rPr lang="zh-CN" altLang="en-US" sz="2000" b="1" dirty="0">
                <a:latin typeface="微软雅黑" pitchFamily="34" charset="-122"/>
                <a:ea typeface="微软雅黑" pitchFamily="34" charset="-122"/>
              </a:rPr>
              <a:t>工作方式下，所有的音频</a:t>
            </a:r>
            <a:r>
              <a:rPr lang="en-US" altLang="zh-CN" sz="2000" b="1" dirty="0">
                <a:latin typeface="微软雅黑" pitchFamily="34" charset="-122"/>
                <a:ea typeface="微软雅黑" pitchFamily="34" charset="-122"/>
              </a:rPr>
              <a:t>/</a:t>
            </a:r>
            <a:r>
              <a:rPr lang="zh-CN" altLang="en-US" sz="2000" b="1" dirty="0">
                <a:latin typeface="微软雅黑" pitchFamily="34" charset="-122"/>
                <a:ea typeface="微软雅黑" pitchFamily="34" charset="-122"/>
              </a:rPr>
              <a:t>视频文件都是在普通的互联网用户之间传输。</a:t>
            </a:r>
            <a:endParaRPr lang="en-US" altLang="zh-CN" sz="2000" b="1" dirty="0">
              <a:latin typeface="微软雅黑" pitchFamily="34" charset="-122"/>
              <a:ea typeface="微软雅黑" pitchFamily="34" charset="-122"/>
            </a:endParaRPr>
          </a:p>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这种工作方式解决了集中式媒体服务器可能出现的瓶颈问题。</a:t>
            </a:r>
          </a:p>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在互联网流量中，</a:t>
            </a:r>
            <a:r>
              <a:rPr lang="en-US" altLang="zh-CN" sz="2000" b="1" dirty="0">
                <a:latin typeface="微软雅黑" pitchFamily="34" charset="-122"/>
                <a:ea typeface="微软雅黑" pitchFamily="34" charset="-122"/>
              </a:rPr>
              <a:t>P2P </a:t>
            </a:r>
            <a:r>
              <a:rPr lang="zh-CN" altLang="en-US" sz="2000" b="1" dirty="0">
                <a:latin typeface="微软雅黑" pitchFamily="34" charset="-122"/>
                <a:ea typeface="微软雅黑" pitchFamily="34" charset="-122"/>
              </a:rPr>
              <a:t>工作方式下的文件分发已占据了最大的份额，比万维网应用所占的比例大得多。 </a:t>
            </a:r>
          </a:p>
        </p:txBody>
      </p:sp>
    </p:spTree>
    <p:extLst>
      <p:ext uri="{BB962C8B-B14F-4D97-AF65-F5344CB8AC3E}">
        <p14:creationId xmlns:p14="http://schemas.microsoft.com/office/powerpoint/2010/main" val="3641908456"/>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56963" y="740483"/>
            <a:ext cx="8048776" cy="388721"/>
          </a:xfrm>
          <a:prstGeom prst="roundRect">
            <a:avLst>
              <a:gd name="adj" fmla="val 16667"/>
            </a:avLst>
          </a:prstGeom>
          <a:solidFill>
            <a:srgbClr val="0089FA"/>
          </a:solidFill>
          <a:ln>
            <a:noFill/>
          </a:ln>
          <a:effectLst/>
          <a:extLst/>
        </p:spPr>
        <p:txBody>
          <a:bodyPr wrap="none" anchor="ctr"/>
          <a:lstStyle/>
          <a:p>
            <a:endParaRPr lang="zh-CN" altLang="en-US"/>
          </a:p>
        </p:txBody>
      </p:sp>
      <p:sp>
        <p:nvSpPr>
          <p:cNvPr id="3" name="Rectangle 6"/>
          <p:cNvSpPr>
            <a:spLocks noChangeArrowheads="1"/>
          </p:cNvSpPr>
          <p:nvPr/>
        </p:nvSpPr>
        <p:spPr bwMode="auto">
          <a:xfrm>
            <a:off x="1519728" y="698212"/>
            <a:ext cx="610455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itchFamily="34" charset="-122"/>
                <a:ea typeface="微软雅黑" pitchFamily="34" charset="-122"/>
              </a:rPr>
              <a:t>6.9.1 </a:t>
            </a:r>
            <a:r>
              <a:rPr lang="zh-CN" altLang="en-US" sz="2400" b="1" dirty="0">
                <a:solidFill>
                  <a:schemeClr val="bg1"/>
                </a:solidFill>
                <a:latin typeface="微软雅黑" pitchFamily="34" charset="-122"/>
                <a:ea typeface="微软雅黑" pitchFamily="34" charset="-122"/>
              </a:rPr>
              <a:t>具有集中目录服务器的 </a:t>
            </a:r>
            <a:r>
              <a:rPr lang="en-US" altLang="zh-CN" sz="2400" b="1" dirty="0">
                <a:solidFill>
                  <a:schemeClr val="bg1"/>
                </a:solidFill>
                <a:latin typeface="微软雅黑" pitchFamily="34" charset="-122"/>
                <a:ea typeface="微软雅黑" pitchFamily="34" charset="-122"/>
              </a:rPr>
              <a:t>P2P </a:t>
            </a:r>
            <a:r>
              <a:rPr lang="zh-CN" altLang="en-US" sz="2400" b="1" dirty="0">
                <a:solidFill>
                  <a:schemeClr val="bg1"/>
                </a:solidFill>
                <a:latin typeface="微软雅黑" pitchFamily="34" charset="-122"/>
                <a:ea typeface="微软雅黑" pitchFamily="34" charset="-122"/>
              </a:rPr>
              <a:t>工作方式</a:t>
            </a:r>
          </a:p>
        </p:txBody>
      </p:sp>
      <p:sp>
        <p:nvSpPr>
          <p:cNvPr id="4" name="Rectangle 68"/>
          <p:cNvSpPr>
            <a:spLocks noChangeArrowheads="1"/>
          </p:cNvSpPr>
          <p:nvPr/>
        </p:nvSpPr>
        <p:spPr bwMode="auto">
          <a:xfrm>
            <a:off x="556963" y="1134701"/>
            <a:ext cx="7788252" cy="30546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eaLnBrk="0" hangingPunct="0">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Napster </a:t>
            </a:r>
            <a:r>
              <a:rPr lang="zh-CN" altLang="en-US" sz="2000" b="1" dirty="0">
                <a:latin typeface="微软雅黑" pitchFamily="34" charset="-122"/>
                <a:ea typeface="微软雅黑" pitchFamily="34" charset="-122"/>
              </a:rPr>
              <a:t>最早使用 </a:t>
            </a:r>
            <a:r>
              <a:rPr lang="en-US" altLang="zh-CN" sz="2000" b="1" dirty="0">
                <a:latin typeface="微软雅黑" pitchFamily="34" charset="-122"/>
                <a:ea typeface="微软雅黑" pitchFamily="34" charset="-122"/>
              </a:rPr>
              <a:t>P2P </a:t>
            </a:r>
            <a:r>
              <a:rPr lang="zh-CN" altLang="en-US" sz="2000" b="1" dirty="0">
                <a:latin typeface="微软雅黑" pitchFamily="34" charset="-122"/>
                <a:ea typeface="微软雅黑" pitchFamily="34" charset="-122"/>
              </a:rPr>
              <a:t>技术，提供免费下载 </a:t>
            </a:r>
            <a:r>
              <a:rPr lang="en-US" altLang="zh-CN" sz="2000" b="1" dirty="0">
                <a:latin typeface="微软雅黑" pitchFamily="34" charset="-122"/>
                <a:ea typeface="微软雅黑" pitchFamily="34" charset="-122"/>
              </a:rPr>
              <a:t>MP3 </a:t>
            </a:r>
            <a:r>
              <a:rPr lang="zh-CN" altLang="en-US" sz="2000" b="1" dirty="0">
                <a:latin typeface="微软雅黑" pitchFamily="34" charset="-122"/>
                <a:ea typeface="微软雅黑" pitchFamily="34" charset="-122"/>
              </a:rPr>
              <a:t>音乐。</a:t>
            </a:r>
          </a:p>
          <a:p>
            <a:pPr marL="285750" indent="-285750" eaLnBrk="0" hangingPunct="0">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Napster </a:t>
            </a:r>
            <a:r>
              <a:rPr lang="zh-CN" altLang="en-US" sz="2000" b="1" dirty="0">
                <a:latin typeface="微软雅黑" pitchFamily="34" charset="-122"/>
                <a:ea typeface="微软雅黑" pitchFamily="34" charset="-122"/>
              </a:rPr>
              <a:t>将所有音乐文件的索引信息都集中存放在 </a:t>
            </a:r>
            <a:r>
              <a:rPr lang="en-US" altLang="zh-CN" sz="2000" b="1" dirty="0">
                <a:latin typeface="微软雅黑" pitchFamily="34" charset="-122"/>
                <a:ea typeface="微软雅黑" pitchFamily="34" charset="-122"/>
              </a:rPr>
              <a:t>Napster </a:t>
            </a:r>
            <a:r>
              <a:rPr lang="zh-CN" altLang="en-US" sz="2000" b="1" dirty="0">
                <a:latin typeface="微软雅黑" pitchFamily="34" charset="-122"/>
                <a:ea typeface="微软雅黑" pitchFamily="34" charset="-122"/>
              </a:rPr>
              <a:t>目录服务器中。</a:t>
            </a:r>
            <a:endParaRPr lang="en-US" altLang="zh-CN" sz="2000" b="1" dirty="0">
              <a:latin typeface="微软雅黑" pitchFamily="34" charset="-122"/>
              <a:ea typeface="微软雅黑" pitchFamily="34" charset="-122"/>
            </a:endParaRPr>
          </a:p>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使用者只要查找目录服务器，就可知道应从何处下载所要的</a:t>
            </a:r>
            <a:r>
              <a:rPr lang="en-US" altLang="zh-CN" sz="2000" b="1" dirty="0">
                <a:latin typeface="微软雅黑" pitchFamily="34" charset="-122"/>
                <a:ea typeface="微软雅黑" pitchFamily="34" charset="-122"/>
              </a:rPr>
              <a:t>MP3</a:t>
            </a:r>
            <a:r>
              <a:rPr lang="zh-CN" altLang="en-US" sz="2000" b="1" dirty="0">
                <a:latin typeface="微软雅黑" pitchFamily="34" charset="-122"/>
                <a:ea typeface="微软雅黑" pitchFamily="34" charset="-122"/>
              </a:rPr>
              <a:t>文件。</a:t>
            </a:r>
            <a:endParaRPr lang="en-US" altLang="zh-CN" sz="2000" b="1" dirty="0">
              <a:latin typeface="微软雅黑" pitchFamily="34" charset="-122"/>
              <a:ea typeface="微软雅黑" pitchFamily="34" charset="-122"/>
            </a:endParaRPr>
          </a:p>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用户要及时向 </a:t>
            </a:r>
            <a:r>
              <a:rPr lang="en-US" altLang="zh-CN" sz="2000" b="1" dirty="0">
                <a:latin typeface="微软雅黑" pitchFamily="34" charset="-122"/>
                <a:ea typeface="微软雅黑" pitchFamily="34" charset="-122"/>
              </a:rPr>
              <a:t>Napster </a:t>
            </a:r>
            <a:r>
              <a:rPr lang="zh-CN" altLang="en-US" sz="2000" b="1" dirty="0">
                <a:latin typeface="微软雅黑" pitchFamily="34" charset="-122"/>
                <a:ea typeface="微软雅黑" pitchFamily="34" charset="-122"/>
              </a:rPr>
              <a:t>的目录服务器报告自己存有的音乐文件。</a:t>
            </a:r>
            <a:endParaRPr lang="en-US" altLang="zh-CN" sz="2000" b="1" dirty="0">
              <a:latin typeface="微软雅黑" pitchFamily="34" charset="-122"/>
              <a:ea typeface="微软雅黑" pitchFamily="34" charset="-122"/>
            </a:endParaRPr>
          </a:p>
          <a:p>
            <a:pPr marL="285750" indent="-285750" eaLnBrk="0" hangingPunct="0">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Napster </a:t>
            </a:r>
            <a:r>
              <a:rPr lang="zh-CN" altLang="en-US" sz="2000" b="1" dirty="0">
                <a:latin typeface="微软雅黑" pitchFamily="34" charset="-122"/>
                <a:ea typeface="微软雅黑" pitchFamily="34" charset="-122"/>
              </a:rPr>
              <a:t>的文件传输是分散的，文件的定位则是</a:t>
            </a:r>
            <a:r>
              <a:rPr lang="zh-CN" altLang="en-US" sz="2000" b="1" dirty="0">
                <a:solidFill>
                  <a:srgbClr val="0000FF"/>
                </a:solidFill>
                <a:latin typeface="微软雅黑" pitchFamily="34" charset="-122"/>
                <a:ea typeface="微软雅黑" pitchFamily="34" charset="-122"/>
              </a:rPr>
              <a:t>集中</a:t>
            </a:r>
            <a:r>
              <a:rPr lang="zh-CN" altLang="en-US" sz="2000" b="1" dirty="0">
                <a:latin typeface="微软雅黑" pitchFamily="34" charset="-122"/>
                <a:ea typeface="微软雅黑" pitchFamily="34" charset="-122"/>
              </a:rPr>
              <a:t>的。</a:t>
            </a:r>
          </a:p>
        </p:txBody>
      </p:sp>
    </p:spTree>
    <p:extLst>
      <p:ext uri="{BB962C8B-B14F-4D97-AF65-F5344CB8AC3E}">
        <p14:creationId xmlns:p14="http://schemas.microsoft.com/office/powerpoint/2010/main" val="385342524"/>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56963" y="658836"/>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3" name="Rectangle 6"/>
          <p:cNvSpPr>
            <a:spLocks noChangeArrowheads="1"/>
          </p:cNvSpPr>
          <p:nvPr/>
        </p:nvSpPr>
        <p:spPr bwMode="auto">
          <a:xfrm>
            <a:off x="3296164" y="625625"/>
            <a:ext cx="257038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itchFamily="34" charset="-122"/>
                <a:ea typeface="微软雅黑" pitchFamily="34" charset="-122"/>
              </a:rPr>
              <a:t>Napster </a:t>
            </a:r>
            <a:r>
              <a:rPr lang="zh-CN" altLang="en-US" sz="2000" b="1" dirty="0">
                <a:solidFill>
                  <a:schemeClr val="bg1"/>
                </a:solidFill>
                <a:latin typeface="微软雅黑" pitchFamily="34" charset="-122"/>
                <a:ea typeface="微软雅黑" pitchFamily="34" charset="-122"/>
              </a:rPr>
              <a:t>的工作过程</a:t>
            </a:r>
          </a:p>
        </p:txBody>
      </p:sp>
      <p:sp>
        <p:nvSpPr>
          <p:cNvPr id="5" name="圆角矩形 4"/>
          <p:cNvSpPr/>
          <p:nvPr/>
        </p:nvSpPr>
        <p:spPr>
          <a:xfrm>
            <a:off x="714703" y="1075916"/>
            <a:ext cx="7891036" cy="329301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8" name="Object 5">
            <a:hlinkClick r:id="" action="ppaction://ole?verb=0"/>
          </p:cNvPr>
          <p:cNvGraphicFramePr>
            <a:graphicFrameLocks/>
          </p:cNvGraphicFramePr>
          <p:nvPr>
            <p:extLst>
              <p:ext uri="{D42A27DB-BD31-4B8C-83A1-F6EECF244321}">
                <p14:modId xmlns:p14="http://schemas.microsoft.com/office/powerpoint/2010/main" val="3929484085"/>
              </p:ext>
            </p:extLst>
          </p:nvPr>
        </p:nvGraphicFramePr>
        <p:xfrm>
          <a:off x="2812570" y="2030708"/>
          <a:ext cx="575345" cy="1000249"/>
        </p:xfrm>
        <a:graphic>
          <a:graphicData uri="http://schemas.openxmlformats.org/presentationml/2006/ole">
            <mc:AlternateContent xmlns:mc="http://schemas.openxmlformats.org/markup-compatibility/2006">
              <mc:Choice xmlns:v="urn:schemas-microsoft-com:vml" Requires="v">
                <p:oleObj spid="_x0000_s35865" name="Microsoft ClipArt Gallery" r:id="rId3" imgW="2735263" imgH="3825875" progId="">
                  <p:embed/>
                </p:oleObj>
              </mc:Choice>
              <mc:Fallback>
                <p:oleObj name="Microsoft ClipArt Gallery" r:id="rId3" imgW="2735263" imgH="3825875" progId="">
                  <p:embed/>
                  <p:pic>
                    <p:nvPicPr>
                      <p:cNvPr id="0" name="Picture 22"/>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12570" y="2030708"/>
                        <a:ext cx="575345" cy="1000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 name="Text Box 6"/>
          <p:cNvSpPr txBox="1">
            <a:spLocks noChangeArrowheads="1"/>
          </p:cNvSpPr>
          <p:nvPr/>
        </p:nvSpPr>
        <p:spPr bwMode="auto">
          <a:xfrm>
            <a:off x="2356636" y="1601784"/>
            <a:ext cx="1307666" cy="461665"/>
          </a:xfrm>
          <a:prstGeom prst="rect">
            <a:avLst/>
          </a:prstGeom>
          <a:noFill/>
          <a:ln w="9525">
            <a:noFill/>
            <a:miter lim="800000"/>
            <a:headEnd/>
            <a:tailEnd/>
          </a:ln>
        </p:spPr>
        <p:txBody>
          <a:bodyPr wrap="none">
            <a:spAutoFit/>
          </a:bodyPr>
          <a:lstStyle/>
          <a:p>
            <a:pPr algn="ctr"/>
            <a:r>
              <a:rPr kumimoji="1" lang="en-US" altLang="zh-CN" sz="1200" b="1" dirty="0">
                <a:latin typeface="微软雅黑" pitchFamily="34" charset="-122"/>
                <a:ea typeface="微软雅黑" pitchFamily="34" charset="-122"/>
                <a:cs typeface="Times New Roman" pitchFamily="18" charset="0"/>
              </a:rPr>
              <a:t>Napster </a:t>
            </a:r>
            <a:r>
              <a:rPr kumimoji="1" lang="zh-CN" altLang="en-US" sz="1200" b="1" dirty="0">
                <a:latin typeface="微软雅黑" pitchFamily="34" charset="-122"/>
                <a:ea typeface="微软雅黑" pitchFamily="34" charset="-122"/>
                <a:cs typeface="Times New Roman" pitchFamily="18" charset="0"/>
              </a:rPr>
              <a:t>集中式</a:t>
            </a:r>
          </a:p>
          <a:p>
            <a:pPr algn="ctr"/>
            <a:r>
              <a:rPr kumimoji="1" lang="zh-CN" altLang="en-US" sz="1200" b="1" dirty="0">
                <a:latin typeface="微软雅黑" pitchFamily="34" charset="-122"/>
                <a:ea typeface="微软雅黑" pitchFamily="34" charset="-122"/>
                <a:cs typeface="Times New Roman" pitchFamily="18" charset="0"/>
              </a:rPr>
              <a:t>目录服务器</a:t>
            </a:r>
          </a:p>
        </p:txBody>
      </p:sp>
      <p:pic>
        <p:nvPicPr>
          <p:cNvPr id="10" name="Picture 9"/>
          <p:cNvPicPr>
            <a:picLocks noChangeArrowheads="1"/>
          </p:cNvPicPr>
          <p:nvPr/>
        </p:nvPicPr>
        <p:blipFill>
          <a:blip r:embed="rId5" cstate="print"/>
          <a:srcRect/>
          <a:stretch>
            <a:fillRect/>
          </a:stretch>
        </p:blipFill>
        <p:spPr bwMode="auto">
          <a:xfrm>
            <a:off x="4784684" y="1259640"/>
            <a:ext cx="432469" cy="427137"/>
          </a:xfrm>
          <a:prstGeom prst="rect">
            <a:avLst/>
          </a:prstGeom>
          <a:noFill/>
          <a:ln w="9525">
            <a:noFill/>
            <a:miter lim="800000"/>
            <a:headEnd/>
            <a:tailEnd/>
          </a:ln>
        </p:spPr>
      </p:pic>
      <p:sp>
        <p:nvSpPr>
          <p:cNvPr id="11" name="Text Box 13"/>
          <p:cNvSpPr txBox="1">
            <a:spLocks noChangeArrowheads="1"/>
          </p:cNvSpPr>
          <p:nvPr/>
        </p:nvSpPr>
        <p:spPr bwMode="auto">
          <a:xfrm>
            <a:off x="6052930" y="3326852"/>
            <a:ext cx="292068" cy="276999"/>
          </a:xfrm>
          <a:prstGeom prst="rect">
            <a:avLst/>
          </a:prstGeom>
          <a:noFill/>
          <a:ln w="9525">
            <a:noFill/>
            <a:miter lim="800000"/>
            <a:headEnd/>
            <a:tailEnd/>
          </a:ln>
        </p:spPr>
        <p:txBody>
          <a:bodyPr wrap="none">
            <a:spAutoFit/>
          </a:bodyPr>
          <a:lstStyle/>
          <a:p>
            <a:r>
              <a:rPr lang="en-US" altLang="zh-CN" sz="1200" b="1" dirty="0">
                <a:latin typeface="微软雅黑" pitchFamily="34" charset="-122"/>
                <a:ea typeface="微软雅黑" pitchFamily="34" charset="-122"/>
                <a:cs typeface="Times New Roman" pitchFamily="18" charset="0"/>
              </a:rPr>
              <a:t>X</a:t>
            </a:r>
          </a:p>
        </p:txBody>
      </p:sp>
      <p:pic>
        <p:nvPicPr>
          <p:cNvPr id="12" name="Picture 9"/>
          <p:cNvPicPr>
            <a:picLocks noChangeArrowheads="1"/>
          </p:cNvPicPr>
          <p:nvPr/>
        </p:nvPicPr>
        <p:blipFill>
          <a:blip r:embed="rId5" cstate="print"/>
          <a:srcRect/>
          <a:stretch>
            <a:fillRect/>
          </a:stretch>
        </p:blipFill>
        <p:spPr bwMode="auto">
          <a:xfrm>
            <a:off x="5908914" y="1475664"/>
            <a:ext cx="432469" cy="427137"/>
          </a:xfrm>
          <a:prstGeom prst="rect">
            <a:avLst/>
          </a:prstGeom>
          <a:noFill/>
          <a:ln w="9525">
            <a:noFill/>
            <a:miter lim="800000"/>
            <a:headEnd/>
            <a:tailEnd/>
          </a:ln>
        </p:spPr>
      </p:pic>
      <p:pic>
        <p:nvPicPr>
          <p:cNvPr id="13" name="Picture 9"/>
          <p:cNvPicPr>
            <a:picLocks noChangeArrowheads="1"/>
          </p:cNvPicPr>
          <p:nvPr/>
        </p:nvPicPr>
        <p:blipFill>
          <a:blip r:embed="rId5" cstate="print"/>
          <a:srcRect/>
          <a:stretch>
            <a:fillRect/>
          </a:stretch>
        </p:blipFill>
        <p:spPr bwMode="auto">
          <a:xfrm>
            <a:off x="6628994" y="2534764"/>
            <a:ext cx="432469" cy="427137"/>
          </a:xfrm>
          <a:prstGeom prst="rect">
            <a:avLst/>
          </a:prstGeom>
          <a:noFill/>
          <a:ln w="9525">
            <a:noFill/>
            <a:miter lim="800000"/>
            <a:headEnd/>
            <a:tailEnd/>
          </a:ln>
        </p:spPr>
      </p:pic>
      <p:pic>
        <p:nvPicPr>
          <p:cNvPr id="14" name="Picture 9"/>
          <p:cNvPicPr>
            <a:picLocks noChangeArrowheads="1"/>
          </p:cNvPicPr>
          <p:nvPr/>
        </p:nvPicPr>
        <p:blipFill>
          <a:blip r:embed="rId5" cstate="print"/>
          <a:srcRect/>
          <a:stretch>
            <a:fillRect/>
          </a:stretch>
        </p:blipFill>
        <p:spPr bwMode="auto">
          <a:xfrm>
            <a:off x="5764898" y="3326852"/>
            <a:ext cx="432469" cy="427137"/>
          </a:xfrm>
          <a:prstGeom prst="rect">
            <a:avLst/>
          </a:prstGeom>
          <a:noFill/>
          <a:ln w="9525">
            <a:noFill/>
            <a:miter lim="800000"/>
            <a:headEnd/>
            <a:tailEnd/>
          </a:ln>
        </p:spPr>
      </p:pic>
      <p:pic>
        <p:nvPicPr>
          <p:cNvPr id="15" name="Picture 9"/>
          <p:cNvPicPr>
            <a:picLocks noChangeArrowheads="1"/>
          </p:cNvPicPr>
          <p:nvPr/>
        </p:nvPicPr>
        <p:blipFill>
          <a:blip r:embed="rId5" cstate="print"/>
          <a:srcRect/>
          <a:stretch>
            <a:fillRect/>
          </a:stretch>
        </p:blipFill>
        <p:spPr bwMode="auto">
          <a:xfrm>
            <a:off x="4036706" y="3664310"/>
            <a:ext cx="432469" cy="427137"/>
          </a:xfrm>
          <a:prstGeom prst="rect">
            <a:avLst/>
          </a:prstGeom>
          <a:noFill/>
          <a:ln w="9525">
            <a:noFill/>
            <a:miter lim="800000"/>
            <a:headEnd/>
            <a:tailEnd/>
          </a:ln>
        </p:spPr>
      </p:pic>
      <p:pic>
        <p:nvPicPr>
          <p:cNvPr id="16" name="Picture 9"/>
          <p:cNvPicPr>
            <a:picLocks noChangeArrowheads="1"/>
          </p:cNvPicPr>
          <p:nvPr/>
        </p:nvPicPr>
        <p:blipFill>
          <a:blip r:embed="rId5" cstate="print"/>
          <a:srcRect/>
          <a:stretch>
            <a:fillRect/>
          </a:stretch>
        </p:blipFill>
        <p:spPr bwMode="auto">
          <a:xfrm>
            <a:off x="2920794" y="3437776"/>
            <a:ext cx="432469" cy="427137"/>
          </a:xfrm>
          <a:prstGeom prst="rect">
            <a:avLst/>
          </a:prstGeom>
          <a:noFill/>
          <a:ln w="9525">
            <a:noFill/>
            <a:miter lim="800000"/>
            <a:headEnd/>
            <a:tailEnd/>
          </a:ln>
        </p:spPr>
      </p:pic>
      <p:sp>
        <p:nvSpPr>
          <p:cNvPr id="17" name="Text Box 13"/>
          <p:cNvSpPr txBox="1">
            <a:spLocks noChangeArrowheads="1"/>
          </p:cNvSpPr>
          <p:nvPr/>
        </p:nvSpPr>
        <p:spPr bwMode="auto">
          <a:xfrm>
            <a:off x="4396746" y="3664310"/>
            <a:ext cx="288862" cy="276999"/>
          </a:xfrm>
          <a:prstGeom prst="rect">
            <a:avLst/>
          </a:prstGeom>
          <a:noFill/>
          <a:ln w="9525">
            <a:noFill/>
            <a:miter lim="800000"/>
            <a:headEnd/>
            <a:tailEnd/>
          </a:ln>
        </p:spPr>
        <p:txBody>
          <a:bodyPr wrap="none">
            <a:spAutoFit/>
          </a:bodyPr>
          <a:lstStyle/>
          <a:p>
            <a:r>
              <a:rPr lang="en-US" altLang="zh-CN" sz="1200" b="1" dirty="0">
                <a:latin typeface="微软雅黑" pitchFamily="34" charset="-122"/>
                <a:ea typeface="微软雅黑" pitchFamily="34" charset="-122"/>
                <a:cs typeface="Times New Roman" pitchFamily="18" charset="0"/>
              </a:rPr>
              <a:t>C</a:t>
            </a:r>
          </a:p>
        </p:txBody>
      </p:sp>
      <p:sp>
        <p:nvSpPr>
          <p:cNvPr id="18" name="Text Box 13"/>
          <p:cNvSpPr txBox="1">
            <a:spLocks noChangeArrowheads="1"/>
          </p:cNvSpPr>
          <p:nvPr/>
        </p:nvSpPr>
        <p:spPr bwMode="auto">
          <a:xfrm>
            <a:off x="6989034" y="2534764"/>
            <a:ext cx="290464" cy="276999"/>
          </a:xfrm>
          <a:prstGeom prst="rect">
            <a:avLst/>
          </a:prstGeom>
          <a:noFill/>
          <a:ln w="9525">
            <a:noFill/>
            <a:miter lim="800000"/>
            <a:headEnd/>
            <a:tailEnd/>
          </a:ln>
        </p:spPr>
        <p:txBody>
          <a:bodyPr wrap="none">
            <a:spAutoFit/>
          </a:bodyPr>
          <a:lstStyle/>
          <a:p>
            <a:r>
              <a:rPr lang="en-US" altLang="zh-CN" sz="1200" b="1" dirty="0">
                <a:latin typeface="微软雅黑" pitchFamily="34" charset="-122"/>
                <a:ea typeface="微软雅黑" pitchFamily="34" charset="-122"/>
                <a:cs typeface="Times New Roman" pitchFamily="18" charset="0"/>
              </a:rPr>
              <a:t>B</a:t>
            </a:r>
          </a:p>
        </p:txBody>
      </p:sp>
      <p:sp>
        <p:nvSpPr>
          <p:cNvPr id="19" name="Text Box 13"/>
          <p:cNvSpPr txBox="1">
            <a:spLocks noChangeArrowheads="1"/>
          </p:cNvSpPr>
          <p:nvPr/>
        </p:nvSpPr>
        <p:spPr bwMode="auto">
          <a:xfrm>
            <a:off x="5144724" y="1259640"/>
            <a:ext cx="300082" cy="276999"/>
          </a:xfrm>
          <a:prstGeom prst="rect">
            <a:avLst/>
          </a:prstGeom>
          <a:noFill/>
          <a:ln w="9525">
            <a:noFill/>
            <a:miter lim="800000"/>
            <a:headEnd/>
            <a:tailEnd/>
          </a:ln>
        </p:spPr>
        <p:txBody>
          <a:bodyPr wrap="none">
            <a:spAutoFit/>
          </a:bodyPr>
          <a:lstStyle/>
          <a:p>
            <a:r>
              <a:rPr lang="en-US" altLang="zh-CN" sz="1200" b="1" dirty="0">
                <a:latin typeface="微软雅黑" pitchFamily="34" charset="-122"/>
                <a:ea typeface="微软雅黑" pitchFamily="34" charset="-122"/>
                <a:cs typeface="Times New Roman" pitchFamily="18" charset="0"/>
              </a:rPr>
              <a:t>A</a:t>
            </a:r>
          </a:p>
        </p:txBody>
      </p:sp>
      <p:cxnSp>
        <p:nvCxnSpPr>
          <p:cNvPr id="20" name="直接箭头连接符 19"/>
          <p:cNvCxnSpPr/>
          <p:nvPr/>
        </p:nvCxnSpPr>
        <p:spPr>
          <a:xfrm flipH="1" flipV="1">
            <a:off x="3384061" y="2761368"/>
            <a:ext cx="2376264" cy="792088"/>
          </a:xfrm>
          <a:prstGeom prst="straightConnector1">
            <a:avLst/>
          </a:prstGeom>
          <a:noFill/>
          <a:ln w="19050" cap="flat" cmpd="sng" algn="ctr">
            <a:solidFill>
              <a:sysClr val="windowText" lastClr="000000"/>
            </a:solidFill>
            <a:prstDash val="solid"/>
            <a:headEnd type="none" w="med" len="med"/>
            <a:tailEnd type="triangle" w="med" len="lg"/>
          </a:ln>
          <a:effectLst/>
        </p:spPr>
      </p:cxnSp>
      <p:cxnSp>
        <p:nvCxnSpPr>
          <p:cNvPr id="21" name="直接箭头连接符 20"/>
          <p:cNvCxnSpPr/>
          <p:nvPr/>
        </p:nvCxnSpPr>
        <p:spPr>
          <a:xfrm rot="10800000" flipH="1" flipV="1">
            <a:off x="3420210" y="2860270"/>
            <a:ext cx="2376264" cy="792088"/>
          </a:xfrm>
          <a:prstGeom prst="straightConnector1">
            <a:avLst/>
          </a:prstGeom>
          <a:noFill/>
          <a:ln w="19050" cap="flat" cmpd="sng" algn="ctr">
            <a:solidFill>
              <a:sysClr val="windowText" lastClr="000000"/>
            </a:solidFill>
            <a:prstDash val="solid"/>
            <a:headEnd type="none" w="med" len="med"/>
            <a:tailEnd type="triangle" w="med" len="lg"/>
          </a:ln>
          <a:effectLst/>
        </p:spPr>
      </p:cxnSp>
      <p:sp>
        <p:nvSpPr>
          <p:cNvPr id="22" name="TextBox 21"/>
          <p:cNvSpPr txBox="1"/>
          <p:nvPr/>
        </p:nvSpPr>
        <p:spPr>
          <a:xfrm rot="1111699">
            <a:off x="3731068" y="2934614"/>
            <a:ext cx="1944216" cy="492443"/>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200" b="1" i="0" u="none" strike="noStrike" kern="0" cap="none" spc="0" normalizeH="0" baseline="0" noProof="0" dirty="0">
                <a:ln>
                  <a:noFill/>
                </a:ln>
                <a:solidFill>
                  <a:sysClr val="windowText" lastClr="000000"/>
                </a:solidFill>
                <a:effectLst/>
                <a:uLnTx/>
                <a:uFillTx/>
                <a:latin typeface="微软雅黑" pitchFamily="34" charset="-122"/>
                <a:ea typeface="微软雅黑" pitchFamily="34" charset="-122"/>
                <a:cs typeface="Times New Roman" pitchFamily="18" charset="0"/>
              </a:rPr>
              <a:t>谁有文件 </a:t>
            </a:r>
            <a:r>
              <a:rPr kumimoji="0" lang="en-US" altLang="zh-CN" sz="1200" b="1" i="0" u="none" strike="noStrike" kern="0" cap="none" spc="0" normalizeH="0" baseline="0" noProof="0" dirty="0">
                <a:ln>
                  <a:noFill/>
                </a:ln>
                <a:solidFill>
                  <a:sysClr val="windowText" lastClr="000000"/>
                </a:solidFill>
                <a:effectLst/>
                <a:uLnTx/>
                <a:uFillTx/>
                <a:latin typeface="微软雅黑" pitchFamily="34" charset="-122"/>
                <a:ea typeface="微软雅黑" pitchFamily="34" charset="-122"/>
                <a:cs typeface="Times New Roman" pitchFamily="18" charset="0"/>
              </a:rPr>
              <a:t>MP3#</a:t>
            </a:r>
            <a:r>
              <a:rPr kumimoji="0" lang="zh-CN" altLang="en-US" sz="1200" b="1" i="0" u="none" strike="noStrike" kern="0" cap="none" spc="0" normalizeH="0" baseline="0" noProof="0" dirty="0">
                <a:ln>
                  <a:noFill/>
                </a:ln>
                <a:solidFill>
                  <a:sysClr val="windowText" lastClr="000000"/>
                </a:solidFill>
                <a:effectLst/>
                <a:uLnTx/>
                <a:uFillTx/>
                <a:latin typeface="微软雅黑" pitchFamily="34" charset="-122"/>
                <a:ea typeface="微软雅黑" pitchFamily="34" charset="-122"/>
                <a:cs typeface="Times New Roman" pitchFamily="18" charset="0"/>
              </a:rPr>
              <a:t>？</a:t>
            </a:r>
          </a:p>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400" b="1" i="0" u="none" strike="noStrike" kern="0" cap="none" spc="0" normalizeH="0" baseline="0" noProof="0" dirty="0">
              <a:ln>
                <a:noFill/>
              </a:ln>
              <a:solidFill>
                <a:sysClr val="windowText" lastClr="000000"/>
              </a:solidFill>
              <a:effectLst/>
              <a:uLnTx/>
              <a:uFillTx/>
              <a:latin typeface="微软雅黑" pitchFamily="34" charset="-122"/>
              <a:ea typeface="微软雅黑" pitchFamily="34" charset="-122"/>
            </a:endParaRPr>
          </a:p>
        </p:txBody>
      </p:sp>
      <p:sp>
        <p:nvSpPr>
          <p:cNvPr id="23" name="TextBox 22"/>
          <p:cNvSpPr txBox="1"/>
          <p:nvPr/>
        </p:nvSpPr>
        <p:spPr>
          <a:xfrm rot="3562759">
            <a:off x="4820450" y="2466343"/>
            <a:ext cx="1872208" cy="4616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200" b="1" i="0" u="none" strike="noStrike" kern="0" cap="none" spc="0" normalizeH="0" baseline="0" noProof="0" dirty="0">
                <a:ln>
                  <a:noFill/>
                </a:ln>
                <a:solidFill>
                  <a:sysClr val="windowText" lastClr="000000"/>
                </a:solidFill>
                <a:effectLst/>
                <a:uLnTx/>
                <a:uFillTx/>
                <a:latin typeface="微软雅黑" pitchFamily="34" charset="-122"/>
                <a:ea typeface="微软雅黑" pitchFamily="34" charset="-122"/>
                <a:cs typeface="Times New Roman" pitchFamily="18" charset="0"/>
              </a:rPr>
              <a:t>请求文件 </a:t>
            </a:r>
            <a:r>
              <a:rPr kumimoji="0" lang="en-US" altLang="zh-CN" sz="1200" b="1" i="0" u="none" strike="noStrike" kern="0" cap="none" spc="0" normalizeH="0" baseline="0" noProof="0" dirty="0">
                <a:ln>
                  <a:noFill/>
                </a:ln>
                <a:solidFill>
                  <a:sysClr val="windowText" lastClr="000000"/>
                </a:solidFill>
                <a:effectLst/>
                <a:uLnTx/>
                <a:uFillTx/>
                <a:latin typeface="微软雅黑" pitchFamily="34" charset="-122"/>
                <a:ea typeface="微软雅黑" pitchFamily="34" charset="-122"/>
                <a:cs typeface="Times New Roman" pitchFamily="18" charset="0"/>
              </a:rPr>
              <a:t>MP3#</a:t>
            </a:r>
            <a:endParaRPr kumimoji="0" lang="zh-CN" altLang="en-US" sz="1200" b="1" i="0" u="none" strike="noStrike" kern="0" cap="none" spc="0" normalizeH="0" baseline="0" noProof="0" dirty="0">
              <a:ln>
                <a:noFill/>
              </a:ln>
              <a:solidFill>
                <a:sysClr val="windowText" lastClr="000000"/>
              </a:solidFill>
              <a:effectLst/>
              <a:uLnTx/>
              <a:uFillTx/>
              <a:latin typeface="微软雅黑" pitchFamily="34" charset="-122"/>
              <a:ea typeface="微软雅黑" pitchFamily="34" charset="-122"/>
              <a:cs typeface="Times New Roman" pitchFamily="18" charset="0"/>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dirty="0">
              <a:ln>
                <a:noFill/>
              </a:ln>
              <a:solidFill>
                <a:sysClr val="windowText" lastClr="000000"/>
              </a:solidFill>
              <a:effectLst/>
              <a:uLnTx/>
              <a:uFillTx/>
              <a:latin typeface="微软雅黑" pitchFamily="34" charset="-122"/>
              <a:ea typeface="微软雅黑" pitchFamily="34" charset="-122"/>
            </a:endParaRPr>
          </a:p>
        </p:txBody>
      </p:sp>
      <p:sp>
        <p:nvSpPr>
          <p:cNvPr id="24" name="TextBox 23"/>
          <p:cNvSpPr txBox="1"/>
          <p:nvPr/>
        </p:nvSpPr>
        <p:spPr>
          <a:xfrm>
            <a:off x="5476866" y="3254844"/>
            <a:ext cx="38985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b="1" i="0" u="none" strike="noStrike" kern="0" cap="none" spc="0" normalizeH="0" baseline="0" noProof="0" dirty="0">
                <a:ln>
                  <a:noFill/>
                </a:ln>
                <a:solidFill>
                  <a:srgbClr val="CC00CC"/>
                </a:solidFill>
                <a:effectLst/>
                <a:uLnTx/>
                <a:uFillTx/>
                <a:latin typeface="微软雅黑" pitchFamily="34" charset="-122"/>
                <a:ea typeface="微软雅黑" pitchFamily="34" charset="-122"/>
                <a:sym typeface="Wingdings"/>
              </a:rPr>
              <a:t></a:t>
            </a:r>
            <a:endParaRPr kumimoji="0" lang="zh-CN" altLang="en-US" b="1" i="0" u="none" strike="noStrike" kern="0" cap="none" spc="0" normalizeH="0" baseline="0" noProof="0" dirty="0">
              <a:ln>
                <a:noFill/>
              </a:ln>
              <a:solidFill>
                <a:srgbClr val="CC00CC"/>
              </a:solidFill>
              <a:effectLst/>
              <a:uLnTx/>
              <a:uFillTx/>
              <a:latin typeface="微软雅黑" pitchFamily="34" charset="-122"/>
              <a:ea typeface="微软雅黑" pitchFamily="34" charset="-122"/>
            </a:endParaRPr>
          </a:p>
        </p:txBody>
      </p:sp>
      <p:sp>
        <p:nvSpPr>
          <p:cNvPr id="25" name="TextBox 24"/>
          <p:cNvSpPr txBox="1"/>
          <p:nvPr/>
        </p:nvSpPr>
        <p:spPr>
          <a:xfrm>
            <a:off x="5951112" y="3101536"/>
            <a:ext cx="38985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b="1" i="0" u="none" strike="noStrike" kern="0" cap="none" spc="0" normalizeH="0" baseline="0" noProof="0" dirty="0">
                <a:ln>
                  <a:noFill/>
                </a:ln>
                <a:solidFill>
                  <a:srgbClr val="CC00CC"/>
                </a:solidFill>
                <a:effectLst/>
                <a:uLnTx/>
                <a:uFillTx/>
                <a:latin typeface="微软雅黑" pitchFamily="34" charset="-122"/>
                <a:ea typeface="微软雅黑" pitchFamily="34" charset="-122"/>
                <a:sym typeface="Wingdings"/>
              </a:rPr>
              <a:t></a:t>
            </a:r>
            <a:endParaRPr kumimoji="0" lang="zh-CN" altLang="en-US" b="1" i="0" u="none" strike="noStrike" kern="0" cap="none" spc="0" normalizeH="0" baseline="0" noProof="0" dirty="0">
              <a:ln>
                <a:noFill/>
              </a:ln>
              <a:solidFill>
                <a:srgbClr val="CC00CC"/>
              </a:solidFill>
              <a:effectLst/>
              <a:uLnTx/>
              <a:uFillTx/>
              <a:latin typeface="微软雅黑" pitchFamily="34" charset="-122"/>
              <a:ea typeface="微软雅黑" pitchFamily="34" charset="-122"/>
            </a:endParaRPr>
          </a:p>
        </p:txBody>
      </p:sp>
      <p:sp>
        <p:nvSpPr>
          <p:cNvPr id="26" name="TextBox 25"/>
          <p:cNvSpPr txBox="1"/>
          <p:nvPr/>
        </p:nvSpPr>
        <p:spPr>
          <a:xfrm>
            <a:off x="3244618" y="2836173"/>
            <a:ext cx="38985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b="1" i="0" u="none" strike="noStrike" kern="0" cap="none" spc="0" normalizeH="0" baseline="0" noProof="0" dirty="0">
                <a:ln>
                  <a:noFill/>
                </a:ln>
                <a:solidFill>
                  <a:srgbClr val="CC00CC"/>
                </a:solidFill>
                <a:effectLst/>
                <a:uLnTx/>
                <a:uFillTx/>
                <a:latin typeface="微软雅黑" pitchFamily="34" charset="-122"/>
                <a:ea typeface="微软雅黑" pitchFamily="34" charset="-122"/>
                <a:sym typeface="Wingdings"/>
              </a:rPr>
              <a:t></a:t>
            </a:r>
            <a:endParaRPr kumimoji="0" lang="zh-CN" altLang="en-US" b="1" i="0" u="none" strike="noStrike" kern="0" cap="none" spc="0" normalizeH="0" baseline="0" noProof="0" dirty="0">
              <a:ln>
                <a:noFill/>
              </a:ln>
              <a:solidFill>
                <a:srgbClr val="CC00CC"/>
              </a:solidFill>
              <a:effectLst/>
              <a:uLnTx/>
              <a:uFillTx/>
              <a:latin typeface="微软雅黑" pitchFamily="34" charset="-122"/>
              <a:ea typeface="微软雅黑" pitchFamily="34" charset="-122"/>
            </a:endParaRPr>
          </a:p>
        </p:txBody>
      </p:sp>
      <p:sp>
        <p:nvSpPr>
          <p:cNvPr id="27" name="TextBox 26"/>
          <p:cNvSpPr txBox="1"/>
          <p:nvPr/>
        </p:nvSpPr>
        <p:spPr>
          <a:xfrm>
            <a:off x="4756786" y="1670668"/>
            <a:ext cx="38985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b="1" i="0" u="none" strike="noStrike" kern="0" cap="none" spc="0" normalizeH="0" baseline="0" noProof="0" dirty="0">
                <a:ln>
                  <a:noFill/>
                </a:ln>
                <a:solidFill>
                  <a:srgbClr val="CC00CC"/>
                </a:solidFill>
                <a:effectLst/>
                <a:uLnTx/>
                <a:uFillTx/>
                <a:latin typeface="微软雅黑" pitchFamily="34" charset="-122"/>
                <a:ea typeface="微软雅黑" pitchFamily="34" charset="-122"/>
                <a:sym typeface="Wingdings"/>
              </a:rPr>
              <a:t></a:t>
            </a:r>
            <a:endParaRPr kumimoji="0" lang="zh-CN" altLang="en-US" b="1" i="0" u="none" strike="noStrike" kern="0" cap="none" spc="0" normalizeH="0" baseline="0" noProof="0" dirty="0">
              <a:ln>
                <a:noFill/>
              </a:ln>
              <a:solidFill>
                <a:srgbClr val="CC00CC"/>
              </a:solidFill>
              <a:effectLst/>
              <a:uLnTx/>
              <a:uFillTx/>
              <a:latin typeface="微软雅黑" pitchFamily="34" charset="-122"/>
              <a:ea typeface="微软雅黑" pitchFamily="34" charset="-122"/>
            </a:endParaRPr>
          </a:p>
        </p:txBody>
      </p:sp>
      <p:sp>
        <p:nvSpPr>
          <p:cNvPr id="28" name="TextBox 27"/>
          <p:cNvSpPr txBox="1"/>
          <p:nvPr/>
        </p:nvSpPr>
        <p:spPr>
          <a:xfrm rot="1111699">
            <a:off x="3681883" y="3343993"/>
            <a:ext cx="1944216" cy="492443"/>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ysClr val="windowText" lastClr="000000"/>
                </a:solidFill>
                <a:effectLst/>
                <a:uLnTx/>
                <a:uFillTx/>
                <a:latin typeface="微软雅黑" pitchFamily="34" charset="-122"/>
                <a:ea typeface="微软雅黑" pitchFamily="34" charset="-122"/>
                <a:cs typeface="Times New Roman" pitchFamily="18" charset="0"/>
              </a:rPr>
              <a:t>A</a:t>
            </a:r>
            <a:r>
              <a:rPr kumimoji="0" lang="zh-CN" altLang="en-US" sz="1200" b="1" i="0" u="none" strike="noStrike" kern="0" cap="none" spc="0" normalizeH="0" baseline="0" noProof="0" dirty="0">
                <a:ln>
                  <a:noFill/>
                </a:ln>
                <a:solidFill>
                  <a:sysClr val="windowText" lastClr="000000"/>
                </a:solidFill>
                <a:effectLst/>
                <a:uLnTx/>
                <a:uFillTx/>
                <a:latin typeface="微软雅黑" pitchFamily="34" charset="-122"/>
                <a:ea typeface="微软雅黑" pitchFamily="34" charset="-122"/>
                <a:cs typeface="Times New Roman" pitchFamily="18" charset="0"/>
              </a:rPr>
              <a:t>有，</a:t>
            </a:r>
            <a:r>
              <a:rPr kumimoji="0" lang="en-US" altLang="zh-CN" sz="1200" b="1" i="0" u="none" strike="noStrike" kern="0" cap="none" spc="0" normalizeH="0" baseline="0" noProof="0" dirty="0">
                <a:ln>
                  <a:noFill/>
                </a:ln>
                <a:solidFill>
                  <a:sysClr val="windowText" lastClr="000000"/>
                </a:solidFill>
                <a:effectLst/>
                <a:uLnTx/>
                <a:uFillTx/>
                <a:latin typeface="微软雅黑" pitchFamily="34" charset="-122"/>
                <a:ea typeface="微软雅黑" pitchFamily="34" charset="-122"/>
                <a:cs typeface="Times New Roman" pitchFamily="18" charset="0"/>
              </a:rPr>
              <a:t>B</a:t>
            </a:r>
            <a:r>
              <a:rPr kumimoji="0" lang="zh-CN" altLang="en-US" sz="1200" b="1" i="0" u="none" strike="noStrike" kern="0" cap="none" spc="0" normalizeH="0" baseline="0" noProof="0" dirty="0">
                <a:ln>
                  <a:noFill/>
                </a:ln>
                <a:solidFill>
                  <a:sysClr val="windowText" lastClr="000000"/>
                </a:solidFill>
                <a:effectLst/>
                <a:uLnTx/>
                <a:uFillTx/>
                <a:latin typeface="微软雅黑" pitchFamily="34" charset="-122"/>
                <a:ea typeface="微软雅黑" pitchFamily="34" charset="-122"/>
                <a:cs typeface="Times New Roman" pitchFamily="18" charset="0"/>
              </a:rPr>
              <a:t>有，</a:t>
            </a:r>
            <a:r>
              <a:rPr kumimoji="0" lang="en-US" altLang="zh-CN" sz="1200" b="1" i="0" u="none" strike="noStrike" kern="0" cap="none" spc="0" normalizeH="0" baseline="0" noProof="0" dirty="0">
                <a:ln>
                  <a:noFill/>
                </a:ln>
                <a:solidFill>
                  <a:sysClr val="windowText" lastClr="000000"/>
                </a:solidFill>
                <a:effectLst/>
                <a:uLnTx/>
                <a:uFillTx/>
                <a:latin typeface="微软雅黑" pitchFamily="34" charset="-122"/>
                <a:ea typeface="微软雅黑" pitchFamily="34" charset="-122"/>
                <a:cs typeface="Times New Roman" pitchFamily="18" charset="0"/>
              </a:rPr>
              <a:t>C</a:t>
            </a:r>
            <a:r>
              <a:rPr kumimoji="0" lang="zh-CN" altLang="en-US" sz="1200" b="1" i="0" u="none" strike="noStrike" kern="0" cap="none" spc="0" normalizeH="0" baseline="0" noProof="0" dirty="0">
                <a:ln>
                  <a:noFill/>
                </a:ln>
                <a:solidFill>
                  <a:sysClr val="windowText" lastClr="000000"/>
                </a:solidFill>
                <a:effectLst/>
                <a:uLnTx/>
                <a:uFillTx/>
                <a:latin typeface="微软雅黑" pitchFamily="34" charset="-122"/>
                <a:ea typeface="微软雅黑" pitchFamily="34" charset="-122"/>
                <a:cs typeface="Times New Roman" pitchFamily="18" charset="0"/>
              </a:rPr>
              <a:t>有。</a:t>
            </a:r>
          </a:p>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400" b="1" i="0" u="none" strike="noStrike" kern="0" cap="none" spc="0" normalizeH="0" baseline="0" noProof="0" dirty="0">
              <a:ln>
                <a:noFill/>
              </a:ln>
              <a:solidFill>
                <a:sysClr val="windowText" lastClr="000000"/>
              </a:solidFill>
              <a:effectLst/>
              <a:uLnTx/>
              <a:uFillTx/>
              <a:latin typeface="微软雅黑" pitchFamily="34" charset="-122"/>
              <a:ea typeface="微软雅黑" pitchFamily="34" charset="-122"/>
            </a:endParaRPr>
          </a:p>
        </p:txBody>
      </p:sp>
      <p:cxnSp>
        <p:nvCxnSpPr>
          <p:cNvPr id="29" name="直接箭头连接符 28"/>
          <p:cNvCxnSpPr/>
          <p:nvPr/>
        </p:nvCxnSpPr>
        <p:spPr>
          <a:xfrm flipH="1" flipV="1">
            <a:off x="5116826" y="1670668"/>
            <a:ext cx="936314" cy="1656184"/>
          </a:xfrm>
          <a:prstGeom prst="straightConnector1">
            <a:avLst/>
          </a:prstGeom>
          <a:noFill/>
          <a:ln w="19050" cap="flat" cmpd="sng" algn="ctr">
            <a:solidFill>
              <a:sysClr val="windowText" lastClr="000000"/>
            </a:solidFill>
            <a:prstDash val="solid"/>
            <a:headEnd type="none" w="med" len="med"/>
            <a:tailEnd type="triangle" w="med" len="lg"/>
          </a:ln>
          <a:effectLst/>
        </p:spPr>
      </p:cxnSp>
      <p:grpSp>
        <p:nvGrpSpPr>
          <p:cNvPr id="30" name="组合 29"/>
          <p:cNvGrpSpPr/>
          <p:nvPr/>
        </p:nvGrpSpPr>
        <p:grpSpPr>
          <a:xfrm rot="3622659">
            <a:off x="4623695" y="2498879"/>
            <a:ext cx="1584176" cy="288032"/>
            <a:chOff x="5796136" y="1484784"/>
            <a:chExt cx="1584176" cy="288032"/>
          </a:xfrm>
        </p:grpSpPr>
        <p:sp>
          <p:nvSpPr>
            <p:cNvPr id="31" name="矩形 30"/>
            <p:cNvSpPr/>
            <p:nvPr/>
          </p:nvSpPr>
          <p:spPr>
            <a:xfrm>
              <a:off x="5796136" y="1484784"/>
              <a:ext cx="1080120" cy="288032"/>
            </a:xfrm>
            <a:prstGeom prst="rect">
              <a:avLst/>
            </a:prstGeom>
            <a:solidFill>
              <a:srgbClr val="66FF66"/>
            </a:solidFill>
            <a:ln w="254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ysClr val="windowText" lastClr="000000"/>
                  </a:solidFill>
                  <a:effectLst/>
                  <a:uLnTx/>
                  <a:uFillTx/>
                  <a:latin typeface="微软雅黑" pitchFamily="34" charset="-122"/>
                  <a:ea typeface="微软雅黑" pitchFamily="34" charset="-122"/>
                  <a:cs typeface="Times New Roman" pitchFamily="18" charset="0"/>
                </a:rPr>
                <a:t>MP3#</a:t>
              </a:r>
              <a:endParaRPr kumimoji="0" lang="zh-CN" altLang="en-US" sz="1200" b="1" i="0" u="none" strike="noStrike" kern="0" cap="none" spc="0" normalizeH="0" baseline="0" noProof="0" dirty="0">
                <a:ln>
                  <a:noFill/>
                </a:ln>
                <a:solidFill>
                  <a:sysClr val="windowText" lastClr="000000"/>
                </a:solidFill>
                <a:effectLst/>
                <a:uLnTx/>
                <a:uFillTx/>
                <a:latin typeface="微软雅黑" pitchFamily="34" charset="-122"/>
                <a:ea typeface="微软雅黑" pitchFamily="34" charset="-122"/>
                <a:cs typeface="Times New Roman" pitchFamily="18" charset="0"/>
              </a:endParaRPr>
            </a:p>
          </p:txBody>
        </p:sp>
        <p:sp>
          <p:nvSpPr>
            <p:cNvPr id="32" name="右箭头 31"/>
            <p:cNvSpPr/>
            <p:nvPr/>
          </p:nvSpPr>
          <p:spPr>
            <a:xfrm>
              <a:off x="6876256" y="1556792"/>
              <a:ext cx="504056" cy="144016"/>
            </a:xfrm>
            <a:prstGeom prst="rightArrow">
              <a:avLst>
                <a:gd name="adj1" fmla="val 50000"/>
                <a:gd name="adj2" fmla="val 162395"/>
              </a:avLst>
            </a:prstGeom>
            <a:solidFill>
              <a:srgbClr val="0000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400" b="1" i="0" u="none" strike="noStrike" kern="0" cap="none" spc="0" normalizeH="0" baseline="0" noProof="0">
                <a:ln>
                  <a:noFill/>
                </a:ln>
                <a:solidFill>
                  <a:sysClr val="window" lastClr="FFFFFF"/>
                </a:solidFill>
                <a:effectLst/>
                <a:uLnTx/>
                <a:uFillTx/>
                <a:latin typeface="微软雅黑" pitchFamily="34" charset="-122"/>
                <a:ea typeface="微软雅黑" pitchFamily="34" charset="-122"/>
              </a:endParaRPr>
            </a:p>
          </p:txBody>
        </p:sp>
      </p:grpSp>
      <p:grpSp>
        <p:nvGrpSpPr>
          <p:cNvPr id="34" name="组合 33"/>
          <p:cNvGrpSpPr/>
          <p:nvPr/>
        </p:nvGrpSpPr>
        <p:grpSpPr>
          <a:xfrm>
            <a:off x="3742318" y="1844397"/>
            <a:ext cx="4326691" cy="656590"/>
            <a:chOff x="3703202" y="3664310"/>
            <a:chExt cx="4326691" cy="656590"/>
          </a:xfrm>
        </p:grpSpPr>
        <p:sp>
          <p:nvSpPr>
            <p:cNvPr id="4" name="矩形 3"/>
            <p:cNvSpPr/>
            <p:nvPr/>
          </p:nvSpPr>
          <p:spPr>
            <a:xfrm>
              <a:off x="3703202" y="3664310"/>
              <a:ext cx="4326691" cy="656590"/>
            </a:xfrm>
            <a:prstGeom prst="rect">
              <a:avLst/>
            </a:prstGeom>
            <a:solidFill>
              <a:srgbClr val="0000FF"/>
            </a:solidFill>
          </p:spPr>
          <p:txBody>
            <a:bodyPr wrap="square">
              <a:spAutoFit/>
            </a:bodyPr>
            <a:lstStyle/>
            <a:p>
              <a:pPr marL="452438">
                <a:lnSpc>
                  <a:spcPts val="2200"/>
                </a:lnSpc>
              </a:pPr>
              <a:r>
                <a:rPr lang="zh-CN" altLang="en-US" sz="1600" b="1" dirty="0">
                  <a:solidFill>
                    <a:schemeClr val="bg1"/>
                  </a:solidFill>
                  <a:latin typeface="微软雅黑" pitchFamily="34" charset="-122"/>
                  <a:ea typeface="微软雅黑" pitchFamily="34" charset="-122"/>
                </a:rPr>
                <a:t>用户 </a:t>
              </a:r>
              <a:r>
                <a:rPr lang="en-US" altLang="zh-CN" sz="1600" b="1" dirty="0">
                  <a:solidFill>
                    <a:schemeClr val="bg1"/>
                  </a:solidFill>
                  <a:latin typeface="微软雅黑" pitchFamily="34" charset="-122"/>
                  <a:ea typeface="微软雅黑" pitchFamily="34" charset="-122"/>
                </a:rPr>
                <a:t>X </a:t>
              </a:r>
              <a:r>
                <a:rPr lang="zh-CN" altLang="en-US" sz="1600" b="1" dirty="0">
                  <a:solidFill>
                    <a:schemeClr val="bg1"/>
                  </a:solidFill>
                  <a:latin typeface="微软雅黑" pitchFamily="34" charset="-122"/>
                  <a:ea typeface="微软雅黑" pitchFamily="34" charset="-122"/>
                </a:rPr>
                <a:t>向 </a:t>
              </a:r>
              <a:r>
                <a:rPr lang="en-US" altLang="zh-CN" sz="1600" b="1" dirty="0">
                  <a:solidFill>
                    <a:schemeClr val="bg1"/>
                  </a:solidFill>
                  <a:latin typeface="微软雅黑" pitchFamily="34" charset="-122"/>
                  <a:ea typeface="微软雅黑" pitchFamily="34" charset="-122"/>
                </a:rPr>
                <a:t>Napster </a:t>
              </a:r>
              <a:r>
                <a:rPr lang="zh-CN" altLang="en-US" sz="1600" b="1" dirty="0">
                  <a:solidFill>
                    <a:schemeClr val="bg1"/>
                  </a:solidFill>
                  <a:latin typeface="微软雅黑" pitchFamily="34" charset="-122"/>
                  <a:ea typeface="微软雅黑" pitchFamily="34" charset="-122"/>
                </a:rPr>
                <a:t>目录服务器查询（客户</a:t>
              </a:r>
              <a:r>
                <a:rPr lang="en-US" altLang="zh-CN" sz="1600" b="1" dirty="0">
                  <a:solidFill>
                    <a:schemeClr val="bg1"/>
                  </a:solidFill>
                  <a:latin typeface="微软雅黑" pitchFamily="34" charset="-122"/>
                  <a:ea typeface="微软雅黑" pitchFamily="34" charset="-122"/>
                </a:rPr>
                <a:t>–</a:t>
              </a:r>
              <a:r>
                <a:rPr lang="zh-CN" altLang="en-US" sz="1600" b="1" dirty="0">
                  <a:solidFill>
                    <a:schemeClr val="bg1"/>
                  </a:solidFill>
                  <a:latin typeface="微软雅黑" pitchFamily="34" charset="-122"/>
                  <a:ea typeface="微软雅黑" pitchFamily="34" charset="-122"/>
                </a:rPr>
                <a:t>服务器方式）谁有音乐文件 </a:t>
              </a:r>
              <a:r>
                <a:rPr lang="en-US" altLang="zh-CN" sz="1600" b="1" dirty="0">
                  <a:solidFill>
                    <a:schemeClr val="bg1"/>
                  </a:solidFill>
                  <a:latin typeface="微软雅黑" pitchFamily="34" charset="-122"/>
                  <a:ea typeface="微软雅黑" pitchFamily="34" charset="-122"/>
                </a:rPr>
                <a:t>MP3#</a:t>
              </a:r>
              <a:r>
                <a:rPr lang="zh-CN" altLang="en-US" sz="1600" b="1" dirty="0">
                  <a:solidFill>
                    <a:schemeClr val="bg1"/>
                  </a:solidFill>
                  <a:latin typeface="微软雅黑" pitchFamily="34" charset="-122"/>
                  <a:ea typeface="微软雅黑" pitchFamily="34" charset="-122"/>
                </a:rPr>
                <a:t>。</a:t>
              </a:r>
            </a:p>
          </p:txBody>
        </p:sp>
        <p:sp>
          <p:nvSpPr>
            <p:cNvPr id="33" name="TextBox 32"/>
            <p:cNvSpPr txBox="1"/>
            <p:nvPr/>
          </p:nvSpPr>
          <p:spPr>
            <a:xfrm>
              <a:off x="3790252" y="3805292"/>
              <a:ext cx="41389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2000" b="1" i="0" u="none" strike="noStrike" kern="0" cap="none" spc="0" normalizeH="0" baseline="0" noProof="0" dirty="0">
                  <a:ln>
                    <a:noFill/>
                  </a:ln>
                  <a:solidFill>
                    <a:srgbClr val="CC00CC"/>
                  </a:solidFill>
                  <a:effectLst/>
                  <a:uLnTx/>
                  <a:uFillTx/>
                  <a:latin typeface="微软雅黑" pitchFamily="34" charset="-122"/>
                  <a:ea typeface="微软雅黑" pitchFamily="34" charset="-122"/>
                  <a:sym typeface="Wingdings"/>
                </a:rPr>
                <a:t></a:t>
              </a:r>
              <a:endParaRPr kumimoji="0" lang="zh-CN" altLang="en-US" sz="2000" b="1" i="0" u="none" strike="noStrike" kern="0" cap="none" spc="0" normalizeH="0" baseline="0" noProof="0" dirty="0">
                <a:ln>
                  <a:noFill/>
                </a:ln>
                <a:solidFill>
                  <a:srgbClr val="CC00CC"/>
                </a:solidFill>
                <a:effectLst/>
                <a:uLnTx/>
                <a:uFillTx/>
                <a:latin typeface="微软雅黑" pitchFamily="34" charset="-122"/>
                <a:ea typeface="微软雅黑" pitchFamily="34" charset="-122"/>
              </a:endParaRPr>
            </a:p>
          </p:txBody>
        </p:sp>
      </p:grpSp>
    </p:spTree>
    <p:extLst>
      <p:ext uri="{BB962C8B-B14F-4D97-AF65-F5344CB8AC3E}">
        <p14:creationId xmlns:p14="http://schemas.microsoft.com/office/powerpoint/2010/main" val="1577057983"/>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56963" y="658836"/>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3" name="Rectangle 6"/>
          <p:cNvSpPr>
            <a:spLocks noChangeArrowheads="1"/>
          </p:cNvSpPr>
          <p:nvPr/>
        </p:nvSpPr>
        <p:spPr bwMode="auto">
          <a:xfrm>
            <a:off x="3296164" y="625625"/>
            <a:ext cx="257038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itchFamily="34" charset="-122"/>
                <a:ea typeface="微软雅黑" pitchFamily="34" charset="-122"/>
              </a:rPr>
              <a:t>Napster </a:t>
            </a:r>
            <a:r>
              <a:rPr lang="zh-CN" altLang="en-US" sz="2000" b="1" dirty="0">
                <a:solidFill>
                  <a:schemeClr val="bg1"/>
                </a:solidFill>
                <a:latin typeface="微软雅黑" pitchFamily="34" charset="-122"/>
                <a:ea typeface="微软雅黑" pitchFamily="34" charset="-122"/>
              </a:rPr>
              <a:t>的工作过程</a:t>
            </a:r>
          </a:p>
        </p:txBody>
      </p:sp>
      <p:sp>
        <p:nvSpPr>
          <p:cNvPr id="5" name="圆角矩形 4"/>
          <p:cNvSpPr/>
          <p:nvPr/>
        </p:nvSpPr>
        <p:spPr>
          <a:xfrm>
            <a:off x="714703" y="1075916"/>
            <a:ext cx="7891036" cy="329301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8" name="Object 5">
            <a:hlinkClick r:id="" action="ppaction://ole?verb=0"/>
          </p:cNvPr>
          <p:cNvGraphicFramePr>
            <a:graphicFrameLocks/>
          </p:cNvGraphicFramePr>
          <p:nvPr>
            <p:extLst>
              <p:ext uri="{D42A27DB-BD31-4B8C-83A1-F6EECF244321}">
                <p14:modId xmlns:p14="http://schemas.microsoft.com/office/powerpoint/2010/main" val="3340781482"/>
              </p:ext>
            </p:extLst>
          </p:nvPr>
        </p:nvGraphicFramePr>
        <p:xfrm>
          <a:off x="2812570" y="2030708"/>
          <a:ext cx="575345" cy="1000249"/>
        </p:xfrm>
        <a:graphic>
          <a:graphicData uri="http://schemas.openxmlformats.org/presentationml/2006/ole">
            <mc:AlternateContent xmlns:mc="http://schemas.openxmlformats.org/markup-compatibility/2006">
              <mc:Choice xmlns:v="urn:schemas-microsoft-com:vml" Requires="v">
                <p:oleObj spid="_x0000_s36889" name="Microsoft ClipArt Gallery" r:id="rId3" imgW="2735263" imgH="3825875" progId="">
                  <p:embed/>
                </p:oleObj>
              </mc:Choice>
              <mc:Fallback>
                <p:oleObj name="Microsoft ClipArt Gallery" r:id="rId3" imgW="2735263" imgH="3825875" progId="">
                  <p:embed/>
                  <p:pic>
                    <p:nvPicPr>
                      <p:cNvPr id="0" name="Picture 22"/>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12570" y="2030708"/>
                        <a:ext cx="575345" cy="1000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 name="Text Box 6"/>
          <p:cNvSpPr txBox="1">
            <a:spLocks noChangeArrowheads="1"/>
          </p:cNvSpPr>
          <p:nvPr/>
        </p:nvSpPr>
        <p:spPr bwMode="auto">
          <a:xfrm>
            <a:off x="2356636" y="1601784"/>
            <a:ext cx="1307666" cy="461665"/>
          </a:xfrm>
          <a:prstGeom prst="rect">
            <a:avLst/>
          </a:prstGeom>
          <a:noFill/>
          <a:ln w="9525">
            <a:noFill/>
            <a:miter lim="800000"/>
            <a:headEnd/>
            <a:tailEnd/>
          </a:ln>
        </p:spPr>
        <p:txBody>
          <a:bodyPr wrap="none">
            <a:spAutoFit/>
          </a:bodyPr>
          <a:lstStyle/>
          <a:p>
            <a:pPr algn="ctr"/>
            <a:r>
              <a:rPr kumimoji="1" lang="en-US" altLang="zh-CN" sz="1200" b="1" dirty="0">
                <a:latin typeface="微软雅黑" pitchFamily="34" charset="-122"/>
                <a:ea typeface="微软雅黑" pitchFamily="34" charset="-122"/>
                <a:cs typeface="Times New Roman" pitchFamily="18" charset="0"/>
              </a:rPr>
              <a:t>Napster </a:t>
            </a:r>
            <a:r>
              <a:rPr kumimoji="1" lang="zh-CN" altLang="en-US" sz="1200" b="1" dirty="0">
                <a:latin typeface="微软雅黑" pitchFamily="34" charset="-122"/>
                <a:ea typeface="微软雅黑" pitchFamily="34" charset="-122"/>
                <a:cs typeface="Times New Roman" pitchFamily="18" charset="0"/>
              </a:rPr>
              <a:t>集中式</a:t>
            </a:r>
          </a:p>
          <a:p>
            <a:pPr algn="ctr"/>
            <a:r>
              <a:rPr kumimoji="1" lang="zh-CN" altLang="en-US" sz="1200" b="1" dirty="0">
                <a:latin typeface="微软雅黑" pitchFamily="34" charset="-122"/>
                <a:ea typeface="微软雅黑" pitchFamily="34" charset="-122"/>
                <a:cs typeface="Times New Roman" pitchFamily="18" charset="0"/>
              </a:rPr>
              <a:t>目录服务器</a:t>
            </a:r>
          </a:p>
        </p:txBody>
      </p:sp>
      <p:pic>
        <p:nvPicPr>
          <p:cNvPr id="10" name="Picture 9"/>
          <p:cNvPicPr>
            <a:picLocks noChangeArrowheads="1"/>
          </p:cNvPicPr>
          <p:nvPr/>
        </p:nvPicPr>
        <p:blipFill>
          <a:blip r:embed="rId5" cstate="print"/>
          <a:srcRect/>
          <a:stretch>
            <a:fillRect/>
          </a:stretch>
        </p:blipFill>
        <p:spPr bwMode="auto">
          <a:xfrm>
            <a:off x="4784684" y="1259640"/>
            <a:ext cx="432469" cy="427137"/>
          </a:xfrm>
          <a:prstGeom prst="rect">
            <a:avLst/>
          </a:prstGeom>
          <a:noFill/>
          <a:ln w="9525">
            <a:noFill/>
            <a:miter lim="800000"/>
            <a:headEnd/>
            <a:tailEnd/>
          </a:ln>
        </p:spPr>
      </p:pic>
      <p:sp>
        <p:nvSpPr>
          <p:cNvPr id="11" name="Text Box 13"/>
          <p:cNvSpPr txBox="1">
            <a:spLocks noChangeArrowheads="1"/>
          </p:cNvSpPr>
          <p:nvPr/>
        </p:nvSpPr>
        <p:spPr bwMode="auto">
          <a:xfrm>
            <a:off x="6052930" y="3326852"/>
            <a:ext cx="292068" cy="276999"/>
          </a:xfrm>
          <a:prstGeom prst="rect">
            <a:avLst/>
          </a:prstGeom>
          <a:noFill/>
          <a:ln w="9525">
            <a:noFill/>
            <a:miter lim="800000"/>
            <a:headEnd/>
            <a:tailEnd/>
          </a:ln>
        </p:spPr>
        <p:txBody>
          <a:bodyPr wrap="none">
            <a:spAutoFit/>
          </a:bodyPr>
          <a:lstStyle/>
          <a:p>
            <a:r>
              <a:rPr lang="en-US" altLang="zh-CN" sz="1200" b="1" dirty="0">
                <a:latin typeface="微软雅黑" pitchFamily="34" charset="-122"/>
                <a:ea typeface="微软雅黑" pitchFamily="34" charset="-122"/>
                <a:cs typeface="Times New Roman" pitchFamily="18" charset="0"/>
              </a:rPr>
              <a:t>X</a:t>
            </a:r>
          </a:p>
        </p:txBody>
      </p:sp>
      <p:pic>
        <p:nvPicPr>
          <p:cNvPr id="12" name="Picture 9"/>
          <p:cNvPicPr>
            <a:picLocks noChangeArrowheads="1"/>
          </p:cNvPicPr>
          <p:nvPr/>
        </p:nvPicPr>
        <p:blipFill>
          <a:blip r:embed="rId5" cstate="print"/>
          <a:srcRect/>
          <a:stretch>
            <a:fillRect/>
          </a:stretch>
        </p:blipFill>
        <p:spPr bwMode="auto">
          <a:xfrm>
            <a:off x="5908914" y="1475664"/>
            <a:ext cx="432469" cy="427137"/>
          </a:xfrm>
          <a:prstGeom prst="rect">
            <a:avLst/>
          </a:prstGeom>
          <a:noFill/>
          <a:ln w="9525">
            <a:noFill/>
            <a:miter lim="800000"/>
            <a:headEnd/>
            <a:tailEnd/>
          </a:ln>
        </p:spPr>
      </p:pic>
      <p:pic>
        <p:nvPicPr>
          <p:cNvPr id="13" name="Picture 9"/>
          <p:cNvPicPr>
            <a:picLocks noChangeArrowheads="1"/>
          </p:cNvPicPr>
          <p:nvPr/>
        </p:nvPicPr>
        <p:blipFill>
          <a:blip r:embed="rId5" cstate="print"/>
          <a:srcRect/>
          <a:stretch>
            <a:fillRect/>
          </a:stretch>
        </p:blipFill>
        <p:spPr bwMode="auto">
          <a:xfrm>
            <a:off x="6628994" y="2534764"/>
            <a:ext cx="432469" cy="427137"/>
          </a:xfrm>
          <a:prstGeom prst="rect">
            <a:avLst/>
          </a:prstGeom>
          <a:noFill/>
          <a:ln w="9525">
            <a:noFill/>
            <a:miter lim="800000"/>
            <a:headEnd/>
            <a:tailEnd/>
          </a:ln>
        </p:spPr>
      </p:pic>
      <p:pic>
        <p:nvPicPr>
          <p:cNvPr id="14" name="Picture 9"/>
          <p:cNvPicPr>
            <a:picLocks noChangeArrowheads="1"/>
          </p:cNvPicPr>
          <p:nvPr/>
        </p:nvPicPr>
        <p:blipFill>
          <a:blip r:embed="rId5" cstate="print"/>
          <a:srcRect/>
          <a:stretch>
            <a:fillRect/>
          </a:stretch>
        </p:blipFill>
        <p:spPr bwMode="auto">
          <a:xfrm>
            <a:off x="5764898" y="3326852"/>
            <a:ext cx="432469" cy="427137"/>
          </a:xfrm>
          <a:prstGeom prst="rect">
            <a:avLst/>
          </a:prstGeom>
          <a:noFill/>
          <a:ln w="9525">
            <a:noFill/>
            <a:miter lim="800000"/>
            <a:headEnd/>
            <a:tailEnd/>
          </a:ln>
        </p:spPr>
      </p:pic>
      <p:pic>
        <p:nvPicPr>
          <p:cNvPr id="15" name="Picture 9"/>
          <p:cNvPicPr>
            <a:picLocks noChangeArrowheads="1"/>
          </p:cNvPicPr>
          <p:nvPr/>
        </p:nvPicPr>
        <p:blipFill>
          <a:blip r:embed="rId5" cstate="print"/>
          <a:srcRect/>
          <a:stretch>
            <a:fillRect/>
          </a:stretch>
        </p:blipFill>
        <p:spPr bwMode="auto">
          <a:xfrm>
            <a:off x="4036706" y="3664310"/>
            <a:ext cx="432469" cy="427137"/>
          </a:xfrm>
          <a:prstGeom prst="rect">
            <a:avLst/>
          </a:prstGeom>
          <a:noFill/>
          <a:ln w="9525">
            <a:noFill/>
            <a:miter lim="800000"/>
            <a:headEnd/>
            <a:tailEnd/>
          </a:ln>
        </p:spPr>
      </p:pic>
      <p:pic>
        <p:nvPicPr>
          <p:cNvPr id="16" name="Picture 9"/>
          <p:cNvPicPr>
            <a:picLocks noChangeArrowheads="1"/>
          </p:cNvPicPr>
          <p:nvPr/>
        </p:nvPicPr>
        <p:blipFill>
          <a:blip r:embed="rId5" cstate="print"/>
          <a:srcRect/>
          <a:stretch>
            <a:fillRect/>
          </a:stretch>
        </p:blipFill>
        <p:spPr bwMode="auto">
          <a:xfrm>
            <a:off x="2920794" y="3437776"/>
            <a:ext cx="432469" cy="427137"/>
          </a:xfrm>
          <a:prstGeom prst="rect">
            <a:avLst/>
          </a:prstGeom>
          <a:noFill/>
          <a:ln w="9525">
            <a:noFill/>
            <a:miter lim="800000"/>
            <a:headEnd/>
            <a:tailEnd/>
          </a:ln>
        </p:spPr>
      </p:pic>
      <p:sp>
        <p:nvSpPr>
          <p:cNvPr id="17" name="Text Box 13"/>
          <p:cNvSpPr txBox="1">
            <a:spLocks noChangeArrowheads="1"/>
          </p:cNvSpPr>
          <p:nvPr/>
        </p:nvSpPr>
        <p:spPr bwMode="auto">
          <a:xfrm>
            <a:off x="4396746" y="3664310"/>
            <a:ext cx="288862" cy="276999"/>
          </a:xfrm>
          <a:prstGeom prst="rect">
            <a:avLst/>
          </a:prstGeom>
          <a:noFill/>
          <a:ln w="9525">
            <a:noFill/>
            <a:miter lim="800000"/>
            <a:headEnd/>
            <a:tailEnd/>
          </a:ln>
        </p:spPr>
        <p:txBody>
          <a:bodyPr wrap="none">
            <a:spAutoFit/>
          </a:bodyPr>
          <a:lstStyle/>
          <a:p>
            <a:r>
              <a:rPr lang="en-US" altLang="zh-CN" sz="1200" b="1" dirty="0">
                <a:latin typeface="微软雅黑" pitchFamily="34" charset="-122"/>
                <a:ea typeface="微软雅黑" pitchFamily="34" charset="-122"/>
                <a:cs typeface="Times New Roman" pitchFamily="18" charset="0"/>
              </a:rPr>
              <a:t>C</a:t>
            </a:r>
          </a:p>
        </p:txBody>
      </p:sp>
      <p:sp>
        <p:nvSpPr>
          <p:cNvPr id="18" name="Text Box 13"/>
          <p:cNvSpPr txBox="1">
            <a:spLocks noChangeArrowheads="1"/>
          </p:cNvSpPr>
          <p:nvPr/>
        </p:nvSpPr>
        <p:spPr bwMode="auto">
          <a:xfrm>
            <a:off x="6989034" y="2534764"/>
            <a:ext cx="290464" cy="276999"/>
          </a:xfrm>
          <a:prstGeom prst="rect">
            <a:avLst/>
          </a:prstGeom>
          <a:noFill/>
          <a:ln w="9525">
            <a:noFill/>
            <a:miter lim="800000"/>
            <a:headEnd/>
            <a:tailEnd/>
          </a:ln>
        </p:spPr>
        <p:txBody>
          <a:bodyPr wrap="none">
            <a:spAutoFit/>
          </a:bodyPr>
          <a:lstStyle/>
          <a:p>
            <a:r>
              <a:rPr lang="en-US" altLang="zh-CN" sz="1200" b="1" dirty="0">
                <a:latin typeface="微软雅黑" pitchFamily="34" charset="-122"/>
                <a:ea typeface="微软雅黑" pitchFamily="34" charset="-122"/>
                <a:cs typeface="Times New Roman" pitchFamily="18" charset="0"/>
              </a:rPr>
              <a:t>B</a:t>
            </a:r>
          </a:p>
        </p:txBody>
      </p:sp>
      <p:sp>
        <p:nvSpPr>
          <p:cNvPr id="19" name="Text Box 13"/>
          <p:cNvSpPr txBox="1">
            <a:spLocks noChangeArrowheads="1"/>
          </p:cNvSpPr>
          <p:nvPr/>
        </p:nvSpPr>
        <p:spPr bwMode="auto">
          <a:xfrm>
            <a:off x="5144724" y="1259640"/>
            <a:ext cx="300082" cy="276999"/>
          </a:xfrm>
          <a:prstGeom prst="rect">
            <a:avLst/>
          </a:prstGeom>
          <a:noFill/>
          <a:ln w="9525">
            <a:noFill/>
            <a:miter lim="800000"/>
            <a:headEnd/>
            <a:tailEnd/>
          </a:ln>
        </p:spPr>
        <p:txBody>
          <a:bodyPr wrap="none">
            <a:spAutoFit/>
          </a:bodyPr>
          <a:lstStyle/>
          <a:p>
            <a:r>
              <a:rPr lang="en-US" altLang="zh-CN" sz="1200" b="1" dirty="0">
                <a:latin typeface="微软雅黑" pitchFamily="34" charset="-122"/>
                <a:ea typeface="微软雅黑" pitchFamily="34" charset="-122"/>
                <a:cs typeface="Times New Roman" pitchFamily="18" charset="0"/>
              </a:rPr>
              <a:t>A</a:t>
            </a:r>
          </a:p>
        </p:txBody>
      </p:sp>
      <p:cxnSp>
        <p:nvCxnSpPr>
          <p:cNvPr id="20" name="直接箭头连接符 19"/>
          <p:cNvCxnSpPr/>
          <p:nvPr/>
        </p:nvCxnSpPr>
        <p:spPr>
          <a:xfrm flipH="1" flipV="1">
            <a:off x="3384061" y="2761368"/>
            <a:ext cx="2376264" cy="792088"/>
          </a:xfrm>
          <a:prstGeom prst="straightConnector1">
            <a:avLst/>
          </a:prstGeom>
          <a:noFill/>
          <a:ln w="19050" cap="flat" cmpd="sng" algn="ctr">
            <a:solidFill>
              <a:sysClr val="windowText" lastClr="000000"/>
            </a:solidFill>
            <a:prstDash val="solid"/>
            <a:headEnd type="none" w="med" len="med"/>
            <a:tailEnd type="triangle" w="med" len="lg"/>
          </a:ln>
          <a:effectLst/>
        </p:spPr>
      </p:cxnSp>
      <p:cxnSp>
        <p:nvCxnSpPr>
          <p:cNvPr id="21" name="直接箭头连接符 20"/>
          <p:cNvCxnSpPr/>
          <p:nvPr/>
        </p:nvCxnSpPr>
        <p:spPr>
          <a:xfrm rot="10800000" flipH="1" flipV="1">
            <a:off x="3420210" y="2860270"/>
            <a:ext cx="2376264" cy="792088"/>
          </a:xfrm>
          <a:prstGeom prst="straightConnector1">
            <a:avLst/>
          </a:prstGeom>
          <a:noFill/>
          <a:ln w="19050" cap="flat" cmpd="sng" algn="ctr">
            <a:solidFill>
              <a:sysClr val="windowText" lastClr="000000"/>
            </a:solidFill>
            <a:prstDash val="solid"/>
            <a:headEnd type="none" w="med" len="med"/>
            <a:tailEnd type="triangle" w="med" len="lg"/>
          </a:ln>
          <a:effectLst/>
        </p:spPr>
      </p:cxnSp>
      <p:sp>
        <p:nvSpPr>
          <p:cNvPr id="22" name="TextBox 21"/>
          <p:cNvSpPr txBox="1"/>
          <p:nvPr/>
        </p:nvSpPr>
        <p:spPr>
          <a:xfrm rot="1111699">
            <a:off x="3731068" y="2934614"/>
            <a:ext cx="1944216" cy="492443"/>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200" b="1" i="0" u="none" strike="noStrike" kern="0" cap="none" spc="0" normalizeH="0" baseline="0" noProof="0" dirty="0">
                <a:ln>
                  <a:noFill/>
                </a:ln>
                <a:solidFill>
                  <a:sysClr val="windowText" lastClr="000000"/>
                </a:solidFill>
                <a:effectLst/>
                <a:uLnTx/>
                <a:uFillTx/>
                <a:latin typeface="微软雅黑" pitchFamily="34" charset="-122"/>
                <a:ea typeface="微软雅黑" pitchFamily="34" charset="-122"/>
                <a:cs typeface="Times New Roman" pitchFamily="18" charset="0"/>
              </a:rPr>
              <a:t>谁有文件 </a:t>
            </a:r>
            <a:r>
              <a:rPr kumimoji="0" lang="en-US" altLang="zh-CN" sz="1200" b="1" i="0" u="none" strike="noStrike" kern="0" cap="none" spc="0" normalizeH="0" baseline="0" noProof="0" dirty="0">
                <a:ln>
                  <a:noFill/>
                </a:ln>
                <a:solidFill>
                  <a:sysClr val="windowText" lastClr="000000"/>
                </a:solidFill>
                <a:effectLst/>
                <a:uLnTx/>
                <a:uFillTx/>
                <a:latin typeface="微软雅黑" pitchFamily="34" charset="-122"/>
                <a:ea typeface="微软雅黑" pitchFamily="34" charset="-122"/>
                <a:cs typeface="Times New Roman" pitchFamily="18" charset="0"/>
              </a:rPr>
              <a:t>MP3#</a:t>
            </a:r>
            <a:r>
              <a:rPr kumimoji="0" lang="zh-CN" altLang="en-US" sz="1200" b="1" i="0" u="none" strike="noStrike" kern="0" cap="none" spc="0" normalizeH="0" baseline="0" noProof="0" dirty="0">
                <a:ln>
                  <a:noFill/>
                </a:ln>
                <a:solidFill>
                  <a:sysClr val="windowText" lastClr="000000"/>
                </a:solidFill>
                <a:effectLst/>
                <a:uLnTx/>
                <a:uFillTx/>
                <a:latin typeface="微软雅黑" pitchFamily="34" charset="-122"/>
                <a:ea typeface="微软雅黑" pitchFamily="34" charset="-122"/>
                <a:cs typeface="Times New Roman" pitchFamily="18" charset="0"/>
              </a:rPr>
              <a:t>？</a:t>
            </a:r>
          </a:p>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400" b="1" i="0" u="none" strike="noStrike" kern="0" cap="none" spc="0" normalizeH="0" baseline="0" noProof="0" dirty="0">
              <a:ln>
                <a:noFill/>
              </a:ln>
              <a:solidFill>
                <a:sysClr val="windowText" lastClr="000000"/>
              </a:solidFill>
              <a:effectLst/>
              <a:uLnTx/>
              <a:uFillTx/>
              <a:latin typeface="微软雅黑" pitchFamily="34" charset="-122"/>
              <a:ea typeface="微软雅黑" pitchFamily="34" charset="-122"/>
            </a:endParaRPr>
          </a:p>
        </p:txBody>
      </p:sp>
      <p:sp>
        <p:nvSpPr>
          <p:cNvPr id="23" name="TextBox 22"/>
          <p:cNvSpPr txBox="1"/>
          <p:nvPr/>
        </p:nvSpPr>
        <p:spPr>
          <a:xfrm rot="3562759">
            <a:off x="4820450" y="2466343"/>
            <a:ext cx="1872208" cy="4616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200" b="1" i="0" u="none" strike="noStrike" kern="0" cap="none" spc="0" normalizeH="0" baseline="0" noProof="0" dirty="0">
                <a:ln>
                  <a:noFill/>
                </a:ln>
                <a:solidFill>
                  <a:sysClr val="windowText" lastClr="000000"/>
                </a:solidFill>
                <a:effectLst/>
                <a:uLnTx/>
                <a:uFillTx/>
                <a:latin typeface="微软雅黑" pitchFamily="34" charset="-122"/>
                <a:ea typeface="微软雅黑" pitchFamily="34" charset="-122"/>
                <a:cs typeface="Times New Roman" pitchFamily="18" charset="0"/>
              </a:rPr>
              <a:t>请求文件 </a:t>
            </a:r>
            <a:r>
              <a:rPr kumimoji="0" lang="en-US" altLang="zh-CN" sz="1200" b="1" i="0" u="none" strike="noStrike" kern="0" cap="none" spc="0" normalizeH="0" baseline="0" noProof="0" dirty="0">
                <a:ln>
                  <a:noFill/>
                </a:ln>
                <a:solidFill>
                  <a:sysClr val="windowText" lastClr="000000"/>
                </a:solidFill>
                <a:effectLst/>
                <a:uLnTx/>
                <a:uFillTx/>
                <a:latin typeface="微软雅黑" pitchFamily="34" charset="-122"/>
                <a:ea typeface="微软雅黑" pitchFamily="34" charset="-122"/>
                <a:cs typeface="Times New Roman" pitchFamily="18" charset="0"/>
              </a:rPr>
              <a:t>MP3#</a:t>
            </a:r>
            <a:endParaRPr kumimoji="0" lang="zh-CN" altLang="en-US" sz="1200" b="1" i="0" u="none" strike="noStrike" kern="0" cap="none" spc="0" normalizeH="0" baseline="0" noProof="0" dirty="0">
              <a:ln>
                <a:noFill/>
              </a:ln>
              <a:solidFill>
                <a:sysClr val="windowText" lastClr="000000"/>
              </a:solidFill>
              <a:effectLst/>
              <a:uLnTx/>
              <a:uFillTx/>
              <a:latin typeface="微软雅黑" pitchFamily="34" charset="-122"/>
              <a:ea typeface="微软雅黑" pitchFamily="34" charset="-122"/>
              <a:cs typeface="Times New Roman" pitchFamily="18" charset="0"/>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dirty="0">
              <a:ln>
                <a:noFill/>
              </a:ln>
              <a:solidFill>
                <a:sysClr val="windowText" lastClr="000000"/>
              </a:solidFill>
              <a:effectLst/>
              <a:uLnTx/>
              <a:uFillTx/>
              <a:latin typeface="微软雅黑" pitchFamily="34" charset="-122"/>
              <a:ea typeface="微软雅黑" pitchFamily="34" charset="-122"/>
            </a:endParaRPr>
          </a:p>
        </p:txBody>
      </p:sp>
      <p:sp>
        <p:nvSpPr>
          <p:cNvPr id="24" name="TextBox 23"/>
          <p:cNvSpPr txBox="1"/>
          <p:nvPr/>
        </p:nvSpPr>
        <p:spPr>
          <a:xfrm>
            <a:off x="5476866" y="3254844"/>
            <a:ext cx="38985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b="1" i="0" u="none" strike="noStrike" kern="0" cap="none" spc="0" normalizeH="0" baseline="0" noProof="0" dirty="0">
                <a:ln>
                  <a:noFill/>
                </a:ln>
                <a:solidFill>
                  <a:srgbClr val="CC00CC"/>
                </a:solidFill>
                <a:effectLst/>
                <a:uLnTx/>
                <a:uFillTx/>
                <a:latin typeface="微软雅黑" pitchFamily="34" charset="-122"/>
                <a:ea typeface="微软雅黑" pitchFamily="34" charset="-122"/>
                <a:sym typeface="Wingdings"/>
              </a:rPr>
              <a:t></a:t>
            </a:r>
            <a:endParaRPr kumimoji="0" lang="zh-CN" altLang="en-US" b="1" i="0" u="none" strike="noStrike" kern="0" cap="none" spc="0" normalizeH="0" baseline="0" noProof="0" dirty="0">
              <a:ln>
                <a:noFill/>
              </a:ln>
              <a:solidFill>
                <a:srgbClr val="CC00CC"/>
              </a:solidFill>
              <a:effectLst/>
              <a:uLnTx/>
              <a:uFillTx/>
              <a:latin typeface="微软雅黑" pitchFamily="34" charset="-122"/>
              <a:ea typeface="微软雅黑" pitchFamily="34" charset="-122"/>
            </a:endParaRPr>
          </a:p>
        </p:txBody>
      </p:sp>
      <p:sp>
        <p:nvSpPr>
          <p:cNvPr id="25" name="TextBox 24"/>
          <p:cNvSpPr txBox="1"/>
          <p:nvPr/>
        </p:nvSpPr>
        <p:spPr>
          <a:xfrm>
            <a:off x="5951112" y="3101536"/>
            <a:ext cx="38985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b="1" i="0" u="none" strike="noStrike" kern="0" cap="none" spc="0" normalizeH="0" baseline="0" noProof="0" dirty="0">
                <a:ln>
                  <a:noFill/>
                </a:ln>
                <a:solidFill>
                  <a:srgbClr val="CC00CC"/>
                </a:solidFill>
                <a:effectLst/>
                <a:uLnTx/>
                <a:uFillTx/>
                <a:latin typeface="微软雅黑" pitchFamily="34" charset="-122"/>
                <a:ea typeface="微软雅黑" pitchFamily="34" charset="-122"/>
                <a:sym typeface="Wingdings"/>
              </a:rPr>
              <a:t></a:t>
            </a:r>
            <a:endParaRPr kumimoji="0" lang="zh-CN" altLang="en-US" b="1" i="0" u="none" strike="noStrike" kern="0" cap="none" spc="0" normalizeH="0" baseline="0" noProof="0" dirty="0">
              <a:ln>
                <a:noFill/>
              </a:ln>
              <a:solidFill>
                <a:srgbClr val="CC00CC"/>
              </a:solidFill>
              <a:effectLst/>
              <a:uLnTx/>
              <a:uFillTx/>
              <a:latin typeface="微软雅黑" pitchFamily="34" charset="-122"/>
              <a:ea typeface="微软雅黑" pitchFamily="34" charset="-122"/>
            </a:endParaRPr>
          </a:p>
        </p:txBody>
      </p:sp>
      <p:sp>
        <p:nvSpPr>
          <p:cNvPr id="26" name="TextBox 25"/>
          <p:cNvSpPr txBox="1"/>
          <p:nvPr/>
        </p:nvSpPr>
        <p:spPr>
          <a:xfrm>
            <a:off x="3244618" y="2836173"/>
            <a:ext cx="38985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b="1" i="0" u="none" strike="noStrike" kern="0" cap="none" spc="0" normalizeH="0" baseline="0" noProof="0" dirty="0">
                <a:ln>
                  <a:noFill/>
                </a:ln>
                <a:solidFill>
                  <a:srgbClr val="CC00CC"/>
                </a:solidFill>
                <a:effectLst/>
                <a:uLnTx/>
                <a:uFillTx/>
                <a:latin typeface="微软雅黑" pitchFamily="34" charset="-122"/>
                <a:ea typeface="微软雅黑" pitchFamily="34" charset="-122"/>
                <a:sym typeface="Wingdings"/>
              </a:rPr>
              <a:t></a:t>
            </a:r>
            <a:endParaRPr kumimoji="0" lang="zh-CN" altLang="en-US" b="1" i="0" u="none" strike="noStrike" kern="0" cap="none" spc="0" normalizeH="0" baseline="0" noProof="0" dirty="0">
              <a:ln>
                <a:noFill/>
              </a:ln>
              <a:solidFill>
                <a:srgbClr val="CC00CC"/>
              </a:solidFill>
              <a:effectLst/>
              <a:uLnTx/>
              <a:uFillTx/>
              <a:latin typeface="微软雅黑" pitchFamily="34" charset="-122"/>
              <a:ea typeface="微软雅黑" pitchFamily="34" charset="-122"/>
            </a:endParaRPr>
          </a:p>
        </p:txBody>
      </p:sp>
      <p:sp>
        <p:nvSpPr>
          <p:cNvPr id="27" name="TextBox 26"/>
          <p:cNvSpPr txBox="1"/>
          <p:nvPr/>
        </p:nvSpPr>
        <p:spPr>
          <a:xfrm>
            <a:off x="4756786" y="1670668"/>
            <a:ext cx="38985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b="1" i="0" u="none" strike="noStrike" kern="0" cap="none" spc="0" normalizeH="0" baseline="0" noProof="0" dirty="0">
                <a:ln>
                  <a:noFill/>
                </a:ln>
                <a:solidFill>
                  <a:srgbClr val="CC00CC"/>
                </a:solidFill>
                <a:effectLst/>
                <a:uLnTx/>
                <a:uFillTx/>
                <a:latin typeface="微软雅黑" pitchFamily="34" charset="-122"/>
                <a:ea typeface="微软雅黑" pitchFamily="34" charset="-122"/>
                <a:sym typeface="Wingdings"/>
              </a:rPr>
              <a:t></a:t>
            </a:r>
            <a:endParaRPr kumimoji="0" lang="zh-CN" altLang="en-US" b="1" i="0" u="none" strike="noStrike" kern="0" cap="none" spc="0" normalizeH="0" baseline="0" noProof="0" dirty="0">
              <a:ln>
                <a:noFill/>
              </a:ln>
              <a:solidFill>
                <a:srgbClr val="CC00CC"/>
              </a:solidFill>
              <a:effectLst/>
              <a:uLnTx/>
              <a:uFillTx/>
              <a:latin typeface="微软雅黑" pitchFamily="34" charset="-122"/>
              <a:ea typeface="微软雅黑" pitchFamily="34" charset="-122"/>
            </a:endParaRPr>
          </a:p>
        </p:txBody>
      </p:sp>
      <p:sp>
        <p:nvSpPr>
          <p:cNvPr id="28" name="TextBox 27"/>
          <p:cNvSpPr txBox="1"/>
          <p:nvPr/>
        </p:nvSpPr>
        <p:spPr>
          <a:xfrm rot="1111699">
            <a:off x="3681883" y="3343993"/>
            <a:ext cx="1944216" cy="492443"/>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ysClr val="windowText" lastClr="000000"/>
                </a:solidFill>
                <a:effectLst/>
                <a:uLnTx/>
                <a:uFillTx/>
                <a:latin typeface="微软雅黑" pitchFamily="34" charset="-122"/>
                <a:ea typeface="微软雅黑" pitchFamily="34" charset="-122"/>
                <a:cs typeface="Times New Roman" pitchFamily="18" charset="0"/>
              </a:rPr>
              <a:t>A</a:t>
            </a:r>
            <a:r>
              <a:rPr kumimoji="0" lang="zh-CN" altLang="en-US" sz="1200" b="1" i="0" u="none" strike="noStrike" kern="0" cap="none" spc="0" normalizeH="0" baseline="0" noProof="0" dirty="0">
                <a:ln>
                  <a:noFill/>
                </a:ln>
                <a:solidFill>
                  <a:sysClr val="windowText" lastClr="000000"/>
                </a:solidFill>
                <a:effectLst/>
                <a:uLnTx/>
                <a:uFillTx/>
                <a:latin typeface="微软雅黑" pitchFamily="34" charset="-122"/>
                <a:ea typeface="微软雅黑" pitchFamily="34" charset="-122"/>
                <a:cs typeface="Times New Roman" pitchFamily="18" charset="0"/>
              </a:rPr>
              <a:t>有，</a:t>
            </a:r>
            <a:r>
              <a:rPr kumimoji="0" lang="en-US" altLang="zh-CN" sz="1200" b="1" i="0" u="none" strike="noStrike" kern="0" cap="none" spc="0" normalizeH="0" baseline="0" noProof="0" dirty="0">
                <a:ln>
                  <a:noFill/>
                </a:ln>
                <a:solidFill>
                  <a:sysClr val="windowText" lastClr="000000"/>
                </a:solidFill>
                <a:effectLst/>
                <a:uLnTx/>
                <a:uFillTx/>
                <a:latin typeface="微软雅黑" pitchFamily="34" charset="-122"/>
                <a:ea typeface="微软雅黑" pitchFamily="34" charset="-122"/>
                <a:cs typeface="Times New Roman" pitchFamily="18" charset="0"/>
              </a:rPr>
              <a:t>B</a:t>
            </a:r>
            <a:r>
              <a:rPr kumimoji="0" lang="zh-CN" altLang="en-US" sz="1200" b="1" i="0" u="none" strike="noStrike" kern="0" cap="none" spc="0" normalizeH="0" baseline="0" noProof="0" dirty="0">
                <a:ln>
                  <a:noFill/>
                </a:ln>
                <a:solidFill>
                  <a:sysClr val="windowText" lastClr="000000"/>
                </a:solidFill>
                <a:effectLst/>
                <a:uLnTx/>
                <a:uFillTx/>
                <a:latin typeface="微软雅黑" pitchFamily="34" charset="-122"/>
                <a:ea typeface="微软雅黑" pitchFamily="34" charset="-122"/>
                <a:cs typeface="Times New Roman" pitchFamily="18" charset="0"/>
              </a:rPr>
              <a:t>有，</a:t>
            </a:r>
            <a:r>
              <a:rPr kumimoji="0" lang="en-US" altLang="zh-CN" sz="1200" b="1" i="0" u="none" strike="noStrike" kern="0" cap="none" spc="0" normalizeH="0" baseline="0" noProof="0" dirty="0">
                <a:ln>
                  <a:noFill/>
                </a:ln>
                <a:solidFill>
                  <a:sysClr val="windowText" lastClr="000000"/>
                </a:solidFill>
                <a:effectLst/>
                <a:uLnTx/>
                <a:uFillTx/>
                <a:latin typeface="微软雅黑" pitchFamily="34" charset="-122"/>
                <a:ea typeface="微软雅黑" pitchFamily="34" charset="-122"/>
                <a:cs typeface="Times New Roman" pitchFamily="18" charset="0"/>
              </a:rPr>
              <a:t>C</a:t>
            </a:r>
            <a:r>
              <a:rPr kumimoji="0" lang="zh-CN" altLang="en-US" sz="1200" b="1" i="0" u="none" strike="noStrike" kern="0" cap="none" spc="0" normalizeH="0" baseline="0" noProof="0" dirty="0">
                <a:ln>
                  <a:noFill/>
                </a:ln>
                <a:solidFill>
                  <a:sysClr val="windowText" lastClr="000000"/>
                </a:solidFill>
                <a:effectLst/>
                <a:uLnTx/>
                <a:uFillTx/>
                <a:latin typeface="微软雅黑" pitchFamily="34" charset="-122"/>
                <a:ea typeface="微软雅黑" pitchFamily="34" charset="-122"/>
                <a:cs typeface="Times New Roman" pitchFamily="18" charset="0"/>
              </a:rPr>
              <a:t>有。</a:t>
            </a:r>
          </a:p>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400" b="1" i="0" u="none" strike="noStrike" kern="0" cap="none" spc="0" normalizeH="0" baseline="0" noProof="0" dirty="0">
              <a:ln>
                <a:noFill/>
              </a:ln>
              <a:solidFill>
                <a:sysClr val="windowText" lastClr="000000"/>
              </a:solidFill>
              <a:effectLst/>
              <a:uLnTx/>
              <a:uFillTx/>
              <a:latin typeface="微软雅黑" pitchFamily="34" charset="-122"/>
              <a:ea typeface="微软雅黑" pitchFamily="34" charset="-122"/>
            </a:endParaRPr>
          </a:p>
        </p:txBody>
      </p:sp>
      <p:cxnSp>
        <p:nvCxnSpPr>
          <p:cNvPr id="29" name="直接箭头连接符 28"/>
          <p:cNvCxnSpPr/>
          <p:nvPr/>
        </p:nvCxnSpPr>
        <p:spPr>
          <a:xfrm flipH="1" flipV="1">
            <a:off x="5116826" y="1670668"/>
            <a:ext cx="936314" cy="1656184"/>
          </a:xfrm>
          <a:prstGeom prst="straightConnector1">
            <a:avLst/>
          </a:prstGeom>
          <a:noFill/>
          <a:ln w="19050" cap="flat" cmpd="sng" algn="ctr">
            <a:solidFill>
              <a:sysClr val="windowText" lastClr="000000"/>
            </a:solidFill>
            <a:prstDash val="solid"/>
            <a:headEnd type="none" w="med" len="med"/>
            <a:tailEnd type="triangle" w="med" len="lg"/>
          </a:ln>
          <a:effectLst/>
        </p:spPr>
      </p:cxnSp>
      <p:grpSp>
        <p:nvGrpSpPr>
          <p:cNvPr id="30" name="组合 29"/>
          <p:cNvGrpSpPr/>
          <p:nvPr/>
        </p:nvGrpSpPr>
        <p:grpSpPr>
          <a:xfrm rot="3622659">
            <a:off x="4623695" y="2498879"/>
            <a:ext cx="1584176" cy="288032"/>
            <a:chOff x="5796136" y="1484784"/>
            <a:chExt cx="1584176" cy="288032"/>
          </a:xfrm>
        </p:grpSpPr>
        <p:sp>
          <p:nvSpPr>
            <p:cNvPr id="31" name="矩形 30"/>
            <p:cNvSpPr/>
            <p:nvPr/>
          </p:nvSpPr>
          <p:spPr>
            <a:xfrm>
              <a:off x="5796136" y="1484784"/>
              <a:ext cx="1080120" cy="288032"/>
            </a:xfrm>
            <a:prstGeom prst="rect">
              <a:avLst/>
            </a:prstGeom>
            <a:solidFill>
              <a:srgbClr val="66FF66"/>
            </a:solidFill>
            <a:ln w="254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ysClr val="windowText" lastClr="000000"/>
                  </a:solidFill>
                  <a:effectLst/>
                  <a:uLnTx/>
                  <a:uFillTx/>
                  <a:latin typeface="微软雅黑" pitchFamily="34" charset="-122"/>
                  <a:ea typeface="微软雅黑" pitchFamily="34" charset="-122"/>
                  <a:cs typeface="Times New Roman" pitchFamily="18" charset="0"/>
                </a:rPr>
                <a:t>MP3#</a:t>
              </a:r>
              <a:endParaRPr kumimoji="0" lang="zh-CN" altLang="en-US" sz="1200" b="1" i="0" u="none" strike="noStrike" kern="0" cap="none" spc="0" normalizeH="0" baseline="0" noProof="0" dirty="0">
                <a:ln>
                  <a:noFill/>
                </a:ln>
                <a:solidFill>
                  <a:sysClr val="windowText" lastClr="000000"/>
                </a:solidFill>
                <a:effectLst/>
                <a:uLnTx/>
                <a:uFillTx/>
                <a:latin typeface="微软雅黑" pitchFamily="34" charset="-122"/>
                <a:ea typeface="微软雅黑" pitchFamily="34" charset="-122"/>
                <a:cs typeface="Times New Roman" pitchFamily="18" charset="0"/>
              </a:endParaRPr>
            </a:p>
          </p:txBody>
        </p:sp>
        <p:sp>
          <p:nvSpPr>
            <p:cNvPr id="32" name="右箭头 31"/>
            <p:cNvSpPr/>
            <p:nvPr/>
          </p:nvSpPr>
          <p:spPr>
            <a:xfrm>
              <a:off x="6876256" y="1556792"/>
              <a:ext cx="504056" cy="144016"/>
            </a:xfrm>
            <a:prstGeom prst="rightArrow">
              <a:avLst>
                <a:gd name="adj1" fmla="val 50000"/>
                <a:gd name="adj2" fmla="val 162395"/>
              </a:avLst>
            </a:prstGeom>
            <a:solidFill>
              <a:srgbClr val="0000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400" b="1" i="0" u="none" strike="noStrike" kern="0" cap="none" spc="0" normalizeH="0" baseline="0" noProof="0">
                <a:ln>
                  <a:noFill/>
                </a:ln>
                <a:solidFill>
                  <a:sysClr val="window" lastClr="FFFFFF"/>
                </a:solidFill>
                <a:effectLst/>
                <a:uLnTx/>
                <a:uFillTx/>
                <a:latin typeface="微软雅黑" pitchFamily="34" charset="-122"/>
                <a:ea typeface="微软雅黑" pitchFamily="34" charset="-122"/>
              </a:endParaRPr>
            </a:p>
          </p:txBody>
        </p:sp>
      </p:grpSp>
      <p:grpSp>
        <p:nvGrpSpPr>
          <p:cNvPr id="7" name="组合 6"/>
          <p:cNvGrpSpPr/>
          <p:nvPr/>
        </p:nvGrpSpPr>
        <p:grpSpPr>
          <a:xfrm>
            <a:off x="3737691" y="1255747"/>
            <a:ext cx="4326691" cy="1220847"/>
            <a:chOff x="3737691" y="1255747"/>
            <a:chExt cx="4326691" cy="1220847"/>
          </a:xfrm>
        </p:grpSpPr>
        <p:sp>
          <p:nvSpPr>
            <p:cNvPr id="4" name="矩形 3"/>
            <p:cNvSpPr/>
            <p:nvPr/>
          </p:nvSpPr>
          <p:spPr>
            <a:xfrm>
              <a:off x="3737691" y="1255747"/>
              <a:ext cx="4326691" cy="1220847"/>
            </a:xfrm>
            <a:prstGeom prst="rect">
              <a:avLst/>
            </a:prstGeom>
            <a:solidFill>
              <a:srgbClr val="0000FF"/>
            </a:solidFill>
          </p:spPr>
          <p:txBody>
            <a:bodyPr wrap="square">
              <a:spAutoFit/>
            </a:bodyPr>
            <a:lstStyle/>
            <a:p>
              <a:pPr marL="452438">
                <a:lnSpc>
                  <a:spcPts val="2200"/>
                </a:lnSpc>
              </a:pPr>
              <a:r>
                <a:rPr lang="en-US" altLang="zh-CN" sz="1600" b="1" dirty="0">
                  <a:solidFill>
                    <a:schemeClr val="bg1"/>
                  </a:solidFill>
                  <a:latin typeface="微软雅黑" pitchFamily="34" charset="-122"/>
                  <a:ea typeface="微软雅黑" pitchFamily="34" charset="-122"/>
                </a:rPr>
                <a:t>Napster </a:t>
              </a:r>
              <a:r>
                <a:rPr lang="zh-CN" altLang="en-US" sz="1600" b="1" dirty="0">
                  <a:solidFill>
                    <a:schemeClr val="bg1"/>
                  </a:solidFill>
                  <a:latin typeface="微软雅黑" pitchFamily="34" charset="-122"/>
                  <a:ea typeface="微软雅黑" pitchFamily="34" charset="-122"/>
                </a:rPr>
                <a:t>目录服务器回答 </a:t>
              </a:r>
              <a:r>
                <a:rPr lang="en-US" altLang="zh-CN" sz="1600" b="1" dirty="0">
                  <a:solidFill>
                    <a:schemeClr val="bg1"/>
                  </a:solidFill>
                  <a:latin typeface="微软雅黑" pitchFamily="34" charset="-122"/>
                  <a:ea typeface="微软雅黑" pitchFamily="34" charset="-122"/>
                </a:rPr>
                <a:t>X</a:t>
              </a:r>
              <a:r>
                <a:rPr lang="zh-CN" altLang="en-US" sz="1600" b="1" dirty="0">
                  <a:solidFill>
                    <a:schemeClr val="bg1"/>
                  </a:solidFill>
                  <a:latin typeface="微软雅黑" pitchFamily="34" charset="-122"/>
                  <a:ea typeface="微软雅黑" pitchFamily="34" charset="-122"/>
                </a:rPr>
                <a:t>：有三个地点有文件 </a:t>
              </a:r>
              <a:r>
                <a:rPr lang="en-US" altLang="zh-CN" sz="1600" b="1" dirty="0">
                  <a:solidFill>
                    <a:schemeClr val="bg1"/>
                  </a:solidFill>
                  <a:latin typeface="微软雅黑" pitchFamily="34" charset="-122"/>
                  <a:ea typeface="微软雅黑" pitchFamily="34" charset="-122"/>
                </a:rPr>
                <a:t>MP3#</a:t>
              </a:r>
              <a:r>
                <a:rPr lang="zh-CN" altLang="en-US" sz="1600" b="1" dirty="0">
                  <a:solidFill>
                    <a:schemeClr val="bg1"/>
                  </a:solidFill>
                  <a:latin typeface="微软雅黑" pitchFamily="34" charset="-122"/>
                  <a:ea typeface="微软雅黑" pitchFamily="34" charset="-122"/>
                </a:rPr>
                <a:t>，即 </a:t>
              </a:r>
              <a:r>
                <a:rPr lang="en-US" altLang="zh-CN" sz="1600" b="1" dirty="0">
                  <a:solidFill>
                    <a:schemeClr val="bg1"/>
                  </a:solidFill>
                  <a:latin typeface="微软雅黑" pitchFamily="34" charset="-122"/>
                  <a:ea typeface="微软雅黑" pitchFamily="34" charset="-122"/>
                </a:rPr>
                <a:t>A, B </a:t>
              </a:r>
              <a:r>
                <a:rPr lang="zh-CN" altLang="en-US" sz="1600" b="1" dirty="0">
                  <a:solidFill>
                    <a:schemeClr val="bg1"/>
                  </a:solidFill>
                  <a:latin typeface="微软雅黑" pitchFamily="34" charset="-122"/>
                  <a:ea typeface="微软雅黑" pitchFamily="34" charset="-122"/>
                </a:rPr>
                <a:t>和 </a:t>
              </a:r>
              <a:r>
                <a:rPr lang="en-US" altLang="zh-CN" sz="1600" b="1" dirty="0">
                  <a:solidFill>
                    <a:schemeClr val="bg1"/>
                  </a:solidFill>
                  <a:latin typeface="微软雅黑" pitchFamily="34" charset="-122"/>
                  <a:ea typeface="微软雅黑" pitchFamily="34" charset="-122"/>
                </a:rPr>
                <a:t>C</a:t>
              </a:r>
              <a:r>
                <a:rPr lang="zh-CN" altLang="en-US" sz="1600" b="1" dirty="0">
                  <a:solidFill>
                    <a:schemeClr val="bg1"/>
                  </a:solidFill>
                  <a:latin typeface="微软雅黑" pitchFamily="34" charset="-122"/>
                  <a:ea typeface="微软雅黑" pitchFamily="34" charset="-122"/>
                </a:rPr>
                <a:t>（给出了这三个地点的</a:t>
              </a:r>
              <a:r>
                <a:rPr lang="en-US" altLang="zh-CN" sz="1600" b="1" dirty="0">
                  <a:solidFill>
                    <a:schemeClr val="bg1"/>
                  </a:solidFill>
                  <a:latin typeface="微软雅黑" pitchFamily="34" charset="-122"/>
                  <a:ea typeface="微软雅黑" pitchFamily="34" charset="-122"/>
                </a:rPr>
                <a:t>IP</a:t>
              </a:r>
              <a:r>
                <a:rPr lang="zh-CN" altLang="en-US" sz="1600" b="1" dirty="0">
                  <a:solidFill>
                    <a:schemeClr val="bg1"/>
                  </a:solidFill>
                  <a:latin typeface="微软雅黑" pitchFamily="34" charset="-122"/>
                  <a:ea typeface="微软雅黑" pitchFamily="34" charset="-122"/>
                </a:rPr>
                <a:t>地址）。于是用户 </a:t>
              </a:r>
              <a:r>
                <a:rPr lang="en-US" altLang="zh-CN" sz="1600" b="1" dirty="0">
                  <a:solidFill>
                    <a:schemeClr val="bg1"/>
                  </a:solidFill>
                  <a:latin typeface="微软雅黑" pitchFamily="34" charset="-122"/>
                  <a:ea typeface="微软雅黑" pitchFamily="34" charset="-122"/>
                </a:rPr>
                <a:t>X </a:t>
              </a:r>
              <a:r>
                <a:rPr lang="zh-CN" altLang="en-US" sz="1600" b="1" dirty="0">
                  <a:solidFill>
                    <a:schemeClr val="bg1"/>
                  </a:solidFill>
                  <a:latin typeface="微软雅黑" pitchFamily="34" charset="-122"/>
                  <a:ea typeface="微软雅黑" pitchFamily="34" charset="-122"/>
                </a:rPr>
                <a:t>得知所需的文件 </a:t>
              </a:r>
              <a:r>
                <a:rPr lang="en-US" altLang="zh-CN" sz="1600" b="1" dirty="0">
                  <a:solidFill>
                    <a:schemeClr val="bg1"/>
                  </a:solidFill>
                  <a:latin typeface="微软雅黑" pitchFamily="34" charset="-122"/>
                  <a:ea typeface="微软雅黑" pitchFamily="34" charset="-122"/>
                </a:rPr>
                <a:t>MP3# </a:t>
              </a:r>
              <a:r>
                <a:rPr lang="zh-CN" altLang="en-US" sz="1600" b="1" dirty="0">
                  <a:solidFill>
                    <a:schemeClr val="bg1"/>
                  </a:solidFill>
                  <a:latin typeface="微软雅黑" pitchFamily="34" charset="-122"/>
                  <a:ea typeface="微软雅黑" pitchFamily="34" charset="-122"/>
                </a:rPr>
                <a:t>的三个下载地点。</a:t>
              </a:r>
            </a:p>
          </p:txBody>
        </p:sp>
        <p:sp>
          <p:nvSpPr>
            <p:cNvPr id="35" name="TextBox 34"/>
            <p:cNvSpPr txBox="1"/>
            <p:nvPr/>
          </p:nvSpPr>
          <p:spPr>
            <a:xfrm>
              <a:off x="3798061" y="1670578"/>
              <a:ext cx="41389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2000" b="1" i="0" u="none" strike="noStrike" kern="0" cap="none" spc="0" normalizeH="0" baseline="0" noProof="0" dirty="0">
                  <a:ln>
                    <a:noFill/>
                  </a:ln>
                  <a:solidFill>
                    <a:srgbClr val="CC00CC"/>
                  </a:solidFill>
                  <a:effectLst/>
                  <a:uLnTx/>
                  <a:uFillTx/>
                  <a:latin typeface="微软雅黑" pitchFamily="34" charset="-122"/>
                  <a:ea typeface="微软雅黑" pitchFamily="34" charset="-122"/>
                  <a:sym typeface="Wingdings"/>
                </a:rPr>
                <a:t></a:t>
              </a:r>
              <a:endParaRPr kumimoji="0" lang="zh-CN" altLang="en-US" sz="2000" b="1" i="0" u="none" strike="noStrike" kern="0" cap="none" spc="0" normalizeH="0" baseline="0" noProof="0" dirty="0">
                <a:ln>
                  <a:noFill/>
                </a:ln>
                <a:solidFill>
                  <a:srgbClr val="CC00CC"/>
                </a:solidFill>
                <a:effectLst/>
                <a:uLnTx/>
                <a:uFillTx/>
                <a:latin typeface="微软雅黑" pitchFamily="34" charset="-122"/>
                <a:ea typeface="微软雅黑" pitchFamily="34" charset="-122"/>
              </a:endParaRPr>
            </a:p>
          </p:txBody>
        </p:sp>
      </p:grpSp>
    </p:spTree>
    <p:extLst>
      <p:ext uri="{BB962C8B-B14F-4D97-AF65-F5344CB8AC3E}">
        <p14:creationId xmlns:p14="http://schemas.microsoft.com/office/powerpoint/2010/main" val="424630166"/>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56963" y="658836"/>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3" name="Rectangle 6"/>
          <p:cNvSpPr>
            <a:spLocks noChangeArrowheads="1"/>
          </p:cNvSpPr>
          <p:nvPr/>
        </p:nvSpPr>
        <p:spPr bwMode="auto">
          <a:xfrm>
            <a:off x="3296164" y="625625"/>
            <a:ext cx="257038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itchFamily="34" charset="-122"/>
                <a:ea typeface="微软雅黑" pitchFamily="34" charset="-122"/>
              </a:rPr>
              <a:t>Napster </a:t>
            </a:r>
            <a:r>
              <a:rPr lang="zh-CN" altLang="en-US" sz="2000" b="1" dirty="0">
                <a:solidFill>
                  <a:schemeClr val="bg1"/>
                </a:solidFill>
                <a:latin typeface="微软雅黑" pitchFamily="34" charset="-122"/>
                <a:ea typeface="微软雅黑" pitchFamily="34" charset="-122"/>
              </a:rPr>
              <a:t>的工作过程</a:t>
            </a:r>
          </a:p>
        </p:txBody>
      </p:sp>
      <p:sp>
        <p:nvSpPr>
          <p:cNvPr id="5" name="圆角矩形 4"/>
          <p:cNvSpPr/>
          <p:nvPr/>
        </p:nvSpPr>
        <p:spPr>
          <a:xfrm>
            <a:off x="714703" y="1075916"/>
            <a:ext cx="7891036" cy="329301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8" name="Object 5">
            <a:hlinkClick r:id="" action="ppaction://ole?verb=0"/>
          </p:cNvPr>
          <p:cNvGraphicFramePr>
            <a:graphicFrameLocks/>
          </p:cNvGraphicFramePr>
          <p:nvPr>
            <p:extLst>
              <p:ext uri="{D42A27DB-BD31-4B8C-83A1-F6EECF244321}">
                <p14:modId xmlns:p14="http://schemas.microsoft.com/office/powerpoint/2010/main" val="3700213462"/>
              </p:ext>
            </p:extLst>
          </p:nvPr>
        </p:nvGraphicFramePr>
        <p:xfrm>
          <a:off x="2812570" y="2030708"/>
          <a:ext cx="575345" cy="1000249"/>
        </p:xfrm>
        <a:graphic>
          <a:graphicData uri="http://schemas.openxmlformats.org/presentationml/2006/ole">
            <mc:AlternateContent xmlns:mc="http://schemas.openxmlformats.org/markup-compatibility/2006">
              <mc:Choice xmlns:v="urn:schemas-microsoft-com:vml" Requires="v">
                <p:oleObj spid="_x0000_s37913" name="Microsoft ClipArt Gallery" r:id="rId3" imgW="2735263" imgH="3825875" progId="">
                  <p:embed/>
                </p:oleObj>
              </mc:Choice>
              <mc:Fallback>
                <p:oleObj name="Microsoft ClipArt Gallery" r:id="rId3" imgW="2735263" imgH="3825875" progId="">
                  <p:embed/>
                  <p:pic>
                    <p:nvPicPr>
                      <p:cNvPr id="0" name="Picture 22"/>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12570" y="2030708"/>
                        <a:ext cx="575345" cy="1000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 name="Text Box 6"/>
          <p:cNvSpPr txBox="1">
            <a:spLocks noChangeArrowheads="1"/>
          </p:cNvSpPr>
          <p:nvPr/>
        </p:nvSpPr>
        <p:spPr bwMode="auto">
          <a:xfrm>
            <a:off x="2356636" y="1601784"/>
            <a:ext cx="1307666" cy="461665"/>
          </a:xfrm>
          <a:prstGeom prst="rect">
            <a:avLst/>
          </a:prstGeom>
          <a:noFill/>
          <a:ln w="9525">
            <a:noFill/>
            <a:miter lim="800000"/>
            <a:headEnd/>
            <a:tailEnd/>
          </a:ln>
        </p:spPr>
        <p:txBody>
          <a:bodyPr wrap="none">
            <a:spAutoFit/>
          </a:bodyPr>
          <a:lstStyle/>
          <a:p>
            <a:pPr algn="ctr"/>
            <a:r>
              <a:rPr kumimoji="1" lang="en-US" altLang="zh-CN" sz="1200" b="1" dirty="0">
                <a:latin typeface="微软雅黑" pitchFamily="34" charset="-122"/>
                <a:ea typeface="微软雅黑" pitchFamily="34" charset="-122"/>
                <a:cs typeface="Times New Roman" pitchFamily="18" charset="0"/>
              </a:rPr>
              <a:t>Napster </a:t>
            </a:r>
            <a:r>
              <a:rPr kumimoji="1" lang="zh-CN" altLang="en-US" sz="1200" b="1" dirty="0">
                <a:latin typeface="微软雅黑" pitchFamily="34" charset="-122"/>
                <a:ea typeface="微软雅黑" pitchFamily="34" charset="-122"/>
                <a:cs typeface="Times New Roman" pitchFamily="18" charset="0"/>
              </a:rPr>
              <a:t>集中式</a:t>
            </a:r>
          </a:p>
          <a:p>
            <a:pPr algn="ctr"/>
            <a:r>
              <a:rPr kumimoji="1" lang="zh-CN" altLang="en-US" sz="1200" b="1" dirty="0">
                <a:latin typeface="微软雅黑" pitchFamily="34" charset="-122"/>
                <a:ea typeface="微软雅黑" pitchFamily="34" charset="-122"/>
                <a:cs typeface="Times New Roman" pitchFamily="18" charset="0"/>
              </a:rPr>
              <a:t>目录服务器</a:t>
            </a:r>
          </a:p>
        </p:txBody>
      </p:sp>
      <p:pic>
        <p:nvPicPr>
          <p:cNvPr id="10" name="Picture 9"/>
          <p:cNvPicPr>
            <a:picLocks noChangeArrowheads="1"/>
          </p:cNvPicPr>
          <p:nvPr/>
        </p:nvPicPr>
        <p:blipFill>
          <a:blip r:embed="rId5" cstate="print"/>
          <a:srcRect/>
          <a:stretch>
            <a:fillRect/>
          </a:stretch>
        </p:blipFill>
        <p:spPr bwMode="auto">
          <a:xfrm>
            <a:off x="4784684" y="1259640"/>
            <a:ext cx="432469" cy="427137"/>
          </a:xfrm>
          <a:prstGeom prst="rect">
            <a:avLst/>
          </a:prstGeom>
          <a:noFill/>
          <a:ln w="9525">
            <a:noFill/>
            <a:miter lim="800000"/>
            <a:headEnd/>
            <a:tailEnd/>
          </a:ln>
        </p:spPr>
      </p:pic>
      <p:sp>
        <p:nvSpPr>
          <p:cNvPr id="11" name="Text Box 13"/>
          <p:cNvSpPr txBox="1">
            <a:spLocks noChangeArrowheads="1"/>
          </p:cNvSpPr>
          <p:nvPr/>
        </p:nvSpPr>
        <p:spPr bwMode="auto">
          <a:xfrm>
            <a:off x="6052930" y="3326852"/>
            <a:ext cx="292068" cy="276999"/>
          </a:xfrm>
          <a:prstGeom prst="rect">
            <a:avLst/>
          </a:prstGeom>
          <a:noFill/>
          <a:ln w="9525">
            <a:noFill/>
            <a:miter lim="800000"/>
            <a:headEnd/>
            <a:tailEnd/>
          </a:ln>
        </p:spPr>
        <p:txBody>
          <a:bodyPr wrap="none">
            <a:spAutoFit/>
          </a:bodyPr>
          <a:lstStyle/>
          <a:p>
            <a:r>
              <a:rPr lang="en-US" altLang="zh-CN" sz="1200" b="1" dirty="0">
                <a:latin typeface="微软雅黑" pitchFamily="34" charset="-122"/>
                <a:ea typeface="微软雅黑" pitchFamily="34" charset="-122"/>
                <a:cs typeface="Times New Roman" pitchFamily="18" charset="0"/>
              </a:rPr>
              <a:t>X</a:t>
            </a:r>
          </a:p>
        </p:txBody>
      </p:sp>
      <p:pic>
        <p:nvPicPr>
          <p:cNvPr id="12" name="Picture 9"/>
          <p:cNvPicPr>
            <a:picLocks noChangeArrowheads="1"/>
          </p:cNvPicPr>
          <p:nvPr/>
        </p:nvPicPr>
        <p:blipFill>
          <a:blip r:embed="rId5" cstate="print"/>
          <a:srcRect/>
          <a:stretch>
            <a:fillRect/>
          </a:stretch>
        </p:blipFill>
        <p:spPr bwMode="auto">
          <a:xfrm>
            <a:off x="5908914" y="1475664"/>
            <a:ext cx="432469" cy="427137"/>
          </a:xfrm>
          <a:prstGeom prst="rect">
            <a:avLst/>
          </a:prstGeom>
          <a:noFill/>
          <a:ln w="9525">
            <a:noFill/>
            <a:miter lim="800000"/>
            <a:headEnd/>
            <a:tailEnd/>
          </a:ln>
        </p:spPr>
      </p:pic>
      <p:pic>
        <p:nvPicPr>
          <p:cNvPr id="13" name="Picture 9"/>
          <p:cNvPicPr>
            <a:picLocks noChangeArrowheads="1"/>
          </p:cNvPicPr>
          <p:nvPr/>
        </p:nvPicPr>
        <p:blipFill>
          <a:blip r:embed="rId5" cstate="print"/>
          <a:srcRect/>
          <a:stretch>
            <a:fillRect/>
          </a:stretch>
        </p:blipFill>
        <p:spPr bwMode="auto">
          <a:xfrm>
            <a:off x="6628994" y="2534764"/>
            <a:ext cx="432469" cy="427137"/>
          </a:xfrm>
          <a:prstGeom prst="rect">
            <a:avLst/>
          </a:prstGeom>
          <a:noFill/>
          <a:ln w="9525">
            <a:noFill/>
            <a:miter lim="800000"/>
            <a:headEnd/>
            <a:tailEnd/>
          </a:ln>
        </p:spPr>
      </p:pic>
      <p:pic>
        <p:nvPicPr>
          <p:cNvPr id="14" name="Picture 9"/>
          <p:cNvPicPr>
            <a:picLocks noChangeArrowheads="1"/>
          </p:cNvPicPr>
          <p:nvPr/>
        </p:nvPicPr>
        <p:blipFill>
          <a:blip r:embed="rId5" cstate="print"/>
          <a:srcRect/>
          <a:stretch>
            <a:fillRect/>
          </a:stretch>
        </p:blipFill>
        <p:spPr bwMode="auto">
          <a:xfrm>
            <a:off x="5764898" y="3326852"/>
            <a:ext cx="432469" cy="427137"/>
          </a:xfrm>
          <a:prstGeom prst="rect">
            <a:avLst/>
          </a:prstGeom>
          <a:noFill/>
          <a:ln w="9525">
            <a:noFill/>
            <a:miter lim="800000"/>
            <a:headEnd/>
            <a:tailEnd/>
          </a:ln>
        </p:spPr>
      </p:pic>
      <p:pic>
        <p:nvPicPr>
          <p:cNvPr id="15" name="Picture 9"/>
          <p:cNvPicPr>
            <a:picLocks noChangeArrowheads="1"/>
          </p:cNvPicPr>
          <p:nvPr/>
        </p:nvPicPr>
        <p:blipFill>
          <a:blip r:embed="rId5" cstate="print"/>
          <a:srcRect/>
          <a:stretch>
            <a:fillRect/>
          </a:stretch>
        </p:blipFill>
        <p:spPr bwMode="auto">
          <a:xfrm>
            <a:off x="4036706" y="3664310"/>
            <a:ext cx="432469" cy="427137"/>
          </a:xfrm>
          <a:prstGeom prst="rect">
            <a:avLst/>
          </a:prstGeom>
          <a:noFill/>
          <a:ln w="9525">
            <a:noFill/>
            <a:miter lim="800000"/>
            <a:headEnd/>
            <a:tailEnd/>
          </a:ln>
        </p:spPr>
      </p:pic>
      <p:pic>
        <p:nvPicPr>
          <p:cNvPr id="16" name="Picture 9"/>
          <p:cNvPicPr>
            <a:picLocks noChangeArrowheads="1"/>
          </p:cNvPicPr>
          <p:nvPr/>
        </p:nvPicPr>
        <p:blipFill>
          <a:blip r:embed="rId5" cstate="print"/>
          <a:srcRect/>
          <a:stretch>
            <a:fillRect/>
          </a:stretch>
        </p:blipFill>
        <p:spPr bwMode="auto">
          <a:xfrm>
            <a:off x="2920794" y="3437776"/>
            <a:ext cx="432469" cy="427137"/>
          </a:xfrm>
          <a:prstGeom prst="rect">
            <a:avLst/>
          </a:prstGeom>
          <a:noFill/>
          <a:ln w="9525">
            <a:noFill/>
            <a:miter lim="800000"/>
            <a:headEnd/>
            <a:tailEnd/>
          </a:ln>
        </p:spPr>
      </p:pic>
      <p:sp>
        <p:nvSpPr>
          <p:cNvPr id="17" name="Text Box 13"/>
          <p:cNvSpPr txBox="1">
            <a:spLocks noChangeArrowheads="1"/>
          </p:cNvSpPr>
          <p:nvPr/>
        </p:nvSpPr>
        <p:spPr bwMode="auto">
          <a:xfrm>
            <a:off x="4396746" y="3664310"/>
            <a:ext cx="288862" cy="276999"/>
          </a:xfrm>
          <a:prstGeom prst="rect">
            <a:avLst/>
          </a:prstGeom>
          <a:noFill/>
          <a:ln w="9525">
            <a:noFill/>
            <a:miter lim="800000"/>
            <a:headEnd/>
            <a:tailEnd/>
          </a:ln>
        </p:spPr>
        <p:txBody>
          <a:bodyPr wrap="none">
            <a:spAutoFit/>
          </a:bodyPr>
          <a:lstStyle/>
          <a:p>
            <a:r>
              <a:rPr lang="en-US" altLang="zh-CN" sz="1200" b="1" dirty="0">
                <a:latin typeface="微软雅黑" pitchFamily="34" charset="-122"/>
                <a:ea typeface="微软雅黑" pitchFamily="34" charset="-122"/>
                <a:cs typeface="Times New Roman" pitchFamily="18" charset="0"/>
              </a:rPr>
              <a:t>C</a:t>
            </a:r>
          </a:p>
        </p:txBody>
      </p:sp>
      <p:sp>
        <p:nvSpPr>
          <p:cNvPr id="18" name="Text Box 13"/>
          <p:cNvSpPr txBox="1">
            <a:spLocks noChangeArrowheads="1"/>
          </p:cNvSpPr>
          <p:nvPr/>
        </p:nvSpPr>
        <p:spPr bwMode="auto">
          <a:xfrm>
            <a:off x="6989034" y="2534764"/>
            <a:ext cx="290464" cy="276999"/>
          </a:xfrm>
          <a:prstGeom prst="rect">
            <a:avLst/>
          </a:prstGeom>
          <a:noFill/>
          <a:ln w="9525">
            <a:noFill/>
            <a:miter lim="800000"/>
            <a:headEnd/>
            <a:tailEnd/>
          </a:ln>
        </p:spPr>
        <p:txBody>
          <a:bodyPr wrap="none">
            <a:spAutoFit/>
          </a:bodyPr>
          <a:lstStyle/>
          <a:p>
            <a:r>
              <a:rPr lang="en-US" altLang="zh-CN" sz="1200" b="1" dirty="0">
                <a:latin typeface="微软雅黑" pitchFamily="34" charset="-122"/>
                <a:ea typeface="微软雅黑" pitchFamily="34" charset="-122"/>
                <a:cs typeface="Times New Roman" pitchFamily="18" charset="0"/>
              </a:rPr>
              <a:t>B</a:t>
            </a:r>
          </a:p>
        </p:txBody>
      </p:sp>
      <p:sp>
        <p:nvSpPr>
          <p:cNvPr id="19" name="Text Box 13"/>
          <p:cNvSpPr txBox="1">
            <a:spLocks noChangeArrowheads="1"/>
          </p:cNvSpPr>
          <p:nvPr/>
        </p:nvSpPr>
        <p:spPr bwMode="auto">
          <a:xfrm>
            <a:off x="5144724" y="1259640"/>
            <a:ext cx="300082" cy="276999"/>
          </a:xfrm>
          <a:prstGeom prst="rect">
            <a:avLst/>
          </a:prstGeom>
          <a:noFill/>
          <a:ln w="9525">
            <a:noFill/>
            <a:miter lim="800000"/>
            <a:headEnd/>
            <a:tailEnd/>
          </a:ln>
        </p:spPr>
        <p:txBody>
          <a:bodyPr wrap="none">
            <a:spAutoFit/>
          </a:bodyPr>
          <a:lstStyle/>
          <a:p>
            <a:r>
              <a:rPr lang="en-US" altLang="zh-CN" sz="1200" b="1" dirty="0">
                <a:latin typeface="微软雅黑" pitchFamily="34" charset="-122"/>
                <a:ea typeface="微软雅黑" pitchFamily="34" charset="-122"/>
                <a:cs typeface="Times New Roman" pitchFamily="18" charset="0"/>
              </a:rPr>
              <a:t>A</a:t>
            </a:r>
          </a:p>
        </p:txBody>
      </p:sp>
      <p:cxnSp>
        <p:nvCxnSpPr>
          <p:cNvPr id="20" name="直接箭头连接符 19"/>
          <p:cNvCxnSpPr/>
          <p:nvPr/>
        </p:nvCxnSpPr>
        <p:spPr>
          <a:xfrm flipH="1" flipV="1">
            <a:off x="3384061" y="2761368"/>
            <a:ext cx="2376264" cy="792088"/>
          </a:xfrm>
          <a:prstGeom prst="straightConnector1">
            <a:avLst/>
          </a:prstGeom>
          <a:noFill/>
          <a:ln w="19050" cap="flat" cmpd="sng" algn="ctr">
            <a:solidFill>
              <a:sysClr val="windowText" lastClr="000000"/>
            </a:solidFill>
            <a:prstDash val="solid"/>
            <a:headEnd type="none" w="med" len="med"/>
            <a:tailEnd type="triangle" w="med" len="lg"/>
          </a:ln>
          <a:effectLst/>
        </p:spPr>
      </p:cxnSp>
      <p:cxnSp>
        <p:nvCxnSpPr>
          <p:cNvPr id="21" name="直接箭头连接符 20"/>
          <p:cNvCxnSpPr/>
          <p:nvPr/>
        </p:nvCxnSpPr>
        <p:spPr>
          <a:xfrm rot="10800000" flipH="1" flipV="1">
            <a:off x="3420210" y="2860270"/>
            <a:ext cx="2376264" cy="792088"/>
          </a:xfrm>
          <a:prstGeom prst="straightConnector1">
            <a:avLst/>
          </a:prstGeom>
          <a:noFill/>
          <a:ln w="19050" cap="flat" cmpd="sng" algn="ctr">
            <a:solidFill>
              <a:sysClr val="windowText" lastClr="000000"/>
            </a:solidFill>
            <a:prstDash val="solid"/>
            <a:headEnd type="none" w="med" len="med"/>
            <a:tailEnd type="triangle" w="med" len="lg"/>
          </a:ln>
          <a:effectLst/>
        </p:spPr>
      </p:cxnSp>
      <p:sp>
        <p:nvSpPr>
          <p:cNvPr id="22" name="TextBox 21"/>
          <p:cNvSpPr txBox="1"/>
          <p:nvPr/>
        </p:nvSpPr>
        <p:spPr>
          <a:xfrm rot="1111699">
            <a:off x="3731068" y="2934614"/>
            <a:ext cx="1944216" cy="492443"/>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200" b="1" i="0" u="none" strike="noStrike" kern="0" cap="none" spc="0" normalizeH="0" baseline="0" noProof="0" dirty="0">
                <a:ln>
                  <a:noFill/>
                </a:ln>
                <a:solidFill>
                  <a:sysClr val="windowText" lastClr="000000"/>
                </a:solidFill>
                <a:effectLst/>
                <a:uLnTx/>
                <a:uFillTx/>
                <a:latin typeface="微软雅黑" pitchFamily="34" charset="-122"/>
                <a:ea typeface="微软雅黑" pitchFamily="34" charset="-122"/>
                <a:cs typeface="Times New Roman" pitchFamily="18" charset="0"/>
              </a:rPr>
              <a:t>谁有文件 </a:t>
            </a:r>
            <a:r>
              <a:rPr kumimoji="0" lang="en-US" altLang="zh-CN" sz="1200" b="1" i="0" u="none" strike="noStrike" kern="0" cap="none" spc="0" normalizeH="0" baseline="0" noProof="0" dirty="0">
                <a:ln>
                  <a:noFill/>
                </a:ln>
                <a:solidFill>
                  <a:sysClr val="windowText" lastClr="000000"/>
                </a:solidFill>
                <a:effectLst/>
                <a:uLnTx/>
                <a:uFillTx/>
                <a:latin typeface="微软雅黑" pitchFamily="34" charset="-122"/>
                <a:ea typeface="微软雅黑" pitchFamily="34" charset="-122"/>
                <a:cs typeface="Times New Roman" pitchFamily="18" charset="0"/>
              </a:rPr>
              <a:t>MP3#</a:t>
            </a:r>
            <a:r>
              <a:rPr kumimoji="0" lang="zh-CN" altLang="en-US" sz="1200" b="1" i="0" u="none" strike="noStrike" kern="0" cap="none" spc="0" normalizeH="0" baseline="0" noProof="0" dirty="0">
                <a:ln>
                  <a:noFill/>
                </a:ln>
                <a:solidFill>
                  <a:sysClr val="windowText" lastClr="000000"/>
                </a:solidFill>
                <a:effectLst/>
                <a:uLnTx/>
                <a:uFillTx/>
                <a:latin typeface="微软雅黑" pitchFamily="34" charset="-122"/>
                <a:ea typeface="微软雅黑" pitchFamily="34" charset="-122"/>
                <a:cs typeface="Times New Roman" pitchFamily="18" charset="0"/>
              </a:rPr>
              <a:t>？</a:t>
            </a:r>
          </a:p>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400" b="1" i="0" u="none" strike="noStrike" kern="0" cap="none" spc="0" normalizeH="0" baseline="0" noProof="0" dirty="0">
              <a:ln>
                <a:noFill/>
              </a:ln>
              <a:solidFill>
                <a:sysClr val="windowText" lastClr="000000"/>
              </a:solidFill>
              <a:effectLst/>
              <a:uLnTx/>
              <a:uFillTx/>
              <a:latin typeface="微软雅黑" pitchFamily="34" charset="-122"/>
              <a:ea typeface="微软雅黑" pitchFamily="34" charset="-122"/>
            </a:endParaRPr>
          </a:p>
        </p:txBody>
      </p:sp>
      <p:sp>
        <p:nvSpPr>
          <p:cNvPr id="23" name="TextBox 22"/>
          <p:cNvSpPr txBox="1"/>
          <p:nvPr/>
        </p:nvSpPr>
        <p:spPr>
          <a:xfrm rot="3562759">
            <a:off x="4820450" y="2466343"/>
            <a:ext cx="1872208" cy="4616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200" b="1" i="0" u="none" strike="noStrike" kern="0" cap="none" spc="0" normalizeH="0" baseline="0" noProof="0" dirty="0">
                <a:ln>
                  <a:noFill/>
                </a:ln>
                <a:solidFill>
                  <a:sysClr val="windowText" lastClr="000000"/>
                </a:solidFill>
                <a:effectLst/>
                <a:uLnTx/>
                <a:uFillTx/>
                <a:latin typeface="微软雅黑" pitchFamily="34" charset="-122"/>
                <a:ea typeface="微软雅黑" pitchFamily="34" charset="-122"/>
                <a:cs typeface="Times New Roman" pitchFamily="18" charset="0"/>
              </a:rPr>
              <a:t>请求文件 </a:t>
            </a:r>
            <a:r>
              <a:rPr kumimoji="0" lang="en-US" altLang="zh-CN" sz="1200" b="1" i="0" u="none" strike="noStrike" kern="0" cap="none" spc="0" normalizeH="0" baseline="0" noProof="0" dirty="0">
                <a:ln>
                  <a:noFill/>
                </a:ln>
                <a:solidFill>
                  <a:sysClr val="windowText" lastClr="000000"/>
                </a:solidFill>
                <a:effectLst/>
                <a:uLnTx/>
                <a:uFillTx/>
                <a:latin typeface="微软雅黑" pitchFamily="34" charset="-122"/>
                <a:ea typeface="微软雅黑" pitchFamily="34" charset="-122"/>
                <a:cs typeface="Times New Roman" pitchFamily="18" charset="0"/>
              </a:rPr>
              <a:t>MP3#</a:t>
            </a:r>
            <a:endParaRPr kumimoji="0" lang="zh-CN" altLang="en-US" sz="1200" b="1" i="0" u="none" strike="noStrike" kern="0" cap="none" spc="0" normalizeH="0" baseline="0" noProof="0" dirty="0">
              <a:ln>
                <a:noFill/>
              </a:ln>
              <a:solidFill>
                <a:sysClr val="windowText" lastClr="000000"/>
              </a:solidFill>
              <a:effectLst/>
              <a:uLnTx/>
              <a:uFillTx/>
              <a:latin typeface="微软雅黑" pitchFamily="34" charset="-122"/>
              <a:ea typeface="微软雅黑" pitchFamily="34" charset="-122"/>
              <a:cs typeface="Times New Roman" pitchFamily="18" charset="0"/>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dirty="0">
              <a:ln>
                <a:noFill/>
              </a:ln>
              <a:solidFill>
                <a:sysClr val="windowText" lastClr="000000"/>
              </a:solidFill>
              <a:effectLst/>
              <a:uLnTx/>
              <a:uFillTx/>
              <a:latin typeface="微软雅黑" pitchFamily="34" charset="-122"/>
              <a:ea typeface="微软雅黑" pitchFamily="34" charset="-122"/>
            </a:endParaRPr>
          </a:p>
        </p:txBody>
      </p:sp>
      <p:sp>
        <p:nvSpPr>
          <p:cNvPr id="24" name="TextBox 23"/>
          <p:cNvSpPr txBox="1"/>
          <p:nvPr/>
        </p:nvSpPr>
        <p:spPr>
          <a:xfrm>
            <a:off x="5476866" y="3254844"/>
            <a:ext cx="38985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b="1" i="0" u="none" strike="noStrike" kern="0" cap="none" spc="0" normalizeH="0" baseline="0" noProof="0" dirty="0">
                <a:ln>
                  <a:noFill/>
                </a:ln>
                <a:solidFill>
                  <a:srgbClr val="CC00CC"/>
                </a:solidFill>
                <a:effectLst/>
                <a:uLnTx/>
                <a:uFillTx/>
                <a:latin typeface="微软雅黑" pitchFamily="34" charset="-122"/>
                <a:ea typeface="微软雅黑" pitchFamily="34" charset="-122"/>
                <a:sym typeface="Wingdings"/>
              </a:rPr>
              <a:t></a:t>
            </a:r>
            <a:endParaRPr kumimoji="0" lang="zh-CN" altLang="en-US" b="1" i="0" u="none" strike="noStrike" kern="0" cap="none" spc="0" normalizeH="0" baseline="0" noProof="0" dirty="0">
              <a:ln>
                <a:noFill/>
              </a:ln>
              <a:solidFill>
                <a:srgbClr val="CC00CC"/>
              </a:solidFill>
              <a:effectLst/>
              <a:uLnTx/>
              <a:uFillTx/>
              <a:latin typeface="微软雅黑" pitchFamily="34" charset="-122"/>
              <a:ea typeface="微软雅黑" pitchFamily="34" charset="-122"/>
            </a:endParaRPr>
          </a:p>
        </p:txBody>
      </p:sp>
      <p:sp>
        <p:nvSpPr>
          <p:cNvPr id="25" name="TextBox 24"/>
          <p:cNvSpPr txBox="1"/>
          <p:nvPr/>
        </p:nvSpPr>
        <p:spPr>
          <a:xfrm>
            <a:off x="5951112" y="3101536"/>
            <a:ext cx="38985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b="1" i="0" u="none" strike="noStrike" kern="0" cap="none" spc="0" normalizeH="0" baseline="0" noProof="0" dirty="0">
                <a:ln>
                  <a:noFill/>
                </a:ln>
                <a:solidFill>
                  <a:srgbClr val="CC00CC"/>
                </a:solidFill>
                <a:effectLst/>
                <a:uLnTx/>
                <a:uFillTx/>
                <a:latin typeface="微软雅黑" pitchFamily="34" charset="-122"/>
                <a:ea typeface="微软雅黑" pitchFamily="34" charset="-122"/>
                <a:sym typeface="Wingdings"/>
              </a:rPr>
              <a:t></a:t>
            </a:r>
            <a:endParaRPr kumimoji="0" lang="zh-CN" altLang="en-US" b="1" i="0" u="none" strike="noStrike" kern="0" cap="none" spc="0" normalizeH="0" baseline="0" noProof="0" dirty="0">
              <a:ln>
                <a:noFill/>
              </a:ln>
              <a:solidFill>
                <a:srgbClr val="CC00CC"/>
              </a:solidFill>
              <a:effectLst/>
              <a:uLnTx/>
              <a:uFillTx/>
              <a:latin typeface="微软雅黑" pitchFamily="34" charset="-122"/>
              <a:ea typeface="微软雅黑" pitchFamily="34" charset="-122"/>
            </a:endParaRPr>
          </a:p>
        </p:txBody>
      </p:sp>
      <p:sp>
        <p:nvSpPr>
          <p:cNvPr id="26" name="TextBox 25"/>
          <p:cNvSpPr txBox="1"/>
          <p:nvPr/>
        </p:nvSpPr>
        <p:spPr>
          <a:xfrm>
            <a:off x="3244618" y="2836173"/>
            <a:ext cx="38985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b="1" i="0" u="none" strike="noStrike" kern="0" cap="none" spc="0" normalizeH="0" baseline="0" noProof="0" dirty="0">
                <a:ln>
                  <a:noFill/>
                </a:ln>
                <a:solidFill>
                  <a:srgbClr val="CC00CC"/>
                </a:solidFill>
                <a:effectLst/>
                <a:uLnTx/>
                <a:uFillTx/>
                <a:latin typeface="微软雅黑" pitchFamily="34" charset="-122"/>
                <a:ea typeface="微软雅黑" pitchFamily="34" charset="-122"/>
                <a:sym typeface="Wingdings"/>
              </a:rPr>
              <a:t></a:t>
            </a:r>
            <a:endParaRPr kumimoji="0" lang="zh-CN" altLang="en-US" b="1" i="0" u="none" strike="noStrike" kern="0" cap="none" spc="0" normalizeH="0" baseline="0" noProof="0" dirty="0">
              <a:ln>
                <a:noFill/>
              </a:ln>
              <a:solidFill>
                <a:srgbClr val="CC00CC"/>
              </a:solidFill>
              <a:effectLst/>
              <a:uLnTx/>
              <a:uFillTx/>
              <a:latin typeface="微软雅黑" pitchFamily="34" charset="-122"/>
              <a:ea typeface="微软雅黑" pitchFamily="34" charset="-122"/>
            </a:endParaRPr>
          </a:p>
        </p:txBody>
      </p:sp>
      <p:sp>
        <p:nvSpPr>
          <p:cNvPr id="27" name="TextBox 26"/>
          <p:cNvSpPr txBox="1"/>
          <p:nvPr/>
        </p:nvSpPr>
        <p:spPr>
          <a:xfrm>
            <a:off x="4756786" y="1670668"/>
            <a:ext cx="38985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b="1" i="0" u="none" strike="noStrike" kern="0" cap="none" spc="0" normalizeH="0" baseline="0" noProof="0" dirty="0">
                <a:ln>
                  <a:noFill/>
                </a:ln>
                <a:solidFill>
                  <a:srgbClr val="CC00CC"/>
                </a:solidFill>
                <a:effectLst/>
                <a:uLnTx/>
                <a:uFillTx/>
                <a:latin typeface="微软雅黑" pitchFamily="34" charset="-122"/>
                <a:ea typeface="微软雅黑" pitchFamily="34" charset="-122"/>
                <a:sym typeface="Wingdings"/>
              </a:rPr>
              <a:t></a:t>
            </a:r>
            <a:endParaRPr kumimoji="0" lang="zh-CN" altLang="en-US" b="1" i="0" u="none" strike="noStrike" kern="0" cap="none" spc="0" normalizeH="0" baseline="0" noProof="0" dirty="0">
              <a:ln>
                <a:noFill/>
              </a:ln>
              <a:solidFill>
                <a:srgbClr val="CC00CC"/>
              </a:solidFill>
              <a:effectLst/>
              <a:uLnTx/>
              <a:uFillTx/>
              <a:latin typeface="微软雅黑" pitchFamily="34" charset="-122"/>
              <a:ea typeface="微软雅黑" pitchFamily="34" charset="-122"/>
            </a:endParaRPr>
          </a:p>
        </p:txBody>
      </p:sp>
      <p:sp>
        <p:nvSpPr>
          <p:cNvPr id="28" name="TextBox 27"/>
          <p:cNvSpPr txBox="1"/>
          <p:nvPr/>
        </p:nvSpPr>
        <p:spPr>
          <a:xfrm rot="1111699">
            <a:off x="3681883" y="3343993"/>
            <a:ext cx="1944216" cy="492443"/>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ysClr val="windowText" lastClr="000000"/>
                </a:solidFill>
                <a:effectLst/>
                <a:uLnTx/>
                <a:uFillTx/>
                <a:latin typeface="微软雅黑" pitchFamily="34" charset="-122"/>
                <a:ea typeface="微软雅黑" pitchFamily="34" charset="-122"/>
                <a:cs typeface="Times New Roman" pitchFamily="18" charset="0"/>
              </a:rPr>
              <a:t>A</a:t>
            </a:r>
            <a:r>
              <a:rPr kumimoji="0" lang="zh-CN" altLang="en-US" sz="1200" b="1" i="0" u="none" strike="noStrike" kern="0" cap="none" spc="0" normalizeH="0" baseline="0" noProof="0" dirty="0">
                <a:ln>
                  <a:noFill/>
                </a:ln>
                <a:solidFill>
                  <a:sysClr val="windowText" lastClr="000000"/>
                </a:solidFill>
                <a:effectLst/>
                <a:uLnTx/>
                <a:uFillTx/>
                <a:latin typeface="微软雅黑" pitchFamily="34" charset="-122"/>
                <a:ea typeface="微软雅黑" pitchFamily="34" charset="-122"/>
                <a:cs typeface="Times New Roman" pitchFamily="18" charset="0"/>
              </a:rPr>
              <a:t>有，</a:t>
            </a:r>
            <a:r>
              <a:rPr kumimoji="0" lang="en-US" altLang="zh-CN" sz="1200" b="1" i="0" u="none" strike="noStrike" kern="0" cap="none" spc="0" normalizeH="0" baseline="0" noProof="0" dirty="0">
                <a:ln>
                  <a:noFill/>
                </a:ln>
                <a:solidFill>
                  <a:sysClr val="windowText" lastClr="000000"/>
                </a:solidFill>
                <a:effectLst/>
                <a:uLnTx/>
                <a:uFillTx/>
                <a:latin typeface="微软雅黑" pitchFamily="34" charset="-122"/>
                <a:ea typeface="微软雅黑" pitchFamily="34" charset="-122"/>
                <a:cs typeface="Times New Roman" pitchFamily="18" charset="0"/>
              </a:rPr>
              <a:t>B</a:t>
            </a:r>
            <a:r>
              <a:rPr kumimoji="0" lang="zh-CN" altLang="en-US" sz="1200" b="1" i="0" u="none" strike="noStrike" kern="0" cap="none" spc="0" normalizeH="0" baseline="0" noProof="0" dirty="0">
                <a:ln>
                  <a:noFill/>
                </a:ln>
                <a:solidFill>
                  <a:sysClr val="windowText" lastClr="000000"/>
                </a:solidFill>
                <a:effectLst/>
                <a:uLnTx/>
                <a:uFillTx/>
                <a:latin typeface="微软雅黑" pitchFamily="34" charset="-122"/>
                <a:ea typeface="微软雅黑" pitchFamily="34" charset="-122"/>
                <a:cs typeface="Times New Roman" pitchFamily="18" charset="0"/>
              </a:rPr>
              <a:t>有，</a:t>
            </a:r>
            <a:r>
              <a:rPr kumimoji="0" lang="en-US" altLang="zh-CN" sz="1200" b="1" i="0" u="none" strike="noStrike" kern="0" cap="none" spc="0" normalizeH="0" baseline="0" noProof="0" dirty="0">
                <a:ln>
                  <a:noFill/>
                </a:ln>
                <a:solidFill>
                  <a:sysClr val="windowText" lastClr="000000"/>
                </a:solidFill>
                <a:effectLst/>
                <a:uLnTx/>
                <a:uFillTx/>
                <a:latin typeface="微软雅黑" pitchFamily="34" charset="-122"/>
                <a:ea typeface="微软雅黑" pitchFamily="34" charset="-122"/>
                <a:cs typeface="Times New Roman" pitchFamily="18" charset="0"/>
              </a:rPr>
              <a:t>C</a:t>
            </a:r>
            <a:r>
              <a:rPr kumimoji="0" lang="zh-CN" altLang="en-US" sz="1200" b="1" i="0" u="none" strike="noStrike" kern="0" cap="none" spc="0" normalizeH="0" baseline="0" noProof="0" dirty="0">
                <a:ln>
                  <a:noFill/>
                </a:ln>
                <a:solidFill>
                  <a:sysClr val="windowText" lastClr="000000"/>
                </a:solidFill>
                <a:effectLst/>
                <a:uLnTx/>
                <a:uFillTx/>
                <a:latin typeface="微软雅黑" pitchFamily="34" charset="-122"/>
                <a:ea typeface="微软雅黑" pitchFamily="34" charset="-122"/>
                <a:cs typeface="Times New Roman" pitchFamily="18" charset="0"/>
              </a:rPr>
              <a:t>有。</a:t>
            </a:r>
          </a:p>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400" b="1" i="0" u="none" strike="noStrike" kern="0" cap="none" spc="0" normalizeH="0" baseline="0" noProof="0" dirty="0">
              <a:ln>
                <a:noFill/>
              </a:ln>
              <a:solidFill>
                <a:sysClr val="windowText" lastClr="000000"/>
              </a:solidFill>
              <a:effectLst/>
              <a:uLnTx/>
              <a:uFillTx/>
              <a:latin typeface="微软雅黑" pitchFamily="34" charset="-122"/>
              <a:ea typeface="微软雅黑" pitchFamily="34" charset="-122"/>
            </a:endParaRPr>
          </a:p>
        </p:txBody>
      </p:sp>
      <p:cxnSp>
        <p:nvCxnSpPr>
          <p:cNvPr id="29" name="直接箭头连接符 28"/>
          <p:cNvCxnSpPr/>
          <p:nvPr/>
        </p:nvCxnSpPr>
        <p:spPr>
          <a:xfrm flipH="1" flipV="1">
            <a:off x="5116826" y="1670668"/>
            <a:ext cx="936314" cy="1656184"/>
          </a:xfrm>
          <a:prstGeom prst="straightConnector1">
            <a:avLst/>
          </a:prstGeom>
          <a:noFill/>
          <a:ln w="19050" cap="flat" cmpd="sng" algn="ctr">
            <a:solidFill>
              <a:sysClr val="windowText" lastClr="000000"/>
            </a:solidFill>
            <a:prstDash val="solid"/>
            <a:headEnd type="none" w="med" len="med"/>
            <a:tailEnd type="triangle" w="med" len="lg"/>
          </a:ln>
          <a:effectLst/>
        </p:spPr>
      </p:cxnSp>
      <p:grpSp>
        <p:nvGrpSpPr>
          <p:cNvPr id="30" name="组合 29"/>
          <p:cNvGrpSpPr/>
          <p:nvPr/>
        </p:nvGrpSpPr>
        <p:grpSpPr>
          <a:xfrm rot="3622659">
            <a:off x="4623695" y="2498879"/>
            <a:ext cx="1584176" cy="288032"/>
            <a:chOff x="5796136" y="1484784"/>
            <a:chExt cx="1584176" cy="288032"/>
          </a:xfrm>
        </p:grpSpPr>
        <p:sp>
          <p:nvSpPr>
            <p:cNvPr id="31" name="矩形 30"/>
            <p:cNvSpPr/>
            <p:nvPr/>
          </p:nvSpPr>
          <p:spPr>
            <a:xfrm>
              <a:off x="5796136" y="1484784"/>
              <a:ext cx="1080120" cy="288032"/>
            </a:xfrm>
            <a:prstGeom prst="rect">
              <a:avLst/>
            </a:prstGeom>
            <a:solidFill>
              <a:srgbClr val="66FF66"/>
            </a:solidFill>
            <a:ln w="254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ysClr val="windowText" lastClr="000000"/>
                  </a:solidFill>
                  <a:effectLst/>
                  <a:uLnTx/>
                  <a:uFillTx/>
                  <a:latin typeface="微软雅黑" pitchFamily="34" charset="-122"/>
                  <a:ea typeface="微软雅黑" pitchFamily="34" charset="-122"/>
                  <a:cs typeface="Times New Roman" pitchFamily="18" charset="0"/>
                </a:rPr>
                <a:t>MP3#</a:t>
              </a:r>
              <a:endParaRPr kumimoji="0" lang="zh-CN" altLang="en-US" sz="1200" b="1" i="0" u="none" strike="noStrike" kern="0" cap="none" spc="0" normalizeH="0" baseline="0" noProof="0" dirty="0">
                <a:ln>
                  <a:noFill/>
                </a:ln>
                <a:solidFill>
                  <a:sysClr val="windowText" lastClr="000000"/>
                </a:solidFill>
                <a:effectLst/>
                <a:uLnTx/>
                <a:uFillTx/>
                <a:latin typeface="微软雅黑" pitchFamily="34" charset="-122"/>
                <a:ea typeface="微软雅黑" pitchFamily="34" charset="-122"/>
                <a:cs typeface="Times New Roman" pitchFamily="18" charset="0"/>
              </a:endParaRPr>
            </a:p>
          </p:txBody>
        </p:sp>
        <p:sp>
          <p:nvSpPr>
            <p:cNvPr id="32" name="右箭头 31"/>
            <p:cNvSpPr/>
            <p:nvPr/>
          </p:nvSpPr>
          <p:spPr>
            <a:xfrm>
              <a:off x="6876256" y="1556792"/>
              <a:ext cx="504056" cy="144016"/>
            </a:xfrm>
            <a:prstGeom prst="rightArrow">
              <a:avLst>
                <a:gd name="adj1" fmla="val 50000"/>
                <a:gd name="adj2" fmla="val 162395"/>
              </a:avLst>
            </a:prstGeom>
            <a:solidFill>
              <a:srgbClr val="0000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400" b="1" i="0" u="none" strike="noStrike" kern="0" cap="none" spc="0" normalizeH="0" baseline="0" noProof="0">
                <a:ln>
                  <a:noFill/>
                </a:ln>
                <a:solidFill>
                  <a:sysClr val="window" lastClr="FFFFFF"/>
                </a:solidFill>
                <a:effectLst/>
                <a:uLnTx/>
                <a:uFillTx/>
                <a:latin typeface="微软雅黑" pitchFamily="34" charset="-122"/>
                <a:ea typeface="微软雅黑" pitchFamily="34" charset="-122"/>
              </a:endParaRPr>
            </a:p>
          </p:txBody>
        </p:sp>
      </p:grpSp>
      <p:grpSp>
        <p:nvGrpSpPr>
          <p:cNvPr id="7" name="组合 6"/>
          <p:cNvGrpSpPr/>
          <p:nvPr/>
        </p:nvGrpSpPr>
        <p:grpSpPr>
          <a:xfrm>
            <a:off x="1015810" y="1419795"/>
            <a:ext cx="3592532" cy="1220847"/>
            <a:chOff x="1015810" y="1419795"/>
            <a:chExt cx="3592532" cy="1220847"/>
          </a:xfrm>
        </p:grpSpPr>
        <p:sp>
          <p:nvSpPr>
            <p:cNvPr id="4" name="矩形 3"/>
            <p:cNvSpPr/>
            <p:nvPr/>
          </p:nvSpPr>
          <p:spPr>
            <a:xfrm>
              <a:off x="1015810" y="1419795"/>
              <a:ext cx="3592532" cy="1220847"/>
            </a:xfrm>
            <a:prstGeom prst="rect">
              <a:avLst/>
            </a:prstGeom>
            <a:solidFill>
              <a:srgbClr val="0000FF"/>
            </a:solidFill>
          </p:spPr>
          <p:txBody>
            <a:bodyPr wrap="square">
              <a:spAutoFit/>
            </a:bodyPr>
            <a:lstStyle/>
            <a:p>
              <a:pPr marL="452438">
                <a:lnSpc>
                  <a:spcPts val="2200"/>
                </a:lnSpc>
              </a:pPr>
              <a:r>
                <a:rPr lang="zh-CN" altLang="en-US" sz="1600" b="1" dirty="0">
                  <a:solidFill>
                    <a:schemeClr val="bg1"/>
                  </a:solidFill>
                  <a:latin typeface="微软雅黑" pitchFamily="34" charset="-122"/>
                  <a:ea typeface="微软雅黑" pitchFamily="34" charset="-122"/>
                </a:rPr>
                <a:t>用户 </a:t>
              </a:r>
              <a:r>
                <a:rPr lang="en-US" altLang="zh-CN" sz="1600" b="1" dirty="0">
                  <a:solidFill>
                    <a:schemeClr val="bg1"/>
                  </a:solidFill>
                  <a:latin typeface="微软雅黑" pitchFamily="34" charset="-122"/>
                  <a:ea typeface="微软雅黑" pitchFamily="34" charset="-122"/>
                </a:rPr>
                <a:t>X </a:t>
              </a:r>
              <a:r>
                <a:rPr lang="zh-CN" altLang="en-US" sz="1600" b="1" dirty="0">
                  <a:solidFill>
                    <a:schemeClr val="bg1"/>
                  </a:solidFill>
                  <a:latin typeface="微软雅黑" pitchFamily="34" charset="-122"/>
                  <a:ea typeface="微软雅黑" pitchFamily="34" charset="-122"/>
                </a:rPr>
                <a:t>可以随机地选择三个地点中的任一个。假定 </a:t>
              </a:r>
              <a:r>
                <a:rPr lang="en-US" altLang="zh-CN" sz="1600" b="1" dirty="0">
                  <a:solidFill>
                    <a:schemeClr val="bg1"/>
                  </a:solidFill>
                  <a:latin typeface="微软雅黑" pitchFamily="34" charset="-122"/>
                  <a:ea typeface="微软雅黑" pitchFamily="34" charset="-122"/>
                </a:rPr>
                <a:t>X </a:t>
              </a:r>
              <a:r>
                <a:rPr lang="zh-CN" altLang="en-US" sz="1600" b="1" dirty="0">
                  <a:solidFill>
                    <a:schemeClr val="bg1"/>
                  </a:solidFill>
                  <a:latin typeface="微软雅黑" pitchFamily="34" charset="-122"/>
                  <a:ea typeface="微软雅黑" pitchFamily="34" charset="-122"/>
                </a:rPr>
                <a:t>向 </a:t>
              </a:r>
              <a:r>
                <a:rPr lang="en-US" altLang="zh-CN" sz="1600" b="1" dirty="0">
                  <a:solidFill>
                    <a:schemeClr val="bg1"/>
                  </a:solidFill>
                  <a:latin typeface="微软雅黑" pitchFamily="34" charset="-122"/>
                  <a:ea typeface="微软雅黑" pitchFamily="34" charset="-122"/>
                </a:rPr>
                <a:t>A </a:t>
              </a:r>
              <a:r>
                <a:rPr lang="zh-CN" altLang="en-US" sz="1600" b="1" dirty="0">
                  <a:solidFill>
                    <a:schemeClr val="bg1"/>
                  </a:solidFill>
                  <a:latin typeface="微软雅黑" pitchFamily="34" charset="-122"/>
                  <a:ea typeface="微软雅黑" pitchFamily="34" charset="-122"/>
                </a:rPr>
                <a:t>发送下载文件 </a:t>
              </a:r>
              <a:r>
                <a:rPr lang="en-US" altLang="zh-CN" sz="1600" b="1" dirty="0">
                  <a:solidFill>
                    <a:schemeClr val="bg1"/>
                  </a:solidFill>
                  <a:latin typeface="微软雅黑" pitchFamily="34" charset="-122"/>
                  <a:ea typeface="微软雅黑" pitchFamily="34" charset="-122"/>
                </a:rPr>
                <a:t>MP3#</a:t>
              </a:r>
              <a:r>
                <a:rPr lang="zh-CN" altLang="en-US" sz="1600" b="1" dirty="0">
                  <a:solidFill>
                    <a:schemeClr val="bg1"/>
                  </a:solidFill>
                  <a:latin typeface="微软雅黑" pitchFamily="34" charset="-122"/>
                  <a:ea typeface="微软雅黑" pitchFamily="34" charset="-122"/>
                </a:rPr>
                <a:t>的请求报文。双方都使用 </a:t>
              </a:r>
              <a:r>
                <a:rPr lang="en-US" altLang="zh-CN" sz="1600" b="1" dirty="0">
                  <a:solidFill>
                    <a:schemeClr val="bg1"/>
                  </a:solidFill>
                  <a:latin typeface="微软雅黑" pitchFamily="34" charset="-122"/>
                  <a:ea typeface="微软雅黑" pitchFamily="34" charset="-122"/>
                </a:rPr>
                <a:t>P2P </a:t>
              </a:r>
              <a:r>
                <a:rPr lang="zh-CN" altLang="en-US" sz="1600" b="1" dirty="0">
                  <a:solidFill>
                    <a:schemeClr val="bg1"/>
                  </a:solidFill>
                  <a:latin typeface="微软雅黑" pitchFamily="34" charset="-122"/>
                  <a:ea typeface="微软雅黑" pitchFamily="34" charset="-122"/>
                </a:rPr>
                <a:t>方式通信。</a:t>
              </a:r>
            </a:p>
          </p:txBody>
        </p:sp>
        <p:sp>
          <p:nvSpPr>
            <p:cNvPr id="33" name="TextBox 32"/>
            <p:cNvSpPr txBox="1"/>
            <p:nvPr/>
          </p:nvSpPr>
          <p:spPr>
            <a:xfrm>
              <a:off x="1105843" y="1792274"/>
              <a:ext cx="41389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2000" b="1" i="0" u="none" strike="noStrike" kern="0" cap="none" spc="0" normalizeH="0" baseline="0" noProof="0" dirty="0">
                  <a:ln>
                    <a:noFill/>
                  </a:ln>
                  <a:solidFill>
                    <a:srgbClr val="CC00CC"/>
                  </a:solidFill>
                  <a:effectLst/>
                  <a:uLnTx/>
                  <a:uFillTx/>
                  <a:latin typeface="微软雅黑" pitchFamily="34" charset="-122"/>
                  <a:ea typeface="微软雅黑" pitchFamily="34" charset="-122"/>
                  <a:sym typeface="Wingdings"/>
                </a:rPr>
                <a:t></a:t>
              </a:r>
              <a:endParaRPr kumimoji="0" lang="zh-CN" altLang="en-US" sz="2000" b="1" i="0" u="none" strike="noStrike" kern="0" cap="none" spc="0" normalizeH="0" baseline="0" noProof="0" dirty="0">
                <a:ln>
                  <a:noFill/>
                </a:ln>
                <a:solidFill>
                  <a:srgbClr val="CC00CC"/>
                </a:solidFill>
                <a:effectLst/>
                <a:uLnTx/>
                <a:uFillTx/>
                <a:latin typeface="微软雅黑" pitchFamily="34" charset="-122"/>
                <a:ea typeface="微软雅黑" pitchFamily="34" charset="-122"/>
              </a:endParaRPr>
            </a:p>
          </p:txBody>
        </p:sp>
      </p:grpSp>
    </p:spTree>
    <p:extLst>
      <p:ext uri="{BB962C8B-B14F-4D97-AF65-F5344CB8AC3E}">
        <p14:creationId xmlns:p14="http://schemas.microsoft.com/office/powerpoint/2010/main" val="1414531236"/>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56963" y="658836"/>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3" name="Rectangle 6"/>
          <p:cNvSpPr>
            <a:spLocks noChangeArrowheads="1"/>
          </p:cNvSpPr>
          <p:nvPr/>
        </p:nvSpPr>
        <p:spPr bwMode="auto">
          <a:xfrm>
            <a:off x="3296164" y="625625"/>
            <a:ext cx="257038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itchFamily="34" charset="-122"/>
                <a:ea typeface="微软雅黑" pitchFamily="34" charset="-122"/>
              </a:rPr>
              <a:t>Napster </a:t>
            </a:r>
            <a:r>
              <a:rPr lang="zh-CN" altLang="en-US" sz="2000" b="1" dirty="0">
                <a:solidFill>
                  <a:schemeClr val="bg1"/>
                </a:solidFill>
                <a:latin typeface="微软雅黑" pitchFamily="34" charset="-122"/>
                <a:ea typeface="微软雅黑" pitchFamily="34" charset="-122"/>
              </a:rPr>
              <a:t>的工作过程</a:t>
            </a:r>
          </a:p>
        </p:txBody>
      </p:sp>
      <p:sp>
        <p:nvSpPr>
          <p:cNvPr id="5" name="圆角矩形 4"/>
          <p:cNvSpPr/>
          <p:nvPr/>
        </p:nvSpPr>
        <p:spPr>
          <a:xfrm>
            <a:off x="714703" y="1075916"/>
            <a:ext cx="7891036" cy="329301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8" name="Object 5">
            <a:hlinkClick r:id="" action="ppaction://ole?verb=0"/>
          </p:cNvPr>
          <p:cNvGraphicFramePr>
            <a:graphicFrameLocks/>
          </p:cNvGraphicFramePr>
          <p:nvPr>
            <p:extLst>
              <p:ext uri="{D42A27DB-BD31-4B8C-83A1-F6EECF244321}">
                <p14:modId xmlns:p14="http://schemas.microsoft.com/office/powerpoint/2010/main" val="2747515882"/>
              </p:ext>
            </p:extLst>
          </p:nvPr>
        </p:nvGraphicFramePr>
        <p:xfrm>
          <a:off x="2812570" y="2030708"/>
          <a:ext cx="575345" cy="1000249"/>
        </p:xfrm>
        <a:graphic>
          <a:graphicData uri="http://schemas.openxmlformats.org/presentationml/2006/ole">
            <mc:AlternateContent xmlns:mc="http://schemas.openxmlformats.org/markup-compatibility/2006">
              <mc:Choice xmlns:v="urn:schemas-microsoft-com:vml" Requires="v">
                <p:oleObj spid="_x0000_s38937" name="Microsoft ClipArt Gallery" r:id="rId3" imgW="2735263" imgH="3825875" progId="">
                  <p:embed/>
                </p:oleObj>
              </mc:Choice>
              <mc:Fallback>
                <p:oleObj name="Microsoft ClipArt Gallery" r:id="rId3" imgW="2735263" imgH="3825875" progId="">
                  <p:embed/>
                  <p:pic>
                    <p:nvPicPr>
                      <p:cNvPr id="0" name="Picture 22"/>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12570" y="2030708"/>
                        <a:ext cx="575345" cy="1000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 name="Text Box 6"/>
          <p:cNvSpPr txBox="1">
            <a:spLocks noChangeArrowheads="1"/>
          </p:cNvSpPr>
          <p:nvPr/>
        </p:nvSpPr>
        <p:spPr bwMode="auto">
          <a:xfrm>
            <a:off x="2356636" y="1601784"/>
            <a:ext cx="1307666" cy="461665"/>
          </a:xfrm>
          <a:prstGeom prst="rect">
            <a:avLst/>
          </a:prstGeom>
          <a:noFill/>
          <a:ln w="9525">
            <a:noFill/>
            <a:miter lim="800000"/>
            <a:headEnd/>
            <a:tailEnd/>
          </a:ln>
        </p:spPr>
        <p:txBody>
          <a:bodyPr wrap="none">
            <a:spAutoFit/>
          </a:bodyPr>
          <a:lstStyle/>
          <a:p>
            <a:pPr algn="ctr"/>
            <a:r>
              <a:rPr kumimoji="1" lang="en-US" altLang="zh-CN" sz="1200" b="1" dirty="0">
                <a:latin typeface="微软雅黑" pitchFamily="34" charset="-122"/>
                <a:ea typeface="微软雅黑" pitchFamily="34" charset="-122"/>
                <a:cs typeface="Times New Roman" pitchFamily="18" charset="0"/>
              </a:rPr>
              <a:t>Napster </a:t>
            </a:r>
            <a:r>
              <a:rPr kumimoji="1" lang="zh-CN" altLang="en-US" sz="1200" b="1" dirty="0">
                <a:latin typeface="微软雅黑" pitchFamily="34" charset="-122"/>
                <a:ea typeface="微软雅黑" pitchFamily="34" charset="-122"/>
                <a:cs typeface="Times New Roman" pitchFamily="18" charset="0"/>
              </a:rPr>
              <a:t>集中式</a:t>
            </a:r>
          </a:p>
          <a:p>
            <a:pPr algn="ctr"/>
            <a:r>
              <a:rPr kumimoji="1" lang="zh-CN" altLang="en-US" sz="1200" b="1" dirty="0">
                <a:latin typeface="微软雅黑" pitchFamily="34" charset="-122"/>
                <a:ea typeface="微软雅黑" pitchFamily="34" charset="-122"/>
                <a:cs typeface="Times New Roman" pitchFamily="18" charset="0"/>
              </a:rPr>
              <a:t>目录服务器</a:t>
            </a:r>
          </a:p>
        </p:txBody>
      </p:sp>
      <p:pic>
        <p:nvPicPr>
          <p:cNvPr id="10" name="Picture 9"/>
          <p:cNvPicPr>
            <a:picLocks noChangeArrowheads="1"/>
          </p:cNvPicPr>
          <p:nvPr/>
        </p:nvPicPr>
        <p:blipFill>
          <a:blip r:embed="rId5" cstate="print"/>
          <a:srcRect/>
          <a:stretch>
            <a:fillRect/>
          </a:stretch>
        </p:blipFill>
        <p:spPr bwMode="auto">
          <a:xfrm>
            <a:off x="4784684" y="1259640"/>
            <a:ext cx="432469" cy="427137"/>
          </a:xfrm>
          <a:prstGeom prst="rect">
            <a:avLst/>
          </a:prstGeom>
          <a:noFill/>
          <a:ln w="9525">
            <a:noFill/>
            <a:miter lim="800000"/>
            <a:headEnd/>
            <a:tailEnd/>
          </a:ln>
        </p:spPr>
      </p:pic>
      <p:sp>
        <p:nvSpPr>
          <p:cNvPr id="11" name="Text Box 13"/>
          <p:cNvSpPr txBox="1">
            <a:spLocks noChangeArrowheads="1"/>
          </p:cNvSpPr>
          <p:nvPr/>
        </p:nvSpPr>
        <p:spPr bwMode="auto">
          <a:xfrm>
            <a:off x="6052930" y="3326852"/>
            <a:ext cx="292068" cy="276999"/>
          </a:xfrm>
          <a:prstGeom prst="rect">
            <a:avLst/>
          </a:prstGeom>
          <a:noFill/>
          <a:ln w="9525">
            <a:noFill/>
            <a:miter lim="800000"/>
            <a:headEnd/>
            <a:tailEnd/>
          </a:ln>
        </p:spPr>
        <p:txBody>
          <a:bodyPr wrap="none">
            <a:spAutoFit/>
          </a:bodyPr>
          <a:lstStyle/>
          <a:p>
            <a:r>
              <a:rPr lang="en-US" altLang="zh-CN" sz="1200" b="1" dirty="0">
                <a:latin typeface="微软雅黑" pitchFamily="34" charset="-122"/>
                <a:ea typeface="微软雅黑" pitchFamily="34" charset="-122"/>
                <a:cs typeface="Times New Roman" pitchFamily="18" charset="0"/>
              </a:rPr>
              <a:t>X</a:t>
            </a:r>
          </a:p>
        </p:txBody>
      </p:sp>
      <p:pic>
        <p:nvPicPr>
          <p:cNvPr id="12" name="Picture 9"/>
          <p:cNvPicPr>
            <a:picLocks noChangeArrowheads="1"/>
          </p:cNvPicPr>
          <p:nvPr/>
        </p:nvPicPr>
        <p:blipFill>
          <a:blip r:embed="rId5" cstate="print"/>
          <a:srcRect/>
          <a:stretch>
            <a:fillRect/>
          </a:stretch>
        </p:blipFill>
        <p:spPr bwMode="auto">
          <a:xfrm>
            <a:off x="5908914" y="1475664"/>
            <a:ext cx="432469" cy="427137"/>
          </a:xfrm>
          <a:prstGeom prst="rect">
            <a:avLst/>
          </a:prstGeom>
          <a:noFill/>
          <a:ln w="9525">
            <a:noFill/>
            <a:miter lim="800000"/>
            <a:headEnd/>
            <a:tailEnd/>
          </a:ln>
        </p:spPr>
      </p:pic>
      <p:pic>
        <p:nvPicPr>
          <p:cNvPr id="13" name="Picture 9"/>
          <p:cNvPicPr>
            <a:picLocks noChangeArrowheads="1"/>
          </p:cNvPicPr>
          <p:nvPr/>
        </p:nvPicPr>
        <p:blipFill>
          <a:blip r:embed="rId5" cstate="print"/>
          <a:srcRect/>
          <a:stretch>
            <a:fillRect/>
          </a:stretch>
        </p:blipFill>
        <p:spPr bwMode="auto">
          <a:xfrm>
            <a:off x="6628994" y="2534764"/>
            <a:ext cx="432469" cy="427137"/>
          </a:xfrm>
          <a:prstGeom prst="rect">
            <a:avLst/>
          </a:prstGeom>
          <a:noFill/>
          <a:ln w="9525">
            <a:noFill/>
            <a:miter lim="800000"/>
            <a:headEnd/>
            <a:tailEnd/>
          </a:ln>
        </p:spPr>
      </p:pic>
      <p:pic>
        <p:nvPicPr>
          <p:cNvPr id="14" name="Picture 9"/>
          <p:cNvPicPr>
            <a:picLocks noChangeArrowheads="1"/>
          </p:cNvPicPr>
          <p:nvPr/>
        </p:nvPicPr>
        <p:blipFill>
          <a:blip r:embed="rId5" cstate="print"/>
          <a:srcRect/>
          <a:stretch>
            <a:fillRect/>
          </a:stretch>
        </p:blipFill>
        <p:spPr bwMode="auto">
          <a:xfrm>
            <a:off x="5764898" y="3326852"/>
            <a:ext cx="432469" cy="427137"/>
          </a:xfrm>
          <a:prstGeom prst="rect">
            <a:avLst/>
          </a:prstGeom>
          <a:noFill/>
          <a:ln w="9525">
            <a:noFill/>
            <a:miter lim="800000"/>
            <a:headEnd/>
            <a:tailEnd/>
          </a:ln>
        </p:spPr>
      </p:pic>
      <p:pic>
        <p:nvPicPr>
          <p:cNvPr id="15" name="Picture 9"/>
          <p:cNvPicPr>
            <a:picLocks noChangeArrowheads="1"/>
          </p:cNvPicPr>
          <p:nvPr/>
        </p:nvPicPr>
        <p:blipFill>
          <a:blip r:embed="rId5" cstate="print"/>
          <a:srcRect/>
          <a:stretch>
            <a:fillRect/>
          </a:stretch>
        </p:blipFill>
        <p:spPr bwMode="auto">
          <a:xfrm>
            <a:off x="4036706" y="3664310"/>
            <a:ext cx="432469" cy="427137"/>
          </a:xfrm>
          <a:prstGeom prst="rect">
            <a:avLst/>
          </a:prstGeom>
          <a:noFill/>
          <a:ln w="9525">
            <a:noFill/>
            <a:miter lim="800000"/>
            <a:headEnd/>
            <a:tailEnd/>
          </a:ln>
        </p:spPr>
      </p:pic>
      <p:pic>
        <p:nvPicPr>
          <p:cNvPr id="16" name="Picture 9"/>
          <p:cNvPicPr>
            <a:picLocks noChangeArrowheads="1"/>
          </p:cNvPicPr>
          <p:nvPr/>
        </p:nvPicPr>
        <p:blipFill>
          <a:blip r:embed="rId5" cstate="print"/>
          <a:srcRect/>
          <a:stretch>
            <a:fillRect/>
          </a:stretch>
        </p:blipFill>
        <p:spPr bwMode="auto">
          <a:xfrm>
            <a:off x="2920794" y="3437776"/>
            <a:ext cx="432469" cy="427137"/>
          </a:xfrm>
          <a:prstGeom prst="rect">
            <a:avLst/>
          </a:prstGeom>
          <a:noFill/>
          <a:ln w="9525">
            <a:noFill/>
            <a:miter lim="800000"/>
            <a:headEnd/>
            <a:tailEnd/>
          </a:ln>
        </p:spPr>
      </p:pic>
      <p:sp>
        <p:nvSpPr>
          <p:cNvPr id="17" name="Text Box 13"/>
          <p:cNvSpPr txBox="1">
            <a:spLocks noChangeArrowheads="1"/>
          </p:cNvSpPr>
          <p:nvPr/>
        </p:nvSpPr>
        <p:spPr bwMode="auto">
          <a:xfrm>
            <a:off x="4396746" y="3664310"/>
            <a:ext cx="288862" cy="276999"/>
          </a:xfrm>
          <a:prstGeom prst="rect">
            <a:avLst/>
          </a:prstGeom>
          <a:noFill/>
          <a:ln w="9525">
            <a:noFill/>
            <a:miter lim="800000"/>
            <a:headEnd/>
            <a:tailEnd/>
          </a:ln>
        </p:spPr>
        <p:txBody>
          <a:bodyPr wrap="none">
            <a:spAutoFit/>
          </a:bodyPr>
          <a:lstStyle/>
          <a:p>
            <a:r>
              <a:rPr lang="en-US" altLang="zh-CN" sz="1200" b="1" dirty="0">
                <a:latin typeface="微软雅黑" pitchFamily="34" charset="-122"/>
                <a:ea typeface="微软雅黑" pitchFamily="34" charset="-122"/>
                <a:cs typeface="Times New Roman" pitchFamily="18" charset="0"/>
              </a:rPr>
              <a:t>C</a:t>
            </a:r>
          </a:p>
        </p:txBody>
      </p:sp>
      <p:sp>
        <p:nvSpPr>
          <p:cNvPr id="18" name="Text Box 13"/>
          <p:cNvSpPr txBox="1">
            <a:spLocks noChangeArrowheads="1"/>
          </p:cNvSpPr>
          <p:nvPr/>
        </p:nvSpPr>
        <p:spPr bwMode="auto">
          <a:xfrm>
            <a:off x="6989034" y="2534764"/>
            <a:ext cx="290464" cy="276999"/>
          </a:xfrm>
          <a:prstGeom prst="rect">
            <a:avLst/>
          </a:prstGeom>
          <a:noFill/>
          <a:ln w="9525">
            <a:noFill/>
            <a:miter lim="800000"/>
            <a:headEnd/>
            <a:tailEnd/>
          </a:ln>
        </p:spPr>
        <p:txBody>
          <a:bodyPr wrap="none">
            <a:spAutoFit/>
          </a:bodyPr>
          <a:lstStyle/>
          <a:p>
            <a:r>
              <a:rPr lang="en-US" altLang="zh-CN" sz="1200" b="1" dirty="0">
                <a:latin typeface="微软雅黑" pitchFamily="34" charset="-122"/>
                <a:ea typeface="微软雅黑" pitchFamily="34" charset="-122"/>
                <a:cs typeface="Times New Roman" pitchFamily="18" charset="0"/>
              </a:rPr>
              <a:t>B</a:t>
            </a:r>
          </a:p>
        </p:txBody>
      </p:sp>
      <p:sp>
        <p:nvSpPr>
          <p:cNvPr id="19" name="Text Box 13"/>
          <p:cNvSpPr txBox="1">
            <a:spLocks noChangeArrowheads="1"/>
          </p:cNvSpPr>
          <p:nvPr/>
        </p:nvSpPr>
        <p:spPr bwMode="auto">
          <a:xfrm>
            <a:off x="5144724" y="1259640"/>
            <a:ext cx="300082" cy="276999"/>
          </a:xfrm>
          <a:prstGeom prst="rect">
            <a:avLst/>
          </a:prstGeom>
          <a:noFill/>
          <a:ln w="9525">
            <a:noFill/>
            <a:miter lim="800000"/>
            <a:headEnd/>
            <a:tailEnd/>
          </a:ln>
        </p:spPr>
        <p:txBody>
          <a:bodyPr wrap="none">
            <a:spAutoFit/>
          </a:bodyPr>
          <a:lstStyle/>
          <a:p>
            <a:r>
              <a:rPr lang="en-US" altLang="zh-CN" sz="1200" b="1" dirty="0">
                <a:latin typeface="微软雅黑" pitchFamily="34" charset="-122"/>
                <a:ea typeface="微软雅黑" pitchFamily="34" charset="-122"/>
                <a:cs typeface="Times New Roman" pitchFamily="18" charset="0"/>
              </a:rPr>
              <a:t>A</a:t>
            </a:r>
          </a:p>
        </p:txBody>
      </p:sp>
      <p:cxnSp>
        <p:nvCxnSpPr>
          <p:cNvPr id="20" name="直接箭头连接符 19"/>
          <p:cNvCxnSpPr/>
          <p:nvPr/>
        </p:nvCxnSpPr>
        <p:spPr>
          <a:xfrm flipH="1" flipV="1">
            <a:off x="3384061" y="2761368"/>
            <a:ext cx="2376264" cy="792088"/>
          </a:xfrm>
          <a:prstGeom prst="straightConnector1">
            <a:avLst/>
          </a:prstGeom>
          <a:noFill/>
          <a:ln w="19050" cap="flat" cmpd="sng" algn="ctr">
            <a:solidFill>
              <a:sysClr val="windowText" lastClr="000000"/>
            </a:solidFill>
            <a:prstDash val="solid"/>
            <a:headEnd type="none" w="med" len="med"/>
            <a:tailEnd type="triangle" w="med" len="lg"/>
          </a:ln>
          <a:effectLst/>
        </p:spPr>
      </p:cxnSp>
      <p:cxnSp>
        <p:nvCxnSpPr>
          <p:cNvPr id="21" name="直接箭头连接符 20"/>
          <p:cNvCxnSpPr/>
          <p:nvPr/>
        </p:nvCxnSpPr>
        <p:spPr>
          <a:xfrm rot="10800000" flipH="1" flipV="1">
            <a:off x="3420210" y="2860270"/>
            <a:ext cx="2376264" cy="792088"/>
          </a:xfrm>
          <a:prstGeom prst="straightConnector1">
            <a:avLst/>
          </a:prstGeom>
          <a:noFill/>
          <a:ln w="19050" cap="flat" cmpd="sng" algn="ctr">
            <a:solidFill>
              <a:sysClr val="windowText" lastClr="000000"/>
            </a:solidFill>
            <a:prstDash val="solid"/>
            <a:headEnd type="none" w="med" len="med"/>
            <a:tailEnd type="triangle" w="med" len="lg"/>
          </a:ln>
          <a:effectLst/>
        </p:spPr>
      </p:cxnSp>
      <p:sp>
        <p:nvSpPr>
          <p:cNvPr id="22" name="TextBox 21"/>
          <p:cNvSpPr txBox="1"/>
          <p:nvPr/>
        </p:nvSpPr>
        <p:spPr>
          <a:xfrm rot="1111699">
            <a:off x="3731068" y="2934614"/>
            <a:ext cx="1944216" cy="492443"/>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200" b="1" i="0" u="none" strike="noStrike" kern="0" cap="none" spc="0" normalizeH="0" baseline="0" noProof="0" dirty="0">
                <a:ln>
                  <a:noFill/>
                </a:ln>
                <a:solidFill>
                  <a:sysClr val="windowText" lastClr="000000"/>
                </a:solidFill>
                <a:effectLst/>
                <a:uLnTx/>
                <a:uFillTx/>
                <a:latin typeface="微软雅黑" pitchFamily="34" charset="-122"/>
                <a:ea typeface="微软雅黑" pitchFamily="34" charset="-122"/>
                <a:cs typeface="Times New Roman" pitchFamily="18" charset="0"/>
              </a:rPr>
              <a:t>谁有文件 </a:t>
            </a:r>
            <a:r>
              <a:rPr kumimoji="0" lang="en-US" altLang="zh-CN" sz="1200" b="1" i="0" u="none" strike="noStrike" kern="0" cap="none" spc="0" normalizeH="0" baseline="0" noProof="0" dirty="0">
                <a:ln>
                  <a:noFill/>
                </a:ln>
                <a:solidFill>
                  <a:sysClr val="windowText" lastClr="000000"/>
                </a:solidFill>
                <a:effectLst/>
                <a:uLnTx/>
                <a:uFillTx/>
                <a:latin typeface="微软雅黑" pitchFamily="34" charset="-122"/>
                <a:ea typeface="微软雅黑" pitchFamily="34" charset="-122"/>
                <a:cs typeface="Times New Roman" pitchFamily="18" charset="0"/>
              </a:rPr>
              <a:t>MP3#</a:t>
            </a:r>
            <a:r>
              <a:rPr kumimoji="0" lang="zh-CN" altLang="en-US" sz="1200" b="1" i="0" u="none" strike="noStrike" kern="0" cap="none" spc="0" normalizeH="0" baseline="0" noProof="0" dirty="0">
                <a:ln>
                  <a:noFill/>
                </a:ln>
                <a:solidFill>
                  <a:sysClr val="windowText" lastClr="000000"/>
                </a:solidFill>
                <a:effectLst/>
                <a:uLnTx/>
                <a:uFillTx/>
                <a:latin typeface="微软雅黑" pitchFamily="34" charset="-122"/>
                <a:ea typeface="微软雅黑" pitchFamily="34" charset="-122"/>
                <a:cs typeface="Times New Roman" pitchFamily="18" charset="0"/>
              </a:rPr>
              <a:t>？</a:t>
            </a:r>
          </a:p>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400" b="1" i="0" u="none" strike="noStrike" kern="0" cap="none" spc="0" normalizeH="0" baseline="0" noProof="0" dirty="0">
              <a:ln>
                <a:noFill/>
              </a:ln>
              <a:solidFill>
                <a:sysClr val="windowText" lastClr="000000"/>
              </a:solidFill>
              <a:effectLst/>
              <a:uLnTx/>
              <a:uFillTx/>
              <a:latin typeface="微软雅黑" pitchFamily="34" charset="-122"/>
              <a:ea typeface="微软雅黑" pitchFamily="34" charset="-122"/>
            </a:endParaRPr>
          </a:p>
        </p:txBody>
      </p:sp>
      <p:sp>
        <p:nvSpPr>
          <p:cNvPr id="23" name="TextBox 22"/>
          <p:cNvSpPr txBox="1"/>
          <p:nvPr/>
        </p:nvSpPr>
        <p:spPr>
          <a:xfrm rot="3562759">
            <a:off x="4820450" y="2466343"/>
            <a:ext cx="1872208" cy="4616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200" b="1" i="0" u="none" strike="noStrike" kern="0" cap="none" spc="0" normalizeH="0" baseline="0" noProof="0" dirty="0">
                <a:ln>
                  <a:noFill/>
                </a:ln>
                <a:solidFill>
                  <a:sysClr val="windowText" lastClr="000000"/>
                </a:solidFill>
                <a:effectLst/>
                <a:uLnTx/>
                <a:uFillTx/>
                <a:latin typeface="微软雅黑" pitchFamily="34" charset="-122"/>
                <a:ea typeface="微软雅黑" pitchFamily="34" charset="-122"/>
                <a:cs typeface="Times New Roman" pitchFamily="18" charset="0"/>
              </a:rPr>
              <a:t>请求文件 </a:t>
            </a:r>
            <a:r>
              <a:rPr kumimoji="0" lang="en-US" altLang="zh-CN" sz="1200" b="1" i="0" u="none" strike="noStrike" kern="0" cap="none" spc="0" normalizeH="0" baseline="0" noProof="0" dirty="0">
                <a:ln>
                  <a:noFill/>
                </a:ln>
                <a:solidFill>
                  <a:sysClr val="windowText" lastClr="000000"/>
                </a:solidFill>
                <a:effectLst/>
                <a:uLnTx/>
                <a:uFillTx/>
                <a:latin typeface="微软雅黑" pitchFamily="34" charset="-122"/>
                <a:ea typeface="微软雅黑" pitchFamily="34" charset="-122"/>
                <a:cs typeface="Times New Roman" pitchFamily="18" charset="0"/>
              </a:rPr>
              <a:t>MP3#</a:t>
            </a:r>
            <a:endParaRPr kumimoji="0" lang="zh-CN" altLang="en-US" sz="1200" b="1" i="0" u="none" strike="noStrike" kern="0" cap="none" spc="0" normalizeH="0" baseline="0" noProof="0" dirty="0">
              <a:ln>
                <a:noFill/>
              </a:ln>
              <a:solidFill>
                <a:sysClr val="windowText" lastClr="000000"/>
              </a:solidFill>
              <a:effectLst/>
              <a:uLnTx/>
              <a:uFillTx/>
              <a:latin typeface="微软雅黑" pitchFamily="34" charset="-122"/>
              <a:ea typeface="微软雅黑" pitchFamily="34" charset="-122"/>
              <a:cs typeface="Times New Roman" pitchFamily="18" charset="0"/>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dirty="0">
              <a:ln>
                <a:noFill/>
              </a:ln>
              <a:solidFill>
                <a:sysClr val="windowText" lastClr="000000"/>
              </a:solidFill>
              <a:effectLst/>
              <a:uLnTx/>
              <a:uFillTx/>
              <a:latin typeface="微软雅黑" pitchFamily="34" charset="-122"/>
              <a:ea typeface="微软雅黑" pitchFamily="34" charset="-122"/>
            </a:endParaRPr>
          </a:p>
        </p:txBody>
      </p:sp>
      <p:sp>
        <p:nvSpPr>
          <p:cNvPr id="24" name="TextBox 23"/>
          <p:cNvSpPr txBox="1"/>
          <p:nvPr/>
        </p:nvSpPr>
        <p:spPr>
          <a:xfrm>
            <a:off x="5476866" y="3254844"/>
            <a:ext cx="38985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b="1" i="0" u="none" strike="noStrike" kern="0" cap="none" spc="0" normalizeH="0" baseline="0" noProof="0" dirty="0">
                <a:ln>
                  <a:noFill/>
                </a:ln>
                <a:solidFill>
                  <a:srgbClr val="CC00CC"/>
                </a:solidFill>
                <a:effectLst/>
                <a:uLnTx/>
                <a:uFillTx/>
                <a:latin typeface="微软雅黑" pitchFamily="34" charset="-122"/>
                <a:ea typeface="微软雅黑" pitchFamily="34" charset="-122"/>
                <a:sym typeface="Wingdings"/>
              </a:rPr>
              <a:t></a:t>
            </a:r>
            <a:endParaRPr kumimoji="0" lang="zh-CN" altLang="en-US" b="1" i="0" u="none" strike="noStrike" kern="0" cap="none" spc="0" normalizeH="0" baseline="0" noProof="0" dirty="0">
              <a:ln>
                <a:noFill/>
              </a:ln>
              <a:solidFill>
                <a:srgbClr val="CC00CC"/>
              </a:solidFill>
              <a:effectLst/>
              <a:uLnTx/>
              <a:uFillTx/>
              <a:latin typeface="微软雅黑" pitchFamily="34" charset="-122"/>
              <a:ea typeface="微软雅黑" pitchFamily="34" charset="-122"/>
            </a:endParaRPr>
          </a:p>
        </p:txBody>
      </p:sp>
      <p:sp>
        <p:nvSpPr>
          <p:cNvPr id="25" name="TextBox 24"/>
          <p:cNvSpPr txBox="1"/>
          <p:nvPr/>
        </p:nvSpPr>
        <p:spPr>
          <a:xfrm>
            <a:off x="5951112" y="3101536"/>
            <a:ext cx="38985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b="1" i="0" u="none" strike="noStrike" kern="0" cap="none" spc="0" normalizeH="0" baseline="0" noProof="0" dirty="0">
                <a:ln>
                  <a:noFill/>
                </a:ln>
                <a:solidFill>
                  <a:srgbClr val="CC00CC"/>
                </a:solidFill>
                <a:effectLst/>
                <a:uLnTx/>
                <a:uFillTx/>
                <a:latin typeface="微软雅黑" pitchFamily="34" charset="-122"/>
                <a:ea typeface="微软雅黑" pitchFamily="34" charset="-122"/>
                <a:sym typeface="Wingdings"/>
              </a:rPr>
              <a:t></a:t>
            </a:r>
            <a:endParaRPr kumimoji="0" lang="zh-CN" altLang="en-US" b="1" i="0" u="none" strike="noStrike" kern="0" cap="none" spc="0" normalizeH="0" baseline="0" noProof="0" dirty="0">
              <a:ln>
                <a:noFill/>
              </a:ln>
              <a:solidFill>
                <a:srgbClr val="CC00CC"/>
              </a:solidFill>
              <a:effectLst/>
              <a:uLnTx/>
              <a:uFillTx/>
              <a:latin typeface="微软雅黑" pitchFamily="34" charset="-122"/>
              <a:ea typeface="微软雅黑" pitchFamily="34" charset="-122"/>
            </a:endParaRPr>
          </a:p>
        </p:txBody>
      </p:sp>
      <p:sp>
        <p:nvSpPr>
          <p:cNvPr id="26" name="TextBox 25"/>
          <p:cNvSpPr txBox="1"/>
          <p:nvPr/>
        </p:nvSpPr>
        <p:spPr>
          <a:xfrm>
            <a:off x="3244618" y="2836173"/>
            <a:ext cx="38985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b="1" i="0" u="none" strike="noStrike" kern="0" cap="none" spc="0" normalizeH="0" baseline="0" noProof="0" dirty="0">
                <a:ln>
                  <a:noFill/>
                </a:ln>
                <a:solidFill>
                  <a:srgbClr val="CC00CC"/>
                </a:solidFill>
                <a:effectLst/>
                <a:uLnTx/>
                <a:uFillTx/>
                <a:latin typeface="微软雅黑" pitchFamily="34" charset="-122"/>
                <a:ea typeface="微软雅黑" pitchFamily="34" charset="-122"/>
                <a:sym typeface="Wingdings"/>
              </a:rPr>
              <a:t></a:t>
            </a:r>
            <a:endParaRPr kumimoji="0" lang="zh-CN" altLang="en-US" b="1" i="0" u="none" strike="noStrike" kern="0" cap="none" spc="0" normalizeH="0" baseline="0" noProof="0" dirty="0">
              <a:ln>
                <a:noFill/>
              </a:ln>
              <a:solidFill>
                <a:srgbClr val="CC00CC"/>
              </a:solidFill>
              <a:effectLst/>
              <a:uLnTx/>
              <a:uFillTx/>
              <a:latin typeface="微软雅黑" pitchFamily="34" charset="-122"/>
              <a:ea typeface="微软雅黑" pitchFamily="34" charset="-122"/>
            </a:endParaRPr>
          </a:p>
        </p:txBody>
      </p:sp>
      <p:sp>
        <p:nvSpPr>
          <p:cNvPr id="27" name="TextBox 26"/>
          <p:cNvSpPr txBox="1"/>
          <p:nvPr/>
        </p:nvSpPr>
        <p:spPr>
          <a:xfrm>
            <a:off x="4756786" y="1670668"/>
            <a:ext cx="38985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b="1" i="0" u="none" strike="noStrike" kern="0" cap="none" spc="0" normalizeH="0" baseline="0" noProof="0" dirty="0">
                <a:ln>
                  <a:noFill/>
                </a:ln>
                <a:solidFill>
                  <a:srgbClr val="CC00CC"/>
                </a:solidFill>
                <a:effectLst/>
                <a:uLnTx/>
                <a:uFillTx/>
                <a:latin typeface="微软雅黑" pitchFamily="34" charset="-122"/>
                <a:ea typeface="微软雅黑" pitchFamily="34" charset="-122"/>
                <a:sym typeface="Wingdings"/>
              </a:rPr>
              <a:t></a:t>
            </a:r>
            <a:endParaRPr kumimoji="0" lang="zh-CN" altLang="en-US" b="1" i="0" u="none" strike="noStrike" kern="0" cap="none" spc="0" normalizeH="0" baseline="0" noProof="0" dirty="0">
              <a:ln>
                <a:noFill/>
              </a:ln>
              <a:solidFill>
                <a:srgbClr val="CC00CC"/>
              </a:solidFill>
              <a:effectLst/>
              <a:uLnTx/>
              <a:uFillTx/>
              <a:latin typeface="微软雅黑" pitchFamily="34" charset="-122"/>
              <a:ea typeface="微软雅黑" pitchFamily="34" charset="-122"/>
            </a:endParaRPr>
          </a:p>
        </p:txBody>
      </p:sp>
      <p:sp>
        <p:nvSpPr>
          <p:cNvPr id="28" name="TextBox 27"/>
          <p:cNvSpPr txBox="1"/>
          <p:nvPr/>
        </p:nvSpPr>
        <p:spPr>
          <a:xfrm rot="1111699">
            <a:off x="3681883" y="3343993"/>
            <a:ext cx="1944216" cy="492443"/>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ysClr val="windowText" lastClr="000000"/>
                </a:solidFill>
                <a:effectLst/>
                <a:uLnTx/>
                <a:uFillTx/>
                <a:latin typeface="微软雅黑" pitchFamily="34" charset="-122"/>
                <a:ea typeface="微软雅黑" pitchFamily="34" charset="-122"/>
                <a:cs typeface="Times New Roman" pitchFamily="18" charset="0"/>
              </a:rPr>
              <a:t>A</a:t>
            </a:r>
            <a:r>
              <a:rPr kumimoji="0" lang="zh-CN" altLang="en-US" sz="1200" b="1" i="0" u="none" strike="noStrike" kern="0" cap="none" spc="0" normalizeH="0" baseline="0" noProof="0" dirty="0">
                <a:ln>
                  <a:noFill/>
                </a:ln>
                <a:solidFill>
                  <a:sysClr val="windowText" lastClr="000000"/>
                </a:solidFill>
                <a:effectLst/>
                <a:uLnTx/>
                <a:uFillTx/>
                <a:latin typeface="微软雅黑" pitchFamily="34" charset="-122"/>
                <a:ea typeface="微软雅黑" pitchFamily="34" charset="-122"/>
                <a:cs typeface="Times New Roman" pitchFamily="18" charset="0"/>
              </a:rPr>
              <a:t>有，</a:t>
            </a:r>
            <a:r>
              <a:rPr kumimoji="0" lang="en-US" altLang="zh-CN" sz="1200" b="1" i="0" u="none" strike="noStrike" kern="0" cap="none" spc="0" normalizeH="0" baseline="0" noProof="0" dirty="0">
                <a:ln>
                  <a:noFill/>
                </a:ln>
                <a:solidFill>
                  <a:sysClr val="windowText" lastClr="000000"/>
                </a:solidFill>
                <a:effectLst/>
                <a:uLnTx/>
                <a:uFillTx/>
                <a:latin typeface="微软雅黑" pitchFamily="34" charset="-122"/>
                <a:ea typeface="微软雅黑" pitchFamily="34" charset="-122"/>
                <a:cs typeface="Times New Roman" pitchFamily="18" charset="0"/>
              </a:rPr>
              <a:t>B</a:t>
            </a:r>
            <a:r>
              <a:rPr kumimoji="0" lang="zh-CN" altLang="en-US" sz="1200" b="1" i="0" u="none" strike="noStrike" kern="0" cap="none" spc="0" normalizeH="0" baseline="0" noProof="0" dirty="0">
                <a:ln>
                  <a:noFill/>
                </a:ln>
                <a:solidFill>
                  <a:sysClr val="windowText" lastClr="000000"/>
                </a:solidFill>
                <a:effectLst/>
                <a:uLnTx/>
                <a:uFillTx/>
                <a:latin typeface="微软雅黑" pitchFamily="34" charset="-122"/>
                <a:ea typeface="微软雅黑" pitchFamily="34" charset="-122"/>
                <a:cs typeface="Times New Roman" pitchFamily="18" charset="0"/>
              </a:rPr>
              <a:t>有，</a:t>
            </a:r>
            <a:r>
              <a:rPr kumimoji="0" lang="en-US" altLang="zh-CN" sz="1200" b="1" i="0" u="none" strike="noStrike" kern="0" cap="none" spc="0" normalizeH="0" baseline="0" noProof="0" dirty="0">
                <a:ln>
                  <a:noFill/>
                </a:ln>
                <a:solidFill>
                  <a:sysClr val="windowText" lastClr="000000"/>
                </a:solidFill>
                <a:effectLst/>
                <a:uLnTx/>
                <a:uFillTx/>
                <a:latin typeface="微软雅黑" pitchFamily="34" charset="-122"/>
                <a:ea typeface="微软雅黑" pitchFamily="34" charset="-122"/>
                <a:cs typeface="Times New Roman" pitchFamily="18" charset="0"/>
              </a:rPr>
              <a:t>C</a:t>
            </a:r>
            <a:r>
              <a:rPr kumimoji="0" lang="zh-CN" altLang="en-US" sz="1200" b="1" i="0" u="none" strike="noStrike" kern="0" cap="none" spc="0" normalizeH="0" baseline="0" noProof="0" dirty="0">
                <a:ln>
                  <a:noFill/>
                </a:ln>
                <a:solidFill>
                  <a:sysClr val="windowText" lastClr="000000"/>
                </a:solidFill>
                <a:effectLst/>
                <a:uLnTx/>
                <a:uFillTx/>
                <a:latin typeface="微软雅黑" pitchFamily="34" charset="-122"/>
                <a:ea typeface="微软雅黑" pitchFamily="34" charset="-122"/>
                <a:cs typeface="Times New Roman" pitchFamily="18" charset="0"/>
              </a:rPr>
              <a:t>有。</a:t>
            </a:r>
          </a:p>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400" b="1" i="0" u="none" strike="noStrike" kern="0" cap="none" spc="0" normalizeH="0" baseline="0" noProof="0" dirty="0">
              <a:ln>
                <a:noFill/>
              </a:ln>
              <a:solidFill>
                <a:sysClr val="windowText" lastClr="000000"/>
              </a:solidFill>
              <a:effectLst/>
              <a:uLnTx/>
              <a:uFillTx/>
              <a:latin typeface="微软雅黑" pitchFamily="34" charset="-122"/>
              <a:ea typeface="微软雅黑" pitchFamily="34" charset="-122"/>
            </a:endParaRPr>
          </a:p>
        </p:txBody>
      </p:sp>
      <p:cxnSp>
        <p:nvCxnSpPr>
          <p:cNvPr id="29" name="直接箭头连接符 28"/>
          <p:cNvCxnSpPr/>
          <p:nvPr/>
        </p:nvCxnSpPr>
        <p:spPr>
          <a:xfrm flipH="1" flipV="1">
            <a:off x="5116826" y="1670668"/>
            <a:ext cx="936314" cy="1656184"/>
          </a:xfrm>
          <a:prstGeom prst="straightConnector1">
            <a:avLst/>
          </a:prstGeom>
          <a:noFill/>
          <a:ln w="19050" cap="flat" cmpd="sng" algn="ctr">
            <a:solidFill>
              <a:sysClr val="windowText" lastClr="000000"/>
            </a:solidFill>
            <a:prstDash val="solid"/>
            <a:headEnd type="none" w="med" len="med"/>
            <a:tailEnd type="triangle" w="med" len="lg"/>
          </a:ln>
          <a:effectLst/>
        </p:spPr>
      </p:cxnSp>
      <p:grpSp>
        <p:nvGrpSpPr>
          <p:cNvPr id="30" name="组合 29"/>
          <p:cNvGrpSpPr/>
          <p:nvPr/>
        </p:nvGrpSpPr>
        <p:grpSpPr>
          <a:xfrm rot="3622659">
            <a:off x="4623695" y="2498879"/>
            <a:ext cx="1584176" cy="288032"/>
            <a:chOff x="5796136" y="1484784"/>
            <a:chExt cx="1584176" cy="288032"/>
          </a:xfrm>
        </p:grpSpPr>
        <p:sp>
          <p:nvSpPr>
            <p:cNvPr id="31" name="矩形 30"/>
            <p:cNvSpPr/>
            <p:nvPr/>
          </p:nvSpPr>
          <p:spPr>
            <a:xfrm>
              <a:off x="5796136" y="1484784"/>
              <a:ext cx="1080120" cy="288032"/>
            </a:xfrm>
            <a:prstGeom prst="rect">
              <a:avLst/>
            </a:prstGeom>
            <a:solidFill>
              <a:srgbClr val="66FF66"/>
            </a:solidFill>
            <a:ln w="254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ysClr val="windowText" lastClr="000000"/>
                  </a:solidFill>
                  <a:effectLst/>
                  <a:uLnTx/>
                  <a:uFillTx/>
                  <a:latin typeface="微软雅黑" pitchFamily="34" charset="-122"/>
                  <a:ea typeface="微软雅黑" pitchFamily="34" charset="-122"/>
                  <a:cs typeface="Times New Roman" pitchFamily="18" charset="0"/>
                </a:rPr>
                <a:t>MP3#</a:t>
              </a:r>
              <a:endParaRPr kumimoji="0" lang="zh-CN" altLang="en-US" sz="1200" b="1" i="0" u="none" strike="noStrike" kern="0" cap="none" spc="0" normalizeH="0" baseline="0" noProof="0" dirty="0">
                <a:ln>
                  <a:noFill/>
                </a:ln>
                <a:solidFill>
                  <a:sysClr val="windowText" lastClr="000000"/>
                </a:solidFill>
                <a:effectLst/>
                <a:uLnTx/>
                <a:uFillTx/>
                <a:latin typeface="微软雅黑" pitchFamily="34" charset="-122"/>
                <a:ea typeface="微软雅黑" pitchFamily="34" charset="-122"/>
                <a:cs typeface="Times New Roman" pitchFamily="18" charset="0"/>
              </a:endParaRPr>
            </a:p>
          </p:txBody>
        </p:sp>
        <p:sp>
          <p:nvSpPr>
            <p:cNvPr id="32" name="右箭头 31"/>
            <p:cNvSpPr/>
            <p:nvPr/>
          </p:nvSpPr>
          <p:spPr>
            <a:xfrm>
              <a:off x="6876256" y="1556792"/>
              <a:ext cx="504056" cy="144016"/>
            </a:xfrm>
            <a:prstGeom prst="rightArrow">
              <a:avLst>
                <a:gd name="adj1" fmla="val 50000"/>
                <a:gd name="adj2" fmla="val 162395"/>
              </a:avLst>
            </a:prstGeom>
            <a:solidFill>
              <a:srgbClr val="0000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400" b="1" i="0" u="none" strike="noStrike" kern="0" cap="none" spc="0" normalizeH="0" baseline="0" noProof="0">
                <a:ln>
                  <a:noFill/>
                </a:ln>
                <a:solidFill>
                  <a:sysClr val="window" lastClr="FFFFFF"/>
                </a:solidFill>
                <a:effectLst/>
                <a:uLnTx/>
                <a:uFillTx/>
                <a:latin typeface="微软雅黑" pitchFamily="34" charset="-122"/>
                <a:ea typeface="微软雅黑" pitchFamily="34" charset="-122"/>
              </a:endParaRPr>
            </a:p>
          </p:txBody>
        </p:sp>
      </p:grpSp>
      <p:grpSp>
        <p:nvGrpSpPr>
          <p:cNvPr id="7" name="组合 6"/>
          <p:cNvGrpSpPr/>
          <p:nvPr/>
        </p:nvGrpSpPr>
        <p:grpSpPr>
          <a:xfrm>
            <a:off x="1057850" y="1545915"/>
            <a:ext cx="3592532" cy="656590"/>
            <a:chOff x="1057850" y="1545915"/>
            <a:chExt cx="3592532" cy="656590"/>
          </a:xfrm>
        </p:grpSpPr>
        <p:sp>
          <p:nvSpPr>
            <p:cNvPr id="4" name="矩形 3"/>
            <p:cNvSpPr/>
            <p:nvPr/>
          </p:nvSpPr>
          <p:spPr>
            <a:xfrm>
              <a:off x="1057850" y="1545915"/>
              <a:ext cx="3592532" cy="656590"/>
            </a:xfrm>
            <a:prstGeom prst="rect">
              <a:avLst/>
            </a:prstGeom>
            <a:solidFill>
              <a:srgbClr val="0000FF"/>
            </a:solidFill>
          </p:spPr>
          <p:txBody>
            <a:bodyPr wrap="square">
              <a:spAutoFit/>
            </a:bodyPr>
            <a:lstStyle/>
            <a:p>
              <a:pPr marL="452438">
                <a:lnSpc>
                  <a:spcPts val="2200"/>
                </a:lnSpc>
              </a:pPr>
              <a:r>
                <a:rPr lang="zh-CN" altLang="en-US" sz="1600" b="1" dirty="0">
                  <a:solidFill>
                    <a:schemeClr val="bg1"/>
                  </a:solidFill>
                  <a:latin typeface="微软雅黑" pitchFamily="34" charset="-122"/>
                  <a:ea typeface="微软雅黑" pitchFamily="34" charset="-122"/>
                </a:rPr>
                <a:t>对等方</a:t>
              </a:r>
              <a:r>
                <a:rPr lang="en-US" altLang="zh-CN" sz="1600" b="1" dirty="0">
                  <a:solidFill>
                    <a:schemeClr val="bg1"/>
                  </a:solidFill>
                  <a:latin typeface="微软雅黑" pitchFamily="34" charset="-122"/>
                  <a:ea typeface="微软雅黑" pitchFamily="34" charset="-122"/>
                </a:rPr>
                <a:t>A</a:t>
              </a:r>
              <a:r>
                <a:rPr lang="zh-CN" altLang="en-US" sz="1600" b="1" dirty="0">
                  <a:solidFill>
                    <a:schemeClr val="bg1"/>
                  </a:solidFill>
                  <a:latin typeface="微软雅黑" pitchFamily="34" charset="-122"/>
                  <a:ea typeface="微软雅黑" pitchFamily="34" charset="-122"/>
                </a:rPr>
                <a:t>（现在作为服务器）把文件</a:t>
              </a:r>
              <a:r>
                <a:rPr lang="en-US" altLang="zh-CN" sz="1600" b="1" dirty="0">
                  <a:solidFill>
                    <a:schemeClr val="bg1"/>
                  </a:solidFill>
                  <a:latin typeface="微软雅黑" pitchFamily="34" charset="-122"/>
                  <a:ea typeface="微软雅黑" pitchFamily="34" charset="-122"/>
                </a:rPr>
                <a:t>MP3#</a:t>
              </a:r>
              <a:r>
                <a:rPr lang="zh-CN" altLang="en-US" sz="1600" b="1" dirty="0">
                  <a:solidFill>
                    <a:schemeClr val="bg1"/>
                  </a:solidFill>
                  <a:latin typeface="微软雅黑" pitchFamily="34" charset="-122"/>
                  <a:ea typeface="微软雅黑" pitchFamily="34" charset="-122"/>
                </a:rPr>
                <a:t>发送给</a:t>
              </a:r>
              <a:r>
                <a:rPr lang="en-US" altLang="zh-CN" sz="1600" b="1" dirty="0">
                  <a:solidFill>
                    <a:schemeClr val="bg1"/>
                  </a:solidFill>
                  <a:latin typeface="微软雅黑" pitchFamily="34" charset="-122"/>
                  <a:ea typeface="微软雅黑" pitchFamily="34" charset="-122"/>
                </a:rPr>
                <a:t>X</a:t>
              </a:r>
              <a:r>
                <a:rPr lang="zh-CN" altLang="en-US" sz="1600" b="1" dirty="0">
                  <a:solidFill>
                    <a:schemeClr val="bg1"/>
                  </a:solidFill>
                  <a:latin typeface="微软雅黑" pitchFamily="34" charset="-122"/>
                  <a:ea typeface="微软雅黑" pitchFamily="34" charset="-122"/>
                </a:rPr>
                <a:t>。</a:t>
              </a:r>
            </a:p>
          </p:txBody>
        </p:sp>
        <p:sp>
          <p:nvSpPr>
            <p:cNvPr id="34" name="TextBox 33"/>
            <p:cNvSpPr txBox="1"/>
            <p:nvPr/>
          </p:nvSpPr>
          <p:spPr>
            <a:xfrm>
              <a:off x="1130719" y="1686605"/>
              <a:ext cx="41389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2000" b="1" i="0" u="none" strike="noStrike" kern="0" cap="none" spc="0" normalizeH="0" baseline="0" noProof="0" dirty="0">
                  <a:ln>
                    <a:noFill/>
                  </a:ln>
                  <a:solidFill>
                    <a:srgbClr val="CC00CC"/>
                  </a:solidFill>
                  <a:effectLst/>
                  <a:uLnTx/>
                  <a:uFillTx/>
                  <a:latin typeface="微软雅黑" pitchFamily="34" charset="-122"/>
                  <a:ea typeface="微软雅黑" pitchFamily="34" charset="-122"/>
                  <a:sym typeface="Wingdings"/>
                </a:rPr>
                <a:t></a:t>
              </a:r>
              <a:endParaRPr kumimoji="0" lang="zh-CN" altLang="en-US" sz="2000" b="1" i="0" u="none" strike="noStrike" kern="0" cap="none" spc="0" normalizeH="0" baseline="0" noProof="0" dirty="0">
                <a:ln>
                  <a:noFill/>
                </a:ln>
                <a:solidFill>
                  <a:srgbClr val="CC00CC"/>
                </a:solidFill>
                <a:effectLst/>
                <a:uLnTx/>
                <a:uFillTx/>
                <a:latin typeface="微软雅黑" pitchFamily="34" charset="-122"/>
                <a:ea typeface="微软雅黑" pitchFamily="34" charset="-122"/>
              </a:endParaRPr>
            </a:p>
          </p:txBody>
        </p:sp>
      </p:grpSp>
    </p:spTree>
    <p:extLst>
      <p:ext uri="{BB962C8B-B14F-4D97-AF65-F5344CB8AC3E}">
        <p14:creationId xmlns:p14="http://schemas.microsoft.com/office/powerpoint/2010/main" val="1187104853"/>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56963" y="1666250"/>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3" name="Rectangle 6"/>
          <p:cNvSpPr>
            <a:spLocks noChangeArrowheads="1"/>
          </p:cNvSpPr>
          <p:nvPr/>
        </p:nvSpPr>
        <p:spPr bwMode="auto">
          <a:xfrm>
            <a:off x="3078380" y="1633039"/>
            <a:ext cx="300595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集中式目录服务器的缺点</a:t>
            </a:r>
          </a:p>
        </p:txBody>
      </p:sp>
      <p:sp>
        <p:nvSpPr>
          <p:cNvPr id="4" name="Rectangle 68"/>
          <p:cNvSpPr>
            <a:spLocks noChangeArrowheads="1"/>
          </p:cNvSpPr>
          <p:nvPr/>
        </p:nvSpPr>
        <p:spPr bwMode="auto">
          <a:xfrm>
            <a:off x="483810" y="2027340"/>
            <a:ext cx="8212134" cy="93871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可靠性差。</a:t>
            </a:r>
            <a:endParaRPr lang="en-US" altLang="zh-CN" sz="2000" b="1" dirty="0">
              <a:latin typeface="微软雅黑" pitchFamily="34" charset="-122"/>
              <a:ea typeface="微软雅黑" pitchFamily="34" charset="-122"/>
            </a:endParaRPr>
          </a:p>
          <a:p>
            <a:pPr marL="342900" indent="-34290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会成为性能的瓶颈。</a:t>
            </a:r>
          </a:p>
        </p:txBody>
      </p:sp>
    </p:spTree>
    <p:extLst>
      <p:ext uri="{BB962C8B-B14F-4D97-AF65-F5344CB8AC3E}">
        <p14:creationId xmlns:p14="http://schemas.microsoft.com/office/powerpoint/2010/main" val="3302188817"/>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56963" y="859355"/>
            <a:ext cx="8048776" cy="388721"/>
          </a:xfrm>
          <a:prstGeom prst="roundRect">
            <a:avLst>
              <a:gd name="adj" fmla="val 16667"/>
            </a:avLst>
          </a:prstGeom>
          <a:solidFill>
            <a:srgbClr val="0089FA"/>
          </a:solidFill>
          <a:ln>
            <a:noFill/>
          </a:ln>
          <a:effectLst/>
          <a:extLst/>
        </p:spPr>
        <p:txBody>
          <a:bodyPr wrap="none" anchor="ctr"/>
          <a:lstStyle/>
          <a:p>
            <a:endParaRPr lang="zh-CN" altLang="en-US"/>
          </a:p>
        </p:txBody>
      </p:sp>
      <p:sp>
        <p:nvSpPr>
          <p:cNvPr id="3" name="Rectangle 6"/>
          <p:cNvSpPr>
            <a:spLocks noChangeArrowheads="1"/>
          </p:cNvSpPr>
          <p:nvPr/>
        </p:nvSpPr>
        <p:spPr bwMode="auto">
          <a:xfrm>
            <a:off x="1365839" y="817084"/>
            <a:ext cx="641233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itchFamily="34" charset="-122"/>
                <a:ea typeface="微软雅黑" pitchFamily="34" charset="-122"/>
              </a:rPr>
              <a:t>6.9.2 </a:t>
            </a:r>
            <a:r>
              <a:rPr lang="zh-CN" altLang="en-US" sz="2400" b="1" dirty="0">
                <a:solidFill>
                  <a:schemeClr val="bg1"/>
                </a:solidFill>
                <a:latin typeface="微软雅黑" pitchFamily="34" charset="-122"/>
                <a:ea typeface="微软雅黑" pitchFamily="34" charset="-122"/>
              </a:rPr>
              <a:t>具有全分布式结构的 </a:t>
            </a:r>
            <a:r>
              <a:rPr lang="en-US" altLang="zh-CN" sz="2400" b="1" dirty="0">
                <a:solidFill>
                  <a:schemeClr val="bg1"/>
                </a:solidFill>
                <a:latin typeface="微软雅黑" pitchFamily="34" charset="-122"/>
                <a:ea typeface="微软雅黑" pitchFamily="34" charset="-122"/>
              </a:rPr>
              <a:t>P2P </a:t>
            </a:r>
            <a:r>
              <a:rPr lang="zh-CN" altLang="en-US" sz="2400" b="1" dirty="0">
                <a:solidFill>
                  <a:schemeClr val="bg1"/>
                </a:solidFill>
                <a:latin typeface="微软雅黑" pitchFamily="34" charset="-122"/>
                <a:ea typeface="微软雅黑" pitchFamily="34" charset="-122"/>
              </a:rPr>
              <a:t>文件共享程序</a:t>
            </a:r>
          </a:p>
        </p:txBody>
      </p:sp>
      <p:sp>
        <p:nvSpPr>
          <p:cNvPr id="4" name="Rectangle 68"/>
          <p:cNvSpPr>
            <a:spLocks noChangeArrowheads="1"/>
          </p:cNvSpPr>
          <p:nvPr/>
        </p:nvSpPr>
        <p:spPr bwMode="auto">
          <a:xfrm>
            <a:off x="511242" y="1253573"/>
            <a:ext cx="8138981" cy="30546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eaLnBrk="0" hangingPunct="0">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Gnutella </a:t>
            </a:r>
            <a:r>
              <a:rPr lang="zh-CN" altLang="en-US" sz="2000" b="1" dirty="0">
                <a:latin typeface="微软雅黑" pitchFamily="34" charset="-122"/>
                <a:ea typeface="微软雅黑" pitchFamily="34" charset="-122"/>
              </a:rPr>
              <a:t>是第二代 </a:t>
            </a:r>
            <a:r>
              <a:rPr lang="en-US" altLang="zh-CN" sz="2000" b="1" dirty="0">
                <a:latin typeface="微软雅黑" pitchFamily="34" charset="-122"/>
                <a:ea typeface="微软雅黑" pitchFamily="34" charset="-122"/>
              </a:rPr>
              <a:t>P2P </a:t>
            </a:r>
            <a:r>
              <a:rPr lang="zh-CN" altLang="en-US" sz="2000" b="1" dirty="0">
                <a:latin typeface="微软雅黑" pitchFamily="34" charset="-122"/>
                <a:ea typeface="微软雅黑" pitchFamily="34" charset="-122"/>
              </a:rPr>
              <a:t>文件共享程序，采用</a:t>
            </a:r>
            <a:r>
              <a:rPr lang="zh-CN" altLang="en-US" sz="2000" b="1" dirty="0">
                <a:solidFill>
                  <a:srgbClr val="0000FF"/>
                </a:solidFill>
                <a:latin typeface="微软雅黑" pitchFamily="34" charset="-122"/>
                <a:ea typeface="微软雅黑" pitchFamily="34" charset="-122"/>
              </a:rPr>
              <a:t>全分布方法</a:t>
            </a:r>
            <a:r>
              <a:rPr lang="zh-CN" altLang="en-US" sz="2000" b="1" dirty="0">
                <a:latin typeface="微软雅黑" pitchFamily="34" charset="-122"/>
                <a:ea typeface="微软雅黑" pitchFamily="34" charset="-122"/>
              </a:rPr>
              <a:t>定位内容的 </a:t>
            </a:r>
            <a:r>
              <a:rPr lang="en-US" altLang="zh-CN" sz="2000" b="1" dirty="0">
                <a:latin typeface="微软雅黑" pitchFamily="34" charset="-122"/>
                <a:ea typeface="微软雅黑" pitchFamily="34" charset="-122"/>
              </a:rPr>
              <a:t>P2P </a:t>
            </a:r>
            <a:r>
              <a:rPr lang="zh-CN" altLang="en-US" sz="2000" b="1" dirty="0">
                <a:latin typeface="微软雅黑" pitchFamily="34" charset="-122"/>
                <a:ea typeface="微软雅黑" pitchFamily="34" charset="-122"/>
              </a:rPr>
              <a:t>文件共享应用程序。 </a:t>
            </a:r>
          </a:p>
          <a:p>
            <a:pPr marL="285750" indent="-285750" eaLnBrk="0" hangingPunct="0">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Gnutella </a:t>
            </a:r>
            <a:r>
              <a:rPr lang="zh-CN" altLang="en-US" sz="2000" b="1" dirty="0">
                <a:latin typeface="微软雅黑" pitchFamily="34" charset="-122"/>
                <a:ea typeface="微软雅黑" pitchFamily="34" charset="-122"/>
              </a:rPr>
              <a:t>与 </a:t>
            </a:r>
            <a:r>
              <a:rPr lang="en-US" altLang="zh-CN" sz="2000" b="1" dirty="0">
                <a:latin typeface="微软雅黑" pitchFamily="34" charset="-122"/>
                <a:ea typeface="微软雅黑" pitchFamily="34" charset="-122"/>
              </a:rPr>
              <a:t>Napster </a:t>
            </a:r>
            <a:r>
              <a:rPr lang="zh-CN" altLang="en-US" sz="2000" b="1" dirty="0">
                <a:latin typeface="微软雅黑" pitchFamily="34" charset="-122"/>
                <a:ea typeface="微软雅黑" pitchFamily="34" charset="-122"/>
              </a:rPr>
              <a:t>最大的区别是：不使用集中式的目录服务器，而是使用</a:t>
            </a:r>
            <a:r>
              <a:rPr lang="zh-CN" altLang="en-US" sz="2000" b="1" dirty="0">
                <a:solidFill>
                  <a:srgbClr val="CC00CC"/>
                </a:solidFill>
                <a:latin typeface="微软雅黑" pitchFamily="34" charset="-122"/>
                <a:ea typeface="微软雅黑" pitchFamily="34" charset="-122"/>
              </a:rPr>
              <a:t>洪泛法</a:t>
            </a:r>
            <a:r>
              <a:rPr lang="zh-CN" altLang="en-US" sz="2000" b="1" dirty="0">
                <a:latin typeface="微软雅黑" pitchFamily="34" charset="-122"/>
                <a:ea typeface="微软雅黑" pitchFamily="34" charset="-122"/>
              </a:rPr>
              <a:t>在大量 </a:t>
            </a:r>
            <a:r>
              <a:rPr lang="en-US" altLang="zh-CN" sz="2000" b="1" dirty="0">
                <a:latin typeface="微软雅黑" pitchFamily="34" charset="-122"/>
                <a:ea typeface="微软雅黑" pitchFamily="34" charset="-122"/>
              </a:rPr>
              <a:t>Gnutella </a:t>
            </a:r>
            <a:r>
              <a:rPr lang="zh-CN" altLang="en-US" sz="2000" b="1" dirty="0">
                <a:latin typeface="微软雅黑" pitchFamily="34" charset="-122"/>
                <a:ea typeface="微软雅黑" pitchFamily="34" charset="-122"/>
              </a:rPr>
              <a:t>用户之间进行查询。</a:t>
            </a:r>
          </a:p>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为了不使查询的通信量过大，</a:t>
            </a:r>
            <a:r>
              <a:rPr lang="en-US" altLang="zh-CN" sz="2000" b="1" dirty="0">
                <a:latin typeface="微软雅黑" pitchFamily="34" charset="-122"/>
                <a:ea typeface="微软雅黑" pitchFamily="34" charset="-122"/>
              </a:rPr>
              <a:t>Gnutella </a:t>
            </a:r>
            <a:r>
              <a:rPr lang="zh-CN" altLang="en-US" sz="2000" b="1" dirty="0">
                <a:latin typeface="微软雅黑" pitchFamily="34" charset="-122"/>
                <a:ea typeface="微软雅黑" pitchFamily="34" charset="-122"/>
              </a:rPr>
              <a:t>设计了一种有限范围的洪泛查询，以减少倾注到互联网的查询流量，但也影响到查询定位的准确性。 </a:t>
            </a:r>
          </a:p>
        </p:txBody>
      </p:sp>
    </p:spTree>
    <p:extLst>
      <p:ext uri="{BB962C8B-B14F-4D97-AF65-F5344CB8AC3E}">
        <p14:creationId xmlns:p14="http://schemas.microsoft.com/office/powerpoint/2010/main" val="122255249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5"/>
          <p:cNvSpPr>
            <a:spLocks noChangeArrowheads="1"/>
          </p:cNvSpPr>
          <p:nvPr/>
        </p:nvSpPr>
        <p:spPr bwMode="auto">
          <a:xfrm>
            <a:off x="545143" y="814056"/>
            <a:ext cx="8053711" cy="388721"/>
          </a:xfrm>
          <a:prstGeom prst="roundRect">
            <a:avLst>
              <a:gd name="adj" fmla="val 16667"/>
            </a:avLst>
          </a:prstGeom>
          <a:solidFill>
            <a:srgbClr val="0089FA"/>
          </a:solidFill>
          <a:ln>
            <a:noFill/>
          </a:ln>
          <a:effectLst/>
          <a:extLst/>
        </p:spPr>
        <p:txBody>
          <a:bodyPr wrap="none" anchor="ctr"/>
          <a:lstStyle/>
          <a:p>
            <a:endParaRPr lang="zh-CN" altLang="en-US"/>
          </a:p>
        </p:txBody>
      </p:sp>
      <p:sp>
        <p:nvSpPr>
          <p:cNvPr id="6" name="Rectangle 6"/>
          <p:cNvSpPr>
            <a:spLocks noChangeArrowheads="1"/>
          </p:cNvSpPr>
          <p:nvPr/>
        </p:nvSpPr>
        <p:spPr bwMode="auto">
          <a:xfrm>
            <a:off x="3378052" y="780929"/>
            <a:ext cx="238789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itchFamily="34" charset="-122"/>
                <a:ea typeface="微软雅黑" pitchFamily="34" charset="-122"/>
              </a:rPr>
              <a:t>6.2.1  FTP </a:t>
            </a:r>
            <a:r>
              <a:rPr lang="zh-CN" altLang="en-US" sz="2400" b="1" dirty="0">
                <a:solidFill>
                  <a:schemeClr val="bg1"/>
                </a:solidFill>
                <a:latin typeface="微软雅黑" pitchFamily="34" charset="-122"/>
                <a:ea typeface="微软雅黑" pitchFamily="34" charset="-122"/>
              </a:rPr>
              <a:t>概述</a:t>
            </a:r>
          </a:p>
        </p:txBody>
      </p:sp>
      <p:sp>
        <p:nvSpPr>
          <p:cNvPr id="10" name="Rectangle 8"/>
          <p:cNvSpPr>
            <a:spLocks noChangeArrowheads="1"/>
          </p:cNvSpPr>
          <p:nvPr/>
        </p:nvSpPr>
        <p:spPr bwMode="auto">
          <a:xfrm>
            <a:off x="545143" y="1254513"/>
            <a:ext cx="8053711" cy="30546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nSpc>
                <a:spcPts val="3300"/>
              </a:lnSpc>
              <a:buClr>
                <a:srgbClr val="0070C0"/>
              </a:buClr>
              <a:buFont typeface="Wingdings" pitchFamily="2" charset="2"/>
              <a:buChar char="l"/>
            </a:pPr>
            <a:r>
              <a:rPr lang="zh-CN" altLang="en-US" sz="2000" b="1" dirty="0">
                <a:solidFill>
                  <a:srgbClr val="0000FF"/>
                </a:solidFill>
                <a:latin typeface="微软雅黑" pitchFamily="34" charset="-122"/>
                <a:ea typeface="微软雅黑" pitchFamily="34" charset="-122"/>
              </a:rPr>
              <a:t>文件传送协议</a:t>
            </a:r>
            <a:r>
              <a:rPr lang="zh-CN" altLang="en-US" sz="2000" b="1" dirty="0">
                <a:latin typeface="微软雅黑" pitchFamily="34" charset="-122"/>
                <a:ea typeface="微软雅黑" pitchFamily="34" charset="-122"/>
              </a:rPr>
              <a:t> </a:t>
            </a:r>
            <a:r>
              <a:rPr lang="en-US" altLang="zh-CN" sz="2000" b="1" dirty="0">
                <a:latin typeface="微软雅黑" pitchFamily="34" charset="-122"/>
                <a:ea typeface="微软雅黑" pitchFamily="34" charset="-122"/>
              </a:rPr>
              <a:t>FTP (File Transfer Protocol) </a:t>
            </a:r>
            <a:r>
              <a:rPr lang="zh-CN" altLang="en-US" sz="2000" b="1" dirty="0">
                <a:latin typeface="微软雅黑" pitchFamily="34" charset="-122"/>
                <a:ea typeface="微软雅黑" pitchFamily="34" charset="-122"/>
              </a:rPr>
              <a:t>是互联网上使用得最广泛的文件传送协议。</a:t>
            </a:r>
          </a:p>
          <a:p>
            <a:pPr marL="285750" indent="-285750">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FTP </a:t>
            </a:r>
            <a:r>
              <a:rPr lang="zh-CN" altLang="en-US" sz="2000" b="1" dirty="0">
                <a:latin typeface="微软雅黑" pitchFamily="34" charset="-122"/>
                <a:ea typeface="微软雅黑" pitchFamily="34" charset="-122"/>
              </a:rPr>
              <a:t>提供</a:t>
            </a:r>
            <a:r>
              <a:rPr lang="zh-CN" altLang="en-US" sz="2000" b="1" dirty="0">
                <a:solidFill>
                  <a:srgbClr val="0000FF"/>
                </a:solidFill>
                <a:latin typeface="微软雅黑" pitchFamily="34" charset="-122"/>
                <a:ea typeface="微软雅黑" pitchFamily="34" charset="-122"/>
              </a:rPr>
              <a:t>交互式</a:t>
            </a:r>
            <a:r>
              <a:rPr lang="zh-CN" altLang="en-US" sz="2000" b="1" dirty="0">
                <a:latin typeface="微软雅黑" pitchFamily="34" charset="-122"/>
                <a:ea typeface="微软雅黑" pitchFamily="34" charset="-122"/>
              </a:rPr>
              <a:t>的访问，允许客户指明文件的类型与格式，并允许文件具有存取权限。</a:t>
            </a:r>
          </a:p>
          <a:p>
            <a:pPr marL="285750" indent="-285750">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FTP </a:t>
            </a:r>
            <a:r>
              <a:rPr lang="zh-CN" altLang="en-US" sz="2000" b="1" dirty="0">
                <a:latin typeface="微软雅黑" pitchFamily="34" charset="-122"/>
                <a:ea typeface="微软雅黑" pitchFamily="34" charset="-122"/>
              </a:rPr>
              <a:t>屏蔽了各计算机系统的细节，因而适合于在异构网络中任意计算机之间传送文件。</a:t>
            </a:r>
          </a:p>
          <a:p>
            <a:pPr marL="285750" indent="-285750">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RFC 959 </a:t>
            </a:r>
            <a:r>
              <a:rPr lang="zh-CN" altLang="en-US" sz="2000" b="1" dirty="0">
                <a:latin typeface="微软雅黑" pitchFamily="34" charset="-122"/>
                <a:ea typeface="微软雅黑" pitchFamily="34" charset="-122"/>
              </a:rPr>
              <a:t>很早就成为了互联网的正式标准。 </a:t>
            </a:r>
          </a:p>
        </p:txBody>
      </p:sp>
    </p:spTree>
    <p:extLst>
      <p:ext uri="{BB962C8B-B14F-4D97-AF65-F5344CB8AC3E}">
        <p14:creationId xmlns:p14="http://schemas.microsoft.com/office/powerpoint/2010/main" val="1063549286"/>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56963" y="835801"/>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3" name="Rectangle 6"/>
          <p:cNvSpPr>
            <a:spLocks noChangeArrowheads="1"/>
          </p:cNvSpPr>
          <p:nvPr/>
        </p:nvSpPr>
        <p:spPr bwMode="auto">
          <a:xfrm>
            <a:off x="3406996" y="802590"/>
            <a:ext cx="234872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err="1">
                <a:solidFill>
                  <a:schemeClr val="bg1"/>
                </a:solidFill>
                <a:latin typeface="微软雅黑" pitchFamily="34" charset="-122"/>
                <a:ea typeface="微软雅黑" pitchFamily="34" charset="-122"/>
              </a:rPr>
              <a:t>eMule</a:t>
            </a:r>
            <a:r>
              <a:rPr lang="en-US" altLang="zh-CN" sz="2000" b="1" dirty="0">
                <a:solidFill>
                  <a:schemeClr val="bg1"/>
                </a:solidFill>
                <a:latin typeface="微软雅黑" pitchFamily="34" charset="-122"/>
                <a:ea typeface="微软雅黑" pitchFamily="34" charset="-122"/>
              </a:rPr>
              <a:t> </a:t>
            </a:r>
            <a:r>
              <a:rPr lang="zh-CN" altLang="en-US" sz="2000" b="1" dirty="0">
                <a:solidFill>
                  <a:schemeClr val="bg1"/>
                </a:solidFill>
                <a:latin typeface="微软雅黑" pitchFamily="34" charset="-122"/>
                <a:ea typeface="微软雅黑" pitchFamily="34" charset="-122"/>
              </a:rPr>
              <a:t>的其他特点</a:t>
            </a:r>
          </a:p>
        </p:txBody>
      </p:sp>
      <p:sp>
        <p:nvSpPr>
          <p:cNvPr id="4" name="Rectangle 68"/>
          <p:cNvSpPr>
            <a:spLocks noChangeArrowheads="1"/>
          </p:cNvSpPr>
          <p:nvPr/>
        </p:nvSpPr>
        <p:spPr bwMode="auto">
          <a:xfrm>
            <a:off x="483810" y="1196891"/>
            <a:ext cx="8212134" cy="30546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eaLnBrk="0" hangingPunct="0">
              <a:lnSpc>
                <a:spcPts val="3300"/>
              </a:lnSpc>
              <a:buClr>
                <a:srgbClr val="0070C0"/>
              </a:buClr>
              <a:buFont typeface="Wingdings" pitchFamily="2" charset="2"/>
              <a:buChar char="l"/>
            </a:pPr>
            <a:r>
              <a:rPr lang="en-US" altLang="zh-CN" sz="2000" b="1" dirty="0" err="1">
                <a:latin typeface="微软雅黑" pitchFamily="34" charset="-122"/>
                <a:ea typeface="微软雅黑" pitchFamily="34" charset="-122"/>
              </a:rPr>
              <a:t>eMule</a:t>
            </a:r>
            <a:r>
              <a:rPr lang="en-US" altLang="zh-CN" sz="2000" b="1" dirty="0">
                <a:latin typeface="微软雅黑" pitchFamily="34" charset="-122"/>
                <a:ea typeface="微软雅黑" pitchFamily="34" charset="-122"/>
              </a:rPr>
              <a:t> </a:t>
            </a:r>
            <a:r>
              <a:rPr lang="zh-CN" altLang="en-US" sz="2000" b="1" dirty="0">
                <a:latin typeface="微软雅黑" pitchFamily="34" charset="-122"/>
                <a:ea typeface="微软雅黑" pitchFamily="34" charset="-122"/>
              </a:rPr>
              <a:t>使用了一些服务器。这些服务器并不是保存音频</a:t>
            </a:r>
            <a:r>
              <a:rPr lang="en-US" altLang="zh-CN" sz="2000" b="1" dirty="0">
                <a:latin typeface="微软雅黑" pitchFamily="34" charset="-122"/>
                <a:ea typeface="微软雅黑" pitchFamily="34" charset="-122"/>
              </a:rPr>
              <a:t>/</a:t>
            </a:r>
            <a:r>
              <a:rPr lang="zh-CN" altLang="en-US" sz="2000" b="1" dirty="0">
                <a:latin typeface="微软雅黑" pitchFamily="34" charset="-122"/>
                <a:ea typeface="微软雅黑" pitchFamily="34" charset="-122"/>
              </a:rPr>
              <a:t>视频文件，而是保存用户的有关信息，因而可以告诉用户从哪些地方可以下载到所需的文件。</a:t>
            </a:r>
          </a:p>
          <a:p>
            <a:pPr marL="342900" indent="-342900" eaLnBrk="0" hangingPunct="0">
              <a:lnSpc>
                <a:spcPts val="3300"/>
              </a:lnSpc>
              <a:buClr>
                <a:srgbClr val="0070C0"/>
              </a:buClr>
              <a:buFont typeface="Wingdings" pitchFamily="2" charset="2"/>
              <a:buChar char="l"/>
            </a:pPr>
            <a:r>
              <a:rPr lang="en-US" altLang="zh-CN" sz="2000" b="1" dirty="0" err="1">
                <a:latin typeface="微软雅黑" pitchFamily="34" charset="-122"/>
                <a:ea typeface="微软雅黑" pitchFamily="34" charset="-122"/>
              </a:rPr>
              <a:t>eMule</a:t>
            </a:r>
            <a:r>
              <a:rPr lang="en-US" altLang="zh-CN" sz="2000" b="1" dirty="0">
                <a:latin typeface="微软雅黑" pitchFamily="34" charset="-122"/>
                <a:ea typeface="微软雅黑" pitchFamily="34" charset="-122"/>
              </a:rPr>
              <a:t> </a:t>
            </a:r>
            <a:r>
              <a:rPr lang="zh-CN" altLang="en-US" sz="2000" b="1" dirty="0">
                <a:latin typeface="微软雅黑" pitchFamily="34" charset="-122"/>
                <a:ea typeface="微软雅黑" pitchFamily="34" charset="-122"/>
              </a:rPr>
              <a:t>使用了专门定义的文件夹，让用户存放可以和其他用户共享的文件。</a:t>
            </a:r>
          </a:p>
          <a:p>
            <a:pPr marL="342900" indent="-342900" eaLnBrk="0" hangingPunct="0">
              <a:lnSpc>
                <a:spcPts val="3300"/>
              </a:lnSpc>
              <a:buClr>
                <a:srgbClr val="0070C0"/>
              </a:buClr>
              <a:buFont typeface="Wingdings" pitchFamily="2" charset="2"/>
              <a:buChar char="l"/>
            </a:pPr>
            <a:r>
              <a:rPr lang="en-US" altLang="zh-CN" sz="2000" b="1" dirty="0" err="1">
                <a:latin typeface="微软雅黑" pitchFamily="34" charset="-122"/>
                <a:ea typeface="微软雅黑" pitchFamily="34" charset="-122"/>
              </a:rPr>
              <a:t>eMule</a:t>
            </a:r>
            <a:r>
              <a:rPr lang="en-US" altLang="zh-CN" sz="2000" b="1" dirty="0">
                <a:latin typeface="微软雅黑" pitchFamily="34" charset="-122"/>
                <a:ea typeface="微软雅黑" pitchFamily="34" charset="-122"/>
              </a:rPr>
              <a:t> </a:t>
            </a:r>
            <a:r>
              <a:rPr lang="zh-CN" altLang="en-US" sz="2000" b="1" dirty="0">
                <a:latin typeface="微软雅黑" pitchFamily="34" charset="-122"/>
                <a:ea typeface="微软雅黑" pitchFamily="34" charset="-122"/>
              </a:rPr>
              <a:t>的下载文件规则是鼓励用户向其他用户上传文件。用户上传文件越多，其下载文件的优先级就越高（因而下载就越快）。</a:t>
            </a:r>
          </a:p>
        </p:txBody>
      </p:sp>
    </p:spTree>
    <p:extLst>
      <p:ext uri="{BB962C8B-B14F-4D97-AF65-F5344CB8AC3E}">
        <p14:creationId xmlns:p14="http://schemas.microsoft.com/office/powerpoint/2010/main" val="1429691656"/>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4"/>
          <p:cNvSpPr/>
          <p:nvPr/>
        </p:nvSpPr>
        <p:spPr>
          <a:xfrm>
            <a:off x="3110639" y="1115568"/>
            <a:ext cx="5495100" cy="320157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649" name="Picture 197"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49242" y="2360753"/>
            <a:ext cx="565891" cy="565892"/>
          </a:xfrm>
          <a:prstGeom prst="rect">
            <a:avLst/>
          </a:prstGeom>
          <a:noFill/>
          <a:extLst>
            <a:ext uri="{909E8E84-426E-40DD-AFC4-6F175D3DCCD1}">
              <a14:hiddenFill xmlns:a14="http://schemas.microsoft.com/office/drawing/2010/main">
                <a:solidFill>
                  <a:srgbClr val="FFFFFF"/>
                </a:solidFill>
              </a14:hiddenFill>
            </a:ext>
          </a:extLst>
        </p:spPr>
      </p:pic>
      <p:pic>
        <p:nvPicPr>
          <p:cNvPr id="3651" name="Picture 197"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27984" y="3597006"/>
            <a:ext cx="565891" cy="565892"/>
          </a:xfrm>
          <a:prstGeom prst="rect">
            <a:avLst/>
          </a:prstGeom>
          <a:noFill/>
          <a:extLst>
            <a:ext uri="{909E8E84-426E-40DD-AFC4-6F175D3DCCD1}">
              <a14:hiddenFill xmlns:a14="http://schemas.microsoft.com/office/drawing/2010/main">
                <a:solidFill>
                  <a:srgbClr val="FFFFFF"/>
                </a:solidFill>
              </a14:hiddenFill>
            </a:ext>
          </a:extLst>
        </p:spPr>
      </p:pic>
      <p:pic>
        <p:nvPicPr>
          <p:cNvPr id="3652" name="Picture 197"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796136" y="3452990"/>
            <a:ext cx="565891" cy="565892"/>
          </a:xfrm>
          <a:prstGeom prst="rect">
            <a:avLst/>
          </a:prstGeom>
          <a:noFill/>
          <a:extLst>
            <a:ext uri="{909E8E84-426E-40DD-AFC4-6F175D3DCCD1}">
              <a14:hiddenFill xmlns:a14="http://schemas.microsoft.com/office/drawing/2010/main">
                <a:solidFill>
                  <a:srgbClr val="FFFFFF"/>
                </a:solidFill>
              </a14:hiddenFill>
            </a:ext>
          </a:extLst>
        </p:spPr>
      </p:pic>
      <p:pic>
        <p:nvPicPr>
          <p:cNvPr id="3653" name="Picture 197"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32240" y="3092950"/>
            <a:ext cx="565891" cy="565892"/>
          </a:xfrm>
          <a:prstGeom prst="rect">
            <a:avLst/>
          </a:prstGeom>
          <a:noFill/>
          <a:extLst>
            <a:ext uri="{909E8E84-426E-40DD-AFC4-6F175D3DCCD1}">
              <a14:hiddenFill xmlns:a14="http://schemas.microsoft.com/office/drawing/2010/main">
                <a:solidFill>
                  <a:srgbClr val="FFFFFF"/>
                </a:solidFill>
              </a14:hiddenFill>
            </a:ext>
          </a:extLst>
        </p:spPr>
      </p:pic>
      <p:pic>
        <p:nvPicPr>
          <p:cNvPr id="3654" name="Picture 197"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956376" y="3597006"/>
            <a:ext cx="565891" cy="565892"/>
          </a:xfrm>
          <a:prstGeom prst="rect">
            <a:avLst/>
          </a:prstGeom>
          <a:noFill/>
          <a:extLst>
            <a:ext uri="{909E8E84-426E-40DD-AFC4-6F175D3DCCD1}">
              <a14:hiddenFill xmlns:a14="http://schemas.microsoft.com/office/drawing/2010/main">
                <a:solidFill>
                  <a:srgbClr val="FFFFFF"/>
                </a:solidFill>
              </a14:hiddenFill>
            </a:ext>
          </a:extLst>
        </p:spPr>
      </p:pic>
      <p:pic>
        <p:nvPicPr>
          <p:cNvPr id="3655" name="Picture 197"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956376" y="1652790"/>
            <a:ext cx="565891" cy="565892"/>
          </a:xfrm>
          <a:prstGeom prst="rect">
            <a:avLst/>
          </a:prstGeom>
          <a:noFill/>
          <a:extLst>
            <a:ext uri="{909E8E84-426E-40DD-AFC4-6F175D3DCCD1}">
              <a14:hiddenFill xmlns:a14="http://schemas.microsoft.com/office/drawing/2010/main">
                <a:solidFill>
                  <a:srgbClr val="FFFFFF"/>
                </a:solidFill>
              </a14:hiddenFill>
            </a:ext>
          </a:extLst>
        </p:spPr>
      </p:pic>
      <p:pic>
        <p:nvPicPr>
          <p:cNvPr id="3656" name="Picture 197"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28384" y="2444878"/>
            <a:ext cx="565891" cy="565892"/>
          </a:xfrm>
          <a:prstGeom prst="rect">
            <a:avLst/>
          </a:prstGeom>
          <a:noFill/>
          <a:extLst>
            <a:ext uri="{909E8E84-426E-40DD-AFC4-6F175D3DCCD1}">
              <a14:hiddenFill xmlns:a14="http://schemas.microsoft.com/office/drawing/2010/main">
                <a:solidFill>
                  <a:srgbClr val="FFFFFF"/>
                </a:solidFill>
              </a14:hiddenFill>
            </a:ext>
          </a:extLst>
        </p:spPr>
      </p:pic>
      <p:pic>
        <p:nvPicPr>
          <p:cNvPr id="3657" name="Picture 197"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53912" y="1248174"/>
            <a:ext cx="565891" cy="565892"/>
          </a:xfrm>
          <a:prstGeom prst="rect">
            <a:avLst/>
          </a:prstGeom>
          <a:noFill/>
          <a:extLst>
            <a:ext uri="{909E8E84-426E-40DD-AFC4-6F175D3DCCD1}">
              <a14:hiddenFill xmlns:a14="http://schemas.microsoft.com/office/drawing/2010/main">
                <a:solidFill>
                  <a:srgbClr val="FFFFFF"/>
                </a:solidFill>
              </a14:hiddenFill>
            </a:ext>
          </a:extLst>
        </p:spPr>
      </p:pic>
      <p:pic>
        <p:nvPicPr>
          <p:cNvPr id="3650" name="图片 364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46711" y="1312317"/>
            <a:ext cx="485811" cy="680135"/>
          </a:xfrm>
          <a:prstGeom prst="rect">
            <a:avLst/>
          </a:prstGeom>
        </p:spPr>
      </p:pic>
      <p:sp>
        <p:nvSpPr>
          <p:cNvPr id="2" name="AutoShape 5"/>
          <p:cNvSpPr>
            <a:spLocks noChangeArrowheads="1"/>
          </p:cNvSpPr>
          <p:nvPr/>
        </p:nvSpPr>
        <p:spPr bwMode="auto">
          <a:xfrm>
            <a:off x="556963" y="643777"/>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3" name="Rectangle 6"/>
          <p:cNvSpPr>
            <a:spLocks noChangeArrowheads="1"/>
          </p:cNvSpPr>
          <p:nvPr/>
        </p:nvSpPr>
        <p:spPr bwMode="auto">
          <a:xfrm>
            <a:off x="3025898" y="610566"/>
            <a:ext cx="311091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使用 </a:t>
            </a:r>
            <a:r>
              <a:rPr lang="en-US" altLang="zh-CN" sz="2000" b="1" dirty="0">
                <a:solidFill>
                  <a:schemeClr val="bg1"/>
                </a:solidFill>
                <a:latin typeface="微软雅黑" pitchFamily="34" charset="-122"/>
                <a:ea typeface="微软雅黑" pitchFamily="34" charset="-122"/>
              </a:rPr>
              <a:t>P2P </a:t>
            </a:r>
            <a:r>
              <a:rPr lang="zh-CN" altLang="en-US" sz="2000" b="1" dirty="0">
                <a:solidFill>
                  <a:schemeClr val="bg1"/>
                </a:solidFill>
                <a:latin typeface="微软雅黑" pitchFamily="34" charset="-122"/>
                <a:ea typeface="微软雅黑" pitchFamily="34" charset="-122"/>
              </a:rPr>
              <a:t>的比特洪流 </a:t>
            </a:r>
            <a:r>
              <a:rPr lang="en-US" altLang="zh-CN" sz="2000" b="1" dirty="0">
                <a:solidFill>
                  <a:schemeClr val="bg1"/>
                </a:solidFill>
                <a:latin typeface="微软雅黑" pitchFamily="34" charset="-122"/>
                <a:ea typeface="微软雅黑" pitchFamily="34" charset="-122"/>
              </a:rPr>
              <a:t>BT</a:t>
            </a:r>
            <a:endParaRPr lang="zh-CN" altLang="en-US" sz="2000" b="1" dirty="0">
              <a:solidFill>
                <a:schemeClr val="bg1"/>
              </a:solidFill>
              <a:latin typeface="微软雅黑" pitchFamily="34" charset="-122"/>
              <a:ea typeface="微软雅黑" pitchFamily="34" charset="-122"/>
            </a:endParaRPr>
          </a:p>
        </p:txBody>
      </p:sp>
      <p:sp>
        <p:nvSpPr>
          <p:cNvPr id="4" name="Rectangle 68"/>
          <p:cNvSpPr>
            <a:spLocks noChangeArrowheads="1"/>
          </p:cNvSpPr>
          <p:nvPr/>
        </p:nvSpPr>
        <p:spPr bwMode="auto">
          <a:xfrm>
            <a:off x="498418" y="1116379"/>
            <a:ext cx="2612221" cy="316791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179388" indent="-179388" eaLnBrk="0" hangingPunct="0">
              <a:lnSpc>
                <a:spcPts val="2200"/>
              </a:lnSpc>
              <a:buClr>
                <a:srgbClr val="0070C0"/>
              </a:buClr>
              <a:buFont typeface="Wingdings" pitchFamily="2" charset="2"/>
              <a:buChar char="l"/>
            </a:pPr>
            <a:r>
              <a:rPr lang="en-US" altLang="zh-CN" sz="1400" b="1" dirty="0" err="1">
                <a:latin typeface="微软雅黑" pitchFamily="34" charset="-122"/>
                <a:ea typeface="微软雅黑" pitchFamily="34" charset="-122"/>
              </a:rPr>
              <a:t>BitTorrent</a:t>
            </a:r>
            <a:r>
              <a:rPr lang="en-US" altLang="zh-CN" sz="1400" b="1" dirty="0">
                <a:latin typeface="微软雅黑" pitchFamily="34" charset="-122"/>
                <a:ea typeface="微软雅黑" pitchFamily="34" charset="-122"/>
              </a:rPr>
              <a:t> </a:t>
            </a:r>
            <a:r>
              <a:rPr lang="zh-CN" altLang="en-US" sz="1400" b="1" dirty="0">
                <a:latin typeface="微软雅黑" pitchFamily="34" charset="-122"/>
                <a:ea typeface="微软雅黑" pitchFamily="34" charset="-122"/>
              </a:rPr>
              <a:t>所有对等方集合称为一个</a:t>
            </a:r>
            <a:r>
              <a:rPr lang="zh-CN" altLang="en-US" sz="1400" b="1" dirty="0">
                <a:solidFill>
                  <a:srgbClr val="0000FF"/>
                </a:solidFill>
                <a:latin typeface="微软雅黑" pitchFamily="34" charset="-122"/>
                <a:ea typeface="微软雅黑" pitchFamily="34" charset="-122"/>
              </a:rPr>
              <a:t>洪流 </a:t>
            </a:r>
            <a:r>
              <a:rPr lang="en-US" altLang="zh-CN" sz="1400" b="1" dirty="0">
                <a:latin typeface="微软雅黑" pitchFamily="34" charset="-122"/>
                <a:ea typeface="微软雅黑" pitchFamily="34" charset="-122"/>
              </a:rPr>
              <a:t>(torrent)</a:t>
            </a:r>
            <a:r>
              <a:rPr lang="zh-CN" altLang="en-US" sz="1400" b="1" dirty="0">
                <a:latin typeface="微软雅黑" pitchFamily="34" charset="-122"/>
                <a:ea typeface="微软雅黑" pitchFamily="34" charset="-122"/>
              </a:rPr>
              <a:t>，</a:t>
            </a:r>
            <a:endParaRPr lang="en-US" altLang="zh-CN" sz="1400" b="1" dirty="0">
              <a:latin typeface="微软雅黑" pitchFamily="34" charset="-122"/>
              <a:ea typeface="微软雅黑" pitchFamily="34" charset="-122"/>
            </a:endParaRPr>
          </a:p>
          <a:p>
            <a:pPr marL="179388" indent="-179388" eaLnBrk="0" hangingPunct="0">
              <a:lnSpc>
                <a:spcPts val="2200"/>
              </a:lnSpc>
              <a:buClr>
                <a:srgbClr val="0070C0"/>
              </a:buClr>
              <a:buFont typeface="Wingdings" pitchFamily="2" charset="2"/>
              <a:buChar char="l"/>
            </a:pPr>
            <a:r>
              <a:rPr lang="zh-CN" altLang="en-US" sz="1400" b="1" dirty="0">
                <a:latin typeface="微软雅黑" pitchFamily="34" charset="-122"/>
                <a:ea typeface="微软雅黑" pitchFamily="34" charset="-122"/>
              </a:rPr>
              <a:t>下载文件的数据单元为长度固定的</a:t>
            </a:r>
            <a:r>
              <a:rPr lang="zh-CN" altLang="en-US" sz="1400" b="1" dirty="0">
                <a:solidFill>
                  <a:srgbClr val="0000FF"/>
                </a:solidFill>
                <a:latin typeface="微软雅黑" pitchFamily="34" charset="-122"/>
                <a:ea typeface="微软雅黑" pitchFamily="34" charset="-122"/>
              </a:rPr>
              <a:t>文件块</a:t>
            </a:r>
            <a:r>
              <a:rPr lang="zh-CN" altLang="en-US" sz="1400" b="1" dirty="0">
                <a:latin typeface="微软雅黑" pitchFamily="34" charset="-122"/>
                <a:ea typeface="微软雅黑" pitchFamily="34" charset="-122"/>
              </a:rPr>
              <a:t> </a:t>
            </a:r>
            <a:r>
              <a:rPr lang="en-US" altLang="zh-CN" sz="1400" b="1" dirty="0">
                <a:latin typeface="微软雅黑" pitchFamily="34" charset="-122"/>
                <a:ea typeface="微软雅黑" pitchFamily="34" charset="-122"/>
              </a:rPr>
              <a:t>(chunk)</a:t>
            </a:r>
            <a:r>
              <a:rPr lang="zh-CN" altLang="en-US" sz="1400" b="1" dirty="0">
                <a:latin typeface="微软雅黑" pitchFamily="34" charset="-122"/>
                <a:ea typeface="微软雅黑" pitchFamily="34" charset="-122"/>
              </a:rPr>
              <a:t>。</a:t>
            </a:r>
            <a:endParaRPr lang="en-US" altLang="zh-CN" sz="1400" b="1" dirty="0">
              <a:latin typeface="微软雅黑" pitchFamily="34" charset="-122"/>
              <a:ea typeface="微软雅黑" pitchFamily="34" charset="-122"/>
            </a:endParaRPr>
          </a:p>
          <a:p>
            <a:pPr marL="179388" indent="-179388" eaLnBrk="0" hangingPunct="0">
              <a:lnSpc>
                <a:spcPts val="2200"/>
              </a:lnSpc>
              <a:buClr>
                <a:srgbClr val="0070C0"/>
              </a:buClr>
              <a:buFont typeface="Wingdings" pitchFamily="2" charset="2"/>
              <a:buChar char="l"/>
            </a:pPr>
            <a:r>
              <a:rPr lang="zh-CN" altLang="en-US" sz="1400" b="1" dirty="0">
                <a:latin typeface="微软雅黑" pitchFamily="34" charset="-122"/>
                <a:ea typeface="微软雅黑" pitchFamily="34" charset="-122"/>
              </a:rPr>
              <a:t>基础设施结点，叫做</a:t>
            </a:r>
            <a:r>
              <a:rPr lang="zh-CN" altLang="en-US" sz="1400" b="1" dirty="0">
                <a:solidFill>
                  <a:srgbClr val="0000FF"/>
                </a:solidFill>
                <a:latin typeface="微软雅黑" pitchFamily="34" charset="-122"/>
                <a:ea typeface="微软雅黑" pitchFamily="34" charset="-122"/>
              </a:rPr>
              <a:t>追踪器</a:t>
            </a:r>
            <a:r>
              <a:rPr lang="zh-CN" altLang="en-US" sz="1400" b="1" dirty="0">
                <a:latin typeface="微软雅黑" pitchFamily="34" charset="-122"/>
                <a:ea typeface="微软雅黑" pitchFamily="34" charset="-122"/>
              </a:rPr>
              <a:t> </a:t>
            </a:r>
            <a:r>
              <a:rPr lang="en-US" altLang="zh-CN" sz="1400" b="1" dirty="0">
                <a:latin typeface="微软雅黑" pitchFamily="34" charset="-122"/>
                <a:ea typeface="微软雅黑" pitchFamily="34" charset="-122"/>
              </a:rPr>
              <a:t>(tracker)</a:t>
            </a:r>
            <a:r>
              <a:rPr lang="zh-CN" altLang="en-US" sz="1400" b="1" dirty="0">
                <a:latin typeface="微软雅黑" pitchFamily="34" charset="-122"/>
                <a:ea typeface="微软雅黑" pitchFamily="34" charset="-122"/>
              </a:rPr>
              <a:t>。</a:t>
            </a:r>
            <a:endParaRPr lang="en-US" altLang="zh-CN" sz="1400" b="1" dirty="0">
              <a:latin typeface="微软雅黑" pitchFamily="34" charset="-122"/>
              <a:ea typeface="微软雅黑" pitchFamily="34" charset="-122"/>
            </a:endParaRPr>
          </a:p>
          <a:p>
            <a:pPr marL="179388" indent="-179388" eaLnBrk="0" hangingPunct="0">
              <a:lnSpc>
                <a:spcPts val="2200"/>
              </a:lnSpc>
              <a:buClr>
                <a:srgbClr val="0070C0"/>
              </a:buClr>
              <a:buFont typeface="Wingdings" pitchFamily="2" charset="2"/>
              <a:buChar char="l"/>
            </a:pPr>
            <a:r>
              <a:rPr lang="en-US" altLang="zh-CN" sz="1400" b="1" dirty="0">
                <a:latin typeface="微软雅黑" pitchFamily="34" charset="-122"/>
                <a:ea typeface="微软雅黑" pitchFamily="34" charset="-122"/>
              </a:rPr>
              <a:t>A </a:t>
            </a:r>
            <a:r>
              <a:rPr lang="zh-CN" altLang="en-US" sz="1400" b="1" dirty="0">
                <a:latin typeface="微软雅黑" pitchFamily="34" charset="-122"/>
                <a:ea typeface="微软雅黑" pitchFamily="34" charset="-122"/>
              </a:rPr>
              <a:t>就和这些对等方建立了 </a:t>
            </a:r>
            <a:r>
              <a:rPr lang="en-US" altLang="zh-CN" sz="1400" b="1" dirty="0">
                <a:latin typeface="微软雅黑" pitchFamily="34" charset="-122"/>
                <a:ea typeface="微软雅黑" pitchFamily="34" charset="-122"/>
              </a:rPr>
              <a:t>TCP </a:t>
            </a:r>
            <a:r>
              <a:rPr lang="zh-CN" altLang="en-US" sz="1400" b="1" dirty="0">
                <a:latin typeface="微软雅黑" pitchFamily="34" charset="-122"/>
                <a:ea typeface="微软雅黑" pitchFamily="34" charset="-122"/>
              </a:rPr>
              <a:t>连接。所有与 </a:t>
            </a:r>
            <a:r>
              <a:rPr lang="en-US" altLang="zh-CN" sz="1400" b="1" dirty="0">
                <a:latin typeface="微软雅黑" pitchFamily="34" charset="-122"/>
                <a:ea typeface="微软雅黑" pitchFamily="34" charset="-122"/>
              </a:rPr>
              <a:t>A </a:t>
            </a:r>
            <a:r>
              <a:rPr lang="zh-CN" altLang="en-US" sz="1400" b="1" dirty="0">
                <a:latin typeface="微软雅黑" pitchFamily="34" charset="-122"/>
                <a:ea typeface="微软雅黑" pitchFamily="34" charset="-122"/>
              </a:rPr>
              <a:t>建立了 </a:t>
            </a:r>
            <a:r>
              <a:rPr lang="en-US" altLang="zh-CN" sz="1400" b="1" dirty="0">
                <a:latin typeface="微软雅黑" pitchFamily="34" charset="-122"/>
                <a:ea typeface="微软雅黑" pitchFamily="34" charset="-122"/>
              </a:rPr>
              <a:t>TCP </a:t>
            </a:r>
            <a:r>
              <a:rPr lang="zh-CN" altLang="en-US" sz="1400" b="1" dirty="0">
                <a:latin typeface="微软雅黑" pitchFamily="34" charset="-122"/>
                <a:ea typeface="微软雅黑" pitchFamily="34" charset="-122"/>
              </a:rPr>
              <a:t>连接的对等方为“相邻对等方”</a:t>
            </a:r>
            <a:r>
              <a:rPr lang="en-US" altLang="zh-CN" sz="1400" b="1" dirty="0">
                <a:latin typeface="微软雅黑" pitchFamily="34" charset="-122"/>
                <a:ea typeface="微软雅黑" pitchFamily="34" charset="-122"/>
              </a:rPr>
              <a:t>(neighboring peers)</a:t>
            </a:r>
            <a:r>
              <a:rPr lang="zh-CN" altLang="en-US" sz="1400" b="1" dirty="0">
                <a:latin typeface="微软雅黑" pitchFamily="34" charset="-122"/>
                <a:ea typeface="微软雅黑" pitchFamily="34" charset="-122"/>
              </a:rPr>
              <a:t>。</a:t>
            </a:r>
          </a:p>
        </p:txBody>
      </p:sp>
      <p:sp>
        <p:nvSpPr>
          <p:cNvPr id="459" name="Text Box 457"/>
          <p:cNvSpPr txBox="1">
            <a:spLocks noChangeArrowheads="1"/>
          </p:cNvSpPr>
          <p:nvPr/>
        </p:nvSpPr>
        <p:spPr bwMode="auto">
          <a:xfrm>
            <a:off x="4876873" y="2360862"/>
            <a:ext cx="108234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a:r>
              <a:rPr kumimoji="1" lang="zh-CN" altLang="en-US" sz="1400" b="1" dirty="0">
                <a:solidFill>
                  <a:sysClr val="windowText" lastClr="000000"/>
                </a:solidFill>
                <a:latin typeface="微软雅黑" pitchFamily="34" charset="-122"/>
                <a:ea typeface="微软雅黑" pitchFamily="34" charset="-122"/>
              </a:rPr>
              <a:t>交换文件块</a:t>
            </a:r>
          </a:p>
        </p:txBody>
      </p:sp>
      <p:sp>
        <p:nvSpPr>
          <p:cNvPr id="461" name="Text Box 459"/>
          <p:cNvSpPr txBox="1">
            <a:spLocks noChangeArrowheads="1"/>
          </p:cNvSpPr>
          <p:nvPr/>
        </p:nvSpPr>
        <p:spPr bwMode="auto">
          <a:xfrm>
            <a:off x="4596810" y="1526925"/>
            <a:ext cx="72327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a:r>
              <a:rPr kumimoji="1" lang="zh-CN" altLang="en-US" sz="1400" b="1" dirty="0">
                <a:solidFill>
                  <a:sysClr val="windowText" lastClr="000000"/>
                </a:solidFill>
                <a:latin typeface="微软雅黑" pitchFamily="34" charset="-122"/>
                <a:ea typeface="微软雅黑" pitchFamily="34" charset="-122"/>
              </a:rPr>
              <a:t>追踪器</a:t>
            </a:r>
          </a:p>
        </p:txBody>
      </p:sp>
      <p:sp>
        <p:nvSpPr>
          <p:cNvPr id="2727" name="Line 2725"/>
          <p:cNvSpPr>
            <a:spLocks noChangeShapeType="1"/>
          </p:cNvSpPr>
          <p:nvPr/>
        </p:nvSpPr>
        <p:spPr bwMode="auto">
          <a:xfrm rot="816166">
            <a:off x="3857631" y="3027393"/>
            <a:ext cx="2015690" cy="248572"/>
          </a:xfrm>
          <a:prstGeom prst="line">
            <a:avLst/>
          </a:prstGeom>
          <a:noFill/>
          <a:ln w="19050">
            <a:solidFill>
              <a:srgbClr val="0000FF"/>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sz="1200" b="1">
              <a:solidFill>
                <a:srgbClr val="000099"/>
              </a:solidFill>
              <a:latin typeface="微软雅黑" pitchFamily="34" charset="-122"/>
              <a:ea typeface="微软雅黑" pitchFamily="34" charset="-122"/>
            </a:endParaRPr>
          </a:p>
        </p:txBody>
      </p:sp>
      <p:sp>
        <p:nvSpPr>
          <p:cNvPr id="2728" name="Text Box 2726"/>
          <p:cNvSpPr txBox="1">
            <a:spLocks noChangeArrowheads="1"/>
          </p:cNvSpPr>
          <p:nvPr/>
        </p:nvSpPr>
        <p:spPr bwMode="auto">
          <a:xfrm>
            <a:off x="3110639" y="2360753"/>
            <a:ext cx="31931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a:r>
              <a:rPr kumimoji="1" lang="en-US" altLang="zh-CN" sz="1400" b="1" dirty="0">
                <a:solidFill>
                  <a:sysClr val="windowText" lastClr="000000"/>
                </a:solidFill>
                <a:latin typeface="微软雅黑" pitchFamily="34" charset="-122"/>
                <a:ea typeface="微软雅黑" pitchFamily="34" charset="-122"/>
              </a:rPr>
              <a:t>A</a:t>
            </a:r>
            <a:endParaRPr kumimoji="1" lang="en-US" altLang="zh-CN" sz="1400" b="1" i="1" dirty="0">
              <a:solidFill>
                <a:sysClr val="windowText" lastClr="000000"/>
              </a:solidFill>
              <a:latin typeface="微软雅黑" pitchFamily="34" charset="-122"/>
              <a:ea typeface="微软雅黑" pitchFamily="34" charset="-122"/>
            </a:endParaRPr>
          </a:p>
        </p:txBody>
      </p:sp>
      <p:sp>
        <p:nvSpPr>
          <p:cNvPr id="2729" name="Line 2727"/>
          <p:cNvSpPr>
            <a:spLocks noChangeShapeType="1"/>
          </p:cNvSpPr>
          <p:nvPr/>
        </p:nvSpPr>
        <p:spPr bwMode="auto">
          <a:xfrm rot="816166" flipV="1">
            <a:off x="4034334" y="2269604"/>
            <a:ext cx="3996187" cy="821086"/>
          </a:xfrm>
          <a:prstGeom prst="line">
            <a:avLst/>
          </a:prstGeom>
          <a:noFill/>
          <a:ln w="19050">
            <a:solidFill>
              <a:srgbClr val="0000FF"/>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sz="1200" b="1">
              <a:solidFill>
                <a:srgbClr val="000099"/>
              </a:solidFill>
              <a:latin typeface="微软雅黑" pitchFamily="34" charset="-122"/>
              <a:ea typeface="微软雅黑" pitchFamily="34" charset="-122"/>
            </a:endParaRPr>
          </a:p>
        </p:txBody>
      </p:sp>
      <p:sp>
        <p:nvSpPr>
          <p:cNvPr id="2730" name="Line 2728"/>
          <p:cNvSpPr>
            <a:spLocks noChangeShapeType="1"/>
          </p:cNvSpPr>
          <p:nvPr/>
        </p:nvSpPr>
        <p:spPr bwMode="auto">
          <a:xfrm rot="816166" flipV="1">
            <a:off x="4026584" y="1532455"/>
            <a:ext cx="2258355" cy="1194749"/>
          </a:xfrm>
          <a:prstGeom prst="line">
            <a:avLst/>
          </a:prstGeom>
          <a:noFill/>
          <a:ln w="19050">
            <a:solidFill>
              <a:srgbClr val="0000FF"/>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sz="1200" b="1">
              <a:solidFill>
                <a:srgbClr val="000099"/>
              </a:solidFill>
              <a:latin typeface="微软雅黑" pitchFamily="34" charset="-122"/>
              <a:ea typeface="微软雅黑" pitchFamily="34" charset="-122"/>
            </a:endParaRPr>
          </a:p>
        </p:txBody>
      </p:sp>
      <p:sp>
        <p:nvSpPr>
          <p:cNvPr id="2731" name="Line 2729"/>
          <p:cNvSpPr>
            <a:spLocks noChangeShapeType="1"/>
          </p:cNvSpPr>
          <p:nvPr/>
        </p:nvSpPr>
        <p:spPr bwMode="auto">
          <a:xfrm rot="816166" flipV="1">
            <a:off x="3732390" y="1844056"/>
            <a:ext cx="370744" cy="731853"/>
          </a:xfrm>
          <a:prstGeom prst="line">
            <a:avLst/>
          </a:prstGeom>
          <a:noFill/>
          <a:ln w="38100">
            <a:solidFill>
              <a:srgbClr val="CC00CC"/>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sz="1200" b="1">
              <a:solidFill>
                <a:srgbClr val="000099"/>
              </a:solidFill>
              <a:latin typeface="微软雅黑" pitchFamily="34" charset="-122"/>
              <a:ea typeface="微软雅黑" pitchFamily="34" charset="-122"/>
            </a:endParaRPr>
          </a:p>
        </p:txBody>
      </p:sp>
      <p:sp>
        <p:nvSpPr>
          <p:cNvPr id="3638" name="Line 3637"/>
          <p:cNvSpPr>
            <a:spLocks noChangeShapeType="1"/>
          </p:cNvSpPr>
          <p:nvPr/>
        </p:nvSpPr>
        <p:spPr bwMode="auto">
          <a:xfrm rot="816166">
            <a:off x="6476590" y="2036810"/>
            <a:ext cx="1703238" cy="1349082"/>
          </a:xfrm>
          <a:prstGeom prst="line">
            <a:avLst/>
          </a:prstGeom>
          <a:noFill/>
          <a:ln w="19050">
            <a:solidFill>
              <a:srgbClr val="0000FF"/>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sz="1200" b="1">
              <a:solidFill>
                <a:srgbClr val="000099"/>
              </a:solidFill>
              <a:latin typeface="微软雅黑" pitchFamily="34" charset="-122"/>
              <a:ea typeface="微软雅黑" pitchFamily="34" charset="-122"/>
            </a:endParaRPr>
          </a:p>
        </p:txBody>
      </p:sp>
      <p:sp>
        <p:nvSpPr>
          <p:cNvPr id="3639" name="Line 3638"/>
          <p:cNvSpPr>
            <a:spLocks noChangeShapeType="1"/>
          </p:cNvSpPr>
          <p:nvPr/>
        </p:nvSpPr>
        <p:spPr bwMode="auto">
          <a:xfrm rot="816166" flipV="1">
            <a:off x="6866178" y="1707627"/>
            <a:ext cx="1090939" cy="107523"/>
          </a:xfrm>
          <a:prstGeom prst="line">
            <a:avLst/>
          </a:prstGeom>
          <a:noFill/>
          <a:ln w="19050">
            <a:solidFill>
              <a:srgbClr val="0000FF"/>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sz="1200" b="1">
              <a:solidFill>
                <a:srgbClr val="000099"/>
              </a:solidFill>
              <a:latin typeface="微软雅黑" pitchFamily="34" charset="-122"/>
              <a:ea typeface="微软雅黑" pitchFamily="34" charset="-122"/>
            </a:endParaRPr>
          </a:p>
        </p:txBody>
      </p:sp>
      <p:sp>
        <p:nvSpPr>
          <p:cNvPr id="3640" name="Line 3639"/>
          <p:cNvSpPr>
            <a:spLocks noChangeShapeType="1"/>
          </p:cNvSpPr>
          <p:nvPr/>
        </p:nvSpPr>
        <p:spPr bwMode="auto">
          <a:xfrm rot="816166" flipH="1">
            <a:off x="5177790" y="1722657"/>
            <a:ext cx="1152312" cy="2142376"/>
          </a:xfrm>
          <a:prstGeom prst="line">
            <a:avLst/>
          </a:prstGeom>
          <a:noFill/>
          <a:ln w="19050">
            <a:solidFill>
              <a:srgbClr val="0000FF"/>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sz="1200" b="1">
              <a:solidFill>
                <a:srgbClr val="000099"/>
              </a:solidFill>
              <a:latin typeface="微软雅黑" pitchFamily="34" charset="-122"/>
              <a:ea typeface="微软雅黑" pitchFamily="34" charset="-122"/>
            </a:endParaRPr>
          </a:p>
        </p:txBody>
      </p:sp>
      <p:sp>
        <p:nvSpPr>
          <p:cNvPr id="3641" name="Line 3640"/>
          <p:cNvSpPr>
            <a:spLocks noChangeShapeType="1"/>
          </p:cNvSpPr>
          <p:nvPr/>
        </p:nvSpPr>
        <p:spPr bwMode="auto">
          <a:xfrm rot="816166">
            <a:off x="6817907" y="1950652"/>
            <a:ext cx="1277756" cy="419728"/>
          </a:xfrm>
          <a:prstGeom prst="line">
            <a:avLst/>
          </a:prstGeom>
          <a:noFill/>
          <a:ln w="19050">
            <a:solidFill>
              <a:srgbClr val="0000FF"/>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sz="1200" b="1">
              <a:solidFill>
                <a:srgbClr val="000099"/>
              </a:solidFill>
              <a:latin typeface="微软雅黑" pitchFamily="34" charset="-122"/>
              <a:ea typeface="微软雅黑" pitchFamily="34" charset="-122"/>
            </a:endParaRPr>
          </a:p>
        </p:txBody>
      </p:sp>
      <p:sp>
        <p:nvSpPr>
          <p:cNvPr id="3642" name="Line 3641"/>
          <p:cNvSpPr>
            <a:spLocks noChangeShapeType="1"/>
          </p:cNvSpPr>
          <p:nvPr/>
        </p:nvSpPr>
        <p:spPr bwMode="auto">
          <a:xfrm rot="816166" flipV="1">
            <a:off x="6338869" y="3360946"/>
            <a:ext cx="462178" cy="297134"/>
          </a:xfrm>
          <a:prstGeom prst="line">
            <a:avLst/>
          </a:prstGeom>
          <a:noFill/>
          <a:ln w="19050">
            <a:solidFill>
              <a:srgbClr val="0000FF"/>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sz="1200" b="1">
              <a:solidFill>
                <a:srgbClr val="000099"/>
              </a:solidFill>
              <a:latin typeface="微软雅黑" pitchFamily="34" charset="-122"/>
              <a:ea typeface="微软雅黑" pitchFamily="34" charset="-122"/>
            </a:endParaRPr>
          </a:p>
        </p:txBody>
      </p:sp>
      <p:sp>
        <p:nvSpPr>
          <p:cNvPr id="3643" name="Line 3642"/>
          <p:cNvSpPr>
            <a:spLocks noChangeShapeType="1"/>
          </p:cNvSpPr>
          <p:nvPr/>
        </p:nvSpPr>
        <p:spPr bwMode="auto">
          <a:xfrm rot="816166" flipV="1">
            <a:off x="4951085" y="3658080"/>
            <a:ext cx="807871" cy="298291"/>
          </a:xfrm>
          <a:prstGeom prst="line">
            <a:avLst/>
          </a:prstGeom>
          <a:noFill/>
          <a:ln w="19050">
            <a:solidFill>
              <a:srgbClr val="0000FF"/>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sz="1200" b="1">
              <a:solidFill>
                <a:srgbClr val="000099"/>
              </a:solidFill>
              <a:latin typeface="微软雅黑" pitchFamily="34" charset="-122"/>
              <a:ea typeface="微软雅黑" pitchFamily="34" charset="-122"/>
            </a:endParaRPr>
          </a:p>
        </p:txBody>
      </p:sp>
      <p:sp>
        <p:nvSpPr>
          <p:cNvPr id="3644" name="Line 3643"/>
          <p:cNvSpPr>
            <a:spLocks noChangeShapeType="1"/>
          </p:cNvSpPr>
          <p:nvPr/>
        </p:nvSpPr>
        <p:spPr bwMode="auto">
          <a:xfrm rot="816166">
            <a:off x="7106660" y="3621082"/>
            <a:ext cx="884274" cy="159551"/>
          </a:xfrm>
          <a:prstGeom prst="line">
            <a:avLst/>
          </a:prstGeom>
          <a:noFill/>
          <a:ln w="19050">
            <a:solidFill>
              <a:srgbClr val="0000FF"/>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sz="1200" b="1">
              <a:solidFill>
                <a:srgbClr val="000099"/>
              </a:solidFill>
              <a:latin typeface="微软雅黑" pitchFamily="34" charset="-122"/>
              <a:ea typeface="微软雅黑" pitchFamily="34" charset="-122"/>
            </a:endParaRPr>
          </a:p>
        </p:txBody>
      </p:sp>
      <p:sp>
        <p:nvSpPr>
          <p:cNvPr id="3645" name="Line 3644"/>
          <p:cNvSpPr>
            <a:spLocks noChangeShapeType="1"/>
          </p:cNvSpPr>
          <p:nvPr/>
        </p:nvSpPr>
        <p:spPr bwMode="auto">
          <a:xfrm rot="816166" flipH="1" flipV="1">
            <a:off x="8239901" y="3010700"/>
            <a:ext cx="70846" cy="598952"/>
          </a:xfrm>
          <a:prstGeom prst="line">
            <a:avLst/>
          </a:prstGeom>
          <a:noFill/>
          <a:ln w="19050">
            <a:solidFill>
              <a:srgbClr val="0000FF"/>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sz="1200" b="1">
              <a:solidFill>
                <a:srgbClr val="000099"/>
              </a:solidFill>
              <a:latin typeface="微软雅黑" pitchFamily="34" charset="-122"/>
              <a:ea typeface="微软雅黑" pitchFamily="34" charset="-122"/>
            </a:endParaRPr>
          </a:p>
        </p:txBody>
      </p:sp>
      <p:sp>
        <p:nvSpPr>
          <p:cNvPr id="3646" name="Line 3645"/>
          <p:cNvSpPr>
            <a:spLocks noChangeShapeType="1"/>
          </p:cNvSpPr>
          <p:nvPr/>
        </p:nvSpPr>
        <p:spPr bwMode="auto">
          <a:xfrm rot="816166" flipH="1">
            <a:off x="7388475" y="2016323"/>
            <a:ext cx="457168" cy="1152698"/>
          </a:xfrm>
          <a:prstGeom prst="line">
            <a:avLst/>
          </a:prstGeom>
          <a:noFill/>
          <a:ln w="19050">
            <a:solidFill>
              <a:srgbClr val="0000FF"/>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sz="1200" b="1">
              <a:solidFill>
                <a:srgbClr val="000099"/>
              </a:solidFill>
              <a:latin typeface="微软雅黑" pitchFamily="34" charset="-122"/>
              <a:ea typeface="微软雅黑" pitchFamily="34" charset="-122"/>
            </a:endParaRPr>
          </a:p>
        </p:txBody>
      </p:sp>
      <p:sp>
        <p:nvSpPr>
          <p:cNvPr id="3647" name="Text Box 3646"/>
          <p:cNvSpPr txBox="1">
            <a:spLocks noChangeArrowheads="1"/>
          </p:cNvSpPr>
          <p:nvPr/>
        </p:nvSpPr>
        <p:spPr bwMode="auto">
          <a:xfrm>
            <a:off x="3270551" y="1568888"/>
            <a:ext cx="723275"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a:r>
              <a:rPr kumimoji="1" lang="zh-CN" altLang="en-US" sz="1400" b="1" dirty="0">
                <a:solidFill>
                  <a:sysClr val="windowText" lastClr="000000"/>
                </a:solidFill>
                <a:latin typeface="微软雅黑" pitchFamily="34" charset="-122"/>
                <a:ea typeface="微软雅黑" pitchFamily="34" charset="-122"/>
              </a:rPr>
              <a:t>获得</a:t>
            </a:r>
          </a:p>
          <a:p>
            <a:pPr algn="ctr"/>
            <a:r>
              <a:rPr kumimoji="1" lang="zh-CN" altLang="en-US" sz="1400" b="1" dirty="0">
                <a:solidFill>
                  <a:sysClr val="windowText" lastClr="000000"/>
                </a:solidFill>
                <a:latin typeface="微软雅黑" pitchFamily="34" charset="-122"/>
                <a:ea typeface="微软雅黑" pitchFamily="34" charset="-122"/>
              </a:rPr>
              <a:t>对等方</a:t>
            </a:r>
          </a:p>
          <a:p>
            <a:pPr algn="ctr"/>
            <a:r>
              <a:rPr kumimoji="1" lang="zh-CN" altLang="en-US" sz="1400" b="1" dirty="0">
                <a:solidFill>
                  <a:sysClr val="windowText" lastClr="000000"/>
                </a:solidFill>
                <a:latin typeface="微软雅黑" pitchFamily="34" charset="-122"/>
                <a:ea typeface="微软雅黑" pitchFamily="34" charset="-122"/>
              </a:rPr>
              <a:t>列表</a:t>
            </a:r>
          </a:p>
        </p:txBody>
      </p:sp>
    </p:spTree>
    <p:extLst>
      <p:ext uri="{BB962C8B-B14F-4D97-AF65-F5344CB8AC3E}">
        <p14:creationId xmlns:p14="http://schemas.microsoft.com/office/powerpoint/2010/main" val="1321432997"/>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4"/>
          <p:cNvSpPr/>
          <p:nvPr/>
        </p:nvSpPr>
        <p:spPr>
          <a:xfrm>
            <a:off x="556963" y="1115568"/>
            <a:ext cx="8048776" cy="320157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Rectangle 303"/>
          <p:cNvSpPr>
            <a:spLocks noChangeArrowheads="1"/>
          </p:cNvSpPr>
          <p:nvPr/>
        </p:nvSpPr>
        <p:spPr bwMode="auto">
          <a:xfrm>
            <a:off x="2187660" y="2553000"/>
            <a:ext cx="1905000" cy="348480"/>
          </a:xfrm>
          <a:prstGeom prst="rect">
            <a:avLst/>
          </a:prstGeom>
          <a:solidFill>
            <a:schemeClr val="bg1"/>
          </a:solidFill>
          <a:ln w="9525">
            <a:solidFill>
              <a:srgbClr val="000000"/>
            </a:solid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400" b="1" i="0" u="none" strike="noStrike" kern="0" cap="none" spc="0" normalizeH="0" baseline="0" noProof="0">
              <a:ln>
                <a:noFill/>
              </a:ln>
              <a:solidFill>
                <a:sysClr val="windowText" lastClr="000000"/>
              </a:solidFill>
              <a:effectLst/>
              <a:uLnTx/>
              <a:uFillTx/>
              <a:latin typeface="微软雅黑" pitchFamily="34" charset="-122"/>
              <a:ea typeface="微软雅黑" pitchFamily="34" charset="-122"/>
            </a:endParaRPr>
          </a:p>
        </p:txBody>
      </p:sp>
      <p:sp>
        <p:nvSpPr>
          <p:cNvPr id="65" name="Rectangle 304"/>
          <p:cNvSpPr>
            <a:spLocks noChangeArrowheads="1"/>
          </p:cNvSpPr>
          <p:nvPr/>
        </p:nvSpPr>
        <p:spPr bwMode="auto">
          <a:xfrm>
            <a:off x="5003878" y="2553000"/>
            <a:ext cx="1905000" cy="348480"/>
          </a:xfrm>
          <a:prstGeom prst="rect">
            <a:avLst/>
          </a:prstGeom>
          <a:solidFill>
            <a:schemeClr val="bg1"/>
          </a:solidFill>
          <a:ln w="9525">
            <a:solidFill>
              <a:srgbClr val="000000"/>
            </a:solid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400" b="1" i="0" u="none" strike="noStrike" kern="0" cap="none" spc="0" normalizeH="0" baseline="0" noProof="0">
              <a:ln>
                <a:noFill/>
              </a:ln>
              <a:solidFill>
                <a:sysClr val="windowText" lastClr="000000"/>
              </a:solidFill>
              <a:effectLst/>
              <a:uLnTx/>
              <a:uFillTx/>
              <a:latin typeface="微软雅黑" pitchFamily="34" charset="-122"/>
              <a:ea typeface="微软雅黑" pitchFamily="34" charset="-122"/>
            </a:endParaRPr>
          </a:p>
        </p:txBody>
      </p:sp>
      <p:sp>
        <p:nvSpPr>
          <p:cNvPr id="66" name="Rectangle 305"/>
          <p:cNvSpPr>
            <a:spLocks noChangeArrowheads="1"/>
          </p:cNvSpPr>
          <p:nvPr/>
        </p:nvSpPr>
        <p:spPr bwMode="auto">
          <a:xfrm>
            <a:off x="3597275" y="3583612"/>
            <a:ext cx="1905000" cy="348480"/>
          </a:xfrm>
          <a:prstGeom prst="rect">
            <a:avLst/>
          </a:prstGeom>
          <a:solidFill>
            <a:schemeClr val="bg1"/>
          </a:solidFill>
          <a:ln w="9525">
            <a:solidFill>
              <a:srgbClr val="000000"/>
            </a:solid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400" b="1" i="0" u="none" strike="noStrike" kern="0" cap="none" spc="0" normalizeH="0" baseline="0" noProof="0">
              <a:ln>
                <a:noFill/>
              </a:ln>
              <a:solidFill>
                <a:sysClr val="windowText" lastClr="000000"/>
              </a:solidFill>
              <a:effectLst/>
              <a:uLnTx/>
              <a:uFillTx/>
              <a:latin typeface="微软雅黑" pitchFamily="34" charset="-122"/>
              <a:ea typeface="微软雅黑" pitchFamily="34" charset="-122"/>
            </a:endParaRPr>
          </a:p>
        </p:txBody>
      </p:sp>
      <p:sp>
        <p:nvSpPr>
          <p:cNvPr id="80" name="Rectangle 305"/>
          <p:cNvSpPr>
            <a:spLocks noChangeArrowheads="1"/>
          </p:cNvSpPr>
          <p:nvPr/>
        </p:nvSpPr>
        <p:spPr bwMode="auto">
          <a:xfrm>
            <a:off x="3651250" y="1675982"/>
            <a:ext cx="1905000" cy="348480"/>
          </a:xfrm>
          <a:prstGeom prst="rect">
            <a:avLst/>
          </a:prstGeom>
          <a:solidFill>
            <a:schemeClr val="bg1"/>
          </a:solidFill>
          <a:ln w="9525">
            <a:solidFill>
              <a:srgbClr val="000000"/>
            </a:solid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400" b="1" i="0" u="none" strike="noStrike" kern="0" cap="none" spc="0" normalizeH="0" baseline="0" noProof="0">
              <a:ln>
                <a:noFill/>
              </a:ln>
              <a:solidFill>
                <a:sysClr val="windowText" lastClr="000000"/>
              </a:solidFill>
              <a:effectLst/>
              <a:uLnTx/>
              <a:uFillTx/>
              <a:latin typeface="微软雅黑" pitchFamily="34" charset="-122"/>
              <a:ea typeface="微软雅黑" pitchFamily="34" charset="-122"/>
            </a:endParaRPr>
          </a:p>
        </p:txBody>
      </p:sp>
      <p:sp>
        <p:nvSpPr>
          <p:cNvPr id="2" name="AutoShape 5"/>
          <p:cNvSpPr>
            <a:spLocks noChangeArrowheads="1"/>
          </p:cNvSpPr>
          <p:nvPr/>
        </p:nvSpPr>
        <p:spPr bwMode="auto">
          <a:xfrm>
            <a:off x="556963" y="643777"/>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3" name="Rectangle 6"/>
          <p:cNvSpPr>
            <a:spLocks noChangeArrowheads="1"/>
          </p:cNvSpPr>
          <p:nvPr/>
        </p:nvSpPr>
        <p:spPr bwMode="auto">
          <a:xfrm>
            <a:off x="3025898" y="610566"/>
            <a:ext cx="311091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使用 </a:t>
            </a:r>
            <a:r>
              <a:rPr lang="en-US" altLang="zh-CN" sz="2000" b="1" dirty="0">
                <a:solidFill>
                  <a:schemeClr val="bg1"/>
                </a:solidFill>
                <a:latin typeface="微软雅黑" pitchFamily="34" charset="-122"/>
                <a:ea typeface="微软雅黑" pitchFamily="34" charset="-122"/>
              </a:rPr>
              <a:t>P2P </a:t>
            </a:r>
            <a:r>
              <a:rPr lang="zh-CN" altLang="en-US" sz="2000" b="1" dirty="0">
                <a:solidFill>
                  <a:schemeClr val="bg1"/>
                </a:solidFill>
                <a:latin typeface="微软雅黑" pitchFamily="34" charset="-122"/>
                <a:ea typeface="微软雅黑" pitchFamily="34" charset="-122"/>
              </a:rPr>
              <a:t>的比特洪流 </a:t>
            </a:r>
            <a:r>
              <a:rPr lang="en-US" altLang="zh-CN" sz="2000" b="1" dirty="0">
                <a:solidFill>
                  <a:schemeClr val="bg1"/>
                </a:solidFill>
                <a:latin typeface="微软雅黑" pitchFamily="34" charset="-122"/>
                <a:ea typeface="微软雅黑" pitchFamily="34" charset="-122"/>
              </a:rPr>
              <a:t>BT</a:t>
            </a:r>
            <a:endParaRPr lang="zh-CN" altLang="en-US" sz="2000" b="1" dirty="0">
              <a:solidFill>
                <a:schemeClr val="bg1"/>
              </a:solidFill>
              <a:latin typeface="微软雅黑" pitchFamily="34" charset="-122"/>
              <a:ea typeface="微软雅黑" pitchFamily="34" charset="-122"/>
            </a:endParaRPr>
          </a:p>
        </p:txBody>
      </p:sp>
      <p:sp>
        <p:nvSpPr>
          <p:cNvPr id="32" name="Rectangle 260"/>
          <p:cNvSpPr>
            <a:spLocks noChangeArrowheads="1"/>
          </p:cNvSpPr>
          <p:nvPr/>
        </p:nvSpPr>
        <p:spPr bwMode="auto">
          <a:xfrm>
            <a:off x="2340060" y="2571470"/>
            <a:ext cx="107950" cy="304800"/>
          </a:xfrm>
          <a:prstGeom prst="rect">
            <a:avLst/>
          </a:prstGeom>
          <a:solidFill>
            <a:srgbClr val="0000FF"/>
          </a:solidFill>
          <a:ln>
            <a:noFill/>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400" b="1" i="0" u="none" strike="noStrike" kern="0" cap="none" spc="0" normalizeH="0" baseline="0" noProof="0">
              <a:ln>
                <a:noFill/>
              </a:ln>
              <a:solidFill>
                <a:sysClr val="windowText" lastClr="000000"/>
              </a:solidFill>
              <a:effectLst/>
              <a:uLnTx/>
              <a:uFillTx/>
              <a:latin typeface="微软雅黑" pitchFamily="34" charset="-122"/>
              <a:ea typeface="微软雅黑" pitchFamily="34" charset="-122"/>
            </a:endParaRPr>
          </a:p>
        </p:txBody>
      </p:sp>
      <p:sp>
        <p:nvSpPr>
          <p:cNvPr id="33" name="Rectangle 261"/>
          <p:cNvSpPr>
            <a:spLocks noChangeArrowheads="1"/>
          </p:cNvSpPr>
          <p:nvPr/>
        </p:nvSpPr>
        <p:spPr bwMode="auto">
          <a:xfrm>
            <a:off x="2644860" y="2571470"/>
            <a:ext cx="107950" cy="304800"/>
          </a:xfrm>
          <a:prstGeom prst="rect">
            <a:avLst/>
          </a:prstGeom>
          <a:solidFill>
            <a:srgbClr val="0000FF"/>
          </a:solidFill>
          <a:ln>
            <a:noFill/>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400" b="1" i="0" u="none" strike="noStrike" kern="0" cap="none" spc="0" normalizeH="0" baseline="0" noProof="0">
              <a:ln>
                <a:noFill/>
              </a:ln>
              <a:solidFill>
                <a:sysClr val="windowText" lastClr="000000"/>
              </a:solidFill>
              <a:effectLst/>
              <a:uLnTx/>
              <a:uFillTx/>
              <a:latin typeface="微软雅黑" pitchFamily="34" charset="-122"/>
              <a:ea typeface="微软雅黑" pitchFamily="34" charset="-122"/>
            </a:endParaRPr>
          </a:p>
        </p:txBody>
      </p:sp>
      <p:sp>
        <p:nvSpPr>
          <p:cNvPr id="34" name="Rectangle 262"/>
          <p:cNvSpPr>
            <a:spLocks noChangeArrowheads="1"/>
          </p:cNvSpPr>
          <p:nvPr/>
        </p:nvSpPr>
        <p:spPr bwMode="auto">
          <a:xfrm>
            <a:off x="2743285" y="2571470"/>
            <a:ext cx="107950" cy="304800"/>
          </a:xfrm>
          <a:prstGeom prst="rect">
            <a:avLst/>
          </a:prstGeom>
          <a:solidFill>
            <a:srgbClr val="0000FF"/>
          </a:solidFill>
          <a:ln>
            <a:noFill/>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400" b="1" i="0" u="none" strike="noStrike" kern="0" cap="none" spc="0" normalizeH="0" baseline="0" noProof="0">
              <a:ln>
                <a:noFill/>
              </a:ln>
              <a:solidFill>
                <a:sysClr val="windowText" lastClr="000000"/>
              </a:solidFill>
              <a:effectLst/>
              <a:uLnTx/>
              <a:uFillTx/>
              <a:latin typeface="微软雅黑" pitchFamily="34" charset="-122"/>
              <a:ea typeface="微软雅黑" pitchFamily="34" charset="-122"/>
            </a:endParaRPr>
          </a:p>
        </p:txBody>
      </p:sp>
      <p:sp>
        <p:nvSpPr>
          <p:cNvPr id="35" name="Rectangle 263"/>
          <p:cNvSpPr>
            <a:spLocks noChangeArrowheads="1"/>
          </p:cNvSpPr>
          <p:nvPr/>
        </p:nvSpPr>
        <p:spPr bwMode="auto">
          <a:xfrm>
            <a:off x="2949660" y="2571470"/>
            <a:ext cx="107950" cy="304800"/>
          </a:xfrm>
          <a:prstGeom prst="rect">
            <a:avLst/>
          </a:prstGeom>
          <a:solidFill>
            <a:srgbClr val="0000FF"/>
          </a:solidFill>
          <a:ln>
            <a:noFill/>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400" b="1" i="0" u="none" strike="noStrike" kern="0" cap="none" spc="0" normalizeH="0" baseline="0" noProof="0">
              <a:ln>
                <a:noFill/>
              </a:ln>
              <a:solidFill>
                <a:sysClr val="windowText" lastClr="000000"/>
              </a:solidFill>
              <a:effectLst/>
              <a:uLnTx/>
              <a:uFillTx/>
              <a:latin typeface="微软雅黑" pitchFamily="34" charset="-122"/>
              <a:ea typeface="微软雅黑" pitchFamily="34" charset="-122"/>
            </a:endParaRPr>
          </a:p>
        </p:txBody>
      </p:sp>
      <p:sp>
        <p:nvSpPr>
          <p:cNvPr id="36" name="Rectangle 265"/>
          <p:cNvSpPr>
            <a:spLocks noChangeArrowheads="1"/>
          </p:cNvSpPr>
          <p:nvPr/>
        </p:nvSpPr>
        <p:spPr bwMode="auto">
          <a:xfrm>
            <a:off x="3210010" y="2571470"/>
            <a:ext cx="107950" cy="304800"/>
          </a:xfrm>
          <a:prstGeom prst="rect">
            <a:avLst/>
          </a:prstGeom>
          <a:solidFill>
            <a:srgbClr val="0000FF"/>
          </a:solidFill>
          <a:ln>
            <a:noFill/>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400" b="1" i="0" u="none" strike="noStrike" kern="0" cap="none" spc="0" normalizeH="0" baseline="0" noProof="0">
              <a:ln>
                <a:noFill/>
              </a:ln>
              <a:solidFill>
                <a:sysClr val="windowText" lastClr="000000"/>
              </a:solidFill>
              <a:effectLst/>
              <a:uLnTx/>
              <a:uFillTx/>
              <a:latin typeface="微软雅黑" pitchFamily="34" charset="-122"/>
              <a:ea typeface="微软雅黑" pitchFamily="34" charset="-122"/>
            </a:endParaRPr>
          </a:p>
        </p:txBody>
      </p:sp>
      <p:sp>
        <p:nvSpPr>
          <p:cNvPr id="37" name="Rectangle 266"/>
          <p:cNvSpPr>
            <a:spLocks noChangeArrowheads="1"/>
          </p:cNvSpPr>
          <p:nvPr/>
        </p:nvSpPr>
        <p:spPr bwMode="auto">
          <a:xfrm>
            <a:off x="3406860" y="2571470"/>
            <a:ext cx="107950" cy="304800"/>
          </a:xfrm>
          <a:prstGeom prst="rect">
            <a:avLst/>
          </a:prstGeom>
          <a:solidFill>
            <a:srgbClr val="0000FF"/>
          </a:solidFill>
          <a:ln>
            <a:noFill/>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400" b="1" i="0" u="none" strike="noStrike" kern="0" cap="none" spc="0" normalizeH="0" baseline="0" noProof="0">
              <a:ln>
                <a:noFill/>
              </a:ln>
              <a:solidFill>
                <a:sysClr val="windowText" lastClr="000000"/>
              </a:solidFill>
              <a:effectLst/>
              <a:uLnTx/>
              <a:uFillTx/>
              <a:latin typeface="微软雅黑" pitchFamily="34" charset="-122"/>
              <a:ea typeface="微软雅黑" pitchFamily="34" charset="-122"/>
            </a:endParaRPr>
          </a:p>
        </p:txBody>
      </p:sp>
      <p:sp>
        <p:nvSpPr>
          <p:cNvPr id="38" name="Rectangle 267"/>
          <p:cNvSpPr>
            <a:spLocks noChangeArrowheads="1"/>
          </p:cNvSpPr>
          <p:nvPr/>
        </p:nvSpPr>
        <p:spPr bwMode="auto">
          <a:xfrm>
            <a:off x="3803735" y="2571470"/>
            <a:ext cx="107950" cy="304800"/>
          </a:xfrm>
          <a:prstGeom prst="rect">
            <a:avLst/>
          </a:prstGeom>
          <a:solidFill>
            <a:srgbClr val="0000FF"/>
          </a:solidFill>
          <a:ln>
            <a:noFill/>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400" b="1" i="0" u="none" strike="noStrike" kern="0" cap="none" spc="0" normalizeH="0" baseline="0" noProof="0">
              <a:ln>
                <a:noFill/>
              </a:ln>
              <a:solidFill>
                <a:sysClr val="windowText" lastClr="000000"/>
              </a:solidFill>
              <a:effectLst/>
              <a:uLnTx/>
              <a:uFillTx/>
              <a:latin typeface="微软雅黑" pitchFamily="34" charset="-122"/>
              <a:ea typeface="微软雅黑" pitchFamily="34" charset="-122"/>
            </a:endParaRPr>
          </a:p>
        </p:txBody>
      </p:sp>
      <p:sp>
        <p:nvSpPr>
          <p:cNvPr id="39" name="Rectangle 268"/>
          <p:cNvSpPr>
            <a:spLocks noChangeArrowheads="1"/>
          </p:cNvSpPr>
          <p:nvPr/>
        </p:nvSpPr>
        <p:spPr bwMode="auto">
          <a:xfrm>
            <a:off x="5048328" y="2571470"/>
            <a:ext cx="107950" cy="304800"/>
          </a:xfrm>
          <a:prstGeom prst="rect">
            <a:avLst/>
          </a:prstGeom>
          <a:solidFill>
            <a:srgbClr val="0000FF"/>
          </a:solidFill>
          <a:ln>
            <a:noFill/>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400" b="1" i="0" u="none" strike="noStrike" kern="0" cap="none" spc="0" normalizeH="0" baseline="0" noProof="0">
              <a:ln>
                <a:noFill/>
              </a:ln>
              <a:solidFill>
                <a:sysClr val="windowText" lastClr="000000"/>
              </a:solidFill>
              <a:effectLst/>
              <a:uLnTx/>
              <a:uFillTx/>
              <a:latin typeface="微软雅黑" pitchFamily="34" charset="-122"/>
              <a:ea typeface="微软雅黑" pitchFamily="34" charset="-122"/>
            </a:endParaRPr>
          </a:p>
        </p:txBody>
      </p:sp>
      <p:sp>
        <p:nvSpPr>
          <p:cNvPr id="40" name="Rectangle 269"/>
          <p:cNvSpPr>
            <a:spLocks noChangeArrowheads="1"/>
          </p:cNvSpPr>
          <p:nvPr/>
        </p:nvSpPr>
        <p:spPr bwMode="auto">
          <a:xfrm>
            <a:off x="5227715" y="2571470"/>
            <a:ext cx="107950" cy="304800"/>
          </a:xfrm>
          <a:prstGeom prst="rect">
            <a:avLst/>
          </a:prstGeom>
          <a:solidFill>
            <a:srgbClr val="0000FF"/>
          </a:solidFill>
          <a:ln>
            <a:noFill/>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400" b="1" i="0" u="none" strike="noStrike" kern="0" cap="none" spc="0" normalizeH="0" baseline="0" noProof="0">
              <a:ln>
                <a:noFill/>
              </a:ln>
              <a:solidFill>
                <a:sysClr val="windowText" lastClr="000000"/>
              </a:solidFill>
              <a:effectLst/>
              <a:uLnTx/>
              <a:uFillTx/>
              <a:latin typeface="微软雅黑" pitchFamily="34" charset="-122"/>
              <a:ea typeface="微软雅黑" pitchFamily="34" charset="-122"/>
            </a:endParaRPr>
          </a:p>
        </p:txBody>
      </p:sp>
      <p:sp>
        <p:nvSpPr>
          <p:cNvPr id="41" name="Rectangle 270"/>
          <p:cNvSpPr>
            <a:spLocks noChangeArrowheads="1"/>
          </p:cNvSpPr>
          <p:nvPr/>
        </p:nvSpPr>
        <p:spPr bwMode="auto">
          <a:xfrm>
            <a:off x="5765878" y="2571470"/>
            <a:ext cx="107950" cy="304800"/>
          </a:xfrm>
          <a:prstGeom prst="rect">
            <a:avLst/>
          </a:prstGeom>
          <a:solidFill>
            <a:srgbClr val="0000FF"/>
          </a:solidFill>
          <a:ln>
            <a:noFill/>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400" b="1" i="0" u="none" strike="noStrike" kern="0" cap="none" spc="0" normalizeH="0" baseline="0" noProof="0">
              <a:ln>
                <a:noFill/>
              </a:ln>
              <a:solidFill>
                <a:sysClr val="windowText" lastClr="000000"/>
              </a:solidFill>
              <a:effectLst/>
              <a:uLnTx/>
              <a:uFillTx/>
              <a:latin typeface="微软雅黑" pitchFamily="34" charset="-122"/>
              <a:ea typeface="微软雅黑" pitchFamily="34" charset="-122"/>
            </a:endParaRPr>
          </a:p>
        </p:txBody>
      </p:sp>
      <p:sp>
        <p:nvSpPr>
          <p:cNvPr id="42" name="Rectangle 271"/>
          <p:cNvSpPr>
            <a:spLocks noChangeArrowheads="1"/>
          </p:cNvSpPr>
          <p:nvPr/>
        </p:nvSpPr>
        <p:spPr bwMode="auto">
          <a:xfrm>
            <a:off x="6208790" y="2571470"/>
            <a:ext cx="107950" cy="304800"/>
          </a:xfrm>
          <a:prstGeom prst="rect">
            <a:avLst/>
          </a:prstGeom>
          <a:solidFill>
            <a:srgbClr val="0000FF"/>
          </a:solidFill>
          <a:ln>
            <a:noFill/>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400" b="1" i="0" u="none" strike="noStrike" kern="0" cap="none" spc="0" normalizeH="0" baseline="0" noProof="0">
              <a:ln>
                <a:noFill/>
              </a:ln>
              <a:solidFill>
                <a:sysClr val="windowText" lastClr="000000"/>
              </a:solidFill>
              <a:effectLst/>
              <a:uLnTx/>
              <a:uFillTx/>
              <a:latin typeface="微软雅黑" pitchFamily="34" charset="-122"/>
              <a:ea typeface="微软雅黑" pitchFamily="34" charset="-122"/>
            </a:endParaRPr>
          </a:p>
        </p:txBody>
      </p:sp>
      <p:sp>
        <p:nvSpPr>
          <p:cNvPr id="43" name="Rectangle 272"/>
          <p:cNvSpPr>
            <a:spLocks noChangeArrowheads="1"/>
          </p:cNvSpPr>
          <p:nvPr/>
        </p:nvSpPr>
        <p:spPr bwMode="auto">
          <a:xfrm>
            <a:off x="6475490" y="2571470"/>
            <a:ext cx="107950" cy="304800"/>
          </a:xfrm>
          <a:prstGeom prst="rect">
            <a:avLst/>
          </a:prstGeom>
          <a:solidFill>
            <a:srgbClr val="0000FF"/>
          </a:solidFill>
          <a:ln>
            <a:noFill/>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400" b="1" i="0" u="none" strike="noStrike" kern="0" cap="none" spc="0" normalizeH="0" baseline="0" noProof="0">
              <a:ln>
                <a:noFill/>
              </a:ln>
              <a:solidFill>
                <a:sysClr val="windowText" lastClr="000000"/>
              </a:solidFill>
              <a:effectLst/>
              <a:uLnTx/>
              <a:uFillTx/>
              <a:latin typeface="微软雅黑" pitchFamily="34" charset="-122"/>
              <a:ea typeface="微软雅黑" pitchFamily="34" charset="-122"/>
            </a:endParaRPr>
          </a:p>
        </p:txBody>
      </p:sp>
      <p:sp>
        <p:nvSpPr>
          <p:cNvPr id="44" name="Rectangle 273"/>
          <p:cNvSpPr>
            <a:spLocks noChangeArrowheads="1"/>
          </p:cNvSpPr>
          <p:nvPr/>
        </p:nvSpPr>
        <p:spPr bwMode="auto">
          <a:xfrm>
            <a:off x="6637415" y="2571470"/>
            <a:ext cx="107950" cy="304800"/>
          </a:xfrm>
          <a:prstGeom prst="rect">
            <a:avLst/>
          </a:prstGeom>
          <a:solidFill>
            <a:srgbClr val="0000FF"/>
          </a:solidFill>
          <a:ln>
            <a:noFill/>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400" b="1" i="0" u="none" strike="noStrike" kern="0" cap="none" spc="0" normalizeH="0" baseline="0" noProof="0">
              <a:ln>
                <a:noFill/>
              </a:ln>
              <a:solidFill>
                <a:sysClr val="windowText" lastClr="000000"/>
              </a:solidFill>
              <a:effectLst/>
              <a:uLnTx/>
              <a:uFillTx/>
              <a:latin typeface="微软雅黑" pitchFamily="34" charset="-122"/>
              <a:ea typeface="微软雅黑" pitchFamily="34" charset="-122"/>
            </a:endParaRPr>
          </a:p>
        </p:txBody>
      </p:sp>
      <p:sp>
        <p:nvSpPr>
          <p:cNvPr id="45" name="Rectangle 274"/>
          <p:cNvSpPr>
            <a:spLocks noChangeArrowheads="1"/>
          </p:cNvSpPr>
          <p:nvPr/>
        </p:nvSpPr>
        <p:spPr bwMode="auto">
          <a:xfrm>
            <a:off x="6731078" y="2571470"/>
            <a:ext cx="107950" cy="304800"/>
          </a:xfrm>
          <a:prstGeom prst="rect">
            <a:avLst/>
          </a:prstGeom>
          <a:solidFill>
            <a:srgbClr val="0000FF"/>
          </a:solidFill>
          <a:ln>
            <a:noFill/>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400" b="1" i="0" u="none" strike="noStrike" kern="0" cap="none" spc="0" normalizeH="0" baseline="0" noProof="0">
              <a:ln>
                <a:noFill/>
              </a:ln>
              <a:solidFill>
                <a:sysClr val="windowText" lastClr="000000"/>
              </a:solidFill>
              <a:effectLst/>
              <a:uLnTx/>
              <a:uFillTx/>
              <a:latin typeface="微软雅黑" pitchFamily="34" charset="-122"/>
              <a:ea typeface="微软雅黑" pitchFamily="34" charset="-122"/>
            </a:endParaRPr>
          </a:p>
        </p:txBody>
      </p:sp>
      <p:sp>
        <p:nvSpPr>
          <p:cNvPr id="46" name="Rectangle 275"/>
          <p:cNvSpPr>
            <a:spLocks noChangeArrowheads="1"/>
          </p:cNvSpPr>
          <p:nvPr/>
        </p:nvSpPr>
        <p:spPr bwMode="auto">
          <a:xfrm>
            <a:off x="3749675" y="3602082"/>
            <a:ext cx="107950" cy="304800"/>
          </a:xfrm>
          <a:prstGeom prst="rect">
            <a:avLst/>
          </a:prstGeom>
          <a:solidFill>
            <a:srgbClr val="0000FF"/>
          </a:solidFill>
          <a:ln>
            <a:noFill/>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400" b="1" i="0" u="none" strike="noStrike" kern="0" cap="none" spc="0" normalizeH="0" baseline="0" noProof="0">
              <a:ln>
                <a:noFill/>
              </a:ln>
              <a:solidFill>
                <a:sysClr val="windowText" lastClr="000000"/>
              </a:solidFill>
              <a:effectLst/>
              <a:uLnTx/>
              <a:uFillTx/>
              <a:latin typeface="微软雅黑" pitchFamily="34" charset="-122"/>
              <a:ea typeface="微软雅黑" pitchFamily="34" charset="-122"/>
            </a:endParaRPr>
          </a:p>
        </p:txBody>
      </p:sp>
      <p:sp>
        <p:nvSpPr>
          <p:cNvPr id="47" name="Rectangle 276"/>
          <p:cNvSpPr>
            <a:spLocks noChangeArrowheads="1"/>
          </p:cNvSpPr>
          <p:nvPr/>
        </p:nvSpPr>
        <p:spPr bwMode="auto">
          <a:xfrm>
            <a:off x="4064000" y="3602082"/>
            <a:ext cx="107950" cy="304800"/>
          </a:xfrm>
          <a:prstGeom prst="rect">
            <a:avLst/>
          </a:prstGeom>
          <a:solidFill>
            <a:srgbClr val="0000FF"/>
          </a:solidFill>
          <a:ln>
            <a:noFill/>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400" b="1" i="0" u="none" strike="noStrike" kern="0" cap="none" spc="0" normalizeH="0" baseline="0" noProof="0">
              <a:ln>
                <a:noFill/>
              </a:ln>
              <a:solidFill>
                <a:sysClr val="windowText" lastClr="000000"/>
              </a:solidFill>
              <a:effectLst/>
              <a:uLnTx/>
              <a:uFillTx/>
              <a:latin typeface="微软雅黑" pitchFamily="34" charset="-122"/>
              <a:ea typeface="微软雅黑" pitchFamily="34" charset="-122"/>
            </a:endParaRPr>
          </a:p>
        </p:txBody>
      </p:sp>
      <p:sp>
        <p:nvSpPr>
          <p:cNvPr id="48" name="Rectangle 277"/>
          <p:cNvSpPr>
            <a:spLocks noChangeArrowheads="1"/>
          </p:cNvSpPr>
          <p:nvPr/>
        </p:nvSpPr>
        <p:spPr bwMode="auto">
          <a:xfrm>
            <a:off x="4359275" y="3602082"/>
            <a:ext cx="107950" cy="304800"/>
          </a:xfrm>
          <a:prstGeom prst="rect">
            <a:avLst/>
          </a:prstGeom>
          <a:solidFill>
            <a:srgbClr val="0000FF"/>
          </a:solidFill>
          <a:ln>
            <a:noFill/>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400" b="1" i="0" u="none" strike="noStrike" kern="0" cap="none" spc="0" normalizeH="0" baseline="0" noProof="0">
              <a:ln>
                <a:noFill/>
              </a:ln>
              <a:solidFill>
                <a:sysClr val="windowText" lastClr="000000"/>
              </a:solidFill>
              <a:effectLst/>
              <a:uLnTx/>
              <a:uFillTx/>
              <a:latin typeface="微软雅黑" pitchFamily="34" charset="-122"/>
              <a:ea typeface="微软雅黑" pitchFamily="34" charset="-122"/>
            </a:endParaRPr>
          </a:p>
        </p:txBody>
      </p:sp>
      <p:sp>
        <p:nvSpPr>
          <p:cNvPr id="49" name="Rectangle 278"/>
          <p:cNvSpPr>
            <a:spLocks noChangeArrowheads="1"/>
          </p:cNvSpPr>
          <p:nvPr/>
        </p:nvSpPr>
        <p:spPr bwMode="auto">
          <a:xfrm>
            <a:off x="3641725" y="3602082"/>
            <a:ext cx="107950" cy="304800"/>
          </a:xfrm>
          <a:prstGeom prst="rect">
            <a:avLst/>
          </a:prstGeom>
          <a:solidFill>
            <a:srgbClr val="0000FF"/>
          </a:solidFill>
          <a:ln>
            <a:noFill/>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400" b="1" i="0" u="none" strike="noStrike" kern="0" cap="none" spc="0" normalizeH="0" baseline="0" noProof="0">
              <a:ln>
                <a:noFill/>
              </a:ln>
              <a:solidFill>
                <a:sysClr val="windowText" lastClr="000000"/>
              </a:solidFill>
              <a:effectLst/>
              <a:uLnTx/>
              <a:uFillTx/>
              <a:latin typeface="微软雅黑" pitchFamily="34" charset="-122"/>
              <a:ea typeface="微软雅黑" pitchFamily="34" charset="-122"/>
            </a:endParaRPr>
          </a:p>
        </p:txBody>
      </p:sp>
      <p:sp>
        <p:nvSpPr>
          <p:cNvPr id="50" name="Rectangle 279"/>
          <p:cNvSpPr>
            <a:spLocks noChangeArrowheads="1"/>
          </p:cNvSpPr>
          <p:nvPr/>
        </p:nvSpPr>
        <p:spPr bwMode="auto">
          <a:xfrm>
            <a:off x="4764088" y="3602082"/>
            <a:ext cx="107950" cy="304800"/>
          </a:xfrm>
          <a:prstGeom prst="rect">
            <a:avLst/>
          </a:prstGeom>
          <a:solidFill>
            <a:srgbClr val="0000FF"/>
          </a:solidFill>
          <a:ln>
            <a:noFill/>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400" b="1" i="0" u="none" strike="noStrike" kern="0" cap="none" spc="0" normalizeH="0" baseline="0" noProof="0">
              <a:ln>
                <a:noFill/>
              </a:ln>
              <a:solidFill>
                <a:sysClr val="windowText" lastClr="000000"/>
              </a:solidFill>
              <a:effectLst/>
              <a:uLnTx/>
              <a:uFillTx/>
              <a:latin typeface="微软雅黑" pitchFamily="34" charset="-122"/>
              <a:ea typeface="微软雅黑" pitchFamily="34" charset="-122"/>
            </a:endParaRPr>
          </a:p>
        </p:txBody>
      </p:sp>
      <p:sp>
        <p:nvSpPr>
          <p:cNvPr id="51" name="Rectangle 280"/>
          <p:cNvSpPr>
            <a:spLocks noChangeArrowheads="1"/>
          </p:cNvSpPr>
          <p:nvPr/>
        </p:nvSpPr>
        <p:spPr bwMode="auto">
          <a:xfrm>
            <a:off x="4937125" y="3602082"/>
            <a:ext cx="107950" cy="304800"/>
          </a:xfrm>
          <a:prstGeom prst="rect">
            <a:avLst/>
          </a:prstGeom>
          <a:solidFill>
            <a:srgbClr val="0000FF"/>
          </a:solidFill>
          <a:ln>
            <a:noFill/>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400" b="1" i="0" u="none" strike="noStrike" kern="0" cap="none" spc="0" normalizeH="0" baseline="0" noProof="0">
              <a:ln>
                <a:noFill/>
              </a:ln>
              <a:solidFill>
                <a:sysClr val="windowText" lastClr="000000"/>
              </a:solidFill>
              <a:effectLst/>
              <a:uLnTx/>
              <a:uFillTx/>
              <a:latin typeface="微软雅黑" pitchFamily="34" charset="-122"/>
              <a:ea typeface="微软雅黑" pitchFamily="34" charset="-122"/>
            </a:endParaRPr>
          </a:p>
        </p:txBody>
      </p:sp>
      <p:sp>
        <p:nvSpPr>
          <p:cNvPr id="52" name="Rectangle 281"/>
          <p:cNvSpPr>
            <a:spLocks noChangeArrowheads="1"/>
          </p:cNvSpPr>
          <p:nvPr/>
        </p:nvSpPr>
        <p:spPr bwMode="auto">
          <a:xfrm>
            <a:off x="5213350" y="3602082"/>
            <a:ext cx="107950" cy="304800"/>
          </a:xfrm>
          <a:prstGeom prst="rect">
            <a:avLst/>
          </a:prstGeom>
          <a:solidFill>
            <a:srgbClr val="0000FF"/>
          </a:solidFill>
          <a:ln>
            <a:noFill/>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400" b="1" i="0" u="none" strike="noStrike" kern="0" cap="none" spc="0" normalizeH="0" baseline="0" noProof="0">
              <a:ln>
                <a:noFill/>
              </a:ln>
              <a:solidFill>
                <a:sysClr val="windowText" lastClr="000000"/>
              </a:solidFill>
              <a:effectLst/>
              <a:uLnTx/>
              <a:uFillTx/>
              <a:latin typeface="微软雅黑" pitchFamily="34" charset="-122"/>
              <a:ea typeface="微软雅黑" pitchFamily="34" charset="-122"/>
            </a:endParaRPr>
          </a:p>
        </p:txBody>
      </p:sp>
      <p:sp>
        <p:nvSpPr>
          <p:cNvPr id="53" name="Text Box 284"/>
          <p:cNvSpPr txBox="1">
            <a:spLocks noChangeArrowheads="1"/>
          </p:cNvSpPr>
          <p:nvPr/>
        </p:nvSpPr>
        <p:spPr bwMode="auto">
          <a:xfrm>
            <a:off x="1197060" y="2582582"/>
            <a:ext cx="80823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1200" b="1">
                <a:latin typeface="微软雅黑" pitchFamily="34" charset="-122"/>
                <a:ea typeface="微软雅黑" pitchFamily="34" charset="-122"/>
              </a:rPr>
              <a:t>对等方 </a:t>
            </a:r>
            <a:r>
              <a:rPr lang="en-US" altLang="zh-CN" sz="1200" b="1">
                <a:latin typeface="微软雅黑" pitchFamily="34" charset="-122"/>
                <a:ea typeface="微软雅黑" pitchFamily="34" charset="-122"/>
              </a:rPr>
              <a:t>A</a:t>
            </a:r>
          </a:p>
        </p:txBody>
      </p:sp>
      <p:sp>
        <p:nvSpPr>
          <p:cNvPr id="54" name="Text Box 287"/>
          <p:cNvSpPr txBox="1">
            <a:spLocks noChangeArrowheads="1"/>
          </p:cNvSpPr>
          <p:nvPr/>
        </p:nvSpPr>
        <p:spPr bwMode="auto">
          <a:xfrm>
            <a:off x="6919990" y="2550832"/>
            <a:ext cx="79701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1200" b="1">
                <a:latin typeface="微软雅黑" pitchFamily="34" charset="-122"/>
                <a:ea typeface="微软雅黑" pitchFamily="34" charset="-122"/>
              </a:rPr>
              <a:t>对等方 </a:t>
            </a:r>
            <a:r>
              <a:rPr lang="en-US" altLang="zh-CN" sz="1200" b="1">
                <a:latin typeface="微软雅黑" pitchFamily="34" charset="-122"/>
                <a:ea typeface="微软雅黑" pitchFamily="34" charset="-122"/>
              </a:rPr>
              <a:t>C</a:t>
            </a:r>
          </a:p>
        </p:txBody>
      </p:sp>
      <p:sp>
        <p:nvSpPr>
          <p:cNvPr id="55" name="Text Box 290"/>
          <p:cNvSpPr txBox="1">
            <a:spLocks noChangeArrowheads="1"/>
          </p:cNvSpPr>
          <p:nvPr/>
        </p:nvSpPr>
        <p:spPr bwMode="auto">
          <a:xfrm>
            <a:off x="2584450" y="3675652"/>
            <a:ext cx="81464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1200" b="1">
                <a:latin typeface="微软雅黑" pitchFamily="34" charset="-122"/>
                <a:ea typeface="微软雅黑" pitchFamily="34" charset="-122"/>
              </a:rPr>
              <a:t>对等方 </a:t>
            </a:r>
            <a:r>
              <a:rPr lang="en-US" altLang="zh-CN" sz="1200" b="1">
                <a:latin typeface="微软雅黑" pitchFamily="34" charset="-122"/>
                <a:ea typeface="微软雅黑" pitchFamily="34" charset="-122"/>
              </a:rPr>
              <a:t>D</a:t>
            </a:r>
          </a:p>
        </p:txBody>
      </p:sp>
      <p:sp>
        <p:nvSpPr>
          <p:cNvPr id="56" name="Text Box 293"/>
          <p:cNvSpPr txBox="1">
            <a:spLocks noChangeArrowheads="1"/>
          </p:cNvSpPr>
          <p:nvPr/>
        </p:nvSpPr>
        <p:spPr bwMode="auto">
          <a:xfrm>
            <a:off x="4065588" y="1357902"/>
            <a:ext cx="79861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1200" b="1">
                <a:latin typeface="微软雅黑" pitchFamily="34" charset="-122"/>
                <a:ea typeface="微软雅黑" pitchFamily="34" charset="-122"/>
              </a:rPr>
              <a:t>对等方 </a:t>
            </a:r>
            <a:r>
              <a:rPr lang="en-US" altLang="zh-CN" sz="1200" b="1">
                <a:latin typeface="微软雅黑" pitchFamily="34" charset="-122"/>
                <a:ea typeface="微软雅黑" pitchFamily="34" charset="-122"/>
              </a:rPr>
              <a:t>B</a:t>
            </a:r>
          </a:p>
        </p:txBody>
      </p:sp>
      <p:sp>
        <p:nvSpPr>
          <p:cNvPr id="57" name="Line 294"/>
          <p:cNvSpPr>
            <a:spLocks noChangeShapeType="1"/>
          </p:cNvSpPr>
          <p:nvPr/>
        </p:nvSpPr>
        <p:spPr bwMode="auto">
          <a:xfrm>
            <a:off x="4565650" y="2024462"/>
            <a:ext cx="0" cy="1574990"/>
          </a:xfrm>
          <a:prstGeom prst="line">
            <a:avLst/>
          </a:prstGeom>
          <a:noFill/>
          <a:ln w="9525">
            <a:solidFill>
              <a:srgbClr val="CC00CC"/>
            </a:solidFill>
            <a:round/>
            <a:headEnd/>
            <a:tailEnd type="triangle" w="med" len="lg"/>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400" b="1" i="0" u="none" strike="noStrike" kern="0" cap="none" spc="0" normalizeH="0" baseline="0" noProof="0">
              <a:ln>
                <a:noFill/>
              </a:ln>
              <a:solidFill>
                <a:sysClr val="windowText" lastClr="000000"/>
              </a:solidFill>
              <a:effectLst/>
              <a:uLnTx/>
              <a:uFillTx/>
              <a:latin typeface="微软雅黑" pitchFamily="34" charset="-122"/>
              <a:ea typeface="微软雅黑" pitchFamily="34" charset="-122"/>
            </a:endParaRPr>
          </a:p>
        </p:txBody>
      </p:sp>
      <p:sp>
        <p:nvSpPr>
          <p:cNvPr id="58" name="Line 295"/>
          <p:cNvSpPr>
            <a:spLocks noChangeShapeType="1"/>
          </p:cNvSpPr>
          <p:nvPr/>
        </p:nvSpPr>
        <p:spPr bwMode="auto">
          <a:xfrm flipH="1">
            <a:off x="3263984" y="2041440"/>
            <a:ext cx="647615" cy="509392"/>
          </a:xfrm>
          <a:prstGeom prst="line">
            <a:avLst/>
          </a:prstGeom>
          <a:noFill/>
          <a:ln w="9525">
            <a:solidFill>
              <a:srgbClr val="CC00CC"/>
            </a:solidFill>
            <a:round/>
            <a:headEnd/>
            <a:tailEnd type="triangle" w="med" len="lg"/>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400" b="1" i="0" u="none" strike="noStrike" kern="0" cap="none" spc="0" normalizeH="0" baseline="0" noProof="0">
              <a:ln>
                <a:noFill/>
              </a:ln>
              <a:solidFill>
                <a:sysClr val="windowText" lastClr="000000"/>
              </a:solidFill>
              <a:effectLst/>
              <a:uLnTx/>
              <a:uFillTx/>
              <a:latin typeface="微软雅黑" pitchFamily="34" charset="-122"/>
              <a:ea typeface="微软雅黑" pitchFamily="34" charset="-122"/>
            </a:endParaRPr>
          </a:p>
        </p:txBody>
      </p:sp>
      <p:sp>
        <p:nvSpPr>
          <p:cNvPr id="59" name="Line 296"/>
          <p:cNvSpPr>
            <a:spLocks noChangeShapeType="1"/>
          </p:cNvSpPr>
          <p:nvPr/>
        </p:nvSpPr>
        <p:spPr bwMode="auto">
          <a:xfrm>
            <a:off x="5327650" y="2041440"/>
            <a:ext cx="685800" cy="509392"/>
          </a:xfrm>
          <a:prstGeom prst="line">
            <a:avLst/>
          </a:prstGeom>
          <a:noFill/>
          <a:ln w="9525">
            <a:solidFill>
              <a:srgbClr val="CC00CC"/>
            </a:solidFill>
            <a:round/>
            <a:headEnd/>
            <a:tailEnd type="triangle" w="med" len="lg"/>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400" b="1" i="0" u="none" strike="noStrike" kern="0" cap="none" spc="0" normalizeH="0" baseline="0" noProof="0">
              <a:ln>
                <a:noFill/>
              </a:ln>
              <a:solidFill>
                <a:sysClr val="windowText" lastClr="000000"/>
              </a:solidFill>
              <a:effectLst/>
              <a:uLnTx/>
              <a:uFillTx/>
              <a:latin typeface="微软雅黑" pitchFamily="34" charset="-122"/>
              <a:ea typeface="微软雅黑" pitchFamily="34" charset="-122"/>
            </a:endParaRPr>
          </a:p>
        </p:txBody>
      </p:sp>
      <p:sp>
        <p:nvSpPr>
          <p:cNvPr id="60" name="Line 298"/>
          <p:cNvSpPr>
            <a:spLocks noChangeShapeType="1"/>
          </p:cNvSpPr>
          <p:nvPr/>
        </p:nvSpPr>
        <p:spPr bwMode="auto">
          <a:xfrm flipH="1">
            <a:off x="4087869" y="2740037"/>
            <a:ext cx="930353" cy="0"/>
          </a:xfrm>
          <a:prstGeom prst="line">
            <a:avLst/>
          </a:prstGeom>
          <a:noFill/>
          <a:ln w="9525">
            <a:solidFill>
              <a:srgbClr val="CC00CC"/>
            </a:solidFill>
            <a:round/>
            <a:headEnd/>
            <a:tailEnd type="triangle" w="med" len="lg"/>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400" b="1" i="0" u="none" strike="noStrike" kern="0" cap="none" spc="0" normalizeH="0" baseline="0" noProof="0">
              <a:ln>
                <a:noFill/>
              </a:ln>
              <a:solidFill>
                <a:sysClr val="windowText" lastClr="000000"/>
              </a:solidFill>
              <a:effectLst/>
              <a:uLnTx/>
              <a:uFillTx/>
              <a:latin typeface="微软雅黑" pitchFamily="34" charset="-122"/>
              <a:ea typeface="微软雅黑" pitchFamily="34" charset="-122"/>
            </a:endParaRPr>
          </a:p>
        </p:txBody>
      </p:sp>
      <p:sp>
        <p:nvSpPr>
          <p:cNvPr id="61" name="Line 300"/>
          <p:cNvSpPr>
            <a:spLocks noChangeShapeType="1"/>
          </p:cNvSpPr>
          <p:nvPr/>
        </p:nvSpPr>
        <p:spPr bwMode="auto">
          <a:xfrm flipH="1" flipV="1">
            <a:off x="3263983" y="2901480"/>
            <a:ext cx="592741" cy="700602"/>
          </a:xfrm>
          <a:prstGeom prst="line">
            <a:avLst/>
          </a:prstGeom>
          <a:noFill/>
          <a:ln w="9525">
            <a:solidFill>
              <a:srgbClr val="CC00CC"/>
            </a:solidFill>
            <a:round/>
            <a:headEnd/>
            <a:tailEnd type="triangle" w="med" len="lg"/>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400" b="1" i="0" u="none" strike="noStrike" kern="0" cap="none" spc="0" normalizeH="0" baseline="0" noProof="0">
              <a:ln>
                <a:noFill/>
              </a:ln>
              <a:solidFill>
                <a:sysClr val="windowText" lastClr="000000"/>
              </a:solidFill>
              <a:effectLst/>
              <a:uLnTx/>
              <a:uFillTx/>
              <a:latin typeface="微软雅黑" pitchFamily="34" charset="-122"/>
              <a:ea typeface="微软雅黑" pitchFamily="34" charset="-122"/>
            </a:endParaRPr>
          </a:p>
        </p:txBody>
      </p:sp>
      <p:sp>
        <p:nvSpPr>
          <p:cNvPr id="62" name="Line 301"/>
          <p:cNvSpPr>
            <a:spLocks noChangeShapeType="1"/>
          </p:cNvSpPr>
          <p:nvPr/>
        </p:nvSpPr>
        <p:spPr bwMode="auto">
          <a:xfrm flipV="1">
            <a:off x="5099050" y="2901480"/>
            <a:ext cx="571500" cy="697972"/>
          </a:xfrm>
          <a:prstGeom prst="line">
            <a:avLst/>
          </a:prstGeom>
          <a:noFill/>
          <a:ln w="9525">
            <a:solidFill>
              <a:srgbClr val="CC00CC"/>
            </a:solidFill>
            <a:round/>
            <a:headEnd/>
            <a:tailEnd type="triangle" w="med" len="lg"/>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400" b="1" i="0" u="none" strike="noStrike" kern="0" cap="none" spc="0" normalizeH="0" baseline="0" noProof="0">
              <a:ln>
                <a:noFill/>
              </a:ln>
              <a:solidFill>
                <a:sysClr val="windowText" lastClr="000000"/>
              </a:solidFill>
              <a:effectLst/>
              <a:uLnTx/>
              <a:uFillTx/>
              <a:latin typeface="微软雅黑" pitchFamily="34" charset="-122"/>
              <a:ea typeface="微软雅黑" pitchFamily="34" charset="-122"/>
            </a:endParaRPr>
          </a:p>
        </p:txBody>
      </p:sp>
      <p:sp>
        <p:nvSpPr>
          <p:cNvPr id="63" name="Line 302"/>
          <p:cNvSpPr>
            <a:spLocks noChangeShapeType="1"/>
          </p:cNvSpPr>
          <p:nvPr/>
        </p:nvSpPr>
        <p:spPr bwMode="auto">
          <a:xfrm flipH="1">
            <a:off x="5335665" y="2901480"/>
            <a:ext cx="582613" cy="682132"/>
          </a:xfrm>
          <a:prstGeom prst="line">
            <a:avLst/>
          </a:prstGeom>
          <a:noFill/>
          <a:ln w="9525">
            <a:solidFill>
              <a:srgbClr val="CC00CC"/>
            </a:solidFill>
            <a:round/>
            <a:headEnd/>
            <a:tailEnd type="triangle" w="med" len="lg"/>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400" b="1" i="0" u="none" strike="noStrike" kern="0" cap="none" spc="0" normalizeH="0" baseline="0" noProof="0">
              <a:ln>
                <a:noFill/>
              </a:ln>
              <a:solidFill>
                <a:sysClr val="windowText" lastClr="000000"/>
              </a:solidFill>
              <a:effectLst/>
              <a:uLnTx/>
              <a:uFillTx/>
              <a:latin typeface="微软雅黑" pitchFamily="34" charset="-122"/>
              <a:ea typeface="微软雅黑" pitchFamily="34" charset="-122"/>
            </a:endParaRPr>
          </a:p>
        </p:txBody>
      </p:sp>
      <p:sp>
        <p:nvSpPr>
          <p:cNvPr id="67" name="Rectangle 306"/>
          <p:cNvSpPr>
            <a:spLocks noChangeArrowheads="1"/>
          </p:cNvSpPr>
          <p:nvPr/>
        </p:nvSpPr>
        <p:spPr bwMode="auto">
          <a:xfrm>
            <a:off x="7002463" y="1762772"/>
            <a:ext cx="107950" cy="304800"/>
          </a:xfrm>
          <a:prstGeom prst="rect">
            <a:avLst/>
          </a:prstGeom>
          <a:solidFill>
            <a:srgbClr val="0000FF"/>
          </a:solidFill>
          <a:ln>
            <a:noFill/>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400" b="1" i="0" u="none" strike="noStrike" kern="0" cap="none" spc="0" normalizeH="0" baseline="0" noProof="0">
              <a:ln>
                <a:noFill/>
              </a:ln>
              <a:solidFill>
                <a:sysClr val="windowText" lastClr="000000"/>
              </a:solidFill>
              <a:effectLst/>
              <a:uLnTx/>
              <a:uFillTx/>
              <a:latin typeface="微软雅黑" pitchFamily="34" charset="-122"/>
              <a:ea typeface="微软雅黑" pitchFamily="34" charset="-122"/>
            </a:endParaRPr>
          </a:p>
        </p:txBody>
      </p:sp>
      <p:sp>
        <p:nvSpPr>
          <p:cNvPr id="68" name="Text Box 307"/>
          <p:cNvSpPr txBox="1">
            <a:spLocks noChangeArrowheads="1"/>
          </p:cNvSpPr>
          <p:nvPr/>
        </p:nvSpPr>
        <p:spPr bwMode="auto">
          <a:xfrm>
            <a:off x="7232650" y="1762772"/>
            <a:ext cx="64633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1200" b="1">
                <a:latin typeface="微软雅黑" pitchFamily="34" charset="-122"/>
                <a:ea typeface="微软雅黑" pitchFamily="34" charset="-122"/>
              </a:rPr>
              <a:t>数据块</a:t>
            </a:r>
          </a:p>
        </p:txBody>
      </p:sp>
      <p:sp>
        <p:nvSpPr>
          <p:cNvPr id="69" name="Text Box 308"/>
          <p:cNvSpPr txBox="1">
            <a:spLocks noChangeArrowheads="1"/>
          </p:cNvSpPr>
          <p:nvPr/>
        </p:nvSpPr>
        <p:spPr bwMode="auto">
          <a:xfrm>
            <a:off x="7232650" y="1381772"/>
            <a:ext cx="64633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1200" b="1">
                <a:latin typeface="微软雅黑" pitchFamily="34" charset="-122"/>
                <a:ea typeface="微软雅黑" pitchFamily="34" charset="-122"/>
              </a:rPr>
              <a:t>图例：</a:t>
            </a:r>
          </a:p>
        </p:txBody>
      </p:sp>
      <p:sp>
        <p:nvSpPr>
          <p:cNvPr id="70" name="Line 310"/>
          <p:cNvSpPr>
            <a:spLocks noChangeShapeType="1"/>
          </p:cNvSpPr>
          <p:nvPr/>
        </p:nvSpPr>
        <p:spPr bwMode="auto">
          <a:xfrm>
            <a:off x="6875463" y="2251722"/>
            <a:ext cx="304800" cy="0"/>
          </a:xfrm>
          <a:prstGeom prst="line">
            <a:avLst/>
          </a:prstGeom>
          <a:noFill/>
          <a:ln w="9525">
            <a:solidFill>
              <a:srgbClr val="CC00CC"/>
            </a:solidFill>
            <a:round/>
            <a:headEnd/>
            <a:tailEnd type="triangle" w="med" len="lg"/>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400" b="1" i="0" u="none" strike="noStrike" kern="0" cap="none" spc="0" normalizeH="0" baseline="0" noProof="0">
              <a:ln>
                <a:noFill/>
              </a:ln>
              <a:solidFill>
                <a:sysClr val="windowText" lastClr="000000"/>
              </a:solidFill>
              <a:effectLst/>
              <a:uLnTx/>
              <a:uFillTx/>
              <a:latin typeface="微软雅黑" pitchFamily="34" charset="-122"/>
              <a:ea typeface="微软雅黑" pitchFamily="34" charset="-122"/>
            </a:endParaRPr>
          </a:p>
        </p:txBody>
      </p:sp>
      <p:sp>
        <p:nvSpPr>
          <p:cNvPr id="71" name="Text Box 311"/>
          <p:cNvSpPr txBox="1">
            <a:spLocks noChangeArrowheads="1"/>
          </p:cNvSpPr>
          <p:nvPr/>
        </p:nvSpPr>
        <p:spPr bwMode="auto">
          <a:xfrm>
            <a:off x="7156451" y="2099102"/>
            <a:ext cx="112570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1200" b="1" dirty="0">
                <a:latin typeface="微软雅黑" pitchFamily="34" charset="-122"/>
                <a:ea typeface="微软雅黑" pitchFamily="34" charset="-122"/>
              </a:rPr>
              <a:t>数据块传送</a:t>
            </a:r>
          </a:p>
        </p:txBody>
      </p:sp>
      <p:sp>
        <p:nvSpPr>
          <p:cNvPr id="72" name="矩形 71"/>
          <p:cNvSpPr/>
          <p:nvPr/>
        </p:nvSpPr>
        <p:spPr>
          <a:xfrm>
            <a:off x="6775450" y="1686572"/>
            <a:ext cx="1600200" cy="685800"/>
          </a:xfrm>
          <a:prstGeom prst="rect">
            <a:avLst/>
          </a:prstGeom>
          <a:noFill/>
          <a:ln w="12700" cap="flat" cmpd="sng" algn="ctr">
            <a:solidFill>
              <a:schemeClr val="tx1"/>
            </a:solid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400" b="1" i="0" u="none" strike="noStrike" kern="0" cap="none" spc="0" normalizeH="0" baseline="0" noProof="0">
              <a:ln>
                <a:noFill/>
              </a:ln>
              <a:solidFill>
                <a:srgbClr val="FFFFFF"/>
              </a:solidFill>
              <a:effectLst/>
              <a:uLnTx/>
              <a:uFillTx/>
              <a:latin typeface="微软雅黑" pitchFamily="34" charset="-122"/>
              <a:ea typeface="微软雅黑" pitchFamily="34" charset="-122"/>
            </a:endParaRPr>
          </a:p>
        </p:txBody>
      </p:sp>
      <p:sp>
        <p:nvSpPr>
          <p:cNvPr id="73" name="Rectangle 275"/>
          <p:cNvSpPr>
            <a:spLocks noChangeArrowheads="1"/>
          </p:cNvSpPr>
          <p:nvPr/>
        </p:nvSpPr>
        <p:spPr bwMode="auto">
          <a:xfrm>
            <a:off x="4000500" y="1694452"/>
            <a:ext cx="107950" cy="304800"/>
          </a:xfrm>
          <a:prstGeom prst="rect">
            <a:avLst/>
          </a:prstGeom>
          <a:solidFill>
            <a:srgbClr val="0000FF"/>
          </a:solidFill>
          <a:ln>
            <a:noFill/>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400" b="1" i="0" u="none" strike="noStrike" kern="0" cap="none" spc="0" normalizeH="0" baseline="0" noProof="0">
              <a:ln>
                <a:noFill/>
              </a:ln>
              <a:solidFill>
                <a:sysClr val="windowText" lastClr="000000"/>
              </a:solidFill>
              <a:effectLst/>
              <a:uLnTx/>
              <a:uFillTx/>
              <a:latin typeface="微软雅黑" pitchFamily="34" charset="-122"/>
              <a:ea typeface="微软雅黑" pitchFamily="34" charset="-122"/>
            </a:endParaRPr>
          </a:p>
        </p:txBody>
      </p:sp>
      <p:sp>
        <p:nvSpPr>
          <p:cNvPr id="74" name="Rectangle 276"/>
          <p:cNvSpPr>
            <a:spLocks noChangeArrowheads="1"/>
          </p:cNvSpPr>
          <p:nvPr/>
        </p:nvSpPr>
        <p:spPr bwMode="auto">
          <a:xfrm>
            <a:off x="4117975" y="1694452"/>
            <a:ext cx="107950" cy="304800"/>
          </a:xfrm>
          <a:prstGeom prst="rect">
            <a:avLst/>
          </a:prstGeom>
          <a:solidFill>
            <a:srgbClr val="0000FF"/>
          </a:solidFill>
          <a:ln>
            <a:noFill/>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400" b="1" i="0" u="none" strike="noStrike" kern="0" cap="none" spc="0" normalizeH="0" baseline="0" noProof="0">
              <a:ln>
                <a:noFill/>
              </a:ln>
              <a:solidFill>
                <a:sysClr val="windowText" lastClr="000000"/>
              </a:solidFill>
              <a:effectLst/>
              <a:uLnTx/>
              <a:uFillTx/>
              <a:latin typeface="微软雅黑" pitchFamily="34" charset="-122"/>
              <a:ea typeface="微软雅黑" pitchFamily="34" charset="-122"/>
            </a:endParaRPr>
          </a:p>
        </p:txBody>
      </p:sp>
      <p:sp>
        <p:nvSpPr>
          <p:cNvPr id="75" name="Rectangle 277"/>
          <p:cNvSpPr>
            <a:spLocks noChangeArrowheads="1"/>
          </p:cNvSpPr>
          <p:nvPr/>
        </p:nvSpPr>
        <p:spPr bwMode="auto">
          <a:xfrm>
            <a:off x="4641850" y="1694452"/>
            <a:ext cx="107950" cy="304800"/>
          </a:xfrm>
          <a:prstGeom prst="rect">
            <a:avLst/>
          </a:prstGeom>
          <a:solidFill>
            <a:srgbClr val="0000FF"/>
          </a:solidFill>
          <a:ln>
            <a:noFill/>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400" b="1" i="0" u="none" strike="noStrike" kern="0" cap="none" spc="0" normalizeH="0" baseline="0" noProof="0">
              <a:ln>
                <a:noFill/>
              </a:ln>
              <a:solidFill>
                <a:sysClr val="windowText" lastClr="000000"/>
              </a:solidFill>
              <a:effectLst/>
              <a:uLnTx/>
              <a:uFillTx/>
              <a:latin typeface="微软雅黑" pitchFamily="34" charset="-122"/>
              <a:ea typeface="微软雅黑" pitchFamily="34" charset="-122"/>
            </a:endParaRPr>
          </a:p>
        </p:txBody>
      </p:sp>
      <p:sp>
        <p:nvSpPr>
          <p:cNvPr id="76" name="Rectangle 278"/>
          <p:cNvSpPr>
            <a:spLocks noChangeArrowheads="1"/>
          </p:cNvSpPr>
          <p:nvPr/>
        </p:nvSpPr>
        <p:spPr bwMode="auto">
          <a:xfrm>
            <a:off x="3695700" y="1694452"/>
            <a:ext cx="107950" cy="304800"/>
          </a:xfrm>
          <a:prstGeom prst="rect">
            <a:avLst/>
          </a:prstGeom>
          <a:solidFill>
            <a:srgbClr val="0000FF"/>
          </a:solidFill>
          <a:ln>
            <a:noFill/>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400" b="1" i="0" u="none" strike="noStrike" kern="0" cap="none" spc="0" normalizeH="0" baseline="0" noProof="0">
              <a:ln>
                <a:noFill/>
              </a:ln>
              <a:solidFill>
                <a:sysClr val="windowText" lastClr="000000"/>
              </a:solidFill>
              <a:effectLst/>
              <a:uLnTx/>
              <a:uFillTx/>
              <a:latin typeface="微软雅黑" pitchFamily="34" charset="-122"/>
              <a:ea typeface="微软雅黑" pitchFamily="34" charset="-122"/>
            </a:endParaRPr>
          </a:p>
        </p:txBody>
      </p:sp>
      <p:sp>
        <p:nvSpPr>
          <p:cNvPr id="77" name="Rectangle 279"/>
          <p:cNvSpPr>
            <a:spLocks noChangeArrowheads="1"/>
          </p:cNvSpPr>
          <p:nvPr/>
        </p:nvSpPr>
        <p:spPr bwMode="auto">
          <a:xfrm>
            <a:off x="4818063" y="1694452"/>
            <a:ext cx="107950" cy="304800"/>
          </a:xfrm>
          <a:prstGeom prst="rect">
            <a:avLst/>
          </a:prstGeom>
          <a:solidFill>
            <a:srgbClr val="0000FF"/>
          </a:solidFill>
          <a:ln>
            <a:noFill/>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400" b="1" i="0" u="none" strike="noStrike" kern="0" cap="none" spc="0" normalizeH="0" baseline="0" noProof="0">
              <a:ln>
                <a:noFill/>
              </a:ln>
              <a:solidFill>
                <a:sysClr val="windowText" lastClr="000000"/>
              </a:solidFill>
              <a:effectLst/>
              <a:uLnTx/>
              <a:uFillTx/>
              <a:latin typeface="微软雅黑" pitchFamily="34" charset="-122"/>
              <a:ea typeface="微软雅黑" pitchFamily="34" charset="-122"/>
            </a:endParaRPr>
          </a:p>
        </p:txBody>
      </p:sp>
      <p:sp>
        <p:nvSpPr>
          <p:cNvPr id="78" name="Rectangle 280"/>
          <p:cNvSpPr>
            <a:spLocks noChangeArrowheads="1"/>
          </p:cNvSpPr>
          <p:nvPr/>
        </p:nvSpPr>
        <p:spPr bwMode="auto">
          <a:xfrm>
            <a:off x="4914900" y="1694452"/>
            <a:ext cx="107950" cy="304800"/>
          </a:xfrm>
          <a:prstGeom prst="rect">
            <a:avLst/>
          </a:prstGeom>
          <a:solidFill>
            <a:srgbClr val="0000FF"/>
          </a:solidFill>
          <a:ln>
            <a:noFill/>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400" b="1" i="0" u="none" strike="noStrike" kern="0" cap="none" spc="0" normalizeH="0" baseline="0" noProof="0">
              <a:ln>
                <a:noFill/>
              </a:ln>
              <a:solidFill>
                <a:sysClr val="windowText" lastClr="000000"/>
              </a:solidFill>
              <a:effectLst/>
              <a:uLnTx/>
              <a:uFillTx/>
              <a:latin typeface="微软雅黑" pitchFamily="34" charset="-122"/>
              <a:ea typeface="微软雅黑" pitchFamily="34" charset="-122"/>
            </a:endParaRPr>
          </a:p>
        </p:txBody>
      </p:sp>
      <p:sp>
        <p:nvSpPr>
          <p:cNvPr id="79" name="Rectangle 281"/>
          <p:cNvSpPr>
            <a:spLocks noChangeArrowheads="1"/>
          </p:cNvSpPr>
          <p:nvPr/>
        </p:nvSpPr>
        <p:spPr bwMode="auto">
          <a:xfrm>
            <a:off x="5267325" y="1694452"/>
            <a:ext cx="107950" cy="304800"/>
          </a:xfrm>
          <a:prstGeom prst="rect">
            <a:avLst/>
          </a:prstGeom>
          <a:solidFill>
            <a:srgbClr val="0000FF"/>
          </a:solidFill>
          <a:ln>
            <a:noFill/>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400" b="1" i="0" u="none" strike="noStrike" kern="0" cap="none" spc="0" normalizeH="0" baseline="0" noProof="0">
              <a:ln>
                <a:noFill/>
              </a:ln>
              <a:solidFill>
                <a:sysClr val="windowText" lastClr="000000"/>
              </a:solidFill>
              <a:effectLst/>
              <a:uLnTx/>
              <a:uFillTx/>
              <a:latin typeface="微软雅黑" pitchFamily="34" charset="-122"/>
              <a:ea typeface="微软雅黑" pitchFamily="34" charset="-122"/>
            </a:endParaRPr>
          </a:p>
        </p:txBody>
      </p:sp>
      <p:sp>
        <p:nvSpPr>
          <p:cNvPr id="81" name="Rectangle 278"/>
          <p:cNvSpPr>
            <a:spLocks noChangeArrowheads="1"/>
          </p:cNvSpPr>
          <p:nvPr/>
        </p:nvSpPr>
        <p:spPr bwMode="auto">
          <a:xfrm>
            <a:off x="3803650" y="1694452"/>
            <a:ext cx="107950" cy="304800"/>
          </a:xfrm>
          <a:prstGeom prst="rect">
            <a:avLst/>
          </a:prstGeom>
          <a:solidFill>
            <a:srgbClr val="0000FF"/>
          </a:solidFill>
          <a:ln>
            <a:noFill/>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400" b="1" i="0" u="none" strike="noStrike" kern="0" cap="none" spc="0" normalizeH="0" baseline="0" noProof="0">
              <a:ln>
                <a:noFill/>
              </a:ln>
              <a:solidFill>
                <a:sysClr val="windowText" lastClr="000000"/>
              </a:solidFill>
              <a:effectLst/>
              <a:uLnTx/>
              <a:uFillTx/>
              <a:latin typeface="微软雅黑" pitchFamily="34" charset="-122"/>
              <a:ea typeface="微软雅黑" pitchFamily="34" charset="-122"/>
            </a:endParaRPr>
          </a:p>
        </p:txBody>
      </p:sp>
      <p:sp>
        <p:nvSpPr>
          <p:cNvPr id="82" name="Rectangle 278"/>
          <p:cNvSpPr>
            <a:spLocks noChangeArrowheads="1"/>
          </p:cNvSpPr>
          <p:nvPr/>
        </p:nvSpPr>
        <p:spPr bwMode="auto">
          <a:xfrm>
            <a:off x="4229100" y="1694452"/>
            <a:ext cx="107950" cy="304800"/>
          </a:xfrm>
          <a:prstGeom prst="rect">
            <a:avLst/>
          </a:prstGeom>
          <a:solidFill>
            <a:srgbClr val="0000FF"/>
          </a:solidFill>
          <a:ln>
            <a:noFill/>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400" b="1" i="0" u="none" strike="noStrike" kern="0" cap="none" spc="0" normalizeH="0" baseline="0" noProof="0">
              <a:ln>
                <a:noFill/>
              </a:ln>
              <a:solidFill>
                <a:sysClr val="windowText" lastClr="000000"/>
              </a:solidFill>
              <a:effectLst/>
              <a:uLnTx/>
              <a:uFillTx/>
              <a:latin typeface="微软雅黑" pitchFamily="34" charset="-122"/>
              <a:ea typeface="微软雅黑" pitchFamily="34" charset="-122"/>
            </a:endParaRPr>
          </a:p>
        </p:txBody>
      </p:sp>
      <p:sp>
        <p:nvSpPr>
          <p:cNvPr id="83" name="Rectangle 278"/>
          <p:cNvSpPr>
            <a:spLocks noChangeArrowheads="1"/>
          </p:cNvSpPr>
          <p:nvPr/>
        </p:nvSpPr>
        <p:spPr bwMode="auto">
          <a:xfrm>
            <a:off x="4337050" y="1694452"/>
            <a:ext cx="107950" cy="304800"/>
          </a:xfrm>
          <a:prstGeom prst="rect">
            <a:avLst/>
          </a:prstGeom>
          <a:solidFill>
            <a:srgbClr val="0000FF"/>
          </a:solidFill>
          <a:ln>
            <a:noFill/>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400" b="1" i="0" u="none" strike="noStrike" kern="0" cap="none" spc="0" normalizeH="0" baseline="0" noProof="0">
              <a:ln>
                <a:noFill/>
              </a:ln>
              <a:solidFill>
                <a:sysClr val="windowText" lastClr="000000"/>
              </a:solidFill>
              <a:effectLst/>
              <a:uLnTx/>
              <a:uFillTx/>
              <a:latin typeface="微软雅黑" pitchFamily="34" charset="-122"/>
              <a:ea typeface="微软雅黑" pitchFamily="34" charset="-122"/>
            </a:endParaRPr>
          </a:p>
        </p:txBody>
      </p:sp>
      <p:sp>
        <p:nvSpPr>
          <p:cNvPr id="84" name="Rectangle 269"/>
          <p:cNvSpPr>
            <a:spLocks noChangeArrowheads="1"/>
          </p:cNvSpPr>
          <p:nvPr/>
        </p:nvSpPr>
        <p:spPr bwMode="auto">
          <a:xfrm>
            <a:off x="5380115" y="2571470"/>
            <a:ext cx="107950" cy="304800"/>
          </a:xfrm>
          <a:prstGeom prst="rect">
            <a:avLst/>
          </a:prstGeom>
          <a:solidFill>
            <a:srgbClr val="0000FF"/>
          </a:solidFill>
          <a:ln>
            <a:noFill/>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400" b="1" i="0" u="none" strike="noStrike" kern="0" cap="none" spc="0" normalizeH="0" baseline="0" noProof="0">
              <a:ln>
                <a:noFill/>
              </a:ln>
              <a:solidFill>
                <a:sysClr val="windowText" lastClr="000000"/>
              </a:solidFill>
              <a:effectLst/>
              <a:uLnTx/>
              <a:uFillTx/>
              <a:latin typeface="微软雅黑" pitchFamily="34" charset="-122"/>
              <a:ea typeface="微软雅黑" pitchFamily="34" charset="-122"/>
            </a:endParaRPr>
          </a:p>
        </p:txBody>
      </p:sp>
      <p:sp>
        <p:nvSpPr>
          <p:cNvPr id="85" name="Rectangle 281"/>
          <p:cNvSpPr>
            <a:spLocks noChangeArrowheads="1"/>
          </p:cNvSpPr>
          <p:nvPr/>
        </p:nvSpPr>
        <p:spPr bwMode="auto">
          <a:xfrm>
            <a:off x="5099050" y="1694452"/>
            <a:ext cx="107950" cy="304800"/>
          </a:xfrm>
          <a:prstGeom prst="rect">
            <a:avLst/>
          </a:prstGeom>
          <a:solidFill>
            <a:srgbClr val="0000FF"/>
          </a:solidFill>
          <a:ln>
            <a:noFill/>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400" b="1" i="0" u="none" strike="noStrike" kern="0" cap="none" spc="0" normalizeH="0" baseline="0" noProof="0">
              <a:ln>
                <a:noFill/>
              </a:ln>
              <a:solidFill>
                <a:sysClr val="windowText" lastClr="000000"/>
              </a:solidFill>
              <a:effectLst/>
              <a:uLnTx/>
              <a:uFillTx/>
              <a:latin typeface="微软雅黑" pitchFamily="34" charset="-122"/>
              <a:ea typeface="微软雅黑" pitchFamily="34" charset="-122"/>
            </a:endParaRPr>
          </a:p>
        </p:txBody>
      </p:sp>
      <p:sp>
        <p:nvSpPr>
          <p:cNvPr id="86" name="Rectangle 281"/>
          <p:cNvSpPr>
            <a:spLocks noChangeArrowheads="1"/>
          </p:cNvSpPr>
          <p:nvPr/>
        </p:nvSpPr>
        <p:spPr bwMode="auto">
          <a:xfrm>
            <a:off x="5419725" y="1694452"/>
            <a:ext cx="107950" cy="304800"/>
          </a:xfrm>
          <a:prstGeom prst="rect">
            <a:avLst/>
          </a:prstGeom>
          <a:solidFill>
            <a:srgbClr val="0000FF"/>
          </a:solidFill>
          <a:ln>
            <a:noFill/>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400" b="1" i="0" u="none" strike="noStrike" kern="0" cap="none" spc="0" normalizeH="0" baseline="0" noProof="0">
              <a:ln>
                <a:noFill/>
              </a:ln>
              <a:solidFill>
                <a:sysClr val="windowText" lastClr="000000"/>
              </a:solidFill>
              <a:effectLst/>
              <a:uLnTx/>
              <a:uFillTx/>
              <a:latin typeface="微软雅黑" pitchFamily="34" charset="-122"/>
              <a:ea typeface="微软雅黑" pitchFamily="34" charset="-122"/>
            </a:endParaRPr>
          </a:p>
        </p:txBody>
      </p:sp>
      <p:sp>
        <p:nvSpPr>
          <p:cNvPr id="87" name="Rectangle 270"/>
          <p:cNvSpPr>
            <a:spLocks noChangeArrowheads="1"/>
          </p:cNvSpPr>
          <p:nvPr/>
        </p:nvSpPr>
        <p:spPr bwMode="auto">
          <a:xfrm>
            <a:off x="5918278" y="2571470"/>
            <a:ext cx="107950" cy="304800"/>
          </a:xfrm>
          <a:prstGeom prst="rect">
            <a:avLst/>
          </a:prstGeom>
          <a:solidFill>
            <a:srgbClr val="0000FF"/>
          </a:solidFill>
          <a:ln>
            <a:noFill/>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400" b="1" i="0" u="none" strike="noStrike" kern="0" cap="none" spc="0" normalizeH="0" baseline="0" noProof="0">
              <a:ln>
                <a:noFill/>
              </a:ln>
              <a:solidFill>
                <a:sysClr val="windowText" lastClr="000000"/>
              </a:solidFill>
              <a:effectLst/>
              <a:uLnTx/>
              <a:uFillTx/>
              <a:latin typeface="微软雅黑" pitchFamily="34" charset="-122"/>
              <a:ea typeface="微软雅黑" pitchFamily="34" charset="-122"/>
            </a:endParaRPr>
          </a:p>
        </p:txBody>
      </p:sp>
      <p:sp>
        <p:nvSpPr>
          <p:cNvPr id="88" name="Rectangle 277"/>
          <p:cNvSpPr>
            <a:spLocks noChangeArrowheads="1"/>
          </p:cNvSpPr>
          <p:nvPr/>
        </p:nvSpPr>
        <p:spPr bwMode="auto">
          <a:xfrm>
            <a:off x="4489450" y="1694452"/>
            <a:ext cx="107950" cy="304800"/>
          </a:xfrm>
          <a:prstGeom prst="rect">
            <a:avLst/>
          </a:prstGeom>
          <a:solidFill>
            <a:srgbClr val="0000FF"/>
          </a:solidFill>
          <a:ln>
            <a:noFill/>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400" b="1" i="0" u="none" strike="noStrike" kern="0" cap="none" spc="0" normalizeH="0" baseline="0" noProof="0">
              <a:ln>
                <a:noFill/>
              </a:ln>
              <a:solidFill>
                <a:sysClr val="windowText" lastClr="000000"/>
              </a:solidFill>
              <a:effectLst/>
              <a:uLnTx/>
              <a:uFillTx/>
              <a:latin typeface="微软雅黑" pitchFamily="34" charset="-122"/>
              <a:ea typeface="微软雅黑" pitchFamily="34" charset="-122"/>
            </a:endParaRPr>
          </a:p>
        </p:txBody>
      </p:sp>
      <p:sp>
        <p:nvSpPr>
          <p:cNvPr id="89" name="Rectangle 281"/>
          <p:cNvSpPr>
            <a:spLocks noChangeArrowheads="1"/>
          </p:cNvSpPr>
          <p:nvPr/>
        </p:nvSpPr>
        <p:spPr bwMode="auto">
          <a:xfrm>
            <a:off x="5327650" y="3602082"/>
            <a:ext cx="107950" cy="304800"/>
          </a:xfrm>
          <a:prstGeom prst="rect">
            <a:avLst/>
          </a:prstGeom>
          <a:solidFill>
            <a:srgbClr val="0000FF"/>
          </a:solidFill>
          <a:ln>
            <a:noFill/>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400" b="1" i="0" u="none" strike="noStrike" kern="0" cap="none" spc="0" normalizeH="0" baseline="0" noProof="0">
              <a:ln>
                <a:noFill/>
              </a:ln>
              <a:solidFill>
                <a:sysClr val="windowText" lastClr="000000"/>
              </a:solidFill>
              <a:effectLst/>
              <a:uLnTx/>
              <a:uFillTx/>
              <a:latin typeface="微软雅黑" pitchFamily="34" charset="-122"/>
              <a:ea typeface="微软雅黑" pitchFamily="34" charset="-122"/>
            </a:endParaRPr>
          </a:p>
        </p:txBody>
      </p:sp>
    </p:spTree>
    <p:extLst>
      <p:ext uri="{BB962C8B-B14F-4D97-AF65-F5344CB8AC3E}">
        <p14:creationId xmlns:p14="http://schemas.microsoft.com/office/powerpoint/2010/main" val="1526697198"/>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3" name="AutoShape 5"/>
          <p:cNvSpPr>
            <a:spLocks noChangeArrowheads="1"/>
          </p:cNvSpPr>
          <p:nvPr/>
        </p:nvSpPr>
        <p:spPr bwMode="auto">
          <a:xfrm>
            <a:off x="556963" y="1269109"/>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2784" name="Rectangle 6"/>
          <p:cNvSpPr>
            <a:spLocks noChangeArrowheads="1"/>
          </p:cNvSpPr>
          <p:nvPr/>
        </p:nvSpPr>
        <p:spPr bwMode="auto">
          <a:xfrm>
            <a:off x="4030179" y="1235898"/>
            <a:ext cx="110235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itchFamily="34" charset="-122"/>
                <a:ea typeface="微软雅黑" pitchFamily="34" charset="-122"/>
              </a:rPr>
              <a:t>BT </a:t>
            </a:r>
            <a:r>
              <a:rPr lang="zh-CN" altLang="en-US" sz="2000" b="1" dirty="0">
                <a:solidFill>
                  <a:schemeClr val="bg1"/>
                </a:solidFill>
                <a:latin typeface="微软雅黑" pitchFamily="34" charset="-122"/>
                <a:ea typeface="微软雅黑" pitchFamily="34" charset="-122"/>
              </a:rPr>
              <a:t>协议</a:t>
            </a:r>
          </a:p>
        </p:txBody>
      </p:sp>
      <p:sp>
        <p:nvSpPr>
          <p:cNvPr id="2785" name="Rectangle 68"/>
          <p:cNvSpPr>
            <a:spLocks noChangeArrowheads="1"/>
          </p:cNvSpPr>
          <p:nvPr/>
        </p:nvSpPr>
        <p:spPr bwMode="auto">
          <a:xfrm>
            <a:off x="556963" y="1593623"/>
            <a:ext cx="8174082" cy="22082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eaLnBrk="0" hangingPunct="0">
              <a:lnSpc>
                <a:spcPts val="3300"/>
              </a:lnSpc>
              <a:buClr>
                <a:srgbClr val="0070C0"/>
              </a:buClr>
              <a:buFont typeface="Wingdings" pitchFamily="2" charset="2"/>
              <a:buChar char="l"/>
            </a:pPr>
            <a:r>
              <a:rPr lang="zh-CN" altLang="en-US" sz="2000" b="1" dirty="0">
                <a:solidFill>
                  <a:srgbClr val="CC00CC"/>
                </a:solidFill>
                <a:latin typeface="微软雅黑" pitchFamily="34" charset="-122"/>
                <a:ea typeface="微软雅黑" pitchFamily="34" charset="-122"/>
              </a:rPr>
              <a:t>问题</a:t>
            </a:r>
            <a:r>
              <a:rPr lang="zh-CN" altLang="en-US" sz="2000" b="1" dirty="0">
                <a:latin typeface="微软雅黑" pitchFamily="34" charset="-122"/>
                <a:ea typeface="微软雅黑" pitchFamily="34" charset="-122"/>
              </a:rPr>
              <a:t>：哪些文件块是首先需要向其相邻对等方请求的？</a:t>
            </a:r>
            <a:endParaRPr lang="en-US" altLang="zh-CN" sz="2000" b="1" dirty="0">
              <a:latin typeface="微软雅黑" pitchFamily="34" charset="-122"/>
              <a:ea typeface="微软雅黑" pitchFamily="34" charset="-122"/>
            </a:endParaRPr>
          </a:p>
          <a:p>
            <a:pPr marL="342900" indent="-342900" eaLnBrk="0" hangingPunct="0">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A </a:t>
            </a:r>
            <a:r>
              <a:rPr lang="zh-CN" altLang="en-US" sz="2000" b="1" dirty="0">
                <a:latin typeface="微软雅黑" pitchFamily="34" charset="-122"/>
                <a:ea typeface="微软雅黑" pitchFamily="34" charset="-122"/>
              </a:rPr>
              <a:t>使用</a:t>
            </a:r>
            <a:r>
              <a:rPr lang="zh-CN" altLang="en-US" sz="2000" b="1" dirty="0">
                <a:solidFill>
                  <a:srgbClr val="0000FF"/>
                </a:solidFill>
                <a:latin typeface="微软雅黑" pitchFamily="34" charset="-122"/>
                <a:ea typeface="微软雅黑" pitchFamily="34" charset="-122"/>
              </a:rPr>
              <a:t>最稀有的优先 </a:t>
            </a:r>
            <a:r>
              <a:rPr lang="en-US" altLang="zh-CN" sz="2000" b="1" dirty="0">
                <a:latin typeface="微软雅黑" pitchFamily="34" charset="-122"/>
                <a:ea typeface="微软雅黑" pitchFamily="34" charset="-122"/>
              </a:rPr>
              <a:t>(rarest first) </a:t>
            </a:r>
            <a:r>
              <a:rPr lang="zh-CN" altLang="en-US" sz="2000" b="1" dirty="0">
                <a:latin typeface="微软雅黑" pitchFamily="34" charset="-122"/>
                <a:ea typeface="微软雅黑" pitchFamily="34" charset="-122"/>
              </a:rPr>
              <a:t>的技术，首先向其相邻对等方请求对应的文件块。</a:t>
            </a:r>
            <a:endParaRPr lang="en-US" altLang="zh-CN" sz="2000" b="1" dirty="0">
              <a:latin typeface="微软雅黑" pitchFamily="34" charset="-122"/>
              <a:ea typeface="微软雅黑" pitchFamily="34" charset="-122"/>
            </a:endParaRPr>
          </a:p>
          <a:p>
            <a:pPr marL="342900" indent="-34290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所谓</a:t>
            </a:r>
            <a:r>
              <a:rPr lang="zh-CN" altLang="en-US" sz="2000" b="1" dirty="0">
                <a:solidFill>
                  <a:srgbClr val="0000FF"/>
                </a:solidFill>
                <a:latin typeface="微软雅黑" pitchFamily="34" charset="-122"/>
                <a:ea typeface="微软雅黑" pitchFamily="34" charset="-122"/>
              </a:rPr>
              <a:t>稀有</a:t>
            </a:r>
            <a:r>
              <a:rPr lang="zh-CN" altLang="en-US" sz="2000" b="1" dirty="0">
                <a:latin typeface="微软雅黑" pitchFamily="34" charset="-122"/>
                <a:ea typeface="微软雅黑" pitchFamily="34" charset="-122"/>
              </a:rPr>
              <a:t>是指：如果</a:t>
            </a:r>
            <a:r>
              <a:rPr lang="en-US" altLang="zh-CN" sz="2000" b="1" dirty="0">
                <a:latin typeface="微软雅黑" pitchFamily="34" charset="-122"/>
                <a:ea typeface="微软雅黑" pitchFamily="34" charset="-122"/>
              </a:rPr>
              <a:t>A</a:t>
            </a:r>
            <a:r>
              <a:rPr lang="zh-CN" altLang="en-US" sz="2000" b="1" dirty="0">
                <a:latin typeface="微软雅黑" pitchFamily="34" charset="-122"/>
                <a:ea typeface="微软雅黑" pitchFamily="34" charset="-122"/>
              </a:rPr>
              <a:t>所缺少的文件块在相邻对等方中的副本很少，那就是“很稀有的”。</a:t>
            </a:r>
          </a:p>
        </p:txBody>
      </p:sp>
    </p:spTree>
    <p:extLst>
      <p:ext uri="{BB962C8B-B14F-4D97-AF65-F5344CB8AC3E}">
        <p14:creationId xmlns:p14="http://schemas.microsoft.com/office/powerpoint/2010/main" val="2480818044"/>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3" name="AutoShape 5"/>
          <p:cNvSpPr>
            <a:spLocks noChangeArrowheads="1"/>
          </p:cNvSpPr>
          <p:nvPr/>
        </p:nvSpPr>
        <p:spPr bwMode="auto">
          <a:xfrm>
            <a:off x="556963" y="1463787"/>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2784" name="Rectangle 6"/>
          <p:cNvSpPr>
            <a:spLocks noChangeArrowheads="1"/>
          </p:cNvSpPr>
          <p:nvPr/>
        </p:nvSpPr>
        <p:spPr bwMode="auto">
          <a:xfrm>
            <a:off x="4030179" y="1430576"/>
            <a:ext cx="110235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itchFamily="34" charset="-122"/>
                <a:ea typeface="微软雅黑" pitchFamily="34" charset="-122"/>
              </a:rPr>
              <a:t>BT </a:t>
            </a:r>
            <a:r>
              <a:rPr lang="zh-CN" altLang="en-US" sz="2000" b="1" dirty="0">
                <a:solidFill>
                  <a:schemeClr val="bg1"/>
                </a:solidFill>
                <a:latin typeface="微软雅黑" pitchFamily="34" charset="-122"/>
                <a:ea typeface="微软雅黑" pitchFamily="34" charset="-122"/>
              </a:rPr>
              <a:t>协议</a:t>
            </a:r>
          </a:p>
        </p:txBody>
      </p:sp>
      <p:sp>
        <p:nvSpPr>
          <p:cNvPr id="2785" name="Rectangle 68"/>
          <p:cNvSpPr>
            <a:spLocks noChangeArrowheads="1"/>
          </p:cNvSpPr>
          <p:nvPr/>
        </p:nvSpPr>
        <p:spPr bwMode="auto">
          <a:xfrm>
            <a:off x="556963" y="1788301"/>
            <a:ext cx="8048776" cy="17851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eaLnBrk="0" hangingPunct="0">
              <a:lnSpc>
                <a:spcPts val="3300"/>
              </a:lnSpc>
              <a:buClr>
                <a:srgbClr val="0070C0"/>
              </a:buClr>
              <a:buFont typeface="Wingdings" pitchFamily="2" charset="2"/>
              <a:buChar char="l"/>
            </a:pPr>
            <a:r>
              <a:rPr lang="zh-CN" altLang="en-US" sz="2000" b="1" dirty="0">
                <a:solidFill>
                  <a:srgbClr val="CC00CC"/>
                </a:solidFill>
                <a:latin typeface="微软雅黑" pitchFamily="34" charset="-122"/>
                <a:ea typeface="微软雅黑" pitchFamily="34" charset="-122"/>
              </a:rPr>
              <a:t>问题</a:t>
            </a:r>
            <a:r>
              <a:rPr lang="zh-CN" altLang="en-US" sz="2000" b="1" dirty="0">
                <a:latin typeface="微软雅黑" pitchFamily="34" charset="-122"/>
                <a:ea typeface="微软雅黑" pitchFamily="34" charset="-122"/>
              </a:rPr>
              <a:t>：在很多向</a:t>
            </a:r>
            <a:r>
              <a:rPr lang="en-US" altLang="zh-CN" sz="2000" b="1" dirty="0">
                <a:latin typeface="微软雅黑" pitchFamily="34" charset="-122"/>
                <a:ea typeface="微软雅黑" pitchFamily="34" charset="-122"/>
              </a:rPr>
              <a:t>A</a:t>
            </a:r>
            <a:r>
              <a:rPr lang="zh-CN" altLang="en-US" sz="2000" b="1" dirty="0">
                <a:latin typeface="微软雅黑" pitchFamily="34" charset="-122"/>
                <a:ea typeface="微软雅黑" pitchFamily="34" charset="-122"/>
              </a:rPr>
              <a:t>请求文件块的相邻对等方中，</a:t>
            </a:r>
            <a:r>
              <a:rPr lang="en-US" altLang="zh-CN" sz="2000" b="1" dirty="0">
                <a:latin typeface="微软雅黑" pitchFamily="34" charset="-122"/>
                <a:ea typeface="微软雅黑" pitchFamily="34" charset="-122"/>
              </a:rPr>
              <a:t>A</a:t>
            </a:r>
            <a:r>
              <a:rPr lang="zh-CN" altLang="en-US" sz="2000" b="1" dirty="0">
                <a:latin typeface="微软雅黑" pitchFamily="34" charset="-122"/>
                <a:ea typeface="微软雅黑" pitchFamily="34" charset="-122"/>
              </a:rPr>
              <a:t>应当向哪些相邻对等方发送所请求的文件块？</a:t>
            </a:r>
          </a:p>
          <a:p>
            <a:pPr marL="342900" indent="-34290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凡当前以最高数据率向 </a:t>
            </a:r>
            <a:r>
              <a:rPr lang="en-US" altLang="zh-CN" sz="2000" b="1" dirty="0">
                <a:latin typeface="微软雅黑" pitchFamily="34" charset="-122"/>
                <a:ea typeface="微软雅黑" pitchFamily="34" charset="-122"/>
              </a:rPr>
              <a:t>A </a:t>
            </a:r>
            <a:r>
              <a:rPr lang="zh-CN" altLang="en-US" sz="2000" b="1" dirty="0">
                <a:latin typeface="微软雅黑" pitchFamily="34" charset="-122"/>
                <a:ea typeface="微软雅黑" pitchFamily="34" charset="-122"/>
              </a:rPr>
              <a:t>传送文件块的某相邻对等方，</a:t>
            </a:r>
            <a:r>
              <a:rPr lang="en-US" altLang="zh-CN" sz="2000" b="1" dirty="0">
                <a:latin typeface="微软雅黑" pitchFamily="34" charset="-122"/>
                <a:ea typeface="微软雅黑" pitchFamily="34" charset="-122"/>
              </a:rPr>
              <a:t>A </a:t>
            </a:r>
            <a:r>
              <a:rPr lang="zh-CN" altLang="en-US" sz="2000" b="1" dirty="0">
                <a:latin typeface="微软雅黑" pitchFamily="34" charset="-122"/>
                <a:ea typeface="微软雅黑" pitchFamily="34" charset="-122"/>
              </a:rPr>
              <a:t>就优先把所请求的文件块传送给该相邻对等方。</a:t>
            </a:r>
          </a:p>
        </p:txBody>
      </p:sp>
    </p:spTree>
    <p:extLst>
      <p:ext uri="{BB962C8B-B14F-4D97-AF65-F5344CB8AC3E}">
        <p14:creationId xmlns:p14="http://schemas.microsoft.com/office/powerpoint/2010/main" val="2070582175"/>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AutoShape 5"/>
          <p:cNvSpPr>
            <a:spLocks noChangeArrowheads="1"/>
          </p:cNvSpPr>
          <p:nvPr/>
        </p:nvSpPr>
        <p:spPr bwMode="auto">
          <a:xfrm>
            <a:off x="556963" y="1540730"/>
            <a:ext cx="8048776" cy="388721"/>
          </a:xfrm>
          <a:prstGeom prst="roundRect">
            <a:avLst>
              <a:gd name="adj" fmla="val 16667"/>
            </a:avLst>
          </a:prstGeom>
          <a:solidFill>
            <a:srgbClr val="0089FA"/>
          </a:solidFill>
          <a:ln>
            <a:noFill/>
          </a:ln>
          <a:effectLst/>
          <a:extLst/>
        </p:spPr>
        <p:txBody>
          <a:bodyPr wrap="none" anchor="ctr"/>
          <a:lstStyle/>
          <a:p>
            <a:endParaRPr lang="zh-CN" altLang="en-US"/>
          </a:p>
        </p:txBody>
      </p:sp>
      <p:sp>
        <p:nvSpPr>
          <p:cNvPr id="14" name="Rectangle 6"/>
          <p:cNvSpPr>
            <a:spLocks noChangeArrowheads="1"/>
          </p:cNvSpPr>
          <p:nvPr/>
        </p:nvSpPr>
        <p:spPr bwMode="auto">
          <a:xfrm>
            <a:off x="2596943" y="1498459"/>
            <a:ext cx="395012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itchFamily="34" charset="-122"/>
                <a:ea typeface="微软雅黑" pitchFamily="34" charset="-122"/>
              </a:rPr>
              <a:t>6.9.3  P2P </a:t>
            </a:r>
            <a:r>
              <a:rPr lang="zh-CN" altLang="en-US" sz="2400" b="1" dirty="0">
                <a:solidFill>
                  <a:schemeClr val="bg1"/>
                </a:solidFill>
                <a:latin typeface="微软雅黑" pitchFamily="34" charset="-122"/>
                <a:ea typeface="微软雅黑" pitchFamily="34" charset="-122"/>
              </a:rPr>
              <a:t>文件分发的分析</a:t>
            </a:r>
          </a:p>
        </p:txBody>
      </p:sp>
      <p:sp>
        <p:nvSpPr>
          <p:cNvPr id="15" name="Rectangle 68"/>
          <p:cNvSpPr>
            <a:spLocks noChangeArrowheads="1"/>
          </p:cNvSpPr>
          <p:nvPr/>
        </p:nvSpPr>
        <p:spPr bwMode="auto">
          <a:xfrm>
            <a:off x="483809" y="1953235"/>
            <a:ext cx="8029569" cy="120802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lnSpc>
                <a:spcPts val="2900"/>
              </a:lnSpc>
              <a:buClr>
                <a:srgbClr val="0070C0"/>
              </a:buClr>
            </a:pPr>
            <a:r>
              <a:rPr lang="zh-CN" altLang="en-US" sz="2000" b="1" dirty="0">
                <a:latin typeface="微软雅黑" pitchFamily="34" charset="-122"/>
                <a:ea typeface="微软雅黑" pitchFamily="34" charset="-122"/>
              </a:rPr>
              <a:t>一些概念</a:t>
            </a:r>
            <a:endParaRPr lang="en-US" altLang="zh-CN" sz="2000" b="1" dirty="0">
              <a:latin typeface="微软雅黑" pitchFamily="34" charset="-122"/>
              <a:ea typeface="微软雅黑" pitchFamily="34" charset="-122"/>
            </a:endParaRPr>
          </a:p>
          <a:p>
            <a:pPr marL="285750" indent="-285750" eaLnBrk="0" hangingPunct="0">
              <a:lnSpc>
                <a:spcPts val="2900"/>
              </a:lnSpc>
              <a:buClr>
                <a:srgbClr val="0070C0"/>
              </a:buClr>
              <a:buFont typeface="Wingdings" pitchFamily="2" charset="2"/>
              <a:buChar char="l"/>
            </a:pPr>
            <a:r>
              <a:rPr lang="zh-CN" altLang="en-US" sz="2000" b="1" dirty="0">
                <a:latin typeface="微软雅黑" pitchFamily="34" charset="-122"/>
                <a:ea typeface="微软雅黑" pitchFamily="34" charset="-122"/>
              </a:rPr>
              <a:t>从互联网传送数据到主机，叫做</a:t>
            </a:r>
            <a:r>
              <a:rPr lang="zh-CN" altLang="en-US" sz="2000" b="1" dirty="0">
                <a:solidFill>
                  <a:srgbClr val="0000FF"/>
                </a:solidFill>
                <a:latin typeface="微软雅黑" pitchFamily="34" charset="-122"/>
                <a:ea typeface="微软雅黑" pitchFamily="34" charset="-122"/>
              </a:rPr>
              <a:t>下载 </a:t>
            </a:r>
            <a:r>
              <a:rPr lang="en-US" altLang="zh-CN" sz="2000" b="1" dirty="0">
                <a:latin typeface="微软雅黑" pitchFamily="34" charset="-122"/>
                <a:ea typeface="微软雅黑" pitchFamily="34" charset="-122"/>
              </a:rPr>
              <a:t>(download)</a:t>
            </a:r>
            <a:r>
              <a:rPr lang="zh-CN" altLang="en-US" sz="2000" b="1" dirty="0">
                <a:latin typeface="微软雅黑" pitchFamily="34" charset="-122"/>
                <a:ea typeface="微软雅黑" pitchFamily="34" charset="-122"/>
              </a:rPr>
              <a:t>，</a:t>
            </a:r>
          </a:p>
          <a:p>
            <a:pPr marL="285750" indent="-285750" eaLnBrk="0" hangingPunct="0">
              <a:lnSpc>
                <a:spcPts val="2900"/>
              </a:lnSpc>
              <a:buClr>
                <a:srgbClr val="0070C0"/>
              </a:buClr>
              <a:buFont typeface="Wingdings" pitchFamily="2" charset="2"/>
              <a:buChar char="l"/>
            </a:pPr>
            <a:r>
              <a:rPr lang="zh-CN" altLang="en-US" sz="2000" b="1" dirty="0">
                <a:latin typeface="微软雅黑" pitchFamily="34" charset="-122"/>
                <a:ea typeface="微软雅黑" pitchFamily="34" charset="-122"/>
              </a:rPr>
              <a:t>从主机向互联网传送，则称为</a:t>
            </a:r>
            <a:r>
              <a:rPr lang="zh-CN" altLang="en-US" sz="2000" b="1" dirty="0">
                <a:solidFill>
                  <a:srgbClr val="0000FF"/>
                </a:solidFill>
                <a:latin typeface="微软雅黑" pitchFamily="34" charset="-122"/>
                <a:ea typeface="微软雅黑" pitchFamily="34" charset="-122"/>
              </a:rPr>
              <a:t>上传 </a:t>
            </a:r>
            <a:r>
              <a:rPr lang="en-US" altLang="zh-CN" sz="2000" b="1" dirty="0">
                <a:latin typeface="微软雅黑" pitchFamily="34" charset="-122"/>
                <a:ea typeface="微软雅黑" pitchFamily="34" charset="-122"/>
              </a:rPr>
              <a:t>(upload) </a:t>
            </a:r>
            <a:r>
              <a:rPr lang="zh-CN" altLang="en-US" sz="2000" b="1" dirty="0">
                <a:latin typeface="微软雅黑" pitchFamily="34" charset="-122"/>
                <a:ea typeface="微软雅黑" pitchFamily="34" charset="-122"/>
              </a:rPr>
              <a:t>或</a:t>
            </a:r>
            <a:r>
              <a:rPr lang="zh-CN" altLang="en-US" sz="2000" b="1" dirty="0">
                <a:solidFill>
                  <a:srgbClr val="0000FF"/>
                </a:solidFill>
                <a:latin typeface="微软雅黑" pitchFamily="34" charset="-122"/>
                <a:ea typeface="微软雅黑" pitchFamily="34" charset="-122"/>
              </a:rPr>
              <a:t>上载</a:t>
            </a:r>
            <a:r>
              <a:rPr lang="zh-CN" altLang="en-US" sz="2000" b="1" dirty="0">
                <a:latin typeface="微软雅黑" pitchFamily="34" charset="-122"/>
                <a:ea typeface="微软雅黑" pitchFamily="34" charset="-122"/>
              </a:rPr>
              <a:t>。</a:t>
            </a:r>
          </a:p>
        </p:txBody>
      </p:sp>
    </p:spTree>
    <p:extLst>
      <p:ext uri="{BB962C8B-B14F-4D97-AF65-F5344CB8AC3E}">
        <p14:creationId xmlns:p14="http://schemas.microsoft.com/office/powerpoint/2010/main" val="1614243476"/>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4"/>
          <p:cNvSpPr/>
          <p:nvPr/>
        </p:nvSpPr>
        <p:spPr>
          <a:xfrm>
            <a:off x="3025899" y="1078992"/>
            <a:ext cx="5579840" cy="329301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91929" y="2252778"/>
            <a:ext cx="485811" cy="680135"/>
          </a:xfrm>
          <a:prstGeom prst="rect">
            <a:avLst/>
          </a:prstGeom>
        </p:spPr>
      </p:pic>
      <p:pic>
        <p:nvPicPr>
          <p:cNvPr id="7" name="Picture 197"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49099" y="2123431"/>
            <a:ext cx="499399" cy="4994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97"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83968" y="1275606"/>
            <a:ext cx="499399" cy="4994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97"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80312" y="1347614"/>
            <a:ext cx="499399" cy="4994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97"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51920" y="3363838"/>
            <a:ext cx="499399" cy="4994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97"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84168" y="3795886"/>
            <a:ext cx="499399" cy="4994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97"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96336" y="3363838"/>
            <a:ext cx="499399" cy="499400"/>
          </a:xfrm>
          <a:prstGeom prst="rect">
            <a:avLst/>
          </a:prstGeom>
          <a:noFill/>
          <a:extLst>
            <a:ext uri="{909E8E84-426E-40DD-AFC4-6F175D3DCCD1}">
              <a14:hiddenFill xmlns:a14="http://schemas.microsoft.com/office/drawing/2010/main">
                <a:solidFill>
                  <a:srgbClr val="FFFFFF"/>
                </a:solidFill>
              </a14:hiddenFill>
            </a:ext>
          </a:extLst>
        </p:spPr>
      </p:pic>
      <p:sp>
        <p:nvSpPr>
          <p:cNvPr id="13" name="AutoShape 5"/>
          <p:cNvSpPr>
            <a:spLocks noChangeArrowheads="1"/>
          </p:cNvSpPr>
          <p:nvPr/>
        </p:nvSpPr>
        <p:spPr bwMode="auto">
          <a:xfrm>
            <a:off x="556963" y="585035"/>
            <a:ext cx="8048776" cy="388721"/>
          </a:xfrm>
          <a:prstGeom prst="roundRect">
            <a:avLst>
              <a:gd name="adj" fmla="val 16667"/>
            </a:avLst>
          </a:prstGeom>
          <a:solidFill>
            <a:srgbClr val="0089FA"/>
          </a:solidFill>
          <a:ln>
            <a:noFill/>
          </a:ln>
          <a:effectLst/>
          <a:extLst/>
        </p:spPr>
        <p:txBody>
          <a:bodyPr wrap="none" anchor="ctr"/>
          <a:lstStyle/>
          <a:p>
            <a:endParaRPr lang="zh-CN" altLang="en-US"/>
          </a:p>
        </p:txBody>
      </p:sp>
      <p:sp>
        <p:nvSpPr>
          <p:cNvPr id="14" name="Rectangle 6"/>
          <p:cNvSpPr>
            <a:spLocks noChangeArrowheads="1"/>
          </p:cNvSpPr>
          <p:nvPr/>
        </p:nvSpPr>
        <p:spPr bwMode="auto">
          <a:xfrm>
            <a:off x="2596943" y="542764"/>
            <a:ext cx="395012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itchFamily="34" charset="-122"/>
                <a:ea typeface="微软雅黑" pitchFamily="34" charset="-122"/>
              </a:rPr>
              <a:t>6.9.3  P2P </a:t>
            </a:r>
            <a:r>
              <a:rPr lang="zh-CN" altLang="en-US" sz="2400" b="1" dirty="0">
                <a:solidFill>
                  <a:schemeClr val="bg1"/>
                </a:solidFill>
                <a:latin typeface="微软雅黑" pitchFamily="34" charset="-122"/>
                <a:ea typeface="微软雅黑" pitchFamily="34" charset="-122"/>
              </a:rPr>
              <a:t>文件分发的分析</a:t>
            </a:r>
          </a:p>
        </p:txBody>
      </p:sp>
      <p:sp>
        <p:nvSpPr>
          <p:cNvPr id="15" name="Rectangle 68"/>
          <p:cNvSpPr>
            <a:spLocks noChangeArrowheads="1"/>
          </p:cNvSpPr>
          <p:nvPr/>
        </p:nvSpPr>
        <p:spPr bwMode="auto">
          <a:xfrm>
            <a:off x="483810" y="997540"/>
            <a:ext cx="2579430" cy="343940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eaLnBrk="0" hangingPunct="0">
              <a:lnSpc>
                <a:spcPts val="2900"/>
              </a:lnSpc>
              <a:buClr>
                <a:srgbClr val="0070C0"/>
              </a:buClr>
              <a:buFont typeface="Wingdings" pitchFamily="2" charset="2"/>
              <a:buChar char="l"/>
            </a:pPr>
            <a:r>
              <a:rPr lang="zh-CN" altLang="en-US" sz="2000" b="1" dirty="0">
                <a:latin typeface="微软雅黑" pitchFamily="34" charset="-122"/>
                <a:ea typeface="微软雅黑" pitchFamily="34" charset="-122"/>
              </a:rPr>
              <a:t>有 </a:t>
            </a:r>
            <a:r>
              <a:rPr lang="en-US" altLang="zh-CN" sz="2000" b="1" i="1" dirty="0">
                <a:latin typeface="微软雅黑" pitchFamily="34" charset="-122"/>
                <a:ea typeface="微软雅黑" pitchFamily="34" charset="-122"/>
              </a:rPr>
              <a:t>N</a:t>
            </a:r>
            <a:r>
              <a:rPr lang="en-US" altLang="zh-CN" sz="2000" b="1" dirty="0">
                <a:latin typeface="微软雅黑" pitchFamily="34" charset="-122"/>
                <a:ea typeface="微软雅黑" pitchFamily="34" charset="-122"/>
              </a:rPr>
              <a:t> </a:t>
            </a:r>
            <a:r>
              <a:rPr lang="zh-CN" altLang="en-US" sz="2000" b="1" dirty="0">
                <a:latin typeface="微软雅黑" pitchFamily="34" charset="-122"/>
                <a:ea typeface="微软雅黑" pitchFamily="34" charset="-122"/>
              </a:rPr>
              <a:t>台主机从服务器下载一个大文件，其长度为 </a:t>
            </a:r>
            <a:r>
              <a:rPr lang="en-US" altLang="zh-CN" sz="2000" b="1" i="1" dirty="0">
                <a:latin typeface="微软雅黑" pitchFamily="34" charset="-122"/>
                <a:ea typeface="微软雅黑" pitchFamily="34" charset="-122"/>
              </a:rPr>
              <a:t>F</a:t>
            </a:r>
            <a:r>
              <a:rPr lang="en-US" altLang="zh-CN" sz="2000" b="1" dirty="0">
                <a:latin typeface="微软雅黑" pitchFamily="34" charset="-122"/>
                <a:ea typeface="微软雅黑" pitchFamily="34" charset="-122"/>
              </a:rPr>
              <a:t> bit</a:t>
            </a:r>
            <a:r>
              <a:rPr lang="zh-CN" altLang="en-US" sz="2000" b="1" dirty="0">
                <a:latin typeface="微软雅黑" pitchFamily="34" charset="-122"/>
                <a:ea typeface="微软雅黑" pitchFamily="34" charset="-122"/>
              </a:rPr>
              <a:t>。假定主机与互联网连接的链路的上传速率和下载速率分别为 </a:t>
            </a:r>
            <a:r>
              <a:rPr lang="en-US" altLang="zh-CN" sz="2000" b="1" i="1" dirty="0" err="1">
                <a:latin typeface="微软雅黑" pitchFamily="34" charset="-122"/>
                <a:ea typeface="微软雅黑" pitchFamily="34" charset="-122"/>
              </a:rPr>
              <a:t>u</a:t>
            </a:r>
            <a:r>
              <a:rPr lang="en-US" altLang="zh-CN" sz="2000" b="1" i="1" baseline="-25000" dirty="0" err="1">
                <a:latin typeface="微软雅黑" pitchFamily="34" charset="-122"/>
                <a:ea typeface="微软雅黑" pitchFamily="34" charset="-122"/>
              </a:rPr>
              <a:t>i</a:t>
            </a:r>
            <a:r>
              <a:rPr lang="en-US" altLang="zh-CN" sz="2000" b="1" dirty="0">
                <a:latin typeface="微软雅黑" pitchFamily="34" charset="-122"/>
                <a:ea typeface="微软雅黑" pitchFamily="34" charset="-122"/>
              </a:rPr>
              <a:t> </a:t>
            </a:r>
            <a:r>
              <a:rPr lang="zh-CN" altLang="en-US" sz="2000" b="1" dirty="0">
                <a:latin typeface="微软雅黑" pitchFamily="34" charset="-122"/>
                <a:ea typeface="微软雅黑" pitchFamily="34" charset="-122"/>
              </a:rPr>
              <a:t>和 </a:t>
            </a:r>
            <a:r>
              <a:rPr lang="en-US" altLang="zh-CN" sz="2000" b="1" i="1" dirty="0">
                <a:latin typeface="微软雅黑" pitchFamily="34" charset="-122"/>
                <a:ea typeface="微软雅黑" pitchFamily="34" charset="-122"/>
              </a:rPr>
              <a:t>d</a:t>
            </a:r>
            <a:r>
              <a:rPr lang="en-US" altLang="zh-CN" sz="2000" b="1" i="1" baseline="-25000" dirty="0">
                <a:latin typeface="微软雅黑" pitchFamily="34" charset="-122"/>
                <a:ea typeface="微软雅黑" pitchFamily="34" charset="-122"/>
              </a:rPr>
              <a:t>i</a:t>
            </a:r>
            <a:r>
              <a:rPr lang="en-US" altLang="zh-CN" sz="2000" b="1" dirty="0">
                <a:latin typeface="微软雅黑" pitchFamily="34" charset="-122"/>
                <a:ea typeface="微软雅黑" pitchFamily="34" charset="-122"/>
              </a:rPr>
              <a:t> </a:t>
            </a:r>
            <a:r>
              <a:rPr lang="zh-CN" altLang="en-US" sz="2000" b="1" dirty="0">
                <a:latin typeface="微软雅黑" pitchFamily="34" charset="-122"/>
                <a:ea typeface="微软雅黑" pitchFamily="34" charset="-122"/>
              </a:rPr>
              <a:t>，单位都是 </a:t>
            </a:r>
            <a:r>
              <a:rPr lang="en-US" altLang="zh-CN" sz="2000" b="1" dirty="0">
                <a:latin typeface="微软雅黑" pitchFamily="34" charset="-122"/>
                <a:ea typeface="微软雅黑" pitchFamily="34" charset="-122"/>
              </a:rPr>
              <a:t>bit/s</a:t>
            </a:r>
            <a:r>
              <a:rPr lang="zh-CN" altLang="en-US" sz="2000" b="1" dirty="0">
                <a:latin typeface="微软雅黑" pitchFamily="34" charset="-122"/>
                <a:ea typeface="微软雅黑" pitchFamily="34" charset="-122"/>
              </a:rPr>
              <a:t>。</a:t>
            </a:r>
          </a:p>
        </p:txBody>
      </p:sp>
      <p:grpSp>
        <p:nvGrpSpPr>
          <p:cNvPr id="16" name="Group 457"/>
          <p:cNvGrpSpPr>
            <a:grpSpLocks/>
          </p:cNvGrpSpPr>
          <p:nvPr/>
        </p:nvGrpSpPr>
        <p:grpSpPr bwMode="auto">
          <a:xfrm>
            <a:off x="4455943" y="1763255"/>
            <a:ext cx="2715518" cy="1471274"/>
            <a:chOff x="1776" y="2768"/>
            <a:chExt cx="1824" cy="736"/>
          </a:xfrm>
          <a:solidFill>
            <a:schemeClr val="bg1">
              <a:lumMod val="95000"/>
            </a:schemeClr>
          </a:solidFill>
          <a:effectLst>
            <a:outerShdw blurRad="50800" dist="38100" dir="2700000" algn="tl" rotWithShape="0">
              <a:prstClr val="black">
                <a:alpha val="40000"/>
              </a:prstClr>
            </a:outerShdw>
          </a:effectLst>
        </p:grpSpPr>
        <p:grpSp>
          <p:nvGrpSpPr>
            <p:cNvPr id="17" name="Group 458"/>
            <p:cNvGrpSpPr>
              <a:grpSpLocks/>
            </p:cNvGrpSpPr>
            <p:nvPr/>
          </p:nvGrpSpPr>
          <p:grpSpPr bwMode="auto">
            <a:xfrm>
              <a:off x="1787" y="2783"/>
              <a:ext cx="1813" cy="721"/>
              <a:chOff x="1787" y="2783"/>
              <a:chExt cx="1813" cy="721"/>
            </a:xfrm>
            <a:grpFill/>
          </p:grpSpPr>
          <p:sp>
            <p:nvSpPr>
              <p:cNvPr id="27" name="Oval 459"/>
              <p:cNvSpPr>
                <a:spLocks noChangeArrowheads="1"/>
              </p:cNvSpPr>
              <p:nvPr/>
            </p:nvSpPr>
            <p:spPr bwMode="auto">
              <a:xfrm>
                <a:off x="2413" y="2783"/>
                <a:ext cx="780" cy="291"/>
              </a:xfrm>
              <a:prstGeom prst="ellipse">
                <a:avLst/>
              </a:prstGeom>
              <a:grpFill/>
              <a:ln>
                <a:noFill/>
              </a:ln>
              <a:extLst/>
            </p:spPr>
            <p:style>
              <a:lnRef idx="2">
                <a:schemeClr val="dk1"/>
              </a:lnRef>
              <a:fillRef idx="1">
                <a:schemeClr val="lt1"/>
              </a:fillRef>
              <a:effectRef idx="0">
                <a:schemeClr val="dk1"/>
              </a:effectRef>
              <a:fontRef idx="minor">
                <a:schemeClr val="dk1"/>
              </a:fontRef>
            </p:style>
            <p:txBody>
              <a:bodyPr/>
              <a:lstStyle/>
              <a:p>
                <a:endParaRPr lang="zh-CN" altLang="en-US" sz="1400" b="1">
                  <a:solidFill>
                    <a:srgbClr val="0000FF"/>
                  </a:solidFill>
                  <a:latin typeface="微软雅黑" pitchFamily="34" charset="-122"/>
                  <a:ea typeface="微软雅黑" pitchFamily="34" charset="-122"/>
                </a:endParaRPr>
              </a:p>
            </p:txBody>
          </p:sp>
          <p:sp>
            <p:nvSpPr>
              <p:cNvPr id="28" name="Oval 460"/>
              <p:cNvSpPr>
                <a:spLocks noChangeArrowheads="1"/>
              </p:cNvSpPr>
              <p:nvPr/>
            </p:nvSpPr>
            <p:spPr bwMode="auto">
              <a:xfrm>
                <a:off x="1974" y="2863"/>
                <a:ext cx="593" cy="291"/>
              </a:xfrm>
              <a:prstGeom prst="ellipse">
                <a:avLst/>
              </a:prstGeom>
              <a:grpFill/>
              <a:ln>
                <a:noFill/>
              </a:ln>
              <a:extLst/>
            </p:spPr>
            <p:style>
              <a:lnRef idx="2">
                <a:schemeClr val="dk1"/>
              </a:lnRef>
              <a:fillRef idx="1">
                <a:schemeClr val="lt1"/>
              </a:fillRef>
              <a:effectRef idx="0">
                <a:schemeClr val="dk1"/>
              </a:effectRef>
              <a:fontRef idx="minor">
                <a:schemeClr val="dk1"/>
              </a:fontRef>
            </p:style>
            <p:txBody>
              <a:bodyPr/>
              <a:lstStyle/>
              <a:p>
                <a:endParaRPr lang="zh-CN" altLang="en-US" sz="1400" b="1">
                  <a:solidFill>
                    <a:srgbClr val="0000FF"/>
                  </a:solidFill>
                  <a:latin typeface="微软雅黑" pitchFamily="34" charset="-122"/>
                  <a:ea typeface="微软雅黑" pitchFamily="34" charset="-122"/>
                </a:endParaRPr>
              </a:p>
            </p:txBody>
          </p:sp>
          <p:sp>
            <p:nvSpPr>
              <p:cNvPr id="29" name="Oval 461"/>
              <p:cNvSpPr>
                <a:spLocks noChangeArrowheads="1"/>
              </p:cNvSpPr>
              <p:nvPr/>
            </p:nvSpPr>
            <p:spPr bwMode="auto">
              <a:xfrm>
                <a:off x="1787" y="3045"/>
                <a:ext cx="396" cy="233"/>
              </a:xfrm>
              <a:prstGeom prst="ellipse">
                <a:avLst/>
              </a:prstGeom>
              <a:grpFill/>
              <a:ln>
                <a:noFill/>
              </a:ln>
              <a:extLst/>
            </p:spPr>
            <p:style>
              <a:lnRef idx="2">
                <a:schemeClr val="dk1"/>
              </a:lnRef>
              <a:fillRef idx="1">
                <a:schemeClr val="lt1"/>
              </a:fillRef>
              <a:effectRef idx="0">
                <a:schemeClr val="dk1"/>
              </a:effectRef>
              <a:fontRef idx="minor">
                <a:schemeClr val="dk1"/>
              </a:fontRef>
            </p:style>
            <p:txBody>
              <a:bodyPr/>
              <a:lstStyle/>
              <a:p>
                <a:endParaRPr lang="zh-CN" altLang="en-US" sz="1400" b="1">
                  <a:solidFill>
                    <a:srgbClr val="0000FF"/>
                  </a:solidFill>
                  <a:latin typeface="微软雅黑" pitchFamily="34" charset="-122"/>
                  <a:ea typeface="微软雅黑" pitchFamily="34" charset="-122"/>
                </a:endParaRPr>
              </a:p>
            </p:txBody>
          </p:sp>
          <p:sp>
            <p:nvSpPr>
              <p:cNvPr id="30" name="Oval 462"/>
              <p:cNvSpPr>
                <a:spLocks noChangeArrowheads="1"/>
              </p:cNvSpPr>
              <p:nvPr/>
            </p:nvSpPr>
            <p:spPr bwMode="auto">
              <a:xfrm>
                <a:off x="1908" y="3154"/>
                <a:ext cx="604" cy="255"/>
              </a:xfrm>
              <a:prstGeom prst="ellipse">
                <a:avLst/>
              </a:prstGeom>
              <a:grpFill/>
              <a:ln>
                <a:noFill/>
              </a:ln>
              <a:extLst/>
            </p:spPr>
            <p:style>
              <a:lnRef idx="2">
                <a:schemeClr val="dk1"/>
              </a:lnRef>
              <a:fillRef idx="1">
                <a:schemeClr val="lt1"/>
              </a:fillRef>
              <a:effectRef idx="0">
                <a:schemeClr val="dk1"/>
              </a:effectRef>
              <a:fontRef idx="minor">
                <a:schemeClr val="dk1"/>
              </a:fontRef>
            </p:style>
            <p:txBody>
              <a:bodyPr/>
              <a:lstStyle/>
              <a:p>
                <a:endParaRPr lang="zh-CN" altLang="en-US" sz="1400" b="1">
                  <a:solidFill>
                    <a:srgbClr val="0000FF"/>
                  </a:solidFill>
                  <a:latin typeface="微软雅黑" pitchFamily="34" charset="-122"/>
                  <a:ea typeface="微软雅黑" pitchFamily="34" charset="-122"/>
                </a:endParaRPr>
              </a:p>
            </p:txBody>
          </p:sp>
          <p:sp>
            <p:nvSpPr>
              <p:cNvPr id="31" name="Oval 463"/>
              <p:cNvSpPr>
                <a:spLocks noChangeArrowheads="1"/>
              </p:cNvSpPr>
              <p:nvPr/>
            </p:nvSpPr>
            <p:spPr bwMode="auto">
              <a:xfrm>
                <a:off x="2347" y="3198"/>
                <a:ext cx="912" cy="306"/>
              </a:xfrm>
              <a:prstGeom prst="ellipse">
                <a:avLst/>
              </a:prstGeom>
              <a:grpFill/>
              <a:ln>
                <a:noFill/>
              </a:ln>
              <a:extLst/>
            </p:spPr>
            <p:style>
              <a:lnRef idx="2">
                <a:schemeClr val="dk1"/>
              </a:lnRef>
              <a:fillRef idx="1">
                <a:schemeClr val="lt1"/>
              </a:fillRef>
              <a:effectRef idx="0">
                <a:schemeClr val="dk1"/>
              </a:effectRef>
              <a:fontRef idx="minor">
                <a:schemeClr val="dk1"/>
              </a:fontRef>
            </p:style>
            <p:txBody>
              <a:bodyPr/>
              <a:lstStyle/>
              <a:p>
                <a:endParaRPr lang="zh-CN" altLang="en-US" sz="1400" b="1">
                  <a:solidFill>
                    <a:srgbClr val="0000FF"/>
                  </a:solidFill>
                  <a:latin typeface="微软雅黑" pitchFamily="34" charset="-122"/>
                  <a:ea typeface="微软雅黑" pitchFamily="34" charset="-122"/>
                </a:endParaRPr>
              </a:p>
            </p:txBody>
          </p:sp>
          <p:sp>
            <p:nvSpPr>
              <p:cNvPr id="32" name="Oval 464"/>
              <p:cNvSpPr>
                <a:spLocks noChangeArrowheads="1"/>
              </p:cNvSpPr>
              <p:nvPr/>
            </p:nvSpPr>
            <p:spPr bwMode="auto">
              <a:xfrm>
                <a:off x="2941" y="2870"/>
                <a:ext cx="571" cy="226"/>
              </a:xfrm>
              <a:prstGeom prst="ellipse">
                <a:avLst/>
              </a:prstGeom>
              <a:grpFill/>
              <a:ln>
                <a:noFill/>
              </a:ln>
              <a:extLst/>
            </p:spPr>
            <p:style>
              <a:lnRef idx="2">
                <a:schemeClr val="dk1"/>
              </a:lnRef>
              <a:fillRef idx="1">
                <a:schemeClr val="lt1"/>
              </a:fillRef>
              <a:effectRef idx="0">
                <a:schemeClr val="dk1"/>
              </a:effectRef>
              <a:fontRef idx="minor">
                <a:schemeClr val="dk1"/>
              </a:fontRef>
            </p:style>
            <p:txBody>
              <a:bodyPr/>
              <a:lstStyle/>
              <a:p>
                <a:endParaRPr lang="zh-CN" altLang="en-US" sz="1400" b="1">
                  <a:solidFill>
                    <a:srgbClr val="0000FF"/>
                  </a:solidFill>
                  <a:latin typeface="微软雅黑" pitchFamily="34" charset="-122"/>
                  <a:ea typeface="微软雅黑" pitchFamily="34" charset="-122"/>
                </a:endParaRPr>
              </a:p>
            </p:txBody>
          </p:sp>
          <p:sp>
            <p:nvSpPr>
              <p:cNvPr id="33" name="Oval 465"/>
              <p:cNvSpPr>
                <a:spLocks noChangeArrowheads="1"/>
              </p:cNvSpPr>
              <p:nvPr/>
            </p:nvSpPr>
            <p:spPr bwMode="auto">
              <a:xfrm>
                <a:off x="3029" y="3023"/>
                <a:ext cx="571" cy="226"/>
              </a:xfrm>
              <a:prstGeom prst="ellipse">
                <a:avLst/>
              </a:prstGeom>
              <a:grpFill/>
              <a:ln>
                <a:noFill/>
              </a:ln>
              <a:extLst/>
            </p:spPr>
            <p:style>
              <a:lnRef idx="2">
                <a:schemeClr val="dk1"/>
              </a:lnRef>
              <a:fillRef idx="1">
                <a:schemeClr val="lt1"/>
              </a:fillRef>
              <a:effectRef idx="0">
                <a:schemeClr val="dk1"/>
              </a:effectRef>
              <a:fontRef idx="minor">
                <a:schemeClr val="dk1"/>
              </a:fontRef>
            </p:style>
            <p:txBody>
              <a:bodyPr/>
              <a:lstStyle/>
              <a:p>
                <a:endParaRPr lang="zh-CN" altLang="en-US" sz="1400" b="1">
                  <a:solidFill>
                    <a:srgbClr val="0000FF"/>
                  </a:solidFill>
                  <a:latin typeface="微软雅黑" pitchFamily="34" charset="-122"/>
                  <a:ea typeface="微软雅黑" pitchFamily="34" charset="-122"/>
                </a:endParaRPr>
              </a:p>
            </p:txBody>
          </p:sp>
          <p:sp>
            <p:nvSpPr>
              <p:cNvPr id="34" name="Oval 466"/>
              <p:cNvSpPr>
                <a:spLocks noChangeArrowheads="1"/>
              </p:cNvSpPr>
              <p:nvPr/>
            </p:nvSpPr>
            <p:spPr bwMode="auto">
              <a:xfrm>
                <a:off x="2974" y="3074"/>
                <a:ext cx="571" cy="379"/>
              </a:xfrm>
              <a:prstGeom prst="ellipse">
                <a:avLst/>
              </a:prstGeom>
              <a:grpFill/>
              <a:ln>
                <a:noFill/>
              </a:ln>
              <a:extLst/>
            </p:spPr>
            <p:style>
              <a:lnRef idx="2">
                <a:schemeClr val="dk1"/>
              </a:lnRef>
              <a:fillRef idx="1">
                <a:schemeClr val="lt1"/>
              </a:fillRef>
              <a:effectRef idx="0">
                <a:schemeClr val="dk1"/>
              </a:effectRef>
              <a:fontRef idx="minor">
                <a:schemeClr val="dk1"/>
              </a:fontRef>
            </p:style>
            <p:txBody>
              <a:bodyPr/>
              <a:lstStyle/>
              <a:p>
                <a:endParaRPr lang="zh-CN" altLang="en-US" sz="1400" b="1">
                  <a:solidFill>
                    <a:srgbClr val="0000FF"/>
                  </a:solidFill>
                  <a:latin typeface="微软雅黑" pitchFamily="34" charset="-122"/>
                  <a:ea typeface="微软雅黑" pitchFamily="34" charset="-122"/>
                </a:endParaRPr>
              </a:p>
            </p:txBody>
          </p:sp>
          <p:sp>
            <p:nvSpPr>
              <p:cNvPr id="35" name="Oval 467"/>
              <p:cNvSpPr>
                <a:spLocks noChangeArrowheads="1"/>
              </p:cNvSpPr>
              <p:nvPr/>
            </p:nvSpPr>
            <p:spPr bwMode="auto">
              <a:xfrm>
                <a:off x="2117" y="2957"/>
                <a:ext cx="1175" cy="379"/>
              </a:xfrm>
              <a:prstGeom prst="ellipse">
                <a:avLst/>
              </a:prstGeom>
              <a:grpFill/>
              <a:ln>
                <a:noFill/>
              </a:ln>
              <a:extLst/>
            </p:spPr>
            <p:style>
              <a:lnRef idx="2">
                <a:schemeClr val="dk1"/>
              </a:lnRef>
              <a:fillRef idx="1">
                <a:schemeClr val="lt1"/>
              </a:fillRef>
              <a:effectRef idx="0">
                <a:schemeClr val="dk1"/>
              </a:effectRef>
              <a:fontRef idx="minor">
                <a:schemeClr val="dk1"/>
              </a:fontRef>
            </p:style>
            <p:txBody>
              <a:bodyPr/>
              <a:lstStyle/>
              <a:p>
                <a:endParaRPr lang="zh-CN" altLang="en-US" sz="1400" b="1">
                  <a:solidFill>
                    <a:srgbClr val="0000FF"/>
                  </a:solidFill>
                  <a:latin typeface="微软雅黑" pitchFamily="34" charset="-122"/>
                  <a:ea typeface="微软雅黑" pitchFamily="34" charset="-122"/>
                </a:endParaRPr>
              </a:p>
            </p:txBody>
          </p:sp>
        </p:grpSp>
        <p:sp>
          <p:nvSpPr>
            <p:cNvPr id="18" name="Oval 468"/>
            <p:cNvSpPr>
              <a:spLocks noChangeArrowheads="1"/>
            </p:cNvSpPr>
            <p:nvPr/>
          </p:nvSpPr>
          <p:spPr bwMode="auto">
            <a:xfrm>
              <a:off x="2402" y="2768"/>
              <a:ext cx="780" cy="291"/>
            </a:xfrm>
            <a:prstGeom prst="ellipse">
              <a:avLst/>
            </a:prstGeom>
            <a:grpFill/>
            <a:ln>
              <a:noFill/>
            </a:ln>
            <a:extLst/>
          </p:spPr>
          <p:style>
            <a:lnRef idx="2">
              <a:schemeClr val="dk1"/>
            </a:lnRef>
            <a:fillRef idx="1">
              <a:schemeClr val="lt1"/>
            </a:fillRef>
            <a:effectRef idx="0">
              <a:schemeClr val="dk1"/>
            </a:effectRef>
            <a:fontRef idx="minor">
              <a:schemeClr val="dk1"/>
            </a:fontRef>
          </p:style>
          <p:txBody>
            <a:bodyPr/>
            <a:lstStyle/>
            <a:p>
              <a:endParaRPr lang="zh-CN" altLang="en-US" sz="1400" b="1">
                <a:solidFill>
                  <a:srgbClr val="0000FF"/>
                </a:solidFill>
                <a:latin typeface="微软雅黑" pitchFamily="34" charset="-122"/>
                <a:ea typeface="微软雅黑" pitchFamily="34" charset="-122"/>
              </a:endParaRPr>
            </a:p>
          </p:txBody>
        </p:sp>
        <p:sp>
          <p:nvSpPr>
            <p:cNvPr id="19" name="Oval 469"/>
            <p:cNvSpPr>
              <a:spLocks noChangeArrowheads="1"/>
            </p:cNvSpPr>
            <p:nvPr/>
          </p:nvSpPr>
          <p:spPr bwMode="auto">
            <a:xfrm>
              <a:off x="1963" y="2848"/>
              <a:ext cx="593" cy="292"/>
            </a:xfrm>
            <a:prstGeom prst="ellipse">
              <a:avLst/>
            </a:prstGeom>
            <a:grpFill/>
            <a:ln>
              <a:noFill/>
            </a:ln>
            <a:extLst/>
          </p:spPr>
          <p:style>
            <a:lnRef idx="2">
              <a:schemeClr val="dk1"/>
            </a:lnRef>
            <a:fillRef idx="1">
              <a:schemeClr val="lt1"/>
            </a:fillRef>
            <a:effectRef idx="0">
              <a:schemeClr val="dk1"/>
            </a:effectRef>
            <a:fontRef idx="minor">
              <a:schemeClr val="dk1"/>
            </a:fontRef>
          </p:style>
          <p:txBody>
            <a:bodyPr/>
            <a:lstStyle/>
            <a:p>
              <a:endParaRPr lang="zh-CN" altLang="en-US" sz="1400" b="1">
                <a:solidFill>
                  <a:srgbClr val="0000FF"/>
                </a:solidFill>
                <a:latin typeface="微软雅黑" pitchFamily="34" charset="-122"/>
                <a:ea typeface="微软雅黑" pitchFamily="34" charset="-122"/>
              </a:endParaRPr>
            </a:p>
          </p:txBody>
        </p:sp>
        <p:sp>
          <p:nvSpPr>
            <p:cNvPr id="20" name="Oval 470"/>
            <p:cNvSpPr>
              <a:spLocks noChangeArrowheads="1"/>
            </p:cNvSpPr>
            <p:nvPr/>
          </p:nvSpPr>
          <p:spPr bwMode="auto">
            <a:xfrm>
              <a:off x="1776" y="3030"/>
              <a:ext cx="396" cy="234"/>
            </a:xfrm>
            <a:prstGeom prst="ellipse">
              <a:avLst/>
            </a:prstGeom>
            <a:grpFill/>
            <a:ln>
              <a:noFill/>
            </a:ln>
            <a:extLst/>
          </p:spPr>
          <p:style>
            <a:lnRef idx="2">
              <a:schemeClr val="dk1"/>
            </a:lnRef>
            <a:fillRef idx="1">
              <a:schemeClr val="lt1"/>
            </a:fillRef>
            <a:effectRef idx="0">
              <a:schemeClr val="dk1"/>
            </a:effectRef>
            <a:fontRef idx="minor">
              <a:schemeClr val="dk1"/>
            </a:fontRef>
          </p:style>
          <p:txBody>
            <a:bodyPr/>
            <a:lstStyle/>
            <a:p>
              <a:endParaRPr lang="zh-CN" altLang="en-US" sz="1400" b="1">
                <a:solidFill>
                  <a:srgbClr val="0000FF"/>
                </a:solidFill>
                <a:latin typeface="微软雅黑" pitchFamily="34" charset="-122"/>
                <a:ea typeface="微软雅黑" pitchFamily="34" charset="-122"/>
              </a:endParaRPr>
            </a:p>
          </p:txBody>
        </p:sp>
        <p:sp>
          <p:nvSpPr>
            <p:cNvPr id="21" name="Oval 471"/>
            <p:cNvSpPr>
              <a:spLocks noChangeArrowheads="1"/>
            </p:cNvSpPr>
            <p:nvPr/>
          </p:nvSpPr>
          <p:spPr bwMode="auto">
            <a:xfrm>
              <a:off x="1897" y="3140"/>
              <a:ext cx="604" cy="255"/>
            </a:xfrm>
            <a:prstGeom prst="ellipse">
              <a:avLst/>
            </a:prstGeom>
            <a:grpFill/>
            <a:ln>
              <a:noFill/>
            </a:ln>
            <a:extLst/>
          </p:spPr>
          <p:style>
            <a:lnRef idx="2">
              <a:schemeClr val="dk1"/>
            </a:lnRef>
            <a:fillRef idx="1">
              <a:schemeClr val="lt1"/>
            </a:fillRef>
            <a:effectRef idx="0">
              <a:schemeClr val="dk1"/>
            </a:effectRef>
            <a:fontRef idx="minor">
              <a:schemeClr val="dk1"/>
            </a:fontRef>
          </p:style>
          <p:txBody>
            <a:bodyPr/>
            <a:lstStyle/>
            <a:p>
              <a:endParaRPr lang="zh-CN" altLang="en-US" sz="1400" b="1">
                <a:solidFill>
                  <a:srgbClr val="0000FF"/>
                </a:solidFill>
                <a:latin typeface="微软雅黑" pitchFamily="34" charset="-122"/>
                <a:ea typeface="微软雅黑" pitchFamily="34" charset="-122"/>
              </a:endParaRPr>
            </a:p>
          </p:txBody>
        </p:sp>
        <p:sp>
          <p:nvSpPr>
            <p:cNvPr id="22" name="Oval 472"/>
            <p:cNvSpPr>
              <a:spLocks noChangeArrowheads="1"/>
            </p:cNvSpPr>
            <p:nvPr/>
          </p:nvSpPr>
          <p:spPr bwMode="auto">
            <a:xfrm>
              <a:off x="2336" y="3183"/>
              <a:ext cx="912" cy="306"/>
            </a:xfrm>
            <a:prstGeom prst="ellipse">
              <a:avLst/>
            </a:prstGeom>
            <a:grpFill/>
            <a:ln>
              <a:noFill/>
            </a:ln>
            <a:extLst/>
          </p:spPr>
          <p:style>
            <a:lnRef idx="2">
              <a:schemeClr val="dk1"/>
            </a:lnRef>
            <a:fillRef idx="1">
              <a:schemeClr val="lt1"/>
            </a:fillRef>
            <a:effectRef idx="0">
              <a:schemeClr val="dk1"/>
            </a:effectRef>
            <a:fontRef idx="minor">
              <a:schemeClr val="dk1"/>
            </a:fontRef>
          </p:style>
          <p:txBody>
            <a:bodyPr/>
            <a:lstStyle/>
            <a:p>
              <a:endParaRPr lang="zh-CN" altLang="en-US" sz="1400" b="1">
                <a:solidFill>
                  <a:srgbClr val="0000FF"/>
                </a:solidFill>
                <a:latin typeface="微软雅黑" pitchFamily="34" charset="-122"/>
                <a:ea typeface="微软雅黑" pitchFamily="34" charset="-122"/>
              </a:endParaRPr>
            </a:p>
          </p:txBody>
        </p:sp>
        <p:sp>
          <p:nvSpPr>
            <p:cNvPr id="23" name="Oval 473"/>
            <p:cNvSpPr>
              <a:spLocks noChangeArrowheads="1"/>
            </p:cNvSpPr>
            <p:nvPr/>
          </p:nvSpPr>
          <p:spPr bwMode="auto">
            <a:xfrm>
              <a:off x="2930" y="2855"/>
              <a:ext cx="571" cy="226"/>
            </a:xfrm>
            <a:prstGeom prst="ellipse">
              <a:avLst/>
            </a:prstGeom>
            <a:grpFill/>
            <a:ln>
              <a:noFill/>
            </a:ln>
            <a:extLst/>
          </p:spPr>
          <p:style>
            <a:lnRef idx="2">
              <a:schemeClr val="dk1"/>
            </a:lnRef>
            <a:fillRef idx="1">
              <a:schemeClr val="lt1"/>
            </a:fillRef>
            <a:effectRef idx="0">
              <a:schemeClr val="dk1"/>
            </a:effectRef>
            <a:fontRef idx="minor">
              <a:schemeClr val="dk1"/>
            </a:fontRef>
          </p:style>
          <p:txBody>
            <a:bodyPr/>
            <a:lstStyle/>
            <a:p>
              <a:endParaRPr lang="zh-CN" altLang="en-US" sz="1400" b="1">
                <a:solidFill>
                  <a:srgbClr val="0000FF"/>
                </a:solidFill>
                <a:latin typeface="微软雅黑" pitchFamily="34" charset="-122"/>
                <a:ea typeface="微软雅黑" pitchFamily="34" charset="-122"/>
              </a:endParaRPr>
            </a:p>
          </p:txBody>
        </p:sp>
        <p:sp>
          <p:nvSpPr>
            <p:cNvPr id="24" name="Oval 474"/>
            <p:cNvSpPr>
              <a:spLocks noChangeArrowheads="1"/>
            </p:cNvSpPr>
            <p:nvPr/>
          </p:nvSpPr>
          <p:spPr bwMode="auto">
            <a:xfrm>
              <a:off x="3018" y="3008"/>
              <a:ext cx="571" cy="226"/>
            </a:xfrm>
            <a:prstGeom prst="ellipse">
              <a:avLst/>
            </a:prstGeom>
            <a:grpFill/>
            <a:ln>
              <a:noFill/>
            </a:ln>
            <a:extLst/>
          </p:spPr>
          <p:style>
            <a:lnRef idx="2">
              <a:schemeClr val="dk1"/>
            </a:lnRef>
            <a:fillRef idx="1">
              <a:schemeClr val="lt1"/>
            </a:fillRef>
            <a:effectRef idx="0">
              <a:schemeClr val="dk1"/>
            </a:effectRef>
            <a:fontRef idx="minor">
              <a:schemeClr val="dk1"/>
            </a:fontRef>
          </p:style>
          <p:txBody>
            <a:bodyPr/>
            <a:lstStyle/>
            <a:p>
              <a:endParaRPr lang="zh-CN" altLang="en-US" sz="1400" b="1">
                <a:solidFill>
                  <a:srgbClr val="0000FF"/>
                </a:solidFill>
                <a:latin typeface="微软雅黑" pitchFamily="34" charset="-122"/>
                <a:ea typeface="微软雅黑" pitchFamily="34" charset="-122"/>
              </a:endParaRPr>
            </a:p>
          </p:txBody>
        </p:sp>
        <p:sp>
          <p:nvSpPr>
            <p:cNvPr id="25" name="Oval 475"/>
            <p:cNvSpPr>
              <a:spLocks noChangeArrowheads="1"/>
            </p:cNvSpPr>
            <p:nvPr/>
          </p:nvSpPr>
          <p:spPr bwMode="auto">
            <a:xfrm>
              <a:off x="2963" y="3059"/>
              <a:ext cx="571" cy="379"/>
            </a:xfrm>
            <a:prstGeom prst="ellipse">
              <a:avLst/>
            </a:prstGeom>
            <a:grpFill/>
            <a:ln>
              <a:noFill/>
            </a:ln>
            <a:extLst/>
          </p:spPr>
          <p:style>
            <a:lnRef idx="2">
              <a:schemeClr val="dk1"/>
            </a:lnRef>
            <a:fillRef idx="1">
              <a:schemeClr val="lt1"/>
            </a:fillRef>
            <a:effectRef idx="0">
              <a:schemeClr val="dk1"/>
            </a:effectRef>
            <a:fontRef idx="minor">
              <a:schemeClr val="dk1"/>
            </a:fontRef>
          </p:style>
          <p:txBody>
            <a:bodyPr/>
            <a:lstStyle/>
            <a:p>
              <a:endParaRPr lang="zh-CN" altLang="en-US" sz="1400" b="1">
                <a:solidFill>
                  <a:srgbClr val="0000FF"/>
                </a:solidFill>
                <a:latin typeface="微软雅黑" pitchFamily="34" charset="-122"/>
                <a:ea typeface="微软雅黑" pitchFamily="34" charset="-122"/>
              </a:endParaRPr>
            </a:p>
          </p:txBody>
        </p:sp>
        <p:sp>
          <p:nvSpPr>
            <p:cNvPr id="26" name="Oval 476"/>
            <p:cNvSpPr>
              <a:spLocks noChangeArrowheads="1"/>
            </p:cNvSpPr>
            <p:nvPr/>
          </p:nvSpPr>
          <p:spPr bwMode="auto">
            <a:xfrm>
              <a:off x="2106" y="2943"/>
              <a:ext cx="1175" cy="379"/>
            </a:xfrm>
            <a:prstGeom prst="ellipse">
              <a:avLst/>
            </a:prstGeom>
            <a:grpFill/>
            <a:ln>
              <a:noFill/>
            </a:ln>
            <a:extLst/>
          </p:spPr>
          <p:style>
            <a:lnRef idx="2">
              <a:schemeClr val="dk1"/>
            </a:lnRef>
            <a:fillRef idx="1">
              <a:schemeClr val="lt1"/>
            </a:fillRef>
            <a:effectRef idx="0">
              <a:schemeClr val="dk1"/>
            </a:effectRef>
            <a:fontRef idx="minor">
              <a:schemeClr val="dk1"/>
            </a:fontRef>
          </p:style>
          <p:txBody>
            <a:bodyPr/>
            <a:lstStyle/>
            <a:p>
              <a:endParaRPr lang="zh-CN" altLang="en-US" sz="1400" b="1">
                <a:solidFill>
                  <a:srgbClr val="0000FF"/>
                </a:solidFill>
                <a:latin typeface="微软雅黑" pitchFamily="34" charset="-122"/>
                <a:ea typeface="微软雅黑" pitchFamily="34" charset="-122"/>
              </a:endParaRPr>
            </a:p>
          </p:txBody>
        </p:sp>
      </p:grpSp>
      <p:sp>
        <p:nvSpPr>
          <p:cNvPr id="36" name="Text Box 477"/>
          <p:cNvSpPr txBox="1">
            <a:spLocks noChangeArrowheads="1"/>
          </p:cNvSpPr>
          <p:nvPr/>
        </p:nvSpPr>
        <p:spPr bwMode="auto">
          <a:xfrm>
            <a:off x="5514942" y="2331284"/>
            <a:ext cx="800219"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r>
              <a:rPr kumimoji="1" lang="zh-CN" altLang="en-US" sz="1600" b="1" dirty="0">
                <a:solidFill>
                  <a:sysClr val="windowText" lastClr="000000"/>
                </a:solidFill>
                <a:latin typeface="微软雅黑" pitchFamily="34" charset="-122"/>
                <a:ea typeface="微软雅黑" pitchFamily="34" charset="-122"/>
              </a:rPr>
              <a:t>互联网</a:t>
            </a:r>
          </a:p>
        </p:txBody>
      </p:sp>
      <p:sp>
        <p:nvSpPr>
          <p:cNvPr id="37" name="Line 479"/>
          <p:cNvSpPr>
            <a:spLocks noChangeShapeType="1"/>
          </p:cNvSpPr>
          <p:nvPr/>
        </p:nvSpPr>
        <p:spPr bwMode="auto">
          <a:xfrm>
            <a:off x="3635866" y="2326194"/>
            <a:ext cx="820078" cy="172699"/>
          </a:xfrm>
          <a:prstGeom prst="line">
            <a:avLst/>
          </a:prstGeom>
          <a:noFill/>
          <a:ln w="28575">
            <a:solidFill>
              <a:srgbClr val="CC00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endParaRPr>
          </a:p>
        </p:txBody>
      </p:sp>
      <p:sp>
        <p:nvSpPr>
          <p:cNvPr id="38" name="Line 480"/>
          <p:cNvSpPr>
            <a:spLocks noChangeShapeType="1"/>
          </p:cNvSpPr>
          <p:nvPr/>
        </p:nvSpPr>
        <p:spPr bwMode="auto">
          <a:xfrm rot="10800000">
            <a:off x="3533073" y="2413021"/>
            <a:ext cx="872038" cy="172698"/>
          </a:xfrm>
          <a:prstGeom prst="line">
            <a:avLst/>
          </a:prstGeom>
          <a:noFill/>
          <a:ln w="28575">
            <a:solidFill>
              <a:srgbClr val="00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endParaRPr>
          </a:p>
        </p:txBody>
      </p:sp>
      <p:sp>
        <p:nvSpPr>
          <p:cNvPr id="39" name="Text Box 482"/>
          <p:cNvSpPr txBox="1">
            <a:spLocks noChangeArrowheads="1"/>
          </p:cNvSpPr>
          <p:nvPr/>
        </p:nvSpPr>
        <p:spPr bwMode="auto">
          <a:xfrm>
            <a:off x="7887628" y="2907022"/>
            <a:ext cx="72327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r>
              <a:rPr kumimoji="1" lang="zh-CN" altLang="en-US" sz="1400" b="1" dirty="0">
                <a:solidFill>
                  <a:sysClr val="windowText" lastClr="000000"/>
                </a:solidFill>
                <a:latin typeface="微软雅黑" pitchFamily="34" charset="-122"/>
                <a:ea typeface="微软雅黑" pitchFamily="34" charset="-122"/>
              </a:rPr>
              <a:t>服务器</a:t>
            </a:r>
          </a:p>
        </p:txBody>
      </p:sp>
      <p:sp>
        <p:nvSpPr>
          <p:cNvPr id="40" name="Text Box 2748"/>
          <p:cNvSpPr txBox="1">
            <a:spLocks noChangeArrowheads="1"/>
          </p:cNvSpPr>
          <p:nvPr/>
        </p:nvSpPr>
        <p:spPr bwMode="auto">
          <a:xfrm>
            <a:off x="5787721" y="1393051"/>
            <a:ext cx="36420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r>
              <a:rPr kumimoji="1" lang="en-US" altLang="zh-CN" sz="1400" b="1">
                <a:solidFill>
                  <a:srgbClr val="0000FF"/>
                </a:solidFill>
                <a:latin typeface="微软雅黑" pitchFamily="34" charset="-122"/>
                <a:ea typeface="微软雅黑" pitchFamily="34" charset="-122"/>
                <a:sym typeface="Symbol" pitchFamily="18" charset="2"/>
              </a:rPr>
              <a:t></a:t>
            </a:r>
          </a:p>
        </p:txBody>
      </p:sp>
      <p:sp>
        <p:nvSpPr>
          <p:cNvPr id="41" name="Line 2750"/>
          <p:cNvSpPr>
            <a:spLocks noChangeShapeType="1"/>
          </p:cNvSpPr>
          <p:nvPr/>
        </p:nvSpPr>
        <p:spPr bwMode="auto">
          <a:xfrm rot="816166">
            <a:off x="4773355" y="1601052"/>
            <a:ext cx="820078" cy="172699"/>
          </a:xfrm>
          <a:prstGeom prst="line">
            <a:avLst/>
          </a:prstGeom>
          <a:noFill/>
          <a:ln w="28575">
            <a:solidFill>
              <a:srgbClr val="CC00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FF"/>
              </a:solidFill>
              <a:latin typeface="微软雅黑" pitchFamily="34" charset="-122"/>
              <a:ea typeface="微软雅黑" pitchFamily="34" charset="-122"/>
            </a:endParaRPr>
          </a:p>
        </p:txBody>
      </p:sp>
      <p:sp>
        <p:nvSpPr>
          <p:cNvPr id="42" name="Line 2751"/>
          <p:cNvSpPr>
            <a:spLocks noChangeShapeType="1"/>
          </p:cNvSpPr>
          <p:nvPr/>
        </p:nvSpPr>
        <p:spPr bwMode="auto">
          <a:xfrm rot="11616166">
            <a:off x="4647972" y="1670705"/>
            <a:ext cx="872038" cy="172698"/>
          </a:xfrm>
          <a:prstGeom prst="line">
            <a:avLst/>
          </a:prstGeom>
          <a:noFill/>
          <a:ln w="28575">
            <a:solidFill>
              <a:srgbClr val="00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FF"/>
              </a:solidFill>
              <a:latin typeface="微软雅黑" pitchFamily="34" charset="-122"/>
              <a:ea typeface="微软雅黑" pitchFamily="34" charset="-122"/>
            </a:endParaRPr>
          </a:p>
        </p:txBody>
      </p:sp>
      <p:sp>
        <p:nvSpPr>
          <p:cNvPr id="43" name="Line 2753"/>
          <p:cNvSpPr>
            <a:spLocks noChangeShapeType="1"/>
          </p:cNvSpPr>
          <p:nvPr/>
        </p:nvSpPr>
        <p:spPr bwMode="auto">
          <a:xfrm rot="18950026">
            <a:off x="4200657" y="3130530"/>
            <a:ext cx="820078" cy="172698"/>
          </a:xfrm>
          <a:prstGeom prst="line">
            <a:avLst/>
          </a:prstGeom>
          <a:noFill/>
          <a:ln w="28575">
            <a:solidFill>
              <a:srgbClr val="CC00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FF"/>
              </a:solidFill>
              <a:latin typeface="微软雅黑" pitchFamily="34" charset="-122"/>
              <a:ea typeface="微软雅黑" pitchFamily="34" charset="-122"/>
            </a:endParaRPr>
          </a:p>
        </p:txBody>
      </p:sp>
      <p:sp>
        <p:nvSpPr>
          <p:cNvPr id="44" name="Line 2754"/>
          <p:cNvSpPr>
            <a:spLocks noChangeShapeType="1"/>
          </p:cNvSpPr>
          <p:nvPr/>
        </p:nvSpPr>
        <p:spPr bwMode="auto">
          <a:xfrm rot="8150026">
            <a:off x="4191620" y="3238346"/>
            <a:ext cx="872038" cy="172699"/>
          </a:xfrm>
          <a:prstGeom prst="line">
            <a:avLst/>
          </a:prstGeom>
          <a:noFill/>
          <a:ln w="28575">
            <a:solidFill>
              <a:srgbClr val="00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FF"/>
              </a:solidFill>
              <a:latin typeface="微软雅黑" pitchFamily="34" charset="-122"/>
              <a:ea typeface="微软雅黑" pitchFamily="34" charset="-122"/>
            </a:endParaRPr>
          </a:p>
        </p:txBody>
      </p:sp>
      <p:sp>
        <p:nvSpPr>
          <p:cNvPr id="45" name="Line 2756"/>
          <p:cNvSpPr>
            <a:spLocks noChangeShapeType="1"/>
          </p:cNvSpPr>
          <p:nvPr/>
        </p:nvSpPr>
        <p:spPr bwMode="auto">
          <a:xfrm rot="13567995">
            <a:off x="5778552" y="3434763"/>
            <a:ext cx="692701" cy="204455"/>
          </a:xfrm>
          <a:prstGeom prst="line">
            <a:avLst/>
          </a:prstGeom>
          <a:noFill/>
          <a:ln w="28575">
            <a:solidFill>
              <a:srgbClr val="CC00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FF"/>
              </a:solidFill>
              <a:latin typeface="微软雅黑" pitchFamily="34" charset="-122"/>
              <a:ea typeface="微软雅黑" pitchFamily="34" charset="-122"/>
            </a:endParaRPr>
          </a:p>
        </p:txBody>
      </p:sp>
      <p:sp>
        <p:nvSpPr>
          <p:cNvPr id="46" name="Line 2757"/>
          <p:cNvSpPr>
            <a:spLocks noChangeShapeType="1"/>
          </p:cNvSpPr>
          <p:nvPr/>
        </p:nvSpPr>
        <p:spPr bwMode="auto">
          <a:xfrm rot="2767995">
            <a:off x="5884250" y="3421405"/>
            <a:ext cx="736591" cy="204454"/>
          </a:xfrm>
          <a:prstGeom prst="line">
            <a:avLst/>
          </a:prstGeom>
          <a:noFill/>
          <a:ln w="28575">
            <a:solidFill>
              <a:srgbClr val="00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FF"/>
              </a:solidFill>
              <a:latin typeface="微软雅黑" pitchFamily="34" charset="-122"/>
              <a:ea typeface="微软雅黑" pitchFamily="34" charset="-122"/>
            </a:endParaRPr>
          </a:p>
        </p:txBody>
      </p:sp>
      <p:sp>
        <p:nvSpPr>
          <p:cNvPr id="47" name="Line 2759"/>
          <p:cNvSpPr>
            <a:spLocks noChangeShapeType="1"/>
          </p:cNvSpPr>
          <p:nvPr/>
        </p:nvSpPr>
        <p:spPr bwMode="auto">
          <a:xfrm rot="18997895">
            <a:off x="6607799" y="1700282"/>
            <a:ext cx="820078" cy="172699"/>
          </a:xfrm>
          <a:prstGeom prst="line">
            <a:avLst/>
          </a:prstGeom>
          <a:noFill/>
          <a:ln w="28575">
            <a:solidFill>
              <a:srgbClr val="00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FF"/>
              </a:solidFill>
              <a:latin typeface="微软雅黑" pitchFamily="34" charset="-122"/>
              <a:ea typeface="微软雅黑" pitchFamily="34" charset="-122"/>
            </a:endParaRPr>
          </a:p>
        </p:txBody>
      </p:sp>
      <p:sp>
        <p:nvSpPr>
          <p:cNvPr id="48" name="Line 2760"/>
          <p:cNvSpPr>
            <a:spLocks noChangeShapeType="1"/>
          </p:cNvSpPr>
          <p:nvPr/>
        </p:nvSpPr>
        <p:spPr bwMode="auto">
          <a:xfrm rot="8197895">
            <a:off x="6769329" y="1752760"/>
            <a:ext cx="704860" cy="140257"/>
          </a:xfrm>
          <a:prstGeom prst="line">
            <a:avLst/>
          </a:prstGeom>
          <a:noFill/>
          <a:ln w="28575">
            <a:solidFill>
              <a:srgbClr val="CC00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FF"/>
              </a:solidFill>
              <a:latin typeface="微软雅黑" pitchFamily="34" charset="-122"/>
              <a:ea typeface="微软雅黑" pitchFamily="34" charset="-122"/>
            </a:endParaRPr>
          </a:p>
        </p:txBody>
      </p:sp>
      <p:sp>
        <p:nvSpPr>
          <p:cNvPr id="49" name="Line 2762"/>
          <p:cNvSpPr>
            <a:spLocks noChangeShapeType="1"/>
          </p:cNvSpPr>
          <p:nvPr/>
        </p:nvSpPr>
        <p:spPr bwMode="auto">
          <a:xfrm rot="1048487">
            <a:off x="6967007" y="3119080"/>
            <a:ext cx="820078" cy="172698"/>
          </a:xfrm>
          <a:prstGeom prst="line">
            <a:avLst/>
          </a:prstGeom>
          <a:noFill/>
          <a:ln w="28575">
            <a:solidFill>
              <a:srgbClr val="00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FF"/>
              </a:solidFill>
              <a:latin typeface="微软雅黑" pitchFamily="34" charset="-122"/>
              <a:ea typeface="微软雅黑" pitchFamily="34" charset="-122"/>
            </a:endParaRPr>
          </a:p>
        </p:txBody>
      </p:sp>
      <p:sp>
        <p:nvSpPr>
          <p:cNvPr id="50" name="Line 2763"/>
          <p:cNvSpPr>
            <a:spLocks noChangeShapeType="1"/>
          </p:cNvSpPr>
          <p:nvPr/>
        </p:nvSpPr>
        <p:spPr bwMode="auto">
          <a:xfrm rot="11848487">
            <a:off x="6837104" y="3182053"/>
            <a:ext cx="872038" cy="172698"/>
          </a:xfrm>
          <a:prstGeom prst="line">
            <a:avLst/>
          </a:prstGeom>
          <a:noFill/>
          <a:ln w="28575">
            <a:solidFill>
              <a:srgbClr val="CC00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FF"/>
              </a:solidFill>
              <a:latin typeface="微软雅黑" pitchFamily="34" charset="-122"/>
              <a:ea typeface="微软雅黑" pitchFamily="34" charset="-122"/>
            </a:endParaRPr>
          </a:p>
        </p:txBody>
      </p:sp>
      <p:sp>
        <p:nvSpPr>
          <p:cNvPr id="51" name="Line 2764"/>
          <p:cNvSpPr>
            <a:spLocks noChangeShapeType="1"/>
          </p:cNvSpPr>
          <p:nvPr/>
        </p:nvSpPr>
        <p:spPr bwMode="auto">
          <a:xfrm rot="10046881">
            <a:off x="7217774" y="2523146"/>
            <a:ext cx="769247" cy="129762"/>
          </a:xfrm>
          <a:prstGeom prst="line">
            <a:avLst/>
          </a:prstGeom>
          <a:noFill/>
          <a:ln w="57150">
            <a:solidFill>
              <a:srgbClr val="FF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FF"/>
              </a:solidFill>
              <a:latin typeface="微软雅黑" pitchFamily="34" charset="-122"/>
              <a:ea typeface="微软雅黑" pitchFamily="34" charset="-122"/>
            </a:endParaRPr>
          </a:p>
        </p:txBody>
      </p:sp>
      <p:sp>
        <p:nvSpPr>
          <p:cNvPr id="52" name="Text Box 2765"/>
          <p:cNvSpPr txBox="1">
            <a:spLocks noChangeArrowheads="1"/>
          </p:cNvSpPr>
          <p:nvPr/>
        </p:nvSpPr>
        <p:spPr bwMode="auto">
          <a:xfrm>
            <a:off x="7874492" y="1972449"/>
            <a:ext cx="64472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r>
              <a:rPr kumimoji="1" lang="zh-CN" altLang="en-US" sz="1400" b="1" dirty="0">
                <a:solidFill>
                  <a:sysClr val="windowText" lastClr="000000"/>
                </a:solidFill>
                <a:latin typeface="微软雅黑" pitchFamily="34" charset="-122"/>
                <a:ea typeface="微软雅黑" pitchFamily="34" charset="-122"/>
              </a:rPr>
              <a:t>文件</a:t>
            </a:r>
            <a:r>
              <a:rPr kumimoji="1" lang="en-US" altLang="zh-CN" sz="1400" b="1" i="1" dirty="0">
                <a:solidFill>
                  <a:sysClr val="windowText" lastClr="000000"/>
                </a:solidFill>
                <a:latin typeface="微软雅黑" pitchFamily="34" charset="-122"/>
                <a:ea typeface="微软雅黑" pitchFamily="34" charset="-122"/>
              </a:rPr>
              <a:t>F</a:t>
            </a:r>
          </a:p>
        </p:txBody>
      </p:sp>
      <p:sp>
        <p:nvSpPr>
          <p:cNvPr id="53" name="Text Box 2766"/>
          <p:cNvSpPr txBox="1">
            <a:spLocks noChangeArrowheads="1"/>
          </p:cNvSpPr>
          <p:nvPr/>
        </p:nvSpPr>
        <p:spPr bwMode="auto">
          <a:xfrm>
            <a:off x="7493392" y="2252726"/>
            <a:ext cx="36099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r>
              <a:rPr kumimoji="1" lang="en-US" altLang="zh-CN" sz="1400" b="1" i="1">
                <a:solidFill>
                  <a:srgbClr val="0000FF"/>
                </a:solidFill>
                <a:latin typeface="微软雅黑" pitchFamily="34" charset="-122"/>
                <a:ea typeface="微软雅黑" pitchFamily="34" charset="-122"/>
              </a:rPr>
              <a:t>u</a:t>
            </a:r>
            <a:r>
              <a:rPr kumimoji="1" lang="en-US" altLang="zh-CN" sz="1400" b="1" i="1" baseline="-25000">
                <a:solidFill>
                  <a:srgbClr val="0000FF"/>
                </a:solidFill>
                <a:latin typeface="微软雅黑" pitchFamily="34" charset="-122"/>
                <a:ea typeface="微软雅黑" pitchFamily="34" charset="-122"/>
              </a:rPr>
              <a:t>s</a:t>
            </a:r>
          </a:p>
        </p:txBody>
      </p:sp>
      <p:sp>
        <p:nvSpPr>
          <p:cNvPr id="54" name="Text Box 2767"/>
          <p:cNvSpPr txBox="1">
            <a:spLocks noChangeArrowheads="1"/>
          </p:cNvSpPr>
          <p:nvPr/>
        </p:nvSpPr>
        <p:spPr bwMode="auto">
          <a:xfrm>
            <a:off x="7075610" y="1717219"/>
            <a:ext cx="40267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r>
              <a:rPr kumimoji="1" lang="en-US" altLang="zh-CN" sz="1400" b="1" i="1" dirty="0" err="1">
                <a:solidFill>
                  <a:srgbClr val="0000FF"/>
                </a:solidFill>
                <a:latin typeface="微软雅黑" pitchFamily="34" charset="-122"/>
                <a:ea typeface="微软雅黑" pitchFamily="34" charset="-122"/>
              </a:rPr>
              <a:t>u</a:t>
            </a:r>
            <a:r>
              <a:rPr kumimoji="1" lang="en-US" altLang="zh-CN" sz="1400" b="1" i="1" baseline="-25000" dirty="0" err="1">
                <a:solidFill>
                  <a:srgbClr val="0000FF"/>
                </a:solidFill>
                <a:latin typeface="微软雅黑" pitchFamily="34" charset="-122"/>
                <a:ea typeface="微软雅黑" pitchFamily="34" charset="-122"/>
              </a:rPr>
              <a:t>N</a:t>
            </a:r>
            <a:endParaRPr kumimoji="1" lang="en-US" altLang="zh-CN" sz="1400" b="1" i="1" baseline="-25000" dirty="0">
              <a:solidFill>
                <a:srgbClr val="0000FF"/>
              </a:solidFill>
              <a:latin typeface="微软雅黑" pitchFamily="34" charset="-122"/>
              <a:ea typeface="微软雅黑" pitchFamily="34" charset="-122"/>
            </a:endParaRPr>
          </a:p>
        </p:txBody>
      </p:sp>
      <p:sp>
        <p:nvSpPr>
          <p:cNvPr id="55" name="Text Box 2768"/>
          <p:cNvSpPr txBox="1">
            <a:spLocks noChangeArrowheads="1"/>
          </p:cNvSpPr>
          <p:nvPr/>
        </p:nvSpPr>
        <p:spPr bwMode="auto">
          <a:xfrm>
            <a:off x="7017837" y="3161062"/>
            <a:ext cx="37542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r>
              <a:rPr kumimoji="1" lang="en-US" altLang="zh-CN" sz="1400" b="1" i="1">
                <a:solidFill>
                  <a:srgbClr val="0000FF"/>
                </a:solidFill>
                <a:latin typeface="微软雅黑" pitchFamily="34" charset="-122"/>
                <a:ea typeface="微软雅黑" pitchFamily="34" charset="-122"/>
              </a:rPr>
              <a:t>u</a:t>
            </a:r>
            <a:r>
              <a:rPr kumimoji="1" lang="en-US" altLang="zh-CN" sz="1400" b="1" baseline="-25000">
                <a:solidFill>
                  <a:srgbClr val="0000FF"/>
                </a:solidFill>
                <a:latin typeface="微软雅黑" pitchFamily="34" charset="-122"/>
                <a:ea typeface="微软雅黑" pitchFamily="34" charset="-122"/>
              </a:rPr>
              <a:t>5</a:t>
            </a:r>
          </a:p>
        </p:txBody>
      </p:sp>
      <p:sp>
        <p:nvSpPr>
          <p:cNvPr id="56" name="Text Box 2769"/>
          <p:cNvSpPr txBox="1">
            <a:spLocks noChangeArrowheads="1"/>
          </p:cNvSpPr>
          <p:nvPr/>
        </p:nvSpPr>
        <p:spPr bwMode="auto">
          <a:xfrm>
            <a:off x="5826505" y="3420586"/>
            <a:ext cx="37542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r>
              <a:rPr kumimoji="1" lang="en-US" altLang="zh-CN" sz="1400" b="1" i="1" dirty="0">
                <a:solidFill>
                  <a:srgbClr val="0000FF"/>
                </a:solidFill>
                <a:latin typeface="微软雅黑" pitchFamily="34" charset="-122"/>
                <a:ea typeface="微软雅黑" pitchFamily="34" charset="-122"/>
              </a:rPr>
              <a:t>u</a:t>
            </a:r>
            <a:r>
              <a:rPr kumimoji="1" lang="en-US" altLang="zh-CN" sz="1400" b="1" baseline="-25000" dirty="0">
                <a:solidFill>
                  <a:srgbClr val="0000FF"/>
                </a:solidFill>
                <a:latin typeface="微软雅黑" pitchFamily="34" charset="-122"/>
                <a:ea typeface="微软雅黑" pitchFamily="34" charset="-122"/>
              </a:rPr>
              <a:t>4</a:t>
            </a:r>
          </a:p>
        </p:txBody>
      </p:sp>
      <p:sp>
        <p:nvSpPr>
          <p:cNvPr id="57" name="Text Box 2770"/>
          <p:cNvSpPr txBox="1">
            <a:spLocks noChangeArrowheads="1"/>
          </p:cNvSpPr>
          <p:nvPr/>
        </p:nvSpPr>
        <p:spPr bwMode="auto">
          <a:xfrm>
            <a:off x="4353151" y="2930716"/>
            <a:ext cx="37542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r>
              <a:rPr kumimoji="1" lang="en-US" altLang="zh-CN" sz="1400" b="1" i="1" dirty="0">
                <a:solidFill>
                  <a:srgbClr val="0000FF"/>
                </a:solidFill>
                <a:latin typeface="微软雅黑" pitchFamily="34" charset="-122"/>
                <a:ea typeface="微软雅黑" pitchFamily="34" charset="-122"/>
              </a:rPr>
              <a:t>u</a:t>
            </a:r>
            <a:r>
              <a:rPr kumimoji="1" lang="en-US" altLang="zh-CN" sz="1400" b="1" baseline="-25000" dirty="0">
                <a:solidFill>
                  <a:srgbClr val="0000FF"/>
                </a:solidFill>
                <a:latin typeface="微软雅黑" pitchFamily="34" charset="-122"/>
                <a:ea typeface="微软雅黑" pitchFamily="34" charset="-122"/>
              </a:rPr>
              <a:t>3</a:t>
            </a:r>
          </a:p>
        </p:txBody>
      </p:sp>
      <p:sp>
        <p:nvSpPr>
          <p:cNvPr id="58" name="Text Box 2771"/>
          <p:cNvSpPr txBox="1">
            <a:spLocks noChangeArrowheads="1"/>
          </p:cNvSpPr>
          <p:nvPr/>
        </p:nvSpPr>
        <p:spPr bwMode="auto">
          <a:xfrm>
            <a:off x="3841449" y="2120179"/>
            <a:ext cx="37542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r>
              <a:rPr kumimoji="1" lang="en-US" altLang="zh-CN" sz="1400" b="1" i="1" dirty="0">
                <a:solidFill>
                  <a:srgbClr val="0000FF"/>
                </a:solidFill>
                <a:latin typeface="微软雅黑" pitchFamily="34" charset="-122"/>
                <a:ea typeface="微软雅黑" pitchFamily="34" charset="-122"/>
              </a:rPr>
              <a:t>u</a:t>
            </a:r>
            <a:r>
              <a:rPr kumimoji="1" lang="en-US" altLang="zh-CN" sz="1400" b="1" baseline="-25000" dirty="0">
                <a:solidFill>
                  <a:srgbClr val="0000FF"/>
                </a:solidFill>
                <a:latin typeface="微软雅黑" pitchFamily="34" charset="-122"/>
                <a:ea typeface="微软雅黑" pitchFamily="34" charset="-122"/>
              </a:rPr>
              <a:t>2</a:t>
            </a:r>
          </a:p>
        </p:txBody>
      </p:sp>
      <p:sp>
        <p:nvSpPr>
          <p:cNvPr id="59" name="Text Box 2772"/>
          <p:cNvSpPr txBox="1">
            <a:spLocks noChangeArrowheads="1"/>
          </p:cNvSpPr>
          <p:nvPr/>
        </p:nvSpPr>
        <p:spPr bwMode="auto">
          <a:xfrm>
            <a:off x="4968773" y="1393687"/>
            <a:ext cx="37542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r>
              <a:rPr kumimoji="1" lang="en-US" altLang="zh-CN" sz="1400" b="1" i="1" dirty="0">
                <a:solidFill>
                  <a:srgbClr val="0000FF"/>
                </a:solidFill>
                <a:latin typeface="微软雅黑" pitchFamily="34" charset="-122"/>
                <a:ea typeface="微软雅黑" pitchFamily="34" charset="-122"/>
              </a:rPr>
              <a:t>u</a:t>
            </a:r>
            <a:r>
              <a:rPr kumimoji="1" lang="en-US" altLang="zh-CN" sz="1400" b="1" baseline="-25000" dirty="0">
                <a:solidFill>
                  <a:srgbClr val="0000FF"/>
                </a:solidFill>
                <a:latin typeface="微软雅黑" pitchFamily="34" charset="-122"/>
                <a:ea typeface="微软雅黑" pitchFamily="34" charset="-122"/>
              </a:rPr>
              <a:t>1</a:t>
            </a:r>
          </a:p>
        </p:txBody>
      </p:sp>
      <p:sp>
        <p:nvSpPr>
          <p:cNvPr id="60" name="Text Box 2773"/>
          <p:cNvSpPr txBox="1">
            <a:spLocks noChangeArrowheads="1"/>
          </p:cNvSpPr>
          <p:nvPr/>
        </p:nvSpPr>
        <p:spPr bwMode="auto">
          <a:xfrm>
            <a:off x="6717910" y="1488703"/>
            <a:ext cx="40427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r>
              <a:rPr kumimoji="1" lang="en-US" altLang="zh-CN" sz="1400" b="1" i="1" dirty="0" err="1">
                <a:solidFill>
                  <a:srgbClr val="0000FF"/>
                </a:solidFill>
                <a:latin typeface="微软雅黑" pitchFamily="34" charset="-122"/>
                <a:ea typeface="微软雅黑" pitchFamily="34" charset="-122"/>
              </a:rPr>
              <a:t>d</a:t>
            </a:r>
            <a:r>
              <a:rPr kumimoji="1" lang="en-US" altLang="zh-CN" sz="1400" b="1" i="1" baseline="-25000" dirty="0" err="1">
                <a:solidFill>
                  <a:srgbClr val="0000FF"/>
                </a:solidFill>
                <a:latin typeface="微软雅黑" pitchFamily="34" charset="-122"/>
                <a:ea typeface="微软雅黑" pitchFamily="34" charset="-122"/>
              </a:rPr>
              <a:t>N</a:t>
            </a:r>
            <a:endParaRPr kumimoji="1" lang="en-US" altLang="zh-CN" sz="1400" b="1" i="1" baseline="-25000" dirty="0">
              <a:solidFill>
                <a:srgbClr val="0000FF"/>
              </a:solidFill>
              <a:latin typeface="微软雅黑" pitchFamily="34" charset="-122"/>
              <a:ea typeface="微软雅黑" pitchFamily="34" charset="-122"/>
            </a:endParaRPr>
          </a:p>
        </p:txBody>
      </p:sp>
      <p:sp>
        <p:nvSpPr>
          <p:cNvPr id="61" name="Text Box 2774"/>
          <p:cNvSpPr txBox="1">
            <a:spLocks noChangeArrowheads="1"/>
          </p:cNvSpPr>
          <p:nvPr/>
        </p:nvSpPr>
        <p:spPr bwMode="auto">
          <a:xfrm>
            <a:off x="4717469" y="1665139"/>
            <a:ext cx="37702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r>
              <a:rPr kumimoji="1" lang="en-US" altLang="zh-CN" sz="1400" b="1" i="1" dirty="0">
                <a:solidFill>
                  <a:srgbClr val="0000FF"/>
                </a:solidFill>
                <a:latin typeface="微软雅黑" pitchFamily="34" charset="-122"/>
                <a:ea typeface="微软雅黑" pitchFamily="34" charset="-122"/>
              </a:rPr>
              <a:t>d</a:t>
            </a:r>
            <a:r>
              <a:rPr kumimoji="1" lang="en-US" altLang="zh-CN" sz="1400" b="1" baseline="-25000" dirty="0">
                <a:solidFill>
                  <a:srgbClr val="0000FF"/>
                </a:solidFill>
                <a:latin typeface="微软雅黑" pitchFamily="34" charset="-122"/>
                <a:ea typeface="微软雅黑" pitchFamily="34" charset="-122"/>
              </a:rPr>
              <a:t>1</a:t>
            </a:r>
          </a:p>
        </p:txBody>
      </p:sp>
      <p:sp>
        <p:nvSpPr>
          <p:cNvPr id="62" name="Text Box 2775"/>
          <p:cNvSpPr txBox="1">
            <a:spLocks noChangeArrowheads="1"/>
          </p:cNvSpPr>
          <p:nvPr/>
        </p:nvSpPr>
        <p:spPr bwMode="auto">
          <a:xfrm>
            <a:off x="7240580" y="2944473"/>
            <a:ext cx="37702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r>
              <a:rPr kumimoji="1" lang="en-US" altLang="zh-CN" sz="1400" b="1" i="1" dirty="0">
                <a:solidFill>
                  <a:srgbClr val="0000FF"/>
                </a:solidFill>
                <a:latin typeface="微软雅黑" pitchFamily="34" charset="-122"/>
                <a:ea typeface="微软雅黑" pitchFamily="34" charset="-122"/>
              </a:rPr>
              <a:t>d</a:t>
            </a:r>
            <a:r>
              <a:rPr kumimoji="1" lang="en-US" altLang="zh-CN" sz="1400" b="1" baseline="-25000" dirty="0">
                <a:solidFill>
                  <a:srgbClr val="0000FF"/>
                </a:solidFill>
                <a:latin typeface="微软雅黑" pitchFamily="34" charset="-122"/>
                <a:ea typeface="微软雅黑" pitchFamily="34" charset="-122"/>
              </a:rPr>
              <a:t>5</a:t>
            </a:r>
          </a:p>
        </p:txBody>
      </p:sp>
      <p:sp>
        <p:nvSpPr>
          <p:cNvPr id="63" name="Text Box 2776"/>
          <p:cNvSpPr txBox="1">
            <a:spLocks noChangeArrowheads="1"/>
          </p:cNvSpPr>
          <p:nvPr/>
        </p:nvSpPr>
        <p:spPr bwMode="auto">
          <a:xfrm>
            <a:off x="6197760" y="3334714"/>
            <a:ext cx="37702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r>
              <a:rPr kumimoji="1" lang="en-US" altLang="zh-CN" sz="1400" b="1" i="1">
                <a:solidFill>
                  <a:srgbClr val="0000FF"/>
                </a:solidFill>
                <a:latin typeface="微软雅黑" pitchFamily="34" charset="-122"/>
                <a:ea typeface="微软雅黑" pitchFamily="34" charset="-122"/>
              </a:rPr>
              <a:t>d</a:t>
            </a:r>
            <a:r>
              <a:rPr kumimoji="1" lang="en-US" altLang="zh-CN" sz="1400" b="1" baseline="-25000">
                <a:solidFill>
                  <a:srgbClr val="0000FF"/>
                </a:solidFill>
                <a:latin typeface="微软雅黑" pitchFamily="34" charset="-122"/>
                <a:ea typeface="微软雅黑" pitchFamily="34" charset="-122"/>
              </a:rPr>
              <a:t>4</a:t>
            </a:r>
          </a:p>
        </p:txBody>
      </p:sp>
      <p:sp>
        <p:nvSpPr>
          <p:cNvPr id="64" name="Text Box 2777"/>
          <p:cNvSpPr txBox="1">
            <a:spLocks noChangeArrowheads="1"/>
          </p:cNvSpPr>
          <p:nvPr/>
        </p:nvSpPr>
        <p:spPr bwMode="auto">
          <a:xfrm>
            <a:off x="4568957" y="3213142"/>
            <a:ext cx="37702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r>
              <a:rPr kumimoji="1" lang="en-US" altLang="zh-CN" sz="1400" b="1" i="1" dirty="0">
                <a:solidFill>
                  <a:srgbClr val="0000FF"/>
                </a:solidFill>
                <a:latin typeface="微软雅黑" pitchFamily="34" charset="-122"/>
                <a:ea typeface="微软雅黑" pitchFamily="34" charset="-122"/>
              </a:rPr>
              <a:t>d</a:t>
            </a:r>
            <a:r>
              <a:rPr kumimoji="1" lang="en-US" altLang="zh-CN" sz="1400" b="1" baseline="-25000" dirty="0">
                <a:solidFill>
                  <a:srgbClr val="0000FF"/>
                </a:solidFill>
                <a:latin typeface="微软雅黑" pitchFamily="34" charset="-122"/>
                <a:ea typeface="微软雅黑" pitchFamily="34" charset="-122"/>
              </a:rPr>
              <a:t>3</a:t>
            </a:r>
          </a:p>
        </p:txBody>
      </p:sp>
      <p:sp>
        <p:nvSpPr>
          <p:cNvPr id="65" name="Text Box 2778"/>
          <p:cNvSpPr txBox="1">
            <a:spLocks noChangeArrowheads="1"/>
          </p:cNvSpPr>
          <p:nvPr/>
        </p:nvSpPr>
        <p:spPr bwMode="auto">
          <a:xfrm>
            <a:off x="3789489" y="2476313"/>
            <a:ext cx="37702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r>
              <a:rPr kumimoji="1" lang="en-US" altLang="zh-CN" sz="1400" b="1" i="1" dirty="0">
                <a:solidFill>
                  <a:srgbClr val="0000FF"/>
                </a:solidFill>
                <a:latin typeface="微软雅黑" pitchFamily="34" charset="-122"/>
                <a:ea typeface="微软雅黑" pitchFamily="34" charset="-122"/>
              </a:rPr>
              <a:t>d</a:t>
            </a:r>
            <a:r>
              <a:rPr kumimoji="1" lang="en-US" altLang="zh-CN" sz="1400" b="1" baseline="-25000" dirty="0">
                <a:solidFill>
                  <a:srgbClr val="0000FF"/>
                </a:solidFill>
                <a:latin typeface="微软雅黑" pitchFamily="34" charset="-122"/>
                <a:ea typeface="微软雅黑" pitchFamily="34" charset="-122"/>
              </a:rPr>
              <a:t>2</a:t>
            </a:r>
          </a:p>
        </p:txBody>
      </p:sp>
    </p:spTree>
    <p:extLst>
      <p:ext uri="{BB962C8B-B14F-4D97-AF65-F5344CB8AC3E}">
        <p14:creationId xmlns:p14="http://schemas.microsoft.com/office/powerpoint/2010/main" val="1185247912"/>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56963" y="1137553"/>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3" name="Rectangle 6"/>
          <p:cNvSpPr>
            <a:spLocks noChangeArrowheads="1"/>
          </p:cNvSpPr>
          <p:nvPr/>
        </p:nvSpPr>
        <p:spPr bwMode="auto">
          <a:xfrm>
            <a:off x="2943728" y="1104342"/>
            <a:ext cx="327525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itchFamily="34" charset="-122"/>
                <a:ea typeface="微软雅黑" pitchFamily="34" charset="-122"/>
              </a:rPr>
              <a:t>C/S </a:t>
            </a:r>
            <a:r>
              <a:rPr lang="zh-CN" altLang="en-US" sz="2000" b="1" dirty="0">
                <a:solidFill>
                  <a:schemeClr val="bg1"/>
                </a:solidFill>
                <a:latin typeface="微软雅黑" pitchFamily="34" charset="-122"/>
                <a:ea typeface="微软雅黑" pitchFamily="34" charset="-122"/>
              </a:rPr>
              <a:t>方式下分发的最短时间</a:t>
            </a:r>
          </a:p>
        </p:txBody>
      </p:sp>
      <p:sp>
        <p:nvSpPr>
          <p:cNvPr id="4" name="Rectangle 68"/>
          <p:cNvSpPr>
            <a:spLocks noChangeArrowheads="1"/>
          </p:cNvSpPr>
          <p:nvPr/>
        </p:nvSpPr>
        <p:spPr bwMode="auto">
          <a:xfrm>
            <a:off x="483810" y="1498643"/>
            <a:ext cx="8376726" cy="22082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从服务器端考虑，所有主机分发完毕的最短时间 </a:t>
            </a:r>
            <a:r>
              <a:rPr lang="en-US" altLang="zh-CN" sz="2000" b="1" i="1" dirty="0" err="1">
                <a:latin typeface="微软雅黑" pitchFamily="34" charset="-122"/>
                <a:ea typeface="微软雅黑" pitchFamily="34" charset="-122"/>
              </a:rPr>
              <a:t>T</a:t>
            </a:r>
            <a:r>
              <a:rPr lang="en-US" altLang="zh-CN" sz="2000" b="1" i="1" baseline="-25000" dirty="0" err="1">
                <a:latin typeface="微软雅黑" pitchFamily="34" charset="-122"/>
                <a:ea typeface="微软雅黑" pitchFamily="34" charset="-122"/>
              </a:rPr>
              <a:t>cs</a:t>
            </a:r>
            <a:r>
              <a:rPr lang="en-US" altLang="zh-CN" sz="2000" b="1" dirty="0">
                <a:latin typeface="微软雅黑" pitchFamily="34" charset="-122"/>
                <a:ea typeface="微软雅黑" pitchFamily="34" charset="-122"/>
              </a:rPr>
              <a:t> </a:t>
            </a:r>
            <a:r>
              <a:rPr lang="zh-CN" altLang="en-US" sz="2000" b="1" dirty="0">
                <a:latin typeface="微软雅黑" pitchFamily="34" charset="-122"/>
                <a:ea typeface="微软雅黑" pitchFamily="34" charset="-122"/>
              </a:rPr>
              <a:t>不可能小于 </a:t>
            </a:r>
            <a:r>
              <a:rPr lang="en-US" altLang="zh-CN" sz="2000" b="1" i="1" dirty="0">
                <a:latin typeface="微软雅黑" pitchFamily="34" charset="-122"/>
                <a:ea typeface="微软雅黑" pitchFamily="34" charset="-122"/>
              </a:rPr>
              <a:t>NF/u</a:t>
            </a:r>
            <a:r>
              <a:rPr lang="en-US" altLang="zh-CN" sz="2000" b="1" i="1" baseline="-25000" dirty="0">
                <a:latin typeface="微软雅黑" pitchFamily="34" charset="-122"/>
                <a:ea typeface="微软雅黑" pitchFamily="34" charset="-122"/>
              </a:rPr>
              <a:t>s </a:t>
            </a:r>
            <a:r>
              <a:rPr lang="zh-CN" altLang="en-US" sz="2000" b="1" dirty="0">
                <a:latin typeface="微软雅黑" pitchFamily="34" charset="-122"/>
                <a:ea typeface="微软雅黑" pitchFamily="34" charset="-122"/>
              </a:rPr>
              <a:t>；</a:t>
            </a:r>
          </a:p>
          <a:p>
            <a:pPr marL="342900" indent="-34290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下载速率最慢的主机的下载速率为 </a:t>
            </a:r>
            <a:r>
              <a:rPr lang="en-US" altLang="zh-CN" sz="2000" b="1" i="1" dirty="0" err="1">
                <a:latin typeface="微软雅黑" pitchFamily="34" charset="-122"/>
                <a:ea typeface="微软雅黑" pitchFamily="34" charset="-122"/>
              </a:rPr>
              <a:t>d</a:t>
            </a:r>
            <a:r>
              <a:rPr lang="en-US" altLang="zh-CN" sz="2000" b="1" baseline="-25000" dirty="0" err="1">
                <a:latin typeface="微软雅黑" pitchFamily="34" charset="-122"/>
                <a:ea typeface="微软雅黑" pitchFamily="34" charset="-122"/>
              </a:rPr>
              <a:t>min</a:t>
            </a:r>
            <a:r>
              <a:rPr lang="zh-CN" altLang="en-US" sz="2000" b="1" dirty="0">
                <a:latin typeface="微软雅黑" pitchFamily="34" charset="-122"/>
                <a:ea typeface="微软雅黑" pitchFamily="34" charset="-122"/>
              </a:rPr>
              <a:t>，则 </a:t>
            </a:r>
            <a:r>
              <a:rPr lang="en-US" altLang="zh-CN" sz="2000" b="1" i="1" dirty="0" err="1">
                <a:latin typeface="微软雅黑" pitchFamily="34" charset="-122"/>
                <a:ea typeface="微软雅黑" pitchFamily="34" charset="-122"/>
              </a:rPr>
              <a:t>T</a:t>
            </a:r>
            <a:r>
              <a:rPr lang="en-US" altLang="zh-CN" sz="2000" b="1" i="1" baseline="-25000" dirty="0" err="1">
                <a:latin typeface="微软雅黑" pitchFamily="34" charset="-122"/>
                <a:ea typeface="微软雅黑" pitchFamily="34" charset="-122"/>
              </a:rPr>
              <a:t>cs</a:t>
            </a:r>
            <a:r>
              <a:rPr lang="en-US" altLang="zh-CN" sz="2000" b="1" i="1" dirty="0">
                <a:latin typeface="微软雅黑" pitchFamily="34" charset="-122"/>
                <a:ea typeface="微软雅黑" pitchFamily="34" charset="-122"/>
              </a:rPr>
              <a:t> </a:t>
            </a:r>
            <a:r>
              <a:rPr lang="zh-CN" altLang="en-US" sz="2000" b="1" dirty="0">
                <a:latin typeface="微软雅黑" pitchFamily="34" charset="-122"/>
                <a:ea typeface="微软雅黑" pitchFamily="34" charset="-122"/>
              </a:rPr>
              <a:t>不可能小于 </a:t>
            </a:r>
            <a:r>
              <a:rPr lang="en-US" altLang="zh-CN" sz="2000" b="1" i="1" dirty="0">
                <a:latin typeface="微软雅黑" pitchFamily="34" charset="-122"/>
                <a:ea typeface="微软雅黑" pitchFamily="34" charset="-122"/>
              </a:rPr>
              <a:t>F/</a:t>
            </a:r>
            <a:r>
              <a:rPr lang="en-US" altLang="zh-CN" sz="2000" b="1" i="1" dirty="0" err="1">
                <a:latin typeface="微软雅黑" pitchFamily="34" charset="-122"/>
                <a:ea typeface="微软雅黑" pitchFamily="34" charset="-122"/>
              </a:rPr>
              <a:t>d</a:t>
            </a:r>
            <a:r>
              <a:rPr lang="en-US" altLang="zh-CN" sz="2000" b="1" baseline="-25000" dirty="0" err="1">
                <a:latin typeface="微软雅黑" pitchFamily="34" charset="-122"/>
                <a:ea typeface="微软雅黑" pitchFamily="34" charset="-122"/>
              </a:rPr>
              <a:t>min</a:t>
            </a:r>
            <a:r>
              <a:rPr lang="en-US" altLang="zh-CN" sz="2000" b="1" i="1" baseline="-25000" dirty="0">
                <a:latin typeface="微软雅黑" pitchFamily="34" charset="-122"/>
                <a:ea typeface="微软雅黑" pitchFamily="34" charset="-122"/>
              </a:rPr>
              <a:t>  </a:t>
            </a:r>
            <a:r>
              <a:rPr lang="zh-CN" altLang="en-US" sz="2000" b="1" dirty="0">
                <a:latin typeface="微软雅黑" pitchFamily="34" charset="-122"/>
                <a:ea typeface="微软雅黑" pitchFamily="34" charset="-122"/>
              </a:rPr>
              <a:t>。</a:t>
            </a:r>
          </a:p>
          <a:p>
            <a:pPr marL="342900" indent="-34290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由此可得出所有主机都下载完文件 </a:t>
            </a:r>
            <a:r>
              <a:rPr lang="en-US" altLang="zh-CN" sz="2000" b="1" dirty="0">
                <a:latin typeface="微软雅黑" pitchFamily="34" charset="-122"/>
                <a:ea typeface="微软雅黑" pitchFamily="34" charset="-122"/>
              </a:rPr>
              <a:t>F </a:t>
            </a:r>
            <a:r>
              <a:rPr lang="zh-CN" altLang="en-US" sz="2000" b="1" dirty="0">
                <a:latin typeface="微软雅黑" pitchFamily="34" charset="-122"/>
                <a:ea typeface="微软雅黑" pitchFamily="34" charset="-122"/>
              </a:rPr>
              <a:t>的最少时间是：</a:t>
            </a:r>
          </a:p>
          <a:p>
            <a:pPr algn="ctr" eaLnBrk="0" hangingPunct="0">
              <a:lnSpc>
                <a:spcPts val="3300"/>
              </a:lnSpc>
              <a:buClr>
                <a:srgbClr val="0070C0"/>
              </a:buClr>
            </a:pPr>
            <a:r>
              <a:rPr lang="en-US" altLang="zh-CN" sz="2000" b="1" i="1" dirty="0" err="1">
                <a:solidFill>
                  <a:srgbClr val="0000FF"/>
                </a:solidFill>
                <a:latin typeface="微软雅黑" pitchFamily="34" charset="-122"/>
                <a:ea typeface="微软雅黑" pitchFamily="34" charset="-122"/>
              </a:rPr>
              <a:t>T</a:t>
            </a:r>
            <a:r>
              <a:rPr lang="en-US" altLang="zh-CN" sz="2000" b="1" baseline="-25000" dirty="0" err="1">
                <a:solidFill>
                  <a:srgbClr val="0000FF"/>
                </a:solidFill>
                <a:latin typeface="微软雅黑" pitchFamily="34" charset="-122"/>
                <a:ea typeface="微软雅黑" pitchFamily="34" charset="-122"/>
              </a:rPr>
              <a:t>cs</a:t>
            </a:r>
            <a:r>
              <a:rPr lang="en-US" altLang="zh-CN" sz="2000" b="1" dirty="0">
                <a:solidFill>
                  <a:srgbClr val="0000FF"/>
                </a:solidFill>
                <a:latin typeface="微软雅黑" pitchFamily="34" charset="-122"/>
                <a:ea typeface="微软雅黑" pitchFamily="34" charset="-122"/>
              </a:rPr>
              <a:t>=max</a:t>
            </a:r>
            <a:r>
              <a:rPr lang="zh-CN" altLang="en-US" sz="2000" b="1" dirty="0">
                <a:solidFill>
                  <a:srgbClr val="0000FF"/>
                </a:solidFill>
                <a:latin typeface="微软雅黑" pitchFamily="34" charset="-122"/>
                <a:ea typeface="微软雅黑" pitchFamily="34" charset="-122"/>
              </a:rPr>
              <a:t>（ </a:t>
            </a:r>
            <a:r>
              <a:rPr lang="en-US" altLang="zh-CN" sz="2000" b="1" i="1" dirty="0">
                <a:solidFill>
                  <a:srgbClr val="0000FF"/>
                </a:solidFill>
                <a:latin typeface="微软雅黑" pitchFamily="34" charset="-122"/>
                <a:ea typeface="微软雅黑" pitchFamily="34" charset="-122"/>
              </a:rPr>
              <a:t>NF/u</a:t>
            </a:r>
            <a:r>
              <a:rPr lang="en-US" altLang="zh-CN" sz="2000" b="1" i="1" baseline="-25000" dirty="0">
                <a:solidFill>
                  <a:srgbClr val="0000FF"/>
                </a:solidFill>
                <a:latin typeface="微软雅黑" pitchFamily="34" charset="-122"/>
                <a:ea typeface="微软雅黑" pitchFamily="34" charset="-122"/>
              </a:rPr>
              <a:t>s</a:t>
            </a:r>
            <a:r>
              <a:rPr lang="zh-CN" altLang="en-US" sz="2000" b="1" i="1" dirty="0">
                <a:solidFill>
                  <a:srgbClr val="0000FF"/>
                </a:solidFill>
                <a:latin typeface="微软雅黑" pitchFamily="34" charset="-122"/>
                <a:ea typeface="微软雅黑" pitchFamily="34" charset="-122"/>
              </a:rPr>
              <a:t>，</a:t>
            </a:r>
            <a:r>
              <a:rPr lang="en-US" altLang="zh-CN" sz="2000" b="1" i="1" dirty="0">
                <a:solidFill>
                  <a:srgbClr val="0000FF"/>
                </a:solidFill>
                <a:latin typeface="微软雅黑" pitchFamily="34" charset="-122"/>
                <a:ea typeface="微软雅黑" pitchFamily="34" charset="-122"/>
              </a:rPr>
              <a:t>F/</a:t>
            </a:r>
            <a:r>
              <a:rPr lang="en-US" altLang="zh-CN" sz="2000" b="1" i="1" dirty="0" err="1">
                <a:solidFill>
                  <a:srgbClr val="0000FF"/>
                </a:solidFill>
                <a:latin typeface="微软雅黑" pitchFamily="34" charset="-122"/>
                <a:ea typeface="微软雅黑" pitchFamily="34" charset="-122"/>
              </a:rPr>
              <a:t>d</a:t>
            </a:r>
            <a:r>
              <a:rPr lang="en-US" altLang="zh-CN" sz="2000" b="1" baseline="-25000" dirty="0" err="1">
                <a:solidFill>
                  <a:srgbClr val="0000FF"/>
                </a:solidFill>
                <a:latin typeface="微软雅黑" pitchFamily="34" charset="-122"/>
                <a:ea typeface="微软雅黑" pitchFamily="34" charset="-122"/>
              </a:rPr>
              <a:t>min</a:t>
            </a:r>
            <a:r>
              <a:rPr lang="en-US" altLang="zh-CN" sz="2000" b="1" i="1" baseline="-25000" dirty="0">
                <a:solidFill>
                  <a:srgbClr val="0000FF"/>
                </a:solidFill>
                <a:latin typeface="微软雅黑" pitchFamily="34" charset="-122"/>
                <a:ea typeface="微软雅黑" pitchFamily="34" charset="-122"/>
              </a:rPr>
              <a:t> </a:t>
            </a:r>
            <a:r>
              <a:rPr lang="zh-CN" altLang="en-US" sz="2000" b="1" dirty="0">
                <a:solidFill>
                  <a:srgbClr val="0000FF"/>
                </a:solidFill>
                <a:latin typeface="微软雅黑" pitchFamily="34" charset="-122"/>
                <a:ea typeface="微软雅黑" pitchFamily="34" charset="-122"/>
              </a:rPr>
              <a:t>）</a:t>
            </a:r>
          </a:p>
        </p:txBody>
      </p:sp>
    </p:spTree>
    <p:extLst>
      <p:ext uri="{BB962C8B-B14F-4D97-AF65-F5344CB8AC3E}">
        <p14:creationId xmlns:p14="http://schemas.microsoft.com/office/powerpoint/2010/main" val="404395141"/>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56963" y="1137553"/>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3" name="Rectangle 6"/>
          <p:cNvSpPr>
            <a:spLocks noChangeArrowheads="1"/>
          </p:cNvSpPr>
          <p:nvPr/>
        </p:nvSpPr>
        <p:spPr bwMode="auto">
          <a:xfrm>
            <a:off x="2470843" y="1104342"/>
            <a:ext cx="422102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客户</a:t>
            </a:r>
            <a:r>
              <a:rPr lang="en-US" altLang="zh-CN" sz="2000" b="1" dirty="0">
                <a:solidFill>
                  <a:schemeClr val="bg1"/>
                </a:solidFill>
                <a:latin typeface="Verdana"/>
                <a:ea typeface="微软雅黑" pitchFamily="34" charset="-122"/>
              </a:rPr>
              <a:t>–</a:t>
            </a:r>
            <a:r>
              <a:rPr lang="zh-CN" altLang="en-US" sz="2000" b="1" dirty="0">
                <a:solidFill>
                  <a:schemeClr val="bg1"/>
                </a:solidFill>
                <a:latin typeface="微软雅黑" pitchFamily="34" charset="-122"/>
                <a:ea typeface="微软雅黑" pitchFamily="34" charset="-122"/>
              </a:rPr>
              <a:t>服务器方式下分发的最短时间</a:t>
            </a:r>
          </a:p>
        </p:txBody>
      </p:sp>
      <p:sp>
        <p:nvSpPr>
          <p:cNvPr id="4" name="Rectangle 68"/>
          <p:cNvSpPr>
            <a:spLocks noChangeArrowheads="1"/>
          </p:cNvSpPr>
          <p:nvPr/>
        </p:nvSpPr>
        <p:spPr bwMode="auto">
          <a:xfrm>
            <a:off x="483810" y="1498643"/>
            <a:ext cx="8376726" cy="22082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从服务器端考虑，所有主机分发完毕的最短时间 </a:t>
            </a:r>
            <a:r>
              <a:rPr lang="en-US" altLang="zh-CN" sz="2000" b="1" i="1" dirty="0" err="1">
                <a:latin typeface="微软雅黑" pitchFamily="34" charset="-122"/>
                <a:ea typeface="微软雅黑" pitchFamily="34" charset="-122"/>
              </a:rPr>
              <a:t>T</a:t>
            </a:r>
            <a:r>
              <a:rPr lang="en-US" altLang="zh-CN" sz="2000" b="1" i="1" baseline="-25000" dirty="0" err="1">
                <a:latin typeface="微软雅黑" pitchFamily="34" charset="-122"/>
                <a:ea typeface="微软雅黑" pitchFamily="34" charset="-122"/>
              </a:rPr>
              <a:t>cs</a:t>
            </a:r>
            <a:r>
              <a:rPr lang="en-US" altLang="zh-CN" sz="2000" b="1" dirty="0">
                <a:latin typeface="微软雅黑" pitchFamily="34" charset="-122"/>
                <a:ea typeface="微软雅黑" pitchFamily="34" charset="-122"/>
              </a:rPr>
              <a:t> </a:t>
            </a:r>
            <a:r>
              <a:rPr lang="zh-CN" altLang="en-US" sz="2000" b="1" dirty="0">
                <a:latin typeface="微软雅黑" pitchFamily="34" charset="-122"/>
                <a:ea typeface="微软雅黑" pitchFamily="34" charset="-122"/>
              </a:rPr>
              <a:t>不可能小于 </a:t>
            </a:r>
            <a:r>
              <a:rPr lang="en-US" altLang="zh-CN" sz="2000" b="1" i="1" dirty="0">
                <a:latin typeface="微软雅黑" pitchFamily="34" charset="-122"/>
                <a:ea typeface="微软雅黑" pitchFamily="34" charset="-122"/>
              </a:rPr>
              <a:t>NF/u</a:t>
            </a:r>
            <a:r>
              <a:rPr lang="en-US" altLang="zh-CN" sz="2000" b="1" i="1" baseline="-25000" dirty="0">
                <a:latin typeface="微软雅黑" pitchFamily="34" charset="-122"/>
                <a:ea typeface="微软雅黑" pitchFamily="34" charset="-122"/>
              </a:rPr>
              <a:t>s </a:t>
            </a:r>
            <a:r>
              <a:rPr lang="zh-CN" altLang="en-US" sz="2000" b="1" dirty="0">
                <a:latin typeface="微软雅黑" pitchFamily="34" charset="-122"/>
                <a:ea typeface="微软雅黑" pitchFamily="34" charset="-122"/>
              </a:rPr>
              <a:t>；</a:t>
            </a:r>
          </a:p>
          <a:p>
            <a:pPr marL="342900" indent="-34290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下载速率最慢的主机的下载速率为 </a:t>
            </a:r>
            <a:r>
              <a:rPr lang="en-US" altLang="zh-CN" sz="2000" b="1" i="1" dirty="0" err="1">
                <a:latin typeface="微软雅黑" pitchFamily="34" charset="-122"/>
                <a:ea typeface="微软雅黑" pitchFamily="34" charset="-122"/>
              </a:rPr>
              <a:t>d</a:t>
            </a:r>
            <a:r>
              <a:rPr lang="en-US" altLang="zh-CN" sz="2000" b="1" baseline="-25000" dirty="0" err="1">
                <a:latin typeface="微软雅黑" pitchFamily="34" charset="-122"/>
                <a:ea typeface="微软雅黑" pitchFamily="34" charset="-122"/>
              </a:rPr>
              <a:t>min</a:t>
            </a:r>
            <a:r>
              <a:rPr lang="zh-CN" altLang="en-US" sz="2000" b="1" dirty="0">
                <a:latin typeface="微软雅黑" pitchFamily="34" charset="-122"/>
                <a:ea typeface="微软雅黑" pitchFamily="34" charset="-122"/>
              </a:rPr>
              <a:t>，则 </a:t>
            </a:r>
            <a:r>
              <a:rPr lang="en-US" altLang="zh-CN" sz="2000" b="1" i="1" dirty="0" err="1">
                <a:latin typeface="微软雅黑" pitchFamily="34" charset="-122"/>
                <a:ea typeface="微软雅黑" pitchFamily="34" charset="-122"/>
              </a:rPr>
              <a:t>T</a:t>
            </a:r>
            <a:r>
              <a:rPr lang="en-US" altLang="zh-CN" sz="2000" b="1" i="1" baseline="-25000" dirty="0" err="1">
                <a:latin typeface="微软雅黑" pitchFamily="34" charset="-122"/>
                <a:ea typeface="微软雅黑" pitchFamily="34" charset="-122"/>
              </a:rPr>
              <a:t>cs</a:t>
            </a:r>
            <a:r>
              <a:rPr lang="en-US" altLang="zh-CN" sz="2000" b="1" i="1" dirty="0">
                <a:latin typeface="微软雅黑" pitchFamily="34" charset="-122"/>
                <a:ea typeface="微软雅黑" pitchFamily="34" charset="-122"/>
              </a:rPr>
              <a:t> </a:t>
            </a:r>
            <a:r>
              <a:rPr lang="zh-CN" altLang="en-US" sz="2000" b="1" dirty="0">
                <a:latin typeface="微软雅黑" pitchFamily="34" charset="-122"/>
                <a:ea typeface="微软雅黑" pitchFamily="34" charset="-122"/>
              </a:rPr>
              <a:t>不可能小于 </a:t>
            </a:r>
            <a:r>
              <a:rPr lang="en-US" altLang="zh-CN" sz="2000" b="1" i="1" dirty="0">
                <a:latin typeface="微软雅黑" pitchFamily="34" charset="-122"/>
                <a:ea typeface="微软雅黑" pitchFamily="34" charset="-122"/>
              </a:rPr>
              <a:t>F/</a:t>
            </a:r>
            <a:r>
              <a:rPr lang="en-US" altLang="zh-CN" sz="2000" b="1" i="1" dirty="0" err="1">
                <a:latin typeface="微软雅黑" pitchFamily="34" charset="-122"/>
                <a:ea typeface="微软雅黑" pitchFamily="34" charset="-122"/>
              </a:rPr>
              <a:t>d</a:t>
            </a:r>
            <a:r>
              <a:rPr lang="en-US" altLang="zh-CN" sz="2000" b="1" baseline="-25000" dirty="0" err="1">
                <a:latin typeface="微软雅黑" pitchFamily="34" charset="-122"/>
                <a:ea typeface="微软雅黑" pitchFamily="34" charset="-122"/>
              </a:rPr>
              <a:t>min</a:t>
            </a:r>
            <a:r>
              <a:rPr lang="en-US" altLang="zh-CN" sz="2000" b="1" i="1" baseline="-25000" dirty="0">
                <a:latin typeface="微软雅黑" pitchFamily="34" charset="-122"/>
                <a:ea typeface="微软雅黑" pitchFamily="34" charset="-122"/>
              </a:rPr>
              <a:t>  </a:t>
            </a:r>
            <a:r>
              <a:rPr lang="zh-CN" altLang="en-US" sz="2000" b="1" dirty="0">
                <a:latin typeface="微软雅黑" pitchFamily="34" charset="-122"/>
                <a:ea typeface="微软雅黑" pitchFamily="34" charset="-122"/>
              </a:rPr>
              <a:t>。</a:t>
            </a:r>
          </a:p>
          <a:p>
            <a:pPr marL="342900" indent="-34290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由此可得出所有主机都下载完文件 </a:t>
            </a:r>
            <a:r>
              <a:rPr lang="en-US" altLang="zh-CN" sz="2000" b="1" dirty="0">
                <a:latin typeface="微软雅黑" pitchFamily="34" charset="-122"/>
                <a:ea typeface="微软雅黑" pitchFamily="34" charset="-122"/>
              </a:rPr>
              <a:t>F </a:t>
            </a:r>
            <a:r>
              <a:rPr lang="zh-CN" altLang="en-US" sz="2000" b="1" dirty="0">
                <a:latin typeface="微软雅黑" pitchFamily="34" charset="-122"/>
                <a:ea typeface="微软雅黑" pitchFamily="34" charset="-122"/>
              </a:rPr>
              <a:t>的最少时间是：</a:t>
            </a:r>
          </a:p>
          <a:p>
            <a:pPr algn="ctr" eaLnBrk="0" hangingPunct="0">
              <a:lnSpc>
                <a:spcPts val="3300"/>
              </a:lnSpc>
              <a:buClr>
                <a:srgbClr val="0070C0"/>
              </a:buClr>
            </a:pPr>
            <a:r>
              <a:rPr lang="en-US" altLang="zh-CN" sz="2000" b="1" i="1" dirty="0" err="1">
                <a:solidFill>
                  <a:srgbClr val="0000FF"/>
                </a:solidFill>
                <a:latin typeface="微软雅黑" pitchFamily="34" charset="-122"/>
                <a:ea typeface="微软雅黑" pitchFamily="34" charset="-122"/>
              </a:rPr>
              <a:t>T</a:t>
            </a:r>
            <a:r>
              <a:rPr lang="en-US" altLang="zh-CN" sz="2000" b="1" baseline="-25000" dirty="0" err="1">
                <a:solidFill>
                  <a:srgbClr val="0000FF"/>
                </a:solidFill>
                <a:latin typeface="微软雅黑" pitchFamily="34" charset="-122"/>
                <a:ea typeface="微软雅黑" pitchFamily="34" charset="-122"/>
              </a:rPr>
              <a:t>cs</a:t>
            </a:r>
            <a:r>
              <a:rPr lang="en-US" altLang="zh-CN" sz="2000" b="1" dirty="0">
                <a:solidFill>
                  <a:srgbClr val="0000FF"/>
                </a:solidFill>
                <a:latin typeface="微软雅黑" pitchFamily="34" charset="-122"/>
                <a:ea typeface="微软雅黑" pitchFamily="34" charset="-122"/>
              </a:rPr>
              <a:t>=max</a:t>
            </a:r>
            <a:r>
              <a:rPr lang="zh-CN" altLang="en-US" sz="2000" b="1" dirty="0">
                <a:solidFill>
                  <a:srgbClr val="0000FF"/>
                </a:solidFill>
                <a:latin typeface="微软雅黑" pitchFamily="34" charset="-122"/>
                <a:ea typeface="微软雅黑" pitchFamily="34" charset="-122"/>
              </a:rPr>
              <a:t>（ </a:t>
            </a:r>
            <a:r>
              <a:rPr lang="en-US" altLang="zh-CN" sz="2000" b="1" i="1" dirty="0">
                <a:solidFill>
                  <a:srgbClr val="0000FF"/>
                </a:solidFill>
                <a:latin typeface="微软雅黑" pitchFamily="34" charset="-122"/>
                <a:ea typeface="微软雅黑" pitchFamily="34" charset="-122"/>
              </a:rPr>
              <a:t>NF/u</a:t>
            </a:r>
            <a:r>
              <a:rPr lang="en-US" altLang="zh-CN" sz="2000" b="1" i="1" baseline="-25000" dirty="0">
                <a:solidFill>
                  <a:srgbClr val="0000FF"/>
                </a:solidFill>
                <a:latin typeface="微软雅黑" pitchFamily="34" charset="-122"/>
                <a:ea typeface="微软雅黑" pitchFamily="34" charset="-122"/>
              </a:rPr>
              <a:t>s</a:t>
            </a:r>
            <a:r>
              <a:rPr lang="zh-CN" altLang="en-US" sz="2000" b="1" i="1" dirty="0">
                <a:solidFill>
                  <a:srgbClr val="0000FF"/>
                </a:solidFill>
                <a:latin typeface="微软雅黑" pitchFamily="34" charset="-122"/>
                <a:ea typeface="微软雅黑" pitchFamily="34" charset="-122"/>
              </a:rPr>
              <a:t>，</a:t>
            </a:r>
            <a:r>
              <a:rPr lang="en-US" altLang="zh-CN" sz="2000" b="1" i="1" dirty="0">
                <a:solidFill>
                  <a:srgbClr val="0000FF"/>
                </a:solidFill>
                <a:latin typeface="微软雅黑" pitchFamily="34" charset="-122"/>
                <a:ea typeface="微软雅黑" pitchFamily="34" charset="-122"/>
              </a:rPr>
              <a:t>F/</a:t>
            </a:r>
            <a:r>
              <a:rPr lang="en-US" altLang="zh-CN" sz="2000" b="1" i="1" dirty="0" err="1">
                <a:solidFill>
                  <a:srgbClr val="0000FF"/>
                </a:solidFill>
                <a:latin typeface="微软雅黑" pitchFamily="34" charset="-122"/>
                <a:ea typeface="微软雅黑" pitchFamily="34" charset="-122"/>
              </a:rPr>
              <a:t>d</a:t>
            </a:r>
            <a:r>
              <a:rPr lang="en-US" altLang="zh-CN" sz="2000" b="1" baseline="-25000" dirty="0" err="1">
                <a:solidFill>
                  <a:srgbClr val="0000FF"/>
                </a:solidFill>
                <a:latin typeface="微软雅黑" pitchFamily="34" charset="-122"/>
                <a:ea typeface="微软雅黑" pitchFamily="34" charset="-122"/>
              </a:rPr>
              <a:t>min</a:t>
            </a:r>
            <a:r>
              <a:rPr lang="en-US" altLang="zh-CN" sz="2000" b="1" baseline="-25000" dirty="0">
                <a:solidFill>
                  <a:srgbClr val="0000FF"/>
                </a:solidFill>
                <a:latin typeface="微软雅黑" pitchFamily="34" charset="-122"/>
                <a:ea typeface="微软雅黑" pitchFamily="34" charset="-122"/>
              </a:rPr>
              <a:t> </a:t>
            </a:r>
            <a:r>
              <a:rPr lang="zh-CN" altLang="en-US" sz="2000" b="1" dirty="0">
                <a:solidFill>
                  <a:srgbClr val="0000FF"/>
                </a:solidFill>
                <a:latin typeface="微软雅黑" pitchFamily="34" charset="-122"/>
                <a:ea typeface="微软雅黑" pitchFamily="34" charset="-122"/>
              </a:rPr>
              <a:t>）</a:t>
            </a:r>
          </a:p>
        </p:txBody>
      </p:sp>
    </p:spTree>
    <p:extLst>
      <p:ext uri="{BB962C8B-B14F-4D97-AF65-F5344CB8AC3E}">
        <p14:creationId xmlns:p14="http://schemas.microsoft.com/office/powerpoint/2010/main" val="2660936022"/>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56963" y="1036969"/>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3" name="Rectangle 6"/>
          <p:cNvSpPr>
            <a:spLocks noChangeArrowheads="1"/>
          </p:cNvSpPr>
          <p:nvPr/>
        </p:nvSpPr>
        <p:spPr bwMode="auto">
          <a:xfrm>
            <a:off x="2920485" y="1003758"/>
            <a:ext cx="332174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itchFamily="34" charset="-122"/>
                <a:ea typeface="微软雅黑" pitchFamily="34" charset="-122"/>
              </a:rPr>
              <a:t>P2P </a:t>
            </a:r>
            <a:r>
              <a:rPr lang="zh-CN" altLang="en-US" sz="2000" b="1" dirty="0">
                <a:solidFill>
                  <a:schemeClr val="bg1"/>
                </a:solidFill>
                <a:latin typeface="微软雅黑" pitchFamily="34" charset="-122"/>
                <a:ea typeface="微软雅黑" pitchFamily="34" charset="-122"/>
              </a:rPr>
              <a:t>方式下分发的最短时间</a:t>
            </a:r>
          </a:p>
        </p:txBody>
      </p:sp>
      <p:sp>
        <p:nvSpPr>
          <p:cNvPr id="4" name="Rectangle 68"/>
          <p:cNvSpPr>
            <a:spLocks noChangeArrowheads="1"/>
          </p:cNvSpPr>
          <p:nvPr/>
        </p:nvSpPr>
        <p:spPr bwMode="auto">
          <a:xfrm>
            <a:off x="483810" y="1398059"/>
            <a:ext cx="8212134" cy="263149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初始服务器文件分发的最少时间不可能小于 </a:t>
            </a:r>
            <a:r>
              <a:rPr lang="en-US" altLang="zh-CN" sz="2000" b="1" i="1" dirty="0">
                <a:latin typeface="微软雅黑" pitchFamily="34" charset="-122"/>
                <a:ea typeface="微软雅黑" pitchFamily="34" charset="-122"/>
              </a:rPr>
              <a:t>F/u</a:t>
            </a:r>
            <a:r>
              <a:rPr lang="en-US" altLang="zh-CN" sz="2000" b="1" i="1" baseline="-25000" dirty="0">
                <a:latin typeface="微软雅黑" pitchFamily="34" charset="-122"/>
                <a:ea typeface="微软雅黑" pitchFamily="34" charset="-122"/>
              </a:rPr>
              <a:t>s </a:t>
            </a:r>
            <a:r>
              <a:rPr lang="zh-CN" altLang="en-US" sz="2000" b="1" dirty="0">
                <a:latin typeface="微软雅黑" pitchFamily="34" charset="-122"/>
                <a:ea typeface="微软雅黑" pitchFamily="34" charset="-122"/>
              </a:rPr>
              <a:t>；</a:t>
            </a:r>
          </a:p>
          <a:p>
            <a:pPr marL="342900" indent="-34290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下载文件分发的最少时间不可能小于 </a:t>
            </a:r>
            <a:r>
              <a:rPr lang="en-US" altLang="zh-CN" sz="2000" b="1" i="1" dirty="0">
                <a:latin typeface="微软雅黑" pitchFamily="34" charset="-122"/>
                <a:ea typeface="微软雅黑" pitchFamily="34" charset="-122"/>
              </a:rPr>
              <a:t>F/</a:t>
            </a:r>
            <a:r>
              <a:rPr lang="en-US" altLang="zh-CN" sz="2000" b="1" i="1" dirty="0" err="1">
                <a:latin typeface="微软雅黑" pitchFamily="34" charset="-122"/>
                <a:ea typeface="微软雅黑" pitchFamily="34" charset="-122"/>
              </a:rPr>
              <a:t>d</a:t>
            </a:r>
            <a:r>
              <a:rPr lang="en-US" altLang="zh-CN" sz="2000" b="1" baseline="-25000" dirty="0" err="1">
                <a:latin typeface="微软雅黑" pitchFamily="34" charset="-122"/>
                <a:ea typeface="微软雅黑" pitchFamily="34" charset="-122"/>
              </a:rPr>
              <a:t>min</a:t>
            </a:r>
            <a:r>
              <a:rPr lang="en-US" altLang="zh-CN" sz="2000" b="1" dirty="0">
                <a:latin typeface="微软雅黑" pitchFamily="34" charset="-122"/>
                <a:ea typeface="微软雅黑" pitchFamily="34" charset="-122"/>
              </a:rPr>
              <a:t> </a:t>
            </a:r>
            <a:r>
              <a:rPr lang="zh-CN" altLang="en-US" sz="2000" b="1" dirty="0">
                <a:latin typeface="微软雅黑" pitchFamily="34" charset="-122"/>
                <a:ea typeface="微软雅黑" pitchFamily="34" charset="-122"/>
              </a:rPr>
              <a:t>；</a:t>
            </a:r>
          </a:p>
          <a:p>
            <a:pPr marL="342900" indent="-34290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上载文件分发的最少时间不可能小于 </a:t>
            </a:r>
            <a:r>
              <a:rPr lang="en-US" altLang="zh-CN" sz="2000" b="1" i="1" dirty="0">
                <a:latin typeface="微软雅黑" pitchFamily="34" charset="-122"/>
                <a:ea typeface="微软雅黑" pitchFamily="34" charset="-122"/>
              </a:rPr>
              <a:t>NF/</a:t>
            </a:r>
            <a:r>
              <a:rPr lang="en-US" altLang="zh-CN" sz="2000" b="1" i="1" dirty="0" err="1">
                <a:latin typeface="微软雅黑" pitchFamily="34" charset="-122"/>
                <a:ea typeface="微软雅黑" pitchFamily="34" charset="-122"/>
              </a:rPr>
              <a:t>u</a:t>
            </a:r>
            <a:r>
              <a:rPr lang="en-US" altLang="zh-CN" sz="2000" b="1" baseline="-25000" dirty="0" err="1">
                <a:latin typeface="微软雅黑" pitchFamily="34" charset="-122"/>
                <a:ea typeface="微软雅黑" pitchFamily="34" charset="-122"/>
              </a:rPr>
              <a:t>T</a:t>
            </a:r>
            <a:r>
              <a:rPr lang="en-US" altLang="zh-CN" sz="2000" b="1" baseline="-25000" dirty="0">
                <a:latin typeface="微软雅黑" pitchFamily="34" charset="-122"/>
                <a:ea typeface="微软雅黑" pitchFamily="34" charset="-122"/>
              </a:rPr>
              <a:t> </a:t>
            </a:r>
            <a:r>
              <a:rPr lang="zh-CN" altLang="en-US" sz="2000" b="1" dirty="0">
                <a:latin typeface="微软雅黑" pitchFamily="34" charset="-122"/>
                <a:ea typeface="微软雅黑" pitchFamily="34" charset="-122"/>
              </a:rPr>
              <a:t>，其中是 </a:t>
            </a:r>
            <a:r>
              <a:rPr lang="en-US" altLang="zh-CN" sz="2000" b="1" i="1" dirty="0" err="1">
                <a:latin typeface="微软雅黑" pitchFamily="34" charset="-122"/>
                <a:ea typeface="微软雅黑" pitchFamily="34" charset="-122"/>
              </a:rPr>
              <a:t>u</a:t>
            </a:r>
            <a:r>
              <a:rPr lang="en-US" altLang="zh-CN" sz="2000" b="1" baseline="-25000" dirty="0" err="1">
                <a:latin typeface="微软雅黑" pitchFamily="34" charset="-122"/>
                <a:ea typeface="微软雅黑" pitchFamily="34" charset="-122"/>
              </a:rPr>
              <a:t>T</a:t>
            </a:r>
            <a:r>
              <a:rPr lang="en-US" altLang="zh-CN" sz="2000" b="1" baseline="-25000" dirty="0">
                <a:latin typeface="微软雅黑" pitchFamily="34" charset="-122"/>
                <a:ea typeface="微软雅黑" pitchFamily="34" charset="-122"/>
              </a:rPr>
              <a:t> </a:t>
            </a:r>
            <a:r>
              <a:rPr lang="en-US" altLang="zh-CN" sz="2000" b="1" dirty="0">
                <a:latin typeface="微软雅黑" pitchFamily="34" charset="-122"/>
                <a:ea typeface="微软雅黑" pitchFamily="34" charset="-122"/>
              </a:rPr>
              <a:t> </a:t>
            </a:r>
            <a:r>
              <a:rPr lang="zh-CN" altLang="en-US" sz="2000" b="1" dirty="0">
                <a:latin typeface="微软雅黑" pitchFamily="34" charset="-122"/>
                <a:ea typeface="微软雅黑" pitchFamily="34" charset="-122"/>
              </a:rPr>
              <a:t>是上传速率之和。</a:t>
            </a:r>
          </a:p>
          <a:p>
            <a:pPr marL="342900" indent="-34290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所有主机都下载完文件 </a:t>
            </a:r>
            <a:r>
              <a:rPr lang="en-US" altLang="zh-CN" sz="2000" b="1" i="1" dirty="0">
                <a:latin typeface="微软雅黑" pitchFamily="34" charset="-122"/>
                <a:ea typeface="微软雅黑" pitchFamily="34" charset="-122"/>
              </a:rPr>
              <a:t>F</a:t>
            </a:r>
            <a:r>
              <a:rPr lang="en-US" altLang="zh-CN" sz="2000" b="1" dirty="0">
                <a:latin typeface="微软雅黑" pitchFamily="34" charset="-122"/>
                <a:ea typeface="微软雅黑" pitchFamily="34" charset="-122"/>
              </a:rPr>
              <a:t> </a:t>
            </a:r>
            <a:r>
              <a:rPr lang="zh-CN" altLang="en-US" sz="2000" b="1" dirty="0">
                <a:latin typeface="微软雅黑" pitchFamily="34" charset="-122"/>
                <a:ea typeface="微软雅黑" pitchFamily="34" charset="-122"/>
              </a:rPr>
              <a:t>的最少时间的下限是：</a:t>
            </a:r>
          </a:p>
          <a:p>
            <a:pPr algn="ctr" eaLnBrk="0" hangingPunct="0">
              <a:lnSpc>
                <a:spcPts val="3300"/>
              </a:lnSpc>
              <a:buClr>
                <a:srgbClr val="0070C0"/>
              </a:buClr>
            </a:pPr>
            <a:r>
              <a:rPr lang="en-US" altLang="zh-CN" sz="2000" b="1" i="1" dirty="0">
                <a:latin typeface="微软雅黑" pitchFamily="34" charset="-122"/>
                <a:ea typeface="微软雅黑" pitchFamily="34" charset="-122"/>
              </a:rPr>
              <a:t>T</a:t>
            </a:r>
            <a:r>
              <a:rPr lang="en-US" altLang="zh-CN" sz="2000" b="1" baseline="-25000" dirty="0">
                <a:latin typeface="微软雅黑" pitchFamily="34" charset="-122"/>
                <a:ea typeface="微软雅黑" pitchFamily="34" charset="-122"/>
              </a:rPr>
              <a:t>p2p</a:t>
            </a:r>
            <a:r>
              <a:rPr lang="en-US" altLang="zh-CN" sz="2000" b="1" dirty="0">
                <a:latin typeface="微软雅黑" pitchFamily="34" charset="-122"/>
                <a:ea typeface="微软雅黑" pitchFamily="34" charset="-122"/>
              </a:rPr>
              <a:t> &gt;= max</a:t>
            </a:r>
            <a:r>
              <a:rPr lang="zh-CN" altLang="en-US" sz="2000" b="1" dirty="0">
                <a:latin typeface="微软雅黑" pitchFamily="34" charset="-122"/>
                <a:ea typeface="微软雅黑" pitchFamily="34" charset="-122"/>
              </a:rPr>
              <a:t>（ </a:t>
            </a:r>
            <a:r>
              <a:rPr lang="en-US" altLang="zh-CN" sz="2000" b="1" i="1" dirty="0">
                <a:latin typeface="微软雅黑" pitchFamily="34" charset="-122"/>
                <a:ea typeface="微软雅黑" pitchFamily="34" charset="-122"/>
              </a:rPr>
              <a:t>F/u</a:t>
            </a:r>
            <a:r>
              <a:rPr lang="en-US" altLang="zh-CN" sz="2000" b="1" i="1" baseline="-25000" dirty="0">
                <a:latin typeface="微软雅黑" pitchFamily="34" charset="-122"/>
                <a:ea typeface="微软雅黑" pitchFamily="34" charset="-122"/>
              </a:rPr>
              <a:t>s</a:t>
            </a:r>
            <a:r>
              <a:rPr lang="en-US" altLang="zh-CN" sz="2000" b="1" i="1" dirty="0">
                <a:latin typeface="微软雅黑" pitchFamily="34" charset="-122"/>
                <a:ea typeface="微软雅黑" pitchFamily="34" charset="-122"/>
              </a:rPr>
              <a:t> </a:t>
            </a:r>
            <a:r>
              <a:rPr lang="zh-CN" altLang="en-US" sz="2000" b="1" i="1" dirty="0">
                <a:latin typeface="微软雅黑" pitchFamily="34" charset="-122"/>
                <a:ea typeface="微软雅黑" pitchFamily="34" charset="-122"/>
              </a:rPr>
              <a:t>， </a:t>
            </a:r>
            <a:r>
              <a:rPr lang="en-US" altLang="zh-CN" sz="2000" b="1" i="1" dirty="0">
                <a:latin typeface="微软雅黑" pitchFamily="34" charset="-122"/>
                <a:ea typeface="微软雅黑" pitchFamily="34" charset="-122"/>
              </a:rPr>
              <a:t>F/</a:t>
            </a:r>
            <a:r>
              <a:rPr lang="en-US" altLang="zh-CN" sz="2000" b="1" i="1" dirty="0" err="1">
                <a:latin typeface="微软雅黑" pitchFamily="34" charset="-122"/>
                <a:ea typeface="微软雅黑" pitchFamily="34" charset="-122"/>
              </a:rPr>
              <a:t>d</a:t>
            </a:r>
            <a:r>
              <a:rPr lang="en-US" altLang="zh-CN" sz="2000" b="1" baseline="-25000" dirty="0" err="1">
                <a:latin typeface="微软雅黑" pitchFamily="34" charset="-122"/>
                <a:ea typeface="微软雅黑" pitchFamily="34" charset="-122"/>
              </a:rPr>
              <a:t>min</a:t>
            </a:r>
            <a:r>
              <a:rPr lang="zh-CN" altLang="en-US" sz="2000" b="1" i="1" dirty="0">
                <a:latin typeface="微软雅黑" pitchFamily="34" charset="-122"/>
                <a:ea typeface="微软雅黑" pitchFamily="34" charset="-122"/>
              </a:rPr>
              <a:t>， </a:t>
            </a:r>
            <a:r>
              <a:rPr lang="en-US" altLang="zh-CN" sz="2000" b="1" i="1" dirty="0">
                <a:latin typeface="微软雅黑" pitchFamily="34" charset="-122"/>
                <a:ea typeface="微软雅黑" pitchFamily="34" charset="-122"/>
              </a:rPr>
              <a:t>NF/</a:t>
            </a:r>
            <a:r>
              <a:rPr lang="en-US" altLang="zh-CN" sz="2000" b="1" i="1" dirty="0" err="1">
                <a:latin typeface="微软雅黑" pitchFamily="34" charset="-122"/>
                <a:ea typeface="微软雅黑" pitchFamily="34" charset="-122"/>
              </a:rPr>
              <a:t>u</a:t>
            </a:r>
            <a:r>
              <a:rPr lang="en-US" altLang="zh-CN" sz="2000" b="1" baseline="-25000" dirty="0" err="1">
                <a:latin typeface="微软雅黑" pitchFamily="34" charset="-122"/>
                <a:ea typeface="微软雅黑" pitchFamily="34" charset="-122"/>
              </a:rPr>
              <a:t>T</a:t>
            </a:r>
            <a:r>
              <a:rPr lang="en-US" altLang="zh-CN" sz="2000" b="1" i="1" baseline="-25000" dirty="0">
                <a:latin typeface="微软雅黑" pitchFamily="34" charset="-122"/>
                <a:ea typeface="微软雅黑" pitchFamily="34" charset="-122"/>
              </a:rPr>
              <a:t> </a:t>
            </a:r>
            <a:r>
              <a:rPr lang="en-US" altLang="zh-CN" sz="2000" b="1" i="1" dirty="0">
                <a:latin typeface="微软雅黑" pitchFamily="34" charset="-122"/>
                <a:ea typeface="微软雅黑" pitchFamily="34" charset="-122"/>
              </a:rPr>
              <a:t> </a:t>
            </a:r>
            <a:r>
              <a:rPr lang="zh-CN" altLang="en-US" sz="2000" b="1" dirty="0">
                <a:latin typeface="微软雅黑" pitchFamily="34" charset="-122"/>
                <a:ea typeface="微软雅黑" pitchFamily="34" charset="-122"/>
              </a:rPr>
              <a:t>）</a:t>
            </a:r>
          </a:p>
        </p:txBody>
      </p:sp>
    </p:spTree>
    <p:extLst>
      <p:ext uri="{BB962C8B-B14F-4D97-AF65-F5344CB8AC3E}">
        <p14:creationId xmlns:p14="http://schemas.microsoft.com/office/powerpoint/2010/main" val="37433967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AutoShape 5"/>
          <p:cNvSpPr>
            <a:spLocks noChangeArrowheads="1"/>
          </p:cNvSpPr>
          <p:nvPr/>
        </p:nvSpPr>
        <p:spPr bwMode="auto">
          <a:xfrm>
            <a:off x="545143" y="798578"/>
            <a:ext cx="8053711" cy="388721"/>
          </a:xfrm>
          <a:prstGeom prst="roundRect">
            <a:avLst>
              <a:gd name="adj" fmla="val 16667"/>
            </a:avLst>
          </a:prstGeom>
          <a:solidFill>
            <a:srgbClr val="0089FA"/>
          </a:solidFill>
          <a:ln>
            <a:noFill/>
          </a:ln>
          <a:effectLst/>
          <a:extLst/>
        </p:spPr>
        <p:txBody>
          <a:bodyPr wrap="none" anchor="ctr"/>
          <a:lstStyle/>
          <a:p>
            <a:endParaRPr lang="zh-CN" altLang="en-US"/>
          </a:p>
        </p:txBody>
      </p:sp>
      <p:sp>
        <p:nvSpPr>
          <p:cNvPr id="12" name="Rectangle 6"/>
          <p:cNvSpPr>
            <a:spLocks noChangeArrowheads="1"/>
          </p:cNvSpPr>
          <p:nvPr/>
        </p:nvSpPr>
        <p:spPr bwMode="auto">
          <a:xfrm>
            <a:off x="3248562" y="747163"/>
            <a:ext cx="264687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400" b="1" dirty="0">
                <a:solidFill>
                  <a:schemeClr val="bg1"/>
                </a:solidFill>
                <a:latin typeface="微软雅黑" pitchFamily="34" charset="-122"/>
                <a:ea typeface="微软雅黑" pitchFamily="34" charset="-122"/>
              </a:rPr>
              <a:t>应用层协议的特点</a:t>
            </a:r>
          </a:p>
        </p:txBody>
      </p:sp>
      <p:sp>
        <p:nvSpPr>
          <p:cNvPr id="13" name="Rectangle 8"/>
          <p:cNvSpPr>
            <a:spLocks noChangeArrowheads="1"/>
          </p:cNvSpPr>
          <p:nvPr/>
        </p:nvSpPr>
        <p:spPr bwMode="auto">
          <a:xfrm>
            <a:off x="545143" y="1229891"/>
            <a:ext cx="8141657" cy="30546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每个应用层协议都是为了解决某一类应用问题，而问题的解决又往往是通过位于不同主机中的多个应用进程之间的通信和协同工作来完成的。应用层的具体内容就是规定应用进程在通信时所遵循的协议。</a:t>
            </a:r>
          </a:p>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应用层的许多协议都是基于客户服务器方式。客户 </a:t>
            </a:r>
            <a:r>
              <a:rPr lang="en-US" altLang="zh-CN" sz="2000" b="1" dirty="0">
                <a:latin typeface="微软雅黑" pitchFamily="34" charset="-122"/>
                <a:ea typeface="微软雅黑" pitchFamily="34" charset="-122"/>
              </a:rPr>
              <a:t>(client) </a:t>
            </a:r>
            <a:r>
              <a:rPr lang="zh-CN" altLang="en-US" sz="2000" b="1" dirty="0">
                <a:latin typeface="微软雅黑" pitchFamily="34" charset="-122"/>
                <a:ea typeface="微软雅黑" pitchFamily="34" charset="-122"/>
              </a:rPr>
              <a:t>和服务器 </a:t>
            </a:r>
            <a:r>
              <a:rPr lang="en-US" altLang="zh-CN" sz="2000" b="1" dirty="0">
                <a:latin typeface="微软雅黑" pitchFamily="34" charset="-122"/>
                <a:ea typeface="微软雅黑" pitchFamily="34" charset="-122"/>
              </a:rPr>
              <a:t>(server) </a:t>
            </a:r>
            <a:r>
              <a:rPr lang="zh-CN" altLang="en-US" sz="2000" b="1" dirty="0">
                <a:latin typeface="微软雅黑" pitchFamily="34" charset="-122"/>
                <a:ea typeface="微软雅黑" pitchFamily="34" charset="-122"/>
              </a:rPr>
              <a:t>都是指通信中所涉及的两个应用进程。客户服务器方式所描述的是进程之间服务和被服务的关系。客户是服务请求方，服务器是服务提供方。 </a:t>
            </a:r>
          </a:p>
        </p:txBody>
      </p:sp>
    </p:spTree>
    <p:extLst>
      <p:ext uri="{BB962C8B-B14F-4D97-AF65-F5344CB8AC3E}">
        <p14:creationId xmlns:p14="http://schemas.microsoft.com/office/powerpoint/2010/main" val="140070012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AutoShape 5"/>
          <p:cNvSpPr>
            <a:spLocks noChangeArrowheads="1"/>
          </p:cNvSpPr>
          <p:nvPr/>
        </p:nvSpPr>
        <p:spPr bwMode="auto">
          <a:xfrm>
            <a:off x="556963" y="1145129"/>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28" name="Rectangle 6"/>
          <p:cNvSpPr>
            <a:spLocks noChangeArrowheads="1"/>
          </p:cNvSpPr>
          <p:nvPr/>
        </p:nvSpPr>
        <p:spPr bwMode="auto">
          <a:xfrm>
            <a:off x="2950137" y="1111918"/>
            <a:ext cx="326243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文件传送并非很简单的问题</a:t>
            </a:r>
          </a:p>
        </p:txBody>
      </p:sp>
      <p:sp>
        <p:nvSpPr>
          <p:cNvPr id="30" name="Rectangle 68"/>
          <p:cNvSpPr>
            <a:spLocks noChangeArrowheads="1"/>
          </p:cNvSpPr>
          <p:nvPr/>
        </p:nvSpPr>
        <p:spPr bwMode="auto">
          <a:xfrm>
            <a:off x="483810" y="1590524"/>
            <a:ext cx="8121929" cy="22082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网络环境中的一项基本应用就是将文件从一台计算机中复制到另一台可能相距很远的计算机中。</a:t>
            </a:r>
          </a:p>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初看起来，在两个主机之间传送文件是很简单的事情。</a:t>
            </a:r>
          </a:p>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其实这往往非常困难。原因是众多的计算机厂商研制出的文件系统多达数百种，且差别很大。 </a:t>
            </a:r>
          </a:p>
        </p:txBody>
      </p:sp>
    </p:spTree>
    <p:extLst>
      <p:ext uri="{BB962C8B-B14F-4D97-AF65-F5344CB8AC3E}">
        <p14:creationId xmlns:p14="http://schemas.microsoft.com/office/powerpoint/2010/main" val="1680873295"/>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56963" y="1092248"/>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3" name="Rectangle 6"/>
          <p:cNvSpPr>
            <a:spLocks noChangeArrowheads="1"/>
          </p:cNvSpPr>
          <p:nvPr/>
        </p:nvSpPr>
        <p:spPr bwMode="auto">
          <a:xfrm>
            <a:off x="3976063" y="1059037"/>
            <a:ext cx="121058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时间比较</a:t>
            </a:r>
          </a:p>
        </p:txBody>
      </p:sp>
      <p:sp>
        <p:nvSpPr>
          <p:cNvPr id="4" name="Rectangle 68"/>
          <p:cNvSpPr>
            <a:spLocks noChangeArrowheads="1"/>
          </p:cNvSpPr>
          <p:nvPr/>
        </p:nvSpPr>
        <p:spPr bwMode="auto">
          <a:xfrm>
            <a:off x="483810" y="1463824"/>
            <a:ext cx="8212134" cy="22082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设所有的对等方的上传速率都是 </a:t>
            </a:r>
            <a:r>
              <a:rPr lang="en-US" altLang="zh-CN" sz="2000" b="1" i="1" dirty="0">
                <a:latin typeface="微软雅黑" pitchFamily="34" charset="-122"/>
                <a:ea typeface="微软雅黑" pitchFamily="34" charset="-122"/>
              </a:rPr>
              <a:t>u</a:t>
            </a:r>
            <a:r>
              <a:rPr lang="zh-CN" altLang="en-US" sz="2000" b="1" dirty="0">
                <a:latin typeface="微软雅黑" pitchFamily="34" charset="-122"/>
                <a:ea typeface="微软雅黑" pitchFamily="34" charset="-122"/>
              </a:rPr>
              <a:t>，并且 </a:t>
            </a:r>
            <a:r>
              <a:rPr lang="en-US" altLang="zh-CN" sz="2000" b="1" i="1" dirty="0">
                <a:latin typeface="微软雅黑" pitchFamily="34" charset="-122"/>
                <a:ea typeface="微软雅黑" pitchFamily="34" charset="-122"/>
              </a:rPr>
              <a:t>F</a:t>
            </a:r>
            <a:r>
              <a:rPr lang="en-US" altLang="zh-CN" sz="2000" b="1" dirty="0">
                <a:latin typeface="微软雅黑" pitchFamily="34" charset="-122"/>
                <a:ea typeface="微软雅黑" pitchFamily="34" charset="-122"/>
              </a:rPr>
              <a:t>/</a:t>
            </a:r>
            <a:r>
              <a:rPr lang="en-US" altLang="zh-CN" sz="2000" b="1" i="1" dirty="0">
                <a:latin typeface="微软雅黑" pitchFamily="34" charset="-122"/>
                <a:ea typeface="微软雅黑" pitchFamily="34" charset="-122"/>
              </a:rPr>
              <a:t>u</a:t>
            </a:r>
            <a:r>
              <a:rPr lang="en-US" altLang="zh-CN" sz="2000" b="1" dirty="0">
                <a:latin typeface="微软雅黑" pitchFamily="34" charset="-122"/>
                <a:ea typeface="微软雅黑" pitchFamily="34" charset="-122"/>
              </a:rPr>
              <a:t> = 1 </a:t>
            </a:r>
            <a:r>
              <a:rPr lang="zh-CN" altLang="en-US" sz="2000" b="1" dirty="0">
                <a:latin typeface="微软雅黑" pitchFamily="34" charset="-122"/>
                <a:ea typeface="微软雅黑" pitchFamily="34" charset="-122"/>
              </a:rPr>
              <a:t>小时。</a:t>
            </a:r>
            <a:endParaRPr lang="en-US" altLang="zh-CN" sz="2000" b="1" dirty="0">
              <a:latin typeface="微软雅黑" pitchFamily="34" charset="-122"/>
              <a:ea typeface="微软雅黑" pitchFamily="34" charset="-122"/>
            </a:endParaRPr>
          </a:p>
          <a:p>
            <a:pPr marL="342900" indent="-34290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设服务器的上传速率 </a:t>
            </a:r>
            <a:r>
              <a:rPr lang="en-US" altLang="zh-CN" sz="2000" b="1" i="1" dirty="0">
                <a:latin typeface="微软雅黑" pitchFamily="34" charset="-122"/>
                <a:ea typeface="微软雅黑" pitchFamily="34" charset="-122"/>
              </a:rPr>
              <a:t>u</a:t>
            </a:r>
            <a:r>
              <a:rPr lang="en-US" altLang="zh-CN" sz="2000" b="1" baseline="-25000" dirty="0">
                <a:latin typeface="微软雅黑" pitchFamily="34" charset="-122"/>
                <a:ea typeface="微软雅黑" pitchFamily="34" charset="-122"/>
              </a:rPr>
              <a:t>s</a:t>
            </a:r>
            <a:r>
              <a:rPr lang="en-US" altLang="zh-CN" sz="2000" b="1" dirty="0">
                <a:latin typeface="微软雅黑" pitchFamily="34" charset="-122"/>
                <a:ea typeface="微软雅黑" pitchFamily="34" charset="-122"/>
              </a:rPr>
              <a:t> = 10</a:t>
            </a:r>
            <a:r>
              <a:rPr lang="en-US" altLang="zh-CN" sz="2000" b="1" i="1" dirty="0">
                <a:latin typeface="微软雅黑" pitchFamily="34" charset="-122"/>
                <a:ea typeface="微软雅黑" pitchFamily="34" charset="-122"/>
              </a:rPr>
              <a:t>u</a:t>
            </a:r>
            <a:r>
              <a:rPr lang="zh-CN" altLang="en-US" sz="2000" b="1" dirty="0">
                <a:latin typeface="微软雅黑" pitchFamily="34" charset="-122"/>
                <a:ea typeface="微软雅黑" pitchFamily="34" charset="-122"/>
              </a:rPr>
              <a:t>。</a:t>
            </a:r>
            <a:endParaRPr lang="en-US" altLang="zh-CN" sz="2000" b="1" dirty="0">
              <a:latin typeface="微软雅黑" pitchFamily="34" charset="-122"/>
              <a:ea typeface="微软雅黑" pitchFamily="34" charset="-122"/>
            </a:endParaRPr>
          </a:p>
          <a:p>
            <a:pPr marL="342900" indent="-34290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当 </a:t>
            </a:r>
            <a:r>
              <a:rPr lang="en-US" altLang="zh-CN" sz="2000" b="1" i="1" dirty="0">
                <a:latin typeface="微软雅黑" pitchFamily="34" charset="-122"/>
                <a:ea typeface="微软雅黑" pitchFamily="34" charset="-122"/>
              </a:rPr>
              <a:t>N</a:t>
            </a:r>
            <a:r>
              <a:rPr lang="en-US" altLang="zh-CN" sz="2000" b="1" dirty="0">
                <a:latin typeface="微软雅黑" pitchFamily="34" charset="-122"/>
                <a:ea typeface="微软雅黑" pitchFamily="34" charset="-122"/>
              </a:rPr>
              <a:t> = 30 </a:t>
            </a:r>
            <a:r>
              <a:rPr lang="zh-CN" altLang="en-US" sz="2000" b="1" dirty="0">
                <a:latin typeface="微软雅黑" pitchFamily="34" charset="-122"/>
                <a:ea typeface="微软雅黑" pitchFamily="34" charset="-122"/>
              </a:rPr>
              <a:t>时，</a:t>
            </a:r>
            <a:endParaRPr lang="en-US" altLang="zh-CN" sz="2000" b="1" dirty="0">
              <a:latin typeface="微软雅黑" pitchFamily="34" charset="-122"/>
              <a:ea typeface="微软雅黑" pitchFamily="34" charset="-122"/>
            </a:endParaRPr>
          </a:p>
          <a:p>
            <a:pPr marL="800100" lvl="1" indent="-342900" eaLnBrk="0" hangingPunct="0">
              <a:lnSpc>
                <a:spcPts val="3300"/>
              </a:lnSpc>
              <a:buClr>
                <a:srgbClr val="0070C0"/>
              </a:buClr>
              <a:buFont typeface="+mj-lt"/>
              <a:buAutoNum type="arabicPeriod"/>
            </a:pPr>
            <a:r>
              <a:rPr lang="en-US" altLang="zh-CN" b="1" dirty="0">
                <a:latin typeface="微软雅黑" pitchFamily="34" charset="-122"/>
                <a:ea typeface="微软雅黑" pitchFamily="34" charset="-122"/>
              </a:rPr>
              <a:t>P2P</a:t>
            </a:r>
            <a:r>
              <a:rPr lang="zh-CN" altLang="en-US" b="1" dirty="0">
                <a:latin typeface="微软雅黑" pitchFamily="34" charset="-122"/>
                <a:ea typeface="微软雅黑" pitchFamily="34" charset="-122"/>
              </a:rPr>
              <a:t>方式：最少时间的下限是 </a:t>
            </a:r>
            <a:r>
              <a:rPr lang="en-US" altLang="zh-CN" b="1" dirty="0">
                <a:latin typeface="微软雅黑" pitchFamily="34" charset="-122"/>
                <a:ea typeface="微软雅黑" pitchFamily="34" charset="-122"/>
              </a:rPr>
              <a:t>0.75 </a:t>
            </a:r>
            <a:r>
              <a:rPr lang="zh-CN" altLang="en-US" b="1" dirty="0">
                <a:latin typeface="微软雅黑" pitchFamily="34" charset="-122"/>
                <a:ea typeface="微软雅黑" pitchFamily="34" charset="-122"/>
              </a:rPr>
              <a:t>小时 </a:t>
            </a:r>
            <a:r>
              <a:rPr lang="en-US" altLang="zh-CN" b="1" dirty="0">
                <a:latin typeface="微软雅黑" pitchFamily="34" charset="-122"/>
                <a:ea typeface="微软雅黑" pitchFamily="34" charset="-122"/>
              </a:rPr>
              <a:t>&lt; 1 </a:t>
            </a:r>
            <a:r>
              <a:rPr lang="zh-CN" altLang="en-US" b="1" dirty="0">
                <a:latin typeface="微软雅黑" pitchFamily="34" charset="-122"/>
                <a:ea typeface="微软雅黑" pitchFamily="34" charset="-122"/>
              </a:rPr>
              <a:t>小时（不管 </a:t>
            </a:r>
            <a:r>
              <a:rPr lang="en-US" altLang="zh-CN" b="1" i="1" dirty="0">
                <a:latin typeface="微软雅黑" pitchFamily="34" charset="-122"/>
                <a:ea typeface="微软雅黑" pitchFamily="34" charset="-122"/>
              </a:rPr>
              <a:t>N</a:t>
            </a:r>
            <a:r>
              <a:rPr lang="en-US" altLang="zh-CN" b="1" dirty="0">
                <a:latin typeface="微软雅黑" pitchFamily="34" charset="-122"/>
                <a:ea typeface="微软雅黑" pitchFamily="34" charset="-122"/>
              </a:rPr>
              <a:t> </a:t>
            </a:r>
            <a:r>
              <a:rPr lang="zh-CN" altLang="en-US" b="1" dirty="0">
                <a:latin typeface="微软雅黑" pitchFamily="34" charset="-122"/>
                <a:ea typeface="微软雅黑" pitchFamily="34" charset="-122"/>
              </a:rPr>
              <a:t>多大）。</a:t>
            </a:r>
            <a:endParaRPr lang="en-US" altLang="zh-CN" b="1" dirty="0">
              <a:latin typeface="微软雅黑" pitchFamily="34" charset="-122"/>
              <a:ea typeface="微软雅黑" pitchFamily="34" charset="-122"/>
            </a:endParaRPr>
          </a:p>
          <a:p>
            <a:pPr marL="800100" lvl="1" indent="-342900" eaLnBrk="0" hangingPunct="0">
              <a:lnSpc>
                <a:spcPts val="3300"/>
              </a:lnSpc>
              <a:buClr>
                <a:srgbClr val="0070C0"/>
              </a:buClr>
              <a:buFont typeface="+mj-lt"/>
              <a:buAutoNum type="arabicPeriod"/>
            </a:pPr>
            <a:r>
              <a:rPr lang="zh-CN" altLang="en-US" b="1" dirty="0">
                <a:latin typeface="微软雅黑" pitchFamily="34" charset="-122"/>
                <a:ea typeface="微软雅黑" pitchFamily="34" charset="-122"/>
              </a:rPr>
              <a:t>客户−服务器方式：最少时间是 </a:t>
            </a:r>
            <a:r>
              <a:rPr lang="en-US" altLang="zh-CN" b="1" dirty="0">
                <a:latin typeface="微软雅黑" pitchFamily="34" charset="-122"/>
                <a:ea typeface="微软雅黑" pitchFamily="34" charset="-122"/>
              </a:rPr>
              <a:t>3 </a:t>
            </a:r>
            <a:r>
              <a:rPr lang="zh-CN" altLang="en-US" b="1" dirty="0">
                <a:latin typeface="微软雅黑" pitchFamily="34" charset="-122"/>
                <a:ea typeface="微软雅黑" pitchFamily="34" charset="-122"/>
              </a:rPr>
              <a:t>小时。</a:t>
            </a:r>
          </a:p>
        </p:txBody>
      </p:sp>
    </p:spTree>
    <p:extLst>
      <p:ext uri="{BB962C8B-B14F-4D97-AF65-F5344CB8AC3E}">
        <p14:creationId xmlns:p14="http://schemas.microsoft.com/office/powerpoint/2010/main" val="3873719415"/>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56963" y="912995"/>
            <a:ext cx="8048776" cy="388721"/>
          </a:xfrm>
          <a:prstGeom prst="roundRect">
            <a:avLst>
              <a:gd name="adj" fmla="val 16667"/>
            </a:avLst>
          </a:prstGeom>
          <a:solidFill>
            <a:srgbClr val="0089FA"/>
          </a:solidFill>
          <a:ln>
            <a:noFill/>
          </a:ln>
          <a:effectLst/>
          <a:extLst/>
        </p:spPr>
        <p:txBody>
          <a:bodyPr wrap="none" anchor="ctr"/>
          <a:lstStyle/>
          <a:p>
            <a:endParaRPr lang="zh-CN" altLang="en-US"/>
          </a:p>
        </p:txBody>
      </p:sp>
      <p:sp>
        <p:nvSpPr>
          <p:cNvPr id="3" name="Rectangle 6"/>
          <p:cNvSpPr>
            <a:spLocks noChangeArrowheads="1"/>
          </p:cNvSpPr>
          <p:nvPr/>
        </p:nvSpPr>
        <p:spPr bwMode="auto">
          <a:xfrm>
            <a:off x="2243481" y="879868"/>
            <a:ext cx="465704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itchFamily="34" charset="-122"/>
                <a:ea typeface="微软雅黑" pitchFamily="34" charset="-122"/>
              </a:rPr>
              <a:t>6.9.4  </a:t>
            </a:r>
            <a:r>
              <a:rPr lang="zh-CN" altLang="en-US" sz="2400" b="1" dirty="0">
                <a:solidFill>
                  <a:schemeClr val="bg1"/>
                </a:solidFill>
                <a:latin typeface="微软雅黑" pitchFamily="34" charset="-122"/>
                <a:ea typeface="微软雅黑" pitchFamily="34" charset="-122"/>
              </a:rPr>
              <a:t>在 </a:t>
            </a:r>
            <a:r>
              <a:rPr lang="en-US" altLang="zh-CN" sz="2400" b="1" dirty="0">
                <a:solidFill>
                  <a:schemeClr val="bg1"/>
                </a:solidFill>
                <a:latin typeface="微软雅黑" pitchFamily="34" charset="-122"/>
                <a:ea typeface="微软雅黑" pitchFamily="34" charset="-122"/>
              </a:rPr>
              <a:t>P2P </a:t>
            </a:r>
            <a:r>
              <a:rPr lang="zh-CN" altLang="en-US" sz="2400" b="1" dirty="0">
                <a:solidFill>
                  <a:schemeClr val="bg1"/>
                </a:solidFill>
                <a:latin typeface="微软雅黑" pitchFamily="34" charset="-122"/>
                <a:ea typeface="微软雅黑" pitchFamily="34" charset="-122"/>
              </a:rPr>
              <a:t>对等方中搜索对象</a:t>
            </a:r>
          </a:p>
        </p:txBody>
      </p:sp>
      <p:sp>
        <p:nvSpPr>
          <p:cNvPr id="4" name="Rectangle 68"/>
          <p:cNvSpPr>
            <a:spLocks noChangeArrowheads="1"/>
          </p:cNvSpPr>
          <p:nvPr/>
        </p:nvSpPr>
        <p:spPr bwMode="auto">
          <a:xfrm>
            <a:off x="483811" y="1307213"/>
            <a:ext cx="7693238" cy="263149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eaLnBrk="0" hangingPunct="0">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Napster</a:t>
            </a:r>
            <a:r>
              <a:rPr lang="zh-CN" altLang="en-US" sz="2000" b="1" dirty="0">
                <a:latin typeface="微软雅黑" pitchFamily="34" charset="-122"/>
                <a:ea typeface="微软雅黑" pitchFamily="34" charset="-122"/>
              </a:rPr>
              <a:t>在一个集中式目录服务器中构建的查找数据库虽然很简单，但性能上却有瓶颈。</a:t>
            </a:r>
          </a:p>
          <a:p>
            <a:pPr marL="285750" indent="-285750" eaLnBrk="0" hangingPunct="0">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Gnutella</a:t>
            </a:r>
            <a:r>
              <a:rPr lang="zh-CN" altLang="en-US" sz="2000" b="1" dirty="0">
                <a:latin typeface="微软雅黑" pitchFamily="34" charset="-122"/>
                <a:ea typeface="微软雅黑" pitchFamily="34" charset="-122"/>
              </a:rPr>
              <a:t>是一种采用全分布方法定位内容的</a:t>
            </a:r>
            <a:r>
              <a:rPr lang="en-US" altLang="zh-CN" sz="2000" b="1" dirty="0">
                <a:latin typeface="微软雅黑" pitchFamily="34" charset="-122"/>
                <a:ea typeface="微软雅黑" pitchFamily="34" charset="-122"/>
              </a:rPr>
              <a:t>P2P</a:t>
            </a:r>
            <a:r>
              <a:rPr lang="zh-CN" altLang="en-US" sz="2000" b="1" dirty="0">
                <a:latin typeface="微软雅黑" pitchFamily="34" charset="-122"/>
                <a:ea typeface="微软雅黑" pitchFamily="34" charset="-122"/>
              </a:rPr>
              <a:t>文件共享应用程序，它解决了集中式目录服务器所造成的瓶颈问题。然而</a:t>
            </a:r>
            <a:r>
              <a:rPr lang="en-US" altLang="zh-CN" sz="2000" b="1" dirty="0">
                <a:latin typeface="微软雅黑" pitchFamily="34" charset="-122"/>
                <a:ea typeface="微软雅黑" pitchFamily="34" charset="-122"/>
              </a:rPr>
              <a:t>Gnutella</a:t>
            </a:r>
            <a:r>
              <a:rPr lang="zh-CN" altLang="en-US" sz="2000" b="1" dirty="0">
                <a:latin typeface="微软雅黑" pitchFamily="34" charset="-122"/>
                <a:ea typeface="微软雅黑" pitchFamily="34" charset="-122"/>
              </a:rPr>
              <a:t>是在非结构化的覆盖网络中采用查询洪泛的方法来进行查找的，因此查找的效率较低。</a:t>
            </a:r>
          </a:p>
        </p:txBody>
      </p:sp>
    </p:spTree>
    <p:extLst>
      <p:ext uri="{BB962C8B-B14F-4D97-AF65-F5344CB8AC3E}">
        <p14:creationId xmlns:p14="http://schemas.microsoft.com/office/powerpoint/2010/main" val="3873269765"/>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56963" y="1334843"/>
            <a:ext cx="8048776" cy="388721"/>
          </a:xfrm>
          <a:prstGeom prst="roundRect">
            <a:avLst>
              <a:gd name="adj" fmla="val 16667"/>
            </a:avLst>
          </a:prstGeom>
          <a:solidFill>
            <a:srgbClr val="0089FA"/>
          </a:solidFill>
          <a:ln>
            <a:noFill/>
          </a:ln>
          <a:effectLst/>
          <a:extLst/>
        </p:spPr>
        <p:txBody>
          <a:bodyPr wrap="none" anchor="ctr"/>
          <a:lstStyle/>
          <a:p>
            <a:endParaRPr lang="zh-CN" altLang="en-US"/>
          </a:p>
        </p:txBody>
      </p:sp>
      <p:sp>
        <p:nvSpPr>
          <p:cNvPr id="3" name="Rectangle 6"/>
          <p:cNvSpPr>
            <a:spLocks noChangeArrowheads="1"/>
          </p:cNvSpPr>
          <p:nvPr/>
        </p:nvSpPr>
        <p:spPr bwMode="auto">
          <a:xfrm>
            <a:off x="2243481" y="1301716"/>
            <a:ext cx="465704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itchFamily="34" charset="-122"/>
                <a:ea typeface="微软雅黑" pitchFamily="34" charset="-122"/>
              </a:rPr>
              <a:t>6.9.4  </a:t>
            </a:r>
            <a:r>
              <a:rPr lang="zh-CN" altLang="en-US" sz="2400" b="1" dirty="0">
                <a:solidFill>
                  <a:schemeClr val="bg1"/>
                </a:solidFill>
                <a:latin typeface="微软雅黑" pitchFamily="34" charset="-122"/>
                <a:ea typeface="微软雅黑" pitchFamily="34" charset="-122"/>
              </a:rPr>
              <a:t>在 </a:t>
            </a:r>
            <a:r>
              <a:rPr lang="en-US" altLang="zh-CN" sz="2400" b="1" dirty="0">
                <a:solidFill>
                  <a:schemeClr val="bg1"/>
                </a:solidFill>
                <a:latin typeface="微软雅黑" pitchFamily="34" charset="-122"/>
                <a:ea typeface="微软雅黑" pitchFamily="34" charset="-122"/>
              </a:rPr>
              <a:t>P2P </a:t>
            </a:r>
            <a:r>
              <a:rPr lang="zh-CN" altLang="en-US" sz="2400" b="1" dirty="0">
                <a:solidFill>
                  <a:schemeClr val="bg1"/>
                </a:solidFill>
                <a:latin typeface="微软雅黑" pitchFamily="34" charset="-122"/>
                <a:ea typeface="微软雅黑" pitchFamily="34" charset="-122"/>
              </a:rPr>
              <a:t>对等方中搜索对象</a:t>
            </a:r>
          </a:p>
        </p:txBody>
      </p:sp>
      <p:sp>
        <p:nvSpPr>
          <p:cNvPr id="4" name="Rectangle 68"/>
          <p:cNvSpPr>
            <a:spLocks noChangeArrowheads="1"/>
          </p:cNvSpPr>
          <p:nvPr/>
        </p:nvSpPr>
        <p:spPr bwMode="auto">
          <a:xfrm>
            <a:off x="483810" y="1729061"/>
            <a:ext cx="8121929" cy="17851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现在广泛使用的索引和查找技术叫做</a:t>
            </a:r>
            <a:r>
              <a:rPr lang="zh-CN" altLang="en-US" sz="2000" b="1" dirty="0">
                <a:solidFill>
                  <a:srgbClr val="0000FF"/>
                </a:solidFill>
                <a:latin typeface="微软雅黑" pitchFamily="34" charset="-122"/>
                <a:ea typeface="微软雅黑" pitchFamily="34" charset="-122"/>
              </a:rPr>
              <a:t>分布式散列表 </a:t>
            </a:r>
            <a:r>
              <a:rPr lang="en-US" altLang="zh-CN" sz="2000" b="1" dirty="0">
                <a:latin typeface="微软雅黑" pitchFamily="34" charset="-122"/>
                <a:ea typeface="微软雅黑" pitchFamily="34" charset="-122"/>
              </a:rPr>
              <a:t>DHT (Distributed Hash Table)</a:t>
            </a:r>
            <a:r>
              <a:rPr lang="zh-CN" altLang="en-US" sz="2000" b="1" dirty="0">
                <a:latin typeface="微软雅黑" pitchFamily="34" charset="-122"/>
                <a:ea typeface="微软雅黑" pitchFamily="34" charset="-122"/>
              </a:rPr>
              <a:t>。</a:t>
            </a:r>
            <a:r>
              <a:rPr lang="en-US" altLang="zh-CN" sz="2000" b="1" dirty="0">
                <a:latin typeface="微软雅黑" pitchFamily="34" charset="-122"/>
                <a:ea typeface="微软雅黑" pitchFamily="34" charset="-122"/>
              </a:rPr>
              <a:t>DHT </a:t>
            </a:r>
            <a:r>
              <a:rPr lang="zh-CN" altLang="en-US" sz="2000" b="1" dirty="0">
                <a:latin typeface="微软雅黑" pitchFamily="34" charset="-122"/>
                <a:ea typeface="微软雅黑" pitchFamily="34" charset="-122"/>
              </a:rPr>
              <a:t>也可译为</a:t>
            </a:r>
            <a:r>
              <a:rPr lang="zh-CN" altLang="en-US" sz="2000" b="1" dirty="0">
                <a:solidFill>
                  <a:srgbClr val="0000FF"/>
                </a:solidFill>
                <a:latin typeface="微软雅黑" pitchFamily="34" charset="-122"/>
                <a:ea typeface="微软雅黑" pitchFamily="34" charset="-122"/>
              </a:rPr>
              <a:t>分布式哈希表</a:t>
            </a:r>
            <a:r>
              <a:rPr lang="zh-CN" altLang="en-US" sz="2000" b="1" dirty="0">
                <a:latin typeface="微软雅黑" pitchFamily="34" charset="-122"/>
                <a:ea typeface="微软雅黑" pitchFamily="34" charset="-122"/>
              </a:rPr>
              <a:t>，它是由大量对等方共同维护的散列表。</a:t>
            </a:r>
          </a:p>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广泛使用的 </a:t>
            </a:r>
            <a:r>
              <a:rPr lang="en-US" altLang="zh-CN" sz="2000" b="1" dirty="0">
                <a:latin typeface="微软雅黑" pitchFamily="34" charset="-122"/>
                <a:ea typeface="微软雅黑" pitchFamily="34" charset="-122"/>
              </a:rPr>
              <a:t>Chord </a:t>
            </a:r>
            <a:r>
              <a:rPr lang="zh-CN" altLang="en-US" sz="2000" b="1" dirty="0">
                <a:latin typeface="微软雅黑" pitchFamily="34" charset="-122"/>
                <a:ea typeface="微软雅黑" pitchFamily="34" charset="-122"/>
              </a:rPr>
              <a:t>算法是美国麻省理工大学于</a:t>
            </a:r>
            <a:r>
              <a:rPr lang="en-US" altLang="zh-CN" sz="2000" b="1" dirty="0">
                <a:latin typeface="微软雅黑" pitchFamily="34" charset="-122"/>
                <a:ea typeface="微软雅黑" pitchFamily="34" charset="-122"/>
              </a:rPr>
              <a:t>2001 </a:t>
            </a:r>
            <a:r>
              <a:rPr lang="zh-CN" altLang="en-US" sz="2000" b="1" dirty="0">
                <a:latin typeface="微软雅黑" pitchFamily="34" charset="-122"/>
                <a:ea typeface="微软雅黑" pitchFamily="34" charset="-122"/>
              </a:rPr>
              <a:t>年提出的。</a:t>
            </a:r>
          </a:p>
        </p:txBody>
      </p:sp>
    </p:spTree>
    <p:extLst>
      <p:ext uri="{BB962C8B-B14F-4D97-AF65-F5344CB8AC3E}">
        <p14:creationId xmlns:p14="http://schemas.microsoft.com/office/powerpoint/2010/main" val="2911917644"/>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56963" y="1417139"/>
            <a:ext cx="8048776" cy="388721"/>
          </a:xfrm>
          <a:prstGeom prst="roundRect">
            <a:avLst>
              <a:gd name="adj" fmla="val 16667"/>
            </a:avLst>
          </a:prstGeom>
          <a:solidFill>
            <a:srgbClr val="0089FA"/>
          </a:solidFill>
          <a:ln>
            <a:noFill/>
          </a:ln>
          <a:effectLst/>
          <a:extLst/>
        </p:spPr>
        <p:txBody>
          <a:bodyPr wrap="none" anchor="ctr"/>
          <a:lstStyle/>
          <a:p>
            <a:endParaRPr lang="zh-CN" altLang="en-US"/>
          </a:p>
        </p:txBody>
      </p:sp>
      <p:sp>
        <p:nvSpPr>
          <p:cNvPr id="3" name="Rectangle 6"/>
          <p:cNvSpPr>
            <a:spLocks noChangeArrowheads="1"/>
          </p:cNvSpPr>
          <p:nvPr/>
        </p:nvSpPr>
        <p:spPr bwMode="auto">
          <a:xfrm>
            <a:off x="2243481" y="1374868"/>
            <a:ext cx="465704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itchFamily="34" charset="-122"/>
                <a:ea typeface="微软雅黑" pitchFamily="34" charset="-122"/>
              </a:rPr>
              <a:t>6.9.4  </a:t>
            </a:r>
            <a:r>
              <a:rPr lang="zh-CN" altLang="en-US" sz="2400" b="1" dirty="0">
                <a:solidFill>
                  <a:schemeClr val="bg1"/>
                </a:solidFill>
                <a:latin typeface="微软雅黑" pitchFamily="34" charset="-122"/>
                <a:ea typeface="微软雅黑" pitchFamily="34" charset="-122"/>
              </a:rPr>
              <a:t>在 </a:t>
            </a:r>
            <a:r>
              <a:rPr lang="en-US" altLang="zh-CN" sz="2400" b="1" dirty="0">
                <a:solidFill>
                  <a:schemeClr val="bg1"/>
                </a:solidFill>
                <a:latin typeface="微软雅黑" pitchFamily="34" charset="-122"/>
                <a:ea typeface="微软雅黑" pitchFamily="34" charset="-122"/>
              </a:rPr>
              <a:t>P2P </a:t>
            </a:r>
            <a:r>
              <a:rPr lang="zh-CN" altLang="en-US" sz="2400" b="1" dirty="0">
                <a:solidFill>
                  <a:schemeClr val="bg1"/>
                </a:solidFill>
                <a:latin typeface="微软雅黑" pitchFamily="34" charset="-122"/>
                <a:ea typeface="微软雅黑" pitchFamily="34" charset="-122"/>
              </a:rPr>
              <a:t>对等方中搜索对象</a:t>
            </a:r>
          </a:p>
        </p:txBody>
      </p:sp>
      <p:sp>
        <p:nvSpPr>
          <p:cNvPr id="4" name="Rectangle 68"/>
          <p:cNvSpPr>
            <a:spLocks noChangeArrowheads="1"/>
          </p:cNvSpPr>
          <p:nvPr/>
        </p:nvSpPr>
        <p:spPr bwMode="auto">
          <a:xfrm>
            <a:off x="483810" y="1811357"/>
            <a:ext cx="8121929" cy="17851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分布式散列表 </a:t>
            </a:r>
            <a:r>
              <a:rPr lang="en-US" altLang="zh-CN" sz="2000" b="1" dirty="0">
                <a:latin typeface="微软雅黑" pitchFamily="34" charset="-122"/>
                <a:ea typeface="微软雅黑" pitchFamily="34" charset="-122"/>
              </a:rPr>
              <a:t>DHT </a:t>
            </a:r>
            <a:r>
              <a:rPr lang="zh-CN" altLang="en-US" sz="2000" b="1" dirty="0">
                <a:latin typeface="微软雅黑" pitchFamily="34" charset="-122"/>
                <a:ea typeface="微软雅黑" pitchFamily="34" charset="-122"/>
              </a:rPr>
              <a:t>利用散列函数，把资源名 </a:t>
            </a:r>
            <a:r>
              <a:rPr lang="en-US" altLang="zh-CN" sz="2000" b="1" dirty="0">
                <a:latin typeface="微软雅黑" pitchFamily="34" charset="-122"/>
                <a:ea typeface="微软雅黑" pitchFamily="34" charset="-122"/>
              </a:rPr>
              <a:t>K </a:t>
            </a:r>
            <a:r>
              <a:rPr lang="zh-CN" altLang="en-US" sz="2000" b="1" dirty="0">
                <a:latin typeface="微软雅黑" pitchFamily="34" charset="-122"/>
                <a:ea typeface="微软雅黑" pitchFamily="34" charset="-122"/>
              </a:rPr>
              <a:t>及其存放的结点 </a:t>
            </a:r>
            <a:r>
              <a:rPr lang="en-US" altLang="zh-CN" sz="2000" b="1" dirty="0">
                <a:latin typeface="微软雅黑" pitchFamily="34" charset="-122"/>
                <a:ea typeface="微软雅黑" pitchFamily="34" charset="-122"/>
              </a:rPr>
              <a:t>IP </a:t>
            </a:r>
            <a:r>
              <a:rPr lang="zh-CN" altLang="en-US" sz="2000" b="1" dirty="0">
                <a:latin typeface="微软雅黑" pitchFamily="34" charset="-122"/>
                <a:ea typeface="微软雅黑" pitchFamily="34" charset="-122"/>
              </a:rPr>
              <a:t>地址 </a:t>
            </a:r>
            <a:r>
              <a:rPr lang="en-US" altLang="zh-CN" sz="2000" b="1" dirty="0">
                <a:latin typeface="微软雅黑" pitchFamily="34" charset="-122"/>
                <a:ea typeface="微软雅黑" pitchFamily="34" charset="-122"/>
              </a:rPr>
              <a:t>N </a:t>
            </a:r>
            <a:r>
              <a:rPr lang="zh-CN" altLang="en-US" sz="2000" b="1" dirty="0">
                <a:latin typeface="微软雅黑" pitchFamily="34" charset="-122"/>
                <a:ea typeface="微软雅黑" pitchFamily="34" charset="-122"/>
              </a:rPr>
              <a:t>都分别映射为资源名标识符 </a:t>
            </a:r>
            <a:r>
              <a:rPr lang="en-US" altLang="zh-CN" sz="2000" b="1" dirty="0">
                <a:latin typeface="微软雅黑" pitchFamily="34" charset="-122"/>
                <a:ea typeface="微软雅黑" pitchFamily="34" charset="-122"/>
              </a:rPr>
              <a:t>KID </a:t>
            </a:r>
            <a:r>
              <a:rPr lang="zh-CN" altLang="en-US" sz="2000" b="1" dirty="0">
                <a:latin typeface="微软雅黑" pitchFamily="34" charset="-122"/>
                <a:ea typeface="微软雅黑" pitchFamily="34" charset="-122"/>
              </a:rPr>
              <a:t>和结点标识符 </a:t>
            </a:r>
            <a:r>
              <a:rPr lang="en-US" altLang="zh-CN" sz="2000" b="1" dirty="0">
                <a:latin typeface="微软雅黑" pitchFamily="34" charset="-122"/>
                <a:ea typeface="微软雅黑" pitchFamily="34" charset="-122"/>
              </a:rPr>
              <a:t>NID</a:t>
            </a:r>
            <a:r>
              <a:rPr lang="zh-CN" altLang="en-US" sz="2000" b="1" dirty="0">
                <a:latin typeface="微软雅黑" pitchFamily="34" charset="-122"/>
                <a:ea typeface="微软雅黑" pitchFamily="34" charset="-122"/>
              </a:rPr>
              <a:t>。</a:t>
            </a:r>
          </a:p>
          <a:p>
            <a:pPr marL="285750" indent="-285750" eaLnBrk="0" hangingPunct="0">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Chord </a:t>
            </a:r>
            <a:r>
              <a:rPr lang="zh-CN" altLang="en-US" sz="2000" b="1" dirty="0">
                <a:latin typeface="微软雅黑" pitchFamily="34" charset="-122"/>
                <a:ea typeface="微软雅黑" pitchFamily="34" charset="-122"/>
              </a:rPr>
              <a:t>把结点按标识符数值从小到大沿顺时针排列成一个环形覆盖网络。</a:t>
            </a:r>
          </a:p>
        </p:txBody>
      </p:sp>
    </p:spTree>
    <p:extLst>
      <p:ext uri="{BB962C8B-B14F-4D97-AF65-F5344CB8AC3E}">
        <p14:creationId xmlns:p14="http://schemas.microsoft.com/office/powerpoint/2010/main" val="3965372245"/>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4"/>
          <p:cNvSpPr/>
          <p:nvPr/>
        </p:nvSpPr>
        <p:spPr>
          <a:xfrm>
            <a:off x="556963" y="1420982"/>
            <a:ext cx="8048776" cy="295102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AutoShape 5"/>
          <p:cNvSpPr>
            <a:spLocks noChangeArrowheads="1"/>
          </p:cNvSpPr>
          <p:nvPr/>
        </p:nvSpPr>
        <p:spPr bwMode="auto">
          <a:xfrm>
            <a:off x="556963" y="652921"/>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3" name="Rectangle 6"/>
          <p:cNvSpPr>
            <a:spLocks noChangeArrowheads="1"/>
          </p:cNvSpPr>
          <p:nvPr/>
        </p:nvSpPr>
        <p:spPr bwMode="auto">
          <a:xfrm>
            <a:off x="3143142" y="619710"/>
            <a:ext cx="287642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基于 </a:t>
            </a:r>
            <a:r>
              <a:rPr lang="en-US" altLang="zh-CN" sz="2000" b="1" dirty="0">
                <a:solidFill>
                  <a:schemeClr val="bg1"/>
                </a:solidFill>
                <a:latin typeface="微软雅黑" pitchFamily="34" charset="-122"/>
                <a:ea typeface="微软雅黑" pitchFamily="34" charset="-122"/>
              </a:rPr>
              <a:t>DHT </a:t>
            </a:r>
            <a:r>
              <a:rPr lang="zh-CN" altLang="en-US" sz="2000" b="1" dirty="0">
                <a:solidFill>
                  <a:schemeClr val="bg1"/>
                </a:solidFill>
                <a:latin typeface="微软雅黑" pitchFamily="34" charset="-122"/>
                <a:ea typeface="微软雅黑" pitchFamily="34" charset="-122"/>
              </a:rPr>
              <a:t>的 </a:t>
            </a:r>
            <a:r>
              <a:rPr lang="en-US" altLang="zh-CN" sz="2000" b="1" dirty="0">
                <a:solidFill>
                  <a:schemeClr val="bg1"/>
                </a:solidFill>
                <a:latin typeface="微软雅黑" pitchFamily="34" charset="-122"/>
                <a:ea typeface="微软雅黑" pitchFamily="34" charset="-122"/>
              </a:rPr>
              <a:t>Chord </a:t>
            </a:r>
            <a:r>
              <a:rPr lang="zh-CN" altLang="en-US" sz="2000" b="1" dirty="0">
                <a:solidFill>
                  <a:schemeClr val="bg1"/>
                </a:solidFill>
                <a:latin typeface="微软雅黑" pitchFamily="34" charset="-122"/>
                <a:ea typeface="微软雅黑" pitchFamily="34" charset="-122"/>
              </a:rPr>
              <a:t>环</a:t>
            </a:r>
          </a:p>
        </p:txBody>
      </p:sp>
      <p:sp>
        <p:nvSpPr>
          <p:cNvPr id="4" name="Rectangle 68"/>
          <p:cNvSpPr>
            <a:spLocks noChangeArrowheads="1"/>
          </p:cNvSpPr>
          <p:nvPr/>
        </p:nvSpPr>
        <p:spPr bwMode="auto">
          <a:xfrm>
            <a:off x="483810" y="1014011"/>
            <a:ext cx="8367582" cy="4385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eaLnBrk="0" hangingPunct="0">
              <a:lnSpc>
                <a:spcPts val="2700"/>
              </a:lnSpc>
              <a:buClr>
                <a:srgbClr val="0070C0"/>
              </a:buClr>
              <a:buFont typeface="Wingdings" pitchFamily="2" charset="2"/>
              <a:buChar char="l"/>
            </a:pPr>
            <a:r>
              <a:rPr lang="zh-CN" altLang="en-US" sz="2000" b="1" dirty="0">
                <a:latin typeface="微软雅黑" pitchFamily="34" charset="-122"/>
                <a:ea typeface="微软雅黑" pitchFamily="34" charset="-122"/>
              </a:rPr>
              <a:t>每个资源由 </a:t>
            </a:r>
            <a:r>
              <a:rPr lang="en-US" altLang="zh-CN" sz="2000" b="1" dirty="0">
                <a:latin typeface="微软雅黑" pitchFamily="34" charset="-122"/>
                <a:ea typeface="微软雅黑" pitchFamily="34" charset="-122"/>
              </a:rPr>
              <a:t>Chord </a:t>
            </a:r>
            <a:r>
              <a:rPr lang="zh-CN" altLang="en-US" sz="2000" b="1" dirty="0">
                <a:latin typeface="微软雅黑" pitchFamily="34" charset="-122"/>
                <a:ea typeface="微软雅黑" pitchFamily="34" charset="-122"/>
              </a:rPr>
              <a:t>环上与其标识符值</a:t>
            </a:r>
            <a:r>
              <a:rPr lang="zh-CN" altLang="en-US" sz="2000" b="1" dirty="0">
                <a:solidFill>
                  <a:srgbClr val="0000FF"/>
                </a:solidFill>
                <a:latin typeface="微软雅黑" pitchFamily="34" charset="-122"/>
                <a:ea typeface="微软雅黑" pitchFamily="34" charset="-122"/>
              </a:rPr>
              <a:t>最接近</a:t>
            </a:r>
            <a:r>
              <a:rPr lang="zh-CN" altLang="en-US" sz="2000" b="1" dirty="0">
                <a:latin typeface="微软雅黑" pitchFamily="34" charset="-122"/>
                <a:ea typeface="微软雅黑" pitchFamily="34" charset="-122"/>
              </a:rPr>
              <a:t>的下一个结点提供服务。</a:t>
            </a:r>
          </a:p>
        </p:txBody>
      </p:sp>
      <p:graphicFrame>
        <p:nvGraphicFramePr>
          <p:cNvPr id="7" name="对象 6"/>
          <p:cNvGraphicFramePr>
            <a:graphicFrameLocks noChangeAspect="1"/>
          </p:cNvGraphicFramePr>
          <p:nvPr>
            <p:extLst>
              <p:ext uri="{D42A27DB-BD31-4B8C-83A1-F6EECF244321}">
                <p14:modId xmlns:p14="http://schemas.microsoft.com/office/powerpoint/2010/main" val="1421754886"/>
              </p:ext>
            </p:extLst>
          </p:nvPr>
        </p:nvGraphicFramePr>
        <p:xfrm>
          <a:off x="1079199" y="1523672"/>
          <a:ext cx="7004304" cy="2745648"/>
        </p:xfrm>
        <a:graphic>
          <a:graphicData uri="http://schemas.openxmlformats.org/presentationml/2006/ole">
            <mc:AlternateContent xmlns:mc="http://schemas.openxmlformats.org/markup-compatibility/2006">
              <mc:Choice xmlns:v="urn:schemas-microsoft-com:vml" Requires="v">
                <p:oleObj spid="_x0000_s39961" name="演示文稿" r:id="rId3" imgW="1181248" imgH="885272" progId="PowerPoint.Show.8">
                  <p:embed/>
                </p:oleObj>
              </mc:Choice>
              <mc:Fallback>
                <p:oleObj name="演示文稿" r:id="rId3" imgW="1181248" imgH="885272" progId="PowerPoint.Show.8">
                  <p:embed/>
                  <p:pic>
                    <p:nvPicPr>
                      <p:cNvPr id="0" name="Picture 22"/>
                      <p:cNvPicPr>
                        <a:picLocks noChangeAspect="1" noChangeArrowheads="1"/>
                      </p:cNvPicPr>
                      <p:nvPr/>
                    </p:nvPicPr>
                    <p:blipFill>
                      <a:blip r:embed="rId4">
                        <a:extLst>
                          <a:ext uri="{28A0092B-C50C-407E-A947-70E740481C1C}">
                            <a14:useLocalDpi xmlns:a14="http://schemas.microsoft.com/office/drawing/2010/main" val="0"/>
                          </a:ext>
                        </a:extLst>
                      </a:blip>
                      <a:srcRect l="839" t="5513" r="435" b="42491"/>
                      <a:stretch>
                        <a:fillRect/>
                      </a:stretch>
                    </p:blipFill>
                    <p:spPr bwMode="auto">
                      <a:xfrm>
                        <a:off x="1079199" y="1523672"/>
                        <a:ext cx="7004304" cy="274564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626564796"/>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2783302" y="1106424"/>
            <a:ext cx="5868157" cy="3265587"/>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AutoShape 5"/>
          <p:cNvSpPr>
            <a:spLocks noChangeArrowheads="1"/>
          </p:cNvSpPr>
          <p:nvPr/>
        </p:nvSpPr>
        <p:spPr bwMode="auto">
          <a:xfrm>
            <a:off x="556963" y="652921"/>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4" name="Rectangle 6"/>
          <p:cNvSpPr>
            <a:spLocks noChangeArrowheads="1"/>
          </p:cNvSpPr>
          <p:nvPr/>
        </p:nvSpPr>
        <p:spPr bwMode="auto">
          <a:xfrm>
            <a:off x="2737582" y="619710"/>
            <a:ext cx="368754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通过指针表加速 </a:t>
            </a:r>
            <a:r>
              <a:rPr lang="en-US" altLang="zh-CN" sz="2000" b="1" dirty="0">
                <a:solidFill>
                  <a:schemeClr val="bg1"/>
                </a:solidFill>
                <a:latin typeface="微软雅黑" pitchFamily="34" charset="-122"/>
                <a:ea typeface="微软雅黑" pitchFamily="34" charset="-122"/>
              </a:rPr>
              <a:t>Chord </a:t>
            </a:r>
            <a:r>
              <a:rPr lang="zh-CN" altLang="en-US" sz="2000" b="1" dirty="0">
                <a:solidFill>
                  <a:schemeClr val="bg1"/>
                </a:solidFill>
                <a:latin typeface="微软雅黑" pitchFamily="34" charset="-122"/>
                <a:ea typeface="微软雅黑" pitchFamily="34" charset="-122"/>
              </a:rPr>
              <a:t>表查找</a:t>
            </a:r>
          </a:p>
        </p:txBody>
      </p:sp>
      <p:sp>
        <p:nvSpPr>
          <p:cNvPr id="5" name="Rectangle 68"/>
          <p:cNvSpPr>
            <a:spLocks noChangeArrowheads="1"/>
          </p:cNvSpPr>
          <p:nvPr/>
        </p:nvSpPr>
        <p:spPr bwMode="auto">
          <a:xfrm>
            <a:off x="447235" y="1014011"/>
            <a:ext cx="2396549" cy="35201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73050" indent="-273050" eaLnBrk="0" hangingPunct="0">
              <a:lnSpc>
                <a:spcPts val="2700"/>
              </a:lnSpc>
              <a:buClr>
                <a:srgbClr val="0070C0"/>
              </a:buClr>
              <a:buFont typeface="Wingdings" pitchFamily="2" charset="2"/>
              <a:buChar char="l"/>
            </a:pPr>
            <a:r>
              <a:rPr lang="zh-CN" altLang="en-US" sz="1700" b="1" dirty="0">
                <a:latin typeface="微软雅黑" pitchFamily="34" charset="-122"/>
                <a:ea typeface="微软雅黑" pitchFamily="34" charset="-122"/>
              </a:rPr>
              <a:t>为了加速查找，在 </a:t>
            </a:r>
            <a:r>
              <a:rPr lang="en-US" altLang="zh-CN" sz="1700" b="1" dirty="0">
                <a:latin typeface="微软雅黑" pitchFamily="34" charset="-122"/>
                <a:ea typeface="微软雅黑" pitchFamily="34" charset="-122"/>
              </a:rPr>
              <a:t>Chord </a:t>
            </a:r>
            <a:r>
              <a:rPr lang="zh-CN" altLang="en-US" sz="1700" b="1" dirty="0">
                <a:latin typeface="微软雅黑" pitchFamily="34" charset="-122"/>
                <a:ea typeface="微软雅黑" pitchFamily="34" charset="-122"/>
              </a:rPr>
              <a:t>环上可以增加一些</a:t>
            </a:r>
            <a:r>
              <a:rPr lang="zh-CN" altLang="en-US" sz="1700" b="1" dirty="0">
                <a:solidFill>
                  <a:srgbClr val="0000FF"/>
                </a:solidFill>
                <a:latin typeface="微软雅黑" pitchFamily="34" charset="-122"/>
                <a:ea typeface="微软雅黑" pitchFamily="34" charset="-122"/>
              </a:rPr>
              <a:t>指针表</a:t>
            </a:r>
            <a:r>
              <a:rPr lang="en-US" altLang="zh-CN" sz="1700" b="1" dirty="0">
                <a:latin typeface="微软雅黑" pitchFamily="34" charset="-122"/>
                <a:ea typeface="微软雅黑" pitchFamily="34" charset="-122"/>
              </a:rPr>
              <a:t>(finger table)</a:t>
            </a:r>
            <a:r>
              <a:rPr lang="zh-CN" altLang="en-US" sz="1700" b="1" dirty="0">
                <a:latin typeface="微软雅黑" pitchFamily="34" charset="-122"/>
                <a:ea typeface="微软雅黑" pitchFamily="34" charset="-122"/>
              </a:rPr>
              <a:t>，它又称为</a:t>
            </a:r>
            <a:r>
              <a:rPr lang="zh-CN" altLang="en-US" sz="1700" b="1" dirty="0">
                <a:solidFill>
                  <a:srgbClr val="0000FF"/>
                </a:solidFill>
                <a:latin typeface="微软雅黑" pitchFamily="34" charset="-122"/>
                <a:ea typeface="微软雅黑" pitchFamily="34" charset="-122"/>
              </a:rPr>
              <a:t>路由表</a:t>
            </a:r>
            <a:r>
              <a:rPr lang="zh-CN" altLang="en-US" sz="1700" b="1" dirty="0">
                <a:latin typeface="微软雅黑" pitchFamily="34" charset="-122"/>
                <a:ea typeface="微软雅黑" pitchFamily="34" charset="-122"/>
              </a:rPr>
              <a:t>或</a:t>
            </a:r>
            <a:r>
              <a:rPr lang="zh-CN" altLang="en-US" sz="1700" b="1" dirty="0">
                <a:solidFill>
                  <a:srgbClr val="0000FF"/>
                </a:solidFill>
                <a:latin typeface="微软雅黑" pitchFamily="34" charset="-122"/>
                <a:ea typeface="微软雅黑" pitchFamily="34" charset="-122"/>
              </a:rPr>
              <a:t>查找器表</a:t>
            </a:r>
            <a:r>
              <a:rPr lang="zh-CN" altLang="en-US" sz="1700" b="1" dirty="0">
                <a:latin typeface="微软雅黑" pitchFamily="34" charset="-122"/>
                <a:ea typeface="微软雅黑" pitchFamily="34" charset="-122"/>
              </a:rPr>
              <a:t>。</a:t>
            </a:r>
          </a:p>
          <a:p>
            <a:pPr marL="273050" indent="-273050" eaLnBrk="0" hangingPunct="0">
              <a:lnSpc>
                <a:spcPts val="2700"/>
              </a:lnSpc>
              <a:buClr>
                <a:srgbClr val="0070C0"/>
              </a:buClr>
              <a:buFont typeface="Wingdings" pitchFamily="2" charset="2"/>
              <a:buChar char="l"/>
            </a:pPr>
            <a:r>
              <a:rPr lang="zh-CN" altLang="en-US" sz="1700" b="1" dirty="0">
                <a:latin typeface="微软雅黑" pitchFamily="34" charset="-122"/>
                <a:ea typeface="微软雅黑" pitchFamily="34" charset="-122"/>
              </a:rPr>
              <a:t>对于结点 </a:t>
            </a:r>
            <a:r>
              <a:rPr lang="en-US" altLang="zh-CN" sz="1700" b="1" dirty="0">
                <a:latin typeface="微软雅黑" pitchFamily="34" charset="-122"/>
                <a:ea typeface="微软雅黑" pitchFamily="34" charset="-122"/>
              </a:rPr>
              <a:t>N4</a:t>
            </a:r>
            <a:r>
              <a:rPr lang="zh-CN" altLang="en-US" sz="1700" b="1" dirty="0">
                <a:latin typeface="微软雅黑" pitchFamily="34" charset="-122"/>
                <a:ea typeface="微软雅黑" pitchFamily="34" charset="-122"/>
              </a:rPr>
              <a:t>， 第 </a:t>
            </a:r>
            <a:r>
              <a:rPr lang="en-US" altLang="zh-CN" sz="1700" b="1" dirty="0">
                <a:latin typeface="微软雅黑" pitchFamily="34" charset="-122"/>
                <a:ea typeface="微软雅黑" pitchFamily="34" charset="-122"/>
              </a:rPr>
              <a:t>1 </a:t>
            </a:r>
            <a:r>
              <a:rPr lang="zh-CN" altLang="en-US" sz="1700" b="1" dirty="0">
                <a:latin typeface="微软雅黑" pitchFamily="34" charset="-122"/>
                <a:ea typeface="微软雅黑" pitchFamily="34" charset="-122"/>
              </a:rPr>
              <a:t>列第 </a:t>
            </a:r>
            <a:r>
              <a:rPr lang="en-US" altLang="zh-CN" sz="1700" b="1" i="1" dirty="0" err="1">
                <a:latin typeface="微软雅黑" pitchFamily="34" charset="-122"/>
                <a:ea typeface="微软雅黑" pitchFamily="34" charset="-122"/>
              </a:rPr>
              <a:t>i</a:t>
            </a:r>
            <a:r>
              <a:rPr lang="en-US" altLang="zh-CN" sz="1700" b="1" i="1" dirty="0">
                <a:latin typeface="微软雅黑" pitchFamily="34" charset="-122"/>
                <a:ea typeface="微软雅黑" pitchFamily="34" charset="-122"/>
              </a:rPr>
              <a:t>  </a:t>
            </a:r>
            <a:r>
              <a:rPr lang="zh-CN" altLang="en-US" sz="1700" b="1" dirty="0">
                <a:latin typeface="微软雅黑" pitchFamily="34" charset="-122"/>
                <a:ea typeface="微软雅黑" pitchFamily="34" charset="-122"/>
              </a:rPr>
              <a:t>行计算（</a:t>
            </a:r>
            <a:r>
              <a:rPr lang="en-US" altLang="zh-CN" sz="1700" b="1" dirty="0">
                <a:latin typeface="微软雅黑" pitchFamily="34" charset="-122"/>
                <a:ea typeface="微软雅黑" pitchFamily="34" charset="-122"/>
              </a:rPr>
              <a:t>N4 + 2</a:t>
            </a:r>
            <a:r>
              <a:rPr lang="en-US" altLang="zh-CN" sz="1700" b="1" i="1" baseline="30000" dirty="0">
                <a:latin typeface="微软雅黑" pitchFamily="34" charset="-122"/>
                <a:ea typeface="微软雅黑" pitchFamily="34" charset="-122"/>
              </a:rPr>
              <a:t>i – 1</a:t>
            </a:r>
            <a:r>
              <a:rPr lang="zh-CN" altLang="en-US" sz="1700" b="1" dirty="0">
                <a:latin typeface="微软雅黑" pitchFamily="34" charset="-122"/>
                <a:ea typeface="微软雅黑" pitchFamily="34" charset="-122"/>
              </a:rPr>
              <a:t>），得出后继结点。</a:t>
            </a:r>
          </a:p>
        </p:txBody>
      </p:sp>
      <p:graphicFrame>
        <p:nvGraphicFramePr>
          <p:cNvPr id="7" name="对象 6"/>
          <p:cNvGraphicFramePr>
            <a:graphicFrameLocks noChangeAspect="1"/>
          </p:cNvGraphicFramePr>
          <p:nvPr>
            <p:extLst>
              <p:ext uri="{D42A27DB-BD31-4B8C-83A1-F6EECF244321}">
                <p14:modId xmlns:p14="http://schemas.microsoft.com/office/powerpoint/2010/main" val="1881177109"/>
              </p:ext>
            </p:extLst>
          </p:nvPr>
        </p:nvGraphicFramePr>
        <p:xfrm>
          <a:off x="2916379" y="1483908"/>
          <a:ext cx="5602002" cy="2510617"/>
        </p:xfrm>
        <a:graphic>
          <a:graphicData uri="http://schemas.openxmlformats.org/presentationml/2006/ole">
            <mc:AlternateContent xmlns:mc="http://schemas.openxmlformats.org/markup-compatibility/2006">
              <mc:Choice xmlns:v="urn:schemas-microsoft-com:vml" Requires="v">
                <p:oleObj spid="_x0000_s40985" name="演示文稿" r:id="rId3" imgW="1646043" imgH="1233044" progId="PowerPoint.Show.8">
                  <p:embed/>
                </p:oleObj>
              </mc:Choice>
              <mc:Fallback>
                <p:oleObj name="演示文稿" r:id="rId3" imgW="1646043" imgH="1233044" progId="PowerPoint.Show.8">
                  <p:embed/>
                  <p:pic>
                    <p:nvPicPr>
                      <p:cNvPr id="0" name="Picture 22"/>
                      <p:cNvPicPr>
                        <a:picLocks noChangeAspect="1" noChangeArrowheads="1"/>
                      </p:cNvPicPr>
                      <p:nvPr/>
                    </p:nvPicPr>
                    <p:blipFill>
                      <a:blip r:embed="rId4">
                        <a:extLst>
                          <a:ext uri="{28A0092B-C50C-407E-A947-70E740481C1C}">
                            <a14:useLocalDpi xmlns:a14="http://schemas.microsoft.com/office/drawing/2010/main" val="0"/>
                          </a:ext>
                        </a:extLst>
                      </a:blip>
                      <a:srcRect l="1132" t="5217" r="22687" b="45612"/>
                      <a:stretch>
                        <a:fillRect/>
                      </a:stretch>
                    </p:blipFill>
                    <p:spPr bwMode="auto">
                      <a:xfrm>
                        <a:off x="2916379" y="1483908"/>
                        <a:ext cx="5602002" cy="251061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14611700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5"/>
          <p:cNvSpPr>
            <a:spLocks noChangeArrowheads="1"/>
          </p:cNvSpPr>
          <p:nvPr/>
        </p:nvSpPr>
        <p:spPr bwMode="auto">
          <a:xfrm>
            <a:off x="545143" y="1152757"/>
            <a:ext cx="8053711" cy="388721"/>
          </a:xfrm>
          <a:prstGeom prst="roundRect">
            <a:avLst>
              <a:gd name="adj" fmla="val 16667"/>
            </a:avLst>
          </a:prstGeom>
          <a:solidFill>
            <a:srgbClr val="0089FA"/>
          </a:solidFill>
          <a:ln>
            <a:noFill/>
          </a:ln>
          <a:effectLst/>
          <a:extLst/>
        </p:spPr>
        <p:txBody>
          <a:bodyPr wrap="none" anchor="ctr"/>
          <a:lstStyle/>
          <a:p>
            <a:endParaRPr lang="zh-CN" altLang="en-US"/>
          </a:p>
        </p:txBody>
      </p:sp>
      <p:sp>
        <p:nvSpPr>
          <p:cNvPr id="6" name="Rectangle 6"/>
          <p:cNvSpPr>
            <a:spLocks noChangeArrowheads="1"/>
          </p:cNvSpPr>
          <p:nvPr/>
        </p:nvSpPr>
        <p:spPr bwMode="auto">
          <a:xfrm>
            <a:off x="2608611" y="1110486"/>
            <a:ext cx="392678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itchFamily="34" charset="-122"/>
                <a:ea typeface="微软雅黑" pitchFamily="34" charset="-122"/>
              </a:rPr>
              <a:t>6.2.2  FTP </a:t>
            </a:r>
            <a:r>
              <a:rPr lang="zh-CN" altLang="en-US" sz="2400" b="1" dirty="0">
                <a:solidFill>
                  <a:schemeClr val="bg1"/>
                </a:solidFill>
                <a:latin typeface="微软雅黑" pitchFamily="34" charset="-122"/>
                <a:ea typeface="微软雅黑" pitchFamily="34" charset="-122"/>
              </a:rPr>
              <a:t>的基本工作原理</a:t>
            </a:r>
          </a:p>
        </p:txBody>
      </p:sp>
      <p:sp>
        <p:nvSpPr>
          <p:cNvPr id="7" name="Rectangle 8"/>
          <p:cNvSpPr>
            <a:spLocks noChangeArrowheads="1"/>
          </p:cNvSpPr>
          <p:nvPr/>
        </p:nvSpPr>
        <p:spPr bwMode="auto">
          <a:xfrm>
            <a:off x="545143" y="1657222"/>
            <a:ext cx="7665003" cy="22082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ts val="3300"/>
              </a:lnSpc>
              <a:buClr>
                <a:srgbClr val="0070C0"/>
              </a:buClr>
            </a:pPr>
            <a:r>
              <a:rPr lang="zh-CN" altLang="en-US" sz="2000" b="1" dirty="0">
                <a:latin typeface="微软雅黑" pitchFamily="34" charset="-122"/>
                <a:ea typeface="微软雅黑" pitchFamily="34" charset="-122"/>
              </a:rPr>
              <a:t>网络环境下复制文件的复杂性：</a:t>
            </a:r>
          </a:p>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计算机存储数据的格式不同。</a:t>
            </a:r>
          </a:p>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文件的目录结构和文件命名的规定不同。</a:t>
            </a:r>
          </a:p>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对于相同的文件存取功能，操作系统使用的命令不同。</a:t>
            </a:r>
          </a:p>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访问控制方法不同。 </a:t>
            </a:r>
          </a:p>
        </p:txBody>
      </p:sp>
    </p:spTree>
    <p:extLst>
      <p:ext uri="{BB962C8B-B14F-4D97-AF65-F5344CB8AC3E}">
        <p14:creationId xmlns:p14="http://schemas.microsoft.com/office/powerpoint/2010/main" val="13600529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utoShape 5"/>
          <p:cNvSpPr>
            <a:spLocks noChangeArrowheads="1"/>
          </p:cNvSpPr>
          <p:nvPr/>
        </p:nvSpPr>
        <p:spPr bwMode="auto">
          <a:xfrm>
            <a:off x="556963" y="794481"/>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11" name="Rectangle 6"/>
          <p:cNvSpPr>
            <a:spLocks noChangeArrowheads="1"/>
          </p:cNvSpPr>
          <p:nvPr/>
        </p:nvSpPr>
        <p:spPr bwMode="auto">
          <a:xfrm>
            <a:off x="3956791" y="761270"/>
            <a:ext cx="124912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itchFamily="34" charset="-122"/>
                <a:ea typeface="微软雅黑" pitchFamily="34" charset="-122"/>
              </a:rPr>
              <a:t>FTP </a:t>
            </a:r>
            <a:r>
              <a:rPr lang="zh-CN" altLang="en-US" sz="2000" b="1" dirty="0">
                <a:solidFill>
                  <a:schemeClr val="bg1"/>
                </a:solidFill>
                <a:latin typeface="微软雅黑" pitchFamily="34" charset="-122"/>
                <a:ea typeface="微软雅黑" pitchFamily="34" charset="-122"/>
              </a:rPr>
              <a:t>特点</a:t>
            </a:r>
          </a:p>
        </p:txBody>
      </p:sp>
      <p:sp>
        <p:nvSpPr>
          <p:cNvPr id="12" name="Rectangle 68"/>
          <p:cNvSpPr>
            <a:spLocks noChangeArrowheads="1"/>
          </p:cNvSpPr>
          <p:nvPr/>
        </p:nvSpPr>
        <p:spPr bwMode="auto">
          <a:xfrm>
            <a:off x="483810" y="1239876"/>
            <a:ext cx="8121929" cy="30546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文件传送协议 </a:t>
            </a:r>
            <a:r>
              <a:rPr lang="en-US" altLang="zh-CN" sz="2000" b="1" dirty="0">
                <a:latin typeface="微软雅黑" pitchFamily="34" charset="-122"/>
                <a:ea typeface="微软雅黑" pitchFamily="34" charset="-122"/>
              </a:rPr>
              <a:t>FTP </a:t>
            </a:r>
            <a:r>
              <a:rPr lang="zh-CN" altLang="en-US" sz="2000" b="1" dirty="0">
                <a:latin typeface="微软雅黑" pitchFamily="34" charset="-122"/>
                <a:ea typeface="微软雅黑" pitchFamily="34" charset="-122"/>
              </a:rPr>
              <a:t>只提供文件传送的一些基本的服务，它使用 </a:t>
            </a:r>
            <a:r>
              <a:rPr lang="en-US" altLang="zh-CN" sz="2000" b="1" dirty="0">
                <a:latin typeface="微软雅黑" pitchFamily="34" charset="-122"/>
                <a:ea typeface="微软雅黑" pitchFamily="34" charset="-122"/>
              </a:rPr>
              <a:t>TCP </a:t>
            </a:r>
            <a:r>
              <a:rPr lang="zh-CN" altLang="en-US" sz="2000" b="1" dirty="0">
                <a:latin typeface="微软雅黑" pitchFamily="34" charset="-122"/>
                <a:ea typeface="微软雅黑" pitchFamily="34" charset="-122"/>
              </a:rPr>
              <a:t>可靠的运输服务。</a:t>
            </a:r>
          </a:p>
          <a:p>
            <a:pPr marL="285750" indent="-285750" eaLnBrk="0" hangingPunct="0">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FTP </a:t>
            </a:r>
            <a:r>
              <a:rPr lang="zh-CN" altLang="en-US" sz="2000" b="1" dirty="0">
                <a:latin typeface="微软雅黑" pitchFamily="34" charset="-122"/>
                <a:ea typeface="微软雅黑" pitchFamily="34" charset="-122"/>
              </a:rPr>
              <a:t>的主要功能是减少或消除在不同操作系统下处理文件的不兼容性。</a:t>
            </a:r>
          </a:p>
          <a:p>
            <a:pPr marL="285750" indent="-285750" eaLnBrk="0" hangingPunct="0">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FTP </a:t>
            </a:r>
            <a:r>
              <a:rPr lang="zh-CN" altLang="en-US" sz="2000" b="1" dirty="0">
                <a:latin typeface="微软雅黑" pitchFamily="34" charset="-122"/>
                <a:ea typeface="微软雅黑" pitchFamily="34" charset="-122"/>
              </a:rPr>
              <a:t>使用</a:t>
            </a:r>
            <a:r>
              <a:rPr lang="zh-CN" altLang="en-US" sz="2000" b="1" dirty="0">
                <a:solidFill>
                  <a:srgbClr val="0000FF"/>
                </a:solidFill>
                <a:latin typeface="微软雅黑" pitchFamily="34" charset="-122"/>
                <a:ea typeface="微软雅黑" pitchFamily="34" charset="-122"/>
              </a:rPr>
              <a:t>客户服务器方式</a:t>
            </a:r>
            <a:r>
              <a:rPr lang="zh-CN" altLang="en-US" sz="2000" b="1" dirty="0">
                <a:latin typeface="微软雅黑" pitchFamily="34" charset="-122"/>
                <a:ea typeface="微软雅黑" pitchFamily="34" charset="-122"/>
              </a:rPr>
              <a:t>。一个 </a:t>
            </a:r>
            <a:r>
              <a:rPr lang="en-US" altLang="zh-CN" sz="2000" b="1" dirty="0">
                <a:latin typeface="微软雅黑" pitchFamily="34" charset="-122"/>
                <a:ea typeface="微软雅黑" pitchFamily="34" charset="-122"/>
              </a:rPr>
              <a:t>FTP </a:t>
            </a:r>
            <a:r>
              <a:rPr lang="zh-CN" altLang="en-US" sz="2000" b="1" dirty="0">
                <a:latin typeface="微软雅黑" pitchFamily="34" charset="-122"/>
                <a:ea typeface="微软雅黑" pitchFamily="34" charset="-122"/>
              </a:rPr>
              <a:t>服务器进程可同时为多个客户进程提供服务。</a:t>
            </a:r>
            <a:r>
              <a:rPr lang="en-US" altLang="zh-CN" sz="2000" b="1" dirty="0">
                <a:latin typeface="微软雅黑" pitchFamily="34" charset="-122"/>
                <a:ea typeface="微软雅黑" pitchFamily="34" charset="-122"/>
              </a:rPr>
              <a:t>FTP </a:t>
            </a:r>
            <a:r>
              <a:rPr lang="zh-CN" altLang="en-US" sz="2000" b="1" dirty="0">
                <a:latin typeface="微软雅黑" pitchFamily="34" charset="-122"/>
                <a:ea typeface="微软雅黑" pitchFamily="34" charset="-122"/>
              </a:rPr>
              <a:t>的服务器进程由两大部分组成：</a:t>
            </a:r>
            <a:r>
              <a:rPr lang="zh-CN" altLang="en-US" sz="2000" b="1" dirty="0">
                <a:solidFill>
                  <a:srgbClr val="0000FF"/>
                </a:solidFill>
                <a:latin typeface="微软雅黑" pitchFamily="34" charset="-122"/>
                <a:ea typeface="微软雅黑" pitchFamily="34" charset="-122"/>
              </a:rPr>
              <a:t>一个主进程</a:t>
            </a:r>
            <a:r>
              <a:rPr lang="zh-CN" altLang="en-US" sz="2000" b="1" dirty="0">
                <a:latin typeface="微软雅黑" pitchFamily="34" charset="-122"/>
                <a:ea typeface="微软雅黑" pitchFamily="34" charset="-122"/>
              </a:rPr>
              <a:t>，负责接受新的请求；另外有</a:t>
            </a:r>
            <a:r>
              <a:rPr lang="zh-CN" altLang="en-US" sz="2000" b="1" dirty="0">
                <a:solidFill>
                  <a:srgbClr val="0000FF"/>
                </a:solidFill>
                <a:latin typeface="微软雅黑" pitchFamily="34" charset="-122"/>
                <a:ea typeface="微软雅黑" pitchFamily="34" charset="-122"/>
              </a:rPr>
              <a:t>若干个从属进程</a:t>
            </a:r>
            <a:r>
              <a:rPr lang="zh-CN" altLang="en-US" sz="2000" b="1" dirty="0">
                <a:latin typeface="微软雅黑" pitchFamily="34" charset="-122"/>
                <a:ea typeface="微软雅黑" pitchFamily="34" charset="-122"/>
              </a:rPr>
              <a:t>，负责处理单个请求。</a:t>
            </a:r>
          </a:p>
        </p:txBody>
      </p:sp>
    </p:spTree>
    <p:extLst>
      <p:ext uri="{BB962C8B-B14F-4D97-AF65-F5344CB8AC3E}">
        <p14:creationId xmlns:p14="http://schemas.microsoft.com/office/powerpoint/2010/main" val="37887187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AutoShape 5"/>
          <p:cNvSpPr>
            <a:spLocks noChangeArrowheads="1"/>
          </p:cNvSpPr>
          <p:nvPr/>
        </p:nvSpPr>
        <p:spPr bwMode="auto">
          <a:xfrm>
            <a:off x="556963" y="831057"/>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15" name="Rectangle 6"/>
          <p:cNvSpPr>
            <a:spLocks noChangeArrowheads="1"/>
          </p:cNvSpPr>
          <p:nvPr/>
        </p:nvSpPr>
        <p:spPr bwMode="auto">
          <a:xfrm>
            <a:off x="3463098" y="797846"/>
            <a:ext cx="223651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主进程的工作步骤</a:t>
            </a:r>
          </a:p>
        </p:txBody>
      </p:sp>
      <p:sp>
        <p:nvSpPr>
          <p:cNvPr id="16" name="Rectangle 68"/>
          <p:cNvSpPr>
            <a:spLocks noChangeArrowheads="1"/>
          </p:cNvSpPr>
          <p:nvPr/>
        </p:nvSpPr>
        <p:spPr bwMode="auto">
          <a:xfrm>
            <a:off x="483810" y="1276452"/>
            <a:ext cx="8309994" cy="30546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打开熟知端口（端口号为 </a:t>
            </a:r>
            <a:r>
              <a:rPr lang="en-US" altLang="zh-CN" sz="2000" b="1" dirty="0">
                <a:latin typeface="微软雅黑" pitchFamily="34" charset="-122"/>
                <a:ea typeface="微软雅黑" pitchFamily="34" charset="-122"/>
              </a:rPr>
              <a:t>21</a:t>
            </a:r>
            <a:r>
              <a:rPr lang="zh-CN" altLang="en-US" sz="2000" b="1" dirty="0">
                <a:latin typeface="微软雅黑" pitchFamily="34" charset="-122"/>
                <a:ea typeface="微软雅黑" pitchFamily="34" charset="-122"/>
              </a:rPr>
              <a:t>），使客户进程能够连接上。</a:t>
            </a:r>
          </a:p>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等待客户进程发出连接请求。</a:t>
            </a:r>
          </a:p>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启动从属进程来处理客户进程发来的请求。从属进程对客户进程的请求处理完毕后即终止，但从属进程在运行期间根据需要还可能创建其他一些子进程。</a:t>
            </a:r>
          </a:p>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回到等待状态，继续接受其他客户进程发来的请求。主进程与从属进程的处理是并发地进行。 </a:t>
            </a:r>
          </a:p>
        </p:txBody>
      </p:sp>
    </p:spTree>
    <p:extLst>
      <p:ext uri="{BB962C8B-B14F-4D97-AF65-F5344CB8AC3E}">
        <p14:creationId xmlns:p14="http://schemas.microsoft.com/office/powerpoint/2010/main" val="382553782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56963" y="664781"/>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3" name="Rectangle 6"/>
          <p:cNvSpPr>
            <a:spLocks noChangeArrowheads="1"/>
          </p:cNvSpPr>
          <p:nvPr/>
        </p:nvSpPr>
        <p:spPr bwMode="auto">
          <a:xfrm>
            <a:off x="3976059" y="631570"/>
            <a:ext cx="121058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两个连接</a:t>
            </a:r>
          </a:p>
        </p:txBody>
      </p:sp>
      <p:sp>
        <p:nvSpPr>
          <p:cNvPr id="4" name="Rectangle 68"/>
          <p:cNvSpPr>
            <a:spLocks noChangeArrowheads="1"/>
          </p:cNvSpPr>
          <p:nvPr/>
        </p:nvSpPr>
        <p:spPr bwMode="auto">
          <a:xfrm>
            <a:off x="483810" y="1018736"/>
            <a:ext cx="8121929" cy="3477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eaLnBrk="0" hangingPunct="0">
              <a:lnSpc>
                <a:spcPts val="3300"/>
              </a:lnSpc>
              <a:buClr>
                <a:srgbClr val="0070C0"/>
              </a:buClr>
              <a:buFont typeface="Wingdings" pitchFamily="2" charset="2"/>
              <a:buChar char="l"/>
            </a:pPr>
            <a:r>
              <a:rPr lang="zh-CN" altLang="en-US" sz="2000" b="1" dirty="0">
                <a:solidFill>
                  <a:srgbClr val="0000FF"/>
                </a:solidFill>
                <a:latin typeface="微软雅黑" pitchFamily="34" charset="-122"/>
                <a:ea typeface="微软雅黑" pitchFamily="34" charset="-122"/>
              </a:rPr>
              <a:t>控制连接</a:t>
            </a:r>
            <a:r>
              <a:rPr lang="zh-CN" altLang="en-US" sz="2000" b="1" dirty="0">
                <a:latin typeface="微软雅黑" pitchFamily="34" charset="-122"/>
                <a:ea typeface="微软雅黑" pitchFamily="34" charset="-122"/>
              </a:rPr>
              <a:t>在整个会话期间一直保持打开，</a:t>
            </a:r>
            <a:r>
              <a:rPr lang="en-US" altLang="zh-CN" sz="2000" b="1" dirty="0">
                <a:latin typeface="微软雅黑" pitchFamily="34" charset="-122"/>
                <a:ea typeface="微软雅黑" pitchFamily="34" charset="-122"/>
              </a:rPr>
              <a:t>FTP </a:t>
            </a:r>
            <a:r>
              <a:rPr lang="zh-CN" altLang="en-US" sz="2000" b="1" dirty="0">
                <a:latin typeface="微软雅黑" pitchFamily="34" charset="-122"/>
                <a:ea typeface="微软雅黑" pitchFamily="34" charset="-122"/>
              </a:rPr>
              <a:t>客户发出的传送请求通过控制连接发送给服务器端的控制进程，但控制连接不用来传送文件。</a:t>
            </a:r>
          </a:p>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实际用于传输文件的是“</a:t>
            </a:r>
            <a:r>
              <a:rPr lang="zh-CN" altLang="en-US" sz="2000" b="1" dirty="0">
                <a:solidFill>
                  <a:srgbClr val="0000FF"/>
                </a:solidFill>
                <a:latin typeface="微软雅黑" pitchFamily="34" charset="-122"/>
                <a:ea typeface="微软雅黑" pitchFamily="34" charset="-122"/>
              </a:rPr>
              <a:t>数据连接</a:t>
            </a:r>
            <a:r>
              <a:rPr lang="zh-CN" altLang="en-US" sz="2000" b="1" dirty="0">
                <a:latin typeface="微软雅黑" pitchFamily="34" charset="-122"/>
                <a:ea typeface="微软雅黑" pitchFamily="34" charset="-122"/>
              </a:rPr>
              <a:t>”。服务器端的控制进程在接收到 </a:t>
            </a:r>
            <a:r>
              <a:rPr lang="en-US" altLang="zh-CN" sz="2000" b="1" dirty="0">
                <a:latin typeface="微软雅黑" pitchFamily="34" charset="-122"/>
                <a:ea typeface="微软雅黑" pitchFamily="34" charset="-122"/>
              </a:rPr>
              <a:t>FTP </a:t>
            </a:r>
            <a:r>
              <a:rPr lang="zh-CN" altLang="en-US" sz="2000" b="1" dirty="0">
                <a:latin typeface="微软雅黑" pitchFamily="34" charset="-122"/>
                <a:ea typeface="微软雅黑" pitchFamily="34" charset="-122"/>
              </a:rPr>
              <a:t>客户发送来的文件传输请求后就创建“数据传送进程”和“数据连接”，用来连接客户端和服务器端的数据传送进程。</a:t>
            </a:r>
          </a:p>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数据传送进程实际完成文件的传送，在传送完毕后关闭“数据传送连接”并结束运行。</a:t>
            </a:r>
          </a:p>
        </p:txBody>
      </p:sp>
    </p:spTree>
    <p:extLst>
      <p:ext uri="{BB962C8B-B14F-4D97-AF65-F5344CB8AC3E}">
        <p14:creationId xmlns:p14="http://schemas.microsoft.com/office/powerpoint/2010/main" val="411814503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圆角矩形 53"/>
          <p:cNvSpPr/>
          <p:nvPr/>
        </p:nvSpPr>
        <p:spPr>
          <a:xfrm>
            <a:off x="556963" y="1057072"/>
            <a:ext cx="8048776" cy="331493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AutoShape 5"/>
          <p:cNvSpPr>
            <a:spLocks noChangeArrowheads="1"/>
          </p:cNvSpPr>
          <p:nvPr/>
        </p:nvSpPr>
        <p:spPr bwMode="auto">
          <a:xfrm>
            <a:off x="556963" y="633865"/>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59" name="Rectangle 6"/>
          <p:cNvSpPr>
            <a:spLocks noChangeArrowheads="1"/>
          </p:cNvSpPr>
          <p:nvPr/>
        </p:nvSpPr>
        <p:spPr bwMode="auto">
          <a:xfrm>
            <a:off x="2954305" y="600654"/>
            <a:ext cx="325409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itchFamily="34" charset="-122"/>
                <a:ea typeface="微软雅黑" pitchFamily="34" charset="-122"/>
              </a:rPr>
              <a:t>FTP </a:t>
            </a:r>
            <a:r>
              <a:rPr lang="zh-CN" altLang="en-US" sz="2000" b="1" dirty="0">
                <a:solidFill>
                  <a:schemeClr val="bg1"/>
                </a:solidFill>
                <a:latin typeface="微软雅黑" pitchFamily="34" charset="-122"/>
                <a:ea typeface="微软雅黑" pitchFamily="34" charset="-122"/>
              </a:rPr>
              <a:t>使用的两个 </a:t>
            </a:r>
            <a:r>
              <a:rPr lang="en-US" altLang="zh-CN" sz="2000" b="1" dirty="0">
                <a:solidFill>
                  <a:schemeClr val="bg1"/>
                </a:solidFill>
                <a:latin typeface="微软雅黑" pitchFamily="34" charset="-122"/>
                <a:ea typeface="微软雅黑" pitchFamily="34" charset="-122"/>
              </a:rPr>
              <a:t>TCP </a:t>
            </a:r>
            <a:r>
              <a:rPr lang="zh-CN" altLang="en-US" sz="2000" b="1" dirty="0">
                <a:solidFill>
                  <a:schemeClr val="bg1"/>
                </a:solidFill>
                <a:latin typeface="微软雅黑" pitchFamily="34" charset="-122"/>
                <a:ea typeface="微软雅黑" pitchFamily="34" charset="-122"/>
              </a:rPr>
              <a:t>连接</a:t>
            </a:r>
          </a:p>
        </p:txBody>
      </p:sp>
      <p:grpSp>
        <p:nvGrpSpPr>
          <p:cNvPr id="2" name="组合 1"/>
          <p:cNvGrpSpPr/>
          <p:nvPr/>
        </p:nvGrpSpPr>
        <p:grpSpPr>
          <a:xfrm>
            <a:off x="849135" y="1575849"/>
            <a:ext cx="7488921" cy="2412016"/>
            <a:chOff x="317184" y="1916832"/>
            <a:chExt cx="9388344" cy="3023778"/>
          </a:xfrm>
        </p:grpSpPr>
        <p:sp>
          <p:nvSpPr>
            <p:cNvPr id="60" name="Rectangle 82"/>
            <p:cNvSpPr>
              <a:spLocks noChangeArrowheads="1"/>
            </p:cNvSpPr>
            <p:nvPr/>
          </p:nvSpPr>
          <p:spPr bwMode="auto">
            <a:xfrm>
              <a:off x="6971059" y="2566118"/>
              <a:ext cx="1640681" cy="1760538"/>
            </a:xfrm>
            <a:prstGeom prst="rect">
              <a:avLst/>
            </a:prstGeom>
            <a:solidFill>
              <a:srgbClr val="0000FF"/>
            </a:solidFill>
            <a:ln w="9525" algn="ctr">
              <a:noFill/>
              <a:prstDash val="sysDot"/>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1400" b="1">
                <a:solidFill>
                  <a:srgbClr val="000099"/>
                </a:solidFill>
                <a:latin typeface="微软雅黑" pitchFamily="34" charset="-122"/>
                <a:ea typeface="微软雅黑" pitchFamily="34" charset="-122"/>
              </a:endParaRPr>
            </a:p>
          </p:txBody>
        </p:sp>
        <p:sp>
          <p:nvSpPr>
            <p:cNvPr id="61" name="Oval 83"/>
            <p:cNvSpPr>
              <a:spLocks noChangeArrowheads="1"/>
            </p:cNvSpPr>
            <p:nvPr/>
          </p:nvSpPr>
          <p:spPr bwMode="auto">
            <a:xfrm>
              <a:off x="7062207" y="2750269"/>
              <a:ext cx="1367235" cy="557213"/>
            </a:xfrm>
            <a:prstGeom prst="ellipse">
              <a:avLst/>
            </a:prstGeom>
            <a:solidFill>
              <a:srgbClr val="99FFCC"/>
            </a:solidFill>
            <a:ln w="9525" algn="ctr">
              <a:noFill/>
              <a:round/>
              <a:headEnd/>
              <a:tailEnd/>
            </a:ln>
            <a:effectLst/>
          </p:spPr>
          <p:txBody>
            <a:bodyPr wrap="none" anchor="ctr"/>
            <a:lstStyle/>
            <a:p>
              <a:pPr algn="ctr" eaLnBrk="1" hangingPunct="1"/>
              <a:r>
                <a:rPr kumimoji="1" lang="zh-CN" altLang="en-US" sz="1200" b="1">
                  <a:latin typeface="微软雅黑" pitchFamily="34" charset="-122"/>
                  <a:ea typeface="微软雅黑" pitchFamily="34" charset="-122"/>
                </a:rPr>
                <a:t>控制进程</a:t>
              </a:r>
            </a:p>
          </p:txBody>
        </p:sp>
        <p:grpSp>
          <p:nvGrpSpPr>
            <p:cNvPr id="62" name="Group 84"/>
            <p:cNvGrpSpPr>
              <a:grpSpLocks/>
            </p:cNvGrpSpPr>
            <p:nvPr/>
          </p:nvGrpSpPr>
          <p:grpSpPr bwMode="auto">
            <a:xfrm>
              <a:off x="317184" y="2008906"/>
              <a:ext cx="820341" cy="1204912"/>
              <a:chOff x="480" y="1395"/>
              <a:chExt cx="511" cy="728"/>
            </a:xfrm>
          </p:grpSpPr>
          <p:grpSp>
            <p:nvGrpSpPr>
              <p:cNvPr id="63" name="Group 85"/>
              <p:cNvGrpSpPr>
                <a:grpSpLocks/>
              </p:cNvGrpSpPr>
              <p:nvPr/>
            </p:nvGrpSpPr>
            <p:grpSpPr bwMode="auto">
              <a:xfrm>
                <a:off x="717" y="1446"/>
                <a:ext cx="274" cy="237"/>
                <a:chOff x="717" y="1446"/>
                <a:chExt cx="274" cy="237"/>
              </a:xfrm>
            </p:grpSpPr>
            <p:sp>
              <p:nvSpPr>
                <p:cNvPr id="88" name="Arc 86"/>
                <p:cNvSpPr>
                  <a:spLocks/>
                </p:cNvSpPr>
                <p:nvPr/>
              </p:nvSpPr>
              <p:spPr bwMode="auto">
                <a:xfrm>
                  <a:off x="930" y="1618"/>
                  <a:ext cx="58" cy="39"/>
                </a:xfrm>
                <a:custGeom>
                  <a:avLst/>
                  <a:gdLst>
                    <a:gd name="T0" fmla="*/ 0 w 38273"/>
                    <a:gd name="T1" fmla="*/ 0 h 35142"/>
                    <a:gd name="T2" fmla="*/ 0 w 38273"/>
                    <a:gd name="T3" fmla="*/ 0 h 35142"/>
                    <a:gd name="T4" fmla="*/ 0 w 38273"/>
                    <a:gd name="T5" fmla="*/ 0 h 35142"/>
                    <a:gd name="T6" fmla="*/ 0 60000 65536"/>
                    <a:gd name="T7" fmla="*/ 0 60000 65536"/>
                    <a:gd name="T8" fmla="*/ 0 60000 65536"/>
                  </a:gdLst>
                  <a:ahLst/>
                  <a:cxnLst>
                    <a:cxn ang="T6">
                      <a:pos x="T0" y="T1"/>
                    </a:cxn>
                    <a:cxn ang="T7">
                      <a:pos x="T2" y="T3"/>
                    </a:cxn>
                    <a:cxn ang="T8">
                      <a:pos x="T4" y="T5"/>
                    </a:cxn>
                  </a:cxnLst>
                  <a:rect l="0" t="0" r="r" b="b"/>
                  <a:pathLst>
                    <a:path w="38273" h="35142" fill="none" extrusionOk="0">
                      <a:moveTo>
                        <a:pt x="-1" y="7867"/>
                      </a:moveTo>
                      <a:cubicBezTo>
                        <a:pt x="4103" y="2886"/>
                        <a:pt x="10218" y="-1"/>
                        <a:pt x="16673" y="0"/>
                      </a:cubicBezTo>
                      <a:cubicBezTo>
                        <a:pt x="28602" y="0"/>
                        <a:pt x="38273" y="9670"/>
                        <a:pt x="38273" y="21600"/>
                      </a:cubicBezTo>
                      <a:cubicBezTo>
                        <a:pt x="38273" y="26526"/>
                        <a:pt x="36589" y="31304"/>
                        <a:pt x="33500" y="35141"/>
                      </a:cubicBezTo>
                    </a:path>
                    <a:path w="38273" h="35142" stroke="0" extrusionOk="0">
                      <a:moveTo>
                        <a:pt x="-1" y="7867"/>
                      </a:moveTo>
                      <a:cubicBezTo>
                        <a:pt x="4103" y="2886"/>
                        <a:pt x="10218" y="-1"/>
                        <a:pt x="16673" y="0"/>
                      </a:cubicBezTo>
                      <a:cubicBezTo>
                        <a:pt x="28602" y="0"/>
                        <a:pt x="38273" y="9670"/>
                        <a:pt x="38273" y="21600"/>
                      </a:cubicBezTo>
                      <a:cubicBezTo>
                        <a:pt x="38273" y="26526"/>
                        <a:pt x="36589" y="31304"/>
                        <a:pt x="33500" y="35141"/>
                      </a:cubicBezTo>
                      <a:lnTo>
                        <a:pt x="16673" y="21600"/>
                      </a:lnTo>
                      <a:lnTo>
                        <a:pt x="-1" y="7867"/>
                      </a:lnTo>
                      <a:close/>
                    </a:path>
                  </a:pathLst>
                </a:custGeom>
                <a:noFill/>
                <a:ln w="4763">
                  <a:solidFill>
                    <a:srgbClr val="494936"/>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89" name="Arc 87"/>
                <p:cNvSpPr>
                  <a:spLocks/>
                </p:cNvSpPr>
                <p:nvPr/>
              </p:nvSpPr>
              <p:spPr bwMode="auto">
                <a:xfrm>
                  <a:off x="929" y="1618"/>
                  <a:ext cx="55" cy="36"/>
                </a:xfrm>
                <a:custGeom>
                  <a:avLst/>
                  <a:gdLst>
                    <a:gd name="T0" fmla="*/ 0 w 38146"/>
                    <a:gd name="T1" fmla="*/ 0 h 34928"/>
                    <a:gd name="T2" fmla="*/ 0 w 38146"/>
                    <a:gd name="T3" fmla="*/ 0 h 34928"/>
                    <a:gd name="T4" fmla="*/ 0 w 38146"/>
                    <a:gd name="T5" fmla="*/ 0 h 34928"/>
                    <a:gd name="T6" fmla="*/ 0 60000 65536"/>
                    <a:gd name="T7" fmla="*/ 0 60000 65536"/>
                    <a:gd name="T8" fmla="*/ 0 60000 65536"/>
                  </a:gdLst>
                  <a:ahLst/>
                  <a:cxnLst>
                    <a:cxn ang="T6">
                      <a:pos x="T0" y="T1"/>
                    </a:cxn>
                    <a:cxn ang="T7">
                      <a:pos x="T2" y="T3"/>
                    </a:cxn>
                    <a:cxn ang="T8">
                      <a:pos x="T4" y="T5"/>
                    </a:cxn>
                  </a:cxnLst>
                  <a:rect l="0" t="0" r="r" b="b"/>
                  <a:pathLst>
                    <a:path w="38146" h="34928" fill="none" extrusionOk="0">
                      <a:moveTo>
                        <a:pt x="0" y="7715"/>
                      </a:moveTo>
                      <a:cubicBezTo>
                        <a:pt x="4104" y="2824"/>
                        <a:pt x="10161" y="-1"/>
                        <a:pt x="16546" y="0"/>
                      </a:cubicBezTo>
                      <a:cubicBezTo>
                        <a:pt x="28475" y="0"/>
                        <a:pt x="38146" y="9670"/>
                        <a:pt x="38146" y="21600"/>
                      </a:cubicBezTo>
                      <a:cubicBezTo>
                        <a:pt x="38146" y="26432"/>
                        <a:pt x="36525" y="31125"/>
                        <a:pt x="33543" y="34927"/>
                      </a:cubicBezTo>
                    </a:path>
                    <a:path w="38146" h="34928" stroke="0" extrusionOk="0">
                      <a:moveTo>
                        <a:pt x="0" y="7715"/>
                      </a:moveTo>
                      <a:cubicBezTo>
                        <a:pt x="4104" y="2824"/>
                        <a:pt x="10161" y="-1"/>
                        <a:pt x="16546" y="0"/>
                      </a:cubicBezTo>
                      <a:cubicBezTo>
                        <a:pt x="28475" y="0"/>
                        <a:pt x="38146" y="9670"/>
                        <a:pt x="38146" y="21600"/>
                      </a:cubicBezTo>
                      <a:cubicBezTo>
                        <a:pt x="38146" y="26432"/>
                        <a:pt x="36525" y="31125"/>
                        <a:pt x="33543" y="34927"/>
                      </a:cubicBezTo>
                      <a:lnTo>
                        <a:pt x="16546" y="21600"/>
                      </a:lnTo>
                      <a:lnTo>
                        <a:pt x="0" y="7715"/>
                      </a:lnTo>
                      <a:close/>
                    </a:path>
                  </a:pathLst>
                </a:custGeom>
                <a:noFill/>
                <a:ln w="4763">
                  <a:solidFill>
                    <a:srgbClr val="DBDBCE"/>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90" name="Freeform 88"/>
                <p:cNvSpPr>
                  <a:spLocks/>
                </p:cNvSpPr>
                <p:nvPr/>
              </p:nvSpPr>
              <p:spPr bwMode="auto">
                <a:xfrm>
                  <a:off x="751" y="1591"/>
                  <a:ext cx="205" cy="26"/>
                </a:xfrm>
                <a:custGeom>
                  <a:avLst/>
                  <a:gdLst>
                    <a:gd name="T0" fmla="*/ 0 w 205"/>
                    <a:gd name="T1" fmla="*/ 26 h 26"/>
                    <a:gd name="T2" fmla="*/ 25 w 205"/>
                    <a:gd name="T3" fmla="*/ 0 h 26"/>
                    <a:gd name="T4" fmla="*/ 205 w 205"/>
                    <a:gd name="T5" fmla="*/ 0 h 26"/>
                    <a:gd name="T6" fmla="*/ 180 w 205"/>
                    <a:gd name="T7" fmla="*/ 26 h 26"/>
                    <a:gd name="T8" fmla="*/ 0 w 205"/>
                    <a:gd name="T9" fmla="*/ 26 h 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5" h="26">
                      <a:moveTo>
                        <a:pt x="0" y="26"/>
                      </a:moveTo>
                      <a:lnTo>
                        <a:pt x="25" y="0"/>
                      </a:lnTo>
                      <a:lnTo>
                        <a:pt x="205" y="0"/>
                      </a:lnTo>
                      <a:lnTo>
                        <a:pt x="180" y="26"/>
                      </a:lnTo>
                      <a:lnTo>
                        <a:pt x="0" y="26"/>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91" name="Freeform 89"/>
                <p:cNvSpPr>
                  <a:spLocks/>
                </p:cNvSpPr>
                <p:nvPr/>
              </p:nvSpPr>
              <p:spPr bwMode="auto">
                <a:xfrm>
                  <a:off x="751" y="1591"/>
                  <a:ext cx="205" cy="26"/>
                </a:xfrm>
                <a:custGeom>
                  <a:avLst/>
                  <a:gdLst>
                    <a:gd name="T0" fmla="*/ 0 w 205"/>
                    <a:gd name="T1" fmla="*/ 26 h 26"/>
                    <a:gd name="T2" fmla="*/ 25 w 205"/>
                    <a:gd name="T3" fmla="*/ 0 h 26"/>
                    <a:gd name="T4" fmla="*/ 205 w 205"/>
                    <a:gd name="T5" fmla="*/ 0 h 26"/>
                    <a:gd name="T6" fmla="*/ 180 w 205"/>
                    <a:gd name="T7" fmla="*/ 26 h 26"/>
                    <a:gd name="T8" fmla="*/ 0 w 205"/>
                    <a:gd name="T9" fmla="*/ 26 h 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5" h="26">
                      <a:moveTo>
                        <a:pt x="0" y="26"/>
                      </a:moveTo>
                      <a:lnTo>
                        <a:pt x="25" y="0"/>
                      </a:lnTo>
                      <a:lnTo>
                        <a:pt x="205" y="0"/>
                      </a:lnTo>
                      <a:lnTo>
                        <a:pt x="180" y="26"/>
                      </a:lnTo>
                      <a:lnTo>
                        <a:pt x="0" y="26"/>
                      </a:lnTo>
                      <a:close/>
                    </a:path>
                  </a:pathLst>
                </a:custGeom>
                <a:solidFill>
                  <a:srgbClr val="C9C9B6"/>
                </a:solidFill>
                <a:ln w="4763">
                  <a:solidFill>
                    <a:srgbClr val="494936"/>
                  </a:solidFill>
                  <a:prstDash val="solid"/>
                  <a:round/>
                  <a:headEnd/>
                  <a:tailEnd/>
                </a:ln>
              </p:spPr>
              <p:txBody>
                <a:bodyPr/>
                <a:lstStyle/>
                <a:p>
                  <a:endParaRPr lang="zh-CN" altLang="en-US" sz="1400" b="1">
                    <a:solidFill>
                      <a:srgbClr val="000099"/>
                    </a:solidFill>
                    <a:latin typeface="微软雅黑" pitchFamily="34" charset="-122"/>
                    <a:ea typeface="微软雅黑" pitchFamily="34" charset="-122"/>
                  </a:endParaRPr>
                </a:p>
              </p:txBody>
            </p:sp>
            <p:sp>
              <p:nvSpPr>
                <p:cNvPr id="92" name="Rectangle 90"/>
                <p:cNvSpPr>
                  <a:spLocks noChangeArrowheads="1"/>
                </p:cNvSpPr>
                <p:nvPr/>
              </p:nvSpPr>
              <p:spPr bwMode="auto">
                <a:xfrm>
                  <a:off x="751" y="1617"/>
                  <a:ext cx="180" cy="31"/>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93" name="Rectangle 91"/>
                <p:cNvSpPr>
                  <a:spLocks noChangeArrowheads="1"/>
                </p:cNvSpPr>
                <p:nvPr/>
              </p:nvSpPr>
              <p:spPr bwMode="auto">
                <a:xfrm>
                  <a:off x="752" y="1618"/>
                  <a:ext cx="178" cy="29"/>
                </a:xfrm>
                <a:prstGeom prst="rect">
                  <a:avLst/>
                </a:prstGeom>
                <a:solidFill>
                  <a:srgbClr val="B7B79D"/>
                </a:solidFill>
                <a:ln w="4763">
                  <a:solidFill>
                    <a:srgbClr val="494936"/>
                  </a:solidFill>
                  <a:miter lim="800000"/>
                  <a:headEnd/>
                  <a:tailEnd/>
                </a:ln>
              </p:spPr>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94" name="Freeform 92"/>
                <p:cNvSpPr>
                  <a:spLocks/>
                </p:cNvSpPr>
                <p:nvPr/>
              </p:nvSpPr>
              <p:spPr bwMode="auto">
                <a:xfrm>
                  <a:off x="931" y="1591"/>
                  <a:ext cx="25" cy="57"/>
                </a:xfrm>
                <a:custGeom>
                  <a:avLst/>
                  <a:gdLst>
                    <a:gd name="T0" fmla="*/ 0 w 25"/>
                    <a:gd name="T1" fmla="*/ 57 h 57"/>
                    <a:gd name="T2" fmla="*/ 25 w 25"/>
                    <a:gd name="T3" fmla="*/ 35 h 57"/>
                    <a:gd name="T4" fmla="*/ 25 w 25"/>
                    <a:gd name="T5" fmla="*/ 0 h 57"/>
                    <a:gd name="T6" fmla="*/ 0 w 25"/>
                    <a:gd name="T7" fmla="*/ 26 h 57"/>
                    <a:gd name="T8" fmla="*/ 0 w 25"/>
                    <a:gd name="T9" fmla="*/ 57 h 5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 h="57">
                      <a:moveTo>
                        <a:pt x="0" y="57"/>
                      </a:moveTo>
                      <a:lnTo>
                        <a:pt x="25" y="35"/>
                      </a:lnTo>
                      <a:lnTo>
                        <a:pt x="25" y="0"/>
                      </a:lnTo>
                      <a:lnTo>
                        <a:pt x="0" y="26"/>
                      </a:lnTo>
                      <a:lnTo>
                        <a:pt x="0" y="57"/>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95" name="Freeform 93"/>
                <p:cNvSpPr>
                  <a:spLocks/>
                </p:cNvSpPr>
                <p:nvPr/>
              </p:nvSpPr>
              <p:spPr bwMode="auto">
                <a:xfrm>
                  <a:off x="931" y="1591"/>
                  <a:ext cx="25" cy="57"/>
                </a:xfrm>
                <a:custGeom>
                  <a:avLst/>
                  <a:gdLst>
                    <a:gd name="T0" fmla="*/ 0 w 25"/>
                    <a:gd name="T1" fmla="*/ 57 h 57"/>
                    <a:gd name="T2" fmla="*/ 25 w 25"/>
                    <a:gd name="T3" fmla="*/ 35 h 57"/>
                    <a:gd name="T4" fmla="*/ 25 w 25"/>
                    <a:gd name="T5" fmla="*/ 0 h 57"/>
                    <a:gd name="T6" fmla="*/ 0 w 25"/>
                    <a:gd name="T7" fmla="*/ 26 h 57"/>
                    <a:gd name="T8" fmla="*/ 0 w 25"/>
                    <a:gd name="T9" fmla="*/ 57 h 5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 h="57">
                      <a:moveTo>
                        <a:pt x="0" y="57"/>
                      </a:moveTo>
                      <a:lnTo>
                        <a:pt x="25" y="35"/>
                      </a:lnTo>
                      <a:lnTo>
                        <a:pt x="25" y="0"/>
                      </a:lnTo>
                      <a:lnTo>
                        <a:pt x="0" y="26"/>
                      </a:lnTo>
                      <a:lnTo>
                        <a:pt x="0" y="57"/>
                      </a:lnTo>
                      <a:close/>
                    </a:path>
                  </a:pathLst>
                </a:custGeom>
                <a:solidFill>
                  <a:srgbClr val="7A7A5A"/>
                </a:solidFill>
                <a:ln w="4763">
                  <a:solidFill>
                    <a:srgbClr val="494936"/>
                  </a:solidFill>
                  <a:prstDash val="solid"/>
                  <a:round/>
                  <a:headEnd/>
                  <a:tailEnd/>
                </a:ln>
              </p:spPr>
              <p:txBody>
                <a:bodyPr/>
                <a:lstStyle/>
                <a:p>
                  <a:endParaRPr lang="zh-CN" altLang="en-US" sz="1400" b="1">
                    <a:solidFill>
                      <a:srgbClr val="000099"/>
                    </a:solidFill>
                    <a:latin typeface="微软雅黑" pitchFamily="34" charset="-122"/>
                    <a:ea typeface="微软雅黑" pitchFamily="34" charset="-122"/>
                  </a:endParaRPr>
                </a:p>
              </p:txBody>
            </p:sp>
            <p:sp>
              <p:nvSpPr>
                <p:cNvPr id="96" name="Freeform 94"/>
                <p:cNvSpPr>
                  <a:spLocks/>
                </p:cNvSpPr>
                <p:nvPr/>
              </p:nvSpPr>
              <p:spPr bwMode="auto">
                <a:xfrm>
                  <a:off x="757" y="1591"/>
                  <a:ext cx="196" cy="19"/>
                </a:xfrm>
                <a:custGeom>
                  <a:avLst/>
                  <a:gdLst>
                    <a:gd name="T0" fmla="*/ 0 w 196"/>
                    <a:gd name="T1" fmla="*/ 19 h 19"/>
                    <a:gd name="T2" fmla="*/ 19 w 196"/>
                    <a:gd name="T3" fmla="*/ 0 h 19"/>
                    <a:gd name="T4" fmla="*/ 196 w 196"/>
                    <a:gd name="T5" fmla="*/ 0 h 19"/>
                    <a:gd name="T6" fmla="*/ 177 w 196"/>
                    <a:gd name="T7" fmla="*/ 19 h 19"/>
                    <a:gd name="T8" fmla="*/ 0 w 196"/>
                    <a:gd name="T9" fmla="*/ 19 h 1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6" h="19">
                      <a:moveTo>
                        <a:pt x="0" y="19"/>
                      </a:moveTo>
                      <a:lnTo>
                        <a:pt x="19" y="0"/>
                      </a:lnTo>
                      <a:lnTo>
                        <a:pt x="196" y="0"/>
                      </a:lnTo>
                      <a:lnTo>
                        <a:pt x="177" y="19"/>
                      </a:lnTo>
                      <a:lnTo>
                        <a:pt x="0" y="1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97" name="Freeform 95"/>
                <p:cNvSpPr>
                  <a:spLocks/>
                </p:cNvSpPr>
                <p:nvPr/>
              </p:nvSpPr>
              <p:spPr bwMode="auto">
                <a:xfrm>
                  <a:off x="757" y="1591"/>
                  <a:ext cx="196" cy="19"/>
                </a:xfrm>
                <a:custGeom>
                  <a:avLst/>
                  <a:gdLst>
                    <a:gd name="T0" fmla="*/ 0 w 196"/>
                    <a:gd name="T1" fmla="*/ 19 h 19"/>
                    <a:gd name="T2" fmla="*/ 19 w 196"/>
                    <a:gd name="T3" fmla="*/ 0 h 19"/>
                    <a:gd name="T4" fmla="*/ 196 w 196"/>
                    <a:gd name="T5" fmla="*/ 0 h 19"/>
                    <a:gd name="T6" fmla="*/ 177 w 196"/>
                    <a:gd name="T7" fmla="*/ 19 h 19"/>
                    <a:gd name="T8" fmla="*/ 0 w 196"/>
                    <a:gd name="T9" fmla="*/ 19 h 1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6" h="19">
                      <a:moveTo>
                        <a:pt x="0" y="19"/>
                      </a:moveTo>
                      <a:lnTo>
                        <a:pt x="19" y="0"/>
                      </a:lnTo>
                      <a:lnTo>
                        <a:pt x="196" y="0"/>
                      </a:lnTo>
                      <a:lnTo>
                        <a:pt x="177" y="19"/>
                      </a:lnTo>
                      <a:lnTo>
                        <a:pt x="0" y="19"/>
                      </a:lnTo>
                      <a:close/>
                    </a:path>
                  </a:pathLst>
                </a:custGeom>
                <a:solidFill>
                  <a:srgbClr val="000000"/>
                </a:solidFill>
                <a:ln w="4763">
                  <a:solidFill>
                    <a:srgbClr val="000000"/>
                  </a:solidFill>
                  <a:prstDash val="solid"/>
                  <a:round/>
                  <a:headEnd/>
                  <a:tailEnd/>
                </a:ln>
              </p:spPr>
              <p:txBody>
                <a:bodyPr/>
                <a:lstStyle/>
                <a:p>
                  <a:endParaRPr lang="zh-CN" altLang="en-US" sz="1400" b="1">
                    <a:solidFill>
                      <a:srgbClr val="000099"/>
                    </a:solidFill>
                    <a:latin typeface="微软雅黑" pitchFamily="34" charset="-122"/>
                    <a:ea typeface="微软雅黑" pitchFamily="34" charset="-122"/>
                  </a:endParaRPr>
                </a:p>
              </p:txBody>
            </p:sp>
            <p:sp>
              <p:nvSpPr>
                <p:cNvPr id="98" name="Freeform 96"/>
                <p:cNvSpPr>
                  <a:spLocks/>
                </p:cNvSpPr>
                <p:nvPr/>
              </p:nvSpPr>
              <p:spPr bwMode="auto">
                <a:xfrm>
                  <a:off x="751" y="1446"/>
                  <a:ext cx="202" cy="19"/>
                </a:xfrm>
                <a:custGeom>
                  <a:avLst/>
                  <a:gdLst>
                    <a:gd name="T0" fmla="*/ 0 w 202"/>
                    <a:gd name="T1" fmla="*/ 19 h 19"/>
                    <a:gd name="T2" fmla="*/ 19 w 202"/>
                    <a:gd name="T3" fmla="*/ 0 h 19"/>
                    <a:gd name="T4" fmla="*/ 202 w 202"/>
                    <a:gd name="T5" fmla="*/ 0 h 19"/>
                    <a:gd name="T6" fmla="*/ 180 w 202"/>
                    <a:gd name="T7" fmla="*/ 19 h 19"/>
                    <a:gd name="T8" fmla="*/ 0 w 202"/>
                    <a:gd name="T9" fmla="*/ 19 h 1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2" h="19">
                      <a:moveTo>
                        <a:pt x="0" y="19"/>
                      </a:moveTo>
                      <a:lnTo>
                        <a:pt x="19" y="0"/>
                      </a:lnTo>
                      <a:lnTo>
                        <a:pt x="202" y="0"/>
                      </a:lnTo>
                      <a:lnTo>
                        <a:pt x="180" y="19"/>
                      </a:lnTo>
                      <a:lnTo>
                        <a:pt x="0" y="19"/>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99" name="Freeform 97"/>
                <p:cNvSpPr>
                  <a:spLocks/>
                </p:cNvSpPr>
                <p:nvPr/>
              </p:nvSpPr>
              <p:spPr bwMode="auto">
                <a:xfrm>
                  <a:off x="751" y="1446"/>
                  <a:ext cx="202" cy="19"/>
                </a:xfrm>
                <a:custGeom>
                  <a:avLst/>
                  <a:gdLst>
                    <a:gd name="T0" fmla="*/ 0 w 202"/>
                    <a:gd name="T1" fmla="*/ 19 h 19"/>
                    <a:gd name="T2" fmla="*/ 19 w 202"/>
                    <a:gd name="T3" fmla="*/ 0 h 19"/>
                    <a:gd name="T4" fmla="*/ 202 w 202"/>
                    <a:gd name="T5" fmla="*/ 0 h 19"/>
                    <a:gd name="T6" fmla="*/ 180 w 202"/>
                    <a:gd name="T7" fmla="*/ 19 h 19"/>
                    <a:gd name="T8" fmla="*/ 0 w 202"/>
                    <a:gd name="T9" fmla="*/ 19 h 1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2" h="19">
                      <a:moveTo>
                        <a:pt x="0" y="19"/>
                      </a:moveTo>
                      <a:lnTo>
                        <a:pt x="19" y="0"/>
                      </a:lnTo>
                      <a:lnTo>
                        <a:pt x="202" y="0"/>
                      </a:lnTo>
                      <a:lnTo>
                        <a:pt x="180" y="19"/>
                      </a:lnTo>
                      <a:lnTo>
                        <a:pt x="0" y="19"/>
                      </a:lnTo>
                      <a:close/>
                    </a:path>
                  </a:pathLst>
                </a:custGeom>
                <a:solidFill>
                  <a:srgbClr val="C9C9B6"/>
                </a:solidFill>
                <a:ln w="4763">
                  <a:solidFill>
                    <a:srgbClr val="494936"/>
                  </a:solidFill>
                  <a:prstDash val="solid"/>
                  <a:round/>
                  <a:headEnd/>
                  <a:tailEnd/>
                </a:ln>
              </p:spPr>
              <p:txBody>
                <a:bodyPr/>
                <a:lstStyle/>
                <a:p>
                  <a:endParaRPr lang="zh-CN" altLang="en-US" sz="1400" b="1">
                    <a:solidFill>
                      <a:srgbClr val="000099"/>
                    </a:solidFill>
                    <a:latin typeface="微软雅黑" pitchFamily="34" charset="-122"/>
                    <a:ea typeface="微软雅黑" pitchFamily="34" charset="-122"/>
                  </a:endParaRPr>
                </a:p>
              </p:txBody>
            </p:sp>
            <p:sp>
              <p:nvSpPr>
                <p:cNvPr id="100" name="Rectangle 98"/>
                <p:cNvSpPr>
                  <a:spLocks noChangeArrowheads="1"/>
                </p:cNvSpPr>
                <p:nvPr/>
              </p:nvSpPr>
              <p:spPr bwMode="auto">
                <a:xfrm>
                  <a:off x="752" y="1466"/>
                  <a:ext cx="181" cy="140"/>
                </a:xfrm>
                <a:prstGeom prst="rect">
                  <a:avLst/>
                </a:prstGeom>
                <a:solidFill>
                  <a:srgbClr val="B7B79D"/>
                </a:solidFill>
                <a:ln w="4763">
                  <a:solidFill>
                    <a:srgbClr val="494936"/>
                  </a:solidFill>
                  <a:miter lim="800000"/>
                  <a:headEnd/>
                  <a:tailEnd/>
                </a:ln>
              </p:spPr>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101" name="Rectangle 99"/>
                <p:cNvSpPr>
                  <a:spLocks noChangeArrowheads="1"/>
                </p:cNvSpPr>
                <p:nvPr/>
              </p:nvSpPr>
              <p:spPr bwMode="auto">
                <a:xfrm>
                  <a:off x="768" y="1485"/>
                  <a:ext cx="149" cy="108"/>
                </a:xfrm>
                <a:prstGeom prst="rect">
                  <a:avLst/>
                </a:prstGeom>
                <a:solidFill>
                  <a:srgbClr val="FFFFFF"/>
                </a:solidFill>
                <a:ln w="4763">
                  <a:solidFill>
                    <a:srgbClr val="494936"/>
                  </a:solidFill>
                  <a:miter lim="800000"/>
                  <a:headEnd/>
                  <a:tailEnd/>
                </a:ln>
              </p:spPr>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102" name="Freeform 100"/>
                <p:cNvSpPr>
                  <a:spLocks/>
                </p:cNvSpPr>
                <p:nvPr/>
              </p:nvSpPr>
              <p:spPr bwMode="auto">
                <a:xfrm>
                  <a:off x="931" y="1446"/>
                  <a:ext cx="22" cy="161"/>
                </a:xfrm>
                <a:custGeom>
                  <a:avLst/>
                  <a:gdLst>
                    <a:gd name="T0" fmla="*/ 0 w 22"/>
                    <a:gd name="T1" fmla="*/ 161 h 161"/>
                    <a:gd name="T2" fmla="*/ 22 w 22"/>
                    <a:gd name="T3" fmla="*/ 142 h 161"/>
                    <a:gd name="T4" fmla="*/ 22 w 22"/>
                    <a:gd name="T5" fmla="*/ 0 h 161"/>
                    <a:gd name="T6" fmla="*/ 0 w 22"/>
                    <a:gd name="T7" fmla="*/ 19 h 161"/>
                    <a:gd name="T8" fmla="*/ 0 w 22"/>
                    <a:gd name="T9" fmla="*/ 161 h 16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 h="161">
                      <a:moveTo>
                        <a:pt x="0" y="161"/>
                      </a:moveTo>
                      <a:lnTo>
                        <a:pt x="22" y="142"/>
                      </a:lnTo>
                      <a:lnTo>
                        <a:pt x="22" y="0"/>
                      </a:lnTo>
                      <a:lnTo>
                        <a:pt x="0" y="19"/>
                      </a:lnTo>
                      <a:lnTo>
                        <a:pt x="0" y="161"/>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103" name="Freeform 101"/>
                <p:cNvSpPr>
                  <a:spLocks/>
                </p:cNvSpPr>
                <p:nvPr/>
              </p:nvSpPr>
              <p:spPr bwMode="auto">
                <a:xfrm>
                  <a:off x="931" y="1446"/>
                  <a:ext cx="22" cy="161"/>
                </a:xfrm>
                <a:custGeom>
                  <a:avLst/>
                  <a:gdLst>
                    <a:gd name="T0" fmla="*/ 0 w 22"/>
                    <a:gd name="T1" fmla="*/ 161 h 161"/>
                    <a:gd name="T2" fmla="*/ 22 w 22"/>
                    <a:gd name="T3" fmla="*/ 142 h 161"/>
                    <a:gd name="T4" fmla="*/ 22 w 22"/>
                    <a:gd name="T5" fmla="*/ 0 h 161"/>
                    <a:gd name="T6" fmla="*/ 0 w 22"/>
                    <a:gd name="T7" fmla="*/ 19 h 161"/>
                    <a:gd name="T8" fmla="*/ 0 w 22"/>
                    <a:gd name="T9" fmla="*/ 161 h 16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 h="161">
                      <a:moveTo>
                        <a:pt x="0" y="161"/>
                      </a:moveTo>
                      <a:lnTo>
                        <a:pt x="22" y="142"/>
                      </a:lnTo>
                      <a:lnTo>
                        <a:pt x="22" y="0"/>
                      </a:lnTo>
                      <a:lnTo>
                        <a:pt x="0" y="19"/>
                      </a:lnTo>
                      <a:lnTo>
                        <a:pt x="0" y="161"/>
                      </a:lnTo>
                      <a:close/>
                    </a:path>
                  </a:pathLst>
                </a:custGeom>
                <a:solidFill>
                  <a:srgbClr val="7A7A5A"/>
                </a:solidFill>
                <a:ln w="4763">
                  <a:solidFill>
                    <a:srgbClr val="494936"/>
                  </a:solidFill>
                  <a:prstDash val="solid"/>
                  <a:round/>
                  <a:headEnd/>
                  <a:tailEnd/>
                </a:ln>
              </p:spPr>
              <p:txBody>
                <a:bodyPr/>
                <a:lstStyle/>
                <a:p>
                  <a:endParaRPr lang="zh-CN" altLang="en-US" sz="1400" b="1">
                    <a:solidFill>
                      <a:srgbClr val="000099"/>
                    </a:solidFill>
                    <a:latin typeface="微软雅黑" pitchFamily="34" charset="-122"/>
                    <a:ea typeface="微软雅黑" pitchFamily="34" charset="-122"/>
                  </a:endParaRPr>
                </a:p>
              </p:txBody>
            </p:sp>
            <p:sp>
              <p:nvSpPr>
                <p:cNvPr id="104" name="Freeform 102"/>
                <p:cNvSpPr>
                  <a:spLocks/>
                </p:cNvSpPr>
                <p:nvPr/>
              </p:nvSpPr>
              <p:spPr bwMode="auto">
                <a:xfrm>
                  <a:off x="717" y="1642"/>
                  <a:ext cx="223" cy="35"/>
                </a:xfrm>
                <a:custGeom>
                  <a:avLst/>
                  <a:gdLst>
                    <a:gd name="T0" fmla="*/ 0 w 223"/>
                    <a:gd name="T1" fmla="*/ 35 h 35"/>
                    <a:gd name="T2" fmla="*/ 28 w 223"/>
                    <a:gd name="T3" fmla="*/ 0 h 35"/>
                    <a:gd name="T4" fmla="*/ 223 w 223"/>
                    <a:gd name="T5" fmla="*/ 0 h 35"/>
                    <a:gd name="T6" fmla="*/ 195 w 223"/>
                    <a:gd name="T7" fmla="*/ 35 h 35"/>
                    <a:gd name="T8" fmla="*/ 0 w 223"/>
                    <a:gd name="T9" fmla="*/ 35 h 3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3" h="35">
                      <a:moveTo>
                        <a:pt x="0" y="35"/>
                      </a:moveTo>
                      <a:lnTo>
                        <a:pt x="28" y="0"/>
                      </a:lnTo>
                      <a:lnTo>
                        <a:pt x="223" y="0"/>
                      </a:lnTo>
                      <a:lnTo>
                        <a:pt x="195" y="35"/>
                      </a:lnTo>
                      <a:lnTo>
                        <a:pt x="0" y="35"/>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105" name="Freeform 103"/>
                <p:cNvSpPr>
                  <a:spLocks/>
                </p:cNvSpPr>
                <p:nvPr/>
              </p:nvSpPr>
              <p:spPr bwMode="auto">
                <a:xfrm>
                  <a:off x="717" y="1642"/>
                  <a:ext cx="223" cy="35"/>
                </a:xfrm>
                <a:custGeom>
                  <a:avLst/>
                  <a:gdLst>
                    <a:gd name="T0" fmla="*/ 0 w 223"/>
                    <a:gd name="T1" fmla="*/ 35 h 35"/>
                    <a:gd name="T2" fmla="*/ 28 w 223"/>
                    <a:gd name="T3" fmla="*/ 0 h 35"/>
                    <a:gd name="T4" fmla="*/ 223 w 223"/>
                    <a:gd name="T5" fmla="*/ 0 h 35"/>
                    <a:gd name="T6" fmla="*/ 195 w 223"/>
                    <a:gd name="T7" fmla="*/ 35 h 35"/>
                    <a:gd name="T8" fmla="*/ 0 w 223"/>
                    <a:gd name="T9" fmla="*/ 35 h 3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3" h="35">
                      <a:moveTo>
                        <a:pt x="0" y="35"/>
                      </a:moveTo>
                      <a:lnTo>
                        <a:pt x="28" y="0"/>
                      </a:lnTo>
                      <a:lnTo>
                        <a:pt x="223" y="0"/>
                      </a:lnTo>
                      <a:lnTo>
                        <a:pt x="195" y="35"/>
                      </a:lnTo>
                      <a:lnTo>
                        <a:pt x="0" y="35"/>
                      </a:lnTo>
                      <a:close/>
                    </a:path>
                  </a:pathLst>
                </a:custGeom>
                <a:solidFill>
                  <a:srgbClr val="C9C9B6"/>
                </a:solidFill>
                <a:ln w="4763">
                  <a:solidFill>
                    <a:srgbClr val="494936"/>
                  </a:solidFill>
                  <a:prstDash val="solid"/>
                  <a:round/>
                  <a:headEnd/>
                  <a:tailEnd/>
                </a:ln>
              </p:spPr>
              <p:txBody>
                <a:bodyPr/>
                <a:lstStyle/>
                <a:p>
                  <a:endParaRPr lang="zh-CN" altLang="en-US" sz="1400" b="1">
                    <a:solidFill>
                      <a:srgbClr val="000099"/>
                    </a:solidFill>
                    <a:latin typeface="微软雅黑" pitchFamily="34" charset="-122"/>
                    <a:ea typeface="微软雅黑" pitchFamily="34" charset="-122"/>
                  </a:endParaRPr>
                </a:p>
              </p:txBody>
            </p:sp>
            <p:sp>
              <p:nvSpPr>
                <p:cNvPr id="106" name="Freeform 104"/>
                <p:cNvSpPr>
                  <a:spLocks/>
                </p:cNvSpPr>
                <p:nvPr/>
              </p:nvSpPr>
              <p:spPr bwMode="auto">
                <a:xfrm>
                  <a:off x="912" y="1642"/>
                  <a:ext cx="28" cy="41"/>
                </a:xfrm>
                <a:custGeom>
                  <a:avLst/>
                  <a:gdLst>
                    <a:gd name="T0" fmla="*/ 0 w 28"/>
                    <a:gd name="T1" fmla="*/ 41 h 41"/>
                    <a:gd name="T2" fmla="*/ 28 w 28"/>
                    <a:gd name="T3" fmla="*/ 13 h 41"/>
                    <a:gd name="T4" fmla="*/ 28 w 28"/>
                    <a:gd name="T5" fmla="*/ 0 h 41"/>
                    <a:gd name="T6" fmla="*/ 0 w 28"/>
                    <a:gd name="T7" fmla="*/ 35 h 41"/>
                    <a:gd name="T8" fmla="*/ 0 w 28"/>
                    <a:gd name="T9" fmla="*/ 41 h 4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8" h="41">
                      <a:moveTo>
                        <a:pt x="0" y="41"/>
                      </a:moveTo>
                      <a:lnTo>
                        <a:pt x="28" y="13"/>
                      </a:lnTo>
                      <a:lnTo>
                        <a:pt x="28" y="0"/>
                      </a:lnTo>
                      <a:lnTo>
                        <a:pt x="0" y="35"/>
                      </a:lnTo>
                      <a:lnTo>
                        <a:pt x="0" y="41"/>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107" name="Freeform 105"/>
                <p:cNvSpPr>
                  <a:spLocks/>
                </p:cNvSpPr>
                <p:nvPr/>
              </p:nvSpPr>
              <p:spPr bwMode="auto">
                <a:xfrm>
                  <a:off x="912" y="1642"/>
                  <a:ext cx="28" cy="41"/>
                </a:xfrm>
                <a:custGeom>
                  <a:avLst/>
                  <a:gdLst>
                    <a:gd name="T0" fmla="*/ 0 w 28"/>
                    <a:gd name="T1" fmla="*/ 41 h 41"/>
                    <a:gd name="T2" fmla="*/ 28 w 28"/>
                    <a:gd name="T3" fmla="*/ 13 h 41"/>
                    <a:gd name="T4" fmla="*/ 28 w 28"/>
                    <a:gd name="T5" fmla="*/ 0 h 41"/>
                    <a:gd name="T6" fmla="*/ 0 w 28"/>
                    <a:gd name="T7" fmla="*/ 35 h 41"/>
                    <a:gd name="T8" fmla="*/ 0 w 28"/>
                    <a:gd name="T9" fmla="*/ 41 h 4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8" h="41">
                      <a:moveTo>
                        <a:pt x="0" y="41"/>
                      </a:moveTo>
                      <a:lnTo>
                        <a:pt x="28" y="13"/>
                      </a:lnTo>
                      <a:lnTo>
                        <a:pt x="28" y="0"/>
                      </a:lnTo>
                      <a:lnTo>
                        <a:pt x="0" y="35"/>
                      </a:lnTo>
                      <a:lnTo>
                        <a:pt x="0" y="41"/>
                      </a:lnTo>
                      <a:close/>
                    </a:path>
                  </a:pathLst>
                </a:custGeom>
                <a:solidFill>
                  <a:srgbClr val="7A7A5A"/>
                </a:solidFill>
                <a:ln w="4763">
                  <a:solidFill>
                    <a:srgbClr val="494936"/>
                  </a:solidFill>
                  <a:prstDash val="solid"/>
                  <a:round/>
                  <a:headEnd/>
                  <a:tailEnd/>
                </a:ln>
              </p:spPr>
              <p:txBody>
                <a:bodyPr/>
                <a:lstStyle/>
                <a:p>
                  <a:endParaRPr lang="zh-CN" altLang="en-US" sz="1400" b="1">
                    <a:solidFill>
                      <a:srgbClr val="000099"/>
                    </a:solidFill>
                    <a:latin typeface="微软雅黑" pitchFamily="34" charset="-122"/>
                    <a:ea typeface="微软雅黑" pitchFamily="34" charset="-122"/>
                  </a:endParaRPr>
                </a:p>
              </p:txBody>
            </p:sp>
            <p:sp>
              <p:nvSpPr>
                <p:cNvPr id="108" name="Rectangle 106"/>
                <p:cNvSpPr>
                  <a:spLocks noChangeArrowheads="1"/>
                </p:cNvSpPr>
                <p:nvPr/>
              </p:nvSpPr>
              <p:spPr bwMode="auto">
                <a:xfrm>
                  <a:off x="717" y="1677"/>
                  <a:ext cx="195" cy="6"/>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109" name="Rectangle 107"/>
                <p:cNvSpPr>
                  <a:spLocks noChangeArrowheads="1"/>
                </p:cNvSpPr>
                <p:nvPr/>
              </p:nvSpPr>
              <p:spPr bwMode="auto">
                <a:xfrm>
                  <a:off x="718" y="1678"/>
                  <a:ext cx="193" cy="4"/>
                </a:xfrm>
                <a:prstGeom prst="rect">
                  <a:avLst/>
                </a:prstGeom>
                <a:solidFill>
                  <a:srgbClr val="B7B79D"/>
                </a:solidFill>
                <a:ln w="4763">
                  <a:solidFill>
                    <a:srgbClr val="494936"/>
                  </a:solidFill>
                  <a:miter lim="800000"/>
                  <a:headEnd/>
                  <a:tailEnd/>
                </a:ln>
              </p:spPr>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110" name="Freeform 108"/>
                <p:cNvSpPr>
                  <a:spLocks/>
                </p:cNvSpPr>
                <p:nvPr/>
              </p:nvSpPr>
              <p:spPr bwMode="auto">
                <a:xfrm>
                  <a:off x="953" y="1651"/>
                  <a:ext cx="38" cy="23"/>
                </a:xfrm>
                <a:custGeom>
                  <a:avLst/>
                  <a:gdLst>
                    <a:gd name="T0" fmla="*/ 0 w 38"/>
                    <a:gd name="T1" fmla="*/ 23 h 23"/>
                    <a:gd name="T2" fmla="*/ 13 w 38"/>
                    <a:gd name="T3" fmla="*/ 0 h 23"/>
                    <a:gd name="T4" fmla="*/ 38 w 38"/>
                    <a:gd name="T5" fmla="*/ 0 h 23"/>
                    <a:gd name="T6" fmla="*/ 25 w 38"/>
                    <a:gd name="T7" fmla="*/ 23 h 23"/>
                    <a:gd name="T8" fmla="*/ 0 w 38"/>
                    <a:gd name="T9" fmla="*/ 23 h 2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8" h="23">
                      <a:moveTo>
                        <a:pt x="0" y="23"/>
                      </a:moveTo>
                      <a:lnTo>
                        <a:pt x="13" y="0"/>
                      </a:lnTo>
                      <a:lnTo>
                        <a:pt x="38" y="0"/>
                      </a:lnTo>
                      <a:lnTo>
                        <a:pt x="25" y="23"/>
                      </a:lnTo>
                      <a:lnTo>
                        <a:pt x="0" y="23"/>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111" name="Freeform 109"/>
                <p:cNvSpPr>
                  <a:spLocks/>
                </p:cNvSpPr>
                <p:nvPr/>
              </p:nvSpPr>
              <p:spPr bwMode="auto">
                <a:xfrm>
                  <a:off x="953" y="1651"/>
                  <a:ext cx="38" cy="23"/>
                </a:xfrm>
                <a:custGeom>
                  <a:avLst/>
                  <a:gdLst>
                    <a:gd name="T0" fmla="*/ 0 w 38"/>
                    <a:gd name="T1" fmla="*/ 23 h 23"/>
                    <a:gd name="T2" fmla="*/ 13 w 38"/>
                    <a:gd name="T3" fmla="*/ 0 h 23"/>
                    <a:gd name="T4" fmla="*/ 38 w 38"/>
                    <a:gd name="T5" fmla="*/ 0 h 23"/>
                    <a:gd name="T6" fmla="*/ 25 w 38"/>
                    <a:gd name="T7" fmla="*/ 23 h 23"/>
                    <a:gd name="T8" fmla="*/ 0 w 38"/>
                    <a:gd name="T9" fmla="*/ 23 h 2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8" h="23">
                      <a:moveTo>
                        <a:pt x="0" y="23"/>
                      </a:moveTo>
                      <a:lnTo>
                        <a:pt x="13" y="0"/>
                      </a:lnTo>
                      <a:lnTo>
                        <a:pt x="38" y="0"/>
                      </a:lnTo>
                      <a:lnTo>
                        <a:pt x="25" y="23"/>
                      </a:lnTo>
                      <a:lnTo>
                        <a:pt x="0" y="23"/>
                      </a:lnTo>
                      <a:close/>
                    </a:path>
                  </a:pathLst>
                </a:custGeom>
                <a:solidFill>
                  <a:srgbClr val="C9C9B6"/>
                </a:solidFill>
                <a:ln w="4763">
                  <a:solidFill>
                    <a:srgbClr val="494936"/>
                  </a:solidFill>
                  <a:prstDash val="solid"/>
                  <a:round/>
                  <a:headEnd/>
                  <a:tailEnd/>
                </a:ln>
              </p:spPr>
              <p:txBody>
                <a:bodyPr/>
                <a:lstStyle/>
                <a:p>
                  <a:endParaRPr lang="zh-CN" altLang="en-US" sz="1400" b="1">
                    <a:solidFill>
                      <a:srgbClr val="000099"/>
                    </a:solidFill>
                    <a:latin typeface="微软雅黑" pitchFamily="34" charset="-122"/>
                    <a:ea typeface="微软雅黑" pitchFamily="34" charset="-122"/>
                  </a:endParaRPr>
                </a:p>
              </p:txBody>
            </p:sp>
            <p:sp>
              <p:nvSpPr>
                <p:cNvPr id="112" name="Freeform 110"/>
                <p:cNvSpPr>
                  <a:spLocks/>
                </p:cNvSpPr>
                <p:nvPr/>
              </p:nvSpPr>
              <p:spPr bwMode="auto">
                <a:xfrm>
                  <a:off x="978" y="1651"/>
                  <a:ext cx="13" cy="29"/>
                </a:xfrm>
                <a:custGeom>
                  <a:avLst/>
                  <a:gdLst>
                    <a:gd name="T0" fmla="*/ 0 w 13"/>
                    <a:gd name="T1" fmla="*/ 29 h 29"/>
                    <a:gd name="T2" fmla="*/ 13 w 13"/>
                    <a:gd name="T3" fmla="*/ 16 h 29"/>
                    <a:gd name="T4" fmla="*/ 13 w 13"/>
                    <a:gd name="T5" fmla="*/ 0 h 29"/>
                    <a:gd name="T6" fmla="*/ 0 w 13"/>
                    <a:gd name="T7" fmla="*/ 23 h 29"/>
                    <a:gd name="T8" fmla="*/ 0 w 13"/>
                    <a:gd name="T9" fmla="*/ 29 h 2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 h="29">
                      <a:moveTo>
                        <a:pt x="0" y="29"/>
                      </a:moveTo>
                      <a:lnTo>
                        <a:pt x="13" y="16"/>
                      </a:lnTo>
                      <a:lnTo>
                        <a:pt x="13" y="0"/>
                      </a:lnTo>
                      <a:lnTo>
                        <a:pt x="0" y="23"/>
                      </a:lnTo>
                      <a:lnTo>
                        <a:pt x="0" y="29"/>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113" name="Freeform 111"/>
                <p:cNvSpPr>
                  <a:spLocks/>
                </p:cNvSpPr>
                <p:nvPr/>
              </p:nvSpPr>
              <p:spPr bwMode="auto">
                <a:xfrm>
                  <a:off x="978" y="1651"/>
                  <a:ext cx="13" cy="29"/>
                </a:xfrm>
                <a:custGeom>
                  <a:avLst/>
                  <a:gdLst>
                    <a:gd name="T0" fmla="*/ 0 w 13"/>
                    <a:gd name="T1" fmla="*/ 29 h 29"/>
                    <a:gd name="T2" fmla="*/ 13 w 13"/>
                    <a:gd name="T3" fmla="*/ 16 h 29"/>
                    <a:gd name="T4" fmla="*/ 13 w 13"/>
                    <a:gd name="T5" fmla="*/ 0 h 29"/>
                    <a:gd name="T6" fmla="*/ 0 w 13"/>
                    <a:gd name="T7" fmla="*/ 23 h 29"/>
                    <a:gd name="T8" fmla="*/ 0 w 13"/>
                    <a:gd name="T9" fmla="*/ 29 h 2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 h="29">
                      <a:moveTo>
                        <a:pt x="0" y="29"/>
                      </a:moveTo>
                      <a:lnTo>
                        <a:pt x="13" y="16"/>
                      </a:lnTo>
                      <a:lnTo>
                        <a:pt x="13" y="0"/>
                      </a:lnTo>
                      <a:lnTo>
                        <a:pt x="0" y="23"/>
                      </a:lnTo>
                      <a:lnTo>
                        <a:pt x="0" y="29"/>
                      </a:lnTo>
                      <a:close/>
                    </a:path>
                  </a:pathLst>
                </a:custGeom>
                <a:solidFill>
                  <a:srgbClr val="7A7A5A"/>
                </a:solidFill>
                <a:ln w="4763">
                  <a:solidFill>
                    <a:srgbClr val="494936"/>
                  </a:solidFill>
                  <a:prstDash val="solid"/>
                  <a:round/>
                  <a:headEnd/>
                  <a:tailEnd/>
                </a:ln>
              </p:spPr>
              <p:txBody>
                <a:bodyPr/>
                <a:lstStyle/>
                <a:p>
                  <a:endParaRPr lang="zh-CN" altLang="en-US" sz="1400" b="1">
                    <a:solidFill>
                      <a:srgbClr val="000099"/>
                    </a:solidFill>
                    <a:latin typeface="微软雅黑" pitchFamily="34" charset="-122"/>
                    <a:ea typeface="微软雅黑" pitchFamily="34" charset="-122"/>
                  </a:endParaRPr>
                </a:p>
              </p:txBody>
            </p:sp>
            <p:sp>
              <p:nvSpPr>
                <p:cNvPr id="114" name="Rectangle 112"/>
                <p:cNvSpPr>
                  <a:spLocks noChangeArrowheads="1"/>
                </p:cNvSpPr>
                <p:nvPr/>
              </p:nvSpPr>
              <p:spPr bwMode="auto">
                <a:xfrm>
                  <a:off x="950" y="1674"/>
                  <a:ext cx="28" cy="6"/>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115" name="Rectangle 113"/>
                <p:cNvSpPr>
                  <a:spLocks noChangeArrowheads="1"/>
                </p:cNvSpPr>
                <p:nvPr/>
              </p:nvSpPr>
              <p:spPr bwMode="auto">
                <a:xfrm>
                  <a:off x="951" y="1675"/>
                  <a:ext cx="26" cy="4"/>
                </a:xfrm>
                <a:prstGeom prst="rect">
                  <a:avLst/>
                </a:prstGeom>
                <a:solidFill>
                  <a:srgbClr val="B7B79D"/>
                </a:solidFill>
                <a:ln w="4763">
                  <a:solidFill>
                    <a:srgbClr val="494936"/>
                  </a:solidFill>
                  <a:miter lim="800000"/>
                  <a:headEnd/>
                  <a:tailEnd/>
                </a:ln>
              </p:spPr>
              <p:txBody>
                <a:bodyPr/>
                <a:lstStyle/>
                <a:p>
                  <a:pPr eaLnBrk="1" hangingPunct="1"/>
                  <a:endParaRPr lang="zh-CN" altLang="en-US" sz="1400" b="1">
                    <a:solidFill>
                      <a:srgbClr val="000099"/>
                    </a:solidFill>
                    <a:latin typeface="微软雅黑" pitchFamily="34" charset="-122"/>
                    <a:ea typeface="微软雅黑" pitchFamily="34" charset="-122"/>
                  </a:endParaRPr>
                </a:p>
              </p:txBody>
            </p:sp>
          </p:grpSp>
          <p:sp>
            <p:nvSpPr>
              <p:cNvPr id="64" name="Freeform 114"/>
              <p:cNvSpPr>
                <a:spLocks/>
              </p:cNvSpPr>
              <p:nvPr/>
            </p:nvSpPr>
            <p:spPr bwMode="auto">
              <a:xfrm>
                <a:off x="710" y="1620"/>
                <a:ext cx="85" cy="38"/>
              </a:xfrm>
              <a:custGeom>
                <a:avLst/>
                <a:gdLst>
                  <a:gd name="T0" fmla="*/ 0 w 85"/>
                  <a:gd name="T1" fmla="*/ 16 h 38"/>
                  <a:gd name="T2" fmla="*/ 25 w 85"/>
                  <a:gd name="T3" fmla="*/ 16 h 38"/>
                  <a:gd name="T4" fmla="*/ 44 w 85"/>
                  <a:gd name="T5" fmla="*/ 0 h 38"/>
                  <a:gd name="T6" fmla="*/ 70 w 85"/>
                  <a:gd name="T7" fmla="*/ 9 h 38"/>
                  <a:gd name="T8" fmla="*/ 79 w 85"/>
                  <a:gd name="T9" fmla="*/ 12 h 38"/>
                  <a:gd name="T10" fmla="*/ 85 w 85"/>
                  <a:gd name="T11" fmla="*/ 19 h 38"/>
                  <a:gd name="T12" fmla="*/ 82 w 85"/>
                  <a:gd name="T13" fmla="*/ 31 h 38"/>
                  <a:gd name="T14" fmla="*/ 79 w 85"/>
                  <a:gd name="T15" fmla="*/ 31 h 38"/>
                  <a:gd name="T16" fmla="*/ 73 w 85"/>
                  <a:gd name="T17" fmla="*/ 22 h 38"/>
                  <a:gd name="T18" fmla="*/ 70 w 85"/>
                  <a:gd name="T19" fmla="*/ 19 h 38"/>
                  <a:gd name="T20" fmla="*/ 57 w 85"/>
                  <a:gd name="T21" fmla="*/ 22 h 38"/>
                  <a:gd name="T22" fmla="*/ 66 w 85"/>
                  <a:gd name="T23" fmla="*/ 25 h 38"/>
                  <a:gd name="T24" fmla="*/ 70 w 85"/>
                  <a:gd name="T25" fmla="*/ 25 h 38"/>
                  <a:gd name="T26" fmla="*/ 70 w 85"/>
                  <a:gd name="T27" fmla="*/ 31 h 38"/>
                  <a:gd name="T28" fmla="*/ 41 w 85"/>
                  <a:gd name="T29" fmla="*/ 38 h 38"/>
                  <a:gd name="T30" fmla="*/ 22 w 85"/>
                  <a:gd name="T31" fmla="*/ 31 h 38"/>
                  <a:gd name="T32" fmla="*/ 3 w 85"/>
                  <a:gd name="T33" fmla="*/ 31 h 38"/>
                  <a:gd name="T34" fmla="*/ 0 w 85"/>
                  <a:gd name="T35" fmla="*/ 16 h 3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85" h="38">
                    <a:moveTo>
                      <a:pt x="0" y="16"/>
                    </a:moveTo>
                    <a:lnTo>
                      <a:pt x="25" y="16"/>
                    </a:lnTo>
                    <a:lnTo>
                      <a:pt x="44" y="0"/>
                    </a:lnTo>
                    <a:lnTo>
                      <a:pt x="70" y="9"/>
                    </a:lnTo>
                    <a:lnTo>
                      <a:pt x="79" y="12"/>
                    </a:lnTo>
                    <a:lnTo>
                      <a:pt x="85" y="19"/>
                    </a:lnTo>
                    <a:lnTo>
                      <a:pt x="82" y="31"/>
                    </a:lnTo>
                    <a:lnTo>
                      <a:pt x="79" y="31"/>
                    </a:lnTo>
                    <a:lnTo>
                      <a:pt x="73" y="22"/>
                    </a:lnTo>
                    <a:lnTo>
                      <a:pt x="70" y="19"/>
                    </a:lnTo>
                    <a:lnTo>
                      <a:pt x="57" y="22"/>
                    </a:lnTo>
                    <a:lnTo>
                      <a:pt x="66" y="25"/>
                    </a:lnTo>
                    <a:lnTo>
                      <a:pt x="70" y="25"/>
                    </a:lnTo>
                    <a:lnTo>
                      <a:pt x="70" y="31"/>
                    </a:lnTo>
                    <a:lnTo>
                      <a:pt x="41" y="38"/>
                    </a:lnTo>
                    <a:lnTo>
                      <a:pt x="22" y="31"/>
                    </a:lnTo>
                    <a:lnTo>
                      <a:pt x="3" y="31"/>
                    </a:lnTo>
                    <a:lnTo>
                      <a:pt x="0" y="16"/>
                    </a:lnTo>
                    <a:close/>
                  </a:path>
                </a:pathLst>
              </a:custGeom>
              <a:solidFill>
                <a:srgbClr val="FFA3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65" name="Freeform 115"/>
              <p:cNvSpPr>
                <a:spLocks/>
              </p:cNvSpPr>
              <p:nvPr/>
            </p:nvSpPr>
            <p:spPr bwMode="auto">
              <a:xfrm>
                <a:off x="710" y="1620"/>
                <a:ext cx="85" cy="38"/>
              </a:xfrm>
              <a:custGeom>
                <a:avLst/>
                <a:gdLst>
                  <a:gd name="T0" fmla="*/ 0 w 85"/>
                  <a:gd name="T1" fmla="*/ 16 h 38"/>
                  <a:gd name="T2" fmla="*/ 25 w 85"/>
                  <a:gd name="T3" fmla="*/ 16 h 38"/>
                  <a:gd name="T4" fmla="*/ 44 w 85"/>
                  <a:gd name="T5" fmla="*/ 0 h 38"/>
                  <a:gd name="T6" fmla="*/ 70 w 85"/>
                  <a:gd name="T7" fmla="*/ 9 h 38"/>
                  <a:gd name="T8" fmla="*/ 79 w 85"/>
                  <a:gd name="T9" fmla="*/ 12 h 38"/>
                  <a:gd name="T10" fmla="*/ 85 w 85"/>
                  <a:gd name="T11" fmla="*/ 19 h 38"/>
                  <a:gd name="T12" fmla="*/ 82 w 85"/>
                  <a:gd name="T13" fmla="*/ 31 h 38"/>
                  <a:gd name="T14" fmla="*/ 79 w 85"/>
                  <a:gd name="T15" fmla="*/ 31 h 38"/>
                  <a:gd name="T16" fmla="*/ 73 w 85"/>
                  <a:gd name="T17" fmla="*/ 22 h 38"/>
                  <a:gd name="T18" fmla="*/ 70 w 85"/>
                  <a:gd name="T19" fmla="*/ 19 h 38"/>
                  <a:gd name="T20" fmla="*/ 57 w 85"/>
                  <a:gd name="T21" fmla="*/ 22 h 38"/>
                  <a:gd name="T22" fmla="*/ 66 w 85"/>
                  <a:gd name="T23" fmla="*/ 25 h 38"/>
                  <a:gd name="T24" fmla="*/ 70 w 85"/>
                  <a:gd name="T25" fmla="*/ 25 h 38"/>
                  <a:gd name="T26" fmla="*/ 70 w 85"/>
                  <a:gd name="T27" fmla="*/ 31 h 38"/>
                  <a:gd name="T28" fmla="*/ 41 w 85"/>
                  <a:gd name="T29" fmla="*/ 38 h 38"/>
                  <a:gd name="T30" fmla="*/ 22 w 85"/>
                  <a:gd name="T31" fmla="*/ 31 h 38"/>
                  <a:gd name="T32" fmla="*/ 3 w 85"/>
                  <a:gd name="T33" fmla="*/ 31 h 38"/>
                  <a:gd name="T34" fmla="*/ 0 w 85"/>
                  <a:gd name="T35" fmla="*/ 16 h 3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85" h="38">
                    <a:moveTo>
                      <a:pt x="0" y="16"/>
                    </a:moveTo>
                    <a:lnTo>
                      <a:pt x="25" y="16"/>
                    </a:lnTo>
                    <a:lnTo>
                      <a:pt x="44" y="0"/>
                    </a:lnTo>
                    <a:lnTo>
                      <a:pt x="70" y="9"/>
                    </a:lnTo>
                    <a:lnTo>
                      <a:pt x="79" y="12"/>
                    </a:lnTo>
                    <a:lnTo>
                      <a:pt x="85" y="19"/>
                    </a:lnTo>
                    <a:lnTo>
                      <a:pt x="82" y="31"/>
                    </a:lnTo>
                    <a:lnTo>
                      <a:pt x="79" y="31"/>
                    </a:lnTo>
                    <a:lnTo>
                      <a:pt x="73" y="22"/>
                    </a:lnTo>
                    <a:lnTo>
                      <a:pt x="70" y="19"/>
                    </a:lnTo>
                    <a:lnTo>
                      <a:pt x="57" y="22"/>
                    </a:lnTo>
                    <a:lnTo>
                      <a:pt x="66" y="25"/>
                    </a:lnTo>
                    <a:lnTo>
                      <a:pt x="70" y="25"/>
                    </a:lnTo>
                    <a:lnTo>
                      <a:pt x="70" y="31"/>
                    </a:lnTo>
                    <a:lnTo>
                      <a:pt x="41" y="38"/>
                    </a:lnTo>
                    <a:lnTo>
                      <a:pt x="22" y="31"/>
                    </a:lnTo>
                    <a:lnTo>
                      <a:pt x="3" y="31"/>
                    </a:lnTo>
                    <a:lnTo>
                      <a:pt x="0" y="16"/>
                    </a:lnTo>
                    <a:close/>
                  </a:path>
                </a:pathLst>
              </a:custGeom>
              <a:solidFill>
                <a:srgbClr val="FFA380"/>
              </a:solidFill>
              <a:ln w="4763">
                <a:solidFill>
                  <a:srgbClr val="000000"/>
                </a:solidFill>
                <a:prstDash val="solid"/>
                <a:round/>
                <a:headEnd/>
                <a:tailEnd/>
              </a:ln>
            </p:spPr>
            <p:txBody>
              <a:bodyPr/>
              <a:lstStyle/>
              <a:p>
                <a:endParaRPr lang="zh-CN" altLang="en-US" sz="1400" b="1">
                  <a:solidFill>
                    <a:srgbClr val="000099"/>
                  </a:solidFill>
                  <a:latin typeface="微软雅黑" pitchFamily="34" charset="-122"/>
                  <a:ea typeface="微软雅黑" pitchFamily="34" charset="-122"/>
                </a:endParaRPr>
              </a:p>
            </p:txBody>
          </p:sp>
          <p:sp>
            <p:nvSpPr>
              <p:cNvPr id="66" name="Freeform 116"/>
              <p:cNvSpPr>
                <a:spLocks/>
              </p:cNvSpPr>
              <p:nvPr/>
            </p:nvSpPr>
            <p:spPr bwMode="auto">
              <a:xfrm>
                <a:off x="612" y="1629"/>
                <a:ext cx="108" cy="48"/>
              </a:xfrm>
              <a:custGeom>
                <a:avLst/>
                <a:gdLst>
                  <a:gd name="T0" fmla="*/ 0 w 108"/>
                  <a:gd name="T1" fmla="*/ 0 h 48"/>
                  <a:gd name="T2" fmla="*/ 101 w 108"/>
                  <a:gd name="T3" fmla="*/ 3 h 48"/>
                  <a:gd name="T4" fmla="*/ 108 w 108"/>
                  <a:gd name="T5" fmla="*/ 13 h 48"/>
                  <a:gd name="T6" fmla="*/ 108 w 108"/>
                  <a:gd name="T7" fmla="*/ 32 h 48"/>
                  <a:gd name="T8" fmla="*/ 29 w 108"/>
                  <a:gd name="T9" fmla="*/ 48 h 48"/>
                  <a:gd name="T10" fmla="*/ 0 w 108"/>
                  <a:gd name="T11" fmla="*/ 0 h 4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8" h="48">
                    <a:moveTo>
                      <a:pt x="0" y="0"/>
                    </a:moveTo>
                    <a:lnTo>
                      <a:pt x="101" y="3"/>
                    </a:lnTo>
                    <a:lnTo>
                      <a:pt x="108" y="13"/>
                    </a:lnTo>
                    <a:lnTo>
                      <a:pt x="108" y="32"/>
                    </a:lnTo>
                    <a:lnTo>
                      <a:pt x="29" y="48"/>
                    </a:lnTo>
                    <a:lnTo>
                      <a:pt x="0" y="0"/>
                    </a:lnTo>
                    <a:close/>
                  </a:path>
                </a:pathLst>
              </a:custGeom>
              <a:solidFill>
                <a:srgbClr val="62624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67" name="Freeform 117"/>
              <p:cNvSpPr>
                <a:spLocks/>
              </p:cNvSpPr>
              <p:nvPr/>
            </p:nvSpPr>
            <p:spPr bwMode="auto">
              <a:xfrm>
                <a:off x="612" y="1629"/>
                <a:ext cx="108" cy="48"/>
              </a:xfrm>
              <a:custGeom>
                <a:avLst/>
                <a:gdLst>
                  <a:gd name="T0" fmla="*/ 0 w 108"/>
                  <a:gd name="T1" fmla="*/ 0 h 48"/>
                  <a:gd name="T2" fmla="*/ 101 w 108"/>
                  <a:gd name="T3" fmla="*/ 3 h 48"/>
                  <a:gd name="T4" fmla="*/ 108 w 108"/>
                  <a:gd name="T5" fmla="*/ 13 h 48"/>
                  <a:gd name="T6" fmla="*/ 108 w 108"/>
                  <a:gd name="T7" fmla="*/ 32 h 48"/>
                  <a:gd name="T8" fmla="*/ 29 w 108"/>
                  <a:gd name="T9" fmla="*/ 48 h 48"/>
                  <a:gd name="T10" fmla="*/ 0 w 108"/>
                  <a:gd name="T11" fmla="*/ 0 h 4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8" h="48">
                    <a:moveTo>
                      <a:pt x="0" y="0"/>
                    </a:moveTo>
                    <a:lnTo>
                      <a:pt x="101" y="3"/>
                    </a:lnTo>
                    <a:lnTo>
                      <a:pt x="108" y="13"/>
                    </a:lnTo>
                    <a:lnTo>
                      <a:pt x="108" y="32"/>
                    </a:lnTo>
                    <a:lnTo>
                      <a:pt x="29" y="48"/>
                    </a:lnTo>
                    <a:lnTo>
                      <a:pt x="0" y="0"/>
                    </a:lnTo>
                    <a:close/>
                  </a:path>
                </a:pathLst>
              </a:custGeom>
              <a:solidFill>
                <a:srgbClr val="626248"/>
              </a:solidFill>
              <a:ln w="4763">
                <a:solidFill>
                  <a:srgbClr val="000000"/>
                </a:solidFill>
                <a:prstDash val="solid"/>
                <a:round/>
                <a:headEnd/>
                <a:tailEnd/>
              </a:ln>
            </p:spPr>
            <p:txBody>
              <a:bodyPr/>
              <a:lstStyle/>
              <a:p>
                <a:endParaRPr lang="zh-CN" altLang="en-US" sz="1400" b="1">
                  <a:solidFill>
                    <a:srgbClr val="000099"/>
                  </a:solidFill>
                  <a:latin typeface="微软雅黑" pitchFamily="34" charset="-122"/>
                  <a:ea typeface="微软雅黑" pitchFamily="34" charset="-122"/>
                </a:endParaRPr>
              </a:p>
            </p:txBody>
          </p:sp>
          <p:sp>
            <p:nvSpPr>
              <p:cNvPr id="68" name="Freeform 118"/>
              <p:cNvSpPr>
                <a:spLocks/>
              </p:cNvSpPr>
              <p:nvPr/>
            </p:nvSpPr>
            <p:spPr bwMode="auto">
              <a:xfrm>
                <a:off x="742" y="1863"/>
                <a:ext cx="79" cy="98"/>
              </a:xfrm>
              <a:custGeom>
                <a:avLst/>
                <a:gdLst>
                  <a:gd name="T0" fmla="*/ 44 w 79"/>
                  <a:gd name="T1" fmla="*/ 0 h 98"/>
                  <a:gd name="T2" fmla="*/ 47 w 79"/>
                  <a:gd name="T3" fmla="*/ 45 h 98"/>
                  <a:gd name="T4" fmla="*/ 53 w 79"/>
                  <a:gd name="T5" fmla="*/ 48 h 98"/>
                  <a:gd name="T6" fmla="*/ 75 w 79"/>
                  <a:gd name="T7" fmla="*/ 64 h 98"/>
                  <a:gd name="T8" fmla="*/ 79 w 79"/>
                  <a:gd name="T9" fmla="*/ 89 h 98"/>
                  <a:gd name="T10" fmla="*/ 56 w 79"/>
                  <a:gd name="T11" fmla="*/ 89 h 98"/>
                  <a:gd name="T12" fmla="*/ 41 w 79"/>
                  <a:gd name="T13" fmla="*/ 89 h 98"/>
                  <a:gd name="T14" fmla="*/ 41 w 79"/>
                  <a:gd name="T15" fmla="*/ 95 h 98"/>
                  <a:gd name="T16" fmla="*/ 15 w 79"/>
                  <a:gd name="T17" fmla="*/ 98 h 98"/>
                  <a:gd name="T18" fmla="*/ 6 w 79"/>
                  <a:gd name="T19" fmla="*/ 98 h 98"/>
                  <a:gd name="T20" fmla="*/ 0 w 79"/>
                  <a:gd name="T21" fmla="*/ 98 h 98"/>
                  <a:gd name="T22" fmla="*/ 0 w 79"/>
                  <a:gd name="T23" fmla="*/ 76 h 98"/>
                  <a:gd name="T24" fmla="*/ 3 w 79"/>
                  <a:gd name="T25" fmla="*/ 70 h 98"/>
                  <a:gd name="T26" fmla="*/ 9 w 79"/>
                  <a:gd name="T27" fmla="*/ 54 h 98"/>
                  <a:gd name="T28" fmla="*/ 6 w 79"/>
                  <a:gd name="T29" fmla="*/ 10 h 98"/>
                  <a:gd name="T30" fmla="*/ 44 w 79"/>
                  <a:gd name="T31" fmla="*/ 0 h 9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79" h="98">
                    <a:moveTo>
                      <a:pt x="44" y="0"/>
                    </a:moveTo>
                    <a:lnTo>
                      <a:pt x="47" y="45"/>
                    </a:lnTo>
                    <a:lnTo>
                      <a:pt x="53" y="48"/>
                    </a:lnTo>
                    <a:lnTo>
                      <a:pt x="75" y="64"/>
                    </a:lnTo>
                    <a:lnTo>
                      <a:pt x="79" y="89"/>
                    </a:lnTo>
                    <a:lnTo>
                      <a:pt x="56" y="89"/>
                    </a:lnTo>
                    <a:lnTo>
                      <a:pt x="41" y="89"/>
                    </a:lnTo>
                    <a:lnTo>
                      <a:pt x="41" y="95"/>
                    </a:lnTo>
                    <a:lnTo>
                      <a:pt x="15" y="98"/>
                    </a:lnTo>
                    <a:lnTo>
                      <a:pt x="6" y="98"/>
                    </a:lnTo>
                    <a:lnTo>
                      <a:pt x="0" y="98"/>
                    </a:lnTo>
                    <a:lnTo>
                      <a:pt x="0" y="76"/>
                    </a:lnTo>
                    <a:lnTo>
                      <a:pt x="3" y="70"/>
                    </a:lnTo>
                    <a:lnTo>
                      <a:pt x="9" y="54"/>
                    </a:lnTo>
                    <a:lnTo>
                      <a:pt x="6" y="10"/>
                    </a:lnTo>
                    <a:lnTo>
                      <a:pt x="44" y="0"/>
                    </a:lnTo>
                    <a:close/>
                  </a:path>
                </a:pathLst>
              </a:custGeom>
              <a:solidFill>
                <a:srgbClr val="22222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69" name="Freeform 119"/>
              <p:cNvSpPr>
                <a:spLocks/>
              </p:cNvSpPr>
              <p:nvPr/>
            </p:nvSpPr>
            <p:spPr bwMode="auto">
              <a:xfrm>
                <a:off x="742" y="1863"/>
                <a:ext cx="79" cy="98"/>
              </a:xfrm>
              <a:custGeom>
                <a:avLst/>
                <a:gdLst>
                  <a:gd name="T0" fmla="*/ 44 w 79"/>
                  <a:gd name="T1" fmla="*/ 0 h 98"/>
                  <a:gd name="T2" fmla="*/ 47 w 79"/>
                  <a:gd name="T3" fmla="*/ 45 h 98"/>
                  <a:gd name="T4" fmla="*/ 53 w 79"/>
                  <a:gd name="T5" fmla="*/ 48 h 98"/>
                  <a:gd name="T6" fmla="*/ 75 w 79"/>
                  <a:gd name="T7" fmla="*/ 64 h 98"/>
                  <a:gd name="T8" fmla="*/ 79 w 79"/>
                  <a:gd name="T9" fmla="*/ 89 h 98"/>
                  <a:gd name="T10" fmla="*/ 56 w 79"/>
                  <a:gd name="T11" fmla="*/ 89 h 98"/>
                  <a:gd name="T12" fmla="*/ 41 w 79"/>
                  <a:gd name="T13" fmla="*/ 89 h 98"/>
                  <a:gd name="T14" fmla="*/ 41 w 79"/>
                  <a:gd name="T15" fmla="*/ 95 h 98"/>
                  <a:gd name="T16" fmla="*/ 15 w 79"/>
                  <a:gd name="T17" fmla="*/ 98 h 98"/>
                  <a:gd name="T18" fmla="*/ 6 w 79"/>
                  <a:gd name="T19" fmla="*/ 98 h 98"/>
                  <a:gd name="T20" fmla="*/ 0 w 79"/>
                  <a:gd name="T21" fmla="*/ 98 h 98"/>
                  <a:gd name="T22" fmla="*/ 0 w 79"/>
                  <a:gd name="T23" fmla="*/ 76 h 98"/>
                  <a:gd name="T24" fmla="*/ 3 w 79"/>
                  <a:gd name="T25" fmla="*/ 70 h 98"/>
                  <a:gd name="T26" fmla="*/ 9 w 79"/>
                  <a:gd name="T27" fmla="*/ 54 h 98"/>
                  <a:gd name="T28" fmla="*/ 6 w 79"/>
                  <a:gd name="T29" fmla="*/ 10 h 98"/>
                  <a:gd name="T30" fmla="*/ 44 w 79"/>
                  <a:gd name="T31" fmla="*/ 0 h 9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79" h="98">
                    <a:moveTo>
                      <a:pt x="44" y="0"/>
                    </a:moveTo>
                    <a:lnTo>
                      <a:pt x="47" y="45"/>
                    </a:lnTo>
                    <a:lnTo>
                      <a:pt x="53" y="48"/>
                    </a:lnTo>
                    <a:lnTo>
                      <a:pt x="75" y="64"/>
                    </a:lnTo>
                    <a:lnTo>
                      <a:pt x="79" y="89"/>
                    </a:lnTo>
                    <a:lnTo>
                      <a:pt x="56" y="89"/>
                    </a:lnTo>
                    <a:lnTo>
                      <a:pt x="41" y="89"/>
                    </a:lnTo>
                    <a:lnTo>
                      <a:pt x="41" y="95"/>
                    </a:lnTo>
                    <a:lnTo>
                      <a:pt x="15" y="98"/>
                    </a:lnTo>
                    <a:lnTo>
                      <a:pt x="6" y="98"/>
                    </a:lnTo>
                    <a:lnTo>
                      <a:pt x="0" y="98"/>
                    </a:lnTo>
                    <a:lnTo>
                      <a:pt x="0" y="76"/>
                    </a:lnTo>
                    <a:lnTo>
                      <a:pt x="3" y="70"/>
                    </a:lnTo>
                    <a:lnTo>
                      <a:pt x="9" y="54"/>
                    </a:lnTo>
                    <a:lnTo>
                      <a:pt x="6" y="10"/>
                    </a:lnTo>
                    <a:lnTo>
                      <a:pt x="44" y="0"/>
                    </a:lnTo>
                    <a:close/>
                  </a:path>
                </a:pathLst>
              </a:custGeom>
              <a:solidFill>
                <a:srgbClr val="222222"/>
              </a:solidFill>
              <a:ln w="4763">
                <a:solidFill>
                  <a:srgbClr val="000000"/>
                </a:solidFill>
                <a:prstDash val="solid"/>
                <a:round/>
                <a:headEnd/>
                <a:tailEnd/>
              </a:ln>
            </p:spPr>
            <p:txBody>
              <a:bodyPr/>
              <a:lstStyle/>
              <a:p>
                <a:endParaRPr lang="zh-CN" altLang="en-US" sz="1400" b="1">
                  <a:solidFill>
                    <a:srgbClr val="000099"/>
                  </a:solidFill>
                  <a:latin typeface="微软雅黑" pitchFamily="34" charset="-122"/>
                  <a:ea typeface="微软雅黑" pitchFamily="34" charset="-122"/>
                </a:endParaRPr>
              </a:p>
            </p:txBody>
          </p:sp>
          <p:sp>
            <p:nvSpPr>
              <p:cNvPr id="70" name="Freeform 120"/>
              <p:cNvSpPr>
                <a:spLocks/>
              </p:cNvSpPr>
              <p:nvPr/>
            </p:nvSpPr>
            <p:spPr bwMode="auto">
              <a:xfrm>
                <a:off x="795" y="1924"/>
                <a:ext cx="120" cy="98"/>
              </a:xfrm>
              <a:custGeom>
                <a:avLst/>
                <a:gdLst>
                  <a:gd name="T0" fmla="*/ 60 w 120"/>
                  <a:gd name="T1" fmla="*/ 0 h 98"/>
                  <a:gd name="T2" fmla="*/ 54 w 120"/>
                  <a:gd name="T3" fmla="*/ 31 h 98"/>
                  <a:gd name="T4" fmla="*/ 63 w 120"/>
                  <a:gd name="T5" fmla="*/ 31 h 98"/>
                  <a:gd name="T6" fmla="*/ 82 w 120"/>
                  <a:gd name="T7" fmla="*/ 44 h 98"/>
                  <a:gd name="T8" fmla="*/ 108 w 120"/>
                  <a:gd name="T9" fmla="*/ 44 h 98"/>
                  <a:gd name="T10" fmla="*/ 117 w 120"/>
                  <a:gd name="T11" fmla="*/ 47 h 98"/>
                  <a:gd name="T12" fmla="*/ 120 w 120"/>
                  <a:gd name="T13" fmla="*/ 56 h 98"/>
                  <a:gd name="T14" fmla="*/ 117 w 120"/>
                  <a:gd name="T15" fmla="*/ 66 h 98"/>
                  <a:gd name="T16" fmla="*/ 92 w 120"/>
                  <a:gd name="T17" fmla="*/ 82 h 98"/>
                  <a:gd name="T18" fmla="*/ 82 w 120"/>
                  <a:gd name="T19" fmla="*/ 85 h 98"/>
                  <a:gd name="T20" fmla="*/ 67 w 120"/>
                  <a:gd name="T21" fmla="*/ 85 h 98"/>
                  <a:gd name="T22" fmla="*/ 41 w 120"/>
                  <a:gd name="T23" fmla="*/ 88 h 98"/>
                  <a:gd name="T24" fmla="*/ 41 w 120"/>
                  <a:gd name="T25" fmla="*/ 98 h 98"/>
                  <a:gd name="T26" fmla="*/ 32 w 120"/>
                  <a:gd name="T27" fmla="*/ 98 h 98"/>
                  <a:gd name="T28" fmla="*/ 19 w 120"/>
                  <a:gd name="T29" fmla="*/ 98 h 98"/>
                  <a:gd name="T30" fmla="*/ 10 w 120"/>
                  <a:gd name="T31" fmla="*/ 94 h 98"/>
                  <a:gd name="T32" fmla="*/ 0 w 120"/>
                  <a:gd name="T33" fmla="*/ 88 h 98"/>
                  <a:gd name="T34" fmla="*/ 0 w 120"/>
                  <a:gd name="T35" fmla="*/ 72 h 98"/>
                  <a:gd name="T36" fmla="*/ 7 w 120"/>
                  <a:gd name="T37" fmla="*/ 56 h 98"/>
                  <a:gd name="T38" fmla="*/ 10 w 120"/>
                  <a:gd name="T39" fmla="*/ 47 h 98"/>
                  <a:gd name="T40" fmla="*/ 16 w 120"/>
                  <a:gd name="T41" fmla="*/ 37 h 98"/>
                  <a:gd name="T42" fmla="*/ 22 w 120"/>
                  <a:gd name="T43" fmla="*/ 6 h 98"/>
                  <a:gd name="T44" fmla="*/ 60 w 120"/>
                  <a:gd name="T45" fmla="*/ 0 h 98"/>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120" h="98">
                    <a:moveTo>
                      <a:pt x="60" y="0"/>
                    </a:moveTo>
                    <a:lnTo>
                      <a:pt x="54" y="31"/>
                    </a:lnTo>
                    <a:lnTo>
                      <a:pt x="63" y="31"/>
                    </a:lnTo>
                    <a:lnTo>
                      <a:pt x="82" y="44"/>
                    </a:lnTo>
                    <a:lnTo>
                      <a:pt x="108" y="44"/>
                    </a:lnTo>
                    <a:lnTo>
                      <a:pt x="117" y="47"/>
                    </a:lnTo>
                    <a:lnTo>
                      <a:pt x="120" y="56"/>
                    </a:lnTo>
                    <a:lnTo>
                      <a:pt x="117" y="66"/>
                    </a:lnTo>
                    <a:lnTo>
                      <a:pt x="92" y="82"/>
                    </a:lnTo>
                    <a:lnTo>
                      <a:pt x="82" y="85"/>
                    </a:lnTo>
                    <a:lnTo>
                      <a:pt x="67" y="85"/>
                    </a:lnTo>
                    <a:lnTo>
                      <a:pt x="41" y="88"/>
                    </a:lnTo>
                    <a:lnTo>
                      <a:pt x="41" y="98"/>
                    </a:lnTo>
                    <a:lnTo>
                      <a:pt x="32" y="98"/>
                    </a:lnTo>
                    <a:lnTo>
                      <a:pt x="19" y="98"/>
                    </a:lnTo>
                    <a:lnTo>
                      <a:pt x="10" y="94"/>
                    </a:lnTo>
                    <a:lnTo>
                      <a:pt x="0" y="88"/>
                    </a:lnTo>
                    <a:lnTo>
                      <a:pt x="0" y="72"/>
                    </a:lnTo>
                    <a:lnTo>
                      <a:pt x="7" y="56"/>
                    </a:lnTo>
                    <a:lnTo>
                      <a:pt x="10" y="47"/>
                    </a:lnTo>
                    <a:lnTo>
                      <a:pt x="16" y="37"/>
                    </a:lnTo>
                    <a:lnTo>
                      <a:pt x="22" y="6"/>
                    </a:lnTo>
                    <a:lnTo>
                      <a:pt x="60" y="0"/>
                    </a:lnTo>
                    <a:close/>
                  </a:path>
                </a:pathLst>
              </a:custGeom>
              <a:solidFill>
                <a:srgbClr val="22222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71" name="Freeform 121"/>
              <p:cNvSpPr>
                <a:spLocks/>
              </p:cNvSpPr>
              <p:nvPr/>
            </p:nvSpPr>
            <p:spPr bwMode="auto">
              <a:xfrm>
                <a:off x="795" y="1924"/>
                <a:ext cx="120" cy="98"/>
              </a:xfrm>
              <a:custGeom>
                <a:avLst/>
                <a:gdLst>
                  <a:gd name="T0" fmla="*/ 60 w 120"/>
                  <a:gd name="T1" fmla="*/ 0 h 98"/>
                  <a:gd name="T2" fmla="*/ 54 w 120"/>
                  <a:gd name="T3" fmla="*/ 31 h 98"/>
                  <a:gd name="T4" fmla="*/ 63 w 120"/>
                  <a:gd name="T5" fmla="*/ 31 h 98"/>
                  <a:gd name="T6" fmla="*/ 82 w 120"/>
                  <a:gd name="T7" fmla="*/ 44 h 98"/>
                  <a:gd name="T8" fmla="*/ 108 w 120"/>
                  <a:gd name="T9" fmla="*/ 44 h 98"/>
                  <a:gd name="T10" fmla="*/ 117 w 120"/>
                  <a:gd name="T11" fmla="*/ 47 h 98"/>
                  <a:gd name="T12" fmla="*/ 120 w 120"/>
                  <a:gd name="T13" fmla="*/ 56 h 98"/>
                  <a:gd name="T14" fmla="*/ 117 w 120"/>
                  <a:gd name="T15" fmla="*/ 66 h 98"/>
                  <a:gd name="T16" fmla="*/ 92 w 120"/>
                  <a:gd name="T17" fmla="*/ 82 h 98"/>
                  <a:gd name="T18" fmla="*/ 82 w 120"/>
                  <a:gd name="T19" fmla="*/ 85 h 98"/>
                  <a:gd name="T20" fmla="*/ 67 w 120"/>
                  <a:gd name="T21" fmla="*/ 85 h 98"/>
                  <a:gd name="T22" fmla="*/ 41 w 120"/>
                  <a:gd name="T23" fmla="*/ 88 h 98"/>
                  <a:gd name="T24" fmla="*/ 41 w 120"/>
                  <a:gd name="T25" fmla="*/ 98 h 98"/>
                  <a:gd name="T26" fmla="*/ 32 w 120"/>
                  <a:gd name="T27" fmla="*/ 98 h 98"/>
                  <a:gd name="T28" fmla="*/ 19 w 120"/>
                  <a:gd name="T29" fmla="*/ 98 h 98"/>
                  <a:gd name="T30" fmla="*/ 10 w 120"/>
                  <a:gd name="T31" fmla="*/ 94 h 98"/>
                  <a:gd name="T32" fmla="*/ 0 w 120"/>
                  <a:gd name="T33" fmla="*/ 88 h 98"/>
                  <a:gd name="T34" fmla="*/ 0 w 120"/>
                  <a:gd name="T35" fmla="*/ 72 h 98"/>
                  <a:gd name="T36" fmla="*/ 7 w 120"/>
                  <a:gd name="T37" fmla="*/ 56 h 98"/>
                  <a:gd name="T38" fmla="*/ 10 w 120"/>
                  <a:gd name="T39" fmla="*/ 47 h 98"/>
                  <a:gd name="T40" fmla="*/ 16 w 120"/>
                  <a:gd name="T41" fmla="*/ 37 h 98"/>
                  <a:gd name="T42" fmla="*/ 22 w 120"/>
                  <a:gd name="T43" fmla="*/ 6 h 98"/>
                  <a:gd name="T44" fmla="*/ 60 w 120"/>
                  <a:gd name="T45" fmla="*/ 0 h 98"/>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120" h="98">
                    <a:moveTo>
                      <a:pt x="60" y="0"/>
                    </a:moveTo>
                    <a:lnTo>
                      <a:pt x="54" y="31"/>
                    </a:lnTo>
                    <a:lnTo>
                      <a:pt x="63" y="31"/>
                    </a:lnTo>
                    <a:lnTo>
                      <a:pt x="82" y="44"/>
                    </a:lnTo>
                    <a:lnTo>
                      <a:pt x="108" y="44"/>
                    </a:lnTo>
                    <a:lnTo>
                      <a:pt x="117" y="47"/>
                    </a:lnTo>
                    <a:lnTo>
                      <a:pt x="120" y="56"/>
                    </a:lnTo>
                    <a:lnTo>
                      <a:pt x="117" y="66"/>
                    </a:lnTo>
                    <a:lnTo>
                      <a:pt x="92" y="82"/>
                    </a:lnTo>
                    <a:lnTo>
                      <a:pt x="82" y="85"/>
                    </a:lnTo>
                    <a:lnTo>
                      <a:pt x="67" y="85"/>
                    </a:lnTo>
                    <a:lnTo>
                      <a:pt x="41" y="88"/>
                    </a:lnTo>
                    <a:lnTo>
                      <a:pt x="41" y="98"/>
                    </a:lnTo>
                    <a:lnTo>
                      <a:pt x="32" y="98"/>
                    </a:lnTo>
                    <a:lnTo>
                      <a:pt x="19" y="98"/>
                    </a:lnTo>
                    <a:lnTo>
                      <a:pt x="10" y="94"/>
                    </a:lnTo>
                    <a:lnTo>
                      <a:pt x="0" y="88"/>
                    </a:lnTo>
                    <a:lnTo>
                      <a:pt x="0" y="72"/>
                    </a:lnTo>
                    <a:lnTo>
                      <a:pt x="7" y="56"/>
                    </a:lnTo>
                    <a:lnTo>
                      <a:pt x="10" y="47"/>
                    </a:lnTo>
                    <a:lnTo>
                      <a:pt x="16" y="37"/>
                    </a:lnTo>
                    <a:lnTo>
                      <a:pt x="22" y="6"/>
                    </a:lnTo>
                    <a:lnTo>
                      <a:pt x="60" y="0"/>
                    </a:lnTo>
                    <a:close/>
                  </a:path>
                </a:pathLst>
              </a:custGeom>
              <a:solidFill>
                <a:srgbClr val="222222"/>
              </a:solidFill>
              <a:ln w="4763">
                <a:solidFill>
                  <a:srgbClr val="000000"/>
                </a:solidFill>
                <a:prstDash val="solid"/>
                <a:round/>
                <a:headEnd/>
                <a:tailEnd/>
              </a:ln>
            </p:spPr>
            <p:txBody>
              <a:bodyPr/>
              <a:lstStyle/>
              <a:p>
                <a:endParaRPr lang="zh-CN" altLang="en-US" sz="1400" b="1">
                  <a:solidFill>
                    <a:srgbClr val="000099"/>
                  </a:solidFill>
                  <a:latin typeface="微软雅黑" pitchFamily="34" charset="-122"/>
                  <a:ea typeface="微软雅黑" pitchFamily="34" charset="-122"/>
                </a:endParaRPr>
              </a:p>
            </p:txBody>
          </p:sp>
          <p:sp>
            <p:nvSpPr>
              <p:cNvPr id="72" name="Freeform 122"/>
              <p:cNvSpPr>
                <a:spLocks/>
              </p:cNvSpPr>
              <p:nvPr/>
            </p:nvSpPr>
            <p:spPr bwMode="auto">
              <a:xfrm>
                <a:off x="710" y="1844"/>
                <a:ext cx="92" cy="54"/>
              </a:xfrm>
              <a:custGeom>
                <a:avLst/>
                <a:gdLst>
                  <a:gd name="T0" fmla="*/ 0 w 92"/>
                  <a:gd name="T1" fmla="*/ 32 h 54"/>
                  <a:gd name="T2" fmla="*/ 88 w 92"/>
                  <a:gd name="T3" fmla="*/ 0 h 54"/>
                  <a:gd name="T4" fmla="*/ 92 w 92"/>
                  <a:gd name="T5" fmla="*/ 7 h 54"/>
                  <a:gd name="T6" fmla="*/ 92 w 92"/>
                  <a:gd name="T7" fmla="*/ 16 h 54"/>
                  <a:gd name="T8" fmla="*/ 88 w 92"/>
                  <a:gd name="T9" fmla="*/ 23 h 54"/>
                  <a:gd name="T10" fmla="*/ 7 w 92"/>
                  <a:gd name="T11" fmla="*/ 54 h 54"/>
                  <a:gd name="T12" fmla="*/ 0 w 92"/>
                  <a:gd name="T13" fmla="*/ 32 h 5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2" h="54">
                    <a:moveTo>
                      <a:pt x="0" y="32"/>
                    </a:moveTo>
                    <a:lnTo>
                      <a:pt x="88" y="0"/>
                    </a:lnTo>
                    <a:lnTo>
                      <a:pt x="92" y="7"/>
                    </a:lnTo>
                    <a:lnTo>
                      <a:pt x="92" y="16"/>
                    </a:lnTo>
                    <a:lnTo>
                      <a:pt x="88" y="23"/>
                    </a:lnTo>
                    <a:lnTo>
                      <a:pt x="7" y="54"/>
                    </a:lnTo>
                    <a:lnTo>
                      <a:pt x="0" y="32"/>
                    </a:lnTo>
                    <a:close/>
                  </a:path>
                </a:pathLst>
              </a:custGeom>
              <a:solidFill>
                <a:srgbClr val="004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73" name="Freeform 123"/>
              <p:cNvSpPr>
                <a:spLocks/>
              </p:cNvSpPr>
              <p:nvPr/>
            </p:nvSpPr>
            <p:spPr bwMode="auto">
              <a:xfrm>
                <a:off x="710" y="1844"/>
                <a:ext cx="92" cy="54"/>
              </a:xfrm>
              <a:custGeom>
                <a:avLst/>
                <a:gdLst>
                  <a:gd name="T0" fmla="*/ 0 w 92"/>
                  <a:gd name="T1" fmla="*/ 32 h 54"/>
                  <a:gd name="T2" fmla="*/ 88 w 92"/>
                  <a:gd name="T3" fmla="*/ 0 h 54"/>
                  <a:gd name="T4" fmla="*/ 92 w 92"/>
                  <a:gd name="T5" fmla="*/ 7 h 54"/>
                  <a:gd name="T6" fmla="*/ 92 w 92"/>
                  <a:gd name="T7" fmla="*/ 16 h 54"/>
                  <a:gd name="T8" fmla="*/ 88 w 92"/>
                  <a:gd name="T9" fmla="*/ 23 h 54"/>
                  <a:gd name="T10" fmla="*/ 7 w 92"/>
                  <a:gd name="T11" fmla="*/ 54 h 54"/>
                  <a:gd name="T12" fmla="*/ 0 w 92"/>
                  <a:gd name="T13" fmla="*/ 32 h 5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2" h="54">
                    <a:moveTo>
                      <a:pt x="0" y="32"/>
                    </a:moveTo>
                    <a:lnTo>
                      <a:pt x="88" y="0"/>
                    </a:lnTo>
                    <a:lnTo>
                      <a:pt x="92" y="7"/>
                    </a:lnTo>
                    <a:lnTo>
                      <a:pt x="92" y="16"/>
                    </a:lnTo>
                    <a:lnTo>
                      <a:pt x="88" y="23"/>
                    </a:lnTo>
                    <a:lnTo>
                      <a:pt x="7" y="54"/>
                    </a:lnTo>
                    <a:lnTo>
                      <a:pt x="0" y="32"/>
                    </a:lnTo>
                    <a:close/>
                  </a:path>
                </a:pathLst>
              </a:custGeom>
              <a:solidFill>
                <a:srgbClr val="004EFF"/>
              </a:solidFill>
              <a:ln w="4763">
                <a:solidFill>
                  <a:srgbClr val="000000"/>
                </a:solidFill>
                <a:prstDash val="solid"/>
                <a:round/>
                <a:headEnd/>
                <a:tailEnd/>
              </a:ln>
            </p:spPr>
            <p:txBody>
              <a:bodyPr/>
              <a:lstStyle/>
              <a:p>
                <a:endParaRPr lang="zh-CN" altLang="en-US" sz="1400" b="1">
                  <a:solidFill>
                    <a:srgbClr val="000099"/>
                  </a:solidFill>
                  <a:latin typeface="微软雅黑" pitchFamily="34" charset="-122"/>
                  <a:ea typeface="微软雅黑" pitchFamily="34" charset="-122"/>
                </a:endParaRPr>
              </a:p>
            </p:txBody>
          </p:sp>
          <p:sp>
            <p:nvSpPr>
              <p:cNvPr id="74" name="Freeform 124"/>
              <p:cNvSpPr>
                <a:spLocks/>
              </p:cNvSpPr>
              <p:nvPr/>
            </p:nvSpPr>
            <p:spPr bwMode="auto">
              <a:xfrm>
                <a:off x="710" y="1750"/>
                <a:ext cx="170" cy="189"/>
              </a:xfrm>
              <a:custGeom>
                <a:avLst/>
                <a:gdLst>
                  <a:gd name="T0" fmla="*/ 7 w 170"/>
                  <a:gd name="T1" fmla="*/ 0 h 189"/>
                  <a:gd name="T2" fmla="*/ 44 w 170"/>
                  <a:gd name="T3" fmla="*/ 25 h 189"/>
                  <a:gd name="T4" fmla="*/ 82 w 170"/>
                  <a:gd name="T5" fmla="*/ 25 h 189"/>
                  <a:gd name="T6" fmla="*/ 158 w 170"/>
                  <a:gd name="T7" fmla="*/ 31 h 189"/>
                  <a:gd name="T8" fmla="*/ 170 w 170"/>
                  <a:gd name="T9" fmla="*/ 60 h 189"/>
                  <a:gd name="T10" fmla="*/ 167 w 170"/>
                  <a:gd name="T11" fmla="*/ 145 h 189"/>
                  <a:gd name="T12" fmla="*/ 167 w 170"/>
                  <a:gd name="T13" fmla="*/ 177 h 189"/>
                  <a:gd name="T14" fmla="*/ 133 w 170"/>
                  <a:gd name="T15" fmla="*/ 189 h 189"/>
                  <a:gd name="T16" fmla="*/ 98 w 170"/>
                  <a:gd name="T17" fmla="*/ 186 h 189"/>
                  <a:gd name="T18" fmla="*/ 107 w 170"/>
                  <a:gd name="T19" fmla="*/ 94 h 189"/>
                  <a:gd name="T20" fmla="*/ 88 w 170"/>
                  <a:gd name="T21" fmla="*/ 94 h 189"/>
                  <a:gd name="T22" fmla="*/ 0 w 170"/>
                  <a:gd name="T23" fmla="*/ 126 h 189"/>
                  <a:gd name="T24" fmla="*/ 7 w 170"/>
                  <a:gd name="T25" fmla="*/ 0 h 18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70" h="189">
                    <a:moveTo>
                      <a:pt x="7" y="0"/>
                    </a:moveTo>
                    <a:lnTo>
                      <a:pt x="44" y="25"/>
                    </a:lnTo>
                    <a:lnTo>
                      <a:pt x="82" y="25"/>
                    </a:lnTo>
                    <a:lnTo>
                      <a:pt x="158" y="31"/>
                    </a:lnTo>
                    <a:lnTo>
                      <a:pt x="170" y="60"/>
                    </a:lnTo>
                    <a:lnTo>
                      <a:pt x="167" y="145"/>
                    </a:lnTo>
                    <a:lnTo>
                      <a:pt x="167" y="177"/>
                    </a:lnTo>
                    <a:lnTo>
                      <a:pt x="133" y="189"/>
                    </a:lnTo>
                    <a:lnTo>
                      <a:pt x="98" y="186"/>
                    </a:lnTo>
                    <a:lnTo>
                      <a:pt x="107" y="94"/>
                    </a:lnTo>
                    <a:lnTo>
                      <a:pt x="88" y="94"/>
                    </a:lnTo>
                    <a:lnTo>
                      <a:pt x="0" y="126"/>
                    </a:lnTo>
                    <a:lnTo>
                      <a:pt x="7" y="0"/>
                    </a:lnTo>
                    <a:close/>
                  </a:path>
                </a:pathLst>
              </a:custGeom>
              <a:solidFill>
                <a:srgbClr val="62624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75" name="Freeform 125"/>
              <p:cNvSpPr>
                <a:spLocks/>
              </p:cNvSpPr>
              <p:nvPr/>
            </p:nvSpPr>
            <p:spPr bwMode="auto">
              <a:xfrm>
                <a:off x="710" y="1750"/>
                <a:ext cx="170" cy="189"/>
              </a:xfrm>
              <a:custGeom>
                <a:avLst/>
                <a:gdLst>
                  <a:gd name="T0" fmla="*/ 7 w 170"/>
                  <a:gd name="T1" fmla="*/ 0 h 189"/>
                  <a:gd name="T2" fmla="*/ 44 w 170"/>
                  <a:gd name="T3" fmla="*/ 25 h 189"/>
                  <a:gd name="T4" fmla="*/ 82 w 170"/>
                  <a:gd name="T5" fmla="*/ 25 h 189"/>
                  <a:gd name="T6" fmla="*/ 158 w 170"/>
                  <a:gd name="T7" fmla="*/ 31 h 189"/>
                  <a:gd name="T8" fmla="*/ 170 w 170"/>
                  <a:gd name="T9" fmla="*/ 60 h 189"/>
                  <a:gd name="T10" fmla="*/ 167 w 170"/>
                  <a:gd name="T11" fmla="*/ 145 h 189"/>
                  <a:gd name="T12" fmla="*/ 167 w 170"/>
                  <a:gd name="T13" fmla="*/ 177 h 189"/>
                  <a:gd name="T14" fmla="*/ 133 w 170"/>
                  <a:gd name="T15" fmla="*/ 189 h 189"/>
                  <a:gd name="T16" fmla="*/ 98 w 170"/>
                  <a:gd name="T17" fmla="*/ 186 h 189"/>
                  <a:gd name="T18" fmla="*/ 107 w 170"/>
                  <a:gd name="T19" fmla="*/ 94 h 189"/>
                  <a:gd name="T20" fmla="*/ 88 w 170"/>
                  <a:gd name="T21" fmla="*/ 94 h 189"/>
                  <a:gd name="T22" fmla="*/ 0 w 170"/>
                  <a:gd name="T23" fmla="*/ 126 h 189"/>
                  <a:gd name="T24" fmla="*/ 7 w 170"/>
                  <a:gd name="T25" fmla="*/ 0 h 18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70" h="189">
                    <a:moveTo>
                      <a:pt x="7" y="0"/>
                    </a:moveTo>
                    <a:lnTo>
                      <a:pt x="44" y="25"/>
                    </a:lnTo>
                    <a:lnTo>
                      <a:pt x="82" y="25"/>
                    </a:lnTo>
                    <a:lnTo>
                      <a:pt x="158" y="31"/>
                    </a:lnTo>
                    <a:lnTo>
                      <a:pt x="170" y="60"/>
                    </a:lnTo>
                    <a:lnTo>
                      <a:pt x="167" y="145"/>
                    </a:lnTo>
                    <a:lnTo>
                      <a:pt x="167" y="177"/>
                    </a:lnTo>
                    <a:lnTo>
                      <a:pt x="133" y="189"/>
                    </a:lnTo>
                    <a:lnTo>
                      <a:pt x="98" y="186"/>
                    </a:lnTo>
                    <a:lnTo>
                      <a:pt x="107" y="94"/>
                    </a:lnTo>
                    <a:lnTo>
                      <a:pt x="88" y="94"/>
                    </a:lnTo>
                    <a:lnTo>
                      <a:pt x="0" y="126"/>
                    </a:lnTo>
                    <a:lnTo>
                      <a:pt x="7" y="0"/>
                    </a:lnTo>
                    <a:close/>
                  </a:path>
                </a:pathLst>
              </a:custGeom>
              <a:solidFill>
                <a:srgbClr val="626248"/>
              </a:solidFill>
              <a:ln w="4763">
                <a:solidFill>
                  <a:srgbClr val="000000"/>
                </a:solidFill>
                <a:prstDash val="solid"/>
                <a:round/>
                <a:headEnd/>
                <a:tailEnd/>
              </a:ln>
            </p:spPr>
            <p:txBody>
              <a:bodyPr/>
              <a:lstStyle/>
              <a:p>
                <a:endParaRPr lang="zh-CN" altLang="en-US" sz="1400" b="1">
                  <a:solidFill>
                    <a:srgbClr val="000099"/>
                  </a:solidFill>
                  <a:latin typeface="微软雅黑" pitchFamily="34" charset="-122"/>
                  <a:ea typeface="微软雅黑" pitchFamily="34" charset="-122"/>
                </a:endParaRPr>
              </a:p>
            </p:txBody>
          </p:sp>
          <p:sp>
            <p:nvSpPr>
              <p:cNvPr id="76" name="Freeform 126"/>
              <p:cNvSpPr>
                <a:spLocks/>
              </p:cNvSpPr>
              <p:nvPr/>
            </p:nvSpPr>
            <p:spPr bwMode="auto">
              <a:xfrm>
                <a:off x="521" y="1930"/>
                <a:ext cx="236" cy="193"/>
              </a:xfrm>
              <a:custGeom>
                <a:avLst/>
                <a:gdLst>
                  <a:gd name="T0" fmla="*/ 142 w 236"/>
                  <a:gd name="T1" fmla="*/ 0 h 193"/>
                  <a:gd name="T2" fmla="*/ 145 w 236"/>
                  <a:gd name="T3" fmla="*/ 54 h 193"/>
                  <a:gd name="T4" fmla="*/ 227 w 236"/>
                  <a:gd name="T5" fmla="*/ 22 h 193"/>
                  <a:gd name="T6" fmla="*/ 233 w 236"/>
                  <a:gd name="T7" fmla="*/ 25 h 193"/>
                  <a:gd name="T8" fmla="*/ 236 w 236"/>
                  <a:gd name="T9" fmla="*/ 47 h 193"/>
                  <a:gd name="T10" fmla="*/ 230 w 236"/>
                  <a:gd name="T11" fmla="*/ 47 h 193"/>
                  <a:gd name="T12" fmla="*/ 230 w 236"/>
                  <a:gd name="T13" fmla="*/ 57 h 193"/>
                  <a:gd name="T14" fmla="*/ 227 w 236"/>
                  <a:gd name="T15" fmla="*/ 63 h 193"/>
                  <a:gd name="T16" fmla="*/ 224 w 236"/>
                  <a:gd name="T17" fmla="*/ 63 h 193"/>
                  <a:gd name="T18" fmla="*/ 218 w 236"/>
                  <a:gd name="T19" fmla="*/ 60 h 193"/>
                  <a:gd name="T20" fmla="*/ 214 w 236"/>
                  <a:gd name="T21" fmla="*/ 54 h 193"/>
                  <a:gd name="T22" fmla="*/ 214 w 236"/>
                  <a:gd name="T23" fmla="*/ 47 h 193"/>
                  <a:gd name="T24" fmla="*/ 151 w 236"/>
                  <a:gd name="T25" fmla="*/ 73 h 193"/>
                  <a:gd name="T26" fmla="*/ 208 w 236"/>
                  <a:gd name="T27" fmla="*/ 136 h 193"/>
                  <a:gd name="T28" fmla="*/ 211 w 236"/>
                  <a:gd name="T29" fmla="*/ 161 h 193"/>
                  <a:gd name="T30" fmla="*/ 208 w 236"/>
                  <a:gd name="T31" fmla="*/ 171 h 193"/>
                  <a:gd name="T32" fmla="*/ 208 w 236"/>
                  <a:gd name="T33" fmla="*/ 177 h 193"/>
                  <a:gd name="T34" fmla="*/ 205 w 236"/>
                  <a:gd name="T35" fmla="*/ 187 h 193"/>
                  <a:gd name="T36" fmla="*/ 202 w 236"/>
                  <a:gd name="T37" fmla="*/ 190 h 193"/>
                  <a:gd name="T38" fmla="*/ 199 w 236"/>
                  <a:gd name="T39" fmla="*/ 190 h 193"/>
                  <a:gd name="T40" fmla="*/ 192 w 236"/>
                  <a:gd name="T41" fmla="*/ 193 h 193"/>
                  <a:gd name="T42" fmla="*/ 189 w 236"/>
                  <a:gd name="T43" fmla="*/ 190 h 193"/>
                  <a:gd name="T44" fmla="*/ 186 w 236"/>
                  <a:gd name="T45" fmla="*/ 180 h 193"/>
                  <a:gd name="T46" fmla="*/ 183 w 236"/>
                  <a:gd name="T47" fmla="*/ 177 h 193"/>
                  <a:gd name="T48" fmla="*/ 189 w 236"/>
                  <a:gd name="T49" fmla="*/ 171 h 193"/>
                  <a:gd name="T50" fmla="*/ 192 w 236"/>
                  <a:gd name="T51" fmla="*/ 168 h 193"/>
                  <a:gd name="T52" fmla="*/ 192 w 236"/>
                  <a:gd name="T53" fmla="*/ 161 h 193"/>
                  <a:gd name="T54" fmla="*/ 196 w 236"/>
                  <a:gd name="T55" fmla="*/ 161 h 193"/>
                  <a:gd name="T56" fmla="*/ 199 w 236"/>
                  <a:gd name="T57" fmla="*/ 155 h 193"/>
                  <a:gd name="T58" fmla="*/ 132 w 236"/>
                  <a:gd name="T59" fmla="*/ 79 h 193"/>
                  <a:gd name="T60" fmla="*/ 22 w 236"/>
                  <a:gd name="T61" fmla="*/ 142 h 193"/>
                  <a:gd name="T62" fmla="*/ 22 w 236"/>
                  <a:gd name="T63" fmla="*/ 152 h 193"/>
                  <a:gd name="T64" fmla="*/ 19 w 236"/>
                  <a:gd name="T65" fmla="*/ 155 h 193"/>
                  <a:gd name="T66" fmla="*/ 19 w 236"/>
                  <a:gd name="T67" fmla="*/ 171 h 193"/>
                  <a:gd name="T68" fmla="*/ 16 w 236"/>
                  <a:gd name="T69" fmla="*/ 174 h 193"/>
                  <a:gd name="T70" fmla="*/ 13 w 236"/>
                  <a:gd name="T71" fmla="*/ 177 h 193"/>
                  <a:gd name="T72" fmla="*/ 6 w 236"/>
                  <a:gd name="T73" fmla="*/ 177 h 193"/>
                  <a:gd name="T74" fmla="*/ 0 w 236"/>
                  <a:gd name="T75" fmla="*/ 171 h 193"/>
                  <a:gd name="T76" fmla="*/ 6 w 236"/>
                  <a:gd name="T77" fmla="*/ 155 h 193"/>
                  <a:gd name="T78" fmla="*/ 6 w 236"/>
                  <a:gd name="T79" fmla="*/ 149 h 193"/>
                  <a:gd name="T80" fmla="*/ 13 w 236"/>
                  <a:gd name="T81" fmla="*/ 139 h 193"/>
                  <a:gd name="T82" fmla="*/ 9 w 236"/>
                  <a:gd name="T83" fmla="*/ 120 h 193"/>
                  <a:gd name="T84" fmla="*/ 114 w 236"/>
                  <a:gd name="T85" fmla="*/ 66 h 193"/>
                  <a:gd name="T86" fmla="*/ 79 w 236"/>
                  <a:gd name="T87" fmla="*/ 35 h 193"/>
                  <a:gd name="T88" fmla="*/ 73 w 236"/>
                  <a:gd name="T89" fmla="*/ 41 h 193"/>
                  <a:gd name="T90" fmla="*/ 69 w 236"/>
                  <a:gd name="T91" fmla="*/ 47 h 193"/>
                  <a:gd name="T92" fmla="*/ 63 w 236"/>
                  <a:gd name="T93" fmla="*/ 54 h 193"/>
                  <a:gd name="T94" fmla="*/ 50 w 236"/>
                  <a:gd name="T95" fmla="*/ 44 h 193"/>
                  <a:gd name="T96" fmla="*/ 50 w 236"/>
                  <a:gd name="T97" fmla="*/ 41 h 193"/>
                  <a:gd name="T98" fmla="*/ 54 w 236"/>
                  <a:gd name="T99" fmla="*/ 35 h 193"/>
                  <a:gd name="T100" fmla="*/ 63 w 236"/>
                  <a:gd name="T101" fmla="*/ 31 h 193"/>
                  <a:gd name="T102" fmla="*/ 66 w 236"/>
                  <a:gd name="T103" fmla="*/ 22 h 193"/>
                  <a:gd name="T104" fmla="*/ 82 w 236"/>
                  <a:gd name="T105" fmla="*/ 9 h 193"/>
                  <a:gd name="T106" fmla="*/ 120 w 236"/>
                  <a:gd name="T107" fmla="*/ 44 h 193"/>
                  <a:gd name="T108" fmla="*/ 120 w 236"/>
                  <a:gd name="T109" fmla="*/ 6 h 193"/>
                  <a:gd name="T110" fmla="*/ 142 w 236"/>
                  <a:gd name="T111" fmla="*/ 0 h 193"/>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236" h="193">
                    <a:moveTo>
                      <a:pt x="142" y="0"/>
                    </a:moveTo>
                    <a:lnTo>
                      <a:pt x="145" y="54"/>
                    </a:lnTo>
                    <a:lnTo>
                      <a:pt x="227" y="22"/>
                    </a:lnTo>
                    <a:lnTo>
                      <a:pt x="233" y="25"/>
                    </a:lnTo>
                    <a:lnTo>
                      <a:pt x="236" y="47"/>
                    </a:lnTo>
                    <a:lnTo>
                      <a:pt x="230" y="47"/>
                    </a:lnTo>
                    <a:lnTo>
                      <a:pt x="230" y="57"/>
                    </a:lnTo>
                    <a:lnTo>
                      <a:pt x="227" y="63"/>
                    </a:lnTo>
                    <a:lnTo>
                      <a:pt x="224" y="63"/>
                    </a:lnTo>
                    <a:lnTo>
                      <a:pt x="218" y="60"/>
                    </a:lnTo>
                    <a:lnTo>
                      <a:pt x="214" y="54"/>
                    </a:lnTo>
                    <a:lnTo>
                      <a:pt x="214" y="47"/>
                    </a:lnTo>
                    <a:lnTo>
                      <a:pt x="151" y="73"/>
                    </a:lnTo>
                    <a:lnTo>
                      <a:pt x="208" y="136"/>
                    </a:lnTo>
                    <a:lnTo>
                      <a:pt x="211" y="161"/>
                    </a:lnTo>
                    <a:lnTo>
                      <a:pt x="208" y="171"/>
                    </a:lnTo>
                    <a:lnTo>
                      <a:pt x="208" y="177"/>
                    </a:lnTo>
                    <a:lnTo>
                      <a:pt x="205" y="187"/>
                    </a:lnTo>
                    <a:lnTo>
                      <a:pt x="202" y="190"/>
                    </a:lnTo>
                    <a:lnTo>
                      <a:pt x="199" y="190"/>
                    </a:lnTo>
                    <a:lnTo>
                      <a:pt x="192" y="193"/>
                    </a:lnTo>
                    <a:lnTo>
                      <a:pt x="189" y="190"/>
                    </a:lnTo>
                    <a:lnTo>
                      <a:pt x="186" y="180"/>
                    </a:lnTo>
                    <a:lnTo>
                      <a:pt x="183" y="177"/>
                    </a:lnTo>
                    <a:lnTo>
                      <a:pt x="189" y="171"/>
                    </a:lnTo>
                    <a:lnTo>
                      <a:pt x="192" y="168"/>
                    </a:lnTo>
                    <a:lnTo>
                      <a:pt x="192" y="161"/>
                    </a:lnTo>
                    <a:lnTo>
                      <a:pt x="196" y="161"/>
                    </a:lnTo>
                    <a:lnTo>
                      <a:pt x="199" y="155"/>
                    </a:lnTo>
                    <a:lnTo>
                      <a:pt x="132" y="79"/>
                    </a:lnTo>
                    <a:lnTo>
                      <a:pt x="22" y="142"/>
                    </a:lnTo>
                    <a:lnTo>
                      <a:pt x="22" y="152"/>
                    </a:lnTo>
                    <a:lnTo>
                      <a:pt x="19" y="155"/>
                    </a:lnTo>
                    <a:lnTo>
                      <a:pt x="19" y="171"/>
                    </a:lnTo>
                    <a:lnTo>
                      <a:pt x="16" y="174"/>
                    </a:lnTo>
                    <a:lnTo>
                      <a:pt x="13" y="177"/>
                    </a:lnTo>
                    <a:lnTo>
                      <a:pt x="6" y="177"/>
                    </a:lnTo>
                    <a:lnTo>
                      <a:pt x="0" y="171"/>
                    </a:lnTo>
                    <a:lnTo>
                      <a:pt x="6" y="155"/>
                    </a:lnTo>
                    <a:lnTo>
                      <a:pt x="6" y="149"/>
                    </a:lnTo>
                    <a:lnTo>
                      <a:pt x="13" y="139"/>
                    </a:lnTo>
                    <a:lnTo>
                      <a:pt x="9" y="120"/>
                    </a:lnTo>
                    <a:lnTo>
                      <a:pt x="114" y="66"/>
                    </a:lnTo>
                    <a:lnTo>
                      <a:pt x="79" y="35"/>
                    </a:lnTo>
                    <a:lnTo>
                      <a:pt x="73" y="41"/>
                    </a:lnTo>
                    <a:lnTo>
                      <a:pt x="69" y="47"/>
                    </a:lnTo>
                    <a:lnTo>
                      <a:pt x="63" y="54"/>
                    </a:lnTo>
                    <a:lnTo>
                      <a:pt x="50" y="44"/>
                    </a:lnTo>
                    <a:lnTo>
                      <a:pt x="50" y="41"/>
                    </a:lnTo>
                    <a:lnTo>
                      <a:pt x="54" y="35"/>
                    </a:lnTo>
                    <a:lnTo>
                      <a:pt x="63" y="31"/>
                    </a:lnTo>
                    <a:lnTo>
                      <a:pt x="66" y="22"/>
                    </a:lnTo>
                    <a:lnTo>
                      <a:pt x="82" y="9"/>
                    </a:lnTo>
                    <a:lnTo>
                      <a:pt x="120" y="44"/>
                    </a:lnTo>
                    <a:lnTo>
                      <a:pt x="120" y="6"/>
                    </a:lnTo>
                    <a:lnTo>
                      <a:pt x="142" y="0"/>
                    </a:lnTo>
                    <a:close/>
                  </a:path>
                </a:pathLst>
              </a:custGeom>
              <a:solidFill>
                <a:srgbClr val="AAAAA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77" name="Freeform 127"/>
              <p:cNvSpPr>
                <a:spLocks/>
              </p:cNvSpPr>
              <p:nvPr/>
            </p:nvSpPr>
            <p:spPr bwMode="auto">
              <a:xfrm>
                <a:off x="521" y="1930"/>
                <a:ext cx="236" cy="193"/>
              </a:xfrm>
              <a:custGeom>
                <a:avLst/>
                <a:gdLst>
                  <a:gd name="T0" fmla="*/ 142 w 236"/>
                  <a:gd name="T1" fmla="*/ 0 h 193"/>
                  <a:gd name="T2" fmla="*/ 145 w 236"/>
                  <a:gd name="T3" fmla="*/ 54 h 193"/>
                  <a:gd name="T4" fmla="*/ 227 w 236"/>
                  <a:gd name="T5" fmla="*/ 22 h 193"/>
                  <a:gd name="T6" fmla="*/ 233 w 236"/>
                  <a:gd name="T7" fmla="*/ 25 h 193"/>
                  <a:gd name="T8" fmla="*/ 236 w 236"/>
                  <a:gd name="T9" fmla="*/ 47 h 193"/>
                  <a:gd name="T10" fmla="*/ 230 w 236"/>
                  <a:gd name="T11" fmla="*/ 47 h 193"/>
                  <a:gd name="T12" fmla="*/ 230 w 236"/>
                  <a:gd name="T13" fmla="*/ 57 h 193"/>
                  <a:gd name="T14" fmla="*/ 227 w 236"/>
                  <a:gd name="T15" fmla="*/ 63 h 193"/>
                  <a:gd name="T16" fmla="*/ 224 w 236"/>
                  <a:gd name="T17" fmla="*/ 63 h 193"/>
                  <a:gd name="T18" fmla="*/ 218 w 236"/>
                  <a:gd name="T19" fmla="*/ 60 h 193"/>
                  <a:gd name="T20" fmla="*/ 214 w 236"/>
                  <a:gd name="T21" fmla="*/ 54 h 193"/>
                  <a:gd name="T22" fmla="*/ 214 w 236"/>
                  <a:gd name="T23" fmla="*/ 47 h 193"/>
                  <a:gd name="T24" fmla="*/ 151 w 236"/>
                  <a:gd name="T25" fmla="*/ 73 h 193"/>
                  <a:gd name="T26" fmla="*/ 208 w 236"/>
                  <a:gd name="T27" fmla="*/ 136 h 193"/>
                  <a:gd name="T28" fmla="*/ 211 w 236"/>
                  <a:gd name="T29" fmla="*/ 161 h 193"/>
                  <a:gd name="T30" fmla="*/ 208 w 236"/>
                  <a:gd name="T31" fmla="*/ 171 h 193"/>
                  <a:gd name="T32" fmla="*/ 208 w 236"/>
                  <a:gd name="T33" fmla="*/ 177 h 193"/>
                  <a:gd name="T34" fmla="*/ 205 w 236"/>
                  <a:gd name="T35" fmla="*/ 187 h 193"/>
                  <a:gd name="T36" fmla="*/ 202 w 236"/>
                  <a:gd name="T37" fmla="*/ 190 h 193"/>
                  <a:gd name="T38" fmla="*/ 199 w 236"/>
                  <a:gd name="T39" fmla="*/ 190 h 193"/>
                  <a:gd name="T40" fmla="*/ 192 w 236"/>
                  <a:gd name="T41" fmla="*/ 193 h 193"/>
                  <a:gd name="T42" fmla="*/ 189 w 236"/>
                  <a:gd name="T43" fmla="*/ 190 h 193"/>
                  <a:gd name="T44" fmla="*/ 186 w 236"/>
                  <a:gd name="T45" fmla="*/ 180 h 193"/>
                  <a:gd name="T46" fmla="*/ 183 w 236"/>
                  <a:gd name="T47" fmla="*/ 177 h 193"/>
                  <a:gd name="T48" fmla="*/ 189 w 236"/>
                  <a:gd name="T49" fmla="*/ 171 h 193"/>
                  <a:gd name="T50" fmla="*/ 192 w 236"/>
                  <a:gd name="T51" fmla="*/ 168 h 193"/>
                  <a:gd name="T52" fmla="*/ 192 w 236"/>
                  <a:gd name="T53" fmla="*/ 161 h 193"/>
                  <a:gd name="T54" fmla="*/ 196 w 236"/>
                  <a:gd name="T55" fmla="*/ 161 h 193"/>
                  <a:gd name="T56" fmla="*/ 199 w 236"/>
                  <a:gd name="T57" fmla="*/ 155 h 193"/>
                  <a:gd name="T58" fmla="*/ 132 w 236"/>
                  <a:gd name="T59" fmla="*/ 79 h 193"/>
                  <a:gd name="T60" fmla="*/ 22 w 236"/>
                  <a:gd name="T61" fmla="*/ 142 h 193"/>
                  <a:gd name="T62" fmla="*/ 22 w 236"/>
                  <a:gd name="T63" fmla="*/ 152 h 193"/>
                  <a:gd name="T64" fmla="*/ 19 w 236"/>
                  <a:gd name="T65" fmla="*/ 155 h 193"/>
                  <a:gd name="T66" fmla="*/ 19 w 236"/>
                  <a:gd name="T67" fmla="*/ 171 h 193"/>
                  <a:gd name="T68" fmla="*/ 16 w 236"/>
                  <a:gd name="T69" fmla="*/ 174 h 193"/>
                  <a:gd name="T70" fmla="*/ 13 w 236"/>
                  <a:gd name="T71" fmla="*/ 177 h 193"/>
                  <a:gd name="T72" fmla="*/ 6 w 236"/>
                  <a:gd name="T73" fmla="*/ 177 h 193"/>
                  <a:gd name="T74" fmla="*/ 0 w 236"/>
                  <a:gd name="T75" fmla="*/ 171 h 193"/>
                  <a:gd name="T76" fmla="*/ 6 w 236"/>
                  <a:gd name="T77" fmla="*/ 155 h 193"/>
                  <a:gd name="T78" fmla="*/ 6 w 236"/>
                  <a:gd name="T79" fmla="*/ 149 h 193"/>
                  <a:gd name="T80" fmla="*/ 13 w 236"/>
                  <a:gd name="T81" fmla="*/ 139 h 193"/>
                  <a:gd name="T82" fmla="*/ 9 w 236"/>
                  <a:gd name="T83" fmla="*/ 120 h 193"/>
                  <a:gd name="T84" fmla="*/ 114 w 236"/>
                  <a:gd name="T85" fmla="*/ 66 h 193"/>
                  <a:gd name="T86" fmla="*/ 79 w 236"/>
                  <a:gd name="T87" fmla="*/ 35 h 193"/>
                  <a:gd name="T88" fmla="*/ 73 w 236"/>
                  <a:gd name="T89" fmla="*/ 41 h 193"/>
                  <a:gd name="T90" fmla="*/ 69 w 236"/>
                  <a:gd name="T91" fmla="*/ 47 h 193"/>
                  <a:gd name="T92" fmla="*/ 63 w 236"/>
                  <a:gd name="T93" fmla="*/ 54 h 193"/>
                  <a:gd name="T94" fmla="*/ 50 w 236"/>
                  <a:gd name="T95" fmla="*/ 44 h 193"/>
                  <a:gd name="T96" fmla="*/ 50 w 236"/>
                  <a:gd name="T97" fmla="*/ 41 h 193"/>
                  <a:gd name="T98" fmla="*/ 54 w 236"/>
                  <a:gd name="T99" fmla="*/ 35 h 193"/>
                  <a:gd name="T100" fmla="*/ 63 w 236"/>
                  <a:gd name="T101" fmla="*/ 31 h 193"/>
                  <a:gd name="T102" fmla="*/ 66 w 236"/>
                  <a:gd name="T103" fmla="*/ 22 h 193"/>
                  <a:gd name="T104" fmla="*/ 82 w 236"/>
                  <a:gd name="T105" fmla="*/ 9 h 193"/>
                  <a:gd name="T106" fmla="*/ 120 w 236"/>
                  <a:gd name="T107" fmla="*/ 44 h 193"/>
                  <a:gd name="T108" fmla="*/ 120 w 236"/>
                  <a:gd name="T109" fmla="*/ 6 h 193"/>
                  <a:gd name="T110" fmla="*/ 142 w 236"/>
                  <a:gd name="T111" fmla="*/ 0 h 193"/>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236" h="193">
                    <a:moveTo>
                      <a:pt x="142" y="0"/>
                    </a:moveTo>
                    <a:lnTo>
                      <a:pt x="145" y="54"/>
                    </a:lnTo>
                    <a:lnTo>
                      <a:pt x="227" y="22"/>
                    </a:lnTo>
                    <a:lnTo>
                      <a:pt x="233" y="25"/>
                    </a:lnTo>
                    <a:lnTo>
                      <a:pt x="236" y="47"/>
                    </a:lnTo>
                    <a:lnTo>
                      <a:pt x="230" y="47"/>
                    </a:lnTo>
                    <a:lnTo>
                      <a:pt x="230" y="57"/>
                    </a:lnTo>
                    <a:lnTo>
                      <a:pt x="227" y="63"/>
                    </a:lnTo>
                    <a:lnTo>
                      <a:pt x="224" y="63"/>
                    </a:lnTo>
                    <a:lnTo>
                      <a:pt x="218" y="60"/>
                    </a:lnTo>
                    <a:lnTo>
                      <a:pt x="214" y="54"/>
                    </a:lnTo>
                    <a:lnTo>
                      <a:pt x="214" y="47"/>
                    </a:lnTo>
                    <a:lnTo>
                      <a:pt x="151" y="73"/>
                    </a:lnTo>
                    <a:lnTo>
                      <a:pt x="208" y="136"/>
                    </a:lnTo>
                    <a:lnTo>
                      <a:pt x="211" y="161"/>
                    </a:lnTo>
                    <a:lnTo>
                      <a:pt x="208" y="171"/>
                    </a:lnTo>
                    <a:lnTo>
                      <a:pt x="208" y="177"/>
                    </a:lnTo>
                    <a:lnTo>
                      <a:pt x="205" y="187"/>
                    </a:lnTo>
                    <a:lnTo>
                      <a:pt x="202" y="190"/>
                    </a:lnTo>
                    <a:lnTo>
                      <a:pt x="199" y="190"/>
                    </a:lnTo>
                    <a:lnTo>
                      <a:pt x="192" y="193"/>
                    </a:lnTo>
                    <a:lnTo>
                      <a:pt x="189" y="190"/>
                    </a:lnTo>
                    <a:lnTo>
                      <a:pt x="186" y="180"/>
                    </a:lnTo>
                    <a:lnTo>
                      <a:pt x="183" y="177"/>
                    </a:lnTo>
                    <a:lnTo>
                      <a:pt x="189" y="171"/>
                    </a:lnTo>
                    <a:lnTo>
                      <a:pt x="192" y="168"/>
                    </a:lnTo>
                    <a:lnTo>
                      <a:pt x="192" y="161"/>
                    </a:lnTo>
                    <a:lnTo>
                      <a:pt x="196" y="161"/>
                    </a:lnTo>
                    <a:lnTo>
                      <a:pt x="199" y="155"/>
                    </a:lnTo>
                    <a:lnTo>
                      <a:pt x="132" y="79"/>
                    </a:lnTo>
                    <a:lnTo>
                      <a:pt x="22" y="142"/>
                    </a:lnTo>
                    <a:lnTo>
                      <a:pt x="22" y="152"/>
                    </a:lnTo>
                    <a:lnTo>
                      <a:pt x="19" y="155"/>
                    </a:lnTo>
                    <a:lnTo>
                      <a:pt x="19" y="171"/>
                    </a:lnTo>
                    <a:lnTo>
                      <a:pt x="16" y="174"/>
                    </a:lnTo>
                    <a:lnTo>
                      <a:pt x="13" y="177"/>
                    </a:lnTo>
                    <a:lnTo>
                      <a:pt x="6" y="177"/>
                    </a:lnTo>
                    <a:lnTo>
                      <a:pt x="0" y="171"/>
                    </a:lnTo>
                    <a:lnTo>
                      <a:pt x="6" y="155"/>
                    </a:lnTo>
                    <a:lnTo>
                      <a:pt x="6" y="149"/>
                    </a:lnTo>
                    <a:lnTo>
                      <a:pt x="13" y="139"/>
                    </a:lnTo>
                    <a:lnTo>
                      <a:pt x="9" y="120"/>
                    </a:lnTo>
                    <a:lnTo>
                      <a:pt x="114" y="66"/>
                    </a:lnTo>
                    <a:lnTo>
                      <a:pt x="79" y="35"/>
                    </a:lnTo>
                    <a:lnTo>
                      <a:pt x="73" y="41"/>
                    </a:lnTo>
                    <a:lnTo>
                      <a:pt x="69" y="47"/>
                    </a:lnTo>
                    <a:lnTo>
                      <a:pt x="63" y="54"/>
                    </a:lnTo>
                    <a:lnTo>
                      <a:pt x="50" y="44"/>
                    </a:lnTo>
                    <a:lnTo>
                      <a:pt x="50" y="41"/>
                    </a:lnTo>
                    <a:lnTo>
                      <a:pt x="54" y="35"/>
                    </a:lnTo>
                    <a:lnTo>
                      <a:pt x="63" y="31"/>
                    </a:lnTo>
                    <a:lnTo>
                      <a:pt x="66" y="22"/>
                    </a:lnTo>
                    <a:lnTo>
                      <a:pt x="82" y="9"/>
                    </a:lnTo>
                    <a:lnTo>
                      <a:pt x="120" y="44"/>
                    </a:lnTo>
                    <a:lnTo>
                      <a:pt x="120" y="6"/>
                    </a:lnTo>
                    <a:lnTo>
                      <a:pt x="142" y="0"/>
                    </a:lnTo>
                    <a:close/>
                  </a:path>
                </a:pathLst>
              </a:custGeom>
              <a:solidFill>
                <a:srgbClr val="AAAAAA"/>
              </a:solidFill>
              <a:ln w="4763">
                <a:solidFill>
                  <a:srgbClr val="000000"/>
                </a:solidFill>
                <a:prstDash val="solid"/>
                <a:round/>
                <a:headEnd/>
                <a:tailEnd/>
              </a:ln>
            </p:spPr>
            <p:txBody>
              <a:bodyPr/>
              <a:lstStyle/>
              <a:p>
                <a:endParaRPr lang="zh-CN" altLang="en-US" sz="1400" b="1">
                  <a:solidFill>
                    <a:srgbClr val="000099"/>
                  </a:solidFill>
                  <a:latin typeface="微软雅黑" pitchFamily="34" charset="-122"/>
                  <a:ea typeface="微软雅黑" pitchFamily="34" charset="-122"/>
                </a:endParaRPr>
              </a:p>
            </p:txBody>
          </p:sp>
          <p:sp>
            <p:nvSpPr>
              <p:cNvPr id="78" name="Freeform 128"/>
              <p:cNvSpPr>
                <a:spLocks/>
              </p:cNvSpPr>
              <p:nvPr/>
            </p:nvSpPr>
            <p:spPr bwMode="auto">
              <a:xfrm>
                <a:off x="811" y="1658"/>
                <a:ext cx="69" cy="54"/>
              </a:xfrm>
              <a:custGeom>
                <a:avLst/>
                <a:gdLst>
                  <a:gd name="T0" fmla="*/ 0 w 69"/>
                  <a:gd name="T1" fmla="*/ 35 h 54"/>
                  <a:gd name="T2" fmla="*/ 19 w 69"/>
                  <a:gd name="T3" fmla="*/ 22 h 54"/>
                  <a:gd name="T4" fmla="*/ 19 w 69"/>
                  <a:gd name="T5" fmla="*/ 6 h 54"/>
                  <a:gd name="T6" fmla="*/ 35 w 69"/>
                  <a:gd name="T7" fmla="*/ 0 h 54"/>
                  <a:gd name="T8" fmla="*/ 38 w 69"/>
                  <a:gd name="T9" fmla="*/ 0 h 54"/>
                  <a:gd name="T10" fmla="*/ 38 w 69"/>
                  <a:gd name="T11" fmla="*/ 6 h 54"/>
                  <a:gd name="T12" fmla="*/ 51 w 69"/>
                  <a:gd name="T13" fmla="*/ 3 h 54"/>
                  <a:gd name="T14" fmla="*/ 63 w 69"/>
                  <a:gd name="T15" fmla="*/ 0 h 54"/>
                  <a:gd name="T16" fmla="*/ 69 w 69"/>
                  <a:gd name="T17" fmla="*/ 6 h 54"/>
                  <a:gd name="T18" fmla="*/ 63 w 69"/>
                  <a:gd name="T19" fmla="*/ 9 h 54"/>
                  <a:gd name="T20" fmla="*/ 63 w 69"/>
                  <a:gd name="T21" fmla="*/ 38 h 54"/>
                  <a:gd name="T22" fmla="*/ 41 w 69"/>
                  <a:gd name="T23" fmla="*/ 50 h 54"/>
                  <a:gd name="T24" fmla="*/ 35 w 69"/>
                  <a:gd name="T25" fmla="*/ 50 h 54"/>
                  <a:gd name="T26" fmla="*/ 25 w 69"/>
                  <a:gd name="T27" fmla="*/ 54 h 54"/>
                  <a:gd name="T28" fmla="*/ 0 w 69"/>
                  <a:gd name="T29" fmla="*/ 35 h 5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69" h="54">
                    <a:moveTo>
                      <a:pt x="0" y="35"/>
                    </a:moveTo>
                    <a:lnTo>
                      <a:pt x="19" y="22"/>
                    </a:lnTo>
                    <a:lnTo>
                      <a:pt x="19" y="6"/>
                    </a:lnTo>
                    <a:lnTo>
                      <a:pt x="35" y="0"/>
                    </a:lnTo>
                    <a:lnTo>
                      <a:pt x="38" y="0"/>
                    </a:lnTo>
                    <a:lnTo>
                      <a:pt x="38" y="6"/>
                    </a:lnTo>
                    <a:lnTo>
                      <a:pt x="51" y="3"/>
                    </a:lnTo>
                    <a:lnTo>
                      <a:pt x="63" y="0"/>
                    </a:lnTo>
                    <a:lnTo>
                      <a:pt x="69" y="6"/>
                    </a:lnTo>
                    <a:lnTo>
                      <a:pt x="63" y="9"/>
                    </a:lnTo>
                    <a:lnTo>
                      <a:pt x="63" y="38"/>
                    </a:lnTo>
                    <a:lnTo>
                      <a:pt x="41" y="50"/>
                    </a:lnTo>
                    <a:lnTo>
                      <a:pt x="35" y="50"/>
                    </a:lnTo>
                    <a:lnTo>
                      <a:pt x="25" y="54"/>
                    </a:lnTo>
                    <a:lnTo>
                      <a:pt x="0" y="35"/>
                    </a:lnTo>
                    <a:close/>
                  </a:path>
                </a:pathLst>
              </a:custGeom>
              <a:solidFill>
                <a:srgbClr val="FFA3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79" name="Freeform 129"/>
              <p:cNvSpPr>
                <a:spLocks/>
              </p:cNvSpPr>
              <p:nvPr/>
            </p:nvSpPr>
            <p:spPr bwMode="auto">
              <a:xfrm>
                <a:off x="811" y="1658"/>
                <a:ext cx="69" cy="54"/>
              </a:xfrm>
              <a:custGeom>
                <a:avLst/>
                <a:gdLst>
                  <a:gd name="T0" fmla="*/ 0 w 69"/>
                  <a:gd name="T1" fmla="*/ 35 h 54"/>
                  <a:gd name="T2" fmla="*/ 19 w 69"/>
                  <a:gd name="T3" fmla="*/ 22 h 54"/>
                  <a:gd name="T4" fmla="*/ 19 w 69"/>
                  <a:gd name="T5" fmla="*/ 6 h 54"/>
                  <a:gd name="T6" fmla="*/ 35 w 69"/>
                  <a:gd name="T7" fmla="*/ 0 h 54"/>
                  <a:gd name="T8" fmla="*/ 38 w 69"/>
                  <a:gd name="T9" fmla="*/ 0 h 54"/>
                  <a:gd name="T10" fmla="*/ 38 w 69"/>
                  <a:gd name="T11" fmla="*/ 6 h 54"/>
                  <a:gd name="T12" fmla="*/ 51 w 69"/>
                  <a:gd name="T13" fmla="*/ 3 h 54"/>
                  <a:gd name="T14" fmla="*/ 63 w 69"/>
                  <a:gd name="T15" fmla="*/ 0 h 54"/>
                  <a:gd name="T16" fmla="*/ 69 w 69"/>
                  <a:gd name="T17" fmla="*/ 6 h 54"/>
                  <a:gd name="T18" fmla="*/ 63 w 69"/>
                  <a:gd name="T19" fmla="*/ 9 h 54"/>
                  <a:gd name="T20" fmla="*/ 63 w 69"/>
                  <a:gd name="T21" fmla="*/ 38 h 54"/>
                  <a:gd name="T22" fmla="*/ 41 w 69"/>
                  <a:gd name="T23" fmla="*/ 50 h 54"/>
                  <a:gd name="T24" fmla="*/ 35 w 69"/>
                  <a:gd name="T25" fmla="*/ 50 h 54"/>
                  <a:gd name="T26" fmla="*/ 25 w 69"/>
                  <a:gd name="T27" fmla="*/ 54 h 54"/>
                  <a:gd name="T28" fmla="*/ 0 w 69"/>
                  <a:gd name="T29" fmla="*/ 35 h 5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69" h="54">
                    <a:moveTo>
                      <a:pt x="0" y="35"/>
                    </a:moveTo>
                    <a:lnTo>
                      <a:pt x="19" y="22"/>
                    </a:lnTo>
                    <a:lnTo>
                      <a:pt x="19" y="6"/>
                    </a:lnTo>
                    <a:lnTo>
                      <a:pt x="35" y="0"/>
                    </a:lnTo>
                    <a:lnTo>
                      <a:pt x="38" y="0"/>
                    </a:lnTo>
                    <a:lnTo>
                      <a:pt x="38" y="6"/>
                    </a:lnTo>
                    <a:lnTo>
                      <a:pt x="51" y="3"/>
                    </a:lnTo>
                    <a:lnTo>
                      <a:pt x="63" y="0"/>
                    </a:lnTo>
                    <a:lnTo>
                      <a:pt x="69" y="6"/>
                    </a:lnTo>
                    <a:lnTo>
                      <a:pt x="63" y="9"/>
                    </a:lnTo>
                    <a:lnTo>
                      <a:pt x="63" y="38"/>
                    </a:lnTo>
                    <a:lnTo>
                      <a:pt x="41" y="50"/>
                    </a:lnTo>
                    <a:lnTo>
                      <a:pt x="35" y="50"/>
                    </a:lnTo>
                    <a:lnTo>
                      <a:pt x="25" y="54"/>
                    </a:lnTo>
                    <a:lnTo>
                      <a:pt x="0" y="35"/>
                    </a:lnTo>
                    <a:close/>
                  </a:path>
                </a:pathLst>
              </a:custGeom>
              <a:solidFill>
                <a:srgbClr val="FFA380"/>
              </a:solidFill>
              <a:ln w="4763">
                <a:solidFill>
                  <a:srgbClr val="000000"/>
                </a:solidFill>
                <a:prstDash val="solid"/>
                <a:round/>
                <a:headEnd/>
                <a:tailEnd/>
              </a:ln>
            </p:spPr>
            <p:txBody>
              <a:bodyPr/>
              <a:lstStyle/>
              <a:p>
                <a:endParaRPr lang="zh-CN" altLang="en-US" sz="1400" b="1">
                  <a:solidFill>
                    <a:srgbClr val="000099"/>
                  </a:solidFill>
                  <a:latin typeface="微软雅黑" pitchFamily="34" charset="-122"/>
                  <a:ea typeface="微软雅黑" pitchFamily="34" charset="-122"/>
                </a:endParaRPr>
              </a:p>
            </p:txBody>
          </p:sp>
          <p:sp>
            <p:nvSpPr>
              <p:cNvPr id="80" name="Freeform 130"/>
              <p:cNvSpPr>
                <a:spLocks/>
              </p:cNvSpPr>
              <p:nvPr/>
            </p:nvSpPr>
            <p:spPr bwMode="auto">
              <a:xfrm>
                <a:off x="590" y="1417"/>
                <a:ext cx="111" cy="149"/>
              </a:xfrm>
              <a:custGeom>
                <a:avLst/>
                <a:gdLst>
                  <a:gd name="T0" fmla="*/ 101 w 111"/>
                  <a:gd name="T1" fmla="*/ 13 h 149"/>
                  <a:gd name="T2" fmla="*/ 101 w 111"/>
                  <a:gd name="T3" fmla="*/ 41 h 149"/>
                  <a:gd name="T4" fmla="*/ 101 w 111"/>
                  <a:gd name="T5" fmla="*/ 48 h 149"/>
                  <a:gd name="T6" fmla="*/ 111 w 111"/>
                  <a:gd name="T7" fmla="*/ 70 h 149"/>
                  <a:gd name="T8" fmla="*/ 108 w 111"/>
                  <a:gd name="T9" fmla="*/ 76 h 149"/>
                  <a:gd name="T10" fmla="*/ 101 w 111"/>
                  <a:gd name="T11" fmla="*/ 76 h 149"/>
                  <a:gd name="T12" fmla="*/ 101 w 111"/>
                  <a:gd name="T13" fmla="*/ 89 h 149"/>
                  <a:gd name="T14" fmla="*/ 95 w 111"/>
                  <a:gd name="T15" fmla="*/ 89 h 149"/>
                  <a:gd name="T16" fmla="*/ 98 w 111"/>
                  <a:gd name="T17" fmla="*/ 92 h 149"/>
                  <a:gd name="T18" fmla="*/ 98 w 111"/>
                  <a:gd name="T19" fmla="*/ 92 h 149"/>
                  <a:gd name="T20" fmla="*/ 95 w 111"/>
                  <a:gd name="T21" fmla="*/ 105 h 149"/>
                  <a:gd name="T22" fmla="*/ 92 w 111"/>
                  <a:gd name="T23" fmla="*/ 114 h 149"/>
                  <a:gd name="T24" fmla="*/ 86 w 111"/>
                  <a:gd name="T25" fmla="*/ 117 h 149"/>
                  <a:gd name="T26" fmla="*/ 76 w 111"/>
                  <a:gd name="T27" fmla="*/ 117 h 149"/>
                  <a:gd name="T28" fmla="*/ 63 w 111"/>
                  <a:gd name="T29" fmla="*/ 127 h 149"/>
                  <a:gd name="T30" fmla="*/ 51 w 111"/>
                  <a:gd name="T31" fmla="*/ 149 h 149"/>
                  <a:gd name="T32" fmla="*/ 0 w 111"/>
                  <a:gd name="T33" fmla="*/ 105 h 149"/>
                  <a:gd name="T34" fmla="*/ 26 w 111"/>
                  <a:gd name="T35" fmla="*/ 0 h 149"/>
                  <a:gd name="T36" fmla="*/ 101 w 111"/>
                  <a:gd name="T37" fmla="*/ 13 h 14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11" h="149">
                    <a:moveTo>
                      <a:pt x="101" y="13"/>
                    </a:moveTo>
                    <a:lnTo>
                      <a:pt x="101" y="41"/>
                    </a:lnTo>
                    <a:lnTo>
                      <a:pt x="101" y="48"/>
                    </a:lnTo>
                    <a:lnTo>
                      <a:pt x="111" y="70"/>
                    </a:lnTo>
                    <a:lnTo>
                      <a:pt x="108" y="76"/>
                    </a:lnTo>
                    <a:lnTo>
                      <a:pt x="101" y="76"/>
                    </a:lnTo>
                    <a:lnTo>
                      <a:pt x="101" y="89"/>
                    </a:lnTo>
                    <a:lnTo>
                      <a:pt x="95" y="89"/>
                    </a:lnTo>
                    <a:lnTo>
                      <a:pt x="98" y="92"/>
                    </a:lnTo>
                    <a:lnTo>
                      <a:pt x="95" y="105"/>
                    </a:lnTo>
                    <a:lnTo>
                      <a:pt x="92" y="114"/>
                    </a:lnTo>
                    <a:lnTo>
                      <a:pt x="86" y="117"/>
                    </a:lnTo>
                    <a:lnTo>
                      <a:pt x="76" y="117"/>
                    </a:lnTo>
                    <a:lnTo>
                      <a:pt x="63" y="127"/>
                    </a:lnTo>
                    <a:lnTo>
                      <a:pt x="51" y="149"/>
                    </a:lnTo>
                    <a:lnTo>
                      <a:pt x="0" y="105"/>
                    </a:lnTo>
                    <a:lnTo>
                      <a:pt x="26" y="0"/>
                    </a:lnTo>
                    <a:lnTo>
                      <a:pt x="101" y="13"/>
                    </a:lnTo>
                    <a:close/>
                  </a:path>
                </a:pathLst>
              </a:custGeom>
              <a:solidFill>
                <a:srgbClr val="FFA3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81" name="Freeform 131"/>
              <p:cNvSpPr>
                <a:spLocks/>
              </p:cNvSpPr>
              <p:nvPr/>
            </p:nvSpPr>
            <p:spPr bwMode="auto">
              <a:xfrm>
                <a:off x="590" y="1417"/>
                <a:ext cx="111" cy="149"/>
              </a:xfrm>
              <a:custGeom>
                <a:avLst/>
                <a:gdLst>
                  <a:gd name="T0" fmla="*/ 101 w 111"/>
                  <a:gd name="T1" fmla="*/ 13 h 149"/>
                  <a:gd name="T2" fmla="*/ 101 w 111"/>
                  <a:gd name="T3" fmla="*/ 41 h 149"/>
                  <a:gd name="T4" fmla="*/ 101 w 111"/>
                  <a:gd name="T5" fmla="*/ 48 h 149"/>
                  <a:gd name="T6" fmla="*/ 111 w 111"/>
                  <a:gd name="T7" fmla="*/ 70 h 149"/>
                  <a:gd name="T8" fmla="*/ 108 w 111"/>
                  <a:gd name="T9" fmla="*/ 76 h 149"/>
                  <a:gd name="T10" fmla="*/ 101 w 111"/>
                  <a:gd name="T11" fmla="*/ 76 h 149"/>
                  <a:gd name="T12" fmla="*/ 101 w 111"/>
                  <a:gd name="T13" fmla="*/ 89 h 149"/>
                  <a:gd name="T14" fmla="*/ 95 w 111"/>
                  <a:gd name="T15" fmla="*/ 89 h 149"/>
                  <a:gd name="T16" fmla="*/ 98 w 111"/>
                  <a:gd name="T17" fmla="*/ 92 h 149"/>
                  <a:gd name="T18" fmla="*/ 95 w 111"/>
                  <a:gd name="T19" fmla="*/ 105 h 149"/>
                  <a:gd name="T20" fmla="*/ 92 w 111"/>
                  <a:gd name="T21" fmla="*/ 114 h 149"/>
                  <a:gd name="T22" fmla="*/ 86 w 111"/>
                  <a:gd name="T23" fmla="*/ 117 h 149"/>
                  <a:gd name="T24" fmla="*/ 76 w 111"/>
                  <a:gd name="T25" fmla="*/ 117 h 149"/>
                  <a:gd name="T26" fmla="*/ 63 w 111"/>
                  <a:gd name="T27" fmla="*/ 127 h 149"/>
                  <a:gd name="T28" fmla="*/ 51 w 111"/>
                  <a:gd name="T29" fmla="*/ 149 h 149"/>
                  <a:gd name="T30" fmla="*/ 0 w 111"/>
                  <a:gd name="T31" fmla="*/ 105 h 149"/>
                  <a:gd name="T32" fmla="*/ 26 w 111"/>
                  <a:gd name="T33" fmla="*/ 0 h 149"/>
                  <a:gd name="T34" fmla="*/ 101 w 111"/>
                  <a:gd name="T35" fmla="*/ 13 h 149"/>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111" h="149">
                    <a:moveTo>
                      <a:pt x="101" y="13"/>
                    </a:moveTo>
                    <a:lnTo>
                      <a:pt x="101" y="41"/>
                    </a:lnTo>
                    <a:lnTo>
                      <a:pt x="101" y="48"/>
                    </a:lnTo>
                    <a:lnTo>
                      <a:pt x="111" y="70"/>
                    </a:lnTo>
                    <a:lnTo>
                      <a:pt x="108" y="76"/>
                    </a:lnTo>
                    <a:lnTo>
                      <a:pt x="101" y="76"/>
                    </a:lnTo>
                    <a:lnTo>
                      <a:pt x="101" y="89"/>
                    </a:lnTo>
                    <a:lnTo>
                      <a:pt x="95" y="89"/>
                    </a:lnTo>
                    <a:lnTo>
                      <a:pt x="98" y="92"/>
                    </a:lnTo>
                    <a:lnTo>
                      <a:pt x="95" y="105"/>
                    </a:lnTo>
                    <a:lnTo>
                      <a:pt x="92" y="114"/>
                    </a:lnTo>
                    <a:lnTo>
                      <a:pt x="86" y="117"/>
                    </a:lnTo>
                    <a:lnTo>
                      <a:pt x="76" y="117"/>
                    </a:lnTo>
                    <a:lnTo>
                      <a:pt x="63" y="127"/>
                    </a:lnTo>
                    <a:lnTo>
                      <a:pt x="51" y="149"/>
                    </a:lnTo>
                    <a:lnTo>
                      <a:pt x="0" y="105"/>
                    </a:lnTo>
                    <a:lnTo>
                      <a:pt x="26" y="0"/>
                    </a:lnTo>
                    <a:lnTo>
                      <a:pt x="101" y="13"/>
                    </a:lnTo>
                    <a:close/>
                  </a:path>
                </a:pathLst>
              </a:custGeom>
              <a:solidFill>
                <a:srgbClr val="FFA380"/>
              </a:solidFill>
              <a:ln w="4763">
                <a:solidFill>
                  <a:srgbClr val="000000"/>
                </a:solidFill>
                <a:prstDash val="solid"/>
                <a:round/>
                <a:headEnd/>
                <a:tailEnd/>
              </a:ln>
            </p:spPr>
            <p:txBody>
              <a:bodyPr/>
              <a:lstStyle/>
              <a:p>
                <a:endParaRPr lang="zh-CN" altLang="en-US" sz="1400" b="1">
                  <a:solidFill>
                    <a:srgbClr val="000099"/>
                  </a:solidFill>
                  <a:latin typeface="微软雅黑" pitchFamily="34" charset="-122"/>
                  <a:ea typeface="微软雅黑" pitchFamily="34" charset="-122"/>
                </a:endParaRPr>
              </a:p>
            </p:txBody>
          </p:sp>
          <p:sp>
            <p:nvSpPr>
              <p:cNvPr id="82" name="Freeform 132"/>
              <p:cNvSpPr>
                <a:spLocks/>
              </p:cNvSpPr>
              <p:nvPr/>
            </p:nvSpPr>
            <p:spPr bwMode="auto">
              <a:xfrm>
                <a:off x="568" y="1395"/>
                <a:ext cx="133" cy="124"/>
              </a:xfrm>
              <a:custGeom>
                <a:avLst/>
                <a:gdLst>
                  <a:gd name="T0" fmla="*/ 76 w 133"/>
                  <a:gd name="T1" fmla="*/ 86 h 124"/>
                  <a:gd name="T2" fmla="*/ 67 w 133"/>
                  <a:gd name="T3" fmla="*/ 95 h 124"/>
                  <a:gd name="T4" fmla="*/ 57 w 133"/>
                  <a:gd name="T5" fmla="*/ 120 h 124"/>
                  <a:gd name="T6" fmla="*/ 29 w 133"/>
                  <a:gd name="T7" fmla="*/ 124 h 124"/>
                  <a:gd name="T8" fmla="*/ 16 w 133"/>
                  <a:gd name="T9" fmla="*/ 120 h 124"/>
                  <a:gd name="T10" fmla="*/ 0 w 133"/>
                  <a:gd name="T11" fmla="*/ 63 h 124"/>
                  <a:gd name="T12" fmla="*/ 0 w 133"/>
                  <a:gd name="T13" fmla="*/ 44 h 124"/>
                  <a:gd name="T14" fmla="*/ 16 w 133"/>
                  <a:gd name="T15" fmla="*/ 16 h 124"/>
                  <a:gd name="T16" fmla="*/ 38 w 133"/>
                  <a:gd name="T17" fmla="*/ 0 h 124"/>
                  <a:gd name="T18" fmla="*/ 73 w 133"/>
                  <a:gd name="T19" fmla="*/ 0 h 124"/>
                  <a:gd name="T20" fmla="*/ 108 w 133"/>
                  <a:gd name="T21" fmla="*/ 10 h 124"/>
                  <a:gd name="T22" fmla="*/ 111 w 133"/>
                  <a:gd name="T23" fmla="*/ 19 h 124"/>
                  <a:gd name="T24" fmla="*/ 133 w 133"/>
                  <a:gd name="T25" fmla="*/ 32 h 124"/>
                  <a:gd name="T26" fmla="*/ 133 w 133"/>
                  <a:gd name="T27" fmla="*/ 41 h 124"/>
                  <a:gd name="T28" fmla="*/ 120 w 133"/>
                  <a:gd name="T29" fmla="*/ 51 h 124"/>
                  <a:gd name="T30" fmla="*/ 108 w 133"/>
                  <a:gd name="T31" fmla="*/ 54 h 124"/>
                  <a:gd name="T32" fmla="*/ 98 w 133"/>
                  <a:gd name="T33" fmla="*/ 63 h 124"/>
                  <a:gd name="T34" fmla="*/ 98 w 133"/>
                  <a:gd name="T35" fmla="*/ 86 h 124"/>
                  <a:gd name="T36" fmla="*/ 85 w 133"/>
                  <a:gd name="T37" fmla="*/ 92 h 124"/>
                  <a:gd name="T38" fmla="*/ 76 w 133"/>
                  <a:gd name="T39" fmla="*/ 86 h 124"/>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133" h="124">
                    <a:moveTo>
                      <a:pt x="76" y="86"/>
                    </a:moveTo>
                    <a:lnTo>
                      <a:pt x="67" y="95"/>
                    </a:lnTo>
                    <a:lnTo>
                      <a:pt x="57" y="120"/>
                    </a:lnTo>
                    <a:lnTo>
                      <a:pt x="29" y="124"/>
                    </a:lnTo>
                    <a:lnTo>
                      <a:pt x="16" y="120"/>
                    </a:lnTo>
                    <a:lnTo>
                      <a:pt x="0" y="63"/>
                    </a:lnTo>
                    <a:lnTo>
                      <a:pt x="0" y="44"/>
                    </a:lnTo>
                    <a:lnTo>
                      <a:pt x="16" y="16"/>
                    </a:lnTo>
                    <a:lnTo>
                      <a:pt x="38" y="0"/>
                    </a:lnTo>
                    <a:lnTo>
                      <a:pt x="73" y="0"/>
                    </a:lnTo>
                    <a:lnTo>
                      <a:pt x="108" y="10"/>
                    </a:lnTo>
                    <a:lnTo>
                      <a:pt x="111" y="19"/>
                    </a:lnTo>
                    <a:lnTo>
                      <a:pt x="133" y="32"/>
                    </a:lnTo>
                    <a:lnTo>
                      <a:pt x="133" y="41"/>
                    </a:lnTo>
                    <a:lnTo>
                      <a:pt x="120" y="51"/>
                    </a:lnTo>
                    <a:lnTo>
                      <a:pt x="108" y="54"/>
                    </a:lnTo>
                    <a:lnTo>
                      <a:pt x="98" y="63"/>
                    </a:lnTo>
                    <a:lnTo>
                      <a:pt x="98" y="86"/>
                    </a:lnTo>
                    <a:lnTo>
                      <a:pt x="85" y="92"/>
                    </a:lnTo>
                    <a:lnTo>
                      <a:pt x="76" y="86"/>
                    </a:lnTo>
                    <a:close/>
                  </a:path>
                </a:pathLst>
              </a:custGeom>
              <a:solidFill>
                <a:srgbClr val="8F5B1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83" name="Freeform 133"/>
              <p:cNvSpPr>
                <a:spLocks/>
              </p:cNvSpPr>
              <p:nvPr/>
            </p:nvSpPr>
            <p:spPr bwMode="auto">
              <a:xfrm>
                <a:off x="568" y="1395"/>
                <a:ext cx="133" cy="124"/>
              </a:xfrm>
              <a:custGeom>
                <a:avLst/>
                <a:gdLst>
                  <a:gd name="T0" fmla="*/ 76 w 133"/>
                  <a:gd name="T1" fmla="*/ 86 h 124"/>
                  <a:gd name="T2" fmla="*/ 67 w 133"/>
                  <a:gd name="T3" fmla="*/ 95 h 124"/>
                  <a:gd name="T4" fmla="*/ 57 w 133"/>
                  <a:gd name="T5" fmla="*/ 120 h 124"/>
                  <a:gd name="T6" fmla="*/ 29 w 133"/>
                  <a:gd name="T7" fmla="*/ 124 h 124"/>
                  <a:gd name="T8" fmla="*/ 16 w 133"/>
                  <a:gd name="T9" fmla="*/ 120 h 124"/>
                  <a:gd name="T10" fmla="*/ 0 w 133"/>
                  <a:gd name="T11" fmla="*/ 63 h 124"/>
                  <a:gd name="T12" fmla="*/ 0 w 133"/>
                  <a:gd name="T13" fmla="*/ 44 h 124"/>
                  <a:gd name="T14" fmla="*/ 16 w 133"/>
                  <a:gd name="T15" fmla="*/ 16 h 124"/>
                  <a:gd name="T16" fmla="*/ 38 w 133"/>
                  <a:gd name="T17" fmla="*/ 0 h 124"/>
                  <a:gd name="T18" fmla="*/ 73 w 133"/>
                  <a:gd name="T19" fmla="*/ 0 h 124"/>
                  <a:gd name="T20" fmla="*/ 108 w 133"/>
                  <a:gd name="T21" fmla="*/ 10 h 124"/>
                  <a:gd name="T22" fmla="*/ 111 w 133"/>
                  <a:gd name="T23" fmla="*/ 19 h 124"/>
                  <a:gd name="T24" fmla="*/ 133 w 133"/>
                  <a:gd name="T25" fmla="*/ 32 h 124"/>
                  <a:gd name="T26" fmla="*/ 133 w 133"/>
                  <a:gd name="T27" fmla="*/ 41 h 124"/>
                  <a:gd name="T28" fmla="*/ 120 w 133"/>
                  <a:gd name="T29" fmla="*/ 51 h 124"/>
                  <a:gd name="T30" fmla="*/ 108 w 133"/>
                  <a:gd name="T31" fmla="*/ 54 h 124"/>
                  <a:gd name="T32" fmla="*/ 98 w 133"/>
                  <a:gd name="T33" fmla="*/ 63 h 124"/>
                  <a:gd name="T34" fmla="*/ 98 w 133"/>
                  <a:gd name="T35" fmla="*/ 86 h 124"/>
                  <a:gd name="T36" fmla="*/ 85 w 133"/>
                  <a:gd name="T37" fmla="*/ 92 h 124"/>
                  <a:gd name="T38" fmla="*/ 76 w 133"/>
                  <a:gd name="T39" fmla="*/ 86 h 124"/>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133" h="124">
                    <a:moveTo>
                      <a:pt x="76" y="86"/>
                    </a:moveTo>
                    <a:lnTo>
                      <a:pt x="67" y="95"/>
                    </a:lnTo>
                    <a:lnTo>
                      <a:pt x="57" y="120"/>
                    </a:lnTo>
                    <a:lnTo>
                      <a:pt x="29" y="124"/>
                    </a:lnTo>
                    <a:lnTo>
                      <a:pt x="16" y="120"/>
                    </a:lnTo>
                    <a:lnTo>
                      <a:pt x="0" y="63"/>
                    </a:lnTo>
                    <a:lnTo>
                      <a:pt x="0" y="44"/>
                    </a:lnTo>
                    <a:lnTo>
                      <a:pt x="16" y="16"/>
                    </a:lnTo>
                    <a:lnTo>
                      <a:pt x="38" y="0"/>
                    </a:lnTo>
                    <a:lnTo>
                      <a:pt x="73" y="0"/>
                    </a:lnTo>
                    <a:lnTo>
                      <a:pt x="108" y="10"/>
                    </a:lnTo>
                    <a:lnTo>
                      <a:pt x="111" y="19"/>
                    </a:lnTo>
                    <a:lnTo>
                      <a:pt x="133" y="32"/>
                    </a:lnTo>
                    <a:lnTo>
                      <a:pt x="133" y="41"/>
                    </a:lnTo>
                    <a:lnTo>
                      <a:pt x="120" y="51"/>
                    </a:lnTo>
                    <a:lnTo>
                      <a:pt x="108" y="54"/>
                    </a:lnTo>
                    <a:lnTo>
                      <a:pt x="98" y="63"/>
                    </a:lnTo>
                    <a:lnTo>
                      <a:pt x="98" y="86"/>
                    </a:lnTo>
                    <a:lnTo>
                      <a:pt x="85" y="92"/>
                    </a:lnTo>
                    <a:lnTo>
                      <a:pt x="76" y="86"/>
                    </a:lnTo>
                    <a:close/>
                  </a:path>
                </a:pathLst>
              </a:custGeom>
              <a:solidFill>
                <a:schemeClr val="tx1"/>
              </a:solidFill>
              <a:ln w="4763">
                <a:solidFill>
                  <a:srgbClr val="000000"/>
                </a:solidFill>
                <a:prstDash val="solid"/>
                <a:round/>
                <a:headEnd/>
                <a:tailEnd/>
              </a:ln>
            </p:spPr>
            <p:txBody>
              <a:bodyPr/>
              <a:lstStyle/>
              <a:p>
                <a:endParaRPr lang="zh-CN" altLang="en-US" sz="1400" b="1">
                  <a:solidFill>
                    <a:srgbClr val="000099"/>
                  </a:solidFill>
                  <a:latin typeface="微软雅黑" pitchFamily="34" charset="-122"/>
                  <a:ea typeface="微软雅黑" pitchFamily="34" charset="-122"/>
                </a:endParaRPr>
              </a:p>
            </p:txBody>
          </p:sp>
          <p:sp>
            <p:nvSpPr>
              <p:cNvPr id="84" name="Freeform 134"/>
              <p:cNvSpPr>
                <a:spLocks/>
              </p:cNvSpPr>
              <p:nvPr/>
            </p:nvSpPr>
            <p:spPr bwMode="auto">
              <a:xfrm>
                <a:off x="512" y="1512"/>
                <a:ext cx="327" cy="446"/>
              </a:xfrm>
              <a:custGeom>
                <a:avLst/>
                <a:gdLst>
                  <a:gd name="T0" fmla="*/ 69 w 327"/>
                  <a:gd name="T1" fmla="*/ 0 h 446"/>
                  <a:gd name="T2" fmla="*/ 88 w 327"/>
                  <a:gd name="T3" fmla="*/ 7 h 446"/>
                  <a:gd name="T4" fmla="*/ 100 w 327"/>
                  <a:gd name="T5" fmla="*/ 16 h 446"/>
                  <a:gd name="T6" fmla="*/ 138 w 327"/>
                  <a:gd name="T7" fmla="*/ 67 h 446"/>
                  <a:gd name="T8" fmla="*/ 151 w 327"/>
                  <a:gd name="T9" fmla="*/ 73 h 446"/>
                  <a:gd name="T10" fmla="*/ 157 w 327"/>
                  <a:gd name="T11" fmla="*/ 89 h 446"/>
                  <a:gd name="T12" fmla="*/ 164 w 327"/>
                  <a:gd name="T13" fmla="*/ 111 h 446"/>
                  <a:gd name="T14" fmla="*/ 211 w 327"/>
                  <a:gd name="T15" fmla="*/ 187 h 446"/>
                  <a:gd name="T16" fmla="*/ 217 w 327"/>
                  <a:gd name="T17" fmla="*/ 187 h 446"/>
                  <a:gd name="T18" fmla="*/ 223 w 327"/>
                  <a:gd name="T19" fmla="*/ 187 h 446"/>
                  <a:gd name="T20" fmla="*/ 233 w 327"/>
                  <a:gd name="T21" fmla="*/ 196 h 446"/>
                  <a:gd name="T22" fmla="*/ 296 w 327"/>
                  <a:gd name="T23" fmla="*/ 177 h 446"/>
                  <a:gd name="T24" fmla="*/ 318 w 327"/>
                  <a:gd name="T25" fmla="*/ 196 h 446"/>
                  <a:gd name="T26" fmla="*/ 327 w 327"/>
                  <a:gd name="T27" fmla="*/ 209 h 446"/>
                  <a:gd name="T28" fmla="*/ 264 w 327"/>
                  <a:gd name="T29" fmla="*/ 247 h 446"/>
                  <a:gd name="T30" fmla="*/ 239 w 327"/>
                  <a:gd name="T31" fmla="*/ 256 h 446"/>
                  <a:gd name="T32" fmla="*/ 214 w 327"/>
                  <a:gd name="T33" fmla="*/ 253 h 446"/>
                  <a:gd name="T34" fmla="*/ 217 w 327"/>
                  <a:gd name="T35" fmla="*/ 307 h 446"/>
                  <a:gd name="T36" fmla="*/ 205 w 327"/>
                  <a:gd name="T37" fmla="*/ 358 h 446"/>
                  <a:gd name="T38" fmla="*/ 192 w 327"/>
                  <a:gd name="T39" fmla="*/ 412 h 446"/>
                  <a:gd name="T40" fmla="*/ 170 w 327"/>
                  <a:gd name="T41" fmla="*/ 437 h 446"/>
                  <a:gd name="T42" fmla="*/ 132 w 327"/>
                  <a:gd name="T43" fmla="*/ 446 h 446"/>
                  <a:gd name="T44" fmla="*/ 72 w 327"/>
                  <a:gd name="T45" fmla="*/ 424 h 446"/>
                  <a:gd name="T46" fmla="*/ 72 w 327"/>
                  <a:gd name="T47" fmla="*/ 304 h 446"/>
                  <a:gd name="T48" fmla="*/ 31 w 327"/>
                  <a:gd name="T49" fmla="*/ 351 h 446"/>
                  <a:gd name="T50" fmla="*/ 12 w 327"/>
                  <a:gd name="T51" fmla="*/ 294 h 446"/>
                  <a:gd name="T52" fmla="*/ 3 w 327"/>
                  <a:gd name="T53" fmla="*/ 225 h 446"/>
                  <a:gd name="T54" fmla="*/ 0 w 327"/>
                  <a:gd name="T55" fmla="*/ 158 h 446"/>
                  <a:gd name="T56" fmla="*/ 0 w 327"/>
                  <a:gd name="T57" fmla="*/ 149 h 446"/>
                  <a:gd name="T58" fmla="*/ 3 w 327"/>
                  <a:gd name="T59" fmla="*/ 79 h 446"/>
                  <a:gd name="T60" fmla="*/ 15 w 327"/>
                  <a:gd name="T61" fmla="*/ 38 h 446"/>
                  <a:gd name="T62" fmla="*/ 37 w 327"/>
                  <a:gd name="T63" fmla="*/ 16 h 446"/>
                  <a:gd name="T64" fmla="*/ 56 w 327"/>
                  <a:gd name="T65" fmla="*/ 13 h 446"/>
                  <a:gd name="T66" fmla="*/ 69 w 327"/>
                  <a:gd name="T67" fmla="*/ 0 h 44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327" h="446">
                    <a:moveTo>
                      <a:pt x="69" y="0"/>
                    </a:moveTo>
                    <a:lnTo>
                      <a:pt x="88" y="7"/>
                    </a:lnTo>
                    <a:lnTo>
                      <a:pt x="100" y="16"/>
                    </a:lnTo>
                    <a:lnTo>
                      <a:pt x="138" y="67"/>
                    </a:lnTo>
                    <a:lnTo>
                      <a:pt x="151" y="73"/>
                    </a:lnTo>
                    <a:lnTo>
                      <a:pt x="157" y="89"/>
                    </a:lnTo>
                    <a:lnTo>
                      <a:pt x="164" y="111"/>
                    </a:lnTo>
                    <a:lnTo>
                      <a:pt x="211" y="187"/>
                    </a:lnTo>
                    <a:lnTo>
                      <a:pt x="217" y="187"/>
                    </a:lnTo>
                    <a:lnTo>
                      <a:pt x="223" y="187"/>
                    </a:lnTo>
                    <a:lnTo>
                      <a:pt x="233" y="196"/>
                    </a:lnTo>
                    <a:lnTo>
                      <a:pt x="296" y="177"/>
                    </a:lnTo>
                    <a:lnTo>
                      <a:pt x="318" y="196"/>
                    </a:lnTo>
                    <a:lnTo>
                      <a:pt x="327" y="209"/>
                    </a:lnTo>
                    <a:lnTo>
                      <a:pt x="264" y="247"/>
                    </a:lnTo>
                    <a:lnTo>
                      <a:pt x="239" y="256"/>
                    </a:lnTo>
                    <a:lnTo>
                      <a:pt x="214" y="253"/>
                    </a:lnTo>
                    <a:lnTo>
                      <a:pt x="217" y="307"/>
                    </a:lnTo>
                    <a:lnTo>
                      <a:pt x="205" y="358"/>
                    </a:lnTo>
                    <a:lnTo>
                      <a:pt x="192" y="412"/>
                    </a:lnTo>
                    <a:lnTo>
                      <a:pt x="170" y="437"/>
                    </a:lnTo>
                    <a:lnTo>
                      <a:pt x="132" y="446"/>
                    </a:lnTo>
                    <a:lnTo>
                      <a:pt x="72" y="424"/>
                    </a:lnTo>
                    <a:lnTo>
                      <a:pt x="72" y="304"/>
                    </a:lnTo>
                    <a:lnTo>
                      <a:pt x="31" y="351"/>
                    </a:lnTo>
                    <a:lnTo>
                      <a:pt x="12" y="294"/>
                    </a:lnTo>
                    <a:lnTo>
                      <a:pt x="3" y="225"/>
                    </a:lnTo>
                    <a:lnTo>
                      <a:pt x="0" y="158"/>
                    </a:lnTo>
                    <a:lnTo>
                      <a:pt x="0" y="149"/>
                    </a:lnTo>
                    <a:lnTo>
                      <a:pt x="3" y="79"/>
                    </a:lnTo>
                    <a:lnTo>
                      <a:pt x="15" y="38"/>
                    </a:lnTo>
                    <a:lnTo>
                      <a:pt x="37" y="16"/>
                    </a:lnTo>
                    <a:lnTo>
                      <a:pt x="56" y="13"/>
                    </a:lnTo>
                    <a:lnTo>
                      <a:pt x="69" y="0"/>
                    </a:lnTo>
                    <a:close/>
                  </a:path>
                </a:pathLst>
              </a:custGeom>
              <a:solidFill>
                <a:srgbClr val="62624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85" name="Freeform 135"/>
              <p:cNvSpPr>
                <a:spLocks/>
              </p:cNvSpPr>
              <p:nvPr/>
            </p:nvSpPr>
            <p:spPr bwMode="auto">
              <a:xfrm>
                <a:off x="512" y="1512"/>
                <a:ext cx="327" cy="446"/>
              </a:xfrm>
              <a:custGeom>
                <a:avLst/>
                <a:gdLst>
                  <a:gd name="T0" fmla="*/ 69 w 327"/>
                  <a:gd name="T1" fmla="*/ 0 h 446"/>
                  <a:gd name="T2" fmla="*/ 88 w 327"/>
                  <a:gd name="T3" fmla="*/ 7 h 446"/>
                  <a:gd name="T4" fmla="*/ 100 w 327"/>
                  <a:gd name="T5" fmla="*/ 16 h 446"/>
                  <a:gd name="T6" fmla="*/ 138 w 327"/>
                  <a:gd name="T7" fmla="*/ 67 h 446"/>
                  <a:gd name="T8" fmla="*/ 151 w 327"/>
                  <a:gd name="T9" fmla="*/ 73 h 446"/>
                  <a:gd name="T10" fmla="*/ 157 w 327"/>
                  <a:gd name="T11" fmla="*/ 89 h 446"/>
                  <a:gd name="T12" fmla="*/ 164 w 327"/>
                  <a:gd name="T13" fmla="*/ 111 h 446"/>
                  <a:gd name="T14" fmla="*/ 211 w 327"/>
                  <a:gd name="T15" fmla="*/ 187 h 446"/>
                  <a:gd name="T16" fmla="*/ 217 w 327"/>
                  <a:gd name="T17" fmla="*/ 187 h 446"/>
                  <a:gd name="T18" fmla="*/ 223 w 327"/>
                  <a:gd name="T19" fmla="*/ 187 h 446"/>
                  <a:gd name="T20" fmla="*/ 233 w 327"/>
                  <a:gd name="T21" fmla="*/ 196 h 446"/>
                  <a:gd name="T22" fmla="*/ 296 w 327"/>
                  <a:gd name="T23" fmla="*/ 177 h 446"/>
                  <a:gd name="T24" fmla="*/ 318 w 327"/>
                  <a:gd name="T25" fmla="*/ 196 h 446"/>
                  <a:gd name="T26" fmla="*/ 327 w 327"/>
                  <a:gd name="T27" fmla="*/ 209 h 446"/>
                  <a:gd name="T28" fmla="*/ 264 w 327"/>
                  <a:gd name="T29" fmla="*/ 247 h 446"/>
                  <a:gd name="T30" fmla="*/ 239 w 327"/>
                  <a:gd name="T31" fmla="*/ 256 h 446"/>
                  <a:gd name="T32" fmla="*/ 214 w 327"/>
                  <a:gd name="T33" fmla="*/ 253 h 446"/>
                  <a:gd name="T34" fmla="*/ 217 w 327"/>
                  <a:gd name="T35" fmla="*/ 307 h 446"/>
                  <a:gd name="T36" fmla="*/ 205 w 327"/>
                  <a:gd name="T37" fmla="*/ 358 h 446"/>
                  <a:gd name="T38" fmla="*/ 192 w 327"/>
                  <a:gd name="T39" fmla="*/ 412 h 446"/>
                  <a:gd name="T40" fmla="*/ 170 w 327"/>
                  <a:gd name="T41" fmla="*/ 437 h 446"/>
                  <a:gd name="T42" fmla="*/ 132 w 327"/>
                  <a:gd name="T43" fmla="*/ 446 h 446"/>
                  <a:gd name="T44" fmla="*/ 72 w 327"/>
                  <a:gd name="T45" fmla="*/ 424 h 446"/>
                  <a:gd name="T46" fmla="*/ 72 w 327"/>
                  <a:gd name="T47" fmla="*/ 304 h 446"/>
                  <a:gd name="T48" fmla="*/ 31 w 327"/>
                  <a:gd name="T49" fmla="*/ 351 h 446"/>
                  <a:gd name="T50" fmla="*/ 12 w 327"/>
                  <a:gd name="T51" fmla="*/ 294 h 446"/>
                  <a:gd name="T52" fmla="*/ 3 w 327"/>
                  <a:gd name="T53" fmla="*/ 225 h 446"/>
                  <a:gd name="T54" fmla="*/ 0 w 327"/>
                  <a:gd name="T55" fmla="*/ 158 h 446"/>
                  <a:gd name="T56" fmla="*/ 0 w 327"/>
                  <a:gd name="T57" fmla="*/ 149 h 446"/>
                  <a:gd name="T58" fmla="*/ 3 w 327"/>
                  <a:gd name="T59" fmla="*/ 79 h 446"/>
                  <a:gd name="T60" fmla="*/ 15 w 327"/>
                  <a:gd name="T61" fmla="*/ 38 h 446"/>
                  <a:gd name="T62" fmla="*/ 37 w 327"/>
                  <a:gd name="T63" fmla="*/ 16 h 446"/>
                  <a:gd name="T64" fmla="*/ 56 w 327"/>
                  <a:gd name="T65" fmla="*/ 13 h 446"/>
                  <a:gd name="T66" fmla="*/ 69 w 327"/>
                  <a:gd name="T67" fmla="*/ 0 h 44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327" h="446">
                    <a:moveTo>
                      <a:pt x="69" y="0"/>
                    </a:moveTo>
                    <a:lnTo>
                      <a:pt x="88" y="7"/>
                    </a:lnTo>
                    <a:lnTo>
                      <a:pt x="100" y="16"/>
                    </a:lnTo>
                    <a:lnTo>
                      <a:pt x="138" y="67"/>
                    </a:lnTo>
                    <a:lnTo>
                      <a:pt x="151" y="73"/>
                    </a:lnTo>
                    <a:lnTo>
                      <a:pt x="157" y="89"/>
                    </a:lnTo>
                    <a:lnTo>
                      <a:pt x="164" y="111"/>
                    </a:lnTo>
                    <a:lnTo>
                      <a:pt x="211" y="187"/>
                    </a:lnTo>
                    <a:lnTo>
                      <a:pt x="217" y="187"/>
                    </a:lnTo>
                    <a:lnTo>
                      <a:pt x="223" y="187"/>
                    </a:lnTo>
                    <a:lnTo>
                      <a:pt x="233" y="196"/>
                    </a:lnTo>
                    <a:lnTo>
                      <a:pt x="296" y="177"/>
                    </a:lnTo>
                    <a:lnTo>
                      <a:pt x="318" y="196"/>
                    </a:lnTo>
                    <a:lnTo>
                      <a:pt x="327" y="209"/>
                    </a:lnTo>
                    <a:lnTo>
                      <a:pt x="264" y="247"/>
                    </a:lnTo>
                    <a:lnTo>
                      <a:pt x="239" y="256"/>
                    </a:lnTo>
                    <a:lnTo>
                      <a:pt x="214" y="253"/>
                    </a:lnTo>
                    <a:lnTo>
                      <a:pt x="217" y="307"/>
                    </a:lnTo>
                    <a:lnTo>
                      <a:pt x="205" y="358"/>
                    </a:lnTo>
                    <a:lnTo>
                      <a:pt x="192" y="412"/>
                    </a:lnTo>
                    <a:lnTo>
                      <a:pt x="170" y="437"/>
                    </a:lnTo>
                    <a:lnTo>
                      <a:pt x="132" y="446"/>
                    </a:lnTo>
                    <a:lnTo>
                      <a:pt x="72" y="424"/>
                    </a:lnTo>
                    <a:lnTo>
                      <a:pt x="72" y="304"/>
                    </a:lnTo>
                    <a:lnTo>
                      <a:pt x="31" y="351"/>
                    </a:lnTo>
                    <a:lnTo>
                      <a:pt x="12" y="294"/>
                    </a:lnTo>
                    <a:lnTo>
                      <a:pt x="3" y="225"/>
                    </a:lnTo>
                    <a:lnTo>
                      <a:pt x="0" y="158"/>
                    </a:lnTo>
                    <a:lnTo>
                      <a:pt x="0" y="149"/>
                    </a:lnTo>
                    <a:lnTo>
                      <a:pt x="3" y="79"/>
                    </a:lnTo>
                    <a:lnTo>
                      <a:pt x="15" y="38"/>
                    </a:lnTo>
                    <a:lnTo>
                      <a:pt x="37" y="16"/>
                    </a:lnTo>
                    <a:lnTo>
                      <a:pt x="56" y="13"/>
                    </a:lnTo>
                    <a:lnTo>
                      <a:pt x="69" y="0"/>
                    </a:lnTo>
                    <a:close/>
                  </a:path>
                </a:pathLst>
              </a:custGeom>
              <a:solidFill>
                <a:srgbClr val="626248"/>
              </a:solidFill>
              <a:ln w="4763">
                <a:solidFill>
                  <a:srgbClr val="000000"/>
                </a:solidFill>
                <a:prstDash val="solid"/>
                <a:round/>
                <a:headEnd/>
                <a:tailEnd/>
              </a:ln>
            </p:spPr>
            <p:txBody>
              <a:bodyPr/>
              <a:lstStyle/>
              <a:p>
                <a:endParaRPr lang="zh-CN" altLang="en-US" sz="1400" b="1">
                  <a:solidFill>
                    <a:srgbClr val="000099"/>
                  </a:solidFill>
                  <a:latin typeface="微软雅黑" pitchFamily="34" charset="-122"/>
                  <a:ea typeface="微软雅黑" pitchFamily="34" charset="-122"/>
                </a:endParaRPr>
              </a:p>
            </p:txBody>
          </p:sp>
          <p:sp>
            <p:nvSpPr>
              <p:cNvPr id="86" name="Freeform 136"/>
              <p:cNvSpPr>
                <a:spLocks/>
              </p:cNvSpPr>
              <p:nvPr/>
            </p:nvSpPr>
            <p:spPr bwMode="auto">
              <a:xfrm>
                <a:off x="480" y="1712"/>
                <a:ext cx="136" cy="243"/>
              </a:xfrm>
              <a:custGeom>
                <a:avLst/>
                <a:gdLst>
                  <a:gd name="T0" fmla="*/ 104 w 136"/>
                  <a:gd name="T1" fmla="*/ 104 h 243"/>
                  <a:gd name="T2" fmla="*/ 88 w 136"/>
                  <a:gd name="T3" fmla="*/ 66 h 243"/>
                  <a:gd name="T4" fmla="*/ 79 w 136"/>
                  <a:gd name="T5" fmla="*/ 44 h 243"/>
                  <a:gd name="T6" fmla="*/ 35 w 136"/>
                  <a:gd name="T7" fmla="*/ 19 h 243"/>
                  <a:gd name="T8" fmla="*/ 16 w 136"/>
                  <a:gd name="T9" fmla="*/ 0 h 243"/>
                  <a:gd name="T10" fmla="*/ 3 w 136"/>
                  <a:gd name="T11" fmla="*/ 3 h 243"/>
                  <a:gd name="T12" fmla="*/ 0 w 136"/>
                  <a:gd name="T13" fmla="*/ 6 h 243"/>
                  <a:gd name="T14" fmla="*/ 22 w 136"/>
                  <a:gd name="T15" fmla="*/ 63 h 243"/>
                  <a:gd name="T16" fmla="*/ 76 w 136"/>
                  <a:gd name="T17" fmla="*/ 218 h 243"/>
                  <a:gd name="T18" fmla="*/ 136 w 136"/>
                  <a:gd name="T19" fmla="*/ 243 h 243"/>
                  <a:gd name="T20" fmla="*/ 132 w 136"/>
                  <a:gd name="T21" fmla="*/ 174 h 243"/>
                  <a:gd name="T22" fmla="*/ 104 w 136"/>
                  <a:gd name="T23" fmla="*/ 104 h 24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36" h="243">
                    <a:moveTo>
                      <a:pt x="104" y="104"/>
                    </a:moveTo>
                    <a:lnTo>
                      <a:pt x="88" y="66"/>
                    </a:lnTo>
                    <a:lnTo>
                      <a:pt x="79" y="44"/>
                    </a:lnTo>
                    <a:lnTo>
                      <a:pt x="35" y="19"/>
                    </a:lnTo>
                    <a:lnTo>
                      <a:pt x="16" y="0"/>
                    </a:lnTo>
                    <a:lnTo>
                      <a:pt x="3" y="3"/>
                    </a:lnTo>
                    <a:lnTo>
                      <a:pt x="0" y="6"/>
                    </a:lnTo>
                    <a:lnTo>
                      <a:pt x="22" y="63"/>
                    </a:lnTo>
                    <a:lnTo>
                      <a:pt x="76" y="218"/>
                    </a:lnTo>
                    <a:lnTo>
                      <a:pt x="136" y="243"/>
                    </a:lnTo>
                    <a:lnTo>
                      <a:pt x="132" y="174"/>
                    </a:lnTo>
                    <a:lnTo>
                      <a:pt x="104" y="104"/>
                    </a:lnTo>
                    <a:close/>
                  </a:path>
                </a:pathLst>
              </a:custGeom>
              <a:solidFill>
                <a:srgbClr val="004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87" name="Freeform 137"/>
              <p:cNvSpPr>
                <a:spLocks/>
              </p:cNvSpPr>
              <p:nvPr/>
            </p:nvSpPr>
            <p:spPr bwMode="auto">
              <a:xfrm>
                <a:off x="480" y="1712"/>
                <a:ext cx="136" cy="243"/>
              </a:xfrm>
              <a:custGeom>
                <a:avLst/>
                <a:gdLst>
                  <a:gd name="T0" fmla="*/ 104 w 136"/>
                  <a:gd name="T1" fmla="*/ 104 h 243"/>
                  <a:gd name="T2" fmla="*/ 88 w 136"/>
                  <a:gd name="T3" fmla="*/ 66 h 243"/>
                  <a:gd name="T4" fmla="*/ 79 w 136"/>
                  <a:gd name="T5" fmla="*/ 44 h 243"/>
                  <a:gd name="T6" fmla="*/ 35 w 136"/>
                  <a:gd name="T7" fmla="*/ 19 h 243"/>
                  <a:gd name="T8" fmla="*/ 16 w 136"/>
                  <a:gd name="T9" fmla="*/ 0 h 243"/>
                  <a:gd name="T10" fmla="*/ 3 w 136"/>
                  <a:gd name="T11" fmla="*/ 3 h 243"/>
                  <a:gd name="T12" fmla="*/ 0 w 136"/>
                  <a:gd name="T13" fmla="*/ 6 h 243"/>
                  <a:gd name="T14" fmla="*/ 22 w 136"/>
                  <a:gd name="T15" fmla="*/ 63 h 243"/>
                  <a:gd name="T16" fmla="*/ 76 w 136"/>
                  <a:gd name="T17" fmla="*/ 218 h 243"/>
                  <a:gd name="T18" fmla="*/ 136 w 136"/>
                  <a:gd name="T19" fmla="*/ 243 h 243"/>
                  <a:gd name="T20" fmla="*/ 132 w 136"/>
                  <a:gd name="T21" fmla="*/ 174 h 243"/>
                  <a:gd name="T22" fmla="*/ 104 w 136"/>
                  <a:gd name="T23" fmla="*/ 104 h 24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36" h="243">
                    <a:moveTo>
                      <a:pt x="104" y="104"/>
                    </a:moveTo>
                    <a:lnTo>
                      <a:pt x="88" y="66"/>
                    </a:lnTo>
                    <a:lnTo>
                      <a:pt x="79" y="44"/>
                    </a:lnTo>
                    <a:lnTo>
                      <a:pt x="35" y="19"/>
                    </a:lnTo>
                    <a:lnTo>
                      <a:pt x="16" y="0"/>
                    </a:lnTo>
                    <a:lnTo>
                      <a:pt x="3" y="3"/>
                    </a:lnTo>
                    <a:lnTo>
                      <a:pt x="0" y="6"/>
                    </a:lnTo>
                    <a:lnTo>
                      <a:pt x="22" y="63"/>
                    </a:lnTo>
                    <a:lnTo>
                      <a:pt x="76" y="218"/>
                    </a:lnTo>
                    <a:lnTo>
                      <a:pt x="136" y="243"/>
                    </a:lnTo>
                    <a:lnTo>
                      <a:pt x="132" y="174"/>
                    </a:lnTo>
                    <a:lnTo>
                      <a:pt x="104" y="104"/>
                    </a:lnTo>
                    <a:close/>
                  </a:path>
                </a:pathLst>
              </a:custGeom>
              <a:solidFill>
                <a:srgbClr val="004EFF"/>
              </a:solidFill>
              <a:ln w="4763">
                <a:solidFill>
                  <a:srgbClr val="000000"/>
                </a:solidFill>
                <a:prstDash val="solid"/>
                <a:round/>
                <a:headEnd/>
                <a:tailEnd/>
              </a:ln>
            </p:spPr>
            <p:txBody>
              <a:bodyPr/>
              <a:lstStyle/>
              <a:p>
                <a:endParaRPr lang="zh-CN" altLang="en-US" sz="1400" b="1">
                  <a:solidFill>
                    <a:srgbClr val="000099"/>
                  </a:solidFill>
                  <a:latin typeface="微软雅黑" pitchFamily="34" charset="-122"/>
                  <a:ea typeface="微软雅黑" pitchFamily="34" charset="-122"/>
                </a:endParaRPr>
              </a:p>
            </p:txBody>
          </p:sp>
        </p:grpSp>
        <p:sp>
          <p:nvSpPr>
            <p:cNvPr id="116" name="Rectangle 138"/>
            <p:cNvSpPr>
              <a:spLocks noChangeArrowheads="1"/>
            </p:cNvSpPr>
            <p:nvPr/>
          </p:nvSpPr>
          <p:spPr bwMode="auto">
            <a:xfrm>
              <a:off x="1593270" y="1916832"/>
              <a:ext cx="1640681" cy="2409825"/>
            </a:xfrm>
            <a:prstGeom prst="rect">
              <a:avLst/>
            </a:prstGeom>
            <a:solidFill>
              <a:srgbClr val="0000FF"/>
            </a:solidFill>
            <a:ln w="9525">
              <a:noFill/>
              <a:prstDash val="sysDot"/>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1400" b="1">
                <a:solidFill>
                  <a:srgbClr val="000099"/>
                </a:solidFill>
                <a:latin typeface="微软雅黑" pitchFamily="34" charset="-122"/>
                <a:ea typeface="微软雅黑" pitchFamily="34" charset="-122"/>
              </a:endParaRPr>
            </a:p>
          </p:txBody>
        </p:sp>
        <p:sp>
          <p:nvSpPr>
            <p:cNvPr id="117" name="Line 139"/>
            <p:cNvSpPr>
              <a:spLocks noChangeShapeType="1"/>
            </p:cNvSpPr>
            <p:nvPr/>
          </p:nvSpPr>
          <p:spPr bwMode="auto">
            <a:xfrm>
              <a:off x="1046376" y="2288306"/>
              <a:ext cx="638043" cy="0"/>
            </a:xfrm>
            <a:prstGeom prst="line">
              <a:avLst/>
            </a:prstGeom>
            <a:noFill/>
            <a:ln w="12700">
              <a:solidFill>
                <a:srgbClr val="CC00CC"/>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118" name="Text Box 140"/>
            <p:cNvSpPr txBox="1">
              <a:spLocks noChangeArrowheads="1"/>
            </p:cNvSpPr>
            <p:nvPr/>
          </p:nvSpPr>
          <p:spPr bwMode="auto">
            <a:xfrm>
              <a:off x="1794722" y="4337766"/>
              <a:ext cx="1226644" cy="3472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1200" b="1">
                  <a:solidFill>
                    <a:srgbClr val="0000FF"/>
                  </a:solidFill>
                  <a:latin typeface="微软雅黑" pitchFamily="34" charset="-122"/>
                  <a:ea typeface="微软雅黑" pitchFamily="34" charset="-122"/>
                </a:rPr>
                <a:t>FTP </a:t>
              </a:r>
              <a:r>
                <a:rPr kumimoji="1" lang="zh-CN" altLang="en-US" sz="1200" b="1">
                  <a:solidFill>
                    <a:srgbClr val="0000FF"/>
                  </a:solidFill>
                  <a:latin typeface="微软雅黑" pitchFamily="34" charset="-122"/>
                  <a:ea typeface="微软雅黑" pitchFamily="34" charset="-122"/>
                </a:rPr>
                <a:t>客户端</a:t>
              </a:r>
            </a:p>
          </p:txBody>
        </p:sp>
        <p:sp>
          <p:nvSpPr>
            <p:cNvPr id="119" name="Text Box 141"/>
            <p:cNvSpPr txBox="1">
              <a:spLocks noChangeArrowheads="1"/>
            </p:cNvSpPr>
            <p:nvPr/>
          </p:nvSpPr>
          <p:spPr bwMode="auto">
            <a:xfrm>
              <a:off x="6959857" y="4337766"/>
              <a:ext cx="1419563" cy="3472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1200" b="1">
                  <a:solidFill>
                    <a:srgbClr val="0000FF"/>
                  </a:solidFill>
                  <a:latin typeface="微软雅黑" pitchFamily="34" charset="-122"/>
                  <a:ea typeface="微软雅黑" pitchFamily="34" charset="-122"/>
                </a:rPr>
                <a:t>FTP </a:t>
              </a:r>
              <a:r>
                <a:rPr kumimoji="1" lang="zh-CN" altLang="en-US" sz="1200" b="1">
                  <a:solidFill>
                    <a:srgbClr val="0000FF"/>
                  </a:solidFill>
                  <a:latin typeface="微软雅黑" pitchFamily="34" charset="-122"/>
                  <a:ea typeface="微软雅黑" pitchFamily="34" charset="-122"/>
                </a:rPr>
                <a:t>服务器端</a:t>
              </a:r>
            </a:p>
          </p:txBody>
        </p:sp>
        <p:sp>
          <p:nvSpPr>
            <p:cNvPr id="120" name="AutoShape 142"/>
            <p:cNvSpPr>
              <a:spLocks noChangeArrowheads="1"/>
            </p:cNvSpPr>
            <p:nvPr/>
          </p:nvSpPr>
          <p:spPr bwMode="auto">
            <a:xfrm>
              <a:off x="408334" y="3399557"/>
              <a:ext cx="638042" cy="835025"/>
            </a:xfrm>
            <a:prstGeom prst="can">
              <a:avLst>
                <a:gd name="adj" fmla="val 35445"/>
              </a:avLst>
            </a:prstGeom>
            <a:gradFill rotWithShape="1">
              <a:gsLst>
                <a:gs pos="0">
                  <a:srgbClr val="0070C0"/>
                </a:gs>
                <a:gs pos="50000">
                  <a:srgbClr val="00FFCC"/>
                </a:gs>
                <a:gs pos="100000">
                  <a:srgbClr val="0070C0"/>
                </a:gs>
              </a:gsLst>
              <a:lin ang="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1400" b="1">
                <a:solidFill>
                  <a:srgbClr val="000099"/>
                </a:solidFill>
                <a:latin typeface="微软雅黑" pitchFamily="34" charset="-122"/>
                <a:ea typeface="微软雅黑" pitchFamily="34" charset="-122"/>
              </a:endParaRPr>
            </a:p>
          </p:txBody>
        </p:sp>
        <p:sp>
          <p:nvSpPr>
            <p:cNvPr id="121" name="Line 143"/>
            <p:cNvSpPr>
              <a:spLocks noChangeShapeType="1"/>
            </p:cNvSpPr>
            <p:nvPr/>
          </p:nvSpPr>
          <p:spPr bwMode="auto">
            <a:xfrm>
              <a:off x="1046376" y="3817068"/>
              <a:ext cx="638043" cy="0"/>
            </a:xfrm>
            <a:prstGeom prst="line">
              <a:avLst/>
            </a:prstGeom>
            <a:noFill/>
            <a:ln w="12700">
              <a:solidFill>
                <a:srgbClr val="CC00CC"/>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122" name="Line 144"/>
            <p:cNvSpPr>
              <a:spLocks noChangeShapeType="1"/>
            </p:cNvSpPr>
            <p:nvPr/>
          </p:nvSpPr>
          <p:spPr bwMode="auto">
            <a:xfrm>
              <a:off x="8429442" y="3817068"/>
              <a:ext cx="638042" cy="0"/>
            </a:xfrm>
            <a:prstGeom prst="line">
              <a:avLst/>
            </a:prstGeom>
            <a:noFill/>
            <a:ln w="12700">
              <a:solidFill>
                <a:srgbClr val="CC00CC"/>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123" name="AutoShape 145"/>
            <p:cNvSpPr>
              <a:spLocks noChangeArrowheads="1"/>
            </p:cNvSpPr>
            <p:nvPr/>
          </p:nvSpPr>
          <p:spPr bwMode="auto">
            <a:xfrm>
              <a:off x="9067485" y="3399557"/>
              <a:ext cx="638043" cy="835025"/>
            </a:xfrm>
            <a:prstGeom prst="can">
              <a:avLst>
                <a:gd name="adj" fmla="val 35445"/>
              </a:avLst>
            </a:prstGeom>
            <a:gradFill rotWithShape="1">
              <a:gsLst>
                <a:gs pos="0">
                  <a:srgbClr val="0070C0"/>
                </a:gs>
                <a:gs pos="50000">
                  <a:srgbClr val="00FFCC"/>
                </a:gs>
                <a:gs pos="100000">
                  <a:srgbClr val="0070C0"/>
                </a:gs>
              </a:gsLst>
              <a:lin ang="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1400" b="1">
                <a:solidFill>
                  <a:srgbClr val="000099"/>
                </a:solidFill>
                <a:latin typeface="微软雅黑" pitchFamily="34" charset="-122"/>
                <a:ea typeface="微软雅黑" pitchFamily="34" charset="-122"/>
              </a:endParaRPr>
            </a:p>
          </p:txBody>
        </p:sp>
        <p:sp>
          <p:nvSpPr>
            <p:cNvPr id="124" name="Line 146"/>
            <p:cNvSpPr>
              <a:spLocks noChangeShapeType="1"/>
            </p:cNvSpPr>
            <p:nvPr/>
          </p:nvSpPr>
          <p:spPr bwMode="auto">
            <a:xfrm>
              <a:off x="3051653" y="3863106"/>
              <a:ext cx="4010554" cy="0"/>
            </a:xfrm>
            <a:prstGeom prst="line">
              <a:avLst/>
            </a:prstGeom>
            <a:noFill/>
            <a:ln w="38100">
              <a:solidFill>
                <a:srgbClr val="CC00CC"/>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125" name="Line 147"/>
            <p:cNvSpPr>
              <a:spLocks noChangeShapeType="1"/>
            </p:cNvSpPr>
            <p:nvPr/>
          </p:nvSpPr>
          <p:spPr bwMode="auto">
            <a:xfrm>
              <a:off x="3051653" y="3029668"/>
              <a:ext cx="4010554" cy="0"/>
            </a:xfrm>
            <a:prstGeom prst="line">
              <a:avLst/>
            </a:prstGeom>
            <a:noFill/>
            <a:ln w="38100">
              <a:solidFill>
                <a:srgbClr val="00B050"/>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graphicFrame>
          <p:nvGraphicFramePr>
            <p:cNvPr id="126" name="Object 148"/>
            <p:cNvGraphicFramePr>
              <a:graphicFrameLocks noChangeAspect="1"/>
            </p:cNvGraphicFramePr>
            <p:nvPr>
              <p:extLst>
                <p:ext uri="{D42A27DB-BD31-4B8C-83A1-F6EECF244321}">
                  <p14:modId xmlns:p14="http://schemas.microsoft.com/office/powerpoint/2010/main" val="2097526836"/>
                </p:ext>
              </p:extLst>
            </p:nvPr>
          </p:nvGraphicFramePr>
          <p:xfrm>
            <a:off x="3871995" y="2658193"/>
            <a:ext cx="2369873" cy="1746250"/>
          </p:xfrm>
          <a:graphic>
            <a:graphicData uri="http://schemas.openxmlformats.org/presentationml/2006/ole">
              <mc:AlternateContent xmlns:mc="http://schemas.openxmlformats.org/markup-compatibility/2006">
                <mc:Choice xmlns:v="urn:schemas-microsoft-com:vml" Requires="v">
                  <p:oleObj spid="_x0000_s8384" name="VISIO" r:id="rId3" imgW="1687068" imgH="964692" progId="">
                    <p:embed/>
                  </p:oleObj>
                </mc:Choice>
                <mc:Fallback>
                  <p:oleObj name="VISIO" r:id="rId3" imgW="1687068" imgH="964692" progId="">
                    <p:embed/>
                    <p:pic>
                      <p:nvPicPr>
                        <p:cNvPr id="0" name="Picture 18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71995" y="2658193"/>
                          <a:ext cx="2369873" cy="1746250"/>
                        </a:xfrm>
                        <a:prstGeom prst="rect">
                          <a:avLst/>
                        </a:prstGeom>
                        <a:noFill/>
                        <a:ln>
                          <a:noFill/>
                        </a:ln>
                        <a:effectLst>
                          <a:outerShdw dist="25400" dir="54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127" name="Text Box 149"/>
            <p:cNvSpPr txBox="1">
              <a:spLocks noChangeArrowheads="1"/>
            </p:cNvSpPr>
            <p:nvPr/>
          </p:nvSpPr>
          <p:spPr bwMode="auto">
            <a:xfrm>
              <a:off x="4611580" y="3310268"/>
              <a:ext cx="810261" cy="3472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1200" b="1" dirty="0">
                  <a:solidFill>
                    <a:srgbClr val="0000FF"/>
                  </a:solidFill>
                  <a:latin typeface="微软雅黑" pitchFamily="34" charset="-122"/>
                  <a:ea typeface="微软雅黑" pitchFamily="34" charset="-122"/>
                </a:rPr>
                <a:t>互联网</a:t>
              </a:r>
            </a:p>
          </p:txBody>
        </p:sp>
        <p:sp>
          <p:nvSpPr>
            <p:cNvPr id="128" name="Text Box 150"/>
            <p:cNvSpPr txBox="1">
              <a:spLocks noChangeArrowheads="1"/>
            </p:cNvSpPr>
            <p:nvPr/>
          </p:nvSpPr>
          <p:spPr bwMode="auto">
            <a:xfrm>
              <a:off x="4212727" y="2020018"/>
              <a:ext cx="1431702" cy="3472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1200" b="1" dirty="0">
                  <a:solidFill>
                    <a:srgbClr val="0000FF"/>
                  </a:solidFill>
                  <a:latin typeface="微软雅黑" pitchFamily="34" charset="-122"/>
                  <a:ea typeface="微软雅黑" pitchFamily="34" charset="-122"/>
                </a:rPr>
                <a:t>TCP </a:t>
              </a:r>
              <a:r>
                <a:rPr kumimoji="1" lang="zh-CN" altLang="en-US" sz="1200" b="1" dirty="0">
                  <a:solidFill>
                    <a:srgbClr val="0000FF"/>
                  </a:solidFill>
                  <a:latin typeface="微软雅黑" pitchFamily="34" charset="-122"/>
                  <a:ea typeface="微软雅黑" pitchFamily="34" charset="-122"/>
                </a:rPr>
                <a:t>控制连接</a:t>
              </a:r>
            </a:p>
          </p:txBody>
        </p:sp>
        <p:sp>
          <p:nvSpPr>
            <p:cNvPr id="129" name="Text Box 151"/>
            <p:cNvSpPr txBox="1">
              <a:spLocks noChangeArrowheads="1"/>
            </p:cNvSpPr>
            <p:nvPr/>
          </p:nvSpPr>
          <p:spPr bwMode="auto">
            <a:xfrm>
              <a:off x="4308097" y="4593355"/>
              <a:ext cx="1431702" cy="3472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1200" b="1" dirty="0">
                  <a:solidFill>
                    <a:srgbClr val="0000FF"/>
                  </a:solidFill>
                  <a:latin typeface="微软雅黑" pitchFamily="34" charset="-122"/>
                  <a:ea typeface="微软雅黑" pitchFamily="34" charset="-122"/>
                </a:rPr>
                <a:t>TCP </a:t>
              </a:r>
              <a:r>
                <a:rPr kumimoji="1" lang="zh-CN" altLang="en-US" sz="1200" b="1" dirty="0">
                  <a:solidFill>
                    <a:srgbClr val="0000FF"/>
                  </a:solidFill>
                  <a:latin typeface="微软雅黑" pitchFamily="34" charset="-122"/>
                  <a:ea typeface="微软雅黑" pitchFamily="34" charset="-122"/>
                </a:rPr>
                <a:t>数据连接</a:t>
              </a:r>
            </a:p>
          </p:txBody>
        </p:sp>
        <p:sp>
          <p:nvSpPr>
            <p:cNvPr id="130" name="Line 152"/>
            <p:cNvSpPr>
              <a:spLocks noChangeShapeType="1"/>
            </p:cNvSpPr>
            <p:nvPr/>
          </p:nvSpPr>
          <p:spPr bwMode="auto">
            <a:xfrm flipH="1" flipV="1">
              <a:off x="3689696" y="3863107"/>
              <a:ext cx="1002638" cy="649287"/>
            </a:xfrm>
            <a:prstGeom prst="line">
              <a:avLst/>
            </a:prstGeom>
            <a:noFill/>
            <a:ln w="12700">
              <a:solidFill>
                <a:srgbClr val="0000FF"/>
              </a:solidFill>
              <a:round/>
              <a:headEn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131" name="Line 153"/>
            <p:cNvSpPr>
              <a:spLocks noChangeShapeType="1"/>
            </p:cNvSpPr>
            <p:nvPr/>
          </p:nvSpPr>
          <p:spPr bwMode="auto">
            <a:xfrm flipV="1">
              <a:off x="5330377" y="3863107"/>
              <a:ext cx="1093788" cy="649287"/>
            </a:xfrm>
            <a:prstGeom prst="line">
              <a:avLst/>
            </a:prstGeom>
            <a:noFill/>
            <a:ln w="12700">
              <a:solidFill>
                <a:srgbClr val="0000FF"/>
              </a:solidFill>
              <a:round/>
              <a:headEn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132" name="Line 154"/>
            <p:cNvSpPr>
              <a:spLocks noChangeShapeType="1"/>
            </p:cNvSpPr>
            <p:nvPr/>
          </p:nvSpPr>
          <p:spPr bwMode="auto">
            <a:xfrm>
              <a:off x="5239228" y="2472456"/>
              <a:ext cx="1184937" cy="557212"/>
            </a:xfrm>
            <a:prstGeom prst="line">
              <a:avLst/>
            </a:prstGeom>
            <a:noFill/>
            <a:ln w="12700">
              <a:solidFill>
                <a:srgbClr val="0000FF"/>
              </a:solidFill>
              <a:round/>
              <a:headEn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133" name="Line 155"/>
            <p:cNvSpPr>
              <a:spLocks noChangeShapeType="1"/>
            </p:cNvSpPr>
            <p:nvPr/>
          </p:nvSpPr>
          <p:spPr bwMode="auto">
            <a:xfrm flipH="1">
              <a:off x="3598546" y="2472456"/>
              <a:ext cx="1093788" cy="557212"/>
            </a:xfrm>
            <a:prstGeom prst="line">
              <a:avLst/>
            </a:prstGeom>
            <a:noFill/>
            <a:ln w="12700">
              <a:solidFill>
                <a:srgbClr val="0000FF"/>
              </a:solidFill>
              <a:round/>
              <a:headEn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134" name="Oval 156"/>
            <p:cNvSpPr>
              <a:spLocks noChangeArrowheads="1"/>
            </p:cNvSpPr>
            <p:nvPr/>
          </p:nvSpPr>
          <p:spPr bwMode="auto">
            <a:xfrm>
              <a:off x="1684419" y="2008906"/>
              <a:ext cx="1367234" cy="557212"/>
            </a:xfrm>
            <a:prstGeom prst="ellipse">
              <a:avLst/>
            </a:prstGeom>
            <a:solidFill>
              <a:srgbClr val="00FFCC"/>
            </a:solidFill>
            <a:ln w="9525">
              <a:noFill/>
              <a:round/>
              <a:headEnd/>
              <a:tailEnd/>
            </a:ln>
            <a:effectLst/>
          </p:spPr>
          <p:txBody>
            <a:bodyPr wrap="none" anchor="ctr"/>
            <a:lstStyle/>
            <a:p>
              <a:pPr algn="ctr" eaLnBrk="1" hangingPunct="1"/>
              <a:r>
                <a:rPr kumimoji="1" lang="zh-CN" altLang="en-US" sz="1200" b="1" dirty="0">
                  <a:latin typeface="微软雅黑" pitchFamily="34" charset="-122"/>
                  <a:ea typeface="微软雅黑" pitchFamily="34" charset="-122"/>
                </a:rPr>
                <a:t>用户界面</a:t>
              </a:r>
            </a:p>
          </p:txBody>
        </p:sp>
        <p:sp>
          <p:nvSpPr>
            <p:cNvPr id="135" name="Line 157"/>
            <p:cNvSpPr>
              <a:spLocks noChangeShapeType="1"/>
            </p:cNvSpPr>
            <p:nvPr/>
          </p:nvSpPr>
          <p:spPr bwMode="auto">
            <a:xfrm>
              <a:off x="2413611" y="3307481"/>
              <a:ext cx="0" cy="277812"/>
            </a:xfrm>
            <a:prstGeom prst="line">
              <a:avLst/>
            </a:prstGeom>
            <a:noFill/>
            <a:ln w="38100">
              <a:solidFill>
                <a:srgbClr val="00B0F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136" name="Oval 158"/>
            <p:cNvSpPr>
              <a:spLocks noChangeArrowheads="1"/>
            </p:cNvSpPr>
            <p:nvPr/>
          </p:nvSpPr>
          <p:spPr bwMode="auto">
            <a:xfrm>
              <a:off x="1684419" y="2750269"/>
              <a:ext cx="1367234" cy="557213"/>
            </a:xfrm>
            <a:prstGeom prst="ellipse">
              <a:avLst/>
            </a:prstGeom>
            <a:solidFill>
              <a:srgbClr val="99FFCC"/>
            </a:solidFill>
            <a:ln w="9525">
              <a:noFill/>
              <a:round/>
              <a:headEnd/>
              <a:tailEnd/>
            </a:ln>
            <a:effectLst/>
          </p:spPr>
          <p:txBody>
            <a:bodyPr wrap="none" anchor="ctr"/>
            <a:lstStyle/>
            <a:p>
              <a:pPr algn="ctr" eaLnBrk="1" hangingPunct="1"/>
              <a:r>
                <a:rPr kumimoji="1" lang="zh-CN" altLang="en-US" sz="1200" b="1">
                  <a:latin typeface="微软雅黑" pitchFamily="34" charset="-122"/>
                  <a:ea typeface="微软雅黑" pitchFamily="34" charset="-122"/>
                </a:rPr>
                <a:t>控制进程</a:t>
              </a:r>
            </a:p>
          </p:txBody>
        </p:sp>
        <p:sp>
          <p:nvSpPr>
            <p:cNvPr id="137" name="Oval 159"/>
            <p:cNvSpPr>
              <a:spLocks noChangeArrowheads="1"/>
            </p:cNvSpPr>
            <p:nvPr/>
          </p:nvSpPr>
          <p:spPr bwMode="auto">
            <a:xfrm>
              <a:off x="1684419" y="3493219"/>
              <a:ext cx="1367234" cy="741363"/>
            </a:xfrm>
            <a:prstGeom prst="ellipse">
              <a:avLst/>
            </a:prstGeom>
            <a:solidFill>
              <a:srgbClr val="66FF66"/>
            </a:solidFill>
            <a:ln w="9525">
              <a:noFill/>
              <a:round/>
              <a:headEnd/>
              <a:tailEnd/>
            </a:ln>
            <a:effectLst/>
          </p:spPr>
          <p:txBody>
            <a:bodyPr wrap="none" anchor="ctr"/>
            <a:lstStyle/>
            <a:p>
              <a:pPr algn="ctr" eaLnBrk="1" hangingPunct="1"/>
              <a:r>
                <a:rPr kumimoji="1" lang="zh-CN" altLang="en-US" sz="1200" b="1">
                  <a:latin typeface="微软雅黑" pitchFamily="34" charset="-122"/>
                  <a:ea typeface="微软雅黑" pitchFamily="34" charset="-122"/>
                </a:rPr>
                <a:t>数据传送</a:t>
              </a:r>
            </a:p>
            <a:p>
              <a:pPr algn="ctr" eaLnBrk="1" hangingPunct="1"/>
              <a:r>
                <a:rPr kumimoji="1" lang="zh-CN" altLang="en-US" sz="1200" b="1">
                  <a:latin typeface="微软雅黑" pitchFamily="34" charset="-122"/>
                  <a:ea typeface="微软雅黑" pitchFamily="34" charset="-122"/>
                </a:rPr>
                <a:t>进程</a:t>
              </a:r>
            </a:p>
          </p:txBody>
        </p:sp>
        <p:sp>
          <p:nvSpPr>
            <p:cNvPr id="138" name="Line 160"/>
            <p:cNvSpPr>
              <a:spLocks noChangeShapeType="1"/>
            </p:cNvSpPr>
            <p:nvPr/>
          </p:nvSpPr>
          <p:spPr bwMode="auto">
            <a:xfrm>
              <a:off x="7791399" y="3307481"/>
              <a:ext cx="0" cy="277812"/>
            </a:xfrm>
            <a:prstGeom prst="line">
              <a:avLst/>
            </a:prstGeom>
            <a:noFill/>
            <a:ln w="38100">
              <a:solidFill>
                <a:srgbClr val="00B0F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139" name="Oval 161"/>
            <p:cNvSpPr>
              <a:spLocks noChangeArrowheads="1"/>
            </p:cNvSpPr>
            <p:nvPr/>
          </p:nvSpPr>
          <p:spPr bwMode="auto">
            <a:xfrm>
              <a:off x="7062207" y="3493219"/>
              <a:ext cx="1367235" cy="741363"/>
            </a:xfrm>
            <a:prstGeom prst="ellipse">
              <a:avLst/>
            </a:prstGeom>
            <a:solidFill>
              <a:srgbClr val="66FF66"/>
            </a:solidFill>
            <a:ln w="9525" algn="ctr">
              <a:noFill/>
              <a:round/>
              <a:headEnd/>
              <a:tailEnd/>
            </a:ln>
            <a:effectLst/>
          </p:spPr>
          <p:txBody>
            <a:bodyPr wrap="none" anchor="ctr"/>
            <a:lstStyle/>
            <a:p>
              <a:pPr algn="ctr" eaLnBrk="1" hangingPunct="1"/>
              <a:r>
                <a:rPr kumimoji="1" lang="zh-CN" altLang="en-US" sz="1200" b="1">
                  <a:latin typeface="微软雅黑" pitchFamily="34" charset="-122"/>
                  <a:ea typeface="微软雅黑" pitchFamily="34" charset="-122"/>
                </a:rPr>
                <a:t>数据传送</a:t>
              </a:r>
            </a:p>
            <a:p>
              <a:pPr algn="ctr" eaLnBrk="1" hangingPunct="1"/>
              <a:r>
                <a:rPr kumimoji="1" lang="zh-CN" altLang="en-US" sz="1200" b="1">
                  <a:latin typeface="微软雅黑" pitchFamily="34" charset="-122"/>
                  <a:ea typeface="微软雅黑" pitchFamily="34" charset="-122"/>
                </a:rPr>
                <a:t>进程</a:t>
              </a:r>
            </a:p>
          </p:txBody>
        </p:sp>
      </p:grpSp>
    </p:spTree>
    <p:extLst>
      <p:ext uri="{BB962C8B-B14F-4D97-AF65-F5344CB8AC3E}">
        <p14:creationId xmlns:p14="http://schemas.microsoft.com/office/powerpoint/2010/main" val="21188650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AutoShape 5"/>
          <p:cNvSpPr>
            <a:spLocks noChangeArrowheads="1"/>
          </p:cNvSpPr>
          <p:nvPr/>
        </p:nvSpPr>
        <p:spPr bwMode="auto">
          <a:xfrm>
            <a:off x="556963" y="832357"/>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27" name="Rectangle 6"/>
          <p:cNvSpPr>
            <a:spLocks noChangeArrowheads="1"/>
          </p:cNvSpPr>
          <p:nvPr/>
        </p:nvSpPr>
        <p:spPr bwMode="auto">
          <a:xfrm>
            <a:off x="3386154" y="799146"/>
            <a:ext cx="239039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 两个不同的端口号</a:t>
            </a:r>
          </a:p>
        </p:txBody>
      </p:sp>
      <p:sp>
        <p:nvSpPr>
          <p:cNvPr id="28" name="Rectangle 68"/>
          <p:cNvSpPr>
            <a:spLocks noChangeArrowheads="1"/>
          </p:cNvSpPr>
          <p:nvPr/>
        </p:nvSpPr>
        <p:spPr bwMode="auto">
          <a:xfrm>
            <a:off x="483810" y="1277752"/>
            <a:ext cx="8121929" cy="30546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当客户进程向服务器进程发出建立连接请求时，要寻找连接服务器进程的</a:t>
            </a:r>
            <a:r>
              <a:rPr lang="zh-CN" altLang="en-US" sz="2000" b="1" dirty="0">
                <a:solidFill>
                  <a:srgbClr val="0000FF"/>
                </a:solidFill>
                <a:latin typeface="微软雅黑" pitchFamily="34" charset="-122"/>
                <a:ea typeface="微软雅黑" pitchFamily="34" charset="-122"/>
              </a:rPr>
              <a:t>熟知端口</a:t>
            </a:r>
            <a:r>
              <a:rPr lang="zh-CN" altLang="en-US" sz="2000" b="1" dirty="0">
                <a:latin typeface="微软雅黑" pitchFamily="34" charset="-122"/>
                <a:ea typeface="微软雅黑" pitchFamily="34" charset="-122"/>
              </a:rPr>
              <a:t> </a:t>
            </a:r>
            <a:r>
              <a:rPr lang="en-US" altLang="zh-CN" sz="2000" b="1" dirty="0">
                <a:latin typeface="微软雅黑" pitchFamily="34" charset="-122"/>
                <a:ea typeface="微软雅黑" pitchFamily="34" charset="-122"/>
              </a:rPr>
              <a:t>(21)</a:t>
            </a:r>
            <a:r>
              <a:rPr lang="zh-CN" altLang="en-US" sz="2000" b="1" dirty="0">
                <a:latin typeface="微软雅黑" pitchFamily="34" charset="-122"/>
                <a:ea typeface="微软雅黑" pitchFamily="34" charset="-122"/>
              </a:rPr>
              <a:t>，同时还要告诉服务器进程自己的另一个端口号码，用于建立数据传送连接。</a:t>
            </a:r>
          </a:p>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接着，服务器进程用自己传送数据的</a:t>
            </a:r>
            <a:r>
              <a:rPr lang="zh-CN" altLang="en-US" sz="2000" b="1" dirty="0">
                <a:solidFill>
                  <a:srgbClr val="0000FF"/>
                </a:solidFill>
                <a:latin typeface="微软雅黑" pitchFamily="34" charset="-122"/>
                <a:ea typeface="微软雅黑" pitchFamily="34" charset="-122"/>
              </a:rPr>
              <a:t>熟知端口 </a:t>
            </a:r>
            <a:r>
              <a:rPr lang="en-US" altLang="zh-CN" sz="2000" b="1" dirty="0">
                <a:latin typeface="微软雅黑" pitchFamily="34" charset="-122"/>
                <a:ea typeface="微软雅黑" pitchFamily="34" charset="-122"/>
              </a:rPr>
              <a:t>(20) </a:t>
            </a:r>
            <a:r>
              <a:rPr lang="zh-CN" altLang="en-US" sz="2000" b="1" dirty="0">
                <a:latin typeface="微软雅黑" pitchFamily="34" charset="-122"/>
                <a:ea typeface="微软雅黑" pitchFamily="34" charset="-122"/>
              </a:rPr>
              <a:t>与客户进程所提供的端口号码建立数据传送连接。</a:t>
            </a:r>
          </a:p>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由于 </a:t>
            </a:r>
            <a:r>
              <a:rPr lang="en-US" altLang="zh-CN" sz="2000" b="1" dirty="0">
                <a:latin typeface="微软雅黑" pitchFamily="34" charset="-122"/>
                <a:ea typeface="微软雅黑" pitchFamily="34" charset="-122"/>
              </a:rPr>
              <a:t>FTP </a:t>
            </a:r>
            <a:r>
              <a:rPr lang="zh-CN" altLang="en-US" sz="2000" b="1" dirty="0">
                <a:latin typeface="微软雅黑" pitchFamily="34" charset="-122"/>
                <a:ea typeface="微软雅黑" pitchFamily="34" charset="-122"/>
              </a:rPr>
              <a:t>使用了两个不同的端口号，所以数据连接与控制连接不会发生混乱。</a:t>
            </a:r>
          </a:p>
        </p:txBody>
      </p:sp>
    </p:spTree>
    <p:extLst>
      <p:ext uri="{BB962C8B-B14F-4D97-AF65-F5344CB8AC3E}">
        <p14:creationId xmlns:p14="http://schemas.microsoft.com/office/powerpoint/2010/main" val="259780703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5"/>
          <p:cNvSpPr>
            <a:spLocks noChangeArrowheads="1"/>
          </p:cNvSpPr>
          <p:nvPr/>
        </p:nvSpPr>
        <p:spPr bwMode="auto">
          <a:xfrm>
            <a:off x="556963" y="1558526"/>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6" name="Rectangle 6"/>
          <p:cNvSpPr>
            <a:spLocks noChangeArrowheads="1"/>
          </p:cNvSpPr>
          <p:nvPr/>
        </p:nvSpPr>
        <p:spPr bwMode="auto">
          <a:xfrm>
            <a:off x="2873193" y="1525315"/>
            <a:ext cx="341632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 使用两个不同端口号的好处</a:t>
            </a:r>
          </a:p>
        </p:txBody>
      </p:sp>
      <p:sp>
        <p:nvSpPr>
          <p:cNvPr id="7" name="Rectangle 68"/>
          <p:cNvSpPr>
            <a:spLocks noChangeArrowheads="1"/>
          </p:cNvSpPr>
          <p:nvPr/>
        </p:nvSpPr>
        <p:spPr bwMode="auto">
          <a:xfrm>
            <a:off x="483810" y="2003921"/>
            <a:ext cx="8349294" cy="93871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使协议更加简单和更容易实现。</a:t>
            </a:r>
          </a:p>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在传输文件时还可以利用控制连接（例如，客户发送请求终止传输）。</a:t>
            </a:r>
          </a:p>
        </p:txBody>
      </p:sp>
    </p:spTree>
    <p:extLst>
      <p:ext uri="{BB962C8B-B14F-4D97-AF65-F5344CB8AC3E}">
        <p14:creationId xmlns:p14="http://schemas.microsoft.com/office/powerpoint/2010/main" val="266619299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AutoShape 5"/>
          <p:cNvSpPr>
            <a:spLocks noChangeArrowheads="1"/>
          </p:cNvSpPr>
          <p:nvPr/>
        </p:nvSpPr>
        <p:spPr bwMode="auto">
          <a:xfrm>
            <a:off x="556963" y="618900"/>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75" name="Rectangle 6"/>
          <p:cNvSpPr>
            <a:spLocks noChangeArrowheads="1"/>
          </p:cNvSpPr>
          <p:nvPr/>
        </p:nvSpPr>
        <p:spPr bwMode="auto">
          <a:xfrm>
            <a:off x="3297091" y="585689"/>
            <a:ext cx="256852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itchFamily="34" charset="-122"/>
                <a:ea typeface="微软雅黑" pitchFamily="34" charset="-122"/>
              </a:rPr>
              <a:t>NFS </a:t>
            </a:r>
            <a:r>
              <a:rPr lang="zh-CN" altLang="en-US" sz="2000" b="1" dirty="0">
                <a:solidFill>
                  <a:schemeClr val="bg1"/>
                </a:solidFill>
                <a:latin typeface="微软雅黑" pitchFamily="34" charset="-122"/>
                <a:ea typeface="微软雅黑" pitchFamily="34" charset="-122"/>
              </a:rPr>
              <a:t>采用另一种思路</a:t>
            </a:r>
          </a:p>
        </p:txBody>
      </p:sp>
      <p:sp>
        <p:nvSpPr>
          <p:cNvPr id="76" name="Rectangle 68"/>
          <p:cNvSpPr>
            <a:spLocks noChangeArrowheads="1"/>
          </p:cNvSpPr>
          <p:nvPr/>
        </p:nvSpPr>
        <p:spPr bwMode="auto">
          <a:xfrm>
            <a:off x="483810" y="954567"/>
            <a:ext cx="8121929" cy="3477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eaLnBrk="0" hangingPunct="0">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NFS </a:t>
            </a:r>
            <a:r>
              <a:rPr lang="zh-CN" altLang="en-US" sz="2000" b="1" dirty="0">
                <a:latin typeface="微软雅黑" pitchFamily="34" charset="-122"/>
                <a:ea typeface="微软雅黑" pitchFamily="34" charset="-122"/>
              </a:rPr>
              <a:t>允许应用进程打开一个远地文件，并能在该文件的某一个特定的位置上开始读写数据。</a:t>
            </a:r>
          </a:p>
          <a:p>
            <a:pPr marL="285750" indent="-285750" eaLnBrk="0" hangingPunct="0">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NFS </a:t>
            </a:r>
            <a:r>
              <a:rPr lang="zh-CN" altLang="en-US" sz="2000" b="1" dirty="0">
                <a:latin typeface="微软雅黑" pitchFamily="34" charset="-122"/>
                <a:ea typeface="微软雅黑" pitchFamily="34" charset="-122"/>
              </a:rPr>
              <a:t>可使用户只复制一个大文件中的一个很小的片段，而不需要复制整个大文件。</a:t>
            </a:r>
          </a:p>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例如，计算机 </a:t>
            </a:r>
            <a:r>
              <a:rPr lang="en-US" altLang="zh-CN" sz="2000" b="1" dirty="0">
                <a:latin typeface="微软雅黑" pitchFamily="34" charset="-122"/>
                <a:ea typeface="微软雅黑" pitchFamily="34" charset="-122"/>
              </a:rPr>
              <a:t>A </a:t>
            </a:r>
            <a:r>
              <a:rPr lang="zh-CN" altLang="en-US" sz="2000" b="1" dirty="0">
                <a:latin typeface="微软雅黑" pitchFamily="34" charset="-122"/>
                <a:ea typeface="微软雅黑" pitchFamily="34" charset="-122"/>
              </a:rPr>
              <a:t>的 </a:t>
            </a:r>
            <a:r>
              <a:rPr lang="en-US" altLang="zh-CN" sz="2000" b="1" dirty="0">
                <a:latin typeface="微软雅黑" pitchFamily="34" charset="-122"/>
                <a:ea typeface="微软雅黑" pitchFamily="34" charset="-122"/>
              </a:rPr>
              <a:t>NFS </a:t>
            </a:r>
            <a:r>
              <a:rPr lang="zh-CN" altLang="en-US" sz="2000" b="1" dirty="0">
                <a:latin typeface="微软雅黑" pitchFamily="34" charset="-122"/>
                <a:ea typeface="微软雅黑" pitchFamily="34" charset="-122"/>
              </a:rPr>
              <a:t>客户软件，把要添加的数据和在文件后面写数据的请求一起发送到远地的计算机 </a:t>
            </a:r>
            <a:r>
              <a:rPr lang="en-US" altLang="zh-CN" sz="2000" b="1" dirty="0">
                <a:latin typeface="微软雅黑" pitchFamily="34" charset="-122"/>
                <a:ea typeface="微软雅黑" pitchFamily="34" charset="-122"/>
              </a:rPr>
              <a:t>B </a:t>
            </a:r>
            <a:r>
              <a:rPr lang="zh-CN" altLang="en-US" sz="2000" b="1" dirty="0">
                <a:latin typeface="微软雅黑" pitchFamily="34" charset="-122"/>
                <a:ea typeface="微软雅黑" pitchFamily="34" charset="-122"/>
              </a:rPr>
              <a:t>的 </a:t>
            </a:r>
            <a:r>
              <a:rPr lang="en-US" altLang="zh-CN" sz="2000" b="1" dirty="0">
                <a:latin typeface="微软雅黑" pitchFamily="34" charset="-122"/>
                <a:ea typeface="微软雅黑" pitchFamily="34" charset="-122"/>
              </a:rPr>
              <a:t>NFS </a:t>
            </a:r>
            <a:r>
              <a:rPr lang="zh-CN" altLang="en-US" sz="2000" b="1" dirty="0">
                <a:latin typeface="微软雅黑" pitchFamily="34" charset="-122"/>
                <a:ea typeface="微软雅黑" pitchFamily="34" charset="-122"/>
              </a:rPr>
              <a:t>服务器。</a:t>
            </a:r>
            <a:r>
              <a:rPr lang="en-US" altLang="zh-CN" sz="2000" b="1" dirty="0">
                <a:latin typeface="微软雅黑" pitchFamily="34" charset="-122"/>
                <a:ea typeface="微软雅黑" pitchFamily="34" charset="-122"/>
              </a:rPr>
              <a:t>NFS </a:t>
            </a:r>
            <a:r>
              <a:rPr lang="zh-CN" altLang="en-US" sz="2000" b="1" dirty="0">
                <a:latin typeface="微软雅黑" pitchFamily="34" charset="-122"/>
                <a:ea typeface="微软雅黑" pitchFamily="34" charset="-122"/>
              </a:rPr>
              <a:t>服务器更新文件后返回应答信息。</a:t>
            </a:r>
          </a:p>
          <a:p>
            <a:pPr marL="285750" indent="-285750" eaLnBrk="0" hangingPunct="0">
              <a:lnSpc>
                <a:spcPts val="3300"/>
              </a:lnSpc>
              <a:buClr>
                <a:srgbClr val="0070C0"/>
              </a:buClr>
              <a:buFont typeface="Wingdings" pitchFamily="2" charset="2"/>
              <a:buChar char="l"/>
            </a:pPr>
            <a:r>
              <a:rPr lang="en-US" altLang="zh-CN" sz="2000" b="1" dirty="0">
                <a:solidFill>
                  <a:srgbClr val="0000FF"/>
                </a:solidFill>
                <a:latin typeface="微软雅黑" pitchFamily="34" charset="-122"/>
                <a:ea typeface="微软雅黑" pitchFamily="34" charset="-122"/>
              </a:rPr>
              <a:t>NFS </a:t>
            </a:r>
            <a:r>
              <a:rPr lang="zh-CN" altLang="en-US" sz="2000" b="1" dirty="0">
                <a:solidFill>
                  <a:srgbClr val="0000FF"/>
                </a:solidFill>
                <a:latin typeface="微软雅黑" pitchFamily="34" charset="-122"/>
                <a:ea typeface="微软雅黑" pitchFamily="34" charset="-122"/>
              </a:rPr>
              <a:t>在网络上传送的只是少量的修改数据。 </a:t>
            </a:r>
          </a:p>
        </p:txBody>
      </p:sp>
    </p:spTree>
    <p:extLst>
      <p:ext uri="{BB962C8B-B14F-4D97-AF65-F5344CB8AC3E}">
        <p14:creationId xmlns:p14="http://schemas.microsoft.com/office/powerpoint/2010/main" val="194336425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5"/>
          <p:cNvSpPr>
            <a:spLocks noChangeArrowheads="1"/>
          </p:cNvSpPr>
          <p:nvPr/>
        </p:nvSpPr>
        <p:spPr bwMode="auto">
          <a:xfrm>
            <a:off x="545143" y="841994"/>
            <a:ext cx="8053711" cy="388721"/>
          </a:xfrm>
          <a:prstGeom prst="roundRect">
            <a:avLst>
              <a:gd name="adj" fmla="val 16667"/>
            </a:avLst>
          </a:prstGeom>
          <a:solidFill>
            <a:srgbClr val="0089FA"/>
          </a:solidFill>
          <a:ln>
            <a:noFill/>
          </a:ln>
          <a:effectLst/>
          <a:extLst/>
        </p:spPr>
        <p:txBody>
          <a:bodyPr wrap="none" anchor="ctr"/>
          <a:lstStyle/>
          <a:p>
            <a:endParaRPr lang="zh-CN" altLang="en-US"/>
          </a:p>
        </p:txBody>
      </p:sp>
      <p:sp>
        <p:nvSpPr>
          <p:cNvPr id="6" name="Rectangle 6"/>
          <p:cNvSpPr>
            <a:spLocks noChangeArrowheads="1"/>
          </p:cNvSpPr>
          <p:nvPr/>
        </p:nvSpPr>
        <p:spPr bwMode="auto">
          <a:xfrm>
            <a:off x="2358543" y="799723"/>
            <a:ext cx="442691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itchFamily="34" charset="-122"/>
                <a:ea typeface="微软雅黑" pitchFamily="34" charset="-122"/>
              </a:rPr>
              <a:t>6.2.3  </a:t>
            </a:r>
            <a:r>
              <a:rPr lang="zh-CN" altLang="en-US" sz="2400" b="1" dirty="0">
                <a:solidFill>
                  <a:schemeClr val="bg1"/>
                </a:solidFill>
                <a:latin typeface="微软雅黑" pitchFamily="34" charset="-122"/>
                <a:ea typeface="微软雅黑" pitchFamily="34" charset="-122"/>
              </a:rPr>
              <a:t>简单文件传送协议 </a:t>
            </a:r>
            <a:r>
              <a:rPr lang="en-US" altLang="zh-CN" sz="2400" b="1" dirty="0">
                <a:solidFill>
                  <a:schemeClr val="bg1"/>
                </a:solidFill>
                <a:latin typeface="微软雅黑" pitchFamily="34" charset="-122"/>
                <a:ea typeface="微软雅黑" pitchFamily="34" charset="-122"/>
              </a:rPr>
              <a:t>TFTP</a:t>
            </a:r>
            <a:endParaRPr lang="zh-CN" altLang="en-US" sz="2400" b="1" dirty="0">
              <a:solidFill>
                <a:schemeClr val="bg1"/>
              </a:solidFill>
              <a:latin typeface="微软雅黑" pitchFamily="34" charset="-122"/>
              <a:ea typeface="微软雅黑" pitchFamily="34" charset="-122"/>
            </a:endParaRPr>
          </a:p>
        </p:txBody>
      </p:sp>
      <p:sp>
        <p:nvSpPr>
          <p:cNvPr id="7" name="Rectangle 8"/>
          <p:cNvSpPr>
            <a:spLocks noChangeArrowheads="1"/>
          </p:cNvSpPr>
          <p:nvPr/>
        </p:nvSpPr>
        <p:spPr bwMode="auto">
          <a:xfrm>
            <a:off x="545143" y="1236731"/>
            <a:ext cx="8053711" cy="30546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TFTP (Trivial File Transfer Protocol) </a:t>
            </a:r>
            <a:r>
              <a:rPr lang="zh-CN" altLang="en-US" sz="2000" b="1" dirty="0">
                <a:latin typeface="微软雅黑" pitchFamily="34" charset="-122"/>
                <a:ea typeface="微软雅黑" pitchFamily="34" charset="-122"/>
              </a:rPr>
              <a:t>是一个很小且易于实现的文件传送协议。</a:t>
            </a:r>
          </a:p>
          <a:p>
            <a:pPr marL="285750" indent="-285750">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TFTP </a:t>
            </a:r>
            <a:r>
              <a:rPr lang="zh-CN" altLang="en-US" sz="2000" b="1" dirty="0">
                <a:latin typeface="微软雅黑" pitchFamily="34" charset="-122"/>
                <a:ea typeface="微软雅黑" pitchFamily="34" charset="-122"/>
              </a:rPr>
              <a:t>使用客户服务器方式和使用 </a:t>
            </a:r>
            <a:r>
              <a:rPr lang="en-US" altLang="zh-CN" sz="2000" b="1" dirty="0">
                <a:latin typeface="微软雅黑" pitchFamily="34" charset="-122"/>
                <a:ea typeface="微软雅黑" pitchFamily="34" charset="-122"/>
              </a:rPr>
              <a:t>UDP </a:t>
            </a:r>
            <a:r>
              <a:rPr lang="zh-CN" altLang="en-US" sz="2000" b="1" dirty="0">
                <a:latin typeface="微软雅黑" pitchFamily="34" charset="-122"/>
                <a:ea typeface="微软雅黑" pitchFamily="34" charset="-122"/>
              </a:rPr>
              <a:t>数据报，因此 </a:t>
            </a:r>
            <a:r>
              <a:rPr lang="en-US" altLang="zh-CN" sz="2000" b="1" dirty="0">
                <a:latin typeface="微软雅黑" pitchFamily="34" charset="-122"/>
                <a:ea typeface="微软雅黑" pitchFamily="34" charset="-122"/>
              </a:rPr>
              <a:t>TFTP </a:t>
            </a:r>
            <a:r>
              <a:rPr lang="zh-CN" altLang="en-US" sz="2000" b="1" dirty="0">
                <a:latin typeface="微软雅黑" pitchFamily="34" charset="-122"/>
                <a:ea typeface="微软雅黑" pitchFamily="34" charset="-122"/>
              </a:rPr>
              <a:t>需要有自己的差错改正措施。</a:t>
            </a:r>
          </a:p>
          <a:p>
            <a:pPr marL="285750" indent="-285750">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TFTP </a:t>
            </a:r>
            <a:r>
              <a:rPr lang="zh-CN" altLang="en-US" sz="2000" b="1" dirty="0">
                <a:latin typeface="微软雅黑" pitchFamily="34" charset="-122"/>
                <a:ea typeface="微软雅黑" pitchFamily="34" charset="-122"/>
              </a:rPr>
              <a:t>只支持文件传输而不支持交互。</a:t>
            </a:r>
          </a:p>
          <a:p>
            <a:pPr marL="285750" indent="-285750">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TFTP </a:t>
            </a:r>
            <a:r>
              <a:rPr lang="zh-CN" altLang="en-US" sz="2000" b="1" dirty="0">
                <a:latin typeface="微软雅黑" pitchFamily="34" charset="-122"/>
                <a:ea typeface="微软雅黑" pitchFamily="34" charset="-122"/>
              </a:rPr>
              <a:t>没有一个庞大的命令集，没有列目录的功能，也不能对用户进行身份鉴别。 </a:t>
            </a:r>
          </a:p>
        </p:txBody>
      </p:sp>
    </p:spTree>
    <p:extLst>
      <p:ext uri="{BB962C8B-B14F-4D97-AF65-F5344CB8AC3E}">
        <p14:creationId xmlns:p14="http://schemas.microsoft.com/office/powerpoint/2010/main" val="42789788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9"/>
          <p:cNvSpPr>
            <a:spLocks noChangeArrowheads="1"/>
          </p:cNvSpPr>
          <p:nvPr/>
        </p:nvSpPr>
        <p:spPr bwMode="auto">
          <a:xfrm>
            <a:off x="2629135" y="1658622"/>
            <a:ext cx="5775326" cy="330200"/>
          </a:xfrm>
          <a:prstGeom prst="rect">
            <a:avLst/>
          </a:prstGeom>
          <a:solidFill>
            <a:srgbClr val="0098F6"/>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lgn="ctr">
                <a:solidFill>
                  <a:srgbClr val="000000"/>
                </a:solidFill>
                <a:miter lim="1000000"/>
                <a:headEnd/>
                <a:tailEnd/>
              </a14:hiddenLine>
            </a:ext>
          </a:extLst>
        </p:spPr>
        <p:txBody>
          <a:bodyPr anchor="ctr"/>
          <a:lstStyle/>
          <a:p>
            <a:pPr algn="ctr" eaLnBrk="0" hangingPunct="0"/>
            <a:endParaRPr lang="fr-FR">
              <a:solidFill>
                <a:srgbClr val="FFFFFF"/>
              </a:solidFill>
              <a:latin typeface="宋体" charset="-122"/>
            </a:endParaRPr>
          </a:p>
        </p:txBody>
      </p:sp>
      <p:sp>
        <p:nvSpPr>
          <p:cNvPr id="14" name="Rectangle 10"/>
          <p:cNvSpPr>
            <a:spLocks noChangeArrowheads="1"/>
          </p:cNvSpPr>
          <p:nvPr/>
        </p:nvSpPr>
        <p:spPr bwMode="auto">
          <a:xfrm>
            <a:off x="2629135" y="2265047"/>
            <a:ext cx="5775326" cy="330200"/>
          </a:xfrm>
          <a:prstGeom prst="rect">
            <a:avLst/>
          </a:prstGeom>
          <a:solidFill>
            <a:srgbClr val="1956B9"/>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lgn="ctr">
                <a:solidFill>
                  <a:srgbClr val="000000"/>
                </a:solidFill>
                <a:miter lim="1000000"/>
                <a:headEnd/>
                <a:tailEnd/>
              </a14:hiddenLine>
            </a:ext>
          </a:extLst>
        </p:spPr>
        <p:txBody>
          <a:bodyPr anchor="ctr"/>
          <a:lstStyle/>
          <a:p>
            <a:pPr algn="ctr" eaLnBrk="0" hangingPunct="0"/>
            <a:endParaRPr lang="fr-FR">
              <a:solidFill>
                <a:srgbClr val="FFFFFF"/>
              </a:solidFill>
              <a:latin typeface="宋体" charset="-122"/>
            </a:endParaRPr>
          </a:p>
        </p:txBody>
      </p:sp>
      <p:sp>
        <p:nvSpPr>
          <p:cNvPr id="15" name="Rectangle 11"/>
          <p:cNvSpPr>
            <a:spLocks noChangeArrowheads="1"/>
          </p:cNvSpPr>
          <p:nvPr/>
        </p:nvSpPr>
        <p:spPr bwMode="auto">
          <a:xfrm>
            <a:off x="2629135" y="2882584"/>
            <a:ext cx="5775326" cy="330200"/>
          </a:xfrm>
          <a:prstGeom prst="rect">
            <a:avLst/>
          </a:prstGeom>
          <a:solidFill>
            <a:srgbClr val="0098F6"/>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lgn="ctr">
                <a:solidFill>
                  <a:srgbClr val="000000"/>
                </a:solidFill>
                <a:miter lim="1000000"/>
                <a:headEnd/>
                <a:tailEnd/>
              </a14:hiddenLine>
            </a:ext>
          </a:extLst>
        </p:spPr>
        <p:txBody>
          <a:bodyPr anchor="ctr"/>
          <a:lstStyle/>
          <a:p>
            <a:pPr algn="ctr" eaLnBrk="0" hangingPunct="0"/>
            <a:endParaRPr lang="fr-FR" dirty="0">
              <a:solidFill>
                <a:srgbClr val="FFFFFF"/>
              </a:solidFill>
              <a:latin typeface="宋体" charset="-122"/>
            </a:endParaRPr>
          </a:p>
        </p:txBody>
      </p:sp>
      <p:sp>
        <p:nvSpPr>
          <p:cNvPr id="16" name="Line 16"/>
          <p:cNvSpPr>
            <a:spLocks noChangeShapeType="1"/>
          </p:cNvSpPr>
          <p:nvPr/>
        </p:nvSpPr>
        <p:spPr bwMode="auto">
          <a:xfrm>
            <a:off x="3637198" y="1587184"/>
            <a:ext cx="0" cy="1800225"/>
          </a:xfrm>
          <a:prstGeom prst="line">
            <a:avLst/>
          </a:prstGeom>
          <a:noFill/>
          <a:ln w="28575" algn="ctr">
            <a:solidFill>
              <a:srgbClr val="FFFF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 name="Rectangle 8"/>
          <p:cNvSpPr>
            <a:spLocks noChangeArrowheads="1"/>
          </p:cNvSpPr>
          <p:nvPr/>
        </p:nvSpPr>
        <p:spPr bwMode="auto">
          <a:xfrm>
            <a:off x="2700573" y="1404622"/>
            <a:ext cx="5472113"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200000"/>
              </a:lnSpc>
            </a:pPr>
            <a:r>
              <a:rPr lang="en-US" altLang="zh-CN" sz="2000" b="1" dirty="0">
                <a:solidFill>
                  <a:schemeClr val="bg1"/>
                </a:solidFill>
                <a:latin typeface="微软雅黑" pitchFamily="34" charset="-122"/>
                <a:ea typeface="微软雅黑" pitchFamily="34" charset="-122"/>
              </a:rPr>
              <a:t>6.1.1                                         </a:t>
            </a:r>
            <a:r>
              <a:rPr lang="zh-CN" altLang="en-US" sz="2000" b="1" dirty="0">
                <a:solidFill>
                  <a:schemeClr val="bg1"/>
                </a:solidFill>
                <a:latin typeface="微软雅黑" pitchFamily="34" charset="-122"/>
                <a:ea typeface="微软雅黑" pitchFamily="34" charset="-122"/>
              </a:rPr>
              <a:t>域名系统概述</a:t>
            </a:r>
          </a:p>
          <a:p>
            <a:pPr eaLnBrk="0" hangingPunct="0">
              <a:lnSpc>
                <a:spcPct val="200000"/>
              </a:lnSpc>
            </a:pPr>
            <a:r>
              <a:rPr lang="en-US" altLang="zh-CN" sz="2000" b="1" dirty="0">
                <a:solidFill>
                  <a:schemeClr val="bg1"/>
                </a:solidFill>
                <a:latin typeface="微软雅黑" pitchFamily="34" charset="-122"/>
                <a:ea typeface="微软雅黑" pitchFamily="34" charset="-122"/>
              </a:rPr>
              <a:t>6.1.2                                  </a:t>
            </a:r>
            <a:r>
              <a:rPr lang="zh-CN" altLang="en-US" sz="2000" b="1" dirty="0">
                <a:solidFill>
                  <a:schemeClr val="bg1"/>
                </a:solidFill>
                <a:latin typeface="微软雅黑" pitchFamily="34" charset="-122"/>
                <a:ea typeface="微软雅黑" pitchFamily="34" charset="-122"/>
              </a:rPr>
              <a:t>互联网的域名结构</a:t>
            </a:r>
          </a:p>
          <a:p>
            <a:pPr eaLnBrk="0" hangingPunct="0">
              <a:lnSpc>
                <a:spcPct val="200000"/>
              </a:lnSpc>
            </a:pPr>
            <a:r>
              <a:rPr lang="en-US" altLang="zh-CN" sz="2000" b="1" dirty="0">
                <a:solidFill>
                  <a:schemeClr val="bg1"/>
                </a:solidFill>
                <a:latin typeface="微软雅黑" pitchFamily="34" charset="-122"/>
                <a:ea typeface="微软雅黑" pitchFamily="34" charset="-122"/>
              </a:rPr>
              <a:t>6.1.3                                            </a:t>
            </a:r>
            <a:r>
              <a:rPr lang="zh-CN" altLang="en-US" sz="2000" b="1" dirty="0">
                <a:solidFill>
                  <a:schemeClr val="bg1"/>
                </a:solidFill>
                <a:latin typeface="微软雅黑" pitchFamily="34" charset="-122"/>
                <a:ea typeface="微软雅黑" pitchFamily="34" charset="-122"/>
              </a:rPr>
              <a:t>域名服务器</a:t>
            </a:r>
          </a:p>
        </p:txBody>
      </p:sp>
      <p:sp>
        <p:nvSpPr>
          <p:cNvPr id="18" name="Rectangle 27"/>
          <p:cNvSpPr>
            <a:spLocks noChangeArrowheads="1"/>
          </p:cNvSpPr>
          <p:nvPr/>
        </p:nvSpPr>
        <p:spPr bwMode="auto">
          <a:xfrm>
            <a:off x="639730" y="1658622"/>
            <a:ext cx="1636540" cy="1555639"/>
          </a:xfrm>
          <a:prstGeom prst="rect">
            <a:avLst/>
          </a:prstGeom>
          <a:solidFill>
            <a:srgbClr val="0070C0"/>
          </a:solidFill>
          <a:ln>
            <a:noFill/>
          </a:ln>
          <a:effectLst/>
          <a:scene3d>
            <a:camera prst="orthographicFront">
              <a:rot lat="0" lon="0" rev="0"/>
            </a:camera>
            <a:lightRig rig="glow" dir="t">
              <a:rot lat="0" lon="0" rev="14100000"/>
            </a:lightRig>
          </a:scene3d>
          <a:sp3d prstMaterial="softEdge">
            <a:bevelT w="127000" prst="artDeco"/>
          </a:sp3d>
          <a:extLs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fr-FR">
              <a:latin typeface="宋体" charset="-122"/>
            </a:endParaRPr>
          </a:p>
        </p:txBody>
      </p:sp>
      <p:sp>
        <p:nvSpPr>
          <p:cNvPr id="19" name="Rectangle 29"/>
          <p:cNvSpPr>
            <a:spLocks noChangeArrowheads="1"/>
          </p:cNvSpPr>
          <p:nvPr/>
        </p:nvSpPr>
        <p:spPr bwMode="auto">
          <a:xfrm>
            <a:off x="648619" y="1753554"/>
            <a:ext cx="1627651" cy="10156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r>
              <a:rPr lang="fr-FR" altLang="zh-CN" sz="2000" b="1" dirty="0">
                <a:solidFill>
                  <a:srgbClr val="FFFF00"/>
                </a:solidFill>
                <a:latin typeface="微软雅黑" pitchFamily="34" charset="-122"/>
                <a:ea typeface="微软雅黑" pitchFamily="34" charset="-122"/>
              </a:rPr>
              <a:t>6.1</a:t>
            </a:r>
          </a:p>
          <a:p>
            <a:pPr eaLnBrk="0" hangingPunct="0"/>
            <a:r>
              <a:rPr lang="zh-CN" altLang="en-US" sz="2000" b="1" dirty="0">
                <a:solidFill>
                  <a:schemeClr val="bg1"/>
                </a:solidFill>
                <a:latin typeface="微软雅黑" pitchFamily="34" charset="-122"/>
                <a:ea typeface="微软雅黑" pitchFamily="34" charset="-122"/>
              </a:rPr>
              <a:t>域名系统 </a:t>
            </a:r>
            <a:r>
              <a:rPr lang="en-US" altLang="zh-CN" sz="2000" b="1" dirty="0">
                <a:solidFill>
                  <a:schemeClr val="bg1"/>
                </a:solidFill>
                <a:latin typeface="微软雅黑" pitchFamily="34" charset="-122"/>
                <a:ea typeface="微软雅黑" pitchFamily="34" charset="-122"/>
              </a:rPr>
              <a:t>DNS</a:t>
            </a:r>
            <a:endParaRPr lang="zh-CN" altLang="fr-FR" sz="2000" b="1"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261690221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5"/>
          <p:cNvSpPr>
            <a:spLocks noChangeArrowheads="1"/>
          </p:cNvSpPr>
          <p:nvPr/>
        </p:nvSpPr>
        <p:spPr bwMode="auto">
          <a:xfrm>
            <a:off x="556963" y="990687"/>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6" name="Rectangle 6"/>
          <p:cNvSpPr>
            <a:spLocks noChangeArrowheads="1"/>
          </p:cNvSpPr>
          <p:nvPr/>
        </p:nvSpPr>
        <p:spPr bwMode="auto">
          <a:xfrm>
            <a:off x="3491920" y="957476"/>
            <a:ext cx="217886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itchFamily="34" charset="-122"/>
                <a:ea typeface="微软雅黑" pitchFamily="34" charset="-122"/>
              </a:rPr>
              <a:t>TFTP </a:t>
            </a:r>
            <a:r>
              <a:rPr lang="zh-CN" altLang="en-US" sz="2000" b="1" dirty="0">
                <a:solidFill>
                  <a:schemeClr val="bg1"/>
                </a:solidFill>
                <a:latin typeface="微软雅黑" pitchFamily="34" charset="-122"/>
                <a:ea typeface="微软雅黑" pitchFamily="34" charset="-122"/>
              </a:rPr>
              <a:t>的主要特点</a:t>
            </a:r>
          </a:p>
        </p:txBody>
      </p:sp>
      <p:sp>
        <p:nvSpPr>
          <p:cNvPr id="7" name="Rectangle 68"/>
          <p:cNvSpPr>
            <a:spLocks noChangeArrowheads="1"/>
          </p:cNvSpPr>
          <p:nvPr/>
        </p:nvSpPr>
        <p:spPr bwMode="auto">
          <a:xfrm>
            <a:off x="483810" y="1436082"/>
            <a:ext cx="8121929" cy="263149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每次传送的数据 </a:t>
            </a:r>
            <a:r>
              <a:rPr lang="en-US" altLang="zh-CN" sz="2000" b="1" dirty="0">
                <a:latin typeface="微软雅黑" pitchFamily="34" charset="-122"/>
                <a:ea typeface="微软雅黑" pitchFamily="34" charset="-122"/>
              </a:rPr>
              <a:t>PDU </a:t>
            </a:r>
            <a:r>
              <a:rPr lang="zh-CN" altLang="en-US" sz="2000" b="1" dirty="0">
                <a:latin typeface="微软雅黑" pitchFamily="34" charset="-122"/>
                <a:ea typeface="微软雅黑" pitchFamily="34" charset="-122"/>
              </a:rPr>
              <a:t>中有 </a:t>
            </a:r>
            <a:r>
              <a:rPr lang="en-US" altLang="zh-CN" sz="2000" b="1" dirty="0">
                <a:latin typeface="微软雅黑" pitchFamily="34" charset="-122"/>
                <a:ea typeface="微软雅黑" pitchFamily="34" charset="-122"/>
              </a:rPr>
              <a:t>512 </a:t>
            </a:r>
            <a:r>
              <a:rPr lang="zh-CN" altLang="en-US" sz="2000" b="1" dirty="0">
                <a:latin typeface="微软雅黑" pitchFamily="34" charset="-122"/>
                <a:ea typeface="微软雅黑" pitchFamily="34" charset="-122"/>
              </a:rPr>
              <a:t>字节的数据，但最后一次可不足 </a:t>
            </a:r>
            <a:r>
              <a:rPr lang="en-US" altLang="zh-CN" sz="2000" b="1" dirty="0">
                <a:latin typeface="微软雅黑" pitchFamily="34" charset="-122"/>
                <a:ea typeface="微软雅黑" pitchFamily="34" charset="-122"/>
              </a:rPr>
              <a:t>512 </a:t>
            </a:r>
            <a:r>
              <a:rPr lang="zh-CN" altLang="en-US" sz="2000" b="1" dirty="0">
                <a:latin typeface="微软雅黑" pitchFamily="34" charset="-122"/>
                <a:ea typeface="微软雅黑" pitchFamily="34" charset="-122"/>
              </a:rPr>
              <a:t>字节。</a:t>
            </a:r>
          </a:p>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数据 </a:t>
            </a:r>
            <a:r>
              <a:rPr lang="en-US" altLang="zh-CN" sz="2000" b="1" dirty="0">
                <a:latin typeface="微软雅黑" pitchFamily="34" charset="-122"/>
                <a:ea typeface="微软雅黑" pitchFamily="34" charset="-122"/>
              </a:rPr>
              <a:t>PDU </a:t>
            </a:r>
            <a:r>
              <a:rPr lang="zh-CN" altLang="en-US" sz="2000" b="1" dirty="0">
                <a:latin typeface="微软雅黑" pitchFamily="34" charset="-122"/>
                <a:ea typeface="微软雅黑" pitchFamily="34" charset="-122"/>
              </a:rPr>
              <a:t>也称为</a:t>
            </a:r>
            <a:r>
              <a:rPr lang="zh-CN" altLang="en-US" sz="2000" b="1" dirty="0">
                <a:solidFill>
                  <a:srgbClr val="0000FF"/>
                </a:solidFill>
                <a:latin typeface="微软雅黑" pitchFamily="34" charset="-122"/>
                <a:ea typeface="微软雅黑" pitchFamily="34" charset="-122"/>
              </a:rPr>
              <a:t>文件块</a:t>
            </a:r>
            <a:r>
              <a:rPr lang="zh-CN" altLang="en-US" sz="2000" b="1" dirty="0">
                <a:latin typeface="微软雅黑" pitchFamily="34" charset="-122"/>
                <a:ea typeface="微软雅黑" pitchFamily="34" charset="-122"/>
              </a:rPr>
              <a:t> </a:t>
            </a:r>
            <a:r>
              <a:rPr lang="en-US" altLang="zh-CN" sz="2000" b="1" dirty="0">
                <a:latin typeface="微软雅黑" pitchFamily="34" charset="-122"/>
                <a:ea typeface="微软雅黑" pitchFamily="34" charset="-122"/>
              </a:rPr>
              <a:t>(block)</a:t>
            </a:r>
            <a:r>
              <a:rPr lang="zh-CN" altLang="en-US" sz="2000" b="1" dirty="0">
                <a:latin typeface="微软雅黑" pitchFamily="34" charset="-122"/>
                <a:ea typeface="微软雅黑" pitchFamily="34" charset="-122"/>
              </a:rPr>
              <a:t>，每个块按序编号，从 </a:t>
            </a:r>
            <a:r>
              <a:rPr lang="en-US" altLang="zh-CN" sz="2000" b="1" dirty="0">
                <a:latin typeface="微软雅黑" pitchFamily="34" charset="-122"/>
                <a:ea typeface="微软雅黑" pitchFamily="34" charset="-122"/>
              </a:rPr>
              <a:t>1 </a:t>
            </a:r>
            <a:r>
              <a:rPr lang="zh-CN" altLang="en-US" sz="2000" b="1" dirty="0">
                <a:latin typeface="微软雅黑" pitchFamily="34" charset="-122"/>
                <a:ea typeface="微软雅黑" pitchFamily="34" charset="-122"/>
              </a:rPr>
              <a:t>开始。</a:t>
            </a:r>
          </a:p>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支持 </a:t>
            </a:r>
            <a:r>
              <a:rPr lang="en-US" altLang="zh-CN" sz="2000" b="1" dirty="0">
                <a:latin typeface="微软雅黑" pitchFamily="34" charset="-122"/>
                <a:ea typeface="微软雅黑" pitchFamily="34" charset="-122"/>
              </a:rPr>
              <a:t>ASCII </a:t>
            </a:r>
            <a:r>
              <a:rPr lang="zh-CN" altLang="en-US" sz="2000" b="1" dirty="0">
                <a:latin typeface="微软雅黑" pitchFamily="34" charset="-122"/>
                <a:ea typeface="微软雅黑" pitchFamily="34" charset="-122"/>
              </a:rPr>
              <a:t>码或二进制传送。</a:t>
            </a:r>
          </a:p>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可对文件进行读或写。</a:t>
            </a:r>
          </a:p>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使用很简单的首部。 </a:t>
            </a:r>
          </a:p>
        </p:txBody>
      </p:sp>
    </p:spTree>
    <p:extLst>
      <p:ext uri="{BB962C8B-B14F-4D97-AF65-F5344CB8AC3E}">
        <p14:creationId xmlns:p14="http://schemas.microsoft.com/office/powerpoint/2010/main" val="240096952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5"/>
          <p:cNvSpPr>
            <a:spLocks noChangeArrowheads="1"/>
          </p:cNvSpPr>
          <p:nvPr/>
        </p:nvSpPr>
        <p:spPr bwMode="auto">
          <a:xfrm>
            <a:off x="556963" y="990362"/>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6" name="Rectangle 6"/>
          <p:cNvSpPr>
            <a:spLocks noChangeArrowheads="1"/>
          </p:cNvSpPr>
          <p:nvPr/>
        </p:nvSpPr>
        <p:spPr bwMode="auto">
          <a:xfrm>
            <a:off x="2722479" y="957151"/>
            <a:ext cx="371774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itchFamily="34" charset="-122"/>
                <a:ea typeface="微软雅黑" pitchFamily="34" charset="-122"/>
              </a:rPr>
              <a:t>TFTP </a:t>
            </a:r>
            <a:r>
              <a:rPr lang="zh-CN" altLang="en-US" sz="2000" b="1" dirty="0">
                <a:solidFill>
                  <a:schemeClr val="bg1"/>
                </a:solidFill>
                <a:latin typeface="微软雅黑" pitchFamily="34" charset="-122"/>
                <a:ea typeface="微软雅黑" pitchFamily="34" charset="-122"/>
              </a:rPr>
              <a:t>的工作很像停止等待协议</a:t>
            </a:r>
          </a:p>
        </p:txBody>
      </p:sp>
      <p:sp>
        <p:nvSpPr>
          <p:cNvPr id="7" name="Rectangle 68"/>
          <p:cNvSpPr>
            <a:spLocks noChangeArrowheads="1"/>
          </p:cNvSpPr>
          <p:nvPr/>
        </p:nvSpPr>
        <p:spPr bwMode="auto">
          <a:xfrm>
            <a:off x="483810" y="1435757"/>
            <a:ext cx="8193262" cy="263149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发送完一个文件块后就等待对方的确认，确认时应指明所确认的块编号。</a:t>
            </a:r>
          </a:p>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发完数据后在规定时间内收不到确认就要重发数据 </a:t>
            </a:r>
            <a:r>
              <a:rPr lang="en-US" altLang="zh-CN" sz="2000" b="1" dirty="0">
                <a:latin typeface="微软雅黑" pitchFamily="34" charset="-122"/>
                <a:ea typeface="微软雅黑" pitchFamily="34" charset="-122"/>
              </a:rPr>
              <a:t>PDU</a:t>
            </a:r>
            <a:r>
              <a:rPr lang="zh-CN" altLang="en-US" sz="2000" b="1" dirty="0">
                <a:latin typeface="微软雅黑" pitchFamily="34" charset="-122"/>
                <a:ea typeface="微软雅黑" pitchFamily="34" charset="-122"/>
              </a:rPr>
              <a:t>。</a:t>
            </a:r>
          </a:p>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发送确认 </a:t>
            </a:r>
            <a:r>
              <a:rPr lang="en-US" altLang="zh-CN" sz="2000" b="1" dirty="0">
                <a:latin typeface="微软雅黑" pitchFamily="34" charset="-122"/>
                <a:ea typeface="微软雅黑" pitchFamily="34" charset="-122"/>
              </a:rPr>
              <a:t>PDU </a:t>
            </a:r>
            <a:r>
              <a:rPr lang="zh-CN" altLang="en-US" sz="2000" b="1" dirty="0">
                <a:latin typeface="微软雅黑" pitchFamily="34" charset="-122"/>
                <a:ea typeface="微软雅黑" pitchFamily="34" charset="-122"/>
              </a:rPr>
              <a:t>的一方若在规定时间内收不到下一个文件块，也要重发确认 </a:t>
            </a:r>
            <a:r>
              <a:rPr lang="en-US" altLang="zh-CN" sz="2000" b="1" dirty="0">
                <a:latin typeface="微软雅黑" pitchFamily="34" charset="-122"/>
                <a:ea typeface="微软雅黑" pitchFamily="34" charset="-122"/>
              </a:rPr>
              <a:t>PDU</a:t>
            </a:r>
            <a:r>
              <a:rPr lang="zh-CN" altLang="en-US" sz="2000" b="1" dirty="0">
                <a:latin typeface="微软雅黑" pitchFamily="34" charset="-122"/>
                <a:ea typeface="微软雅黑" pitchFamily="34" charset="-122"/>
              </a:rPr>
              <a:t>。这样就可保证文件的传送不致因某一个数据报的丢失而告失败。 </a:t>
            </a:r>
          </a:p>
        </p:txBody>
      </p:sp>
    </p:spTree>
    <p:extLst>
      <p:ext uri="{BB962C8B-B14F-4D97-AF65-F5344CB8AC3E}">
        <p14:creationId xmlns:p14="http://schemas.microsoft.com/office/powerpoint/2010/main" val="39677469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AutoShape 5"/>
          <p:cNvSpPr>
            <a:spLocks noChangeArrowheads="1"/>
          </p:cNvSpPr>
          <p:nvPr/>
        </p:nvSpPr>
        <p:spPr bwMode="auto">
          <a:xfrm>
            <a:off x="556963" y="829729"/>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39" name="Rectangle 6"/>
          <p:cNvSpPr>
            <a:spLocks noChangeArrowheads="1"/>
          </p:cNvSpPr>
          <p:nvPr/>
        </p:nvSpPr>
        <p:spPr bwMode="auto">
          <a:xfrm>
            <a:off x="2722479" y="796518"/>
            <a:ext cx="371774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itchFamily="34" charset="-122"/>
                <a:ea typeface="微软雅黑" pitchFamily="34" charset="-122"/>
              </a:rPr>
              <a:t>TFTP </a:t>
            </a:r>
            <a:r>
              <a:rPr lang="zh-CN" altLang="en-US" sz="2000" b="1" dirty="0">
                <a:solidFill>
                  <a:schemeClr val="bg1"/>
                </a:solidFill>
                <a:latin typeface="微软雅黑" pitchFamily="34" charset="-122"/>
                <a:ea typeface="微软雅黑" pitchFamily="34" charset="-122"/>
              </a:rPr>
              <a:t>的工作很像停止等待协议</a:t>
            </a:r>
          </a:p>
        </p:txBody>
      </p:sp>
      <p:sp>
        <p:nvSpPr>
          <p:cNvPr id="40" name="Rectangle 68"/>
          <p:cNvSpPr>
            <a:spLocks noChangeArrowheads="1"/>
          </p:cNvSpPr>
          <p:nvPr/>
        </p:nvSpPr>
        <p:spPr bwMode="auto">
          <a:xfrm>
            <a:off x="483810" y="1275124"/>
            <a:ext cx="8193262" cy="30546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开始工作时，</a:t>
            </a:r>
            <a:r>
              <a:rPr lang="en-US" altLang="zh-CN" sz="2000" b="1" dirty="0">
                <a:latin typeface="微软雅黑" pitchFamily="34" charset="-122"/>
                <a:ea typeface="微软雅黑" pitchFamily="34" charset="-122"/>
              </a:rPr>
              <a:t>TFTP </a:t>
            </a:r>
            <a:r>
              <a:rPr lang="zh-CN" altLang="en-US" sz="2000" b="1" dirty="0">
                <a:latin typeface="微软雅黑" pitchFamily="34" charset="-122"/>
                <a:ea typeface="微软雅黑" pitchFamily="34" charset="-122"/>
              </a:rPr>
              <a:t>客户进程发送一个读请求 </a:t>
            </a:r>
            <a:r>
              <a:rPr lang="en-US" altLang="zh-CN" sz="2000" b="1" dirty="0">
                <a:latin typeface="微软雅黑" pitchFamily="34" charset="-122"/>
                <a:ea typeface="微软雅黑" pitchFamily="34" charset="-122"/>
              </a:rPr>
              <a:t>PDU </a:t>
            </a:r>
            <a:r>
              <a:rPr lang="zh-CN" altLang="en-US" sz="2000" b="1" dirty="0">
                <a:latin typeface="微软雅黑" pitchFamily="34" charset="-122"/>
                <a:ea typeface="微软雅黑" pitchFamily="34" charset="-122"/>
              </a:rPr>
              <a:t>或写请求 </a:t>
            </a:r>
            <a:r>
              <a:rPr lang="en-US" altLang="zh-CN" sz="2000" b="1" dirty="0">
                <a:latin typeface="微软雅黑" pitchFamily="34" charset="-122"/>
                <a:ea typeface="微软雅黑" pitchFamily="34" charset="-122"/>
              </a:rPr>
              <a:t>PDU </a:t>
            </a:r>
            <a:r>
              <a:rPr lang="zh-CN" altLang="en-US" sz="2000" b="1" dirty="0">
                <a:latin typeface="微软雅黑" pitchFamily="34" charset="-122"/>
                <a:ea typeface="微软雅黑" pitchFamily="34" charset="-122"/>
              </a:rPr>
              <a:t>给 </a:t>
            </a:r>
            <a:r>
              <a:rPr lang="en-US" altLang="zh-CN" sz="2000" b="1" dirty="0">
                <a:latin typeface="微软雅黑" pitchFamily="34" charset="-122"/>
                <a:ea typeface="微软雅黑" pitchFamily="34" charset="-122"/>
              </a:rPr>
              <a:t>TFTP </a:t>
            </a:r>
            <a:r>
              <a:rPr lang="zh-CN" altLang="en-US" sz="2000" b="1" dirty="0">
                <a:latin typeface="微软雅黑" pitchFamily="34" charset="-122"/>
                <a:ea typeface="微软雅黑" pitchFamily="34" charset="-122"/>
              </a:rPr>
              <a:t>服务器进程，其熟知端口号码为  </a:t>
            </a:r>
            <a:r>
              <a:rPr lang="en-US" altLang="zh-CN" sz="2000" b="1" dirty="0">
                <a:latin typeface="微软雅黑" pitchFamily="34" charset="-122"/>
                <a:ea typeface="微软雅黑" pitchFamily="34" charset="-122"/>
              </a:rPr>
              <a:t>69</a:t>
            </a:r>
            <a:r>
              <a:rPr lang="zh-CN" altLang="en-US" sz="2000" b="1" dirty="0">
                <a:latin typeface="微软雅黑" pitchFamily="34" charset="-122"/>
                <a:ea typeface="微软雅黑" pitchFamily="34" charset="-122"/>
              </a:rPr>
              <a:t>。</a:t>
            </a:r>
          </a:p>
          <a:p>
            <a:pPr marL="285750" indent="-285750" eaLnBrk="0" hangingPunct="0">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TFTP </a:t>
            </a:r>
            <a:r>
              <a:rPr lang="zh-CN" altLang="en-US" sz="2000" b="1" dirty="0">
                <a:latin typeface="微软雅黑" pitchFamily="34" charset="-122"/>
                <a:ea typeface="微软雅黑" pitchFamily="34" charset="-122"/>
              </a:rPr>
              <a:t>服务器进程要选择一个新的端口和 </a:t>
            </a:r>
            <a:r>
              <a:rPr lang="en-US" altLang="zh-CN" sz="2000" b="1" dirty="0">
                <a:latin typeface="微软雅黑" pitchFamily="34" charset="-122"/>
                <a:ea typeface="微软雅黑" pitchFamily="34" charset="-122"/>
              </a:rPr>
              <a:t>TFTP </a:t>
            </a:r>
            <a:r>
              <a:rPr lang="zh-CN" altLang="en-US" sz="2000" b="1" dirty="0">
                <a:latin typeface="微软雅黑" pitchFamily="34" charset="-122"/>
                <a:ea typeface="微软雅黑" pitchFamily="34" charset="-122"/>
              </a:rPr>
              <a:t>客户进程进行通信。</a:t>
            </a:r>
          </a:p>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若文件长度恰好为 </a:t>
            </a:r>
            <a:r>
              <a:rPr lang="en-US" altLang="zh-CN" sz="2000" b="1" dirty="0">
                <a:latin typeface="微软雅黑" pitchFamily="34" charset="-122"/>
                <a:ea typeface="微软雅黑" pitchFamily="34" charset="-122"/>
              </a:rPr>
              <a:t>512 </a:t>
            </a:r>
            <a:r>
              <a:rPr lang="zh-CN" altLang="en-US" sz="2000" b="1" dirty="0">
                <a:latin typeface="微软雅黑" pitchFamily="34" charset="-122"/>
                <a:ea typeface="微软雅黑" pitchFamily="34" charset="-122"/>
              </a:rPr>
              <a:t>字节的整数倍，则在文件传送完毕后，还必须在最后发送一个只含首部而无数据的数据 </a:t>
            </a:r>
            <a:r>
              <a:rPr lang="en-US" altLang="zh-CN" sz="2000" b="1" dirty="0">
                <a:latin typeface="微软雅黑" pitchFamily="34" charset="-122"/>
                <a:ea typeface="微软雅黑" pitchFamily="34" charset="-122"/>
              </a:rPr>
              <a:t>PDU</a:t>
            </a:r>
            <a:r>
              <a:rPr lang="zh-CN" altLang="en-US" sz="2000" b="1" dirty="0">
                <a:latin typeface="微软雅黑" pitchFamily="34" charset="-122"/>
                <a:ea typeface="微软雅黑" pitchFamily="34" charset="-122"/>
              </a:rPr>
              <a:t>。</a:t>
            </a:r>
          </a:p>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若文件长度不是 </a:t>
            </a:r>
            <a:r>
              <a:rPr lang="en-US" altLang="zh-CN" sz="2000" b="1" dirty="0">
                <a:latin typeface="微软雅黑" pitchFamily="34" charset="-122"/>
                <a:ea typeface="微软雅黑" pitchFamily="34" charset="-122"/>
              </a:rPr>
              <a:t>512 </a:t>
            </a:r>
            <a:r>
              <a:rPr lang="zh-CN" altLang="en-US" sz="2000" b="1" dirty="0">
                <a:latin typeface="微软雅黑" pitchFamily="34" charset="-122"/>
                <a:ea typeface="微软雅黑" pitchFamily="34" charset="-122"/>
              </a:rPr>
              <a:t>字节的整数倍，则最后传送数据 </a:t>
            </a:r>
            <a:r>
              <a:rPr lang="en-US" altLang="zh-CN" sz="2000" b="1" dirty="0">
                <a:latin typeface="微软雅黑" pitchFamily="34" charset="-122"/>
                <a:ea typeface="微软雅黑" pitchFamily="34" charset="-122"/>
              </a:rPr>
              <a:t>PDU </a:t>
            </a:r>
            <a:r>
              <a:rPr lang="zh-CN" altLang="en-US" sz="2000" b="1" dirty="0">
                <a:latin typeface="微软雅黑" pitchFamily="34" charset="-122"/>
                <a:ea typeface="微软雅黑" pitchFamily="34" charset="-122"/>
              </a:rPr>
              <a:t>的数据字段一定不满 </a:t>
            </a:r>
            <a:r>
              <a:rPr lang="en-US" altLang="zh-CN" sz="2000" b="1" dirty="0">
                <a:latin typeface="微软雅黑" pitchFamily="34" charset="-122"/>
                <a:ea typeface="微软雅黑" pitchFamily="34" charset="-122"/>
              </a:rPr>
              <a:t>512 </a:t>
            </a:r>
            <a:r>
              <a:rPr lang="zh-CN" altLang="en-US" sz="2000" b="1" dirty="0">
                <a:latin typeface="微软雅黑" pitchFamily="34" charset="-122"/>
                <a:ea typeface="微软雅黑" pitchFamily="34" charset="-122"/>
              </a:rPr>
              <a:t>字节，这正好可作为文件结束的标志。</a:t>
            </a:r>
          </a:p>
        </p:txBody>
      </p:sp>
    </p:spTree>
    <p:extLst>
      <p:ext uri="{BB962C8B-B14F-4D97-AF65-F5344CB8AC3E}">
        <p14:creationId xmlns:p14="http://schemas.microsoft.com/office/powerpoint/2010/main" val="373473556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68"/>
          <p:cNvSpPr>
            <a:spLocks noChangeArrowheads="1"/>
          </p:cNvSpPr>
          <p:nvPr/>
        </p:nvSpPr>
        <p:spPr bwMode="auto">
          <a:xfrm>
            <a:off x="545144" y="1402564"/>
            <a:ext cx="8053712" cy="263149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eaLnBrk="0" hangingPunct="0">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TELNET </a:t>
            </a:r>
            <a:r>
              <a:rPr lang="zh-CN" altLang="en-US" sz="2000" b="1" dirty="0">
                <a:latin typeface="微软雅黑" pitchFamily="34" charset="-122"/>
                <a:ea typeface="微软雅黑" pitchFamily="34" charset="-122"/>
              </a:rPr>
              <a:t>是一个简单的远程终端协议，也是互联网的正式标准。</a:t>
            </a:r>
          </a:p>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用户用 </a:t>
            </a:r>
            <a:r>
              <a:rPr lang="en-US" altLang="zh-CN" sz="2000" b="1" dirty="0">
                <a:latin typeface="微软雅黑" pitchFamily="34" charset="-122"/>
                <a:ea typeface="微软雅黑" pitchFamily="34" charset="-122"/>
              </a:rPr>
              <a:t>TELNET </a:t>
            </a:r>
            <a:r>
              <a:rPr lang="zh-CN" altLang="en-US" sz="2000" b="1" dirty="0">
                <a:latin typeface="微软雅黑" pitchFamily="34" charset="-122"/>
                <a:ea typeface="微软雅黑" pitchFamily="34" charset="-122"/>
              </a:rPr>
              <a:t>就可在其所在地通过 </a:t>
            </a:r>
            <a:r>
              <a:rPr lang="en-US" altLang="zh-CN" sz="2000" b="1" dirty="0">
                <a:latin typeface="微软雅黑" pitchFamily="34" charset="-122"/>
                <a:ea typeface="微软雅黑" pitchFamily="34" charset="-122"/>
              </a:rPr>
              <a:t>TCP </a:t>
            </a:r>
            <a:r>
              <a:rPr lang="zh-CN" altLang="en-US" sz="2000" b="1" dirty="0">
                <a:latin typeface="微软雅黑" pitchFamily="34" charset="-122"/>
                <a:ea typeface="微软雅黑" pitchFamily="34" charset="-122"/>
              </a:rPr>
              <a:t>连接注册（即登录）到远地的另一个主机上（使用主机名或 </a:t>
            </a:r>
            <a:r>
              <a:rPr lang="en-US" altLang="zh-CN" sz="2000" b="1" dirty="0">
                <a:latin typeface="微软雅黑" pitchFamily="34" charset="-122"/>
                <a:ea typeface="微软雅黑" pitchFamily="34" charset="-122"/>
              </a:rPr>
              <a:t>IP </a:t>
            </a:r>
            <a:r>
              <a:rPr lang="zh-CN" altLang="en-US" sz="2000" b="1" dirty="0">
                <a:latin typeface="微软雅黑" pitchFamily="34" charset="-122"/>
                <a:ea typeface="微软雅黑" pitchFamily="34" charset="-122"/>
              </a:rPr>
              <a:t>地址）。</a:t>
            </a:r>
          </a:p>
          <a:p>
            <a:pPr marL="285750" indent="-285750" eaLnBrk="0" hangingPunct="0">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TELNET </a:t>
            </a:r>
            <a:r>
              <a:rPr lang="zh-CN" altLang="en-US" sz="2000" b="1" dirty="0">
                <a:latin typeface="微软雅黑" pitchFamily="34" charset="-122"/>
                <a:ea typeface="微软雅黑" pitchFamily="34" charset="-122"/>
              </a:rPr>
              <a:t>能将用户的击键传到远地主机，同时也能将远地主机的输出通过 </a:t>
            </a:r>
            <a:r>
              <a:rPr lang="en-US" altLang="zh-CN" sz="2000" b="1" dirty="0">
                <a:latin typeface="微软雅黑" pitchFamily="34" charset="-122"/>
                <a:ea typeface="微软雅黑" pitchFamily="34" charset="-122"/>
              </a:rPr>
              <a:t>TCP </a:t>
            </a:r>
            <a:r>
              <a:rPr lang="zh-CN" altLang="en-US" sz="2000" b="1" dirty="0">
                <a:latin typeface="微软雅黑" pitchFamily="34" charset="-122"/>
                <a:ea typeface="微软雅黑" pitchFamily="34" charset="-122"/>
              </a:rPr>
              <a:t>连接返回到用户屏幕。这种服务是透明的，因为用户感觉到好像键盘和显示器是直接连在远地主机上。 </a:t>
            </a:r>
          </a:p>
        </p:txBody>
      </p:sp>
      <p:sp>
        <p:nvSpPr>
          <p:cNvPr id="5" name="AutoShape 5"/>
          <p:cNvSpPr>
            <a:spLocks noChangeArrowheads="1"/>
          </p:cNvSpPr>
          <p:nvPr/>
        </p:nvSpPr>
        <p:spPr bwMode="auto">
          <a:xfrm>
            <a:off x="545144" y="980087"/>
            <a:ext cx="8053712" cy="388721"/>
          </a:xfrm>
          <a:prstGeom prst="roundRect">
            <a:avLst>
              <a:gd name="adj" fmla="val 16667"/>
            </a:avLst>
          </a:prstGeom>
          <a:solidFill>
            <a:srgbClr val="0070C0"/>
          </a:solid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hangingPunct="0"/>
            <a:endParaRPr lang="zh-CN" altLang="en-US">
              <a:latin typeface="宋体" charset="-122"/>
            </a:endParaRPr>
          </a:p>
        </p:txBody>
      </p:sp>
      <p:sp>
        <p:nvSpPr>
          <p:cNvPr id="6" name="Rectangle 6"/>
          <p:cNvSpPr>
            <a:spLocks noChangeArrowheads="1"/>
          </p:cNvSpPr>
          <p:nvPr/>
        </p:nvSpPr>
        <p:spPr bwMode="auto">
          <a:xfrm>
            <a:off x="2601334" y="937816"/>
            <a:ext cx="394133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b="1" dirty="0">
                <a:solidFill>
                  <a:srgbClr val="FFFF00"/>
                </a:solidFill>
                <a:latin typeface="微软雅黑" pitchFamily="34" charset="-122"/>
                <a:ea typeface="微软雅黑" pitchFamily="34" charset="-122"/>
              </a:rPr>
              <a:t>6.3  </a:t>
            </a:r>
            <a:r>
              <a:rPr lang="zh-CN" altLang="en-US" sz="2400" b="1" dirty="0">
                <a:solidFill>
                  <a:schemeClr val="bg1"/>
                </a:solidFill>
                <a:latin typeface="微软雅黑" pitchFamily="34" charset="-122"/>
                <a:ea typeface="微软雅黑" pitchFamily="34" charset="-122"/>
              </a:rPr>
              <a:t>远程终端协议 </a:t>
            </a:r>
            <a:r>
              <a:rPr lang="en-US" altLang="zh-CN" sz="2400" b="1" dirty="0">
                <a:solidFill>
                  <a:schemeClr val="bg1"/>
                </a:solidFill>
                <a:latin typeface="微软雅黑" pitchFamily="34" charset="-122"/>
                <a:ea typeface="微软雅黑" pitchFamily="34" charset="-122"/>
              </a:rPr>
              <a:t>TELNET</a:t>
            </a:r>
          </a:p>
        </p:txBody>
      </p:sp>
    </p:spTree>
    <p:extLst>
      <p:ext uri="{BB962C8B-B14F-4D97-AF65-F5344CB8AC3E}">
        <p14:creationId xmlns:p14="http://schemas.microsoft.com/office/powerpoint/2010/main" val="109318794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AutoShape 5"/>
          <p:cNvSpPr>
            <a:spLocks noChangeArrowheads="1"/>
          </p:cNvSpPr>
          <p:nvPr/>
        </p:nvSpPr>
        <p:spPr bwMode="auto">
          <a:xfrm>
            <a:off x="556963" y="1178885"/>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78" name="Rectangle 6"/>
          <p:cNvSpPr>
            <a:spLocks noChangeArrowheads="1"/>
          </p:cNvSpPr>
          <p:nvPr/>
        </p:nvSpPr>
        <p:spPr bwMode="auto">
          <a:xfrm>
            <a:off x="3458289" y="1145674"/>
            <a:ext cx="224612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客户 </a:t>
            </a:r>
            <a:r>
              <a:rPr lang="en-US" altLang="zh-CN" sz="2000" b="1" dirty="0">
                <a:solidFill>
                  <a:schemeClr val="bg1"/>
                </a:solidFill>
                <a:latin typeface="微软雅黑" pitchFamily="34" charset="-122"/>
                <a:ea typeface="微软雅黑" pitchFamily="34" charset="-122"/>
              </a:rPr>
              <a:t>- </a:t>
            </a:r>
            <a:r>
              <a:rPr lang="zh-CN" altLang="en-US" sz="2000" b="1" dirty="0">
                <a:solidFill>
                  <a:schemeClr val="bg1"/>
                </a:solidFill>
                <a:latin typeface="微软雅黑" pitchFamily="34" charset="-122"/>
                <a:ea typeface="微软雅黑" pitchFamily="34" charset="-122"/>
              </a:rPr>
              <a:t>服务器方式</a:t>
            </a:r>
          </a:p>
        </p:txBody>
      </p:sp>
      <p:sp>
        <p:nvSpPr>
          <p:cNvPr id="79" name="Rectangle 68"/>
          <p:cNvSpPr>
            <a:spLocks noChangeArrowheads="1"/>
          </p:cNvSpPr>
          <p:nvPr/>
        </p:nvSpPr>
        <p:spPr bwMode="auto">
          <a:xfrm>
            <a:off x="483810" y="1624280"/>
            <a:ext cx="8193262" cy="22082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现在由于 </a:t>
            </a:r>
            <a:r>
              <a:rPr lang="en-US" altLang="zh-CN" sz="2000" b="1" dirty="0">
                <a:latin typeface="微软雅黑" pitchFamily="34" charset="-122"/>
                <a:ea typeface="微软雅黑" pitchFamily="34" charset="-122"/>
              </a:rPr>
              <a:t>PC </a:t>
            </a:r>
            <a:r>
              <a:rPr lang="zh-CN" altLang="en-US" sz="2000" b="1" dirty="0">
                <a:latin typeface="微软雅黑" pitchFamily="34" charset="-122"/>
                <a:ea typeface="微软雅黑" pitchFamily="34" charset="-122"/>
              </a:rPr>
              <a:t>的功能越来越强，用户已较少使用 </a:t>
            </a:r>
            <a:r>
              <a:rPr lang="en-US" altLang="zh-CN" sz="2000" b="1" dirty="0">
                <a:latin typeface="微软雅黑" pitchFamily="34" charset="-122"/>
                <a:ea typeface="微软雅黑" pitchFamily="34" charset="-122"/>
              </a:rPr>
              <a:t>TELNET </a:t>
            </a:r>
            <a:r>
              <a:rPr lang="zh-CN" altLang="en-US" sz="2000" b="1" dirty="0">
                <a:latin typeface="微软雅黑" pitchFamily="34" charset="-122"/>
                <a:ea typeface="微软雅黑" pitchFamily="34" charset="-122"/>
              </a:rPr>
              <a:t>了。</a:t>
            </a:r>
          </a:p>
          <a:p>
            <a:pPr marL="285750" indent="-285750" eaLnBrk="0" hangingPunct="0">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TELNET </a:t>
            </a:r>
            <a:r>
              <a:rPr lang="zh-CN" altLang="en-US" sz="2000" b="1" dirty="0">
                <a:latin typeface="微软雅黑" pitchFamily="34" charset="-122"/>
                <a:ea typeface="微软雅黑" pitchFamily="34" charset="-122"/>
              </a:rPr>
              <a:t>也使用客户服务器方式。在本地系统运行 </a:t>
            </a:r>
            <a:r>
              <a:rPr lang="en-US" altLang="zh-CN" sz="2000" b="1" dirty="0">
                <a:latin typeface="微软雅黑" pitchFamily="34" charset="-122"/>
                <a:ea typeface="微软雅黑" pitchFamily="34" charset="-122"/>
              </a:rPr>
              <a:t>TELNET </a:t>
            </a:r>
            <a:r>
              <a:rPr lang="zh-CN" altLang="en-US" sz="2000" b="1" dirty="0">
                <a:latin typeface="微软雅黑" pitchFamily="34" charset="-122"/>
                <a:ea typeface="微软雅黑" pitchFamily="34" charset="-122"/>
              </a:rPr>
              <a:t>客户进程，而在远地主机则运行 </a:t>
            </a:r>
            <a:r>
              <a:rPr lang="en-US" altLang="zh-CN" sz="2000" b="1" dirty="0">
                <a:latin typeface="微软雅黑" pitchFamily="34" charset="-122"/>
                <a:ea typeface="微软雅黑" pitchFamily="34" charset="-122"/>
              </a:rPr>
              <a:t>TELNET </a:t>
            </a:r>
            <a:r>
              <a:rPr lang="zh-CN" altLang="en-US" sz="2000" b="1" dirty="0">
                <a:latin typeface="微软雅黑" pitchFamily="34" charset="-122"/>
                <a:ea typeface="微软雅黑" pitchFamily="34" charset="-122"/>
              </a:rPr>
              <a:t>服务器进程。</a:t>
            </a:r>
          </a:p>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和 </a:t>
            </a:r>
            <a:r>
              <a:rPr lang="en-US" altLang="zh-CN" sz="2000" b="1" dirty="0">
                <a:latin typeface="微软雅黑" pitchFamily="34" charset="-122"/>
                <a:ea typeface="微软雅黑" pitchFamily="34" charset="-122"/>
              </a:rPr>
              <a:t>FTP </a:t>
            </a:r>
            <a:r>
              <a:rPr lang="zh-CN" altLang="en-US" sz="2000" b="1" dirty="0">
                <a:latin typeface="微软雅黑" pitchFamily="34" charset="-122"/>
                <a:ea typeface="微软雅黑" pitchFamily="34" charset="-122"/>
              </a:rPr>
              <a:t>的情况相似，服务器中的</a:t>
            </a:r>
            <a:r>
              <a:rPr lang="zh-CN" altLang="en-US" sz="2000" b="1" dirty="0">
                <a:solidFill>
                  <a:srgbClr val="0000FF"/>
                </a:solidFill>
                <a:latin typeface="微软雅黑" pitchFamily="34" charset="-122"/>
                <a:ea typeface="微软雅黑" pitchFamily="34" charset="-122"/>
              </a:rPr>
              <a:t>主进程</a:t>
            </a:r>
            <a:r>
              <a:rPr lang="zh-CN" altLang="en-US" sz="2000" b="1" dirty="0">
                <a:latin typeface="微软雅黑" pitchFamily="34" charset="-122"/>
                <a:ea typeface="微软雅黑" pitchFamily="34" charset="-122"/>
              </a:rPr>
              <a:t>等待新的请求，并产生</a:t>
            </a:r>
            <a:r>
              <a:rPr lang="zh-CN" altLang="en-US" sz="2000" b="1" dirty="0">
                <a:solidFill>
                  <a:srgbClr val="0000FF"/>
                </a:solidFill>
                <a:latin typeface="微软雅黑" pitchFamily="34" charset="-122"/>
                <a:ea typeface="微软雅黑" pitchFamily="34" charset="-122"/>
              </a:rPr>
              <a:t>从属进程</a:t>
            </a:r>
            <a:r>
              <a:rPr lang="zh-CN" altLang="en-US" sz="2000" b="1" dirty="0">
                <a:latin typeface="微软雅黑" pitchFamily="34" charset="-122"/>
                <a:ea typeface="微软雅黑" pitchFamily="34" charset="-122"/>
              </a:rPr>
              <a:t>来处理每一个连接。 </a:t>
            </a:r>
          </a:p>
        </p:txBody>
      </p:sp>
    </p:spTree>
    <p:extLst>
      <p:ext uri="{BB962C8B-B14F-4D97-AF65-F5344CB8AC3E}">
        <p14:creationId xmlns:p14="http://schemas.microsoft.com/office/powerpoint/2010/main" val="403398277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圆角矩形 24"/>
          <p:cNvSpPr/>
          <p:nvPr/>
        </p:nvSpPr>
        <p:spPr>
          <a:xfrm>
            <a:off x="556963" y="1057072"/>
            <a:ext cx="8048776" cy="331493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5" name="Group 190"/>
          <p:cNvGrpSpPr>
            <a:grpSpLocks noChangeAspect="1"/>
          </p:cNvGrpSpPr>
          <p:nvPr/>
        </p:nvGrpSpPr>
        <p:grpSpPr bwMode="auto">
          <a:xfrm>
            <a:off x="1638459" y="1924630"/>
            <a:ext cx="1465666" cy="1328224"/>
            <a:chOff x="667" y="1712"/>
            <a:chExt cx="1269" cy="1150"/>
          </a:xfrm>
        </p:grpSpPr>
        <p:sp>
          <p:nvSpPr>
            <p:cNvPr id="46" name="AutoShape 189"/>
            <p:cNvSpPr>
              <a:spLocks noChangeAspect="1" noChangeArrowheads="1" noTextEdit="1"/>
            </p:cNvSpPr>
            <p:nvPr/>
          </p:nvSpPr>
          <p:spPr bwMode="auto">
            <a:xfrm>
              <a:off x="667" y="1712"/>
              <a:ext cx="1269" cy="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nvGrpSpPr>
            <p:cNvPr id="59" name="Group 199"/>
            <p:cNvGrpSpPr>
              <a:grpSpLocks/>
            </p:cNvGrpSpPr>
            <p:nvPr/>
          </p:nvGrpSpPr>
          <p:grpSpPr bwMode="auto">
            <a:xfrm>
              <a:off x="880" y="1752"/>
              <a:ext cx="854" cy="749"/>
              <a:chOff x="880" y="1752"/>
              <a:chExt cx="854" cy="749"/>
            </a:xfrm>
          </p:grpSpPr>
          <p:sp>
            <p:nvSpPr>
              <p:cNvPr id="60" name="Freeform 195"/>
              <p:cNvSpPr>
                <a:spLocks/>
              </p:cNvSpPr>
              <p:nvPr/>
            </p:nvSpPr>
            <p:spPr bwMode="auto">
              <a:xfrm>
                <a:off x="880" y="1752"/>
                <a:ext cx="854" cy="107"/>
              </a:xfrm>
              <a:custGeom>
                <a:avLst/>
                <a:gdLst>
                  <a:gd name="T0" fmla="*/ 0 w 854"/>
                  <a:gd name="T1" fmla="*/ 107 h 107"/>
                  <a:gd name="T2" fmla="*/ 95 w 854"/>
                  <a:gd name="T3" fmla="*/ 0 h 107"/>
                  <a:gd name="T4" fmla="*/ 760 w 854"/>
                  <a:gd name="T5" fmla="*/ 0 h 107"/>
                  <a:gd name="T6" fmla="*/ 854 w 854"/>
                  <a:gd name="T7" fmla="*/ 107 h 107"/>
                  <a:gd name="T8" fmla="*/ 0 w 854"/>
                  <a:gd name="T9" fmla="*/ 107 h 107"/>
                </a:gdLst>
                <a:ahLst/>
                <a:cxnLst>
                  <a:cxn ang="0">
                    <a:pos x="T0" y="T1"/>
                  </a:cxn>
                  <a:cxn ang="0">
                    <a:pos x="T2" y="T3"/>
                  </a:cxn>
                  <a:cxn ang="0">
                    <a:pos x="T4" y="T5"/>
                  </a:cxn>
                  <a:cxn ang="0">
                    <a:pos x="T6" y="T7"/>
                  </a:cxn>
                  <a:cxn ang="0">
                    <a:pos x="T8" y="T9"/>
                  </a:cxn>
                </a:cxnLst>
                <a:rect l="0" t="0" r="r" b="b"/>
                <a:pathLst>
                  <a:path w="854" h="107">
                    <a:moveTo>
                      <a:pt x="0" y="107"/>
                    </a:moveTo>
                    <a:lnTo>
                      <a:pt x="95" y="0"/>
                    </a:lnTo>
                    <a:lnTo>
                      <a:pt x="760" y="0"/>
                    </a:lnTo>
                    <a:lnTo>
                      <a:pt x="854" y="107"/>
                    </a:lnTo>
                    <a:lnTo>
                      <a:pt x="0" y="10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 name="Freeform 196"/>
              <p:cNvSpPr>
                <a:spLocks/>
              </p:cNvSpPr>
              <p:nvPr/>
            </p:nvSpPr>
            <p:spPr bwMode="auto">
              <a:xfrm>
                <a:off x="880" y="1752"/>
                <a:ext cx="854" cy="107"/>
              </a:xfrm>
              <a:custGeom>
                <a:avLst/>
                <a:gdLst>
                  <a:gd name="T0" fmla="*/ 0 w 854"/>
                  <a:gd name="T1" fmla="*/ 107 h 107"/>
                  <a:gd name="T2" fmla="*/ 95 w 854"/>
                  <a:gd name="T3" fmla="*/ 0 h 107"/>
                  <a:gd name="T4" fmla="*/ 760 w 854"/>
                  <a:gd name="T5" fmla="*/ 0 h 107"/>
                  <a:gd name="T6" fmla="*/ 854 w 854"/>
                  <a:gd name="T7" fmla="*/ 107 h 107"/>
                  <a:gd name="T8" fmla="*/ 0 w 854"/>
                  <a:gd name="T9" fmla="*/ 107 h 107"/>
                </a:gdLst>
                <a:ahLst/>
                <a:cxnLst>
                  <a:cxn ang="0">
                    <a:pos x="T0" y="T1"/>
                  </a:cxn>
                  <a:cxn ang="0">
                    <a:pos x="T2" y="T3"/>
                  </a:cxn>
                  <a:cxn ang="0">
                    <a:pos x="T4" y="T5"/>
                  </a:cxn>
                  <a:cxn ang="0">
                    <a:pos x="T6" y="T7"/>
                  </a:cxn>
                  <a:cxn ang="0">
                    <a:pos x="T8" y="T9"/>
                  </a:cxn>
                </a:cxnLst>
                <a:rect l="0" t="0" r="r" b="b"/>
                <a:pathLst>
                  <a:path w="854" h="107">
                    <a:moveTo>
                      <a:pt x="0" y="107"/>
                    </a:moveTo>
                    <a:lnTo>
                      <a:pt x="95" y="0"/>
                    </a:lnTo>
                    <a:lnTo>
                      <a:pt x="760" y="0"/>
                    </a:lnTo>
                    <a:lnTo>
                      <a:pt x="854" y="107"/>
                    </a:lnTo>
                    <a:lnTo>
                      <a:pt x="0" y="10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 name="AutoShape 198"/>
              <p:cNvSpPr>
                <a:spLocks noChangeArrowheads="1"/>
              </p:cNvSpPr>
              <p:nvPr/>
            </p:nvSpPr>
            <p:spPr bwMode="auto">
              <a:xfrm>
                <a:off x="916" y="1939"/>
                <a:ext cx="771" cy="562"/>
              </a:xfrm>
              <a:prstGeom prst="roundRect">
                <a:avLst>
                  <a:gd name="adj" fmla="val 16667"/>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48" name="Group 210"/>
            <p:cNvGrpSpPr>
              <a:grpSpLocks/>
            </p:cNvGrpSpPr>
            <p:nvPr/>
          </p:nvGrpSpPr>
          <p:grpSpPr bwMode="auto">
            <a:xfrm>
              <a:off x="667" y="1712"/>
              <a:ext cx="1245" cy="1110"/>
              <a:chOff x="667" y="1712"/>
              <a:chExt cx="1245" cy="1110"/>
            </a:xfrm>
          </p:grpSpPr>
          <p:grpSp>
            <p:nvGrpSpPr>
              <p:cNvPr id="49" name="Group 204"/>
              <p:cNvGrpSpPr>
                <a:grpSpLocks/>
              </p:cNvGrpSpPr>
              <p:nvPr/>
            </p:nvGrpSpPr>
            <p:grpSpPr bwMode="auto">
              <a:xfrm>
                <a:off x="667" y="2621"/>
                <a:ext cx="1245" cy="201"/>
                <a:chOff x="667" y="2621"/>
                <a:chExt cx="1245" cy="201"/>
              </a:xfrm>
            </p:grpSpPr>
            <p:sp>
              <p:nvSpPr>
                <p:cNvPr id="55" name="Freeform 201"/>
                <p:cNvSpPr>
                  <a:spLocks/>
                </p:cNvSpPr>
                <p:nvPr/>
              </p:nvSpPr>
              <p:spPr bwMode="auto">
                <a:xfrm>
                  <a:off x="667" y="2621"/>
                  <a:ext cx="1245" cy="147"/>
                </a:xfrm>
                <a:custGeom>
                  <a:avLst/>
                  <a:gdLst>
                    <a:gd name="T0" fmla="*/ 0 w 1245"/>
                    <a:gd name="T1" fmla="*/ 147 h 147"/>
                    <a:gd name="T2" fmla="*/ 142 w 1245"/>
                    <a:gd name="T3" fmla="*/ 0 h 147"/>
                    <a:gd name="T4" fmla="*/ 1091 w 1245"/>
                    <a:gd name="T5" fmla="*/ 0 h 147"/>
                    <a:gd name="T6" fmla="*/ 1245 w 1245"/>
                    <a:gd name="T7" fmla="*/ 147 h 147"/>
                    <a:gd name="T8" fmla="*/ 0 w 1245"/>
                    <a:gd name="T9" fmla="*/ 147 h 147"/>
                  </a:gdLst>
                  <a:ahLst/>
                  <a:cxnLst>
                    <a:cxn ang="0">
                      <a:pos x="T0" y="T1"/>
                    </a:cxn>
                    <a:cxn ang="0">
                      <a:pos x="T2" y="T3"/>
                    </a:cxn>
                    <a:cxn ang="0">
                      <a:pos x="T4" y="T5"/>
                    </a:cxn>
                    <a:cxn ang="0">
                      <a:pos x="T6" y="T7"/>
                    </a:cxn>
                    <a:cxn ang="0">
                      <a:pos x="T8" y="T9"/>
                    </a:cxn>
                  </a:cxnLst>
                  <a:rect l="0" t="0" r="r" b="b"/>
                  <a:pathLst>
                    <a:path w="1245" h="147">
                      <a:moveTo>
                        <a:pt x="0" y="147"/>
                      </a:moveTo>
                      <a:lnTo>
                        <a:pt x="142" y="0"/>
                      </a:lnTo>
                      <a:lnTo>
                        <a:pt x="1091" y="0"/>
                      </a:lnTo>
                      <a:lnTo>
                        <a:pt x="1245" y="147"/>
                      </a:lnTo>
                      <a:lnTo>
                        <a:pt x="0" y="147"/>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 name="Freeform 202"/>
                <p:cNvSpPr>
                  <a:spLocks/>
                </p:cNvSpPr>
                <p:nvPr/>
              </p:nvSpPr>
              <p:spPr bwMode="auto">
                <a:xfrm>
                  <a:off x="667" y="2621"/>
                  <a:ext cx="1245" cy="147"/>
                </a:xfrm>
                <a:custGeom>
                  <a:avLst/>
                  <a:gdLst>
                    <a:gd name="T0" fmla="*/ 0 w 1245"/>
                    <a:gd name="T1" fmla="*/ 147 h 147"/>
                    <a:gd name="T2" fmla="*/ 142 w 1245"/>
                    <a:gd name="T3" fmla="*/ 0 h 147"/>
                    <a:gd name="T4" fmla="*/ 1091 w 1245"/>
                    <a:gd name="T5" fmla="*/ 0 h 147"/>
                    <a:gd name="T6" fmla="*/ 1245 w 1245"/>
                    <a:gd name="T7" fmla="*/ 147 h 147"/>
                    <a:gd name="T8" fmla="*/ 0 w 1245"/>
                    <a:gd name="T9" fmla="*/ 147 h 147"/>
                  </a:gdLst>
                  <a:ahLst/>
                  <a:cxnLst>
                    <a:cxn ang="0">
                      <a:pos x="T0" y="T1"/>
                    </a:cxn>
                    <a:cxn ang="0">
                      <a:pos x="T2" y="T3"/>
                    </a:cxn>
                    <a:cxn ang="0">
                      <a:pos x="T4" y="T5"/>
                    </a:cxn>
                    <a:cxn ang="0">
                      <a:pos x="T6" y="T7"/>
                    </a:cxn>
                    <a:cxn ang="0">
                      <a:pos x="T8" y="T9"/>
                    </a:cxn>
                  </a:cxnLst>
                  <a:rect l="0" t="0" r="r" b="b"/>
                  <a:pathLst>
                    <a:path w="1245" h="147">
                      <a:moveTo>
                        <a:pt x="0" y="147"/>
                      </a:moveTo>
                      <a:lnTo>
                        <a:pt x="142" y="0"/>
                      </a:lnTo>
                      <a:lnTo>
                        <a:pt x="1091" y="0"/>
                      </a:lnTo>
                      <a:lnTo>
                        <a:pt x="1245" y="147"/>
                      </a:lnTo>
                      <a:lnTo>
                        <a:pt x="0" y="147"/>
                      </a:lnTo>
                      <a:close/>
                    </a:path>
                  </a:pathLst>
                </a:custGeom>
                <a:solidFill>
                  <a:srgbClr val="006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 name="Rectangle 203"/>
                <p:cNvSpPr>
                  <a:spLocks noChangeArrowheads="1"/>
                </p:cNvSpPr>
                <p:nvPr/>
              </p:nvSpPr>
              <p:spPr bwMode="auto">
                <a:xfrm>
                  <a:off x="679" y="2755"/>
                  <a:ext cx="1221" cy="67"/>
                </a:xfrm>
                <a:prstGeom prst="rect">
                  <a:avLst/>
                </a:prstGeom>
                <a:solidFill>
                  <a:schemeClr val="tx2">
                    <a:lumMod val="40000"/>
                    <a:lumOff val="60000"/>
                  </a:schemeClr>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grpSp>
          <p:grpSp>
            <p:nvGrpSpPr>
              <p:cNvPr id="50" name="Group 209"/>
              <p:cNvGrpSpPr>
                <a:grpSpLocks/>
              </p:cNvGrpSpPr>
              <p:nvPr/>
            </p:nvGrpSpPr>
            <p:grpSpPr bwMode="auto">
              <a:xfrm>
                <a:off x="809" y="1712"/>
                <a:ext cx="949" cy="856"/>
                <a:chOff x="809" y="1712"/>
                <a:chExt cx="949" cy="856"/>
              </a:xfrm>
            </p:grpSpPr>
            <p:sp>
              <p:nvSpPr>
                <p:cNvPr id="51" name="Freeform 205"/>
                <p:cNvSpPr>
                  <a:spLocks/>
                </p:cNvSpPr>
                <p:nvPr/>
              </p:nvSpPr>
              <p:spPr bwMode="auto">
                <a:xfrm>
                  <a:off x="857" y="1712"/>
                  <a:ext cx="854" cy="107"/>
                </a:xfrm>
                <a:custGeom>
                  <a:avLst/>
                  <a:gdLst>
                    <a:gd name="T0" fmla="*/ 0 w 854"/>
                    <a:gd name="T1" fmla="*/ 107 h 107"/>
                    <a:gd name="T2" fmla="*/ 95 w 854"/>
                    <a:gd name="T3" fmla="*/ 0 h 107"/>
                    <a:gd name="T4" fmla="*/ 759 w 854"/>
                    <a:gd name="T5" fmla="*/ 0 h 107"/>
                    <a:gd name="T6" fmla="*/ 854 w 854"/>
                    <a:gd name="T7" fmla="*/ 107 h 107"/>
                    <a:gd name="T8" fmla="*/ 0 w 854"/>
                    <a:gd name="T9" fmla="*/ 107 h 107"/>
                  </a:gdLst>
                  <a:ahLst/>
                  <a:cxnLst>
                    <a:cxn ang="0">
                      <a:pos x="T0" y="T1"/>
                    </a:cxn>
                    <a:cxn ang="0">
                      <a:pos x="T2" y="T3"/>
                    </a:cxn>
                    <a:cxn ang="0">
                      <a:pos x="T4" y="T5"/>
                    </a:cxn>
                    <a:cxn ang="0">
                      <a:pos x="T6" y="T7"/>
                    </a:cxn>
                    <a:cxn ang="0">
                      <a:pos x="T8" y="T9"/>
                    </a:cxn>
                  </a:cxnLst>
                  <a:rect l="0" t="0" r="r" b="b"/>
                  <a:pathLst>
                    <a:path w="854" h="107">
                      <a:moveTo>
                        <a:pt x="0" y="107"/>
                      </a:moveTo>
                      <a:lnTo>
                        <a:pt x="95" y="0"/>
                      </a:lnTo>
                      <a:lnTo>
                        <a:pt x="759" y="0"/>
                      </a:lnTo>
                      <a:lnTo>
                        <a:pt x="854" y="107"/>
                      </a:lnTo>
                      <a:lnTo>
                        <a:pt x="0" y="107"/>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 name="Freeform 206"/>
                <p:cNvSpPr>
                  <a:spLocks/>
                </p:cNvSpPr>
                <p:nvPr/>
              </p:nvSpPr>
              <p:spPr bwMode="auto">
                <a:xfrm>
                  <a:off x="857" y="1712"/>
                  <a:ext cx="854" cy="107"/>
                </a:xfrm>
                <a:custGeom>
                  <a:avLst/>
                  <a:gdLst>
                    <a:gd name="T0" fmla="*/ 0 w 854"/>
                    <a:gd name="T1" fmla="*/ 107 h 107"/>
                    <a:gd name="T2" fmla="*/ 95 w 854"/>
                    <a:gd name="T3" fmla="*/ 0 h 107"/>
                    <a:gd name="T4" fmla="*/ 759 w 854"/>
                    <a:gd name="T5" fmla="*/ 0 h 107"/>
                    <a:gd name="T6" fmla="*/ 854 w 854"/>
                    <a:gd name="T7" fmla="*/ 107 h 107"/>
                    <a:gd name="T8" fmla="*/ 0 w 854"/>
                    <a:gd name="T9" fmla="*/ 107 h 107"/>
                  </a:gdLst>
                  <a:ahLst/>
                  <a:cxnLst>
                    <a:cxn ang="0">
                      <a:pos x="T0" y="T1"/>
                    </a:cxn>
                    <a:cxn ang="0">
                      <a:pos x="T2" y="T3"/>
                    </a:cxn>
                    <a:cxn ang="0">
                      <a:pos x="T4" y="T5"/>
                    </a:cxn>
                    <a:cxn ang="0">
                      <a:pos x="T6" y="T7"/>
                    </a:cxn>
                    <a:cxn ang="0">
                      <a:pos x="T8" y="T9"/>
                    </a:cxn>
                  </a:cxnLst>
                  <a:rect l="0" t="0" r="r" b="b"/>
                  <a:pathLst>
                    <a:path w="854" h="107">
                      <a:moveTo>
                        <a:pt x="0" y="107"/>
                      </a:moveTo>
                      <a:lnTo>
                        <a:pt x="95" y="0"/>
                      </a:lnTo>
                      <a:lnTo>
                        <a:pt x="759" y="0"/>
                      </a:lnTo>
                      <a:lnTo>
                        <a:pt x="854" y="107"/>
                      </a:lnTo>
                      <a:lnTo>
                        <a:pt x="0" y="107"/>
                      </a:lnTo>
                      <a:close/>
                    </a:path>
                  </a:pathLst>
                </a:custGeom>
                <a:solidFill>
                  <a:srgbClr val="0066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3" name="AutoShape 207"/>
                <p:cNvSpPr>
                  <a:spLocks noChangeArrowheads="1"/>
                </p:cNvSpPr>
                <p:nvPr/>
              </p:nvSpPr>
              <p:spPr bwMode="auto">
                <a:xfrm>
                  <a:off x="809" y="1806"/>
                  <a:ext cx="949" cy="762"/>
                </a:xfrm>
                <a:prstGeom prst="roundRect">
                  <a:avLst>
                    <a:gd name="adj" fmla="val 16667"/>
                  </a:avLst>
                </a:prstGeom>
                <a:solidFill>
                  <a:schemeClr val="tx2">
                    <a:lumMod val="40000"/>
                    <a:lumOff val="60000"/>
                  </a:schemeClr>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4" name="AutoShape 208"/>
                <p:cNvSpPr>
                  <a:spLocks noChangeArrowheads="1"/>
                </p:cNvSpPr>
                <p:nvPr/>
              </p:nvSpPr>
              <p:spPr bwMode="auto">
                <a:xfrm>
                  <a:off x="892" y="1899"/>
                  <a:ext cx="771" cy="562"/>
                </a:xfrm>
                <a:prstGeom prst="roundRect">
                  <a:avLst>
                    <a:gd name="adj" fmla="val 16667"/>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grpSp>
        <p:nvGrpSpPr>
          <p:cNvPr id="3" name="Group 166"/>
          <p:cNvGrpSpPr>
            <a:grpSpLocks noChangeAspect="1"/>
          </p:cNvGrpSpPr>
          <p:nvPr/>
        </p:nvGrpSpPr>
        <p:grpSpPr bwMode="auto">
          <a:xfrm>
            <a:off x="6123095" y="1864064"/>
            <a:ext cx="1585335" cy="1628850"/>
            <a:chOff x="4710" y="1652"/>
            <a:chExt cx="1348" cy="1385"/>
          </a:xfrm>
        </p:grpSpPr>
        <p:sp>
          <p:nvSpPr>
            <p:cNvPr id="4" name="AutoShape 165"/>
            <p:cNvSpPr>
              <a:spLocks noChangeAspect="1" noChangeArrowheads="1" noTextEdit="1"/>
            </p:cNvSpPr>
            <p:nvPr/>
          </p:nvSpPr>
          <p:spPr bwMode="auto">
            <a:xfrm>
              <a:off x="4710" y="1652"/>
              <a:ext cx="1348" cy="1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 name="Rectangle 167"/>
            <p:cNvSpPr>
              <a:spLocks noChangeArrowheads="1"/>
            </p:cNvSpPr>
            <p:nvPr/>
          </p:nvSpPr>
          <p:spPr bwMode="auto">
            <a:xfrm>
              <a:off x="4717" y="2573"/>
              <a:ext cx="1200" cy="251"/>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 name="Rectangle 168"/>
            <p:cNvSpPr>
              <a:spLocks noChangeArrowheads="1"/>
            </p:cNvSpPr>
            <p:nvPr/>
          </p:nvSpPr>
          <p:spPr bwMode="auto">
            <a:xfrm>
              <a:off x="4717" y="2573"/>
              <a:ext cx="1200" cy="251"/>
            </a:xfrm>
            <a:prstGeom prst="rect">
              <a:avLst/>
            </a:prstGeom>
            <a:solidFill>
              <a:schemeClr val="tx2">
                <a:lumMod val="20000"/>
                <a:lumOff val="80000"/>
              </a:schemeClr>
            </a:solidFill>
            <a:ln w="9525">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7" name="Freeform 169"/>
            <p:cNvSpPr>
              <a:spLocks/>
            </p:cNvSpPr>
            <p:nvPr/>
          </p:nvSpPr>
          <p:spPr bwMode="auto">
            <a:xfrm>
              <a:off x="4717" y="2436"/>
              <a:ext cx="1328" cy="137"/>
            </a:xfrm>
            <a:custGeom>
              <a:avLst/>
              <a:gdLst>
                <a:gd name="T0" fmla="*/ 0 w 1328"/>
                <a:gd name="T1" fmla="*/ 137 h 137"/>
                <a:gd name="T2" fmla="*/ 127 w 1328"/>
                <a:gd name="T3" fmla="*/ 0 h 137"/>
                <a:gd name="T4" fmla="*/ 1328 w 1328"/>
                <a:gd name="T5" fmla="*/ 0 h 137"/>
                <a:gd name="T6" fmla="*/ 1200 w 1328"/>
                <a:gd name="T7" fmla="*/ 137 h 137"/>
                <a:gd name="T8" fmla="*/ 0 w 1328"/>
                <a:gd name="T9" fmla="*/ 137 h 137"/>
              </a:gdLst>
              <a:ahLst/>
              <a:cxnLst>
                <a:cxn ang="0">
                  <a:pos x="T0" y="T1"/>
                </a:cxn>
                <a:cxn ang="0">
                  <a:pos x="T2" y="T3"/>
                </a:cxn>
                <a:cxn ang="0">
                  <a:pos x="T4" y="T5"/>
                </a:cxn>
                <a:cxn ang="0">
                  <a:pos x="T6" y="T7"/>
                </a:cxn>
                <a:cxn ang="0">
                  <a:pos x="T8" y="T9"/>
                </a:cxn>
              </a:cxnLst>
              <a:rect l="0" t="0" r="r" b="b"/>
              <a:pathLst>
                <a:path w="1328" h="137">
                  <a:moveTo>
                    <a:pt x="0" y="137"/>
                  </a:moveTo>
                  <a:lnTo>
                    <a:pt x="127" y="0"/>
                  </a:lnTo>
                  <a:lnTo>
                    <a:pt x="1328" y="0"/>
                  </a:lnTo>
                  <a:lnTo>
                    <a:pt x="1200" y="137"/>
                  </a:lnTo>
                  <a:lnTo>
                    <a:pt x="0" y="137"/>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 name="Freeform 170"/>
            <p:cNvSpPr>
              <a:spLocks/>
            </p:cNvSpPr>
            <p:nvPr/>
          </p:nvSpPr>
          <p:spPr bwMode="auto">
            <a:xfrm>
              <a:off x="4717" y="2436"/>
              <a:ext cx="1328" cy="137"/>
            </a:xfrm>
            <a:custGeom>
              <a:avLst/>
              <a:gdLst>
                <a:gd name="T0" fmla="*/ 0 w 1328"/>
                <a:gd name="T1" fmla="*/ 137 h 137"/>
                <a:gd name="T2" fmla="*/ 127 w 1328"/>
                <a:gd name="T3" fmla="*/ 0 h 137"/>
                <a:gd name="T4" fmla="*/ 1328 w 1328"/>
                <a:gd name="T5" fmla="*/ 0 h 137"/>
                <a:gd name="T6" fmla="*/ 1200 w 1328"/>
                <a:gd name="T7" fmla="*/ 137 h 137"/>
                <a:gd name="T8" fmla="*/ 0 w 1328"/>
                <a:gd name="T9" fmla="*/ 137 h 137"/>
              </a:gdLst>
              <a:ahLst/>
              <a:cxnLst>
                <a:cxn ang="0">
                  <a:pos x="T0" y="T1"/>
                </a:cxn>
                <a:cxn ang="0">
                  <a:pos x="T2" y="T3"/>
                </a:cxn>
                <a:cxn ang="0">
                  <a:pos x="T4" y="T5"/>
                </a:cxn>
                <a:cxn ang="0">
                  <a:pos x="T6" y="T7"/>
                </a:cxn>
                <a:cxn ang="0">
                  <a:pos x="T8" y="T9"/>
                </a:cxn>
              </a:cxnLst>
              <a:rect l="0" t="0" r="r" b="b"/>
              <a:pathLst>
                <a:path w="1328" h="137">
                  <a:moveTo>
                    <a:pt x="0" y="137"/>
                  </a:moveTo>
                  <a:lnTo>
                    <a:pt x="127" y="0"/>
                  </a:lnTo>
                  <a:lnTo>
                    <a:pt x="1328" y="0"/>
                  </a:lnTo>
                  <a:lnTo>
                    <a:pt x="1200" y="137"/>
                  </a:lnTo>
                  <a:lnTo>
                    <a:pt x="0" y="137"/>
                  </a:lnTo>
                  <a:close/>
                </a:path>
              </a:pathLst>
            </a:custGeom>
            <a:solidFill>
              <a:schemeClr val="tx2">
                <a:lumMod val="40000"/>
                <a:lumOff val="60000"/>
              </a:schemeClr>
            </a:solidFill>
            <a:ln w="9525">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9" name="Line 171"/>
            <p:cNvSpPr>
              <a:spLocks noChangeShapeType="1"/>
            </p:cNvSpPr>
            <p:nvPr/>
          </p:nvSpPr>
          <p:spPr bwMode="auto">
            <a:xfrm flipH="1">
              <a:off x="5562" y="2687"/>
              <a:ext cx="288" cy="1"/>
            </a:xfrm>
            <a:prstGeom prst="line">
              <a:avLst/>
            </a:prstGeom>
            <a:noFill/>
            <a:ln w="2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Freeform 172"/>
            <p:cNvSpPr>
              <a:spLocks/>
            </p:cNvSpPr>
            <p:nvPr/>
          </p:nvSpPr>
          <p:spPr bwMode="auto">
            <a:xfrm>
              <a:off x="5917" y="2436"/>
              <a:ext cx="128" cy="388"/>
            </a:xfrm>
            <a:custGeom>
              <a:avLst/>
              <a:gdLst>
                <a:gd name="T0" fmla="*/ 0 w 128"/>
                <a:gd name="T1" fmla="*/ 388 h 388"/>
                <a:gd name="T2" fmla="*/ 128 w 128"/>
                <a:gd name="T3" fmla="*/ 243 h 388"/>
                <a:gd name="T4" fmla="*/ 128 w 128"/>
                <a:gd name="T5" fmla="*/ 0 h 388"/>
                <a:gd name="T6" fmla="*/ 0 w 128"/>
                <a:gd name="T7" fmla="*/ 137 h 388"/>
                <a:gd name="T8" fmla="*/ 0 w 128"/>
                <a:gd name="T9" fmla="*/ 388 h 388"/>
              </a:gdLst>
              <a:ahLst/>
              <a:cxnLst>
                <a:cxn ang="0">
                  <a:pos x="T0" y="T1"/>
                </a:cxn>
                <a:cxn ang="0">
                  <a:pos x="T2" y="T3"/>
                </a:cxn>
                <a:cxn ang="0">
                  <a:pos x="T4" y="T5"/>
                </a:cxn>
                <a:cxn ang="0">
                  <a:pos x="T6" y="T7"/>
                </a:cxn>
                <a:cxn ang="0">
                  <a:pos x="T8" y="T9"/>
                </a:cxn>
              </a:cxnLst>
              <a:rect l="0" t="0" r="r" b="b"/>
              <a:pathLst>
                <a:path w="128" h="388">
                  <a:moveTo>
                    <a:pt x="0" y="388"/>
                  </a:moveTo>
                  <a:lnTo>
                    <a:pt x="128" y="243"/>
                  </a:lnTo>
                  <a:lnTo>
                    <a:pt x="128" y="0"/>
                  </a:lnTo>
                  <a:lnTo>
                    <a:pt x="0" y="137"/>
                  </a:lnTo>
                  <a:lnTo>
                    <a:pt x="0" y="388"/>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 name="Freeform 173"/>
            <p:cNvSpPr>
              <a:spLocks/>
            </p:cNvSpPr>
            <p:nvPr/>
          </p:nvSpPr>
          <p:spPr bwMode="auto">
            <a:xfrm>
              <a:off x="5917" y="2436"/>
              <a:ext cx="128" cy="388"/>
            </a:xfrm>
            <a:custGeom>
              <a:avLst/>
              <a:gdLst>
                <a:gd name="T0" fmla="*/ 0 w 128"/>
                <a:gd name="T1" fmla="*/ 388 h 388"/>
                <a:gd name="T2" fmla="*/ 128 w 128"/>
                <a:gd name="T3" fmla="*/ 243 h 388"/>
                <a:gd name="T4" fmla="*/ 128 w 128"/>
                <a:gd name="T5" fmla="*/ 0 h 388"/>
                <a:gd name="T6" fmla="*/ 0 w 128"/>
                <a:gd name="T7" fmla="*/ 137 h 388"/>
                <a:gd name="T8" fmla="*/ 0 w 128"/>
                <a:gd name="T9" fmla="*/ 388 h 388"/>
              </a:gdLst>
              <a:ahLst/>
              <a:cxnLst>
                <a:cxn ang="0">
                  <a:pos x="T0" y="T1"/>
                </a:cxn>
                <a:cxn ang="0">
                  <a:pos x="T2" y="T3"/>
                </a:cxn>
                <a:cxn ang="0">
                  <a:pos x="T4" y="T5"/>
                </a:cxn>
                <a:cxn ang="0">
                  <a:pos x="T6" y="T7"/>
                </a:cxn>
                <a:cxn ang="0">
                  <a:pos x="T8" y="T9"/>
                </a:cxn>
              </a:cxnLst>
              <a:rect l="0" t="0" r="r" b="b"/>
              <a:pathLst>
                <a:path w="128" h="388">
                  <a:moveTo>
                    <a:pt x="0" y="388"/>
                  </a:moveTo>
                  <a:lnTo>
                    <a:pt x="128" y="243"/>
                  </a:lnTo>
                  <a:lnTo>
                    <a:pt x="128" y="0"/>
                  </a:lnTo>
                  <a:lnTo>
                    <a:pt x="0" y="137"/>
                  </a:lnTo>
                  <a:lnTo>
                    <a:pt x="0" y="388"/>
                  </a:lnTo>
                  <a:close/>
                </a:path>
              </a:pathLst>
            </a:custGeom>
            <a:solidFill>
              <a:srgbClr val="0066FF"/>
            </a:solidFill>
            <a:ln w="9525">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2" name="Freeform 174"/>
            <p:cNvSpPr>
              <a:spLocks/>
            </p:cNvSpPr>
            <p:nvPr/>
          </p:nvSpPr>
          <p:spPr bwMode="auto">
            <a:xfrm>
              <a:off x="4723" y="2793"/>
              <a:ext cx="1060" cy="191"/>
            </a:xfrm>
            <a:custGeom>
              <a:avLst/>
              <a:gdLst>
                <a:gd name="T0" fmla="*/ 0 w 1060"/>
                <a:gd name="T1" fmla="*/ 191 h 191"/>
                <a:gd name="T2" fmla="*/ 135 w 1060"/>
                <a:gd name="T3" fmla="*/ 0 h 191"/>
                <a:gd name="T4" fmla="*/ 1060 w 1060"/>
                <a:gd name="T5" fmla="*/ 0 h 191"/>
                <a:gd name="T6" fmla="*/ 926 w 1060"/>
                <a:gd name="T7" fmla="*/ 191 h 191"/>
                <a:gd name="T8" fmla="*/ 0 w 1060"/>
                <a:gd name="T9" fmla="*/ 191 h 191"/>
              </a:gdLst>
              <a:ahLst/>
              <a:cxnLst>
                <a:cxn ang="0">
                  <a:pos x="T0" y="T1"/>
                </a:cxn>
                <a:cxn ang="0">
                  <a:pos x="T2" y="T3"/>
                </a:cxn>
                <a:cxn ang="0">
                  <a:pos x="T4" y="T5"/>
                </a:cxn>
                <a:cxn ang="0">
                  <a:pos x="T6" y="T7"/>
                </a:cxn>
                <a:cxn ang="0">
                  <a:pos x="T8" y="T9"/>
                </a:cxn>
              </a:cxnLst>
              <a:rect l="0" t="0" r="r" b="b"/>
              <a:pathLst>
                <a:path w="1060" h="191">
                  <a:moveTo>
                    <a:pt x="0" y="191"/>
                  </a:moveTo>
                  <a:lnTo>
                    <a:pt x="135" y="0"/>
                  </a:lnTo>
                  <a:lnTo>
                    <a:pt x="1060" y="0"/>
                  </a:lnTo>
                  <a:lnTo>
                    <a:pt x="926" y="191"/>
                  </a:lnTo>
                  <a:lnTo>
                    <a:pt x="0" y="191"/>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Freeform 175"/>
            <p:cNvSpPr>
              <a:spLocks/>
            </p:cNvSpPr>
            <p:nvPr/>
          </p:nvSpPr>
          <p:spPr bwMode="auto">
            <a:xfrm>
              <a:off x="4723" y="2793"/>
              <a:ext cx="1060" cy="191"/>
            </a:xfrm>
            <a:custGeom>
              <a:avLst/>
              <a:gdLst>
                <a:gd name="T0" fmla="*/ 0 w 1060"/>
                <a:gd name="T1" fmla="*/ 191 h 191"/>
                <a:gd name="T2" fmla="*/ 135 w 1060"/>
                <a:gd name="T3" fmla="*/ 0 h 191"/>
                <a:gd name="T4" fmla="*/ 1060 w 1060"/>
                <a:gd name="T5" fmla="*/ 0 h 191"/>
                <a:gd name="T6" fmla="*/ 926 w 1060"/>
                <a:gd name="T7" fmla="*/ 191 h 191"/>
                <a:gd name="T8" fmla="*/ 0 w 1060"/>
                <a:gd name="T9" fmla="*/ 191 h 191"/>
              </a:gdLst>
              <a:ahLst/>
              <a:cxnLst>
                <a:cxn ang="0">
                  <a:pos x="T0" y="T1"/>
                </a:cxn>
                <a:cxn ang="0">
                  <a:pos x="T2" y="T3"/>
                </a:cxn>
                <a:cxn ang="0">
                  <a:pos x="T4" y="T5"/>
                </a:cxn>
                <a:cxn ang="0">
                  <a:pos x="T6" y="T7"/>
                </a:cxn>
                <a:cxn ang="0">
                  <a:pos x="T8" y="T9"/>
                </a:cxn>
              </a:cxnLst>
              <a:rect l="0" t="0" r="r" b="b"/>
              <a:pathLst>
                <a:path w="1060" h="191">
                  <a:moveTo>
                    <a:pt x="0" y="191"/>
                  </a:moveTo>
                  <a:lnTo>
                    <a:pt x="135" y="0"/>
                  </a:lnTo>
                  <a:lnTo>
                    <a:pt x="1060" y="0"/>
                  </a:lnTo>
                  <a:lnTo>
                    <a:pt x="926" y="191"/>
                  </a:lnTo>
                  <a:lnTo>
                    <a:pt x="0" y="191"/>
                  </a:lnTo>
                  <a:close/>
                </a:path>
              </a:pathLst>
            </a:custGeom>
            <a:solidFill>
              <a:schemeClr val="tx2">
                <a:lumMod val="40000"/>
                <a:lumOff val="60000"/>
              </a:schemeClr>
            </a:solidFill>
            <a:ln w="9525">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4" name="Freeform 176"/>
            <p:cNvSpPr>
              <a:spLocks/>
            </p:cNvSpPr>
            <p:nvPr/>
          </p:nvSpPr>
          <p:spPr bwMode="auto">
            <a:xfrm>
              <a:off x="5649" y="2793"/>
              <a:ext cx="134" cy="229"/>
            </a:xfrm>
            <a:custGeom>
              <a:avLst/>
              <a:gdLst>
                <a:gd name="T0" fmla="*/ 0 w 134"/>
                <a:gd name="T1" fmla="*/ 229 h 229"/>
                <a:gd name="T2" fmla="*/ 134 w 134"/>
                <a:gd name="T3" fmla="*/ 69 h 229"/>
                <a:gd name="T4" fmla="*/ 134 w 134"/>
                <a:gd name="T5" fmla="*/ 0 h 229"/>
                <a:gd name="T6" fmla="*/ 0 w 134"/>
                <a:gd name="T7" fmla="*/ 191 h 229"/>
                <a:gd name="T8" fmla="*/ 0 w 134"/>
                <a:gd name="T9" fmla="*/ 229 h 229"/>
              </a:gdLst>
              <a:ahLst/>
              <a:cxnLst>
                <a:cxn ang="0">
                  <a:pos x="T0" y="T1"/>
                </a:cxn>
                <a:cxn ang="0">
                  <a:pos x="T2" y="T3"/>
                </a:cxn>
                <a:cxn ang="0">
                  <a:pos x="T4" y="T5"/>
                </a:cxn>
                <a:cxn ang="0">
                  <a:pos x="T6" y="T7"/>
                </a:cxn>
                <a:cxn ang="0">
                  <a:pos x="T8" y="T9"/>
                </a:cxn>
              </a:cxnLst>
              <a:rect l="0" t="0" r="r" b="b"/>
              <a:pathLst>
                <a:path w="134" h="229">
                  <a:moveTo>
                    <a:pt x="0" y="229"/>
                  </a:moveTo>
                  <a:lnTo>
                    <a:pt x="134" y="69"/>
                  </a:lnTo>
                  <a:lnTo>
                    <a:pt x="134" y="0"/>
                  </a:lnTo>
                  <a:lnTo>
                    <a:pt x="0" y="191"/>
                  </a:lnTo>
                  <a:lnTo>
                    <a:pt x="0" y="229"/>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 name="Freeform 177"/>
            <p:cNvSpPr>
              <a:spLocks/>
            </p:cNvSpPr>
            <p:nvPr/>
          </p:nvSpPr>
          <p:spPr bwMode="auto">
            <a:xfrm>
              <a:off x="5649" y="2793"/>
              <a:ext cx="134" cy="229"/>
            </a:xfrm>
            <a:custGeom>
              <a:avLst/>
              <a:gdLst>
                <a:gd name="T0" fmla="*/ 0 w 134"/>
                <a:gd name="T1" fmla="*/ 229 h 229"/>
                <a:gd name="T2" fmla="*/ 134 w 134"/>
                <a:gd name="T3" fmla="*/ 69 h 229"/>
                <a:gd name="T4" fmla="*/ 134 w 134"/>
                <a:gd name="T5" fmla="*/ 0 h 229"/>
                <a:gd name="T6" fmla="*/ 0 w 134"/>
                <a:gd name="T7" fmla="*/ 191 h 229"/>
                <a:gd name="T8" fmla="*/ 0 w 134"/>
                <a:gd name="T9" fmla="*/ 229 h 229"/>
              </a:gdLst>
              <a:ahLst/>
              <a:cxnLst>
                <a:cxn ang="0">
                  <a:pos x="T0" y="T1"/>
                </a:cxn>
                <a:cxn ang="0">
                  <a:pos x="T2" y="T3"/>
                </a:cxn>
                <a:cxn ang="0">
                  <a:pos x="T4" y="T5"/>
                </a:cxn>
                <a:cxn ang="0">
                  <a:pos x="T6" y="T7"/>
                </a:cxn>
                <a:cxn ang="0">
                  <a:pos x="T8" y="T9"/>
                </a:cxn>
              </a:cxnLst>
              <a:rect l="0" t="0" r="r" b="b"/>
              <a:pathLst>
                <a:path w="134" h="229">
                  <a:moveTo>
                    <a:pt x="0" y="229"/>
                  </a:moveTo>
                  <a:lnTo>
                    <a:pt x="134" y="69"/>
                  </a:lnTo>
                  <a:lnTo>
                    <a:pt x="134" y="0"/>
                  </a:lnTo>
                  <a:lnTo>
                    <a:pt x="0" y="191"/>
                  </a:lnTo>
                  <a:lnTo>
                    <a:pt x="0" y="229"/>
                  </a:lnTo>
                  <a:close/>
                </a:path>
              </a:pathLst>
            </a:custGeom>
            <a:solidFill>
              <a:srgbClr val="0066FF"/>
            </a:solidFill>
            <a:ln w="9525">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6" name="Rectangle 178"/>
            <p:cNvSpPr>
              <a:spLocks noChangeArrowheads="1"/>
            </p:cNvSpPr>
            <p:nvPr/>
          </p:nvSpPr>
          <p:spPr bwMode="auto">
            <a:xfrm>
              <a:off x="4723" y="2984"/>
              <a:ext cx="926" cy="38"/>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Rectangle 179"/>
            <p:cNvSpPr>
              <a:spLocks noChangeArrowheads="1"/>
            </p:cNvSpPr>
            <p:nvPr/>
          </p:nvSpPr>
          <p:spPr bwMode="auto">
            <a:xfrm>
              <a:off x="4723" y="2984"/>
              <a:ext cx="926" cy="38"/>
            </a:xfrm>
            <a:prstGeom prst="rect">
              <a:avLst/>
            </a:prstGeom>
            <a:solidFill>
              <a:schemeClr val="tx2">
                <a:lumMod val="20000"/>
                <a:lumOff val="80000"/>
              </a:schemeClr>
            </a:solidFill>
            <a:ln w="9525">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8" name="Freeform 180"/>
            <p:cNvSpPr>
              <a:spLocks/>
            </p:cNvSpPr>
            <p:nvPr/>
          </p:nvSpPr>
          <p:spPr bwMode="auto">
            <a:xfrm>
              <a:off x="4898" y="2436"/>
              <a:ext cx="952" cy="106"/>
            </a:xfrm>
            <a:custGeom>
              <a:avLst/>
              <a:gdLst>
                <a:gd name="T0" fmla="*/ 0 w 952"/>
                <a:gd name="T1" fmla="*/ 106 h 106"/>
                <a:gd name="T2" fmla="*/ 100 w 952"/>
                <a:gd name="T3" fmla="*/ 0 h 106"/>
                <a:gd name="T4" fmla="*/ 952 w 952"/>
                <a:gd name="T5" fmla="*/ 0 h 106"/>
                <a:gd name="T6" fmla="*/ 858 w 952"/>
                <a:gd name="T7" fmla="*/ 106 h 106"/>
                <a:gd name="T8" fmla="*/ 0 w 952"/>
                <a:gd name="T9" fmla="*/ 106 h 106"/>
              </a:gdLst>
              <a:ahLst/>
              <a:cxnLst>
                <a:cxn ang="0">
                  <a:pos x="T0" y="T1"/>
                </a:cxn>
                <a:cxn ang="0">
                  <a:pos x="T2" y="T3"/>
                </a:cxn>
                <a:cxn ang="0">
                  <a:pos x="T4" y="T5"/>
                </a:cxn>
                <a:cxn ang="0">
                  <a:pos x="T6" y="T7"/>
                </a:cxn>
                <a:cxn ang="0">
                  <a:pos x="T8" y="T9"/>
                </a:cxn>
              </a:cxnLst>
              <a:rect l="0" t="0" r="r" b="b"/>
              <a:pathLst>
                <a:path w="952" h="106">
                  <a:moveTo>
                    <a:pt x="0" y="106"/>
                  </a:moveTo>
                  <a:lnTo>
                    <a:pt x="100" y="0"/>
                  </a:lnTo>
                  <a:lnTo>
                    <a:pt x="952" y="0"/>
                  </a:lnTo>
                  <a:lnTo>
                    <a:pt x="858" y="106"/>
                  </a:lnTo>
                  <a:lnTo>
                    <a:pt x="0" y="10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Freeform 181"/>
            <p:cNvSpPr>
              <a:spLocks/>
            </p:cNvSpPr>
            <p:nvPr/>
          </p:nvSpPr>
          <p:spPr bwMode="auto">
            <a:xfrm>
              <a:off x="4898" y="2436"/>
              <a:ext cx="952" cy="106"/>
            </a:xfrm>
            <a:custGeom>
              <a:avLst/>
              <a:gdLst>
                <a:gd name="T0" fmla="*/ 0 w 952"/>
                <a:gd name="T1" fmla="*/ 106 h 106"/>
                <a:gd name="T2" fmla="*/ 100 w 952"/>
                <a:gd name="T3" fmla="*/ 0 h 106"/>
                <a:gd name="T4" fmla="*/ 952 w 952"/>
                <a:gd name="T5" fmla="*/ 0 h 106"/>
                <a:gd name="T6" fmla="*/ 858 w 952"/>
                <a:gd name="T7" fmla="*/ 106 h 106"/>
                <a:gd name="T8" fmla="*/ 0 w 952"/>
                <a:gd name="T9" fmla="*/ 106 h 106"/>
              </a:gdLst>
              <a:ahLst/>
              <a:cxnLst>
                <a:cxn ang="0">
                  <a:pos x="T0" y="T1"/>
                </a:cxn>
                <a:cxn ang="0">
                  <a:pos x="T2" y="T3"/>
                </a:cxn>
                <a:cxn ang="0">
                  <a:pos x="T4" y="T5"/>
                </a:cxn>
                <a:cxn ang="0">
                  <a:pos x="T6" y="T7"/>
                </a:cxn>
                <a:cxn ang="0">
                  <a:pos x="T8" y="T9"/>
                </a:cxn>
              </a:cxnLst>
              <a:rect l="0" t="0" r="r" b="b"/>
              <a:pathLst>
                <a:path w="952" h="106">
                  <a:moveTo>
                    <a:pt x="0" y="106"/>
                  </a:moveTo>
                  <a:lnTo>
                    <a:pt x="100" y="0"/>
                  </a:lnTo>
                  <a:lnTo>
                    <a:pt x="952" y="0"/>
                  </a:lnTo>
                  <a:lnTo>
                    <a:pt x="858" y="106"/>
                  </a:lnTo>
                  <a:lnTo>
                    <a:pt x="0" y="106"/>
                  </a:lnTo>
                  <a:close/>
                </a:path>
              </a:pathLst>
            </a:custGeom>
            <a:solidFill>
              <a:srgbClr val="000000"/>
            </a:solidFill>
            <a:ln w="7">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0" name="Freeform 182"/>
            <p:cNvSpPr>
              <a:spLocks/>
            </p:cNvSpPr>
            <p:nvPr/>
          </p:nvSpPr>
          <p:spPr bwMode="auto">
            <a:xfrm>
              <a:off x="4891" y="1660"/>
              <a:ext cx="946" cy="99"/>
            </a:xfrm>
            <a:custGeom>
              <a:avLst/>
              <a:gdLst>
                <a:gd name="T0" fmla="*/ 0 w 946"/>
                <a:gd name="T1" fmla="*/ 99 h 99"/>
                <a:gd name="T2" fmla="*/ 94 w 946"/>
                <a:gd name="T3" fmla="*/ 0 h 99"/>
                <a:gd name="T4" fmla="*/ 946 w 946"/>
                <a:gd name="T5" fmla="*/ 0 h 99"/>
                <a:gd name="T6" fmla="*/ 852 w 946"/>
                <a:gd name="T7" fmla="*/ 99 h 99"/>
                <a:gd name="T8" fmla="*/ 0 w 946"/>
                <a:gd name="T9" fmla="*/ 99 h 99"/>
              </a:gdLst>
              <a:ahLst/>
              <a:cxnLst>
                <a:cxn ang="0">
                  <a:pos x="T0" y="T1"/>
                </a:cxn>
                <a:cxn ang="0">
                  <a:pos x="T2" y="T3"/>
                </a:cxn>
                <a:cxn ang="0">
                  <a:pos x="T4" y="T5"/>
                </a:cxn>
                <a:cxn ang="0">
                  <a:pos x="T6" y="T7"/>
                </a:cxn>
                <a:cxn ang="0">
                  <a:pos x="T8" y="T9"/>
                </a:cxn>
              </a:cxnLst>
              <a:rect l="0" t="0" r="r" b="b"/>
              <a:pathLst>
                <a:path w="946" h="99">
                  <a:moveTo>
                    <a:pt x="0" y="99"/>
                  </a:moveTo>
                  <a:lnTo>
                    <a:pt x="94" y="0"/>
                  </a:lnTo>
                  <a:lnTo>
                    <a:pt x="946" y="0"/>
                  </a:lnTo>
                  <a:lnTo>
                    <a:pt x="852" y="99"/>
                  </a:lnTo>
                  <a:lnTo>
                    <a:pt x="0" y="99"/>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Freeform 183"/>
            <p:cNvSpPr>
              <a:spLocks/>
            </p:cNvSpPr>
            <p:nvPr/>
          </p:nvSpPr>
          <p:spPr bwMode="auto">
            <a:xfrm>
              <a:off x="4891" y="1660"/>
              <a:ext cx="946" cy="99"/>
            </a:xfrm>
            <a:custGeom>
              <a:avLst/>
              <a:gdLst>
                <a:gd name="T0" fmla="*/ 0 w 946"/>
                <a:gd name="T1" fmla="*/ 99 h 99"/>
                <a:gd name="T2" fmla="*/ 94 w 946"/>
                <a:gd name="T3" fmla="*/ 0 h 99"/>
                <a:gd name="T4" fmla="*/ 946 w 946"/>
                <a:gd name="T5" fmla="*/ 0 h 99"/>
                <a:gd name="T6" fmla="*/ 852 w 946"/>
                <a:gd name="T7" fmla="*/ 99 h 99"/>
                <a:gd name="T8" fmla="*/ 0 w 946"/>
                <a:gd name="T9" fmla="*/ 99 h 99"/>
              </a:gdLst>
              <a:ahLst/>
              <a:cxnLst>
                <a:cxn ang="0">
                  <a:pos x="T0" y="T1"/>
                </a:cxn>
                <a:cxn ang="0">
                  <a:pos x="T2" y="T3"/>
                </a:cxn>
                <a:cxn ang="0">
                  <a:pos x="T4" y="T5"/>
                </a:cxn>
                <a:cxn ang="0">
                  <a:pos x="T6" y="T7"/>
                </a:cxn>
                <a:cxn ang="0">
                  <a:pos x="T8" y="T9"/>
                </a:cxn>
              </a:cxnLst>
              <a:rect l="0" t="0" r="r" b="b"/>
              <a:pathLst>
                <a:path w="946" h="99">
                  <a:moveTo>
                    <a:pt x="0" y="99"/>
                  </a:moveTo>
                  <a:lnTo>
                    <a:pt x="94" y="0"/>
                  </a:lnTo>
                  <a:lnTo>
                    <a:pt x="946" y="0"/>
                  </a:lnTo>
                  <a:lnTo>
                    <a:pt x="852" y="99"/>
                  </a:lnTo>
                  <a:lnTo>
                    <a:pt x="0" y="99"/>
                  </a:lnTo>
                  <a:close/>
                </a:path>
              </a:pathLst>
            </a:custGeom>
            <a:solidFill>
              <a:schemeClr val="tx2">
                <a:lumMod val="40000"/>
                <a:lumOff val="60000"/>
              </a:schemeClr>
            </a:solidFill>
            <a:ln w="9525">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2" name="Rectangle 184"/>
            <p:cNvSpPr>
              <a:spLocks noChangeArrowheads="1"/>
            </p:cNvSpPr>
            <p:nvPr/>
          </p:nvSpPr>
          <p:spPr bwMode="auto">
            <a:xfrm>
              <a:off x="4891" y="1759"/>
              <a:ext cx="859" cy="768"/>
            </a:xfrm>
            <a:prstGeom prst="rect">
              <a:avLst/>
            </a:prstGeom>
            <a:solidFill>
              <a:schemeClr val="tx2">
                <a:lumMod val="20000"/>
                <a:lumOff val="80000"/>
              </a:schemeClr>
            </a:solidFill>
            <a:ln w="9525">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3" name="Rectangle 185"/>
            <p:cNvSpPr>
              <a:spLocks noChangeArrowheads="1"/>
            </p:cNvSpPr>
            <p:nvPr/>
          </p:nvSpPr>
          <p:spPr bwMode="auto">
            <a:xfrm>
              <a:off x="4965" y="1857"/>
              <a:ext cx="711" cy="594"/>
            </a:xfrm>
            <a:prstGeom prst="rect">
              <a:avLst/>
            </a:prstGeom>
            <a:solidFill>
              <a:srgbClr val="FFFFFF"/>
            </a:solidFill>
            <a:ln w="7">
              <a:solidFill>
                <a:srgbClr val="494936"/>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4" name="Freeform 186"/>
            <p:cNvSpPr>
              <a:spLocks/>
            </p:cNvSpPr>
            <p:nvPr/>
          </p:nvSpPr>
          <p:spPr bwMode="auto">
            <a:xfrm>
              <a:off x="5743" y="1660"/>
              <a:ext cx="94" cy="860"/>
            </a:xfrm>
            <a:custGeom>
              <a:avLst/>
              <a:gdLst>
                <a:gd name="T0" fmla="*/ 0 w 94"/>
                <a:gd name="T1" fmla="*/ 860 h 860"/>
                <a:gd name="T2" fmla="*/ 94 w 94"/>
                <a:gd name="T3" fmla="*/ 753 h 860"/>
                <a:gd name="T4" fmla="*/ 94 w 94"/>
                <a:gd name="T5" fmla="*/ 0 h 860"/>
                <a:gd name="T6" fmla="*/ 0 w 94"/>
                <a:gd name="T7" fmla="*/ 99 h 860"/>
                <a:gd name="T8" fmla="*/ 0 w 94"/>
                <a:gd name="T9" fmla="*/ 860 h 860"/>
              </a:gdLst>
              <a:ahLst/>
              <a:cxnLst>
                <a:cxn ang="0">
                  <a:pos x="T0" y="T1"/>
                </a:cxn>
                <a:cxn ang="0">
                  <a:pos x="T2" y="T3"/>
                </a:cxn>
                <a:cxn ang="0">
                  <a:pos x="T4" y="T5"/>
                </a:cxn>
                <a:cxn ang="0">
                  <a:pos x="T6" y="T7"/>
                </a:cxn>
                <a:cxn ang="0">
                  <a:pos x="T8" y="T9"/>
                </a:cxn>
              </a:cxnLst>
              <a:rect l="0" t="0" r="r" b="b"/>
              <a:pathLst>
                <a:path w="94" h="860">
                  <a:moveTo>
                    <a:pt x="0" y="860"/>
                  </a:moveTo>
                  <a:lnTo>
                    <a:pt x="94" y="753"/>
                  </a:lnTo>
                  <a:lnTo>
                    <a:pt x="94" y="0"/>
                  </a:lnTo>
                  <a:lnTo>
                    <a:pt x="0" y="99"/>
                  </a:lnTo>
                  <a:lnTo>
                    <a:pt x="0" y="860"/>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187"/>
            <p:cNvSpPr>
              <a:spLocks/>
            </p:cNvSpPr>
            <p:nvPr/>
          </p:nvSpPr>
          <p:spPr bwMode="auto">
            <a:xfrm>
              <a:off x="5743" y="1660"/>
              <a:ext cx="94" cy="860"/>
            </a:xfrm>
            <a:custGeom>
              <a:avLst/>
              <a:gdLst>
                <a:gd name="T0" fmla="*/ 0 w 94"/>
                <a:gd name="T1" fmla="*/ 860 h 860"/>
                <a:gd name="T2" fmla="*/ 94 w 94"/>
                <a:gd name="T3" fmla="*/ 753 h 860"/>
                <a:gd name="T4" fmla="*/ 94 w 94"/>
                <a:gd name="T5" fmla="*/ 0 h 860"/>
                <a:gd name="T6" fmla="*/ 0 w 94"/>
                <a:gd name="T7" fmla="*/ 99 h 860"/>
                <a:gd name="T8" fmla="*/ 0 w 94"/>
                <a:gd name="T9" fmla="*/ 860 h 860"/>
              </a:gdLst>
              <a:ahLst/>
              <a:cxnLst>
                <a:cxn ang="0">
                  <a:pos x="T0" y="T1"/>
                </a:cxn>
                <a:cxn ang="0">
                  <a:pos x="T2" y="T3"/>
                </a:cxn>
                <a:cxn ang="0">
                  <a:pos x="T4" y="T5"/>
                </a:cxn>
                <a:cxn ang="0">
                  <a:pos x="T6" y="T7"/>
                </a:cxn>
                <a:cxn ang="0">
                  <a:pos x="T8" y="T9"/>
                </a:cxn>
              </a:cxnLst>
              <a:rect l="0" t="0" r="r" b="b"/>
              <a:pathLst>
                <a:path w="94" h="860">
                  <a:moveTo>
                    <a:pt x="0" y="860"/>
                  </a:moveTo>
                  <a:lnTo>
                    <a:pt x="94" y="753"/>
                  </a:lnTo>
                  <a:lnTo>
                    <a:pt x="94" y="0"/>
                  </a:lnTo>
                  <a:lnTo>
                    <a:pt x="0" y="99"/>
                  </a:lnTo>
                  <a:lnTo>
                    <a:pt x="0" y="860"/>
                  </a:lnTo>
                  <a:close/>
                </a:path>
              </a:pathLst>
            </a:custGeom>
            <a:solidFill>
              <a:srgbClr val="0066FF"/>
            </a:solidFill>
            <a:ln w="9525">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27" name="AutoShape 5"/>
          <p:cNvSpPr>
            <a:spLocks noChangeArrowheads="1"/>
          </p:cNvSpPr>
          <p:nvPr/>
        </p:nvSpPr>
        <p:spPr bwMode="auto">
          <a:xfrm>
            <a:off x="556963" y="633865"/>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28" name="Rectangle 6"/>
          <p:cNvSpPr>
            <a:spLocks noChangeArrowheads="1"/>
          </p:cNvSpPr>
          <p:nvPr/>
        </p:nvSpPr>
        <p:spPr bwMode="auto">
          <a:xfrm>
            <a:off x="2282807" y="600654"/>
            <a:ext cx="459709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itchFamily="34" charset="-122"/>
                <a:ea typeface="微软雅黑" pitchFamily="34" charset="-122"/>
              </a:rPr>
              <a:t>TELNET </a:t>
            </a:r>
            <a:r>
              <a:rPr lang="zh-CN" altLang="en-US" sz="2000" b="1" dirty="0">
                <a:solidFill>
                  <a:schemeClr val="bg1"/>
                </a:solidFill>
                <a:latin typeface="微软雅黑" pitchFamily="34" charset="-122"/>
                <a:ea typeface="微软雅黑" pitchFamily="34" charset="-122"/>
              </a:rPr>
              <a:t>使用网络虚拟终端 </a:t>
            </a:r>
            <a:r>
              <a:rPr lang="en-US" altLang="zh-CN" sz="2000" b="1" dirty="0">
                <a:solidFill>
                  <a:schemeClr val="bg1"/>
                </a:solidFill>
                <a:latin typeface="微软雅黑" pitchFamily="34" charset="-122"/>
                <a:ea typeface="微软雅黑" pitchFamily="34" charset="-122"/>
              </a:rPr>
              <a:t>NVT </a:t>
            </a:r>
            <a:r>
              <a:rPr lang="zh-CN" altLang="en-US" sz="2000" b="1" dirty="0">
                <a:solidFill>
                  <a:schemeClr val="bg1"/>
                </a:solidFill>
                <a:latin typeface="微软雅黑" pitchFamily="34" charset="-122"/>
                <a:ea typeface="微软雅黑" pitchFamily="34" charset="-122"/>
              </a:rPr>
              <a:t>格式 </a:t>
            </a:r>
          </a:p>
        </p:txBody>
      </p:sp>
      <p:grpSp>
        <p:nvGrpSpPr>
          <p:cNvPr id="2" name="组合 1"/>
          <p:cNvGrpSpPr/>
          <p:nvPr/>
        </p:nvGrpSpPr>
        <p:grpSpPr>
          <a:xfrm>
            <a:off x="1982751" y="1522002"/>
            <a:ext cx="5591078" cy="2253511"/>
            <a:chOff x="1486342" y="2116880"/>
            <a:chExt cx="7963375" cy="3209672"/>
          </a:xfrm>
        </p:grpSpPr>
        <p:graphicFrame>
          <p:nvGraphicFramePr>
            <p:cNvPr id="29" name="Object 5"/>
            <p:cNvGraphicFramePr>
              <a:graphicFrameLocks noChangeAspect="1"/>
            </p:cNvGraphicFramePr>
            <p:nvPr>
              <p:extLst>
                <p:ext uri="{D42A27DB-BD31-4B8C-83A1-F6EECF244321}">
                  <p14:modId xmlns:p14="http://schemas.microsoft.com/office/powerpoint/2010/main" val="4091474331"/>
                </p:ext>
              </p:extLst>
            </p:nvPr>
          </p:nvGraphicFramePr>
          <p:xfrm>
            <a:off x="3308432" y="2518048"/>
            <a:ext cx="3625321" cy="2297113"/>
          </p:xfrm>
          <a:graphic>
            <a:graphicData uri="http://schemas.openxmlformats.org/presentationml/2006/ole">
              <mc:AlternateContent xmlns:mc="http://schemas.openxmlformats.org/markup-compatibility/2006">
                <mc:Choice xmlns:v="urn:schemas-microsoft-com:vml" Requires="v">
                  <p:oleObj spid="_x0000_s9448" name="VISIO" r:id="rId3" imgW="1687068" imgH="964692" progId="">
                    <p:embed/>
                  </p:oleObj>
                </mc:Choice>
                <mc:Fallback>
                  <p:oleObj name="VISIO" r:id="rId3" imgW="1687068" imgH="964692" progId="">
                    <p:embed/>
                    <p:pic>
                      <p:nvPicPr>
                        <p:cNvPr id="0" name="Picture 22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08432" y="2518048"/>
                          <a:ext cx="3625321" cy="2297113"/>
                        </a:xfrm>
                        <a:prstGeom prst="rect">
                          <a:avLst/>
                        </a:prstGeom>
                        <a:noFill/>
                        <a:ln>
                          <a:noFill/>
                        </a:ln>
                        <a:effectLst>
                          <a:outerShdw dist="25400" dir="54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30" name="Text Box 6"/>
            <p:cNvSpPr txBox="1">
              <a:spLocks noChangeArrowheads="1"/>
            </p:cNvSpPr>
            <p:nvPr/>
          </p:nvSpPr>
          <p:spPr bwMode="auto">
            <a:xfrm>
              <a:off x="4708819" y="2217876"/>
              <a:ext cx="920570" cy="3945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1200" b="1" dirty="0">
                  <a:latin typeface="微软雅黑" pitchFamily="34" charset="-122"/>
                  <a:ea typeface="微软雅黑" pitchFamily="34" charset="-122"/>
                </a:rPr>
                <a:t>互联网</a:t>
              </a:r>
            </a:p>
          </p:txBody>
        </p:sp>
        <p:sp>
          <p:nvSpPr>
            <p:cNvPr id="33" name="Text Box 9"/>
            <p:cNvSpPr txBox="1">
              <a:spLocks noChangeArrowheads="1"/>
            </p:cNvSpPr>
            <p:nvPr/>
          </p:nvSpPr>
          <p:spPr bwMode="auto">
            <a:xfrm>
              <a:off x="4447128" y="3085220"/>
              <a:ext cx="1339849" cy="4383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en-US" altLang="zh-CN" sz="1400" b="1" dirty="0">
                  <a:solidFill>
                    <a:srgbClr val="000099"/>
                  </a:solidFill>
                  <a:latin typeface="微软雅黑" pitchFamily="34" charset="-122"/>
                  <a:ea typeface="微软雅黑" pitchFamily="34" charset="-122"/>
                </a:rPr>
                <a:t>TCP </a:t>
              </a:r>
              <a:r>
                <a:rPr kumimoji="1" lang="zh-CN" altLang="en-US" sz="1400" b="1" dirty="0">
                  <a:solidFill>
                    <a:srgbClr val="000099"/>
                  </a:solidFill>
                  <a:latin typeface="微软雅黑" pitchFamily="34" charset="-122"/>
                  <a:ea typeface="微软雅黑" pitchFamily="34" charset="-122"/>
                </a:rPr>
                <a:t>连接</a:t>
              </a:r>
            </a:p>
          </p:txBody>
        </p:sp>
        <p:sp>
          <p:nvSpPr>
            <p:cNvPr id="34" name="Text Box 10"/>
            <p:cNvSpPr txBox="1">
              <a:spLocks noChangeArrowheads="1"/>
            </p:cNvSpPr>
            <p:nvPr/>
          </p:nvSpPr>
          <p:spPr bwMode="auto">
            <a:xfrm>
              <a:off x="1486342" y="2242834"/>
              <a:ext cx="986781" cy="3945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1200" b="1">
                  <a:latin typeface="微软雅黑" pitchFamily="34" charset="-122"/>
                  <a:ea typeface="微软雅黑" pitchFamily="34" charset="-122"/>
                </a:rPr>
                <a:t> </a:t>
              </a:r>
              <a:r>
                <a:rPr kumimoji="1" lang="zh-CN" altLang="en-US" sz="1200" b="1">
                  <a:latin typeface="微软雅黑" pitchFamily="34" charset="-122"/>
                  <a:ea typeface="微软雅黑" pitchFamily="34" charset="-122"/>
                </a:rPr>
                <a:t>客户端</a:t>
              </a:r>
            </a:p>
          </p:txBody>
        </p:sp>
        <p:sp>
          <p:nvSpPr>
            <p:cNvPr id="35" name="Text Box 11"/>
            <p:cNvSpPr txBox="1">
              <a:spLocks noChangeArrowheads="1"/>
            </p:cNvSpPr>
            <p:nvPr/>
          </p:nvSpPr>
          <p:spPr bwMode="auto">
            <a:xfrm>
              <a:off x="7836881" y="2116880"/>
              <a:ext cx="1205965" cy="3945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1200" b="1" dirty="0">
                  <a:latin typeface="微软雅黑" pitchFamily="34" charset="-122"/>
                  <a:ea typeface="微软雅黑" pitchFamily="34" charset="-122"/>
                </a:rPr>
                <a:t> </a:t>
              </a:r>
              <a:r>
                <a:rPr kumimoji="1" lang="zh-CN" altLang="en-US" sz="1200" b="1" dirty="0">
                  <a:latin typeface="微软雅黑" pitchFamily="34" charset="-122"/>
                  <a:ea typeface="微软雅黑" pitchFamily="34" charset="-122"/>
                </a:rPr>
                <a:t>服务器端</a:t>
              </a:r>
            </a:p>
          </p:txBody>
        </p:sp>
        <p:sp>
          <p:nvSpPr>
            <p:cNvPr id="36" name="Text Box 13"/>
            <p:cNvSpPr txBox="1">
              <a:spLocks noChangeArrowheads="1"/>
            </p:cNvSpPr>
            <p:nvPr/>
          </p:nvSpPr>
          <p:spPr bwMode="auto">
            <a:xfrm>
              <a:off x="6809930" y="4888185"/>
              <a:ext cx="2639787" cy="4383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en-US" altLang="zh-CN" sz="1400" b="1" dirty="0">
                  <a:solidFill>
                    <a:srgbClr val="000099"/>
                  </a:solidFill>
                  <a:latin typeface="微软雅黑" pitchFamily="34" charset="-122"/>
                  <a:ea typeface="微软雅黑" pitchFamily="34" charset="-122"/>
                </a:rPr>
                <a:t> </a:t>
              </a:r>
              <a:r>
                <a:rPr kumimoji="1" lang="zh-CN" altLang="en-US" sz="1400" b="1" dirty="0">
                  <a:solidFill>
                    <a:srgbClr val="000099"/>
                  </a:solidFill>
                  <a:latin typeface="微软雅黑" pitchFamily="34" charset="-122"/>
                  <a:ea typeface="微软雅黑" pitchFamily="34" charset="-122"/>
                </a:rPr>
                <a:t>使用服务器端的格式</a:t>
              </a:r>
            </a:p>
          </p:txBody>
        </p:sp>
        <p:sp>
          <p:nvSpPr>
            <p:cNvPr id="37" name="Text Box 14"/>
            <p:cNvSpPr txBox="1">
              <a:spLocks noChangeArrowheads="1"/>
            </p:cNvSpPr>
            <p:nvPr/>
          </p:nvSpPr>
          <p:spPr bwMode="auto">
            <a:xfrm>
              <a:off x="4077198" y="4888185"/>
              <a:ext cx="2076670" cy="4383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en-US" altLang="zh-CN" sz="1400" b="1" dirty="0">
                  <a:solidFill>
                    <a:srgbClr val="000099"/>
                  </a:solidFill>
                  <a:latin typeface="微软雅黑" pitchFamily="34" charset="-122"/>
                  <a:ea typeface="微软雅黑" pitchFamily="34" charset="-122"/>
                </a:rPr>
                <a:t> </a:t>
              </a:r>
              <a:r>
                <a:rPr kumimoji="1" lang="zh-CN" altLang="en-US" sz="1400" b="1" dirty="0">
                  <a:solidFill>
                    <a:srgbClr val="000099"/>
                  </a:solidFill>
                  <a:latin typeface="微软雅黑" pitchFamily="34" charset="-122"/>
                  <a:ea typeface="微软雅黑" pitchFamily="34" charset="-122"/>
                </a:rPr>
                <a:t>使用 </a:t>
              </a:r>
              <a:r>
                <a:rPr kumimoji="1" lang="en-US" altLang="zh-CN" sz="1400" b="1" dirty="0">
                  <a:solidFill>
                    <a:srgbClr val="000099"/>
                  </a:solidFill>
                  <a:latin typeface="微软雅黑" pitchFamily="34" charset="-122"/>
                  <a:ea typeface="微软雅黑" pitchFamily="34" charset="-122"/>
                </a:rPr>
                <a:t>NVT </a:t>
              </a:r>
              <a:r>
                <a:rPr kumimoji="1" lang="zh-CN" altLang="en-US" sz="1400" b="1" dirty="0">
                  <a:solidFill>
                    <a:srgbClr val="000099"/>
                  </a:solidFill>
                  <a:latin typeface="微软雅黑" pitchFamily="34" charset="-122"/>
                  <a:ea typeface="微软雅黑" pitchFamily="34" charset="-122"/>
                </a:rPr>
                <a:t>格式</a:t>
              </a:r>
            </a:p>
          </p:txBody>
        </p:sp>
        <p:sp>
          <p:nvSpPr>
            <p:cNvPr id="38" name="Line 15"/>
            <p:cNvSpPr>
              <a:spLocks noChangeShapeType="1"/>
            </p:cNvSpPr>
            <p:nvPr/>
          </p:nvSpPr>
          <p:spPr bwMode="auto">
            <a:xfrm flipV="1">
              <a:off x="1643674" y="3867422"/>
              <a:ext cx="357717" cy="1081088"/>
            </a:xfrm>
            <a:prstGeom prst="line">
              <a:avLst/>
            </a:prstGeom>
            <a:noFill/>
            <a:ln w="19050">
              <a:solidFill>
                <a:srgbClr val="0066FF"/>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39" name="Line 16"/>
            <p:cNvSpPr>
              <a:spLocks noChangeShapeType="1"/>
            </p:cNvSpPr>
            <p:nvPr/>
          </p:nvSpPr>
          <p:spPr bwMode="auto">
            <a:xfrm flipH="1" flipV="1">
              <a:off x="5086697" y="3622947"/>
              <a:ext cx="6879" cy="1277938"/>
            </a:xfrm>
            <a:prstGeom prst="line">
              <a:avLst/>
            </a:prstGeom>
            <a:noFill/>
            <a:ln w="19050">
              <a:solidFill>
                <a:srgbClr val="0066FF"/>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40" name="Line 17"/>
            <p:cNvSpPr>
              <a:spLocks noChangeShapeType="1"/>
            </p:cNvSpPr>
            <p:nvPr/>
          </p:nvSpPr>
          <p:spPr bwMode="auto">
            <a:xfrm flipV="1">
              <a:off x="8129824" y="3813445"/>
              <a:ext cx="272632" cy="1135063"/>
            </a:xfrm>
            <a:prstGeom prst="line">
              <a:avLst/>
            </a:prstGeom>
            <a:noFill/>
            <a:ln w="19050">
              <a:solidFill>
                <a:srgbClr val="0066FF"/>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41" name="Oval 18"/>
            <p:cNvSpPr>
              <a:spLocks noChangeArrowheads="1"/>
            </p:cNvSpPr>
            <p:nvPr/>
          </p:nvSpPr>
          <p:spPr bwMode="auto">
            <a:xfrm>
              <a:off x="1526728" y="3051447"/>
              <a:ext cx="1006078" cy="833438"/>
            </a:xfrm>
            <a:prstGeom prst="ellipse">
              <a:avLst/>
            </a:prstGeom>
            <a:solidFill>
              <a:srgbClr val="0000FF"/>
            </a:solidFill>
            <a:ln w="12700">
              <a:solidFill>
                <a:schemeClr val="tx1"/>
              </a:solidFill>
              <a:round/>
              <a:headEnd/>
              <a:tailEnd/>
            </a:ln>
            <a:effectLst/>
          </p:spPr>
          <p:txBody>
            <a:bodyPr wrap="none" anchor="ctr"/>
            <a:lstStyle/>
            <a:p>
              <a:pPr algn="ctr" eaLnBrk="1" hangingPunct="1"/>
              <a:r>
                <a:rPr kumimoji="1" lang="zh-CN" altLang="en-US" sz="1400" b="1" dirty="0">
                  <a:solidFill>
                    <a:schemeClr val="bg1"/>
                  </a:solidFill>
                  <a:latin typeface="微软雅黑" pitchFamily="34" charset="-122"/>
                  <a:ea typeface="微软雅黑" pitchFamily="34" charset="-122"/>
                </a:rPr>
                <a:t>客户</a:t>
              </a:r>
            </a:p>
          </p:txBody>
        </p:sp>
        <p:sp>
          <p:nvSpPr>
            <p:cNvPr id="42" name="Oval 19"/>
            <p:cNvSpPr>
              <a:spLocks noChangeArrowheads="1"/>
            </p:cNvSpPr>
            <p:nvPr/>
          </p:nvSpPr>
          <p:spPr bwMode="auto">
            <a:xfrm>
              <a:off x="7855562" y="3051447"/>
              <a:ext cx="1131623" cy="833438"/>
            </a:xfrm>
            <a:prstGeom prst="ellipse">
              <a:avLst/>
            </a:prstGeom>
            <a:solidFill>
              <a:srgbClr val="CC00CC"/>
            </a:solidFill>
            <a:ln w="12700">
              <a:solidFill>
                <a:schemeClr val="tx1"/>
              </a:solidFill>
              <a:round/>
              <a:headEnd/>
              <a:tailEnd/>
            </a:ln>
            <a:effectLst/>
          </p:spPr>
          <p:txBody>
            <a:bodyPr wrap="none" anchor="ctr"/>
            <a:lstStyle/>
            <a:p>
              <a:pPr algn="ctr" eaLnBrk="1" hangingPunct="1"/>
              <a:r>
                <a:rPr kumimoji="1" lang="zh-CN" altLang="en-US" sz="1400" b="1" dirty="0">
                  <a:solidFill>
                    <a:schemeClr val="bg1"/>
                  </a:solidFill>
                  <a:latin typeface="微软雅黑" pitchFamily="34" charset="-122"/>
                  <a:ea typeface="微软雅黑" pitchFamily="34" charset="-122"/>
                </a:rPr>
                <a:t>服务器</a:t>
              </a:r>
            </a:p>
          </p:txBody>
        </p:sp>
        <p:sp>
          <p:nvSpPr>
            <p:cNvPr id="43" name="AutoShape 20"/>
            <p:cNvSpPr>
              <a:spLocks noChangeArrowheads="1"/>
            </p:cNvSpPr>
            <p:nvPr/>
          </p:nvSpPr>
          <p:spPr bwMode="auto">
            <a:xfrm>
              <a:off x="2596439" y="3458572"/>
              <a:ext cx="5279761" cy="194468"/>
            </a:xfrm>
            <a:prstGeom prst="leftRightArrow">
              <a:avLst>
                <a:gd name="adj1" fmla="val 61111"/>
                <a:gd name="adj2" fmla="val 202172"/>
              </a:avLst>
            </a:prstGeom>
            <a:solidFill>
              <a:srgbClr val="00B0F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1400" b="1">
                <a:solidFill>
                  <a:srgbClr val="000099"/>
                </a:solidFill>
                <a:latin typeface="微软雅黑" pitchFamily="34" charset="-122"/>
                <a:ea typeface="微软雅黑" pitchFamily="34" charset="-122"/>
              </a:endParaRPr>
            </a:p>
          </p:txBody>
        </p:sp>
      </p:grpSp>
      <p:sp>
        <p:nvSpPr>
          <p:cNvPr id="44" name="Text Box 12"/>
          <p:cNvSpPr txBox="1">
            <a:spLocks noChangeArrowheads="1"/>
          </p:cNvSpPr>
          <p:nvPr/>
        </p:nvSpPr>
        <p:spPr bwMode="auto">
          <a:xfrm>
            <a:off x="1245960" y="3476650"/>
            <a:ext cx="167385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en-US" altLang="zh-CN" sz="1400" b="1" dirty="0">
                <a:solidFill>
                  <a:srgbClr val="000099"/>
                </a:solidFill>
                <a:latin typeface="微软雅黑" pitchFamily="34" charset="-122"/>
                <a:ea typeface="微软雅黑" pitchFamily="34" charset="-122"/>
              </a:rPr>
              <a:t> </a:t>
            </a:r>
            <a:r>
              <a:rPr kumimoji="1" lang="zh-CN" altLang="en-US" sz="1400" b="1" dirty="0">
                <a:solidFill>
                  <a:srgbClr val="000099"/>
                </a:solidFill>
                <a:latin typeface="微软雅黑" pitchFamily="34" charset="-122"/>
                <a:ea typeface="微软雅黑" pitchFamily="34" charset="-122"/>
              </a:rPr>
              <a:t>使用客户端的格式</a:t>
            </a:r>
          </a:p>
        </p:txBody>
      </p:sp>
    </p:spTree>
    <p:extLst>
      <p:ext uri="{BB962C8B-B14F-4D97-AF65-F5344CB8AC3E}">
        <p14:creationId xmlns:p14="http://schemas.microsoft.com/office/powerpoint/2010/main" val="320383667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56963" y="1174276"/>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3" name="Rectangle 6"/>
          <p:cNvSpPr>
            <a:spLocks noChangeArrowheads="1"/>
          </p:cNvSpPr>
          <p:nvPr/>
        </p:nvSpPr>
        <p:spPr bwMode="auto">
          <a:xfrm>
            <a:off x="3064464" y="1141065"/>
            <a:ext cx="303377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网络虚拟终端 </a:t>
            </a:r>
            <a:r>
              <a:rPr lang="en-US" altLang="zh-CN" sz="2000" b="1" dirty="0">
                <a:solidFill>
                  <a:schemeClr val="bg1"/>
                </a:solidFill>
                <a:latin typeface="微软雅黑" pitchFamily="34" charset="-122"/>
                <a:ea typeface="微软雅黑" pitchFamily="34" charset="-122"/>
              </a:rPr>
              <a:t>NVT </a:t>
            </a:r>
            <a:r>
              <a:rPr lang="zh-CN" altLang="en-US" sz="2000" b="1" dirty="0">
                <a:solidFill>
                  <a:schemeClr val="bg1"/>
                </a:solidFill>
                <a:latin typeface="微软雅黑" pitchFamily="34" charset="-122"/>
                <a:ea typeface="微软雅黑" pitchFamily="34" charset="-122"/>
              </a:rPr>
              <a:t>格式 </a:t>
            </a:r>
          </a:p>
        </p:txBody>
      </p:sp>
      <p:sp>
        <p:nvSpPr>
          <p:cNvPr id="4" name="Rectangle 68"/>
          <p:cNvSpPr>
            <a:spLocks noChangeArrowheads="1"/>
          </p:cNvSpPr>
          <p:nvPr/>
        </p:nvSpPr>
        <p:spPr bwMode="auto">
          <a:xfrm>
            <a:off x="483810" y="1619671"/>
            <a:ext cx="8284054" cy="22082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客户软件把用户的击键和命令转换成 </a:t>
            </a:r>
            <a:r>
              <a:rPr lang="en-US" altLang="zh-CN" sz="2000" b="1" dirty="0">
                <a:latin typeface="微软雅黑" pitchFamily="34" charset="-122"/>
                <a:ea typeface="微软雅黑" pitchFamily="34" charset="-122"/>
              </a:rPr>
              <a:t>NVT </a:t>
            </a:r>
            <a:r>
              <a:rPr lang="zh-CN" altLang="en-US" sz="2000" b="1" dirty="0">
                <a:latin typeface="微软雅黑" pitchFamily="34" charset="-122"/>
                <a:ea typeface="微软雅黑" pitchFamily="34" charset="-122"/>
              </a:rPr>
              <a:t>格式，并送交服务器。</a:t>
            </a:r>
          </a:p>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服务器软件把收到的数据和命令，从 </a:t>
            </a:r>
            <a:r>
              <a:rPr lang="en-US" altLang="zh-CN" sz="2000" b="1" dirty="0">
                <a:latin typeface="微软雅黑" pitchFamily="34" charset="-122"/>
                <a:ea typeface="微软雅黑" pitchFamily="34" charset="-122"/>
              </a:rPr>
              <a:t>NVT </a:t>
            </a:r>
            <a:r>
              <a:rPr lang="zh-CN" altLang="en-US" sz="2000" b="1" dirty="0">
                <a:latin typeface="微软雅黑" pitchFamily="34" charset="-122"/>
                <a:ea typeface="微软雅黑" pitchFamily="34" charset="-122"/>
              </a:rPr>
              <a:t>格式转换成远地系统所需的格式。</a:t>
            </a:r>
          </a:p>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向用户返回数据时，服务器把远地系统的格式转换为 </a:t>
            </a:r>
            <a:r>
              <a:rPr lang="en-US" altLang="zh-CN" sz="2000" b="1" dirty="0">
                <a:latin typeface="微软雅黑" pitchFamily="34" charset="-122"/>
                <a:ea typeface="微软雅黑" pitchFamily="34" charset="-122"/>
              </a:rPr>
              <a:t>NVT </a:t>
            </a:r>
            <a:r>
              <a:rPr lang="zh-CN" altLang="en-US" sz="2000" b="1" dirty="0">
                <a:latin typeface="微软雅黑" pitchFamily="34" charset="-122"/>
                <a:ea typeface="微软雅黑" pitchFamily="34" charset="-122"/>
              </a:rPr>
              <a:t>格式，本地客户再从 </a:t>
            </a:r>
            <a:r>
              <a:rPr lang="en-US" altLang="zh-CN" sz="2000" b="1" dirty="0">
                <a:latin typeface="微软雅黑" pitchFamily="34" charset="-122"/>
                <a:ea typeface="微软雅黑" pitchFamily="34" charset="-122"/>
              </a:rPr>
              <a:t>NVT </a:t>
            </a:r>
            <a:r>
              <a:rPr lang="zh-CN" altLang="en-US" sz="2000" b="1" dirty="0">
                <a:latin typeface="微软雅黑" pitchFamily="34" charset="-122"/>
                <a:ea typeface="微软雅黑" pitchFamily="34" charset="-122"/>
              </a:rPr>
              <a:t>格式转换到本地系统所需的格式。 </a:t>
            </a:r>
          </a:p>
        </p:txBody>
      </p:sp>
    </p:spTree>
    <p:extLst>
      <p:ext uri="{BB962C8B-B14F-4D97-AF65-F5344CB8AC3E}">
        <p14:creationId xmlns:p14="http://schemas.microsoft.com/office/powerpoint/2010/main" val="300779014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Rectangle 9"/>
          <p:cNvSpPr>
            <a:spLocks noChangeArrowheads="1"/>
          </p:cNvSpPr>
          <p:nvPr/>
        </p:nvSpPr>
        <p:spPr bwMode="auto">
          <a:xfrm>
            <a:off x="2629135" y="3721075"/>
            <a:ext cx="5775326" cy="330200"/>
          </a:xfrm>
          <a:prstGeom prst="rect">
            <a:avLst/>
          </a:prstGeom>
          <a:solidFill>
            <a:srgbClr val="0098F6"/>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lgn="ctr">
                <a:solidFill>
                  <a:srgbClr val="000000"/>
                </a:solidFill>
                <a:miter lim="1000000"/>
                <a:headEnd/>
                <a:tailEnd/>
              </a14:hiddenLine>
            </a:ext>
          </a:extLst>
        </p:spPr>
        <p:txBody>
          <a:bodyPr anchor="ctr"/>
          <a:lstStyle/>
          <a:p>
            <a:pPr algn="ctr" eaLnBrk="0" hangingPunct="0"/>
            <a:endParaRPr lang="fr-FR">
              <a:solidFill>
                <a:srgbClr val="FFFFFF"/>
              </a:solidFill>
              <a:latin typeface="宋体" charset="-122"/>
            </a:endParaRPr>
          </a:p>
        </p:txBody>
      </p:sp>
      <p:sp>
        <p:nvSpPr>
          <p:cNvPr id="67" name="Rectangle 10"/>
          <p:cNvSpPr>
            <a:spLocks noChangeArrowheads="1"/>
          </p:cNvSpPr>
          <p:nvPr/>
        </p:nvSpPr>
        <p:spPr bwMode="auto">
          <a:xfrm>
            <a:off x="2629135" y="3262525"/>
            <a:ext cx="5775326" cy="330200"/>
          </a:xfrm>
          <a:prstGeom prst="rect">
            <a:avLst/>
          </a:prstGeom>
          <a:solidFill>
            <a:srgbClr val="1956B9"/>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lgn="ctr">
                <a:solidFill>
                  <a:srgbClr val="000000"/>
                </a:solidFill>
                <a:miter lim="1000000"/>
                <a:headEnd/>
                <a:tailEnd/>
              </a14:hiddenLine>
            </a:ext>
          </a:extLst>
        </p:spPr>
        <p:txBody>
          <a:bodyPr anchor="ctr"/>
          <a:lstStyle/>
          <a:p>
            <a:pPr algn="ctr" eaLnBrk="0" hangingPunct="0"/>
            <a:endParaRPr lang="fr-FR">
              <a:solidFill>
                <a:srgbClr val="FFFFFF"/>
              </a:solidFill>
              <a:latin typeface="宋体" charset="-122"/>
            </a:endParaRPr>
          </a:p>
        </p:txBody>
      </p:sp>
      <p:sp>
        <p:nvSpPr>
          <p:cNvPr id="64" name="Rectangle 9"/>
          <p:cNvSpPr>
            <a:spLocks noChangeArrowheads="1"/>
          </p:cNvSpPr>
          <p:nvPr/>
        </p:nvSpPr>
        <p:spPr bwMode="auto">
          <a:xfrm>
            <a:off x="2629135" y="2811584"/>
            <a:ext cx="5775326" cy="330200"/>
          </a:xfrm>
          <a:prstGeom prst="rect">
            <a:avLst/>
          </a:prstGeom>
          <a:solidFill>
            <a:srgbClr val="0098F6"/>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lgn="ctr">
                <a:solidFill>
                  <a:srgbClr val="000000"/>
                </a:solidFill>
                <a:miter lim="1000000"/>
                <a:headEnd/>
                <a:tailEnd/>
              </a14:hiddenLine>
            </a:ext>
          </a:extLst>
        </p:spPr>
        <p:txBody>
          <a:bodyPr anchor="ctr"/>
          <a:lstStyle/>
          <a:p>
            <a:pPr algn="ctr" eaLnBrk="0" hangingPunct="0"/>
            <a:endParaRPr lang="fr-FR">
              <a:solidFill>
                <a:srgbClr val="FFFFFF"/>
              </a:solidFill>
              <a:latin typeface="宋体" charset="-122"/>
            </a:endParaRPr>
          </a:p>
        </p:txBody>
      </p:sp>
      <p:sp>
        <p:nvSpPr>
          <p:cNvPr id="65" name="Rectangle 10"/>
          <p:cNvSpPr>
            <a:spLocks noChangeArrowheads="1"/>
          </p:cNvSpPr>
          <p:nvPr/>
        </p:nvSpPr>
        <p:spPr bwMode="auto">
          <a:xfrm>
            <a:off x="2629135" y="2353034"/>
            <a:ext cx="5775326" cy="330200"/>
          </a:xfrm>
          <a:prstGeom prst="rect">
            <a:avLst/>
          </a:prstGeom>
          <a:solidFill>
            <a:srgbClr val="1956B9"/>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lgn="ctr">
                <a:solidFill>
                  <a:srgbClr val="000000"/>
                </a:solidFill>
                <a:miter lim="1000000"/>
                <a:headEnd/>
                <a:tailEnd/>
              </a14:hiddenLine>
            </a:ext>
          </a:extLst>
        </p:spPr>
        <p:txBody>
          <a:bodyPr anchor="ctr"/>
          <a:lstStyle/>
          <a:p>
            <a:pPr algn="ctr" eaLnBrk="0" hangingPunct="0"/>
            <a:endParaRPr lang="fr-FR">
              <a:solidFill>
                <a:srgbClr val="FFFFFF"/>
              </a:solidFill>
              <a:latin typeface="宋体" charset="-122"/>
            </a:endParaRPr>
          </a:p>
        </p:txBody>
      </p:sp>
      <p:sp>
        <p:nvSpPr>
          <p:cNvPr id="56" name="Rectangle 9"/>
          <p:cNvSpPr>
            <a:spLocks noChangeArrowheads="1"/>
          </p:cNvSpPr>
          <p:nvPr/>
        </p:nvSpPr>
        <p:spPr bwMode="auto">
          <a:xfrm>
            <a:off x="2629135" y="1897329"/>
            <a:ext cx="5775326" cy="330200"/>
          </a:xfrm>
          <a:prstGeom prst="rect">
            <a:avLst/>
          </a:prstGeom>
          <a:solidFill>
            <a:srgbClr val="0098F6"/>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lgn="ctr">
                <a:solidFill>
                  <a:srgbClr val="000000"/>
                </a:solidFill>
                <a:miter lim="1000000"/>
                <a:headEnd/>
                <a:tailEnd/>
              </a14:hiddenLine>
            </a:ext>
          </a:extLst>
        </p:spPr>
        <p:txBody>
          <a:bodyPr anchor="ctr"/>
          <a:lstStyle/>
          <a:p>
            <a:pPr algn="ctr" eaLnBrk="0" hangingPunct="0"/>
            <a:endParaRPr lang="fr-FR">
              <a:solidFill>
                <a:srgbClr val="FFFFFF"/>
              </a:solidFill>
              <a:latin typeface="宋体" charset="-122"/>
            </a:endParaRPr>
          </a:p>
        </p:txBody>
      </p:sp>
      <p:sp>
        <p:nvSpPr>
          <p:cNvPr id="57" name="Rectangle 9"/>
          <p:cNvSpPr>
            <a:spLocks noChangeArrowheads="1"/>
          </p:cNvSpPr>
          <p:nvPr/>
        </p:nvSpPr>
        <p:spPr bwMode="auto">
          <a:xfrm>
            <a:off x="2629135" y="975024"/>
            <a:ext cx="5775326" cy="330200"/>
          </a:xfrm>
          <a:prstGeom prst="rect">
            <a:avLst/>
          </a:prstGeom>
          <a:solidFill>
            <a:srgbClr val="0098F6"/>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lgn="ctr">
                <a:solidFill>
                  <a:srgbClr val="000000"/>
                </a:solidFill>
                <a:miter lim="1000000"/>
                <a:headEnd/>
                <a:tailEnd/>
              </a14:hiddenLine>
            </a:ext>
          </a:extLst>
        </p:spPr>
        <p:txBody>
          <a:bodyPr anchor="ctr"/>
          <a:lstStyle/>
          <a:p>
            <a:pPr algn="ctr" eaLnBrk="0" hangingPunct="0"/>
            <a:endParaRPr lang="fr-FR">
              <a:solidFill>
                <a:srgbClr val="FFFFFF"/>
              </a:solidFill>
              <a:latin typeface="宋体" charset="-122"/>
            </a:endParaRPr>
          </a:p>
        </p:txBody>
      </p:sp>
      <p:sp>
        <p:nvSpPr>
          <p:cNvPr id="59" name="Rectangle 10"/>
          <p:cNvSpPr>
            <a:spLocks noChangeArrowheads="1"/>
          </p:cNvSpPr>
          <p:nvPr/>
        </p:nvSpPr>
        <p:spPr bwMode="auto">
          <a:xfrm>
            <a:off x="2629135" y="1438779"/>
            <a:ext cx="5775326" cy="330200"/>
          </a:xfrm>
          <a:prstGeom prst="rect">
            <a:avLst/>
          </a:prstGeom>
          <a:solidFill>
            <a:srgbClr val="1956B9"/>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lgn="ctr">
                <a:solidFill>
                  <a:srgbClr val="000000"/>
                </a:solidFill>
                <a:miter lim="1000000"/>
                <a:headEnd/>
                <a:tailEnd/>
              </a14:hiddenLine>
            </a:ext>
          </a:extLst>
        </p:spPr>
        <p:txBody>
          <a:bodyPr anchor="ctr"/>
          <a:lstStyle/>
          <a:p>
            <a:pPr algn="ctr" eaLnBrk="0" hangingPunct="0"/>
            <a:endParaRPr lang="fr-FR">
              <a:solidFill>
                <a:srgbClr val="FFFFFF"/>
              </a:solidFill>
              <a:latin typeface="宋体" charset="-122"/>
            </a:endParaRPr>
          </a:p>
        </p:txBody>
      </p:sp>
      <p:sp>
        <p:nvSpPr>
          <p:cNvPr id="60" name="Line 16"/>
          <p:cNvSpPr>
            <a:spLocks noChangeShapeType="1"/>
          </p:cNvSpPr>
          <p:nvPr/>
        </p:nvSpPr>
        <p:spPr bwMode="auto">
          <a:xfrm>
            <a:off x="3637198" y="903586"/>
            <a:ext cx="0" cy="3357124"/>
          </a:xfrm>
          <a:prstGeom prst="line">
            <a:avLst/>
          </a:prstGeom>
          <a:noFill/>
          <a:ln w="28575" algn="ctr">
            <a:solidFill>
              <a:srgbClr val="FFFF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 name="Rectangle 27"/>
          <p:cNvSpPr>
            <a:spLocks noChangeArrowheads="1"/>
          </p:cNvSpPr>
          <p:nvPr/>
        </p:nvSpPr>
        <p:spPr bwMode="auto">
          <a:xfrm>
            <a:off x="639730" y="975024"/>
            <a:ext cx="1636540" cy="1555639"/>
          </a:xfrm>
          <a:prstGeom prst="rect">
            <a:avLst/>
          </a:prstGeom>
          <a:solidFill>
            <a:srgbClr val="0070C0"/>
          </a:solidFill>
          <a:ln>
            <a:noFill/>
          </a:ln>
          <a:effectLst/>
          <a:scene3d>
            <a:camera prst="orthographicFront">
              <a:rot lat="0" lon="0" rev="0"/>
            </a:camera>
            <a:lightRig rig="glow" dir="t">
              <a:rot lat="0" lon="0" rev="14100000"/>
            </a:lightRig>
          </a:scene3d>
          <a:sp3d prstMaterial="softEdge">
            <a:bevelT w="127000" prst="artDeco"/>
          </a:sp3d>
          <a:extLs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fr-FR">
              <a:latin typeface="宋体" charset="-122"/>
            </a:endParaRPr>
          </a:p>
        </p:txBody>
      </p:sp>
      <p:sp>
        <p:nvSpPr>
          <p:cNvPr id="63" name="Rectangle 29"/>
          <p:cNvSpPr>
            <a:spLocks noChangeArrowheads="1"/>
          </p:cNvSpPr>
          <p:nvPr/>
        </p:nvSpPr>
        <p:spPr bwMode="auto">
          <a:xfrm>
            <a:off x="648619" y="1069956"/>
            <a:ext cx="1627651" cy="10156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r>
              <a:rPr lang="en-US" altLang="zh-CN" sz="2000" b="1" dirty="0">
                <a:solidFill>
                  <a:srgbClr val="FFFF00"/>
                </a:solidFill>
                <a:latin typeface="微软雅黑" pitchFamily="34" charset="-122"/>
                <a:ea typeface="微软雅黑" pitchFamily="34" charset="-122"/>
              </a:rPr>
              <a:t>6.4</a:t>
            </a:r>
          </a:p>
          <a:p>
            <a:pPr eaLnBrk="0" hangingPunct="0"/>
            <a:r>
              <a:rPr lang="zh-CN" altLang="en-US" sz="2000" b="1" dirty="0">
                <a:solidFill>
                  <a:schemeClr val="bg1"/>
                </a:solidFill>
                <a:latin typeface="微软雅黑" pitchFamily="34" charset="-122"/>
                <a:ea typeface="微软雅黑" pitchFamily="34" charset="-122"/>
              </a:rPr>
              <a:t>万维网 </a:t>
            </a:r>
            <a:r>
              <a:rPr lang="en-US" altLang="zh-CN" sz="2000" b="1" dirty="0">
                <a:solidFill>
                  <a:schemeClr val="bg1"/>
                </a:solidFill>
                <a:latin typeface="微软雅黑" pitchFamily="34" charset="-122"/>
                <a:ea typeface="微软雅黑" pitchFamily="34" charset="-122"/>
              </a:rPr>
              <a:t>WWW</a:t>
            </a:r>
            <a:endParaRPr lang="zh-CN" altLang="fr-FR" sz="2000" b="1" dirty="0">
              <a:solidFill>
                <a:schemeClr val="bg1"/>
              </a:solidFill>
              <a:latin typeface="微软雅黑" pitchFamily="34" charset="-122"/>
              <a:ea typeface="微软雅黑" pitchFamily="34" charset="-122"/>
            </a:endParaRPr>
          </a:p>
        </p:txBody>
      </p:sp>
      <p:sp>
        <p:nvSpPr>
          <p:cNvPr id="68" name="Rectangle 8"/>
          <p:cNvSpPr>
            <a:spLocks noChangeArrowheads="1"/>
          </p:cNvSpPr>
          <p:nvPr/>
        </p:nvSpPr>
        <p:spPr bwMode="auto">
          <a:xfrm>
            <a:off x="2700573" y="850723"/>
            <a:ext cx="5756006" cy="3323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lnSpc>
                <a:spcPct val="150000"/>
              </a:lnSpc>
            </a:pPr>
            <a:r>
              <a:rPr lang="en-US" altLang="zh-CN" sz="2000" b="1" dirty="0">
                <a:solidFill>
                  <a:schemeClr val="bg1"/>
                </a:solidFill>
                <a:latin typeface="微软雅黑" pitchFamily="34" charset="-122"/>
                <a:ea typeface="微软雅黑" pitchFamily="34" charset="-122"/>
              </a:rPr>
              <a:t>6.4.1                                               </a:t>
            </a:r>
            <a:r>
              <a:rPr lang="zh-CN" altLang="en-US" sz="2000" b="1" dirty="0">
                <a:solidFill>
                  <a:schemeClr val="bg1"/>
                </a:solidFill>
                <a:latin typeface="微软雅黑" pitchFamily="34" charset="-122"/>
                <a:ea typeface="微软雅黑" pitchFamily="34" charset="-122"/>
              </a:rPr>
              <a:t>万维网概述</a:t>
            </a:r>
          </a:p>
          <a:p>
            <a:pPr eaLnBrk="0" hangingPunct="0">
              <a:lnSpc>
                <a:spcPct val="150000"/>
              </a:lnSpc>
            </a:pPr>
            <a:r>
              <a:rPr lang="en-US" altLang="zh-CN" sz="2000" b="1" dirty="0">
                <a:solidFill>
                  <a:schemeClr val="bg1"/>
                </a:solidFill>
                <a:latin typeface="微软雅黑" pitchFamily="34" charset="-122"/>
                <a:ea typeface="微软雅黑" pitchFamily="34" charset="-122"/>
              </a:rPr>
              <a:t>6.4.2                                 </a:t>
            </a:r>
            <a:r>
              <a:rPr lang="zh-CN" altLang="en-US" sz="2000" b="1" dirty="0">
                <a:solidFill>
                  <a:schemeClr val="bg1"/>
                </a:solidFill>
                <a:latin typeface="微软雅黑" pitchFamily="34" charset="-122"/>
                <a:ea typeface="微软雅黑" pitchFamily="34" charset="-122"/>
              </a:rPr>
              <a:t>统一资源定位符 </a:t>
            </a:r>
            <a:r>
              <a:rPr lang="en-US" altLang="zh-CN" sz="2000" b="1" dirty="0">
                <a:solidFill>
                  <a:schemeClr val="bg1"/>
                </a:solidFill>
                <a:latin typeface="微软雅黑" pitchFamily="34" charset="-122"/>
                <a:ea typeface="微软雅黑" pitchFamily="34" charset="-122"/>
              </a:rPr>
              <a:t>URL</a:t>
            </a:r>
          </a:p>
          <a:p>
            <a:pPr eaLnBrk="0" hangingPunct="0">
              <a:lnSpc>
                <a:spcPct val="150000"/>
              </a:lnSpc>
            </a:pPr>
            <a:r>
              <a:rPr lang="en-US" altLang="zh-CN" sz="2000" b="1" dirty="0">
                <a:solidFill>
                  <a:schemeClr val="bg1"/>
                </a:solidFill>
                <a:latin typeface="微软雅黑" pitchFamily="34" charset="-122"/>
                <a:ea typeface="微软雅黑" pitchFamily="34" charset="-122"/>
              </a:rPr>
              <a:t>6.4.3                              </a:t>
            </a:r>
            <a:r>
              <a:rPr lang="zh-CN" altLang="en-US" sz="2000" b="1" dirty="0">
                <a:solidFill>
                  <a:schemeClr val="bg1"/>
                </a:solidFill>
                <a:latin typeface="微软雅黑" pitchFamily="34" charset="-122"/>
                <a:ea typeface="微软雅黑" pitchFamily="34" charset="-122"/>
              </a:rPr>
              <a:t>超文本传送协议 </a:t>
            </a:r>
            <a:r>
              <a:rPr lang="en-US" altLang="zh-CN" sz="2000" b="1" dirty="0">
                <a:solidFill>
                  <a:schemeClr val="bg1"/>
                </a:solidFill>
                <a:latin typeface="微软雅黑" pitchFamily="34" charset="-122"/>
                <a:ea typeface="微软雅黑" pitchFamily="34" charset="-122"/>
              </a:rPr>
              <a:t>HTTP</a:t>
            </a:r>
          </a:p>
          <a:p>
            <a:pPr eaLnBrk="0" hangingPunct="0">
              <a:lnSpc>
                <a:spcPct val="150000"/>
              </a:lnSpc>
            </a:pPr>
            <a:r>
              <a:rPr lang="en-US" altLang="zh-CN" sz="2000" b="1" dirty="0">
                <a:solidFill>
                  <a:schemeClr val="bg1"/>
                </a:solidFill>
                <a:latin typeface="微软雅黑" pitchFamily="34" charset="-122"/>
                <a:ea typeface="微软雅黑" pitchFamily="34" charset="-122"/>
              </a:rPr>
              <a:t>6.4.4                                           </a:t>
            </a:r>
            <a:r>
              <a:rPr lang="zh-CN" altLang="en-US" sz="2000" b="1" dirty="0">
                <a:solidFill>
                  <a:schemeClr val="bg1"/>
                </a:solidFill>
                <a:latin typeface="微软雅黑" pitchFamily="34" charset="-122"/>
                <a:ea typeface="微软雅黑" pitchFamily="34" charset="-122"/>
              </a:rPr>
              <a:t>万维网的文档</a:t>
            </a:r>
          </a:p>
          <a:p>
            <a:pPr eaLnBrk="0" hangingPunct="0">
              <a:lnSpc>
                <a:spcPct val="150000"/>
              </a:lnSpc>
            </a:pPr>
            <a:r>
              <a:rPr lang="en-US" altLang="zh-CN" sz="2000" b="1" dirty="0">
                <a:solidFill>
                  <a:schemeClr val="bg1"/>
                </a:solidFill>
                <a:latin typeface="微软雅黑" pitchFamily="34" charset="-122"/>
                <a:ea typeface="微软雅黑" pitchFamily="34" charset="-122"/>
              </a:rPr>
              <a:t>6.4.5                              </a:t>
            </a:r>
            <a:r>
              <a:rPr lang="zh-CN" altLang="en-US" sz="2000" b="1" dirty="0">
                <a:solidFill>
                  <a:schemeClr val="bg1"/>
                </a:solidFill>
                <a:latin typeface="微软雅黑" pitchFamily="34" charset="-122"/>
                <a:ea typeface="微软雅黑" pitchFamily="34" charset="-122"/>
              </a:rPr>
              <a:t>万维网的信息检索系统</a:t>
            </a:r>
          </a:p>
          <a:p>
            <a:pPr eaLnBrk="0" hangingPunct="0">
              <a:lnSpc>
                <a:spcPct val="150000"/>
              </a:lnSpc>
            </a:pPr>
            <a:r>
              <a:rPr lang="en-US" altLang="zh-CN" sz="2000" b="1" dirty="0">
                <a:solidFill>
                  <a:schemeClr val="bg1"/>
                </a:solidFill>
                <a:latin typeface="微软雅黑" pitchFamily="34" charset="-122"/>
                <a:ea typeface="微软雅黑" pitchFamily="34" charset="-122"/>
              </a:rPr>
              <a:t>6.4.6                                               </a:t>
            </a:r>
            <a:r>
              <a:rPr lang="zh-CN" altLang="en-US" sz="2000" b="1" dirty="0">
                <a:solidFill>
                  <a:schemeClr val="bg1"/>
                </a:solidFill>
                <a:latin typeface="微软雅黑" pitchFamily="34" charset="-122"/>
                <a:ea typeface="微软雅黑" pitchFamily="34" charset="-122"/>
              </a:rPr>
              <a:t>博客和微博</a:t>
            </a:r>
          </a:p>
          <a:p>
            <a:pPr eaLnBrk="0" hangingPunct="0">
              <a:lnSpc>
                <a:spcPct val="150000"/>
              </a:lnSpc>
            </a:pPr>
            <a:r>
              <a:rPr lang="en-US" altLang="zh-CN" sz="2000" b="1" dirty="0">
                <a:solidFill>
                  <a:schemeClr val="bg1"/>
                </a:solidFill>
                <a:latin typeface="微软雅黑" pitchFamily="34" charset="-122"/>
                <a:ea typeface="微软雅黑" pitchFamily="34" charset="-122"/>
              </a:rPr>
              <a:t>6.4.7                                                  </a:t>
            </a:r>
            <a:r>
              <a:rPr lang="zh-CN" altLang="en-US" sz="2000" b="1" dirty="0">
                <a:solidFill>
                  <a:schemeClr val="bg1"/>
                </a:solidFill>
                <a:latin typeface="微软雅黑" pitchFamily="34" charset="-122"/>
                <a:ea typeface="微软雅黑" pitchFamily="34" charset="-122"/>
              </a:rPr>
              <a:t>社交网络</a:t>
            </a:r>
          </a:p>
        </p:txBody>
      </p:sp>
    </p:spTree>
    <p:extLst>
      <p:ext uri="{BB962C8B-B14F-4D97-AF65-F5344CB8AC3E}">
        <p14:creationId xmlns:p14="http://schemas.microsoft.com/office/powerpoint/2010/main" val="13039896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AutoShape 5"/>
          <p:cNvSpPr>
            <a:spLocks noChangeArrowheads="1"/>
          </p:cNvSpPr>
          <p:nvPr/>
        </p:nvSpPr>
        <p:spPr bwMode="auto">
          <a:xfrm>
            <a:off x="556963" y="1108204"/>
            <a:ext cx="8048776" cy="388721"/>
          </a:xfrm>
          <a:prstGeom prst="roundRect">
            <a:avLst>
              <a:gd name="adj" fmla="val 16667"/>
            </a:avLst>
          </a:prstGeom>
          <a:solidFill>
            <a:srgbClr val="0089FA"/>
          </a:solidFill>
          <a:ln>
            <a:noFill/>
          </a:ln>
          <a:effectLst/>
          <a:extLst/>
        </p:spPr>
        <p:txBody>
          <a:bodyPr wrap="none" anchor="ctr"/>
          <a:lstStyle/>
          <a:p>
            <a:endParaRPr lang="zh-CN" altLang="en-US"/>
          </a:p>
        </p:txBody>
      </p:sp>
      <p:sp>
        <p:nvSpPr>
          <p:cNvPr id="110" name="Rectangle 6"/>
          <p:cNvSpPr>
            <a:spLocks noChangeArrowheads="1"/>
          </p:cNvSpPr>
          <p:nvPr/>
        </p:nvSpPr>
        <p:spPr bwMode="auto">
          <a:xfrm>
            <a:off x="3449740" y="1102509"/>
            <a:ext cx="224452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000" b="1" dirty="0">
                <a:solidFill>
                  <a:schemeClr val="bg1"/>
                </a:solidFill>
                <a:latin typeface="微软雅黑" pitchFamily="34" charset="-122"/>
                <a:ea typeface="微软雅黑" pitchFamily="34" charset="-122"/>
              </a:rPr>
              <a:t>6.4.1  </a:t>
            </a:r>
            <a:r>
              <a:rPr lang="zh-CN" altLang="en-US" sz="2000" b="1" dirty="0">
                <a:solidFill>
                  <a:schemeClr val="bg1"/>
                </a:solidFill>
                <a:latin typeface="微软雅黑" pitchFamily="34" charset="-122"/>
                <a:ea typeface="微软雅黑" pitchFamily="34" charset="-122"/>
              </a:rPr>
              <a:t>万维网概述</a:t>
            </a:r>
          </a:p>
        </p:txBody>
      </p:sp>
      <p:sp>
        <p:nvSpPr>
          <p:cNvPr id="111" name="Rectangle 8"/>
          <p:cNvSpPr>
            <a:spLocks noChangeArrowheads="1"/>
          </p:cNvSpPr>
          <p:nvPr/>
        </p:nvSpPr>
        <p:spPr bwMode="auto">
          <a:xfrm>
            <a:off x="556963" y="1612669"/>
            <a:ext cx="8048776" cy="22082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nSpc>
                <a:spcPts val="3300"/>
              </a:lnSpc>
              <a:buClr>
                <a:srgbClr val="0070C0"/>
              </a:buClr>
              <a:buFont typeface="Wingdings" pitchFamily="2" charset="2"/>
              <a:buChar char="l"/>
            </a:pPr>
            <a:r>
              <a:rPr lang="zh-CN" altLang="en-US" sz="2000" b="1" dirty="0">
                <a:solidFill>
                  <a:srgbClr val="0000FF"/>
                </a:solidFill>
                <a:latin typeface="微软雅黑" pitchFamily="34" charset="-122"/>
                <a:ea typeface="微软雅黑" pitchFamily="34" charset="-122"/>
              </a:rPr>
              <a:t>万维网</a:t>
            </a:r>
            <a:r>
              <a:rPr lang="zh-CN" altLang="en-US" sz="2000" b="1" dirty="0">
                <a:latin typeface="微软雅黑" pitchFamily="34" charset="-122"/>
                <a:ea typeface="微软雅黑" pitchFamily="34" charset="-122"/>
              </a:rPr>
              <a:t> </a:t>
            </a:r>
            <a:r>
              <a:rPr lang="en-US" altLang="zh-CN" sz="2000" b="1" dirty="0">
                <a:latin typeface="微软雅黑" pitchFamily="34" charset="-122"/>
                <a:ea typeface="微软雅黑" pitchFamily="34" charset="-122"/>
              </a:rPr>
              <a:t>WWW (World Wide Web) </a:t>
            </a:r>
            <a:r>
              <a:rPr lang="zh-CN" altLang="en-US" sz="2000" b="1" dirty="0">
                <a:latin typeface="微软雅黑" pitchFamily="34" charset="-122"/>
                <a:ea typeface="微软雅黑" pitchFamily="34" charset="-122"/>
              </a:rPr>
              <a:t>并非某种特殊的计算机网络。</a:t>
            </a:r>
          </a:p>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万维网是一个大规模的、联机式的</a:t>
            </a:r>
            <a:r>
              <a:rPr lang="zh-CN" altLang="en-US" sz="2000" b="1" dirty="0">
                <a:solidFill>
                  <a:srgbClr val="0000FF"/>
                </a:solidFill>
                <a:latin typeface="微软雅黑" pitchFamily="34" charset="-122"/>
                <a:ea typeface="微软雅黑" pitchFamily="34" charset="-122"/>
              </a:rPr>
              <a:t>信息储藏所</a:t>
            </a:r>
            <a:r>
              <a:rPr lang="zh-CN" altLang="en-US" sz="2000" b="1" dirty="0">
                <a:latin typeface="微软雅黑" pitchFamily="34" charset="-122"/>
                <a:ea typeface="微软雅黑" pitchFamily="34" charset="-122"/>
              </a:rPr>
              <a:t>。</a:t>
            </a:r>
          </a:p>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万维网用链接的方法能非常方便地从互联网上的一个站点访问另一个站点，从而主动地按需获取丰富的信息。</a:t>
            </a:r>
          </a:p>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这种访问方式称为“</a:t>
            </a:r>
            <a:r>
              <a:rPr lang="zh-CN" altLang="en-US" sz="2000" b="1" dirty="0">
                <a:solidFill>
                  <a:srgbClr val="0000FF"/>
                </a:solidFill>
                <a:latin typeface="微软雅黑" pitchFamily="34" charset="-122"/>
                <a:ea typeface="微软雅黑" pitchFamily="34" charset="-122"/>
              </a:rPr>
              <a:t>链接</a:t>
            </a:r>
            <a:r>
              <a:rPr lang="zh-CN" altLang="en-US" sz="2000" b="1" dirty="0">
                <a:latin typeface="微软雅黑" pitchFamily="34" charset="-122"/>
                <a:ea typeface="微软雅黑" pitchFamily="34" charset="-122"/>
              </a:rPr>
              <a:t>”。</a:t>
            </a:r>
          </a:p>
        </p:txBody>
      </p:sp>
    </p:spTree>
    <p:extLst>
      <p:ext uri="{BB962C8B-B14F-4D97-AF65-F5344CB8AC3E}">
        <p14:creationId xmlns:p14="http://schemas.microsoft.com/office/powerpoint/2010/main" val="92753373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圆角矩形 134"/>
          <p:cNvSpPr/>
          <p:nvPr/>
        </p:nvSpPr>
        <p:spPr>
          <a:xfrm>
            <a:off x="556963" y="1057072"/>
            <a:ext cx="8048776" cy="331493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6" name="AutoShape 5"/>
          <p:cNvSpPr>
            <a:spLocks noChangeArrowheads="1"/>
          </p:cNvSpPr>
          <p:nvPr/>
        </p:nvSpPr>
        <p:spPr bwMode="auto">
          <a:xfrm>
            <a:off x="556963" y="633865"/>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137" name="Rectangle 6"/>
          <p:cNvSpPr>
            <a:spLocks noChangeArrowheads="1"/>
          </p:cNvSpPr>
          <p:nvPr/>
        </p:nvSpPr>
        <p:spPr bwMode="auto">
          <a:xfrm>
            <a:off x="3168145" y="600654"/>
            <a:ext cx="282641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万维网提供分布式服务</a:t>
            </a:r>
          </a:p>
        </p:txBody>
      </p:sp>
      <p:sp>
        <p:nvSpPr>
          <p:cNvPr id="138" name="Text Box 5"/>
          <p:cNvSpPr txBox="1">
            <a:spLocks noChangeArrowheads="1"/>
          </p:cNvSpPr>
          <p:nvPr/>
        </p:nvSpPr>
        <p:spPr bwMode="auto">
          <a:xfrm>
            <a:off x="3191972" y="2678636"/>
            <a:ext cx="723275"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en-US" altLang="zh-CN" sz="6000" b="1">
                <a:solidFill>
                  <a:srgbClr val="009900"/>
                </a:solidFill>
                <a:latin typeface="微软雅黑" pitchFamily="34" charset="-122"/>
                <a:ea typeface="微软雅黑" pitchFamily="34" charset="-122"/>
                <a:sym typeface="Wingdings" pitchFamily="2" charset="2"/>
              </a:rPr>
              <a:t></a:t>
            </a:r>
            <a:endParaRPr kumimoji="1" lang="en-US" altLang="zh-CN" sz="6000" b="1">
              <a:solidFill>
                <a:srgbClr val="009900"/>
              </a:solidFill>
              <a:latin typeface="微软雅黑" pitchFamily="34" charset="-122"/>
              <a:ea typeface="微软雅黑" pitchFamily="34" charset="-122"/>
            </a:endParaRPr>
          </a:p>
        </p:txBody>
      </p:sp>
      <p:sp>
        <p:nvSpPr>
          <p:cNvPr id="139" name="Text Box 6"/>
          <p:cNvSpPr txBox="1">
            <a:spLocks noChangeArrowheads="1"/>
          </p:cNvSpPr>
          <p:nvPr/>
        </p:nvSpPr>
        <p:spPr bwMode="auto">
          <a:xfrm>
            <a:off x="1675400" y="1226412"/>
            <a:ext cx="723275"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en-US" altLang="zh-CN" sz="6000" b="1" dirty="0">
                <a:solidFill>
                  <a:srgbClr val="009900"/>
                </a:solidFill>
                <a:latin typeface="微软雅黑" pitchFamily="34" charset="-122"/>
                <a:ea typeface="微软雅黑" pitchFamily="34" charset="-122"/>
                <a:sym typeface="Wingdings" pitchFamily="2" charset="2"/>
              </a:rPr>
              <a:t></a:t>
            </a:r>
            <a:endParaRPr kumimoji="1" lang="en-US" altLang="zh-CN" sz="6000" b="1" dirty="0">
              <a:solidFill>
                <a:srgbClr val="009900"/>
              </a:solidFill>
              <a:latin typeface="微软雅黑" pitchFamily="34" charset="-122"/>
              <a:ea typeface="微软雅黑" pitchFamily="34" charset="-122"/>
            </a:endParaRPr>
          </a:p>
        </p:txBody>
      </p:sp>
      <p:sp>
        <p:nvSpPr>
          <p:cNvPr id="140" name="Text Box 7"/>
          <p:cNvSpPr txBox="1">
            <a:spLocks noChangeArrowheads="1"/>
          </p:cNvSpPr>
          <p:nvPr/>
        </p:nvSpPr>
        <p:spPr bwMode="auto">
          <a:xfrm>
            <a:off x="4167703" y="1141121"/>
            <a:ext cx="723275"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en-US" altLang="zh-CN" sz="6000" b="1">
                <a:solidFill>
                  <a:srgbClr val="009900"/>
                </a:solidFill>
                <a:latin typeface="微软雅黑" pitchFamily="34" charset="-122"/>
                <a:ea typeface="微软雅黑" pitchFamily="34" charset="-122"/>
                <a:sym typeface="Wingdings" pitchFamily="2" charset="2"/>
              </a:rPr>
              <a:t></a:t>
            </a:r>
            <a:endParaRPr kumimoji="1" lang="en-US" altLang="zh-CN" sz="6000" b="1">
              <a:solidFill>
                <a:srgbClr val="009900"/>
              </a:solidFill>
              <a:latin typeface="微软雅黑" pitchFamily="34" charset="-122"/>
              <a:ea typeface="微软雅黑" pitchFamily="34" charset="-122"/>
            </a:endParaRPr>
          </a:p>
        </p:txBody>
      </p:sp>
      <p:sp>
        <p:nvSpPr>
          <p:cNvPr id="141" name="Text Box 8"/>
          <p:cNvSpPr txBox="1">
            <a:spLocks noChangeArrowheads="1"/>
          </p:cNvSpPr>
          <p:nvPr/>
        </p:nvSpPr>
        <p:spPr bwMode="auto">
          <a:xfrm>
            <a:off x="5575858" y="2626324"/>
            <a:ext cx="723275"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en-US" altLang="zh-CN" sz="6000" b="1">
                <a:solidFill>
                  <a:srgbClr val="009900"/>
                </a:solidFill>
                <a:latin typeface="微软雅黑" pitchFamily="34" charset="-122"/>
                <a:ea typeface="微软雅黑" pitchFamily="34" charset="-122"/>
                <a:sym typeface="Wingdings" pitchFamily="2" charset="2"/>
              </a:rPr>
              <a:t></a:t>
            </a:r>
            <a:endParaRPr kumimoji="1" lang="en-US" altLang="zh-CN" sz="6000" b="1">
              <a:solidFill>
                <a:srgbClr val="009900"/>
              </a:solidFill>
              <a:latin typeface="微软雅黑" pitchFamily="34" charset="-122"/>
              <a:ea typeface="微软雅黑" pitchFamily="34" charset="-122"/>
            </a:endParaRPr>
          </a:p>
        </p:txBody>
      </p:sp>
      <p:sp>
        <p:nvSpPr>
          <p:cNvPr id="163" name="Text Box 9"/>
          <p:cNvSpPr txBox="1">
            <a:spLocks noChangeArrowheads="1"/>
          </p:cNvSpPr>
          <p:nvPr/>
        </p:nvSpPr>
        <p:spPr bwMode="auto">
          <a:xfrm>
            <a:off x="6838642" y="1257117"/>
            <a:ext cx="723275"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en-US" altLang="zh-CN" sz="6000" b="1">
                <a:solidFill>
                  <a:srgbClr val="009900"/>
                </a:solidFill>
                <a:latin typeface="微软雅黑" pitchFamily="34" charset="-122"/>
                <a:ea typeface="微软雅黑" pitchFamily="34" charset="-122"/>
                <a:sym typeface="Wingdings" pitchFamily="2" charset="2"/>
              </a:rPr>
              <a:t></a:t>
            </a:r>
            <a:endParaRPr kumimoji="1" lang="en-US" altLang="zh-CN" sz="6000" b="1">
              <a:solidFill>
                <a:srgbClr val="009900"/>
              </a:solidFill>
              <a:latin typeface="微软雅黑" pitchFamily="34" charset="-122"/>
              <a:ea typeface="微软雅黑" pitchFamily="34" charset="-122"/>
            </a:endParaRPr>
          </a:p>
        </p:txBody>
      </p:sp>
      <p:sp>
        <p:nvSpPr>
          <p:cNvPr id="174" name="Text Box 11"/>
          <p:cNvSpPr txBox="1">
            <a:spLocks noChangeArrowheads="1"/>
          </p:cNvSpPr>
          <p:nvPr/>
        </p:nvSpPr>
        <p:spPr bwMode="auto">
          <a:xfrm>
            <a:off x="1708527" y="2508609"/>
            <a:ext cx="65434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zh-CN" altLang="en-US" sz="1200" b="1" dirty="0">
                <a:latin typeface="微软雅黑" pitchFamily="34" charset="-122"/>
                <a:ea typeface="微软雅黑" pitchFamily="34" charset="-122"/>
              </a:rPr>
              <a:t>万维网</a:t>
            </a:r>
          </a:p>
          <a:p>
            <a:pPr eaLnBrk="1" hangingPunct="1"/>
            <a:r>
              <a:rPr kumimoji="1" lang="zh-CN" altLang="en-US" sz="1200" b="1" dirty="0">
                <a:latin typeface="微软雅黑" pitchFamily="34" charset="-122"/>
                <a:ea typeface="微软雅黑" pitchFamily="34" charset="-122"/>
              </a:rPr>
              <a:t>站点 </a:t>
            </a:r>
            <a:r>
              <a:rPr kumimoji="1" lang="en-US" altLang="zh-CN" sz="1200" b="1" dirty="0">
                <a:latin typeface="微软雅黑" pitchFamily="34" charset="-122"/>
                <a:ea typeface="微软雅黑" pitchFamily="34" charset="-122"/>
              </a:rPr>
              <a:t>A</a:t>
            </a:r>
          </a:p>
        </p:txBody>
      </p:sp>
      <p:sp>
        <p:nvSpPr>
          <p:cNvPr id="179" name="Text Box 16"/>
          <p:cNvSpPr txBox="1">
            <a:spLocks noChangeArrowheads="1"/>
          </p:cNvSpPr>
          <p:nvPr/>
        </p:nvSpPr>
        <p:spPr bwMode="auto">
          <a:xfrm>
            <a:off x="6897913" y="2543186"/>
            <a:ext cx="64633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zh-CN" altLang="en-US" sz="1200" b="1" dirty="0">
                <a:latin typeface="微软雅黑" pitchFamily="34" charset="-122"/>
                <a:ea typeface="微软雅黑" pitchFamily="34" charset="-122"/>
              </a:rPr>
              <a:t>万维网</a:t>
            </a:r>
          </a:p>
          <a:p>
            <a:pPr eaLnBrk="1" hangingPunct="1"/>
            <a:r>
              <a:rPr kumimoji="1" lang="zh-CN" altLang="en-US" sz="1200" b="1" dirty="0">
                <a:latin typeface="微软雅黑" pitchFamily="34" charset="-122"/>
                <a:ea typeface="微软雅黑" pitchFamily="34" charset="-122"/>
              </a:rPr>
              <a:t>站点 </a:t>
            </a:r>
            <a:r>
              <a:rPr kumimoji="1" lang="en-US" altLang="zh-CN" sz="1200" b="1" dirty="0">
                <a:latin typeface="微软雅黑" pitchFamily="34" charset="-122"/>
                <a:ea typeface="微软雅黑" pitchFamily="34" charset="-122"/>
              </a:rPr>
              <a:t>C</a:t>
            </a:r>
          </a:p>
        </p:txBody>
      </p:sp>
      <p:sp>
        <p:nvSpPr>
          <p:cNvPr id="180" name="Text Box 17"/>
          <p:cNvSpPr txBox="1">
            <a:spLocks noChangeArrowheads="1"/>
          </p:cNvSpPr>
          <p:nvPr/>
        </p:nvSpPr>
        <p:spPr bwMode="auto">
          <a:xfrm>
            <a:off x="5409096" y="3888792"/>
            <a:ext cx="108876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zh-CN" altLang="en-US" sz="1200" b="1" dirty="0">
                <a:latin typeface="微软雅黑" pitchFamily="34" charset="-122"/>
                <a:ea typeface="微软雅黑" pitchFamily="34" charset="-122"/>
              </a:rPr>
              <a:t>万维网站点 </a:t>
            </a:r>
            <a:r>
              <a:rPr kumimoji="1" lang="en-US" altLang="zh-CN" sz="1200" b="1" dirty="0">
                <a:latin typeface="微软雅黑" pitchFamily="34" charset="-122"/>
                <a:ea typeface="微软雅黑" pitchFamily="34" charset="-122"/>
              </a:rPr>
              <a:t>E</a:t>
            </a:r>
          </a:p>
        </p:txBody>
      </p:sp>
      <p:sp>
        <p:nvSpPr>
          <p:cNvPr id="181" name="Text Box 18"/>
          <p:cNvSpPr txBox="1">
            <a:spLocks noChangeArrowheads="1"/>
          </p:cNvSpPr>
          <p:nvPr/>
        </p:nvSpPr>
        <p:spPr bwMode="auto">
          <a:xfrm>
            <a:off x="3003803" y="3942946"/>
            <a:ext cx="1122423"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zh-CN" altLang="en-US" sz="1200" b="1" dirty="0">
                <a:latin typeface="微软雅黑" pitchFamily="34" charset="-122"/>
                <a:ea typeface="微软雅黑" pitchFamily="34" charset="-122"/>
              </a:rPr>
              <a:t>万维网站点 </a:t>
            </a:r>
            <a:r>
              <a:rPr kumimoji="1" lang="en-US" altLang="zh-CN" sz="1200" b="1" dirty="0">
                <a:latin typeface="微软雅黑" pitchFamily="34" charset="-122"/>
                <a:ea typeface="微软雅黑" pitchFamily="34" charset="-122"/>
              </a:rPr>
              <a:t>D</a:t>
            </a:r>
          </a:p>
        </p:txBody>
      </p:sp>
      <p:sp>
        <p:nvSpPr>
          <p:cNvPr id="182" name="Text Box 19"/>
          <p:cNvSpPr txBox="1">
            <a:spLocks noChangeArrowheads="1"/>
          </p:cNvSpPr>
          <p:nvPr/>
        </p:nvSpPr>
        <p:spPr bwMode="auto">
          <a:xfrm>
            <a:off x="3992573" y="2387085"/>
            <a:ext cx="1106393"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zh-CN" altLang="en-US" sz="1200" b="1">
                <a:latin typeface="微软雅黑" pitchFamily="34" charset="-122"/>
                <a:ea typeface="微软雅黑" pitchFamily="34" charset="-122"/>
              </a:rPr>
              <a:t>万维网站点 </a:t>
            </a:r>
            <a:r>
              <a:rPr kumimoji="1" lang="en-US" altLang="zh-CN" sz="1200" b="1">
                <a:latin typeface="微软雅黑" pitchFamily="34" charset="-122"/>
                <a:ea typeface="微软雅黑" pitchFamily="34" charset="-122"/>
              </a:rPr>
              <a:t>B</a:t>
            </a:r>
          </a:p>
        </p:txBody>
      </p:sp>
      <p:grpSp>
        <p:nvGrpSpPr>
          <p:cNvPr id="183" name="Group 53"/>
          <p:cNvGrpSpPr>
            <a:grpSpLocks/>
          </p:cNvGrpSpPr>
          <p:nvPr/>
        </p:nvGrpSpPr>
        <p:grpSpPr bwMode="auto">
          <a:xfrm>
            <a:off x="2087328" y="1316639"/>
            <a:ext cx="2344463" cy="358225"/>
            <a:chOff x="833" y="1417"/>
            <a:chExt cx="1903" cy="315"/>
          </a:xfrm>
        </p:grpSpPr>
        <p:sp>
          <p:nvSpPr>
            <p:cNvPr id="184" name="Line 25"/>
            <p:cNvSpPr>
              <a:spLocks noChangeShapeType="1"/>
            </p:cNvSpPr>
            <p:nvPr/>
          </p:nvSpPr>
          <p:spPr bwMode="auto">
            <a:xfrm flipV="1">
              <a:off x="833" y="1564"/>
              <a:ext cx="1903" cy="168"/>
            </a:xfrm>
            <a:prstGeom prst="line">
              <a:avLst/>
            </a:prstGeom>
            <a:noFill/>
            <a:ln w="38100">
              <a:solidFill>
                <a:srgbClr val="CC00CC"/>
              </a:solidFill>
              <a:prstDash val="sysDot"/>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185" name="Text Box 26"/>
            <p:cNvSpPr txBox="1">
              <a:spLocks noChangeArrowheads="1"/>
            </p:cNvSpPr>
            <p:nvPr/>
          </p:nvSpPr>
          <p:spPr bwMode="auto">
            <a:xfrm rot="21377422">
              <a:off x="1550" y="1417"/>
              <a:ext cx="525" cy="2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zh-CN" altLang="en-US" sz="1200" b="1" dirty="0">
                  <a:solidFill>
                    <a:srgbClr val="0000FF"/>
                  </a:solidFill>
                  <a:latin typeface="微软雅黑" pitchFamily="34" charset="-122"/>
                  <a:ea typeface="微软雅黑" pitchFamily="34" charset="-122"/>
                </a:rPr>
                <a:t>链接到</a:t>
              </a:r>
            </a:p>
          </p:txBody>
        </p:sp>
      </p:grpSp>
      <p:grpSp>
        <p:nvGrpSpPr>
          <p:cNvPr id="186" name="Group 55"/>
          <p:cNvGrpSpPr>
            <a:grpSpLocks/>
          </p:cNvGrpSpPr>
          <p:nvPr/>
        </p:nvGrpSpPr>
        <p:grpSpPr bwMode="auto">
          <a:xfrm>
            <a:off x="3495485" y="1727164"/>
            <a:ext cx="845140" cy="1299839"/>
            <a:chOff x="1976" y="1778"/>
            <a:chExt cx="686" cy="1143"/>
          </a:xfrm>
        </p:grpSpPr>
        <p:sp>
          <p:nvSpPr>
            <p:cNvPr id="187" name="Line 22"/>
            <p:cNvSpPr>
              <a:spLocks noChangeShapeType="1"/>
            </p:cNvSpPr>
            <p:nvPr/>
          </p:nvSpPr>
          <p:spPr bwMode="auto">
            <a:xfrm flipH="1">
              <a:off x="1976" y="1778"/>
              <a:ext cx="686" cy="1143"/>
            </a:xfrm>
            <a:prstGeom prst="line">
              <a:avLst/>
            </a:prstGeom>
            <a:noFill/>
            <a:ln w="38100">
              <a:solidFill>
                <a:srgbClr val="CC00CC"/>
              </a:solidFill>
              <a:prstDash val="sysDot"/>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188" name="Text Box 27"/>
            <p:cNvSpPr txBox="1">
              <a:spLocks noChangeArrowheads="1"/>
            </p:cNvSpPr>
            <p:nvPr/>
          </p:nvSpPr>
          <p:spPr bwMode="auto">
            <a:xfrm rot="18143965">
              <a:off x="2090" y="1960"/>
              <a:ext cx="568" cy="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zh-CN" altLang="en-US" sz="1200" b="1" dirty="0">
                  <a:solidFill>
                    <a:srgbClr val="0000FF"/>
                  </a:solidFill>
                  <a:latin typeface="微软雅黑" pitchFamily="34" charset="-122"/>
                  <a:ea typeface="微软雅黑" pitchFamily="34" charset="-122"/>
                </a:rPr>
                <a:t>链接到</a:t>
              </a:r>
            </a:p>
          </p:txBody>
        </p:sp>
      </p:grpSp>
      <p:grpSp>
        <p:nvGrpSpPr>
          <p:cNvPr id="189" name="Group 54"/>
          <p:cNvGrpSpPr>
            <a:grpSpLocks/>
          </p:cNvGrpSpPr>
          <p:nvPr/>
        </p:nvGrpSpPr>
        <p:grpSpPr bwMode="auto">
          <a:xfrm>
            <a:off x="2130448" y="1849981"/>
            <a:ext cx="3737837" cy="1457910"/>
            <a:chOff x="868" y="1886"/>
            <a:chExt cx="3034" cy="1282"/>
          </a:xfrm>
        </p:grpSpPr>
        <p:sp>
          <p:nvSpPr>
            <p:cNvPr id="190" name="Line 20"/>
            <p:cNvSpPr>
              <a:spLocks noChangeShapeType="1"/>
            </p:cNvSpPr>
            <p:nvPr/>
          </p:nvSpPr>
          <p:spPr bwMode="auto">
            <a:xfrm>
              <a:off x="868" y="1886"/>
              <a:ext cx="3034" cy="1282"/>
            </a:xfrm>
            <a:prstGeom prst="line">
              <a:avLst/>
            </a:prstGeom>
            <a:noFill/>
            <a:ln w="38100">
              <a:solidFill>
                <a:srgbClr val="CC00CC"/>
              </a:solidFill>
              <a:prstDash val="sysDot"/>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191" name="Text Box 28"/>
            <p:cNvSpPr txBox="1">
              <a:spLocks noChangeArrowheads="1"/>
            </p:cNvSpPr>
            <p:nvPr/>
          </p:nvSpPr>
          <p:spPr bwMode="auto">
            <a:xfrm rot="1357240">
              <a:off x="1504" y="2030"/>
              <a:ext cx="525" cy="2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zh-CN" altLang="en-US" sz="1200" b="1" dirty="0">
                  <a:solidFill>
                    <a:srgbClr val="0000FF"/>
                  </a:solidFill>
                  <a:latin typeface="微软雅黑" pitchFamily="34" charset="-122"/>
                  <a:ea typeface="微软雅黑" pitchFamily="34" charset="-122"/>
                </a:rPr>
                <a:t>链接到</a:t>
              </a:r>
            </a:p>
          </p:txBody>
        </p:sp>
      </p:grpSp>
      <p:grpSp>
        <p:nvGrpSpPr>
          <p:cNvPr id="192" name="Group 58"/>
          <p:cNvGrpSpPr>
            <a:grpSpLocks/>
          </p:cNvGrpSpPr>
          <p:nvPr/>
        </p:nvGrpSpPr>
        <p:grpSpPr bwMode="auto">
          <a:xfrm>
            <a:off x="3691370" y="1849981"/>
            <a:ext cx="3379329" cy="1486341"/>
            <a:chOff x="2135" y="1886"/>
            <a:chExt cx="2743" cy="1307"/>
          </a:xfrm>
        </p:grpSpPr>
        <p:sp>
          <p:nvSpPr>
            <p:cNvPr id="193" name="Line 21"/>
            <p:cNvSpPr>
              <a:spLocks noChangeShapeType="1"/>
            </p:cNvSpPr>
            <p:nvPr/>
          </p:nvSpPr>
          <p:spPr bwMode="auto">
            <a:xfrm flipV="1">
              <a:off x="2135" y="1886"/>
              <a:ext cx="2743" cy="1307"/>
            </a:xfrm>
            <a:prstGeom prst="line">
              <a:avLst/>
            </a:prstGeom>
            <a:noFill/>
            <a:ln w="38100">
              <a:solidFill>
                <a:srgbClr val="CC00CC"/>
              </a:solidFill>
              <a:prstDash val="sysDot"/>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194" name="Text Box 29"/>
            <p:cNvSpPr txBox="1">
              <a:spLocks noChangeArrowheads="1"/>
            </p:cNvSpPr>
            <p:nvPr/>
          </p:nvSpPr>
          <p:spPr bwMode="auto">
            <a:xfrm rot="20118828">
              <a:off x="3664" y="2096"/>
              <a:ext cx="525" cy="2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zh-CN" altLang="en-US" sz="1200" b="1" dirty="0">
                  <a:solidFill>
                    <a:srgbClr val="0000FF"/>
                  </a:solidFill>
                  <a:latin typeface="微软雅黑" pitchFamily="34" charset="-122"/>
                  <a:ea typeface="微软雅黑" pitchFamily="34" charset="-122"/>
                </a:rPr>
                <a:t>链接到</a:t>
              </a:r>
            </a:p>
          </p:txBody>
        </p:sp>
      </p:grpSp>
      <p:grpSp>
        <p:nvGrpSpPr>
          <p:cNvPr id="195" name="Group 57"/>
          <p:cNvGrpSpPr>
            <a:grpSpLocks/>
          </p:cNvGrpSpPr>
          <p:nvPr/>
        </p:nvGrpSpPr>
        <p:grpSpPr bwMode="auto">
          <a:xfrm>
            <a:off x="1935794" y="1912527"/>
            <a:ext cx="1495627" cy="1299837"/>
            <a:chOff x="710" y="1941"/>
            <a:chExt cx="1214" cy="1143"/>
          </a:xfrm>
        </p:grpSpPr>
        <p:sp>
          <p:nvSpPr>
            <p:cNvPr id="196" name="Line 24"/>
            <p:cNvSpPr>
              <a:spLocks noChangeShapeType="1"/>
            </p:cNvSpPr>
            <p:nvPr/>
          </p:nvSpPr>
          <p:spPr bwMode="auto">
            <a:xfrm flipH="1" flipV="1">
              <a:off x="710" y="1941"/>
              <a:ext cx="1214" cy="1143"/>
            </a:xfrm>
            <a:prstGeom prst="line">
              <a:avLst/>
            </a:prstGeom>
            <a:noFill/>
            <a:ln w="38100">
              <a:solidFill>
                <a:srgbClr val="CC00CC"/>
              </a:solidFill>
              <a:prstDash val="sysDot"/>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197" name="Text Box 30"/>
            <p:cNvSpPr txBox="1">
              <a:spLocks noChangeArrowheads="1"/>
            </p:cNvSpPr>
            <p:nvPr/>
          </p:nvSpPr>
          <p:spPr bwMode="auto">
            <a:xfrm rot="2570439">
              <a:off x="1202" y="2383"/>
              <a:ext cx="525" cy="2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zh-CN" altLang="en-US" sz="1200" b="1" dirty="0">
                  <a:solidFill>
                    <a:srgbClr val="0000FF"/>
                  </a:solidFill>
                  <a:latin typeface="微软雅黑" pitchFamily="34" charset="-122"/>
                  <a:ea typeface="微软雅黑" pitchFamily="34" charset="-122"/>
                </a:rPr>
                <a:t>链接到</a:t>
              </a:r>
            </a:p>
          </p:txBody>
        </p:sp>
      </p:grpSp>
      <p:grpSp>
        <p:nvGrpSpPr>
          <p:cNvPr id="198" name="Group 56"/>
          <p:cNvGrpSpPr>
            <a:grpSpLocks/>
          </p:cNvGrpSpPr>
          <p:nvPr/>
        </p:nvGrpSpPr>
        <p:grpSpPr bwMode="auto">
          <a:xfrm>
            <a:off x="4600574" y="1912527"/>
            <a:ext cx="1170384" cy="1114471"/>
            <a:chOff x="2873" y="1941"/>
            <a:chExt cx="950" cy="980"/>
          </a:xfrm>
        </p:grpSpPr>
        <p:sp>
          <p:nvSpPr>
            <p:cNvPr id="199" name="Line 23"/>
            <p:cNvSpPr>
              <a:spLocks noChangeShapeType="1"/>
            </p:cNvSpPr>
            <p:nvPr/>
          </p:nvSpPr>
          <p:spPr bwMode="auto">
            <a:xfrm>
              <a:off x="2873" y="1941"/>
              <a:ext cx="950" cy="980"/>
            </a:xfrm>
            <a:prstGeom prst="line">
              <a:avLst/>
            </a:prstGeom>
            <a:noFill/>
            <a:ln w="38100">
              <a:solidFill>
                <a:srgbClr val="CC00CC"/>
              </a:solidFill>
              <a:prstDash val="sysDot"/>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200" name="Text Box 31"/>
            <p:cNvSpPr txBox="1">
              <a:spLocks noChangeArrowheads="1"/>
            </p:cNvSpPr>
            <p:nvPr/>
          </p:nvSpPr>
          <p:spPr bwMode="auto">
            <a:xfrm rot="2686426">
              <a:off x="3064" y="2116"/>
              <a:ext cx="525" cy="2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zh-CN" altLang="en-US" sz="1200" b="1" dirty="0">
                  <a:solidFill>
                    <a:srgbClr val="0000FF"/>
                  </a:solidFill>
                  <a:latin typeface="微软雅黑" pitchFamily="34" charset="-122"/>
                  <a:ea typeface="微软雅黑" pitchFamily="34" charset="-122"/>
                </a:rPr>
                <a:t>链接到</a:t>
              </a:r>
            </a:p>
          </p:txBody>
        </p:sp>
      </p:grpSp>
      <p:grpSp>
        <p:nvGrpSpPr>
          <p:cNvPr id="201" name="Group 34"/>
          <p:cNvGrpSpPr>
            <a:grpSpLocks/>
          </p:cNvGrpSpPr>
          <p:nvPr/>
        </p:nvGrpSpPr>
        <p:grpSpPr bwMode="auto">
          <a:xfrm>
            <a:off x="4262172" y="1457392"/>
            <a:ext cx="322607" cy="277280"/>
            <a:chOff x="806" y="3124"/>
            <a:chExt cx="237" cy="214"/>
          </a:xfrm>
        </p:grpSpPr>
        <p:sp>
          <p:nvSpPr>
            <p:cNvPr id="202" name="Oval 35"/>
            <p:cNvSpPr>
              <a:spLocks noChangeArrowheads="1"/>
            </p:cNvSpPr>
            <p:nvPr/>
          </p:nvSpPr>
          <p:spPr bwMode="auto">
            <a:xfrm>
              <a:off x="869" y="3173"/>
              <a:ext cx="112" cy="120"/>
            </a:xfrm>
            <a:prstGeom prst="ellipse">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1200" b="1">
                <a:solidFill>
                  <a:srgbClr val="000099"/>
                </a:solidFill>
                <a:latin typeface="微软雅黑" pitchFamily="34" charset="-122"/>
                <a:ea typeface="微软雅黑" pitchFamily="34" charset="-122"/>
              </a:endParaRPr>
            </a:p>
          </p:txBody>
        </p:sp>
        <p:sp>
          <p:nvSpPr>
            <p:cNvPr id="203" name="Text Box 36"/>
            <p:cNvSpPr txBox="1">
              <a:spLocks noChangeArrowheads="1"/>
            </p:cNvSpPr>
            <p:nvPr/>
          </p:nvSpPr>
          <p:spPr bwMode="auto">
            <a:xfrm>
              <a:off x="806" y="3124"/>
              <a:ext cx="237" cy="2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en-US" altLang="zh-CN" sz="1200" b="1">
                  <a:solidFill>
                    <a:srgbClr val="000099"/>
                  </a:solidFill>
                  <a:latin typeface="微软雅黑" pitchFamily="34" charset="-122"/>
                  <a:ea typeface="微软雅黑" pitchFamily="34" charset="-122"/>
                  <a:sym typeface="Wingdings" pitchFamily="2" charset="2"/>
                </a:rPr>
                <a:t></a:t>
              </a:r>
            </a:p>
          </p:txBody>
        </p:sp>
      </p:grpSp>
      <p:grpSp>
        <p:nvGrpSpPr>
          <p:cNvPr id="204" name="Group 37"/>
          <p:cNvGrpSpPr>
            <a:grpSpLocks/>
          </p:cNvGrpSpPr>
          <p:nvPr/>
        </p:nvGrpSpPr>
        <p:grpSpPr bwMode="auto">
          <a:xfrm>
            <a:off x="3477635" y="3241278"/>
            <a:ext cx="323170" cy="277280"/>
            <a:chOff x="800" y="3198"/>
            <a:chExt cx="239" cy="214"/>
          </a:xfrm>
        </p:grpSpPr>
        <p:sp>
          <p:nvSpPr>
            <p:cNvPr id="205" name="Oval 38"/>
            <p:cNvSpPr>
              <a:spLocks noChangeArrowheads="1"/>
            </p:cNvSpPr>
            <p:nvPr/>
          </p:nvSpPr>
          <p:spPr bwMode="auto">
            <a:xfrm>
              <a:off x="864" y="3248"/>
              <a:ext cx="112" cy="120"/>
            </a:xfrm>
            <a:prstGeom prst="ellipse">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1200" b="1">
                <a:solidFill>
                  <a:srgbClr val="000099"/>
                </a:solidFill>
                <a:latin typeface="微软雅黑" pitchFamily="34" charset="-122"/>
                <a:ea typeface="微软雅黑" pitchFamily="34" charset="-122"/>
              </a:endParaRPr>
            </a:p>
          </p:txBody>
        </p:sp>
        <p:sp>
          <p:nvSpPr>
            <p:cNvPr id="206" name="Text Box 39"/>
            <p:cNvSpPr txBox="1">
              <a:spLocks noChangeArrowheads="1"/>
            </p:cNvSpPr>
            <p:nvPr/>
          </p:nvSpPr>
          <p:spPr bwMode="auto">
            <a:xfrm>
              <a:off x="800" y="3198"/>
              <a:ext cx="239" cy="2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en-US" altLang="zh-CN" sz="1200" b="1" dirty="0">
                  <a:solidFill>
                    <a:srgbClr val="000099"/>
                  </a:solidFill>
                  <a:latin typeface="微软雅黑" pitchFamily="34" charset="-122"/>
                  <a:ea typeface="微软雅黑" pitchFamily="34" charset="-122"/>
                  <a:sym typeface="Wingdings" pitchFamily="2" charset="2"/>
                </a:rPr>
                <a:t></a:t>
              </a:r>
            </a:p>
          </p:txBody>
        </p:sp>
      </p:grpSp>
      <p:grpSp>
        <p:nvGrpSpPr>
          <p:cNvPr id="207" name="Group 40"/>
          <p:cNvGrpSpPr>
            <a:grpSpLocks/>
          </p:cNvGrpSpPr>
          <p:nvPr/>
        </p:nvGrpSpPr>
        <p:grpSpPr bwMode="auto">
          <a:xfrm>
            <a:off x="1864300" y="1533521"/>
            <a:ext cx="323170" cy="277280"/>
            <a:chOff x="796" y="3199"/>
            <a:chExt cx="239" cy="214"/>
          </a:xfrm>
        </p:grpSpPr>
        <p:sp>
          <p:nvSpPr>
            <p:cNvPr id="208" name="Oval 41"/>
            <p:cNvSpPr>
              <a:spLocks noChangeArrowheads="1"/>
            </p:cNvSpPr>
            <p:nvPr/>
          </p:nvSpPr>
          <p:spPr bwMode="auto">
            <a:xfrm>
              <a:off x="864" y="3248"/>
              <a:ext cx="112" cy="120"/>
            </a:xfrm>
            <a:prstGeom prst="ellipse">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1200" b="1">
                <a:solidFill>
                  <a:srgbClr val="000099"/>
                </a:solidFill>
                <a:latin typeface="微软雅黑" pitchFamily="34" charset="-122"/>
                <a:ea typeface="微软雅黑" pitchFamily="34" charset="-122"/>
              </a:endParaRPr>
            </a:p>
          </p:txBody>
        </p:sp>
        <p:sp>
          <p:nvSpPr>
            <p:cNvPr id="209" name="Text Box 42"/>
            <p:cNvSpPr txBox="1">
              <a:spLocks noChangeArrowheads="1"/>
            </p:cNvSpPr>
            <p:nvPr/>
          </p:nvSpPr>
          <p:spPr bwMode="auto">
            <a:xfrm>
              <a:off x="796" y="3199"/>
              <a:ext cx="239" cy="2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en-US" altLang="zh-CN" sz="1200" b="1" dirty="0">
                  <a:solidFill>
                    <a:srgbClr val="000099"/>
                  </a:solidFill>
                  <a:latin typeface="微软雅黑" pitchFamily="34" charset="-122"/>
                  <a:ea typeface="微软雅黑" pitchFamily="34" charset="-122"/>
                  <a:sym typeface="Wingdings" pitchFamily="2" charset="2"/>
                </a:rPr>
                <a:t></a:t>
              </a:r>
            </a:p>
          </p:txBody>
        </p:sp>
      </p:grpSp>
      <p:grpSp>
        <p:nvGrpSpPr>
          <p:cNvPr id="210" name="Group 43"/>
          <p:cNvGrpSpPr>
            <a:grpSpLocks/>
          </p:cNvGrpSpPr>
          <p:nvPr/>
        </p:nvGrpSpPr>
        <p:grpSpPr bwMode="auto">
          <a:xfrm>
            <a:off x="1922182" y="1690027"/>
            <a:ext cx="322607" cy="277611"/>
            <a:chOff x="796" y="3199"/>
            <a:chExt cx="237" cy="215"/>
          </a:xfrm>
        </p:grpSpPr>
        <p:sp>
          <p:nvSpPr>
            <p:cNvPr id="211" name="Oval 44"/>
            <p:cNvSpPr>
              <a:spLocks noChangeArrowheads="1"/>
            </p:cNvSpPr>
            <p:nvPr/>
          </p:nvSpPr>
          <p:spPr bwMode="auto">
            <a:xfrm>
              <a:off x="864" y="3248"/>
              <a:ext cx="112" cy="120"/>
            </a:xfrm>
            <a:prstGeom prst="ellipse">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1200" b="1">
                <a:solidFill>
                  <a:srgbClr val="000099"/>
                </a:solidFill>
                <a:latin typeface="微软雅黑" pitchFamily="34" charset="-122"/>
                <a:ea typeface="微软雅黑" pitchFamily="34" charset="-122"/>
              </a:endParaRPr>
            </a:p>
          </p:txBody>
        </p:sp>
        <p:sp>
          <p:nvSpPr>
            <p:cNvPr id="212" name="Text Box 45"/>
            <p:cNvSpPr txBox="1">
              <a:spLocks noChangeArrowheads="1"/>
            </p:cNvSpPr>
            <p:nvPr/>
          </p:nvSpPr>
          <p:spPr bwMode="auto">
            <a:xfrm>
              <a:off x="796" y="3199"/>
              <a:ext cx="237"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en-US" altLang="zh-CN" sz="1200" b="1" dirty="0">
                  <a:solidFill>
                    <a:srgbClr val="000099"/>
                  </a:solidFill>
                  <a:latin typeface="微软雅黑" pitchFamily="34" charset="-122"/>
                  <a:ea typeface="微软雅黑" pitchFamily="34" charset="-122"/>
                  <a:sym typeface="Wingdings" pitchFamily="2" charset="2"/>
                </a:rPr>
                <a:t></a:t>
              </a:r>
            </a:p>
          </p:txBody>
        </p:sp>
      </p:grpSp>
      <p:grpSp>
        <p:nvGrpSpPr>
          <p:cNvPr id="213" name="Group 46"/>
          <p:cNvGrpSpPr>
            <a:grpSpLocks/>
          </p:cNvGrpSpPr>
          <p:nvPr/>
        </p:nvGrpSpPr>
        <p:grpSpPr bwMode="auto">
          <a:xfrm>
            <a:off x="4365895" y="1709511"/>
            <a:ext cx="323170" cy="277611"/>
            <a:chOff x="800" y="3194"/>
            <a:chExt cx="239" cy="215"/>
          </a:xfrm>
        </p:grpSpPr>
        <p:sp>
          <p:nvSpPr>
            <p:cNvPr id="214" name="Oval 47"/>
            <p:cNvSpPr>
              <a:spLocks noChangeArrowheads="1"/>
            </p:cNvSpPr>
            <p:nvPr/>
          </p:nvSpPr>
          <p:spPr bwMode="auto">
            <a:xfrm>
              <a:off x="864" y="3248"/>
              <a:ext cx="112" cy="120"/>
            </a:xfrm>
            <a:prstGeom prst="ellipse">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1200" b="1">
                <a:solidFill>
                  <a:srgbClr val="000099"/>
                </a:solidFill>
                <a:latin typeface="微软雅黑" pitchFamily="34" charset="-122"/>
                <a:ea typeface="微软雅黑" pitchFamily="34" charset="-122"/>
              </a:endParaRPr>
            </a:p>
          </p:txBody>
        </p:sp>
        <p:sp>
          <p:nvSpPr>
            <p:cNvPr id="215" name="Text Box 48"/>
            <p:cNvSpPr txBox="1">
              <a:spLocks noChangeArrowheads="1"/>
            </p:cNvSpPr>
            <p:nvPr/>
          </p:nvSpPr>
          <p:spPr bwMode="auto">
            <a:xfrm>
              <a:off x="800" y="3194"/>
              <a:ext cx="239"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en-US" altLang="zh-CN" sz="1200" b="1" dirty="0">
                  <a:solidFill>
                    <a:srgbClr val="000099"/>
                  </a:solidFill>
                  <a:latin typeface="微软雅黑" pitchFamily="34" charset="-122"/>
                  <a:ea typeface="微软雅黑" pitchFamily="34" charset="-122"/>
                  <a:sym typeface="Wingdings" pitchFamily="2" charset="2"/>
                </a:rPr>
                <a:t></a:t>
              </a:r>
            </a:p>
          </p:txBody>
        </p:sp>
      </p:grpSp>
      <p:grpSp>
        <p:nvGrpSpPr>
          <p:cNvPr id="216" name="Group 49"/>
          <p:cNvGrpSpPr>
            <a:grpSpLocks/>
          </p:cNvGrpSpPr>
          <p:nvPr/>
        </p:nvGrpSpPr>
        <p:grpSpPr bwMode="auto">
          <a:xfrm>
            <a:off x="3298308" y="3118461"/>
            <a:ext cx="322607" cy="277280"/>
            <a:chOff x="796" y="3199"/>
            <a:chExt cx="237" cy="214"/>
          </a:xfrm>
        </p:grpSpPr>
        <p:sp>
          <p:nvSpPr>
            <p:cNvPr id="217" name="Oval 50"/>
            <p:cNvSpPr>
              <a:spLocks noChangeArrowheads="1"/>
            </p:cNvSpPr>
            <p:nvPr/>
          </p:nvSpPr>
          <p:spPr bwMode="auto">
            <a:xfrm>
              <a:off x="864" y="3248"/>
              <a:ext cx="112" cy="120"/>
            </a:xfrm>
            <a:prstGeom prst="ellipse">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1200" b="1">
                <a:solidFill>
                  <a:srgbClr val="000099"/>
                </a:solidFill>
                <a:latin typeface="微软雅黑" pitchFamily="34" charset="-122"/>
                <a:ea typeface="微软雅黑" pitchFamily="34" charset="-122"/>
              </a:endParaRPr>
            </a:p>
          </p:txBody>
        </p:sp>
        <p:sp>
          <p:nvSpPr>
            <p:cNvPr id="218" name="Text Box 51"/>
            <p:cNvSpPr txBox="1">
              <a:spLocks noChangeArrowheads="1"/>
            </p:cNvSpPr>
            <p:nvPr/>
          </p:nvSpPr>
          <p:spPr bwMode="auto">
            <a:xfrm>
              <a:off x="796" y="3199"/>
              <a:ext cx="237" cy="2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en-US" altLang="zh-CN" sz="1200" b="1" dirty="0">
                  <a:solidFill>
                    <a:srgbClr val="000099"/>
                  </a:solidFill>
                  <a:latin typeface="微软雅黑" pitchFamily="34" charset="-122"/>
                  <a:ea typeface="微软雅黑" pitchFamily="34" charset="-122"/>
                  <a:sym typeface="Wingdings" pitchFamily="2" charset="2"/>
                </a:rPr>
                <a:t></a:t>
              </a:r>
            </a:p>
          </p:txBody>
        </p:sp>
      </p:grpSp>
      <p:pic>
        <p:nvPicPr>
          <p:cNvPr id="219" name="Picture 200"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08281" y="3475429"/>
            <a:ext cx="503237" cy="503238"/>
          </a:xfrm>
          <a:prstGeom prst="rect">
            <a:avLst/>
          </a:prstGeom>
          <a:noFill/>
          <a:extLst>
            <a:ext uri="{909E8E84-426E-40DD-AFC4-6F175D3DCCD1}">
              <a14:hiddenFill xmlns:a14="http://schemas.microsoft.com/office/drawing/2010/main">
                <a:solidFill>
                  <a:srgbClr val="FFFFFF"/>
                </a:solidFill>
              </a14:hiddenFill>
            </a:ext>
          </a:extLst>
        </p:spPr>
      </p:pic>
      <p:pic>
        <p:nvPicPr>
          <p:cNvPr id="220" name="Picture 200"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83968" y="1949618"/>
            <a:ext cx="503237" cy="503238"/>
          </a:xfrm>
          <a:prstGeom prst="rect">
            <a:avLst/>
          </a:prstGeom>
          <a:noFill/>
          <a:extLst>
            <a:ext uri="{909E8E84-426E-40DD-AFC4-6F175D3DCCD1}">
              <a14:hiddenFill xmlns:a14="http://schemas.microsoft.com/office/drawing/2010/main">
                <a:solidFill>
                  <a:srgbClr val="FFFFFF"/>
                </a:solidFill>
              </a14:hiddenFill>
            </a:ext>
          </a:extLst>
        </p:spPr>
      </p:pic>
      <p:pic>
        <p:nvPicPr>
          <p:cNvPr id="221" name="Picture 200"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961234" y="2079318"/>
            <a:ext cx="503237" cy="503238"/>
          </a:xfrm>
          <a:prstGeom prst="rect">
            <a:avLst/>
          </a:prstGeom>
          <a:noFill/>
          <a:extLst>
            <a:ext uri="{909E8E84-426E-40DD-AFC4-6F175D3DCCD1}">
              <a14:hiddenFill xmlns:a14="http://schemas.microsoft.com/office/drawing/2010/main">
                <a:solidFill>
                  <a:srgbClr val="FFFFFF"/>
                </a:solidFill>
              </a14:hiddenFill>
            </a:ext>
          </a:extLst>
        </p:spPr>
      </p:pic>
      <p:pic>
        <p:nvPicPr>
          <p:cNvPr id="222" name="Picture 200"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97515" y="3423549"/>
            <a:ext cx="503237" cy="5032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8170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83"/>
                                        </p:tgtEl>
                                        <p:attrNameLst>
                                          <p:attrName>style.visibility</p:attrName>
                                        </p:attrNameLst>
                                      </p:cBhvr>
                                      <p:to>
                                        <p:strVal val="visible"/>
                                      </p:to>
                                    </p:set>
                                    <p:animEffect transition="in" filter="wipe(left)">
                                      <p:cBhvr>
                                        <p:cTn id="7" dur="1500"/>
                                        <p:tgtEl>
                                          <p:spTgt spid="183"/>
                                        </p:tgtEl>
                                      </p:cBhvr>
                                    </p:animEffect>
                                  </p:childTnLst>
                                </p:cTn>
                              </p:par>
                            </p:childTnLst>
                          </p:cTn>
                        </p:par>
                        <p:par>
                          <p:cTn id="8" fill="hold">
                            <p:stCondLst>
                              <p:cond delay="1500"/>
                            </p:stCondLst>
                            <p:childTnLst>
                              <p:par>
                                <p:cTn id="9" presetID="22" presetClass="entr" presetSubtype="8" fill="hold" nodeType="afterEffect">
                                  <p:stCondLst>
                                    <p:cond delay="0"/>
                                  </p:stCondLst>
                                  <p:childTnLst>
                                    <p:set>
                                      <p:cBhvr>
                                        <p:cTn id="10" dur="1" fill="hold">
                                          <p:stCondLst>
                                            <p:cond delay="0"/>
                                          </p:stCondLst>
                                        </p:cTn>
                                        <p:tgtEl>
                                          <p:spTgt spid="189"/>
                                        </p:tgtEl>
                                        <p:attrNameLst>
                                          <p:attrName>style.visibility</p:attrName>
                                        </p:attrNameLst>
                                      </p:cBhvr>
                                      <p:to>
                                        <p:strVal val="visible"/>
                                      </p:to>
                                    </p:set>
                                    <p:animEffect transition="in" filter="wipe(left)">
                                      <p:cBhvr>
                                        <p:cTn id="11" dur="1500"/>
                                        <p:tgtEl>
                                          <p:spTgt spid="189"/>
                                        </p:tgtEl>
                                      </p:cBhvr>
                                    </p:animEffect>
                                  </p:childTnLst>
                                </p:cTn>
                              </p:par>
                            </p:childTnLst>
                          </p:cTn>
                        </p:par>
                        <p:par>
                          <p:cTn id="12" fill="hold">
                            <p:stCondLst>
                              <p:cond delay="3000"/>
                            </p:stCondLst>
                            <p:childTnLst>
                              <p:par>
                                <p:cTn id="13" presetID="22" presetClass="entr" presetSubtype="1" fill="hold" nodeType="afterEffect">
                                  <p:stCondLst>
                                    <p:cond delay="0"/>
                                  </p:stCondLst>
                                  <p:childTnLst>
                                    <p:set>
                                      <p:cBhvr>
                                        <p:cTn id="14" dur="1" fill="hold">
                                          <p:stCondLst>
                                            <p:cond delay="0"/>
                                          </p:stCondLst>
                                        </p:cTn>
                                        <p:tgtEl>
                                          <p:spTgt spid="186"/>
                                        </p:tgtEl>
                                        <p:attrNameLst>
                                          <p:attrName>style.visibility</p:attrName>
                                        </p:attrNameLst>
                                      </p:cBhvr>
                                      <p:to>
                                        <p:strVal val="visible"/>
                                      </p:to>
                                    </p:set>
                                    <p:animEffect transition="in" filter="wipe(up)">
                                      <p:cBhvr>
                                        <p:cTn id="15" dur="1500"/>
                                        <p:tgtEl>
                                          <p:spTgt spid="186"/>
                                        </p:tgtEl>
                                      </p:cBhvr>
                                    </p:animEffect>
                                  </p:childTnLst>
                                </p:cTn>
                              </p:par>
                            </p:childTnLst>
                          </p:cTn>
                        </p:par>
                        <p:par>
                          <p:cTn id="16" fill="hold">
                            <p:stCondLst>
                              <p:cond delay="4500"/>
                            </p:stCondLst>
                            <p:childTnLst>
                              <p:par>
                                <p:cTn id="17" presetID="22" presetClass="entr" presetSubtype="1" fill="hold" nodeType="afterEffect">
                                  <p:stCondLst>
                                    <p:cond delay="0"/>
                                  </p:stCondLst>
                                  <p:childTnLst>
                                    <p:set>
                                      <p:cBhvr>
                                        <p:cTn id="18" dur="1" fill="hold">
                                          <p:stCondLst>
                                            <p:cond delay="0"/>
                                          </p:stCondLst>
                                        </p:cTn>
                                        <p:tgtEl>
                                          <p:spTgt spid="198"/>
                                        </p:tgtEl>
                                        <p:attrNameLst>
                                          <p:attrName>style.visibility</p:attrName>
                                        </p:attrNameLst>
                                      </p:cBhvr>
                                      <p:to>
                                        <p:strVal val="visible"/>
                                      </p:to>
                                    </p:set>
                                    <p:animEffect transition="in" filter="wipe(up)">
                                      <p:cBhvr>
                                        <p:cTn id="19" dur="1500"/>
                                        <p:tgtEl>
                                          <p:spTgt spid="198"/>
                                        </p:tgtEl>
                                      </p:cBhvr>
                                    </p:animEffect>
                                  </p:childTnLst>
                                </p:cTn>
                              </p:par>
                            </p:childTnLst>
                          </p:cTn>
                        </p:par>
                        <p:par>
                          <p:cTn id="20" fill="hold">
                            <p:stCondLst>
                              <p:cond delay="6000"/>
                            </p:stCondLst>
                            <p:childTnLst>
                              <p:par>
                                <p:cTn id="21" presetID="22" presetClass="entr" presetSubtype="2" fill="hold" nodeType="afterEffect">
                                  <p:stCondLst>
                                    <p:cond delay="0"/>
                                  </p:stCondLst>
                                  <p:childTnLst>
                                    <p:set>
                                      <p:cBhvr>
                                        <p:cTn id="22" dur="1" fill="hold">
                                          <p:stCondLst>
                                            <p:cond delay="0"/>
                                          </p:stCondLst>
                                        </p:cTn>
                                        <p:tgtEl>
                                          <p:spTgt spid="195"/>
                                        </p:tgtEl>
                                        <p:attrNameLst>
                                          <p:attrName>style.visibility</p:attrName>
                                        </p:attrNameLst>
                                      </p:cBhvr>
                                      <p:to>
                                        <p:strVal val="visible"/>
                                      </p:to>
                                    </p:set>
                                    <p:animEffect transition="in" filter="wipe(right)">
                                      <p:cBhvr>
                                        <p:cTn id="23" dur="1500"/>
                                        <p:tgtEl>
                                          <p:spTgt spid="195"/>
                                        </p:tgtEl>
                                      </p:cBhvr>
                                    </p:animEffect>
                                  </p:childTnLst>
                                </p:cTn>
                              </p:par>
                            </p:childTnLst>
                          </p:cTn>
                        </p:par>
                        <p:par>
                          <p:cTn id="24" fill="hold">
                            <p:stCondLst>
                              <p:cond delay="7500"/>
                            </p:stCondLst>
                            <p:childTnLst>
                              <p:par>
                                <p:cTn id="25" presetID="22" presetClass="entr" presetSubtype="8" fill="hold" nodeType="afterEffect">
                                  <p:stCondLst>
                                    <p:cond delay="0"/>
                                  </p:stCondLst>
                                  <p:childTnLst>
                                    <p:set>
                                      <p:cBhvr>
                                        <p:cTn id="26" dur="1" fill="hold">
                                          <p:stCondLst>
                                            <p:cond delay="0"/>
                                          </p:stCondLst>
                                        </p:cTn>
                                        <p:tgtEl>
                                          <p:spTgt spid="192"/>
                                        </p:tgtEl>
                                        <p:attrNameLst>
                                          <p:attrName>style.visibility</p:attrName>
                                        </p:attrNameLst>
                                      </p:cBhvr>
                                      <p:to>
                                        <p:strVal val="visible"/>
                                      </p:to>
                                    </p:set>
                                    <p:animEffect transition="in" filter="wipe(left)">
                                      <p:cBhvr>
                                        <p:cTn id="27" dur="1500"/>
                                        <p:tgtEl>
                                          <p:spTgt spid="1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AutoShape 5"/>
          <p:cNvSpPr>
            <a:spLocks noChangeArrowheads="1"/>
          </p:cNvSpPr>
          <p:nvPr/>
        </p:nvSpPr>
        <p:spPr bwMode="auto">
          <a:xfrm>
            <a:off x="545143" y="916658"/>
            <a:ext cx="8053711" cy="388721"/>
          </a:xfrm>
          <a:prstGeom prst="roundRect">
            <a:avLst>
              <a:gd name="adj" fmla="val 16667"/>
            </a:avLst>
          </a:prstGeom>
          <a:solidFill>
            <a:srgbClr val="0089FA"/>
          </a:solidFill>
          <a:ln>
            <a:noFill/>
          </a:ln>
          <a:effectLst/>
          <a:extLst/>
        </p:spPr>
        <p:txBody>
          <a:bodyPr wrap="none" anchor="ctr"/>
          <a:lstStyle/>
          <a:p>
            <a:endParaRPr lang="zh-CN" altLang="en-US"/>
          </a:p>
        </p:txBody>
      </p:sp>
      <p:sp>
        <p:nvSpPr>
          <p:cNvPr id="14" name="Rectangle 6"/>
          <p:cNvSpPr>
            <a:spLocks noChangeArrowheads="1"/>
          </p:cNvSpPr>
          <p:nvPr/>
        </p:nvSpPr>
        <p:spPr bwMode="auto">
          <a:xfrm>
            <a:off x="3093070" y="874387"/>
            <a:ext cx="295786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itchFamily="34" charset="-122"/>
                <a:ea typeface="微软雅黑" pitchFamily="34" charset="-122"/>
              </a:rPr>
              <a:t>6.1.1  </a:t>
            </a:r>
            <a:r>
              <a:rPr lang="zh-CN" altLang="en-US" sz="2400" b="1" dirty="0">
                <a:solidFill>
                  <a:schemeClr val="bg1"/>
                </a:solidFill>
                <a:latin typeface="微软雅黑" pitchFamily="34" charset="-122"/>
                <a:ea typeface="微软雅黑" pitchFamily="34" charset="-122"/>
              </a:rPr>
              <a:t>域名系统概述</a:t>
            </a:r>
          </a:p>
        </p:txBody>
      </p:sp>
      <p:sp>
        <p:nvSpPr>
          <p:cNvPr id="15" name="Rectangle 8"/>
          <p:cNvSpPr>
            <a:spLocks noChangeArrowheads="1"/>
          </p:cNvSpPr>
          <p:nvPr/>
        </p:nvSpPr>
        <p:spPr bwMode="auto">
          <a:xfrm>
            <a:off x="545143" y="1421123"/>
            <a:ext cx="8053711" cy="26314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许多应用层软件经常直接使用</a:t>
            </a:r>
            <a:r>
              <a:rPr lang="zh-CN" altLang="en-US" sz="2000" b="1" dirty="0">
                <a:solidFill>
                  <a:srgbClr val="0000FF"/>
                </a:solidFill>
                <a:latin typeface="微软雅黑" pitchFamily="34" charset="-122"/>
                <a:ea typeface="微软雅黑" pitchFamily="34" charset="-122"/>
              </a:rPr>
              <a:t>域名系统 </a:t>
            </a:r>
            <a:r>
              <a:rPr lang="en-US" altLang="zh-CN" sz="2000" b="1" dirty="0">
                <a:latin typeface="微软雅黑" pitchFamily="34" charset="-122"/>
                <a:ea typeface="微软雅黑" pitchFamily="34" charset="-122"/>
              </a:rPr>
              <a:t>DNS (Domain Name System)</a:t>
            </a:r>
            <a:r>
              <a:rPr lang="zh-CN" altLang="en-US" sz="2000" b="1" dirty="0">
                <a:latin typeface="微软雅黑" pitchFamily="34" charset="-122"/>
                <a:ea typeface="微软雅黑" pitchFamily="34" charset="-122"/>
              </a:rPr>
              <a:t>，但计算机的用户只是间接而不是直接使用域名系统。 </a:t>
            </a:r>
          </a:p>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互联网采用层次结构的命名树作为主机的名字，并使用</a:t>
            </a:r>
            <a:r>
              <a:rPr lang="zh-CN" altLang="en-US" sz="2000" b="1" dirty="0">
                <a:solidFill>
                  <a:srgbClr val="0000FF"/>
                </a:solidFill>
                <a:latin typeface="微软雅黑" pitchFamily="34" charset="-122"/>
                <a:ea typeface="微软雅黑" pitchFamily="34" charset="-122"/>
              </a:rPr>
              <a:t>分布式</a:t>
            </a:r>
            <a:r>
              <a:rPr lang="zh-CN" altLang="en-US" sz="2000" b="1" dirty="0">
                <a:latin typeface="微软雅黑" pitchFamily="34" charset="-122"/>
                <a:ea typeface="微软雅黑" pitchFamily="34" charset="-122"/>
              </a:rPr>
              <a:t>的域名系统 </a:t>
            </a:r>
            <a:r>
              <a:rPr lang="en-US" altLang="zh-CN" sz="2000" b="1" dirty="0">
                <a:latin typeface="微软雅黑" pitchFamily="34" charset="-122"/>
                <a:ea typeface="微软雅黑" pitchFamily="34" charset="-122"/>
              </a:rPr>
              <a:t>DNS</a:t>
            </a:r>
            <a:r>
              <a:rPr lang="zh-CN" altLang="en-US" sz="2000" b="1" dirty="0">
                <a:latin typeface="微软雅黑" pitchFamily="34" charset="-122"/>
                <a:ea typeface="微软雅黑" pitchFamily="34" charset="-122"/>
              </a:rPr>
              <a:t>。</a:t>
            </a:r>
          </a:p>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名字到 </a:t>
            </a:r>
            <a:r>
              <a:rPr lang="en-US" altLang="zh-CN" sz="2000" b="1" dirty="0">
                <a:latin typeface="微软雅黑" pitchFamily="34" charset="-122"/>
                <a:ea typeface="微软雅黑" pitchFamily="34" charset="-122"/>
              </a:rPr>
              <a:t>IP </a:t>
            </a:r>
            <a:r>
              <a:rPr lang="zh-CN" altLang="en-US" sz="2000" b="1" dirty="0">
                <a:latin typeface="微软雅黑" pitchFamily="34" charset="-122"/>
                <a:ea typeface="微软雅黑" pitchFamily="34" charset="-122"/>
              </a:rPr>
              <a:t>地址的解析是由若干个域名服务器程序完成的。域名服务器程序在专设的结点上运行，运行该程序的机器称为</a:t>
            </a:r>
            <a:r>
              <a:rPr lang="zh-CN" altLang="en-US" sz="2000" b="1" dirty="0">
                <a:solidFill>
                  <a:srgbClr val="0000FF"/>
                </a:solidFill>
                <a:latin typeface="微软雅黑" pitchFamily="34" charset="-122"/>
                <a:ea typeface="微软雅黑" pitchFamily="34" charset="-122"/>
              </a:rPr>
              <a:t>域名服务器</a:t>
            </a:r>
            <a:r>
              <a:rPr lang="zh-CN" altLang="en-US" sz="2000" b="1" dirty="0">
                <a:latin typeface="微软雅黑" pitchFamily="34" charset="-122"/>
                <a:ea typeface="微软雅黑" pitchFamily="34" charset="-122"/>
              </a:rPr>
              <a:t>。 </a:t>
            </a:r>
          </a:p>
        </p:txBody>
      </p:sp>
    </p:spTree>
    <p:extLst>
      <p:ext uri="{BB962C8B-B14F-4D97-AF65-F5344CB8AC3E}">
        <p14:creationId xmlns:p14="http://schemas.microsoft.com/office/powerpoint/2010/main" val="66894640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56963" y="645481"/>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3" name="Rectangle 6"/>
          <p:cNvSpPr>
            <a:spLocks noChangeArrowheads="1"/>
          </p:cNvSpPr>
          <p:nvPr/>
        </p:nvSpPr>
        <p:spPr bwMode="auto">
          <a:xfrm>
            <a:off x="3591339" y="612270"/>
            <a:ext cx="198002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超媒体与超文本</a:t>
            </a:r>
          </a:p>
        </p:txBody>
      </p:sp>
      <p:sp>
        <p:nvSpPr>
          <p:cNvPr id="4" name="Rectangle 68"/>
          <p:cNvSpPr>
            <a:spLocks noChangeArrowheads="1"/>
          </p:cNvSpPr>
          <p:nvPr/>
        </p:nvSpPr>
        <p:spPr bwMode="auto">
          <a:xfrm>
            <a:off x="483810" y="981148"/>
            <a:ext cx="8121929" cy="3477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万维网是</a:t>
            </a:r>
            <a:r>
              <a:rPr lang="zh-CN" altLang="en-US" sz="2000" b="1" dirty="0">
                <a:solidFill>
                  <a:srgbClr val="0000FF"/>
                </a:solidFill>
                <a:latin typeface="微软雅黑" pitchFamily="34" charset="-122"/>
                <a:ea typeface="微软雅黑" pitchFamily="34" charset="-122"/>
              </a:rPr>
              <a:t>分布式超媒体 </a:t>
            </a:r>
            <a:r>
              <a:rPr lang="en-US" altLang="zh-CN" sz="2000" b="1" dirty="0">
                <a:latin typeface="微软雅黑" pitchFamily="34" charset="-122"/>
                <a:ea typeface="微软雅黑" pitchFamily="34" charset="-122"/>
              </a:rPr>
              <a:t>(hypermedia) </a:t>
            </a:r>
            <a:r>
              <a:rPr lang="zh-CN" altLang="en-US" sz="2000" b="1" dirty="0">
                <a:latin typeface="微软雅黑" pitchFamily="34" charset="-122"/>
                <a:ea typeface="微软雅黑" pitchFamily="34" charset="-122"/>
              </a:rPr>
              <a:t>系统，它是</a:t>
            </a:r>
            <a:r>
              <a:rPr lang="zh-CN" altLang="en-US" sz="2000" b="1" dirty="0">
                <a:solidFill>
                  <a:srgbClr val="0000FF"/>
                </a:solidFill>
                <a:latin typeface="微软雅黑" pitchFamily="34" charset="-122"/>
                <a:ea typeface="微软雅黑" pitchFamily="34" charset="-122"/>
              </a:rPr>
              <a:t>超文本</a:t>
            </a:r>
            <a:r>
              <a:rPr lang="zh-CN" altLang="en-US" sz="2000" b="1" dirty="0">
                <a:latin typeface="微软雅黑" pitchFamily="34" charset="-122"/>
                <a:ea typeface="微软雅黑" pitchFamily="34" charset="-122"/>
              </a:rPr>
              <a:t> </a:t>
            </a:r>
            <a:r>
              <a:rPr lang="en-US" altLang="zh-CN" sz="2000" b="1" dirty="0">
                <a:latin typeface="微软雅黑" pitchFamily="34" charset="-122"/>
                <a:ea typeface="微软雅黑" pitchFamily="34" charset="-122"/>
              </a:rPr>
              <a:t>(hypertext) </a:t>
            </a:r>
            <a:r>
              <a:rPr lang="zh-CN" altLang="en-US" sz="2000" b="1" dirty="0">
                <a:latin typeface="微软雅黑" pitchFamily="34" charset="-122"/>
                <a:ea typeface="微软雅黑" pitchFamily="34" charset="-122"/>
              </a:rPr>
              <a:t>系统的扩充。</a:t>
            </a:r>
          </a:p>
          <a:p>
            <a:pPr marL="285750" indent="-285750" eaLnBrk="0" hangingPunct="0">
              <a:lnSpc>
                <a:spcPts val="3300"/>
              </a:lnSpc>
              <a:buClr>
                <a:srgbClr val="0070C0"/>
              </a:buClr>
              <a:buFont typeface="Wingdings" pitchFamily="2" charset="2"/>
              <a:buChar char="l"/>
            </a:pPr>
            <a:r>
              <a:rPr lang="zh-CN" altLang="en-US" sz="2000" b="1" dirty="0">
                <a:solidFill>
                  <a:srgbClr val="0000FF"/>
                </a:solidFill>
                <a:latin typeface="微软雅黑" pitchFamily="34" charset="-122"/>
                <a:ea typeface="微软雅黑" pitchFamily="34" charset="-122"/>
              </a:rPr>
              <a:t>一个超文本由多个信息源链接成</a:t>
            </a:r>
            <a:r>
              <a:rPr lang="zh-CN" altLang="en-US" sz="2000" b="1" dirty="0">
                <a:latin typeface="微软雅黑" pitchFamily="34" charset="-122"/>
                <a:ea typeface="微软雅黑" pitchFamily="34" charset="-122"/>
              </a:rPr>
              <a:t>。利用一个链接可使用户找到另一个文档。这些文档可以位于世界上任何一个接在互联网上的超文本系统中。超文本是万维网的基础。</a:t>
            </a:r>
          </a:p>
          <a:p>
            <a:pPr marL="285750" indent="-285750" eaLnBrk="0" hangingPunct="0">
              <a:lnSpc>
                <a:spcPts val="3300"/>
              </a:lnSpc>
              <a:buClr>
                <a:srgbClr val="0070C0"/>
              </a:buClr>
              <a:buFont typeface="Wingdings" pitchFamily="2" charset="2"/>
              <a:buChar char="l"/>
            </a:pPr>
            <a:r>
              <a:rPr lang="zh-CN" altLang="en-US" sz="2000" b="1" dirty="0">
                <a:solidFill>
                  <a:srgbClr val="0000FF"/>
                </a:solidFill>
                <a:latin typeface="微软雅黑" pitchFamily="34" charset="-122"/>
                <a:ea typeface="微软雅黑" pitchFamily="34" charset="-122"/>
              </a:rPr>
              <a:t>超媒体与超文本的区别是文档内容不同</a:t>
            </a:r>
            <a:r>
              <a:rPr lang="zh-CN" altLang="en-US" sz="2000" b="1" dirty="0">
                <a:latin typeface="微软雅黑" pitchFamily="34" charset="-122"/>
                <a:ea typeface="微软雅黑" pitchFamily="34" charset="-122"/>
              </a:rPr>
              <a:t>。超文本文档仅包含文本信</a:t>
            </a:r>
            <a:endParaRPr lang="en-US" altLang="zh-CN" sz="2000" b="1" dirty="0">
              <a:latin typeface="微软雅黑" pitchFamily="34" charset="-122"/>
              <a:ea typeface="微软雅黑" pitchFamily="34" charset="-122"/>
            </a:endParaRPr>
          </a:p>
          <a:p>
            <a:pPr marL="265113" eaLnBrk="0" hangingPunct="0">
              <a:lnSpc>
                <a:spcPts val="3300"/>
              </a:lnSpc>
              <a:buClr>
                <a:srgbClr val="0070C0"/>
              </a:buClr>
            </a:pPr>
            <a:r>
              <a:rPr lang="zh-CN" altLang="en-US" sz="2000" b="1" dirty="0">
                <a:latin typeface="微软雅黑" pitchFamily="34" charset="-122"/>
                <a:ea typeface="微软雅黑" pitchFamily="34" charset="-122"/>
              </a:rPr>
              <a:t>息，而超媒体文档还包含其他表示方式的信息，如图形、图像、声</a:t>
            </a:r>
            <a:endParaRPr lang="en-US" altLang="zh-CN" sz="2000" b="1" dirty="0">
              <a:latin typeface="微软雅黑" pitchFamily="34" charset="-122"/>
              <a:ea typeface="微软雅黑" pitchFamily="34" charset="-122"/>
            </a:endParaRPr>
          </a:p>
          <a:p>
            <a:pPr marL="265113" eaLnBrk="0" hangingPunct="0">
              <a:lnSpc>
                <a:spcPts val="3300"/>
              </a:lnSpc>
              <a:buClr>
                <a:srgbClr val="0070C0"/>
              </a:buClr>
            </a:pPr>
            <a:r>
              <a:rPr lang="zh-CN" altLang="en-US" sz="2000" b="1" dirty="0">
                <a:latin typeface="微软雅黑" pitchFamily="34" charset="-122"/>
                <a:ea typeface="微软雅黑" pitchFamily="34" charset="-122"/>
              </a:rPr>
              <a:t>音、动画，甚至活动视频图像。</a:t>
            </a:r>
          </a:p>
        </p:txBody>
      </p:sp>
    </p:spTree>
    <p:extLst>
      <p:ext uri="{BB962C8B-B14F-4D97-AF65-F5344CB8AC3E}">
        <p14:creationId xmlns:p14="http://schemas.microsoft.com/office/powerpoint/2010/main" val="241012018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56963" y="1012600"/>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3" name="Rectangle 6"/>
          <p:cNvSpPr>
            <a:spLocks noChangeArrowheads="1"/>
          </p:cNvSpPr>
          <p:nvPr/>
        </p:nvSpPr>
        <p:spPr bwMode="auto">
          <a:xfrm>
            <a:off x="3270739" y="979389"/>
            <a:ext cx="262123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    万维网的工作方式</a:t>
            </a:r>
          </a:p>
        </p:txBody>
      </p:sp>
      <p:sp>
        <p:nvSpPr>
          <p:cNvPr id="4" name="Rectangle 68"/>
          <p:cNvSpPr>
            <a:spLocks noChangeArrowheads="1"/>
          </p:cNvSpPr>
          <p:nvPr/>
        </p:nvSpPr>
        <p:spPr bwMode="auto">
          <a:xfrm>
            <a:off x="483810" y="1457995"/>
            <a:ext cx="8284054" cy="263149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万维网以</a:t>
            </a:r>
            <a:r>
              <a:rPr lang="zh-CN" altLang="en-US" sz="2000" b="1" dirty="0">
                <a:solidFill>
                  <a:srgbClr val="0000FF"/>
                </a:solidFill>
                <a:latin typeface="微软雅黑" pitchFamily="34" charset="-122"/>
                <a:ea typeface="微软雅黑" pitchFamily="34" charset="-122"/>
              </a:rPr>
              <a:t>客户 </a:t>
            </a:r>
            <a:r>
              <a:rPr lang="en-US" altLang="zh-CN" sz="2000" b="1" dirty="0">
                <a:solidFill>
                  <a:srgbClr val="0000FF"/>
                </a:solidFill>
                <a:latin typeface="微软雅黑" pitchFamily="34" charset="-122"/>
                <a:ea typeface="微软雅黑" pitchFamily="34" charset="-122"/>
              </a:rPr>
              <a:t>- </a:t>
            </a:r>
            <a:r>
              <a:rPr lang="zh-CN" altLang="en-US" sz="2000" b="1" dirty="0">
                <a:solidFill>
                  <a:srgbClr val="0000FF"/>
                </a:solidFill>
                <a:latin typeface="微软雅黑" pitchFamily="34" charset="-122"/>
                <a:ea typeface="微软雅黑" pitchFamily="34" charset="-122"/>
              </a:rPr>
              <a:t>服务器</a:t>
            </a:r>
            <a:r>
              <a:rPr lang="zh-CN" altLang="en-US" sz="2000" b="1" dirty="0">
                <a:latin typeface="微软雅黑" pitchFamily="34" charset="-122"/>
                <a:ea typeface="微软雅黑" pitchFamily="34" charset="-122"/>
              </a:rPr>
              <a:t>方式工作。</a:t>
            </a:r>
          </a:p>
          <a:p>
            <a:pPr marL="285750" indent="-285750" eaLnBrk="0" hangingPunct="0">
              <a:lnSpc>
                <a:spcPts val="3300"/>
              </a:lnSpc>
              <a:buClr>
                <a:srgbClr val="0070C0"/>
              </a:buClr>
              <a:buFont typeface="Wingdings" pitchFamily="2" charset="2"/>
              <a:buChar char="l"/>
            </a:pPr>
            <a:r>
              <a:rPr lang="zh-CN" altLang="en-US" sz="2000" b="1" dirty="0">
                <a:solidFill>
                  <a:srgbClr val="0000FF"/>
                </a:solidFill>
                <a:latin typeface="微软雅黑" pitchFamily="34" charset="-122"/>
                <a:ea typeface="微软雅黑" pitchFamily="34" charset="-122"/>
              </a:rPr>
              <a:t>浏览器</a:t>
            </a:r>
            <a:r>
              <a:rPr lang="zh-CN" altLang="en-US" sz="2000" b="1" dirty="0">
                <a:latin typeface="微软雅黑" pitchFamily="34" charset="-122"/>
                <a:ea typeface="微软雅黑" pitchFamily="34" charset="-122"/>
              </a:rPr>
              <a:t>就是在用户计算机上的万维网</a:t>
            </a:r>
            <a:r>
              <a:rPr lang="zh-CN" altLang="en-US" sz="2000" b="1" dirty="0">
                <a:solidFill>
                  <a:srgbClr val="0000FF"/>
                </a:solidFill>
                <a:latin typeface="微软雅黑" pitchFamily="34" charset="-122"/>
                <a:ea typeface="微软雅黑" pitchFamily="34" charset="-122"/>
              </a:rPr>
              <a:t>客户程序</a:t>
            </a:r>
            <a:r>
              <a:rPr lang="zh-CN" altLang="en-US" sz="2000" b="1" dirty="0">
                <a:latin typeface="微软雅黑" pitchFamily="34" charset="-122"/>
                <a:ea typeface="微软雅黑" pitchFamily="34" charset="-122"/>
              </a:rPr>
              <a:t>。万维网文档所驻留的计算机则运行</a:t>
            </a:r>
            <a:r>
              <a:rPr lang="zh-CN" altLang="en-US" sz="2000" b="1" dirty="0">
                <a:solidFill>
                  <a:srgbClr val="0000FF"/>
                </a:solidFill>
                <a:latin typeface="微软雅黑" pitchFamily="34" charset="-122"/>
                <a:ea typeface="微软雅黑" pitchFamily="34" charset="-122"/>
              </a:rPr>
              <a:t>服务器程序</a:t>
            </a:r>
            <a:r>
              <a:rPr lang="zh-CN" altLang="en-US" sz="2000" b="1" dirty="0">
                <a:latin typeface="微软雅黑" pitchFamily="34" charset="-122"/>
                <a:ea typeface="微软雅黑" pitchFamily="34" charset="-122"/>
              </a:rPr>
              <a:t>，因此这个计算机也称为</a:t>
            </a:r>
            <a:r>
              <a:rPr lang="zh-CN" altLang="en-US" sz="2000" b="1" dirty="0">
                <a:solidFill>
                  <a:srgbClr val="0000FF"/>
                </a:solidFill>
                <a:latin typeface="微软雅黑" pitchFamily="34" charset="-122"/>
                <a:ea typeface="微软雅黑" pitchFamily="34" charset="-122"/>
              </a:rPr>
              <a:t>万维网服务器</a:t>
            </a:r>
            <a:r>
              <a:rPr lang="zh-CN" altLang="en-US" sz="2000" b="1" dirty="0">
                <a:latin typeface="微软雅黑" pitchFamily="34" charset="-122"/>
                <a:ea typeface="微软雅黑" pitchFamily="34" charset="-122"/>
              </a:rPr>
              <a:t>。</a:t>
            </a:r>
          </a:p>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客户程序向服务器程序发出请求，服务器程序向客户程序送回客户所要的</a:t>
            </a:r>
            <a:r>
              <a:rPr lang="zh-CN" altLang="en-US" sz="2000" b="1" dirty="0">
                <a:solidFill>
                  <a:srgbClr val="0000FF"/>
                </a:solidFill>
                <a:latin typeface="微软雅黑" pitchFamily="34" charset="-122"/>
                <a:ea typeface="微软雅黑" pitchFamily="34" charset="-122"/>
              </a:rPr>
              <a:t>万维网文档</a:t>
            </a:r>
            <a:r>
              <a:rPr lang="zh-CN" altLang="en-US" sz="2000" b="1" dirty="0">
                <a:latin typeface="微软雅黑" pitchFamily="34" charset="-122"/>
                <a:ea typeface="微软雅黑" pitchFamily="34" charset="-122"/>
              </a:rPr>
              <a:t>。</a:t>
            </a:r>
          </a:p>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在一个客户程序主窗口上显示出的万维网文档称为</a:t>
            </a:r>
            <a:r>
              <a:rPr lang="zh-CN" altLang="en-US" sz="2000" b="1" dirty="0">
                <a:solidFill>
                  <a:srgbClr val="0000FF"/>
                </a:solidFill>
                <a:latin typeface="微软雅黑" pitchFamily="34" charset="-122"/>
                <a:ea typeface="微软雅黑" pitchFamily="34" charset="-122"/>
              </a:rPr>
              <a:t>页面</a:t>
            </a:r>
            <a:r>
              <a:rPr lang="zh-CN" altLang="en-US" sz="2000" b="1" dirty="0">
                <a:latin typeface="微软雅黑" pitchFamily="34" charset="-122"/>
                <a:ea typeface="微软雅黑" pitchFamily="34" charset="-122"/>
              </a:rPr>
              <a:t> </a:t>
            </a:r>
            <a:r>
              <a:rPr lang="en-US" altLang="zh-CN" sz="2000" b="1" dirty="0">
                <a:latin typeface="微软雅黑" pitchFamily="34" charset="-122"/>
                <a:ea typeface="微软雅黑" pitchFamily="34" charset="-122"/>
              </a:rPr>
              <a:t>(page)</a:t>
            </a:r>
            <a:r>
              <a:rPr lang="zh-CN" altLang="en-US" sz="2000" b="1" dirty="0">
                <a:latin typeface="微软雅黑" pitchFamily="34" charset="-122"/>
                <a:ea typeface="微软雅黑" pitchFamily="34" charset="-122"/>
              </a:rPr>
              <a:t>。</a:t>
            </a:r>
          </a:p>
        </p:txBody>
      </p:sp>
    </p:spTree>
    <p:extLst>
      <p:ext uri="{BB962C8B-B14F-4D97-AF65-F5344CB8AC3E}">
        <p14:creationId xmlns:p14="http://schemas.microsoft.com/office/powerpoint/2010/main" val="17472700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56963" y="1333024"/>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3" name="Rectangle 6"/>
          <p:cNvSpPr>
            <a:spLocks noChangeArrowheads="1"/>
          </p:cNvSpPr>
          <p:nvPr/>
        </p:nvSpPr>
        <p:spPr bwMode="auto">
          <a:xfrm>
            <a:off x="3168147" y="1299813"/>
            <a:ext cx="282641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万维网必须解决的问题</a:t>
            </a:r>
          </a:p>
        </p:txBody>
      </p:sp>
      <p:sp>
        <p:nvSpPr>
          <p:cNvPr id="4" name="Rectangle 68"/>
          <p:cNvSpPr>
            <a:spLocks noChangeArrowheads="1"/>
          </p:cNvSpPr>
          <p:nvPr/>
        </p:nvSpPr>
        <p:spPr bwMode="auto">
          <a:xfrm>
            <a:off x="483810" y="1778419"/>
            <a:ext cx="8284054" cy="17403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lnSpc>
                <a:spcPts val="3300"/>
              </a:lnSpc>
              <a:buClr>
                <a:srgbClr val="0070C0"/>
              </a:buClr>
            </a:pPr>
            <a:r>
              <a:rPr lang="en-US" altLang="zh-CN" sz="2000" b="1" dirty="0">
                <a:latin typeface="微软雅黑" pitchFamily="34" charset="-122"/>
                <a:ea typeface="微软雅黑" pitchFamily="34" charset="-122"/>
              </a:rPr>
              <a:t>(1) </a:t>
            </a:r>
            <a:r>
              <a:rPr lang="zh-CN" altLang="en-US" sz="2000" b="1" dirty="0">
                <a:latin typeface="微软雅黑" pitchFamily="34" charset="-122"/>
                <a:ea typeface="微软雅黑" pitchFamily="34" charset="-122"/>
              </a:rPr>
              <a:t>怎样标志分布在整个互联网上的万维网文档？ </a:t>
            </a:r>
          </a:p>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使用</a:t>
            </a:r>
            <a:r>
              <a:rPr lang="zh-CN" altLang="en-US" sz="2000" b="1" dirty="0">
                <a:solidFill>
                  <a:srgbClr val="0000FF"/>
                </a:solidFill>
                <a:latin typeface="微软雅黑" pitchFamily="34" charset="-122"/>
                <a:ea typeface="微软雅黑" pitchFamily="34" charset="-122"/>
              </a:rPr>
              <a:t>统一资源定位符 </a:t>
            </a:r>
            <a:r>
              <a:rPr lang="en-US" altLang="zh-CN" sz="2000" b="1" dirty="0">
                <a:latin typeface="微软雅黑" pitchFamily="34" charset="-122"/>
                <a:ea typeface="微软雅黑" pitchFamily="34" charset="-122"/>
              </a:rPr>
              <a:t>URL (Uniform Resource Locator) </a:t>
            </a:r>
            <a:r>
              <a:rPr lang="zh-CN" altLang="en-US" sz="2000" b="1" dirty="0">
                <a:latin typeface="微软雅黑" pitchFamily="34" charset="-122"/>
                <a:ea typeface="微软雅黑" pitchFamily="34" charset="-122"/>
              </a:rPr>
              <a:t>来标志万维网上的各种文档。</a:t>
            </a:r>
          </a:p>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使每一个文档在整个互联网的范围内具有唯一的标识符 </a:t>
            </a:r>
            <a:r>
              <a:rPr lang="en-US" altLang="zh-CN" sz="2000" b="1" dirty="0">
                <a:latin typeface="微软雅黑" pitchFamily="34" charset="-122"/>
                <a:ea typeface="微软雅黑" pitchFamily="34" charset="-122"/>
              </a:rPr>
              <a:t>URL</a:t>
            </a:r>
            <a:r>
              <a:rPr lang="zh-CN" altLang="en-US" sz="2000" b="1" dirty="0">
                <a:latin typeface="微软雅黑" pitchFamily="34" charset="-122"/>
                <a:ea typeface="微软雅黑" pitchFamily="34" charset="-122"/>
              </a:rPr>
              <a:t>。 </a:t>
            </a:r>
          </a:p>
        </p:txBody>
      </p:sp>
    </p:spTree>
    <p:extLst>
      <p:ext uri="{BB962C8B-B14F-4D97-AF65-F5344CB8AC3E}">
        <p14:creationId xmlns:p14="http://schemas.microsoft.com/office/powerpoint/2010/main" val="271846371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56963" y="1323880"/>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3" name="Rectangle 6"/>
          <p:cNvSpPr>
            <a:spLocks noChangeArrowheads="1"/>
          </p:cNvSpPr>
          <p:nvPr/>
        </p:nvSpPr>
        <p:spPr bwMode="auto">
          <a:xfrm>
            <a:off x="3168147" y="1290669"/>
            <a:ext cx="282641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万维网必须解决的问题</a:t>
            </a:r>
          </a:p>
        </p:txBody>
      </p:sp>
      <p:sp>
        <p:nvSpPr>
          <p:cNvPr id="4" name="Rectangle 68"/>
          <p:cNvSpPr>
            <a:spLocks noChangeArrowheads="1"/>
          </p:cNvSpPr>
          <p:nvPr/>
        </p:nvSpPr>
        <p:spPr bwMode="auto">
          <a:xfrm>
            <a:off x="483810" y="1769275"/>
            <a:ext cx="8284054" cy="17851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lnSpc>
                <a:spcPts val="3300"/>
              </a:lnSpc>
              <a:buClr>
                <a:srgbClr val="0070C0"/>
              </a:buClr>
            </a:pPr>
            <a:r>
              <a:rPr lang="en-US" altLang="zh-CN" sz="2000" b="1" dirty="0">
                <a:latin typeface="微软雅黑" pitchFamily="34" charset="-122"/>
                <a:ea typeface="微软雅黑" pitchFamily="34" charset="-122"/>
              </a:rPr>
              <a:t>(2) </a:t>
            </a:r>
            <a:r>
              <a:rPr lang="zh-CN" altLang="en-US" sz="2000" b="1" dirty="0">
                <a:latin typeface="微软雅黑" pitchFamily="34" charset="-122"/>
                <a:ea typeface="微软雅黑" pitchFamily="34" charset="-122"/>
              </a:rPr>
              <a:t>用何协议实现万维网上各种超链的链接？ </a:t>
            </a:r>
          </a:p>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在万维网客户程序与万维网服务器程序之间进行交互所使用的协议，是</a:t>
            </a:r>
            <a:r>
              <a:rPr lang="zh-CN" altLang="en-US" sz="2000" b="1" dirty="0">
                <a:solidFill>
                  <a:srgbClr val="0000FF"/>
                </a:solidFill>
                <a:latin typeface="微软雅黑" pitchFamily="34" charset="-122"/>
                <a:ea typeface="微软雅黑" pitchFamily="34" charset="-122"/>
              </a:rPr>
              <a:t>超文本传送协议 </a:t>
            </a:r>
            <a:r>
              <a:rPr lang="en-US" altLang="zh-CN" sz="2000" b="1" dirty="0">
                <a:latin typeface="微软雅黑" pitchFamily="34" charset="-122"/>
                <a:ea typeface="微软雅黑" pitchFamily="34" charset="-122"/>
              </a:rPr>
              <a:t>HTTP (</a:t>
            </a:r>
            <a:r>
              <a:rPr lang="en-US" altLang="zh-CN" sz="2000" b="1" dirty="0" err="1">
                <a:latin typeface="微软雅黑" pitchFamily="34" charset="-122"/>
                <a:ea typeface="微软雅黑" pitchFamily="34" charset="-122"/>
              </a:rPr>
              <a:t>HyperText</a:t>
            </a:r>
            <a:r>
              <a:rPr lang="en-US" altLang="zh-CN" sz="2000" b="1" dirty="0">
                <a:latin typeface="微软雅黑" pitchFamily="34" charset="-122"/>
                <a:ea typeface="微软雅黑" pitchFamily="34" charset="-122"/>
              </a:rPr>
              <a:t> Transfer Protocol)</a:t>
            </a:r>
            <a:r>
              <a:rPr lang="zh-CN" altLang="en-US" sz="2000" b="1" dirty="0">
                <a:latin typeface="微软雅黑" pitchFamily="34" charset="-122"/>
                <a:ea typeface="微软雅黑" pitchFamily="34" charset="-122"/>
              </a:rPr>
              <a:t>。</a:t>
            </a:r>
          </a:p>
          <a:p>
            <a:pPr marL="285750" indent="-285750" eaLnBrk="0" hangingPunct="0">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HTTP </a:t>
            </a:r>
            <a:r>
              <a:rPr lang="zh-CN" altLang="en-US" sz="2000" b="1" dirty="0">
                <a:latin typeface="微软雅黑" pitchFamily="34" charset="-122"/>
                <a:ea typeface="微软雅黑" pitchFamily="34" charset="-122"/>
              </a:rPr>
              <a:t>是一个应用层协议，它使用 </a:t>
            </a:r>
            <a:r>
              <a:rPr lang="en-US" altLang="zh-CN" sz="2000" b="1" dirty="0">
                <a:latin typeface="微软雅黑" pitchFamily="34" charset="-122"/>
                <a:ea typeface="微软雅黑" pitchFamily="34" charset="-122"/>
              </a:rPr>
              <a:t>TCP </a:t>
            </a:r>
            <a:r>
              <a:rPr lang="zh-CN" altLang="en-US" sz="2000" b="1" dirty="0">
                <a:latin typeface="微软雅黑" pitchFamily="34" charset="-122"/>
                <a:ea typeface="微软雅黑" pitchFamily="34" charset="-122"/>
              </a:rPr>
              <a:t>连接进行可靠的传送。 </a:t>
            </a:r>
          </a:p>
        </p:txBody>
      </p:sp>
    </p:spTree>
    <p:extLst>
      <p:ext uri="{BB962C8B-B14F-4D97-AF65-F5344CB8AC3E}">
        <p14:creationId xmlns:p14="http://schemas.microsoft.com/office/powerpoint/2010/main" val="86509831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56963" y="1020961"/>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3" name="Rectangle 6"/>
          <p:cNvSpPr>
            <a:spLocks noChangeArrowheads="1"/>
          </p:cNvSpPr>
          <p:nvPr/>
        </p:nvSpPr>
        <p:spPr bwMode="auto">
          <a:xfrm>
            <a:off x="3168147" y="987750"/>
            <a:ext cx="282641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万维网必须解决的问题</a:t>
            </a:r>
          </a:p>
        </p:txBody>
      </p:sp>
      <p:sp>
        <p:nvSpPr>
          <p:cNvPr id="4" name="Rectangle 68"/>
          <p:cNvSpPr>
            <a:spLocks noChangeArrowheads="1"/>
          </p:cNvSpPr>
          <p:nvPr/>
        </p:nvSpPr>
        <p:spPr bwMode="auto">
          <a:xfrm>
            <a:off x="483810" y="1466356"/>
            <a:ext cx="8121929" cy="263149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lnSpc>
                <a:spcPts val="3300"/>
              </a:lnSpc>
              <a:buClr>
                <a:srgbClr val="0070C0"/>
              </a:buClr>
            </a:pPr>
            <a:r>
              <a:rPr lang="en-US" altLang="zh-CN" sz="2000" b="1" dirty="0">
                <a:latin typeface="微软雅黑" pitchFamily="34" charset="-122"/>
                <a:ea typeface="微软雅黑" pitchFamily="34" charset="-122"/>
              </a:rPr>
              <a:t>(3) </a:t>
            </a:r>
            <a:r>
              <a:rPr lang="zh-CN" altLang="en-US" sz="2000" b="1" dirty="0">
                <a:latin typeface="微软雅黑" pitchFamily="34" charset="-122"/>
                <a:ea typeface="微软雅黑" pitchFamily="34" charset="-122"/>
              </a:rPr>
              <a:t>怎样使各种万维网文档都能在互联网上的各种计算机上显示出来，同时使用户清楚地知道在什么地方存在着超链？ </a:t>
            </a:r>
          </a:p>
          <a:p>
            <a:pPr marL="285750" indent="-285750" eaLnBrk="0" hangingPunct="0">
              <a:lnSpc>
                <a:spcPts val="3300"/>
              </a:lnSpc>
              <a:buClr>
                <a:srgbClr val="0070C0"/>
              </a:buClr>
              <a:buFont typeface="Wingdings" pitchFamily="2" charset="2"/>
              <a:buChar char="l"/>
            </a:pPr>
            <a:r>
              <a:rPr lang="zh-CN" altLang="en-US" sz="2000" b="1" dirty="0">
                <a:solidFill>
                  <a:srgbClr val="0000FF"/>
                </a:solidFill>
                <a:latin typeface="微软雅黑" pitchFamily="34" charset="-122"/>
                <a:ea typeface="微软雅黑" pitchFamily="34" charset="-122"/>
              </a:rPr>
              <a:t>超文本标记语言 </a:t>
            </a:r>
            <a:r>
              <a:rPr lang="en-US" altLang="zh-CN" sz="2000" b="1" dirty="0">
                <a:latin typeface="微软雅黑" pitchFamily="34" charset="-122"/>
                <a:ea typeface="微软雅黑" pitchFamily="34" charset="-122"/>
              </a:rPr>
              <a:t>HTML (</a:t>
            </a:r>
            <a:r>
              <a:rPr lang="en-US" altLang="zh-CN" sz="2000" b="1" dirty="0" err="1">
                <a:latin typeface="微软雅黑" pitchFamily="34" charset="-122"/>
                <a:ea typeface="微软雅黑" pitchFamily="34" charset="-122"/>
              </a:rPr>
              <a:t>HyperText</a:t>
            </a:r>
            <a:r>
              <a:rPr lang="en-US" altLang="zh-CN" sz="2000" b="1" dirty="0">
                <a:latin typeface="微软雅黑" pitchFamily="34" charset="-122"/>
                <a:ea typeface="微软雅黑" pitchFamily="34" charset="-122"/>
              </a:rPr>
              <a:t> Markup Language) </a:t>
            </a:r>
            <a:r>
              <a:rPr lang="zh-CN" altLang="en-US" sz="2000" b="1" dirty="0">
                <a:latin typeface="微软雅黑" pitchFamily="34" charset="-122"/>
                <a:ea typeface="微软雅黑" pitchFamily="34" charset="-122"/>
              </a:rPr>
              <a:t>使得万维网页面的设计者可以很方便地用一个超链从本页面的某处链接到互联网上的任何一个万维网页面，并且能够在自己的计算机屏幕上将这些页面显示出来。 </a:t>
            </a:r>
          </a:p>
        </p:txBody>
      </p:sp>
    </p:spTree>
    <p:extLst>
      <p:ext uri="{BB962C8B-B14F-4D97-AF65-F5344CB8AC3E}">
        <p14:creationId xmlns:p14="http://schemas.microsoft.com/office/powerpoint/2010/main" val="210338418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56963" y="1566159"/>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3" name="Rectangle 6"/>
          <p:cNvSpPr>
            <a:spLocks noChangeArrowheads="1"/>
          </p:cNvSpPr>
          <p:nvPr/>
        </p:nvSpPr>
        <p:spPr bwMode="auto">
          <a:xfrm>
            <a:off x="3168147" y="1532948"/>
            <a:ext cx="282641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万维网必须解决的问题</a:t>
            </a:r>
          </a:p>
        </p:txBody>
      </p:sp>
      <p:sp>
        <p:nvSpPr>
          <p:cNvPr id="4" name="Rectangle 68"/>
          <p:cNvSpPr>
            <a:spLocks noChangeArrowheads="1"/>
          </p:cNvSpPr>
          <p:nvPr/>
        </p:nvSpPr>
        <p:spPr bwMode="auto">
          <a:xfrm>
            <a:off x="483810" y="2011554"/>
            <a:ext cx="8121930" cy="13619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lnSpc>
                <a:spcPts val="3300"/>
              </a:lnSpc>
              <a:buClr>
                <a:srgbClr val="0070C0"/>
              </a:buClr>
            </a:pPr>
            <a:r>
              <a:rPr lang="en-US" altLang="zh-CN" sz="2000" b="1" dirty="0">
                <a:latin typeface="微软雅黑" pitchFamily="34" charset="-122"/>
                <a:ea typeface="微软雅黑" pitchFamily="34" charset="-122"/>
              </a:rPr>
              <a:t>(4) </a:t>
            </a:r>
            <a:r>
              <a:rPr lang="zh-CN" altLang="en-US" sz="2000" b="1" dirty="0">
                <a:latin typeface="微软雅黑" pitchFamily="34" charset="-122"/>
                <a:ea typeface="微软雅黑" pitchFamily="34" charset="-122"/>
              </a:rPr>
              <a:t>怎样使用户能够很方便地找到所需的信息？ </a:t>
            </a:r>
          </a:p>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为了在万维网上方便地查找信息，用户可使用各种的</a:t>
            </a:r>
            <a:r>
              <a:rPr lang="zh-CN" altLang="en-US" sz="2000" b="1" dirty="0">
                <a:solidFill>
                  <a:srgbClr val="0000FF"/>
                </a:solidFill>
                <a:latin typeface="微软雅黑" pitchFamily="34" charset="-122"/>
                <a:ea typeface="微软雅黑" pitchFamily="34" charset="-122"/>
              </a:rPr>
              <a:t>搜索工具</a:t>
            </a:r>
            <a:r>
              <a:rPr lang="zh-CN" altLang="en-US" sz="2000" b="1" dirty="0">
                <a:latin typeface="微软雅黑" pitchFamily="34" charset="-122"/>
                <a:ea typeface="微软雅黑" pitchFamily="34" charset="-122"/>
              </a:rPr>
              <a:t>（即</a:t>
            </a:r>
            <a:r>
              <a:rPr lang="zh-CN" altLang="en-US" sz="2000" b="1" dirty="0">
                <a:solidFill>
                  <a:srgbClr val="0000FF"/>
                </a:solidFill>
                <a:latin typeface="微软雅黑" pitchFamily="34" charset="-122"/>
                <a:ea typeface="微软雅黑" pitchFamily="34" charset="-122"/>
              </a:rPr>
              <a:t>搜索引擎</a:t>
            </a:r>
            <a:r>
              <a:rPr lang="zh-CN" altLang="en-US" sz="2000" b="1" dirty="0">
                <a:latin typeface="微软雅黑" pitchFamily="34" charset="-122"/>
                <a:ea typeface="微软雅黑" pitchFamily="34" charset="-122"/>
              </a:rPr>
              <a:t>）。 </a:t>
            </a:r>
          </a:p>
        </p:txBody>
      </p:sp>
    </p:spTree>
    <p:extLst>
      <p:ext uri="{BB962C8B-B14F-4D97-AF65-F5344CB8AC3E}">
        <p14:creationId xmlns:p14="http://schemas.microsoft.com/office/powerpoint/2010/main" val="294404198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56963" y="621494"/>
            <a:ext cx="8048776" cy="388721"/>
          </a:xfrm>
          <a:prstGeom prst="roundRect">
            <a:avLst>
              <a:gd name="adj" fmla="val 16667"/>
            </a:avLst>
          </a:prstGeom>
          <a:solidFill>
            <a:srgbClr val="0089FA"/>
          </a:solidFill>
          <a:ln>
            <a:noFill/>
          </a:ln>
          <a:effectLst/>
          <a:extLst/>
        </p:spPr>
        <p:txBody>
          <a:bodyPr wrap="none" anchor="ctr"/>
          <a:lstStyle/>
          <a:p>
            <a:endParaRPr lang="zh-CN" altLang="en-US"/>
          </a:p>
        </p:txBody>
      </p:sp>
      <p:sp>
        <p:nvSpPr>
          <p:cNvPr id="3" name="Rectangle 6"/>
          <p:cNvSpPr>
            <a:spLocks noChangeArrowheads="1"/>
          </p:cNvSpPr>
          <p:nvPr/>
        </p:nvSpPr>
        <p:spPr bwMode="auto">
          <a:xfrm>
            <a:off x="2582516" y="579223"/>
            <a:ext cx="397897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itchFamily="34" charset="-122"/>
                <a:ea typeface="微软雅黑" pitchFamily="34" charset="-122"/>
              </a:rPr>
              <a:t>6.4.2  </a:t>
            </a:r>
            <a:r>
              <a:rPr lang="zh-CN" altLang="en-US" sz="2400" b="1" dirty="0">
                <a:solidFill>
                  <a:schemeClr val="bg1"/>
                </a:solidFill>
                <a:latin typeface="微软雅黑" pitchFamily="34" charset="-122"/>
                <a:ea typeface="微软雅黑" pitchFamily="34" charset="-122"/>
              </a:rPr>
              <a:t>统一资源定位符 </a:t>
            </a:r>
            <a:r>
              <a:rPr lang="en-US" altLang="zh-CN" sz="2400" b="1" dirty="0">
                <a:solidFill>
                  <a:schemeClr val="bg1"/>
                </a:solidFill>
                <a:latin typeface="微软雅黑" pitchFamily="34" charset="-122"/>
                <a:ea typeface="微软雅黑" pitchFamily="34" charset="-122"/>
              </a:rPr>
              <a:t>URL</a:t>
            </a:r>
            <a:endParaRPr lang="zh-CN" altLang="en-US" sz="2400" b="1" dirty="0">
              <a:solidFill>
                <a:schemeClr val="bg1"/>
              </a:solidFill>
              <a:latin typeface="微软雅黑" pitchFamily="34" charset="-122"/>
              <a:ea typeface="微软雅黑" pitchFamily="34" charset="-122"/>
            </a:endParaRPr>
          </a:p>
        </p:txBody>
      </p:sp>
      <p:sp>
        <p:nvSpPr>
          <p:cNvPr id="5" name="AutoShape 5"/>
          <p:cNvSpPr>
            <a:spLocks noChangeArrowheads="1"/>
          </p:cNvSpPr>
          <p:nvPr/>
        </p:nvSpPr>
        <p:spPr bwMode="auto">
          <a:xfrm>
            <a:off x="556963" y="1102678"/>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6" name="Rectangle 6"/>
          <p:cNvSpPr>
            <a:spLocks noChangeArrowheads="1"/>
          </p:cNvSpPr>
          <p:nvPr/>
        </p:nvSpPr>
        <p:spPr bwMode="auto">
          <a:xfrm>
            <a:off x="3651452" y="1069467"/>
            <a:ext cx="185980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itchFamily="34" charset="-122"/>
                <a:ea typeface="微软雅黑" pitchFamily="34" charset="-122"/>
              </a:rPr>
              <a:t>1. URL </a:t>
            </a:r>
            <a:r>
              <a:rPr lang="zh-CN" altLang="en-US" sz="2000" b="1" dirty="0">
                <a:solidFill>
                  <a:schemeClr val="bg1"/>
                </a:solidFill>
                <a:latin typeface="微软雅黑" pitchFamily="34" charset="-122"/>
                <a:ea typeface="微软雅黑" pitchFamily="34" charset="-122"/>
              </a:rPr>
              <a:t>的格式</a:t>
            </a:r>
          </a:p>
        </p:txBody>
      </p:sp>
      <p:sp>
        <p:nvSpPr>
          <p:cNvPr id="7" name="Rectangle 68"/>
          <p:cNvSpPr>
            <a:spLocks noChangeArrowheads="1"/>
          </p:cNvSpPr>
          <p:nvPr/>
        </p:nvSpPr>
        <p:spPr bwMode="auto">
          <a:xfrm>
            <a:off x="483810" y="1445480"/>
            <a:ext cx="8121929" cy="306750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eaLnBrk="0" hangingPunct="0">
              <a:lnSpc>
                <a:spcPts val="2900"/>
              </a:lnSpc>
              <a:buClr>
                <a:srgbClr val="0070C0"/>
              </a:buClr>
              <a:buFont typeface="Wingdings" pitchFamily="2" charset="2"/>
              <a:buChar char="l"/>
            </a:pPr>
            <a:r>
              <a:rPr lang="zh-CN" altLang="en-US" sz="2000" b="1" dirty="0">
                <a:latin typeface="微软雅黑" pitchFamily="34" charset="-122"/>
                <a:ea typeface="微软雅黑" pitchFamily="34" charset="-122"/>
              </a:rPr>
              <a:t>资源定位符 </a:t>
            </a:r>
            <a:r>
              <a:rPr lang="en-US" altLang="zh-CN" sz="2000" b="1" dirty="0">
                <a:latin typeface="微软雅黑" pitchFamily="34" charset="-122"/>
                <a:ea typeface="微软雅黑" pitchFamily="34" charset="-122"/>
              </a:rPr>
              <a:t>URL </a:t>
            </a:r>
            <a:r>
              <a:rPr lang="zh-CN" altLang="en-US" sz="2000" b="1" dirty="0">
                <a:latin typeface="微软雅黑" pitchFamily="34" charset="-122"/>
                <a:ea typeface="微软雅黑" pitchFamily="34" charset="-122"/>
              </a:rPr>
              <a:t>是对可以从互联网上得到的资源的位置和访问方法的一种简洁表示。</a:t>
            </a:r>
          </a:p>
          <a:p>
            <a:pPr marL="285750" indent="-285750" eaLnBrk="0" hangingPunct="0">
              <a:lnSpc>
                <a:spcPts val="2900"/>
              </a:lnSpc>
              <a:buClr>
                <a:srgbClr val="0070C0"/>
              </a:buClr>
              <a:buFont typeface="Wingdings" pitchFamily="2" charset="2"/>
              <a:buChar char="l"/>
            </a:pPr>
            <a:r>
              <a:rPr lang="en-US" altLang="zh-CN" sz="2000" b="1" dirty="0">
                <a:latin typeface="微软雅黑" pitchFamily="34" charset="-122"/>
                <a:ea typeface="微软雅黑" pitchFamily="34" charset="-122"/>
              </a:rPr>
              <a:t>URL </a:t>
            </a:r>
            <a:r>
              <a:rPr lang="zh-CN" altLang="en-US" sz="2000" b="1" dirty="0">
                <a:latin typeface="微软雅黑" pitchFamily="34" charset="-122"/>
                <a:ea typeface="微软雅黑" pitchFamily="34" charset="-122"/>
              </a:rPr>
              <a:t>给资源的位置提供一种抽象的识别方法，并用这种方法给</a:t>
            </a:r>
            <a:r>
              <a:rPr lang="zh-CN" altLang="en-US" sz="2000" b="1" dirty="0">
                <a:solidFill>
                  <a:srgbClr val="0000FF"/>
                </a:solidFill>
                <a:latin typeface="微软雅黑" pitchFamily="34" charset="-122"/>
                <a:ea typeface="微软雅黑" pitchFamily="34" charset="-122"/>
              </a:rPr>
              <a:t>资源定位</a:t>
            </a:r>
            <a:r>
              <a:rPr lang="zh-CN" altLang="en-US" sz="2000" b="1" dirty="0">
                <a:latin typeface="微软雅黑" pitchFamily="34" charset="-122"/>
                <a:ea typeface="微软雅黑" pitchFamily="34" charset="-122"/>
              </a:rPr>
              <a:t>。</a:t>
            </a:r>
          </a:p>
          <a:p>
            <a:pPr marL="285750" indent="-285750" eaLnBrk="0" hangingPunct="0">
              <a:lnSpc>
                <a:spcPts val="2900"/>
              </a:lnSpc>
              <a:buClr>
                <a:srgbClr val="0070C0"/>
              </a:buClr>
              <a:buFont typeface="Wingdings" pitchFamily="2" charset="2"/>
              <a:buChar char="l"/>
            </a:pPr>
            <a:r>
              <a:rPr lang="zh-CN" altLang="en-US" sz="2000" b="1" dirty="0">
                <a:latin typeface="微软雅黑" pitchFamily="34" charset="-122"/>
                <a:ea typeface="微软雅黑" pitchFamily="34" charset="-122"/>
              </a:rPr>
              <a:t>只要能够对资源定位，系统就可以对资源进行各种操作，如存取、更新、替换和查找其属性。</a:t>
            </a:r>
          </a:p>
          <a:p>
            <a:pPr marL="285750" indent="-285750" eaLnBrk="0" hangingPunct="0">
              <a:lnSpc>
                <a:spcPts val="2900"/>
              </a:lnSpc>
              <a:buClr>
                <a:srgbClr val="0070C0"/>
              </a:buClr>
              <a:buFont typeface="Wingdings" pitchFamily="2" charset="2"/>
              <a:buChar char="l"/>
            </a:pPr>
            <a:r>
              <a:rPr lang="en-US" altLang="zh-CN" sz="2000" b="1" dirty="0">
                <a:latin typeface="微软雅黑" pitchFamily="34" charset="-122"/>
                <a:ea typeface="微软雅黑" pitchFamily="34" charset="-122"/>
              </a:rPr>
              <a:t>URL </a:t>
            </a:r>
            <a:r>
              <a:rPr lang="zh-CN" altLang="en-US" sz="2000" b="1" dirty="0">
                <a:latin typeface="微软雅黑" pitchFamily="34" charset="-122"/>
                <a:ea typeface="微软雅黑" pitchFamily="34" charset="-122"/>
              </a:rPr>
              <a:t>相当于一个文件名在网络范围的扩展。</a:t>
            </a:r>
            <a:r>
              <a:rPr lang="zh-CN" altLang="en-US" sz="2000" b="1" dirty="0">
                <a:solidFill>
                  <a:srgbClr val="0000FF"/>
                </a:solidFill>
                <a:latin typeface="微软雅黑" pitchFamily="34" charset="-122"/>
                <a:ea typeface="微软雅黑" pitchFamily="34" charset="-122"/>
              </a:rPr>
              <a:t>因此 </a:t>
            </a:r>
            <a:r>
              <a:rPr lang="en-US" altLang="zh-CN" sz="2000" b="1" dirty="0">
                <a:solidFill>
                  <a:srgbClr val="0000FF"/>
                </a:solidFill>
                <a:latin typeface="微软雅黑" pitchFamily="34" charset="-122"/>
                <a:ea typeface="微软雅黑" pitchFamily="34" charset="-122"/>
              </a:rPr>
              <a:t>URL </a:t>
            </a:r>
            <a:r>
              <a:rPr lang="zh-CN" altLang="en-US" sz="2000" b="1" dirty="0">
                <a:solidFill>
                  <a:srgbClr val="0000FF"/>
                </a:solidFill>
                <a:latin typeface="微软雅黑" pitchFamily="34" charset="-122"/>
                <a:ea typeface="微软雅黑" pitchFamily="34" charset="-122"/>
              </a:rPr>
              <a:t>是与互联网相连的机器上的任何可访问对象的一个指针</a:t>
            </a:r>
            <a:r>
              <a:rPr lang="zh-CN" altLang="en-US" sz="2000" b="1" dirty="0">
                <a:latin typeface="微软雅黑" pitchFamily="34" charset="-122"/>
                <a:ea typeface="微软雅黑" pitchFamily="34" charset="-122"/>
              </a:rPr>
              <a:t>。 </a:t>
            </a:r>
          </a:p>
        </p:txBody>
      </p:sp>
    </p:spTree>
    <p:extLst>
      <p:ext uri="{BB962C8B-B14F-4D97-AF65-F5344CB8AC3E}">
        <p14:creationId xmlns:p14="http://schemas.microsoft.com/office/powerpoint/2010/main" val="90906909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圆角矩形 14"/>
          <p:cNvSpPr/>
          <p:nvPr/>
        </p:nvSpPr>
        <p:spPr>
          <a:xfrm>
            <a:off x="556963" y="2260979"/>
            <a:ext cx="8048776" cy="2111031"/>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AutoShape 5"/>
          <p:cNvSpPr>
            <a:spLocks noChangeArrowheads="1"/>
          </p:cNvSpPr>
          <p:nvPr/>
        </p:nvSpPr>
        <p:spPr bwMode="auto">
          <a:xfrm>
            <a:off x="556963" y="656548"/>
            <a:ext cx="8048776"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6" name="矩形 5"/>
          <p:cNvSpPr/>
          <p:nvPr/>
        </p:nvSpPr>
        <p:spPr>
          <a:xfrm>
            <a:off x="645268" y="614308"/>
            <a:ext cx="2063385" cy="400110"/>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b="1" dirty="0">
                <a:latin typeface="微软雅黑" pitchFamily="34" charset="-122"/>
                <a:ea typeface="微软雅黑" pitchFamily="34" charset="-122"/>
              </a:rPr>
              <a:t>URL </a:t>
            </a:r>
            <a:r>
              <a:rPr lang="zh-CN" altLang="en-US" sz="2000" b="1" dirty="0">
                <a:latin typeface="微软雅黑" pitchFamily="34" charset="-122"/>
                <a:ea typeface="微软雅黑" pitchFamily="34" charset="-122"/>
              </a:rPr>
              <a:t>的一般形式</a:t>
            </a:r>
          </a:p>
        </p:txBody>
      </p:sp>
      <p:sp>
        <p:nvSpPr>
          <p:cNvPr id="7" name="矩形 6"/>
          <p:cNvSpPr/>
          <p:nvPr/>
        </p:nvSpPr>
        <p:spPr>
          <a:xfrm>
            <a:off x="556963" y="1016381"/>
            <a:ext cx="7941769" cy="1208023"/>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nSpc>
                <a:spcPts val="2900"/>
              </a:lnSpc>
              <a:buClr>
                <a:srgbClr val="0070C0"/>
              </a:buClr>
              <a:buFont typeface="Wingdings" pitchFamily="2" charset="2"/>
              <a:buChar char="l"/>
            </a:pPr>
            <a:r>
              <a:rPr lang="zh-CN" altLang="en-US" sz="2000" b="1" dirty="0">
                <a:latin typeface="微软雅黑" pitchFamily="34" charset="-122"/>
                <a:ea typeface="微软雅黑" pitchFamily="34" charset="-122"/>
              </a:rPr>
              <a:t>由以冒号隔开的两大部分组成，并且在 </a:t>
            </a:r>
            <a:r>
              <a:rPr lang="en-US" altLang="zh-CN" sz="2000" b="1" dirty="0">
                <a:latin typeface="微软雅黑" pitchFamily="34" charset="-122"/>
                <a:ea typeface="微软雅黑" pitchFamily="34" charset="-122"/>
              </a:rPr>
              <a:t>URL </a:t>
            </a:r>
            <a:r>
              <a:rPr lang="zh-CN" altLang="en-US" sz="2000" b="1" dirty="0">
                <a:latin typeface="微软雅黑" pitchFamily="34" charset="-122"/>
                <a:ea typeface="微软雅黑" pitchFamily="34" charset="-122"/>
              </a:rPr>
              <a:t>中的字符对大写或小写没有要求。</a:t>
            </a:r>
          </a:p>
          <a:p>
            <a:pPr marL="285750" indent="-285750">
              <a:lnSpc>
                <a:spcPts val="2900"/>
              </a:lnSpc>
              <a:buClr>
                <a:srgbClr val="0070C0"/>
              </a:buClr>
              <a:buFont typeface="Wingdings" pitchFamily="2" charset="2"/>
              <a:buChar char="l"/>
            </a:pPr>
            <a:r>
              <a:rPr lang="en-US" altLang="zh-CN" sz="2000" b="1" dirty="0">
                <a:latin typeface="微软雅黑" pitchFamily="34" charset="-122"/>
                <a:ea typeface="微软雅黑" pitchFamily="34" charset="-122"/>
              </a:rPr>
              <a:t>URL </a:t>
            </a:r>
            <a:r>
              <a:rPr lang="zh-CN" altLang="en-US" sz="2000" b="1" dirty="0">
                <a:latin typeface="微软雅黑" pitchFamily="34" charset="-122"/>
                <a:ea typeface="微软雅黑" pitchFamily="34" charset="-122"/>
              </a:rPr>
              <a:t>的一般形式是：</a:t>
            </a:r>
          </a:p>
        </p:txBody>
      </p:sp>
      <p:sp>
        <p:nvSpPr>
          <p:cNvPr id="8" name="Text Box 25"/>
          <p:cNvSpPr txBox="1">
            <a:spLocks noChangeArrowheads="1"/>
          </p:cNvSpPr>
          <p:nvPr/>
        </p:nvSpPr>
        <p:spPr bwMode="auto">
          <a:xfrm>
            <a:off x="2496506" y="2537614"/>
            <a:ext cx="3895149" cy="369332"/>
          </a:xfrm>
          <a:prstGeom prst="rect">
            <a:avLst/>
          </a:prstGeom>
          <a:solidFill>
            <a:srgbClr val="0000FF"/>
          </a:solidFill>
          <a:ln w="9525">
            <a:solidFill>
              <a:srgbClr val="3333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lang="en-US" altLang="zh-CN" sz="1800" b="1" dirty="0">
                <a:solidFill>
                  <a:schemeClr val="bg1"/>
                </a:solidFill>
                <a:latin typeface="微软雅黑" pitchFamily="34" charset="-122"/>
                <a:ea typeface="微软雅黑" pitchFamily="34" charset="-122"/>
              </a:rPr>
              <a:t>&lt;</a:t>
            </a:r>
            <a:r>
              <a:rPr lang="zh-CN" altLang="en-US" sz="1800" b="1" dirty="0">
                <a:solidFill>
                  <a:schemeClr val="bg1"/>
                </a:solidFill>
                <a:latin typeface="微软雅黑" pitchFamily="34" charset="-122"/>
                <a:ea typeface="微软雅黑" pitchFamily="34" charset="-122"/>
              </a:rPr>
              <a:t>协议</a:t>
            </a:r>
            <a:r>
              <a:rPr lang="en-US" altLang="zh-CN" sz="1800" b="1" dirty="0">
                <a:solidFill>
                  <a:schemeClr val="bg1"/>
                </a:solidFill>
                <a:latin typeface="微软雅黑" pitchFamily="34" charset="-122"/>
                <a:ea typeface="微软雅黑" pitchFamily="34" charset="-122"/>
              </a:rPr>
              <a:t>&gt;://&lt;</a:t>
            </a:r>
            <a:r>
              <a:rPr lang="zh-CN" altLang="en-US" sz="1800" b="1" dirty="0">
                <a:solidFill>
                  <a:schemeClr val="bg1"/>
                </a:solidFill>
                <a:latin typeface="微软雅黑" pitchFamily="34" charset="-122"/>
                <a:ea typeface="微软雅黑" pitchFamily="34" charset="-122"/>
              </a:rPr>
              <a:t>主机</a:t>
            </a:r>
            <a:r>
              <a:rPr lang="en-US" altLang="zh-CN" sz="1800" b="1" dirty="0">
                <a:solidFill>
                  <a:schemeClr val="bg1"/>
                </a:solidFill>
                <a:latin typeface="微软雅黑" pitchFamily="34" charset="-122"/>
                <a:ea typeface="微软雅黑" pitchFamily="34" charset="-122"/>
              </a:rPr>
              <a:t>&gt;:&lt;</a:t>
            </a:r>
            <a:r>
              <a:rPr lang="zh-CN" altLang="en-US" sz="1800" b="1" dirty="0">
                <a:solidFill>
                  <a:schemeClr val="bg1"/>
                </a:solidFill>
                <a:latin typeface="微软雅黑" pitchFamily="34" charset="-122"/>
                <a:ea typeface="微软雅黑" pitchFamily="34" charset="-122"/>
              </a:rPr>
              <a:t>端口</a:t>
            </a:r>
            <a:r>
              <a:rPr lang="en-US" altLang="zh-CN" sz="1800" b="1" dirty="0">
                <a:solidFill>
                  <a:schemeClr val="bg1"/>
                </a:solidFill>
                <a:latin typeface="微软雅黑" pitchFamily="34" charset="-122"/>
                <a:ea typeface="微软雅黑" pitchFamily="34" charset="-122"/>
              </a:rPr>
              <a:t>&gt;/&lt;</a:t>
            </a:r>
            <a:r>
              <a:rPr lang="zh-CN" altLang="en-US" sz="1800" b="1" dirty="0">
                <a:solidFill>
                  <a:schemeClr val="bg1"/>
                </a:solidFill>
                <a:latin typeface="微软雅黑" pitchFamily="34" charset="-122"/>
                <a:ea typeface="微软雅黑" pitchFamily="34" charset="-122"/>
              </a:rPr>
              <a:t>路径</a:t>
            </a:r>
            <a:r>
              <a:rPr lang="en-US" altLang="zh-CN" sz="1800" b="1" dirty="0">
                <a:solidFill>
                  <a:schemeClr val="bg1"/>
                </a:solidFill>
                <a:latin typeface="微软雅黑" pitchFamily="34" charset="-122"/>
                <a:ea typeface="微软雅黑" pitchFamily="34" charset="-122"/>
              </a:rPr>
              <a:t>&gt; </a:t>
            </a:r>
          </a:p>
        </p:txBody>
      </p:sp>
      <p:grpSp>
        <p:nvGrpSpPr>
          <p:cNvPr id="9" name="Group 31"/>
          <p:cNvGrpSpPr>
            <a:grpSpLocks/>
          </p:cNvGrpSpPr>
          <p:nvPr/>
        </p:nvGrpSpPr>
        <p:grpSpPr bwMode="auto">
          <a:xfrm>
            <a:off x="2664707" y="2905598"/>
            <a:ext cx="4502625" cy="1319983"/>
            <a:chOff x="1519" y="2568"/>
            <a:chExt cx="4213" cy="1338"/>
          </a:xfrm>
        </p:grpSpPr>
        <p:sp>
          <p:nvSpPr>
            <p:cNvPr id="10" name="Line 26"/>
            <p:cNvSpPr>
              <a:spLocks noChangeShapeType="1"/>
            </p:cNvSpPr>
            <p:nvPr/>
          </p:nvSpPr>
          <p:spPr bwMode="auto">
            <a:xfrm>
              <a:off x="1519" y="2568"/>
              <a:ext cx="657" cy="0"/>
            </a:xfrm>
            <a:prstGeom prst="line">
              <a:avLst/>
            </a:prstGeom>
            <a:noFill/>
            <a:ln w="38100">
              <a:solidFill>
                <a:srgbClr val="CC00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solidFill>
                  <a:srgbClr val="000099"/>
                </a:solidFill>
                <a:latin typeface="微软雅黑" pitchFamily="34" charset="-122"/>
                <a:ea typeface="微软雅黑" pitchFamily="34" charset="-122"/>
              </a:endParaRPr>
            </a:p>
          </p:txBody>
        </p:sp>
        <p:sp>
          <p:nvSpPr>
            <p:cNvPr id="11" name="Freeform 27"/>
            <p:cNvSpPr>
              <a:spLocks/>
            </p:cNvSpPr>
            <p:nvPr/>
          </p:nvSpPr>
          <p:spPr bwMode="auto">
            <a:xfrm>
              <a:off x="1791" y="2568"/>
              <a:ext cx="385" cy="726"/>
            </a:xfrm>
            <a:custGeom>
              <a:avLst/>
              <a:gdLst>
                <a:gd name="T0" fmla="*/ 0 w 771"/>
                <a:gd name="T1" fmla="*/ 0 h 726"/>
                <a:gd name="T2" fmla="*/ 0 w 771"/>
                <a:gd name="T3" fmla="*/ 726 h 726"/>
                <a:gd name="T4" fmla="*/ 12 w 771"/>
                <a:gd name="T5" fmla="*/ 726 h 726"/>
                <a:gd name="T6" fmla="*/ 0 60000 65536"/>
                <a:gd name="T7" fmla="*/ 0 60000 65536"/>
                <a:gd name="T8" fmla="*/ 0 60000 65536"/>
              </a:gdLst>
              <a:ahLst/>
              <a:cxnLst>
                <a:cxn ang="T6">
                  <a:pos x="T0" y="T1"/>
                </a:cxn>
                <a:cxn ang="T7">
                  <a:pos x="T2" y="T3"/>
                </a:cxn>
                <a:cxn ang="T8">
                  <a:pos x="T4" y="T5"/>
                </a:cxn>
              </a:cxnLst>
              <a:rect l="0" t="0" r="r" b="b"/>
              <a:pathLst>
                <a:path w="771" h="726">
                  <a:moveTo>
                    <a:pt x="0" y="0"/>
                  </a:moveTo>
                  <a:lnTo>
                    <a:pt x="0" y="726"/>
                  </a:lnTo>
                  <a:lnTo>
                    <a:pt x="771" y="726"/>
                  </a:lnTo>
                </a:path>
              </a:pathLst>
            </a:custGeom>
            <a:noFill/>
            <a:ln w="38100" cmpd="sng">
              <a:solidFill>
                <a:srgbClr val="CC00CC"/>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solidFill>
                  <a:srgbClr val="000099"/>
                </a:solidFill>
                <a:latin typeface="微软雅黑" pitchFamily="34" charset="-122"/>
                <a:ea typeface="微软雅黑" pitchFamily="34" charset="-122"/>
              </a:endParaRPr>
            </a:p>
          </p:txBody>
        </p:sp>
        <p:sp>
          <p:nvSpPr>
            <p:cNvPr id="12" name="AutoShape 28"/>
            <p:cNvSpPr>
              <a:spLocks/>
            </p:cNvSpPr>
            <p:nvPr/>
          </p:nvSpPr>
          <p:spPr bwMode="auto">
            <a:xfrm>
              <a:off x="2176" y="2841"/>
              <a:ext cx="82" cy="907"/>
            </a:xfrm>
            <a:prstGeom prst="leftBrace">
              <a:avLst>
                <a:gd name="adj1" fmla="val 92175"/>
                <a:gd name="adj2" fmla="val 50000"/>
              </a:avLst>
            </a:prstGeom>
            <a:noFill/>
            <a:ln w="28575">
              <a:solidFill>
                <a:srgbClr val="CC00CC"/>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1600" b="1">
                <a:solidFill>
                  <a:srgbClr val="000099"/>
                </a:solidFill>
                <a:latin typeface="微软雅黑" pitchFamily="34" charset="-122"/>
                <a:ea typeface="微软雅黑" pitchFamily="34" charset="-122"/>
              </a:endParaRPr>
            </a:p>
          </p:txBody>
        </p:sp>
        <p:sp>
          <p:nvSpPr>
            <p:cNvPr id="13" name="Text Box 29"/>
            <p:cNvSpPr txBox="1">
              <a:spLocks noChangeArrowheads="1"/>
            </p:cNvSpPr>
            <p:nvPr/>
          </p:nvSpPr>
          <p:spPr bwMode="auto">
            <a:xfrm>
              <a:off x="2328" y="2598"/>
              <a:ext cx="3404" cy="1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ct val="150000"/>
                </a:lnSpc>
              </a:pPr>
              <a:r>
                <a:rPr lang="en-US" altLang="zh-CN" sz="1800" b="1" dirty="0">
                  <a:solidFill>
                    <a:srgbClr val="000099"/>
                  </a:solidFill>
                  <a:latin typeface="微软雅黑" pitchFamily="34" charset="-122"/>
                  <a:ea typeface="微软雅黑" pitchFamily="34" charset="-122"/>
                </a:rPr>
                <a:t>ftp —— </a:t>
              </a:r>
              <a:r>
                <a:rPr lang="zh-CN" altLang="en-US" sz="1800" b="1" dirty="0">
                  <a:solidFill>
                    <a:srgbClr val="0000FF"/>
                  </a:solidFill>
                  <a:latin typeface="微软雅黑" pitchFamily="34" charset="-122"/>
                  <a:ea typeface="微软雅黑" pitchFamily="34" charset="-122"/>
                </a:rPr>
                <a:t>文件传送协议 </a:t>
              </a:r>
              <a:r>
                <a:rPr lang="en-US" altLang="zh-CN" sz="1800" b="1" dirty="0">
                  <a:solidFill>
                    <a:srgbClr val="0000FF"/>
                  </a:solidFill>
                  <a:latin typeface="微软雅黑" pitchFamily="34" charset="-122"/>
                  <a:ea typeface="微软雅黑" pitchFamily="34" charset="-122"/>
                </a:rPr>
                <a:t>FTP</a:t>
              </a:r>
            </a:p>
            <a:p>
              <a:pPr eaLnBrk="1" hangingPunct="1">
                <a:lnSpc>
                  <a:spcPct val="150000"/>
                </a:lnSpc>
              </a:pPr>
              <a:r>
                <a:rPr lang="en-US" altLang="zh-CN" sz="1800" b="1" dirty="0">
                  <a:solidFill>
                    <a:srgbClr val="000099"/>
                  </a:solidFill>
                  <a:latin typeface="微软雅黑" pitchFamily="34" charset="-122"/>
                  <a:ea typeface="微软雅黑" pitchFamily="34" charset="-122"/>
                </a:rPr>
                <a:t>http —— </a:t>
              </a:r>
              <a:r>
                <a:rPr lang="zh-CN" altLang="en-US" sz="1800" b="1" dirty="0">
                  <a:solidFill>
                    <a:srgbClr val="0000FF"/>
                  </a:solidFill>
                  <a:latin typeface="微软雅黑" pitchFamily="34" charset="-122"/>
                  <a:ea typeface="微软雅黑" pitchFamily="34" charset="-122"/>
                </a:rPr>
                <a:t>超文本传送协议 </a:t>
              </a:r>
              <a:r>
                <a:rPr lang="en-US" altLang="zh-CN" sz="1800" b="1" dirty="0">
                  <a:solidFill>
                    <a:srgbClr val="0000FF"/>
                  </a:solidFill>
                  <a:latin typeface="微软雅黑" pitchFamily="34" charset="-122"/>
                  <a:ea typeface="微软雅黑" pitchFamily="34" charset="-122"/>
                </a:rPr>
                <a:t>HTTP</a:t>
              </a:r>
            </a:p>
            <a:p>
              <a:pPr eaLnBrk="1" hangingPunct="1">
                <a:lnSpc>
                  <a:spcPct val="150000"/>
                </a:lnSpc>
              </a:pPr>
              <a:r>
                <a:rPr lang="en-US" altLang="zh-CN" sz="1800" b="1" dirty="0">
                  <a:solidFill>
                    <a:srgbClr val="000099"/>
                  </a:solidFill>
                  <a:latin typeface="微软雅黑" pitchFamily="34" charset="-122"/>
                  <a:ea typeface="微软雅黑" pitchFamily="34" charset="-122"/>
                </a:rPr>
                <a:t>News —— </a:t>
              </a:r>
              <a:r>
                <a:rPr lang="en-US" altLang="zh-CN" sz="1800" b="1" dirty="0">
                  <a:solidFill>
                    <a:srgbClr val="0000FF"/>
                  </a:solidFill>
                  <a:latin typeface="微软雅黑" pitchFamily="34" charset="-122"/>
                  <a:ea typeface="微软雅黑" pitchFamily="34" charset="-122"/>
                </a:rPr>
                <a:t>USENET </a:t>
              </a:r>
              <a:r>
                <a:rPr lang="zh-CN" altLang="en-US" sz="1800" b="1" dirty="0">
                  <a:solidFill>
                    <a:srgbClr val="0000FF"/>
                  </a:solidFill>
                  <a:latin typeface="微软雅黑" pitchFamily="34" charset="-122"/>
                  <a:ea typeface="微软雅黑" pitchFamily="34" charset="-122"/>
                </a:rPr>
                <a:t>新闻</a:t>
              </a:r>
            </a:p>
          </p:txBody>
        </p:sp>
      </p:grpSp>
    </p:spTree>
    <p:extLst>
      <p:ext uri="{BB962C8B-B14F-4D97-AF65-F5344CB8AC3E}">
        <p14:creationId xmlns:p14="http://schemas.microsoft.com/office/powerpoint/2010/main" val="1085990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50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1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圆角矩形 12"/>
          <p:cNvSpPr/>
          <p:nvPr/>
        </p:nvSpPr>
        <p:spPr>
          <a:xfrm>
            <a:off x="556963" y="2260979"/>
            <a:ext cx="8048776" cy="2111031"/>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AutoShape 5"/>
          <p:cNvSpPr>
            <a:spLocks noChangeArrowheads="1"/>
          </p:cNvSpPr>
          <p:nvPr/>
        </p:nvSpPr>
        <p:spPr bwMode="auto">
          <a:xfrm>
            <a:off x="645268" y="656548"/>
            <a:ext cx="7853464"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7" name="矩形 6"/>
          <p:cNvSpPr/>
          <p:nvPr/>
        </p:nvSpPr>
        <p:spPr>
          <a:xfrm>
            <a:off x="645268" y="605164"/>
            <a:ext cx="2140330" cy="400110"/>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b="1" dirty="0">
                <a:latin typeface="微软雅黑" pitchFamily="34" charset="-122"/>
                <a:ea typeface="微软雅黑" pitchFamily="34" charset="-122"/>
              </a:rPr>
              <a:t>URL </a:t>
            </a:r>
            <a:r>
              <a:rPr lang="zh-CN" altLang="en-US" sz="2000" b="1" dirty="0">
                <a:latin typeface="微软雅黑" pitchFamily="34" charset="-122"/>
                <a:ea typeface="微软雅黑" pitchFamily="34" charset="-122"/>
              </a:rPr>
              <a:t>的一般形式 </a:t>
            </a:r>
          </a:p>
        </p:txBody>
      </p:sp>
      <p:sp>
        <p:nvSpPr>
          <p:cNvPr id="8" name="矩形 7"/>
          <p:cNvSpPr/>
          <p:nvPr/>
        </p:nvSpPr>
        <p:spPr>
          <a:xfrm>
            <a:off x="645268" y="961517"/>
            <a:ext cx="7853464" cy="1361911"/>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由以冒号隔开的两大部分组成，并且在 </a:t>
            </a:r>
            <a:r>
              <a:rPr lang="en-US" altLang="zh-CN" sz="2000" b="1" dirty="0">
                <a:latin typeface="微软雅黑" pitchFamily="34" charset="-122"/>
                <a:ea typeface="微软雅黑" pitchFamily="34" charset="-122"/>
              </a:rPr>
              <a:t>URL </a:t>
            </a:r>
            <a:r>
              <a:rPr lang="zh-CN" altLang="en-US" sz="2000" b="1" dirty="0">
                <a:latin typeface="微软雅黑" pitchFamily="34" charset="-122"/>
                <a:ea typeface="微软雅黑" pitchFamily="34" charset="-122"/>
              </a:rPr>
              <a:t>中的字符对大写或小写没有要求。</a:t>
            </a:r>
          </a:p>
          <a:p>
            <a:pPr marL="285750" indent="-285750">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URL </a:t>
            </a:r>
            <a:r>
              <a:rPr lang="zh-CN" altLang="en-US" sz="2000" b="1" dirty="0">
                <a:latin typeface="微软雅黑" pitchFamily="34" charset="-122"/>
                <a:ea typeface="微软雅黑" pitchFamily="34" charset="-122"/>
              </a:rPr>
              <a:t>的一般形式是：</a:t>
            </a:r>
          </a:p>
        </p:txBody>
      </p:sp>
      <p:sp>
        <p:nvSpPr>
          <p:cNvPr id="9" name="Text Box 25"/>
          <p:cNvSpPr txBox="1">
            <a:spLocks noChangeArrowheads="1"/>
          </p:cNvSpPr>
          <p:nvPr/>
        </p:nvSpPr>
        <p:spPr bwMode="auto">
          <a:xfrm>
            <a:off x="2405066" y="2537614"/>
            <a:ext cx="3904293" cy="369332"/>
          </a:xfrm>
          <a:prstGeom prst="rect">
            <a:avLst/>
          </a:prstGeom>
          <a:solidFill>
            <a:srgbClr val="0000FF"/>
          </a:solidFill>
          <a:ln w="9525">
            <a:solidFill>
              <a:srgbClr val="3333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lang="en-US" altLang="zh-CN" sz="1800" b="1" dirty="0">
                <a:solidFill>
                  <a:schemeClr val="bg1"/>
                </a:solidFill>
                <a:latin typeface="微软雅黑" pitchFamily="34" charset="-122"/>
                <a:ea typeface="微软雅黑" pitchFamily="34" charset="-122"/>
              </a:rPr>
              <a:t>&lt;</a:t>
            </a:r>
            <a:r>
              <a:rPr lang="zh-CN" altLang="en-US" sz="1800" b="1" dirty="0">
                <a:solidFill>
                  <a:schemeClr val="bg1"/>
                </a:solidFill>
                <a:latin typeface="微软雅黑" pitchFamily="34" charset="-122"/>
                <a:ea typeface="微软雅黑" pitchFamily="34" charset="-122"/>
              </a:rPr>
              <a:t>协议</a:t>
            </a:r>
            <a:r>
              <a:rPr lang="en-US" altLang="zh-CN" sz="1800" b="1" dirty="0">
                <a:solidFill>
                  <a:schemeClr val="bg1"/>
                </a:solidFill>
                <a:latin typeface="微软雅黑" pitchFamily="34" charset="-122"/>
                <a:ea typeface="微软雅黑" pitchFamily="34" charset="-122"/>
              </a:rPr>
              <a:t>&gt;://&lt;</a:t>
            </a:r>
            <a:r>
              <a:rPr lang="zh-CN" altLang="en-US" sz="1800" b="1" dirty="0">
                <a:solidFill>
                  <a:schemeClr val="bg1"/>
                </a:solidFill>
                <a:latin typeface="微软雅黑" pitchFamily="34" charset="-122"/>
                <a:ea typeface="微软雅黑" pitchFamily="34" charset="-122"/>
              </a:rPr>
              <a:t>主机</a:t>
            </a:r>
            <a:r>
              <a:rPr lang="en-US" altLang="zh-CN" sz="1800" b="1" dirty="0">
                <a:solidFill>
                  <a:schemeClr val="bg1"/>
                </a:solidFill>
                <a:latin typeface="微软雅黑" pitchFamily="34" charset="-122"/>
                <a:ea typeface="微软雅黑" pitchFamily="34" charset="-122"/>
              </a:rPr>
              <a:t>&gt;:&lt;</a:t>
            </a:r>
            <a:r>
              <a:rPr lang="zh-CN" altLang="en-US" sz="1800" b="1" dirty="0">
                <a:solidFill>
                  <a:schemeClr val="bg1"/>
                </a:solidFill>
                <a:latin typeface="微软雅黑" pitchFamily="34" charset="-122"/>
                <a:ea typeface="微软雅黑" pitchFamily="34" charset="-122"/>
              </a:rPr>
              <a:t>端口</a:t>
            </a:r>
            <a:r>
              <a:rPr lang="en-US" altLang="zh-CN" sz="1800" b="1" dirty="0">
                <a:solidFill>
                  <a:schemeClr val="bg1"/>
                </a:solidFill>
                <a:latin typeface="微软雅黑" pitchFamily="34" charset="-122"/>
                <a:ea typeface="微软雅黑" pitchFamily="34" charset="-122"/>
              </a:rPr>
              <a:t>&gt;/&lt;</a:t>
            </a:r>
            <a:r>
              <a:rPr lang="zh-CN" altLang="en-US" sz="1800" b="1" dirty="0">
                <a:solidFill>
                  <a:schemeClr val="bg1"/>
                </a:solidFill>
                <a:latin typeface="微软雅黑" pitchFamily="34" charset="-122"/>
                <a:ea typeface="微软雅黑" pitchFamily="34" charset="-122"/>
              </a:rPr>
              <a:t>路径</a:t>
            </a:r>
            <a:r>
              <a:rPr lang="en-US" altLang="zh-CN" sz="1800" b="1" dirty="0">
                <a:solidFill>
                  <a:schemeClr val="bg1"/>
                </a:solidFill>
                <a:latin typeface="微软雅黑" pitchFamily="34" charset="-122"/>
                <a:ea typeface="微软雅黑" pitchFamily="34" charset="-122"/>
              </a:rPr>
              <a:t>&gt; </a:t>
            </a:r>
          </a:p>
        </p:txBody>
      </p:sp>
      <p:grpSp>
        <p:nvGrpSpPr>
          <p:cNvPr id="10" name="Group 31"/>
          <p:cNvGrpSpPr>
            <a:grpSpLocks/>
          </p:cNvGrpSpPr>
          <p:nvPr/>
        </p:nvGrpSpPr>
        <p:grpSpPr bwMode="auto">
          <a:xfrm>
            <a:off x="3293956" y="2905620"/>
            <a:ext cx="1917338" cy="896766"/>
            <a:chOff x="1619" y="2568"/>
            <a:chExt cx="1794" cy="909"/>
          </a:xfrm>
        </p:grpSpPr>
        <p:sp>
          <p:nvSpPr>
            <p:cNvPr id="11" name="Line 26"/>
            <p:cNvSpPr>
              <a:spLocks noChangeShapeType="1"/>
            </p:cNvSpPr>
            <p:nvPr/>
          </p:nvSpPr>
          <p:spPr bwMode="auto">
            <a:xfrm>
              <a:off x="1619" y="2568"/>
              <a:ext cx="315" cy="0"/>
            </a:xfrm>
            <a:prstGeom prst="line">
              <a:avLst/>
            </a:prstGeom>
            <a:noFill/>
            <a:ln w="38100">
              <a:solidFill>
                <a:srgbClr val="CC00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solidFill>
                  <a:srgbClr val="000099"/>
                </a:solidFill>
                <a:latin typeface="微软雅黑" pitchFamily="34" charset="-122"/>
                <a:ea typeface="微软雅黑" pitchFamily="34" charset="-122"/>
              </a:endParaRPr>
            </a:p>
          </p:txBody>
        </p:sp>
        <p:sp>
          <p:nvSpPr>
            <p:cNvPr id="12" name="Freeform 27"/>
            <p:cNvSpPr>
              <a:spLocks/>
            </p:cNvSpPr>
            <p:nvPr/>
          </p:nvSpPr>
          <p:spPr bwMode="auto">
            <a:xfrm>
              <a:off x="1791" y="2568"/>
              <a:ext cx="385" cy="726"/>
            </a:xfrm>
            <a:custGeom>
              <a:avLst/>
              <a:gdLst>
                <a:gd name="T0" fmla="*/ 0 w 771"/>
                <a:gd name="T1" fmla="*/ 0 h 726"/>
                <a:gd name="T2" fmla="*/ 0 w 771"/>
                <a:gd name="T3" fmla="*/ 726 h 726"/>
                <a:gd name="T4" fmla="*/ 12 w 771"/>
                <a:gd name="T5" fmla="*/ 726 h 726"/>
                <a:gd name="T6" fmla="*/ 0 60000 65536"/>
                <a:gd name="T7" fmla="*/ 0 60000 65536"/>
                <a:gd name="T8" fmla="*/ 0 60000 65536"/>
              </a:gdLst>
              <a:ahLst/>
              <a:cxnLst>
                <a:cxn ang="T6">
                  <a:pos x="T0" y="T1"/>
                </a:cxn>
                <a:cxn ang="T7">
                  <a:pos x="T2" y="T3"/>
                </a:cxn>
                <a:cxn ang="T8">
                  <a:pos x="T4" y="T5"/>
                </a:cxn>
              </a:cxnLst>
              <a:rect l="0" t="0" r="r" b="b"/>
              <a:pathLst>
                <a:path w="771" h="726">
                  <a:moveTo>
                    <a:pt x="0" y="0"/>
                  </a:moveTo>
                  <a:lnTo>
                    <a:pt x="0" y="726"/>
                  </a:lnTo>
                  <a:lnTo>
                    <a:pt x="771" y="726"/>
                  </a:lnTo>
                </a:path>
              </a:pathLst>
            </a:custGeom>
            <a:noFill/>
            <a:ln w="38100" cmpd="sng">
              <a:solidFill>
                <a:srgbClr val="CC00CC"/>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solidFill>
                  <a:srgbClr val="000099"/>
                </a:solidFill>
                <a:latin typeface="微软雅黑" pitchFamily="34" charset="-122"/>
                <a:ea typeface="微软雅黑" pitchFamily="34" charset="-122"/>
              </a:endParaRPr>
            </a:p>
          </p:txBody>
        </p:sp>
        <p:sp>
          <p:nvSpPr>
            <p:cNvPr id="14" name="Text Box 29"/>
            <p:cNvSpPr txBox="1">
              <a:spLocks noChangeArrowheads="1"/>
            </p:cNvSpPr>
            <p:nvPr/>
          </p:nvSpPr>
          <p:spPr bwMode="auto">
            <a:xfrm>
              <a:off x="2160" y="3103"/>
              <a:ext cx="1253" cy="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r>
                <a:rPr lang="zh-CN" altLang="en-US" sz="1800" b="1" dirty="0">
                  <a:solidFill>
                    <a:srgbClr val="000099"/>
                  </a:solidFill>
                  <a:latin typeface="微软雅黑" pitchFamily="34" charset="-122"/>
                  <a:ea typeface="微软雅黑" pitchFamily="34" charset="-122"/>
                </a:rPr>
                <a:t>规定的格式</a:t>
              </a:r>
            </a:p>
          </p:txBody>
        </p:sp>
      </p:grpSp>
    </p:spTree>
    <p:extLst>
      <p:ext uri="{BB962C8B-B14F-4D97-AF65-F5344CB8AC3E}">
        <p14:creationId xmlns:p14="http://schemas.microsoft.com/office/powerpoint/2010/main" val="1012603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500"/>
                                  </p:stCondLst>
                                  <p:childTnLst>
                                    <p:set>
                                      <p:cBhvr>
                                        <p:cTn id="6" dur="1" fill="hold">
                                          <p:stCondLst>
                                            <p:cond delay="0"/>
                                          </p:stCondLst>
                                        </p:cTn>
                                        <p:tgtEl>
                                          <p:spTgt spid="10"/>
                                        </p:tgtEl>
                                        <p:attrNameLst>
                                          <p:attrName>style.visibility</p:attrName>
                                        </p:attrNameLst>
                                      </p:cBhvr>
                                      <p:to>
                                        <p:strVal val="visible"/>
                                      </p:to>
                                    </p:set>
                                    <p:animEffect transition="in" filter="wipe(up)">
                                      <p:cBhvr>
                                        <p:cTn id="7" dur="1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圆角矩形 14"/>
          <p:cNvSpPr/>
          <p:nvPr/>
        </p:nvSpPr>
        <p:spPr>
          <a:xfrm>
            <a:off x="556963" y="2260979"/>
            <a:ext cx="8048776" cy="2111031"/>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AutoShape 5"/>
          <p:cNvSpPr>
            <a:spLocks noChangeArrowheads="1"/>
          </p:cNvSpPr>
          <p:nvPr/>
        </p:nvSpPr>
        <p:spPr bwMode="auto">
          <a:xfrm>
            <a:off x="556963" y="656548"/>
            <a:ext cx="8048776"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7" name="矩形 6"/>
          <p:cNvSpPr/>
          <p:nvPr/>
        </p:nvSpPr>
        <p:spPr>
          <a:xfrm>
            <a:off x="645268" y="614308"/>
            <a:ext cx="2909771" cy="400110"/>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b="1" dirty="0">
                <a:latin typeface="微软雅黑" pitchFamily="34" charset="-122"/>
                <a:ea typeface="微软雅黑" pitchFamily="34" charset="-122"/>
              </a:rPr>
              <a:t>URL </a:t>
            </a:r>
            <a:r>
              <a:rPr lang="zh-CN" altLang="en-US" sz="2000" b="1" dirty="0">
                <a:latin typeface="微软雅黑" pitchFamily="34" charset="-122"/>
                <a:ea typeface="微软雅黑" pitchFamily="34" charset="-122"/>
              </a:rPr>
              <a:t>的一般形式（续） </a:t>
            </a:r>
          </a:p>
        </p:txBody>
      </p:sp>
      <p:sp>
        <p:nvSpPr>
          <p:cNvPr id="8" name="矩形 7"/>
          <p:cNvSpPr/>
          <p:nvPr/>
        </p:nvSpPr>
        <p:spPr>
          <a:xfrm>
            <a:off x="556963" y="943229"/>
            <a:ext cx="8048776" cy="1361911"/>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由以冒号隔开的两大部分组成，并且在 </a:t>
            </a:r>
            <a:r>
              <a:rPr lang="en-US" altLang="zh-CN" sz="2000" b="1" dirty="0">
                <a:latin typeface="微软雅黑" pitchFamily="34" charset="-122"/>
                <a:ea typeface="微软雅黑" pitchFamily="34" charset="-122"/>
              </a:rPr>
              <a:t>URL </a:t>
            </a:r>
            <a:r>
              <a:rPr lang="zh-CN" altLang="en-US" sz="2000" b="1" dirty="0">
                <a:latin typeface="微软雅黑" pitchFamily="34" charset="-122"/>
                <a:ea typeface="微软雅黑" pitchFamily="34" charset="-122"/>
              </a:rPr>
              <a:t>中的字符对大写或小写没有要求。</a:t>
            </a:r>
          </a:p>
          <a:p>
            <a:pPr marL="285750" indent="-285750">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URL </a:t>
            </a:r>
            <a:r>
              <a:rPr lang="zh-CN" altLang="en-US" sz="2000" b="1" dirty="0">
                <a:latin typeface="微软雅黑" pitchFamily="34" charset="-122"/>
                <a:ea typeface="微软雅黑" pitchFamily="34" charset="-122"/>
              </a:rPr>
              <a:t>的一般形式是：</a:t>
            </a:r>
          </a:p>
        </p:txBody>
      </p:sp>
      <p:sp>
        <p:nvSpPr>
          <p:cNvPr id="9" name="Text Box 25"/>
          <p:cNvSpPr txBox="1">
            <a:spLocks noChangeArrowheads="1"/>
          </p:cNvSpPr>
          <p:nvPr/>
        </p:nvSpPr>
        <p:spPr bwMode="auto">
          <a:xfrm>
            <a:off x="2322770" y="2537614"/>
            <a:ext cx="3922582" cy="369332"/>
          </a:xfrm>
          <a:prstGeom prst="rect">
            <a:avLst/>
          </a:prstGeom>
          <a:solidFill>
            <a:srgbClr val="0000FF"/>
          </a:solidFill>
          <a:ln w="9525">
            <a:solidFill>
              <a:srgbClr val="3333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lang="en-US" altLang="zh-CN" sz="1800" b="1" dirty="0">
                <a:solidFill>
                  <a:schemeClr val="bg1"/>
                </a:solidFill>
                <a:latin typeface="微软雅黑" pitchFamily="34" charset="-122"/>
                <a:ea typeface="微软雅黑" pitchFamily="34" charset="-122"/>
              </a:rPr>
              <a:t>&lt;</a:t>
            </a:r>
            <a:r>
              <a:rPr lang="zh-CN" altLang="en-US" sz="1800" b="1" dirty="0">
                <a:solidFill>
                  <a:schemeClr val="bg1"/>
                </a:solidFill>
                <a:latin typeface="微软雅黑" pitchFamily="34" charset="-122"/>
                <a:ea typeface="微软雅黑" pitchFamily="34" charset="-122"/>
              </a:rPr>
              <a:t>协议</a:t>
            </a:r>
            <a:r>
              <a:rPr lang="en-US" altLang="zh-CN" sz="1800" b="1" dirty="0">
                <a:solidFill>
                  <a:schemeClr val="bg1"/>
                </a:solidFill>
                <a:latin typeface="微软雅黑" pitchFamily="34" charset="-122"/>
                <a:ea typeface="微软雅黑" pitchFamily="34" charset="-122"/>
              </a:rPr>
              <a:t>&gt;://&lt;</a:t>
            </a:r>
            <a:r>
              <a:rPr lang="zh-CN" altLang="en-US" sz="1800" b="1" dirty="0">
                <a:solidFill>
                  <a:schemeClr val="bg1"/>
                </a:solidFill>
                <a:latin typeface="微软雅黑" pitchFamily="34" charset="-122"/>
                <a:ea typeface="微软雅黑" pitchFamily="34" charset="-122"/>
              </a:rPr>
              <a:t>主机</a:t>
            </a:r>
            <a:r>
              <a:rPr lang="en-US" altLang="zh-CN" sz="1800" b="1" dirty="0">
                <a:solidFill>
                  <a:schemeClr val="bg1"/>
                </a:solidFill>
                <a:latin typeface="微软雅黑" pitchFamily="34" charset="-122"/>
                <a:ea typeface="微软雅黑" pitchFamily="34" charset="-122"/>
              </a:rPr>
              <a:t>&gt;:&lt;</a:t>
            </a:r>
            <a:r>
              <a:rPr lang="zh-CN" altLang="en-US" sz="1800" b="1" dirty="0">
                <a:solidFill>
                  <a:schemeClr val="bg1"/>
                </a:solidFill>
                <a:latin typeface="微软雅黑" pitchFamily="34" charset="-122"/>
                <a:ea typeface="微软雅黑" pitchFamily="34" charset="-122"/>
              </a:rPr>
              <a:t>端口</a:t>
            </a:r>
            <a:r>
              <a:rPr lang="en-US" altLang="zh-CN" sz="1800" b="1" dirty="0">
                <a:solidFill>
                  <a:schemeClr val="bg1"/>
                </a:solidFill>
                <a:latin typeface="微软雅黑" pitchFamily="34" charset="-122"/>
                <a:ea typeface="微软雅黑" pitchFamily="34" charset="-122"/>
              </a:rPr>
              <a:t>&gt;/&lt;</a:t>
            </a:r>
            <a:r>
              <a:rPr lang="zh-CN" altLang="en-US" sz="1800" b="1" dirty="0">
                <a:solidFill>
                  <a:schemeClr val="bg1"/>
                </a:solidFill>
                <a:latin typeface="微软雅黑" pitchFamily="34" charset="-122"/>
                <a:ea typeface="微软雅黑" pitchFamily="34" charset="-122"/>
              </a:rPr>
              <a:t>路径</a:t>
            </a:r>
            <a:r>
              <a:rPr lang="en-US" altLang="zh-CN" sz="1800" b="1" dirty="0">
                <a:solidFill>
                  <a:schemeClr val="bg1"/>
                </a:solidFill>
                <a:latin typeface="微软雅黑" pitchFamily="34" charset="-122"/>
                <a:ea typeface="微软雅黑" pitchFamily="34" charset="-122"/>
              </a:rPr>
              <a:t>&gt; </a:t>
            </a:r>
          </a:p>
        </p:txBody>
      </p:sp>
      <p:grpSp>
        <p:nvGrpSpPr>
          <p:cNvPr id="10" name="Group 31"/>
          <p:cNvGrpSpPr>
            <a:grpSpLocks/>
          </p:cNvGrpSpPr>
          <p:nvPr/>
        </p:nvGrpSpPr>
        <p:grpSpPr bwMode="auto">
          <a:xfrm>
            <a:off x="3593206" y="2905619"/>
            <a:ext cx="3776963" cy="1173984"/>
            <a:chOff x="1899" y="2568"/>
            <a:chExt cx="3534" cy="1190"/>
          </a:xfrm>
        </p:grpSpPr>
        <p:sp>
          <p:nvSpPr>
            <p:cNvPr id="11" name="Line 26"/>
            <p:cNvSpPr>
              <a:spLocks noChangeShapeType="1"/>
            </p:cNvSpPr>
            <p:nvPr/>
          </p:nvSpPr>
          <p:spPr bwMode="auto">
            <a:xfrm>
              <a:off x="1899" y="2568"/>
              <a:ext cx="642" cy="0"/>
            </a:xfrm>
            <a:prstGeom prst="line">
              <a:avLst/>
            </a:prstGeom>
            <a:noFill/>
            <a:ln w="38100">
              <a:solidFill>
                <a:srgbClr val="CC00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solidFill>
                  <a:srgbClr val="000099"/>
                </a:solidFill>
                <a:latin typeface="微软雅黑" pitchFamily="34" charset="-122"/>
                <a:ea typeface="微软雅黑" pitchFamily="34" charset="-122"/>
              </a:endParaRPr>
            </a:p>
          </p:txBody>
        </p:sp>
        <p:sp>
          <p:nvSpPr>
            <p:cNvPr id="12" name="Freeform 27"/>
            <p:cNvSpPr>
              <a:spLocks/>
            </p:cNvSpPr>
            <p:nvPr/>
          </p:nvSpPr>
          <p:spPr bwMode="auto">
            <a:xfrm>
              <a:off x="2246" y="2568"/>
              <a:ext cx="385" cy="726"/>
            </a:xfrm>
            <a:custGeom>
              <a:avLst/>
              <a:gdLst>
                <a:gd name="T0" fmla="*/ 0 w 771"/>
                <a:gd name="T1" fmla="*/ 0 h 726"/>
                <a:gd name="T2" fmla="*/ 0 w 771"/>
                <a:gd name="T3" fmla="*/ 726 h 726"/>
                <a:gd name="T4" fmla="*/ 12 w 771"/>
                <a:gd name="T5" fmla="*/ 726 h 726"/>
                <a:gd name="T6" fmla="*/ 0 60000 65536"/>
                <a:gd name="T7" fmla="*/ 0 60000 65536"/>
                <a:gd name="T8" fmla="*/ 0 60000 65536"/>
              </a:gdLst>
              <a:ahLst/>
              <a:cxnLst>
                <a:cxn ang="T6">
                  <a:pos x="T0" y="T1"/>
                </a:cxn>
                <a:cxn ang="T7">
                  <a:pos x="T2" y="T3"/>
                </a:cxn>
                <a:cxn ang="T8">
                  <a:pos x="T4" y="T5"/>
                </a:cxn>
              </a:cxnLst>
              <a:rect l="0" t="0" r="r" b="b"/>
              <a:pathLst>
                <a:path w="771" h="726">
                  <a:moveTo>
                    <a:pt x="0" y="0"/>
                  </a:moveTo>
                  <a:lnTo>
                    <a:pt x="0" y="726"/>
                  </a:lnTo>
                  <a:lnTo>
                    <a:pt x="771" y="726"/>
                  </a:lnTo>
                </a:path>
              </a:pathLst>
            </a:custGeom>
            <a:noFill/>
            <a:ln w="38100" cmpd="sng">
              <a:solidFill>
                <a:srgbClr val="CC00CC"/>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solidFill>
                  <a:srgbClr val="000099"/>
                </a:solidFill>
                <a:latin typeface="微软雅黑" pitchFamily="34" charset="-122"/>
                <a:ea typeface="微软雅黑" pitchFamily="34" charset="-122"/>
              </a:endParaRPr>
            </a:p>
          </p:txBody>
        </p:sp>
        <p:sp>
          <p:nvSpPr>
            <p:cNvPr id="13" name="Text Box 29"/>
            <p:cNvSpPr txBox="1">
              <a:spLocks noChangeArrowheads="1"/>
            </p:cNvSpPr>
            <p:nvPr/>
          </p:nvSpPr>
          <p:spPr bwMode="auto">
            <a:xfrm>
              <a:off x="2595" y="3103"/>
              <a:ext cx="2838" cy="6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r>
                <a:rPr lang="en-US" altLang="zh-CN" sz="1800" b="1" dirty="0">
                  <a:solidFill>
                    <a:srgbClr val="000099"/>
                  </a:solidFill>
                  <a:latin typeface="微软雅黑" pitchFamily="34" charset="-122"/>
                  <a:ea typeface="微软雅黑" pitchFamily="34" charset="-122"/>
                </a:rPr>
                <a:t>&lt;</a:t>
              </a:r>
              <a:r>
                <a:rPr lang="zh-CN" altLang="en-US" sz="1800" b="1" dirty="0">
                  <a:solidFill>
                    <a:srgbClr val="000099"/>
                  </a:solidFill>
                  <a:latin typeface="微软雅黑" pitchFamily="34" charset="-122"/>
                  <a:ea typeface="微软雅黑" pitchFamily="34" charset="-122"/>
                </a:rPr>
                <a:t>主机</a:t>
              </a:r>
              <a:r>
                <a:rPr lang="en-US" altLang="zh-CN" sz="1800" b="1" dirty="0">
                  <a:solidFill>
                    <a:srgbClr val="000099"/>
                  </a:solidFill>
                  <a:latin typeface="微软雅黑" pitchFamily="34" charset="-122"/>
                  <a:ea typeface="微软雅黑" pitchFamily="34" charset="-122"/>
                </a:rPr>
                <a:t>&gt; </a:t>
              </a:r>
              <a:r>
                <a:rPr lang="zh-CN" altLang="en-US" sz="1800" b="1" dirty="0">
                  <a:solidFill>
                    <a:srgbClr val="000099"/>
                  </a:solidFill>
                  <a:latin typeface="微软雅黑" pitchFamily="34" charset="-122"/>
                  <a:ea typeface="微软雅黑" pitchFamily="34" charset="-122"/>
                </a:rPr>
                <a:t>是存放资源的主机在互联网中的域名</a:t>
              </a:r>
            </a:p>
          </p:txBody>
        </p:sp>
      </p:grpSp>
    </p:spTree>
    <p:extLst>
      <p:ext uri="{BB962C8B-B14F-4D97-AF65-F5344CB8AC3E}">
        <p14:creationId xmlns:p14="http://schemas.microsoft.com/office/powerpoint/2010/main" val="1834591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500"/>
                                  </p:stCondLst>
                                  <p:childTnLst>
                                    <p:set>
                                      <p:cBhvr>
                                        <p:cTn id="6" dur="1" fill="hold">
                                          <p:stCondLst>
                                            <p:cond delay="0"/>
                                          </p:stCondLst>
                                        </p:cTn>
                                        <p:tgtEl>
                                          <p:spTgt spid="10"/>
                                        </p:tgtEl>
                                        <p:attrNameLst>
                                          <p:attrName>style.visibility</p:attrName>
                                        </p:attrNameLst>
                                      </p:cBhvr>
                                      <p:to>
                                        <p:strVal val="visible"/>
                                      </p:to>
                                    </p:set>
                                    <p:animEffect transition="in" filter="wipe(up)">
                                      <p:cBhvr>
                                        <p:cTn id="7" dur="1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Rectangle 4"/>
          <p:cNvSpPr>
            <a:spLocks noChangeArrowheads="1"/>
          </p:cNvSpPr>
          <p:nvPr/>
        </p:nvSpPr>
        <p:spPr bwMode="auto">
          <a:xfrm>
            <a:off x="545142" y="2992617"/>
            <a:ext cx="8053711" cy="564204"/>
          </a:xfrm>
          <a:prstGeom prst="rect">
            <a:avLst/>
          </a:prstGeom>
          <a:solidFill>
            <a:srgbClr val="99FFCC"/>
          </a:solidFill>
          <a:ln w="12700">
            <a:solidFill>
              <a:schemeClr val="tx1"/>
            </a:solidFill>
            <a:miter lim="800000"/>
            <a:headEnd/>
            <a:tailEnd/>
          </a:ln>
          <a:effectLst/>
        </p:spPr>
        <p:txBody>
          <a:bodyPr wrap="none" anchor="ctr"/>
          <a:lstStyle/>
          <a:p>
            <a:pPr eaLnBrk="1" hangingPunct="1"/>
            <a:endParaRPr lang="zh-CN" altLang="en-US"/>
          </a:p>
        </p:txBody>
      </p:sp>
      <p:sp>
        <p:nvSpPr>
          <p:cNvPr id="103" name="AutoShape 5"/>
          <p:cNvSpPr>
            <a:spLocks noChangeArrowheads="1"/>
          </p:cNvSpPr>
          <p:nvPr/>
        </p:nvSpPr>
        <p:spPr bwMode="auto">
          <a:xfrm>
            <a:off x="545143" y="775288"/>
            <a:ext cx="8053711" cy="388721"/>
          </a:xfrm>
          <a:prstGeom prst="roundRect">
            <a:avLst>
              <a:gd name="adj" fmla="val 16667"/>
            </a:avLst>
          </a:prstGeom>
          <a:solidFill>
            <a:srgbClr val="0089FA"/>
          </a:solidFill>
          <a:ln>
            <a:noFill/>
          </a:ln>
          <a:effectLst/>
          <a:extLst/>
        </p:spPr>
        <p:txBody>
          <a:bodyPr wrap="none" anchor="ctr"/>
          <a:lstStyle/>
          <a:p>
            <a:endParaRPr lang="zh-CN" altLang="en-US"/>
          </a:p>
        </p:txBody>
      </p:sp>
      <p:sp>
        <p:nvSpPr>
          <p:cNvPr id="109" name="Rectangle 6"/>
          <p:cNvSpPr>
            <a:spLocks noChangeArrowheads="1"/>
          </p:cNvSpPr>
          <p:nvPr/>
        </p:nvSpPr>
        <p:spPr bwMode="auto">
          <a:xfrm>
            <a:off x="2739609" y="733017"/>
            <a:ext cx="366478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itchFamily="34" charset="-122"/>
                <a:ea typeface="微软雅黑" pitchFamily="34" charset="-122"/>
              </a:rPr>
              <a:t>6.1.2   </a:t>
            </a:r>
            <a:r>
              <a:rPr lang="zh-CN" altLang="en-US" sz="2400" b="1" dirty="0">
                <a:solidFill>
                  <a:schemeClr val="bg1"/>
                </a:solidFill>
                <a:latin typeface="微软雅黑" pitchFamily="34" charset="-122"/>
                <a:ea typeface="微软雅黑" pitchFamily="34" charset="-122"/>
              </a:rPr>
              <a:t>互联网的域名结构</a:t>
            </a:r>
          </a:p>
        </p:txBody>
      </p:sp>
      <p:sp>
        <p:nvSpPr>
          <p:cNvPr id="110" name="Rectangle 8"/>
          <p:cNvSpPr>
            <a:spLocks noChangeArrowheads="1"/>
          </p:cNvSpPr>
          <p:nvPr/>
        </p:nvSpPr>
        <p:spPr bwMode="auto">
          <a:xfrm>
            <a:off x="545143" y="1188313"/>
            <a:ext cx="8053711" cy="3016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互联网采用了层次树状结构的命名方法。</a:t>
            </a:r>
          </a:p>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任何一个连接在互联网上的主机或路由器，都有一个唯一的层次结构的名字，即域名。</a:t>
            </a:r>
          </a:p>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域名的结构由标号序列组成，各标号之间用点隔开：</a:t>
            </a:r>
          </a:p>
          <a:p>
            <a:pPr algn="ctr">
              <a:lnSpc>
                <a:spcPct val="200000"/>
              </a:lnSpc>
              <a:buClr>
                <a:srgbClr val="0070C0"/>
              </a:buClr>
            </a:pPr>
            <a:r>
              <a:rPr lang="en-US" altLang="zh-CN" sz="2000" b="1" dirty="0">
                <a:latin typeface="微软雅黑" pitchFamily="34" charset="-122"/>
                <a:ea typeface="微软雅黑" pitchFamily="34" charset="-122"/>
              </a:rPr>
              <a:t>… . </a:t>
            </a:r>
            <a:r>
              <a:rPr lang="zh-CN" altLang="en-US" sz="2000" b="1" dirty="0">
                <a:latin typeface="微软雅黑" pitchFamily="34" charset="-122"/>
                <a:ea typeface="微软雅黑" pitchFamily="34" charset="-122"/>
              </a:rPr>
              <a:t>三级域名 </a:t>
            </a:r>
            <a:r>
              <a:rPr lang="en-US" altLang="zh-CN" sz="2000" b="1" dirty="0">
                <a:latin typeface="微软雅黑" pitchFamily="34" charset="-122"/>
                <a:ea typeface="微软雅黑" pitchFamily="34" charset="-122"/>
              </a:rPr>
              <a:t>. </a:t>
            </a:r>
            <a:r>
              <a:rPr lang="zh-CN" altLang="en-US" sz="2000" b="1" dirty="0">
                <a:latin typeface="微软雅黑" pitchFamily="34" charset="-122"/>
                <a:ea typeface="微软雅黑" pitchFamily="34" charset="-122"/>
              </a:rPr>
              <a:t>二级域名 </a:t>
            </a:r>
            <a:r>
              <a:rPr lang="en-US" altLang="zh-CN" sz="2000" b="1" dirty="0">
                <a:latin typeface="微软雅黑" pitchFamily="34" charset="-122"/>
                <a:ea typeface="微软雅黑" pitchFamily="34" charset="-122"/>
              </a:rPr>
              <a:t>. </a:t>
            </a:r>
            <a:r>
              <a:rPr lang="zh-CN" altLang="en-US" sz="2000" b="1" dirty="0">
                <a:latin typeface="微软雅黑" pitchFamily="34" charset="-122"/>
                <a:ea typeface="微软雅黑" pitchFamily="34" charset="-122"/>
              </a:rPr>
              <a:t>顶级域名</a:t>
            </a:r>
          </a:p>
          <a:p>
            <a:pPr marL="285750" indent="-285750">
              <a:lnSpc>
                <a:spcPct val="200000"/>
              </a:lnSpc>
              <a:buClr>
                <a:srgbClr val="0070C0"/>
              </a:buClr>
              <a:buFont typeface="Wingdings" pitchFamily="2" charset="2"/>
              <a:buChar char="l"/>
            </a:pPr>
            <a:r>
              <a:rPr lang="zh-CN" altLang="en-US" sz="2000" b="1" dirty="0">
                <a:latin typeface="微软雅黑" pitchFamily="34" charset="-122"/>
                <a:ea typeface="微软雅黑" pitchFamily="34" charset="-122"/>
              </a:rPr>
              <a:t>各标号分别代表不同级别的域名。 </a:t>
            </a:r>
            <a:endParaRPr lang="en-US" altLang="zh-CN" sz="2000" b="1" dirty="0">
              <a:latin typeface="微软雅黑" pitchFamily="34" charset="-122"/>
              <a:ea typeface="微软雅黑" pitchFamily="34" charset="-122"/>
            </a:endParaRPr>
          </a:p>
        </p:txBody>
      </p:sp>
    </p:spTree>
    <p:extLst>
      <p:ext uri="{BB962C8B-B14F-4D97-AF65-F5344CB8AC3E}">
        <p14:creationId xmlns:p14="http://schemas.microsoft.com/office/powerpoint/2010/main" val="323546104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圆角矩形 14"/>
          <p:cNvSpPr/>
          <p:nvPr/>
        </p:nvSpPr>
        <p:spPr>
          <a:xfrm>
            <a:off x="556963" y="2260979"/>
            <a:ext cx="8048776" cy="2111031"/>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AutoShape 5"/>
          <p:cNvSpPr>
            <a:spLocks noChangeArrowheads="1"/>
          </p:cNvSpPr>
          <p:nvPr/>
        </p:nvSpPr>
        <p:spPr bwMode="auto">
          <a:xfrm>
            <a:off x="556963" y="656548"/>
            <a:ext cx="8048776"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7" name="矩形 6"/>
          <p:cNvSpPr/>
          <p:nvPr/>
        </p:nvSpPr>
        <p:spPr>
          <a:xfrm>
            <a:off x="645268" y="605164"/>
            <a:ext cx="2909771" cy="400110"/>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b="1" dirty="0">
                <a:latin typeface="微软雅黑" pitchFamily="34" charset="-122"/>
                <a:ea typeface="微软雅黑" pitchFamily="34" charset="-122"/>
              </a:rPr>
              <a:t>URL </a:t>
            </a:r>
            <a:r>
              <a:rPr lang="zh-CN" altLang="en-US" sz="2000" b="1" dirty="0">
                <a:latin typeface="微软雅黑" pitchFamily="34" charset="-122"/>
                <a:ea typeface="微软雅黑" pitchFamily="34" charset="-122"/>
              </a:rPr>
              <a:t>的一般形式（续） </a:t>
            </a:r>
          </a:p>
        </p:txBody>
      </p:sp>
      <p:sp>
        <p:nvSpPr>
          <p:cNvPr id="8" name="矩形 7"/>
          <p:cNvSpPr/>
          <p:nvPr/>
        </p:nvSpPr>
        <p:spPr>
          <a:xfrm>
            <a:off x="556963" y="979805"/>
            <a:ext cx="8048776" cy="1361911"/>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由以冒号隔开的两大部分组成，并且在 </a:t>
            </a:r>
            <a:r>
              <a:rPr lang="en-US" altLang="zh-CN" sz="2000" b="1" dirty="0">
                <a:latin typeface="微软雅黑" pitchFamily="34" charset="-122"/>
                <a:ea typeface="微软雅黑" pitchFamily="34" charset="-122"/>
              </a:rPr>
              <a:t>URL </a:t>
            </a:r>
            <a:r>
              <a:rPr lang="zh-CN" altLang="en-US" sz="2000" b="1" dirty="0">
                <a:latin typeface="微软雅黑" pitchFamily="34" charset="-122"/>
                <a:ea typeface="微软雅黑" pitchFamily="34" charset="-122"/>
              </a:rPr>
              <a:t>中的字符对大写或小写没有要求。</a:t>
            </a:r>
          </a:p>
          <a:p>
            <a:pPr marL="285750" indent="-285750">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URL </a:t>
            </a:r>
            <a:r>
              <a:rPr lang="zh-CN" altLang="en-US" sz="2000" b="1" dirty="0">
                <a:latin typeface="微软雅黑" pitchFamily="34" charset="-122"/>
                <a:ea typeface="微软雅黑" pitchFamily="34" charset="-122"/>
              </a:rPr>
              <a:t>的一般形式是：</a:t>
            </a:r>
          </a:p>
        </p:txBody>
      </p:sp>
      <p:sp>
        <p:nvSpPr>
          <p:cNvPr id="9" name="Text Box 25"/>
          <p:cNvSpPr txBox="1">
            <a:spLocks noChangeArrowheads="1"/>
          </p:cNvSpPr>
          <p:nvPr/>
        </p:nvSpPr>
        <p:spPr bwMode="auto">
          <a:xfrm>
            <a:off x="2496506" y="2537614"/>
            <a:ext cx="4023165" cy="369332"/>
          </a:xfrm>
          <a:prstGeom prst="rect">
            <a:avLst/>
          </a:prstGeom>
          <a:solidFill>
            <a:srgbClr val="0000FF"/>
          </a:solidFill>
          <a:ln w="9525">
            <a:solidFill>
              <a:srgbClr val="3333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lang="en-US" altLang="zh-CN" sz="1800" b="1" dirty="0">
                <a:solidFill>
                  <a:schemeClr val="bg1"/>
                </a:solidFill>
                <a:latin typeface="微软雅黑" pitchFamily="34" charset="-122"/>
                <a:ea typeface="微软雅黑" pitchFamily="34" charset="-122"/>
              </a:rPr>
              <a:t>&lt;</a:t>
            </a:r>
            <a:r>
              <a:rPr lang="zh-CN" altLang="en-US" sz="1800" b="1" dirty="0">
                <a:solidFill>
                  <a:schemeClr val="bg1"/>
                </a:solidFill>
                <a:latin typeface="微软雅黑" pitchFamily="34" charset="-122"/>
                <a:ea typeface="微软雅黑" pitchFamily="34" charset="-122"/>
              </a:rPr>
              <a:t>协议</a:t>
            </a:r>
            <a:r>
              <a:rPr lang="en-US" altLang="zh-CN" sz="1800" b="1" dirty="0">
                <a:solidFill>
                  <a:schemeClr val="bg1"/>
                </a:solidFill>
                <a:latin typeface="微软雅黑" pitchFamily="34" charset="-122"/>
                <a:ea typeface="微软雅黑" pitchFamily="34" charset="-122"/>
              </a:rPr>
              <a:t>&gt;://&lt;</a:t>
            </a:r>
            <a:r>
              <a:rPr lang="zh-CN" altLang="en-US" sz="1800" b="1" dirty="0">
                <a:solidFill>
                  <a:schemeClr val="bg1"/>
                </a:solidFill>
                <a:latin typeface="微软雅黑" pitchFamily="34" charset="-122"/>
                <a:ea typeface="微软雅黑" pitchFamily="34" charset="-122"/>
              </a:rPr>
              <a:t>主机</a:t>
            </a:r>
            <a:r>
              <a:rPr lang="en-US" altLang="zh-CN" sz="1800" b="1" dirty="0">
                <a:solidFill>
                  <a:schemeClr val="bg1"/>
                </a:solidFill>
                <a:latin typeface="微软雅黑" pitchFamily="34" charset="-122"/>
                <a:ea typeface="微软雅黑" pitchFamily="34" charset="-122"/>
              </a:rPr>
              <a:t>&gt;:&lt;</a:t>
            </a:r>
            <a:r>
              <a:rPr lang="zh-CN" altLang="en-US" sz="1800" b="1" dirty="0">
                <a:solidFill>
                  <a:schemeClr val="bg1"/>
                </a:solidFill>
                <a:latin typeface="微软雅黑" pitchFamily="34" charset="-122"/>
                <a:ea typeface="微软雅黑" pitchFamily="34" charset="-122"/>
              </a:rPr>
              <a:t>端口</a:t>
            </a:r>
            <a:r>
              <a:rPr lang="en-US" altLang="zh-CN" sz="1800" b="1" dirty="0">
                <a:solidFill>
                  <a:schemeClr val="bg1"/>
                </a:solidFill>
                <a:latin typeface="微软雅黑" pitchFamily="34" charset="-122"/>
                <a:ea typeface="微软雅黑" pitchFamily="34" charset="-122"/>
              </a:rPr>
              <a:t>&gt;/&lt;</a:t>
            </a:r>
            <a:r>
              <a:rPr lang="zh-CN" altLang="en-US" sz="1800" b="1" dirty="0">
                <a:solidFill>
                  <a:schemeClr val="bg1"/>
                </a:solidFill>
                <a:latin typeface="微软雅黑" pitchFamily="34" charset="-122"/>
                <a:ea typeface="微软雅黑" pitchFamily="34" charset="-122"/>
              </a:rPr>
              <a:t>路径</a:t>
            </a:r>
            <a:r>
              <a:rPr lang="en-US" altLang="zh-CN" sz="1800" b="1" dirty="0">
                <a:solidFill>
                  <a:schemeClr val="bg1"/>
                </a:solidFill>
                <a:latin typeface="微软雅黑" pitchFamily="34" charset="-122"/>
                <a:ea typeface="微软雅黑" pitchFamily="34" charset="-122"/>
              </a:rPr>
              <a:t>&gt; </a:t>
            </a:r>
          </a:p>
        </p:txBody>
      </p:sp>
      <p:grpSp>
        <p:nvGrpSpPr>
          <p:cNvPr id="10" name="Group 31"/>
          <p:cNvGrpSpPr>
            <a:grpSpLocks/>
          </p:cNvGrpSpPr>
          <p:nvPr/>
        </p:nvGrpSpPr>
        <p:grpSpPr bwMode="auto">
          <a:xfrm>
            <a:off x="4651615" y="2905620"/>
            <a:ext cx="2904863" cy="896766"/>
            <a:chOff x="1467" y="2568"/>
            <a:chExt cx="2718" cy="909"/>
          </a:xfrm>
        </p:grpSpPr>
        <p:sp>
          <p:nvSpPr>
            <p:cNvPr id="11" name="Line 26"/>
            <p:cNvSpPr>
              <a:spLocks noChangeShapeType="1"/>
            </p:cNvSpPr>
            <p:nvPr/>
          </p:nvSpPr>
          <p:spPr bwMode="auto">
            <a:xfrm>
              <a:off x="1467" y="2568"/>
              <a:ext cx="1596" cy="0"/>
            </a:xfrm>
            <a:prstGeom prst="line">
              <a:avLst/>
            </a:prstGeom>
            <a:noFill/>
            <a:ln w="38100">
              <a:solidFill>
                <a:srgbClr val="CC00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solidFill>
                  <a:srgbClr val="000099"/>
                </a:solidFill>
                <a:latin typeface="微软雅黑" pitchFamily="34" charset="-122"/>
                <a:ea typeface="微软雅黑" pitchFamily="34" charset="-122"/>
              </a:endParaRPr>
            </a:p>
          </p:txBody>
        </p:sp>
        <p:sp>
          <p:nvSpPr>
            <p:cNvPr id="12" name="Freeform 27"/>
            <p:cNvSpPr>
              <a:spLocks/>
            </p:cNvSpPr>
            <p:nvPr/>
          </p:nvSpPr>
          <p:spPr bwMode="auto">
            <a:xfrm>
              <a:off x="2246" y="2568"/>
              <a:ext cx="385" cy="726"/>
            </a:xfrm>
            <a:custGeom>
              <a:avLst/>
              <a:gdLst>
                <a:gd name="T0" fmla="*/ 0 w 771"/>
                <a:gd name="T1" fmla="*/ 0 h 726"/>
                <a:gd name="T2" fmla="*/ 0 w 771"/>
                <a:gd name="T3" fmla="*/ 726 h 726"/>
                <a:gd name="T4" fmla="*/ 12 w 771"/>
                <a:gd name="T5" fmla="*/ 726 h 726"/>
                <a:gd name="T6" fmla="*/ 0 60000 65536"/>
                <a:gd name="T7" fmla="*/ 0 60000 65536"/>
                <a:gd name="T8" fmla="*/ 0 60000 65536"/>
              </a:gdLst>
              <a:ahLst/>
              <a:cxnLst>
                <a:cxn ang="T6">
                  <a:pos x="T0" y="T1"/>
                </a:cxn>
                <a:cxn ang="T7">
                  <a:pos x="T2" y="T3"/>
                </a:cxn>
                <a:cxn ang="T8">
                  <a:pos x="T4" y="T5"/>
                </a:cxn>
              </a:cxnLst>
              <a:rect l="0" t="0" r="r" b="b"/>
              <a:pathLst>
                <a:path w="771" h="726">
                  <a:moveTo>
                    <a:pt x="0" y="0"/>
                  </a:moveTo>
                  <a:lnTo>
                    <a:pt x="0" y="726"/>
                  </a:lnTo>
                  <a:lnTo>
                    <a:pt x="771" y="726"/>
                  </a:lnTo>
                </a:path>
              </a:pathLst>
            </a:custGeom>
            <a:noFill/>
            <a:ln w="38100" cmpd="sng">
              <a:solidFill>
                <a:srgbClr val="CC00CC"/>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solidFill>
                  <a:srgbClr val="000099"/>
                </a:solidFill>
                <a:latin typeface="微软雅黑" pitchFamily="34" charset="-122"/>
                <a:ea typeface="微软雅黑" pitchFamily="34" charset="-122"/>
              </a:endParaRPr>
            </a:p>
          </p:txBody>
        </p:sp>
        <p:sp>
          <p:nvSpPr>
            <p:cNvPr id="13" name="Text Box 29"/>
            <p:cNvSpPr txBox="1">
              <a:spLocks noChangeArrowheads="1"/>
            </p:cNvSpPr>
            <p:nvPr/>
          </p:nvSpPr>
          <p:spPr bwMode="auto">
            <a:xfrm>
              <a:off x="2595" y="3103"/>
              <a:ext cx="1590" cy="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r>
                <a:rPr lang="zh-CN" altLang="en-US" sz="1800" b="1" dirty="0">
                  <a:solidFill>
                    <a:srgbClr val="000099"/>
                  </a:solidFill>
                  <a:latin typeface="微软雅黑" pitchFamily="34" charset="-122"/>
                  <a:ea typeface="微软雅黑" pitchFamily="34" charset="-122"/>
                </a:rPr>
                <a:t>有时可省略</a:t>
              </a:r>
            </a:p>
          </p:txBody>
        </p:sp>
      </p:grpSp>
    </p:spTree>
    <p:extLst>
      <p:ext uri="{BB962C8B-B14F-4D97-AF65-F5344CB8AC3E}">
        <p14:creationId xmlns:p14="http://schemas.microsoft.com/office/powerpoint/2010/main" val="1411828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500"/>
                                  </p:stCondLst>
                                  <p:childTnLst>
                                    <p:set>
                                      <p:cBhvr>
                                        <p:cTn id="6" dur="1" fill="hold">
                                          <p:stCondLst>
                                            <p:cond delay="0"/>
                                          </p:stCondLst>
                                        </p:cTn>
                                        <p:tgtEl>
                                          <p:spTgt spid="10"/>
                                        </p:tgtEl>
                                        <p:attrNameLst>
                                          <p:attrName>style.visibility</p:attrName>
                                        </p:attrNameLst>
                                      </p:cBhvr>
                                      <p:to>
                                        <p:strVal val="visible"/>
                                      </p:to>
                                    </p:set>
                                    <p:animEffect transition="in" filter="wipe(up)">
                                      <p:cBhvr>
                                        <p:cTn id="7" dur="1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utoShape 5"/>
          <p:cNvSpPr>
            <a:spLocks noChangeArrowheads="1"/>
          </p:cNvSpPr>
          <p:nvPr/>
        </p:nvSpPr>
        <p:spPr bwMode="auto">
          <a:xfrm>
            <a:off x="556963" y="1229562"/>
            <a:ext cx="8048776"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7" name="矩形 6"/>
          <p:cNvSpPr/>
          <p:nvPr/>
        </p:nvSpPr>
        <p:spPr>
          <a:xfrm>
            <a:off x="645268" y="1169034"/>
            <a:ext cx="2909771" cy="400110"/>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b="1" dirty="0">
                <a:latin typeface="微软雅黑" pitchFamily="34" charset="-122"/>
                <a:ea typeface="微软雅黑" pitchFamily="34" charset="-122"/>
              </a:rPr>
              <a:t>URL </a:t>
            </a:r>
            <a:r>
              <a:rPr lang="zh-CN" altLang="en-US" sz="2000" b="1" dirty="0">
                <a:latin typeface="微软雅黑" pitchFamily="34" charset="-122"/>
                <a:ea typeface="微软雅黑" pitchFamily="34" charset="-122"/>
              </a:rPr>
              <a:t>的一般形式（续） </a:t>
            </a:r>
          </a:p>
        </p:txBody>
      </p:sp>
      <p:sp>
        <p:nvSpPr>
          <p:cNvPr id="8" name="矩形 7"/>
          <p:cNvSpPr/>
          <p:nvPr/>
        </p:nvSpPr>
        <p:spPr>
          <a:xfrm>
            <a:off x="556963" y="1625971"/>
            <a:ext cx="8048776" cy="2208297"/>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现在有些浏览器为了方便用户，在输入 </a:t>
            </a:r>
            <a:r>
              <a:rPr lang="en-US" altLang="zh-CN" sz="2000" b="1" dirty="0">
                <a:latin typeface="微软雅黑" pitchFamily="34" charset="-122"/>
                <a:ea typeface="微软雅黑" pitchFamily="34" charset="-122"/>
              </a:rPr>
              <a:t>URL </a:t>
            </a:r>
            <a:r>
              <a:rPr lang="zh-CN" altLang="en-US" sz="2000" b="1" dirty="0">
                <a:latin typeface="微软雅黑" pitchFamily="34" charset="-122"/>
                <a:ea typeface="微软雅黑" pitchFamily="34" charset="-122"/>
              </a:rPr>
              <a:t>时，可以把最前面的“</a:t>
            </a:r>
            <a:r>
              <a:rPr lang="en-US" altLang="zh-CN" sz="2000" b="1" dirty="0">
                <a:latin typeface="微软雅黑" pitchFamily="34" charset="-122"/>
                <a:ea typeface="微软雅黑" pitchFamily="34" charset="-122"/>
              </a:rPr>
              <a:t>http://”</a:t>
            </a:r>
            <a:r>
              <a:rPr lang="zh-CN" altLang="en-US" sz="2000" b="1" dirty="0">
                <a:latin typeface="微软雅黑" pitchFamily="34" charset="-122"/>
                <a:ea typeface="微软雅黑" pitchFamily="34" charset="-122"/>
              </a:rPr>
              <a:t>甚至把主机名最前面的“</a:t>
            </a:r>
            <a:r>
              <a:rPr lang="en-US" altLang="zh-CN" sz="2000" b="1" dirty="0">
                <a:latin typeface="微软雅黑" pitchFamily="34" charset="-122"/>
                <a:ea typeface="微软雅黑" pitchFamily="34" charset="-122"/>
              </a:rPr>
              <a:t>www”</a:t>
            </a:r>
            <a:r>
              <a:rPr lang="zh-CN" altLang="en-US" sz="2000" b="1" dirty="0">
                <a:latin typeface="微软雅黑" pitchFamily="34" charset="-122"/>
                <a:ea typeface="微软雅黑" pitchFamily="34" charset="-122"/>
              </a:rPr>
              <a:t>省略，然后浏览器替用户把省略的字符添上。</a:t>
            </a:r>
          </a:p>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例如，用户只要键入 </a:t>
            </a:r>
            <a:r>
              <a:rPr lang="en-US" altLang="zh-CN" sz="2000" b="1" dirty="0">
                <a:latin typeface="微软雅黑" pitchFamily="34" charset="-122"/>
                <a:ea typeface="微软雅黑" pitchFamily="34" charset="-122"/>
              </a:rPr>
              <a:t>ctrip.com</a:t>
            </a:r>
            <a:r>
              <a:rPr lang="zh-CN" altLang="en-US" sz="2000" b="1" dirty="0">
                <a:latin typeface="微软雅黑" pitchFamily="34" charset="-122"/>
                <a:ea typeface="微软雅黑" pitchFamily="34" charset="-122"/>
              </a:rPr>
              <a:t>，浏览器就自动把未键入的字符补齐，变成</a:t>
            </a:r>
            <a:r>
              <a:rPr lang="en-US" altLang="zh-CN" sz="2000" b="1" dirty="0">
                <a:latin typeface="微软雅黑" pitchFamily="34" charset="-122"/>
                <a:ea typeface="微软雅黑" pitchFamily="34" charset="-122"/>
              </a:rPr>
              <a:t>http://www.ctrip.com</a:t>
            </a:r>
            <a:r>
              <a:rPr lang="zh-CN" altLang="en-US" sz="2000" b="1" dirty="0">
                <a:latin typeface="微软雅黑" pitchFamily="34" charset="-122"/>
                <a:ea typeface="微软雅黑" pitchFamily="34" charset="-122"/>
              </a:rPr>
              <a:t>。</a:t>
            </a:r>
          </a:p>
        </p:txBody>
      </p:sp>
    </p:spTree>
    <p:extLst>
      <p:ext uri="{BB962C8B-B14F-4D97-AF65-F5344CB8AC3E}">
        <p14:creationId xmlns:p14="http://schemas.microsoft.com/office/powerpoint/2010/main" val="44799456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圆角矩形 10"/>
          <p:cNvSpPr/>
          <p:nvPr/>
        </p:nvSpPr>
        <p:spPr>
          <a:xfrm>
            <a:off x="556963" y="1894842"/>
            <a:ext cx="8048776" cy="2017493"/>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AutoShape 5"/>
          <p:cNvSpPr>
            <a:spLocks noChangeArrowheads="1"/>
          </p:cNvSpPr>
          <p:nvPr/>
        </p:nvSpPr>
        <p:spPr bwMode="auto">
          <a:xfrm>
            <a:off x="556963" y="1018831"/>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9" name="Rectangle 6"/>
          <p:cNvSpPr>
            <a:spLocks noChangeArrowheads="1"/>
          </p:cNvSpPr>
          <p:nvPr/>
        </p:nvSpPr>
        <p:spPr bwMode="auto">
          <a:xfrm>
            <a:off x="3222360" y="985620"/>
            <a:ext cx="271798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itchFamily="34" charset="-122"/>
                <a:ea typeface="微软雅黑" pitchFamily="34" charset="-122"/>
              </a:rPr>
              <a:t>2. </a:t>
            </a:r>
            <a:r>
              <a:rPr lang="zh-CN" altLang="en-US" sz="2000" b="1" dirty="0">
                <a:solidFill>
                  <a:schemeClr val="bg1"/>
                </a:solidFill>
                <a:latin typeface="微软雅黑" pitchFamily="34" charset="-122"/>
                <a:ea typeface="微软雅黑" pitchFamily="34" charset="-122"/>
              </a:rPr>
              <a:t>使用 </a:t>
            </a:r>
            <a:r>
              <a:rPr lang="en-US" altLang="zh-CN" sz="2000" b="1" dirty="0">
                <a:solidFill>
                  <a:schemeClr val="bg1"/>
                </a:solidFill>
                <a:latin typeface="微软雅黑" pitchFamily="34" charset="-122"/>
                <a:ea typeface="微软雅黑" pitchFamily="34" charset="-122"/>
              </a:rPr>
              <a:t>HTTP </a:t>
            </a:r>
            <a:r>
              <a:rPr lang="zh-CN" altLang="en-US" sz="2000" b="1" dirty="0">
                <a:solidFill>
                  <a:schemeClr val="bg1"/>
                </a:solidFill>
                <a:latin typeface="微软雅黑" pitchFamily="34" charset="-122"/>
                <a:ea typeface="微软雅黑" pitchFamily="34" charset="-122"/>
              </a:rPr>
              <a:t>的 </a:t>
            </a:r>
            <a:r>
              <a:rPr lang="en-US" altLang="zh-CN" sz="2000" b="1" dirty="0">
                <a:solidFill>
                  <a:schemeClr val="bg1"/>
                </a:solidFill>
                <a:latin typeface="微软雅黑" pitchFamily="34" charset="-122"/>
                <a:ea typeface="微软雅黑" pitchFamily="34" charset="-122"/>
              </a:rPr>
              <a:t>URL</a:t>
            </a:r>
            <a:endParaRPr lang="zh-CN" altLang="en-US" sz="2000" b="1" dirty="0">
              <a:solidFill>
                <a:schemeClr val="bg1"/>
              </a:solidFill>
              <a:latin typeface="微软雅黑" pitchFamily="34" charset="-122"/>
              <a:ea typeface="微软雅黑" pitchFamily="34" charset="-122"/>
            </a:endParaRPr>
          </a:p>
        </p:txBody>
      </p:sp>
      <p:sp>
        <p:nvSpPr>
          <p:cNvPr id="10" name="Rectangle 68"/>
          <p:cNvSpPr>
            <a:spLocks noChangeArrowheads="1"/>
          </p:cNvSpPr>
          <p:nvPr/>
        </p:nvSpPr>
        <p:spPr bwMode="auto">
          <a:xfrm>
            <a:off x="483810" y="1379921"/>
            <a:ext cx="8284054" cy="4130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eaLnBrk="0" hangingPunct="0">
              <a:lnSpc>
                <a:spcPts val="2700"/>
              </a:lnSpc>
              <a:buClr>
                <a:srgbClr val="0070C0"/>
              </a:buClr>
              <a:buFont typeface="Wingdings" pitchFamily="2" charset="2"/>
              <a:buChar char="l"/>
            </a:pPr>
            <a:r>
              <a:rPr lang="zh-CN" altLang="en-US" sz="2000" b="1" dirty="0">
                <a:latin typeface="微软雅黑" pitchFamily="34" charset="-122"/>
                <a:ea typeface="微软雅黑" pitchFamily="34" charset="-122"/>
              </a:rPr>
              <a:t>使用 </a:t>
            </a:r>
            <a:r>
              <a:rPr lang="en-US" altLang="zh-CN" sz="2000" b="1" dirty="0">
                <a:latin typeface="微软雅黑" pitchFamily="34" charset="-122"/>
                <a:ea typeface="微软雅黑" pitchFamily="34" charset="-122"/>
              </a:rPr>
              <a:t>HTTP </a:t>
            </a:r>
            <a:r>
              <a:rPr lang="zh-CN" altLang="en-US" sz="2000" b="1" dirty="0">
                <a:latin typeface="微软雅黑" pitchFamily="34" charset="-122"/>
                <a:ea typeface="微软雅黑" pitchFamily="34" charset="-122"/>
              </a:rPr>
              <a:t>的 </a:t>
            </a:r>
            <a:r>
              <a:rPr lang="en-US" altLang="zh-CN" sz="2000" b="1" dirty="0">
                <a:latin typeface="微软雅黑" pitchFamily="34" charset="-122"/>
                <a:ea typeface="微软雅黑" pitchFamily="34" charset="-122"/>
              </a:rPr>
              <a:t>URL </a:t>
            </a:r>
            <a:r>
              <a:rPr lang="zh-CN" altLang="en-US" sz="2000" b="1" dirty="0">
                <a:latin typeface="微软雅黑" pitchFamily="34" charset="-122"/>
                <a:ea typeface="微软雅黑" pitchFamily="34" charset="-122"/>
              </a:rPr>
              <a:t>的一般形式</a:t>
            </a:r>
          </a:p>
        </p:txBody>
      </p:sp>
      <p:sp>
        <p:nvSpPr>
          <p:cNvPr id="2" name="矩形 1"/>
          <p:cNvSpPr/>
          <p:nvPr/>
        </p:nvSpPr>
        <p:spPr>
          <a:xfrm>
            <a:off x="2746821" y="2386705"/>
            <a:ext cx="3650358" cy="369332"/>
          </a:xfrm>
          <a:prstGeom prst="rect">
            <a:avLst/>
          </a:prstGeom>
          <a:solidFill>
            <a:srgbClr val="0000FF"/>
          </a:solidFill>
        </p:spPr>
        <p:txBody>
          <a:bodyPr wrap="none">
            <a:spAutoFit/>
          </a:bodyPr>
          <a:lstStyle/>
          <a:p>
            <a:pPr algn="ctr" eaLnBrk="0" hangingPunct="0">
              <a:buClr>
                <a:srgbClr val="0070C0"/>
              </a:buClr>
            </a:pPr>
            <a:r>
              <a:rPr lang="en-US" altLang="zh-CN" b="1" dirty="0">
                <a:solidFill>
                  <a:schemeClr val="bg1"/>
                </a:solidFill>
                <a:latin typeface="微软雅黑" pitchFamily="34" charset="-122"/>
                <a:ea typeface="微软雅黑" pitchFamily="34" charset="-122"/>
              </a:rPr>
              <a:t>http://&lt;</a:t>
            </a:r>
            <a:r>
              <a:rPr lang="zh-CN" altLang="en-US" b="1" dirty="0">
                <a:solidFill>
                  <a:schemeClr val="bg1"/>
                </a:solidFill>
                <a:latin typeface="微软雅黑" pitchFamily="34" charset="-122"/>
                <a:ea typeface="微软雅黑" pitchFamily="34" charset="-122"/>
              </a:rPr>
              <a:t>主机</a:t>
            </a:r>
            <a:r>
              <a:rPr lang="en-US" altLang="zh-CN" b="1" dirty="0">
                <a:solidFill>
                  <a:schemeClr val="bg1"/>
                </a:solidFill>
                <a:latin typeface="微软雅黑" pitchFamily="34" charset="-122"/>
                <a:ea typeface="微软雅黑" pitchFamily="34" charset="-122"/>
              </a:rPr>
              <a:t>&gt;:&lt;</a:t>
            </a:r>
            <a:r>
              <a:rPr lang="zh-CN" altLang="en-US" b="1" dirty="0">
                <a:solidFill>
                  <a:schemeClr val="bg1"/>
                </a:solidFill>
                <a:latin typeface="微软雅黑" pitchFamily="34" charset="-122"/>
                <a:ea typeface="微软雅黑" pitchFamily="34" charset="-122"/>
              </a:rPr>
              <a:t>端口</a:t>
            </a:r>
            <a:r>
              <a:rPr lang="en-US" altLang="zh-CN" b="1" dirty="0">
                <a:solidFill>
                  <a:schemeClr val="bg1"/>
                </a:solidFill>
                <a:latin typeface="微软雅黑" pitchFamily="34" charset="-122"/>
                <a:ea typeface="微软雅黑" pitchFamily="34" charset="-122"/>
              </a:rPr>
              <a:t>&gt;/&lt;</a:t>
            </a:r>
            <a:r>
              <a:rPr lang="zh-CN" altLang="en-US" b="1" dirty="0">
                <a:solidFill>
                  <a:schemeClr val="bg1"/>
                </a:solidFill>
                <a:latin typeface="微软雅黑" pitchFamily="34" charset="-122"/>
                <a:ea typeface="微软雅黑" pitchFamily="34" charset="-122"/>
              </a:rPr>
              <a:t>路径</a:t>
            </a:r>
            <a:r>
              <a:rPr lang="en-US" altLang="zh-CN" b="1" dirty="0">
                <a:solidFill>
                  <a:schemeClr val="bg1"/>
                </a:solidFill>
                <a:latin typeface="微软雅黑" pitchFamily="34" charset="-122"/>
                <a:ea typeface="微软雅黑" pitchFamily="34" charset="-122"/>
              </a:rPr>
              <a:t>&gt; </a:t>
            </a:r>
          </a:p>
        </p:txBody>
      </p:sp>
      <p:grpSp>
        <p:nvGrpSpPr>
          <p:cNvPr id="12" name="Group 9"/>
          <p:cNvGrpSpPr>
            <a:grpSpLocks/>
          </p:cNvGrpSpPr>
          <p:nvPr/>
        </p:nvGrpSpPr>
        <p:grpSpPr bwMode="auto">
          <a:xfrm>
            <a:off x="2477440" y="2359814"/>
            <a:ext cx="2804563" cy="1112183"/>
            <a:chOff x="891" y="1664"/>
            <a:chExt cx="2202" cy="946"/>
          </a:xfrm>
        </p:grpSpPr>
        <p:grpSp>
          <p:nvGrpSpPr>
            <p:cNvPr id="13" name="Group 5"/>
            <p:cNvGrpSpPr>
              <a:grpSpLocks/>
            </p:cNvGrpSpPr>
            <p:nvPr/>
          </p:nvGrpSpPr>
          <p:grpSpPr bwMode="auto">
            <a:xfrm>
              <a:off x="1136" y="1664"/>
              <a:ext cx="457" cy="681"/>
              <a:chOff x="1140" y="1570"/>
              <a:chExt cx="335" cy="681"/>
            </a:xfrm>
          </p:grpSpPr>
          <p:sp>
            <p:nvSpPr>
              <p:cNvPr id="15" name="Rectangle 6"/>
              <p:cNvSpPr>
                <a:spLocks noChangeArrowheads="1"/>
              </p:cNvSpPr>
              <p:nvPr/>
            </p:nvSpPr>
            <p:spPr bwMode="auto">
              <a:xfrm>
                <a:off x="1140" y="1570"/>
                <a:ext cx="335" cy="361"/>
              </a:xfrm>
              <a:prstGeom prst="rect">
                <a:avLst/>
              </a:prstGeom>
              <a:noFill/>
              <a:ln w="38100">
                <a:solidFill>
                  <a:srgbClr val="CC00CC"/>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1600">
                  <a:latin typeface="微软雅黑" pitchFamily="34" charset="-122"/>
                  <a:ea typeface="微软雅黑" pitchFamily="34" charset="-122"/>
                </a:endParaRPr>
              </a:p>
            </p:txBody>
          </p:sp>
          <p:sp>
            <p:nvSpPr>
              <p:cNvPr id="16" name="Line 7"/>
              <p:cNvSpPr>
                <a:spLocks noChangeShapeType="1"/>
              </p:cNvSpPr>
              <p:nvPr/>
            </p:nvSpPr>
            <p:spPr bwMode="auto">
              <a:xfrm flipV="1">
                <a:off x="1338" y="1933"/>
                <a:ext cx="0" cy="318"/>
              </a:xfrm>
              <a:prstGeom prst="line">
                <a:avLst/>
              </a:prstGeom>
              <a:noFill/>
              <a:ln w="38100">
                <a:solidFill>
                  <a:srgbClr val="CC00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微软雅黑" pitchFamily="34" charset="-122"/>
                  <a:ea typeface="微软雅黑" pitchFamily="34" charset="-122"/>
                </a:endParaRPr>
              </a:p>
            </p:txBody>
          </p:sp>
        </p:grpSp>
        <p:sp>
          <p:nvSpPr>
            <p:cNvPr id="14" name="Text Box 8"/>
            <p:cNvSpPr txBox="1">
              <a:spLocks noChangeArrowheads="1"/>
            </p:cNvSpPr>
            <p:nvPr/>
          </p:nvSpPr>
          <p:spPr bwMode="auto">
            <a:xfrm>
              <a:off x="891" y="2296"/>
              <a:ext cx="2202" cy="3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lang="zh-CN" altLang="en-US" sz="1800" b="1" dirty="0">
                  <a:solidFill>
                    <a:srgbClr val="000099"/>
                  </a:solidFill>
                  <a:latin typeface="微软雅黑" pitchFamily="34" charset="-122"/>
                  <a:ea typeface="微软雅黑" pitchFamily="34" charset="-122"/>
                </a:rPr>
                <a:t>这表示使用 </a:t>
              </a:r>
              <a:r>
                <a:rPr lang="en-US" altLang="zh-CN" sz="1800" b="1" dirty="0">
                  <a:solidFill>
                    <a:srgbClr val="000099"/>
                  </a:solidFill>
                  <a:latin typeface="微软雅黑" pitchFamily="34" charset="-122"/>
                  <a:ea typeface="微软雅黑" pitchFamily="34" charset="-122"/>
                </a:rPr>
                <a:t>HTTP </a:t>
              </a:r>
              <a:r>
                <a:rPr lang="zh-CN" altLang="en-US" sz="1800" b="1" dirty="0">
                  <a:solidFill>
                    <a:srgbClr val="000099"/>
                  </a:solidFill>
                  <a:latin typeface="微软雅黑" pitchFamily="34" charset="-122"/>
                  <a:ea typeface="微软雅黑" pitchFamily="34" charset="-122"/>
                </a:rPr>
                <a:t>协议。</a:t>
              </a:r>
            </a:p>
          </p:txBody>
        </p:sp>
      </p:grpSp>
    </p:spTree>
    <p:extLst>
      <p:ext uri="{BB962C8B-B14F-4D97-AF65-F5344CB8AC3E}">
        <p14:creationId xmlns:p14="http://schemas.microsoft.com/office/powerpoint/2010/main" val="238399164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圆角矩形 9"/>
          <p:cNvSpPr/>
          <p:nvPr/>
        </p:nvSpPr>
        <p:spPr>
          <a:xfrm>
            <a:off x="556963" y="1821690"/>
            <a:ext cx="8048776" cy="2017493"/>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AutoShape 5"/>
          <p:cNvSpPr>
            <a:spLocks noChangeArrowheads="1"/>
          </p:cNvSpPr>
          <p:nvPr/>
        </p:nvSpPr>
        <p:spPr bwMode="auto">
          <a:xfrm>
            <a:off x="556963" y="1018831"/>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12" name="Rectangle 6"/>
          <p:cNvSpPr>
            <a:spLocks noChangeArrowheads="1"/>
          </p:cNvSpPr>
          <p:nvPr/>
        </p:nvSpPr>
        <p:spPr bwMode="auto">
          <a:xfrm>
            <a:off x="3222360" y="985620"/>
            <a:ext cx="271798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itchFamily="34" charset="-122"/>
                <a:ea typeface="微软雅黑" pitchFamily="34" charset="-122"/>
              </a:rPr>
              <a:t>2. </a:t>
            </a:r>
            <a:r>
              <a:rPr lang="zh-CN" altLang="en-US" sz="2000" b="1" dirty="0">
                <a:solidFill>
                  <a:schemeClr val="bg1"/>
                </a:solidFill>
                <a:latin typeface="微软雅黑" pitchFamily="34" charset="-122"/>
                <a:ea typeface="微软雅黑" pitchFamily="34" charset="-122"/>
              </a:rPr>
              <a:t>使用 </a:t>
            </a:r>
            <a:r>
              <a:rPr lang="en-US" altLang="zh-CN" sz="2000" b="1" dirty="0">
                <a:solidFill>
                  <a:schemeClr val="bg1"/>
                </a:solidFill>
                <a:latin typeface="微软雅黑" pitchFamily="34" charset="-122"/>
                <a:ea typeface="微软雅黑" pitchFamily="34" charset="-122"/>
              </a:rPr>
              <a:t>HTTP </a:t>
            </a:r>
            <a:r>
              <a:rPr lang="zh-CN" altLang="en-US" sz="2000" b="1" dirty="0">
                <a:solidFill>
                  <a:schemeClr val="bg1"/>
                </a:solidFill>
                <a:latin typeface="微软雅黑" pitchFamily="34" charset="-122"/>
                <a:ea typeface="微软雅黑" pitchFamily="34" charset="-122"/>
              </a:rPr>
              <a:t>的 </a:t>
            </a:r>
            <a:r>
              <a:rPr lang="en-US" altLang="zh-CN" sz="2000" b="1" dirty="0">
                <a:solidFill>
                  <a:schemeClr val="bg1"/>
                </a:solidFill>
                <a:latin typeface="微软雅黑" pitchFamily="34" charset="-122"/>
                <a:ea typeface="微软雅黑" pitchFamily="34" charset="-122"/>
              </a:rPr>
              <a:t>URL</a:t>
            </a:r>
            <a:endParaRPr lang="zh-CN" altLang="en-US" sz="2000" b="1" dirty="0">
              <a:solidFill>
                <a:schemeClr val="bg1"/>
              </a:solidFill>
              <a:latin typeface="微软雅黑" pitchFamily="34" charset="-122"/>
              <a:ea typeface="微软雅黑" pitchFamily="34" charset="-122"/>
            </a:endParaRPr>
          </a:p>
        </p:txBody>
      </p:sp>
      <p:sp>
        <p:nvSpPr>
          <p:cNvPr id="13" name="Rectangle 68"/>
          <p:cNvSpPr>
            <a:spLocks noChangeArrowheads="1"/>
          </p:cNvSpPr>
          <p:nvPr/>
        </p:nvSpPr>
        <p:spPr bwMode="auto">
          <a:xfrm>
            <a:off x="483810" y="1379921"/>
            <a:ext cx="8284054" cy="4130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eaLnBrk="0" hangingPunct="0">
              <a:lnSpc>
                <a:spcPts val="2700"/>
              </a:lnSpc>
              <a:buClr>
                <a:srgbClr val="0070C0"/>
              </a:buClr>
              <a:buFont typeface="Wingdings" pitchFamily="2" charset="2"/>
              <a:buChar char="l"/>
            </a:pPr>
            <a:r>
              <a:rPr lang="zh-CN" altLang="en-US" sz="2000" b="1" dirty="0">
                <a:latin typeface="微软雅黑" pitchFamily="34" charset="-122"/>
                <a:ea typeface="微软雅黑" pitchFamily="34" charset="-122"/>
              </a:rPr>
              <a:t>使用 </a:t>
            </a:r>
            <a:r>
              <a:rPr lang="en-US" altLang="zh-CN" sz="2000" b="1" dirty="0">
                <a:latin typeface="微软雅黑" pitchFamily="34" charset="-122"/>
                <a:ea typeface="微软雅黑" pitchFamily="34" charset="-122"/>
              </a:rPr>
              <a:t>HTTP </a:t>
            </a:r>
            <a:r>
              <a:rPr lang="zh-CN" altLang="en-US" sz="2000" b="1" dirty="0">
                <a:latin typeface="微软雅黑" pitchFamily="34" charset="-122"/>
                <a:ea typeface="微软雅黑" pitchFamily="34" charset="-122"/>
              </a:rPr>
              <a:t>的 </a:t>
            </a:r>
            <a:r>
              <a:rPr lang="en-US" altLang="zh-CN" sz="2000" b="1" dirty="0">
                <a:latin typeface="微软雅黑" pitchFamily="34" charset="-122"/>
                <a:ea typeface="微软雅黑" pitchFamily="34" charset="-122"/>
              </a:rPr>
              <a:t>URL </a:t>
            </a:r>
            <a:r>
              <a:rPr lang="zh-CN" altLang="en-US" sz="2000" b="1" dirty="0">
                <a:latin typeface="微软雅黑" pitchFamily="34" charset="-122"/>
                <a:ea typeface="微软雅黑" pitchFamily="34" charset="-122"/>
              </a:rPr>
              <a:t>的一般形式</a:t>
            </a:r>
          </a:p>
        </p:txBody>
      </p:sp>
      <p:sp>
        <p:nvSpPr>
          <p:cNvPr id="14" name="矩形 13"/>
          <p:cNvSpPr/>
          <p:nvPr/>
        </p:nvSpPr>
        <p:spPr>
          <a:xfrm>
            <a:off x="2746821" y="2313553"/>
            <a:ext cx="3650358" cy="369332"/>
          </a:xfrm>
          <a:prstGeom prst="rect">
            <a:avLst/>
          </a:prstGeom>
          <a:solidFill>
            <a:srgbClr val="0000FF"/>
          </a:solidFill>
        </p:spPr>
        <p:txBody>
          <a:bodyPr wrap="none">
            <a:spAutoFit/>
          </a:bodyPr>
          <a:lstStyle/>
          <a:p>
            <a:pPr algn="ctr" eaLnBrk="0" hangingPunct="0">
              <a:buClr>
                <a:srgbClr val="0070C0"/>
              </a:buClr>
            </a:pPr>
            <a:r>
              <a:rPr lang="en-US" altLang="zh-CN" b="1" dirty="0">
                <a:solidFill>
                  <a:schemeClr val="bg1"/>
                </a:solidFill>
                <a:latin typeface="微软雅黑" pitchFamily="34" charset="-122"/>
                <a:ea typeface="微软雅黑" pitchFamily="34" charset="-122"/>
              </a:rPr>
              <a:t>http://&lt;</a:t>
            </a:r>
            <a:r>
              <a:rPr lang="zh-CN" altLang="en-US" b="1" dirty="0">
                <a:solidFill>
                  <a:schemeClr val="bg1"/>
                </a:solidFill>
                <a:latin typeface="微软雅黑" pitchFamily="34" charset="-122"/>
                <a:ea typeface="微软雅黑" pitchFamily="34" charset="-122"/>
              </a:rPr>
              <a:t>主机</a:t>
            </a:r>
            <a:r>
              <a:rPr lang="en-US" altLang="zh-CN" b="1" dirty="0">
                <a:solidFill>
                  <a:schemeClr val="bg1"/>
                </a:solidFill>
                <a:latin typeface="微软雅黑" pitchFamily="34" charset="-122"/>
                <a:ea typeface="微软雅黑" pitchFamily="34" charset="-122"/>
              </a:rPr>
              <a:t>&gt;:&lt;</a:t>
            </a:r>
            <a:r>
              <a:rPr lang="zh-CN" altLang="en-US" b="1" dirty="0">
                <a:solidFill>
                  <a:schemeClr val="bg1"/>
                </a:solidFill>
                <a:latin typeface="微软雅黑" pitchFamily="34" charset="-122"/>
                <a:ea typeface="微软雅黑" pitchFamily="34" charset="-122"/>
              </a:rPr>
              <a:t>端口</a:t>
            </a:r>
            <a:r>
              <a:rPr lang="en-US" altLang="zh-CN" b="1" dirty="0">
                <a:solidFill>
                  <a:schemeClr val="bg1"/>
                </a:solidFill>
                <a:latin typeface="微软雅黑" pitchFamily="34" charset="-122"/>
                <a:ea typeface="微软雅黑" pitchFamily="34" charset="-122"/>
              </a:rPr>
              <a:t>&gt;/&lt;</a:t>
            </a:r>
            <a:r>
              <a:rPr lang="zh-CN" altLang="en-US" b="1" dirty="0">
                <a:solidFill>
                  <a:schemeClr val="bg1"/>
                </a:solidFill>
                <a:latin typeface="微软雅黑" pitchFamily="34" charset="-122"/>
                <a:ea typeface="微软雅黑" pitchFamily="34" charset="-122"/>
              </a:rPr>
              <a:t>路径</a:t>
            </a:r>
            <a:r>
              <a:rPr lang="en-US" altLang="zh-CN" b="1" dirty="0">
                <a:solidFill>
                  <a:schemeClr val="bg1"/>
                </a:solidFill>
                <a:latin typeface="微软雅黑" pitchFamily="34" charset="-122"/>
                <a:ea typeface="微软雅黑" pitchFamily="34" charset="-122"/>
              </a:rPr>
              <a:t>&gt; </a:t>
            </a:r>
          </a:p>
        </p:txBody>
      </p:sp>
      <p:grpSp>
        <p:nvGrpSpPr>
          <p:cNvPr id="15" name="Group 9"/>
          <p:cNvGrpSpPr>
            <a:grpSpLocks/>
          </p:cNvGrpSpPr>
          <p:nvPr/>
        </p:nvGrpSpPr>
        <p:grpSpPr bwMode="auto">
          <a:xfrm>
            <a:off x="2834122" y="2286662"/>
            <a:ext cx="3415911" cy="1112183"/>
            <a:chOff x="891" y="1664"/>
            <a:chExt cx="2682" cy="946"/>
          </a:xfrm>
        </p:grpSpPr>
        <p:grpSp>
          <p:nvGrpSpPr>
            <p:cNvPr id="16" name="Group 5"/>
            <p:cNvGrpSpPr>
              <a:grpSpLocks/>
            </p:cNvGrpSpPr>
            <p:nvPr/>
          </p:nvGrpSpPr>
          <p:grpSpPr bwMode="auto">
            <a:xfrm>
              <a:off x="1289" y="1664"/>
              <a:ext cx="248" cy="681"/>
              <a:chOff x="1254" y="1570"/>
              <a:chExt cx="182" cy="681"/>
            </a:xfrm>
          </p:grpSpPr>
          <p:sp>
            <p:nvSpPr>
              <p:cNvPr id="18" name="Rectangle 6"/>
              <p:cNvSpPr>
                <a:spLocks noChangeArrowheads="1"/>
              </p:cNvSpPr>
              <p:nvPr/>
            </p:nvSpPr>
            <p:spPr bwMode="auto">
              <a:xfrm>
                <a:off x="1254" y="1570"/>
                <a:ext cx="182" cy="361"/>
              </a:xfrm>
              <a:prstGeom prst="rect">
                <a:avLst/>
              </a:prstGeom>
              <a:noFill/>
              <a:ln w="38100">
                <a:solidFill>
                  <a:srgbClr val="CC00CC"/>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1600">
                  <a:latin typeface="微软雅黑" pitchFamily="34" charset="-122"/>
                  <a:ea typeface="微软雅黑" pitchFamily="34" charset="-122"/>
                </a:endParaRPr>
              </a:p>
            </p:txBody>
          </p:sp>
          <p:sp>
            <p:nvSpPr>
              <p:cNvPr id="19" name="Line 7"/>
              <p:cNvSpPr>
                <a:spLocks noChangeShapeType="1"/>
              </p:cNvSpPr>
              <p:nvPr/>
            </p:nvSpPr>
            <p:spPr bwMode="auto">
              <a:xfrm flipV="1">
                <a:off x="1338" y="1933"/>
                <a:ext cx="0" cy="318"/>
              </a:xfrm>
              <a:prstGeom prst="line">
                <a:avLst/>
              </a:prstGeom>
              <a:noFill/>
              <a:ln w="38100">
                <a:solidFill>
                  <a:srgbClr val="CC00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微软雅黑" pitchFamily="34" charset="-122"/>
                  <a:ea typeface="微软雅黑" pitchFamily="34" charset="-122"/>
                </a:endParaRPr>
              </a:p>
            </p:txBody>
          </p:sp>
        </p:grpSp>
        <p:sp>
          <p:nvSpPr>
            <p:cNvPr id="17" name="Text Box 8"/>
            <p:cNvSpPr txBox="1">
              <a:spLocks noChangeArrowheads="1"/>
            </p:cNvSpPr>
            <p:nvPr/>
          </p:nvSpPr>
          <p:spPr bwMode="auto">
            <a:xfrm>
              <a:off x="891" y="2296"/>
              <a:ext cx="2682" cy="3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r>
                <a:rPr lang="zh-CN" altLang="en-US" sz="1800" b="1" dirty="0">
                  <a:solidFill>
                    <a:srgbClr val="000099"/>
                  </a:solidFill>
                  <a:latin typeface="微软雅黑" pitchFamily="34" charset="-122"/>
                  <a:ea typeface="微软雅黑" pitchFamily="34" charset="-122"/>
                </a:rPr>
                <a:t>冒号和两个斜线是规定的格式。</a:t>
              </a:r>
            </a:p>
          </p:txBody>
        </p:sp>
      </p:grpSp>
    </p:spTree>
    <p:extLst>
      <p:ext uri="{BB962C8B-B14F-4D97-AF65-F5344CB8AC3E}">
        <p14:creationId xmlns:p14="http://schemas.microsoft.com/office/powerpoint/2010/main" val="5357761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4"/>
          <p:cNvSpPr/>
          <p:nvPr/>
        </p:nvSpPr>
        <p:spPr>
          <a:xfrm>
            <a:off x="556963" y="1821690"/>
            <a:ext cx="8048776" cy="2017493"/>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AutoShape 5"/>
          <p:cNvSpPr>
            <a:spLocks noChangeArrowheads="1"/>
          </p:cNvSpPr>
          <p:nvPr/>
        </p:nvSpPr>
        <p:spPr bwMode="auto">
          <a:xfrm>
            <a:off x="556963" y="1018831"/>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7" name="Rectangle 6"/>
          <p:cNvSpPr>
            <a:spLocks noChangeArrowheads="1"/>
          </p:cNvSpPr>
          <p:nvPr/>
        </p:nvSpPr>
        <p:spPr bwMode="auto">
          <a:xfrm>
            <a:off x="3222360" y="985620"/>
            <a:ext cx="271798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itchFamily="34" charset="-122"/>
                <a:ea typeface="微软雅黑" pitchFamily="34" charset="-122"/>
              </a:rPr>
              <a:t>2. </a:t>
            </a:r>
            <a:r>
              <a:rPr lang="zh-CN" altLang="en-US" sz="2000" b="1" dirty="0">
                <a:solidFill>
                  <a:schemeClr val="bg1"/>
                </a:solidFill>
                <a:latin typeface="微软雅黑" pitchFamily="34" charset="-122"/>
                <a:ea typeface="微软雅黑" pitchFamily="34" charset="-122"/>
              </a:rPr>
              <a:t>使用 </a:t>
            </a:r>
            <a:r>
              <a:rPr lang="en-US" altLang="zh-CN" sz="2000" b="1" dirty="0">
                <a:solidFill>
                  <a:schemeClr val="bg1"/>
                </a:solidFill>
                <a:latin typeface="微软雅黑" pitchFamily="34" charset="-122"/>
                <a:ea typeface="微软雅黑" pitchFamily="34" charset="-122"/>
              </a:rPr>
              <a:t>HTTP </a:t>
            </a:r>
            <a:r>
              <a:rPr lang="zh-CN" altLang="en-US" sz="2000" b="1" dirty="0">
                <a:solidFill>
                  <a:schemeClr val="bg1"/>
                </a:solidFill>
                <a:latin typeface="微软雅黑" pitchFamily="34" charset="-122"/>
                <a:ea typeface="微软雅黑" pitchFamily="34" charset="-122"/>
              </a:rPr>
              <a:t>的 </a:t>
            </a:r>
            <a:r>
              <a:rPr lang="en-US" altLang="zh-CN" sz="2000" b="1" dirty="0">
                <a:solidFill>
                  <a:schemeClr val="bg1"/>
                </a:solidFill>
                <a:latin typeface="微软雅黑" pitchFamily="34" charset="-122"/>
                <a:ea typeface="微软雅黑" pitchFamily="34" charset="-122"/>
              </a:rPr>
              <a:t>URL</a:t>
            </a:r>
            <a:endParaRPr lang="zh-CN" altLang="en-US" sz="2000" b="1" dirty="0">
              <a:solidFill>
                <a:schemeClr val="bg1"/>
              </a:solidFill>
              <a:latin typeface="微软雅黑" pitchFamily="34" charset="-122"/>
              <a:ea typeface="微软雅黑" pitchFamily="34" charset="-122"/>
            </a:endParaRPr>
          </a:p>
        </p:txBody>
      </p:sp>
      <p:sp>
        <p:nvSpPr>
          <p:cNvPr id="8" name="Rectangle 68"/>
          <p:cNvSpPr>
            <a:spLocks noChangeArrowheads="1"/>
          </p:cNvSpPr>
          <p:nvPr/>
        </p:nvSpPr>
        <p:spPr bwMode="auto">
          <a:xfrm>
            <a:off x="483810" y="1379921"/>
            <a:ext cx="8284054" cy="4130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eaLnBrk="0" hangingPunct="0">
              <a:lnSpc>
                <a:spcPts val="2700"/>
              </a:lnSpc>
              <a:buClr>
                <a:srgbClr val="0070C0"/>
              </a:buClr>
              <a:buFont typeface="Wingdings" pitchFamily="2" charset="2"/>
              <a:buChar char="l"/>
            </a:pPr>
            <a:r>
              <a:rPr lang="zh-CN" altLang="en-US" sz="2000" b="1" dirty="0">
                <a:latin typeface="微软雅黑" pitchFamily="34" charset="-122"/>
                <a:ea typeface="微软雅黑" pitchFamily="34" charset="-122"/>
              </a:rPr>
              <a:t>使用 </a:t>
            </a:r>
            <a:r>
              <a:rPr lang="en-US" altLang="zh-CN" sz="2000" b="1" dirty="0">
                <a:latin typeface="微软雅黑" pitchFamily="34" charset="-122"/>
                <a:ea typeface="微软雅黑" pitchFamily="34" charset="-122"/>
              </a:rPr>
              <a:t>HTTP </a:t>
            </a:r>
            <a:r>
              <a:rPr lang="zh-CN" altLang="en-US" sz="2000" b="1" dirty="0">
                <a:latin typeface="微软雅黑" pitchFamily="34" charset="-122"/>
                <a:ea typeface="微软雅黑" pitchFamily="34" charset="-122"/>
              </a:rPr>
              <a:t>的 </a:t>
            </a:r>
            <a:r>
              <a:rPr lang="en-US" altLang="zh-CN" sz="2000" b="1" dirty="0">
                <a:latin typeface="微软雅黑" pitchFamily="34" charset="-122"/>
                <a:ea typeface="微软雅黑" pitchFamily="34" charset="-122"/>
              </a:rPr>
              <a:t>URL </a:t>
            </a:r>
            <a:r>
              <a:rPr lang="zh-CN" altLang="en-US" sz="2000" b="1" dirty="0">
                <a:latin typeface="微软雅黑" pitchFamily="34" charset="-122"/>
                <a:ea typeface="微软雅黑" pitchFamily="34" charset="-122"/>
              </a:rPr>
              <a:t>的一般形式</a:t>
            </a:r>
          </a:p>
        </p:txBody>
      </p:sp>
      <p:sp>
        <p:nvSpPr>
          <p:cNvPr id="9" name="矩形 8"/>
          <p:cNvSpPr/>
          <p:nvPr/>
        </p:nvSpPr>
        <p:spPr>
          <a:xfrm>
            <a:off x="2746821" y="2313553"/>
            <a:ext cx="3650358" cy="369332"/>
          </a:xfrm>
          <a:prstGeom prst="rect">
            <a:avLst/>
          </a:prstGeom>
          <a:solidFill>
            <a:srgbClr val="0000FF"/>
          </a:solidFill>
        </p:spPr>
        <p:txBody>
          <a:bodyPr wrap="none">
            <a:spAutoFit/>
          </a:bodyPr>
          <a:lstStyle/>
          <a:p>
            <a:pPr algn="ctr" eaLnBrk="0" hangingPunct="0">
              <a:buClr>
                <a:srgbClr val="0070C0"/>
              </a:buClr>
            </a:pPr>
            <a:r>
              <a:rPr lang="en-US" altLang="zh-CN" b="1" dirty="0">
                <a:solidFill>
                  <a:schemeClr val="bg1"/>
                </a:solidFill>
                <a:latin typeface="微软雅黑" pitchFamily="34" charset="-122"/>
                <a:ea typeface="微软雅黑" pitchFamily="34" charset="-122"/>
              </a:rPr>
              <a:t>http://&lt;</a:t>
            </a:r>
            <a:r>
              <a:rPr lang="zh-CN" altLang="en-US" b="1" dirty="0">
                <a:solidFill>
                  <a:schemeClr val="bg1"/>
                </a:solidFill>
                <a:latin typeface="微软雅黑" pitchFamily="34" charset="-122"/>
                <a:ea typeface="微软雅黑" pitchFamily="34" charset="-122"/>
              </a:rPr>
              <a:t>主机</a:t>
            </a:r>
            <a:r>
              <a:rPr lang="en-US" altLang="zh-CN" b="1" dirty="0">
                <a:solidFill>
                  <a:schemeClr val="bg1"/>
                </a:solidFill>
                <a:latin typeface="微软雅黑" pitchFamily="34" charset="-122"/>
                <a:ea typeface="微软雅黑" pitchFamily="34" charset="-122"/>
              </a:rPr>
              <a:t>&gt;:&lt;</a:t>
            </a:r>
            <a:r>
              <a:rPr lang="zh-CN" altLang="en-US" b="1" dirty="0">
                <a:solidFill>
                  <a:schemeClr val="bg1"/>
                </a:solidFill>
                <a:latin typeface="微软雅黑" pitchFamily="34" charset="-122"/>
                <a:ea typeface="微软雅黑" pitchFamily="34" charset="-122"/>
              </a:rPr>
              <a:t>端口</a:t>
            </a:r>
            <a:r>
              <a:rPr lang="en-US" altLang="zh-CN" b="1" dirty="0">
                <a:solidFill>
                  <a:schemeClr val="bg1"/>
                </a:solidFill>
                <a:latin typeface="微软雅黑" pitchFamily="34" charset="-122"/>
                <a:ea typeface="微软雅黑" pitchFamily="34" charset="-122"/>
              </a:rPr>
              <a:t>&gt;/&lt;</a:t>
            </a:r>
            <a:r>
              <a:rPr lang="zh-CN" altLang="en-US" b="1" dirty="0">
                <a:solidFill>
                  <a:schemeClr val="bg1"/>
                </a:solidFill>
                <a:latin typeface="微软雅黑" pitchFamily="34" charset="-122"/>
                <a:ea typeface="微软雅黑" pitchFamily="34" charset="-122"/>
              </a:rPr>
              <a:t>路径</a:t>
            </a:r>
            <a:r>
              <a:rPr lang="en-US" altLang="zh-CN" b="1" dirty="0">
                <a:solidFill>
                  <a:schemeClr val="bg1"/>
                </a:solidFill>
                <a:latin typeface="微软雅黑" pitchFamily="34" charset="-122"/>
                <a:ea typeface="微软雅黑" pitchFamily="34" charset="-122"/>
              </a:rPr>
              <a:t>&gt; </a:t>
            </a:r>
          </a:p>
        </p:txBody>
      </p:sp>
      <p:grpSp>
        <p:nvGrpSpPr>
          <p:cNvPr id="10" name="Group 9"/>
          <p:cNvGrpSpPr>
            <a:grpSpLocks/>
          </p:cNvGrpSpPr>
          <p:nvPr/>
        </p:nvGrpSpPr>
        <p:grpSpPr bwMode="auto">
          <a:xfrm>
            <a:off x="3391841" y="2286662"/>
            <a:ext cx="2261990" cy="1112183"/>
            <a:chOff x="891" y="1664"/>
            <a:chExt cx="1776" cy="946"/>
          </a:xfrm>
        </p:grpSpPr>
        <p:grpSp>
          <p:nvGrpSpPr>
            <p:cNvPr id="11" name="Group 5"/>
            <p:cNvGrpSpPr>
              <a:grpSpLocks/>
            </p:cNvGrpSpPr>
            <p:nvPr/>
          </p:nvGrpSpPr>
          <p:grpSpPr bwMode="auto">
            <a:xfrm>
              <a:off x="1105" y="1664"/>
              <a:ext cx="583" cy="681"/>
              <a:chOff x="1119" y="1570"/>
              <a:chExt cx="428" cy="681"/>
            </a:xfrm>
          </p:grpSpPr>
          <p:sp>
            <p:nvSpPr>
              <p:cNvPr id="13" name="Rectangle 6"/>
              <p:cNvSpPr>
                <a:spLocks noChangeArrowheads="1"/>
              </p:cNvSpPr>
              <p:nvPr/>
            </p:nvSpPr>
            <p:spPr bwMode="auto">
              <a:xfrm>
                <a:off x="1119" y="1570"/>
                <a:ext cx="428" cy="361"/>
              </a:xfrm>
              <a:prstGeom prst="rect">
                <a:avLst/>
              </a:prstGeom>
              <a:noFill/>
              <a:ln w="38100">
                <a:solidFill>
                  <a:srgbClr val="CC00CC"/>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1600">
                  <a:latin typeface="微软雅黑" pitchFamily="34" charset="-122"/>
                  <a:ea typeface="微软雅黑" pitchFamily="34" charset="-122"/>
                </a:endParaRPr>
              </a:p>
            </p:txBody>
          </p:sp>
          <p:sp>
            <p:nvSpPr>
              <p:cNvPr id="14" name="Line 7"/>
              <p:cNvSpPr>
                <a:spLocks noChangeShapeType="1"/>
              </p:cNvSpPr>
              <p:nvPr/>
            </p:nvSpPr>
            <p:spPr bwMode="auto">
              <a:xfrm flipV="1">
                <a:off x="1338" y="1933"/>
                <a:ext cx="0" cy="318"/>
              </a:xfrm>
              <a:prstGeom prst="line">
                <a:avLst/>
              </a:prstGeom>
              <a:noFill/>
              <a:ln w="38100">
                <a:solidFill>
                  <a:srgbClr val="CC00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微软雅黑" pitchFamily="34" charset="-122"/>
                  <a:ea typeface="微软雅黑" pitchFamily="34" charset="-122"/>
                </a:endParaRPr>
              </a:p>
            </p:txBody>
          </p:sp>
        </p:grpSp>
        <p:sp>
          <p:nvSpPr>
            <p:cNvPr id="12" name="Text Box 8"/>
            <p:cNvSpPr txBox="1">
              <a:spLocks noChangeArrowheads="1"/>
            </p:cNvSpPr>
            <p:nvPr/>
          </p:nvSpPr>
          <p:spPr bwMode="auto">
            <a:xfrm>
              <a:off x="891" y="2296"/>
              <a:ext cx="1776" cy="3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r>
                <a:rPr lang="zh-CN" altLang="en-US" sz="1800" b="1" dirty="0">
                  <a:solidFill>
                    <a:srgbClr val="000099"/>
                  </a:solidFill>
                  <a:latin typeface="微软雅黑" pitchFamily="34" charset="-122"/>
                  <a:ea typeface="微软雅黑" pitchFamily="34" charset="-122"/>
                </a:rPr>
                <a:t>这里写主机的域名。</a:t>
              </a:r>
            </a:p>
          </p:txBody>
        </p:sp>
      </p:grpSp>
    </p:spTree>
    <p:extLst>
      <p:ext uri="{BB962C8B-B14F-4D97-AF65-F5344CB8AC3E}">
        <p14:creationId xmlns:p14="http://schemas.microsoft.com/office/powerpoint/2010/main" val="98092364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圆角矩形 8"/>
          <p:cNvSpPr/>
          <p:nvPr/>
        </p:nvSpPr>
        <p:spPr>
          <a:xfrm>
            <a:off x="556963" y="1821690"/>
            <a:ext cx="8048776" cy="2017493"/>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AutoShape 5"/>
          <p:cNvSpPr>
            <a:spLocks noChangeArrowheads="1"/>
          </p:cNvSpPr>
          <p:nvPr/>
        </p:nvSpPr>
        <p:spPr bwMode="auto">
          <a:xfrm>
            <a:off x="556963" y="1018831"/>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11" name="Rectangle 6"/>
          <p:cNvSpPr>
            <a:spLocks noChangeArrowheads="1"/>
          </p:cNvSpPr>
          <p:nvPr/>
        </p:nvSpPr>
        <p:spPr bwMode="auto">
          <a:xfrm>
            <a:off x="3222360" y="985620"/>
            <a:ext cx="271798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itchFamily="34" charset="-122"/>
                <a:ea typeface="微软雅黑" pitchFamily="34" charset="-122"/>
              </a:rPr>
              <a:t>2. </a:t>
            </a:r>
            <a:r>
              <a:rPr lang="zh-CN" altLang="en-US" sz="2000" b="1" dirty="0">
                <a:solidFill>
                  <a:schemeClr val="bg1"/>
                </a:solidFill>
                <a:latin typeface="微软雅黑" pitchFamily="34" charset="-122"/>
                <a:ea typeface="微软雅黑" pitchFamily="34" charset="-122"/>
              </a:rPr>
              <a:t>使用 </a:t>
            </a:r>
            <a:r>
              <a:rPr lang="en-US" altLang="zh-CN" sz="2000" b="1" dirty="0">
                <a:solidFill>
                  <a:schemeClr val="bg1"/>
                </a:solidFill>
                <a:latin typeface="微软雅黑" pitchFamily="34" charset="-122"/>
                <a:ea typeface="微软雅黑" pitchFamily="34" charset="-122"/>
              </a:rPr>
              <a:t>HTTP </a:t>
            </a:r>
            <a:r>
              <a:rPr lang="zh-CN" altLang="en-US" sz="2000" b="1" dirty="0">
                <a:solidFill>
                  <a:schemeClr val="bg1"/>
                </a:solidFill>
                <a:latin typeface="微软雅黑" pitchFamily="34" charset="-122"/>
                <a:ea typeface="微软雅黑" pitchFamily="34" charset="-122"/>
              </a:rPr>
              <a:t>的 </a:t>
            </a:r>
            <a:r>
              <a:rPr lang="en-US" altLang="zh-CN" sz="2000" b="1" dirty="0">
                <a:solidFill>
                  <a:schemeClr val="bg1"/>
                </a:solidFill>
                <a:latin typeface="微软雅黑" pitchFamily="34" charset="-122"/>
                <a:ea typeface="微软雅黑" pitchFamily="34" charset="-122"/>
              </a:rPr>
              <a:t>URL</a:t>
            </a:r>
            <a:endParaRPr lang="zh-CN" altLang="en-US" sz="2000" b="1" dirty="0">
              <a:solidFill>
                <a:schemeClr val="bg1"/>
              </a:solidFill>
              <a:latin typeface="微软雅黑" pitchFamily="34" charset="-122"/>
              <a:ea typeface="微软雅黑" pitchFamily="34" charset="-122"/>
            </a:endParaRPr>
          </a:p>
        </p:txBody>
      </p:sp>
      <p:sp>
        <p:nvSpPr>
          <p:cNvPr id="12" name="Rectangle 68"/>
          <p:cNvSpPr>
            <a:spLocks noChangeArrowheads="1"/>
          </p:cNvSpPr>
          <p:nvPr/>
        </p:nvSpPr>
        <p:spPr bwMode="auto">
          <a:xfrm>
            <a:off x="483810" y="1379921"/>
            <a:ext cx="8284054" cy="4130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eaLnBrk="0" hangingPunct="0">
              <a:lnSpc>
                <a:spcPts val="2700"/>
              </a:lnSpc>
              <a:buClr>
                <a:srgbClr val="0070C0"/>
              </a:buClr>
              <a:buFont typeface="Wingdings" pitchFamily="2" charset="2"/>
              <a:buChar char="l"/>
            </a:pPr>
            <a:r>
              <a:rPr lang="zh-CN" altLang="en-US" sz="2000" b="1" dirty="0">
                <a:latin typeface="微软雅黑" pitchFamily="34" charset="-122"/>
                <a:ea typeface="微软雅黑" pitchFamily="34" charset="-122"/>
              </a:rPr>
              <a:t>使用 </a:t>
            </a:r>
            <a:r>
              <a:rPr lang="en-US" altLang="zh-CN" sz="2000" b="1" dirty="0">
                <a:latin typeface="微软雅黑" pitchFamily="34" charset="-122"/>
                <a:ea typeface="微软雅黑" pitchFamily="34" charset="-122"/>
              </a:rPr>
              <a:t>HTTP </a:t>
            </a:r>
            <a:r>
              <a:rPr lang="zh-CN" altLang="en-US" sz="2000" b="1" dirty="0">
                <a:latin typeface="微软雅黑" pitchFamily="34" charset="-122"/>
                <a:ea typeface="微软雅黑" pitchFamily="34" charset="-122"/>
              </a:rPr>
              <a:t>的 </a:t>
            </a:r>
            <a:r>
              <a:rPr lang="en-US" altLang="zh-CN" sz="2000" b="1" dirty="0">
                <a:latin typeface="微软雅黑" pitchFamily="34" charset="-122"/>
                <a:ea typeface="微软雅黑" pitchFamily="34" charset="-122"/>
              </a:rPr>
              <a:t>URL </a:t>
            </a:r>
            <a:r>
              <a:rPr lang="zh-CN" altLang="en-US" sz="2000" b="1" dirty="0">
                <a:latin typeface="微软雅黑" pitchFamily="34" charset="-122"/>
                <a:ea typeface="微软雅黑" pitchFamily="34" charset="-122"/>
              </a:rPr>
              <a:t>的一般形式</a:t>
            </a:r>
          </a:p>
        </p:txBody>
      </p:sp>
      <p:sp>
        <p:nvSpPr>
          <p:cNvPr id="13" name="矩形 12"/>
          <p:cNvSpPr/>
          <p:nvPr/>
        </p:nvSpPr>
        <p:spPr>
          <a:xfrm>
            <a:off x="2746821" y="2313553"/>
            <a:ext cx="3650358" cy="369332"/>
          </a:xfrm>
          <a:prstGeom prst="rect">
            <a:avLst/>
          </a:prstGeom>
          <a:solidFill>
            <a:srgbClr val="0000FF"/>
          </a:solidFill>
        </p:spPr>
        <p:txBody>
          <a:bodyPr wrap="none">
            <a:spAutoFit/>
          </a:bodyPr>
          <a:lstStyle/>
          <a:p>
            <a:pPr algn="ctr" eaLnBrk="0" hangingPunct="0">
              <a:buClr>
                <a:srgbClr val="0070C0"/>
              </a:buClr>
            </a:pPr>
            <a:r>
              <a:rPr lang="en-US" altLang="zh-CN" b="1" dirty="0">
                <a:solidFill>
                  <a:schemeClr val="bg1"/>
                </a:solidFill>
                <a:latin typeface="微软雅黑" pitchFamily="34" charset="-122"/>
                <a:ea typeface="微软雅黑" pitchFamily="34" charset="-122"/>
              </a:rPr>
              <a:t>http://&lt;</a:t>
            </a:r>
            <a:r>
              <a:rPr lang="zh-CN" altLang="en-US" b="1" dirty="0">
                <a:solidFill>
                  <a:schemeClr val="bg1"/>
                </a:solidFill>
                <a:latin typeface="微软雅黑" pitchFamily="34" charset="-122"/>
                <a:ea typeface="微软雅黑" pitchFamily="34" charset="-122"/>
              </a:rPr>
              <a:t>主机</a:t>
            </a:r>
            <a:r>
              <a:rPr lang="en-US" altLang="zh-CN" b="1" dirty="0">
                <a:solidFill>
                  <a:schemeClr val="bg1"/>
                </a:solidFill>
                <a:latin typeface="微软雅黑" pitchFamily="34" charset="-122"/>
                <a:ea typeface="微软雅黑" pitchFamily="34" charset="-122"/>
              </a:rPr>
              <a:t>&gt;:&lt;</a:t>
            </a:r>
            <a:r>
              <a:rPr lang="zh-CN" altLang="en-US" b="1" dirty="0">
                <a:solidFill>
                  <a:schemeClr val="bg1"/>
                </a:solidFill>
                <a:latin typeface="微软雅黑" pitchFamily="34" charset="-122"/>
                <a:ea typeface="微软雅黑" pitchFamily="34" charset="-122"/>
              </a:rPr>
              <a:t>端口</a:t>
            </a:r>
            <a:r>
              <a:rPr lang="en-US" altLang="zh-CN" b="1" dirty="0">
                <a:solidFill>
                  <a:schemeClr val="bg1"/>
                </a:solidFill>
                <a:latin typeface="微软雅黑" pitchFamily="34" charset="-122"/>
                <a:ea typeface="微软雅黑" pitchFamily="34" charset="-122"/>
              </a:rPr>
              <a:t>&gt;/&lt;</a:t>
            </a:r>
            <a:r>
              <a:rPr lang="zh-CN" altLang="en-US" b="1" dirty="0">
                <a:solidFill>
                  <a:schemeClr val="bg1"/>
                </a:solidFill>
                <a:latin typeface="微软雅黑" pitchFamily="34" charset="-122"/>
                <a:ea typeface="微软雅黑" pitchFamily="34" charset="-122"/>
              </a:rPr>
              <a:t>路径</a:t>
            </a:r>
            <a:r>
              <a:rPr lang="en-US" altLang="zh-CN" b="1" dirty="0">
                <a:solidFill>
                  <a:schemeClr val="bg1"/>
                </a:solidFill>
                <a:latin typeface="微软雅黑" pitchFamily="34" charset="-122"/>
                <a:ea typeface="微软雅黑" pitchFamily="34" charset="-122"/>
              </a:rPr>
              <a:t>&gt; </a:t>
            </a:r>
          </a:p>
        </p:txBody>
      </p:sp>
      <p:grpSp>
        <p:nvGrpSpPr>
          <p:cNvPr id="14" name="Group 9"/>
          <p:cNvGrpSpPr>
            <a:grpSpLocks/>
          </p:cNvGrpSpPr>
          <p:nvPr/>
        </p:nvGrpSpPr>
        <p:grpSpPr bwMode="auto">
          <a:xfrm>
            <a:off x="4260845" y="2286662"/>
            <a:ext cx="4474309" cy="1112183"/>
            <a:chOff x="891" y="1664"/>
            <a:chExt cx="3513" cy="946"/>
          </a:xfrm>
        </p:grpSpPr>
        <p:grpSp>
          <p:nvGrpSpPr>
            <p:cNvPr id="15" name="Group 5"/>
            <p:cNvGrpSpPr>
              <a:grpSpLocks/>
            </p:cNvGrpSpPr>
            <p:nvPr/>
          </p:nvGrpSpPr>
          <p:grpSpPr bwMode="auto">
            <a:xfrm>
              <a:off x="1017" y="1664"/>
              <a:ext cx="670" cy="681"/>
              <a:chOff x="1055" y="1570"/>
              <a:chExt cx="492" cy="681"/>
            </a:xfrm>
          </p:grpSpPr>
          <p:sp>
            <p:nvSpPr>
              <p:cNvPr id="17" name="Rectangle 6"/>
              <p:cNvSpPr>
                <a:spLocks noChangeArrowheads="1"/>
              </p:cNvSpPr>
              <p:nvPr/>
            </p:nvSpPr>
            <p:spPr bwMode="auto">
              <a:xfrm>
                <a:off x="1055" y="1570"/>
                <a:ext cx="492" cy="361"/>
              </a:xfrm>
              <a:prstGeom prst="rect">
                <a:avLst/>
              </a:prstGeom>
              <a:noFill/>
              <a:ln w="38100">
                <a:solidFill>
                  <a:srgbClr val="CC00CC"/>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1600">
                  <a:latin typeface="微软雅黑" pitchFamily="34" charset="-122"/>
                  <a:ea typeface="微软雅黑" pitchFamily="34" charset="-122"/>
                </a:endParaRPr>
              </a:p>
            </p:txBody>
          </p:sp>
          <p:sp>
            <p:nvSpPr>
              <p:cNvPr id="18" name="Line 7"/>
              <p:cNvSpPr>
                <a:spLocks noChangeShapeType="1"/>
              </p:cNvSpPr>
              <p:nvPr/>
            </p:nvSpPr>
            <p:spPr bwMode="auto">
              <a:xfrm flipV="1">
                <a:off x="1338" y="1933"/>
                <a:ext cx="0" cy="318"/>
              </a:xfrm>
              <a:prstGeom prst="line">
                <a:avLst/>
              </a:prstGeom>
              <a:noFill/>
              <a:ln w="38100">
                <a:solidFill>
                  <a:srgbClr val="CC00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微软雅黑" pitchFamily="34" charset="-122"/>
                  <a:ea typeface="微软雅黑" pitchFamily="34" charset="-122"/>
                </a:endParaRPr>
              </a:p>
            </p:txBody>
          </p:sp>
        </p:grpSp>
        <p:sp>
          <p:nvSpPr>
            <p:cNvPr id="16" name="Text Box 8"/>
            <p:cNvSpPr txBox="1">
              <a:spLocks noChangeArrowheads="1"/>
            </p:cNvSpPr>
            <p:nvPr/>
          </p:nvSpPr>
          <p:spPr bwMode="auto">
            <a:xfrm>
              <a:off x="891" y="2296"/>
              <a:ext cx="3513" cy="3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r>
                <a:rPr lang="en-US" altLang="zh-CN" sz="1800" b="1" dirty="0">
                  <a:solidFill>
                    <a:srgbClr val="000099"/>
                  </a:solidFill>
                  <a:latin typeface="微软雅黑" pitchFamily="34" charset="-122"/>
                  <a:ea typeface="微软雅黑" pitchFamily="34" charset="-122"/>
                </a:rPr>
                <a:t>HTTP </a:t>
              </a:r>
              <a:r>
                <a:rPr lang="zh-CN" altLang="en-US" sz="1800" b="1" dirty="0">
                  <a:solidFill>
                    <a:srgbClr val="000099"/>
                  </a:solidFill>
                  <a:latin typeface="微软雅黑" pitchFamily="34" charset="-122"/>
                  <a:ea typeface="微软雅黑" pitchFamily="34" charset="-122"/>
                </a:rPr>
                <a:t>的默认端口号是 </a:t>
              </a:r>
              <a:r>
                <a:rPr lang="en-US" altLang="zh-CN" sz="1800" b="1" dirty="0">
                  <a:solidFill>
                    <a:srgbClr val="000099"/>
                  </a:solidFill>
                  <a:latin typeface="微软雅黑" pitchFamily="34" charset="-122"/>
                  <a:ea typeface="微软雅黑" pitchFamily="34" charset="-122"/>
                </a:rPr>
                <a:t>80</a:t>
              </a:r>
              <a:r>
                <a:rPr lang="zh-CN" altLang="en-US" sz="1800" b="1" dirty="0">
                  <a:solidFill>
                    <a:srgbClr val="000099"/>
                  </a:solidFill>
                  <a:latin typeface="微软雅黑" pitchFamily="34" charset="-122"/>
                  <a:ea typeface="微软雅黑" pitchFamily="34" charset="-122"/>
                </a:rPr>
                <a:t>，通常可省略。</a:t>
              </a:r>
            </a:p>
          </p:txBody>
        </p:sp>
      </p:grpSp>
    </p:spTree>
    <p:extLst>
      <p:ext uri="{BB962C8B-B14F-4D97-AF65-F5344CB8AC3E}">
        <p14:creationId xmlns:p14="http://schemas.microsoft.com/office/powerpoint/2010/main" val="176993400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4"/>
          <p:cNvSpPr/>
          <p:nvPr/>
        </p:nvSpPr>
        <p:spPr>
          <a:xfrm>
            <a:off x="556963" y="1457065"/>
            <a:ext cx="8048776" cy="2887956"/>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AutoShape 5"/>
          <p:cNvSpPr>
            <a:spLocks noChangeArrowheads="1"/>
          </p:cNvSpPr>
          <p:nvPr/>
        </p:nvSpPr>
        <p:spPr bwMode="auto">
          <a:xfrm>
            <a:off x="556963" y="654206"/>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7" name="Rectangle 6"/>
          <p:cNvSpPr>
            <a:spLocks noChangeArrowheads="1"/>
          </p:cNvSpPr>
          <p:nvPr/>
        </p:nvSpPr>
        <p:spPr bwMode="auto">
          <a:xfrm>
            <a:off x="3222360" y="620995"/>
            <a:ext cx="271798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itchFamily="34" charset="-122"/>
                <a:ea typeface="微软雅黑" pitchFamily="34" charset="-122"/>
              </a:rPr>
              <a:t>2. </a:t>
            </a:r>
            <a:r>
              <a:rPr lang="zh-CN" altLang="en-US" sz="2000" b="1" dirty="0">
                <a:solidFill>
                  <a:schemeClr val="bg1"/>
                </a:solidFill>
                <a:latin typeface="微软雅黑" pitchFamily="34" charset="-122"/>
                <a:ea typeface="微软雅黑" pitchFamily="34" charset="-122"/>
              </a:rPr>
              <a:t>使用 </a:t>
            </a:r>
            <a:r>
              <a:rPr lang="en-US" altLang="zh-CN" sz="2000" b="1" dirty="0">
                <a:solidFill>
                  <a:schemeClr val="bg1"/>
                </a:solidFill>
                <a:latin typeface="微软雅黑" pitchFamily="34" charset="-122"/>
                <a:ea typeface="微软雅黑" pitchFamily="34" charset="-122"/>
              </a:rPr>
              <a:t>HTTP </a:t>
            </a:r>
            <a:r>
              <a:rPr lang="zh-CN" altLang="en-US" sz="2000" b="1" dirty="0">
                <a:solidFill>
                  <a:schemeClr val="bg1"/>
                </a:solidFill>
                <a:latin typeface="微软雅黑" pitchFamily="34" charset="-122"/>
                <a:ea typeface="微软雅黑" pitchFamily="34" charset="-122"/>
              </a:rPr>
              <a:t>的 </a:t>
            </a:r>
            <a:r>
              <a:rPr lang="en-US" altLang="zh-CN" sz="2000" b="1" dirty="0">
                <a:solidFill>
                  <a:schemeClr val="bg1"/>
                </a:solidFill>
                <a:latin typeface="微软雅黑" pitchFamily="34" charset="-122"/>
                <a:ea typeface="微软雅黑" pitchFamily="34" charset="-122"/>
              </a:rPr>
              <a:t>URL</a:t>
            </a:r>
            <a:endParaRPr lang="zh-CN" altLang="en-US" sz="2000" b="1" dirty="0">
              <a:solidFill>
                <a:schemeClr val="bg1"/>
              </a:solidFill>
              <a:latin typeface="微软雅黑" pitchFamily="34" charset="-122"/>
              <a:ea typeface="微软雅黑" pitchFamily="34" charset="-122"/>
            </a:endParaRPr>
          </a:p>
        </p:txBody>
      </p:sp>
      <p:sp>
        <p:nvSpPr>
          <p:cNvPr id="8" name="Rectangle 68"/>
          <p:cNvSpPr>
            <a:spLocks noChangeArrowheads="1"/>
          </p:cNvSpPr>
          <p:nvPr/>
        </p:nvSpPr>
        <p:spPr bwMode="auto">
          <a:xfrm>
            <a:off x="483810" y="1015296"/>
            <a:ext cx="8284054" cy="4130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eaLnBrk="0" hangingPunct="0">
              <a:lnSpc>
                <a:spcPts val="2700"/>
              </a:lnSpc>
              <a:buClr>
                <a:srgbClr val="0070C0"/>
              </a:buClr>
              <a:buFont typeface="Wingdings" pitchFamily="2" charset="2"/>
              <a:buChar char="l"/>
            </a:pPr>
            <a:r>
              <a:rPr lang="zh-CN" altLang="en-US" sz="2000" b="1" dirty="0">
                <a:latin typeface="微软雅黑" pitchFamily="34" charset="-122"/>
                <a:ea typeface="微软雅黑" pitchFamily="34" charset="-122"/>
              </a:rPr>
              <a:t>使用 </a:t>
            </a:r>
            <a:r>
              <a:rPr lang="en-US" altLang="zh-CN" sz="2000" b="1" dirty="0">
                <a:latin typeface="微软雅黑" pitchFamily="34" charset="-122"/>
                <a:ea typeface="微软雅黑" pitchFamily="34" charset="-122"/>
              </a:rPr>
              <a:t>HTTP </a:t>
            </a:r>
            <a:r>
              <a:rPr lang="zh-CN" altLang="en-US" sz="2000" b="1" dirty="0">
                <a:latin typeface="微软雅黑" pitchFamily="34" charset="-122"/>
                <a:ea typeface="微软雅黑" pitchFamily="34" charset="-122"/>
              </a:rPr>
              <a:t>的 </a:t>
            </a:r>
            <a:r>
              <a:rPr lang="en-US" altLang="zh-CN" sz="2000" b="1" dirty="0">
                <a:latin typeface="微软雅黑" pitchFamily="34" charset="-122"/>
                <a:ea typeface="微软雅黑" pitchFamily="34" charset="-122"/>
              </a:rPr>
              <a:t>URL </a:t>
            </a:r>
            <a:r>
              <a:rPr lang="zh-CN" altLang="en-US" sz="2000" b="1" dirty="0">
                <a:latin typeface="微软雅黑" pitchFamily="34" charset="-122"/>
                <a:ea typeface="微软雅黑" pitchFamily="34" charset="-122"/>
              </a:rPr>
              <a:t>的一般形式</a:t>
            </a:r>
          </a:p>
        </p:txBody>
      </p:sp>
      <p:sp>
        <p:nvSpPr>
          <p:cNvPr id="9" name="矩形 8"/>
          <p:cNvSpPr/>
          <p:nvPr/>
        </p:nvSpPr>
        <p:spPr>
          <a:xfrm>
            <a:off x="2746821" y="1665256"/>
            <a:ext cx="3650358" cy="369332"/>
          </a:xfrm>
          <a:prstGeom prst="rect">
            <a:avLst/>
          </a:prstGeom>
          <a:solidFill>
            <a:srgbClr val="0000FF"/>
          </a:solidFill>
        </p:spPr>
        <p:txBody>
          <a:bodyPr wrap="none">
            <a:spAutoFit/>
          </a:bodyPr>
          <a:lstStyle/>
          <a:p>
            <a:pPr algn="ctr" eaLnBrk="0" hangingPunct="0">
              <a:buClr>
                <a:srgbClr val="0070C0"/>
              </a:buClr>
            </a:pPr>
            <a:r>
              <a:rPr lang="en-US" altLang="zh-CN" b="1" dirty="0">
                <a:solidFill>
                  <a:schemeClr val="bg1"/>
                </a:solidFill>
                <a:latin typeface="微软雅黑" pitchFamily="34" charset="-122"/>
                <a:ea typeface="微软雅黑" pitchFamily="34" charset="-122"/>
              </a:rPr>
              <a:t>http://&lt;</a:t>
            </a:r>
            <a:r>
              <a:rPr lang="zh-CN" altLang="en-US" b="1" dirty="0">
                <a:solidFill>
                  <a:schemeClr val="bg1"/>
                </a:solidFill>
                <a:latin typeface="微软雅黑" pitchFamily="34" charset="-122"/>
                <a:ea typeface="微软雅黑" pitchFamily="34" charset="-122"/>
              </a:rPr>
              <a:t>主机</a:t>
            </a:r>
            <a:r>
              <a:rPr lang="en-US" altLang="zh-CN" b="1" dirty="0">
                <a:solidFill>
                  <a:schemeClr val="bg1"/>
                </a:solidFill>
                <a:latin typeface="微软雅黑" pitchFamily="34" charset="-122"/>
                <a:ea typeface="微软雅黑" pitchFamily="34" charset="-122"/>
              </a:rPr>
              <a:t>&gt;:&lt;</a:t>
            </a:r>
            <a:r>
              <a:rPr lang="zh-CN" altLang="en-US" b="1" dirty="0">
                <a:solidFill>
                  <a:schemeClr val="bg1"/>
                </a:solidFill>
                <a:latin typeface="微软雅黑" pitchFamily="34" charset="-122"/>
                <a:ea typeface="微软雅黑" pitchFamily="34" charset="-122"/>
              </a:rPr>
              <a:t>端口</a:t>
            </a:r>
            <a:r>
              <a:rPr lang="en-US" altLang="zh-CN" b="1" dirty="0">
                <a:solidFill>
                  <a:schemeClr val="bg1"/>
                </a:solidFill>
                <a:latin typeface="微软雅黑" pitchFamily="34" charset="-122"/>
                <a:ea typeface="微软雅黑" pitchFamily="34" charset="-122"/>
              </a:rPr>
              <a:t>&gt;/&lt;</a:t>
            </a:r>
            <a:r>
              <a:rPr lang="zh-CN" altLang="en-US" b="1" dirty="0">
                <a:solidFill>
                  <a:schemeClr val="bg1"/>
                </a:solidFill>
                <a:latin typeface="微软雅黑" pitchFamily="34" charset="-122"/>
                <a:ea typeface="微软雅黑" pitchFamily="34" charset="-122"/>
              </a:rPr>
              <a:t>路径</a:t>
            </a:r>
            <a:r>
              <a:rPr lang="en-US" altLang="zh-CN" b="1" dirty="0">
                <a:solidFill>
                  <a:schemeClr val="bg1"/>
                </a:solidFill>
                <a:latin typeface="微软雅黑" pitchFamily="34" charset="-122"/>
                <a:ea typeface="微软雅黑" pitchFamily="34" charset="-122"/>
              </a:rPr>
              <a:t>&gt; </a:t>
            </a:r>
          </a:p>
        </p:txBody>
      </p:sp>
      <p:grpSp>
        <p:nvGrpSpPr>
          <p:cNvPr id="10" name="Group 9"/>
          <p:cNvGrpSpPr>
            <a:grpSpLocks/>
          </p:cNvGrpSpPr>
          <p:nvPr/>
        </p:nvGrpSpPr>
        <p:grpSpPr bwMode="auto">
          <a:xfrm>
            <a:off x="4260845" y="1638366"/>
            <a:ext cx="3949568" cy="1819937"/>
            <a:chOff x="891" y="1664"/>
            <a:chExt cx="3101" cy="1548"/>
          </a:xfrm>
        </p:grpSpPr>
        <p:grpSp>
          <p:nvGrpSpPr>
            <p:cNvPr id="11" name="Group 5"/>
            <p:cNvGrpSpPr>
              <a:grpSpLocks/>
            </p:cNvGrpSpPr>
            <p:nvPr/>
          </p:nvGrpSpPr>
          <p:grpSpPr bwMode="auto">
            <a:xfrm>
              <a:off x="1818" y="1664"/>
              <a:ext cx="582" cy="681"/>
              <a:chOff x="1646" y="1570"/>
              <a:chExt cx="428" cy="681"/>
            </a:xfrm>
          </p:grpSpPr>
          <p:sp>
            <p:nvSpPr>
              <p:cNvPr id="13" name="Rectangle 6"/>
              <p:cNvSpPr>
                <a:spLocks noChangeArrowheads="1"/>
              </p:cNvSpPr>
              <p:nvPr/>
            </p:nvSpPr>
            <p:spPr bwMode="auto">
              <a:xfrm>
                <a:off x="1646" y="1570"/>
                <a:ext cx="428" cy="361"/>
              </a:xfrm>
              <a:prstGeom prst="rect">
                <a:avLst/>
              </a:prstGeom>
              <a:noFill/>
              <a:ln w="38100">
                <a:solidFill>
                  <a:srgbClr val="CC00CC"/>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1600">
                  <a:latin typeface="微软雅黑" pitchFamily="34" charset="-122"/>
                  <a:ea typeface="微软雅黑" pitchFamily="34" charset="-122"/>
                </a:endParaRPr>
              </a:p>
            </p:txBody>
          </p:sp>
          <p:sp>
            <p:nvSpPr>
              <p:cNvPr id="14" name="Line 7"/>
              <p:cNvSpPr>
                <a:spLocks noChangeShapeType="1"/>
              </p:cNvSpPr>
              <p:nvPr/>
            </p:nvSpPr>
            <p:spPr bwMode="auto">
              <a:xfrm flipV="1">
                <a:off x="1846" y="1933"/>
                <a:ext cx="0" cy="318"/>
              </a:xfrm>
              <a:prstGeom prst="line">
                <a:avLst/>
              </a:prstGeom>
              <a:noFill/>
              <a:ln w="38100">
                <a:solidFill>
                  <a:srgbClr val="CC00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微软雅黑" pitchFamily="34" charset="-122"/>
                  <a:ea typeface="微软雅黑" pitchFamily="34" charset="-122"/>
                </a:endParaRPr>
              </a:p>
            </p:txBody>
          </p:sp>
        </p:grpSp>
        <p:sp>
          <p:nvSpPr>
            <p:cNvPr id="12" name="Text Box 8"/>
            <p:cNvSpPr txBox="1">
              <a:spLocks noChangeArrowheads="1"/>
            </p:cNvSpPr>
            <p:nvPr/>
          </p:nvSpPr>
          <p:spPr bwMode="auto">
            <a:xfrm>
              <a:off x="891" y="2296"/>
              <a:ext cx="3101" cy="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r>
                <a:rPr lang="zh-CN" altLang="en-US" sz="1600" b="1" dirty="0">
                  <a:solidFill>
                    <a:srgbClr val="000099"/>
                  </a:solidFill>
                  <a:latin typeface="微软雅黑" pitchFamily="34" charset="-122"/>
                  <a:ea typeface="微软雅黑" pitchFamily="34" charset="-122"/>
                </a:rPr>
                <a:t>若再省略文件的</a:t>
              </a:r>
              <a:r>
                <a:rPr lang="en-US" altLang="zh-CN" sz="1600" b="1" dirty="0">
                  <a:solidFill>
                    <a:srgbClr val="000099"/>
                  </a:solidFill>
                  <a:latin typeface="微软雅黑" pitchFamily="34" charset="-122"/>
                  <a:ea typeface="微软雅黑" pitchFamily="34" charset="-122"/>
                </a:rPr>
                <a:t>&lt;</a:t>
              </a:r>
              <a:r>
                <a:rPr lang="zh-CN" altLang="en-US" sz="1600" b="1" dirty="0">
                  <a:solidFill>
                    <a:srgbClr val="000099"/>
                  </a:solidFill>
                  <a:latin typeface="微软雅黑" pitchFamily="34" charset="-122"/>
                  <a:ea typeface="微软雅黑" pitchFamily="34" charset="-122"/>
                </a:rPr>
                <a:t>路径</a:t>
              </a:r>
              <a:r>
                <a:rPr lang="en-US" altLang="zh-CN" sz="1600" b="1" dirty="0">
                  <a:solidFill>
                    <a:srgbClr val="000099"/>
                  </a:solidFill>
                  <a:latin typeface="微软雅黑" pitchFamily="34" charset="-122"/>
                  <a:ea typeface="微软雅黑" pitchFamily="34" charset="-122"/>
                </a:rPr>
                <a:t>&gt;</a:t>
              </a:r>
              <a:r>
                <a:rPr lang="zh-CN" altLang="en-US" sz="1600" b="1" dirty="0">
                  <a:solidFill>
                    <a:srgbClr val="000099"/>
                  </a:solidFill>
                  <a:latin typeface="微软雅黑" pitchFamily="34" charset="-122"/>
                  <a:ea typeface="微软雅黑" pitchFamily="34" charset="-122"/>
                </a:rPr>
                <a:t>项，则 </a:t>
              </a:r>
              <a:r>
                <a:rPr lang="en-US" altLang="zh-CN" sz="1600" b="1" dirty="0">
                  <a:solidFill>
                    <a:srgbClr val="000099"/>
                  </a:solidFill>
                  <a:latin typeface="微软雅黑" pitchFamily="34" charset="-122"/>
                  <a:ea typeface="微软雅黑" pitchFamily="34" charset="-122"/>
                </a:rPr>
                <a:t>URL </a:t>
              </a:r>
              <a:r>
                <a:rPr lang="zh-CN" altLang="en-US" sz="1600" b="1" dirty="0">
                  <a:solidFill>
                    <a:srgbClr val="000099"/>
                  </a:solidFill>
                  <a:latin typeface="微软雅黑" pitchFamily="34" charset="-122"/>
                  <a:ea typeface="微软雅黑" pitchFamily="34" charset="-122"/>
                </a:rPr>
                <a:t>就指到互联网上的某个主页 </a:t>
              </a:r>
              <a:r>
                <a:rPr lang="en-US" altLang="zh-CN" sz="1600" b="1" dirty="0">
                  <a:solidFill>
                    <a:srgbClr val="000099"/>
                  </a:solidFill>
                  <a:latin typeface="微软雅黑" pitchFamily="34" charset="-122"/>
                  <a:ea typeface="微软雅黑" pitchFamily="34" charset="-122"/>
                </a:rPr>
                <a:t>(home page)</a:t>
              </a:r>
              <a:r>
                <a:rPr lang="zh-CN" altLang="en-US" sz="1600" b="1" dirty="0">
                  <a:solidFill>
                    <a:srgbClr val="000099"/>
                  </a:solidFill>
                  <a:latin typeface="微软雅黑" pitchFamily="34" charset="-122"/>
                  <a:ea typeface="微软雅黑" pitchFamily="34" charset="-122"/>
                </a:rPr>
                <a:t>。</a:t>
              </a:r>
            </a:p>
            <a:p>
              <a:r>
                <a:rPr lang="zh-CN" altLang="en-US" sz="1600" b="1" dirty="0">
                  <a:solidFill>
                    <a:srgbClr val="000099"/>
                  </a:solidFill>
                  <a:latin typeface="微软雅黑" pitchFamily="34" charset="-122"/>
                  <a:ea typeface="微软雅黑" pitchFamily="34" charset="-122"/>
                </a:rPr>
                <a:t>更复杂一些的路径是指向层次结构的从属页面。例如：</a:t>
              </a:r>
            </a:p>
          </p:txBody>
        </p:sp>
      </p:grpSp>
      <p:grpSp>
        <p:nvGrpSpPr>
          <p:cNvPr id="2" name="组合 1"/>
          <p:cNvGrpSpPr/>
          <p:nvPr/>
        </p:nvGrpSpPr>
        <p:grpSpPr>
          <a:xfrm>
            <a:off x="897028" y="3529639"/>
            <a:ext cx="7436338" cy="711340"/>
            <a:chOff x="265563" y="3877237"/>
            <a:chExt cx="10483512" cy="1002823"/>
          </a:xfrm>
        </p:grpSpPr>
        <p:sp>
          <p:nvSpPr>
            <p:cNvPr id="15" name="矩形 14"/>
            <p:cNvSpPr/>
            <p:nvPr/>
          </p:nvSpPr>
          <p:spPr>
            <a:xfrm>
              <a:off x="265563" y="3877237"/>
              <a:ext cx="10483512" cy="433894"/>
            </a:xfrm>
            <a:prstGeom prst="rect">
              <a:avLst/>
            </a:prstGeom>
          </p:spPr>
          <p:txBody>
            <a:bodyPr wrap="square">
              <a:spAutoFit/>
            </a:bodyPr>
            <a:lstStyle/>
            <a:p>
              <a:r>
                <a:rPr lang="en-US" altLang="zh-CN" sz="1400" b="1" dirty="0">
                  <a:latin typeface="微软雅黑" pitchFamily="34" charset="-122"/>
                  <a:ea typeface="微软雅黑" pitchFamily="34" charset="-122"/>
                  <a:cs typeface="Times New Roman" pitchFamily="18" charset="0"/>
                </a:rPr>
                <a:t>http://www.tsinghua.edu.cn/publish/newthu/newthu_cnt/faculties/index.html</a:t>
              </a:r>
              <a:endParaRPr lang="zh-CN" altLang="zh-CN" sz="1400" b="1" dirty="0">
                <a:latin typeface="微软雅黑" pitchFamily="34" charset="-122"/>
                <a:ea typeface="微软雅黑" pitchFamily="34" charset="-122"/>
                <a:cs typeface="Times New Roman" pitchFamily="18" charset="0"/>
              </a:endParaRPr>
            </a:p>
          </p:txBody>
        </p:sp>
        <p:sp>
          <p:nvSpPr>
            <p:cNvPr id="16" name="左大括号 15"/>
            <p:cNvSpPr/>
            <p:nvPr/>
          </p:nvSpPr>
          <p:spPr>
            <a:xfrm rot="16200000">
              <a:off x="2463162" y="3024028"/>
              <a:ext cx="165502" cy="2592000"/>
            </a:xfrm>
            <a:prstGeom prst="leftBrace">
              <a:avLst>
                <a:gd name="adj1" fmla="val 47208"/>
                <a:gd name="adj2" fmla="val 49826"/>
              </a:avLst>
            </a:prstGeom>
            <a:ln w="28575">
              <a:solidFill>
                <a:srgbClr val="CC00CC"/>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400">
                <a:latin typeface="微软雅黑" pitchFamily="34" charset="-122"/>
                <a:ea typeface="微软雅黑" pitchFamily="34" charset="-122"/>
              </a:endParaRPr>
            </a:p>
          </p:txBody>
        </p:sp>
        <p:sp>
          <p:nvSpPr>
            <p:cNvPr id="17" name="左大括号 16"/>
            <p:cNvSpPr/>
            <p:nvPr/>
          </p:nvSpPr>
          <p:spPr>
            <a:xfrm rot="16200000">
              <a:off x="7059606" y="1234436"/>
              <a:ext cx="165505" cy="6171181"/>
            </a:xfrm>
            <a:prstGeom prst="leftBrace">
              <a:avLst>
                <a:gd name="adj1" fmla="val 47208"/>
                <a:gd name="adj2" fmla="val 49826"/>
              </a:avLst>
            </a:prstGeom>
            <a:ln w="28575">
              <a:solidFill>
                <a:srgbClr val="CC00CC"/>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400">
                <a:latin typeface="微软雅黑" pitchFamily="34" charset="-122"/>
                <a:ea typeface="微软雅黑" pitchFamily="34" charset="-122"/>
              </a:endParaRPr>
            </a:p>
          </p:txBody>
        </p:sp>
        <p:sp>
          <p:nvSpPr>
            <p:cNvPr id="18" name="TextBox 17"/>
            <p:cNvSpPr txBox="1"/>
            <p:nvPr/>
          </p:nvSpPr>
          <p:spPr>
            <a:xfrm>
              <a:off x="1830183" y="4402778"/>
              <a:ext cx="1417385" cy="477282"/>
            </a:xfrm>
            <a:prstGeom prst="rect">
              <a:avLst/>
            </a:prstGeom>
            <a:noFill/>
          </p:spPr>
          <p:txBody>
            <a:bodyPr wrap="none" rtlCol="0">
              <a:spAutoFit/>
            </a:bodyPr>
            <a:lstStyle/>
            <a:p>
              <a:r>
                <a:rPr lang="zh-CN" altLang="en-US" sz="1600" b="1" dirty="0">
                  <a:solidFill>
                    <a:srgbClr val="0000FF"/>
                  </a:solidFill>
                  <a:latin typeface="微软雅黑" pitchFamily="34" charset="-122"/>
                  <a:ea typeface="微软雅黑" pitchFamily="34" charset="-122"/>
                </a:rPr>
                <a:t>主机域名</a:t>
              </a:r>
            </a:p>
          </p:txBody>
        </p:sp>
        <p:sp>
          <p:nvSpPr>
            <p:cNvPr id="19" name="TextBox 18"/>
            <p:cNvSpPr txBox="1"/>
            <p:nvPr/>
          </p:nvSpPr>
          <p:spPr>
            <a:xfrm>
              <a:off x="6559571" y="4402777"/>
              <a:ext cx="1469070" cy="477282"/>
            </a:xfrm>
            <a:prstGeom prst="rect">
              <a:avLst/>
            </a:prstGeom>
            <a:noFill/>
          </p:spPr>
          <p:txBody>
            <a:bodyPr wrap="square" rtlCol="0">
              <a:spAutoFit/>
            </a:bodyPr>
            <a:lstStyle>
              <a:defPPr>
                <a:defRPr lang="zh-CN"/>
              </a:defPPr>
              <a:lvl1pPr>
                <a:defRPr sz="3200" b="1">
                  <a:solidFill>
                    <a:srgbClr val="000000"/>
                  </a:solidFill>
                  <a:latin typeface="+mn-lt"/>
                  <a:ea typeface="+mn-ea"/>
                </a:defRPr>
              </a:lvl1pPr>
            </a:lstStyle>
            <a:p>
              <a:r>
                <a:rPr lang="zh-CN" altLang="en-US" sz="1600" dirty="0">
                  <a:solidFill>
                    <a:srgbClr val="0000FF"/>
                  </a:solidFill>
                  <a:latin typeface="微软雅黑" pitchFamily="34" charset="-122"/>
                  <a:ea typeface="微软雅黑" pitchFamily="34" charset="-122"/>
                </a:rPr>
                <a:t>路径名</a:t>
              </a:r>
            </a:p>
          </p:txBody>
        </p:sp>
      </p:grpSp>
    </p:spTree>
    <p:extLst>
      <p:ext uri="{BB962C8B-B14F-4D97-AF65-F5344CB8AC3E}">
        <p14:creationId xmlns:p14="http://schemas.microsoft.com/office/powerpoint/2010/main" val="288106660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AutoShape 5"/>
          <p:cNvSpPr>
            <a:spLocks noChangeArrowheads="1"/>
          </p:cNvSpPr>
          <p:nvPr/>
        </p:nvSpPr>
        <p:spPr bwMode="auto">
          <a:xfrm>
            <a:off x="556963" y="923363"/>
            <a:ext cx="8048776" cy="388721"/>
          </a:xfrm>
          <a:prstGeom prst="roundRect">
            <a:avLst>
              <a:gd name="adj" fmla="val 16667"/>
            </a:avLst>
          </a:prstGeom>
          <a:solidFill>
            <a:srgbClr val="0089FA"/>
          </a:solidFill>
          <a:ln>
            <a:noFill/>
          </a:ln>
          <a:effectLst/>
          <a:extLst/>
        </p:spPr>
        <p:txBody>
          <a:bodyPr wrap="none" anchor="ctr"/>
          <a:lstStyle/>
          <a:p>
            <a:endParaRPr lang="zh-CN" altLang="en-US"/>
          </a:p>
        </p:txBody>
      </p:sp>
      <p:sp>
        <p:nvSpPr>
          <p:cNvPr id="12" name="Rectangle 6"/>
          <p:cNvSpPr>
            <a:spLocks noChangeArrowheads="1"/>
          </p:cNvSpPr>
          <p:nvPr/>
        </p:nvSpPr>
        <p:spPr bwMode="auto">
          <a:xfrm>
            <a:off x="2470274" y="881092"/>
            <a:ext cx="420345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itchFamily="34" charset="-122"/>
                <a:ea typeface="微软雅黑" pitchFamily="34" charset="-122"/>
              </a:rPr>
              <a:t>6.4.3  </a:t>
            </a:r>
            <a:r>
              <a:rPr lang="zh-CN" altLang="en-US" sz="2400" b="1" dirty="0">
                <a:solidFill>
                  <a:schemeClr val="bg1"/>
                </a:solidFill>
                <a:latin typeface="微软雅黑" pitchFamily="34" charset="-122"/>
                <a:ea typeface="微软雅黑" pitchFamily="34" charset="-122"/>
              </a:rPr>
              <a:t>超文本传送协议 </a:t>
            </a:r>
            <a:r>
              <a:rPr lang="en-US" altLang="zh-CN" sz="2400" b="1" dirty="0">
                <a:solidFill>
                  <a:schemeClr val="bg1"/>
                </a:solidFill>
                <a:latin typeface="微软雅黑" pitchFamily="34" charset="-122"/>
                <a:ea typeface="微软雅黑" pitchFamily="34" charset="-122"/>
              </a:rPr>
              <a:t>HTTP</a:t>
            </a:r>
            <a:endParaRPr lang="zh-CN" altLang="en-US" sz="2400" b="1" dirty="0">
              <a:solidFill>
                <a:schemeClr val="bg1"/>
              </a:solidFill>
              <a:latin typeface="微软雅黑" pitchFamily="34" charset="-122"/>
              <a:ea typeface="微软雅黑" pitchFamily="34" charset="-122"/>
            </a:endParaRPr>
          </a:p>
        </p:txBody>
      </p:sp>
      <p:sp>
        <p:nvSpPr>
          <p:cNvPr id="13" name="AutoShape 5"/>
          <p:cNvSpPr>
            <a:spLocks noChangeArrowheads="1"/>
          </p:cNvSpPr>
          <p:nvPr/>
        </p:nvSpPr>
        <p:spPr bwMode="auto">
          <a:xfrm>
            <a:off x="556963" y="1486843"/>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14" name="Rectangle 6"/>
          <p:cNvSpPr>
            <a:spLocks noChangeArrowheads="1"/>
          </p:cNvSpPr>
          <p:nvPr/>
        </p:nvSpPr>
        <p:spPr bwMode="auto">
          <a:xfrm>
            <a:off x="3264038" y="1453632"/>
            <a:ext cx="263463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itchFamily="34" charset="-122"/>
                <a:ea typeface="微软雅黑" pitchFamily="34" charset="-122"/>
              </a:rPr>
              <a:t>1.  HTTP </a:t>
            </a:r>
            <a:r>
              <a:rPr lang="zh-CN" altLang="en-US" sz="2000" b="1" dirty="0">
                <a:solidFill>
                  <a:schemeClr val="bg1"/>
                </a:solidFill>
                <a:latin typeface="微软雅黑" pitchFamily="34" charset="-122"/>
                <a:ea typeface="微软雅黑" pitchFamily="34" charset="-122"/>
              </a:rPr>
              <a:t>的操作过程</a:t>
            </a:r>
          </a:p>
        </p:txBody>
      </p:sp>
      <p:sp>
        <p:nvSpPr>
          <p:cNvPr id="15" name="Rectangle 68"/>
          <p:cNvSpPr>
            <a:spLocks noChangeArrowheads="1"/>
          </p:cNvSpPr>
          <p:nvPr/>
        </p:nvSpPr>
        <p:spPr bwMode="auto">
          <a:xfrm>
            <a:off x="483810" y="1847933"/>
            <a:ext cx="8121929" cy="216354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为了使超文本的链接能够高效率地完成，需要用 </a:t>
            </a:r>
            <a:r>
              <a:rPr lang="en-US" altLang="zh-CN" sz="2000" b="1" dirty="0">
                <a:latin typeface="微软雅黑" pitchFamily="34" charset="-122"/>
                <a:ea typeface="微软雅黑" pitchFamily="34" charset="-122"/>
              </a:rPr>
              <a:t>HTTP </a:t>
            </a:r>
            <a:r>
              <a:rPr lang="zh-CN" altLang="en-US" sz="2000" b="1" dirty="0">
                <a:latin typeface="微软雅黑" pitchFamily="34" charset="-122"/>
                <a:ea typeface="微软雅黑" pitchFamily="34" charset="-122"/>
              </a:rPr>
              <a:t>协议来传送一切必须的信息。</a:t>
            </a:r>
          </a:p>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从层次的角度看，</a:t>
            </a:r>
            <a:r>
              <a:rPr lang="en-US" altLang="zh-CN" sz="2000" b="1" dirty="0">
                <a:latin typeface="微软雅黑" pitchFamily="34" charset="-122"/>
                <a:ea typeface="微软雅黑" pitchFamily="34" charset="-122"/>
              </a:rPr>
              <a:t>HTTP </a:t>
            </a:r>
            <a:r>
              <a:rPr lang="zh-CN" altLang="en-US" sz="2000" b="1" dirty="0">
                <a:latin typeface="微软雅黑" pitchFamily="34" charset="-122"/>
                <a:ea typeface="微软雅黑" pitchFamily="34" charset="-122"/>
              </a:rPr>
              <a:t>是</a:t>
            </a:r>
            <a:r>
              <a:rPr lang="zh-CN" altLang="en-US" sz="2000" b="1" dirty="0">
                <a:solidFill>
                  <a:srgbClr val="0000FF"/>
                </a:solidFill>
                <a:latin typeface="微软雅黑" pitchFamily="34" charset="-122"/>
                <a:ea typeface="微软雅黑" pitchFamily="34" charset="-122"/>
              </a:rPr>
              <a:t>面向事务的 </a:t>
            </a:r>
            <a:r>
              <a:rPr lang="en-US" altLang="zh-CN" sz="2000" b="1" dirty="0">
                <a:latin typeface="微软雅黑" pitchFamily="34" charset="-122"/>
                <a:ea typeface="微软雅黑" pitchFamily="34" charset="-122"/>
              </a:rPr>
              <a:t>(transaction-oriented) </a:t>
            </a:r>
            <a:r>
              <a:rPr lang="zh-CN" altLang="en-US" sz="2000" b="1" dirty="0">
                <a:latin typeface="微软雅黑" pitchFamily="34" charset="-122"/>
                <a:ea typeface="微软雅黑" pitchFamily="34" charset="-122"/>
              </a:rPr>
              <a:t>应用层协议，它是万维网上能够可靠地交换文件（包括文本、声音、图像等各种多媒体文件）的重要基础。 </a:t>
            </a:r>
          </a:p>
        </p:txBody>
      </p:sp>
    </p:spTree>
    <p:extLst>
      <p:ext uri="{BB962C8B-B14F-4D97-AF65-F5344CB8AC3E}">
        <p14:creationId xmlns:p14="http://schemas.microsoft.com/office/powerpoint/2010/main" val="56225654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圆角矩形 7"/>
          <p:cNvSpPr/>
          <p:nvPr/>
        </p:nvSpPr>
        <p:spPr>
          <a:xfrm>
            <a:off x="556963" y="1057072"/>
            <a:ext cx="8048776" cy="331493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2" name="Picture 197"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20737" y="1502146"/>
            <a:ext cx="868380" cy="868382"/>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p:nvSpPr>
        <p:spPr>
          <a:xfrm>
            <a:off x="2239509" y="1651461"/>
            <a:ext cx="596307" cy="33992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Text Box 110"/>
          <p:cNvSpPr txBox="1">
            <a:spLocks noChangeArrowheads="1"/>
          </p:cNvSpPr>
          <p:nvPr/>
        </p:nvSpPr>
        <p:spPr bwMode="auto">
          <a:xfrm>
            <a:off x="6795330" y="1970487"/>
            <a:ext cx="723275" cy="1015663"/>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en-US" altLang="zh-CN" sz="6000" b="1" dirty="0">
                <a:solidFill>
                  <a:srgbClr val="009900"/>
                </a:solidFill>
                <a:latin typeface="微软雅黑" pitchFamily="34" charset="-122"/>
                <a:ea typeface="微软雅黑" pitchFamily="34" charset="-122"/>
                <a:sym typeface="Wingdings" pitchFamily="2" charset="2"/>
              </a:rPr>
              <a:t></a:t>
            </a:r>
            <a:endParaRPr kumimoji="1" lang="en-US" altLang="zh-CN" sz="6000" b="1" dirty="0">
              <a:solidFill>
                <a:srgbClr val="009900"/>
              </a:solidFill>
              <a:latin typeface="微软雅黑" pitchFamily="34" charset="-122"/>
              <a:ea typeface="微软雅黑" pitchFamily="34" charset="-122"/>
            </a:endParaRPr>
          </a:p>
        </p:txBody>
      </p:sp>
      <p:pic>
        <p:nvPicPr>
          <p:cNvPr id="61" name="图片 6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69430" y="1407280"/>
            <a:ext cx="808942" cy="1132519"/>
          </a:xfrm>
          <a:prstGeom prst="rect">
            <a:avLst/>
          </a:prstGeom>
        </p:spPr>
      </p:pic>
      <p:graphicFrame>
        <p:nvGraphicFramePr>
          <p:cNvPr id="11" name="Object 66"/>
          <p:cNvGraphicFramePr>
            <a:graphicFrameLocks noChangeAspect="1"/>
          </p:cNvGraphicFramePr>
          <p:nvPr>
            <p:extLst>
              <p:ext uri="{D42A27DB-BD31-4B8C-83A1-F6EECF244321}">
                <p14:modId xmlns:p14="http://schemas.microsoft.com/office/powerpoint/2010/main" val="4262635149"/>
              </p:ext>
            </p:extLst>
          </p:nvPr>
        </p:nvGraphicFramePr>
        <p:xfrm>
          <a:off x="3531779" y="2114878"/>
          <a:ext cx="2148903" cy="873047"/>
        </p:xfrm>
        <a:graphic>
          <a:graphicData uri="http://schemas.openxmlformats.org/presentationml/2006/ole">
            <mc:AlternateContent xmlns:mc="http://schemas.openxmlformats.org/markup-compatibility/2006">
              <mc:Choice xmlns:v="urn:schemas-microsoft-com:vml" Requires="v">
                <p:oleObj spid="_x0000_s10414" name="VISIO" r:id="rId5" imgW="1687068" imgH="964692" progId="">
                  <p:embed/>
                </p:oleObj>
              </mc:Choice>
              <mc:Fallback>
                <p:oleObj name="VISIO" r:id="rId5" imgW="1687068" imgH="964692" progId="">
                  <p:embed/>
                  <p:pic>
                    <p:nvPicPr>
                      <p:cNvPr id="0" name="Picture 17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31779" y="2114878"/>
                        <a:ext cx="2148903" cy="873047"/>
                      </a:xfrm>
                      <a:prstGeom prst="rect">
                        <a:avLst/>
                      </a:prstGeom>
                      <a:noFill/>
                      <a:ln>
                        <a:noFill/>
                      </a:ln>
                      <a:effectLst>
                        <a:outerShdw dist="25400" dir="54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13" name="Freeform 70"/>
          <p:cNvSpPr>
            <a:spLocks/>
          </p:cNvSpPr>
          <p:nvPr/>
        </p:nvSpPr>
        <p:spPr bwMode="auto">
          <a:xfrm>
            <a:off x="5427816" y="2299151"/>
            <a:ext cx="1025331" cy="384108"/>
          </a:xfrm>
          <a:custGeom>
            <a:avLst/>
            <a:gdLst>
              <a:gd name="T0" fmla="*/ 2147483646 w 567"/>
              <a:gd name="T1" fmla="*/ 0 h 371"/>
              <a:gd name="T2" fmla="*/ 2147483646 w 567"/>
              <a:gd name="T3" fmla="*/ 2147483646 h 371"/>
              <a:gd name="T4" fmla="*/ 2147483646 w 567"/>
              <a:gd name="T5" fmla="*/ 2147483646 h 371"/>
              <a:gd name="T6" fmla="*/ 2147483646 w 567"/>
              <a:gd name="T7" fmla="*/ 2147483646 h 371"/>
              <a:gd name="T8" fmla="*/ 0 w 567"/>
              <a:gd name="T9" fmla="*/ 2147483646 h 37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67" h="371">
                <a:moveTo>
                  <a:pt x="567" y="0"/>
                </a:moveTo>
                <a:cubicBezTo>
                  <a:pt x="561" y="28"/>
                  <a:pt x="553" y="122"/>
                  <a:pt x="530" y="168"/>
                </a:cubicBezTo>
                <a:cubicBezTo>
                  <a:pt x="516" y="193"/>
                  <a:pt x="460" y="266"/>
                  <a:pt x="428" y="280"/>
                </a:cubicBezTo>
                <a:cubicBezTo>
                  <a:pt x="395" y="294"/>
                  <a:pt x="356" y="316"/>
                  <a:pt x="314" y="328"/>
                </a:cubicBezTo>
                <a:cubicBezTo>
                  <a:pt x="241" y="341"/>
                  <a:pt x="52" y="364"/>
                  <a:pt x="0" y="371"/>
                </a:cubicBezTo>
              </a:path>
            </a:pathLst>
          </a:custGeom>
          <a:noFill/>
          <a:ln w="28575" cmpd="sng">
            <a:solidFill>
              <a:srgbClr val="0000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50" b="1">
              <a:solidFill>
                <a:srgbClr val="000099"/>
              </a:solidFill>
              <a:latin typeface="微软雅黑" pitchFamily="34" charset="-122"/>
              <a:ea typeface="微软雅黑" pitchFamily="34" charset="-122"/>
            </a:endParaRPr>
          </a:p>
        </p:txBody>
      </p:sp>
      <p:sp>
        <p:nvSpPr>
          <p:cNvPr id="14" name="Freeform 71"/>
          <p:cNvSpPr>
            <a:spLocks/>
          </p:cNvSpPr>
          <p:nvPr/>
        </p:nvSpPr>
        <p:spPr bwMode="auto">
          <a:xfrm>
            <a:off x="2490277" y="2118154"/>
            <a:ext cx="1282831" cy="557735"/>
          </a:xfrm>
          <a:custGeom>
            <a:avLst/>
            <a:gdLst>
              <a:gd name="T0" fmla="*/ 2147483646 w 759"/>
              <a:gd name="T1" fmla="*/ 0 h 664"/>
              <a:gd name="T2" fmla="*/ 2147483646 w 759"/>
              <a:gd name="T3" fmla="*/ 2147483646 h 664"/>
              <a:gd name="T4" fmla="*/ 2147483646 w 759"/>
              <a:gd name="T5" fmla="*/ 2147483646 h 664"/>
              <a:gd name="T6" fmla="*/ 2147483646 w 759"/>
              <a:gd name="T7" fmla="*/ 2147483646 h 664"/>
              <a:gd name="T8" fmla="*/ 2147483646 w 759"/>
              <a:gd name="T9" fmla="*/ 2147483646 h 664"/>
              <a:gd name="T10" fmla="*/ 2147483646 w 759"/>
              <a:gd name="T11" fmla="*/ 2147483646 h 664"/>
              <a:gd name="T12" fmla="*/ 2147483646 w 759"/>
              <a:gd name="T13" fmla="*/ 2147483646 h 664"/>
              <a:gd name="T14" fmla="*/ 2147483646 w 759"/>
              <a:gd name="T15" fmla="*/ 2147483646 h 66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759" h="664">
                <a:moveTo>
                  <a:pt x="7" y="0"/>
                </a:moveTo>
                <a:cubicBezTo>
                  <a:pt x="8" y="71"/>
                  <a:pt x="0" y="333"/>
                  <a:pt x="15" y="424"/>
                </a:cubicBezTo>
                <a:cubicBezTo>
                  <a:pt x="30" y="515"/>
                  <a:pt x="77" y="520"/>
                  <a:pt x="100" y="545"/>
                </a:cubicBezTo>
                <a:lnTo>
                  <a:pt x="154" y="571"/>
                </a:lnTo>
                <a:lnTo>
                  <a:pt x="190" y="591"/>
                </a:lnTo>
                <a:lnTo>
                  <a:pt x="351" y="633"/>
                </a:lnTo>
                <a:lnTo>
                  <a:pt x="583" y="664"/>
                </a:lnTo>
                <a:lnTo>
                  <a:pt x="759" y="664"/>
                </a:lnTo>
              </a:path>
            </a:pathLst>
          </a:custGeom>
          <a:noFill/>
          <a:ln w="28575" cap="rnd" cmpd="sng">
            <a:solidFill>
              <a:srgbClr val="0000FF"/>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050" b="1">
              <a:solidFill>
                <a:srgbClr val="000099"/>
              </a:solidFill>
              <a:latin typeface="微软雅黑" pitchFamily="34" charset="-122"/>
              <a:ea typeface="微软雅黑" pitchFamily="34" charset="-122"/>
            </a:endParaRPr>
          </a:p>
        </p:txBody>
      </p:sp>
      <p:sp>
        <p:nvSpPr>
          <p:cNvPr id="15" name="Rectangle 72"/>
          <p:cNvSpPr>
            <a:spLocks noChangeArrowheads="1"/>
          </p:cNvSpPr>
          <p:nvPr/>
        </p:nvSpPr>
        <p:spPr bwMode="auto">
          <a:xfrm>
            <a:off x="4258752" y="2599722"/>
            <a:ext cx="586700" cy="2513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kumimoji="1" lang="zh-CN" altLang="en-US" sz="1050" b="1" dirty="0">
                <a:latin typeface="微软雅黑" pitchFamily="34" charset="-122"/>
                <a:ea typeface="微软雅黑" pitchFamily="34" charset="-122"/>
              </a:rPr>
              <a:t>互联网</a:t>
            </a:r>
          </a:p>
        </p:txBody>
      </p:sp>
      <p:sp>
        <p:nvSpPr>
          <p:cNvPr id="16" name="Rectangle 73"/>
          <p:cNvSpPr>
            <a:spLocks noChangeArrowheads="1"/>
          </p:cNvSpPr>
          <p:nvPr/>
        </p:nvSpPr>
        <p:spPr bwMode="auto">
          <a:xfrm>
            <a:off x="5464449" y="1102467"/>
            <a:ext cx="1644682" cy="34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a:lnSpc>
                <a:spcPct val="80000"/>
              </a:lnSpc>
            </a:pPr>
            <a:r>
              <a:rPr kumimoji="1" lang="zh-CN" altLang="en-US" sz="1050" b="1" dirty="0">
                <a:latin typeface="微软雅黑" pitchFamily="34" charset="-122"/>
                <a:ea typeface="微软雅黑" pitchFamily="34" charset="-122"/>
              </a:rPr>
              <a:t>服务器</a:t>
            </a:r>
          </a:p>
          <a:p>
            <a:pPr algn="ctr">
              <a:lnSpc>
                <a:spcPct val="80000"/>
              </a:lnSpc>
            </a:pPr>
            <a:r>
              <a:rPr kumimoji="1" lang="en-US" altLang="zh-CN" sz="1050" b="1" dirty="0">
                <a:latin typeface="微软雅黑" pitchFamily="34" charset="-122"/>
                <a:ea typeface="微软雅黑" pitchFamily="34" charset="-122"/>
              </a:rPr>
              <a:t>www.tsinghua.edu.cn</a:t>
            </a:r>
          </a:p>
        </p:txBody>
      </p:sp>
      <p:sp>
        <p:nvSpPr>
          <p:cNvPr id="17" name="Rectangle 74"/>
          <p:cNvSpPr>
            <a:spLocks noChangeArrowheads="1"/>
          </p:cNvSpPr>
          <p:nvPr/>
        </p:nvSpPr>
        <p:spPr bwMode="auto">
          <a:xfrm>
            <a:off x="3821893" y="1200881"/>
            <a:ext cx="1343317" cy="2513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kumimoji="1" lang="zh-CN" altLang="zh-CN" sz="1050" b="1" dirty="0">
                <a:solidFill>
                  <a:srgbClr val="000099"/>
                </a:solidFill>
                <a:latin typeface="微软雅黑" pitchFamily="34" charset="-122"/>
                <a:ea typeface="微软雅黑" pitchFamily="34" charset="-122"/>
              </a:rPr>
              <a:t>链接到</a:t>
            </a:r>
            <a:r>
              <a:rPr kumimoji="1" lang="en-US" altLang="zh-CN" sz="1050" b="1" dirty="0">
                <a:solidFill>
                  <a:srgbClr val="000099"/>
                </a:solidFill>
                <a:latin typeface="微软雅黑" pitchFamily="34" charset="-122"/>
                <a:ea typeface="微软雅黑" pitchFamily="34" charset="-122"/>
              </a:rPr>
              <a:t> URL </a:t>
            </a:r>
            <a:r>
              <a:rPr kumimoji="1" lang="zh-CN" altLang="en-US" sz="1050" b="1" dirty="0">
                <a:solidFill>
                  <a:srgbClr val="000099"/>
                </a:solidFill>
                <a:latin typeface="微软雅黑" pitchFamily="34" charset="-122"/>
                <a:ea typeface="微软雅黑" pitchFamily="34" charset="-122"/>
              </a:rPr>
              <a:t>的超链</a:t>
            </a:r>
          </a:p>
        </p:txBody>
      </p:sp>
      <p:sp>
        <p:nvSpPr>
          <p:cNvPr id="18" name="Rectangle 75"/>
          <p:cNvSpPr>
            <a:spLocks noChangeArrowheads="1"/>
          </p:cNvSpPr>
          <p:nvPr/>
        </p:nvSpPr>
        <p:spPr bwMode="auto">
          <a:xfrm>
            <a:off x="3838764" y="2301876"/>
            <a:ext cx="1609416" cy="251351"/>
          </a:xfrm>
          <a:prstGeom prst="rect">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kumimoji="1" lang="en-US" altLang="zh-CN" sz="1050" b="1" dirty="0">
                <a:latin typeface="微软雅黑" pitchFamily="34" charset="-122"/>
                <a:ea typeface="微软雅黑" pitchFamily="34" charset="-122"/>
              </a:rPr>
              <a:t>HTTP </a:t>
            </a:r>
            <a:r>
              <a:rPr kumimoji="1" lang="zh-CN" altLang="en-US" sz="1050" b="1" dirty="0">
                <a:latin typeface="微软雅黑" pitchFamily="34" charset="-122"/>
                <a:ea typeface="微软雅黑" pitchFamily="34" charset="-122"/>
              </a:rPr>
              <a:t>使用此 </a:t>
            </a:r>
            <a:r>
              <a:rPr kumimoji="1" lang="en-US" altLang="zh-CN" sz="1050" b="1" dirty="0">
                <a:latin typeface="微软雅黑" pitchFamily="34" charset="-122"/>
                <a:ea typeface="微软雅黑" pitchFamily="34" charset="-122"/>
              </a:rPr>
              <a:t>TCP </a:t>
            </a:r>
            <a:r>
              <a:rPr kumimoji="1" lang="zh-CN" altLang="en-US" sz="1050" b="1" dirty="0">
                <a:latin typeface="微软雅黑" pitchFamily="34" charset="-122"/>
                <a:ea typeface="微软雅黑" pitchFamily="34" charset="-122"/>
              </a:rPr>
              <a:t>连接</a:t>
            </a:r>
          </a:p>
        </p:txBody>
      </p:sp>
      <p:sp>
        <p:nvSpPr>
          <p:cNvPr id="19" name="Rectangle 76"/>
          <p:cNvSpPr>
            <a:spLocks noChangeArrowheads="1"/>
          </p:cNvSpPr>
          <p:nvPr/>
        </p:nvSpPr>
        <p:spPr bwMode="auto">
          <a:xfrm>
            <a:off x="2930752" y="1675897"/>
            <a:ext cx="586700" cy="3806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nSpc>
                <a:spcPct val="90000"/>
              </a:lnSpc>
            </a:pPr>
            <a:r>
              <a:rPr kumimoji="1" lang="zh-CN" altLang="en-US" sz="1050" b="1" dirty="0">
                <a:solidFill>
                  <a:srgbClr val="000099"/>
                </a:solidFill>
                <a:latin typeface="微软雅黑" pitchFamily="34" charset="-122"/>
                <a:ea typeface="微软雅黑" pitchFamily="34" charset="-122"/>
              </a:rPr>
              <a:t>浏览器</a:t>
            </a:r>
          </a:p>
          <a:p>
            <a:pPr>
              <a:lnSpc>
                <a:spcPct val="90000"/>
              </a:lnSpc>
            </a:pPr>
            <a:r>
              <a:rPr kumimoji="1" lang="zh-CN" altLang="en-US" sz="1050" b="1" dirty="0">
                <a:solidFill>
                  <a:srgbClr val="000099"/>
                </a:solidFill>
                <a:latin typeface="微软雅黑" pitchFamily="34" charset="-122"/>
                <a:ea typeface="微软雅黑" pitchFamily="34" charset="-122"/>
              </a:rPr>
              <a:t> 程序</a:t>
            </a:r>
          </a:p>
        </p:txBody>
      </p:sp>
      <p:sp>
        <p:nvSpPr>
          <p:cNvPr id="20" name="Rectangle 77"/>
          <p:cNvSpPr>
            <a:spLocks noChangeArrowheads="1"/>
          </p:cNvSpPr>
          <p:nvPr/>
        </p:nvSpPr>
        <p:spPr bwMode="auto">
          <a:xfrm>
            <a:off x="5379139" y="1675897"/>
            <a:ext cx="586700" cy="3806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nSpc>
                <a:spcPct val="90000"/>
              </a:lnSpc>
            </a:pPr>
            <a:r>
              <a:rPr kumimoji="1" lang="zh-CN" altLang="en-US" sz="1050" b="1">
                <a:solidFill>
                  <a:srgbClr val="000099"/>
                </a:solidFill>
                <a:latin typeface="微软雅黑" pitchFamily="34" charset="-122"/>
                <a:ea typeface="微软雅黑" pitchFamily="34" charset="-122"/>
              </a:rPr>
              <a:t>服务器</a:t>
            </a:r>
          </a:p>
          <a:p>
            <a:pPr>
              <a:lnSpc>
                <a:spcPct val="90000"/>
              </a:lnSpc>
            </a:pPr>
            <a:r>
              <a:rPr kumimoji="1" lang="zh-CN" altLang="en-US" sz="1050" b="1">
                <a:solidFill>
                  <a:srgbClr val="000099"/>
                </a:solidFill>
                <a:latin typeface="微软雅黑" pitchFamily="34" charset="-122"/>
                <a:ea typeface="微软雅黑" pitchFamily="34" charset="-122"/>
              </a:rPr>
              <a:t> 程序</a:t>
            </a:r>
          </a:p>
        </p:txBody>
      </p:sp>
      <p:sp>
        <p:nvSpPr>
          <p:cNvPr id="21" name="Rectangle 78"/>
          <p:cNvSpPr>
            <a:spLocks noChangeArrowheads="1"/>
          </p:cNvSpPr>
          <p:nvPr/>
        </p:nvSpPr>
        <p:spPr bwMode="auto">
          <a:xfrm>
            <a:off x="4326747" y="1868360"/>
            <a:ext cx="551434" cy="2513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kumimoji="1" lang="en-US" altLang="zh-CN" sz="1050" b="1">
                <a:solidFill>
                  <a:srgbClr val="000099"/>
                </a:solidFill>
                <a:latin typeface="微软雅黑" pitchFamily="34" charset="-122"/>
                <a:ea typeface="微软雅黑" pitchFamily="34" charset="-122"/>
              </a:rPr>
              <a:t>HTTP</a:t>
            </a:r>
          </a:p>
        </p:txBody>
      </p:sp>
      <p:sp>
        <p:nvSpPr>
          <p:cNvPr id="22" name="Rectangle 79"/>
          <p:cNvSpPr>
            <a:spLocks noChangeArrowheads="1"/>
          </p:cNvSpPr>
          <p:nvPr/>
        </p:nvSpPr>
        <p:spPr bwMode="auto">
          <a:xfrm>
            <a:off x="2905385" y="1312264"/>
            <a:ext cx="452048" cy="2513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kumimoji="1" lang="zh-CN" altLang="en-US" sz="1050" b="1">
                <a:latin typeface="微软雅黑" pitchFamily="34" charset="-122"/>
                <a:ea typeface="微软雅黑" pitchFamily="34" charset="-122"/>
              </a:rPr>
              <a:t>客户</a:t>
            </a:r>
          </a:p>
        </p:txBody>
      </p:sp>
      <p:sp>
        <p:nvSpPr>
          <p:cNvPr id="24" name="Freeform 81"/>
          <p:cNvSpPr>
            <a:spLocks/>
          </p:cNvSpPr>
          <p:nvPr/>
        </p:nvSpPr>
        <p:spPr bwMode="auto">
          <a:xfrm>
            <a:off x="2950634" y="1664431"/>
            <a:ext cx="414342" cy="286648"/>
          </a:xfrm>
          <a:custGeom>
            <a:avLst/>
            <a:gdLst>
              <a:gd name="T0" fmla="*/ 2147483646 w 463"/>
              <a:gd name="T1" fmla="*/ 0 h 322"/>
              <a:gd name="T2" fmla="*/ 2147483646 w 463"/>
              <a:gd name="T3" fmla="*/ 0 h 322"/>
              <a:gd name="T4" fmla="*/ 2147483646 w 463"/>
              <a:gd name="T5" fmla="*/ 2147483646 h 322"/>
              <a:gd name="T6" fmla="*/ 0 w 463"/>
              <a:gd name="T7" fmla="*/ 2147483646 h 322"/>
              <a:gd name="T8" fmla="*/ 2147483646 w 463"/>
              <a:gd name="T9" fmla="*/ 0 h 32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63" h="322">
                <a:moveTo>
                  <a:pt x="17" y="0"/>
                </a:moveTo>
                <a:lnTo>
                  <a:pt x="462" y="0"/>
                </a:lnTo>
                <a:lnTo>
                  <a:pt x="443" y="321"/>
                </a:lnTo>
                <a:lnTo>
                  <a:pt x="0" y="304"/>
                </a:lnTo>
                <a:lnTo>
                  <a:pt x="17" y="0"/>
                </a:lnTo>
              </a:path>
            </a:pathLst>
          </a:cu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050" b="1">
              <a:solidFill>
                <a:srgbClr val="000099"/>
              </a:solidFill>
              <a:latin typeface="微软雅黑" pitchFamily="34" charset="-122"/>
              <a:ea typeface="微软雅黑" pitchFamily="34" charset="-122"/>
            </a:endParaRPr>
          </a:p>
        </p:txBody>
      </p:sp>
      <p:sp>
        <p:nvSpPr>
          <p:cNvPr id="25" name="Rectangle 82"/>
          <p:cNvSpPr>
            <a:spLocks noChangeArrowheads="1"/>
          </p:cNvSpPr>
          <p:nvPr/>
        </p:nvSpPr>
        <p:spPr bwMode="auto">
          <a:xfrm>
            <a:off x="2192142" y="1629013"/>
            <a:ext cx="721352" cy="4129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kumimoji="1" lang="zh-CN" altLang="en-US" sz="1050" b="1" dirty="0">
                <a:latin typeface="微软雅黑" pitchFamily="34" charset="-122"/>
                <a:ea typeface="微软雅黑" pitchFamily="34" charset="-122"/>
              </a:rPr>
              <a:t>清华大学</a:t>
            </a:r>
          </a:p>
          <a:p>
            <a:r>
              <a:rPr kumimoji="1" lang="zh-CN" altLang="en-US" sz="1050" b="1" dirty="0">
                <a:latin typeface="微软雅黑" pitchFamily="34" charset="-122"/>
                <a:ea typeface="微软雅黑" pitchFamily="34" charset="-122"/>
              </a:rPr>
              <a:t>院系设置</a:t>
            </a:r>
          </a:p>
        </p:txBody>
      </p:sp>
      <p:sp>
        <p:nvSpPr>
          <p:cNvPr id="26" name="Line 83"/>
          <p:cNvSpPr>
            <a:spLocks noChangeShapeType="1"/>
          </p:cNvSpPr>
          <p:nvPr/>
        </p:nvSpPr>
        <p:spPr bwMode="auto">
          <a:xfrm>
            <a:off x="2239510" y="2014826"/>
            <a:ext cx="665875"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50" b="1">
              <a:solidFill>
                <a:srgbClr val="000099"/>
              </a:solidFill>
              <a:latin typeface="微软雅黑" pitchFamily="34" charset="-122"/>
              <a:ea typeface="微软雅黑" pitchFamily="34" charset="-122"/>
            </a:endParaRPr>
          </a:p>
        </p:txBody>
      </p:sp>
      <p:sp>
        <p:nvSpPr>
          <p:cNvPr id="27" name="Oval 84"/>
          <p:cNvSpPr>
            <a:spLocks noChangeArrowheads="1"/>
          </p:cNvSpPr>
          <p:nvPr/>
        </p:nvSpPr>
        <p:spPr bwMode="auto">
          <a:xfrm>
            <a:off x="2406989" y="2043424"/>
            <a:ext cx="331829" cy="130220"/>
          </a:xfrm>
          <a:prstGeom prst="ellipse">
            <a:avLst/>
          </a:prstGeom>
          <a:solidFill>
            <a:srgbClr val="00FFCC"/>
          </a:solidFill>
          <a:ln w="12700">
            <a:solidFill>
              <a:schemeClr val="tx1"/>
            </a:solidFill>
            <a:round/>
            <a:headEnd/>
            <a:tailEnd/>
          </a:ln>
          <a:effectLst/>
          <a:extLst/>
        </p:spPr>
        <p:txBody>
          <a:bodyPr wrap="none" anchor="ctr"/>
          <a:lstStyle/>
          <a:p>
            <a:pPr eaLnBrk="1" hangingPunct="1"/>
            <a:endParaRPr lang="zh-CN" altLang="en-US" sz="1050" b="1">
              <a:solidFill>
                <a:srgbClr val="000099"/>
              </a:solidFill>
              <a:latin typeface="微软雅黑" pitchFamily="34" charset="-122"/>
              <a:ea typeface="微软雅黑" pitchFamily="34" charset="-122"/>
            </a:endParaRPr>
          </a:p>
        </p:txBody>
      </p:sp>
      <p:sp>
        <p:nvSpPr>
          <p:cNvPr id="28" name="Line 85"/>
          <p:cNvSpPr>
            <a:spLocks noChangeShapeType="1"/>
          </p:cNvSpPr>
          <p:nvPr/>
        </p:nvSpPr>
        <p:spPr bwMode="auto">
          <a:xfrm>
            <a:off x="5805904" y="1936337"/>
            <a:ext cx="284805" cy="131039"/>
          </a:xfrm>
          <a:prstGeom prst="line">
            <a:avLst/>
          </a:prstGeom>
          <a:noFill/>
          <a:ln w="28575">
            <a:solidFill>
              <a:srgbClr val="CC00CC"/>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50" b="1">
              <a:solidFill>
                <a:srgbClr val="000099"/>
              </a:solidFill>
              <a:latin typeface="微软雅黑" pitchFamily="34" charset="-122"/>
              <a:ea typeface="微软雅黑" pitchFamily="34" charset="-122"/>
            </a:endParaRPr>
          </a:p>
        </p:txBody>
      </p:sp>
      <p:sp>
        <p:nvSpPr>
          <p:cNvPr id="29" name="Line 86"/>
          <p:cNvSpPr>
            <a:spLocks noChangeShapeType="1"/>
          </p:cNvSpPr>
          <p:nvPr/>
        </p:nvSpPr>
        <p:spPr bwMode="auto">
          <a:xfrm flipH="1">
            <a:off x="2682517" y="1936336"/>
            <a:ext cx="306600" cy="131039"/>
          </a:xfrm>
          <a:prstGeom prst="line">
            <a:avLst/>
          </a:prstGeom>
          <a:noFill/>
          <a:ln w="28575">
            <a:solidFill>
              <a:srgbClr val="CC00CC"/>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50" b="1">
              <a:solidFill>
                <a:srgbClr val="000099"/>
              </a:solidFill>
              <a:latin typeface="微软雅黑" pitchFamily="34" charset="-122"/>
              <a:ea typeface="微软雅黑" pitchFamily="34" charset="-122"/>
            </a:endParaRPr>
          </a:p>
        </p:txBody>
      </p:sp>
      <p:sp>
        <p:nvSpPr>
          <p:cNvPr id="30" name="Oval 87"/>
          <p:cNvSpPr>
            <a:spLocks noChangeArrowheads="1"/>
          </p:cNvSpPr>
          <p:nvPr/>
        </p:nvSpPr>
        <p:spPr bwMode="auto">
          <a:xfrm>
            <a:off x="6042797" y="2023969"/>
            <a:ext cx="332716" cy="130220"/>
          </a:xfrm>
          <a:prstGeom prst="ellipse">
            <a:avLst/>
          </a:prstGeom>
          <a:solidFill>
            <a:srgbClr val="00FFCC"/>
          </a:solidFill>
          <a:ln w="12700">
            <a:solidFill>
              <a:schemeClr val="tx1"/>
            </a:solidFill>
            <a:round/>
            <a:headEnd/>
            <a:tailEnd/>
          </a:ln>
          <a:effectLst/>
          <a:extLst/>
        </p:spPr>
        <p:txBody>
          <a:bodyPr wrap="none" anchor="ctr"/>
          <a:lstStyle/>
          <a:p>
            <a:pPr eaLnBrk="1" hangingPunct="1"/>
            <a:endParaRPr lang="zh-CN" altLang="en-US" sz="1050" b="1">
              <a:solidFill>
                <a:srgbClr val="000099"/>
              </a:solidFill>
              <a:latin typeface="微软雅黑" pitchFamily="34" charset="-122"/>
              <a:ea typeface="微软雅黑" pitchFamily="34" charset="-122"/>
            </a:endParaRPr>
          </a:p>
        </p:txBody>
      </p:sp>
      <p:sp>
        <p:nvSpPr>
          <p:cNvPr id="31" name="Freeform 88"/>
          <p:cNvSpPr>
            <a:spLocks/>
          </p:cNvSpPr>
          <p:nvPr/>
        </p:nvSpPr>
        <p:spPr bwMode="auto">
          <a:xfrm>
            <a:off x="2632949" y="2122248"/>
            <a:ext cx="3576205" cy="423420"/>
          </a:xfrm>
          <a:custGeom>
            <a:avLst/>
            <a:gdLst>
              <a:gd name="T0" fmla="*/ 0 w 2448"/>
              <a:gd name="T1" fmla="*/ 0 h 852"/>
              <a:gd name="T2" fmla="*/ 0 w 2448"/>
              <a:gd name="T3" fmla="*/ 2147483646 h 852"/>
              <a:gd name="T4" fmla="*/ 2147483646 w 2448"/>
              <a:gd name="T5" fmla="*/ 2147483646 h 852"/>
              <a:gd name="T6" fmla="*/ 2147483646 w 2448"/>
              <a:gd name="T7" fmla="*/ 2147483646 h 852"/>
              <a:gd name="T8" fmla="*/ 2147483646 w 2448"/>
              <a:gd name="T9" fmla="*/ 2147483646 h 852"/>
              <a:gd name="T10" fmla="*/ 2147483646 w 2448"/>
              <a:gd name="T11" fmla="*/ 2147483646 h 852"/>
              <a:gd name="T12" fmla="*/ 2147483646 w 2448"/>
              <a:gd name="T13" fmla="*/ 2147483646 h 852"/>
              <a:gd name="T14" fmla="*/ 2147483646 w 2448"/>
              <a:gd name="T15" fmla="*/ 2147483646 h 852"/>
              <a:gd name="T16" fmla="*/ 2147483646 w 2448"/>
              <a:gd name="T17" fmla="*/ 2147483646 h 852"/>
              <a:gd name="T18" fmla="*/ 2147483646 w 2448"/>
              <a:gd name="T19" fmla="*/ 2147483646 h 852"/>
              <a:gd name="T20" fmla="*/ 2147483646 w 2448"/>
              <a:gd name="T21" fmla="*/ 2147483646 h 852"/>
              <a:gd name="T22" fmla="*/ 2147483646 w 2448"/>
              <a:gd name="T23" fmla="*/ 2147483646 h 852"/>
              <a:gd name="T24" fmla="*/ 2147483646 w 2448"/>
              <a:gd name="T25" fmla="*/ 2147483646 h 852"/>
              <a:gd name="T26" fmla="*/ 2147483646 w 2448"/>
              <a:gd name="T27" fmla="*/ 2147483646 h 852"/>
              <a:gd name="T28" fmla="*/ 2147483646 w 2448"/>
              <a:gd name="T29" fmla="*/ 2147483646 h 852"/>
              <a:gd name="T30" fmla="*/ 2147483646 w 2448"/>
              <a:gd name="T31" fmla="*/ 2147483646 h 85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448" h="852">
                <a:moveTo>
                  <a:pt x="0" y="0"/>
                </a:moveTo>
                <a:lnTo>
                  <a:pt x="0" y="608"/>
                </a:lnTo>
                <a:lnTo>
                  <a:pt x="6" y="651"/>
                </a:lnTo>
                <a:lnTo>
                  <a:pt x="24" y="699"/>
                </a:lnTo>
                <a:lnTo>
                  <a:pt x="66" y="750"/>
                </a:lnTo>
                <a:lnTo>
                  <a:pt x="144" y="793"/>
                </a:lnTo>
                <a:lnTo>
                  <a:pt x="282" y="830"/>
                </a:lnTo>
                <a:lnTo>
                  <a:pt x="432" y="852"/>
                </a:lnTo>
                <a:lnTo>
                  <a:pt x="816" y="852"/>
                </a:lnTo>
                <a:lnTo>
                  <a:pt x="2135" y="852"/>
                </a:lnTo>
                <a:lnTo>
                  <a:pt x="2250" y="837"/>
                </a:lnTo>
                <a:lnTo>
                  <a:pt x="2315" y="815"/>
                </a:lnTo>
                <a:lnTo>
                  <a:pt x="2394" y="757"/>
                </a:lnTo>
                <a:lnTo>
                  <a:pt x="2436" y="680"/>
                </a:lnTo>
                <a:lnTo>
                  <a:pt x="2448" y="615"/>
                </a:lnTo>
                <a:lnTo>
                  <a:pt x="2448" y="18"/>
                </a:lnTo>
              </a:path>
            </a:pathLst>
          </a:custGeom>
          <a:noFill/>
          <a:ln w="28575" cap="flat" cmpd="sng">
            <a:solidFill>
              <a:srgbClr val="002060"/>
            </a:solidFill>
            <a:prstDash val="sysDot"/>
            <a:round/>
            <a:headEnd type="triangle" w="sm" len="lg"/>
            <a:tailEnd type="triangl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50" b="1">
              <a:solidFill>
                <a:srgbClr val="000099"/>
              </a:solidFill>
              <a:latin typeface="微软雅黑" pitchFamily="34" charset="-122"/>
              <a:ea typeface="微软雅黑" pitchFamily="34" charset="-122"/>
            </a:endParaRPr>
          </a:p>
        </p:txBody>
      </p:sp>
      <p:sp>
        <p:nvSpPr>
          <p:cNvPr id="32" name="Line 89"/>
          <p:cNvSpPr>
            <a:spLocks noChangeShapeType="1"/>
          </p:cNvSpPr>
          <p:nvPr/>
        </p:nvSpPr>
        <p:spPr bwMode="auto">
          <a:xfrm flipV="1">
            <a:off x="2738817" y="2096040"/>
            <a:ext cx="3303980" cy="0"/>
          </a:xfrm>
          <a:prstGeom prst="line">
            <a:avLst/>
          </a:prstGeom>
          <a:noFill/>
          <a:ln w="38100">
            <a:solidFill>
              <a:srgbClr val="0000FF"/>
            </a:solidFill>
            <a:round/>
            <a:headEnd type="triangle" w="sm" len="lg"/>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50" b="1">
              <a:solidFill>
                <a:srgbClr val="000099"/>
              </a:solidFill>
              <a:latin typeface="微软雅黑" pitchFamily="34" charset="-122"/>
              <a:ea typeface="微软雅黑" pitchFamily="34" charset="-122"/>
            </a:endParaRPr>
          </a:p>
        </p:txBody>
      </p:sp>
      <p:sp>
        <p:nvSpPr>
          <p:cNvPr id="33" name="Line 90"/>
          <p:cNvSpPr>
            <a:spLocks noChangeShapeType="1"/>
          </p:cNvSpPr>
          <p:nvPr/>
        </p:nvSpPr>
        <p:spPr bwMode="auto">
          <a:xfrm rot="16200000" flipH="1">
            <a:off x="6321392" y="2118904"/>
            <a:ext cx="149057" cy="108244"/>
          </a:xfrm>
          <a:prstGeom prst="line">
            <a:avLst/>
          </a:prstGeom>
          <a:noFill/>
          <a:ln w="28575">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50" b="1">
              <a:solidFill>
                <a:srgbClr val="000099"/>
              </a:solidFill>
              <a:latin typeface="微软雅黑" pitchFamily="34" charset="-122"/>
              <a:ea typeface="微软雅黑" pitchFamily="34" charset="-122"/>
            </a:endParaRPr>
          </a:p>
        </p:txBody>
      </p:sp>
      <p:sp>
        <p:nvSpPr>
          <p:cNvPr id="34" name="Freeform 91"/>
          <p:cNvSpPr>
            <a:spLocks/>
          </p:cNvSpPr>
          <p:nvPr/>
        </p:nvSpPr>
        <p:spPr bwMode="auto">
          <a:xfrm>
            <a:off x="2632950" y="1414637"/>
            <a:ext cx="3307693" cy="343977"/>
          </a:xfrm>
          <a:custGeom>
            <a:avLst/>
            <a:gdLst>
              <a:gd name="T0" fmla="*/ 0 w 2454"/>
              <a:gd name="T1" fmla="*/ 2147483646 h 332"/>
              <a:gd name="T2" fmla="*/ 2147483646 w 2454"/>
              <a:gd name="T3" fmla="*/ 2147483646 h 332"/>
              <a:gd name="T4" fmla="*/ 2147483646 w 2454"/>
              <a:gd name="T5" fmla="*/ 2147483646 h 332"/>
              <a:gd name="T6" fmla="*/ 2147483646 w 2454"/>
              <a:gd name="T7" fmla="*/ 2147483646 h 332"/>
              <a:gd name="T8" fmla="*/ 2147483646 w 2454"/>
              <a:gd name="T9" fmla="*/ 2147483646 h 332"/>
              <a:gd name="T10" fmla="*/ 2147483646 w 2454"/>
              <a:gd name="T11" fmla="*/ 2147483646 h 332"/>
              <a:gd name="T12" fmla="*/ 2147483646 w 2454"/>
              <a:gd name="T13" fmla="*/ 2147483646 h 33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454" h="332">
                <a:moveTo>
                  <a:pt x="0" y="332"/>
                </a:moveTo>
                <a:cubicBezTo>
                  <a:pt x="56" y="300"/>
                  <a:pt x="211" y="189"/>
                  <a:pt x="336" y="140"/>
                </a:cubicBezTo>
                <a:cubicBezTo>
                  <a:pt x="461" y="91"/>
                  <a:pt x="595" y="61"/>
                  <a:pt x="753" y="38"/>
                </a:cubicBezTo>
                <a:cubicBezTo>
                  <a:pt x="911" y="15"/>
                  <a:pt x="1120" y="0"/>
                  <a:pt x="1287" y="2"/>
                </a:cubicBezTo>
                <a:cubicBezTo>
                  <a:pt x="1454" y="4"/>
                  <a:pt x="1606" y="28"/>
                  <a:pt x="1756" y="50"/>
                </a:cubicBezTo>
                <a:cubicBezTo>
                  <a:pt x="1907" y="71"/>
                  <a:pt x="2075" y="102"/>
                  <a:pt x="2191" y="129"/>
                </a:cubicBezTo>
                <a:cubicBezTo>
                  <a:pt x="2307" y="156"/>
                  <a:pt x="2400" y="194"/>
                  <a:pt x="2454" y="212"/>
                </a:cubicBezTo>
              </a:path>
            </a:pathLst>
          </a:custGeom>
          <a:noFill/>
          <a:ln w="38100" cmpd="sng">
            <a:solidFill>
              <a:srgbClr val="CC00CC"/>
            </a:solidFill>
            <a:round/>
            <a:headEnd type="none" w="med" len="me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50" b="1">
              <a:solidFill>
                <a:srgbClr val="000099"/>
              </a:solidFill>
              <a:latin typeface="微软雅黑" pitchFamily="34" charset="-122"/>
              <a:ea typeface="微软雅黑" pitchFamily="34" charset="-122"/>
            </a:endParaRPr>
          </a:p>
        </p:txBody>
      </p:sp>
      <p:sp>
        <p:nvSpPr>
          <p:cNvPr id="35" name="Line 92"/>
          <p:cNvSpPr>
            <a:spLocks noChangeShapeType="1"/>
          </p:cNvSpPr>
          <p:nvPr/>
        </p:nvSpPr>
        <p:spPr bwMode="auto">
          <a:xfrm>
            <a:off x="3140504" y="2744683"/>
            <a:ext cx="0" cy="1540528"/>
          </a:xfrm>
          <a:prstGeom prst="line">
            <a:avLst/>
          </a:prstGeom>
          <a:noFill/>
          <a:ln w="19050">
            <a:solidFill>
              <a:srgbClr val="0066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050" b="1">
              <a:solidFill>
                <a:srgbClr val="000099"/>
              </a:solidFill>
              <a:latin typeface="微软雅黑" pitchFamily="34" charset="-122"/>
              <a:ea typeface="微软雅黑" pitchFamily="34" charset="-122"/>
            </a:endParaRPr>
          </a:p>
        </p:txBody>
      </p:sp>
      <p:sp>
        <p:nvSpPr>
          <p:cNvPr id="36" name="Line 93"/>
          <p:cNvSpPr>
            <a:spLocks noChangeShapeType="1"/>
          </p:cNvSpPr>
          <p:nvPr/>
        </p:nvSpPr>
        <p:spPr bwMode="auto">
          <a:xfrm>
            <a:off x="6015172" y="2744683"/>
            <a:ext cx="0" cy="1540528"/>
          </a:xfrm>
          <a:prstGeom prst="line">
            <a:avLst/>
          </a:prstGeom>
          <a:noFill/>
          <a:ln w="19050">
            <a:solidFill>
              <a:srgbClr val="0066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050" b="1">
              <a:solidFill>
                <a:srgbClr val="000099"/>
              </a:solidFill>
              <a:latin typeface="微软雅黑" pitchFamily="34" charset="-122"/>
              <a:ea typeface="微软雅黑" pitchFamily="34" charset="-122"/>
            </a:endParaRPr>
          </a:p>
        </p:txBody>
      </p:sp>
      <p:grpSp>
        <p:nvGrpSpPr>
          <p:cNvPr id="37" name="Group 116"/>
          <p:cNvGrpSpPr>
            <a:grpSpLocks/>
          </p:cNvGrpSpPr>
          <p:nvPr/>
        </p:nvGrpSpPr>
        <p:grpSpPr bwMode="auto">
          <a:xfrm>
            <a:off x="3140504" y="2983830"/>
            <a:ext cx="2874668" cy="253888"/>
            <a:chOff x="1149" y="2704"/>
            <a:chExt cx="3240" cy="310"/>
          </a:xfrm>
        </p:grpSpPr>
        <p:sp>
          <p:nvSpPr>
            <p:cNvPr id="38" name="Line 103"/>
            <p:cNvSpPr>
              <a:spLocks noChangeShapeType="1"/>
            </p:cNvSpPr>
            <p:nvPr/>
          </p:nvSpPr>
          <p:spPr bwMode="auto">
            <a:xfrm>
              <a:off x="1149" y="2836"/>
              <a:ext cx="3240" cy="0"/>
            </a:xfrm>
            <a:prstGeom prst="line">
              <a:avLst/>
            </a:prstGeom>
            <a:noFill/>
            <a:ln w="28575">
              <a:solidFill>
                <a:srgbClr val="0000FF"/>
              </a:solidFill>
              <a:prstDash val="sysDot"/>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050" b="1">
                <a:solidFill>
                  <a:srgbClr val="0000FF"/>
                </a:solidFill>
                <a:latin typeface="微软雅黑" pitchFamily="34" charset="-122"/>
                <a:ea typeface="微软雅黑" pitchFamily="34" charset="-122"/>
              </a:endParaRPr>
            </a:p>
          </p:txBody>
        </p:sp>
        <p:sp>
          <p:nvSpPr>
            <p:cNvPr id="39" name="Text Box 104"/>
            <p:cNvSpPr txBox="1">
              <a:spLocks noChangeArrowheads="1"/>
            </p:cNvSpPr>
            <p:nvPr/>
          </p:nvSpPr>
          <p:spPr bwMode="auto">
            <a:xfrm>
              <a:off x="2176" y="2704"/>
              <a:ext cx="1204" cy="31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zh-CN" altLang="en-US" sz="1050" b="1" dirty="0">
                  <a:latin typeface="微软雅黑" pitchFamily="34" charset="-122"/>
                  <a:ea typeface="微软雅黑" pitchFamily="34" charset="-122"/>
                </a:rPr>
                <a:t>建立 </a:t>
              </a:r>
              <a:r>
                <a:rPr kumimoji="1" lang="en-US" altLang="zh-CN" sz="1050" b="1" dirty="0">
                  <a:latin typeface="微软雅黑" pitchFamily="34" charset="-122"/>
                  <a:ea typeface="微软雅黑" pitchFamily="34" charset="-122"/>
                </a:rPr>
                <a:t>TCP </a:t>
              </a:r>
              <a:r>
                <a:rPr kumimoji="1" lang="zh-CN" altLang="en-US" sz="1050" b="1" dirty="0">
                  <a:latin typeface="微软雅黑" pitchFamily="34" charset="-122"/>
                  <a:ea typeface="微软雅黑" pitchFamily="34" charset="-122"/>
                </a:rPr>
                <a:t>连接</a:t>
              </a:r>
            </a:p>
          </p:txBody>
        </p:sp>
      </p:grpSp>
      <p:sp>
        <p:nvSpPr>
          <p:cNvPr id="40" name="Line 108"/>
          <p:cNvSpPr>
            <a:spLocks noChangeShapeType="1"/>
          </p:cNvSpPr>
          <p:nvPr/>
        </p:nvSpPr>
        <p:spPr bwMode="auto">
          <a:xfrm>
            <a:off x="6598222" y="2301742"/>
            <a:ext cx="289241" cy="82718"/>
          </a:xfrm>
          <a:prstGeom prst="line">
            <a:avLst/>
          </a:prstGeom>
          <a:noFill/>
          <a:ln w="28575">
            <a:solidFill>
              <a:srgbClr val="333399"/>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050" b="1">
              <a:solidFill>
                <a:srgbClr val="000099"/>
              </a:solidFill>
              <a:latin typeface="微软雅黑" pitchFamily="34" charset="-122"/>
              <a:ea typeface="微软雅黑" pitchFamily="34" charset="-122"/>
            </a:endParaRPr>
          </a:p>
        </p:txBody>
      </p:sp>
      <p:sp>
        <p:nvSpPr>
          <p:cNvPr id="42" name="AutoShape 111"/>
          <p:cNvSpPr>
            <a:spLocks noChangeArrowheads="1"/>
          </p:cNvSpPr>
          <p:nvPr/>
        </p:nvSpPr>
        <p:spPr bwMode="auto">
          <a:xfrm>
            <a:off x="6286790" y="2216433"/>
            <a:ext cx="332716" cy="130220"/>
          </a:xfrm>
          <a:prstGeom prst="can">
            <a:avLst>
              <a:gd name="adj" fmla="val 39583"/>
            </a:avLst>
          </a:prstGeom>
          <a:solidFill>
            <a:srgbClr val="FF00FF"/>
          </a:solidFill>
          <a:ln w="9525">
            <a:solidFill>
              <a:schemeClr val="tx1"/>
            </a:solidFill>
            <a:round/>
            <a:headEnd/>
            <a:tailEnd/>
          </a:ln>
          <a:effectLst/>
          <a:extLst/>
        </p:spPr>
        <p:txBody>
          <a:bodyPr wrap="none" anchor="ctr"/>
          <a:lstStyle/>
          <a:p>
            <a:pPr eaLnBrk="1" hangingPunct="1"/>
            <a:endParaRPr lang="zh-CN" altLang="en-US" sz="1050" b="1">
              <a:solidFill>
                <a:srgbClr val="000099"/>
              </a:solidFill>
              <a:latin typeface="微软雅黑" pitchFamily="34" charset="-122"/>
              <a:ea typeface="微软雅黑" pitchFamily="34" charset="-122"/>
            </a:endParaRPr>
          </a:p>
        </p:txBody>
      </p:sp>
      <p:grpSp>
        <p:nvGrpSpPr>
          <p:cNvPr id="44" name="Group 117"/>
          <p:cNvGrpSpPr>
            <a:grpSpLocks/>
          </p:cNvGrpSpPr>
          <p:nvPr/>
        </p:nvGrpSpPr>
        <p:grpSpPr bwMode="auto">
          <a:xfrm>
            <a:off x="2403207" y="3233627"/>
            <a:ext cx="3611964" cy="415230"/>
            <a:chOff x="318" y="3009"/>
            <a:chExt cx="4071" cy="507"/>
          </a:xfrm>
        </p:grpSpPr>
        <p:sp>
          <p:nvSpPr>
            <p:cNvPr id="45" name="Line 94"/>
            <p:cNvSpPr>
              <a:spLocks noChangeShapeType="1"/>
            </p:cNvSpPr>
            <p:nvPr/>
          </p:nvSpPr>
          <p:spPr bwMode="auto">
            <a:xfrm>
              <a:off x="1149" y="3218"/>
              <a:ext cx="3240" cy="0"/>
            </a:xfrm>
            <a:prstGeom prst="line">
              <a:avLst/>
            </a:prstGeom>
            <a:noFill/>
            <a:ln w="28575">
              <a:solidFill>
                <a:srgbClr val="0000FF"/>
              </a:solidFill>
              <a:prstDash val="sysDash"/>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050" b="1">
                <a:solidFill>
                  <a:srgbClr val="000099"/>
                </a:solidFill>
                <a:latin typeface="微软雅黑" pitchFamily="34" charset="-122"/>
                <a:ea typeface="微软雅黑" pitchFamily="34" charset="-122"/>
              </a:endParaRPr>
            </a:p>
          </p:txBody>
        </p:sp>
        <p:grpSp>
          <p:nvGrpSpPr>
            <p:cNvPr id="46" name="Group 95"/>
            <p:cNvGrpSpPr>
              <a:grpSpLocks/>
            </p:cNvGrpSpPr>
            <p:nvPr/>
          </p:nvGrpSpPr>
          <p:grpSpPr bwMode="auto">
            <a:xfrm>
              <a:off x="1373" y="3067"/>
              <a:ext cx="1651" cy="303"/>
              <a:chOff x="513" y="1824"/>
              <a:chExt cx="1296" cy="240"/>
            </a:xfrm>
          </p:grpSpPr>
          <p:sp>
            <p:nvSpPr>
              <p:cNvPr id="48" name="AutoShape 96"/>
              <p:cNvSpPr>
                <a:spLocks noChangeArrowheads="1"/>
              </p:cNvSpPr>
              <p:nvPr/>
            </p:nvSpPr>
            <p:spPr bwMode="auto">
              <a:xfrm>
                <a:off x="1521" y="1872"/>
                <a:ext cx="288" cy="144"/>
              </a:xfrm>
              <a:prstGeom prst="rightArrow">
                <a:avLst>
                  <a:gd name="adj1" fmla="val 50000"/>
                  <a:gd name="adj2" fmla="val 50000"/>
                </a:avLst>
              </a:prstGeom>
              <a:solidFill>
                <a:srgbClr val="66FF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1050" b="1">
                  <a:solidFill>
                    <a:srgbClr val="000099"/>
                  </a:solidFill>
                  <a:latin typeface="微软雅黑" pitchFamily="34" charset="-122"/>
                  <a:ea typeface="微软雅黑" pitchFamily="34" charset="-122"/>
                </a:endParaRPr>
              </a:p>
            </p:txBody>
          </p:sp>
          <p:sp>
            <p:nvSpPr>
              <p:cNvPr id="49" name="Rectangle 97"/>
              <p:cNvSpPr>
                <a:spLocks noChangeArrowheads="1"/>
              </p:cNvSpPr>
              <p:nvPr/>
            </p:nvSpPr>
            <p:spPr bwMode="auto">
              <a:xfrm>
                <a:off x="513" y="1824"/>
                <a:ext cx="1008" cy="240"/>
              </a:xfrm>
              <a:prstGeom prst="rect">
                <a:avLst/>
              </a:prstGeom>
              <a:solidFill>
                <a:srgbClr val="66FF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r>
                  <a:rPr kumimoji="1" lang="en-US" altLang="zh-CN" sz="1050" b="1" dirty="0">
                    <a:latin typeface="微软雅黑" pitchFamily="34" charset="-122"/>
                    <a:ea typeface="微软雅黑" pitchFamily="34" charset="-122"/>
                  </a:rPr>
                  <a:t>HTTP </a:t>
                </a:r>
                <a:r>
                  <a:rPr kumimoji="1" lang="zh-CN" altLang="en-US" sz="1050" b="1" dirty="0">
                    <a:latin typeface="微软雅黑" pitchFamily="34" charset="-122"/>
                    <a:ea typeface="微软雅黑" pitchFamily="34" charset="-122"/>
                  </a:rPr>
                  <a:t>请求报文</a:t>
                </a:r>
              </a:p>
            </p:txBody>
          </p:sp>
        </p:grpSp>
        <p:sp>
          <p:nvSpPr>
            <p:cNvPr id="47" name="Text Box 114"/>
            <p:cNvSpPr txBox="1">
              <a:spLocks noChangeArrowheads="1"/>
            </p:cNvSpPr>
            <p:nvPr/>
          </p:nvSpPr>
          <p:spPr bwMode="auto">
            <a:xfrm>
              <a:off x="318" y="3009"/>
              <a:ext cx="815" cy="5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1050" b="1" dirty="0">
                  <a:solidFill>
                    <a:srgbClr val="000099"/>
                  </a:solidFill>
                  <a:latin typeface="微软雅黑" pitchFamily="34" charset="-122"/>
                  <a:ea typeface="微软雅黑" pitchFamily="34" charset="-122"/>
                  <a:sym typeface="Wingdings" pitchFamily="2" charset="2"/>
                </a:rPr>
                <a:t>浏览器</a:t>
              </a:r>
              <a:endParaRPr kumimoji="1" lang="en-US" altLang="zh-CN" sz="1050" b="1" dirty="0">
                <a:solidFill>
                  <a:srgbClr val="000099"/>
                </a:solidFill>
                <a:latin typeface="微软雅黑" pitchFamily="34" charset="-122"/>
                <a:ea typeface="微软雅黑" pitchFamily="34" charset="-122"/>
                <a:sym typeface="Wingdings" pitchFamily="2" charset="2"/>
              </a:endParaRPr>
            </a:p>
            <a:p>
              <a:pPr algn="ctr" eaLnBrk="1" hangingPunct="1"/>
              <a:r>
                <a:rPr kumimoji="1" lang="zh-CN" altLang="en-US" sz="1050" b="1" dirty="0">
                  <a:solidFill>
                    <a:srgbClr val="000099"/>
                  </a:solidFill>
                  <a:latin typeface="微软雅黑" pitchFamily="34" charset="-122"/>
                  <a:ea typeface="微软雅黑" pitchFamily="34" charset="-122"/>
                  <a:sym typeface="Wingdings" pitchFamily="2" charset="2"/>
                </a:rPr>
                <a:t>发出</a:t>
              </a:r>
              <a:r>
                <a:rPr kumimoji="1" lang="zh-CN" altLang="en-US" sz="1050" b="1" dirty="0">
                  <a:solidFill>
                    <a:srgbClr val="000099"/>
                  </a:solidFill>
                  <a:latin typeface="微软雅黑" pitchFamily="34" charset="-122"/>
                  <a:ea typeface="微软雅黑" pitchFamily="34" charset="-122"/>
                </a:rPr>
                <a:t>请求</a:t>
              </a:r>
            </a:p>
          </p:txBody>
        </p:sp>
      </p:grpSp>
      <p:grpSp>
        <p:nvGrpSpPr>
          <p:cNvPr id="50" name="Group 120"/>
          <p:cNvGrpSpPr>
            <a:grpSpLocks/>
          </p:cNvGrpSpPr>
          <p:nvPr/>
        </p:nvGrpSpPr>
        <p:grpSpPr bwMode="auto">
          <a:xfrm>
            <a:off x="3140504" y="3950245"/>
            <a:ext cx="2874668" cy="253889"/>
            <a:chOff x="1149" y="3884"/>
            <a:chExt cx="3240" cy="310"/>
          </a:xfrm>
        </p:grpSpPr>
        <p:sp>
          <p:nvSpPr>
            <p:cNvPr id="51" name="Line 106"/>
            <p:cNvSpPr>
              <a:spLocks noChangeShapeType="1"/>
            </p:cNvSpPr>
            <p:nvPr/>
          </p:nvSpPr>
          <p:spPr bwMode="auto">
            <a:xfrm>
              <a:off x="1149" y="4012"/>
              <a:ext cx="3240" cy="0"/>
            </a:xfrm>
            <a:prstGeom prst="line">
              <a:avLst/>
            </a:prstGeom>
            <a:noFill/>
            <a:ln w="28575">
              <a:solidFill>
                <a:srgbClr val="0000FF"/>
              </a:solidFill>
              <a:prstDash val="sysDot"/>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050" b="1">
                <a:solidFill>
                  <a:srgbClr val="0000FF"/>
                </a:solidFill>
                <a:latin typeface="微软雅黑" pitchFamily="34" charset="-122"/>
                <a:ea typeface="微软雅黑" pitchFamily="34" charset="-122"/>
              </a:endParaRPr>
            </a:p>
          </p:txBody>
        </p:sp>
        <p:sp>
          <p:nvSpPr>
            <p:cNvPr id="52" name="Text Box 107"/>
            <p:cNvSpPr txBox="1">
              <a:spLocks noChangeArrowheads="1"/>
            </p:cNvSpPr>
            <p:nvPr/>
          </p:nvSpPr>
          <p:spPr bwMode="auto">
            <a:xfrm>
              <a:off x="2176" y="3884"/>
              <a:ext cx="1204" cy="31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zh-CN" altLang="en-US" sz="1050" b="1" dirty="0">
                  <a:latin typeface="微软雅黑" pitchFamily="34" charset="-122"/>
                  <a:ea typeface="微软雅黑" pitchFamily="34" charset="-122"/>
                </a:rPr>
                <a:t>释放 </a:t>
              </a:r>
              <a:r>
                <a:rPr kumimoji="1" lang="en-US" altLang="zh-CN" sz="1050" b="1" dirty="0">
                  <a:latin typeface="微软雅黑" pitchFamily="34" charset="-122"/>
                  <a:ea typeface="微软雅黑" pitchFamily="34" charset="-122"/>
                </a:rPr>
                <a:t>TCP </a:t>
              </a:r>
              <a:r>
                <a:rPr kumimoji="1" lang="zh-CN" altLang="en-US" sz="1050" b="1" dirty="0">
                  <a:latin typeface="微软雅黑" pitchFamily="34" charset="-122"/>
                  <a:ea typeface="微软雅黑" pitchFamily="34" charset="-122"/>
                </a:rPr>
                <a:t>连接</a:t>
              </a:r>
            </a:p>
          </p:txBody>
        </p:sp>
      </p:grpSp>
      <p:grpSp>
        <p:nvGrpSpPr>
          <p:cNvPr id="63" name="组合 62"/>
          <p:cNvGrpSpPr/>
          <p:nvPr/>
        </p:nvGrpSpPr>
        <p:grpSpPr>
          <a:xfrm>
            <a:off x="3153210" y="3385565"/>
            <a:ext cx="3564300" cy="707886"/>
            <a:chOff x="3088360" y="3476355"/>
            <a:chExt cx="3564300" cy="707886"/>
          </a:xfrm>
        </p:grpSpPr>
        <p:sp>
          <p:nvSpPr>
            <p:cNvPr id="56" name="Line 98"/>
            <p:cNvSpPr>
              <a:spLocks noChangeShapeType="1"/>
            </p:cNvSpPr>
            <p:nvPr/>
          </p:nvSpPr>
          <p:spPr bwMode="auto">
            <a:xfrm flipH="1">
              <a:off x="3088360" y="3829738"/>
              <a:ext cx="2861961" cy="0"/>
            </a:xfrm>
            <a:prstGeom prst="line">
              <a:avLst/>
            </a:prstGeom>
            <a:noFill/>
            <a:ln w="28575">
              <a:solidFill>
                <a:srgbClr val="CC00CC"/>
              </a:solidFill>
              <a:prstDash val="dash"/>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050" b="1">
                <a:solidFill>
                  <a:srgbClr val="000099"/>
                </a:solidFill>
                <a:latin typeface="微软雅黑" pitchFamily="34" charset="-122"/>
                <a:ea typeface="微软雅黑" pitchFamily="34" charset="-122"/>
              </a:endParaRPr>
            </a:p>
          </p:txBody>
        </p:sp>
        <p:sp>
          <p:nvSpPr>
            <p:cNvPr id="43" name="Rectangle 112"/>
            <p:cNvSpPr>
              <a:spLocks noChangeArrowheads="1"/>
            </p:cNvSpPr>
            <p:nvPr/>
          </p:nvSpPr>
          <p:spPr bwMode="auto">
            <a:xfrm>
              <a:off x="5540207" y="3647403"/>
              <a:ext cx="275920" cy="36032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1050" b="1">
                <a:solidFill>
                  <a:srgbClr val="000099"/>
                </a:solidFill>
                <a:latin typeface="微软雅黑" pitchFamily="34" charset="-122"/>
                <a:ea typeface="微软雅黑" pitchFamily="34" charset="-122"/>
              </a:endParaRPr>
            </a:p>
          </p:txBody>
        </p:sp>
        <p:sp>
          <p:nvSpPr>
            <p:cNvPr id="54" name="Text Box 109"/>
            <p:cNvSpPr txBox="1">
              <a:spLocks noChangeArrowheads="1"/>
            </p:cNvSpPr>
            <p:nvPr/>
          </p:nvSpPr>
          <p:spPr bwMode="auto">
            <a:xfrm>
              <a:off x="5929385" y="3696241"/>
              <a:ext cx="723275" cy="4154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1050" b="1" dirty="0">
                  <a:solidFill>
                    <a:srgbClr val="000099"/>
                  </a:solidFill>
                  <a:latin typeface="微软雅黑" pitchFamily="34" charset="-122"/>
                  <a:ea typeface="微软雅黑" pitchFamily="34" charset="-122"/>
                  <a:sym typeface="Wingdings" pitchFamily="2" charset="2"/>
                </a:rPr>
                <a:t>服务器</a:t>
              </a:r>
              <a:endParaRPr kumimoji="1" lang="en-US" altLang="zh-CN" sz="1050" b="1" dirty="0">
                <a:solidFill>
                  <a:srgbClr val="000099"/>
                </a:solidFill>
                <a:latin typeface="微软雅黑" pitchFamily="34" charset="-122"/>
                <a:ea typeface="微软雅黑" pitchFamily="34" charset="-122"/>
                <a:sym typeface="Wingdings" pitchFamily="2" charset="2"/>
              </a:endParaRPr>
            </a:p>
            <a:p>
              <a:pPr algn="ctr" eaLnBrk="1" hangingPunct="1"/>
              <a:r>
                <a:rPr kumimoji="1" lang="zh-CN" altLang="en-US" sz="1050" b="1" dirty="0">
                  <a:solidFill>
                    <a:srgbClr val="000099"/>
                  </a:solidFill>
                  <a:latin typeface="微软雅黑" pitchFamily="34" charset="-122"/>
                  <a:ea typeface="微软雅黑" pitchFamily="34" charset="-122"/>
                  <a:sym typeface="Wingdings" pitchFamily="2" charset="2"/>
                </a:rPr>
                <a:t>返回</a:t>
              </a:r>
              <a:r>
                <a:rPr kumimoji="1" lang="zh-CN" altLang="en-US" sz="1050" b="1" dirty="0">
                  <a:solidFill>
                    <a:srgbClr val="000099"/>
                  </a:solidFill>
                  <a:latin typeface="微软雅黑" pitchFamily="34" charset="-122"/>
                  <a:ea typeface="微软雅黑" pitchFamily="34" charset="-122"/>
                </a:rPr>
                <a:t>响应</a:t>
              </a:r>
            </a:p>
          </p:txBody>
        </p:sp>
        <p:sp>
          <p:nvSpPr>
            <p:cNvPr id="57" name="TextBox 56"/>
            <p:cNvSpPr txBox="1"/>
            <p:nvPr/>
          </p:nvSpPr>
          <p:spPr>
            <a:xfrm>
              <a:off x="5480337" y="3476355"/>
              <a:ext cx="393049" cy="707886"/>
            </a:xfrm>
            <a:prstGeom prst="rect">
              <a:avLst/>
            </a:prstGeom>
            <a:noFill/>
          </p:spPr>
          <p:txBody>
            <a:bodyPr wrap="square" rtlCol="0" anchor="ctr">
              <a:spAutoFit/>
            </a:bodyPr>
            <a:lstStyle/>
            <a:p>
              <a:pPr algn="ctr"/>
              <a:r>
                <a:rPr kumimoji="1" lang="en-US" altLang="zh-CN" sz="4000" b="1" dirty="0">
                  <a:solidFill>
                    <a:srgbClr val="009900"/>
                  </a:solidFill>
                  <a:latin typeface="微软雅黑" pitchFamily="34" charset="-122"/>
                  <a:ea typeface="微软雅黑" pitchFamily="34" charset="-122"/>
                  <a:sym typeface="Wingdings" pitchFamily="2" charset="2"/>
                </a:rPr>
                <a:t></a:t>
              </a:r>
              <a:endParaRPr lang="zh-CN" altLang="en-US" sz="4000" dirty="0">
                <a:solidFill>
                  <a:srgbClr val="009900"/>
                </a:solidFill>
                <a:latin typeface="微软雅黑" pitchFamily="34" charset="-122"/>
                <a:ea typeface="微软雅黑" pitchFamily="34" charset="-122"/>
              </a:endParaRPr>
            </a:p>
          </p:txBody>
        </p:sp>
        <p:grpSp>
          <p:nvGrpSpPr>
            <p:cNvPr id="58" name="Group 99"/>
            <p:cNvGrpSpPr>
              <a:grpSpLocks/>
            </p:cNvGrpSpPr>
            <p:nvPr/>
          </p:nvGrpSpPr>
          <p:grpSpPr bwMode="auto">
            <a:xfrm flipH="1">
              <a:off x="4089834" y="3706069"/>
              <a:ext cx="1450373" cy="248156"/>
              <a:chOff x="903" y="1824"/>
              <a:chExt cx="1284" cy="240"/>
            </a:xfrm>
          </p:grpSpPr>
          <p:sp>
            <p:nvSpPr>
              <p:cNvPr id="59" name="AutoShape 100"/>
              <p:cNvSpPr>
                <a:spLocks noChangeArrowheads="1"/>
              </p:cNvSpPr>
              <p:nvPr/>
            </p:nvSpPr>
            <p:spPr bwMode="auto">
              <a:xfrm>
                <a:off x="1899" y="1872"/>
                <a:ext cx="288" cy="144"/>
              </a:xfrm>
              <a:prstGeom prst="rightArrow">
                <a:avLst>
                  <a:gd name="adj1" fmla="val 50000"/>
                  <a:gd name="adj2" fmla="val 50000"/>
                </a:avLst>
              </a:prstGeom>
              <a:solidFill>
                <a:srgbClr val="00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1050" b="1">
                  <a:solidFill>
                    <a:srgbClr val="000099"/>
                  </a:solidFill>
                  <a:latin typeface="微软雅黑" pitchFamily="34" charset="-122"/>
                  <a:ea typeface="微软雅黑" pitchFamily="34" charset="-122"/>
                </a:endParaRPr>
              </a:p>
            </p:txBody>
          </p:sp>
          <p:sp>
            <p:nvSpPr>
              <p:cNvPr id="60" name="Rectangle 101"/>
              <p:cNvSpPr>
                <a:spLocks noChangeArrowheads="1"/>
              </p:cNvSpPr>
              <p:nvPr/>
            </p:nvSpPr>
            <p:spPr bwMode="auto">
              <a:xfrm>
                <a:off x="903" y="1824"/>
                <a:ext cx="1008" cy="240"/>
              </a:xfrm>
              <a:prstGeom prst="rect">
                <a:avLst/>
              </a:prstGeom>
              <a:solidFill>
                <a:srgbClr val="00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r>
                  <a:rPr kumimoji="1" lang="en-US" altLang="zh-CN" sz="1050" b="1" dirty="0">
                    <a:latin typeface="微软雅黑" pitchFamily="34" charset="-122"/>
                    <a:ea typeface="微软雅黑" pitchFamily="34" charset="-122"/>
                  </a:rPr>
                  <a:t>HTTP </a:t>
                </a:r>
                <a:r>
                  <a:rPr kumimoji="1" lang="zh-CN" altLang="en-US" sz="1050" b="1" dirty="0">
                    <a:latin typeface="微软雅黑" pitchFamily="34" charset="-122"/>
                    <a:ea typeface="微软雅黑" pitchFamily="34" charset="-122"/>
                  </a:rPr>
                  <a:t>响应报文</a:t>
                </a:r>
              </a:p>
            </p:txBody>
          </p:sp>
        </p:grpSp>
      </p:grpSp>
      <p:sp>
        <p:nvSpPr>
          <p:cNvPr id="64" name="AutoShape 5"/>
          <p:cNvSpPr>
            <a:spLocks noChangeArrowheads="1"/>
          </p:cNvSpPr>
          <p:nvPr/>
        </p:nvSpPr>
        <p:spPr bwMode="auto">
          <a:xfrm>
            <a:off x="556963" y="656538"/>
            <a:ext cx="8048776"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65" name="矩形 64"/>
          <p:cNvSpPr/>
          <p:nvPr/>
        </p:nvSpPr>
        <p:spPr>
          <a:xfrm>
            <a:off x="645268" y="614298"/>
            <a:ext cx="2236510" cy="400110"/>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000" b="1" dirty="0">
                <a:latin typeface="微软雅黑" pitchFamily="34" charset="-122"/>
                <a:ea typeface="微软雅黑" pitchFamily="34" charset="-122"/>
              </a:rPr>
              <a:t>万维网的工作过程</a:t>
            </a:r>
          </a:p>
        </p:txBody>
      </p:sp>
    </p:spTree>
    <p:extLst>
      <p:ext uri="{BB962C8B-B14F-4D97-AF65-F5344CB8AC3E}">
        <p14:creationId xmlns:p14="http://schemas.microsoft.com/office/powerpoint/2010/main" val="2436903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3000" fill="hold" nodeType="afterEffect">
                                  <p:stCondLst>
                                    <p:cond delay="500"/>
                                  </p:stCondLst>
                                  <p:childTnLst>
                                    <p:anim calcmode="discrete" valueType="str">
                                      <p:cBhvr>
                                        <p:cTn id="6" dur="500" fill="hold"/>
                                        <p:tgtEl>
                                          <p:spTgt spid="37"/>
                                        </p:tgtEl>
                                        <p:attrNameLst>
                                          <p:attrName>style.visibility</p:attrName>
                                        </p:attrNameLst>
                                      </p:cBhvr>
                                      <p:tavLst>
                                        <p:tav tm="0">
                                          <p:val>
                                            <p:strVal val="hidden"/>
                                          </p:val>
                                        </p:tav>
                                        <p:tav tm="50000">
                                          <p:val>
                                            <p:strVal val="visible"/>
                                          </p:val>
                                        </p:tav>
                                      </p:tavLst>
                                    </p:anim>
                                  </p:childTnLst>
                                </p:cTn>
                              </p:par>
                            </p:childTnLst>
                          </p:cTn>
                        </p:par>
                        <p:par>
                          <p:cTn id="7" fill="hold">
                            <p:stCondLst>
                              <p:cond delay="2000"/>
                            </p:stCondLst>
                            <p:childTnLst>
                              <p:par>
                                <p:cTn id="8" presetID="22" presetClass="entr" presetSubtype="8" fill="hold" nodeType="afterEffect">
                                  <p:stCondLst>
                                    <p:cond delay="500"/>
                                  </p:stCondLst>
                                  <p:childTnLst>
                                    <p:set>
                                      <p:cBhvr>
                                        <p:cTn id="9" dur="1" fill="hold">
                                          <p:stCondLst>
                                            <p:cond delay="0"/>
                                          </p:stCondLst>
                                        </p:cTn>
                                        <p:tgtEl>
                                          <p:spTgt spid="44"/>
                                        </p:tgtEl>
                                        <p:attrNameLst>
                                          <p:attrName>style.visibility</p:attrName>
                                        </p:attrNameLst>
                                      </p:cBhvr>
                                      <p:to>
                                        <p:strVal val="visible"/>
                                      </p:to>
                                    </p:set>
                                    <p:animEffect transition="in" filter="wipe(left)">
                                      <p:cBhvr>
                                        <p:cTn id="10" dur="2000"/>
                                        <p:tgtEl>
                                          <p:spTgt spid="44"/>
                                        </p:tgtEl>
                                      </p:cBhvr>
                                    </p:animEffect>
                                  </p:childTnLst>
                                </p:cTn>
                              </p:par>
                            </p:childTnLst>
                          </p:cTn>
                        </p:par>
                        <p:par>
                          <p:cTn id="11" fill="hold">
                            <p:stCondLst>
                              <p:cond delay="4500"/>
                            </p:stCondLst>
                            <p:childTnLst>
                              <p:par>
                                <p:cTn id="12" presetID="22" presetClass="entr" presetSubtype="2" fill="hold" nodeType="afterEffect">
                                  <p:stCondLst>
                                    <p:cond delay="0"/>
                                  </p:stCondLst>
                                  <p:childTnLst>
                                    <p:set>
                                      <p:cBhvr>
                                        <p:cTn id="13" dur="1" fill="hold">
                                          <p:stCondLst>
                                            <p:cond delay="0"/>
                                          </p:stCondLst>
                                        </p:cTn>
                                        <p:tgtEl>
                                          <p:spTgt spid="63"/>
                                        </p:tgtEl>
                                        <p:attrNameLst>
                                          <p:attrName>style.visibility</p:attrName>
                                        </p:attrNameLst>
                                      </p:cBhvr>
                                      <p:to>
                                        <p:strVal val="visible"/>
                                      </p:to>
                                    </p:set>
                                    <p:animEffect transition="in" filter="wipe(right)">
                                      <p:cBhvr>
                                        <p:cTn id="14" dur="2000"/>
                                        <p:tgtEl>
                                          <p:spTgt spid="63"/>
                                        </p:tgtEl>
                                      </p:cBhvr>
                                    </p:animEffect>
                                  </p:childTnLst>
                                </p:cTn>
                              </p:par>
                            </p:childTnLst>
                          </p:cTn>
                        </p:par>
                        <p:par>
                          <p:cTn id="15" fill="hold">
                            <p:stCondLst>
                              <p:cond delay="6500"/>
                            </p:stCondLst>
                            <p:childTnLst>
                              <p:par>
                                <p:cTn id="16" presetID="1" presetClass="entr" presetSubtype="0" fill="hold" nodeType="afterEffect">
                                  <p:stCondLst>
                                    <p:cond delay="500"/>
                                  </p:stCondLst>
                                  <p:childTnLst>
                                    <p:set>
                                      <p:cBhvr>
                                        <p:cTn id="17" dur="1" fill="hold">
                                          <p:stCondLst>
                                            <p:cond delay="0"/>
                                          </p:stCondLst>
                                        </p:cTn>
                                        <p:tgtEl>
                                          <p:spTgt spid="50"/>
                                        </p:tgtEl>
                                        <p:attrNameLst>
                                          <p:attrName>style.visibility</p:attrName>
                                        </p:attrNameLst>
                                      </p:cBhvr>
                                      <p:to>
                                        <p:strVal val="visible"/>
                                      </p:to>
                                    </p:set>
                                  </p:childTnLst>
                                </p:cTn>
                              </p:par>
                            </p:childTnLst>
                          </p:cTn>
                        </p:par>
                        <p:par>
                          <p:cTn id="18" fill="hold">
                            <p:stCondLst>
                              <p:cond delay="7000"/>
                            </p:stCondLst>
                            <p:childTnLst>
                              <p:par>
                                <p:cTn id="19" presetID="35" presetClass="emph" presetSubtype="0" repeatCount="3000" fill="hold" nodeType="afterEffect">
                                  <p:stCondLst>
                                    <p:cond delay="0"/>
                                  </p:stCondLst>
                                  <p:childTnLst>
                                    <p:anim calcmode="discrete" valueType="str">
                                      <p:cBhvr>
                                        <p:cTn id="20" dur="500" fill="hold"/>
                                        <p:tgtEl>
                                          <p:spTgt spid="50"/>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68"/>
          <p:cNvSpPr>
            <a:spLocks noChangeArrowheads="1"/>
          </p:cNvSpPr>
          <p:nvPr/>
        </p:nvSpPr>
        <p:spPr bwMode="auto">
          <a:xfrm>
            <a:off x="562151" y="1399760"/>
            <a:ext cx="8043587" cy="263149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每个万维网网点都有一个服务器进程，它不断地</a:t>
            </a:r>
            <a:r>
              <a:rPr lang="zh-CN" altLang="en-US" sz="2000" b="1" dirty="0">
                <a:solidFill>
                  <a:srgbClr val="0000FF"/>
                </a:solidFill>
                <a:latin typeface="微软雅黑" pitchFamily="34" charset="-122"/>
                <a:ea typeface="微软雅黑" pitchFamily="34" charset="-122"/>
              </a:rPr>
              <a:t>监听 </a:t>
            </a:r>
            <a:r>
              <a:rPr lang="en-US" altLang="zh-CN" sz="2000" b="1" dirty="0">
                <a:solidFill>
                  <a:srgbClr val="0000FF"/>
                </a:solidFill>
                <a:latin typeface="微软雅黑" pitchFamily="34" charset="-122"/>
                <a:ea typeface="微软雅黑" pitchFamily="34" charset="-122"/>
              </a:rPr>
              <a:t>TCP </a:t>
            </a:r>
            <a:r>
              <a:rPr lang="zh-CN" altLang="en-US" sz="2000" b="1" dirty="0">
                <a:solidFill>
                  <a:srgbClr val="0000FF"/>
                </a:solidFill>
                <a:latin typeface="微软雅黑" pitchFamily="34" charset="-122"/>
                <a:ea typeface="微软雅黑" pitchFamily="34" charset="-122"/>
              </a:rPr>
              <a:t>的端口 </a:t>
            </a:r>
            <a:r>
              <a:rPr lang="en-US" altLang="zh-CN" sz="2000" b="1" dirty="0">
                <a:solidFill>
                  <a:srgbClr val="0000FF"/>
                </a:solidFill>
                <a:latin typeface="微软雅黑" pitchFamily="34" charset="-122"/>
                <a:ea typeface="微软雅黑" pitchFamily="34" charset="-122"/>
              </a:rPr>
              <a:t>80</a:t>
            </a:r>
            <a:r>
              <a:rPr lang="zh-CN" altLang="en-US" sz="2000" b="1" dirty="0">
                <a:latin typeface="微软雅黑" pitchFamily="34" charset="-122"/>
                <a:ea typeface="微软雅黑" pitchFamily="34" charset="-122"/>
              </a:rPr>
              <a:t>，以便发现是否有浏览器向它发出连接建立请求。</a:t>
            </a:r>
          </a:p>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一旦监听到连接建立请求并建立了 </a:t>
            </a:r>
            <a:r>
              <a:rPr lang="en-US" altLang="zh-CN" sz="2000" b="1" dirty="0">
                <a:latin typeface="微软雅黑" pitchFamily="34" charset="-122"/>
                <a:ea typeface="微软雅黑" pitchFamily="34" charset="-122"/>
              </a:rPr>
              <a:t>TCP </a:t>
            </a:r>
            <a:r>
              <a:rPr lang="zh-CN" altLang="en-US" sz="2000" b="1" dirty="0">
                <a:latin typeface="微软雅黑" pitchFamily="34" charset="-122"/>
                <a:ea typeface="微软雅黑" pitchFamily="34" charset="-122"/>
              </a:rPr>
              <a:t>连接之后，浏览器就向万维网服务器发出浏览某个页面的请求，服务器接着就返回所请求的页面作为响应。</a:t>
            </a:r>
          </a:p>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最后，</a:t>
            </a:r>
            <a:r>
              <a:rPr lang="en-US" altLang="zh-CN" sz="2000" b="1" dirty="0">
                <a:latin typeface="微软雅黑" pitchFamily="34" charset="-122"/>
                <a:ea typeface="微软雅黑" pitchFamily="34" charset="-122"/>
              </a:rPr>
              <a:t>TCP </a:t>
            </a:r>
            <a:r>
              <a:rPr lang="zh-CN" altLang="en-US" sz="2000" b="1" dirty="0">
                <a:latin typeface="微软雅黑" pitchFamily="34" charset="-122"/>
                <a:ea typeface="微软雅黑" pitchFamily="34" charset="-122"/>
              </a:rPr>
              <a:t>连接就被释放了。</a:t>
            </a:r>
          </a:p>
        </p:txBody>
      </p:sp>
      <p:sp>
        <p:nvSpPr>
          <p:cNvPr id="11" name="AutoShape 5"/>
          <p:cNvSpPr>
            <a:spLocks noChangeArrowheads="1"/>
          </p:cNvSpPr>
          <p:nvPr/>
        </p:nvSpPr>
        <p:spPr bwMode="auto">
          <a:xfrm>
            <a:off x="562151" y="983517"/>
            <a:ext cx="8043588"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2" name="矩形 11"/>
          <p:cNvSpPr/>
          <p:nvPr/>
        </p:nvSpPr>
        <p:spPr>
          <a:xfrm>
            <a:off x="645268" y="932133"/>
            <a:ext cx="3005951" cy="400110"/>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000" b="1" dirty="0">
                <a:latin typeface="微软雅黑" pitchFamily="34" charset="-122"/>
                <a:ea typeface="微软雅黑" pitchFamily="34" charset="-122"/>
              </a:rPr>
              <a:t>万维网的工作过程（续）</a:t>
            </a:r>
          </a:p>
        </p:txBody>
      </p:sp>
    </p:spTree>
    <p:extLst>
      <p:ext uri="{BB962C8B-B14F-4D97-AF65-F5344CB8AC3E}">
        <p14:creationId xmlns:p14="http://schemas.microsoft.com/office/powerpoint/2010/main" val="14580716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5"/>
          <p:cNvSpPr>
            <a:spLocks noChangeArrowheads="1"/>
          </p:cNvSpPr>
          <p:nvPr/>
        </p:nvSpPr>
        <p:spPr bwMode="auto">
          <a:xfrm>
            <a:off x="556963" y="942919"/>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6" name="Rectangle 6"/>
          <p:cNvSpPr>
            <a:spLocks noChangeArrowheads="1"/>
          </p:cNvSpPr>
          <p:nvPr/>
        </p:nvSpPr>
        <p:spPr bwMode="auto">
          <a:xfrm>
            <a:off x="3334858" y="909708"/>
            <a:ext cx="249299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域名只是个逻辑概念</a:t>
            </a:r>
          </a:p>
        </p:txBody>
      </p:sp>
      <p:sp>
        <p:nvSpPr>
          <p:cNvPr id="7" name="Rectangle 68"/>
          <p:cNvSpPr>
            <a:spLocks noChangeArrowheads="1"/>
          </p:cNvSpPr>
          <p:nvPr/>
        </p:nvSpPr>
        <p:spPr bwMode="auto">
          <a:xfrm>
            <a:off x="483810" y="1388314"/>
            <a:ext cx="8121929" cy="263149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域名只是个</a:t>
            </a:r>
            <a:r>
              <a:rPr lang="zh-CN" altLang="en-US" sz="2000" b="1" dirty="0">
                <a:solidFill>
                  <a:srgbClr val="0000FF"/>
                </a:solidFill>
                <a:latin typeface="微软雅黑" pitchFamily="34" charset="-122"/>
                <a:ea typeface="微软雅黑" pitchFamily="34" charset="-122"/>
              </a:rPr>
              <a:t>逻辑概念</a:t>
            </a:r>
            <a:r>
              <a:rPr lang="zh-CN" altLang="en-US" sz="2000" b="1" dirty="0">
                <a:latin typeface="微软雅黑" pitchFamily="34" charset="-122"/>
                <a:ea typeface="微软雅黑" pitchFamily="34" charset="-122"/>
              </a:rPr>
              <a:t>，并不代表计算机所在的物理地点。</a:t>
            </a:r>
          </a:p>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变长的域名和使用有助记忆的字符串，是为了便于人来使用。而 </a:t>
            </a:r>
            <a:r>
              <a:rPr lang="en-US" altLang="zh-CN" sz="2000" b="1" dirty="0">
                <a:latin typeface="微软雅黑" pitchFamily="34" charset="-122"/>
                <a:ea typeface="微软雅黑" pitchFamily="34" charset="-122"/>
              </a:rPr>
              <a:t>IP </a:t>
            </a:r>
            <a:r>
              <a:rPr lang="zh-CN" altLang="en-US" sz="2000" b="1" dirty="0">
                <a:latin typeface="微软雅黑" pitchFamily="34" charset="-122"/>
                <a:ea typeface="微软雅黑" pitchFamily="34" charset="-122"/>
              </a:rPr>
              <a:t>地址是定长的 </a:t>
            </a:r>
            <a:r>
              <a:rPr lang="en-US" altLang="zh-CN" sz="2000" b="1" dirty="0">
                <a:latin typeface="微软雅黑" pitchFamily="34" charset="-122"/>
                <a:ea typeface="微软雅黑" pitchFamily="34" charset="-122"/>
              </a:rPr>
              <a:t>32 </a:t>
            </a:r>
            <a:r>
              <a:rPr lang="zh-CN" altLang="en-US" sz="2000" b="1" dirty="0">
                <a:latin typeface="微软雅黑" pitchFamily="34" charset="-122"/>
                <a:ea typeface="微软雅黑" pitchFamily="34" charset="-122"/>
              </a:rPr>
              <a:t>位二进制数字则非常便于机器进行处理。</a:t>
            </a:r>
          </a:p>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域名中的“点”和点分十进制 </a:t>
            </a:r>
            <a:r>
              <a:rPr lang="en-US" altLang="zh-CN" sz="2000" b="1" dirty="0">
                <a:latin typeface="微软雅黑" pitchFamily="34" charset="-122"/>
                <a:ea typeface="微软雅黑" pitchFamily="34" charset="-122"/>
              </a:rPr>
              <a:t>IP </a:t>
            </a:r>
            <a:r>
              <a:rPr lang="zh-CN" altLang="en-US" sz="2000" b="1" dirty="0">
                <a:latin typeface="微软雅黑" pitchFamily="34" charset="-122"/>
                <a:ea typeface="微软雅黑" pitchFamily="34" charset="-122"/>
              </a:rPr>
              <a:t>地址中的“点”并无一一对应的关系。点分十进制 </a:t>
            </a:r>
            <a:r>
              <a:rPr lang="en-US" altLang="zh-CN" sz="2000" b="1" dirty="0">
                <a:latin typeface="微软雅黑" pitchFamily="34" charset="-122"/>
                <a:ea typeface="微软雅黑" pitchFamily="34" charset="-122"/>
              </a:rPr>
              <a:t>IP </a:t>
            </a:r>
            <a:r>
              <a:rPr lang="zh-CN" altLang="en-US" sz="2000" b="1" dirty="0">
                <a:latin typeface="微软雅黑" pitchFamily="34" charset="-122"/>
                <a:ea typeface="微软雅黑" pitchFamily="34" charset="-122"/>
              </a:rPr>
              <a:t>地址中一定是包含三个“点”，但每一个域名中“点”的数目则不一定正好是三个。 </a:t>
            </a:r>
          </a:p>
        </p:txBody>
      </p:sp>
    </p:spTree>
    <p:extLst>
      <p:ext uri="{BB962C8B-B14F-4D97-AF65-F5344CB8AC3E}">
        <p14:creationId xmlns:p14="http://schemas.microsoft.com/office/powerpoint/2010/main" val="87250107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68"/>
          <p:cNvSpPr>
            <a:spLocks noChangeArrowheads="1"/>
          </p:cNvSpPr>
          <p:nvPr/>
        </p:nvSpPr>
        <p:spPr bwMode="auto">
          <a:xfrm>
            <a:off x="556963" y="1419540"/>
            <a:ext cx="8048775" cy="263149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在浏览器和服务器之间的</a:t>
            </a:r>
            <a:r>
              <a:rPr lang="zh-CN" altLang="en-US" sz="2000" b="1" dirty="0">
                <a:solidFill>
                  <a:srgbClr val="0000FF"/>
                </a:solidFill>
                <a:latin typeface="微软雅黑" pitchFamily="34" charset="-122"/>
                <a:ea typeface="微软雅黑" pitchFamily="34" charset="-122"/>
              </a:rPr>
              <a:t>请求</a:t>
            </a:r>
            <a:r>
              <a:rPr lang="zh-CN" altLang="en-US" sz="2000" b="1" dirty="0">
                <a:latin typeface="微软雅黑" pitchFamily="34" charset="-122"/>
                <a:ea typeface="微软雅黑" pitchFamily="34" charset="-122"/>
              </a:rPr>
              <a:t>和</a:t>
            </a:r>
            <a:r>
              <a:rPr lang="zh-CN" altLang="en-US" sz="2000" b="1" dirty="0">
                <a:solidFill>
                  <a:srgbClr val="0000FF"/>
                </a:solidFill>
                <a:latin typeface="微软雅黑" pitchFamily="34" charset="-122"/>
                <a:ea typeface="微软雅黑" pitchFamily="34" charset="-122"/>
              </a:rPr>
              <a:t>响应</a:t>
            </a:r>
            <a:r>
              <a:rPr lang="zh-CN" altLang="en-US" sz="2000" b="1" dirty="0">
                <a:latin typeface="微软雅黑" pitchFamily="34" charset="-122"/>
                <a:ea typeface="微软雅黑" pitchFamily="34" charset="-122"/>
              </a:rPr>
              <a:t>的交互，必须按照规定的格式和遵循一定的规则。</a:t>
            </a:r>
            <a:r>
              <a:rPr lang="zh-CN" altLang="en-US" sz="2000" b="1" dirty="0">
                <a:solidFill>
                  <a:srgbClr val="0000FF"/>
                </a:solidFill>
                <a:latin typeface="微软雅黑" pitchFamily="34" charset="-122"/>
                <a:ea typeface="微软雅黑" pitchFamily="34" charset="-122"/>
              </a:rPr>
              <a:t>这些格式和规则就是超文本传送协议 </a:t>
            </a:r>
            <a:r>
              <a:rPr lang="en-US" altLang="zh-CN" sz="2000" b="1" dirty="0">
                <a:solidFill>
                  <a:srgbClr val="0000FF"/>
                </a:solidFill>
                <a:latin typeface="微软雅黑" pitchFamily="34" charset="-122"/>
                <a:ea typeface="微软雅黑" pitchFamily="34" charset="-122"/>
              </a:rPr>
              <a:t>HTTP</a:t>
            </a:r>
            <a:r>
              <a:rPr lang="zh-CN" altLang="en-US" sz="2000" b="1" dirty="0">
                <a:latin typeface="微软雅黑" pitchFamily="34" charset="-122"/>
                <a:ea typeface="微软雅黑" pitchFamily="34" charset="-122"/>
              </a:rPr>
              <a:t>。</a:t>
            </a:r>
          </a:p>
          <a:p>
            <a:pPr marL="285750" indent="-285750" eaLnBrk="0" hangingPunct="0">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HTTP </a:t>
            </a:r>
            <a:r>
              <a:rPr lang="zh-CN" altLang="en-US" sz="2000" b="1" dirty="0">
                <a:latin typeface="微软雅黑" pitchFamily="34" charset="-122"/>
                <a:ea typeface="微软雅黑" pitchFamily="34" charset="-122"/>
              </a:rPr>
              <a:t>规定在 </a:t>
            </a:r>
            <a:r>
              <a:rPr lang="en-US" altLang="zh-CN" sz="2000" b="1" dirty="0">
                <a:latin typeface="微软雅黑" pitchFamily="34" charset="-122"/>
                <a:ea typeface="微软雅黑" pitchFamily="34" charset="-122"/>
              </a:rPr>
              <a:t>HTTP </a:t>
            </a:r>
            <a:r>
              <a:rPr lang="zh-CN" altLang="en-US" sz="2000" b="1" dirty="0">
                <a:latin typeface="微软雅黑" pitchFamily="34" charset="-122"/>
                <a:ea typeface="微软雅黑" pitchFamily="34" charset="-122"/>
              </a:rPr>
              <a:t>客户与 </a:t>
            </a:r>
            <a:r>
              <a:rPr lang="en-US" altLang="zh-CN" sz="2000" b="1" dirty="0">
                <a:latin typeface="微软雅黑" pitchFamily="34" charset="-122"/>
                <a:ea typeface="微软雅黑" pitchFamily="34" charset="-122"/>
              </a:rPr>
              <a:t>HTTP </a:t>
            </a:r>
            <a:r>
              <a:rPr lang="zh-CN" altLang="en-US" sz="2000" b="1" dirty="0">
                <a:latin typeface="微软雅黑" pitchFamily="34" charset="-122"/>
                <a:ea typeface="微软雅黑" pitchFamily="34" charset="-122"/>
              </a:rPr>
              <a:t>服务器之间的每次交互，都由一个 </a:t>
            </a:r>
            <a:r>
              <a:rPr lang="en-US" altLang="zh-CN" sz="2000" b="1" dirty="0">
                <a:latin typeface="微软雅黑" pitchFamily="34" charset="-122"/>
                <a:ea typeface="微软雅黑" pitchFamily="34" charset="-122"/>
              </a:rPr>
              <a:t>ASCII </a:t>
            </a:r>
            <a:r>
              <a:rPr lang="zh-CN" altLang="en-US" sz="2000" b="1" dirty="0">
                <a:latin typeface="微软雅黑" pitchFamily="34" charset="-122"/>
                <a:ea typeface="微软雅黑" pitchFamily="34" charset="-122"/>
              </a:rPr>
              <a:t>码串构成的请求和一个类似的通用互联网扩充，即“类 </a:t>
            </a:r>
            <a:r>
              <a:rPr lang="en-US" altLang="zh-CN" sz="2000" b="1" dirty="0">
                <a:latin typeface="微软雅黑" pitchFamily="34" charset="-122"/>
                <a:ea typeface="微软雅黑" pitchFamily="34" charset="-122"/>
              </a:rPr>
              <a:t>MIME (MIME-like)”</a:t>
            </a:r>
            <a:r>
              <a:rPr lang="zh-CN" altLang="en-US" sz="2000" b="1" dirty="0">
                <a:latin typeface="微软雅黑" pitchFamily="34" charset="-122"/>
                <a:ea typeface="微软雅黑" pitchFamily="34" charset="-122"/>
              </a:rPr>
              <a:t>的响应组成。</a:t>
            </a:r>
          </a:p>
          <a:p>
            <a:pPr marL="285750" indent="-285750" eaLnBrk="0" hangingPunct="0">
              <a:lnSpc>
                <a:spcPts val="3300"/>
              </a:lnSpc>
              <a:buClr>
                <a:srgbClr val="0070C0"/>
              </a:buClr>
              <a:buFont typeface="Wingdings" pitchFamily="2" charset="2"/>
              <a:buChar char="l"/>
            </a:pPr>
            <a:r>
              <a:rPr lang="en-US" altLang="zh-CN" sz="2000" b="1" dirty="0">
                <a:solidFill>
                  <a:srgbClr val="0000FF"/>
                </a:solidFill>
                <a:latin typeface="微软雅黑" pitchFamily="34" charset="-122"/>
                <a:ea typeface="微软雅黑" pitchFamily="34" charset="-122"/>
              </a:rPr>
              <a:t>HTTP </a:t>
            </a:r>
            <a:r>
              <a:rPr lang="zh-CN" altLang="en-US" sz="2000" b="1" dirty="0">
                <a:solidFill>
                  <a:srgbClr val="0000FF"/>
                </a:solidFill>
                <a:latin typeface="微软雅黑" pitchFamily="34" charset="-122"/>
                <a:ea typeface="微软雅黑" pitchFamily="34" charset="-122"/>
              </a:rPr>
              <a:t>报文通常都使用 </a:t>
            </a:r>
            <a:r>
              <a:rPr lang="en-US" altLang="zh-CN" sz="2000" b="1" dirty="0">
                <a:solidFill>
                  <a:srgbClr val="0000FF"/>
                </a:solidFill>
                <a:latin typeface="微软雅黑" pitchFamily="34" charset="-122"/>
                <a:ea typeface="微软雅黑" pitchFamily="34" charset="-122"/>
              </a:rPr>
              <a:t>TCP </a:t>
            </a:r>
            <a:r>
              <a:rPr lang="zh-CN" altLang="en-US" sz="2000" b="1" dirty="0">
                <a:solidFill>
                  <a:srgbClr val="0000FF"/>
                </a:solidFill>
                <a:latin typeface="微软雅黑" pitchFamily="34" charset="-122"/>
                <a:ea typeface="微软雅黑" pitchFamily="34" charset="-122"/>
              </a:rPr>
              <a:t>连接传送。</a:t>
            </a:r>
          </a:p>
        </p:txBody>
      </p:sp>
      <p:sp>
        <p:nvSpPr>
          <p:cNvPr id="12" name="AutoShape 5"/>
          <p:cNvSpPr>
            <a:spLocks noChangeArrowheads="1"/>
          </p:cNvSpPr>
          <p:nvPr/>
        </p:nvSpPr>
        <p:spPr bwMode="auto">
          <a:xfrm>
            <a:off x="556963" y="1039873"/>
            <a:ext cx="8048776"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3" name="矩形 12"/>
          <p:cNvSpPr/>
          <p:nvPr/>
        </p:nvSpPr>
        <p:spPr>
          <a:xfrm>
            <a:off x="645268" y="988489"/>
            <a:ext cx="3005951" cy="400110"/>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000" b="1" dirty="0">
                <a:latin typeface="微软雅黑" pitchFamily="34" charset="-122"/>
                <a:ea typeface="微软雅黑" pitchFamily="34" charset="-122"/>
              </a:rPr>
              <a:t>万维网的工作过程（续）</a:t>
            </a:r>
          </a:p>
        </p:txBody>
      </p:sp>
    </p:spTree>
    <p:extLst>
      <p:ext uri="{BB962C8B-B14F-4D97-AF65-F5344CB8AC3E}">
        <p14:creationId xmlns:p14="http://schemas.microsoft.com/office/powerpoint/2010/main" val="124757093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68"/>
          <p:cNvSpPr>
            <a:spLocks noChangeArrowheads="1"/>
          </p:cNvSpPr>
          <p:nvPr/>
        </p:nvSpPr>
        <p:spPr bwMode="auto">
          <a:xfrm>
            <a:off x="556964" y="1937631"/>
            <a:ext cx="8048776" cy="13619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eaLnBrk="0" hangingPunct="0">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1</a:t>
            </a:r>
            <a:r>
              <a:rPr lang="zh-CN" altLang="en-US" sz="2000" b="1" dirty="0">
                <a:latin typeface="微软雅黑" pitchFamily="34" charset="-122"/>
                <a:ea typeface="微软雅黑" pitchFamily="34" charset="-122"/>
              </a:rPr>
              <a:t>，在浏览器的地址窗口中键入所要找的页面的 </a:t>
            </a:r>
            <a:r>
              <a:rPr lang="en-US" altLang="zh-CN" sz="2000" b="1" dirty="0">
                <a:latin typeface="微软雅黑" pitchFamily="34" charset="-122"/>
                <a:ea typeface="微软雅黑" pitchFamily="34" charset="-122"/>
              </a:rPr>
              <a:t>URL</a:t>
            </a:r>
            <a:r>
              <a:rPr lang="zh-CN" altLang="en-US" sz="2000" b="1" dirty="0">
                <a:latin typeface="微软雅黑" pitchFamily="34" charset="-122"/>
                <a:ea typeface="微软雅黑" pitchFamily="34" charset="-122"/>
              </a:rPr>
              <a:t>。</a:t>
            </a:r>
          </a:p>
          <a:p>
            <a:pPr marL="285750" indent="-285750" eaLnBrk="0" hangingPunct="0">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2</a:t>
            </a:r>
            <a:r>
              <a:rPr lang="zh-CN" altLang="en-US" sz="2000" b="1" dirty="0">
                <a:latin typeface="微软雅黑" pitchFamily="34" charset="-122"/>
                <a:ea typeface="微软雅黑" pitchFamily="34" charset="-122"/>
              </a:rPr>
              <a:t>，在某一个页面中用鼠标点击一个可选部分，这时浏览器会自动在互联网上找到所要链接的页面。</a:t>
            </a:r>
          </a:p>
        </p:txBody>
      </p:sp>
      <p:sp>
        <p:nvSpPr>
          <p:cNvPr id="11" name="AutoShape 5"/>
          <p:cNvSpPr>
            <a:spLocks noChangeArrowheads="1"/>
          </p:cNvSpPr>
          <p:nvPr/>
        </p:nvSpPr>
        <p:spPr bwMode="auto">
          <a:xfrm>
            <a:off x="556963" y="1566798"/>
            <a:ext cx="8048776"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2" name="矩形 11"/>
          <p:cNvSpPr/>
          <p:nvPr/>
        </p:nvSpPr>
        <p:spPr>
          <a:xfrm>
            <a:off x="645268" y="1515414"/>
            <a:ext cx="3005951" cy="400110"/>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000" b="1" dirty="0">
                <a:latin typeface="微软雅黑" pitchFamily="34" charset="-122"/>
                <a:ea typeface="微软雅黑" pitchFamily="34" charset="-122"/>
              </a:rPr>
              <a:t>用户浏览页面的两种方法</a:t>
            </a:r>
          </a:p>
        </p:txBody>
      </p:sp>
    </p:spTree>
    <p:extLst>
      <p:ext uri="{BB962C8B-B14F-4D97-AF65-F5344CB8AC3E}">
        <p14:creationId xmlns:p14="http://schemas.microsoft.com/office/powerpoint/2010/main" val="298911386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8"/>
          <p:cNvSpPr>
            <a:spLocks noChangeArrowheads="1"/>
          </p:cNvSpPr>
          <p:nvPr/>
        </p:nvSpPr>
        <p:spPr bwMode="auto">
          <a:xfrm>
            <a:off x="556963" y="1419215"/>
            <a:ext cx="8210901" cy="263149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eaLnBrk="0" hangingPunct="0">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HTTP </a:t>
            </a:r>
            <a:r>
              <a:rPr lang="zh-CN" altLang="en-US" sz="2000" b="1" dirty="0">
                <a:solidFill>
                  <a:srgbClr val="0000FF"/>
                </a:solidFill>
                <a:latin typeface="微软雅黑" pitchFamily="34" charset="-122"/>
                <a:ea typeface="微软雅黑" pitchFamily="34" charset="-122"/>
              </a:rPr>
              <a:t>使用了面向连接的 </a:t>
            </a:r>
            <a:r>
              <a:rPr lang="en-US" altLang="zh-CN" sz="2000" b="1" dirty="0">
                <a:solidFill>
                  <a:srgbClr val="0000FF"/>
                </a:solidFill>
                <a:latin typeface="微软雅黑" pitchFamily="34" charset="-122"/>
                <a:ea typeface="微软雅黑" pitchFamily="34" charset="-122"/>
              </a:rPr>
              <a:t>TCP </a:t>
            </a:r>
            <a:r>
              <a:rPr lang="zh-CN" altLang="en-US" sz="2000" b="1" dirty="0">
                <a:latin typeface="微软雅黑" pitchFamily="34" charset="-122"/>
                <a:ea typeface="微软雅黑" pitchFamily="34" charset="-122"/>
              </a:rPr>
              <a:t>作为运输层协议，保证了数据的可靠传输。</a:t>
            </a:r>
          </a:p>
          <a:p>
            <a:pPr marL="285750" indent="-285750" eaLnBrk="0" hangingPunct="0">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HTTP </a:t>
            </a:r>
            <a:r>
              <a:rPr lang="zh-CN" altLang="en-US" sz="2000" b="1" dirty="0">
                <a:latin typeface="微软雅黑" pitchFamily="34" charset="-122"/>
                <a:ea typeface="微软雅黑" pitchFamily="34" charset="-122"/>
              </a:rPr>
              <a:t>协议本身也是</a:t>
            </a:r>
            <a:r>
              <a:rPr lang="zh-CN" altLang="en-US" sz="2000" b="1" dirty="0">
                <a:solidFill>
                  <a:srgbClr val="0000FF"/>
                </a:solidFill>
                <a:latin typeface="微软雅黑" pitchFamily="34" charset="-122"/>
                <a:ea typeface="微软雅黑" pitchFamily="34" charset="-122"/>
              </a:rPr>
              <a:t>无连接的</a:t>
            </a:r>
            <a:r>
              <a:rPr lang="zh-CN" altLang="en-US" sz="2000" b="1" dirty="0">
                <a:latin typeface="微软雅黑" pitchFamily="34" charset="-122"/>
                <a:ea typeface="微软雅黑" pitchFamily="34" charset="-122"/>
              </a:rPr>
              <a:t>，虽然它使用了面向连接的 </a:t>
            </a:r>
            <a:r>
              <a:rPr lang="en-US" altLang="zh-CN" sz="2000" b="1" dirty="0">
                <a:latin typeface="微软雅黑" pitchFamily="34" charset="-122"/>
                <a:ea typeface="微软雅黑" pitchFamily="34" charset="-122"/>
              </a:rPr>
              <a:t>TCP </a:t>
            </a:r>
            <a:r>
              <a:rPr lang="zh-CN" altLang="en-US" sz="2000" b="1" dirty="0">
                <a:latin typeface="微软雅黑" pitchFamily="34" charset="-122"/>
                <a:ea typeface="微软雅黑" pitchFamily="34" charset="-122"/>
              </a:rPr>
              <a:t>向上提供的服务。</a:t>
            </a:r>
          </a:p>
          <a:p>
            <a:pPr marL="285750" indent="-285750" eaLnBrk="0" hangingPunct="0">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HTTP </a:t>
            </a:r>
            <a:r>
              <a:rPr lang="zh-CN" altLang="en-US" sz="2000" b="1" dirty="0">
                <a:latin typeface="微软雅黑" pitchFamily="34" charset="-122"/>
                <a:ea typeface="微软雅黑" pitchFamily="34" charset="-122"/>
              </a:rPr>
              <a:t>是</a:t>
            </a:r>
            <a:r>
              <a:rPr lang="zh-CN" altLang="en-US" sz="2000" b="1" dirty="0">
                <a:solidFill>
                  <a:srgbClr val="0000FF"/>
                </a:solidFill>
                <a:latin typeface="微软雅黑" pitchFamily="34" charset="-122"/>
                <a:ea typeface="微软雅黑" pitchFamily="34" charset="-122"/>
              </a:rPr>
              <a:t>面向事务</a:t>
            </a:r>
            <a:r>
              <a:rPr lang="zh-CN" altLang="en-US" sz="2000" b="1" dirty="0">
                <a:latin typeface="微软雅黑" pitchFamily="34" charset="-122"/>
                <a:ea typeface="微软雅黑" pitchFamily="34" charset="-122"/>
              </a:rPr>
              <a:t>的客户服务器协议。</a:t>
            </a:r>
          </a:p>
          <a:p>
            <a:pPr marL="285750" indent="-285750" eaLnBrk="0" hangingPunct="0">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HTTP 1.0 </a:t>
            </a:r>
            <a:r>
              <a:rPr lang="zh-CN" altLang="en-US" sz="2000" b="1" dirty="0">
                <a:latin typeface="微软雅黑" pitchFamily="34" charset="-122"/>
                <a:ea typeface="微软雅黑" pitchFamily="34" charset="-122"/>
              </a:rPr>
              <a:t>协议是</a:t>
            </a:r>
            <a:r>
              <a:rPr lang="zh-CN" altLang="en-US" sz="2000" b="1" dirty="0">
                <a:solidFill>
                  <a:srgbClr val="0000FF"/>
                </a:solidFill>
                <a:latin typeface="微软雅黑" pitchFamily="34" charset="-122"/>
                <a:ea typeface="微软雅黑" pitchFamily="34" charset="-122"/>
              </a:rPr>
              <a:t>无状态的 </a:t>
            </a:r>
            <a:r>
              <a:rPr lang="en-US" altLang="zh-CN" sz="2000" b="1" dirty="0">
                <a:latin typeface="微软雅黑" pitchFamily="34" charset="-122"/>
                <a:ea typeface="微软雅黑" pitchFamily="34" charset="-122"/>
              </a:rPr>
              <a:t>(stateless)</a:t>
            </a:r>
            <a:r>
              <a:rPr lang="zh-CN" altLang="en-US" sz="2000" b="1" dirty="0">
                <a:latin typeface="微软雅黑" pitchFamily="34" charset="-122"/>
                <a:ea typeface="微软雅黑" pitchFamily="34" charset="-122"/>
              </a:rPr>
              <a:t>。</a:t>
            </a:r>
          </a:p>
        </p:txBody>
      </p:sp>
      <p:sp>
        <p:nvSpPr>
          <p:cNvPr id="8" name="AutoShape 5"/>
          <p:cNvSpPr>
            <a:spLocks noChangeArrowheads="1"/>
          </p:cNvSpPr>
          <p:nvPr/>
        </p:nvSpPr>
        <p:spPr bwMode="auto">
          <a:xfrm>
            <a:off x="556963" y="1022616"/>
            <a:ext cx="8048776"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9" name="矩形 8"/>
          <p:cNvSpPr/>
          <p:nvPr/>
        </p:nvSpPr>
        <p:spPr>
          <a:xfrm>
            <a:off x="645268" y="980376"/>
            <a:ext cx="2248308" cy="400110"/>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b="1" dirty="0">
                <a:latin typeface="微软雅黑" pitchFamily="34" charset="-122"/>
                <a:ea typeface="微软雅黑" pitchFamily="34" charset="-122"/>
              </a:rPr>
              <a:t>HTTP </a:t>
            </a:r>
            <a:r>
              <a:rPr lang="zh-CN" altLang="en-US" sz="2000" b="1" dirty="0">
                <a:latin typeface="微软雅黑" pitchFamily="34" charset="-122"/>
                <a:ea typeface="微软雅黑" pitchFamily="34" charset="-122"/>
              </a:rPr>
              <a:t>的主要特点</a:t>
            </a:r>
          </a:p>
        </p:txBody>
      </p:sp>
    </p:spTree>
    <p:extLst>
      <p:ext uri="{BB962C8B-B14F-4D97-AF65-F5344CB8AC3E}">
        <p14:creationId xmlns:p14="http://schemas.microsoft.com/office/powerpoint/2010/main" val="377076615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圆角矩形 49"/>
          <p:cNvSpPr/>
          <p:nvPr/>
        </p:nvSpPr>
        <p:spPr>
          <a:xfrm>
            <a:off x="556963" y="1057072"/>
            <a:ext cx="8048776" cy="331493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Line 20"/>
          <p:cNvSpPr>
            <a:spLocks noChangeShapeType="1"/>
          </p:cNvSpPr>
          <p:nvPr/>
        </p:nvSpPr>
        <p:spPr bwMode="auto">
          <a:xfrm flipH="1">
            <a:off x="3277415" y="2831236"/>
            <a:ext cx="3270" cy="615774"/>
          </a:xfrm>
          <a:prstGeom prst="line">
            <a:avLst/>
          </a:prstGeom>
          <a:noFill/>
          <a:ln w="12700">
            <a:solidFill>
              <a:srgbClr val="0000FF"/>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57" name="Rectangle 25"/>
          <p:cNvSpPr>
            <a:spLocks noChangeArrowheads="1"/>
          </p:cNvSpPr>
          <p:nvPr/>
        </p:nvSpPr>
        <p:spPr bwMode="auto">
          <a:xfrm>
            <a:off x="3094292" y="3054605"/>
            <a:ext cx="355344" cy="173061"/>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1400" b="1">
              <a:latin typeface="微软雅黑" pitchFamily="34" charset="-122"/>
              <a:ea typeface="微软雅黑" pitchFamily="34" charset="-122"/>
            </a:endParaRPr>
          </a:p>
        </p:txBody>
      </p:sp>
      <p:sp>
        <p:nvSpPr>
          <p:cNvPr id="58" name="Text Box 26"/>
          <p:cNvSpPr txBox="1">
            <a:spLocks noChangeArrowheads="1"/>
          </p:cNvSpPr>
          <p:nvPr/>
        </p:nvSpPr>
        <p:spPr bwMode="auto">
          <a:xfrm>
            <a:off x="3034337" y="3013125"/>
            <a:ext cx="484235" cy="27699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1200" b="1">
                <a:solidFill>
                  <a:srgbClr val="0000FF"/>
                </a:solidFill>
                <a:latin typeface="微软雅黑" pitchFamily="34" charset="-122"/>
                <a:ea typeface="微软雅黑" pitchFamily="34" charset="-122"/>
              </a:rPr>
              <a:t>RTT</a:t>
            </a:r>
          </a:p>
        </p:txBody>
      </p:sp>
      <p:sp>
        <p:nvSpPr>
          <p:cNvPr id="59" name="Line 19"/>
          <p:cNvSpPr>
            <a:spLocks noChangeShapeType="1"/>
          </p:cNvSpPr>
          <p:nvPr/>
        </p:nvSpPr>
        <p:spPr bwMode="auto">
          <a:xfrm flipH="1">
            <a:off x="3280684" y="2212444"/>
            <a:ext cx="4360" cy="614768"/>
          </a:xfrm>
          <a:prstGeom prst="line">
            <a:avLst/>
          </a:prstGeom>
          <a:noFill/>
          <a:ln w="12700">
            <a:solidFill>
              <a:srgbClr val="0000FF"/>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60" name="Rectangle 22"/>
          <p:cNvSpPr>
            <a:spLocks noChangeArrowheads="1"/>
          </p:cNvSpPr>
          <p:nvPr/>
        </p:nvSpPr>
        <p:spPr bwMode="auto">
          <a:xfrm>
            <a:off x="3094292" y="2451911"/>
            <a:ext cx="355344" cy="174067"/>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1400" b="1">
              <a:latin typeface="微软雅黑" pitchFamily="34" charset="-122"/>
              <a:ea typeface="微软雅黑" pitchFamily="34" charset="-122"/>
            </a:endParaRPr>
          </a:p>
        </p:txBody>
      </p:sp>
      <p:sp>
        <p:nvSpPr>
          <p:cNvPr id="61" name="Text Box 23"/>
          <p:cNvSpPr txBox="1">
            <a:spLocks noChangeArrowheads="1"/>
          </p:cNvSpPr>
          <p:nvPr/>
        </p:nvSpPr>
        <p:spPr bwMode="auto">
          <a:xfrm>
            <a:off x="3037717" y="2409314"/>
            <a:ext cx="484235" cy="27699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1200" b="1" dirty="0">
                <a:solidFill>
                  <a:srgbClr val="0000FF"/>
                </a:solidFill>
                <a:latin typeface="微软雅黑" pitchFamily="34" charset="-122"/>
                <a:ea typeface="微软雅黑" pitchFamily="34" charset="-122"/>
              </a:rPr>
              <a:t>RTT</a:t>
            </a:r>
          </a:p>
        </p:txBody>
      </p:sp>
      <p:sp>
        <p:nvSpPr>
          <p:cNvPr id="62" name="Freeform 4"/>
          <p:cNvSpPr>
            <a:spLocks/>
          </p:cNvSpPr>
          <p:nvPr/>
        </p:nvSpPr>
        <p:spPr bwMode="auto">
          <a:xfrm>
            <a:off x="3461627" y="3148178"/>
            <a:ext cx="2196376" cy="519182"/>
          </a:xfrm>
          <a:custGeom>
            <a:avLst/>
            <a:gdLst>
              <a:gd name="T0" fmla="*/ 0 w 1679"/>
              <a:gd name="T1" fmla="*/ 2147483646 h 408"/>
              <a:gd name="T2" fmla="*/ 0 w 1679"/>
              <a:gd name="T3" fmla="*/ 2147483646 h 408"/>
              <a:gd name="T4" fmla="*/ 2147483646 w 1679"/>
              <a:gd name="T5" fmla="*/ 0 h 408"/>
              <a:gd name="T6" fmla="*/ 2147483646 w 1679"/>
              <a:gd name="T7" fmla="*/ 2147483646 h 408"/>
              <a:gd name="T8" fmla="*/ 0 w 1679"/>
              <a:gd name="T9" fmla="*/ 2147483646 h 40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679" h="408">
                <a:moveTo>
                  <a:pt x="0" y="408"/>
                </a:moveTo>
                <a:lnTo>
                  <a:pt x="0" y="227"/>
                </a:lnTo>
                <a:lnTo>
                  <a:pt x="1679" y="0"/>
                </a:lnTo>
                <a:lnTo>
                  <a:pt x="1679" y="181"/>
                </a:lnTo>
                <a:lnTo>
                  <a:pt x="0" y="408"/>
                </a:lnTo>
                <a:close/>
              </a:path>
            </a:pathLst>
          </a:custGeom>
          <a:solidFill>
            <a:srgbClr val="0099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64" name="Rectangle 6"/>
          <p:cNvSpPr>
            <a:spLocks noChangeArrowheads="1"/>
          </p:cNvSpPr>
          <p:nvPr/>
        </p:nvSpPr>
        <p:spPr bwMode="auto">
          <a:xfrm>
            <a:off x="5045302" y="1273359"/>
            <a:ext cx="1106073" cy="2375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a:lnSpc>
                <a:spcPct val="80000"/>
              </a:lnSpc>
            </a:pPr>
            <a:r>
              <a:rPr kumimoji="1" lang="zh-CN" altLang="en-US" sz="1200" b="1" dirty="0">
                <a:latin typeface="微软雅黑" pitchFamily="34" charset="-122"/>
                <a:ea typeface="微软雅黑" pitchFamily="34" charset="-122"/>
              </a:rPr>
              <a:t>万维网服务器</a:t>
            </a:r>
          </a:p>
        </p:txBody>
      </p:sp>
      <p:sp>
        <p:nvSpPr>
          <p:cNvPr id="65" name="Rectangle 7"/>
          <p:cNvSpPr>
            <a:spLocks noChangeArrowheads="1"/>
          </p:cNvSpPr>
          <p:nvPr/>
        </p:nvSpPr>
        <p:spPr bwMode="auto">
          <a:xfrm>
            <a:off x="3011452" y="1321655"/>
            <a:ext cx="952185"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kumimoji="1" lang="zh-CN" altLang="en-US" sz="1200" b="1" dirty="0">
                <a:latin typeface="微软雅黑" pitchFamily="34" charset="-122"/>
                <a:ea typeface="微软雅黑" pitchFamily="34" charset="-122"/>
              </a:rPr>
              <a:t>万维网客户</a:t>
            </a:r>
          </a:p>
        </p:txBody>
      </p:sp>
      <p:sp>
        <p:nvSpPr>
          <p:cNvPr id="67" name="Line 9"/>
          <p:cNvSpPr>
            <a:spLocks noChangeShapeType="1"/>
          </p:cNvSpPr>
          <p:nvPr/>
        </p:nvSpPr>
        <p:spPr bwMode="auto">
          <a:xfrm>
            <a:off x="3462716" y="2163142"/>
            <a:ext cx="0" cy="1893606"/>
          </a:xfrm>
          <a:prstGeom prst="line">
            <a:avLst/>
          </a:prstGeom>
          <a:noFill/>
          <a:ln w="12700">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68" name="Text Box 10"/>
          <p:cNvSpPr txBox="1">
            <a:spLocks noChangeArrowheads="1"/>
          </p:cNvSpPr>
          <p:nvPr/>
        </p:nvSpPr>
        <p:spPr bwMode="auto">
          <a:xfrm>
            <a:off x="1735722" y="2083654"/>
            <a:ext cx="1352677" cy="307777"/>
          </a:xfrm>
          <a:prstGeom prst="rect">
            <a:avLst/>
          </a:prstGeom>
          <a:solidFill>
            <a:srgbClr val="0000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zh-CN" altLang="en-US" sz="1400" b="1" dirty="0">
                <a:solidFill>
                  <a:schemeClr val="bg1"/>
                </a:solidFill>
                <a:latin typeface="微软雅黑" pitchFamily="34" charset="-122"/>
                <a:ea typeface="微软雅黑" pitchFamily="34" charset="-122"/>
              </a:rPr>
              <a:t>发起 </a:t>
            </a:r>
            <a:r>
              <a:rPr kumimoji="1" lang="en-US" altLang="zh-CN" sz="1400" b="1" dirty="0">
                <a:solidFill>
                  <a:schemeClr val="bg1"/>
                </a:solidFill>
                <a:latin typeface="微软雅黑" pitchFamily="34" charset="-122"/>
                <a:ea typeface="微软雅黑" pitchFamily="34" charset="-122"/>
              </a:rPr>
              <a:t>TCP </a:t>
            </a:r>
            <a:r>
              <a:rPr kumimoji="1" lang="zh-CN" altLang="en-US" sz="1400" b="1" dirty="0">
                <a:solidFill>
                  <a:schemeClr val="bg1"/>
                </a:solidFill>
                <a:latin typeface="微软雅黑" pitchFamily="34" charset="-122"/>
                <a:ea typeface="微软雅黑" pitchFamily="34" charset="-122"/>
              </a:rPr>
              <a:t>连接</a:t>
            </a:r>
          </a:p>
        </p:txBody>
      </p:sp>
      <p:sp>
        <p:nvSpPr>
          <p:cNvPr id="69" name="Text Box 11"/>
          <p:cNvSpPr txBox="1">
            <a:spLocks noChangeArrowheads="1"/>
          </p:cNvSpPr>
          <p:nvPr/>
        </p:nvSpPr>
        <p:spPr bwMode="auto">
          <a:xfrm>
            <a:off x="1638388" y="2680312"/>
            <a:ext cx="1450011" cy="307777"/>
          </a:xfrm>
          <a:prstGeom prst="rect">
            <a:avLst/>
          </a:prstGeom>
          <a:solidFill>
            <a:srgbClr val="0000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en-US" altLang="zh-CN" sz="1400" b="1" dirty="0">
                <a:solidFill>
                  <a:schemeClr val="bg1"/>
                </a:solidFill>
                <a:latin typeface="微软雅黑" pitchFamily="34" charset="-122"/>
                <a:ea typeface="微软雅黑" pitchFamily="34" charset="-122"/>
              </a:rPr>
              <a:t>HTTP </a:t>
            </a:r>
            <a:r>
              <a:rPr kumimoji="1" lang="zh-CN" altLang="en-US" sz="1400" b="1" dirty="0">
                <a:solidFill>
                  <a:schemeClr val="bg1"/>
                </a:solidFill>
                <a:latin typeface="微软雅黑" pitchFamily="34" charset="-122"/>
                <a:ea typeface="微软雅黑" pitchFamily="34" charset="-122"/>
              </a:rPr>
              <a:t>请求报文</a:t>
            </a:r>
          </a:p>
        </p:txBody>
      </p:sp>
      <p:sp>
        <p:nvSpPr>
          <p:cNvPr id="70" name="Line 12"/>
          <p:cNvSpPr>
            <a:spLocks noChangeShapeType="1"/>
          </p:cNvSpPr>
          <p:nvPr/>
        </p:nvSpPr>
        <p:spPr bwMode="auto">
          <a:xfrm>
            <a:off x="3462716" y="2212443"/>
            <a:ext cx="2196375" cy="287764"/>
          </a:xfrm>
          <a:prstGeom prst="line">
            <a:avLst/>
          </a:prstGeom>
          <a:noFill/>
          <a:ln w="28575">
            <a:solidFill>
              <a:srgbClr val="CC00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71" name="Line 13"/>
          <p:cNvSpPr>
            <a:spLocks noChangeShapeType="1"/>
          </p:cNvSpPr>
          <p:nvPr/>
        </p:nvSpPr>
        <p:spPr bwMode="auto">
          <a:xfrm flipH="1">
            <a:off x="3455087" y="2527374"/>
            <a:ext cx="2196376" cy="288770"/>
          </a:xfrm>
          <a:prstGeom prst="line">
            <a:avLst/>
          </a:prstGeom>
          <a:noFill/>
          <a:ln w="28575">
            <a:solidFill>
              <a:srgbClr val="CC00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72" name="Line 14"/>
          <p:cNvSpPr>
            <a:spLocks noChangeShapeType="1"/>
          </p:cNvSpPr>
          <p:nvPr/>
        </p:nvSpPr>
        <p:spPr bwMode="auto">
          <a:xfrm>
            <a:off x="3462716" y="2843311"/>
            <a:ext cx="2196375" cy="287764"/>
          </a:xfrm>
          <a:prstGeom prst="line">
            <a:avLst/>
          </a:prstGeom>
          <a:noFill/>
          <a:ln w="28575">
            <a:solidFill>
              <a:srgbClr val="CC00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73" name="Line 15"/>
          <p:cNvSpPr>
            <a:spLocks noChangeShapeType="1"/>
          </p:cNvSpPr>
          <p:nvPr/>
        </p:nvSpPr>
        <p:spPr bwMode="auto">
          <a:xfrm>
            <a:off x="3167323" y="2212443"/>
            <a:ext cx="295394" cy="0"/>
          </a:xfrm>
          <a:prstGeom prst="line">
            <a:avLst/>
          </a:prstGeom>
          <a:noFill/>
          <a:ln w="12700">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74" name="Line 16"/>
          <p:cNvSpPr>
            <a:spLocks noChangeShapeType="1"/>
          </p:cNvSpPr>
          <p:nvPr/>
        </p:nvSpPr>
        <p:spPr bwMode="auto">
          <a:xfrm>
            <a:off x="3171683" y="2827211"/>
            <a:ext cx="295394" cy="0"/>
          </a:xfrm>
          <a:prstGeom prst="line">
            <a:avLst/>
          </a:prstGeom>
          <a:noFill/>
          <a:ln w="12700">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75" name="Line 17"/>
          <p:cNvSpPr>
            <a:spLocks noChangeShapeType="1"/>
          </p:cNvSpPr>
          <p:nvPr/>
        </p:nvSpPr>
        <p:spPr bwMode="auto">
          <a:xfrm>
            <a:off x="3159693" y="3669372"/>
            <a:ext cx="295393" cy="0"/>
          </a:xfrm>
          <a:prstGeom prst="line">
            <a:avLst/>
          </a:prstGeom>
          <a:noFill/>
          <a:ln w="12700">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76" name="Line 18"/>
          <p:cNvSpPr>
            <a:spLocks noChangeShapeType="1"/>
          </p:cNvSpPr>
          <p:nvPr/>
        </p:nvSpPr>
        <p:spPr bwMode="auto">
          <a:xfrm>
            <a:off x="3159693" y="3438961"/>
            <a:ext cx="295393" cy="0"/>
          </a:xfrm>
          <a:prstGeom prst="line">
            <a:avLst/>
          </a:prstGeom>
          <a:noFill/>
          <a:ln w="12700">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77" name="Text Box 27"/>
          <p:cNvSpPr txBox="1">
            <a:spLocks noChangeArrowheads="1"/>
          </p:cNvSpPr>
          <p:nvPr/>
        </p:nvSpPr>
        <p:spPr bwMode="auto">
          <a:xfrm>
            <a:off x="5906239" y="3095190"/>
            <a:ext cx="1441419" cy="307777"/>
          </a:xfrm>
          <a:prstGeom prst="rect">
            <a:avLst/>
          </a:prstGeom>
          <a:solidFill>
            <a:srgbClr val="0000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zh-CN" altLang="en-US" sz="1400" b="1" dirty="0">
                <a:solidFill>
                  <a:schemeClr val="bg1"/>
                </a:solidFill>
                <a:latin typeface="微软雅黑" pitchFamily="34" charset="-122"/>
                <a:ea typeface="微软雅黑" pitchFamily="34" charset="-122"/>
              </a:rPr>
              <a:t>传输文档的时间</a:t>
            </a:r>
          </a:p>
        </p:txBody>
      </p:sp>
      <p:sp>
        <p:nvSpPr>
          <p:cNvPr id="78" name="Text Box 28"/>
          <p:cNvSpPr txBox="1">
            <a:spLocks noChangeArrowheads="1"/>
          </p:cNvSpPr>
          <p:nvPr/>
        </p:nvSpPr>
        <p:spPr bwMode="auto">
          <a:xfrm>
            <a:off x="1826516" y="3543603"/>
            <a:ext cx="1261883" cy="307777"/>
          </a:xfrm>
          <a:prstGeom prst="rect">
            <a:avLst/>
          </a:prstGeom>
          <a:solidFill>
            <a:srgbClr val="0000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zh-CN" altLang="en-US" sz="1400" b="1" dirty="0">
                <a:solidFill>
                  <a:schemeClr val="bg1"/>
                </a:solidFill>
                <a:latin typeface="微软雅黑" pitchFamily="34" charset="-122"/>
                <a:ea typeface="微软雅黑" pitchFamily="34" charset="-122"/>
              </a:rPr>
              <a:t>整个文档收到</a:t>
            </a:r>
          </a:p>
        </p:txBody>
      </p:sp>
      <p:sp>
        <p:nvSpPr>
          <p:cNvPr id="79" name="AutoShape 29"/>
          <p:cNvSpPr>
            <a:spLocks noChangeArrowheads="1"/>
          </p:cNvSpPr>
          <p:nvPr/>
        </p:nvSpPr>
        <p:spPr bwMode="auto">
          <a:xfrm rot="21154273">
            <a:off x="4276956" y="3318221"/>
            <a:ext cx="652918" cy="173061"/>
          </a:xfrm>
          <a:prstGeom prst="leftArrow">
            <a:avLst>
              <a:gd name="adj1" fmla="val 50000"/>
              <a:gd name="adj2" fmla="val 87064"/>
            </a:avLst>
          </a:prstGeom>
          <a:solidFill>
            <a:srgbClr val="00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1400" b="1">
              <a:latin typeface="微软雅黑" pitchFamily="34" charset="-122"/>
              <a:ea typeface="微软雅黑" pitchFamily="34" charset="-122"/>
            </a:endParaRPr>
          </a:p>
        </p:txBody>
      </p:sp>
      <p:sp>
        <p:nvSpPr>
          <p:cNvPr id="80" name="Line 30"/>
          <p:cNvSpPr>
            <a:spLocks noChangeShapeType="1"/>
          </p:cNvSpPr>
          <p:nvPr/>
        </p:nvSpPr>
        <p:spPr bwMode="auto">
          <a:xfrm>
            <a:off x="5652551" y="2160122"/>
            <a:ext cx="0" cy="1892600"/>
          </a:xfrm>
          <a:prstGeom prst="line">
            <a:avLst/>
          </a:prstGeom>
          <a:noFill/>
          <a:ln w="12700">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81" name="Text Box 31"/>
          <p:cNvSpPr txBox="1">
            <a:spLocks noChangeArrowheads="1"/>
          </p:cNvSpPr>
          <p:nvPr/>
        </p:nvSpPr>
        <p:spPr bwMode="auto">
          <a:xfrm>
            <a:off x="3251254" y="4019188"/>
            <a:ext cx="492443" cy="27699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zh-CN" altLang="en-US" sz="1200" b="1">
                <a:latin typeface="微软雅黑" pitchFamily="34" charset="-122"/>
                <a:ea typeface="微软雅黑" pitchFamily="34" charset="-122"/>
              </a:rPr>
              <a:t>时间</a:t>
            </a:r>
          </a:p>
        </p:txBody>
      </p:sp>
      <p:sp>
        <p:nvSpPr>
          <p:cNvPr id="82" name="Text Box 32"/>
          <p:cNvSpPr txBox="1">
            <a:spLocks noChangeArrowheads="1"/>
          </p:cNvSpPr>
          <p:nvPr/>
        </p:nvSpPr>
        <p:spPr bwMode="auto">
          <a:xfrm>
            <a:off x="5435640" y="4019188"/>
            <a:ext cx="492443" cy="27699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zh-CN" altLang="en-US" sz="1200" b="1">
                <a:latin typeface="微软雅黑" pitchFamily="34" charset="-122"/>
                <a:ea typeface="微软雅黑" pitchFamily="34" charset="-122"/>
              </a:rPr>
              <a:t>时间</a:t>
            </a:r>
          </a:p>
        </p:txBody>
      </p:sp>
      <p:sp>
        <p:nvSpPr>
          <p:cNvPr id="83" name="Text Box 33"/>
          <p:cNvSpPr txBox="1">
            <a:spLocks noChangeArrowheads="1"/>
          </p:cNvSpPr>
          <p:nvPr/>
        </p:nvSpPr>
        <p:spPr bwMode="auto">
          <a:xfrm rot="21159151">
            <a:off x="3884895" y="3498207"/>
            <a:ext cx="145001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en-US" altLang="zh-CN" sz="1400" b="1" dirty="0">
                <a:solidFill>
                  <a:srgbClr val="0000FF"/>
                </a:solidFill>
                <a:latin typeface="微软雅黑" pitchFamily="34" charset="-122"/>
                <a:ea typeface="微软雅黑" pitchFamily="34" charset="-122"/>
              </a:rPr>
              <a:t>HTTP </a:t>
            </a:r>
            <a:r>
              <a:rPr kumimoji="1" lang="zh-CN" altLang="en-US" sz="1400" b="1" dirty="0">
                <a:solidFill>
                  <a:srgbClr val="0000FF"/>
                </a:solidFill>
                <a:latin typeface="微软雅黑" pitchFamily="34" charset="-122"/>
                <a:ea typeface="微软雅黑" pitchFamily="34" charset="-122"/>
              </a:rPr>
              <a:t>响应报文</a:t>
            </a:r>
          </a:p>
        </p:txBody>
      </p:sp>
      <p:sp>
        <p:nvSpPr>
          <p:cNvPr id="84" name="AutoShape 34"/>
          <p:cNvSpPr>
            <a:spLocks/>
          </p:cNvSpPr>
          <p:nvPr/>
        </p:nvSpPr>
        <p:spPr bwMode="auto">
          <a:xfrm>
            <a:off x="5684162" y="3135099"/>
            <a:ext cx="59950" cy="231418"/>
          </a:xfrm>
          <a:prstGeom prst="rightBracket">
            <a:avLst>
              <a:gd name="adj" fmla="val 34849"/>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1400" b="1">
              <a:latin typeface="微软雅黑" pitchFamily="34" charset="-122"/>
              <a:ea typeface="微软雅黑" pitchFamily="34" charset="-122"/>
            </a:endParaRPr>
          </a:p>
        </p:txBody>
      </p:sp>
      <p:sp>
        <p:nvSpPr>
          <p:cNvPr id="85" name="Line 35"/>
          <p:cNvSpPr>
            <a:spLocks noChangeShapeType="1"/>
          </p:cNvSpPr>
          <p:nvPr/>
        </p:nvSpPr>
        <p:spPr bwMode="auto">
          <a:xfrm>
            <a:off x="5744112" y="3250807"/>
            <a:ext cx="162127"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pic>
        <p:nvPicPr>
          <p:cNvPr id="87" name="图片 8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94654" y="1496224"/>
            <a:ext cx="511585" cy="716219"/>
          </a:xfrm>
          <a:prstGeom prst="rect">
            <a:avLst/>
          </a:prstGeom>
        </p:spPr>
      </p:pic>
      <p:pic>
        <p:nvPicPr>
          <p:cNvPr id="88" name="Picture 197"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41058" y="1560121"/>
            <a:ext cx="516657" cy="516658"/>
          </a:xfrm>
          <a:prstGeom prst="rect">
            <a:avLst/>
          </a:prstGeom>
          <a:noFill/>
          <a:extLst>
            <a:ext uri="{909E8E84-426E-40DD-AFC4-6F175D3DCCD1}">
              <a14:hiddenFill xmlns:a14="http://schemas.microsoft.com/office/drawing/2010/main">
                <a:solidFill>
                  <a:srgbClr val="FFFFFF"/>
                </a:solidFill>
              </a14:hiddenFill>
            </a:ext>
          </a:extLst>
        </p:spPr>
      </p:pic>
      <p:sp>
        <p:nvSpPr>
          <p:cNvPr id="89" name="AutoShape 5"/>
          <p:cNvSpPr>
            <a:spLocks noChangeArrowheads="1"/>
          </p:cNvSpPr>
          <p:nvPr/>
        </p:nvSpPr>
        <p:spPr bwMode="auto">
          <a:xfrm>
            <a:off x="556963" y="656538"/>
            <a:ext cx="8048776"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90" name="矩形 89"/>
          <p:cNvSpPr/>
          <p:nvPr/>
        </p:nvSpPr>
        <p:spPr>
          <a:xfrm>
            <a:off x="645268" y="614298"/>
            <a:ext cx="3775393" cy="400110"/>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000" b="1" dirty="0">
                <a:latin typeface="微软雅黑" pitchFamily="34" charset="-122"/>
                <a:ea typeface="微软雅黑" pitchFamily="34" charset="-122"/>
              </a:rPr>
              <a:t>请求一个万维网文档所需的时间</a:t>
            </a:r>
          </a:p>
        </p:txBody>
      </p:sp>
    </p:spTree>
    <p:extLst>
      <p:ext uri="{BB962C8B-B14F-4D97-AF65-F5344CB8AC3E}">
        <p14:creationId xmlns:p14="http://schemas.microsoft.com/office/powerpoint/2010/main" val="84711995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68"/>
          <p:cNvSpPr>
            <a:spLocks noChangeArrowheads="1"/>
          </p:cNvSpPr>
          <p:nvPr/>
        </p:nvSpPr>
        <p:spPr bwMode="auto">
          <a:xfrm>
            <a:off x="556963" y="1028298"/>
            <a:ext cx="8048776" cy="3477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eaLnBrk="0" hangingPunct="0">
              <a:lnSpc>
                <a:spcPts val="3300"/>
              </a:lnSpc>
              <a:buClr>
                <a:srgbClr val="0070C0"/>
              </a:buClr>
              <a:buFont typeface="Wingdings" pitchFamily="2" charset="2"/>
              <a:buChar char="l"/>
            </a:pPr>
            <a:r>
              <a:rPr lang="en-US" altLang="zh-CN" sz="2000" b="1" dirty="0">
                <a:solidFill>
                  <a:srgbClr val="0000FF"/>
                </a:solidFill>
                <a:latin typeface="微软雅黑" pitchFamily="34" charset="-122"/>
                <a:ea typeface="微软雅黑" pitchFamily="34" charset="-122"/>
              </a:rPr>
              <a:t>HTTP/1.1 </a:t>
            </a:r>
            <a:r>
              <a:rPr lang="zh-CN" altLang="en-US" sz="2000" b="1" dirty="0">
                <a:solidFill>
                  <a:srgbClr val="0000FF"/>
                </a:solidFill>
                <a:latin typeface="微软雅黑" pitchFamily="34" charset="-122"/>
                <a:ea typeface="微软雅黑" pitchFamily="34" charset="-122"/>
              </a:rPr>
              <a:t>协议使用持续连接 </a:t>
            </a:r>
            <a:r>
              <a:rPr lang="en-US" altLang="zh-CN" sz="2000" b="1" dirty="0">
                <a:solidFill>
                  <a:srgbClr val="0000FF"/>
                </a:solidFill>
                <a:latin typeface="微软雅黑" pitchFamily="34" charset="-122"/>
                <a:ea typeface="微软雅黑" pitchFamily="34" charset="-122"/>
              </a:rPr>
              <a:t>(persistent connection)</a:t>
            </a:r>
            <a:r>
              <a:rPr lang="zh-CN" altLang="en-US" sz="2000" b="1" dirty="0">
                <a:latin typeface="微软雅黑" pitchFamily="34" charset="-122"/>
                <a:ea typeface="微软雅黑" pitchFamily="34" charset="-122"/>
              </a:rPr>
              <a:t>。</a:t>
            </a:r>
          </a:p>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万维网服务器在发送响应后仍然在一段时间内保持这条连接，使同一个客户（浏览器）和该服务器可以继续在这条连接上传送后续的 </a:t>
            </a:r>
            <a:r>
              <a:rPr lang="en-US" altLang="zh-CN" sz="2000" b="1" dirty="0">
                <a:latin typeface="微软雅黑" pitchFamily="34" charset="-122"/>
                <a:ea typeface="微软雅黑" pitchFamily="34" charset="-122"/>
              </a:rPr>
              <a:t>HTTP </a:t>
            </a:r>
            <a:r>
              <a:rPr lang="zh-CN" altLang="en-US" sz="2000" b="1" dirty="0">
                <a:latin typeface="微软雅黑" pitchFamily="34" charset="-122"/>
                <a:ea typeface="微软雅黑" pitchFamily="34" charset="-122"/>
              </a:rPr>
              <a:t>请求报文和响应报文。</a:t>
            </a:r>
          </a:p>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这并不局限于传送同一个页面上链接的文档，而是只要这些文档都在同一个服务器上就行。</a:t>
            </a:r>
          </a:p>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目前一些流行的浏览器（例如，</a:t>
            </a:r>
            <a:r>
              <a:rPr lang="en-US" altLang="zh-CN" sz="2000" b="1" dirty="0">
                <a:latin typeface="微软雅黑" pitchFamily="34" charset="-122"/>
                <a:ea typeface="微软雅黑" pitchFamily="34" charset="-122"/>
              </a:rPr>
              <a:t>IE 6.0</a:t>
            </a:r>
            <a:r>
              <a:rPr lang="zh-CN" altLang="en-US" sz="2000" b="1" dirty="0">
                <a:latin typeface="微软雅黑" pitchFamily="34" charset="-122"/>
                <a:ea typeface="微软雅黑" pitchFamily="34" charset="-122"/>
              </a:rPr>
              <a:t>）的默认设置就是使用 </a:t>
            </a:r>
            <a:r>
              <a:rPr lang="en-US" altLang="zh-CN" sz="2000" b="1" dirty="0">
                <a:latin typeface="微软雅黑" pitchFamily="34" charset="-122"/>
                <a:ea typeface="微软雅黑" pitchFamily="34" charset="-122"/>
              </a:rPr>
              <a:t>HTTP/1.1</a:t>
            </a:r>
            <a:r>
              <a:rPr lang="zh-CN" altLang="en-US" sz="2000" b="1" dirty="0">
                <a:latin typeface="微软雅黑" pitchFamily="34" charset="-122"/>
                <a:ea typeface="微软雅黑" pitchFamily="34" charset="-122"/>
              </a:rPr>
              <a:t>。</a:t>
            </a:r>
          </a:p>
        </p:txBody>
      </p:sp>
      <p:sp>
        <p:nvSpPr>
          <p:cNvPr id="11" name="AutoShape 5"/>
          <p:cNvSpPr>
            <a:spLocks noChangeArrowheads="1"/>
          </p:cNvSpPr>
          <p:nvPr/>
        </p:nvSpPr>
        <p:spPr bwMode="auto">
          <a:xfrm>
            <a:off x="556963" y="687146"/>
            <a:ext cx="8048776"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2" name="矩形 11"/>
          <p:cNvSpPr/>
          <p:nvPr/>
        </p:nvSpPr>
        <p:spPr>
          <a:xfrm>
            <a:off x="645268" y="635762"/>
            <a:ext cx="1210588" cy="400110"/>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000" b="1" dirty="0">
                <a:latin typeface="微软雅黑" pitchFamily="34" charset="-122"/>
                <a:ea typeface="微软雅黑" pitchFamily="34" charset="-122"/>
              </a:rPr>
              <a:t>持续连接</a:t>
            </a:r>
          </a:p>
        </p:txBody>
      </p:sp>
    </p:spTree>
    <p:extLst>
      <p:ext uri="{BB962C8B-B14F-4D97-AF65-F5344CB8AC3E}">
        <p14:creationId xmlns:p14="http://schemas.microsoft.com/office/powerpoint/2010/main" val="171486353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Rectangle 68"/>
          <p:cNvSpPr>
            <a:spLocks noChangeArrowheads="1"/>
          </p:cNvSpPr>
          <p:nvPr/>
        </p:nvSpPr>
        <p:spPr bwMode="auto">
          <a:xfrm>
            <a:off x="556964" y="979727"/>
            <a:ext cx="8055258" cy="343010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eaLnBrk="0" hangingPunct="0">
              <a:lnSpc>
                <a:spcPts val="3300"/>
              </a:lnSpc>
              <a:buClr>
                <a:srgbClr val="0070C0"/>
              </a:buClr>
              <a:buFont typeface="Wingdings" pitchFamily="2" charset="2"/>
              <a:buChar char="l"/>
            </a:pPr>
            <a:r>
              <a:rPr lang="zh-CN" altLang="en-US" sz="1900" b="1" dirty="0">
                <a:solidFill>
                  <a:srgbClr val="0000FF"/>
                </a:solidFill>
                <a:latin typeface="微软雅黑" pitchFamily="34" charset="-122"/>
                <a:ea typeface="微软雅黑" pitchFamily="34" charset="-122"/>
              </a:rPr>
              <a:t>非流水线方式</a:t>
            </a:r>
            <a:r>
              <a:rPr lang="zh-CN" altLang="en-US" sz="1900" b="1" dirty="0">
                <a:latin typeface="微软雅黑" pitchFamily="34" charset="-122"/>
                <a:ea typeface="微软雅黑" pitchFamily="34" charset="-122"/>
              </a:rPr>
              <a:t>：客户在收到前一个响应后才能发出下一个请求。这比非持续连接的两倍 </a:t>
            </a:r>
            <a:r>
              <a:rPr lang="en-US" altLang="zh-CN" sz="1900" b="1" dirty="0">
                <a:latin typeface="微软雅黑" pitchFamily="34" charset="-122"/>
                <a:ea typeface="微软雅黑" pitchFamily="34" charset="-122"/>
              </a:rPr>
              <a:t>RTT </a:t>
            </a:r>
            <a:r>
              <a:rPr lang="zh-CN" altLang="en-US" sz="1900" b="1" dirty="0">
                <a:latin typeface="微软雅黑" pitchFamily="34" charset="-122"/>
                <a:ea typeface="微软雅黑" pitchFamily="34" charset="-122"/>
              </a:rPr>
              <a:t>的开销节省了建立 </a:t>
            </a:r>
            <a:r>
              <a:rPr lang="en-US" altLang="zh-CN" sz="1900" b="1" dirty="0">
                <a:latin typeface="微软雅黑" pitchFamily="34" charset="-122"/>
                <a:ea typeface="微软雅黑" pitchFamily="34" charset="-122"/>
              </a:rPr>
              <a:t>TCP </a:t>
            </a:r>
            <a:r>
              <a:rPr lang="zh-CN" altLang="en-US" sz="1900" b="1" dirty="0">
                <a:latin typeface="微软雅黑" pitchFamily="34" charset="-122"/>
                <a:ea typeface="微软雅黑" pitchFamily="34" charset="-122"/>
              </a:rPr>
              <a:t>连接所需的一个 </a:t>
            </a:r>
            <a:r>
              <a:rPr lang="en-US" altLang="zh-CN" sz="1900" b="1" dirty="0">
                <a:latin typeface="微软雅黑" pitchFamily="34" charset="-122"/>
                <a:ea typeface="微软雅黑" pitchFamily="34" charset="-122"/>
              </a:rPr>
              <a:t>RTT </a:t>
            </a:r>
            <a:r>
              <a:rPr lang="zh-CN" altLang="en-US" sz="1900" b="1" dirty="0">
                <a:latin typeface="微软雅黑" pitchFamily="34" charset="-122"/>
                <a:ea typeface="微软雅黑" pitchFamily="34" charset="-122"/>
              </a:rPr>
              <a:t>时间。但服务器在发送完一个对象后，其 </a:t>
            </a:r>
            <a:r>
              <a:rPr lang="en-US" altLang="zh-CN" sz="1900" b="1" dirty="0">
                <a:latin typeface="微软雅黑" pitchFamily="34" charset="-122"/>
                <a:ea typeface="微软雅黑" pitchFamily="34" charset="-122"/>
              </a:rPr>
              <a:t>TCP </a:t>
            </a:r>
            <a:r>
              <a:rPr lang="zh-CN" altLang="en-US" sz="1900" b="1" dirty="0">
                <a:latin typeface="微软雅黑" pitchFamily="34" charset="-122"/>
                <a:ea typeface="微软雅黑" pitchFamily="34" charset="-122"/>
              </a:rPr>
              <a:t>连接就处于空闲状态，浪费了服务器资源。</a:t>
            </a:r>
          </a:p>
          <a:p>
            <a:pPr marL="285750" indent="-285750" eaLnBrk="0" hangingPunct="0">
              <a:lnSpc>
                <a:spcPts val="3300"/>
              </a:lnSpc>
              <a:buClr>
                <a:srgbClr val="0070C0"/>
              </a:buClr>
              <a:buFont typeface="Wingdings" pitchFamily="2" charset="2"/>
              <a:buChar char="l"/>
            </a:pPr>
            <a:r>
              <a:rPr lang="zh-CN" altLang="en-US" sz="1900" b="1" dirty="0">
                <a:solidFill>
                  <a:srgbClr val="0000FF"/>
                </a:solidFill>
                <a:latin typeface="微软雅黑" pitchFamily="34" charset="-122"/>
                <a:ea typeface="微软雅黑" pitchFamily="34" charset="-122"/>
              </a:rPr>
              <a:t>流水线方式</a:t>
            </a:r>
            <a:r>
              <a:rPr lang="zh-CN" altLang="en-US" sz="1900" b="1" dirty="0">
                <a:latin typeface="微软雅黑" pitchFamily="34" charset="-122"/>
                <a:ea typeface="微软雅黑" pitchFamily="34" charset="-122"/>
              </a:rPr>
              <a:t>：客户在收到 </a:t>
            </a:r>
            <a:r>
              <a:rPr lang="en-US" altLang="zh-CN" sz="1900" b="1" dirty="0">
                <a:latin typeface="微软雅黑" pitchFamily="34" charset="-122"/>
                <a:ea typeface="微软雅黑" pitchFamily="34" charset="-122"/>
              </a:rPr>
              <a:t>HTTP </a:t>
            </a:r>
            <a:r>
              <a:rPr lang="zh-CN" altLang="en-US" sz="1900" b="1" dirty="0">
                <a:latin typeface="微软雅黑" pitchFamily="34" charset="-122"/>
                <a:ea typeface="微软雅黑" pitchFamily="34" charset="-122"/>
              </a:rPr>
              <a:t>的响应报文之前就能够接着发送新的请求报文。一个接一个的请求报文到达服务器后，服务器就可连续发回响应报文。使用流水线方式时，客户访问所有的对象只需花费一个 </a:t>
            </a:r>
            <a:r>
              <a:rPr lang="en-US" altLang="zh-CN" sz="1900" b="1" dirty="0">
                <a:latin typeface="微软雅黑" pitchFamily="34" charset="-122"/>
                <a:ea typeface="微软雅黑" pitchFamily="34" charset="-122"/>
              </a:rPr>
              <a:t>RTT</a:t>
            </a:r>
            <a:r>
              <a:rPr lang="zh-CN" altLang="en-US" sz="1900" b="1" dirty="0">
                <a:latin typeface="微软雅黑" pitchFamily="34" charset="-122"/>
                <a:ea typeface="微软雅黑" pitchFamily="34" charset="-122"/>
              </a:rPr>
              <a:t>时间，使 </a:t>
            </a:r>
            <a:r>
              <a:rPr lang="en-US" altLang="zh-CN" sz="1900" b="1" dirty="0">
                <a:latin typeface="微软雅黑" pitchFamily="34" charset="-122"/>
                <a:ea typeface="微软雅黑" pitchFamily="34" charset="-122"/>
              </a:rPr>
              <a:t>TCP </a:t>
            </a:r>
            <a:r>
              <a:rPr lang="zh-CN" altLang="en-US" sz="1900" b="1" dirty="0">
                <a:latin typeface="微软雅黑" pitchFamily="34" charset="-122"/>
                <a:ea typeface="微软雅黑" pitchFamily="34" charset="-122"/>
              </a:rPr>
              <a:t>连接中的空闲时间减少，提高了下载文档效率。 </a:t>
            </a:r>
          </a:p>
        </p:txBody>
      </p:sp>
      <p:sp>
        <p:nvSpPr>
          <p:cNvPr id="77" name="AutoShape 5"/>
          <p:cNvSpPr>
            <a:spLocks noChangeArrowheads="1"/>
          </p:cNvSpPr>
          <p:nvPr/>
        </p:nvSpPr>
        <p:spPr bwMode="auto">
          <a:xfrm>
            <a:off x="556963" y="638575"/>
            <a:ext cx="8048776"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90" name="矩形 89"/>
          <p:cNvSpPr/>
          <p:nvPr/>
        </p:nvSpPr>
        <p:spPr>
          <a:xfrm>
            <a:off x="645268" y="596335"/>
            <a:ext cx="3005951" cy="400110"/>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000" b="1" dirty="0">
                <a:latin typeface="微软雅黑" pitchFamily="34" charset="-122"/>
                <a:ea typeface="微软雅黑" pitchFamily="34" charset="-122"/>
              </a:rPr>
              <a:t>持续连接的两种工作方式</a:t>
            </a:r>
          </a:p>
        </p:txBody>
      </p:sp>
    </p:spTree>
    <p:extLst>
      <p:ext uri="{BB962C8B-B14F-4D97-AF65-F5344CB8AC3E}">
        <p14:creationId xmlns:p14="http://schemas.microsoft.com/office/powerpoint/2010/main" val="147785211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AutoShape 5"/>
          <p:cNvSpPr>
            <a:spLocks noChangeArrowheads="1"/>
          </p:cNvSpPr>
          <p:nvPr/>
        </p:nvSpPr>
        <p:spPr bwMode="auto">
          <a:xfrm>
            <a:off x="556963" y="1218374"/>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9" name="Rectangle 6"/>
          <p:cNvSpPr>
            <a:spLocks noChangeArrowheads="1"/>
          </p:cNvSpPr>
          <p:nvPr/>
        </p:nvSpPr>
        <p:spPr bwMode="auto">
          <a:xfrm>
            <a:off x="3693129" y="1185163"/>
            <a:ext cx="177644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itchFamily="34" charset="-122"/>
                <a:ea typeface="微软雅黑" pitchFamily="34" charset="-122"/>
              </a:rPr>
              <a:t>2. </a:t>
            </a:r>
            <a:r>
              <a:rPr lang="zh-CN" altLang="en-US" sz="2000" b="1" dirty="0">
                <a:solidFill>
                  <a:schemeClr val="bg1"/>
                </a:solidFill>
                <a:latin typeface="微软雅黑" pitchFamily="34" charset="-122"/>
                <a:ea typeface="微软雅黑" pitchFamily="34" charset="-122"/>
              </a:rPr>
              <a:t>代理服务器</a:t>
            </a:r>
          </a:p>
        </p:txBody>
      </p:sp>
      <p:sp>
        <p:nvSpPr>
          <p:cNvPr id="10" name="Rectangle 68"/>
          <p:cNvSpPr>
            <a:spLocks noChangeArrowheads="1"/>
          </p:cNvSpPr>
          <p:nvPr/>
        </p:nvSpPr>
        <p:spPr bwMode="auto">
          <a:xfrm>
            <a:off x="483810" y="1579464"/>
            <a:ext cx="8206233" cy="22082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eaLnBrk="0" hangingPunct="0">
              <a:lnSpc>
                <a:spcPts val="3300"/>
              </a:lnSpc>
              <a:buClr>
                <a:srgbClr val="0070C0"/>
              </a:buClr>
              <a:buFont typeface="Wingdings" pitchFamily="2" charset="2"/>
              <a:buChar char="l"/>
            </a:pPr>
            <a:r>
              <a:rPr lang="zh-CN" altLang="en-US" sz="2000" b="1" dirty="0">
                <a:solidFill>
                  <a:srgbClr val="0000FF"/>
                </a:solidFill>
                <a:latin typeface="微软雅黑" pitchFamily="34" charset="-122"/>
                <a:ea typeface="微软雅黑" pitchFamily="34" charset="-122"/>
              </a:rPr>
              <a:t>代理服务器 </a:t>
            </a:r>
            <a:r>
              <a:rPr lang="en-US" altLang="zh-CN" sz="2000" b="1" dirty="0">
                <a:latin typeface="微软雅黑" pitchFamily="34" charset="-122"/>
                <a:ea typeface="微软雅黑" pitchFamily="34" charset="-122"/>
              </a:rPr>
              <a:t>(proxy server) </a:t>
            </a:r>
            <a:r>
              <a:rPr lang="zh-CN" altLang="en-US" sz="2000" b="1" dirty="0">
                <a:latin typeface="微软雅黑" pitchFamily="34" charset="-122"/>
                <a:ea typeface="微软雅黑" pitchFamily="34" charset="-122"/>
              </a:rPr>
              <a:t>又称为</a:t>
            </a:r>
            <a:r>
              <a:rPr lang="zh-CN" altLang="en-US" sz="2000" b="1" dirty="0">
                <a:solidFill>
                  <a:srgbClr val="0000FF"/>
                </a:solidFill>
                <a:latin typeface="微软雅黑" pitchFamily="34" charset="-122"/>
                <a:ea typeface="微软雅黑" pitchFamily="34" charset="-122"/>
              </a:rPr>
              <a:t>万维网高速缓存 </a:t>
            </a:r>
            <a:r>
              <a:rPr lang="en-US" altLang="zh-CN" sz="2000" b="1" dirty="0">
                <a:latin typeface="微软雅黑" pitchFamily="34" charset="-122"/>
                <a:ea typeface="微软雅黑" pitchFamily="34" charset="-122"/>
              </a:rPr>
              <a:t>(Web cache)</a:t>
            </a:r>
            <a:r>
              <a:rPr lang="zh-CN" altLang="en-US" sz="2000" b="1" dirty="0">
                <a:latin typeface="微软雅黑" pitchFamily="34" charset="-122"/>
                <a:ea typeface="微软雅黑" pitchFamily="34" charset="-122"/>
              </a:rPr>
              <a:t>，它代表浏览器发出 </a:t>
            </a:r>
            <a:r>
              <a:rPr lang="en-US" altLang="zh-CN" sz="2000" b="1" dirty="0">
                <a:latin typeface="微软雅黑" pitchFamily="34" charset="-122"/>
                <a:ea typeface="微软雅黑" pitchFamily="34" charset="-122"/>
              </a:rPr>
              <a:t>HTTP </a:t>
            </a:r>
            <a:r>
              <a:rPr lang="zh-CN" altLang="en-US" sz="2000" b="1" dirty="0">
                <a:latin typeface="微软雅黑" pitchFamily="34" charset="-122"/>
                <a:ea typeface="微软雅黑" pitchFamily="34" charset="-122"/>
              </a:rPr>
              <a:t>请求。</a:t>
            </a:r>
          </a:p>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万维网高速缓存把最近的一些请求和响应暂存在本地磁盘中。</a:t>
            </a:r>
          </a:p>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当与暂时存放的请求相同的新请求到达时，万维网高速缓存就把暂存的响应发送出去，而不需要按 </a:t>
            </a:r>
            <a:r>
              <a:rPr lang="en-US" altLang="zh-CN" sz="2000" b="1" dirty="0">
                <a:latin typeface="微软雅黑" pitchFamily="34" charset="-122"/>
                <a:ea typeface="微软雅黑" pitchFamily="34" charset="-122"/>
              </a:rPr>
              <a:t>URL </a:t>
            </a:r>
            <a:r>
              <a:rPr lang="zh-CN" altLang="en-US" sz="2000" b="1" dirty="0">
                <a:latin typeface="微软雅黑" pitchFamily="34" charset="-122"/>
                <a:ea typeface="微软雅黑" pitchFamily="34" charset="-122"/>
              </a:rPr>
              <a:t>的地址再去互联网访问该资源。 </a:t>
            </a:r>
          </a:p>
        </p:txBody>
      </p:sp>
    </p:spTree>
    <p:extLst>
      <p:ext uri="{BB962C8B-B14F-4D97-AF65-F5344CB8AC3E}">
        <p14:creationId xmlns:p14="http://schemas.microsoft.com/office/powerpoint/2010/main" val="158364312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4"/>
          <p:cNvSpPr/>
          <p:nvPr/>
        </p:nvSpPr>
        <p:spPr>
          <a:xfrm>
            <a:off x="556963" y="1057072"/>
            <a:ext cx="8048776" cy="331493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AutoShape 5"/>
          <p:cNvSpPr>
            <a:spLocks noChangeArrowheads="1"/>
          </p:cNvSpPr>
          <p:nvPr/>
        </p:nvSpPr>
        <p:spPr bwMode="auto">
          <a:xfrm>
            <a:off x="556963" y="656538"/>
            <a:ext cx="8048776"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7" name="矩形 6"/>
          <p:cNvSpPr/>
          <p:nvPr/>
        </p:nvSpPr>
        <p:spPr>
          <a:xfrm>
            <a:off x="645268" y="605154"/>
            <a:ext cx="5391219" cy="400110"/>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000" b="1" dirty="0">
                <a:latin typeface="微软雅黑" pitchFamily="34" charset="-122"/>
                <a:ea typeface="微软雅黑" pitchFamily="34" charset="-122"/>
              </a:rPr>
              <a:t>使用高速缓存可</a:t>
            </a:r>
            <a:r>
              <a:rPr lang="zh-CN" altLang="en-US" sz="2000" b="1" dirty="0">
                <a:solidFill>
                  <a:srgbClr val="CC00CC"/>
                </a:solidFill>
                <a:latin typeface="微软雅黑" pitchFamily="34" charset="-122"/>
                <a:ea typeface="微软雅黑" pitchFamily="34" charset="-122"/>
              </a:rPr>
              <a:t>减少</a:t>
            </a:r>
            <a:r>
              <a:rPr lang="zh-CN" altLang="en-US" sz="2000" b="1" dirty="0">
                <a:latin typeface="微软雅黑" pitchFamily="34" charset="-122"/>
                <a:ea typeface="微软雅黑" pitchFamily="34" charset="-122"/>
              </a:rPr>
              <a:t>访问互联网服务器的时延 </a:t>
            </a:r>
          </a:p>
        </p:txBody>
      </p:sp>
      <p:grpSp>
        <p:nvGrpSpPr>
          <p:cNvPr id="11" name="Group 24"/>
          <p:cNvGrpSpPr>
            <a:grpSpLocks/>
          </p:cNvGrpSpPr>
          <p:nvPr/>
        </p:nvGrpSpPr>
        <p:grpSpPr bwMode="auto">
          <a:xfrm>
            <a:off x="817260" y="1706817"/>
            <a:ext cx="2948074" cy="2120836"/>
            <a:chOff x="912" y="768"/>
            <a:chExt cx="2400" cy="1584"/>
          </a:xfrm>
          <a:solidFill>
            <a:srgbClr val="0066FF"/>
          </a:solidFill>
        </p:grpSpPr>
        <p:sp>
          <p:nvSpPr>
            <p:cNvPr id="12" name="Oval 25"/>
            <p:cNvSpPr>
              <a:spLocks noChangeArrowheads="1"/>
            </p:cNvSpPr>
            <p:nvPr/>
          </p:nvSpPr>
          <p:spPr bwMode="auto">
            <a:xfrm>
              <a:off x="1751" y="799"/>
              <a:ext cx="1026" cy="628"/>
            </a:xfrm>
            <a:prstGeom prst="ellipse">
              <a:avLst/>
            </a:prstGeom>
            <a:grpFill/>
            <a:ln>
              <a:noFill/>
            </a:ln>
            <a:extLst/>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13" name="Oval 26"/>
            <p:cNvSpPr>
              <a:spLocks noChangeArrowheads="1"/>
            </p:cNvSpPr>
            <p:nvPr/>
          </p:nvSpPr>
          <p:spPr bwMode="auto">
            <a:xfrm>
              <a:off x="1172" y="972"/>
              <a:ext cx="781" cy="627"/>
            </a:xfrm>
            <a:prstGeom prst="ellipse">
              <a:avLst/>
            </a:prstGeom>
            <a:grpFill/>
            <a:ln>
              <a:noFill/>
            </a:ln>
            <a:extLst/>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14" name="Oval 27"/>
            <p:cNvSpPr>
              <a:spLocks noChangeArrowheads="1"/>
            </p:cNvSpPr>
            <p:nvPr/>
          </p:nvSpPr>
          <p:spPr bwMode="auto">
            <a:xfrm>
              <a:off x="926" y="1364"/>
              <a:ext cx="521" cy="502"/>
            </a:xfrm>
            <a:prstGeom prst="ellipse">
              <a:avLst/>
            </a:prstGeom>
            <a:grpFill/>
            <a:ln>
              <a:noFill/>
            </a:ln>
            <a:extLst/>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15" name="Oval 28"/>
            <p:cNvSpPr>
              <a:spLocks noChangeArrowheads="1"/>
            </p:cNvSpPr>
            <p:nvPr/>
          </p:nvSpPr>
          <p:spPr bwMode="auto">
            <a:xfrm>
              <a:off x="1085" y="1599"/>
              <a:ext cx="796" cy="549"/>
            </a:xfrm>
            <a:prstGeom prst="ellipse">
              <a:avLst/>
            </a:prstGeom>
            <a:grpFill/>
            <a:ln>
              <a:noFill/>
            </a:ln>
            <a:extLst/>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16" name="Oval 29"/>
            <p:cNvSpPr>
              <a:spLocks noChangeArrowheads="1"/>
            </p:cNvSpPr>
            <p:nvPr/>
          </p:nvSpPr>
          <p:spPr bwMode="auto">
            <a:xfrm>
              <a:off x="1664" y="1693"/>
              <a:ext cx="1200" cy="659"/>
            </a:xfrm>
            <a:prstGeom prst="ellipse">
              <a:avLst/>
            </a:prstGeom>
            <a:grpFill/>
            <a:ln>
              <a:noFill/>
            </a:ln>
            <a:extLst/>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17" name="Oval 30"/>
            <p:cNvSpPr>
              <a:spLocks noChangeArrowheads="1"/>
            </p:cNvSpPr>
            <p:nvPr/>
          </p:nvSpPr>
          <p:spPr bwMode="auto">
            <a:xfrm>
              <a:off x="2445" y="988"/>
              <a:ext cx="751" cy="486"/>
            </a:xfrm>
            <a:prstGeom prst="ellipse">
              <a:avLst/>
            </a:prstGeom>
            <a:grpFill/>
            <a:ln>
              <a:noFill/>
            </a:ln>
            <a:extLst/>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18" name="Oval 31"/>
            <p:cNvSpPr>
              <a:spLocks noChangeArrowheads="1"/>
            </p:cNvSpPr>
            <p:nvPr/>
          </p:nvSpPr>
          <p:spPr bwMode="auto">
            <a:xfrm>
              <a:off x="2560" y="1317"/>
              <a:ext cx="752" cy="486"/>
            </a:xfrm>
            <a:prstGeom prst="ellipse">
              <a:avLst/>
            </a:prstGeom>
            <a:grpFill/>
            <a:ln>
              <a:noFill/>
            </a:ln>
            <a:extLst/>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19" name="Oval 32"/>
            <p:cNvSpPr>
              <a:spLocks noChangeArrowheads="1"/>
            </p:cNvSpPr>
            <p:nvPr/>
          </p:nvSpPr>
          <p:spPr bwMode="auto">
            <a:xfrm>
              <a:off x="2488" y="1427"/>
              <a:ext cx="752" cy="815"/>
            </a:xfrm>
            <a:prstGeom prst="ellipse">
              <a:avLst/>
            </a:prstGeom>
            <a:grpFill/>
            <a:ln>
              <a:noFill/>
            </a:ln>
            <a:extLst/>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20" name="Oval 33"/>
            <p:cNvSpPr>
              <a:spLocks noChangeArrowheads="1"/>
            </p:cNvSpPr>
            <p:nvPr/>
          </p:nvSpPr>
          <p:spPr bwMode="auto">
            <a:xfrm>
              <a:off x="1360" y="1176"/>
              <a:ext cx="1547" cy="815"/>
            </a:xfrm>
            <a:prstGeom prst="ellipse">
              <a:avLst/>
            </a:prstGeom>
            <a:grpFill/>
            <a:ln>
              <a:noFill/>
            </a:ln>
            <a:extLst/>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400" b="1">
                <a:solidFill>
                  <a:srgbClr val="000099"/>
                </a:solidFill>
                <a:latin typeface="微软雅黑" pitchFamily="34" charset="-122"/>
                <a:ea typeface="微软雅黑" pitchFamily="34" charset="-122"/>
              </a:endParaRPr>
            </a:p>
          </p:txBody>
        </p:sp>
        <p:grpSp>
          <p:nvGrpSpPr>
            <p:cNvPr id="21" name="Group 34"/>
            <p:cNvGrpSpPr>
              <a:grpSpLocks/>
            </p:cNvGrpSpPr>
            <p:nvPr/>
          </p:nvGrpSpPr>
          <p:grpSpPr bwMode="auto">
            <a:xfrm>
              <a:off x="912" y="768"/>
              <a:ext cx="2386" cy="1553"/>
              <a:chOff x="912" y="768"/>
              <a:chExt cx="2386" cy="1553"/>
            </a:xfrm>
            <a:grpFill/>
          </p:grpSpPr>
          <p:sp>
            <p:nvSpPr>
              <p:cNvPr id="22" name="Oval 35"/>
              <p:cNvSpPr>
                <a:spLocks noChangeArrowheads="1"/>
              </p:cNvSpPr>
              <p:nvPr/>
            </p:nvSpPr>
            <p:spPr bwMode="auto">
              <a:xfrm>
                <a:off x="1736" y="768"/>
                <a:ext cx="1027" cy="627"/>
              </a:xfrm>
              <a:prstGeom prst="ellipse">
                <a:avLst/>
              </a:prstGeom>
              <a:grpFill/>
              <a:ln>
                <a:noFill/>
              </a:ln>
              <a:extLst/>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23" name="Oval 36"/>
              <p:cNvSpPr>
                <a:spLocks noChangeArrowheads="1"/>
              </p:cNvSpPr>
              <p:nvPr/>
            </p:nvSpPr>
            <p:spPr bwMode="auto">
              <a:xfrm>
                <a:off x="1158" y="941"/>
                <a:ext cx="781" cy="627"/>
              </a:xfrm>
              <a:prstGeom prst="ellipse">
                <a:avLst/>
              </a:prstGeom>
              <a:grpFill/>
              <a:ln>
                <a:noFill/>
              </a:ln>
              <a:extLst/>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24" name="Oval 37"/>
              <p:cNvSpPr>
                <a:spLocks noChangeArrowheads="1"/>
              </p:cNvSpPr>
              <p:nvPr/>
            </p:nvSpPr>
            <p:spPr bwMode="auto">
              <a:xfrm>
                <a:off x="912" y="1333"/>
                <a:ext cx="520" cy="501"/>
              </a:xfrm>
              <a:prstGeom prst="ellipse">
                <a:avLst/>
              </a:prstGeom>
              <a:grpFill/>
              <a:ln>
                <a:noFill/>
              </a:ln>
              <a:extLst/>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25" name="Oval 38"/>
              <p:cNvSpPr>
                <a:spLocks noChangeArrowheads="1"/>
              </p:cNvSpPr>
              <p:nvPr/>
            </p:nvSpPr>
            <p:spPr bwMode="auto">
              <a:xfrm>
                <a:off x="1071" y="1568"/>
                <a:ext cx="795" cy="549"/>
              </a:xfrm>
              <a:prstGeom prst="ellipse">
                <a:avLst/>
              </a:prstGeom>
              <a:grpFill/>
              <a:ln>
                <a:noFill/>
              </a:ln>
              <a:extLst/>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26" name="Oval 39"/>
              <p:cNvSpPr>
                <a:spLocks noChangeArrowheads="1"/>
              </p:cNvSpPr>
              <p:nvPr/>
            </p:nvSpPr>
            <p:spPr bwMode="auto">
              <a:xfrm>
                <a:off x="1649" y="1662"/>
                <a:ext cx="1200" cy="659"/>
              </a:xfrm>
              <a:prstGeom prst="ellipse">
                <a:avLst/>
              </a:prstGeom>
              <a:grpFill/>
              <a:ln>
                <a:noFill/>
              </a:ln>
              <a:extLst/>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27" name="Oval 40"/>
              <p:cNvSpPr>
                <a:spLocks noChangeArrowheads="1"/>
              </p:cNvSpPr>
              <p:nvPr/>
            </p:nvSpPr>
            <p:spPr bwMode="auto">
              <a:xfrm>
                <a:off x="2430" y="956"/>
                <a:ext cx="752" cy="486"/>
              </a:xfrm>
              <a:prstGeom prst="ellipse">
                <a:avLst/>
              </a:prstGeom>
              <a:grpFill/>
              <a:ln>
                <a:noFill/>
              </a:ln>
              <a:extLst/>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28" name="Oval 41"/>
              <p:cNvSpPr>
                <a:spLocks noChangeArrowheads="1"/>
              </p:cNvSpPr>
              <p:nvPr/>
            </p:nvSpPr>
            <p:spPr bwMode="auto">
              <a:xfrm>
                <a:off x="2546" y="1286"/>
                <a:ext cx="752" cy="486"/>
              </a:xfrm>
              <a:prstGeom prst="ellipse">
                <a:avLst/>
              </a:prstGeom>
              <a:grpFill/>
              <a:ln>
                <a:noFill/>
              </a:ln>
              <a:extLst/>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29" name="Oval 42"/>
              <p:cNvSpPr>
                <a:spLocks noChangeArrowheads="1"/>
              </p:cNvSpPr>
              <p:nvPr/>
            </p:nvSpPr>
            <p:spPr bwMode="auto">
              <a:xfrm>
                <a:off x="2473" y="1395"/>
                <a:ext cx="752" cy="816"/>
              </a:xfrm>
              <a:prstGeom prst="ellipse">
                <a:avLst/>
              </a:prstGeom>
              <a:grpFill/>
              <a:ln>
                <a:noFill/>
              </a:ln>
              <a:extLst/>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30" name="Oval 43"/>
              <p:cNvSpPr>
                <a:spLocks noChangeArrowheads="1"/>
              </p:cNvSpPr>
              <p:nvPr/>
            </p:nvSpPr>
            <p:spPr bwMode="auto">
              <a:xfrm>
                <a:off x="1346" y="1144"/>
                <a:ext cx="1547" cy="816"/>
              </a:xfrm>
              <a:prstGeom prst="ellipse">
                <a:avLst/>
              </a:prstGeom>
              <a:grpFill/>
              <a:ln>
                <a:noFill/>
              </a:ln>
              <a:extLst/>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400" b="1">
                  <a:solidFill>
                    <a:srgbClr val="000099"/>
                  </a:solidFill>
                  <a:latin typeface="微软雅黑" pitchFamily="34" charset="-122"/>
                  <a:ea typeface="微软雅黑" pitchFamily="34" charset="-122"/>
                </a:endParaRPr>
              </a:p>
            </p:txBody>
          </p:sp>
        </p:grpSp>
      </p:grpSp>
      <p:graphicFrame>
        <p:nvGraphicFramePr>
          <p:cNvPr id="31" name="Object 44"/>
          <p:cNvGraphicFramePr>
            <a:graphicFrameLocks noChangeAspect="1"/>
          </p:cNvGraphicFramePr>
          <p:nvPr>
            <p:extLst>
              <p:ext uri="{D42A27DB-BD31-4B8C-83A1-F6EECF244321}">
                <p14:modId xmlns:p14="http://schemas.microsoft.com/office/powerpoint/2010/main" val="1324972307"/>
              </p:ext>
            </p:extLst>
          </p:nvPr>
        </p:nvGraphicFramePr>
        <p:xfrm>
          <a:off x="6185200" y="2315686"/>
          <a:ext cx="1509164" cy="951134"/>
        </p:xfrm>
        <a:graphic>
          <a:graphicData uri="http://schemas.openxmlformats.org/presentationml/2006/ole">
            <mc:AlternateContent xmlns:mc="http://schemas.openxmlformats.org/markup-compatibility/2006">
              <mc:Choice xmlns:v="urn:schemas-microsoft-com:vml" Requires="v">
                <p:oleObj spid="_x0000_s11429" name="VISIO" r:id="rId3" imgW="1687068" imgH="964692" progId="">
                  <p:embed/>
                </p:oleObj>
              </mc:Choice>
              <mc:Fallback>
                <p:oleObj name="VISIO" r:id="rId3" imgW="1687068" imgH="964692" progId="">
                  <p:embed/>
                  <p:pic>
                    <p:nvPicPr>
                      <p:cNvPr id="0" name="Picture 16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85200" y="2315686"/>
                        <a:ext cx="1509164" cy="951134"/>
                      </a:xfrm>
                      <a:prstGeom prst="rect">
                        <a:avLst/>
                      </a:prstGeom>
                      <a:noFill/>
                      <a:ln>
                        <a:noFill/>
                      </a:ln>
                      <a:effectLst>
                        <a:outerShdw dist="25400" dir="54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32" name="Line 45"/>
          <p:cNvSpPr>
            <a:spLocks noChangeShapeType="1"/>
          </p:cNvSpPr>
          <p:nvPr/>
        </p:nvSpPr>
        <p:spPr bwMode="auto">
          <a:xfrm>
            <a:off x="3790053" y="2780444"/>
            <a:ext cx="2154462" cy="0"/>
          </a:xfrm>
          <a:prstGeom prst="line">
            <a:avLst/>
          </a:prstGeom>
          <a:noFill/>
          <a:ln w="28575">
            <a:solidFill>
              <a:srgbClr val="0066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33" name="Line 46"/>
          <p:cNvSpPr>
            <a:spLocks noChangeShapeType="1"/>
          </p:cNvSpPr>
          <p:nvPr/>
        </p:nvSpPr>
        <p:spPr bwMode="auto">
          <a:xfrm>
            <a:off x="7119321" y="3201970"/>
            <a:ext cx="554227" cy="449146"/>
          </a:xfrm>
          <a:prstGeom prst="line">
            <a:avLst/>
          </a:prstGeom>
          <a:noFill/>
          <a:ln w="28575">
            <a:solidFill>
              <a:srgbClr val="0066FF"/>
            </a:solidFill>
            <a:round/>
            <a:headEnd/>
            <a:tailEnd/>
          </a:ln>
          <a:extLst>
            <a:ext uri="{909E8E84-426E-40DD-AFC4-6F175D3DCCD1}">
              <a14:hiddenFill xmlns:a14="http://schemas.microsoft.com/office/drawing/2010/main">
                <a:noFill/>
              </a14:hiddenFill>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34" name="Line 47"/>
          <p:cNvSpPr>
            <a:spLocks noChangeShapeType="1"/>
          </p:cNvSpPr>
          <p:nvPr/>
        </p:nvSpPr>
        <p:spPr bwMode="auto">
          <a:xfrm>
            <a:off x="7439368" y="2971392"/>
            <a:ext cx="444943" cy="94873"/>
          </a:xfrm>
          <a:prstGeom prst="line">
            <a:avLst/>
          </a:prstGeom>
          <a:noFill/>
          <a:ln w="28575">
            <a:solidFill>
              <a:srgbClr val="0066FF"/>
            </a:solidFill>
            <a:round/>
            <a:headEnd/>
            <a:tailEnd/>
          </a:ln>
          <a:extLst>
            <a:ext uri="{909E8E84-426E-40DD-AFC4-6F175D3DCCD1}">
              <a14:hiddenFill xmlns:a14="http://schemas.microsoft.com/office/drawing/2010/main">
                <a:noFill/>
              </a14:hiddenFill>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35" name="Line 48"/>
          <p:cNvSpPr>
            <a:spLocks noChangeShapeType="1"/>
          </p:cNvSpPr>
          <p:nvPr/>
        </p:nvSpPr>
        <p:spPr bwMode="auto">
          <a:xfrm flipV="1">
            <a:off x="7464087" y="2408158"/>
            <a:ext cx="420224" cy="127298"/>
          </a:xfrm>
          <a:prstGeom prst="line">
            <a:avLst/>
          </a:prstGeom>
          <a:noFill/>
          <a:ln w="28575">
            <a:solidFill>
              <a:srgbClr val="0066FF"/>
            </a:solidFill>
            <a:round/>
            <a:headEnd/>
            <a:tailEnd/>
          </a:ln>
          <a:extLst>
            <a:ext uri="{909E8E84-426E-40DD-AFC4-6F175D3DCCD1}">
              <a14:hiddenFill xmlns:a14="http://schemas.microsoft.com/office/drawing/2010/main">
                <a:noFill/>
              </a14:hiddenFill>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36" name="Line 49"/>
          <p:cNvSpPr>
            <a:spLocks noChangeShapeType="1"/>
          </p:cNvSpPr>
          <p:nvPr/>
        </p:nvSpPr>
        <p:spPr bwMode="auto">
          <a:xfrm flipV="1">
            <a:off x="7093301" y="1896563"/>
            <a:ext cx="580248" cy="492380"/>
          </a:xfrm>
          <a:prstGeom prst="line">
            <a:avLst/>
          </a:prstGeom>
          <a:noFill/>
          <a:ln w="28575">
            <a:solidFill>
              <a:srgbClr val="0066FF"/>
            </a:solidFill>
            <a:round/>
            <a:headEnd/>
            <a:tailEnd/>
          </a:ln>
          <a:extLst>
            <a:ext uri="{909E8E84-426E-40DD-AFC4-6F175D3DCCD1}">
              <a14:hiddenFill xmlns:a14="http://schemas.microsoft.com/office/drawing/2010/main">
                <a:noFill/>
              </a14:hiddenFill>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100" name="Rectangle 114"/>
          <p:cNvSpPr>
            <a:spLocks noChangeArrowheads="1"/>
          </p:cNvSpPr>
          <p:nvPr/>
        </p:nvSpPr>
        <p:spPr bwMode="auto">
          <a:xfrm>
            <a:off x="2403184" y="1679195"/>
            <a:ext cx="27321" cy="2146055"/>
          </a:xfrm>
          <a:prstGeom prst="rect">
            <a:avLst/>
          </a:prstGeom>
          <a:solidFill>
            <a:srgbClr val="000000"/>
          </a:solidFill>
          <a:ln w="38100" cmpd="sng">
            <a:solidFill>
              <a:srgbClr val="00B0F0"/>
            </a:solidFill>
            <a:miter lim="800000"/>
            <a:headEnd/>
            <a:tailEnd/>
          </a:ln>
        </p:spPr>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101" name="Line 115"/>
          <p:cNvSpPr>
            <a:spLocks noChangeShapeType="1"/>
          </p:cNvSpPr>
          <p:nvPr/>
        </p:nvSpPr>
        <p:spPr bwMode="auto">
          <a:xfrm>
            <a:off x="1729264" y="1999843"/>
            <a:ext cx="701240" cy="2402"/>
          </a:xfrm>
          <a:prstGeom prst="line">
            <a:avLst/>
          </a:prstGeom>
          <a:noFill/>
          <a:ln w="28575">
            <a:solidFill>
              <a:srgbClr val="00B0F0"/>
            </a:solidFill>
            <a:round/>
            <a:headEnd/>
            <a:tailEnd/>
          </a:ln>
          <a:extLst>
            <a:ext uri="{909E8E84-426E-40DD-AFC4-6F175D3DCCD1}">
              <a14:hiddenFill xmlns:a14="http://schemas.microsoft.com/office/drawing/2010/main">
                <a:noFill/>
              </a14:hiddenFill>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102" name="Line 116"/>
          <p:cNvSpPr>
            <a:spLocks noChangeShapeType="1"/>
          </p:cNvSpPr>
          <p:nvPr/>
        </p:nvSpPr>
        <p:spPr bwMode="auto">
          <a:xfrm>
            <a:off x="1938726" y="2585894"/>
            <a:ext cx="491779" cy="1201"/>
          </a:xfrm>
          <a:prstGeom prst="line">
            <a:avLst/>
          </a:prstGeom>
          <a:noFill/>
          <a:ln w="28575">
            <a:solidFill>
              <a:srgbClr val="00B0F0"/>
            </a:solidFill>
            <a:round/>
            <a:headEnd/>
            <a:tailEnd/>
          </a:ln>
          <a:extLst>
            <a:ext uri="{909E8E84-426E-40DD-AFC4-6F175D3DCCD1}">
              <a14:hiddenFill xmlns:a14="http://schemas.microsoft.com/office/drawing/2010/main">
                <a:noFill/>
              </a14:hiddenFill>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103" name="Line 117"/>
          <p:cNvSpPr>
            <a:spLocks noChangeShapeType="1"/>
          </p:cNvSpPr>
          <p:nvPr/>
        </p:nvSpPr>
        <p:spPr bwMode="auto">
          <a:xfrm>
            <a:off x="1362381" y="2993008"/>
            <a:ext cx="1053813" cy="3602"/>
          </a:xfrm>
          <a:prstGeom prst="line">
            <a:avLst/>
          </a:prstGeom>
          <a:noFill/>
          <a:ln w="28575">
            <a:solidFill>
              <a:srgbClr val="00B0F0"/>
            </a:solidFill>
            <a:round/>
            <a:headEnd/>
            <a:tailEnd/>
          </a:ln>
          <a:extLst>
            <a:ext uri="{909E8E84-426E-40DD-AFC4-6F175D3DCCD1}">
              <a14:hiddenFill xmlns:a14="http://schemas.microsoft.com/office/drawing/2010/main">
                <a:noFill/>
              </a14:hiddenFill>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104" name="Line 118"/>
          <p:cNvSpPr>
            <a:spLocks noChangeShapeType="1"/>
          </p:cNvSpPr>
          <p:nvPr/>
        </p:nvSpPr>
        <p:spPr bwMode="auto">
          <a:xfrm>
            <a:off x="1799519" y="3535828"/>
            <a:ext cx="632288" cy="2402"/>
          </a:xfrm>
          <a:prstGeom prst="line">
            <a:avLst/>
          </a:prstGeom>
          <a:noFill/>
          <a:ln w="28575">
            <a:solidFill>
              <a:srgbClr val="00B0F0"/>
            </a:solidFill>
            <a:round/>
            <a:headEnd/>
            <a:tailEnd/>
          </a:ln>
          <a:extLst>
            <a:ext uri="{909E8E84-426E-40DD-AFC4-6F175D3DCCD1}">
              <a14:hiddenFill xmlns:a14="http://schemas.microsoft.com/office/drawing/2010/main">
                <a:noFill/>
              </a14:hiddenFill>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105" name="Line 119"/>
          <p:cNvSpPr>
            <a:spLocks noChangeShapeType="1"/>
          </p:cNvSpPr>
          <p:nvPr/>
        </p:nvSpPr>
        <p:spPr bwMode="auto">
          <a:xfrm>
            <a:off x="2416194" y="2774441"/>
            <a:ext cx="1193020" cy="2402"/>
          </a:xfrm>
          <a:prstGeom prst="line">
            <a:avLst/>
          </a:prstGeom>
          <a:noFill/>
          <a:ln w="19050">
            <a:solidFill>
              <a:srgbClr val="00B0F0"/>
            </a:solidFill>
            <a:round/>
            <a:headEnd/>
            <a:tailEnd/>
          </a:ln>
          <a:extLst>
            <a:ext uri="{909E8E84-426E-40DD-AFC4-6F175D3DCCD1}">
              <a14:hiddenFill xmlns:a14="http://schemas.microsoft.com/office/drawing/2010/main">
                <a:noFill/>
              </a14:hiddenFill>
            </a:ext>
          </a:extLst>
        </p:spPr>
        <p:txBody>
          <a:bodyPr/>
          <a:lstStyle/>
          <a:p>
            <a:endParaRPr lang="zh-CN" altLang="en-US" sz="1400" b="1">
              <a:solidFill>
                <a:srgbClr val="000099"/>
              </a:solidFill>
              <a:latin typeface="微软雅黑" pitchFamily="34" charset="-122"/>
              <a:ea typeface="微软雅黑" pitchFamily="34" charset="-122"/>
            </a:endParaRPr>
          </a:p>
        </p:txBody>
      </p:sp>
      <p:grpSp>
        <p:nvGrpSpPr>
          <p:cNvPr id="106" name="Group 120"/>
          <p:cNvGrpSpPr>
            <a:grpSpLocks/>
          </p:cNvGrpSpPr>
          <p:nvPr/>
        </p:nvGrpSpPr>
        <p:grpSpPr bwMode="auto">
          <a:xfrm>
            <a:off x="3483017" y="2613517"/>
            <a:ext cx="477468" cy="309839"/>
            <a:chOff x="2154" y="3033"/>
            <a:chExt cx="309" cy="192"/>
          </a:xfrm>
        </p:grpSpPr>
        <p:sp>
          <p:nvSpPr>
            <p:cNvPr id="107" name="Oval 121"/>
            <p:cNvSpPr>
              <a:spLocks noChangeArrowheads="1"/>
            </p:cNvSpPr>
            <p:nvPr/>
          </p:nvSpPr>
          <p:spPr bwMode="auto">
            <a:xfrm>
              <a:off x="2155" y="3113"/>
              <a:ext cx="308" cy="112"/>
            </a:xfrm>
            <a:prstGeom prst="ellipse">
              <a:avLst/>
            </a:prstGeom>
            <a:solidFill>
              <a:srgbClr val="0078AA"/>
            </a:solidFill>
            <a:ln w="3175">
              <a:solidFill>
                <a:srgbClr val="AAE6FF"/>
              </a:solidFill>
              <a:round/>
              <a:headEnd/>
              <a:tailEnd/>
            </a:ln>
          </p:spPr>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108" name="Rectangle 122"/>
            <p:cNvSpPr>
              <a:spLocks noChangeArrowheads="1"/>
            </p:cNvSpPr>
            <p:nvPr/>
          </p:nvSpPr>
          <p:spPr bwMode="auto">
            <a:xfrm>
              <a:off x="2154" y="3090"/>
              <a:ext cx="308" cy="80"/>
            </a:xfrm>
            <a:prstGeom prst="rect">
              <a:avLst/>
            </a:prstGeom>
            <a:solidFill>
              <a:srgbClr val="0078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109" name="Rectangle 123"/>
            <p:cNvSpPr>
              <a:spLocks noChangeArrowheads="1"/>
            </p:cNvSpPr>
            <p:nvPr/>
          </p:nvSpPr>
          <p:spPr bwMode="auto">
            <a:xfrm>
              <a:off x="2154" y="3090"/>
              <a:ext cx="308" cy="80"/>
            </a:xfrm>
            <a:prstGeom prst="rect">
              <a:avLst/>
            </a:prstGeom>
            <a:solidFill>
              <a:srgbClr val="0078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110" name="Oval 124"/>
            <p:cNvSpPr>
              <a:spLocks noChangeArrowheads="1"/>
            </p:cNvSpPr>
            <p:nvPr/>
          </p:nvSpPr>
          <p:spPr bwMode="auto">
            <a:xfrm>
              <a:off x="2155" y="3033"/>
              <a:ext cx="308" cy="112"/>
            </a:xfrm>
            <a:prstGeom prst="ellipse">
              <a:avLst/>
            </a:prstGeom>
            <a:solidFill>
              <a:srgbClr val="00B4FF"/>
            </a:solidFill>
            <a:ln w="3175">
              <a:solidFill>
                <a:srgbClr val="AAE6FF"/>
              </a:solidFill>
              <a:round/>
              <a:headEnd/>
              <a:tailEnd/>
            </a:ln>
          </p:spPr>
          <p:txBody>
            <a:bodyPr/>
            <a:lstStyle/>
            <a:p>
              <a:pPr eaLnBrk="1" hangingPunct="1"/>
              <a:endParaRPr lang="zh-CN" altLang="en-US" sz="1400" b="1">
                <a:solidFill>
                  <a:srgbClr val="000099"/>
                </a:solidFill>
                <a:latin typeface="微软雅黑" pitchFamily="34" charset="-122"/>
                <a:ea typeface="微软雅黑" pitchFamily="34" charset="-122"/>
              </a:endParaRPr>
            </a:p>
          </p:txBody>
        </p:sp>
        <p:grpSp>
          <p:nvGrpSpPr>
            <p:cNvPr id="111" name="Group 125"/>
            <p:cNvGrpSpPr>
              <a:grpSpLocks/>
            </p:cNvGrpSpPr>
            <p:nvPr/>
          </p:nvGrpSpPr>
          <p:grpSpPr bwMode="auto">
            <a:xfrm>
              <a:off x="2201" y="3046"/>
              <a:ext cx="214" cy="86"/>
              <a:chOff x="2201" y="3046"/>
              <a:chExt cx="214" cy="86"/>
            </a:xfrm>
          </p:grpSpPr>
          <p:grpSp>
            <p:nvGrpSpPr>
              <p:cNvPr id="114" name="Group 126"/>
              <p:cNvGrpSpPr>
                <a:grpSpLocks/>
              </p:cNvGrpSpPr>
              <p:nvPr/>
            </p:nvGrpSpPr>
            <p:grpSpPr bwMode="auto">
              <a:xfrm>
                <a:off x="2201" y="3046"/>
                <a:ext cx="212" cy="84"/>
                <a:chOff x="2201" y="3046"/>
                <a:chExt cx="212" cy="84"/>
              </a:xfrm>
            </p:grpSpPr>
            <p:sp>
              <p:nvSpPr>
                <p:cNvPr id="124" name="Freeform 127"/>
                <p:cNvSpPr>
                  <a:spLocks/>
                </p:cNvSpPr>
                <p:nvPr/>
              </p:nvSpPr>
              <p:spPr bwMode="auto">
                <a:xfrm>
                  <a:off x="2312" y="3048"/>
                  <a:ext cx="101" cy="36"/>
                </a:xfrm>
                <a:custGeom>
                  <a:avLst/>
                  <a:gdLst>
                    <a:gd name="T0" fmla="*/ 0 w 101"/>
                    <a:gd name="T1" fmla="*/ 28 h 36"/>
                    <a:gd name="T2" fmla="*/ 22 w 101"/>
                    <a:gd name="T3" fmla="*/ 36 h 36"/>
                    <a:gd name="T4" fmla="*/ 77 w 101"/>
                    <a:gd name="T5" fmla="*/ 12 h 36"/>
                    <a:gd name="T6" fmla="*/ 101 w 101"/>
                    <a:gd name="T7" fmla="*/ 20 h 36"/>
                    <a:gd name="T8" fmla="*/ 88 w 101"/>
                    <a:gd name="T9" fmla="*/ 0 h 36"/>
                    <a:gd name="T10" fmla="*/ 24 w 101"/>
                    <a:gd name="T11" fmla="*/ 0 h 36"/>
                    <a:gd name="T12" fmla="*/ 50 w 101"/>
                    <a:gd name="T13" fmla="*/ 6 h 36"/>
                    <a:gd name="T14" fmla="*/ 0 w 101"/>
                    <a:gd name="T15" fmla="*/ 2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36">
                      <a:moveTo>
                        <a:pt x="0" y="28"/>
                      </a:moveTo>
                      <a:lnTo>
                        <a:pt x="22" y="36"/>
                      </a:lnTo>
                      <a:lnTo>
                        <a:pt x="77" y="12"/>
                      </a:lnTo>
                      <a:lnTo>
                        <a:pt x="101" y="20"/>
                      </a:lnTo>
                      <a:lnTo>
                        <a:pt x="88" y="0"/>
                      </a:lnTo>
                      <a:lnTo>
                        <a:pt x="24" y="0"/>
                      </a:lnTo>
                      <a:lnTo>
                        <a:pt x="50" y="6"/>
                      </a:lnTo>
                      <a:lnTo>
                        <a:pt x="0" y="2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125" name="Freeform 128"/>
                <p:cNvSpPr>
                  <a:spLocks/>
                </p:cNvSpPr>
                <p:nvPr/>
              </p:nvSpPr>
              <p:spPr bwMode="auto">
                <a:xfrm>
                  <a:off x="2312" y="3048"/>
                  <a:ext cx="101" cy="36"/>
                </a:xfrm>
                <a:custGeom>
                  <a:avLst/>
                  <a:gdLst>
                    <a:gd name="T0" fmla="*/ 0 w 101"/>
                    <a:gd name="T1" fmla="*/ 28 h 36"/>
                    <a:gd name="T2" fmla="*/ 22 w 101"/>
                    <a:gd name="T3" fmla="*/ 36 h 36"/>
                    <a:gd name="T4" fmla="*/ 77 w 101"/>
                    <a:gd name="T5" fmla="*/ 12 h 36"/>
                    <a:gd name="T6" fmla="*/ 101 w 101"/>
                    <a:gd name="T7" fmla="*/ 20 h 36"/>
                    <a:gd name="T8" fmla="*/ 88 w 101"/>
                    <a:gd name="T9" fmla="*/ 0 h 36"/>
                    <a:gd name="T10" fmla="*/ 24 w 101"/>
                    <a:gd name="T11" fmla="*/ 0 h 36"/>
                    <a:gd name="T12" fmla="*/ 50 w 101"/>
                    <a:gd name="T13" fmla="*/ 6 h 36"/>
                    <a:gd name="T14" fmla="*/ 0 w 101"/>
                    <a:gd name="T15" fmla="*/ 2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36">
                      <a:moveTo>
                        <a:pt x="0" y="28"/>
                      </a:moveTo>
                      <a:lnTo>
                        <a:pt x="22" y="36"/>
                      </a:lnTo>
                      <a:lnTo>
                        <a:pt x="77" y="12"/>
                      </a:lnTo>
                      <a:lnTo>
                        <a:pt x="101" y="20"/>
                      </a:lnTo>
                      <a:lnTo>
                        <a:pt x="88" y="0"/>
                      </a:lnTo>
                      <a:lnTo>
                        <a:pt x="24" y="0"/>
                      </a:lnTo>
                      <a:lnTo>
                        <a:pt x="50" y="6"/>
                      </a:lnTo>
                      <a:lnTo>
                        <a:pt x="0" y="2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126" name="Freeform 129"/>
                <p:cNvSpPr>
                  <a:spLocks/>
                </p:cNvSpPr>
                <p:nvPr/>
              </p:nvSpPr>
              <p:spPr bwMode="auto">
                <a:xfrm>
                  <a:off x="2201" y="3090"/>
                  <a:ext cx="101" cy="38"/>
                </a:xfrm>
                <a:custGeom>
                  <a:avLst/>
                  <a:gdLst>
                    <a:gd name="T0" fmla="*/ 101 w 101"/>
                    <a:gd name="T1" fmla="*/ 8 h 38"/>
                    <a:gd name="T2" fmla="*/ 79 w 101"/>
                    <a:gd name="T3" fmla="*/ 0 h 38"/>
                    <a:gd name="T4" fmla="*/ 26 w 101"/>
                    <a:gd name="T5" fmla="*/ 24 h 38"/>
                    <a:gd name="T6" fmla="*/ 0 w 101"/>
                    <a:gd name="T7" fmla="*/ 16 h 38"/>
                    <a:gd name="T8" fmla="*/ 13 w 101"/>
                    <a:gd name="T9" fmla="*/ 38 h 38"/>
                    <a:gd name="T10" fmla="*/ 79 w 101"/>
                    <a:gd name="T11" fmla="*/ 38 h 38"/>
                    <a:gd name="T12" fmla="*/ 50 w 101"/>
                    <a:gd name="T13" fmla="*/ 30 h 38"/>
                    <a:gd name="T14" fmla="*/ 101 w 101"/>
                    <a:gd name="T15" fmla="*/ 8 h 3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38">
                      <a:moveTo>
                        <a:pt x="101" y="8"/>
                      </a:moveTo>
                      <a:lnTo>
                        <a:pt x="79" y="0"/>
                      </a:lnTo>
                      <a:lnTo>
                        <a:pt x="26" y="24"/>
                      </a:lnTo>
                      <a:lnTo>
                        <a:pt x="0" y="16"/>
                      </a:lnTo>
                      <a:lnTo>
                        <a:pt x="13" y="38"/>
                      </a:lnTo>
                      <a:lnTo>
                        <a:pt x="79" y="38"/>
                      </a:lnTo>
                      <a:lnTo>
                        <a:pt x="50" y="30"/>
                      </a:lnTo>
                      <a:lnTo>
                        <a:pt x="101"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127" name="Freeform 130"/>
                <p:cNvSpPr>
                  <a:spLocks/>
                </p:cNvSpPr>
                <p:nvPr/>
              </p:nvSpPr>
              <p:spPr bwMode="auto">
                <a:xfrm>
                  <a:off x="2201" y="3090"/>
                  <a:ext cx="101" cy="38"/>
                </a:xfrm>
                <a:custGeom>
                  <a:avLst/>
                  <a:gdLst>
                    <a:gd name="T0" fmla="*/ 101 w 101"/>
                    <a:gd name="T1" fmla="*/ 8 h 38"/>
                    <a:gd name="T2" fmla="*/ 79 w 101"/>
                    <a:gd name="T3" fmla="*/ 0 h 38"/>
                    <a:gd name="T4" fmla="*/ 26 w 101"/>
                    <a:gd name="T5" fmla="*/ 24 h 38"/>
                    <a:gd name="T6" fmla="*/ 0 w 101"/>
                    <a:gd name="T7" fmla="*/ 16 h 38"/>
                    <a:gd name="T8" fmla="*/ 13 w 101"/>
                    <a:gd name="T9" fmla="*/ 38 h 38"/>
                    <a:gd name="T10" fmla="*/ 79 w 101"/>
                    <a:gd name="T11" fmla="*/ 38 h 38"/>
                    <a:gd name="T12" fmla="*/ 50 w 101"/>
                    <a:gd name="T13" fmla="*/ 30 h 38"/>
                    <a:gd name="T14" fmla="*/ 101 w 101"/>
                    <a:gd name="T15" fmla="*/ 8 h 3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38">
                      <a:moveTo>
                        <a:pt x="101" y="8"/>
                      </a:moveTo>
                      <a:lnTo>
                        <a:pt x="79" y="0"/>
                      </a:lnTo>
                      <a:lnTo>
                        <a:pt x="26" y="24"/>
                      </a:lnTo>
                      <a:lnTo>
                        <a:pt x="0" y="16"/>
                      </a:lnTo>
                      <a:lnTo>
                        <a:pt x="13" y="38"/>
                      </a:lnTo>
                      <a:lnTo>
                        <a:pt x="79" y="38"/>
                      </a:lnTo>
                      <a:lnTo>
                        <a:pt x="50" y="30"/>
                      </a:lnTo>
                      <a:lnTo>
                        <a:pt x="101"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128" name="Freeform 131"/>
                <p:cNvSpPr>
                  <a:spLocks/>
                </p:cNvSpPr>
                <p:nvPr/>
              </p:nvSpPr>
              <p:spPr bwMode="auto">
                <a:xfrm>
                  <a:off x="2206" y="3046"/>
                  <a:ext cx="102" cy="36"/>
                </a:xfrm>
                <a:custGeom>
                  <a:avLst/>
                  <a:gdLst>
                    <a:gd name="T0" fmla="*/ 0 w 102"/>
                    <a:gd name="T1" fmla="*/ 8 h 36"/>
                    <a:gd name="T2" fmla="*/ 23 w 102"/>
                    <a:gd name="T3" fmla="*/ 0 h 36"/>
                    <a:gd name="T4" fmla="*/ 77 w 102"/>
                    <a:gd name="T5" fmla="*/ 22 h 36"/>
                    <a:gd name="T6" fmla="*/ 102 w 102"/>
                    <a:gd name="T7" fmla="*/ 16 h 36"/>
                    <a:gd name="T8" fmla="*/ 89 w 102"/>
                    <a:gd name="T9" fmla="*/ 36 h 36"/>
                    <a:gd name="T10" fmla="*/ 25 w 102"/>
                    <a:gd name="T11" fmla="*/ 36 h 36"/>
                    <a:gd name="T12" fmla="*/ 51 w 102"/>
                    <a:gd name="T13" fmla="*/ 30 h 36"/>
                    <a:gd name="T14" fmla="*/ 0 w 102"/>
                    <a:gd name="T15" fmla="*/ 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2" h="36">
                      <a:moveTo>
                        <a:pt x="0" y="8"/>
                      </a:moveTo>
                      <a:lnTo>
                        <a:pt x="23" y="0"/>
                      </a:lnTo>
                      <a:lnTo>
                        <a:pt x="77" y="22"/>
                      </a:lnTo>
                      <a:lnTo>
                        <a:pt x="102" y="16"/>
                      </a:lnTo>
                      <a:lnTo>
                        <a:pt x="89" y="36"/>
                      </a:lnTo>
                      <a:lnTo>
                        <a:pt x="25" y="36"/>
                      </a:lnTo>
                      <a:lnTo>
                        <a:pt x="51" y="30"/>
                      </a:lnTo>
                      <a:lnTo>
                        <a:pt x="0"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129" name="Freeform 132"/>
                <p:cNvSpPr>
                  <a:spLocks/>
                </p:cNvSpPr>
                <p:nvPr/>
              </p:nvSpPr>
              <p:spPr bwMode="auto">
                <a:xfrm>
                  <a:off x="2206" y="3046"/>
                  <a:ext cx="102" cy="36"/>
                </a:xfrm>
                <a:custGeom>
                  <a:avLst/>
                  <a:gdLst>
                    <a:gd name="T0" fmla="*/ 0 w 102"/>
                    <a:gd name="T1" fmla="*/ 8 h 36"/>
                    <a:gd name="T2" fmla="*/ 23 w 102"/>
                    <a:gd name="T3" fmla="*/ 0 h 36"/>
                    <a:gd name="T4" fmla="*/ 77 w 102"/>
                    <a:gd name="T5" fmla="*/ 22 h 36"/>
                    <a:gd name="T6" fmla="*/ 102 w 102"/>
                    <a:gd name="T7" fmla="*/ 16 h 36"/>
                    <a:gd name="T8" fmla="*/ 89 w 102"/>
                    <a:gd name="T9" fmla="*/ 36 h 36"/>
                    <a:gd name="T10" fmla="*/ 25 w 102"/>
                    <a:gd name="T11" fmla="*/ 36 h 36"/>
                    <a:gd name="T12" fmla="*/ 51 w 102"/>
                    <a:gd name="T13" fmla="*/ 30 h 36"/>
                    <a:gd name="T14" fmla="*/ 0 w 102"/>
                    <a:gd name="T15" fmla="*/ 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2" h="36">
                      <a:moveTo>
                        <a:pt x="0" y="8"/>
                      </a:moveTo>
                      <a:lnTo>
                        <a:pt x="23" y="0"/>
                      </a:lnTo>
                      <a:lnTo>
                        <a:pt x="77" y="22"/>
                      </a:lnTo>
                      <a:lnTo>
                        <a:pt x="102" y="16"/>
                      </a:lnTo>
                      <a:lnTo>
                        <a:pt x="89" y="36"/>
                      </a:lnTo>
                      <a:lnTo>
                        <a:pt x="25" y="36"/>
                      </a:lnTo>
                      <a:lnTo>
                        <a:pt x="51" y="30"/>
                      </a:lnTo>
                      <a:lnTo>
                        <a:pt x="0"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130" name="Freeform 133"/>
                <p:cNvSpPr>
                  <a:spLocks/>
                </p:cNvSpPr>
                <p:nvPr/>
              </p:nvSpPr>
              <p:spPr bwMode="auto">
                <a:xfrm>
                  <a:off x="2308" y="3094"/>
                  <a:ext cx="101" cy="36"/>
                </a:xfrm>
                <a:custGeom>
                  <a:avLst/>
                  <a:gdLst>
                    <a:gd name="T0" fmla="*/ 101 w 101"/>
                    <a:gd name="T1" fmla="*/ 28 h 36"/>
                    <a:gd name="T2" fmla="*/ 79 w 101"/>
                    <a:gd name="T3" fmla="*/ 36 h 36"/>
                    <a:gd name="T4" fmla="*/ 26 w 101"/>
                    <a:gd name="T5" fmla="*/ 12 h 36"/>
                    <a:gd name="T6" fmla="*/ 0 w 101"/>
                    <a:gd name="T7" fmla="*/ 20 h 36"/>
                    <a:gd name="T8" fmla="*/ 13 w 101"/>
                    <a:gd name="T9" fmla="*/ 0 h 36"/>
                    <a:gd name="T10" fmla="*/ 79 w 101"/>
                    <a:gd name="T11" fmla="*/ 0 h 36"/>
                    <a:gd name="T12" fmla="*/ 51 w 101"/>
                    <a:gd name="T13" fmla="*/ 6 h 36"/>
                    <a:gd name="T14" fmla="*/ 101 w 101"/>
                    <a:gd name="T15" fmla="*/ 2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36">
                      <a:moveTo>
                        <a:pt x="101" y="28"/>
                      </a:moveTo>
                      <a:lnTo>
                        <a:pt x="79" y="36"/>
                      </a:lnTo>
                      <a:lnTo>
                        <a:pt x="26" y="12"/>
                      </a:lnTo>
                      <a:lnTo>
                        <a:pt x="0" y="20"/>
                      </a:lnTo>
                      <a:lnTo>
                        <a:pt x="13" y="0"/>
                      </a:lnTo>
                      <a:lnTo>
                        <a:pt x="79" y="0"/>
                      </a:lnTo>
                      <a:lnTo>
                        <a:pt x="51" y="6"/>
                      </a:lnTo>
                      <a:lnTo>
                        <a:pt x="101" y="2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131" name="Freeform 134"/>
                <p:cNvSpPr>
                  <a:spLocks/>
                </p:cNvSpPr>
                <p:nvPr/>
              </p:nvSpPr>
              <p:spPr bwMode="auto">
                <a:xfrm>
                  <a:off x="2308" y="3094"/>
                  <a:ext cx="101" cy="36"/>
                </a:xfrm>
                <a:custGeom>
                  <a:avLst/>
                  <a:gdLst>
                    <a:gd name="T0" fmla="*/ 101 w 101"/>
                    <a:gd name="T1" fmla="*/ 28 h 36"/>
                    <a:gd name="T2" fmla="*/ 79 w 101"/>
                    <a:gd name="T3" fmla="*/ 36 h 36"/>
                    <a:gd name="T4" fmla="*/ 26 w 101"/>
                    <a:gd name="T5" fmla="*/ 12 h 36"/>
                    <a:gd name="T6" fmla="*/ 0 w 101"/>
                    <a:gd name="T7" fmla="*/ 20 h 36"/>
                    <a:gd name="T8" fmla="*/ 13 w 101"/>
                    <a:gd name="T9" fmla="*/ 0 h 36"/>
                    <a:gd name="T10" fmla="*/ 79 w 101"/>
                    <a:gd name="T11" fmla="*/ 0 h 36"/>
                    <a:gd name="T12" fmla="*/ 51 w 101"/>
                    <a:gd name="T13" fmla="*/ 6 h 36"/>
                    <a:gd name="T14" fmla="*/ 101 w 101"/>
                    <a:gd name="T15" fmla="*/ 2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36">
                      <a:moveTo>
                        <a:pt x="101" y="28"/>
                      </a:moveTo>
                      <a:lnTo>
                        <a:pt x="79" y="36"/>
                      </a:lnTo>
                      <a:lnTo>
                        <a:pt x="26" y="12"/>
                      </a:lnTo>
                      <a:lnTo>
                        <a:pt x="0" y="20"/>
                      </a:lnTo>
                      <a:lnTo>
                        <a:pt x="13" y="0"/>
                      </a:lnTo>
                      <a:lnTo>
                        <a:pt x="79" y="0"/>
                      </a:lnTo>
                      <a:lnTo>
                        <a:pt x="51" y="6"/>
                      </a:lnTo>
                      <a:lnTo>
                        <a:pt x="101" y="2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grpSp>
          <p:grpSp>
            <p:nvGrpSpPr>
              <p:cNvPr id="115" name="Group 135"/>
              <p:cNvGrpSpPr>
                <a:grpSpLocks/>
              </p:cNvGrpSpPr>
              <p:nvPr/>
            </p:nvGrpSpPr>
            <p:grpSpPr bwMode="auto">
              <a:xfrm>
                <a:off x="2203" y="3048"/>
                <a:ext cx="212" cy="84"/>
                <a:chOff x="2203" y="3048"/>
                <a:chExt cx="212" cy="84"/>
              </a:xfrm>
            </p:grpSpPr>
            <p:sp>
              <p:nvSpPr>
                <p:cNvPr id="116" name="Freeform 136"/>
                <p:cNvSpPr>
                  <a:spLocks/>
                </p:cNvSpPr>
                <p:nvPr/>
              </p:nvSpPr>
              <p:spPr bwMode="auto">
                <a:xfrm>
                  <a:off x="2313" y="3050"/>
                  <a:ext cx="102" cy="36"/>
                </a:xfrm>
                <a:custGeom>
                  <a:avLst/>
                  <a:gdLst>
                    <a:gd name="T0" fmla="*/ 0 w 102"/>
                    <a:gd name="T1" fmla="*/ 28 h 36"/>
                    <a:gd name="T2" fmla="*/ 23 w 102"/>
                    <a:gd name="T3" fmla="*/ 36 h 36"/>
                    <a:gd name="T4" fmla="*/ 77 w 102"/>
                    <a:gd name="T5" fmla="*/ 12 h 36"/>
                    <a:gd name="T6" fmla="*/ 102 w 102"/>
                    <a:gd name="T7" fmla="*/ 20 h 36"/>
                    <a:gd name="T8" fmla="*/ 89 w 102"/>
                    <a:gd name="T9" fmla="*/ 0 h 36"/>
                    <a:gd name="T10" fmla="*/ 25 w 102"/>
                    <a:gd name="T11" fmla="*/ 0 h 36"/>
                    <a:gd name="T12" fmla="*/ 51 w 102"/>
                    <a:gd name="T13" fmla="*/ 6 h 36"/>
                    <a:gd name="T14" fmla="*/ 0 w 102"/>
                    <a:gd name="T15" fmla="*/ 2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2" h="36">
                      <a:moveTo>
                        <a:pt x="0" y="28"/>
                      </a:moveTo>
                      <a:lnTo>
                        <a:pt x="23" y="36"/>
                      </a:lnTo>
                      <a:lnTo>
                        <a:pt x="77" y="12"/>
                      </a:lnTo>
                      <a:lnTo>
                        <a:pt x="102" y="20"/>
                      </a:lnTo>
                      <a:lnTo>
                        <a:pt x="89" y="0"/>
                      </a:lnTo>
                      <a:lnTo>
                        <a:pt x="25" y="0"/>
                      </a:lnTo>
                      <a:lnTo>
                        <a:pt x="51" y="6"/>
                      </a:lnTo>
                      <a:lnTo>
                        <a:pt x="0"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117" name="Freeform 137"/>
                <p:cNvSpPr>
                  <a:spLocks/>
                </p:cNvSpPr>
                <p:nvPr/>
              </p:nvSpPr>
              <p:spPr bwMode="auto">
                <a:xfrm>
                  <a:off x="2313" y="3050"/>
                  <a:ext cx="102" cy="36"/>
                </a:xfrm>
                <a:custGeom>
                  <a:avLst/>
                  <a:gdLst>
                    <a:gd name="T0" fmla="*/ 0 w 102"/>
                    <a:gd name="T1" fmla="*/ 28 h 36"/>
                    <a:gd name="T2" fmla="*/ 23 w 102"/>
                    <a:gd name="T3" fmla="*/ 36 h 36"/>
                    <a:gd name="T4" fmla="*/ 77 w 102"/>
                    <a:gd name="T5" fmla="*/ 12 h 36"/>
                    <a:gd name="T6" fmla="*/ 102 w 102"/>
                    <a:gd name="T7" fmla="*/ 20 h 36"/>
                    <a:gd name="T8" fmla="*/ 89 w 102"/>
                    <a:gd name="T9" fmla="*/ 0 h 36"/>
                    <a:gd name="T10" fmla="*/ 25 w 102"/>
                    <a:gd name="T11" fmla="*/ 0 h 36"/>
                    <a:gd name="T12" fmla="*/ 51 w 102"/>
                    <a:gd name="T13" fmla="*/ 6 h 36"/>
                    <a:gd name="T14" fmla="*/ 0 w 102"/>
                    <a:gd name="T15" fmla="*/ 2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2" h="36">
                      <a:moveTo>
                        <a:pt x="0" y="28"/>
                      </a:moveTo>
                      <a:lnTo>
                        <a:pt x="23" y="36"/>
                      </a:lnTo>
                      <a:lnTo>
                        <a:pt x="77" y="12"/>
                      </a:lnTo>
                      <a:lnTo>
                        <a:pt x="102" y="20"/>
                      </a:lnTo>
                      <a:lnTo>
                        <a:pt x="89" y="0"/>
                      </a:lnTo>
                      <a:lnTo>
                        <a:pt x="25" y="0"/>
                      </a:lnTo>
                      <a:lnTo>
                        <a:pt x="51" y="6"/>
                      </a:lnTo>
                      <a:lnTo>
                        <a:pt x="0"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118" name="Freeform 138"/>
                <p:cNvSpPr>
                  <a:spLocks/>
                </p:cNvSpPr>
                <p:nvPr/>
              </p:nvSpPr>
              <p:spPr bwMode="auto">
                <a:xfrm>
                  <a:off x="2203" y="3092"/>
                  <a:ext cx="101" cy="38"/>
                </a:xfrm>
                <a:custGeom>
                  <a:avLst/>
                  <a:gdLst>
                    <a:gd name="T0" fmla="*/ 101 w 101"/>
                    <a:gd name="T1" fmla="*/ 8 h 38"/>
                    <a:gd name="T2" fmla="*/ 79 w 101"/>
                    <a:gd name="T3" fmla="*/ 0 h 38"/>
                    <a:gd name="T4" fmla="*/ 26 w 101"/>
                    <a:gd name="T5" fmla="*/ 24 h 38"/>
                    <a:gd name="T6" fmla="*/ 0 w 101"/>
                    <a:gd name="T7" fmla="*/ 16 h 38"/>
                    <a:gd name="T8" fmla="*/ 13 w 101"/>
                    <a:gd name="T9" fmla="*/ 38 h 38"/>
                    <a:gd name="T10" fmla="*/ 79 w 101"/>
                    <a:gd name="T11" fmla="*/ 38 h 38"/>
                    <a:gd name="T12" fmla="*/ 50 w 101"/>
                    <a:gd name="T13" fmla="*/ 30 h 38"/>
                    <a:gd name="T14" fmla="*/ 101 w 101"/>
                    <a:gd name="T15" fmla="*/ 8 h 3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38">
                      <a:moveTo>
                        <a:pt x="101" y="8"/>
                      </a:moveTo>
                      <a:lnTo>
                        <a:pt x="79" y="0"/>
                      </a:lnTo>
                      <a:lnTo>
                        <a:pt x="26" y="24"/>
                      </a:lnTo>
                      <a:lnTo>
                        <a:pt x="0" y="16"/>
                      </a:lnTo>
                      <a:lnTo>
                        <a:pt x="13" y="38"/>
                      </a:lnTo>
                      <a:lnTo>
                        <a:pt x="79" y="38"/>
                      </a:lnTo>
                      <a:lnTo>
                        <a:pt x="50" y="30"/>
                      </a:lnTo>
                      <a:lnTo>
                        <a:pt x="101"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119" name="Freeform 139"/>
                <p:cNvSpPr>
                  <a:spLocks/>
                </p:cNvSpPr>
                <p:nvPr/>
              </p:nvSpPr>
              <p:spPr bwMode="auto">
                <a:xfrm>
                  <a:off x="2203" y="3092"/>
                  <a:ext cx="101" cy="38"/>
                </a:xfrm>
                <a:custGeom>
                  <a:avLst/>
                  <a:gdLst>
                    <a:gd name="T0" fmla="*/ 101 w 101"/>
                    <a:gd name="T1" fmla="*/ 8 h 38"/>
                    <a:gd name="T2" fmla="*/ 79 w 101"/>
                    <a:gd name="T3" fmla="*/ 0 h 38"/>
                    <a:gd name="T4" fmla="*/ 26 w 101"/>
                    <a:gd name="T5" fmla="*/ 24 h 38"/>
                    <a:gd name="T6" fmla="*/ 0 w 101"/>
                    <a:gd name="T7" fmla="*/ 16 h 38"/>
                    <a:gd name="T8" fmla="*/ 13 w 101"/>
                    <a:gd name="T9" fmla="*/ 38 h 38"/>
                    <a:gd name="T10" fmla="*/ 79 w 101"/>
                    <a:gd name="T11" fmla="*/ 38 h 38"/>
                    <a:gd name="T12" fmla="*/ 50 w 101"/>
                    <a:gd name="T13" fmla="*/ 30 h 38"/>
                    <a:gd name="T14" fmla="*/ 101 w 101"/>
                    <a:gd name="T15" fmla="*/ 8 h 3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38">
                      <a:moveTo>
                        <a:pt x="101" y="8"/>
                      </a:moveTo>
                      <a:lnTo>
                        <a:pt x="79" y="0"/>
                      </a:lnTo>
                      <a:lnTo>
                        <a:pt x="26" y="24"/>
                      </a:lnTo>
                      <a:lnTo>
                        <a:pt x="0" y="16"/>
                      </a:lnTo>
                      <a:lnTo>
                        <a:pt x="13" y="38"/>
                      </a:lnTo>
                      <a:lnTo>
                        <a:pt x="79" y="38"/>
                      </a:lnTo>
                      <a:lnTo>
                        <a:pt x="50" y="30"/>
                      </a:lnTo>
                      <a:lnTo>
                        <a:pt x="101"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120" name="Freeform 140"/>
                <p:cNvSpPr>
                  <a:spLocks/>
                </p:cNvSpPr>
                <p:nvPr/>
              </p:nvSpPr>
              <p:spPr bwMode="auto">
                <a:xfrm>
                  <a:off x="2208" y="3048"/>
                  <a:ext cx="102" cy="36"/>
                </a:xfrm>
                <a:custGeom>
                  <a:avLst/>
                  <a:gdLst>
                    <a:gd name="T0" fmla="*/ 0 w 102"/>
                    <a:gd name="T1" fmla="*/ 8 h 36"/>
                    <a:gd name="T2" fmla="*/ 23 w 102"/>
                    <a:gd name="T3" fmla="*/ 0 h 36"/>
                    <a:gd name="T4" fmla="*/ 77 w 102"/>
                    <a:gd name="T5" fmla="*/ 22 h 36"/>
                    <a:gd name="T6" fmla="*/ 102 w 102"/>
                    <a:gd name="T7" fmla="*/ 16 h 36"/>
                    <a:gd name="T8" fmla="*/ 89 w 102"/>
                    <a:gd name="T9" fmla="*/ 36 h 36"/>
                    <a:gd name="T10" fmla="*/ 25 w 102"/>
                    <a:gd name="T11" fmla="*/ 36 h 36"/>
                    <a:gd name="T12" fmla="*/ 51 w 102"/>
                    <a:gd name="T13" fmla="*/ 30 h 36"/>
                    <a:gd name="T14" fmla="*/ 0 w 102"/>
                    <a:gd name="T15" fmla="*/ 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2" h="36">
                      <a:moveTo>
                        <a:pt x="0" y="8"/>
                      </a:moveTo>
                      <a:lnTo>
                        <a:pt x="23" y="0"/>
                      </a:lnTo>
                      <a:lnTo>
                        <a:pt x="77" y="22"/>
                      </a:lnTo>
                      <a:lnTo>
                        <a:pt x="102" y="16"/>
                      </a:lnTo>
                      <a:lnTo>
                        <a:pt x="89" y="36"/>
                      </a:lnTo>
                      <a:lnTo>
                        <a:pt x="25" y="36"/>
                      </a:lnTo>
                      <a:lnTo>
                        <a:pt x="51" y="30"/>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121" name="Freeform 141"/>
                <p:cNvSpPr>
                  <a:spLocks/>
                </p:cNvSpPr>
                <p:nvPr/>
              </p:nvSpPr>
              <p:spPr bwMode="auto">
                <a:xfrm>
                  <a:off x="2208" y="3048"/>
                  <a:ext cx="102" cy="36"/>
                </a:xfrm>
                <a:custGeom>
                  <a:avLst/>
                  <a:gdLst>
                    <a:gd name="T0" fmla="*/ 0 w 102"/>
                    <a:gd name="T1" fmla="*/ 8 h 36"/>
                    <a:gd name="T2" fmla="*/ 23 w 102"/>
                    <a:gd name="T3" fmla="*/ 0 h 36"/>
                    <a:gd name="T4" fmla="*/ 77 w 102"/>
                    <a:gd name="T5" fmla="*/ 22 h 36"/>
                    <a:gd name="T6" fmla="*/ 102 w 102"/>
                    <a:gd name="T7" fmla="*/ 16 h 36"/>
                    <a:gd name="T8" fmla="*/ 89 w 102"/>
                    <a:gd name="T9" fmla="*/ 36 h 36"/>
                    <a:gd name="T10" fmla="*/ 25 w 102"/>
                    <a:gd name="T11" fmla="*/ 36 h 36"/>
                    <a:gd name="T12" fmla="*/ 51 w 102"/>
                    <a:gd name="T13" fmla="*/ 30 h 36"/>
                    <a:gd name="T14" fmla="*/ 0 w 102"/>
                    <a:gd name="T15" fmla="*/ 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2" h="36">
                      <a:moveTo>
                        <a:pt x="0" y="8"/>
                      </a:moveTo>
                      <a:lnTo>
                        <a:pt x="23" y="0"/>
                      </a:lnTo>
                      <a:lnTo>
                        <a:pt x="77" y="22"/>
                      </a:lnTo>
                      <a:lnTo>
                        <a:pt x="102" y="16"/>
                      </a:lnTo>
                      <a:lnTo>
                        <a:pt x="89" y="36"/>
                      </a:lnTo>
                      <a:lnTo>
                        <a:pt x="25" y="36"/>
                      </a:lnTo>
                      <a:lnTo>
                        <a:pt x="51" y="30"/>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122" name="Freeform 142"/>
                <p:cNvSpPr>
                  <a:spLocks/>
                </p:cNvSpPr>
                <p:nvPr/>
              </p:nvSpPr>
              <p:spPr bwMode="auto">
                <a:xfrm>
                  <a:off x="2310" y="3096"/>
                  <a:ext cx="101" cy="36"/>
                </a:xfrm>
                <a:custGeom>
                  <a:avLst/>
                  <a:gdLst>
                    <a:gd name="T0" fmla="*/ 101 w 101"/>
                    <a:gd name="T1" fmla="*/ 28 h 36"/>
                    <a:gd name="T2" fmla="*/ 79 w 101"/>
                    <a:gd name="T3" fmla="*/ 36 h 36"/>
                    <a:gd name="T4" fmla="*/ 26 w 101"/>
                    <a:gd name="T5" fmla="*/ 12 h 36"/>
                    <a:gd name="T6" fmla="*/ 0 w 101"/>
                    <a:gd name="T7" fmla="*/ 20 h 36"/>
                    <a:gd name="T8" fmla="*/ 13 w 101"/>
                    <a:gd name="T9" fmla="*/ 0 h 36"/>
                    <a:gd name="T10" fmla="*/ 79 w 101"/>
                    <a:gd name="T11" fmla="*/ 0 h 36"/>
                    <a:gd name="T12" fmla="*/ 50 w 101"/>
                    <a:gd name="T13" fmla="*/ 6 h 36"/>
                    <a:gd name="T14" fmla="*/ 101 w 101"/>
                    <a:gd name="T15" fmla="*/ 2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36">
                      <a:moveTo>
                        <a:pt x="101" y="28"/>
                      </a:moveTo>
                      <a:lnTo>
                        <a:pt x="79" y="36"/>
                      </a:lnTo>
                      <a:lnTo>
                        <a:pt x="26" y="12"/>
                      </a:lnTo>
                      <a:lnTo>
                        <a:pt x="0" y="20"/>
                      </a:lnTo>
                      <a:lnTo>
                        <a:pt x="13" y="0"/>
                      </a:lnTo>
                      <a:lnTo>
                        <a:pt x="79" y="0"/>
                      </a:lnTo>
                      <a:lnTo>
                        <a:pt x="50" y="6"/>
                      </a:lnTo>
                      <a:lnTo>
                        <a:pt x="101"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123" name="Freeform 143"/>
                <p:cNvSpPr>
                  <a:spLocks/>
                </p:cNvSpPr>
                <p:nvPr/>
              </p:nvSpPr>
              <p:spPr bwMode="auto">
                <a:xfrm>
                  <a:off x="2310" y="3096"/>
                  <a:ext cx="101" cy="36"/>
                </a:xfrm>
                <a:custGeom>
                  <a:avLst/>
                  <a:gdLst>
                    <a:gd name="T0" fmla="*/ 101 w 101"/>
                    <a:gd name="T1" fmla="*/ 28 h 36"/>
                    <a:gd name="T2" fmla="*/ 79 w 101"/>
                    <a:gd name="T3" fmla="*/ 36 h 36"/>
                    <a:gd name="T4" fmla="*/ 26 w 101"/>
                    <a:gd name="T5" fmla="*/ 12 h 36"/>
                    <a:gd name="T6" fmla="*/ 0 w 101"/>
                    <a:gd name="T7" fmla="*/ 20 h 36"/>
                    <a:gd name="T8" fmla="*/ 13 w 101"/>
                    <a:gd name="T9" fmla="*/ 0 h 36"/>
                    <a:gd name="T10" fmla="*/ 79 w 101"/>
                    <a:gd name="T11" fmla="*/ 0 h 36"/>
                    <a:gd name="T12" fmla="*/ 50 w 101"/>
                    <a:gd name="T13" fmla="*/ 6 h 36"/>
                    <a:gd name="T14" fmla="*/ 101 w 101"/>
                    <a:gd name="T15" fmla="*/ 2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36">
                      <a:moveTo>
                        <a:pt x="101" y="28"/>
                      </a:moveTo>
                      <a:lnTo>
                        <a:pt x="79" y="36"/>
                      </a:lnTo>
                      <a:lnTo>
                        <a:pt x="26" y="12"/>
                      </a:lnTo>
                      <a:lnTo>
                        <a:pt x="0" y="20"/>
                      </a:lnTo>
                      <a:lnTo>
                        <a:pt x="13" y="0"/>
                      </a:lnTo>
                      <a:lnTo>
                        <a:pt x="79" y="0"/>
                      </a:lnTo>
                      <a:lnTo>
                        <a:pt x="50" y="6"/>
                      </a:lnTo>
                      <a:lnTo>
                        <a:pt x="101"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grpSp>
        </p:grpSp>
        <p:sp>
          <p:nvSpPr>
            <p:cNvPr id="112" name="Line 144"/>
            <p:cNvSpPr>
              <a:spLocks noChangeShapeType="1"/>
            </p:cNvSpPr>
            <p:nvPr/>
          </p:nvSpPr>
          <p:spPr bwMode="auto">
            <a:xfrm>
              <a:off x="2154" y="3088"/>
              <a:ext cx="1" cy="80"/>
            </a:xfrm>
            <a:prstGeom prst="line">
              <a:avLst/>
            </a:prstGeom>
            <a:noFill/>
            <a:ln w="3175">
              <a:solidFill>
                <a:srgbClr val="AAE6FF"/>
              </a:solidFill>
              <a:round/>
              <a:headEnd/>
              <a:tailEnd/>
            </a:ln>
            <a:extLst>
              <a:ext uri="{909E8E84-426E-40DD-AFC4-6F175D3DCCD1}">
                <a14:hiddenFill xmlns:a14="http://schemas.microsoft.com/office/drawing/2010/main">
                  <a:noFill/>
                </a14:hiddenFill>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113" name="Line 145"/>
            <p:cNvSpPr>
              <a:spLocks noChangeShapeType="1"/>
            </p:cNvSpPr>
            <p:nvPr/>
          </p:nvSpPr>
          <p:spPr bwMode="auto">
            <a:xfrm>
              <a:off x="2462" y="3088"/>
              <a:ext cx="1" cy="80"/>
            </a:xfrm>
            <a:prstGeom prst="line">
              <a:avLst/>
            </a:prstGeom>
            <a:noFill/>
            <a:ln w="3175">
              <a:solidFill>
                <a:srgbClr val="AAE6FF"/>
              </a:solidFill>
              <a:round/>
              <a:headEnd/>
              <a:tailEnd/>
            </a:ln>
            <a:extLst>
              <a:ext uri="{909E8E84-426E-40DD-AFC4-6F175D3DCCD1}">
                <a14:hiddenFill xmlns:a14="http://schemas.microsoft.com/office/drawing/2010/main">
                  <a:noFill/>
                </a14:hiddenFill>
              </a:ext>
            </a:extLst>
          </p:spPr>
          <p:txBody>
            <a:bodyPr/>
            <a:lstStyle/>
            <a:p>
              <a:endParaRPr lang="zh-CN" altLang="en-US" sz="1400" b="1">
                <a:solidFill>
                  <a:srgbClr val="000099"/>
                </a:solidFill>
                <a:latin typeface="微软雅黑" pitchFamily="34" charset="-122"/>
                <a:ea typeface="微软雅黑" pitchFamily="34" charset="-122"/>
              </a:endParaRPr>
            </a:p>
          </p:txBody>
        </p:sp>
      </p:grpSp>
      <p:sp>
        <p:nvSpPr>
          <p:cNvPr id="240" name="Rectangle 254"/>
          <p:cNvSpPr>
            <a:spLocks noChangeArrowheads="1"/>
          </p:cNvSpPr>
          <p:nvPr/>
        </p:nvSpPr>
        <p:spPr bwMode="auto">
          <a:xfrm>
            <a:off x="2626957" y="1971021"/>
            <a:ext cx="729863" cy="511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241" name="Rectangle 255"/>
          <p:cNvSpPr>
            <a:spLocks noChangeArrowheads="1"/>
          </p:cNvSpPr>
          <p:nvPr/>
        </p:nvSpPr>
        <p:spPr bwMode="auto">
          <a:xfrm>
            <a:off x="2886736" y="2135067"/>
            <a:ext cx="461665"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1" hangingPunct="1"/>
            <a:r>
              <a:rPr kumimoji="1" lang="zh-CN" altLang="en-US" sz="1200" b="1" dirty="0">
                <a:latin typeface="微软雅黑" pitchFamily="34" charset="-122"/>
                <a:ea typeface="微软雅黑" pitchFamily="34" charset="-122"/>
              </a:rPr>
              <a:t>校园网</a:t>
            </a:r>
          </a:p>
        </p:txBody>
      </p:sp>
      <p:sp>
        <p:nvSpPr>
          <p:cNvPr id="263" name="Rectangle 279"/>
          <p:cNvSpPr>
            <a:spLocks noChangeArrowheads="1"/>
          </p:cNvSpPr>
          <p:nvPr/>
        </p:nvSpPr>
        <p:spPr bwMode="auto">
          <a:xfrm>
            <a:off x="6603463" y="1671029"/>
            <a:ext cx="769441"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1" hangingPunct="1"/>
            <a:r>
              <a:rPr kumimoji="1" lang="zh-CN" altLang="en-US" sz="1200" b="1" dirty="0">
                <a:latin typeface="微软雅黑" pitchFamily="34" charset="-122"/>
                <a:ea typeface="微软雅黑" pitchFamily="34" charset="-122"/>
              </a:rPr>
              <a:t>源点服务器</a:t>
            </a:r>
          </a:p>
        </p:txBody>
      </p:sp>
      <p:sp>
        <p:nvSpPr>
          <p:cNvPr id="264" name="Rectangle 280"/>
          <p:cNvSpPr>
            <a:spLocks noChangeArrowheads="1"/>
          </p:cNvSpPr>
          <p:nvPr/>
        </p:nvSpPr>
        <p:spPr bwMode="auto">
          <a:xfrm>
            <a:off x="4168645" y="2452592"/>
            <a:ext cx="697338" cy="321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265" name="Rectangle 281"/>
          <p:cNvSpPr>
            <a:spLocks noChangeArrowheads="1"/>
          </p:cNvSpPr>
          <p:nvPr/>
        </p:nvSpPr>
        <p:spPr bwMode="auto">
          <a:xfrm>
            <a:off x="4728140" y="2506633"/>
            <a:ext cx="767839"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1" hangingPunct="1"/>
            <a:r>
              <a:rPr kumimoji="1" lang="en-US" altLang="zh-CN" sz="1400" b="1" dirty="0">
                <a:solidFill>
                  <a:srgbClr val="000099"/>
                </a:solidFill>
                <a:latin typeface="微软雅黑" pitchFamily="34" charset="-122"/>
                <a:ea typeface="微软雅黑" pitchFamily="34" charset="-122"/>
              </a:rPr>
              <a:t>2 Mbit/s</a:t>
            </a:r>
          </a:p>
        </p:txBody>
      </p:sp>
      <p:grpSp>
        <p:nvGrpSpPr>
          <p:cNvPr id="266" name="Group 282"/>
          <p:cNvGrpSpPr>
            <a:grpSpLocks/>
          </p:cNvGrpSpPr>
          <p:nvPr/>
        </p:nvGrpSpPr>
        <p:grpSpPr bwMode="auto">
          <a:xfrm>
            <a:off x="5783191" y="2613517"/>
            <a:ext cx="477468" cy="309839"/>
            <a:chOff x="3202" y="3033"/>
            <a:chExt cx="309" cy="192"/>
          </a:xfrm>
        </p:grpSpPr>
        <p:sp>
          <p:nvSpPr>
            <p:cNvPr id="267" name="Oval 283"/>
            <p:cNvSpPr>
              <a:spLocks noChangeArrowheads="1"/>
            </p:cNvSpPr>
            <p:nvPr/>
          </p:nvSpPr>
          <p:spPr bwMode="auto">
            <a:xfrm>
              <a:off x="3203" y="3113"/>
              <a:ext cx="308" cy="112"/>
            </a:xfrm>
            <a:prstGeom prst="ellipse">
              <a:avLst/>
            </a:prstGeom>
            <a:solidFill>
              <a:srgbClr val="0078AA"/>
            </a:solidFill>
            <a:ln w="3175">
              <a:solidFill>
                <a:srgbClr val="AAE6FF"/>
              </a:solidFill>
              <a:round/>
              <a:headEnd/>
              <a:tailEnd/>
            </a:ln>
          </p:spPr>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268" name="Rectangle 284"/>
            <p:cNvSpPr>
              <a:spLocks noChangeArrowheads="1"/>
            </p:cNvSpPr>
            <p:nvPr/>
          </p:nvSpPr>
          <p:spPr bwMode="auto">
            <a:xfrm>
              <a:off x="3202" y="3090"/>
              <a:ext cx="308" cy="80"/>
            </a:xfrm>
            <a:prstGeom prst="rect">
              <a:avLst/>
            </a:prstGeom>
            <a:solidFill>
              <a:srgbClr val="0078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269" name="Rectangle 285"/>
            <p:cNvSpPr>
              <a:spLocks noChangeArrowheads="1"/>
            </p:cNvSpPr>
            <p:nvPr/>
          </p:nvSpPr>
          <p:spPr bwMode="auto">
            <a:xfrm>
              <a:off x="3202" y="3090"/>
              <a:ext cx="308" cy="80"/>
            </a:xfrm>
            <a:prstGeom prst="rect">
              <a:avLst/>
            </a:prstGeom>
            <a:solidFill>
              <a:srgbClr val="0078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270" name="Oval 286"/>
            <p:cNvSpPr>
              <a:spLocks noChangeArrowheads="1"/>
            </p:cNvSpPr>
            <p:nvPr/>
          </p:nvSpPr>
          <p:spPr bwMode="auto">
            <a:xfrm>
              <a:off x="3203" y="3033"/>
              <a:ext cx="308" cy="112"/>
            </a:xfrm>
            <a:prstGeom prst="ellipse">
              <a:avLst/>
            </a:prstGeom>
            <a:solidFill>
              <a:srgbClr val="00B4FF"/>
            </a:solidFill>
            <a:ln w="3175">
              <a:solidFill>
                <a:srgbClr val="AAE6FF"/>
              </a:solidFill>
              <a:round/>
              <a:headEnd/>
              <a:tailEnd/>
            </a:ln>
          </p:spPr>
          <p:txBody>
            <a:bodyPr/>
            <a:lstStyle/>
            <a:p>
              <a:pPr eaLnBrk="1" hangingPunct="1"/>
              <a:endParaRPr lang="zh-CN" altLang="en-US" sz="1400" b="1">
                <a:solidFill>
                  <a:srgbClr val="000099"/>
                </a:solidFill>
                <a:latin typeface="微软雅黑" pitchFamily="34" charset="-122"/>
                <a:ea typeface="微软雅黑" pitchFamily="34" charset="-122"/>
              </a:endParaRPr>
            </a:p>
          </p:txBody>
        </p:sp>
        <p:grpSp>
          <p:nvGrpSpPr>
            <p:cNvPr id="271" name="Group 287"/>
            <p:cNvGrpSpPr>
              <a:grpSpLocks/>
            </p:cNvGrpSpPr>
            <p:nvPr/>
          </p:nvGrpSpPr>
          <p:grpSpPr bwMode="auto">
            <a:xfrm>
              <a:off x="3249" y="3046"/>
              <a:ext cx="214" cy="86"/>
              <a:chOff x="3249" y="3046"/>
              <a:chExt cx="214" cy="86"/>
            </a:xfrm>
          </p:grpSpPr>
          <p:grpSp>
            <p:nvGrpSpPr>
              <p:cNvPr id="274" name="Group 288"/>
              <p:cNvGrpSpPr>
                <a:grpSpLocks/>
              </p:cNvGrpSpPr>
              <p:nvPr/>
            </p:nvGrpSpPr>
            <p:grpSpPr bwMode="auto">
              <a:xfrm>
                <a:off x="3249" y="3046"/>
                <a:ext cx="212" cy="84"/>
                <a:chOff x="3249" y="3046"/>
                <a:chExt cx="212" cy="84"/>
              </a:xfrm>
            </p:grpSpPr>
            <p:sp>
              <p:nvSpPr>
                <p:cNvPr id="284" name="Freeform 289"/>
                <p:cNvSpPr>
                  <a:spLocks/>
                </p:cNvSpPr>
                <p:nvPr/>
              </p:nvSpPr>
              <p:spPr bwMode="auto">
                <a:xfrm>
                  <a:off x="3360" y="3048"/>
                  <a:ext cx="101" cy="36"/>
                </a:xfrm>
                <a:custGeom>
                  <a:avLst/>
                  <a:gdLst>
                    <a:gd name="T0" fmla="*/ 0 w 101"/>
                    <a:gd name="T1" fmla="*/ 28 h 36"/>
                    <a:gd name="T2" fmla="*/ 22 w 101"/>
                    <a:gd name="T3" fmla="*/ 36 h 36"/>
                    <a:gd name="T4" fmla="*/ 77 w 101"/>
                    <a:gd name="T5" fmla="*/ 12 h 36"/>
                    <a:gd name="T6" fmla="*/ 101 w 101"/>
                    <a:gd name="T7" fmla="*/ 20 h 36"/>
                    <a:gd name="T8" fmla="*/ 88 w 101"/>
                    <a:gd name="T9" fmla="*/ 0 h 36"/>
                    <a:gd name="T10" fmla="*/ 24 w 101"/>
                    <a:gd name="T11" fmla="*/ 0 h 36"/>
                    <a:gd name="T12" fmla="*/ 51 w 101"/>
                    <a:gd name="T13" fmla="*/ 6 h 36"/>
                    <a:gd name="T14" fmla="*/ 0 w 101"/>
                    <a:gd name="T15" fmla="*/ 2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36">
                      <a:moveTo>
                        <a:pt x="0" y="28"/>
                      </a:moveTo>
                      <a:lnTo>
                        <a:pt x="22" y="36"/>
                      </a:lnTo>
                      <a:lnTo>
                        <a:pt x="77" y="12"/>
                      </a:lnTo>
                      <a:lnTo>
                        <a:pt x="101" y="20"/>
                      </a:lnTo>
                      <a:lnTo>
                        <a:pt x="88" y="0"/>
                      </a:lnTo>
                      <a:lnTo>
                        <a:pt x="24" y="0"/>
                      </a:lnTo>
                      <a:lnTo>
                        <a:pt x="51" y="6"/>
                      </a:lnTo>
                      <a:lnTo>
                        <a:pt x="0" y="2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285" name="Freeform 290"/>
                <p:cNvSpPr>
                  <a:spLocks/>
                </p:cNvSpPr>
                <p:nvPr/>
              </p:nvSpPr>
              <p:spPr bwMode="auto">
                <a:xfrm>
                  <a:off x="3360" y="3048"/>
                  <a:ext cx="101" cy="36"/>
                </a:xfrm>
                <a:custGeom>
                  <a:avLst/>
                  <a:gdLst>
                    <a:gd name="T0" fmla="*/ 0 w 101"/>
                    <a:gd name="T1" fmla="*/ 28 h 36"/>
                    <a:gd name="T2" fmla="*/ 22 w 101"/>
                    <a:gd name="T3" fmla="*/ 36 h 36"/>
                    <a:gd name="T4" fmla="*/ 77 w 101"/>
                    <a:gd name="T5" fmla="*/ 12 h 36"/>
                    <a:gd name="T6" fmla="*/ 101 w 101"/>
                    <a:gd name="T7" fmla="*/ 20 h 36"/>
                    <a:gd name="T8" fmla="*/ 88 w 101"/>
                    <a:gd name="T9" fmla="*/ 0 h 36"/>
                    <a:gd name="T10" fmla="*/ 24 w 101"/>
                    <a:gd name="T11" fmla="*/ 0 h 36"/>
                    <a:gd name="T12" fmla="*/ 51 w 101"/>
                    <a:gd name="T13" fmla="*/ 6 h 36"/>
                    <a:gd name="T14" fmla="*/ 0 w 101"/>
                    <a:gd name="T15" fmla="*/ 2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36">
                      <a:moveTo>
                        <a:pt x="0" y="28"/>
                      </a:moveTo>
                      <a:lnTo>
                        <a:pt x="22" y="36"/>
                      </a:lnTo>
                      <a:lnTo>
                        <a:pt x="77" y="12"/>
                      </a:lnTo>
                      <a:lnTo>
                        <a:pt x="101" y="20"/>
                      </a:lnTo>
                      <a:lnTo>
                        <a:pt x="88" y="0"/>
                      </a:lnTo>
                      <a:lnTo>
                        <a:pt x="24" y="0"/>
                      </a:lnTo>
                      <a:lnTo>
                        <a:pt x="51" y="6"/>
                      </a:lnTo>
                      <a:lnTo>
                        <a:pt x="0" y="2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286" name="Freeform 291"/>
                <p:cNvSpPr>
                  <a:spLocks/>
                </p:cNvSpPr>
                <p:nvPr/>
              </p:nvSpPr>
              <p:spPr bwMode="auto">
                <a:xfrm>
                  <a:off x="3249" y="3090"/>
                  <a:ext cx="102" cy="38"/>
                </a:xfrm>
                <a:custGeom>
                  <a:avLst/>
                  <a:gdLst>
                    <a:gd name="T0" fmla="*/ 102 w 102"/>
                    <a:gd name="T1" fmla="*/ 8 h 38"/>
                    <a:gd name="T2" fmla="*/ 79 w 102"/>
                    <a:gd name="T3" fmla="*/ 0 h 38"/>
                    <a:gd name="T4" fmla="*/ 26 w 102"/>
                    <a:gd name="T5" fmla="*/ 24 h 38"/>
                    <a:gd name="T6" fmla="*/ 0 w 102"/>
                    <a:gd name="T7" fmla="*/ 16 h 38"/>
                    <a:gd name="T8" fmla="*/ 13 w 102"/>
                    <a:gd name="T9" fmla="*/ 38 h 38"/>
                    <a:gd name="T10" fmla="*/ 79 w 102"/>
                    <a:gd name="T11" fmla="*/ 38 h 38"/>
                    <a:gd name="T12" fmla="*/ 51 w 102"/>
                    <a:gd name="T13" fmla="*/ 30 h 38"/>
                    <a:gd name="T14" fmla="*/ 102 w 102"/>
                    <a:gd name="T15" fmla="*/ 8 h 3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2" h="38">
                      <a:moveTo>
                        <a:pt x="102" y="8"/>
                      </a:moveTo>
                      <a:lnTo>
                        <a:pt x="79" y="0"/>
                      </a:lnTo>
                      <a:lnTo>
                        <a:pt x="26" y="24"/>
                      </a:lnTo>
                      <a:lnTo>
                        <a:pt x="0" y="16"/>
                      </a:lnTo>
                      <a:lnTo>
                        <a:pt x="13" y="38"/>
                      </a:lnTo>
                      <a:lnTo>
                        <a:pt x="79" y="38"/>
                      </a:lnTo>
                      <a:lnTo>
                        <a:pt x="51" y="30"/>
                      </a:lnTo>
                      <a:lnTo>
                        <a:pt x="102"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287" name="Freeform 292"/>
                <p:cNvSpPr>
                  <a:spLocks/>
                </p:cNvSpPr>
                <p:nvPr/>
              </p:nvSpPr>
              <p:spPr bwMode="auto">
                <a:xfrm>
                  <a:off x="3249" y="3090"/>
                  <a:ext cx="102" cy="38"/>
                </a:xfrm>
                <a:custGeom>
                  <a:avLst/>
                  <a:gdLst>
                    <a:gd name="T0" fmla="*/ 102 w 102"/>
                    <a:gd name="T1" fmla="*/ 8 h 38"/>
                    <a:gd name="T2" fmla="*/ 79 w 102"/>
                    <a:gd name="T3" fmla="*/ 0 h 38"/>
                    <a:gd name="T4" fmla="*/ 26 w 102"/>
                    <a:gd name="T5" fmla="*/ 24 h 38"/>
                    <a:gd name="T6" fmla="*/ 0 w 102"/>
                    <a:gd name="T7" fmla="*/ 16 h 38"/>
                    <a:gd name="T8" fmla="*/ 13 w 102"/>
                    <a:gd name="T9" fmla="*/ 38 h 38"/>
                    <a:gd name="T10" fmla="*/ 79 w 102"/>
                    <a:gd name="T11" fmla="*/ 38 h 38"/>
                    <a:gd name="T12" fmla="*/ 51 w 102"/>
                    <a:gd name="T13" fmla="*/ 30 h 38"/>
                    <a:gd name="T14" fmla="*/ 102 w 102"/>
                    <a:gd name="T15" fmla="*/ 8 h 3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2" h="38">
                      <a:moveTo>
                        <a:pt x="102" y="8"/>
                      </a:moveTo>
                      <a:lnTo>
                        <a:pt x="79" y="0"/>
                      </a:lnTo>
                      <a:lnTo>
                        <a:pt x="26" y="24"/>
                      </a:lnTo>
                      <a:lnTo>
                        <a:pt x="0" y="16"/>
                      </a:lnTo>
                      <a:lnTo>
                        <a:pt x="13" y="38"/>
                      </a:lnTo>
                      <a:lnTo>
                        <a:pt x="79" y="38"/>
                      </a:lnTo>
                      <a:lnTo>
                        <a:pt x="51" y="30"/>
                      </a:lnTo>
                      <a:lnTo>
                        <a:pt x="102"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288" name="Freeform 293"/>
                <p:cNvSpPr>
                  <a:spLocks/>
                </p:cNvSpPr>
                <p:nvPr/>
              </p:nvSpPr>
              <p:spPr bwMode="auto">
                <a:xfrm>
                  <a:off x="3255" y="3046"/>
                  <a:ext cx="101" cy="36"/>
                </a:xfrm>
                <a:custGeom>
                  <a:avLst/>
                  <a:gdLst>
                    <a:gd name="T0" fmla="*/ 0 w 101"/>
                    <a:gd name="T1" fmla="*/ 8 h 36"/>
                    <a:gd name="T2" fmla="*/ 22 w 101"/>
                    <a:gd name="T3" fmla="*/ 0 h 36"/>
                    <a:gd name="T4" fmla="*/ 77 w 101"/>
                    <a:gd name="T5" fmla="*/ 22 h 36"/>
                    <a:gd name="T6" fmla="*/ 101 w 101"/>
                    <a:gd name="T7" fmla="*/ 16 h 36"/>
                    <a:gd name="T8" fmla="*/ 88 w 101"/>
                    <a:gd name="T9" fmla="*/ 36 h 36"/>
                    <a:gd name="T10" fmla="*/ 24 w 101"/>
                    <a:gd name="T11" fmla="*/ 36 h 36"/>
                    <a:gd name="T12" fmla="*/ 50 w 101"/>
                    <a:gd name="T13" fmla="*/ 30 h 36"/>
                    <a:gd name="T14" fmla="*/ 0 w 101"/>
                    <a:gd name="T15" fmla="*/ 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36">
                      <a:moveTo>
                        <a:pt x="0" y="8"/>
                      </a:moveTo>
                      <a:lnTo>
                        <a:pt x="22" y="0"/>
                      </a:lnTo>
                      <a:lnTo>
                        <a:pt x="77" y="22"/>
                      </a:lnTo>
                      <a:lnTo>
                        <a:pt x="101" y="16"/>
                      </a:lnTo>
                      <a:lnTo>
                        <a:pt x="88" y="36"/>
                      </a:lnTo>
                      <a:lnTo>
                        <a:pt x="24" y="36"/>
                      </a:lnTo>
                      <a:lnTo>
                        <a:pt x="50" y="30"/>
                      </a:lnTo>
                      <a:lnTo>
                        <a:pt x="0"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289" name="Freeform 294"/>
                <p:cNvSpPr>
                  <a:spLocks/>
                </p:cNvSpPr>
                <p:nvPr/>
              </p:nvSpPr>
              <p:spPr bwMode="auto">
                <a:xfrm>
                  <a:off x="3255" y="3046"/>
                  <a:ext cx="101" cy="36"/>
                </a:xfrm>
                <a:custGeom>
                  <a:avLst/>
                  <a:gdLst>
                    <a:gd name="T0" fmla="*/ 0 w 101"/>
                    <a:gd name="T1" fmla="*/ 8 h 36"/>
                    <a:gd name="T2" fmla="*/ 22 w 101"/>
                    <a:gd name="T3" fmla="*/ 0 h 36"/>
                    <a:gd name="T4" fmla="*/ 77 w 101"/>
                    <a:gd name="T5" fmla="*/ 22 h 36"/>
                    <a:gd name="T6" fmla="*/ 101 w 101"/>
                    <a:gd name="T7" fmla="*/ 16 h 36"/>
                    <a:gd name="T8" fmla="*/ 88 w 101"/>
                    <a:gd name="T9" fmla="*/ 36 h 36"/>
                    <a:gd name="T10" fmla="*/ 24 w 101"/>
                    <a:gd name="T11" fmla="*/ 36 h 36"/>
                    <a:gd name="T12" fmla="*/ 50 w 101"/>
                    <a:gd name="T13" fmla="*/ 30 h 36"/>
                    <a:gd name="T14" fmla="*/ 0 w 101"/>
                    <a:gd name="T15" fmla="*/ 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36">
                      <a:moveTo>
                        <a:pt x="0" y="8"/>
                      </a:moveTo>
                      <a:lnTo>
                        <a:pt x="22" y="0"/>
                      </a:lnTo>
                      <a:lnTo>
                        <a:pt x="77" y="22"/>
                      </a:lnTo>
                      <a:lnTo>
                        <a:pt x="101" y="16"/>
                      </a:lnTo>
                      <a:lnTo>
                        <a:pt x="88" y="36"/>
                      </a:lnTo>
                      <a:lnTo>
                        <a:pt x="24" y="36"/>
                      </a:lnTo>
                      <a:lnTo>
                        <a:pt x="50" y="30"/>
                      </a:lnTo>
                      <a:lnTo>
                        <a:pt x="0"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290" name="Freeform 295"/>
                <p:cNvSpPr>
                  <a:spLocks/>
                </p:cNvSpPr>
                <p:nvPr/>
              </p:nvSpPr>
              <p:spPr bwMode="auto">
                <a:xfrm>
                  <a:off x="3356" y="3094"/>
                  <a:ext cx="102" cy="36"/>
                </a:xfrm>
                <a:custGeom>
                  <a:avLst/>
                  <a:gdLst>
                    <a:gd name="T0" fmla="*/ 102 w 102"/>
                    <a:gd name="T1" fmla="*/ 28 h 36"/>
                    <a:gd name="T2" fmla="*/ 79 w 102"/>
                    <a:gd name="T3" fmla="*/ 36 h 36"/>
                    <a:gd name="T4" fmla="*/ 26 w 102"/>
                    <a:gd name="T5" fmla="*/ 12 h 36"/>
                    <a:gd name="T6" fmla="*/ 0 w 102"/>
                    <a:gd name="T7" fmla="*/ 20 h 36"/>
                    <a:gd name="T8" fmla="*/ 13 w 102"/>
                    <a:gd name="T9" fmla="*/ 0 h 36"/>
                    <a:gd name="T10" fmla="*/ 79 w 102"/>
                    <a:gd name="T11" fmla="*/ 0 h 36"/>
                    <a:gd name="T12" fmla="*/ 51 w 102"/>
                    <a:gd name="T13" fmla="*/ 6 h 36"/>
                    <a:gd name="T14" fmla="*/ 102 w 102"/>
                    <a:gd name="T15" fmla="*/ 2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2" h="36">
                      <a:moveTo>
                        <a:pt x="102" y="28"/>
                      </a:moveTo>
                      <a:lnTo>
                        <a:pt x="79" y="36"/>
                      </a:lnTo>
                      <a:lnTo>
                        <a:pt x="26" y="12"/>
                      </a:lnTo>
                      <a:lnTo>
                        <a:pt x="0" y="20"/>
                      </a:lnTo>
                      <a:lnTo>
                        <a:pt x="13" y="0"/>
                      </a:lnTo>
                      <a:lnTo>
                        <a:pt x="79" y="0"/>
                      </a:lnTo>
                      <a:lnTo>
                        <a:pt x="51" y="6"/>
                      </a:lnTo>
                      <a:lnTo>
                        <a:pt x="102" y="2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291" name="Freeform 296"/>
                <p:cNvSpPr>
                  <a:spLocks/>
                </p:cNvSpPr>
                <p:nvPr/>
              </p:nvSpPr>
              <p:spPr bwMode="auto">
                <a:xfrm>
                  <a:off x="3356" y="3094"/>
                  <a:ext cx="102" cy="36"/>
                </a:xfrm>
                <a:custGeom>
                  <a:avLst/>
                  <a:gdLst>
                    <a:gd name="T0" fmla="*/ 102 w 102"/>
                    <a:gd name="T1" fmla="*/ 28 h 36"/>
                    <a:gd name="T2" fmla="*/ 79 w 102"/>
                    <a:gd name="T3" fmla="*/ 36 h 36"/>
                    <a:gd name="T4" fmla="*/ 26 w 102"/>
                    <a:gd name="T5" fmla="*/ 12 h 36"/>
                    <a:gd name="T6" fmla="*/ 0 w 102"/>
                    <a:gd name="T7" fmla="*/ 20 h 36"/>
                    <a:gd name="T8" fmla="*/ 13 w 102"/>
                    <a:gd name="T9" fmla="*/ 0 h 36"/>
                    <a:gd name="T10" fmla="*/ 79 w 102"/>
                    <a:gd name="T11" fmla="*/ 0 h 36"/>
                    <a:gd name="T12" fmla="*/ 51 w 102"/>
                    <a:gd name="T13" fmla="*/ 6 h 36"/>
                    <a:gd name="T14" fmla="*/ 102 w 102"/>
                    <a:gd name="T15" fmla="*/ 2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2" h="36">
                      <a:moveTo>
                        <a:pt x="102" y="28"/>
                      </a:moveTo>
                      <a:lnTo>
                        <a:pt x="79" y="36"/>
                      </a:lnTo>
                      <a:lnTo>
                        <a:pt x="26" y="12"/>
                      </a:lnTo>
                      <a:lnTo>
                        <a:pt x="0" y="20"/>
                      </a:lnTo>
                      <a:lnTo>
                        <a:pt x="13" y="0"/>
                      </a:lnTo>
                      <a:lnTo>
                        <a:pt x="79" y="0"/>
                      </a:lnTo>
                      <a:lnTo>
                        <a:pt x="51" y="6"/>
                      </a:lnTo>
                      <a:lnTo>
                        <a:pt x="102" y="2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grpSp>
          <p:grpSp>
            <p:nvGrpSpPr>
              <p:cNvPr id="275" name="Group 297"/>
              <p:cNvGrpSpPr>
                <a:grpSpLocks/>
              </p:cNvGrpSpPr>
              <p:nvPr/>
            </p:nvGrpSpPr>
            <p:grpSpPr bwMode="auto">
              <a:xfrm>
                <a:off x="3251" y="3048"/>
                <a:ext cx="212" cy="84"/>
                <a:chOff x="3251" y="3048"/>
                <a:chExt cx="212" cy="84"/>
              </a:xfrm>
            </p:grpSpPr>
            <p:sp>
              <p:nvSpPr>
                <p:cNvPr id="276" name="Freeform 298"/>
                <p:cNvSpPr>
                  <a:spLocks/>
                </p:cNvSpPr>
                <p:nvPr/>
              </p:nvSpPr>
              <p:spPr bwMode="auto">
                <a:xfrm>
                  <a:off x="3362" y="3050"/>
                  <a:ext cx="101" cy="36"/>
                </a:xfrm>
                <a:custGeom>
                  <a:avLst/>
                  <a:gdLst>
                    <a:gd name="T0" fmla="*/ 0 w 101"/>
                    <a:gd name="T1" fmla="*/ 28 h 36"/>
                    <a:gd name="T2" fmla="*/ 22 w 101"/>
                    <a:gd name="T3" fmla="*/ 36 h 36"/>
                    <a:gd name="T4" fmla="*/ 77 w 101"/>
                    <a:gd name="T5" fmla="*/ 12 h 36"/>
                    <a:gd name="T6" fmla="*/ 101 w 101"/>
                    <a:gd name="T7" fmla="*/ 20 h 36"/>
                    <a:gd name="T8" fmla="*/ 88 w 101"/>
                    <a:gd name="T9" fmla="*/ 0 h 36"/>
                    <a:gd name="T10" fmla="*/ 24 w 101"/>
                    <a:gd name="T11" fmla="*/ 0 h 36"/>
                    <a:gd name="T12" fmla="*/ 51 w 101"/>
                    <a:gd name="T13" fmla="*/ 6 h 36"/>
                    <a:gd name="T14" fmla="*/ 0 w 101"/>
                    <a:gd name="T15" fmla="*/ 2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36">
                      <a:moveTo>
                        <a:pt x="0" y="28"/>
                      </a:moveTo>
                      <a:lnTo>
                        <a:pt x="22" y="36"/>
                      </a:lnTo>
                      <a:lnTo>
                        <a:pt x="77" y="12"/>
                      </a:lnTo>
                      <a:lnTo>
                        <a:pt x="101" y="20"/>
                      </a:lnTo>
                      <a:lnTo>
                        <a:pt x="88" y="0"/>
                      </a:lnTo>
                      <a:lnTo>
                        <a:pt x="24" y="0"/>
                      </a:lnTo>
                      <a:lnTo>
                        <a:pt x="51" y="6"/>
                      </a:lnTo>
                      <a:lnTo>
                        <a:pt x="0"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277" name="Freeform 299"/>
                <p:cNvSpPr>
                  <a:spLocks/>
                </p:cNvSpPr>
                <p:nvPr/>
              </p:nvSpPr>
              <p:spPr bwMode="auto">
                <a:xfrm>
                  <a:off x="3362" y="3050"/>
                  <a:ext cx="101" cy="36"/>
                </a:xfrm>
                <a:custGeom>
                  <a:avLst/>
                  <a:gdLst>
                    <a:gd name="T0" fmla="*/ 0 w 101"/>
                    <a:gd name="T1" fmla="*/ 28 h 36"/>
                    <a:gd name="T2" fmla="*/ 22 w 101"/>
                    <a:gd name="T3" fmla="*/ 36 h 36"/>
                    <a:gd name="T4" fmla="*/ 77 w 101"/>
                    <a:gd name="T5" fmla="*/ 12 h 36"/>
                    <a:gd name="T6" fmla="*/ 101 w 101"/>
                    <a:gd name="T7" fmla="*/ 20 h 36"/>
                    <a:gd name="T8" fmla="*/ 88 w 101"/>
                    <a:gd name="T9" fmla="*/ 0 h 36"/>
                    <a:gd name="T10" fmla="*/ 24 w 101"/>
                    <a:gd name="T11" fmla="*/ 0 h 36"/>
                    <a:gd name="T12" fmla="*/ 51 w 101"/>
                    <a:gd name="T13" fmla="*/ 6 h 36"/>
                    <a:gd name="T14" fmla="*/ 0 w 101"/>
                    <a:gd name="T15" fmla="*/ 2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36">
                      <a:moveTo>
                        <a:pt x="0" y="28"/>
                      </a:moveTo>
                      <a:lnTo>
                        <a:pt x="22" y="36"/>
                      </a:lnTo>
                      <a:lnTo>
                        <a:pt x="77" y="12"/>
                      </a:lnTo>
                      <a:lnTo>
                        <a:pt x="101" y="20"/>
                      </a:lnTo>
                      <a:lnTo>
                        <a:pt x="88" y="0"/>
                      </a:lnTo>
                      <a:lnTo>
                        <a:pt x="24" y="0"/>
                      </a:lnTo>
                      <a:lnTo>
                        <a:pt x="51" y="6"/>
                      </a:lnTo>
                      <a:lnTo>
                        <a:pt x="0"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278" name="Freeform 300"/>
                <p:cNvSpPr>
                  <a:spLocks/>
                </p:cNvSpPr>
                <p:nvPr/>
              </p:nvSpPr>
              <p:spPr bwMode="auto">
                <a:xfrm>
                  <a:off x="3251" y="3092"/>
                  <a:ext cx="101" cy="38"/>
                </a:xfrm>
                <a:custGeom>
                  <a:avLst/>
                  <a:gdLst>
                    <a:gd name="T0" fmla="*/ 101 w 101"/>
                    <a:gd name="T1" fmla="*/ 8 h 38"/>
                    <a:gd name="T2" fmla="*/ 79 w 101"/>
                    <a:gd name="T3" fmla="*/ 0 h 38"/>
                    <a:gd name="T4" fmla="*/ 26 w 101"/>
                    <a:gd name="T5" fmla="*/ 24 h 38"/>
                    <a:gd name="T6" fmla="*/ 0 w 101"/>
                    <a:gd name="T7" fmla="*/ 16 h 38"/>
                    <a:gd name="T8" fmla="*/ 13 w 101"/>
                    <a:gd name="T9" fmla="*/ 38 h 38"/>
                    <a:gd name="T10" fmla="*/ 79 w 101"/>
                    <a:gd name="T11" fmla="*/ 38 h 38"/>
                    <a:gd name="T12" fmla="*/ 51 w 101"/>
                    <a:gd name="T13" fmla="*/ 30 h 38"/>
                    <a:gd name="T14" fmla="*/ 101 w 101"/>
                    <a:gd name="T15" fmla="*/ 8 h 3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38">
                      <a:moveTo>
                        <a:pt x="101" y="8"/>
                      </a:moveTo>
                      <a:lnTo>
                        <a:pt x="79" y="0"/>
                      </a:lnTo>
                      <a:lnTo>
                        <a:pt x="26" y="24"/>
                      </a:lnTo>
                      <a:lnTo>
                        <a:pt x="0" y="16"/>
                      </a:lnTo>
                      <a:lnTo>
                        <a:pt x="13" y="38"/>
                      </a:lnTo>
                      <a:lnTo>
                        <a:pt x="79" y="38"/>
                      </a:lnTo>
                      <a:lnTo>
                        <a:pt x="51" y="30"/>
                      </a:lnTo>
                      <a:lnTo>
                        <a:pt x="101"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279" name="Freeform 301"/>
                <p:cNvSpPr>
                  <a:spLocks/>
                </p:cNvSpPr>
                <p:nvPr/>
              </p:nvSpPr>
              <p:spPr bwMode="auto">
                <a:xfrm>
                  <a:off x="3251" y="3092"/>
                  <a:ext cx="101" cy="38"/>
                </a:xfrm>
                <a:custGeom>
                  <a:avLst/>
                  <a:gdLst>
                    <a:gd name="T0" fmla="*/ 101 w 101"/>
                    <a:gd name="T1" fmla="*/ 8 h 38"/>
                    <a:gd name="T2" fmla="*/ 79 w 101"/>
                    <a:gd name="T3" fmla="*/ 0 h 38"/>
                    <a:gd name="T4" fmla="*/ 26 w 101"/>
                    <a:gd name="T5" fmla="*/ 24 h 38"/>
                    <a:gd name="T6" fmla="*/ 0 w 101"/>
                    <a:gd name="T7" fmla="*/ 16 h 38"/>
                    <a:gd name="T8" fmla="*/ 13 w 101"/>
                    <a:gd name="T9" fmla="*/ 38 h 38"/>
                    <a:gd name="T10" fmla="*/ 79 w 101"/>
                    <a:gd name="T11" fmla="*/ 38 h 38"/>
                    <a:gd name="T12" fmla="*/ 51 w 101"/>
                    <a:gd name="T13" fmla="*/ 30 h 38"/>
                    <a:gd name="T14" fmla="*/ 101 w 101"/>
                    <a:gd name="T15" fmla="*/ 8 h 3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38">
                      <a:moveTo>
                        <a:pt x="101" y="8"/>
                      </a:moveTo>
                      <a:lnTo>
                        <a:pt x="79" y="0"/>
                      </a:lnTo>
                      <a:lnTo>
                        <a:pt x="26" y="24"/>
                      </a:lnTo>
                      <a:lnTo>
                        <a:pt x="0" y="16"/>
                      </a:lnTo>
                      <a:lnTo>
                        <a:pt x="13" y="38"/>
                      </a:lnTo>
                      <a:lnTo>
                        <a:pt x="79" y="38"/>
                      </a:lnTo>
                      <a:lnTo>
                        <a:pt x="51" y="30"/>
                      </a:lnTo>
                      <a:lnTo>
                        <a:pt x="101"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280" name="Freeform 302"/>
                <p:cNvSpPr>
                  <a:spLocks/>
                </p:cNvSpPr>
                <p:nvPr/>
              </p:nvSpPr>
              <p:spPr bwMode="auto">
                <a:xfrm>
                  <a:off x="3257" y="3048"/>
                  <a:ext cx="101" cy="36"/>
                </a:xfrm>
                <a:custGeom>
                  <a:avLst/>
                  <a:gdLst>
                    <a:gd name="T0" fmla="*/ 0 w 101"/>
                    <a:gd name="T1" fmla="*/ 8 h 36"/>
                    <a:gd name="T2" fmla="*/ 22 w 101"/>
                    <a:gd name="T3" fmla="*/ 0 h 36"/>
                    <a:gd name="T4" fmla="*/ 77 w 101"/>
                    <a:gd name="T5" fmla="*/ 22 h 36"/>
                    <a:gd name="T6" fmla="*/ 101 w 101"/>
                    <a:gd name="T7" fmla="*/ 16 h 36"/>
                    <a:gd name="T8" fmla="*/ 88 w 101"/>
                    <a:gd name="T9" fmla="*/ 36 h 36"/>
                    <a:gd name="T10" fmla="*/ 24 w 101"/>
                    <a:gd name="T11" fmla="*/ 36 h 36"/>
                    <a:gd name="T12" fmla="*/ 50 w 101"/>
                    <a:gd name="T13" fmla="*/ 30 h 36"/>
                    <a:gd name="T14" fmla="*/ 0 w 101"/>
                    <a:gd name="T15" fmla="*/ 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36">
                      <a:moveTo>
                        <a:pt x="0" y="8"/>
                      </a:moveTo>
                      <a:lnTo>
                        <a:pt x="22" y="0"/>
                      </a:lnTo>
                      <a:lnTo>
                        <a:pt x="77" y="22"/>
                      </a:lnTo>
                      <a:lnTo>
                        <a:pt x="101" y="16"/>
                      </a:lnTo>
                      <a:lnTo>
                        <a:pt x="88" y="36"/>
                      </a:lnTo>
                      <a:lnTo>
                        <a:pt x="24" y="36"/>
                      </a:lnTo>
                      <a:lnTo>
                        <a:pt x="50" y="30"/>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281" name="Freeform 303"/>
                <p:cNvSpPr>
                  <a:spLocks/>
                </p:cNvSpPr>
                <p:nvPr/>
              </p:nvSpPr>
              <p:spPr bwMode="auto">
                <a:xfrm>
                  <a:off x="3257" y="3048"/>
                  <a:ext cx="101" cy="36"/>
                </a:xfrm>
                <a:custGeom>
                  <a:avLst/>
                  <a:gdLst>
                    <a:gd name="T0" fmla="*/ 0 w 101"/>
                    <a:gd name="T1" fmla="*/ 8 h 36"/>
                    <a:gd name="T2" fmla="*/ 22 w 101"/>
                    <a:gd name="T3" fmla="*/ 0 h 36"/>
                    <a:gd name="T4" fmla="*/ 77 w 101"/>
                    <a:gd name="T5" fmla="*/ 22 h 36"/>
                    <a:gd name="T6" fmla="*/ 101 w 101"/>
                    <a:gd name="T7" fmla="*/ 16 h 36"/>
                    <a:gd name="T8" fmla="*/ 88 w 101"/>
                    <a:gd name="T9" fmla="*/ 36 h 36"/>
                    <a:gd name="T10" fmla="*/ 24 w 101"/>
                    <a:gd name="T11" fmla="*/ 36 h 36"/>
                    <a:gd name="T12" fmla="*/ 50 w 101"/>
                    <a:gd name="T13" fmla="*/ 30 h 36"/>
                    <a:gd name="T14" fmla="*/ 0 w 101"/>
                    <a:gd name="T15" fmla="*/ 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36">
                      <a:moveTo>
                        <a:pt x="0" y="8"/>
                      </a:moveTo>
                      <a:lnTo>
                        <a:pt x="22" y="0"/>
                      </a:lnTo>
                      <a:lnTo>
                        <a:pt x="77" y="22"/>
                      </a:lnTo>
                      <a:lnTo>
                        <a:pt x="101" y="16"/>
                      </a:lnTo>
                      <a:lnTo>
                        <a:pt x="88" y="36"/>
                      </a:lnTo>
                      <a:lnTo>
                        <a:pt x="24" y="36"/>
                      </a:lnTo>
                      <a:lnTo>
                        <a:pt x="50" y="30"/>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282" name="Freeform 304"/>
                <p:cNvSpPr>
                  <a:spLocks/>
                </p:cNvSpPr>
                <p:nvPr/>
              </p:nvSpPr>
              <p:spPr bwMode="auto">
                <a:xfrm>
                  <a:off x="3358" y="3096"/>
                  <a:ext cx="102" cy="36"/>
                </a:xfrm>
                <a:custGeom>
                  <a:avLst/>
                  <a:gdLst>
                    <a:gd name="T0" fmla="*/ 102 w 102"/>
                    <a:gd name="T1" fmla="*/ 28 h 36"/>
                    <a:gd name="T2" fmla="*/ 79 w 102"/>
                    <a:gd name="T3" fmla="*/ 36 h 36"/>
                    <a:gd name="T4" fmla="*/ 26 w 102"/>
                    <a:gd name="T5" fmla="*/ 12 h 36"/>
                    <a:gd name="T6" fmla="*/ 0 w 102"/>
                    <a:gd name="T7" fmla="*/ 20 h 36"/>
                    <a:gd name="T8" fmla="*/ 13 w 102"/>
                    <a:gd name="T9" fmla="*/ 0 h 36"/>
                    <a:gd name="T10" fmla="*/ 79 w 102"/>
                    <a:gd name="T11" fmla="*/ 0 h 36"/>
                    <a:gd name="T12" fmla="*/ 51 w 102"/>
                    <a:gd name="T13" fmla="*/ 6 h 36"/>
                    <a:gd name="T14" fmla="*/ 102 w 102"/>
                    <a:gd name="T15" fmla="*/ 2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2" h="36">
                      <a:moveTo>
                        <a:pt x="102" y="28"/>
                      </a:moveTo>
                      <a:lnTo>
                        <a:pt x="79" y="36"/>
                      </a:lnTo>
                      <a:lnTo>
                        <a:pt x="26" y="12"/>
                      </a:lnTo>
                      <a:lnTo>
                        <a:pt x="0" y="20"/>
                      </a:lnTo>
                      <a:lnTo>
                        <a:pt x="13" y="0"/>
                      </a:lnTo>
                      <a:lnTo>
                        <a:pt x="79" y="0"/>
                      </a:lnTo>
                      <a:lnTo>
                        <a:pt x="51" y="6"/>
                      </a:lnTo>
                      <a:lnTo>
                        <a:pt x="102"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283" name="Freeform 305"/>
                <p:cNvSpPr>
                  <a:spLocks/>
                </p:cNvSpPr>
                <p:nvPr/>
              </p:nvSpPr>
              <p:spPr bwMode="auto">
                <a:xfrm>
                  <a:off x="3358" y="3096"/>
                  <a:ext cx="102" cy="36"/>
                </a:xfrm>
                <a:custGeom>
                  <a:avLst/>
                  <a:gdLst>
                    <a:gd name="T0" fmla="*/ 102 w 102"/>
                    <a:gd name="T1" fmla="*/ 28 h 36"/>
                    <a:gd name="T2" fmla="*/ 79 w 102"/>
                    <a:gd name="T3" fmla="*/ 36 h 36"/>
                    <a:gd name="T4" fmla="*/ 26 w 102"/>
                    <a:gd name="T5" fmla="*/ 12 h 36"/>
                    <a:gd name="T6" fmla="*/ 0 w 102"/>
                    <a:gd name="T7" fmla="*/ 20 h 36"/>
                    <a:gd name="T8" fmla="*/ 13 w 102"/>
                    <a:gd name="T9" fmla="*/ 0 h 36"/>
                    <a:gd name="T10" fmla="*/ 79 w 102"/>
                    <a:gd name="T11" fmla="*/ 0 h 36"/>
                    <a:gd name="T12" fmla="*/ 51 w 102"/>
                    <a:gd name="T13" fmla="*/ 6 h 36"/>
                    <a:gd name="T14" fmla="*/ 102 w 102"/>
                    <a:gd name="T15" fmla="*/ 2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2" h="36">
                      <a:moveTo>
                        <a:pt x="102" y="28"/>
                      </a:moveTo>
                      <a:lnTo>
                        <a:pt x="79" y="36"/>
                      </a:lnTo>
                      <a:lnTo>
                        <a:pt x="26" y="12"/>
                      </a:lnTo>
                      <a:lnTo>
                        <a:pt x="0" y="20"/>
                      </a:lnTo>
                      <a:lnTo>
                        <a:pt x="13" y="0"/>
                      </a:lnTo>
                      <a:lnTo>
                        <a:pt x="79" y="0"/>
                      </a:lnTo>
                      <a:lnTo>
                        <a:pt x="51" y="6"/>
                      </a:lnTo>
                      <a:lnTo>
                        <a:pt x="102"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grpSp>
        </p:grpSp>
        <p:sp>
          <p:nvSpPr>
            <p:cNvPr id="272" name="Line 306"/>
            <p:cNvSpPr>
              <a:spLocks noChangeShapeType="1"/>
            </p:cNvSpPr>
            <p:nvPr/>
          </p:nvSpPr>
          <p:spPr bwMode="auto">
            <a:xfrm>
              <a:off x="3202" y="3088"/>
              <a:ext cx="1" cy="80"/>
            </a:xfrm>
            <a:prstGeom prst="line">
              <a:avLst/>
            </a:prstGeom>
            <a:noFill/>
            <a:ln w="3175">
              <a:solidFill>
                <a:srgbClr val="AAE6FF"/>
              </a:solidFill>
              <a:round/>
              <a:headEnd/>
              <a:tailEnd/>
            </a:ln>
            <a:extLst>
              <a:ext uri="{909E8E84-426E-40DD-AFC4-6F175D3DCCD1}">
                <a14:hiddenFill xmlns:a14="http://schemas.microsoft.com/office/drawing/2010/main">
                  <a:noFill/>
                </a14:hiddenFill>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273" name="Line 307"/>
            <p:cNvSpPr>
              <a:spLocks noChangeShapeType="1"/>
            </p:cNvSpPr>
            <p:nvPr/>
          </p:nvSpPr>
          <p:spPr bwMode="auto">
            <a:xfrm>
              <a:off x="3510" y="3088"/>
              <a:ext cx="1" cy="80"/>
            </a:xfrm>
            <a:prstGeom prst="line">
              <a:avLst/>
            </a:prstGeom>
            <a:noFill/>
            <a:ln w="3175">
              <a:solidFill>
                <a:srgbClr val="AAE6FF"/>
              </a:solidFill>
              <a:round/>
              <a:headEnd/>
              <a:tailEnd/>
            </a:ln>
            <a:extLst>
              <a:ext uri="{909E8E84-426E-40DD-AFC4-6F175D3DCCD1}">
                <a14:hiddenFill xmlns:a14="http://schemas.microsoft.com/office/drawing/2010/main">
                  <a:noFill/>
                </a14:hiddenFill>
              </a:ext>
            </a:extLst>
          </p:spPr>
          <p:txBody>
            <a:bodyPr/>
            <a:lstStyle/>
            <a:p>
              <a:endParaRPr lang="zh-CN" altLang="en-US" sz="1400" b="1">
                <a:solidFill>
                  <a:srgbClr val="000099"/>
                </a:solidFill>
                <a:latin typeface="微软雅黑" pitchFamily="34" charset="-122"/>
                <a:ea typeface="微软雅黑" pitchFamily="34" charset="-122"/>
              </a:endParaRPr>
            </a:p>
          </p:txBody>
        </p:sp>
      </p:grpSp>
      <p:sp>
        <p:nvSpPr>
          <p:cNvPr id="292" name="Rectangle 308"/>
          <p:cNvSpPr>
            <a:spLocks noChangeArrowheads="1"/>
          </p:cNvSpPr>
          <p:nvPr/>
        </p:nvSpPr>
        <p:spPr bwMode="auto">
          <a:xfrm>
            <a:off x="6269767" y="2262846"/>
            <a:ext cx="729863" cy="3230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293" name="Rectangle 309"/>
          <p:cNvSpPr>
            <a:spLocks noChangeArrowheads="1"/>
          </p:cNvSpPr>
          <p:nvPr/>
        </p:nvSpPr>
        <p:spPr bwMode="auto">
          <a:xfrm>
            <a:off x="6652101" y="2703586"/>
            <a:ext cx="538609"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1" hangingPunct="1"/>
            <a:r>
              <a:rPr kumimoji="1" lang="zh-CN" altLang="en-US" sz="1400" b="1" dirty="0">
                <a:solidFill>
                  <a:srgbClr val="000099"/>
                </a:solidFill>
                <a:latin typeface="微软雅黑" pitchFamily="34" charset="-122"/>
                <a:ea typeface="微软雅黑" pitchFamily="34" charset="-122"/>
              </a:rPr>
              <a:t>互联网</a:t>
            </a:r>
          </a:p>
        </p:txBody>
      </p:sp>
      <p:sp>
        <p:nvSpPr>
          <p:cNvPr id="294" name="Rectangle 310"/>
          <p:cNvSpPr>
            <a:spLocks noChangeArrowheads="1"/>
          </p:cNvSpPr>
          <p:nvPr/>
        </p:nvSpPr>
        <p:spPr bwMode="auto">
          <a:xfrm>
            <a:off x="3748421" y="2336102"/>
            <a:ext cx="327853" cy="301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295" name="Rectangle 311"/>
          <p:cNvSpPr>
            <a:spLocks noChangeArrowheads="1"/>
          </p:cNvSpPr>
          <p:nvPr/>
        </p:nvSpPr>
        <p:spPr bwMode="auto">
          <a:xfrm>
            <a:off x="3047180" y="2919752"/>
            <a:ext cx="355175" cy="302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296" name="Rectangle 312"/>
          <p:cNvSpPr>
            <a:spLocks noChangeArrowheads="1"/>
          </p:cNvSpPr>
          <p:nvPr/>
        </p:nvSpPr>
        <p:spPr bwMode="auto">
          <a:xfrm>
            <a:off x="2061020" y="2627927"/>
            <a:ext cx="357776" cy="301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297" name="Rectangle 313"/>
          <p:cNvSpPr>
            <a:spLocks noChangeArrowheads="1"/>
          </p:cNvSpPr>
          <p:nvPr/>
        </p:nvSpPr>
        <p:spPr bwMode="auto">
          <a:xfrm>
            <a:off x="1078422" y="2502550"/>
            <a:ext cx="461665"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1" hangingPunct="1"/>
            <a:r>
              <a:rPr kumimoji="1" lang="zh-CN" altLang="en-US" sz="1200" b="1" dirty="0">
                <a:latin typeface="微软雅黑" pitchFamily="34" charset="-122"/>
                <a:ea typeface="微软雅黑" pitchFamily="34" charset="-122"/>
              </a:rPr>
              <a:t>浏览器</a:t>
            </a:r>
          </a:p>
        </p:txBody>
      </p:sp>
      <p:sp>
        <p:nvSpPr>
          <p:cNvPr id="298" name="Rectangle 314"/>
          <p:cNvSpPr>
            <a:spLocks noChangeArrowheads="1"/>
          </p:cNvSpPr>
          <p:nvPr/>
        </p:nvSpPr>
        <p:spPr bwMode="auto">
          <a:xfrm>
            <a:off x="3744519" y="2356518"/>
            <a:ext cx="19877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1" hangingPunct="1"/>
            <a:r>
              <a:rPr kumimoji="1" lang="en-US" altLang="zh-CN" sz="1400" b="1">
                <a:solidFill>
                  <a:srgbClr val="000099"/>
                </a:solidFill>
                <a:latin typeface="微软雅黑" pitchFamily="34" charset="-122"/>
                <a:ea typeface="微软雅黑" pitchFamily="34" charset="-122"/>
              </a:rPr>
              <a:t>R</a:t>
            </a:r>
            <a:r>
              <a:rPr kumimoji="1" lang="en-US" altLang="zh-CN" sz="1400" b="1" baseline="-25000">
                <a:solidFill>
                  <a:srgbClr val="000099"/>
                </a:solidFill>
                <a:latin typeface="微软雅黑" pitchFamily="34" charset="-122"/>
                <a:ea typeface="微软雅黑" pitchFamily="34" charset="-122"/>
              </a:rPr>
              <a:t>1</a:t>
            </a:r>
          </a:p>
        </p:txBody>
      </p:sp>
      <p:sp>
        <p:nvSpPr>
          <p:cNvPr id="299" name="Rectangle 315"/>
          <p:cNvSpPr>
            <a:spLocks noChangeArrowheads="1"/>
          </p:cNvSpPr>
          <p:nvPr/>
        </p:nvSpPr>
        <p:spPr bwMode="auto">
          <a:xfrm>
            <a:off x="5892475" y="2357718"/>
            <a:ext cx="19877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1" hangingPunct="1"/>
            <a:r>
              <a:rPr kumimoji="1" lang="en-US" altLang="zh-CN" sz="1400" b="1">
                <a:solidFill>
                  <a:srgbClr val="000099"/>
                </a:solidFill>
                <a:latin typeface="微软雅黑" pitchFamily="34" charset="-122"/>
                <a:ea typeface="微软雅黑" pitchFamily="34" charset="-122"/>
              </a:rPr>
              <a:t>R</a:t>
            </a:r>
            <a:r>
              <a:rPr kumimoji="1" lang="en-US" altLang="zh-CN" sz="1400" b="1" baseline="-25000">
                <a:solidFill>
                  <a:srgbClr val="000099"/>
                </a:solidFill>
                <a:latin typeface="微软雅黑" pitchFamily="34" charset="-122"/>
                <a:ea typeface="微软雅黑" pitchFamily="34" charset="-122"/>
              </a:rPr>
              <a:t>2</a:t>
            </a:r>
          </a:p>
        </p:txBody>
      </p:sp>
      <p:grpSp>
        <p:nvGrpSpPr>
          <p:cNvPr id="301" name="Group 327"/>
          <p:cNvGrpSpPr>
            <a:grpSpLocks/>
          </p:cNvGrpSpPr>
          <p:nvPr/>
        </p:nvGrpSpPr>
        <p:grpSpPr bwMode="auto">
          <a:xfrm>
            <a:off x="4607083" y="1704414"/>
            <a:ext cx="1122766" cy="542819"/>
            <a:chOff x="2981" y="1888"/>
            <a:chExt cx="863" cy="452"/>
          </a:xfrm>
        </p:grpSpPr>
        <p:sp>
          <p:nvSpPr>
            <p:cNvPr id="302" name="AutoShape 318"/>
            <p:cNvSpPr>
              <a:spLocks noChangeArrowheads="1"/>
            </p:cNvSpPr>
            <p:nvPr/>
          </p:nvSpPr>
          <p:spPr bwMode="auto">
            <a:xfrm>
              <a:off x="2981" y="1888"/>
              <a:ext cx="863" cy="452"/>
            </a:xfrm>
            <a:prstGeom prst="wedgeRoundRectCallout">
              <a:avLst>
                <a:gd name="adj1" fmla="val -89051"/>
                <a:gd name="adj2" fmla="val 144468"/>
                <a:gd name="adj3" fmla="val 16667"/>
              </a:avLst>
            </a:prstGeom>
            <a:solidFill>
              <a:srgbClr val="66FF66"/>
            </a:solidFill>
            <a:ln w="9525">
              <a:solidFill>
                <a:schemeClr val="tx1"/>
              </a:solidFill>
              <a:miter lim="800000"/>
              <a:headEnd/>
              <a:tailEnd/>
            </a:ln>
            <a:effectLst/>
          </p:spPr>
          <p:txBody>
            <a:bodyPr/>
            <a:lstStyle/>
            <a:p>
              <a:pPr algn="ctr" eaLnBrk="1" hangingPunct="1"/>
              <a:endParaRPr kumimoji="1" lang="zh-CN" altLang="zh-CN" sz="1400" b="1">
                <a:solidFill>
                  <a:srgbClr val="000099"/>
                </a:solidFill>
                <a:latin typeface="微软雅黑" pitchFamily="34" charset="-122"/>
                <a:ea typeface="微软雅黑" pitchFamily="34" charset="-122"/>
              </a:endParaRPr>
            </a:p>
          </p:txBody>
        </p:sp>
        <p:sp>
          <p:nvSpPr>
            <p:cNvPr id="303" name="Rectangle 319"/>
            <p:cNvSpPr>
              <a:spLocks noChangeArrowheads="1"/>
            </p:cNvSpPr>
            <p:nvPr/>
          </p:nvSpPr>
          <p:spPr bwMode="auto">
            <a:xfrm>
              <a:off x="3086" y="1936"/>
              <a:ext cx="690" cy="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1" hangingPunct="1"/>
              <a:r>
                <a:rPr kumimoji="1" lang="zh-CN" altLang="en-US" sz="1400" b="1" dirty="0">
                  <a:latin typeface="微软雅黑" pitchFamily="34" charset="-122"/>
                  <a:ea typeface="微软雅黑" pitchFamily="34" charset="-122"/>
                </a:rPr>
                <a:t>这条链路上</a:t>
              </a:r>
            </a:p>
            <a:p>
              <a:pPr eaLnBrk="1" hangingPunct="1"/>
              <a:r>
                <a:rPr kumimoji="1" lang="zh-CN" altLang="en-US" sz="1400" b="1" dirty="0">
                  <a:latin typeface="微软雅黑" pitchFamily="34" charset="-122"/>
                  <a:ea typeface="微软雅黑" pitchFamily="34" charset="-122"/>
                </a:rPr>
                <a:t>的时延很大</a:t>
              </a:r>
            </a:p>
          </p:txBody>
        </p:sp>
      </p:grpSp>
      <p:sp>
        <p:nvSpPr>
          <p:cNvPr id="311" name="Text Box 326"/>
          <p:cNvSpPr txBox="1">
            <a:spLocks noChangeArrowheads="1"/>
          </p:cNvSpPr>
          <p:nvPr/>
        </p:nvSpPr>
        <p:spPr bwMode="auto">
          <a:xfrm>
            <a:off x="3528673" y="1235930"/>
            <a:ext cx="2441694" cy="338554"/>
          </a:xfrm>
          <a:prstGeom prst="rect">
            <a:avLst/>
          </a:prstGeom>
          <a:solidFill>
            <a:srgbClr val="0070C0"/>
          </a:solidFill>
          <a:ln w="9525">
            <a:solidFill>
              <a:srgbClr val="333399"/>
            </a:solidFill>
            <a:miter lim="800000"/>
            <a:headEnd/>
            <a:tailEnd/>
          </a:ln>
          <a:effectLs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lang="zh-CN" altLang="en-US" sz="1600" b="1" dirty="0">
                <a:solidFill>
                  <a:schemeClr val="bg1"/>
                </a:solidFill>
                <a:latin typeface="微软雅黑" pitchFamily="34" charset="-122"/>
                <a:ea typeface="微软雅黑" pitchFamily="34" charset="-122"/>
              </a:rPr>
              <a:t>没有使用高速缓存的情况</a:t>
            </a:r>
          </a:p>
        </p:txBody>
      </p:sp>
      <p:pic>
        <p:nvPicPr>
          <p:cNvPr id="312" name="图片 3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555184" y="1405207"/>
            <a:ext cx="441076" cy="617506"/>
          </a:xfrm>
          <a:prstGeom prst="rect">
            <a:avLst/>
          </a:prstGeom>
        </p:spPr>
      </p:pic>
      <p:pic>
        <p:nvPicPr>
          <p:cNvPr id="314" name="Picture 197" descr="jisuanji"/>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541931" y="1641089"/>
            <a:ext cx="516657" cy="516658"/>
          </a:xfrm>
          <a:prstGeom prst="rect">
            <a:avLst/>
          </a:prstGeom>
          <a:noFill/>
          <a:extLst>
            <a:ext uri="{909E8E84-426E-40DD-AFC4-6F175D3DCCD1}">
              <a14:hiddenFill xmlns:a14="http://schemas.microsoft.com/office/drawing/2010/main">
                <a:solidFill>
                  <a:srgbClr val="FFFFFF"/>
                </a:solidFill>
              </a14:hiddenFill>
            </a:ext>
          </a:extLst>
        </p:spPr>
      </p:pic>
      <p:pic>
        <p:nvPicPr>
          <p:cNvPr id="315" name="Picture 197" descr="jisuanji"/>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613187" y="2217522"/>
            <a:ext cx="516657" cy="516658"/>
          </a:xfrm>
          <a:prstGeom prst="rect">
            <a:avLst/>
          </a:prstGeom>
          <a:noFill/>
          <a:extLst>
            <a:ext uri="{909E8E84-426E-40DD-AFC4-6F175D3DCCD1}">
              <a14:hiddenFill xmlns:a14="http://schemas.microsoft.com/office/drawing/2010/main">
                <a:solidFill>
                  <a:srgbClr val="FFFFFF"/>
                </a:solidFill>
              </a14:hiddenFill>
            </a:ext>
          </a:extLst>
        </p:spPr>
      </p:pic>
      <p:pic>
        <p:nvPicPr>
          <p:cNvPr id="316" name="Picture 197" descr="jisuanji"/>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541931" y="3218283"/>
            <a:ext cx="516657" cy="516658"/>
          </a:xfrm>
          <a:prstGeom prst="rect">
            <a:avLst/>
          </a:prstGeom>
          <a:noFill/>
          <a:extLst>
            <a:ext uri="{909E8E84-426E-40DD-AFC4-6F175D3DCCD1}">
              <a14:hiddenFill xmlns:a14="http://schemas.microsoft.com/office/drawing/2010/main">
                <a:solidFill>
                  <a:srgbClr val="FFFFFF"/>
                </a:solidFill>
              </a14:hiddenFill>
            </a:ext>
          </a:extLst>
        </p:spPr>
      </p:pic>
      <p:pic>
        <p:nvPicPr>
          <p:cNvPr id="317" name="Picture 197" descr="jisuanji"/>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43608" y="2715766"/>
            <a:ext cx="516657" cy="516658"/>
          </a:xfrm>
          <a:prstGeom prst="rect">
            <a:avLst/>
          </a:prstGeom>
          <a:noFill/>
          <a:extLst>
            <a:ext uri="{909E8E84-426E-40DD-AFC4-6F175D3DCCD1}">
              <a14:hiddenFill xmlns:a14="http://schemas.microsoft.com/office/drawing/2010/main">
                <a:solidFill>
                  <a:srgbClr val="FFFFFF"/>
                </a:solidFill>
              </a14:hiddenFill>
            </a:ext>
          </a:extLst>
        </p:spPr>
      </p:pic>
      <p:pic>
        <p:nvPicPr>
          <p:cNvPr id="318" name="图片 31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812360" y="2067694"/>
            <a:ext cx="441076" cy="617506"/>
          </a:xfrm>
          <a:prstGeom prst="rect">
            <a:avLst/>
          </a:prstGeom>
        </p:spPr>
      </p:pic>
      <p:pic>
        <p:nvPicPr>
          <p:cNvPr id="319" name="图片 3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812360" y="2787774"/>
            <a:ext cx="441076" cy="617506"/>
          </a:xfrm>
          <a:prstGeom prst="rect">
            <a:avLst/>
          </a:prstGeom>
        </p:spPr>
      </p:pic>
      <p:pic>
        <p:nvPicPr>
          <p:cNvPr id="320" name="图片 31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555184" y="3363838"/>
            <a:ext cx="441076" cy="617506"/>
          </a:xfrm>
          <a:prstGeom prst="rect">
            <a:avLst/>
          </a:prstGeom>
        </p:spPr>
      </p:pic>
      <p:sp>
        <p:nvSpPr>
          <p:cNvPr id="300" name="Freeform 316"/>
          <p:cNvSpPr>
            <a:spLocks/>
          </p:cNvSpPr>
          <p:nvPr/>
        </p:nvSpPr>
        <p:spPr bwMode="auto">
          <a:xfrm>
            <a:off x="3832987" y="1973422"/>
            <a:ext cx="3801532" cy="879078"/>
          </a:xfrm>
          <a:custGeom>
            <a:avLst/>
            <a:gdLst>
              <a:gd name="T0" fmla="*/ 0 w 2922"/>
              <a:gd name="T1" fmla="*/ 2147483646 h 732"/>
              <a:gd name="T2" fmla="*/ 2147483646 w 2922"/>
              <a:gd name="T3" fmla="*/ 2147483646 h 732"/>
              <a:gd name="T4" fmla="*/ 2147483646 w 2922"/>
              <a:gd name="T5" fmla="*/ 2147483646 h 732"/>
              <a:gd name="T6" fmla="*/ 2147483646 w 2922"/>
              <a:gd name="T7" fmla="*/ 2147483646 h 732"/>
              <a:gd name="T8" fmla="*/ 2147483646 w 2922"/>
              <a:gd name="T9" fmla="*/ 0 h 73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22" h="732">
                <a:moveTo>
                  <a:pt x="0" y="718"/>
                </a:moveTo>
                <a:cubicBezTo>
                  <a:pt x="127" y="717"/>
                  <a:pt x="481" y="715"/>
                  <a:pt x="765" y="712"/>
                </a:cubicBezTo>
                <a:cubicBezTo>
                  <a:pt x="1049" y="709"/>
                  <a:pt x="1442" y="732"/>
                  <a:pt x="1702" y="700"/>
                </a:cubicBezTo>
                <a:cubicBezTo>
                  <a:pt x="1962" y="668"/>
                  <a:pt x="2121" y="637"/>
                  <a:pt x="2324" y="520"/>
                </a:cubicBezTo>
                <a:cubicBezTo>
                  <a:pt x="2527" y="403"/>
                  <a:pt x="2798" y="108"/>
                  <a:pt x="2922" y="0"/>
                </a:cubicBezTo>
              </a:path>
            </a:pathLst>
          </a:custGeom>
          <a:noFill/>
          <a:ln w="38100" cmpd="sng">
            <a:solidFill>
              <a:srgbClr val="CC00CC"/>
            </a:solidFill>
            <a:round/>
            <a:headEnd type="triangle" w="med" len="lg"/>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304" name="Freeform 320"/>
          <p:cNvSpPr>
            <a:spLocks/>
          </p:cNvSpPr>
          <p:nvPr/>
        </p:nvSpPr>
        <p:spPr bwMode="auto">
          <a:xfrm>
            <a:off x="1938726" y="1853330"/>
            <a:ext cx="1615846" cy="877877"/>
          </a:xfrm>
          <a:custGeom>
            <a:avLst/>
            <a:gdLst>
              <a:gd name="T0" fmla="*/ 0 w 620"/>
              <a:gd name="T1" fmla="*/ 0 h 909"/>
              <a:gd name="T2" fmla="*/ 2147483646 w 620"/>
              <a:gd name="T3" fmla="*/ 2147483646 h 909"/>
              <a:gd name="T4" fmla="*/ 0 60000 65536"/>
              <a:gd name="T5" fmla="*/ 0 60000 65536"/>
            </a:gdLst>
            <a:ahLst/>
            <a:cxnLst>
              <a:cxn ang="T4">
                <a:pos x="T0" y="T1"/>
              </a:cxn>
              <a:cxn ang="T5">
                <a:pos x="T2" y="T3"/>
              </a:cxn>
            </a:cxnLst>
            <a:rect l="0" t="0" r="r" b="b"/>
            <a:pathLst>
              <a:path w="620" h="909">
                <a:moveTo>
                  <a:pt x="0" y="0"/>
                </a:moveTo>
                <a:cubicBezTo>
                  <a:pt x="103" y="151"/>
                  <a:pt x="491" y="720"/>
                  <a:pt x="620" y="909"/>
                </a:cubicBezTo>
              </a:path>
            </a:pathLst>
          </a:custGeom>
          <a:noFill/>
          <a:ln w="28575" cmpd="sng">
            <a:solidFill>
              <a:srgbClr val="CC00CC"/>
            </a:solidFill>
            <a:round/>
            <a:headEnd type="triangle" w="med" len="lg"/>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305" name="Freeform 321"/>
          <p:cNvSpPr>
            <a:spLocks/>
          </p:cNvSpPr>
          <p:nvPr/>
        </p:nvSpPr>
        <p:spPr bwMode="auto">
          <a:xfrm>
            <a:off x="2079234" y="2439381"/>
            <a:ext cx="1403783" cy="366283"/>
          </a:xfrm>
          <a:custGeom>
            <a:avLst/>
            <a:gdLst>
              <a:gd name="T0" fmla="*/ 0 w 620"/>
              <a:gd name="T1" fmla="*/ 0 h 909"/>
              <a:gd name="T2" fmla="*/ 2147483646 w 620"/>
              <a:gd name="T3" fmla="*/ 2147483646 h 909"/>
              <a:gd name="T4" fmla="*/ 0 60000 65536"/>
              <a:gd name="T5" fmla="*/ 0 60000 65536"/>
            </a:gdLst>
            <a:ahLst/>
            <a:cxnLst>
              <a:cxn ang="T4">
                <a:pos x="T0" y="T1"/>
              </a:cxn>
              <a:cxn ang="T5">
                <a:pos x="T2" y="T3"/>
              </a:cxn>
            </a:cxnLst>
            <a:rect l="0" t="0" r="r" b="b"/>
            <a:pathLst>
              <a:path w="620" h="909">
                <a:moveTo>
                  <a:pt x="0" y="0"/>
                </a:moveTo>
                <a:cubicBezTo>
                  <a:pt x="103" y="151"/>
                  <a:pt x="491" y="720"/>
                  <a:pt x="620" y="909"/>
                </a:cubicBezTo>
              </a:path>
            </a:pathLst>
          </a:custGeom>
          <a:noFill/>
          <a:ln w="28575" cmpd="sng">
            <a:solidFill>
              <a:srgbClr val="CC00CC"/>
            </a:solidFill>
            <a:round/>
            <a:headEnd type="triangle" w="med" len="lg"/>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306" name="Freeform 322"/>
          <p:cNvSpPr>
            <a:spLocks/>
          </p:cNvSpPr>
          <p:nvPr/>
        </p:nvSpPr>
        <p:spPr bwMode="auto">
          <a:xfrm>
            <a:off x="1437840" y="2847696"/>
            <a:ext cx="2079004" cy="28822"/>
          </a:xfrm>
          <a:custGeom>
            <a:avLst/>
            <a:gdLst>
              <a:gd name="T0" fmla="*/ 0 w 1344"/>
              <a:gd name="T1" fmla="*/ 2147483646 h 17"/>
              <a:gd name="T2" fmla="*/ 2147483646 w 1344"/>
              <a:gd name="T3" fmla="*/ 0 h 17"/>
              <a:gd name="T4" fmla="*/ 0 60000 65536"/>
              <a:gd name="T5" fmla="*/ 0 60000 65536"/>
            </a:gdLst>
            <a:ahLst/>
            <a:cxnLst>
              <a:cxn ang="T4">
                <a:pos x="T0" y="T1"/>
              </a:cxn>
              <a:cxn ang="T5">
                <a:pos x="T2" y="T3"/>
              </a:cxn>
            </a:cxnLst>
            <a:rect l="0" t="0" r="r" b="b"/>
            <a:pathLst>
              <a:path w="1344" h="17">
                <a:moveTo>
                  <a:pt x="0" y="17"/>
                </a:moveTo>
                <a:cubicBezTo>
                  <a:pt x="224" y="14"/>
                  <a:pt x="1064" y="4"/>
                  <a:pt x="1344" y="0"/>
                </a:cubicBezTo>
              </a:path>
            </a:pathLst>
          </a:custGeom>
          <a:noFill/>
          <a:ln w="28575" cmpd="sng">
            <a:solidFill>
              <a:srgbClr val="CC00CC"/>
            </a:solidFill>
            <a:round/>
            <a:headEnd type="triangle" w="med" len="lg"/>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307" name="Freeform 323"/>
          <p:cNvSpPr>
            <a:spLocks/>
          </p:cNvSpPr>
          <p:nvPr/>
        </p:nvSpPr>
        <p:spPr bwMode="auto">
          <a:xfrm>
            <a:off x="1938725" y="2900537"/>
            <a:ext cx="1628856" cy="489978"/>
          </a:xfrm>
          <a:custGeom>
            <a:avLst/>
            <a:gdLst>
              <a:gd name="T0" fmla="*/ 0 w 1052"/>
              <a:gd name="T1" fmla="*/ 2147483646 h 304"/>
              <a:gd name="T2" fmla="*/ 2147483646 w 1052"/>
              <a:gd name="T3" fmla="*/ 0 h 304"/>
              <a:gd name="T4" fmla="*/ 0 60000 65536"/>
              <a:gd name="T5" fmla="*/ 0 60000 65536"/>
            </a:gdLst>
            <a:ahLst/>
            <a:cxnLst>
              <a:cxn ang="T4">
                <a:pos x="T0" y="T1"/>
              </a:cxn>
              <a:cxn ang="T5">
                <a:pos x="T2" y="T3"/>
              </a:cxn>
            </a:cxnLst>
            <a:rect l="0" t="0" r="r" b="b"/>
            <a:pathLst>
              <a:path w="1052" h="304">
                <a:moveTo>
                  <a:pt x="0" y="304"/>
                </a:moveTo>
                <a:cubicBezTo>
                  <a:pt x="175" y="253"/>
                  <a:pt x="833" y="63"/>
                  <a:pt x="1052" y="0"/>
                </a:cubicBezTo>
              </a:path>
            </a:pathLst>
          </a:custGeom>
          <a:noFill/>
          <a:ln w="28575" cmpd="sng">
            <a:solidFill>
              <a:srgbClr val="CC00CC"/>
            </a:solidFill>
            <a:round/>
            <a:headEnd type="triangle" w="med" len="lg"/>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grpSp>
        <p:nvGrpSpPr>
          <p:cNvPr id="308" name="Group 330"/>
          <p:cNvGrpSpPr>
            <a:grpSpLocks/>
          </p:cNvGrpSpPr>
          <p:nvPr/>
        </p:nvGrpSpPr>
        <p:grpSpPr bwMode="auto">
          <a:xfrm>
            <a:off x="4257114" y="2739632"/>
            <a:ext cx="1621051" cy="1218947"/>
            <a:chOff x="2712" y="2750"/>
            <a:chExt cx="1246" cy="1015"/>
          </a:xfrm>
        </p:grpSpPr>
        <p:sp>
          <p:nvSpPr>
            <p:cNvPr id="309" name="Text Box 328"/>
            <p:cNvSpPr txBox="1">
              <a:spLocks noChangeArrowheads="1"/>
            </p:cNvSpPr>
            <p:nvPr/>
          </p:nvSpPr>
          <p:spPr bwMode="auto">
            <a:xfrm>
              <a:off x="2712" y="3329"/>
              <a:ext cx="1246" cy="4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lang="zh-CN" altLang="en-US" sz="1400" b="1" dirty="0">
                  <a:solidFill>
                    <a:srgbClr val="000099"/>
                  </a:solidFill>
                  <a:latin typeface="微软雅黑" pitchFamily="34" charset="-122"/>
                  <a:ea typeface="微软雅黑" pitchFamily="34" charset="-122"/>
                </a:rPr>
                <a:t>所有万维网通信量</a:t>
              </a:r>
            </a:p>
            <a:p>
              <a:pPr algn="ctr" eaLnBrk="1" hangingPunct="1"/>
              <a:r>
                <a:rPr lang="zh-CN" altLang="en-US" sz="1400" b="1" dirty="0">
                  <a:solidFill>
                    <a:srgbClr val="000099"/>
                  </a:solidFill>
                  <a:latin typeface="微软雅黑" pitchFamily="34" charset="-122"/>
                  <a:ea typeface="微软雅黑" pitchFamily="34" charset="-122"/>
                </a:rPr>
                <a:t>都经过这条链路</a:t>
              </a:r>
            </a:p>
          </p:txBody>
        </p:sp>
        <p:sp>
          <p:nvSpPr>
            <p:cNvPr id="310" name="Line 329"/>
            <p:cNvSpPr>
              <a:spLocks noChangeShapeType="1"/>
            </p:cNvSpPr>
            <p:nvPr/>
          </p:nvSpPr>
          <p:spPr bwMode="auto">
            <a:xfrm flipV="1">
              <a:off x="3334" y="2750"/>
              <a:ext cx="0" cy="589"/>
            </a:xfrm>
            <a:prstGeom prst="line">
              <a:avLst/>
            </a:prstGeom>
            <a:noFill/>
            <a:ln w="57150">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grpSp>
    </p:spTree>
    <p:extLst>
      <p:ext uri="{BB962C8B-B14F-4D97-AF65-F5344CB8AC3E}">
        <p14:creationId xmlns:p14="http://schemas.microsoft.com/office/powerpoint/2010/main" val="3620350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8"/>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500"/>
                                  </p:stCondLst>
                                  <p:childTnLst>
                                    <p:set>
                                      <p:cBhvr>
                                        <p:cTn id="9" dur="1" fill="hold">
                                          <p:stCondLst>
                                            <p:cond delay="0"/>
                                          </p:stCondLst>
                                        </p:cTn>
                                        <p:tgtEl>
                                          <p:spTgt spid="301"/>
                                        </p:tgtEl>
                                        <p:attrNameLst>
                                          <p:attrName>style.visibility</p:attrName>
                                        </p:attrNameLst>
                                      </p:cBhvr>
                                      <p:to>
                                        <p:strVal val="visible"/>
                                      </p:to>
                                    </p:set>
                                  </p:childTnLst>
                                </p:cTn>
                              </p:par>
                            </p:childTnLst>
                          </p:cTn>
                        </p:par>
                        <p:par>
                          <p:cTn id="10" fill="hold">
                            <p:stCondLst>
                              <p:cond delay="500"/>
                            </p:stCondLst>
                            <p:childTnLst>
                              <p:par>
                                <p:cTn id="11" presetID="35" presetClass="emph" presetSubtype="0" repeatCount="4000" fill="hold" nodeType="afterEffect">
                                  <p:stCondLst>
                                    <p:cond delay="0"/>
                                  </p:stCondLst>
                                  <p:childTnLst>
                                    <p:anim calcmode="discrete" valueType="str">
                                      <p:cBhvr>
                                        <p:cTn id="12" dur="500" fill="hold"/>
                                        <p:tgtEl>
                                          <p:spTgt spid="301"/>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圆角矩形 7"/>
          <p:cNvSpPr/>
          <p:nvPr/>
        </p:nvSpPr>
        <p:spPr>
          <a:xfrm>
            <a:off x="556963" y="1057072"/>
            <a:ext cx="8048776" cy="331493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 name="Group 24"/>
          <p:cNvGrpSpPr>
            <a:grpSpLocks/>
          </p:cNvGrpSpPr>
          <p:nvPr/>
        </p:nvGrpSpPr>
        <p:grpSpPr bwMode="auto">
          <a:xfrm>
            <a:off x="703908" y="1921459"/>
            <a:ext cx="2948074" cy="2120836"/>
            <a:chOff x="912" y="768"/>
            <a:chExt cx="2400" cy="1584"/>
          </a:xfrm>
          <a:solidFill>
            <a:srgbClr val="0066FF"/>
          </a:solidFill>
        </p:grpSpPr>
        <p:sp>
          <p:nvSpPr>
            <p:cNvPr id="12" name="Oval 25"/>
            <p:cNvSpPr>
              <a:spLocks noChangeArrowheads="1"/>
            </p:cNvSpPr>
            <p:nvPr/>
          </p:nvSpPr>
          <p:spPr bwMode="auto">
            <a:xfrm>
              <a:off x="1751" y="799"/>
              <a:ext cx="1026" cy="628"/>
            </a:xfrm>
            <a:prstGeom prst="ellipse">
              <a:avLst/>
            </a:prstGeom>
            <a:grpFill/>
            <a:ln>
              <a:noFill/>
            </a:ln>
            <a:extLst/>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13" name="Oval 26"/>
            <p:cNvSpPr>
              <a:spLocks noChangeArrowheads="1"/>
            </p:cNvSpPr>
            <p:nvPr/>
          </p:nvSpPr>
          <p:spPr bwMode="auto">
            <a:xfrm>
              <a:off x="1172" y="972"/>
              <a:ext cx="781" cy="627"/>
            </a:xfrm>
            <a:prstGeom prst="ellipse">
              <a:avLst/>
            </a:prstGeom>
            <a:grpFill/>
            <a:ln>
              <a:noFill/>
            </a:ln>
            <a:extLst/>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14" name="Oval 27"/>
            <p:cNvSpPr>
              <a:spLocks noChangeArrowheads="1"/>
            </p:cNvSpPr>
            <p:nvPr/>
          </p:nvSpPr>
          <p:spPr bwMode="auto">
            <a:xfrm>
              <a:off x="926" y="1364"/>
              <a:ext cx="521" cy="502"/>
            </a:xfrm>
            <a:prstGeom prst="ellipse">
              <a:avLst/>
            </a:prstGeom>
            <a:grpFill/>
            <a:ln>
              <a:noFill/>
            </a:ln>
            <a:extLst/>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15" name="Oval 28"/>
            <p:cNvSpPr>
              <a:spLocks noChangeArrowheads="1"/>
            </p:cNvSpPr>
            <p:nvPr/>
          </p:nvSpPr>
          <p:spPr bwMode="auto">
            <a:xfrm>
              <a:off x="1085" y="1599"/>
              <a:ext cx="796" cy="549"/>
            </a:xfrm>
            <a:prstGeom prst="ellipse">
              <a:avLst/>
            </a:prstGeom>
            <a:grpFill/>
            <a:ln>
              <a:noFill/>
            </a:ln>
            <a:extLst/>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16" name="Oval 29"/>
            <p:cNvSpPr>
              <a:spLocks noChangeArrowheads="1"/>
            </p:cNvSpPr>
            <p:nvPr/>
          </p:nvSpPr>
          <p:spPr bwMode="auto">
            <a:xfrm>
              <a:off x="1664" y="1693"/>
              <a:ext cx="1200" cy="659"/>
            </a:xfrm>
            <a:prstGeom prst="ellipse">
              <a:avLst/>
            </a:prstGeom>
            <a:grpFill/>
            <a:ln>
              <a:noFill/>
            </a:ln>
            <a:extLst/>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17" name="Oval 30"/>
            <p:cNvSpPr>
              <a:spLocks noChangeArrowheads="1"/>
            </p:cNvSpPr>
            <p:nvPr/>
          </p:nvSpPr>
          <p:spPr bwMode="auto">
            <a:xfrm>
              <a:off x="2445" y="988"/>
              <a:ext cx="751" cy="486"/>
            </a:xfrm>
            <a:prstGeom prst="ellipse">
              <a:avLst/>
            </a:prstGeom>
            <a:grpFill/>
            <a:ln>
              <a:noFill/>
            </a:ln>
            <a:extLst/>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18" name="Oval 31"/>
            <p:cNvSpPr>
              <a:spLocks noChangeArrowheads="1"/>
            </p:cNvSpPr>
            <p:nvPr/>
          </p:nvSpPr>
          <p:spPr bwMode="auto">
            <a:xfrm>
              <a:off x="2560" y="1317"/>
              <a:ext cx="752" cy="486"/>
            </a:xfrm>
            <a:prstGeom prst="ellipse">
              <a:avLst/>
            </a:prstGeom>
            <a:grpFill/>
            <a:ln>
              <a:noFill/>
            </a:ln>
            <a:extLst/>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19" name="Oval 32"/>
            <p:cNvSpPr>
              <a:spLocks noChangeArrowheads="1"/>
            </p:cNvSpPr>
            <p:nvPr/>
          </p:nvSpPr>
          <p:spPr bwMode="auto">
            <a:xfrm>
              <a:off x="2488" y="1427"/>
              <a:ext cx="752" cy="815"/>
            </a:xfrm>
            <a:prstGeom prst="ellipse">
              <a:avLst/>
            </a:prstGeom>
            <a:grpFill/>
            <a:ln>
              <a:noFill/>
            </a:ln>
            <a:extLst/>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20" name="Oval 33"/>
            <p:cNvSpPr>
              <a:spLocks noChangeArrowheads="1"/>
            </p:cNvSpPr>
            <p:nvPr/>
          </p:nvSpPr>
          <p:spPr bwMode="auto">
            <a:xfrm>
              <a:off x="1360" y="1176"/>
              <a:ext cx="1547" cy="815"/>
            </a:xfrm>
            <a:prstGeom prst="ellipse">
              <a:avLst/>
            </a:prstGeom>
            <a:grpFill/>
            <a:ln>
              <a:noFill/>
            </a:ln>
            <a:extLst/>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400" b="1">
                <a:solidFill>
                  <a:srgbClr val="000099"/>
                </a:solidFill>
                <a:latin typeface="微软雅黑" pitchFamily="34" charset="-122"/>
                <a:ea typeface="微软雅黑" pitchFamily="34" charset="-122"/>
              </a:endParaRPr>
            </a:p>
          </p:txBody>
        </p:sp>
        <p:grpSp>
          <p:nvGrpSpPr>
            <p:cNvPr id="21" name="Group 34"/>
            <p:cNvGrpSpPr>
              <a:grpSpLocks/>
            </p:cNvGrpSpPr>
            <p:nvPr/>
          </p:nvGrpSpPr>
          <p:grpSpPr bwMode="auto">
            <a:xfrm>
              <a:off x="912" y="768"/>
              <a:ext cx="2386" cy="1553"/>
              <a:chOff x="912" y="768"/>
              <a:chExt cx="2386" cy="1553"/>
            </a:xfrm>
            <a:grpFill/>
          </p:grpSpPr>
          <p:sp>
            <p:nvSpPr>
              <p:cNvPr id="22" name="Oval 35"/>
              <p:cNvSpPr>
                <a:spLocks noChangeArrowheads="1"/>
              </p:cNvSpPr>
              <p:nvPr/>
            </p:nvSpPr>
            <p:spPr bwMode="auto">
              <a:xfrm>
                <a:off x="1736" y="768"/>
                <a:ext cx="1027" cy="627"/>
              </a:xfrm>
              <a:prstGeom prst="ellipse">
                <a:avLst/>
              </a:prstGeom>
              <a:grpFill/>
              <a:ln>
                <a:noFill/>
              </a:ln>
              <a:extLst/>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23" name="Oval 36"/>
              <p:cNvSpPr>
                <a:spLocks noChangeArrowheads="1"/>
              </p:cNvSpPr>
              <p:nvPr/>
            </p:nvSpPr>
            <p:spPr bwMode="auto">
              <a:xfrm>
                <a:off x="1158" y="941"/>
                <a:ext cx="781" cy="627"/>
              </a:xfrm>
              <a:prstGeom prst="ellipse">
                <a:avLst/>
              </a:prstGeom>
              <a:grpFill/>
              <a:ln>
                <a:noFill/>
              </a:ln>
              <a:extLst/>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24" name="Oval 37"/>
              <p:cNvSpPr>
                <a:spLocks noChangeArrowheads="1"/>
              </p:cNvSpPr>
              <p:nvPr/>
            </p:nvSpPr>
            <p:spPr bwMode="auto">
              <a:xfrm>
                <a:off x="912" y="1333"/>
                <a:ext cx="520" cy="501"/>
              </a:xfrm>
              <a:prstGeom prst="ellipse">
                <a:avLst/>
              </a:prstGeom>
              <a:grpFill/>
              <a:ln>
                <a:noFill/>
              </a:ln>
              <a:extLst/>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25" name="Oval 38"/>
              <p:cNvSpPr>
                <a:spLocks noChangeArrowheads="1"/>
              </p:cNvSpPr>
              <p:nvPr/>
            </p:nvSpPr>
            <p:spPr bwMode="auto">
              <a:xfrm>
                <a:off x="1071" y="1568"/>
                <a:ext cx="795" cy="549"/>
              </a:xfrm>
              <a:prstGeom prst="ellipse">
                <a:avLst/>
              </a:prstGeom>
              <a:grpFill/>
              <a:ln>
                <a:noFill/>
              </a:ln>
              <a:extLst/>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26" name="Oval 39"/>
              <p:cNvSpPr>
                <a:spLocks noChangeArrowheads="1"/>
              </p:cNvSpPr>
              <p:nvPr/>
            </p:nvSpPr>
            <p:spPr bwMode="auto">
              <a:xfrm>
                <a:off x="1649" y="1662"/>
                <a:ext cx="1200" cy="659"/>
              </a:xfrm>
              <a:prstGeom prst="ellipse">
                <a:avLst/>
              </a:prstGeom>
              <a:grpFill/>
              <a:ln>
                <a:noFill/>
              </a:ln>
              <a:extLst/>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27" name="Oval 40"/>
              <p:cNvSpPr>
                <a:spLocks noChangeArrowheads="1"/>
              </p:cNvSpPr>
              <p:nvPr/>
            </p:nvSpPr>
            <p:spPr bwMode="auto">
              <a:xfrm>
                <a:off x="2430" y="956"/>
                <a:ext cx="752" cy="486"/>
              </a:xfrm>
              <a:prstGeom prst="ellipse">
                <a:avLst/>
              </a:prstGeom>
              <a:grpFill/>
              <a:ln>
                <a:noFill/>
              </a:ln>
              <a:extLst/>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28" name="Oval 41"/>
              <p:cNvSpPr>
                <a:spLocks noChangeArrowheads="1"/>
              </p:cNvSpPr>
              <p:nvPr/>
            </p:nvSpPr>
            <p:spPr bwMode="auto">
              <a:xfrm>
                <a:off x="2546" y="1286"/>
                <a:ext cx="752" cy="486"/>
              </a:xfrm>
              <a:prstGeom prst="ellipse">
                <a:avLst/>
              </a:prstGeom>
              <a:grpFill/>
              <a:ln>
                <a:noFill/>
              </a:ln>
              <a:extLst/>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29" name="Oval 42"/>
              <p:cNvSpPr>
                <a:spLocks noChangeArrowheads="1"/>
              </p:cNvSpPr>
              <p:nvPr/>
            </p:nvSpPr>
            <p:spPr bwMode="auto">
              <a:xfrm>
                <a:off x="2473" y="1395"/>
                <a:ext cx="752" cy="816"/>
              </a:xfrm>
              <a:prstGeom prst="ellipse">
                <a:avLst/>
              </a:prstGeom>
              <a:grpFill/>
              <a:ln>
                <a:noFill/>
              </a:ln>
              <a:extLst/>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30" name="Oval 43"/>
              <p:cNvSpPr>
                <a:spLocks noChangeArrowheads="1"/>
              </p:cNvSpPr>
              <p:nvPr/>
            </p:nvSpPr>
            <p:spPr bwMode="auto">
              <a:xfrm>
                <a:off x="1346" y="1144"/>
                <a:ext cx="1547" cy="816"/>
              </a:xfrm>
              <a:prstGeom prst="ellipse">
                <a:avLst/>
              </a:prstGeom>
              <a:grpFill/>
              <a:ln>
                <a:noFill/>
              </a:ln>
              <a:extLst/>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400" b="1">
                  <a:solidFill>
                    <a:srgbClr val="000099"/>
                  </a:solidFill>
                  <a:latin typeface="微软雅黑" pitchFamily="34" charset="-122"/>
                  <a:ea typeface="微软雅黑" pitchFamily="34" charset="-122"/>
                </a:endParaRPr>
              </a:p>
            </p:txBody>
          </p:sp>
        </p:grpSp>
      </p:grpSp>
      <p:sp>
        <p:nvSpPr>
          <p:cNvPr id="141" name="Line 119"/>
          <p:cNvSpPr>
            <a:spLocks noChangeShapeType="1"/>
          </p:cNvSpPr>
          <p:nvPr/>
        </p:nvSpPr>
        <p:spPr bwMode="auto">
          <a:xfrm flipV="1">
            <a:off x="2977610" y="3076825"/>
            <a:ext cx="513818" cy="650825"/>
          </a:xfrm>
          <a:prstGeom prst="line">
            <a:avLst/>
          </a:prstGeom>
          <a:noFill/>
          <a:ln w="19050">
            <a:solidFill>
              <a:srgbClr val="00B0F0"/>
            </a:solidFill>
            <a:round/>
            <a:headEnd/>
            <a:tailEnd/>
          </a:ln>
          <a:extLst>
            <a:ext uri="{909E8E84-426E-40DD-AFC4-6F175D3DCCD1}">
              <a14:hiddenFill xmlns:a14="http://schemas.microsoft.com/office/drawing/2010/main">
                <a:noFill/>
              </a14:hiddenFill>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9" name="AutoShape 5"/>
          <p:cNvSpPr>
            <a:spLocks noChangeArrowheads="1"/>
          </p:cNvSpPr>
          <p:nvPr/>
        </p:nvSpPr>
        <p:spPr bwMode="auto">
          <a:xfrm>
            <a:off x="556963" y="656538"/>
            <a:ext cx="8048776"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0" name="矩形 9"/>
          <p:cNvSpPr/>
          <p:nvPr/>
        </p:nvSpPr>
        <p:spPr>
          <a:xfrm>
            <a:off x="645268" y="605154"/>
            <a:ext cx="2492990" cy="400110"/>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000" b="1" dirty="0">
                <a:latin typeface="微软雅黑" pitchFamily="34" charset="-122"/>
                <a:ea typeface="微软雅黑" pitchFamily="34" charset="-122"/>
              </a:rPr>
              <a:t>使用高速缓存的情况</a:t>
            </a:r>
          </a:p>
        </p:txBody>
      </p:sp>
      <p:graphicFrame>
        <p:nvGraphicFramePr>
          <p:cNvPr id="31" name="Object 44"/>
          <p:cNvGraphicFramePr>
            <a:graphicFrameLocks noChangeAspect="1"/>
          </p:cNvGraphicFramePr>
          <p:nvPr>
            <p:extLst>
              <p:ext uri="{D42A27DB-BD31-4B8C-83A1-F6EECF244321}">
                <p14:modId xmlns:p14="http://schemas.microsoft.com/office/powerpoint/2010/main" val="983641190"/>
              </p:ext>
            </p:extLst>
          </p:nvPr>
        </p:nvGraphicFramePr>
        <p:xfrm>
          <a:off x="6071848" y="2530328"/>
          <a:ext cx="1509164" cy="951134"/>
        </p:xfrm>
        <a:graphic>
          <a:graphicData uri="http://schemas.openxmlformats.org/presentationml/2006/ole">
            <mc:AlternateContent xmlns:mc="http://schemas.openxmlformats.org/markup-compatibility/2006">
              <mc:Choice xmlns:v="urn:schemas-microsoft-com:vml" Requires="v">
                <p:oleObj spid="_x0000_s12449" name="VISIO" r:id="rId3" imgW="1687068" imgH="964692" progId="">
                  <p:embed/>
                </p:oleObj>
              </mc:Choice>
              <mc:Fallback>
                <p:oleObj name="VISIO" r:id="rId3" imgW="1687068" imgH="964692" progId="">
                  <p:embed/>
                  <p:pic>
                    <p:nvPicPr>
                      <p:cNvPr id="0" name="Picture 15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71848" y="2530328"/>
                        <a:ext cx="1509164" cy="951134"/>
                      </a:xfrm>
                      <a:prstGeom prst="rect">
                        <a:avLst/>
                      </a:prstGeom>
                      <a:noFill/>
                      <a:ln>
                        <a:noFill/>
                      </a:ln>
                      <a:effectLst>
                        <a:outerShdw dist="25400" dir="54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32" name="Line 45"/>
          <p:cNvSpPr>
            <a:spLocks noChangeShapeType="1"/>
          </p:cNvSpPr>
          <p:nvPr/>
        </p:nvSpPr>
        <p:spPr bwMode="auto">
          <a:xfrm>
            <a:off x="3676701" y="2995086"/>
            <a:ext cx="2154462" cy="0"/>
          </a:xfrm>
          <a:prstGeom prst="line">
            <a:avLst/>
          </a:prstGeom>
          <a:noFill/>
          <a:ln w="28575">
            <a:solidFill>
              <a:srgbClr val="0066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33" name="Line 46"/>
          <p:cNvSpPr>
            <a:spLocks noChangeShapeType="1"/>
          </p:cNvSpPr>
          <p:nvPr/>
        </p:nvSpPr>
        <p:spPr bwMode="auto">
          <a:xfrm>
            <a:off x="7005969" y="3416612"/>
            <a:ext cx="554227" cy="449146"/>
          </a:xfrm>
          <a:prstGeom prst="line">
            <a:avLst/>
          </a:prstGeom>
          <a:noFill/>
          <a:ln w="28575">
            <a:solidFill>
              <a:srgbClr val="0066FF"/>
            </a:solidFill>
            <a:round/>
            <a:headEnd/>
            <a:tailEnd/>
          </a:ln>
          <a:extLst>
            <a:ext uri="{909E8E84-426E-40DD-AFC4-6F175D3DCCD1}">
              <a14:hiddenFill xmlns:a14="http://schemas.microsoft.com/office/drawing/2010/main">
                <a:noFill/>
              </a14:hiddenFill>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34" name="Line 47"/>
          <p:cNvSpPr>
            <a:spLocks noChangeShapeType="1"/>
          </p:cNvSpPr>
          <p:nvPr/>
        </p:nvSpPr>
        <p:spPr bwMode="auto">
          <a:xfrm>
            <a:off x="7326016" y="3186034"/>
            <a:ext cx="444943" cy="94873"/>
          </a:xfrm>
          <a:prstGeom prst="line">
            <a:avLst/>
          </a:prstGeom>
          <a:noFill/>
          <a:ln w="28575">
            <a:solidFill>
              <a:srgbClr val="0066FF"/>
            </a:solidFill>
            <a:round/>
            <a:headEnd/>
            <a:tailEnd/>
          </a:ln>
          <a:extLst>
            <a:ext uri="{909E8E84-426E-40DD-AFC4-6F175D3DCCD1}">
              <a14:hiddenFill xmlns:a14="http://schemas.microsoft.com/office/drawing/2010/main">
                <a:noFill/>
              </a14:hiddenFill>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35" name="Line 48"/>
          <p:cNvSpPr>
            <a:spLocks noChangeShapeType="1"/>
          </p:cNvSpPr>
          <p:nvPr/>
        </p:nvSpPr>
        <p:spPr bwMode="auto">
          <a:xfrm flipV="1">
            <a:off x="7350735" y="2622800"/>
            <a:ext cx="420224" cy="127298"/>
          </a:xfrm>
          <a:prstGeom prst="line">
            <a:avLst/>
          </a:prstGeom>
          <a:noFill/>
          <a:ln w="28575">
            <a:solidFill>
              <a:srgbClr val="0066FF"/>
            </a:solidFill>
            <a:round/>
            <a:headEnd/>
            <a:tailEnd/>
          </a:ln>
          <a:extLst>
            <a:ext uri="{909E8E84-426E-40DD-AFC4-6F175D3DCCD1}">
              <a14:hiddenFill xmlns:a14="http://schemas.microsoft.com/office/drawing/2010/main">
                <a:noFill/>
              </a14:hiddenFill>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36" name="Line 49"/>
          <p:cNvSpPr>
            <a:spLocks noChangeShapeType="1"/>
          </p:cNvSpPr>
          <p:nvPr/>
        </p:nvSpPr>
        <p:spPr bwMode="auto">
          <a:xfrm flipV="1">
            <a:off x="6979949" y="2111205"/>
            <a:ext cx="580248" cy="492380"/>
          </a:xfrm>
          <a:prstGeom prst="line">
            <a:avLst/>
          </a:prstGeom>
          <a:noFill/>
          <a:ln w="28575">
            <a:solidFill>
              <a:srgbClr val="0066FF"/>
            </a:solidFill>
            <a:round/>
            <a:headEnd/>
            <a:tailEnd/>
          </a:ln>
          <a:extLst>
            <a:ext uri="{909E8E84-426E-40DD-AFC4-6F175D3DCCD1}">
              <a14:hiddenFill xmlns:a14="http://schemas.microsoft.com/office/drawing/2010/main">
                <a:noFill/>
              </a14:hiddenFill>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37" name="Rectangle 114"/>
          <p:cNvSpPr>
            <a:spLocks noChangeArrowheads="1"/>
          </p:cNvSpPr>
          <p:nvPr/>
        </p:nvSpPr>
        <p:spPr bwMode="auto">
          <a:xfrm>
            <a:off x="2289832" y="1893837"/>
            <a:ext cx="27321" cy="2146055"/>
          </a:xfrm>
          <a:prstGeom prst="rect">
            <a:avLst/>
          </a:prstGeom>
          <a:solidFill>
            <a:srgbClr val="000000"/>
          </a:solidFill>
          <a:ln w="38100" cmpd="sng">
            <a:solidFill>
              <a:srgbClr val="00B0F0"/>
            </a:solidFill>
            <a:miter lim="800000"/>
            <a:headEnd/>
            <a:tailEnd/>
          </a:ln>
        </p:spPr>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38" name="Line 115"/>
          <p:cNvSpPr>
            <a:spLocks noChangeShapeType="1"/>
          </p:cNvSpPr>
          <p:nvPr/>
        </p:nvSpPr>
        <p:spPr bwMode="auto">
          <a:xfrm>
            <a:off x="1615912" y="2214485"/>
            <a:ext cx="701240" cy="2402"/>
          </a:xfrm>
          <a:prstGeom prst="line">
            <a:avLst/>
          </a:prstGeom>
          <a:noFill/>
          <a:ln w="28575">
            <a:solidFill>
              <a:srgbClr val="00B0F0"/>
            </a:solidFill>
            <a:round/>
            <a:headEnd/>
            <a:tailEnd/>
          </a:ln>
          <a:extLst>
            <a:ext uri="{909E8E84-426E-40DD-AFC4-6F175D3DCCD1}">
              <a14:hiddenFill xmlns:a14="http://schemas.microsoft.com/office/drawing/2010/main">
                <a:noFill/>
              </a14:hiddenFill>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39" name="Line 116"/>
          <p:cNvSpPr>
            <a:spLocks noChangeShapeType="1"/>
          </p:cNvSpPr>
          <p:nvPr/>
        </p:nvSpPr>
        <p:spPr bwMode="auto">
          <a:xfrm>
            <a:off x="1825374" y="2800536"/>
            <a:ext cx="491779" cy="1201"/>
          </a:xfrm>
          <a:prstGeom prst="line">
            <a:avLst/>
          </a:prstGeom>
          <a:noFill/>
          <a:ln w="28575">
            <a:solidFill>
              <a:srgbClr val="00B0F0"/>
            </a:solidFill>
            <a:round/>
            <a:headEnd/>
            <a:tailEnd/>
          </a:ln>
          <a:extLst>
            <a:ext uri="{909E8E84-426E-40DD-AFC4-6F175D3DCCD1}">
              <a14:hiddenFill xmlns:a14="http://schemas.microsoft.com/office/drawing/2010/main">
                <a:noFill/>
              </a14:hiddenFill>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40" name="Line 117"/>
          <p:cNvSpPr>
            <a:spLocks noChangeShapeType="1"/>
          </p:cNvSpPr>
          <p:nvPr/>
        </p:nvSpPr>
        <p:spPr bwMode="auto">
          <a:xfrm>
            <a:off x="1249029" y="3207650"/>
            <a:ext cx="1053813" cy="3602"/>
          </a:xfrm>
          <a:prstGeom prst="line">
            <a:avLst/>
          </a:prstGeom>
          <a:noFill/>
          <a:ln w="28575">
            <a:solidFill>
              <a:srgbClr val="00B0F0"/>
            </a:solidFill>
            <a:round/>
            <a:headEnd/>
            <a:tailEnd/>
          </a:ln>
          <a:extLst>
            <a:ext uri="{909E8E84-426E-40DD-AFC4-6F175D3DCCD1}">
              <a14:hiddenFill xmlns:a14="http://schemas.microsoft.com/office/drawing/2010/main">
                <a:noFill/>
              </a14:hiddenFill>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41" name="Line 118"/>
          <p:cNvSpPr>
            <a:spLocks noChangeShapeType="1"/>
          </p:cNvSpPr>
          <p:nvPr/>
        </p:nvSpPr>
        <p:spPr bwMode="auto">
          <a:xfrm>
            <a:off x="1686167" y="3750470"/>
            <a:ext cx="632288" cy="2402"/>
          </a:xfrm>
          <a:prstGeom prst="line">
            <a:avLst/>
          </a:prstGeom>
          <a:noFill/>
          <a:ln w="28575">
            <a:solidFill>
              <a:srgbClr val="00B0F0"/>
            </a:solidFill>
            <a:round/>
            <a:headEnd/>
            <a:tailEnd/>
          </a:ln>
          <a:extLst>
            <a:ext uri="{909E8E84-426E-40DD-AFC4-6F175D3DCCD1}">
              <a14:hiddenFill xmlns:a14="http://schemas.microsoft.com/office/drawing/2010/main">
                <a:noFill/>
              </a14:hiddenFill>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42" name="Line 119"/>
          <p:cNvSpPr>
            <a:spLocks noChangeShapeType="1"/>
          </p:cNvSpPr>
          <p:nvPr/>
        </p:nvSpPr>
        <p:spPr bwMode="auto">
          <a:xfrm>
            <a:off x="2302842" y="2989083"/>
            <a:ext cx="1193020" cy="2402"/>
          </a:xfrm>
          <a:prstGeom prst="line">
            <a:avLst/>
          </a:prstGeom>
          <a:noFill/>
          <a:ln w="19050">
            <a:solidFill>
              <a:srgbClr val="00B0F0"/>
            </a:solidFill>
            <a:round/>
            <a:headEnd/>
            <a:tailEnd/>
          </a:ln>
          <a:extLst>
            <a:ext uri="{909E8E84-426E-40DD-AFC4-6F175D3DCCD1}">
              <a14:hiddenFill xmlns:a14="http://schemas.microsoft.com/office/drawing/2010/main">
                <a:noFill/>
              </a14:hiddenFill>
            </a:ext>
          </a:extLst>
        </p:spPr>
        <p:txBody>
          <a:bodyPr/>
          <a:lstStyle/>
          <a:p>
            <a:endParaRPr lang="zh-CN" altLang="en-US" sz="1400" b="1">
              <a:solidFill>
                <a:srgbClr val="000099"/>
              </a:solidFill>
              <a:latin typeface="微软雅黑" pitchFamily="34" charset="-122"/>
              <a:ea typeface="微软雅黑" pitchFamily="34" charset="-122"/>
            </a:endParaRPr>
          </a:p>
        </p:txBody>
      </p:sp>
      <p:grpSp>
        <p:nvGrpSpPr>
          <p:cNvPr id="43" name="Group 120"/>
          <p:cNvGrpSpPr>
            <a:grpSpLocks/>
          </p:cNvGrpSpPr>
          <p:nvPr/>
        </p:nvGrpSpPr>
        <p:grpSpPr bwMode="auto">
          <a:xfrm>
            <a:off x="3321527" y="2860466"/>
            <a:ext cx="477468" cy="309839"/>
            <a:chOff x="2154" y="3033"/>
            <a:chExt cx="309" cy="192"/>
          </a:xfrm>
        </p:grpSpPr>
        <p:sp>
          <p:nvSpPr>
            <p:cNvPr id="44" name="Oval 121"/>
            <p:cNvSpPr>
              <a:spLocks noChangeArrowheads="1"/>
            </p:cNvSpPr>
            <p:nvPr/>
          </p:nvSpPr>
          <p:spPr bwMode="auto">
            <a:xfrm>
              <a:off x="2155" y="3113"/>
              <a:ext cx="308" cy="112"/>
            </a:xfrm>
            <a:prstGeom prst="ellipse">
              <a:avLst/>
            </a:prstGeom>
            <a:solidFill>
              <a:srgbClr val="0078AA"/>
            </a:solidFill>
            <a:ln w="3175">
              <a:solidFill>
                <a:srgbClr val="AAE6FF"/>
              </a:solidFill>
              <a:round/>
              <a:headEnd/>
              <a:tailEnd/>
            </a:ln>
          </p:spPr>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45" name="Rectangle 122"/>
            <p:cNvSpPr>
              <a:spLocks noChangeArrowheads="1"/>
            </p:cNvSpPr>
            <p:nvPr/>
          </p:nvSpPr>
          <p:spPr bwMode="auto">
            <a:xfrm>
              <a:off x="2154" y="3090"/>
              <a:ext cx="308" cy="80"/>
            </a:xfrm>
            <a:prstGeom prst="rect">
              <a:avLst/>
            </a:prstGeom>
            <a:solidFill>
              <a:srgbClr val="0078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46" name="Rectangle 123"/>
            <p:cNvSpPr>
              <a:spLocks noChangeArrowheads="1"/>
            </p:cNvSpPr>
            <p:nvPr/>
          </p:nvSpPr>
          <p:spPr bwMode="auto">
            <a:xfrm>
              <a:off x="2154" y="3090"/>
              <a:ext cx="308" cy="80"/>
            </a:xfrm>
            <a:prstGeom prst="rect">
              <a:avLst/>
            </a:prstGeom>
            <a:solidFill>
              <a:srgbClr val="0078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47" name="Oval 124"/>
            <p:cNvSpPr>
              <a:spLocks noChangeArrowheads="1"/>
            </p:cNvSpPr>
            <p:nvPr/>
          </p:nvSpPr>
          <p:spPr bwMode="auto">
            <a:xfrm>
              <a:off x="2155" y="3033"/>
              <a:ext cx="308" cy="112"/>
            </a:xfrm>
            <a:prstGeom prst="ellipse">
              <a:avLst/>
            </a:prstGeom>
            <a:solidFill>
              <a:srgbClr val="00B4FF"/>
            </a:solidFill>
            <a:ln w="3175">
              <a:solidFill>
                <a:srgbClr val="AAE6FF"/>
              </a:solidFill>
              <a:round/>
              <a:headEnd/>
              <a:tailEnd/>
            </a:ln>
          </p:spPr>
          <p:txBody>
            <a:bodyPr/>
            <a:lstStyle/>
            <a:p>
              <a:pPr eaLnBrk="1" hangingPunct="1"/>
              <a:endParaRPr lang="zh-CN" altLang="en-US" sz="1400" b="1">
                <a:solidFill>
                  <a:srgbClr val="000099"/>
                </a:solidFill>
                <a:latin typeface="微软雅黑" pitchFamily="34" charset="-122"/>
                <a:ea typeface="微软雅黑" pitchFamily="34" charset="-122"/>
              </a:endParaRPr>
            </a:p>
          </p:txBody>
        </p:sp>
        <p:grpSp>
          <p:nvGrpSpPr>
            <p:cNvPr id="48" name="Group 125"/>
            <p:cNvGrpSpPr>
              <a:grpSpLocks/>
            </p:cNvGrpSpPr>
            <p:nvPr/>
          </p:nvGrpSpPr>
          <p:grpSpPr bwMode="auto">
            <a:xfrm>
              <a:off x="2201" y="3046"/>
              <a:ext cx="214" cy="86"/>
              <a:chOff x="2201" y="3046"/>
              <a:chExt cx="214" cy="86"/>
            </a:xfrm>
          </p:grpSpPr>
          <p:grpSp>
            <p:nvGrpSpPr>
              <p:cNvPr id="51" name="Group 126"/>
              <p:cNvGrpSpPr>
                <a:grpSpLocks/>
              </p:cNvGrpSpPr>
              <p:nvPr/>
            </p:nvGrpSpPr>
            <p:grpSpPr bwMode="auto">
              <a:xfrm>
                <a:off x="2201" y="3046"/>
                <a:ext cx="212" cy="84"/>
                <a:chOff x="2201" y="3046"/>
                <a:chExt cx="212" cy="84"/>
              </a:xfrm>
            </p:grpSpPr>
            <p:sp>
              <p:nvSpPr>
                <p:cNvPr id="61" name="Freeform 127"/>
                <p:cNvSpPr>
                  <a:spLocks/>
                </p:cNvSpPr>
                <p:nvPr/>
              </p:nvSpPr>
              <p:spPr bwMode="auto">
                <a:xfrm>
                  <a:off x="2312" y="3048"/>
                  <a:ext cx="101" cy="36"/>
                </a:xfrm>
                <a:custGeom>
                  <a:avLst/>
                  <a:gdLst>
                    <a:gd name="T0" fmla="*/ 0 w 101"/>
                    <a:gd name="T1" fmla="*/ 28 h 36"/>
                    <a:gd name="T2" fmla="*/ 22 w 101"/>
                    <a:gd name="T3" fmla="*/ 36 h 36"/>
                    <a:gd name="T4" fmla="*/ 77 w 101"/>
                    <a:gd name="T5" fmla="*/ 12 h 36"/>
                    <a:gd name="T6" fmla="*/ 101 w 101"/>
                    <a:gd name="T7" fmla="*/ 20 h 36"/>
                    <a:gd name="T8" fmla="*/ 88 w 101"/>
                    <a:gd name="T9" fmla="*/ 0 h 36"/>
                    <a:gd name="T10" fmla="*/ 24 w 101"/>
                    <a:gd name="T11" fmla="*/ 0 h 36"/>
                    <a:gd name="T12" fmla="*/ 50 w 101"/>
                    <a:gd name="T13" fmla="*/ 6 h 36"/>
                    <a:gd name="T14" fmla="*/ 0 w 101"/>
                    <a:gd name="T15" fmla="*/ 2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36">
                      <a:moveTo>
                        <a:pt x="0" y="28"/>
                      </a:moveTo>
                      <a:lnTo>
                        <a:pt x="22" y="36"/>
                      </a:lnTo>
                      <a:lnTo>
                        <a:pt x="77" y="12"/>
                      </a:lnTo>
                      <a:lnTo>
                        <a:pt x="101" y="20"/>
                      </a:lnTo>
                      <a:lnTo>
                        <a:pt x="88" y="0"/>
                      </a:lnTo>
                      <a:lnTo>
                        <a:pt x="24" y="0"/>
                      </a:lnTo>
                      <a:lnTo>
                        <a:pt x="50" y="6"/>
                      </a:lnTo>
                      <a:lnTo>
                        <a:pt x="0" y="2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62" name="Freeform 128"/>
                <p:cNvSpPr>
                  <a:spLocks/>
                </p:cNvSpPr>
                <p:nvPr/>
              </p:nvSpPr>
              <p:spPr bwMode="auto">
                <a:xfrm>
                  <a:off x="2312" y="3048"/>
                  <a:ext cx="101" cy="36"/>
                </a:xfrm>
                <a:custGeom>
                  <a:avLst/>
                  <a:gdLst>
                    <a:gd name="T0" fmla="*/ 0 w 101"/>
                    <a:gd name="T1" fmla="*/ 28 h 36"/>
                    <a:gd name="T2" fmla="*/ 22 w 101"/>
                    <a:gd name="T3" fmla="*/ 36 h 36"/>
                    <a:gd name="T4" fmla="*/ 77 w 101"/>
                    <a:gd name="T5" fmla="*/ 12 h 36"/>
                    <a:gd name="T6" fmla="*/ 101 w 101"/>
                    <a:gd name="T7" fmla="*/ 20 h 36"/>
                    <a:gd name="T8" fmla="*/ 88 w 101"/>
                    <a:gd name="T9" fmla="*/ 0 h 36"/>
                    <a:gd name="T10" fmla="*/ 24 w 101"/>
                    <a:gd name="T11" fmla="*/ 0 h 36"/>
                    <a:gd name="T12" fmla="*/ 50 w 101"/>
                    <a:gd name="T13" fmla="*/ 6 h 36"/>
                    <a:gd name="T14" fmla="*/ 0 w 101"/>
                    <a:gd name="T15" fmla="*/ 2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36">
                      <a:moveTo>
                        <a:pt x="0" y="28"/>
                      </a:moveTo>
                      <a:lnTo>
                        <a:pt x="22" y="36"/>
                      </a:lnTo>
                      <a:lnTo>
                        <a:pt x="77" y="12"/>
                      </a:lnTo>
                      <a:lnTo>
                        <a:pt x="101" y="20"/>
                      </a:lnTo>
                      <a:lnTo>
                        <a:pt x="88" y="0"/>
                      </a:lnTo>
                      <a:lnTo>
                        <a:pt x="24" y="0"/>
                      </a:lnTo>
                      <a:lnTo>
                        <a:pt x="50" y="6"/>
                      </a:lnTo>
                      <a:lnTo>
                        <a:pt x="0" y="2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63" name="Freeform 129"/>
                <p:cNvSpPr>
                  <a:spLocks/>
                </p:cNvSpPr>
                <p:nvPr/>
              </p:nvSpPr>
              <p:spPr bwMode="auto">
                <a:xfrm>
                  <a:off x="2201" y="3090"/>
                  <a:ext cx="101" cy="38"/>
                </a:xfrm>
                <a:custGeom>
                  <a:avLst/>
                  <a:gdLst>
                    <a:gd name="T0" fmla="*/ 101 w 101"/>
                    <a:gd name="T1" fmla="*/ 8 h 38"/>
                    <a:gd name="T2" fmla="*/ 79 w 101"/>
                    <a:gd name="T3" fmla="*/ 0 h 38"/>
                    <a:gd name="T4" fmla="*/ 26 w 101"/>
                    <a:gd name="T5" fmla="*/ 24 h 38"/>
                    <a:gd name="T6" fmla="*/ 0 w 101"/>
                    <a:gd name="T7" fmla="*/ 16 h 38"/>
                    <a:gd name="T8" fmla="*/ 13 w 101"/>
                    <a:gd name="T9" fmla="*/ 38 h 38"/>
                    <a:gd name="T10" fmla="*/ 79 w 101"/>
                    <a:gd name="T11" fmla="*/ 38 h 38"/>
                    <a:gd name="T12" fmla="*/ 50 w 101"/>
                    <a:gd name="T13" fmla="*/ 30 h 38"/>
                    <a:gd name="T14" fmla="*/ 101 w 101"/>
                    <a:gd name="T15" fmla="*/ 8 h 3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38">
                      <a:moveTo>
                        <a:pt x="101" y="8"/>
                      </a:moveTo>
                      <a:lnTo>
                        <a:pt x="79" y="0"/>
                      </a:lnTo>
                      <a:lnTo>
                        <a:pt x="26" y="24"/>
                      </a:lnTo>
                      <a:lnTo>
                        <a:pt x="0" y="16"/>
                      </a:lnTo>
                      <a:lnTo>
                        <a:pt x="13" y="38"/>
                      </a:lnTo>
                      <a:lnTo>
                        <a:pt x="79" y="38"/>
                      </a:lnTo>
                      <a:lnTo>
                        <a:pt x="50" y="30"/>
                      </a:lnTo>
                      <a:lnTo>
                        <a:pt x="101"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64" name="Freeform 130"/>
                <p:cNvSpPr>
                  <a:spLocks/>
                </p:cNvSpPr>
                <p:nvPr/>
              </p:nvSpPr>
              <p:spPr bwMode="auto">
                <a:xfrm>
                  <a:off x="2201" y="3090"/>
                  <a:ext cx="101" cy="38"/>
                </a:xfrm>
                <a:custGeom>
                  <a:avLst/>
                  <a:gdLst>
                    <a:gd name="T0" fmla="*/ 101 w 101"/>
                    <a:gd name="T1" fmla="*/ 8 h 38"/>
                    <a:gd name="T2" fmla="*/ 79 w 101"/>
                    <a:gd name="T3" fmla="*/ 0 h 38"/>
                    <a:gd name="T4" fmla="*/ 26 w 101"/>
                    <a:gd name="T5" fmla="*/ 24 h 38"/>
                    <a:gd name="T6" fmla="*/ 0 w 101"/>
                    <a:gd name="T7" fmla="*/ 16 h 38"/>
                    <a:gd name="T8" fmla="*/ 13 w 101"/>
                    <a:gd name="T9" fmla="*/ 38 h 38"/>
                    <a:gd name="T10" fmla="*/ 79 w 101"/>
                    <a:gd name="T11" fmla="*/ 38 h 38"/>
                    <a:gd name="T12" fmla="*/ 50 w 101"/>
                    <a:gd name="T13" fmla="*/ 30 h 38"/>
                    <a:gd name="T14" fmla="*/ 101 w 101"/>
                    <a:gd name="T15" fmla="*/ 8 h 3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38">
                      <a:moveTo>
                        <a:pt x="101" y="8"/>
                      </a:moveTo>
                      <a:lnTo>
                        <a:pt x="79" y="0"/>
                      </a:lnTo>
                      <a:lnTo>
                        <a:pt x="26" y="24"/>
                      </a:lnTo>
                      <a:lnTo>
                        <a:pt x="0" y="16"/>
                      </a:lnTo>
                      <a:lnTo>
                        <a:pt x="13" y="38"/>
                      </a:lnTo>
                      <a:lnTo>
                        <a:pt x="79" y="38"/>
                      </a:lnTo>
                      <a:lnTo>
                        <a:pt x="50" y="30"/>
                      </a:lnTo>
                      <a:lnTo>
                        <a:pt x="101"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65" name="Freeform 131"/>
                <p:cNvSpPr>
                  <a:spLocks/>
                </p:cNvSpPr>
                <p:nvPr/>
              </p:nvSpPr>
              <p:spPr bwMode="auto">
                <a:xfrm>
                  <a:off x="2206" y="3046"/>
                  <a:ext cx="102" cy="36"/>
                </a:xfrm>
                <a:custGeom>
                  <a:avLst/>
                  <a:gdLst>
                    <a:gd name="T0" fmla="*/ 0 w 102"/>
                    <a:gd name="T1" fmla="*/ 8 h 36"/>
                    <a:gd name="T2" fmla="*/ 23 w 102"/>
                    <a:gd name="T3" fmla="*/ 0 h 36"/>
                    <a:gd name="T4" fmla="*/ 77 w 102"/>
                    <a:gd name="T5" fmla="*/ 22 h 36"/>
                    <a:gd name="T6" fmla="*/ 102 w 102"/>
                    <a:gd name="T7" fmla="*/ 16 h 36"/>
                    <a:gd name="T8" fmla="*/ 89 w 102"/>
                    <a:gd name="T9" fmla="*/ 36 h 36"/>
                    <a:gd name="T10" fmla="*/ 25 w 102"/>
                    <a:gd name="T11" fmla="*/ 36 h 36"/>
                    <a:gd name="T12" fmla="*/ 51 w 102"/>
                    <a:gd name="T13" fmla="*/ 30 h 36"/>
                    <a:gd name="T14" fmla="*/ 0 w 102"/>
                    <a:gd name="T15" fmla="*/ 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2" h="36">
                      <a:moveTo>
                        <a:pt x="0" y="8"/>
                      </a:moveTo>
                      <a:lnTo>
                        <a:pt x="23" y="0"/>
                      </a:lnTo>
                      <a:lnTo>
                        <a:pt x="77" y="22"/>
                      </a:lnTo>
                      <a:lnTo>
                        <a:pt x="102" y="16"/>
                      </a:lnTo>
                      <a:lnTo>
                        <a:pt x="89" y="36"/>
                      </a:lnTo>
                      <a:lnTo>
                        <a:pt x="25" y="36"/>
                      </a:lnTo>
                      <a:lnTo>
                        <a:pt x="51" y="30"/>
                      </a:lnTo>
                      <a:lnTo>
                        <a:pt x="0"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66" name="Freeform 132"/>
                <p:cNvSpPr>
                  <a:spLocks/>
                </p:cNvSpPr>
                <p:nvPr/>
              </p:nvSpPr>
              <p:spPr bwMode="auto">
                <a:xfrm>
                  <a:off x="2206" y="3046"/>
                  <a:ext cx="102" cy="36"/>
                </a:xfrm>
                <a:custGeom>
                  <a:avLst/>
                  <a:gdLst>
                    <a:gd name="T0" fmla="*/ 0 w 102"/>
                    <a:gd name="T1" fmla="*/ 8 h 36"/>
                    <a:gd name="T2" fmla="*/ 23 w 102"/>
                    <a:gd name="T3" fmla="*/ 0 h 36"/>
                    <a:gd name="T4" fmla="*/ 77 w 102"/>
                    <a:gd name="T5" fmla="*/ 22 h 36"/>
                    <a:gd name="T6" fmla="*/ 102 w 102"/>
                    <a:gd name="T7" fmla="*/ 16 h 36"/>
                    <a:gd name="T8" fmla="*/ 89 w 102"/>
                    <a:gd name="T9" fmla="*/ 36 h 36"/>
                    <a:gd name="T10" fmla="*/ 25 w 102"/>
                    <a:gd name="T11" fmla="*/ 36 h 36"/>
                    <a:gd name="T12" fmla="*/ 51 w 102"/>
                    <a:gd name="T13" fmla="*/ 30 h 36"/>
                    <a:gd name="T14" fmla="*/ 0 w 102"/>
                    <a:gd name="T15" fmla="*/ 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2" h="36">
                      <a:moveTo>
                        <a:pt x="0" y="8"/>
                      </a:moveTo>
                      <a:lnTo>
                        <a:pt x="23" y="0"/>
                      </a:lnTo>
                      <a:lnTo>
                        <a:pt x="77" y="22"/>
                      </a:lnTo>
                      <a:lnTo>
                        <a:pt x="102" y="16"/>
                      </a:lnTo>
                      <a:lnTo>
                        <a:pt x="89" y="36"/>
                      </a:lnTo>
                      <a:lnTo>
                        <a:pt x="25" y="36"/>
                      </a:lnTo>
                      <a:lnTo>
                        <a:pt x="51" y="30"/>
                      </a:lnTo>
                      <a:lnTo>
                        <a:pt x="0"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67" name="Freeform 133"/>
                <p:cNvSpPr>
                  <a:spLocks/>
                </p:cNvSpPr>
                <p:nvPr/>
              </p:nvSpPr>
              <p:spPr bwMode="auto">
                <a:xfrm>
                  <a:off x="2308" y="3094"/>
                  <a:ext cx="101" cy="36"/>
                </a:xfrm>
                <a:custGeom>
                  <a:avLst/>
                  <a:gdLst>
                    <a:gd name="T0" fmla="*/ 101 w 101"/>
                    <a:gd name="T1" fmla="*/ 28 h 36"/>
                    <a:gd name="T2" fmla="*/ 79 w 101"/>
                    <a:gd name="T3" fmla="*/ 36 h 36"/>
                    <a:gd name="T4" fmla="*/ 26 w 101"/>
                    <a:gd name="T5" fmla="*/ 12 h 36"/>
                    <a:gd name="T6" fmla="*/ 0 w 101"/>
                    <a:gd name="T7" fmla="*/ 20 h 36"/>
                    <a:gd name="T8" fmla="*/ 13 w 101"/>
                    <a:gd name="T9" fmla="*/ 0 h 36"/>
                    <a:gd name="T10" fmla="*/ 79 w 101"/>
                    <a:gd name="T11" fmla="*/ 0 h 36"/>
                    <a:gd name="T12" fmla="*/ 51 w 101"/>
                    <a:gd name="T13" fmla="*/ 6 h 36"/>
                    <a:gd name="T14" fmla="*/ 101 w 101"/>
                    <a:gd name="T15" fmla="*/ 2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36">
                      <a:moveTo>
                        <a:pt x="101" y="28"/>
                      </a:moveTo>
                      <a:lnTo>
                        <a:pt x="79" y="36"/>
                      </a:lnTo>
                      <a:lnTo>
                        <a:pt x="26" y="12"/>
                      </a:lnTo>
                      <a:lnTo>
                        <a:pt x="0" y="20"/>
                      </a:lnTo>
                      <a:lnTo>
                        <a:pt x="13" y="0"/>
                      </a:lnTo>
                      <a:lnTo>
                        <a:pt x="79" y="0"/>
                      </a:lnTo>
                      <a:lnTo>
                        <a:pt x="51" y="6"/>
                      </a:lnTo>
                      <a:lnTo>
                        <a:pt x="101" y="2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68" name="Freeform 134"/>
                <p:cNvSpPr>
                  <a:spLocks/>
                </p:cNvSpPr>
                <p:nvPr/>
              </p:nvSpPr>
              <p:spPr bwMode="auto">
                <a:xfrm>
                  <a:off x="2308" y="3094"/>
                  <a:ext cx="101" cy="36"/>
                </a:xfrm>
                <a:custGeom>
                  <a:avLst/>
                  <a:gdLst>
                    <a:gd name="T0" fmla="*/ 101 w 101"/>
                    <a:gd name="T1" fmla="*/ 28 h 36"/>
                    <a:gd name="T2" fmla="*/ 79 w 101"/>
                    <a:gd name="T3" fmla="*/ 36 h 36"/>
                    <a:gd name="T4" fmla="*/ 26 w 101"/>
                    <a:gd name="T5" fmla="*/ 12 h 36"/>
                    <a:gd name="T6" fmla="*/ 0 w 101"/>
                    <a:gd name="T7" fmla="*/ 20 h 36"/>
                    <a:gd name="T8" fmla="*/ 13 w 101"/>
                    <a:gd name="T9" fmla="*/ 0 h 36"/>
                    <a:gd name="T10" fmla="*/ 79 w 101"/>
                    <a:gd name="T11" fmla="*/ 0 h 36"/>
                    <a:gd name="T12" fmla="*/ 51 w 101"/>
                    <a:gd name="T13" fmla="*/ 6 h 36"/>
                    <a:gd name="T14" fmla="*/ 101 w 101"/>
                    <a:gd name="T15" fmla="*/ 2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36">
                      <a:moveTo>
                        <a:pt x="101" y="28"/>
                      </a:moveTo>
                      <a:lnTo>
                        <a:pt x="79" y="36"/>
                      </a:lnTo>
                      <a:lnTo>
                        <a:pt x="26" y="12"/>
                      </a:lnTo>
                      <a:lnTo>
                        <a:pt x="0" y="20"/>
                      </a:lnTo>
                      <a:lnTo>
                        <a:pt x="13" y="0"/>
                      </a:lnTo>
                      <a:lnTo>
                        <a:pt x="79" y="0"/>
                      </a:lnTo>
                      <a:lnTo>
                        <a:pt x="51" y="6"/>
                      </a:lnTo>
                      <a:lnTo>
                        <a:pt x="101" y="2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grpSp>
          <p:grpSp>
            <p:nvGrpSpPr>
              <p:cNvPr id="52" name="Group 135"/>
              <p:cNvGrpSpPr>
                <a:grpSpLocks/>
              </p:cNvGrpSpPr>
              <p:nvPr/>
            </p:nvGrpSpPr>
            <p:grpSpPr bwMode="auto">
              <a:xfrm>
                <a:off x="2203" y="3048"/>
                <a:ext cx="212" cy="84"/>
                <a:chOff x="2203" y="3048"/>
                <a:chExt cx="212" cy="84"/>
              </a:xfrm>
            </p:grpSpPr>
            <p:sp>
              <p:nvSpPr>
                <p:cNvPr id="53" name="Freeform 136"/>
                <p:cNvSpPr>
                  <a:spLocks/>
                </p:cNvSpPr>
                <p:nvPr/>
              </p:nvSpPr>
              <p:spPr bwMode="auto">
                <a:xfrm>
                  <a:off x="2313" y="3050"/>
                  <a:ext cx="102" cy="36"/>
                </a:xfrm>
                <a:custGeom>
                  <a:avLst/>
                  <a:gdLst>
                    <a:gd name="T0" fmla="*/ 0 w 102"/>
                    <a:gd name="T1" fmla="*/ 28 h 36"/>
                    <a:gd name="T2" fmla="*/ 23 w 102"/>
                    <a:gd name="T3" fmla="*/ 36 h 36"/>
                    <a:gd name="T4" fmla="*/ 77 w 102"/>
                    <a:gd name="T5" fmla="*/ 12 h 36"/>
                    <a:gd name="T6" fmla="*/ 102 w 102"/>
                    <a:gd name="T7" fmla="*/ 20 h 36"/>
                    <a:gd name="T8" fmla="*/ 89 w 102"/>
                    <a:gd name="T9" fmla="*/ 0 h 36"/>
                    <a:gd name="T10" fmla="*/ 25 w 102"/>
                    <a:gd name="T11" fmla="*/ 0 h 36"/>
                    <a:gd name="T12" fmla="*/ 51 w 102"/>
                    <a:gd name="T13" fmla="*/ 6 h 36"/>
                    <a:gd name="T14" fmla="*/ 0 w 102"/>
                    <a:gd name="T15" fmla="*/ 2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2" h="36">
                      <a:moveTo>
                        <a:pt x="0" y="28"/>
                      </a:moveTo>
                      <a:lnTo>
                        <a:pt x="23" y="36"/>
                      </a:lnTo>
                      <a:lnTo>
                        <a:pt x="77" y="12"/>
                      </a:lnTo>
                      <a:lnTo>
                        <a:pt x="102" y="20"/>
                      </a:lnTo>
                      <a:lnTo>
                        <a:pt x="89" y="0"/>
                      </a:lnTo>
                      <a:lnTo>
                        <a:pt x="25" y="0"/>
                      </a:lnTo>
                      <a:lnTo>
                        <a:pt x="51" y="6"/>
                      </a:lnTo>
                      <a:lnTo>
                        <a:pt x="0"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54" name="Freeform 137"/>
                <p:cNvSpPr>
                  <a:spLocks/>
                </p:cNvSpPr>
                <p:nvPr/>
              </p:nvSpPr>
              <p:spPr bwMode="auto">
                <a:xfrm>
                  <a:off x="2313" y="3050"/>
                  <a:ext cx="102" cy="36"/>
                </a:xfrm>
                <a:custGeom>
                  <a:avLst/>
                  <a:gdLst>
                    <a:gd name="T0" fmla="*/ 0 w 102"/>
                    <a:gd name="T1" fmla="*/ 28 h 36"/>
                    <a:gd name="T2" fmla="*/ 23 w 102"/>
                    <a:gd name="T3" fmla="*/ 36 h 36"/>
                    <a:gd name="T4" fmla="*/ 77 w 102"/>
                    <a:gd name="T5" fmla="*/ 12 h 36"/>
                    <a:gd name="T6" fmla="*/ 102 w 102"/>
                    <a:gd name="T7" fmla="*/ 20 h 36"/>
                    <a:gd name="T8" fmla="*/ 89 w 102"/>
                    <a:gd name="T9" fmla="*/ 0 h 36"/>
                    <a:gd name="T10" fmla="*/ 25 w 102"/>
                    <a:gd name="T11" fmla="*/ 0 h 36"/>
                    <a:gd name="T12" fmla="*/ 51 w 102"/>
                    <a:gd name="T13" fmla="*/ 6 h 36"/>
                    <a:gd name="T14" fmla="*/ 0 w 102"/>
                    <a:gd name="T15" fmla="*/ 2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2" h="36">
                      <a:moveTo>
                        <a:pt x="0" y="28"/>
                      </a:moveTo>
                      <a:lnTo>
                        <a:pt x="23" y="36"/>
                      </a:lnTo>
                      <a:lnTo>
                        <a:pt x="77" y="12"/>
                      </a:lnTo>
                      <a:lnTo>
                        <a:pt x="102" y="20"/>
                      </a:lnTo>
                      <a:lnTo>
                        <a:pt x="89" y="0"/>
                      </a:lnTo>
                      <a:lnTo>
                        <a:pt x="25" y="0"/>
                      </a:lnTo>
                      <a:lnTo>
                        <a:pt x="51" y="6"/>
                      </a:lnTo>
                      <a:lnTo>
                        <a:pt x="0"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55" name="Freeform 138"/>
                <p:cNvSpPr>
                  <a:spLocks/>
                </p:cNvSpPr>
                <p:nvPr/>
              </p:nvSpPr>
              <p:spPr bwMode="auto">
                <a:xfrm>
                  <a:off x="2203" y="3092"/>
                  <a:ext cx="101" cy="38"/>
                </a:xfrm>
                <a:custGeom>
                  <a:avLst/>
                  <a:gdLst>
                    <a:gd name="T0" fmla="*/ 101 w 101"/>
                    <a:gd name="T1" fmla="*/ 8 h 38"/>
                    <a:gd name="T2" fmla="*/ 79 w 101"/>
                    <a:gd name="T3" fmla="*/ 0 h 38"/>
                    <a:gd name="T4" fmla="*/ 26 w 101"/>
                    <a:gd name="T5" fmla="*/ 24 h 38"/>
                    <a:gd name="T6" fmla="*/ 0 w 101"/>
                    <a:gd name="T7" fmla="*/ 16 h 38"/>
                    <a:gd name="T8" fmla="*/ 13 w 101"/>
                    <a:gd name="T9" fmla="*/ 38 h 38"/>
                    <a:gd name="T10" fmla="*/ 79 w 101"/>
                    <a:gd name="T11" fmla="*/ 38 h 38"/>
                    <a:gd name="T12" fmla="*/ 50 w 101"/>
                    <a:gd name="T13" fmla="*/ 30 h 38"/>
                    <a:gd name="T14" fmla="*/ 101 w 101"/>
                    <a:gd name="T15" fmla="*/ 8 h 3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38">
                      <a:moveTo>
                        <a:pt x="101" y="8"/>
                      </a:moveTo>
                      <a:lnTo>
                        <a:pt x="79" y="0"/>
                      </a:lnTo>
                      <a:lnTo>
                        <a:pt x="26" y="24"/>
                      </a:lnTo>
                      <a:lnTo>
                        <a:pt x="0" y="16"/>
                      </a:lnTo>
                      <a:lnTo>
                        <a:pt x="13" y="38"/>
                      </a:lnTo>
                      <a:lnTo>
                        <a:pt x="79" y="38"/>
                      </a:lnTo>
                      <a:lnTo>
                        <a:pt x="50" y="30"/>
                      </a:lnTo>
                      <a:lnTo>
                        <a:pt x="101"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56" name="Freeform 139"/>
                <p:cNvSpPr>
                  <a:spLocks/>
                </p:cNvSpPr>
                <p:nvPr/>
              </p:nvSpPr>
              <p:spPr bwMode="auto">
                <a:xfrm>
                  <a:off x="2203" y="3092"/>
                  <a:ext cx="101" cy="38"/>
                </a:xfrm>
                <a:custGeom>
                  <a:avLst/>
                  <a:gdLst>
                    <a:gd name="T0" fmla="*/ 101 w 101"/>
                    <a:gd name="T1" fmla="*/ 8 h 38"/>
                    <a:gd name="T2" fmla="*/ 79 w 101"/>
                    <a:gd name="T3" fmla="*/ 0 h 38"/>
                    <a:gd name="T4" fmla="*/ 26 w 101"/>
                    <a:gd name="T5" fmla="*/ 24 h 38"/>
                    <a:gd name="T6" fmla="*/ 0 w 101"/>
                    <a:gd name="T7" fmla="*/ 16 h 38"/>
                    <a:gd name="T8" fmla="*/ 13 w 101"/>
                    <a:gd name="T9" fmla="*/ 38 h 38"/>
                    <a:gd name="T10" fmla="*/ 79 w 101"/>
                    <a:gd name="T11" fmla="*/ 38 h 38"/>
                    <a:gd name="T12" fmla="*/ 50 w 101"/>
                    <a:gd name="T13" fmla="*/ 30 h 38"/>
                    <a:gd name="T14" fmla="*/ 101 w 101"/>
                    <a:gd name="T15" fmla="*/ 8 h 3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38">
                      <a:moveTo>
                        <a:pt x="101" y="8"/>
                      </a:moveTo>
                      <a:lnTo>
                        <a:pt x="79" y="0"/>
                      </a:lnTo>
                      <a:lnTo>
                        <a:pt x="26" y="24"/>
                      </a:lnTo>
                      <a:lnTo>
                        <a:pt x="0" y="16"/>
                      </a:lnTo>
                      <a:lnTo>
                        <a:pt x="13" y="38"/>
                      </a:lnTo>
                      <a:lnTo>
                        <a:pt x="79" y="38"/>
                      </a:lnTo>
                      <a:lnTo>
                        <a:pt x="50" y="30"/>
                      </a:lnTo>
                      <a:lnTo>
                        <a:pt x="101"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57" name="Freeform 140"/>
                <p:cNvSpPr>
                  <a:spLocks/>
                </p:cNvSpPr>
                <p:nvPr/>
              </p:nvSpPr>
              <p:spPr bwMode="auto">
                <a:xfrm>
                  <a:off x="2208" y="3048"/>
                  <a:ext cx="102" cy="36"/>
                </a:xfrm>
                <a:custGeom>
                  <a:avLst/>
                  <a:gdLst>
                    <a:gd name="T0" fmla="*/ 0 w 102"/>
                    <a:gd name="T1" fmla="*/ 8 h 36"/>
                    <a:gd name="T2" fmla="*/ 23 w 102"/>
                    <a:gd name="T3" fmla="*/ 0 h 36"/>
                    <a:gd name="T4" fmla="*/ 77 w 102"/>
                    <a:gd name="T5" fmla="*/ 22 h 36"/>
                    <a:gd name="T6" fmla="*/ 102 w 102"/>
                    <a:gd name="T7" fmla="*/ 16 h 36"/>
                    <a:gd name="T8" fmla="*/ 89 w 102"/>
                    <a:gd name="T9" fmla="*/ 36 h 36"/>
                    <a:gd name="T10" fmla="*/ 25 w 102"/>
                    <a:gd name="T11" fmla="*/ 36 h 36"/>
                    <a:gd name="T12" fmla="*/ 51 w 102"/>
                    <a:gd name="T13" fmla="*/ 30 h 36"/>
                    <a:gd name="T14" fmla="*/ 0 w 102"/>
                    <a:gd name="T15" fmla="*/ 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2" h="36">
                      <a:moveTo>
                        <a:pt x="0" y="8"/>
                      </a:moveTo>
                      <a:lnTo>
                        <a:pt x="23" y="0"/>
                      </a:lnTo>
                      <a:lnTo>
                        <a:pt x="77" y="22"/>
                      </a:lnTo>
                      <a:lnTo>
                        <a:pt x="102" y="16"/>
                      </a:lnTo>
                      <a:lnTo>
                        <a:pt x="89" y="36"/>
                      </a:lnTo>
                      <a:lnTo>
                        <a:pt x="25" y="36"/>
                      </a:lnTo>
                      <a:lnTo>
                        <a:pt x="51" y="30"/>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58" name="Freeform 141"/>
                <p:cNvSpPr>
                  <a:spLocks/>
                </p:cNvSpPr>
                <p:nvPr/>
              </p:nvSpPr>
              <p:spPr bwMode="auto">
                <a:xfrm>
                  <a:off x="2208" y="3048"/>
                  <a:ext cx="102" cy="36"/>
                </a:xfrm>
                <a:custGeom>
                  <a:avLst/>
                  <a:gdLst>
                    <a:gd name="T0" fmla="*/ 0 w 102"/>
                    <a:gd name="T1" fmla="*/ 8 h 36"/>
                    <a:gd name="T2" fmla="*/ 23 w 102"/>
                    <a:gd name="T3" fmla="*/ 0 h 36"/>
                    <a:gd name="T4" fmla="*/ 77 w 102"/>
                    <a:gd name="T5" fmla="*/ 22 h 36"/>
                    <a:gd name="T6" fmla="*/ 102 w 102"/>
                    <a:gd name="T7" fmla="*/ 16 h 36"/>
                    <a:gd name="T8" fmla="*/ 89 w 102"/>
                    <a:gd name="T9" fmla="*/ 36 h 36"/>
                    <a:gd name="T10" fmla="*/ 25 w 102"/>
                    <a:gd name="T11" fmla="*/ 36 h 36"/>
                    <a:gd name="T12" fmla="*/ 51 w 102"/>
                    <a:gd name="T13" fmla="*/ 30 h 36"/>
                    <a:gd name="T14" fmla="*/ 0 w 102"/>
                    <a:gd name="T15" fmla="*/ 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2" h="36">
                      <a:moveTo>
                        <a:pt x="0" y="8"/>
                      </a:moveTo>
                      <a:lnTo>
                        <a:pt x="23" y="0"/>
                      </a:lnTo>
                      <a:lnTo>
                        <a:pt x="77" y="22"/>
                      </a:lnTo>
                      <a:lnTo>
                        <a:pt x="102" y="16"/>
                      </a:lnTo>
                      <a:lnTo>
                        <a:pt x="89" y="36"/>
                      </a:lnTo>
                      <a:lnTo>
                        <a:pt x="25" y="36"/>
                      </a:lnTo>
                      <a:lnTo>
                        <a:pt x="51" y="30"/>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59" name="Freeform 142"/>
                <p:cNvSpPr>
                  <a:spLocks/>
                </p:cNvSpPr>
                <p:nvPr/>
              </p:nvSpPr>
              <p:spPr bwMode="auto">
                <a:xfrm>
                  <a:off x="2310" y="3096"/>
                  <a:ext cx="101" cy="36"/>
                </a:xfrm>
                <a:custGeom>
                  <a:avLst/>
                  <a:gdLst>
                    <a:gd name="T0" fmla="*/ 101 w 101"/>
                    <a:gd name="T1" fmla="*/ 28 h 36"/>
                    <a:gd name="T2" fmla="*/ 79 w 101"/>
                    <a:gd name="T3" fmla="*/ 36 h 36"/>
                    <a:gd name="T4" fmla="*/ 26 w 101"/>
                    <a:gd name="T5" fmla="*/ 12 h 36"/>
                    <a:gd name="T6" fmla="*/ 0 w 101"/>
                    <a:gd name="T7" fmla="*/ 20 h 36"/>
                    <a:gd name="T8" fmla="*/ 13 w 101"/>
                    <a:gd name="T9" fmla="*/ 0 h 36"/>
                    <a:gd name="T10" fmla="*/ 79 w 101"/>
                    <a:gd name="T11" fmla="*/ 0 h 36"/>
                    <a:gd name="T12" fmla="*/ 50 w 101"/>
                    <a:gd name="T13" fmla="*/ 6 h 36"/>
                    <a:gd name="T14" fmla="*/ 101 w 101"/>
                    <a:gd name="T15" fmla="*/ 2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36">
                      <a:moveTo>
                        <a:pt x="101" y="28"/>
                      </a:moveTo>
                      <a:lnTo>
                        <a:pt x="79" y="36"/>
                      </a:lnTo>
                      <a:lnTo>
                        <a:pt x="26" y="12"/>
                      </a:lnTo>
                      <a:lnTo>
                        <a:pt x="0" y="20"/>
                      </a:lnTo>
                      <a:lnTo>
                        <a:pt x="13" y="0"/>
                      </a:lnTo>
                      <a:lnTo>
                        <a:pt x="79" y="0"/>
                      </a:lnTo>
                      <a:lnTo>
                        <a:pt x="50" y="6"/>
                      </a:lnTo>
                      <a:lnTo>
                        <a:pt x="101"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60" name="Freeform 143"/>
                <p:cNvSpPr>
                  <a:spLocks/>
                </p:cNvSpPr>
                <p:nvPr/>
              </p:nvSpPr>
              <p:spPr bwMode="auto">
                <a:xfrm>
                  <a:off x="2310" y="3096"/>
                  <a:ext cx="101" cy="36"/>
                </a:xfrm>
                <a:custGeom>
                  <a:avLst/>
                  <a:gdLst>
                    <a:gd name="T0" fmla="*/ 101 w 101"/>
                    <a:gd name="T1" fmla="*/ 28 h 36"/>
                    <a:gd name="T2" fmla="*/ 79 w 101"/>
                    <a:gd name="T3" fmla="*/ 36 h 36"/>
                    <a:gd name="T4" fmla="*/ 26 w 101"/>
                    <a:gd name="T5" fmla="*/ 12 h 36"/>
                    <a:gd name="T6" fmla="*/ 0 w 101"/>
                    <a:gd name="T7" fmla="*/ 20 h 36"/>
                    <a:gd name="T8" fmla="*/ 13 w 101"/>
                    <a:gd name="T9" fmla="*/ 0 h 36"/>
                    <a:gd name="T10" fmla="*/ 79 w 101"/>
                    <a:gd name="T11" fmla="*/ 0 h 36"/>
                    <a:gd name="T12" fmla="*/ 50 w 101"/>
                    <a:gd name="T13" fmla="*/ 6 h 36"/>
                    <a:gd name="T14" fmla="*/ 101 w 101"/>
                    <a:gd name="T15" fmla="*/ 2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36">
                      <a:moveTo>
                        <a:pt x="101" y="28"/>
                      </a:moveTo>
                      <a:lnTo>
                        <a:pt x="79" y="36"/>
                      </a:lnTo>
                      <a:lnTo>
                        <a:pt x="26" y="12"/>
                      </a:lnTo>
                      <a:lnTo>
                        <a:pt x="0" y="20"/>
                      </a:lnTo>
                      <a:lnTo>
                        <a:pt x="13" y="0"/>
                      </a:lnTo>
                      <a:lnTo>
                        <a:pt x="79" y="0"/>
                      </a:lnTo>
                      <a:lnTo>
                        <a:pt x="50" y="6"/>
                      </a:lnTo>
                      <a:lnTo>
                        <a:pt x="101"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grpSp>
        </p:grpSp>
        <p:sp>
          <p:nvSpPr>
            <p:cNvPr id="49" name="Line 144"/>
            <p:cNvSpPr>
              <a:spLocks noChangeShapeType="1"/>
            </p:cNvSpPr>
            <p:nvPr/>
          </p:nvSpPr>
          <p:spPr bwMode="auto">
            <a:xfrm>
              <a:off x="2154" y="3088"/>
              <a:ext cx="1" cy="80"/>
            </a:xfrm>
            <a:prstGeom prst="line">
              <a:avLst/>
            </a:prstGeom>
            <a:noFill/>
            <a:ln w="3175">
              <a:solidFill>
                <a:srgbClr val="AAE6FF"/>
              </a:solidFill>
              <a:round/>
              <a:headEnd/>
              <a:tailEnd/>
            </a:ln>
            <a:extLst>
              <a:ext uri="{909E8E84-426E-40DD-AFC4-6F175D3DCCD1}">
                <a14:hiddenFill xmlns:a14="http://schemas.microsoft.com/office/drawing/2010/main">
                  <a:noFill/>
                </a14:hiddenFill>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50" name="Line 145"/>
            <p:cNvSpPr>
              <a:spLocks noChangeShapeType="1"/>
            </p:cNvSpPr>
            <p:nvPr/>
          </p:nvSpPr>
          <p:spPr bwMode="auto">
            <a:xfrm>
              <a:off x="2462" y="3088"/>
              <a:ext cx="1" cy="80"/>
            </a:xfrm>
            <a:prstGeom prst="line">
              <a:avLst/>
            </a:prstGeom>
            <a:noFill/>
            <a:ln w="3175">
              <a:solidFill>
                <a:srgbClr val="AAE6FF"/>
              </a:solidFill>
              <a:round/>
              <a:headEnd/>
              <a:tailEnd/>
            </a:ln>
            <a:extLst>
              <a:ext uri="{909E8E84-426E-40DD-AFC4-6F175D3DCCD1}">
                <a14:hiddenFill xmlns:a14="http://schemas.microsoft.com/office/drawing/2010/main">
                  <a:noFill/>
                </a14:hiddenFill>
              </a:ext>
            </a:extLst>
          </p:spPr>
          <p:txBody>
            <a:bodyPr/>
            <a:lstStyle/>
            <a:p>
              <a:endParaRPr lang="zh-CN" altLang="en-US" sz="1400" b="1">
                <a:solidFill>
                  <a:srgbClr val="000099"/>
                </a:solidFill>
                <a:latin typeface="微软雅黑" pitchFamily="34" charset="-122"/>
                <a:ea typeface="微软雅黑" pitchFamily="34" charset="-122"/>
              </a:endParaRPr>
            </a:p>
          </p:txBody>
        </p:sp>
      </p:grpSp>
      <p:sp>
        <p:nvSpPr>
          <p:cNvPr id="69" name="Rectangle 254"/>
          <p:cNvSpPr>
            <a:spLocks noChangeArrowheads="1"/>
          </p:cNvSpPr>
          <p:nvPr/>
        </p:nvSpPr>
        <p:spPr bwMode="auto">
          <a:xfrm>
            <a:off x="2513605" y="2185663"/>
            <a:ext cx="729863" cy="511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70" name="Rectangle 255"/>
          <p:cNvSpPr>
            <a:spLocks noChangeArrowheads="1"/>
          </p:cNvSpPr>
          <p:nvPr/>
        </p:nvSpPr>
        <p:spPr bwMode="auto">
          <a:xfrm>
            <a:off x="2773384" y="2349709"/>
            <a:ext cx="461665"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1" hangingPunct="1"/>
            <a:r>
              <a:rPr kumimoji="1" lang="zh-CN" altLang="en-US" sz="1200" b="1" dirty="0">
                <a:solidFill>
                  <a:schemeClr val="bg1"/>
                </a:solidFill>
                <a:latin typeface="微软雅黑" pitchFamily="34" charset="-122"/>
                <a:ea typeface="微软雅黑" pitchFamily="34" charset="-122"/>
              </a:rPr>
              <a:t>校园网</a:t>
            </a:r>
          </a:p>
        </p:txBody>
      </p:sp>
      <p:sp>
        <p:nvSpPr>
          <p:cNvPr id="71" name="Rectangle 279"/>
          <p:cNvSpPr>
            <a:spLocks noChangeArrowheads="1"/>
          </p:cNvSpPr>
          <p:nvPr/>
        </p:nvSpPr>
        <p:spPr bwMode="auto">
          <a:xfrm>
            <a:off x="6490111" y="1885671"/>
            <a:ext cx="769441"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1" hangingPunct="1"/>
            <a:r>
              <a:rPr kumimoji="1" lang="zh-CN" altLang="en-US" sz="1200" b="1" dirty="0">
                <a:latin typeface="微软雅黑" pitchFamily="34" charset="-122"/>
                <a:ea typeface="微软雅黑" pitchFamily="34" charset="-122"/>
              </a:rPr>
              <a:t>源点服务器</a:t>
            </a:r>
          </a:p>
        </p:txBody>
      </p:sp>
      <p:sp>
        <p:nvSpPr>
          <p:cNvPr id="72" name="Rectangle 280"/>
          <p:cNvSpPr>
            <a:spLocks noChangeArrowheads="1"/>
          </p:cNvSpPr>
          <p:nvPr/>
        </p:nvSpPr>
        <p:spPr bwMode="auto">
          <a:xfrm>
            <a:off x="4055293" y="2667234"/>
            <a:ext cx="697338" cy="321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73" name="Rectangle 281"/>
          <p:cNvSpPr>
            <a:spLocks noChangeArrowheads="1"/>
          </p:cNvSpPr>
          <p:nvPr/>
        </p:nvSpPr>
        <p:spPr bwMode="auto">
          <a:xfrm>
            <a:off x="4374843" y="2721275"/>
            <a:ext cx="767839"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1" hangingPunct="1"/>
            <a:r>
              <a:rPr kumimoji="1" lang="en-US" altLang="zh-CN" sz="1400" b="1" dirty="0">
                <a:solidFill>
                  <a:srgbClr val="000099"/>
                </a:solidFill>
                <a:latin typeface="微软雅黑" pitchFamily="34" charset="-122"/>
                <a:ea typeface="微软雅黑" pitchFamily="34" charset="-122"/>
              </a:rPr>
              <a:t>2 Mbit/s</a:t>
            </a:r>
          </a:p>
        </p:txBody>
      </p:sp>
      <p:grpSp>
        <p:nvGrpSpPr>
          <p:cNvPr id="74" name="Group 282"/>
          <p:cNvGrpSpPr>
            <a:grpSpLocks/>
          </p:cNvGrpSpPr>
          <p:nvPr/>
        </p:nvGrpSpPr>
        <p:grpSpPr bwMode="auto">
          <a:xfrm>
            <a:off x="5669839" y="2828159"/>
            <a:ext cx="477468" cy="309839"/>
            <a:chOff x="3202" y="3033"/>
            <a:chExt cx="309" cy="192"/>
          </a:xfrm>
        </p:grpSpPr>
        <p:sp>
          <p:nvSpPr>
            <p:cNvPr id="75" name="Oval 283"/>
            <p:cNvSpPr>
              <a:spLocks noChangeArrowheads="1"/>
            </p:cNvSpPr>
            <p:nvPr/>
          </p:nvSpPr>
          <p:spPr bwMode="auto">
            <a:xfrm>
              <a:off x="3203" y="3113"/>
              <a:ext cx="308" cy="112"/>
            </a:xfrm>
            <a:prstGeom prst="ellipse">
              <a:avLst/>
            </a:prstGeom>
            <a:solidFill>
              <a:srgbClr val="0078AA"/>
            </a:solidFill>
            <a:ln w="3175">
              <a:solidFill>
                <a:srgbClr val="AAE6FF"/>
              </a:solidFill>
              <a:round/>
              <a:headEnd/>
              <a:tailEnd/>
            </a:ln>
          </p:spPr>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76" name="Rectangle 284"/>
            <p:cNvSpPr>
              <a:spLocks noChangeArrowheads="1"/>
            </p:cNvSpPr>
            <p:nvPr/>
          </p:nvSpPr>
          <p:spPr bwMode="auto">
            <a:xfrm>
              <a:off x="3202" y="3090"/>
              <a:ext cx="308" cy="80"/>
            </a:xfrm>
            <a:prstGeom prst="rect">
              <a:avLst/>
            </a:prstGeom>
            <a:solidFill>
              <a:srgbClr val="0078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77" name="Rectangle 285"/>
            <p:cNvSpPr>
              <a:spLocks noChangeArrowheads="1"/>
            </p:cNvSpPr>
            <p:nvPr/>
          </p:nvSpPr>
          <p:spPr bwMode="auto">
            <a:xfrm>
              <a:off x="3202" y="3090"/>
              <a:ext cx="308" cy="80"/>
            </a:xfrm>
            <a:prstGeom prst="rect">
              <a:avLst/>
            </a:prstGeom>
            <a:solidFill>
              <a:srgbClr val="0078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78" name="Oval 286"/>
            <p:cNvSpPr>
              <a:spLocks noChangeArrowheads="1"/>
            </p:cNvSpPr>
            <p:nvPr/>
          </p:nvSpPr>
          <p:spPr bwMode="auto">
            <a:xfrm>
              <a:off x="3203" y="3033"/>
              <a:ext cx="308" cy="112"/>
            </a:xfrm>
            <a:prstGeom prst="ellipse">
              <a:avLst/>
            </a:prstGeom>
            <a:solidFill>
              <a:srgbClr val="00B4FF"/>
            </a:solidFill>
            <a:ln w="3175">
              <a:solidFill>
                <a:srgbClr val="AAE6FF"/>
              </a:solidFill>
              <a:round/>
              <a:headEnd/>
              <a:tailEnd/>
            </a:ln>
          </p:spPr>
          <p:txBody>
            <a:bodyPr/>
            <a:lstStyle/>
            <a:p>
              <a:pPr eaLnBrk="1" hangingPunct="1"/>
              <a:endParaRPr lang="zh-CN" altLang="en-US" sz="1400" b="1">
                <a:solidFill>
                  <a:srgbClr val="000099"/>
                </a:solidFill>
                <a:latin typeface="微软雅黑" pitchFamily="34" charset="-122"/>
                <a:ea typeface="微软雅黑" pitchFamily="34" charset="-122"/>
              </a:endParaRPr>
            </a:p>
          </p:txBody>
        </p:sp>
        <p:grpSp>
          <p:nvGrpSpPr>
            <p:cNvPr id="79" name="Group 287"/>
            <p:cNvGrpSpPr>
              <a:grpSpLocks/>
            </p:cNvGrpSpPr>
            <p:nvPr/>
          </p:nvGrpSpPr>
          <p:grpSpPr bwMode="auto">
            <a:xfrm>
              <a:off x="3249" y="3046"/>
              <a:ext cx="214" cy="86"/>
              <a:chOff x="3249" y="3046"/>
              <a:chExt cx="214" cy="86"/>
            </a:xfrm>
          </p:grpSpPr>
          <p:grpSp>
            <p:nvGrpSpPr>
              <p:cNvPr id="82" name="Group 288"/>
              <p:cNvGrpSpPr>
                <a:grpSpLocks/>
              </p:cNvGrpSpPr>
              <p:nvPr/>
            </p:nvGrpSpPr>
            <p:grpSpPr bwMode="auto">
              <a:xfrm>
                <a:off x="3249" y="3046"/>
                <a:ext cx="212" cy="84"/>
                <a:chOff x="3249" y="3046"/>
                <a:chExt cx="212" cy="84"/>
              </a:xfrm>
            </p:grpSpPr>
            <p:sp>
              <p:nvSpPr>
                <p:cNvPr id="92" name="Freeform 289"/>
                <p:cNvSpPr>
                  <a:spLocks/>
                </p:cNvSpPr>
                <p:nvPr/>
              </p:nvSpPr>
              <p:spPr bwMode="auto">
                <a:xfrm>
                  <a:off x="3360" y="3048"/>
                  <a:ext cx="101" cy="36"/>
                </a:xfrm>
                <a:custGeom>
                  <a:avLst/>
                  <a:gdLst>
                    <a:gd name="T0" fmla="*/ 0 w 101"/>
                    <a:gd name="T1" fmla="*/ 28 h 36"/>
                    <a:gd name="T2" fmla="*/ 22 w 101"/>
                    <a:gd name="T3" fmla="*/ 36 h 36"/>
                    <a:gd name="T4" fmla="*/ 77 w 101"/>
                    <a:gd name="T5" fmla="*/ 12 h 36"/>
                    <a:gd name="T6" fmla="*/ 101 w 101"/>
                    <a:gd name="T7" fmla="*/ 20 h 36"/>
                    <a:gd name="T8" fmla="*/ 88 w 101"/>
                    <a:gd name="T9" fmla="*/ 0 h 36"/>
                    <a:gd name="T10" fmla="*/ 24 w 101"/>
                    <a:gd name="T11" fmla="*/ 0 h 36"/>
                    <a:gd name="T12" fmla="*/ 51 w 101"/>
                    <a:gd name="T13" fmla="*/ 6 h 36"/>
                    <a:gd name="T14" fmla="*/ 0 w 101"/>
                    <a:gd name="T15" fmla="*/ 2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36">
                      <a:moveTo>
                        <a:pt x="0" y="28"/>
                      </a:moveTo>
                      <a:lnTo>
                        <a:pt x="22" y="36"/>
                      </a:lnTo>
                      <a:lnTo>
                        <a:pt x="77" y="12"/>
                      </a:lnTo>
                      <a:lnTo>
                        <a:pt x="101" y="20"/>
                      </a:lnTo>
                      <a:lnTo>
                        <a:pt x="88" y="0"/>
                      </a:lnTo>
                      <a:lnTo>
                        <a:pt x="24" y="0"/>
                      </a:lnTo>
                      <a:lnTo>
                        <a:pt x="51" y="6"/>
                      </a:lnTo>
                      <a:lnTo>
                        <a:pt x="0" y="2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93" name="Freeform 290"/>
                <p:cNvSpPr>
                  <a:spLocks/>
                </p:cNvSpPr>
                <p:nvPr/>
              </p:nvSpPr>
              <p:spPr bwMode="auto">
                <a:xfrm>
                  <a:off x="3360" y="3048"/>
                  <a:ext cx="101" cy="36"/>
                </a:xfrm>
                <a:custGeom>
                  <a:avLst/>
                  <a:gdLst>
                    <a:gd name="T0" fmla="*/ 0 w 101"/>
                    <a:gd name="T1" fmla="*/ 28 h 36"/>
                    <a:gd name="T2" fmla="*/ 22 w 101"/>
                    <a:gd name="T3" fmla="*/ 36 h 36"/>
                    <a:gd name="T4" fmla="*/ 77 w 101"/>
                    <a:gd name="T5" fmla="*/ 12 h 36"/>
                    <a:gd name="T6" fmla="*/ 101 w 101"/>
                    <a:gd name="T7" fmla="*/ 20 h 36"/>
                    <a:gd name="T8" fmla="*/ 88 w 101"/>
                    <a:gd name="T9" fmla="*/ 0 h 36"/>
                    <a:gd name="T10" fmla="*/ 24 w 101"/>
                    <a:gd name="T11" fmla="*/ 0 h 36"/>
                    <a:gd name="T12" fmla="*/ 51 w 101"/>
                    <a:gd name="T13" fmla="*/ 6 h 36"/>
                    <a:gd name="T14" fmla="*/ 0 w 101"/>
                    <a:gd name="T15" fmla="*/ 2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36">
                      <a:moveTo>
                        <a:pt x="0" y="28"/>
                      </a:moveTo>
                      <a:lnTo>
                        <a:pt x="22" y="36"/>
                      </a:lnTo>
                      <a:lnTo>
                        <a:pt x="77" y="12"/>
                      </a:lnTo>
                      <a:lnTo>
                        <a:pt x="101" y="20"/>
                      </a:lnTo>
                      <a:lnTo>
                        <a:pt x="88" y="0"/>
                      </a:lnTo>
                      <a:lnTo>
                        <a:pt x="24" y="0"/>
                      </a:lnTo>
                      <a:lnTo>
                        <a:pt x="51" y="6"/>
                      </a:lnTo>
                      <a:lnTo>
                        <a:pt x="0" y="2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94" name="Freeform 291"/>
                <p:cNvSpPr>
                  <a:spLocks/>
                </p:cNvSpPr>
                <p:nvPr/>
              </p:nvSpPr>
              <p:spPr bwMode="auto">
                <a:xfrm>
                  <a:off x="3249" y="3090"/>
                  <a:ext cx="102" cy="38"/>
                </a:xfrm>
                <a:custGeom>
                  <a:avLst/>
                  <a:gdLst>
                    <a:gd name="T0" fmla="*/ 102 w 102"/>
                    <a:gd name="T1" fmla="*/ 8 h 38"/>
                    <a:gd name="T2" fmla="*/ 79 w 102"/>
                    <a:gd name="T3" fmla="*/ 0 h 38"/>
                    <a:gd name="T4" fmla="*/ 26 w 102"/>
                    <a:gd name="T5" fmla="*/ 24 h 38"/>
                    <a:gd name="T6" fmla="*/ 0 w 102"/>
                    <a:gd name="T7" fmla="*/ 16 h 38"/>
                    <a:gd name="T8" fmla="*/ 13 w 102"/>
                    <a:gd name="T9" fmla="*/ 38 h 38"/>
                    <a:gd name="T10" fmla="*/ 79 w 102"/>
                    <a:gd name="T11" fmla="*/ 38 h 38"/>
                    <a:gd name="T12" fmla="*/ 51 w 102"/>
                    <a:gd name="T13" fmla="*/ 30 h 38"/>
                    <a:gd name="T14" fmla="*/ 102 w 102"/>
                    <a:gd name="T15" fmla="*/ 8 h 3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2" h="38">
                      <a:moveTo>
                        <a:pt x="102" y="8"/>
                      </a:moveTo>
                      <a:lnTo>
                        <a:pt x="79" y="0"/>
                      </a:lnTo>
                      <a:lnTo>
                        <a:pt x="26" y="24"/>
                      </a:lnTo>
                      <a:lnTo>
                        <a:pt x="0" y="16"/>
                      </a:lnTo>
                      <a:lnTo>
                        <a:pt x="13" y="38"/>
                      </a:lnTo>
                      <a:lnTo>
                        <a:pt x="79" y="38"/>
                      </a:lnTo>
                      <a:lnTo>
                        <a:pt x="51" y="30"/>
                      </a:lnTo>
                      <a:lnTo>
                        <a:pt x="102"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95" name="Freeform 292"/>
                <p:cNvSpPr>
                  <a:spLocks/>
                </p:cNvSpPr>
                <p:nvPr/>
              </p:nvSpPr>
              <p:spPr bwMode="auto">
                <a:xfrm>
                  <a:off x="3249" y="3090"/>
                  <a:ext cx="102" cy="38"/>
                </a:xfrm>
                <a:custGeom>
                  <a:avLst/>
                  <a:gdLst>
                    <a:gd name="T0" fmla="*/ 102 w 102"/>
                    <a:gd name="T1" fmla="*/ 8 h 38"/>
                    <a:gd name="T2" fmla="*/ 79 w 102"/>
                    <a:gd name="T3" fmla="*/ 0 h 38"/>
                    <a:gd name="T4" fmla="*/ 26 w 102"/>
                    <a:gd name="T5" fmla="*/ 24 h 38"/>
                    <a:gd name="T6" fmla="*/ 0 w 102"/>
                    <a:gd name="T7" fmla="*/ 16 h 38"/>
                    <a:gd name="T8" fmla="*/ 13 w 102"/>
                    <a:gd name="T9" fmla="*/ 38 h 38"/>
                    <a:gd name="T10" fmla="*/ 79 w 102"/>
                    <a:gd name="T11" fmla="*/ 38 h 38"/>
                    <a:gd name="T12" fmla="*/ 51 w 102"/>
                    <a:gd name="T13" fmla="*/ 30 h 38"/>
                    <a:gd name="T14" fmla="*/ 102 w 102"/>
                    <a:gd name="T15" fmla="*/ 8 h 3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2" h="38">
                      <a:moveTo>
                        <a:pt x="102" y="8"/>
                      </a:moveTo>
                      <a:lnTo>
                        <a:pt x="79" y="0"/>
                      </a:lnTo>
                      <a:lnTo>
                        <a:pt x="26" y="24"/>
                      </a:lnTo>
                      <a:lnTo>
                        <a:pt x="0" y="16"/>
                      </a:lnTo>
                      <a:lnTo>
                        <a:pt x="13" y="38"/>
                      </a:lnTo>
                      <a:lnTo>
                        <a:pt x="79" y="38"/>
                      </a:lnTo>
                      <a:lnTo>
                        <a:pt x="51" y="30"/>
                      </a:lnTo>
                      <a:lnTo>
                        <a:pt x="102"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96" name="Freeform 293"/>
                <p:cNvSpPr>
                  <a:spLocks/>
                </p:cNvSpPr>
                <p:nvPr/>
              </p:nvSpPr>
              <p:spPr bwMode="auto">
                <a:xfrm>
                  <a:off x="3255" y="3046"/>
                  <a:ext cx="101" cy="36"/>
                </a:xfrm>
                <a:custGeom>
                  <a:avLst/>
                  <a:gdLst>
                    <a:gd name="T0" fmla="*/ 0 w 101"/>
                    <a:gd name="T1" fmla="*/ 8 h 36"/>
                    <a:gd name="T2" fmla="*/ 22 w 101"/>
                    <a:gd name="T3" fmla="*/ 0 h 36"/>
                    <a:gd name="T4" fmla="*/ 77 w 101"/>
                    <a:gd name="T5" fmla="*/ 22 h 36"/>
                    <a:gd name="T6" fmla="*/ 101 w 101"/>
                    <a:gd name="T7" fmla="*/ 16 h 36"/>
                    <a:gd name="T8" fmla="*/ 88 w 101"/>
                    <a:gd name="T9" fmla="*/ 36 h 36"/>
                    <a:gd name="T10" fmla="*/ 24 w 101"/>
                    <a:gd name="T11" fmla="*/ 36 h 36"/>
                    <a:gd name="T12" fmla="*/ 50 w 101"/>
                    <a:gd name="T13" fmla="*/ 30 h 36"/>
                    <a:gd name="T14" fmla="*/ 0 w 101"/>
                    <a:gd name="T15" fmla="*/ 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36">
                      <a:moveTo>
                        <a:pt x="0" y="8"/>
                      </a:moveTo>
                      <a:lnTo>
                        <a:pt x="22" y="0"/>
                      </a:lnTo>
                      <a:lnTo>
                        <a:pt x="77" y="22"/>
                      </a:lnTo>
                      <a:lnTo>
                        <a:pt x="101" y="16"/>
                      </a:lnTo>
                      <a:lnTo>
                        <a:pt x="88" y="36"/>
                      </a:lnTo>
                      <a:lnTo>
                        <a:pt x="24" y="36"/>
                      </a:lnTo>
                      <a:lnTo>
                        <a:pt x="50" y="30"/>
                      </a:lnTo>
                      <a:lnTo>
                        <a:pt x="0"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97" name="Freeform 294"/>
                <p:cNvSpPr>
                  <a:spLocks/>
                </p:cNvSpPr>
                <p:nvPr/>
              </p:nvSpPr>
              <p:spPr bwMode="auto">
                <a:xfrm>
                  <a:off x="3255" y="3046"/>
                  <a:ext cx="101" cy="36"/>
                </a:xfrm>
                <a:custGeom>
                  <a:avLst/>
                  <a:gdLst>
                    <a:gd name="T0" fmla="*/ 0 w 101"/>
                    <a:gd name="T1" fmla="*/ 8 h 36"/>
                    <a:gd name="T2" fmla="*/ 22 w 101"/>
                    <a:gd name="T3" fmla="*/ 0 h 36"/>
                    <a:gd name="T4" fmla="*/ 77 w 101"/>
                    <a:gd name="T5" fmla="*/ 22 h 36"/>
                    <a:gd name="T6" fmla="*/ 101 w 101"/>
                    <a:gd name="T7" fmla="*/ 16 h 36"/>
                    <a:gd name="T8" fmla="*/ 88 w 101"/>
                    <a:gd name="T9" fmla="*/ 36 h 36"/>
                    <a:gd name="T10" fmla="*/ 24 w 101"/>
                    <a:gd name="T11" fmla="*/ 36 h 36"/>
                    <a:gd name="T12" fmla="*/ 50 w 101"/>
                    <a:gd name="T13" fmla="*/ 30 h 36"/>
                    <a:gd name="T14" fmla="*/ 0 w 101"/>
                    <a:gd name="T15" fmla="*/ 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36">
                      <a:moveTo>
                        <a:pt x="0" y="8"/>
                      </a:moveTo>
                      <a:lnTo>
                        <a:pt x="22" y="0"/>
                      </a:lnTo>
                      <a:lnTo>
                        <a:pt x="77" y="22"/>
                      </a:lnTo>
                      <a:lnTo>
                        <a:pt x="101" y="16"/>
                      </a:lnTo>
                      <a:lnTo>
                        <a:pt x="88" y="36"/>
                      </a:lnTo>
                      <a:lnTo>
                        <a:pt x="24" y="36"/>
                      </a:lnTo>
                      <a:lnTo>
                        <a:pt x="50" y="30"/>
                      </a:lnTo>
                      <a:lnTo>
                        <a:pt x="0"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98" name="Freeform 295"/>
                <p:cNvSpPr>
                  <a:spLocks/>
                </p:cNvSpPr>
                <p:nvPr/>
              </p:nvSpPr>
              <p:spPr bwMode="auto">
                <a:xfrm>
                  <a:off x="3356" y="3094"/>
                  <a:ext cx="102" cy="36"/>
                </a:xfrm>
                <a:custGeom>
                  <a:avLst/>
                  <a:gdLst>
                    <a:gd name="T0" fmla="*/ 102 w 102"/>
                    <a:gd name="T1" fmla="*/ 28 h 36"/>
                    <a:gd name="T2" fmla="*/ 79 w 102"/>
                    <a:gd name="T3" fmla="*/ 36 h 36"/>
                    <a:gd name="T4" fmla="*/ 26 w 102"/>
                    <a:gd name="T5" fmla="*/ 12 h 36"/>
                    <a:gd name="T6" fmla="*/ 0 w 102"/>
                    <a:gd name="T7" fmla="*/ 20 h 36"/>
                    <a:gd name="T8" fmla="*/ 13 w 102"/>
                    <a:gd name="T9" fmla="*/ 0 h 36"/>
                    <a:gd name="T10" fmla="*/ 79 w 102"/>
                    <a:gd name="T11" fmla="*/ 0 h 36"/>
                    <a:gd name="T12" fmla="*/ 51 w 102"/>
                    <a:gd name="T13" fmla="*/ 6 h 36"/>
                    <a:gd name="T14" fmla="*/ 102 w 102"/>
                    <a:gd name="T15" fmla="*/ 2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2" h="36">
                      <a:moveTo>
                        <a:pt x="102" y="28"/>
                      </a:moveTo>
                      <a:lnTo>
                        <a:pt x="79" y="36"/>
                      </a:lnTo>
                      <a:lnTo>
                        <a:pt x="26" y="12"/>
                      </a:lnTo>
                      <a:lnTo>
                        <a:pt x="0" y="20"/>
                      </a:lnTo>
                      <a:lnTo>
                        <a:pt x="13" y="0"/>
                      </a:lnTo>
                      <a:lnTo>
                        <a:pt x="79" y="0"/>
                      </a:lnTo>
                      <a:lnTo>
                        <a:pt x="51" y="6"/>
                      </a:lnTo>
                      <a:lnTo>
                        <a:pt x="102" y="2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99" name="Freeform 296"/>
                <p:cNvSpPr>
                  <a:spLocks/>
                </p:cNvSpPr>
                <p:nvPr/>
              </p:nvSpPr>
              <p:spPr bwMode="auto">
                <a:xfrm>
                  <a:off x="3356" y="3094"/>
                  <a:ext cx="102" cy="36"/>
                </a:xfrm>
                <a:custGeom>
                  <a:avLst/>
                  <a:gdLst>
                    <a:gd name="T0" fmla="*/ 102 w 102"/>
                    <a:gd name="T1" fmla="*/ 28 h 36"/>
                    <a:gd name="T2" fmla="*/ 79 w 102"/>
                    <a:gd name="T3" fmla="*/ 36 h 36"/>
                    <a:gd name="T4" fmla="*/ 26 w 102"/>
                    <a:gd name="T5" fmla="*/ 12 h 36"/>
                    <a:gd name="T6" fmla="*/ 0 w 102"/>
                    <a:gd name="T7" fmla="*/ 20 h 36"/>
                    <a:gd name="T8" fmla="*/ 13 w 102"/>
                    <a:gd name="T9" fmla="*/ 0 h 36"/>
                    <a:gd name="T10" fmla="*/ 79 w 102"/>
                    <a:gd name="T11" fmla="*/ 0 h 36"/>
                    <a:gd name="T12" fmla="*/ 51 w 102"/>
                    <a:gd name="T13" fmla="*/ 6 h 36"/>
                    <a:gd name="T14" fmla="*/ 102 w 102"/>
                    <a:gd name="T15" fmla="*/ 2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2" h="36">
                      <a:moveTo>
                        <a:pt x="102" y="28"/>
                      </a:moveTo>
                      <a:lnTo>
                        <a:pt x="79" y="36"/>
                      </a:lnTo>
                      <a:lnTo>
                        <a:pt x="26" y="12"/>
                      </a:lnTo>
                      <a:lnTo>
                        <a:pt x="0" y="20"/>
                      </a:lnTo>
                      <a:lnTo>
                        <a:pt x="13" y="0"/>
                      </a:lnTo>
                      <a:lnTo>
                        <a:pt x="79" y="0"/>
                      </a:lnTo>
                      <a:lnTo>
                        <a:pt x="51" y="6"/>
                      </a:lnTo>
                      <a:lnTo>
                        <a:pt x="102" y="2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grpSp>
          <p:grpSp>
            <p:nvGrpSpPr>
              <p:cNvPr id="83" name="Group 297"/>
              <p:cNvGrpSpPr>
                <a:grpSpLocks/>
              </p:cNvGrpSpPr>
              <p:nvPr/>
            </p:nvGrpSpPr>
            <p:grpSpPr bwMode="auto">
              <a:xfrm>
                <a:off x="3251" y="3048"/>
                <a:ext cx="212" cy="84"/>
                <a:chOff x="3251" y="3048"/>
                <a:chExt cx="212" cy="84"/>
              </a:xfrm>
            </p:grpSpPr>
            <p:sp>
              <p:nvSpPr>
                <p:cNvPr id="84" name="Freeform 298"/>
                <p:cNvSpPr>
                  <a:spLocks/>
                </p:cNvSpPr>
                <p:nvPr/>
              </p:nvSpPr>
              <p:spPr bwMode="auto">
                <a:xfrm>
                  <a:off x="3362" y="3050"/>
                  <a:ext cx="101" cy="36"/>
                </a:xfrm>
                <a:custGeom>
                  <a:avLst/>
                  <a:gdLst>
                    <a:gd name="T0" fmla="*/ 0 w 101"/>
                    <a:gd name="T1" fmla="*/ 28 h 36"/>
                    <a:gd name="T2" fmla="*/ 22 w 101"/>
                    <a:gd name="T3" fmla="*/ 36 h 36"/>
                    <a:gd name="T4" fmla="*/ 77 w 101"/>
                    <a:gd name="T5" fmla="*/ 12 h 36"/>
                    <a:gd name="T6" fmla="*/ 101 w 101"/>
                    <a:gd name="T7" fmla="*/ 20 h 36"/>
                    <a:gd name="T8" fmla="*/ 88 w 101"/>
                    <a:gd name="T9" fmla="*/ 0 h 36"/>
                    <a:gd name="T10" fmla="*/ 24 w 101"/>
                    <a:gd name="T11" fmla="*/ 0 h 36"/>
                    <a:gd name="T12" fmla="*/ 51 w 101"/>
                    <a:gd name="T13" fmla="*/ 6 h 36"/>
                    <a:gd name="T14" fmla="*/ 0 w 101"/>
                    <a:gd name="T15" fmla="*/ 2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36">
                      <a:moveTo>
                        <a:pt x="0" y="28"/>
                      </a:moveTo>
                      <a:lnTo>
                        <a:pt x="22" y="36"/>
                      </a:lnTo>
                      <a:lnTo>
                        <a:pt x="77" y="12"/>
                      </a:lnTo>
                      <a:lnTo>
                        <a:pt x="101" y="20"/>
                      </a:lnTo>
                      <a:lnTo>
                        <a:pt x="88" y="0"/>
                      </a:lnTo>
                      <a:lnTo>
                        <a:pt x="24" y="0"/>
                      </a:lnTo>
                      <a:lnTo>
                        <a:pt x="51" y="6"/>
                      </a:lnTo>
                      <a:lnTo>
                        <a:pt x="0"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85" name="Freeform 299"/>
                <p:cNvSpPr>
                  <a:spLocks/>
                </p:cNvSpPr>
                <p:nvPr/>
              </p:nvSpPr>
              <p:spPr bwMode="auto">
                <a:xfrm>
                  <a:off x="3362" y="3050"/>
                  <a:ext cx="101" cy="36"/>
                </a:xfrm>
                <a:custGeom>
                  <a:avLst/>
                  <a:gdLst>
                    <a:gd name="T0" fmla="*/ 0 w 101"/>
                    <a:gd name="T1" fmla="*/ 28 h 36"/>
                    <a:gd name="T2" fmla="*/ 22 w 101"/>
                    <a:gd name="T3" fmla="*/ 36 h 36"/>
                    <a:gd name="T4" fmla="*/ 77 w 101"/>
                    <a:gd name="T5" fmla="*/ 12 h 36"/>
                    <a:gd name="T6" fmla="*/ 101 w 101"/>
                    <a:gd name="T7" fmla="*/ 20 h 36"/>
                    <a:gd name="T8" fmla="*/ 88 w 101"/>
                    <a:gd name="T9" fmla="*/ 0 h 36"/>
                    <a:gd name="T10" fmla="*/ 24 w 101"/>
                    <a:gd name="T11" fmla="*/ 0 h 36"/>
                    <a:gd name="T12" fmla="*/ 51 w 101"/>
                    <a:gd name="T13" fmla="*/ 6 h 36"/>
                    <a:gd name="T14" fmla="*/ 0 w 101"/>
                    <a:gd name="T15" fmla="*/ 2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36">
                      <a:moveTo>
                        <a:pt x="0" y="28"/>
                      </a:moveTo>
                      <a:lnTo>
                        <a:pt x="22" y="36"/>
                      </a:lnTo>
                      <a:lnTo>
                        <a:pt x="77" y="12"/>
                      </a:lnTo>
                      <a:lnTo>
                        <a:pt x="101" y="20"/>
                      </a:lnTo>
                      <a:lnTo>
                        <a:pt x="88" y="0"/>
                      </a:lnTo>
                      <a:lnTo>
                        <a:pt x="24" y="0"/>
                      </a:lnTo>
                      <a:lnTo>
                        <a:pt x="51" y="6"/>
                      </a:lnTo>
                      <a:lnTo>
                        <a:pt x="0"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86" name="Freeform 300"/>
                <p:cNvSpPr>
                  <a:spLocks/>
                </p:cNvSpPr>
                <p:nvPr/>
              </p:nvSpPr>
              <p:spPr bwMode="auto">
                <a:xfrm>
                  <a:off x="3251" y="3092"/>
                  <a:ext cx="101" cy="38"/>
                </a:xfrm>
                <a:custGeom>
                  <a:avLst/>
                  <a:gdLst>
                    <a:gd name="T0" fmla="*/ 101 w 101"/>
                    <a:gd name="T1" fmla="*/ 8 h 38"/>
                    <a:gd name="T2" fmla="*/ 79 w 101"/>
                    <a:gd name="T3" fmla="*/ 0 h 38"/>
                    <a:gd name="T4" fmla="*/ 26 w 101"/>
                    <a:gd name="T5" fmla="*/ 24 h 38"/>
                    <a:gd name="T6" fmla="*/ 0 w 101"/>
                    <a:gd name="T7" fmla="*/ 16 h 38"/>
                    <a:gd name="T8" fmla="*/ 13 w 101"/>
                    <a:gd name="T9" fmla="*/ 38 h 38"/>
                    <a:gd name="T10" fmla="*/ 79 w 101"/>
                    <a:gd name="T11" fmla="*/ 38 h 38"/>
                    <a:gd name="T12" fmla="*/ 51 w 101"/>
                    <a:gd name="T13" fmla="*/ 30 h 38"/>
                    <a:gd name="T14" fmla="*/ 101 w 101"/>
                    <a:gd name="T15" fmla="*/ 8 h 3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38">
                      <a:moveTo>
                        <a:pt x="101" y="8"/>
                      </a:moveTo>
                      <a:lnTo>
                        <a:pt x="79" y="0"/>
                      </a:lnTo>
                      <a:lnTo>
                        <a:pt x="26" y="24"/>
                      </a:lnTo>
                      <a:lnTo>
                        <a:pt x="0" y="16"/>
                      </a:lnTo>
                      <a:lnTo>
                        <a:pt x="13" y="38"/>
                      </a:lnTo>
                      <a:lnTo>
                        <a:pt x="79" y="38"/>
                      </a:lnTo>
                      <a:lnTo>
                        <a:pt x="51" y="30"/>
                      </a:lnTo>
                      <a:lnTo>
                        <a:pt x="101"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87" name="Freeform 301"/>
                <p:cNvSpPr>
                  <a:spLocks/>
                </p:cNvSpPr>
                <p:nvPr/>
              </p:nvSpPr>
              <p:spPr bwMode="auto">
                <a:xfrm>
                  <a:off x="3251" y="3092"/>
                  <a:ext cx="101" cy="38"/>
                </a:xfrm>
                <a:custGeom>
                  <a:avLst/>
                  <a:gdLst>
                    <a:gd name="T0" fmla="*/ 101 w 101"/>
                    <a:gd name="T1" fmla="*/ 8 h 38"/>
                    <a:gd name="T2" fmla="*/ 79 w 101"/>
                    <a:gd name="T3" fmla="*/ 0 h 38"/>
                    <a:gd name="T4" fmla="*/ 26 w 101"/>
                    <a:gd name="T5" fmla="*/ 24 h 38"/>
                    <a:gd name="T6" fmla="*/ 0 w 101"/>
                    <a:gd name="T7" fmla="*/ 16 h 38"/>
                    <a:gd name="T8" fmla="*/ 13 w 101"/>
                    <a:gd name="T9" fmla="*/ 38 h 38"/>
                    <a:gd name="T10" fmla="*/ 79 w 101"/>
                    <a:gd name="T11" fmla="*/ 38 h 38"/>
                    <a:gd name="T12" fmla="*/ 51 w 101"/>
                    <a:gd name="T13" fmla="*/ 30 h 38"/>
                    <a:gd name="T14" fmla="*/ 101 w 101"/>
                    <a:gd name="T15" fmla="*/ 8 h 3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38">
                      <a:moveTo>
                        <a:pt x="101" y="8"/>
                      </a:moveTo>
                      <a:lnTo>
                        <a:pt x="79" y="0"/>
                      </a:lnTo>
                      <a:lnTo>
                        <a:pt x="26" y="24"/>
                      </a:lnTo>
                      <a:lnTo>
                        <a:pt x="0" y="16"/>
                      </a:lnTo>
                      <a:lnTo>
                        <a:pt x="13" y="38"/>
                      </a:lnTo>
                      <a:lnTo>
                        <a:pt x="79" y="38"/>
                      </a:lnTo>
                      <a:lnTo>
                        <a:pt x="51" y="30"/>
                      </a:lnTo>
                      <a:lnTo>
                        <a:pt x="101"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88" name="Freeform 302"/>
                <p:cNvSpPr>
                  <a:spLocks/>
                </p:cNvSpPr>
                <p:nvPr/>
              </p:nvSpPr>
              <p:spPr bwMode="auto">
                <a:xfrm>
                  <a:off x="3257" y="3048"/>
                  <a:ext cx="101" cy="36"/>
                </a:xfrm>
                <a:custGeom>
                  <a:avLst/>
                  <a:gdLst>
                    <a:gd name="T0" fmla="*/ 0 w 101"/>
                    <a:gd name="T1" fmla="*/ 8 h 36"/>
                    <a:gd name="T2" fmla="*/ 22 w 101"/>
                    <a:gd name="T3" fmla="*/ 0 h 36"/>
                    <a:gd name="T4" fmla="*/ 77 w 101"/>
                    <a:gd name="T5" fmla="*/ 22 h 36"/>
                    <a:gd name="T6" fmla="*/ 101 w 101"/>
                    <a:gd name="T7" fmla="*/ 16 h 36"/>
                    <a:gd name="T8" fmla="*/ 88 w 101"/>
                    <a:gd name="T9" fmla="*/ 36 h 36"/>
                    <a:gd name="T10" fmla="*/ 24 w 101"/>
                    <a:gd name="T11" fmla="*/ 36 h 36"/>
                    <a:gd name="T12" fmla="*/ 50 w 101"/>
                    <a:gd name="T13" fmla="*/ 30 h 36"/>
                    <a:gd name="T14" fmla="*/ 0 w 101"/>
                    <a:gd name="T15" fmla="*/ 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36">
                      <a:moveTo>
                        <a:pt x="0" y="8"/>
                      </a:moveTo>
                      <a:lnTo>
                        <a:pt x="22" y="0"/>
                      </a:lnTo>
                      <a:lnTo>
                        <a:pt x="77" y="22"/>
                      </a:lnTo>
                      <a:lnTo>
                        <a:pt x="101" y="16"/>
                      </a:lnTo>
                      <a:lnTo>
                        <a:pt x="88" y="36"/>
                      </a:lnTo>
                      <a:lnTo>
                        <a:pt x="24" y="36"/>
                      </a:lnTo>
                      <a:lnTo>
                        <a:pt x="50" y="30"/>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89" name="Freeform 303"/>
                <p:cNvSpPr>
                  <a:spLocks/>
                </p:cNvSpPr>
                <p:nvPr/>
              </p:nvSpPr>
              <p:spPr bwMode="auto">
                <a:xfrm>
                  <a:off x="3257" y="3048"/>
                  <a:ext cx="101" cy="36"/>
                </a:xfrm>
                <a:custGeom>
                  <a:avLst/>
                  <a:gdLst>
                    <a:gd name="T0" fmla="*/ 0 w 101"/>
                    <a:gd name="T1" fmla="*/ 8 h 36"/>
                    <a:gd name="T2" fmla="*/ 22 w 101"/>
                    <a:gd name="T3" fmla="*/ 0 h 36"/>
                    <a:gd name="T4" fmla="*/ 77 w 101"/>
                    <a:gd name="T5" fmla="*/ 22 h 36"/>
                    <a:gd name="T6" fmla="*/ 101 w 101"/>
                    <a:gd name="T7" fmla="*/ 16 h 36"/>
                    <a:gd name="T8" fmla="*/ 88 w 101"/>
                    <a:gd name="T9" fmla="*/ 36 h 36"/>
                    <a:gd name="T10" fmla="*/ 24 w 101"/>
                    <a:gd name="T11" fmla="*/ 36 h 36"/>
                    <a:gd name="T12" fmla="*/ 50 w 101"/>
                    <a:gd name="T13" fmla="*/ 30 h 36"/>
                    <a:gd name="T14" fmla="*/ 0 w 101"/>
                    <a:gd name="T15" fmla="*/ 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36">
                      <a:moveTo>
                        <a:pt x="0" y="8"/>
                      </a:moveTo>
                      <a:lnTo>
                        <a:pt x="22" y="0"/>
                      </a:lnTo>
                      <a:lnTo>
                        <a:pt x="77" y="22"/>
                      </a:lnTo>
                      <a:lnTo>
                        <a:pt x="101" y="16"/>
                      </a:lnTo>
                      <a:lnTo>
                        <a:pt x="88" y="36"/>
                      </a:lnTo>
                      <a:lnTo>
                        <a:pt x="24" y="36"/>
                      </a:lnTo>
                      <a:lnTo>
                        <a:pt x="50" y="30"/>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90" name="Freeform 304"/>
                <p:cNvSpPr>
                  <a:spLocks/>
                </p:cNvSpPr>
                <p:nvPr/>
              </p:nvSpPr>
              <p:spPr bwMode="auto">
                <a:xfrm>
                  <a:off x="3358" y="3096"/>
                  <a:ext cx="102" cy="36"/>
                </a:xfrm>
                <a:custGeom>
                  <a:avLst/>
                  <a:gdLst>
                    <a:gd name="T0" fmla="*/ 102 w 102"/>
                    <a:gd name="T1" fmla="*/ 28 h 36"/>
                    <a:gd name="T2" fmla="*/ 79 w 102"/>
                    <a:gd name="T3" fmla="*/ 36 h 36"/>
                    <a:gd name="T4" fmla="*/ 26 w 102"/>
                    <a:gd name="T5" fmla="*/ 12 h 36"/>
                    <a:gd name="T6" fmla="*/ 0 w 102"/>
                    <a:gd name="T7" fmla="*/ 20 h 36"/>
                    <a:gd name="T8" fmla="*/ 13 w 102"/>
                    <a:gd name="T9" fmla="*/ 0 h 36"/>
                    <a:gd name="T10" fmla="*/ 79 w 102"/>
                    <a:gd name="T11" fmla="*/ 0 h 36"/>
                    <a:gd name="T12" fmla="*/ 51 w 102"/>
                    <a:gd name="T13" fmla="*/ 6 h 36"/>
                    <a:gd name="T14" fmla="*/ 102 w 102"/>
                    <a:gd name="T15" fmla="*/ 2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2" h="36">
                      <a:moveTo>
                        <a:pt x="102" y="28"/>
                      </a:moveTo>
                      <a:lnTo>
                        <a:pt x="79" y="36"/>
                      </a:lnTo>
                      <a:lnTo>
                        <a:pt x="26" y="12"/>
                      </a:lnTo>
                      <a:lnTo>
                        <a:pt x="0" y="20"/>
                      </a:lnTo>
                      <a:lnTo>
                        <a:pt x="13" y="0"/>
                      </a:lnTo>
                      <a:lnTo>
                        <a:pt x="79" y="0"/>
                      </a:lnTo>
                      <a:lnTo>
                        <a:pt x="51" y="6"/>
                      </a:lnTo>
                      <a:lnTo>
                        <a:pt x="102"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91" name="Freeform 305"/>
                <p:cNvSpPr>
                  <a:spLocks/>
                </p:cNvSpPr>
                <p:nvPr/>
              </p:nvSpPr>
              <p:spPr bwMode="auto">
                <a:xfrm>
                  <a:off x="3358" y="3096"/>
                  <a:ext cx="102" cy="36"/>
                </a:xfrm>
                <a:custGeom>
                  <a:avLst/>
                  <a:gdLst>
                    <a:gd name="T0" fmla="*/ 102 w 102"/>
                    <a:gd name="T1" fmla="*/ 28 h 36"/>
                    <a:gd name="T2" fmla="*/ 79 w 102"/>
                    <a:gd name="T3" fmla="*/ 36 h 36"/>
                    <a:gd name="T4" fmla="*/ 26 w 102"/>
                    <a:gd name="T5" fmla="*/ 12 h 36"/>
                    <a:gd name="T6" fmla="*/ 0 w 102"/>
                    <a:gd name="T7" fmla="*/ 20 h 36"/>
                    <a:gd name="T8" fmla="*/ 13 w 102"/>
                    <a:gd name="T9" fmla="*/ 0 h 36"/>
                    <a:gd name="T10" fmla="*/ 79 w 102"/>
                    <a:gd name="T11" fmla="*/ 0 h 36"/>
                    <a:gd name="T12" fmla="*/ 51 w 102"/>
                    <a:gd name="T13" fmla="*/ 6 h 36"/>
                    <a:gd name="T14" fmla="*/ 102 w 102"/>
                    <a:gd name="T15" fmla="*/ 2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2" h="36">
                      <a:moveTo>
                        <a:pt x="102" y="28"/>
                      </a:moveTo>
                      <a:lnTo>
                        <a:pt x="79" y="36"/>
                      </a:lnTo>
                      <a:lnTo>
                        <a:pt x="26" y="12"/>
                      </a:lnTo>
                      <a:lnTo>
                        <a:pt x="0" y="20"/>
                      </a:lnTo>
                      <a:lnTo>
                        <a:pt x="13" y="0"/>
                      </a:lnTo>
                      <a:lnTo>
                        <a:pt x="79" y="0"/>
                      </a:lnTo>
                      <a:lnTo>
                        <a:pt x="51" y="6"/>
                      </a:lnTo>
                      <a:lnTo>
                        <a:pt x="102"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grpSp>
        </p:grpSp>
        <p:sp>
          <p:nvSpPr>
            <p:cNvPr id="80" name="Line 306"/>
            <p:cNvSpPr>
              <a:spLocks noChangeShapeType="1"/>
            </p:cNvSpPr>
            <p:nvPr/>
          </p:nvSpPr>
          <p:spPr bwMode="auto">
            <a:xfrm>
              <a:off x="3202" y="3088"/>
              <a:ext cx="1" cy="80"/>
            </a:xfrm>
            <a:prstGeom prst="line">
              <a:avLst/>
            </a:prstGeom>
            <a:noFill/>
            <a:ln w="3175">
              <a:solidFill>
                <a:srgbClr val="AAE6FF"/>
              </a:solidFill>
              <a:round/>
              <a:headEnd/>
              <a:tailEnd/>
            </a:ln>
            <a:extLst>
              <a:ext uri="{909E8E84-426E-40DD-AFC4-6F175D3DCCD1}">
                <a14:hiddenFill xmlns:a14="http://schemas.microsoft.com/office/drawing/2010/main">
                  <a:noFill/>
                </a14:hiddenFill>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81" name="Line 307"/>
            <p:cNvSpPr>
              <a:spLocks noChangeShapeType="1"/>
            </p:cNvSpPr>
            <p:nvPr/>
          </p:nvSpPr>
          <p:spPr bwMode="auto">
            <a:xfrm>
              <a:off x="3510" y="3088"/>
              <a:ext cx="1" cy="80"/>
            </a:xfrm>
            <a:prstGeom prst="line">
              <a:avLst/>
            </a:prstGeom>
            <a:noFill/>
            <a:ln w="3175">
              <a:solidFill>
                <a:srgbClr val="AAE6FF"/>
              </a:solidFill>
              <a:round/>
              <a:headEnd/>
              <a:tailEnd/>
            </a:ln>
            <a:extLst>
              <a:ext uri="{909E8E84-426E-40DD-AFC4-6F175D3DCCD1}">
                <a14:hiddenFill xmlns:a14="http://schemas.microsoft.com/office/drawing/2010/main">
                  <a:noFill/>
                </a14:hiddenFill>
              </a:ext>
            </a:extLst>
          </p:spPr>
          <p:txBody>
            <a:bodyPr/>
            <a:lstStyle/>
            <a:p>
              <a:endParaRPr lang="zh-CN" altLang="en-US" sz="1400" b="1">
                <a:solidFill>
                  <a:srgbClr val="000099"/>
                </a:solidFill>
                <a:latin typeface="微软雅黑" pitchFamily="34" charset="-122"/>
                <a:ea typeface="微软雅黑" pitchFamily="34" charset="-122"/>
              </a:endParaRPr>
            </a:p>
          </p:txBody>
        </p:sp>
      </p:grpSp>
      <p:sp>
        <p:nvSpPr>
          <p:cNvPr id="100" name="Rectangle 308"/>
          <p:cNvSpPr>
            <a:spLocks noChangeArrowheads="1"/>
          </p:cNvSpPr>
          <p:nvPr/>
        </p:nvSpPr>
        <p:spPr bwMode="auto">
          <a:xfrm>
            <a:off x="6156415" y="2477488"/>
            <a:ext cx="729863" cy="3230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101" name="Rectangle 309"/>
          <p:cNvSpPr>
            <a:spLocks noChangeArrowheads="1"/>
          </p:cNvSpPr>
          <p:nvPr/>
        </p:nvSpPr>
        <p:spPr bwMode="auto">
          <a:xfrm>
            <a:off x="6538749" y="2918228"/>
            <a:ext cx="538609"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1" hangingPunct="1"/>
            <a:r>
              <a:rPr kumimoji="1" lang="zh-CN" altLang="en-US" sz="1400" b="1" dirty="0">
                <a:solidFill>
                  <a:srgbClr val="000099"/>
                </a:solidFill>
                <a:latin typeface="微软雅黑" pitchFamily="34" charset="-122"/>
                <a:ea typeface="微软雅黑" pitchFamily="34" charset="-122"/>
              </a:rPr>
              <a:t>互联网</a:t>
            </a:r>
          </a:p>
        </p:txBody>
      </p:sp>
      <p:sp>
        <p:nvSpPr>
          <p:cNvPr id="102" name="Rectangle 310"/>
          <p:cNvSpPr>
            <a:spLocks noChangeArrowheads="1"/>
          </p:cNvSpPr>
          <p:nvPr/>
        </p:nvSpPr>
        <p:spPr bwMode="auto">
          <a:xfrm>
            <a:off x="3635069" y="2550744"/>
            <a:ext cx="327853" cy="301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103" name="Rectangle 311"/>
          <p:cNvSpPr>
            <a:spLocks noChangeArrowheads="1"/>
          </p:cNvSpPr>
          <p:nvPr/>
        </p:nvSpPr>
        <p:spPr bwMode="auto">
          <a:xfrm>
            <a:off x="2933828" y="3134394"/>
            <a:ext cx="355175" cy="302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104" name="Rectangle 312"/>
          <p:cNvSpPr>
            <a:spLocks noChangeArrowheads="1"/>
          </p:cNvSpPr>
          <p:nvPr/>
        </p:nvSpPr>
        <p:spPr bwMode="auto">
          <a:xfrm>
            <a:off x="1947668" y="2842569"/>
            <a:ext cx="357776" cy="301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105" name="Rectangle 313"/>
          <p:cNvSpPr>
            <a:spLocks noChangeArrowheads="1"/>
          </p:cNvSpPr>
          <p:nvPr/>
        </p:nvSpPr>
        <p:spPr bwMode="auto">
          <a:xfrm>
            <a:off x="965070" y="2717192"/>
            <a:ext cx="461665"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1" hangingPunct="1"/>
            <a:r>
              <a:rPr kumimoji="1" lang="zh-CN" altLang="en-US" sz="1200" b="1" dirty="0">
                <a:solidFill>
                  <a:schemeClr val="bg1"/>
                </a:solidFill>
                <a:latin typeface="微软雅黑" pitchFamily="34" charset="-122"/>
                <a:ea typeface="微软雅黑" pitchFamily="34" charset="-122"/>
              </a:rPr>
              <a:t>浏览器</a:t>
            </a:r>
          </a:p>
        </p:txBody>
      </p:sp>
      <p:sp>
        <p:nvSpPr>
          <p:cNvPr id="106" name="Rectangle 314"/>
          <p:cNvSpPr>
            <a:spLocks noChangeArrowheads="1"/>
          </p:cNvSpPr>
          <p:nvPr/>
        </p:nvSpPr>
        <p:spPr bwMode="auto">
          <a:xfrm>
            <a:off x="3631167" y="2571160"/>
            <a:ext cx="19877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1" hangingPunct="1"/>
            <a:r>
              <a:rPr kumimoji="1" lang="en-US" altLang="zh-CN" sz="1400" b="1">
                <a:solidFill>
                  <a:srgbClr val="000099"/>
                </a:solidFill>
                <a:latin typeface="微软雅黑" pitchFamily="34" charset="-122"/>
                <a:ea typeface="微软雅黑" pitchFamily="34" charset="-122"/>
              </a:rPr>
              <a:t>R</a:t>
            </a:r>
            <a:r>
              <a:rPr kumimoji="1" lang="en-US" altLang="zh-CN" sz="1400" b="1" baseline="-25000">
                <a:solidFill>
                  <a:srgbClr val="000099"/>
                </a:solidFill>
                <a:latin typeface="微软雅黑" pitchFamily="34" charset="-122"/>
                <a:ea typeface="微软雅黑" pitchFamily="34" charset="-122"/>
              </a:rPr>
              <a:t>1</a:t>
            </a:r>
          </a:p>
        </p:txBody>
      </p:sp>
      <p:sp>
        <p:nvSpPr>
          <p:cNvPr id="107" name="Rectangle 315"/>
          <p:cNvSpPr>
            <a:spLocks noChangeArrowheads="1"/>
          </p:cNvSpPr>
          <p:nvPr/>
        </p:nvSpPr>
        <p:spPr bwMode="auto">
          <a:xfrm>
            <a:off x="5779123" y="2572360"/>
            <a:ext cx="19877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1" hangingPunct="1"/>
            <a:r>
              <a:rPr kumimoji="1" lang="en-US" altLang="zh-CN" sz="1400" b="1">
                <a:solidFill>
                  <a:srgbClr val="000099"/>
                </a:solidFill>
                <a:latin typeface="微软雅黑" pitchFamily="34" charset="-122"/>
                <a:ea typeface="微软雅黑" pitchFamily="34" charset="-122"/>
              </a:rPr>
              <a:t>R</a:t>
            </a:r>
            <a:r>
              <a:rPr kumimoji="1" lang="en-US" altLang="zh-CN" sz="1400" b="1" baseline="-25000">
                <a:solidFill>
                  <a:srgbClr val="000099"/>
                </a:solidFill>
                <a:latin typeface="微软雅黑" pitchFamily="34" charset="-122"/>
                <a:ea typeface="微软雅黑" pitchFamily="34" charset="-122"/>
              </a:rPr>
              <a:t>2</a:t>
            </a:r>
          </a:p>
        </p:txBody>
      </p:sp>
      <p:pic>
        <p:nvPicPr>
          <p:cNvPr id="112" name="图片 1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441832" y="1619849"/>
            <a:ext cx="441076" cy="617506"/>
          </a:xfrm>
          <a:prstGeom prst="rect">
            <a:avLst/>
          </a:prstGeom>
        </p:spPr>
      </p:pic>
      <p:pic>
        <p:nvPicPr>
          <p:cNvPr id="113" name="Picture 197" descr="jisuanji"/>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428579" y="1855731"/>
            <a:ext cx="516657" cy="516658"/>
          </a:xfrm>
          <a:prstGeom prst="rect">
            <a:avLst/>
          </a:prstGeom>
          <a:noFill/>
          <a:extLst>
            <a:ext uri="{909E8E84-426E-40DD-AFC4-6F175D3DCCD1}">
              <a14:hiddenFill xmlns:a14="http://schemas.microsoft.com/office/drawing/2010/main">
                <a:solidFill>
                  <a:srgbClr val="FFFFFF"/>
                </a:solidFill>
              </a14:hiddenFill>
            </a:ext>
          </a:extLst>
        </p:spPr>
      </p:pic>
      <p:pic>
        <p:nvPicPr>
          <p:cNvPr id="114" name="Picture 197" descr="jisuanji"/>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499835" y="2432164"/>
            <a:ext cx="516657" cy="516658"/>
          </a:xfrm>
          <a:prstGeom prst="rect">
            <a:avLst/>
          </a:prstGeom>
          <a:noFill/>
          <a:extLst>
            <a:ext uri="{909E8E84-426E-40DD-AFC4-6F175D3DCCD1}">
              <a14:hiddenFill xmlns:a14="http://schemas.microsoft.com/office/drawing/2010/main">
                <a:solidFill>
                  <a:srgbClr val="FFFFFF"/>
                </a:solidFill>
              </a14:hiddenFill>
            </a:ext>
          </a:extLst>
        </p:spPr>
      </p:pic>
      <p:pic>
        <p:nvPicPr>
          <p:cNvPr id="115" name="Picture 197" descr="jisuanji"/>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428579" y="3432925"/>
            <a:ext cx="516657" cy="516658"/>
          </a:xfrm>
          <a:prstGeom prst="rect">
            <a:avLst/>
          </a:prstGeom>
          <a:noFill/>
          <a:extLst>
            <a:ext uri="{909E8E84-426E-40DD-AFC4-6F175D3DCCD1}">
              <a14:hiddenFill xmlns:a14="http://schemas.microsoft.com/office/drawing/2010/main">
                <a:solidFill>
                  <a:srgbClr val="FFFFFF"/>
                </a:solidFill>
              </a14:hiddenFill>
            </a:ext>
          </a:extLst>
        </p:spPr>
      </p:pic>
      <p:pic>
        <p:nvPicPr>
          <p:cNvPr id="116" name="Picture 197" descr="jisuanji"/>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30256" y="2930408"/>
            <a:ext cx="516657" cy="516658"/>
          </a:xfrm>
          <a:prstGeom prst="rect">
            <a:avLst/>
          </a:prstGeom>
          <a:noFill/>
          <a:extLst>
            <a:ext uri="{909E8E84-426E-40DD-AFC4-6F175D3DCCD1}">
              <a14:hiddenFill xmlns:a14="http://schemas.microsoft.com/office/drawing/2010/main">
                <a:solidFill>
                  <a:srgbClr val="FFFFFF"/>
                </a:solidFill>
              </a14:hiddenFill>
            </a:ext>
          </a:extLst>
        </p:spPr>
      </p:pic>
      <p:pic>
        <p:nvPicPr>
          <p:cNvPr id="117" name="图片 11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699008" y="2282336"/>
            <a:ext cx="441076" cy="617506"/>
          </a:xfrm>
          <a:prstGeom prst="rect">
            <a:avLst/>
          </a:prstGeom>
        </p:spPr>
      </p:pic>
      <p:pic>
        <p:nvPicPr>
          <p:cNvPr id="118" name="图片 11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699008" y="3002416"/>
            <a:ext cx="441076" cy="617506"/>
          </a:xfrm>
          <a:prstGeom prst="rect">
            <a:avLst/>
          </a:prstGeom>
        </p:spPr>
      </p:pic>
      <p:pic>
        <p:nvPicPr>
          <p:cNvPr id="119" name="图片 1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441832" y="3578480"/>
            <a:ext cx="441076" cy="617506"/>
          </a:xfrm>
          <a:prstGeom prst="rect">
            <a:avLst/>
          </a:prstGeom>
        </p:spPr>
      </p:pic>
      <p:pic>
        <p:nvPicPr>
          <p:cNvPr id="128" name="图片 12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639810" y="3558948"/>
            <a:ext cx="441076" cy="617506"/>
          </a:xfrm>
          <a:prstGeom prst="rect">
            <a:avLst/>
          </a:prstGeom>
        </p:spPr>
      </p:pic>
      <p:cxnSp>
        <p:nvCxnSpPr>
          <p:cNvPr id="3" name="直接箭头连接符 2"/>
          <p:cNvCxnSpPr/>
          <p:nvPr/>
        </p:nvCxnSpPr>
        <p:spPr>
          <a:xfrm>
            <a:off x="1825374" y="2070337"/>
            <a:ext cx="1034974" cy="1620917"/>
          </a:xfrm>
          <a:prstGeom prst="straightConnector1">
            <a:avLst/>
          </a:prstGeom>
          <a:ln w="38100">
            <a:solidFill>
              <a:srgbClr val="CC00CC"/>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9" name="直接箭头连接符 128"/>
          <p:cNvCxnSpPr/>
          <p:nvPr/>
        </p:nvCxnSpPr>
        <p:spPr>
          <a:xfrm>
            <a:off x="1825374" y="2667234"/>
            <a:ext cx="881176" cy="1024020"/>
          </a:xfrm>
          <a:prstGeom prst="straightConnector1">
            <a:avLst/>
          </a:prstGeom>
          <a:ln w="38100">
            <a:solidFill>
              <a:srgbClr val="CC00CC"/>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0" name="直接箭头连接符 129"/>
          <p:cNvCxnSpPr/>
          <p:nvPr/>
        </p:nvCxnSpPr>
        <p:spPr>
          <a:xfrm>
            <a:off x="1290296" y="3074424"/>
            <a:ext cx="1483088" cy="740362"/>
          </a:xfrm>
          <a:prstGeom prst="straightConnector1">
            <a:avLst/>
          </a:prstGeom>
          <a:ln w="38100">
            <a:solidFill>
              <a:srgbClr val="CC00CC"/>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5" name="直接箭头连接符 134"/>
          <p:cNvCxnSpPr/>
          <p:nvPr/>
        </p:nvCxnSpPr>
        <p:spPr>
          <a:xfrm>
            <a:off x="1775935" y="3679990"/>
            <a:ext cx="952317" cy="269593"/>
          </a:xfrm>
          <a:prstGeom prst="straightConnector1">
            <a:avLst/>
          </a:prstGeom>
          <a:ln w="38100">
            <a:solidFill>
              <a:srgbClr val="CC00CC"/>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42" name="矩形 141"/>
          <p:cNvSpPr/>
          <p:nvPr/>
        </p:nvSpPr>
        <p:spPr>
          <a:xfrm>
            <a:off x="3030430" y="1298535"/>
            <a:ext cx="3324300" cy="766074"/>
          </a:xfrm>
          <a:prstGeom prst="rect">
            <a:avLst/>
          </a:prstGeom>
          <a:solidFill>
            <a:srgbClr val="66FF66"/>
          </a:solidFill>
          <a:ln>
            <a:solidFill>
              <a:schemeClr val="tx1"/>
            </a:solidFill>
          </a:ln>
        </p:spPr>
        <p:txBody>
          <a:bodyPr wrap="square">
            <a:spAutoFit/>
          </a:bodyPr>
          <a:lstStyle/>
          <a:p>
            <a:r>
              <a:rPr kumimoji="1" lang="en-US" altLang="zh-CN" sz="1400" b="1" dirty="0">
                <a:latin typeface="微软雅黑" pitchFamily="34" charset="-122"/>
                <a:ea typeface="微软雅黑" pitchFamily="34" charset="-122"/>
              </a:rPr>
              <a:t>(1) </a:t>
            </a:r>
            <a:r>
              <a:rPr kumimoji="1" lang="zh-CN" altLang="en-US" sz="1400" b="1" dirty="0">
                <a:latin typeface="微软雅黑" pitchFamily="34" charset="-122"/>
                <a:ea typeface="微软雅黑" pitchFamily="34" charset="-122"/>
              </a:rPr>
              <a:t>浏览器访问互联网的服务器时，要先与校园网的高速缓存建立 </a:t>
            </a:r>
            <a:r>
              <a:rPr kumimoji="1" lang="en-US" altLang="zh-CN" sz="1400" b="1" dirty="0">
                <a:latin typeface="微软雅黑" pitchFamily="34" charset="-122"/>
                <a:ea typeface="微软雅黑" pitchFamily="34" charset="-122"/>
              </a:rPr>
              <a:t>TCP </a:t>
            </a:r>
            <a:r>
              <a:rPr kumimoji="1" lang="zh-CN" altLang="en-US" sz="1400" b="1" dirty="0">
                <a:latin typeface="微软雅黑" pitchFamily="34" charset="-122"/>
                <a:ea typeface="微软雅黑" pitchFamily="34" charset="-122"/>
              </a:rPr>
              <a:t>连接，并向高速缓存发出 </a:t>
            </a:r>
            <a:r>
              <a:rPr kumimoji="1" lang="en-US" altLang="zh-CN" sz="1400" b="1" dirty="0">
                <a:latin typeface="微软雅黑" pitchFamily="34" charset="-122"/>
                <a:ea typeface="微软雅黑" pitchFamily="34" charset="-122"/>
              </a:rPr>
              <a:t>HTTP </a:t>
            </a:r>
            <a:r>
              <a:rPr kumimoji="1" lang="zh-CN" altLang="en-US" sz="1400" b="1" dirty="0">
                <a:latin typeface="微软雅黑" pitchFamily="34" charset="-122"/>
                <a:ea typeface="微软雅黑" pitchFamily="34" charset="-122"/>
              </a:rPr>
              <a:t>请求报文。</a:t>
            </a:r>
          </a:p>
        </p:txBody>
      </p:sp>
      <p:sp>
        <p:nvSpPr>
          <p:cNvPr id="143" name="Text Box 328"/>
          <p:cNvSpPr txBox="1">
            <a:spLocks noChangeArrowheads="1"/>
          </p:cNvSpPr>
          <p:nvPr/>
        </p:nvSpPr>
        <p:spPr bwMode="auto">
          <a:xfrm>
            <a:off x="3761576" y="3655151"/>
            <a:ext cx="1621051" cy="5236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a:r>
              <a:rPr lang="zh-CN" altLang="en-US" sz="1400" b="1" dirty="0">
                <a:solidFill>
                  <a:srgbClr val="000099"/>
                </a:solidFill>
                <a:latin typeface="微软雅黑" pitchFamily="34" charset="-122"/>
                <a:ea typeface="微软雅黑" pitchFamily="34" charset="-122"/>
              </a:rPr>
              <a:t>校园网的高速缓存</a:t>
            </a:r>
          </a:p>
          <a:p>
            <a:pPr algn="ctr"/>
            <a:r>
              <a:rPr lang="zh-CN" altLang="en-US" sz="1400" b="1" dirty="0">
                <a:solidFill>
                  <a:srgbClr val="000099"/>
                </a:solidFill>
                <a:latin typeface="微软雅黑" pitchFamily="34" charset="-122"/>
                <a:ea typeface="微软雅黑" pitchFamily="34" charset="-122"/>
              </a:rPr>
              <a:t>（代理服务器）</a:t>
            </a:r>
          </a:p>
        </p:txBody>
      </p:sp>
      <p:cxnSp>
        <p:nvCxnSpPr>
          <p:cNvPr id="147" name="直接箭头连接符 146"/>
          <p:cNvCxnSpPr/>
          <p:nvPr/>
        </p:nvCxnSpPr>
        <p:spPr>
          <a:xfrm flipH="1">
            <a:off x="2977610" y="3814786"/>
            <a:ext cx="821385" cy="134797"/>
          </a:xfrm>
          <a:prstGeom prst="straightConnector1">
            <a:avLst/>
          </a:prstGeom>
          <a:ln w="19050">
            <a:solidFill>
              <a:srgbClr val="0000F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33639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2000"/>
                                        <p:tgtEl>
                                          <p:spTgt spid="3"/>
                                        </p:tgtEl>
                                      </p:cBhvr>
                                    </p:animEffect>
                                  </p:childTnLst>
                                </p:cTn>
                              </p:par>
                            </p:childTnLst>
                          </p:cTn>
                        </p:par>
                        <p:par>
                          <p:cTn id="8" fill="hold">
                            <p:stCondLst>
                              <p:cond delay="2000"/>
                            </p:stCondLst>
                            <p:childTnLst>
                              <p:par>
                                <p:cTn id="9" presetID="22" presetClass="entr" presetSubtype="1" fill="hold" nodeType="afterEffect">
                                  <p:stCondLst>
                                    <p:cond delay="0"/>
                                  </p:stCondLst>
                                  <p:childTnLst>
                                    <p:set>
                                      <p:cBhvr>
                                        <p:cTn id="10" dur="1" fill="hold">
                                          <p:stCondLst>
                                            <p:cond delay="0"/>
                                          </p:stCondLst>
                                        </p:cTn>
                                        <p:tgtEl>
                                          <p:spTgt spid="129"/>
                                        </p:tgtEl>
                                        <p:attrNameLst>
                                          <p:attrName>style.visibility</p:attrName>
                                        </p:attrNameLst>
                                      </p:cBhvr>
                                      <p:to>
                                        <p:strVal val="visible"/>
                                      </p:to>
                                    </p:set>
                                    <p:animEffect transition="in" filter="wipe(up)">
                                      <p:cBhvr>
                                        <p:cTn id="11" dur="2000"/>
                                        <p:tgtEl>
                                          <p:spTgt spid="129"/>
                                        </p:tgtEl>
                                      </p:cBhvr>
                                    </p:animEffect>
                                  </p:childTnLst>
                                </p:cTn>
                              </p:par>
                            </p:childTnLst>
                          </p:cTn>
                        </p:par>
                        <p:par>
                          <p:cTn id="12" fill="hold">
                            <p:stCondLst>
                              <p:cond delay="4000"/>
                            </p:stCondLst>
                            <p:childTnLst>
                              <p:par>
                                <p:cTn id="13" presetID="22" presetClass="entr" presetSubtype="1" fill="hold" nodeType="afterEffect">
                                  <p:stCondLst>
                                    <p:cond delay="0"/>
                                  </p:stCondLst>
                                  <p:childTnLst>
                                    <p:set>
                                      <p:cBhvr>
                                        <p:cTn id="14" dur="1" fill="hold">
                                          <p:stCondLst>
                                            <p:cond delay="0"/>
                                          </p:stCondLst>
                                        </p:cTn>
                                        <p:tgtEl>
                                          <p:spTgt spid="130"/>
                                        </p:tgtEl>
                                        <p:attrNameLst>
                                          <p:attrName>style.visibility</p:attrName>
                                        </p:attrNameLst>
                                      </p:cBhvr>
                                      <p:to>
                                        <p:strVal val="visible"/>
                                      </p:to>
                                    </p:set>
                                    <p:animEffect transition="in" filter="wipe(up)">
                                      <p:cBhvr>
                                        <p:cTn id="15" dur="2000"/>
                                        <p:tgtEl>
                                          <p:spTgt spid="130"/>
                                        </p:tgtEl>
                                      </p:cBhvr>
                                    </p:animEffect>
                                  </p:childTnLst>
                                </p:cTn>
                              </p:par>
                            </p:childTnLst>
                          </p:cTn>
                        </p:par>
                        <p:par>
                          <p:cTn id="16" fill="hold">
                            <p:stCondLst>
                              <p:cond delay="6000"/>
                            </p:stCondLst>
                            <p:childTnLst>
                              <p:par>
                                <p:cTn id="17" presetID="22" presetClass="entr" presetSubtype="1" fill="hold" nodeType="afterEffect">
                                  <p:stCondLst>
                                    <p:cond delay="0"/>
                                  </p:stCondLst>
                                  <p:childTnLst>
                                    <p:set>
                                      <p:cBhvr>
                                        <p:cTn id="18" dur="1" fill="hold">
                                          <p:stCondLst>
                                            <p:cond delay="0"/>
                                          </p:stCondLst>
                                        </p:cTn>
                                        <p:tgtEl>
                                          <p:spTgt spid="135"/>
                                        </p:tgtEl>
                                        <p:attrNameLst>
                                          <p:attrName>style.visibility</p:attrName>
                                        </p:attrNameLst>
                                      </p:cBhvr>
                                      <p:to>
                                        <p:strVal val="visible"/>
                                      </p:to>
                                    </p:set>
                                    <p:animEffect transition="in" filter="wipe(up)">
                                      <p:cBhvr>
                                        <p:cTn id="19" dur="2000"/>
                                        <p:tgtEl>
                                          <p:spTgt spid="1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 name="圆角矩形 114"/>
          <p:cNvSpPr/>
          <p:nvPr/>
        </p:nvSpPr>
        <p:spPr>
          <a:xfrm>
            <a:off x="556963" y="1057072"/>
            <a:ext cx="8048775" cy="331493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69" name="Group 24"/>
          <p:cNvGrpSpPr>
            <a:grpSpLocks/>
          </p:cNvGrpSpPr>
          <p:nvPr/>
        </p:nvGrpSpPr>
        <p:grpSpPr bwMode="auto">
          <a:xfrm>
            <a:off x="703908" y="1921459"/>
            <a:ext cx="2948074" cy="2120836"/>
            <a:chOff x="912" y="768"/>
            <a:chExt cx="2400" cy="1584"/>
          </a:xfrm>
          <a:solidFill>
            <a:srgbClr val="0066FF"/>
          </a:solidFill>
        </p:grpSpPr>
        <p:sp>
          <p:nvSpPr>
            <p:cNvPr id="170" name="Oval 25"/>
            <p:cNvSpPr>
              <a:spLocks noChangeArrowheads="1"/>
            </p:cNvSpPr>
            <p:nvPr/>
          </p:nvSpPr>
          <p:spPr bwMode="auto">
            <a:xfrm>
              <a:off x="1751" y="799"/>
              <a:ext cx="1026" cy="628"/>
            </a:xfrm>
            <a:prstGeom prst="ellipse">
              <a:avLst/>
            </a:prstGeom>
            <a:grpFill/>
            <a:ln>
              <a:noFill/>
            </a:ln>
            <a:extLst/>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171" name="Oval 26"/>
            <p:cNvSpPr>
              <a:spLocks noChangeArrowheads="1"/>
            </p:cNvSpPr>
            <p:nvPr/>
          </p:nvSpPr>
          <p:spPr bwMode="auto">
            <a:xfrm>
              <a:off x="1172" y="972"/>
              <a:ext cx="781" cy="627"/>
            </a:xfrm>
            <a:prstGeom prst="ellipse">
              <a:avLst/>
            </a:prstGeom>
            <a:grpFill/>
            <a:ln>
              <a:noFill/>
            </a:ln>
            <a:extLst/>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172" name="Oval 27"/>
            <p:cNvSpPr>
              <a:spLocks noChangeArrowheads="1"/>
            </p:cNvSpPr>
            <p:nvPr/>
          </p:nvSpPr>
          <p:spPr bwMode="auto">
            <a:xfrm>
              <a:off x="926" y="1364"/>
              <a:ext cx="521" cy="502"/>
            </a:xfrm>
            <a:prstGeom prst="ellipse">
              <a:avLst/>
            </a:prstGeom>
            <a:grpFill/>
            <a:ln>
              <a:noFill/>
            </a:ln>
            <a:extLst/>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173" name="Oval 28"/>
            <p:cNvSpPr>
              <a:spLocks noChangeArrowheads="1"/>
            </p:cNvSpPr>
            <p:nvPr/>
          </p:nvSpPr>
          <p:spPr bwMode="auto">
            <a:xfrm>
              <a:off x="1085" y="1599"/>
              <a:ext cx="796" cy="549"/>
            </a:xfrm>
            <a:prstGeom prst="ellipse">
              <a:avLst/>
            </a:prstGeom>
            <a:grpFill/>
            <a:ln>
              <a:noFill/>
            </a:ln>
            <a:extLst/>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174" name="Oval 29"/>
            <p:cNvSpPr>
              <a:spLocks noChangeArrowheads="1"/>
            </p:cNvSpPr>
            <p:nvPr/>
          </p:nvSpPr>
          <p:spPr bwMode="auto">
            <a:xfrm>
              <a:off x="1664" y="1693"/>
              <a:ext cx="1200" cy="659"/>
            </a:xfrm>
            <a:prstGeom prst="ellipse">
              <a:avLst/>
            </a:prstGeom>
            <a:grpFill/>
            <a:ln>
              <a:noFill/>
            </a:ln>
            <a:extLst/>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175" name="Oval 30"/>
            <p:cNvSpPr>
              <a:spLocks noChangeArrowheads="1"/>
            </p:cNvSpPr>
            <p:nvPr/>
          </p:nvSpPr>
          <p:spPr bwMode="auto">
            <a:xfrm>
              <a:off x="2445" y="988"/>
              <a:ext cx="751" cy="486"/>
            </a:xfrm>
            <a:prstGeom prst="ellipse">
              <a:avLst/>
            </a:prstGeom>
            <a:grpFill/>
            <a:ln>
              <a:noFill/>
            </a:ln>
            <a:extLst/>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176" name="Oval 31"/>
            <p:cNvSpPr>
              <a:spLocks noChangeArrowheads="1"/>
            </p:cNvSpPr>
            <p:nvPr/>
          </p:nvSpPr>
          <p:spPr bwMode="auto">
            <a:xfrm>
              <a:off x="2560" y="1317"/>
              <a:ext cx="752" cy="486"/>
            </a:xfrm>
            <a:prstGeom prst="ellipse">
              <a:avLst/>
            </a:prstGeom>
            <a:grpFill/>
            <a:ln>
              <a:noFill/>
            </a:ln>
            <a:extLst/>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177" name="Oval 32"/>
            <p:cNvSpPr>
              <a:spLocks noChangeArrowheads="1"/>
            </p:cNvSpPr>
            <p:nvPr/>
          </p:nvSpPr>
          <p:spPr bwMode="auto">
            <a:xfrm>
              <a:off x="2488" y="1427"/>
              <a:ext cx="752" cy="815"/>
            </a:xfrm>
            <a:prstGeom prst="ellipse">
              <a:avLst/>
            </a:prstGeom>
            <a:grpFill/>
            <a:ln>
              <a:noFill/>
            </a:ln>
            <a:extLst/>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178" name="Oval 33"/>
            <p:cNvSpPr>
              <a:spLocks noChangeArrowheads="1"/>
            </p:cNvSpPr>
            <p:nvPr/>
          </p:nvSpPr>
          <p:spPr bwMode="auto">
            <a:xfrm>
              <a:off x="1360" y="1176"/>
              <a:ext cx="1547" cy="815"/>
            </a:xfrm>
            <a:prstGeom prst="ellipse">
              <a:avLst/>
            </a:prstGeom>
            <a:grpFill/>
            <a:ln>
              <a:noFill/>
            </a:ln>
            <a:extLst/>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400" b="1">
                <a:solidFill>
                  <a:srgbClr val="000099"/>
                </a:solidFill>
                <a:latin typeface="微软雅黑" pitchFamily="34" charset="-122"/>
                <a:ea typeface="微软雅黑" pitchFamily="34" charset="-122"/>
              </a:endParaRPr>
            </a:p>
          </p:txBody>
        </p:sp>
        <p:grpSp>
          <p:nvGrpSpPr>
            <p:cNvPr id="179" name="Group 34"/>
            <p:cNvGrpSpPr>
              <a:grpSpLocks/>
            </p:cNvGrpSpPr>
            <p:nvPr/>
          </p:nvGrpSpPr>
          <p:grpSpPr bwMode="auto">
            <a:xfrm>
              <a:off x="912" y="768"/>
              <a:ext cx="2386" cy="1553"/>
              <a:chOff x="912" y="768"/>
              <a:chExt cx="2386" cy="1553"/>
            </a:xfrm>
            <a:grpFill/>
          </p:grpSpPr>
          <p:sp>
            <p:nvSpPr>
              <p:cNvPr id="180" name="Oval 35"/>
              <p:cNvSpPr>
                <a:spLocks noChangeArrowheads="1"/>
              </p:cNvSpPr>
              <p:nvPr/>
            </p:nvSpPr>
            <p:spPr bwMode="auto">
              <a:xfrm>
                <a:off x="1736" y="768"/>
                <a:ext cx="1027" cy="627"/>
              </a:xfrm>
              <a:prstGeom prst="ellipse">
                <a:avLst/>
              </a:prstGeom>
              <a:grpFill/>
              <a:ln>
                <a:noFill/>
              </a:ln>
              <a:extLst/>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181" name="Oval 36"/>
              <p:cNvSpPr>
                <a:spLocks noChangeArrowheads="1"/>
              </p:cNvSpPr>
              <p:nvPr/>
            </p:nvSpPr>
            <p:spPr bwMode="auto">
              <a:xfrm>
                <a:off x="1158" y="941"/>
                <a:ext cx="781" cy="627"/>
              </a:xfrm>
              <a:prstGeom prst="ellipse">
                <a:avLst/>
              </a:prstGeom>
              <a:grpFill/>
              <a:ln>
                <a:noFill/>
              </a:ln>
              <a:extLst/>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182" name="Oval 37"/>
              <p:cNvSpPr>
                <a:spLocks noChangeArrowheads="1"/>
              </p:cNvSpPr>
              <p:nvPr/>
            </p:nvSpPr>
            <p:spPr bwMode="auto">
              <a:xfrm>
                <a:off x="912" y="1333"/>
                <a:ext cx="520" cy="501"/>
              </a:xfrm>
              <a:prstGeom prst="ellipse">
                <a:avLst/>
              </a:prstGeom>
              <a:grpFill/>
              <a:ln>
                <a:noFill/>
              </a:ln>
              <a:extLst/>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183" name="Oval 38"/>
              <p:cNvSpPr>
                <a:spLocks noChangeArrowheads="1"/>
              </p:cNvSpPr>
              <p:nvPr/>
            </p:nvSpPr>
            <p:spPr bwMode="auto">
              <a:xfrm>
                <a:off x="1071" y="1568"/>
                <a:ext cx="795" cy="549"/>
              </a:xfrm>
              <a:prstGeom prst="ellipse">
                <a:avLst/>
              </a:prstGeom>
              <a:grpFill/>
              <a:ln>
                <a:noFill/>
              </a:ln>
              <a:extLst/>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184" name="Oval 39"/>
              <p:cNvSpPr>
                <a:spLocks noChangeArrowheads="1"/>
              </p:cNvSpPr>
              <p:nvPr/>
            </p:nvSpPr>
            <p:spPr bwMode="auto">
              <a:xfrm>
                <a:off x="1649" y="1662"/>
                <a:ext cx="1200" cy="659"/>
              </a:xfrm>
              <a:prstGeom prst="ellipse">
                <a:avLst/>
              </a:prstGeom>
              <a:grpFill/>
              <a:ln>
                <a:noFill/>
              </a:ln>
              <a:extLst/>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185" name="Oval 40"/>
              <p:cNvSpPr>
                <a:spLocks noChangeArrowheads="1"/>
              </p:cNvSpPr>
              <p:nvPr/>
            </p:nvSpPr>
            <p:spPr bwMode="auto">
              <a:xfrm>
                <a:off x="2430" y="956"/>
                <a:ext cx="752" cy="486"/>
              </a:xfrm>
              <a:prstGeom prst="ellipse">
                <a:avLst/>
              </a:prstGeom>
              <a:grpFill/>
              <a:ln>
                <a:noFill/>
              </a:ln>
              <a:extLst/>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186" name="Oval 41"/>
              <p:cNvSpPr>
                <a:spLocks noChangeArrowheads="1"/>
              </p:cNvSpPr>
              <p:nvPr/>
            </p:nvSpPr>
            <p:spPr bwMode="auto">
              <a:xfrm>
                <a:off x="2546" y="1286"/>
                <a:ext cx="752" cy="486"/>
              </a:xfrm>
              <a:prstGeom prst="ellipse">
                <a:avLst/>
              </a:prstGeom>
              <a:grpFill/>
              <a:ln>
                <a:noFill/>
              </a:ln>
              <a:extLst/>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187" name="Oval 42"/>
              <p:cNvSpPr>
                <a:spLocks noChangeArrowheads="1"/>
              </p:cNvSpPr>
              <p:nvPr/>
            </p:nvSpPr>
            <p:spPr bwMode="auto">
              <a:xfrm>
                <a:off x="2473" y="1395"/>
                <a:ext cx="752" cy="816"/>
              </a:xfrm>
              <a:prstGeom prst="ellipse">
                <a:avLst/>
              </a:prstGeom>
              <a:grpFill/>
              <a:ln>
                <a:noFill/>
              </a:ln>
              <a:extLst/>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188" name="Oval 43"/>
              <p:cNvSpPr>
                <a:spLocks noChangeArrowheads="1"/>
              </p:cNvSpPr>
              <p:nvPr/>
            </p:nvSpPr>
            <p:spPr bwMode="auto">
              <a:xfrm>
                <a:off x="1346" y="1144"/>
                <a:ext cx="1547" cy="816"/>
              </a:xfrm>
              <a:prstGeom prst="ellipse">
                <a:avLst/>
              </a:prstGeom>
              <a:grpFill/>
              <a:ln>
                <a:noFill/>
              </a:ln>
              <a:extLst/>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400" b="1">
                  <a:solidFill>
                    <a:srgbClr val="000099"/>
                  </a:solidFill>
                  <a:latin typeface="微软雅黑" pitchFamily="34" charset="-122"/>
                  <a:ea typeface="微软雅黑" pitchFamily="34" charset="-122"/>
                </a:endParaRPr>
              </a:p>
            </p:txBody>
          </p:sp>
        </p:grpSp>
      </p:grpSp>
      <p:sp>
        <p:nvSpPr>
          <p:cNvPr id="189" name="Line 119"/>
          <p:cNvSpPr>
            <a:spLocks noChangeShapeType="1"/>
          </p:cNvSpPr>
          <p:nvPr/>
        </p:nvSpPr>
        <p:spPr bwMode="auto">
          <a:xfrm flipV="1">
            <a:off x="2977610" y="3076825"/>
            <a:ext cx="513818" cy="650825"/>
          </a:xfrm>
          <a:prstGeom prst="line">
            <a:avLst/>
          </a:prstGeom>
          <a:noFill/>
          <a:ln w="19050">
            <a:solidFill>
              <a:srgbClr val="00B0F0"/>
            </a:solidFill>
            <a:round/>
            <a:headEnd/>
            <a:tailEnd/>
          </a:ln>
          <a:extLst>
            <a:ext uri="{909E8E84-426E-40DD-AFC4-6F175D3DCCD1}">
              <a14:hiddenFill xmlns:a14="http://schemas.microsoft.com/office/drawing/2010/main">
                <a:noFill/>
              </a14:hiddenFill>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190" name="AutoShape 5"/>
          <p:cNvSpPr>
            <a:spLocks noChangeArrowheads="1"/>
          </p:cNvSpPr>
          <p:nvPr/>
        </p:nvSpPr>
        <p:spPr bwMode="auto">
          <a:xfrm>
            <a:off x="556963" y="656538"/>
            <a:ext cx="8048776"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91" name="矩形 190"/>
          <p:cNvSpPr/>
          <p:nvPr/>
        </p:nvSpPr>
        <p:spPr>
          <a:xfrm>
            <a:off x="645268" y="614298"/>
            <a:ext cx="2492990" cy="400110"/>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000" b="1" dirty="0">
                <a:latin typeface="微软雅黑" pitchFamily="34" charset="-122"/>
                <a:ea typeface="微软雅黑" pitchFamily="34" charset="-122"/>
              </a:rPr>
              <a:t>使用高速缓存的情况</a:t>
            </a:r>
          </a:p>
        </p:txBody>
      </p:sp>
      <p:graphicFrame>
        <p:nvGraphicFramePr>
          <p:cNvPr id="192" name="Object 44"/>
          <p:cNvGraphicFramePr>
            <a:graphicFrameLocks noChangeAspect="1"/>
          </p:cNvGraphicFramePr>
          <p:nvPr>
            <p:extLst>
              <p:ext uri="{D42A27DB-BD31-4B8C-83A1-F6EECF244321}">
                <p14:modId xmlns:p14="http://schemas.microsoft.com/office/powerpoint/2010/main" val="2988462669"/>
              </p:ext>
            </p:extLst>
          </p:nvPr>
        </p:nvGraphicFramePr>
        <p:xfrm>
          <a:off x="6071848" y="2530328"/>
          <a:ext cx="1509164" cy="951134"/>
        </p:xfrm>
        <a:graphic>
          <a:graphicData uri="http://schemas.openxmlformats.org/presentationml/2006/ole">
            <mc:AlternateContent xmlns:mc="http://schemas.openxmlformats.org/markup-compatibility/2006">
              <mc:Choice xmlns:v="urn:schemas-microsoft-com:vml" Requires="v">
                <p:oleObj spid="_x0000_s13471" name="VISIO" r:id="rId3" imgW="1687068" imgH="964692" progId="">
                  <p:embed/>
                </p:oleObj>
              </mc:Choice>
              <mc:Fallback>
                <p:oleObj name="VISIO" r:id="rId3" imgW="1687068" imgH="964692" progId="">
                  <p:embed/>
                  <p:pic>
                    <p:nvPicPr>
                      <p:cNvPr id="0" name="Picture 15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71848" y="2530328"/>
                        <a:ext cx="1509164" cy="951134"/>
                      </a:xfrm>
                      <a:prstGeom prst="rect">
                        <a:avLst/>
                      </a:prstGeom>
                      <a:noFill/>
                      <a:ln>
                        <a:noFill/>
                      </a:ln>
                      <a:effectLst>
                        <a:outerShdw dist="25400" dir="54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193" name="Line 45"/>
          <p:cNvSpPr>
            <a:spLocks noChangeShapeType="1"/>
          </p:cNvSpPr>
          <p:nvPr/>
        </p:nvSpPr>
        <p:spPr bwMode="auto">
          <a:xfrm>
            <a:off x="3676701" y="2995086"/>
            <a:ext cx="2154462" cy="0"/>
          </a:xfrm>
          <a:prstGeom prst="line">
            <a:avLst/>
          </a:prstGeom>
          <a:noFill/>
          <a:ln w="28575">
            <a:solidFill>
              <a:srgbClr val="0066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194" name="Line 46"/>
          <p:cNvSpPr>
            <a:spLocks noChangeShapeType="1"/>
          </p:cNvSpPr>
          <p:nvPr/>
        </p:nvSpPr>
        <p:spPr bwMode="auto">
          <a:xfrm>
            <a:off x="7005969" y="3416612"/>
            <a:ext cx="554227" cy="449146"/>
          </a:xfrm>
          <a:prstGeom prst="line">
            <a:avLst/>
          </a:prstGeom>
          <a:noFill/>
          <a:ln w="28575">
            <a:solidFill>
              <a:srgbClr val="0066FF"/>
            </a:solidFill>
            <a:round/>
            <a:headEnd/>
            <a:tailEnd/>
          </a:ln>
          <a:extLst>
            <a:ext uri="{909E8E84-426E-40DD-AFC4-6F175D3DCCD1}">
              <a14:hiddenFill xmlns:a14="http://schemas.microsoft.com/office/drawing/2010/main">
                <a:noFill/>
              </a14:hiddenFill>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195" name="Line 47"/>
          <p:cNvSpPr>
            <a:spLocks noChangeShapeType="1"/>
          </p:cNvSpPr>
          <p:nvPr/>
        </p:nvSpPr>
        <p:spPr bwMode="auto">
          <a:xfrm>
            <a:off x="7326016" y="3186034"/>
            <a:ext cx="444943" cy="94873"/>
          </a:xfrm>
          <a:prstGeom prst="line">
            <a:avLst/>
          </a:prstGeom>
          <a:noFill/>
          <a:ln w="28575">
            <a:solidFill>
              <a:srgbClr val="0066FF"/>
            </a:solidFill>
            <a:round/>
            <a:headEnd/>
            <a:tailEnd/>
          </a:ln>
          <a:extLst>
            <a:ext uri="{909E8E84-426E-40DD-AFC4-6F175D3DCCD1}">
              <a14:hiddenFill xmlns:a14="http://schemas.microsoft.com/office/drawing/2010/main">
                <a:noFill/>
              </a14:hiddenFill>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196" name="Line 48"/>
          <p:cNvSpPr>
            <a:spLocks noChangeShapeType="1"/>
          </p:cNvSpPr>
          <p:nvPr/>
        </p:nvSpPr>
        <p:spPr bwMode="auto">
          <a:xfrm flipV="1">
            <a:off x="7350735" y="2622800"/>
            <a:ext cx="420224" cy="127298"/>
          </a:xfrm>
          <a:prstGeom prst="line">
            <a:avLst/>
          </a:prstGeom>
          <a:noFill/>
          <a:ln w="28575">
            <a:solidFill>
              <a:srgbClr val="0066FF"/>
            </a:solidFill>
            <a:round/>
            <a:headEnd/>
            <a:tailEnd/>
          </a:ln>
          <a:extLst>
            <a:ext uri="{909E8E84-426E-40DD-AFC4-6F175D3DCCD1}">
              <a14:hiddenFill xmlns:a14="http://schemas.microsoft.com/office/drawing/2010/main">
                <a:noFill/>
              </a14:hiddenFill>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197" name="Line 49"/>
          <p:cNvSpPr>
            <a:spLocks noChangeShapeType="1"/>
          </p:cNvSpPr>
          <p:nvPr/>
        </p:nvSpPr>
        <p:spPr bwMode="auto">
          <a:xfrm flipV="1">
            <a:off x="6979949" y="2111205"/>
            <a:ext cx="580248" cy="492380"/>
          </a:xfrm>
          <a:prstGeom prst="line">
            <a:avLst/>
          </a:prstGeom>
          <a:noFill/>
          <a:ln w="28575">
            <a:solidFill>
              <a:srgbClr val="0066FF"/>
            </a:solidFill>
            <a:round/>
            <a:headEnd/>
            <a:tailEnd/>
          </a:ln>
          <a:extLst>
            <a:ext uri="{909E8E84-426E-40DD-AFC4-6F175D3DCCD1}">
              <a14:hiddenFill xmlns:a14="http://schemas.microsoft.com/office/drawing/2010/main">
                <a:noFill/>
              </a14:hiddenFill>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198" name="Rectangle 114"/>
          <p:cNvSpPr>
            <a:spLocks noChangeArrowheads="1"/>
          </p:cNvSpPr>
          <p:nvPr/>
        </p:nvSpPr>
        <p:spPr bwMode="auto">
          <a:xfrm>
            <a:off x="2289832" y="1893837"/>
            <a:ext cx="27321" cy="2146055"/>
          </a:xfrm>
          <a:prstGeom prst="rect">
            <a:avLst/>
          </a:prstGeom>
          <a:solidFill>
            <a:srgbClr val="000000"/>
          </a:solidFill>
          <a:ln w="38100" cmpd="sng">
            <a:solidFill>
              <a:srgbClr val="00B0F0"/>
            </a:solidFill>
            <a:miter lim="800000"/>
            <a:headEnd/>
            <a:tailEnd/>
          </a:ln>
        </p:spPr>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199" name="Line 115"/>
          <p:cNvSpPr>
            <a:spLocks noChangeShapeType="1"/>
          </p:cNvSpPr>
          <p:nvPr/>
        </p:nvSpPr>
        <p:spPr bwMode="auto">
          <a:xfrm>
            <a:off x="1615912" y="2214485"/>
            <a:ext cx="701240" cy="2402"/>
          </a:xfrm>
          <a:prstGeom prst="line">
            <a:avLst/>
          </a:prstGeom>
          <a:noFill/>
          <a:ln w="28575">
            <a:solidFill>
              <a:srgbClr val="00B0F0"/>
            </a:solidFill>
            <a:round/>
            <a:headEnd/>
            <a:tailEnd/>
          </a:ln>
          <a:extLst>
            <a:ext uri="{909E8E84-426E-40DD-AFC4-6F175D3DCCD1}">
              <a14:hiddenFill xmlns:a14="http://schemas.microsoft.com/office/drawing/2010/main">
                <a:noFill/>
              </a14:hiddenFill>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200" name="Line 116"/>
          <p:cNvSpPr>
            <a:spLocks noChangeShapeType="1"/>
          </p:cNvSpPr>
          <p:nvPr/>
        </p:nvSpPr>
        <p:spPr bwMode="auto">
          <a:xfrm>
            <a:off x="1825374" y="2800536"/>
            <a:ext cx="491779" cy="1201"/>
          </a:xfrm>
          <a:prstGeom prst="line">
            <a:avLst/>
          </a:prstGeom>
          <a:noFill/>
          <a:ln w="28575">
            <a:solidFill>
              <a:srgbClr val="00B0F0"/>
            </a:solidFill>
            <a:round/>
            <a:headEnd/>
            <a:tailEnd/>
          </a:ln>
          <a:extLst>
            <a:ext uri="{909E8E84-426E-40DD-AFC4-6F175D3DCCD1}">
              <a14:hiddenFill xmlns:a14="http://schemas.microsoft.com/office/drawing/2010/main">
                <a:noFill/>
              </a14:hiddenFill>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201" name="Line 117"/>
          <p:cNvSpPr>
            <a:spLocks noChangeShapeType="1"/>
          </p:cNvSpPr>
          <p:nvPr/>
        </p:nvSpPr>
        <p:spPr bwMode="auto">
          <a:xfrm>
            <a:off x="1249029" y="3207650"/>
            <a:ext cx="1053813" cy="3602"/>
          </a:xfrm>
          <a:prstGeom prst="line">
            <a:avLst/>
          </a:prstGeom>
          <a:noFill/>
          <a:ln w="28575">
            <a:solidFill>
              <a:srgbClr val="00B0F0"/>
            </a:solidFill>
            <a:round/>
            <a:headEnd/>
            <a:tailEnd/>
          </a:ln>
          <a:extLst>
            <a:ext uri="{909E8E84-426E-40DD-AFC4-6F175D3DCCD1}">
              <a14:hiddenFill xmlns:a14="http://schemas.microsoft.com/office/drawing/2010/main">
                <a:noFill/>
              </a14:hiddenFill>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202" name="Line 118"/>
          <p:cNvSpPr>
            <a:spLocks noChangeShapeType="1"/>
          </p:cNvSpPr>
          <p:nvPr/>
        </p:nvSpPr>
        <p:spPr bwMode="auto">
          <a:xfrm>
            <a:off x="1686167" y="3750470"/>
            <a:ext cx="632288" cy="2402"/>
          </a:xfrm>
          <a:prstGeom prst="line">
            <a:avLst/>
          </a:prstGeom>
          <a:noFill/>
          <a:ln w="28575">
            <a:solidFill>
              <a:srgbClr val="00B0F0"/>
            </a:solidFill>
            <a:round/>
            <a:headEnd/>
            <a:tailEnd/>
          </a:ln>
          <a:extLst>
            <a:ext uri="{909E8E84-426E-40DD-AFC4-6F175D3DCCD1}">
              <a14:hiddenFill xmlns:a14="http://schemas.microsoft.com/office/drawing/2010/main">
                <a:noFill/>
              </a14:hiddenFill>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203" name="Line 119"/>
          <p:cNvSpPr>
            <a:spLocks noChangeShapeType="1"/>
          </p:cNvSpPr>
          <p:nvPr/>
        </p:nvSpPr>
        <p:spPr bwMode="auto">
          <a:xfrm>
            <a:off x="2302842" y="2989083"/>
            <a:ext cx="1193020" cy="2402"/>
          </a:xfrm>
          <a:prstGeom prst="line">
            <a:avLst/>
          </a:prstGeom>
          <a:noFill/>
          <a:ln w="19050">
            <a:solidFill>
              <a:srgbClr val="00B0F0"/>
            </a:solidFill>
            <a:round/>
            <a:headEnd/>
            <a:tailEnd/>
          </a:ln>
          <a:extLst>
            <a:ext uri="{909E8E84-426E-40DD-AFC4-6F175D3DCCD1}">
              <a14:hiddenFill xmlns:a14="http://schemas.microsoft.com/office/drawing/2010/main">
                <a:noFill/>
              </a14:hiddenFill>
            </a:ext>
          </a:extLst>
        </p:spPr>
        <p:txBody>
          <a:bodyPr/>
          <a:lstStyle/>
          <a:p>
            <a:endParaRPr lang="zh-CN" altLang="en-US" sz="1400" b="1">
              <a:solidFill>
                <a:srgbClr val="000099"/>
              </a:solidFill>
              <a:latin typeface="微软雅黑" pitchFamily="34" charset="-122"/>
              <a:ea typeface="微软雅黑" pitchFamily="34" charset="-122"/>
            </a:endParaRPr>
          </a:p>
        </p:txBody>
      </p:sp>
      <p:grpSp>
        <p:nvGrpSpPr>
          <p:cNvPr id="204" name="Group 120"/>
          <p:cNvGrpSpPr>
            <a:grpSpLocks/>
          </p:cNvGrpSpPr>
          <p:nvPr/>
        </p:nvGrpSpPr>
        <p:grpSpPr bwMode="auto">
          <a:xfrm>
            <a:off x="3321527" y="2860466"/>
            <a:ext cx="477468" cy="309839"/>
            <a:chOff x="2154" y="3033"/>
            <a:chExt cx="309" cy="192"/>
          </a:xfrm>
        </p:grpSpPr>
        <p:sp>
          <p:nvSpPr>
            <p:cNvPr id="205" name="Oval 121"/>
            <p:cNvSpPr>
              <a:spLocks noChangeArrowheads="1"/>
            </p:cNvSpPr>
            <p:nvPr/>
          </p:nvSpPr>
          <p:spPr bwMode="auto">
            <a:xfrm>
              <a:off x="2155" y="3113"/>
              <a:ext cx="308" cy="112"/>
            </a:xfrm>
            <a:prstGeom prst="ellipse">
              <a:avLst/>
            </a:prstGeom>
            <a:solidFill>
              <a:srgbClr val="0078AA"/>
            </a:solidFill>
            <a:ln w="3175">
              <a:solidFill>
                <a:srgbClr val="AAE6FF"/>
              </a:solidFill>
              <a:round/>
              <a:headEnd/>
              <a:tailEnd/>
            </a:ln>
          </p:spPr>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206" name="Rectangle 122"/>
            <p:cNvSpPr>
              <a:spLocks noChangeArrowheads="1"/>
            </p:cNvSpPr>
            <p:nvPr/>
          </p:nvSpPr>
          <p:spPr bwMode="auto">
            <a:xfrm>
              <a:off x="2154" y="3090"/>
              <a:ext cx="308" cy="80"/>
            </a:xfrm>
            <a:prstGeom prst="rect">
              <a:avLst/>
            </a:prstGeom>
            <a:solidFill>
              <a:srgbClr val="0078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207" name="Rectangle 123"/>
            <p:cNvSpPr>
              <a:spLocks noChangeArrowheads="1"/>
            </p:cNvSpPr>
            <p:nvPr/>
          </p:nvSpPr>
          <p:spPr bwMode="auto">
            <a:xfrm>
              <a:off x="2154" y="3090"/>
              <a:ext cx="308" cy="80"/>
            </a:xfrm>
            <a:prstGeom prst="rect">
              <a:avLst/>
            </a:prstGeom>
            <a:solidFill>
              <a:srgbClr val="0078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208" name="Oval 124"/>
            <p:cNvSpPr>
              <a:spLocks noChangeArrowheads="1"/>
            </p:cNvSpPr>
            <p:nvPr/>
          </p:nvSpPr>
          <p:spPr bwMode="auto">
            <a:xfrm>
              <a:off x="2155" y="3033"/>
              <a:ext cx="308" cy="112"/>
            </a:xfrm>
            <a:prstGeom prst="ellipse">
              <a:avLst/>
            </a:prstGeom>
            <a:solidFill>
              <a:srgbClr val="00B4FF"/>
            </a:solidFill>
            <a:ln w="3175">
              <a:solidFill>
                <a:srgbClr val="AAE6FF"/>
              </a:solidFill>
              <a:round/>
              <a:headEnd/>
              <a:tailEnd/>
            </a:ln>
          </p:spPr>
          <p:txBody>
            <a:bodyPr/>
            <a:lstStyle/>
            <a:p>
              <a:pPr eaLnBrk="1" hangingPunct="1"/>
              <a:endParaRPr lang="zh-CN" altLang="en-US" sz="1400" b="1">
                <a:solidFill>
                  <a:srgbClr val="000099"/>
                </a:solidFill>
                <a:latin typeface="微软雅黑" pitchFamily="34" charset="-122"/>
                <a:ea typeface="微软雅黑" pitchFamily="34" charset="-122"/>
              </a:endParaRPr>
            </a:p>
          </p:txBody>
        </p:sp>
        <p:grpSp>
          <p:nvGrpSpPr>
            <p:cNvPr id="209" name="Group 125"/>
            <p:cNvGrpSpPr>
              <a:grpSpLocks/>
            </p:cNvGrpSpPr>
            <p:nvPr/>
          </p:nvGrpSpPr>
          <p:grpSpPr bwMode="auto">
            <a:xfrm>
              <a:off x="2201" y="3046"/>
              <a:ext cx="214" cy="86"/>
              <a:chOff x="2201" y="3046"/>
              <a:chExt cx="214" cy="86"/>
            </a:xfrm>
          </p:grpSpPr>
          <p:grpSp>
            <p:nvGrpSpPr>
              <p:cNvPr id="212" name="Group 126"/>
              <p:cNvGrpSpPr>
                <a:grpSpLocks/>
              </p:cNvGrpSpPr>
              <p:nvPr/>
            </p:nvGrpSpPr>
            <p:grpSpPr bwMode="auto">
              <a:xfrm>
                <a:off x="2201" y="3046"/>
                <a:ext cx="212" cy="84"/>
                <a:chOff x="2201" y="3046"/>
                <a:chExt cx="212" cy="84"/>
              </a:xfrm>
            </p:grpSpPr>
            <p:sp>
              <p:nvSpPr>
                <p:cNvPr id="222" name="Freeform 127"/>
                <p:cNvSpPr>
                  <a:spLocks/>
                </p:cNvSpPr>
                <p:nvPr/>
              </p:nvSpPr>
              <p:spPr bwMode="auto">
                <a:xfrm>
                  <a:off x="2312" y="3048"/>
                  <a:ext cx="101" cy="36"/>
                </a:xfrm>
                <a:custGeom>
                  <a:avLst/>
                  <a:gdLst>
                    <a:gd name="T0" fmla="*/ 0 w 101"/>
                    <a:gd name="T1" fmla="*/ 28 h 36"/>
                    <a:gd name="T2" fmla="*/ 22 w 101"/>
                    <a:gd name="T3" fmla="*/ 36 h 36"/>
                    <a:gd name="T4" fmla="*/ 77 w 101"/>
                    <a:gd name="T5" fmla="*/ 12 h 36"/>
                    <a:gd name="T6" fmla="*/ 101 w 101"/>
                    <a:gd name="T7" fmla="*/ 20 h 36"/>
                    <a:gd name="T8" fmla="*/ 88 w 101"/>
                    <a:gd name="T9" fmla="*/ 0 h 36"/>
                    <a:gd name="T10" fmla="*/ 24 w 101"/>
                    <a:gd name="T11" fmla="*/ 0 h 36"/>
                    <a:gd name="T12" fmla="*/ 50 w 101"/>
                    <a:gd name="T13" fmla="*/ 6 h 36"/>
                    <a:gd name="T14" fmla="*/ 0 w 101"/>
                    <a:gd name="T15" fmla="*/ 2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36">
                      <a:moveTo>
                        <a:pt x="0" y="28"/>
                      </a:moveTo>
                      <a:lnTo>
                        <a:pt x="22" y="36"/>
                      </a:lnTo>
                      <a:lnTo>
                        <a:pt x="77" y="12"/>
                      </a:lnTo>
                      <a:lnTo>
                        <a:pt x="101" y="20"/>
                      </a:lnTo>
                      <a:lnTo>
                        <a:pt x="88" y="0"/>
                      </a:lnTo>
                      <a:lnTo>
                        <a:pt x="24" y="0"/>
                      </a:lnTo>
                      <a:lnTo>
                        <a:pt x="50" y="6"/>
                      </a:lnTo>
                      <a:lnTo>
                        <a:pt x="0" y="2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223" name="Freeform 128"/>
                <p:cNvSpPr>
                  <a:spLocks/>
                </p:cNvSpPr>
                <p:nvPr/>
              </p:nvSpPr>
              <p:spPr bwMode="auto">
                <a:xfrm>
                  <a:off x="2312" y="3048"/>
                  <a:ext cx="101" cy="36"/>
                </a:xfrm>
                <a:custGeom>
                  <a:avLst/>
                  <a:gdLst>
                    <a:gd name="T0" fmla="*/ 0 w 101"/>
                    <a:gd name="T1" fmla="*/ 28 h 36"/>
                    <a:gd name="T2" fmla="*/ 22 w 101"/>
                    <a:gd name="T3" fmla="*/ 36 h 36"/>
                    <a:gd name="T4" fmla="*/ 77 w 101"/>
                    <a:gd name="T5" fmla="*/ 12 h 36"/>
                    <a:gd name="T6" fmla="*/ 101 w 101"/>
                    <a:gd name="T7" fmla="*/ 20 h 36"/>
                    <a:gd name="T8" fmla="*/ 88 w 101"/>
                    <a:gd name="T9" fmla="*/ 0 h 36"/>
                    <a:gd name="T10" fmla="*/ 24 w 101"/>
                    <a:gd name="T11" fmla="*/ 0 h 36"/>
                    <a:gd name="T12" fmla="*/ 50 w 101"/>
                    <a:gd name="T13" fmla="*/ 6 h 36"/>
                    <a:gd name="T14" fmla="*/ 0 w 101"/>
                    <a:gd name="T15" fmla="*/ 2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36">
                      <a:moveTo>
                        <a:pt x="0" y="28"/>
                      </a:moveTo>
                      <a:lnTo>
                        <a:pt x="22" y="36"/>
                      </a:lnTo>
                      <a:lnTo>
                        <a:pt x="77" y="12"/>
                      </a:lnTo>
                      <a:lnTo>
                        <a:pt x="101" y="20"/>
                      </a:lnTo>
                      <a:lnTo>
                        <a:pt x="88" y="0"/>
                      </a:lnTo>
                      <a:lnTo>
                        <a:pt x="24" y="0"/>
                      </a:lnTo>
                      <a:lnTo>
                        <a:pt x="50" y="6"/>
                      </a:lnTo>
                      <a:lnTo>
                        <a:pt x="0" y="2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224" name="Freeform 129"/>
                <p:cNvSpPr>
                  <a:spLocks/>
                </p:cNvSpPr>
                <p:nvPr/>
              </p:nvSpPr>
              <p:spPr bwMode="auto">
                <a:xfrm>
                  <a:off x="2201" y="3090"/>
                  <a:ext cx="101" cy="38"/>
                </a:xfrm>
                <a:custGeom>
                  <a:avLst/>
                  <a:gdLst>
                    <a:gd name="T0" fmla="*/ 101 w 101"/>
                    <a:gd name="T1" fmla="*/ 8 h 38"/>
                    <a:gd name="T2" fmla="*/ 79 w 101"/>
                    <a:gd name="T3" fmla="*/ 0 h 38"/>
                    <a:gd name="T4" fmla="*/ 26 w 101"/>
                    <a:gd name="T5" fmla="*/ 24 h 38"/>
                    <a:gd name="T6" fmla="*/ 0 w 101"/>
                    <a:gd name="T7" fmla="*/ 16 h 38"/>
                    <a:gd name="T8" fmla="*/ 13 w 101"/>
                    <a:gd name="T9" fmla="*/ 38 h 38"/>
                    <a:gd name="T10" fmla="*/ 79 w 101"/>
                    <a:gd name="T11" fmla="*/ 38 h 38"/>
                    <a:gd name="T12" fmla="*/ 50 w 101"/>
                    <a:gd name="T13" fmla="*/ 30 h 38"/>
                    <a:gd name="T14" fmla="*/ 101 w 101"/>
                    <a:gd name="T15" fmla="*/ 8 h 3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38">
                      <a:moveTo>
                        <a:pt x="101" y="8"/>
                      </a:moveTo>
                      <a:lnTo>
                        <a:pt x="79" y="0"/>
                      </a:lnTo>
                      <a:lnTo>
                        <a:pt x="26" y="24"/>
                      </a:lnTo>
                      <a:lnTo>
                        <a:pt x="0" y="16"/>
                      </a:lnTo>
                      <a:lnTo>
                        <a:pt x="13" y="38"/>
                      </a:lnTo>
                      <a:lnTo>
                        <a:pt x="79" y="38"/>
                      </a:lnTo>
                      <a:lnTo>
                        <a:pt x="50" y="30"/>
                      </a:lnTo>
                      <a:lnTo>
                        <a:pt x="101"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225" name="Freeform 130"/>
                <p:cNvSpPr>
                  <a:spLocks/>
                </p:cNvSpPr>
                <p:nvPr/>
              </p:nvSpPr>
              <p:spPr bwMode="auto">
                <a:xfrm>
                  <a:off x="2201" y="3090"/>
                  <a:ext cx="101" cy="38"/>
                </a:xfrm>
                <a:custGeom>
                  <a:avLst/>
                  <a:gdLst>
                    <a:gd name="T0" fmla="*/ 101 w 101"/>
                    <a:gd name="T1" fmla="*/ 8 h 38"/>
                    <a:gd name="T2" fmla="*/ 79 w 101"/>
                    <a:gd name="T3" fmla="*/ 0 h 38"/>
                    <a:gd name="T4" fmla="*/ 26 w 101"/>
                    <a:gd name="T5" fmla="*/ 24 h 38"/>
                    <a:gd name="T6" fmla="*/ 0 w 101"/>
                    <a:gd name="T7" fmla="*/ 16 h 38"/>
                    <a:gd name="T8" fmla="*/ 13 w 101"/>
                    <a:gd name="T9" fmla="*/ 38 h 38"/>
                    <a:gd name="T10" fmla="*/ 79 w 101"/>
                    <a:gd name="T11" fmla="*/ 38 h 38"/>
                    <a:gd name="T12" fmla="*/ 50 w 101"/>
                    <a:gd name="T13" fmla="*/ 30 h 38"/>
                    <a:gd name="T14" fmla="*/ 101 w 101"/>
                    <a:gd name="T15" fmla="*/ 8 h 3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38">
                      <a:moveTo>
                        <a:pt x="101" y="8"/>
                      </a:moveTo>
                      <a:lnTo>
                        <a:pt x="79" y="0"/>
                      </a:lnTo>
                      <a:lnTo>
                        <a:pt x="26" y="24"/>
                      </a:lnTo>
                      <a:lnTo>
                        <a:pt x="0" y="16"/>
                      </a:lnTo>
                      <a:lnTo>
                        <a:pt x="13" y="38"/>
                      </a:lnTo>
                      <a:lnTo>
                        <a:pt x="79" y="38"/>
                      </a:lnTo>
                      <a:lnTo>
                        <a:pt x="50" y="30"/>
                      </a:lnTo>
                      <a:lnTo>
                        <a:pt x="101"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226" name="Freeform 131"/>
                <p:cNvSpPr>
                  <a:spLocks/>
                </p:cNvSpPr>
                <p:nvPr/>
              </p:nvSpPr>
              <p:spPr bwMode="auto">
                <a:xfrm>
                  <a:off x="2206" y="3046"/>
                  <a:ext cx="102" cy="36"/>
                </a:xfrm>
                <a:custGeom>
                  <a:avLst/>
                  <a:gdLst>
                    <a:gd name="T0" fmla="*/ 0 w 102"/>
                    <a:gd name="T1" fmla="*/ 8 h 36"/>
                    <a:gd name="T2" fmla="*/ 23 w 102"/>
                    <a:gd name="T3" fmla="*/ 0 h 36"/>
                    <a:gd name="T4" fmla="*/ 77 w 102"/>
                    <a:gd name="T5" fmla="*/ 22 h 36"/>
                    <a:gd name="T6" fmla="*/ 102 w 102"/>
                    <a:gd name="T7" fmla="*/ 16 h 36"/>
                    <a:gd name="T8" fmla="*/ 89 w 102"/>
                    <a:gd name="T9" fmla="*/ 36 h 36"/>
                    <a:gd name="T10" fmla="*/ 25 w 102"/>
                    <a:gd name="T11" fmla="*/ 36 h 36"/>
                    <a:gd name="T12" fmla="*/ 51 w 102"/>
                    <a:gd name="T13" fmla="*/ 30 h 36"/>
                    <a:gd name="T14" fmla="*/ 0 w 102"/>
                    <a:gd name="T15" fmla="*/ 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2" h="36">
                      <a:moveTo>
                        <a:pt x="0" y="8"/>
                      </a:moveTo>
                      <a:lnTo>
                        <a:pt x="23" y="0"/>
                      </a:lnTo>
                      <a:lnTo>
                        <a:pt x="77" y="22"/>
                      </a:lnTo>
                      <a:lnTo>
                        <a:pt x="102" y="16"/>
                      </a:lnTo>
                      <a:lnTo>
                        <a:pt x="89" y="36"/>
                      </a:lnTo>
                      <a:lnTo>
                        <a:pt x="25" y="36"/>
                      </a:lnTo>
                      <a:lnTo>
                        <a:pt x="51" y="30"/>
                      </a:lnTo>
                      <a:lnTo>
                        <a:pt x="0"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227" name="Freeform 132"/>
                <p:cNvSpPr>
                  <a:spLocks/>
                </p:cNvSpPr>
                <p:nvPr/>
              </p:nvSpPr>
              <p:spPr bwMode="auto">
                <a:xfrm>
                  <a:off x="2206" y="3046"/>
                  <a:ext cx="102" cy="36"/>
                </a:xfrm>
                <a:custGeom>
                  <a:avLst/>
                  <a:gdLst>
                    <a:gd name="T0" fmla="*/ 0 w 102"/>
                    <a:gd name="T1" fmla="*/ 8 h 36"/>
                    <a:gd name="T2" fmla="*/ 23 w 102"/>
                    <a:gd name="T3" fmla="*/ 0 h 36"/>
                    <a:gd name="T4" fmla="*/ 77 w 102"/>
                    <a:gd name="T5" fmla="*/ 22 h 36"/>
                    <a:gd name="T6" fmla="*/ 102 w 102"/>
                    <a:gd name="T7" fmla="*/ 16 h 36"/>
                    <a:gd name="T8" fmla="*/ 89 w 102"/>
                    <a:gd name="T9" fmla="*/ 36 h 36"/>
                    <a:gd name="T10" fmla="*/ 25 w 102"/>
                    <a:gd name="T11" fmla="*/ 36 h 36"/>
                    <a:gd name="T12" fmla="*/ 51 w 102"/>
                    <a:gd name="T13" fmla="*/ 30 h 36"/>
                    <a:gd name="T14" fmla="*/ 0 w 102"/>
                    <a:gd name="T15" fmla="*/ 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2" h="36">
                      <a:moveTo>
                        <a:pt x="0" y="8"/>
                      </a:moveTo>
                      <a:lnTo>
                        <a:pt x="23" y="0"/>
                      </a:lnTo>
                      <a:lnTo>
                        <a:pt x="77" y="22"/>
                      </a:lnTo>
                      <a:lnTo>
                        <a:pt x="102" y="16"/>
                      </a:lnTo>
                      <a:lnTo>
                        <a:pt x="89" y="36"/>
                      </a:lnTo>
                      <a:lnTo>
                        <a:pt x="25" y="36"/>
                      </a:lnTo>
                      <a:lnTo>
                        <a:pt x="51" y="30"/>
                      </a:lnTo>
                      <a:lnTo>
                        <a:pt x="0"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228" name="Freeform 133"/>
                <p:cNvSpPr>
                  <a:spLocks/>
                </p:cNvSpPr>
                <p:nvPr/>
              </p:nvSpPr>
              <p:spPr bwMode="auto">
                <a:xfrm>
                  <a:off x="2308" y="3094"/>
                  <a:ext cx="101" cy="36"/>
                </a:xfrm>
                <a:custGeom>
                  <a:avLst/>
                  <a:gdLst>
                    <a:gd name="T0" fmla="*/ 101 w 101"/>
                    <a:gd name="T1" fmla="*/ 28 h 36"/>
                    <a:gd name="T2" fmla="*/ 79 w 101"/>
                    <a:gd name="T3" fmla="*/ 36 h 36"/>
                    <a:gd name="T4" fmla="*/ 26 w 101"/>
                    <a:gd name="T5" fmla="*/ 12 h 36"/>
                    <a:gd name="T6" fmla="*/ 0 w 101"/>
                    <a:gd name="T7" fmla="*/ 20 h 36"/>
                    <a:gd name="T8" fmla="*/ 13 w 101"/>
                    <a:gd name="T9" fmla="*/ 0 h 36"/>
                    <a:gd name="T10" fmla="*/ 79 w 101"/>
                    <a:gd name="T11" fmla="*/ 0 h 36"/>
                    <a:gd name="T12" fmla="*/ 51 w 101"/>
                    <a:gd name="T13" fmla="*/ 6 h 36"/>
                    <a:gd name="T14" fmla="*/ 101 w 101"/>
                    <a:gd name="T15" fmla="*/ 2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36">
                      <a:moveTo>
                        <a:pt x="101" y="28"/>
                      </a:moveTo>
                      <a:lnTo>
                        <a:pt x="79" y="36"/>
                      </a:lnTo>
                      <a:lnTo>
                        <a:pt x="26" y="12"/>
                      </a:lnTo>
                      <a:lnTo>
                        <a:pt x="0" y="20"/>
                      </a:lnTo>
                      <a:lnTo>
                        <a:pt x="13" y="0"/>
                      </a:lnTo>
                      <a:lnTo>
                        <a:pt x="79" y="0"/>
                      </a:lnTo>
                      <a:lnTo>
                        <a:pt x="51" y="6"/>
                      </a:lnTo>
                      <a:lnTo>
                        <a:pt x="101" y="2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229" name="Freeform 134"/>
                <p:cNvSpPr>
                  <a:spLocks/>
                </p:cNvSpPr>
                <p:nvPr/>
              </p:nvSpPr>
              <p:spPr bwMode="auto">
                <a:xfrm>
                  <a:off x="2308" y="3094"/>
                  <a:ext cx="101" cy="36"/>
                </a:xfrm>
                <a:custGeom>
                  <a:avLst/>
                  <a:gdLst>
                    <a:gd name="T0" fmla="*/ 101 w 101"/>
                    <a:gd name="T1" fmla="*/ 28 h 36"/>
                    <a:gd name="T2" fmla="*/ 79 w 101"/>
                    <a:gd name="T3" fmla="*/ 36 h 36"/>
                    <a:gd name="T4" fmla="*/ 26 w 101"/>
                    <a:gd name="T5" fmla="*/ 12 h 36"/>
                    <a:gd name="T6" fmla="*/ 0 w 101"/>
                    <a:gd name="T7" fmla="*/ 20 h 36"/>
                    <a:gd name="T8" fmla="*/ 13 w 101"/>
                    <a:gd name="T9" fmla="*/ 0 h 36"/>
                    <a:gd name="T10" fmla="*/ 79 w 101"/>
                    <a:gd name="T11" fmla="*/ 0 h 36"/>
                    <a:gd name="T12" fmla="*/ 51 w 101"/>
                    <a:gd name="T13" fmla="*/ 6 h 36"/>
                    <a:gd name="T14" fmla="*/ 101 w 101"/>
                    <a:gd name="T15" fmla="*/ 2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36">
                      <a:moveTo>
                        <a:pt x="101" y="28"/>
                      </a:moveTo>
                      <a:lnTo>
                        <a:pt x="79" y="36"/>
                      </a:lnTo>
                      <a:lnTo>
                        <a:pt x="26" y="12"/>
                      </a:lnTo>
                      <a:lnTo>
                        <a:pt x="0" y="20"/>
                      </a:lnTo>
                      <a:lnTo>
                        <a:pt x="13" y="0"/>
                      </a:lnTo>
                      <a:lnTo>
                        <a:pt x="79" y="0"/>
                      </a:lnTo>
                      <a:lnTo>
                        <a:pt x="51" y="6"/>
                      </a:lnTo>
                      <a:lnTo>
                        <a:pt x="101" y="2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grpSp>
          <p:grpSp>
            <p:nvGrpSpPr>
              <p:cNvPr id="213" name="Group 135"/>
              <p:cNvGrpSpPr>
                <a:grpSpLocks/>
              </p:cNvGrpSpPr>
              <p:nvPr/>
            </p:nvGrpSpPr>
            <p:grpSpPr bwMode="auto">
              <a:xfrm>
                <a:off x="2203" y="3048"/>
                <a:ext cx="212" cy="84"/>
                <a:chOff x="2203" y="3048"/>
                <a:chExt cx="212" cy="84"/>
              </a:xfrm>
            </p:grpSpPr>
            <p:sp>
              <p:nvSpPr>
                <p:cNvPr id="214" name="Freeform 136"/>
                <p:cNvSpPr>
                  <a:spLocks/>
                </p:cNvSpPr>
                <p:nvPr/>
              </p:nvSpPr>
              <p:spPr bwMode="auto">
                <a:xfrm>
                  <a:off x="2313" y="3050"/>
                  <a:ext cx="102" cy="36"/>
                </a:xfrm>
                <a:custGeom>
                  <a:avLst/>
                  <a:gdLst>
                    <a:gd name="T0" fmla="*/ 0 w 102"/>
                    <a:gd name="T1" fmla="*/ 28 h 36"/>
                    <a:gd name="T2" fmla="*/ 23 w 102"/>
                    <a:gd name="T3" fmla="*/ 36 h 36"/>
                    <a:gd name="T4" fmla="*/ 77 w 102"/>
                    <a:gd name="T5" fmla="*/ 12 h 36"/>
                    <a:gd name="T6" fmla="*/ 102 w 102"/>
                    <a:gd name="T7" fmla="*/ 20 h 36"/>
                    <a:gd name="T8" fmla="*/ 89 w 102"/>
                    <a:gd name="T9" fmla="*/ 0 h 36"/>
                    <a:gd name="T10" fmla="*/ 25 w 102"/>
                    <a:gd name="T11" fmla="*/ 0 h 36"/>
                    <a:gd name="T12" fmla="*/ 51 w 102"/>
                    <a:gd name="T13" fmla="*/ 6 h 36"/>
                    <a:gd name="T14" fmla="*/ 0 w 102"/>
                    <a:gd name="T15" fmla="*/ 2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2" h="36">
                      <a:moveTo>
                        <a:pt x="0" y="28"/>
                      </a:moveTo>
                      <a:lnTo>
                        <a:pt x="23" y="36"/>
                      </a:lnTo>
                      <a:lnTo>
                        <a:pt x="77" y="12"/>
                      </a:lnTo>
                      <a:lnTo>
                        <a:pt x="102" y="20"/>
                      </a:lnTo>
                      <a:lnTo>
                        <a:pt x="89" y="0"/>
                      </a:lnTo>
                      <a:lnTo>
                        <a:pt x="25" y="0"/>
                      </a:lnTo>
                      <a:lnTo>
                        <a:pt x="51" y="6"/>
                      </a:lnTo>
                      <a:lnTo>
                        <a:pt x="0"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215" name="Freeform 137"/>
                <p:cNvSpPr>
                  <a:spLocks/>
                </p:cNvSpPr>
                <p:nvPr/>
              </p:nvSpPr>
              <p:spPr bwMode="auto">
                <a:xfrm>
                  <a:off x="2313" y="3050"/>
                  <a:ext cx="102" cy="36"/>
                </a:xfrm>
                <a:custGeom>
                  <a:avLst/>
                  <a:gdLst>
                    <a:gd name="T0" fmla="*/ 0 w 102"/>
                    <a:gd name="T1" fmla="*/ 28 h 36"/>
                    <a:gd name="T2" fmla="*/ 23 w 102"/>
                    <a:gd name="T3" fmla="*/ 36 h 36"/>
                    <a:gd name="T4" fmla="*/ 77 w 102"/>
                    <a:gd name="T5" fmla="*/ 12 h 36"/>
                    <a:gd name="T6" fmla="*/ 102 w 102"/>
                    <a:gd name="T7" fmla="*/ 20 h 36"/>
                    <a:gd name="T8" fmla="*/ 89 w 102"/>
                    <a:gd name="T9" fmla="*/ 0 h 36"/>
                    <a:gd name="T10" fmla="*/ 25 w 102"/>
                    <a:gd name="T11" fmla="*/ 0 h 36"/>
                    <a:gd name="T12" fmla="*/ 51 w 102"/>
                    <a:gd name="T13" fmla="*/ 6 h 36"/>
                    <a:gd name="T14" fmla="*/ 0 w 102"/>
                    <a:gd name="T15" fmla="*/ 2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2" h="36">
                      <a:moveTo>
                        <a:pt x="0" y="28"/>
                      </a:moveTo>
                      <a:lnTo>
                        <a:pt x="23" y="36"/>
                      </a:lnTo>
                      <a:lnTo>
                        <a:pt x="77" y="12"/>
                      </a:lnTo>
                      <a:lnTo>
                        <a:pt x="102" y="20"/>
                      </a:lnTo>
                      <a:lnTo>
                        <a:pt x="89" y="0"/>
                      </a:lnTo>
                      <a:lnTo>
                        <a:pt x="25" y="0"/>
                      </a:lnTo>
                      <a:lnTo>
                        <a:pt x="51" y="6"/>
                      </a:lnTo>
                      <a:lnTo>
                        <a:pt x="0"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216" name="Freeform 138"/>
                <p:cNvSpPr>
                  <a:spLocks/>
                </p:cNvSpPr>
                <p:nvPr/>
              </p:nvSpPr>
              <p:spPr bwMode="auto">
                <a:xfrm>
                  <a:off x="2203" y="3092"/>
                  <a:ext cx="101" cy="38"/>
                </a:xfrm>
                <a:custGeom>
                  <a:avLst/>
                  <a:gdLst>
                    <a:gd name="T0" fmla="*/ 101 w 101"/>
                    <a:gd name="T1" fmla="*/ 8 h 38"/>
                    <a:gd name="T2" fmla="*/ 79 w 101"/>
                    <a:gd name="T3" fmla="*/ 0 h 38"/>
                    <a:gd name="T4" fmla="*/ 26 w 101"/>
                    <a:gd name="T5" fmla="*/ 24 h 38"/>
                    <a:gd name="T6" fmla="*/ 0 w 101"/>
                    <a:gd name="T7" fmla="*/ 16 h 38"/>
                    <a:gd name="T8" fmla="*/ 13 w 101"/>
                    <a:gd name="T9" fmla="*/ 38 h 38"/>
                    <a:gd name="T10" fmla="*/ 79 w 101"/>
                    <a:gd name="T11" fmla="*/ 38 h 38"/>
                    <a:gd name="T12" fmla="*/ 50 w 101"/>
                    <a:gd name="T13" fmla="*/ 30 h 38"/>
                    <a:gd name="T14" fmla="*/ 101 w 101"/>
                    <a:gd name="T15" fmla="*/ 8 h 3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38">
                      <a:moveTo>
                        <a:pt x="101" y="8"/>
                      </a:moveTo>
                      <a:lnTo>
                        <a:pt x="79" y="0"/>
                      </a:lnTo>
                      <a:lnTo>
                        <a:pt x="26" y="24"/>
                      </a:lnTo>
                      <a:lnTo>
                        <a:pt x="0" y="16"/>
                      </a:lnTo>
                      <a:lnTo>
                        <a:pt x="13" y="38"/>
                      </a:lnTo>
                      <a:lnTo>
                        <a:pt x="79" y="38"/>
                      </a:lnTo>
                      <a:lnTo>
                        <a:pt x="50" y="30"/>
                      </a:lnTo>
                      <a:lnTo>
                        <a:pt x="101"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217" name="Freeform 139"/>
                <p:cNvSpPr>
                  <a:spLocks/>
                </p:cNvSpPr>
                <p:nvPr/>
              </p:nvSpPr>
              <p:spPr bwMode="auto">
                <a:xfrm>
                  <a:off x="2203" y="3092"/>
                  <a:ext cx="101" cy="38"/>
                </a:xfrm>
                <a:custGeom>
                  <a:avLst/>
                  <a:gdLst>
                    <a:gd name="T0" fmla="*/ 101 w 101"/>
                    <a:gd name="T1" fmla="*/ 8 h 38"/>
                    <a:gd name="T2" fmla="*/ 79 w 101"/>
                    <a:gd name="T3" fmla="*/ 0 h 38"/>
                    <a:gd name="T4" fmla="*/ 26 w 101"/>
                    <a:gd name="T5" fmla="*/ 24 h 38"/>
                    <a:gd name="T6" fmla="*/ 0 w 101"/>
                    <a:gd name="T7" fmla="*/ 16 h 38"/>
                    <a:gd name="T8" fmla="*/ 13 w 101"/>
                    <a:gd name="T9" fmla="*/ 38 h 38"/>
                    <a:gd name="T10" fmla="*/ 79 w 101"/>
                    <a:gd name="T11" fmla="*/ 38 h 38"/>
                    <a:gd name="T12" fmla="*/ 50 w 101"/>
                    <a:gd name="T13" fmla="*/ 30 h 38"/>
                    <a:gd name="T14" fmla="*/ 101 w 101"/>
                    <a:gd name="T15" fmla="*/ 8 h 3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38">
                      <a:moveTo>
                        <a:pt x="101" y="8"/>
                      </a:moveTo>
                      <a:lnTo>
                        <a:pt x="79" y="0"/>
                      </a:lnTo>
                      <a:lnTo>
                        <a:pt x="26" y="24"/>
                      </a:lnTo>
                      <a:lnTo>
                        <a:pt x="0" y="16"/>
                      </a:lnTo>
                      <a:lnTo>
                        <a:pt x="13" y="38"/>
                      </a:lnTo>
                      <a:lnTo>
                        <a:pt x="79" y="38"/>
                      </a:lnTo>
                      <a:lnTo>
                        <a:pt x="50" y="30"/>
                      </a:lnTo>
                      <a:lnTo>
                        <a:pt x="101"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218" name="Freeform 140"/>
                <p:cNvSpPr>
                  <a:spLocks/>
                </p:cNvSpPr>
                <p:nvPr/>
              </p:nvSpPr>
              <p:spPr bwMode="auto">
                <a:xfrm>
                  <a:off x="2208" y="3048"/>
                  <a:ext cx="102" cy="36"/>
                </a:xfrm>
                <a:custGeom>
                  <a:avLst/>
                  <a:gdLst>
                    <a:gd name="T0" fmla="*/ 0 w 102"/>
                    <a:gd name="T1" fmla="*/ 8 h 36"/>
                    <a:gd name="T2" fmla="*/ 23 w 102"/>
                    <a:gd name="T3" fmla="*/ 0 h 36"/>
                    <a:gd name="T4" fmla="*/ 77 w 102"/>
                    <a:gd name="T5" fmla="*/ 22 h 36"/>
                    <a:gd name="T6" fmla="*/ 102 w 102"/>
                    <a:gd name="T7" fmla="*/ 16 h 36"/>
                    <a:gd name="T8" fmla="*/ 89 w 102"/>
                    <a:gd name="T9" fmla="*/ 36 h 36"/>
                    <a:gd name="T10" fmla="*/ 25 w 102"/>
                    <a:gd name="T11" fmla="*/ 36 h 36"/>
                    <a:gd name="T12" fmla="*/ 51 w 102"/>
                    <a:gd name="T13" fmla="*/ 30 h 36"/>
                    <a:gd name="T14" fmla="*/ 0 w 102"/>
                    <a:gd name="T15" fmla="*/ 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2" h="36">
                      <a:moveTo>
                        <a:pt x="0" y="8"/>
                      </a:moveTo>
                      <a:lnTo>
                        <a:pt x="23" y="0"/>
                      </a:lnTo>
                      <a:lnTo>
                        <a:pt x="77" y="22"/>
                      </a:lnTo>
                      <a:lnTo>
                        <a:pt x="102" y="16"/>
                      </a:lnTo>
                      <a:lnTo>
                        <a:pt x="89" y="36"/>
                      </a:lnTo>
                      <a:lnTo>
                        <a:pt x="25" y="36"/>
                      </a:lnTo>
                      <a:lnTo>
                        <a:pt x="51" y="30"/>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219" name="Freeform 141"/>
                <p:cNvSpPr>
                  <a:spLocks/>
                </p:cNvSpPr>
                <p:nvPr/>
              </p:nvSpPr>
              <p:spPr bwMode="auto">
                <a:xfrm>
                  <a:off x="2208" y="3048"/>
                  <a:ext cx="102" cy="36"/>
                </a:xfrm>
                <a:custGeom>
                  <a:avLst/>
                  <a:gdLst>
                    <a:gd name="T0" fmla="*/ 0 w 102"/>
                    <a:gd name="T1" fmla="*/ 8 h 36"/>
                    <a:gd name="T2" fmla="*/ 23 w 102"/>
                    <a:gd name="T3" fmla="*/ 0 h 36"/>
                    <a:gd name="T4" fmla="*/ 77 w 102"/>
                    <a:gd name="T5" fmla="*/ 22 h 36"/>
                    <a:gd name="T6" fmla="*/ 102 w 102"/>
                    <a:gd name="T7" fmla="*/ 16 h 36"/>
                    <a:gd name="T8" fmla="*/ 89 w 102"/>
                    <a:gd name="T9" fmla="*/ 36 h 36"/>
                    <a:gd name="T10" fmla="*/ 25 w 102"/>
                    <a:gd name="T11" fmla="*/ 36 h 36"/>
                    <a:gd name="T12" fmla="*/ 51 w 102"/>
                    <a:gd name="T13" fmla="*/ 30 h 36"/>
                    <a:gd name="T14" fmla="*/ 0 w 102"/>
                    <a:gd name="T15" fmla="*/ 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2" h="36">
                      <a:moveTo>
                        <a:pt x="0" y="8"/>
                      </a:moveTo>
                      <a:lnTo>
                        <a:pt x="23" y="0"/>
                      </a:lnTo>
                      <a:lnTo>
                        <a:pt x="77" y="22"/>
                      </a:lnTo>
                      <a:lnTo>
                        <a:pt x="102" y="16"/>
                      </a:lnTo>
                      <a:lnTo>
                        <a:pt x="89" y="36"/>
                      </a:lnTo>
                      <a:lnTo>
                        <a:pt x="25" y="36"/>
                      </a:lnTo>
                      <a:lnTo>
                        <a:pt x="51" y="30"/>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220" name="Freeform 142"/>
                <p:cNvSpPr>
                  <a:spLocks/>
                </p:cNvSpPr>
                <p:nvPr/>
              </p:nvSpPr>
              <p:spPr bwMode="auto">
                <a:xfrm>
                  <a:off x="2310" y="3096"/>
                  <a:ext cx="101" cy="36"/>
                </a:xfrm>
                <a:custGeom>
                  <a:avLst/>
                  <a:gdLst>
                    <a:gd name="T0" fmla="*/ 101 w 101"/>
                    <a:gd name="T1" fmla="*/ 28 h 36"/>
                    <a:gd name="T2" fmla="*/ 79 w 101"/>
                    <a:gd name="T3" fmla="*/ 36 h 36"/>
                    <a:gd name="T4" fmla="*/ 26 w 101"/>
                    <a:gd name="T5" fmla="*/ 12 h 36"/>
                    <a:gd name="T6" fmla="*/ 0 w 101"/>
                    <a:gd name="T7" fmla="*/ 20 h 36"/>
                    <a:gd name="T8" fmla="*/ 13 w 101"/>
                    <a:gd name="T9" fmla="*/ 0 h 36"/>
                    <a:gd name="T10" fmla="*/ 79 w 101"/>
                    <a:gd name="T11" fmla="*/ 0 h 36"/>
                    <a:gd name="T12" fmla="*/ 50 w 101"/>
                    <a:gd name="T13" fmla="*/ 6 h 36"/>
                    <a:gd name="T14" fmla="*/ 101 w 101"/>
                    <a:gd name="T15" fmla="*/ 2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36">
                      <a:moveTo>
                        <a:pt x="101" y="28"/>
                      </a:moveTo>
                      <a:lnTo>
                        <a:pt x="79" y="36"/>
                      </a:lnTo>
                      <a:lnTo>
                        <a:pt x="26" y="12"/>
                      </a:lnTo>
                      <a:lnTo>
                        <a:pt x="0" y="20"/>
                      </a:lnTo>
                      <a:lnTo>
                        <a:pt x="13" y="0"/>
                      </a:lnTo>
                      <a:lnTo>
                        <a:pt x="79" y="0"/>
                      </a:lnTo>
                      <a:lnTo>
                        <a:pt x="50" y="6"/>
                      </a:lnTo>
                      <a:lnTo>
                        <a:pt x="101"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221" name="Freeform 143"/>
                <p:cNvSpPr>
                  <a:spLocks/>
                </p:cNvSpPr>
                <p:nvPr/>
              </p:nvSpPr>
              <p:spPr bwMode="auto">
                <a:xfrm>
                  <a:off x="2310" y="3096"/>
                  <a:ext cx="101" cy="36"/>
                </a:xfrm>
                <a:custGeom>
                  <a:avLst/>
                  <a:gdLst>
                    <a:gd name="T0" fmla="*/ 101 w 101"/>
                    <a:gd name="T1" fmla="*/ 28 h 36"/>
                    <a:gd name="T2" fmla="*/ 79 w 101"/>
                    <a:gd name="T3" fmla="*/ 36 h 36"/>
                    <a:gd name="T4" fmla="*/ 26 w 101"/>
                    <a:gd name="T5" fmla="*/ 12 h 36"/>
                    <a:gd name="T6" fmla="*/ 0 w 101"/>
                    <a:gd name="T7" fmla="*/ 20 h 36"/>
                    <a:gd name="T8" fmla="*/ 13 w 101"/>
                    <a:gd name="T9" fmla="*/ 0 h 36"/>
                    <a:gd name="T10" fmla="*/ 79 w 101"/>
                    <a:gd name="T11" fmla="*/ 0 h 36"/>
                    <a:gd name="T12" fmla="*/ 50 w 101"/>
                    <a:gd name="T13" fmla="*/ 6 h 36"/>
                    <a:gd name="T14" fmla="*/ 101 w 101"/>
                    <a:gd name="T15" fmla="*/ 2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36">
                      <a:moveTo>
                        <a:pt x="101" y="28"/>
                      </a:moveTo>
                      <a:lnTo>
                        <a:pt x="79" y="36"/>
                      </a:lnTo>
                      <a:lnTo>
                        <a:pt x="26" y="12"/>
                      </a:lnTo>
                      <a:lnTo>
                        <a:pt x="0" y="20"/>
                      </a:lnTo>
                      <a:lnTo>
                        <a:pt x="13" y="0"/>
                      </a:lnTo>
                      <a:lnTo>
                        <a:pt x="79" y="0"/>
                      </a:lnTo>
                      <a:lnTo>
                        <a:pt x="50" y="6"/>
                      </a:lnTo>
                      <a:lnTo>
                        <a:pt x="101"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grpSp>
        </p:grpSp>
        <p:sp>
          <p:nvSpPr>
            <p:cNvPr id="210" name="Line 144"/>
            <p:cNvSpPr>
              <a:spLocks noChangeShapeType="1"/>
            </p:cNvSpPr>
            <p:nvPr/>
          </p:nvSpPr>
          <p:spPr bwMode="auto">
            <a:xfrm>
              <a:off x="2154" y="3088"/>
              <a:ext cx="1" cy="80"/>
            </a:xfrm>
            <a:prstGeom prst="line">
              <a:avLst/>
            </a:prstGeom>
            <a:noFill/>
            <a:ln w="3175">
              <a:solidFill>
                <a:srgbClr val="AAE6FF"/>
              </a:solidFill>
              <a:round/>
              <a:headEnd/>
              <a:tailEnd/>
            </a:ln>
            <a:extLst>
              <a:ext uri="{909E8E84-426E-40DD-AFC4-6F175D3DCCD1}">
                <a14:hiddenFill xmlns:a14="http://schemas.microsoft.com/office/drawing/2010/main">
                  <a:noFill/>
                </a14:hiddenFill>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211" name="Line 145"/>
            <p:cNvSpPr>
              <a:spLocks noChangeShapeType="1"/>
            </p:cNvSpPr>
            <p:nvPr/>
          </p:nvSpPr>
          <p:spPr bwMode="auto">
            <a:xfrm>
              <a:off x="2462" y="3088"/>
              <a:ext cx="1" cy="80"/>
            </a:xfrm>
            <a:prstGeom prst="line">
              <a:avLst/>
            </a:prstGeom>
            <a:noFill/>
            <a:ln w="3175">
              <a:solidFill>
                <a:srgbClr val="AAE6FF"/>
              </a:solidFill>
              <a:round/>
              <a:headEnd/>
              <a:tailEnd/>
            </a:ln>
            <a:extLst>
              <a:ext uri="{909E8E84-426E-40DD-AFC4-6F175D3DCCD1}">
                <a14:hiddenFill xmlns:a14="http://schemas.microsoft.com/office/drawing/2010/main">
                  <a:noFill/>
                </a14:hiddenFill>
              </a:ext>
            </a:extLst>
          </p:spPr>
          <p:txBody>
            <a:bodyPr/>
            <a:lstStyle/>
            <a:p>
              <a:endParaRPr lang="zh-CN" altLang="en-US" sz="1400" b="1">
                <a:solidFill>
                  <a:srgbClr val="000099"/>
                </a:solidFill>
                <a:latin typeface="微软雅黑" pitchFamily="34" charset="-122"/>
                <a:ea typeface="微软雅黑" pitchFamily="34" charset="-122"/>
              </a:endParaRPr>
            </a:p>
          </p:txBody>
        </p:sp>
      </p:grpSp>
      <p:sp>
        <p:nvSpPr>
          <p:cNvPr id="230" name="Rectangle 254"/>
          <p:cNvSpPr>
            <a:spLocks noChangeArrowheads="1"/>
          </p:cNvSpPr>
          <p:nvPr/>
        </p:nvSpPr>
        <p:spPr bwMode="auto">
          <a:xfrm>
            <a:off x="2513605" y="2185663"/>
            <a:ext cx="729863" cy="511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231" name="Rectangle 255"/>
          <p:cNvSpPr>
            <a:spLocks noChangeArrowheads="1"/>
          </p:cNvSpPr>
          <p:nvPr/>
        </p:nvSpPr>
        <p:spPr bwMode="auto">
          <a:xfrm>
            <a:off x="2773384" y="2349709"/>
            <a:ext cx="461665"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1" hangingPunct="1"/>
            <a:r>
              <a:rPr kumimoji="1" lang="zh-CN" altLang="en-US" sz="1200" b="1" dirty="0">
                <a:solidFill>
                  <a:schemeClr val="bg1"/>
                </a:solidFill>
                <a:latin typeface="微软雅黑" pitchFamily="34" charset="-122"/>
                <a:ea typeface="微软雅黑" pitchFamily="34" charset="-122"/>
              </a:rPr>
              <a:t>校园网</a:t>
            </a:r>
          </a:p>
        </p:txBody>
      </p:sp>
      <p:sp>
        <p:nvSpPr>
          <p:cNvPr id="232" name="Rectangle 279"/>
          <p:cNvSpPr>
            <a:spLocks noChangeArrowheads="1"/>
          </p:cNvSpPr>
          <p:nvPr/>
        </p:nvSpPr>
        <p:spPr bwMode="auto">
          <a:xfrm>
            <a:off x="6490111" y="1885671"/>
            <a:ext cx="769441"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1" hangingPunct="1"/>
            <a:r>
              <a:rPr kumimoji="1" lang="zh-CN" altLang="en-US" sz="1200" b="1" dirty="0">
                <a:latin typeface="微软雅黑" pitchFamily="34" charset="-122"/>
                <a:ea typeface="微软雅黑" pitchFamily="34" charset="-122"/>
              </a:rPr>
              <a:t>源点服务器</a:t>
            </a:r>
          </a:p>
        </p:txBody>
      </p:sp>
      <p:sp>
        <p:nvSpPr>
          <p:cNvPr id="233" name="Rectangle 280"/>
          <p:cNvSpPr>
            <a:spLocks noChangeArrowheads="1"/>
          </p:cNvSpPr>
          <p:nvPr/>
        </p:nvSpPr>
        <p:spPr bwMode="auto">
          <a:xfrm>
            <a:off x="4055293" y="2667234"/>
            <a:ext cx="697338" cy="321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234" name="Rectangle 281"/>
          <p:cNvSpPr>
            <a:spLocks noChangeArrowheads="1"/>
          </p:cNvSpPr>
          <p:nvPr/>
        </p:nvSpPr>
        <p:spPr bwMode="auto">
          <a:xfrm>
            <a:off x="4374843" y="2721275"/>
            <a:ext cx="767839"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1" hangingPunct="1"/>
            <a:r>
              <a:rPr kumimoji="1" lang="en-US" altLang="zh-CN" sz="1400" b="1" dirty="0">
                <a:solidFill>
                  <a:srgbClr val="000099"/>
                </a:solidFill>
                <a:latin typeface="微软雅黑" pitchFamily="34" charset="-122"/>
                <a:ea typeface="微软雅黑" pitchFamily="34" charset="-122"/>
              </a:rPr>
              <a:t>2 Mbit/s</a:t>
            </a:r>
          </a:p>
        </p:txBody>
      </p:sp>
      <p:grpSp>
        <p:nvGrpSpPr>
          <p:cNvPr id="235" name="Group 282"/>
          <p:cNvGrpSpPr>
            <a:grpSpLocks/>
          </p:cNvGrpSpPr>
          <p:nvPr/>
        </p:nvGrpSpPr>
        <p:grpSpPr bwMode="auto">
          <a:xfrm>
            <a:off x="5669839" y="2828159"/>
            <a:ext cx="477468" cy="309839"/>
            <a:chOff x="3202" y="3033"/>
            <a:chExt cx="309" cy="192"/>
          </a:xfrm>
        </p:grpSpPr>
        <p:sp>
          <p:nvSpPr>
            <p:cNvPr id="236" name="Oval 283"/>
            <p:cNvSpPr>
              <a:spLocks noChangeArrowheads="1"/>
            </p:cNvSpPr>
            <p:nvPr/>
          </p:nvSpPr>
          <p:spPr bwMode="auto">
            <a:xfrm>
              <a:off x="3203" y="3113"/>
              <a:ext cx="308" cy="112"/>
            </a:xfrm>
            <a:prstGeom prst="ellipse">
              <a:avLst/>
            </a:prstGeom>
            <a:solidFill>
              <a:srgbClr val="0078AA"/>
            </a:solidFill>
            <a:ln w="3175">
              <a:solidFill>
                <a:srgbClr val="AAE6FF"/>
              </a:solidFill>
              <a:round/>
              <a:headEnd/>
              <a:tailEnd/>
            </a:ln>
          </p:spPr>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237" name="Rectangle 284"/>
            <p:cNvSpPr>
              <a:spLocks noChangeArrowheads="1"/>
            </p:cNvSpPr>
            <p:nvPr/>
          </p:nvSpPr>
          <p:spPr bwMode="auto">
            <a:xfrm>
              <a:off x="3202" y="3090"/>
              <a:ext cx="308" cy="80"/>
            </a:xfrm>
            <a:prstGeom prst="rect">
              <a:avLst/>
            </a:prstGeom>
            <a:solidFill>
              <a:srgbClr val="0078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238" name="Rectangle 285"/>
            <p:cNvSpPr>
              <a:spLocks noChangeArrowheads="1"/>
            </p:cNvSpPr>
            <p:nvPr/>
          </p:nvSpPr>
          <p:spPr bwMode="auto">
            <a:xfrm>
              <a:off x="3202" y="3090"/>
              <a:ext cx="308" cy="80"/>
            </a:xfrm>
            <a:prstGeom prst="rect">
              <a:avLst/>
            </a:prstGeom>
            <a:solidFill>
              <a:srgbClr val="0078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239" name="Oval 286"/>
            <p:cNvSpPr>
              <a:spLocks noChangeArrowheads="1"/>
            </p:cNvSpPr>
            <p:nvPr/>
          </p:nvSpPr>
          <p:spPr bwMode="auto">
            <a:xfrm>
              <a:off x="3203" y="3033"/>
              <a:ext cx="308" cy="112"/>
            </a:xfrm>
            <a:prstGeom prst="ellipse">
              <a:avLst/>
            </a:prstGeom>
            <a:solidFill>
              <a:srgbClr val="00B4FF"/>
            </a:solidFill>
            <a:ln w="3175">
              <a:solidFill>
                <a:srgbClr val="AAE6FF"/>
              </a:solidFill>
              <a:round/>
              <a:headEnd/>
              <a:tailEnd/>
            </a:ln>
          </p:spPr>
          <p:txBody>
            <a:bodyPr/>
            <a:lstStyle/>
            <a:p>
              <a:pPr eaLnBrk="1" hangingPunct="1"/>
              <a:endParaRPr lang="zh-CN" altLang="en-US" sz="1400" b="1">
                <a:solidFill>
                  <a:srgbClr val="000099"/>
                </a:solidFill>
                <a:latin typeface="微软雅黑" pitchFamily="34" charset="-122"/>
                <a:ea typeface="微软雅黑" pitchFamily="34" charset="-122"/>
              </a:endParaRPr>
            </a:p>
          </p:txBody>
        </p:sp>
        <p:grpSp>
          <p:nvGrpSpPr>
            <p:cNvPr id="240" name="Group 287"/>
            <p:cNvGrpSpPr>
              <a:grpSpLocks/>
            </p:cNvGrpSpPr>
            <p:nvPr/>
          </p:nvGrpSpPr>
          <p:grpSpPr bwMode="auto">
            <a:xfrm>
              <a:off x="3249" y="3046"/>
              <a:ext cx="214" cy="86"/>
              <a:chOff x="3249" y="3046"/>
              <a:chExt cx="214" cy="86"/>
            </a:xfrm>
          </p:grpSpPr>
          <p:grpSp>
            <p:nvGrpSpPr>
              <p:cNvPr id="243" name="Group 288"/>
              <p:cNvGrpSpPr>
                <a:grpSpLocks/>
              </p:cNvGrpSpPr>
              <p:nvPr/>
            </p:nvGrpSpPr>
            <p:grpSpPr bwMode="auto">
              <a:xfrm>
                <a:off x="3249" y="3046"/>
                <a:ext cx="212" cy="84"/>
                <a:chOff x="3249" y="3046"/>
                <a:chExt cx="212" cy="84"/>
              </a:xfrm>
            </p:grpSpPr>
            <p:sp>
              <p:nvSpPr>
                <p:cNvPr id="253" name="Freeform 289"/>
                <p:cNvSpPr>
                  <a:spLocks/>
                </p:cNvSpPr>
                <p:nvPr/>
              </p:nvSpPr>
              <p:spPr bwMode="auto">
                <a:xfrm>
                  <a:off x="3360" y="3048"/>
                  <a:ext cx="101" cy="36"/>
                </a:xfrm>
                <a:custGeom>
                  <a:avLst/>
                  <a:gdLst>
                    <a:gd name="T0" fmla="*/ 0 w 101"/>
                    <a:gd name="T1" fmla="*/ 28 h 36"/>
                    <a:gd name="T2" fmla="*/ 22 w 101"/>
                    <a:gd name="T3" fmla="*/ 36 h 36"/>
                    <a:gd name="T4" fmla="*/ 77 w 101"/>
                    <a:gd name="T5" fmla="*/ 12 h 36"/>
                    <a:gd name="T6" fmla="*/ 101 w 101"/>
                    <a:gd name="T7" fmla="*/ 20 h 36"/>
                    <a:gd name="T8" fmla="*/ 88 w 101"/>
                    <a:gd name="T9" fmla="*/ 0 h 36"/>
                    <a:gd name="T10" fmla="*/ 24 w 101"/>
                    <a:gd name="T11" fmla="*/ 0 h 36"/>
                    <a:gd name="T12" fmla="*/ 51 w 101"/>
                    <a:gd name="T13" fmla="*/ 6 h 36"/>
                    <a:gd name="T14" fmla="*/ 0 w 101"/>
                    <a:gd name="T15" fmla="*/ 2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36">
                      <a:moveTo>
                        <a:pt x="0" y="28"/>
                      </a:moveTo>
                      <a:lnTo>
                        <a:pt x="22" y="36"/>
                      </a:lnTo>
                      <a:lnTo>
                        <a:pt x="77" y="12"/>
                      </a:lnTo>
                      <a:lnTo>
                        <a:pt x="101" y="20"/>
                      </a:lnTo>
                      <a:lnTo>
                        <a:pt x="88" y="0"/>
                      </a:lnTo>
                      <a:lnTo>
                        <a:pt x="24" y="0"/>
                      </a:lnTo>
                      <a:lnTo>
                        <a:pt x="51" y="6"/>
                      </a:lnTo>
                      <a:lnTo>
                        <a:pt x="0" y="2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254" name="Freeform 290"/>
                <p:cNvSpPr>
                  <a:spLocks/>
                </p:cNvSpPr>
                <p:nvPr/>
              </p:nvSpPr>
              <p:spPr bwMode="auto">
                <a:xfrm>
                  <a:off x="3360" y="3048"/>
                  <a:ext cx="101" cy="36"/>
                </a:xfrm>
                <a:custGeom>
                  <a:avLst/>
                  <a:gdLst>
                    <a:gd name="T0" fmla="*/ 0 w 101"/>
                    <a:gd name="T1" fmla="*/ 28 h 36"/>
                    <a:gd name="T2" fmla="*/ 22 w 101"/>
                    <a:gd name="T3" fmla="*/ 36 h 36"/>
                    <a:gd name="T4" fmla="*/ 77 w 101"/>
                    <a:gd name="T5" fmla="*/ 12 h 36"/>
                    <a:gd name="T6" fmla="*/ 101 w 101"/>
                    <a:gd name="T7" fmla="*/ 20 h 36"/>
                    <a:gd name="T8" fmla="*/ 88 w 101"/>
                    <a:gd name="T9" fmla="*/ 0 h 36"/>
                    <a:gd name="T10" fmla="*/ 24 w 101"/>
                    <a:gd name="T11" fmla="*/ 0 h 36"/>
                    <a:gd name="T12" fmla="*/ 51 w 101"/>
                    <a:gd name="T13" fmla="*/ 6 h 36"/>
                    <a:gd name="T14" fmla="*/ 0 w 101"/>
                    <a:gd name="T15" fmla="*/ 2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36">
                      <a:moveTo>
                        <a:pt x="0" y="28"/>
                      </a:moveTo>
                      <a:lnTo>
                        <a:pt x="22" y="36"/>
                      </a:lnTo>
                      <a:lnTo>
                        <a:pt x="77" y="12"/>
                      </a:lnTo>
                      <a:lnTo>
                        <a:pt x="101" y="20"/>
                      </a:lnTo>
                      <a:lnTo>
                        <a:pt x="88" y="0"/>
                      </a:lnTo>
                      <a:lnTo>
                        <a:pt x="24" y="0"/>
                      </a:lnTo>
                      <a:lnTo>
                        <a:pt x="51" y="6"/>
                      </a:lnTo>
                      <a:lnTo>
                        <a:pt x="0" y="2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255" name="Freeform 291"/>
                <p:cNvSpPr>
                  <a:spLocks/>
                </p:cNvSpPr>
                <p:nvPr/>
              </p:nvSpPr>
              <p:spPr bwMode="auto">
                <a:xfrm>
                  <a:off x="3249" y="3090"/>
                  <a:ext cx="102" cy="38"/>
                </a:xfrm>
                <a:custGeom>
                  <a:avLst/>
                  <a:gdLst>
                    <a:gd name="T0" fmla="*/ 102 w 102"/>
                    <a:gd name="T1" fmla="*/ 8 h 38"/>
                    <a:gd name="T2" fmla="*/ 79 w 102"/>
                    <a:gd name="T3" fmla="*/ 0 h 38"/>
                    <a:gd name="T4" fmla="*/ 26 w 102"/>
                    <a:gd name="T5" fmla="*/ 24 h 38"/>
                    <a:gd name="T6" fmla="*/ 0 w 102"/>
                    <a:gd name="T7" fmla="*/ 16 h 38"/>
                    <a:gd name="T8" fmla="*/ 13 w 102"/>
                    <a:gd name="T9" fmla="*/ 38 h 38"/>
                    <a:gd name="T10" fmla="*/ 79 w 102"/>
                    <a:gd name="T11" fmla="*/ 38 h 38"/>
                    <a:gd name="T12" fmla="*/ 51 w 102"/>
                    <a:gd name="T13" fmla="*/ 30 h 38"/>
                    <a:gd name="T14" fmla="*/ 102 w 102"/>
                    <a:gd name="T15" fmla="*/ 8 h 3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2" h="38">
                      <a:moveTo>
                        <a:pt x="102" y="8"/>
                      </a:moveTo>
                      <a:lnTo>
                        <a:pt x="79" y="0"/>
                      </a:lnTo>
                      <a:lnTo>
                        <a:pt x="26" y="24"/>
                      </a:lnTo>
                      <a:lnTo>
                        <a:pt x="0" y="16"/>
                      </a:lnTo>
                      <a:lnTo>
                        <a:pt x="13" y="38"/>
                      </a:lnTo>
                      <a:lnTo>
                        <a:pt x="79" y="38"/>
                      </a:lnTo>
                      <a:lnTo>
                        <a:pt x="51" y="30"/>
                      </a:lnTo>
                      <a:lnTo>
                        <a:pt x="102"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256" name="Freeform 292"/>
                <p:cNvSpPr>
                  <a:spLocks/>
                </p:cNvSpPr>
                <p:nvPr/>
              </p:nvSpPr>
              <p:spPr bwMode="auto">
                <a:xfrm>
                  <a:off x="3249" y="3090"/>
                  <a:ext cx="102" cy="38"/>
                </a:xfrm>
                <a:custGeom>
                  <a:avLst/>
                  <a:gdLst>
                    <a:gd name="T0" fmla="*/ 102 w 102"/>
                    <a:gd name="T1" fmla="*/ 8 h 38"/>
                    <a:gd name="T2" fmla="*/ 79 w 102"/>
                    <a:gd name="T3" fmla="*/ 0 h 38"/>
                    <a:gd name="T4" fmla="*/ 26 w 102"/>
                    <a:gd name="T5" fmla="*/ 24 h 38"/>
                    <a:gd name="T6" fmla="*/ 0 w 102"/>
                    <a:gd name="T7" fmla="*/ 16 h 38"/>
                    <a:gd name="T8" fmla="*/ 13 w 102"/>
                    <a:gd name="T9" fmla="*/ 38 h 38"/>
                    <a:gd name="T10" fmla="*/ 79 w 102"/>
                    <a:gd name="T11" fmla="*/ 38 h 38"/>
                    <a:gd name="T12" fmla="*/ 51 w 102"/>
                    <a:gd name="T13" fmla="*/ 30 h 38"/>
                    <a:gd name="T14" fmla="*/ 102 w 102"/>
                    <a:gd name="T15" fmla="*/ 8 h 3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2" h="38">
                      <a:moveTo>
                        <a:pt x="102" y="8"/>
                      </a:moveTo>
                      <a:lnTo>
                        <a:pt x="79" y="0"/>
                      </a:lnTo>
                      <a:lnTo>
                        <a:pt x="26" y="24"/>
                      </a:lnTo>
                      <a:lnTo>
                        <a:pt x="0" y="16"/>
                      </a:lnTo>
                      <a:lnTo>
                        <a:pt x="13" y="38"/>
                      </a:lnTo>
                      <a:lnTo>
                        <a:pt x="79" y="38"/>
                      </a:lnTo>
                      <a:lnTo>
                        <a:pt x="51" y="30"/>
                      </a:lnTo>
                      <a:lnTo>
                        <a:pt x="102"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257" name="Freeform 293"/>
                <p:cNvSpPr>
                  <a:spLocks/>
                </p:cNvSpPr>
                <p:nvPr/>
              </p:nvSpPr>
              <p:spPr bwMode="auto">
                <a:xfrm>
                  <a:off x="3255" y="3046"/>
                  <a:ext cx="101" cy="36"/>
                </a:xfrm>
                <a:custGeom>
                  <a:avLst/>
                  <a:gdLst>
                    <a:gd name="T0" fmla="*/ 0 w 101"/>
                    <a:gd name="T1" fmla="*/ 8 h 36"/>
                    <a:gd name="T2" fmla="*/ 22 w 101"/>
                    <a:gd name="T3" fmla="*/ 0 h 36"/>
                    <a:gd name="T4" fmla="*/ 77 w 101"/>
                    <a:gd name="T5" fmla="*/ 22 h 36"/>
                    <a:gd name="T6" fmla="*/ 101 w 101"/>
                    <a:gd name="T7" fmla="*/ 16 h 36"/>
                    <a:gd name="T8" fmla="*/ 88 w 101"/>
                    <a:gd name="T9" fmla="*/ 36 h 36"/>
                    <a:gd name="T10" fmla="*/ 24 w 101"/>
                    <a:gd name="T11" fmla="*/ 36 h 36"/>
                    <a:gd name="T12" fmla="*/ 50 w 101"/>
                    <a:gd name="T13" fmla="*/ 30 h 36"/>
                    <a:gd name="T14" fmla="*/ 0 w 101"/>
                    <a:gd name="T15" fmla="*/ 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36">
                      <a:moveTo>
                        <a:pt x="0" y="8"/>
                      </a:moveTo>
                      <a:lnTo>
                        <a:pt x="22" y="0"/>
                      </a:lnTo>
                      <a:lnTo>
                        <a:pt x="77" y="22"/>
                      </a:lnTo>
                      <a:lnTo>
                        <a:pt x="101" y="16"/>
                      </a:lnTo>
                      <a:lnTo>
                        <a:pt x="88" y="36"/>
                      </a:lnTo>
                      <a:lnTo>
                        <a:pt x="24" y="36"/>
                      </a:lnTo>
                      <a:lnTo>
                        <a:pt x="50" y="30"/>
                      </a:lnTo>
                      <a:lnTo>
                        <a:pt x="0"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258" name="Freeform 294"/>
                <p:cNvSpPr>
                  <a:spLocks/>
                </p:cNvSpPr>
                <p:nvPr/>
              </p:nvSpPr>
              <p:spPr bwMode="auto">
                <a:xfrm>
                  <a:off x="3255" y="3046"/>
                  <a:ext cx="101" cy="36"/>
                </a:xfrm>
                <a:custGeom>
                  <a:avLst/>
                  <a:gdLst>
                    <a:gd name="T0" fmla="*/ 0 w 101"/>
                    <a:gd name="T1" fmla="*/ 8 h 36"/>
                    <a:gd name="T2" fmla="*/ 22 w 101"/>
                    <a:gd name="T3" fmla="*/ 0 h 36"/>
                    <a:gd name="T4" fmla="*/ 77 w 101"/>
                    <a:gd name="T5" fmla="*/ 22 h 36"/>
                    <a:gd name="T6" fmla="*/ 101 w 101"/>
                    <a:gd name="T7" fmla="*/ 16 h 36"/>
                    <a:gd name="T8" fmla="*/ 88 w 101"/>
                    <a:gd name="T9" fmla="*/ 36 h 36"/>
                    <a:gd name="T10" fmla="*/ 24 w 101"/>
                    <a:gd name="T11" fmla="*/ 36 h 36"/>
                    <a:gd name="T12" fmla="*/ 50 w 101"/>
                    <a:gd name="T13" fmla="*/ 30 h 36"/>
                    <a:gd name="T14" fmla="*/ 0 w 101"/>
                    <a:gd name="T15" fmla="*/ 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36">
                      <a:moveTo>
                        <a:pt x="0" y="8"/>
                      </a:moveTo>
                      <a:lnTo>
                        <a:pt x="22" y="0"/>
                      </a:lnTo>
                      <a:lnTo>
                        <a:pt x="77" y="22"/>
                      </a:lnTo>
                      <a:lnTo>
                        <a:pt x="101" y="16"/>
                      </a:lnTo>
                      <a:lnTo>
                        <a:pt x="88" y="36"/>
                      </a:lnTo>
                      <a:lnTo>
                        <a:pt x="24" y="36"/>
                      </a:lnTo>
                      <a:lnTo>
                        <a:pt x="50" y="30"/>
                      </a:lnTo>
                      <a:lnTo>
                        <a:pt x="0"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259" name="Freeform 295"/>
                <p:cNvSpPr>
                  <a:spLocks/>
                </p:cNvSpPr>
                <p:nvPr/>
              </p:nvSpPr>
              <p:spPr bwMode="auto">
                <a:xfrm>
                  <a:off x="3356" y="3094"/>
                  <a:ext cx="102" cy="36"/>
                </a:xfrm>
                <a:custGeom>
                  <a:avLst/>
                  <a:gdLst>
                    <a:gd name="T0" fmla="*/ 102 w 102"/>
                    <a:gd name="T1" fmla="*/ 28 h 36"/>
                    <a:gd name="T2" fmla="*/ 79 w 102"/>
                    <a:gd name="T3" fmla="*/ 36 h 36"/>
                    <a:gd name="T4" fmla="*/ 26 w 102"/>
                    <a:gd name="T5" fmla="*/ 12 h 36"/>
                    <a:gd name="T6" fmla="*/ 0 w 102"/>
                    <a:gd name="T7" fmla="*/ 20 h 36"/>
                    <a:gd name="T8" fmla="*/ 13 w 102"/>
                    <a:gd name="T9" fmla="*/ 0 h 36"/>
                    <a:gd name="T10" fmla="*/ 79 w 102"/>
                    <a:gd name="T11" fmla="*/ 0 h 36"/>
                    <a:gd name="T12" fmla="*/ 51 w 102"/>
                    <a:gd name="T13" fmla="*/ 6 h 36"/>
                    <a:gd name="T14" fmla="*/ 102 w 102"/>
                    <a:gd name="T15" fmla="*/ 2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2" h="36">
                      <a:moveTo>
                        <a:pt x="102" y="28"/>
                      </a:moveTo>
                      <a:lnTo>
                        <a:pt x="79" y="36"/>
                      </a:lnTo>
                      <a:lnTo>
                        <a:pt x="26" y="12"/>
                      </a:lnTo>
                      <a:lnTo>
                        <a:pt x="0" y="20"/>
                      </a:lnTo>
                      <a:lnTo>
                        <a:pt x="13" y="0"/>
                      </a:lnTo>
                      <a:lnTo>
                        <a:pt x="79" y="0"/>
                      </a:lnTo>
                      <a:lnTo>
                        <a:pt x="51" y="6"/>
                      </a:lnTo>
                      <a:lnTo>
                        <a:pt x="102" y="2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260" name="Freeform 296"/>
                <p:cNvSpPr>
                  <a:spLocks/>
                </p:cNvSpPr>
                <p:nvPr/>
              </p:nvSpPr>
              <p:spPr bwMode="auto">
                <a:xfrm>
                  <a:off x="3356" y="3094"/>
                  <a:ext cx="102" cy="36"/>
                </a:xfrm>
                <a:custGeom>
                  <a:avLst/>
                  <a:gdLst>
                    <a:gd name="T0" fmla="*/ 102 w 102"/>
                    <a:gd name="T1" fmla="*/ 28 h 36"/>
                    <a:gd name="T2" fmla="*/ 79 w 102"/>
                    <a:gd name="T3" fmla="*/ 36 h 36"/>
                    <a:gd name="T4" fmla="*/ 26 w 102"/>
                    <a:gd name="T5" fmla="*/ 12 h 36"/>
                    <a:gd name="T6" fmla="*/ 0 w 102"/>
                    <a:gd name="T7" fmla="*/ 20 h 36"/>
                    <a:gd name="T8" fmla="*/ 13 w 102"/>
                    <a:gd name="T9" fmla="*/ 0 h 36"/>
                    <a:gd name="T10" fmla="*/ 79 w 102"/>
                    <a:gd name="T11" fmla="*/ 0 h 36"/>
                    <a:gd name="T12" fmla="*/ 51 w 102"/>
                    <a:gd name="T13" fmla="*/ 6 h 36"/>
                    <a:gd name="T14" fmla="*/ 102 w 102"/>
                    <a:gd name="T15" fmla="*/ 2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2" h="36">
                      <a:moveTo>
                        <a:pt x="102" y="28"/>
                      </a:moveTo>
                      <a:lnTo>
                        <a:pt x="79" y="36"/>
                      </a:lnTo>
                      <a:lnTo>
                        <a:pt x="26" y="12"/>
                      </a:lnTo>
                      <a:lnTo>
                        <a:pt x="0" y="20"/>
                      </a:lnTo>
                      <a:lnTo>
                        <a:pt x="13" y="0"/>
                      </a:lnTo>
                      <a:lnTo>
                        <a:pt x="79" y="0"/>
                      </a:lnTo>
                      <a:lnTo>
                        <a:pt x="51" y="6"/>
                      </a:lnTo>
                      <a:lnTo>
                        <a:pt x="102" y="2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grpSp>
          <p:grpSp>
            <p:nvGrpSpPr>
              <p:cNvPr id="244" name="Group 297"/>
              <p:cNvGrpSpPr>
                <a:grpSpLocks/>
              </p:cNvGrpSpPr>
              <p:nvPr/>
            </p:nvGrpSpPr>
            <p:grpSpPr bwMode="auto">
              <a:xfrm>
                <a:off x="3251" y="3048"/>
                <a:ext cx="212" cy="84"/>
                <a:chOff x="3251" y="3048"/>
                <a:chExt cx="212" cy="84"/>
              </a:xfrm>
            </p:grpSpPr>
            <p:sp>
              <p:nvSpPr>
                <p:cNvPr id="245" name="Freeform 298"/>
                <p:cNvSpPr>
                  <a:spLocks/>
                </p:cNvSpPr>
                <p:nvPr/>
              </p:nvSpPr>
              <p:spPr bwMode="auto">
                <a:xfrm>
                  <a:off x="3362" y="3050"/>
                  <a:ext cx="101" cy="36"/>
                </a:xfrm>
                <a:custGeom>
                  <a:avLst/>
                  <a:gdLst>
                    <a:gd name="T0" fmla="*/ 0 w 101"/>
                    <a:gd name="T1" fmla="*/ 28 h 36"/>
                    <a:gd name="T2" fmla="*/ 22 w 101"/>
                    <a:gd name="T3" fmla="*/ 36 h 36"/>
                    <a:gd name="T4" fmla="*/ 77 w 101"/>
                    <a:gd name="T5" fmla="*/ 12 h 36"/>
                    <a:gd name="T6" fmla="*/ 101 w 101"/>
                    <a:gd name="T7" fmla="*/ 20 h 36"/>
                    <a:gd name="T8" fmla="*/ 88 w 101"/>
                    <a:gd name="T9" fmla="*/ 0 h 36"/>
                    <a:gd name="T10" fmla="*/ 24 w 101"/>
                    <a:gd name="T11" fmla="*/ 0 h 36"/>
                    <a:gd name="T12" fmla="*/ 51 w 101"/>
                    <a:gd name="T13" fmla="*/ 6 h 36"/>
                    <a:gd name="T14" fmla="*/ 0 w 101"/>
                    <a:gd name="T15" fmla="*/ 2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36">
                      <a:moveTo>
                        <a:pt x="0" y="28"/>
                      </a:moveTo>
                      <a:lnTo>
                        <a:pt x="22" y="36"/>
                      </a:lnTo>
                      <a:lnTo>
                        <a:pt x="77" y="12"/>
                      </a:lnTo>
                      <a:lnTo>
                        <a:pt x="101" y="20"/>
                      </a:lnTo>
                      <a:lnTo>
                        <a:pt x="88" y="0"/>
                      </a:lnTo>
                      <a:lnTo>
                        <a:pt x="24" y="0"/>
                      </a:lnTo>
                      <a:lnTo>
                        <a:pt x="51" y="6"/>
                      </a:lnTo>
                      <a:lnTo>
                        <a:pt x="0"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246" name="Freeform 299"/>
                <p:cNvSpPr>
                  <a:spLocks/>
                </p:cNvSpPr>
                <p:nvPr/>
              </p:nvSpPr>
              <p:spPr bwMode="auto">
                <a:xfrm>
                  <a:off x="3362" y="3050"/>
                  <a:ext cx="101" cy="36"/>
                </a:xfrm>
                <a:custGeom>
                  <a:avLst/>
                  <a:gdLst>
                    <a:gd name="T0" fmla="*/ 0 w 101"/>
                    <a:gd name="T1" fmla="*/ 28 h 36"/>
                    <a:gd name="T2" fmla="*/ 22 w 101"/>
                    <a:gd name="T3" fmla="*/ 36 h 36"/>
                    <a:gd name="T4" fmla="*/ 77 w 101"/>
                    <a:gd name="T5" fmla="*/ 12 h 36"/>
                    <a:gd name="T6" fmla="*/ 101 w 101"/>
                    <a:gd name="T7" fmla="*/ 20 h 36"/>
                    <a:gd name="T8" fmla="*/ 88 w 101"/>
                    <a:gd name="T9" fmla="*/ 0 h 36"/>
                    <a:gd name="T10" fmla="*/ 24 w 101"/>
                    <a:gd name="T11" fmla="*/ 0 h 36"/>
                    <a:gd name="T12" fmla="*/ 51 w 101"/>
                    <a:gd name="T13" fmla="*/ 6 h 36"/>
                    <a:gd name="T14" fmla="*/ 0 w 101"/>
                    <a:gd name="T15" fmla="*/ 2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36">
                      <a:moveTo>
                        <a:pt x="0" y="28"/>
                      </a:moveTo>
                      <a:lnTo>
                        <a:pt x="22" y="36"/>
                      </a:lnTo>
                      <a:lnTo>
                        <a:pt x="77" y="12"/>
                      </a:lnTo>
                      <a:lnTo>
                        <a:pt x="101" y="20"/>
                      </a:lnTo>
                      <a:lnTo>
                        <a:pt x="88" y="0"/>
                      </a:lnTo>
                      <a:lnTo>
                        <a:pt x="24" y="0"/>
                      </a:lnTo>
                      <a:lnTo>
                        <a:pt x="51" y="6"/>
                      </a:lnTo>
                      <a:lnTo>
                        <a:pt x="0"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247" name="Freeform 300"/>
                <p:cNvSpPr>
                  <a:spLocks/>
                </p:cNvSpPr>
                <p:nvPr/>
              </p:nvSpPr>
              <p:spPr bwMode="auto">
                <a:xfrm>
                  <a:off x="3251" y="3092"/>
                  <a:ext cx="101" cy="38"/>
                </a:xfrm>
                <a:custGeom>
                  <a:avLst/>
                  <a:gdLst>
                    <a:gd name="T0" fmla="*/ 101 w 101"/>
                    <a:gd name="T1" fmla="*/ 8 h 38"/>
                    <a:gd name="T2" fmla="*/ 79 w 101"/>
                    <a:gd name="T3" fmla="*/ 0 h 38"/>
                    <a:gd name="T4" fmla="*/ 26 w 101"/>
                    <a:gd name="T5" fmla="*/ 24 h 38"/>
                    <a:gd name="T6" fmla="*/ 0 w 101"/>
                    <a:gd name="T7" fmla="*/ 16 h 38"/>
                    <a:gd name="T8" fmla="*/ 13 w 101"/>
                    <a:gd name="T9" fmla="*/ 38 h 38"/>
                    <a:gd name="T10" fmla="*/ 79 w 101"/>
                    <a:gd name="T11" fmla="*/ 38 h 38"/>
                    <a:gd name="T12" fmla="*/ 51 w 101"/>
                    <a:gd name="T13" fmla="*/ 30 h 38"/>
                    <a:gd name="T14" fmla="*/ 101 w 101"/>
                    <a:gd name="T15" fmla="*/ 8 h 3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38">
                      <a:moveTo>
                        <a:pt x="101" y="8"/>
                      </a:moveTo>
                      <a:lnTo>
                        <a:pt x="79" y="0"/>
                      </a:lnTo>
                      <a:lnTo>
                        <a:pt x="26" y="24"/>
                      </a:lnTo>
                      <a:lnTo>
                        <a:pt x="0" y="16"/>
                      </a:lnTo>
                      <a:lnTo>
                        <a:pt x="13" y="38"/>
                      </a:lnTo>
                      <a:lnTo>
                        <a:pt x="79" y="38"/>
                      </a:lnTo>
                      <a:lnTo>
                        <a:pt x="51" y="30"/>
                      </a:lnTo>
                      <a:lnTo>
                        <a:pt x="101"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248" name="Freeform 301"/>
                <p:cNvSpPr>
                  <a:spLocks/>
                </p:cNvSpPr>
                <p:nvPr/>
              </p:nvSpPr>
              <p:spPr bwMode="auto">
                <a:xfrm>
                  <a:off x="3251" y="3092"/>
                  <a:ext cx="101" cy="38"/>
                </a:xfrm>
                <a:custGeom>
                  <a:avLst/>
                  <a:gdLst>
                    <a:gd name="T0" fmla="*/ 101 w 101"/>
                    <a:gd name="T1" fmla="*/ 8 h 38"/>
                    <a:gd name="T2" fmla="*/ 79 w 101"/>
                    <a:gd name="T3" fmla="*/ 0 h 38"/>
                    <a:gd name="T4" fmla="*/ 26 w 101"/>
                    <a:gd name="T5" fmla="*/ 24 h 38"/>
                    <a:gd name="T6" fmla="*/ 0 w 101"/>
                    <a:gd name="T7" fmla="*/ 16 h 38"/>
                    <a:gd name="T8" fmla="*/ 13 w 101"/>
                    <a:gd name="T9" fmla="*/ 38 h 38"/>
                    <a:gd name="T10" fmla="*/ 79 w 101"/>
                    <a:gd name="T11" fmla="*/ 38 h 38"/>
                    <a:gd name="T12" fmla="*/ 51 w 101"/>
                    <a:gd name="T13" fmla="*/ 30 h 38"/>
                    <a:gd name="T14" fmla="*/ 101 w 101"/>
                    <a:gd name="T15" fmla="*/ 8 h 3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38">
                      <a:moveTo>
                        <a:pt x="101" y="8"/>
                      </a:moveTo>
                      <a:lnTo>
                        <a:pt x="79" y="0"/>
                      </a:lnTo>
                      <a:lnTo>
                        <a:pt x="26" y="24"/>
                      </a:lnTo>
                      <a:lnTo>
                        <a:pt x="0" y="16"/>
                      </a:lnTo>
                      <a:lnTo>
                        <a:pt x="13" y="38"/>
                      </a:lnTo>
                      <a:lnTo>
                        <a:pt x="79" y="38"/>
                      </a:lnTo>
                      <a:lnTo>
                        <a:pt x="51" y="30"/>
                      </a:lnTo>
                      <a:lnTo>
                        <a:pt x="101"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249" name="Freeform 302"/>
                <p:cNvSpPr>
                  <a:spLocks/>
                </p:cNvSpPr>
                <p:nvPr/>
              </p:nvSpPr>
              <p:spPr bwMode="auto">
                <a:xfrm>
                  <a:off x="3257" y="3048"/>
                  <a:ext cx="101" cy="36"/>
                </a:xfrm>
                <a:custGeom>
                  <a:avLst/>
                  <a:gdLst>
                    <a:gd name="T0" fmla="*/ 0 w 101"/>
                    <a:gd name="T1" fmla="*/ 8 h 36"/>
                    <a:gd name="T2" fmla="*/ 22 w 101"/>
                    <a:gd name="T3" fmla="*/ 0 h 36"/>
                    <a:gd name="T4" fmla="*/ 77 w 101"/>
                    <a:gd name="T5" fmla="*/ 22 h 36"/>
                    <a:gd name="T6" fmla="*/ 101 w 101"/>
                    <a:gd name="T7" fmla="*/ 16 h 36"/>
                    <a:gd name="T8" fmla="*/ 88 w 101"/>
                    <a:gd name="T9" fmla="*/ 36 h 36"/>
                    <a:gd name="T10" fmla="*/ 24 w 101"/>
                    <a:gd name="T11" fmla="*/ 36 h 36"/>
                    <a:gd name="T12" fmla="*/ 50 w 101"/>
                    <a:gd name="T13" fmla="*/ 30 h 36"/>
                    <a:gd name="T14" fmla="*/ 0 w 101"/>
                    <a:gd name="T15" fmla="*/ 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36">
                      <a:moveTo>
                        <a:pt x="0" y="8"/>
                      </a:moveTo>
                      <a:lnTo>
                        <a:pt x="22" y="0"/>
                      </a:lnTo>
                      <a:lnTo>
                        <a:pt x="77" y="22"/>
                      </a:lnTo>
                      <a:lnTo>
                        <a:pt x="101" y="16"/>
                      </a:lnTo>
                      <a:lnTo>
                        <a:pt x="88" y="36"/>
                      </a:lnTo>
                      <a:lnTo>
                        <a:pt x="24" y="36"/>
                      </a:lnTo>
                      <a:lnTo>
                        <a:pt x="50" y="30"/>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250" name="Freeform 303"/>
                <p:cNvSpPr>
                  <a:spLocks/>
                </p:cNvSpPr>
                <p:nvPr/>
              </p:nvSpPr>
              <p:spPr bwMode="auto">
                <a:xfrm>
                  <a:off x="3257" y="3048"/>
                  <a:ext cx="101" cy="36"/>
                </a:xfrm>
                <a:custGeom>
                  <a:avLst/>
                  <a:gdLst>
                    <a:gd name="T0" fmla="*/ 0 w 101"/>
                    <a:gd name="T1" fmla="*/ 8 h 36"/>
                    <a:gd name="T2" fmla="*/ 22 w 101"/>
                    <a:gd name="T3" fmla="*/ 0 h 36"/>
                    <a:gd name="T4" fmla="*/ 77 w 101"/>
                    <a:gd name="T5" fmla="*/ 22 h 36"/>
                    <a:gd name="T6" fmla="*/ 101 w 101"/>
                    <a:gd name="T7" fmla="*/ 16 h 36"/>
                    <a:gd name="T8" fmla="*/ 88 w 101"/>
                    <a:gd name="T9" fmla="*/ 36 h 36"/>
                    <a:gd name="T10" fmla="*/ 24 w 101"/>
                    <a:gd name="T11" fmla="*/ 36 h 36"/>
                    <a:gd name="T12" fmla="*/ 50 w 101"/>
                    <a:gd name="T13" fmla="*/ 30 h 36"/>
                    <a:gd name="T14" fmla="*/ 0 w 101"/>
                    <a:gd name="T15" fmla="*/ 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36">
                      <a:moveTo>
                        <a:pt x="0" y="8"/>
                      </a:moveTo>
                      <a:lnTo>
                        <a:pt x="22" y="0"/>
                      </a:lnTo>
                      <a:lnTo>
                        <a:pt x="77" y="22"/>
                      </a:lnTo>
                      <a:lnTo>
                        <a:pt x="101" y="16"/>
                      </a:lnTo>
                      <a:lnTo>
                        <a:pt x="88" y="36"/>
                      </a:lnTo>
                      <a:lnTo>
                        <a:pt x="24" y="36"/>
                      </a:lnTo>
                      <a:lnTo>
                        <a:pt x="50" y="30"/>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251" name="Freeform 304"/>
                <p:cNvSpPr>
                  <a:spLocks/>
                </p:cNvSpPr>
                <p:nvPr/>
              </p:nvSpPr>
              <p:spPr bwMode="auto">
                <a:xfrm>
                  <a:off x="3358" y="3096"/>
                  <a:ext cx="102" cy="36"/>
                </a:xfrm>
                <a:custGeom>
                  <a:avLst/>
                  <a:gdLst>
                    <a:gd name="T0" fmla="*/ 102 w 102"/>
                    <a:gd name="T1" fmla="*/ 28 h 36"/>
                    <a:gd name="T2" fmla="*/ 79 w 102"/>
                    <a:gd name="T3" fmla="*/ 36 h 36"/>
                    <a:gd name="T4" fmla="*/ 26 w 102"/>
                    <a:gd name="T5" fmla="*/ 12 h 36"/>
                    <a:gd name="T6" fmla="*/ 0 w 102"/>
                    <a:gd name="T7" fmla="*/ 20 h 36"/>
                    <a:gd name="T8" fmla="*/ 13 w 102"/>
                    <a:gd name="T9" fmla="*/ 0 h 36"/>
                    <a:gd name="T10" fmla="*/ 79 w 102"/>
                    <a:gd name="T11" fmla="*/ 0 h 36"/>
                    <a:gd name="T12" fmla="*/ 51 w 102"/>
                    <a:gd name="T13" fmla="*/ 6 h 36"/>
                    <a:gd name="T14" fmla="*/ 102 w 102"/>
                    <a:gd name="T15" fmla="*/ 2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2" h="36">
                      <a:moveTo>
                        <a:pt x="102" y="28"/>
                      </a:moveTo>
                      <a:lnTo>
                        <a:pt x="79" y="36"/>
                      </a:lnTo>
                      <a:lnTo>
                        <a:pt x="26" y="12"/>
                      </a:lnTo>
                      <a:lnTo>
                        <a:pt x="0" y="20"/>
                      </a:lnTo>
                      <a:lnTo>
                        <a:pt x="13" y="0"/>
                      </a:lnTo>
                      <a:lnTo>
                        <a:pt x="79" y="0"/>
                      </a:lnTo>
                      <a:lnTo>
                        <a:pt x="51" y="6"/>
                      </a:lnTo>
                      <a:lnTo>
                        <a:pt x="102"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252" name="Freeform 305"/>
                <p:cNvSpPr>
                  <a:spLocks/>
                </p:cNvSpPr>
                <p:nvPr/>
              </p:nvSpPr>
              <p:spPr bwMode="auto">
                <a:xfrm>
                  <a:off x="3358" y="3096"/>
                  <a:ext cx="102" cy="36"/>
                </a:xfrm>
                <a:custGeom>
                  <a:avLst/>
                  <a:gdLst>
                    <a:gd name="T0" fmla="*/ 102 w 102"/>
                    <a:gd name="T1" fmla="*/ 28 h 36"/>
                    <a:gd name="T2" fmla="*/ 79 w 102"/>
                    <a:gd name="T3" fmla="*/ 36 h 36"/>
                    <a:gd name="T4" fmla="*/ 26 w 102"/>
                    <a:gd name="T5" fmla="*/ 12 h 36"/>
                    <a:gd name="T6" fmla="*/ 0 w 102"/>
                    <a:gd name="T7" fmla="*/ 20 h 36"/>
                    <a:gd name="T8" fmla="*/ 13 w 102"/>
                    <a:gd name="T9" fmla="*/ 0 h 36"/>
                    <a:gd name="T10" fmla="*/ 79 w 102"/>
                    <a:gd name="T11" fmla="*/ 0 h 36"/>
                    <a:gd name="T12" fmla="*/ 51 w 102"/>
                    <a:gd name="T13" fmla="*/ 6 h 36"/>
                    <a:gd name="T14" fmla="*/ 102 w 102"/>
                    <a:gd name="T15" fmla="*/ 2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2" h="36">
                      <a:moveTo>
                        <a:pt x="102" y="28"/>
                      </a:moveTo>
                      <a:lnTo>
                        <a:pt x="79" y="36"/>
                      </a:lnTo>
                      <a:lnTo>
                        <a:pt x="26" y="12"/>
                      </a:lnTo>
                      <a:lnTo>
                        <a:pt x="0" y="20"/>
                      </a:lnTo>
                      <a:lnTo>
                        <a:pt x="13" y="0"/>
                      </a:lnTo>
                      <a:lnTo>
                        <a:pt x="79" y="0"/>
                      </a:lnTo>
                      <a:lnTo>
                        <a:pt x="51" y="6"/>
                      </a:lnTo>
                      <a:lnTo>
                        <a:pt x="102"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grpSp>
        </p:grpSp>
        <p:sp>
          <p:nvSpPr>
            <p:cNvPr id="241" name="Line 306"/>
            <p:cNvSpPr>
              <a:spLocks noChangeShapeType="1"/>
            </p:cNvSpPr>
            <p:nvPr/>
          </p:nvSpPr>
          <p:spPr bwMode="auto">
            <a:xfrm>
              <a:off x="3202" y="3088"/>
              <a:ext cx="1" cy="80"/>
            </a:xfrm>
            <a:prstGeom prst="line">
              <a:avLst/>
            </a:prstGeom>
            <a:noFill/>
            <a:ln w="3175">
              <a:solidFill>
                <a:srgbClr val="AAE6FF"/>
              </a:solidFill>
              <a:round/>
              <a:headEnd/>
              <a:tailEnd/>
            </a:ln>
            <a:extLst>
              <a:ext uri="{909E8E84-426E-40DD-AFC4-6F175D3DCCD1}">
                <a14:hiddenFill xmlns:a14="http://schemas.microsoft.com/office/drawing/2010/main">
                  <a:noFill/>
                </a14:hiddenFill>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242" name="Line 307"/>
            <p:cNvSpPr>
              <a:spLocks noChangeShapeType="1"/>
            </p:cNvSpPr>
            <p:nvPr/>
          </p:nvSpPr>
          <p:spPr bwMode="auto">
            <a:xfrm>
              <a:off x="3510" y="3088"/>
              <a:ext cx="1" cy="80"/>
            </a:xfrm>
            <a:prstGeom prst="line">
              <a:avLst/>
            </a:prstGeom>
            <a:noFill/>
            <a:ln w="3175">
              <a:solidFill>
                <a:srgbClr val="AAE6FF"/>
              </a:solidFill>
              <a:round/>
              <a:headEnd/>
              <a:tailEnd/>
            </a:ln>
            <a:extLst>
              <a:ext uri="{909E8E84-426E-40DD-AFC4-6F175D3DCCD1}">
                <a14:hiddenFill xmlns:a14="http://schemas.microsoft.com/office/drawing/2010/main">
                  <a:noFill/>
                </a14:hiddenFill>
              </a:ext>
            </a:extLst>
          </p:spPr>
          <p:txBody>
            <a:bodyPr/>
            <a:lstStyle/>
            <a:p>
              <a:endParaRPr lang="zh-CN" altLang="en-US" sz="1400" b="1">
                <a:solidFill>
                  <a:srgbClr val="000099"/>
                </a:solidFill>
                <a:latin typeface="微软雅黑" pitchFamily="34" charset="-122"/>
                <a:ea typeface="微软雅黑" pitchFamily="34" charset="-122"/>
              </a:endParaRPr>
            </a:p>
          </p:txBody>
        </p:sp>
      </p:grpSp>
      <p:sp>
        <p:nvSpPr>
          <p:cNvPr id="261" name="Rectangle 308"/>
          <p:cNvSpPr>
            <a:spLocks noChangeArrowheads="1"/>
          </p:cNvSpPr>
          <p:nvPr/>
        </p:nvSpPr>
        <p:spPr bwMode="auto">
          <a:xfrm>
            <a:off x="6156415" y="2477488"/>
            <a:ext cx="729863" cy="3230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262" name="Rectangle 309"/>
          <p:cNvSpPr>
            <a:spLocks noChangeArrowheads="1"/>
          </p:cNvSpPr>
          <p:nvPr/>
        </p:nvSpPr>
        <p:spPr bwMode="auto">
          <a:xfrm>
            <a:off x="6538749" y="2918228"/>
            <a:ext cx="538609"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1" hangingPunct="1"/>
            <a:r>
              <a:rPr kumimoji="1" lang="zh-CN" altLang="en-US" sz="1400" b="1" dirty="0">
                <a:solidFill>
                  <a:srgbClr val="000099"/>
                </a:solidFill>
                <a:latin typeface="微软雅黑" pitchFamily="34" charset="-122"/>
                <a:ea typeface="微软雅黑" pitchFamily="34" charset="-122"/>
              </a:rPr>
              <a:t>互联网</a:t>
            </a:r>
          </a:p>
        </p:txBody>
      </p:sp>
      <p:sp>
        <p:nvSpPr>
          <p:cNvPr id="263" name="Rectangle 310"/>
          <p:cNvSpPr>
            <a:spLocks noChangeArrowheads="1"/>
          </p:cNvSpPr>
          <p:nvPr/>
        </p:nvSpPr>
        <p:spPr bwMode="auto">
          <a:xfrm>
            <a:off x="3635069" y="2550744"/>
            <a:ext cx="327853" cy="301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264" name="Rectangle 311"/>
          <p:cNvSpPr>
            <a:spLocks noChangeArrowheads="1"/>
          </p:cNvSpPr>
          <p:nvPr/>
        </p:nvSpPr>
        <p:spPr bwMode="auto">
          <a:xfrm>
            <a:off x="2933828" y="3134394"/>
            <a:ext cx="355175" cy="302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265" name="Rectangle 312"/>
          <p:cNvSpPr>
            <a:spLocks noChangeArrowheads="1"/>
          </p:cNvSpPr>
          <p:nvPr/>
        </p:nvSpPr>
        <p:spPr bwMode="auto">
          <a:xfrm>
            <a:off x="1947668" y="2842569"/>
            <a:ext cx="357776" cy="301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266" name="Rectangle 313"/>
          <p:cNvSpPr>
            <a:spLocks noChangeArrowheads="1"/>
          </p:cNvSpPr>
          <p:nvPr/>
        </p:nvSpPr>
        <p:spPr bwMode="auto">
          <a:xfrm>
            <a:off x="965070" y="2717192"/>
            <a:ext cx="461665"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1" hangingPunct="1"/>
            <a:r>
              <a:rPr kumimoji="1" lang="zh-CN" altLang="en-US" sz="1200" b="1" dirty="0">
                <a:solidFill>
                  <a:schemeClr val="bg1"/>
                </a:solidFill>
                <a:latin typeface="微软雅黑" pitchFamily="34" charset="-122"/>
                <a:ea typeface="微软雅黑" pitchFamily="34" charset="-122"/>
              </a:rPr>
              <a:t>浏览器</a:t>
            </a:r>
          </a:p>
        </p:txBody>
      </p:sp>
      <p:sp>
        <p:nvSpPr>
          <p:cNvPr id="267" name="Rectangle 314"/>
          <p:cNvSpPr>
            <a:spLocks noChangeArrowheads="1"/>
          </p:cNvSpPr>
          <p:nvPr/>
        </p:nvSpPr>
        <p:spPr bwMode="auto">
          <a:xfrm>
            <a:off x="3631167" y="2571160"/>
            <a:ext cx="19877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1" hangingPunct="1"/>
            <a:r>
              <a:rPr kumimoji="1" lang="en-US" altLang="zh-CN" sz="1400" b="1">
                <a:solidFill>
                  <a:srgbClr val="000099"/>
                </a:solidFill>
                <a:latin typeface="微软雅黑" pitchFamily="34" charset="-122"/>
                <a:ea typeface="微软雅黑" pitchFamily="34" charset="-122"/>
              </a:rPr>
              <a:t>R</a:t>
            </a:r>
            <a:r>
              <a:rPr kumimoji="1" lang="en-US" altLang="zh-CN" sz="1400" b="1" baseline="-25000">
                <a:solidFill>
                  <a:srgbClr val="000099"/>
                </a:solidFill>
                <a:latin typeface="微软雅黑" pitchFamily="34" charset="-122"/>
                <a:ea typeface="微软雅黑" pitchFamily="34" charset="-122"/>
              </a:rPr>
              <a:t>1</a:t>
            </a:r>
          </a:p>
        </p:txBody>
      </p:sp>
      <p:sp>
        <p:nvSpPr>
          <p:cNvPr id="268" name="Rectangle 315"/>
          <p:cNvSpPr>
            <a:spLocks noChangeArrowheads="1"/>
          </p:cNvSpPr>
          <p:nvPr/>
        </p:nvSpPr>
        <p:spPr bwMode="auto">
          <a:xfrm>
            <a:off x="5779123" y="2572360"/>
            <a:ext cx="19877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1" hangingPunct="1"/>
            <a:r>
              <a:rPr kumimoji="1" lang="en-US" altLang="zh-CN" sz="1400" b="1">
                <a:solidFill>
                  <a:srgbClr val="000099"/>
                </a:solidFill>
                <a:latin typeface="微软雅黑" pitchFamily="34" charset="-122"/>
                <a:ea typeface="微软雅黑" pitchFamily="34" charset="-122"/>
              </a:rPr>
              <a:t>R</a:t>
            </a:r>
            <a:r>
              <a:rPr kumimoji="1" lang="en-US" altLang="zh-CN" sz="1400" b="1" baseline="-25000">
                <a:solidFill>
                  <a:srgbClr val="000099"/>
                </a:solidFill>
                <a:latin typeface="微软雅黑" pitchFamily="34" charset="-122"/>
                <a:ea typeface="微软雅黑" pitchFamily="34" charset="-122"/>
              </a:rPr>
              <a:t>2</a:t>
            </a:r>
          </a:p>
        </p:txBody>
      </p:sp>
      <p:pic>
        <p:nvPicPr>
          <p:cNvPr id="269" name="图片 26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441832" y="1619849"/>
            <a:ext cx="441076" cy="617506"/>
          </a:xfrm>
          <a:prstGeom prst="rect">
            <a:avLst/>
          </a:prstGeom>
        </p:spPr>
      </p:pic>
      <p:pic>
        <p:nvPicPr>
          <p:cNvPr id="270" name="Picture 197" descr="jisuanji"/>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428579" y="1855731"/>
            <a:ext cx="516657" cy="516658"/>
          </a:xfrm>
          <a:prstGeom prst="rect">
            <a:avLst/>
          </a:prstGeom>
          <a:noFill/>
          <a:extLst>
            <a:ext uri="{909E8E84-426E-40DD-AFC4-6F175D3DCCD1}">
              <a14:hiddenFill xmlns:a14="http://schemas.microsoft.com/office/drawing/2010/main">
                <a:solidFill>
                  <a:srgbClr val="FFFFFF"/>
                </a:solidFill>
              </a14:hiddenFill>
            </a:ext>
          </a:extLst>
        </p:spPr>
      </p:pic>
      <p:pic>
        <p:nvPicPr>
          <p:cNvPr id="271" name="Picture 197" descr="jisuanji"/>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499835" y="2432164"/>
            <a:ext cx="516657" cy="516658"/>
          </a:xfrm>
          <a:prstGeom prst="rect">
            <a:avLst/>
          </a:prstGeom>
          <a:noFill/>
          <a:extLst>
            <a:ext uri="{909E8E84-426E-40DD-AFC4-6F175D3DCCD1}">
              <a14:hiddenFill xmlns:a14="http://schemas.microsoft.com/office/drawing/2010/main">
                <a:solidFill>
                  <a:srgbClr val="FFFFFF"/>
                </a:solidFill>
              </a14:hiddenFill>
            </a:ext>
          </a:extLst>
        </p:spPr>
      </p:pic>
      <p:pic>
        <p:nvPicPr>
          <p:cNvPr id="272" name="Picture 197" descr="jisuanji"/>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428579" y="3432925"/>
            <a:ext cx="516657" cy="516658"/>
          </a:xfrm>
          <a:prstGeom prst="rect">
            <a:avLst/>
          </a:prstGeom>
          <a:noFill/>
          <a:extLst>
            <a:ext uri="{909E8E84-426E-40DD-AFC4-6F175D3DCCD1}">
              <a14:hiddenFill xmlns:a14="http://schemas.microsoft.com/office/drawing/2010/main">
                <a:solidFill>
                  <a:srgbClr val="FFFFFF"/>
                </a:solidFill>
              </a14:hiddenFill>
            </a:ext>
          </a:extLst>
        </p:spPr>
      </p:pic>
      <p:pic>
        <p:nvPicPr>
          <p:cNvPr id="273" name="Picture 197" descr="jisuanji"/>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30256" y="2930408"/>
            <a:ext cx="516657" cy="516658"/>
          </a:xfrm>
          <a:prstGeom prst="rect">
            <a:avLst/>
          </a:prstGeom>
          <a:noFill/>
          <a:extLst>
            <a:ext uri="{909E8E84-426E-40DD-AFC4-6F175D3DCCD1}">
              <a14:hiddenFill xmlns:a14="http://schemas.microsoft.com/office/drawing/2010/main">
                <a:solidFill>
                  <a:srgbClr val="FFFFFF"/>
                </a:solidFill>
              </a14:hiddenFill>
            </a:ext>
          </a:extLst>
        </p:spPr>
      </p:pic>
      <p:pic>
        <p:nvPicPr>
          <p:cNvPr id="274" name="图片 27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699008" y="2282336"/>
            <a:ext cx="441076" cy="617506"/>
          </a:xfrm>
          <a:prstGeom prst="rect">
            <a:avLst/>
          </a:prstGeom>
        </p:spPr>
      </p:pic>
      <p:pic>
        <p:nvPicPr>
          <p:cNvPr id="275" name="图片 27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699008" y="3002416"/>
            <a:ext cx="441076" cy="617506"/>
          </a:xfrm>
          <a:prstGeom prst="rect">
            <a:avLst/>
          </a:prstGeom>
        </p:spPr>
      </p:pic>
      <p:pic>
        <p:nvPicPr>
          <p:cNvPr id="276" name="图片 27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441832" y="3578480"/>
            <a:ext cx="441076" cy="617506"/>
          </a:xfrm>
          <a:prstGeom prst="rect">
            <a:avLst/>
          </a:prstGeom>
        </p:spPr>
      </p:pic>
      <p:pic>
        <p:nvPicPr>
          <p:cNvPr id="277" name="图片 27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639810" y="3558948"/>
            <a:ext cx="441076" cy="617506"/>
          </a:xfrm>
          <a:prstGeom prst="rect">
            <a:avLst/>
          </a:prstGeom>
        </p:spPr>
      </p:pic>
      <p:cxnSp>
        <p:nvCxnSpPr>
          <p:cNvPr id="278" name="直接箭头连接符 277"/>
          <p:cNvCxnSpPr/>
          <p:nvPr/>
        </p:nvCxnSpPr>
        <p:spPr>
          <a:xfrm>
            <a:off x="1825374" y="2070337"/>
            <a:ext cx="1034974" cy="1620917"/>
          </a:xfrm>
          <a:prstGeom prst="straightConnector1">
            <a:avLst/>
          </a:prstGeom>
          <a:ln w="38100">
            <a:solidFill>
              <a:srgbClr val="CC00CC"/>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79" name="直接箭头连接符 278"/>
          <p:cNvCxnSpPr/>
          <p:nvPr/>
        </p:nvCxnSpPr>
        <p:spPr>
          <a:xfrm>
            <a:off x="1825374" y="2667234"/>
            <a:ext cx="881176" cy="1024020"/>
          </a:xfrm>
          <a:prstGeom prst="straightConnector1">
            <a:avLst/>
          </a:prstGeom>
          <a:ln w="38100">
            <a:solidFill>
              <a:srgbClr val="CC00CC"/>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80" name="直接箭头连接符 279"/>
          <p:cNvCxnSpPr/>
          <p:nvPr/>
        </p:nvCxnSpPr>
        <p:spPr>
          <a:xfrm>
            <a:off x="1290296" y="3074424"/>
            <a:ext cx="1483088" cy="740362"/>
          </a:xfrm>
          <a:prstGeom prst="straightConnector1">
            <a:avLst/>
          </a:prstGeom>
          <a:ln w="38100">
            <a:solidFill>
              <a:srgbClr val="CC00CC"/>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81" name="直接箭头连接符 280"/>
          <p:cNvCxnSpPr/>
          <p:nvPr/>
        </p:nvCxnSpPr>
        <p:spPr>
          <a:xfrm>
            <a:off x="1775935" y="3679990"/>
            <a:ext cx="952317" cy="269593"/>
          </a:xfrm>
          <a:prstGeom prst="straightConnector1">
            <a:avLst/>
          </a:prstGeom>
          <a:ln w="38100">
            <a:solidFill>
              <a:srgbClr val="CC00CC"/>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82" name="矩形 281"/>
          <p:cNvSpPr/>
          <p:nvPr/>
        </p:nvSpPr>
        <p:spPr>
          <a:xfrm>
            <a:off x="3030430" y="1298535"/>
            <a:ext cx="3324300" cy="766074"/>
          </a:xfrm>
          <a:prstGeom prst="rect">
            <a:avLst/>
          </a:prstGeom>
          <a:solidFill>
            <a:srgbClr val="66FF66"/>
          </a:solidFill>
          <a:ln>
            <a:solidFill>
              <a:schemeClr val="tx1"/>
            </a:solidFill>
          </a:ln>
        </p:spPr>
        <p:txBody>
          <a:bodyPr wrap="square">
            <a:spAutoFit/>
          </a:bodyPr>
          <a:lstStyle/>
          <a:p>
            <a:r>
              <a:rPr kumimoji="1" lang="en-US" altLang="zh-CN" sz="1400" b="1" dirty="0">
                <a:latin typeface="微软雅黑" pitchFamily="34" charset="-122"/>
                <a:ea typeface="微软雅黑" pitchFamily="34" charset="-122"/>
              </a:rPr>
              <a:t>(2) </a:t>
            </a:r>
            <a:r>
              <a:rPr kumimoji="1" lang="zh-CN" altLang="en-US" sz="1400" b="1" dirty="0">
                <a:latin typeface="微软雅黑" pitchFamily="34" charset="-122"/>
                <a:ea typeface="微软雅黑" pitchFamily="34" charset="-122"/>
              </a:rPr>
              <a:t>若高速缓存已经存放了所请求的对象，则将此对象放入 </a:t>
            </a:r>
            <a:r>
              <a:rPr kumimoji="1" lang="en-US" altLang="zh-CN" sz="1400" b="1" dirty="0">
                <a:latin typeface="微软雅黑" pitchFamily="34" charset="-122"/>
                <a:ea typeface="微软雅黑" pitchFamily="34" charset="-122"/>
              </a:rPr>
              <a:t>HTTP </a:t>
            </a:r>
            <a:r>
              <a:rPr kumimoji="1" lang="zh-CN" altLang="en-US" sz="1400" b="1" dirty="0">
                <a:latin typeface="微软雅黑" pitchFamily="34" charset="-122"/>
                <a:ea typeface="微软雅黑" pitchFamily="34" charset="-122"/>
              </a:rPr>
              <a:t>响应报文中返回给浏览器。</a:t>
            </a:r>
          </a:p>
        </p:txBody>
      </p:sp>
      <p:sp>
        <p:nvSpPr>
          <p:cNvPr id="283" name="Text Box 328"/>
          <p:cNvSpPr txBox="1">
            <a:spLocks noChangeArrowheads="1"/>
          </p:cNvSpPr>
          <p:nvPr/>
        </p:nvSpPr>
        <p:spPr bwMode="auto">
          <a:xfrm>
            <a:off x="3761576" y="3655151"/>
            <a:ext cx="1621051" cy="5236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a:r>
              <a:rPr lang="zh-CN" altLang="en-US" sz="1400" b="1" dirty="0">
                <a:solidFill>
                  <a:srgbClr val="000099"/>
                </a:solidFill>
                <a:latin typeface="微软雅黑" pitchFamily="34" charset="-122"/>
                <a:ea typeface="微软雅黑" pitchFamily="34" charset="-122"/>
              </a:rPr>
              <a:t>校园网的高速缓存</a:t>
            </a:r>
          </a:p>
          <a:p>
            <a:pPr algn="ctr"/>
            <a:r>
              <a:rPr lang="zh-CN" altLang="en-US" sz="1400" b="1" dirty="0">
                <a:solidFill>
                  <a:srgbClr val="000099"/>
                </a:solidFill>
                <a:latin typeface="微软雅黑" pitchFamily="34" charset="-122"/>
                <a:ea typeface="微软雅黑" pitchFamily="34" charset="-122"/>
              </a:rPr>
              <a:t>（代理服务器）</a:t>
            </a:r>
          </a:p>
        </p:txBody>
      </p:sp>
      <p:cxnSp>
        <p:nvCxnSpPr>
          <p:cNvPr id="284" name="直接箭头连接符 283"/>
          <p:cNvCxnSpPr/>
          <p:nvPr/>
        </p:nvCxnSpPr>
        <p:spPr>
          <a:xfrm flipH="1">
            <a:off x="2977610" y="3814786"/>
            <a:ext cx="821385" cy="134797"/>
          </a:xfrm>
          <a:prstGeom prst="straightConnector1">
            <a:avLst/>
          </a:prstGeom>
          <a:ln w="19050">
            <a:solidFill>
              <a:srgbClr val="0000F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6047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78"/>
                                        </p:tgtEl>
                                        <p:attrNameLst>
                                          <p:attrName>style.visibility</p:attrName>
                                        </p:attrNameLst>
                                      </p:cBhvr>
                                      <p:to>
                                        <p:strVal val="visible"/>
                                      </p:to>
                                    </p:set>
                                    <p:animEffect transition="in" filter="wipe(down)">
                                      <p:cBhvr>
                                        <p:cTn id="7" dur="2000"/>
                                        <p:tgtEl>
                                          <p:spTgt spid="278"/>
                                        </p:tgtEl>
                                      </p:cBhvr>
                                    </p:animEffect>
                                  </p:childTnLst>
                                </p:cTn>
                              </p:par>
                            </p:childTnLst>
                          </p:cTn>
                        </p:par>
                        <p:par>
                          <p:cTn id="8" fill="hold">
                            <p:stCondLst>
                              <p:cond delay="2000"/>
                            </p:stCondLst>
                            <p:childTnLst>
                              <p:par>
                                <p:cTn id="9" presetID="22" presetClass="entr" presetSubtype="4" fill="hold" nodeType="afterEffect">
                                  <p:stCondLst>
                                    <p:cond delay="0"/>
                                  </p:stCondLst>
                                  <p:childTnLst>
                                    <p:set>
                                      <p:cBhvr>
                                        <p:cTn id="10" dur="1" fill="hold">
                                          <p:stCondLst>
                                            <p:cond delay="0"/>
                                          </p:stCondLst>
                                        </p:cTn>
                                        <p:tgtEl>
                                          <p:spTgt spid="279"/>
                                        </p:tgtEl>
                                        <p:attrNameLst>
                                          <p:attrName>style.visibility</p:attrName>
                                        </p:attrNameLst>
                                      </p:cBhvr>
                                      <p:to>
                                        <p:strVal val="visible"/>
                                      </p:to>
                                    </p:set>
                                    <p:animEffect transition="in" filter="wipe(down)">
                                      <p:cBhvr>
                                        <p:cTn id="11" dur="2000"/>
                                        <p:tgtEl>
                                          <p:spTgt spid="279"/>
                                        </p:tgtEl>
                                      </p:cBhvr>
                                    </p:animEffect>
                                  </p:childTnLst>
                                </p:cTn>
                              </p:par>
                            </p:childTnLst>
                          </p:cTn>
                        </p:par>
                        <p:par>
                          <p:cTn id="12" fill="hold">
                            <p:stCondLst>
                              <p:cond delay="4000"/>
                            </p:stCondLst>
                            <p:childTnLst>
                              <p:par>
                                <p:cTn id="13" presetID="22" presetClass="entr" presetSubtype="4" fill="hold" nodeType="afterEffect">
                                  <p:stCondLst>
                                    <p:cond delay="0"/>
                                  </p:stCondLst>
                                  <p:childTnLst>
                                    <p:set>
                                      <p:cBhvr>
                                        <p:cTn id="14" dur="1" fill="hold">
                                          <p:stCondLst>
                                            <p:cond delay="0"/>
                                          </p:stCondLst>
                                        </p:cTn>
                                        <p:tgtEl>
                                          <p:spTgt spid="280"/>
                                        </p:tgtEl>
                                        <p:attrNameLst>
                                          <p:attrName>style.visibility</p:attrName>
                                        </p:attrNameLst>
                                      </p:cBhvr>
                                      <p:to>
                                        <p:strVal val="visible"/>
                                      </p:to>
                                    </p:set>
                                    <p:animEffect transition="in" filter="wipe(down)">
                                      <p:cBhvr>
                                        <p:cTn id="15" dur="2000"/>
                                        <p:tgtEl>
                                          <p:spTgt spid="280"/>
                                        </p:tgtEl>
                                      </p:cBhvr>
                                    </p:animEffect>
                                  </p:childTnLst>
                                </p:cTn>
                              </p:par>
                            </p:childTnLst>
                          </p:cTn>
                        </p:par>
                        <p:par>
                          <p:cTn id="16" fill="hold">
                            <p:stCondLst>
                              <p:cond delay="6000"/>
                            </p:stCondLst>
                            <p:childTnLst>
                              <p:par>
                                <p:cTn id="17" presetID="22" presetClass="entr" presetSubtype="4" fill="hold" nodeType="afterEffect">
                                  <p:stCondLst>
                                    <p:cond delay="0"/>
                                  </p:stCondLst>
                                  <p:childTnLst>
                                    <p:set>
                                      <p:cBhvr>
                                        <p:cTn id="18" dur="1" fill="hold">
                                          <p:stCondLst>
                                            <p:cond delay="0"/>
                                          </p:stCondLst>
                                        </p:cTn>
                                        <p:tgtEl>
                                          <p:spTgt spid="281"/>
                                        </p:tgtEl>
                                        <p:attrNameLst>
                                          <p:attrName>style.visibility</p:attrName>
                                        </p:attrNameLst>
                                      </p:cBhvr>
                                      <p:to>
                                        <p:strVal val="visible"/>
                                      </p:to>
                                    </p:set>
                                    <p:animEffect transition="in" filter="wipe(down)">
                                      <p:cBhvr>
                                        <p:cTn id="19" dur="2000"/>
                                        <p:tgtEl>
                                          <p:spTgt spid="2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utoShape 5"/>
          <p:cNvSpPr>
            <a:spLocks noChangeArrowheads="1"/>
          </p:cNvSpPr>
          <p:nvPr/>
        </p:nvSpPr>
        <p:spPr bwMode="auto">
          <a:xfrm>
            <a:off x="556963" y="1267545"/>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7" name="Rectangle 6"/>
          <p:cNvSpPr>
            <a:spLocks noChangeArrowheads="1"/>
          </p:cNvSpPr>
          <p:nvPr/>
        </p:nvSpPr>
        <p:spPr bwMode="auto">
          <a:xfrm>
            <a:off x="2396716" y="1234334"/>
            <a:ext cx="436927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顶级域名 </a:t>
            </a:r>
            <a:r>
              <a:rPr lang="en-US" altLang="zh-CN" sz="2000" b="1" dirty="0">
                <a:solidFill>
                  <a:schemeClr val="bg1"/>
                </a:solidFill>
                <a:latin typeface="微软雅黑" pitchFamily="34" charset="-122"/>
                <a:ea typeface="微软雅黑" pitchFamily="34" charset="-122"/>
              </a:rPr>
              <a:t>TLD (Top Level Domain)</a:t>
            </a:r>
            <a:endParaRPr lang="zh-CN" altLang="en-US" sz="2000" b="1" dirty="0">
              <a:solidFill>
                <a:schemeClr val="bg1"/>
              </a:solidFill>
              <a:latin typeface="微软雅黑" pitchFamily="34" charset="-122"/>
              <a:ea typeface="微软雅黑" pitchFamily="34" charset="-122"/>
            </a:endParaRPr>
          </a:p>
        </p:txBody>
      </p:sp>
      <p:sp>
        <p:nvSpPr>
          <p:cNvPr id="8" name="Rectangle 68"/>
          <p:cNvSpPr>
            <a:spLocks noChangeArrowheads="1"/>
          </p:cNvSpPr>
          <p:nvPr/>
        </p:nvSpPr>
        <p:spPr bwMode="auto">
          <a:xfrm>
            <a:off x="490073" y="1712940"/>
            <a:ext cx="8245143" cy="17851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国家顶级域名 </a:t>
            </a:r>
            <a:r>
              <a:rPr lang="en-US" altLang="zh-CN" sz="2000" b="1" dirty="0" err="1">
                <a:latin typeface="微软雅黑" pitchFamily="34" charset="-122"/>
                <a:ea typeface="微软雅黑" pitchFamily="34" charset="-122"/>
              </a:rPr>
              <a:t>nTLD</a:t>
            </a:r>
            <a:r>
              <a:rPr lang="zh-CN" altLang="en-US" sz="2000" b="1" dirty="0">
                <a:latin typeface="微软雅黑" pitchFamily="34" charset="-122"/>
                <a:ea typeface="微软雅黑" pitchFamily="34" charset="-122"/>
              </a:rPr>
              <a:t>，例如：</a:t>
            </a:r>
            <a:endParaRPr lang="en-US" altLang="zh-CN" sz="2000" b="1" dirty="0">
              <a:latin typeface="微软雅黑" pitchFamily="34" charset="-122"/>
              <a:ea typeface="微软雅黑" pitchFamily="34" charset="-122"/>
            </a:endParaRPr>
          </a:p>
          <a:p>
            <a:pPr marL="633413" indent="-342900" eaLnBrk="0" hangingPunct="0">
              <a:lnSpc>
                <a:spcPts val="3300"/>
              </a:lnSpc>
              <a:buClr>
                <a:srgbClr val="7030A0"/>
              </a:buClr>
              <a:buFont typeface="+mj-lt"/>
              <a:buAutoNum type="arabicPeriod"/>
            </a:pPr>
            <a:r>
              <a:rPr lang="en-US" altLang="zh-CN" sz="2000" b="1" dirty="0">
                <a:latin typeface="微软雅黑" pitchFamily="34" charset="-122"/>
                <a:ea typeface="微软雅黑" pitchFamily="34" charset="-122"/>
              </a:rPr>
              <a:t>.</a:t>
            </a:r>
            <a:r>
              <a:rPr lang="en-US" altLang="zh-CN" sz="2000" b="1" dirty="0" err="1">
                <a:latin typeface="微软雅黑" pitchFamily="34" charset="-122"/>
                <a:ea typeface="微软雅黑" pitchFamily="34" charset="-122"/>
              </a:rPr>
              <a:t>cn</a:t>
            </a:r>
            <a:r>
              <a:rPr lang="en-US" altLang="zh-CN" sz="2000" b="1" dirty="0">
                <a:latin typeface="微软雅黑" pitchFamily="34" charset="-122"/>
                <a:ea typeface="微软雅黑" pitchFamily="34" charset="-122"/>
              </a:rPr>
              <a:t> </a:t>
            </a:r>
            <a:r>
              <a:rPr lang="zh-CN" altLang="en-US" sz="2000" b="1" dirty="0">
                <a:latin typeface="微软雅黑" pitchFamily="34" charset="-122"/>
                <a:ea typeface="微软雅黑" pitchFamily="34" charset="-122"/>
              </a:rPr>
              <a:t>表示中国，</a:t>
            </a:r>
          </a:p>
          <a:p>
            <a:pPr marL="633413" indent="-342900" eaLnBrk="0" hangingPunct="0">
              <a:lnSpc>
                <a:spcPts val="3300"/>
              </a:lnSpc>
              <a:buClr>
                <a:srgbClr val="7030A0"/>
              </a:buClr>
              <a:buFont typeface="+mj-lt"/>
              <a:buAutoNum type="arabicPeriod"/>
            </a:pPr>
            <a:r>
              <a:rPr lang="en-US" altLang="zh-CN" sz="2000" b="1" dirty="0">
                <a:latin typeface="微软雅黑" pitchFamily="34" charset="-122"/>
                <a:ea typeface="微软雅黑" pitchFamily="34" charset="-122"/>
              </a:rPr>
              <a:t>.us </a:t>
            </a:r>
            <a:r>
              <a:rPr lang="zh-CN" altLang="en-US" sz="2000" b="1" dirty="0">
                <a:latin typeface="微软雅黑" pitchFamily="34" charset="-122"/>
                <a:ea typeface="微软雅黑" pitchFamily="34" charset="-122"/>
              </a:rPr>
              <a:t>表示美国，</a:t>
            </a:r>
          </a:p>
          <a:p>
            <a:pPr marL="633413" indent="-342900" eaLnBrk="0" hangingPunct="0">
              <a:lnSpc>
                <a:spcPts val="3300"/>
              </a:lnSpc>
              <a:buClr>
                <a:srgbClr val="7030A0"/>
              </a:buClr>
              <a:buFont typeface="+mj-lt"/>
              <a:buAutoNum type="arabicPeriod"/>
            </a:pPr>
            <a:r>
              <a:rPr lang="en-US" altLang="zh-CN" sz="2000" b="1" dirty="0">
                <a:latin typeface="微软雅黑" pitchFamily="34" charset="-122"/>
                <a:ea typeface="微软雅黑" pitchFamily="34" charset="-122"/>
              </a:rPr>
              <a:t>.</a:t>
            </a:r>
            <a:r>
              <a:rPr lang="en-US" altLang="zh-CN" sz="2000" b="1" dirty="0" err="1">
                <a:latin typeface="微软雅黑" pitchFamily="34" charset="-122"/>
                <a:ea typeface="微软雅黑" pitchFamily="34" charset="-122"/>
              </a:rPr>
              <a:t>uk</a:t>
            </a:r>
            <a:r>
              <a:rPr lang="en-US" altLang="zh-CN" sz="2000" b="1" dirty="0">
                <a:latin typeface="微软雅黑" pitchFamily="34" charset="-122"/>
                <a:ea typeface="微软雅黑" pitchFamily="34" charset="-122"/>
              </a:rPr>
              <a:t> </a:t>
            </a:r>
            <a:r>
              <a:rPr lang="zh-CN" altLang="en-US" sz="2000" b="1" dirty="0">
                <a:latin typeface="微软雅黑" pitchFamily="34" charset="-122"/>
                <a:ea typeface="微软雅黑" pitchFamily="34" charset="-122"/>
              </a:rPr>
              <a:t>表示英国，等等。</a:t>
            </a:r>
          </a:p>
        </p:txBody>
      </p:sp>
    </p:spTree>
    <p:extLst>
      <p:ext uri="{BB962C8B-B14F-4D97-AF65-F5344CB8AC3E}">
        <p14:creationId xmlns:p14="http://schemas.microsoft.com/office/powerpoint/2010/main" val="72916445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 name="圆角矩形 115"/>
          <p:cNvSpPr/>
          <p:nvPr/>
        </p:nvSpPr>
        <p:spPr>
          <a:xfrm>
            <a:off x="556963" y="1057072"/>
            <a:ext cx="8048775" cy="331493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7" name="AutoShape 5"/>
          <p:cNvSpPr>
            <a:spLocks noChangeArrowheads="1"/>
          </p:cNvSpPr>
          <p:nvPr/>
        </p:nvSpPr>
        <p:spPr bwMode="auto">
          <a:xfrm>
            <a:off x="556963" y="656538"/>
            <a:ext cx="8048776"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18" name="矩形 117"/>
          <p:cNvSpPr/>
          <p:nvPr/>
        </p:nvSpPr>
        <p:spPr>
          <a:xfrm>
            <a:off x="645268" y="614298"/>
            <a:ext cx="2492990" cy="400110"/>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000" b="1" dirty="0">
                <a:latin typeface="微软雅黑" pitchFamily="34" charset="-122"/>
                <a:ea typeface="微软雅黑" pitchFamily="34" charset="-122"/>
              </a:rPr>
              <a:t>使用高速缓存的情况</a:t>
            </a:r>
          </a:p>
        </p:txBody>
      </p:sp>
      <p:grpSp>
        <p:nvGrpSpPr>
          <p:cNvPr id="18" name="Group 24"/>
          <p:cNvGrpSpPr>
            <a:grpSpLocks/>
          </p:cNvGrpSpPr>
          <p:nvPr/>
        </p:nvGrpSpPr>
        <p:grpSpPr bwMode="auto">
          <a:xfrm>
            <a:off x="703908" y="1921459"/>
            <a:ext cx="2948074" cy="2120836"/>
            <a:chOff x="912" y="768"/>
            <a:chExt cx="2400" cy="1584"/>
          </a:xfrm>
          <a:solidFill>
            <a:srgbClr val="0066FF"/>
          </a:solidFill>
        </p:grpSpPr>
        <p:sp>
          <p:nvSpPr>
            <p:cNvPr id="19" name="Oval 25"/>
            <p:cNvSpPr>
              <a:spLocks noChangeArrowheads="1"/>
            </p:cNvSpPr>
            <p:nvPr/>
          </p:nvSpPr>
          <p:spPr bwMode="auto">
            <a:xfrm>
              <a:off x="1751" y="799"/>
              <a:ext cx="1026" cy="628"/>
            </a:xfrm>
            <a:prstGeom prst="ellipse">
              <a:avLst/>
            </a:prstGeom>
            <a:grpFill/>
            <a:ln>
              <a:noFill/>
            </a:ln>
            <a:extLst/>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20" name="Oval 26"/>
            <p:cNvSpPr>
              <a:spLocks noChangeArrowheads="1"/>
            </p:cNvSpPr>
            <p:nvPr/>
          </p:nvSpPr>
          <p:spPr bwMode="auto">
            <a:xfrm>
              <a:off x="1172" y="972"/>
              <a:ext cx="781" cy="627"/>
            </a:xfrm>
            <a:prstGeom prst="ellipse">
              <a:avLst/>
            </a:prstGeom>
            <a:grpFill/>
            <a:ln>
              <a:noFill/>
            </a:ln>
            <a:extLst/>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21" name="Oval 27"/>
            <p:cNvSpPr>
              <a:spLocks noChangeArrowheads="1"/>
            </p:cNvSpPr>
            <p:nvPr/>
          </p:nvSpPr>
          <p:spPr bwMode="auto">
            <a:xfrm>
              <a:off x="926" y="1364"/>
              <a:ext cx="521" cy="502"/>
            </a:xfrm>
            <a:prstGeom prst="ellipse">
              <a:avLst/>
            </a:prstGeom>
            <a:grpFill/>
            <a:ln>
              <a:noFill/>
            </a:ln>
            <a:extLst/>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22" name="Oval 28"/>
            <p:cNvSpPr>
              <a:spLocks noChangeArrowheads="1"/>
            </p:cNvSpPr>
            <p:nvPr/>
          </p:nvSpPr>
          <p:spPr bwMode="auto">
            <a:xfrm>
              <a:off x="1085" y="1599"/>
              <a:ext cx="796" cy="549"/>
            </a:xfrm>
            <a:prstGeom prst="ellipse">
              <a:avLst/>
            </a:prstGeom>
            <a:grpFill/>
            <a:ln>
              <a:noFill/>
            </a:ln>
            <a:extLst/>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23" name="Oval 29"/>
            <p:cNvSpPr>
              <a:spLocks noChangeArrowheads="1"/>
            </p:cNvSpPr>
            <p:nvPr/>
          </p:nvSpPr>
          <p:spPr bwMode="auto">
            <a:xfrm>
              <a:off x="1664" y="1693"/>
              <a:ext cx="1200" cy="659"/>
            </a:xfrm>
            <a:prstGeom prst="ellipse">
              <a:avLst/>
            </a:prstGeom>
            <a:grpFill/>
            <a:ln>
              <a:noFill/>
            </a:ln>
            <a:extLst/>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24" name="Oval 30"/>
            <p:cNvSpPr>
              <a:spLocks noChangeArrowheads="1"/>
            </p:cNvSpPr>
            <p:nvPr/>
          </p:nvSpPr>
          <p:spPr bwMode="auto">
            <a:xfrm>
              <a:off x="2445" y="988"/>
              <a:ext cx="751" cy="486"/>
            </a:xfrm>
            <a:prstGeom prst="ellipse">
              <a:avLst/>
            </a:prstGeom>
            <a:grpFill/>
            <a:ln>
              <a:noFill/>
            </a:ln>
            <a:extLst/>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25" name="Oval 31"/>
            <p:cNvSpPr>
              <a:spLocks noChangeArrowheads="1"/>
            </p:cNvSpPr>
            <p:nvPr/>
          </p:nvSpPr>
          <p:spPr bwMode="auto">
            <a:xfrm>
              <a:off x="2560" y="1317"/>
              <a:ext cx="752" cy="486"/>
            </a:xfrm>
            <a:prstGeom prst="ellipse">
              <a:avLst/>
            </a:prstGeom>
            <a:grpFill/>
            <a:ln>
              <a:noFill/>
            </a:ln>
            <a:extLst/>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26" name="Oval 32"/>
            <p:cNvSpPr>
              <a:spLocks noChangeArrowheads="1"/>
            </p:cNvSpPr>
            <p:nvPr/>
          </p:nvSpPr>
          <p:spPr bwMode="auto">
            <a:xfrm>
              <a:off x="2488" y="1427"/>
              <a:ext cx="752" cy="815"/>
            </a:xfrm>
            <a:prstGeom prst="ellipse">
              <a:avLst/>
            </a:prstGeom>
            <a:grpFill/>
            <a:ln>
              <a:noFill/>
            </a:ln>
            <a:extLst/>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27" name="Oval 33"/>
            <p:cNvSpPr>
              <a:spLocks noChangeArrowheads="1"/>
            </p:cNvSpPr>
            <p:nvPr/>
          </p:nvSpPr>
          <p:spPr bwMode="auto">
            <a:xfrm>
              <a:off x="1360" y="1176"/>
              <a:ext cx="1547" cy="815"/>
            </a:xfrm>
            <a:prstGeom prst="ellipse">
              <a:avLst/>
            </a:prstGeom>
            <a:grpFill/>
            <a:ln>
              <a:noFill/>
            </a:ln>
            <a:extLst/>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400" b="1">
                <a:solidFill>
                  <a:srgbClr val="000099"/>
                </a:solidFill>
                <a:latin typeface="微软雅黑" pitchFamily="34" charset="-122"/>
                <a:ea typeface="微软雅黑" pitchFamily="34" charset="-122"/>
              </a:endParaRPr>
            </a:p>
          </p:txBody>
        </p:sp>
        <p:grpSp>
          <p:nvGrpSpPr>
            <p:cNvPr id="28" name="Group 34"/>
            <p:cNvGrpSpPr>
              <a:grpSpLocks/>
            </p:cNvGrpSpPr>
            <p:nvPr/>
          </p:nvGrpSpPr>
          <p:grpSpPr bwMode="auto">
            <a:xfrm>
              <a:off x="912" y="768"/>
              <a:ext cx="2386" cy="1553"/>
              <a:chOff x="912" y="768"/>
              <a:chExt cx="2386" cy="1553"/>
            </a:xfrm>
            <a:grpFill/>
          </p:grpSpPr>
          <p:sp>
            <p:nvSpPr>
              <p:cNvPr id="29" name="Oval 35"/>
              <p:cNvSpPr>
                <a:spLocks noChangeArrowheads="1"/>
              </p:cNvSpPr>
              <p:nvPr/>
            </p:nvSpPr>
            <p:spPr bwMode="auto">
              <a:xfrm>
                <a:off x="1736" y="768"/>
                <a:ext cx="1027" cy="627"/>
              </a:xfrm>
              <a:prstGeom prst="ellipse">
                <a:avLst/>
              </a:prstGeom>
              <a:grpFill/>
              <a:ln>
                <a:noFill/>
              </a:ln>
              <a:extLst/>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30" name="Oval 36"/>
              <p:cNvSpPr>
                <a:spLocks noChangeArrowheads="1"/>
              </p:cNvSpPr>
              <p:nvPr/>
            </p:nvSpPr>
            <p:spPr bwMode="auto">
              <a:xfrm>
                <a:off x="1158" y="941"/>
                <a:ext cx="781" cy="627"/>
              </a:xfrm>
              <a:prstGeom prst="ellipse">
                <a:avLst/>
              </a:prstGeom>
              <a:grpFill/>
              <a:ln>
                <a:noFill/>
              </a:ln>
              <a:extLst/>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31" name="Oval 37"/>
              <p:cNvSpPr>
                <a:spLocks noChangeArrowheads="1"/>
              </p:cNvSpPr>
              <p:nvPr/>
            </p:nvSpPr>
            <p:spPr bwMode="auto">
              <a:xfrm>
                <a:off x="912" y="1333"/>
                <a:ext cx="520" cy="501"/>
              </a:xfrm>
              <a:prstGeom prst="ellipse">
                <a:avLst/>
              </a:prstGeom>
              <a:grpFill/>
              <a:ln>
                <a:noFill/>
              </a:ln>
              <a:extLst/>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32" name="Oval 38"/>
              <p:cNvSpPr>
                <a:spLocks noChangeArrowheads="1"/>
              </p:cNvSpPr>
              <p:nvPr/>
            </p:nvSpPr>
            <p:spPr bwMode="auto">
              <a:xfrm>
                <a:off x="1071" y="1568"/>
                <a:ext cx="795" cy="549"/>
              </a:xfrm>
              <a:prstGeom prst="ellipse">
                <a:avLst/>
              </a:prstGeom>
              <a:grpFill/>
              <a:ln>
                <a:noFill/>
              </a:ln>
              <a:extLst/>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33" name="Oval 39"/>
              <p:cNvSpPr>
                <a:spLocks noChangeArrowheads="1"/>
              </p:cNvSpPr>
              <p:nvPr/>
            </p:nvSpPr>
            <p:spPr bwMode="auto">
              <a:xfrm>
                <a:off x="1649" y="1662"/>
                <a:ext cx="1200" cy="659"/>
              </a:xfrm>
              <a:prstGeom prst="ellipse">
                <a:avLst/>
              </a:prstGeom>
              <a:grpFill/>
              <a:ln>
                <a:noFill/>
              </a:ln>
              <a:extLst/>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34" name="Oval 40"/>
              <p:cNvSpPr>
                <a:spLocks noChangeArrowheads="1"/>
              </p:cNvSpPr>
              <p:nvPr/>
            </p:nvSpPr>
            <p:spPr bwMode="auto">
              <a:xfrm>
                <a:off x="2430" y="956"/>
                <a:ext cx="752" cy="486"/>
              </a:xfrm>
              <a:prstGeom prst="ellipse">
                <a:avLst/>
              </a:prstGeom>
              <a:grpFill/>
              <a:ln>
                <a:noFill/>
              </a:ln>
              <a:extLst/>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35" name="Oval 41"/>
              <p:cNvSpPr>
                <a:spLocks noChangeArrowheads="1"/>
              </p:cNvSpPr>
              <p:nvPr/>
            </p:nvSpPr>
            <p:spPr bwMode="auto">
              <a:xfrm>
                <a:off x="2546" y="1286"/>
                <a:ext cx="752" cy="486"/>
              </a:xfrm>
              <a:prstGeom prst="ellipse">
                <a:avLst/>
              </a:prstGeom>
              <a:grpFill/>
              <a:ln>
                <a:noFill/>
              </a:ln>
              <a:extLst/>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36" name="Oval 42"/>
              <p:cNvSpPr>
                <a:spLocks noChangeArrowheads="1"/>
              </p:cNvSpPr>
              <p:nvPr/>
            </p:nvSpPr>
            <p:spPr bwMode="auto">
              <a:xfrm>
                <a:off x="2473" y="1395"/>
                <a:ext cx="752" cy="816"/>
              </a:xfrm>
              <a:prstGeom prst="ellipse">
                <a:avLst/>
              </a:prstGeom>
              <a:grpFill/>
              <a:ln>
                <a:noFill/>
              </a:ln>
              <a:extLst/>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37" name="Oval 43"/>
              <p:cNvSpPr>
                <a:spLocks noChangeArrowheads="1"/>
              </p:cNvSpPr>
              <p:nvPr/>
            </p:nvSpPr>
            <p:spPr bwMode="auto">
              <a:xfrm>
                <a:off x="1346" y="1144"/>
                <a:ext cx="1547" cy="816"/>
              </a:xfrm>
              <a:prstGeom prst="ellipse">
                <a:avLst/>
              </a:prstGeom>
              <a:grpFill/>
              <a:ln>
                <a:noFill/>
              </a:ln>
              <a:extLst/>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400" b="1">
                  <a:solidFill>
                    <a:srgbClr val="000099"/>
                  </a:solidFill>
                  <a:latin typeface="微软雅黑" pitchFamily="34" charset="-122"/>
                  <a:ea typeface="微软雅黑" pitchFamily="34" charset="-122"/>
                </a:endParaRPr>
              </a:p>
            </p:txBody>
          </p:sp>
        </p:grpSp>
      </p:grpSp>
      <p:sp>
        <p:nvSpPr>
          <p:cNvPr id="38" name="Line 119"/>
          <p:cNvSpPr>
            <a:spLocks noChangeShapeType="1"/>
          </p:cNvSpPr>
          <p:nvPr/>
        </p:nvSpPr>
        <p:spPr bwMode="auto">
          <a:xfrm flipV="1">
            <a:off x="2977610" y="3076825"/>
            <a:ext cx="513818" cy="650825"/>
          </a:xfrm>
          <a:prstGeom prst="line">
            <a:avLst/>
          </a:prstGeom>
          <a:noFill/>
          <a:ln w="19050">
            <a:solidFill>
              <a:srgbClr val="00B0F0"/>
            </a:solidFill>
            <a:round/>
            <a:headEnd/>
            <a:tailEnd/>
          </a:ln>
          <a:extLst>
            <a:ext uri="{909E8E84-426E-40DD-AFC4-6F175D3DCCD1}">
              <a14:hiddenFill xmlns:a14="http://schemas.microsoft.com/office/drawing/2010/main">
                <a:noFill/>
              </a14:hiddenFill>
            </a:ext>
          </a:extLst>
        </p:spPr>
        <p:txBody>
          <a:bodyPr/>
          <a:lstStyle/>
          <a:p>
            <a:endParaRPr lang="zh-CN" altLang="en-US" sz="1400" b="1">
              <a:solidFill>
                <a:srgbClr val="000099"/>
              </a:solidFill>
              <a:latin typeface="微软雅黑" pitchFamily="34" charset="-122"/>
              <a:ea typeface="微软雅黑" pitchFamily="34" charset="-122"/>
            </a:endParaRPr>
          </a:p>
        </p:txBody>
      </p:sp>
      <p:graphicFrame>
        <p:nvGraphicFramePr>
          <p:cNvPr id="41" name="Object 44"/>
          <p:cNvGraphicFramePr>
            <a:graphicFrameLocks noChangeAspect="1"/>
          </p:cNvGraphicFramePr>
          <p:nvPr>
            <p:extLst>
              <p:ext uri="{D42A27DB-BD31-4B8C-83A1-F6EECF244321}">
                <p14:modId xmlns:p14="http://schemas.microsoft.com/office/powerpoint/2010/main" val="1351795969"/>
              </p:ext>
            </p:extLst>
          </p:nvPr>
        </p:nvGraphicFramePr>
        <p:xfrm>
          <a:off x="6071848" y="2530328"/>
          <a:ext cx="1509164" cy="951134"/>
        </p:xfrm>
        <a:graphic>
          <a:graphicData uri="http://schemas.openxmlformats.org/presentationml/2006/ole">
            <mc:AlternateContent xmlns:mc="http://schemas.openxmlformats.org/markup-compatibility/2006">
              <mc:Choice xmlns:v="urn:schemas-microsoft-com:vml" Requires="v">
                <p:oleObj spid="_x0000_s14494" name="VISIO" r:id="rId3" imgW="1687068" imgH="964692" progId="">
                  <p:embed/>
                </p:oleObj>
              </mc:Choice>
              <mc:Fallback>
                <p:oleObj name="VISIO" r:id="rId3" imgW="1687068" imgH="964692" progId="">
                  <p:embed/>
                  <p:pic>
                    <p:nvPicPr>
                      <p:cNvPr id="0" name="Picture 15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71848" y="2530328"/>
                        <a:ext cx="1509164" cy="951134"/>
                      </a:xfrm>
                      <a:prstGeom prst="rect">
                        <a:avLst/>
                      </a:prstGeom>
                      <a:noFill/>
                      <a:ln>
                        <a:noFill/>
                      </a:ln>
                      <a:effectLst>
                        <a:outerShdw dist="25400" dir="54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42" name="Line 45"/>
          <p:cNvSpPr>
            <a:spLocks noChangeShapeType="1"/>
          </p:cNvSpPr>
          <p:nvPr/>
        </p:nvSpPr>
        <p:spPr bwMode="auto">
          <a:xfrm>
            <a:off x="3676701" y="2995086"/>
            <a:ext cx="2154462" cy="0"/>
          </a:xfrm>
          <a:prstGeom prst="line">
            <a:avLst/>
          </a:prstGeom>
          <a:noFill/>
          <a:ln w="28575">
            <a:solidFill>
              <a:srgbClr val="0066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43" name="Line 46"/>
          <p:cNvSpPr>
            <a:spLocks noChangeShapeType="1"/>
          </p:cNvSpPr>
          <p:nvPr/>
        </p:nvSpPr>
        <p:spPr bwMode="auto">
          <a:xfrm>
            <a:off x="7005969" y="3416612"/>
            <a:ext cx="554227" cy="449146"/>
          </a:xfrm>
          <a:prstGeom prst="line">
            <a:avLst/>
          </a:prstGeom>
          <a:noFill/>
          <a:ln w="28575">
            <a:solidFill>
              <a:srgbClr val="0066FF"/>
            </a:solidFill>
            <a:round/>
            <a:headEnd/>
            <a:tailEnd/>
          </a:ln>
          <a:extLst>
            <a:ext uri="{909E8E84-426E-40DD-AFC4-6F175D3DCCD1}">
              <a14:hiddenFill xmlns:a14="http://schemas.microsoft.com/office/drawing/2010/main">
                <a:noFill/>
              </a14:hiddenFill>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44" name="Line 47"/>
          <p:cNvSpPr>
            <a:spLocks noChangeShapeType="1"/>
          </p:cNvSpPr>
          <p:nvPr/>
        </p:nvSpPr>
        <p:spPr bwMode="auto">
          <a:xfrm>
            <a:off x="7326016" y="3186034"/>
            <a:ext cx="444943" cy="94873"/>
          </a:xfrm>
          <a:prstGeom prst="line">
            <a:avLst/>
          </a:prstGeom>
          <a:noFill/>
          <a:ln w="28575">
            <a:solidFill>
              <a:srgbClr val="0066FF"/>
            </a:solidFill>
            <a:round/>
            <a:headEnd/>
            <a:tailEnd/>
          </a:ln>
          <a:extLst>
            <a:ext uri="{909E8E84-426E-40DD-AFC4-6F175D3DCCD1}">
              <a14:hiddenFill xmlns:a14="http://schemas.microsoft.com/office/drawing/2010/main">
                <a:noFill/>
              </a14:hiddenFill>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45" name="Line 48"/>
          <p:cNvSpPr>
            <a:spLocks noChangeShapeType="1"/>
          </p:cNvSpPr>
          <p:nvPr/>
        </p:nvSpPr>
        <p:spPr bwMode="auto">
          <a:xfrm flipV="1">
            <a:off x="7350735" y="2622800"/>
            <a:ext cx="420224" cy="127298"/>
          </a:xfrm>
          <a:prstGeom prst="line">
            <a:avLst/>
          </a:prstGeom>
          <a:noFill/>
          <a:ln w="28575">
            <a:solidFill>
              <a:srgbClr val="0066FF"/>
            </a:solidFill>
            <a:round/>
            <a:headEnd/>
            <a:tailEnd/>
          </a:ln>
          <a:extLst>
            <a:ext uri="{909E8E84-426E-40DD-AFC4-6F175D3DCCD1}">
              <a14:hiddenFill xmlns:a14="http://schemas.microsoft.com/office/drawing/2010/main">
                <a:noFill/>
              </a14:hiddenFill>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46" name="Line 49"/>
          <p:cNvSpPr>
            <a:spLocks noChangeShapeType="1"/>
          </p:cNvSpPr>
          <p:nvPr/>
        </p:nvSpPr>
        <p:spPr bwMode="auto">
          <a:xfrm flipV="1">
            <a:off x="6979949" y="2111205"/>
            <a:ext cx="580248" cy="492380"/>
          </a:xfrm>
          <a:prstGeom prst="line">
            <a:avLst/>
          </a:prstGeom>
          <a:noFill/>
          <a:ln w="28575">
            <a:solidFill>
              <a:srgbClr val="0066FF"/>
            </a:solidFill>
            <a:round/>
            <a:headEnd/>
            <a:tailEnd/>
          </a:ln>
          <a:extLst>
            <a:ext uri="{909E8E84-426E-40DD-AFC4-6F175D3DCCD1}">
              <a14:hiddenFill xmlns:a14="http://schemas.microsoft.com/office/drawing/2010/main">
                <a:noFill/>
              </a14:hiddenFill>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47" name="Rectangle 114"/>
          <p:cNvSpPr>
            <a:spLocks noChangeArrowheads="1"/>
          </p:cNvSpPr>
          <p:nvPr/>
        </p:nvSpPr>
        <p:spPr bwMode="auto">
          <a:xfrm>
            <a:off x="2289832" y="1893837"/>
            <a:ext cx="27321" cy="2146055"/>
          </a:xfrm>
          <a:prstGeom prst="rect">
            <a:avLst/>
          </a:prstGeom>
          <a:solidFill>
            <a:srgbClr val="000000"/>
          </a:solidFill>
          <a:ln w="38100" cmpd="sng">
            <a:solidFill>
              <a:srgbClr val="00B0F0"/>
            </a:solidFill>
            <a:miter lim="800000"/>
            <a:headEnd/>
            <a:tailEnd/>
          </a:ln>
        </p:spPr>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48" name="Line 115"/>
          <p:cNvSpPr>
            <a:spLocks noChangeShapeType="1"/>
          </p:cNvSpPr>
          <p:nvPr/>
        </p:nvSpPr>
        <p:spPr bwMode="auto">
          <a:xfrm>
            <a:off x="1615912" y="2214485"/>
            <a:ext cx="701240" cy="2402"/>
          </a:xfrm>
          <a:prstGeom prst="line">
            <a:avLst/>
          </a:prstGeom>
          <a:noFill/>
          <a:ln w="28575">
            <a:solidFill>
              <a:srgbClr val="00B0F0"/>
            </a:solidFill>
            <a:round/>
            <a:headEnd/>
            <a:tailEnd/>
          </a:ln>
          <a:extLst>
            <a:ext uri="{909E8E84-426E-40DD-AFC4-6F175D3DCCD1}">
              <a14:hiddenFill xmlns:a14="http://schemas.microsoft.com/office/drawing/2010/main">
                <a:noFill/>
              </a14:hiddenFill>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49" name="Line 116"/>
          <p:cNvSpPr>
            <a:spLocks noChangeShapeType="1"/>
          </p:cNvSpPr>
          <p:nvPr/>
        </p:nvSpPr>
        <p:spPr bwMode="auto">
          <a:xfrm>
            <a:off x="1825374" y="2800536"/>
            <a:ext cx="491779" cy="1201"/>
          </a:xfrm>
          <a:prstGeom prst="line">
            <a:avLst/>
          </a:prstGeom>
          <a:noFill/>
          <a:ln w="28575">
            <a:solidFill>
              <a:srgbClr val="00B0F0"/>
            </a:solidFill>
            <a:round/>
            <a:headEnd/>
            <a:tailEnd/>
          </a:ln>
          <a:extLst>
            <a:ext uri="{909E8E84-426E-40DD-AFC4-6F175D3DCCD1}">
              <a14:hiddenFill xmlns:a14="http://schemas.microsoft.com/office/drawing/2010/main">
                <a:noFill/>
              </a14:hiddenFill>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50" name="Line 117"/>
          <p:cNvSpPr>
            <a:spLocks noChangeShapeType="1"/>
          </p:cNvSpPr>
          <p:nvPr/>
        </p:nvSpPr>
        <p:spPr bwMode="auto">
          <a:xfrm>
            <a:off x="1249029" y="3207650"/>
            <a:ext cx="1053813" cy="3602"/>
          </a:xfrm>
          <a:prstGeom prst="line">
            <a:avLst/>
          </a:prstGeom>
          <a:noFill/>
          <a:ln w="28575">
            <a:solidFill>
              <a:srgbClr val="00B0F0"/>
            </a:solidFill>
            <a:round/>
            <a:headEnd/>
            <a:tailEnd/>
          </a:ln>
          <a:extLst>
            <a:ext uri="{909E8E84-426E-40DD-AFC4-6F175D3DCCD1}">
              <a14:hiddenFill xmlns:a14="http://schemas.microsoft.com/office/drawing/2010/main">
                <a:noFill/>
              </a14:hiddenFill>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51" name="Line 118"/>
          <p:cNvSpPr>
            <a:spLocks noChangeShapeType="1"/>
          </p:cNvSpPr>
          <p:nvPr/>
        </p:nvSpPr>
        <p:spPr bwMode="auto">
          <a:xfrm>
            <a:off x="1686167" y="3750470"/>
            <a:ext cx="632288" cy="2402"/>
          </a:xfrm>
          <a:prstGeom prst="line">
            <a:avLst/>
          </a:prstGeom>
          <a:noFill/>
          <a:ln w="28575">
            <a:solidFill>
              <a:srgbClr val="00B0F0"/>
            </a:solidFill>
            <a:round/>
            <a:headEnd/>
            <a:tailEnd/>
          </a:ln>
          <a:extLst>
            <a:ext uri="{909E8E84-426E-40DD-AFC4-6F175D3DCCD1}">
              <a14:hiddenFill xmlns:a14="http://schemas.microsoft.com/office/drawing/2010/main">
                <a:noFill/>
              </a14:hiddenFill>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52" name="Line 119"/>
          <p:cNvSpPr>
            <a:spLocks noChangeShapeType="1"/>
          </p:cNvSpPr>
          <p:nvPr/>
        </p:nvSpPr>
        <p:spPr bwMode="auto">
          <a:xfrm>
            <a:off x="2302842" y="2989083"/>
            <a:ext cx="1193020" cy="2402"/>
          </a:xfrm>
          <a:prstGeom prst="line">
            <a:avLst/>
          </a:prstGeom>
          <a:noFill/>
          <a:ln w="19050">
            <a:solidFill>
              <a:srgbClr val="00B0F0"/>
            </a:solidFill>
            <a:round/>
            <a:headEnd/>
            <a:tailEnd/>
          </a:ln>
          <a:extLst>
            <a:ext uri="{909E8E84-426E-40DD-AFC4-6F175D3DCCD1}">
              <a14:hiddenFill xmlns:a14="http://schemas.microsoft.com/office/drawing/2010/main">
                <a:noFill/>
              </a14:hiddenFill>
            </a:ext>
          </a:extLst>
        </p:spPr>
        <p:txBody>
          <a:bodyPr/>
          <a:lstStyle/>
          <a:p>
            <a:endParaRPr lang="zh-CN" altLang="en-US" sz="1400" b="1">
              <a:solidFill>
                <a:srgbClr val="000099"/>
              </a:solidFill>
              <a:latin typeface="微软雅黑" pitchFamily="34" charset="-122"/>
              <a:ea typeface="微软雅黑" pitchFamily="34" charset="-122"/>
            </a:endParaRPr>
          </a:p>
        </p:txBody>
      </p:sp>
      <p:grpSp>
        <p:nvGrpSpPr>
          <p:cNvPr id="53" name="Group 120"/>
          <p:cNvGrpSpPr>
            <a:grpSpLocks/>
          </p:cNvGrpSpPr>
          <p:nvPr/>
        </p:nvGrpSpPr>
        <p:grpSpPr bwMode="auto">
          <a:xfrm>
            <a:off x="3321527" y="2860466"/>
            <a:ext cx="477468" cy="309839"/>
            <a:chOff x="2154" y="3033"/>
            <a:chExt cx="309" cy="192"/>
          </a:xfrm>
        </p:grpSpPr>
        <p:sp>
          <p:nvSpPr>
            <p:cNvPr id="54" name="Oval 121"/>
            <p:cNvSpPr>
              <a:spLocks noChangeArrowheads="1"/>
            </p:cNvSpPr>
            <p:nvPr/>
          </p:nvSpPr>
          <p:spPr bwMode="auto">
            <a:xfrm>
              <a:off x="2155" y="3113"/>
              <a:ext cx="308" cy="112"/>
            </a:xfrm>
            <a:prstGeom prst="ellipse">
              <a:avLst/>
            </a:prstGeom>
            <a:solidFill>
              <a:srgbClr val="0078AA"/>
            </a:solidFill>
            <a:ln w="3175">
              <a:solidFill>
                <a:srgbClr val="AAE6FF"/>
              </a:solidFill>
              <a:round/>
              <a:headEnd/>
              <a:tailEnd/>
            </a:ln>
          </p:spPr>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55" name="Rectangle 122"/>
            <p:cNvSpPr>
              <a:spLocks noChangeArrowheads="1"/>
            </p:cNvSpPr>
            <p:nvPr/>
          </p:nvSpPr>
          <p:spPr bwMode="auto">
            <a:xfrm>
              <a:off x="2154" y="3090"/>
              <a:ext cx="308" cy="80"/>
            </a:xfrm>
            <a:prstGeom prst="rect">
              <a:avLst/>
            </a:prstGeom>
            <a:solidFill>
              <a:srgbClr val="0078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56" name="Rectangle 123"/>
            <p:cNvSpPr>
              <a:spLocks noChangeArrowheads="1"/>
            </p:cNvSpPr>
            <p:nvPr/>
          </p:nvSpPr>
          <p:spPr bwMode="auto">
            <a:xfrm>
              <a:off x="2154" y="3090"/>
              <a:ext cx="308" cy="80"/>
            </a:xfrm>
            <a:prstGeom prst="rect">
              <a:avLst/>
            </a:prstGeom>
            <a:solidFill>
              <a:srgbClr val="0078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57" name="Oval 124"/>
            <p:cNvSpPr>
              <a:spLocks noChangeArrowheads="1"/>
            </p:cNvSpPr>
            <p:nvPr/>
          </p:nvSpPr>
          <p:spPr bwMode="auto">
            <a:xfrm>
              <a:off x="2155" y="3033"/>
              <a:ext cx="308" cy="112"/>
            </a:xfrm>
            <a:prstGeom prst="ellipse">
              <a:avLst/>
            </a:prstGeom>
            <a:solidFill>
              <a:srgbClr val="00B4FF"/>
            </a:solidFill>
            <a:ln w="3175">
              <a:solidFill>
                <a:srgbClr val="AAE6FF"/>
              </a:solidFill>
              <a:round/>
              <a:headEnd/>
              <a:tailEnd/>
            </a:ln>
          </p:spPr>
          <p:txBody>
            <a:bodyPr/>
            <a:lstStyle/>
            <a:p>
              <a:pPr eaLnBrk="1" hangingPunct="1"/>
              <a:endParaRPr lang="zh-CN" altLang="en-US" sz="1400" b="1">
                <a:solidFill>
                  <a:srgbClr val="000099"/>
                </a:solidFill>
                <a:latin typeface="微软雅黑" pitchFamily="34" charset="-122"/>
                <a:ea typeface="微软雅黑" pitchFamily="34" charset="-122"/>
              </a:endParaRPr>
            </a:p>
          </p:txBody>
        </p:sp>
        <p:grpSp>
          <p:nvGrpSpPr>
            <p:cNvPr id="58" name="Group 125"/>
            <p:cNvGrpSpPr>
              <a:grpSpLocks/>
            </p:cNvGrpSpPr>
            <p:nvPr/>
          </p:nvGrpSpPr>
          <p:grpSpPr bwMode="auto">
            <a:xfrm>
              <a:off x="2201" y="3046"/>
              <a:ext cx="214" cy="86"/>
              <a:chOff x="2201" y="3046"/>
              <a:chExt cx="214" cy="86"/>
            </a:xfrm>
          </p:grpSpPr>
          <p:grpSp>
            <p:nvGrpSpPr>
              <p:cNvPr id="61" name="Group 126"/>
              <p:cNvGrpSpPr>
                <a:grpSpLocks/>
              </p:cNvGrpSpPr>
              <p:nvPr/>
            </p:nvGrpSpPr>
            <p:grpSpPr bwMode="auto">
              <a:xfrm>
                <a:off x="2201" y="3046"/>
                <a:ext cx="212" cy="84"/>
                <a:chOff x="2201" y="3046"/>
                <a:chExt cx="212" cy="84"/>
              </a:xfrm>
            </p:grpSpPr>
            <p:sp>
              <p:nvSpPr>
                <p:cNvPr id="71" name="Freeform 127"/>
                <p:cNvSpPr>
                  <a:spLocks/>
                </p:cNvSpPr>
                <p:nvPr/>
              </p:nvSpPr>
              <p:spPr bwMode="auto">
                <a:xfrm>
                  <a:off x="2312" y="3048"/>
                  <a:ext cx="101" cy="36"/>
                </a:xfrm>
                <a:custGeom>
                  <a:avLst/>
                  <a:gdLst>
                    <a:gd name="T0" fmla="*/ 0 w 101"/>
                    <a:gd name="T1" fmla="*/ 28 h 36"/>
                    <a:gd name="T2" fmla="*/ 22 w 101"/>
                    <a:gd name="T3" fmla="*/ 36 h 36"/>
                    <a:gd name="T4" fmla="*/ 77 w 101"/>
                    <a:gd name="T5" fmla="*/ 12 h 36"/>
                    <a:gd name="T6" fmla="*/ 101 w 101"/>
                    <a:gd name="T7" fmla="*/ 20 h 36"/>
                    <a:gd name="T8" fmla="*/ 88 w 101"/>
                    <a:gd name="T9" fmla="*/ 0 h 36"/>
                    <a:gd name="T10" fmla="*/ 24 w 101"/>
                    <a:gd name="T11" fmla="*/ 0 h 36"/>
                    <a:gd name="T12" fmla="*/ 50 w 101"/>
                    <a:gd name="T13" fmla="*/ 6 h 36"/>
                    <a:gd name="T14" fmla="*/ 0 w 101"/>
                    <a:gd name="T15" fmla="*/ 2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36">
                      <a:moveTo>
                        <a:pt x="0" y="28"/>
                      </a:moveTo>
                      <a:lnTo>
                        <a:pt x="22" y="36"/>
                      </a:lnTo>
                      <a:lnTo>
                        <a:pt x="77" y="12"/>
                      </a:lnTo>
                      <a:lnTo>
                        <a:pt x="101" y="20"/>
                      </a:lnTo>
                      <a:lnTo>
                        <a:pt x="88" y="0"/>
                      </a:lnTo>
                      <a:lnTo>
                        <a:pt x="24" y="0"/>
                      </a:lnTo>
                      <a:lnTo>
                        <a:pt x="50" y="6"/>
                      </a:lnTo>
                      <a:lnTo>
                        <a:pt x="0" y="2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72" name="Freeform 128"/>
                <p:cNvSpPr>
                  <a:spLocks/>
                </p:cNvSpPr>
                <p:nvPr/>
              </p:nvSpPr>
              <p:spPr bwMode="auto">
                <a:xfrm>
                  <a:off x="2312" y="3048"/>
                  <a:ext cx="101" cy="36"/>
                </a:xfrm>
                <a:custGeom>
                  <a:avLst/>
                  <a:gdLst>
                    <a:gd name="T0" fmla="*/ 0 w 101"/>
                    <a:gd name="T1" fmla="*/ 28 h 36"/>
                    <a:gd name="T2" fmla="*/ 22 w 101"/>
                    <a:gd name="T3" fmla="*/ 36 h 36"/>
                    <a:gd name="T4" fmla="*/ 77 w 101"/>
                    <a:gd name="T5" fmla="*/ 12 h 36"/>
                    <a:gd name="T6" fmla="*/ 101 w 101"/>
                    <a:gd name="T7" fmla="*/ 20 h 36"/>
                    <a:gd name="T8" fmla="*/ 88 w 101"/>
                    <a:gd name="T9" fmla="*/ 0 h 36"/>
                    <a:gd name="T10" fmla="*/ 24 w 101"/>
                    <a:gd name="T11" fmla="*/ 0 h 36"/>
                    <a:gd name="T12" fmla="*/ 50 w 101"/>
                    <a:gd name="T13" fmla="*/ 6 h 36"/>
                    <a:gd name="T14" fmla="*/ 0 w 101"/>
                    <a:gd name="T15" fmla="*/ 2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36">
                      <a:moveTo>
                        <a:pt x="0" y="28"/>
                      </a:moveTo>
                      <a:lnTo>
                        <a:pt x="22" y="36"/>
                      </a:lnTo>
                      <a:lnTo>
                        <a:pt x="77" y="12"/>
                      </a:lnTo>
                      <a:lnTo>
                        <a:pt x="101" y="20"/>
                      </a:lnTo>
                      <a:lnTo>
                        <a:pt x="88" y="0"/>
                      </a:lnTo>
                      <a:lnTo>
                        <a:pt x="24" y="0"/>
                      </a:lnTo>
                      <a:lnTo>
                        <a:pt x="50" y="6"/>
                      </a:lnTo>
                      <a:lnTo>
                        <a:pt x="0" y="2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73" name="Freeform 129"/>
                <p:cNvSpPr>
                  <a:spLocks/>
                </p:cNvSpPr>
                <p:nvPr/>
              </p:nvSpPr>
              <p:spPr bwMode="auto">
                <a:xfrm>
                  <a:off x="2201" y="3090"/>
                  <a:ext cx="101" cy="38"/>
                </a:xfrm>
                <a:custGeom>
                  <a:avLst/>
                  <a:gdLst>
                    <a:gd name="T0" fmla="*/ 101 w 101"/>
                    <a:gd name="T1" fmla="*/ 8 h 38"/>
                    <a:gd name="T2" fmla="*/ 79 w 101"/>
                    <a:gd name="T3" fmla="*/ 0 h 38"/>
                    <a:gd name="T4" fmla="*/ 26 w 101"/>
                    <a:gd name="T5" fmla="*/ 24 h 38"/>
                    <a:gd name="T6" fmla="*/ 0 w 101"/>
                    <a:gd name="T7" fmla="*/ 16 h 38"/>
                    <a:gd name="T8" fmla="*/ 13 w 101"/>
                    <a:gd name="T9" fmla="*/ 38 h 38"/>
                    <a:gd name="T10" fmla="*/ 79 w 101"/>
                    <a:gd name="T11" fmla="*/ 38 h 38"/>
                    <a:gd name="T12" fmla="*/ 50 w 101"/>
                    <a:gd name="T13" fmla="*/ 30 h 38"/>
                    <a:gd name="T14" fmla="*/ 101 w 101"/>
                    <a:gd name="T15" fmla="*/ 8 h 3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38">
                      <a:moveTo>
                        <a:pt x="101" y="8"/>
                      </a:moveTo>
                      <a:lnTo>
                        <a:pt x="79" y="0"/>
                      </a:lnTo>
                      <a:lnTo>
                        <a:pt x="26" y="24"/>
                      </a:lnTo>
                      <a:lnTo>
                        <a:pt x="0" y="16"/>
                      </a:lnTo>
                      <a:lnTo>
                        <a:pt x="13" y="38"/>
                      </a:lnTo>
                      <a:lnTo>
                        <a:pt x="79" y="38"/>
                      </a:lnTo>
                      <a:lnTo>
                        <a:pt x="50" y="30"/>
                      </a:lnTo>
                      <a:lnTo>
                        <a:pt x="101"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74" name="Freeform 130"/>
                <p:cNvSpPr>
                  <a:spLocks/>
                </p:cNvSpPr>
                <p:nvPr/>
              </p:nvSpPr>
              <p:spPr bwMode="auto">
                <a:xfrm>
                  <a:off x="2201" y="3090"/>
                  <a:ext cx="101" cy="38"/>
                </a:xfrm>
                <a:custGeom>
                  <a:avLst/>
                  <a:gdLst>
                    <a:gd name="T0" fmla="*/ 101 w 101"/>
                    <a:gd name="T1" fmla="*/ 8 h 38"/>
                    <a:gd name="T2" fmla="*/ 79 w 101"/>
                    <a:gd name="T3" fmla="*/ 0 h 38"/>
                    <a:gd name="T4" fmla="*/ 26 w 101"/>
                    <a:gd name="T5" fmla="*/ 24 h 38"/>
                    <a:gd name="T6" fmla="*/ 0 w 101"/>
                    <a:gd name="T7" fmla="*/ 16 h 38"/>
                    <a:gd name="T8" fmla="*/ 13 w 101"/>
                    <a:gd name="T9" fmla="*/ 38 h 38"/>
                    <a:gd name="T10" fmla="*/ 79 w 101"/>
                    <a:gd name="T11" fmla="*/ 38 h 38"/>
                    <a:gd name="T12" fmla="*/ 50 w 101"/>
                    <a:gd name="T13" fmla="*/ 30 h 38"/>
                    <a:gd name="T14" fmla="*/ 101 w 101"/>
                    <a:gd name="T15" fmla="*/ 8 h 3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38">
                      <a:moveTo>
                        <a:pt x="101" y="8"/>
                      </a:moveTo>
                      <a:lnTo>
                        <a:pt x="79" y="0"/>
                      </a:lnTo>
                      <a:lnTo>
                        <a:pt x="26" y="24"/>
                      </a:lnTo>
                      <a:lnTo>
                        <a:pt x="0" y="16"/>
                      </a:lnTo>
                      <a:lnTo>
                        <a:pt x="13" y="38"/>
                      </a:lnTo>
                      <a:lnTo>
                        <a:pt x="79" y="38"/>
                      </a:lnTo>
                      <a:lnTo>
                        <a:pt x="50" y="30"/>
                      </a:lnTo>
                      <a:lnTo>
                        <a:pt x="101"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75" name="Freeform 131"/>
                <p:cNvSpPr>
                  <a:spLocks/>
                </p:cNvSpPr>
                <p:nvPr/>
              </p:nvSpPr>
              <p:spPr bwMode="auto">
                <a:xfrm>
                  <a:off x="2206" y="3046"/>
                  <a:ext cx="102" cy="36"/>
                </a:xfrm>
                <a:custGeom>
                  <a:avLst/>
                  <a:gdLst>
                    <a:gd name="T0" fmla="*/ 0 w 102"/>
                    <a:gd name="T1" fmla="*/ 8 h 36"/>
                    <a:gd name="T2" fmla="*/ 23 w 102"/>
                    <a:gd name="T3" fmla="*/ 0 h 36"/>
                    <a:gd name="T4" fmla="*/ 77 w 102"/>
                    <a:gd name="T5" fmla="*/ 22 h 36"/>
                    <a:gd name="T6" fmla="*/ 102 w 102"/>
                    <a:gd name="T7" fmla="*/ 16 h 36"/>
                    <a:gd name="T8" fmla="*/ 89 w 102"/>
                    <a:gd name="T9" fmla="*/ 36 h 36"/>
                    <a:gd name="T10" fmla="*/ 25 w 102"/>
                    <a:gd name="T11" fmla="*/ 36 h 36"/>
                    <a:gd name="T12" fmla="*/ 51 w 102"/>
                    <a:gd name="T13" fmla="*/ 30 h 36"/>
                    <a:gd name="T14" fmla="*/ 0 w 102"/>
                    <a:gd name="T15" fmla="*/ 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2" h="36">
                      <a:moveTo>
                        <a:pt x="0" y="8"/>
                      </a:moveTo>
                      <a:lnTo>
                        <a:pt x="23" y="0"/>
                      </a:lnTo>
                      <a:lnTo>
                        <a:pt x="77" y="22"/>
                      </a:lnTo>
                      <a:lnTo>
                        <a:pt x="102" y="16"/>
                      </a:lnTo>
                      <a:lnTo>
                        <a:pt x="89" y="36"/>
                      </a:lnTo>
                      <a:lnTo>
                        <a:pt x="25" y="36"/>
                      </a:lnTo>
                      <a:lnTo>
                        <a:pt x="51" y="30"/>
                      </a:lnTo>
                      <a:lnTo>
                        <a:pt x="0"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76" name="Freeform 132"/>
                <p:cNvSpPr>
                  <a:spLocks/>
                </p:cNvSpPr>
                <p:nvPr/>
              </p:nvSpPr>
              <p:spPr bwMode="auto">
                <a:xfrm>
                  <a:off x="2206" y="3046"/>
                  <a:ext cx="102" cy="36"/>
                </a:xfrm>
                <a:custGeom>
                  <a:avLst/>
                  <a:gdLst>
                    <a:gd name="T0" fmla="*/ 0 w 102"/>
                    <a:gd name="T1" fmla="*/ 8 h 36"/>
                    <a:gd name="T2" fmla="*/ 23 w 102"/>
                    <a:gd name="T3" fmla="*/ 0 h 36"/>
                    <a:gd name="T4" fmla="*/ 77 w 102"/>
                    <a:gd name="T5" fmla="*/ 22 h 36"/>
                    <a:gd name="T6" fmla="*/ 102 w 102"/>
                    <a:gd name="T7" fmla="*/ 16 h 36"/>
                    <a:gd name="T8" fmla="*/ 89 w 102"/>
                    <a:gd name="T9" fmla="*/ 36 h 36"/>
                    <a:gd name="T10" fmla="*/ 25 w 102"/>
                    <a:gd name="T11" fmla="*/ 36 h 36"/>
                    <a:gd name="T12" fmla="*/ 51 w 102"/>
                    <a:gd name="T13" fmla="*/ 30 h 36"/>
                    <a:gd name="T14" fmla="*/ 0 w 102"/>
                    <a:gd name="T15" fmla="*/ 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2" h="36">
                      <a:moveTo>
                        <a:pt x="0" y="8"/>
                      </a:moveTo>
                      <a:lnTo>
                        <a:pt x="23" y="0"/>
                      </a:lnTo>
                      <a:lnTo>
                        <a:pt x="77" y="22"/>
                      </a:lnTo>
                      <a:lnTo>
                        <a:pt x="102" y="16"/>
                      </a:lnTo>
                      <a:lnTo>
                        <a:pt x="89" y="36"/>
                      </a:lnTo>
                      <a:lnTo>
                        <a:pt x="25" y="36"/>
                      </a:lnTo>
                      <a:lnTo>
                        <a:pt x="51" y="30"/>
                      </a:lnTo>
                      <a:lnTo>
                        <a:pt x="0"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77" name="Freeform 133"/>
                <p:cNvSpPr>
                  <a:spLocks/>
                </p:cNvSpPr>
                <p:nvPr/>
              </p:nvSpPr>
              <p:spPr bwMode="auto">
                <a:xfrm>
                  <a:off x="2308" y="3094"/>
                  <a:ext cx="101" cy="36"/>
                </a:xfrm>
                <a:custGeom>
                  <a:avLst/>
                  <a:gdLst>
                    <a:gd name="T0" fmla="*/ 101 w 101"/>
                    <a:gd name="T1" fmla="*/ 28 h 36"/>
                    <a:gd name="T2" fmla="*/ 79 w 101"/>
                    <a:gd name="T3" fmla="*/ 36 h 36"/>
                    <a:gd name="T4" fmla="*/ 26 w 101"/>
                    <a:gd name="T5" fmla="*/ 12 h 36"/>
                    <a:gd name="T6" fmla="*/ 0 w 101"/>
                    <a:gd name="T7" fmla="*/ 20 h 36"/>
                    <a:gd name="T8" fmla="*/ 13 w 101"/>
                    <a:gd name="T9" fmla="*/ 0 h 36"/>
                    <a:gd name="T10" fmla="*/ 79 w 101"/>
                    <a:gd name="T11" fmla="*/ 0 h 36"/>
                    <a:gd name="T12" fmla="*/ 51 w 101"/>
                    <a:gd name="T13" fmla="*/ 6 h 36"/>
                    <a:gd name="T14" fmla="*/ 101 w 101"/>
                    <a:gd name="T15" fmla="*/ 2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36">
                      <a:moveTo>
                        <a:pt x="101" y="28"/>
                      </a:moveTo>
                      <a:lnTo>
                        <a:pt x="79" y="36"/>
                      </a:lnTo>
                      <a:lnTo>
                        <a:pt x="26" y="12"/>
                      </a:lnTo>
                      <a:lnTo>
                        <a:pt x="0" y="20"/>
                      </a:lnTo>
                      <a:lnTo>
                        <a:pt x="13" y="0"/>
                      </a:lnTo>
                      <a:lnTo>
                        <a:pt x="79" y="0"/>
                      </a:lnTo>
                      <a:lnTo>
                        <a:pt x="51" y="6"/>
                      </a:lnTo>
                      <a:lnTo>
                        <a:pt x="101" y="2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78" name="Freeform 134"/>
                <p:cNvSpPr>
                  <a:spLocks/>
                </p:cNvSpPr>
                <p:nvPr/>
              </p:nvSpPr>
              <p:spPr bwMode="auto">
                <a:xfrm>
                  <a:off x="2308" y="3094"/>
                  <a:ext cx="101" cy="36"/>
                </a:xfrm>
                <a:custGeom>
                  <a:avLst/>
                  <a:gdLst>
                    <a:gd name="T0" fmla="*/ 101 w 101"/>
                    <a:gd name="T1" fmla="*/ 28 h 36"/>
                    <a:gd name="T2" fmla="*/ 79 w 101"/>
                    <a:gd name="T3" fmla="*/ 36 h 36"/>
                    <a:gd name="T4" fmla="*/ 26 w 101"/>
                    <a:gd name="T5" fmla="*/ 12 h 36"/>
                    <a:gd name="T6" fmla="*/ 0 w 101"/>
                    <a:gd name="T7" fmla="*/ 20 h 36"/>
                    <a:gd name="T8" fmla="*/ 13 w 101"/>
                    <a:gd name="T9" fmla="*/ 0 h 36"/>
                    <a:gd name="T10" fmla="*/ 79 w 101"/>
                    <a:gd name="T11" fmla="*/ 0 h 36"/>
                    <a:gd name="T12" fmla="*/ 51 w 101"/>
                    <a:gd name="T13" fmla="*/ 6 h 36"/>
                    <a:gd name="T14" fmla="*/ 101 w 101"/>
                    <a:gd name="T15" fmla="*/ 2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36">
                      <a:moveTo>
                        <a:pt x="101" y="28"/>
                      </a:moveTo>
                      <a:lnTo>
                        <a:pt x="79" y="36"/>
                      </a:lnTo>
                      <a:lnTo>
                        <a:pt x="26" y="12"/>
                      </a:lnTo>
                      <a:lnTo>
                        <a:pt x="0" y="20"/>
                      </a:lnTo>
                      <a:lnTo>
                        <a:pt x="13" y="0"/>
                      </a:lnTo>
                      <a:lnTo>
                        <a:pt x="79" y="0"/>
                      </a:lnTo>
                      <a:lnTo>
                        <a:pt x="51" y="6"/>
                      </a:lnTo>
                      <a:lnTo>
                        <a:pt x="101" y="2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grpSp>
          <p:grpSp>
            <p:nvGrpSpPr>
              <p:cNvPr id="62" name="Group 135"/>
              <p:cNvGrpSpPr>
                <a:grpSpLocks/>
              </p:cNvGrpSpPr>
              <p:nvPr/>
            </p:nvGrpSpPr>
            <p:grpSpPr bwMode="auto">
              <a:xfrm>
                <a:off x="2203" y="3048"/>
                <a:ext cx="212" cy="84"/>
                <a:chOff x="2203" y="3048"/>
                <a:chExt cx="212" cy="84"/>
              </a:xfrm>
            </p:grpSpPr>
            <p:sp>
              <p:nvSpPr>
                <p:cNvPr id="63" name="Freeform 136"/>
                <p:cNvSpPr>
                  <a:spLocks/>
                </p:cNvSpPr>
                <p:nvPr/>
              </p:nvSpPr>
              <p:spPr bwMode="auto">
                <a:xfrm>
                  <a:off x="2313" y="3050"/>
                  <a:ext cx="102" cy="36"/>
                </a:xfrm>
                <a:custGeom>
                  <a:avLst/>
                  <a:gdLst>
                    <a:gd name="T0" fmla="*/ 0 w 102"/>
                    <a:gd name="T1" fmla="*/ 28 h 36"/>
                    <a:gd name="T2" fmla="*/ 23 w 102"/>
                    <a:gd name="T3" fmla="*/ 36 h 36"/>
                    <a:gd name="T4" fmla="*/ 77 w 102"/>
                    <a:gd name="T5" fmla="*/ 12 h 36"/>
                    <a:gd name="T6" fmla="*/ 102 w 102"/>
                    <a:gd name="T7" fmla="*/ 20 h 36"/>
                    <a:gd name="T8" fmla="*/ 89 w 102"/>
                    <a:gd name="T9" fmla="*/ 0 h 36"/>
                    <a:gd name="T10" fmla="*/ 25 w 102"/>
                    <a:gd name="T11" fmla="*/ 0 h 36"/>
                    <a:gd name="T12" fmla="*/ 51 w 102"/>
                    <a:gd name="T13" fmla="*/ 6 h 36"/>
                    <a:gd name="T14" fmla="*/ 0 w 102"/>
                    <a:gd name="T15" fmla="*/ 2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2" h="36">
                      <a:moveTo>
                        <a:pt x="0" y="28"/>
                      </a:moveTo>
                      <a:lnTo>
                        <a:pt x="23" y="36"/>
                      </a:lnTo>
                      <a:lnTo>
                        <a:pt x="77" y="12"/>
                      </a:lnTo>
                      <a:lnTo>
                        <a:pt x="102" y="20"/>
                      </a:lnTo>
                      <a:lnTo>
                        <a:pt x="89" y="0"/>
                      </a:lnTo>
                      <a:lnTo>
                        <a:pt x="25" y="0"/>
                      </a:lnTo>
                      <a:lnTo>
                        <a:pt x="51" y="6"/>
                      </a:lnTo>
                      <a:lnTo>
                        <a:pt x="0"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64" name="Freeform 137"/>
                <p:cNvSpPr>
                  <a:spLocks/>
                </p:cNvSpPr>
                <p:nvPr/>
              </p:nvSpPr>
              <p:spPr bwMode="auto">
                <a:xfrm>
                  <a:off x="2313" y="3050"/>
                  <a:ext cx="102" cy="36"/>
                </a:xfrm>
                <a:custGeom>
                  <a:avLst/>
                  <a:gdLst>
                    <a:gd name="T0" fmla="*/ 0 w 102"/>
                    <a:gd name="T1" fmla="*/ 28 h 36"/>
                    <a:gd name="T2" fmla="*/ 23 w 102"/>
                    <a:gd name="T3" fmla="*/ 36 h 36"/>
                    <a:gd name="T4" fmla="*/ 77 w 102"/>
                    <a:gd name="T5" fmla="*/ 12 h 36"/>
                    <a:gd name="T6" fmla="*/ 102 w 102"/>
                    <a:gd name="T7" fmla="*/ 20 h 36"/>
                    <a:gd name="T8" fmla="*/ 89 w 102"/>
                    <a:gd name="T9" fmla="*/ 0 h 36"/>
                    <a:gd name="T10" fmla="*/ 25 w 102"/>
                    <a:gd name="T11" fmla="*/ 0 h 36"/>
                    <a:gd name="T12" fmla="*/ 51 w 102"/>
                    <a:gd name="T13" fmla="*/ 6 h 36"/>
                    <a:gd name="T14" fmla="*/ 0 w 102"/>
                    <a:gd name="T15" fmla="*/ 2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2" h="36">
                      <a:moveTo>
                        <a:pt x="0" y="28"/>
                      </a:moveTo>
                      <a:lnTo>
                        <a:pt x="23" y="36"/>
                      </a:lnTo>
                      <a:lnTo>
                        <a:pt x="77" y="12"/>
                      </a:lnTo>
                      <a:lnTo>
                        <a:pt x="102" y="20"/>
                      </a:lnTo>
                      <a:lnTo>
                        <a:pt x="89" y="0"/>
                      </a:lnTo>
                      <a:lnTo>
                        <a:pt x="25" y="0"/>
                      </a:lnTo>
                      <a:lnTo>
                        <a:pt x="51" y="6"/>
                      </a:lnTo>
                      <a:lnTo>
                        <a:pt x="0"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65" name="Freeform 138"/>
                <p:cNvSpPr>
                  <a:spLocks/>
                </p:cNvSpPr>
                <p:nvPr/>
              </p:nvSpPr>
              <p:spPr bwMode="auto">
                <a:xfrm>
                  <a:off x="2203" y="3092"/>
                  <a:ext cx="101" cy="38"/>
                </a:xfrm>
                <a:custGeom>
                  <a:avLst/>
                  <a:gdLst>
                    <a:gd name="T0" fmla="*/ 101 w 101"/>
                    <a:gd name="T1" fmla="*/ 8 h 38"/>
                    <a:gd name="T2" fmla="*/ 79 w 101"/>
                    <a:gd name="T3" fmla="*/ 0 h 38"/>
                    <a:gd name="T4" fmla="*/ 26 w 101"/>
                    <a:gd name="T5" fmla="*/ 24 h 38"/>
                    <a:gd name="T6" fmla="*/ 0 w 101"/>
                    <a:gd name="T7" fmla="*/ 16 h 38"/>
                    <a:gd name="T8" fmla="*/ 13 w 101"/>
                    <a:gd name="T9" fmla="*/ 38 h 38"/>
                    <a:gd name="T10" fmla="*/ 79 w 101"/>
                    <a:gd name="T11" fmla="*/ 38 h 38"/>
                    <a:gd name="T12" fmla="*/ 50 w 101"/>
                    <a:gd name="T13" fmla="*/ 30 h 38"/>
                    <a:gd name="T14" fmla="*/ 101 w 101"/>
                    <a:gd name="T15" fmla="*/ 8 h 3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38">
                      <a:moveTo>
                        <a:pt x="101" y="8"/>
                      </a:moveTo>
                      <a:lnTo>
                        <a:pt x="79" y="0"/>
                      </a:lnTo>
                      <a:lnTo>
                        <a:pt x="26" y="24"/>
                      </a:lnTo>
                      <a:lnTo>
                        <a:pt x="0" y="16"/>
                      </a:lnTo>
                      <a:lnTo>
                        <a:pt x="13" y="38"/>
                      </a:lnTo>
                      <a:lnTo>
                        <a:pt x="79" y="38"/>
                      </a:lnTo>
                      <a:lnTo>
                        <a:pt x="50" y="30"/>
                      </a:lnTo>
                      <a:lnTo>
                        <a:pt x="101"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66" name="Freeform 139"/>
                <p:cNvSpPr>
                  <a:spLocks/>
                </p:cNvSpPr>
                <p:nvPr/>
              </p:nvSpPr>
              <p:spPr bwMode="auto">
                <a:xfrm>
                  <a:off x="2203" y="3092"/>
                  <a:ext cx="101" cy="38"/>
                </a:xfrm>
                <a:custGeom>
                  <a:avLst/>
                  <a:gdLst>
                    <a:gd name="T0" fmla="*/ 101 w 101"/>
                    <a:gd name="T1" fmla="*/ 8 h 38"/>
                    <a:gd name="T2" fmla="*/ 79 w 101"/>
                    <a:gd name="T3" fmla="*/ 0 h 38"/>
                    <a:gd name="T4" fmla="*/ 26 w 101"/>
                    <a:gd name="T5" fmla="*/ 24 h 38"/>
                    <a:gd name="T6" fmla="*/ 0 w 101"/>
                    <a:gd name="T7" fmla="*/ 16 h 38"/>
                    <a:gd name="T8" fmla="*/ 13 w 101"/>
                    <a:gd name="T9" fmla="*/ 38 h 38"/>
                    <a:gd name="T10" fmla="*/ 79 w 101"/>
                    <a:gd name="T11" fmla="*/ 38 h 38"/>
                    <a:gd name="T12" fmla="*/ 50 w 101"/>
                    <a:gd name="T13" fmla="*/ 30 h 38"/>
                    <a:gd name="T14" fmla="*/ 101 w 101"/>
                    <a:gd name="T15" fmla="*/ 8 h 3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38">
                      <a:moveTo>
                        <a:pt x="101" y="8"/>
                      </a:moveTo>
                      <a:lnTo>
                        <a:pt x="79" y="0"/>
                      </a:lnTo>
                      <a:lnTo>
                        <a:pt x="26" y="24"/>
                      </a:lnTo>
                      <a:lnTo>
                        <a:pt x="0" y="16"/>
                      </a:lnTo>
                      <a:lnTo>
                        <a:pt x="13" y="38"/>
                      </a:lnTo>
                      <a:lnTo>
                        <a:pt x="79" y="38"/>
                      </a:lnTo>
                      <a:lnTo>
                        <a:pt x="50" y="30"/>
                      </a:lnTo>
                      <a:lnTo>
                        <a:pt x="101"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67" name="Freeform 140"/>
                <p:cNvSpPr>
                  <a:spLocks/>
                </p:cNvSpPr>
                <p:nvPr/>
              </p:nvSpPr>
              <p:spPr bwMode="auto">
                <a:xfrm>
                  <a:off x="2208" y="3048"/>
                  <a:ext cx="102" cy="36"/>
                </a:xfrm>
                <a:custGeom>
                  <a:avLst/>
                  <a:gdLst>
                    <a:gd name="T0" fmla="*/ 0 w 102"/>
                    <a:gd name="T1" fmla="*/ 8 h 36"/>
                    <a:gd name="T2" fmla="*/ 23 w 102"/>
                    <a:gd name="T3" fmla="*/ 0 h 36"/>
                    <a:gd name="T4" fmla="*/ 77 w 102"/>
                    <a:gd name="T5" fmla="*/ 22 h 36"/>
                    <a:gd name="T6" fmla="*/ 102 w 102"/>
                    <a:gd name="T7" fmla="*/ 16 h 36"/>
                    <a:gd name="T8" fmla="*/ 89 w 102"/>
                    <a:gd name="T9" fmla="*/ 36 h 36"/>
                    <a:gd name="T10" fmla="*/ 25 w 102"/>
                    <a:gd name="T11" fmla="*/ 36 h 36"/>
                    <a:gd name="T12" fmla="*/ 51 w 102"/>
                    <a:gd name="T13" fmla="*/ 30 h 36"/>
                    <a:gd name="T14" fmla="*/ 0 w 102"/>
                    <a:gd name="T15" fmla="*/ 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2" h="36">
                      <a:moveTo>
                        <a:pt x="0" y="8"/>
                      </a:moveTo>
                      <a:lnTo>
                        <a:pt x="23" y="0"/>
                      </a:lnTo>
                      <a:lnTo>
                        <a:pt x="77" y="22"/>
                      </a:lnTo>
                      <a:lnTo>
                        <a:pt x="102" y="16"/>
                      </a:lnTo>
                      <a:lnTo>
                        <a:pt x="89" y="36"/>
                      </a:lnTo>
                      <a:lnTo>
                        <a:pt x="25" y="36"/>
                      </a:lnTo>
                      <a:lnTo>
                        <a:pt x="51" y="30"/>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68" name="Freeform 141"/>
                <p:cNvSpPr>
                  <a:spLocks/>
                </p:cNvSpPr>
                <p:nvPr/>
              </p:nvSpPr>
              <p:spPr bwMode="auto">
                <a:xfrm>
                  <a:off x="2208" y="3048"/>
                  <a:ext cx="102" cy="36"/>
                </a:xfrm>
                <a:custGeom>
                  <a:avLst/>
                  <a:gdLst>
                    <a:gd name="T0" fmla="*/ 0 w 102"/>
                    <a:gd name="T1" fmla="*/ 8 h 36"/>
                    <a:gd name="T2" fmla="*/ 23 w 102"/>
                    <a:gd name="T3" fmla="*/ 0 h 36"/>
                    <a:gd name="T4" fmla="*/ 77 w 102"/>
                    <a:gd name="T5" fmla="*/ 22 h 36"/>
                    <a:gd name="T6" fmla="*/ 102 w 102"/>
                    <a:gd name="T7" fmla="*/ 16 h 36"/>
                    <a:gd name="T8" fmla="*/ 89 w 102"/>
                    <a:gd name="T9" fmla="*/ 36 h 36"/>
                    <a:gd name="T10" fmla="*/ 25 w 102"/>
                    <a:gd name="T11" fmla="*/ 36 h 36"/>
                    <a:gd name="T12" fmla="*/ 51 w 102"/>
                    <a:gd name="T13" fmla="*/ 30 h 36"/>
                    <a:gd name="T14" fmla="*/ 0 w 102"/>
                    <a:gd name="T15" fmla="*/ 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2" h="36">
                      <a:moveTo>
                        <a:pt x="0" y="8"/>
                      </a:moveTo>
                      <a:lnTo>
                        <a:pt x="23" y="0"/>
                      </a:lnTo>
                      <a:lnTo>
                        <a:pt x="77" y="22"/>
                      </a:lnTo>
                      <a:lnTo>
                        <a:pt x="102" y="16"/>
                      </a:lnTo>
                      <a:lnTo>
                        <a:pt x="89" y="36"/>
                      </a:lnTo>
                      <a:lnTo>
                        <a:pt x="25" y="36"/>
                      </a:lnTo>
                      <a:lnTo>
                        <a:pt x="51" y="30"/>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69" name="Freeform 142"/>
                <p:cNvSpPr>
                  <a:spLocks/>
                </p:cNvSpPr>
                <p:nvPr/>
              </p:nvSpPr>
              <p:spPr bwMode="auto">
                <a:xfrm>
                  <a:off x="2310" y="3096"/>
                  <a:ext cx="101" cy="36"/>
                </a:xfrm>
                <a:custGeom>
                  <a:avLst/>
                  <a:gdLst>
                    <a:gd name="T0" fmla="*/ 101 w 101"/>
                    <a:gd name="T1" fmla="*/ 28 h 36"/>
                    <a:gd name="T2" fmla="*/ 79 w 101"/>
                    <a:gd name="T3" fmla="*/ 36 h 36"/>
                    <a:gd name="T4" fmla="*/ 26 w 101"/>
                    <a:gd name="T5" fmla="*/ 12 h 36"/>
                    <a:gd name="T6" fmla="*/ 0 w 101"/>
                    <a:gd name="T7" fmla="*/ 20 h 36"/>
                    <a:gd name="T8" fmla="*/ 13 w 101"/>
                    <a:gd name="T9" fmla="*/ 0 h 36"/>
                    <a:gd name="T10" fmla="*/ 79 w 101"/>
                    <a:gd name="T11" fmla="*/ 0 h 36"/>
                    <a:gd name="T12" fmla="*/ 50 w 101"/>
                    <a:gd name="T13" fmla="*/ 6 h 36"/>
                    <a:gd name="T14" fmla="*/ 101 w 101"/>
                    <a:gd name="T15" fmla="*/ 2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36">
                      <a:moveTo>
                        <a:pt x="101" y="28"/>
                      </a:moveTo>
                      <a:lnTo>
                        <a:pt x="79" y="36"/>
                      </a:lnTo>
                      <a:lnTo>
                        <a:pt x="26" y="12"/>
                      </a:lnTo>
                      <a:lnTo>
                        <a:pt x="0" y="20"/>
                      </a:lnTo>
                      <a:lnTo>
                        <a:pt x="13" y="0"/>
                      </a:lnTo>
                      <a:lnTo>
                        <a:pt x="79" y="0"/>
                      </a:lnTo>
                      <a:lnTo>
                        <a:pt x="50" y="6"/>
                      </a:lnTo>
                      <a:lnTo>
                        <a:pt x="101"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70" name="Freeform 143"/>
                <p:cNvSpPr>
                  <a:spLocks/>
                </p:cNvSpPr>
                <p:nvPr/>
              </p:nvSpPr>
              <p:spPr bwMode="auto">
                <a:xfrm>
                  <a:off x="2310" y="3096"/>
                  <a:ext cx="101" cy="36"/>
                </a:xfrm>
                <a:custGeom>
                  <a:avLst/>
                  <a:gdLst>
                    <a:gd name="T0" fmla="*/ 101 w 101"/>
                    <a:gd name="T1" fmla="*/ 28 h 36"/>
                    <a:gd name="T2" fmla="*/ 79 w 101"/>
                    <a:gd name="T3" fmla="*/ 36 h 36"/>
                    <a:gd name="T4" fmla="*/ 26 w 101"/>
                    <a:gd name="T5" fmla="*/ 12 h 36"/>
                    <a:gd name="T6" fmla="*/ 0 w 101"/>
                    <a:gd name="T7" fmla="*/ 20 h 36"/>
                    <a:gd name="T8" fmla="*/ 13 w 101"/>
                    <a:gd name="T9" fmla="*/ 0 h 36"/>
                    <a:gd name="T10" fmla="*/ 79 w 101"/>
                    <a:gd name="T11" fmla="*/ 0 h 36"/>
                    <a:gd name="T12" fmla="*/ 50 w 101"/>
                    <a:gd name="T13" fmla="*/ 6 h 36"/>
                    <a:gd name="T14" fmla="*/ 101 w 101"/>
                    <a:gd name="T15" fmla="*/ 2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36">
                      <a:moveTo>
                        <a:pt x="101" y="28"/>
                      </a:moveTo>
                      <a:lnTo>
                        <a:pt x="79" y="36"/>
                      </a:lnTo>
                      <a:lnTo>
                        <a:pt x="26" y="12"/>
                      </a:lnTo>
                      <a:lnTo>
                        <a:pt x="0" y="20"/>
                      </a:lnTo>
                      <a:lnTo>
                        <a:pt x="13" y="0"/>
                      </a:lnTo>
                      <a:lnTo>
                        <a:pt x="79" y="0"/>
                      </a:lnTo>
                      <a:lnTo>
                        <a:pt x="50" y="6"/>
                      </a:lnTo>
                      <a:lnTo>
                        <a:pt x="101"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grpSp>
        </p:grpSp>
        <p:sp>
          <p:nvSpPr>
            <p:cNvPr id="59" name="Line 144"/>
            <p:cNvSpPr>
              <a:spLocks noChangeShapeType="1"/>
            </p:cNvSpPr>
            <p:nvPr/>
          </p:nvSpPr>
          <p:spPr bwMode="auto">
            <a:xfrm>
              <a:off x="2154" y="3088"/>
              <a:ext cx="1" cy="80"/>
            </a:xfrm>
            <a:prstGeom prst="line">
              <a:avLst/>
            </a:prstGeom>
            <a:noFill/>
            <a:ln w="3175">
              <a:solidFill>
                <a:srgbClr val="AAE6FF"/>
              </a:solidFill>
              <a:round/>
              <a:headEnd/>
              <a:tailEnd/>
            </a:ln>
            <a:extLst>
              <a:ext uri="{909E8E84-426E-40DD-AFC4-6F175D3DCCD1}">
                <a14:hiddenFill xmlns:a14="http://schemas.microsoft.com/office/drawing/2010/main">
                  <a:noFill/>
                </a14:hiddenFill>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60" name="Line 145"/>
            <p:cNvSpPr>
              <a:spLocks noChangeShapeType="1"/>
            </p:cNvSpPr>
            <p:nvPr/>
          </p:nvSpPr>
          <p:spPr bwMode="auto">
            <a:xfrm>
              <a:off x="2462" y="3088"/>
              <a:ext cx="1" cy="80"/>
            </a:xfrm>
            <a:prstGeom prst="line">
              <a:avLst/>
            </a:prstGeom>
            <a:noFill/>
            <a:ln w="3175">
              <a:solidFill>
                <a:srgbClr val="AAE6FF"/>
              </a:solidFill>
              <a:round/>
              <a:headEnd/>
              <a:tailEnd/>
            </a:ln>
            <a:extLst>
              <a:ext uri="{909E8E84-426E-40DD-AFC4-6F175D3DCCD1}">
                <a14:hiddenFill xmlns:a14="http://schemas.microsoft.com/office/drawing/2010/main">
                  <a:noFill/>
                </a14:hiddenFill>
              </a:ext>
            </a:extLst>
          </p:spPr>
          <p:txBody>
            <a:bodyPr/>
            <a:lstStyle/>
            <a:p>
              <a:endParaRPr lang="zh-CN" altLang="en-US" sz="1400" b="1">
                <a:solidFill>
                  <a:srgbClr val="000099"/>
                </a:solidFill>
                <a:latin typeface="微软雅黑" pitchFamily="34" charset="-122"/>
                <a:ea typeface="微软雅黑" pitchFamily="34" charset="-122"/>
              </a:endParaRPr>
            </a:p>
          </p:txBody>
        </p:sp>
      </p:grpSp>
      <p:sp>
        <p:nvSpPr>
          <p:cNvPr id="79" name="Rectangle 254"/>
          <p:cNvSpPr>
            <a:spLocks noChangeArrowheads="1"/>
          </p:cNvSpPr>
          <p:nvPr/>
        </p:nvSpPr>
        <p:spPr bwMode="auto">
          <a:xfrm>
            <a:off x="2513605" y="2185663"/>
            <a:ext cx="729863" cy="511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81" name="Rectangle 279"/>
          <p:cNvSpPr>
            <a:spLocks noChangeArrowheads="1"/>
          </p:cNvSpPr>
          <p:nvPr/>
        </p:nvSpPr>
        <p:spPr bwMode="auto">
          <a:xfrm>
            <a:off x="6490111" y="1885671"/>
            <a:ext cx="769441"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1" hangingPunct="1"/>
            <a:r>
              <a:rPr kumimoji="1" lang="zh-CN" altLang="en-US" sz="1200" b="1" dirty="0">
                <a:latin typeface="微软雅黑" pitchFamily="34" charset="-122"/>
                <a:ea typeface="微软雅黑" pitchFamily="34" charset="-122"/>
              </a:rPr>
              <a:t>源点服务器</a:t>
            </a:r>
          </a:p>
        </p:txBody>
      </p:sp>
      <p:sp>
        <p:nvSpPr>
          <p:cNvPr id="82" name="Rectangle 280"/>
          <p:cNvSpPr>
            <a:spLocks noChangeArrowheads="1"/>
          </p:cNvSpPr>
          <p:nvPr/>
        </p:nvSpPr>
        <p:spPr bwMode="auto">
          <a:xfrm>
            <a:off x="4055293" y="2667234"/>
            <a:ext cx="697338" cy="321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83" name="Rectangle 281"/>
          <p:cNvSpPr>
            <a:spLocks noChangeArrowheads="1"/>
          </p:cNvSpPr>
          <p:nvPr/>
        </p:nvSpPr>
        <p:spPr bwMode="auto">
          <a:xfrm>
            <a:off x="4374843" y="2721275"/>
            <a:ext cx="767839"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1" hangingPunct="1"/>
            <a:r>
              <a:rPr kumimoji="1" lang="en-US" altLang="zh-CN" sz="1400" b="1" dirty="0">
                <a:solidFill>
                  <a:srgbClr val="000099"/>
                </a:solidFill>
                <a:latin typeface="微软雅黑" pitchFamily="34" charset="-122"/>
                <a:ea typeface="微软雅黑" pitchFamily="34" charset="-122"/>
              </a:rPr>
              <a:t>2 Mbit/s</a:t>
            </a:r>
          </a:p>
        </p:txBody>
      </p:sp>
      <p:grpSp>
        <p:nvGrpSpPr>
          <p:cNvPr id="84" name="Group 282"/>
          <p:cNvGrpSpPr>
            <a:grpSpLocks/>
          </p:cNvGrpSpPr>
          <p:nvPr/>
        </p:nvGrpSpPr>
        <p:grpSpPr bwMode="auto">
          <a:xfrm>
            <a:off x="5669839" y="2828159"/>
            <a:ext cx="477468" cy="309839"/>
            <a:chOff x="3202" y="3033"/>
            <a:chExt cx="309" cy="192"/>
          </a:xfrm>
        </p:grpSpPr>
        <p:sp>
          <p:nvSpPr>
            <p:cNvPr id="85" name="Oval 283"/>
            <p:cNvSpPr>
              <a:spLocks noChangeArrowheads="1"/>
            </p:cNvSpPr>
            <p:nvPr/>
          </p:nvSpPr>
          <p:spPr bwMode="auto">
            <a:xfrm>
              <a:off x="3203" y="3113"/>
              <a:ext cx="308" cy="112"/>
            </a:xfrm>
            <a:prstGeom prst="ellipse">
              <a:avLst/>
            </a:prstGeom>
            <a:solidFill>
              <a:srgbClr val="0078AA"/>
            </a:solidFill>
            <a:ln w="3175">
              <a:solidFill>
                <a:srgbClr val="AAE6FF"/>
              </a:solidFill>
              <a:round/>
              <a:headEnd/>
              <a:tailEnd/>
            </a:ln>
          </p:spPr>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86" name="Rectangle 284"/>
            <p:cNvSpPr>
              <a:spLocks noChangeArrowheads="1"/>
            </p:cNvSpPr>
            <p:nvPr/>
          </p:nvSpPr>
          <p:spPr bwMode="auto">
            <a:xfrm>
              <a:off x="3202" y="3090"/>
              <a:ext cx="308" cy="80"/>
            </a:xfrm>
            <a:prstGeom prst="rect">
              <a:avLst/>
            </a:prstGeom>
            <a:solidFill>
              <a:srgbClr val="0078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87" name="Rectangle 285"/>
            <p:cNvSpPr>
              <a:spLocks noChangeArrowheads="1"/>
            </p:cNvSpPr>
            <p:nvPr/>
          </p:nvSpPr>
          <p:spPr bwMode="auto">
            <a:xfrm>
              <a:off x="3202" y="3090"/>
              <a:ext cx="308" cy="80"/>
            </a:xfrm>
            <a:prstGeom prst="rect">
              <a:avLst/>
            </a:prstGeom>
            <a:solidFill>
              <a:srgbClr val="0078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88" name="Oval 286"/>
            <p:cNvSpPr>
              <a:spLocks noChangeArrowheads="1"/>
            </p:cNvSpPr>
            <p:nvPr/>
          </p:nvSpPr>
          <p:spPr bwMode="auto">
            <a:xfrm>
              <a:off x="3203" y="3033"/>
              <a:ext cx="308" cy="112"/>
            </a:xfrm>
            <a:prstGeom prst="ellipse">
              <a:avLst/>
            </a:prstGeom>
            <a:solidFill>
              <a:srgbClr val="00B4FF"/>
            </a:solidFill>
            <a:ln w="3175">
              <a:solidFill>
                <a:srgbClr val="AAE6FF"/>
              </a:solidFill>
              <a:round/>
              <a:headEnd/>
              <a:tailEnd/>
            </a:ln>
          </p:spPr>
          <p:txBody>
            <a:bodyPr/>
            <a:lstStyle/>
            <a:p>
              <a:pPr eaLnBrk="1" hangingPunct="1"/>
              <a:endParaRPr lang="zh-CN" altLang="en-US" sz="1400" b="1">
                <a:solidFill>
                  <a:srgbClr val="000099"/>
                </a:solidFill>
                <a:latin typeface="微软雅黑" pitchFamily="34" charset="-122"/>
                <a:ea typeface="微软雅黑" pitchFamily="34" charset="-122"/>
              </a:endParaRPr>
            </a:p>
          </p:txBody>
        </p:sp>
        <p:grpSp>
          <p:nvGrpSpPr>
            <p:cNvPr id="89" name="Group 287"/>
            <p:cNvGrpSpPr>
              <a:grpSpLocks/>
            </p:cNvGrpSpPr>
            <p:nvPr/>
          </p:nvGrpSpPr>
          <p:grpSpPr bwMode="auto">
            <a:xfrm>
              <a:off x="3249" y="3046"/>
              <a:ext cx="214" cy="86"/>
              <a:chOff x="3249" y="3046"/>
              <a:chExt cx="214" cy="86"/>
            </a:xfrm>
          </p:grpSpPr>
          <p:grpSp>
            <p:nvGrpSpPr>
              <p:cNvPr id="92" name="Group 288"/>
              <p:cNvGrpSpPr>
                <a:grpSpLocks/>
              </p:cNvGrpSpPr>
              <p:nvPr/>
            </p:nvGrpSpPr>
            <p:grpSpPr bwMode="auto">
              <a:xfrm>
                <a:off x="3249" y="3046"/>
                <a:ext cx="212" cy="84"/>
                <a:chOff x="3249" y="3046"/>
                <a:chExt cx="212" cy="84"/>
              </a:xfrm>
            </p:grpSpPr>
            <p:sp>
              <p:nvSpPr>
                <p:cNvPr id="102" name="Freeform 289"/>
                <p:cNvSpPr>
                  <a:spLocks/>
                </p:cNvSpPr>
                <p:nvPr/>
              </p:nvSpPr>
              <p:spPr bwMode="auto">
                <a:xfrm>
                  <a:off x="3360" y="3048"/>
                  <a:ext cx="101" cy="36"/>
                </a:xfrm>
                <a:custGeom>
                  <a:avLst/>
                  <a:gdLst>
                    <a:gd name="T0" fmla="*/ 0 w 101"/>
                    <a:gd name="T1" fmla="*/ 28 h 36"/>
                    <a:gd name="T2" fmla="*/ 22 w 101"/>
                    <a:gd name="T3" fmla="*/ 36 h 36"/>
                    <a:gd name="T4" fmla="*/ 77 w 101"/>
                    <a:gd name="T5" fmla="*/ 12 h 36"/>
                    <a:gd name="T6" fmla="*/ 101 w 101"/>
                    <a:gd name="T7" fmla="*/ 20 h 36"/>
                    <a:gd name="T8" fmla="*/ 88 w 101"/>
                    <a:gd name="T9" fmla="*/ 0 h 36"/>
                    <a:gd name="T10" fmla="*/ 24 w 101"/>
                    <a:gd name="T11" fmla="*/ 0 h 36"/>
                    <a:gd name="T12" fmla="*/ 51 w 101"/>
                    <a:gd name="T13" fmla="*/ 6 h 36"/>
                    <a:gd name="T14" fmla="*/ 0 w 101"/>
                    <a:gd name="T15" fmla="*/ 2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36">
                      <a:moveTo>
                        <a:pt x="0" y="28"/>
                      </a:moveTo>
                      <a:lnTo>
                        <a:pt x="22" y="36"/>
                      </a:lnTo>
                      <a:lnTo>
                        <a:pt x="77" y="12"/>
                      </a:lnTo>
                      <a:lnTo>
                        <a:pt x="101" y="20"/>
                      </a:lnTo>
                      <a:lnTo>
                        <a:pt x="88" y="0"/>
                      </a:lnTo>
                      <a:lnTo>
                        <a:pt x="24" y="0"/>
                      </a:lnTo>
                      <a:lnTo>
                        <a:pt x="51" y="6"/>
                      </a:lnTo>
                      <a:lnTo>
                        <a:pt x="0" y="2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103" name="Freeform 290"/>
                <p:cNvSpPr>
                  <a:spLocks/>
                </p:cNvSpPr>
                <p:nvPr/>
              </p:nvSpPr>
              <p:spPr bwMode="auto">
                <a:xfrm>
                  <a:off x="3360" y="3048"/>
                  <a:ext cx="101" cy="36"/>
                </a:xfrm>
                <a:custGeom>
                  <a:avLst/>
                  <a:gdLst>
                    <a:gd name="T0" fmla="*/ 0 w 101"/>
                    <a:gd name="T1" fmla="*/ 28 h 36"/>
                    <a:gd name="T2" fmla="*/ 22 w 101"/>
                    <a:gd name="T3" fmla="*/ 36 h 36"/>
                    <a:gd name="T4" fmla="*/ 77 w 101"/>
                    <a:gd name="T5" fmla="*/ 12 h 36"/>
                    <a:gd name="T6" fmla="*/ 101 w 101"/>
                    <a:gd name="T7" fmla="*/ 20 h 36"/>
                    <a:gd name="T8" fmla="*/ 88 w 101"/>
                    <a:gd name="T9" fmla="*/ 0 h 36"/>
                    <a:gd name="T10" fmla="*/ 24 w 101"/>
                    <a:gd name="T11" fmla="*/ 0 h 36"/>
                    <a:gd name="T12" fmla="*/ 51 w 101"/>
                    <a:gd name="T13" fmla="*/ 6 h 36"/>
                    <a:gd name="T14" fmla="*/ 0 w 101"/>
                    <a:gd name="T15" fmla="*/ 2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36">
                      <a:moveTo>
                        <a:pt x="0" y="28"/>
                      </a:moveTo>
                      <a:lnTo>
                        <a:pt x="22" y="36"/>
                      </a:lnTo>
                      <a:lnTo>
                        <a:pt x="77" y="12"/>
                      </a:lnTo>
                      <a:lnTo>
                        <a:pt x="101" y="20"/>
                      </a:lnTo>
                      <a:lnTo>
                        <a:pt x="88" y="0"/>
                      </a:lnTo>
                      <a:lnTo>
                        <a:pt x="24" y="0"/>
                      </a:lnTo>
                      <a:lnTo>
                        <a:pt x="51" y="6"/>
                      </a:lnTo>
                      <a:lnTo>
                        <a:pt x="0" y="2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104" name="Freeform 291"/>
                <p:cNvSpPr>
                  <a:spLocks/>
                </p:cNvSpPr>
                <p:nvPr/>
              </p:nvSpPr>
              <p:spPr bwMode="auto">
                <a:xfrm>
                  <a:off x="3249" y="3090"/>
                  <a:ext cx="102" cy="38"/>
                </a:xfrm>
                <a:custGeom>
                  <a:avLst/>
                  <a:gdLst>
                    <a:gd name="T0" fmla="*/ 102 w 102"/>
                    <a:gd name="T1" fmla="*/ 8 h 38"/>
                    <a:gd name="T2" fmla="*/ 79 w 102"/>
                    <a:gd name="T3" fmla="*/ 0 h 38"/>
                    <a:gd name="T4" fmla="*/ 26 w 102"/>
                    <a:gd name="T5" fmla="*/ 24 h 38"/>
                    <a:gd name="T6" fmla="*/ 0 w 102"/>
                    <a:gd name="T7" fmla="*/ 16 h 38"/>
                    <a:gd name="T8" fmla="*/ 13 w 102"/>
                    <a:gd name="T9" fmla="*/ 38 h 38"/>
                    <a:gd name="T10" fmla="*/ 79 w 102"/>
                    <a:gd name="T11" fmla="*/ 38 h 38"/>
                    <a:gd name="T12" fmla="*/ 51 w 102"/>
                    <a:gd name="T13" fmla="*/ 30 h 38"/>
                    <a:gd name="T14" fmla="*/ 102 w 102"/>
                    <a:gd name="T15" fmla="*/ 8 h 3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2" h="38">
                      <a:moveTo>
                        <a:pt x="102" y="8"/>
                      </a:moveTo>
                      <a:lnTo>
                        <a:pt x="79" y="0"/>
                      </a:lnTo>
                      <a:lnTo>
                        <a:pt x="26" y="24"/>
                      </a:lnTo>
                      <a:lnTo>
                        <a:pt x="0" y="16"/>
                      </a:lnTo>
                      <a:lnTo>
                        <a:pt x="13" y="38"/>
                      </a:lnTo>
                      <a:lnTo>
                        <a:pt x="79" y="38"/>
                      </a:lnTo>
                      <a:lnTo>
                        <a:pt x="51" y="30"/>
                      </a:lnTo>
                      <a:lnTo>
                        <a:pt x="102"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105" name="Freeform 292"/>
                <p:cNvSpPr>
                  <a:spLocks/>
                </p:cNvSpPr>
                <p:nvPr/>
              </p:nvSpPr>
              <p:spPr bwMode="auto">
                <a:xfrm>
                  <a:off x="3249" y="3090"/>
                  <a:ext cx="102" cy="38"/>
                </a:xfrm>
                <a:custGeom>
                  <a:avLst/>
                  <a:gdLst>
                    <a:gd name="T0" fmla="*/ 102 w 102"/>
                    <a:gd name="T1" fmla="*/ 8 h 38"/>
                    <a:gd name="T2" fmla="*/ 79 w 102"/>
                    <a:gd name="T3" fmla="*/ 0 h 38"/>
                    <a:gd name="T4" fmla="*/ 26 w 102"/>
                    <a:gd name="T5" fmla="*/ 24 h 38"/>
                    <a:gd name="T6" fmla="*/ 0 w 102"/>
                    <a:gd name="T7" fmla="*/ 16 h 38"/>
                    <a:gd name="T8" fmla="*/ 13 w 102"/>
                    <a:gd name="T9" fmla="*/ 38 h 38"/>
                    <a:gd name="T10" fmla="*/ 79 w 102"/>
                    <a:gd name="T11" fmla="*/ 38 h 38"/>
                    <a:gd name="T12" fmla="*/ 51 w 102"/>
                    <a:gd name="T13" fmla="*/ 30 h 38"/>
                    <a:gd name="T14" fmla="*/ 102 w 102"/>
                    <a:gd name="T15" fmla="*/ 8 h 3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2" h="38">
                      <a:moveTo>
                        <a:pt x="102" y="8"/>
                      </a:moveTo>
                      <a:lnTo>
                        <a:pt x="79" y="0"/>
                      </a:lnTo>
                      <a:lnTo>
                        <a:pt x="26" y="24"/>
                      </a:lnTo>
                      <a:lnTo>
                        <a:pt x="0" y="16"/>
                      </a:lnTo>
                      <a:lnTo>
                        <a:pt x="13" y="38"/>
                      </a:lnTo>
                      <a:lnTo>
                        <a:pt x="79" y="38"/>
                      </a:lnTo>
                      <a:lnTo>
                        <a:pt x="51" y="30"/>
                      </a:lnTo>
                      <a:lnTo>
                        <a:pt x="102"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106" name="Freeform 293"/>
                <p:cNvSpPr>
                  <a:spLocks/>
                </p:cNvSpPr>
                <p:nvPr/>
              </p:nvSpPr>
              <p:spPr bwMode="auto">
                <a:xfrm>
                  <a:off x="3255" y="3046"/>
                  <a:ext cx="101" cy="36"/>
                </a:xfrm>
                <a:custGeom>
                  <a:avLst/>
                  <a:gdLst>
                    <a:gd name="T0" fmla="*/ 0 w 101"/>
                    <a:gd name="T1" fmla="*/ 8 h 36"/>
                    <a:gd name="T2" fmla="*/ 22 w 101"/>
                    <a:gd name="T3" fmla="*/ 0 h 36"/>
                    <a:gd name="T4" fmla="*/ 77 w 101"/>
                    <a:gd name="T5" fmla="*/ 22 h 36"/>
                    <a:gd name="T6" fmla="*/ 101 w 101"/>
                    <a:gd name="T7" fmla="*/ 16 h 36"/>
                    <a:gd name="T8" fmla="*/ 88 w 101"/>
                    <a:gd name="T9" fmla="*/ 36 h 36"/>
                    <a:gd name="T10" fmla="*/ 24 w 101"/>
                    <a:gd name="T11" fmla="*/ 36 h 36"/>
                    <a:gd name="T12" fmla="*/ 50 w 101"/>
                    <a:gd name="T13" fmla="*/ 30 h 36"/>
                    <a:gd name="T14" fmla="*/ 0 w 101"/>
                    <a:gd name="T15" fmla="*/ 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36">
                      <a:moveTo>
                        <a:pt x="0" y="8"/>
                      </a:moveTo>
                      <a:lnTo>
                        <a:pt x="22" y="0"/>
                      </a:lnTo>
                      <a:lnTo>
                        <a:pt x="77" y="22"/>
                      </a:lnTo>
                      <a:lnTo>
                        <a:pt x="101" y="16"/>
                      </a:lnTo>
                      <a:lnTo>
                        <a:pt x="88" y="36"/>
                      </a:lnTo>
                      <a:lnTo>
                        <a:pt x="24" y="36"/>
                      </a:lnTo>
                      <a:lnTo>
                        <a:pt x="50" y="30"/>
                      </a:lnTo>
                      <a:lnTo>
                        <a:pt x="0"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107" name="Freeform 294"/>
                <p:cNvSpPr>
                  <a:spLocks/>
                </p:cNvSpPr>
                <p:nvPr/>
              </p:nvSpPr>
              <p:spPr bwMode="auto">
                <a:xfrm>
                  <a:off x="3255" y="3046"/>
                  <a:ext cx="101" cy="36"/>
                </a:xfrm>
                <a:custGeom>
                  <a:avLst/>
                  <a:gdLst>
                    <a:gd name="T0" fmla="*/ 0 w 101"/>
                    <a:gd name="T1" fmla="*/ 8 h 36"/>
                    <a:gd name="T2" fmla="*/ 22 w 101"/>
                    <a:gd name="T3" fmla="*/ 0 h 36"/>
                    <a:gd name="T4" fmla="*/ 77 w 101"/>
                    <a:gd name="T5" fmla="*/ 22 h 36"/>
                    <a:gd name="T6" fmla="*/ 101 w 101"/>
                    <a:gd name="T7" fmla="*/ 16 h 36"/>
                    <a:gd name="T8" fmla="*/ 88 w 101"/>
                    <a:gd name="T9" fmla="*/ 36 h 36"/>
                    <a:gd name="T10" fmla="*/ 24 w 101"/>
                    <a:gd name="T11" fmla="*/ 36 h 36"/>
                    <a:gd name="T12" fmla="*/ 50 w 101"/>
                    <a:gd name="T13" fmla="*/ 30 h 36"/>
                    <a:gd name="T14" fmla="*/ 0 w 101"/>
                    <a:gd name="T15" fmla="*/ 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36">
                      <a:moveTo>
                        <a:pt x="0" y="8"/>
                      </a:moveTo>
                      <a:lnTo>
                        <a:pt x="22" y="0"/>
                      </a:lnTo>
                      <a:lnTo>
                        <a:pt x="77" y="22"/>
                      </a:lnTo>
                      <a:lnTo>
                        <a:pt x="101" y="16"/>
                      </a:lnTo>
                      <a:lnTo>
                        <a:pt x="88" y="36"/>
                      </a:lnTo>
                      <a:lnTo>
                        <a:pt x="24" y="36"/>
                      </a:lnTo>
                      <a:lnTo>
                        <a:pt x="50" y="30"/>
                      </a:lnTo>
                      <a:lnTo>
                        <a:pt x="0"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108" name="Freeform 295"/>
                <p:cNvSpPr>
                  <a:spLocks/>
                </p:cNvSpPr>
                <p:nvPr/>
              </p:nvSpPr>
              <p:spPr bwMode="auto">
                <a:xfrm>
                  <a:off x="3356" y="3094"/>
                  <a:ext cx="102" cy="36"/>
                </a:xfrm>
                <a:custGeom>
                  <a:avLst/>
                  <a:gdLst>
                    <a:gd name="T0" fmla="*/ 102 w 102"/>
                    <a:gd name="T1" fmla="*/ 28 h 36"/>
                    <a:gd name="T2" fmla="*/ 79 w 102"/>
                    <a:gd name="T3" fmla="*/ 36 h 36"/>
                    <a:gd name="T4" fmla="*/ 26 w 102"/>
                    <a:gd name="T5" fmla="*/ 12 h 36"/>
                    <a:gd name="T6" fmla="*/ 0 w 102"/>
                    <a:gd name="T7" fmla="*/ 20 h 36"/>
                    <a:gd name="T8" fmla="*/ 13 w 102"/>
                    <a:gd name="T9" fmla="*/ 0 h 36"/>
                    <a:gd name="T10" fmla="*/ 79 w 102"/>
                    <a:gd name="T11" fmla="*/ 0 h 36"/>
                    <a:gd name="T12" fmla="*/ 51 w 102"/>
                    <a:gd name="T13" fmla="*/ 6 h 36"/>
                    <a:gd name="T14" fmla="*/ 102 w 102"/>
                    <a:gd name="T15" fmla="*/ 2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2" h="36">
                      <a:moveTo>
                        <a:pt x="102" y="28"/>
                      </a:moveTo>
                      <a:lnTo>
                        <a:pt x="79" y="36"/>
                      </a:lnTo>
                      <a:lnTo>
                        <a:pt x="26" y="12"/>
                      </a:lnTo>
                      <a:lnTo>
                        <a:pt x="0" y="20"/>
                      </a:lnTo>
                      <a:lnTo>
                        <a:pt x="13" y="0"/>
                      </a:lnTo>
                      <a:lnTo>
                        <a:pt x="79" y="0"/>
                      </a:lnTo>
                      <a:lnTo>
                        <a:pt x="51" y="6"/>
                      </a:lnTo>
                      <a:lnTo>
                        <a:pt x="102" y="2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109" name="Freeform 296"/>
                <p:cNvSpPr>
                  <a:spLocks/>
                </p:cNvSpPr>
                <p:nvPr/>
              </p:nvSpPr>
              <p:spPr bwMode="auto">
                <a:xfrm>
                  <a:off x="3356" y="3094"/>
                  <a:ext cx="102" cy="36"/>
                </a:xfrm>
                <a:custGeom>
                  <a:avLst/>
                  <a:gdLst>
                    <a:gd name="T0" fmla="*/ 102 w 102"/>
                    <a:gd name="T1" fmla="*/ 28 h 36"/>
                    <a:gd name="T2" fmla="*/ 79 w 102"/>
                    <a:gd name="T3" fmla="*/ 36 h 36"/>
                    <a:gd name="T4" fmla="*/ 26 w 102"/>
                    <a:gd name="T5" fmla="*/ 12 h 36"/>
                    <a:gd name="T6" fmla="*/ 0 w 102"/>
                    <a:gd name="T7" fmla="*/ 20 h 36"/>
                    <a:gd name="T8" fmla="*/ 13 w 102"/>
                    <a:gd name="T9" fmla="*/ 0 h 36"/>
                    <a:gd name="T10" fmla="*/ 79 w 102"/>
                    <a:gd name="T11" fmla="*/ 0 h 36"/>
                    <a:gd name="T12" fmla="*/ 51 w 102"/>
                    <a:gd name="T13" fmla="*/ 6 h 36"/>
                    <a:gd name="T14" fmla="*/ 102 w 102"/>
                    <a:gd name="T15" fmla="*/ 2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2" h="36">
                      <a:moveTo>
                        <a:pt x="102" y="28"/>
                      </a:moveTo>
                      <a:lnTo>
                        <a:pt x="79" y="36"/>
                      </a:lnTo>
                      <a:lnTo>
                        <a:pt x="26" y="12"/>
                      </a:lnTo>
                      <a:lnTo>
                        <a:pt x="0" y="20"/>
                      </a:lnTo>
                      <a:lnTo>
                        <a:pt x="13" y="0"/>
                      </a:lnTo>
                      <a:lnTo>
                        <a:pt x="79" y="0"/>
                      </a:lnTo>
                      <a:lnTo>
                        <a:pt x="51" y="6"/>
                      </a:lnTo>
                      <a:lnTo>
                        <a:pt x="102" y="2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grpSp>
          <p:grpSp>
            <p:nvGrpSpPr>
              <p:cNvPr id="93" name="Group 297"/>
              <p:cNvGrpSpPr>
                <a:grpSpLocks/>
              </p:cNvGrpSpPr>
              <p:nvPr/>
            </p:nvGrpSpPr>
            <p:grpSpPr bwMode="auto">
              <a:xfrm>
                <a:off x="3251" y="3048"/>
                <a:ext cx="212" cy="84"/>
                <a:chOff x="3251" y="3048"/>
                <a:chExt cx="212" cy="84"/>
              </a:xfrm>
            </p:grpSpPr>
            <p:sp>
              <p:nvSpPr>
                <p:cNvPr id="94" name="Freeform 298"/>
                <p:cNvSpPr>
                  <a:spLocks/>
                </p:cNvSpPr>
                <p:nvPr/>
              </p:nvSpPr>
              <p:spPr bwMode="auto">
                <a:xfrm>
                  <a:off x="3362" y="3050"/>
                  <a:ext cx="101" cy="36"/>
                </a:xfrm>
                <a:custGeom>
                  <a:avLst/>
                  <a:gdLst>
                    <a:gd name="T0" fmla="*/ 0 w 101"/>
                    <a:gd name="T1" fmla="*/ 28 h 36"/>
                    <a:gd name="T2" fmla="*/ 22 w 101"/>
                    <a:gd name="T3" fmla="*/ 36 h 36"/>
                    <a:gd name="T4" fmla="*/ 77 w 101"/>
                    <a:gd name="T5" fmla="*/ 12 h 36"/>
                    <a:gd name="T6" fmla="*/ 101 w 101"/>
                    <a:gd name="T7" fmla="*/ 20 h 36"/>
                    <a:gd name="T8" fmla="*/ 88 w 101"/>
                    <a:gd name="T9" fmla="*/ 0 h 36"/>
                    <a:gd name="T10" fmla="*/ 24 w 101"/>
                    <a:gd name="T11" fmla="*/ 0 h 36"/>
                    <a:gd name="T12" fmla="*/ 51 w 101"/>
                    <a:gd name="T13" fmla="*/ 6 h 36"/>
                    <a:gd name="T14" fmla="*/ 0 w 101"/>
                    <a:gd name="T15" fmla="*/ 2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36">
                      <a:moveTo>
                        <a:pt x="0" y="28"/>
                      </a:moveTo>
                      <a:lnTo>
                        <a:pt x="22" y="36"/>
                      </a:lnTo>
                      <a:lnTo>
                        <a:pt x="77" y="12"/>
                      </a:lnTo>
                      <a:lnTo>
                        <a:pt x="101" y="20"/>
                      </a:lnTo>
                      <a:lnTo>
                        <a:pt x="88" y="0"/>
                      </a:lnTo>
                      <a:lnTo>
                        <a:pt x="24" y="0"/>
                      </a:lnTo>
                      <a:lnTo>
                        <a:pt x="51" y="6"/>
                      </a:lnTo>
                      <a:lnTo>
                        <a:pt x="0"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95" name="Freeform 299"/>
                <p:cNvSpPr>
                  <a:spLocks/>
                </p:cNvSpPr>
                <p:nvPr/>
              </p:nvSpPr>
              <p:spPr bwMode="auto">
                <a:xfrm>
                  <a:off x="3362" y="3050"/>
                  <a:ext cx="101" cy="36"/>
                </a:xfrm>
                <a:custGeom>
                  <a:avLst/>
                  <a:gdLst>
                    <a:gd name="T0" fmla="*/ 0 w 101"/>
                    <a:gd name="T1" fmla="*/ 28 h 36"/>
                    <a:gd name="T2" fmla="*/ 22 w 101"/>
                    <a:gd name="T3" fmla="*/ 36 h 36"/>
                    <a:gd name="T4" fmla="*/ 77 w 101"/>
                    <a:gd name="T5" fmla="*/ 12 h 36"/>
                    <a:gd name="T6" fmla="*/ 101 w 101"/>
                    <a:gd name="T7" fmla="*/ 20 h 36"/>
                    <a:gd name="T8" fmla="*/ 88 w 101"/>
                    <a:gd name="T9" fmla="*/ 0 h 36"/>
                    <a:gd name="T10" fmla="*/ 24 w 101"/>
                    <a:gd name="T11" fmla="*/ 0 h 36"/>
                    <a:gd name="T12" fmla="*/ 51 w 101"/>
                    <a:gd name="T13" fmla="*/ 6 h 36"/>
                    <a:gd name="T14" fmla="*/ 0 w 101"/>
                    <a:gd name="T15" fmla="*/ 2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36">
                      <a:moveTo>
                        <a:pt x="0" y="28"/>
                      </a:moveTo>
                      <a:lnTo>
                        <a:pt x="22" y="36"/>
                      </a:lnTo>
                      <a:lnTo>
                        <a:pt x="77" y="12"/>
                      </a:lnTo>
                      <a:lnTo>
                        <a:pt x="101" y="20"/>
                      </a:lnTo>
                      <a:lnTo>
                        <a:pt x="88" y="0"/>
                      </a:lnTo>
                      <a:lnTo>
                        <a:pt x="24" y="0"/>
                      </a:lnTo>
                      <a:lnTo>
                        <a:pt x="51" y="6"/>
                      </a:lnTo>
                      <a:lnTo>
                        <a:pt x="0"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96" name="Freeform 300"/>
                <p:cNvSpPr>
                  <a:spLocks/>
                </p:cNvSpPr>
                <p:nvPr/>
              </p:nvSpPr>
              <p:spPr bwMode="auto">
                <a:xfrm>
                  <a:off x="3251" y="3092"/>
                  <a:ext cx="101" cy="38"/>
                </a:xfrm>
                <a:custGeom>
                  <a:avLst/>
                  <a:gdLst>
                    <a:gd name="T0" fmla="*/ 101 w 101"/>
                    <a:gd name="T1" fmla="*/ 8 h 38"/>
                    <a:gd name="T2" fmla="*/ 79 w 101"/>
                    <a:gd name="T3" fmla="*/ 0 h 38"/>
                    <a:gd name="T4" fmla="*/ 26 w 101"/>
                    <a:gd name="T5" fmla="*/ 24 h 38"/>
                    <a:gd name="T6" fmla="*/ 0 w 101"/>
                    <a:gd name="T7" fmla="*/ 16 h 38"/>
                    <a:gd name="T8" fmla="*/ 13 w 101"/>
                    <a:gd name="T9" fmla="*/ 38 h 38"/>
                    <a:gd name="T10" fmla="*/ 79 w 101"/>
                    <a:gd name="T11" fmla="*/ 38 h 38"/>
                    <a:gd name="T12" fmla="*/ 51 w 101"/>
                    <a:gd name="T13" fmla="*/ 30 h 38"/>
                    <a:gd name="T14" fmla="*/ 101 w 101"/>
                    <a:gd name="T15" fmla="*/ 8 h 3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38">
                      <a:moveTo>
                        <a:pt x="101" y="8"/>
                      </a:moveTo>
                      <a:lnTo>
                        <a:pt x="79" y="0"/>
                      </a:lnTo>
                      <a:lnTo>
                        <a:pt x="26" y="24"/>
                      </a:lnTo>
                      <a:lnTo>
                        <a:pt x="0" y="16"/>
                      </a:lnTo>
                      <a:lnTo>
                        <a:pt x="13" y="38"/>
                      </a:lnTo>
                      <a:lnTo>
                        <a:pt x="79" y="38"/>
                      </a:lnTo>
                      <a:lnTo>
                        <a:pt x="51" y="30"/>
                      </a:lnTo>
                      <a:lnTo>
                        <a:pt x="101"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97" name="Freeform 301"/>
                <p:cNvSpPr>
                  <a:spLocks/>
                </p:cNvSpPr>
                <p:nvPr/>
              </p:nvSpPr>
              <p:spPr bwMode="auto">
                <a:xfrm>
                  <a:off x="3251" y="3092"/>
                  <a:ext cx="101" cy="38"/>
                </a:xfrm>
                <a:custGeom>
                  <a:avLst/>
                  <a:gdLst>
                    <a:gd name="T0" fmla="*/ 101 w 101"/>
                    <a:gd name="T1" fmla="*/ 8 h 38"/>
                    <a:gd name="T2" fmla="*/ 79 w 101"/>
                    <a:gd name="T3" fmla="*/ 0 h 38"/>
                    <a:gd name="T4" fmla="*/ 26 w 101"/>
                    <a:gd name="T5" fmla="*/ 24 h 38"/>
                    <a:gd name="T6" fmla="*/ 0 w 101"/>
                    <a:gd name="T7" fmla="*/ 16 h 38"/>
                    <a:gd name="T8" fmla="*/ 13 w 101"/>
                    <a:gd name="T9" fmla="*/ 38 h 38"/>
                    <a:gd name="T10" fmla="*/ 79 w 101"/>
                    <a:gd name="T11" fmla="*/ 38 h 38"/>
                    <a:gd name="T12" fmla="*/ 51 w 101"/>
                    <a:gd name="T13" fmla="*/ 30 h 38"/>
                    <a:gd name="T14" fmla="*/ 101 w 101"/>
                    <a:gd name="T15" fmla="*/ 8 h 3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38">
                      <a:moveTo>
                        <a:pt x="101" y="8"/>
                      </a:moveTo>
                      <a:lnTo>
                        <a:pt x="79" y="0"/>
                      </a:lnTo>
                      <a:lnTo>
                        <a:pt x="26" y="24"/>
                      </a:lnTo>
                      <a:lnTo>
                        <a:pt x="0" y="16"/>
                      </a:lnTo>
                      <a:lnTo>
                        <a:pt x="13" y="38"/>
                      </a:lnTo>
                      <a:lnTo>
                        <a:pt x="79" y="38"/>
                      </a:lnTo>
                      <a:lnTo>
                        <a:pt x="51" y="30"/>
                      </a:lnTo>
                      <a:lnTo>
                        <a:pt x="101"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98" name="Freeform 302"/>
                <p:cNvSpPr>
                  <a:spLocks/>
                </p:cNvSpPr>
                <p:nvPr/>
              </p:nvSpPr>
              <p:spPr bwMode="auto">
                <a:xfrm>
                  <a:off x="3257" y="3048"/>
                  <a:ext cx="101" cy="36"/>
                </a:xfrm>
                <a:custGeom>
                  <a:avLst/>
                  <a:gdLst>
                    <a:gd name="T0" fmla="*/ 0 w 101"/>
                    <a:gd name="T1" fmla="*/ 8 h 36"/>
                    <a:gd name="T2" fmla="*/ 22 w 101"/>
                    <a:gd name="T3" fmla="*/ 0 h 36"/>
                    <a:gd name="T4" fmla="*/ 77 w 101"/>
                    <a:gd name="T5" fmla="*/ 22 h 36"/>
                    <a:gd name="T6" fmla="*/ 101 w 101"/>
                    <a:gd name="T7" fmla="*/ 16 h 36"/>
                    <a:gd name="T8" fmla="*/ 88 w 101"/>
                    <a:gd name="T9" fmla="*/ 36 h 36"/>
                    <a:gd name="T10" fmla="*/ 24 w 101"/>
                    <a:gd name="T11" fmla="*/ 36 h 36"/>
                    <a:gd name="T12" fmla="*/ 50 w 101"/>
                    <a:gd name="T13" fmla="*/ 30 h 36"/>
                    <a:gd name="T14" fmla="*/ 0 w 101"/>
                    <a:gd name="T15" fmla="*/ 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36">
                      <a:moveTo>
                        <a:pt x="0" y="8"/>
                      </a:moveTo>
                      <a:lnTo>
                        <a:pt x="22" y="0"/>
                      </a:lnTo>
                      <a:lnTo>
                        <a:pt x="77" y="22"/>
                      </a:lnTo>
                      <a:lnTo>
                        <a:pt x="101" y="16"/>
                      </a:lnTo>
                      <a:lnTo>
                        <a:pt x="88" y="36"/>
                      </a:lnTo>
                      <a:lnTo>
                        <a:pt x="24" y="36"/>
                      </a:lnTo>
                      <a:lnTo>
                        <a:pt x="50" y="30"/>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99" name="Freeform 303"/>
                <p:cNvSpPr>
                  <a:spLocks/>
                </p:cNvSpPr>
                <p:nvPr/>
              </p:nvSpPr>
              <p:spPr bwMode="auto">
                <a:xfrm>
                  <a:off x="3257" y="3048"/>
                  <a:ext cx="101" cy="36"/>
                </a:xfrm>
                <a:custGeom>
                  <a:avLst/>
                  <a:gdLst>
                    <a:gd name="T0" fmla="*/ 0 w 101"/>
                    <a:gd name="T1" fmla="*/ 8 h 36"/>
                    <a:gd name="T2" fmla="*/ 22 w 101"/>
                    <a:gd name="T3" fmla="*/ 0 h 36"/>
                    <a:gd name="T4" fmla="*/ 77 w 101"/>
                    <a:gd name="T5" fmla="*/ 22 h 36"/>
                    <a:gd name="T6" fmla="*/ 101 w 101"/>
                    <a:gd name="T7" fmla="*/ 16 h 36"/>
                    <a:gd name="T8" fmla="*/ 88 w 101"/>
                    <a:gd name="T9" fmla="*/ 36 h 36"/>
                    <a:gd name="T10" fmla="*/ 24 w 101"/>
                    <a:gd name="T11" fmla="*/ 36 h 36"/>
                    <a:gd name="T12" fmla="*/ 50 w 101"/>
                    <a:gd name="T13" fmla="*/ 30 h 36"/>
                    <a:gd name="T14" fmla="*/ 0 w 101"/>
                    <a:gd name="T15" fmla="*/ 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36">
                      <a:moveTo>
                        <a:pt x="0" y="8"/>
                      </a:moveTo>
                      <a:lnTo>
                        <a:pt x="22" y="0"/>
                      </a:lnTo>
                      <a:lnTo>
                        <a:pt x="77" y="22"/>
                      </a:lnTo>
                      <a:lnTo>
                        <a:pt x="101" y="16"/>
                      </a:lnTo>
                      <a:lnTo>
                        <a:pt x="88" y="36"/>
                      </a:lnTo>
                      <a:lnTo>
                        <a:pt x="24" y="36"/>
                      </a:lnTo>
                      <a:lnTo>
                        <a:pt x="50" y="30"/>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100" name="Freeform 304"/>
                <p:cNvSpPr>
                  <a:spLocks/>
                </p:cNvSpPr>
                <p:nvPr/>
              </p:nvSpPr>
              <p:spPr bwMode="auto">
                <a:xfrm>
                  <a:off x="3358" y="3096"/>
                  <a:ext cx="102" cy="36"/>
                </a:xfrm>
                <a:custGeom>
                  <a:avLst/>
                  <a:gdLst>
                    <a:gd name="T0" fmla="*/ 102 w 102"/>
                    <a:gd name="T1" fmla="*/ 28 h 36"/>
                    <a:gd name="T2" fmla="*/ 79 w 102"/>
                    <a:gd name="T3" fmla="*/ 36 h 36"/>
                    <a:gd name="T4" fmla="*/ 26 w 102"/>
                    <a:gd name="T5" fmla="*/ 12 h 36"/>
                    <a:gd name="T6" fmla="*/ 0 w 102"/>
                    <a:gd name="T7" fmla="*/ 20 h 36"/>
                    <a:gd name="T8" fmla="*/ 13 w 102"/>
                    <a:gd name="T9" fmla="*/ 0 h 36"/>
                    <a:gd name="T10" fmla="*/ 79 w 102"/>
                    <a:gd name="T11" fmla="*/ 0 h 36"/>
                    <a:gd name="T12" fmla="*/ 51 w 102"/>
                    <a:gd name="T13" fmla="*/ 6 h 36"/>
                    <a:gd name="T14" fmla="*/ 102 w 102"/>
                    <a:gd name="T15" fmla="*/ 2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2" h="36">
                      <a:moveTo>
                        <a:pt x="102" y="28"/>
                      </a:moveTo>
                      <a:lnTo>
                        <a:pt x="79" y="36"/>
                      </a:lnTo>
                      <a:lnTo>
                        <a:pt x="26" y="12"/>
                      </a:lnTo>
                      <a:lnTo>
                        <a:pt x="0" y="20"/>
                      </a:lnTo>
                      <a:lnTo>
                        <a:pt x="13" y="0"/>
                      </a:lnTo>
                      <a:lnTo>
                        <a:pt x="79" y="0"/>
                      </a:lnTo>
                      <a:lnTo>
                        <a:pt x="51" y="6"/>
                      </a:lnTo>
                      <a:lnTo>
                        <a:pt x="102"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101" name="Freeform 305"/>
                <p:cNvSpPr>
                  <a:spLocks/>
                </p:cNvSpPr>
                <p:nvPr/>
              </p:nvSpPr>
              <p:spPr bwMode="auto">
                <a:xfrm>
                  <a:off x="3358" y="3096"/>
                  <a:ext cx="102" cy="36"/>
                </a:xfrm>
                <a:custGeom>
                  <a:avLst/>
                  <a:gdLst>
                    <a:gd name="T0" fmla="*/ 102 w 102"/>
                    <a:gd name="T1" fmla="*/ 28 h 36"/>
                    <a:gd name="T2" fmla="*/ 79 w 102"/>
                    <a:gd name="T3" fmla="*/ 36 h 36"/>
                    <a:gd name="T4" fmla="*/ 26 w 102"/>
                    <a:gd name="T5" fmla="*/ 12 h 36"/>
                    <a:gd name="T6" fmla="*/ 0 w 102"/>
                    <a:gd name="T7" fmla="*/ 20 h 36"/>
                    <a:gd name="T8" fmla="*/ 13 w 102"/>
                    <a:gd name="T9" fmla="*/ 0 h 36"/>
                    <a:gd name="T10" fmla="*/ 79 w 102"/>
                    <a:gd name="T11" fmla="*/ 0 h 36"/>
                    <a:gd name="T12" fmla="*/ 51 w 102"/>
                    <a:gd name="T13" fmla="*/ 6 h 36"/>
                    <a:gd name="T14" fmla="*/ 102 w 102"/>
                    <a:gd name="T15" fmla="*/ 2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2" h="36">
                      <a:moveTo>
                        <a:pt x="102" y="28"/>
                      </a:moveTo>
                      <a:lnTo>
                        <a:pt x="79" y="36"/>
                      </a:lnTo>
                      <a:lnTo>
                        <a:pt x="26" y="12"/>
                      </a:lnTo>
                      <a:lnTo>
                        <a:pt x="0" y="20"/>
                      </a:lnTo>
                      <a:lnTo>
                        <a:pt x="13" y="0"/>
                      </a:lnTo>
                      <a:lnTo>
                        <a:pt x="79" y="0"/>
                      </a:lnTo>
                      <a:lnTo>
                        <a:pt x="51" y="6"/>
                      </a:lnTo>
                      <a:lnTo>
                        <a:pt x="102"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grpSp>
        </p:grpSp>
        <p:sp>
          <p:nvSpPr>
            <p:cNvPr id="90" name="Line 306"/>
            <p:cNvSpPr>
              <a:spLocks noChangeShapeType="1"/>
            </p:cNvSpPr>
            <p:nvPr/>
          </p:nvSpPr>
          <p:spPr bwMode="auto">
            <a:xfrm>
              <a:off x="3202" y="3088"/>
              <a:ext cx="1" cy="80"/>
            </a:xfrm>
            <a:prstGeom prst="line">
              <a:avLst/>
            </a:prstGeom>
            <a:noFill/>
            <a:ln w="3175">
              <a:solidFill>
                <a:srgbClr val="AAE6FF"/>
              </a:solidFill>
              <a:round/>
              <a:headEnd/>
              <a:tailEnd/>
            </a:ln>
            <a:extLst>
              <a:ext uri="{909E8E84-426E-40DD-AFC4-6F175D3DCCD1}">
                <a14:hiddenFill xmlns:a14="http://schemas.microsoft.com/office/drawing/2010/main">
                  <a:noFill/>
                </a14:hiddenFill>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91" name="Line 307"/>
            <p:cNvSpPr>
              <a:spLocks noChangeShapeType="1"/>
            </p:cNvSpPr>
            <p:nvPr/>
          </p:nvSpPr>
          <p:spPr bwMode="auto">
            <a:xfrm>
              <a:off x="3510" y="3088"/>
              <a:ext cx="1" cy="80"/>
            </a:xfrm>
            <a:prstGeom prst="line">
              <a:avLst/>
            </a:prstGeom>
            <a:noFill/>
            <a:ln w="3175">
              <a:solidFill>
                <a:srgbClr val="AAE6FF"/>
              </a:solidFill>
              <a:round/>
              <a:headEnd/>
              <a:tailEnd/>
            </a:ln>
            <a:extLst>
              <a:ext uri="{909E8E84-426E-40DD-AFC4-6F175D3DCCD1}">
                <a14:hiddenFill xmlns:a14="http://schemas.microsoft.com/office/drawing/2010/main">
                  <a:noFill/>
                </a14:hiddenFill>
              </a:ext>
            </a:extLst>
          </p:spPr>
          <p:txBody>
            <a:bodyPr/>
            <a:lstStyle/>
            <a:p>
              <a:endParaRPr lang="zh-CN" altLang="en-US" sz="1400" b="1">
                <a:solidFill>
                  <a:srgbClr val="000099"/>
                </a:solidFill>
                <a:latin typeface="微软雅黑" pitchFamily="34" charset="-122"/>
                <a:ea typeface="微软雅黑" pitchFamily="34" charset="-122"/>
              </a:endParaRPr>
            </a:p>
          </p:txBody>
        </p:sp>
      </p:grpSp>
      <p:sp>
        <p:nvSpPr>
          <p:cNvPr id="110" name="Rectangle 308"/>
          <p:cNvSpPr>
            <a:spLocks noChangeArrowheads="1"/>
          </p:cNvSpPr>
          <p:nvPr/>
        </p:nvSpPr>
        <p:spPr bwMode="auto">
          <a:xfrm>
            <a:off x="6156415" y="2477488"/>
            <a:ext cx="729863" cy="3230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111" name="Rectangle 309"/>
          <p:cNvSpPr>
            <a:spLocks noChangeArrowheads="1"/>
          </p:cNvSpPr>
          <p:nvPr/>
        </p:nvSpPr>
        <p:spPr bwMode="auto">
          <a:xfrm>
            <a:off x="6538749" y="2918228"/>
            <a:ext cx="538609"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1" hangingPunct="1"/>
            <a:r>
              <a:rPr kumimoji="1" lang="zh-CN" altLang="en-US" sz="1400" b="1" dirty="0">
                <a:solidFill>
                  <a:srgbClr val="000099"/>
                </a:solidFill>
                <a:latin typeface="微软雅黑" pitchFamily="34" charset="-122"/>
                <a:ea typeface="微软雅黑" pitchFamily="34" charset="-122"/>
              </a:rPr>
              <a:t>互联网</a:t>
            </a:r>
          </a:p>
        </p:txBody>
      </p:sp>
      <p:sp>
        <p:nvSpPr>
          <p:cNvPr id="121" name="Rectangle 310"/>
          <p:cNvSpPr>
            <a:spLocks noChangeArrowheads="1"/>
          </p:cNvSpPr>
          <p:nvPr/>
        </p:nvSpPr>
        <p:spPr bwMode="auto">
          <a:xfrm>
            <a:off x="3635069" y="2550744"/>
            <a:ext cx="327853" cy="301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123" name="Rectangle 311"/>
          <p:cNvSpPr>
            <a:spLocks noChangeArrowheads="1"/>
          </p:cNvSpPr>
          <p:nvPr/>
        </p:nvSpPr>
        <p:spPr bwMode="auto">
          <a:xfrm>
            <a:off x="2933828" y="3134394"/>
            <a:ext cx="355175" cy="302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124" name="Rectangle 312"/>
          <p:cNvSpPr>
            <a:spLocks noChangeArrowheads="1"/>
          </p:cNvSpPr>
          <p:nvPr/>
        </p:nvSpPr>
        <p:spPr bwMode="auto">
          <a:xfrm>
            <a:off x="1947668" y="2842569"/>
            <a:ext cx="357776" cy="301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126" name="Rectangle 314"/>
          <p:cNvSpPr>
            <a:spLocks noChangeArrowheads="1"/>
          </p:cNvSpPr>
          <p:nvPr/>
        </p:nvSpPr>
        <p:spPr bwMode="auto">
          <a:xfrm>
            <a:off x="3631167" y="2571160"/>
            <a:ext cx="19877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1" hangingPunct="1"/>
            <a:r>
              <a:rPr kumimoji="1" lang="en-US" altLang="zh-CN" sz="1400" b="1">
                <a:solidFill>
                  <a:srgbClr val="000099"/>
                </a:solidFill>
                <a:latin typeface="微软雅黑" pitchFamily="34" charset="-122"/>
                <a:ea typeface="微软雅黑" pitchFamily="34" charset="-122"/>
              </a:rPr>
              <a:t>R</a:t>
            </a:r>
            <a:r>
              <a:rPr kumimoji="1" lang="en-US" altLang="zh-CN" sz="1400" b="1" baseline="-25000">
                <a:solidFill>
                  <a:srgbClr val="000099"/>
                </a:solidFill>
                <a:latin typeface="微软雅黑" pitchFamily="34" charset="-122"/>
                <a:ea typeface="微软雅黑" pitchFamily="34" charset="-122"/>
              </a:rPr>
              <a:t>1</a:t>
            </a:r>
          </a:p>
        </p:txBody>
      </p:sp>
      <p:sp>
        <p:nvSpPr>
          <p:cNvPr id="127" name="Rectangle 315"/>
          <p:cNvSpPr>
            <a:spLocks noChangeArrowheads="1"/>
          </p:cNvSpPr>
          <p:nvPr/>
        </p:nvSpPr>
        <p:spPr bwMode="auto">
          <a:xfrm>
            <a:off x="5779123" y="2572360"/>
            <a:ext cx="19877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1" hangingPunct="1"/>
            <a:r>
              <a:rPr kumimoji="1" lang="en-US" altLang="zh-CN" sz="1400" b="1">
                <a:solidFill>
                  <a:srgbClr val="000099"/>
                </a:solidFill>
                <a:latin typeface="微软雅黑" pitchFamily="34" charset="-122"/>
                <a:ea typeface="微软雅黑" pitchFamily="34" charset="-122"/>
              </a:rPr>
              <a:t>R</a:t>
            </a:r>
            <a:r>
              <a:rPr kumimoji="1" lang="en-US" altLang="zh-CN" sz="1400" b="1" baseline="-25000">
                <a:solidFill>
                  <a:srgbClr val="000099"/>
                </a:solidFill>
                <a:latin typeface="微软雅黑" pitchFamily="34" charset="-122"/>
                <a:ea typeface="微软雅黑" pitchFamily="34" charset="-122"/>
              </a:rPr>
              <a:t>2</a:t>
            </a:r>
          </a:p>
        </p:txBody>
      </p:sp>
      <p:pic>
        <p:nvPicPr>
          <p:cNvPr id="128" name="图片 12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441832" y="1619849"/>
            <a:ext cx="441076" cy="617506"/>
          </a:xfrm>
          <a:prstGeom prst="rect">
            <a:avLst/>
          </a:prstGeom>
        </p:spPr>
      </p:pic>
      <p:pic>
        <p:nvPicPr>
          <p:cNvPr id="129" name="Picture 197" descr="jisuanji"/>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428579" y="1855731"/>
            <a:ext cx="516657" cy="516658"/>
          </a:xfrm>
          <a:prstGeom prst="rect">
            <a:avLst/>
          </a:prstGeom>
          <a:noFill/>
          <a:extLst>
            <a:ext uri="{909E8E84-426E-40DD-AFC4-6F175D3DCCD1}">
              <a14:hiddenFill xmlns:a14="http://schemas.microsoft.com/office/drawing/2010/main">
                <a:solidFill>
                  <a:srgbClr val="FFFFFF"/>
                </a:solidFill>
              </a14:hiddenFill>
            </a:ext>
          </a:extLst>
        </p:spPr>
      </p:pic>
      <p:pic>
        <p:nvPicPr>
          <p:cNvPr id="130" name="Picture 197" descr="jisuanji"/>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499835" y="2432164"/>
            <a:ext cx="516657" cy="516658"/>
          </a:xfrm>
          <a:prstGeom prst="rect">
            <a:avLst/>
          </a:prstGeom>
          <a:noFill/>
          <a:extLst>
            <a:ext uri="{909E8E84-426E-40DD-AFC4-6F175D3DCCD1}">
              <a14:hiddenFill xmlns:a14="http://schemas.microsoft.com/office/drawing/2010/main">
                <a:solidFill>
                  <a:srgbClr val="FFFFFF"/>
                </a:solidFill>
              </a14:hiddenFill>
            </a:ext>
          </a:extLst>
        </p:spPr>
      </p:pic>
      <p:pic>
        <p:nvPicPr>
          <p:cNvPr id="131" name="Picture 197" descr="jisuanji"/>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428579" y="3432925"/>
            <a:ext cx="516657" cy="516658"/>
          </a:xfrm>
          <a:prstGeom prst="rect">
            <a:avLst/>
          </a:prstGeom>
          <a:noFill/>
          <a:extLst>
            <a:ext uri="{909E8E84-426E-40DD-AFC4-6F175D3DCCD1}">
              <a14:hiddenFill xmlns:a14="http://schemas.microsoft.com/office/drawing/2010/main">
                <a:solidFill>
                  <a:srgbClr val="FFFFFF"/>
                </a:solidFill>
              </a14:hiddenFill>
            </a:ext>
          </a:extLst>
        </p:spPr>
      </p:pic>
      <p:pic>
        <p:nvPicPr>
          <p:cNvPr id="132" name="Picture 197" descr="jisuanji"/>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30256" y="2930408"/>
            <a:ext cx="516657" cy="516658"/>
          </a:xfrm>
          <a:prstGeom prst="rect">
            <a:avLst/>
          </a:prstGeom>
          <a:noFill/>
          <a:extLst>
            <a:ext uri="{909E8E84-426E-40DD-AFC4-6F175D3DCCD1}">
              <a14:hiddenFill xmlns:a14="http://schemas.microsoft.com/office/drawing/2010/main">
                <a:solidFill>
                  <a:srgbClr val="FFFFFF"/>
                </a:solidFill>
              </a14:hiddenFill>
            </a:ext>
          </a:extLst>
        </p:spPr>
      </p:pic>
      <p:pic>
        <p:nvPicPr>
          <p:cNvPr id="133" name="图片 13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699008" y="2282336"/>
            <a:ext cx="441076" cy="617506"/>
          </a:xfrm>
          <a:prstGeom prst="rect">
            <a:avLst/>
          </a:prstGeom>
        </p:spPr>
      </p:pic>
      <p:pic>
        <p:nvPicPr>
          <p:cNvPr id="134" name="图片 13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699008" y="3002416"/>
            <a:ext cx="441076" cy="617506"/>
          </a:xfrm>
          <a:prstGeom prst="rect">
            <a:avLst/>
          </a:prstGeom>
        </p:spPr>
      </p:pic>
      <p:pic>
        <p:nvPicPr>
          <p:cNvPr id="135" name="图片 13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441832" y="3578480"/>
            <a:ext cx="441076" cy="617506"/>
          </a:xfrm>
          <a:prstGeom prst="rect">
            <a:avLst/>
          </a:prstGeom>
        </p:spPr>
      </p:pic>
      <p:pic>
        <p:nvPicPr>
          <p:cNvPr id="136" name="图片 13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639810" y="3558948"/>
            <a:ext cx="441076" cy="617506"/>
          </a:xfrm>
          <a:prstGeom prst="rect">
            <a:avLst/>
          </a:prstGeom>
        </p:spPr>
      </p:pic>
      <p:sp>
        <p:nvSpPr>
          <p:cNvPr id="141" name="矩形 140"/>
          <p:cNvSpPr/>
          <p:nvPr/>
        </p:nvSpPr>
        <p:spPr>
          <a:xfrm>
            <a:off x="3030429" y="1298535"/>
            <a:ext cx="3409281" cy="738664"/>
          </a:xfrm>
          <a:prstGeom prst="rect">
            <a:avLst/>
          </a:prstGeom>
          <a:solidFill>
            <a:srgbClr val="66FF66"/>
          </a:solidFill>
          <a:ln>
            <a:solidFill>
              <a:schemeClr val="tx1"/>
            </a:solidFill>
          </a:ln>
        </p:spPr>
        <p:txBody>
          <a:bodyPr wrap="square">
            <a:spAutoFit/>
          </a:bodyPr>
          <a:lstStyle/>
          <a:p>
            <a:r>
              <a:rPr kumimoji="1" lang="en-US" altLang="zh-CN" sz="1400" b="1" dirty="0">
                <a:latin typeface="微软雅黑" pitchFamily="34" charset="-122"/>
                <a:ea typeface="微软雅黑" pitchFamily="34" charset="-122"/>
              </a:rPr>
              <a:t>(3) </a:t>
            </a:r>
            <a:r>
              <a:rPr kumimoji="1" lang="zh-CN" altLang="en-US" sz="1400" b="1" dirty="0">
                <a:latin typeface="微软雅黑" pitchFamily="34" charset="-122"/>
                <a:ea typeface="微软雅黑" pitchFamily="34" charset="-122"/>
              </a:rPr>
              <a:t>否则，高速缓存就代表发出请求的用户浏览器，与互联网上的源点服务器建立 </a:t>
            </a:r>
            <a:r>
              <a:rPr kumimoji="1" lang="en-US" altLang="zh-CN" sz="1400" b="1" dirty="0">
                <a:latin typeface="微软雅黑" pitchFamily="34" charset="-122"/>
                <a:ea typeface="微软雅黑" pitchFamily="34" charset="-122"/>
              </a:rPr>
              <a:t>TCP </a:t>
            </a:r>
            <a:r>
              <a:rPr kumimoji="1" lang="zh-CN" altLang="en-US" sz="1400" b="1" dirty="0">
                <a:latin typeface="微软雅黑" pitchFamily="34" charset="-122"/>
                <a:ea typeface="微软雅黑" pitchFamily="34" charset="-122"/>
              </a:rPr>
              <a:t>连接，并发送 </a:t>
            </a:r>
            <a:r>
              <a:rPr kumimoji="1" lang="en-US" altLang="zh-CN" sz="1400" b="1" dirty="0">
                <a:latin typeface="微软雅黑" pitchFamily="34" charset="-122"/>
                <a:ea typeface="微软雅黑" pitchFamily="34" charset="-122"/>
              </a:rPr>
              <a:t>HTTP </a:t>
            </a:r>
            <a:r>
              <a:rPr kumimoji="1" lang="zh-CN" altLang="en-US" sz="1400" b="1" dirty="0">
                <a:latin typeface="微软雅黑" pitchFamily="34" charset="-122"/>
                <a:ea typeface="微软雅黑" pitchFamily="34" charset="-122"/>
              </a:rPr>
              <a:t>请求报文。</a:t>
            </a:r>
          </a:p>
        </p:txBody>
      </p:sp>
      <p:sp>
        <p:nvSpPr>
          <p:cNvPr id="142" name="Text Box 328"/>
          <p:cNvSpPr txBox="1">
            <a:spLocks noChangeArrowheads="1"/>
          </p:cNvSpPr>
          <p:nvPr/>
        </p:nvSpPr>
        <p:spPr bwMode="auto">
          <a:xfrm>
            <a:off x="3761576" y="3655151"/>
            <a:ext cx="1621051" cy="5236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a:r>
              <a:rPr lang="zh-CN" altLang="en-US" sz="1400" b="1" dirty="0">
                <a:solidFill>
                  <a:srgbClr val="000099"/>
                </a:solidFill>
                <a:latin typeface="微软雅黑" pitchFamily="34" charset="-122"/>
                <a:ea typeface="微软雅黑" pitchFamily="34" charset="-122"/>
              </a:rPr>
              <a:t>校园网的高速缓存</a:t>
            </a:r>
          </a:p>
          <a:p>
            <a:pPr algn="ctr"/>
            <a:r>
              <a:rPr lang="zh-CN" altLang="en-US" sz="1400" b="1" dirty="0">
                <a:solidFill>
                  <a:srgbClr val="000099"/>
                </a:solidFill>
                <a:latin typeface="微软雅黑" pitchFamily="34" charset="-122"/>
                <a:ea typeface="微软雅黑" pitchFamily="34" charset="-122"/>
              </a:rPr>
              <a:t>（代理服务器）</a:t>
            </a:r>
          </a:p>
        </p:txBody>
      </p:sp>
      <p:cxnSp>
        <p:nvCxnSpPr>
          <p:cNvPr id="143" name="直接箭头连接符 142"/>
          <p:cNvCxnSpPr/>
          <p:nvPr/>
        </p:nvCxnSpPr>
        <p:spPr>
          <a:xfrm flipH="1">
            <a:off x="2977610" y="3814786"/>
            <a:ext cx="821385" cy="134797"/>
          </a:xfrm>
          <a:prstGeom prst="straightConnector1">
            <a:avLst/>
          </a:prstGeom>
          <a:ln w="19050">
            <a:solidFill>
              <a:srgbClr val="0000F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44" name="Freeform 325"/>
          <p:cNvSpPr>
            <a:spLocks/>
          </p:cNvSpPr>
          <p:nvPr/>
        </p:nvSpPr>
        <p:spPr bwMode="auto">
          <a:xfrm>
            <a:off x="2860347" y="2037199"/>
            <a:ext cx="4838661" cy="1597317"/>
          </a:xfrm>
          <a:custGeom>
            <a:avLst/>
            <a:gdLst>
              <a:gd name="T0" fmla="*/ 0 w 3356"/>
              <a:gd name="T1" fmla="*/ 2147483646 h 1179"/>
              <a:gd name="T2" fmla="*/ 2147483646 w 3356"/>
              <a:gd name="T3" fmla="*/ 2147483646 h 1179"/>
              <a:gd name="T4" fmla="*/ 2147483646 w 3356"/>
              <a:gd name="T5" fmla="*/ 2147483646 h 1179"/>
              <a:gd name="T6" fmla="*/ 2147483646 w 3356"/>
              <a:gd name="T7" fmla="*/ 2147483646 h 1179"/>
              <a:gd name="T8" fmla="*/ 2147483646 w 3356"/>
              <a:gd name="T9" fmla="*/ 2147483646 h 1179"/>
              <a:gd name="T10" fmla="*/ 2147483646 w 3356"/>
              <a:gd name="T11" fmla="*/ 2147483646 h 1179"/>
              <a:gd name="T12" fmla="*/ 2147483646 w 3356"/>
              <a:gd name="T13" fmla="*/ 2147483646 h 1179"/>
              <a:gd name="T14" fmla="*/ 2147483646 w 3356"/>
              <a:gd name="T15" fmla="*/ 2147483646 h 1179"/>
              <a:gd name="T16" fmla="*/ 2147483646 w 3356"/>
              <a:gd name="T17" fmla="*/ 0 h 117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356" h="1179">
                <a:moveTo>
                  <a:pt x="0" y="1179"/>
                </a:moveTo>
                <a:cubicBezTo>
                  <a:pt x="64" y="1127"/>
                  <a:pt x="263" y="937"/>
                  <a:pt x="385" y="867"/>
                </a:cubicBezTo>
                <a:cubicBezTo>
                  <a:pt x="507" y="797"/>
                  <a:pt x="552" y="778"/>
                  <a:pt x="732" y="758"/>
                </a:cubicBezTo>
                <a:cubicBezTo>
                  <a:pt x="912" y="738"/>
                  <a:pt x="1271" y="752"/>
                  <a:pt x="1464" y="749"/>
                </a:cubicBezTo>
                <a:cubicBezTo>
                  <a:pt x="1657" y="746"/>
                  <a:pt x="1767" y="750"/>
                  <a:pt x="1893" y="739"/>
                </a:cubicBezTo>
                <a:cubicBezTo>
                  <a:pt x="2019" y="728"/>
                  <a:pt x="2099" y="720"/>
                  <a:pt x="2222" y="680"/>
                </a:cubicBezTo>
                <a:cubicBezTo>
                  <a:pt x="2345" y="640"/>
                  <a:pt x="2503" y="567"/>
                  <a:pt x="2631" y="499"/>
                </a:cubicBezTo>
                <a:cubicBezTo>
                  <a:pt x="2759" y="431"/>
                  <a:pt x="2872" y="355"/>
                  <a:pt x="2993" y="272"/>
                </a:cubicBezTo>
                <a:cubicBezTo>
                  <a:pt x="3114" y="189"/>
                  <a:pt x="3295" y="53"/>
                  <a:pt x="3356" y="0"/>
                </a:cubicBezTo>
              </a:path>
            </a:pathLst>
          </a:custGeom>
          <a:noFill/>
          <a:ln w="57150" cmpd="sng">
            <a:solidFill>
              <a:srgbClr val="CC00CC"/>
            </a:solidFill>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endParaRPr>
          </a:p>
        </p:txBody>
      </p:sp>
      <p:sp>
        <p:nvSpPr>
          <p:cNvPr id="119" name="Rectangle 255"/>
          <p:cNvSpPr>
            <a:spLocks noChangeArrowheads="1"/>
          </p:cNvSpPr>
          <p:nvPr/>
        </p:nvSpPr>
        <p:spPr bwMode="auto">
          <a:xfrm>
            <a:off x="2773384" y="2349709"/>
            <a:ext cx="461665"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1" hangingPunct="1"/>
            <a:r>
              <a:rPr kumimoji="1" lang="zh-CN" altLang="en-US" sz="1200" b="1" dirty="0">
                <a:solidFill>
                  <a:schemeClr val="bg1"/>
                </a:solidFill>
                <a:latin typeface="微软雅黑" pitchFamily="34" charset="-122"/>
                <a:ea typeface="微软雅黑" pitchFamily="34" charset="-122"/>
              </a:rPr>
              <a:t>校园网</a:t>
            </a:r>
          </a:p>
        </p:txBody>
      </p:sp>
      <p:sp>
        <p:nvSpPr>
          <p:cNvPr id="120" name="Rectangle 313"/>
          <p:cNvSpPr>
            <a:spLocks noChangeArrowheads="1"/>
          </p:cNvSpPr>
          <p:nvPr/>
        </p:nvSpPr>
        <p:spPr bwMode="auto">
          <a:xfrm>
            <a:off x="965070" y="2717192"/>
            <a:ext cx="461665"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1" hangingPunct="1"/>
            <a:r>
              <a:rPr kumimoji="1" lang="zh-CN" altLang="en-US" sz="1200" b="1" dirty="0">
                <a:solidFill>
                  <a:schemeClr val="bg1"/>
                </a:solidFill>
                <a:latin typeface="微软雅黑" pitchFamily="34" charset="-122"/>
                <a:ea typeface="微软雅黑" pitchFamily="34" charset="-122"/>
              </a:rPr>
              <a:t>浏览器</a:t>
            </a:r>
          </a:p>
        </p:txBody>
      </p:sp>
    </p:spTree>
    <p:extLst>
      <p:ext uri="{BB962C8B-B14F-4D97-AF65-F5344CB8AC3E}">
        <p14:creationId xmlns:p14="http://schemas.microsoft.com/office/powerpoint/2010/main" val="3946320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44"/>
                                        </p:tgtEl>
                                        <p:attrNameLst>
                                          <p:attrName>style.visibility</p:attrName>
                                        </p:attrNameLst>
                                      </p:cBhvr>
                                      <p:to>
                                        <p:strVal val="visible"/>
                                      </p:to>
                                    </p:set>
                                    <p:animEffect transition="in" filter="wipe(left)">
                                      <p:cBhvr>
                                        <p:cTn id="7" dur="2000"/>
                                        <p:tgtEl>
                                          <p:spTgt spid="1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4"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 name="圆角矩形 121"/>
          <p:cNvSpPr/>
          <p:nvPr/>
        </p:nvSpPr>
        <p:spPr>
          <a:xfrm>
            <a:off x="556963" y="1057072"/>
            <a:ext cx="8048775" cy="331493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3" name="AutoShape 5"/>
          <p:cNvSpPr>
            <a:spLocks noChangeArrowheads="1"/>
          </p:cNvSpPr>
          <p:nvPr/>
        </p:nvSpPr>
        <p:spPr bwMode="auto">
          <a:xfrm>
            <a:off x="556963" y="656538"/>
            <a:ext cx="8048776"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24" name="矩形 123"/>
          <p:cNvSpPr/>
          <p:nvPr/>
        </p:nvSpPr>
        <p:spPr>
          <a:xfrm>
            <a:off x="645268" y="614298"/>
            <a:ext cx="2492990" cy="400110"/>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000" b="1" dirty="0">
                <a:latin typeface="微软雅黑" pitchFamily="34" charset="-122"/>
                <a:ea typeface="微软雅黑" pitchFamily="34" charset="-122"/>
              </a:rPr>
              <a:t>使用高速缓存的情况</a:t>
            </a:r>
          </a:p>
        </p:txBody>
      </p:sp>
      <p:grpSp>
        <p:nvGrpSpPr>
          <p:cNvPr id="6" name="Group 24"/>
          <p:cNvGrpSpPr>
            <a:grpSpLocks/>
          </p:cNvGrpSpPr>
          <p:nvPr/>
        </p:nvGrpSpPr>
        <p:grpSpPr bwMode="auto">
          <a:xfrm>
            <a:off x="703908" y="1921459"/>
            <a:ext cx="2948074" cy="2120836"/>
            <a:chOff x="912" y="768"/>
            <a:chExt cx="2400" cy="1584"/>
          </a:xfrm>
          <a:solidFill>
            <a:srgbClr val="0066FF"/>
          </a:solidFill>
        </p:grpSpPr>
        <p:sp>
          <p:nvSpPr>
            <p:cNvPr id="10" name="Oval 25"/>
            <p:cNvSpPr>
              <a:spLocks noChangeArrowheads="1"/>
            </p:cNvSpPr>
            <p:nvPr/>
          </p:nvSpPr>
          <p:spPr bwMode="auto">
            <a:xfrm>
              <a:off x="1751" y="799"/>
              <a:ext cx="1026" cy="628"/>
            </a:xfrm>
            <a:prstGeom prst="ellipse">
              <a:avLst/>
            </a:prstGeom>
            <a:grpFill/>
            <a:ln>
              <a:noFill/>
            </a:ln>
            <a:extLst/>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11" name="Oval 26"/>
            <p:cNvSpPr>
              <a:spLocks noChangeArrowheads="1"/>
            </p:cNvSpPr>
            <p:nvPr/>
          </p:nvSpPr>
          <p:spPr bwMode="auto">
            <a:xfrm>
              <a:off x="1172" y="972"/>
              <a:ext cx="781" cy="627"/>
            </a:xfrm>
            <a:prstGeom prst="ellipse">
              <a:avLst/>
            </a:prstGeom>
            <a:grpFill/>
            <a:ln>
              <a:noFill/>
            </a:ln>
            <a:extLst/>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12" name="Oval 27"/>
            <p:cNvSpPr>
              <a:spLocks noChangeArrowheads="1"/>
            </p:cNvSpPr>
            <p:nvPr/>
          </p:nvSpPr>
          <p:spPr bwMode="auto">
            <a:xfrm>
              <a:off x="926" y="1364"/>
              <a:ext cx="521" cy="502"/>
            </a:xfrm>
            <a:prstGeom prst="ellipse">
              <a:avLst/>
            </a:prstGeom>
            <a:grpFill/>
            <a:ln>
              <a:noFill/>
            </a:ln>
            <a:extLst/>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13" name="Oval 28"/>
            <p:cNvSpPr>
              <a:spLocks noChangeArrowheads="1"/>
            </p:cNvSpPr>
            <p:nvPr/>
          </p:nvSpPr>
          <p:spPr bwMode="auto">
            <a:xfrm>
              <a:off x="1085" y="1599"/>
              <a:ext cx="796" cy="549"/>
            </a:xfrm>
            <a:prstGeom prst="ellipse">
              <a:avLst/>
            </a:prstGeom>
            <a:grpFill/>
            <a:ln>
              <a:noFill/>
            </a:ln>
            <a:extLst/>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14" name="Oval 29"/>
            <p:cNvSpPr>
              <a:spLocks noChangeArrowheads="1"/>
            </p:cNvSpPr>
            <p:nvPr/>
          </p:nvSpPr>
          <p:spPr bwMode="auto">
            <a:xfrm>
              <a:off x="1664" y="1693"/>
              <a:ext cx="1200" cy="659"/>
            </a:xfrm>
            <a:prstGeom prst="ellipse">
              <a:avLst/>
            </a:prstGeom>
            <a:grpFill/>
            <a:ln>
              <a:noFill/>
            </a:ln>
            <a:extLst/>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15" name="Oval 30"/>
            <p:cNvSpPr>
              <a:spLocks noChangeArrowheads="1"/>
            </p:cNvSpPr>
            <p:nvPr/>
          </p:nvSpPr>
          <p:spPr bwMode="auto">
            <a:xfrm>
              <a:off x="2445" y="988"/>
              <a:ext cx="751" cy="486"/>
            </a:xfrm>
            <a:prstGeom prst="ellipse">
              <a:avLst/>
            </a:prstGeom>
            <a:grpFill/>
            <a:ln>
              <a:noFill/>
            </a:ln>
            <a:extLst/>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16" name="Oval 31"/>
            <p:cNvSpPr>
              <a:spLocks noChangeArrowheads="1"/>
            </p:cNvSpPr>
            <p:nvPr/>
          </p:nvSpPr>
          <p:spPr bwMode="auto">
            <a:xfrm>
              <a:off x="2560" y="1317"/>
              <a:ext cx="752" cy="486"/>
            </a:xfrm>
            <a:prstGeom prst="ellipse">
              <a:avLst/>
            </a:prstGeom>
            <a:grpFill/>
            <a:ln>
              <a:noFill/>
            </a:ln>
            <a:extLst/>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17" name="Oval 32"/>
            <p:cNvSpPr>
              <a:spLocks noChangeArrowheads="1"/>
            </p:cNvSpPr>
            <p:nvPr/>
          </p:nvSpPr>
          <p:spPr bwMode="auto">
            <a:xfrm>
              <a:off x="2488" y="1427"/>
              <a:ext cx="752" cy="815"/>
            </a:xfrm>
            <a:prstGeom prst="ellipse">
              <a:avLst/>
            </a:prstGeom>
            <a:grpFill/>
            <a:ln>
              <a:noFill/>
            </a:ln>
            <a:extLst/>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18" name="Oval 33"/>
            <p:cNvSpPr>
              <a:spLocks noChangeArrowheads="1"/>
            </p:cNvSpPr>
            <p:nvPr/>
          </p:nvSpPr>
          <p:spPr bwMode="auto">
            <a:xfrm>
              <a:off x="1360" y="1176"/>
              <a:ext cx="1547" cy="815"/>
            </a:xfrm>
            <a:prstGeom prst="ellipse">
              <a:avLst/>
            </a:prstGeom>
            <a:grpFill/>
            <a:ln>
              <a:noFill/>
            </a:ln>
            <a:extLst/>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400" b="1">
                <a:solidFill>
                  <a:srgbClr val="000099"/>
                </a:solidFill>
                <a:latin typeface="微软雅黑" pitchFamily="34" charset="-122"/>
                <a:ea typeface="微软雅黑" pitchFamily="34" charset="-122"/>
              </a:endParaRPr>
            </a:p>
          </p:txBody>
        </p:sp>
        <p:grpSp>
          <p:nvGrpSpPr>
            <p:cNvPr id="19" name="Group 34"/>
            <p:cNvGrpSpPr>
              <a:grpSpLocks/>
            </p:cNvGrpSpPr>
            <p:nvPr/>
          </p:nvGrpSpPr>
          <p:grpSpPr bwMode="auto">
            <a:xfrm>
              <a:off x="912" y="768"/>
              <a:ext cx="2386" cy="1553"/>
              <a:chOff x="912" y="768"/>
              <a:chExt cx="2386" cy="1553"/>
            </a:xfrm>
            <a:grpFill/>
          </p:grpSpPr>
          <p:sp>
            <p:nvSpPr>
              <p:cNvPr id="20" name="Oval 35"/>
              <p:cNvSpPr>
                <a:spLocks noChangeArrowheads="1"/>
              </p:cNvSpPr>
              <p:nvPr/>
            </p:nvSpPr>
            <p:spPr bwMode="auto">
              <a:xfrm>
                <a:off x="1736" y="768"/>
                <a:ext cx="1027" cy="627"/>
              </a:xfrm>
              <a:prstGeom prst="ellipse">
                <a:avLst/>
              </a:prstGeom>
              <a:grpFill/>
              <a:ln>
                <a:noFill/>
              </a:ln>
              <a:extLst/>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21" name="Oval 36"/>
              <p:cNvSpPr>
                <a:spLocks noChangeArrowheads="1"/>
              </p:cNvSpPr>
              <p:nvPr/>
            </p:nvSpPr>
            <p:spPr bwMode="auto">
              <a:xfrm>
                <a:off x="1158" y="941"/>
                <a:ext cx="781" cy="627"/>
              </a:xfrm>
              <a:prstGeom prst="ellipse">
                <a:avLst/>
              </a:prstGeom>
              <a:grpFill/>
              <a:ln>
                <a:noFill/>
              </a:ln>
              <a:extLst/>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22" name="Oval 37"/>
              <p:cNvSpPr>
                <a:spLocks noChangeArrowheads="1"/>
              </p:cNvSpPr>
              <p:nvPr/>
            </p:nvSpPr>
            <p:spPr bwMode="auto">
              <a:xfrm>
                <a:off x="912" y="1333"/>
                <a:ext cx="520" cy="501"/>
              </a:xfrm>
              <a:prstGeom prst="ellipse">
                <a:avLst/>
              </a:prstGeom>
              <a:grpFill/>
              <a:ln>
                <a:noFill/>
              </a:ln>
              <a:extLst/>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23" name="Oval 38"/>
              <p:cNvSpPr>
                <a:spLocks noChangeArrowheads="1"/>
              </p:cNvSpPr>
              <p:nvPr/>
            </p:nvSpPr>
            <p:spPr bwMode="auto">
              <a:xfrm>
                <a:off x="1071" y="1568"/>
                <a:ext cx="795" cy="549"/>
              </a:xfrm>
              <a:prstGeom prst="ellipse">
                <a:avLst/>
              </a:prstGeom>
              <a:grpFill/>
              <a:ln>
                <a:noFill/>
              </a:ln>
              <a:extLst/>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24" name="Oval 39"/>
              <p:cNvSpPr>
                <a:spLocks noChangeArrowheads="1"/>
              </p:cNvSpPr>
              <p:nvPr/>
            </p:nvSpPr>
            <p:spPr bwMode="auto">
              <a:xfrm>
                <a:off x="1649" y="1662"/>
                <a:ext cx="1200" cy="659"/>
              </a:xfrm>
              <a:prstGeom prst="ellipse">
                <a:avLst/>
              </a:prstGeom>
              <a:grpFill/>
              <a:ln>
                <a:noFill/>
              </a:ln>
              <a:extLst/>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25" name="Oval 40"/>
              <p:cNvSpPr>
                <a:spLocks noChangeArrowheads="1"/>
              </p:cNvSpPr>
              <p:nvPr/>
            </p:nvSpPr>
            <p:spPr bwMode="auto">
              <a:xfrm>
                <a:off x="2430" y="956"/>
                <a:ext cx="752" cy="486"/>
              </a:xfrm>
              <a:prstGeom prst="ellipse">
                <a:avLst/>
              </a:prstGeom>
              <a:grpFill/>
              <a:ln>
                <a:noFill/>
              </a:ln>
              <a:extLst/>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26" name="Oval 41"/>
              <p:cNvSpPr>
                <a:spLocks noChangeArrowheads="1"/>
              </p:cNvSpPr>
              <p:nvPr/>
            </p:nvSpPr>
            <p:spPr bwMode="auto">
              <a:xfrm>
                <a:off x="2546" y="1286"/>
                <a:ext cx="752" cy="486"/>
              </a:xfrm>
              <a:prstGeom prst="ellipse">
                <a:avLst/>
              </a:prstGeom>
              <a:grpFill/>
              <a:ln>
                <a:noFill/>
              </a:ln>
              <a:extLst/>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27" name="Oval 42"/>
              <p:cNvSpPr>
                <a:spLocks noChangeArrowheads="1"/>
              </p:cNvSpPr>
              <p:nvPr/>
            </p:nvSpPr>
            <p:spPr bwMode="auto">
              <a:xfrm>
                <a:off x="2473" y="1395"/>
                <a:ext cx="752" cy="816"/>
              </a:xfrm>
              <a:prstGeom prst="ellipse">
                <a:avLst/>
              </a:prstGeom>
              <a:grpFill/>
              <a:ln>
                <a:noFill/>
              </a:ln>
              <a:extLst/>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28" name="Oval 43"/>
              <p:cNvSpPr>
                <a:spLocks noChangeArrowheads="1"/>
              </p:cNvSpPr>
              <p:nvPr/>
            </p:nvSpPr>
            <p:spPr bwMode="auto">
              <a:xfrm>
                <a:off x="1346" y="1144"/>
                <a:ext cx="1547" cy="816"/>
              </a:xfrm>
              <a:prstGeom prst="ellipse">
                <a:avLst/>
              </a:prstGeom>
              <a:grpFill/>
              <a:ln>
                <a:noFill/>
              </a:ln>
              <a:extLst/>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400" b="1">
                  <a:solidFill>
                    <a:srgbClr val="000099"/>
                  </a:solidFill>
                  <a:latin typeface="微软雅黑" pitchFamily="34" charset="-122"/>
                  <a:ea typeface="微软雅黑" pitchFamily="34" charset="-122"/>
                </a:endParaRPr>
              </a:p>
            </p:txBody>
          </p:sp>
        </p:grpSp>
      </p:grpSp>
      <p:sp>
        <p:nvSpPr>
          <p:cNvPr id="29" name="Line 119"/>
          <p:cNvSpPr>
            <a:spLocks noChangeShapeType="1"/>
          </p:cNvSpPr>
          <p:nvPr/>
        </p:nvSpPr>
        <p:spPr bwMode="auto">
          <a:xfrm flipV="1">
            <a:off x="2977610" y="3076825"/>
            <a:ext cx="513818" cy="650825"/>
          </a:xfrm>
          <a:prstGeom prst="line">
            <a:avLst/>
          </a:prstGeom>
          <a:noFill/>
          <a:ln w="19050">
            <a:solidFill>
              <a:srgbClr val="00B0F0"/>
            </a:solidFill>
            <a:round/>
            <a:headEnd/>
            <a:tailEnd/>
          </a:ln>
          <a:extLst>
            <a:ext uri="{909E8E84-426E-40DD-AFC4-6F175D3DCCD1}">
              <a14:hiddenFill xmlns:a14="http://schemas.microsoft.com/office/drawing/2010/main">
                <a:noFill/>
              </a14:hiddenFill>
            </a:ext>
          </a:extLst>
        </p:spPr>
        <p:txBody>
          <a:bodyPr/>
          <a:lstStyle/>
          <a:p>
            <a:endParaRPr lang="zh-CN" altLang="en-US" sz="1400" b="1">
              <a:solidFill>
                <a:srgbClr val="000099"/>
              </a:solidFill>
              <a:latin typeface="微软雅黑" pitchFamily="34" charset="-122"/>
              <a:ea typeface="微软雅黑" pitchFamily="34" charset="-122"/>
            </a:endParaRPr>
          </a:p>
        </p:txBody>
      </p:sp>
      <p:graphicFrame>
        <p:nvGraphicFramePr>
          <p:cNvPr id="32" name="Object 44"/>
          <p:cNvGraphicFramePr>
            <a:graphicFrameLocks noChangeAspect="1"/>
          </p:cNvGraphicFramePr>
          <p:nvPr>
            <p:extLst>
              <p:ext uri="{D42A27DB-BD31-4B8C-83A1-F6EECF244321}">
                <p14:modId xmlns:p14="http://schemas.microsoft.com/office/powerpoint/2010/main" val="2738898366"/>
              </p:ext>
            </p:extLst>
          </p:nvPr>
        </p:nvGraphicFramePr>
        <p:xfrm>
          <a:off x="6071848" y="2530328"/>
          <a:ext cx="1509164" cy="951134"/>
        </p:xfrm>
        <a:graphic>
          <a:graphicData uri="http://schemas.openxmlformats.org/presentationml/2006/ole">
            <mc:AlternateContent xmlns:mc="http://schemas.openxmlformats.org/markup-compatibility/2006">
              <mc:Choice xmlns:v="urn:schemas-microsoft-com:vml" Requires="v">
                <p:oleObj spid="_x0000_s15517" name="VISIO" r:id="rId3" imgW="1687068" imgH="964692" progId="">
                  <p:embed/>
                </p:oleObj>
              </mc:Choice>
              <mc:Fallback>
                <p:oleObj name="VISIO" r:id="rId3" imgW="1687068" imgH="964692" progId="">
                  <p:embed/>
                  <p:pic>
                    <p:nvPicPr>
                      <p:cNvPr id="0" name="Picture 15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71848" y="2530328"/>
                        <a:ext cx="1509164" cy="951134"/>
                      </a:xfrm>
                      <a:prstGeom prst="rect">
                        <a:avLst/>
                      </a:prstGeom>
                      <a:noFill/>
                      <a:ln>
                        <a:noFill/>
                      </a:ln>
                      <a:effectLst>
                        <a:outerShdw dist="25400" dir="54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33" name="Line 45"/>
          <p:cNvSpPr>
            <a:spLocks noChangeShapeType="1"/>
          </p:cNvSpPr>
          <p:nvPr/>
        </p:nvSpPr>
        <p:spPr bwMode="auto">
          <a:xfrm>
            <a:off x="3676701" y="2995086"/>
            <a:ext cx="2154462" cy="0"/>
          </a:xfrm>
          <a:prstGeom prst="line">
            <a:avLst/>
          </a:prstGeom>
          <a:noFill/>
          <a:ln w="28575">
            <a:solidFill>
              <a:srgbClr val="0066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34" name="Line 46"/>
          <p:cNvSpPr>
            <a:spLocks noChangeShapeType="1"/>
          </p:cNvSpPr>
          <p:nvPr/>
        </p:nvSpPr>
        <p:spPr bwMode="auto">
          <a:xfrm>
            <a:off x="7005969" y="3416612"/>
            <a:ext cx="554227" cy="449146"/>
          </a:xfrm>
          <a:prstGeom prst="line">
            <a:avLst/>
          </a:prstGeom>
          <a:noFill/>
          <a:ln w="28575">
            <a:solidFill>
              <a:srgbClr val="0066FF"/>
            </a:solidFill>
            <a:round/>
            <a:headEnd/>
            <a:tailEnd/>
          </a:ln>
          <a:extLst>
            <a:ext uri="{909E8E84-426E-40DD-AFC4-6F175D3DCCD1}">
              <a14:hiddenFill xmlns:a14="http://schemas.microsoft.com/office/drawing/2010/main">
                <a:noFill/>
              </a14:hiddenFill>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35" name="Line 47"/>
          <p:cNvSpPr>
            <a:spLocks noChangeShapeType="1"/>
          </p:cNvSpPr>
          <p:nvPr/>
        </p:nvSpPr>
        <p:spPr bwMode="auto">
          <a:xfrm>
            <a:off x="7326016" y="3186034"/>
            <a:ext cx="444943" cy="94873"/>
          </a:xfrm>
          <a:prstGeom prst="line">
            <a:avLst/>
          </a:prstGeom>
          <a:noFill/>
          <a:ln w="28575">
            <a:solidFill>
              <a:srgbClr val="0066FF"/>
            </a:solidFill>
            <a:round/>
            <a:headEnd/>
            <a:tailEnd/>
          </a:ln>
          <a:extLst>
            <a:ext uri="{909E8E84-426E-40DD-AFC4-6F175D3DCCD1}">
              <a14:hiddenFill xmlns:a14="http://schemas.microsoft.com/office/drawing/2010/main">
                <a:noFill/>
              </a14:hiddenFill>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36" name="Line 48"/>
          <p:cNvSpPr>
            <a:spLocks noChangeShapeType="1"/>
          </p:cNvSpPr>
          <p:nvPr/>
        </p:nvSpPr>
        <p:spPr bwMode="auto">
          <a:xfrm flipV="1">
            <a:off x="7350735" y="2622800"/>
            <a:ext cx="420224" cy="127298"/>
          </a:xfrm>
          <a:prstGeom prst="line">
            <a:avLst/>
          </a:prstGeom>
          <a:noFill/>
          <a:ln w="28575">
            <a:solidFill>
              <a:srgbClr val="0066FF"/>
            </a:solidFill>
            <a:round/>
            <a:headEnd/>
            <a:tailEnd/>
          </a:ln>
          <a:extLst>
            <a:ext uri="{909E8E84-426E-40DD-AFC4-6F175D3DCCD1}">
              <a14:hiddenFill xmlns:a14="http://schemas.microsoft.com/office/drawing/2010/main">
                <a:noFill/>
              </a14:hiddenFill>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37" name="Line 49"/>
          <p:cNvSpPr>
            <a:spLocks noChangeShapeType="1"/>
          </p:cNvSpPr>
          <p:nvPr/>
        </p:nvSpPr>
        <p:spPr bwMode="auto">
          <a:xfrm flipV="1">
            <a:off x="6979949" y="2111205"/>
            <a:ext cx="580248" cy="492380"/>
          </a:xfrm>
          <a:prstGeom prst="line">
            <a:avLst/>
          </a:prstGeom>
          <a:noFill/>
          <a:ln w="28575">
            <a:solidFill>
              <a:srgbClr val="0066FF"/>
            </a:solidFill>
            <a:round/>
            <a:headEnd/>
            <a:tailEnd/>
          </a:ln>
          <a:extLst>
            <a:ext uri="{909E8E84-426E-40DD-AFC4-6F175D3DCCD1}">
              <a14:hiddenFill xmlns:a14="http://schemas.microsoft.com/office/drawing/2010/main">
                <a:noFill/>
              </a14:hiddenFill>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38" name="Rectangle 114"/>
          <p:cNvSpPr>
            <a:spLocks noChangeArrowheads="1"/>
          </p:cNvSpPr>
          <p:nvPr/>
        </p:nvSpPr>
        <p:spPr bwMode="auto">
          <a:xfrm>
            <a:off x="2289832" y="1893837"/>
            <a:ext cx="27321" cy="2146055"/>
          </a:xfrm>
          <a:prstGeom prst="rect">
            <a:avLst/>
          </a:prstGeom>
          <a:solidFill>
            <a:srgbClr val="000000"/>
          </a:solidFill>
          <a:ln w="38100" cmpd="sng">
            <a:solidFill>
              <a:srgbClr val="00B0F0"/>
            </a:solidFill>
            <a:miter lim="800000"/>
            <a:headEnd/>
            <a:tailEnd/>
          </a:ln>
        </p:spPr>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39" name="Line 115"/>
          <p:cNvSpPr>
            <a:spLocks noChangeShapeType="1"/>
          </p:cNvSpPr>
          <p:nvPr/>
        </p:nvSpPr>
        <p:spPr bwMode="auto">
          <a:xfrm>
            <a:off x="1615912" y="2214485"/>
            <a:ext cx="701240" cy="2402"/>
          </a:xfrm>
          <a:prstGeom prst="line">
            <a:avLst/>
          </a:prstGeom>
          <a:noFill/>
          <a:ln w="28575">
            <a:solidFill>
              <a:srgbClr val="00B0F0"/>
            </a:solidFill>
            <a:round/>
            <a:headEnd/>
            <a:tailEnd/>
          </a:ln>
          <a:extLst>
            <a:ext uri="{909E8E84-426E-40DD-AFC4-6F175D3DCCD1}">
              <a14:hiddenFill xmlns:a14="http://schemas.microsoft.com/office/drawing/2010/main">
                <a:noFill/>
              </a14:hiddenFill>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40" name="Line 116"/>
          <p:cNvSpPr>
            <a:spLocks noChangeShapeType="1"/>
          </p:cNvSpPr>
          <p:nvPr/>
        </p:nvSpPr>
        <p:spPr bwMode="auto">
          <a:xfrm>
            <a:off x="1825374" y="2800536"/>
            <a:ext cx="491779" cy="1201"/>
          </a:xfrm>
          <a:prstGeom prst="line">
            <a:avLst/>
          </a:prstGeom>
          <a:noFill/>
          <a:ln w="28575">
            <a:solidFill>
              <a:srgbClr val="00B0F0"/>
            </a:solidFill>
            <a:round/>
            <a:headEnd/>
            <a:tailEnd/>
          </a:ln>
          <a:extLst>
            <a:ext uri="{909E8E84-426E-40DD-AFC4-6F175D3DCCD1}">
              <a14:hiddenFill xmlns:a14="http://schemas.microsoft.com/office/drawing/2010/main">
                <a:noFill/>
              </a14:hiddenFill>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41" name="Line 117"/>
          <p:cNvSpPr>
            <a:spLocks noChangeShapeType="1"/>
          </p:cNvSpPr>
          <p:nvPr/>
        </p:nvSpPr>
        <p:spPr bwMode="auto">
          <a:xfrm>
            <a:off x="1249029" y="3207650"/>
            <a:ext cx="1053813" cy="3602"/>
          </a:xfrm>
          <a:prstGeom prst="line">
            <a:avLst/>
          </a:prstGeom>
          <a:noFill/>
          <a:ln w="28575">
            <a:solidFill>
              <a:srgbClr val="00B0F0"/>
            </a:solidFill>
            <a:round/>
            <a:headEnd/>
            <a:tailEnd/>
          </a:ln>
          <a:extLst>
            <a:ext uri="{909E8E84-426E-40DD-AFC4-6F175D3DCCD1}">
              <a14:hiddenFill xmlns:a14="http://schemas.microsoft.com/office/drawing/2010/main">
                <a:noFill/>
              </a14:hiddenFill>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42" name="Line 118"/>
          <p:cNvSpPr>
            <a:spLocks noChangeShapeType="1"/>
          </p:cNvSpPr>
          <p:nvPr/>
        </p:nvSpPr>
        <p:spPr bwMode="auto">
          <a:xfrm>
            <a:off x="1686167" y="3750470"/>
            <a:ext cx="632288" cy="2402"/>
          </a:xfrm>
          <a:prstGeom prst="line">
            <a:avLst/>
          </a:prstGeom>
          <a:noFill/>
          <a:ln w="28575">
            <a:solidFill>
              <a:srgbClr val="00B0F0"/>
            </a:solidFill>
            <a:round/>
            <a:headEnd/>
            <a:tailEnd/>
          </a:ln>
          <a:extLst>
            <a:ext uri="{909E8E84-426E-40DD-AFC4-6F175D3DCCD1}">
              <a14:hiddenFill xmlns:a14="http://schemas.microsoft.com/office/drawing/2010/main">
                <a:noFill/>
              </a14:hiddenFill>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43" name="Line 119"/>
          <p:cNvSpPr>
            <a:spLocks noChangeShapeType="1"/>
          </p:cNvSpPr>
          <p:nvPr/>
        </p:nvSpPr>
        <p:spPr bwMode="auto">
          <a:xfrm>
            <a:off x="2302842" y="2989083"/>
            <a:ext cx="1193020" cy="2402"/>
          </a:xfrm>
          <a:prstGeom prst="line">
            <a:avLst/>
          </a:prstGeom>
          <a:noFill/>
          <a:ln w="19050">
            <a:solidFill>
              <a:srgbClr val="00B0F0"/>
            </a:solidFill>
            <a:round/>
            <a:headEnd/>
            <a:tailEnd/>
          </a:ln>
          <a:extLst>
            <a:ext uri="{909E8E84-426E-40DD-AFC4-6F175D3DCCD1}">
              <a14:hiddenFill xmlns:a14="http://schemas.microsoft.com/office/drawing/2010/main">
                <a:noFill/>
              </a14:hiddenFill>
            </a:ext>
          </a:extLst>
        </p:spPr>
        <p:txBody>
          <a:bodyPr/>
          <a:lstStyle/>
          <a:p>
            <a:endParaRPr lang="zh-CN" altLang="en-US" sz="1400" b="1">
              <a:solidFill>
                <a:srgbClr val="000099"/>
              </a:solidFill>
              <a:latin typeface="微软雅黑" pitchFamily="34" charset="-122"/>
              <a:ea typeface="微软雅黑" pitchFamily="34" charset="-122"/>
            </a:endParaRPr>
          </a:p>
        </p:txBody>
      </p:sp>
      <p:grpSp>
        <p:nvGrpSpPr>
          <p:cNvPr id="44" name="Group 120"/>
          <p:cNvGrpSpPr>
            <a:grpSpLocks/>
          </p:cNvGrpSpPr>
          <p:nvPr/>
        </p:nvGrpSpPr>
        <p:grpSpPr bwMode="auto">
          <a:xfrm>
            <a:off x="3321527" y="2860466"/>
            <a:ext cx="477468" cy="309839"/>
            <a:chOff x="2154" y="3033"/>
            <a:chExt cx="309" cy="192"/>
          </a:xfrm>
        </p:grpSpPr>
        <p:sp>
          <p:nvSpPr>
            <p:cNvPr id="45" name="Oval 121"/>
            <p:cNvSpPr>
              <a:spLocks noChangeArrowheads="1"/>
            </p:cNvSpPr>
            <p:nvPr/>
          </p:nvSpPr>
          <p:spPr bwMode="auto">
            <a:xfrm>
              <a:off x="2155" y="3113"/>
              <a:ext cx="308" cy="112"/>
            </a:xfrm>
            <a:prstGeom prst="ellipse">
              <a:avLst/>
            </a:prstGeom>
            <a:solidFill>
              <a:srgbClr val="0078AA"/>
            </a:solidFill>
            <a:ln w="3175">
              <a:solidFill>
                <a:srgbClr val="AAE6FF"/>
              </a:solidFill>
              <a:round/>
              <a:headEnd/>
              <a:tailEnd/>
            </a:ln>
          </p:spPr>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46" name="Rectangle 122"/>
            <p:cNvSpPr>
              <a:spLocks noChangeArrowheads="1"/>
            </p:cNvSpPr>
            <p:nvPr/>
          </p:nvSpPr>
          <p:spPr bwMode="auto">
            <a:xfrm>
              <a:off x="2154" y="3090"/>
              <a:ext cx="308" cy="80"/>
            </a:xfrm>
            <a:prstGeom prst="rect">
              <a:avLst/>
            </a:prstGeom>
            <a:solidFill>
              <a:srgbClr val="0078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47" name="Rectangle 123"/>
            <p:cNvSpPr>
              <a:spLocks noChangeArrowheads="1"/>
            </p:cNvSpPr>
            <p:nvPr/>
          </p:nvSpPr>
          <p:spPr bwMode="auto">
            <a:xfrm>
              <a:off x="2154" y="3090"/>
              <a:ext cx="308" cy="80"/>
            </a:xfrm>
            <a:prstGeom prst="rect">
              <a:avLst/>
            </a:prstGeom>
            <a:solidFill>
              <a:srgbClr val="0078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48" name="Oval 124"/>
            <p:cNvSpPr>
              <a:spLocks noChangeArrowheads="1"/>
            </p:cNvSpPr>
            <p:nvPr/>
          </p:nvSpPr>
          <p:spPr bwMode="auto">
            <a:xfrm>
              <a:off x="2155" y="3033"/>
              <a:ext cx="308" cy="112"/>
            </a:xfrm>
            <a:prstGeom prst="ellipse">
              <a:avLst/>
            </a:prstGeom>
            <a:solidFill>
              <a:srgbClr val="00B4FF"/>
            </a:solidFill>
            <a:ln w="3175">
              <a:solidFill>
                <a:srgbClr val="AAE6FF"/>
              </a:solidFill>
              <a:round/>
              <a:headEnd/>
              <a:tailEnd/>
            </a:ln>
          </p:spPr>
          <p:txBody>
            <a:bodyPr/>
            <a:lstStyle/>
            <a:p>
              <a:pPr eaLnBrk="1" hangingPunct="1"/>
              <a:endParaRPr lang="zh-CN" altLang="en-US" sz="1400" b="1">
                <a:solidFill>
                  <a:srgbClr val="000099"/>
                </a:solidFill>
                <a:latin typeface="微软雅黑" pitchFamily="34" charset="-122"/>
                <a:ea typeface="微软雅黑" pitchFamily="34" charset="-122"/>
              </a:endParaRPr>
            </a:p>
          </p:txBody>
        </p:sp>
        <p:grpSp>
          <p:nvGrpSpPr>
            <p:cNvPr id="49" name="Group 125"/>
            <p:cNvGrpSpPr>
              <a:grpSpLocks/>
            </p:cNvGrpSpPr>
            <p:nvPr/>
          </p:nvGrpSpPr>
          <p:grpSpPr bwMode="auto">
            <a:xfrm>
              <a:off x="2201" y="3046"/>
              <a:ext cx="214" cy="86"/>
              <a:chOff x="2201" y="3046"/>
              <a:chExt cx="214" cy="86"/>
            </a:xfrm>
          </p:grpSpPr>
          <p:grpSp>
            <p:nvGrpSpPr>
              <p:cNvPr id="52" name="Group 126"/>
              <p:cNvGrpSpPr>
                <a:grpSpLocks/>
              </p:cNvGrpSpPr>
              <p:nvPr/>
            </p:nvGrpSpPr>
            <p:grpSpPr bwMode="auto">
              <a:xfrm>
                <a:off x="2201" y="3046"/>
                <a:ext cx="212" cy="84"/>
                <a:chOff x="2201" y="3046"/>
                <a:chExt cx="212" cy="84"/>
              </a:xfrm>
            </p:grpSpPr>
            <p:sp>
              <p:nvSpPr>
                <p:cNvPr id="62" name="Freeform 127"/>
                <p:cNvSpPr>
                  <a:spLocks/>
                </p:cNvSpPr>
                <p:nvPr/>
              </p:nvSpPr>
              <p:spPr bwMode="auto">
                <a:xfrm>
                  <a:off x="2312" y="3048"/>
                  <a:ext cx="101" cy="36"/>
                </a:xfrm>
                <a:custGeom>
                  <a:avLst/>
                  <a:gdLst>
                    <a:gd name="T0" fmla="*/ 0 w 101"/>
                    <a:gd name="T1" fmla="*/ 28 h 36"/>
                    <a:gd name="T2" fmla="*/ 22 w 101"/>
                    <a:gd name="T3" fmla="*/ 36 h 36"/>
                    <a:gd name="T4" fmla="*/ 77 w 101"/>
                    <a:gd name="T5" fmla="*/ 12 h 36"/>
                    <a:gd name="T6" fmla="*/ 101 w 101"/>
                    <a:gd name="T7" fmla="*/ 20 h 36"/>
                    <a:gd name="T8" fmla="*/ 88 w 101"/>
                    <a:gd name="T9" fmla="*/ 0 h 36"/>
                    <a:gd name="T10" fmla="*/ 24 w 101"/>
                    <a:gd name="T11" fmla="*/ 0 h 36"/>
                    <a:gd name="T12" fmla="*/ 50 w 101"/>
                    <a:gd name="T13" fmla="*/ 6 h 36"/>
                    <a:gd name="T14" fmla="*/ 0 w 101"/>
                    <a:gd name="T15" fmla="*/ 2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36">
                      <a:moveTo>
                        <a:pt x="0" y="28"/>
                      </a:moveTo>
                      <a:lnTo>
                        <a:pt x="22" y="36"/>
                      </a:lnTo>
                      <a:lnTo>
                        <a:pt x="77" y="12"/>
                      </a:lnTo>
                      <a:lnTo>
                        <a:pt x="101" y="20"/>
                      </a:lnTo>
                      <a:lnTo>
                        <a:pt x="88" y="0"/>
                      </a:lnTo>
                      <a:lnTo>
                        <a:pt x="24" y="0"/>
                      </a:lnTo>
                      <a:lnTo>
                        <a:pt x="50" y="6"/>
                      </a:lnTo>
                      <a:lnTo>
                        <a:pt x="0" y="2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63" name="Freeform 128"/>
                <p:cNvSpPr>
                  <a:spLocks/>
                </p:cNvSpPr>
                <p:nvPr/>
              </p:nvSpPr>
              <p:spPr bwMode="auto">
                <a:xfrm>
                  <a:off x="2312" y="3048"/>
                  <a:ext cx="101" cy="36"/>
                </a:xfrm>
                <a:custGeom>
                  <a:avLst/>
                  <a:gdLst>
                    <a:gd name="T0" fmla="*/ 0 w 101"/>
                    <a:gd name="T1" fmla="*/ 28 h 36"/>
                    <a:gd name="T2" fmla="*/ 22 w 101"/>
                    <a:gd name="T3" fmla="*/ 36 h 36"/>
                    <a:gd name="T4" fmla="*/ 77 w 101"/>
                    <a:gd name="T5" fmla="*/ 12 h 36"/>
                    <a:gd name="T6" fmla="*/ 101 w 101"/>
                    <a:gd name="T7" fmla="*/ 20 h 36"/>
                    <a:gd name="T8" fmla="*/ 88 w 101"/>
                    <a:gd name="T9" fmla="*/ 0 h 36"/>
                    <a:gd name="T10" fmla="*/ 24 w 101"/>
                    <a:gd name="T11" fmla="*/ 0 h 36"/>
                    <a:gd name="T12" fmla="*/ 50 w 101"/>
                    <a:gd name="T13" fmla="*/ 6 h 36"/>
                    <a:gd name="T14" fmla="*/ 0 w 101"/>
                    <a:gd name="T15" fmla="*/ 2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36">
                      <a:moveTo>
                        <a:pt x="0" y="28"/>
                      </a:moveTo>
                      <a:lnTo>
                        <a:pt x="22" y="36"/>
                      </a:lnTo>
                      <a:lnTo>
                        <a:pt x="77" y="12"/>
                      </a:lnTo>
                      <a:lnTo>
                        <a:pt x="101" y="20"/>
                      </a:lnTo>
                      <a:lnTo>
                        <a:pt x="88" y="0"/>
                      </a:lnTo>
                      <a:lnTo>
                        <a:pt x="24" y="0"/>
                      </a:lnTo>
                      <a:lnTo>
                        <a:pt x="50" y="6"/>
                      </a:lnTo>
                      <a:lnTo>
                        <a:pt x="0" y="2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64" name="Freeform 129"/>
                <p:cNvSpPr>
                  <a:spLocks/>
                </p:cNvSpPr>
                <p:nvPr/>
              </p:nvSpPr>
              <p:spPr bwMode="auto">
                <a:xfrm>
                  <a:off x="2201" y="3090"/>
                  <a:ext cx="101" cy="38"/>
                </a:xfrm>
                <a:custGeom>
                  <a:avLst/>
                  <a:gdLst>
                    <a:gd name="T0" fmla="*/ 101 w 101"/>
                    <a:gd name="T1" fmla="*/ 8 h 38"/>
                    <a:gd name="T2" fmla="*/ 79 w 101"/>
                    <a:gd name="T3" fmla="*/ 0 h 38"/>
                    <a:gd name="T4" fmla="*/ 26 w 101"/>
                    <a:gd name="T5" fmla="*/ 24 h 38"/>
                    <a:gd name="T6" fmla="*/ 0 w 101"/>
                    <a:gd name="T7" fmla="*/ 16 h 38"/>
                    <a:gd name="T8" fmla="*/ 13 w 101"/>
                    <a:gd name="T9" fmla="*/ 38 h 38"/>
                    <a:gd name="T10" fmla="*/ 79 w 101"/>
                    <a:gd name="T11" fmla="*/ 38 h 38"/>
                    <a:gd name="T12" fmla="*/ 50 w 101"/>
                    <a:gd name="T13" fmla="*/ 30 h 38"/>
                    <a:gd name="T14" fmla="*/ 101 w 101"/>
                    <a:gd name="T15" fmla="*/ 8 h 3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38">
                      <a:moveTo>
                        <a:pt x="101" y="8"/>
                      </a:moveTo>
                      <a:lnTo>
                        <a:pt x="79" y="0"/>
                      </a:lnTo>
                      <a:lnTo>
                        <a:pt x="26" y="24"/>
                      </a:lnTo>
                      <a:lnTo>
                        <a:pt x="0" y="16"/>
                      </a:lnTo>
                      <a:lnTo>
                        <a:pt x="13" y="38"/>
                      </a:lnTo>
                      <a:lnTo>
                        <a:pt x="79" y="38"/>
                      </a:lnTo>
                      <a:lnTo>
                        <a:pt x="50" y="30"/>
                      </a:lnTo>
                      <a:lnTo>
                        <a:pt x="101"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65" name="Freeform 130"/>
                <p:cNvSpPr>
                  <a:spLocks/>
                </p:cNvSpPr>
                <p:nvPr/>
              </p:nvSpPr>
              <p:spPr bwMode="auto">
                <a:xfrm>
                  <a:off x="2201" y="3090"/>
                  <a:ext cx="101" cy="38"/>
                </a:xfrm>
                <a:custGeom>
                  <a:avLst/>
                  <a:gdLst>
                    <a:gd name="T0" fmla="*/ 101 w 101"/>
                    <a:gd name="T1" fmla="*/ 8 h 38"/>
                    <a:gd name="T2" fmla="*/ 79 w 101"/>
                    <a:gd name="T3" fmla="*/ 0 h 38"/>
                    <a:gd name="T4" fmla="*/ 26 w 101"/>
                    <a:gd name="T5" fmla="*/ 24 h 38"/>
                    <a:gd name="T6" fmla="*/ 0 w 101"/>
                    <a:gd name="T7" fmla="*/ 16 h 38"/>
                    <a:gd name="T8" fmla="*/ 13 w 101"/>
                    <a:gd name="T9" fmla="*/ 38 h 38"/>
                    <a:gd name="T10" fmla="*/ 79 w 101"/>
                    <a:gd name="T11" fmla="*/ 38 h 38"/>
                    <a:gd name="T12" fmla="*/ 50 w 101"/>
                    <a:gd name="T13" fmla="*/ 30 h 38"/>
                    <a:gd name="T14" fmla="*/ 101 w 101"/>
                    <a:gd name="T15" fmla="*/ 8 h 3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38">
                      <a:moveTo>
                        <a:pt x="101" y="8"/>
                      </a:moveTo>
                      <a:lnTo>
                        <a:pt x="79" y="0"/>
                      </a:lnTo>
                      <a:lnTo>
                        <a:pt x="26" y="24"/>
                      </a:lnTo>
                      <a:lnTo>
                        <a:pt x="0" y="16"/>
                      </a:lnTo>
                      <a:lnTo>
                        <a:pt x="13" y="38"/>
                      </a:lnTo>
                      <a:lnTo>
                        <a:pt x="79" y="38"/>
                      </a:lnTo>
                      <a:lnTo>
                        <a:pt x="50" y="30"/>
                      </a:lnTo>
                      <a:lnTo>
                        <a:pt x="101"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66" name="Freeform 131"/>
                <p:cNvSpPr>
                  <a:spLocks/>
                </p:cNvSpPr>
                <p:nvPr/>
              </p:nvSpPr>
              <p:spPr bwMode="auto">
                <a:xfrm>
                  <a:off x="2206" y="3046"/>
                  <a:ext cx="102" cy="36"/>
                </a:xfrm>
                <a:custGeom>
                  <a:avLst/>
                  <a:gdLst>
                    <a:gd name="T0" fmla="*/ 0 w 102"/>
                    <a:gd name="T1" fmla="*/ 8 h 36"/>
                    <a:gd name="T2" fmla="*/ 23 w 102"/>
                    <a:gd name="T3" fmla="*/ 0 h 36"/>
                    <a:gd name="T4" fmla="*/ 77 w 102"/>
                    <a:gd name="T5" fmla="*/ 22 h 36"/>
                    <a:gd name="T6" fmla="*/ 102 w 102"/>
                    <a:gd name="T7" fmla="*/ 16 h 36"/>
                    <a:gd name="T8" fmla="*/ 89 w 102"/>
                    <a:gd name="T9" fmla="*/ 36 h 36"/>
                    <a:gd name="T10" fmla="*/ 25 w 102"/>
                    <a:gd name="T11" fmla="*/ 36 h 36"/>
                    <a:gd name="T12" fmla="*/ 51 w 102"/>
                    <a:gd name="T13" fmla="*/ 30 h 36"/>
                    <a:gd name="T14" fmla="*/ 0 w 102"/>
                    <a:gd name="T15" fmla="*/ 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2" h="36">
                      <a:moveTo>
                        <a:pt x="0" y="8"/>
                      </a:moveTo>
                      <a:lnTo>
                        <a:pt x="23" y="0"/>
                      </a:lnTo>
                      <a:lnTo>
                        <a:pt x="77" y="22"/>
                      </a:lnTo>
                      <a:lnTo>
                        <a:pt x="102" y="16"/>
                      </a:lnTo>
                      <a:lnTo>
                        <a:pt x="89" y="36"/>
                      </a:lnTo>
                      <a:lnTo>
                        <a:pt x="25" y="36"/>
                      </a:lnTo>
                      <a:lnTo>
                        <a:pt x="51" y="30"/>
                      </a:lnTo>
                      <a:lnTo>
                        <a:pt x="0"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67" name="Freeform 132"/>
                <p:cNvSpPr>
                  <a:spLocks/>
                </p:cNvSpPr>
                <p:nvPr/>
              </p:nvSpPr>
              <p:spPr bwMode="auto">
                <a:xfrm>
                  <a:off x="2206" y="3046"/>
                  <a:ext cx="102" cy="36"/>
                </a:xfrm>
                <a:custGeom>
                  <a:avLst/>
                  <a:gdLst>
                    <a:gd name="T0" fmla="*/ 0 w 102"/>
                    <a:gd name="T1" fmla="*/ 8 h 36"/>
                    <a:gd name="T2" fmla="*/ 23 w 102"/>
                    <a:gd name="T3" fmla="*/ 0 h 36"/>
                    <a:gd name="T4" fmla="*/ 77 w 102"/>
                    <a:gd name="T5" fmla="*/ 22 h 36"/>
                    <a:gd name="T6" fmla="*/ 102 w 102"/>
                    <a:gd name="T7" fmla="*/ 16 h 36"/>
                    <a:gd name="T8" fmla="*/ 89 w 102"/>
                    <a:gd name="T9" fmla="*/ 36 h 36"/>
                    <a:gd name="T10" fmla="*/ 25 w 102"/>
                    <a:gd name="T11" fmla="*/ 36 h 36"/>
                    <a:gd name="T12" fmla="*/ 51 w 102"/>
                    <a:gd name="T13" fmla="*/ 30 h 36"/>
                    <a:gd name="T14" fmla="*/ 0 w 102"/>
                    <a:gd name="T15" fmla="*/ 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2" h="36">
                      <a:moveTo>
                        <a:pt x="0" y="8"/>
                      </a:moveTo>
                      <a:lnTo>
                        <a:pt x="23" y="0"/>
                      </a:lnTo>
                      <a:lnTo>
                        <a:pt x="77" y="22"/>
                      </a:lnTo>
                      <a:lnTo>
                        <a:pt x="102" y="16"/>
                      </a:lnTo>
                      <a:lnTo>
                        <a:pt x="89" y="36"/>
                      </a:lnTo>
                      <a:lnTo>
                        <a:pt x="25" y="36"/>
                      </a:lnTo>
                      <a:lnTo>
                        <a:pt x="51" y="30"/>
                      </a:lnTo>
                      <a:lnTo>
                        <a:pt x="0"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68" name="Freeform 133"/>
                <p:cNvSpPr>
                  <a:spLocks/>
                </p:cNvSpPr>
                <p:nvPr/>
              </p:nvSpPr>
              <p:spPr bwMode="auto">
                <a:xfrm>
                  <a:off x="2308" y="3094"/>
                  <a:ext cx="101" cy="36"/>
                </a:xfrm>
                <a:custGeom>
                  <a:avLst/>
                  <a:gdLst>
                    <a:gd name="T0" fmla="*/ 101 w 101"/>
                    <a:gd name="T1" fmla="*/ 28 h 36"/>
                    <a:gd name="T2" fmla="*/ 79 w 101"/>
                    <a:gd name="T3" fmla="*/ 36 h 36"/>
                    <a:gd name="T4" fmla="*/ 26 w 101"/>
                    <a:gd name="T5" fmla="*/ 12 h 36"/>
                    <a:gd name="T6" fmla="*/ 0 w 101"/>
                    <a:gd name="T7" fmla="*/ 20 h 36"/>
                    <a:gd name="T8" fmla="*/ 13 w 101"/>
                    <a:gd name="T9" fmla="*/ 0 h 36"/>
                    <a:gd name="T10" fmla="*/ 79 w 101"/>
                    <a:gd name="T11" fmla="*/ 0 h 36"/>
                    <a:gd name="T12" fmla="*/ 51 w 101"/>
                    <a:gd name="T13" fmla="*/ 6 h 36"/>
                    <a:gd name="T14" fmla="*/ 101 w 101"/>
                    <a:gd name="T15" fmla="*/ 2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36">
                      <a:moveTo>
                        <a:pt x="101" y="28"/>
                      </a:moveTo>
                      <a:lnTo>
                        <a:pt x="79" y="36"/>
                      </a:lnTo>
                      <a:lnTo>
                        <a:pt x="26" y="12"/>
                      </a:lnTo>
                      <a:lnTo>
                        <a:pt x="0" y="20"/>
                      </a:lnTo>
                      <a:lnTo>
                        <a:pt x="13" y="0"/>
                      </a:lnTo>
                      <a:lnTo>
                        <a:pt x="79" y="0"/>
                      </a:lnTo>
                      <a:lnTo>
                        <a:pt x="51" y="6"/>
                      </a:lnTo>
                      <a:lnTo>
                        <a:pt x="101" y="2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69" name="Freeform 134"/>
                <p:cNvSpPr>
                  <a:spLocks/>
                </p:cNvSpPr>
                <p:nvPr/>
              </p:nvSpPr>
              <p:spPr bwMode="auto">
                <a:xfrm>
                  <a:off x="2308" y="3094"/>
                  <a:ext cx="101" cy="36"/>
                </a:xfrm>
                <a:custGeom>
                  <a:avLst/>
                  <a:gdLst>
                    <a:gd name="T0" fmla="*/ 101 w 101"/>
                    <a:gd name="T1" fmla="*/ 28 h 36"/>
                    <a:gd name="T2" fmla="*/ 79 w 101"/>
                    <a:gd name="T3" fmla="*/ 36 h 36"/>
                    <a:gd name="T4" fmla="*/ 26 w 101"/>
                    <a:gd name="T5" fmla="*/ 12 h 36"/>
                    <a:gd name="T6" fmla="*/ 0 w 101"/>
                    <a:gd name="T7" fmla="*/ 20 h 36"/>
                    <a:gd name="T8" fmla="*/ 13 w 101"/>
                    <a:gd name="T9" fmla="*/ 0 h 36"/>
                    <a:gd name="T10" fmla="*/ 79 w 101"/>
                    <a:gd name="T11" fmla="*/ 0 h 36"/>
                    <a:gd name="T12" fmla="*/ 51 w 101"/>
                    <a:gd name="T13" fmla="*/ 6 h 36"/>
                    <a:gd name="T14" fmla="*/ 101 w 101"/>
                    <a:gd name="T15" fmla="*/ 2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36">
                      <a:moveTo>
                        <a:pt x="101" y="28"/>
                      </a:moveTo>
                      <a:lnTo>
                        <a:pt x="79" y="36"/>
                      </a:lnTo>
                      <a:lnTo>
                        <a:pt x="26" y="12"/>
                      </a:lnTo>
                      <a:lnTo>
                        <a:pt x="0" y="20"/>
                      </a:lnTo>
                      <a:lnTo>
                        <a:pt x="13" y="0"/>
                      </a:lnTo>
                      <a:lnTo>
                        <a:pt x="79" y="0"/>
                      </a:lnTo>
                      <a:lnTo>
                        <a:pt x="51" y="6"/>
                      </a:lnTo>
                      <a:lnTo>
                        <a:pt x="101" y="2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grpSp>
          <p:grpSp>
            <p:nvGrpSpPr>
              <p:cNvPr id="53" name="Group 135"/>
              <p:cNvGrpSpPr>
                <a:grpSpLocks/>
              </p:cNvGrpSpPr>
              <p:nvPr/>
            </p:nvGrpSpPr>
            <p:grpSpPr bwMode="auto">
              <a:xfrm>
                <a:off x="2203" y="3048"/>
                <a:ext cx="212" cy="84"/>
                <a:chOff x="2203" y="3048"/>
                <a:chExt cx="212" cy="84"/>
              </a:xfrm>
            </p:grpSpPr>
            <p:sp>
              <p:nvSpPr>
                <p:cNvPr id="54" name="Freeform 136"/>
                <p:cNvSpPr>
                  <a:spLocks/>
                </p:cNvSpPr>
                <p:nvPr/>
              </p:nvSpPr>
              <p:spPr bwMode="auto">
                <a:xfrm>
                  <a:off x="2313" y="3050"/>
                  <a:ext cx="102" cy="36"/>
                </a:xfrm>
                <a:custGeom>
                  <a:avLst/>
                  <a:gdLst>
                    <a:gd name="T0" fmla="*/ 0 w 102"/>
                    <a:gd name="T1" fmla="*/ 28 h 36"/>
                    <a:gd name="T2" fmla="*/ 23 w 102"/>
                    <a:gd name="T3" fmla="*/ 36 h 36"/>
                    <a:gd name="T4" fmla="*/ 77 w 102"/>
                    <a:gd name="T5" fmla="*/ 12 h 36"/>
                    <a:gd name="T6" fmla="*/ 102 w 102"/>
                    <a:gd name="T7" fmla="*/ 20 h 36"/>
                    <a:gd name="T8" fmla="*/ 89 w 102"/>
                    <a:gd name="T9" fmla="*/ 0 h 36"/>
                    <a:gd name="T10" fmla="*/ 25 w 102"/>
                    <a:gd name="T11" fmla="*/ 0 h 36"/>
                    <a:gd name="T12" fmla="*/ 51 w 102"/>
                    <a:gd name="T13" fmla="*/ 6 h 36"/>
                    <a:gd name="T14" fmla="*/ 0 w 102"/>
                    <a:gd name="T15" fmla="*/ 2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2" h="36">
                      <a:moveTo>
                        <a:pt x="0" y="28"/>
                      </a:moveTo>
                      <a:lnTo>
                        <a:pt x="23" y="36"/>
                      </a:lnTo>
                      <a:lnTo>
                        <a:pt x="77" y="12"/>
                      </a:lnTo>
                      <a:lnTo>
                        <a:pt x="102" y="20"/>
                      </a:lnTo>
                      <a:lnTo>
                        <a:pt x="89" y="0"/>
                      </a:lnTo>
                      <a:lnTo>
                        <a:pt x="25" y="0"/>
                      </a:lnTo>
                      <a:lnTo>
                        <a:pt x="51" y="6"/>
                      </a:lnTo>
                      <a:lnTo>
                        <a:pt x="0"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55" name="Freeform 137"/>
                <p:cNvSpPr>
                  <a:spLocks/>
                </p:cNvSpPr>
                <p:nvPr/>
              </p:nvSpPr>
              <p:spPr bwMode="auto">
                <a:xfrm>
                  <a:off x="2313" y="3050"/>
                  <a:ext cx="102" cy="36"/>
                </a:xfrm>
                <a:custGeom>
                  <a:avLst/>
                  <a:gdLst>
                    <a:gd name="T0" fmla="*/ 0 w 102"/>
                    <a:gd name="T1" fmla="*/ 28 h 36"/>
                    <a:gd name="T2" fmla="*/ 23 w 102"/>
                    <a:gd name="T3" fmla="*/ 36 h 36"/>
                    <a:gd name="T4" fmla="*/ 77 w 102"/>
                    <a:gd name="T5" fmla="*/ 12 h 36"/>
                    <a:gd name="T6" fmla="*/ 102 w 102"/>
                    <a:gd name="T7" fmla="*/ 20 h 36"/>
                    <a:gd name="T8" fmla="*/ 89 w 102"/>
                    <a:gd name="T9" fmla="*/ 0 h 36"/>
                    <a:gd name="T10" fmla="*/ 25 w 102"/>
                    <a:gd name="T11" fmla="*/ 0 h 36"/>
                    <a:gd name="T12" fmla="*/ 51 w 102"/>
                    <a:gd name="T13" fmla="*/ 6 h 36"/>
                    <a:gd name="T14" fmla="*/ 0 w 102"/>
                    <a:gd name="T15" fmla="*/ 2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2" h="36">
                      <a:moveTo>
                        <a:pt x="0" y="28"/>
                      </a:moveTo>
                      <a:lnTo>
                        <a:pt x="23" y="36"/>
                      </a:lnTo>
                      <a:lnTo>
                        <a:pt x="77" y="12"/>
                      </a:lnTo>
                      <a:lnTo>
                        <a:pt x="102" y="20"/>
                      </a:lnTo>
                      <a:lnTo>
                        <a:pt x="89" y="0"/>
                      </a:lnTo>
                      <a:lnTo>
                        <a:pt x="25" y="0"/>
                      </a:lnTo>
                      <a:lnTo>
                        <a:pt x="51" y="6"/>
                      </a:lnTo>
                      <a:lnTo>
                        <a:pt x="0"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56" name="Freeform 138"/>
                <p:cNvSpPr>
                  <a:spLocks/>
                </p:cNvSpPr>
                <p:nvPr/>
              </p:nvSpPr>
              <p:spPr bwMode="auto">
                <a:xfrm>
                  <a:off x="2203" y="3092"/>
                  <a:ext cx="101" cy="38"/>
                </a:xfrm>
                <a:custGeom>
                  <a:avLst/>
                  <a:gdLst>
                    <a:gd name="T0" fmla="*/ 101 w 101"/>
                    <a:gd name="T1" fmla="*/ 8 h 38"/>
                    <a:gd name="T2" fmla="*/ 79 w 101"/>
                    <a:gd name="T3" fmla="*/ 0 h 38"/>
                    <a:gd name="T4" fmla="*/ 26 w 101"/>
                    <a:gd name="T5" fmla="*/ 24 h 38"/>
                    <a:gd name="T6" fmla="*/ 0 w 101"/>
                    <a:gd name="T7" fmla="*/ 16 h 38"/>
                    <a:gd name="T8" fmla="*/ 13 w 101"/>
                    <a:gd name="T9" fmla="*/ 38 h 38"/>
                    <a:gd name="T10" fmla="*/ 79 w 101"/>
                    <a:gd name="T11" fmla="*/ 38 h 38"/>
                    <a:gd name="T12" fmla="*/ 50 w 101"/>
                    <a:gd name="T13" fmla="*/ 30 h 38"/>
                    <a:gd name="T14" fmla="*/ 101 w 101"/>
                    <a:gd name="T15" fmla="*/ 8 h 3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38">
                      <a:moveTo>
                        <a:pt x="101" y="8"/>
                      </a:moveTo>
                      <a:lnTo>
                        <a:pt x="79" y="0"/>
                      </a:lnTo>
                      <a:lnTo>
                        <a:pt x="26" y="24"/>
                      </a:lnTo>
                      <a:lnTo>
                        <a:pt x="0" y="16"/>
                      </a:lnTo>
                      <a:lnTo>
                        <a:pt x="13" y="38"/>
                      </a:lnTo>
                      <a:lnTo>
                        <a:pt x="79" y="38"/>
                      </a:lnTo>
                      <a:lnTo>
                        <a:pt x="50" y="30"/>
                      </a:lnTo>
                      <a:lnTo>
                        <a:pt x="101"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57" name="Freeform 139"/>
                <p:cNvSpPr>
                  <a:spLocks/>
                </p:cNvSpPr>
                <p:nvPr/>
              </p:nvSpPr>
              <p:spPr bwMode="auto">
                <a:xfrm>
                  <a:off x="2203" y="3092"/>
                  <a:ext cx="101" cy="38"/>
                </a:xfrm>
                <a:custGeom>
                  <a:avLst/>
                  <a:gdLst>
                    <a:gd name="T0" fmla="*/ 101 w 101"/>
                    <a:gd name="T1" fmla="*/ 8 h 38"/>
                    <a:gd name="T2" fmla="*/ 79 w 101"/>
                    <a:gd name="T3" fmla="*/ 0 h 38"/>
                    <a:gd name="T4" fmla="*/ 26 w 101"/>
                    <a:gd name="T5" fmla="*/ 24 h 38"/>
                    <a:gd name="T6" fmla="*/ 0 w 101"/>
                    <a:gd name="T7" fmla="*/ 16 h 38"/>
                    <a:gd name="T8" fmla="*/ 13 w 101"/>
                    <a:gd name="T9" fmla="*/ 38 h 38"/>
                    <a:gd name="T10" fmla="*/ 79 w 101"/>
                    <a:gd name="T11" fmla="*/ 38 h 38"/>
                    <a:gd name="T12" fmla="*/ 50 w 101"/>
                    <a:gd name="T13" fmla="*/ 30 h 38"/>
                    <a:gd name="T14" fmla="*/ 101 w 101"/>
                    <a:gd name="T15" fmla="*/ 8 h 3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38">
                      <a:moveTo>
                        <a:pt x="101" y="8"/>
                      </a:moveTo>
                      <a:lnTo>
                        <a:pt x="79" y="0"/>
                      </a:lnTo>
                      <a:lnTo>
                        <a:pt x="26" y="24"/>
                      </a:lnTo>
                      <a:lnTo>
                        <a:pt x="0" y="16"/>
                      </a:lnTo>
                      <a:lnTo>
                        <a:pt x="13" y="38"/>
                      </a:lnTo>
                      <a:lnTo>
                        <a:pt x="79" y="38"/>
                      </a:lnTo>
                      <a:lnTo>
                        <a:pt x="50" y="30"/>
                      </a:lnTo>
                      <a:lnTo>
                        <a:pt x="101"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58" name="Freeform 140"/>
                <p:cNvSpPr>
                  <a:spLocks/>
                </p:cNvSpPr>
                <p:nvPr/>
              </p:nvSpPr>
              <p:spPr bwMode="auto">
                <a:xfrm>
                  <a:off x="2208" y="3048"/>
                  <a:ext cx="102" cy="36"/>
                </a:xfrm>
                <a:custGeom>
                  <a:avLst/>
                  <a:gdLst>
                    <a:gd name="T0" fmla="*/ 0 w 102"/>
                    <a:gd name="T1" fmla="*/ 8 h 36"/>
                    <a:gd name="T2" fmla="*/ 23 w 102"/>
                    <a:gd name="T3" fmla="*/ 0 h 36"/>
                    <a:gd name="T4" fmla="*/ 77 w 102"/>
                    <a:gd name="T5" fmla="*/ 22 h 36"/>
                    <a:gd name="T6" fmla="*/ 102 w 102"/>
                    <a:gd name="T7" fmla="*/ 16 h 36"/>
                    <a:gd name="T8" fmla="*/ 89 w 102"/>
                    <a:gd name="T9" fmla="*/ 36 h 36"/>
                    <a:gd name="T10" fmla="*/ 25 w 102"/>
                    <a:gd name="T11" fmla="*/ 36 h 36"/>
                    <a:gd name="T12" fmla="*/ 51 w 102"/>
                    <a:gd name="T13" fmla="*/ 30 h 36"/>
                    <a:gd name="T14" fmla="*/ 0 w 102"/>
                    <a:gd name="T15" fmla="*/ 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2" h="36">
                      <a:moveTo>
                        <a:pt x="0" y="8"/>
                      </a:moveTo>
                      <a:lnTo>
                        <a:pt x="23" y="0"/>
                      </a:lnTo>
                      <a:lnTo>
                        <a:pt x="77" y="22"/>
                      </a:lnTo>
                      <a:lnTo>
                        <a:pt x="102" y="16"/>
                      </a:lnTo>
                      <a:lnTo>
                        <a:pt x="89" y="36"/>
                      </a:lnTo>
                      <a:lnTo>
                        <a:pt x="25" y="36"/>
                      </a:lnTo>
                      <a:lnTo>
                        <a:pt x="51" y="30"/>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59" name="Freeform 141"/>
                <p:cNvSpPr>
                  <a:spLocks/>
                </p:cNvSpPr>
                <p:nvPr/>
              </p:nvSpPr>
              <p:spPr bwMode="auto">
                <a:xfrm>
                  <a:off x="2208" y="3048"/>
                  <a:ext cx="102" cy="36"/>
                </a:xfrm>
                <a:custGeom>
                  <a:avLst/>
                  <a:gdLst>
                    <a:gd name="T0" fmla="*/ 0 w 102"/>
                    <a:gd name="T1" fmla="*/ 8 h 36"/>
                    <a:gd name="T2" fmla="*/ 23 w 102"/>
                    <a:gd name="T3" fmla="*/ 0 h 36"/>
                    <a:gd name="T4" fmla="*/ 77 w 102"/>
                    <a:gd name="T5" fmla="*/ 22 h 36"/>
                    <a:gd name="T6" fmla="*/ 102 w 102"/>
                    <a:gd name="T7" fmla="*/ 16 h 36"/>
                    <a:gd name="T8" fmla="*/ 89 w 102"/>
                    <a:gd name="T9" fmla="*/ 36 h 36"/>
                    <a:gd name="T10" fmla="*/ 25 w 102"/>
                    <a:gd name="T11" fmla="*/ 36 h 36"/>
                    <a:gd name="T12" fmla="*/ 51 w 102"/>
                    <a:gd name="T13" fmla="*/ 30 h 36"/>
                    <a:gd name="T14" fmla="*/ 0 w 102"/>
                    <a:gd name="T15" fmla="*/ 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2" h="36">
                      <a:moveTo>
                        <a:pt x="0" y="8"/>
                      </a:moveTo>
                      <a:lnTo>
                        <a:pt x="23" y="0"/>
                      </a:lnTo>
                      <a:lnTo>
                        <a:pt x="77" y="22"/>
                      </a:lnTo>
                      <a:lnTo>
                        <a:pt x="102" y="16"/>
                      </a:lnTo>
                      <a:lnTo>
                        <a:pt x="89" y="36"/>
                      </a:lnTo>
                      <a:lnTo>
                        <a:pt x="25" y="36"/>
                      </a:lnTo>
                      <a:lnTo>
                        <a:pt x="51" y="30"/>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60" name="Freeform 142"/>
                <p:cNvSpPr>
                  <a:spLocks/>
                </p:cNvSpPr>
                <p:nvPr/>
              </p:nvSpPr>
              <p:spPr bwMode="auto">
                <a:xfrm>
                  <a:off x="2310" y="3096"/>
                  <a:ext cx="101" cy="36"/>
                </a:xfrm>
                <a:custGeom>
                  <a:avLst/>
                  <a:gdLst>
                    <a:gd name="T0" fmla="*/ 101 w 101"/>
                    <a:gd name="T1" fmla="*/ 28 h 36"/>
                    <a:gd name="T2" fmla="*/ 79 w 101"/>
                    <a:gd name="T3" fmla="*/ 36 h 36"/>
                    <a:gd name="T4" fmla="*/ 26 w 101"/>
                    <a:gd name="T5" fmla="*/ 12 h 36"/>
                    <a:gd name="T6" fmla="*/ 0 w 101"/>
                    <a:gd name="T7" fmla="*/ 20 h 36"/>
                    <a:gd name="T8" fmla="*/ 13 w 101"/>
                    <a:gd name="T9" fmla="*/ 0 h 36"/>
                    <a:gd name="T10" fmla="*/ 79 w 101"/>
                    <a:gd name="T11" fmla="*/ 0 h 36"/>
                    <a:gd name="T12" fmla="*/ 50 w 101"/>
                    <a:gd name="T13" fmla="*/ 6 h 36"/>
                    <a:gd name="T14" fmla="*/ 101 w 101"/>
                    <a:gd name="T15" fmla="*/ 2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36">
                      <a:moveTo>
                        <a:pt x="101" y="28"/>
                      </a:moveTo>
                      <a:lnTo>
                        <a:pt x="79" y="36"/>
                      </a:lnTo>
                      <a:lnTo>
                        <a:pt x="26" y="12"/>
                      </a:lnTo>
                      <a:lnTo>
                        <a:pt x="0" y="20"/>
                      </a:lnTo>
                      <a:lnTo>
                        <a:pt x="13" y="0"/>
                      </a:lnTo>
                      <a:lnTo>
                        <a:pt x="79" y="0"/>
                      </a:lnTo>
                      <a:lnTo>
                        <a:pt x="50" y="6"/>
                      </a:lnTo>
                      <a:lnTo>
                        <a:pt x="101"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61" name="Freeform 143"/>
                <p:cNvSpPr>
                  <a:spLocks/>
                </p:cNvSpPr>
                <p:nvPr/>
              </p:nvSpPr>
              <p:spPr bwMode="auto">
                <a:xfrm>
                  <a:off x="2310" y="3096"/>
                  <a:ext cx="101" cy="36"/>
                </a:xfrm>
                <a:custGeom>
                  <a:avLst/>
                  <a:gdLst>
                    <a:gd name="T0" fmla="*/ 101 w 101"/>
                    <a:gd name="T1" fmla="*/ 28 h 36"/>
                    <a:gd name="T2" fmla="*/ 79 w 101"/>
                    <a:gd name="T3" fmla="*/ 36 h 36"/>
                    <a:gd name="T4" fmla="*/ 26 w 101"/>
                    <a:gd name="T5" fmla="*/ 12 h 36"/>
                    <a:gd name="T6" fmla="*/ 0 w 101"/>
                    <a:gd name="T7" fmla="*/ 20 h 36"/>
                    <a:gd name="T8" fmla="*/ 13 w 101"/>
                    <a:gd name="T9" fmla="*/ 0 h 36"/>
                    <a:gd name="T10" fmla="*/ 79 w 101"/>
                    <a:gd name="T11" fmla="*/ 0 h 36"/>
                    <a:gd name="T12" fmla="*/ 50 w 101"/>
                    <a:gd name="T13" fmla="*/ 6 h 36"/>
                    <a:gd name="T14" fmla="*/ 101 w 101"/>
                    <a:gd name="T15" fmla="*/ 2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36">
                      <a:moveTo>
                        <a:pt x="101" y="28"/>
                      </a:moveTo>
                      <a:lnTo>
                        <a:pt x="79" y="36"/>
                      </a:lnTo>
                      <a:lnTo>
                        <a:pt x="26" y="12"/>
                      </a:lnTo>
                      <a:lnTo>
                        <a:pt x="0" y="20"/>
                      </a:lnTo>
                      <a:lnTo>
                        <a:pt x="13" y="0"/>
                      </a:lnTo>
                      <a:lnTo>
                        <a:pt x="79" y="0"/>
                      </a:lnTo>
                      <a:lnTo>
                        <a:pt x="50" y="6"/>
                      </a:lnTo>
                      <a:lnTo>
                        <a:pt x="101"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grpSp>
        </p:grpSp>
        <p:sp>
          <p:nvSpPr>
            <p:cNvPr id="50" name="Line 144"/>
            <p:cNvSpPr>
              <a:spLocks noChangeShapeType="1"/>
            </p:cNvSpPr>
            <p:nvPr/>
          </p:nvSpPr>
          <p:spPr bwMode="auto">
            <a:xfrm>
              <a:off x="2154" y="3088"/>
              <a:ext cx="1" cy="80"/>
            </a:xfrm>
            <a:prstGeom prst="line">
              <a:avLst/>
            </a:prstGeom>
            <a:noFill/>
            <a:ln w="3175">
              <a:solidFill>
                <a:srgbClr val="AAE6FF"/>
              </a:solidFill>
              <a:round/>
              <a:headEnd/>
              <a:tailEnd/>
            </a:ln>
            <a:extLst>
              <a:ext uri="{909E8E84-426E-40DD-AFC4-6F175D3DCCD1}">
                <a14:hiddenFill xmlns:a14="http://schemas.microsoft.com/office/drawing/2010/main">
                  <a:noFill/>
                </a14:hiddenFill>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51" name="Line 145"/>
            <p:cNvSpPr>
              <a:spLocks noChangeShapeType="1"/>
            </p:cNvSpPr>
            <p:nvPr/>
          </p:nvSpPr>
          <p:spPr bwMode="auto">
            <a:xfrm>
              <a:off x="2462" y="3088"/>
              <a:ext cx="1" cy="80"/>
            </a:xfrm>
            <a:prstGeom prst="line">
              <a:avLst/>
            </a:prstGeom>
            <a:noFill/>
            <a:ln w="3175">
              <a:solidFill>
                <a:srgbClr val="AAE6FF"/>
              </a:solidFill>
              <a:round/>
              <a:headEnd/>
              <a:tailEnd/>
            </a:ln>
            <a:extLst>
              <a:ext uri="{909E8E84-426E-40DD-AFC4-6F175D3DCCD1}">
                <a14:hiddenFill xmlns:a14="http://schemas.microsoft.com/office/drawing/2010/main">
                  <a:noFill/>
                </a14:hiddenFill>
              </a:ext>
            </a:extLst>
          </p:spPr>
          <p:txBody>
            <a:bodyPr/>
            <a:lstStyle/>
            <a:p>
              <a:endParaRPr lang="zh-CN" altLang="en-US" sz="1400" b="1">
                <a:solidFill>
                  <a:srgbClr val="000099"/>
                </a:solidFill>
                <a:latin typeface="微软雅黑" pitchFamily="34" charset="-122"/>
                <a:ea typeface="微软雅黑" pitchFamily="34" charset="-122"/>
              </a:endParaRPr>
            </a:p>
          </p:txBody>
        </p:sp>
      </p:grpSp>
      <p:sp>
        <p:nvSpPr>
          <p:cNvPr id="70" name="Rectangle 254"/>
          <p:cNvSpPr>
            <a:spLocks noChangeArrowheads="1"/>
          </p:cNvSpPr>
          <p:nvPr/>
        </p:nvSpPr>
        <p:spPr bwMode="auto">
          <a:xfrm>
            <a:off x="2513605" y="2185663"/>
            <a:ext cx="729863" cy="511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72" name="Rectangle 279"/>
          <p:cNvSpPr>
            <a:spLocks noChangeArrowheads="1"/>
          </p:cNvSpPr>
          <p:nvPr/>
        </p:nvSpPr>
        <p:spPr bwMode="auto">
          <a:xfrm>
            <a:off x="6490111" y="1885671"/>
            <a:ext cx="769441"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1" hangingPunct="1"/>
            <a:r>
              <a:rPr kumimoji="1" lang="zh-CN" altLang="en-US" sz="1200" b="1" dirty="0">
                <a:latin typeface="微软雅黑" pitchFamily="34" charset="-122"/>
                <a:ea typeface="微软雅黑" pitchFamily="34" charset="-122"/>
              </a:rPr>
              <a:t>源点服务器</a:t>
            </a:r>
          </a:p>
        </p:txBody>
      </p:sp>
      <p:sp>
        <p:nvSpPr>
          <p:cNvPr id="73" name="Rectangle 280"/>
          <p:cNvSpPr>
            <a:spLocks noChangeArrowheads="1"/>
          </p:cNvSpPr>
          <p:nvPr/>
        </p:nvSpPr>
        <p:spPr bwMode="auto">
          <a:xfrm>
            <a:off x="4055293" y="2667234"/>
            <a:ext cx="697338" cy="321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74" name="Rectangle 281"/>
          <p:cNvSpPr>
            <a:spLocks noChangeArrowheads="1"/>
          </p:cNvSpPr>
          <p:nvPr/>
        </p:nvSpPr>
        <p:spPr bwMode="auto">
          <a:xfrm>
            <a:off x="4374843" y="2721275"/>
            <a:ext cx="767839"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1" hangingPunct="1"/>
            <a:r>
              <a:rPr kumimoji="1" lang="en-US" altLang="zh-CN" sz="1400" b="1" dirty="0">
                <a:solidFill>
                  <a:srgbClr val="000099"/>
                </a:solidFill>
                <a:latin typeface="微软雅黑" pitchFamily="34" charset="-122"/>
                <a:ea typeface="微软雅黑" pitchFamily="34" charset="-122"/>
              </a:rPr>
              <a:t>2 Mbit/s</a:t>
            </a:r>
          </a:p>
        </p:txBody>
      </p:sp>
      <p:grpSp>
        <p:nvGrpSpPr>
          <p:cNvPr id="75" name="Group 282"/>
          <p:cNvGrpSpPr>
            <a:grpSpLocks/>
          </p:cNvGrpSpPr>
          <p:nvPr/>
        </p:nvGrpSpPr>
        <p:grpSpPr bwMode="auto">
          <a:xfrm>
            <a:off x="5669839" y="2828159"/>
            <a:ext cx="477468" cy="309839"/>
            <a:chOff x="3202" y="3033"/>
            <a:chExt cx="309" cy="192"/>
          </a:xfrm>
        </p:grpSpPr>
        <p:sp>
          <p:nvSpPr>
            <p:cNvPr id="76" name="Oval 283"/>
            <p:cNvSpPr>
              <a:spLocks noChangeArrowheads="1"/>
            </p:cNvSpPr>
            <p:nvPr/>
          </p:nvSpPr>
          <p:spPr bwMode="auto">
            <a:xfrm>
              <a:off x="3203" y="3113"/>
              <a:ext cx="308" cy="112"/>
            </a:xfrm>
            <a:prstGeom prst="ellipse">
              <a:avLst/>
            </a:prstGeom>
            <a:solidFill>
              <a:srgbClr val="0078AA"/>
            </a:solidFill>
            <a:ln w="3175">
              <a:solidFill>
                <a:srgbClr val="AAE6FF"/>
              </a:solidFill>
              <a:round/>
              <a:headEnd/>
              <a:tailEnd/>
            </a:ln>
          </p:spPr>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77" name="Rectangle 284"/>
            <p:cNvSpPr>
              <a:spLocks noChangeArrowheads="1"/>
            </p:cNvSpPr>
            <p:nvPr/>
          </p:nvSpPr>
          <p:spPr bwMode="auto">
            <a:xfrm>
              <a:off x="3202" y="3090"/>
              <a:ext cx="308" cy="80"/>
            </a:xfrm>
            <a:prstGeom prst="rect">
              <a:avLst/>
            </a:prstGeom>
            <a:solidFill>
              <a:srgbClr val="0078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78" name="Rectangle 285"/>
            <p:cNvSpPr>
              <a:spLocks noChangeArrowheads="1"/>
            </p:cNvSpPr>
            <p:nvPr/>
          </p:nvSpPr>
          <p:spPr bwMode="auto">
            <a:xfrm>
              <a:off x="3202" y="3090"/>
              <a:ext cx="308" cy="80"/>
            </a:xfrm>
            <a:prstGeom prst="rect">
              <a:avLst/>
            </a:prstGeom>
            <a:solidFill>
              <a:srgbClr val="0078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79" name="Oval 286"/>
            <p:cNvSpPr>
              <a:spLocks noChangeArrowheads="1"/>
            </p:cNvSpPr>
            <p:nvPr/>
          </p:nvSpPr>
          <p:spPr bwMode="auto">
            <a:xfrm>
              <a:off x="3203" y="3033"/>
              <a:ext cx="308" cy="112"/>
            </a:xfrm>
            <a:prstGeom prst="ellipse">
              <a:avLst/>
            </a:prstGeom>
            <a:solidFill>
              <a:srgbClr val="00B4FF"/>
            </a:solidFill>
            <a:ln w="3175">
              <a:solidFill>
                <a:srgbClr val="AAE6FF"/>
              </a:solidFill>
              <a:round/>
              <a:headEnd/>
              <a:tailEnd/>
            </a:ln>
          </p:spPr>
          <p:txBody>
            <a:bodyPr/>
            <a:lstStyle/>
            <a:p>
              <a:pPr eaLnBrk="1" hangingPunct="1"/>
              <a:endParaRPr lang="zh-CN" altLang="en-US" sz="1400" b="1">
                <a:solidFill>
                  <a:srgbClr val="000099"/>
                </a:solidFill>
                <a:latin typeface="微软雅黑" pitchFamily="34" charset="-122"/>
                <a:ea typeface="微软雅黑" pitchFamily="34" charset="-122"/>
              </a:endParaRPr>
            </a:p>
          </p:txBody>
        </p:sp>
        <p:grpSp>
          <p:nvGrpSpPr>
            <p:cNvPr id="80" name="Group 287"/>
            <p:cNvGrpSpPr>
              <a:grpSpLocks/>
            </p:cNvGrpSpPr>
            <p:nvPr/>
          </p:nvGrpSpPr>
          <p:grpSpPr bwMode="auto">
            <a:xfrm>
              <a:off x="3249" y="3046"/>
              <a:ext cx="214" cy="86"/>
              <a:chOff x="3249" y="3046"/>
              <a:chExt cx="214" cy="86"/>
            </a:xfrm>
          </p:grpSpPr>
          <p:grpSp>
            <p:nvGrpSpPr>
              <p:cNvPr id="83" name="Group 288"/>
              <p:cNvGrpSpPr>
                <a:grpSpLocks/>
              </p:cNvGrpSpPr>
              <p:nvPr/>
            </p:nvGrpSpPr>
            <p:grpSpPr bwMode="auto">
              <a:xfrm>
                <a:off x="3249" y="3046"/>
                <a:ext cx="212" cy="84"/>
                <a:chOff x="3249" y="3046"/>
                <a:chExt cx="212" cy="84"/>
              </a:xfrm>
            </p:grpSpPr>
            <p:sp>
              <p:nvSpPr>
                <p:cNvPr id="93" name="Freeform 289"/>
                <p:cNvSpPr>
                  <a:spLocks/>
                </p:cNvSpPr>
                <p:nvPr/>
              </p:nvSpPr>
              <p:spPr bwMode="auto">
                <a:xfrm>
                  <a:off x="3360" y="3048"/>
                  <a:ext cx="101" cy="36"/>
                </a:xfrm>
                <a:custGeom>
                  <a:avLst/>
                  <a:gdLst>
                    <a:gd name="T0" fmla="*/ 0 w 101"/>
                    <a:gd name="T1" fmla="*/ 28 h 36"/>
                    <a:gd name="T2" fmla="*/ 22 w 101"/>
                    <a:gd name="T3" fmla="*/ 36 h 36"/>
                    <a:gd name="T4" fmla="*/ 77 w 101"/>
                    <a:gd name="T5" fmla="*/ 12 h 36"/>
                    <a:gd name="T6" fmla="*/ 101 w 101"/>
                    <a:gd name="T7" fmla="*/ 20 h 36"/>
                    <a:gd name="T8" fmla="*/ 88 w 101"/>
                    <a:gd name="T9" fmla="*/ 0 h 36"/>
                    <a:gd name="T10" fmla="*/ 24 w 101"/>
                    <a:gd name="T11" fmla="*/ 0 h 36"/>
                    <a:gd name="T12" fmla="*/ 51 w 101"/>
                    <a:gd name="T13" fmla="*/ 6 h 36"/>
                    <a:gd name="T14" fmla="*/ 0 w 101"/>
                    <a:gd name="T15" fmla="*/ 2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36">
                      <a:moveTo>
                        <a:pt x="0" y="28"/>
                      </a:moveTo>
                      <a:lnTo>
                        <a:pt x="22" y="36"/>
                      </a:lnTo>
                      <a:lnTo>
                        <a:pt x="77" y="12"/>
                      </a:lnTo>
                      <a:lnTo>
                        <a:pt x="101" y="20"/>
                      </a:lnTo>
                      <a:lnTo>
                        <a:pt x="88" y="0"/>
                      </a:lnTo>
                      <a:lnTo>
                        <a:pt x="24" y="0"/>
                      </a:lnTo>
                      <a:lnTo>
                        <a:pt x="51" y="6"/>
                      </a:lnTo>
                      <a:lnTo>
                        <a:pt x="0" y="2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94" name="Freeform 290"/>
                <p:cNvSpPr>
                  <a:spLocks/>
                </p:cNvSpPr>
                <p:nvPr/>
              </p:nvSpPr>
              <p:spPr bwMode="auto">
                <a:xfrm>
                  <a:off x="3360" y="3048"/>
                  <a:ext cx="101" cy="36"/>
                </a:xfrm>
                <a:custGeom>
                  <a:avLst/>
                  <a:gdLst>
                    <a:gd name="T0" fmla="*/ 0 w 101"/>
                    <a:gd name="T1" fmla="*/ 28 h 36"/>
                    <a:gd name="T2" fmla="*/ 22 w 101"/>
                    <a:gd name="T3" fmla="*/ 36 h 36"/>
                    <a:gd name="T4" fmla="*/ 77 w 101"/>
                    <a:gd name="T5" fmla="*/ 12 h 36"/>
                    <a:gd name="T6" fmla="*/ 101 w 101"/>
                    <a:gd name="T7" fmla="*/ 20 h 36"/>
                    <a:gd name="T8" fmla="*/ 88 w 101"/>
                    <a:gd name="T9" fmla="*/ 0 h 36"/>
                    <a:gd name="T10" fmla="*/ 24 w 101"/>
                    <a:gd name="T11" fmla="*/ 0 h 36"/>
                    <a:gd name="T12" fmla="*/ 51 w 101"/>
                    <a:gd name="T13" fmla="*/ 6 h 36"/>
                    <a:gd name="T14" fmla="*/ 0 w 101"/>
                    <a:gd name="T15" fmla="*/ 2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36">
                      <a:moveTo>
                        <a:pt x="0" y="28"/>
                      </a:moveTo>
                      <a:lnTo>
                        <a:pt x="22" y="36"/>
                      </a:lnTo>
                      <a:lnTo>
                        <a:pt x="77" y="12"/>
                      </a:lnTo>
                      <a:lnTo>
                        <a:pt x="101" y="20"/>
                      </a:lnTo>
                      <a:lnTo>
                        <a:pt x="88" y="0"/>
                      </a:lnTo>
                      <a:lnTo>
                        <a:pt x="24" y="0"/>
                      </a:lnTo>
                      <a:lnTo>
                        <a:pt x="51" y="6"/>
                      </a:lnTo>
                      <a:lnTo>
                        <a:pt x="0" y="2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95" name="Freeform 291"/>
                <p:cNvSpPr>
                  <a:spLocks/>
                </p:cNvSpPr>
                <p:nvPr/>
              </p:nvSpPr>
              <p:spPr bwMode="auto">
                <a:xfrm>
                  <a:off x="3249" y="3090"/>
                  <a:ext cx="102" cy="38"/>
                </a:xfrm>
                <a:custGeom>
                  <a:avLst/>
                  <a:gdLst>
                    <a:gd name="T0" fmla="*/ 102 w 102"/>
                    <a:gd name="T1" fmla="*/ 8 h 38"/>
                    <a:gd name="T2" fmla="*/ 79 w 102"/>
                    <a:gd name="T3" fmla="*/ 0 h 38"/>
                    <a:gd name="T4" fmla="*/ 26 w 102"/>
                    <a:gd name="T5" fmla="*/ 24 h 38"/>
                    <a:gd name="T6" fmla="*/ 0 w 102"/>
                    <a:gd name="T7" fmla="*/ 16 h 38"/>
                    <a:gd name="T8" fmla="*/ 13 w 102"/>
                    <a:gd name="T9" fmla="*/ 38 h 38"/>
                    <a:gd name="T10" fmla="*/ 79 w 102"/>
                    <a:gd name="T11" fmla="*/ 38 h 38"/>
                    <a:gd name="T12" fmla="*/ 51 w 102"/>
                    <a:gd name="T13" fmla="*/ 30 h 38"/>
                    <a:gd name="T14" fmla="*/ 102 w 102"/>
                    <a:gd name="T15" fmla="*/ 8 h 3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2" h="38">
                      <a:moveTo>
                        <a:pt x="102" y="8"/>
                      </a:moveTo>
                      <a:lnTo>
                        <a:pt x="79" y="0"/>
                      </a:lnTo>
                      <a:lnTo>
                        <a:pt x="26" y="24"/>
                      </a:lnTo>
                      <a:lnTo>
                        <a:pt x="0" y="16"/>
                      </a:lnTo>
                      <a:lnTo>
                        <a:pt x="13" y="38"/>
                      </a:lnTo>
                      <a:lnTo>
                        <a:pt x="79" y="38"/>
                      </a:lnTo>
                      <a:lnTo>
                        <a:pt x="51" y="30"/>
                      </a:lnTo>
                      <a:lnTo>
                        <a:pt x="102"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96" name="Freeform 292"/>
                <p:cNvSpPr>
                  <a:spLocks/>
                </p:cNvSpPr>
                <p:nvPr/>
              </p:nvSpPr>
              <p:spPr bwMode="auto">
                <a:xfrm>
                  <a:off x="3249" y="3090"/>
                  <a:ext cx="102" cy="38"/>
                </a:xfrm>
                <a:custGeom>
                  <a:avLst/>
                  <a:gdLst>
                    <a:gd name="T0" fmla="*/ 102 w 102"/>
                    <a:gd name="T1" fmla="*/ 8 h 38"/>
                    <a:gd name="T2" fmla="*/ 79 w 102"/>
                    <a:gd name="T3" fmla="*/ 0 h 38"/>
                    <a:gd name="T4" fmla="*/ 26 w 102"/>
                    <a:gd name="T5" fmla="*/ 24 h 38"/>
                    <a:gd name="T6" fmla="*/ 0 w 102"/>
                    <a:gd name="T7" fmla="*/ 16 h 38"/>
                    <a:gd name="T8" fmla="*/ 13 w 102"/>
                    <a:gd name="T9" fmla="*/ 38 h 38"/>
                    <a:gd name="T10" fmla="*/ 79 w 102"/>
                    <a:gd name="T11" fmla="*/ 38 h 38"/>
                    <a:gd name="T12" fmla="*/ 51 w 102"/>
                    <a:gd name="T13" fmla="*/ 30 h 38"/>
                    <a:gd name="T14" fmla="*/ 102 w 102"/>
                    <a:gd name="T15" fmla="*/ 8 h 3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2" h="38">
                      <a:moveTo>
                        <a:pt x="102" y="8"/>
                      </a:moveTo>
                      <a:lnTo>
                        <a:pt x="79" y="0"/>
                      </a:lnTo>
                      <a:lnTo>
                        <a:pt x="26" y="24"/>
                      </a:lnTo>
                      <a:lnTo>
                        <a:pt x="0" y="16"/>
                      </a:lnTo>
                      <a:lnTo>
                        <a:pt x="13" y="38"/>
                      </a:lnTo>
                      <a:lnTo>
                        <a:pt x="79" y="38"/>
                      </a:lnTo>
                      <a:lnTo>
                        <a:pt x="51" y="30"/>
                      </a:lnTo>
                      <a:lnTo>
                        <a:pt x="102"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97" name="Freeform 293"/>
                <p:cNvSpPr>
                  <a:spLocks/>
                </p:cNvSpPr>
                <p:nvPr/>
              </p:nvSpPr>
              <p:spPr bwMode="auto">
                <a:xfrm>
                  <a:off x="3255" y="3046"/>
                  <a:ext cx="101" cy="36"/>
                </a:xfrm>
                <a:custGeom>
                  <a:avLst/>
                  <a:gdLst>
                    <a:gd name="T0" fmla="*/ 0 w 101"/>
                    <a:gd name="T1" fmla="*/ 8 h 36"/>
                    <a:gd name="T2" fmla="*/ 22 w 101"/>
                    <a:gd name="T3" fmla="*/ 0 h 36"/>
                    <a:gd name="T4" fmla="*/ 77 w 101"/>
                    <a:gd name="T5" fmla="*/ 22 h 36"/>
                    <a:gd name="T6" fmla="*/ 101 w 101"/>
                    <a:gd name="T7" fmla="*/ 16 h 36"/>
                    <a:gd name="T8" fmla="*/ 88 w 101"/>
                    <a:gd name="T9" fmla="*/ 36 h 36"/>
                    <a:gd name="T10" fmla="*/ 24 w 101"/>
                    <a:gd name="T11" fmla="*/ 36 h 36"/>
                    <a:gd name="T12" fmla="*/ 50 w 101"/>
                    <a:gd name="T13" fmla="*/ 30 h 36"/>
                    <a:gd name="T14" fmla="*/ 0 w 101"/>
                    <a:gd name="T15" fmla="*/ 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36">
                      <a:moveTo>
                        <a:pt x="0" y="8"/>
                      </a:moveTo>
                      <a:lnTo>
                        <a:pt x="22" y="0"/>
                      </a:lnTo>
                      <a:lnTo>
                        <a:pt x="77" y="22"/>
                      </a:lnTo>
                      <a:lnTo>
                        <a:pt x="101" y="16"/>
                      </a:lnTo>
                      <a:lnTo>
                        <a:pt x="88" y="36"/>
                      </a:lnTo>
                      <a:lnTo>
                        <a:pt x="24" y="36"/>
                      </a:lnTo>
                      <a:lnTo>
                        <a:pt x="50" y="30"/>
                      </a:lnTo>
                      <a:lnTo>
                        <a:pt x="0"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98" name="Freeform 294"/>
                <p:cNvSpPr>
                  <a:spLocks/>
                </p:cNvSpPr>
                <p:nvPr/>
              </p:nvSpPr>
              <p:spPr bwMode="auto">
                <a:xfrm>
                  <a:off x="3255" y="3046"/>
                  <a:ext cx="101" cy="36"/>
                </a:xfrm>
                <a:custGeom>
                  <a:avLst/>
                  <a:gdLst>
                    <a:gd name="T0" fmla="*/ 0 w 101"/>
                    <a:gd name="T1" fmla="*/ 8 h 36"/>
                    <a:gd name="T2" fmla="*/ 22 w 101"/>
                    <a:gd name="T3" fmla="*/ 0 h 36"/>
                    <a:gd name="T4" fmla="*/ 77 w 101"/>
                    <a:gd name="T5" fmla="*/ 22 h 36"/>
                    <a:gd name="T6" fmla="*/ 101 w 101"/>
                    <a:gd name="T7" fmla="*/ 16 h 36"/>
                    <a:gd name="T8" fmla="*/ 88 w 101"/>
                    <a:gd name="T9" fmla="*/ 36 h 36"/>
                    <a:gd name="T10" fmla="*/ 24 w 101"/>
                    <a:gd name="T11" fmla="*/ 36 h 36"/>
                    <a:gd name="T12" fmla="*/ 50 w 101"/>
                    <a:gd name="T13" fmla="*/ 30 h 36"/>
                    <a:gd name="T14" fmla="*/ 0 w 101"/>
                    <a:gd name="T15" fmla="*/ 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36">
                      <a:moveTo>
                        <a:pt x="0" y="8"/>
                      </a:moveTo>
                      <a:lnTo>
                        <a:pt x="22" y="0"/>
                      </a:lnTo>
                      <a:lnTo>
                        <a:pt x="77" y="22"/>
                      </a:lnTo>
                      <a:lnTo>
                        <a:pt x="101" y="16"/>
                      </a:lnTo>
                      <a:lnTo>
                        <a:pt x="88" y="36"/>
                      </a:lnTo>
                      <a:lnTo>
                        <a:pt x="24" y="36"/>
                      </a:lnTo>
                      <a:lnTo>
                        <a:pt x="50" y="30"/>
                      </a:lnTo>
                      <a:lnTo>
                        <a:pt x="0"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99" name="Freeform 295"/>
                <p:cNvSpPr>
                  <a:spLocks/>
                </p:cNvSpPr>
                <p:nvPr/>
              </p:nvSpPr>
              <p:spPr bwMode="auto">
                <a:xfrm>
                  <a:off x="3356" y="3094"/>
                  <a:ext cx="102" cy="36"/>
                </a:xfrm>
                <a:custGeom>
                  <a:avLst/>
                  <a:gdLst>
                    <a:gd name="T0" fmla="*/ 102 w 102"/>
                    <a:gd name="T1" fmla="*/ 28 h 36"/>
                    <a:gd name="T2" fmla="*/ 79 w 102"/>
                    <a:gd name="T3" fmla="*/ 36 h 36"/>
                    <a:gd name="T4" fmla="*/ 26 w 102"/>
                    <a:gd name="T5" fmla="*/ 12 h 36"/>
                    <a:gd name="T6" fmla="*/ 0 w 102"/>
                    <a:gd name="T7" fmla="*/ 20 h 36"/>
                    <a:gd name="T8" fmla="*/ 13 w 102"/>
                    <a:gd name="T9" fmla="*/ 0 h 36"/>
                    <a:gd name="T10" fmla="*/ 79 w 102"/>
                    <a:gd name="T11" fmla="*/ 0 h 36"/>
                    <a:gd name="T12" fmla="*/ 51 w 102"/>
                    <a:gd name="T13" fmla="*/ 6 h 36"/>
                    <a:gd name="T14" fmla="*/ 102 w 102"/>
                    <a:gd name="T15" fmla="*/ 2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2" h="36">
                      <a:moveTo>
                        <a:pt x="102" y="28"/>
                      </a:moveTo>
                      <a:lnTo>
                        <a:pt x="79" y="36"/>
                      </a:lnTo>
                      <a:lnTo>
                        <a:pt x="26" y="12"/>
                      </a:lnTo>
                      <a:lnTo>
                        <a:pt x="0" y="20"/>
                      </a:lnTo>
                      <a:lnTo>
                        <a:pt x="13" y="0"/>
                      </a:lnTo>
                      <a:lnTo>
                        <a:pt x="79" y="0"/>
                      </a:lnTo>
                      <a:lnTo>
                        <a:pt x="51" y="6"/>
                      </a:lnTo>
                      <a:lnTo>
                        <a:pt x="102" y="2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100" name="Freeform 296"/>
                <p:cNvSpPr>
                  <a:spLocks/>
                </p:cNvSpPr>
                <p:nvPr/>
              </p:nvSpPr>
              <p:spPr bwMode="auto">
                <a:xfrm>
                  <a:off x="3356" y="3094"/>
                  <a:ext cx="102" cy="36"/>
                </a:xfrm>
                <a:custGeom>
                  <a:avLst/>
                  <a:gdLst>
                    <a:gd name="T0" fmla="*/ 102 w 102"/>
                    <a:gd name="T1" fmla="*/ 28 h 36"/>
                    <a:gd name="T2" fmla="*/ 79 w 102"/>
                    <a:gd name="T3" fmla="*/ 36 h 36"/>
                    <a:gd name="T4" fmla="*/ 26 w 102"/>
                    <a:gd name="T5" fmla="*/ 12 h 36"/>
                    <a:gd name="T6" fmla="*/ 0 w 102"/>
                    <a:gd name="T7" fmla="*/ 20 h 36"/>
                    <a:gd name="T8" fmla="*/ 13 w 102"/>
                    <a:gd name="T9" fmla="*/ 0 h 36"/>
                    <a:gd name="T10" fmla="*/ 79 w 102"/>
                    <a:gd name="T11" fmla="*/ 0 h 36"/>
                    <a:gd name="T12" fmla="*/ 51 w 102"/>
                    <a:gd name="T13" fmla="*/ 6 h 36"/>
                    <a:gd name="T14" fmla="*/ 102 w 102"/>
                    <a:gd name="T15" fmla="*/ 2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2" h="36">
                      <a:moveTo>
                        <a:pt x="102" y="28"/>
                      </a:moveTo>
                      <a:lnTo>
                        <a:pt x="79" y="36"/>
                      </a:lnTo>
                      <a:lnTo>
                        <a:pt x="26" y="12"/>
                      </a:lnTo>
                      <a:lnTo>
                        <a:pt x="0" y="20"/>
                      </a:lnTo>
                      <a:lnTo>
                        <a:pt x="13" y="0"/>
                      </a:lnTo>
                      <a:lnTo>
                        <a:pt x="79" y="0"/>
                      </a:lnTo>
                      <a:lnTo>
                        <a:pt x="51" y="6"/>
                      </a:lnTo>
                      <a:lnTo>
                        <a:pt x="102" y="2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grpSp>
          <p:grpSp>
            <p:nvGrpSpPr>
              <p:cNvPr id="84" name="Group 297"/>
              <p:cNvGrpSpPr>
                <a:grpSpLocks/>
              </p:cNvGrpSpPr>
              <p:nvPr/>
            </p:nvGrpSpPr>
            <p:grpSpPr bwMode="auto">
              <a:xfrm>
                <a:off x="3251" y="3048"/>
                <a:ext cx="212" cy="84"/>
                <a:chOff x="3251" y="3048"/>
                <a:chExt cx="212" cy="84"/>
              </a:xfrm>
            </p:grpSpPr>
            <p:sp>
              <p:nvSpPr>
                <p:cNvPr id="85" name="Freeform 298"/>
                <p:cNvSpPr>
                  <a:spLocks/>
                </p:cNvSpPr>
                <p:nvPr/>
              </p:nvSpPr>
              <p:spPr bwMode="auto">
                <a:xfrm>
                  <a:off x="3362" y="3050"/>
                  <a:ext cx="101" cy="36"/>
                </a:xfrm>
                <a:custGeom>
                  <a:avLst/>
                  <a:gdLst>
                    <a:gd name="T0" fmla="*/ 0 w 101"/>
                    <a:gd name="T1" fmla="*/ 28 h 36"/>
                    <a:gd name="T2" fmla="*/ 22 w 101"/>
                    <a:gd name="T3" fmla="*/ 36 h 36"/>
                    <a:gd name="T4" fmla="*/ 77 w 101"/>
                    <a:gd name="T5" fmla="*/ 12 h 36"/>
                    <a:gd name="T6" fmla="*/ 101 w 101"/>
                    <a:gd name="T7" fmla="*/ 20 h 36"/>
                    <a:gd name="T8" fmla="*/ 88 w 101"/>
                    <a:gd name="T9" fmla="*/ 0 h 36"/>
                    <a:gd name="T10" fmla="*/ 24 w 101"/>
                    <a:gd name="T11" fmla="*/ 0 h 36"/>
                    <a:gd name="T12" fmla="*/ 51 w 101"/>
                    <a:gd name="T13" fmla="*/ 6 h 36"/>
                    <a:gd name="T14" fmla="*/ 0 w 101"/>
                    <a:gd name="T15" fmla="*/ 2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36">
                      <a:moveTo>
                        <a:pt x="0" y="28"/>
                      </a:moveTo>
                      <a:lnTo>
                        <a:pt x="22" y="36"/>
                      </a:lnTo>
                      <a:lnTo>
                        <a:pt x="77" y="12"/>
                      </a:lnTo>
                      <a:lnTo>
                        <a:pt x="101" y="20"/>
                      </a:lnTo>
                      <a:lnTo>
                        <a:pt x="88" y="0"/>
                      </a:lnTo>
                      <a:lnTo>
                        <a:pt x="24" y="0"/>
                      </a:lnTo>
                      <a:lnTo>
                        <a:pt x="51" y="6"/>
                      </a:lnTo>
                      <a:lnTo>
                        <a:pt x="0"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86" name="Freeform 299"/>
                <p:cNvSpPr>
                  <a:spLocks/>
                </p:cNvSpPr>
                <p:nvPr/>
              </p:nvSpPr>
              <p:spPr bwMode="auto">
                <a:xfrm>
                  <a:off x="3362" y="3050"/>
                  <a:ext cx="101" cy="36"/>
                </a:xfrm>
                <a:custGeom>
                  <a:avLst/>
                  <a:gdLst>
                    <a:gd name="T0" fmla="*/ 0 w 101"/>
                    <a:gd name="T1" fmla="*/ 28 h 36"/>
                    <a:gd name="T2" fmla="*/ 22 w 101"/>
                    <a:gd name="T3" fmla="*/ 36 h 36"/>
                    <a:gd name="T4" fmla="*/ 77 w 101"/>
                    <a:gd name="T5" fmla="*/ 12 h 36"/>
                    <a:gd name="T6" fmla="*/ 101 w 101"/>
                    <a:gd name="T7" fmla="*/ 20 h 36"/>
                    <a:gd name="T8" fmla="*/ 88 w 101"/>
                    <a:gd name="T9" fmla="*/ 0 h 36"/>
                    <a:gd name="T10" fmla="*/ 24 w 101"/>
                    <a:gd name="T11" fmla="*/ 0 h 36"/>
                    <a:gd name="T12" fmla="*/ 51 w 101"/>
                    <a:gd name="T13" fmla="*/ 6 h 36"/>
                    <a:gd name="T14" fmla="*/ 0 w 101"/>
                    <a:gd name="T15" fmla="*/ 2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36">
                      <a:moveTo>
                        <a:pt x="0" y="28"/>
                      </a:moveTo>
                      <a:lnTo>
                        <a:pt x="22" y="36"/>
                      </a:lnTo>
                      <a:lnTo>
                        <a:pt x="77" y="12"/>
                      </a:lnTo>
                      <a:lnTo>
                        <a:pt x="101" y="20"/>
                      </a:lnTo>
                      <a:lnTo>
                        <a:pt x="88" y="0"/>
                      </a:lnTo>
                      <a:lnTo>
                        <a:pt x="24" y="0"/>
                      </a:lnTo>
                      <a:lnTo>
                        <a:pt x="51" y="6"/>
                      </a:lnTo>
                      <a:lnTo>
                        <a:pt x="0"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87" name="Freeform 300"/>
                <p:cNvSpPr>
                  <a:spLocks/>
                </p:cNvSpPr>
                <p:nvPr/>
              </p:nvSpPr>
              <p:spPr bwMode="auto">
                <a:xfrm>
                  <a:off x="3251" y="3092"/>
                  <a:ext cx="101" cy="38"/>
                </a:xfrm>
                <a:custGeom>
                  <a:avLst/>
                  <a:gdLst>
                    <a:gd name="T0" fmla="*/ 101 w 101"/>
                    <a:gd name="T1" fmla="*/ 8 h 38"/>
                    <a:gd name="T2" fmla="*/ 79 w 101"/>
                    <a:gd name="T3" fmla="*/ 0 h 38"/>
                    <a:gd name="T4" fmla="*/ 26 w 101"/>
                    <a:gd name="T5" fmla="*/ 24 h 38"/>
                    <a:gd name="T6" fmla="*/ 0 w 101"/>
                    <a:gd name="T7" fmla="*/ 16 h 38"/>
                    <a:gd name="T8" fmla="*/ 13 w 101"/>
                    <a:gd name="T9" fmla="*/ 38 h 38"/>
                    <a:gd name="T10" fmla="*/ 79 w 101"/>
                    <a:gd name="T11" fmla="*/ 38 h 38"/>
                    <a:gd name="T12" fmla="*/ 51 w 101"/>
                    <a:gd name="T13" fmla="*/ 30 h 38"/>
                    <a:gd name="T14" fmla="*/ 101 w 101"/>
                    <a:gd name="T15" fmla="*/ 8 h 3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38">
                      <a:moveTo>
                        <a:pt x="101" y="8"/>
                      </a:moveTo>
                      <a:lnTo>
                        <a:pt x="79" y="0"/>
                      </a:lnTo>
                      <a:lnTo>
                        <a:pt x="26" y="24"/>
                      </a:lnTo>
                      <a:lnTo>
                        <a:pt x="0" y="16"/>
                      </a:lnTo>
                      <a:lnTo>
                        <a:pt x="13" y="38"/>
                      </a:lnTo>
                      <a:lnTo>
                        <a:pt x="79" y="38"/>
                      </a:lnTo>
                      <a:lnTo>
                        <a:pt x="51" y="30"/>
                      </a:lnTo>
                      <a:lnTo>
                        <a:pt x="101"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88" name="Freeform 301"/>
                <p:cNvSpPr>
                  <a:spLocks/>
                </p:cNvSpPr>
                <p:nvPr/>
              </p:nvSpPr>
              <p:spPr bwMode="auto">
                <a:xfrm>
                  <a:off x="3251" y="3092"/>
                  <a:ext cx="101" cy="38"/>
                </a:xfrm>
                <a:custGeom>
                  <a:avLst/>
                  <a:gdLst>
                    <a:gd name="T0" fmla="*/ 101 w 101"/>
                    <a:gd name="T1" fmla="*/ 8 h 38"/>
                    <a:gd name="T2" fmla="*/ 79 w 101"/>
                    <a:gd name="T3" fmla="*/ 0 h 38"/>
                    <a:gd name="T4" fmla="*/ 26 w 101"/>
                    <a:gd name="T5" fmla="*/ 24 h 38"/>
                    <a:gd name="T6" fmla="*/ 0 w 101"/>
                    <a:gd name="T7" fmla="*/ 16 h 38"/>
                    <a:gd name="T8" fmla="*/ 13 w 101"/>
                    <a:gd name="T9" fmla="*/ 38 h 38"/>
                    <a:gd name="T10" fmla="*/ 79 w 101"/>
                    <a:gd name="T11" fmla="*/ 38 h 38"/>
                    <a:gd name="T12" fmla="*/ 51 w 101"/>
                    <a:gd name="T13" fmla="*/ 30 h 38"/>
                    <a:gd name="T14" fmla="*/ 101 w 101"/>
                    <a:gd name="T15" fmla="*/ 8 h 3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38">
                      <a:moveTo>
                        <a:pt x="101" y="8"/>
                      </a:moveTo>
                      <a:lnTo>
                        <a:pt x="79" y="0"/>
                      </a:lnTo>
                      <a:lnTo>
                        <a:pt x="26" y="24"/>
                      </a:lnTo>
                      <a:lnTo>
                        <a:pt x="0" y="16"/>
                      </a:lnTo>
                      <a:lnTo>
                        <a:pt x="13" y="38"/>
                      </a:lnTo>
                      <a:lnTo>
                        <a:pt x="79" y="38"/>
                      </a:lnTo>
                      <a:lnTo>
                        <a:pt x="51" y="30"/>
                      </a:lnTo>
                      <a:lnTo>
                        <a:pt x="101"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89" name="Freeform 302"/>
                <p:cNvSpPr>
                  <a:spLocks/>
                </p:cNvSpPr>
                <p:nvPr/>
              </p:nvSpPr>
              <p:spPr bwMode="auto">
                <a:xfrm>
                  <a:off x="3257" y="3048"/>
                  <a:ext cx="101" cy="36"/>
                </a:xfrm>
                <a:custGeom>
                  <a:avLst/>
                  <a:gdLst>
                    <a:gd name="T0" fmla="*/ 0 w 101"/>
                    <a:gd name="T1" fmla="*/ 8 h 36"/>
                    <a:gd name="T2" fmla="*/ 22 w 101"/>
                    <a:gd name="T3" fmla="*/ 0 h 36"/>
                    <a:gd name="T4" fmla="*/ 77 w 101"/>
                    <a:gd name="T5" fmla="*/ 22 h 36"/>
                    <a:gd name="T6" fmla="*/ 101 w 101"/>
                    <a:gd name="T7" fmla="*/ 16 h 36"/>
                    <a:gd name="T8" fmla="*/ 88 w 101"/>
                    <a:gd name="T9" fmla="*/ 36 h 36"/>
                    <a:gd name="T10" fmla="*/ 24 w 101"/>
                    <a:gd name="T11" fmla="*/ 36 h 36"/>
                    <a:gd name="T12" fmla="*/ 50 w 101"/>
                    <a:gd name="T13" fmla="*/ 30 h 36"/>
                    <a:gd name="T14" fmla="*/ 0 w 101"/>
                    <a:gd name="T15" fmla="*/ 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36">
                      <a:moveTo>
                        <a:pt x="0" y="8"/>
                      </a:moveTo>
                      <a:lnTo>
                        <a:pt x="22" y="0"/>
                      </a:lnTo>
                      <a:lnTo>
                        <a:pt x="77" y="22"/>
                      </a:lnTo>
                      <a:lnTo>
                        <a:pt x="101" y="16"/>
                      </a:lnTo>
                      <a:lnTo>
                        <a:pt x="88" y="36"/>
                      </a:lnTo>
                      <a:lnTo>
                        <a:pt x="24" y="36"/>
                      </a:lnTo>
                      <a:lnTo>
                        <a:pt x="50" y="30"/>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90" name="Freeform 303"/>
                <p:cNvSpPr>
                  <a:spLocks/>
                </p:cNvSpPr>
                <p:nvPr/>
              </p:nvSpPr>
              <p:spPr bwMode="auto">
                <a:xfrm>
                  <a:off x="3257" y="3048"/>
                  <a:ext cx="101" cy="36"/>
                </a:xfrm>
                <a:custGeom>
                  <a:avLst/>
                  <a:gdLst>
                    <a:gd name="T0" fmla="*/ 0 w 101"/>
                    <a:gd name="T1" fmla="*/ 8 h 36"/>
                    <a:gd name="T2" fmla="*/ 22 w 101"/>
                    <a:gd name="T3" fmla="*/ 0 h 36"/>
                    <a:gd name="T4" fmla="*/ 77 w 101"/>
                    <a:gd name="T5" fmla="*/ 22 h 36"/>
                    <a:gd name="T6" fmla="*/ 101 w 101"/>
                    <a:gd name="T7" fmla="*/ 16 h 36"/>
                    <a:gd name="T8" fmla="*/ 88 w 101"/>
                    <a:gd name="T9" fmla="*/ 36 h 36"/>
                    <a:gd name="T10" fmla="*/ 24 w 101"/>
                    <a:gd name="T11" fmla="*/ 36 h 36"/>
                    <a:gd name="T12" fmla="*/ 50 w 101"/>
                    <a:gd name="T13" fmla="*/ 30 h 36"/>
                    <a:gd name="T14" fmla="*/ 0 w 101"/>
                    <a:gd name="T15" fmla="*/ 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36">
                      <a:moveTo>
                        <a:pt x="0" y="8"/>
                      </a:moveTo>
                      <a:lnTo>
                        <a:pt x="22" y="0"/>
                      </a:lnTo>
                      <a:lnTo>
                        <a:pt x="77" y="22"/>
                      </a:lnTo>
                      <a:lnTo>
                        <a:pt x="101" y="16"/>
                      </a:lnTo>
                      <a:lnTo>
                        <a:pt x="88" y="36"/>
                      </a:lnTo>
                      <a:lnTo>
                        <a:pt x="24" y="36"/>
                      </a:lnTo>
                      <a:lnTo>
                        <a:pt x="50" y="30"/>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91" name="Freeform 304"/>
                <p:cNvSpPr>
                  <a:spLocks/>
                </p:cNvSpPr>
                <p:nvPr/>
              </p:nvSpPr>
              <p:spPr bwMode="auto">
                <a:xfrm>
                  <a:off x="3358" y="3096"/>
                  <a:ext cx="102" cy="36"/>
                </a:xfrm>
                <a:custGeom>
                  <a:avLst/>
                  <a:gdLst>
                    <a:gd name="T0" fmla="*/ 102 w 102"/>
                    <a:gd name="T1" fmla="*/ 28 h 36"/>
                    <a:gd name="T2" fmla="*/ 79 w 102"/>
                    <a:gd name="T3" fmla="*/ 36 h 36"/>
                    <a:gd name="T4" fmla="*/ 26 w 102"/>
                    <a:gd name="T5" fmla="*/ 12 h 36"/>
                    <a:gd name="T6" fmla="*/ 0 w 102"/>
                    <a:gd name="T7" fmla="*/ 20 h 36"/>
                    <a:gd name="T8" fmla="*/ 13 w 102"/>
                    <a:gd name="T9" fmla="*/ 0 h 36"/>
                    <a:gd name="T10" fmla="*/ 79 w 102"/>
                    <a:gd name="T11" fmla="*/ 0 h 36"/>
                    <a:gd name="T12" fmla="*/ 51 w 102"/>
                    <a:gd name="T13" fmla="*/ 6 h 36"/>
                    <a:gd name="T14" fmla="*/ 102 w 102"/>
                    <a:gd name="T15" fmla="*/ 2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2" h="36">
                      <a:moveTo>
                        <a:pt x="102" y="28"/>
                      </a:moveTo>
                      <a:lnTo>
                        <a:pt x="79" y="36"/>
                      </a:lnTo>
                      <a:lnTo>
                        <a:pt x="26" y="12"/>
                      </a:lnTo>
                      <a:lnTo>
                        <a:pt x="0" y="20"/>
                      </a:lnTo>
                      <a:lnTo>
                        <a:pt x="13" y="0"/>
                      </a:lnTo>
                      <a:lnTo>
                        <a:pt x="79" y="0"/>
                      </a:lnTo>
                      <a:lnTo>
                        <a:pt x="51" y="6"/>
                      </a:lnTo>
                      <a:lnTo>
                        <a:pt x="102"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92" name="Freeform 305"/>
                <p:cNvSpPr>
                  <a:spLocks/>
                </p:cNvSpPr>
                <p:nvPr/>
              </p:nvSpPr>
              <p:spPr bwMode="auto">
                <a:xfrm>
                  <a:off x="3358" y="3096"/>
                  <a:ext cx="102" cy="36"/>
                </a:xfrm>
                <a:custGeom>
                  <a:avLst/>
                  <a:gdLst>
                    <a:gd name="T0" fmla="*/ 102 w 102"/>
                    <a:gd name="T1" fmla="*/ 28 h 36"/>
                    <a:gd name="T2" fmla="*/ 79 w 102"/>
                    <a:gd name="T3" fmla="*/ 36 h 36"/>
                    <a:gd name="T4" fmla="*/ 26 w 102"/>
                    <a:gd name="T5" fmla="*/ 12 h 36"/>
                    <a:gd name="T6" fmla="*/ 0 w 102"/>
                    <a:gd name="T7" fmla="*/ 20 h 36"/>
                    <a:gd name="T8" fmla="*/ 13 w 102"/>
                    <a:gd name="T9" fmla="*/ 0 h 36"/>
                    <a:gd name="T10" fmla="*/ 79 w 102"/>
                    <a:gd name="T11" fmla="*/ 0 h 36"/>
                    <a:gd name="T12" fmla="*/ 51 w 102"/>
                    <a:gd name="T13" fmla="*/ 6 h 36"/>
                    <a:gd name="T14" fmla="*/ 102 w 102"/>
                    <a:gd name="T15" fmla="*/ 2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2" h="36">
                      <a:moveTo>
                        <a:pt x="102" y="28"/>
                      </a:moveTo>
                      <a:lnTo>
                        <a:pt x="79" y="36"/>
                      </a:lnTo>
                      <a:lnTo>
                        <a:pt x="26" y="12"/>
                      </a:lnTo>
                      <a:lnTo>
                        <a:pt x="0" y="20"/>
                      </a:lnTo>
                      <a:lnTo>
                        <a:pt x="13" y="0"/>
                      </a:lnTo>
                      <a:lnTo>
                        <a:pt x="79" y="0"/>
                      </a:lnTo>
                      <a:lnTo>
                        <a:pt x="51" y="6"/>
                      </a:lnTo>
                      <a:lnTo>
                        <a:pt x="102"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grpSp>
        </p:grpSp>
        <p:sp>
          <p:nvSpPr>
            <p:cNvPr id="81" name="Line 306"/>
            <p:cNvSpPr>
              <a:spLocks noChangeShapeType="1"/>
            </p:cNvSpPr>
            <p:nvPr/>
          </p:nvSpPr>
          <p:spPr bwMode="auto">
            <a:xfrm>
              <a:off x="3202" y="3088"/>
              <a:ext cx="1" cy="80"/>
            </a:xfrm>
            <a:prstGeom prst="line">
              <a:avLst/>
            </a:prstGeom>
            <a:noFill/>
            <a:ln w="3175">
              <a:solidFill>
                <a:srgbClr val="AAE6FF"/>
              </a:solidFill>
              <a:round/>
              <a:headEnd/>
              <a:tailEnd/>
            </a:ln>
            <a:extLst>
              <a:ext uri="{909E8E84-426E-40DD-AFC4-6F175D3DCCD1}">
                <a14:hiddenFill xmlns:a14="http://schemas.microsoft.com/office/drawing/2010/main">
                  <a:noFill/>
                </a14:hiddenFill>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82" name="Line 307"/>
            <p:cNvSpPr>
              <a:spLocks noChangeShapeType="1"/>
            </p:cNvSpPr>
            <p:nvPr/>
          </p:nvSpPr>
          <p:spPr bwMode="auto">
            <a:xfrm>
              <a:off x="3510" y="3088"/>
              <a:ext cx="1" cy="80"/>
            </a:xfrm>
            <a:prstGeom prst="line">
              <a:avLst/>
            </a:prstGeom>
            <a:noFill/>
            <a:ln w="3175">
              <a:solidFill>
                <a:srgbClr val="AAE6FF"/>
              </a:solidFill>
              <a:round/>
              <a:headEnd/>
              <a:tailEnd/>
            </a:ln>
            <a:extLst>
              <a:ext uri="{909E8E84-426E-40DD-AFC4-6F175D3DCCD1}">
                <a14:hiddenFill xmlns:a14="http://schemas.microsoft.com/office/drawing/2010/main">
                  <a:noFill/>
                </a14:hiddenFill>
              </a:ext>
            </a:extLst>
          </p:spPr>
          <p:txBody>
            <a:bodyPr/>
            <a:lstStyle/>
            <a:p>
              <a:endParaRPr lang="zh-CN" altLang="en-US" sz="1400" b="1">
                <a:solidFill>
                  <a:srgbClr val="000099"/>
                </a:solidFill>
                <a:latin typeface="微软雅黑" pitchFamily="34" charset="-122"/>
                <a:ea typeface="微软雅黑" pitchFamily="34" charset="-122"/>
              </a:endParaRPr>
            </a:p>
          </p:txBody>
        </p:sp>
      </p:grpSp>
      <p:sp>
        <p:nvSpPr>
          <p:cNvPr id="101" name="Rectangle 308"/>
          <p:cNvSpPr>
            <a:spLocks noChangeArrowheads="1"/>
          </p:cNvSpPr>
          <p:nvPr/>
        </p:nvSpPr>
        <p:spPr bwMode="auto">
          <a:xfrm>
            <a:off x="6156415" y="2477488"/>
            <a:ext cx="729863" cy="3230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102" name="Rectangle 309"/>
          <p:cNvSpPr>
            <a:spLocks noChangeArrowheads="1"/>
          </p:cNvSpPr>
          <p:nvPr/>
        </p:nvSpPr>
        <p:spPr bwMode="auto">
          <a:xfrm>
            <a:off x="6538749" y="2918228"/>
            <a:ext cx="538609"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1" hangingPunct="1"/>
            <a:r>
              <a:rPr kumimoji="1" lang="zh-CN" altLang="en-US" sz="1400" b="1" dirty="0">
                <a:solidFill>
                  <a:srgbClr val="000099"/>
                </a:solidFill>
                <a:latin typeface="微软雅黑" pitchFamily="34" charset="-122"/>
                <a:ea typeface="微软雅黑" pitchFamily="34" charset="-122"/>
              </a:rPr>
              <a:t>互联网</a:t>
            </a:r>
          </a:p>
        </p:txBody>
      </p:sp>
      <p:sp>
        <p:nvSpPr>
          <p:cNvPr id="103" name="Rectangle 310"/>
          <p:cNvSpPr>
            <a:spLocks noChangeArrowheads="1"/>
          </p:cNvSpPr>
          <p:nvPr/>
        </p:nvSpPr>
        <p:spPr bwMode="auto">
          <a:xfrm>
            <a:off x="3635069" y="2550744"/>
            <a:ext cx="327853" cy="301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104" name="Rectangle 311"/>
          <p:cNvSpPr>
            <a:spLocks noChangeArrowheads="1"/>
          </p:cNvSpPr>
          <p:nvPr/>
        </p:nvSpPr>
        <p:spPr bwMode="auto">
          <a:xfrm>
            <a:off x="2933828" y="3134394"/>
            <a:ext cx="355175" cy="302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105" name="Rectangle 312"/>
          <p:cNvSpPr>
            <a:spLocks noChangeArrowheads="1"/>
          </p:cNvSpPr>
          <p:nvPr/>
        </p:nvSpPr>
        <p:spPr bwMode="auto">
          <a:xfrm>
            <a:off x="1947668" y="2842569"/>
            <a:ext cx="357776" cy="301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107" name="Rectangle 314"/>
          <p:cNvSpPr>
            <a:spLocks noChangeArrowheads="1"/>
          </p:cNvSpPr>
          <p:nvPr/>
        </p:nvSpPr>
        <p:spPr bwMode="auto">
          <a:xfrm>
            <a:off x="3631167" y="2571160"/>
            <a:ext cx="19877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1" hangingPunct="1"/>
            <a:r>
              <a:rPr kumimoji="1" lang="en-US" altLang="zh-CN" sz="1400" b="1">
                <a:solidFill>
                  <a:srgbClr val="000099"/>
                </a:solidFill>
                <a:latin typeface="微软雅黑" pitchFamily="34" charset="-122"/>
                <a:ea typeface="微软雅黑" pitchFamily="34" charset="-122"/>
              </a:rPr>
              <a:t>R</a:t>
            </a:r>
            <a:r>
              <a:rPr kumimoji="1" lang="en-US" altLang="zh-CN" sz="1400" b="1" baseline="-25000">
                <a:solidFill>
                  <a:srgbClr val="000099"/>
                </a:solidFill>
                <a:latin typeface="微软雅黑" pitchFamily="34" charset="-122"/>
                <a:ea typeface="微软雅黑" pitchFamily="34" charset="-122"/>
              </a:rPr>
              <a:t>1</a:t>
            </a:r>
          </a:p>
        </p:txBody>
      </p:sp>
      <p:sp>
        <p:nvSpPr>
          <p:cNvPr id="108" name="Rectangle 315"/>
          <p:cNvSpPr>
            <a:spLocks noChangeArrowheads="1"/>
          </p:cNvSpPr>
          <p:nvPr/>
        </p:nvSpPr>
        <p:spPr bwMode="auto">
          <a:xfrm>
            <a:off x="5779123" y="2572360"/>
            <a:ext cx="19877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1" hangingPunct="1"/>
            <a:r>
              <a:rPr kumimoji="1" lang="en-US" altLang="zh-CN" sz="1400" b="1">
                <a:solidFill>
                  <a:srgbClr val="000099"/>
                </a:solidFill>
                <a:latin typeface="微软雅黑" pitchFamily="34" charset="-122"/>
                <a:ea typeface="微软雅黑" pitchFamily="34" charset="-122"/>
              </a:rPr>
              <a:t>R</a:t>
            </a:r>
            <a:r>
              <a:rPr kumimoji="1" lang="en-US" altLang="zh-CN" sz="1400" b="1" baseline="-25000">
                <a:solidFill>
                  <a:srgbClr val="000099"/>
                </a:solidFill>
                <a:latin typeface="微软雅黑" pitchFamily="34" charset="-122"/>
                <a:ea typeface="微软雅黑" pitchFamily="34" charset="-122"/>
              </a:rPr>
              <a:t>2</a:t>
            </a:r>
          </a:p>
        </p:txBody>
      </p:sp>
      <p:pic>
        <p:nvPicPr>
          <p:cNvPr id="109" name="图片 10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441832" y="1619849"/>
            <a:ext cx="441076" cy="617506"/>
          </a:xfrm>
          <a:prstGeom prst="rect">
            <a:avLst/>
          </a:prstGeom>
        </p:spPr>
      </p:pic>
      <p:pic>
        <p:nvPicPr>
          <p:cNvPr id="110" name="Picture 197" descr="jisuanji"/>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428579" y="1855731"/>
            <a:ext cx="516657" cy="516658"/>
          </a:xfrm>
          <a:prstGeom prst="rect">
            <a:avLst/>
          </a:prstGeom>
          <a:noFill/>
          <a:extLst>
            <a:ext uri="{909E8E84-426E-40DD-AFC4-6F175D3DCCD1}">
              <a14:hiddenFill xmlns:a14="http://schemas.microsoft.com/office/drawing/2010/main">
                <a:solidFill>
                  <a:srgbClr val="FFFFFF"/>
                </a:solidFill>
              </a14:hiddenFill>
            </a:ext>
          </a:extLst>
        </p:spPr>
      </p:pic>
      <p:pic>
        <p:nvPicPr>
          <p:cNvPr id="111" name="Picture 197" descr="jisuanji"/>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499835" y="2432164"/>
            <a:ext cx="516657" cy="516658"/>
          </a:xfrm>
          <a:prstGeom prst="rect">
            <a:avLst/>
          </a:prstGeom>
          <a:noFill/>
          <a:extLst>
            <a:ext uri="{909E8E84-426E-40DD-AFC4-6F175D3DCCD1}">
              <a14:hiddenFill xmlns:a14="http://schemas.microsoft.com/office/drawing/2010/main">
                <a:solidFill>
                  <a:srgbClr val="FFFFFF"/>
                </a:solidFill>
              </a14:hiddenFill>
            </a:ext>
          </a:extLst>
        </p:spPr>
      </p:pic>
      <p:pic>
        <p:nvPicPr>
          <p:cNvPr id="112" name="Picture 197" descr="jisuanji"/>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428579" y="3432925"/>
            <a:ext cx="516657" cy="516658"/>
          </a:xfrm>
          <a:prstGeom prst="rect">
            <a:avLst/>
          </a:prstGeom>
          <a:noFill/>
          <a:extLst>
            <a:ext uri="{909E8E84-426E-40DD-AFC4-6F175D3DCCD1}">
              <a14:hiddenFill xmlns:a14="http://schemas.microsoft.com/office/drawing/2010/main">
                <a:solidFill>
                  <a:srgbClr val="FFFFFF"/>
                </a:solidFill>
              </a14:hiddenFill>
            </a:ext>
          </a:extLst>
        </p:spPr>
      </p:pic>
      <p:pic>
        <p:nvPicPr>
          <p:cNvPr id="113" name="Picture 197" descr="jisuanji"/>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30256" y="2930408"/>
            <a:ext cx="516657" cy="516658"/>
          </a:xfrm>
          <a:prstGeom prst="rect">
            <a:avLst/>
          </a:prstGeom>
          <a:noFill/>
          <a:extLst>
            <a:ext uri="{909E8E84-426E-40DD-AFC4-6F175D3DCCD1}">
              <a14:hiddenFill xmlns:a14="http://schemas.microsoft.com/office/drawing/2010/main">
                <a:solidFill>
                  <a:srgbClr val="FFFFFF"/>
                </a:solidFill>
              </a14:hiddenFill>
            </a:ext>
          </a:extLst>
        </p:spPr>
      </p:pic>
      <p:pic>
        <p:nvPicPr>
          <p:cNvPr id="114" name="图片 11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699008" y="2282336"/>
            <a:ext cx="441076" cy="617506"/>
          </a:xfrm>
          <a:prstGeom prst="rect">
            <a:avLst/>
          </a:prstGeom>
        </p:spPr>
      </p:pic>
      <p:pic>
        <p:nvPicPr>
          <p:cNvPr id="115" name="图片 1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699008" y="3002416"/>
            <a:ext cx="441076" cy="617506"/>
          </a:xfrm>
          <a:prstGeom prst="rect">
            <a:avLst/>
          </a:prstGeom>
        </p:spPr>
      </p:pic>
      <p:pic>
        <p:nvPicPr>
          <p:cNvPr id="116" name="图片 11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441832" y="3578480"/>
            <a:ext cx="441076" cy="617506"/>
          </a:xfrm>
          <a:prstGeom prst="rect">
            <a:avLst/>
          </a:prstGeom>
        </p:spPr>
      </p:pic>
      <p:pic>
        <p:nvPicPr>
          <p:cNvPr id="117" name="图片 11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639810" y="3558948"/>
            <a:ext cx="441076" cy="617506"/>
          </a:xfrm>
          <a:prstGeom prst="rect">
            <a:avLst/>
          </a:prstGeom>
        </p:spPr>
      </p:pic>
      <p:sp>
        <p:nvSpPr>
          <p:cNvPr id="118" name="矩形 117"/>
          <p:cNvSpPr/>
          <p:nvPr/>
        </p:nvSpPr>
        <p:spPr>
          <a:xfrm>
            <a:off x="3030430" y="1298535"/>
            <a:ext cx="3331460" cy="738664"/>
          </a:xfrm>
          <a:prstGeom prst="rect">
            <a:avLst/>
          </a:prstGeom>
          <a:solidFill>
            <a:srgbClr val="66FF66"/>
          </a:solidFill>
          <a:ln>
            <a:solidFill>
              <a:schemeClr val="tx1"/>
            </a:solidFill>
          </a:ln>
        </p:spPr>
        <p:txBody>
          <a:bodyPr wrap="square">
            <a:spAutoFit/>
          </a:bodyPr>
          <a:lstStyle/>
          <a:p>
            <a:r>
              <a:rPr kumimoji="1" lang="en-US" altLang="zh-CN" sz="1400" b="1" dirty="0">
                <a:latin typeface="微软雅黑" pitchFamily="34" charset="-122"/>
                <a:ea typeface="微软雅黑" pitchFamily="34" charset="-122"/>
              </a:rPr>
              <a:t>(4) </a:t>
            </a:r>
            <a:r>
              <a:rPr kumimoji="1" lang="zh-CN" altLang="en-US" sz="1400" b="1" dirty="0">
                <a:latin typeface="微软雅黑" pitchFamily="34" charset="-122"/>
                <a:ea typeface="微软雅黑" pitchFamily="34" charset="-122"/>
              </a:rPr>
              <a:t>源点服务器将所请求的对象放在 </a:t>
            </a:r>
            <a:r>
              <a:rPr kumimoji="1" lang="en-US" altLang="zh-CN" sz="1400" b="1" dirty="0">
                <a:latin typeface="微软雅黑" pitchFamily="34" charset="-122"/>
                <a:ea typeface="微软雅黑" pitchFamily="34" charset="-122"/>
              </a:rPr>
              <a:t>HTTP </a:t>
            </a:r>
            <a:r>
              <a:rPr kumimoji="1" lang="zh-CN" altLang="en-US" sz="1400" b="1" dirty="0">
                <a:latin typeface="微软雅黑" pitchFamily="34" charset="-122"/>
                <a:ea typeface="微软雅黑" pitchFamily="34" charset="-122"/>
              </a:rPr>
              <a:t>响应报文中返回给校园网的高速缓存。</a:t>
            </a:r>
          </a:p>
        </p:txBody>
      </p:sp>
      <p:sp>
        <p:nvSpPr>
          <p:cNvPr id="119" name="Text Box 328"/>
          <p:cNvSpPr txBox="1">
            <a:spLocks noChangeArrowheads="1"/>
          </p:cNvSpPr>
          <p:nvPr/>
        </p:nvSpPr>
        <p:spPr bwMode="auto">
          <a:xfrm>
            <a:off x="3761576" y="3655151"/>
            <a:ext cx="1621051" cy="5236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a:r>
              <a:rPr lang="zh-CN" altLang="en-US" sz="1400" b="1" dirty="0">
                <a:solidFill>
                  <a:srgbClr val="000099"/>
                </a:solidFill>
                <a:latin typeface="微软雅黑" pitchFamily="34" charset="-122"/>
                <a:ea typeface="微软雅黑" pitchFamily="34" charset="-122"/>
              </a:rPr>
              <a:t>校园网的高速缓存</a:t>
            </a:r>
          </a:p>
          <a:p>
            <a:pPr algn="ctr"/>
            <a:r>
              <a:rPr lang="zh-CN" altLang="en-US" sz="1400" b="1" dirty="0">
                <a:solidFill>
                  <a:srgbClr val="000099"/>
                </a:solidFill>
                <a:latin typeface="微软雅黑" pitchFamily="34" charset="-122"/>
                <a:ea typeface="微软雅黑" pitchFamily="34" charset="-122"/>
              </a:rPr>
              <a:t>（代理服务器）</a:t>
            </a:r>
          </a:p>
        </p:txBody>
      </p:sp>
      <p:cxnSp>
        <p:nvCxnSpPr>
          <p:cNvPr id="120" name="直接箭头连接符 119"/>
          <p:cNvCxnSpPr/>
          <p:nvPr/>
        </p:nvCxnSpPr>
        <p:spPr>
          <a:xfrm flipH="1">
            <a:off x="2977610" y="3814786"/>
            <a:ext cx="821385" cy="134797"/>
          </a:xfrm>
          <a:prstGeom prst="straightConnector1">
            <a:avLst/>
          </a:prstGeom>
          <a:ln w="19050">
            <a:solidFill>
              <a:srgbClr val="0000F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21" name="Freeform 325"/>
          <p:cNvSpPr>
            <a:spLocks/>
          </p:cNvSpPr>
          <p:nvPr/>
        </p:nvSpPr>
        <p:spPr bwMode="auto">
          <a:xfrm>
            <a:off x="2860347" y="2037199"/>
            <a:ext cx="4838661" cy="1597317"/>
          </a:xfrm>
          <a:custGeom>
            <a:avLst/>
            <a:gdLst>
              <a:gd name="T0" fmla="*/ 0 w 3356"/>
              <a:gd name="T1" fmla="*/ 2147483646 h 1179"/>
              <a:gd name="T2" fmla="*/ 2147483646 w 3356"/>
              <a:gd name="T3" fmla="*/ 2147483646 h 1179"/>
              <a:gd name="T4" fmla="*/ 2147483646 w 3356"/>
              <a:gd name="T5" fmla="*/ 2147483646 h 1179"/>
              <a:gd name="T6" fmla="*/ 2147483646 w 3356"/>
              <a:gd name="T7" fmla="*/ 2147483646 h 1179"/>
              <a:gd name="T8" fmla="*/ 2147483646 w 3356"/>
              <a:gd name="T9" fmla="*/ 2147483646 h 1179"/>
              <a:gd name="T10" fmla="*/ 2147483646 w 3356"/>
              <a:gd name="T11" fmla="*/ 2147483646 h 1179"/>
              <a:gd name="T12" fmla="*/ 2147483646 w 3356"/>
              <a:gd name="T13" fmla="*/ 2147483646 h 1179"/>
              <a:gd name="T14" fmla="*/ 2147483646 w 3356"/>
              <a:gd name="T15" fmla="*/ 2147483646 h 1179"/>
              <a:gd name="T16" fmla="*/ 2147483646 w 3356"/>
              <a:gd name="T17" fmla="*/ 0 h 117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356" h="1179">
                <a:moveTo>
                  <a:pt x="0" y="1179"/>
                </a:moveTo>
                <a:cubicBezTo>
                  <a:pt x="64" y="1127"/>
                  <a:pt x="263" y="937"/>
                  <a:pt x="385" y="867"/>
                </a:cubicBezTo>
                <a:cubicBezTo>
                  <a:pt x="507" y="797"/>
                  <a:pt x="552" y="778"/>
                  <a:pt x="732" y="758"/>
                </a:cubicBezTo>
                <a:cubicBezTo>
                  <a:pt x="912" y="738"/>
                  <a:pt x="1271" y="752"/>
                  <a:pt x="1464" y="749"/>
                </a:cubicBezTo>
                <a:cubicBezTo>
                  <a:pt x="1657" y="746"/>
                  <a:pt x="1767" y="750"/>
                  <a:pt x="1893" y="739"/>
                </a:cubicBezTo>
                <a:cubicBezTo>
                  <a:pt x="2019" y="728"/>
                  <a:pt x="2099" y="720"/>
                  <a:pt x="2222" y="680"/>
                </a:cubicBezTo>
                <a:cubicBezTo>
                  <a:pt x="2345" y="640"/>
                  <a:pt x="2503" y="567"/>
                  <a:pt x="2631" y="499"/>
                </a:cubicBezTo>
                <a:cubicBezTo>
                  <a:pt x="2759" y="431"/>
                  <a:pt x="2872" y="355"/>
                  <a:pt x="2993" y="272"/>
                </a:cubicBezTo>
                <a:cubicBezTo>
                  <a:pt x="3114" y="189"/>
                  <a:pt x="3295" y="53"/>
                  <a:pt x="3356" y="0"/>
                </a:cubicBezTo>
              </a:path>
            </a:pathLst>
          </a:custGeom>
          <a:noFill/>
          <a:ln w="57150" cmpd="sng">
            <a:solidFill>
              <a:srgbClr val="CC00CC"/>
            </a:solidFill>
            <a:round/>
            <a:headEnd type="triangl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endParaRPr>
          </a:p>
        </p:txBody>
      </p:sp>
      <p:sp>
        <p:nvSpPr>
          <p:cNvPr id="125" name="Rectangle 255"/>
          <p:cNvSpPr>
            <a:spLocks noChangeArrowheads="1"/>
          </p:cNvSpPr>
          <p:nvPr/>
        </p:nvSpPr>
        <p:spPr bwMode="auto">
          <a:xfrm>
            <a:off x="2773384" y="2349709"/>
            <a:ext cx="461665"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1" hangingPunct="1"/>
            <a:r>
              <a:rPr kumimoji="1" lang="zh-CN" altLang="en-US" sz="1200" b="1" dirty="0">
                <a:solidFill>
                  <a:schemeClr val="bg1"/>
                </a:solidFill>
                <a:latin typeface="微软雅黑" pitchFamily="34" charset="-122"/>
                <a:ea typeface="微软雅黑" pitchFamily="34" charset="-122"/>
              </a:rPr>
              <a:t>校园网</a:t>
            </a:r>
          </a:p>
        </p:txBody>
      </p:sp>
      <p:sp>
        <p:nvSpPr>
          <p:cNvPr id="126" name="Rectangle 313"/>
          <p:cNvSpPr>
            <a:spLocks noChangeArrowheads="1"/>
          </p:cNvSpPr>
          <p:nvPr/>
        </p:nvSpPr>
        <p:spPr bwMode="auto">
          <a:xfrm>
            <a:off x="965070" y="2717192"/>
            <a:ext cx="461665"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1" hangingPunct="1"/>
            <a:r>
              <a:rPr kumimoji="1" lang="zh-CN" altLang="en-US" sz="1200" b="1" dirty="0">
                <a:solidFill>
                  <a:schemeClr val="bg1"/>
                </a:solidFill>
                <a:latin typeface="微软雅黑" pitchFamily="34" charset="-122"/>
                <a:ea typeface="微软雅黑" pitchFamily="34" charset="-122"/>
              </a:rPr>
              <a:t>浏览器</a:t>
            </a:r>
          </a:p>
        </p:txBody>
      </p:sp>
    </p:spTree>
    <p:extLst>
      <p:ext uri="{BB962C8B-B14F-4D97-AF65-F5344CB8AC3E}">
        <p14:creationId xmlns:p14="http://schemas.microsoft.com/office/powerpoint/2010/main" val="1764896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121"/>
                                        </p:tgtEl>
                                        <p:attrNameLst>
                                          <p:attrName>style.visibility</p:attrName>
                                        </p:attrNameLst>
                                      </p:cBhvr>
                                      <p:to>
                                        <p:strVal val="visible"/>
                                      </p:to>
                                    </p:set>
                                    <p:animEffect transition="in" filter="wipe(right)">
                                      <p:cBhvr>
                                        <p:cTn id="7" dur="2000"/>
                                        <p:tgtEl>
                                          <p:spTgt spid="1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圆角矩形 124"/>
          <p:cNvSpPr/>
          <p:nvPr/>
        </p:nvSpPr>
        <p:spPr>
          <a:xfrm>
            <a:off x="556963" y="1057072"/>
            <a:ext cx="8048775" cy="331493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6" name="AutoShape 5"/>
          <p:cNvSpPr>
            <a:spLocks noChangeArrowheads="1"/>
          </p:cNvSpPr>
          <p:nvPr/>
        </p:nvSpPr>
        <p:spPr bwMode="auto">
          <a:xfrm>
            <a:off x="556963" y="656538"/>
            <a:ext cx="8048776"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27" name="矩形 126"/>
          <p:cNvSpPr/>
          <p:nvPr/>
        </p:nvSpPr>
        <p:spPr>
          <a:xfrm>
            <a:off x="645268" y="614298"/>
            <a:ext cx="2492990" cy="400110"/>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000" b="1" dirty="0">
                <a:latin typeface="微软雅黑" pitchFamily="34" charset="-122"/>
                <a:ea typeface="微软雅黑" pitchFamily="34" charset="-122"/>
              </a:rPr>
              <a:t>使用高速缓存的情况</a:t>
            </a:r>
          </a:p>
        </p:txBody>
      </p:sp>
      <p:grpSp>
        <p:nvGrpSpPr>
          <p:cNvPr id="6" name="Group 24"/>
          <p:cNvGrpSpPr>
            <a:grpSpLocks/>
          </p:cNvGrpSpPr>
          <p:nvPr/>
        </p:nvGrpSpPr>
        <p:grpSpPr bwMode="auto">
          <a:xfrm>
            <a:off x="703908" y="1921459"/>
            <a:ext cx="2948074" cy="2120836"/>
            <a:chOff x="912" y="768"/>
            <a:chExt cx="2400" cy="1584"/>
          </a:xfrm>
          <a:solidFill>
            <a:srgbClr val="0066FF"/>
          </a:solidFill>
        </p:grpSpPr>
        <p:sp>
          <p:nvSpPr>
            <p:cNvPr id="10" name="Oval 25"/>
            <p:cNvSpPr>
              <a:spLocks noChangeArrowheads="1"/>
            </p:cNvSpPr>
            <p:nvPr/>
          </p:nvSpPr>
          <p:spPr bwMode="auto">
            <a:xfrm>
              <a:off x="1751" y="799"/>
              <a:ext cx="1026" cy="628"/>
            </a:xfrm>
            <a:prstGeom prst="ellipse">
              <a:avLst/>
            </a:prstGeom>
            <a:grpFill/>
            <a:ln>
              <a:noFill/>
            </a:ln>
            <a:extLst/>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11" name="Oval 26"/>
            <p:cNvSpPr>
              <a:spLocks noChangeArrowheads="1"/>
            </p:cNvSpPr>
            <p:nvPr/>
          </p:nvSpPr>
          <p:spPr bwMode="auto">
            <a:xfrm>
              <a:off x="1172" y="972"/>
              <a:ext cx="781" cy="627"/>
            </a:xfrm>
            <a:prstGeom prst="ellipse">
              <a:avLst/>
            </a:prstGeom>
            <a:grpFill/>
            <a:ln>
              <a:noFill/>
            </a:ln>
            <a:extLst/>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12" name="Oval 27"/>
            <p:cNvSpPr>
              <a:spLocks noChangeArrowheads="1"/>
            </p:cNvSpPr>
            <p:nvPr/>
          </p:nvSpPr>
          <p:spPr bwMode="auto">
            <a:xfrm>
              <a:off x="926" y="1364"/>
              <a:ext cx="521" cy="502"/>
            </a:xfrm>
            <a:prstGeom prst="ellipse">
              <a:avLst/>
            </a:prstGeom>
            <a:grpFill/>
            <a:ln>
              <a:noFill/>
            </a:ln>
            <a:extLst/>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13" name="Oval 28"/>
            <p:cNvSpPr>
              <a:spLocks noChangeArrowheads="1"/>
            </p:cNvSpPr>
            <p:nvPr/>
          </p:nvSpPr>
          <p:spPr bwMode="auto">
            <a:xfrm>
              <a:off x="1085" y="1599"/>
              <a:ext cx="796" cy="549"/>
            </a:xfrm>
            <a:prstGeom prst="ellipse">
              <a:avLst/>
            </a:prstGeom>
            <a:grpFill/>
            <a:ln>
              <a:noFill/>
            </a:ln>
            <a:extLst/>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14" name="Oval 29"/>
            <p:cNvSpPr>
              <a:spLocks noChangeArrowheads="1"/>
            </p:cNvSpPr>
            <p:nvPr/>
          </p:nvSpPr>
          <p:spPr bwMode="auto">
            <a:xfrm>
              <a:off x="1664" y="1693"/>
              <a:ext cx="1200" cy="659"/>
            </a:xfrm>
            <a:prstGeom prst="ellipse">
              <a:avLst/>
            </a:prstGeom>
            <a:grpFill/>
            <a:ln>
              <a:noFill/>
            </a:ln>
            <a:extLst/>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15" name="Oval 30"/>
            <p:cNvSpPr>
              <a:spLocks noChangeArrowheads="1"/>
            </p:cNvSpPr>
            <p:nvPr/>
          </p:nvSpPr>
          <p:spPr bwMode="auto">
            <a:xfrm>
              <a:off x="2445" y="988"/>
              <a:ext cx="751" cy="486"/>
            </a:xfrm>
            <a:prstGeom prst="ellipse">
              <a:avLst/>
            </a:prstGeom>
            <a:grpFill/>
            <a:ln>
              <a:noFill/>
            </a:ln>
            <a:extLst/>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16" name="Oval 31"/>
            <p:cNvSpPr>
              <a:spLocks noChangeArrowheads="1"/>
            </p:cNvSpPr>
            <p:nvPr/>
          </p:nvSpPr>
          <p:spPr bwMode="auto">
            <a:xfrm>
              <a:off x="2560" y="1317"/>
              <a:ext cx="752" cy="486"/>
            </a:xfrm>
            <a:prstGeom prst="ellipse">
              <a:avLst/>
            </a:prstGeom>
            <a:grpFill/>
            <a:ln>
              <a:noFill/>
            </a:ln>
            <a:extLst/>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17" name="Oval 32"/>
            <p:cNvSpPr>
              <a:spLocks noChangeArrowheads="1"/>
            </p:cNvSpPr>
            <p:nvPr/>
          </p:nvSpPr>
          <p:spPr bwMode="auto">
            <a:xfrm>
              <a:off x="2488" y="1427"/>
              <a:ext cx="752" cy="815"/>
            </a:xfrm>
            <a:prstGeom prst="ellipse">
              <a:avLst/>
            </a:prstGeom>
            <a:grpFill/>
            <a:ln>
              <a:noFill/>
            </a:ln>
            <a:extLst/>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18" name="Oval 33"/>
            <p:cNvSpPr>
              <a:spLocks noChangeArrowheads="1"/>
            </p:cNvSpPr>
            <p:nvPr/>
          </p:nvSpPr>
          <p:spPr bwMode="auto">
            <a:xfrm>
              <a:off x="1360" y="1176"/>
              <a:ext cx="1547" cy="815"/>
            </a:xfrm>
            <a:prstGeom prst="ellipse">
              <a:avLst/>
            </a:prstGeom>
            <a:grpFill/>
            <a:ln>
              <a:noFill/>
            </a:ln>
            <a:extLst/>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400" b="1">
                <a:solidFill>
                  <a:srgbClr val="000099"/>
                </a:solidFill>
                <a:latin typeface="微软雅黑" pitchFamily="34" charset="-122"/>
                <a:ea typeface="微软雅黑" pitchFamily="34" charset="-122"/>
              </a:endParaRPr>
            </a:p>
          </p:txBody>
        </p:sp>
        <p:grpSp>
          <p:nvGrpSpPr>
            <p:cNvPr id="19" name="Group 34"/>
            <p:cNvGrpSpPr>
              <a:grpSpLocks/>
            </p:cNvGrpSpPr>
            <p:nvPr/>
          </p:nvGrpSpPr>
          <p:grpSpPr bwMode="auto">
            <a:xfrm>
              <a:off x="912" y="768"/>
              <a:ext cx="2386" cy="1553"/>
              <a:chOff x="912" y="768"/>
              <a:chExt cx="2386" cy="1553"/>
            </a:xfrm>
            <a:grpFill/>
          </p:grpSpPr>
          <p:sp>
            <p:nvSpPr>
              <p:cNvPr id="20" name="Oval 35"/>
              <p:cNvSpPr>
                <a:spLocks noChangeArrowheads="1"/>
              </p:cNvSpPr>
              <p:nvPr/>
            </p:nvSpPr>
            <p:spPr bwMode="auto">
              <a:xfrm>
                <a:off x="1736" y="768"/>
                <a:ext cx="1027" cy="627"/>
              </a:xfrm>
              <a:prstGeom prst="ellipse">
                <a:avLst/>
              </a:prstGeom>
              <a:grpFill/>
              <a:ln>
                <a:noFill/>
              </a:ln>
              <a:extLst/>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21" name="Oval 36"/>
              <p:cNvSpPr>
                <a:spLocks noChangeArrowheads="1"/>
              </p:cNvSpPr>
              <p:nvPr/>
            </p:nvSpPr>
            <p:spPr bwMode="auto">
              <a:xfrm>
                <a:off x="1158" y="941"/>
                <a:ext cx="781" cy="627"/>
              </a:xfrm>
              <a:prstGeom prst="ellipse">
                <a:avLst/>
              </a:prstGeom>
              <a:grpFill/>
              <a:ln>
                <a:noFill/>
              </a:ln>
              <a:extLst/>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22" name="Oval 37"/>
              <p:cNvSpPr>
                <a:spLocks noChangeArrowheads="1"/>
              </p:cNvSpPr>
              <p:nvPr/>
            </p:nvSpPr>
            <p:spPr bwMode="auto">
              <a:xfrm>
                <a:off x="912" y="1333"/>
                <a:ext cx="520" cy="501"/>
              </a:xfrm>
              <a:prstGeom prst="ellipse">
                <a:avLst/>
              </a:prstGeom>
              <a:grpFill/>
              <a:ln>
                <a:noFill/>
              </a:ln>
              <a:extLst/>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23" name="Oval 38"/>
              <p:cNvSpPr>
                <a:spLocks noChangeArrowheads="1"/>
              </p:cNvSpPr>
              <p:nvPr/>
            </p:nvSpPr>
            <p:spPr bwMode="auto">
              <a:xfrm>
                <a:off x="1071" y="1568"/>
                <a:ext cx="795" cy="549"/>
              </a:xfrm>
              <a:prstGeom prst="ellipse">
                <a:avLst/>
              </a:prstGeom>
              <a:grpFill/>
              <a:ln>
                <a:noFill/>
              </a:ln>
              <a:extLst/>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24" name="Oval 39"/>
              <p:cNvSpPr>
                <a:spLocks noChangeArrowheads="1"/>
              </p:cNvSpPr>
              <p:nvPr/>
            </p:nvSpPr>
            <p:spPr bwMode="auto">
              <a:xfrm>
                <a:off x="1649" y="1662"/>
                <a:ext cx="1200" cy="659"/>
              </a:xfrm>
              <a:prstGeom prst="ellipse">
                <a:avLst/>
              </a:prstGeom>
              <a:grpFill/>
              <a:ln>
                <a:noFill/>
              </a:ln>
              <a:extLst/>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25" name="Oval 40"/>
              <p:cNvSpPr>
                <a:spLocks noChangeArrowheads="1"/>
              </p:cNvSpPr>
              <p:nvPr/>
            </p:nvSpPr>
            <p:spPr bwMode="auto">
              <a:xfrm>
                <a:off x="2430" y="956"/>
                <a:ext cx="752" cy="486"/>
              </a:xfrm>
              <a:prstGeom prst="ellipse">
                <a:avLst/>
              </a:prstGeom>
              <a:grpFill/>
              <a:ln>
                <a:noFill/>
              </a:ln>
              <a:extLst/>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26" name="Oval 41"/>
              <p:cNvSpPr>
                <a:spLocks noChangeArrowheads="1"/>
              </p:cNvSpPr>
              <p:nvPr/>
            </p:nvSpPr>
            <p:spPr bwMode="auto">
              <a:xfrm>
                <a:off x="2546" y="1286"/>
                <a:ext cx="752" cy="486"/>
              </a:xfrm>
              <a:prstGeom prst="ellipse">
                <a:avLst/>
              </a:prstGeom>
              <a:grpFill/>
              <a:ln>
                <a:noFill/>
              </a:ln>
              <a:extLst/>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27" name="Oval 42"/>
              <p:cNvSpPr>
                <a:spLocks noChangeArrowheads="1"/>
              </p:cNvSpPr>
              <p:nvPr/>
            </p:nvSpPr>
            <p:spPr bwMode="auto">
              <a:xfrm>
                <a:off x="2473" y="1395"/>
                <a:ext cx="752" cy="816"/>
              </a:xfrm>
              <a:prstGeom prst="ellipse">
                <a:avLst/>
              </a:prstGeom>
              <a:grpFill/>
              <a:ln>
                <a:noFill/>
              </a:ln>
              <a:extLst/>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28" name="Oval 43"/>
              <p:cNvSpPr>
                <a:spLocks noChangeArrowheads="1"/>
              </p:cNvSpPr>
              <p:nvPr/>
            </p:nvSpPr>
            <p:spPr bwMode="auto">
              <a:xfrm>
                <a:off x="1346" y="1144"/>
                <a:ext cx="1547" cy="816"/>
              </a:xfrm>
              <a:prstGeom prst="ellipse">
                <a:avLst/>
              </a:prstGeom>
              <a:grpFill/>
              <a:ln>
                <a:noFill/>
              </a:ln>
              <a:extLst/>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400" b="1">
                  <a:solidFill>
                    <a:srgbClr val="000099"/>
                  </a:solidFill>
                  <a:latin typeface="微软雅黑" pitchFamily="34" charset="-122"/>
                  <a:ea typeface="微软雅黑" pitchFamily="34" charset="-122"/>
                </a:endParaRPr>
              </a:p>
            </p:txBody>
          </p:sp>
        </p:grpSp>
      </p:grpSp>
      <p:sp>
        <p:nvSpPr>
          <p:cNvPr id="29" name="Line 119"/>
          <p:cNvSpPr>
            <a:spLocks noChangeShapeType="1"/>
          </p:cNvSpPr>
          <p:nvPr/>
        </p:nvSpPr>
        <p:spPr bwMode="auto">
          <a:xfrm flipV="1">
            <a:off x="2977610" y="3076825"/>
            <a:ext cx="513818" cy="650825"/>
          </a:xfrm>
          <a:prstGeom prst="line">
            <a:avLst/>
          </a:prstGeom>
          <a:noFill/>
          <a:ln w="19050">
            <a:solidFill>
              <a:srgbClr val="00B0F0"/>
            </a:solidFill>
            <a:round/>
            <a:headEnd/>
            <a:tailEnd/>
          </a:ln>
          <a:extLst>
            <a:ext uri="{909E8E84-426E-40DD-AFC4-6F175D3DCCD1}">
              <a14:hiddenFill xmlns:a14="http://schemas.microsoft.com/office/drawing/2010/main">
                <a:noFill/>
              </a14:hiddenFill>
            </a:ext>
          </a:extLst>
        </p:spPr>
        <p:txBody>
          <a:bodyPr/>
          <a:lstStyle/>
          <a:p>
            <a:endParaRPr lang="zh-CN" altLang="en-US" sz="1400" b="1">
              <a:solidFill>
                <a:srgbClr val="000099"/>
              </a:solidFill>
              <a:latin typeface="微软雅黑" pitchFamily="34" charset="-122"/>
              <a:ea typeface="微软雅黑" pitchFamily="34" charset="-122"/>
            </a:endParaRPr>
          </a:p>
        </p:txBody>
      </p:sp>
      <p:graphicFrame>
        <p:nvGraphicFramePr>
          <p:cNvPr id="32" name="Object 44"/>
          <p:cNvGraphicFramePr>
            <a:graphicFrameLocks noChangeAspect="1"/>
          </p:cNvGraphicFramePr>
          <p:nvPr>
            <p:extLst>
              <p:ext uri="{D42A27DB-BD31-4B8C-83A1-F6EECF244321}">
                <p14:modId xmlns:p14="http://schemas.microsoft.com/office/powerpoint/2010/main" val="1325141672"/>
              </p:ext>
            </p:extLst>
          </p:nvPr>
        </p:nvGraphicFramePr>
        <p:xfrm>
          <a:off x="6071848" y="2530328"/>
          <a:ext cx="1509164" cy="951134"/>
        </p:xfrm>
        <a:graphic>
          <a:graphicData uri="http://schemas.openxmlformats.org/presentationml/2006/ole">
            <mc:AlternateContent xmlns:mc="http://schemas.openxmlformats.org/markup-compatibility/2006">
              <mc:Choice xmlns:v="urn:schemas-microsoft-com:vml" Requires="v">
                <p:oleObj spid="_x0000_s16540" name="VISIO" r:id="rId3" imgW="1687068" imgH="964692" progId="">
                  <p:embed/>
                </p:oleObj>
              </mc:Choice>
              <mc:Fallback>
                <p:oleObj name="VISIO" r:id="rId3" imgW="1687068" imgH="964692" progId="">
                  <p:embed/>
                  <p:pic>
                    <p:nvPicPr>
                      <p:cNvPr id="0" name="Picture 15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71848" y="2530328"/>
                        <a:ext cx="1509164" cy="951134"/>
                      </a:xfrm>
                      <a:prstGeom prst="rect">
                        <a:avLst/>
                      </a:prstGeom>
                      <a:noFill/>
                      <a:ln>
                        <a:noFill/>
                      </a:ln>
                      <a:effectLst>
                        <a:outerShdw dist="25400" dir="54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33" name="Line 45"/>
          <p:cNvSpPr>
            <a:spLocks noChangeShapeType="1"/>
          </p:cNvSpPr>
          <p:nvPr/>
        </p:nvSpPr>
        <p:spPr bwMode="auto">
          <a:xfrm>
            <a:off x="3676701" y="2995086"/>
            <a:ext cx="2154462" cy="0"/>
          </a:xfrm>
          <a:prstGeom prst="line">
            <a:avLst/>
          </a:prstGeom>
          <a:noFill/>
          <a:ln w="28575">
            <a:solidFill>
              <a:srgbClr val="0066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34" name="Line 46"/>
          <p:cNvSpPr>
            <a:spLocks noChangeShapeType="1"/>
          </p:cNvSpPr>
          <p:nvPr/>
        </p:nvSpPr>
        <p:spPr bwMode="auto">
          <a:xfrm>
            <a:off x="7005969" y="3416612"/>
            <a:ext cx="554227" cy="449146"/>
          </a:xfrm>
          <a:prstGeom prst="line">
            <a:avLst/>
          </a:prstGeom>
          <a:noFill/>
          <a:ln w="28575">
            <a:solidFill>
              <a:srgbClr val="0066FF"/>
            </a:solidFill>
            <a:round/>
            <a:headEnd/>
            <a:tailEnd/>
          </a:ln>
          <a:extLst>
            <a:ext uri="{909E8E84-426E-40DD-AFC4-6F175D3DCCD1}">
              <a14:hiddenFill xmlns:a14="http://schemas.microsoft.com/office/drawing/2010/main">
                <a:noFill/>
              </a14:hiddenFill>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35" name="Line 47"/>
          <p:cNvSpPr>
            <a:spLocks noChangeShapeType="1"/>
          </p:cNvSpPr>
          <p:nvPr/>
        </p:nvSpPr>
        <p:spPr bwMode="auto">
          <a:xfrm>
            <a:off x="7326016" y="3186034"/>
            <a:ext cx="444943" cy="94873"/>
          </a:xfrm>
          <a:prstGeom prst="line">
            <a:avLst/>
          </a:prstGeom>
          <a:noFill/>
          <a:ln w="28575">
            <a:solidFill>
              <a:srgbClr val="0066FF"/>
            </a:solidFill>
            <a:round/>
            <a:headEnd/>
            <a:tailEnd/>
          </a:ln>
          <a:extLst>
            <a:ext uri="{909E8E84-426E-40DD-AFC4-6F175D3DCCD1}">
              <a14:hiddenFill xmlns:a14="http://schemas.microsoft.com/office/drawing/2010/main">
                <a:noFill/>
              </a14:hiddenFill>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36" name="Line 48"/>
          <p:cNvSpPr>
            <a:spLocks noChangeShapeType="1"/>
          </p:cNvSpPr>
          <p:nvPr/>
        </p:nvSpPr>
        <p:spPr bwMode="auto">
          <a:xfrm flipV="1">
            <a:off x="7350735" y="2622800"/>
            <a:ext cx="420224" cy="127298"/>
          </a:xfrm>
          <a:prstGeom prst="line">
            <a:avLst/>
          </a:prstGeom>
          <a:noFill/>
          <a:ln w="28575">
            <a:solidFill>
              <a:srgbClr val="0066FF"/>
            </a:solidFill>
            <a:round/>
            <a:headEnd/>
            <a:tailEnd/>
          </a:ln>
          <a:extLst>
            <a:ext uri="{909E8E84-426E-40DD-AFC4-6F175D3DCCD1}">
              <a14:hiddenFill xmlns:a14="http://schemas.microsoft.com/office/drawing/2010/main">
                <a:noFill/>
              </a14:hiddenFill>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37" name="Line 49"/>
          <p:cNvSpPr>
            <a:spLocks noChangeShapeType="1"/>
          </p:cNvSpPr>
          <p:nvPr/>
        </p:nvSpPr>
        <p:spPr bwMode="auto">
          <a:xfrm flipV="1">
            <a:off x="6979949" y="2111205"/>
            <a:ext cx="580248" cy="492380"/>
          </a:xfrm>
          <a:prstGeom prst="line">
            <a:avLst/>
          </a:prstGeom>
          <a:noFill/>
          <a:ln w="28575">
            <a:solidFill>
              <a:srgbClr val="0066FF"/>
            </a:solidFill>
            <a:round/>
            <a:headEnd/>
            <a:tailEnd/>
          </a:ln>
          <a:extLst>
            <a:ext uri="{909E8E84-426E-40DD-AFC4-6F175D3DCCD1}">
              <a14:hiddenFill xmlns:a14="http://schemas.microsoft.com/office/drawing/2010/main">
                <a:noFill/>
              </a14:hiddenFill>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38" name="Rectangle 114"/>
          <p:cNvSpPr>
            <a:spLocks noChangeArrowheads="1"/>
          </p:cNvSpPr>
          <p:nvPr/>
        </p:nvSpPr>
        <p:spPr bwMode="auto">
          <a:xfrm>
            <a:off x="2289832" y="1893837"/>
            <a:ext cx="27321" cy="2146055"/>
          </a:xfrm>
          <a:prstGeom prst="rect">
            <a:avLst/>
          </a:prstGeom>
          <a:solidFill>
            <a:srgbClr val="000000"/>
          </a:solidFill>
          <a:ln w="38100" cmpd="sng">
            <a:solidFill>
              <a:srgbClr val="00B0F0"/>
            </a:solidFill>
            <a:miter lim="800000"/>
            <a:headEnd/>
            <a:tailEnd/>
          </a:ln>
        </p:spPr>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39" name="Line 115"/>
          <p:cNvSpPr>
            <a:spLocks noChangeShapeType="1"/>
          </p:cNvSpPr>
          <p:nvPr/>
        </p:nvSpPr>
        <p:spPr bwMode="auto">
          <a:xfrm>
            <a:off x="1615912" y="2214485"/>
            <a:ext cx="701240" cy="2402"/>
          </a:xfrm>
          <a:prstGeom prst="line">
            <a:avLst/>
          </a:prstGeom>
          <a:noFill/>
          <a:ln w="28575">
            <a:solidFill>
              <a:srgbClr val="00B0F0"/>
            </a:solidFill>
            <a:round/>
            <a:headEnd/>
            <a:tailEnd/>
          </a:ln>
          <a:extLst>
            <a:ext uri="{909E8E84-426E-40DD-AFC4-6F175D3DCCD1}">
              <a14:hiddenFill xmlns:a14="http://schemas.microsoft.com/office/drawing/2010/main">
                <a:noFill/>
              </a14:hiddenFill>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40" name="Line 116"/>
          <p:cNvSpPr>
            <a:spLocks noChangeShapeType="1"/>
          </p:cNvSpPr>
          <p:nvPr/>
        </p:nvSpPr>
        <p:spPr bwMode="auto">
          <a:xfrm>
            <a:off x="1825374" y="2800536"/>
            <a:ext cx="491779" cy="1201"/>
          </a:xfrm>
          <a:prstGeom prst="line">
            <a:avLst/>
          </a:prstGeom>
          <a:noFill/>
          <a:ln w="28575">
            <a:solidFill>
              <a:srgbClr val="00B0F0"/>
            </a:solidFill>
            <a:round/>
            <a:headEnd/>
            <a:tailEnd/>
          </a:ln>
          <a:extLst>
            <a:ext uri="{909E8E84-426E-40DD-AFC4-6F175D3DCCD1}">
              <a14:hiddenFill xmlns:a14="http://schemas.microsoft.com/office/drawing/2010/main">
                <a:noFill/>
              </a14:hiddenFill>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41" name="Line 117"/>
          <p:cNvSpPr>
            <a:spLocks noChangeShapeType="1"/>
          </p:cNvSpPr>
          <p:nvPr/>
        </p:nvSpPr>
        <p:spPr bwMode="auto">
          <a:xfrm>
            <a:off x="1249029" y="3207650"/>
            <a:ext cx="1053813" cy="3602"/>
          </a:xfrm>
          <a:prstGeom prst="line">
            <a:avLst/>
          </a:prstGeom>
          <a:noFill/>
          <a:ln w="28575">
            <a:solidFill>
              <a:srgbClr val="00B0F0"/>
            </a:solidFill>
            <a:round/>
            <a:headEnd/>
            <a:tailEnd/>
          </a:ln>
          <a:extLst>
            <a:ext uri="{909E8E84-426E-40DD-AFC4-6F175D3DCCD1}">
              <a14:hiddenFill xmlns:a14="http://schemas.microsoft.com/office/drawing/2010/main">
                <a:noFill/>
              </a14:hiddenFill>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42" name="Line 118"/>
          <p:cNvSpPr>
            <a:spLocks noChangeShapeType="1"/>
          </p:cNvSpPr>
          <p:nvPr/>
        </p:nvSpPr>
        <p:spPr bwMode="auto">
          <a:xfrm>
            <a:off x="1686167" y="3750470"/>
            <a:ext cx="632288" cy="2402"/>
          </a:xfrm>
          <a:prstGeom prst="line">
            <a:avLst/>
          </a:prstGeom>
          <a:noFill/>
          <a:ln w="28575">
            <a:solidFill>
              <a:srgbClr val="00B0F0"/>
            </a:solidFill>
            <a:round/>
            <a:headEnd/>
            <a:tailEnd/>
          </a:ln>
          <a:extLst>
            <a:ext uri="{909E8E84-426E-40DD-AFC4-6F175D3DCCD1}">
              <a14:hiddenFill xmlns:a14="http://schemas.microsoft.com/office/drawing/2010/main">
                <a:noFill/>
              </a14:hiddenFill>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43" name="Line 119"/>
          <p:cNvSpPr>
            <a:spLocks noChangeShapeType="1"/>
          </p:cNvSpPr>
          <p:nvPr/>
        </p:nvSpPr>
        <p:spPr bwMode="auto">
          <a:xfrm>
            <a:off x="2302842" y="2989083"/>
            <a:ext cx="1193020" cy="2402"/>
          </a:xfrm>
          <a:prstGeom prst="line">
            <a:avLst/>
          </a:prstGeom>
          <a:noFill/>
          <a:ln w="19050">
            <a:solidFill>
              <a:srgbClr val="00B0F0"/>
            </a:solidFill>
            <a:round/>
            <a:headEnd/>
            <a:tailEnd/>
          </a:ln>
          <a:extLst>
            <a:ext uri="{909E8E84-426E-40DD-AFC4-6F175D3DCCD1}">
              <a14:hiddenFill xmlns:a14="http://schemas.microsoft.com/office/drawing/2010/main">
                <a:noFill/>
              </a14:hiddenFill>
            </a:ext>
          </a:extLst>
        </p:spPr>
        <p:txBody>
          <a:bodyPr/>
          <a:lstStyle/>
          <a:p>
            <a:endParaRPr lang="zh-CN" altLang="en-US" sz="1400" b="1">
              <a:solidFill>
                <a:srgbClr val="000099"/>
              </a:solidFill>
              <a:latin typeface="微软雅黑" pitchFamily="34" charset="-122"/>
              <a:ea typeface="微软雅黑" pitchFamily="34" charset="-122"/>
            </a:endParaRPr>
          </a:p>
        </p:txBody>
      </p:sp>
      <p:grpSp>
        <p:nvGrpSpPr>
          <p:cNvPr id="44" name="Group 120"/>
          <p:cNvGrpSpPr>
            <a:grpSpLocks/>
          </p:cNvGrpSpPr>
          <p:nvPr/>
        </p:nvGrpSpPr>
        <p:grpSpPr bwMode="auto">
          <a:xfrm>
            <a:off x="3321527" y="2860466"/>
            <a:ext cx="477468" cy="309839"/>
            <a:chOff x="2154" y="3033"/>
            <a:chExt cx="309" cy="192"/>
          </a:xfrm>
        </p:grpSpPr>
        <p:sp>
          <p:nvSpPr>
            <p:cNvPr id="45" name="Oval 121"/>
            <p:cNvSpPr>
              <a:spLocks noChangeArrowheads="1"/>
            </p:cNvSpPr>
            <p:nvPr/>
          </p:nvSpPr>
          <p:spPr bwMode="auto">
            <a:xfrm>
              <a:off x="2155" y="3113"/>
              <a:ext cx="308" cy="112"/>
            </a:xfrm>
            <a:prstGeom prst="ellipse">
              <a:avLst/>
            </a:prstGeom>
            <a:solidFill>
              <a:srgbClr val="0078AA"/>
            </a:solidFill>
            <a:ln w="3175">
              <a:solidFill>
                <a:srgbClr val="AAE6FF"/>
              </a:solidFill>
              <a:round/>
              <a:headEnd/>
              <a:tailEnd/>
            </a:ln>
          </p:spPr>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46" name="Rectangle 122"/>
            <p:cNvSpPr>
              <a:spLocks noChangeArrowheads="1"/>
            </p:cNvSpPr>
            <p:nvPr/>
          </p:nvSpPr>
          <p:spPr bwMode="auto">
            <a:xfrm>
              <a:off x="2154" y="3090"/>
              <a:ext cx="308" cy="80"/>
            </a:xfrm>
            <a:prstGeom prst="rect">
              <a:avLst/>
            </a:prstGeom>
            <a:solidFill>
              <a:srgbClr val="0078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47" name="Rectangle 123"/>
            <p:cNvSpPr>
              <a:spLocks noChangeArrowheads="1"/>
            </p:cNvSpPr>
            <p:nvPr/>
          </p:nvSpPr>
          <p:spPr bwMode="auto">
            <a:xfrm>
              <a:off x="2154" y="3090"/>
              <a:ext cx="308" cy="80"/>
            </a:xfrm>
            <a:prstGeom prst="rect">
              <a:avLst/>
            </a:prstGeom>
            <a:solidFill>
              <a:srgbClr val="0078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48" name="Oval 124"/>
            <p:cNvSpPr>
              <a:spLocks noChangeArrowheads="1"/>
            </p:cNvSpPr>
            <p:nvPr/>
          </p:nvSpPr>
          <p:spPr bwMode="auto">
            <a:xfrm>
              <a:off x="2155" y="3033"/>
              <a:ext cx="308" cy="112"/>
            </a:xfrm>
            <a:prstGeom prst="ellipse">
              <a:avLst/>
            </a:prstGeom>
            <a:solidFill>
              <a:srgbClr val="00B4FF"/>
            </a:solidFill>
            <a:ln w="3175">
              <a:solidFill>
                <a:srgbClr val="AAE6FF"/>
              </a:solidFill>
              <a:round/>
              <a:headEnd/>
              <a:tailEnd/>
            </a:ln>
          </p:spPr>
          <p:txBody>
            <a:bodyPr/>
            <a:lstStyle/>
            <a:p>
              <a:pPr eaLnBrk="1" hangingPunct="1"/>
              <a:endParaRPr lang="zh-CN" altLang="en-US" sz="1400" b="1">
                <a:solidFill>
                  <a:srgbClr val="000099"/>
                </a:solidFill>
                <a:latin typeface="微软雅黑" pitchFamily="34" charset="-122"/>
                <a:ea typeface="微软雅黑" pitchFamily="34" charset="-122"/>
              </a:endParaRPr>
            </a:p>
          </p:txBody>
        </p:sp>
        <p:grpSp>
          <p:nvGrpSpPr>
            <p:cNvPr id="49" name="Group 125"/>
            <p:cNvGrpSpPr>
              <a:grpSpLocks/>
            </p:cNvGrpSpPr>
            <p:nvPr/>
          </p:nvGrpSpPr>
          <p:grpSpPr bwMode="auto">
            <a:xfrm>
              <a:off x="2201" y="3046"/>
              <a:ext cx="214" cy="86"/>
              <a:chOff x="2201" y="3046"/>
              <a:chExt cx="214" cy="86"/>
            </a:xfrm>
          </p:grpSpPr>
          <p:grpSp>
            <p:nvGrpSpPr>
              <p:cNvPr id="52" name="Group 126"/>
              <p:cNvGrpSpPr>
                <a:grpSpLocks/>
              </p:cNvGrpSpPr>
              <p:nvPr/>
            </p:nvGrpSpPr>
            <p:grpSpPr bwMode="auto">
              <a:xfrm>
                <a:off x="2201" y="3046"/>
                <a:ext cx="212" cy="84"/>
                <a:chOff x="2201" y="3046"/>
                <a:chExt cx="212" cy="84"/>
              </a:xfrm>
            </p:grpSpPr>
            <p:sp>
              <p:nvSpPr>
                <p:cNvPr id="62" name="Freeform 127"/>
                <p:cNvSpPr>
                  <a:spLocks/>
                </p:cNvSpPr>
                <p:nvPr/>
              </p:nvSpPr>
              <p:spPr bwMode="auto">
                <a:xfrm>
                  <a:off x="2312" y="3048"/>
                  <a:ext cx="101" cy="36"/>
                </a:xfrm>
                <a:custGeom>
                  <a:avLst/>
                  <a:gdLst>
                    <a:gd name="T0" fmla="*/ 0 w 101"/>
                    <a:gd name="T1" fmla="*/ 28 h 36"/>
                    <a:gd name="T2" fmla="*/ 22 w 101"/>
                    <a:gd name="T3" fmla="*/ 36 h 36"/>
                    <a:gd name="T4" fmla="*/ 77 w 101"/>
                    <a:gd name="T5" fmla="*/ 12 h 36"/>
                    <a:gd name="T6" fmla="*/ 101 w 101"/>
                    <a:gd name="T7" fmla="*/ 20 h 36"/>
                    <a:gd name="T8" fmla="*/ 88 w 101"/>
                    <a:gd name="T9" fmla="*/ 0 h 36"/>
                    <a:gd name="T10" fmla="*/ 24 w 101"/>
                    <a:gd name="T11" fmla="*/ 0 h 36"/>
                    <a:gd name="T12" fmla="*/ 50 w 101"/>
                    <a:gd name="T13" fmla="*/ 6 h 36"/>
                    <a:gd name="T14" fmla="*/ 0 w 101"/>
                    <a:gd name="T15" fmla="*/ 2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36">
                      <a:moveTo>
                        <a:pt x="0" y="28"/>
                      </a:moveTo>
                      <a:lnTo>
                        <a:pt x="22" y="36"/>
                      </a:lnTo>
                      <a:lnTo>
                        <a:pt x="77" y="12"/>
                      </a:lnTo>
                      <a:lnTo>
                        <a:pt x="101" y="20"/>
                      </a:lnTo>
                      <a:lnTo>
                        <a:pt x="88" y="0"/>
                      </a:lnTo>
                      <a:lnTo>
                        <a:pt x="24" y="0"/>
                      </a:lnTo>
                      <a:lnTo>
                        <a:pt x="50" y="6"/>
                      </a:lnTo>
                      <a:lnTo>
                        <a:pt x="0" y="2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63" name="Freeform 128"/>
                <p:cNvSpPr>
                  <a:spLocks/>
                </p:cNvSpPr>
                <p:nvPr/>
              </p:nvSpPr>
              <p:spPr bwMode="auto">
                <a:xfrm>
                  <a:off x="2312" y="3048"/>
                  <a:ext cx="101" cy="36"/>
                </a:xfrm>
                <a:custGeom>
                  <a:avLst/>
                  <a:gdLst>
                    <a:gd name="T0" fmla="*/ 0 w 101"/>
                    <a:gd name="T1" fmla="*/ 28 h 36"/>
                    <a:gd name="T2" fmla="*/ 22 w 101"/>
                    <a:gd name="T3" fmla="*/ 36 h 36"/>
                    <a:gd name="T4" fmla="*/ 77 w 101"/>
                    <a:gd name="T5" fmla="*/ 12 h 36"/>
                    <a:gd name="T6" fmla="*/ 101 w 101"/>
                    <a:gd name="T7" fmla="*/ 20 h 36"/>
                    <a:gd name="T8" fmla="*/ 88 w 101"/>
                    <a:gd name="T9" fmla="*/ 0 h 36"/>
                    <a:gd name="T10" fmla="*/ 24 w 101"/>
                    <a:gd name="T11" fmla="*/ 0 h 36"/>
                    <a:gd name="T12" fmla="*/ 50 w 101"/>
                    <a:gd name="T13" fmla="*/ 6 h 36"/>
                    <a:gd name="T14" fmla="*/ 0 w 101"/>
                    <a:gd name="T15" fmla="*/ 2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36">
                      <a:moveTo>
                        <a:pt x="0" y="28"/>
                      </a:moveTo>
                      <a:lnTo>
                        <a:pt x="22" y="36"/>
                      </a:lnTo>
                      <a:lnTo>
                        <a:pt x="77" y="12"/>
                      </a:lnTo>
                      <a:lnTo>
                        <a:pt x="101" y="20"/>
                      </a:lnTo>
                      <a:lnTo>
                        <a:pt x="88" y="0"/>
                      </a:lnTo>
                      <a:lnTo>
                        <a:pt x="24" y="0"/>
                      </a:lnTo>
                      <a:lnTo>
                        <a:pt x="50" y="6"/>
                      </a:lnTo>
                      <a:lnTo>
                        <a:pt x="0" y="2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64" name="Freeform 129"/>
                <p:cNvSpPr>
                  <a:spLocks/>
                </p:cNvSpPr>
                <p:nvPr/>
              </p:nvSpPr>
              <p:spPr bwMode="auto">
                <a:xfrm>
                  <a:off x="2201" y="3090"/>
                  <a:ext cx="101" cy="38"/>
                </a:xfrm>
                <a:custGeom>
                  <a:avLst/>
                  <a:gdLst>
                    <a:gd name="T0" fmla="*/ 101 w 101"/>
                    <a:gd name="T1" fmla="*/ 8 h 38"/>
                    <a:gd name="T2" fmla="*/ 79 w 101"/>
                    <a:gd name="T3" fmla="*/ 0 h 38"/>
                    <a:gd name="T4" fmla="*/ 26 w 101"/>
                    <a:gd name="T5" fmla="*/ 24 h 38"/>
                    <a:gd name="T6" fmla="*/ 0 w 101"/>
                    <a:gd name="T7" fmla="*/ 16 h 38"/>
                    <a:gd name="T8" fmla="*/ 13 w 101"/>
                    <a:gd name="T9" fmla="*/ 38 h 38"/>
                    <a:gd name="T10" fmla="*/ 79 w 101"/>
                    <a:gd name="T11" fmla="*/ 38 h 38"/>
                    <a:gd name="T12" fmla="*/ 50 w 101"/>
                    <a:gd name="T13" fmla="*/ 30 h 38"/>
                    <a:gd name="T14" fmla="*/ 101 w 101"/>
                    <a:gd name="T15" fmla="*/ 8 h 3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38">
                      <a:moveTo>
                        <a:pt x="101" y="8"/>
                      </a:moveTo>
                      <a:lnTo>
                        <a:pt x="79" y="0"/>
                      </a:lnTo>
                      <a:lnTo>
                        <a:pt x="26" y="24"/>
                      </a:lnTo>
                      <a:lnTo>
                        <a:pt x="0" y="16"/>
                      </a:lnTo>
                      <a:lnTo>
                        <a:pt x="13" y="38"/>
                      </a:lnTo>
                      <a:lnTo>
                        <a:pt x="79" y="38"/>
                      </a:lnTo>
                      <a:lnTo>
                        <a:pt x="50" y="30"/>
                      </a:lnTo>
                      <a:lnTo>
                        <a:pt x="101"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65" name="Freeform 130"/>
                <p:cNvSpPr>
                  <a:spLocks/>
                </p:cNvSpPr>
                <p:nvPr/>
              </p:nvSpPr>
              <p:spPr bwMode="auto">
                <a:xfrm>
                  <a:off x="2201" y="3090"/>
                  <a:ext cx="101" cy="38"/>
                </a:xfrm>
                <a:custGeom>
                  <a:avLst/>
                  <a:gdLst>
                    <a:gd name="T0" fmla="*/ 101 w 101"/>
                    <a:gd name="T1" fmla="*/ 8 h 38"/>
                    <a:gd name="T2" fmla="*/ 79 w 101"/>
                    <a:gd name="T3" fmla="*/ 0 h 38"/>
                    <a:gd name="T4" fmla="*/ 26 w 101"/>
                    <a:gd name="T5" fmla="*/ 24 h 38"/>
                    <a:gd name="T6" fmla="*/ 0 w 101"/>
                    <a:gd name="T7" fmla="*/ 16 h 38"/>
                    <a:gd name="T8" fmla="*/ 13 w 101"/>
                    <a:gd name="T9" fmla="*/ 38 h 38"/>
                    <a:gd name="T10" fmla="*/ 79 w 101"/>
                    <a:gd name="T11" fmla="*/ 38 h 38"/>
                    <a:gd name="T12" fmla="*/ 50 w 101"/>
                    <a:gd name="T13" fmla="*/ 30 h 38"/>
                    <a:gd name="T14" fmla="*/ 101 w 101"/>
                    <a:gd name="T15" fmla="*/ 8 h 3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38">
                      <a:moveTo>
                        <a:pt x="101" y="8"/>
                      </a:moveTo>
                      <a:lnTo>
                        <a:pt x="79" y="0"/>
                      </a:lnTo>
                      <a:lnTo>
                        <a:pt x="26" y="24"/>
                      </a:lnTo>
                      <a:lnTo>
                        <a:pt x="0" y="16"/>
                      </a:lnTo>
                      <a:lnTo>
                        <a:pt x="13" y="38"/>
                      </a:lnTo>
                      <a:lnTo>
                        <a:pt x="79" y="38"/>
                      </a:lnTo>
                      <a:lnTo>
                        <a:pt x="50" y="30"/>
                      </a:lnTo>
                      <a:lnTo>
                        <a:pt x="101"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66" name="Freeform 131"/>
                <p:cNvSpPr>
                  <a:spLocks/>
                </p:cNvSpPr>
                <p:nvPr/>
              </p:nvSpPr>
              <p:spPr bwMode="auto">
                <a:xfrm>
                  <a:off x="2206" y="3046"/>
                  <a:ext cx="102" cy="36"/>
                </a:xfrm>
                <a:custGeom>
                  <a:avLst/>
                  <a:gdLst>
                    <a:gd name="T0" fmla="*/ 0 w 102"/>
                    <a:gd name="T1" fmla="*/ 8 h 36"/>
                    <a:gd name="T2" fmla="*/ 23 w 102"/>
                    <a:gd name="T3" fmla="*/ 0 h 36"/>
                    <a:gd name="T4" fmla="*/ 77 w 102"/>
                    <a:gd name="T5" fmla="*/ 22 h 36"/>
                    <a:gd name="T6" fmla="*/ 102 w 102"/>
                    <a:gd name="T7" fmla="*/ 16 h 36"/>
                    <a:gd name="T8" fmla="*/ 89 w 102"/>
                    <a:gd name="T9" fmla="*/ 36 h 36"/>
                    <a:gd name="T10" fmla="*/ 25 w 102"/>
                    <a:gd name="T11" fmla="*/ 36 h 36"/>
                    <a:gd name="T12" fmla="*/ 51 w 102"/>
                    <a:gd name="T13" fmla="*/ 30 h 36"/>
                    <a:gd name="T14" fmla="*/ 0 w 102"/>
                    <a:gd name="T15" fmla="*/ 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2" h="36">
                      <a:moveTo>
                        <a:pt x="0" y="8"/>
                      </a:moveTo>
                      <a:lnTo>
                        <a:pt x="23" y="0"/>
                      </a:lnTo>
                      <a:lnTo>
                        <a:pt x="77" y="22"/>
                      </a:lnTo>
                      <a:lnTo>
                        <a:pt x="102" y="16"/>
                      </a:lnTo>
                      <a:lnTo>
                        <a:pt x="89" y="36"/>
                      </a:lnTo>
                      <a:lnTo>
                        <a:pt x="25" y="36"/>
                      </a:lnTo>
                      <a:lnTo>
                        <a:pt x="51" y="30"/>
                      </a:lnTo>
                      <a:lnTo>
                        <a:pt x="0"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67" name="Freeform 132"/>
                <p:cNvSpPr>
                  <a:spLocks/>
                </p:cNvSpPr>
                <p:nvPr/>
              </p:nvSpPr>
              <p:spPr bwMode="auto">
                <a:xfrm>
                  <a:off x="2206" y="3046"/>
                  <a:ext cx="102" cy="36"/>
                </a:xfrm>
                <a:custGeom>
                  <a:avLst/>
                  <a:gdLst>
                    <a:gd name="T0" fmla="*/ 0 w 102"/>
                    <a:gd name="T1" fmla="*/ 8 h 36"/>
                    <a:gd name="T2" fmla="*/ 23 w 102"/>
                    <a:gd name="T3" fmla="*/ 0 h 36"/>
                    <a:gd name="T4" fmla="*/ 77 w 102"/>
                    <a:gd name="T5" fmla="*/ 22 h 36"/>
                    <a:gd name="T6" fmla="*/ 102 w 102"/>
                    <a:gd name="T7" fmla="*/ 16 h 36"/>
                    <a:gd name="T8" fmla="*/ 89 w 102"/>
                    <a:gd name="T9" fmla="*/ 36 h 36"/>
                    <a:gd name="T10" fmla="*/ 25 w 102"/>
                    <a:gd name="T11" fmla="*/ 36 h 36"/>
                    <a:gd name="T12" fmla="*/ 51 w 102"/>
                    <a:gd name="T13" fmla="*/ 30 h 36"/>
                    <a:gd name="T14" fmla="*/ 0 w 102"/>
                    <a:gd name="T15" fmla="*/ 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2" h="36">
                      <a:moveTo>
                        <a:pt x="0" y="8"/>
                      </a:moveTo>
                      <a:lnTo>
                        <a:pt x="23" y="0"/>
                      </a:lnTo>
                      <a:lnTo>
                        <a:pt x="77" y="22"/>
                      </a:lnTo>
                      <a:lnTo>
                        <a:pt x="102" y="16"/>
                      </a:lnTo>
                      <a:lnTo>
                        <a:pt x="89" y="36"/>
                      </a:lnTo>
                      <a:lnTo>
                        <a:pt x="25" y="36"/>
                      </a:lnTo>
                      <a:lnTo>
                        <a:pt x="51" y="30"/>
                      </a:lnTo>
                      <a:lnTo>
                        <a:pt x="0"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68" name="Freeform 133"/>
                <p:cNvSpPr>
                  <a:spLocks/>
                </p:cNvSpPr>
                <p:nvPr/>
              </p:nvSpPr>
              <p:spPr bwMode="auto">
                <a:xfrm>
                  <a:off x="2308" y="3094"/>
                  <a:ext cx="101" cy="36"/>
                </a:xfrm>
                <a:custGeom>
                  <a:avLst/>
                  <a:gdLst>
                    <a:gd name="T0" fmla="*/ 101 w 101"/>
                    <a:gd name="T1" fmla="*/ 28 h 36"/>
                    <a:gd name="T2" fmla="*/ 79 w 101"/>
                    <a:gd name="T3" fmla="*/ 36 h 36"/>
                    <a:gd name="T4" fmla="*/ 26 w 101"/>
                    <a:gd name="T5" fmla="*/ 12 h 36"/>
                    <a:gd name="T6" fmla="*/ 0 w 101"/>
                    <a:gd name="T7" fmla="*/ 20 h 36"/>
                    <a:gd name="T8" fmla="*/ 13 w 101"/>
                    <a:gd name="T9" fmla="*/ 0 h 36"/>
                    <a:gd name="T10" fmla="*/ 79 w 101"/>
                    <a:gd name="T11" fmla="*/ 0 h 36"/>
                    <a:gd name="T12" fmla="*/ 51 w 101"/>
                    <a:gd name="T13" fmla="*/ 6 h 36"/>
                    <a:gd name="T14" fmla="*/ 101 w 101"/>
                    <a:gd name="T15" fmla="*/ 2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36">
                      <a:moveTo>
                        <a:pt x="101" y="28"/>
                      </a:moveTo>
                      <a:lnTo>
                        <a:pt x="79" y="36"/>
                      </a:lnTo>
                      <a:lnTo>
                        <a:pt x="26" y="12"/>
                      </a:lnTo>
                      <a:lnTo>
                        <a:pt x="0" y="20"/>
                      </a:lnTo>
                      <a:lnTo>
                        <a:pt x="13" y="0"/>
                      </a:lnTo>
                      <a:lnTo>
                        <a:pt x="79" y="0"/>
                      </a:lnTo>
                      <a:lnTo>
                        <a:pt x="51" y="6"/>
                      </a:lnTo>
                      <a:lnTo>
                        <a:pt x="101" y="2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69" name="Freeform 134"/>
                <p:cNvSpPr>
                  <a:spLocks/>
                </p:cNvSpPr>
                <p:nvPr/>
              </p:nvSpPr>
              <p:spPr bwMode="auto">
                <a:xfrm>
                  <a:off x="2308" y="3094"/>
                  <a:ext cx="101" cy="36"/>
                </a:xfrm>
                <a:custGeom>
                  <a:avLst/>
                  <a:gdLst>
                    <a:gd name="T0" fmla="*/ 101 w 101"/>
                    <a:gd name="T1" fmla="*/ 28 h 36"/>
                    <a:gd name="T2" fmla="*/ 79 w 101"/>
                    <a:gd name="T3" fmla="*/ 36 h 36"/>
                    <a:gd name="T4" fmla="*/ 26 w 101"/>
                    <a:gd name="T5" fmla="*/ 12 h 36"/>
                    <a:gd name="T6" fmla="*/ 0 w 101"/>
                    <a:gd name="T7" fmla="*/ 20 h 36"/>
                    <a:gd name="T8" fmla="*/ 13 w 101"/>
                    <a:gd name="T9" fmla="*/ 0 h 36"/>
                    <a:gd name="T10" fmla="*/ 79 w 101"/>
                    <a:gd name="T11" fmla="*/ 0 h 36"/>
                    <a:gd name="T12" fmla="*/ 51 w 101"/>
                    <a:gd name="T13" fmla="*/ 6 h 36"/>
                    <a:gd name="T14" fmla="*/ 101 w 101"/>
                    <a:gd name="T15" fmla="*/ 2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36">
                      <a:moveTo>
                        <a:pt x="101" y="28"/>
                      </a:moveTo>
                      <a:lnTo>
                        <a:pt x="79" y="36"/>
                      </a:lnTo>
                      <a:lnTo>
                        <a:pt x="26" y="12"/>
                      </a:lnTo>
                      <a:lnTo>
                        <a:pt x="0" y="20"/>
                      </a:lnTo>
                      <a:lnTo>
                        <a:pt x="13" y="0"/>
                      </a:lnTo>
                      <a:lnTo>
                        <a:pt x="79" y="0"/>
                      </a:lnTo>
                      <a:lnTo>
                        <a:pt x="51" y="6"/>
                      </a:lnTo>
                      <a:lnTo>
                        <a:pt x="101" y="2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grpSp>
          <p:grpSp>
            <p:nvGrpSpPr>
              <p:cNvPr id="53" name="Group 135"/>
              <p:cNvGrpSpPr>
                <a:grpSpLocks/>
              </p:cNvGrpSpPr>
              <p:nvPr/>
            </p:nvGrpSpPr>
            <p:grpSpPr bwMode="auto">
              <a:xfrm>
                <a:off x="2203" y="3048"/>
                <a:ext cx="212" cy="84"/>
                <a:chOff x="2203" y="3048"/>
                <a:chExt cx="212" cy="84"/>
              </a:xfrm>
            </p:grpSpPr>
            <p:sp>
              <p:nvSpPr>
                <p:cNvPr id="54" name="Freeform 136"/>
                <p:cNvSpPr>
                  <a:spLocks/>
                </p:cNvSpPr>
                <p:nvPr/>
              </p:nvSpPr>
              <p:spPr bwMode="auto">
                <a:xfrm>
                  <a:off x="2313" y="3050"/>
                  <a:ext cx="102" cy="36"/>
                </a:xfrm>
                <a:custGeom>
                  <a:avLst/>
                  <a:gdLst>
                    <a:gd name="T0" fmla="*/ 0 w 102"/>
                    <a:gd name="T1" fmla="*/ 28 h 36"/>
                    <a:gd name="T2" fmla="*/ 23 w 102"/>
                    <a:gd name="T3" fmla="*/ 36 h 36"/>
                    <a:gd name="T4" fmla="*/ 77 w 102"/>
                    <a:gd name="T5" fmla="*/ 12 h 36"/>
                    <a:gd name="T6" fmla="*/ 102 w 102"/>
                    <a:gd name="T7" fmla="*/ 20 h 36"/>
                    <a:gd name="T8" fmla="*/ 89 w 102"/>
                    <a:gd name="T9" fmla="*/ 0 h 36"/>
                    <a:gd name="T10" fmla="*/ 25 w 102"/>
                    <a:gd name="T11" fmla="*/ 0 h 36"/>
                    <a:gd name="T12" fmla="*/ 51 w 102"/>
                    <a:gd name="T13" fmla="*/ 6 h 36"/>
                    <a:gd name="T14" fmla="*/ 0 w 102"/>
                    <a:gd name="T15" fmla="*/ 2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2" h="36">
                      <a:moveTo>
                        <a:pt x="0" y="28"/>
                      </a:moveTo>
                      <a:lnTo>
                        <a:pt x="23" y="36"/>
                      </a:lnTo>
                      <a:lnTo>
                        <a:pt x="77" y="12"/>
                      </a:lnTo>
                      <a:lnTo>
                        <a:pt x="102" y="20"/>
                      </a:lnTo>
                      <a:lnTo>
                        <a:pt x="89" y="0"/>
                      </a:lnTo>
                      <a:lnTo>
                        <a:pt x="25" y="0"/>
                      </a:lnTo>
                      <a:lnTo>
                        <a:pt x="51" y="6"/>
                      </a:lnTo>
                      <a:lnTo>
                        <a:pt x="0"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55" name="Freeform 137"/>
                <p:cNvSpPr>
                  <a:spLocks/>
                </p:cNvSpPr>
                <p:nvPr/>
              </p:nvSpPr>
              <p:spPr bwMode="auto">
                <a:xfrm>
                  <a:off x="2313" y="3050"/>
                  <a:ext cx="102" cy="36"/>
                </a:xfrm>
                <a:custGeom>
                  <a:avLst/>
                  <a:gdLst>
                    <a:gd name="T0" fmla="*/ 0 w 102"/>
                    <a:gd name="T1" fmla="*/ 28 h 36"/>
                    <a:gd name="T2" fmla="*/ 23 w 102"/>
                    <a:gd name="T3" fmla="*/ 36 h 36"/>
                    <a:gd name="T4" fmla="*/ 77 w 102"/>
                    <a:gd name="T5" fmla="*/ 12 h 36"/>
                    <a:gd name="T6" fmla="*/ 102 w 102"/>
                    <a:gd name="T7" fmla="*/ 20 h 36"/>
                    <a:gd name="T8" fmla="*/ 89 w 102"/>
                    <a:gd name="T9" fmla="*/ 0 h 36"/>
                    <a:gd name="T10" fmla="*/ 25 w 102"/>
                    <a:gd name="T11" fmla="*/ 0 h 36"/>
                    <a:gd name="T12" fmla="*/ 51 w 102"/>
                    <a:gd name="T13" fmla="*/ 6 h 36"/>
                    <a:gd name="T14" fmla="*/ 0 w 102"/>
                    <a:gd name="T15" fmla="*/ 2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2" h="36">
                      <a:moveTo>
                        <a:pt x="0" y="28"/>
                      </a:moveTo>
                      <a:lnTo>
                        <a:pt x="23" y="36"/>
                      </a:lnTo>
                      <a:lnTo>
                        <a:pt x="77" y="12"/>
                      </a:lnTo>
                      <a:lnTo>
                        <a:pt x="102" y="20"/>
                      </a:lnTo>
                      <a:lnTo>
                        <a:pt x="89" y="0"/>
                      </a:lnTo>
                      <a:lnTo>
                        <a:pt x="25" y="0"/>
                      </a:lnTo>
                      <a:lnTo>
                        <a:pt x="51" y="6"/>
                      </a:lnTo>
                      <a:lnTo>
                        <a:pt x="0"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56" name="Freeform 138"/>
                <p:cNvSpPr>
                  <a:spLocks/>
                </p:cNvSpPr>
                <p:nvPr/>
              </p:nvSpPr>
              <p:spPr bwMode="auto">
                <a:xfrm>
                  <a:off x="2203" y="3092"/>
                  <a:ext cx="101" cy="38"/>
                </a:xfrm>
                <a:custGeom>
                  <a:avLst/>
                  <a:gdLst>
                    <a:gd name="T0" fmla="*/ 101 w 101"/>
                    <a:gd name="T1" fmla="*/ 8 h 38"/>
                    <a:gd name="T2" fmla="*/ 79 w 101"/>
                    <a:gd name="T3" fmla="*/ 0 h 38"/>
                    <a:gd name="T4" fmla="*/ 26 w 101"/>
                    <a:gd name="T5" fmla="*/ 24 h 38"/>
                    <a:gd name="T6" fmla="*/ 0 w 101"/>
                    <a:gd name="T7" fmla="*/ 16 h 38"/>
                    <a:gd name="T8" fmla="*/ 13 w 101"/>
                    <a:gd name="T9" fmla="*/ 38 h 38"/>
                    <a:gd name="T10" fmla="*/ 79 w 101"/>
                    <a:gd name="T11" fmla="*/ 38 h 38"/>
                    <a:gd name="T12" fmla="*/ 50 w 101"/>
                    <a:gd name="T13" fmla="*/ 30 h 38"/>
                    <a:gd name="T14" fmla="*/ 101 w 101"/>
                    <a:gd name="T15" fmla="*/ 8 h 3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38">
                      <a:moveTo>
                        <a:pt x="101" y="8"/>
                      </a:moveTo>
                      <a:lnTo>
                        <a:pt x="79" y="0"/>
                      </a:lnTo>
                      <a:lnTo>
                        <a:pt x="26" y="24"/>
                      </a:lnTo>
                      <a:lnTo>
                        <a:pt x="0" y="16"/>
                      </a:lnTo>
                      <a:lnTo>
                        <a:pt x="13" y="38"/>
                      </a:lnTo>
                      <a:lnTo>
                        <a:pt x="79" y="38"/>
                      </a:lnTo>
                      <a:lnTo>
                        <a:pt x="50" y="30"/>
                      </a:lnTo>
                      <a:lnTo>
                        <a:pt x="101"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57" name="Freeform 139"/>
                <p:cNvSpPr>
                  <a:spLocks/>
                </p:cNvSpPr>
                <p:nvPr/>
              </p:nvSpPr>
              <p:spPr bwMode="auto">
                <a:xfrm>
                  <a:off x="2203" y="3092"/>
                  <a:ext cx="101" cy="38"/>
                </a:xfrm>
                <a:custGeom>
                  <a:avLst/>
                  <a:gdLst>
                    <a:gd name="T0" fmla="*/ 101 w 101"/>
                    <a:gd name="T1" fmla="*/ 8 h 38"/>
                    <a:gd name="T2" fmla="*/ 79 w 101"/>
                    <a:gd name="T3" fmla="*/ 0 h 38"/>
                    <a:gd name="T4" fmla="*/ 26 w 101"/>
                    <a:gd name="T5" fmla="*/ 24 h 38"/>
                    <a:gd name="T6" fmla="*/ 0 w 101"/>
                    <a:gd name="T7" fmla="*/ 16 h 38"/>
                    <a:gd name="T8" fmla="*/ 13 w 101"/>
                    <a:gd name="T9" fmla="*/ 38 h 38"/>
                    <a:gd name="T10" fmla="*/ 79 w 101"/>
                    <a:gd name="T11" fmla="*/ 38 h 38"/>
                    <a:gd name="T12" fmla="*/ 50 w 101"/>
                    <a:gd name="T13" fmla="*/ 30 h 38"/>
                    <a:gd name="T14" fmla="*/ 101 w 101"/>
                    <a:gd name="T15" fmla="*/ 8 h 3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38">
                      <a:moveTo>
                        <a:pt x="101" y="8"/>
                      </a:moveTo>
                      <a:lnTo>
                        <a:pt x="79" y="0"/>
                      </a:lnTo>
                      <a:lnTo>
                        <a:pt x="26" y="24"/>
                      </a:lnTo>
                      <a:lnTo>
                        <a:pt x="0" y="16"/>
                      </a:lnTo>
                      <a:lnTo>
                        <a:pt x="13" y="38"/>
                      </a:lnTo>
                      <a:lnTo>
                        <a:pt x="79" y="38"/>
                      </a:lnTo>
                      <a:lnTo>
                        <a:pt x="50" y="30"/>
                      </a:lnTo>
                      <a:lnTo>
                        <a:pt x="101"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58" name="Freeform 140"/>
                <p:cNvSpPr>
                  <a:spLocks/>
                </p:cNvSpPr>
                <p:nvPr/>
              </p:nvSpPr>
              <p:spPr bwMode="auto">
                <a:xfrm>
                  <a:off x="2208" y="3048"/>
                  <a:ext cx="102" cy="36"/>
                </a:xfrm>
                <a:custGeom>
                  <a:avLst/>
                  <a:gdLst>
                    <a:gd name="T0" fmla="*/ 0 w 102"/>
                    <a:gd name="T1" fmla="*/ 8 h 36"/>
                    <a:gd name="T2" fmla="*/ 23 w 102"/>
                    <a:gd name="T3" fmla="*/ 0 h 36"/>
                    <a:gd name="T4" fmla="*/ 77 w 102"/>
                    <a:gd name="T5" fmla="*/ 22 h 36"/>
                    <a:gd name="T6" fmla="*/ 102 w 102"/>
                    <a:gd name="T7" fmla="*/ 16 h 36"/>
                    <a:gd name="T8" fmla="*/ 89 w 102"/>
                    <a:gd name="T9" fmla="*/ 36 h 36"/>
                    <a:gd name="T10" fmla="*/ 25 w 102"/>
                    <a:gd name="T11" fmla="*/ 36 h 36"/>
                    <a:gd name="T12" fmla="*/ 51 w 102"/>
                    <a:gd name="T13" fmla="*/ 30 h 36"/>
                    <a:gd name="T14" fmla="*/ 0 w 102"/>
                    <a:gd name="T15" fmla="*/ 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2" h="36">
                      <a:moveTo>
                        <a:pt x="0" y="8"/>
                      </a:moveTo>
                      <a:lnTo>
                        <a:pt x="23" y="0"/>
                      </a:lnTo>
                      <a:lnTo>
                        <a:pt x="77" y="22"/>
                      </a:lnTo>
                      <a:lnTo>
                        <a:pt x="102" y="16"/>
                      </a:lnTo>
                      <a:lnTo>
                        <a:pt x="89" y="36"/>
                      </a:lnTo>
                      <a:lnTo>
                        <a:pt x="25" y="36"/>
                      </a:lnTo>
                      <a:lnTo>
                        <a:pt x="51" y="30"/>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59" name="Freeform 141"/>
                <p:cNvSpPr>
                  <a:spLocks/>
                </p:cNvSpPr>
                <p:nvPr/>
              </p:nvSpPr>
              <p:spPr bwMode="auto">
                <a:xfrm>
                  <a:off x="2208" y="3048"/>
                  <a:ext cx="102" cy="36"/>
                </a:xfrm>
                <a:custGeom>
                  <a:avLst/>
                  <a:gdLst>
                    <a:gd name="T0" fmla="*/ 0 w 102"/>
                    <a:gd name="T1" fmla="*/ 8 h 36"/>
                    <a:gd name="T2" fmla="*/ 23 w 102"/>
                    <a:gd name="T3" fmla="*/ 0 h 36"/>
                    <a:gd name="T4" fmla="*/ 77 w 102"/>
                    <a:gd name="T5" fmla="*/ 22 h 36"/>
                    <a:gd name="T6" fmla="*/ 102 w 102"/>
                    <a:gd name="T7" fmla="*/ 16 h 36"/>
                    <a:gd name="T8" fmla="*/ 89 w 102"/>
                    <a:gd name="T9" fmla="*/ 36 h 36"/>
                    <a:gd name="T10" fmla="*/ 25 w 102"/>
                    <a:gd name="T11" fmla="*/ 36 h 36"/>
                    <a:gd name="T12" fmla="*/ 51 w 102"/>
                    <a:gd name="T13" fmla="*/ 30 h 36"/>
                    <a:gd name="T14" fmla="*/ 0 w 102"/>
                    <a:gd name="T15" fmla="*/ 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2" h="36">
                      <a:moveTo>
                        <a:pt x="0" y="8"/>
                      </a:moveTo>
                      <a:lnTo>
                        <a:pt x="23" y="0"/>
                      </a:lnTo>
                      <a:lnTo>
                        <a:pt x="77" y="22"/>
                      </a:lnTo>
                      <a:lnTo>
                        <a:pt x="102" y="16"/>
                      </a:lnTo>
                      <a:lnTo>
                        <a:pt x="89" y="36"/>
                      </a:lnTo>
                      <a:lnTo>
                        <a:pt x="25" y="36"/>
                      </a:lnTo>
                      <a:lnTo>
                        <a:pt x="51" y="30"/>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60" name="Freeform 142"/>
                <p:cNvSpPr>
                  <a:spLocks/>
                </p:cNvSpPr>
                <p:nvPr/>
              </p:nvSpPr>
              <p:spPr bwMode="auto">
                <a:xfrm>
                  <a:off x="2310" y="3096"/>
                  <a:ext cx="101" cy="36"/>
                </a:xfrm>
                <a:custGeom>
                  <a:avLst/>
                  <a:gdLst>
                    <a:gd name="T0" fmla="*/ 101 w 101"/>
                    <a:gd name="T1" fmla="*/ 28 h 36"/>
                    <a:gd name="T2" fmla="*/ 79 w 101"/>
                    <a:gd name="T3" fmla="*/ 36 h 36"/>
                    <a:gd name="T4" fmla="*/ 26 w 101"/>
                    <a:gd name="T5" fmla="*/ 12 h 36"/>
                    <a:gd name="T6" fmla="*/ 0 w 101"/>
                    <a:gd name="T7" fmla="*/ 20 h 36"/>
                    <a:gd name="T8" fmla="*/ 13 w 101"/>
                    <a:gd name="T9" fmla="*/ 0 h 36"/>
                    <a:gd name="T10" fmla="*/ 79 w 101"/>
                    <a:gd name="T11" fmla="*/ 0 h 36"/>
                    <a:gd name="T12" fmla="*/ 50 w 101"/>
                    <a:gd name="T13" fmla="*/ 6 h 36"/>
                    <a:gd name="T14" fmla="*/ 101 w 101"/>
                    <a:gd name="T15" fmla="*/ 2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36">
                      <a:moveTo>
                        <a:pt x="101" y="28"/>
                      </a:moveTo>
                      <a:lnTo>
                        <a:pt x="79" y="36"/>
                      </a:lnTo>
                      <a:lnTo>
                        <a:pt x="26" y="12"/>
                      </a:lnTo>
                      <a:lnTo>
                        <a:pt x="0" y="20"/>
                      </a:lnTo>
                      <a:lnTo>
                        <a:pt x="13" y="0"/>
                      </a:lnTo>
                      <a:lnTo>
                        <a:pt x="79" y="0"/>
                      </a:lnTo>
                      <a:lnTo>
                        <a:pt x="50" y="6"/>
                      </a:lnTo>
                      <a:lnTo>
                        <a:pt x="101"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61" name="Freeform 143"/>
                <p:cNvSpPr>
                  <a:spLocks/>
                </p:cNvSpPr>
                <p:nvPr/>
              </p:nvSpPr>
              <p:spPr bwMode="auto">
                <a:xfrm>
                  <a:off x="2310" y="3096"/>
                  <a:ext cx="101" cy="36"/>
                </a:xfrm>
                <a:custGeom>
                  <a:avLst/>
                  <a:gdLst>
                    <a:gd name="T0" fmla="*/ 101 w 101"/>
                    <a:gd name="T1" fmla="*/ 28 h 36"/>
                    <a:gd name="T2" fmla="*/ 79 w 101"/>
                    <a:gd name="T3" fmla="*/ 36 h 36"/>
                    <a:gd name="T4" fmla="*/ 26 w 101"/>
                    <a:gd name="T5" fmla="*/ 12 h 36"/>
                    <a:gd name="T6" fmla="*/ 0 w 101"/>
                    <a:gd name="T7" fmla="*/ 20 h 36"/>
                    <a:gd name="T8" fmla="*/ 13 w 101"/>
                    <a:gd name="T9" fmla="*/ 0 h 36"/>
                    <a:gd name="T10" fmla="*/ 79 w 101"/>
                    <a:gd name="T11" fmla="*/ 0 h 36"/>
                    <a:gd name="T12" fmla="*/ 50 w 101"/>
                    <a:gd name="T13" fmla="*/ 6 h 36"/>
                    <a:gd name="T14" fmla="*/ 101 w 101"/>
                    <a:gd name="T15" fmla="*/ 2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36">
                      <a:moveTo>
                        <a:pt x="101" y="28"/>
                      </a:moveTo>
                      <a:lnTo>
                        <a:pt x="79" y="36"/>
                      </a:lnTo>
                      <a:lnTo>
                        <a:pt x="26" y="12"/>
                      </a:lnTo>
                      <a:lnTo>
                        <a:pt x="0" y="20"/>
                      </a:lnTo>
                      <a:lnTo>
                        <a:pt x="13" y="0"/>
                      </a:lnTo>
                      <a:lnTo>
                        <a:pt x="79" y="0"/>
                      </a:lnTo>
                      <a:lnTo>
                        <a:pt x="50" y="6"/>
                      </a:lnTo>
                      <a:lnTo>
                        <a:pt x="101"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grpSp>
        </p:grpSp>
        <p:sp>
          <p:nvSpPr>
            <p:cNvPr id="50" name="Line 144"/>
            <p:cNvSpPr>
              <a:spLocks noChangeShapeType="1"/>
            </p:cNvSpPr>
            <p:nvPr/>
          </p:nvSpPr>
          <p:spPr bwMode="auto">
            <a:xfrm>
              <a:off x="2154" y="3088"/>
              <a:ext cx="1" cy="80"/>
            </a:xfrm>
            <a:prstGeom prst="line">
              <a:avLst/>
            </a:prstGeom>
            <a:noFill/>
            <a:ln w="3175">
              <a:solidFill>
                <a:srgbClr val="AAE6FF"/>
              </a:solidFill>
              <a:round/>
              <a:headEnd/>
              <a:tailEnd/>
            </a:ln>
            <a:extLst>
              <a:ext uri="{909E8E84-426E-40DD-AFC4-6F175D3DCCD1}">
                <a14:hiddenFill xmlns:a14="http://schemas.microsoft.com/office/drawing/2010/main">
                  <a:noFill/>
                </a14:hiddenFill>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51" name="Line 145"/>
            <p:cNvSpPr>
              <a:spLocks noChangeShapeType="1"/>
            </p:cNvSpPr>
            <p:nvPr/>
          </p:nvSpPr>
          <p:spPr bwMode="auto">
            <a:xfrm>
              <a:off x="2462" y="3088"/>
              <a:ext cx="1" cy="80"/>
            </a:xfrm>
            <a:prstGeom prst="line">
              <a:avLst/>
            </a:prstGeom>
            <a:noFill/>
            <a:ln w="3175">
              <a:solidFill>
                <a:srgbClr val="AAE6FF"/>
              </a:solidFill>
              <a:round/>
              <a:headEnd/>
              <a:tailEnd/>
            </a:ln>
            <a:extLst>
              <a:ext uri="{909E8E84-426E-40DD-AFC4-6F175D3DCCD1}">
                <a14:hiddenFill xmlns:a14="http://schemas.microsoft.com/office/drawing/2010/main">
                  <a:noFill/>
                </a14:hiddenFill>
              </a:ext>
            </a:extLst>
          </p:spPr>
          <p:txBody>
            <a:bodyPr/>
            <a:lstStyle/>
            <a:p>
              <a:endParaRPr lang="zh-CN" altLang="en-US" sz="1400" b="1">
                <a:solidFill>
                  <a:srgbClr val="000099"/>
                </a:solidFill>
                <a:latin typeface="微软雅黑" pitchFamily="34" charset="-122"/>
                <a:ea typeface="微软雅黑" pitchFamily="34" charset="-122"/>
              </a:endParaRPr>
            </a:p>
          </p:txBody>
        </p:sp>
      </p:grpSp>
      <p:sp>
        <p:nvSpPr>
          <p:cNvPr id="70" name="Rectangle 254"/>
          <p:cNvSpPr>
            <a:spLocks noChangeArrowheads="1"/>
          </p:cNvSpPr>
          <p:nvPr/>
        </p:nvSpPr>
        <p:spPr bwMode="auto">
          <a:xfrm>
            <a:off x="2513605" y="2185663"/>
            <a:ext cx="729863" cy="511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72" name="Rectangle 279"/>
          <p:cNvSpPr>
            <a:spLocks noChangeArrowheads="1"/>
          </p:cNvSpPr>
          <p:nvPr/>
        </p:nvSpPr>
        <p:spPr bwMode="auto">
          <a:xfrm>
            <a:off x="6645751" y="1885671"/>
            <a:ext cx="769441"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1" hangingPunct="1"/>
            <a:r>
              <a:rPr kumimoji="1" lang="zh-CN" altLang="en-US" sz="1200" b="1" dirty="0">
                <a:latin typeface="微软雅黑" pitchFamily="34" charset="-122"/>
                <a:ea typeface="微软雅黑" pitchFamily="34" charset="-122"/>
              </a:rPr>
              <a:t>源点服务器</a:t>
            </a:r>
          </a:p>
        </p:txBody>
      </p:sp>
      <p:sp>
        <p:nvSpPr>
          <p:cNvPr id="73" name="Rectangle 280"/>
          <p:cNvSpPr>
            <a:spLocks noChangeArrowheads="1"/>
          </p:cNvSpPr>
          <p:nvPr/>
        </p:nvSpPr>
        <p:spPr bwMode="auto">
          <a:xfrm>
            <a:off x="4055293" y="2667234"/>
            <a:ext cx="697338" cy="321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74" name="Rectangle 281"/>
          <p:cNvSpPr>
            <a:spLocks noChangeArrowheads="1"/>
          </p:cNvSpPr>
          <p:nvPr/>
        </p:nvSpPr>
        <p:spPr bwMode="auto">
          <a:xfrm>
            <a:off x="4374843" y="2721275"/>
            <a:ext cx="767839"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1" hangingPunct="1"/>
            <a:r>
              <a:rPr kumimoji="1" lang="en-US" altLang="zh-CN" sz="1400" b="1" dirty="0">
                <a:solidFill>
                  <a:srgbClr val="000099"/>
                </a:solidFill>
                <a:latin typeface="微软雅黑" pitchFamily="34" charset="-122"/>
                <a:ea typeface="微软雅黑" pitchFamily="34" charset="-122"/>
              </a:rPr>
              <a:t>2 Mbit/s</a:t>
            </a:r>
          </a:p>
        </p:txBody>
      </p:sp>
      <p:grpSp>
        <p:nvGrpSpPr>
          <p:cNvPr id="75" name="Group 282"/>
          <p:cNvGrpSpPr>
            <a:grpSpLocks/>
          </p:cNvGrpSpPr>
          <p:nvPr/>
        </p:nvGrpSpPr>
        <p:grpSpPr bwMode="auto">
          <a:xfrm>
            <a:off x="5669839" y="2828159"/>
            <a:ext cx="477468" cy="309839"/>
            <a:chOff x="3202" y="3033"/>
            <a:chExt cx="309" cy="192"/>
          </a:xfrm>
        </p:grpSpPr>
        <p:sp>
          <p:nvSpPr>
            <p:cNvPr id="76" name="Oval 283"/>
            <p:cNvSpPr>
              <a:spLocks noChangeArrowheads="1"/>
            </p:cNvSpPr>
            <p:nvPr/>
          </p:nvSpPr>
          <p:spPr bwMode="auto">
            <a:xfrm>
              <a:off x="3203" y="3113"/>
              <a:ext cx="308" cy="112"/>
            </a:xfrm>
            <a:prstGeom prst="ellipse">
              <a:avLst/>
            </a:prstGeom>
            <a:solidFill>
              <a:srgbClr val="0078AA"/>
            </a:solidFill>
            <a:ln w="3175">
              <a:solidFill>
                <a:srgbClr val="AAE6FF"/>
              </a:solidFill>
              <a:round/>
              <a:headEnd/>
              <a:tailEnd/>
            </a:ln>
          </p:spPr>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77" name="Rectangle 284"/>
            <p:cNvSpPr>
              <a:spLocks noChangeArrowheads="1"/>
            </p:cNvSpPr>
            <p:nvPr/>
          </p:nvSpPr>
          <p:spPr bwMode="auto">
            <a:xfrm>
              <a:off x="3202" y="3090"/>
              <a:ext cx="308" cy="80"/>
            </a:xfrm>
            <a:prstGeom prst="rect">
              <a:avLst/>
            </a:prstGeom>
            <a:solidFill>
              <a:srgbClr val="0078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78" name="Rectangle 285"/>
            <p:cNvSpPr>
              <a:spLocks noChangeArrowheads="1"/>
            </p:cNvSpPr>
            <p:nvPr/>
          </p:nvSpPr>
          <p:spPr bwMode="auto">
            <a:xfrm>
              <a:off x="3202" y="3090"/>
              <a:ext cx="308" cy="80"/>
            </a:xfrm>
            <a:prstGeom prst="rect">
              <a:avLst/>
            </a:prstGeom>
            <a:solidFill>
              <a:srgbClr val="0078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79" name="Oval 286"/>
            <p:cNvSpPr>
              <a:spLocks noChangeArrowheads="1"/>
            </p:cNvSpPr>
            <p:nvPr/>
          </p:nvSpPr>
          <p:spPr bwMode="auto">
            <a:xfrm>
              <a:off x="3203" y="3033"/>
              <a:ext cx="308" cy="112"/>
            </a:xfrm>
            <a:prstGeom prst="ellipse">
              <a:avLst/>
            </a:prstGeom>
            <a:solidFill>
              <a:srgbClr val="00B4FF"/>
            </a:solidFill>
            <a:ln w="3175">
              <a:solidFill>
                <a:srgbClr val="AAE6FF"/>
              </a:solidFill>
              <a:round/>
              <a:headEnd/>
              <a:tailEnd/>
            </a:ln>
          </p:spPr>
          <p:txBody>
            <a:bodyPr/>
            <a:lstStyle/>
            <a:p>
              <a:pPr eaLnBrk="1" hangingPunct="1"/>
              <a:endParaRPr lang="zh-CN" altLang="en-US" sz="1400" b="1">
                <a:solidFill>
                  <a:srgbClr val="000099"/>
                </a:solidFill>
                <a:latin typeface="微软雅黑" pitchFamily="34" charset="-122"/>
                <a:ea typeface="微软雅黑" pitchFamily="34" charset="-122"/>
              </a:endParaRPr>
            </a:p>
          </p:txBody>
        </p:sp>
        <p:grpSp>
          <p:nvGrpSpPr>
            <p:cNvPr id="80" name="Group 287"/>
            <p:cNvGrpSpPr>
              <a:grpSpLocks/>
            </p:cNvGrpSpPr>
            <p:nvPr/>
          </p:nvGrpSpPr>
          <p:grpSpPr bwMode="auto">
            <a:xfrm>
              <a:off x="3249" y="3046"/>
              <a:ext cx="214" cy="86"/>
              <a:chOff x="3249" y="3046"/>
              <a:chExt cx="214" cy="86"/>
            </a:xfrm>
          </p:grpSpPr>
          <p:grpSp>
            <p:nvGrpSpPr>
              <p:cNvPr id="83" name="Group 288"/>
              <p:cNvGrpSpPr>
                <a:grpSpLocks/>
              </p:cNvGrpSpPr>
              <p:nvPr/>
            </p:nvGrpSpPr>
            <p:grpSpPr bwMode="auto">
              <a:xfrm>
                <a:off x="3249" y="3046"/>
                <a:ext cx="212" cy="84"/>
                <a:chOff x="3249" y="3046"/>
                <a:chExt cx="212" cy="84"/>
              </a:xfrm>
            </p:grpSpPr>
            <p:sp>
              <p:nvSpPr>
                <p:cNvPr id="93" name="Freeform 289"/>
                <p:cNvSpPr>
                  <a:spLocks/>
                </p:cNvSpPr>
                <p:nvPr/>
              </p:nvSpPr>
              <p:spPr bwMode="auto">
                <a:xfrm>
                  <a:off x="3360" y="3048"/>
                  <a:ext cx="101" cy="36"/>
                </a:xfrm>
                <a:custGeom>
                  <a:avLst/>
                  <a:gdLst>
                    <a:gd name="T0" fmla="*/ 0 w 101"/>
                    <a:gd name="T1" fmla="*/ 28 h 36"/>
                    <a:gd name="T2" fmla="*/ 22 w 101"/>
                    <a:gd name="T3" fmla="*/ 36 h 36"/>
                    <a:gd name="T4" fmla="*/ 77 w 101"/>
                    <a:gd name="T5" fmla="*/ 12 h 36"/>
                    <a:gd name="T6" fmla="*/ 101 w 101"/>
                    <a:gd name="T7" fmla="*/ 20 h 36"/>
                    <a:gd name="T8" fmla="*/ 88 w 101"/>
                    <a:gd name="T9" fmla="*/ 0 h 36"/>
                    <a:gd name="T10" fmla="*/ 24 w 101"/>
                    <a:gd name="T11" fmla="*/ 0 h 36"/>
                    <a:gd name="T12" fmla="*/ 51 w 101"/>
                    <a:gd name="T13" fmla="*/ 6 h 36"/>
                    <a:gd name="T14" fmla="*/ 0 w 101"/>
                    <a:gd name="T15" fmla="*/ 2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36">
                      <a:moveTo>
                        <a:pt x="0" y="28"/>
                      </a:moveTo>
                      <a:lnTo>
                        <a:pt x="22" y="36"/>
                      </a:lnTo>
                      <a:lnTo>
                        <a:pt x="77" y="12"/>
                      </a:lnTo>
                      <a:lnTo>
                        <a:pt x="101" y="20"/>
                      </a:lnTo>
                      <a:lnTo>
                        <a:pt x="88" y="0"/>
                      </a:lnTo>
                      <a:lnTo>
                        <a:pt x="24" y="0"/>
                      </a:lnTo>
                      <a:lnTo>
                        <a:pt x="51" y="6"/>
                      </a:lnTo>
                      <a:lnTo>
                        <a:pt x="0" y="2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94" name="Freeform 290"/>
                <p:cNvSpPr>
                  <a:spLocks/>
                </p:cNvSpPr>
                <p:nvPr/>
              </p:nvSpPr>
              <p:spPr bwMode="auto">
                <a:xfrm>
                  <a:off x="3360" y="3048"/>
                  <a:ext cx="101" cy="36"/>
                </a:xfrm>
                <a:custGeom>
                  <a:avLst/>
                  <a:gdLst>
                    <a:gd name="T0" fmla="*/ 0 w 101"/>
                    <a:gd name="T1" fmla="*/ 28 h 36"/>
                    <a:gd name="T2" fmla="*/ 22 w 101"/>
                    <a:gd name="T3" fmla="*/ 36 h 36"/>
                    <a:gd name="T4" fmla="*/ 77 w 101"/>
                    <a:gd name="T5" fmla="*/ 12 h 36"/>
                    <a:gd name="T6" fmla="*/ 101 w 101"/>
                    <a:gd name="T7" fmla="*/ 20 h 36"/>
                    <a:gd name="T8" fmla="*/ 88 w 101"/>
                    <a:gd name="T9" fmla="*/ 0 h 36"/>
                    <a:gd name="T10" fmla="*/ 24 w 101"/>
                    <a:gd name="T11" fmla="*/ 0 h 36"/>
                    <a:gd name="T12" fmla="*/ 51 w 101"/>
                    <a:gd name="T13" fmla="*/ 6 h 36"/>
                    <a:gd name="T14" fmla="*/ 0 w 101"/>
                    <a:gd name="T15" fmla="*/ 2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36">
                      <a:moveTo>
                        <a:pt x="0" y="28"/>
                      </a:moveTo>
                      <a:lnTo>
                        <a:pt x="22" y="36"/>
                      </a:lnTo>
                      <a:lnTo>
                        <a:pt x="77" y="12"/>
                      </a:lnTo>
                      <a:lnTo>
                        <a:pt x="101" y="20"/>
                      </a:lnTo>
                      <a:lnTo>
                        <a:pt x="88" y="0"/>
                      </a:lnTo>
                      <a:lnTo>
                        <a:pt x="24" y="0"/>
                      </a:lnTo>
                      <a:lnTo>
                        <a:pt x="51" y="6"/>
                      </a:lnTo>
                      <a:lnTo>
                        <a:pt x="0" y="2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95" name="Freeform 291"/>
                <p:cNvSpPr>
                  <a:spLocks/>
                </p:cNvSpPr>
                <p:nvPr/>
              </p:nvSpPr>
              <p:spPr bwMode="auto">
                <a:xfrm>
                  <a:off x="3249" y="3090"/>
                  <a:ext cx="102" cy="38"/>
                </a:xfrm>
                <a:custGeom>
                  <a:avLst/>
                  <a:gdLst>
                    <a:gd name="T0" fmla="*/ 102 w 102"/>
                    <a:gd name="T1" fmla="*/ 8 h 38"/>
                    <a:gd name="T2" fmla="*/ 79 w 102"/>
                    <a:gd name="T3" fmla="*/ 0 h 38"/>
                    <a:gd name="T4" fmla="*/ 26 w 102"/>
                    <a:gd name="T5" fmla="*/ 24 h 38"/>
                    <a:gd name="T6" fmla="*/ 0 w 102"/>
                    <a:gd name="T7" fmla="*/ 16 h 38"/>
                    <a:gd name="T8" fmla="*/ 13 w 102"/>
                    <a:gd name="T9" fmla="*/ 38 h 38"/>
                    <a:gd name="T10" fmla="*/ 79 w 102"/>
                    <a:gd name="T11" fmla="*/ 38 h 38"/>
                    <a:gd name="T12" fmla="*/ 51 w 102"/>
                    <a:gd name="T13" fmla="*/ 30 h 38"/>
                    <a:gd name="T14" fmla="*/ 102 w 102"/>
                    <a:gd name="T15" fmla="*/ 8 h 3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2" h="38">
                      <a:moveTo>
                        <a:pt x="102" y="8"/>
                      </a:moveTo>
                      <a:lnTo>
                        <a:pt x="79" y="0"/>
                      </a:lnTo>
                      <a:lnTo>
                        <a:pt x="26" y="24"/>
                      </a:lnTo>
                      <a:lnTo>
                        <a:pt x="0" y="16"/>
                      </a:lnTo>
                      <a:lnTo>
                        <a:pt x="13" y="38"/>
                      </a:lnTo>
                      <a:lnTo>
                        <a:pt x="79" y="38"/>
                      </a:lnTo>
                      <a:lnTo>
                        <a:pt x="51" y="30"/>
                      </a:lnTo>
                      <a:lnTo>
                        <a:pt x="102"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96" name="Freeform 292"/>
                <p:cNvSpPr>
                  <a:spLocks/>
                </p:cNvSpPr>
                <p:nvPr/>
              </p:nvSpPr>
              <p:spPr bwMode="auto">
                <a:xfrm>
                  <a:off x="3249" y="3090"/>
                  <a:ext cx="102" cy="38"/>
                </a:xfrm>
                <a:custGeom>
                  <a:avLst/>
                  <a:gdLst>
                    <a:gd name="T0" fmla="*/ 102 w 102"/>
                    <a:gd name="T1" fmla="*/ 8 h 38"/>
                    <a:gd name="T2" fmla="*/ 79 w 102"/>
                    <a:gd name="T3" fmla="*/ 0 h 38"/>
                    <a:gd name="T4" fmla="*/ 26 w 102"/>
                    <a:gd name="T5" fmla="*/ 24 h 38"/>
                    <a:gd name="T6" fmla="*/ 0 w 102"/>
                    <a:gd name="T7" fmla="*/ 16 h 38"/>
                    <a:gd name="T8" fmla="*/ 13 w 102"/>
                    <a:gd name="T9" fmla="*/ 38 h 38"/>
                    <a:gd name="T10" fmla="*/ 79 w 102"/>
                    <a:gd name="T11" fmla="*/ 38 h 38"/>
                    <a:gd name="T12" fmla="*/ 51 w 102"/>
                    <a:gd name="T13" fmla="*/ 30 h 38"/>
                    <a:gd name="T14" fmla="*/ 102 w 102"/>
                    <a:gd name="T15" fmla="*/ 8 h 3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2" h="38">
                      <a:moveTo>
                        <a:pt x="102" y="8"/>
                      </a:moveTo>
                      <a:lnTo>
                        <a:pt x="79" y="0"/>
                      </a:lnTo>
                      <a:lnTo>
                        <a:pt x="26" y="24"/>
                      </a:lnTo>
                      <a:lnTo>
                        <a:pt x="0" y="16"/>
                      </a:lnTo>
                      <a:lnTo>
                        <a:pt x="13" y="38"/>
                      </a:lnTo>
                      <a:lnTo>
                        <a:pt x="79" y="38"/>
                      </a:lnTo>
                      <a:lnTo>
                        <a:pt x="51" y="30"/>
                      </a:lnTo>
                      <a:lnTo>
                        <a:pt x="102"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97" name="Freeform 293"/>
                <p:cNvSpPr>
                  <a:spLocks/>
                </p:cNvSpPr>
                <p:nvPr/>
              </p:nvSpPr>
              <p:spPr bwMode="auto">
                <a:xfrm>
                  <a:off x="3255" y="3046"/>
                  <a:ext cx="101" cy="36"/>
                </a:xfrm>
                <a:custGeom>
                  <a:avLst/>
                  <a:gdLst>
                    <a:gd name="T0" fmla="*/ 0 w 101"/>
                    <a:gd name="T1" fmla="*/ 8 h 36"/>
                    <a:gd name="T2" fmla="*/ 22 w 101"/>
                    <a:gd name="T3" fmla="*/ 0 h 36"/>
                    <a:gd name="T4" fmla="*/ 77 w 101"/>
                    <a:gd name="T5" fmla="*/ 22 h 36"/>
                    <a:gd name="T6" fmla="*/ 101 w 101"/>
                    <a:gd name="T7" fmla="*/ 16 h 36"/>
                    <a:gd name="T8" fmla="*/ 88 w 101"/>
                    <a:gd name="T9" fmla="*/ 36 h 36"/>
                    <a:gd name="T10" fmla="*/ 24 w 101"/>
                    <a:gd name="T11" fmla="*/ 36 h 36"/>
                    <a:gd name="T12" fmla="*/ 50 w 101"/>
                    <a:gd name="T13" fmla="*/ 30 h 36"/>
                    <a:gd name="T14" fmla="*/ 0 w 101"/>
                    <a:gd name="T15" fmla="*/ 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36">
                      <a:moveTo>
                        <a:pt x="0" y="8"/>
                      </a:moveTo>
                      <a:lnTo>
                        <a:pt x="22" y="0"/>
                      </a:lnTo>
                      <a:lnTo>
                        <a:pt x="77" y="22"/>
                      </a:lnTo>
                      <a:lnTo>
                        <a:pt x="101" y="16"/>
                      </a:lnTo>
                      <a:lnTo>
                        <a:pt x="88" y="36"/>
                      </a:lnTo>
                      <a:lnTo>
                        <a:pt x="24" y="36"/>
                      </a:lnTo>
                      <a:lnTo>
                        <a:pt x="50" y="30"/>
                      </a:lnTo>
                      <a:lnTo>
                        <a:pt x="0"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98" name="Freeform 294"/>
                <p:cNvSpPr>
                  <a:spLocks/>
                </p:cNvSpPr>
                <p:nvPr/>
              </p:nvSpPr>
              <p:spPr bwMode="auto">
                <a:xfrm>
                  <a:off x="3255" y="3046"/>
                  <a:ext cx="101" cy="36"/>
                </a:xfrm>
                <a:custGeom>
                  <a:avLst/>
                  <a:gdLst>
                    <a:gd name="T0" fmla="*/ 0 w 101"/>
                    <a:gd name="T1" fmla="*/ 8 h 36"/>
                    <a:gd name="T2" fmla="*/ 22 w 101"/>
                    <a:gd name="T3" fmla="*/ 0 h 36"/>
                    <a:gd name="T4" fmla="*/ 77 w 101"/>
                    <a:gd name="T5" fmla="*/ 22 h 36"/>
                    <a:gd name="T6" fmla="*/ 101 w 101"/>
                    <a:gd name="T7" fmla="*/ 16 h 36"/>
                    <a:gd name="T8" fmla="*/ 88 w 101"/>
                    <a:gd name="T9" fmla="*/ 36 h 36"/>
                    <a:gd name="T10" fmla="*/ 24 w 101"/>
                    <a:gd name="T11" fmla="*/ 36 h 36"/>
                    <a:gd name="T12" fmla="*/ 50 w 101"/>
                    <a:gd name="T13" fmla="*/ 30 h 36"/>
                    <a:gd name="T14" fmla="*/ 0 w 101"/>
                    <a:gd name="T15" fmla="*/ 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36">
                      <a:moveTo>
                        <a:pt x="0" y="8"/>
                      </a:moveTo>
                      <a:lnTo>
                        <a:pt x="22" y="0"/>
                      </a:lnTo>
                      <a:lnTo>
                        <a:pt x="77" y="22"/>
                      </a:lnTo>
                      <a:lnTo>
                        <a:pt x="101" y="16"/>
                      </a:lnTo>
                      <a:lnTo>
                        <a:pt x="88" y="36"/>
                      </a:lnTo>
                      <a:lnTo>
                        <a:pt x="24" y="36"/>
                      </a:lnTo>
                      <a:lnTo>
                        <a:pt x="50" y="30"/>
                      </a:lnTo>
                      <a:lnTo>
                        <a:pt x="0"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99" name="Freeform 295"/>
                <p:cNvSpPr>
                  <a:spLocks/>
                </p:cNvSpPr>
                <p:nvPr/>
              </p:nvSpPr>
              <p:spPr bwMode="auto">
                <a:xfrm>
                  <a:off x="3356" y="3094"/>
                  <a:ext cx="102" cy="36"/>
                </a:xfrm>
                <a:custGeom>
                  <a:avLst/>
                  <a:gdLst>
                    <a:gd name="T0" fmla="*/ 102 w 102"/>
                    <a:gd name="T1" fmla="*/ 28 h 36"/>
                    <a:gd name="T2" fmla="*/ 79 w 102"/>
                    <a:gd name="T3" fmla="*/ 36 h 36"/>
                    <a:gd name="T4" fmla="*/ 26 w 102"/>
                    <a:gd name="T5" fmla="*/ 12 h 36"/>
                    <a:gd name="T6" fmla="*/ 0 w 102"/>
                    <a:gd name="T7" fmla="*/ 20 h 36"/>
                    <a:gd name="T8" fmla="*/ 13 w 102"/>
                    <a:gd name="T9" fmla="*/ 0 h 36"/>
                    <a:gd name="T10" fmla="*/ 79 w 102"/>
                    <a:gd name="T11" fmla="*/ 0 h 36"/>
                    <a:gd name="T12" fmla="*/ 51 w 102"/>
                    <a:gd name="T13" fmla="*/ 6 h 36"/>
                    <a:gd name="T14" fmla="*/ 102 w 102"/>
                    <a:gd name="T15" fmla="*/ 2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2" h="36">
                      <a:moveTo>
                        <a:pt x="102" y="28"/>
                      </a:moveTo>
                      <a:lnTo>
                        <a:pt x="79" y="36"/>
                      </a:lnTo>
                      <a:lnTo>
                        <a:pt x="26" y="12"/>
                      </a:lnTo>
                      <a:lnTo>
                        <a:pt x="0" y="20"/>
                      </a:lnTo>
                      <a:lnTo>
                        <a:pt x="13" y="0"/>
                      </a:lnTo>
                      <a:lnTo>
                        <a:pt x="79" y="0"/>
                      </a:lnTo>
                      <a:lnTo>
                        <a:pt x="51" y="6"/>
                      </a:lnTo>
                      <a:lnTo>
                        <a:pt x="102" y="2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100" name="Freeform 296"/>
                <p:cNvSpPr>
                  <a:spLocks/>
                </p:cNvSpPr>
                <p:nvPr/>
              </p:nvSpPr>
              <p:spPr bwMode="auto">
                <a:xfrm>
                  <a:off x="3356" y="3094"/>
                  <a:ext cx="102" cy="36"/>
                </a:xfrm>
                <a:custGeom>
                  <a:avLst/>
                  <a:gdLst>
                    <a:gd name="T0" fmla="*/ 102 w 102"/>
                    <a:gd name="T1" fmla="*/ 28 h 36"/>
                    <a:gd name="T2" fmla="*/ 79 w 102"/>
                    <a:gd name="T3" fmla="*/ 36 h 36"/>
                    <a:gd name="T4" fmla="*/ 26 w 102"/>
                    <a:gd name="T5" fmla="*/ 12 h 36"/>
                    <a:gd name="T6" fmla="*/ 0 w 102"/>
                    <a:gd name="T7" fmla="*/ 20 h 36"/>
                    <a:gd name="T8" fmla="*/ 13 w 102"/>
                    <a:gd name="T9" fmla="*/ 0 h 36"/>
                    <a:gd name="T10" fmla="*/ 79 w 102"/>
                    <a:gd name="T11" fmla="*/ 0 h 36"/>
                    <a:gd name="T12" fmla="*/ 51 w 102"/>
                    <a:gd name="T13" fmla="*/ 6 h 36"/>
                    <a:gd name="T14" fmla="*/ 102 w 102"/>
                    <a:gd name="T15" fmla="*/ 2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2" h="36">
                      <a:moveTo>
                        <a:pt x="102" y="28"/>
                      </a:moveTo>
                      <a:lnTo>
                        <a:pt x="79" y="36"/>
                      </a:lnTo>
                      <a:lnTo>
                        <a:pt x="26" y="12"/>
                      </a:lnTo>
                      <a:lnTo>
                        <a:pt x="0" y="20"/>
                      </a:lnTo>
                      <a:lnTo>
                        <a:pt x="13" y="0"/>
                      </a:lnTo>
                      <a:lnTo>
                        <a:pt x="79" y="0"/>
                      </a:lnTo>
                      <a:lnTo>
                        <a:pt x="51" y="6"/>
                      </a:lnTo>
                      <a:lnTo>
                        <a:pt x="102" y="2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grpSp>
          <p:grpSp>
            <p:nvGrpSpPr>
              <p:cNvPr id="84" name="Group 297"/>
              <p:cNvGrpSpPr>
                <a:grpSpLocks/>
              </p:cNvGrpSpPr>
              <p:nvPr/>
            </p:nvGrpSpPr>
            <p:grpSpPr bwMode="auto">
              <a:xfrm>
                <a:off x="3251" y="3048"/>
                <a:ext cx="212" cy="84"/>
                <a:chOff x="3251" y="3048"/>
                <a:chExt cx="212" cy="84"/>
              </a:xfrm>
            </p:grpSpPr>
            <p:sp>
              <p:nvSpPr>
                <p:cNvPr id="85" name="Freeform 298"/>
                <p:cNvSpPr>
                  <a:spLocks/>
                </p:cNvSpPr>
                <p:nvPr/>
              </p:nvSpPr>
              <p:spPr bwMode="auto">
                <a:xfrm>
                  <a:off x="3362" y="3050"/>
                  <a:ext cx="101" cy="36"/>
                </a:xfrm>
                <a:custGeom>
                  <a:avLst/>
                  <a:gdLst>
                    <a:gd name="T0" fmla="*/ 0 w 101"/>
                    <a:gd name="T1" fmla="*/ 28 h 36"/>
                    <a:gd name="T2" fmla="*/ 22 w 101"/>
                    <a:gd name="T3" fmla="*/ 36 h 36"/>
                    <a:gd name="T4" fmla="*/ 77 w 101"/>
                    <a:gd name="T5" fmla="*/ 12 h 36"/>
                    <a:gd name="T6" fmla="*/ 101 w 101"/>
                    <a:gd name="T7" fmla="*/ 20 h 36"/>
                    <a:gd name="T8" fmla="*/ 88 w 101"/>
                    <a:gd name="T9" fmla="*/ 0 h 36"/>
                    <a:gd name="T10" fmla="*/ 24 w 101"/>
                    <a:gd name="T11" fmla="*/ 0 h 36"/>
                    <a:gd name="T12" fmla="*/ 51 w 101"/>
                    <a:gd name="T13" fmla="*/ 6 h 36"/>
                    <a:gd name="T14" fmla="*/ 0 w 101"/>
                    <a:gd name="T15" fmla="*/ 2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36">
                      <a:moveTo>
                        <a:pt x="0" y="28"/>
                      </a:moveTo>
                      <a:lnTo>
                        <a:pt x="22" y="36"/>
                      </a:lnTo>
                      <a:lnTo>
                        <a:pt x="77" y="12"/>
                      </a:lnTo>
                      <a:lnTo>
                        <a:pt x="101" y="20"/>
                      </a:lnTo>
                      <a:lnTo>
                        <a:pt x="88" y="0"/>
                      </a:lnTo>
                      <a:lnTo>
                        <a:pt x="24" y="0"/>
                      </a:lnTo>
                      <a:lnTo>
                        <a:pt x="51" y="6"/>
                      </a:lnTo>
                      <a:lnTo>
                        <a:pt x="0"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86" name="Freeform 299"/>
                <p:cNvSpPr>
                  <a:spLocks/>
                </p:cNvSpPr>
                <p:nvPr/>
              </p:nvSpPr>
              <p:spPr bwMode="auto">
                <a:xfrm>
                  <a:off x="3362" y="3050"/>
                  <a:ext cx="101" cy="36"/>
                </a:xfrm>
                <a:custGeom>
                  <a:avLst/>
                  <a:gdLst>
                    <a:gd name="T0" fmla="*/ 0 w 101"/>
                    <a:gd name="T1" fmla="*/ 28 h 36"/>
                    <a:gd name="T2" fmla="*/ 22 w 101"/>
                    <a:gd name="T3" fmla="*/ 36 h 36"/>
                    <a:gd name="T4" fmla="*/ 77 w 101"/>
                    <a:gd name="T5" fmla="*/ 12 h 36"/>
                    <a:gd name="T6" fmla="*/ 101 w 101"/>
                    <a:gd name="T7" fmla="*/ 20 h 36"/>
                    <a:gd name="T8" fmla="*/ 88 w 101"/>
                    <a:gd name="T9" fmla="*/ 0 h 36"/>
                    <a:gd name="T10" fmla="*/ 24 w 101"/>
                    <a:gd name="T11" fmla="*/ 0 h 36"/>
                    <a:gd name="T12" fmla="*/ 51 w 101"/>
                    <a:gd name="T13" fmla="*/ 6 h 36"/>
                    <a:gd name="T14" fmla="*/ 0 w 101"/>
                    <a:gd name="T15" fmla="*/ 2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36">
                      <a:moveTo>
                        <a:pt x="0" y="28"/>
                      </a:moveTo>
                      <a:lnTo>
                        <a:pt x="22" y="36"/>
                      </a:lnTo>
                      <a:lnTo>
                        <a:pt x="77" y="12"/>
                      </a:lnTo>
                      <a:lnTo>
                        <a:pt x="101" y="20"/>
                      </a:lnTo>
                      <a:lnTo>
                        <a:pt x="88" y="0"/>
                      </a:lnTo>
                      <a:lnTo>
                        <a:pt x="24" y="0"/>
                      </a:lnTo>
                      <a:lnTo>
                        <a:pt x="51" y="6"/>
                      </a:lnTo>
                      <a:lnTo>
                        <a:pt x="0"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87" name="Freeform 300"/>
                <p:cNvSpPr>
                  <a:spLocks/>
                </p:cNvSpPr>
                <p:nvPr/>
              </p:nvSpPr>
              <p:spPr bwMode="auto">
                <a:xfrm>
                  <a:off x="3251" y="3092"/>
                  <a:ext cx="101" cy="38"/>
                </a:xfrm>
                <a:custGeom>
                  <a:avLst/>
                  <a:gdLst>
                    <a:gd name="T0" fmla="*/ 101 w 101"/>
                    <a:gd name="T1" fmla="*/ 8 h 38"/>
                    <a:gd name="T2" fmla="*/ 79 w 101"/>
                    <a:gd name="T3" fmla="*/ 0 h 38"/>
                    <a:gd name="T4" fmla="*/ 26 w 101"/>
                    <a:gd name="T5" fmla="*/ 24 h 38"/>
                    <a:gd name="T6" fmla="*/ 0 w 101"/>
                    <a:gd name="T7" fmla="*/ 16 h 38"/>
                    <a:gd name="T8" fmla="*/ 13 w 101"/>
                    <a:gd name="T9" fmla="*/ 38 h 38"/>
                    <a:gd name="T10" fmla="*/ 79 w 101"/>
                    <a:gd name="T11" fmla="*/ 38 h 38"/>
                    <a:gd name="T12" fmla="*/ 51 w 101"/>
                    <a:gd name="T13" fmla="*/ 30 h 38"/>
                    <a:gd name="T14" fmla="*/ 101 w 101"/>
                    <a:gd name="T15" fmla="*/ 8 h 3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38">
                      <a:moveTo>
                        <a:pt x="101" y="8"/>
                      </a:moveTo>
                      <a:lnTo>
                        <a:pt x="79" y="0"/>
                      </a:lnTo>
                      <a:lnTo>
                        <a:pt x="26" y="24"/>
                      </a:lnTo>
                      <a:lnTo>
                        <a:pt x="0" y="16"/>
                      </a:lnTo>
                      <a:lnTo>
                        <a:pt x="13" y="38"/>
                      </a:lnTo>
                      <a:lnTo>
                        <a:pt x="79" y="38"/>
                      </a:lnTo>
                      <a:lnTo>
                        <a:pt x="51" y="30"/>
                      </a:lnTo>
                      <a:lnTo>
                        <a:pt x="101"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88" name="Freeform 301"/>
                <p:cNvSpPr>
                  <a:spLocks/>
                </p:cNvSpPr>
                <p:nvPr/>
              </p:nvSpPr>
              <p:spPr bwMode="auto">
                <a:xfrm>
                  <a:off x="3251" y="3092"/>
                  <a:ext cx="101" cy="38"/>
                </a:xfrm>
                <a:custGeom>
                  <a:avLst/>
                  <a:gdLst>
                    <a:gd name="T0" fmla="*/ 101 w 101"/>
                    <a:gd name="T1" fmla="*/ 8 h 38"/>
                    <a:gd name="T2" fmla="*/ 79 w 101"/>
                    <a:gd name="T3" fmla="*/ 0 h 38"/>
                    <a:gd name="T4" fmla="*/ 26 w 101"/>
                    <a:gd name="T5" fmla="*/ 24 h 38"/>
                    <a:gd name="T6" fmla="*/ 0 w 101"/>
                    <a:gd name="T7" fmla="*/ 16 h 38"/>
                    <a:gd name="T8" fmla="*/ 13 w 101"/>
                    <a:gd name="T9" fmla="*/ 38 h 38"/>
                    <a:gd name="T10" fmla="*/ 79 w 101"/>
                    <a:gd name="T11" fmla="*/ 38 h 38"/>
                    <a:gd name="T12" fmla="*/ 51 w 101"/>
                    <a:gd name="T13" fmla="*/ 30 h 38"/>
                    <a:gd name="T14" fmla="*/ 101 w 101"/>
                    <a:gd name="T15" fmla="*/ 8 h 3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38">
                      <a:moveTo>
                        <a:pt x="101" y="8"/>
                      </a:moveTo>
                      <a:lnTo>
                        <a:pt x="79" y="0"/>
                      </a:lnTo>
                      <a:lnTo>
                        <a:pt x="26" y="24"/>
                      </a:lnTo>
                      <a:lnTo>
                        <a:pt x="0" y="16"/>
                      </a:lnTo>
                      <a:lnTo>
                        <a:pt x="13" y="38"/>
                      </a:lnTo>
                      <a:lnTo>
                        <a:pt x="79" y="38"/>
                      </a:lnTo>
                      <a:lnTo>
                        <a:pt x="51" y="30"/>
                      </a:lnTo>
                      <a:lnTo>
                        <a:pt x="101"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89" name="Freeform 302"/>
                <p:cNvSpPr>
                  <a:spLocks/>
                </p:cNvSpPr>
                <p:nvPr/>
              </p:nvSpPr>
              <p:spPr bwMode="auto">
                <a:xfrm>
                  <a:off x="3257" y="3048"/>
                  <a:ext cx="101" cy="36"/>
                </a:xfrm>
                <a:custGeom>
                  <a:avLst/>
                  <a:gdLst>
                    <a:gd name="T0" fmla="*/ 0 w 101"/>
                    <a:gd name="T1" fmla="*/ 8 h 36"/>
                    <a:gd name="T2" fmla="*/ 22 w 101"/>
                    <a:gd name="T3" fmla="*/ 0 h 36"/>
                    <a:gd name="T4" fmla="*/ 77 w 101"/>
                    <a:gd name="T5" fmla="*/ 22 h 36"/>
                    <a:gd name="T6" fmla="*/ 101 w 101"/>
                    <a:gd name="T7" fmla="*/ 16 h 36"/>
                    <a:gd name="T8" fmla="*/ 88 w 101"/>
                    <a:gd name="T9" fmla="*/ 36 h 36"/>
                    <a:gd name="T10" fmla="*/ 24 w 101"/>
                    <a:gd name="T11" fmla="*/ 36 h 36"/>
                    <a:gd name="T12" fmla="*/ 50 w 101"/>
                    <a:gd name="T13" fmla="*/ 30 h 36"/>
                    <a:gd name="T14" fmla="*/ 0 w 101"/>
                    <a:gd name="T15" fmla="*/ 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36">
                      <a:moveTo>
                        <a:pt x="0" y="8"/>
                      </a:moveTo>
                      <a:lnTo>
                        <a:pt x="22" y="0"/>
                      </a:lnTo>
                      <a:lnTo>
                        <a:pt x="77" y="22"/>
                      </a:lnTo>
                      <a:lnTo>
                        <a:pt x="101" y="16"/>
                      </a:lnTo>
                      <a:lnTo>
                        <a:pt x="88" y="36"/>
                      </a:lnTo>
                      <a:lnTo>
                        <a:pt x="24" y="36"/>
                      </a:lnTo>
                      <a:lnTo>
                        <a:pt x="50" y="30"/>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90" name="Freeform 303"/>
                <p:cNvSpPr>
                  <a:spLocks/>
                </p:cNvSpPr>
                <p:nvPr/>
              </p:nvSpPr>
              <p:spPr bwMode="auto">
                <a:xfrm>
                  <a:off x="3257" y="3048"/>
                  <a:ext cx="101" cy="36"/>
                </a:xfrm>
                <a:custGeom>
                  <a:avLst/>
                  <a:gdLst>
                    <a:gd name="T0" fmla="*/ 0 w 101"/>
                    <a:gd name="T1" fmla="*/ 8 h 36"/>
                    <a:gd name="T2" fmla="*/ 22 w 101"/>
                    <a:gd name="T3" fmla="*/ 0 h 36"/>
                    <a:gd name="T4" fmla="*/ 77 w 101"/>
                    <a:gd name="T5" fmla="*/ 22 h 36"/>
                    <a:gd name="T6" fmla="*/ 101 w 101"/>
                    <a:gd name="T7" fmla="*/ 16 h 36"/>
                    <a:gd name="T8" fmla="*/ 88 w 101"/>
                    <a:gd name="T9" fmla="*/ 36 h 36"/>
                    <a:gd name="T10" fmla="*/ 24 w 101"/>
                    <a:gd name="T11" fmla="*/ 36 h 36"/>
                    <a:gd name="T12" fmla="*/ 50 w 101"/>
                    <a:gd name="T13" fmla="*/ 30 h 36"/>
                    <a:gd name="T14" fmla="*/ 0 w 101"/>
                    <a:gd name="T15" fmla="*/ 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 h="36">
                      <a:moveTo>
                        <a:pt x="0" y="8"/>
                      </a:moveTo>
                      <a:lnTo>
                        <a:pt x="22" y="0"/>
                      </a:lnTo>
                      <a:lnTo>
                        <a:pt x="77" y="22"/>
                      </a:lnTo>
                      <a:lnTo>
                        <a:pt x="101" y="16"/>
                      </a:lnTo>
                      <a:lnTo>
                        <a:pt x="88" y="36"/>
                      </a:lnTo>
                      <a:lnTo>
                        <a:pt x="24" y="36"/>
                      </a:lnTo>
                      <a:lnTo>
                        <a:pt x="50" y="30"/>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91" name="Freeform 304"/>
                <p:cNvSpPr>
                  <a:spLocks/>
                </p:cNvSpPr>
                <p:nvPr/>
              </p:nvSpPr>
              <p:spPr bwMode="auto">
                <a:xfrm>
                  <a:off x="3358" y="3096"/>
                  <a:ext cx="102" cy="36"/>
                </a:xfrm>
                <a:custGeom>
                  <a:avLst/>
                  <a:gdLst>
                    <a:gd name="T0" fmla="*/ 102 w 102"/>
                    <a:gd name="T1" fmla="*/ 28 h 36"/>
                    <a:gd name="T2" fmla="*/ 79 w 102"/>
                    <a:gd name="T3" fmla="*/ 36 h 36"/>
                    <a:gd name="T4" fmla="*/ 26 w 102"/>
                    <a:gd name="T5" fmla="*/ 12 h 36"/>
                    <a:gd name="T6" fmla="*/ 0 w 102"/>
                    <a:gd name="T7" fmla="*/ 20 h 36"/>
                    <a:gd name="T8" fmla="*/ 13 w 102"/>
                    <a:gd name="T9" fmla="*/ 0 h 36"/>
                    <a:gd name="T10" fmla="*/ 79 w 102"/>
                    <a:gd name="T11" fmla="*/ 0 h 36"/>
                    <a:gd name="T12" fmla="*/ 51 w 102"/>
                    <a:gd name="T13" fmla="*/ 6 h 36"/>
                    <a:gd name="T14" fmla="*/ 102 w 102"/>
                    <a:gd name="T15" fmla="*/ 2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2" h="36">
                      <a:moveTo>
                        <a:pt x="102" y="28"/>
                      </a:moveTo>
                      <a:lnTo>
                        <a:pt x="79" y="36"/>
                      </a:lnTo>
                      <a:lnTo>
                        <a:pt x="26" y="12"/>
                      </a:lnTo>
                      <a:lnTo>
                        <a:pt x="0" y="20"/>
                      </a:lnTo>
                      <a:lnTo>
                        <a:pt x="13" y="0"/>
                      </a:lnTo>
                      <a:lnTo>
                        <a:pt x="79" y="0"/>
                      </a:lnTo>
                      <a:lnTo>
                        <a:pt x="51" y="6"/>
                      </a:lnTo>
                      <a:lnTo>
                        <a:pt x="102"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92" name="Freeform 305"/>
                <p:cNvSpPr>
                  <a:spLocks/>
                </p:cNvSpPr>
                <p:nvPr/>
              </p:nvSpPr>
              <p:spPr bwMode="auto">
                <a:xfrm>
                  <a:off x="3358" y="3096"/>
                  <a:ext cx="102" cy="36"/>
                </a:xfrm>
                <a:custGeom>
                  <a:avLst/>
                  <a:gdLst>
                    <a:gd name="T0" fmla="*/ 102 w 102"/>
                    <a:gd name="T1" fmla="*/ 28 h 36"/>
                    <a:gd name="T2" fmla="*/ 79 w 102"/>
                    <a:gd name="T3" fmla="*/ 36 h 36"/>
                    <a:gd name="T4" fmla="*/ 26 w 102"/>
                    <a:gd name="T5" fmla="*/ 12 h 36"/>
                    <a:gd name="T6" fmla="*/ 0 w 102"/>
                    <a:gd name="T7" fmla="*/ 20 h 36"/>
                    <a:gd name="T8" fmla="*/ 13 w 102"/>
                    <a:gd name="T9" fmla="*/ 0 h 36"/>
                    <a:gd name="T10" fmla="*/ 79 w 102"/>
                    <a:gd name="T11" fmla="*/ 0 h 36"/>
                    <a:gd name="T12" fmla="*/ 51 w 102"/>
                    <a:gd name="T13" fmla="*/ 6 h 36"/>
                    <a:gd name="T14" fmla="*/ 102 w 102"/>
                    <a:gd name="T15" fmla="*/ 28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2" h="36">
                      <a:moveTo>
                        <a:pt x="102" y="28"/>
                      </a:moveTo>
                      <a:lnTo>
                        <a:pt x="79" y="36"/>
                      </a:lnTo>
                      <a:lnTo>
                        <a:pt x="26" y="12"/>
                      </a:lnTo>
                      <a:lnTo>
                        <a:pt x="0" y="20"/>
                      </a:lnTo>
                      <a:lnTo>
                        <a:pt x="13" y="0"/>
                      </a:lnTo>
                      <a:lnTo>
                        <a:pt x="79" y="0"/>
                      </a:lnTo>
                      <a:lnTo>
                        <a:pt x="51" y="6"/>
                      </a:lnTo>
                      <a:lnTo>
                        <a:pt x="102"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grpSp>
        </p:grpSp>
        <p:sp>
          <p:nvSpPr>
            <p:cNvPr id="81" name="Line 306"/>
            <p:cNvSpPr>
              <a:spLocks noChangeShapeType="1"/>
            </p:cNvSpPr>
            <p:nvPr/>
          </p:nvSpPr>
          <p:spPr bwMode="auto">
            <a:xfrm>
              <a:off x="3202" y="3088"/>
              <a:ext cx="1" cy="80"/>
            </a:xfrm>
            <a:prstGeom prst="line">
              <a:avLst/>
            </a:prstGeom>
            <a:noFill/>
            <a:ln w="3175">
              <a:solidFill>
                <a:srgbClr val="AAE6FF"/>
              </a:solidFill>
              <a:round/>
              <a:headEnd/>
              <a:tailEnd/>
            </a:ln>
            <a:extLst>
              <a:ext uri="{909E8E84-426E-40DD-AFC4-6F175D3DCCD1}">
                <a14:hiddenFill xmlns:a14="http://schemas.microsoft.com/office/drawing/2010/main">
                  <a:noFill/>
                </a14:hiddenFill>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82" name="Line 307"/>
            <p:cNvSpPr>
              <a:spLocks noChangeShapeType="1"/>
            </p:cNvSpPr>
            <p:nvPr/>
          </p:nvSpPr>
          <p:spPr bwMode="auto">
            <a:xfrm>
              <a:off x="3510" y="3088"/>
              <a:ext cx="1" cy="80"/>
            </a:xfrm>
            <a:prstGeom prst="line">
              <a:avLst/>
            </a:prstGeom>
            <a:noFill/>
            <a:ln w="3175">
              <a:solidFill>
                <a:srgbClr val="AAE6FF"/>
              </a:solidFill>
              <a:round/>
              <a:headEnd/>
              <a:tailEnd/>
            </a:ln>
            <a:extLst>
              <a:ext uri="{909E8E84-426E-40DD-AFC4-6F175D3DCCD1}">
                <a14:hiddenFill xmlns:a14="http://schemas.microsoft.com/office/drawing/2010/main">
                  <a:noFill/>
                </a14:hiddenFill>
              </a:ext>
            </a:extLst>
          </p:spPr>
          <p:txBody>
            <a:bodyPr/>
            <a:lstStyle/>
            <a:p>
              <a:endParaRPr lang="zh-CN" altLang="en-US" sz="1400" b="1">
                <a:solidFill>
                  <a:srgbClr val="000099"/>
                </a:solidFill>
                <a:latin typeface="微软雅黑" pitchFamily="34" charset="-122"/>
                <a:ea typeface="微软雅黑" pitchFamily="34" charset="-122"/>
              </a:endParaRPr>
            </a:p>
          </p:txBody>
        </p:sp>
      </p:grpSp>
      <p:sp>
        <p:nvSpPr>
          <p:cNvPr id="101" name="Rectangle 308"/>
          <p:cNvSpPr>
            <a:spLocks noChangeArrowheads="1"/>
          </p:cNvSpPr>
          <p:nvPr/>
        </p:nvSpPr>
        <p:spPr bwMode="auto">
          <a:xfrm>
            <a:off x="6156415" y="2477488"/>
            <a:ext cx="729863" cy="3230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102" name="Rectangle 309"/>
          <p:cNvSpPr>
            <a:spLocks noChangeArrowheads="1"/>
          </p:cNvSpPr>
          <p:nvPr/>
        </p:nvSpPr>
        <p:spPr bwMode="auto">
          <a:xfrm>
            <a:off x="6538749" y="2918228"/>
            <a:ext cx="538609"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1" hangingPunct="1"/>
            <a:r>
              <a:rPr kumimoji="1" lang="zh-CN" altLang="en-US" sz="1400" b="1" dirty="0">
                <a:solidFill>
                  <a:srgbClr val="000099"/>
                </a:solidFill>
                <a:latin typeface="微软雅黑" pitchFamily="34" charset="-122"/>
                <a:ea typeface="微软雅黑" pitchFamily="34" charset="-122"/>
              </a:rPr>
              <a:t>互联网</a:t>
            </a:r>
          </a:p>
        </p:txBody>
      </p:sp>
      <p:sp>
        <p:nvSpPr>
          <p:cNvPr id="103" name="Rectangle 310"/>
          <p:cNvSpPr>
            <a:spLocks noChangeArrowheads="1"/>
          </p:cNvSpPr>
          <p:nvPr/>
        </p:nvSpPr>
        <p:spPr bwMode="auto">
          <a:xfrm>
            <a:off x="3635069" y="2550744"/>
            <a:ext cx="327853" cy="301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104" name="Rectangle 311"/>
          <p:cNvSpPr>
            <a:spLocks noChangeArrowheads="1"/>
          </p:cNvSpPr>
          <p:nvPr/>
        </p:nvSpPr>
        <p:spPr bwMode="auto">
          <a:xfrm>
            <a:off x="2933828" y="3134394"/>
            <a:ext cx="355175" cy="302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105" name="Rectangle 312"/>
          <p:cNvSpPr>
            <a:spLocks noChangeArrowheads="1"/>
          </p:cNvSpPr>
          <p:nvPr/>
        </p:nvSpPr>
        <p:spPr bwMode="auto">
          <a:xfrm>
            <a:off x="1947668" y="2842569"/>
            <a:ext cx="357776" cy="301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z="1400" b="1">
              <a:solidFill>
                <a:srgbClr val="000099"/>
              </a:solidFill>
              <a:latin typeface="微软雅黑" pitchFamily="34" charset="-122"/>
              <a:ea typeface="微软雅黑" pitchFamily="34" charset="-122"/>
            </a:endParaRPr>
          </a:p>
        </p:txBody>
      </p:sp>
      <p:sp>
        <p:nvSpPr>
          <p:cNvPr id="107" name="Rectangle 314"/>
          <p:cNvSpPr>
            <a:spLocks noChangeArrowheads="1"/>
          </p:cNvSpPr>
          <p:nvPr/>
        </p:nvSpPr>
        <p:spPr bwMode="auto">
          <a:xfrm>
            <a:off x="3631167" y="2571160"/>
            <a:ext cx="19877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1" hangingPunct="1"/>
            <a:r>
              <a:rPr kumimoji="1" lang="en-US" altLang="zh-CN" sz="1400" b="1">
                <a:solidFill>
                  <a:srgbClr val="000099"/>
                </a:solidFill>
                <a:latin typeface="微软雅黑" pitchFamily="34" charset="-122"/>
                <a:ea typeface="微软雅黑" pitchFamily="34" charset="-122"/>
              </a:rPr>
              <a:t>R</a:t>
            </a:r>
            <a:r>
              <a:rPr kumimoji="1" lang="en-US" altLang="zh-CN" sz="1400" b="1" baseline="-25000">
                <a:solidFill>
                  <a:srgbClr val="000099"/>
                </a:solidFill>
                <a:latin typeface="微软雅黑" pitchFamily="34" charset="-122"/>
                <a:ea typeface="微软雅黑" pitchFamily="34" charset="-122"/>
              </a:rPr>
              <a:t>1</a:t>
            </a:r>
          </a:p>
        </p:txBody>
      </p:sp>
      <p:sp>
        <p:nvSpPr>
          <p:cNvPr id="108" name="Rectangle 315"/>
          <p:cNvSpPr>
            <a:spLocks noChangeArrowheads="1"/>
          </p:cNvSpPr>
          <p:nvPr/>
        </p:nvSpPr>
        <p:spPr bwMode="auto">
          <a:xfrm>
            <a:off x="5779123" y="2572360"/>
            <a:ext cx="19877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1" hangingPunct="1"/>
            <a:r>
              <a:rPr kumimoji="1" lang="en-US" altLang="zh-CN" sz="1400" b="1">
                <a:solidFill>
                  <a:srgbClr val="000099"/>
                </a:solidFill>
                <a:latin typeface="微软雅黑" pitchFamily="34" charset="-122"/>
                <a:ea typeface="微软雅黑" pitchFamily="34" charset="-122"/>
              </a:rPr>
              <a:t>R</a:t>
            </a:r>
            <a:r>
              <a:rPr kumimoji="1" lang="en-US" altLang="zh-CN" sz="1400" b="1" baseline="-25000">
                <a:solidFill>
                  <a:srgbClr val="000099"/>
                </a:solidFill>
                <a:latin typeface="微软雅黑" pitchFamily="34" charset="-122"/>
                <a:ea typeface="微软雅黑" pitchFamily="34" charset="-122"/>
              </a:rPr>
              <a:t>2</a:t>
            </a:r>
          </a:p>
        </p:txBody>
      </p:sp>
      <p:pic>
        <p:nvPicPr>
          <p:cNvPr id="109" name="图片 10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441832" y="1619849"/>
            <a:ext cx="441076" cy="617506"/>
          </a:xfrm>
          <a:prstGeom prst="rect">
            <a:avLst/>
          </a:prstGeom>
        </p:spPr>
      </p:pic>
      <p:pic>
        <p:nvPicPr>
          <p:cNvPr id="110" name="Picture 197" descr="jisuanji"/>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428579" y="1855731"/>
            <a:ext cx="516657" cy="516658"/>
          </a:xfrm>
          <a:prstGeom prst="rect">
            <a:avLst/>
          </a:prstGeom>
          <a:noFill/>
          <a:extLst>
            <a:ext uri="{909E8E84-426E-40DD-AFC4-6F175D3DCCD1}">
              <a14:hiddenFill xmlns:a14="http://schemas.microsoft.com/office/drawing/2010/main">
                <a:solidFill>
                  <a:srgbClr val="FFFFFF"/>
                </a:solidFill>
              </a14:hiddenFill>
            </a:ext>
          </a:extLst>
        </p:spPr>
      </p:pic>
      <p:pic>
        <p:nvPicPr>
          <p:cNvPr id="111" name="Picture 197" descr="jisuanji"/>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499835" y="2432164"/>
            <a:ext cx="516657" cy="516658"/>
          </a:xfrm>
          <a:prstGeom prst="rect">
            <a:avLst/>
          </a:prstGeom>
          <a:noFill/>
          <a:extLst>
            <a:ext uri="{909E8E84-426E-40DD-AFC4-6F175D3DCCD1}">
              <a14:hiddenFill xmlns:a14="http://schemas.microsoft.com/office/drawing/2010/main">
                <a:solidFill>
                  <a:srgbClr val="FFFFFF"/>
                </a:solidFill>
              </a14:hiddenFill>
            </a:ext>
          </a:extLst>
        </p:spPr>
      </p:pic>
      <p:pic>
        <p:nvPicPr>
          <p:cNvPr id="112" name="Picture 197" descr="jisuanji"/>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428579" y="3432925"/>
            <a:ext cx="516657" cy="516658"/>
          </a:xfrm>
          <a:prstGeom prst="rect">
            <a:avLst/>
          </a:prstGeom>
          <a:noFill/>
          <a:extLst>
            <a:ext uri="{909E8E84-426E-40DD-AFC4-6F175D3DCCD1}">
              <a14:hiddenFill xmlns:a14="http://schemas.microsoft.com/office/drawing/2010/main">
                <a:solidFill>
                  <a:srgbClr val="FFFFFF"/>
                </a:solidFill>
              </a14:hiddenFill>
            </a:ext>
          </a:extLst>
        </p:spPr>
      </p:pic>
      <p:pic>
        <p:nvPicPr>
          <p:cNvPr id="113" name="Picture 197" descr="jisuanji"/>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30256" y="2930408"/>
            <a:ext cx="516657" cy="516658"/>
          </a:xfrm>
          <a:prstGeom prst="rect">
            <a:avLst/>
          </a:prstGeom>
          <a:noFill/>
          <a:extLst>
            <a:ext uri="{909E8E84-426E-40DD-AFC4-6F175D3DCCD1}">
              <a14:hiddenFill xmlns:a14="http://schemas.microsoft.com/office/drawing/2010/main">
                <a:solidFill>
                  <a:srgbClr val="FFFFFF"/>
                </a:solidFill>
              </a14:hiddenFill>
            </a:ext>
          </a:extLst>
        </p:spPr>
      </p:pic>
      <p:pic>
        <p:nvPicPr>
          <p:cNvPr id="114" name="图片 11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699008" y="2282336"/>
            <a:ext cx="441076" cy="617506"/>
          </a:xfrm>
          <a:prstGeom prst="rect">
            <a:avLst/>
          </a:prstGeom>
        </p:spPr>
      </p:pic>
      <p:pic>
        <p:nvPicPr>
          <p:cNvPr id="115" name="图片 1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699008" y="3002416"/>
            <a:ext cx="441076" cy="617506"/>
          </a:xfrm>
          <a:prstGeom prst="rect">
            <a:avLst/>
          </a:prstGeom>
        </p:spPr>
      </p:pic>
      <p:pic>
        <p:nvPicPr>
          <p:cNvPr id="116" name="图片 11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441832" y="3578480"/>
            <a:ext cx="441076" cy="617506"/>
          </a:xfrm>
          <a:prstGeom prst="rect">
            <a:avLst/>
          </a:prstGeom>
        </p:spPr>
      </p:pic>
      <p:pic>
        <p:nvPicPr>
          <p:cNvPr id="117" name="图片 11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639810" y="3558948"/>
            <a:ext cx="441076" cy="617506"/>
          </a:xfrm>
          <a:prstGeom prst="rect">
            <a:avLst/>
          </a:prstGeom>
        </p:spPr>
      </p:pic>
      <p:cxnSp>
        <p:nvCxnSpPr>
          <p:cNvPr id="118" name="直接箭头连接符 117"/>
          <p:cNvCxnSpPr/>
          <p:nvPr/>
        </p:nvCxnSpPr>
        <p:spPr>
          <a:xfrm>
            <a:off x="1825374" y="2070337"/>
            <a:ext cx="1034974" cy="1620917"/>
          </a:xfrm>
          <a:prstGeom prst="straightConnector1">
            <a:avLst/>
          </a:prstGeom>
          <a:ln w="38100">
            <a:solidFill>
              <a:srgbClr val="CC00CC"/>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9" name="直接箭头连接符 118"/>
          <p:cNvCxnSpPr/>
          <p:nvPr/>
        </p:nvCxnSpPr>
        <p:spPr>
          <a:xfrm>
            <a:off x="1825374" y="2667234"/>
            <a:ext cx="881176" cy="1024020"/>
          </a:xfrm>
          <a:prstGeom prst="straightConnector1">
            <a:avLst/>
          </a:prstGeom>
          <a:ln w="38100">
            <a:solidFill>
              <a:srgbClr val="CC00CC"/>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0" name="直接箭头连接符 119"/>
          <p:cNvCxnSpPr/>
          <p:nvPr/>
        </p:nvCxnSpPr>
        <p:spPr>
          <a:xfrm>
            <a:off x="1290296" y="3074424"/>
            <a:ext cx="1483088" cy="740362"/>
          </a:xfrm>
          <a:prstGeom prst="straightConnector1">
            <a:avLst/>
          </a:prstGeom>
          <a:ln w="38100">
            <a:solidFill>
              <a:srgbClr val="CC00CC"/>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1" name="直接箭头连接符 120"/>
          <p:cNvCxnSpPr/>
          <p:nvPr/>
        </p:nvCxnSpPr>
        <p:spPr>
          <a:xfrm>
            <a:off x="1775935" y="3679990"/>
            <a:ext cx="952317" cy="269593"/>
          </a:xfrm>
          <a:prstGeom prst="straightConnector1">
            <a:avLst/>
          </a:prstGeom>
          <a:ln w="38100">
            <a:solidFill>
              <a:srgbClr val="CC00CC"/>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22" name="矩形 121"/>
          <p:cNvSpPr/>
          <p:nvPr/>
        </p:nvSpPr>
        <p:spPr>
          <a:xfrm>
            <a:off x="3030429" y="1250484"/>
            <a:ext cx="3508320" cy="954107"/>
          </a:xfrm>
          <a:prstGeom prst="rect">
            <a:avLst/>
          </a:prstGeom>
          <a:solidFill>
            <a:srgbClr val="66FF66"/>
          </a:solidFill>
          <a:ln>
            <a:solidFill>
              <a:schemeClr val="tx1"/>
            </a:solidFill>
          </a:ln>
        </p:spPr>
        <p:txBody>
          <a:bodyPr wrap="square">
            <a:spAutoFit/>
          </a:bodyPr>
          <a:lstStyle/>
          <a:p>
            <a:r>
              <a:rPr kumimoji="1" lang="en-US" altLang="zh-CN" sz="1400" b="1" dirty="0">
                <a:latin typeface="微软雅黑" pitchFamily="34" charset="-122"/>
                <a:ea typeface="微软雅黑" pitchFamily="34" charset="-122"/>
              </a:rPr>
              <a:t>(5) </a:t>
            </a:r>
            <a:r>
              <a:rPr kumimoji="1" lang="zh-CN" altLang="en-US" sz="1400" b="1" dirty="0">
                <a:latin typeface="微软雅黑" pitchFamily="34" charset="-122"/>
                <a:ea typeface="微软雅黑" pitchFamily="34" charset="-122"/>
              </a:rPr>
              <a:t>高速缓存收到此对象后，先复制在其本地存储器中（为今后使用），然后再将该对象放在 </a:t>
            </a:r>
            <a:r>
              <a:rPr kumimoji="1" lang="en-US" altLang="zh-CN" sz="1400" b="1" dirty="0">
                <a:latin typeface="微软雅黑" pitchFamily="34" charset="-122"/>
                <a:ea typeface="微软雅黑" pitchFamily="34" charset="-122"/>
              </a:rPr>
              <a:t>HTTP </a:t>
            </a:r>
            <a:r>
              <a:rPr kumimoji="1" lang="zh-CN" altLang="en-US" sz="1400" b="1" dirty="0">
                <a:latin typeface="微软雅黑" pitchFamily="34" charset="-122"/>
                <a:ea typeface="微软雅黑" pitchFamily="34" charset="-122"/>
              </a:rPr>
              <a:t>响应报文中，通过已建立的 </a:t>
            </a:r>
            <a:r>
              <a:rPr kumimoji="1" lang="en-US" altLang="zh-CN" sz="1400" b="1" dirty="0">
                <a:latin typeface="微软雅黑" pitchFamily="34" charset="-122"/>
                <a:ea typeface="微软雅黑" pitchFamily="34" charset="-122"/>
              </a:rPr>
              <a:t>TCP </a:t>
            </a:r>
            <a:r>
              <a:rPr kumimoji="1" lang="zh-CN" altLang="en-US" sz="1400" b="1" dirty="0">
                <a:latin typeface="微软雅黑" pitchFamily="34" charset="-122"/>
                <a:ea typeface="微软雅黑" pitchFamily="34" charset="-122"/>
              </a:rPr>
              <a:t>连接，返回给请求该对象的浏览器。</a:t>
            </a:r>
          </a:p>
        </p:txBody>
      </p:sp>
      <p:sp>
        <p:nvSpPr>
          <p:cNvPr id="123" name="Text Box 328"/>
          <p:cNvSpPr txBox="1">
            <a:spLocks noChangeArrowheads="1"/>
          </p:cNvSpPr>
          <p:nvPr/>
        </p:nvSpPr>
        <p:spPr bwMode="auto">
          <a:xfrm>
            <a:off x="3761576" y="3655151"/>
            <a:ext cx="1621051" cy="5236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a:r>
              <a:rPr lang="zh-CN" altLang="en-US" sz="1400" b="1" dirty="0">
                <a:solidFill>
                  <a:srgbClr val="000099"/>
                </a:solidFill>
                <a:latin typeface="微软雅黑" pitchFamily="34" charset="-122"/>
                <a:ea typeface="微软雅黑" pitchFamily="34" charset="-122"/>
              </a:rPr>
              <a:t>校园网的高速缓存</a:t>
            </a:r>
          </a:p>
          <a:p>
            <a:pPr algn="ctr"/>
            <a:r>
              <a:rPr lang="zh-CN" altLang="en-US" sz="1400" b="1" dirty="0">
                <a:solidFill>
                  <a:srgbClr val="000099"/>
                </a:solidFill>
                <a:latin typeface="微软雅黑" pitchFamily="34" charset="-122"/>
                <a:ea typeface="微软雅黑" pitchFamily="34" charset="-122"/>
              </a:rPr>
              <a:t>（代理服务器）</a:t>
            </a:r>
          </a:p>
        </p:txBody>
      </p:sp>
      <p:cxnSp>
        <p:nvCxnSpPr>
          <p:cNvPr id="124" name="直接箭头连接符 123"/>
          <p:cNvCxnSpPr/>
          <p:nvPr/>
        </p:nvCxnSpPr>
        <p:spPr>
          <a:xfrm flipH="1">
            <a:off x="2977610" y="3814786"/>
            <a:ext cx="821385" cy="134797"/>
          </a:xfrm>
          <a:prstGeom prst="straightConnector1">
            <a:avLst/>
          </a:prstGeom>
          <a:ln w="19050">
            <a:solidFill>
              <a:srgbClr val="0000F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28" name="Rectangle 255"/>
          <p:cNvSpPr>
            <a:spLocks noChangeArrowheads="1"/>
          </p:cNvSpPr>
          <p:nvPr/>
        </p:nvSpPr>
        <p:spPr bwMode="auto">
          <a:xfrm>
            <a:off x="2773384" y="2349709"/>
            <a:ext cx="461665"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1" hangingPunct="1"/>
            <a:r>
              <a:rPr kumimoji="1" lang="zh-CN" altLang="en-US" sz="1200" b="1" dirty="0">
                <a:solidFill>
                  <a:schemeClr val="bg1"/>
                </a:solidFill>
                <a:latin typeface="微软雅黑" pitchFamily="34" charset="-122"/>
                <a:ea typeface="微软雅黑" pitchFamily="34" charset="-122"/>
              </a:rPr>
              <a:t>校园网</a:t>
            </a:r>
          </a:p>
        </p:txBody>
      </p:sp>
      <p:sp>
        <p:nvSpPr>
          <p:cNvPr id="129" name="Rectangle 313"/>
          <p:cNvSpPr>
            <a:spLocks noChangeArrowheads="1"/>
          </p:cNvSpPr>
          <p:nvPr/>
        </p:nvSpPr>
        <p:spPr bwMode="auto">
          <a:xfrm>
            <a:off x="965070" y="2717192"/>
            <a:ext cx="461665"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1" hangingPunct="1"/>
            <a:r>
              <a:rPr kumimoji="1" lang="zh-CN" altLang="en-US" sz="1200" b="1" dirty="0">
                <a:solidFill>
                  <a:schemeClr val="bg1"/>
                </a:solidFill>
                <a:latin typeface="微软雅黑" pitchFamily="34" charset="-122"/>
                <a:ea typeface="微软雅黑" pitchFamily="34" charset="-122"/>
              </a:rPr>
              <a:t>浏览器</a:t>
            </a:r>
          </a:p>
        </p:txBody>
      </p:sp>
    </p:spTree>
    <p:extLst>
      <p:ext uri="{BB962C8B-B14F-4D97-AF65-F5344CB8AC3E}">
        <p14:creationId xmlns:p14="http://schemas.microsoft.com/office/powerpoint/2010/main" val="3552262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18"/>
                                        </p:tgtEl>
                                        <p:attrNameLst>
                                          <p:attrName>style.visibility</p:attrName>
                                        </p:attrNameLst>
                                      </p:cBhvr>
                                      <p:to>
                                        <p:strVal val="visible"/>
                                      </p:to>
                                    </p:set>
                                    <p:animEffect transition="in" filter="wipe(down)">
                                      <p:cBhvr>
                                        <p:cTn id="7" dur="2000"/>
                                        <p:tgtEl>
                                          <p:spTgt spid="118"/>
                                        </p:tgtEl>
                                      </p:cBhvr>
                                    </p:animEffect>
                                  </p:childTnLst>
                                </p:cTn>
                              </p:par>
                            </p:childTnLst>
                          </p:cTn>
                        </p:par>
                        <p:par>
                          <p:cTn id="8" fill="hold">
                            <p:stCondLst>
                              <p:cond delay="2000"/>
                            </p:stCondLst>
                            <p:childTnLst>
                              <p:par>
                                <p:cTn id="9" presetID="22" presetClass="entr" presetSubtype="4" fill="hold" nodeType="afterEffect">
                                  <p:stCondLst>
                                    <p:cond delay="0"/>
                                  </p:stCondLst>
                                  <p:childTnLst>
                                    <p:set>
                                      <p:cBhvr>
                                        <p:cTn id="10" dur="1" fill="hold">
                                          <p:stCondLst>
                                            <p:cond delay="0"/>
                                          </p:stCondLst>
                                        </p:cTn>
                                        <p:tgtEl>
                                          <p:spTgt spid="119"/>
                                        </p:tgtEl>
                                        <p:attrNameLst>
                                          <p:attrName>style.visibility</p:attrName>
                                        </p:attrNameLst>
                                      </p:cBhvr>
                                      <p:to>
                                        <p:strVal val="visible"/>
                                      </p:to>
                                    </p:set>
                                    <p:animEffect transition="in" filter="wipe(down)">
                                      <p:cBhvr>
                                        <p:cTn id="11" dur="2000"/>
                                        <p:tgtEl>
                                          <p:spTgt spid="119"/>
                                        </p:tgtEl>
                                      </p:cBhvr>
                                    </p:animEffect>
                                  </p:childTnLst>
                                </p:cTn>
                              </p:par>
                            </p:childTnLst>
                          </p:cTn>
                        </p:par>
                        <p:par>
                          <p:cTn id="12" fill="hold">
                            <p:stCondLst>
                              <p:cond delay="4000"/>
                            </p:stCondLst>
                            <p:childTnLst>
                              <p:par>
                                <p:cTn id="13" presetID="22" presetClass="entr" presetSubtype="4" fill="hold" nodeType="afterEffect">
                                  <p:stCondLst>
                                    <p:cond delay="0"/>
                                  </p:stCondLst>
                                  <p:childTnLst>
                                    <p:set>
                                      <p:cBhvr>
                                        <p:cTn id="14" dur="1" fill="hold">
                                          <p:stCondLst>
                                            <p:cond delay="0"/>
                                          </p:stCondLst>
                                        </p:cTn>
                                        <p:tgtEl>
                                          <p:spTgt spid="120"/>
                                        </p:tgtEl>
                                        <p:attrNameLst>
                                          <p:attrName>style.visibility</p:attrName>
                                        </p:attrNameLst>
                                      </p:cBhvr>
                                      <p:to>
                                        <p:strVal val="visible"/>
                                      </p:to>
                                    </p:set>
                                    <p:animEffect transition="in" filter="wipe(down)">
                                      <p:cBhvr>
                                        <p:cTn id="15" dur="2000"/>
                                        <p:tgtEl>
                                          <p:spTgt spid="120"/>
                                        </p:tgtEl>
                                      </p:cBhvr>
                                    </p:animEffect>
                                  </p:childTnLst>
                                </p:cTn>
                              </p:par>
                            </p:childTnLst>
                          </p:cTn>
                        </p:par>
                        <p:par>
                          <p:cTn id="16" fill="hold">
                            <p:stCondLst>
                              <p:cond delay="6000"/>
                            </p:stCondLst>
                            <p:childTnLst>
                              <p:par>
                                <p:cTn id="17" presetID="22" presetClass="entr" presetSubtype="4" fill="hold" nodeType="afterEffect">
                                  <p:stCondLst>
                                    <p:cond delay="0"/>
                                  </p:stCondLst>
                                  <p:childTnLst>
                                    <p:set>
                                      <p:cBhvr>
                                        <p:cTn id="18" dur="1" fill="hold">
                                          <p:stCondLst>
                                            <p:cond delay="0"/>
                                          </p:stCondLst>
                                        </p:cTn>
                                        <p:tgtEl>
                                          <p:spTgt spid="121"/>
                                        </p:tgtEl>
                                        <p:attrNameLst>
                                          <p:attrName>style.visibility</p:attrName>
                                        </p:attrNameLst>
                                      </p:cBhvr>
                                      <p:to>
                                        <p:strVal val="visible"/>
                                      </p:to>
                                    </p:set>
                                    <p:animEffect transition="in" filter="wipe(down)">
                                      <p:cBhvr>
                                        <p:cTn id="19" dur="2000"/>
                                        <p:tgtEl>
                                          <p:spTgt spid="1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AutoShape 5"/>
          <p:cNvSpPr>
            <a:spLocks noChangeArrowheads="1"/>
          </p:cNvSpPr>
          <p:nvPr/>
        </p:nvSpPr>
        <p:spPr bwMode="auto">
          <a:xfrm>
            <a:off x="556963" y="1168503"/>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9" name="Rectangle 6"/>
          <p:cNvSpPr>
            <a:spLocks noChangeArrowheads="1"/>
          </p:cNvSpPr>
          <p:nvPr/>
        </p:nvSpPr>
        <p:spPr bwMode="auto">
          <a:xfrm>
            <a:off x="3264037" y="1135292"/>
            <a:ext cx="263463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itchFamily="34" charset="-122"/>
                <a:ea typeface="微软雅黑" pitchFamily="34" charset="-122"/>
              </a:rPr>
              <a:t>3. HTTP </a:t>
            </a:r>
            <a:r>
              <a:rPr lang="zh-CN" altLang="en-US" sz="2000" b="1" dirty="0">
                <a:solidFill>
                  <a:schemeClr val="bg1"/>
                </a:solidFill>
                <a:latin typeface="微软雅黑" pitchFamily="34" charset="-122"/>
                <a:ea typeface="微软雅黑" pitchFamily="34" charset="-122"/>
              </a:rPr>
              <a:t>的报文结构</a:t>
            </a:r>
          </a:p>
        </p:txBody>
      </p:sp>
      <p:sp>
        <p:nvSpPr>
          <p:cNvPr id="10" name="Rectangle 68"/>
          <p:cNvSpPr>
            <a:spLocks noChangeArrowheads="1"/>
          </p:cNvSpPr>
          <p:nvPr/>
        </p:nvSpPr>
        <p:spPr bwMode="auto">
          <a:xfrm>
            <a:off x="556964" y="1529593"/>
            <a:ext cx="8048775" cy="22082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lnSpc>
                <a:spcPts val="3300"/>
              </a:lnSpc>
              <a:buClr>
                <a:srgbClr val="0070C0"/>
              </a:buClr>
            </a:pPr>
            <a:r>
              <a:rPr lang="en-US" altLang="zh-CN" sz="2000" b="1" dirty="0">
                <a:latin typeface="微软雅黑" pitchFamily="34" charset="-122"/>
                <a:ea typeface="微软雅黑" pitchFamily="34" charset="-122"/>
              </a:rPr>
              <a:t>HTTP </a:t>
            </a:r>
            <a:r>
              <a:rPr lang="zh-CN" altLang="en-US" sz="2000" b="1" dirty="0">
                <a:latin typeface="微软雅黑" pitchFamily="34" charset="-122"/>
                <a:ea typeface="微软雅黑" pitchFamily="34" charset="-122"/>
              </a:rPr>
              <a:t>有两类报文：</a:t>
            </a:r>
          </a:p>
          <a:p>
            <a:pPr marL="285750" indent="-285750" eaLnBrk="0" hangingPunct="0">
              <a:lnSpc>
                <a:spcPts val="3300"/>
              </a:lnSpc>
              <a:buClr>
                <a:srgbClr val="0070C0"/>
              </a:buClr>
              <a:buFont typeface="Wingdings" pitchFamily="2" charset="2"/>
              <a:buChar char="l"/>
            </a:pPr>
            <a:r>
              <a:rPr lang="zh-CN" altLang="en-US" sz="2000" b="1" dirty="0">
                <a:solidFill>
                  <a:srgbClr val="0000FF"/>
                </a:solidFill>
                <a:latin typeface="微软雅黑" pitchFamily="34" charset="-122"/>
                <a:ea typeface="微软雅黑" pitchFamily="34" charset="-122"/>
              </a:rPr>
              <a:t>请求报文</a:t>
            </a:r>
            <a:r>
              <a:rPr lang="en-US" altLang="zh-CN" sz="2000" b="1" dirty="0">
                <a:latin typeface="微软雅黑" pitchFamily="34" charset="-122"/>
                <a:ea typeface="微软雅黑" pitchFamily="34" charset="-122"/>
              </a:rPr>
              <a:t>——</a:t>
            </a:r>
            <a:r>
              <a:rPr lang="zh-CN" altLang="en-US" sz="2000" b="1" dirty="0">
                <a:latin typeface="微软雅黑" pitchFamily="34" charset="-122"/>
                <a:ea typeface="微软雅黑" pitchFamily="34" charset="-122"/>
              </a:rPr>
              <a:t>从客户向服务器发送请求报文。</a:t>
            </a:r>
          </a:p>
          <a:p>
            <a:pPr marL="285750" indent="-285750" eaLnBrk="0" hangingPunct="0">
              <a:lnSpc>
                <a:spcPts val="3300"/>
              </a:lnSpc>
              <a:buClr>
                <a:srgbClr val="0070C0"/>
              </a:buClr>
              <a:buFont typeface="Wingdings" pitchFamily="2" charset="2"/>
              <a:buChar char="l"/>
            </a:pPr>
            <a:r>
              <a:rPr lang="zh-CN" altLang="en-US" sz="2000" b="1" dirty="0">
                <a:solidFill>
                  <a:srgbClr val="0000FF"/>
                </a:solidFill>
                <a:latin typeface="微软雅黑" pitchFamily="34" charset="-122"/>
                <a:ea typeface="微软雅黑" pitchFamily="34" charset="-122"/>
              </a:rPr>
              <a:t>响应报文</a:t>
            </a:r>
            <a:r>
              <a:rPr lang="en-US" altLang="zh-CN" sz="2000" b="1" dirty="0">
                <a:latin typeface="微软雅黑" pitchFamily="34" charset="-122"/>
                <a:ea typeface="微软雅黑" pitchFamily="34" charset="-122"/>
              </a:rPr>
              <a:t>——</a:t>
            </a:r>
            <a:r>
              <a:rPr lang="zh-CN" altLang="en-US" sz="2000" b="1" dirty="0">
                <a:latin typeface="微软雅黑" pitchFamily="34" charset="-122"/>
                <a:ea typeface="微软雅黑" pitchFamily="34" charset="-122"/>
              </a:rPr>
              <a:t>从服务器到客户的回答。</a:t>
            </a:r>
          </a:p>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由于 </a:t>
            </a:r>
            <a:r>
              <a:rPr lang="en-US" altLang="zh-CN" sz="2000" b="1" dirty="0">
                <a:latin typeface="微软雅黑" pitchFamily="34" charset="-122"/>
                <a:ea typeface="微软雅黑" pitchFamily="34" charset="-122"/>
              </a:rPr>
              <a:t>HTTP </a:t>
            </a:r>
            <a:r>
              <a:rPr lang="zh-CN" altLang="en-US" sz="2000" b="1" dirty="0">
                <a:latin typeface="微软雅黑" pitchFamily="34" charset="-122"/>
                <a:ea typeface="微软雅黑" pitchFamily="34" charset="-122"/>
              </a:rPr>
              <a:t>是面向正文的 </a:t>
            </a:r>
            <a:r>
              <a:rPr lang="en-US" altLang="zh-CN" sz="2000" b="1" dirty="0">
                <a:latin typeface="微软雅黑" pitchFamily="34" charset="-122"/>
                <a:ea typeface="微软雅黑" pitchFamily="34" charset="-122"/>
              </a:rPr>
              <a:t>(text-oriented)</a:t>
            </a:r>
            <a:r>
              <a:rPr lang="zh-CN" altLang="en-US" sz="2000" b="1" dirty="0">
                <a:latin typeface="微软雅黑" pitchFamily="34" charset="-122"/>
                <a:ea typeface="微软雅黑" pitchFamily="34" charset="-122"/>
              </a:rPr>
              <a:t>，因此在报文中的每一个字段都是一些 </a:t>
            </a:r>
            <a:r>
              <a:rPr lang="en-US" altLang="zh-CN" sz="2000" b="1" dirty="0">
                <a:solidFill>
                  <a:srgbClr val="0000FF"/>
                </a:solidFill>
                <a:latin typeface="微软雅黑" pitchFamily="34" charset="-122"/>
                <a:ea typeface="微软雅黑" pitchFamily="34" charset="-122"/>
              </a:rPr>
              <a:t>ASCII </a:t>
            </a:r>
            <a:r>
              <a:rPr lang="zh-CN" altLang="en-US" sz="2000" b="1" dirty="0">
                <a:solidFill>
                  <a:srgbClr val="0000FF"/>
                </a:solidFill>
                <a:latin typeface="微软雅黑" pitchFamily="34" charset="-122"/>
                <a:ea typeface="微软雅黑" pitchFamily="34" charset="-122"/>
              </a:rPr>
              <a:t>码串</a:t>
            </a:r>
            <a:r>
              <a:rPr lang="zh-CN" altLang="en-US" sz="2000" b="1" dirty="0">
                <a:latin typeface="微软雅黑" pitchFamily="34" charset="-122"/>
                <a:ea typeface="微软雅黑" pitchFamily="34" charset="-122"/>
              </a:rPr>
              <a:t>，因而每个字段的长度都是不确定的。</a:t>
            </a:r>
          </a:p>
        </p:txBody>
      </p:sp>
    </p:spTree>
    <p:extLst>
      <p:ext uri="{BB962C8B-B14F-4D97-AF65-F5344CB8AC3E}">
        <p14:creationId xmlns:p14="http://schemas.microsoft.com/office/powerpoint/2010/main" val="258010037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圆角矩形 104"/>
          <p:cNvSpPr/>
          <p:nvPr/>
        </p:nvSpPr>
        <p:spPr>
          <a:xfrm>
            <a:off x="556963" y="1057072"/>
            <a:ext cx="8048775" cy="331493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AutoShape 5"/>
          <p:cNvSpPr>
            <a:spLocks noChangeArrowheads="1"/>
          </p:cNvSpPr>
          <p:nvPr/>
        </p:nvSpPr>
        <p:spPr bwMode="auto">
          <a:xfrm>
            <a:off x="556963" y="656538"/>
            <a:ext cx="8048776"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10" name="矩形 109"/>
          <p:cNvSpPr/>
          <p:nvPr/>
        </p:nvSpPr>
        <p:spPr>
          <a:xfrm>
            <a:off x="645268" y="614298"/>
            <a:ext cx="3787191" cy="400110"/>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b="1" dirty="0">
                <a:latin typeface="微软雅黑" pitchFamily="34" charset="-122"/>
                <a:ea typeface="微软雅黑" pitchFamily="34" charset="-122"/>
              </a:rPr>
              <a:t>HTTP </a:t>
            </a:r>
            <a:r>
              <a:rPr lang="zh-CN" altLang="en-US" sz="2000" b="1" dirty="0">
                <a:latin typeface="微软雅黑" pitchFamily="34" charset="-122"/>
                <a:ea typeface="微软雅黑" pitchFamily="34" charset="-122"/>
              </a:rPr>
              <a:t>的报文结构（请求报文）</a:t>
            </a:r>
          </a:p>
        </p:txBody>
      </p:sp>
      <p:sp>
        <p:nvSpPr>
          <p:cNvPr id="112" name="Rectangle 51"/>
          <p:cNvSpPr>
            <a:spLocks noChangeArrowheads="1"/>
          </p:cNvSpPr>
          <p:nvPr/>
        </p:nvSpPr>
        <p:spPr bwMode="auto">
          <a:xfrm>
            <a:off x="2707874" y="2318560"/>
            <a:ext cx="2220302" cy="266560"/>
          </a:xfrm>
          <a:prstGeom prst="rect">
            <a:avLst/>
          </a:prstGeom>
          <a:solidFill>
            <a:srgbClr val="0000FF"/>
          </a:solidFill>
          <a:ln w="9525">
            <a:solidFill>
              <a:schemeClr val="tx1"/>
            </a:solidFill>
            <a:miter lim="800000"/>
            <a:headEnd/>
            <a:tailEnd/>
          </a:ln>
          <a:effectLst/>
          <a:extLst/>
        </p:spPr>
        <p:txBody>
          <a:bodyPr wrap="none" anchor="ctr"/>
          <a:lstStyle/>
          <a:p>
            <a:pPr eaLnBrk="1" hangingPunct="1"/>
            <a:endParaRPr lang="zh-CN" altLang="en-US" sz="1200" b="1">
              <a:latin typeface="微软雅黑" pitchFamily="34" charset="-122"/>
              <a:ea typeface="微软雅黑" pitchFamily="34" charset="-122"/>
            </a:endParaRPr>
          </a:p>
        </p:txBody>
      </p:sp>
      <p:sp>
        <p:nvSpPr>
          <p:cNvPr id="119" name="Rectangle 43"/>
          <p:cNvSpPr>
            <a:spLocks noChangeArrowheads="1"/>
          </p:cNvSpPr>
          <p:nvPr/>
        </p:nvSpPr>
        <p:spPr bwMode="auto">
          <a:xfrm>
            <a:off x="2707874" y="1785438"/>
            <a:ext cx="2220302" cy="266560"/>
          </a:xfrm>
          <a:prstGeom prst="rect">
            <a:avLst/>
          </a:prstGeom>
          <a:solidFill>
            <a:srgbClr val="0000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1200" b="1">
              <a:latin typeface="微软雅黑" pitchFamily="34" charset="-122"/>
              <a:ea typeface="微软雅黑" pitchFamily="34" charset="-122"/>
            </a:endParaRPr>
          </a:p>
        </p:txBody>
      </p:sp>
      <p:sp>
        <p:nvSpPr>
          <p:cNvPr id="142" name="Rectangle 34"/>
          <p:cNvSpPr>
            <a:spLocks noChangeArrowheads="1"/>
          </p:cNvSpPr>
          <p:nvPr/>
        </p:nvSpPr>
        <p:spPr bwMode="auto">
          <a:xfrm>
            <a:off x="2707874" y="1519914"/>
            <a:ext cx="3398995" cy="265524"/>
          </a:xfrm>
          <a:prstGeom prst="rect">
            <a:avLst/>
          </a:prstGeom>
          <a:solidFill>
            <a:srgbClr val="66FF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1200" b="1">
              <a:latin typeface="微软雅黑" pitchFamily="34" charset="-122"/>
              <a:ea typeface="微软雅黑" pitchFamily="34" charset="-122"/>
            </a:endParaRPr>
          </a:p>
        </p:txBody>
      </p:sp>
      <p:sp>
        <p:nvSpPr>
          <p:cNvPr id="151" name="Rectangle 23"/>
          <p:cNvSpPr>
            <a:spLocks noChangeArrowheads="1"/>
          </p:cNvSpPr>
          <p:nvPr/>
        </p:nvSpPr>
        <p:spPr bwMode="auto">
          <a:xfrm>
            <a:off x="4300064" y="2324783"/>
            <a:ext cx="628112" cy="254114"/>
          </a:xfrm>
          <a:prstGeom prst="rect">
            <a:avLst/>
          </a:prstGeom>
          <a:solidFill>
            <a:srgbClr val="00B0F0"/>
          </a:solidFill>
          <a:ln>
            <a:noFill/>
          </a:ln>
          <a:effectLst/>
          <a:extLst/>
        </p:spPr>
        <p:txBody>
          <a:bodyPr wrap="none" anchor="ctr"/>
          <a:lstStyle/>
          <a:p>
            <a:pPr eaLnBrk="1" hangingPunct="1"/>
            <a:endParaRPr lang="zh-CN" altLang="en-US" sz="1200" b="1">
              <a:latin typeface="微软雅黑" pitchFamily="34" charset="-122"/>
              <a:ea typeface="微软雅黑" pitchFamily="34" charset="-122"/>
            </a:endParaRPr>
          </a:p>
        </p:txBody>
      </p:sp>
      <p:sp>
        <p:nvSpPr>
          <p:cNvPr id="152" name="Rectangle 24"/>
          <p:cNvSpPr>
            <a:spLocks noChangeArrowheads="1"/>
          </p:cNvSpPr>
          <p:nvPr/>
        </p:nvSpPr>
        <p:spPr bwMode="auto">
          <a:xfrm>
            <a:off x="2712369" y="2597566"/>
            <a:ext cx="643842" cy="253077"/>
          </a:xfrm>
          <a:prstGeom prst="rect">
            <a:avLst/>
          </a:prstGeom>
          <a:solidFill>
            <a:srgbClr val="00B0F0"/>
          </a:solidFill>
          <a:ln>
            <a:noFill/>
          </a:ln>
          <a:effectLst/>
          <a:extLst/>
        </p:spPr>
        <p:txBody>
          <a:bodyPr wrap="none" anchor="ctr"/>
          <a:lstStyle/>
          <a:p>
            <a:pPr eaLnBrk="1" hangingPunct="1"/>
            <a:endParaRPr lang="zh-CN" altLang="en-US" sz="1200" b="1">
              <a:latin typeface="微软雅黑" pitchFamily="34" charset="-122"/>
              <a:ea typeface="微软雅黑" pitchFamily="34" charset="-122"/>
            </a:endParaRPr>
          </a:p>
        </p:txBody>
      </p:sp>
      <p:sp>
        <p:nvSpPr>
          <p:cNvPr id="153" name="Rectangle 25"/>
          <p:cNvSpPr>
            <a:spLocks noChangeArrowheads="1"/>
          </p:cNvSpPr>
          <p:nvPr/>
        </p:nvSpPr>
        <p:spPr bwMode="auto">
          <a:xfrm>
            <a:off x="4300064" y="1791661"/>
            <a:ext cx="628112" cy="260337"/>
          </a:xfrm>
          <a:prstGeom prst="rect">
            <a:avLst/>
          </a:prstGeom>
          <a:solidFill>
            <a:srgbClr val="00B0F0"/>
          </a:solidFill>
          <a:ln>
            <a:noFill/>
          </a:ln>
          <a:effectLst/>
          <a:extLst/>
        </p:spPr>
        <p:txBody>
          <a:bodyPr wrap="none" anchor="ctr"/>
          <a:lstStyle/>
          <a:p>
            <a:pPr eaLnBrk="1" hangingPunct="1"/>
            <a:endParaRPr lang="zh-CN" altLang="en-US" sz="1200" b="1">
              <a:latin typeface="微软雅黑" pitchFamily="34" charset="-122"/>
              <a:ea typeface="微软雅黑" pitchFamily="34" charset="-122"/>
            </a:endParaRPr>
          </a:p>
        </p:txBody>
      </p:sp>
      <p:sp>
        <p:nvSpPr>
          <p:cNvPr id="154" name="Rectangle 26"/>
          <p:cNvSpPr>
            <a:spLocks noChangeArrowheads="1"/>
          </p:cNvSpPr>
          <p:nvPr/>
        </p:nvSpPr>
        <p:spPr bwMode="auto">
          <a:xfrm>
            <a:off x="3906792" y="2324782"/>
            <a:ext cx="85396" cy="260337"/>
          </a:xfrm>
          <a:prstGeom prst="rect">
            <a:avLst/>
          </a:prstGeom>
          <a:solidFill>
            <a:srgbClr val="CCE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1200" b="1">
              <a:latin typeface="微软雅黑" pitchFamily="34" charset="-122"/>
              <a:ea typeface="微软雅黑" pitchFamily="34" charset="-122"/>
            </a:endParaRPr>
          </a:p>
        </p:txBody>
      </p:sp>
      <p:sp>
        <p:nvSpPr>
          <p:cNvPr id="155" name="Rectangle 27"/>
          <p:cNvSpPr>
            <a:spLocks noChangeArrowheads="1"/>
          </p:cNvSpPr>
          <p:nvPr/>
        </p:nvSpPr>
        <p:spPr bwMode="auto">
          <a:xfrm>
            <a:off x="3906792" y="1791661"/>
            <a:ext cx="78654" cy="260337"/>
          </a:xfrm>
          <a:prstGeom prst="rect">
            <a:avLst/>
          </a:prstGeom>
          <a:solidFill>
            <a:srgbClr val="CCE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1200" b="1">
              <a:latin typeface="微软雅黑" pitchFamily="34" charset="-122"/>
              <a:ea typeface="微软雅黑" pitchFamily="34" charset="-122"/>
            </a:endParaRPr>
          </a:p>
        </p:txBody>
      </p:sp>
      <p:sp>
        <p:nvSpPr>
          <p:cNvPr id="156" name="Line 28"/>
          <p:cNvSpPr>
            <a:spLocks noChangeShapeType="1"/>
          </p:cNvSpPr>
          <p:nvPr/>
        </p:nvSpPr>
        <p:spPr bwMode="auto">
          <a:xfrm>
            <a:off x="3809036" y="2318560"/>
            <a:ext cx="0" cy="26656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57" name="Line 29"/>
          <p:cNvSpPr>
            <a:spLocks noChangeShapeType="1"/>
          </p:cNvSpPr>
          <p:nvPr/>
        </p:nvSpPr>
        <p:spPr bwMode="auto">
          <a:xfrm>
            <a:off x="4300064" y="2318560"/>
            <a:ext cx="0" cy="26656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58" name="Line 30"/>
          <p:cNvSpPr>
            <a:spLocks noChangeShapeType="1"/>
          </p:cNvSpPr>
          <p:nvPr/>
        </p:nvSpPr>
        <p:spPr bwMode="auto">
          <a:xfrm>
            <a:off x="3906792" y="2318560"/>
            <a:ext cx="0" cy="26656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59" name="Rectangle 31"/>
          <p:cNvSpPr>
            <a:spLocks noChangeArrowheads="1"/>
          </p:cNvSpPr>
          <p:nvPr/>
        </p:nvSpPr>
        <p:spPr bwMode="auto">
          <a:xfrm>
            <a:off x="5458532" y="1526138"/>
            <a:ext cx="648337" cy="259300"/>
          </a:xfrm>
          <a:prstGeom prst="rect">
            <a:avLst/>
          </a:prstGeom>
          <a:solidFill>
            <a:srgbClr val="00B0F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1200" b="1">
              <a:latin typeface="微软雅黑" pitchFamily="34" charset="-122"/>
              <a:ea typeface="微软雅黑" pitchFamily="34" charset="-122"/>
            </a:endParaRPr>
          </a:p>
        </p:txBody>
      </p:sp>
      <p:sp>
        <p:nvSpPr>
          <p:cNvPr id="160" name="Rectangle 32"/>
          <p:cNvSpPr>
            <a:spLocks noChangeArrowheads="1"/>
          </p:cNvSpPr>
          <p:nvPr/>
        </p:nvSpPr>
        <p:spPr bwMode="auto">
          <a:xfrm>
            <a:off x="4515802" y="1526138"/>
            <a:ext cx="78654" cy="259300"/>
          </a:xfrm>
          <a:prstGeom prst="rect">
            <a:avLst/>
          </a:prstGeom>
          <a:solidFill>
            <a:srgbClr val="CCE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1200" b="1">
              <a:latin typeface="微软雅黑" pitchFamily="34" charset="-122"/>
              <a:ea typeface="微软雅黑" pitchFamily="34" charset="-122"/>
            </a:endParaRPr>
          </a:p>
        </p:txBody>
      </p:sp>
      <p:sp>
        <p:nvSpPr>
          <p:cNvPr id="161" name="Rectangle 33"/>
          <p:cNvSpPr>
            <a:spLocks noChangeArrowheads="1"/>
          </p:cNvSpPr>
          <p:nvPr/>
        </p:nvSpPr>
        <p:spPr bwMode="auto">
          <a:xfrm>
            <a:off x="3573073" y="1526138"/>
            <a:ext cx="78654" cy="259300"/>
          </a:xfrm>
          <a:prstGeom prst="rect">
            <a:avLst/>
          </a:prstGeom>
          <a:solidFill>
            <a:srgbClr val="CCE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1200" b="1">
              <a:latin typeface="微软雅黑" pitchFamily="34" charset="-122"/>
              <a:ea typeface="微软雅黑" pitchFamily="34" charset="-122"/>
            </a:endParaRPr>
          </a:p>
        </p:txBody>
      </p:sp>
      <p:sp>
        <p:nvSpPr>
          <p:cNvPr id="162" name="Text Box 35"/>
          <p:cNvSpPr txBox="1">
            <a:spLocks noChangeArrowheads="1"/>
          </p:cNvSpPr>
          <p:nvPr/>
        </p:nvSpPr>
        <p:spPr bwMode="auto">
          <a:xfrm>
            <a:off x="2829227" y="1512654"/>
            <a:ext cx="63190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zh-CN" altLang="en-US" sz="1200" b="1" dirty="0">
                <a:latin typeface="微软雅黑" pitchFamily="34" charset="-122"/>
                <a:ea typeface="微软雅黑" pitchFamily="34" charset="-122"/>
              </a:rPr>
              <a:t>方   法</a:t>
            </a:r>
          </a:p>
        </p:txBody>
      </p:sp>
      <p:sp>
        <p:nvSpPr>
          <p:cNvPr id="163" name="Line 36"/>
          <p:cNvSpPr>
            <a:spLocks noChangeShapeType="1"/>
          </p:cNvSpPr>
          <p:nvPr/>
        </p:nvSpPr>
        <p:spPr bwMode="auto">
          <a:xfrm>
            <a:off x="3573073" y="1519914"/>
            <a:ext cx="0" cy="26552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64" name="Line 37"/>
          <p:cNvSpPr>
            <a:spLocks noChangeShapeType="1"/>
          </p:cNvSpPr>
          <p:nvPr/>
        </p:nvSpPr>
        <p:spPr bwMode="auto">
          <a:xfrm>
            <a:off x="3651727" y="1519914"/>
            <a:ext cx="0" cy="26552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65" name="Line 38"/>
          <p:cNvSpPr>
            <a:spLocks noChangeShapeType="1"/>
          </p:cNvSpPr>
          <p:nvPr/>
        </p:nvSpPr>
        <p:spPr bwMode="auto">
          <a:xfrm>
            <a:off x="4515802" y="1519914"/>
            <a:ext cx="0" cy="26552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66" name="Line 39"/>
          <p:cNvSpPr>
            <a:spLocks noChangeShapeType="1"/>
          </p:cNvSpPr>
          <p:nvPr/>
        </p:nvSpPr>
        <p:spPr bwMode="auto">
          <a:xfrm>
            <a:off x="4594456" y="1519914"/>
            <a:ext cx="0" cy="26552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67" name="Line 40"/>
          <p:cNvSpPr>
            <a:spLocks noChangeShapeType="1"/>
          </p:cNvSpPr>
          <p:nvPr/>
        </p:nvSpPr>
        <p:spPr bwMode="auto">
          <a:xfrm>
            <a:off x="5458532" y="1519914"/>
            <a:ext cx="0" cy="26552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68" name="Text Box 41"/>
          <p:cNvSpPr txBox="1">
            <a:spLocks noChangeArrowheads="1"/>
          </p:cNvSpPr>
          <p:nvPr/>
        </p:nvSpPr>
        <p:spPr bwMode="auto">
          <a:xfrm>
            <a:off x="3802295" y="1512654"/>
            <a:ext cx="497252"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en-US" altLang="zh-CN" sz="1200" b="1">
                <a:latin typeface="微软雅黑" pitchFamily="34" charset="-122"/>
                <a:ea typeface="微软雅黑" pitchFamily="34" charset="-122"/>
              </a:rPr>
              <a:t>URL</a:t>
            </a:r>
          </a:p>
        </p:txBody>
      </p:sp>
      <p:sp>
        <p:nvSpPr>
          <p:cNvPr id="169" name="Text Box 42"/>
          <p:cNvSpPr txBox="1">
            <a:spLocks noChangeArrowheads="1"/>
          </p:cNvSpPr>
          <p:nvPr/>
        </p:nvSpPr>
        <p:spPr bwMode="auto">
          <a:xfrm>
            <a:off x="4684347" y="1512654"/>
            <a:ext cx="63190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zh-CN" altLang="en-US" sz="1200" b="1">
                <a:latin typeface="微软雅黑" pitchFamily="34" charset="-122"/>
                <a:ea typeface="微软雅黑" pitchFamily="34" charset="-122"/>
              </a:rPr>
              <a:t>版   本</a:t>
            </a:r>
          </a:p>
        </p:txBody>
      </p:sp>
      <p:sp>
        <p:nvSpPr>
          <p:cNvPr id="170" name="Text Box 44"/>
          <p:cNvSpPr txBox="1">
            <a:spLocks noChangeArrowheads="1"/>
          </p:cNvSpPr>
          <p:nvPr/>
        </p:nvSpPr>
        <p:spPr bwMode="auto">
          <a:xfrm>
            <a:off x="2713492" y="1782326"/>
            <a:ext cx="9541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zh-CN" altLang="en-US" sz="1200" b="1" dirty="0">
                <a:solidFill>
                  <a:schemeClr val="bg1"/>
                </a:solidFill>
                <a:latin typeface="微软雅黑" pitchFamily="34" charset="-122"/>
                <a:ea typeface="微软雅黑" pitchFamily="34" charset="-122"/>
              </a:rPr>
              <a:t>首部字段名</a:t>
            </a:r>
          </a:p>
        </p:txBody>
      </p:sp>
      <p:sp>
        <p:nvSpPr>
          <p:cNvPr id="171" name="Line 45"/>
          <p:cNvSpPr>
            <a:spLocks noChangeShapeType="1"/>
          </p:cNvSpPr>
          <p:nvPr/>
        </p:nvSpPr>
        <p:spPr bwMode="auto">
          <a:xfrm>
            <a:off x="3809036" y="1785438"/>
            <a:ext cx="0" cy="26656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72" name="Line 46"/>
          <p:cNvSpPr>
            <a:spLocks noChangeShapeType="1"/>
          </p:cNvSpPr>
          <p:nvPr/>
        </p:nvSpPr>
        <p:spPr bwMode="auto">
          <a:xfrm>
            <a:off x="4300064" y="1785438"/>
            <a:ext cx="0" cy="26656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73" name="Text Box 47"/>
          <p:cNvSpPr txBox="1">
            <a:spLocks noChangeArrowheads="1"/>
          </p:cNvSpPr>
          <p:nvPr/>
        </p:nvSpPr>
        <p:spPr bwMode="auto">
          <a:xfrm>
            <a:off x="5091103" y="2054073"/>
            <a:ext cx="64633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zh-CN" altLang="en-US" sz="1200" b="1">
                <a:latin typeface="微软雅黑" pitchFamily="34" charset="-122"/>
                <a:ea typeface="微软雅黑" pitchFamily="34" charset="-122"/>
              </a:rPr>
              <a:t>首部行</a:t>
            </a:r>
          </a:p>
        </p:txBody>
      </p:sp>
      <p:sp>
        <p:nvSpPr>
          <p:cNvPr id="174" name="Line 48"/>
          <p:cNvSpPr>
            <a:spLocks noChangeShapeType="1"/>
          </p:cNvSpPr>
          <p:nvPr/>
        </p:nvSpPr>
        <p:spPr bwMode="auto">
          <a:xfrm>
            <a:off x="3906792" y="1785438"/>
            <a:ext cx="0" cy="26656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75" name="Text Box 49"/>
          <p:cNvSpPr txBox="1">
            <a:spLocks noChangeArrowheads="1"/>
          </p:cNvSpPr>
          <p:nvPr/>
        </p:nvSpPr>
        <p:spPr bwMode="auto">
          <a:xfrm>
            <a:off x="3744379" y="1783364"/>
            <a:ext cx="227948"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en-US" altLang="zh-CN" sz="1200" b="1">
                <a:solidFill>
                  <a:schemeClr val="bg1"/>
                </a:solidFill>
                <a:latin typeface="微软雅黑" pitchFamily="34" charset="-122"/>
                <a:ea typeface="微软雅黑" pitchFamily="34" charset="-122"/>
              </a:rPr>
              <a:t>:</a:t>
            </a:r>
          </a:p>
        </p:txBody>
      </p:sp>
      <p:sp>
        <p:nvSpPr>
          <p:cNvPr id="176" name="Text Box 50"/>
          <p:cNvSpPr txBox="1">
            <a:spLocks noChangeArrowheads="1"/>
          </p:cNvSpPr>
          <p:nvPr/>
        </p:nvSpPr>
        <p:spPr bwMode="auto">
          <a:xfrm>
            <a:off x="3993312" y="1787513"/>
            <a:ext cx="33855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zh-CN" altLang="en-US" sz="1200" b="1" dirty="0">
                <a:solidFill>
                  <a:schemeClr val="bg1"/>
                </a:solidFill>
                <a:latin typeface="微软雅黑" pitchFamily="34" charset="-122"/>
                <a:ea typeface="微软雅黑" pitchFamily="34" charset="-122"/>
              </a:rPr>
              <a:t>值</a:t>
            </a:r>
          </a:p>
        </p:txBody>
      </p:sp>
      <p:sp>
        <p:nvSpPr>
          <p:cNvPr id="177" name="Text Box 52"/>
          <p:cNvSpPr txBox="1">
            <a:spLocks noChangeArrowheads="1"/>
          </p:cNvSpPr>
          <p:nvPr/>
        </p:nvSpPr>
        <p:spPr bwMode="auto">
          <a:xfrm>
            <a:off x="2710122" y="2310262"/>
            <a:ext cx="9541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zh-CN" altLang="en-US" sz="1200" b="1" dirty="0">
                <a:solidFill>
                  <a:schemeClr val="bg1"/>
                </a:solidFill>
                <a:latin typeface="微软雅黑" pitchFamily="34" charset="-122"/>
                <a:ea typeface="微软雅黑" pitchFamily="34" charset="-122"/>
              </a:rPr>
              <a:t>首部字段名</a:t>
            </a:r>
          </a:p>
        </p:txBody>
      </p:sp>
      <p:sp>
        <p:nvSpPr>
          <p:cNvPr id="178" name="Text Box 53"/>
          <p:cNvSpPr txBox="1">
            <a:spLocks noChangeArrowheads="1"/>
          </p:cNvSpPr>
          <p:nvPr/>
        </p:nvSpPr>
        <p:spPr bwMode="auto">
          <a:xfrm>
            <a:off x="4010166" y="2318560"/>
            <a:ext cx="33855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zh-CN" altLang="en-US" sz="1200" b="1" dirty="0">
                <a:solidFill>
                  <a:schemeClr val="bg1"/>
                </a:solidFill>
                <a:latin typeface="微软雅黑" pitchFamily="34" charset="-122"/>
                <a:ea typeface="微软雅黑" pitchFamily="34" charset="-122"/>
              </a:rPr>
              <a:t>值</a:t>
            </a:r>
          </a:p>
        </p:txBody>
      </p:sp>
      <p:sp>
        <p:nvSpPr>
          <p:cNvPr id="179" name="Text Box 54"/>
          <p:cNvSpPr txBox="1">
            <a:spLocks noChangeArrowheads="1"/>
          </p:cNvSpPr>
          <p:nvPr/>
        </p:nvSpPr>
        <p:spPr bwMode="auto">
          <a:xfrm>
            <a:off x="3730382" y="2723068"/>
            <a:ext cx="227948"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en-US" altLang="zh-CN" sz="1200" b="1">
                <a:latin typeface="微软雅黑" pitchFamily="34" charset="-122"/>
                <a:ea typeface="微软雅黑" pitchFamily="34" charset="-122"/>
              </a:rPr>
              <a:t>:</a:t>
            </a:r>
          </a:p>
        </p:txBody>
      </p:sp>
      <p:sp>
        <p:nvSpPr>
          <p:cNvPr id="180" name="Text Box 55"/>
          <p:cNvSpPr txBox="1">
            <a:spLocks noChangeArrowheads="1"/>
          </p:cNvSpPr>
          <p:nvPr/>
        </p:nvSpPr>
        <p:spPr bwMode="auto">
          <a:xfrm rot="16200000">
            <a:off x="3228345" y="2064411"/>
            <a:ext cx="332142"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en-US" altLang="zh-CN" sz="1200" b="1">
                <a:latin typeface="微软雅黑" pitchFamily="34" charset="-122"/>
                <a:ea typeface="微软雅黑" pitchFamily="34" charset="-122"/>
              </a:rPr>
              <a:t>…</a:t>
            </a:r>
          </a:p>
        </p:txBody>
      </p:sp>
      <p:sp>
        <p:nvSpPr>
          <p:cNvPr id="181" name="AutoShape 56"/>
          <p:cNvSpPr>
            <a:spLocks/>
          </p:cNvSpPr>
          <p:nvPr/>
        </p:nvSpPr>
        <p:spPr bwMode="auto">
          <a:xfrm>
            <a:off x="4977616" y="1819666"/>
            <a:ext cx="157309" cy="765455"/>
          </a:xfrm>
          <a:prstGeom prst="rightBrace">
            <a:avLst>
              <a:gd name="adj1" fmla="val 43929"/>
              <a:gd name="adj2" fmla="val 50000"/>
            </a:avLst>
          </a:prstGeom>
          <a:noFill/>
          <a:ln w="19050">
            <a:solidFill>
              <a:srgbClr val="333399"/>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1200" b="1">
              <a:latin typeface="微软雅黑" pitchFamily="34" charset="-122"/>
              <a:ea typeface="微软雅黑" pitchFamily="34" charset="-122"/>
            </a:endParaRPr>
          </a:p>
        </p:txBody>
      </p:sp>
      <p:sp>
        <p:nvSpPr>
          <p:cNvPr id="182" name="Rectangle 57"/>
          <p:cNvSpPr>
            <a:spLocks noChangeArrowheads="1"/>
          </p:cNvSpPr>
          <p:nvPr/>
        </p:nvSpPr>
        <p:spPr bwMode="auto">
          <a:xfrm>
            <a:off x="2707874" y="2850644"/>
            <a:ext cx="3537202" cy="599502"/>
          </a:xfrm>
          <a:prstGeom prst="rect">
            <a:avLst/>
          </a:prstGeom>
          <a:solidFill>
            <a:srgbClr val="0000FF"/>
          </a:solidFill>
          <a:ln w="9525">
            <a:solidFill>
              <a:schemeClr val="tx1"/>
            </a:solidFill>
            <a:miter lim="800000"/>
            <a:headEnd/>
            <a:tailEnd/>
          </a:ln>
          <a:effectLst/>
          <a:extLst/>
        </p:spPr>
        <p:txBody>
          <a:bodyPr wrap="none" anchor="ctr"/>
          <a:lstStyle/>
          <a:p>
            <a:pPr eaLnBrk="1" hangingPunct="1"/>
            <a:endParaRPr lang="zh-CN" altLang="en-US" sz="1200" b="1">
              <a:latin typeface="微软雅黑" pitchFamily="34" charset="-122"/>
              <a:ea typeface="微软雅黑" pitchFamily="34" charset="-122"/>
            </a:endParaRPr>
          </a:p>
        </p:txBody>
      </p:sp>
      <p:sp>
        <p:nvSpPr>
          <p:cNvPr id="183" name="Text Box 58"/>
          <p:cNvSpPr txBox="1">
            <a:spLocks noChangeArrowheads="1"/>
          </p:cNvSpPr>
          <p:nvPr/>
        </p:nvSpPr>
        <p:spPr bwMode="auto">
          <a:xfrm>
            <a:off x="3886521" y="2911838"/>
            <a:ext cx="110799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1200" b="1" dirty="0">
                <a:solidFill>
                  <a:schemeClr val="bg1"/>
                </a:solidFill>
                <a:latin typeface="微软雅黑" pitchFamily="34" charset="-122"/>
                <a:ea typeface="微软雅黑" pitchFamily="34" charset="-122"/>
              </a:rPr>
              <a:t>实体主体</a:t>
            </a:r>
          </a:p>
          <a:p>
            <a:pPr algn="ctr" eaLnBrk="1" hangingPunct="1"/>
            <a:r>
              <a:rPr kumimoji="1" lang="zh-CN" altLang="en-US" sz="1200" b="1" dirty="0">
                <a:solidFill>
                  <a:schemeClr val="bg1"/>
                </a:solidFill>
                <a:latin typeface="微软雅黑" pitchFamily="34" charset="-122"/>
                <a:ea typeface="微软雅黑" pitchFamily="34" charset="-122"/>
              </a:rPr>
              <a:t>（通常不用）</a:t>
            </a:r>
          </a:p>
        </p:txBody>
      </p:sp>
      <p:sp>
        <p:nvSpPr>
          <p:cNvPr id="184" name="Text Box 59"/>
          <p:cNvSpPr txBox="1">
            <a:spLocks noChangeArrowheads="1"/>
          </p:cNvSpPr>
          <p:nvPr/>
        </p:nvSpPr>
        <p:spPr bwMode="auto">
          <a:xfrm>
            <a:off x="6081026" y="1512654"/>
            <a:ext cx="64633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zh-CN" altLang="en-US" sz="1200" b="1">
                <a:latin typeface="微软雅黑" pitchFamily="34" charset="-122"/>
                <a:ea typeface="微软雅黑" pitchFamily="34" charset="-122"/>
              </a:rPr>
              <a:t>请求行</a:t>
            </a:r>
          </a:p>
        </p:txBody>
      </p:sp>
      <p:sp>
        <p:nvSpPr>
          <p:cNvPr id="185" name="Line 60"/>
          <p:cNvSpPr>
            <a:spLocks noChangeShapeType="1"/>
          </p:cNvSpPr>
          <p:nvPr/>
        </p:nvSpPr>
        <p:spPr bwMode="auto">
          <a:xfrm>
            <a:off x="2707874" y="2051998"/>
            <a:ext cx="0" cy="26656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86" name="Line 61"/>
          <p:cNvSpPr>
            <a:spLocks noChangeShapeType="1"/>
          </p:cNvSpPr>
          <p:nvPr/>
        </p:nvSpPr>
        <p:spPr bwMode="auto">
          <a:xfrm>
            <a:off x="2707874" y="2585119"/>
            <a:ext cx="0" cy="26552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87" name="Line 62"/>
          <p:cNvSpPr>
            <a:spLocks noChangeShapeType="1"/>
          </p:cNvSpPr>
          <p:nvPr/>
        </p:nvSpPr>
        <p:spPr bwMode="auto">
          <a:xfrm>
            <a:off x="3356211" y="2585119"/>
            <a:ext cx="0" cy="26552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88" name="Line 63"/>
          <p:cNvSpPr>
            <a:spLocks noChangeShapeType="1"/>
          </p:cNvSpPr>
          <p:nvPr/>
        </p:nvSpPr>
        <p:spPr bwMode="auto">
          <a:xfrm>
            <a:off x="4928176" y="2051998"/>
            <a:ext cx="0" cy="26656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89" name="Text Box 64"/>
          <p:cNvSpPr txBox="1">
            <a:spLocks noChangeArrowheads="1"/>
          </p:cNvSpPr>
          <p:nvPr/>
        </p:nvSpPr>
        <p:spPr bwMode="auto">
          <a:xfrm>
            <a:off x="3815778" y="1088439"/>
            <a:ext cx="492443"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zh-CN" altLang="en-US" sz="1200" b="1">
                <a:latin typeface="微软雅黑" pitchFamily="34" charset="-122"/>
                <a:ea typeface="微软雅黑" pitchFamily="34" charset="-122"/>
              </a:rPr>
              <a:t>空格</a:t>
            </a:r>
          </a:p>
        </p:txBody>
      </p:sp>
      <p:sp>
        <p:nvSpPr>
          <p:cNvPr id="190" name="Text Box 65"/>
          <p:cNvSpPr txBox="1">
            <a:spLocks noChangeArrowheads="1"/>
          </p:cNvSpPr>
          <p:nvPr/>
        </p:nvSpPr>
        <p:spPr bwMode="auto">
          <a:xfrm>
            <a:off x="5186612" y="1088439"/>
            <a:ext cx="800219"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zh-CN" altLang="en-US" sz="1200" b="1">
                <a:latin typeface="微软雅黑" pitchFamily="34" charset="-122"/>
                <a:ea typeface="微软雅黑" pitchFamily="34" charset="-122"/>
              </a:rPr>
              <a:t>回车换行</a:t>
            </a:r>
          </a:p>
        </p:txBody>
      </p:sp>
      <p:sp>
        <p:nvSpPr>
          <p:cNvPr id="191" name="Line 66"/>
          <p:cNvSpPr>
            <a:spLocks noChangeShapeType="1"/>
          </p:cNvSpPr>
          <p:nvPr/>
        </p:nvSpPr>
        <p:spPr bwMode="auto">
          <a:xfrm>
            <a:off x="4247254" y="1319734"/>
            <a:ext cx="288774" cy="200180"/>
          </a:xfrm>
          <a:prstGeom prst="line">
            <a:avLst/>
          </a:prstGeom>
          <a:noFill/>
          <a:ln w="19050">
            <a:solidFill>
              <a:srgbClr val="0000FF"/>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92" name="Line 67"/>
          <p:cNvSpPr>
            <a:spLocks noChangeShapeType="1"/>
          </p:cNvSpPr>
          <p:nvPr/>
        </p:nvSpPr>
        <p:spPr bwMode="auto">
          <a:xfrm flipH="1">
            <a:off x="3592174" y="1319734"/>
            <a:ext cx="314618" cy="200180"/>
          </a:xfrm>
          <a:prstGeom prst="line">
            <a:avLst/>
          </a:prstGeom>
          <a:noFill/>
          <a:ln w="19050">
            <a:solidFill>
              <a:srgbClr val="0000FF"/>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93" name="Line 68"/>
          <p:cNvSpPr>
            <a:spLocks noChangeShapeType="1"/>
          </p:cNvSpPr>
          <p:nvPr/>
        </p:nvSpPr>
        <p:spPr bwMode="auto">
          <a:xfrm>
            <a:off x="5609099" y="1319734"/>
            <a:ext cx="157309" cy="200180"/>
          </a:xfrm>
          <a:prstGeom prst="line">
            <a:avLst/>
          </a:prstGeom>
          <a:noFill/>
          <a:ln w="19050">
            <a:solidFill>
              <a:srgbClr val="0000FF"/>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94" name="Line 69"/>
          <p:cNvSpPr>
            <a:spLocks noChangeShapeType="1"/>
          </p:cNvSpPr>
          <p:nvPr/>
        </p:nvSpPr>
        <p:spPr bwMode="auto">
          <a:xfrm>
            <a:off x="3985446" y="2318560"/>
            <a:ext cx="0" cy="26656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95" name="Line 70"/>
          <p:cNvSpPr>
            <a:spLocks noChangeShapeType="1"/>
          </p:cNvSpPr>
          <p:nvPr/>
        </p:nvSpPr>
        <p:spPr bwMode="auto">
          <a:xfrm>
            <a:off x="3985446" y="1785438"/>
            <a:ext cx="0" cy="26656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96" name="Text Box 71"/>
          <p:cNvSpPr txBox="1">
            <a:spLocks noChangeArrowheads="1"/>
          </p:cNvSpPr>
          <p:nvPr/>
        </p:nvSpPr>
        <p:spPr bwMode="auto">
          <a:xfrm>
            <a:off x="3744379" y="2319596"/>
            <a:ext cx="227948"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en-US" altLang="zh-CN" sz="1200" b="1" dirty="0">
                <a:solidFill>
                  <a:schemeClr val="bg1"/>
                </a:solidFill>
                <a:latin typeface="微软雅黑" pitchFamily="34" charset="-122"/>
                <a:ea typeface="微软雅黑" pitchFamily="34" charset="-122"/>
              </a:rPr>
              <a:t>:</a:t>
            </a:r>
          </a:p>
        </p:txBody>
      </p:sp>
      <p:sp>
        <p:nvSpPr>
          <p:cNvPr id="197" name="Text Box 72"/>
          <p:cNvSpPr txBox="1">
            <a:spLocks noChangeArrowheads="1"/>
          </p:cNvSpPr>
          <p:nvPr/>
        </p:nvSpPr>
        <p:spPr bwMode="auto">
          <a:xfrm>
            <a:off x="5429318" y="1512654"/>
            <a:ext cx="56778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en-US" altLang="zh-CN" sz="1200" b="1">
                <a:latin typeface="微软雅黑" pitchFamily="34" charset="-122"/>
                <a:ea typeface="微软雅黑" pitchFamily="34" charset="-122"/>
              </a:rPr>
              <a:t>CRLF</a:t>
            </a:r>
          </a:p>
        </p:txBody>
      </p:sp>
      <p:sp>
        <p:nvSpPr>
          <p:cNvPr id="200" name="Text Box 75"/>
          <p:cNvSpPr txBox="1">
            <a:spLocks noChangeArrowheads="1"/>
          </p:cNvSpPr>
          <p:nvPr/>
        </p:nvSpPr>
        <p:spPr bwMode="auto">
          <a:xfrm>
            <a:off x="2710121" y="2579934"/>
            <a:ext cx="56778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en-US" altLang="zh-CN" sz="1200" b="1">
                <a:latin typeface="微软雅黑" pitchFamily="34" charset="-122"/>
                <a:ea typeface="微软雅黑" pitchFamily="34" charset="-122"/>
              </a:rPr>
              <a:t>CRLF</a:t>
            </a:r>
          </a:p>
        </p:txBody>
      </p:sp>
      <p:grpSp>
        <p:nvGrpSpPr>
          <p:cNvPr id="201" name="Group 134"/>
          <p:cNvGrpSpPr>
            <a:grpSpLocks/>
          </p:cNvGrpSpPr>
          <p:nvPr/>
        </p:nvGrpSpPr>
        <p:grpSpPr bwMode="auto">
          <a:xfrm>
            <a:off x="2016849" y="1484652"/>
            <a:ext cx="5192306" cy="328794"/>
            <a:chOff x="572" y="1045"/>
            <a:chExt cx="4621" cy="317"/>
          </a:xfrm>
        </p:grpSpPr>
        <p:sp>
          <p:nvSpPr>
            <p:cNvPr id="202" name="Rectangle 132"/>
            <p:cNvSpPr>
              <a:spLocks noChangeArrowheads="1"/>
            </p:cNvSpPr>
            <p:nvPr/>
          </p:nvSpPr>
          <p:spPr bwMode="auto">
            <a:xfrm>
              <a:off x="1111" y="1045"/>
              <a:ext cx="4082" cy="317"/>
            </a:xfrm>
            <a:prstGeom prst="rect">
              <a:avLst/>
            </a:prstGeom>
            <a:noFill/>
            <a:ln w="38100">
              <a:solidFill>
                <a:srgbClr val="CC00CC"/>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1200" b="1">
                <a:latin typeface="微软雅黑" pitchFamily="34" charset="-122"/>
                <a:ea typeface="微软雅黑" pitchFamily="34" charset="-122"/>
              </a:endParaRPr>
            </a:p>
          </p:txBody>
        </p:sp>
        <p:sp>
          <p:nvSpPr>
            <p:cNvPr id="203" name="Text Box 133"/>
            <p:cNvSpPr txBox="1">
              <a:spLocks noChangeArrowheads="1"/>
            </p:cNvSpPr>
            <p:nvPr/>
          </p:nvSpPr>
          <p:spPr bwMode="auto">
            <a:xfrm>
              <a:off x="572" y="1063"/>
              <a:ext cx="575" cy="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lang="zh-CN" altLang="en-US" sz="1200" b="1" dirty="0">
                  <a:latin typeface="微软雅黑" pitchFamily="34" charset="-122"/>
                  <a:ea typeface="微软雅黑" pitchFamily="34" charset="-122"/>
                </a:rPr>
                <a:t>开始行</a:t>
              </a:r>
            </a:p>
          </p:txBody>
        </p:sp>
      </p:grpSp>
      <p:sp>
        <p:nvSpPr>
          <p:cNvPr id="204" name="Text Box 73"/>
          <p:cNvSpPr txBox="1">
            <a:spLocks noChangeArrowheads="1"/>
          </p:cNvSpPr>
          <p:nvPr/>
        </p:nvSpPr>
        <p:spPr bwMode="auto">
          <a:xfrm>
            <a:off x="4310177" y="2323745"/>
            <a:ext cx="601144" cy="276999"/>
          </a:xfrm>
          <a:prstGeom prst="rect">
            <a:avLst/>
          </a:prstGeom>
          <a:noFill/>
          <a:ln>
            <a:noFill/>
          </a:ln>
          <a:effectLst/>
          <a:extLst>
            <a:ext uri="{909E8E84-426E-40DD-AFC4-6F175D3DCCD1}">
              <a14:hiddenFill xmlns:a14="http://schemas.microsoft.com/office/drawing/2010/main">
                <a:solidFill>
                  <a:srgbClr val="CCEC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en-US" altLang="zh-CN" sz="1200" b="1">
                <a:latin typeface="微软雅黑" pitchFamily="34" charset="-122"/>
                <a:ea typeface="微软雅黑" pitchFamily="34" charset="-122"/>
              </a:rPr>
              <a:t>CRLF</a:t>
            </a:r>
          </a:p>
        </p:txBody>
      </p:sp>
      <p:sp>
        <p:nvSpPr>
          <p:cNvPr id="205" name="Text Box 74"/>
          <p:cNvSpPr txBox="1">
            <a:spLocks noChangeArrowheads="1"/>
          </p:cNvSpPr>
          <p:nvPr/>
        </p:nvSpPr>
        <p:spPr bwMode="auto">
          <a:xfrm>
            <a:off x="4314671" y="1794773"/>
            <a:ext cx="56778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en-US" altLang="zh-CN" sz="1200" b="1" dirty="0">
                <a:latin typeface="微软雅黑" pitchFamily="34" charset="-122"/>
                <a:ea typeface="微软雅黑" pitchFamily="34" charset="-122"/>
              </a:rPr>
              <a:t>CRLF</a:t>
            </a:r>
          </a:p>
        </p:txBody>
      </p:sp>
      <p:sp>
        <p:nvSpPr>
          <p:cNvPr id="206" name="矩形 205"/>
          <p:cNvSpPr/>
          <p:nvPr/>
        </p:nvSpPr>
        <p:spPr>
          <a:xfrm>
            <a:off x="1346773" y="3649974"/>
            <a:ext cx="6636391" cy="523220"/>
          </a:xfrm>
          <a:prstGeom prst="rect">
            <a:avLst/>
          </a:prstGeom>
          <a:solidFill>
            <a:srgbClr val="66FF66"/>
          </a:solidFill>
          <a:ln>
            <a:solidFill>
              <a:schemeClr val="tx1"/>
            </a:solidFill>
          </a:ln>
        </p:spPr>
        <p:txBody>
          <a:bodyPr wrap="square">
            <a:spAutoFit/>
          </a:bodyPr>
          <a:lstStyle/>
          <a:p>
            <a:r>
              <a:rPr kumimoji="1" lang="zh-CN" altLang="en-US" sz="1400" b="1" dirty="0">
                <a:latin typeface="微软雅黑" pitchFamily="34" charset="-122"/>
                <a:ea typeface="微软雅黑" pitchFamily="34" charset="-122"/>
              </a:rPr>
              <a:t>报文由三个部分组成，即开始行、首部行和实体主体。</a:t>
            </a:r>
          </a:p>
          <a:p>
            <a:r>
              <a:rPr kumimoji="1" lang="zh-CN" altLang="en-US" sz="1400" b="1" dirty="0">
                <a:latin typeface="微软雅黑" pitchFamily="34" charset="-122"/>
                <a:ea typeface="微软雅黑" pitchFamily="34" charset="-122"/>
              </a:rPr>
              <a:t>在请求报文中，开始行就是请求行。</a:t>
            </a:r>
          </a:p>
        </p:txBody>
      </p:sp>
    </p:spTree>
    <p:extLst>
      <p:ext uri="{BB962C8B-B14F-4D97-AF65-F5344CB8AC3E}">
        <p14:creationId xmlns:p14="http://schemas.microsoft.com/office/powerpoint/2010/main" val="1083077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3000" fill="hold" nodeType="afterEffect">
                                  <p:stCondLst>
                                    <p:cond delay="500"/>
                                  </p:stCondLst>
                                  <p:childTnLst>
                                    <p:anim calcmode="discrete" valueType="str">
                                      <p:cBhvr>
                                        <p:cTn id="6" dur="1000" fill="hold"/>
                                        <p:tgtEl>
                                          <p:spTgt spid="201"/>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圆角矩形 61"/>
          <p:cNvSpPr/>
          <p:nvPr/>
        </p:nvSpPr>
        <p:spPr>
          <a:xfrm>
            <a:off x="556963" y="1057072"/>
            <a:ext cx="8048775" cy="331493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AutoShape 5"/>
          <p:cNvSpPr>
            <a:spLocks noChangeArrowheads="1"/>
          </p:cNvSpPr>
          <p:nvPr/>
        </p:nvSpPr>
        <p:spPr bwMode="auto">
          <a:xfrm>
            <a:off x="556963" y="656538"/>
            <a:ext cx="8048776"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64" name="矩形 63"/>
          <p:cNvSpPr/>
          <p:nvPr/>
        </p:nvSpPr>
        <p:spPr>
          <a:xfrm>
            <a:off x="645268" y="614298"/>
            <a:ext cx="3787191" cy="400110"/>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b="1" dirty="0">
                <a:latin typeface="微软雅黑" pitchFamily="34" charset="-122"/>
                <a:ea typeface="微软雅黑" pitchFamily="34" charset="-122"/>
              </a:rPr>
              <a:t>HTTP </a:t>
            </a:r>
            <a:r>
              <a:rPr lang="zh-CN" altLang="en-US" sz="2000" b="1" dirty="0">
                <a:latin typeface="微软雅黑" pitchFamily="34" charset="-122"/>
                <a:ea typeface="微软雅黑" pitchFamily="34" charset="-122"/>
              </a:rPr>
              <a:t>的报文结构（请求报文）</a:t>
            </a:r>
          </a:p>
        </p:txBody>
      </p:sp>
      <p:sp>
        <p:nvSpPr>
          <p:cNvPr id="5" name="Rectangle 51"/>
          <p:cNvSpPr>
            <a:spLocks noChangeArrowheads="1"/>
          </p:cNvSpPr>
          <p:nvPr/>
        </p:nvSpPr>
        <p:spPr bwMode="auto">
          <a:xfrm>
            <a:off x="2707874" y="2318560"/>
            <a:ext cx="2220302" cy="266560"/>
          </a:xfrm>
          <a:prstGeom prst="rect">
            <a:avLst/>
          </a:prstGeom>
          <a:solidFill>
            <a:srgbClr val="0000FF"/>
          </a:solidFill>
          <a:ln w="9525">
            <a:solidFill>
              <a:schemeClr val="tx1"/>
            </a:solidFill>
            <a:miter lim="800000"/>
            <a:headEnd/>
            <a:tailEnd/>
          </a:ln>
          <a:effectLst/>
          <a:extLst/>
        </p:spPr>
        <p:txBody>
          <a:bodyPr wrap="none" anchor="ctr"/>
          <a:lstStyle/>
          <a:p>
            <a:pPr eaLnBrk="1" hangingPunct="1"/>
            <a:endParaRPr lang="zh-CN" altLang="en-US" sz="1200" b="1">
              <a:latin typeface="微软雅黑" pitchFamily="34" charset="-122"/>
              <a:ea typeface="微软雅黑" pitchFamily="34" charset="-122"/>
            </a:endParaRPr>
          </a:p>
        </p:txBody>
      </p:sp>
      <p:sp>
        <p:nvSpPr>
          <p:cNvPr id="6" name="Rectangle 43"/>
          <p:cNvSpPr>
            <a:spLocks noChangeArrowheads="1"/>
          </p:cNvSpPr>
          <p:nvPr/>
        </p:nvSpPr>
        <p:spPr bwMode="auto">
          <a:xfrm>
            <a:off x="2707874" y="1785438"/>
            <a:ext cx="2220302" cy="266560"/>
          </a:xfrm>
          <a:prstGeom prst="rect">
            <a:avLst/>
          </a:prstGeom>
          <a:solidFill>
            <a:srgbClr val="0000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1200" b="1">
              <a:latin typeface="微软雅黑" pitchFamily="34" charset="-122"/>
              <a:ea typeface="微软雅黑" pitchFamily="34" charset="-122"/>
            </a:endParaRPr>
          </a:p>
        </p:txBody>
      </p:sp>
      <p:sp>
        <p:nvSpPr>
          <p:cNvPr id="7" name="Rectangle 34"/>
          <p:cNvSpPr>
            <a:spLocks noChangeArrowheads="1"/>
          </p:cNvSpPr>
          <p:nvPr/>
        </p:nvSpPr>
        <p:spPr bwMode="auto">
          <a:xfrm>
            <a:off x="2707874" y="1519914"/>
            <a:ext cx="3398995" cy="265524"/>
          </a:xfrm>
          <a:prstGeom prst="rect">
            <a:avLst/>
          </a:prstGeom>
          <a:solidFill>
            <a:srgbClr val="66FF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1200" b="1">
              <a:latin typeface="微软雅黑" pitchFamily="34" charset="-122"/>
              <a:ea typeface="微软雅黑" pitchFamily="34" charset="-122"/>
            </a:endParaRPr>
          </a:p>
        </p:txBody>
      </p:sp>
      <p:sp>
        <p:nvSpPr>
          <p:cNvPr id="8" name="Rectangle 23"/>
          <p:cNvSpPr>
            <a:spLocks noChangeArrowheads="1"/>
          </p:cNvSpPr>
          <p:nvPr/>
        </p:nvSpPr>
        <p:spPr bwMode="auto">
          <a:xfrm>
            <a:off x="4300064" y="2324783"/>
            <a:ext cx="628112" cy="254114"/>
          </a:xfrm>
          <a:prstGeom prst="rect">
            <a:avLst/>
          </a:prstGeom>
          <a:solidFill>
            <a:srgbClr val="00B0F0"/>
          </a:solidFill>
          <a:ln>
            <a:noFill/>
          </a:ln>
          <a:effectLst/>
          <a:extLst/>
        </p:spPr>
        <p:txBody>
          <a:bodyPr wrap="none" anchor="ctr"/>
          <a:lstStyle/>
          <a:p>
            <a:pPr eaLnBrk="1" hangingPunct="1"/>
            <a:endParaRPr lang="zh-CN" altLang="en-US" sz="1200" b="1">
              <a:latin typeface="微软雅黑" pitchFamily="34" charset="-122"/>
              <a:ea typeface="微软雅黑" pitchFamily="34" charset="-122"/>
            </a:endParaRPr>
          </a:p>
        </p:txBody>
      </p:sp>
      <p:sp>
        <p:nvSpPr>
          <p:cNvPr id="9" name="Rectangle 24"/>
          <p:cNvSpPr>
            <a:spLocks noChangeArrowheads="1"/>
          </p:cNvSpPr>
          <p:nvPr/>
        </p:nvSpPr>
        <p:spPr bwMode="auto">
          <a:xfrm>
            <a:off x="2712369" y="2597566"/>
            <a:ext cx="643842" cy="253077"/>
          </a:xfrm>
          <a:prstGeom prst="rect">
            <a:avLst/>
          </a:prstGeom>
          <a:solidFill>
            <a:srgbClr val="00B0F0"/>
          </a:solidFill>
          <a:ln>
            <a:noFill/>
          </a:ln>
          <a:effectLst/>
          <a:extLst/>
        </p:spPr>
        <p:txBody>
          <a:bodyPr wrap="none" anchor="ctr"/>
          <a:lstStyle/>
          <a:p>
            <a:pPr eaLnBrk="1" hangingPunct="1"/>
            <a:endParaRPr lang="zh-CN" altLang="en-US" sz="1200" b="1">
              <a:latin typeface="微软雅黑" pitchFamily="34" charset="-122"/>
              <a:ea typeface="微软雅黑" pitchFamily="34" charset="-122"/>
            </a:endParaRPr>
          </a:p>
        </p:txBody>
      </p:sp>
      <p:sp>
        <p:nvSpPr>
          <p:cNvPr id="10" name="Rectangle 25"/>
          <p:cNvSpPr>
            <a:spLocks noChangeArrowheads="1"/>
          </p:cNvSpPr>
          <p:nvPr/>
        </p:nvSpPr>
        <p:spPr bwMode="auto">
          <a:xfrm>
            <a:off x="4300064" y="1791661"/>
            <a:ext cx="628112" cy="260337"/>
          </a:xfrm>
          <a:prstGeom prst="rect">
            <a:avLst/>
          </a:prstGeom>
          <a:solidFill>
            <a:srgbClr val="00B0F0"/>
          </a:solidFill>
          <a:ln>
            <a:noFill/>
          </a:ln>
          <a:effectLst/>
          <a:extLst/>
        </p:spPr>
        <p:txBody>
          <a:bodyPr wrap="none" anchor="ctr"/>
          <a:lstStyle/>
          <a:p>
            <a:pPr eaLnBrk="1" hangingPunct="1"/>
            <a:endParaRPr lang="zh-CN" altLang="en-US" sz="1200" b="1">
              <a:latin typeface="微软雅黑" pitchFamily="34" charset="-122"/>
              <a:ea typeface="微软雅黑" pitchFamily="34" charset="-122"/>
            </a:endParaRPr>
          </a:p>
        </p:txBody>
      </p:sp>
      <p:sp>
        <p:nvSpPr>
          <p:cNvPr id="11" name="Rectangle 26"/>
          <p:cNvSpPr>
            <a:spLocks noChangeArrowheads="1"/>
          </p:cNvSpPr>
          <p:nvPr/>
        </p:nvSpPr>
        <p:spPr bwMode="auto">
          <a:xfrm>
            <a:off x="3906792" y="2324782"/>
            <a:ext cx="85396" cy="260337"/>
          </a:xfrm>
          <a:prstGeom prst="rect">
            <a:avLst/>
          </a:prstGeom>
          <a:solidFill>
            <a:srgbClr val="CCE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1200" b="1">
              <a:latin typeface="微软雅黑" pitchFamily="34" charset="-122"/>
              <a:ea typeface="微软雅黑" pitchFamily="34" charset="-122"/>
            </a:endParaRPr>
          </a:p>
        </p:txBody>
      </p:sp>
      <p:sp>
        <p:nvSpPr>
          <p:cNvPr id="12" name="Rectangle 27"/>
          <p:cNvSpPr>
            <a:spLocks noChangeArrowheads="1"/>
          </p:cNvSpPr>
          <p:nvPr/>
        </p:nvSpPr>
        <p:spPr bwMode="auto">
          <a:xfrm>
            <a:off x="3906792" y="1791661"/>
            <a:ext cx="78654" cy="260337"/>
          </a:xfrm>
          <a:prstGeom prst="rect">
            <a:avLst/>
          </a:prstGeom>
          <a:solidFill>
            <a:srgbClr val="CCE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1200" b="1">
              <a:latin typeface="微软雅黑" pitchFamily="34" charset="-122"/>
              <a:ea typeface="微软雅黑" pitchFamily="34" charset="-122"/>
            </a:endParaRPr>
          </a:p>
        </p:txBody>
      </p:sp>
      <p:sp>
        <p:nvSpPr>
          <p:cNvPr id="13" name="Line 28"/>
          <p:cNvSpPr>
            <a:spLocks noChangeShapeType="1"/>
          </p:cNvSpPr>
          <p:nvPr/>
        </p:nvSpPr>
        <p:spPr bwMode="auto">
          <a:xfrm>
            <a:off x="3809036" y="2318560"/>
            <a:ext cx="0" cy="26656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4" name="Line 29"/>
          <p:cNvSpPr>
            <a:spLocks noChangeShapeType="1"/>
          </p:cNvSpPr>
          <p:nvPr/>
        </p:nvSpPr>
        <p:spPr bwMode="auto">
          <a:xfrm>
            <a:off x="4300064" y="2318560"/>
            <a:ext cx="0" cy="26656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5" name="Line 30"/>
          <p:cNvSpPr>
            <a:spLocks noChangeShapeType="1"/>
          </p:cNvSpPr>
          <p:nvPr/>
        </p:nvSpPr>
        <p:spPr bwMode="auto">
          <a:xfrm>
            <a:off x="3906792" y="2318560"/>
            <a:ext cx="0" cy="26656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6" name="Rectangle 31"/>
          <p:cNvSpPr>
            <a:spLocks noChangeArrowheads="1"/>
          </p:cNvSpPr>
          <p:nvPr/>
        </p:nvSpPr>
        <p:spPr bwMode="auto">
          <a:xfrm>
            <a:off x="5458532" y="1526138"/>
            <a:ext cx="648337" cy="259300"/>
          </a:xfrm>
          <a:prstGeom prst="rect">
            <a:avLst/>
          </a:prstGeom>
          <a:solidFill>
            <a:srgbClr val="00B0F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1200" b="1">
              <a:latin typeface="微软雅黑" pitchFamily="34" charset="-122"/>
              <a:ea typeface="微软雅黑" pitchFamily="34" charset="-122"/>
            </a:endParaRPr>
          </a:p>
        </p:txBody>
      </p:sp>
      <p:sp>
        <p:nvSpPr>
          <p:cNvPr id="17" name="Rectangle 32"/>
          <p:cNvSpPr>
            <a:spLocks noChangeArrowheads="1"/>
          </p:cNvSpPr>
          <p:nvPr/>
        </p:nvSpPr>
        <p:spPr bwMode="auto">
          <a:xfrm>
            <a:off x="4515802" y="1526138"/>
            <a:ext cx="78654" cy="259300"/>
          </a:xfrm>
          <a:prstGeom prst="rect">
            <a:avLst/>
          </a:prstGeom>
          <a:solidFill>
            <a:srgbClr val="CCE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1200" b="1">
              <a:latin typeface="微软雅黑" pitchFamily="34" charset="-122"/>
              <a:ea typeface="微软雅黑" pitchFamily="34" charset="-122"/>
            </a:endParaRPr>
          </a:p>
        </p:txBody>
      </p:sp>
      <p:sp>
        <p:nvSpPr>
          <p:cNvPr id="18" name="Rectangle 33"/>
          <p:cNvSpPr>
            <a:spLocks noChangeArrowheads="1"/>
          </p:cNvSpPr>
          <p:nvPr/>
        </p:nvSpPr>
        <p:spPr bwMode="auto">
          <a:xfrm>
            <a:off x="3573073" y="1526138"/>
            <a:ext cx="78654" cy="259300"/>
          </a:xfrm>
          <a:prstGeom prst="rect">
            <a:avLst/>
          </a:prstGeom>
          <a:solidFill>
            <a:srgbClr val="CCE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1200" b="1">
              <a:latin typeface="微软雅黑" pitchFamily="34" charset="-122"/>
              <a:ea typeface="微软雅黑" pitchFamily="34" charset="-122"/>
            </a:endParaRPr>
          </a:p>
        </p:txBody>
      </p:sp>
      <p:sp>
        <p:nvSpPr>
          <p:cNvPr id="19" name="Text Box 35"/>
          <p:cNvSpPr txBox="1">
            <a:spLocks noChangeArrowheads="1"/>
          </p:cNvSpPr>
          <p:nvPr/>
        </p:nvSpPr>
        <p:spPr bwMode="auto">
          <a:xfrm>
            <a:off x="2829227" y="1512654"/>
            <a:ext cx="63190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zh-CN" altLang="en-US" sz="1200" b="1" dirty="0">
                <a:latin typeface="微软雅黑" pitchFamily="34" charset="-122"/>
                <a:ea typeface="微软雅黑" pitchFamily="34" charset="-122"/>
              </a:rPr>
              <a:t>方   法</a:t>
            </a:r>
          </a:p>
        </p:txBody>
      </p:sp>
      <p:sp>
        <p:nvSpPr>
          <p:cNvPr id="20" name="Line 36"/>
          <p:cNvSpPr>
            <a:spLocks noChangeShapeType="1"/>
          </p:cNvSpPr>
          <p:nvPr/>
        </p:nvSpPr>
        <p:spPr bwMode="auto">
          <a:xfrm>
            <a:off x="3573073" y="1519914"/>
            <a:ext cx="0" cy="26552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21" name="Line 37"/>
          <p:cNvSpPr>
            <a:spLocks noChangeShapeType="1"/>
          </p:cNvSpPr>
          <p:nvPr/>
        </p:nvSpPr>
        <p:spPr bwMode="auto">
          <a:xfrm>
            <a:off x="3651727" y="1519914"/>
            <a:ext cx="0" cy="26552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22" name="Line 38"/>
          <p:cNvSpPr>
            <a:spLocks noChangeShapeType="1"/>
          </p:cNvSpPr>
          <p:nvPr/>
        </p:nvSpPr>
        <p:spPr bwMode="auto">
          <a:xfrm>
            <a:off x="4515802" y="1519914"/>
            <a:ext cx="0" cy="26552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23" name="Line 39"/>
          <p:cNvSpPr>
            <a:spLocks noChangeShapeType="1"/>
          </p:cNvSpPr>
          <p:nvPr/>
        </p:nvSpPr>
        <p:spPr bwMode="auto">
          <a:xfrm>
            <a:off x="4594456" y="1519914"/>
            <a:ext cx="0" cy="26552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24" name="Line 40"/>
          <p:cNvSpPr>
            <a:spLocks noChangeShapeType="1"/>
          </p:cNvSpPr>
          <p:nvPr/>
        </p:nvSpPr>
        <p:spPr bwMode="auto">
          <a:xfrm>
            <a:off x="5458532" y="1519914"/>
            <a:ext cx="0" cy="26552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25" name="Text Box 41"/>
          <p:cNvSpPr txBox="1">
            <a:spLocks noChangeArrowheads="1"/>
          </p:cNvSpPr>
          <p:nvPr/>
        </p:nvSpPr>
        <p:spPr bwMode="auto">
          <a:xfrm>
            <a:off x="3802295" y="1512654"/>
            <a:ext cx="497252"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en-US" altLang="zh-CN" sz="1200" b="1">
                <a:latin typeface="微软雅黑" pitchFamily="34" charset="-122"/>
                <a:ea typeface="微软雅黑" pitchFamily="34" charset="-122"/>
              </a:rPr>
              <a:t>URL</a:t>
            </a:r>
          </a:p>
        </p:txBody>
      </p:sp>
      <p:sp>
        <p:nvSpPr>
          <p:cNvPr id="26" name="Text Box 42"/>
          <p:cNvSpPr txBox="1">
            <a:spLocks noChangeArrowheads="1"/>
          </p:cNvSpPr>
          <p:nvPr/>
        </p:nvSpPr>
        <p:spPr bwMode="auto">
          <a:xfrm>
            <a:off x="4684347" y="1512654"/>
            <a:ext cx="63190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zh-CN" altLang="en-US" sz="1200" b="1">
                <a:latin typeface="微软雅黑" pitchFamily="34" charset="-122"/>
                <a:ea typeface="微软雅黑" pitchFamily="34" charset="-122"/>
              </a:rPr>
              <a:t>版   本</a:t>
            </a:r>
          </a:p>
        </p:txBody>
      </p:sp>
      <p:sp>
        <p:nvSpPr>
          <p:cNvPr id="27" name="Text Box 44"/>
          <p:cNvSpPr txBox="1">
            <a:spLocks noChangeArrowheads="1"/>
          </p:cNvSpPr>
          <p:nvPr/>
        </p:nvSpPr>
        <p:spPr bwMode="auto">
          <a:xfrm>
            <a:off x="2713492" y="1782326"/>
            <a:ext cx="9541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zh-CN" altLang="en-US" sz="1200" b="1" dirty="0">
                <a:solidFill>
                  <a:schemeClr val="bg1"/>
                </a:solidFill>
                <a:latin typeface="微软雅黑" pitchFamily="34" charset="-122"/>
                <a:ea typeface="微软雅黑" pitchFamily="34" charset="-122"/>
              </a:rPr>
              <a:t>首部字段名</a:t>
            </a:r>
          </a:p>
        </p:txBody>
      </p:sp>
      <p:sp>
        <p:nvSpPr>
          <p:cNvPr id="28" name="Line 45"/>
          <p:cNvSpPr>
            <a:spLocks noChangeShapeType="1"/>
          </p:cNvSpPr>
          <p:nvPr/>
        </p:nvSpPr>
        <p:spPr bwMode="auto">
          <a:xfrm>
            <a:off x="3809036" y="1785438"/>
            <a:ext cx="0" cy="26656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29" name="Line 46"/>
          <p:cNvSpPr>
            <a:spLocks noChangeShapeType="1"/>
          </p:cNvSpPr>
          <p:nvPr/>
        </p:nvSpPr>
        <p:spPr bwMode="auto">
          <a:xfrm>
            <a:off x="4300064" y="1785438"/>
            <a:ext cx="0" cy="26656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30" name="Text Box 47"/>
          <p:cNvSpPr txBox="1">
            <a:spLocks noChangeArrowheads="1"/>
          </p:cNvSpPr>
          <p:nvPr/>
        </p:nvSpPr>
        <p:spPr bwMode="auto">
          <a:xfrm>
            <a:off x="5091103" y="2054073"/>
            <a:ext cx="64633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zh-CN" altLang="en-US" sz="1200" b="1">
                <a:latin typeface="微软雅黑" pitchFamily="34" charset="-122"/>
                <a:ea typeface="微软雅黑" pitchFamily="34" charset="-122"/>
              </a:rPr>
              <a:t>首部行</a:t>
            </a:r>
          </a:p>
        </p:txBody>
      </p:sp>
      <p:sp>
        <p:nvSpPr>
          <p:cNvPr id="31" name="Line 48"/>
          <p:cNvSpPr>
            <a:spLocks noChangeShapeType="1"/>
          </p:cNvSpPr>
          <p:nvPr/>
        </p:nvSpPr>
        <p:spPr bwMode="auto">
          <a:xfrm>
            <a:off x="3906792" y="1785438"/>
            <a:ext cx="0" cy="26656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32" name="Text Box 49"/>
          <p:cNvSpPr txBox="1">
            <a:spLocks noChangeArrowheads="1"/>
          </p:cNvSpPr>
          <p:nvPr/>
        </p:nvSpPr>
        <p:spPr bwMode="auto">
          <a:xfrm>
            <a:off x="3744379" y="1783364"/>
            <a:ext cx="227948"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en-US" altLang="zh-CN" sz="1200" b="1">
                <a:solidFill>
                  <a:schemeClr val="bg1"/>
                </a:solidFill>
                <a:latin typeface="微软雅黑" pitchFamily="34" charset="-122"/>
                <a:ea typeface="微软雅黑" pitchFamily="34" charset="-122"/>
              </a:rPr>
              <a:t>:</a:t>
            </a:r>
          </a:p>
        </p:txBody>
      </p:sp>
      <p:sp>
        <p:nvSpPr>
          <p:cNvPr id="33" name="Text Box 50"/>
          <p:cNvSpPr txBox="1">
            <a:spLocks noChangeArrowheads="1"/>
          </p:cNvSpPr>
          <p:nvPr/>
        </p:nvSpPr>
        <p:spPr bwMode="auto">
          <a:xfrm>
            <a:off x="3993312" y="1787513"/>
            <a:ext cx="33855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zh-CN" altLang="en-US" sz="1200" b="1" dirty="0">
                <a:solidFill>
                  <a:schemeClr val="bg1"/>
                </a:solidFill>
                <a:latin typeface="微软雅黑" pitchFamily="34" charset="-122"/>
                <a:ea typeface="微软雅黑" pitchFamily="34" charset="-122"/>
              </a:rPr>
              <a:t>值</a:t>
            </a:r>
          </a:p>
        </p:txBody>
      </p:sp>
      <p:sp>
        <p:nvSpPr>
          <p:cNvPr id="34" name="Text Box 52"/>
          <p:cNvSpPr txBox="1">
            <a:spLocks noChangeArrowheads="1"/>
          </p:cNvSpPr>
          <p:nvPr/>
        </p:nvSpPr>
        <p:spPr bwMode="auto">
          <a:xfrm>
            <a:off x="2710122" y="2310262"/>
            <a:ext cx="9541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zh-CN" altLang="en-US" sz="1200" b="1" dirty="0">
                <a:solidFill>
                  <a:schemeClr val="bg1"/>
                </a:solidFill>
                <a:latin typeface="微软雅黑" pitchFamily="34" charset="-122"/>
                <a:ea typeface="微软雅黑" pitchFamily="34" charset="-122"/>
              </a:rPr>
              <a:t>首部字段名</a:t>
            </a:r>
          </a:p>
        </p:txBody>
      </p:sp>
      <p:sp>
        <p:nvSpPr>
          <p:cNvPr id="35" name="Text Box 53"/>
          <p:cNvSpPr txBox="1">
            <a:spLocks noChangeArrowheads="1"/>
          </p:cNvSpPr>
          <p:nvPr/>
        </p:nvSpPr>
        <p:spPr bwMode="auto">
          <a:xfrm>
            <a:off x="4010166" y="2318560"/>
            <a:ext cx="33855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zh-CN" altLang="en-US" sz="1200" b="1" dirty="0">
                <a:solidFill>
                  <a:schemeClr val="bg1"/>
                </a:solidFill>
                <a:latin typeface="微软雅黑" pitchFamily="34" charset="-122"/>
                <a:ea typeface="微软雅黑" pitchFamily="34" charset="-122"/>
              </a:rPr>
              <a:t>值</a:t>
            </a:r>
          </a:p>
        </p:txBody>
      </p:sp>
      <p:sp>
        <p:nvSpPr>
          <p:cNvPr id="36" name="Text Box 54"/>
          <p:cNvSpPr txBox="1">
            <a:spLocks noChangeArrowheads="1"/>
          </p:cNvSpPr>
          <p:nvPr/>
        </p:nvSpPr>
        <p:spPr bwMode="auto">
          <a:xfrm>
            <a:off x="3730382" y="2723068"/>
            <a:ext cx="227948"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en-US" altLang="zh-CN" sz="1200" b="1">
                <a:latin typeface="微软雅黑" pitchFamily="34" charset="-122"/>
                <a:ea typeface="微软雅黑" pitchFamily="34" charset="-122"/>
              </a:rPr>
              <a:t>:</a:t>
            </a:r>
          </a:p>
        </p:txBody>
      </p:sp>
      <p:sp>
        <p:nvSpPr>
          <p:cNvPr id="37" name="Text Box 55"/>
          <p:cNvSpPr txBox="1">
            <a:spLocks noChangeArrowheads="1"/>
          </p:cNvSpPr>
          <p:nvPr/>
        </p:nvSpPr>
        <p:spPr bwMode="auto">
          <a:xfrm rot="16200000">
            <a:off x="3228345" y="2064411"/>
            <a:ext cx="332142"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en-US" altLang="zh-CN" sz="1200" b="1">
                <a:latin typeface="微软雅黑" pitchFamily="34" charset="-122"/>
                <a:ea typeface="微软雅黑" pitchFamily="34" charset="-122"/>
              </a:rPr>
              <a:t>…</a:t>
            </a:r>
          </a:p>
        </p:txBody>
      </p:sp>
      <p:sp>
        <p:nvSpPr>
          <p:cNvPr id="38" name="AutoShape 56"/>
          <p:cNvSpPr>
            <a:spLocks/>
          </p:cNvSpPr>
          <p:nvPr/>
        </p:nvSpPr>
        <p:spPr bwMode="auto">
          <a:xfrm>
            <a:off x="4977616" y="1819666"/>
            <a:ext cx="157309" cy="765455"/>
          </a:xfrm>
          <a:prstGeom prst="rightBrace">
            <a:avLst>
              <a:gd name="adj1" fmla="val 43929"/>
              <a:gd name="adj2" fmla="val 50000"/>
            </a:avLst>
          </a:prstGeom>
          <a:noFill/>
          <a:ln w="19050">
            <a:solidFill>
              <a:srgbClr val="333399"/>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1200" b="1">
              <a:latin typeface="微软雅黑" pitchFamily="34" charset="-122"/>
              <a:ea typeface="微软雅黑" pitchFamily="34" charset="-122"/>
            </a:endParaRPr>
          </a:p>
        </p:txBody>
      </p:sp>
      <p:sp>
        <p:nvSpPr>
          <p:cNvPr id="39" name="Rectangle 57"/>
          <p:cNvSpPr>
            <a:spLocks noChangeArrowheads="1"/>
          </p:cNvSpPr>
          <p:nvPr/>
        </p:nvSpPr>
        <p:spPr bwMode="auto">
          <a:xfrm>
            <a:off x="2707874" y="2850644"/>
            <a:ext cx="3537202" cy="599502"/>
          </a:xfrm>
          <a:prstGeom prst="rect">
            <a:avLst/>
          </a:prstGeom>
          <a:solidFill>
            <a:srgbClr val="0000FF"/>
          </a:solidFill>
          <a:ln w="9525">
            <a:solidFill>
              <a:schemeClr val="tx1"/>
            </a:solidFill>
            <a:miter lim="800000"/>
            <a:headEnd/>
            <a:tailEnd/>
          </a:ln>
          <a:effectLst/>
          <a:extLst/>
        </p:spPr>
        <p:txBody>
          <a:bodyPr wrap="none" anchor="ctr"/>
          <a:lstStyle/>
          <a:p>
            <a:pPr eaLnBrk="1" hangingPunct="1"/>
            <a:endParaRPr lang="zh-CN" altLang="en-US" sz="1200" b="1">
              <a:latin typeface="微软雅黑" pitchFamily="34" charset="-122"/>
              <a:ea typeface="微软雅黑" pitchFamily="34" charset="-122"/>
            </a:endParaRPr>
          </a:p>
        </p:txBody>
      </p:sp>
      <p:sp>
        <p:nvSpPr>
          <p:cNvPr id="40" name="Text Box 58"/>
          <p:cNvSpPr txBox="1">
            <a:spLocks noChangeArrowheads="1"/>
          </p:cNvSpPr>
          <p:nvPr/>
        </p:nvSpPr>
        <p:spPr bwMode="auto">
          <a:xfrm>
            <a:off x="3886521" y="2911838"/>
            <a:ext cx="110799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1200" b="1" dirty="0">
                <a:solidFill>
                  <a:schemeClr val="bg1"/>
                </a:solidFill>
                <a:latin typeface="微软雅黑" pitchFamily="34" charset="-122"/>
                <a:ea typeface="微软雅黑" pitchFamily="34" charset="-122"/>
              </a:rPr>
              <a:t>实体主体</a:t>
            </a:r>
          </a:p>
          <a:p>
            <a:pPr algn="ctr" eaLnBrk="1" hangingPunct="1"/>
            <a:r>
              <a:rPr kumimoji="1" lang="zh-CN" altLang="en-US" sz="1200" b="1" dirty="0">
                <a:solidFill>
                  <a:schemeClr val="bg1"/>
                </a:solidFill>
                <a:latin typeface="微软雅黑" pitchFamily="34" charset="-122"/>
                <a:ea typeface="微软雅黑" pitchFamily="34" charset="-122"/>
              </a:rPr>
              <a:t>（通常不用）</a:t>
            </a:r>
          </a:p>
        </p:txBody>
      </p:sp>
      <p:sp>
        <p:nvSpPr>
          <p:cNvPr id="41" name="Text Box 59"/>
          <p:cNvSpPr txBox="1">
            <a:spLocks noChangeArrowheads="1"/>
          </p:cNvSpPr>
          <p:nvPr/>
        </p:nvSpPr>
        <p:spPr bwMode="auto">
          <a:xfrm>
            <a:off x="6081026" y="1512654"/>
            <a:ext cx="64633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zh-CN" altLang="en-US" sz="1200" b="1">
                <a:latin typeface="微软雅黑" pitchFamily="34" charset="-122"/>
                <a:ea typeface="微软雅黑" pitchFamily="34" charset="-122"/>
              </a:rPr>
              <a:t>请求行</a:t>
            </a:r>
          </a:p>
        </p:txBody>
      </p:sp>
      <p:sp>
        <p:nvSpPr>
          <p:cNvPr id="42" name="Line 60"/>
          <p:cNvSpPr>
            <a:spLocks noChangeShapeType="1"/>
          </p:cNvSpPr>
          <p:nvPr/>
        </p:nvSpPr>
        <p:spPr bwMode="auto">
          <a:xfrm>
            <a:off x="2707874" y="2051998"/>
            <a:ext cx="0" cy="26656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43" name="Line 61"/>
          <p:cNvSpPr>
            <a:spLocks noChangeShapeType="1"/>
          </p:cNvSpPr>
          <p:nvPr/>
        </p:nvSpPr>
        <p:spPr bwMode="auto">
          <a:xfrm>
            <a:off x="2707874" y="2585119"/>
            <a:ext cx="0" cy="26552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44" name="Line 62"/>
          <p:cNvSpPr>
            <a:spLocks noChangeShapeType="1"/>
          </p:cNvSpPr>
          <p:nvPr/>
        </p:nvSpPr>
        <p:spPr bwMode="auto">
          <a:xfrm>
            <a:off x="3356211" y="2585119"/>
            <a:ext cx="0" cy="26552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45" name="Line 63"/>
          <p:cNvSpPr>
            <a:spLocks noChangeShapeType="1"/>
          </p:cNvSpPr>
          <p:nvPr/>
        </p:nvSpPr>
        <p:spPr bwMode="auto">
          <a:xfrm>
            <a:off x="4928176" y="2051998"/>
            <a:ext cx="0" cy="26656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46" name="Text Box 64"/>
          <p:cNvSpPr txBox="1">
            <a:spLocks noChangeArrowheads="1"/>
          </p:cNvSpPr>
          <p:nvPr/>
        </p:nvSpPr>
        <p:spPr bwMode="auto">
          <a:xfrm>
            <a:off x="3815778" y="1088439"/>
            <a:ext cx="492443"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zh-CN" altLang="en-US" sz="1200" b="1">
                <a:latin typeface="微软雅黑" pitchFamily="34" charset="-122"/>
                <a:ea typeface="微软雅黑" pitchFamily="34" charset="-122"/>
              </a:rPr>
              <a:t>空格</a:t>
            </a:r>
          </a:p>
        </p:txBody>
      </p:sp>
      <p:sp>
        <p:nvSpPr>
          <p:cNvPr id="47" name="Text Box 65"/>
          <p:cNvSpPr txBox="1">
            <a:spLocks noChangeArrowheads="1"/>
          </p:cNvSpPr>
          <p:nvPr/>
        </p:nvSpPr>
        <p:spPr bwMode="auto">
          <a:xfrm>
            <a:off x="5186612" y="1088439"/>
            <a:ext cx="800219"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zh-CN" altLang="en-US" sz="1200" b="1">
                <a:latin typeface="微软雅黑" pitchFamily="34" charset="-122"/>
                <a:ea typeface="微软雅黑" pitchFamily="34" charset="-122"/>
              </a:rPr>
              <a:t>回车换行</a:t>
            </a:r>
          </a:p>
        </p:txBody>
      </p:sp>
      <p:sp>
        <p:nvSpPr>
          <p:cNvPr id="48" name="Line 66"/>
          <p:cNvSpPr>
            <a:spLocks noChangeShapeType="1"/>
          </p:cNvSpPr>
          <p:nvPr/>
        </p:nvSpPr>
        <p:spPr bwMode="auto">
          <a:xfrm>
            <a:off x="4247254" y="1319734"/>
            <a:ext cx="288774" cy="200180"/>
          </a:xfrm>
          <a:prstGeom prst="line">
            <a:avLst/>
          </a:prstGeom>
          <a:noFill/>
          <a:ln w="19050">
            <a:solidFill>
              <a:srgbClr val="0000FF"/>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49" name="Line 67"/>
          <p:cNvSpPr>
            <a:spLocks noChangeShapeType="1"/>
          </p:cNvSpPr>
          <p:nvPr/>
        </p:nvSpPr>
        <p:spPr bwMode="auto">
          <a:xfrm flipH="1">
            <a:off x="3592174" y="1319734"/>
            <a:ext cx="314618" cy="200180"/>
          </a:xfrm>
          <a:prstGeom prst="line">
            <a:avLst/>
          </a:prstGeom>
          <a:noFill/>
          <a:ln w="19050">
            <a:solidFill>
              <a:srgbClr val="0000FF"/>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50" name="Line 68"/>
          <p:cNvSpPr>
            <a:spLocks noChangeShapeType="1"/>
          </p:cNvSpPr>
          <p:nvPr/>
        </p:nvSpPr>
        <p:spPr bwMode="auto">
          <a:xfrm>
            <a:off x="5609099" y="1319734"/>
            <a:ext cx="157309" cy="200180"/>
          </a:xfrm>
          <a:prstGeom prst="line">
            <a:avLst/>
          </a:prstGeom>
          <a:noFill/>
          <a:ln w="19050">
            <a:solidFill>
              <a:srgbClr val="0000FF"/>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51" name="Line 69"/>
          <p:cNvSpPr>
            <a:spLocks noChangeShapeType="1"/>
          </p:cNvSpPr>
          <p:nvPr/>
        </p:nvSpPr>
        <p:spPr bwMode="auto">
          <a:xfrm>
            <a:off x="3985446" y="2318560"/>
            <a:ext cx="0" cy="26656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52" name="Line 70"/>
          <p:cNvSpPr>
            <a:spLocks noChangeShapeType="1"/>
          </p:cNvSpPr>
          <p:nvPr/>
        </p:nvSpPr>
        <p:spPr bwMode="auto">
          <a:xfrm>
            <a:off x="3985446" y="1785438"/>
            <a:ext cx="0" cy="26656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53" name="Text Box 71"/>
          <p:cNvSpPr txBox="1">
            <a:spLocks noChangeArrowheads="1"/>
          </p:cNvSpPr>
          <p:nvPr/>
        </p:nvSpPr>
        <p:spPr bwMode="auto">
          <a:xfrm>
            <a:off x="3744379" y="2319596"/>
            <a:ext cx="227948"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en-US" altLang="zh-CN" sz="1200" b="1" dirty="0">
                <a:solidFill>
                  <a:schemeClr val="bg1"/>
                </a:solidFill>
                <a:latin typeface="微软雅黑" pitchFamily="34" charset="-122"/>
                <a:ea typeface="微软雅黑" pitchFamily="34" charset="-122"/>
              </a:rPr>
              <a:t>:</a:t>
            </a:r>
          </a:p>
        </p:txBody>
      </p:sp>
      <p:sp>
        <p:nvSpPr>
          <p:cNvPr id="54" name="Text Box 72"/>
          <p:cNvSpPr txBox="1">
            <a:spLocks noChangeArrowheads="1"/>
          </p:cNvSpPr>
          <p:nvPr/>
        </p:nvSpPr>
        <p:spPr bwMode="auto">
          <a:xfrm>
            <a:off x="5429318" y="1512654"/>
            <a:ext cx="56778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en-US" altLang="zh-CN" sz="1200" b="1">
                <a:latin typeface="微软雅黑" pitchFamily="34" charset="-122"/>
                <a:ea typeface="微软雅黑" pitchFamily="34" charset="-122"/>
              </a:rPr>
              <a:t>CRLF</a:t>
            </a:r>
          </a:p>
        </p:txBody>
      </p:sp>
      <p:sp>
        <p:nvSpPr>
          <p:cNvPr id="55" name="Text Box 75"/>
          <p:cNvSpPr txBox="1">
            <a:spLocks noChangeArrowheads="1"/>
          </p:cNvSpPr>
          <p:nvPr/>
        </p:nvSpPr>
        <p:spPr bwMode="auto">
          <a:xfrm>
            <a:off x="2710121" y="2579934"/>
            <a:ext cx="56778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en-US" altLang="zh-CN" sz="1200" b="1">
                <a:latin typeface="微软雅黑" pitchFamily="34" charset="-122"/>
                <a:ea typeface="微软雅黑" pitchFamily="34" charset="-122"/>
              </a:rPr>
              <a:t>CRLF</a:t>
            </a:r>
          </a:p>
        </p:txBody>
      </p:sp>
      <p:sp>
        <p:nvSpPr>
          <p:cNvPr id="57" name="Rectangle 132"/>
          <p:cNvSpPr>
            <a:spLocks noChangeArrowheads="1"/>
          </p:cNvSpPr>
          <p:nvPr/>
        </p:nvSpPr>
        <p:spPr bwMode="auto">
          <a:xfrm>
            <a:off x="2622487" y="1484652"/>
            <a:ext cx="1029240" cy="328794"/>
          </a:xfrm>
          <a:prstGeom prst="rect">
            <a:avLst/>
          </a:prstGeom>
          <a:noFill/>
          <a:ln w="38100">
            <a:solidFill>
              <a:srgbClr val="CC00CC"/>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1200" b="1">
              <a:latin typeface="微软雅黑" pitchFamily="34" charset="-122"/>
              <a:ea typeface="微软雅黑" pitchFamily="34" charset="-122"/>
            </a:endParaRPr>
          </a:p>
        </p:txBody>
      </p:sp>
      <p:sp>
        <p:nvSpPr>
          <p:cNvPr id="59" name="Text Box 73"/>
          <p:cNvSpPr txBox="1">
            <a:spLocks noChangeArrowheads="1"/>
          </p:cNvSpPr>
          <p:nvPr/>
        </p:nvSpPr>
        <p:spPr bwMode="auto">
          <a:xfrm>
            <a:off x="4310177" y="2323745"/>
            <a:ext cx="601144" cy="276999"/>
          </a:xfrm>
          <a:prstGeom prst="rect">
            <a:avLst/>
          </a:prstGeom>
          <a:noFill/>
          <a:ln>
            <a:noFill/>
          </a:ln>
          <a:effectLst/>
          <a:extLst>
            <a:ext uri="{909E8E84-426E-40DD-AFC4-6F175D3DCCD1}">
              <a14:hiddenFill xmlns:a14="http://schemas.microsoft.com/office/drawing/2010/main">
                <a:solidFill>
                  <a:srgbClr val="CCEC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en-US" altLang="zh-CN" sz="1200" b="1">
                <a:latin typeface="微软雅黑" pitchFamily="34" charset="-122"/>
                <a:ea typeface="微软雅黑" pitchFamily="34" charset="-122"/>
              </a:rPr>
              <a:t>CRLF</a:t>
            </a:r>
          </a:p>
        </p:txBody>
      </p:sp>
      <p:sp>
        <p:nvSpPr>
          <p:cNvPr id="60" name="Text Box 74"/>
          <p:cNvSpPr txBox="1">
            <a:spLocks noChangeArrowheads="1"/>
          </p:cNvSpPr>
          <p:nvPr/>
        </p:nvSpPr>
        <p:spPr bwMode="auto">
          <a:xfrm>
            <a:off x="4314671" y="1794773"/>
            <a:ext cx="56778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en-US" altLang="zh-CN" sz="1200" b="1" dirty="0">
                <a:latin typeface="微软雅黑" pitchFamily="34" charset="-122"/>
                <a:ea typeface="微软雅黑" pitchFamily="34" charset="-122"/>
              </a:rPr>
              <a:t>CRLF</a:t>
            </a:r>
          </a:p>
        </p:txBody>
      </p:sp>
      <p:sp>
        <p:nvSpPr>
          <p:cNvPr id="61" name="矩形 60"/>
          <p:cNvSpPr/>
          <p:nvPr/>
        </p:nvSpPr>
        <p:spPr>
          <a:xfrm>
            <a:off x="1346773" y="3539729"/>
            <a:ext cx="6636391" cy="738664"/>
          </a:xfrm>
          <a:prstGeom prst="rect">
            <a:avLst/>
          </a:prstGeom>
          <a:solidFill>
            <a:srgbClr val="66FF66"/>
          </a:solidFill>
          <a:ln>
            <a:solidFill>
              <a:schemeClr val="tx1"/>
            </a:solidFill>
          </a:ln>
        </p:spPr>
        <p:txBody>
          <a:bodyPr wrap="square">
            <a:spAutoFit/>
          </a:bodyPr>
          <a:lstStyle/>
          <a:p>
            <a:r>
              <a:rPr kumimoji="1" lang="zh-CN" altLang="en-US" sz="1400" b="1" dirty="0">
                <a:latin typeface="微软雅黑" pitchFamily="34" charset="-122"/>
                <a:ea typeface="微软雅黑" pitchFamily="34" charset="-122"/>
              </a:rPr>
              <a:t>“方法”是面向对象技术中使用的专门名词。所谓“方法”就是对所请求的对象进行的操作，因此这些方法实际上也就是一些命令。因此，请求报文的类型是由它所采用的方法决定的。 </a:t>
            </a:r>
          </a:p>
        </p:txBody>
      </p:sp>
    </p:spTree>
    <p:extLst>
      <p:ext uri="{BB962C8B-B14F-4D97-AF65-F5344CB8AC3E}">
        <p14:creationId xmlns:p14="http://schemas.microsoft.com/office/powerpoint/2010/main" val="3256486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3000" fill="hold" grpId="0" nodeType="afterEffect">
                                  <p:stCondLst>
                                    <p:cond delay="500"/>
                                  </p:stCondLst>
                                  <p:childTnLst>
                                    <p:anim calcmode="discrete" valueType="str">
                                      <p:cBhvr>
                                        <p:cTn id="6" dur="1000" fill="hold"/>
                                        <p:tgtEl>
                                          <p:spTgt spid="57"/>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56963" y="656538"/>
            <a:ext cx="8048776"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 name="矩形 2"/>
          <p:cNvSpPr/>
          <p:nvPr/>
        </p:nvSpPr>
        <p:spPr>
          <a:xfrm>
            <a:off x="645268" y="605154"/>
            <a:ext cx="3274230" cy="400110"/>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b="1" dirty="0">
                <a:latin typeface="微软雅黑" pitchFamily="34" charset="-122"/>
                <a:ea typeface="微软雅黑" pitchFamily="34" charset="-122"/>
              </a:rPr>
              <a:t>HTTP </a:t>
            </a:r>
            <a:r>
              <a:rPr lang="zh-CN" altLang="en-US" sz="2000" b="1" dirty="0">
                <a:latin typeface="微软雅黑" pitchFamily="34" charset="-122"/>
                <a:ea typeface="微软雅黑" pitchFamily="34" charset="-122"/>
              </a:rPr>
              <a:t>请求报文的一些方法</a:t>
            </a:r>
          </a:p>
        </p:txBody>
      </p:sp>
      <p:graphicFrame>
        <p:nvGraphicFramePr>
          <p:cNvPr id="7" name="图示 6"/>
          <p:cNvGraphicFramePr/>
          <p:nvPr>
            <p:extLst>
              <p:ext uri="{D42A27DB-BD31-4B8C-83A1-F6EECF244321}">
                <p14:modId xmlns:p14="http://schemas.microsoft.com/office/powerpoint/2010/main" val="3567208742"/>
              </p:ext>
            </p:extLst>
          </p:nvPr>
        </p:nvGraphicFramePr>
        <p:xfrm>
          <a:off x="556963" y="1070076"/>
          <a:ext cx="8048776" cy="324251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9" name="直接连接符 8"/>
          <p:cNvCxnSpPr/>
          <p:nvPr/>
        </p:nvCxnSpPr>
        <p:spPr>
          <a:xfrm>
            <a:off x="3664088" y="1024647"/>
            <a:ext cx="0" cy="3386004"/>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9256738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圆角矩形 61"/>
          <p:cNvSpPr/>
          <p:nvPr/>
        </p:nvSpPr>
        <p:spPr>
          <a:xfrm>
            <a:off x="556963" y="1057072"/>
            <a:ext cx="8048775" cy="331493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AutoShape 5"/>
          <p:cNvSpPr>
            <a:spLocks noChangeArrowheads="1"/>
          </p:cNvSpPr>
          <p:nvPr/>
        </p:nvSpPr>
        <p:spPr bwMode="auto">
          <a:xfrm>
            <a:off x="556963" y="656538"/>
            <a:ext cx="8048776"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64" name="矩形 63"/>
          <p:cNvSpPr/>
          <p:nvPr/>
        </p:nvSpPr>
        <p:spPr>
          <a:xfrm>
            <a:off x="645268" y="614298"/>
            <a:ext cx="3787191" cy="400110"/>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b="1" dirty="0">
                <a:latin typeface="微软雅黑" pitchFamily="34" charset="-122"/>
                <a:ea typeface="微软雅黑" pitchFamily="34" charset="-122"/>
              </a:rPr>
              <a:t>HTTP </a:t>
            </a:r>
            <a:r>
              <a:rPr lang="zh-CN" altLang="en-US" sz="2000" b="1" dirty="0">
                <a:latin typeface="微软雅黑" pitchFamily="34" charset="-122"/>
                <a:ea typeface="微软雅黑" pitchFamily="34" charset="-122"/>
              </a:rPr>
              <a:t>的报文结构（请求报文）</a:t>
            </a:r>
          </a:p>
        </p:txBody>
      </p:sp>
      <p:sp>
        <p:nvSpPr>
          <p:cNvPr id="5" name="Rectangle 51"/>
          <p:cNvSpPr>
            <a:spLocks noChangeArrowheads="1"/>
          </p:cNvSpPr>
          <p:nvPr/>
        </p:nvSpPr>
        <p:spPr bwMode="auto">
          <a:xfrm>
            <a:off x="2707874" y="2318560"/>
            <a:ext cx="2220302" cy="266560"/>
          </a:xfrm>
          <a:prstGeom prst="rect">
            <a:avLst/>
          </a:prstGeom>
          <a:solidFill>
            <a:srgbClr val="0000FF"/>
          </a:solidFill>
          <a:ln w="9525">
            <a:solidFill>
              <a:schemeClr val="tx1"/>
            </a:solidFill>
            <a:miter lim="800000"/>
            <a:headEnd/>
            <a:tailEnd/>
          </a:ln>
          <a:effectLst/>
          <a:extLst/>
        </p:spPr>
        <p:txBody>
          <a:bodyPr wrap="none" anchor="ctr"/>
          <a:lstStyle/>
          <a:p>
            <a:pPr eaLnBrk="1" hangingPunct="1"/>
            <a:endParaRPr lang="zh-CN" altLang="en-US" sz="1200" b="1">
              <a:latin typeface="微软雅黑" pitchFamily="34" charset="-122"/>
              <a:ea typeface="微软雅黑" pitchFamily="34" charset="-122"/>
            </a:endParaRPr>
          </a:p>
        </p:txBody>
      </p:sp>
      <p:sp>
        <p:nvSpPr>
          <p:cNvPr id="6" name="Rectangle 43"/>
          <p:cNvSpPr>
            <a:spLocks noChangeArrowheads="1"/>
          </p:cNvSpPr>
          <p:nvPr/>
        </p:nvSpPr>
        <p:spPr bwMode="auto">
          <a:xfrm>
            <a:off x="2707874" y="1785438"/>
            <a:ext cx="2220302" cy="266560"/>
          </a:xfrm>
          <a:prstGeom prst="rect">
            <a:avLst/>
          </a:prstGeom>
          <a:solidFill>
            <a:srgbClr val="0000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1200" b="1">
              <a:latin typeface="微软雅黑" pitchFamily="34" charset="-122"/>
              <a:ea typeface="微软雅黑" pitchFamily="34" charset="-122"/>
            </a:endParaRPr>
          </a:p>
        </p:txBody>
      </p:sp>
      <p:sp>
        <p:nvSpPr>
          <p:cNvPr id="7" name="Rectangle 34"/>
          <p:cNvSpPr>
            <a:spLocks noChangeArrowheads="1"/>
          </p:cNvSpPr>
          <p:nvPr/>
        </p:nvSpPr>
        <p:spPr bwMode="auto">
          <a:xfrm>
            <a:off x="2707874" y="1519914"/>
            <a:ext cx="3398995" cy="265524"/>
          </a:xfrm>
          <a:prstGeom prst="rect">
            <a:avLst/>
          </a:prstGeom>
          <a:solidFill>
            <a:srgbClr val="66FF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1200" b="1">
              <a:latin typeface="微软雅黑" pitchFamily="34" charset="-122"/>
              <a:ea typeface="微软雅黑" pitchFamily="34" charset="-122"/>
            </a:endParaRPr>
          </a:p>
        </p:txBody>
      </p:sp>
      <p:sp>
        <p:nvSpPr>
          <p:cNvPr id="8" name="Rectangle 23"/>
          <p:cNvSpPr>
            <a:spLocks noChangeArrowheads="1"/>
          </p:cNvSpPr>
          <p:nvPr/>
        </p:nvSpPr>
        <p:spPr bwMode="auto">
          <a:xfrm>
            <a:off x="4300064" y="2324783"/>
            <a:ext cx="628112" cy="254114"/>
          </a:xfrm>
          <a:prstGeom prst="rect">
            <a:avLst/>
          </a:prstGeom>
          <a:solidFill>
            <a:srgbClr val="00B0F0"/>
          </a:solidFill>
          <a:ln>
            <a:noFill/>
          </a:ln>
          <a:effectLst/>
          <a:extLst/>
        </p:spPr>
        <p:txBody>
          <a:bodyPr wrap="none" anchor="ctr"/>
          <a:lstStyle/>
          <a:p>
            <a:pPr eaLnBrk="1" hangingPunct="1"/>
            <a:endParaRPr lang="zh-CN" altLang="en-US" sz="1200" b="1">
              <a:latin typeface="微软雅黑" pitchFamily="34" charset="-122"/>
              <a:ea typeface="微软雅黑" pitchFamily="34" charset="-122"/>
            </a:endParaRPr>
          </a:p>
        </p:txBody>
      </p:sp>
      <p:sp>
        <p:nvSpPr>
          <p:cNvPr id="9" name="Rectangle 24"/>
          <p:cNvSpPr>
            <a:spLocks noChangeArrowheads="1"/>
          </p:cNvSpPr>
          <p:nvPr/>
        </p:nvSpPr>
        <p:spPr bwMode="auto">
          <a:xfrm>
            <a:off x="2712369" y="2597566"/>
            <a:ext cx="643842" cy="253077"/>
          </a:xfrm>
          <a:prstGeom prst="rect">
            <a:avLst/>
          </a:prstGeom>
          <a:solidFill>
            <a:srgbClr val="00B0F0"/>
          </a:solidFill>
          <a:ln>
            <a:noFill/>
          </a:ln>
          <a:effectLst/>
          <a:extLst/>
        </p:spPr>
        <p:txBody>
          <a:bodyPr wrap="none" anchor="ctr"/>
          <a:lstStyle/>
          <a:p>
            <a:pPr eaLnBrk="1" hangingPunct="1"/>
            <a:endParaRPr lang="zh-CN" altLang="en-US" sz="1200" b="1">
              <a:latin typeface="微软雅黑" pitchFamily="34" charset="-122"/>
              <a:ea typeface="微软雅黑" pitchFamily="34" charset="-122"/>
            </a:endParaRPr>
          </a:p>
        </p:txBody>
      </p:sp>
      <p:sp>
        <p:nvSpPr>
          <p:cNvPr id="10" name="Rectangle 25"/>
          <p:cNvSpPr>
            <a:spLocks noChangeArrowheads="1"/>
          </p:cNvSpPr>
          <p:nvPr/>
        </p:nvSpPr>
        <p:spPr bwMode="auto">
          <a:xfrm>
            <a:off x="4300064" y="1791661"/>
            <a:ext cx="628112" cy="260337"/>
          </a:xfrm>
          <a:prstGeom prst="rect">
            <a:avLst/>
          </a:prstGeom>
          <a:solidFill>
            <a:srgbClr val="00B0F0"/>
          </a:solidFill>
          <a:ln>
            <a:noFill/>
          </a:ln>
          <a:effectLst/>
          <a:extLst/>
        </p:spPr>
        <p:txBody>
          <a:bodyPr wrap="none" anchor="ctr"/>
          <a:lstStyle/>
          <a:p>
            <a:pPr eaLnBrk="1" hangingPunct="1"/>
            <a:endParaRPr lang="zh-CN" altLang="en-US" sz="1200" b="1">
              <a:latin typeface="微软雅黑" pitchFamily="34" charset="-122"/>
              <a:ea typeface="微软雅黑" pitchFamily="34" charset="-122"/>
            </a:endParaRPr>
          </a:p>
        </p:txBody>
      </p:sp>
      <p:sp>
        <p:nvSpPr>
          <p:cNvPr id="11" name="Rectangle 26"/>
          <p:cNvSpPr>
            <a:spLocks noChangeArrowheads="1"/>
          </p:cNvSpPr>
          <p:nvPr/>
        </p:nvSpPr>
        <p:spPr bwMode="auto">
          <a:xfrm>
            <a:off x="3906792" y="2324782"/>
            <a:ext cx="85396" cy="260337"/>
          </a:xfrm>
          <a:prstGeom prst="rect">
            <a:avLst/>
          </a:prstGeom>
          <a:solidFill>
            <a:srgbClr val="CCE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1200" b="1">
              <a:latin typeface="微软雅黑" pitchFamily="34" charset="-122"/>
              <a:ea typeface="微软雅黑" pitchFamily="34" charset="-122"/>
            </a:endParaRPr>
          </a:p>
        </p:txBody>
      </p:sp>
      <p:sp>
        <p:nvSpPr>
          <p:cNvPr id="12" name="Rectangle 27"/>
          <p:cNvSpPr>
            <a:spLocks noChangeArrowheads="1"/>
          </p:cNvSpPr>
          <p:nvPr/>
        </p:nvSpPr>
        <p:spPr bwMode="auto">
          <a:xfrm>
            <a:off x="3906792" y="1791661"/>
            <a:ext cx="78654" cy="260337"/>
          </a:xfrm>
          <a:prstGeom prst="rect">
            <a:avLst/>
          </a:prstGeom>
          <a:solidFill>
            <a:srgbClr val="CCE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1200" b="1">
              <a:latin typeface="微软雅黑" pitchFamily="34" charset="-122"/>
              <a:ea typeface="微软雅黑" pitchFamily="34" charset="-122"/>
            </a:endParaRPr>
          </a:p>
        </p:txBody>
      </p:sp>
      <p:sp>
        <p:nvSpPr>
          <p:cNvPr id="13" name="Line 28"/>
          <p:cNvSpPr>
            <a:spLocks noChangeShapeType="1"/>
          </p:cNvSpPr>
          <p:nvPr/>
        </p:nvSpPr>
        <p:spPr bwMode="auto">
          <a:xfrm>
            <a:off x="3809036" y="2318560"/>
            <a:ext cx="0" cy="26656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4" name="Line 29"/>
          <p:cNvSpPr>
            <a:spLocks noChangeShapeType="1"/>
          </p:cNvSpPr>
          <p:nvPr/>
        </p:nvSpPr>
        <p:spPr bwMode="auto">
          <a:xfrm>
            <a:off x="4300064" y="2318560"/>
            <a:ext cx="0" cy="26656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5" name="Line 30"/>
          <p:cNvSpPr>
            <a:spLocks noChangeShapeType="1"/>
          </p:cNvSpPr>
          <p:nvPr/>
        </p:nvSpPr>
        <p:spPr bwMode="auto">
          <a:xfrm>
            <a:off x="3906792" y="2318560"/>
            <a:ext cx="0" cy="26656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6" name="Rectangle 31"/>
          <p:cNvSpPr>
            <a:spLocks noChangeArrowheads="1"/>
          </p:cNvSpPr>
          <p:nvPr/>
        </p:nvSpPr>
        <p:spPr bwMode="auto">
          <a:xfrm>
            <a:off x="5458532" y="1526138"/>
            <a:ext cx="648337" cy="259300"/>
          </a:xfrm>
          <a:prstGeom prst="rect">
            <a:avLst/>
          </a:prstGeom>
          <a:solidFill>
            <a:srgbClr val="00B0F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1200" b="1">
              <a:latin typeface="微软雅黑" pitchFamily="34" charset="-122"/>
              <a:ea typeface="微软雅黑" pitchFamily="34" charset="-122"/>
            </a:endParaRPr>
          </a:p>
        </p:txBody>
      </p:sp>
      <p:sp>
        <p:nvSpPr>
          <p:cNvPr id="17" name="Rectangle 32"/>
          <p:cNvSpPr>
            <a:spLocks noChangeArrowheads="1"/>
          </p:cNvSpPr>
          <p:nvPr/>
        </p:nvSpPr>
        <p:spPr bwMode="auto">
          <a:xfrm>
            <a:off x="4515802" y="1526138"/>
            <a:ext cx="78654" cy="259300"/>
          </a:xfrm>
          <a:prstGeom prst="rect">
            <a:avLst/>
          </a:prstGeom>
          <a:solidFill>
            <a:srgbClr val="CCE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1200" b="1">
              <a:latin typeface="微软雅黑" pitchFamily="34" charset="-122"/>
              <a:ea typeface="微软雅黑" pitchFamily="34" charset="-122"/>
            </a:endParaRPr>
          </a:p>
        </p:txBody>
      </p:sp>
      <p:sp>
        <p:nvSpPr>
          <p:cNvPr id="18" name="Rectangle 33"/>
          <p:cNvSpPr>
            <a:spLocks noChangeArrowheads="1"/>
          </p:cNvSpPr>
          <p:nvPr/>
        </p:nvSpPr>
        <p:spPr bwMode="auto">
          <a:xfrm>
            <a:off x="3573073" y="1526138"/>
            <a:ext cx="78654" cy="259300"/>
          </a:xfrm>
          <a:prstGeom prst="rect">
            <a:avLst/>
          </a:prstGeom>
          <a:solidFill>
            <a:srgbClr val="CCE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1200" b="1">
              <a:latin typeface="微软雅黑" pitchFamily="34" charset="-122"/>
              <a:ea typeface="微软雅黑" pitchFamily="34" charset="-122"/>
            </a:endParaRPr>
          </a:p>
        </p:txBody>
      </p:sp>
      <p:sp>
        <p:nvSpPr>
          <p:cNvPr id="19" name="Text Box 35"/>
          <p:cNvSpPr txBox="1">
            <a:spLocks noChangeArrowheads="1"/>
          </p:cNvSpPr>
          <p:nvPr/>
        </p:nvSpPr>
        <p:spPr bwMode="auto">
          <a:xfrm>
            <a:off x="2829227" y="1512654"/>
            <a:ext cx="63190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zh-CN" altLang="en-US" sz="1200" b="1" dirty="0">
                <a:latin typeface="微软雅黑" pitchFamily="34" charset="-122"/>
                <a:ea typeface="微软雅黑" pitchFamily="34" charset="-122"/>
              </a:rPr>
              <a:t>方   法</a:t>
            </a:r>
          </a:p>
        </p:txBody>
      </p:sp>
      <p:sp>
        <p:nvSpPr>
          <p:cNvPr id="20" name="Line 36"/>
          <p:cNvSpPr>
            <a:spLocks noChangeShapeType="1"/>
          </p:cNvSpPr>
          <p:nvPr/>
        </p:nvSpPr>
        <p:spPr bwMode="auto">
          <a:xfrm>
            <a:off x="3573073" y="1519914"/>
            <a:ext cx="0" cy="26552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21" name="Line 37"/>
          <p:cNvSpPr>
            <a:spLocks noChangeShapeType="1"/>
          </p:cNvSpPr>
          <p:nvPr/>
        </p:nvSpPr>
        <p:spPr bwMode="auto">
          <a:xfrm>
            <a:off x="3651727" y="1519914"/>
            <a:ext cx="0" cy="26552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22" name="Line 38"/>
          <p:cNvSpPr>
            <a:spLocks noChangeShapeType="1"/>
          </p:cNvSpPr>
          <p:nvPr/>
        </p:nvSpPr>
        <p:spPr bwMode="auto">
          <a:xfrm>
            <a:off x="4515802" y="1519914"/>
            <a:ext cx="0" cy="26552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23" name="Line 39"/>
          <p:cNvSpPr>
            <a:spLocks noChangeShapeType="1"/>
          </p:cNvSpPr>
          <p:nvPr/>
        </p:nvSpPr>
        <p:spPr bwMode="auto">
          <a:xfrm>
            <a:off x="4594456" y="1519914"/>
            <a:ext cx="0" cy="26552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24" name="Line 40"/>
          <p:cNvSpPr>
            <a:spLocks noChangeShapeType="1"/>
          </p:cNvSpPr>
          <p:nvPr/>
        </p:nvSpPr>
        <p:spPr bwMode="auto">
          <a:xfrm>
            <a:off x="5458532" y="1519914"/>
            <a:ext cx="0" cy="26552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25" name="Text Box 41"/>
          <p:cNvSpPr txBox="1">
            <a:spLocks noChangeArrowheads="1"/>
          </p:cNvSpPr>
          <p:nvPr/>
        </p:nvSpPr>
        <p:spPr bwMode="auto">
          <a:xfrm>
            <a:off x="3802295" y="1512654"/>
            <a:ext cx="497252"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en-US" altLang="zh-CN" sz="1200" b="1">
                <a:latin typeface="微软雅黑" pitchFamily="34" charset="-122"/>
                <a:ea typeface="微软雅黑" pitchFamily="34" charset="-122"/>
              </a:rPr>
              <a:t>URL</a:t>
            </a:r>
          </a:p>
        </p:txBody>
      </p:sp>
      <p:sp>
        <p:nvSpPr>
          <p:cNvPr id="26" name="Text Box 42"/>
          <p:cNvSpPr txBox="1">
            <a:spLocks noChangeArrowheads="1"/>
          </p:cNvSpPr>
          <p:nvPr/>
        </p:nvSpPr>
        <p:spPr bwMode="auto">
          <a:xfrm>
            <a:off x="4684347" y="1512654"/>
            <a:ext cx="63190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zh-CN" altLang="en-US" sz="1200" b="1">
                <a:latin typeface="微软雅黑" pitchFamily="34" charset="-122"/>
                <a:ea typeface="微软雅黑" pitchFamily="34" charset="-122"/>
              </a:rPr>
              <a:t>版   本</a:t>
            </a:r>
          </a:p>
        </p:txBody>
      </p:sp>
      <p:sp>
        <p:nvSpPr>
          <p:cNvPr id="27" name="Text Box 44"/>
          <p:cNvSpPr txBox="1">
            <a:spLocks noChangeArrowheads="1"/>
          </p:cNvSpPr>
          <p:nvPr/>
        </p:nvSpPr>
        <p:spPr bwMode="auto">
          <a:xfrm>
            <a:off x="2713492" y="1782326"/>
            <a:ext cx="9541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zh-CN" altLang="en-US" sz="1200" b="1" dirty="0">
                <a:solidFill>
                  <a:schemeClr val="bg1"/>
                </a:solidFill>
                <a:latin typeface="微软雅黑" pitchFamily="34" charset="-122"/>
                <a:ea typeface="微软雅黑" pitchFamily="34" charset="-122"/>
              </a:rPr>
              <a:t>首部字段名</a:t>
            </a:r>
          </a:p>
        </p:txBody>
      </p:sp>
      <p:sp>
        <p:nvSpPr>
          <p:cNvPr id="28" name="Line 45"/>
          <p:cNvSpPr>
            <a:spLocks noChangeShapeType="1"/>
          </p:cNvSpPr>
          <p:nvPr/>
        </p:nvSpPr>
        <p:spPr bwMode="auto">
          <a:xfrm>
            <a:off x="3809036" y="1785438"/>
            <a:ext cx="0" cy="26656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29" name="Line 46"/>
          <p:cNvSpPr>
            <a:spLocks noChangeShapeType="1"/>
          </p:cNvSpPr>
          <p:nvPr/>
        </p:nvSpPr>
        <p:spPr bwMode="auto">
          <a:xfrm>
            <a:off x="4300064" y="1785438"/>
            <a:ext cx="0" cy="26656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30" name="Text Box 47"/>
          <p:cNvSpPr txBox="1">
            <a:spLocks noChangeArrowheads="1"/>
          </p:cNvSpPr>
          <p:nvPr/>
        </p:nvSpPr>
        <p:spPr bwMode="auto">
          <a:xfrm>
            <a:off x="5091103" y="2054073"/>
            <a:ext cx="64633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zh-CN" altLang="en-US" sz="1200" b="1">
                <a:latin typeface="微软雅黑" pitchFamily="34" charset="-122"/>
                <a:ea typeface="微软雅黑" pitchFamily="34" charset="-122"/>
              </a:rPr>
              <a:t>首部行</a:t>
            </a:r>
          </a:p>
        </p:txBody>
      </p:sp>
      <p:sp>
        <p:nvSpPr>
          <p:cNvPr id="31" name="Line 48"/>
          <p:cNvSpPr>
            <a:spLocks noChangeShapeType="1"/>
          </p:cNvSpPr>
          <p:nvPr/>
        </p:nvSpPr>
        <p:spPr bwMode="auto">
          <a:xfrm>
            <a:off x="3906792" y="1785438"/>
            <a:ext cx="0" cy="26656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32" name="Text Box 49"/>
          <p:cNvSpPr txBox="1">
            <a:spLocks noChangeArrowheads="1"/>
          </p:cNvSpPr>
          <p:nvPr/>
        </p:nvSpPr>
        <p:spPr bwMode="auto">
          <a:xfrm>
            <a:off x="3744379" y="1783364"/>
            <a:ext cx="227948"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en-US" altLang="zh-CN" sz="1200" b="1">
                <a:solidFill>
                  <a:schemeClr val="bg1"/>
                </a:solidFill>
                <a:latin typeface="微软雅黑" pitchFamily="34" charset="-122"/>
                <a:ea typeface="微软雅黑" pitchFamily="34" charset="-122"/>
              </a:rPr>
              <a:t>:</a:t>
            </a:r>
          </a:p>
        </p:txBody>
      </p:sp>
      <p:sp>
        <p:nvSpPr>
          <p:cNvPr id="33" name="Text Box 50"/>
          <p:cNvSpPr txBox="1">
            <a:spLocks noChangeArrowheads="1"/>
          </p:cNvSpPr>
          <p:nvPr/>
        </p:nvSpPr>
        <p:spPr bwMode="auto">
          <a:xfrm>
            <a:off x="3993312" y="1787513"/>
            <a:ext cx="33855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zh-CN" altLang="en-US" sz="1200" b="1" dirty="0">
                <a:solidFill>
                  <a:schemeClr val="bg1"/>
                </a:solidFill>
                <a:latin typeface="微软雅黑" pitchFamily="34" charset="-122"/>
                <a:ea typeface="微软雅黑" pitchFamily="34" charset="-122"/>
              </a:rPr>
              <a:t>值</a:t>
            </a:r>
          </a:p>
        </p:txBody>
      </p:sp>
      <p:sp>
        <p:nvSpPr>
          <p:cNvPr id="34" name="Text Box 52"/>
          <p:cNvSpPr txBox="1">
            <a:spLocks noChangeArrowheads="1"/>
          </p:cNvSpPr>
          <p:nvPr/>
        </p:nvSpPr>
        <p:spPr bwMode="auto">
          <a:xfrm>
            <a:off x="2710122" y="2310262"/>
            <a:ext cx="9541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zh-CN" altLang="en-US" sz="1200" b="1" dirty="0">
                <a:solidFill>
                  <a:schemeClr val="bg1"/>
                </a:solidFill>
                <a:latin typeface="微软雅黑" pitchFamily="34" charset="-122"/>
                <a:ea typeface="微软雅黑" pitchFamily="34" charset="-122"/>
              </a:rPr>
              <a:t>首部字段名</a:t>
            </a:r>
          </a:p>
        </p:txBody>
      </p:sp>
      <p:sp>
        <p:nvSpPr>
          <p:cNvPr id="35" name="Text Box 53"/>
          <p:cNvSpPr txBox="1">
            <a:spLocks noChangeArrowheads="1"/>
          </p:cNvSpPr>
          <p:nvPr/>
        </p:nvSpPr>
        <p:spPr bwMode="auto">
          <a:xfrm>
            <a:off x="4010166" y="2318560"/>
            <a:ext cx="33855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zh-CN" altLang="en-US" sz="1200" b="1" dirty="0">
                <a:solidFill>
                  <a:schemeClr val="bg1"/>
                </a:solidFill>
                <a:latin typeface="微软雅黑" pitchFamily="34" charset="-122"/>
                <a:ea typeface="微软雅黑" pitchFamily="34" charset="-122"/>
              </a:rPr>
              <a:t>值</a:t>
            </a:r>
          </a:p>
        </p:txBody>
      </p:sp>
      <p:sp>
        <p:nvSpPr>
          <p:cNvPr id="36" name="Text Box 54"/>
          <p:cNvSpPr txBox="1">
            <a:spLocks noChangeArrowheads="1"/>
          </p:cNvSpPr>
          <p:nvPr/>
        </p:nvSpPr>
        <p:spPr bwMode="auto">
          <a:xfrm>
            <a:off x="3730382" y="2723068"/>
            <a:ext cx="227948"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en-US" altLang="zh-CN" sz="1200" b="1">
                <a:latin typeface="微软雅黑" pitchFamily="34" charset="-122"/>
                <a:ea typeface="微软雅黑" pitchFamily="34" charset="-122"/>
              </a:rPr>
              <a:t>:</a:t>
            </a:r>
          </a:p>
        </p:txBody>
      </p:sp>
      <p:sp>
        <p:nvSpPr>
          <p:cNvPr id="37" name="Text Box 55"/>
          <p:cNvSpPr txBox="1">
            <a:spLocks noChangeArrowheads="1"/>
          </p:cNvSpPr>
          <p:nvPr/>
        </p:nvSpPr>
        <p:spPr bwMode="auto">
          <a:xfrm rot="16200000">
            <a:off x="3228345" y="2064411"/>
            <a:ext cx="332142"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en-US" altLang="zh-CN" sz="1200" b="1">
                <a:latin typeface="微软雅黑" pitchFamily="34" charset="-122"/>
                <a:ea typeface="微软雅黑" pitchFamily="34" charset="-122"/>
              </a:rPr>
              <a:t>…</a:t>
            </a:r>
          </a:p>
        </p:txBody>
      </p:sp>
      <p:sp>
        <p:nvSpPr>
          <p:cNvPr id="38" name="AutoShape 56"/>
          <p:cNvSpPr>
            <a:spLocks/>
          </p:cNvSpPr>
          <p:nvPr/>
        </p:nvSpPr>
        <p:spPr bwMode="auto">
          <a:xfrm>
            <a:off x="4977616" y="1819666"/>
            <a:ext cx="157309" cy="765455"/>
          </a:xfrm>
          <a:prstGeom prst="rightBrace">
            <a:avLst>
              <a:gd name="adj1" fmla="val 43929"/>
              <a:gd name="adj2" fmla="val 50000"/>
            </a:avLst>
          </a:prstGeom>
          <a:noFill/>
          <a:ln w="19050">
            <a:solidFill>
              <a:srgbClr val="333399"/>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1200" b="1">
              <a:latin typeface="微软雅黑" pitchFamily="34" charset="-122"/>
              <a:ea typeface="微软雅黑" pitchFamily="34" charset="-122"/>
            </a:endParaRPr>
          </a:p>
        </p:txBody>
      </p:sp>
      <p:sp>
        <p:nvSpPr>
          <p:cNvPr id="39" name="Rectangle 57"/>
          <p:cNvSpPr>
            <a:spLocks noChangeArrowheads="1"/>
          </p:cNvSpPr>
          <p:nvPr/>
        </p:nvSpPr>
        <p:spPr bwMode="auto">
          <a:xfrm>
            <a:off x="2707874" y="2850644"/>
            <a:ext cx="3537202" cy="599502"/>
          </a:xfrm>
          <a:prstGeom prst="rect">
            <a:avLst/>
          </a:prstGeom>
          <a:solidFill>
            <a:srgbClr val="0000FF"/>
          </a:solidFill>
          <a:ln w="9525">
            <a:solidFill>
              <a:schemeClr val="tx1"/>
            </a:solidFill>
            <a:miter lim="800000"/>
            <a:headEnd/>
            <a:tailEnd/>
          </a:ln>
          <a:effectLst/>
          <a:extLst/>
        </p:spPr>
        <p:txBody>
          <a:bodyPr wrap="none" anchor="ctr"/>
          <a:lstStyle/>
          <a:p>
            <a:pPr eaLnBrk="1" hangingPunct="1"/>
            <a:endParaRPr lang="zh-CN" altLang="en-US" sz="1200" b="1">
              <a:latin typeface="微软雅黑" pitchFamily="34" charset="-122"/>
              <a:ea typeface="微软雅黑" pitchFamily="34" charset="-122"/>
            </a:endParaRPr>
          </a:p>
        </p:txBody>
      </p:sp>
      <p:sp>
        <p:nvSpPr>
          <p:cNvPr id="40" name="Text Box 58"/>
          <p:cNvSpPr txBox="1">
            <a:spLocks noChangeArrowheads="1"/>
          </p:cNvSpPr>
          <p:nvPr/>
        </p:nvSpPr>
        <p:spPr bwMode="auto">
          <a:xfrm>
            <a:off x="3886521" y="2911838"/>
            <a:ext cx="110799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1200" b="1" dirty="0">
                <a:solidFill>
                  <a:schemeClr val="bg1"/>
                </a:solidFill>
                <a:latin typeface="微软雅黑" pitchFamily="34" charset="-122"/>
                <a:ea typeface="微软雅黑" pitchFamily="34" charset="-122"/>
              </a:rPr>
              <a:t>实体主体</a:t>
            </a:r>
          </a:p>
          <a:p>
            <a:pPr algn="ctr" eaLnBrk="1" hangingPunct="1"/>
            <a:r>
              <a:rPr kumimoji="1" lang="zh-CN" altLang="en-US" sz="1200" b="1" dirty="0">
                <a:solidFill>
                  <a:schemeClr val="bg1"/>
                </a:solidFill>
                <a:latin typeface="微软雅黑" pitchFamily="34" charset="-122"/>
                <a:ea typeface="微软雅黑" pitchFamily="34" charset="-122"/>
              </a:rPr>
              <a:t>（通常不用）</a:t>
            </a:r>
          </a:p>
        </p:txBody>
      </p:sp>
      <p:sp>
        <p:nvSpPr>
          <p:cNvPr id="41" name="Text Box 59"/>
          <p:cNvSpPr txBox="1">
            <a:spLocks noChangeArrowheads="1"/>
          </p:cNvSpPr>
          <p:nvPr/>
        </p:nvSpPr>
        <p:spPr bwMode="auto">
          <a:xfrm>
            <a:off x="6081026" y="1512654"/>
            <a:ext cx="64633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zh-CN" altLang="en-US" sz="1200" b="1">
                <a:latin typeface="微软雅黑" pitchFamily="34" charset="-122"/>
                <a:ea typeface="微软雅黑" pitchFamily="34" charset="-122"/>
              </a:rPr>
              <a:t>请求行</a:t>
            </a:r>
          </a:p>
        </p:txBody>
      </p:sp>
      <p:sp>
        <p:nvSpPr>
          <p:cNvPr id="42" name="Line 60"/>
          <p:cNvSpPr>
            <a:spLocks noChangeShapeType="1"/>
          </p:cNvSpPr>
          <p:nvPr/>
        </p:nvSpPr>
        <p:spPr bwMode="auto">
          <a:xfrm>
            <a:off x="2707874" y="2051998"/>
            <a:ext cx="0" cy="26656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43" name="Line 61"/>
          <p:cNvSpPr>
            <a:spLocks noChangeShapeType="1"/>
          </p:cNvSpPr>
          <p:nvPr/>
        </p:nvSpPr>
        <p:spPr bwMode="auto">
          <a:xfrm>
            <a:off x="2707874" y="2585119"/>
            <a:ext cx="0" cy="26552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44" name="Line 62"/>
          <p:cNvSpPr>
            <a:spLocks noChangeShapeType="1"/>
          </p:cNvSpPr>
          <p:nvPr/>
        </p:nvSpPr>
        <p:spPr bwMode="auto">
          <a:xfrm>
            <a:off x="3356211" y="2585119"/>
            <a:ext cx="0" cy="26552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45" name="Line 63"/>
          <p:cNvSpPr>
            <a:spLocks noChangeShapeType="1"/>
          </p:cNvSpPr>
          <p:nvPr/>
        </p:nvSpPr>
        <p:spPr bwMode="auto">
          <a:xfrm>
            <a:off x="4928176" y="2051998"/>
            <a:ext cx="0" cy="26656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46" name="Text Box 64"/>
          <p:cNvSpPr txBox="1">
            <a:spLocks noChangeArrowheads="1"/>
          </p:cNvSpPr>
          <p:nvPr/>
        </p:nvSpPr>
        <p:spPr bwMode="auto">
          <a:xfrm>
            <a:off x="3815778" y="1088439"/>
            <a:ext cx="492443"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zh-CN" altLang="en-US" sz="1200" b="1">
                <a:latin typeface="微软雅黑" pitchFamily="34" charset="-122"/>
                <a:ea typeface="微软雅黑" pitchFamily="34" charset="-122"/>
              </a:rPr>
              <a:t>空格</a:t>
            </a:r>
          </a:p>
        </p:txBody>
      </p:sp>
      <p:sp>
        <p:nvSpPr>
          <p:cNvPr id="47" name="Text Box 65"/>
          <p:cNvSpPr txBox="1">
            <a:spLocks noChangeArrowheads="1"/>
          </p:cNvSpPr>
          <p:nvPr/>
        </p:nvSpPr>
        <p:spPr bwMode="auto">
          <a:xfrm>
            <a:off x="5186612" y="1088439"/>
            <a:ext cx="800219"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zh-CN" altLang="en-US" sz="1200" b="1">
                <a:latin typeface="微软雅黑" pitchFamily="34" charset="-122"/>
                <a:ea typeface="微软雅黑" pitchFamily="34" charset="-122"/>
              </a:rPr>
              <a:t>回车换行</a:t>
            </a:r>
          </a:p>
        </p:txBody>
      </p:sp>
      <p:sp>
        <p:nvSpPr>
          <p:cNvPr id="48" name="Line 66"/>
          <p:cNvSpPr>
            <a:spLocks noChangeShapeType="1"/>
          </p:cNvSpPr>
          <p:nvPr/>
        </p:nvSpPr>
        <p:spPr bwMode="auto">
          <a:xfrm>
            <a:off x="4247254" y="1319734"/>
            <a:ext cx="288774" cy="200180"/>
          </a:xfrm>
          <a:prstGeom prst="line">
            <a:avLst/>
          </a:prstGeom>
          <a:noFill/>
          <a:ln w="19050">
            <a:solidFill>
              <a:srgbClr val="0000FF"/>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49" name="Line 67"/>
          <p:cNvSpPr>
            <a:spLocks noChangeShapeType="1"/>
          </p:cNvSpPr>
          <p:nvPr/>
        </p:nvSpPr>
        <p:spPr bwMode="auto">
          <a:xfrm flipH="1">
            <a:off x="3592174" y="1319734"/>
            <a:ext cx="314618" cy="200180"/>
          </a:xfrm>
          <a:prstGeom prst="line">
            <a:avLst/>
          </a:prstGeom>
          <a:noFill/>
          <a:ln w="19050">
            <a:solidFill>
              <a:srgbClr val="0000FF"/>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50" name="Line 68"/>
          <p:cNvSpPr>
            <a:spLocks noChangeShapeType="1"/>
          </p:cNvSpPr>
          <p:nvPr/>
        </p:nvSpPr>
        <p:spPr bwMode="auto">
          <a:xfrm>
            <a:off x="5609099" y="1319734"/>
            <a:ext cx="157309" cy="200180"/>
          </a:xfrm>
          <a:prstGeom prst="line">
            <a:avLst/>
          </a:prstGeom>
          <a:noFill/>
          <a:ln w="19050">
            <a:solidFill>
              <a:srgbClr val="0000FF"/>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51" name="Line 69"/>
          <p:cNvSpPr>
            <a:spLocks noChangeShapeType="1"/>
          </p:cNvSpPr>
          <p:nvPr/>
        </p:nvSpPr>
        <p:spPr bwMode="auto">
          <a:xfrm>
            <a:off x="3985446" y="2318560"/>
            <a:ext cx="0" cy="26656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52" name="Line 70"/>
          <p:cNvSpPr>
            <a:spLocks noChangeShapeType="1"/>
          </p:cNvSpPr>
          <p:nvPr/>
        </p:nvSpPr>
        <p:spPr bwMode="auto">
          <a:xfrm>
            <a:off x="3985446" y="1785438"/>
            <a:ext cx="0" cy="26656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53" name="Text Box 71"/>
          <p:cNvSpPr txBox="1">
            <a:spLocks noChangeArrowheads="1"/>
          </p:cNvSpPr>
          <p:nvPr/>
        </p:nvSpPr>
        <p:spPr bwMode="auto">
          <a:xfrm>
            <a:off x="3744379" y="2319596"/>
            <a:ext cx="227948"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en-US" altLang="zh-CN" sz="1200" b="1" dirty="0">
                <a:solidFill>
                  <a:schemeClr val="bg1"/>
                </a:solidFill>
                <a:latin typeface="微软雅黑" pitchFamily="34" charset="-122"/>
                <a:ea typeface="微软雅黑" pitchFamily="34" charset="-122"/>
              </a:rPr>
              <a:t>:</a:t>
            </a:r>
          </a:p>
        </p:txBody>
      </p:sp>
      <p:sp>
        <p:nvSpPr>
          <p:cNvPr id="54" name="Text Box 72"/>
          <p:cNvSpPr txBox="1">
            <a:spLocks noChangeArrowheads="1"/>
          </p:cNvSpPr>
          <p:nvPr/>
        </p:nvSpPr>
        <p:spPr bwMode="auto">
          <a:xfrm>
            <a:off x="5429318" y="1512654"/>
            <a:ext cx="56778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en-US" altLang="zh-CN" sz="1200" b="1">
                <a:latin typeface="微软雅黑" pitchFamily="34" charset="-122"/>
                <a:ea typeface="微软雅黑" pitchFamily="34" charset="-122"/>
              </a:rPr>
              <a:t>CRLF</a:t>
            </a:r>
          </a:p>
        </p:txBody>
      </p:sp>
      <p:sp>
        <p:nvSpPr>
          <p:cNvPr id="55" name="Text Box 75"/>
          <p:cNvSpPr txBox="1">
            <a:spLocks noChangeArrowheads="1"/>
          </p:cNvSpPr>
          <p:nvPr/>
        </p:nvSpPr>
        <p:spPr bwMode="auto">
          <a:xfrm>
            <a:off x="2710121" y="2579934"/>
            <a:ext cx="56778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en-US" altLang="zh-CN" sz="1200" b="1">
                <a:latin typeface="微软雅黑" pitchFamily="34" charset="-122"/>
                <a:ea typeface="微软雅黑" pitchFamily="34" charset="-122"/>
              </a:rPr>
              <a:t>CRLF</a:t>
            </a:r>
          </a:p>
        </p:txBody>
      </p:sp>
      <p:sp>
        <p:nvSpPr>
          <p:cNvPr id="57" name="Rectangle 132"/>
          <p:cNvSpPr>
            <a:spLocks noChangeArrowheads="1"/>
          </p:cNvSpPr>
          <p:nvPr/>
        </p:nvSpPr>
        <p:spPr bwMode="auto">
          <a:xfrm>
            <a:off x="3592182" y="1484652"/>
            <a:ext cx="1006775" cy="328794"/>
          </a:xfrm>
          <a:prstGeom prst="rect">
            <a:avLst/>
          </a:prstGeom>
          <a:noFill/>
          <a:ln w="38100">
            <a:solidFill>
              <a:srgbClr val="CC00CC"/>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1200" b="1">
              <a:latin typeface="微软雅黑" pitchFamily="34" charset="-122"/>
              <a:ea typeface="微软雅黑" pitchFamily="34" charset="-122"/>
            </a:endParaRPr>
          </a:p>
        </p:txBody>
      </p:sp>
      <p:sp>
        <p:nvSpPr>
          <p:cNvPr id="59" name="Text Box 73"/>
          <p:cNvSpPr txBox="1">
            <a:spLocks noChangeArrowheads="1"/>
          </p:cNvSpPr>
          <p:nvPr/>
        </p:nvSpPr>
        <p:spPr bwMode="auto">
          <a:xfrm>
            <a:off x="4310177" y="2323745"/>
            <a:ext cx="601144" cy="276999"/>
          </a:xfrm>
          <a:prstGeom prst="rect">
            <a:avLst/>
          </a:prstGeom>
          <a:noFill/>
          <a:ln>
            <a:noFill/>
          </a:ln>
          <a:effectLst/>
          <a:extLst>
            <a:ext uri="{909E8E84-426E-40DD-AFC4-6F175D3DCCD1}">
              <a14:hiddenFill xmlns:a14="http://schemas.microsoft.com/office/drawing/2010/main">
                <a:solidFill>
                  <a:srgbClr val="CCEC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en-US" altLang="zh-CN" sz="1200" b="1">
                <a:latin typeface="微软雅黑" pitchFamily="34" charset="-122"/>
                <a:ea typeface="微软雅黑" pitchFamily="34" charset="-122"/>
              </a:rPr>
              <a:t>CRLF</a:t>
            </a:r>
          </a:p>
        </p:txBody>
      </p:sp>
      <p:sp>
        <p:nvSpPr>
          <p:cNvPr id="60" name="Text Box 74"/>
          <p:cNvSpPr txBox="1">
            <a:spLocks noChangeArrowheads="1"/>
          </p:cNvSpPr>
          <p:nvPr/>
        </p:nvSpPr>
        <p:spPr bwMode="auto">
          <a:xfrm>
            <a:off x="4314671" y="1794773"/>
            <a:ext cx="56778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en-US" altLang="zh-CN" sz="1200" b="1" dirty="0">
                <a:latin typeface="微软雅黑" pitchFamily="34" charset="-122"/>
                <a:ea typeface="微软雅黑" pitchFamily="34" charset="-122"/>
              </a:rPr>
              <a:t>CRLF</a:t>
            </a:r>
          </a:p>
        </p:txBody>
      </p:sp>
      <p:sp>
        <p:nvSpPr>
          <p:cNvPr id="61" name="矩形 60"/>
          <p:cNvSpPr/>
          <p:nvPr/>
        </p:nvSpPr>
        <p:spPr>
          <a:xfrm>
            <a:off x="1346773" y="3649974"/>
            <a:ext cx="6636391" cy="307777"/>
          </a:xfrm>
          <a:prstGeom prst="rect">
            <a:avLst/>
          </a:prstGeom>
          <a:solidFill>
            <a:srgbClr val="66FF66"/>
          </a:solidFill>
          <a:ln>
            <a:solidFill>
              <a:schemeClr val="tx1"/>
            </a:solidFill>
          </a:ln>
        </p:spPr>
        <p:txBody>
          <a:bodyPr wrap="square">
            <a:spAutoFit/>
          </a:bodyPr>
          <a:lstStyle/>
          <a:p>
            <a:r>
              <a:rPr kumimoji="1" lang="zh-CN" altLang="en-US" sz="1400" b="1" dirty="0">
                <a:latin typeface="微软雅黑" pitchFamily="34" charset="-122"/>
                <a:ea typeface="微软雅黑" pitchFamily="34" charset="-122"/>
              </a:rPr>
              <a:t>“</a:t>
            </a:r>
            <a:r>
              <a:rPr kumimoji="1" lang="en-US" altLang="zh-CN" sz="1400" b="1" dirty="0">
                <a:latin typeface="微软雅黑" pitchFamily="34" charset="-122"/>
                <a:ea typeface="微软雅黑" pitchFamily="34" charset="-122"/>
              </a:rPr>
              <a:t>URL”</a:t>
            </a:r>
            <a:r>
              <a:rPr kumimoji="1" lang="zh-CN" altLang="en-US" sz="1400" b="1" dirty="0">
                <a:latin typeface="微软雅黑" pitchFamily="34" charset="-122"/>
                <a:ea typeface="微软雅黑" pitchFamily="34" charset="-122"/>
              </a:rPr>
              <a:t>是所请求的资源的 </a:t>
            </a:r>
            <a:r>
              <a:rPr kumimoji="1" lang="en-US" altLang="zh-CN" sz="1400" b="1" dirty="0">
                <a:latin typeface="微软雅黑" pitchFamily="34" charset="-122"/>
                <a:ea typeface="微软雅黑" pitchFamily="34" charset="-122"/>
              </a:rPr>
              <a:t>URL</a:t>
            </a:r>
            <a:r>
              <a:rPr kumimoji="1" lang="zh-CN" altLang="en-US" sz="1400" b="1" dirty="0">
                <a:latin typeface="微软雅黑" pitchFamily="34" charset="-122"/>
                <a:ea typeface="微软雅黑" pitchFamily="34" charset="-122"/>
              </a:rPr>
              <a:t>。</a:t>
            </a:r>
          </a:p>
        </p:txBody>
      </p:sp>
    </p:spTree>
    <p:extLst>
      <p:ext uri="{BB962C8B-B14F-4D97-AF65-F5344CB8AC3E}">
        <p14:creationId xmlns:p14="http://schemas.microsoft.com/office/powerpoint/2010/main" val="2404419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3000" fill="hold" grpId="0" nodeType="afterEffect">
                                  <p:stCondLst>
                                    <p:cond delay="750"/>
                                  </p:stCondLst>
                                  <p:childTnLst>
                                    <p:anim calcmode="discrete" valueType="str">
                                      <p:cBhvr>
                                        <p:cTn id="6" dur="500" fill="hold"/>
                                        <p:tgtEl>
                                          <p:spTgt spid="57"/>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圆角矩形 64"/>
          <p:cNvSpPr/>
          <p:nvPr/>
        </p:nvSpPr>
        <p:spPr>
          <a:xfrm>
            <a:off x="556963" y="1057072"/>
            <a:ext cx="8048775" cy="331493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AutoShape 5"/>
          <p:cNvSpPr>
            <a:spLocks noChangeArrowheads="1"/>
          </p:cNvSpPr>
          <p:nvPr/>
        </p:nvSpPr>
        <p:spPr bwMode="auto">
          <a:xfrm>
            <a:off x="556963" y="656538"/>
            <a:ext cx="8048776"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67" name="矩形 66"/>
          <p:cNvSpPr/>
          <p:nvPr/>
        </p:nvSpPr>
        <p:spPr>
          <a:xfrm>
            <a:off x="645268" y="614298"/>
            <a:ext cx="3787191" cy="400110"/>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b="1" dirty="0">
                <a:latin typeface="微软雅黑" pitchFamily="34" charset="-122"/>
                <a:ea typeface="微软雅黑" pitchFamily="34" charset="-122"/>
              </a:rPr>
              <a:t>HTTP </a:t>
            </a:r>
            <a:r>
              <a:rPr lang="zh-CN" altLang="en-US" sz="2000" b="1" dirty="0">
                <a:latin typeface="微软雅黑" pitchFamily="34" charset="-122"/>
                <a:ea typeface="微软雅黑" pitchFamily="34" charset="-122"/>
              </a:rPr>
              <a:t>的报文结构（请求报文）</a:t>
            </a:r>
          </a:p>
        </p:txBody>
      </p:sp>
      <p:sp>
        <p:nvSpPr>
          <p:cNvPr id="5" name="Rectangle 51"/>
          <p:cNvSpPr>
            <a:spLocks noChangeArrowheads="1"/>
          </p:cNvSpPr>
          <p:nvPr/>
        </p:nvSpPr>
        <p:spPr bwMode="auto">
          <a:xfrm>
            <a:off x="2707874" y="2318560"/>
            <a:ext cx="2220302" cy="266560"/>
          </a:xfrm>
          <a:prstGeom prst="rect">
            <a:avLst/>
          </a:prstGeom>
          <a:solidFill>
            <a:srgbClr val="0000FF"/>
          </a:solidFill>
          <a:ln w="9525">
            <a:solidFill>
              <a:schemeClr val="tx1"/>
            </a:solidFill>
            <a:miter lim="800000"/>
            <a:headEnd/>
            <a:tailEnd/>
          </a:ln>
          <a:effectLst/>
          <a:extLst/>
        </p:spPr>
        <p:txBody>
          <a:bodyPr wrap="none" anchor="ctr"/>
          <a:lstStyle/>
          <a:p>
            <a:pPr eaLnBrk="1" hangingPunct="1"/>
            <a:endParaRPr lang="zh-CN" altLang="en-US" sz="1200" b="1">
              <a:latin typeface="微软雅黑" pitchFamily="34" charset="-122"/>
              <a:ea typeface="微软雅黑" pitchFamily="34" charset="-122"/>
            </a:endParaRPr>
          </a:p>
        </p:txBody>
      </p:sp>
      <p:sp>
        <p:nvSpPr>
          <p:cNvPr id="6" name="Rectangle 43"/>
          <p:cNvSpPr>
            <a:spLocks noChangeArrowheads="1"/>
          </p:cNvSpPr>
          <p:nvPr/>
        </p:nvSpPr>
        <p:spPr bwMode="auto">
          <a:xfrm>
            <a:off x="2707874" y="1785438"/>
            <a:ext cx="2220302" cy="266560"/>
          </a:xfrm>
          <a:prstGeom prst="rect">
            <a:avLst/>
          </a:prstGeom>
          <a:solidFill>
            <a:srgbClr val="0000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1200" b="1">
              <a:latin typeface="微软雅黑" pitchFamily="34" charset="-122"/>
              <a:ea typeface="微软雅黑" pitchFamily="34" charset="-122"/>
            </a:endParaRPr>
          </a:p>
        </p:txBody>
      </p:sp>
      <p:sp>
        <p:nvSpPr>
          <p:cNvPr id="7" name="Rectangle 34"/>
          <p:cNvSpPr>
            <a:spLocks noChangeArrowheads="1"/>
          </p:cNvSpPr>
          <p:nvPr/>
        </p:nvSpPr>
        <p:spPr bwMode="auto">
          <a:xfrm>
            <a:off x="2707874" y="1519914"/>
            <a:ext cx="3398995" cy="265524"/>
          </a:xfrm>
          <a:prstGeom prst="rect">
            <a:avLst/>
          </a:prstGeom>
          <a:solidFill>
            <a:srgbClr val="66FF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1200" b="1">
              <a:latin typeface="微软雅黑" pitchFamily="34" charset="-122"/>
              <a:ea typeface="微软雅黑" pitchFamily="34" charset="-122"/>
            </a:endParaRPr>
          </a:p>
        </p:txBody>
      </p:sp>
      <p:sp>
        <p:nvSpPr>
          <p:cNvPr id="8" name="Rectangle 23"/>
          <p:cNvSpPr>
            <a:spLocks noChangeArrowheads="1"/>
          </p:cNvSpPr>
          <p:nvPr/>
        </p:nvSpPr>
        <p:spPr bwMode="auto">
          <a:xfrm>
            <a:off x="4300064" y="2324783"/>
            <a:ext cx="628112" cy="254114"/>
          </a:xfrm>
          <a:prstGeom prst="rect">
            <a:avLst/>
          </a:prstGeom>
          <a:solidFill>
            <a:srgbClr val="00B0F0"/>
          </a:solidFill>
          <a:ln>
            <a:noFill/>
          </a:ln>
          <a:effectLst/>
          <a:extLst/>
        </p:spPr>
        <p:txBody>
          <a:bodyPr wrap="none" anchor="ctr"/>
          <a:lstStyle/>
          <a:p>
            <a:pPr eaLnBrk="1" hangingPunct="1"/>
            <a:endParaRPr lang="zh-CN" altLang="en-US" sz="1200" b="1">
              <a:latin typeface="微软雅黑" pitchFamily="34" charset="-122"/>
              <a:ea typeface="微软雅黑" pitchFamily="34" charset="-122"/>
            </a:endParaRPr>
          </a:p>
        </p:txBody>
      </p:sp>
      <p:sp>
        <p:nvSpPr>
          <p:cNvPr id="9" name="Rectangle 24"/>
          <p:cNvSpPr>
            <a:spLocks noChangeArrowheads="1"/>
          </p:cNvSpPr>
          <p:nvPr/>
        </p:nvSpPr>
        <p:spPr bwMode="auto">
          <a:xfrm>
            <a:off x="2712369" y="2597566"/>
            <a:ext cx="643842" cy="253077"/>
          </a:xfrm>
          <a:prstGeom prst="rect">
            <a:avLst/>
          </a:prstGeom>
          <a:solidFill>
            <a:srgbClr val="00B0F0"/>
          </a:solidFill>
          <a:ln>
            <a:noFill/>
          </a:ln>
          <a:effectLst/>
          <a:extLst/>
        </p:spPr>
        <p:txBody>
          <a:bodyPr wrap="none" anchor="ctr"/>
          <a:lstStyle/>
          <a:p>
            <a:pPr eaLnBrk="1" hangingPunct="1"/>
            <a:endParaRPr lang="zh-CN" altLang="en-US" sz="1200" b="1">
              <a:latin typeface="微软雅黑" pitchFamily="34" charset="-122"/>
              <a:ea typeface="微软雅黑" pitchFamily="34" charset="-122"/>
            </a:endParaRPr>
          </a:p>
        </p:txBody>
      </p:sp>
      <p:sp>
        <p:nvSpPr>
          <p:cNvPr id="10" name="Rectangle 25"/>
          <p:cNvSpPr>
            <a:spLocks noChangeArrowheads="1"/>
          </p:cNvSpPr>
          <p:nvPr/>
        </p:nvSpPr>
        <p:spPr bwMode="auto">
          <a:xfrm>
            <a:off x="4300064" y="1791661"/>
            <a:ext cx="628112" cy="260337"/>
          </a:xfrm>
          <a:prstGeom prst="rect">
            <a:avLst/>
          </a:prstGeom>
          <a:solidFill>
            <a:srgbClr val="00B0F0"/>
          </a:solidFill>
          <a:ln>
            <a:noFill/>
          </a:ln>
          <a:effectLst/>
          <a:extLst/>
        </p:spPr>
        <p:txBody>
          <a:bodyPr wrap="none" anchor="ctr"/>
          <a:lstStyle/>
          <a:p>
            <a:pPr eaLnBrk="1" hangingPunct="1"/>
            <a:endParaRPr lang="zh-CN" altLang="en-US" sz="1200" b="1">
              <a:latin typeface="微软雅黑" pitchFamily="34" charset="-122"/>
              <a:ea typeface="微软雅黑" pitchFamily="34" charset="-122"/>
            </a:endParaRPr>
          </a:p>
        </p:txBody>
      </p:sp>
      <p:sp>
        <p:nvSpPr>
          <p:cNvPr id="11" name="Rectangle 26"/>
          <p:cNvSpPr>
            <a:spLocks noChangeArrowheads="1"/>
          </p:cNvSpPr>
          <p:nvPr/>
        </p:nvSpPr>
        <p:spPr bwMode="auto">
          <a:xfrm>
            <a:off x="3906792" y="2324782"/>
            <a:ext cx="85396" cy="260337"/>
          </a:xfrm>
          <a:prstGeom prst="rect">
            <a:avLst/>
          </a:prstGeom>
          <a:solidFill>
            <a:srgbClr val="CCE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1200" b="1">
              <a:latin typeface="微软雅黑" pitchFamily="34" charset="-122"/>
              <a:ea typeface="微软雅黑" pitchFamily="34" charset="-122"/>
            </a:endParaRPr>
          </a:p>
        </p:txBody>
      </p:sp>
      <p:sp>
        <p:nvSpPr>
          <p:cNvPr id="12" name="Rectangle 27"/>
          <p:cNvSpPr>
            <a:spLocks noChangeArrowheads="1"/>
          </p:cNvSpPr>
          <p:nvPr/>
        </p:nvSpPr>
        <p:spPr bwMode="auto">
          <a:xfrm>
            <a:off x="3906792" y="1791661"/>
            <a:ext cx="78654" cy="260337"/>
          </a:xfrm>
          <a:prstGeom prst="rect">
            <a:avLst/>
          </a:prstGeom>
          <a:solidFill>
            <a:srgbClr val="CCE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1200" b="1">
              <a:latin typeface="微软雅黑" pitchFamily="34" charset="-122"/>
              <a:ea typeface="微软雅黑" pitchFamily="34" charset="-122"/>
            </a:endParaRPr>
          </a:p>
        </p:txBody>
      </p:sp>
      <p:sp>
        <p:nvSpPr>
          <p:cNvPr id="13" name="Line 28"/>
          <p:cNvSpPr>
            <a:spLocks noChangeShapeType="1"/>
          </p:cNvSpPr>
          <p:nvPr/>
        </p:nvSpPr>
        <p:spPr bwMode="auto">
          <a:xfrm>
            <a:off x="3809036" y="2318560"/>
            <a:ext cx="0" cy="26656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4" name="Line 29"/>
          <p:cNvSpPr>
            <a:spLocks noChangeShapeType="1"/>
          </p:cNvSpPr>
          <p:nvPr/>
        </p:nvSpPr>
        <p:spPr bwMode="auto">
          <a:xfrm>
            <a:off x="4300064" y="2318560"/>
            <a:ext cx="0" cy="26656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5" name="Line 30"/>
          <p:cNvSpPr>
            <a:spLocks noChangeShapeType="1"/>
          </p:cNvSpPr>
          <p:nvPr/>
        </p:nvSpPr>
        <p:spPr bwMode="auto">
          <a:xfrm>
            <a:off x="3906792" y="2318560"/>
            <a:ext cx="0" cy="26656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6" name="Rectangle 31"/>
          <p:cNvSpPr>
            <a:spLocks noChangeArrowheads="1"/>
          </p:cNvSpPr>
          <p:nvPr/>
        </p:nvSpPr>
        <p:spPr bwMode="auto">
          <a:xfrm>
            <a:off x="5458532" y="1526138"/>
            <a:ext cx="648337" cy="259300"/>
          </a:xfrm>
          <a:prstGeom prst="rect">
            <a:avLst/>
          </a:prstGeom>
          <a:solidFill>
            <a:srgbClr val="00B0F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1200" b="1">
              <a:latin typeface="微软雅黑" pitchFamily="34" charset="-122"/>
              <a:ea typeface="微软雅黑" pitchFamily="34" charset="-122"/>
            </a:endParaRPr>
          </a:p>
        </p:txBody>
      </p:sp>
      <p:sp>
        <p:nvSpPr>
          <p:cNvPr id="17" name="Rectangle 32"/>
          <p:cNvSpPr>
            <a:spLocks noChangeArrowheads="1"/>
          </p:cNvSpPr>
          <p:nvPr/>
        </p:nvSpPr>
        <p:spPr bwMode="auto">
          <a:xfrm>
            <a:off x="4515802" y="1526138"/>
            <a:ext cx="78654" cy="259300"/>
          </a:xfrm>
          <a:prstGeom prst="rect">
            <a:avLst/>
          </a:prstGeom>
          <a:solidFill>
            <a:srgbClr val="CCE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1200" b="1">
              <a:latin typeface="微软雅黑" pitchFamily="34" charset="-122"/>
              <a:ea typeface="微软雅黑" pitchFamily="34" charset="-122"/>
            </a:endParaRPr>
          </a:p>
        </p:txBody>
      </p:sp>
      <p:sp>
        <p:nvSpPr>
          <p:cNvPr id="18" name="Rectangle 33"/>
          <p:cNvSpPr>
            <a:spLocks noChangeArrowheads="1"/>
          </p:cNvSpPr>
          <p:nvPr/>
        </p:nvSpPr>
        <p:spPr bwMode="auto">
          <a:xfrm>
            <a:off x="3573073" y="1526138"/>
            <a:ext cx="78654" cy="259300"/>
          </a:xfrm>
          <a:prstGeom prst="rect">
            <a:avLst/>
          </a:prstGeom>
          <a:solidFill>
            <a:srgbClr val="CCE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1200" b="1">
              <a:latin typeface="微软雅黑" pitchFamily="34" charset="-122"/>
              <a:ea typeface="微软雅黑" pitchFamily="34" charset="-122"/>
            </a:endParaRPr>
          </a:p>
        </p:txBody>
      </p:sp>
      <p:sp>
        <p:nvSpPr>
          <p:cNvPr id="19" name="Text Box 35"/>
          <p:cNvSpPr txBox="1">
            <a:spLocks noChangeArrowheads="1"/>
          </p:cNvSpPr>
          <p:nvPr/>
        </p:nvSpPr>
        <p:spPr bwMode="auto">
          <a:xfrm>
            <a:off x="2829227" y="1512654"/>
            <a:ext cx="63190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zh-CN" altLang="en-US" sz="1200" b="1" dirty="0">
                <a:latin typeface="微软雅黑" pitchFamily="34" charset="-122"/>
                <a:ea typeface="微软雅黑" pitchFamily="34" charset="-122"/>
              </a:rPr>
              <a:t>方   法</a:t>
            </a:r>
          </a:p>
        </p:txBody>
      </p:sp>
      <p:sp>
        <p:nvSpPr>
          <p:cNvPr id="20" name="Line 36"/>
          <p:cNvSpPr>
            <a:spLocks noChangeShapeType="1"/>
          </p:cNvSpPr>
          <p:nvPr/>
        </p:nvSpPr>
        <p:spPr bwMode="auto">
          <a:xfrm>
            <a:off x="3573073" y="1519914"/>
            <a:ext cx="0" cy="26552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21" name="Line 37"/>
          <p:cNvSpPr>
            <a:spLocks noChangeShapeType="1"/>
          </p:cNvSpPr>
          <p:nvPr/>
        </p:nvSpPr>
        <p:spPr bwMode="auto">
          <a:xfrm>
            <a:off x="3651727" y="1519914"/>
            <a:ext cx="0" cy="26552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22" name="Line 38"/>
          <p:cNvSpPr>
            <a:spLocks noChangeShapeType="1"/>
          </p:cNvSpPr>
          <p:nvPr/>
        </p:nvSpPr>
        <p:spPr bwMode="auto">
          <a:xfrm>
            <a:off x="4515802" y="1519914"/>
            <a:ext cx="0" cy="26552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23" name="Line 39"/>
          <p:cNvSpPr>
            <a:spLocks noChangeShapeType="1"/>
          </p:cNvSpPr>
          <p:nvPr/>
        </p:nvSpPr>
        <p:spPr bwMode="auto">
          <a:xfrm>
            <a:off x="4594456" y="1519914"/>
            <a:ext cx="0" cy="26552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24" name="Line 40"/>
          <p:cNvSpPr>
            <a:spLocks noChangeShapeType="1"/>
          </p:cNvSpPr>
          <p:nvPr/>
        </p:nvSpPr>
        <p:spPr bwMode="auto">
          <a:xfrm>
            <a:off x="5458532" y="1519914"/>
            <a:ext cx="0" cy="26552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25" name="Text Box 41"/>
          <p:cNvSpPr txBox="1">
            <a:spLocks noChangeArrowheads="1"/>
          </p:cNvSpPr>
          <p:nvPr/>
        </p:nvSpPr>
        <p:spPr bwMode="auto">
          <a:xfrm>
            <a:off x="3802295" y="1512654"/>
            <a:ext cx="497252"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en-US" altLang="zh-CN" sz="1200" b="1">
                <a:latin typeface="微软雅黑" pitchFamily="34" charset="-122"/>
                <a:ea typeface="微软雅黑" pitchFamily="34" charset="-122"/>
              </a:rPr>
              <a:t>URL</a:t>
            </a:r>
          </a:p>
        </p:txBody>
      </p:sp>
      <p:sp>
        <p:nvSpPr>
          <p:cNvPr id="26" name="Text Box 42"/>
          <p:cNvSpPr txBox="1">
            <a:spLocks noChangeArrowheads="1"/>
          </p:cNvSpPr>
          <p:nvPr/>
        </p:nvSpPr>
        <p:spPr bwMode="auto">
          <a:xfrm>
            <a:off x="4684347" y="1512654"/>
            <a:ext cx="63190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zh-CN" altLang="en-US" sz="1200" b="1">
                <a:latin typeface="微软雅黑" pitchFamily="34" charset="-122"/>
                <a:ea typeface="微软雅黑" pitchFamily="34" charset="-122"/>
              </a:rPr>
              <a:t>版   本</a:t>
            </a:r>
          </a:p>
        </p:txBody>
      </p:sp>
      <p:sp>
        <p:nvSpPr>
          <p:cNvPr id="27" name="Text Box 44"/>
          <p:cNvSpPr txBox="1">
            <a:spLocks noChangeArrowheads="1"/>
          </p:cNvSpPr>
          <p:nvPr/>
        </p:nvSpPr>
        <p:spPr bwMode="auto">
          <a:xfrm>
            <a:off x="2713492" y="1782326"/>
            <a:ext cx="9541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zh-CN" altLang="en-US" sz="1200" b="1" dirty="0">
                <a:solidFill>
                  <a:schemeClr val="bg1"/>
                </a:solidFill>
                <a:latin typeface="微软雅黑" pitchFamily="34" charset="-122"/>
                <a:ea typeface="微软雅黑" pitchFamily="34" charset="-122"/>
              </a:rPr>
              <a:t>首部字段名</a:t>
            </a:r>
          </a:p>
        </p:txBody>
      </p:sp>
      <p:sp>
        <p:nvSpPr>
          <p:cNvPr id="28" name="Line 45"/>
          <p:cNvSpPr>
            <a:spLocks noChangeShapeType="1"/>
          </p:cNvSpPr>
          <p:nvPr/>
        </p:nvSpPr>
        <p:spPr bwMode="auto">
          <a:xfrm>
            <a:off x="3809036" y="1785438"/>
            <a:ext cx="0" cy="26656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29" name="Line 46"/>
          <p:cNvSpPr>
            <a:spLocks noChangeShapeType="1"/>
          </p:cNvSpPr>
          <p:nvPr/>
        </p:nvSpPr>
        <p:spPr bwMode="auto">
          <a:xfrm>
            <a:off x="4300064" y="1785438"/>
            <a:ext cx="0" cy="26656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30" name="Text Box 47"/>
          <p:cNvSpPr txBox="1">
            <a:spLocks noChangeArrowheads="1"/>
          </p:cNvSpPr>
          <p:nvPr/>
        </p:nvSpPr>
        <p:spPr bwMode="auto">
          <a:xfrm>
            <a:off x="5091103" y="2054073"/>
            <a:ext cx="64633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zh-CN" altLang="en-US" sz="1200" b="1">
                <a:latin typeface="微软雅黑" pitchFamily="34" charset="-122"/>
                <a:ea typeface="微软雅黑" pitchFamily="34" charset="-122"/>
              </a:rPr>
              <a:t>首部行</a:t>
            </a:r>
          </a:p>
        </p:txBody>
      </p:sp>
      <p:sp>
        <p:nvSpPr>
          <p:cNvPr id="31" name="Line 48"/>
          <p:cNvSpPr>
            <a:spLocks noChangeShapeType="1"/>
          </p:cNvSpPr>
          <p:nvPr/>
        </p:nvSpPr>
        <p:spPr bwMode="auto">
          <a:xfrm>
            <a:off x="3906792" y="1785438"/>
            <a:ext cx="0" cy="26656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32" name="Text Box 49"/>
          <p:cNvSpPr txBox="1">
            <a:spLocks noChangeArrowheads="1"/>
          </p:cNvSpPr>
          <p:nvPr/>
        </p:nvSpPr>
        <p:spPr bwMode="auto">
          <a:xfrm>
            <a:off x="3744379" y="1783364"/>
            <a:ext cx="227948"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en-US" altLang="zh-CN" sz="1200" b="1">
                <a:solidFill>
                  <a:schemeClr val="bg1"/>
                </a:solidFill>
                <a:latin typeface="微软雅黑" pitchFamily="34" charset="-122"/>
                <a:ea typeface="微软雅黑" pitchFamily="34" charset="-122"/>
              </a:rPr>
              <a:t>:</a:t>
            </a:r>
          </a:p>
        </p:txBody>
      </p:sp>
      <p:sp>
        <p:nvSpPr>
          <p:cNvPr id="33" name="Text Box 50"/>
          <p:cNvSpPr txBox="1">
            <a:spLocks noChangeArrowheads="1"/>
          </p:cNvSpPr>
          <p:nvPr/>
        </p:nvSpPr>
        <p:spPr bwMode="auto">
          <a:xfrm>
            <a:off x="3993312" y="1787513"/>
            <a:ext cx="33855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zh-CN" altLang="en-US" sz="1200" b="1" dirty="0">
                <a:solidFill>
                  <a:schemeClr val="bg1"/>
                </a:solidFill>
                <a:latin typeface="微软雅黑" pitchFamily="34" charset="-122"/>
                <a:ea typeface="微软雅黑" pitchFamily="34" charset="-122"/>
              </a:rPr>
              <a:t>值</a:t>
            </a:r>
          </a:p>
        </p:txBody>
      </p:sp>
      <p:sp>
        <p:nvSpPr>
          <p:cNvPr id="34" name="Text Box 52"/>
          <p:cNvSpPr txBox="1">
            <a:spLocks noChangeArrowheads="1"/>
          </p:cNvSpPr>
          <p:nvPr/>
        </p:nvSpPr>
        <p:spPr bwMode="auto">
          <a:xfrm>
            <a:off x="2710122" y="2310262"/>
            <a:ext cx="9541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zh-CN" altLang="en-US" sz="1200" b="1" dirty="0">
                <a:solidFill>
                  <a:schemeClr val="bg1"/>
                </a:solidFill>
                <a:latin typeface="微软雅黑" pitchFamily="34" charset="-122"/>
                <a:ea typeface="微软雅黑" pitchFamily="34" charset="-122"/>
              </a:rPr>
              <a:t>首部字段名</a:t>
            </a:r>
          </a:p>
        </p:txBody>
      </p:sp>
      <p:sp>
        <p:nvSpPr>
          <p:cNvPr id="35" name="Text Box 53"/>
          <p:cNvSpPr txBox="1">
            <a:spLocks noChangeArrowheads="1"/>
          </p:cNvSpPr>
          <p:nvPr/>
        </p:nvSpPr>
        <p:spPr bwMode="auto">
          <a:xfrm>
            <a:off x="4010166" y="2318560"/>
            <a:ext cx="33855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zh-CN" altLang="en-US" sz="1200" b="1" dirty="0">
                <a:solidFill>
                  <a:schemeClr val="bg1"/>
                </a:solidFill>
                <a:latin typeface="微软雅黑" pitchFamily="34" charset="-122"/>
                <a:ea typeface="微软雅黑" pitchFamily="34" charset="-122"/>
              </a:rPr>
              <a:t>值</a:t>
            </a:r>
          </a:p>
        </p:txBody>
      </p:sp>
      <p:sp>
        <p:nvSpPr>
          <p:cNvPr id="36" name="Text Box 54"/>
          <p:cNvSpPr txBox="1">
            <a:spLocks noChangeArrowheads="1"/>
          </p:cNvSpPr>
          <p:nvPr/>
        </p:nvSpPr>
        <p:spPr bwMode="auto">
          <a:xfrm>
            <a:off x="3730382" y="2723068"/>
            <a:ext cx="227948"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en-US" altLang="zh-CN" sz="1200" b="1">
                <a:latin typeface="微软雅黑" pitchFamily="34" charset="-122"/>
                <a:ea typeface="微软雅黑" pitchFamily="34" charset="-122"/>
              </a:rPr>
              <a:t>:</a:t>
            </a:r>
          </a:p>
        </p:txBody>
      </p:sp>
      <p:sp>
        <p:nvSpPr>
          <p:cNvPr id="37" name="Text Box 55"/>
          <p:cNvSpPr txBox="1">
            <a:spLocks noChangeArrowheads="1"/>
          </p:cNvSpPr>
          <p:nvPr/>
        </p:nvSpPr>
        <p:spPr bwMode="auto">
          <a:xfrm rot="16200000">
            <a:off x="3228345" y="2064411"/>
            <a:ext cx="332142"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en-US" altLang="zh-CN" sz="1200" b="1">
                <a:latin typeface="微软雅黑" pitchFamily="34" charset="-122"/>
                <a:ea typeface="微软雅黑" pitchFamily="34" charset="-122"/>
              </a:rPr>
              <a:t>…</a:t>
            </a:r>
          </a:p>
        </p:txBody>
      </p:sp>
      <p:sp>
        <p:nvSpPr>
          <p:cNvPr id="38" name="AutoShape 56"/>
          <p:cNvSpPr>
            <a:spLocks/>
          </p:cNvSpPr>
          <p:nvPr/>
        </p:nvSpPr>
        <p:spPr bwMode="auto">
          <a:xfrm>
            <a:off x="4977616" y="1819666"/>
            <a:ext cx="157309" cy="765455"/>
          </a:xfrm>
          <a:prstGeom prst="rightBrace">
            <a:avLst>
              <a:gd name="adj1" fmla="val 43929"/>
              <a:gd name="adj2" fmla="val 50000"/>
            </a:avLst>
          </a:prstGeom>
          <a:noFill/>
          <a:ln w="19050">
            <a:solidFill>
              <a:srgbClr val="333399"/>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1200" b="1">
              <a:latin typeface="微软雅黑" pitchFamily="34" charset="-122"/>
              <a:ea typeface="微软雅黑" pitchFamily="34" charset="-122"/>
            </a:endParaRPr>
          </a:p>
        </p:txBody>
      </p:sp>
      <p:sp>
        <p:nvSpPr>
          <p:cNvPr id="39" name="Rectangle 57"/>
          <p:cNvSpPr>
            <a:spLocks noChangeArrowheads="1"/>
          </p:cNvSpPr>
          <p:nvPr/>
        </p:nvSpPr>
        <p:spPr bwMode="auto">
          <a:xfrm>
            <a:off x="2707874" y="2850644"/>
            <a:ext cx="3537202" cy="599502"/>
          </a:xfrm>
          <a:prstGeom prst="rect">
            <a:avLst/>
          </a:prstGeom>
          <a:solidFill>
            <a:srgbClr val="0000FF"/>
          </a:solidFill>
          <a:ln w="9525">
            <a:solidFill>
              <a:schemeClr val="tx1"/>
            </a:solidFill>
            <a:miter lim="800000"/>
            <a:headEnd/>
            <a:tailEnd/>
          </a:ln>
          <a:effectLst/>
          <a:extLst/>
        </p:spPr>
        <p:txBody>
          <a:bodyPr wrap="none" anchor="ctr"/>
          <a:lstStyle/>
          <a:p>
            <a:pPr eaLnBrk="1" hangingPunct="1"/>
            <a:endParaRPr lang="zh-CN" altLang="en-US" sz="1200" b="1">
              <a:latin typeface="微软雅黑" pitchFamily="34" charset="-122"/>
              <a:ea typeface="微软雅黑" pitchFamily="34" charset="-122"/>
            </a:endParaRPr>
          </a:p>
        </p:txBody>
      </p:sp>
      <p:sp>
        <p:nvSpPr>
          <p:cNvPr id="40" name="Text Box 58"/>
          <p:cNvSpPr txBox="1">
            <a:spLocks noChangeArrowheads="1"/>
          </p:cNvSpPr>
          <p:nvPr/>
        </p:nvSpPr>
        <p:spPr bwMode="auto">
          <a:xfrm>
            <a:off x="3886521" y="2911838"/>
            <a:ext cx="110799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1200" b="1" dirty="0">
                <a:solidFill>
                  <a:schemeClr val="bg1"/>
                </a:solidFill>
                <a:latin typeface="微软雅黑" pitchFamily="34" charset="-122"/>
                <a:ea typeface="微软雅黑" pitchFamily="34" charset="-122"/>
              </a:rPr>
              <a:t>实体主体</a:t>
            </a:r>
          </a:p>
          <a:p>
            <a:pPr algn="ctr" eaLnBrk="1" hangingPunct="1"/>
            <a:r>
              <a:rPr kumimoji="1" lang="zh-CN" altLang="en-US" sz="1200" b="1" dirty="0">
                <a:solidFill>
                  <a:schemeClr val="bg1"/>
                </a:solidFill>
                <a:latin typeface="微软雅黑" pitchFamily="34" charset="-122"/>
                <a:ea typeface="微软雅黑" pitchFamily="34" charset="-122"/>
              </a:rPr>
              <a:t>（通常不用）</a:t>
            </a:r>
          </a:p>
        </p:txBody>
      </p:sp>
      <p:sp>
        <p:nvSpPr>
          <p:cNvPr id="41" name="Text Box 59"/>
          <p:cNvSpPr txBox="1">
            <a:spLocks noChangeArrowheads="1"/>
          </p:cNvSpPr>
          <p:nvPr/>
        </p:nvSpPr>
        <p:spPr bwMode="auto">
          <a:xfrm>
            <a:off x="6081026" y="1512654"/>
            <a:ext cx="64633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zh-CN" altLang="en-US" sz="1200" b="1">
                <a:latin typeface="微软雅黑" pitchFamily="34" charset="-122"/>
                <a:ea typeface="微软雅黑" pitchFamily="34" charset="-122"/>
              </a:rPr>
              <a:t>请求行</a:t>
            </a:r>
          </a:p>
        </p:txBody>
      </p:sp>
      <p:sp>
        <p:nvSpPr>
          <p:cNvPr id="42" name="Line 60"/>
          <p:cNvSpPr>
            <a:spLocks noChangeShapeType="1"/>
          </p:cNvSpPr>
          <p:nvPr/>
        </p:nvSpPr>
        <p:spPr bwMode="auto">
          <a:xfrm>
            <a:off x="2707874" y="2051998"/>
            <a:ext cx="0" cy="26656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43" name="Line 61"/>
          <p:cNvSpPr>
            <a:spLocks noChangeShapeType="1"/>
          </p:cNvSpPr>
          <p:nvPr/>
        </p:nvSpPr>
        <p:spPr bwMode="auto">
          <a:xfrm>
            <a:off x="2707874" y="2585119"/>
            <a:ext cx="0" cy="26552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44" name="Line 62"/>
          <p:cNvSpPr>
            <a:spLocks noChangeShapeType="1"/>
          </p:cNvSpPr>
          <p:nvPr/>
        </p:nvSpPr>
        <p:spPr bwMode="auto">
          <a:xfrm>
            <a:off x="3356211" y="2585119"/>
            <a:ext cx="0" cy="26552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45" name="Line 63"/>
          <p:cNvSpPr>
            <a:spLocks noChangeShapeType="1"/>
          </p:cNvSpPr>
          <p:nvPr/>
        </p:nvSpPr>
        <p:spPr bwMode="auto">
          <a:xfrm>
            <a:off x="4928176" y="2051998"/>
            <a:ext cx="0" cy="26656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46" name="Text Box 64"/>
          <p:cNvSpPr txBox="1">
            <a:spLocks noChangeArrowheads="1"/>
          </p:cNvSpPr>
          <p:nvPr/>
        </p:nvSpPr>
        <p:spPr bwMode="auto">
          <a:xfrm>
            <a:off x="3815778" y="1088439"/>
            <a:ext cx="492443"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zh-CN" altLang="en-US" sz="1200" b="1">
                <a:latin typeface="微软雅黑" pitchFamily="34" charset="-122"/>
                <a:ea typeface="微软雅黑" pitchFamily="34" charset="-122"/>
              </a:rPr>
              <a:t>空格</a:t>
            </a:r>
          </a:p>
        </p:txBody>
      </p:sp>
      <p:sp>
        <p:nvSpPr>
          <p:cNvPr id="47" name="Text Box 65"/>
          <p:cNvSpPr txBox="1">
            <a:spLocks noChangeArrowheads="1"/>
          </p:cNvSpPr>
          <p:nvPr/>
        </p:nvSpPr>
        <p:spPr bwMode="auto">
          <a:xfrm>
            <a:off x="5186612" y="1088439"/>
            <a:ext cx="800219"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zh-CN" altLang="en-US" sz="1200" b="1">
                <a:latin typeface="微软雅黑" pitchFamily="34" charset="-122"/>
                <a:ea typeface="微软雅黑" pitchFamily="34" charset="-122"/>
              </a:rPr>
              <a:t>回车换行</a:t>
            </a:r>
          </a:p>
        </p:txBody>
      </p:sp>
      <p:sp>
        <p:nvSpPr>
          <p:cNvPr id="48" name="Line 66"/>
          <p:cNvSpPr>
            <a:spLocks noChangeShapeType="1"/>
          </p:cNvSpPr>
          <p:nvPr/>
        </p:nvSpPr>
        <p:spPr bwMode="auto">
          <a:xfrm>
            <a:off x="4247254" y="1319734"/>
            <a:ext cx="288774" cy="200180"/>
          </a:xfrm>
          <a:prstGeom prst="line">
            <a:avLst/>
          </a:prstGeom>
          <a:noFill/>
          <a:ln w="19050">
            <a:solidFill>
              <a:srgbClr val="0000FF"/>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49" name="Line 67"/>
          <p:cNvSpPr>
            <a:spLocks noChangeShapeType="1"/>
          </p:cNvSpPr>
          <p:nvPr/>
        </p:nvSpPr>
        <p:spPr bwMode="auto">
          <a:xfrm flipH="1">
            <a:off x="3592174" y="1319734"/>
            <a:ext cx="314618" cy="200180"/>
          </a:xfrm>
          <a:prstGeom prst="line">
            <a:avLst/>
          </a:prstGeom>
          <a:noFill/>
          <a:ln w="19050">
            <a:solidFill>
              <a:srgbClr val="0000FF"/>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50" name="Line 68"/>
          <p:cNvSpPr>
            <a:spLocks noChangeShapeType="1"/>
          </p:cNvSpPr>
          <p:nvPr/>
        </p:nvSpPr>
        <p:spPr bwMode="auto">
          <a:xfrm>
            <a:off x="5609099" y="1319734"/>
            <a:ext cx="157309" cy="200180"/>
          </a:xfrm>
          <a:prstGeom prst="line">
            <a:avLst/>
          </a:prstGeom>
          <a:noFill/>
          <a:ln w="19050">
            <a:solidFill>
              <a:srgbClr val="0000FF"/>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51" name="Line 69"/>
          <p:cNvSpPr>
            <a:spLocks noChangeShapeType="1"/>
          </p:cNvSpPr>
          <p:nvPr/>
        </p:nvSpPr>
        <p:spPr bwMode="auto">
          <a:xfrm>
            <a:off x="3985446" y="2318560"/>
            <a:ext cx="0" cy="26656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52" name="Line 70"/>
          <p:cNvSpPr>
            <a:spLocks noChangeShapeType="1"/>
          </p:cNvSpPr>
          <p:nvPr/>
        </p:nvSpPr>
        <p:spPr bwMode="auto">
          <a:xfrm>
            <a:off x="3985446" y="1785438"/>
            <a:ext cx="0" cy="26656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53" name="Text Box 71"/>
          <p:cNvSpPr txBox="1">
            <a:spLocks noChangeArrowheads="1"/>
          </p:cNvSpPr>
          <p:nvPr/>
        </p:nvSpPr>
        <p:spPr bwMode="auto">
          <a:xfrm>
            <a:off x="3744379" y="2319596"/>
            <a:ext cx="227948"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en-US" altLang="zh-CN" sz="1200" b="1" dirty="0">
                <a:solidFill>
                  <a:schemeClr val="bg1"/>
                </a:solidFill>
                <a:latin typeface="微软雅黑" pitchFamily="34" charset="-122"/>
                <a:ea typeface="微软雅黑" pitchFamily="34" charset="-122"/>
              </a:rPr>
              <a:t>:</a:t>
            </a:r>
          </a:p>
        </p:txBody>
      </p:sp>
      <p:sp>
        <p:nvSpPr>
          <p:cNvPr id="54" name="Text Box 72"/>
          <p:cNvSpPr txBox="1">
            <a:spLocks noChangeArrowheads="1"/>
          </p:cNvSpPr>
          <p:nvPr/>
        </p:nvSpPr>
        <p:spPr bwMode="auto">
          <a:xfrm>
            <a:off x="5429318" y="1512654"/>
            <a:ext cx="56778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en-US" altLang="zh-CN" sz="1200" b="1">
                <a:latin typeface="微软雅黑" pitchFamily="34" charset="-122"/>
                <a:ea typeface="微软雅黑" pitchFamily="34" charset="-122"/>
              </a:rPr>
              <a:t>CRLF</a:t>
            </a:r>
          </a:p>
        </p:txBody>
      </p:sp>
      <p:sp>
        <p:nvSpPr>
          <p:cNvPr id="55" name="Text Box 75"/>
          <p:cNvSpPr txBox="1">
            <a:spLocks noChangeArrowheads="1"/>
          </p:cNvSpPr>
          <p:nvPr/>
        </p:nvSpPr>
        <p:spPr bwMode="auto">
          <a:xfrm>
            <a:off x="2710121" y="2579934"/>
            <a:ext cx="56778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en-US" altLang="zh-CN" sz="1200" b="1">
                <a:latin typeface="微软雅黑" pitchFamily="34" charset="-122"/>
                <a:ea typeface="微软雅黑" pitchFamily="34" charset="-122"/>
              </a:rPr>
              <a:t>CRLF</a:t>
            </a:r>
          </a:p>
        </p:txBody>
      </p:sp>
      <p:sp>
        <p:nvSpPr>
          <p:cNvPr id="57" name="Rectangle 132"/>
          <p:cNvSpPr>
            <a:spLocks noChangeArrowheads="1"/>
          </p:cNvSpPr>
          <p:nvPr/>
        </p:nvSpPr>
        <p:spPr bwMode="auto">
          <a:xfrm>
            <a:off x="4555129" y="1484652"/>
            <a:ext cx="948557" cy="328794"/>
          </a:xfrm>
          <a:prstGeom prst="rect">
            <a:avLst/>
          </a:prstGeom>
          <a:noFill/>
          <a:ln w="38100">
            <a:solidFill>
              <a:srgbClr val="CC00CC"/>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1200" b="1">
              <a:latin typeface="微软雅黑" pitchFamily="34" charset="-122"/>
              <a:ea typeface="微软雅黑" pitchFamily="34" charset="-122"/>
            </a:endParaRPr>
          </a:p>
        </p:txBody>
      </p:sp>
      <p:sp>
        <p:nvSpPr>
          <p:cNvPr id="59" name="Text Box 73"/>
          <p:cNvSpPr txBox="1">
            <a:spLocks noChangeArrowheads="1"/>
          </p:cNvSpPr>
          <p:nvPr/>
        </p:nvSpPr>
        <p:spPr bwMode="auto">
          <a:xfrm>
            <a:off x="4310177" y="2323745"/>
            <a:ext cx="601144" cy="276999"/>
          </a:xfrm>
          <a:prstGeom prst="rect">
            <a:avLst/>
          </a:prstGeom>
          <a:noFill/>
          <a:ln>
            <a:noFill/>
          </a:ln>
          <a:effectLst/>
          <a:extLst>
            <a:ext uri="{909E8E84-426E-40DD-AFC4-6F175D3DCCD1}">
              <a14:hiddenFill xmlns:a14="http://schemas.microsoft.com/office/drawing/2010/main">
                <a:solidFill>
                  <a:srgbClr val="CCEC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en-US" altLang="zh-CN" sz="1200" b="1">
                <a:latin typeface="微软雅黑" pitchFamily="34" charset="-122"/>
                <a:ea typeface="微软雅黑" pitchFamily="34" charset="-122"/>
              </a:rPr>
              <a:t>CRLF</a:t>
            </a:r>
          </a:p>
        </p:txBody>
      </p:sp>
      <p:sp>
        <p:nvSpPr>
          <p:cNvPr id="60" name="Text Box 74"/>
          <p:cNvSpPr txBox="1">
            <a:spLocks noChangeArrowheads="1"/>
          </p:cNvSpPr>
          <p:nvPr/>
        </p:nvSpPr>
        <p:spPr bwMode="auto">
          <a:xfrm>
            <a:off x="4314671" y="1794773"/>
            <a:ext cx="56778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en-US" altLang="zh-CN" sz="1200" b="1" dirty="0">
                <a:latin typeface="微软雅黑" pitchFamily="34" charset="-122"/>
                <a:ea typeface="微软雅黑" pitchFamily="34" charset="-122"/>
              </a:rPr>
              <a:t>CRLF</a:t>
            </a:r>
          </a:p>
        </p:txBody>
      </p:sp>
      <p:sp>
        <p:nvSpPr>
          <p:cNvPr id="61" name="矩形 60"/>
          <p:cNvSpPr/>
          <p:nvPr/>
        </p:nvSpPr>
        <p:spPr>
          <a:xfrm>
            <a:off x="1346773" y="3649974"/>
            <a:ext cx="6636391" cy="307777"/>
          </a:xfrm>
          <a:prstGeom prst="rect">
            <a:avLst/>
          </a:prstGeom>
          <a:solidFill>
            <a:srgbClr val="66FF66"/>
          </a:solidFill>
          <a:ln>
            <a:solidFill>
              <a:schemeClr val="tx1"/>
            </a:solidFill>
          </a:ln>
        </p:spPr>
        <p:txBody>
          <a:bodyPr wrap="square">
            <a:spAutoFit/>
          </a:bodyPr>
          <a:lstStyle/>
          <a:p>
            <a:r>
              <a:rPr kumimoji="1" lang="zh-CN" altLang="en-US" sz="1400" b="1" dirty="0">
                <a:latin typeface="微软雅黑" pitchFamily="34" charset="-122"/>
                <a:ea typeface="微软雅黑" pitchFamily="34" charset="-122"/>
              </a:rPr>
              <a:t>“版本”是 </a:t>
            </a:r>
            <a:r>
              <a:rPr kumimoji="1" lang="en-US" altLang="zh-CN" sz="1400" b="1" dirty="0">
                <a:latin typeface="微软雅黑" pitchFamily="34" charset="-122"/>
                <a:ea typeface="微软雅黑" pitchFamily="34" charset="-122"/>
              </a:rPr>
              <a:t>HTTP </a:t>
            </a:r>
            <a:r>
              <a:rPr kumimoji="1" lang="zh-CN" altLang="en-US" sz="1400" b="1" dirty="0">
                <a:latin typeface="微软雅黑" pitchFamily="34" charset="-122"/>
                <a:ea typeface="微软雅黑" pitchFamily="34" charset="-122"/>
              </a:rPr>
              <a:t>的版本。</a:t>
            </a:r>
          </a:p>
        </p:txBody>
      </p:sp>
    </p:spTree>
    <p:extLst>
      <p:ext uri="{BB962C8B-B14F-4D97-AF65-F5344CB8AC3E}">
        <p14:creationId xmlns:p14="http://schemas.microsoft.com/office/powerpoint/2010/main" val="2917167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3000" fill="hold" grpId="0" nodeType="afterEffect">
                                  <p:stCondLst>
                                    <p:cond delay="750"/>
                                  </p:stCondLst>
                                  <p:childTnLst>
                                    <p:anim calcmode="discrete" valueType="str">
                                      <p:cBhvr>
                                        <p:cTn id="6" dur="500" fill="hold"/>
                                        <p:tgtEl>
                                          <p:spTgt spid="57"/>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圆角矩形 64"/>
          <p:cNvSpPr/>
          <p:nvPr/>
        </p:nvSpPr>
        <p:spPr>
          <a:xfrm>
            <a:off x="556963" y="1057072"/>
            <a:ext cx="8048775" cy="331493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AutoShape 5"/>
          <p:cNvSpPr>
            <a:spLocks noChangeArrowheads="1"/>
          </p:cNvSpPr>
          <p:nvPr/>
        </p:nvSpPr>
        <p:spPr bwMode="auto">
          <a:xfrm>
            <a:off x="556963" y="656538"/>
            <a:ext cx="8048776"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67" name="矩形 66"/>
          <p:cNvSpPr/>
          <p:nvPr/>
        </p:nvSpPr>
        <p:spPr>
          <a:xfrm>
            <a:off x="645268" y="614298"/>
            <a:ext cx="3787191" cy="400110"/>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b="1" dirty="0">
                <a:latin typeface="微软雅黑" pitchFamily="34" charset="-122"/>
                <a:ea typeface="微软雅黑" pitchFamily="34" charset="-122"/>
              </a:rPr>
              <a:t>HTTP </a:t>
            </a:r>
            <a:r>
              <a:rPr lang="zh-CN" altLang="en-US" sz="2000" b="1" dirty="0">
                <a:latin typeface="微软雅黑" pitchFamily="34" charset="-122"/>
                <a:ea typeface="微软雅黑" pitchFamily="34" charset="-122"/>
              </a:rPr>
              <a:t>的报文结构（响应报文）</a:t>
            </a:r>
          </a:p>
        </p:txBody>
      </p:sp>
      <p:sp>
        <p:nvSpPr>
          <p:cNvPr id="5" name="Rectangle 51"/>
          <p:cNvSpPr>
            <a:spLocks noChangeArrowheads="1"/>
          </p:cNvSpPr>
          <p:nvPr/>
        </p:nvSpPr>
        <p:spPr bwMode="auto">
          <a:xfrm>
            <a:off x="2707874" y="2318560"/>
            <a:ext cx="2220302" cy="266560"/>
          </a:xfrm>
          <a:prstGeom prst="rect">
            <a:avLst/>
          </a:prstGeom>
          <a:solidFill>
            <a:srgbClr val="0000FF"/>
          </a:solidFill>
          <a:ln w="9525">
            <a:solidFill>
              <a:schemeClr val="tx1"/>
            </a:solidFill>
            <a:miter lim="800000"/>
            <a:headEnd/>
            <a:tailEnd/>
          </a:ln>
          <a:effectLst/>
          <a:extLst/>
        </p:spPr>
        <p:txBody>
          <a:bodyPr wrap="none" anchor="ctr"/>
          <a:lstStyle/>
          <a:p>
            <a:pPr eaLnBrk="1" hangingPunct="1"/>
            <a:endParaRPr lang="zh-CN" altLang="en-US" sz="1200" b="1">
              <a:latin typeface="微软雅黑" pitchFamily="34" charset="-122"/>
              <a:ea typeface="微软雅黑" pitchFamily="34" charset="-122"/>
            </a:endParaRPr>
          </a:p>
        </p:txBody>
      </p:sp>
      <p:sp>
        <p:nvSpPr>
          <p:cNvPr id="6" name="Rectangle 43"/>
          <p:cNvSpPr>
            <a:spLocks noChangeArrowheads="1"/>
          </p:cNvSpPr>
          <p:nvPr/>
        </p:nvSpPr>
        <p:spPr bwMode="auto">
          <a:xfrm>
            <a:off x="2707874" y="1785438"/>
            <a:ext cx="2220302" cy="266560"/>
          </a:xfrm>
          <a:prstGeom prst="rect">
            <a:avLst/>
          </a:prstGeom>
          <a:solidFill>
            <a:srgbClr val="0000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1200" b="1">
              <a:latin typeface="微软雅黑" pitchFamily="34" charset="-122"/>
              <a:ea typeface="微软雅黑" pitchFamily="34" charset="-122"/>
            </a:endParaRPr>
          </a:p>
        </p:txBody>
      </p:sp>
      <p:sp>
        <p:nvSpPr>
          <p:cNvPr id="7" name="Rectangle 34"/>
          <p:cNvSpPr>
            <a:spLocks noChangeArrowheads="1"/>
          </p:cNvSpPr>
          <p:nvPr/>
        </p:nvSpPr>
        <p:spPr bwMode="auto">
          <a:xfrm>
            <a:off x="2707874" y="1519914"/>
            <a:ext cx="3398995" cy="265524"/>
          </a:xfrm>
          <a:prstGeom prst="rect">
            <a:avLst/>
          </a:prstGeom>
          <a:solidFill>
            <a:srgbClr val="66FF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1200" b="1">
              <a:latin typeface="微软雅黑" pitchFamily="34" charset="-122"/>
              <a:ea typeface="微软雅黑" pitchFamily="34" charset="-122"/>
            </a:endParaRPr>
          </a:p>
        </p:txBody>
      </p:sp>
      <p:sp>
        <p:nvSpPr>
          <p:cNvPr id="8" name="Rectangle 23"/>
          <p:cNvSpPr>
            <a:spLocks noChangeArrowheads="1"/>
          </p:cNvSpPr>
          <p:nvPr/>
        </p:nvSpPr>
        <p:spPr bwMode="auto">
          <a:xfrm>
            <a:off x="4300064" y="2324783"/>
            <a:ext cx="628112" cy="254114"/>
          </a:xfrm>
          <a:prstGeom prst="rect">
            <a:avLst/>
          </a:prstGeom>
          <a:solidFill>
            <a:srgbClr val="00B0F0"/>
          </a:solidFill>
          <a:ln>
            <a:noFill/>
          </a:ln>
          <a:effectLst/>
          <a:extLst/>
        </p:spPr>
        <p:txBody>
          <a:bodyPr wrap="none" anchor="ctr"/>
          <a:lstStyle/>
          <a:p>
            <a:pPr eaLnBrk="1" hangingPunct="1"/>
            <a:endParaRPr lang="zh-CN" altLang="en-US" sz="1200" b="1">
              <a:latin typeface="微软雅黑" pitchFamily="34" charset="-122"/>
              <a:ea typeface="微软雅黑" pitchFamily="34" charset="-122"/>
            </a:endParaRPr>
          </a:p>
        </p:txBody>
      </p:sp>
      <p:sp>
        <p:nvSpPr>
          <p:cNvPr id="9" name="Rectangle 24"/>
          <p:cNvSpPr>
            <a:spLocks noChangeArrowheads="1"/>
          </p:cNvSpPr>
          <p:nvPr/>
        </p:nvSpPr>
        <p:spPr bwMode="auto">
          <a:xfrm>
            <a:off x="2712369" y="2597566"/>
            <a:ext cx="643842" cy="253077"/>
          </a:xfrm>
          <a:prstGeom prst="rect">
            <a:avLst/>
          </a:prstGeom>
          <a:solidFill>
            <a:srgbClr val="00B0F0"/>
          </a:solidFill>
          <a:ln>
            <a:noFill/>
          </a:ln>
          <a:effectLst/>
          <a:extLst/>
        </p:spPr>
        <p:txBody>
          <a:bodyPr wrap="none" anchor="ctr"/>
          <a:lstStyle/>
          <a:p>
            <a:pPr eaLnBrk="1" hangingPunct="1"/>
            <a:endParaRPr lang="zh-CN" altLang="en-US" sz="1200" b="1">
              <a:latin typeface="微软雅黑" pitchFamily="34" charset="-122"/>
              <a:ea typeface="微软雅黑" pitchFamily="34" charset="-122"/>
            </a:endParaRPr>
          </a:p>
        </p:txBody>
      </p:sp>
      <p:sp>
        <p:nvSpPr>
          <p:cNvPr id="10" name="Rectangle 25"/>
          <p:cNvSpPr>
            <a:spLocks noChangeArrowheads="1"/>
          </p:cNvSpPr>
          <p:nvPr/>
        </p:nvSpPr>
        <p:spPr bwMode="auto">
          <a:xfrm>
            <a:off x="4300064" y="1791661"/>
            <a:ext cx="628112" cy="260337"/>
          </a:xfrm>
          <a:prstGeom prst="rect">
            <a:avLst/>
          </a:prstGeom>
          <a:solidFill>
            <a:srgbClr val="00B0F0"/>
          </a:solidFill>
          <a:ln>
            <a:noFill/>
          </a:ln>
          <a:effectLst/>
          <a:extLst/>
        </p:spPr>
        <p:txBody>
          <a:bodyPr wrap="none" anchor="ctr"/>
          <a:lstStyle/>
          <a:p>
            <a:pPr eaLnBrk="1" hangingPunct="1"/>
            <a:endParaRPr lang="zh-CN" altLang="en-US" sz="1200" b="1">
              <a:latin typeface="微软雅黑" pitchFamily="34" charset="-122"/>
              <a:ea typeface="微软雅黑" pitchFamily="34" charset="-122"/>
            </a:endParaRPr>
          </a:p>
        </p:txBody>
      </p:sp>
      <p:sp>
        <p:nvSpPr>
          <p:cNvPr id="11" name="Rectangle 26"/>
          <p:cNvSpPr>
            <a:spLocks noChangeArrowheads="1"/>
          </p:cNvSpPr>
          <p:nvPr/>
        </p:nvSpPr>
        <p:spPr bwMode="auto">
          <a:xfrm>
            <a:off x="3906792" y="2324782"/>
            <a:ext cx="85396" cy="260337"/>
          </a:xfrm>
          <a:prstGeom prst="rect">
            <a:avLst/>
          </a:prstGeom>
          <a:solidFill>
            <a:srgbClr val="CCE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1200" b="1">
              <a:latin typeface="微软雅黑" pitchFamily="34" charset="-122"/>
              <a:ea typeface="微软雅黑" pitchFamily="34" charset="-122"/>
            </a:endParaRPr>
          </a:p>
        </p:txBody>
      </p:sp>
      <p:sp>
        <p:nvSpPr>
          <p:cNvPr id="12" name="Rectangle 27"/>
          <p:cNvSpPr>
            <a:spLocks noChangeArrowheads="1"/>
          </p:cNvSpPr>
          <p:nvPr/>
        </p:nvSpPr>
        <p:spPr bwMode="auto">
          <a:xfrm>
            <a:off x="3906792" y="1791661"/>
            <a:ext cx="78654" cy="260337"/>
          </a:xfrm>
          <a:prstGeom prst="rect">
            <a:avLst/>
          </a:prstGeom>
          <a:solidFill>
            <a:srgbClr val="CCE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1200" b="1">
              <a:latin typeface="微软雅黑" pitchFamily="34" charset="-122"/>
              <a:ea typeface="微软雅黑" pitchFamily="34" charset="-122"/>
            </a:endParaRPr>
          </a:p>
        </p:txBody>
      </p:sp>
      <p:sp>
        <p:nvSpPr>
          <p:cNvPr id="13" name="Line 28"/>
          <p:cNvSpPr>
            <a:spLocks noChangeShapeType="1"/>
          </p:cNvSpPr>
          <p:nvPr/>
        </p:nvSpPr>
        <p:spPr bwMode="auto">
          <a:xfrm>
            <a:off x="3809036" y="2318560"/>
            <a:ext cx="0" cy="26656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4" name="Line 29"/>
          <p:cNvSpPr>
            <a:spLocks noChangeShapeType="1"/>
          </p:cNvSpPr>
          <p:nvPr/>
        </p:nvSpPr>
        <p:spPr bwMode="auto">
          <a:xfrm>
            <a:off x="4300064" y="2318560"/>
            <a:ext cx="0" cy="26656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5" name="Line 30"/>
          <p:cNvSpPr>
            <a:spLocks noChangeShapeType="1"/>
          </p:cNvSpPr>
          <p:nvPr/>
        </p:nvSpPr>
        <p:spPr bwMode="auto">
          <a:xfrm>
            <a:off x="3906792" y="2318560"/>
            <a:ext cx="0" cy="26656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6" name="Rectangle 31"/>
          <p:cNvSpPr>
            <a:spLocks noChangeArrowheads="1"/>
          </p:cNvSpPr>
          <p:nvPr/>
        </p:nvSpPr>
        <p:spPr bwMode="auto">
          <a:xfrm>
            <a:off x="5458532" y="1526138"/>
            <a:ext cx="648337" cy="259300"/>
          </a:xfrm>
          <a:prstGeom prst="rect">
            <a:avLst/>
          </a:prstGeom>
          <a:solidFill>
            <a:srgbClr val="00B0F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1200" b="1">
              <a:latin typeface="微软雅黑" pitchFamily="34" charset="-122"/>
              <a:ea typeface="微软雅黑" pitchFamily="34" charset="-122"/>
            </a:endParaRPr>
          </a:p>
        </p:txBody>
      </p:sp>
      <p:sp>
        <p:nvSpPr>
          <p:cNvPr id="17" name="Rectangle 32"/>
          <p:cNvSpPr>
            <a:spLocks noChangeArrowheads="1"/>
          </p:cNvSpPr>
          <p:nvPr/>
        </p:nvSpPr>
        <p:spPr bwMode="auto">
          <a:xfrm>
            <a:off x="4515802" y="1526138"/>
            <a:ext cx="78654" cy="259300"/>
          </a:xfrm>
          <a:prstGeom prst="rect">
            <a:avLst/>
          </a:prstGeom>
          <a:solidFill>
            <a:srgbClr val="CCE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1200" b="1">
              <a:latin typeface="微软雅黑" pitchFamily="34" charset="-122"/>
              <a:ea typeface="微软雅黑" pitchFamily="34" charset="-122"/>
            </a:endParaRPr>
          </a:p>
        </p:txBody>
      </p:sp>
      <p:sp>
        <p:nvSpPr>
          <p:cNvPr id="18" name="Rectangle 33"/>
          <p:cNvSpPr>
            <a:spLocks noChangeArrowheads="1"/>
          </p:cNvSpPr>
          <p:nvPr/>
        </p:nvSpPr>
        <p:spPr bwMode="auto">
          <a:xfrm>
            <a:off x="3573073" y="1526138"/>
            <a:ext cx="78654" cy="259300"/>
          </a:xfrm>
          <a:prstGeom prst="rect">
            <a:avLst/>
          </a:prstGeom>
          <a:solidFill>
            <a:srgbClr val="CCE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1200" b="1">
              <a:latin typeface="微软雅黑" pitchFamily="34" charset="-122"/>
              <a:ea typeface="微软雅黑" pitchFamily="34" charset="-122"/>
            </a:endParaRPr>
          </a:p>
        </p:txBody>
      </p:sp>
      <p:sp>
        <p:nvSpPr>
          <p:cNvPr id="19" name="Text Box 35"/>
          <p:cNvSpPr txBox="1">
            <a:spLocks noChangeArrowheads="1"/>
          </p:cNvSpPr>
          <p:nvPr/>
        </p:nvSpPr>
        <p:spPr bwMode="auto">
          <a:xfrm>
            <a:off x="2829227" y="1512654"/>
            <a:ext cx="63190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r>
              <a:rPr kumimoji="1" lang="zh-CN" altLang="en-US" sz="1200" b="1" dirty="0">
                <a:latin typeface="微软雅黑" pitchFamily="34" charset="-122"/>
                <a:ea typeface="微软雅黑" pitchFamily="34" charset="-122"/>
              </a:rPr>
              <a:t>版   本</a:t>
            </a:r>
          </a:p>
        </p:txBody>
      </p:sp>
      <p:sp>
        <p:nvSpPr>
          <p:cNvPr id="20" name="Line 36"/>
          <p:cNvSpPr>
            <a:spLocks noChangeShapeType="1"/>
          </p:cNvSpPr>
          <p:nvPr/>
        </p:nvSpPr>
        <p:spPr bwMode="auto">
          <a:xfrm>
            <a:off x="3573073" y="1519914"/>
            <a:ext cx="0" cy="26552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21" name="Line 37"/>
          <p:cNvSpPr>
            <a:spLocks noChangeShapeType="1"/>
          </p:cNvSpPr>
          <p:nvPr/>
        </p:nvSpPr>
        <p:spPr bwMode="auto">
          <a:xfrm>
            <a:off x="3651727" y="1519914"/>
            <a:ext cx="0" cy="26552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22" name="Line 38"/>
          <p:cNvSpPr>
            <a:spLocks noChangeShapeType="1"/>
          </p:cNvSpPr>
          <p:nvPr/>
        </p:nvSpPr>
        <p:spPr bwMode="auto">
          <a:xfrm>
            <a:off x="4515802" y="1519914"/>
            <a:ext cx="0" cy="26552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23" name="Line 39"/>
          <p:cNvSpPr>
            <a:spLocks noChangeShapeType="1"/>
          </p:cNvSpPr>
          <p:nvPr/>
        </p:nvSpPr>
        <p:spPr bwMode="auto">
          <a:xfrm>
            <a:off x="4594456" y="1519914"/>
            <a:ext cx="0" cy="26552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24" name="Line 40"/>
          <p:cNvSpPr>
            <a:spLocks noChangeShapeType="1"/>
          </p:cNvSpPr>
          <p:nvPr/>
        </p:nvSpPr>
        <p:spPr bwMode="auto">
          <a:xfrm>
            <a:off x="5458532" y="1519914"/>
            <a:ext cx="0" cy="26552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25" name="Text Box 41"/>
          <p:cNvSpPr txBox="1">
            <a:spLocks noChangeArrowheads="1"/>
          </p:cNvSpPr>
          <p:nvPr/>
        </p:nvSpPr>
        <p:spPr bwMode="auto">
          <a:xfrm>
            <a:off x="3802295" y="1512654"/>
            <a:ext cx="64633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r>
              <a:rPr kumimoji="1" lang="zh-CN" altLang="en-US" sz="1200" b="1" dirty="0">
                <a:latin typeface="微软雅黑" pitchFamily="34" charset="-122"/>
                <a:ea typeface="微软雅黑" pitchFamily="34" charset="-122"/>
              </a:rPr>
              <a:t>状态码</a:t>
            </a:r>
          </a:p>
        </p:txBody>
      </p:sp>
      <p:sp>
        <p:nvSpPr>
          <p:cNvPr id="26" name="Text Box 42"/>
          <p:cNvSpPr txBox="1">
            <a:spLocks noChangeArrowheads="1"/>
          </p:cNvSpPr>
          <p:nvPr/>
        </p:nvSpPr>
        <p:spPr bwMode="auto">
          <a:xfrm>
            <a:off x="4684347" y="1512654"/>
            <a:ext cx="63190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r>
              <a:rPr kumimoji="1" lang="zh-CN" altLang="en-US" sz="1200" b="1" dirty="0">
                <a:latin typeface="微软雅黑" pitchFamily="34" charset="-122"/>
                <a:ea typeface="微软雅黑" pitchFamily="34" charset="-122"/>
              </a:rPr>
              <a:t>短   语</a:t>
            </a:r>
          </a:p>
        </p:txBody>
      </p:sp>
      <p:sp>
        <p:nvSpPr>
          <p:cNvPr id="27" name="Text Box 44"/>
          <p:cNvSpPr txBox="1">
            <a:spLocks noChangeArrowheads="1"/>
          </p:cNvSpPr>
          <p:nvPr/>
        </p:nvSpPr>
        <p:spPr bwMode="auto">
          <a:xfrm>
            <a:off x="2713492" y="1782326"/>
            <a:ext cx="9541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zh-CN" altLang="en-US" sz="1200" b="1" dirty="0">
                <a:solidFill>
                  <a:schemeClr val="bg1"/>
                </a:solidFill>
                <a:latin typeface="微软雅黑" pitchFamily="34" charset="-122"/>
                <a:ea typeface="微软雅黑" pitchFamily="34" charset="-122"/>
              </a:rPr>
              <a:t>首部字段名</a:t>
            </a:r>
          </a:p>
        </p:txBody>
      </p:sp>
      <p:sp>
        <p:nvSpPr>
          <p:cNvPr id="28" name="Line 45"/>
          <p:cNvSpPr>
            <a:spLocks noChangeShapeType="1"/>
          </p:cNvSpPr>
          <p:nvPr/>
        </p:nvSpPr>
        <p:spPr bwMode="auto">
          <a:xfrm>
            <a:off x="3809036" y="1785438"/>
            <a:ext cx="0" cy="26656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29" name="Line 46"/>
          <p:cNvSpPr>
            <a:spLocks noChangeShapeType="1"/>
          </p:cNvSpPr>
          <p:nvPr/>
        </p:nvSpPr>
        <p:spPr bwMode="auto">
          <a:xfrm>
            <a:off x="4300064" y="1785438"/>
            <a:ext cx="0" cy="26656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30" name="Text Box 47"/>
          <p:cNvSpPr txBox="1">
            <a:spLocks noChangeArrowheads="1"/>
          </p:cNvSpPr>
          <p:nvPr/>
        </p:nvSpPr>
        <p:spPr bwMode="auto">
          <a:xfrm>
            <a:off x="5091103" y="2054073"/>
            <a:ext cx="64633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zh-CN" altLang="en-US" sz="1200" b="1">
                <a:latin typeface="微软雅黑" pitchFamily="34" charset="-122"/>
                <a:ea typeface="微软雅黑" pitchFamily="34" charset="-122"/>
              </a:rPr>
              <a:t>首部行</a:t>
            </a:r>
          </a:p>
        </p:txBody>
      </p:sp>
      <p:sp>
        <p:nvSpPr>
          <p:cNvPr id="31" name="Line 48"/>
          <p:cNvSpPr>
            <a:spLocks noChangeShapeType="1"/>
          </p:cNvSpPr>
          <p:nvPr/>
        </p:nvSpPr>
        <p:spPr bwMode="auto">
          <a:xfrm>
            <a:off x="3906792" y="1785438"/>
            <a:ext cx="0" cy="26656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32" name="Text Box 49"/>
          <p:cNvSpPr txBox="1">
            <a:spLocks noChangeArrowheads="1"/>
          </p:cNvSpPr>
          <p:nvPr/>
        </p:nvSpPr>
        <p:spPr bwMode="auto">
          <a:xfrm>
            <a:off x="3744379" y="1783364"/>
            <a:ext cx="227948"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en-US" altLang="zh-CN" sz="1200" b="1">
                <a:solidFill>
                  <a:schemeClr val="bg1"/>
                </a:solidFill>
                <a:latin typeface="微软雅黑" pitchFamily="34" charset="-122"/>
                <a:ea typeface="微软雅黑" pitchFamily="34" charset="-122"/>
              </a:rPr>
              <a:t>:</a:t>
            </a:r>
          </a:p>
        </p:txBody>
      </p:sp>
      <p:sp>
        <p:nvSpPr>
          <p:cNvPr id="33" name="Text Box 50"/>
          <p:cNvSpPr txBox="1">
            <a:spLocks noChangeArrowheads="1"/>
          </p:cNvSpPr>
          <p:nvPr/>
        </p:nvSpPr>
        <p:spPr bwMode="auto">
          <a:xfrm>
            <a:off x="3993312" y="1787513"/>
            <a:ext cx="33855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zh-CN" altLang="en-US" sz="1200" b="1" dirty="0">
                <a:solidFill>
                  <a:schemeClr val="bg1"/>
                </a:solidFill>
                <a:latin typeface="微软雅黑" pitchFamily="34" charset="-122"/>
                <a:ea typeface="微软雅黑" pitchFamily="34" charset="-122"/>
              </a:rPr>
              <a:t>值</a:t>
            </a:r>
          </a:p>
        </p:txBody>
      </p:sp>
      <p:sp>
        <p:nvSpPr>
          <p:cNvPr id="34" name="Text Box 52"/>
          <p:cNvSpPr txBox="1">
            <a:spLocks noChangeArrowheads="1"/>
          </p:cNvSpPr>
          <p:nvPr/>
        </p:nvSpPr>
        <p:spPr bwMode="auto">
          <a:xfrm>
            <a:off x="2710122" y="2310262"/>
            <a:ext cx="9541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zh-CN" altLang="en-US" sz="1200" b="1" dirty="0">
                <a:solidFill>
                  <a:schemeClr val="bg1"/>
                </a:solidFill>
                <a:latin typeface="微软雅黑" pitchFamily="34" charset="-122"/>
                <a:ea typeface="微软雅黑" pitchFamily="34" charset="-122"/>
              </a:rPr>
              <a:t>首部字段名</a:t>
            </a:r>
          </a:p>
        </p:txBody>
      </p:sp>
      <p:sp>
        <p:nvSpPr>
          <p:cNvPr id="35" name="Text Box 53"/>
          <p:cNvSpPr txBox="1">
            <a:spLocks noChangeArrowheads="1"/>
          </p:cNvSpPr>
          <p:nvPr/>
        </p:nvSpPr>
        <p:spPr bwMode="auto">
          <a:xfrm>
            <a:off x="4010166" y="2318560"/>
            <a:ext cx="33855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zh-CN" altLang="en-US" sz="1200" b="1" dirty="0">
                <a:solidFill>
                  <a:schemeClr val="bg1"/>
                </a:solidFill>
                <a:latin typeface="微软雅黑" pitchFamily="34" charset="-122"/>
                <a:ea typeface="微软雅黑" pitchFamily="34" charset="-122"/>
              </a:rPr>
              <a:t>值</a:t>
            </a:r>
          </a:p>
        </p:txBody>
      </p:sp>
      <p:sp>
        <p:nvSpPr>
          <p:cNvPr id="36" name="Text Box 54"/>
          <p:cNvSpPr txBox="1">
            <a:spLocks noChangeArrowheads="1"/>
          </p:cNvSpPr>
          <p:nvPr/>
        </p:nvSpPr>
        <p:spPr bwMode="auto">
          <a:xfrm>
            <a:off x="3730382" y="2723068"/>
            <a:ext cx="227948"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en-US" altLang="zh-CN" sz="1200" b="1">
                <a:latin typeface="微软雅黑" pitchFamily="34" charset="-122"/>
                <a:ea typeface="微软雅黑" pitchFamily="34" charset="-122"/>
              </a:rPr>
              <a:t>:</a:t>
            </a:r>
          </a:p>
        </p:txBody>
      </p:sp>
      <p:sp>
        <p:nvSpPr>
          <p:cNvPr id="37" name="Text Box 55"/>
          <p:cNvSpPr txBox="1">
            <a:spLocks noChangeArrowheads="1"/>
          </p:cNvSpPr>
          <p:nvPr/>
        </p:nvSpPr>
        <p:spPr bwMode="auto">
          <a:xfrm rot="16200000">
            <a:off x="3228345" y="2064411"/>
            <a:ext cx="332142"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en-US" altLang="zh-CN" sz="1200" b="1">
                <a:latin typeface="微软雅黑" pitchFamily="34" charset="-122"/>
                <a:ea typeface="微软雅黑" pitchFamily="34" charset="-122"/>
              </a:rPr>
              <a:t>…</a:t>
            </a:r>
          </a:p>
        </p:txBody>
      </p:sp>
      <p:sp>
        <p:nvSpPr>
          <p:cNvPr id="38" name="AutoShape 56"/>
          <p:cNvSpPr>
            <a:spLocks/>
          </p:cNvSpPr>
          <p:nvPr/>
        </p:nvSpPr>
        <p:spPr bwMode="auto">
          <a:xfrm>
            <a:off x="4977616" y="1819666"/>
            <a:ext cx="157309" cy="765455"/>
          </a:xfrm>
          <a:prstGeom prst="rightBrace">
            <a:avLst>
              <a:gd name="adj1" fmla="val 43929"/>
              <a:gd name="adj2" fmla="val 50000"/>
            </a:avLst>
          </a:prstGeom>
          <a:noFill/>
          <a:ln w="19050">
            <a:solidFill>
              <a:srgbClr val="333399"/>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1200" b="1">
              <a:latin typeface="微软雅黑" pitchFamily="34" charset="-122"/>
              <a:ea typeface="微软雅黑" pitchFamily="34" charset="-122"/>
            </a:endParaRPr>
          </a:p>
        </p:txBody>
      </p:sp>
      <p:sp>
        <p:nvSpPr>
          <p:cNvPr id="39" name="Rectangle 57"/>
          <p:cNvSpPr>
            <a:spLocks noChangeArrowheads="1"/>
          </p:cNvSpPr>
          <p:nvPr/>
        </p:nvSpPr>
        <p:spPr bwMode="auto">
          <a:xfrm>
            <a:off x="2707874" y="2850644"/>
            <a:ext cx="3537202" cy="599502"/>
          </a:xfrm>
          <a:prstGeom prst="rect">
            <a:avLst/>
          </a:prstGeom>
          <a:solidFill>
            <a:srgbClr val="0000FF"/>
          </a:solidFill>
          <a:ln w="9525">
            <a:solidFill>
              <a:schemeClr val="tx1"/>
            </a:solidFill>
            <a:miter lim="800000"/>
            <a:headEnd/>
            <a:tailEnd/>
          </a:ln>
          <a:effectLst/>
          <a:extLst/>
        </p:spPr>
        <p:txBody>
          <a:bodyPr wrap="none" anchor="ctr"/>
          <a:lstStyle/>
          <a:p>
            <a:pPr eaLnBrk="1" hangingPunct="1"/>
            <a:endParaRPr lang="zh-CN" altLang="en-US" sz="1200" b="1">
              <a:latin typeface="微软雅黑" pitchFamily="34" charset="-122"/>
              <a:ea typeface="微软雅黑" pitchFamily="34" charset="-122"/>
            </a:endParaRPr>
          </a:p>
        </p:txBody>
      </p:sp>
      <p:sp>
        <p:nvSpPr>
          <p:cNvPr id="40" name="Text Box 58"/>
          <p:cNvSpPr txBox="1">
            <a:spLocks noChangeArrowheads="1"/>
          </p:cNvSpPr>
          <p:nvPr/>
        </p:nvSpPr>
        <p:spPr bwMode="auto">
          <a:xfrm>
            <a:off x="3578744" y="2911838"/>
            <a:ext cx="172355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algn="ctr" eaLnBrk="1" hangingPunct="1"/>
            <a:r>
              <a:rPr kumimoji="1" lang="zh-CN" altLang="en-US" sz="1200" b="1" dirty="0">
                <a:solidFill>
                  <a:schemeClr val="bg1"/>
                </a:solidFill>
                <a:latin typeface="微软雅黑" pitchFamily="34" charset="-122"/>
                <a:ea typeface="微软雅黑" pitchFamily="34" charset="-122"/>
              </a:rPr>
              <a:t>实体主体</a:t>
            </a:r>
          </a:p>
          <a:p>
            <a:pPr algn="ctr"/>
            <a:r>
              <a:rPr kumimoji="1" lang="zh-CN" altLang="en-US" sz="1200" b="1" dirty="0">
                <a:solidFill>
                  <a:schemeClr val="bg1"/>
                </a:solidFill>
                <a:latin typeface="微软雅黑" pitchFamily="34" charset="-122"/>
                <a:ea typeface="微软雅黑" pitchFamily="34" charset="-122"/>
              </a:rPr>
              <a:t>（有些响应报文不用）</a:t>
            </a:r>
          </a:p>
        </p:txBody>
      </p:sp>
      <p:sp>
        <p:nvSpPr>
          <p:cNvPr id="41" name="Text Box 59"/>
          <p:cNvSpPr txBox="1">
            <a:spLocks noChangeArrowheads="1"/>
          </p:cNvSpPr>
          <p:nvPr/>
        </p:nvSpPr>
        <p:spPr bwMode="auto">
          <a:xfrm>
            <a:off x="6081026" y="1512654"/>
            <a:ext cx="64633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r>
              <a:rPr kumimoji="1" lang="zh-CN" altLang="en-US" sz="1200" b="1" dirty="0">
                <a:latin typeface="微软雅黑" pitchFamily="34" charset="-122"/>
                <a:ea typeface="微软雅黑" pitchFamily="34" charset="-122"/>
              </a:rPr>
              <a:t>状态行</a:t>
            </a:r>
          </a:p>
        </p:txBody>
      </p:sp>
      <p:sp>
        <p:nvSpPr>
          <p:cNvPr id="42" name="Line 60"/>
          <p:cNvSpPr>
            <a:spLocks noChangeShapeType="1"/>
          </p:cNvSpPr>
          <p:nvPr/>
        </p:nvSpPr>
        <p:spPr bwMode="auto">
          <a:xfrm>
            <a:off x="2707874" y="2051998"/>
            <a:ext cx="0" cy="26656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43" name="Line 61"/>
          <p:cNvSpPr>
            <a:spLocks noChangeShapeType="1"/>
          </p:cNvSpPr>
          <p:nvPr/>
        </p:nvSpPr>
        <p:spPr bwMode="auto">
          <a:xfrm>
            <a:off x="2707874" y="2585119"/>
            <a:ext cx="0" cy="26552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44" name="Line 62"/>
          <p:cNvSpPr>
            <a:spLocks noChangeShapeType="1"/>
          </p:cNvSpPr>
          <p:nvPr/>
        </p:nvSpPr>
        <p:spPr bwMode="auto">
          <a:xfrm>
            <a:off x="3356211" y="2585119"/>
            <a:ext cx="0" cy="26552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45" name="Line 63"/>
          <p:cNvSpPr>
            <a:spLocks noChangeShapeType="1"/>
          </p:cNvSpPr>
          <p:nvPr/>
        </p:nvSpPr>
        <p:spPr bwMode="auto">
          <a:xfrm>
            <a:off x="4928176" y="2051998"/>
            <a:ext cx="0" cy="26656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46" name="Text Box 64"/>
          <p:cNvSpPr txBox="1">
            <a:spLocks noChangeArrowheads="1"/>
          </p:cNvSpPr>
          <p:nvPr/>
        </p:nvSpPr>
        <p:spPr bwMode="auto">
          <a:xfrm>
            <a:off x="3815778" y="1088439"/>
            <a:ext cx="492443"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zh-CN" altLang="en-US" sz="1200" b="1">
                <a:latin typeface="微软雅黑" pitchFamily="34" charset="-122"/>
                <a:ea typeface="微软雅黑" pitchFamily="34" charset="-122"/>
              </a:rPr>
              <a:t>空格</a:t>
            </a:r>
          </a:p>
        </p:txBody>
      </p:sp>
      <p:sp>
        <p:nvSpPr>
          <p:cNvPr id="47" name="Text Box 65"/>
          <p:cNvSpPr txBox="1">
            <a:spLocks noChangeArrowheads="1"/>
          </p:cNvSpPr>
          <p:nvPr/>
        </p:nvSpPr>
        <p:spPr bwMode="auto">
          <a:xfrm>
            <a:off x="5186612" y="1088439"/>
            <a:ext cx="800219"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zh-CN" altLang="en-US" sz="1200" b="1">
                <a:latin typeface="微软雅黑" pitchFamily="34" charset="-122"/>
                <a:ea typeface="微软雅黑" pitchFamily="34" charset="-122"/>
              </a:rPr>
              <a:t>回车换行</a:t>
            </a:r>
          </a:p>
        </p:txBody>
      </p:sp>
      <p:sp>
        <p:nvSpPr>
          <p:cNvPr id="48" name="Line 66"/>
          <p:cNvSpPr>
            <a:spLocks noChangeShapeType="1"/>
          </p:cNvSpPr>
          <p:nvPr/>
        </p:nvSpPr>
        <p:spPr bwMode="auto">
          <a:xfrm>
            <a:off x="4247254" y="1319734"/>
            <a:ext cx="288774" cy="200180"/>
          </a:xfrm>
          <a:prstGeom prst="line">
            <a:avLst/>
          </a:prstGeom>
          <a:noFill/>
          <a:ln w="19050">
            <a:solidFill>
              <a:srgbClr val="0000FF"/>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49" name="Line 67"/>
          <p:cNvSpPr>
            <a:spLocks noChangeShapeType="1"/>
          </p:cNvSpPr>
          <p:nvPr/>
        </p:nvSpPr>
        <p:spPr bwMode="auto">
          <a:xfrm flipH="1">
            <a:off x="3592174" y="1319734"/>
            <a:ext cx="314618" cy="200180"/>
          </a:xfrm>
          <a:prstGeom prst="line">
            <a:avLst/>
          </a:prstGeom>
          <a:noFill/>
          <a:ln w="19050">
            <a:solidFill>
              <a:srgbClr val="0000FF"/>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50" name="Line 68"/>
          <p:cNvSpPr>
            <a:spLocks noChangeShapeType="1"/>
          </p:cNvSpPr>
          <p:nvPr/>
        </p:nvSpPr>
        <p:spPr bwMode="auto">
          <a:xfrm>
            <a:off x="5609099" y="1319734"/>
            <a:ext cx="157309" cy="200180"/>
          </a:xfrm>
          <a:prstGeom prst="line">
            <a:avLst/>
          </a:prstGeom>
          <a:noFill/>
          <a:ln w="19050">
            <a:solidFill>
              <a:srgbClr val="0000FF"/>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51" name="Line 69"/>
          <p:cNvSpPr>
            <a:spLocks noChangeShapeType="1"/>
          </p:cNvSpPr>
          <p:nvPr/>
        </p:nvSpPr>
        <p:spPr bwMode="auto">
          <a:xfrm>
            <a:off x="3985446" y="2318560"/>
            <a:ext cx="0" cy="26656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52" name="Line 70"/>
          <p:cNvSpPr>
            <a:spLocks noChangeShapeType="1"/>
          </p:cNvSpPr>
          <p:nvPr/>
        </p:nvSpPr>
        <p:spPr bwMode="auto">
          <a:xfrm>
            <a:off x="3985446" y="1785438"/>
            <a:ext cx="0" cy="26656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53" name="Text Box 71"/>
          <p:cNvSpPr txBox="1">
            <a:spLocks noChangeArrowheads="1"/>
          </p:cNvSpPr>
          <p:nvPr/>
        </p:nvSpPr>
        <p:spPr bwMode="auto">
          <a:xfrm>
            <a:off x="3744379" y="2319596"/>
            <a:ext cx="227948"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en-US" altLang="zh-CN" sz="1200" b="1" dirty="0">
                <a:solidFill>
                  <a:schemeClr val="bg1"/>
                </a:solidFill>
                <a:latin typeface="微软雅黑" pitchFamily="34" charset="-122"/>
                <a:ea typeface="微软雅黑" pitchFamily="34" charset="-122"/>
              </a:rPr>
              <a:t>:</a:t>
            </a:r>
          </a:p>
        </p:txBody>
      </p:sp>
      <p:sp>
        <p:nvSpPr>
          <p:cNvPr id="54" name="Text Box 72"/>
          <p:cNvSpPr txBox="1">
            <a:spLocks noChangeArrowheads="1"/>
          </p:cNvSpPr>
          <p:nvPr/>
        </p:nvSpPr>
        <p:spPr bwMode="auto">
          <a:xfrm>
            <a:off x="5429318" y="1512654"/>
            <a:ext cx="56778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r>
              <a:rPr kumimoji="1" lang="en-US" altLang="zh-CN" sz="1200" b="1" dirty="0">
                <a:latin typeface="微软雅黑" pitchFamily="34" charset="-122"/>
                <a:ea typeface="微软雅黑" pitchFamily="34" charset="-122"/>
              </a:rPr>
              <a:t>CRLF</a:t>
            </a:r>
          </a:p>
        </p:txBody>
      </p:sp>
      <p:sp>
        <p:nvSpPr>
          <p:cNvPr id="55" name="Text Box 75"/>
          <p:cNvSpPr txBox="1">
            <a:spLocks noChangeArrowheads="1"/>
          </p:cNvSpPr>
          <p:nvPr/>
        </p:nvSpPr>
        <p:spPr bwMode="auto">
          <a:xfrm>
            <a:off x="2710121" y="2579934"/>
            <a:ext cx="56778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en-US" altLang="zh-CN" sz="1200" b="1">
                <a:latin typeface="微软雅黑" pitchFamily="34" charset="-122"/>
                <a:ea typeface="微软雅黑" pitchFamily="34" charset="-122"/>
              </a:rPr>
              <a:t>CRLF</a:t>
            </a:r>
          </a:p>
        </p:txBody>
      </p:sp>
      <p:grpSp>
        <p:nvGrpSpPr>
          <p:cNvPr id="56" name="Group 134"/>
          <p:cNvGrpSpPr>
            <a:grpSpLocks/>
          </p:cNvGrpSpPr>
          <p:nvPr/>
        </p:nvGrpSpPr>
        <p:grpSpPr bwMode="auto">
          <a:xfrm>
            <a:off x="2016849" y="1484652"/>
            <a:ext cx="5192306" cy="328794"/>
            <a:chOff x="572" y="1045"/>
            <a:chExt cx="4621" cy="317"/>
          </a:xfrm>
        </p:grpSpPr>
        <p:sp>
          <p:nvSpPr>
            <p:cNvPr id="57" name="Rectangle 132"/>
            <p:cNvSpPr>
              <a:spLocks noChangeArrowheads="1"/>
            </p:cNvSpPr>
            <p:nvPr/>
          </p:nvSpPr>
          <p:spPr bwMode="auto">
            <a:xfrm>
              <a:off x="1111" y="1045"/>
              <a:ext cx="4082" cy="317"/>
            </a:xfrm>
            <a:prstGeom prst="rect">
              <a:avLst/>
            </a:prstGeom>
            <a:noFill/>
            <a:ln w="38100">
              <a:solidFill>
                <a:srgbClr val="CC00CC"/>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1200" b="1">
                <a:latin typeface="微软雅黑" pitchFamily="34" charset="-122"/>
                <a:ea typeface="微软雅黑" pitchFamily="34" charset="-122"/>
              </a:endParaRPr>
            </a:p>
          </p:txBody>
        </p:sp>
        <p:sp>
          <p:nvSpPr>
            <p:cNvPr id="58" name="Text Box 133"/>
            <p:cNvSpPr txBox="1">
              <a:spLocks noChangeArrowheads="1"/>
            </p:cNvSpPr>
            <p:nvPr/>
          </p:nvSpPr>
          <p:spPr bwMode="auto">
            <a:xfrm>
              <a:off x="572" y="1063"/>
              <a:ext cx="575" cy="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lang="zh-CN" altLang="en-US" sz="1200" b="1" dirty="0">
                  <a:latin typeface="微软雅黑" pitchFamily="34" charset="-122"/>
                  <a:ea typeface="微软雅黑" pitchFamily="34" charset="-122"/>
                </a:rPr>
                <a:t>开始行</a:t>
              </a:r>
            </a:p>
          </p:txBody>
        </p:sp>
      </p:grpSp>
      <p:sp>
        <p:nvSpPr>
          <p:cNvPr id="59" name="Text Box 73"/>
          <p:cNvSpPr txBox="1">
            <a:spLocks noChangeArrowheads="1"/>
          </p:cNvSpPr>
          <p:nvPr/>
        </p:nvSpPr>
        <p:spPr bwMode="auto">
          <a:xfrm>
            <a:off x="4310177" y="2323745"/>
            <a:ext cx="601144" cy="276999"/>
          </a:xfrm>
          <a:prstGeom prst="rect">
            <a:avLst/>
          </a:prstGeom>
          <a:noFill/>
          <a:ln>
            <a:noFill/>
          </a:ln>
          <a:effectLst/>
          <a:extLst>
            <a:ext uri="{909E8E84-426E-40DD-AFC4-6F175D3DCCD1}">
              <a14:hiddenFill xmlns:a14="http://schemas.microsoft.com/office/drawing/2010/main">
                <a:solidFill>
                  <a:srgbClr val="CCEC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en-US" altLang="zh-CN" sz="1200" b="1">
                <a:latin typeface="微软雅黑" pitchFamily="34" charset="-122"/>
                <a:ea typeface="微软雅黑" pitchFamily="34" charset="-122"/>
              </a:rPr>
              <a:t>CRLF</a:t>
            </a:r>
          </a:p>
        </p:txBody>
      </p:sp>
      <p:sp>
        <p:nvSpPr>
          <p:cNvPr id="60" name="Text Box 74"/>
          <p:cNvSpPr txBox="1">
            <a:spLocks noChangeArrowheads="1"/>
          </p:cNvSpPr>
          <p:nvPr/>
        </p:nvSpPr>
        <p:spPr bwMode="auto">
          <a:xfrm>
            <a:off x="4314671" y="1794773"/>
            <a:ext cx="56778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kumimoji="1" lang="en-US" altLang="zh-CN" sz="1200" b="1" dirty="0">
                <a:latin typeface="微软雅黑" pitchFamily="34" charset="-122"/>
                <a:ea typeface="微软雅黑" pitchFamily="34" charset="-122"/>
              </a:rPr>
              <a:t>CRLF</a:t>
            </a:r>
          </a:p>
        </p:txBody>
      </p:sp>
      <p:sp>
        <p:nvSpPr>
          <p:cNvPr id="61" name="矩形 60"/>
          <p:cNvSpPr/>
          <p:nvPr/>
        </p:nvSpPr>
        <p:spPr>
          <a:xfrm>
            <a:off x="1346773" y="3649974"/>
            <a:ext cx="6636391" cy="523220"/>
          </a:xfrm>
          <a:prstGeom prst="rect">
            <a:avLst/>
          </a:prstGeom>
          <a:solidFill>
            <a:srgbClr val="66FF66"/>
          </a:solidFill>
          <a:ln>
            <a:solidFill>
              <a:schemeClr val="tx1"/>
            </a:solidFill>
          </a:ln>
        </p:spPr>
        <p:txBody>
          <a:bodyPr wrap="square">
            <a:spAutoFit/>
          </a:bodyPr>
          <a:lstStyle/>
          <a:p>
            <a:r>
              <a:rPr kumimoji="1" lang="zh-CN" altLang="en-US" sz="1400" b="1" dirty="0">
                <a:latin typeface="微软雅黑" pitchFamily="34" charset="-122"/>
                <a:ea typeface="微软雅黑" pitchFamily="34" charset="-122"/>
              </a:rPr>
              <a:t>响应报文的开始行是状态行。</a:t>
            </a:r>
          </a:p>
          <a:p>
            <a:r>
              <a:rPr kumimoji="1" lang="zh-CN" altLang="en-US" sz="1400" b="1" dirty="0">
                <a:latin typeface="微软雅黑" pitchFamily="34" charset="-122"/>
                <a:ea typeface="微软雅黑" pitchFamily="34" charset="-122"/>
              </a:rPr>
              <a:t>状态行包括三项内容，即 </a:t>
            </a:r>
            <a:r>
              <a:rPr kumimoji="1" lang="en-US" altLang="zh-CN" sz="1400" b="1" dirty="0">
                <a:latin typeface="微软雅黑" pitchFamily="34" charset="-122"/>
                <a:ea typeface="微软雅黑" pitchFamily="34" charset="-122"/>
              </a:rPr>
              <a:t>HTTP </a:t>
            </a:r>
            <a:r>
              <a:rPr kumimoji="1" lang="zh-CN" altLang="en-US" sz="1400" b="1" dirty="0">
                <a:latin typeface="微软雅黑" pitchFamily="34" charset="-122"/>
                <a:ea typeface="微软雅黑" pitchFamily="34" charset="-122"/>
              </a:rPr>
              <a:t>的版本，状态码，以及解释状态码的简单短语。</a:t>
            </a:r>
          </a:p>
        </p:txBody>
      </p:sp>
    </p:spTree>
    <p:extLst>
      <p:ext uri="{BB962C8B-B14F-4D97-AF65-F5344CB8AC3E}">
        <p14:creationId xmlns:p14="http://schemas.microsoft.com/office/powerpoint/2010/main" val="1893468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3000" fill="hold" nodeType="afterEffect">
                                  <p:stCondLst>
                                    <p:cond delay="500"/>
                                  </p:stCondLst>
                                  <p:childTnLst>
                                    <p:anim calcmode="discrete" valueType="str">
                                      <p:cBhvr>
                                        <p:cTn id="6" dur="1000" fill="hold"/>
                                        <p:tgtEl>
                                          <p:spTgt spid="56"/>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AutoShape 5"/>
          <p:cNvSpPr>
            <a:spLocks noChangeArrowheads="1"/>
          </p:cNvSpPr>
          <p:nvPr/>
        </p:nvSpPr>
        <p:spPr bwMode="auto">
          <a:xfrm>
            <a:off x="556963" y="674234"/>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10" name="Rectangle 6"/>
          <p:cNvSpPr>
            <a:spLocks noChangeArrowheads="1"/>
          </p:cNvSpPr>
          <p:nvPr/>
        </p:nvSpPr>
        <p:spPr bwMode="auto">
          <a:xfrm>
            <a:off x="2396716" y="641023"/>
            <a:ext cx="436927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顶级域名 </a:t>
            </a:r>
            <a:r>
              <a:rPr lang="en-US" altLang="zh-CN" sz="2000" b="1" dirty="0">
                <a:solidFill>
                  <a:schemeClr val="bg1"/>
                </a:solidFill>
                <a:latin typeface="微软雅黑" pitchFamily="34" charset="-122"/>
                <a:ea typeface="微软雅黑" pitchFamily="34" charset="-122"/>
              </a:rPr>
              <a:t>TLD (Top Level Domain)</a:t>
            </a:r>
            <a:endParaRPr lang="zh-CN" altLang="en-US" sz="2000" b="1" dirty="0">
              <a:solidFill>
                <a:schemeClr val="bg1"/>
              </a:solidFill>
              <a:latin typeface="微软雅黑" pitchFamily="34" charset="-122"/>
              <a:ea typeface="微软雅黑" pitchFamily="34" charset="-122"/>
            </a:endParaRPr>
          </a:p>
        </p:txBody>
      </p:sp>
      <p:sp>
        <p:nvSpPr>
          <p:cNvPr id="11" name="Rectangle 68"/>
          <p:cNvSpPr>
            <a:spLocks noChangeArrowheads="1"/>
          </p:cNvSpPr>
          <p:nvPr/>
        </p:nvSpPr>
        <p:spPr bwMode="auto">
          <a:xfrm>
            <a:off x="483810" y="1028189"/>
            <a:ext cx="8245143" cy="32952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eaLnBrk="0" hangingPunct="0">
              <a:lnSpc>
                <a:spcPts val="2800"/>
              </a:lnSpc>
              <a:buClr>
                <a:srgbClr val="0070C0"/>
              </a:buClr>
              <a:buFont typeface="Wingdings" pitchFamily="2" charset="2"/>
              <a:buChar char="l"/>
            </a:pPr>
            <a:r>
              <a:rPr lang="zh-CN" altLang="en-US" sz="2000" b="1" dirty="0">
                <a:latin typeface="微软雅黑" pitchFamily="34" charset="-122"/>
                <a:ea typeface="微软雅黑" pitchFamily="34" charset="-122"/>
              </a:rPr>
              <a:t>通用顶级域名 </a:t>
            </a:r>
            <a:r>
              <a:rPr lang="en-US" altLang="zh-CN" sz="2000" b="1" dirty="0" err="1">
                <a:latin typeface="微软雅黑" pitchFamily="34" charset="-122"/>
                <a:ea typeface="微软雅黑" pitchFamily="34" charset="-122"/>
              </a:rPr>
              <a:t>gTLD</a:t>
            </a:r>
            <a:endParaRPr lang="en-US" altLang="zh-CN" sz="2000" b="1" dirty="0">
              <a:latin typeface="微软雅黑" pitchFamily="34" charset="-122"/>
              <a:ea typeface="微软雅黑" pitchFamily="34" charset="-122"/>
            </a:endParaRPr>
          </a:p>
          <a:p>
            <a:pPr marL="633413" indent="-342900" eaLnBrk="0" hangingPunct="0">
              <a:lnSpc>
                <a:spcPts val="2800"/>
              </a:lnSpc>
              <a:buClr>
                <a:srgbClr val="7030A0"/>
              </a:buClr>
              <a:buFont typeface="+mj-lt"/>
              <a:buAutoNum type="arabicPeriod"/>
            </a:pPr>
            <a:r>
              <a:rPr lang="zh-CN" altLang="en-US" sz="2000" b="1" dirty="0">
                <a:latin typeface="微软雅黑" pitchFamily="34" charset="-122"/>
                <a:ea typeface="微软雅黑" pitchFamily="34" charset="-122"/>
              </a:rPr>
              <a:t>最早的顶级域名是：</a:t>
            </a:r>
          </a:p>
          <a:p>
            <a:pPr marL="633413" indent="-342900" eaLnBrk="0" hangingPunct="0">
              <a:lnSpc>
                <a:spcPts val="2800"/>
              </a:lnSpc>
              <a:buClr>
                <a:srgbClr val="7030A0"/>
              </a:buClr>
              <a:buFont typeface="+mj-lt"/>
              <a:buAutoNum type="arabicPeriod"/>
            </a:pPr>
            <a:r>
              <a:rPr lang="en-US" altLang="zh-CN" sz="2000" b="1" dirty="0">
                <a:latin typeface="微软雅黑" pitchFamily="34" charset="-122"/>
                <a:ea typeface="微软雅黑" pitchFamily="34" charset="-122"/>
              </a:rPr>
              <a:t>.com</a:t>
            </a:r>
            <a:r>
              <a:rPr lang="zh-CN" altLang="en-US" sz="2000" b="1" dirty="0">
                <a:latin typeface="微软雅黑" pitchFamily="34" charset="-122"/>
                <a:ea typeface="微软雅黑" pitchFamily="34" charset="-122"/>
              </a:rPr>
              <a:t>（公司和企业）</a:t>
            </a:r>
          </a:p>
          <a:p>
            <a:pPr marL="633413" indent="-342900" eaLnBrk="0" hangingPunct="0">
              <a:lnSpc>
                <a:spcPts val="2800"/>
              </a:lnSpc>
              <a:buClr>
                <a:srgbClr val="7030A0"/>
              </a:buClr>
              <a:buFont typeface="+mj-lt"/>
              <a:buAutoNum type="arabicPeriod"/>
            </a:pPr>
            <a:r>
              <a:rPr lang="en-US" altLang="zh-CN" sz="2000" b="1" dirty="0" err="1">
                <a:latin typeface="微软雅黑" pitchFamily="34" charset="-122"/>
                <a:ea typeface="微软雅黑" pitchFamily="34" charset="-122"/>
              </a:rPr>
              <a:t>.net</a:t>
            </a:r>
            <a:r>
              <a:rPr lang="zh-CN" altLang="en-US" sz="2000" b="1" dirty="0">
                <a:latin typeface="微软雅黑" pitchFamily="34" charset="-122"/>
                <a:ea typeface="微软雅黑" pitchFamily="34" charset="-122"/>
              </a:rPr>
              <a:t>（网络服务机构</a:t>
            </a:r>
          </a:p>
          <a:p>
            <a:pPr marL="633413" indent="-342900" eaLnBrk="0" hangingPunct="0">
              <a:lnSpc>
                <a:spcPts val="2800"/>
              </a:lnSpc>
              <a:buClr>
                <a:srgbClr val="7030A0"/>
              </a:buClr>
              <a:buFont typeface="+mj-lt"/>
              <a:buAutoNum type="arabicPeriod"/>
            </a:pPr>
            <a:r>
              <a:rPr lang="en-US" altLang="zh-CN" sz="2000" b="1" dirty="0">
                <a:latin typeface="微软雅黑" pitchFamily="34" charset="-122"/>
                <a:ea typeface="微软雅黑" pitchFamily="34" charset="-122"/>
              </a:rPr>
              <a:t>.org</a:t>
            </a:r>
            <a:r>
              <a:rPr lang="zh-CN" altLang="en-US" sz="2000" b="1" dirty="0">
                <a:latin typeface="微软雅黑" pitchFamily="34" charset="-122"/>
                <a:ea typeface="微软雅黑" pitchFamily="34" charset="-122"/>
              </a:rPr>
              <a:t>（非赢利性组织）</a:t>
            </a:r>
          </a:p>
          <a:p>
            <a:pPr marL="633413" indent="-342900" eaLnBrk="0" hangingPunct="0">
              <a:lnSpc>
                <a:spcPts val="2800"/>
              </a:lnSpc>
              <a:buClr>
                <a:srgbClr val="7030A0"/>
              </a:buClr>
              <a:buFont typeface="+mj-lt"/>
              <a:buAutoNum type="arabicPeriod"/>
            </a:pPr>
            <a:r>
              <a:rPr lang="en-US" altLang="zh-CN" sz="2000" b="1" dirty="0">
                <a:latin typeface="微软雅黑" pitchFamily="34" charset="-122"/>
                <a:ea typeface="微软雅黑" pitchFamily="34" charset="-122"/>
              </a:rPr>
              <a:t>.</a:t>
            </a:r>
            <a:r>
              <a:rPr lang="en-US" altLang="zh-CN" sz="2000" b="1" dirty="0" err="1">
                <a:latin typeface="微软雅黑" pitchFamily="34" charset="-122"/>
                <a:ea typeface="微软雅黑" pitchFamily="34" charset="-122"/>
              </a:rPr>
              <a:t>edu</a:t>
            </a:r>
            <a:r>
              <a:rPr lang="zh-CN" altLang="en-US" sz="2000" b="1" dirty="0">
                <a:latin typeface="微软雅黑" pitchFamily="34" charset="-122"/>
                <a:ea typeface="微软雅黑" pitchFamily="34" charset="-122"/>
              </a:rPr>
              <a:t>（美国专用的教育机构）</a:t>
            </a:r>
          </a:p>
          <a:p>
            <a:pPr marL="633413" indent="-342900" eaLnBrk="0" hangingPunct="0">
              <a:lnSpc>
                <a:spcPts val="2800"/>
              </a:lnSpc>
              <a:buClr>
                <a:srgbClr val="7030A0"/>
              </a:buClr>
              <a:buFont typeface="+mj-lt"/>
              <a:buAutoNum type="arabicPeriod"/>
            </a:pPr>
            <a:r>
              <a:rPr lang="en-US" altLang="zh-CN" sz="2000" b="1" dirty="0">
                <a:latin typeface="微软雅黑" pitchFamily="34" charset="-122"/>
                <a:ea typeface="微软雅黑" pitchFamily="34" charset="-122"/>
              </a:rPr>
              <a:t>.</a:t>
            </a:r>
            <a:r>
              <a:rPr lang="en-US" altLang="zh-CN" sz="2000" b="1" dirty="0" err="1">
                <a:latin typeface="微软雅黑" pitchFamily="34" charset="-122"/>
                <a:ea typeface="微软雅黑" pitchFamily="34" charset="-122"/>
              </a:rPr>
              <a:t>gov</a:t>
            </a:r>
            <a:r>
              <a:rPr lang="zh-CN" altLang="en-US" sz="2000" b="1" dirty="0">
                <a:latin typeface="微软雅黑" pitchFamily="34" charset="-122"/>
                <a:ea typeface="微软雅黑" pitchFamily="34" charset="-122"/>
              </a:rPr>
              <a:t>（美国专用的政府部门）</a:t>
            </a:r>
          </a:p>
          <a:p>
            <a:pPr marL="633413" indent="-342900" eaLnBrk="0" hangingPunct="0">
              <a:lnSpc>
                <a:spcPts val="2800"/>
              </a:lnSpc>
              <a:buClr>
                <a:srgbClr val="7030A0"/>
              </a:buClr>
              <a:buFont typeface="+mj-lt"/>
              <a:buAutoNum type="arabicPeriod"/>
            </a:pPr>
            <a:r>
              <a:rPr lang="en-US" altLang="zh-CN" sz="2000" b="1" dirty="0">
                <a:latin typeface="微软雅黑" pitchFamily="34" charset="-122"/>
                <a:ea typeface="微软雅黑" pitchFamily="34" charset="-122"/>
              </a:rPr>
              <a:t>.mil</a:t>
            </a:r>
            <a:r>
              <a:rPr lang="zh-CN" altLang="en-US" sz="2000" b="1" dirty="0">
                <a:latin typeface="微软雅黑" pitchFamily="34" charset="-122"/>
                <a:ea typeface="微软雅黑" pitchFamily="34" charset="-122"/>
              </a:rPr>
              <a:t>（美国专用的军事部门）</a:t>
            </a:r>
          </a:p>
          <a:p>
            <a:pPr marL="633413" indent="-342900" eaLnBrk="0" hangingPunct="0">
              <a:lnSpc>
                <a:spcPts val="2800"/>
              </a:lnSpc>
              <a:buClr>
                <a:srgbClr val="7030A0"/>
              </a:buClr>
              <a:buFont typeface="+mj-lt"/>
              <a:buAutoNum type="arabicPeriod"/>
            </a:pPr>
            <a:r>
              <a:rPr lang="en-US" altLang="zh-CN" sz="2000" b="1" dirty="0">
                <a:latin typeface="微软雅黑" pitchFamily="34" charset="-122"/>
                <a:ea typeface="微软雅黑" pitchFamily="34" charset="-122"/>
              </a:rPr>
              <a:t>.</a:t>
            </a:r>
            <a:r>
              <a:rPr lang="en-US" altLang="zh-CN" sz="2000" b="1" dirty="0" err="1">
                <a:latin typeface="微软雅黑" pitchFamily="34" charset="-122"/>
                <a:ea typeface="微软雅黑" pitchFamily="34" charset="-122"/>
              </a:rPr>
              <a:t>int</a:t>
            </a:r>
            <a:r>
              <a:rPr lang="zh-CN" altLang="en-US" sz="2000" b="1" dirty="0">
                <a:latin typeface="微软雅黑" pitchFamily="34" charset="-122"/>
                <a:ea typeface="微软雅黑" pitchFamily="34" charset="-122"/>
              </a:rPr>
              <a:t>（国际组织）</a:t>
            </a:r>
          </a:p>
        </p:txBody>
      </p:sp>
    </p:spTree>
    <p:extLst>
      <p:ext uri="{BB962C8B-B14F-4D97-AF65-F5344CB8AC3E}">
        <p14:creationId xmlns:p14="http://schemas.microsoft.com/office/powerpoint/2010/main" val="158121767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68"/>
          <p:cNvSpPr>
            <a:spLocks noChangeArrowheads="1"/>
          </p:cNvSpPr>
          <p:nvPr/>
        </p:nvSpPr>
        <p:spPr bwMode="auto">
          <a:xfrm>
            <a:off x="556963" y="1586082"/>
            <a:ext cx="8081200" cy="22082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eaLnBrk="0" hangingPunct="0">
              <a:lnSpc>
                <a:spcPts val="3300"/>
              </a:lnSpc>
              <a:buClr>
                <a:srgbClr val="0070C0"/>
              </a:buClr>
              <a:buFont typeface="Wingdings" pitchFamily="2" charset="2"/>
              <a:buChar char="l"/>
            </a:pPr>
            <a:r>
              <a:rPr lang="en-US" altLang="zh-CN" sz="2000" b="1" dirty="0">
                <a:solidFill>
                  <a:srgbClr val="0000FF"/>
                </a:solidFill>
                <a:latin typeface="微软雅黑" pitchFamily="34" charset="-122"/>
                <a:ea typeface="微软雅黑" pitchFamily="34" charset="-122"/>
              </a:rPr>
              <a:t>1xx </a:t>
            </a:r>
            <a:r>
              <a:rPr lang="zh-CN" altLang="en-US" sz="2000" b="1" dirty="0">
                <a:solidFill>
                  <a:srgbClr val="0000FF"/>
                </a:solidFill>
                <a:latin typeface="微软雅黑" pitchFamily="34" charset="-122"/>
                <a:ea typeface="微软雅黑" pitchFamily="34" charset="-122"/>
              </a:rPr>
              <a:t>表示通知信息的</a:t>
            </a:r>
            <a:r>
              <a:rPr lang="zh-CN" altLang="en-US" sz="2000" b="1" dirty="0">
                <a:latin typeface="微软雅黑" pitchFamily="34" charset="-122"/>
                <a:ea typeface="微软雅黑" pitchFamily="34" charset="-122"/>
              </a:rPr>
              <a:t>，如请求收到了或正在进行处理。</a:t>
            </a:r>
          </a:p>
          <a:p>
            <a:pPr marL="285750" indent="-285750" eaLnBrk="0" hangingPunct="0">
              <a:lnSpc>
                <a:spcPts val="3300"/>
              </a:lnSpc>
              <a:buClr>
                <a:srgbClr val="0070C0"/>
              </a:buClr>
              <a:buFont typeface="Wingdings" pitchFamily="2" charset="2"/>
              <a:buChar char="l"/>
            </a:pPr>
            <a:r>
              <a:rPr lang="en-US" altLang="zh-CN" sz="2000" b="1" dirty="0">
                <a:solidFill>
                  <a:srgbClr val="0000FF"/>
                </a:solidFill>
                <a:latin typeface="微软雅黑" pitchFamily="34" charset="-122"/>
                <a:ea typeface="微软雅黑" pitchFamily="34" charset="-122"/>
              </a:rPr>
              <a:t>2xx </a:t>
            </a:r>
            <a:r>
              <a:rPr lang="zh-CN" altLang="en-US" sz="2000" b="1" dirty="0">
                <a:solidFill>
                  <a:srgbClr val="0000FF"/>
                </a:solidFill>
                <a:latin typeface="微软雅黑" pitchFamily="34" charset="-122"/>
                <a:ea typeface="微软雅黑" pitchFamily="34" charset="-122"/>
              </a:rPr>
              <a:t>表示成功</a:t>
            </a:r>
            <a:r>
              <a:rPr lang="zh-CN" altLang="en-US" sz="2000" b="1" dirty="0">
                <a:latin typeface="微软雅黑" pitchFamily="34" charset="-122"/>
                <a:ea typeface="微软雅黑" pitchFamily="34" charset="-122"/>
              </a:rPr>
              <a:t>，如接受或知道了。</a:t>
            </a:r>
          </a:p>
          <a:p>
            <a:pPr marL="285750" indent="-285750" eaLnBrk="0" hangingPunct="0">
              <a:lnSpc>
                <a:spcPts val="3300"/>
              </a:lnSpc>
              <a:buClr>
                <a:srgbClr val="0070C0"/>
              </a:buClr>
              <a:buFont typeface="Wingdings" pitchFamily="2" charset="2"/>
              <a:buChar char="l"/>
            </a:pPr>
            <a:r>
              <a:rPr lang="en-US" altLang="zh-CN" sz="2000" b="1" dirty="0">
                <a:solidFill>
                  <a:srgbClr val="0000FF"/>
                </a:solidFill>
                <a:latin typeface="微软雅黑" pitchFamily="34" charset="-122"/>
                <a:ea typeface="微软雅黑" pitchFamily="34" charset="-122"/>
              </a:rPr>
              <a:t>3xx </a:t>
            </a:r>
            <a:r>
              <a:rPr lang="zh-CN" altLang="en-US" sz="2000" b="1" dirty="0">
                <a:solidFill>
                  <a:srgbClr val="0000FF"/>
                </a:solidFill>
                <a:latin typeface="微软雅黑" pitchFamily="34" charset="-122"/>
                <a:ea typeface="微软雅黑" pitchFamily="34" charset="-122"/>
              </a:rPr>
              <a:t>表示重定向</a:t>
            </a:r>
            <a:r>
              <a:rPr lang="zh-CN" altLang="en-US" sz="2000" b="1" dirty="0">
                <a:latin typeface="微软雅黑" pitchFamily="34" charset="-122"/>
                <a:ea typeface="微软雅黑" pitchFamily="34" charset="-122"/>
              </a:rPr>
              <a:t>，表示要完成请求还必须采取进一步的行动。</a:t>
            </a:r>
          </a:p>
          <a:p>
            <a:pPr marL="285750" indent="-285750" eaLnBrk="0" hangingPunct="0">
              <a:lnSpc>
                <a:spcPts val="3300"/>
              </a:lnSpc>
              <a:buClr>
                <a:srgbClr val="0070C0"/>
              </a:buClr>
              <a:buFont typeface="Wingdings" pitchFamily="2" charset="2"/>
              <a:buChar char="l"/>
            </a:pPr>
            <a:r>
              <a:rPr lang="en-US" altLang="zh-CN" sz="2000" b="1" dirty="0">
                <a:solidFill>
                  <a:srgbClr val="0000FF"/>
                </a:solidFill>
                <a:latin typeface="微软雅黑" pitchFamily="34" charset="-122"/>
                <a:ea typeface="微软雅黑" pitchFamily="34" charset="-122"/>
              </a:rPr>
              <a:t>4xx </a:t>
            </a:r>
            <a:r>
              <a:rPr lang="zh-CN" altLang="en-US" sz="2000" b="1" dirty="0">
                <a:solidFill>
                  <a:srgbClr val="0000FF"/>
                </a:solidFill>
                <a:latin typeface="微软雅黑" pitchFamily="34" charset="-122"/>
                <a:ea typeface="微软雅黑" pitchFamily="34" charset="-122"/>
              </a:rPr>
              <a:t>表示客户的差错</a:t>
            </a:r>
            <a:r>
              <a:rPr lang="zh-CN" altLang="en-US" sz="2000" b="1" dirty="0">
                <a:latin typeface="微软雅黑" pitchFamily="34" charset="-122"/>
                <a:ea typeface="微软雅黑" pitchFamily="34" charset="-122"/>
              </a:rPr>
              <a:t>，如请求中有错误的语法或不能完成。</a:t>
            </a:r>
          </a:p>
          <a:p>
            <a:pPr marL="285750" indent="-285750" eaLnBrk="0" hangingPunct="0">
              <a:lnSpc>
                <a:spcPts val="3300"/>
              </a:lnSpc>
              <a:buClr>
                <a:srgbClr val="0070C0"/>
              </a:buClr>
              <a:buFont typeface="Wingdings" pitchFamily="2" charset="2"/>
              <a:buChar char="l"/>
            </a:pPr>
            <a:r>
              <a:rPr lang="en-US" altLang="zh-CN" sz="2000" b="1" dirty="0">
                <a:solidFill>
                  <a:srgbClr val="0000FF"/>
                </a:solidFill>
                <a:latin typeface="微软雅黑" pitchFamily="34" charset="-122"/>
                <a:ea typeface="微软雅黑" pitchFamily="34" charset="-122"/>
              </a:rPr>
              <a:t>5xx </a:t>
            </a:r>
            <a:r>
              <a:rPr lang="zh-CN" altLang="en-US" sz="2000" b="1" dirty="0">
                <a:solidFill>
                  <a:srgbClr val="0000FF"/>
                </a:solidFill>
                <a:latin typeface="微软雅黑" pitchFamily="34" charset="-122"/>
                <a:ea typeface="微软雅黑" pitchFamily="34" charset="-122"/>
              </a:rPr>
              <a:t>表示服务器的差错</a:t>
            </a:r>
            <a:r>
              <a:rPr lang="zh-CN" altLang="en-US" sz="2000" b="1" dirty="0">
                <a:latin typeface="微软雅黑" pitchFamily="34" charset="-122"/>
                <a:ea typeface="微软雅黑" pitchFamily="34" charset="-122"/>
              </a:rPr>
              <a:t>，如服务器失效无法完成请求。</a:t>
            </a:r>
          </a:p>
        </p:txBody>
      </p:sp>
      <p:sp>
        <p:nvSpPr>
          <p:cNvPr id="3" name="AutoShape 5"/>
          <p:cNvSpPr>
            <a:spLocks noChangeArrowheads="1"/>
          </p:cNvSpPr>
          <p:nvPr/>
        </p:nvSpPr>
        <p:spPr bwMode="auto">
          <a:xfrm>
            <a:off x="556963" y="1199210"/>
            <a:ext cx="8048776"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 name="矩形 3"/>
          <p:cNvSpPr/>
          <p:nvPr/>
        </p:nvSpPr>
        <p:spPr>
          <a:xfrm>
            <a:off x="645268" y="1138682"/>
            <a:ext cx="2492990" cy="400110"/>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000" b="1" dirty="0">
                <a:latin typeface="微软雅黑" pitchFamily="34" charset="-122"/>
                <a:ea typeface="微软雅黑" pitchFamily="34" charset="-122"/>
              </a:rPr>
              <a:t>状态码都是三位数字</a:t>
            </a:r>
          </a:p>
        </p:txBody>
      </p:sp>
    </p:spTree>
    <p:extLst>
      <p:ext uri="{BB962C8B-B14F-4D97-AF65-F5344CB8AC3E}">
        <p14:creationId xmlns:p14="http://schemas.microsoft.com/office/powerpoint/2010/main" val="176365668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56963" y="1360527"/>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3" name="Rectangle 6"/>
          <p:cNvSpPr>
            <a:spLocks noChangeArrowheads="1"/>
          </p:cNvSpPr>
          <p:nvPr/>
        </p:nvSpPr>
        <p:spPr bwMode="auto">
          <a:xfrm>
            <a:off x="2795447" y="1327316"/>
            <a:ext cx="357181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itchFamily="34" charset="-122"/>
                <a:ea typeface="微软雅黑" pitchFamily="34" charset="-122"/>
              </a:rPr>
              <a:t>4. </a:t>
            </a:r>
            <a:r>
              <a:rPr lang="zh-CN" altLang="en-US" sz="2000" b="1" dirty="0">
                <a:solidFill>
                  <a:schemeClr val="bg1"/>
                </a:solidFill>
                <a:latin typeface="微软雅黑" pitchFamily="34" charset="-122"/>
                <a:ea typeface="微软雅黑" pitchFamily="34" charset="-122"/>
              </a:rPr>
              <a:t>在服务器上存放用户的信息</a:t>
            </a:r>
          </a:p>
        </p:txBody>
      </p:sp>
      <p:sp>
        <p:nvSpPr>
          <p:cNvPr id="4" name="Rectangle 68"/>
          <p:cNvSpPr>
            <a:spLocks noChangeArrowheads="1"/>
          </p:cNvSpPr>
          <p:nvPr/>
        </p:nvSpPr>
        <p:spPr bwMode="auto">
          <a:xfrm>
            <a:off x="556963" y="1721617"/>
            <a:ext cx="8048776" cy="17851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万维网站点可以使用 </a:t>
            </a:r>
            <a:r>
              <a:rPr lang="en-US" altLang="zh-CN" sz="2000" b="1" dirty="0">
                <a:latin typeface="微软雅黑" pitchFamily="34" charset="-122"/>
                <a:ea typeface="微软雅黑" pitchFamily="34" charset="-122"/>
              </a:rPr>
              <a:t>Cookie </a:t>
            </a:r>
            <a:r>
              <a:rPr lang="zh-CN" altLang="en-US" sz="2000" b="1" dirty="0">
                <a:latin typeface="微软雅黑" pitchFamily="34" charset="-122"/>
                <a:ea typeface="微软雅黑" pitchFamily="34" charset="-122"/>
              </a:rPr>
              <a:t>来跟踪用户。</a:t>
            </a:r>
          </a:p>
          <a:p>
            <a:pPr marL="285750" indent="-285750" eaLnBrk="0" hangingPunct="0">
              <a:lnSpc>
                <a:spcPts val="3300"/>
              </a:lnSpc>
              <a:buClr>
                <a:srgbClr val="0070C0"/>
              </a:buClr>
              <a:buFont typeface="Wingdings" pitchFamily="2" charset="2"/>
              <a:buChar char="l"/>
            </a:pPr>
            <a:r>
              <a:rPr lang="en-US" altLang="zh-CN" sz="2000" b="1" dirty="0">
                <a:solidFill>
                  <a:srgbClr val="0000FF"/>
                </a:solidFill>
                <a:latin typeface="微软雅黑" pitchFamily="34" charset="-122"/>
                <a:ea typeface="微软雅黑" pitchFamily="34" charset="-122"/>
              </a:rPr>
              <a:t>Cookie </a:t>
            </a:r>
            <a:r>
              <a:rPr lang="zh-CN" altLang="en-US" sz="2000" b="1" dirty="0">
                <a:latin typeface="微软雅黑" pitchFamily="34" charset="-122"/>
                <a:ea typeface="微软雅黑" pitchFamily="34" charset="-122"/>
              </a:rPr>
              <a:t>表示在 </a:t>
            </a:r>
            <a:r>
              <a:rPr lang="en-US" altLang="zh-CN" sz="2000" b="1" dirty="0">
                <a:latin typeface="微软雅黑" pitchFamily="34" charset="-122"/>
                <a:ea typeface="微软雅黑" pitchFamily="34" charset="-122"/>
              </a:rPr>
              <a:t>HTTP </a:t>
            </a:r>
            <a:r>
              <a:rPr lang="zh-CN" altLang="en-US" sz="2000" b="1" dirty="0">
                <a:latin typeface="微软雅黑" pitchFamily="34" charset="-122"/>
                <a:ea typeface="微软雅黑" pitchFamily="34" charset="-122"/>
              </a:rPr>
              <a:t>服务器和客户之间传递的状态信息。</a:t>
            </a:r>
          </a:p>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使用 </a:t>
            </a:r>
            <a:r>
              <a:rPr lang="en-US" altLang="zh-CN" sz="2000" b="1" dirty="0">
                <a:latin typeface="微软雅黑" pitchFamily="34" charset="-122"/>
                <a:ea typeface="微软雅黑" pitchFamily="34" charset="-122"/>
              </a:rPr>
              <a:t>Cookie </a:t>
            </a:r>
            <a:r>
              <a:rPr lang="zh-CN" altLang="en-US" sz="2000" b="1" dirty="0">
                <a:latin typeface="微软雅黑" pitchFamily="34" charset="-122"/>
                <a:ea typeface="微软雅黑" pitchFamily="34" charset="-122"/>
              </a:rPr>
              <a:t>的网站服务器为用户产生一个</a:t>
            </a:r>
            <a:r>
              <a:rPr lang="zh-CN" altLang="en-US" sz="2000" b="1" dirty="0">
                <a:solidFill>
                  <a:srgbClr val="0000FF"/>
                </a:solidFill>
                <a:latin typeface="微软雅黑" pitchFamily="34" charset="-122"/>
                <a:ea typeface="微软雅黑" pitchFamily="34" charset="-122"/>
              </a:rPr>
              <a:t>唯一的识别码</a:t>
            </a:r>
            <a:r>
              <a:rPr lang="zh-CN" altLang="en-US" sz="2000" b="1" dirty="0">
                <a:latin typeface="微软雅黑" pitchFamily="34" charset="-122"/>
                <a:ea typeface="微软雅黑" pitchFamily="34" charset="-122"/>
              </a:rPr>
              <a:t>。利用此识别码，网站就能够跟踪该用户在该网站的活动。 </a:t>
            </a:r>
          </a:p>
        </p:txBody>
      </p:sp>
    </p:spTree>
    <p:extLst>
      <p:ext uri="{BB962C8B-B14F-4D97-AF65-F5344CB8AC3E}">
        <p14:creationId xmlns:p14="http://schemas.microsoft.com/office/powerpoint/2010/main" val="386240075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56963" y="905075"/>
            <a:ext cx="8048776" cy="388721"/>
          </a:xfrm>
          <a:prstGeom prst="roundRect">
            <a:avLst>
              <a:gd name="adj" fmla="val 16667"/>
            </a:avLst>
          </a:prstGeom>
          <a:solidFill>
            <a:srgbClr val="0089FA"/>
          </a:solidFill>
          <a:ln>
            <a:noFill/>
          </a:ln>
          <a:effectLst/>
          <a:extLst/>
        </p:spPr>
        <p:txBody>
          <a:bodyPr wrap="none" anchor="ctr"/>
          <a:lstStyle/>
          <a:p>
            <a:endParaRPr lang="zh-CN" altLang="en-US"/>
          </a:p>
        </p:txBody>
      </p:sp>
      <p:sp>
        <p:nvSpPr>
          <p:cNvPr id="3" name="Rectangle 6"/>
          <p:cNvSpPr>
            <a:spLocks noChangeArrowheads="1"/>
          </p:cNvSpPr>
          <p:nvPr/>
        </p:nvSpPr>
        <p:spPr bwMode="auto">
          <a:xfrm>
            <a:off x="3093072" y="871948"/>
            <a:ext cx="295786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itchFamily="34" charset="-122"/>
                <a:ea typeface="微软雅黑" pitchFamily="34" charset="-122"/>
              </a:rPr>
              <a:t>6.4.4  </a:t>
            </a:r>
            <a:r>
              <a:rPr lang="zh-CN" altLang="en-US" sz="2400" b="1" dirty="0">
                <a:solidFill>
                  <a:schemeClr val="bg1"/>
                </a:solidFill>
                <a:latin typeface="微软雅黑" pitchFamily="34" charset="-122"/>
                <a:ea typeface="微软雅黑" pitchFamily="34" charset="-122"/>
              </a:rPr>
              <a:t>万维网的文档</a:t>
            </a:r>
          </a:p>
        </p:txBody>
      </p:sp>
      <p:sp>
        <p:nvSpPr>
          <p:cNvPr id="4" name="AutoShape 5"/>
          <p:cNvSpPr>
            <a:spLocks noChangeArrowheads="1"/>
          </p:cNvSpPr>
          <p:nvPr/>
        </p:nvSpPr>
        <p:spPr bwMode="auto">
          <a:xfrm>
            <a:off x="556963" y="1468555"/>
            <a:ext cx="8048776" cy="353930"/>
          </a:xfrm>
          <a:prstGeom prst="roundRect">
            <a:avLst>
              <a:gd name="adj" fmla="val 16667"/>
            </a:avLst>
          </a:prstGeom>
          <a:solidFill>
            <a:srgbClr val="00B050"/>
          </a:solidFill>
          <a:ln>
            <a:noFill/>
          </a:ln>
          <a:effectLst/>
          <a:extLst/>
        </p:spPr>
        <p:txBody>
          <a:bodyPr wrap="none" anchor="ctr"/>
          <a:lstStyle/>
          <a:p>
            <a:endParaRPr lang="zh-CN" altLang="en-US"/>
          </a:p>
        </p:txBody>
      </p:sp>
      <p:sp>
        <p:nvSpPr>
          <p:cNvPr id="5" name="Rectangle 6"/>
          <p:cNvSpPr>
            <a:spLocks noChangeArrowheads="1"/>
          </p:cNvSpPr>
          <p:nvPr/>
        </p:nvSpPr>
        <p:spPr bwMode="auto">
          <a:xfrm>
            <a:off x="3010251" y="1435344"/>
            <a:ext cx="314220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itchFamily="34" charset="-122"/>
                <a:ea typeface="微软雅黑" pitchFamily="34" charset="-122"/>
              </a:rPr>
              <a:t>1. </a:t>
            </a:r>
            <a:r>
              <a:rPr lang="zh-CN" altLang="en-US" sz="2000" b="1" dirty="0">
                <a:solidFill>
                  <a:schemeClr val="bg1"/>
                </a:solidFill>
                <a:latin typeface="微软雅黑" pitchFamily="34" charset="-122"/>
                <a:ea typeface="微软雅黑" pitchFamily="34" charset="-122"/>
              </a:rPr>
              <a:t>超文本标记语言 </a:t>
            </a:r>
            <a:r>
              <a:rPr lang="en-US" altLang="zh-CN" sz="2000" b="1" dirty="0">
                <a:solidFill>
                  <a:schemeClr val="bg1"/>
                </a:solidFill>
                <a:latin typeface="微软雅黑" pitchFamily="34" charset="-122"/>
                <a:ea typeface="微软雅黑" pitchFamily="34" charset="-122"/>
              </a:rPr>
              <a:t>HTML</a:t>
            </a:r>
          </a:p>
        </p:txBody>
      </p:sp>
      <p:sp>
        <p:nvSpPr>
          <p:cNvPr id="6" name="Rectangle 68"/>
          <p:cNvSpPr>
            <a:spLocks noChangeArrowheads="1"/>
          </p:cNvSpPr>
          <p:nvPr/>
        </p:nvSpPr>
        <p:spPr bwMode="auto">
          <a:xfrm>
            <a:off x="556963" y="1829645"/>
            <a:ext cx="8048776" cy="22082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超文本标记语言 </a:t>
            </a:r>
            <a:r>
              <a:rPr lang="en-US" altLang="zh-CN" sz="2000" b="1" dirty="0">
                <a:latin typeface="微软雅黑" pitchFamily="34" charset="-122"/>
                <a:ea typeface="微软雅黑" pitchFamily="34" charset="-122"/>
              </a:rPr>
              <a:t>HTML </a:t>
            </a:r>
            <a:r>
              <a:rPr lang="zh-CN" altLang="en-US" sz="2000" b="1" dirty="0">
                <a:latin typeface="微软雅黑" pitchFamily="34" charset="-122"/>
                <a:ea typeface="微软雅黑" pitchFamily="34" charset="-122"/>
              </a:rPr>
              <a:t>中的 </a:t>
            </a:r>
            <a:r>
              <a:rPr lang="en-US" altLang="zh-CN" sz="2000" b="1" dirty="0">
                <a:latin typeface="微软雅黑" pitchFamily="34" charset="-122"/>
                <a:ea typeface="微软雅黑" pitchFamily="34" charset="-122"/>
              </a:rPr>
              <a:t>Markup </a:t>
            </a:r>
            <a:r>
              <a:rPr lang="zh-CN" altLang="en-US" sz="2000" b="1" dirty="0">
                <a:latin typeface="微软雅黑" pitchFamily="34" charset="-122"/>
                <a:ea typeface="微软雅黑" pitchFamily="34" charset="-122"/>
              </a:rPr>
              <a:t>的意思就是“设置标记”。</a:t>
            </a:r>
          </a:p>
          <a:p>
            <a:pPr marL="285750" indent="-285750" eaLnBrk="0" hangingPunct="0">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HTML </a:t>
            </a:r>
            <a:r>
              <a:rPr lang="zh-CN" altLang="en-US" sz="2000" b="1" dirty="0">
                <a:latin typeface="微软雅黑" pitchFamily="34" charset="-122"/>
                <a:ea typeface="微软雅黑" pitchFamily="34" charset="-122"/>
              </a:rPr>
              <a:t>定义了许多用于</a:t>
            </a:r>
            <a:r>
              <a:rPr lang="zh-CN" altLang="en-US" sz="2000" b="1" dirty="0">
                <a:solidFill>
                  <a:srgbClr val="0000FF"/>
                </a:solidFill>
                <a:latin typeface="微软雅黑" pitchFamily="34" charset="-122"/>
                <a:ea typeface="微软雅黑" pitchFamily="34" charset="-122"/>
              </a:rPr>
              <a:t>排版的命令</a:t>
            </a:r>
            <a:r>
              <a:rPr lang="zh-CN" altLang="en-US" sz="2000" b="1" dirty="0">
                <a:latin typeface="微软雅黑" pitchFamily="34" charset="-122"/>
                <a:ea typeface="微软雅黑" pitchFamily="34" charset="-122"/>
              </a:rPr>
              <a:t>（即标签）。</a:t>
            </a:r>
          </a:p>
          <a:p>
            <a:pPr marL="285750" indent="-285750" eaLnBrk="0" hangingPunct="0">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HTML </a:t>
            </a:r>
            <a:r>
              <a:rPr lang="zh-CN" altLang="en-US" sz="2000" b="1" dirty="0">
                <a:latin typeface="微软雅黑" pitchFamily="34" charset="-122"/>
                <a:ea typeface="微软雅黑" pitchFamily="34" charset="-122"/>
              </a:rPr>
              <a:t>把各种标签嵌入到万维网的页面中。这样就构成了所谓的 </a:t>
            </a:r>
            <a:r>
              <a:rPr lang="en-US" altLang="zh-CN" sz="2000" b="1" dirty="0">
                <a:latin typeface="微软雅黑" pitchFamily="34" charset="-122"/>
                <a:ea typeface="微软雅黑" pitchFamily="34" charset="-122"/>
              </a:rPr>
              <a:t>HTML </a:t>
            </a:r>
            <a:r>
              <a:rPr lang="zh-CN" altLang="en-US" sz="2000" b="1" dirty="0">
                <a:latin typeface="微软雅黑" pitchFamily="34" charset="-122"/>
                <a:ea typeface="微软雅黑" pitchFamily="34" charset="-122"/>
              </a:rPr>
              <a:t>文档。</a:t>
            </a:r>
            <a:r>
              <a:rPr lang="en-US" altLang="zh-CN" sz="2000" b="1" dirty="0">
                <a:latin typeface="微软雅黑" pitchFamily="34" charset="-122"/>
                <a:ea typeface="微软雅黑" pitchFamily="34" charset="-122"/>
              </a:rPr>
              <a:t>HTML </a:t>
            </a:r>
            <a:r>
              <a:rPr lang="zh-CN" altLang="en-US" sz="2000" b="1" dirty="0">
                <a:latin typeface="微软雅黑" pitchFamily="34" charset="-122"/>
                <a:ea typeface="微软雅黑" pitchFamily="34" charset="-122"/>
              </a:rPr>
              <a:t>文档是一种可以用任何文本编辑器创建的 </a:t>
            </a:r>
            <a:r>
              <a:rPr lang="en-US" altLang="zh-CN" sz="2000" b="1" dirty="0">
                <a:latin typeface="微软雅黑" pitchFamily="34" charset="-122"/>
                <a:ea typeface="微软雅黑" pitchFamily="34" charset="-122"/>
              </a:rPr>
              <a:t>ASCII </a:t>
            </a:r>
            <a:r>
              <a:rPr lang="zh-CN" altLang="en-US" sz="2000" b="1" dirty="0">
                <a:latin typeface="微软雅黑" pitchFamily="34" charset="-122"/>
                <a:ea typeface="微软雅黑" pitchFamily="34" charset="-122"/>
              </a:rPr>
              <a:t>码文件。 </a:t>
            </a:r>
          </a:p>
        </p:txBody>
      </p:sp>
    </p:spTree>
    <p:extLst>
      <p:ext uri="{BB962C8B-B14F-4D97-AF65-F5344CB8AC3E}">
        <p14:creationId xmlns:p14="http://schemas.microsoft.com/office/powerpoint/2010/main" val="323043946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68"/>
          <p:cNvSpPr>
            <a:spLocks noChangeArrowheads="1"/>
          </p:cNvSpPr>
          <p:nvPr/>
        </p:nvSpPr>
        <p:spPr bwMode="auto">
          <a:xfrm>
            <a:off x="556964" y="1211178"/>
            <a:ext cx="8048776" cy="30546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仅当 </a:t>
            </a:r>
            <a:r>
              <a:rPr lang="en-US" altLang="zh-CN" sz="2000" b="1" dirty="0">
                <a:latin typeface="微软雅黑" pitchFamily="34" charset="-122"/>
                <a:ea typeface="微软雅黑" pitchFamily="34" charset="-122"/>
              </a:rPr>
              <a:t>HTML </a:t>
            </a:r>
            <a:r>
              <a:rPr lang="zh-CN" altLang="en-US" sz="2000" b="1" dirty="0">
                <a:latin typeface="微软雅黑" pitchFamily="34" charset="-122"/>
                <a:ea typeface="微软雅黑" pitchFamily="34" charset="-122"/>
              </a:rPr>
              <a:t>文档是以 </a:t>
            </a:r>
            <a:r>
              <a:rPr lang="en-US" altLang="zh-CN" sz="2000" b="1" dirty="0">
                <a:latin typeface="微软雅黑" pitchFamily="34" charset="-122"/>
                <a:ea typeface="微软雅黑" pitchFamily="34" charset="-122"/>
              </a:rPr>
              <a:t>.html </a:t>
            </a:r>
            <a:r>
              <a:rPr lang="zh-CN" altLang="en-US" sz="2000" b="1" dirty="0">
                <a:latin typeface="微软雅黑" pitchFamily="34" charset="-122"/>
                <a:ea typeface="微软雅黑" pitchFamily="34" charset="-122"/>
              </a:rPr>
              <a:t>或 </a:t>
            </a:r>
            <a:r>
              <a:rPr lang="en-US" altLang="zh-CN" sz="2000" b="1" dirty="0">
                <a:latin typeface="微软雅黑" pitchFamily="34" charset="-122"/>
                <a:ea typeface="微软雅黑" pitchFamily="34" charset="-122"/>
              </a:rPr>
              <a:t>.</a:t>
            </a:r>
            <a:r>
              <a:rPr lang="en-US" altLang="zh-CN" sz="2000" b="1" dirty="0" err="1">
                <a:latin typeface="微软雅黑" pitchFamily="34" charset="-122"/>
                <a:ea typeface="微软雅黑" pitchFamily="34" charset="-122"/>
              </a:rPr>
              <a:t>htm</a:t>
            </a:r>
            <a:r>
              <a:rPr lang="en-US" altLang="zh-CN" sz="2000" b="1" dirty="0">
                <a:latin typeface="微软雅黑" pitchFamily="34" charset="-122"/>
                <a:ea typeface="微软雅黑" pitchFamily="34" charset="-122"/>
              </a:rPr>
              <a:t> </a:t>
            </a:r>
            <a:r>
              <a:rPr lang="zh-CN" altLang="en-US" sz="2000" b="1" dirty="0">
                <a:latin typeface="微软雅黑" pitchFamily="34" charset="-122"/>
                <a:ea typeface="微软雅黑" pitchFamily="34" charset="-122"/>
              </a:rPr>
              <a:t>为后缀时，浏览器才对此文档的各种标签进行解释。</a:t>
            </a:r>
          </a:p>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如 </a:t>
            </a:r>
            <a:r>
              <a:rPr lang="en-US" altLang="zh-CN" sz="2000" b="1" dirty="0">
                <a:latin typeface="微软雅黑" pitchFamily="34" charset="-122"/>
                <a:ea typeface="微软雅黑" pitchFamily="34" charset="-122"/>
              </a:rPr>
              <a:t>HTML </a:t>
            </a:r>
            <a:r>
              <a:rPr lang="zh-CN" altLang="en-US" sz="2000" b="1" dirty="0">
                <a:latin typeface="微软雅黑" pitchFamily="34" charset="-122"/>
                <a:ea typeface="微软雅黑" pitchFamily="34" charset="-122"/>
              </a:rPr>
              <a:t>文档改换以 </a:t>
            </a:r>
            <a:r>
              <a:rPr lang="en-US" altLang="zh-CN" sz="2000" b="1" dirty="0">
                <a:latin typeface="微软雅黑" pitchFamily="34" charset="-122"/>
                <a:ea typeface="微软雅黑" pitchFamily="34" charset="-122"/>
              </a:rPr>
              <a:t>.txt </a:t>
            </a:r>
            <a:r>
              <a:rPr lang="zh-CN" altLang="en-US" sz="2000" b="1" dirty="0">
                <a:latin typeface="微软雅黑" pitchFamily="34" charset="-122"/>
                <a:ea typeface="微软雅黑" pitchFamily="34" charset="-122"/>
              </a:rPr>
              <a:t>为其后缀，则 </a:t>
            </a:r>
            <a:r>
              <a:rPr lang="en-US" altLang="zh-CN" sz="2000" b="1" dirty="0">
                <a:latin typeface="微软雅黑" pitchFamily="34" charset="-122"/>
                <a:ea typeface="微软雅黑" pitchFamily="34" charset="-122"/>
              </a:rPr>
              <a:t>HTML </a:t>
            </a:r>
            <a:r>
              <a:rPr lang="zh-CN" altLang="en-US" sz="2000" b="1" dirty="0">
                <a:latin typeface="微软雅黑" pitchFamily="34" charset="-122"/>
                <a:ea typeface="微软雅黑" pitchFamily="34" charset="-122"/>
              </a:rPr>
              <a:t>解释程序就不对标签进行解释，而浏览器只能看见原来的文本文件。</a:t>
            </a:r>
          </a:p>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当浏览器从服务器读取 </a:t>
            </a:r>
            <a:r>
              <a:rPr lang="en-US" altLang="zh-CN" sz="2000" b="1" dirty="0">
                <a:latin typeface="微软雅黑" pitchFamily="34" charset="-122"/>
                <a:ea typeface="微软雅黑" pitchFamily="34" charset="-122"/>
              </a:rPr>
              <a:t>HTML </a:t>
            </a:r>
            <a:r>
              <a:rPr lang="zh-CN" altLang="en-US" sz="2000" b="1" dirty="0">
                <a:latin typeface="微软雅黑" pitchFamily="34" charset="-122"/>
                <a:ea typeface="微软雅黑" pitchFamily="34" charset="-122"/>
              </a:rPr>
              <a:t>文档后，就按照 </a:t>
            </a:r>
            <a:r>
              <a:rPr lang="en-US" altLang="zh-CN" sz="2000" b="1" dirty="0">
                <a:latin typeface="微软雅黑" pitchFamily="34" charset="-122"/>
                <a:ea typeface="微软雅黑" pitchFamily="34" charset="-122"/>
              </a:rPr>
              <a:t>HTML </a:t>
            </a:r>
            <a:r>
              <a:rPr lang="zh-CN" altLang="en-US" sz="2000" b="1" dirty="0">
                <a:latin typeface="微软雅黑" pitchFamily="34" charset="-122"/>
                <a:ea typeface="微软雅黑" pitchFamily="34" charset="-122"/>
              </a:rPr>
              <a:t>文档中的各种标签，根据浏览器所使用的显示器的尺寸和分辨率大小，重新进行排版并恢复出所读取的页面。</a:t>
            </a:r>
          </a:p>
        </p:txBody>
      </p:sp>
      <p:sp>
        <p:nvSpPr>
          <p:cNvPr id="3" name="AutoShape 5"/>
          <p:cNvSpPr>
            <a:spLocks noChangeArrowheads="1"/>
          </p:cNvSpPr>
          <p:nvPr/>
        </p:nvSpPr>
        <p:spPr bwMode="auto">
          <a:xfrm>
            <a:off x="556963" y="870026"/>
            <a:ext cx="8048776"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 name="矩形 3"/>
          <p:cNvSpPr/>
          <p:nvPr/>
        </p:nvSpPr>
        <p:spPr>
          <a:xfrm>
            <a:off x="645268" y="818642"/>
            <a:ext cx="1550424" cy="400110"/>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b="1" dirty="0">
                <a:latin typeface="微软雅黑" pitchFamily="34" charset="-122"/>
                <a:ea typeface="微软雅黑" pitchFamily="34" charset="-122"/>
              </a:rPr>
              <a:t>HTML </a:t>
            </a:r>
            <a:r>
              <a:rPr lang="zh-CN" altLang="en-US" sz="2000" b="1" dirty="0">
                <a:latin typeface="微软雅黑" pitchFamily="34" charset="-122"/>
                <a:ea typeface="微软雅黑" pitchFamily="34" charset="-122"/>
              </a:rPr>
              <a:t>文档</a:t>
            </a:r>
          </a:p>
        </p:txBody>
      </p:sp>
    </p:spTree>
    <p:extLst>
      <p:ext uri="{BB962C8B-B14F-4D97-AF65-F5344CB8AC3E}">
        <p14:creationId xmlns:p14="http://schemas.microsoft.com/office/powerpoint/2010/main" val="338212294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圆角矩形 9"/>
          <p:cNvSpPr/>
          <p:nvPr/>
        </p:nvSpPr>
        <p:spPr>
          <a:xfrm>
            <a:off x="556963" y="1057072"/>
            <a:ext cx="8048776" cy="331493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AutoShape 5"/>
          <p:cNvSpPr>
            <a:spLocks noChangeArrowheads="1"/>
          </p:cNvSpPr>
          <p:nvPr/>
        </p:nvSpPr>
        <p:spPr bwMode="auto">
          <a:xfrm>
            <a:off x="556963" y="650570"/>
            <a:ext cx="8048776"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 name="矩形 3"/>
          <p:cNvSpPr/>
          <p:nvPr/>
        </p:nvSpPr>
        <p:spPr>
          <a:xfrm>
            <a:off x="645268" y="599186"/>
            <a:ext cx="3089307" cy="400110"/>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b="1" dirty="0">
                <a:latin typeface="微软雅黑" pitchFamily="34" charset="-122"/>
                <a:ea typeface="微软雅黑" pitchFamily="34" charset="-122"/>
              </a:rPr>
              <a:t>HTML </a:t>
            </a:r>
            <a:r>
              <a:rPr lang="zh-CN" altLang="en-US" sz="2000" b="1" dirty="0">
                <a:latin typeface="微软雅黑" pitchFamily="34" charset="-122"/>
                <a:ea typeface="微软雅黑" pitchFamily="34" charset="-122"/>
              </a:rPr>
              <a:t>文档中标签的用法</a:t>
            </a:r>
          </a:p>
        </p:txBody>
      </p:sp>
      <p:sp>
        <p:nvSpPr>
          <p:cNvPr id="5" name="Text Box 4"/>
          <p:cNvSpPr txBox="1">
            <a:spLocks noChangeArrowheads="1"/>
          </p:cNvSpPr>
          <p:nvPr/>
        </p:nvSpPr>
        <p:spPr bwMode="auto">
          <a:xfrm>
            <a:off x="1318652" y="1150619"/>
            <a:ext cx="4741180" cy="307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ct val="110000"/>
              </a:lnSpc>
            </a:pPr>
            <a:r>
              <a:rPr lang="en-US" altLang="zh-CN" sz="1600" b="1" dirty="0">
                <a:solidFill>
                  <a:srgbClr val="0000FF"/>
                </a:solidFill>
                <a:latin typeface="微软雅黑" pitchFamily="34" charset="-122"/>
                <a:ea typeface="微软雅黑" pitchFamily="34" charset="-122"/>
              </a:rPr>
              <a:t>&lt;HTML&gt;                                          </a:t>
            </a:r>
          </a:p>
          <a:p>
            <a:pPr eaLnBrk="1" hangingPunct="1">
              <a:lnSpc>
                <a:spcPct val="110000"/>
              </a:lnSpc>
            </a:pPr>
            <a:r>
              <a:rPr lang="en-US" altLang="zh-CN" sz="1600" b="1" dirty="0">
                <a:solidFill>
                  <a:srgbClr val="0000FF"/>
                </a:solidFill>
                <a:latin typeface="微软雅黑" pitchFamily="34" charset="-122"/>
                <a:ea typeface="微软雅黑" pitchFamily="34" charset="-122"/>
              </a:rPr>
              <a:t>&lt;HEAD&gt;                                         </a:t>
            </a:r>
            <a:br>
              <a:rPr lang="en-US" altLang="zh-CN" sz="1600" b="1" dirty="0">
                <a:solidFill>
                  <a:srgbClr val="0000FF"/>
                </a:solidFill>
                <a:latin typeface="微软雅黑" pitchFamily="34" charset="-122"/>
                <a:ea typeface="微软雅黑" pitchFamily="34" charset="-122"/>
              </a:rPr>
            </a:br>
            <a:r>
              <a:rPr lang="en-US" altLang="zh-CN" sz="1600" b="1" dirty="0">
                <a:solidFill>
                  <a:srgbClr val="0000FF"/>
                </a:solidFill>
                <a:latin typeface="微软雅黑" pitchFamily="34" charset="-122"/>
                <a:ea typeface="微软雅黑" pitchFamily="34" charset="-122"/>
              </a:rPr>
              <a:t>      &lt;TITLE&gt;</a:t>
            </a:r>
            <a:r>
              <a:rPr lang="zh-CN" altLang="en-US" sz="1600" b="1" dirty="0">
                <a:solidFill>
                  <a:srgbClr val="0000FF"/>
                </a:solidFill>
                <a:latin typeface="微软雅黑" pitchFamily="34" charset="-122"/>
                <a:ea typeface="微软雅黑" pitchFamily="34" charset="-122"/>
              </a:rPr>
              <a:t>一个 </a:t>
            </a:r>
            <a:r>
              <a:rPr lang="en-US" altLang="zh-CN" sz="1600" b="1" dirty="0">
                <a:solidFill>
                  <a:srgbClr val="0000FF"/>
                </a:solidFill>
                <a:latin typeface="微软雅黑" pitchFamily="34" charset="-122"/>
                <a:ea typeface="微软雅黑" pitchFamily="34" charset="-122"/>
              </a:rPr>
              <a:t>HTML </a:t>
            </a:r>
            <a:r>
              <a:rPr lang="zh-CN" altLang="en-US" sz="1600" b="1" dirty="0">
                <a:solidFill>
                  <a:srgbClr val="0000FF"/>
                </a:solidFill>
                <a:latin typeface="微软雅黑" pitchFamily="34" charset="-122"/>
                <a:ea typeface="微软雅黑" pitchFamily="34" charset="-122"/>
              </a:rPr>
              <a:t>的例子</a:t>
            </a:r>
            <a:r>
              <a:rPr lang="en-US" altLang="zh-CN" sz="1600" b="1" dirty="0">
                <a:solidFill>
                  <a:srgbClr val="0000FF"/>
                </a:solidFill>
                <a:latin typeface="微软雅黑" pitchFamily="34" charset="-122"/>
                <a:ea typeface="微软雅黑" pitchFamily="34" charset="-122"/>
              </a:rPr>
              <a:t>&lt;/TITLE&gt;</a:t>
            </a:r>
          </a:p>
          <a:p>
            <a:pPr eaLnBrk="1" hangingPunct="1">
              <a:lnSpc>
                <a:spcPct val="110000"/>
              </a:lnSpc>
            </a:pPr>
            <a:r>
              <a:rPr lang="en-US" altLang="zh-CN" sz="1600" b="1" dirty="0">
                <a:solidFill>
                  <a:srgbClr val="0000FF"/>
                </a:solidFill>
                <a:latin typeface="微软雅黑" pitchFamily="34" charset="-122"/>
                <a:ea typeface="微软雅黑" pitchFamily="34" charset="-122"/>
              </a:rPr>
              <a:t>&lt;/HEAD&gt;</a:t>
            </a:r>
          </a:p>
          <a:p>
            <a:pPr eaLnBrk="1" hangingPunct="1">
              <a:lnSpc>
                <a:spcPct val="110000"/>
              </a:lnSpc>
            </a:pPr>
            <a:r>
              <a:rPr lang="en-US" altLang="zh-CN" sz="1600" b="1" dirty="0">
                <a:solidFill>
                  <a:srgbClr val="0000FF"/>
                </a:solidFill>
                <a:latin typeface="微软雅黑" pitchFamily="34" charset="-122"/>
                <a:ea typeface="微软雅黑" pitchFamily="34" charset="-122"/>
              </a:rPr>
              <a:t>&lt;BODY&gt;</a:t>
            </a:r>
          </a:p>
          <a:p>
            <a:pPr eaLnBrk="1" hangingPunct="1">
              <a:lnSpc>
                <a:spcPct val="110000"/>
              </a:lnSpc>
            </a:pPr>
            <a:r>
              <a:rPr lang="en-US" altLang="zh-CN" sz="1600" b="1" dirty="0">
                <a:solidFill>
                  <a:srgbClr val="0000FF"/>
                </a:solidFill>
                <a:latin typeface="微软雅黑" pitchFamily="34" charset="-122"/>
                <a:ea typeface="微软雅黑" pitchFamily="34" charset="-122"/>
              </a:rPr>
              <a:t>      &lt;H1&gt;HTML </a:t>
            </a:r>
            <a:r>
              <a:rPr lang="zh-CN" altLang="en-US" sz="1600" b="1" dirty="0">
                <a:solidFill>
                  <a:srgbClr val="0000FF"/>
                </a:solidFill>
                <a:latin typeface="微软雅黑" pitchFamily="34" charset="-122"/>
                <a:ea typeface="微软雅黑" pitchFamily="34" charset="-122"/>
              </a:rPr>
              <a:t>很容易掌握</a:t>
            </a:r>
            <a:r>
              <a:rPr lang="en-US" altLang="zh-CN" sz="1600" b="1" dirty="0">
                <a:solidFill>
                  <a:srgbClr val="0000FF"/>
                </a:solidFill>
                <a:latin typeface="微软雅黑" pitchFamily="34" charset="-122"/>
                <a:ea typeface="微软雅黑" pitchFamily="34" charset="-122"/>
              </a:rPr>
              <a:t>&lt;/H1&gt;</a:t>
            </a:r>
          </a:p>
          <a:p>
            <a:pPr eaLnBrk="1" hangingPunct="1">
              <a:lnSpc>
                <a:spcPct val="110000"/>
              </a:lnSpc>
            </a:pPr>
            <a:r>
              <a:rPr lang="en-US" altLang="zh-CN" sz="1600" b="1" dirty="0">
                <a:solidFill>
                  <a:srgbClr val="0000FF"/>
                </a:solidFill>
                <a:latin typeface="微软雅黑" pitchFamily="34" charset="-122"/>
                <a:ea typeface="微软雅黑" pitchFamily="34" charset="-122"/>
              </a:rPr>
              <a:t>      &lt;P&gt;</a:t>
            </a:r>
            <a:r>
              <a:rPr lang="zh-CN" altLang="en-US" sz="1600" b="1" dirty="0">
                <a:solidFill>
                  <a:srgbClr val="0000FF"/>
                </a:solidFill>
                <a:latin typeface="微软雅黑" pitchFamily="34" charset="-122"/>
                <a:ea typeface="微软雅黑" pitchFamily="34" charset="-122"/>
              </a:rPr>
              <a:t>这是第一个段落。虽然很</a:t>
            </a:r>
          </a:p>
          <a:p>
            <a:pPr eaLnBrk="1" hangingPunct="1">
              <a:lnSpc>
                <a:spcPct val="110000"/>
              </a:lnSpc>
            </a:pPr>
            <a:r>
              <a:rPr lang="zh-CN" altLang="en-US" sz="1600" b="1" dirty="0">
                <a:solidFill>
                  <a:srgbClr val="0000FF"/>
                </a:solidFill>
                <a:latin typeface="微软雅黑" pitchFamily="34" charset="-122"/>
                <a:ea typeface="微软雅黑" pitchFamily="34" charset="-122"/>
              </a:rPr>
              <a:t>       短，但它仍是一个段落。</a:t>
            </a:r>
            <a:r>
              <a:rPr lang="en-US" altLang="zh-CN" sz="1600" b="1" dirty="0">
                <a:solidFill>
                  <a:srgbClr val="0000FF"/>
                </a:solidFill>
                <a:latin typeface="微软雅黑" pitchFamily="34" charset="-122"/>
                <a:ea typeface="微软雅黑" pitchFamily="34" charset="-122"/>
              </a:rPr>
              <a:t>&lt;/P&gt;</a:t>
            </a:r>
          </a:p>
          <a:p>
            <a:pPr eaLnBrk="1" hangingPunct="1">
              <a:lnSpc>
                <a:spcPct val="110000"/>
              </a:lnSpc>
            </a:pPr>
            <a:r>
              <a:rPr lang="en-US" altLang="zh-CN" sz="1600" b="1" dirty="0">
                <a:solidFill>
                  <a:srgbClr val="0000FF"/>
                </a:solidFill>
                <a:latin typeface="微软雅黑" pitchFamily="34" charset="-122"/>
                <a:ea typeface="微软雅黑" pitchFamily="34" charset="-122"/>
              </a:rPr>
              <a:t>      &lt;P&gt;</a:t>
            </a:r>
            <a:r>
              <a:rPr lang="zh-CN" altLang="en-US" sz="1600" b="1" dirty="0">
                <a:solidFill>
                  <a:srgbClr val="0000FF"/>
                </a:solidFill>
                <a:latin typeface="微软雅黑" pitchFamily="34" charset="-122"/>
                <a:ea typeface="微软雅黑" pitchFamily="34" charset="-122"/>
              </a:rPr>
              <a:t>这是第二个段落。</a:t>
            </a:r>
            <a:r>
              <a:rPr lang="en-US" altLang="zh-CN" sz="1600" b="1" dirty="0">
                <a:solidFill>
                  <a:srgbClr val="0000FF"/>
                </a:solidFill>
                <a:latin typeface="微软雅黑" pitchFamily="34" charset="-122"/>
                <a:ea typeface="微软雅黑" pitchFamily="34" charset="-122"/>
              </a:rPr>
              <a:t>&lt;/P&gt;</a:t>
            </a:r>
          </a:p>
          <a:p>
            <a:pPr eaLnBrk="1" hangingPunct="1">
              <a:lnSpc>
                <a:spcPct val="110000"/>
              </a:lnSpc>
            </a:pPr>
            <a:r>
              <a:rPr lang="en-US" altLang="zh-CN" sz="1600" b="1" dirty="0">
                <a:solidFill>
                  <a:srgbClr val="0000FF"/>
                </a:solidFill>
                <a:latin typeface="微软雅黑" pitchFamily="34" charset="-122"/>
                <a:ea typeface="微软雅黑" pitchFamily="34" charset="-122"/>
              </a:rPr>
              <a:t>&lt;/BODY&gt;</a:t>
            </a:r>
          </a:p>
          <a:p>
            <a:pPr eaLnBrk="1" hangingPunct="1">
              <a:lnSpc>
                <a:spcPct val="110000"/>
              </a:lnSpc>
            </a:pPr>
            <a:r>
              <a:rPr lang="en-US" altLang="zh-CN" sz="1600" b="1" dirty="0">
                <a:solidFill>
                  <a:srgbClr val="0000FF"/>
                </a:solidFill>
                <a:latin typeface="微软雅黑" pitchFamily="34" charset="-122"/>
                <a:ea typeface="微软雅黑" pitchFamily="34" charset="-122"/>
              </a:rPr>
              <a:t>&lt;/HTML&gt;</a:t>
            </a:r>
          </a:p>
        </p:txBody>
      </p:sp>
      <p:grpSp>
        <p:nvGrpSpPr>
          <p:cNvPr id="6" name="Group 9"/>
          <p:cNvGrpSpPr>
            <a:grpSpLocks/>
          </p:cNvGrpSpPr>
          <p:nvPr/>
        </p:nvGrpSpPr>
        <p:grpSpPr bwMode="auto">
          <a:xfrm>
            <a:off x="2419284" y="1139927"/>
            <a:ext cx="4176159" cy="369368"/>
            <a:chOff x="1426" y="630"/>
            <a:chExt cx="4686" cy="449"/>
          </a:xfrm>
        </p:grpSpPr>
        <p:sp>
          <p:nvSpPr>
            <p:cNvPr id="7" name="Text Box 5"/>
            <p:cNvSpPr txBox="1">
              <a:spLocks noChangeArrowheads="1"/>
            </p:cNvSpPr>
            <p:nvPr/>
          </p:nvSpPr>
          <p:spPr bwMode="auto">
            <a:xfrm>
              <a:off x="4009" y="630"/>
              <a:ext cx="2103" cy="449"/>
            </a:xfrm>
            <a:prstGeom prst="rect">
              <a:avLst/>
            </a:prstGeom>
            <a:solidFill>
              <a:srgbClr val="99FFCC"/>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r>
                <a:rPr lang="en-US" altLang="zh-CN" sz="1800" b="1" dirty="0">
                  <a:solidFill>
                    <a:sysClr val="windowText" lastClr="000000"/>
                  </a:solidFill>
                  <a:latin typeface="微软雅黑" pitchFamily="34" charset="-122"/>
                  <a:ea typeface="微软雅黑" pitchFamily="34" charset="-122"/>
                </a:rPr>
                <a:t>HTML </a:t>
              </a:r>
              <a:r>
                <a:rPr lang="zh-CN" altLang="en-US" sz="1800" b="1" dirty="0">
                  <a:solidFill>
                    <a:sysClr val="windowText" lastClr="000000"/>
                  </a:solidFill>
                  <a:latin typeface="微软雅黑" pitchFamily="34" charset="-122"/>
                  <a:ea typeface="微软雅黑" pitchFamily="34" charset="-122"/>
                </a:rPr>
                <a:t>文档开始</a:t>
              </a:r>
            </a:p>
          </p:txBody>
        </p:sp>
        <p:sp>
          <p:nvSpPr>
            <p:cNvPr id="8" name="Line 6"/>
            <p:cNvSpPr>
              <a:spLocks noChangeShapeType="1"/>
            </p:cNvSpPr>
            <p:nvPr/>
          </p:nvSpPr>
          <p:spPr bwMode="auto">
            <a:xfrm flipH="1">
              <a:off x="1426" y="845"/>
              <a:ext cx="2583" cy="0"/>
            </a:xfrm>
            <a:prstGeom prst="line">
              <a:avLst/>
            </a:prstGeom>
            <a:noFill/>
            <a:ln w="28575">
              <a:solidFill>
                <a:srgbClr val="FF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latin typeface="微软雅黑" pitchFamily="34" charset="-122"/>
                <a:ea typeface="微软雅黑" pitchFamily="34" charset="-122"/>
              </a:endParaRPr>
            </a:p>
          </p:txBody>
        </p:sp>
      </p:grpSp>
    </p:spTree>
    <p:extLst>
      <p:ext uri="{BB962C8B-B14F-4D97-AF65-F5344CB8AC3E}">
        <p14:creationId xmlns:p14="http://schemas.microsoft.com/office/powerpoint/2010/main" val="104514142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圆角矩形 8"/>
          <p:cNvSpPr/>
          <p:nvPr/>
        </p:nvSpPr>
        <p:spPr>
          <a:xfrm>
            <a:off x="556963" y="1057072"/>
            <a:ext cx="8048776" cy="331493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AutoShape 5"/>
          <p:cNvSpPr>
            <a:spLocks noChangeArrowheads="1"/>
          </p:cNvSpPr>
          <p:nvPr/>
        </p:nvSpPr>
        <p:spPr bwMode="auto">
          <a:xfrm>
            <a:off x="556963" y="650570"/>
            <a:ext cx="8048776"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8" name="矩形 17"/>
          <p:cNvSpPr/>
          <p:nvPr/>
        </p:nvSpPr>
        <p:spPr>
          <a:xfrm>
            <a:off x="645268" y="599186"/>
            <a:ext cx="3089307" cy="400110"/>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b="1" dirty="0">
                <a:latin typeface="微软雅黑" pitchFamily="34" charset="-122"/>
                <a:ea typeface="微软雅黑" pitchFamily="34" charset="-122"/>
              </a:rPr>
              <a:t>HTML </a:t>
            </a:r>
            <a:r>
              <a:rPr lang="zh-CN" altLang="en-US" sz="2000" b="1" dirty="0">
                <a:latin typeface="微软雅黑" pitchFamily="34" charset="-122"/>
                <a:ea typeface="微软雅黑" pitchFamily="34" charset="-122"/>
              </a:rPr>
              <a:t>文档中标签的用法</a:t>
            </a:r>
          </a:p>
        </p:txBody>
      </p:sp>
      <p:sp>
        <p:nvSpPr>
          <p:cNvPr id="14" name="Text Box 4"/>
          <p:cNvSpPr txBox="1">
            <a:spLocks noChangeArrowheads="1"/>
          </p:cNvSpPr>
          <p:nvPr/>
        </p:nvSpPr>
        <p:spPr bwMode="auto">
          <a:xfrm>
            <a:off x="1318652" y="1150619"/>
            <a:ext cx="4741180" cy="307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ct val="110000"/>
              </a:lnSpc>
            </a:pPr>
            <a:r>
              <a:rPr lang="en-US" altLang="zh-CN" sz="1600" b="1" dirty="0">
                <a:solidFill>
                  <a:srgbClr val="0000FF"/>
                </a:solidFill>
                <a:latin typeface="微软雅黑" pitchFamily="34" charset="-122"/>
                <a:ea typeface="微软雅黑" pitchFamily="34" charset="-122"/>
              </a:rPr>
              <a:t>&lt;HTML&gt;                                          </a:t>
            </a:r>
          </a:p>
          <a:p>
            <a:pPr eaLnBrk="1" hangingPunct="1">
              <a:lnSpc>
                <a:spcPct val="110000"/>
              </a:lnSpc>
            </a:pPr>
            <a:r>
              <a:rPr lang="en-US" altLang="zh-CN" sz="1600" b="1" dirty="0">
                <a:solidFill>
                  <a:srgbClr val="0000FF"/>
                </a:solidFill>
                <a:latin typeface="微软雅黑" pitchFamily="34" charset="-122"/>
                <a:ea typeface="微软雅黑" pitchFamily="34" charset="-122"/>
              </a:rPr>
              <a:t>&lt;HEAD&gt;                                         </a:t>
            </a:r>
            <a:br>
              <a:rPr lang="en-US" altLang="zh-CN" sz="1600" b="1" dirty="0">
                <a:solidFill>
                  <a:srgbClr val="0000FF"/>
                </a:solidFill>
                <a:latin typeface="微软雅黑" pitchFamily="34" charset="-122"/>
                <a:ea typeface="微软雅黑" pitchFamily="34" charset="-122"/>
              </a:rPr>
            </a:br>
            <a:r>
              <a:rPr lang="en-US" altLang="zh-CN" sz="1600" b="1" dirty="0">
                <a:solidFill>
                  <a:srgbClr val="0000FF"/>
                </a:solidFill>
                <a:latin typeface="微软雅黑" pitchFamily="34" charset="-122"/>
                <a:ea typeface="微软雅黑" pitchFamily="34" charset="-122"/>
              </a:rPr>
              <a:t>      &lt;TITLE&gt;</a:t>
            </a:r>
            <a:r>
              <a:rPr lang="zh-CN" altLang="en-US" sz="1600" b="1" dirty="0">
                <a:solidFill>
                  <a:srgbClr val="0000FF"/>
                </a:solidFill>
                <a:latin typeface="微软雅黑" pitchFamily="34" charset="-122"/>
                <a:ea typeface="微软雅黑" pitchFamily="34" charset="-122"/>
              </a:rPr>
              <a:t>一个 </a:t>
            </a:r>
            <a:r>
              <a:rPr lang="en-US" altLang="zh-CN" sz="1600" b="1" dirty="0">
                <a:solidFill>
                  <a:srgbClr val="0000FF"/>
                </a:solidFill>
                <a:latin typeface="微软雅黑" pitchFamily="34" charset="-122"/>
                <a:ea typeface="微软雅黑" pitchFamily="34" charset="-122"/>
              </a:rPr>
              <a:t>HTML </a:t>
            </a:r>
            <a:r>
              <a:rPr lang="zh-CN" altLang="en-US" sz="1600" b="1" dirty="0">
                <a:solidFill>
                  <a:srgbClr val="0000FF"/>
                </a:solidFill>
                <a:latin typeface="微软雅黑" pitchFamily="34" charset="-122"/>
                <a:ea typeface="微软雅黑" pitchFamily="34" charset="-122"/>
              </a:rPr>
              <a:t>的例子</a:t>
            </a:r>
            <a:r>
              <a:rPr lang="en-US" altLang="zh-CN" sz="1600" b="1" dirty="0">
                <a:solidFill>
                  <a:srgbClr val="0000FF"/>
                </a:solidFill>
                <a:latin typeface="微软雅黑" pitchFamily="34" charset="-122"/>
                <a:ea typeface="微软雅黑" pitchFamily="34" charset="-122"/>
              </a:rPr>
              <a:t>&lt;/TITLE&gt;</a:t>
            </a:r>
          </a:p>
          <a:p>
            <a:pPr eaLnBrk="1" hangingPunct="1">
              <a:lnSpc>
                <a:spcPct val="110000"/>
              </a:lnSpc>
            </a:pPr>
            <a:r>
              <a:rPr lang="en-US" altLang="zh-CN" sz="1600" b="1" dirty="0">
                <a:solidFill>
                  <a:srgbClr val="0000FF"/>
                </a:solidFill>
                <a:latin typeface="微软雅黑" pitchFamily="34" charset="-122"/>
                <a:ea typeface="微软雅黑" pitchFamily="34" charset="-122"/>
              </a:rPr>
              <a:t>&lt;/HEAD&gt;</a:t>
            </a:r>
          </a:p>
          <a:p>
            <a:pPr eaLnBrk="1" hangingPunct="1">
              <a:lnSpc>
                <a:spcPct val="110000"/>
              </a:lnSpc>
            </a:pPr>
            <a:r>
              <a:rPr lang="en-US" altLang="zh-CN" sz="1600" b="1" dirty="0">
                <a:solidFill>
                  <a:srgbClr val="0000FF"/>
                </a:solidFill>
                <a:latin typeface="微软雅黑" pitchFamily="34" charset="-122"/>
                <a:ea typeface="微软雅黑" pitchFamily="34" charset="-122"/>
              </a:rPr>
              <a:t>&lt;BODY&gt;</a:t>
            </a:r>
          </a:p>
          <a:p>
            <a:pPr eaLnBrk="1" hangingPunct="1">
              <a:lnSpc>
                <a:spcPct val="110000"/>
              </a:lnSpc>
            </a:pPr>
            <a:r>
              <a:rPr lang="en-US" altLang="zh-CN" sz="1600" b="1" dirty="0">
                <a:solidFill>
                  <a:srgbClr val="0000FF"/>
                </a:solidFill>
                <a:latin typeface="微软雅黑" pitchFamily="34" charset="-122"/>
                <a:ea typeface="微软雅黑" pitchFamily="34" charset="-122"/>
              </a:rPr>
              <a:t>      &lt;H1&gt;HTML </a:t>
            </a:r>
            <a:r>
              <a:rPr lang="zh-CN" altLang="en-US" sz="1600" b="1" dirty="0">
                <a:solidFill>
                  <a:srgbClr val="0000FF"/>
                </a:solidFill>
                <a:latin typeface="微软雅黑" pitchFamily="34" charset="-122"/>
                <a:ea typeface="微软雅黑" pitchFamily="34" charset="-122"/>
              </a:rPr>
              <a:t>很容易掌握</a:t>
            </a:r>
            <a:r>
              <a:rPr lang="en-US" altLang="zh-CN" sz="1600" b="1" dirty="0">
                <a:solidFill>
                  <a:srgbClr val="0000FF"/>
                </a:solidFill>
                <a:latin typeface="微软雅黑" pitchFamily="34" charset="-122"/>
                <a:ea typeface="微软雅黑" pitchFamily="34" charset="-122"/>
              </a:rPr>
              <a:t>&lt;/H1&gt;</a:t>
            </a:r>
          </a:p>
          <a:p>
            <a:pPr eaLnBrk="1" hangingPunct="1">
              <a:lnSpc>
                <a:spcPct val="110000"/>
              </a:lnSpc>
            </a:pPr>
            <a:r>
              <a:rPr lang="en-US" altLang="zh-CN" sz="1600" b="1" dirty="0">
                <a:solidFill>
                  <a:srgbClr val="0000FF"/>
                </a:solidFill>
                <a:latin typeface="微软雅黑" pitchFamily="34" charset="-122"/>
                <a:ea typeface="微软雅黑" pitchFamily="34" charset="-122"/>
              </a:rPr>
              <a:t>      &lt;P&gt;</a:t>
            </a:r>
            <a:r>
              <a:rPr lang="zh-CN" altLang="en-US" sz="1600" b="1" dirty="0">
                <a:solidFill>
                  <a:srgbClr val="0000FF"/>
                </a:solidFill>
                <a:latin typeface="微软雅黑" pitchFamily="34" charset="-122"/>
                <a:ea typeface="微软雅黑" pitchFamily="34" charset="-122"/>
              </a:rPr>
              <a:t>这是第一个段落。虽然很</a:t>
            </a:r>
          </a:p>
          <a:p>
            <a:pPr eaLnBrk="1" hangingPunct="1">
              <a:lnSpc>
                <a:spcPct val="110000"/>
              </a:lnSpc>
            </a:pPr>
            <a:r>
              <a:rPr lang="zh-CN" altLang="en-US" sz="1600" b="1" dirty="0">
                <a:solidFill>
                  <a:srgbClr val="0000FF"/>
                </a:solidFill>
                <a:latin typeface="微软雅黑" pitchFamily="34" charset="-122"/>
                <a:ea typeface="微软雅黑" pitchFamily="34" charset="-122"/>
              </a:rPr>
              <a:t>       短，但它仍是一个段落。</a:t>
            </a:r>
            <a:r>
              <a:rPr lang="en-US" altLang="zh-CN" sz="1600" b="1" dirty="0">
                <a:solidFill>
                  <a:srgbClr val="0000FF"/>
                </a:solidFill>
                <a:latin typeface="微软雅黑" pitchFamily="34" charset="-122"/>
                <a:ea typeface="微软雅黑" pitchFamily="34" charset="-122"/>
              </a:rPr>
              <a:t>&lt;/P&gt;</a:t>
            </a:r>
          </a:p>
          <a:p>
            <a:pPr eaLnBrk="1" hangingPunct="1">
              <a:lnSpc>
                <a:spcPct val="110000"/>
              </a:lnSpc>
            </a:pPr>
            <a:r>
              <a:rPr lang="en-US" altLang="zh-CN" sz="1600" b="1" dirty="0">
                <a:solidFill>
                  <a:srgbClr val="0000FF"/>
                </a:solidFill>
                <a:latin typeface="微软雅黑" pitchFamily="34" charset="-122"/>
                <a:ea typeface="微软雅黑" pitchFamily="34" charset="-122"/>
              </a:rPr>
              <a:t>      &lt;P&gt;</a:t>
            </a:r>
            <a:r>
              <a:rPr lang="zh-CN" altLang="en-US" sz="1600" b="1" dirty="0">
                <a:solidFill>
                  <a:srgbClr val="0000FF"/>
                </a:solidFill>
                <a:latin typeface="微软雅黑" pitchFamily="34" charset="-122"/>
                <a:ea typeface="微软雅黑" pitchFamily="34" charset="-122"/>
              </a:rPr>
              <a:t>这是第二个段落。</a:t>
            </a:r>
            <a:r>
              <a:rPr lang="en-US" altLang="zh-CN" sz="1600" b="1" dirty="0">
                <a:solidFill>
                  <a:srgbClr val="0000FF"/>
                </a:solidFill>
                <a:latin typeface="微软雅黑" pitchFamily="34" charset="-122"/>
                <a:ea typeface="微软雅黑" pitchFamily="34" charset="-122"/>
              </a:rPr>
              <a:t>&lt;/P&gt;</a:t>
            </a:r>
          </a:p>
          <a:p>
            <a:pPr eaLnBrk="1" hangingPunct="1">
              <a:lnSpc>
                <a:spcPct val="110000"/>
              </a:lnSpc>
            </a:pPr>
            <a:r>
              <a:rPr lang="en-US" altLang="zh-CN" sz="1600" b="1" dirty="0">
                <a:solidFill>
                  <a:srgbClr val="0000FF"/>
                </a:solidFill>
                <a:latin typeface="微软雅黑" pitchFamily="34" charset="-122"/>
                <a:ea typeface="微软雅黑" pitchFamily="34" charset="-122"/>
              </a:rPr>
              <a:t>&lt;/BODY&gt;</a:t>
            </a:r>
          </a:p>
          <a:p>
            <a:pPr eaLnBrk="1" hangingPunct="1">
              <a:lnSpc>
                <a:spcPct val="110000"/>
              </a:lnSpc>
            </a:pPr>
            <a:r>
              <a:rPr lang="en-US" altLang="zh-CN" sz="1600" b="1" dirty="0">
                <a:solidFill>
                  <a:srgbClr val="0000FF"/>
                </a:solidFill>
                <a:latin typeface="微软雅黑" pitchFamily="34" charset="-122"/>
                <a:ea typeface="微软雅黑" pitchFamily="34" charset="-122"/>
              </a:rPr>
              <a:t>&lt;/HTML&gt;</a:t>
            </a:r>
          </a:p>
        </p:txBody>
      </p:sp>
      <p:grpSp>
        <p:nvGrpSpPr>
          <p:cNvPr id="15" name="Group 9"/>
          <p:cNvGrpSpPr>
            <a:grpSpLocks/>
          </p:cNvGrpSpPr>
          <p:nvPr/>
        </p:nvGrpSpPr>
        <p:grpSpPr bwMode="auto">
          <a:xfrm>
            <a:off x="2419284" y="1405103"/>
            <a:ext cx="3409728" cy="369368"/>
            <a:chOff x="1426" y="630"/>
            <a:chExt cx="3826" cy="449"/>
          </a:xfrm>
        </p:grpSpPr>
        <p:sp>
          <p:nvSpPr>
            <p:cNvPr id="16" name="Text Box 5"/>
            <p:cNvSpPr txBox="1">
              <a:spLocks noChangeArrowheads="1"/>
            </p:cNvSpPr>
            <p:nvPr/>
          </p:nvSpPr>
          <p:spPr bwMode="auto">
            <a:xfrm>
              <a:off x="4009" y="630"/>
              <a:ext cx="1243" cy="449"/>
            </a:xfrm>
            <a:prstGeom prst="rect">
              <a:avLst/>
            </a:prstGeom>
            <a:solidFill>
              <a:srgbClr val="99FFCC"/>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r>
                <a:rPr lang="zh-CN" altLang="en-US" sz="1800" b="1" dirty="0">
                  <a:solidFill>
                    <a:sysClr val="windowText" lastClr="000000"/>
                  </a:solidFill>
                  <a:latin typeface="微软雅黑" pitchFamily="34" charset="-122"/>
                  <a:ea typeface="微软雅黑" pitchFamily="34" charset="-122"/>
                </a:rPr>
                <a:t>首部开始</a:t>
              </a:r>
            </a:p>
          </p:txBody>
        </p:sp>
        <p:sp>
          <p:nvSpPr>
            <p:cNvPr id="17" name="Line 6"/>
            <p:cNvSpPr>
              <a:spLocks noChangeShapeType="1"/>
            </p:cNvSpPr>
            <p:nvPr/>
          </p:nvSpPr>
          <p:spPr bwMode="auto">
            <a:xfrm flipH="1">
              <a:off x="1426" y="845"/>
              <a:ext cx="2583" cy="0"/>
            </a:xfrm>
            <a:prstGeom prst="line">
              <a:avLst/>
            </a:prstGeom>
            <a:noFill/>
            <a:ln w="28575">
              <a:solidFill>
                <a:srgbClr val="FF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latin typeface="微软雅黑" pitchFamily="34" charset="-122"/>
                <a:ea typeface="微软雅黑" pitchFamily="34" charset="-122"/>
              </a:endParaRPr>
            </a:p>
          </p:txBody>
        </p:sp>
      </p:grpSp>
    </p:spTree>
    <p:extLst>
      <p:ext uri="{BB962C8B-B14F-4D97-AF65-F5344CB8AC3E}">
        <p14:creationId xmlns:p14="http://schemas.microsoft.com/office/powerpoint/2010/main" val="276352229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圆角矩形 17"/>
          <p:cNvSpPr/>
          <p:nvPr/>
        </p:nvSpPr>
        <p:spPr>
          <a:xfrm>
            <a:off x="556963" y="1057072"/>
            <a:ext cx="8048776" cy="331493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AutoShape 5"/>
          <p:cNvSpPr>
            <a:spLocks noChangeArrowheads="1"/>
          </p:cNvSpPr>
          <p:nvPr/>
        </p:nvSpPr>
        <p:spPr bwMode="auto">
          <a:xfrm>
            <a:off x="556963" y="650570"/>
            <a:ext cx="8048776"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0" name="矩形 19"/>
          <p:cNvSpPr/>
          <p:nvPr/>
        </p:nvSpPr>
        <p:spPr>
          <a:xfrm>
            <a:off x="645268" y="599186"/>
            <a:ext cx="3089307" cy="400110"/>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b="1" dirty="0">
                <a:latin typeface="微软雅黑" pitchFamily="34" charset="-122"/>
                <a:ea typeface="微软雅黑" pitchFamily="34" charset="-122"/>
              </a:rPr>
              <a:t>HTML </a:t>
            </a:r>
            <a:r>
              <a:rPr lang="zh-CN" altLang="en-US" sz="2000" b="1" dirty="0">
                <a:latin typeface="微软雅黑" pitchFamily="34" charset="-122"/>
                <a:ea typeface="微软雅黑" pitchFamily="34" charset="-122"/>
              </a:rPr>
              <a:t>文档中标签的用法</a:t>
            </a:r>
          </a:p>
        </p:txBody>
      </p:sp>
      <p:sp>
        <p:nvSpPr>
          <p:cNvPr id="14" name="Text Box 4"/>
          <p:cNvSpPr txBox="1">
            <a:spLocks noChangeArrowheads="1"/>
          </p:cNvSpPr>
          <p:nvPr/>
        </p:nvSpPr>
        <p:spPr bwMode="auto">
          <a:xfrm>
            <a:off x="1318652" y="1150619"/>
            <a:ext cx="4741180" cy="307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ct val="110000"/>
              </a:lnSpc>
            </a:pPr>
            <a:r>
              <a:rPr lang="en-US" altLang="zh-CN" sz="1600" b="1" dirty="0">
                <a:solidFill>
                  <a:srgbClr val="0000FF"/>
                </a:solidFill>
                <a:latin typeface="微软雅黑" pitchFamily="34" charset="-122"/>
                <a:ea typeface="微软雅黑" pitchFamily="34" charset="-122"/>
              </a:rPr>
              <a:t>&lt;HTML&gt;                                          </a:t>
            </a:r>
          </a:p>
          <a:p>
            <a:pPr eaLnBrk="1" hangingPunct="1">
              <a:lnSpc>
                <a:spcPct val="110000"/>
              </a:lnSpc>
            </a:pPr>
            <a:r>
              <a:rPr lang="en-US" altLang="zh-CN" sz="1600" b="1" dirty="0">
                <a:solidFill>
                  <a:srgbClr val="0000FF"/>
                </a:solidFill>
                <a:latin typeface="微软雅黑" pitchFamily="34" charset="-122"/>
                <a:ea typeface="微软雅黑" pitchFamily="34" charset="-122"/>
              </a:rPr>
              <a:t>&lt;HEAD&gt;                                         </a:t>
            </a:r>
            <a:br>
              <a:rPr lang="en-US" altLang="zh-CN" sz="1600" b="1" dirty="0">
                <a:solidFill>
                  <a:srgbClr val="0000FF"/>
                </a:solidFill>
                <a:latin typeface="微软雅黑" pitchFamily="34" charset="-122"/>
                <a:ea typeface="微软雅黑" pitchFamily="34" charset="-122"/>
              </a:rPr>
            </a:br>
            <a:r>
              <a:rPr lang="en-US" altLang="zh-CN" sz="1600" b="1" dirty="0">
                <a:solidFill>
                  <a:srgbClr val="0000FF"/>
                </a:solidFill>
                <a:latin typeface="微软雅黑" pitchFamily="34" charset="-122"/>
                <a:ea typeface="微软雅黑" pitchFamily="34" charset="-122"/>
              </a:rPr>
              <a:t>      &lt;TITLE&gt;</a:t>
            </a:r>
            <a:r>
              <a:rPr lang="zh-CN" altLang="en-US" sz="1600" b="1" dirty="0">
                <a:solidFill>
                  <a:srgbClr val="0000FF"/>
                </a:solidFill>
                <a:latin typeface="微软雅黑" pitchFamily="34" charset="-122"/>
                <a:ea typeface="微软雅黑" pitchFamily="34" charset="-122"/>
              </a:rPr>
              <a:t>一个 </a:t>
            </a:r>
            <a:r>
              <a:rPr lang="en-US" altLang="zh-CN" sz="1600" b="1" dirty="0">
                <a:solidFill>
                  <a:srgbClr val="0000FF"/>
                </a:solidFill>
                <a:latin typeface="微软雅黑" pitchFamily="34" charset="-122"/>
                <a:ea typeface="微软雅黑" pitchFamily="34" charset="-122"/>
              </a:rPr>
              <a:t>HTML </a:t>
            </a:r>
            <a:r>
              <a:rPr lang="zh-CN" altLang="en-US" sz="1600" b="1" dirty="0">
                <a:solidFill>
                  <a:srgbClr val="0000FF"/>
                </a:solidFill>
                <a:latin typeface="微软雅黑" pitchFamily="34" charset="-122"/>
                <a:ea typeface="微软雅黑" pitchFamily="34" charset="-122"/>
              </a:rPr>
              <a:t>的例子</a:t>
            </a:r>
            <a:r>
              <a:rPr lang="en-US" altLang="zh-CN" sz="1600" b="1" dirty="0">
                <a:solidFill>
                  <a:srgbClr val="0000FF"/>
                </a:solidFill>
                <a:latin typeface="微软雅黑" pitchFamily="34" charset="-122"/>
                <a:ea typeface="微软雅黑" pitchFamily="34" charset="-122"/>
              </a:rPr>
              <a:t>&lt;/TITLE&gt;</a:t>
            </a:r>
          </a:p>
          <a:p>
            <a:pPr eaLnBrk="1" hangingPunct="1">
              <a:lnSpc>
                <a:spcPct val="110000"/>
              </a:lnSpc>
            </a:pPr>
            <a:r>
              <a:rPr lang="en-US" altLang="zh-CN" sz="1600" b="1" dirty="0">
                <a:solidFill>
                  <a:srgbClr val="0000FF"/>
                </a:solidFill>
                <a:latin typeface="微软雅黑" pitchFamily="34" charset="-122"/>
                <a:ea typeface="微软雅黑" pitchFamily="34" charset="-122"/>
              </a:rPr>
              <a:t>&lt;/HEAD&gt;</a:t>
            </a:r>
          </a:p>
          <a:p>
            <a:pPr eaLnBrk="1" hangingPunct="1">
              <a:lnSpc>
                <a:spcPct val="110000"/>
              </a:lnSpc>
            </a:pPr>
            <a:r>
              <a:rPr lang="en-US" altLang="zh-CN" sz="1600" b="1" dirty="0">
                <a:solidFill>
                  <a:srgbClr val="0000FF"/>
                </a:solidFill>
                <a:latin typeface="微软雅黑" pitchFamily="34" charset="-122"/>
                <a:ea typeface="微软雅黑" pitchFamily="34" charset="-122"/>
              </a:rPr>
              <a:t>&lt;BODY&gt;</a:t>
            </a:r>
          </a:p>
          <a:p>
            <a:pPr eaLnBrk="1" hangingPunct="1">
              <a:lnSpc>
                <a:spcPct val="110000"/>
              </a:lnSpc>
            </a:pPr>
            <a:r>
              <a:rPr lang="en-US" altLang="zh-CN" sz="1600" b="1" dirty="0">
                <a:solidFill>
                  <a:srgbClr val="0000FF"/>
                </a:solidFill>
                <a:latin typeface="微软雅黑" pitchFamily="34" charset="-122"/>
                <a:ea typeface="微软雅黑" pitchFamily="34" charset="-122"/>
              </a:rPr>
              <a:t>      &lt;H1&gt;HTML </a:t>
            </a:r>
            <a:r>
              <a:rPr lang="zh-CN" altLang="en-US" sz="1600" b="1" dirty="0">
                <a:solidFill>
                  <a:srgbClr val="0000FF"/>
                </a:solidFill>
                <a:latin typeface="微软雅黑" pitchFamily="34" charset="-122"/>
                <a:ea typeface="微软雅黑" pitchFamily="34" charset="-122"/>
              </a:rPr>
              <a:t>很容易掌握</a:t>
            </a:r>
            <a:r>
              <a:rPr lang="en-US" altLang="zh-CN" sz="1600" b="1" dirty="0">
                <a:solidFill>
                  <a:srgbClr val="0000FF"/>
                </a:solidFill>
                <a:latin typeface="微软雅黑" pitchFamily="34" charset="-122"/>
                <a:ea typeface="微软雅黑" pitchFamily="34" charset="-122"/>
              </a:rPr>
              <a:t>&lt;/H1&gt;</a:t>
            </a:r>
          </a:p>
          <a:p>
            <a:pPr eaLnBrk="1" hangingPunct="1">
              <a:lnSpc>
                <a:spcPct val="110000"/>
              </a:lnSpc>
            </a:pPr>
            <a:r>
              <a:rPr lang="en-US" altLang="zh-CN" sz="1600" b="1" dirty="0">
                <a:solidFill>
                  <a:srgbClr val="0000FF"/>
                </a:solidFill>
                <a:latin typeface="微软雅黑" pitchFamily="34" charset="-122"/>
                <a:ea typeface="微软雅黑" pitchFamily="34" charset="-122"/>
              </a:rPr>
              <a:t>      &lt;P&gt;</a:t>
            </a:r>
            <a:r>
              <a:rPr lang="zh-CN" altLang="en-US" sz="1600" b="1" dirty="0">
                <a:solidFill>
                  <a:srgbClr val="0000FF"/>
                </a:solidFill>
                <a:latin typeface="微软雅黑" pitchFamily="34" charset="-122"/>
                <a:ea typeface="微软雅黑" pitchFamily="34" charset="-122"/>
              </a:rPr>
              <a:t>这是第一个段落。虽然很</a:t>
            </a:r>
          </a:p>
          <a:p>
            <a:pPr eaLnBrk="1" hangingPunct="1">
              <a:lnSpc>
                <a:spcPct val="110000"/>
              </a:lnSpc>
            </a:pPr>
            <a:r>
              <a:rPr lang="zh-CN" altLang="en-US" sz="1600" b="1" dirty="0">
                <a:solidFill>
                  <a:srgbClr val="0000FF"/>
                </a:solidFill>
                <a:latin typeface="微软雅黑" pitchFamily="34" charset="-122"/>
                <a:ea typeface="微软雅黑" pitchFamily="34" charset="-122"/>
              </a:rPr>
              <a:t>       短，但它仍是一个段落。</a:t>
            </a:r>
            <a:r>
              <a:rPr lang="en-US" altLang="zh-CN" sz="1600" b="1" dirty="0">
                <a:solidFill>
                  <a:srgbClr val="0000FF"/>
                </a:solidFill>
                <a:latin typeface="微软雅黑" pitchFamily="34" charset="-122"/>
                <a:ea typeface="微软雅黑" pitchFamily="34" charset="-122"/>
              </a:rPr>
              <a:t>&lt;/P&gt;</a:t>
            </a:r>
          </a:p>
          <a:p>
            <a:pPr eaLnBrk="1" hangingPunct="1">
              <a:lnSpc>
                <a:spcPct val="110000"/>
              </a:lnSpc>
            </a:pPr>
            <a:r>
              <a:rPr lang="en-US" altLang="zh-CN" sz="1600" b="1" dirty="0">
                <a:solidFill>
                  <a:srgbClr val="0000FF"/>
                </a:solidFill>
                <a:latin typeface="微软雅黑" pitchFamily="34" charset="-122"/>
                <a:ea typeface="微软雅黑" pitchFamily="34" charset="-122"/>
              </a:rPr>
              <a:t>      &lt;P&gt;</a:t>
            </a:r>
            <a:r>
              <a:rPr lang="zh-CN" altLang="en-US" sz="1600" b="1" dirty="0">
                <a:solidFill>
                  <a:srgbClr val="0000FF"/>
                </a:solidFill>
                <a:latin typeface="微软雅黑" pitchFamily="34" charset="-122"/>
                <a:ea typeface="微软雅黑" pitchFamily="34" charset="-122"/>
              </a:rPr>
              <a:t>这是第二个段落。</a:t>
            </a:r>
            <a:r>
              <a:rPr lang="en-US" altLang="zh-CN" sz="1600" b="1" dirty="0">
                <a:solidFill>
                  <a:srgbClr val="0000FF"/>
                </a:solidFill>
                <a:latin typeface="微软雅黑" pitchFamily="34" charset="-122"/>
                <a:ea typeface="微软雅黑" pitchFamily="34" charset="-122"/>
              </a:rPr>
              <a:t>&lt;/P&gt;</a:t>
            </a:r>
          </a:p>
          <a:p>
            <a:pPr eaLnBrk="1" hangingPunct="1">
              <a:lnSpc>
                <a:spcPct val="110000"/>
              </a:lnSpc>
            </a:pPr>
            <a:r>
              <a:rPr lang="en-US" altLang="zh-CN" sz="1600" b="1" dirty="0">
                <a:solidFill>
                  <a:srgbClr val="0000FF"/>
                </a:solidFill>
                <a:latin typeface="微软雅黑" pitchFamily="34" charset="-122"/>
                <a:ea typeface="微软雅黑" pitchFamily="34" charset="-122"/>
              </a:rPr>
              <a:t>&lt;/BODY&gt;</a:t>
            </a:r>
          </a:p>
          <a:p>
            <a:pPr eaLnBrk="1" hangingPunct="1">
              <a:lnSpc>
                <a:spcPct val="110000"/>
              </a:lnSpc>
            </a:pPr>
            <a:r>
              <a:rPr lang="en-US" altLang="zh-CN" sz="1600" b="1" dirty="0">
                <a:solidFill>
                  <a:srgbClr val="0000FF"/>
                </a:solidFill>
                <a:latin typeface="微软雅黑" pitchFamily="34" charset="-122"/>
                <a:ea typeface="微软雅黑" pitchFamily="34" charset="-122"/>
              </a:rPr>
              <a:t>&lt;/HTML&gt;</a:t>
            </a:r>
          </a:p>
        </p:txBody>
      </p:sp>
      <p:grpSp>
        <p:nvGrpSpPr>
          <p:cNvPr id="2" name="组合 1"/>
          <p:cNvGrpSpPr/>
          <p:nvPr/>
        </p:nvGrpSpPr>
        <p:grpSpPr>
          <a:xfrm>
            <a:off x="2610222" y="1700563"/>
            <a:ext cx="4007387" cy="777521"/>
            <a:chOff x="2610222" y="1700563"/>
            <a:chExt cx="4007387" cy="777521"/>
          </a:xfrm>
        </p:grpSpPr>
        <p:grpSp>
          <p:nvGrpSpPr>
            <p:cNvPr id="15" name="Group 9"/>
            <p:cNvGrpSpPr>
              <a:grpSpLocks/>
            </p:cNvGrpSpPr>
            <p:nvPr/>
          </p:nvGrpSpPr>
          <p:grpSpPr bwMode="auto">
            <a:xfrm>
              <a:off x="4398525" y="2029742"/>
              <a:ext cx="2219084" cy="448342"/>
              <a:chOff x="3021" y="534"/>
              <a:chExt cx="2490" cy="545"/>
            </a:xfrm>
          </p:grpSpPr>
          <p:sp>
            <p:nvSpPr>
              <p:cNvPr id="16" name="Text Box 5"/>
              <p:cNvSpPr txBox="1">
                <a:spLocks noChangeArrowheads="1"/>
              </p:cNvSpPr>
              <p:nvPr/>
            </p:nvSpPr>
            <p:spPr bwMode="auto">
              <a:xfrm>
                <a:off x="4009" y="630"/>
                <a:ext cx="1502" cy="449"/>
              </a:xfrm>
              <a:prstGeom prst="rect">
                <a:avLst/>
              </a:prstGeom>
              <a:solidFill>
                <a:srgbClr val="99FFCC"/>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r>
                  <a:rPr lang="zh-CN" altLang="en-US" sz="1800" b="1" dirty="0">
                    <a:solidFill>
                      <a:sysClr val="windowText" lastClr="000000"/>
                    </a:solidFill>
                    <a:latin typeface="微软雅黑" pitchFamily="34" charset="-122"/>
                    <a:ea typeface="微软雅黑" pitchFamily="34" charset="-122"/>
                  </a:rPr>
                  <a:t>文档的标题</a:t>
                </a:r>
              </a:p>
            </p:txBody>
          </p:sp>
          <p:sp>
            <p:nvSpPr>
              <p:cNvPr id="17" name="Line 6"/>
              <p:cNvSpPr>
                <a:spLocks noChangeShapeType="1"/>
              </p:cNvSpPr>
              <p:nvPr/>
            </p:nvSpPr>
            <p:spPr bwMode="auto">
              <a:xfrm flipH="1" flipV="1">
                <a:off x="3021" y="534"/>
                <a:ext cx="988" cy="311"/>
              </a:xfrm>
              <a:prstGeom prst="line">
                <a:avLst/>
              </a:prstGeom>
              <a:noFill/>
              <a:ln w="28575">
                <a:solidFill>
                  <a:srgbClr val="FF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latin typeface="微软雅黑" pitchFamily="34" charset="-122"/>
                  <a:ea typeface="微软雅黑" pitchFamily="34" charset="-122"/>
                </a:endParaRPr>
              </a:p>
            </p:txBody>
          </p:sp>
        </p:grpSp>
        <p:sp>
          <p:nvSpPr>
            <p:cNvPr id="9" name="Rectangle 8"/>
            <p:cNvSpPr>
              <a:spLocks noChangeArrowheads="1"/>
            </p:cNvSpPr>
            <p:nvPr/>
          </p:nvSpPr>
          <p:spPr bwMode="auto">
            <a:xfrm>
              <a:off x="2610222" y="1700563"/>
              <a:ext cx="1788042" cy="329405"/>
            </a:xfrm>
            <a:prstGeom prst="rect">
              <a:avLst/>
            </a:prstGeom>
            <a:noFill/>
            <a:ln w="28575">
              <a:solidFill>
                <a:srgbClr val="FF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b="1"/>
            </a:p>
          </p:txBody>
        </p:sp>
      </p:grpSp>
    </p:spTree>
    <p:extLst>
      <p:ext uri="{BB962C8B-B14F-4D97-AF65-F5344CB8AC3E}">
        <p14:creationId xmlns:p14="http://schemas.microsoft.com/office/powerpoint/2010/main" val="331231130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圆角矩形 8"/>
          <p:cNvSpPr/>
          <p:nvPr/>
        </p:nvSpPr>
        <p:spPr>
          <a:xfrm>
            <a:off x="556963" y="1057072"/>
            <a:ext cx="8048776" cy="331493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AutoShape 5"/>
          <p:cNvSpPr>
            <a:spLocks noChangeArrowheads="1"/>
          </p:cNvSpPr>
          <p:nvPr/>
        </p:nvSpPr>
        <p:spPr bwMode="auto">
          <a:xfrm>
            <a:off x="556963" y="650570"/>
            <a:ext cx="8048776"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1" name="矩形 10"/>
          <p:cNvSpPr/>
          <p:nvPr/>
        </p:nvSpPr>
        <p:spPr>
          <a:xfrm>
            <a:off x="645268" y="599186"/>
            <a:ext cx="3089307" cy="400110"/>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b="1" dirty="0">
                <a:latin typeface="微软雅黑" pitchFamily="34" charset="-122"/>
                <a:ea typeface="微软雅黑" pitchFamily="34" charset="-122"/>
              </a:rPr>
              <a:t>HTML </a:t>
            </a:r>
            <a:r>
              <a:rPr lang="zh-CN" altLang="en-US" sz="2000" b="1" dirty="0">
                <a:latin typeface="微软雅黑" pitchFamily="34" charset="-122"/>
                <a:ea typeface="微软雅黑" pitchFamily="34" charset="-122"/>
              </a:rPr>
              <a:t>文档中标签的用法</a:t>
            </a:r>
          </a:p>
        </p:txBody>
      </p:sp>
      <p:sp>
        <p:nvSpPr>
          <p:cNvPr id="5" name="Text Box 4"/>
          <p:cNvSpPr txBox="1">
            <a:spLocks noChangeArrowheads="1"/>
          </p:cNvSpPr>
          <p:nvPr/>
        </p:nvSpPr>
        <p:spPr bwMode="auto">
          <a:xfrm>
            <a:off x="1318652" y="1150619"/>
            <a:ext cx="4741180" cy="307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ct val="110000"/>
              </a:lnSpc>
            </a:pPr>
            <a:r>
              <a:rPr lang="en-US" altLang="zh-CN" sz="1600" b="1" dirty="0">
                <a:solidFill>
                  <a:srgbClr val="0000FF"/>
                </a:solidFill>
                <a:latin typeface="微软雅黑" pitchFamily="34" charset="-122"/>
                <a:ea typeface="微软雅黑" pitchFamily="34" charset="-122"/>
              </a:rPr>
              <a:t>&lt;HTML&gt;                                          </a:t>
            </a:r>
          </a:p>
          <a:p>
            <a:pPr eaLnBrk="1" hangingPunct="1">
              <a:lnSpc>
                <a:spcPct val="110000"/>
              </a:lnSpc>
            </a:pPr>
            <a:r>
              <a:rPr lang="en-US" altLang="zh-CN" sz="1600" b="1" dirty="0">
                <a:solidFill>
                  <a:srgbClr val="0000FF"/>
                </a:solidFill>
                <a:latin typeface="微软雅黑" pitchFamily="34" charset="-122"/>
                <a:ea typeface="微软雅黑" pitchFamily="34" charset="-122"/>
              </a:rPr>
              <a:t>&lt;HEAD&gt;                                         </a:t>
            </a:r>
            <a:br>
              <a:rPr lang="en-US" altLang="zh-CN" sz="1600" b="1" dirty="0">
                <a:solidFill>
                  <a:srgbClr val="0000FF"/>
                </a:solidFill>
                <a:latin typeface="微软雅黑" pitchFamily="34" charset="-122"/>
                <a:ea typeface="微软雅黑" pitchFamily="34" charset="-122"/>
              </a:rPr>
            </a:br>
            <a:r>
              <a:rPr lang="en-US" altLang="zh-CN" sz="1600" b="1" dirty="0">
                <a:solidFill>
                  <a:srgbClr val="0000FF"/>
                </a:solidFill>
                <a:latin typeface="微软雅黑" pitchFamily="34" charset="-122"/>
                <a:ea typeface="微软雅黑" pitchFamily="34" charset="-122"/>
              </a:rPr>
              <a:t>      &lt;TITLE&gt;</a:t>
            </a:r>
            <a:r>
              <a:rPr lang="zh-CN" altLang="en-US" sz="1600" b="1" dirty="0">
                <a:solidFill>
                  <a:srgbClr val="0000FF"/>
                </a:solidFill>
                <a:latin typeface="微软雅黑" pitchFamily="34" charset="-122"/>
                <a:ea typeface="微软雅黑" pitchFamily="34" charset="-122"/>
              </a:rPr>
              <a:t>一个 </a:t>
            </a:r>
            <a:r>
              <a:rPr lang="en-US" altLang="zh-CN" sz="1600" b="1" dirty="0">
                <a:solidFill>
                  <a:srgbClr val="0000FF"/>
                </a:solidFill>
                <a:latin typeface="微软雅黑" pitchFamily="34" charset="-122"/>
                <a:ea typeface="微软雅黑" pitchFamily="34" charset="-122"/>
              </a:rPr>
              <a:t>HTML </a:t>
            </a:r>
            <a:r>
              <a:rPr lang="zh-CN" altLang="en-US" sz="1600" b="1" dirty="0">
                <a:solidFill>
                  <a:srgbClr val="0000FF"/>
                </a:solidFill>
                <a:latin typeface="微软雅黑" pitchFamily="34" charset="-122"/>
                <a:ea typeface="微软雅黑" pitchFamily="34" charset="-122"/>
              </a:rPr>
              <a:t>的例子</a:t>
            </a:r>
            <a:r>
              <a:rPr lang="en-US" altLang="zh-CN" sz="1600" b="1" dirty="0">
                <a:solidFill>
                  <a:srgbClr val="0000FF"/>
                </a:solidFill>
                <a:latin typeface="微软雅黑" pitchFamily="34" charset="-122"/>
                <a:ea typeface="微软雅黑" pitchFamily="34" charset="-122"/>
              </a:rPr>
              <a:t>&lt;/TITLE&gt;</a:t>
            </a:r>
          </a:p>
          <a:p>
            <a:pPr eaLnBrk="1" hangingPunct="1">
              <a:lnSpc>
                <a:spcPct val="110000"/>
              </a:lnSpc>
            </a:pPr>
            <a:r>
              <a:rPr lang="en-US" altLang="zh-CN" sz="1600" b="1" dirty="0">
                <a:solidFill>
                  <a:srgbClr val="0000FF"/>
                </a:solidFill>
                <a:latin typeface="微软雅黑" pitchFamily="34" charset="-122"/>
                <a:ea typeface="微软雅黑" pitchFamily="34" charset="-122"/>
              </a:rPr>
              <a:t>&lt;/HEAD&gt;</a:t>
            </a:r>
          </a:p>
          <a:p>
            <a:pPr eaLnBrk="1" hangingPunct="1">
              <a:lnSpc>
                <a:spcPct val="110000"/>
              </a:lnSpc>
            </a:pPr>
            <a:r>
              <a:rPr lang="en-US" altLang="zh-CN" sz="1600" b="1" dirty="0">
                <a:solidFill>
                  <a:srgbClr val="0000FF"/>
                </a:solidFill>
                <a:latin typeface="微软雅黑" pitchFamily="34" charset="-122"/>
                <a:ea typeface="微软雅黑" pitchFamily="34" charset="-122"/>
              </a:rPr>
              <a:t>&lt;BODY&gt;</a:t>
            </a:r>
          </a:p>
          <a:p>
            <a:pPr eaLnBrk="1" hangingPunct="1">
              <a:lnSpc>
                <a:spcPct val="110000"/>
              </a:lnSpc>
            </a:pPr>
            <a:r>
              <a:rPr lang="en-US" altLang="zh-CN" sz="1600" b="1" dirty="0">
                <a:solidFill>
                  <a:srgbClr val="0000FF"/>
                </a:solidFill>
                <a:latin typeface="微软雅黑" pitchFamily="34" charset="-122"/>
                <a:ea typeface="微软雅黑" pitchFamily="34" charset="-122"/>
              </a:rPr>
              <a:t>      &lt;H1&gt;HTML </a:t>
            </a:r>
            <a:r>
              <a:rPr lang="zh-CN" altLang="en-US" sz="1600" b="1" dirty="0">
                <a:solidFill>
                  <a:srgbClr val="0000FF"/>
                </a:solidFill>
                <a:latin typeface="微软雅黑" pitchFamily="34" charset="-122"/>
                <a:ea typeface="微软雅黑" pitchFamily="34" charset="-122"/>
              </a:rPr>
              <a:t>很容易掌握</a:t>
            </a:r>
            <a:r>
              <a:rPr lang="en-US" altLang="zh-CN" sz="1600" b="1" dirty="0">
                <a:solidFill>
                  <a:srgbClr val="0000FF"/>
                </a:solidFill>
                <a:latin typeface="微软雅黑" pitchFamily="34" charset="-122"/>
                <a:ea typeface="微软雅黑" pitchFamily="34" charset="-122"/>
              </a:rPr>
              <a:t>&lt;/H1&gt;</a:t>
            </a:r>
          </a:p>
          <a:p>
            <a:pPr eaLnBrk="1" hangingPunct="1">
              <a:lnSpc>
                <a:spcPct val="110000"/>
              </a:lnSpc>
            </a:pPr>
            <a:r>
              <a:rPr lang="en-US" altLang="zh-CN" sz="1600" b="1" dirty="0">
                <a:solidFill>
                  <a:srgbClr val="0000FF"/>
                </a:solidFill>
                <a:latin typeface="微软雅黑" pitchFamily="34" charset="-122"/>
                <a:ea typeface="微软雅黑" pitchFamily="34" charset="-122"/>
              </a:rPr>
              <a:t>      &lt;P&gt;</a:t>
            </a:r>
            <a:r>
              <a:rPr lang="zh-CN" altLang="en-US" sz="1600" b="1" dirty="0">
                <a:solidFill>
                  <a:srgbClr val="0000FF"/>
                </a:solidFill>
                <a:latin typeface="微软雅黑" pitchFamily="34" charset="-122"/>
                <a:ea typeface="微软雅黑" pitchFamily="34" charset="-122"/>
              </a:rPr>
              <a:t>这是第一个段落。虽然很</a:t>
            </a:r>
          </a:p>
          <a:p>
            <a:pPr eaLnBrk="1" hangingPunct="1">
              <a:lnSpc>
                <a:spcPct val="110000"/>
              </a:lnSpc>
            </a:pPr>
            <a:r>
              <a:rPr lang="zh-CN" altLang="en-US" sz="1600" b="1" dirty="0">
                <a:solidFill>
                  <a:srgbClr val="0000FF"/>
                </a:solidFill>
                <a:latin typeface="微软雅黑" pitchFamily="34" charset="-122"/>
                <a:ea typeface="微软雅黑" pitchFamily="34" charset="-122"/>
              </a:rPr>
              <a:t>       短，但它仍是一个段落。</a:t>
            </a:r>
            <a:r>
              <a:rPr lang="en-US" altLang="zh-CN" sz="1600" b="1" dirty="0">
                <a:solidFill>
                  <a:srgbClr val="0000FF"/>
                </a:solidFill>
                <a:latin typeface="微软雅黑" pitchFamily="34" charset="-122"/>
                <a:ea typeface="微软雅黑" pitchFamily="34" charset="-122"/>
              </a:rPr>
              <a:t>&lt;/P&gt;</a:t>
            </a:r>
          </a:p>
          <a:p>
            <a:pPr eaLnBrk="1" hangingPunct="1">
              <a:lnSpc>
                <a:spcPct val="110000"/>
              </a:lnSpc>
            </a:pPr>
            <a:r>
              <a:rPr lang="en-US" altLang="zh-CN" sz="1600" b="1" dirty="0">
                <a:solidFill>
                  <a:srgbClr val="0000FF"/>
                </a:solidFill>
                <a:latin typeface="微软雅黑" pitchFamily="34" charset="-122"/>
                <a:ea typeface="微软雅黑" pitchFamily="34" charset="-122"/>
              </a:rPr>
              <a:t>      &lt;P&gt;</a:t>
            </a:r>
            <a:r>
              <a:rPr lang="zh-CN" altLang="en-US" sz="1600" b="1" dirty="0">
                <a:solidFill>
                  <a:srgbClr val="0000FF"/>
                </a:solidFill>
                <a:latin typeface="微软雅黑" pitchFamily="34" charset="-122"/>
                <a:ea typeface="微软雅黑" pitchFamily="34" charset="-122"/>
              </a:rPr>
              <a:t>这是第二个段落。</a:t>
            </a:r>
            <a:r>
              <a:rPr lang="en-US" altLang="zh-CN" sz="1600" b="1" dirty="0">
                <a:solidFill>
                  <a:srgbClr val="0000FF"/>
                </a:solidFill>
                <a:latin typeface="微软雅黑" pitchFamily="34" charset="-122"/>
                <a:ea typeface="微软雅黑" pitchFamily="34" charset="-122"/>
              </a:rPr>
              <a:t>&lt;/P&gt;</a:t>
            </a:r>
          </a:p>
          <a:p>
            <a:pPr eaLnBrk="1" hangingPunct="1">
              <a:lnSpc>
                <a:spcPct val="110000"/>
              </a:lnSpc>
            </a:pPr>
            <a:r>
              <a:rPr lang="en-US" altLang="zh-CN" sz="1600" b="1" dirty="0">
                <a:solidFill>
                  <a:srgbClr val="0000FF"/>
                </a:solidFill>
                <a:latin typeface="微软雅黑" pitchFamily="34" charset="-122"/>
                <a:ea typeface="微软雅黑" pitchFamily="34" charset="-122"/>
              </a:rPr>
              <a:t>&lt;/BODY&gt;</a:t>
            </a:r>
          </a:p>
          <a:p>
            <a:pPr eaLnBrk="1" hangingPunct="1">
              <a:lnSpc>
                <a:spcPct val="110000"/>
              </a:lnSpc>
            </a:pPr>
            <a:r>
              <a:rPr lang="en-US" altLang="zh-CN" sz="1600" b="1" dirty="0">
                <a:solidFill>
                  <a:srgbClr val="0000FF"/>
                </a:solidFill>
                <a:latin typeface="微软雅黑" pitchFamily="34" charset="-122"/>
                <a:ea typeface="微软雅黑" pitchFamily="34" charset="-122"/>
              </a:rPr>
              <a:t>&lt;/HTML&gt;</a:t>
            </a:r>
          </a:p>
        </p:txBody>
      </p:sp>
      <p:grpSp>
        <p:nvGrpSpPr>
          <p:cNvPr id="6" name="Group 9"/>
          <p:cNvGrpSpPr>
            <a:grpSpLocks/>
          </p:cNvGrpSpPr>
          <p:nvPr/>
        </p:nvGrpSpPr>
        <p:grpSpPr bwMode="auto">
          <a:xfrm>
            <a:off x="2419284" y="1962887"/>
            <a:ext cx="3409728" cy="369368"/>
            <a:chOff x="1426" y="630"/>
            <a:chExt cx="3826" cy="449"/>
          </a:xfrm>
        </p:grpSpPr>
        <p:sp>
          <p:nvSpPr>
            <p:cNvPr id="7" name="Text Box 5"/>
            <p:cNvSpPr txBox="1">
              <a:spLocks noChangeArrowheads="1"/>
            </p:cNvSpPr>
            <p:nvPr/>
          </p:nvSpPr>
          <p:spPr bwMode="auto">
            <a:xfrm>
              <a:off x="4009" y="630"/>
              <a:ext cx="1243" cy="449"/>
            </a:xfrm>
            <a:prstGeom prst="rect">
              <a:avLst/>
            </a:prstGeom>
            <a:solidFill>
              <a:srgbClr val="99FFCC"/>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r>
                <a:rPr lang="zh-CN" altLang="en-US" sz="1800" b="1" dirty="0">
                  <a:solidFill>
                    <a:sysClr val="windowText" lastClr="000000"/>
                  </a:solidFill>
                  <a:latin typeface="微软雅黑" pitchFamily="34" charset="-122"/>
                  <a:ea typeface="微软雅黑" pitchFamily="34" charset="-122"/>
                </a:rPr>
                <a:t>首部结束</a:t>
              </a:r>
            </a:p>
          </p:txBody>
        </p:sp>
        <p:sp>
          <p:nvSpPr>
            <p:cNvPr id="8" name="Line 6"/>
            <p:cNvSpPr>
              <a:spLocks noChangeShapeType="1"/>
            </p:cNvSpPr>
            <p:nvPr/>
          </p:nvSpPr>
          <p:spPr bwMode="auto">
            <a:xfrm flipH="1">
              <a:off x="1426" y="845"/>
              <a:ext cx="2583" cy="0"/>
            </a:xfrm>
            <a:prstGeom prst="line">
              <a:avLst/>
            </a:prstGeom>
            <a:noFill/>
            <a:ln w="28575">
              <a:solidFill>
                <a:srgbClr val="FF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latin typeface="微软雅黑" pitchFamily="34" charset="-122"/>
                <a:ea typeface="微软雅黑" pitchFamily="34" charset="-122"/>
              </a:endParaRPr>
            </a:p>
          </p:txBody>
        </p:sp>
      </p:grpSp>
    </p:spTree>
    <p:extLst>
      <p:ext uri="{BB962C8B-B14F-4D97-AF65-F5344CB8AC3E}">
        <p14:creationId xmlns:p14="http://schemas.microsoft.com/office/powerpoint/2010/main" val="226058613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圆角矩形 8"/>
          <p:cNvSpPr/>
          <p:nvPr/>
        </p:nvSpPr>
        <p:spPr>
          <a:xfrm>
            <a:off x="556963" y="1057072"/>
            <a:ext cx="8048776" cy="331493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AutoShape 5"/>
          <p:cNvSpPr>
            <a:spLocks noChangeArrowheads="1"/>
          </p:cNvSpPr>
          <p:nvPr/>
        </p:nvSpPr>
        <p:spPr bwMode="auto">
          <a:xfrm>
            <a:off x="556963" y="650570"/>
            <a:ext cx="8048776"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1" name="矩形 10"/>
          <p:cNvSpPr/>
          <p:nvPr/>
        </p:nvSpPr>
        <p:spPr>
          <a:xfrm>
            <a:off x="645268" y="599186"/>
            <a:ext cx="3089307" cy="400110"/>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b="1" dirty="0">
                <a:latin typeface="微软雅黑" pitchFamily="34" charset="-122"/>
                <a:ea typeface="微软雅黑" pitchFamily="34" charset="-122"/>
              </a:rPr>
              <a:t>HTML </a:t>
            </a:r>
            <a:r>
              <a:rPr lang="zh-CN" altLang="en-US" sz="2000" b="1" dirty="0">
                <a:latin typeface="微软雅黑" pitchFamily="34" charset="-122"/>
                <a:ea typeface="微软雅黑" pitchFamily="34" charset="-122"/>
              </a:rPr>
              <a:t>文档中标签的用法</a:t>
            </a:r>
          </a:p>
        </p:txBody>
      </p:sp>
      <p:sp>
        <p:nvSpPr>
          <p:cNvPr id="5" name="Text Box 4"/>
          <p:cNvSpPr txBox="1">
            <a:spLocks noChangeArrowheads="1"/>
          </p:cNvSpPr>
          <p:nvPr/>
        </p:nvSpPr>
        <p:spPr bwMode="auto">
          <a:xfrm>
            <a:off x="1318652" y="1150619"/>
            <a:ext cx="4741180" cy="307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ct val="110000"/>
              </a:lnSpc>
            </a:pPr>
            <a:r>
              <a:rPr lang="en-US" altLang="zh-CN" sz="1600" b="1" dirty="0">
                <a:solidFill>
                  <a:srgbClr val="0000FF"/>
                </a:solidFill>
                <a:latin typeface="微软雅黑" pitchFamily="34" charset="-122"/>
                <a:ea typeface="微软雅黑" pitchFamily="34" charset="-122"/>
              </a:rPr>
              <a:t>&lt;HTML&gt;                                          </a:t>
            </a:r>
          </a:p>
          <a:p>
            <a:pPr eaLnBrk="1" hangingPunct="1">
              <a:lnSpc>
                <a:spcPct val="110000"/>
              </a:lnSpc>
            </a:pPr>
            <a:r>
              <a:rPr lang="en-US" altLang="zh-CN" sz="1600" b="1" dirty="0">
                <a:solidFill>
                  <a:srgbClr val="0000FF"/>
                </a:solidFill>
                <a:latin typeface="微软雅黑" pitchFamily="34" charset="-122"/>
                <a:ea typeface="微软雅黑" pitchFamily="34" charset="-122"/>
              </a:rPr>
              <a:t>&lt;HEAD&gt;                                         </a:t>
            </a:r>
            <a:br>
              <a:rPr lang="en-US" altLang="zh-CN" sz="1600" b="1" dirty="0">
                <a:solidFill>
                  <a:srgbClr val="0000FF"/>
                </a:solidFill>
                <a:latin typeface="微软雅黑" pitchFamily="34" charset="-122"/>
                <a:ea typeface="微软雅黑" pitchFamily="34" charset="-122"/>
              </a:rPr>
            </a:br>
            <a:r>
              <a:rPr lang="en-US" altLang="zh-CN" sz="1600" b="1" dirty="0">
                <a:solidFill>
                  <a:srgbClr val="0000FF"/>
                </a:solidFill>
                <a:latin typeface="微软雅黑" pitchFamily="34" charset="-122"/>
                <a:ea typeface="微软雅黑" pitchFamily="34" charset="-122"/>
              </a:rPr>
              <a:t>      &lt;TITLE&gt;</a:t>
            </a:r>
            <a:r>
              <a:rPr lang="zh-CN" altLang="en-US" sz="1600" b="1" dirty="0">
                <a:solidFill>
                  <a:srgbClr val="0000FF"/>
                </a:solidFill>
                <a:latin typeface="微软雅黑" pitchFamily="34" charset="-122"/>
                <a:ea typeface="微软雅黑" pitchFamily="34" charset="-122"/>
              </a:rPr>
              <a:t>一个 </a:t>
            </a:r>
            <a:r>
              <a:rPr lang="en-US" altLang="zh-CN" sz="1600" b="1" dirty="0">
                <a:solidFill>
                  <a:srgbClr val="0000FF"/>
                </a:solidFill>
                <a:latin typeface="微软雅黑" pitchFamily="34" charset="-122"/>
                <a:ea typeface="微软雅黑" pitchFamily="34" charset="-122"/>
              </a:rPr>
              <a:t>HTML </a:t>
            </a:r>
            <a:r>
              <a:rPr lang="zh-CN" altLang="en-US" sz="1600" b="1" dirty="0">
                <a:solidFill>
                  <a:srgbClr val="0000FF"/>
                </a:solidFill>
                <a:latin typeface="微软雅黑" pitchFamily="34" charset="-122"/>
                <a:ea typeface="微软雅黑" pitchFamily="34" charset="-122"/>
              </a:rPr>
              <a:t>的例子</a:t>
            </a:r>
            <a:r>
              <a:rPr lang="en-US" altLang="zh-CN" sz="1600" b="1" dirty="0">
                <a:solidFill>
                  <a:srgbClr val="0000FF"/>
                </a:solidFill>
                <a:latin typeface="微软雅黑" pitchFamily="34" charset="-122"/>
                <a:ea typeface="微软雅黑" pitchFamily="34" charset="-122"/>
              </a:rPr>
              <a:t>&lt;/TITLE&gt;</a:t>
            </a:r>
          </a:p>
          <a:p>
            <a:pPr eaLnBrk="1" hangingPunct="1">
              <a:lnSpc>
                <a:spcPct val="110000"/>
              </a:lnSpc>
            </a:pPr>
            <a:r>
              <a:rPr lang="en-US" altLang="zh-CN" sz="1600" b="1" dirty="0">
                <a:solidFill>
                  <a:srgbClr val="0000FF"/>
                </a:solidFill>
                <a:latin typeface="微软雅黑" pitchFamily="34" charset="-122"/>
                <a:ea typeface="微软雅黑" pitchFamily="34" charset="-122"/>
              </a:rPr>
              <a:t>&lt;/HEAD&gt;</a:t>
            </a:r>
          </a:p>
          <a:p>
            <a:pPr eaLnBrk="1" hangingPunct="1">
              <a:lnSpc>
                <a:spcPct val="110000"/>
              </a:lnSpc>
            </a:pPr>
            <a:r>
              <a:rPr lang="en-US" altLang="zh-CN" sz="1600" b="1" dirty="0">
                <a:solidFill>
                  <a:srgbClr val="0000FF"/>
                </a:solidFill>
                <a:latin typeface="微软雅黑" pitchFamily="34" charset="-122"/>
                <a:ea typeface="微软雅黑" pitchFamily="34" charset="-122"/>
              </a:rPr>
              <a:t>&lt;BODY&gt;</a:t>
            </a:r>
          </a:p>
          <a:p>
            <a:pPr eaLnBrk="1" hangingPunct="1">
              <a:lnSpc>
                <a:spcPct val="110000"/>
              </a:lnSpc>
            </a:pPr>
            <a:r>
              <a:rPr lang="en-US" altLang="zh-CN" sz="1600" b="1" dirty="0">
                <a:solidFill>
                  <a:srgbClr val="0000FF"/>
                </a:solidFill>
                <a:latin typeface="微软雅黑" pitchFamily="34" charset="-122"/>
                <a:ea typeface="微软雅黑" pitchFamily="34" charset="-122"/>
              </a:rPr>
              <a:t>      &lt;H1&gt;HTML </a:t>
            </a:r>
            <a:r>
              <a:rPr lang="zh-CN" altLang="en-US" sz="1600" b="1" dirty="0">
                <a:solidFill>
                  <a:srgbClr val="0000FF"/>
                </a:solidFill>
                <a:latin typeface="微软雅黑" pitchFamily="34" charset="-122"/>
                <a:ea typeface="微软雅黑" pitchFamily="34" charset="-122"/>
              </a:rPr>
              <a:t>很容易掌握</a:t>
            </a:r>
            <a:r>
              <a:rPr lang="en-US" altLang="zh-CN" sz="1600" b="1" dirty="0">
                <a:solidFill>
                  <a:srgbClr val="0000FF"/>
                </a:solidFill>
                <a:latin typeface="微软雅黑" pitchFamily="34" charset="-122"/>
                <a:ea typeface="微软雅黑" pitchFamily="34" charset="-122"/>
              </a:rPr>
              <a:t>&lt;/H1&gt;</a:t>
            </a:r>
          </a:p>
          <a:p>
            <a:pPr eaLnBrk="1" hangingPunct="1">
              <a:lnSpc>
                <a:spcPct val="110000"/>
              </a:lnSpc>
            </a:pPr>
            <a:r>
              <a:rPr lang="en-US" altLang="zh-CN" sz="1600" b="1" dirty="0">
                <a:solidFill>
                  <a:srgbClr val="0000FF"/>
                </a:solidFill>
                <a:latin typeface="微软雅黑" pitchFamily="34" charset="-122"/>
                <a:ea typeface="微软雅黑" pitchFamily="34" charset="-122"/>
              </a:rPr>
              <a:t>      &lt;P&gt;</a:t>
            </a:r>
            <a:r>
              <a:rPr lang="zh-CN" altLang="en-US" sz="1600" b="1" dirty="0">
                <a:solidFill>
                  <a:srgbClr val="0000FF"/>
                </a:solidFill>
                <a:latin typeface="微软雅黑" pitchFamily="34" charset="-122"/>
                <a:ea typeface="微软雅黑" pitchFamily="34" charset="-122"/>
              </a:rPr>
              <a:t>这是第一个段落。虽然很</a:t>
            </a:r>
          </a:p>
          <a:p>
            <a:pPr eaLnBrk="1" hangingPunct="1">
              <a:lnSpc>
                <a:spcPct val="110000"/>
              </a:lnSpc>
            </a:pPr>
            <a:r>
              <a:rPr lang="zh-CN" altLang="en-US" sz="1600" b="1" dirty="0">
                <a:solidFill>
                  <a:srgbClr val="0000FF"/>
                </a:solidFill>
                <a:latin typeface="微软雅黑" pitchFamily="34" charset="-122"/>
                <a:ea typeface="微软雅黑" pitchFamily="34" charset="-122"/>
              </a:rPr>
              <a:t>       短，但它仍是一个段落。</a:t>
            </a:r>
            <a:r>
              <a:rPr lang="en-US" altLang="zh-CN" sz="1600" b="1" dirty="0">
                <a:solidFill>
                  <a:srgbClr val="0000FF"/>
                </a:solidFill>
                <a:latin typeface="微软雅黑" pitchFamily="34" charset="-122"/>
                <a:ea typeface="微软雅黑" pitchFamily="34" charset="-122"/>
              </a:rPr>
              <a:t>&lt;/P&gt;</a:t>
            </a:r>
          </a:p>
          <a:p>
            <a:pPr eaLnBrk="1" hangingPunct="1">
              <a:lnSpc>
                <a:spcPct val="110000"/>
              </a:lnSpc>
            </a:pPr>
            <a:r>
              <a:rPr lang="en-US" altLang="zh-CN" sz="1600" b="1" dirty="0">
                <a:solidFill>
                  <a:srgbClr val="0000FF"/>
                </a:solidFill>
                <a:latin typeface="微软雅黑" pitchFamily="34" charset="-122"/>
                <a:ea typeface="微软雅黑" pitchFamily="34" charset="-122"/>
              </a:rPr>
              <a:t>      &lt;P&gt;</a:t>
            </a:r>
            <a:r>
              <a:rPr lang="zh-CN" altLang="en-US" sz="1600" b="1" dirty="0">
                <a:solidFill>
                  <a:srgbClr val="0000FF"/>
                </a:solidFill>
                <a:latin typeface="微软雅黑" pitchFamily="34" charset="-122"/>
                <a:ea typeface="微软雅黑" pitchFamily="34" charset="-122"/>
              </a:rPr>
              <a:t>这是第二个段落。</a:t>
            </a:r>
            <a:r>
              <a:rPr lang="en-US" altLang="zh-CN" sz="1600" b="1" dirty="0">
                <a:solidFill>
                  <a:srgbClr val="0000FF"/>
                </a:solidFill>
                <a:latin typeface="微软雅黑" pitchFamily="34" charset="-122"/>
                <a:ea typeface="微软雅黑" pitchFamily="34" charset="-122"/>
              </a:rPr>
              <a:t>&lt;/P&gt;</a:t>
            </a:r>
          </a:p>
          <a:p>
            <a:pPr eaLnBrk="1" hangingPunct="1">
              <a:lnSpc>
                <a:spcPct val="110000"/>
              </a:lnSpc>
            </a:pPr>
            <a:r>
              <a:rPr lang="en-US" altLang="zh-CN" sz="1600" b="1" dirty="0">
                <a:solidFill>
                  <a:srgbClr val="0000FF"/>
                </a:solidFill>
                <a:latin typeface="微软雅黑" pitchFamily="34" charset="-122"/>
                <a:ea typeface="微软雅黑" pitchFamily="34" charset="-122"/>
              </a:rPr>
              <a:t>&lt;/BODY&gt;</a:t>
            </a:r>
          </a:p>
          <a:p>
            <a:pPr eaLnBrk="1" hangingPunct="1">
              <a:lnSpc>
                <a:spcPct val="110000"/>
              </a:lnSpc>
            </a:pPr>
            <a:r>
              <a:rPr lang="en-US" altLang="zh-CN" sz="1600" b="1" dirty="0">
                <a:solidFill>
                  <a:srgbClr val="0000FF"/>
                </a:solidFill>
                <a:latin typeface="微软雅黑" pitchFamily="34" charset="-122"/>
                <a:ea typeface="微软雅黑" pitchFamily="34" charset="-122"/>
              </a:rPr>
              <a:t>&lt;/HTML&gt;</a:t>
            </a:r>
          </a:p>
        </p:txBody>
      </p:sp>
      <p:grpSp>
        <p:nvGrpSpPr>
          <p:cNvPr id="6" name="Group 9"/>
          <p:cNvGrpSpPr>
            <a:grpSpLocks/>
          </p:cNvGrpSpPr>
          <p:nvPr/>
        </p:nvGrpSpPr>
        <p:grpSpPr bwMode="auto">
          <a:xfrm>
            <a:off x="2419284" y="2228063"/>
            <a:ext cx="3409728" cy="369368"/>
            <a:chOff x="1426" y="630"/>
            <a:chExt cx="3826" cy="449"/>
          </a:xfrm>
        </p:grpSpPr>
        <p:sp>
          <p:nvSpPr>
            <p:cNvPr id="7" name="Text Box 5"/>
            <p:cNvSpPr txBox="1">
              <a:spLocks noChangeArrowheads="1"/>
            </p:cNvSpPr>
            <p:nvPr/>
          </p:nvSpPr>
          <p:spPr bwMode="auto">
            <a:xfrm>
              <a:off x="4009" y="630"/>
              <a:ext cx="1243" cy="449"/>
            </a:xfrm>
            <a:prstGeom prst="rect">
              <a:avLst/>
            </a:prstGeom>
            <a:solidFill>
              <a:srgbClr val="99FFCC"/>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r>
                <a:rPr lang="zh-CN" altLang="en-US" sz="1800" b="1" dirty="0">
                  <a:solidFill>
                    <a:sysClr val="windowText" lastClr="000000"/>
                  </a:solidFill>
                  <a:latin typeface="微软雅黑" pitchFamily="34" charset="-122"/>
                  <a:ea typeface="微软雅黑" pitchFamily="34" charset="-122"/>
                </a:rPr>
                <a:t>主体开始</a:t>
              </a:r>
            </a:p>
          </p:txBody>
        </p:sp>
        <p:sp>
          <p:nvSpPr>
            <p:cNvPr id="8" name="Line 6"/>
            <p:cNvSpPr>
              <a:spLocks noChangeShapeType="1"/>
            </p:cNvSpPr>
            <p:nvPr/>
          </p:nvSpPr>
          <p:spPr bwMode="auto">
            <a:xfrm flipH="1">
              <a:off x="1426" y="845"/>
              <a:ext cx="2583" cy="0"/>
            </a:xfrm>
            <a:prstGeom prst="line">
              <a:avLst/>
            </a:prstGeom>
            <a:noFill/>
            <a:ln w="28575">
              <a:solidFill>
                <a:srgbClr val="FF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latin typeface="微软雅黑" pitchFamily="34" charset="-122"/>
                <a:ea typeface="微软雅黑" pitchFamily="34" charset="-122"/>
              </a:endParaRPr>
            </a:p>
          </p:txBody>
        </p:sp>
      </p:grpSp>
    </p:spTree>
    <p:extLst>
      <p:ext uri="{BB962C8B-B14F-4D97-AF65-F5344CB8AC3E}">
        <p14:creationId xmlns:p14="http://schemas.microsoft.com/office/powerpoint/2010/main" val="241197643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圆角矩形 17"/>
          <p:cNvSpPr/>
          <p:nvPr/>
        </p:nvSpPr>
        <p:spPr>
          <a:xfrm>
            <a:off x="556963" y="1057072"/>
            <a:ext cx="8048776" cy="331493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AutoShape 5"/>
          <p:cNvSpPr>
            <a:spLocks noChangeArrowheads="1"/>
          </p:cNvSpPr>
          <p:nvPr/>
        </p:nvSpPr>
        <p:spPr bwMode="auto">
          <a:xfrm>
            <a:off x="556963" y="650570"/>
            <a:ext cx="8048776"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0" name="矩形 19"/>
          <p:cNvSpPr/>
          <p:nvPr/>
        </p:nvSpPr>
        <p:spPr>
          <a:xfrm>
            <a:off x="645268" y="599186"/>
            <a:ext cx="3089307" cy="400110"/>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b="1" dirty="0">
                <a:latin typeface="微软雅黑" pitchFamily="34" charset="-122"/>
                <a:ea typeface="微软雅黑" pitchFamily="34" charset="-122"/>
              </a:rPr>
              <a:t>HTML </a:t>
            </a:r>
            <a:r>
              <a:rPr lang="zh-CN" altLang="en-US" sz="2000" b="1" dirty="0">
                <a:latin typeface="微软雅黑" pitchFamily="34" charset="-122"/>
                <a:ea typeface="微软雅黑" pitchFamily="34" charset="-122"/>
              </a:rPr>
              <a:t>文档中标签的用法</a:t>
            </a:r>
          </a:p>
        </p:txBody>
      </p:sp>
      <p:sp>
        <p:nvSpPr>
          <p:cNvPr id="12" name="Text Box 4"/>
          <p:cNvSpPr txBox="1">
            <a:spLocks noChangeArrowheads="1"/>
          </p:cNvSpPr>
          <p:nvPr/>
        </p:nvSpPr>
        <p:spPr bwMode="auto">
          <a:xfrm>
            <a:off x="1318652" y="1150619"/>
            <a:ext cx="4741180" cy="307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pPr eaLnBrk="1" hangingPunct="1">
              <a:lnSpc>
                <a:spcPct val="110000"/>
              </a:lnSpc>
            </a:pPr>
            <a:r>
              <a:rPr lang="en-US" altLang="zh-CN" sz="1600" b="1" dirty="0">
                <a:solidFill>
                  <a:srgbClr val="0000FF"/>
                </a:solidFill>
                <a:latin typeface="微软雅黑" pitchFamily="34" charset="-122"/>
                <a:ea typeface="微软雅黑" pitchFamily="34" charset="-122"/>
              </a:rPr>
              <a:t>&lt;HTML&gt;                                          </a:t>
            </a:r>
          </a:p>
          <a:p>
            <a:pPr eaLnBrk="1" hangingPunct="1">
              <a:lnSpc>
                <a:spcPct val="110000"/>
              </a:lnSpc>
            </a:pPr>
            <a:r>
              <a:rPr lang="en-US" altLang="zh-CN" sz="1600" b="1" dirty="0">
                <a:solidFill>
                  <a:srgbClr val="0000FF"/>
                </a:solidFill>
                <a:latin typeface="微软雅黑" pitchFamily="34" charset="-122"/>
                <a:ea typeface="微软雅黑" pitchFamily="34" charset="-122"/>
              </a:rPr>
              <a:t>&lt;HEAD&gt;                                         </a:t>
            </a:r>
            <a:br>
              <a:rPr lang="en-US" altLang="zh-CN" sz="1600" b="1" dirty="0">
                <a:solidFill>
                  <a:srgbClr val="0000FF"/>
                </a:solidFill>
                <a:latin typeface="微软雅黑" pitchFamily="34" charset="-122"/>
                <a:ea typeface="微软雅黑" pitchFamily="34" charset="-122"/>
              </a:rPr>
            </a:br>
            <a:r>
              <a:rPr lang="en-US" altLang="zh-CN" sz="1600" b="1" dirty="0">
                <a:solidFill>
                  <a:srgbClr val="0000FF"/>
                </a:solidFill>
                <a:latin typeface="微软雅黑" pitchFamily="34" charset="-122"/>
                <a:ea typeface="微软雅黑" pitchFamily="34" charset="-122"/>
              </a:rPr>
              <a:t>      &lt;TITLE&gt;</a:t>
            </a:r>
            <a:r>
              <a:rPr lang="zh-CN" altLang="en-US" sz="1600" b="1" dirty="0">
                <a:solidFill>
                  <a:srgbClr val="0000FF"/>
                </a:solidFill>
                <a:latin typeface="微软雅黑" pitchFamily="34" charset="-122"/>
                <a:ea typeface="微软雅黑" pitchFamily="34" charset="-122"/>
              </a:rPr>
              <a:t>一个 </a:t>
            </a:r>
            <a:r>
              <a:rPr lang="en-US" altLang="zh-CN" sz="1600" b="1" dirty="0">
                <a:solidFill>
                  <a:srgbClr val="0000FF"/>
                </a:solidFill>
                <a:latin typeface="微软雅黑" pitchFamily="34" charset="-122"/>
                <a:ea typeface="微软雅黑" pitchFamily="34" charset="-122"/>
              </a:rPr>
              <a:t>HTML </a:t>
            </a:r>
            <a:r>
              <a:rPr lang="zh-CN" altLang="en-US" sz="1600" b="1" dirty="0">
                <a:solidFill>
                  <a:srgbClr val="0000FF"/>
                </a:solidFill>
                <a:latin typeface="微软雅黑" pitchFamily="34" charset="-122"/>
                <a:ea typeface="微软雅黑" pitchFamily="34" charset="-122"/>
              </a:rPr>
              <a:t>的例子</a:t>
            </a:r>
            <a:r>
              <a:rPr lang="en-US" altLang="zh-CN" sz="1600" b="1" dirty="0">
                <a:solidFill>
                  <a:srgbClr val="0000FF"/>
                </a:solidFill>
                <a:latin typeface="微软雅黑" pitchFamily="34" charset="-122"/>
                <a:ea typeface="微软雅黑" pitchFamily="34" charset="-122"/>
              </a:rPr>
              <a:t>&lt;/TITLE&gt;</a:t>
            </a:r>
          </a:p>
          <a:p>
            <a:pPr eaLnBrk="1" hangingPunct="1">
              <a:lnSpc>
                <a:spcPct val="110000"/>
              </a:lnSpc>
            </a:pPr>
            <a:r>
              <a:rPr lang="en-US" altLang="zh-CN" sz="1600" b="1" dirty="0">
                <a:solidFill>
                  <a:srgbClr val="0000FF"/>
                </a:solidFill>
                <a:latin typeface="微软雅黑" pitchFamily="34" charset="-122"/>
                <a:ea typeface="微软雅黑" pitchFamily="34" charset="-122"/>
              </a:rPr>
              <a:t>&lt;/HEAD&gt;</a:t>
            </a:r>
          </a:p>
          <a:p>
            <a:pPr eaLnBrk="1" hangingPunct="1">
              <a:lnSpc>
                <a:spcPct val="110000"/>
              </a:lnSpc>
            </a:pPr>
            <a:r>
              <a:rPr lang="en-US" altLang="zh-CN" sz="1600" b="1" dirty="0">
                <a:solidFill>
                  <a:srgbClr val="0000FF"/>
                </a:solidFill>
                <a:latin typeface="微软雅黑" pitchFamily="34" charset="-122"/>
                <a:ea typeface="微软雅黑" pitchFamily="34" charset="-122"/>
              </a:rPr>
              <a:t>&lt;BODY&gt;</a:t>
            </a:r>
          </a:p>
          <a:p>
            <a:pPr eaLnBrk="1" hangingPunct="1">
              <a:lnSpc>
                <a:spcPct val="110000"/>
              </a:lnSpc>
            </a:pPr>
            <a:r>
              <a:rPr lang="en-US" altLang="zh-CN" sz="1600" b="1" dirty="0">
                <a:solidFill>
                  <a:srgbClr val="0000FF"/>
                </a:solidFill>
                <a:latin typeface="微软雅黑" pitchFamily="34" charset="-122"/>
                <a:ea typeface="微软雅黑" pitchFamily="34" charset="-122"/>
              </a:rPr>
              <a:t>      &lt;H1&gt;HTML </a:t>
            </a:r>
            <a:r>
              <a:rPr lang="zh-CN" altLang="en-US" sz="1600" b="1" dirty="0">
                <a:solidFill>
                  <a:srgbClr val="0000FF"/>
                </a:solidFill>
                <a:latin typeface="微软雅黑" pitchFamily="34" charset="-122"/>
                <a:ea typeface="微软雅黑" pitchFamily="34" charset="-122"/>
              </a:rPr>
              <a:t>很容易掌握</a:t>
            </a:r>
            <a:r>
              <a:rPr lang="en-US" altLang="zh-CN" sz="1600" b="1" dirty="0">
                <a:solidFill>
                  <a:srgbClr val="0000FF"/>
                </a:solidFill>
                <a:latin typeface="微软雅黑" pitchFamily="34" charset="-122"/>
                <a:ea typeface="微软雅黑" pitchFamily="34" charset="-122"/>
              </a:rPr>
              <a:t>&lt;/H1&gt;</a:t>
            </a:r>
          </a:p>
          <a:p>
            <a:pPr eaLnBrk="1" hangingPunct="1">
              <a:lnSpc>
                <a:spcPct val="110000"/>
              </a:lnSpc>
            </a:pPr>
            <a:r>
              <a:rPr lang="en-US" altLang="zh-CN" sz="1600" b="1" dirty="0">
                <a:solidFill>
                  <a:srgbClr val="0000FF"/>
                </a:solidFill>
                <a:latin typeface="微软雅黑" pitchFamily="34" charset="-122"/>
                <a:ea typeface="微软雅黑" pitchFamily="34" charset="-122"/>
              </a:rPr>
              <a:t>      &lt;P&gt;</a:t>
            </a:r>
            <a:r>
              <a:rPr lang="zh-CN" altLang="en-US" sz="1600" b="1" dirty="0">
                <a:solidFill>
                  <a:srgbClr val="0000FF"/>
                </a:solidFill>
                <a:latin typeface="微软雅黑" pitchFamily="34" charset="-122"/>
                <a:ea typeface="微软雅黑" pitchFamily="34" charset="-122"/>
              </a:rPr>
              <a:t>这是第一个段落。虽然很</a:t>
            </a:r>
          </a:p>
          <a:p>
            <a:pPr eaLnBrk="1" hangingPunct="1">
              <a:lnSpc>
                <a:spcPct val="110000"/>
              </a:lnSpc>
            </a:pPr>
            <a:r>
              <a:rPr lang="zh-CN" altLang="en-US" sz="1600" b="1" dirty="0">
                <a:solidFill>
                  <a:srgbClr val="0000FF"/>
                </a:solidFill>
                <a:latin typeface="微软雅黑" pitchFamily="34" charset="-122"/>
                <a:ea typeface="微软雅黑" pitchFamily="34" charset="-122"/>
              </a:rPr>
              <a:t>       短，但它仍是一个段落。</a:t>
            </a:r>
            <a:r>
              <a:rPr lang="en-US" altLang="zh-CN" sz="1600" b="1" dirty="0">
                <a:solidFill>
                  <a:srgbClr val="0000FF"/>
                </a:solidFill>
                <a:latin typeface="微软雅黑" pitchFamily="34" charset="-122"/>
                <a:ea typeface="微软雅黑" pitchFamily="34" charset="-122"/>
              </a:rPr>
              <a:t>&lt;/P&gt;</a:t>
            </a:r>
          </a:p>
          <a:p>
            <a:pPr eaLnBrk="1" hangingPunct="1">
              <a:lnSpc>
                <a:spcPct val="110000"/>
              </a:lnSpc>
            </a:pPr>
            <a:r>
              <a:rPr lang="en-US" altLang="zh-CN" sz="1600" b="1" dirty="0">
                <a:solidFill>
                  <a:srgbClr val="0000FF"/>
                </a:solidFill>
                <a:latin typeface="微软雅黑" pitchFamily="34" charset="-122"/>
                <a:ea typeface="微软雅黑" pitchFamily="34" charset="-122"/>
              </a:rPr>
              <a:t>      &lt;P&gt;</a:t>
            </a:r>
            <a:r>
              <a:rPr lang="zh-CN" altLang="en-US" sz="1600" b="1" dirty="0">
                <a:solidFill>
                  <a:srgbClr val="0000FF"/>
                </a:solidFill>
                <a:latin typeface="微软雅黑" pitchFamily="34" charset="-122"/>
                <a:ea typeface="微软雅黑" pitchFamily="34" charset="-122"/>
              </a:rPr>
              <a:t>这是第二个段落。</a:t>
            </a:r>
            <a:r>
              <a:rPr lang="en-US" altLang="zh-CN" sz="1600" b="1" dirty="0">
                <a:solidFill>
                  <a:srgbClr val="0000FF"/>
                </a:solidFill>
                <a:latin typeface="微软雅黑" pitchFamily="34" charset="-122"/>
                <a:ea typeface="微软雅黑" pitchFamily="34" charset="-122"/>
              </a:rPr>
              <a:t>&lt;/P&gt;</a:t>
            </a:r>
          </a:p>
          <a:p>
            <a:pPr eaLnBrk="1" hangingPunct="1">
              <a:lnSpc>
                <a:spcPct val="110000"/>
              </a:lnSpc>
            </a:pPr>
            <a:r>
              <a:rPr lang="en-US" altLang="zh-CN" sz="1600" b="1" dirty="0">
                <a:solidFill>
                  <a:srgbClr val="0000FF"/>
                </a:solidFill>
                <a:latin typeface="微软雅黑" pitchFamily="34" charset="-122"/>
                <a:ea typeface="微软雅黑" pitchFamily="34" charset="-122"/>
              </a:rPr>
              <a:t>&lt;/BODY&gt;</a:t>
            </a:r>
          </a:p>
          <a:p>
            <a:pPr eaLnBrk="1" hangingPunct="1">
              <a:lnSpc>
                <a:spcPct val="110000"/>
              </a:lnSpc>
            </a:pPr>
            <a:r>
              <a:rPr lang="en-US" altLang="zh-CN" sz="1600" b="1" dirty="0">
                <a:solidFill>
                  <a:srgbClr val="0000FF"/>
                </a:solidFill>
                <a:latin typeface="微软雅黑" pitchFamily="34" charset="-122"/>
                <a:ea typeface="微软雅黑" pitchFamily="34" charset="-122"/>
              </a:rPr>
              <a:t>&lt;/HTML&gt;</a:t>
            </a:r>
          </a:p>
        </p:txBody>
      </p:sp>
      <p:grpSp>
        <p:nvGrpSpPr>
          <p:cNvPr id="13" name="组合 12"/>
          <p:cNvGrpSpPr/>
          <p:nvPr/>
        </p:nvGrpSpPr>
        <p:grpSpPr>
          <a:xfrm>
            <a:off x="2335902" y="1998481"/>
            <a:ext cx="4094556" cy="836219"/>
            <a:chOff x="2335902" y="1998481"/>
            <a:chExt cx="4094556" cy="836219"/>
          </a:xfrm>
        </p:grpSpPr>
        <p:grpSp>
          <p:nvGrpSpPr>
            <p:cNvPr id="14" name="Group 9"/>
            <p:cNvGrpSpPr>
              <a:grpSpLocks/>
            </p:cNvGrpSpPr>
            <p:nvPr/>
          </p:nvGrpSpPr>
          <p:grpSpPr bwMode="auto">
            <a:xfrm>
              <a:off x="4124038" y="1998481"/>
              <a:ext cx="2306420" cy="506750"/>
              <a:chOff x="2713" y="496"/>
              <a:chExt cx="2588" cy="616"/>
            </a:xfrm>
          </p:grpSpPr>
          <p:sp>
            <p:nvSpPr>
              <p:cNvPr id="16" name="Text Box 5"/>
              <p:cNvSpPr txBox="1">
                <a:spLocks noChangeArrowheads="1"/>
              </p:cNvSpPr>
              <p:nvPr/>
            </p:nvSpPr>
            <p:spPr bwMode="auto">
              <a:xfrm>
                <a:off x="3380" y="496"/>
                <a:ext cx="1921" cy="449"/>
              </a:xfrm>
              <a:prstGeom prst="rect">
                <a:avLst/>
              </a:prstGeom>
              <a:solidFill>
                <a:srgbClr val="99FFCC"/>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itchFamily="34" charset="0"/>
                    <a:ea typeface="宋体" charset="-122"/>
                  </a:defRPr>
                </a:lvl1pPr>
                <a:lvl2pPr marL="742950" indent="-285750">
                  <a:defRPr sz="3600">
                    <a:solidFill>
                      <a:schemeClr val="tx1"/>
                    </a:solidFill>
                    <a:latin typeface="Tahoma" pitchFamily="34" charset="0"/>
                    <a:ea typeface="宋体" charset="-122"/>
                  </a:defRPr>
                </a:lvl2pPr>
                <a:lvl3pPr marL="1143000" indent="-228600">
                  <a:defRPr sz="3600">
                    <a:solidFill>
                      <a:schemeClr val="tx1"/>
                    </a:solidFill>
                    <a:latin typeface="Tahoma" pitchFamily="34" charset="0"/>
                    <a:ea typeface="宋体" charset="-122"/>
                  </a:defRPr>
                </a:lvl3pPr>
                <a:lvl4pPr marL="1600200" indent="-228600">
                  <a:defRPr sz="3600">
                    <a:solidFill>
                      <a:schemeClr val="tx1"/>
                    </a:solidFill>
                    <a:latin typeface="Tahoma" pitchFamily="34" charset="0"/>
                    <a:ea typeface="宋体" charset="-122"/>
                  </a:defRPr>
                </a:lvl4pPr>
                <a:lvl5pPr marL="2057400" indent="-228600">
                  <a:defRPr sz="3600">
                    <a:solidFill>
                      <a:schemeClr val="tx1"/>
                    </a:solidFill>
                    <a:latin typeface="Tahoma" pitchFamily="34" charset="0"/>
                    <a:ea typeface="宋体" charset="-122"/>
                  </a:defRPr>
                </a:lvl5pPr>
                <a:lvl6pPr marL="2514600" indent="-228600" eaLnBrk="0" fontAlgn="base" hangingPunct="0">
                  <a:spcBef>
                    <a:spcPct val="0"/>
                  </a:spcBef>
                  <a:spcAft>
                    <a:spcPct val="0"/>
                  </a:spcAft>
                  <a:defRPr sz="3600">
                    <a:solidFill>
                      <a:schemeClr val="tx1"/>
                    </a:solidFill>
                    <a:latin typeface="Tahoma" pitchFamily="34" charset="0"/>
                    <a:ea typeface="宋体" charset="-122"/>
                  </a:defRPr>
                </a:lvl6pPr>
                <a:lvl7pPr marL="2971800" indent="-228600" eaLnBrk="0" fontAlgn="base" hangingPunct="0">
                  <a:spcBef>
                    <a:spcPct val="0"/>
                  </a:spcBef>
                  <a:spcAft>
                    <a:spcPct val="0"/>
                  </a:spcAft>
                  <a:defRPr sz="3600">
                    <a:solidFill>
                      <a:schemeClr val="tx1"/>
                    </a:solidFill>
                    <a:latin typeface="Tahoma" pitchFamily="34" charset="0"/>
                    <a:ea typeface="宋体" charset="-122"/>
                  </a:defRPr>
                </a:lvl7pPr>
                <a:lvl8pPr marL="3429000" indent="-228600" eaLnBrk="0" fontAlgn="base" hangingPunct="0">
                  <a:spcBef>
                    <a:spcPct val="0"/>
                  </a:spcBef>
                  <a:spcAft>
                    <a:spcPct val="0"/>
                  </a:spcAft>
                  <a:defRPr sz="3600">
                    <a:solidFill>
                      <a:schemeClr val="tx1"/>
                    </a:solidFill>
                    <a:latin typeface="Tahoma" pitchFamily="34" charset="0"/>
                    <a:ea typeface="宋体" charset="-122"/>
                  </a:defRPr>
                </a:lvl8pPr>
                <a:lvl9pPr marL="3886200" indent="-228600" eaLnBrk="0" fontAlgn="base" hangingPunct="0">
                  <a:spcBef>
                    <a:spcPct val="0"/>
                  </a:spcBef>
                  <a:spcAft>
                    <a:spcPct val="0"/>
                  </a:spcAft>
                  <a:defRPr sz="3600">
                    <a:solidFill>
                      <a:schemeClr val="tx1"/>
                    </a:solidFill>
                    <a:latin typeface="Tahoma" pitchFamily="34" charset="0"/>
                    <a:ea typeface="宋体" charset="-122"/>
                  </a:defRPr>
                </a:lvl9pPr>
              </a:lstStyle>
              <a:p>
                <a:r>
                  <a:rPr lang="zh-CN" altLang="en-US" sz="1800" b="1" dirty="0">
                    <a:solidFill>
                      <a:sysClr val="windowText" lastClr="000000"/>
                    </a:solidFill>
                    <a:latin typeface="微软雅黑" pitchFamily="34" charset="-122"/>
                    <a:ea typeface="微软雅黑" pitchFamily="34" charset="-122"/>
                  </a:rPr>
                  <a:t>主体的</a:t>
                </a:r>
                <a:r>
                  <a:rPr lang="en-US" altLang="zh-CN" sz="1800" b="1" dirty="0">
                    <a:solidFill>
                      <a:sysClr val="windowText" lastClr="000000"/>
                    </a:solidFill>
                    <a:latin typeface="微软雅黑" pitchFamily="34" charset="-122"/>
                    <a:ea typeface="微软雅黑" pitchFamily="34" charset="-122"/>
                  </a:rPr>
                  <a:t>1</a:t>
                </a:r>
                <a:r>
                  <a:rPr lang="zh-CN" altLang="en-US" sz="1800" b="1" dirty="0">
                    <a:solidFill>
                      <a:sysClr val="windowText" lastClr="000000"/>
                    </a:solidFill>
                    <a:latin typeface="微软雅黑" pitchFamily="34" charset="-122"/>
                    <a:ea typeface="微软雅黑" pitchFamily="34" charset="-122"/>
                  </a:rPr>
                  <a:t>级题头</a:t>
                </a:r>
              </a:p>
            </p:txBody>
          </p:sp>
          <p:sp>
            <p:nvSpPr>
              <p:cNvPr id="17" name="Line 6"/>
              <p:cNvSpPr>
                <a:spLocks noChangeShapeType="1"/>
              </p:cNvSpPr>
              <p:nvPr/>
            </p:nvSpPr>
            <p:spPr bwMode="auto">
              <a:xfrm flipH="1">
                <a:off x="2713" y="711"/>
                <a:ext cx="667" cy="401"/>
              </a:xfrm>
              <a:prstGeom prst="line">
                <a:avLst/>
              </a:prstGeom>
              <a:noFill/>
              <a:ln w="28575">
                <a:solidFill>
                  <a:srgbClr val="FF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latin typeface="微软雅黑" pitchFamily="34" charset="-122"/>
                  <a:ea typeface="微软雅黑" pitchFamily="34" charset="-122"/>
                </a:endParaRPr>
              </a:p>
            </p:txBody>
          </p:sp>
        </p:grpSp>
        <p:sp>
          <p:nvSpPr>
            <p:cNvPr id="15" name="Rectangle 8"/>
            <p:cNvSpPr>
              <a:spLocks noChangeArrowheads="1"/>
            </p:cNvSpPr>
            <p:nvPr/>
          </p:nvSpPr>
          <p:spPr bwMode="auto">
            <a:xfrm>
              <a:off x="2335902" y="2505295"/>
              <a:ext cx="1788042" cy="329405"/>
            </a:xfrm>
            <a:prstGeom prst="rect">
              <a:avLst/>
            </a:prstGeom>
            <a:noFill/>
            <a:ln w="28575">
              <a:solidFill>
                <a:srgbClr val="FF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b="1"/>
            </a:p>
          </p:txBody>
        </p:sp>
      </p:grpSp>
    </p:spTree>
    <p:extLst>
      <p:ext uri="{BB962C8B-B14F-4D97-AF65-F5344CB8AC3E}">
        <p14:creationId xmlns:p14="http://schemas.microsoft.com/office/powerpoint/2010/main" val="2565948450"/>
      </p:ext>
    </p:extLst>
  </p:cSld>
  <p:clrMapOvr>
    <a:masterClrMapping/>
  </p:clrMapOvr>
</p:sld>
</file>

<file path=ppt/theme/theme1.xml><?xml version="1.0" encoding="utf-8"?>
<a:theme xmlns:a="http://schemas.openxmlformats.org/drawingml/2006/main" name="1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3736</TotalTime>
  <Words>20395</Words>
  <Application>Microsoft Office PowerPoint</Application>
  <PresentationFormat>全屏显示(16:9)</PresentationFormat>
  <Paragraphs>4425</Paragraphs>
  <Slides>305</Slides>
  <Notes>1</Notes>
  <HiddenSlides>0</HiddenSlides>
  <MMClips>0</MMClips>
  <ScaleCrop>false</ScaleCrop>
  <HeadingPairs>
    <vt:vector size="8" baseType="variant">
      <vt:variant>
        <vt:lpstr>已用的字体</vt:lpstr>
      </vt:variant>
      <vt:variant>
        <vt:i4>7</vt:i4>
      </vt:variant>
      <vt:variant>
        <vt:lpstr>主题</vt:lpstr>
      </vt:variant>
      <vt:variant>
        <vt:i4>1</vt:i4>
      </vt:variant>
      <vt:variant>
        <vt:lpstr>嵌入 OLE 服务器</vt:lpstr>
      </vt:variant>
      <vt:variant>
        <vt:i4>4</vt:i4>
      </vt:variant>
      <vt:variant>
        <vt:lpstr>幻灯片标题</vt:lpstr>
      </vt:variant>
      <vt:variant>
        <vt:i4>305</vt:i4>
      </vt:variant>
    </vt:vector>
  </HeadingPairs>
  <TitlesOfParts>
    <vt:vector size="317" baseType="lpstr">
      <vt:lpstr>微软雅黑</vt:lpstr>
      <vt:lpstr>宋体</vt:lpstr>
      <vt:lpstr>Wingdings</vt:lpstr>
      <vt:lpstr>Arial</vt:lpstr>
      <vt:lpstr>Calibri</vt:lpstr>
      <vt:lpstr>Courier New</vt:lpstr>
      <vt:lpstr>Verdana</vt:lpstr>
      <vt:lpstr>1_Office 主题​​</vt:lpstr>
      <vt:lpstr>VISIO</vt:lpstr>
      <vt:lpstr>Visio</vt:lpstr>
      <vt:lpstr>Microsoft ClipArt Gallery</vt:lpstr>
      <vt:lpstr>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dr_zhangxy@163.com</cp:lastModifiedBy>
  <cp:revision>596</cp:revision>
  <dcterms:created xsi:type="dcterms:W3CDTF">2018-07-18T08:51:30Z</dcterms:created>
  <dcterms:modified xsi:type="dcterms:W3CDTF">2019-03-09T14:51:22Z</dcterms:modified>
</cp:coreProperties>
</file>